
<file path=[Content_Types].xml><?xml version="1.0" encoding="utf-8"?>
<Types xmlns="http://schemas.openxmlformats.org/package/2006/content-types">
  <Default Extension="rels" ContentType="application/vnd.openxmlformats-package.relationships+xml"/>
  <Default Extension="xml" ContentType="application/xml"/>
  <Default Extension="jpeg" ContentType="image/jpeg"/>
  <Default Extension="png" ContentType="image/png"/>
  <Override PartName="/docProps/app.xml" ContentType="application/vnd.openxmlformats-officedocument.extended-properties+xml"/>
  <Override PartName="/docProps/core.xml" ContentType="application/vnd.openxmlformats-package.core-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00.xml" ContentType="application/vnd.openxmlformats-officedocument.presentationml.notesSlide+xml"/>
  <Override PartName="/ppt/notesSlides/notesSlide1000.xml" ContentType="application/vnd.openxmlformats-officedocument.presentationml.notesSlide+xml"/>
  <Override PartName="/ppt/notesSlides/notesSlide1001.xml" ContentType="application/vnd.openxmlformats-officedocument.presentationml.notesSlide+xml"/>
  <Override PartName="/ppt/notesSlides/notesSlide1002.xml" ContentType="application/vnd.openxmlformats-officedocument.presentationml.notesSlide+xml"/>
  <Override PartName="/ppt/notesSlides/notesSlide1003.xml" ContentType="application/vnd.openxmlformats-officedocument.presentationml.notesSlide+xml"/>
  <Override PartName="/ppt/notesSlides/notesSlide1004.xml" ContentType="application/vnd.openxmlformats-officedocument.presentationml.notesSlide+xml"/>
  <Override PartName="/ppt/notesSlides/notesSlide1005.xml" ContentType="application/vnd.openxmlformats-officedocument.presentationml.notesSlide+xml"/>
  <Override PartName="/ppt/notesSlides/notesSlide1006.xml" ContentType="application/vnd.openxmlformats-officedocument.presentationml.notesSlide+xml"/>
  <Override PartName="/ppt/notesSlides/notesSlide1007.xml" ContentType="application/vnd.openxmlformats-officedocument.presentationml.notesSlide+xml"/>
  <Override PartName="/ppt/notesSlides/notesSlide1008.xml" ContentType="application/vnd.openxmlformats-officedocument.presentationml.notesSlide+xml"/>
  <Override PartName="/ppt/notesSlides/notesSlide1009.xml" ContentType="application/vnd.openxmlformats-officedocument.presentationml.notesSlide+xml"/>
  <Override PartName="/ppt/notesSlides/notesSlide101.xml" ContentType="application/vnd.openxmlformats-officedocument.presentationml.notesSlide+xml"/>
  <Override PartName="/ppt/notesSlides/notesSlide1010.xml" ContentType="application/vnd.openxmlformats-officedocument.presentationml.notesSlide+xml"/>
  <Override PartName="/ppt/notesSlides/notesSlide1011.xml" ContentType="application/vnd.openxmlformats-officedocument.presentationml.notesSlide+xml"/>
  <Override PartName="/ppt/notesSlides/notesSlide1012.xml" ContentType="application/vnd.openxmlformats-officedocument.presentationml.notesSlide+xml"/>
  <Override PartName="/ppt/notesSlides/notesSlide1013.xml" ContentType="application/vnd.openxmlformats-officedocument.presentationml.notesSlide+xml"/>
  <Override PartName="/ppt/notesSlides/notesSlide1014.xml" ContentType="application/vnd.openxmlformats-officedocument.presentationml.notesSlide+xml"/>
  <Override PartName="/ppt/notesSlides/notesSlide1015.xml" ContentType="application/vnd.openxmlformats-officedocument.presentationml.notesSlide+xml"/>
  <Override PartName="/ppt/notesSlides/notesSlide1016.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notesSlides/notesSlide234.xml" ContentType="application/vnd.openxmlformats-officedocument.presentationml.notesSlide+xml"/>
  <Override PartName="/ppt/notesSlides/notesSlide235.xml" ContentType="application/vnd.openxmlformats-officedocument.presentationml.notesSlide+xml"/>
  <Override PartName="/ppt/notesSlides/notesSlide236.xml" ContentType="application/vnd.openxmlformats-officedocument.presentationml.notesSlide+xml"/>
  <Override PartName="/ppt/notesSlides/notesSlide237.xml" ContentType="application/vnd.openxmlformats-officedocument.presentationml.notesSlide+xml"/>
  <Override PartName="/ppt/notesSlides/notesSlide238.xml" ContentType="application/vnd.openxmlformats-officedocument.presentationml.notesSlide+xml"/>
  <Override PartName="/ppt/notesSlides/notesSlide239.xml" ContentType="application/vnd.openxmlformats-officedocument.presentationml.notesSlide+xml"/>
  <Override PartName="/ppt/notesSlides/notesSlide24.xml" ContentType="application/vnd.openxmlformats-officedocument.presentationml.notesSlide+xml"/>
  <Override PartName="/ppt/notesSlides/notesSlide240.xml" ContentType="application/vnd.openxmlformats-officedocument.presentationml.notesSlide+xml"/>
  <Override PartName="/ppt/notesSlides/notesSlide241.xml" ContentType="application/vnd.openxmlformats-officedocument.presentationml.notesSlide+xml"/>
  <Override PartName="/ppt/notesSlides/notesSlide242.xml" ContentType="application/vnd.openxmlformats-officedocument.presentationml.notesSlide+xml"/>
  <Override PartName="/ppt/notesSlides/notesSlide243.xml" ContentType="application/vnd.openxmlformats-officedocument.presentationml.notesSlide+xml"/>
  <Override PartName="/ppt/notesSlides/notesSlide244.xml" ContentType="application/vnd.openxmlformats-officedocument.presentationml.notesSlide+xml"/>
  <Override PartName="/ppt/notesSlides/notesSlide245.xml" ContentType="application/vnd.openxmlformats-officedocument.presentationml.notesSlide+xml"/>
  <Override PartName="/ppt/notesSlides/notesSlide246.xml" ContentType="application/vnd.openxmlformats-officedocument.presentationml.notesSlide+xml"/>
  <Override PartName="/ppt/notesSlides/notesSlide247.xml" ContentType="application/vnd.openxmlformats-officedocument.presentationml.notesSlide+xml"/>
  <Override PartName="/ppt/notesSlides/notesSlide248.xml" ContentType="application/vnd.openxmlformats-officedocument.presentationml.notesSlide+xml"/>
  <Override PartName="/ppt/notesSlides/notesSlide249.xml" ContentType="application/vnd.openxmlformats-officedocument.presentationml.notesSlide+xml"/>
  <Override PartName="/ppt/notesSlides/notesSlide25.xml" ContentType="application/vnd.openxmlformats-officedocument.presentationml.notesSlide+xml"/>
  <Override PartName="/ppt/notesSlides/notesSlide250.xml" ContentType="application/vnd.openxmlformats-officedocument.presentationml.notesSlide+xml"/>
  <Override PartName="/ppt/notesSlides/notesSlide251.xml" ContentType="application/vnd.openxmlformats-officedocument.presentationml.notesSlide+xml"/>
  <Override PartName="/ppt/notesSlides/notesSlide252.xml" ContentType="application/vnd.openxmlformats-officedocument.presentationml.notesSlide+xml"/>
  <Override PartName="/ppt/notesSlides/notesSlide253.xml" ContentType="application/vnd.openxmlformats-officedocument.presentationml.notesSlide+xml"/>
  <Override PartName="/ppt/notesSlides/notesSlide254.xml" ContentType="application/vnd.openxmlformats-officedocument.presentationml.notesSlide+xml"/>
  <Override PartName="/ppt/notesSlides/notesSlide255.xml" ContentType="application/vnd.openxmlformats-officedocument.presentationml.notesSlide+xml"/>
  <Override PartName="/ppt/notesSlides/notesSlide256.xml" ContentType="application/vnd.openxmlformats-officedocument.presentationml.notesSlide+xml"/>
  <Override PartName="/ppt/notesSlides/notesSlide257.xml" ContentType="application/vnd.openxmlformats-officedocument.presentationml.notesSlide+xml"/>
  <Override PartName="/ppt/notesSlides/notesSlide258.xml" ContentType="application/vnd.openxmlformats-officedocument.presentationml.notesSlide+xml"/>
  <Override PartName="/ppt/notesSlides/notesSlide259.xml" ContentType="application/vnd.openxmlformats-officedocument.presentationml.notesSlide+xml"/>
  <Override PartName="/ppt/notesSlides/notesSlide26.xml" ContentType="application/vnd.openxmlformats-officedocument.presentationml.notesSlide+xml"/>
  <Override PartName="/ppt/notesSlides/notesSlide260.xml" ContentType="application/vnd.openxmlformats-officedocument.presentationml.notesSlide+xml"/>
  <Override PartName="/ppt/notesSlides/notesSlide261.xml" ContentType="application/vnd.openxmlformats-officedocument.presentationml.notesSlide+xml"/>
  <Override PartName="/ppt/notesSlides/notesSlide262.xml" ContentType="application/vnd.openxmlformats-officedocument.presentationml.notesSlide+xml"/>
  <Override PartName="/ppt/notesSlides/notesSlide263.xml" ContentType="application/vnd.openxmlformats-officedocument.presentationml.notesSlide+xml"/>
  <Override PartName="/ppt/notesSlides/notesSlide264.xml" ContentType="application/vnd.openxmlformats-officedocument.presentationml.notesSlide+xml"/>
  <Override PartName="/ppt/notesSlides/notesSlide265.xml" ContentType="application/vnd.openxmlformats-officedocument.presentationml.notesSlide+xml"/>
  <Override PartName="/ppt/notesSlides/notesSlide266.xml" ContentType="application/vnd.openxmlformats-officedocument.presentationml.notesSlide+xml"/>
  <Override PartName="/ppt/notesSlides/notesSlide267.xml" ContentType="application/vnd.openxmlformats-officedocument.presentationml.notesSlide+xml"/>
  <Override PartName="/ppt/notesSlides/notesSlide268.xml" ContentType="application/vnd.openxmlformats-officedocument.presentationml.notesSlide+xml"/>
  <Override PartName="/ppt/notesSlides/notesSlide269.xml" ContentType="application/vnd.openxmlformats-officedocument.presentationml.notesSlide+xml"/>
  <Override PartName="/ppt/notesSlides/notesSlide27.xml" ContentType="application/vnd.openxmlformats-officedocument.presentationml.notesSlide+xml"/>
  <Override PartName="/ppt/notesSlides/notesSlide270.xml" ContentType="application/vnd.openxmlformats-officedocument.presentationml.notesSlide+xml"/>
  <Override PartName="/ppt/notesSlides/notesSlide271.xml" ContentType="application/vnd.openxmlformats-officedocument.presentationml.notesSlide+xml"/>
  <Override PartName="/ppt/notesSlides/notesSlide272.xml" ContentType="application/vnd.openxmlformats-officedocument.presentationml.notesSlide+xml"/>
  <Override PartName="/ppt/notesSlides/notesSlide273.xml" ContentType="application/vnd.openxmlformats-officedocument.presentationml.notesSlide+xml"/>
  <Override PartName="/ppt/notesSlides/notesSlide274.xml" ContentType="application/vnd.openxmlformats-officedocument.presentationml.notesSlide+xml"/>
  <Override PartName="/ppt/notesSlides/notesSlide275.xml" ContentType="application/vnd.openxmlformats-officedocument.presentationml.notesSlide+xml"/>
  <Override PartName="/ppt/notesSlides/notesSlide276.xml" ContentType="application/vnd.openxmlformats-officedocument.presentationml.notesSlide+xml"/>
  <Override PartName="/ppt/notesSlides/notesSlide277.xml" ContentType="application/vnd.openxmlformats-officedocument.presentationml.notesSlide+xml"/>
  <Override PartName="/ppt/notesSlides/notesSlide278.xml" ContentType="application/vnd.openxmlformats-officedocument.presentationml.notesSlide+xml"/>
  <Override PartName="/ppt/notesSlides/notesSlide279.xml" ContentType="application/vnd.openxmlformats-officedocument.presentationml.notesSlide+xml"/>
  <Override PartName="/ppt/notesSlides/notesSlide28.xml" ContentType="application/vnd.openxmlformats-officedocument.presentationml.notesSlide+xml"/>
  <Override PartName="/ppt/notesSlides/notesSlide280.xml" ContentType="application/vnd.openxmlformats-officedocument.presentationml.notesSlide+xml"/>
  <Override PartName="/ppt/notesSlides/notesSlide281.xml" ContentType="application/vnd.openxmlformats-officedocument.presentationml.notesSlide+xml"/>
  <Override PartName="/ppt/notesSlides/notesSlide282.xml" ContentType="application/vnd.openxmlformats-officedocument.presentationml.notesSlide+xml"/>
  <Override PartName="/ppt/notesSlides/notesSlide283.xml" ContentType="application/vnd.openxmlformats-officedocument.presentationml.notesSlide+xml"/>
  <Override PartName="/ppt/notesSlides/notesSlide284.xml" ContentType="application/vnd.openxmlformats-officedocument.presentationml.notesSlide+xml"/>
  <Override PartName="/ppt/notesSlides/notesSlide285.xml" ContentType="application/vnd.openxmlformats-officedocument.presentationml.notesSlide+xml"/>
  <Override PartName="/ppt/notesSlides/notesSlide286.xml" ContentType="application/vnd.openxmlformats-officedocument.presentationml.notesSlide+xml"/>
  <Override PartName="/ppt/notesSlides/notesSlide287.xml" ContentType="application/vnd.openxmlformats-officedocument.presentationml.notesSlide+xml"/>
  <Override PartName="/ppt/notesSlides/notesSlide288.xml" ContentType="application/vnd.openxmlformats-officedocument.presentationml.notesSlide+xml"/>
  <Override PartName="/ppt/notesSlides/notesSlide289.xml" ContentType="application/vnd.openxmlformats-officedocument.presentationml.notesSlide+xml"/>
  <Override PartName="/ppt/notesSlides/notesSlide29.xml" ContentType="application/vnd.openxmlformats-officedocument.presentationml.notesSlide+xml"/>
  <Override PartName="/ppt/notesSlides/notesSlide290.xml" ContentType="application/vnd.openxmlformats-officedocument.presentationml.notesSlide+xml"/>
  <Override PartName="/ppt/notesSlides/notesSlide291.xml" ContentType="application/vnd.openxmlformats-officedocument.presentationml.notesSlide+xml"/>
  <Override PartName="/ppt/notesSlides/notesSlide292.xml" ContentType="application/vnd.openxmlformats-officedocument.presentationml.notesSlide+xml"/>
  <Override PartName="/ppt/notesSlides/notesSlide293.xml" ContentType="application/vnd.openxmlformats-officedocument.presentationml.notesSlide+xml"/>
  <Override PartName="/ppt/notesSlides/notesSlide294.xml" ContentType="application/vnd.openxmlformats-officedocument.presentationml.notesSlide+xml"/>
  <Override PartName="/ppt/notesSlides/notesSlide295.xml" ContentType="application/vnd.openxmlformats-officedocument.presentationml.notesSlide+xml"/>
  <Override PartName="/ppt/notesSlides/notesSlide296.xml" ContentType="application/vnd.openxmlformats-officedocument.presentationml.notesSlide+xml"/>
  <Override PartName="/ppt/notesSlides/notesSlide297.xml" ContentType="application/vnd.openxmlformats-officedocument.presentationml.notesSlide+xml"/>
  <Override PartName="/ppt/notesSlides/notesSlide298.xml" ContentType="application/vnd.openxmlformats-officedocument.presentationml.notesSlide+xml"/>
  <Override PartName="/ppt/notesSlides/notesSlide29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00.xml" ContentType="application/vnd.openxmlformats-officedocument.presentationml.notesSlide+xml"/>
  <Override PartName="/ppt/notesSlides/notesSlide301.xml" ContentType="application/vnd.openxmlformats-officedocument.presentationml.notesSlide+xml"/>
  <Override PartName="/ppt/notesSlides/notesSlide302.xml" ContentType="application/vnd.openxmlformats-officedocument.presentationml.notesSlide+xml"/>
  <Override PartName="/ppt/notesSlides/notesSlide303.xml" ContentType="application/vnd.openxmlformats-officedocument.presentationml.notesSlide+xml"/>
  <Override PartName="/ppt/notesSlides/notesSlide304.xml" ContentType="application/vnd.openxmlformats-officedocument.presentationml.notesSlide+xml"/>
  <Override PartName="/ppt/notesSlides/notesSlide305.xml" ContentType="application/vnd.openxmlformats-officedocument.presentationml.notesSlide+xml"/>
  <Override PartName="/ppt/notesSlides/notesSlide306.xml" ContentType="application/vnd.openxmlformats-officedocument.presentationml.notesSlide+xml"/>
  <Override PartName="/ppt/notesSlides/notesSlide307.xml" ContentType="application/vnd.openxmlformats-officedocument.presentationml.notesSlide+xml"/>
  <Override PartName="/ppt/notesSlides/notesSlide308.xml" ContentType="application/vnd.openxmlformats-officedocument.presentationml.notesSlide+xml"/>
  <Override PartName="/ppt/notesSlides/notesSlide309.xml" ContentType="application/vnd.openxmlformats-officedocument.presentationml.notesSlide+xml"/>
  <Override PartName="/ppt/notesSlides/notesSlide31.xml" ContentType="application/vnd.openxmlformats-officedocument.presentationml.notesSlide+xml"/>
  <Override PartName="/ppt/notesSlides/notesSlide310.xml" ContentType="application/vnd.openxmlformats-officedocument.presentationml.notesSlide+xml"/>
  <Override PartName="/ppt/notesSlides/notesSlide311.xml" ContentType="application/vnd.openxmlformats-officedocument.presentationml.notesSlide+xml"/>
  <Override PartName="/ppt/notesSlides/notesSlide312.xml" ContentType="application/vnd.openxmlformats-officedocument.presentationml.notesSlide+xml"/>
  <Override PartName="/ppt/notesSlides/notesSlide313.xml" ContentType="application/vnd.openxmlformats-officedocument.presentationml.notesSlide+xml"/>
  <Override PartName="/ppt/notesSlides/notesSlide314.xml" ContentType="application/vnd.openxmlformats-officedocument.presentationml.notesSlide+xml"/>
  <Override PartName="/ppt/notesSlides/notesSlide315.xml" ContentType="application/vnd.openxmlformats-officedocument.presentationml.notesSlide+xml"/>
  <Override PartName="/ppt/notesSlides/notesSlide316.xml" ContentType="application/vnd.openxmlformats-officedocument.presentationml.notesSlide+xml"/>
  <Override PartName="/ppt/notesSlides/notesSlide317.xml" ContentType="application/vnd.openxmlformats-officedocument.presentationml.notesSlide+xml"/>
  <Override PartName="/ppt/notesSlides/notesSlide318.xml" ContentType="application/vnd.openxmlformats-officedocument.presentationml.notesSlide+xml"/>
  <Override PartName="/ppt/notesSlides/notesSlide319.xml" ContentType="application/vnd.openxmlformats-officedocument.presentationml.notesSlide+xml"/>
  <Override PartName="/ppt/notesSlides/notesSlide32.xml" ContentType="application/vnd.openxmlformats-officedocument.presentationml.notesSlide+xml"/>
  <Override PartName="/ppt/notesSlides/notesSlide320.xml" ContentType="application/vnd.openxmlformats-officedocument.presentationml.notesSlide+xml"/>
  <Override PartName="/ppt/notesSlides/notesSlide321.xml" ContentType="application/vnd.openxmlformats-officedocument.presentationml.notesSlide+xml"/>
  <Override PartName="/ppt/notesSlides/notesSlide322.xml" ContentType="application/vnd.openxmlformats-officedocument.presentationml.notesSlide+xml"/>
  <Override PartName="/ppt/notesSlides/notesSlide323.xml" ContentType="application/vnd.openxmlformats-officedocument.presentationml.notesSlide+xml"/>
  <Override PartName="/ppt/notesSlides/notesSlide324.xml" ContentType="application/vnd.openxmlformats-officedocument.presentationml.notesSlide+xml"/>
  <Override PartName="/ppt/notesSlides/notesSlide325.xml" ContentType="application/vnd.openxmlformats-officedocument.presentationml.notesSlide+xml"/>
  <Override PartName="/ppt/notesSlides/notesSlide326.xml" ContentType="application/vnd.openxmlformats-officedocument.presentationml.notesSlide+xml"/>
  <Override PartName="/ppt/notesSlides/notesSlide327.xml" ContentType="application/vnd.openxmlformats-officedocument.presentationml.notesSlide+xml"/>
  <Override PartName="/ppt/notesSlides/notesSlide328.xml" ContentType="application/vnd.openxmlformats-officedocument.presentationml.notesSlide+xml"/>
  <Override PartName="/ppt/notesSlides/notesSlide329.xml" ContentType="application/vnd.openxmlformats-officedocument.presentationml.notesSlide+xml"/>
  <Override PartName="/ppt/notesSlides/notesSlide33.xml" ContentType="application/vnd.openxmlformats-officedocument.presentationml.notesSlide+xml"/>
  <Override PartName="/ppt/notesSlides/notesSlide330.xml" ContentType="application/vnd.openxmlformats-officedocument.presentationml.notesSlide+xml"/>
  <Override PartName="/ppt/notesSlides/notesSlide331.xml" ContentType="application/vnd.openxmlformats-officedocument.presentationml.notesSlide+xml"/>
  <Override PartName="/ppt/notesSlides/notesSlide332.xml" ContentType="application/vnd.openxmlformats-officedocument.presentationml.notesSlide+xml"/>
  <Override PartName="/ppt/notesSlides/notesSlide333.xml" ContentType="application/vnd.openxmlformats-officedocument.presentationml.notesSlide+xml"/>
  <Override PartName="/ppt/notesSlides/notesSlide334.xml" ContentType="application/vnd.openxmlformats-officedocument.presentationml.notesSlide+xml"/>
  <Override PartName="/ppt/notesSlides/notesSlide335.xml" ContentType="application/vnd.openxmlformats-officedocument.presentationml.notesSlide+xml"/>
  <Override PartName="/ppt/notesSlides/notesSlide336.xml" ContentType="application/vnd.openxmlformats-officedocument.presentationml.notesSlide+xml"/>
  <Override PartName="/ppt/notesSlides/notesSlide337.xml" ContentType="application/vnd.openxmlformats-officedocument.presentationml.notesSlide+xml"/>
  <Override PartName="/ppt/notesSlides/notesSlide338.xml" ContentType="application/vnd.openxmlformats-officedocument.presentationml.notesSlide+xml"/>
  <Override PartName="/ppt/notesSlides/notesSlide339.xml" ContentType="application/vnd.openxmlformats-officedocument.presentationml.notesSlide+xml"/>
  <Override PartName="/ppt/notesSlides/notesSlide34.xml" ContentType="application/vnd.openxmlformats-officedocument.presentationml.notesSlide+xml"/>
  <Override PartName="/ppt/notesSlides/notesSlide340.xml" ContentType="application/vnd.openxmlformats-officedocument.presentationml.notesSlide+xml"/>
  <Override PartName="/ppt/notesSlides/notesSlide341.xml" ContentType="application/vnd.openxmlformats-officedocument.presentationml.notesSlide+xml"/>
  <Override PartName="/ppt/notesSlides/notesSlide342.xml" ContentType="application/vnd.openxmlformats-officedocument.presentationml.notesSlide+xml"/>
  <Override PartName="/ppt/notesSlides/notesSlide343.xml" ContentType="application/vnd.openxmlformats-officedocument.presentationml.notesSlide+xml"/>
  <Override PartName="/ppt/notesSlides/notesSlide344.xml" ContentType="application/vnd.openxmlformats-officedocument.presentationml.notesSlide+xml"/>
  <Override PartName="/ppt/notesSlides/notesSlide345.xml" ContentType="application/vnd.openxmlformats-officedocument.presentationml.notesSlide+xml"/>
  <Override PartName="/ppt/notesSlides/notesSlide346.xml" ContentType="application/vnd.openxmlformats-officedocument.presentationml.notesSlide+xml"/>
  <Override PartName="/ppt/notesSlides/notesSlide347.xml" ContentType="application/vnd.openxmlformats-officedocument.presentationml.notesSlide+xml"/>
  <Override PartName="/ppt/notesSlides/notesSlide348.xml" ContentType="application/vnd.openxmlformats-officedocument.presentationml.notesSlide+xml"/>
  <Override PartName="/ppt/notesSlides/notesSlide349.xml" ContentType="application/vnd.openxmlformats-officedocument.presentationml.notesSlide+xml"/>
  <Override PartName="/ppt/notesSlides/notesSlide35.xml" ContentType="application/vnd.openxmlformats-officedocument.presentationml.notesSlide+xml"/>
  <Override PartName="/ppt/notesSlides/notesSlide350.xml" ContentType="application/vnd.openxmlformats-officedocument.presentationml.notesSlide+xml"/>
  <Override PartName="/ppt/notesSlides/notesSlide351.xml" ContentType="application/vnd.openxmlformats-officedocument.presentationml.notesSlide+xml"/>
  <Override PartName="/ppt/notesSlides/notesSlide352.xml" ContentType="application/vnd.openxmlformats-officedocument.presentationml.notesSlide+xml"/>
  <Override PartName="/ppt/notesSlides/notesSlide353.xml" ContentType="application/vnd.openxmlformats-officedocument.presentationml.notesSlide+xml"/>
  <Override PartName="/ppt/notesSlides/notesSlide354.xml" ContentType="application/vnd.openxmlformats-officedocument.presentationml.notesSlide+xml"/>
  <Override PartName="/ppt/notesSlides/notesSlide355.xml" ContentType="application/vnd.openxmlformats-officedocument.presentationml.notesSlide+xml"/>
  <Override PartName="/ppt/notesSlides/notesSlide356.xml" ContentType="application/vnd.openxmlformats-officedocument.presentationml.notesSlide+xml"/>
  <Override PartName="/ppt/notesSlides/notesSlide357.xml" ContentType="application/vnd.openxmlformats-officedocument.presentationml.notesSlide+xml"/>
  <Override PartName="/ppt/notesSlides/notesSlide358.xml" ContentType="application/vnd.openxmlformats-officedocument.presentationml.notesSlide+xml"/>
  <Override PartName="/ppt/notesSlides/notesSlide359.xml" ContentType="application/vnd.openxmlformats-officedocument.presentationml.notesSlide+xml"/>
  <Override PartName="/ppt/notesSlides/notesSlide36.xml" ContentType="application/vnd.openxmlformats-officedocument.presentationml.notesSlide+xml"/>
  <Override PartName="/ppt/notesSlides/notesSlide360.xml" ContentType="application/vnd.openxmlformats-officedocument.presentationml.notesSlide+xml"/>
  <Override PartName="/ppt/notesSlides/notesSlide361.xml" ContentType="application/vnd.openxmlformats-officedocument.presentationml.notesSlide+xml"/>
  <Override PartName="/ppt/notesSlides/notesSlide362.xml" ContentType="application/vnd.openxmlformats-officedocument.presentationml.notesSlide+xml"/>
  <Override PartName="/ppt/notesSlides/notesSlide363.xml" ContentType="application/vnd.openxmlformats-officedocument.presentationml.notesSlide+xml"/>
  <Override PartName="/ppt/notesSlides/notesSlide364.xml" ContentType="application/vnd.openxmlformats-officedocument.presentationml.notesSlide+xml"/>
  <Override PartName="/ppt/notesSlides/notesSlide365.xml" ContentType="application/vnd.openxmlformats-officedocument.presentationml.notesSlide+xml"/>
  <Override PartName="/ppt/notesSlides/notesSlide366.xml" ContentType="application/vnd.openxmlformats-officedocument.presentationml.notesSlide+xml"/>
  <Override PartName="/ppt/notesSlides/notesSlide367.xml" ContentType="application/vnd.openxmlformats-officedocument.presentationml.notesSlide+xml"/>
  <Override PartName="/ppt/notesSlides/notesSlide368.xml" ContentType="application/vnd.openxmlformats-officedocument.presentationml.notesSlide+xml"/>
  <Override PartName="/ppt/notesSlides/notesSlide369.xml" ContentType="application/vnd.openxmlformats-officedocument.presentationml.notesSlide+xml"/>
  <Override PartName="/ppt/notesSlides/notesSlide37.xml" ContentType="application/vnd.openxmlformats-officedocument.presentationml.notesSlide+xml"/>
  <Override PartName="/ppt/notesSlides/notesSlide370.xml" ContentType="application/vnd.openxmlformats-officedocument.presentationml.notesSlide+xml"/>
  <Override PartName="/ppt/notesSlides/notesSlide371.xml" ContentType="application/vnd.openxmlformats-officedocument.presentationml.notesSlide+xml"/>
  <Override PartName="/ppt/notesSlides/notesSlide372.xml" ContentType="application/vnd.openxmlformats-officedocument.presentationml.notesSlide+xml"/>
  <Override PartName="/ppt/notesSlides/notesSlide373.xml" ContentType="application/vnd.openxmlformats-officedocument.presentationml.notesSlide+xml"/>
  <Override PartName="/ppt/notesSlides/notesSlide374.xml" ContentType="application/vnd.openxmlformats-officedocument.presentationml.notesSlide+xml"/>
  <Override PartName="/ppt/notesSlides/notesSlide375.xml" ContentType="application/vnd.openxmlformats-officedocument.presentationml.notesSlide+xml"/>
  <Override PartName="/ppt/notesSlides/notesSlide376.xml" ContentType="application/vnd.openxmlformats-officedocument.presentationml.notesSlide+xml"/>
  <Override PartName="/ppt/notesSlides/notesSlide377.xml" ContentType="application/vnd.openxmlformats-officedocument.presentationml.notesSlide+xml"/>
  <Override PartName="/ppt/notesSlides/notesSlide378.xml" ContentType="application/vnd.openxmlformats-officedocument.presentationml.notesSlide+xml"/>
  <Override PartName="/ppt/notesSlides/notesSlide379.xml" ContentType="application/vnd.openxmlformats-officedocument.presentationml.notesSlide+xml"/>
  <Override PartName="/ppt/notesSlides/notesSlide38.xml" ContentType="application/vnd.openxmlformats-officedocument.presentationml.notesSlide+xml"/>
  <Override PartName="/ppt/notesSlides/notesSlide380.xml" ContentType="application/vnd.openxmlformats-officedocument.presentationml.notesSlide+xml"/>
  <Override PartName="/ppt/notesSlides/notesSlide381.xml" ContentType="application/vnd.openxmlformats-officedocument.presentationml.notesSlide+xml"/>
  <Override PartName="/ppt/notesSlides/notesSlide382.xml" ContentType="application/vnd.openxmlformats-officedocument.presentationml.notesSlide+xml"/>
  <Override PartName="/ppt/notesSlides/notesSlide383.xml" ContentType="application/vnd.openxmlformats-officedocument.presentationml.notesSlide+xml"/>
  <Override PartName="/ppt/notesSlides/notesSlide384.xml" ContentType="application/vnd.openxmlformats-officedocument.presentationml.notesSlide+xml"/>
  <Override PartName="/ppt/notesSlides/notesSlide385.xml" ContentType="application/vnd.openxmlformats-officedocument.presentationml.notesSlide+xml"/>
  <Override PartName="/ppt/notesSlides/notesSlide386.xml" ContentType="application/vnd.openxmlformats-officedocument.presentationml.notesSlide+xml"/>
  <Override PartName="/ppt/notesSlides/notesSlide387.xml" ContentType="application/vnd.openxmlformats-officedocument.presentationml.notesSlide+xml"/>
  <Override PartName="/ppt/notesSlides/notesSlide388.xml" ContentType="application/vnd.openxmlformats-officedocument.presentationml.notesSlide+xml"/>
  <Override PartName="/ppt/notesSlides/notesSlide389.xml" ContentType="application/vnd.openxmlformats-officedocument.presentationml.notesSlide+xml"/>
  <Override PartName="/ppt/notesSlides/notesSlide39.xml" ContentType="application/vnd.openxmlformats-officedocument.presentationml.notesSlide+xml"/>
  <Override PartName="/ppt/notesSlides/notesSlide390.xml" ContentType="application/vnd.openxmlformats-officedocument.presentationml.notesSlide+xml"/>
  <Override PartName="/ppt/notesSlides/notesSlide391.xml" ContentType="application/vnd.openxmlformats-officedocument.presentationml.notesSlide+xml"/>
  <Override PartName="/ppt/notesSlides/notesSlide392.xml" ContentType="application/vnd.openxmlformats-officedocument.presentationml.notesSlide+xml"/>
  <Override PartName="/ppt/notesSlides/notesSlide393.xml" ContentType="application/vnd.openxmlformats-officedocument.presentationml.notesSlide+xml"/>
  <Override PartName="/ppt/notesSlides/notesSlide394.xml" ContentType="application/vnd.openxmlformats-officedocument.presentationml.notesSlide+xml"/>
  <Override PartName="/ppt/notesSlides/notesSlide395.xml" ContentType="application/vnd.openxmlformats-officedocument.presentationml.notesSlide+xml"/>
  <Override PartName="/ppt/notesSlides/notesSlide396.xml" ContentType="application/vnd.openxmlformats-officedocument.presentationml.notesSlide+xml"/>
  <Override PartName="/ppt/notesSlides/notesSlide397.xml" ContentType="application/vnd.openxmlformats-officedocument.presentationml.notesSlide+xml"/>
  <Override PartName="/ppt/notesSlides/notesSlide398.xml" ContentType="application/vnd.openxmlformats-officedocument.presentationml.notesSlide+xml"/>
  <Override PartName="/ppt/notesSlides/notesSlide39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00.xml" ContentType="application/vnd.openxmlformats-officedocument.presentationml.notesSlide+xml"/>
  <Override PartName="/ppt/notesSlides/notesSlide401.xml" ContentType="application/vnd.openxmlformats-officedocument.presentationml.notesSlide+xml"/>
  <Override PartName="/ppt/notesSlides/notesSlide402.xml" ContentType="application/vnd.openxmlformats-officedocument.presentationml.notesSlide+xml"/>
  <Override PartName="/ppt/notesSlides/notesSlide403.xml" ContentType="application/vnd.openxmlformats-officedocument.presentationml.notesSlide+xml"/>
  <Override PartName="/ppt/notesSlides/notesSlide404.xml" ContentType="application/vnd.openxmlformats-officedocument.presentationml.notesSlide+xml"/>
  <Override PartName="/ppt/notesSlides/notesSlide405.xml" ContentType="application/vnd.openxmlformats-officedocument.presentationml.notesSlide+xml"/>
  <Override PartName="/ppt/notesSlides/notesSlide406.xml" ContentType="application/vnd.openxmlformats-officedocument.presentationml.notesSlide+xml"/>
  <Override PartName="/ppt/notesSlides/notesSlide407.xml" ContentType="application/vnd.openxmlformats-officedocument.presentationml.notesSlide+xml"/>
  <Override PartName="/ppt/notesSlides/notesSlide408.xml" ContentType="application/vnd.openxmlformats-officedocument.presentationml.notesSlide+xml"/>
  <Override PartName="/ppt/notesSlides/notesSlide409.xml" ContentType="application/vnd.openxmlformats-officedocument.presentationml.notesSlide+xml"/>
  <Override PartName="/ppt/notesSlides/notesSlide41.xml" ContentType="application/vnd.openxmlformats-officedocument.presentationml.notesSlide+xml"/>
  <Override PartName="/ppt/notesSlides/notesSlide410.xml" ContentType="application/vnd.openxmlformats-officedocument.presentationml.notesSlide+xml"/>
  <Override PartName="/ppt/notesSlides/notesSlide411.xml" ContentType="application/vnd.openxmlformats-officedocument.presentationml.notesSlide+xml"/>
  <Override PartName="/ppt/notesSlides/notesSlide412.xml" ContentType="application/vnd.openxmlformats-officedocument.presentationml.notesSlide+xml"/>
  <Override PartName="/ppt/notesSlides/notesSlide413.xml" ContentType="application/vnd.openxmlformats-officedocument.presentationml.notesSlide+xml"/>
  <Override PartName="/ppt/notesSlides/notesSlide414.xml" ContentType="application/vnd.openxmlformats-officedocument.presentationml.notesSlide+xml"/>
  <Override PartName="/ppt/notesSlides/notesSlide415.xml" ContentType="application/vnd.openxmlformats-officedocument.presentationml.notesSlide+xml"/>
  <Override PartName="/ppt/notesSlides/notesSlide416.xml" ContentType="application/vnd.openxmlformats-officedocument.presentationml.notesSlide+xml"/>
  <Override PartName="/ppt/notesSlides/notesSlide417.xml" ContentType="application/vnd.openxmlformats-officedocument.presentationml.notesSlide+xml"/>
  <Override PartName="/ppt/notesSlides/notesSlide418.xml" ContentType="application/vnd.openxmlformats-officedocument.presentationml.notesSlide+xml"/>
  <Override PartName="/ppt/notesSlides/notesSlide419.xml" ContentType="application/vnd.openxmlformats-officedocument.presentationml.notesSlide+xml"/>
  <Override PartName="/ppt/notesSlides/notesSlide42.xml" ContentType="application/vnd.openxmlformats-officedocument.presentationml.notesSlide+xml"/>
  <Override PartName="/ppt/notesSlides/notesSlide420.xml" ContentType="application/vnd.openxmlformats-officedocument.presentationml.notesSlide+xml"/>
  <Override PartName="/ppt/notesSlides/notesSlide421.xml" ContentType="application/vnd.openxmlformats-officedocument.presentationml.notesSlide+xml"/>
  <Override PartName="/ppt/notesSlides/notesSlide422.xml" ContentType="application/vnd.openxmlformats-officedocument.presentationml.notesSlide+xml"/>
  <Override PartName="/ppt/notesSlides/notesSlide423.xml" ContentType="application/vnd.openxmlformats-officedocument.presentationml.notesSlide+xml"/>
  <Override PartName="/ppt/notesSlides/notesSlide424.xml" ContentType="application/vnd.openxmlformats-officedocument.presentationml.notesSlide+xml"/>
  <Override PartName="/ppt/notesSlides/notesSlide425.xml" ContentType="application/vnd.openxmlformats-officedocument.presentationml.notesSlide+xml"/>
  <Override PartName="/ppt/notesSlides/notesSlide426.xml" ContentType="application/vnd.openxmlformats-officedocument.presentationml.notesSlide+xml"/>
  <Override PartName="/ppt/notesSlides/notesSlide427.xml" ContentType="application/vnd.openxmlformats-officedocument.presentationml.notesSlide+xml"/>
  <Override PartName="/ppt/notesSlides/notesSlide428.xml" ContentType="application/vnd.openxmlformats-officedocument.presentationml.notesSlide+xml"/>
  <Override PartName="/ppt/notesSlides/notesSlide429.xml" ContentType="application/vnd.openxmlformats-officedocument.presentationml.notesSlide+xml"/>
  <Override PartName="/ppt/notesSlides/notesSlide43.xml" ContentType="application/vnd.openxmlformats-officedocument.presentationml.notesSlide+xml"/>
  <Override PartName="/ppt/notesSlides/notesSlide430.xml" ContentType="application/vnd.openxmlformats-officedocument.presentationml.notesSlide+xml"/>
  <Override PartName="/ppt/notesSlides/notesSlide431.xml" ContentType="application/vnd.openxmlformats-officedocument.presentationml.notesSlide+xml"/>
  <Override PartName="/ppt/notesSlides/notesSlide432.xml" ContentType="application/vnd.openxmlformats-officedocument.presentationml.notesSlide+xml"/>
  <Override PartName="/ppt/notesSlides/notesSlide433.xml" ContentType="application/vnd.openxmlformats-officedocument.presentationml.notesSlide+xml"/>
  <Override PartName="/ppt/notesSlides/notesSlide434.xml" ContentType="application/vnd.openxmlformats-officedocument.presentationml.notesSlide+xml"/>
  <Override PartName="/ppt/notesSlides/notesSlide435.xml" ContentType="application/vnd.openxmlformats-officedocument.presentationml.notesSlide+xml"/>
  <Override PartName="/ppt/notesSlides/notesSlide436.xml" ContentType="application/vnd.openxmlformats-officedocument.presentationml.notesSlide+xml"/>
  <Override PartName="/ppt/notesSlides/notesSlide437.xml" ContentType="application/vnd.openxmlformats-officedocument.presentationml.notesSlide+xml"/>
  <Override PartName="/ppt/notesSlides/notesSlide438.xml" ContentType="application/vnd.openxmlformats-officedocument.presentationml.notesSlide+xml"/>
  <Override PartName="/ppt/notesSlides/notesSlide439.xml" ContentType="application/vnd.openxmlformats-officedocument.presentationml.notesSlide+xml"/>
  <Override PartName="/ppt/notesSlides/notesSlide44.xml" ContentType="application/vnd.openxmlformats-officedocument.presentationml.notesSlide+xml"/>
  <Override PartName="/ppt/notesSlides/notesSlide440.xml" ContentType="application/vnd.openxmlformats-officedocument.presentationml.notesSlide+xml"/>
  <Override PartName="/ppt/notesSlides/notesSlide441.xml" ContentType="application/vnd.openxmlformats-officedocument.presentationml.notesSlide+xml"/>
  <Override PartName="/ppt/notesSlides/notesSlide442.xml" ContentType="application/vnd.openxmlformats-officedocument.presentationml.notesSlide+xml"/>
  <Override PartName="/ppt/notesSlides/notesSlide443.xml" ContentType="application/vnd.openxmlformats-officedocument.presentationml.notesSlide+xml"/>
  <Override PartName="/ppt/notesSlides/notesSlide444.xml" ContentType="application/vnd.openxmlformats-officedocument.presentationml.notesSlide+xml"/>
  <Override PartName="/ppt/notesSlides/notesSlide445.xml" ContentType="application/vnd.openxmlformats-officedocument.presentationml.notesSlide+xml"/>
  <Override PartName="/ppt/notesSlides/notesSlide446.xml" ContentType="application/vnd.openxmlformats-officedocument.presentationml.notesSlide+xml"/>
  <Override PartName="/ppt/notesSlides/notesSlide447.xml" ContentType="application/vnd.openxmlformats-officedocument.presentationml.notesSlide+xml"/>
  <Override PartName="/ppt/notesSlides/notesSlide448.xml" ContentType="application/vnd.openxmlformats-officedocument.presentationml.notesSlide+xml"/>
  <Override PartName="/ppt/notesSlides/notesSlide449.xml" ContentType="application/vnd.openxmlformats-officedocument.presentationml.notesSlide+xml"/>
  <Override PartName="/ppt/notesSlides/notesSlide45.xml" ContentType="application/vnd.openxmlformats-officedocument.presentationml.notesSlide+xml"/>
  <Override PartName="/ppt/notesSlides/notesSlide450.xml" ContentType="application/vnd.openxmlformats-officedocument.presentationml.notesSlide+xml"/>
  <Override PartName="/ppt/notesSlides/notesSlide451.xml" ContentType="application/vnd.openxmlformats-officedocument.presentationml.notesSlide+xml"/>
  <Override PartName="/ppt/notesSlides/notesSlide452.xml" ContentType="application/vnd.openxmlformats-officedocument.presentationml.notesSlide+xml"/>
  <Override PartName="/ppt/notesSlides/notesSlide453.xml" ContentType="application/vnd.openxmlformats-officedocument.presentationml.notesSlide+xml"/>
  <Override PartName="/ppt/notesSlides/notesSlide454.xml" ContentType="application/vnd.openxmlformats-officedocument.presentationml.notesSlide+xml"/>
  <Override PartName="/ppt/notesSlides/notesSlide455.xml" ContentType="application/vnd.openxmlformats-officedocument.presentationml.notesSlide+xml"/>
  <Override PartName="/ppt/notesSlides/notesSlide456.xml" ContentType="application/vnd.openxmlformats-officedocument.presentationml.notesSlide+xml"/>
  <Override PartName="/ppt/notesSlides/notesSlide457.xml" ContentType="application/vnd.openxmlformats-officedocument.presentationml.notesSlide+xml"/>
  <Override PartName="/ppt/notesSlides/notesSlide458.xml" ContentType="application/vnd.openxmlformats-officedocument.presentationml.notesSlide+xml"/>
  <Override PartName="/ppt/notesSlides/notesSlide459.xml" ContentType="application/vnd.openxmlformats-officedocument.presentationml.notesSlide+xml"/>
  <Override PartName="/ppt/notesSlides/notesSlide46.xml" ContentType="application/vnd.openxmlformats-officedocument.presentationml.notesSlide+xml"/>
  <Override PartName="/ppt/notesSlides/notesSlide460.xml" ContentType="application/vnd.openxmlformats-officedocument.presentationml.notesSlide+xml"/>
  <Override PartName="/ppt/notesSlides/notesSlide461.xml" ContentType="application/vnd.openxmlformats-officedocument.presentationml.notesSlide+xml"/>
  <Override PartName="/ppt/notesSlides/notesSlide462.xml" ContentType="application/vnd.openxmlformats-officedocument.presentationml.notesSlide+xml"/>
  <Override PartName="/ppt/notesSlides/notesSlide463.xml" ContentType="application/vnd.openxmlformats-officedocument.presentationml.notesSlide+xml"/>
  <Override PartName="/ppt/notesSlides/notesSlide464.xml" ContentType="application/vnd.openxmlformats-officedocument.presentationml.notesSlide+xml"/>
  <Override PartName="/ppt/notesSlides/notesSlide465.xml" ContentType="application/vnd.openxmlformats-officedocument.presentationml.notesSlide+xml"/>
  <Override PartName="/ppt/notesSlides/notesSlide466.xml" ContentType="application/vnd.openxmlformats-officedocument.presentationml.notesSlide+xml"/>
  <Override PartName="/ppt/notesSlides/notesSlide467.xml" ContentType="application/vnd.openxmlformats-officedocument.presentationml.notesSlide+xml"/>
  <Override PartName="/ppt/notesSlides/notesSlide468.xml" ContentType="application/vnd.openxmlformats-officedocument.presentationml.notesSlide+xml"/>
  <Override PartName="/ppt/notesSlides/notesSlide469.xml" ContentType="application/vnd.openxmlformats-officedocument.presentationml.notesSlide+xml"/>
  <Override PartName="/ppt/notesSlides/notesSlide47.xml" ContentType="application/vnd.openxmlformats-officedocument.presentationml.notesSlide+xml"/>
  <Override PartName="/ppt/notesSlides/notesSlide470.xml" ContentType="application/vnd.openxmlformats-officedocument.presentationml.notesSlide+xml"/>
  <Override PartName="/ppt/notesSlides/notesSlide471.xml" ContentType="application/vnd.openxmlformats-officedocument.presentationml.notesSlide+xml"/>
  <Override PartName="/ppt/notesSlides/notesSlide472.xml" ContentType="application/vnd.openxmlformats-officedocument.presentationml.notesSlide+xml"/>
  <Override PartName="/ppt/notesSlides/notesSlide473.xml" ContentType="application/vnd.openxmlformats-officedocument.presentationml.notesSlide+xml"/>
  <Override PartName="/ppt/notesSlides/notesSlide474.xml" ContentType="application/vnd.openxmlformats-officedocument.presentationml.notesSlide+xml"/>
  <Override PartName="/ppt/notesSlides/notesSlide475.xml" ContentType="application/vnd.openxmlformats-officedocument.presentationml.notesSlide+xml"/>
  <Override PartName="/ppt/notesSlides/notesSlide476.xml" ContentType="application/vnd.openxmlformats-officedocument.presentationml.notesSlide+xml"/>
  <Override PartName="/ppt/notesSlides/notesSlide477.xml" ContentType="application/vnd.openxmlformats-officedocument.presentationml.notesSlide+xml"/>
  <Override PartName="/ppt/notesSlides/notesSlide478.xml" ContentType="application/vnd.openxmlformats-officedocument.presentationml.notesSlide+xml"/>
  <Override PartName="/ppt/notesSlides/notesSlide479.xml" ContentType="application/vnd.openxmlformats-officedocument.presentationml.notesSlide+xml"/>
  <Override PartName="/ppt/notesSlides/notesSlide48.xml" ContentType="application/vnd.openxmlformats-officedocument.presentationml.notesSlide+xml"/>
  <Override PartName="/ppt/notesSlides/notesSlide480.xml" ContentType="application/vnd.openxmlformats-officedocument.presentationml.notesSlide+xml"/>
  <Override PartName="/ppt/notesSlides/notesSlide481.xml" ContentType="application/vnd.openxmlformats-officedocument.presentationml.notesSlide+xml"/>
  <Override PartName="/ppt/notesSlides/notesSlide482.xml" ContentType="application/vnd.openxmlformats-officedocument.presentationml.notesSlide+xml"/>
  <Override PartName="/ppt/notesSlides/notesSlide483.xml" ContentType="application/vnd.openxmlformats-officedocument.presentationml.notesSlide+xml"/>
  <Override PartName="/ppt/notesSlides/notesSlide484.xml" ContentType="application/vnd.openxmlformats-officedocument.presentationml.notesSlide+xml"/>
  <Override PartName="/ppt/notesSlides/notesSlide485.xml" ContentType="application/vnd.openxmlformats-officedocument.presentationml.notesSlide+xml"/>
  <Override PartName="/ppt/notesSlides/notesSlide486.xml" ContentType="application/vnd.openxmlformats-officedocument.presentationml.notesSlide+xml"/>
  <Override PartName="/ppt/notesSlides/notesSlide487.xml" ContentType="application/vnd.openxmlformats-officedocument.presentationml.notesSlide+xml"/>
  <Override PartName="/ppt/notesSlides/notesSlide488.xml" ContentType="application/vnd.openxmlformats-officedocument.presentationml.notesSlide+xml"/>
  <Override PartName="/ppt/notesSlides/notesSlide489.xml" ContentType="application/vnd.openxmlformats-officedocument.presentationml.notesSlide+xml"/>
  <Override PartName="/ppt/notesSlides/notesSlide49.xml" ContentType="application/vnd.openxmlformats-officedocument.presentationml.notesSlide+xml"/>
  <Override PartName="/ppt/notesSlides/notesSlide490.xml" ContentType="application/vnd.openxmlformats-officedocument.presentationml.notesSlide+xml"/>
  <Override PartName="/ppt/notesSlides/notesSlide491.xml" ContentType="application/vnd.openxmlformats-officedocument.presentationml.notesSlide+xml"/>
  <Override PartName="/ppt/notesSlides/notesSlide492.xml" ContentType="application/vnd.openxmlformats-officedocument.presentationml.notesSlide+xml"/>
  <Override PartName="/ppt/notesSlides/notesSlide493.xml" ContentType="application/vnd.openxmlformats-officedocument.presentationml.notesSlide+xml"/>
  <Override PartName="/ppt/notesSlides/notesSlide494.xml" ContentType="application/vnd.openxmlformats-officedocument.presentationml.notesSlide+xml"/>
  <Override PartName="/ppt/notesSlides/notesSlide495.xml" ContentType="application/vnd.openxmlformats-officedocument.presentationml.notesSlide+xml"/>
  <Override PartName="/ppt/notesSlides/notesSlide496.xml" ContentType="application/vnd.openxmlformats-officedocument.presentationml.notesSlide+xml"/>
  <Override PartName="/ppt/notesSlides/notesSlide497.xml" ContentType="application/vnd.openxmlformats-officedocument.presentationml.notesSlide+xml"/>
  <Override PartName="/ppt/notesSlides/notesSlide498.xml" ContentType="application/vnd.openxmlformats-officedocument.presentationml.notesSlide+xml"/>
  <Override PartName="/ppt/notesSlides/notesSlide49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00.xml" ContentType="application/vnd.openxmlformats-officedocument.presentationml.notesSlide+xml"/>
  <Override PartName="/ppt/notesSlides/notesSlide501.xml" ContentType="application/vnd.openxmlformats-officedocument.presentationml.notesSlide+xml"/>
  <Override PartName="/ppt/notesSlides/notesSlide502.xml" ContentType="application/vnd.openxmlformats-officedocument.presentationml.notesSlide+xml"/>
  <Override PartName="/ppt/notesSlides/notesSlide503.xml" ContentType="application/vnd.openxmlformats-officedocument.presentationml.notesSlide+xml"/>
  <Override PartName="/ppt/notesSlides/notesSlide504.xml" ContentType="application/vnd.openxmlformats-officedocument.presentationml.notesSlide+xml"/>
  <Override PartName="/ppt/notesSlides/notesSlide505.xml" ContentType="application/vnd.openxmlformats-officedocument.presentationml.notesSlide+xml"/>
  <Override PartName="/ppt/notesSlides/notesSlide506.xml" ContentType="application/vnd.openxmlformats-officedocument.presentationml.notesSlide+xml"/>
  <Override PartName="/ppt/notesSlides/notesSlide507.xml" ContentType="application/vnd.openxmlformats-officedocument.presentationml.notesSlide+xml"/>
  <Override PartName="/ppt/notesSlides/notesSlide508.xml" ContentType="application/vnd.openxmlformats-officedocument.presentationml.notesSlide+xml"/>
  <Override PartName="/ppt/notesSlides/notesSlide509.xml" ContentType="application/vnd.openxmlformats-officedocument.presentationml.notesSlide+xml"/>
  <Override PartName="/ppt/notesSlides/notesSlide51.xml" ContentType="application/vnd.openxmlformats-officedocument.presentationml.notesSlide+xml"/>
  <Override PartName="/ppt/notesSlides/notesSlide510.xml" ContentType="application/vnd.openxmlformats-officedocument.presentationml.notesSlide+xml"/>
  <Override PartName="/ppt/notesSlides/notesSlide511.xml" ContentType="application/vnd.openxmlformats-officedocument.presentationml.notesSlide+xml"/>
  <Override PartName="/ppt/notesSlides/notesSlide512.xml" ContentType="application/vnd.openxmlformats-officedocument.presentationml.notesSlide+xml"/>
  <Override PartName="/ppt/notesSlides/notesSlide513.xml" ContentType="application/vnd.openxmlformats-officedocument.presentationml.notesSlide+xml"/>
  <Override PartName="/ppt/notesSlides/notesSlide514.xml" ContentType="application/vnd.openxmlformats-officedocument.presentationml.notesSlide+xml"/>
  <Override PartName="/ppt/notesSlides/notesSlide515.xml" ContentType="application/vnd.openxmlformats-officedocument.presentationml.notesSlide+xml"/>
  <Override PartName="/ppt/notesSlides/notesSlide516.xml" ContentType="application/vnd.openxmlformats-officedocument.presentationml.notesSlide+xml"/>
  <Override PartName="/ppt/notesSlides/notesSlide517.xml" ContentType="application/vnd.openxmlformats-officedocument.presentationml.notesSlide+xml"/>
  <Override PartName="/ppt/notesSlides/notesSlide518.xml" ContentType="application/vnd.openxmlformats-officedocument.presentationml.notesSlide+xml"/>
  <Override PartName="/ppt/notesSlides/notesSlide519.xml" ContentType="application/vnd.openxmlformats-officedocument.presentationml.notesSlide+xml"/>
  <Override PartName="/ppt/notesSlides/notesSlide52.xml" ContentType="application/vnd.openxmlformats-officedocument.presentationml.notesSlide+xml"/>
  <Override PartName="/ppt/notesSlides/notesSlide520.xml" ContentType="application/vnd.openxmlformats-officedocument.presentationml.notesSlide+xml"/>
  <Override PartName="/ppt/notesSlides/notesSlide521.xml" ContentType="application/vnd.openxmlformats-officedocument.presentationml.notesSlide+xml"/>
  <Override PartName="/ppt/notesSlides/notesSlide522.xml" ContentType="application/vnd.openxmlformats-officedocument.presentationml.notesSlide+xml"/>
  <Override PartName="/ppt/notesSlides/notesSlide523.xml" ContentType="application/vnd.openxmlformats-officedocument.presentationml.notesSlide+xml"/>
  <Override PartName="/ppt/notesSlides/notesSlide524.xml" ContentType="application/vnd.openxmlformats-officedocument.presentationml.notesSlide+xml"/>
  <Override PartName="/ppt/notesSlides/notesSlide525.xml" ContentType="application/vnd.openxmlformats-officedocument.presentationml.notesSlide+xml"/>
  <Override PartName="/ppt/notesSlides/notesSlide526.xml" ContentType="application/vnd.openxmlformats-officedocument.presentationml.notesSlide+xml"/>
  <Override PartName="/ppt/notesSlides/notesSlide527.xml" ContentType="application/vnd.openxmlformats-officedocument.presentationml.notesSlide+xml"/>
  <Override PartName="/ppt/notesSlides/notesSlide528.xml" ContentType="application/vnd.openxmlformats-officedocument.presentationml.notesSlide+xml"/>
  <Override PartName="/ppt/notesSlides/notesSlide529.xml" ContentType="application/vnd.openxmlformats-officedocument.presentationml.notesSlide+xml"/>
  <Override PartName="/ppt/notesSlides/notesSlide53.xml" ContentType="application/vnd.openxmlformats-officedocument.presentationml.notesSlide+xml"/>
  <Override PartName="/ppt/notesSlides/notesSlide530.xml" ContentType="application/vnd.openxmlformats-officedocument.presentationml.notesSlide+xml"/>
  <Override PartName="/ppt/notesSlides/notesSlide531.xml" ContentType="application/vnd.openxmlformats-officedocument.presentationml.notesSlide+xml"/>
  <Override PartName="/ppt/notesSlides/notesSlide532.xml" ContentType="application/vnd.openxmlformats-officedocument.presentationml.notesSlide+xml"/>
  <Override PartName="/ppt/notesSlides/notesSlide533.xml" ContentType="application/vnd.openxmlformats-officedocument.presentationml.notesSlide+xml"/>
  <Override PartName="/ppt/notesSlides/notesSlide534.xml" ContentType="application/vnd.openxmlformats-officedocument.presentationml.notesSlide+xml"/>
  <Override PartName="/ppt/notesSlides/notesSlide535.xml" ContentType="application/vnd.openxmlformats-officedocument.presentationml.notesSlide+xml"/>
  <Override PartName="/ppt/notesSlides/notesSlide536.xml" ContentType="application/vnd.openxmlformats-officedocument.presentationml.notesSlide+xml"/>
  <Override PartName="/ppt/notesSlides/notesSlide537.xml" ContentType="application/vnd.openxmlformats-officedocument.presentationml.notesSlide+xml"/>
  <Override PartName="/ppt/notesSlides/notesSlide538.xml" ContentType="application/vnd.openxmlformats-officedocument.presentationml.notesSlide+xml"/>
  <Override PartName="/ppt/notesSlides/notesSlide539.xml" ContentType="application/vnd.openxmlformats-officedocument.presentationml.notesSlide+xml"/>
  <Override PartName="/ppt/notesSlides/notesSlide54.xml" ContentType="application/vnd.openxmlformats-officedocument.presentationml.notesSlide+xml"/>
  <Override PartName="/ppt/notesSlides/notesSlide540.xml" ContentType="application/vnd.openxmlformats-officedocument.presentationml.notesSlide+xml"/>
  <Override PartName="/ppt/notesSlides/notesSlide541.xml" ContentType="application/vnd.openxmlformats-officedocument.presentationml.notesSlide+xml"/>
  <Override PartName="/ppt/notesSlides/notesSlide542.xml" ContentType="application/vnd.openxmlformats-officedocument.presentationml.notesSlide+xml"/>
  <Override PartName="/ppt/notesSlides/notesSlide543.xml" ContentType="application/vnd.openxmlformats-officedocument.presentationml.notesSlide+xml"/>
  <Override PartName="/ppt/notesSlides/notesSlide544.xml" ContentType="application/vnd.openxmlformats-officedocument.presentationml.notesSlide+xml"/>
  <Override PartName="/ppt/notesSlides/notesSlide545.xml" ContentType="application/vnd.openxmlformats-officedocument.presentationml.notesSlide+xml"/>
  <Override PartName="/ppt/notesSlides/notesSlide546.xml" ContentType="application/vnd.openxmlformats-officedocument.presentationml.notesSlide+xml"/>
  <Override PartName="/ppt/notesSlides/notesSlide547.xml" ContentType="application/vnd.openxmlformats-officedocument.presentationml.notesSlide+xml"/>
  <Override PartName="/ppt/notesSlides/notesSlide548.xml" ContentType="application/vnd.openxmlformats-officedocument.presentationml.notesSlide+xml"/>
  <Override PartName="/ppt/notesSlides/notesSlide549.xml" ContentType="application/vnd.openxmlformats-officedocument.presentationml.notesSlide+xml"/>
  <Override PartName="/ppt/notesSlides/notesSlide55.xml" ContentType="application/vnd.openxmlformats-officedocument.presentationml.notesSlide+xml"/>
  <Override PartName="/ppt/notesSlides/notesSlide550.xml" ContentType="application/vnd.openxmlformats-officedocument.presentationml.notesSlide+xml"/>
  <Override PartName="/ppt/notesSlides/notesSlide551.xml" ContentType="application/vnd.openxmlformats-officedocument.presentationml.notesSlide+xml"/>
  <Override PartName="/ppt/notesSlides/notesSlide552.xml" ContentType="application/vnd.openxmlformats-officedocument.presentationml.notesSlide+xml"/>
  <Override PartName="/ppt/notesSlides/notesSlide553.xml" ContentType="application/vnd.openxmlformats-officedocument.presentationml.notesSlide+xml"/>
  <Override PartName="/ppt/notesSlides/notesSlide554.xml" ContentType="application/vnd.openxmlformats-officedocument.presentationml.notesSlide+xml"/>
  <Override PartName="/ppt/notesSlides/notesSlide555.xml" ContentType="application/vnd.openxmlformats-officedocument.presentationml.notesSlide+xml"/>
  <Override PartName="/ppt/notesSlides/notesSlide556.xml" ContentType="application/vnd.openxmlformats-officedocument.presentationml.notesSlide+xml"/>
  <Override PartName="/ppt/notesSlides/notesSlide557.xml" ContentType="application/vnd.openxmlformats-officedocument.presentationml.notesSlide+xml"/>
  <Override PartName="/ppt/notesSlides/notesSlide558.xml" ContentType="application/vnd.openxmlformats-officedocument.presentationml.notesSlide+xml"/>
  <Override PartName="/ppt/notesSlides/notesSlide559.xml" ContentType="application/vnd.openxmlformats-officedocument.presentationml.notesSlide+xml"/>
  <Override PartName="/ppt/notesSlides/notesSlide56.xml" ContentType="application/vnd.openxmlformats-officedocument.presentationml.notesSlide+xml"/>
  <Override PartName="/ppt/notesSlides/notesSlide560.xml" ContentType="application/vnd.openxmlformats-officedocument.presentationml.notesSlide+xml"/>
  <Override PartName="/ppt/notesSlides/notesSlide561.xml" ContentType="application/vnd.openxmlformats-officedocument.presentationml.notesSlide+xml"/>
  <Override PartName="/ppt/notesSlides/notesSlide562.xml" ContentType="application/vnd.openxmlformats-officedocument.presentationml.notesSlide+xml"/>
  <Override PartName="/ppt/notesSlides/notesSlide563.xml" ContentType="application/vnd.openxmlformats-officedocument.presentationml.notesSlide+xml"/>
  <Override PartName="/ppt/notesSlides/notesSlide564.xml" ContentType="application/vnd.openxmlformats-officedocument.presentationml.notesSlide+xml"/>
  <Override PartName="/ppt/notesSlides/notesSlide565.xml" ContentType="application/vnd.openxmlformats-officedocument.presentationml.notesSlide+xml"/>
  <Override PartName="/ppt/notesSlides/notesSlide566.xml" ContentType="application/vnd.openxmlformats-officedocument.presentationml.notesSlide+xml"/>
  <Override PartName="/ppt/notesSlides/notesSlide567.xml" ContentType="application/vnd.openxmlformats-officedocument.presentationml.notesSlide+xml"/>
  <Override PartName="/ppt/notesSlides/notesSlide568.xml" ContentType="application/vnd.openxmlformats-officedocument.presentationml.notesSlide+xml"/>
  <Override PartName="/ppt/notesSlides/notesSlide569.xml" ContentType="application/vnd.openxmlformats-officedocument.presentationml.notesSlide+xml"/>
  <Override PartName="/ppt/notesSlides/notesSlide57.xml" ContentType="application/vnd.openxmlformats-officedocument.presentationml.notesSlide+xml"/>
  <Override PartName="/ppt/notesSlides/notesSlide570.xml" ContentType="application/vnd.openxmlformats-officedocument.presentationml.notesSlide+xml"/>
  <Override PartName="/ppt/notesSlides/notesSlide571.xml" ContentType="application/vnd.openxmlformats-officedocument.presentationml.notesSlide+xml"/>
  <Override PartName="/ppt/notesSlides/notesSlide572.xml" ContentType="application/vnd.openxmlformats-officedocument.presentationml.notesSlide+xml"/>
  <Override PartName="/ppt/notesSlides/notesSlide573.xml" ContentType="application/vnd.openxmlformats-officedocument.presentationml.notesSlide+xml"/>
  <Override PartName="/ppt/notesSlides/notesSlide574.xml" ContentType="application/vnd.openxmlformats-officedocument.presentationml.notesSlide+xml"/>
  <Override PartName="/ppt/notesSlides/notesSlide575.xml" ContentType="application/vnd.openxmlformats-officedocument.presentationml.notesSlide+xml"/>
  <Override PartName="/ppt/notesSlides/notesSlide576.xml" ContentType="application/vnd.openxmlformats-officedocument.presentationml.notesSlide+xml"/>
  <Override PartName="/ppt/notesSlides/notesSlide577.xml" ContentType="application/vnd.openxmlformats-officedocument.presentationml.notesSlide+xml"/>
  <Override PartName="/ppt/notesSlides/notesSlide578.xml" ContentType="application/vnd.openxmlformats-officedocument.presentationml.notesSlide+xml"/>
  <Override PartName="/ppt/notesSlides/notesSlide579.xml" ContentType="application/vnd.openxmlformats-officedocument.presentationml.notesSlide+xml"/>
  <Override PartName="/ppt/notesSlides/notesSlide58.xml" ContentType="application/vnd.openxmlformats-officedocument.presentationml.notesSlide+xml"/>
  <Override PartName="/ppt/notesSlides/notesSlide580.xml" ContentType="application/vnd.openxmlformats-officedocument.presentationml.notesSlide+xml"/>
  <Override PartName="/ppt/notesSlides/notesSlide581.xml" ContentType="application/vnd.openxmlformats-officedocument.presentationml.notesSlide+xml"/>
  <Override PartName="/ppt/notesSlides/notesSlide582.xml" ContentType="application/vnd.openxmlformats-officedocument.presentationml.notesSlide+xml"/>
  <Override PartName="/ppt/notesSlides/notesSlide583.xml" ContentType="application/vnd.openxmlformats-officedocument.presentationml.notesSlide+xml"/>
  <Override PartName="/ppt/notesSlides/notesSlide584.xml" ContentType="application/vnd.openxmlformats-officedocument.presentationml.notesSlide+xml"/>
  <Override PartName="/ppt/notesSlides/notesSlide585.xml" ContentType="application/vnd.openxmlformats-officedocument.presentationml.notesSlide+xml"/>
  <Override PartName="/ppt/notesSlides/notesSlide586.xml" ContentType="application/vnd.openxmlformats-officedocument.presentationml.notesSlide+xml"/>
  <Override PartName="/ppt/notesSlides/notesSlide587.xml" ContentType="application/vnd.openxmlformats-officedocument.presentationml.notesSlide+xml"/>
  <Override PartName="/ppt/notesSlides/notesSlide588.xml" ContentType="application/vnd.openxmlformats-officedocument.presentationml.notesSlide+xml"/>
  <Override PartName="/ppt/notesSlides/notesSlide589.xml" ContentType="application/vnd.openxmlformats-officedocument.presentationml.notesSlide+xml"/>
  <Override PartName="/ppt/notesSlides/notesSlide59.xml" ContentType="application/vnd.openxmlformats-officedocument.presentationml.notesSlide+xml"/>
  <Override PartName="/ppt/notesSlides/notesSlide590.xml" ContentType="application/vnd.openxmlformats-officedocument.presentationml.notesSlide+xml"/>
  <Override PartName="/ppt/notesSlides/notesSlide591.xml" ContentType="application/vnd.openxmlformats-officedocument.presentationml.notesSlide+xml"/>
  <Override PartName="/ppt/notesSlides/notesSlide592.xml" ContentType="application/vnd.openxmlformats-officedocument.presentationml.notesSlide+xml"/>
  <Override PartName="/ppt/notesSlides/notesSlide593.xml" ContentType="application/vnd.openxmlformats-officedocument.presentationml.notesSlide+xml"/>
  <Override PartName="/ppt/notesSlides/notesSlide594.xml" ContentType="application/vnd.openxmlformats-officedocument.presentationml.notesSlide+xml"/>
  <Override PartName="/ppt/notesSlides/notesSlide595.xml" ContentType="application/vnd.openxmlformats-officedocument.presentationml.notesSlide+xml"/>
  <Override PartName="/ppt/notesSlides/notesSlide596.xml" ContentType="application/vnd.openxmlformats-officedocument.presentationml.notesSlide+xml"/>
  <Override PartName="/ppt/notesSlides/notesSlide597.xml" ContentType="application/vnd.openxmlformats-officedocument.presentationml.notesSlide+xml"/>
  <Override PartName="/ppt/notesSlides/notesSlide598.xml" ContentType="application/vnd.openxmlformats-officedocument.presentationml.notesSlide+xml"/>
  <Override PartName="/ppt/notesSlides/notesSlide59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00.xml" ContentType="application/vnd.openxmlformats-officedocument.presentationml.notesSlide+xml"/>
  <Override PartName="/ppt/notesSlides/notesSlide601.xml" ContentType="application/vnd.openxmlformats-officedocument.presentationml.notesSlide+xml"/>
  <Override PartName="/ppt/notesSlides/notesSlide602.xml" ContentType="application/vnd.openxmlformats-officedocument.presentationml.notesSlide+xml"/>
  <Override PartName="/ppt/notesSlides/notesSlide603.xml" ContentType="application/vnd.openxmlformats-officedocument.presentationml.notesSlide+xml"/>
  <Override PartName="/ppt/notesSlides/notesSlide604.xml" ContentType="application/vnd.openxmlformats-officedocument.presentationml.notesSlide+xml"/>
  <Override PartName="/ppt/notesSlides/notesSlide605.xml" ContentType="application/vnd.openxmlformats-officedocument.presentationml.notesSlide+xml"/>
  <Override PartName="/ppt/notesSlides/notesSlide606.xml" ContentType="application/vnd.openxmlformats-officedocument.presentationml.notesSlide+xml"/>
  <Override PartName="/ppt/notesSlides/notesSlide607.xml" ContentType="application/vnd.openxmlformats-officedocument.presentationml.notesSlide+xml"/>
  <Override PartName="/ppt/notesSlides/notesSlide608.xml" ContentType="application/vnd.openxmlformats-officedocument.presentationml.notesSlide+xml"/>
  <Override PartName="/ppt/notesSlides/notesSlide609.xml" ContentType="application/vnd.openxmlformats-officedocument.presentationml.notesSlide+xml"/>
  <Override PartName="/ppt/notesSlides/notesSlide61.xml" ContentType="application/vnd.openxmlformats-officedocument.presentationml.notesSlide+xml"/>
  <Override PartName="/ppt/notesSlides/notesSlide610.xml" ContentType="application/vnd.openxmlformats-officedocument.presentationml.notesSlide+xml"/>
  <Override PartName="/ppt/notesSlides/notesSlide611.xml" ContentType="application/vnd.openxmlformats-officedocument.presentationml.notesSlide+xml"/>
  <Override PartName="/ppt/notesSlides/notesSlide612.xml" ContentType="application/vnd.openxmlformats-officedocument.presentationml.notesSlide+xml"/>
  <Override PartName="/ppt/notesSlides/notesSlide613.xml" ContentType="application/vnd.openxmlformats-officedocument.presentationml.notesSlide+xml"/>
  <Override PartName="/ppt/notesSlides/notesSlide614.xml" ContentType="application/vnd.openxmlformats-officedocument.presentationml.notesSlide+xml"/>
  <Override PartName="/ppt/notesSlides/notesSlide615.xml" ContentType="application/vnd.openxmlformats-officedocument.presentationml.notesSlide+xml"/>
  <Override PartName="/ppt/notesSlides/notesSlide616.xml" ContentType="application/vnd.openxmlformats-officedocument.presentationml.notesSlide+xml"/>
  <Override PartName="/ppt/notesSlides/notesSlide617.xml" ContentType="application/vnd.openxmlformats-officedocument.presentationml.notesSlide+xml"/>
  <Override PartName="/ppt/notesSlides/notesSlide618.xml" ContentType="application/vnd.openxmlformats-officedocument.presentationml.notesSlide+xml"/>
  <Override PartName="/ppt/notesSlides/notesSlide619.xml" ContentType="application/vnd.openxmlformats-officedocument.presentationml.notesSlide+xml"/>
  <Override PartName="/ppt/notesSlides/notesSlide62.xml" ContentType="application/vnd.openxmlformats-officedocument.presentationml.notesSlide+xml"/>
  <Override PartName="/ppt/notesSlides/notesSlide620.xml" ContentType="application/vnd.openxmlformats-officedocument.presentationml.notesSlide+xml"/>
  <Override PartName="/ppt/notesSlides/notesSlide621.xml" ContentType="application/vnd.openxmlformats-officedocument.presentationml.notesSlide+xml"/>
  <Override PartName="/ppt/notesSlides/notesSlide622.xml" ContentType="application/vnd.openxmlformats-officedocument.presentationml.notesSlide+xml"/>
  <Override PartName="/ppt/notesSlides/notesSlide623.xml" ContentType="application/vnd.openxmlformats-officedocument.presentationml.notesSlide+xml"/>
  <Override PartName="/ppt/notesSlides/notesSlide624.xml" ContentType="application/vnd.openxmlformats-officedocument.presentationml.notesSlide+xml"/>
  <Override PartName="/ppt/notesSlides/notesSlide625.xml" ContentType="application/vnd.openxmlformats-officedocument.presentationml.notesSlide+xml"/>
  <Override PartName="/ppt/notesSlides/notesSlide626.xml" ContentType="application/vnd.openxmlformats-officedocument.presentationml.notesSlide+xml"/>
  <Override PartName="/ppt/notesSlides/notesSlide627.xml" ContentType="application/vnd.openxmlformats-officedocument.presentationml.notesSlide+xml"/>
  <Override PartName="/ppt/notesSlides/notesSlide628.xml" ContentType="application/vnd.openxmlformats-officedocument.presentationml.notesSlide+xml"/>
  <Override PartName="/ppt/notesSlides/notesSlide629.xml" ContentType="application/vnd.openxmlformats-officedocument.presentationml.notesSlide+xml"/>
  <Override PartName="/ppt/notesSlides/notesSlide63.xml" ContentType="application/vnd.openxmlformats-officedocument.presentationml.notesSlide+xml"/>
  <Override PartName="/ppt/notesSlides/notesSlide630.xml" ContentType="application/vnd.openxmlformats-officedocument.presentationml.notesSlide+xml"/>
  <Override PartName="/ppt/notesSlides/notesSlide631.xml" ContentType="application/vnd.openxmlformats-officedocument.presentationml.notesSlide+xml"/>
  <Override PartName="/ppt/notesSlides/notesSlide632.xml" ContentType="application/vnd.openxmlformats-officedocument.presentationml.notesSlide+xml"/>
  <Override PartName="/ppt/notesSlides/notesSlide633.xml" ContentType="application/vnd.openxmlformats-officedocument.presentationml.notesSlide+xml"/>
  <Override PartName="/ppt/notesSlides/notesSlide634.xml" ContentType="application/vnd.openxmlformats-officedocument.presentationml.notesSlide+xml"/>
  <Override PartName="/ppt/notesSlides/notesSlide635.xml" ContentType="application/vnd.openxmlformats-officedocument.presentationml.notesSlide+xml"/>
  <Override PartName="/ppt/notesSlides/notesSlide636.xml" ContentType="application/vnd.openxmlformats-officedocument.presentationml.notesSlide+xml"/>
  <Override PartName="/ppt/notesSlides/notesSlide637.xml" ContentType="application/vnd.openxmlformats-officedocument.presentationml.notesSlide+xml"/>
  <Override PartName="/ppt/notesSlides/notesSlide638.xml" ContentType="application/vnd.openxmlformats-officedocument.presentationml.notesSlide+xml"/>
  <Override PartName="/ppt/notesSlides/notesSlide639.xml" ContentType="application/vnd.openxmlformats-officedocument.presentationml.notesSlide+xml"/>
  <Override PartName="/ppt/notesSlides/notesSlide64.xml" ContentType="application/vnd.openxmlformats-officedocument.presentationml.notesSlide+xml"/>
  <Override PartName="/ppt/notesSlides/notesSlide640.xml" ContentType="application/vnd.openxmlformats-officedocument.presentationml.notesSlide+xml"/>
  <Override PartName="/ppt/notesSlides/notesSlide641.xml" ContentType="application/vnd.openxmlformats-officedocument.presentationml.notesSlide+xml"/>
  <Override PartName="/ppt/notesSlides/notesSlide642.xml" ContentType="application/vnd.openxmlformats-officedocument.presentationml.notesSlide+xml"/>
  <Override PartName="/ppt/notesSlides/notesSlide643.xml" ContentType="application/vnd.openxmlformats-officedocument.presentationml.notesSlide+xml"/>
  <Override PartName="/ppt/notesSlides/notesSlide644.xml" ContentType="application/vnd.openxmlformats-officedocument.presentationml.notesSlide+xml"/>
  <Override PartName="/ppt/notesSlides/notesSlide645.xml" ContentType="application/vnd.openxmlformats-officedocument.presentationml.notesSlide+xml"/>
  <Override PartName="/ppt/notesSlides/notesSlide646.xml" ContentType="application/vnd.openxmlformats-officedocument.presentationml.notesSlide+xml"/>
  <Override PartName="/ppt/notesSlides/notesSlide647.xml" ContentType="application/vnd.openxmlformats-officedocument.presentationml.notesSlide+xml"/>
  <Override PartName="/ppt/notesSlides/notesSlide648.xml" ContentType="application/vnd.openxmlformats-officedocument.presentationml.notesSlide+xml"/>
  <Override PartName="/ppt/notesSlides/notesSlide649.xml" ContentType="application/vnd.openxmlformats-officedocument.presentationml.notesSlide+xml"/>
  <Override PartName="/ppt/notesSlides/notesSlide65.xml" ContentType="application/vnd.openxmlformats-officedocument.presentationml.notesSlide+xml"/>
  <Override PartName="/ppt/notesSlides/notesSlide650.xml" ContentType="application/vnd.openxmlformats-officedocument.presentationml.notesSlide+xml"/>
  <Override PartName="/ppt/notesSlides/notesSlide651.xml" ContentType="application/vnd.openxmlformats-officedocument.presentationml.notesSlide+xml"/>
  <Override PartName="/ppt/notesSlides/notesSlide652.xml" ContentType="application/vnd.openxmlformats-officedocument.presentationml.notesSlide+xml"/>
  <Override PartName="/ppt/notesSlides/notesSlide653.xml" ContentType="application/vnd.openxmlformats-officedocument.presentationml.notesSlide+xml"/>
  <Override PartName="/ppt/notesSlides/notesSlide654.xml" ContentType="application/vnd.openxmlformats-officedocument.presentationml.notesSlide+xml"/>
  <Override PartName="/ppt/notesSlides/notesSlide655.xml" ContentType="application/vnd.openxmlformats-officedocument.presentationml.notesSlide+xml"/>
  <Override PartName="/ppt/notesSlides/notesSlide656.xml" ContentType="application/vnd.openxmlformats-officedocument.presentationml.notesSlide+xml"/>
  <Override PartName="/ppt/notesSlides/notesSlide657.xml" ContentType="application/vnd.openxmlformats-officedocument.presentationml.notesSlide+xml"/>
  <Override PartName="/ppt/notesSlides/notesSlide658.xml" ContentType="application/vnd.openxmlformats-officedocument.presentationml.notesSlide+xml"/>
  <Override PartName="/ppt/notesSlides/notesSlide659.xml" ContentType="application/vnd.openxmlformats-officedocument.presentationml.notesSlide+xml"/>
  <Override PartName="/ppt/notesSlides/notesSlide66.xml" ContentType="application/vnd.openxmlformats-officedocument.presentationml.notesSlide+xml"/>
  <Override PartName="/ppt/notesSlides/notesSlide660.xml" ContentType="application/vnd.openxmlformats-officedocument.presentationml.notesSlide+xml"/>
  <Override PartName="/ppt/notesSlides/notesSlide661.xml" ContentType="application/vnd.openxmlformats-officedocument.presentationml.notesSlide+xml"/>
  <Override PartName="/ppt/notesSlides/notesSlide662.xml" ContentType="application/vnd.openxmlformats-officedocument.presentationml.notesSlide+xml"/>
  <Override PartName="/ppt/notesSlides/notesSlide663.xml" ContentType="application/vnd.openxmlformats-officedocument.presentationml.notesSlide+xml"/>
  <Override PartName="/ppt/notesSlides/notesSlide664.xml" ContentType="application/vnd.openxmlformats-officedocument.presentationml.notesSlide+xml"/>
  <Override PartName="/ppt/notesSlides/notesSlide665.xml" ContentType="application/vnd.openxmlformats-officedocument.presentationml.notesSlide+xml"/>
  <Override PartName="/ppt/notesSlides/notesSlide666.xml" ContentType="application/vnd.openxmlformats-officedocument.presentationml.notesSlide+xml"/>
  <Override PartName="/ppt/notesSlides/notesSlide667.xml" ContentType="application/vnd.openxmlformats-officedocument.presentationml.notesSlide+xml"/>
  <Override PartName="/ppt/notesSlides/notesSlide668.xml" ContentType="application/vnd.openxmlformats-officedocument.presentationml.notesSlide+xml"/>
  <Override PartName="/ppt/notesSlides/notesSlide669.xml" ContentType="application/vnd.openxmlformats-officedocument.presentationml.notesSlide+xml"/>
  <Override PartName="/ppt/notesSlides/notesSlide67.xml" ContentType="application/vnd.openxmlformats-officedocument.presentationml.notesSlide+xml"/>
  <Override PartName="/ppt/notesSlides/notesSlide670.xml" ContentType="application/vnd.openxmlformats-officedocument.presentationml.notesSlide+xml"/>
  <Override PartName="/ppt/notesSlides/notesSlide671.xml" ContentType="application/vnd.openxmlformats-officedocument.presentationml.notesSlide+xml"/>
  <Override PartName="/ppt/notesSlides/notesSlide672.xml" ContentType="application/vnd.openxmlformats-officedocument.presentationml.notesSlide+xml"/>
  <Override PartName="/ppt/notesSlides/notesSlide673.xml" ContentType="application/vnd.openxmlformats-officedocument.presentationml.notesSlide+xml"/>
  <Override PartName="/ppt/notesSlides/notesSlide674.xml" ContentType="application/vnd.openxmlformats-officedocument.presentationml.notesSlide+xml"/>
  <Override PartName="/ppt/notesSlides/notesSlide675.xml" ContentType="application/vnd.openxmlformats-officedocument.presentationml.notesSlide+xml"/>
  <Override PartName="/ppt/notesSlides/notesSlide676.xml" ContentType="application/vnd.openxmlformats-officedocument.presentationml.notesSlide+xml"/>
  <Override PartName="/ppt/notesSlides/notesSlide677.xml" ContentType="application/vnd.openxmlformats-officedocument.presentationml.notesSlide+xml"/>
  <Override PartName="/ppt/notesSlides/notesSlide678.xml" ContentType="application/vnd.openxmlformats-officedocument.presentationml.notesSlide+xml"/>
  <Override PartName="/ppt/notesSlides/notesSlide679.xml" ContentType="application/vnd.openxmlformats-officedocument.presentationml.notesSlide+xml"/>
  <Override PartName="/ppt/notesSlides/notesSlide68.xml" ContentType="application/vnd.openxmlformats-officedocument.presentationml.notesSlide+xml"/>
  <Override PartName="/ppt/notesSlides/notesSlide680.xml" ContentType="application/vnd.openxmlformats-officedocument.presentationml.notesSlide+xml"/>
  <Override PartName="/ppt/notesSlides/notesSlide681.xml" ContentType="application/vnd.openxmlformats-officedocument.presentationml.notesSlide+xml"/>
  <Override PartName="/ppt/notesSlides/notesSlide682.xml" ContentType="application/vnd.openxmlformats-officedocument.presentationml.notesSlide+xml"/>
  <Override PartName="/ppt/notesSlides/notesSlide683.xml" ContentType="application/vnd.openxmlformats-officedocument.presentationml.notesSlide+xml"/>
  <Override PartName="/ppt/notesSlides/notesSlide684.xml" ContentType="application/vnd.openxmlformats-officedocument.presentationml.notesSlide+xml"/>
  <Override PartName="/ppt/notesSlides/notesSlide685.xml" ContentType="application/vnd.openxmlformats-officedocument.presentationml.notesSlide+xml"/>
  <Override PartName="/ppt/notesSlides/notesSlide686.xml" ContentType="application/vnd.openxmlformats-officedocument.presentationml.notesSlide+xml"/>
  <Override PartName="/ppt/notesSlides/notesSlide687.xml" ContentType="application/vnd.openxmlformats-officedocument.presentationml.notesSlide+xml"/>
  <Override PartName="/ppt/notesSlides/notesSlide688.xml" ContentType="application/vnd.openxmlformats-officedocument.presentationml.notesSlide+xml"/>
  <Override PartName="/ppt/notesSlides/notesSlide689.xml" ContentType="application/vnd.openxmlformats-officedocument.presentationml.notesSlide+xml"/>
  <Override PartName="/ppt/notesSlides/notesSlide69.xml" ContentType="application/vnd.openxmlformats-officedocument.presentationml.notesSlide+xml"/>
  <Override PartName="/ppt/notesSlides/notesSlide690.xml" ContentType="application/vnd.openxmlformats-officedocument.presentationml.notesSlide+xml"/>
  <Override PartName="/ppt/notesSlides/notesSlide691.xml" ContentType="application/vnd.openxmlformats-officedocument.presentationml.notesSlide+xml"/>
  <Override PartName="/ppt/notesSlides/notesSlide692.xml" ContentType="application/vnd.openxmlformats-officedocument.presentationml.notesSlide+xml"/>
  <Override PartName="/ppt/notesSlides/notesSlide693.xml" ContentType="application/vnd.openxmlformats-officedocument.presentationml.notesSlide+xml"/>
  <Override PartName="/ppt/notesSlides/notesSlide694.xml" ContentType="application/vnd.openxmlformats-officedocument.presentationml.notesSlide+xml"/>
  <Override PartName="/ppt/notesSlides/notesSlide695.xml" ContentType="application/vnd.openxmlformats-officedocument.presentationml.notesSlide+xml"/>
  <Override PartName="/ppt/notesSlides/notesSlide696.xml" ContentType="application/vnd.openxmlformats-officedocument.presentationml.notesSlide+xml"/>
  <Override PartName="/ppt/notesSlides/notesSlide697.xml" ContentType="application/vnd.openxmlformats-officedocument.presentationml.notesSlide+xml"/>
  <Override PartName="/ppt/notesSlides/notesSlide698.xml" ContentType="application/vnd.openxmlformats-officedocument.presentationml.notesSlide+xml"/>
  <Override PartName="/ppt/notesSlides/notesSlide699.xml" ContentType="application/vnd.openxmlformats-officedocument.presentationml.notesSlide+xml"/>
  <Override PartName="/ppt/notesSlides/notesSlide7.xml" ContentType="application/vnd.openxmlformats-officedocument.presentationml.notesSlide+xml"/>
  <Override PartName="/ppt/notesSlides/notesSlide70.xml" ContentType="application/vnd.openxmlformats-officedocument.presentationml.notesSlide+xml"/>
  <Override PartName="/ppt/notesSlides/notesSlide700.xml" ContentType="application/vnd.openxmlformats-officedocument.presentationml.notesSlide+xml"/>
  <Override PartName="/ppt/notesSlides/notesSlide701.xml" ContentType="application/vnd.openxmlformats-officedocument.presentationml.notesSlide+xml"/>
  <Override PartName="/ppt/notesSlides/notesSlide702.xml" ContentType="application/vnd.openxmlformats-officedocument.presentationml.notesSlide+xml"/>
  <Override PartName="/ppt/notesSlides/notesSlide703.xml" ContentType="application/vnd.openxmlformats-officedocument.presentationml.notesSlide+xml"/>
  <Override PartName="/ppt/notesSlides/notesSlide704.xml" ContentType="application/vnd.openxmlformats-officedocument.presentationml.notesSlide+xml"/>
  <Override PartName="/ppt/notesSlides/notesSlide705.xml" ContentType="application/vnd.openxmlformats-officedocument.presentationml.notesSlide+xml"/>
  <Override PartName="/ppt/notesSlides/notesSlide706.xml" ContentType="application/vnd.openxmlformats-officedocument.presentationml.notesSlide+xml"/>
  <Override PartName="/ppt/notesSlides/notesSlide707.xml" ContentType="application/vnd.openxmlformats-officedocument.presentationml.notesSlide+xml"/>
  <Override PartName="/ppt/notesSlides/notesSlide708.xml" ContentType="application/vnd.openxmlformats-officedocument.presentationml.notesSlide+xml"/>
  <Override PartName="/ppt/notesSlides/notesSlide709.xml" ContentType="application/vnd.openxmlformats-officedocument.presentationml.notesSlide+xml"/>
  <Override PartName="/ppt/notesSlides/notesSlide71.xml" ContentType="application/vnd.openxmlformats-officedocument.presentationml.notesSlide+xml"/>
  <Override PartName="/ppt/notesSlides/notesSlide710.xml" ContentType="application/vnd.openxmlformats-officedocument.presentationml.notesSlide+xml"/>
  <Override PartName="/ppt/notesSlides/notesSlide711.xml" ContentType="application/vnd.openxmlformats-officedocument.presentationml.notesSlide+xml"/>
  <Override PartName="/ppt/notesSlides/notesSlide712.xml" ContentType="application/vnd.openxmlformats-officedocument.presentationml.notesSlide+xml"/>
  <Override PartName="/ppt/notesSlides/notesSlide713.xml" ContentType="application/vnd.openxmlformats-officedocument.presentationml.notesSlide+xml"/>
  <Override PartName="/ppt/notesSlides/notesSlide714.xml" ContentType="application/vnd.openxmlformats-officedocument.presentationml.notesSlide+xml"/>
  <Override PartName="/ppt/notesSlides/notesSlide715.xml" ContentType="application/vnd.openxmlformats-officedocument.presentationml.notesSlide+xml"/>
  <Override PartName="/ppt/notesSlides/notesSlide716.xml" ContentType="application/vnd.openxmlformats-officedocument.presentationml.notesSlide+xml"/>
  <Override PartName="/ppt/notesSlides/notesSlide717.xml" ContentType="application/vnd.openxmlformats-officedocument.presentationml.notesSlide+xml"/>
  <Override PartName="/ppt/notesSlides/notesSlide718.xml" ContentType="application/vnd.openxmlformats-officedocument.presentationml.notesSlide+xml"/>
  <Override PartName="/ppt/notesSlides/notesSlide719.xml" ContentType="application/vnd.openxmlformats-officedocument.presentationml.notesSlide+xml"/>
  <Override PartName="/ppt/notesSlides/notesSlide72.xml" ContentType="application/vnd.openxmlformats-officedocument.presentationml.notesSlide+xml"/>
  <Override PartName="/ppt/notesSlides/notesSlide720.xml" ContentType="application/vnd.openxmlformats-officedocument.presentationml.notesSlide+xml"/>
  <Override PartName="/ppt/notesSlides/notesSlide721.xml" ContentType="application/vnd.openxmlformats-officedocument.presentationml.notesSlide+xml"/>
  <Override PartName="/ppt/notesSlides/notesSlide722.xml" ContentType="application/vnd.openxmlformats-officedocument.presentationml.notesSlide+xml"/>
  <Override PartName="/ppt/notesSlides/notesSlide723.xml" ContentType="application/vnd.openxmlformats-officedocument.presentationml.notesSlide+xml"/>
  <Override PartName="/ppt/notesSlides/notesSlide724.xml" ContentType="application/vnd.openxmlformats-officedocument.presentationml.notesSlide+xml"/>
  <Override PartName="/ppt/notesSlides/notesSlide725.xml" ContentType="application/vnd.openxmlformats-officedocument.presentationml.notesSlide+xml"/>
  <Override PartName="/ppt/notesSlides/notesSlide726.xml" ContentType="application/vnd.openxmlformats-officedocument.presentationml.notesSlide+xml"/>
  <Override PartName="/ppt/notesSlides/notesSlide727.xml" ContentType="application/vnd.openxmlformats-officedocument.presentationml.notesSlide+xml"/>
  <Override PartName="/ppt/notesSlides/notesSlide728.xml" ContentType="application/vnd.openxmlformats-officedocument.presentationml.notesSlide+xml"/>
  <Override PartName="/ppt/notesSlides/notesSlide729.xml" ContentType="application/vnd.openxmlformats-officedocument.presentationml.notesSlide+xml"/>
  <Override PartName="/ppt/notesSlides/notesSlide73.xml" ContentType="application/vnd.openxmlformats-officedocument.presentationml.notesSlide+xml"/>
  <Override PartName="/ppt/notesSlides/notesSlide730.xml" ContentType="application/vnd.openxmlformats-officedocument.presentationml.notesSlide+xml"/>
  <Override PartName="/ppt/notesSlides/notesSlide731.xml" ContentType="application/vnd.openxmlformats-officedocument.presentationml.notesSlide+xml"/>
  <Override PartName="/ppt/notesSlides/notesSlide732.xml" ContentType="application/vnd.openxmlformats-officedocument.presentationml.notesSlide+xml"/>
  <Override PartName="/ppt/notesSlides/notesSlide733.xml" ContentType="application/vnd.openxmlformats-officedocument.presentationml.notesSlide+xml"/>
  <Override PartName="/ppt/notesSlides/notesSlide734.xml" ContentType="application/vnd.openxmlformats-officedocument.presentationml.notesSlide+xml"/>
  <Override PartName="/ppt/notesSlides/notesSlide735.xml" ContentType="application/vnd.openxmlformats-officedocument.presentationml.notesSlide+xml"/>
  <Override PartName="/ppt/notesSlides/notesSlide736.xml" ContentType="application/vnd.openxmlformats-officedocument.presentationml.notesSlide+xml"/>
  <Override PartName="/ppt/notesSlides/notesSlide737.xml" ContentType="application/vnd.openxmlformats-officedocument.presentationml.notesSlide+xml"/>
  <Override PartName="/ppt/notesSlides/notesSlide738.xml" ContentType="application/vnd.openxmlformats-officedocument.presentationml.notesSlide+xml"/>
  <Override PartName="/ppt/notesSlides/notesSlide739.xml" ContentType="application/vnd.openxmlformats-officedocument.presentationml.notesSlide+xml"/>
  <Override PartName="/ppt/notesSlides/notesSlide74.xml" ContentType="application/vnd.openxmlformats-officedocument.presentationml.notesSlide+xml"/>
  <Override PartName="/ppt/notesSlides/notesSlide740.xml" ContentType="application/vnd.openxmlformats-officedocument.presentationml.notesSlide+xml"/>
  <Override PartName="/ppt/notesSlides/notesSlide741.xml" ContentType="application/vnd.openxmlformats-officedocument.presentationml.notesSlide+xml"/>
  <Override PartName="/ppt/notesSlides/notesSlide742.xml" ContentType="application/vnd.openxmlformats-officedocument.presentationml.notesSlide+xml"/>
  <Override PartName="/ppt/notesSlides/notesSlide743.xml" ContentType="application/vnd.openxmlformats-officedocument.presentationml.notesSlide+xml"/>
  <Override PartName="/ppt/notesSlides/notesSlide744.xml" ContentType="application/vnd.openxmlformats-officedocument.presentationml.notesSlide+xml"/>
  <Override PartName="/ppt/notesSlides/notesSlide745.xml" ContentType="application/vnd.openxmlformats-officedocument.presentationml.notesSlide+xml"/>
  <Override PartName="/ppt/notesSlides/notesSlide746.xml" ContentType="application/vnd.openxmlformats-officedocument.presentationml.notesSlide+xml"/>
  <Override PartName="/ppt/notesSlides/notesSlide747.xml" ContentType="application/vnd.openxmlformats-officedocument.presentationml.notesSlide+xml"/>
  <Override PartName="/ppt/notesSlides/notesSlide748.xml" ContentType="application/vnd.openxmlformats-officedocument.presentationml.notesSlide+xml"/>
  <Override PartName="/ppt/notesSlides/notesSlide749.xml" ContentType="application/vnd.openxmlformats-officedocument.presentationml.notesSlide+xml"/>
  <Override PartName="/ppt/notesSlides/notesSlide75.xml" ContentType="application/vnd.openxmlformats-officedocument.presentationml.notesSlide+xml"/>
  <Override PartName="/ppt/notesSlides/notesSlide750.xml" ContentType="application/vnd.openxmlformats-officedocument.presentationml.notesSlide+xml"/>
  <Override PartName="/ppt/notesSlides/notesSlide751.xml" ContentType="application/vnd.openxmlformats-officedocument.presentationml.notesSlide+xml"/>
  <Override PartName="/ppt/notesSlides/notesSlide752.xml" ContentType="application/vnd.openxmlformats-officedocument.presentationml.notesSlide+xml"/>
  <Override PartName="/ppt/notesSlides/notesSlide753.xml" ContentType="application/vnd.openxmlformats-officedocument.presentationml.notesSlide+xml"/>
  <Override PartName="/ppt/notesSlides/notesSlide754.xml" ContentType="application/vnd.openxmlformats-officedocument.presentationml.notesSlide+xml"/>
  <Override PartName="/ppt/notesSlides/notesSlide755.xml" ContentType="application/vnd.openxmlformats-officedocument.presentationml.notesSlide+xml"/>
  <Override PartName="/ppt/notesSlides/notesSlide756.xml" ContentType="application/vnd.openxmlformats-officedocument.presentationml.notesSlide+xml"/>
  <Override PartName="/ppt/notesSlides/notesSlide757.xml" ContentType="application/vnd.openxmlformats-officedocument.presentationml.notesSlide+xml"/>
  <Override PartName="/ppt/notesSlides/notesSlide758.xml" ContentType="application/vnd.openxmlformats-officedocument.presentationml.notesSlide+xml"/>
  <Override PartName="/ppt/notesSlides/notesSlide759.xml" ContentType="application/vnd.openxmlformats-officedocument.presentationml.notesSlide+xml"/>
  <Override PartName="/ppt/notesSlides/notesSlide76.xml" ContentType="application/vnd.openxmlformats-officedocument.presentationml.notesSlide+xml"/>
  <Override PartName="/ppt/notesSlides/notesSlide760.xml" ContentType="application/vnd.openxmlformats-officedocument.presentationml.notesSlide+xml"/>
  <Override PartName="/ppt/notesSlides/notesSlide761.xml" ContentType="application/vnd.openxmlformats-officedocument.presentationml.notesSlide+xml"/>
  <Override PartName="/ppt/notesSlides/notesSlide762.xml" ContentType="application/vnd.openxmlformats-officedocument.presentationml.notesSlide+xml"/>
  <Override PartName="/ppt/notesSlides/notesSlide763.xml" ContentType="application/vnd.openxmlformats-officedocument.presentationml.notesSlide+xml"/>
  <Override PartName="/ppt/notesSlides/notesSlide764.xml" ContentType="application/vnd.openxmlformats-officedocument.presentationml.notesSlide+xml"/>
  <Override PartName="/ppt/notesSlides/notesSlide765.xml" ContentType="application/vnd.openxmlformats-officedocument.presentationml.notesSlide+xml"/>
  <Override PartName="/ppt/notesSlides/notesSlide766.xml" ContentType="application/vnd.openxmlformats-officedocument.presentationml.notesSlide+xml"/>
  <Override PartName="/ppt/notesSlides/notesSlide767.xml" ContentType="application/vnd.openxmlformats-officedocument.presentationml.notesSlide+xml"/>
  <Override PartName="/ppt/notesSlides/notesSlide768.xml" ContentType="application/vnd.openxmlformats-officedocument.presentationml.notesSlide+xml"/>
  <Override PartName="/ppt/notesSlides/notesSlide769.xml" ContentType="application/vnd.openxmlformats-officedocument.presentationml.notesSlide+xml"/>
  <Override PartName="/ppt/notesSlides/notesSlide77.xml" ContentType="application/vnd.openxmlformats-officedocument.presentationml.notesSlide+xml"/>
  <Override PartName="/ppt/notesSlides/notesSlide770.xml" ContentType="application/vnd.openxmlformats-officedocument.presentationml.notesSlide+xml"/>
  <Override PartName="/ppt/notesSlides/notesSlide771.xml" ContentType="application/vnd.openxmlformats-officedocument.presentationml.notesSlide+xml"/>
  <Override PartName="/ppt/notesSlides/notesSlide772.xml" ContentType="application/vnd.openxmlformats-officedocument.presentationml.notesSlide+xml"/>
  <Override PartName="/ppt/notesSlides/notesSlide773.xml" ContentType="application/vnd.openxmlformats-officedocument.presentationml.notesSlide+xml"/>
  <Override PartName="/ppt/notesSlides/notesSlide774.xml" ContentType="application/vnd.openxmlformats-officedocument.presentationml.notesSlide+xml"/>
  <Override PartName="/ppt/notesSlides/notesSlide775.xml" ContentType="application/vnd.openxmlformats-officedocument.presentationml.notesSlide+xml"/>
  <Override PartName="/ppt/notesSlides/notesSlide776.xml" ContentType="application/vnd.openxmlformats-officedocument.presentationml.notesSlide+xml"/>
  <Override PartName="/ppt/notesSlides/notesSlide777.xml" ContentType="application/vnd.openxmlformats-officedocument.presentationml.notesSlide+xml"/>
  <Override PartName="/ppt/notesSlides/notesSlide778.xml" ContentType="application/vnd.openxmlformats-officedocument.presentationml.notesSlide+xml"/>
  <Override PartName="/ppt/notesSlides/notesSlide779.xml" ContentType="application/vnd.openxmlformats-officedocument.presentationml.notesSlide+xml"/>
  <Override PartName="/ppt/notesSlides/notesSlide78.xml" ContentType="application/vnd.openxmlformats-officedocument.presentationml.notesSlide+xml"/>
  <Override PartName="/ppt/notesSlides/notesSlide780.xml" ContentType="application/vnd.openxmlformats-officedocument.presentationml.notesSlide+xml"/>
  <Override PartName="/ppt/notesSlides/notesSlide781.xml" ContentType="application/vnd.openxmlformats-officedocument.presentationml.notesSlide+xml"/>
  <Override PartName="/ppt/notesSlides/notesSlide782.xml" ContentType="application/vnd.openxmlformats-officedocument.presentationml.notesSlide+xml"/>
  <Override PartName="/ppt/notesSlides/notesSlide783.xml" ContentType="application/vnd.openxmlformats-officedocument.presentationml.notesSlide+xml"/>
  <Override PartName="/ppt/notesSlides/notesSlide784.xml" ContentType="application/vnd.openxmlformats-officedocument.presentationml.notesSlide+xml"/>
  <Override PartName="/ppt/notesSlides/notesSlide785.xml" ContentType="application/vnd.openxmlformats-officedocument.presentationml.notesSlide+xml"/>
  <Override PartName="/ppt/notesSlides/notesSlide786.xml" ContentType="application/vnd.openxmlformats-officedocument.presentationml.notesSlide+xml"/>
  <Override PartName="/ppt/notesSlides/notesSlide787.xml" ContentType="application/vnd.openxmlformats-officedocument.presentationml.notesSlide+xml"/>
  <Override PartName="/ppt/notesSlides/notesSlide788.xml" ContentType="application/vnd.openxmlformats-officedocument.presentationml.notesSlide+xml"/>
  <Override PartName="/ppt/notesSlides/notesSlide789.xml" ContentType="application/vnd.openxmlformats-officedocument.presentationml.notesSlide+xml"/>
  <Override PartName="/ppt/notesSlides/notesSlide79.xml" ContentType="application/vnd.openxmlformats-officedocument.presentationml.notesSlide+xml"/>
  <Override PartName="/ppt/notesSlides/notesSlide790.xml" ContentType="application/vnd.openxmlformats-officedocument.presentationml.notesSlide+xml"/>
  <Override PartName="/ppt/notesSlides/notesSlide791.xml" ContentType="application/vnd.openxmlformats-officedocument.presentationml.notesSlide+xml"/>
  <Override PartName="/ppt/notesSlides/notesSlide792.xml" ContentType="application/vnd.openxmlformats-officedocument.presentationml.notesSlide+xml"/>
  <Override PartName="/ppt/notesSlides/notesSlide793.xml" ContentType="application/vnd.openxmlformats-officedocument.presentationml.notesSlide+xml"/>
  <Override PartName="/ppt/notesSlides/notesSlide794.xml" ContentType="application/vnd.openxmlformats-officedocument.presentationml.notesSlide+xml"/>
  <Override PartName="/ppt/notesSlides/notesSlide795.xml" ContentType="application/vnd.openxmlformats-officedocument.presentationml.notesSlide+xml"/>
  <Override PartName="/ppt/notesSlides/notesSlide796.xml" ContentType="application/vnd.openxmlformats-officedocument.presentationml.notesSlide+xml"/>
  <Override PartName="/ppt/notesSlides/notesSlide797.xml" ContentType="application/vnd.openxmlformats-officedocument.presentationml.notesSlide+xml"/>
  <Override PartName="/ppt/notesSlides/notesSlide798.xml" ContentType="application/vnd.openxmlformats-officedocument.presentationml.notesSlide+xml"/>
  <Override PartName="/ppt/notesSlides/notesSlide799.xml" ContentType="application/vnd.openxmlformats-officedocument.presentationml.notesSlide+xml"/>
  <Override PartName="/ppt/notesSlides/notesSlide8.xml" ContentType="application/vnd.openxmlformats-officedocument.presentationml.notesSlide+xml"/>
  <Override PartName="/ppt/notesSlides/notesSlide80.xml" ContentType="application/vnd.openxmlformats-officedocument.presentationml.notesSlide+xml"/>
  <Override PartName="/ppt/notesSlides/notesSlide800.xml" ContentType="application/vnd.openxmlformats-officedocument.presentationml.notesSlide+xml"/>
  <Override PartName="/ppt/notesSlides/notesSlide801.xml" ContentType="application/vnd.openxmlformats-officedocument.presentationml.notesSlide+xml"/>
  <Override PartName="/ppt/notesSlides/notesSlide802.xml" ContentType="application/vnd.openxmlformats-officedocument.presentationml.notesSlide+xml"/>
  <Override PartName="/ppt/notesSlides/notesSlide803.xml" ContentType="application/vnd.openxmlformats-officedocument.presentationml.notesSlide+xml"/>
  <Override PartName="/ppt/notesSlides/notesSlide804.xml" ContentType="application/vnd.openxmlformats-officedocument.presentationml.notesSlide+xml"/>
  <Override PartName="/ppt/notesSlides/notesSlide805.xml" ContentType="application/vnd.openxmlformats-officedocument.presentationml.notesSlide+xml"/>
  <Override PartName="/ppt/notesSlides/notesSlide806.xml" ContentType="application/vnd.openxmlformats-officedocument.presentationml.notesSlide+xml"/>
  <Override PartName="/ppt/notesSlides/notesSlide807.xml" ContentType="application/vnd.openxmlformats-officedocument.presentationml.notesSlide+xml"/>
  <Override PartName="/ppt/notesSlides/notesSlide808.xml" ContentType="application/vnd.openxmlformats-officedocument.presentationml.notesSlide+xml"/>
  <Override PartName="/ppt/notesSlides/notesSlide809.xml" ContentType="application/vnd.openxmlformats-officedocument.presentationml.notesSlide+xml"/>
  <Override PartName="/ppt/notesSlides/notesSlide81.xml" ContentType="application/vnd.openxmlformats-officedocument.presentationml.notesSlide+xml"/>
  <Override PartName="/ppt/notesSlides/notesSlide810.xml" ContentType="application/vnd.openxmlformats-officedocument.presentationml.notesSlide+xml"/>
  <Override PartName="/ppt/notesSlides/notesSlide811.xml" ContentType="application/vnd.openxmlformats-officedocument.presentationml.notesSlide+xml"/>
  <Override PartName="/ppt/notesSlides/notesSlide812.xml" ContentType="application/vnd.openxmlformats-officedocument.presentationml.notesSlide+xml"/>
  <Override PartName="/ppt/notesSlides/notesSlide813.xml" ContentType="application/vnd.openxmlformats-officedocument.presentationml.notesSlide+xml"/>
  <Override PartName="/ppt/notesSlides/notesSlide814.xml" ContentType="application/vnd.openxmlformats-officedocument.presentationml.notesSlide+xml"/>
  <Override PartName="/ppt/notesSlides/notesSlide815.xml" ContentType="application/vnd.openxmlformats-officedocument.presentationml.notesSlide+xml"/>
  <Override PartName="/ppt/notesSlides/notesSlide816.xml" ContentType="application/vnd.openxmlformats-officedocument.presentationml.notesSlide+xml"/>
  <Override PartName="/ppt/notesSlides/notesSlide817.xml" ContentType="application/vnd.openxmlformats-officedocument.presentationml.notesSlide+xml"/>
  <Override PartName="/ppt/notesSlides/notesSlide818.xml" ContentType="application/vnd.openxmlformats-officedocument.presentationml.notesSlide+xml"/>
  <Override PartName="/ppt/notesSlides/notesSlide819.xml" ContentType="application/vnd.openxmlformats-officedocument.presentationml.notesSlide+xml"/>
  <Override PartName="/ppt/notesSlides/notesSlide82.xml" ContentType="application/vnd.openxmlformats-officedocument.presentationml.notesSlide+xml"/>
  <Override PartName="/ppt/notesSlides/notesSlide820.xml" ContentType="application/vnd.openxmlformats-officedocument.presentationml.notesSlide+xml"/>
  <Override PartName="/ppt/notesSlides/notesSlide821.xml" ContentType="application/vnd.openxmlformats-officedocument.presentationml.notesSlide+xml"/>
  <Override PartName="/ppt/notesSlides/notesSlide822.xml" ContentType="application/vnd.openxmlformats-officedocument.presentationml.notesSlide+xml"/>
  <Override PartName="/ppt/notesSlides/notesSlide823.xml" ContentType="application/vnd.openxmlformats-officedocument.presentationml.notesSlide+xml"/>
  <Override PartName="/ppt/notesSlides/notesSlide824.xml" ContentType="application/vnd.openxmlformats-officedocument.presentationml.notesSlide+xml"/>
  <Override PartName="/ppt/notesSlides/notesSlide825.xml" ContentType="application/vnd.openxmlformats-officedocument.presentationml.notesSlide+xml"/>
  <Override PartName="/ppt/notesSlides/notesSlide826.xml" ContentType="application/vnd.openxmlformats-officedocument.presentationml.notesSlide+xml"/>
  <Override PartName="/ppt/notesSlides/notesSlide827.xml" ContentType="application/vnd.openxmlformats-officedocument.presentationml.notesSlide+xml"/>
  <Override PartName="/ppt/notesSlides/notesSlide828.xml" ContentType="application/vnd.openxmlformats-officedocument.presentationml.notesSlide+xml"/>
  <Override PartName="/ppt/notesSlides/notesSlide829.xml" ContentType="application/vnd.openxmlformats-officedocument.presentationml.notesSlide+xml"/>
  <Override PartName="/ppt/notesSlides/notesSlide83.xml" ContentType="application/vnd.openxmlformats-officedocument.presentationml.notesSlide+xml"/>
  <Override PartName="/ppt/notesSlides/notesSlide830.xml" ContentType="application/vnd.openxmlformats-officedocument.presentationml.notesSlide+xml"/>
  <Override PartName="/ppt/notesSlides/notesSlide831.xml" ContentType="application/vnd.openxmlformats-officedocument.presentationml.notesSlide+xml"/>
  <Override PartName="/ppt/notesSlides/notesSlide832.xml" ContentType="application/vnd.openxmlformats-officedocument.presentationml.notesSlide+xml"/>
  <Override PartName="/ppt/notesSlides/notesSlide833.xml" ContentType="application/vnd.openxmlformats-officedocument.presentationml.notesSlide+xml"/>
  <Override PartName="/ppt/notesSlides/notesSlide834.xml" ContentType="application/vnd.openxmlformats-officedocument.presentationml.notesSlide+xml"/>
  <Override PartName="/ppt/notesSlides/notesSlide835.xml" ContentType="application/vnd.openxmlformats-officedocument.presentationml.notesSlide+xml"/>
  <Override PartName="/ppt/notesSlides/notesSlide836.xml" ContentType="application/vnd.openxmlformats-officedocument.presentationml.notesSlide+xml"/>
  <Override PartName="/ppt/notesSlides/notesSlide837.xml" ContentType="application/vnd.openxmlformats-officedocument.presentationml.notesSlide+xml"/>
  <Override PartName="/ppt/notesSlides/notesSlide838.xml" ContentType="application/vnd.openxmlformats-officedocument.presentationml.notesSlide+xml"/>
  <Override PartName="/ppt/notesSlides/notesSlide839.xml" ContentType="application/vnd.openxmlformats-officedocument.presentationml.notesSlide+xml"/>
  <Override PartName="/ppt/notesSlides/notesSlide84.xml" ContentType="application/vnd.openxmlformats-officedocument.presentationml.notesSlide+xml"/>
  <Override PartName="/ppt/notesSlides/notesSlide840.xml" ContentType="application/vnd.openxmlformats-officedocument.presentationml.notesSlide+xml"/>
  <Override PartName="/ppt/notesSlides/notesSlide841.xml" ContentType="application/vnd.openxmlformats-officedocument.presentationml.notesSlide+xml"/>
  <Override PartName="/ppt/notesSlides/notesSlide842.xml" ContentType="application/vnd.openxmlformats-officedocument.presentationml.notesSlide+xml"/>
  <Override PartName="/ppt/notesSlides/notesSlide843.xml" ContentType="application/vnd.openxmlformats-officedocument.presentationml.notesSlide+xml"/>
  <Override PartName="/ppt/notesSlides/notesSlide844.xml" ContentType="application/vnd.openxmlformats-officedocument.presentationml.notesSlide+xml"/>
  <Override PartName="/ppt/notesSlides/notesSlide845.xml" ContentType="application/vnd.openxmlformats-officedocument.presentationml.notesSlide+xml"/>
  <Override PartName="/ppt/notesSlides/notesSlide846.xml" ContentType="application/vnd.openxmlformats-officedocument.presentationml.notesSlide+xml"/>
  <Override PartName="/ppt/notesSlides/notesSlide847.xml" ContentType="application/vnd.openxmlformats-officedocument.presentationml.notesSlide+xml"/>
  <Override PartName="/ppt/notesSlides/notesSlide848.xml" ContentType="application/vnd.openxmlformats-officedocument.presentationml.notesSlide+xml"/>
  <Override PartName="/ppt/notesSlides/notesSlide849.xml" ContentType="application/vnd.openxmlformats-officedocument.presentationml.notesSlide+xml"/>
  <Override PartName="/ppt/notesSlides/notesSlide85.xml" ContentType="application/vnd.openxmlformats-officedocument.presentationml.notesSlide+xml"/>
  <Override PartName="/ppt/notesSlides/notesSlide850.xml" ContentType="application/vnd.openxmlformats-officedocument.presentationml.notesSlide+xml"/>
  <Override PartName="/ppt/notesSlides/notesSlide851.xml" ContentType="application/vnd.openxmlformats-officedocument.presentationml.notesSlide+xml"/>
  <Override PartName="/ppt/notesSlides/notesSlide852.xml" ContentType="application/vnd.openxmlformats-officedocument.presentationml.notesSlide+xml"/>
  <Override PartName="/ppt/notesSlides/notesSlide853.xml" ContentType="application/vnd.openxmlformats-officedocument.presentationml.notesSlide+xml"/>
  <Override PartName="/ppt/notesSlides/notesSlide854.xml" ContentType="application/vnd.openxmlformats-officedocument.presentationml.notesSlide+xml"/>
  <Override PartName="/ppt/notesSlides/notesSlide855.xml" ContentType="application/vnd.openxmlformats-officedocument.presentationml.notesSlide+xml"/>
  <Override PartName="/ppt/notesSlides/notesSlide856.xml" ContentType="application/vnd.openxmlformats-officedocument.presentationml.notesSlide+xml"/>
  <Override PartName="/ppt/notesSlides/notesSlide857.xml" ContentType="application/vnd.openxmlformats-officedocument.presentationml.notesSlide+xml"/>
  <Override PartName="/ppt/notesSlides/notesSlide858.xml" ContentType="application/vnd.openxmlformats-officedocument.presentationml.notesSlide+xml"/>
  <Override PartName="/ppt/notesSlides/notesSlide859.xml" ContentType="application/vnd.openxmlformats-officedocument.presentationml.notesSlide+xml"/>
  <Override PartName="/ppt/notesSlides/notesSlide86.xml" ContentType="application/vnd.openxmlformats-officedocument.presentationml.notesSlide+xml"/>
  <Override PartName="/ppt/notesSlides/notesSlide860.xml" ContentType="application/vnd.openxmlformats-officedocument.presentationml.notesSlide+xml"/>
  <Override PartName="/ppt/notesSlides/notesSlide861.xml" ContentType="application/vnd.openxmlformats-officedocument.presentationml.notesSlide+xml"/>
  <Override PartName="/ppt/notesSlides/notesSlide862.xml" ContentType="application/vnd.openxmlformats-officedocument.presentationml.notesSlide+xml"/>
  <Override PartName="/ppt/notesSlides/notesSlide863.xml" ContentType="application/vnd.openxmlformats-officedocument.presentationml.notesSlide+xml"/>
  <Override PartName="/ppt/notesSlides/notesSlide864.xml" ContentType="application/vnd.openxmlformats-officedocument.presentationml.notesSlide+xml"/>
  <Override PartName="/ppt/notesSlides/notesSlide865.xml" ContentType="application/vnd.openxmlformats-officedocument.presentationml.notesSlide+xml"/>
  <Override PartName="/ppt/notesSlides/notesSlide866.xml" ContentType="application/vnd.openxmlformats-officedocument.presentationml.notesSlide+xml"/>
  <Override PartName="/ppt/notesSlides/notesSlide867.xml" ContentType="application/vnd.openxmlformats-officedocument.presentationml.notesSlide+xml"/>
  <Override PartName="/ppt/notesSlides/notesSlide868.xml" ContentType="application/vnd.openxmlformats-officedocument.presentationml.notesSlide+xml"/>
  <Override PartName="/ppt/notesSlides/notesSlide869.xml" ContentType="application/vnd.openxmlformats-officedocument.presentationml.notesSlide+xml"/>
  <Override PartName="/ppt/notesSlides/notesSlide87.xml" ContentType="application/vnd.openxmlformats-officedocument.presentationml.notesSlide+xml"/>
  <Override PartName="/ppt/notesSlides/notesSlide870.xml" ContentType="application/vnd.openxmlformats-officedocument.presentationml.notesSlide+xml"/>
  <Override PartName="/ppt/notesSlides/notesSlide871.xml" ContentType="application/vnd.openxmlformats-officedocument.presentationml.notesSlide+xml"/>
  <Override PartName="/ppt/notesSlides/notesSlide872.xml" ContentType="application/vnd.openxmlformats-officedocument.presentationml.notesSlide+xml"/>
  <Override PartName="/ppt/notesSlides/notesSlide873.xml" ContentType="application/vnd.openxmlformats-officedocument.presentationml.notesSlide+xml"/>
  <Override PartName="/ppt/notesSlides/notesSlide874.xml" ContentType="application/vnd.openxmlformats-officedocument.presentationml.notesSlide+xml"/>
  <Override PartName="/ppt/notesSlides/notesSlide875.xml" ContentType="application/vnd.openxmlformats-officedocument.presentationml.notesSlide+xml"/>
  <Override PartName="/ppt/notesSlides/notesSlide876.xml" ContentType="application/vnd.openxmlformats-officedocument.presentationml.notesSlide+xml"/>
  <Override PartName="/ppt/notesSlides/notesSlide877.xml" ContentType="application/vnd.openxmlformats-officedocument.presentationml.notesSlide+xml"/>
  <Override PartName="/ppt/notesSlides/notesSlide878.xml" ContentType="application/vnd.openxmlformats-officedocument.presentationml.notesSlide+xml"/>
  <Override PartName="/ppt/notesSlides/notesSlide879.xml" ContentType="application/vnd.openxmlformats-officedocument.presentationml.notesSlide+xml"/>
  <Override PartName="/ppt/notesSlides/notesSlide88.xml" ContentType="application/vnd.openxmlformats-officedocument.presentationml.notesSlide+xml"/>
  <Override PartName="/ppt/notesSlides/notesSlide880.xml" ContentType="application/vnd.openxmlformats-officedocument.presentationml.notesSlide+xml"/>
  <Override PartName="/ppt/notesSlides/notesSlide881.xml" ContentType="application/vnd.openxmlformats-officedocument.presentationml.notesSlide+xml"/>
  <Override PartName="/ppt/notesSlides/notesSlide882.xml" ContentType="application/vnd.openxmlformats-officedocument.presentationml.notesSlide+xml"/>
  <Override PartName="/ppt/notesSlides/notesSlide883.xml" ContentType="application/vnd.openxmlformats-officedocument.presentationml.notesSlide+xml"/>
  <Override PartName="/ppt/notesSlides/notesSlide884.xml" ContentType="application/vnd.openxmlformats-officedocument.presentationml.notesSlide+xml"/>
  <Override PartName="/ppt/notesSlides/notesSlide885.xml" ContentType="application/vnd.openxmlformats-officedocument.presentationml.notesSlide+xml"/>
  <Override PartName="/ppt/notesSlides/notesSlide886.xml" ContentType="application/vnd.openxmlformats-officedocument.presentationml.notesSlide+xml"/>
  <Override PartName="/ppt/notesSlides/notesSlide887.xml" ContentType="application/vnd.openxmlformats-officedocument.presentationml.notesSlide+xml"/>
  <Override PartName="/ppt/notesSlides/notesSlide888.xml" ContentType="application/vnd.openxmlformats-officedocument.presentationml.notesSlide+xml"/>
  <Override PartName="/ppt/notesSlides/notesSlide889.xml" ContentType="application/vnd.openxmlformats-officedocument.presentationml.notesSlide+xml"/>
  <Override PartName="/ppt/notesSlides/notesSlide89.xml" ContentType="application/vnd.openxmlformats-officedocument.presentationml.notesSlide+xml"/>
  <Override PartName="/ppt/notesSlides/notesSlide890.xml" ContentType="application/vnd.openxmlformats-officedocument.presentationml.notesSlide+xml"/>
  <Override PartName="/ppt/notesSlides/notesSlide891.xml" ContentType="application/vnd.openxmlformats-officedocument.presentationml.notesSlide+xml"/>
  <Override PartName="/ppt/notesSlides/notesSlide892.xml" ContentType="application/vnd.openxmlformats-officedocument.presentationml.notesSlide+xml"/>
  <Override PartName="/ppt/notesSlides/notesSlide893.xml" ContentType="application/vnd.openxmlformats-officedocument.presentationml.notesSlide+xml"/>
  <Override PartName="/ppt/notesSlides/notesSlide894.xml" ContentType="application/vnd.openxmlformats-officedocument.presentationml.notesSlide+xml"/>
  <Override PartName="/ppt/notesSlides/notesSlide895.xml" ContentType="application/vnd.openxmlformats-officedocument.presentationml.notesSlide+xml"/>
  <Override PartName="/ppt/notesSlides/notesSlide896.xml" ContentType="application/vnd.openxmlformats-officedocument.presentationml.notesSlide+xml"/>
  <Override PartName="/ppt/notesSlides/notesSlide897.xml" ContentType="application/vnd.openxmlformats-officedocument.presentationml.notesSlide+xml"/>
  <Override PartName="/ppt/notesSlides/notesSlide898.xml" ContentType="application/vnd.openxmlformats-officedocument.presentationml.notesSlide+xml"/>
  <Override PartName="/ppt/notesSlides/notesSlide899.xml" ContentType="application/vnd.openxmlformats-officedocument.presentationml.notesSlide+xml"/>
  <Override PartName="/ppt/notesSlides/notesSlide9.xml" ContentType="application/vnd.openxmlformats-officedocument.presentationml.notesSlide+xml"/>
  <Override PartName="/ppt/notesSlides/notesSlide90.xml" ContentType="application/vnd.openxmlformats-officedocument.presentationml.notesSlide+xml"/>
  <Override PartName="/ppt/notesSlides/notesSlide900.xml" ContentType="application/vnd.openxmlformats-officedocument.presentationml.notesSlide+xml"/>
  <Override PartName="/ppt/notesSlides/notesSlide901.xml" ContentType="application/vnd.openxmlformats-officedocument.presentationml.notesSlide+xml"/>
  <Override PartName="/ppt/notesSlides/notesSlide902.xml" ContentType="application/vnd.openxmlformats-officedocument.presentationml.notesSlide+xml"/>
  <Override PartName="/ppt/notesSlides/notesSlide903.xml" ContentType="application/vnd.openxmlformats-officedocument.presentationml.notesSlide+xml"/>
  <Override PartName="/ppt/notesSlides/notesSlide904.xml" ContentType="application/vnd.openxmlformats-officedocument.presentationml.notesSlide+xml"/>
  <Override PartName="/ppt/notesSlides/notesSlide905.xml" ContentType="application/vnd.openxmlformats-officedocument.presentationml.notesSlide+xml"/>
  <Override PartName="/ppt/notesSlides/notesSlide906.xml" ContentType="application/vnd.openxmlformats-officedocument.presentationml.notesSlide+xml"/>
  <Override PartName="/ppt/notesSlides/notesSlide907.xml" ContentType="application/vnd.openxmlformats-officedocument.presentationml.notesSlide+xml"/>
  <Override PartName="/ppt/notesSlides/notesSlide908.xml" ContentType="application/vnd.openxmlformats-officedocument.presentationml.notesSlide+xml"/>
  <Override PartName="/ppt/notesSlides/notesSlide909.xml" ContentType="application/vnd.openxmlformats-officedocument.presentationml.notesSlide+xml"/>
  <Override PartName="/ppt/notesSlides/notesSlide91.xml" ContentType="application/vnd.openxmlformats-officedocument.presentationml.notesSlide+xml"/>
  <Override PartName="/ppt/notesSlides/notesSlide910.xml" ContentType="application/vnd.openxmlformats-officedocument.presentationml.notesSlide+xml"/>
  <Override PartName="/ppt/notesSlides/notesSlide911.xml" ContentType="application/vnd.openxmlformats-officedocument.presentationml.notesSlide+xml"/>
  <Override PartName="/ppt/notesSlides/notesSlide912.xml" ContentType="application/vnd.openxmlformats-officedocument.presentationml.notesSlide+xml"/>
  <Override PartName="/ppt/notesSlides/notesSlide913.xml" ContentType="application/vnd.openxmlformats-officedocument.presentationml.notesSlide+xml"/>
  <Override PartName="/ppt/notesSlides/notesSlide914.xml" ContentType="application/vnd.openxmlformats-officedocument.presentationml.notesSlide+xml"/>
  <Override PartName="/ppt/notesSlides/notesSlide915.xml" ContentType="application/vnd.openxmlformats-officedocument.presentationml.notesSlide+xml"/>
  <Override PartName="/ppt/notesSlides/notesSlide916.xml" ContentType="application/vnd.openxmlformats-officedocument.presentationml.notesSlide+xml"/>
  <Override PartName="/ppt/notesSlides/notesSlide917.xml" ContentType="application/vnd.openxmlformats-officedocument.presentationml.notesSlide+xml"/>
  <Override PartName="/ppt/notesSlides/notesSlide918.xml" ContentType="application/vnd.openxmlformats-officedocument.presentationml.notesSlide+xml"/>
  <Override PartName="/ppt/notesSlides/notesSlide919.xml" ContentType="application/vnd.openxmlformats-officedocument.presentationml.notesSlide+xml"/>
  <Override PartName="/ppt/notesSlides/notesSlide92.xml" ContentType="application/vnd.openxmlformats-officedocument.presentationml.notesSlide+xml"/>
  <Override PartName="/ppt/notesSlides/notesSlide920.xml" ContentType="application/vnd.openxmlformats-officedocument.presentationml.notesSlide+xml"/>
  <Override PartName="/ppt/notesSlides/notesSlide921.xml" ContentType="application/vnd.openxmlformats-officedocument.presentationml.notesSlide+xml"/>
  <Override PartName="/ppt/notesSlides/notesSlide922.xml" ContentType="application/vnd.openxmlformats-officedocument.presentationml.notesSlide+xml"/>
  <Override PartName="/ppt/notesSlides/notesSlide923.xml" ContentType="application/vnd.openxmlformats-officedocument.presentationml.notesSlide+xml"/>
  <Override PartName="/ppt/notesSlides/notesSlide924.xml" ContentType="application/vnd.openxmlformats-officedocument.presentationml.notesSlide+xml"/>
  <Override PartName="/ppt/notesSlides/notesSlide925.xml" ContentType="application/vnd.openxmlformats-officedocument.presentationml.notesSlide+xml"/>
  <Override PartName="/ppt/notesSlides/notesSlide926.xml" ContentType="application/vnd.openxmlformats-officedocument.presentationml.notesSlide+xml"/>
  <Override PartName="/ppt/notesSlides/notesSlide927.xml" ContentType="application/vnd.openxmlformats-officedocument.presentationml.notesSlide+xml"/>
  <Override PartName="/ppt/notesSlides/notesSlide928.xml" ContentType="application/vnd.openxmlformats-officedocument.presentationml.notesSlide+xml"/>
  <Override PartName="/ppt/notesSlides/notesSlide929.xml" ContentType="application/vnd.openxmlformats-officedocument.presentationml.notesSlide+xml"/>
  <Override PartName="/ppt/notesSlides/notesSlide93.xml" ContentType="application/vnd.openxmlformats-officedocument.presentationml.notesSlide+xml"/>
  <Override PartName="/ppt/notesSlides/notesSlide930.xml" ContentType="application/vnd.openxmlformats-officedocument.presentationml.notesSlide+xml"/>
  <Override PartName="/ppt/notesSlides/notesSlide931.xml" ContentType="application/vnd.openxmlformats-officedocument.presentationml.notesSlide+xml"/>
  <Override PartName="/ppt/notesSlides/notesSlide932.xml" ContentType="application/vnd.openxmlformats-officedocument.presentationml.notesSlide+xml"/>
  <Override PartName="/ppt/notesSlides/notesSlide933.xml" ContentType="application/vnd.openxmlformats-officedocument.presentationml.notesSlide+xml"/>
  <Override PartName="/ppt/notesSlides/notesSlide934.xml" ContentType="application/vnd.openxmlformats-officedocument.presentationml.notesSlide+xml"/>
  <Override PartName="/ppt/notesSlides/notesSlide935.xml" ContentType="application/vnd.openxmlformats-officedocument.presentationml.notesSlide+xml"/>
  <Override PartName="/ppt/notesSlides/notesSlide936.xml" ContentType="application/vnd.openxmlformats-officedocument.presentationml.notesSlide+xml"/>
  <Override PartName="/ppt/notesSlides/notesSlide937.xml" ContentType="application/vnd.openxmlformats-officedocument.presentationml.notesSlide+xml"/>
  <Override PartName="/ppt/notesSlides/notesSlide938.xml" ContentType="application/vnd.openxmlformats-officedocument.presentationml.notesSlide+xml"/>
  <Override PartName="/ppt/notesSlides/notesSlide939.xml" ContentType="application/vnd.openxmlformats-officedocument.presentationml.notesSlide+xml"/>
  <Override PartName="/ppt/notesSlides/notesSlide94.xml" ContentType="application/vnd.openxmlformats-officedocument.presentationml.notesSlide+xml"/>
  <Override PartName="/ppt/notesSlides/notesSlide940.xml" ContentType="application/vnd.openxmlformats-officedocument.presentationml.notesSlide+xml"/>
  <Override PartName="/ppt/notesSlides/notesSlide941.xml" ContentType="application/vnd.openxmlformats-officedocument.presentationml.notesSlide+xml"/>
  <Override PartName="/ppt/notesSlides/notesSlide942.xml" ContentType="application/vnd.openxmlformats-officedocument.presentationml.notesSlide+xml"/>
  <Override PartName="/ppt/notesSlides/notesSlide943.xml" ContentType="application/vnd.openxmlformats-officedocument.presentationml.notesSlide+xml"/>
  <Override PartName="/ppt/notesSlides/notesSlide944.xml" ContentType="application/vnd.openxmlformats-officedocument.presentationml.notesSlide+xml"/>
  <Override PartName="/ppt/notesSlides/notesSlide945.xml" ContentType="application/vnd.openxmlformats-officedocument.presentationml.notesSlide+xml"/>
  <Override PartName="/ppt/notesSlides/notesSlide946.xml" ContentType="application/vnd.openxmlformats-officedocument.presentationml.notesSlide+xml"/>
  <Override PartName="/ppt/notesSlides/notesSlide947.xml" ContentType="application/vnd.openxmlformats-officedocument.presentationml.notesSlide+xml"/>
  <Override PartName="/ppt/notesSlides/notesSlide948.xml" ContentType="application/vnd.openxmlformats-officedocument.presentationml.notesSlide+xml"/>
  <Override PartName="/ppt/notesSlides/notesSlide949.xml" ContentType="application/vnd.openxmlformats-officedocument.presentationml.notesSlide+xml"/>
  <Override PartName="/ppt/notesSlides/notesSlide95.xml" ContentType="application/vnd.openxmlformats-officedocument.presentationml.notesSlide+xml"/>
  <Override PartName="/ppt/notesSlides/notesSlide950.xml" ContentType="application/vnd.openxmlformats-officedocument.presentationml.notesSlide+xml"/>
  <Override PartName="/ppt/notesSlides/notesSlide951.xml" ContentType="application/vnd.openxmlformats-officedocument.presentationml.notesSlide+xml"/>
  <Override PartName="/ppt/notesSlides/notesSlide952.xml" ContentType="application/vnd.openxmlformats-officedocument.presentationml.notesSlide+xml"/>
  <Override PartName="/ppt/notesSlides/notesSlide953.xml" ContentType="application/vnd.openxmlformats-officedocument.presentationml.notesSlide+xml"/>
  <Override PartName="/ppt/notesSlides/notesSlide954.xml" ContentType="application/vnd.openxmlformats-officedocument.presentationml.notesSlide+xml"/>
  <Override PartName="/ppt/notesSlides/notesSlide955.xml" ContentType="application/vnd.openxmlformats-officedocument.presentationml.notesSlide+xml"/>
  <Override PartName="/ppt/notesSlides/notesSlide956.xml" ContentType="application/vnd.openxmlformats-officedocument.presentationml.notesSlide+xml"/>
  <Override PartName="/ppt/notesSlides/notesSlide957.xml" ContentType="application/vnd.openxmlformats-officedocument.presentationml.notesSlide+xml"/>
  <Override PartName="/ppt/notesSlides/notesSlide958.xml" ContentType="application/vnd.openxmlformats-officedocument.presentationml.notesSlide+xml"/>
  <Override PartName="/ppt/notesSlides/notesSlide959.xml" ContentType="application/vnd.openxmlformats-officedocument.presentationml.notesSlide+xml"/>
  <Override PartName="/ppt/notesSlides/notesSlide96.xml" ContentType="application/vnd.openxmlformats-officedocument.presentationml.notesSlide+xml"/>
  <Override PartName="/ppt/notesSlides/notesSlide960.xml" ContentType="application/vnd.openxmlformats-officedocument.presentationml.notesSlide+xml"/>
  <Override PartName="/ppt/notesSlides/notesSlide961.xml" ContentType="application/vnd.openxmlformats-officedocument.presentationml.notesSlide+xml"/>
  <Override PartName="/ppt/notesSlides/notesSlide962.xml" ContentType="application/vnd.openxmlformats-officedocument.presentationml.notesSlide+xml"/>
  <Override PartName="/ppt/notesSlides/notesSlide963.xml" ContentType="application/vnd.openxmlformats-officedocument.presentationml.notesSlide+xml"/>
  <Override PartName="/ppt/notesSlides/notesSlide964.xml" ContentType="application/vnd.openxmlformats-officedocument.presentationml.notesSlide+xml"/>
  <Override PartName="/ppt/notesSlides/notesSlide965.xml" ContentType="application/vnd.openxmlformats-officedocument.presentationml.notesSlide+xml"/>
  <Override PartName="/ppt/notesSlides/notesSlide966.xml" ContentType="application/vnd.openxmlformats-officedocument.presentationml.notesSlide+xml"/>
  <Override PartName="/ppt/notesSlides/notesSlide967.xml" ContentType="application/vnd.openxmlformats-officedocument.presentationml.notesSlide+xml"/>
  <Override PartName="/ppt/notesSlides/notesSlide968.xml" ContentType="application/vnd.openxmlformats-officedocument.presentationml.notesSlide+xml"/>
  <Override PartName="/ppt/notesSlides/notesSlide969.xml" ContentType="application/vnd.openxmlformats-officedocument.presentationml.notesSlide+xml"/>
  <Override PartName="/ppt/notesSlides/notesSlide97.xml" ContentType="application/vnd.openxmlformats-officedocument.presentationml.notesSlide+xml"/>
  <Override PartName="/ppt/notesSlides/notesSlide970.xml" ContentType="application/vnd.openxmlformats-officedocument.presentationml.notesSlide+xml"/>
  <Override PartName="/ppt/notesSlides/notesSlide971.xml" ContentType="application/vnd.openxmlformats-officedocument.presentationml.notesSlide+xml"/>
  <Override PartName="/ppt/notesSlides/notesSlide972.xml" ContentType="application/vnd.openxmlformats-officedocument.presentationml.notesSlide+xml"/>
  <Override PartName="/ppt/notesSlides/notesSlide973.xml" ContentType="application/vnd.openxmlformats-officedocument.presentationml.notesSlide+xml"/>
  <Override PartName="/ppt/notesSlides/notesSlide974.xml" ContentType="application/vnd.openxmlformats-officedocument.presentationml.notesSlide+xml"/>
  <Override PartName="/ppt/notesSlides/notesSlide975.xml" ContentType="application/vnd.openxmlformats-officedocument.presentationml.notesSlide+xml"/>
  <Override PartName="/ppt/notesSlides/notesSlide976.xml" ContentType="application/vnd.openxmlformats-officedocument.presentationml.notesSlide+xml"/>
  <Override PartName="/ppt/notesSlides/notesSlide977.xml" ContentType="application/vnd.openxmlformats-officedocument.presentationml.notesSlide+xml"/>
  <Override PartName="/ppt/notesSlides/notesSlide978.xml" ContentType="application/vnd.openxmlformats-officedocument.presentationml.notesSlide+xml"/>
  <Override PartName="/ppt/notesSlides/notesSlide979.xml" ContentType="application/vnd.openxmlformats-officedocument.presentationml.notesSlide+xml"/>
  <Override PartName="/ppt/notesSlides/notesSlide98.xml" ContentType="application/vnd.openxmlformats-officedocument.presentationml.notesSlide+xml"/>
  <Override PartName="/ppt/notesSlides/notesSlide980.xml" ContentType="application/vnd.openxmlformats-officedocument.presentationml.notesSlide+xml"/>
  <Override PartName="/ppt/notesSlides/notesSlide981.xml" ContentType="application/vnd.openxmlformats-officedocument.presentationml.notesSlide+xml"/>
  <Override PartName="/ppt/notesSlides/notesSlide982.xml" ContentType="application/vnd.openxmlformats-officedocument.presentationml.notesSlide+xml"/>
  <Override PartName="/ppt/notesSlides/notesSlide983.xml" ContentType="application/vnd.openxmlformats-officedocument.presentationml.notesSlide+xml"/>
  <Override PartName="/ppt/notesSlides/notesSlide984.xml" ContentType="application/vnd.openxmlformats-officedocument.presentationml.notesSlide+xml"/>
  <Override PartName="/ppt/notesSlides/notesSlide985.xml" ContentType="application/vnd.openxmlformats-officedocument.presentationml.notesSlide+xml"/>
  <Override PartName="/ppt/notesSlides/notesSlide986.xml" ContentType="application/vnd.openxmlformats-officedocument.presentationml.notesSlide+xml"/>
  <Override PartName="/ppt/notesSlides/notesSlide987.xml" ContentType="application/vnd.openxmlformats-officedocument.presentationml.notesSlide+xml"/>
  <Override PartName="/ppt/notesSlides/notesSlide988.xml" ContentType="application/vnd.openxmlformats-officedocument.presentationml.notesSlide+xml"/>
  <Override PartName="/ppt/notesSlides/notesSlide989.xml" ContentType="application/vnd.openxmlformats-officedocument.presentationml.notesSlide+xml"/>
  <Override PartName="/ppt/notesSlides/notesSlide99.xml" ContentType="application/vnd.openxmlformats-officedocument.presentationml.notesSlide+xml"/>
  <Override PartName="/ppt/notesSlides/notesSlide990.xml" ContentType="application/vnd.openxmlformats-officedocument.presentationml.notesSlide+xml"/>
  <Override PartName="/ppt/notesSlides/notesSlide991.xml" ContentType="application/vnd.openxmlformats-officedocument.presentationml.notesSlide+xml"/>
  <Override PartName="/ppt/notesSlides/notesSlide992.xml" ContentType="application/vnd.openxmlformats-officedocument.presentationml.notesSlide+xml"/>
  <Override PartName="/ppt/notesSlides/notesSlide993.xml" ContentType="application/vnd.openxmlformats-officedocument.presentationml.notesSlide+xml"/>
  <Override PartName="/ppt/notesSlides/notesSlide994.xml" ContentType="application/vnd.openxmlformats-officedocument.presentationml.notesSlide+xml"/>
  <Override PartName="/ppt/notesSlides/notesSlide995.xml" ContentType="application/vnd.openxmlformats-officedocument.presentationml.notesSlide+xml"/>
  <Override PartName="/ppt/notesSlides/notesSlide996.xml" ContentType="application/vnd.openxmlformats-officedocument.presentationml.notesSlide+xml"/>
  <Override PartName="/ppt/notesSlides/notesSlide997.xml" ContentType="application/vnd.openxmlformats-officedocument.presentationml.notesSlide+xml"/>
  <Override PartName="/ppt/notesSlides/notesSlide998.xml" ContentType="application/vnd.openxmlformats-officedocument.presentationml.notesSlide+xml"/>
  <Override PartName="/ppt/notesSlides/notesSlide999.xml" ContentType="application/vnd.openxmlformats-officedocument.presentationml.notesSlide+xml"/>
  <Override PartName="/ppt/presentation.xml" ContentType="application/vnd.openxmlformats-officedocument.presentationml.presentation.main+xml"/>
  <Override PartName="/ppt/presProps.xml" ContentType="application/vnd.openxmlformats-officedocument.presentationml.presProp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00.xml" ContentType="application/vnd.openxmlformats-officedocument.presentationml.slide+xml"/>
  <Override PartName="/ppt/slides/slide1001.xml" ContentType="application/vnd.openxmlformats-officedocument.presentationml.slide+xml"/>
  <Override PartName="/ppt/slides/slide1002.xml" ContentType="application/vnd.openxmlformats-officedocument.presentationml.slide+xml"/>
  <Override PartName="/ppt/slides/slide1003.xml" ContentType="application/vnd.openxmlformats-officedocument.presentationml.slide+xml"/>
  <Override PartName="/ppt/slides/slide1004.xml" ContentType="application/vnd.openxmlformats-officedocument.presentationml.slide+xml"/>
  <Override PartName="/ppt/slides/slide1005.xml" ContentType="application/vnd.openxmlformats-officedocument.presentationml.slide+xml"/>
  <Override PartName="/ppt/slides/slide1006.xml" ContentType="application/vnd.openxmlformats-officedocument.presentationml.slide+xml"/>
  <Override PartName="/ppt/slides/slide1007.xml" ContentType="application/vnd.openxmlformats-officedocument.presentationml.slide+xml"/>
  <Override PartName="/ppt/slides/slide1008.xml" ContentType="application/vnd.openxmlformats-officedocument.presentationml.slide+xml"/>
  <Override PartName="/ppt/slides/slide1009.xml" ContentType="application/vnd.openxmlformats-officedocument.presentationml.slide+xml"/>
  <Override PartName="/ppt/slides/slide101.xml" ContentType="application/vnd.openxmlformats-officedocument.presentationml.slide+xml"/>
  <Override PartName="/ppt/slides/slide1010.xml" ContentType="application/vnd.openxmlformats-officedocument.presentationml.slide+xml"/>
  <Override PartName="/ppt/slides/slide1011.xml" ContentType="application/vnd.openxmlformats-officedocument.presentationml.slide+xml"/>
  <Override PartName="/ppt/slides/slide1012.xml" ContentType="application/vnd.openxmlformats-officedocument.presentationml.slide+xml"/>
  <Override PartName="/ppt/slides/slide1013.xml" ContentType="application/vnd.openxmlformats-officedocument.presentationml.slide+xml"/>
  <Override PartName="/ppt/slides/slide1014.xml" ContentType="application/vnd.openxmlformats-officedocument.presentationml.slide+xml"/>
  <Override PartName="/ppt/slides/slide1015.xml" ContentType="application/vnd.openxmlformats-officedocument.presentationml.slide+xml"/>
  <Override PartName="/ppt/slides/slide1016.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slides/slide71.xml" ContentType="application/vnd.openxmlformats-officedocument.presentationml.slide+xml"/>
  <Override PartName="/ppt/slides/slide710.xml" ContentType="application/vnd.openxmlformats-officedocument.presentationml.slide+xml"/>
  <Override PartName="/ppt/slides/slide711.xml" ContentType="application/vnd.openxmlformats-officedocument.presentationml.slide+xml"/>
  <Override PartName="/ppt/slides/slide712.xml" ContentType="application/vnd.openxmlformats-officedocument.presentationml.slide+xml"/>
  <Override PartName="/ppt/slides/slide713.xml" ContentType="application/vnd.openxmlformats-officedocument.presentationml.slide+xml"/>
  <Override PartName="/ppt/slides/slide714.xml" ContentType="application/vnd.openxmlformats-officedocument.presentationml.slide+xml"/>
  <Override PartName="/ppt/slides/slide715.xml" ContentType="application/vnd.openxmlformats-officedocument.presentationml.slide+xml"/>
  <Override PartName="/ppt/slides/slide716.xml" ContentType="application/vnd.openxmlformats-officedocument.presentationml.slide+xml"/>
  <Override PartName="/ppt/slides/slide717.xml" ContentType="application/vnd.openxmlformats-officedocument.presentationml.slide+xml"/>
  <Override PartName="/ppt/slides/slide718.xml" ContentType="application/vnd.openxmlformats-officedocument.presentationml.slide+xml"/>
  <Override PartName="/ppt/slides/slide719.xml" ContentType="application/vnd.openxmlformats-officedocument.presentationml.slide+xml"/>
  <Override PartName="/ppt/slides/slide72.xml" ContentType="application/vnd.openxmlformats-officedocument.presentationml.slide+xml"/>
  <Override PartName="/ppt/slides/slide720.xml" ContentType="application/vnd.openxmlformats-officedocument.presentationml.slide+xml"/>
  <Override PartName="/ppt/slides/slide721.xml" ContentType="application/vnd.openxmlformats-officedocument.presentationml.slide+xml"/>
  <Override PartName="/ppt/slides/slide722.xml" ContentType="application/vnd.openxmlformats-officedocument.presentationml.slide+xml"/>
  <Override PartName="/ppt/slides/slide723.xml" ContentType="application/vnd.openxmlformats-officedocument.presentationml.slide+xml"/>
  <Override PartName="/ppt/slides/slide724.xml" ContentType="application/vnd.openxmlformats-officedocument.presentationml.slide+xml"/>
  <Override PartName="/ppt/slides/slide725.xml" ContentType="application/vnd.openxmlformats-officedocument.presentationml.slide+xml"/>
  <Override PartName="/ppt/slides/slide726.xml" ContentType="application/vnd.openxmlformats-officedocument.presentationml.slide+xml"/>
  <Override PartName="/ppt/slides/slide727.xml" ContentType="application/vnd.openxmlformats-officedocument.presentationml.slide+xml"/>
  <Override PartName="/ppt/slides/slide728.xml" ContentType="application/vnd.openxmlformats-officedocument.presentationml.slide+xml"/>
  <Override PartName="/ppt/slides/slide729.xml" ContentType="application/vnd.openxmlformats-officedocument.presentationml.slide+xml"/>
  <Override PartName="/ppt/slides/slide73.xml" ContentType="application/vnd.openxmlformats-officedocument.presentationml.slide+xml"/>
  <Override PartName="/ppt/slides/slide730.xml" ContentType="application/vnd.openxmlformats-officedocument.presentationml.slide+xml"/>
  <Override PartName="/ppt/slides/slide731.xml" ContentType="application/vnd.openxmlformats-officedocument.presentationml.slide+xml"/>
  <Override PartName="/ppt/slides/slide732.xml" ContentType="application/vnd.openxmlformats-officedocument.presentationml.slide+xml"/>
  <Override PartName="/ppt/slides/slide733.xml" ContentType="application/vnd.openxmlformats-officedocument.presentationml.slide+xml"/>
  <Override PartName="/ppt/slides/slide734.xml" ContentType="application/vnd.openxmlformats-officedocument.presentationml.slide+xml"/>
  <Override PartName="/ppt/slides/slide735.xml" ContentType="application/vnd.openxmlformats-officedocument.presentationml.slide+xml"/>
  <Override PartName="/ppt/slides/slide736.xml" ContentType="application/vnd.openxmlformats-officedocument.presentationml.slide+xml"/>
  <Override PartName="/ppt/slides/slide737.xml" ContentType="application/vnd.openxmlformats-officedocument.presentationml.slide+xml"/>
  <Override PartName="/ppt/slides/slide738.xml" ContentType="application/vnd.openxmlformats-officedocument.presentationml.slide+xml"/>
  <Override PartName="/ppt/slides/slide739.xml" ContentType="application/vnd.openxmlformats-officedocument.presentationml.slide+xml"/>
  <Override PartName="/ppt/slides/slide74.xml" ContentType="application/vnd.openxmlformats-officedocument.presentationml.slide+xml"/>
  <Override PartName="/ppt/slides/slide740.xml" ContentType="application/vnd.openxmlformats-officedocument.presentationml.slide+xml"/>
  <Override PartName="/ppt/slides/slide741.xml" ContentType="application/vnd.openxmlformats-officedocument.presentationml.slide+xml"/>
  <Override PartName="/ppt/slides/slide742.xml" ContentType="application/vnd.openxmlformats-officedocument.presentationml.slide+xml"/>
  <Override PartName="/ppt/slides/slide743.xml" ContentType="application/vnd.openxmlformats-officedocument.presentationml.slide+xml"/>
  <Override PartName="/ppt/slides/slide744.xml" ContentType="application/vnd.openxmlformats-officedocument.presentationml.slide+xml"/>
  <Override PartName="/ppt/slides/slide745.xml" ContentType="application/vnd.openxmlformats-officedocument.presentationml.slide+xml"/>
  <Override PartName="/ppt/slides/slide746.xml" ContentType="application/vnd.openxmlformats-officedocument.presentationml.slide+xml"/>
  <Override PartName="/ppt/slides/slide747.xml" ContentType="application/vnd.openxmlformats-officedocument.presentationml.slide+xml"/>
  <Override PartName="/ppt/slides/slide748.xml" ContentType="application/vnd.openxmlformats-officedocument.presentationml.slide+xml"/>
  <Override PartName="/ppt/slides/slide749.xml" ContentType="application/vnd.openxmlformats-officedocument.presentationml.slide+xml"/>
  <Override PartName="/ppt/slides/slide75.xml" ContentType="application/vnd.openxmlformats-officedocument.presentationml.slide+xml"/>
  <Override PartName="/ppt/slides/slide750.xml" ContentType="application/vnd.openxmlformats-officedocument.presentationml.slide+xml"/>
  <Override PartName="/ppt/slides/slide751.xml" ContentType="application/vnd.openxmlformats-officedocument.presentationml.slide+xml"/>
  <Override PartName="/ppt/slides/slide752.xml" ContentType="application/vnd.openxmlformats-officedocument.presentationml.slide+xml"/>
  <Override PartName="/ppt/slides/slide753.xml" ContentType="application/vnd.openxmlformats-officedocument.presentationml.slide+xml"/>
  <Override PartName="/ppt/slides/slide754.xml" ContentType="application/vnd.openxmlformats-officedocument.presentationml.slide+xml"/>
  <Override PartName="/ppt/slides/slide755.xml" ContentType="application/vnd.openxmlformats-officedocument.presentationml.slide+xml"/>
  <Override PartName="/ppt/slides/slide756.xml" ContentType="application/vnd.openxmlformats-officedocument.presentationml.slide+xml"/>
  <Override PartName="/ppt/slides/slide757.xml" ContentType="application/vnd.openxmlformats-officedocument.presentationml.slide+xml"/>
  <Override PartName="/ppt/slides/slide758.xml" ContentType="application/vnd.openxmlformats-officedocument.presentationml.slide+xml"/>
  <Override PartName="/ppt/slides/slide759.xml" ContentType="application/vnd.openxmlformats-officedocument.presentationml.slide+xml"/>
  <Override PartName="/ppt/slides/slide76.xml" ContentType="application/vnd.openxmlformats-officedocument.presentationml.slide+xml"/>
  <Override PartName="/ppt/slides/slide760.xml" ContentType="application/vnd.openxmlformats-officedocument.presentationml.slide+xml"/>
  <Override PartName="/ppt/slides/slide761.xml" ContentType="application/vnd.openxmlformats-officedocument.presentationml.slide+xml"/>
  <Override PartName="/ppt/slides/slide762.xml" ContentType="application/vnd.openxmlformats-officedocument.presentationml.slide+xml"/>
  <Override PartName="/ppt/slides/slide763.xml" ContentType="application/vnd.openxmlformats-officedocument.presentationml.slide+xml"/>
  <Override PartName="/ppt/slides/slide764.xml" ContentType="application/vnd.openxmlformats-officedocument.presentationml.slide+xml"/>
  <Override PartName="/ppt/slides/slide765.xml" ContentType="application/vnd.openxmlformats-officedocument.presentationml.slide+xml"/>
  <Override PartName="/ppt/slides/slide766.xml" ContentType="application/vnd.openxmlformats-officedocument.presentationml.slide+xml"/>
  <Override PartName="/ppt/slides/slide767.xml" ContentType="application/vnd.openxmlformats-officedocument.presentationml.slide+xml"/>
  <Override PartName="/ppt/slides/slide768.xml" ContentType="application/vnd.openxmlformats-officedocument.presentationml.slide+xml"/>
  <Override PartName="/ppt/slides/slide769.xml" ContentType="application/vnd.openxmlformats-officedocument.presentationml.slide+xml"/>
  <Override PartName="/ppt/slides/slide77.xml" ContentType="application/vnd.openxmlformats-officedocument.presentationml.slide+xml"/>
  <Override PartName="/ppt/slides/slide770.xml" ContentType="application/vnd.openxmlformats-officedocument.presentationml.slide+xml"/>
  <Override PartName="/ppt/slides/slide771.xml" ContentType="application/vnd.openxmlformats-officedocument.presentationml.slide+xml"/>
  <Override PartName="/ppt/slides/slide772.xml" ContentType="application/vnd.openxmlformats-officedocument.presentationml.slide+xml"/>
  <Override PartName="/ppt/slides/slide773.xml" ContentType="application/vnd.openxmlformats-officedocument.presentationml.slide+xml"/>
  <Override PartName="/ppt/slides/slide774.xml" ContentType="application/vnd.openxmlformats-officedocument.presentationml.slide+xml"/>
  <Override PartName="/ppt/slides/slide775.xml" ContentType="application/vnd.openxmlformats-officedocument.presentationml.slide+xml"/>
  <Override PartName="/ppt/slides/slide776.xml" ContentType="application/vnd.openxmlformats-officedocument.presentationml.slide+xml"/>
  <Override PartName="/ppt/slides/slide777.xml" ContentType="application/vnd.openxmlformats-officedocument.presentationml.slide+xml"/>
  <Override PartName="/ppt/slides/slide778.xml" ContentType="application/vnd.openxmlformats-officedocument.presentationml.slide+xml"/>
  <Override PartName="/ppt/slides/slide779.xml" ContentType="application/vnd.openxmlformats-officedocument.presentationml.slide+xml"/>
  <Override PartName="/ppt/slides/slide78.xml" ContentType="application/vnd.openxmlformats-officedocument.presentationml.slide+xml"/>
  <Override PartName="/ppt/slides/slide780.xml" ContentType="application/vnd.openxmlformats-officedocument.presentationml.slide+xml"/>
  <Override PartName="/ppt/slides/slide781.xml" ContentType="application/vnd.openxmlformats-officedocument.presentationml.slide+xml"/>
  <Override PartName="/ppt/slides/slide782.xml" ContentType="application/vnd.openxmlformats-officedocument.presentationml.slide+xml"/>
  <Override PartName="/ppt/slides/slide783.xml" ContentType="application/vnd.openxmlformats-officedocument.presentationml.slide+xml"/>
  <Override PartName="/ppt/slides/slide784.xml" ContentType="application/vnd.openxmlformats-officedocument.presentationml.slide+xml"/>
  <Override PartName="/ppt/slides/slide785.xml" ContentType="application/vnd.openxmlformats-officedocument.presentationml.slide+xml"/>
  <Override PartName="/ppt/slides/slide786.xml" ContentType="application/vnd.openxmlformats-officedocument.presentationml.slide+xml"/>
  <Override PartName="/ppt/slides/slide787.xml" ContentType="application/vnd.openxmlformats-officedocument.presentationml.slide+xml"/>
  <Override PartName="/ppt/slides/slide788.xml" ContentType="application/vnd.openxmlformats-officedocument.presentationml.slide+xml"/>
  <Override PartName="/ppt/slides/slide789.xml" ContentType="application/vnd.openxmlformats-officedocument.presentationml.slide+xml"/>
  <Override PartName="/ppt/slides/slide79.xml" ContentType="application/vnd.openxmlformats-officedocument.presentationml.slide+xml"/>
  <Override PartName="/ppt/slides/slide790.xml" ContentType="application/vnd.openxmlformats-officedocument.presentationml.slide+xml"/>
  <Override PartName="/ppt/slides/slide791.xml" ContentType="application/vnd.openxmlformats-officedocument.presentationml.slide+xml"/>
  <Override PartName="/ppt/slides/slide792.xml" ContentType="application/vnd.openxmlformats-officedocument.presentationml.slide+xml"/>
  <Override PartName="/ppt/slides/slide793.xml" ContentType="application/vnd.openxmlformats-officedocument.presentationml.slide+xml"/>
  <Override PartName="/ppt/slides/slide794.xml" ContentType="application/vnd.openxmlformats-officedocument.presentationml.slide+xml"/>
  <Override PartName="/ppt/slides/slide795.xml" ContentType="application/vnd.openxmlformats-officedocument.presentationml.slide+xml"/>
  <Override PartName="/ppt/slides/slide796.xml" ContentType="application/vnd.openxmlformats-officedocument.presentationml.slide+xml"/>
  <Override PartName="/ppt/slides/slide797.xml" ContentType="application/vnd.openxmlformats-officedocument.presentationml.slide+xml"/>
  <Override PartName="/ppt/slides/slide798.xml" ContentType="application/vnd.openxmlformats-officedocument.presentationml.slide+xml"/>
  <Override PartName="/ppt/slides/slide79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00.xml" ContentType="application/vnd.openxmlformats-officedocument.presentationml.slide+xml"/>
  <Override PartName="/ppt/slides/slide801.xml" ContentType="application/vnd.openxmlformats-officedocument.presentationml.slide+xml"/>
  <Override PartName="/ppt/slides/slide802.xml" ContentType="application/vnd.openxmlformats-officedocument.presentationml.slide+xml"/>
  <Override PartName="/ppt/slides/slide803.xml" ContentType="application/vnd.openxmlformats-officedocument.presentationml.slide+xml"/>
  <Override PartName="/ppt/slides/slide804.xml" ContentType="application/vnd.openxmlformats-officedocument.presentationml.slide+xml"/>
  <Override PartName="/ppt/slides/slide805.xml" ContentType="application/vnd.openxmlformats-officedocument.presentationml.slide+xml"/>
  <Override PartName="/ppt/slides/slide806.xml" ContentType="application/vnd.openxmlformats-officedocument.presentationml.slide+xml"/>
  <Override PartName="/ppt/slides/slide807.xml" ContentType="application/vnd.openxmlformats-officedocument.presentationml.slide+xml"/>
  <Override PartName="/ppt/slides/slide808.xml" ContentType="application/vnd.openxmlformats-officedocument.presentationml.slide+xml"/>
  <Override PartName="/ppt/slides/slide809.xml" ContentType="application/vnd.openxmlformats-officedocument.presentationml.slide+xml"/>
  <Override PartName="/ppt/slides/slide81.xml" ContentType="application/vnd.openxmlformats-officedocument.presentationml.slide+xml"/>
  <Override PartName="/ppt/slides/slide810.xml" ContentType="application/vnd.openxmlformats-officedocument.presentationml.slide+xml"/>
  <Override PartName="/ppt/slides/slide811.xml" ContentType="application/vnd.openxmlformats-officedocument.presentationml.slide+xml"/>
  <Override PartName="/ppt/slides/slide812.xml" ContentType="application/vnd.openxmlformats-officedocument.presentationml.slide+xml"/>
  <Override PartName="/ppt/slides/slide813.xml" ContentType="application/vnd.openxmlformats-officedocument.presentationml.slide+xml"/>
  <Override PartName="/ppt/slides/slide814.xml" ContentType="application/vnd.openxmlformats-officedocument.presentationml.slide+xml"/>
  <Override PartName="/ppt/slides/slide815.xml" ContentType="application/vnd.openxmlformats-officedocument.presentationml.slide+xml"/>
  <Override PartName="/ppt/slides/slide816.xml" ContentType="application/vnd.openxmlformats-officedocument.presentationml.slide+xml"/>
  <Override PartName="/ppt/slides/slide817.xml" ContentType="application/vnd.openxmlformats-officedocument.presentationml.slide+xml"/>
  <Override PartName="/ppt/slides/slide818.xml" ContentType="application/vnd.openxmlformats-officedocument.presentationml.slide+xml"/>
  <Override PartName="/ppt/slides/slide819.xml" ContentType="application/vnd.openxmlformats-officedocument.presentationml.slide+xml"/>
  <Override PartName="/ppt/slides/slide82.xml" ContentType="application/vnd.openxmlformats-officedocument.presentationml.slide+xml"/>
  <Override PartName="/ppt/slides/slide820.xml" ContentType="application/vnd.openxmlformats-officedocument.presentationml.slide+xml"/>
  <Override PartName="/ppt/slides/slide821.xml" ContentType="application/vnd.openxmlformats-officedocument.presentationml.slide+xml"/>
  <Override PartName="/ppt/slides/slide822.xml" ContentType="application/vnd.openxmlformats-officedocument.presentationml.slide+xml"/>
  <Override PartName="/ppt/slides/slide823.xml" ContentType="application/vnd.openxmlformats-officedocument.presentationml.slide+xml"/>
  <Override PartName="/ppt/slides/slide824.xml" ContentType="application/vnd.openxmlformats-officedocument.presentationml.slide+xml"/>
  <Override PartName="/ppt/slides/slide825.xml" ContentType="application/vnd.openxmlformats-officedocument.presentationml.slide+xml"/>
  <Override PartName="/ppt/slides/slide826.xml" ContentType="application/vnd.openxmlformats-officedocument.presentationml.slide+xml"/>
  <Override PartName="/ppt/slides/slide827.xml" ContentType="application/vnd.openxmlformats-officedocument.presentationml.slide+xml"/>
  <Override PartName="/ppt/slides/slide828.xml" ContentType="application/vnd.openxmlformats-officedocument.presentationml.slide+xml"/>
  <Override PartName="/ppt/slides/slide829.xml" ContentType="application/vnd.openxmlformats-officedocument.presentationml.slide+xml"/>
  <Override PartName="/ppt/slides/slide83.xml" ContentType="application/vnd.openxmlformats-officedocument.presentationml.slide+xml"/>
  <Override PartName="/ppt/slides/slide830.xml" ContentType="application/vnd.openxmlformats-officedocument.presentationml.slide+xml"/>
  <Override PartName="/ppt/slides/slide831.xml" ContentType="application/vnd.openxmlformats-officedocument.presentationml.slide+xml"/>
  <Override PartName="/ppt/slides/slide832.xml" ContentType="application/vnd.openxmlformats-officedocument.presentationml.slide+xml"/>
  <Override PartName="/ppt/slides/slide833.xml" ContentType="application/vnd.openxmlformats-officedocument.presentationml.slide+xml"/>
  <Override PartName="/ppt/slides/slide834.xml" ContentType="application/vnd.openxmlformats-officedocument.presentationml.slide+xml"/>
  <Override PartName="/ppt/slides/slide835.xml" ContentType="application/vnd.openxmlformats-officedocument.presentationml.slide+xml"/>
  <Override PartName="/ppt/slides/slide836.xml" ContentType="application/vnd.openxmlformats-officedocument.presentationml.slide+xml"/>
  <Override PartName="/ppt/slides/slide837.xml" ContentType="application/vnd.openxmlformats-officedocument.presentationml.slide+xml"/>
  <Override PartName="/ppt/slides/slide838.xml" ContentType="application/vnd.openxmlformats-officedocument.presentationml.slide+xml"/>
  <Override PartName="/ppt/slides/slide839.xml" ContentType="application/vnd.openxmlformats-officedocument.presentationml.slide+xml"/>
  <Override PartName="/ppt/slides/slide84.xml" ContentType="application/vnd.openxmlformats-officedocument.presentationml.slide+xml"/>
  <Override PartName="/ppt/slides/slide840.xml" ContentType="application/vnd.openxmlformats-officedocument.presentationml.slide+xml"/>
  <Override PartName="/ppt/slides/slide841.xml" ContentType="application/vnd.openxmlformats-officedocument.presentationml.slide+xml"/>
  <Override PartName="/ppt/slides/slide842.xml" ContentType="application/vnd.openxmlformats-officedocument.presentationml.slide+xml"/>
  <Override PartName="/ppt/slides/slide843.xml" ContentType="application/vnd.openxmlformats-officedocument.presentationml.slide+xml"/>
  <Override PartName="/ppt/slides/slide844.xml" ContentType="application/vnd.openxmlformats-officedocument.presentationml.slide+xml"/>
  <Override PartName="/ppt/slides/slide845.xml" ContentType="application/vnd.openxmlformats-officedocument.presentationml.slide+xml"/>
  <Override PartName="/ppt/slides/slide846.xml" ContentType="application/vnd.openxmlformats-officedocument.presentationml.slide+xml"/>
  <Override PartName="/ppt/slides/slide847.xml" ContentType="application/vnd.openxmlformats-officedocument.presentationml.slide+xml"/>
  <Override PartName="/ppt/slides/slide848.xml" ContentType="application/vnd.openxmlformats-officedocument.presentationml.slide+xml"/>
  <Override PartName="/ppt/slides/slide849.xml" ContentType="application/vnd.openxmlformats-officedocument.presentationml.slide+xml"/>
  <Override PartName="/ppt/slides/slide85.xml" ContentType="application/vnd.openxmlformats-officedocument.presentationml.slide+xml"/>
  <Override PartName="/ppt/slides/slide850.xml" ContentType="application/vnd.openxmlformats-officedocument.presentationml.slide+xml"/>
  <Override PartName="/ppt/slides/slide851.xml" ContentType="application/vnd.openxmlformats-officedocument.presentationml.slide+xml"/>
  <Override PartName="/ppt/slides/slide852.xml" ContentType="application/vnd.openxmlformats-officedocument.presentationml.slide+xml"/>
  <Override PartName="/ppt/slides/slide853.xml" ContentType="application/vnd.openxmlformats-officedocument.presentationml.slide+xml"/>
  <Override PartName="/ppt/slides/slide854.xml" ContentType="application/vnd.openxmlformats-officedocument.presentationml.slide+xml"/>
  <Override PartName="/ppt/slides/slide855.xml" ContentType="application/vnd.openxmlformats-officedocument.presentationml.slide+xml"/>
  <Override PartName="/ppt/slides/slide856.xml" ContentType="application/vnd.openxmlformats-officedocument.presentationml.slide+xml"/>
  <Override PartName="/ppt/slides/slide857.xml" ContentType="application/vnd.openxmlformats-officedocument.presentationml.slide+xml"/>
  <Override PartName="/ppt/slides/slide858.xml" ContentType="application/vnd.openxmlformats-officedocument.presentationml.slide+xml"/>
  <Override PartName="/ppt/slides/slide859.xml" ContentType="application/vnd.openxmlformats-officedocument.presentationml.slide+xml"/>
  <Override PartName="/ppt/slides/slide86.xml" ContentType="application/vnd.openxmlformats-officedocument.presentationml.slide+xml"/>
  <Override PartName="/ppt/slides/slide860.xml" ContentType="application/vnd.openxmlformats-officedocument.presentationml.slide+xml"/>
  <Override PartName="/ppt/slides/slide861.xml" ContentType="application/vnd.openxmlformats-officedocument.presentationml.slide+xml"/>
  <Override PartName="/ppt/slides/slide862.xml" ContentType="application/vnd.openxmlformats-officedocument.presentationml.slide+xml"/>
  <Override PartName="/ppt/slides/slide863.xml" ContentType="application/vnd.openxmlformats-officedocument.presentationml.slide+xml"/>
  <Override PartName="/ppt/slides/slide864.xml" ContentType="application/vnd.openxmlformats-officedocument.presentationml.slide+xml"/>
  <Override PartName="/ppt/slides/slide865.xml" ContentType="application/vnd.openxmlformats-officedocument.presentationml.slide+xml"/>
  <Override PartName="/ppt/slides/slide866.xml" ContentType="application/vnd.openxmlformats-officedocument.presentationml.slide+xml"/>
  <Override PartName="/ppt/slides/slide867.xml" ContentType="application/vnd.openxmlformats-officedocument.presentationml.slide+xml"/>
  <Override PartName="/ppt/slides/slide868.xml" ContentType="application/vnd.openxmlformats-officedocument.presentationml.slide+xml"/>
  <Override PartName="/ppt/slides/slide869.xml" ContentType="application/vnd.openxmlformats-officedocument.presentationml.slide+xml"/>
  <Override PartName="/ppt/slides/slide87.xml" ContentType="application/vnd.openxmlformats-officedocument.presentationml.slide+xml"/>
  <Override PartName="/ppt/slides/slide870.xml" ContentType="application/vnd.openxmlformats-officedocument.presentationml.slide+xml"/>
  <Override PartName="/ppt/slides/slide871.xml" ContentType="application/vnd.openxmlformats-officedocument.presentationml.slide+xml"/>
  <Override PartName="/ppt/slides/slide872.xml" ContentType="application/vnd.openxmlformats-officedocument.presentationml.slide+xml"/>
  <Override PartName="/ppt/slides/slide873.xml" ContentType="application/vnd.openxmlformats-officedocument.presentationml.slide+xml"/>
  <Override PartName="/ppt/slides/slide874.xml" ContentType="application/vnd.openxmlformats-officedocument.presentationml.slide+xml"/>
  <Override PartName="/ppt/slides/slide875.xml" ContentType="application/vnd.openxmlformats-officedocument.presentationml.slide+xml"/>
  <Override PartName="/ppt/slides/slide876.xml" ContentType="application/vnd.openxmlformats-officedocument.presentationml.slide+xml"/>
  <Override PartName="/ppt/slides/slide877.xml" ContentType="application/vnd.openxmlformats-officedocument.presentationml.slide+xml"/>
  <Override PartName="/ppt/slides/slide878.xml" ContentType="application/vnd.openxmlformats-officedocument.presentationml.slide+xml"/>
  <Override PartName="/ppt/slides/slide879.xml" ContentType="application/vnd.openxmlformats-officedocument.presentationml.slide+xml"/>
  <Override PartName="/ppt/slides/slide88.xml" ContentType="application/vnd.openxmlformats-officedocument.presentationml.slide+xml"/>
  <Override PartName="/ppt/slides/slide880.xml" ContentType="application/vnd.openxmlformats-officedocument.presentationml.slide+xml"/>
  <Override PartName="/ppt/slides/slide881.xml" ContentType="application/vnd.openxmlformats-officedocument.presentationml.slide+xml"/>
  <Override PartName="/ppt/slides/slide882.xml" ContentType="application/vnd.openxmlformats-officedocument.presentationml.slide+xml"/>
  <Override PartName="/ppt/slides/slide883.xml" ContentType="application/vnd.openxmlformats-officedocument.presentationml.slide+xml"/>
  <Override PartName="/ppt/slides/slide884.xml" ContentType="application/vnd.openxmlformats-officedocument.presentationml.slide+xml"/>
  <Override PartName="/ppt/slides/slide885.xml" ContentType="application/vnd.openxmlformats-officedocument.presentationml.slide+xml"/>
  <Override PartName="/ppt/slides/slide886.xml" ContentType="application/vnd.openxmlformats-officedocument.presentationml.slide+xml"/>
  <Override PartName="/ppt/slides/slide887.xml" ContentType="application/vnd.openxmlformats-officedocument.presentationml.slide+xml"/>
  <Override PartName="/ppt/slides/slide888.xml" ContentType="application/vnd.openxmlformats-officedocument.presentationml.slide+xml"/>
  <Override PartName="/ppt/slides/slide889.xml" ContentType="application/vnd.openxmlformats-officedocument.presentationml.slide+xml"/>
  <Override PartName="/ppt/slides/slide89.xml" ContentType="application/vnd.openxmlformats-officedocument.presentationml.slide+xml"/>
  <Override PartName="/ppt/slides/slide890.xml" ContentType="application/vnd.openxmlformats-officedocument.presentationml.slide+xml"/>
  <Override PartName="/ppt/slides/slide891.xml" ContentType="application/vnd.openxmlformats-officedocument.presentationml.slide+xml"/>
  <Override PartName="/ppt/slides/slide892.xml" ContentType="application/vnd.openxmlformats-officedocument.presentationml.slide+xml"/>
  <Override PartName="/ppt/slides/slide893.xml" ContentType="application/vnd.openxmlformats-officedocument.presentationml.slide+xml"/>
  <Override PartName="/ppt/slides/slide894.xml" ContentType="application/vnd.openxmlformats-officedocument.presentationml.slide+xml"/>
  <Override PartName="/ppt/slides/slide895.xml" ContentType="application/vnd.openxmlformats-officedocument.presentationml.slide+xml"/>
  <Override PartName="/ppt/slides/slide896.xml" ContentType="application/vnd.openxmlformats-officedocument.presentationml.slide+xml"/>
  <Override PartName="/ppt/slides/slide897.xml" ContentType="application/vnd.openxmlformats-officedocument.presentationml.slide+xml"/>
  <Override PartName="/ppt/slides/slide898.xml" ContentType="application/vnd.openxmlformats-officedocument.presentationml.slide+xml"/>
  <Override PartName="/ppt/slides/slide89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00.xml" ContentType="application/vnd.openxmlformats-officedocument.presentationml.slide+xml"/>
  <Override PartName="/ppt/slides/slide901.xml" ContentType="application/vnd.openxmlformats-officedocument.presentationml.slide+xml"/>
  <Override PartName="/ppt/slides/slide902.xml" ContentType="application/vnd.openxmlformats-officedocument.presentationml.slide+xml"/>
  <Override PartName="/ppt/slides/slide903.xml" ContentType="application/vnd.openxmlformats-officedocument.presentationml.slide+xml"/>
  <Override PartName="/ppt/slides/slide904.xml" ContentType="application/vnd.openxmlformats-officedocument.presentationml.slide+xml"/>
  <Override PartName="/ppt/slides/slide905.xml" ContentType="application/vnd.openxmlformats-officedocument.presentationml.slide+xml"/>
  <Override PartName="/ppt/slides/slide906.xml" ContentType="application/vnd.openxmlformats-officedocument.presentationml.slide+xml"/>
  <Override PartName="/ppt/slides/slide907.xml" ContentType="application/vnd.openxmlformats-officedocument.presentationml.slide+xml"/>
  <Override PartName="/ppt/slides/slide908.xml" ContentType="application/vnd.openxmlformats-officedocument.presentationml.slide+xml"/>
  <Override PartName="/ppt/slides/slide909.xml" ContentType="application/vnd.openxmlformats-officedocument.presentationml.slide+xml"/>
  <Override PartName="/ppt/slides/slide91.xml" ContentType="application/vnd.openxmlformats-officedocument.presentationml.slide+xml"/>
  <Override PartName="/ppt/slides/slide910.xml" ContentType="application/vnd.openxmlformats-officedocument.presentationml.slide+xml"/>
  <Override PartName="/ppt/slides/slide911.xml" ContentType="application/vnd.openxmlformats-officedocument.presentationml.slide+xml"/>
  <Override PartName="/ppt/slides/slide912.xml" ContentType="application/vnd.openxmlformats-officedocument.presentationml.slide+xml"/>
  <Override PartName="/ppt/slides/slide913.xml" ContentType="application/vnd.openxmlformats-officedocument.presentationml.slide+xml"/>
  <Override PartName="/ppt/slides/slide914.xml" ContentType="application/vnd.openxmlformats-officedocument.presentationml.slide+xml"/>
  <Override PartName="/ppt/slides/slide915.xml" ContentType="application/vnd.openxmlformats-officedocument.presentationml.slide+xml"/>
  <Override PartName="/ppt/slides/slide916.xml" ContentType="application/vnd.openxmlformats-officedocument.presentationml.slide+xml"/>
  <Override PartName="/ppt/slides/slide917.xml" ContentType="application/vnd.openxmlformats-officedocument.presentationml.slide+xml"/>
  <Override PartName="/ppt/slides/slide918.xml" ContentType="application/vnd.openxmlformats-officedocument.presentationml.slide+xml"/>
  <Override PartName="/ppt/slides/slide919.xml" ContentType="application/vnd.openxmlformats-officedocument.presentationml.slide+xml"/>
  <Override PartName="/ppt/slides/slide92.xml" ContentType="application/vnd.openxmlformats-officedocument.presentationml.slide+xml"/>
  <Override PartName="/ppt/slides/slide920.xml" ContentType="application/vnd.openxmlformats-officedocument.presentationml.slide+xml"/>
  <Override PartName="/ppt/slides/slide921.xml" ContentType="application/vnd.openxmlformats-officedocument.presentationml.slide+xml"/>
  <Override PartName="/ppt/slides/slide922.xml" ContentType="application/vnd.openxmlformats-officedocument.presentationml.slide+xml"/>
  <Override PartName="/ppt/slides/slide923.xml" ContentType="application/vnd.openxmlformats-officedocument.presentationml.slide+xml"/>
  <Override PartName="/ppt/slides/slide924.xml" ContentType="application/vnd.openxmlformats-officedocument.presentationml.slide+xml"/>
  <Override PartName="/ppt/slides/slide925.xml" ContentType="application/vnd.openxmlformats-officedocument.presentationml.slide+xml"/>
  <Override PartName="/ppt/slides/slide926.xml" ContentType="application/vnd.openxmlformats-officedocument.presentationml.slide+xml"/>
  <Override PartName="/ppt/slides/slide927.xml" ContentType="application/vnd.openxmlformats-officedocument.presentationml.slide+xml"/>
  <Override PartName="/ppt/slides/slide928.xml" ContentType="application/vnd.openxmlformats-officedocument.presentationml.slide+xml"/>
  <Override PartName="/ppt/slides/slide929.xml" ContentType="application/vnd.openxmlformats-officedocument.presentationml.slide+xml"/>
  <Override PartName="/ppt/slides/slide93.xml" ContentType="application/vnd.openxmlformats-officedocument.presentationml.slide+xml"/>
  <Override PartName="/ppt/slides/slide930.xml" ContentType="application/vnd.openxmlformats-officedocument.presentationml.slide+xml"/>
  <Override PartName="/ppt/slides/slide931.xml" ContentType="application/vnd.openxmlformats-officedocument.presentationml.slide+xml"/>
  <Override PartName="/ppt/slides/slide932.xml" ContentType="application/vnd.openxmlformats-officedocument.presentationml.slide+xml"/>
  <Override PartName="/ppt/slides/slide933.xml" ContentType="application/vnd.openxmlformats-officedocument.presentationml.slide+xml"/>
  <Override PartName="/ppt/slides/slide934.xml" ContentType="application/vnd.openxmlformats-officedocument.presentationml.slide+xml"/>
  <Override PartName="/ppt/slides/slide935.xml" ContentType="application/vnd.openxmlformats-officedocument.presentationml.slide+xml"/>
  <Override PartName="/ppt/slides/slide936.xml" ContentType="application/vnd.openxmlformats-officedocument.presentationml.slide+xml"/>
  <Override PartName="/ppt/slides/slide937.xml" ContentType="application/vnd.openxmlformats-officedocument.presentationml.slide+xml"/>
  <Override PartName="/ppt/slides/slide938.xml" ContentType="application/vnd.openxmlformats-officedocument.presentationml.slide+xml"/>
  <Override PartName="/ppt/slides/slide939.xml" ContentType="application/vnd.openxmlformats-officedocument.presentationml.slide+xml"/>
  <Override PartName="/ppt/slides/slide94.xml" ContentType="application/vnd.openxmlformats-officedocument.presentationml.slide+xml"/>
  <Override PartName="/ppt/slides/slide940.xml" ContentType="application/vnd.openxmlformats-officedocument.presentationml.slide+xml"/>
  <Override PartName="/ppt/slides/slide941.xml" ContentType="application/vnd.openxmlformats-officedocument.presentationml.slide+xml"/>
  <Override PartName="/ppt/slides/slide942.xml" ContentType="application/vnd.openxmlformats-officedocument.presentationml.slide+xml"/>
  <Override PartName="/ppt/slides/slide943.xml" ContentType="application/vnd.openxmlformats-officedocument.presentationml.slide+xml"/>
  <Override PartName="/ppt/slides/slide944.xml" ContentType="application/vnd.openxmlformats-officedocument.presentationml.slide+xml"/>
  <Override PartName="/ppt/slides/slide945.xml" ContentType="application/vnd.openxmlformats-officedocument.presentationml.slide+xml"/>
  <Override PartName="/ppt/slides/slide946.xml" ContentType="application/vnd.openxmlformats-officedocument.presentationml.slide+xml"/>
  <Override PartName="/ppt/slides/slide947.xml" ContentType="application/vnd.openxmlformats-officedocument.presentationml.slide+xml"/>
  <Override PartName="/ppt/slides/slide948.xml" ContentType="application/vnd.openxmlformats-officedocument.presentationml.slide+xml"/>
  <Override PartName="/ppt/slides/slide949.xml" ContentType="application/vnd.openxmlformats-officedocument.presentationml.slide+xml"/>
  <Override PartName="/ppt/slides/slide95.xml" ContentType="application/vnd.openxmlformats-officedocument.presentationml.slide+xml"/>
  <Override PartName="/ppt/slides/slide950.xml" ContentType="application/vnd.openxmlformats-officedocument.presentationml.slide+xml"/>
  <Override PartName="/ppt/slides/slide951.xml" ContentType="application/vnd.openxmlformats-officedocument.presentationml.slide+xml"/>
  <Override PartName="/ppt/slides/slide952.xml" ContentType="application/vnd.openxmlformats-officedocument.presentationml.slide+xml"/>
  <Override PartName="/ppt/slides/slide953.xml" ContentType="application/vnd.openxmlformats-officedocument.presentationml.slide+xml"/>
  <Override PartName="/ppt/slides/slide954.xml" ContentType="application/vnd.openxmlformats-officedocument.presentationml.slide+xml"/>
  <Override PartName="/ppt/slides/slide955.xml" ContentType="application/vnd.openxmlformats-officedocument.presentationml.slide+xml"/>
  <Override PartName="/ppt/slides/slide956.xml" ContentType="application/vnd.openxmlformats-officedocument.presentationml.slide+xml"/>
  <Override PartName="/ppt/slides/slide957.xml" ContentType="application/vnd.openxmlformats-officedocument.presentationml.slide+xml"/>
  <Override PartName="/ppt/slides/slide958.xml" ContentType="application/vnd.openxmlformats-officedocument.presentationml.slide+xml"/>
  <Override PartName="/ppt/slides/slide959.xml" ContentType="application/vnd.openxmlformats-officedocument.presentationml.slide+xml"/>
  <Override PartName="/ppt/slides/slide96.xml" ContentType="application/vnd.openxmlformats-officedocument.presentationml.slide+xml"/>
  <Override PartName="/ppt/slides/slide960.xml" ContentType="application/vnd.openxmlformats-officedocument.presentationml.slide+xml"/>
  <Override PartName="/ppt/slides/slide961.xml" ContentType="application/vnd.openxmlformats-officedocument.presentationml.slide+xml"/>
  <Override PartName="/ppt/slides/slide962.xml" ContentType="application/vnd.openxmlformats-officedocument.presentationml.slide+xml"/>
  <Override PartName="/ppt/slides/slide963.xml" ContentType="application/vnd.openxmlformats-officedocument.presentationml.slide+xml"/>
  <Override PartName="/ppt/slides/slide964.xml" ContentType="application/vnd.openxmlformats-officedocument.presentationml.slide+xml"/>
  <Override PartName="/ppt/slides/slide965.xml" ContentType="application/vnd.openxmlformats-officedocument.presentationml.slide+xml"/>
  <Override PartName="/ppt/slides/slide966.xml" ContentType="application/vnd.openxmlformats-officedocument.presentationml.slide+xml"/>
  <Override PartName="/ppt/slides/slide967.xml" ContentType="application/vnd.openxmlformats-officedocument.presentationml.slide+xml"/>
  <Override PartName="/ppt/slides/slide968.xml" ContentType="application/vnd.openxmlformats-officedocument.presentationml.slide+xml"/>
  <Override PartName="/ppt/slides/slide969.xml" ContentType="application/vnd.openxmlformats-officedocument.presentationml.slide+xml"/>
  <Override PartName="/ppt/slides/slide97.xml" ContentType="application/vnd.openxmlformats-officedocument.presentationml.slide+xml"/>
  <Override PartName="/ppt/slides/slide970.xml" ContentType="application/vnd.openxmlformats-officedocument.presentationml.slide+xml"/>
  <Override PartName="/ppt/slides/slide971.xml" ContentType="application/vnd.openxmlformats-officedocument.presentationml.slide+xml"/>
  <Override PartName="/ppt/slides/slide972.xml" ContentType="application/vnd.openxmlformats-officedocument.presentationml.slide+xml"/>
  <Override PartName="/ppt/slides/slide973.xml" ContentType="application/vnd.openxmlformats-officedocument.presentationml.slide+xml"/>
  <Override PartName="/ppt/slides/slide974.xml" ContentType="application/vnd.openxmlformats-officedocument.presentationml.slide+xml"/>
  <Override PartName="/ppt/slides/slide975.xml" ContentType="application/vnd.openxmlformats-officedocument.presentationml.slide+xml"/>
  <Override PartName="/ppt/slides/slide976.xml" ContentType="application/vnd.openxmlformats-officedocument.presentationml.slide+xml"/>
  <Override PartName="/ppt/slides/slide977.xml" ContentType="application/vnd.openxmlformats-officedocument.presentationml.slide+xml"/>
  <Override PartName="/ppt/slides/slide978.xml" ContentType="application/vnd.openxmlformats-officedocument.presentationml.slide+xml"/>
  <Override PartName="/ppt/slides/slide979.xml" ContentType="application/vnd.openxmlformats-officedocument.presentationml.slide+xml"/>
  <Override PartName="/ppt/slides/slide98.xml" ContentType="application/vnd.openxmlformats-officedocument.presentationml.slide+xml"/>
  <Override PartName="/ppt/slides/slide980.xml" ContentType="application/vnd.openxmlformats-officedocument.presentationml.slide+xml"/>
  <Override PartName="/ppt/slides/slide981.xml" ContentType="application/vnd.openxmlformats-officedocument.presentationml.slide+xml"/>
  <Override PartName="/ppt/slides/slide982.xml" ContentType="application/vnd.openxmlformats-officedocument.presentationml.slide+xml"/>
  <Override PartName="/ppt/slides/slide983.xml" ContentType="application/vnd.openxmlformats-officedocument.presentationml.slide+xml"/>
  <Override PartName="/ppt/slides/slide984.xml" ContentType="application/vnd.openxmlformats-officedocument.presentationml.slide+xml"/>
  <Override PartName="/ppt/slides/slide985.xml" ContentType="application/vnd.openxmlformats-officedocument.presentationml.slide+xml"/>
  <Override PartName="/ppt/slides/slide986.xml" ContentType="application/vnd.openxmlformats-officedocument.presentationml.slide+xml"/>
  <Override PartName="/ppt/slides/slide987.xml" ContentType="application/vnd.openxmlformats-officedocument.presentationml.slide+xml"/>
  <Override PartName="/ppt/slides/slide988.xml" ContentType="application/vnd.openxmlformats-officedocument.presentationml.slide+xml"/>
  <Override PartName="/ppt/slides/slide989.xml" ContentType="application/vnd.openxmlformats-officedocument.presentationml.slide+xml"/>
  <Override PartName="/ppt/slides/slide99.xml" ContentType="application/vnd.openxmlformats-officedocument.presentationml.slide+xml"/>
  <Override PartName="/ppt/slides/slide990.xml" ContentType="application/vnd.openxmlformats-officedocument.presentationml.slide+xml"/>
  <Override PartName="/ppt/slides/slide991.xml" ContentType="application/vnd.openxmlformats-officedocument.presentationml.slide+xml"/>
  <Override PartName="/ppt/slides/slide992.xml" ContentType="application/vnd.openxmlformats-officedocument.presentationml.slide+xml"/>
  <Override PartName="/ppt/slides/slide993.xml" ContentType="application/vnd.openxmlformats-officedocument.presentationml.slide+xml"/>
  <Override PartName="/ppt/slides/slide994.xml" ContentType="application/vnd.openxmlformats-officedocument.presentationml.slide+xml"/>
  <Override PartName="/ppt/slides/slide995.xml" ContentType="application/vnd.openxmlformats-officedocument.presentationml.slide+xml"/>
  <Override PartName="/ppt/slides/slide996.xml" ContentType="application/vnd.openxmlformats-officedocument.presentationml.slide+xml"/>
  <Override PartName="/ppt/slides/slide997.xml" ContentType="application/vnd.openxmlformats-officedocument.presentationml.slide+xml"/>
  <Override PartName="/ppt/slides/slide998.xml" ContentType="application/vnd.openxmlformats-officedocument.presentationml.slide+xml"/>
  <Override PartName="/ppt/slides/slide9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viewProps.xml" ContentType="application/vnd.openxmlformats-officedocument.presentationml.viewProps+xml"/>
</Types>
</file>

<file path=_rels/.rels>&#65279;<?xml version="1.0" encoding="utf-8" standalone="yes"?><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officeDocument/2006/relationships/extended-properties" Target="docProps/app.xml" /><Relationship Id="rId4" Type="http://schemas.openxmlformats.org/package/2006/relationships/metadata/thumbnail" Target="docProps/thumbnail.jpeg" /></Relationships>
</file>

<file path=ppt/presentation.xml><?xml version="1.0" encoding="utf-8"?>
<!--Generated by Aspose.Slides for .NET 19.12-->
<p:presentation xmlns:r="http://schemas.openxmlformats.org/officeDocument/2006/relationships" xmlns:a="http://schemas.openxmlformats.org/drawingml/2006/main" xmlns:p="http://schemas.openxmlformats.org/presentationml/2006/main" saveSubsetFonts="1">
  <p:sldMasterIdLst>
    <p:sldMasterId id="2147483840" r:id="rId1"/>
    <p:sldMasterId id="2147483860" r:id="rId2"/>
  </p:sldMasterIdLst>
  <p:notesMasterIdLst>
    <p:notesMasterId r:id="rId3"/>
  </p:notesMasterIdLst>
  <p:sldIdLst>
    <p:sldId id="1016" r:id="rId4"/>
    <p:sldId id="1621" r:id="rId5"/>
    <p:sldId id="1616" r:id="rId6"/>
    <p:sldId id="269" r:id="rId7"/>
    <p:sldId id="271" r:id="rId8"/>
    <p:sldId id="275" r:id="rId9"/>
    <p:sldId id="276" r:id="rId10"/>
    <p:sldId id="277" r:id="rId11"/>
    <p:sldId id="278" r:id="rId12"/>
    <p:sldId id="279" r:id="rId13"/>
    <p:sldId id="281" r:id="rId14"/>
    <p:sldId id="282" r:id="rId15"/>
    <p:sldId id="284" r:id="rId16"/>
    <p:sldId id="285" r:id="rId17"/>
    <p:sldId id="286" r:id="rId18"/>
    <p:sldId id="287" r:id="rId19"/>
    <p:sldId id="288" r:id="rId20"/>
    <p:sldId id="290" r:id="rId21"/>
    <p:sldId id="291" r:id="rId22"/>
    <p:sldId id="292" r:id="rId23"/>
    <p:sldId id="293" r:id="rId24"/>
    <p:sldId id="294" r:id="rId25"/>
    <p:sldId id="299" r:id="rId26"/>
    <p:sldId id="300" r:id="rId27"/>
    <p:sldId id="301" r:id="rId28"/>
    <p:sldId id="302" r:id="rId29"/>
    <p:sldId id="303" r:id="rId30"/>
    <p:sldId id="305" r:id="rId31"/>
    <p:sldId id="306" r:id="rId32"/>
    <p:sldId id="307" r:id="rId33"/>
    <p:sldId id="308" r:id="rId34"/>
    <p:sldId id="310" r:id="rId35"/>
    <p:sldId id="311" r:id="rId36"/>
    <p:sldId id="312" r:id="rId37"/>
    <p:sldId id="313" r:id="rId38"/>
    <p:sldId id="314" r:id="rId39"/>
    <p:sldId id="316" r:id="rId40"/>
    <p:sldId id="317" r:id="rId41"/>
    <p:sldId id="318" r:id="rId42"/>
    <p:sldId id="319" r:id="rId43"/>
    <p:sldId id="325" r:id="rId44"/>
    <p:sldId id="326" r:id="rId45"/>
    <p:sldId id="1618" r:id="rId46"/>
    <p:sldId id="340" r:id="rId47"/>
    <p:sldId id="342" r:id="rId48"/>
    <p:sldId id="343" r:id="rId49"/>
    <p:sldId id="344" r:id="rId50"/>
    <p:sldId id="345" r:id="rId51"/>
    <p:sldId id="346" r:id="rId52"/>
    <p:sldId id="348" r:id="rId53"/>
    <p:sldId id="349" r:id="rId54"/>
    <p:sldId id="351" r:id="rId55"/>
    <p:sldId id="352" r:id="rId56"/>
    <p:sldId id="355" r:id="rId57"/>
    <p:sldId id="356" r:id="rId58"/>
    <p:sldId id="357" r:id="rId59"/>
    <p:sldId id="358" r:id="rId60"/>
    <p:sldId id="359" r:id="rId61"/>
    <p:sldId id="360" r:id="rId62"/>
    <p:sldId id="361" r:id="rId63"/>
    <p:sldId id="362" r:id="rId64"/>
    <p:sldId id="367" r:id="rId65"/>
    <p:sldId id="368" r:id="rId66"/>
    <p:sldId id="369" r:id="rId67"/>
    <p:sldId id="370" r:id="rId68"/>
    <p:sldId id="371" r:id="rId69"/>
    <p:sldId id="372" r:id="rId70"/>
    <p:sldId id="375" r:id="rId71"/>
    <p:sldId id="376" r:id="rId72"/>
    <p:sldId id="378" r:id="rId73"/>
    <p:sldId id="379" r:id="rId74"/>
    <p:sldId id="382" r:id="rId75"/>
    <p:sldId id="383" r:id="rId76"/>
    <p:sldId id="384" r:id="rId77"/>
    <p:sldId id="386" r:id="rId78"/>
    <p:sldId id="387" r:id="rId79"/>
    <p:sldId id="388" r:id="rId80"/>
    <p:sldId id="396" r:id="rId81"/>
    <p:sldId id="1619" r:id="rId82"/>
    <p:sldId id="398" r:id="rId83"/>
    <p:sldId id="402" r:id="rId84"/>
    <p:sldId id="403" r:id="rId85"/>
    <p:sldId id="404" r:id="rId86"/>
    <p:sldId id="405" r:id="rId87"/>
    <p:sldId id="406" r:id="rId88"/>
    <p:sldId id="407" r:id="rId89"/>
    <p:sldId id="408" r:id="rId90"/>
    <p:sldId id="409" r:id="rId91"/>
    <p:sldId id="410" r:id="rId92"/>
    <p:sldId id="411" r:id="rId93"/>
    <p:sldId id="412" r:id="rId94"/>
    <p:sldId id="414" r:id="rId95"/>
    <p:sldId id="415" r:id="rId96"/>
    <p:sldId id="416" r:id="rId97"/>
    <p:sldId id="418" r:id="rId98"/>
    <p:sldId id="419" r:id="rId99"/>
    <p:sldId id="420" r:id="rId100"/>
    <p:sldId id="421" r:id="rId101"/>
    <p:sldId id="422" r:id="rId102"/>
    <p:sldId id="424" r:id="rId103"/>
    <p:sldId id="425" r:id="rId104"/>
    <p:sldId id="426" r:id="rId105"/>
    <p:sldId id="427" r:id="rId106"/>
    <p:sldId id="430" r:id="rId107"/>
    <p:sldId id="431" r:id="rId108"/>
    <p:sldId id="432" r:id="rId109"/>
    <p:sldId id="433" r:id="rId110"/>
    <p:sldId id="434" r:id="rId111"/>
    <p:sldId id="437" r:id="rId112"/>
    <p:sldId id="438" r:id="rId113"/>
    <p:sldId id="439" r:id="rId114"/>
    <p:sldId id="440" r:id="rId115"/>
    <p:sldId id="441" r:id="rId116"/>
    <p:sldId id="443" r:id="rId117"/>
    <p:sldId id="444" r:id="rId118"/>
    <p:sldId id="445" r:id="rId119"/>
    <p:sldId id="446" r:id="rId120"/>
    <p:sldId id="447" r:id="rId121"/>
    <p:sldId id="448" r:id="rId122"/>
    <p:sldId id="449" r:id="rId123"/>
    <p:sldId id="450" r:id="rId124"/>
    <p:sldId id="451" r:id="rId125"/>
    <p:sldId id="452" r:id="rId126"/>
    <p:sldId id="453" r:id="rId127"/>
    <p:sldId id="454" r:id="rId128"/>
    <p:sldId id="455" r:id="rId129"/>
    <p:sldId id="459" r:id="rId130"/>
    <p:sldId id="460" r:id="rId131"/>
    <p:sldId id="1620" r:id="rId132"/>
    <p:sldId id="462" r:id="rId133"/>
    <p:sldId id="464" r:id="rId134"/>
    <p:sldId id="465" r:id="rId135"/>
    <p:sldId id="467" r:id="rId136"/>
    <p:sldId id="468" r:id="rId137"/>
    <p:sldId id="469" r:id="rId138"/>
    <p:sldId id="470" r:id="rId139"/>
    <p:sldId id="471" r:id="rId140"/>
    <p:sldId id="472" r:id="rId141"/>
    <p:sldId id="474" r:id="rId142"/>
    <p:sldId id="475" r:id="rId143"/>
    <p:sldId id="476" r:id="rId144"/>
    <p:sldId id="477" r:id="rId145"/>
    <p:sldId id="478" r:id="rId146"/>
    <p:sldId id="480" r:id="rId147"/>
    <p:sldId id="481" r:id="rId148"/>
    <p:sldId id="482" r:id="rId149"/>
    <p:sldId id="483" r:id="rId150"/>
    <p:sldId id="485" r:id="rId151"/>
    <p:sldId id="486" r:id="rId152"/>
    <p:sldId id="487" r:id="rId153"/>
    <p:sldId id="488" r:id="rId154"/>
    <p:sldId id="489" r:id="rId155"/>
    <p:sldId id="490" r:id="rId156"/>
    <p:sldId id="492" r:id="rId157"/>
    <p:sldId id="493" r:id="rId158"/>
    <p:sldId id="494" r:id="rId159"/>
    <p:sldId id="498" r:id="rId160"/>
    <p:sldId id="499" r:id="rId161"/>
    <p:sldId id="507" r:id="rId162"/>
    <p:sldId id="508" r:id="rId163"/>
    <p:sldId id="510" r:id="rId164"/>
    <p:sldId id="512" r:id="rId165"/>
    <p:sldId id="513" r:id="rId166"/>
    <p:sldId id="514" r:id="rId167"/>
    <p:sldId id="515" r:id="rId168"/>
    <p:sldId id="516" r:id="rId169"/>
    <p:sldId id="517" r:id="rId170"/>
    <p:sldId id="519" r:id="rId171"/>
    <p:sldId id="520" r:id="rId172"/>
    <p:sldId id="522" r:id="rId173"/>
    <p:sldId id="523" r:id="rId174"/>
    <p:sldId id="525" r:id="rId175"/>
    <p:sldId id="534" r:id="rId176"/>
    <p:sldId id="535" r:id="rId177"/>
    <p:sldId id="537" r:id="rId178"/>
    <p:sldId id="538" r:id="rId179"/>
    <p:sldId id="539" r:id="rId180"/>
    <p:sldId id="540" r:id="rId181"/>
    <p:sldId id="542" r:id="rId182"/>
    <p:sldId id="543" r:id="rId183"/>
    <p:sldId id="544" r:id="rId184"/>
    <p:sldId id="545" r:id="rId185"/>
    <p:sldId id="546" r:id="rId186"/>
    <p:sldId id="547" r:id="rId187"/>
    <p:sldId id="548" r:id="rId188"/>
    <p:sldId id="549" r:id="rId189"/>
    <p:sldId id="551" r:id="rId190"/>
    <p:sldId id="552" r:id="rId191"/>
    <p:sldId id="553" r:id="rId192"/>
    <p:sldId id="554" r:id="rId193"/>
    <p:sldId id="556" r:id="rId194"/>
    <p:sldId id="980" r:id="rId195"/>
    <p:sldId id="981" r:id="rId196"/>
    <p:sldId id="983" r:id="rId197"/>
    <p:sldId id="984" r:id="rId198"/>
    <p:sldId id="985" r:id="rId199"/>
    <p:sldId id="986" r:id="rId200"/>
    <p:sldId id="987" r:id="rId201"/>
    <p:sldId id="990" r:id="rId202"/>
    <p:sldId id="991" r:id="rId203"/>
    <p:sldId id="992" r:id="rId204"/>
    <p:sldId id="993" r:id="rId205"/>
    <p:sldId id="994" r:id="rId206"/>
    <p:sldId id="995" r:id="rId207"/>
    <p:sldId id="998" r:id="rId208"/>
    <p:sldId id="999" r:id="rId209"/>
    <p:sldId id="1000" r:id="rId210"/>
    <p:sldId id="1001" r:id="rId211"/>
    <p:sldId id="1006" r:id="rId212"/>
    <p:sldId id="1015" r:id="rId213"/>
    <p:sldId id="1007" r:id="rId214"/>
    <p:sldId id="1008" r:id="rId215"/>
    <p:sldId id="1009" r:id="rId216"/>
    <p:sldId id="1010" r:id="rId217"/>
    <p:sldId id="1011" r:id="rId218"/>
    <p:sldId id="1013" r:id="rId219"/>
    <p:sldId id="1014" r:id="rId220"/>
    <p:sldId id="557" r:id="rId221"/>
    <p:sldId id="558" r:id="rId222"/>
    <p:sldId id="560" r:id="rId223"/>
    <p:sldId id="561" r:id="rId224"/>
    <p:sldId id="562" r:id="rId225"/>
    <p:sldId id="563" r:id="rId226"/>
    <p:sldId id="564" r:id="rId227"/>
    <p:sldId id="565" r:id="rId228"/>
    <p:sldId id="566" r:id="rId229"/>
    <p:sldId id="568" r:id="rId230"/>
    <p:sldId id="569" r:id="rId231"/>
    <p:sldId id="570" r:id="rId232"/>
    <p:sldId id="573" r:id="rId233"/>
    <p:sldId id="574" r:id="rId234"/>
    <p:sldId id="575" r:id="rId235"/>
    <p:sldId id="576" r:id="rId236"/>
    <p:sldId id="577" r:id="rId237"/>
    <p:sldId id="580" r:id="rId238"/>
    <p:sldId id="581" r:id="rId239"/>
    <p:sldId id="582" r:id="rId240"/>
    <p:sldId id="583" r:id="rId241"/>
    <p:sldId id="584" r:id="rId242"/>
    <p:sldId id="586" r:id="rId243"/>
    <p:sldId id="587" r:id="rId244"/>
    <p:sldId id="588" r:id="rId245"/>
    <p:sldId id="589" r:id="rId246"/>
    <p:sldId id="591" r:id="rId247"/>
    <p:sldId id="593" r:id="rId248"/>
    <p:sldId id="602" r:id="rId249"/>
    <p:sldId id="603" r:id="rId250"/>
    <p:sldId id="605" r:id="rId251"/>
    <p:sldId id="606" r:id="rId252"/>
    <p:sldId id="609" r:id="rId253"/>
    <p:sldId id="610" r:id="rId254"/>
    <p:sldId id="614" r:id="rId255"/>
    <p:sldId id="615" r:id="rId256"/>
    <p:sldId id="616" r:id="rId257"/>
    <p:sldId id="620" r:id="rId258"/>
    <p:sldId id="621" r:id="rId259"/>
    <p:sldId id="624" r:id="rId260"/>
    <p:sldId id="633" r:id="rId261"/>
    <p:sldId id="634" r:id="rId262"/>
    <p:sldId id="636" r:id="rId263"/>
    <p:sldId id="637" r:id="rId264"/>
    <p:sldId id="640" r:id="rId265"/>
    <p:sldId id="641" r:id="rId266"/>
    <p:sldId id="642" r:id="rId267"/>
    <p:sldId id="643" r:id="rId268"/>
    <p:sldId id="644" r:id="rId269"/>
    <p:sldId id="645" r:id="rId270"/>
    <p:sldId id="646" r:id="rId271"/>
    <p:sldId id="647" r:id="rId272"/>
    <p:sldId id="648" r:id="rId273"/>
    <p:sldId id="649" r:id="rId274"/>
    <p:sldId id="651" r:id="rId275"/>
    <p:sldId id="652" r:id="rId276"/>
    <p:sldId id="660" r:id="rId277"/>
    <p:sldId id="661" r:id="rId278"/>
    <p:sldId id="675" r:id="rId279"/>
    <p:sldId id="676" r:id="rId280"/>
    <p:sldId id="678" r:id="rId281"/>
    <p:sldId id="679" r:id="rId282"/>
    <p:sldId id="680" r:id="rId283"/>
    <p:sldId id="681" r:id="rId284"/>
    <p:sldId id="683" r:id="rId285"/>
    <p:sldId id="685" r:id="rId286"/>
    <p:sldId id="686" r:id="rId287"/>
    <p:sldId id="687" r:id="rId288"/>
    <p:sldId id="689" r:id="rId289"/>
    <p:sldId id="690" r:id="rId290"/>
    <p:sldId id="691" r:id="rId291"/>
    <p:sldId id="692" r:id="rId292"/>
    <p:sldId id="693" r:id="rId293"/>
    <p:sldId id="695" r:id="rId294"/>
    <p:sldId id="696" r:id="rId295"/>
    <p:sldId id="697" r:id="rId296"/>
    <p:sldId id="699" r:id="rId297"/>
    <p:sldId id="700" r:id="rId298"/>
    <p:sldId id="701" r:id="rId299"/>
    <p:sldId id="706" r:id="rId300"/>
    <p:sldId id="707" r:id="rId301"/>
    <p:sldId id="708" r:id="rId302"/>
    <p:sldId id="712" r:id="rId303"/>
    <p:sldId id="713" r:id="rId304"/>
    <p:sldId id="714" r:id="rId305"/>
    <p:sldId id="719" r:id="rId306"/>
    <p:sldId id="720" r:id="rId307"/>
    <p:sldId id="721" r:id="rId308"/>
    <p:sldId id="722" r:id="rId309"/>
    <p:sldId id="724" r:id="rId310"/>
    <p:sldId id="725" r:id="rId311"/>
    <p:sldId id="730" r:id="rId312"/>
    <p:sldId id="731" r:id="rId313"/>
    <p:sldId id="732" r:id="rId314"/>
    <p:sldId id="733" r:id="rId315"/>
    <p:sldId id="736" r:id="rId316"/>
    <p:sldId id="737" r:id="rId317"/>
    <p:sldId id="739" r:id="rId318"/>
    <p:sldId id="740" r:id="rId319"/>
    <p:sldId id="741" r:id="rId320"/>
    <p:sldId id="743" r:id="rId321"/>
    <p:sldId id="744" r:id="rId322"/>
    <p:sldId id="745" r:id="rId323"/>
    <p:sldId id="746" r:id="rId324"/>
    <p:sldId id="747" r:id="rId325"/>
    <p:sldId id="748" r:id="rId326"/>
    <p:sldId id="749" r:id="rId327"/>
    <p:sldId id="751" r:id="rId328"/>
    <p:sldId id="752" r:id="rId329"/>
    <p:sldId id="753" r:id="rId330"/>
    <p:sldId id="755" r:id="rId331"/>
    <p:sldId id="756" r:id="rId332"/>
    <p:sldId id="757" r:id="rId333"/>
    <p:sldId id="758" r:id="rId334"/>
    <p:sldId id="759" r:id="rId335"/>
    <p:sldId id="760" r:id="rId336"/>
    <p:sldId id="761" r:id="rId337"/>
    <p:sldId id="763" r:id="rId338"/>
    <p:sldId id="764" r:id="rId339"/>
    <p:sldId id="765" r:id="rId340"/>
    <p:sldId id="766" r:id="rId341"/>
    <p:sldId id="769" r:id="rId342"/>
    <p:sldId id="770" r:id="rId343"/>
    <p:sldId id="771" r:id="rId344"/>
    <p:sldId id="774" r:id="rId345"/>
    <p:sldId id="775" r:id="rId346"/>
    <p:sldId id="776" r:id="rId347"/>
    <p:sldId id="777" r:id="rId348"/>
    <p:sldId id="779" r:id="rId349"/>
    <p:sldId id="780" r:id="rId350"/>
    <p:sldId id="781" r:id="rId351"/>
    <p:sldId id="782" r:id="rId352"/>
    <p:sldId id="784" r:id="rId353"/>
    <p:sldId id="785" r:id="rId354"/>
    <p:sldId id="786" r:id="rId355"/>
    <p:sldId id="787" r:id="rId356"/>
    <p:sldId id="788" r:id="rId357"/>
    <p:sldId id="789" r:id="rId358"/>
    <p:sldId id="790" r:id="rId359"/>
    <p:sldId id="791" r:id="rId360"/>
    <p:sldId id="792" r:id="rId361"/>
    <p:sldId id="794" r:id="rId362"/>
    <p:sldId id="795" r:id="rId363"/>
    <p:sldId id="796" r:id="rId364"/>
    <p:sldId id="797" r:id="rId365"/>
    <p:sldId id="798" r:id="rId366"/>
    <p:sldId id="799" r:id="rId367"/>
    <p:sldId id="803" r:id="rId368"/>
    <p:sldId id="804" r:id="rId369"/>
    <p:sldId id="805" r:id="rId370"/>
    <p:sldId id="807" r:id="rId371"/>
    <p:sldId id="808" r:id="rId372"/>
    <p:sldId id="809" r:id="rId373"/>
    <p:sldId id="810" r:id="rId374"/>
    <p:sldId id="811" r:id="rId375"/>
    <p:sldId id="812" r:id="rId376"/>
    <p:sldId id="814" r:id="rId377"/>
    <p:sldId id="815" r:id="rId378"/>
    <p:sldId id="816" r:id="rId379"/>
    <p:sldId id="817" r:id="rId380"/>
    <p:sldId id="819" r:id="rId381"/>
    <p:sldId id="820" r:id="rId382"/>
    <p:sldId id="821" r:id="rId383"/>
    <p:sldId id="824" r:id="rId384"/>
    <p:sldId id="825" r:id="rId385"/>
    <p:sldId id="826" r:id="rId386"/>
    <p:sldId id="827" r:id="rId387"/>
    <p:sldId id="828" r:id="rId388"/>
    <p:sldId id="830" r:id="rId389"/>
    <p:sldId id="831" r:id="rId390"/>
    <p:sldId id="832" r:id="rId391"/>
    <p:sldId id="833" r:id="rId392"/>
    <p:sldId id="834" r:id="rId393"/>
    <p:sldId id="837" r:id="rId394"/>
    <p:sldId id="839" r:id="rId395"/>
    <p:sldId id="840" r:id="rId396"/>
    <p:sldId id="842" r:id="rId397"/>
    <p:sldId id="843" r:id="rId398"/>
    <p:sldId id="844" r:id="rId399"/>
    <p:sldId id="846" r:id="rId400"/>
    <p:sldId id="847" r:id="rId401"/>
    <p:sldId id="848" r:id="rId402"/>
    <p:sldId id="849" r:id="rId403"/>
    <p:sldId id="852" r:id="rId404"/>
    <p:sldId id="853" r:id="rId405"/>
    <p:sldId id="854" r:id="rId406"/>
    <p:sldId id="855" r:id="rId407"/>
    <p:sldId id="857" r:id="rId408"/>
    <p:sldId id="858" r:id="rId409"/>
    <p:sldId id="859" r:id="rId410"/>
    <p:sldId id="861" r:id="rId411"/>
    <p:sldId id="862" r:id="rId412"/>
    <p:sldId id="863" r:id="rId413"/>
    <p:sldId id="864" r:id="rId414"/>
    <p:sldId id="866" r:id="rId415"/>
    <p:sldId id="867" r:id="rId416"/>
    <p:sldId id="868" r:id="rId417"/>
    <p:sldId id="869" r:id="rId418"/>
    <p:sldId id="870" r:id="rId419"/>
    <p:sldId id="871" r:id="rId420"/>
    <p:sldId id="872" r:id="rId421"/>
    <p:sldId id="873" r:id="rId422"/>
    <p:sldId id="875" r:id="rId423"/>
    <p:sldId id="876" r:id="rId424"/>
    <p:sldId id="877" r:id="rId425"/>
    <p:sldId id="878" r:id="rId426"/>
    <p:sldId id="879" r:id="rId427"/>
    <p:sldId id="880" r:id="rId428"/>
    <p:sldId id="881" r:id="rId429"/>
    <p:sldId id="884" r:id="rId430"/>
    <p:sldId id="885" r:id="rId431"/>
    <p:sldId id="887" r:id="rId432"/>
    <p:sldId id="888" r:id="rId433"/>
    <p:sldId id="889" r:id="rId434"/>
    <p:sldId id="891" r:id="rId435"/>
    <p:sldId id="892" r:id="rId436"/>
    <p:sldId id="893" r:id="rId437"/>
    <p:sldId id="895" r:id="rId438"/>
    <p:sldId id="896" r:id="rId439"/>
    <p:sldId id="897" r:id="rId440"/>
    <p:sldId id="898" r:id="rId441"/>
    <p:sldId id="901" r:id="rId442"/>
    <p:sldId id="902" r:id="rId443"/>
    <p:sldId id="903" r:id="rId444"/>
    <p:sldId id="904" r:id="rId445"/>
    <p:sldId id="905" r:id="rId446"/>
    <p:sldId id="906" r:id="rId447"/>
    <p:sldId id="907" r:id="rId448"/>
    <p:sldId id="909" r:id="rId449"/>
    <p:sldId id="910" r:id="rId450"/>
    <p:sldId id="911" r:id="rId451"/>
    <p:sldId id="912" r:id="rId452"/>
    <p:sldId id="913" r:id="rId453"/>
    <p:sldId id="914" r:id="rId454"/>
    <p:sldId id="919" r:id="rId455"/>
    <p:sldId id="920" r:id="rId456"/>
    <p:sldId id="921" r:id="rId457"/>
    <p:sldId id="922" r:id="rId458"/>
    <p:sldId id="923" r:id="rId459"/>
    <p:sldId id="925" r:id="rId460"/>
    <p:sldId id="926" r:id="rId461"/>
    <p:sldId id="927" r:id="rId462"/>
    <p:sldId id="928" r:id="rId463"/>
    <p:sldId id="929" r:id="rId464"/>
    <p:sldId id="931" r:id="rId465"/>
    <p:sldId id="932" r:id="rId466"/>
    <p:sldId id="933" r:id="rId467"/>
    <p:sldId id="934" r:id="rId468"/>
    <p:sldId id="936" r:id="rId469"/>
    <p:sldId id="937" r:id="rId470"/>
    <p:sldId id="938" r:id="rId471"/>
    <p:sldId id="940" r:id="rId472"/>
    <p:sldId id="941" r:id="rId473"/>
    <p:sldId id="942" r:id="rId474"/>
    <p:sldId id="943" r:id="rId475"/>
    <p:sldId id="944" r:id="rId476"/>
    <p:sldId id="945" r:id="rId477"/>
    <p:sldId id="946" r:id="rId478"/>
    <p:sldId id="947" r:id="rId479"/>
    <p:sldId id="948" r:id="rId480"/>
    <p:sldId id="951" r:id="rId481"/>
    <p:sldId id="952" r:id="rId482"/>
    <p:sldId id="953" r:id="rId483"/>
    <p:sldId id="954" r:id="rId484"/>
    <p:sldId id="955" r:id="rId485"/>
    <p:sldId id="956" r:id="rId486"/>
    <p:sldId id="957" r:id="rId487"/>
    <p:sldId id="961" r:id="rId488"/>
    <p:sldId id="962" r:id="rId489"/>
    <p:sldId id="963" r:id="rId490"/>
    <p:sldId id="964" r:id="rId491"/>
    <p:sldId id="966" r:id="rId492"/>
    <p:sldId id="967" r:id="rId493"/>
    <p:sldId id="968" r:id="rId494"/>
    <p:sldId id="969" r:id="rId495"/>
    <p:sldId id="970" r:id="rId496"/>
    <p:sldId id="977" r:id="rId497"/>
    <p:sldId id="978" r:id="rId498"/>
    <p:sldId id="979" r:id="rId499"/>
    <p:sldId id="1017" r:id="rId500"/>
    <p:sldId id="1018" r:id="rId501"/>
    <p:sldId id="1020" r:id="rId502"/>
    <p:sldId id="1021" r:id="rId503"/>
    <p:sldId id="1022" r:id="rId504"/>
    <p:sldId id="1023" r:id="rId505"/>
    <p:sldId id="1024" r:id="rId506"/>
    <p:sldId id="1025" r:id="rId507"/>
    <p:sldId id="1026" r:id="rId508"/>
    <p:sldId id="1027" r:id="rId509"/>
    <p:sldId id="1028" r:id="rId510"/>
    <p:sldId id="1029" r:id="rId511"/>
    <p:sldId id="1031" r:id="rId512"/>
    <p:sldId id="1032" r:id="rId513"/>
    <p:sldId id="1033" r:id="rId514"/>
    <p:sldId id="1034" r:id="rId515"/>
    <p:sldId id="1035" r:id="rId516"/>
    <p:sldId id="1036" r:id="rId517"/>
    <p:sldId id="1037" r:id="rId518"/>
    <p:sldId id="1038" r:id="rId519"/>
    <p:sldId id="1039" r:id="rId520"/>
    <p:sldId id="1040" r:id="rId521"/>
    <p:sldId id="1041" r:id="rId522"/>
    <p:sldId id="1042" r:id="rId523"/>
    <p:sldId id="1043" r:id="rId524"/>
    <p:sldId id="1045" r:id="rId525"/>
    <p:sldId id="1046" r:id="rId526"/>
    <p:sldId id="1047" r:id="rId527"/>
    <p:sldId id="1048" r:id="rId528"/>
    <p:sldId id="1049" r:id="rId529"/>
    <p:sldId id="1050" r:id="rId530"/>
    <p:sldId id="1052" r:id="rId531"/>
    <p:sldId id="1053" r:id="rId532"/>
    <p:sldId id="1054" r:id="rId533"/>
    <p:sldId id="1055" r:id="rId534"/>
    <p:sldId id="1056" r:id="rId535"/>
    <p:sldId id="1057" r:id="rId536"/>
    <p:sldId id="1059" r:id="rId537"/>
    <p:sldId id="1060" r:id="rId538"/>
    <p:sldId id="1061" r:id="rId539"/>
    <p:sldId id="1062" r:id="rId540"/>
    <p:sldId id="1063" r:id="rId541"/>
    <p:sldId id="1064" r:id="rId542"/>
    <p:sldId id="1065" r:id="rId543"/>
    <p:sldId id="1066" r:id="rId544"/>
    <p:sldId id="1068" r:id="rId545"/>
    <p:sldId id="1069" r:id="rId546"/>
    <p:sldId id="1070" r:id="rId547"/>
    <p:sldId id="1071" r:id="rId548"/>
    <p:sldId id="1072" r:id="rId549"/>
    <p:sldId id="1073" r:id="rId550"/>
    <p:sldId id="1075" r:id="rId551"/>
    <p:sldId id="1076" r:id="rId552"/>
    <p:sldId id="1077" r:id="rId553"/>
    <p:sldId id="1078" r:id="rId554"/>
    <p:sldId id="1079" r:id="rId555"/>
    <p:sldId id="1080" r:id="rId556"/>
    <p:sldId id="1082" r:id="rId557"/>
    <p:sldId id="1083" r:id="rId558"/>
    <p:sldId id="1084" r:id="rId559"/>
    <p:sldId id="1086" r:id="rId560"/>
    <p:sldId id="1087" r:id="rId561"/>
    <p:sldId id="1088" r:id="rId562"/>
    <p:sldId id="1089" r:id="rId563"/>
    <p:sldId id="1091" r:id="rId564"/>
    <p:sldId id="1092" r:id="rId565"/>
    <p:sldId id="1093" r:id="rId566"/>
    <p:sldId id="1094" r:id="rId567"/>
    <p:sldId id="1095" r:id="rId568"/>
    <p:sldId id="1097" r:id="rId569"/>
    <p:sldId id="1098" r:id="rId570"/>
    <p:sldId id="1099" r:id="rId571"/>
    <p:sldId id="1100" r:id="rId572"/>
    <p:sldId id="1101" r:id="rId573"/>
    <p:sldId id="1102" r:id="rId574"/>
    <p:sldId id="1103" r:id="rId575"/>
    <p:sldId id="1105" r:id="rId576"/>
    <p:sldId id="1106" r:id="rId577"/>
    <p:sldId id="1107" r:id="rId578"/>
    <p:sldId id="1108" r:id="rId579"/>
    <p:sldId id="1109" r:id="rId580"/>
    <p:sldId id="1110" r:id="rId581"/>
    <p:sldId id="1111" r:id="rId582"/>
    <p:sldId id="1112" r:id="rId583"/>
    <p:sldId id="1113" r:id="rId584"/>
    <p:sldId id="1114" r:id="rId585"/>
    <p:sldId id="1116" r:id="rId586"/>
    <p:sldId id="1117" r:id="rId587"/>
    <p:sldId id="1118" r:id="rId588"/>
    <p:sldId id="1119" r:id="rId589"/>
    <p:sldId id="1120" r:id="rId590"/>
    <p:sldId id="1122" r:id="rId591"/>
    <p:sldId id="1123" r:id="rId592"/>
    <p:sldId id="1124" r:id="rId593"/>
    <p:sldId id="1125" r:id="rId594"/>
    <p:sldId id="1127" r:id="rId595"/>
    <p:sldId id="1128" r:id="rId596"/>
    <p:sldId id="1129" r:id="rId597"/>
    <p:sldId id="1130" r:id="rId598"/>
    <p:sldId id="1131" r:id="rId599"/>
    <p:sldId id="1132" r:id="rId600"/>
    <p:sldId id="1134" r:id="rId601"/>
    <p:sldId id="1135" r:id="rId602"/>
    <p:sldId id="1136" r:id="rId603"/>
    <p:sldId id="1137" r:id="rId604"/>
    <p:sldId id="1138" r:id="rId605"/>
    <p:sldId id="1140" r:id="rId606"/>
    <p:sldId id="1141" r:id="rId607"/>
    <p:sldId id="1142" r:id="rId608"/>
    <p:sldId id="1143" r:id="rId609"/>
    <p:sldId id="1144" r:id="rId610"/>
    <p:sldId id="1145" r:id="rId611"/>
    <p:sldId id="1146" r:id="rId612"/>
    <p:sldId id="1148" r:id="rId613"/>
    <p:sldId id="1149" r:id="rId614"/>
    <p:sldId id="1150" r:id="rId615"/>
    <p:sldId id="1151" r:id="rId616"/>
    <p:sldId id="1152" r:id="rId617"/>
    <p:sldId id="1153" r:id="rId618"/>
    <p:sldId id="1154" r:id="rId619"/>
    <p:sldId id="1156" r:id="rId620"/>
    <p:sldId id="1157" r:id="rId621"/>
    <p:sldId id="1158" r:id="rId622"/>
    <p:sldId id="1159" r:id="rId623"/>
    <p:sldId id="1160" r:id="rId624"/>
    <p:sldId id="1161" r:id="rId625"/>
    <p:sldId id="1163" r:id="rId626"/>
    <p:sldId id="1164" r:id="rId627"/>
    <p:sldId id="1165" r:id="rId628"/>
    <p:sldId id="1166" r:id="rId629"/>
    <p:sldId id="1167" r:id="rId630"/>
    <p:sldId id="1168" r:id="rId631"/>
    <p:sldId id="1170" r:id="rId632"/>
    <p:sldId id="1171" r:id="rId633"/>
    <p:sldId id="1172" r:id="rId634"/>
    <p:sldId id="1173" r:id="rId635"/>
    <p:sldId id="1174" r:id="rId636"/>
    <p:sldId id="1175" r:id="rId637"/>
    <p:sldId id="1176" r:id="rId638"/>
    <p:sldId id="1177" r:id="rId639"/>
    <p:sldId id="1179" r:id="rId640"/>
    <p:sldId id="1180" r:id="rId641"/>
    <p:sldId id="1181" r:id="rId642"/>
    <p:sldId id="1182" r:id="rId643"/>
    <p:sldId id="1183" r:id="rId644"/>
    <p:sldId id="1184" r:id="rId645"/>
    <p:sldId id="1185" r:id="rId646"/>
    <p:sldId id="1186" r:id="rId647"/>
    <p:sldId id="1187" r:id="rId648"/>
    <p:sldId id="1188" r:id="rId649"/>
    <p:sldId id="1189" r:id="rId650"/>
    <p:sldId id="1190" r:id="rId651"/>
    <p:sldId id="1191" r:id="rId652"/>
    <p:sldId id="1192" r:id="rId653"/>
    <p:sldId id="1193" r:id="rId654"/>
    <p:sldId id="1194" r:id="rId655"/>
    <p:sldId id="1196" r:id="rId656"/>
    <p:sldId id="1197" r:id="rId657"/>
    <p:sldId id="1198" r:id="rId658"/>
    <p:sldId id="1199" r:id="rId659"/>
    <p:sldId id="1200" r:id="rId660"/>
    <p:sldId id="1201" r:id="rId661"/>
    <p:sldId id="1202" r:id="rId662"/>
    <p:sldId id="1204" r:id="rId663"/>
    <p:sldId id="1205" r:id="rId664"/>
    <p:sldId id="1206" r:id="rId665"/>
    <p:sldId id="1207" r:id="rId666"/>
    <p:sldId id="1208" r:id="rId667"/>
    <p:sldId id="1209" r:id="rId668"/>
    <p:sldId id="1211" r:id="rId669"/>
    <p:sldId id="1212" r:id="rId670"/>
    <p:sldId id="1213" r:id="rId671"/>
    <p:sldId id="1214" r:id="rId672"/>
    <p:sldId id="1215" r:id="rId673"/>
    <p:sldId id="1216" r:id="rId674"/>
    <p:sldId id="1217" r:id="rId675"/>
    <p:sldId id="1218" r:id="rId676"/>
    <p:sldId id="1219" r:id="rId677"/>
    <p:sldId id="1220" r:id="rId678"/>
    <p:sldId id="1222" r:id="rId679"/>
    <p:sldId id="1223" r:id="rId680"/>
    <p:sldId id="1224" r:id="rId681"/>
    <p:sldId id="1226" r:id="rId682"/>
    <p:sldId id="1227" r:id="rId683"/>
    <p:sldId id="1228" r:id="rId684"/>
    <p:sldId id="1229" r:id="rId685"/>
    <p:sldId id="1230" r:id="rId686"/>
    <p:sldId id="1231" r:id="rId687"/>
    <p:sldId id="1232" r:id="rId688"/>
    <p:sldId id="1234" r:id="rId689"/>
    <p:sldId id="1235" r:id="rId690"/>
    <p:sldId id="1236" r:id="rId691"/>
    <p:sldId id="1237" r:id="rId692"/>
    <p:sldId id="1238" r:id="rId693"/>
    <p:sldId id="1239" r:id="rId694"/>
    <p:sldId id="1241" r:id="rId695"/>
    <p:sldId id="1242" r:id="rId696"/>
    <p:sldId id="1243" r:id="rId697"/>
    <p:sldId id="1244" r:id="rId698"/>
    <p:sldId id="1246" r:id="rId699"/>
    <p:sldId id="1247" r:id="rId700"/>
    <p:sldId id="1248" r:id="rId701"/>
    <p:sldId id="1249" r:id="rId702"/>
    <p:sldId id="1250" r:id="rId703"/>
    <p:sldId id="1251" r:id="rId704"/>
    <p:sldId id="1252" r:id="rId705"/>
    <p:sldId id="1253" r:id="rId706"/>
    <p:sldId id="1254" r:id="rId707"/>
    <p:sldId id="1255" r:id="rId708"/>
    <p:sldId id="1256" r:id="rId709"/>
    <p:sldId id="1257" r:id="rId710"/>
    <p:sldId id="1258" r:id="rId711"/>
    <p:sldId id="1260" r:id="rId712"/>
    <p:sldId id="1261" r:id="rId713"/>
    <p:sldId id="1262" r:id="rId714"/>
    <p:sldId id="1264" r:id="rId715"/>
    <p:sldId id="1265" r:id="rId716"/>
    <p:sldId id="1266" r:id="rId717"/>
    <p:sldId id="1267" r:id="rId718"/>
    <p:sldId id="1268" r:id="rId719"/>
    <p:sldId id="1270" r:id="rId720"/>
    <p:sldId id="1271" r:id="rId721"/>
    <p:sldId id="1272" r:id="rId722"/>
    <p:sldId id="1273" r:id="rId723"/>
    <p:sldId id="1275" r:id="rId724"/>
    <p:sldId id="1276" r:id="rId725"/>
    <p:sldId id="1277" r:id="rId726"/>
    <p:sldId id="1278" r:id="rId727"/>
    <p:sldId id="1279" r:id="rId728"/>
    <p:sldId id="1280" r:id="rId729"/>
    <p:sldId id="1281" r:id="rId730"/>
    <p:sldId id="1283" r:id="rId731"/>
    <p:sldId id="1284" r:id="rId732"/>
    <p:sldId id="1285" r:id="rId733"/>
    <p:sldId id="1286" r:id="rId734"/>
    <p:sldId id="1287" r:id="rId735"/>
    <p:sldId id="1289" r:id="rId736"/>
    <p:sldId id="1290" r:id="rId737"/>
    <p:sldId id="1291" r:id="rId738"/>
    <p:sldId id="1292" r:id="rId739"/>
    <p:sldId id="1293" r:id="rId740"/>
    <p:sldId id="1294" r:id="rId741"/>
    <p:sldId id="1295" r:id="rId742"/>
    <p:sldId id="1296" r:id="rId743"/>
    <p:sldId id="1297" r:id="rId744"/>
    <p:sldId id="1299" r:id="rId745"/>
    <p:sldId id="1300" r:id="rId746"/>
    <p:sldId id="1301" r:id="rId747"/>
    <p:sldId id="1302" r:id="rId748"/>
    <p:sldId id="1303" r:id="rId749"/>
    <p:sldId id="1304" r:id="rId750"/>
    <p:sldId id="1306" r:id="rId751"/>
    <p:sldId id="1307" r:id="rId752"/>
    <p:sldId id="1308" r:id="rId753"/>
    <p:sldId id="1309" r:id="rId754"/>
    <p:sldId id="1310" r:id="rId755"/>
    <p:sldId id="1312" r:id="rId756"/>
    <p:sldId id="1313" r:id="rId757"/>
    <p:sldId id="1314" r:id="rId758"/>
    <p:sldId id="1315" r:id="rId759"/>
    <p:sldId id="1317" r:id="rId760"/>
    <p:sldId id="1318" r:id="rId761"/>
    <p:sldId id="1319" r:id="rId762"/>
    <p:sldId id="1320" r:id="rId763"/>
    <p:sldId id="1321" r:id="rId764"/>
    <p:sldId id="1323" r:id="rId765"/>
    <p:sldId id="1324" r:id="rId766"/>
    <p:sldId id="1325" r:id="rId767"/>
    <p:sldId id="1326" r:id="rId768"/>
    <p:sldId id="1327" r:id="rId769"/>
    <p:sldId id="1329" r:id="rId770"/>
    <p:sldId id="1330" r:id="rId771"/>
    <p:sldId id="1331" r:id="rId772"/>
    <p:sldId id="1332" r:id="rId773"/>
    <p:sldId id="1333" r:id="rId774"/>
    <p:sldId id="1334" r:id="rId775"/>
    <p:sldId id="1336" r:id="rId776"/>
    <p:sldId id="1337" r:id="rId777"/>
    <p:sldId id="1338" r:id="rId778"/>
    <p:sldId id="1340" r:id="rId779"/>
    <p:sldId id="1341" r:id="rId780"/>
    <p:sldId id="1342" r:id="rId781"/>
    <p:sldId id="1344" r:id="rId782"/>
    <p:sldId id="1345" r:id="rId783"/>
    <p:sldId id="1346" r:id="rId784"/>
    <p:sldId id="1347" r:id="rId785"/>
    <p:sldId id="1348" r:id="rId786"/>
    <p:sldId id="1349" r:id="rId787"/>
    <p:sldId id="1350" r:id="rId788"/>
    <p:sldId id="1351" r:id="rId789"/>
    <p:sldId id="1352" r:id="rId790"/>
    <p:sldId id="1354" r:id="rId791"/>
    <p:sldId id="1355" r:id="rId792"/>
    <p:sldId id="1356" r:id="rId793"/>
    <p:sldId id="1357" r:id="rId794"/>
    <p:sldId id="1358" r:id="rId795"/>
    <p:sldId id="1359" r:id="rId796"/>
    <p:sldId id="1361" r:id="rId797"/>
    <p:sldId id="1362" r:id="rId798"/>
    <p:sldId id="1363" r:id="rId799"/>
    <p:sldId id="1364" r:id="rId800"/>
    <p:sldId id="1365" r:id="rId801"/>
    <p:sldId id="1366" r:id="rId802"/>
    <p:sldId id="1367" r:id="rId803"/>
    <p:sldId id="1368" r:id="rId804"/>
    <p:sldId id="1369" r:id="rId805"/>
    <p:sldId id="1370" r:id="rId806"/>
    <p:sldId id="1371" r:id="rId807"/>
    <p:sldId id="1372" r:id="rId808"/>
    <p:sldId id="1373" r:id="rId809"/>
    <p:sldId id="1374" r:id="rId810"/>
    <p:sldId id="1375" r:id="rId811"/>
    <p:sldId id="1376" r:id="rId812"/>
    <p:sldId id="1377" r:id="rId813"/>
    <p:sldId id="1378" r:id="rId814"/>
    <p:sldId id="1379" r:id="rId815"/>
    <p:sldId id="1380" r:id="rId816"/>
    <p:sldId id="1381" r:id="rId817"/>
    <p:sldId id="1383" r:id="rId818"/>
    <p:sldId id="1384" r:id="rId819"/>
    <p:sldId id="1385" r:id="rId820"/>
    <p:sldId id="1386" r:id="rId821"/>
    <p:sldId id="1387" r:id="rId822"/>
    <p:sldId id="1389" r:id="rId823"/>
    <p:sldId id="1390" r:id="rId824"/>
    <p:sldId id="1391" r:id="rId825"/>
    <p:sldId id="1392" r:id="rId826"/>
    <p:sldId id="1393" r:id="rId827"/>
    <p:sldId id="1395" r:id="rId828"/>
    <p:sldId id="1396" r:id="rId829"/>
    <p:sldId id="1397" r:id="rId830"/>
    <p:sldId id="1398" r:id="rId831"/>
    <p:sldId id="1400" r:id="rId832"/>
    <p:sldId id="1401" r:id="rId833"/>
    <p:sldId id="1402" r:id="rId834"/>
    <p:sldId id="1403" r:id="rId835"/>
    <p:sldId id="1404" r:id="rId836"/>
    <p:sldId id="1406" r:id="rId837"/>
    <p:sldId id="1407" r:id="rId838"/>
    <p:sldId id="1408" r:id="rId839"/>
    <p:sldId id="1409" r:id="rId840"/>
    <p:sldId id="1410" r:id="rId841"/>
    <p:sldId id="1411" r:id="rId842"/>
    <p:sldId id="1412" r:id="rId843"/>
    <p:sldId id="1414" r:id="rId844"/>
    <p:sldId id="1415" r:id="rId845"/>
    <p:sldId id="1416" r:id="rId846"/>
    <p:sldId id="1417" r:id="rId847"/>
    <p:sldId id="1418" r:id="rId848"/>
    <p:sldId id="1420" r:id="rId849"/>
    <p:sldId id="1421" r:id="rId850"/>
    <p:sldId id="1422" r:id="rId851"/>
    <p:sldId id="1423" r:id="rId852"/>
    <p:sldId id="1424" r:id="rId853"/>
    <p:sldId id="1425" r:id="rId854"/>
    <p:sldId id="1426" r:id="rId855"/>
    <p:sldId id="1428" r:id="rId856"/>
    <p:sldId id="1429" r:id="rId857"/>
    <p:sldId id="1430" r:id="rId858"/>
    <p:sldId id="1431" r:id="rId859"/>
    <p:sldId id="1433" r:id="rId860"/>
    <p:sldId id="1434" r:id="rId861"/>
    <p:sldId id="1435" r:id="rId862"/>
    <p:sldId id="1436" r:id="rId863"/>
    <p:sldId id="1438" r:id="rId864"/>
    <p:sldId id="1439" r:id="rId865"/>
    <p:sldId id="1440" r:id="rId866"/>
    <p:sldId id="1441" r:id="rId867"/>
    <p:sldId id="1443" r:id="rId868"/>
    <p:sldId id="1444" r:id="rId869"/>
    <p:sldId id="1445" r:id="rId870"/>
    <p:sldId id="1446" r:id="rId871"/>
    <p:sldId id="1447" r:id="rId872"/>
    <p:sldId id="1448" r:id="rId873"/>
    <p:sldId id="1449" r:id="rId874"/>
    <p:sldId id="1451" r:id="rId875"/>
    <p:sldId id="1452" r:id="rId876"/>
    <p:sldId id="1453" r:id="rId877"/>
    <p:sldId id="1454" r:id="rId878"/>
    <p:sldId id="1456" r:id="rId879"/>
    <p:sldId id="1457" r:id="rId880"/>
    <p:sldId id="1458" r:id="rId881"/>
    <p:sldId id="1459" r:id="rId882"/>
    <p:sldId id="1460" r:id="rId883"/>
    <p:sldId id="1461" r:id="rId884"/>
    <p:sldId id="1462" r:id="rId885"/>
    <p:sldId id="1463" r:id="rId886"/>
    <p:sldId id="1465" r:id="rId887"/>
    <p:sldId id="1466" r:id="rId888"/>
    <p:sldId id="1467" r:id="rId889"/>
    <p:sldId id="1468" r:id="rId890"/>
    <p:sldId id="1469" r:id="rId891"/>
    <p:sldId id="1470" r:id="rId892"/>
    <p:sldId id="1471" r:id="rId893"/>
    <p:sldId id="1472" r:id="rId894"/>
    <p:sldId id="1473" r:id="rId895"/>
    <p:sldId id="1474" r:id="rId896"/>
    <p:sldId id="1476" r:id="rId897"/>
    <p:sldId id="1477" r:id="rId898"/>
    <p:sldId id="1478" r:id="rId899"/>
    <p:sldId id="1479" r:id="rId900"/>
    <p:sldId id="1480" r:id="rId901"/>
    <p:sldId id="1481" r:id="rId902"/>
    <p:sldId id="1482" r:id="rId903"/>
    <p:sldId id="1483" r:id="rId904"/>
    <p:sldId id="1484" r:id="rId905"/>
    <p:sldId id="1485" r:id="rId906"/>
    <p:sldId id="1486" r:id="rId907"/>
    <p:sldId id="1487" r:id="rId908"/>
    <p:sldId id="1488" r:id="rId909"/>
    <p:sldId id="1489" r:id="rId910"/>
    <p:sldId id="1490" r:id="rId911"/>
    <p:sldId id="1491" r:id="rId912"/>
    <p:sldId id="1492" r:id="rId913"/>
    <p:sldId id="1493" r:id="rId914"/>
    <p:sldId id="1495" r:id="rId915"/>
    <p:sldId id="1496" r:id="rId916"/>
    <p:sldId id="1497" r:id="rId917"/>
    <p:sldId id="1498" r:id="rId918"/>
    <p:sldId id="1499" r:id="rId919"/>
    <p:sldId id="1500" r:id="rId920"/>
    <p:sldId id="1501" r:id="rId921"/>
    <p:sldId id="1503" r:id="rId922"/>
    <p:sldId id="1504" r:id="rId923"/>
    <p:sldId id="1505" r:id="rId924"/>
    <p:sldId id="1506" r:id="rId925"/>
    <p:sldId id="1507" r:id="rId926"/>
    <p:sldId id="1509" r:id="rId927"/>
    <p:sldId id="1510" r:id="rId928"/>
    <p:sldId id="1511" r:id="rId929"/>
    <p:sldId id="1512" r:id="rId930"/>
    <p:sldId id="1513" r:id="rId931"/>
    <p:sldId id="1514" r:id="rId932"/>
    <p:sldId id="1516" r:id="rId933"/>
    <p:sldId id="1517" r:id="rId934"/>
    <p:sldId id="1518" r:id="rId935"/>
    <p:sldId id="1519" r:id="rId936"/>
    <p:sldId id="1520" r:id="rId937"/>
    <p:sldId id="1521" r:id="rId938"/>
    <p:sldId id="1522" r:id="rId939"/>
    <p:sldId id="1523" r:id="rId940"/>
    <p:sldId id="1524" r:id="rId941"/>
    <p:sldId id="1526" r:id="rId942"/>
    <p:sldId id="1527" r:id="rId943"/>
    <p:sldId id="1528" r:id="rId944"/>
    <p:sldId id="1529" r:id="rId945"/>
    <p:sldId id="1531" r:id="rId946"/>
    <p:sldId id="1532" r:id="rId947"/>
    <p:sldId id="1533" r:id="rId948"/>
    <p:sldId id="1534" r:id="rId949"/>
    <p:sldId id="1535" r:id="rId950"/>
    <p:sldId id="1536" r:id="rId951"/>
    <p:sldId id="1537" r:id="rId952"/>
    <p:sldId id="1538" r:id="rId953"/>
    <p:sldId id="1539" r:id="rId954"/>
    <p:sldId id="1540" r:id="rId955"/>
    <p:sldId id="1541" r:id="rId956"/>
    <p:sldId id="1542" r:id="rId957"/>
    <p:sldId id="1543" r:id="rId958"/>
    <p:sldId id="1544" r:id="rId959"/>
    <p:sldId id="1546" r:id="rId960"/>
    <p:sldId id="1547" r:id="rId961"/>
    <p:sldId id="1548" r:id="rId962"/>
    <p:sldId id="1549" r:id="rId963"/>
    <p:sldId id="1550" r:id="rId964"/>
    <p:sldId id="1551" r:id="rId965"/>
    <p:sldId id="1552" r:id="rId966"/>
    <p:sldId id="1553" r:id="rId967"/>
    <p:sldId id="1554" r:id="rId968"/>
    <p:sldId id="1556" r:id="rId969"/>
    <p:sldId id="1557" r:id="rId970"/>
    <p:sldId id="1558" r:id="rId971"/>
    <p:sldId id="1559" r:id="rId972"/>
    <p:sldId id="1560" r:id="rId973"/>
    <p:sldId id="1561" r:id="rId974"/>
    <p:sldId id="1562" r:id="rId975"/>
    <p:sldId id="1564" r:id="rId976"/>
    <p:sldId id="1565" r:id="rId977"/>
    <p:sldId id="1566" r:id="rId978"/>
    <p:sldId id="1567" r:id="rId979"/>
    <p:sldId id="1568" r:id="rId980"/>
    <p:sldId id="1569" r:id="rId981"/>
    <p:sldId id="1570" r:id="rId982"/>
    <p:sldId id="1572" r:id="rId983"/>
    <p:sldId id="1573" r:id="rId984"/>
    <p:sldId id="1574" r:id="rId985"/>
    <p:sldId id="1575" r:id="rId986"/>
    <p:sldId id="1576" r:id="rId987"/>
    <p:sldId id="1577" r:id="rId988"/>
    <p:sldId id="1578" r:id="rId989"/>
    <p:sldId id="1579" r:id="rId990"/>
    <p:sldId id="1581" r:id="rId991"/>
    <p:sldId id="1582" r:id="rId992"/>
    <p:sldId id="1583" r:id="rId993"/>
    <p:sldId id="1584" r:id="rId994"/>
    <p:sldId id="1585" r:id="rId995"/>
    <p:sldId id="1587" r:id="rId996"/>
    <p:sldId id="1588" r:id="rId997"/>
    <p:sldId id="1589" r:id="rId998"/>
    <p:sldId id="1591" r:id="rId999"/>
    <p:sldId id="1592" r:id="rId1000"/>
    <p:sldId id="1593" r:id="rId1001"/>
    <p:sldId id="1594" r:id="rId1002"/>
    <p:sldId id="1595" r:id="rId1003"/>
    <p:sldId id="1596" r:id="rId1004"/>
    <p:sldId id="1598" r:id="rId1005"/>
    <p:sldId id="1599" r:id="rId1006"/>
    <p:sldId id="1600" r:id="rId1007"/>
    <p:sldId id="1601" r:id="rId1008"/>
    <p:sldId id="1602" r:id="rId1009"/>
    <p:sldId id="1603" r:id="rId1010"/>
    <p:sldId id="1605" r:id="rId1011"/>
    <p:sldId id="1606" r:id="rId1012"/>
    <p:sldId id="1607" r:id="rId1013"/>
    <p:sldId id="1609" r:id="rId1014"/>
    <p:sldId id="1610" r:id="rId1015"/>
    <p:sldId id="1611" r:id="rId1016"/>
    <p:sldId id="1613" r:id="rId1017"/>
    <p:sldId id="1614" r:id="rId1018"/>
    <p:sldId id="1615" r:id="rId1019"/>
  </p:sldIdLst>
  <p:sldSz cx="9144000" cy="6858000" type="screen4x3"/>
  <p:notesSz cx="6807200" cy="9939338"/>
  <p:custDataLst>
    <p:tags r:id="rId1020"/>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r="http://schemas.openxmlformats.org/officeDocument/2006/relationships"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fill>
          <a:solidFill>
            <a:schemeClr val="accent1">
              <a:tint val="40000"/>
            </a:schemeClr>
          </a:solidFill>
        </a:fill>
      </a:tcStyle>
    </a:band1H>
    <a:band1V>
      <a:tcStyle>
        <a:fill>
          <a:solidFill>
            <a:schemeClr val="accent1">
              <a:tint val="40000"/>
            </a:schemeClr>
          </a:solidFill>
        </a:fill>
      </a:tcStyle>
    </a:band1V>
    <a:lastCol>
      <a:tcTxStyle b="on">
        <a:fontRef idx="minor">
          <a:prstClr val="black"/>
        </a:fontRef>
        <a:schemeClr val="lt1"/>
      </a:tcTxStyle>
      <a:tcStyle>
        <a:fill>
          <a:solidFill>
            <a:schemeClr val="accent1"/>
          </a:solidFill>
        </a:fill>
      </a:tcStyle>
    </a:lastCol>
    <a:firstCol>
      <a:tcTxStyle b="on">
        <a:fontRef idx="minor">
          <a:prstClr val="black"/>
        </a:fontRef>
        <a:schemeClr val="lt1"/>
      </a:tcTxStyle>
      <a:tcStyle>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fill>
          <a:solidFill>
            <a:schemeClr val="accent2">
              <a:tint val="40000"/>
            </a:schemeClr>
          </a:solidFill>
        </a:fill>
      </a:tcStyle>
    </a:band1H>
    <a:band1V>
      <a:tcStyle>
        <a:fill>
          <a:solidFill>
            <a:schemeClr val="accent2">
              <a:tint val="40000"/>
            </a:schemeClr>
          </a:solidFill>
        </a:fill>
      </a:tcStyle>
    </a:band1V>
    <a:lastCol>
      <a:tcTxStyle b="on">
        <a:fontRef idx="minor">
          <a:prstClr val="black"/>
        </a:fontRef>
        <a:schemeClr val="lt1"/>
      </a:tcTxStyle>
      <a:tcStyle>
        <a:fill>
          <a:solidFill>
            <a:schemeClr val="accent2"/>
          </a:solidFill>
        </a:fill>
      </a:tcStyle>
    </a:lastCol>
    <a:firstCol>
      <a:tcTxStyle b="on">
        <a:fontRef idx="minor">
          <a:prstClr val="black"/>
        </a:fontRef>
        <a:schemeClr val="lt1"/>
      </a:tcTxStyle>
      <a:tcStyle>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fill>
          <a:solidFill>
            <a:schemeClr val="accent4">
              <a:tint val="40000"/>
            </a:schemeClr>
          </a:solidFill>
        </a:fill>
      </a:tcStyle>
    </a:band1H>
    <a:band1V>
      <a:tcStyle>
        <a:fill>
          <a:solidFill>
            <a:schemeClr val="accent4">
              <a:tint val="40000"/>
            </a:schemeClr>
          </a:solidFill>
        </a:fill>
      </a:tcStyle>
    </a:band1V>
    <a:lastCol>
      <a:tcTxStyle b="on">
        <a:fontRef idx="minor">
          <a:prstClr val="black"/>
        </a:fontRef>
        <a:schemeClr val="lt1"/>
      </a:tcTxStyle>
      <a:tcStyle>
        <a:fill>
          <a:solidFill>
            <a:schemeClr val="accent4"/>
          </a:solidFill>
        </a:fill>
      </a:tcStyle>
    </a:lastCol>
    <a:firstCol>
      <a:tcTxStyle b="on">
        <a:fontRef idx="minor">
          <a:prstClr val="black"/>
        </a:fontRef>
        <a:schemeClr val="lt1"/>
      </a:tcTxStyle>
      <a:tcStyle>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fill>
          <a:solidFill>
            <a:schemeClr val="accent3">
              <a:tint val="40000"/>
            </a:schemeClr>
          </a:solidFill>
        </a:fill>
      </a:tcStyle>
    </a:band1H>
    <a:band1V>
      <a:tcStyle>
        <a:fill>
          <a:solidFill>
            <a:schemeClr val="accent3">
              <a:tint val="40000"/>
            </a:schemeClr>
          </a:solidFill>
        </a:fill>
      </a:tcStyle>
    </a:band1V>
    <a:lastCol>
      <a:tcTxStyle b="on">
        <a:fontRef idx="minor">
          <a:prstClr val="black"/>
        </a:fontRef>
        <a:schemeClr val="lt1"/>
      </a:tcTxStyle>
      <a:tcStyle>
        <a:fill>
          <a:solidFill>
            <a:schemeClr val="accent3"/>
          </a:solidFill>
        </a:fill>
      </a:tcStyle>
    </a:lastCol>
    <a:firstCol>
      <a:tcTxStyle b="on">
        <a:fontRef idx="minor">
          <a:prstClr val="black"/>
        </a:fontRef>
        <a:schemeClr val="lt1"/>
      </a:tcTxStyle>
      <a:tcStyle>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96" d="100"/>
          <a:sy n="96" d="100"/>
        </p:scale>
        <p:origin x="714" y="78"/>
      </p:cViewPr>
      <p:guideLst>
        <p:guide orient="horz" pos="2160"/>
        <p:guide pos="2880"/>
      </p:guideLst>
    </p:cSldViewPr>
  </p:slideViewPr>
  <p:notesTextViewPr>
    <p:cViewPr>
      <p:scale>
        <a:sx n="1" d="1"/>
        <a:sy n="1" d="1"/>
      </p:scale>
      <p:origin x="0" y="0"/>
    </p:cViewPr>
  </p:notesTextViewPr>
  <p:notesViewPr>
    <p:cSldViewPr snapToGrid="0">
      <p:cViewPr varScale="1">
        <p:scale>
          <a:sx n="81" d="100"/>
          <a:sy n="81" d="100"/>
        </p:scale>
        <p:origin x="3894" y="102"/>
      </p:cViewPr>
      <p:guideLst/>
    </p:cSldViewPr>
  </p:notesViewPr>
  <p:gridSpacing cx="72008" cy="72008"/>
</p:viewPr>
</file>

<file path=ppt/_rels/presentation.xml.rels>&#65279;<?xml version="1.0" encoding="utf-8" standalone="yes"?><Relationships xmlns="http://schemas.openxmlformats.org/package/2006/relationships"><Relationship Id="rId1" Type="http://schemas.openxmlformats.org/officeDocument/2006/relationships/slideMaster" Target="slideMasters/slideMaster1.xml" /><Relationship Id="rId10" Type="http://schemas.openxmlformats.org/officeDocument/2006/relationships/slide" Target="slides/slide7.xml" /><Relationship Id="rId100" Type="http://schemas.openxmlformats.org/officeDocument/2006/relationships/slide" Target="slides/slide97.xml" /><Relationship Id="rId1000" Type="http://schemas.openxmlformats.org/officeDocument/2006/relationships/slide" Target="slides/slide997.xml" /><Relationship Id="rId1001" Type="http://schemas.openxmlformats.org/officeDocument/2006/relationships/slide" Target="slides/slide998.xml" /><Relationship Id="rId1002" Type="http://schemas.openxmlformats.org/officeDocument/2006/relationships/slide" Target="slides/slide999.xml" /><Relationship Id="rId1003" Type="http://schemas.openxmlformats.org/officeDocument/2006/relationships/slide" Target="slides/slide1000.xml" /><Relationship Id="rId1004" Type="http://schemas.openxmlformats.org/officeDocument/2006/relationships/slide" Target="slides/slide1001.xml" /><Relationship Id="rId1005" Type="http://schemas.openxmlformats.org/officeDocument/2006/relationships/slide" Target="slides/slide1002.xml" /><Relationship Id="rId1006" Type="http://schemas.openxmlformats.org/officeDocument/2006/relationships/slide" Target="slides/slide1003.xml" /><Relationship Id="rId1007" Type="http://schemas.openxmlformats.org/officeDocument/2006/relationships/slide" Target="slides/slide1004.xml" /><Relationship Id="rId1008" Type="http://schemas.openxmlformats.org/officeDocument/2006/relationships/slide" Target="slides/slide1005.xml" /><Relationship Id="rId1009" Type="http://schemas.openxmlformats.org/officeDocument/2006/relationships/slide" Target="slides/slide1006.xml" /><Relationship Id="rId101" Type="http://schemas.openxmlformats.org/officeDocument/2006/relationships/slide" Target="slides/slide98.xml" /><Relationship Id="rId1010" Type="http://schemas.openxmlformats.org/officeDocument/2006/relationships/slide" Target="slides/slide1007.xml" /><Relationship Id="rId1011" Type="http://schemas.openxmlformats.org/officeDocument/2006/relationships/slide" Target="slides/slide1008.xml" /><Relationship Id="rId1012" Type="http://schemas.openxmlformats.org/officeDocument/2006/relationships/slide" Target="slides/slide1009.xml" /><Relationship Id="rId1013" Type="http://schemas.openxmlformats.org/officeDocument/2006/relationships/slide" Target="slides/slide1010.xml" /><Relationship Id="rId1014" Type="http://schemas.openxmlformats.org/officeDocument/2006/relationships/slide" Target="slides/slide1011.xml" /><Relationship Id="rId1015" Type="http://schemas.openxmlformats.org/officeDocument/2006/relationships/slide" Target="slides/slide1012.xml" /><Relationship Id="rId1016" Type="http://schemas.openxmlformats.org/officeDocument/2006/relationships/slide" Target="slides/slide1013.xml" /><Relationship Id="rId1017" Type="http://schemas.openxmlformats.org/officeDocument/2006/relationships/slide" Target="slides/slide1014.xml" /><Relationship Id="rId1018" Type="http://schemas.openxmlformats.org/officeDocument/2006/relationships/slide" Target="slides/slide1015.xml" /><Relationship Id="rId1019" Type="http://schemas.openxmlformats.org/officeDocument/2006/relationships/slide" Target="slides/slide1016.xml" /><Relationship Id="rId102" Type="http://schemas.openxmlformats.org/officeDocument/2006/relationships/slide" Target="slides/slide99.xml" /><Relationship Id="rId1020" Type="http://schemas.openxmlformats.org/officeDocument/2006/relationships/tags" Target="tags/tag311.xml" /><Relationship Id="rId1021" Type="http://schemas.openxmlformats.org/officeDocument/2006/relationships/presProps" Target="presProps.xml" /><Relationship Id="rId1022" Type="http://schemas.openxmlformats.org/officeDocument/2006/relationships/viewProps" Target="viewProps.xml" /><Relationship Id="rId1023" Type="http://schemas.openxmlformats.org/officeDocument/2006/relationships/theme" Target="theme/theme1.xml" /><Relationship Id="rId1024" Type="http://schemas.openxmlformats.org/officeDocument/2006/relationships/tableStyles" Target="tableStyles.xml" /><Relationship Id="rId103" Type="http://schemas.openxmlformats.org/officeDocument/2006/relationships/slide" Target="slides/slide100.xml" /><Relationship Id="rId104" Type="http://schemas.openxmlformats.org/officeDocument/2006/relationships/slide" Target="slides/slide101.xml" /><Relationship Id="rId105" Type="http://schemas.openxmlformats.org/officeDocument/2006/relationships/slide" Target="slides/slide102.xml" /><Relationship Id="rId106" Type="http://schemas.openxmlformats.org/officeDocument/2006/relationships/slide" Target="slides/slide103.xml" /><Relationship Id="rId107" Type="http://schemas.openxmlformats.org/officeDocument/2006/relationships/slide" Target="slides/slide104.xml" /><Relationship Id="rId108" Type="http://schemas.openxmlformats.org/officeDocument/2006/relationships/slide" Target="slides/slide105.xml" /><Relationship Id="rId109" Type="http://schemas.openxmlformats.org/officeDocument/2006/relationships/slide" Target="slides/slide106.xml" /><Relationship Id="rId11" Type="http://schemas.openxmlformats.org/officeDocument/2006/relationships/slide" Target="slides/slide8.xml" /><Relationship Id="rId110" Type="http://schemas.openxmlformats.org/officeDocument/2006/relationships/slide" Target="slides/slide107.xml" /><Relationship Id="rId111" Type="http://schemas.openxmlformats.org/officeDocument/2006/relationships/slide" Target="slides/slide108.xml" /><Relationship Id="rId112" Type="http://schemas.openxmlformats.org/officeDocument/2006/relationships/slide" Target="slides/slide109.xml" /><Relationship Id="rId113" Type="http://schemas.openxmlformats.org/officeDocument/2006/relationships/slide" Target="slides/slide110.xml" /><Relationship Id="rId114" Type="http://schemas.openxmlformats.org/officeDocument/2006/relationships/slide" Target="slides/slide111.xml" /><Relationship Id="rId115" Type="http://schemas.openxmlformats.org/officeDocument/2006/relationships/slide" Target="slides/slide112.xml" /><Relationship Id="rId116" Type="http://schemas.openxmlformats.org/officeDocument/2006/relationships/slide" Target="slides/slide113.xml" /><Relationship Id="rId117" Type="http://schemas.openxmlformats.org/officeDocument/2006/relationships/slide" Target="slides/slide114.xml" /><Relationship Id="rId118" Type="http://schemas.openxmlformats.org/officeDocument/2006/relationships/slide" Target="slides/slide115.xml" /><Relationship Id="rId119" Type="http://schemas.openxmlformats.org/officeDocument/2006/relationships/slide" Target="slides/slide116.xml" /><Relationship Id="rId12" Type="http://schemas.openxmlformats.org/officeDocument/2006/relationships/slide" Target="slides/slide9.xml" /><Relationship Id="rId120" Type="http://schemas.openxmlformats.org/officeDocument/2006/relationships/slide" Target="slides/slide117.xml" /><Relationship Id="rId121" Type="http://schemas.openxmlformats.org/officeDocument/2006/relationships/slide" Target="slides/slide118.xml" /><Relationship Id="rId122" Type="http://schemas.openxmlformats.org/officeDocument/2006/relationships/slide" Target="slides/slide119.xml" /><Relationship Id="rId123" Type="http://schemas.openxmlformats.org/officeDocument/2006/relationships/slide" Target="slides/slide120.xml" /><Relationship Id="rId124" Type="http://schemas.openxmlformats.org/officeDocument/2006/relationships/slide" Target="slides/slide121.xml" /><Relationship Id="rId125" Type="http://schemas.openxmlformats.org/officeDocument/2006/relationships/slide" Target="slides/slide122.xml" /><Relationship Id="rId126" Type="http://schemas.openxmlformats.org/officeDocument/2006/relationships/slide" Target="slides/slide123.xml" /><Relationship Id="rId127" Type="http://schemas.openxmlformats.org/officeDocument/2006/relationships/slide" Target="slides/slide124.xml" /><Relationship Id="rId128" Type="http://schemas.openxmlformats.org/officeDocument/2006/relationships/slide" Target="slides/slide125.xml" /><Relationship Id="rId129" Type="http://schemas.openxmlformats.org/officeDocument/2006/relationships/slide" Target="slides/slide126.xml" /><Relationship Id="rId13" Type="http://schemas.openxmlformats.org/officeDocument/2006/relationships/slide" Target="slides/slide10.xml" /><Relationship Id="rId130" Type="http://schemas.openxmlformats.org/officeDocument/2006/relationships/slide" Target="slides/slide127.xml" /><Relationship Id="rId131" Type="http://schemas.openxmlformats.org/officeDocument/2006/relationships/slide" Target="slides/slide128.xml" /><Relationship Id="rId132" Type="http://schemas.openxmlformats.org/officeDocument/2006/relationships/slide" Target="slides/slide129.xml" /><Relationship Id="rId133" Type="http://schemas.openxmlformats.org/officeDocument/2006/relationships/slide" Target="slides/slide130.xml" /><Relationship Id="rId134" Type="http://schemas.openxmlformats.org/officeDocument/2006/relationships/slide" Target="slides/slide131.xml" /><Relationship Id="rId135" Type="http://schemas.openxmlformats.org/officeDocument/2006/relationships/slide" Target="slides/slide132.xml" /><Relationship Id="rId136" Type="http://schemas.openxmlformats.org/officeDocument/2006/relationships/slide" Target="slides/slide133.xml" /><Relationship Id="rId137" Type="http://schemas.openxmlformats.org/officeDocument/2006/relationships/slide" Target="slides/slide134.xml" /><Relationship Id="rId138" Type="http://schemas.openxmlformats.org/officeDocument/2006/relationships/slide" Target="slides/slide135.xml" /><Relationship Id="rId139" Type="http://schemas.openxmlformats.org/officeDocument/2006/relationships/slide" Target="slides/slide136.xml" /><Relationship Id="rId14" Type="http://schemas.openxmlformats.org/officeDocument/2006/relationships/slide" Target="slides/slide11.xml" /><Relationship Id="rId140" Type="http://schemas.openxmlformats.org/officeDocument/2006/relationships/slide" Target="slides/slide137.xml" /><Relationship Id="rId141" Type="http://schemas.openxmlformats.org/officeDocument/2006/relationships/slide" Target="slides/slide138.xml" /><Relationship Id="rId142" Type="http://schemas.openxmlformats.org/officeDocument/2006/relationships/slide" Target="slides/slide139.xml" /><Relationship Id="rId143" Type="http://schemas.openxmlformats.org/officeDocument/2006/relationships/slide" Target="slides/slide140.xml" /><Relationship Id="rId144" Type="http://schemas.openxmlformats.org/officeDocument/2006/relationships/slide" Target="slides/slide141.xml" /><Relationship Id="rId145" Type="http://schemas.openxmlformats.org/officeDocument/2006/relationships/slide" Target="slides/slide142.xml" /><Relationship Id="rId146" Type="http://schemas.openxmlformats.org/officeDocument/2006/relationships/slide" Target="slides/slide143.xml" /><Relationship Id="rId147" Type="http://schemas.openxmlformats.org/officeDocument/2006/relationships/slide" Target="slides/slide144.xml" /><Relationship Id="rId148" Type="http://schemas.openxmlformats.org/officeDocument/2006/relationships/slide" Target="slides/slide145.xml" /><Relationship Id="rId149" Type="http://schemas.openxmlformats.org/officeDocument/2006/relationships/slide" Target="slides/slide146.xml" /><Relationship Id="rId15" Type="http://schemas.openxmlformats.org/officeDocument/2006/relationships/slide" Target="slides/slide12.xml" /><Relationship Id="rId150" Type="http://schemas.openxmlformats.org/officeDocument/2006/relationships/slide" Target="slides/slide147.xml" /><Relationship Id="rId151" Type="http://schemas.openxmlformats.org/officeDocument/2006/relationships/slide" Target="slides/slide148.xml" /><Relationship Id="rId152" Type="http://schemas.openxmlformats.org/officeDocument/2006/relationships/slide" Target="slides/slide149.xml" /><Relationship Id="rId153" Type="http://schemas.openxmlformats.org/officeDocument/2006/relationships/slide" Target="slides/slide150.xml" /><Relationship Id="rId154" Type="http://schemas.openxmlformats.org/officeDocument/2006/relationships/slide" Target="slides/slide151.xml" /><Relationship Id="rId155" Type="http://schemas.openxmlformats.org/officeDocument/2006/relationships/slide" Target="slides/slide152.xml" /><Relationship Id="rId156" Type="http://schemas.openxmlformats.org/officeDocument/2006/relationships/slide" Target="slides/slide153.xml" /><Relationship Id="rId157" Type="http://schemas.openxmlformats.org/officeDocument/2006/relationships/slide" Target="slides/slide154.xml" /><Relationship Id="rId158" Type="http://schemas.openxmlformats.org/officeDocument/2006/relationships/slide" Target="slides/slide155.xml" /><Relationship Id="rId159" Type="http://schemas.openxmlformats.org/officeDocument/2006/relationships/slide" Target="slides/slide156.xml" /><Relationship Id="rId16" Type="http://schemas.openxmlformats.org/officeDocument/2006/relationships/slide" Target="slides/slide13.xml" /><Relationship Id="rId160" Type="http://schemas.openxmlformats.org/officeDocument/2006/relationships/slide" Target="slides/slide157.xml" /><Relationship Id="rId161" Type="http://schemas.openxmlformats.org/officeDocument/2006/relationships/slide" Target="slides/slide158.xml" /><Relationship Id="rId162" Type="http://schemas.openxmlformats.org/officeDocument/2006/relationships/slide" Target="slides/slide159.xml" /><Relationship Id="rId163" Type="http://schemas.openxmlformats.org/officeDocument/2006/relationships/slide" Target="slides/slide160.xml" /><Relationship Id="rId164" Type="http://schemas.openxmlformats.org/officeDocument/2006/relationships/slide" Target="slides/slide161.xml" /><Relationship Id="rId165" Type="http://schemas.openxmlformats.org/officeDocument/2006/relationships/slide" Target="slides/slide162.xml" /><Relationship Id="rId166" Type="http://schemas.openxmlformats.org/officeDocument/2006/relationships/slide" Target="slides/slide163.xml" /><Relationship Id="rId167" Type="http://schemas.openxmlformats.org/officeDocument/2006/relationships/slide" Target="slides/slide164.xml" /><Relationship Id="rId168" Type="http://schemas.openxmlformats.org/officeDocument/2006/relationships/slide" Target="slides/slide165.xml" /><Relationship Id="rId169" Type="http://schemas.openxmlformats.org/officeDocument/2006/relationships/slide" Target="slides/slide166.xml" /><Relationship Id="rId17" Type="http://schemas.openxmlformats.org/officeDocument/2006/relationships/slide" Target="slides/slide14.xml" /><Relationship Id="rId170" Type="http://schemas.openxmlformats.org/officeDocument/2006/relationships/slide" Target="slides/slide167.xml" /><Relationship Id="rId171" Type="http://schemas.openxmlformats.org/officeDocument/2006/relationships/slide" Target="slides/slide168.xml" /><Relationship Id="rId172" Type="http://schemas.openxmlformats.org/officeDocument/2006/relationships/slide" Target="slides/slide169.xml" /><Relationship Id="rId173" Type="http://schemas.openxmlformats.org/officeDocument/2006/relationships/slide" Target="slides/slide170.xml" /><Relationship Id="rId174" Type="http://schemas.openxmlformats.org/officeDocument/2006/relationships/slide" Target="slides/slide171.xml" /><Relationship Id="rId175" Type="http://schemas.openxmlformats.org/officeDocument/2006/relationships/slide" Target="slides/slide172.xml" /><Relationship Id="rId176" Type="http://schemas.openxmlformats.org/officeDocument/2006/relationships/slide" Target="slides/slide173.xml" /><Relationship Id="rId177" Type="http://schemas.openxmlformats.org/officeDocument/2006/relationships/slide" Target="slides/slide174.xml" /><Relationship Id="rId178" Type="http://schemas.openxmlformats.org/officeDocument/2006/relationships/slide" Target="slides/slide175.xml" /><Relationship Id="rId179" Type="http://schemas.openxmlformats.org/officeDocument/2006/relationships/slide" Target="slides/slide176.xml" /><Relationship Id="rId18" Type="http://schemas.openxmlformats.org/officeDocument/2006/relationships/slide" Target="slides/slide15.xml" /><Relationship Id="rId180" Type="http://schemas.openxmlformats.org/officeDocument/2006/relationships/slide" Target="slides/slide177.xml" /><Relationship Id="rId181" Type="http://schemas.openxmlformats.org/officeDocument/2006/relationships/slide" Target="slides/slide178.xml" /><Relationship Id="rId182" Type="http://schemas.openxmlformats.org/officeDocument/2006/relationships/slide" Target="slides/slide179.xml" /><Relationship Id="rId183" Type="http://schemas.openxmlformats.org/officeDocument/2006/relationships/slide" Target="slides/slide180.xml" /><Relationship Id="rId184" Type="http://schemas.openxmlformats.org/officeDocument/2006/relationships/slide" Target="slides/slide181.xml" /><Relationship Id="rId185" Type="http://schemas.openxmlformats.org/officeDocument/2006/relationships/slide" Target="slides/slide182.xml" /><Relationship Id="rId186" Type="http://schemas.openxmlformats.org/officeDocument/2006/relationships/slide" Target="slides/slide183.xml" /><Relationship Id="rId187" Type="http://schemas.openxmlformats.org/officeDocument/2006/relationships/slide" Target="slides/slide184.xml" /><Relationship Id="rId188" Type="http://schemas.openxmlformats.org/officeDocument/2006/relationships/slide" Target="slides/slide185.xml" /><Relationship Id="rId189" Type="http://schemas.openxmlformats.org/officeDocument/2006/relationships/slide" Target="slides/slide186.xml" /><Relationship Id="rId19" Type="http://schemas.openxmlformats.org/officeDocument/2006/relationships/slide" Target="slides/slide16.xml" /><Relationship Id="rId190" Type="http://schemas.openxmlformats.org/officeDocument/2006/relationships/slide" Target="slides/slide187.xml" /><Relationship Id="rId191" Type="http://schemas.openxmlformats.org/officeDocument/2006/relationships/slide" Target="slides/slide188.xml" /><Relationship Id="rId192" Type="http://schemas.openxmlformats.org/officeDocument/2006/relationships/slide" Target="slides/slide189.xml" /><Relationship Id="rId193" Type="http://schemas.openxmlformats.org/officeDocument/2006/relationships/slide" Target="slides/slide190.xml" /><Relationship Id="rId194" Type="http://schemas.openxmlformats.org/officeDocument/2006/relationships/slide" Target="slides/slide191.xml" /><Relationship Id="rId195" Type="http://schemas.openxmlformats.org/officeDocument/2006/relationships/slide" Target="slides/slide192.xml" /><Relationship Id="rId196" Type="http://schemas.openxmlformats.org/officeDocument/2006/relationships/slide" Target="slides/slide193.xml" /><Relationship Id="rId197" Type="http://schemas.openxmlformats.org/officeDocument/2006/relationships/slide" Target="slides/slide194.xml" /><Relationship Id="rId198" Type="http://schemas.openxmlformats.org/officeDocument/2006/relationships/slide" Target="slides/slide195.xml" /><Relationship Id="rId199" Type="http://schemas.openxmlformats.org/officeDocument/2006/relationships/slide" Target="slides/slide196.xml" /><Relationship Id="rId2" Type="http://schemas.openxmlformats.org/officeDocument/2006/relationships/slideMaster" Target="slideMasters/slideMaster2.xml" /><Relationship Id="rId20" Type="http://schemas.openxmlformats.org/officeDocument/2006/relationships/slide" Target="slides/slide17.xml" /><Relationship Id="rId200" Type="http://schemas.openxmlformats.org/officeDocument/2006/relationships/slide" Target="slides/slide197.xml" /><Relationship Id="rId201" Type="http://schemas.openxmlformats.org/officeDocument/2006/relationships/slide" Target="slides/slide198.xml" /><Relationship Id="rId202" Type="http://schemas.openxmlformats.org/officeDocument/2006/relationships/slide" Target="slides/slide199.xml" /><Relationship Id="rId203" Type="http://schemas.openxmlformats.org/officeDocument/2006/relationships/slide" Target="slides/slide200.xml" /><Relationship Id="rId204" Type="http://schemas.openxmlformats.org/officeDocument/2006/relationships/slide" Target="slides/slide201.xml" /><Relationship Id="rId205" Type="http://schemas.openxmlformats.org/officeDocument/2006/relationships/slide" Target="slides/slide202.xml" /><Relationship Id="rId206" Type="http://schemas.openxmlformats.org/officeDocument/2006/relationships/slide" Target="slides/slide203.xml" /><Relationship Id="rId207" Type="http://schemas.openxmlformats.org/officeDocument/2006/relationships/slide" Target="slides/slide204.xml" /><Relationship Id="rId208" Type="http://schemas.openxmlformats.org/officeDocument/2006/relationships/slide" Target="slides/slide205.xml" /><Relationship Id="rId209" Type="http://schemas.openxmlformats.org/officeDocument/2006/relationships/slide" Target="slides/slide206.xml" /><Relationship Id="rId21" Type="http://schemas.openxmlformats.org/officeDocument/2006/relationships/slide" Target="slides/slide18.xml" /><Relationship Id="rId210" Type="http://schemas.openxmlformats.org/officeDocument/2006/relationships/slide" Target="slides/slide207.xml" /><Relationship Id="rId211" Type="http://schemas.openxmlformats.org/officeDocument/2006/relationships/slide" Target="slides/slide208.xml" /><Relationship Id="rId212" Type="http://schemas.openxmlformats.org/officeDocument/2006/relationships/slide" Target="slides/slide209.xml" /><Relationship Id="rId213" Type="http://schemas.openxmlformats.org/officeDocument/2006/relationships/slide" Target="slides/slide210.xml" /><Relationship Id="rId214" Type="http://schemas.openxmlformats.org/officeDocument/2006/relationships/slide" Target="slides/slide211.xml" /><Relationship Id="rId215" Type="http://schemas.openxmlformats.org/officeDocument/2006/relationships/slide" Target="slides/slide212.xml" /><Relationship Id="rId216" Type="http://schemas.openxmlformats.org/officeDocument/2006/relationships/slide" Target="slides/slide213.xml" /><Relationship Id="rId217" Type="http://schemas.openxmlformats.org/officeDocument/2006/relationships/slide" Target="slides/slide214.xml" /><Relationship Id="rId218" Type="http://schemas.openxmlformats.org/officeDocument/2006/relationships/slide" Target="slides/slide215.xml" /><Relationship Id="rId219" Type="http://schemas.openxmlformats.org/officeDocument/2006/relationships/slide" Target="slides/slide216.xml" /><Relationship Id="rId22" Type="http://schemas.openxmlformats.org/officeDocument/2006/relationships/slide" Target="slides/slide19.xml" /><Relationship Id="rId220" Type="http://schemas.openxmlformats.org/officeDocument/2006/relationships/slide" Target="slides/slide217.xml" /><Relationship Id="rId221" Type="http://schemas.openxmlformats.org/officeDocument/2006/relationships/slide" Target="slides/slide218.xml" /><Relationship Id="rId222" Type="http://schemas.openxmlformats.org/officeDocument/2006/relationships/slide" Target="slides/slide219.xml" /><Relationship Id="rId223" Type="http://schemas.openxmlformats.org/officeDocument/2006/relationships/slide" Target="slides/slide220.xml" /><Relationship Id="rId224" Type="http://schemas.openxmlformats.org/officeDocument/2006/relationships/slide" Target="slides/slide221.xml" /><Relationship Id="rId225" Type="http://schemas.openxmlformats.org/officeDocument/2006/relationships/slide" Target="slides/slide222.xml" /><Relationship Id="rId226" Type="http://schemas.openxmlformats.org/officeDocument/2006/relationships/slide" Target="slides/slide223.xml" /><Relationship Id="rId227" Type="http://schemas.openxmlformats.org/officeDocument/2006/relationships/slide" Target="slides/slide224.xml" /><Relationship Id="rId228" Type="http://schemas.openxmlformats.org/officeDocument/2006/relationships/slide" Target="slides/slide225.xml" /><Relationship Id="rId229" Type="http://schemas.openxmlformats.org/officeDocument/2006/relationships/slide" Target="slides/slide226.xml" /><Relationship Id="rId23" Type="http://schemas.openxmlformats.org/officeDocument/2006/relationships/slide" Target="slides/slide20.xml" /><Relationship Id="rId230" Type="http://schemas.openxmlformats.org/officeDocument/2006/relationships/slide" Target="slides/slide227.xml" /><Relationship Id="rId231" Type="http://schemas.openxmlformats.org/officeDocument/2006/relationships/slide" Target="slides/slide228.xml" /><Relationship Id="rId232" Type="http://schemas.openxmlformats.org/officeDocument/2006/relationships/slide" Target="slides/slide229.xml" /><Relationship Id="rId233" Type="http://schemas.openxmlformats.org/officeDocument/2006/relationships/slide" Target="slides/slide230.xml" /><Relationship Id="rId234" Type="http://schemas.openxmlformats.org/officeDocument/2006/relationships/slide" Target="slides/slide231.xml" /><Relationship Id="rId235" Type="http://schemas.openxmlformats.org/officeDocument/2006/relationships/slide" Target="slides/slide232.xml" /><Relationship Id="rId236" Type="http://schemas.openxmlformats.org/officeDocument/2006/relationships/slide" Target="slides/slide233.xml" /><Relationship Id="rId237" Type="http://schemas.openxmlformats.org/officeDocument/2006/relationships/slide" Target="slides/slide234.xml" /><Relationship Id="rId238" Type="http://schemas.openxmlformats.org/officeDocument/2006/relationships/slide" Target="slides/slide235.xml" /><Relationship Id="rId239" Type="http://schemas.openxmlformats.org/officeDocument/2006/relationships/slide" Target="slides/slide236.xml" /><Relationship Id="rId24" Type="http://schemas.openxmlformats.org/officeDocument/2006/relationships/slide" Target="slides/slide21.xml" /><Relationship Id="rId240" Type="http://schemas.openxmlformats.org/officeDocument/2006/relationships/slide" Target="slides/slide237.xml" /><Relationship Id="rId241" Type="http://schemas.openxmlformats.org/officeDocument/2006/relationships/slide" Target="slides/slide238.xml" /><Relationship Id="rId242" Type="http://schemas.openxmlformats.org/officeDocument/2006/relationships/slide" Target="slides/slide239.xml" /><Relationship Id="rId243" Type="http://schemas.openxmlformats.org/officeDocument/2006/relationships/slide" Target="slides/slide240.xml" /><Relationship Id="rId244" Type="http://schemas.openxmlformats.org/officeDocument/2006/relationships/slide" Target="slides/slide241.xml" /><Relationship Id="rId245" Type="http://schemas.openxmlformats.org/officeDocument/2006/relationships/slide" Target="slides/slide242.xml" /><Relationship Id="rId246" Type="http://schemas.openxmlformats.org/officeDocument/2006/relationships/slide" Target="slides/slide243.xml" /><Relationship Id="rId247" Type="http://schemas.openxmlformats.org/officeDocument/2006/relationships/slide" Target="slides/slide244.xml" /><Relationship Id="rId248" Type="http://schemas.openxmlformats.org/officeDocument/2006/relationships/slide" Target="slides/slide245.xml" /><Relationship Id="rId249" Type="http://schemas.openxmlformats.org/officeDocument/2006/relationships/slide" Target="slides/slide246.xml" /><Relationship Id="rId25" Type="http://schemas.openxmlformats.org/officeDocument/2006/relationships/slide" Target="slides/slide22.xml" /><Relationship Id="rId250" Type="http://schemas.openxmlformats.org/officeDocument/2006/relationships/slide" Target="slides/slide247.xml" /><Relationship Id="rId251" Type="http://schemas.openxmlformats.org/officeDocument/2006/relationships/slide" Target="slides/slide248.xml" /><Relationship Id="rId252" Type="http://schemas.openxmlformats.org/officeDocument/2006/relationships/slide" Target="slides/slide249.xml" /><Relationship Id="rId253" Type="http://schemas.openxmlformats.org/officeDocument/2006/relationships/slide" Target="slides/slide250.xml" /><Relationship Id="rId254" Type="http://schemas.openxmlformats.org/officeDocument/2006/relationships/slide" Target="slides/slide251.xml" /><Relationship Id="rId255" Type="http://schemas.openxmlformats.org/officeDocument/2006/relationships/slide" Target="slides/slide252.xml" /><Relationship Id="rId256" Type="http://schemas.openxmlformats.org/officeDocument/2006/relationships/slide" Target="slides/slide253.xml" /><Relationship Id="rId257" Type="http://schemas.openxmlformats.org/officeDocument/2006/relationships/slide" Target="slides/slide254.xml" /><Relationship Id="rId258" Type="http://schemas.openxmlformats.org/officeDocument/2006/relationships/slide" Target="slides/slide255.xml" /><Relationship Id="rId259" Type="http://schemas.openxmlformats.org/officeDocument/2006/relationships/slide" Target="slides/slide256.xml" /><Relationship Id="rId26" Type="http://schemas.openxmlformats.org/officeDocument/2006/relationships/slide" Target="slides/slide23.xml" /><Relationship Id="rId260" Type="http://schemas.openxmlformats.org/officeDocument/2006/relationships/slide" Target="slides/slide257.xml" /><Relationship Id="rId261" Type="http://schemas.openxmlformats.org/officeDocument/2006/relationships/slide" Target="slides/slide258.xml" /><Relationship Id="rId262" Type="http://schemas.openxmlformats.org/officeDocument/2006/relationships/slide" Target="slides/slide259.xml" /><Relationship Id="rId263" Type="http://schemas.openxmlformats.org/officeDocument/2006/relationships/slide" Target="slides/slide260.xml" /><Relationship Id="rId264" Type="http://schemas.openxmlformats.org/officeDocument/2006/relationships/slide" Target="slides/slide261.xml" /><Relationship Id="rId265" Type="http://schemas.openxmlformats.org/officeDocument/2006/relationships/slide" Target="slides/slide262.xml" /><Relationship Id="rId266" Type="http://schemas.openxmlformats.org/officeDocument/2006/relationships/slide" Target="slides/slide263.xml" /><Relationship Id="rId267" Type="http://schemas.openxmlformats.org/officeDocument/2006/relationships/slide" Target="slides/slide264.xml" /><Relationship Id="rId268" Type="http://schemas.openxmlformats.org/officeDocument/2006/relationships/slide" Target="slides/slide265.xml" /><Relationship Id="rId269" Type="http://schemas.openxmlformats.org/officeDocument/2006/relationships/slide" Target="slides/slide266.xml" /><Relationship Id="rId27" Type="http://schemas.openxmlformats.org/officeDocument/2006/relationships/slide" Target="slides/slide24.xml" /><Relationship Id="rId270" Type="http://schemas.openxmlformats.org/officeDocument/2006/relationships/slide" Target="slides/slide267.xml" /><Relationship Id="rId271" Type="http://schemas.openxmlformats.org/officeDocument/2006/relationships/slide" Target="slides/slide268.xml" /><Relationship Id="rId272" Type="http://schemas.openxmlformats.org/officeDocument/2006/relationships/slide" Target="slides/slide269.xml" /><Relationship Id="rId273" Type="http://schemas.openxmlformats.org/officeDocument/2006/relationships/slide" Target="slides/slide270.xml" /><Relationship Id="rId274" Type="http://schemas.openxmlformats.org/officeDocument/2006/relationships/slide" Target="slides/slide271.xml" /><Relationship Id="rId275" Type="http://schemas.openxmlformats.org/officeDocument/2006/relationships/slide" Target="slides/slide272.xml" /><Relationship Id="rId276" Type="http://schemas.openxmlformats.org/officeDocument/2006/relationships/slide" Target="slides/slide273.xml" /><Relationship Id="rId277" Type="http://schemas.openxmlformats.org/officeDocument/2006/relationships/slide" Target="slides/slide274.xml" /><Relationship Id="rId278" Type="http://schemas.openxmlformats.org/officeDocument/2006/relationships/slide" Target="slides/slide275.xml" /><Relationship Id="rId279" Type="http://schemas.openxmlformats.org/officeDocument/2006/relationships/slide" Target="slides/slide276.xml" /><Relationship Id="rId28" Type="http://schemas.openxmlformats.org/officeDocument/2006/relationships/slide" Target="slides/slide25.xml" /><Relationship Id="rId280" Type="http://schemas.openxmlformats.org/officeDocument/2006/relationships/slide" Target="slides/slide277.xml" /><Relationship Id="rId281" Type="http://schemas.openxmlformats.org/officeDocument/2006/relationships/slide" Target="slides/slide278.xml" /><Relationship Id="rId282" Type="http://schemas.openxmlformats.org/officeDocument/2006/relationships/slide" Target="slides/slide279.xml" /><Relationship Id="rId283" Type="http://schemas.openxmlformats.org/officeDocument/2006/relationships/slide" Target="slides/slide280.xml" /><Relationship Id="rId284" Type="http://schemas.openxmlformats.org/officeDocument/2006/relationships/slide" Target="slides/slide281.xml" /><Relationship Id="rId285" Type="http://schemas.openxmlformats.org/officeDocument/2006/relationships/slide" Target="slides/slide282.xml" /><Relationship Id="rId286" Type="http://schemas.openxmlformats.org/officeDocument/2006/relationships/slide" Target="slides/slide283.xml" /><Relationship Id="rId287" Type="http://schemas.openxmlformats.org/officeDocument/2006/relationships/slide" Target="slides/slide284.xml" /><Relationship Id="rId288" Type="http://schemas.openxmlformats.org/officeDocument/2006/relationships/slide" Target="slides/slide285.xml" /><Relationship Id="rId289" Type="http://schemas.openxmlformats.org/officeDocument/2006/relationships/slide" Target="slides/slide286.xml" /><Relationship Id="rId29" Type="http://schemas.openxmlformats.org/officeDocument/2006/relationships/slide" Target="slides/slide26.xml" /><Relationship Id="rId290" Type="http://schemas.openxmlformats.org/officeDocument/2006/relationships/slide" Target="slides/slide287.xml" /><Relationship Id="rId291" Type="http://schemas.openxmlformats.org/officeDocument/2006/relationships/slide" Target="slides/slide288.xml" /><Relationship Id="rId292" Type="http://schemas.openxmlformats.org/officeDocument/2006/relationships/slide" Target="slides/slide289.xml" /><Relationship Id="rId293" Type="http://schemas.openxmlformats.org/officeDocument/2006/relationships/slide" Target="slides/slide290.xml" /><Relationship Id="rId294" Type="http://schemas.openxmlformats.org/officeDocument/2006/relationships/slide" Target="slides/slide291.xml" /><Relationship Id="rId295" Type="http://schemas.openxmlformats.org/officeDocument/2006/relationships/slide" Target="slides/slide292.xml" /><Relationship Id="rId296" Type="http://schemas.openxmlformats.org/officeDocument/2006/relationships/slide" Target="slides/slide293.xml" /><Relationship Id="rId297" Type="http://schemas.openxmlformats.org/officeDocument/2006/relationships/slide" Target="slides/slide294.xml" /><Relationship Id="rId298" Type="http://schemas.openxmlformats.org/officeDocument/2006/relationships/slide" Target="slides/slide295.xml" /><Relationship Id="rId299" Type="http://schemas.openxmlformats.org/officeDocument/2006/relationships/slide" Target="slides/slide296.xml" /><Relationship Id="rId3" Type="http://schemas.openxmlformats.org/officeDocument/2006/relationships/notesMaster" Target="notesMasters/notesMaster1.xml" /><Relationship Id="rId30" Type="http://schemas.openxmlformats.org/officeDocument/2006/relationships/slide" Target="slides/slide27.xml" /><Relationship Id="rId300" Type="http://schemas.openxmlformats.org/officeDocument/2006/relationships/slide" Target="slides/slide297.xml" /><Relationship Id="rId301" Type="http://schemas.openxmlformats.org/officeDocument/2006/relationships/slide" Target="slides/slide298.xml" /><Relationship Id="rId302" Type="http://schemas.openxmlformats.org/officeDocument/2006/relationships/slide" Target="slides/slide299.xml" /><Relationship Id="rId303" Type="http://schemas.openxmlformats.org/officeDocument/2006/relationships/slide" Target="slides/slide300.xml" /><Relationship Id="rId304" Type="http://schemas.openxmlformats.org/officeDocument/2006/relationships/slide" Target="slides/slide301.xml" /><Relationship Id="rId305" Type="http://schemas.openxmlformats.org/officeDocument/2006/relationships/slide" Target="slides/slide302.xml" /><Relationship Id="rId306" Type="http://schemas.openxmlformats.org/officeDocument/2006/relationships/slide" Target="slides/slide303.xml" /><Relationship Id="rId307" Type="http://schemas.openxmlformats.org/officeDocument/2006/relationships/slide" Target="slides/slide304.xml" /><Relationship Id="rId308" Type="http://schemas.openxmlformats.org/officeDocument/2006/relationships/slide" Target="slides/slide305.xml" /><Relationship Id="rId309" Type="http://schemas.openxmlformats.org/officeDocument/2006/relationships/slide" Target="slides/slide306.xml" /><Relationship Id="rId31" Type="http://schemas.openxmlformats.org/officeDocument/2006/relationships/slide" Target="slides/slide28.xml" /><Relationship Id="rId310" Type="http://schemas.openxmlformats.org/officeDocument/2006/relationships/slide" Target="slides/slide307.xml" /><Relationship Id="rId311" Type="http://schemas.openxmlformats.org/officeDocument/2006/relationships/slide" Target="slides/slide308.xml" /><Relationship Id="rId312" Type="http://schemas.openxmlformats.org/officeDocument/2006/relationships/slide" Target="slides/slide309.xml" /><Relationship Id="rId313" Type="http://schemas.openxmlformats.org/officeDocument/2006/relationships/slide" Target="slides/slide310.xml" /><Relationship Id="rId314" Type="http://schemas.openxmlformats.org/officeDocument/2006/relationships/slide" Target="slides/slide311.xml" /><Relationship Id="rId315" Type="http://schemas.openxmlformats.org/officeDocument/2006/relationships/slide" Target="slides/slide312.xml" /><Relationship Id="rId316" Type="http://schemas.openxmlformats.org/officeDocument/2006/relationships/slide" Target="slides/slide313.xml" /><Relationship Id="rId317" Type="http://schemas.openxmlformats.org/officeDocument/2006/relationships/slide" Target="slides/slide314.xml" /><Relationship Id="rId318" Type="http://schemas.openxmlformats.org/officeDocument/2006/relationships/slide" Target="slides/slide315.xml" /><Relationship Id="rId319" Type="http://schemas.openxmlformats.org/officeDocument/2006/relationships/slide" Target="slides/slide316.xml" /><Relationship Id="rId32" Type="http://schemas.openxmlformats.org/officeDocument/2006/relationships/slide" Target="slides/slide29.xml" /><Relationship Id="rId320" Type="http://schemas.openxmlformats.org/officeDocument/2006/relationships/slide" Target="slides/slide317.xml" /><Relationship Id="rId321" Type="http://schemas.openxmlformats.org/officeDocument/2006/relationships/slide" Target="slides/slide318.xml" /><Relationship Id="rId322" Type="http://schemas.openxmlformats.org/officeDocument/2006/relationships/slide" Target="slides/slide319.xml" /><Relationship Id="rId323" Type="http://schemas.openxmlformats.org/officeDocument/2006/relationships/slide" Target="slides/slide320.xml" /><Relationship Id="rId324" Type="http://schemas.openxmlformats.org/officeDocument/2006/relationships/slide" Target="slides/slide321.xml" /><Relationship Id="rId325" Type="http://schemas.openxmlformats.org/officeDocument/2006/relationships/slide" Target="slides/slide322.xml" /><Relationship Id="rId326" Type="http://schemas.openxmlformats.org/officeDocument/2006/relationships/slide" Target="slides/slide323.xml" /><Relationship Id="rId327" Type="http://schemas.openxmlformats.org/officeDocument/2006/relationships/slide" Target="slides/slide324.xml" /><Relationship Id="rId328" Type="http://schemas.openxmlformats.org/officeDocument/2006/relationships/slide" Target="slides/slide325.xml" /><Relationship Id="rId329" Type="http://schemas.openxmlformats.org/officeDocument/2006/relationships/slide" Target="slides/slide326.xml" /><Relationship Id="rId33" Type="http://schemas.openxmlformats.org/officeDocument/2006/relationships/slide" Target="slides/slide30.xml" /><Relationship Id="rId330" Type="http://schemas.openxmlformats.org/officeDocument/2006/relationships/slide" Target="slides/slide327.xml" /><Relationship Id="rId331" Type="http://schemas.openxmlformats.org/officeDocument/2006/relationships/slide" Target="slides/slide328.xml" /><Relationship Id="rId332" Type="http://schemas.openxmlformats.org/officeDocument/2006/relationships/slide" Target="slides/slide329.xml" /><Relationship Id="rId333" Type="http://schemas.openxmlformats.org/officeDocument/2006/relationships/slide" Target="slides/slide330.xml" /><Relationship Id="rId334" Type="http://schemas.openxmlformats.org/officeDocument/2006/relationships/slide" Target="slides/slide331.xml" /><Relationship Id="rId335" Type="http://schemas.openxmlformats.org/officeDocument/2006/relationships/slide" Target="slides/slide332.xml" /><Relationship Id="rId336" Type="http://schemas.openxmlformats.org/officeDocument/2006/relationships/slide" Target="slides/slide333.xml" /><Relationship Id="rId337" Type="http://schemas.openxmlformats.org/officeDocument/2006/relationships/slide" Target="slides/slide334.xml" /><Relationship Id="rId338" Type="http://schemas.openxmlformats.org/officeDocument/2006/relationships/slide" Target="slides/slide335.xml" /><Relationship Id="rId339" Type="http://schemas.openxmlformats.org/officeDocument/2006/relationships/slide" Target="slides/slide336.xml" /><Relationship Id="rId34" Type="http://schemas.openxmlformats.org/officeDocument/2006/relationships/slide" Target="slides/slide31.xml" /><Relationship Id="rId340" Type="http://schemas.openxmlformats.org/officeDocument/2006/relationships/slide" Target="slides/slide337.xml" /><Relationship Id="rId341" Type="http://schemas.openxmlformats.org/officeDocument/2006/relationships/slide" Target="slides/slide338.xml" /><Relationship Id="rId342" Type="http://schemas.openxmlformats.org/officeDocument/2006/relationships/slide" Target="slides/slide339.xml" /><Relationship Id="rId343" Type="http://schemas.openxmlformats.org/officeDocument/2006/relationships/slide" Target="slides/slide340.xml" /><Relationship Id="rId344" Type="http://schemas.openxmlformats.org/officeDocument/2006/relationships/slide" Target="slides/slide341.xml" /><Relationship Id="rId345" Type="http://schemas.openxmlformats.org/officeDocument/2006/relationships/slide" Target="slides/slide342.xml" /><Relationship Id="rId346" Type="http://schemas.openxmlformats.org/officeDocument/2006/relationships/slide" Target="slides/slide343.xml" /><Relationship Id="rId347" Type="http://schemas.openxmlformats.org/officeDocument/2006/relationships/slide" Target="slides/slide344.xml" /><Relationship Id="rId348" Type="http://schemas.openxmlformats.org/officeDocument/2006/relationships/slide" Target="slides/slide345.xml" /><Relationship Id="rId349" Type="http://schemas.openxmlformats.org/officeDocument/2006/relationships/slide" Target="slides/slide346.xml" /><Relationship Id="rId35" Type="http://schemas.openxmlformats.org/officeDocument/2006/relationships/slide" Target="slides/slide32.xml" /><Relationship Id="rId350" Type="http://schemas.openxmlformats.org/officeDocument/2006/relationships/slide" Target="slides/slide347.xml" /><Relationship Id="rId351" Type="http://schemas.openxmlformats.org/officeDocument/2006/relationships/slide" Target="slides/slide348.xml" /><Relationship Id="rId352" Type="http://schemas.openxmlformats.org/officeDocument/2006/relationships/slide" Target="slides/slide349.xml" /><Relationship Id="rId353" Type="http://schemas.openxmlformats.org/officeDocument/2006/relationships/slide" Target="slides/slide350.xml" /><Relationship Id="rId354" Type="http://schemas.openxmlformats.org/officeDocument/2006/relationships/slide" Target="slides/slide351.xml" /><Relationship Id="rId355" Type="http://schemas.openxmlformats.org/officeDocument/2006/relationships/slide" Target="slides/slide352.xml" /><Relationship Id="rId356" Type="http://schemas.openxmlformats.org/officeDocument/2006/relationships/slide" Target="slides/slide353.xml" /><Relationship Id="rId357" Type="http://schemas.openxmlformats.org/officeDocument/2006/relationships/slide" Target="slides/slide354.xml" /><Relationship Id="rId358" Type="http://schemas.openxmlformats.org/officeDocument/2006/relationships/slide" Target="slides/slide355.xml" /><Relationship Id="rId359" Type="http://schemas.openxmlformats.org/officeDocument/2006/relationships/slide" Target="slides/slide356.xml" /><Relationship Id="rId36" Type="http://schemas.openxmlformats.org/officeDocument/2006/relationships/slide" Target="slides/slide33.xml" /><Relationship Id="rId360" Type="http://schemas.openxmlformats.org/officeDocument/2006/relationships/slide" Target="slides/slide357.xml" /><Relationship Id="rId361" Type="http://schemas.openxmlformats.org/officeDocument/2006/relationships/slide" Target="slides/slide358.xml" /><Relationship Id="rId362" Type="http://schemas.openxmlformats.org/officeDocument/2006/relationships/slide" Target="slides/slide359.xml" /><Relationship Id="rId363" Type="http://schemas.openxmlformats.org/officeDocument/2006/relationships/slide" Target="slides/slide360.xml" /><Relationship Id="rId364" Type="http://schemas.openxmlformats.org/officeDocument/2006/relationships/slide" Target="slides/slide361.xml" /><Relationship Id="rId365" Type="http://schemas.openxmlformats.org/officeDocument/2006/relationships/slide" Target="slides/slide362.xml" /><Relationship Id="rId366" Type="http://schemas.openxmlformats.org/officeDocument/2006/relationships/slide" Target="slides/slide363.xml" /><Relationship Id="rId367" Type="http://schemas.openxmlformats.org/officeDocument/2006/relationships/slide" Target="slides/slide364.xml" /><Relationship Id="rId368" Type="http://schemas.openxmlformats.org/officeDocument/2006/relationships/slide" Target="slides/slide365.xml" /><Relationship Id="rId369" Type="http://schemas.openxmlformats.org/officeDocument/2006/relationships/slide" Target="slides/slide366.xml" /><Relationship Id="rId37" Type="http://schemas.openxmlformats.org/officeDocument/2006/relationships/slide" Target="slides/slide34.xml" /><Relationship Id="rId370" Type="http://schemas.openxmlformats.org/officeDocument/2006/relationships/slide" Target="slides/slide367.xml" /><Relationship Id="rId371" Type="http://schemas.openxmlformats.org/officeDocument/2006/relationships/slide" Target="slides/slide368.xml" /><Relationship Id="rId372" Type="http://schemas.openxmlformats.org/officeDocument/2006/relationships/slide" Target="slides/slide369.xml" /><Relationship Id="rId373" Type="http://schemas.openxmlformats.org/officeDocument/2006/relationships/slide" Target="slides/slide370.xml" /><Relationship Id="rId374" Type="http://schemas.openxmlformats.org/officeDocument/2006/relationships/slide" Target="slides/slide371.xml" /><Relationship Id="rId375" Type="http://schemas.openxmlformats.org/officeDocument/2006/relationships/slide" Target="slides/slide372.xml" /><Relationship Id="rId376" Type="http://schemas.openxmlformats.org/officeDocument/2006/relationships/slide" Target="slides/slide373.xml" /><Relationship Id="rId377" Type="http://schemas.openxmlformats.org/officeDocument/2006/relationships/slide" Target="slides/slide374.xml" /><Relationship Id="rId378" Type="http://schemas.openxmlformats.org/officeDocument/2006/relationships/slide" Target="slides/slide375.xml" /><Relationship Id="rId379" Type="http://schemas.openxmlformats.org/officeDocument/2006/relationships/slide" Target="slides/slide376.xml" /><Relationship Id="rId38" Type="http://schemas.openxmlformats.org/officeDocument/2006/relationships/slide" Target="slides/slide35.xml" /><Relationship Id="rId380" Type="http://schemas.openxmlformats.org/officeDocument/2006/relationships/slide" Target="slides/slide377.xml" /><Relationship Id="rId381" Type="http://schemas.openxmlformats.org/officeDocument/2006/relationships/slide" Target="slides/slide378.xml" /><Relationship Id="rId382" Type="http://schemas.openxmlformats.org/officeDocument/2006/relationships/slide" Target="slides/slide379.xml" /><Relationship Id="rId383" Type="http://schemas.openxmlformats.org/officeDocument/2006/relationships/slide" Target="slides/slide380.xml" /><Relationship Id="rId384" Type="http://schemas.openxmlformats.org/officeDocument/2006/relationships/slide" Target="slides/slide381.xml" /><Relationship Id="rId385" Type="http://schemas.openxmlformats.org/officeDocument/2006/relationships/slide" Target="slides/slide382.xml" /><Relationship Id="rId386" Type="http://schemas.openxmlformats.org/officeDocument/2006/relationships/slide" Target="slides/slide383.xml" /><Relationship Id="rId387" Type="http://schemas.openxmlformats.org/officeDocument/2006/relationships/slide" Target="slides/slide384.xml" /><Relationship Id="rId388" Type="http://schemas.openxmlformats.org/officeDocument/2006/relationships/slide" Target="slides/slide385.xml" /><Relationship Id="rId389" Type="http://schemas.openxmlformats.org/officeDocument/2006/relationships/slide" Target="slides/slide386.xml" /><Relationship Id="rId39" Type="http://schemas.openxmlformats.org/officeDocument/2006/relationships/slide" Target="slides/slide36.xml" /><Relationship Id="rId390" Type="http://schemas.openxmlformats.org/officeDocument/2006/relationships/slide" Target="slides/slide387.xml" /><Relationship Id="rId391" Type="http://schemas.openxmlformats.org/officeDocument/2006/relationships/slide" Target="slides/slide388.xml" /><Relationship Id="rId392" Type="http://schemas.openxmlformats.org/officeDocument/2006/relationships/slide" Target="slides/slide389.xml" /><Relationship Id="rId393" Type="http://schemas.openxmlformats.org/officeDocument/2006/relationships/slide" Target="slides/slide390.xml" /><Relationship Id="rId394" Type="http://schemas.openxmlformats.org/officeDocument/2006/relationships/slide" Target="slides/slide391.xml" /><Relationship Id="rId395" Type="http://schemas.openxmlformats.org/officeDocument/2006/relationships/slide" Target="slides/slide392.xml" /><Relationship Id="rId396" Type="http://schemas.openxmlformats.org/officeDocument/2006/relationships/slide" Target="slides/slide393.xml" /><Relationship Id="rId397" Type="http://schemas.openxmlformats.org/officeDocument/2006/relationships/slide" Target="slides/slide394.xml" /><Relationship Id="rId398" Type="http://schemas.openxmlformats.org/officeDocument/2006/relationships/slide" Target="slides/slide395.xml" /><Relationship Id="rId399" Type="http://schemas.openxmlformats.org/officeDocument/2006/relationships/slide" Target="slides/slide396.xml" /><Relationship Id="rId4" Type="http://schemas.openxmlformats.org/officeDocument/2006/relationships/slide" Target="slides/slide1.xml" /><Relationship Id="rId40" Type="http://schemas.openxmlformats.org/officeDocument/2006/relationships/slide" Target="slides/slide37.xml" /><Relationship Id="rId400" Type="http://schemas.openxmlformats.org/officeDocument/2006/relationships/slide" Target="slides/slide397.xml" /><Relationship Id="rId401" Type="http://schemas.openxmlformats.org/officeDocument/2006/relationships/slide" Target="slides/slide398.xml" /><Relationship Id="rId402" Type="http://schemas.openxmlformats.org/officeDocument/2006/relationships/slide" Target="slides/slide399.xml" /><Relationship Id="rId403" Type="http://schemas.openxmlformats.org/officeDocument/2006/relationships/slide" Target="slides/slide400.xml" /><Relationship Id="rId404" Type="http://schemas.openxmlformats.org/officeDocument/2006/relationships/slide" Target="slides/slide401.xml" /><Relationship Id="rId405" Type="http://schemas.openxmlformats.org/officeDocument/2006/relationships/slide" Target="slides/slide402.xml" /><Relationship Id="rId406" Type="http://schemas.openxmlformats.org/officeDocument/2006/relationships/slide" Target="slides/slide403.xml" /><Relationship Id="rId407" Type="http://schemas.openxmlformats.org/officeDocument/2006/relationships/slide" Target="slides/slide404.xml" /><Relationship Id="rId408" Type="http://schemas.openxmlformats.org/officeDocument/2006/relationships/slide" Target="slides/slide405.xml" /><Relationship Id="rId409" Type="http://schemas.openxmlformats.org/officeDocument/2006/relationships/slide" Target="slides/slide406.xml" /><Relationship Id="rId41" Type="http://schemas.openxmlformats.org/officeDocument/2006/relationships/slide" Target="slides/slide38.xml" /><Relationship Id="rId410" Type="http://schemas.openxmlformats.org/officeDocument/2006/relationships/slide" Target="slides/slide407.xml" /><Relationship Id="rId411" Type="http://schemas.openxmlformats.org/officeDocument/2006/relationships/slide" Target="slides/slide408.xml" /><Relationship Id="rId412" Type="http://schemas.openxmlformats.org/officeDocument/2006/relationships/slide" Target="slides/slide409.xml" /><Relationship Id="rId413" Type="http://schemas.openxmlformats.org/officeDocument/2006/relationships/slide" Target="slides/slide410.xml" /><Relationship Id="rId414" Type="http://schemas.openxmlformats.org/officeDocument/2006/relationships/slide" Target="slides/slide411.xml" /><Relationship Id="rId415" Type="http://schemas.openxmlformats.org/officeDocument/2006/relationships/slide" Target="slides/slide412.xml" /><Relationship Id="rId416" Type="http://schemas.openxmlformats.org/officeDocument/2006/relationships/slide" Target="slides/slide413.xml" /><Relationship Id="rId417" Type="http://schemas.openxmlformats.org/officeDocument/2006/relationships/slide" Target="slides/slide414.xml" /><Relationship Id="rId418" Type="http://schemas.openxmlformats.org/officeDocument/2006/relationships/slide" Target="slides/slide415.xml" /><Relationship Id="rId419" Type="http://schemas.openxmlformats.org/officeDocument/2006/relationships/slide" Target="slides/slide416.xml" /><Relationship Id="rId42" Type="http://schemas.openxmlformats.org/officeDocument/2006/relationships/slide" Target="slides/slide39.xml" /><Relationship Id="rId420" Type="http://schemas.openxmlformats.org/officeDocument/2006/relationships/slide" Target="slides/slide417.xml" /><Relationship Id="rId421" Type="http://schemas.openxmlformats.org/officeDocument/2006/relationships/slide" Target="slides/slide418.xml" /><Relationship Id="rId422" Type="http://schemas.openxmlformats.org/officeDocument/2006/relationships/slide" Target="slides/slide419.xml" /><Relationship Id="rId423" Type="http://schemas.openxmlformats.org/officeDocument/2006/relationships/slide" Target="slides/slide420.xml" /><Relationship Id="rId424" Type="http://schemas.openxmlformats.org/officeDocument/2006/relationships/slide" Target="slides/slide421.xml" /><Relationship Id="rId425" Type="http://schemas.openxmlformats.org/officeDocument/2006/relationships/slide" Target="slides/slide422.xml" /><Relationship Id="rId426" Type="http://schemas.openxmlformats.org/officeDocument/2006/relationships/slide" Target="slides/slide423.xml" /><Relationship Id="rId427" Type="http://schemas.openxmlformats.org/officeDocument/2006/relationships/slide" Target="slides/slide424.xml" /><Relationship Id="rId428" Type="http://schemas.openxmlformats.org/officeDocument/2006/relationships/slide" Target="slides/slide425.xml" /><Relationship Id="rId429" Type="http://schemas.openxmlformats.org/officeDocument/2006/relationships/slide" Target="slides/slide426.xml" /><Relationship Id="rId43" Type="http://schemas.openxmlformats.org/officeDocument/2006/relationships/slide" Target="slides/slide40.xml" /><Relationship Id="rId430" Type="http://schemas.openxmlformats.org/officeDocument/2006/relationships/slide" Target="slides/slide427.xml" /><Relationship Id="rId431" Type="http://schemas.openxmlformats.org/officeDocument/2006/relationships/slide" Target="slides/slide428.xml" /><Relationship Id="rId432" Type="http://schemas.openxmlformats.org/officeDocument/2006/relationships/slide" Target="slides/slide429.xml" /><Relationship Id="rId433" Type="http://schemas.openxmlformats.org/officeDocument/2006/relationships/slide" Target="slides/slide430.xml" /><Relationship Id="rId434" Type="http://schemas.openxmlformats.org/officeDocument/2006/relationships/slide" Target="slides/slide431.xml" /><Relationship Id="rId435" Type="http://schemas.openxmlformats.org/officeDocument/2006/relationships/slide" Target="slides/slide432.xml" /><Relationship Id="rId436" Type="http://schemas.openxmlformats.org/officeDocument/2006/relationships/slide" Target="slides/slide433.xml" /><Relationship Id="rId437" Type="http://schemas.openxmlformats.org/officeDocument/2006/relationships/slide" Target="slides/slide434.xml" /><Relationship Id="rId438" Type="http://schemas.openxmlformats.org/officeDocument/2006/relationships/slide" Target="slides/slide435.xml" /><Relationship Id="rId439" Type="http://schemas.openxmlformats.org/officeDocument/2006/relationships/slide" Target="slides/slide436.xml" /><Relationship Id="rId44" Type="http://schemas.openxmlformats.org/officeDocument/2006/relationships/slide" Target="slides/slide41.xml" /><Relationship Id="rId440" Type="http://schemas.openxmlformats.org/officeDocument/2006/relationships/slide" Target="slides/slide437.xml" /><Relationship Id="rId441" Type="http://schemas.openxmlformats.org/officeDocument/2006/relationships/slide" Target="slides/slide438.xml" /><Relationship Id="rId442" Type="http://schemas.openxmlformats.org/officeDocument/2006/relationships/slide" Target="slides/slide439.xml" /><Relationship Id="rId443" Type="http://schemas.openxmlformats.org/officeDocument/2006/relationships/slide" Target="slides/slide440.xml" /><Relationship Id="rId444" Type="http://schemas.openxmlformats.org/officeDocument/2006/relationships/slide" Target="slides/slide441.xml" /><Relationship Id="rId445" Type="http://schemas.openxmlformats.org/officeDocument/2006/relationships/slide" Target="slides/slide442.xml" /><Relationship Id="rId446" Type="http://schemas.openxmlformats.org/officeDocument/2006/relationships/slide" Target="slides/slide443.xml" /><Relationship Id="rId447" Type="http://schemas.openxmlformats.org/officeDocument/2006/relationships/slide" Target="slides/slide444.xml" /><Relationship Id="rId448" Type="http://schemas.openxmlformats.org/officeDocument/2006/relationships/slide" Target="slides/slide445.xml" /><Relationship Id="rId449" Type="http://schemas.openxmlformats.org/officeDocument/2006/relationships/slide" Target="slides/slide446.xml" /><Relationship Id="rId45" Type="http://schemas.openxmlformats.org/officeDocument/2006/relationships/slide" Target="slides/slide42.xml" /><Relationship Id="rId450" Type="http://schemas.openxmlformats.org/officeDocument/2006/relationships/slide" Target="slides/slide447.xml" /><Relationship Id="rId451" Type="http://schemas.openxmlformats.org/officeDocument/2006/relationships/slide" Target="slides/slide448.xml" /><Relationship Id="rId452" Type="http://schemas.openxmlformats.org/officeDocument/2006/relationships/slide" Target="slides/slide449.xml" /><Relationship Id="rId453" Type="http://schemas.openxmlformats.org/officeDocument/2006/relationships/slide" Target="slides/slide450.xml" /><Relationship Id="rId454" Type="http://schemas.openxmlformats.org/officeDocument/2006/relationships/slide" Target="slides/slide451.xml" /><Relationship Id="rId455" Type="http://schemas.openxmlformats.org/officeDocument/2006/relationships/slide" Target="slides/slide452.xml" /><Relationship Id="rId456" Type="http://schemas.openxmlformats.org/officeDocument/2006/relationships/slide" Target="slides/slide453.xml" /><Relationship Id="rId457" Type="http://schemas.openxmlformats.org/officeDocument/2006/relationships/slide" Target="slides/slide454.xml" /><Relationship Id="rId458" Type="http://schemas.openxmlformats.org/officeDocument/2006/relationships/slide" Target="slides/slide455.xml" /><Relationship Id="rId459" Type="http://schemas.openxmlformats.org/officeDocument/2006/relationships/slide" Target="slides/slide456.xml" /><Relationship Id="rId46" Type="http://schemas.openxmlformats.org/officeDocument/2006/relationships/slide" Target="slides/slide43.xml" /><Relationship Id="rId460" Type="http://schemas.openxmlformats.org/officeDocument/2006/relationships/slide" Target="slides/slide457.xml" /><Relationship Id="rId461" Type="http://schemas.openxmlformats.org/officeDocument/2006/relationships/slide" Target="slides/slide458.xml" /><Relationship Id="rId462" Type="http://schemas.openxmlformats.org/officeDocument/2006/relationships/slide" Target="slides/slide459.xml" /><Relationship Id="rId463" Type="http://schemas.openxmlformats.org/officeDocument/2006/relationships/slide" Target="slides/slide460.xml" /><Relationship Id="rId464" Type="http://schemas.openxmlformats.org/officeDocument/2006/relationships/slide" Target="slides/slide461.xml" /><Relationship Id="rId465" Type="http://schemas.openxmlformats.org/officeDocument/2006/relationships/slide" Target="slides/slide462.xml" /><Relationship Id="rId466" Type="http://schemas.openxmlformats.org/officeDocument/2006/relationships/slide" Target="slides/slide463.xml" /><Relationship Id="rId467" Type="http://schemas.openxmlformats.org/officeDocument/2006/relationships/slide" Target="slides/slide464.xml" /><Relationship Id="rId468" Type="http://schemas.openxmlformats.org/officeDocument/2006/relationships/slide" Target="slides/slide465.xml" /><Relationship Id="rId469" Type="http://schemas.openxmlformats.org/officeDocument/2006/relationships/slide" Target="slides/slide466.xml" /><Relationship Id="rId47" Type="http://schemas.openxmlformats.org/officeDocument/2006/relationships/slide" Target="slides/slide44.xml" /><Relationship Id="rId470" Type="http://schemas.openxmlformats.org/officeDocument/2006/relationships/slide" Target="slides/slide467.xml" /><Relationship Id="rId471" Type="http://schemas.openxmlformats.org/officeDocument/2006/relationships/slide" Target="slides/slide468.xml" /><Relationship Id="rId472" Type="http://schemas.openxmlformats.org/officeDocument/2006/relationships/slide" Target="slides/slide469.xml" /><Relationship Id="rId473" Type="http://schemas.openxmlformats.org/officeDocument/2006/relationships/slide" Target="slides/slide470.xml" /><Relationship Id="rId474" Type="http://schemas.openxmlformats.org/officeDocument/2006/relationships/slide" Target="slides/slide471.xml" /><Relationship Id="rId475" Type="http://schemas.openxmlformats.org/officeDocument/2006/relationships/slide" Target="slides/slide472.xml" /><Relationship Id="rId476" Type="http://schemas.openxmlformats.org/officeDocument/2006/relationships/slide" Target="slides/slide473.xml" /><Relationship Id="rId477" Type="http://schemas.openxmlformats.org/officeDocument/2006/relationships/slide" Target="slides/slide474.xml" /><Relationship Id="rId478" Type="http://schemas.openxmlformats.org/officeDocument/2006/relationships/slide" Target="slides/slide475.xml" /><Relationship Id="rId479" Type="http://schemas.openxmlformats.org/officeDocument/2006/relationships/slide" Target="slides/slide476.xml" /><Relationship Id="rId48" Type="http://schemas.openxmlformats.org/officeDocument/2006/relationships/slide" Target="slides/slide45.xml" /><Relationship Id="rId480" Type="http://schemas.openxmlformats.org/officeDocument/2006/relationships/slide" Target="slides/slide477.xml" /><Relationship Id="rId481" Type="http://schemas.openxmlformats.org/officeDocument/2006/relationships/slide" Target="slides/slide478.xml" /><Relationship Id="rId482" Type="http://schemas.openxmlformats.org/officeDocument/2006/relationships/slide" Target="slides/slide479.xml" /><Relationship Id="rId483" Type="http://schemas.openxmlformats.org/officeDocument/2006/relationships/slide" Target="slides/slide480.xml" /><Relationship Id="rId484" Type="http://schemas.openxmlformats.org/officeDocument/2006/relationships/slide" Target="slides/slide481.xml" /><Relationship Id="rId485" Type="http://schemas.openxmlformats.org/officeDocument/2006/relationships/slide" Target="slides/slide482.xml" /><Relationship Id="rId486" Type="http://schemas.openxmlformats.org/officeDocument/2006/relationships/slide" Target="slides/slide483.xml" /><Relationship Id="rId487" Type="http://schemas.openxmlformats.org/officeDocument/2006/relationships/slide" Target="slides/slide484.xml" /><Relationship Id="rId488" Type="http://schemas.openxmlformats.org/officeDocument/2006/relationships/slide" Target="slides/slide485.xml" /><Relationship Id="rId489" Type="http://schemas.openxmlformats.org/officeDocument/2006/relationships/slide" Target="slides/slide486.xml" /><Relationship Id="rId49" Type="http://schemas.openxmlformats.org/officeDocument/2006/relationships/slide" Target="slides/slide46.xml" /><Relationship Id="rId490" Type="http://schemas.openxmlformats.org/officeDocument/2006/relationships/slide" Target="slides/slide487.xml" /><Relationship Id="rId491" Type="http://schemas.openxmlformats.org/officeDocument/2006/relationships/slide" Target="slides/slide488.xml" /><Relationship Id="rId492" Type="http://schemas.openxmlformats.org/officeDocument/2006/relationships/slide" Target="slides/slide489.xml" /><Relationship Id="rId493" Type="http://schemas.openxmlformats.org/officeDocument/2006/relationships/slide" Target="slides/slide490.xml" /><Relationship Id="rId494" Type="http://schemas.openxmlformats.org/officeDocument/2006/relationships/slide" Target="slides/slide491.xml" /><Relationship Id="rId495" Type="http://schemas.openxmlformats.org/officeDocument/2006/relationships/slide" Target="slides/slide492.xml" /><Relationship Id="rId496" Type="http://schemas.openxmlformats.org/officeDocument/2006/relationships/slide" Target="slides/slide493.xml" /><Relationship Id="rId497" Type="http://schemas.openxmlformats.org/officeDocument/2006/relationships/slide" Target="slides/slide494.xml" /><Relationship Id="rId498" Type="http://schemas.openxmlformats.org/officeDocument/2006/relationships/slide" Target="slides/slide495.xml" /><Relationship Id="rId499" Type="http://schemas.openxmlformats.org/officeDocument/2006/relationships/slide" Target="slides/slide496.xml" /><Relationship Id="rId5" Type="http://schemas.openxmlformats.org/officeDocument/2006/relationships/slide" Target="slides/slide2.xml" /><Relationship Id="rId50" Type="http://schemas.openxmlformats.org/officeDocument/2006/relationships/slide" Target="slides/slide47.xml" /><Relationship Id="rId500" Type="http://schemas.openxmlformats.org/officeDocument/2006/relationships/slide" Target="slides/slide497.xml" /><Relationship Id="rId501" Type="http://schemas.openxmlformats.org/officeDocument/2006/relationships/slide" Target="slides/slide498.xml" /><Relationship Id="rId502" Type="http://schemas.openxmlformats.org/officeDocument/2006/relationships/slide" Target="slides/slide499.xml" /><Relationship Id="rId503" Type="http://schemas.openxmlformats.org/officeDocument/2006/relationships/slide" Target="slides/slide500.xml" /><Relationship Id="rId504" Type="http://schemas.openxmlformats.org/officeDocument/2006/relationships/slide" Target="slides/slide501.xml" /><Relationship Id="rId505" Type="http://schemas.openxmlformats.org/officeDocument/2006/relationships/slide" Target="slides/slide502.xml" /><Relationship Id="rId506" Type="http://schemas.openxmlformats.org/officeDocument/2006/relationships/slide" Target="slides/slide503.xml" /><Relationship Id="rId507" Type="http://schemas.openxmlformats.org/officeDocument/2006/relationships/slide" Target="slides/slide504.xml" /><Relationship Id="rId508" Type="http://schemas.openxmlformats.org/officeDocument/2006/relationships/slide" Target="slides/slide505.xml" /><Relationship Id="rId509" Type="http://schemas.openxmlformats.org/officeDocument/2006/relationships/slide" Target="slides/slide506.xml" /><Relationship Id="rId51" Type="http://schemas.openxmlformats.org/officeDocument/2006/relationships/slide" Target="slides/slide48.xml" /><Relationship Id="rId510" Type="http://schemas.openxmlformats.org/officeDocument/2006/relationships/slide" Target="slides/slide507.xml" /><Relationship Id="rId511" Type="http://schemas.openxmlformats.org/officeDocument/2006/relationships/slide" Target="slides/slide508.xml" /><Relationship Id="rId512" Type="http://schemas.openxmlformats.org/officeDocument/2006/relationships/slide" Target="slides/slide509.xml" /><Relationship Id="rId513" Type="http://schemas.openxmlformats.org/officeDocument/2006/relationships/slide" Target="slides/slide510.xml" /><Relationship Id="rId514" Type="http://schemas.openxmlformats.org/officeDocument/2006/relationships/slide" Target="slides/slide511.xml" /><Relationship Id="rId515" Type="http://schemas.openxmlformats.org/officeDocument/2006/relationships/slide" Target="slides/slide512.xml" /><Relationship Id="rId516" Type="http://schemas.openxmlformats.org/officeDocument/2006/relationships/slide" Target="slides/slide513.xml" /><Relationship Id="rId517" Type="http://schemas.openxmlformats.org/officeDocument/2006/relationships/slide" Target="slides/slide514.xml" /><Relationship Id="rId518" Type="http://schemas.openxmlformats.org/officeDocument/2006/relationships/slide" Target="slides/slide515.xml" /><Relationship Id="rId519" Type="http://schemas.openxmlformats.org/officeDocument/2006/relationships/slide" Target="slides/slide516.xml" /><Relationship Id="rId52" Type="http://schemas.openxmlformats.org/officeDocument/2006/relationships/slide" Target="slides/slide49.xml" /><Relationship Id="rId520" Type="http://schemas.openxmlformats.org/officeDocument/2006/relationships/slide" Target="slides/slide517.xml" /><Relationship Id="rId521" Type="http://schemas.openxmlformats.org/officeDocument/2006/relationships/slide" Target="slides/slide518.xml" /><Relationship Id="rId522" Type="http://schemas.openxmlformats.org/officeDocument/2006/relationships/slide" Target="slides/slide519.xml" /><Relationship Id="rId523" Type="http://schemas.openxmlformats.org/officeDocument/2006/relationships/slide" Target="slides/slide520.xml" /><Relationship Id="rId524" Type="http://schemas.openxmlformats.org/officeDocument/2006/relationships/slide" Target="slides/slide521.xml" /><Relationship Id="rId525" Type="http://schemas.openxmlformats.org/officeDocument/2006/relationships/slide" Target="slides/slide522.xml" /><Relationship Id="rId526" Type="http://schemas.openxmlformats.org/officeDocument/2006/relationships/slide" Target="slides/slide523.xml" /><Relationship Id="rId527" Type="http://schemas.openxmlformats.org/officeDocument/2006/relationships/slide" Target="slides/slide524.xml" /><Relationship Id="rId528" Type="http://schemas.openxmlformats.org/officeDocument/2006/relationships/slide" Target="slides/slide525.xml" /><Relationship Id="rId529" Type="http://schemas.openxmlformats.org/officeDocument/2006/relationships/slide" Target="slides/slide526.xml" /><Relationship Id="rId53" Type="http://schemas.openxmlformats.org/officeDocument/2006/relationships/slide" Target="slides/slide50.xml" /><Relationship Id="rId530" Type="http://schemas.openxmlformats.org/officeDocument/2006/relationships/slide" Target="slides/slide527.xml" /><Relationship Id="rId531" Type="http://schemas.openxmlformats.org/officeDocument/2006/relationships/slide" Target="slides/slide528.xml" /><Relationship Id="rId532" Type="http://schemas.openxmlformats.org/officeDocument/2006/relationships/slide" Target="slides/slide529.xml" /><Relationship Id="rId533" Type="http://schemas.openxmlformats.org/officeDocument/2006/relationships/slide" Target="slides/slide530.xml" /><Relationship Id="rId534" Type="http://schemas.openxmlformats.org/officeDocument/2006/relationships/slide" Target="slides/slide531.xml" /><Relationship Id="rId535" Type="http://schemas.openxmlformats.org/officeDocument/2006/relationships/slide" Target="slides/slide532.xml" /><Relationship Id="rId536" Type="http://schemas.openxmlformats.org/officeDocument/2006/relationships/slide" Target="slides/slide533.xml" /><Relationship Id="rId537" Type="http://schemas.openxmlformats.org/officeDocument/2006/relationships/slide" Target="slides/slide534.xml" /><Relationship Id="rId538" Type="http://schemas.openxmlformats.org/officeDocument/2006/relationships/slide" Target="slides/slide535.xml" /><Relationship Id="rId539" Type="http://schemas.openxmlformats.org/officeDocument/2006/relationships/slide" Target="slides/slide536.xml" /><Relationship Id="rId54" Type="http://schemas.openxmlformats.org/officeDocument/2006/relationships/slide" Target="slides/slide51.xml" /><Relationship Id="rId540" Type="http://schemas.openxmlformats.org/officeDocument/2006/relationships/slide" Target="slides/slide537.xml" /><Relationship Id="rId541" Type="http://schemas.openxmlformats.org/officeDocument/2006/relationships/slide" Target="slides/slide538.xml" /><Relationship Id="rId542" Type="http://schemas.openxmlformats.org/officeDocument/2006/relationships/slide" Target="slides/slide539.xml" /><Relationship Id="rId543" Type="http://schemas.openxmlformats.org/officeDocument/2006/relationships/slide" Target="slides/slide540.xml" /><Relationship Id="rId544" Type="http://schemas.openxmlformats.org/officeDocument/2006/relationships/slide" Target="slides/slide541.xml" /><Relationship Id="rId545" Type="http://schemas.openxmlformats.org/officeDocument/2006/relationships/slide" Target="slides/slide542.xml" /><Relationship Id="rId546" Type="http://schemas.openxmlformats.org/officeDocument/2006/relationships/slide" Target="slides/slide543.xml" /><Relationship Id="rId547" Type="http://schemas.openxmlformats.org/officeDocument/2006/relationships/slide" Target="slides/slide544.xml" /><Relationship Id="rId548" Type="http://schemas.openxmlformats.org/officeDocument/2006/relationships/slide" Target="slides/slide545.xml" /><Relationship Id="rId549" Type="http://schemas.openxmlformats.org/officeDocument/2006/relationships/slide" Target="slides/slide546.xml" /><Relationship Id="rId55" Type="http://schemas.openxmlformats.org/officeDocument/2006/relationships/slide" Target="slides/slide52.xml" /><Relationship Id="rId550" Type="http://schemas.openxmlformats.org/officeDocument/2006/relationships/slide" Target="slides/slide547.xml" /><Relationship Id="rId551" Type="http://schemas.openxmlformats.org/officeDocument/2006/relationships/slide" Target="slides/slide548.xml" /><Relationship Id="rId552" Type="http://schemas.openxmlformats.org/officeDocument/2006/relationships/slide" Target="slides/slide549.xml" /><Relationship Id="rId553" Type="http://schemas.openxmlformats.org/officeDocument/2006/relationships/slide" Target="slides/slide550.xml" /><Relationship Id="rId554" Type="http://schemas.openxmlformats.org/officeDocument/2006/relationships/slide" Target="slides/slide551.xml" /><Relationship Id="rId555" Type="http://schemas.openxmlformats.org/officeDocument/2006/relationships/slide" Target="slides/slide552.xml" /><Relationship Id="rId556" Type="http://schemas.openxmlformats.org/officeDocument/2006/relationships/slide" Target="slides/slide553.xml" /><Relationship Id="rId557" Type="http://schemas.openxmlformats.org/officeDocument/2006/relationships/slide" Target="slides/slide554.xml" /><Relationship Id="rId558" Type="http://schemas.openxmlformats.org/officeDocument/2006/relationships/slide" Target="slides/slide555.xml" /><Relationship Id="rId559" Type="http://schemas.openxmlformats.org/officeDocument/2006/relationships/slide" Target="slides/slide556.xml" /><Relationship Id="rId56" Type="http://schemas.openxmlformats.org/officeDocument/2006/relationships/slide" Target="slides/slide53.xml" /><Relationship Id="rId560" Type="http://schemas.openxmlformats.org/officeDocument/2006/relationships/slide" Target="slides/slide557.xml" /><Relationship Id="rId561" Type="http://schemas.openxmlformats.org/officeDocument/2006/relationships/slide" Target="slides/slide558.xml" /><Relationship Id="rId562" Type="http://schemas.openxmlformats.org/officeDocument/2006/relationships/slide" Target="slides/slide559.xml" /><Relationship Id="rId563" Type="http://schemas.openxmlformats.org/officeDocument/2006/relationships/slide" Target="slides/slide560.xml" /><Relationship Id="rId564" Type="http://schemas.openxmlformats.org/officeDocument/2006/relationships/slide" Target="slides/slide561.xml" /><Relationship Id="rId565" Type="http://schemas.openxmlformats.org/officeDocument/2006/relationships/slide" Target="slides/slide562.xml" /><Relationship Id="rId566" Type="http://schemas.openxmlformats.org/officeDocument/2006/relationships/slide" Target="slides/slide563.xml" /><Relationship Id="rId567" Type="http://schemas.openxmlformats.org/officeDocument/2006/relationships/slide" Target="slides/slide564.xml" /><Relationship Id="rId568" Type="http://schemas.openxmlformats.org/officeDocument/2006/relationships/slide" Target="slides/slide565.xml" /><Relationship Id="rId569" Type="http://schemas.openxmlformats.org/officeDocument/2006/relationships/slide" Target="slides/slide566.xml" /><Relationship Id="rId57" Type="http://schemas.openxmlformats.org/officeDocument/2006/relationships/slide" Target="slides/slide54.xml" /><Relationship Id="rId570" Type="http://schemas.openxmlformats.org/officeDocument/2006/relationships/slide" Target="slides/slide567.xml" /><Relationship Id="rId571" Type="http://schemas.openxmlformats.org/officeDocument/2006/relationships/slide" Target="slides/slide568.xml" /><Relationship Id="rId572" Type="http://schemas.openxmlformats.org/officeDocument/2006/relationships/slide" Target="slides/slide569.xml" /><Relationship Id="rId573" Type="http://schemas.openxmlformats.org/officeDocument/2006/relationships/slide" Target="slides/slide570.xml" /><Relationship Id="rId574" Type="http://schemas.openxmlformats.org/officeDocument/2006/relationships/slide" Target="slides/slide571.xml" /><Relationship Id="rId575" Type="http://schemas.openxmlformats.org/officeDocument/2006/relationships/slide" Target="slides/slide572.xml" /><Relationship Id="rId576" Type="http://schemas.openxmlformats.org/officeDocument/2006/relationships/slide" Target="slides/slide573.xml" /><Relationship Id="rId577" Type="http://schemas.openxmlformats.org/officeDocument/2006/relationships/slide" Target="slides/slide574.xml" /><Relationship Id="rId578" Type="http://schemas.openxmlformats.org/officeDocument/2006/relationships/slide" Target="slides/slide575.xml" /><Relationship Id="rId579" Type="http://schemas.openxmlformats.org/officeDocument/2006/relationships/slide" Target="slides/slide576.xml" /><Relationship Id="rId58" Type="http://schemas.openxmlformats.org/officeDocument/2006/relationships/slide" Target="slides/slide55.xml" /><Relationship Id="rId580" Type="http://schemas.openxmlformats.org/officeDocument/2006/relationships/slide" Target="slides/slide577.xml" /><Relationship Id="rId581" Type="http://schemas.openxmlformats.org/officeDocument/2006/relationships/slide" Target="slides/slide578.xml" /><Relationship Id="rId582" Type="http://schemas.openxmlformats.org/officeDocument/2006/relationships/slide" Target="slides/slide579.xml" /><Relationship Id="rId583" Type="http://schemas.openxmlformats.org/officeDocument/2006/relationships/slide" Target="slides/slide580.xml" /><Relationship Id="rId584" Type="http://schemas.openxmlformats.org/officeDocument/2006/relationships/slide" Target="slides/slide581.xml" /><Relationship Id="rId585" Type="http://schemas.openxmlformats.org/officeDocument/2006/relationships/slide" Target="slides/slide582.xml" /><Relationship Id="rId586" Type="http://schemas.openxmlformats.org/officeDocument/2006/relationships/slide" Target="slides/slide583.xml" /><Relationship Id="rId587" Type="http://schemas.openxmlformats.org/officeDocument/2006/relationships/slide" Target="slides/slide584.xml" /><Relationship Id="rId588" Type="http://schemas.openxmlformats.org/officeDocument/2006/relationships/slide" Target="slides/slide585.xml" /><Relationship Id="rId589" Type="http://schemas.openxmlformats.org/officeDocument/2006/relationships/slide" Target="slides/slide586.xml" /><Relationship Id="rId59" Type="http://schemas.openxmlformats.org/officeDocument/2006/relationships/slide" Target="slides/slide56.xml" /><Relationship Id="rId590" Type="http://schemas.openxmlformats.org/officeDocument/2006/relationships/slide" Target="slides/slide587.xml" /><Relationship Id="rId591" Type="http://schemas.openxmlformats.org/officeDocument/2006/relationships/slide" Target="slides/slide588.xml" /><Relationship Id="rId592" Type="http://schemas.openxmlformats.org/officeDocument/2006/relationships/slide" Target="slides/slide589.xml" /><Relationship Id="rId593" Type="http://schemas.openxmlformats.org/officeDocument/2006/relationships/slide" Target="slides/slide590.xml" /><Relationship Id="rId594" Type="http://schemas.openxmlformats.org/officeDocument/2006/relationships/slide" Target="slides/slide591.xml" /><Relationship Id="rId595" Type="http://schemas.openxmlformats.org/officeDocument/2006/relationships/slide" Target="slides/slide592.xml" /><Relationship Id="rId596" Type="http://schemas.openxmlformats.org/officeDocument/2006/relationships/slide" Target="slides/slide593.xml" /><Relationship Id="rId597" Type="http://schemas.openxmlformats.org/officeDocument/2006/relationships/slide" Target="slides/slide594.xml" /><Relationship Id="rId598" Type="http://schemas.openxmlformats.org/officeDocument/2006/relationships/slide" Target="slides/slide595.xml" /><Relationship Id="rId599" Type="http://schemas.openxmlformats.org/officeDocument/2006/relationships/slide" Target="slides/slide596.xml" /><Relationship Id="rId6" Type="http://schemas.openxmlformats.org/officeDocument/2006/relationships/slide" Target="slides/slide3.xml" /><Relationship Id="rId60" Type="http://schemas.openxmlformats.org/officeDocument/2006/relationships/slide" Target="slides/slide57.xml" /><Relationship Id="rId600" Type="http://schemas.openxmlformats.org/officeDocument/2006/relationships/slide" Target="slides/slide597.xml" /><Relationship Id="rId601" Type="http://schemas.openxmlformats.org/officeDocument/2006/relationships/slide" Target="slides/slide598.xml" /><Relationship Id="rId602" Type="http://schemas.openxmlformats.org/officeDocument/2006/relationships/slide" Target="slides/slide599.xml" /><Relationship Id="rId603" Type="http://schemas.openxmlformats.org/officeDocument/2006/relationships/slide" Target="slides/slide600.xml" /><Relationship Id="rId604" Type="http://schemas.openxmlformats.org/officeDocument/2006/relationships/slide" Target="slides/slide601.xml" /><Relationship Id="rId605" Type="http://schemas.openxmlformats.org/officeDocument/2006/relationships/slide" Target="slides/slide602.xml" /><Relationship Id="rId606" Type="http://schemas.openxmlformats.org/officeDocument/2006/relationships/slide" Target="slides/slide603.xml" /><Relationship Id="rId607" Type="http://schemas.openxmlformats.org/officeDocument/2006/relationships/slide" Target="slides/slide604.xml" /><Relationship Id="rId608" Type="http://schemas.openxmlformats.org/officeDocument/2006/relationships/slide" Target="slides/slide605.xml" /><Relationship Id="rId609" Type="http://schemas.openxmlformats.org/officeDocument/2006/relationships/slide" Target="slides/slide606.xml" /><Relationship Id="rId61" Type="http://schemas.openxmlformats.org/officeDocument/2006/relationships/slide" Target="slides/slide58.xml" /><Relationship Id="rId610" Type="http://schemas.openxmlformats.org/officeDocument/2006/relationships/slide" Target="slides/slide607.xml" /><Relationship Id="rId611" Type="http://schemas.openxmlformats.org/officeDocument/2006/relationships/slide" Target="slides/slide608.xml" /><Relationship Id="rId612" Type="http://schemas.openxmlformats.org/officeDocument/2006/relationships/slide" Target="slides/slide609.xml" /><Relationship Id="rId613" Type="http://schemas.openxmlformats.org/officeDocument/2006/relationships/slide" Target="slides/slide610.xml" /><Relationship Id="rId614" Type="http://schemas.openxmlformats.org/officeDocument/2006/relationships/slide" Target="slides/slide611.xml" /><Relationship Id="rId615" Type="http://schemas.openxmlformats.org/officeDocument/2006/relationships/slide" Target="slides/slide612.xml" /><Relationship Id="rId616" Type="http://schemas.openxmlformats.org/officeDocument/2006/relationships/slide" Target="slides/slide613.xml" /><Relationship Id="rId617" Type="http://schemas.openxmlformats.org/officeDocument/2006/relationships/slide" Target="slides/slide614.xml" /><Relationship Id="rId618" Type="http://schemas.openxmlformats.org/officeDocument/2006/relationships/slide" Target="slides/slide615.xml" /><Relationship Id="rId619" Type="http://schemas.openxmlformats.org/officeDocument/2006/relationships/slide" Target="slides/slide616.xml" /><Relationship Id="rId62" Type="http://schemas.openxmlformats.org/officeDocument/2006/relationships/slide" Target="slides/slide59.xml" /><Relationship Id="rId620" Type="http://schemas.openxmlformats.org/officeDocument/2006/relationships/slide" Target="slides/slide617.xml" /><Relationship Id="rId621" Type="http://schemas.openxmlformats.org/officeDocument/2006/relationships/slide" Target="slides/slide618.xml" /><Relationship Id="rId622" Type="http://schemas.openxmlformats.org/officeDocument/2006/relationships/slide" Target="slides/slide619.xml" /><Relationship Id="rId623" Type="http://schemas.openxmlformats.org/officeDocument/2006/relationships/slide" Target="slides/slide620.xml" /><Relationship Id="rId624" Type="http://schemas.openxmlformats.org/officeDocument/2006/relationships/slide" Target="slides/slide621.xml" /><Relationship Id="rId625" Type="http://schemas.openxmlformats.org/officeDocument/2006/relationships/slide" Target="slides/slide622.xml" /><Relationship Id="rId626" Type="http://schemas.openxmlformats.org/officeDocument/2006/relationships/slide" Target="slides/slide623.xml" /><Relationship Id="rId627" Type="http://schemas.openxmlformats.org/officeDocument/2006/relationships/slide" Target="slides/slide624.xml" /><Relationship Id="rId628" Type="http://schemas.openxmlformats.org/officeDocument/2006/relationships/slide" Target="slides/slide625.xml" /><Relationship Id="rId629" Type="http://schemas.openxmlformats.org/officeDocument/2006/relationships/slide" Target="slides/slide626.xml" /><Relationship Id="rId63" Type="http://schemas.openxmlformats.org/officeDocument/2006/relationships/slide" Target="slides/slide60.xml" /><Relationship Id="rId630" Type="http://schemas.openxmlformats.org/officeDocument/2006/relationships/slide" Target="slides/slide627.xml" /><Relationship Id="rId631" Type="http://schemas.openxmlformats.org/officeDocument/2006/relationships/slide" Target="slides/slide628.xml" /><Relationship Id="rId632" Type="http://schemas.openxmlformats.org/officeDocument/2006/relationships/slide" Target="slides/slide629.xml" /><Relationship Id="rId633" Type="http://schemas.openxmlformats.org/officeDocument/2006/relationships/slide" Target="slides/slide630.xml" /><Relationship Id="rId634" Type="http://schemas.openxmlformats.org/officeDocument/2006/relationships/slide" Target="slides/slide631.xml" /><Relationship Id="rId635" Type="http://schemas.openxmlformats.org/officeDocument/2006/relationships/slide" Target="slides/slide632.xml" /><Relationship Id="rId636" Type="http://schemas.openxmlformats.org/officeDocument/2006/relationships/slide" Target="slides/slide633.xml" /><Relationship Id="rId637" Type="http://schemas.openxmlformats.org/officeDocument/2006/relationships/slide" Target="slides/slide634.xml" /><Relationship Id="rId638" Type="http://schemas.openxmlformats.org/officeDocument/2006/relationships/slide" Target="slides/slide635.xml" /><Relationship Id="rId639" Type="http://schemas.openxmlformats.org/officeDocument/2006/relationships/slide" Target="slides/slide636.xml" /><Relationship Id="rId64" Type="http://schemas.openxmlformats.org/officeDocument/2006/relationships/slide" Target="slides/slide61.xml" /><Relationship Id="rId640" Type="http://schemas.openxmlformats.org/officeDocument/2006/relationships/slide" Target="slides/slide637.xml" /><Relationship Id="rId641" Type="http://schemas.openxmlformats.org/officeDocument/2006/relationships/slide" Target="slides/slide638.xml" /><Relationship Id="rId642" Type="http://schemas.openxmlformats.org/officeDocument/2006/relationships/slide" Target="slides/slide639.xml" /><Relationship Id="rId643" Type="http://schemas.openxmlformats.org/officeDocument/2006/relationships/slide" Target="slides/slide640.xml" /><Relationship Id="rId644" Type="http://schemas.openxmlformats.org/officeDocument/2006/relationships/slide" Target="slides/slide641.xml" /><Relationship Id="rId645" Type="http://schemas.openxmlformats.org/officeDocument/2006/relationships/slide" Target="slides/slide642.xml" /><Relationship Id="rId646" Type="http://schemas.openxmlformats.org/officeDocument/2006/relationships/slide" Target="slides/slide643.xml" /><Relationship Id="rId647" Type="http://schemas.openxmlformats.org/officeDocument/2006/relationships/slide" Target="slides/slide644.xml" /><Relationship Id="rId648" Type="http://schemas.openxmlformats.org/officeDocument/2006/relationships/slide" Target="slides/slide645.xml" /><Relationship Id="rId649" Type="http://schemas.openxmlformats.org/officeDocument/2006/relationships/slide" Target="slides/slide646.xml" /><Relationship Id="rId65" Type="http://schemas.openxmlformats.org/officeDocument/2006/relationships/slide" Target="slides/slide62.xml" /><Relationship Id="rId650" Type="http://schemas.openxmlformats.org/officeDocument/2006/relationships/slide" Target="slides/slide647.xml" /><Relationship Id="rId651" Type="http://schemas.openxmlformats.org/officeDocument/2006/relationships/slide" Target="slides/slide648.xml" /><Relationship Id="rId652" Type="http://schemas.openxmlformats.org/officeDocument/2006/relationships/slide" Target="slides/slide649.xml" /><Relationship Id="rId653" Type="http://schemas.openxmlformats.org/officeDocument/2006/relationships/slide" Target="slides/slide650.xml" /><Relationship Id="rId654" Type="http://schemas.openxmlformats.org/officeDocument/2006/relationships/slide" Target="slides/slide651.xml" /><Relationship Id="rId655" Type="http://schemas.openxmlformats.org/officeDocument/2006/relationships/slide" Target="slides/slide652.xml" /><Relationship Id="rId656" Type="http://schemas.openxmlformats.org/officeDocument/2006/relationships/slide" Target="slides/slide653.xml" /><Relationship Id="rId657" Type="http://schemas.openxmlformats.org/officeDocument/2006/relationships/slide" Target="slides/slide654.xml" /><Relationship Id="rId658" Type="http://schemas.openxmlformats.org/officeDocument/2006/relationships/slide" Target="slides/slide655.xml" /><Relationship Id="rId659" Type="http://schemas.openxmlformats.org/officeDocument/2006/relationships/slide" Target="slides/slide656.xml" /><Relationship Id="rId66" Type="http://schemas.openxmlformats.org/officeDocument/2006/relationships/slide" Target="slides/slide63.xml" /><Relationship Id="rId660" Type="http://schemas.openxmlformats.org/officeDocument/2006/relationships/slide" Target="slides/slide657.xml" /><Relationship Id="rId661" Type="http://schemas.openxmlformats.org/officeDocument/2006/relationships/slide" Target="slides/slide658.xml" /><Relationship Id="rId662" Type="http://schemas.openxmlformats.org/officeDocument/2006/relationships/slide" Target="slides/slide659.xml" /><Relationship Id="rId663" Type="http://schemas.openxmlformats.org/officeDocument/2006/relationships/slide" Target="slides/slide660.xml" /><Relationship Id="rId664" Type="http://schemas.openxmlformats.org/officeDocument/2006/relationships/slide" Target="slides/slide661.xml" /><Relationship Id="rId665" Type="http://schemas.openxmlformats.org/officeDocument/2006/relationships/slide" Target="slides/slide662.xml" /><Relationship Id="rId666" Type="http://schemas.openxmlformats.org/officeDocument/2006/relationships/slide" Target="slides/slide663.xml" /><Relationship Id="rId667" Type="http://schemas.openxmlformats.org/officeDocument/2006/relationships/slide" Target="slides/slide664.xml" /><Relationship Id="rId668" Type="http://schemas.openxmlformats.org/officeDocument/2006/relationships/slide" Target="slides/slide665.xml" /><Relationship Id="rId669" Type="http://schemas.openxmlformats.org/officeDocument/2006/relationships/slide" Target="slides/slide666.xml" /><Relationship Id="rId67" Type="http://schemas.openxmlformats.org/officeDocument/2006/relationships/slide" Target="slides/slide64.xml" /><Relationship Id="rId670" Type="http://schemas.openxmlformats.org/officeDocument/2006/relationships/slide" Target="slides/slide667.xml" /><Relationship Id="rId671" Type="http://schemas.openxmlformats.org/officeDocument/2006/relationships/slide" Target="slides/slide668.xml" /><Relationship Id="rId672" Type="http://schemas.openxmlformats.org/officeDocument/2006/relationships/slide" Target="slides/slide669.xml" /><Relationship Id="rId673" Type="http://schemas.openxmlformats.org/officeDocument/2006/relationships/slide" Target="slides/slide670.xml" /><Relationship Id="rId674" Type="http://schemas.openxmlformats.org/officeDocument/2006/relationships/slide" Target="slides/slide671.xml" /><Relationship Id="rId675" Type="http://schemas.openxmlformats.org/officeDocument/2006/relationships/slide" Target="slides/slide672.xml" /><Relationship Id="rId676" Type="http://schemas.openxmlformats.org/officeDocument/2006/relationships/slide" Target="slides/slide673.xml" /><Relationship Id="rId677" Type="http://schemas.openxmlformats.org/officeDocument/2006/relationships/slide" Target="slides/slide674.xml" /><Relationship Id="rId678" Type="http://schemas.openxmlformats.org/officeDocument/2006/relationships/slide" Target="slides/slide675.xml" /><Relationship Id="rId679" Type="http://schemas.openxmlformats.org/officeDocument/2006/relationships/slide" Target="slides/slide676.xml" /><Relationship Id="rId68" Type="http://schemas.openxmlformats.org/officeDocument/2006/relationships/slide" Target="slides/slide65.xml" /><Relationship Id="rId680" Type="http://schemas.openxmlformats.org/officeDocument/2006/relationships/slide" Target="slides/slide677.xml" /><Relationship Id="rId681" Type="http://schemas.openxmlformats.org/officeDocument/2006/relationships/slide" Target="slides/slide678.xml" /><Relationship Id="rId682" Type="http://schemas.openxmlformats.org/officeDocument/2006/relationships/slide" Target="slides/slide679.xml" /><Relationship Id="rId683" Type="http://schemas.openxmlformats.org/officeDocument/2006/relationships/slide" Target="slides/slide680.xml" /><Relationship Id="rId684" Type="http://schemas.openxmlformats.org/officeDocument/2006/relationships/slide" Target="slides/slide681.xml" /><Relationship Id="rId685" Type="http://schemas.openxmlformats.org/officeDocument/2006/relationships/slide" Target="slides/slide682.xml" /><Relationship Id="rId686" Type="http://schemas.openxmlformats.org/officeDocument/2006/relationships/slide" Target="slides/slide683.xml" /><Relationship Id="rId687" Type="http://schemas.openxmlformats.org/officeDocument/2006/relationships/slide" Target="slides/slide684.xml" /><Relationship Id="rId688" Type="http://schemas.openxmlformats.org/officeDocument/2006/relationships/slide" Target="slides/slide685.xml" /><Relationship Id="rId689" Type="http://schemas.openxmlformats.org/officeDocument/2006/relationships/slide" Target="slides/slide686.xml" /><Relationship Id="rId69" Type="http://schemas.openxmlformats.org/officeDocument/2006/relationships/slide" Target="slides/slide66.xml" /><Relationship Id="rId690" Type="http://schemas.openxmlformats.org/officeDocument/2006/relationships/slide" Target="slides/slide687.xml" /><Relationship Id="rId691" Type="http://schemas.openxmlformats.org/officeDocument/2006/relationships/slide" Target="slides/slide688.xml" /><Relationship Id="rId692" Type="http://schemas.openxmlformats.org/officeDocument/2006/relationships/slide" Target="slides/slide689.xml" /><Relationship Id="rId693" Type="http://schemas.openxmlformats.org/officeDocument/2006/relationships/slide" Target="slides/slide690.xml" /><Relationship Id="rId694" Type="http://schemas.openxmlformats.org/officeDocument/2006/relationships/slide" Target="slides/slide691.xml" /><Relationship Id="rId695" Type="http://schemas.openxmlformats.org/officeDocument/2006/relationships/slide" Target="slides/slide692.xml" /><Relationship Id="rId696" Type="http://schemas.openxmlformats.org/officeDocument/2006/relationships/slide" Target="slides/slide693.xml" /><Relationship Id="rId697" Type="http://schemas.openxmlformats.org/officeDocument/2006/relationships/slide" Target="slides/slide694.xml" /><Relationship Id="rId698" Type="http://schemas.openxmlformats.org/officeDocument/2006/relationships/slide" Target="slides/slide695.xml" /><Relationship Id="rId699" Type="http://schemas.openxmlformats.org/officeDocument/2006/relationships/slide" Target="slides/slide696.xml" /><Relationship Id="rId7" Type="http://schemas.openxmlformats.org/officeDocument/2006/relationships/slide" Target="slides/slide4.xml" /><Relationship Id="rId70" Type="http://schemas.openxmlformats.org/officeDocument/2006/relationships/slide" Target="slides/slide67.xml" /><Relationship Id="rId700" Type="http://schemas.openxmlformats.org/officeDocument/2006/relationships/slide" Target="slides/slide697.xml" /><Relationship Id="rId701" Type="http://schemas.openxmlformats.org/officeDocument/2006/relationships/slide" Target="slides/slide698.xml" /><Relationship Id="rId702" Type="http://schemas.openxmlformats.org/officeDocument/2006/relationships/slide" Target="slides/slide699.xml" /><Relationship Id="rId703" Type="http://schemas.openxmlformats.org/officeDocument/2006/relationships/slide" Target="slides/slide700.xml" /><Relationship Id="rId704" Type="http://schemas.openxmlformats.org/officeDocument/2006/relationships/slide" Target="slides/slide701.xml" /><Relationship Id="rId705" Type="http://schemas.openxmlformats.org/officeDocument/2006/relationships/slide" Target="slides/slide702.xml" /><Relationship Id="rId706" Type="http://schemas.openxmlformats.org/officeDocument/2006/relationships/slide" Target="slides/slide703.xml" /><Relationship Id="rId707" Type="http://schemas.openxmlformats.org/officeDocument/2006/relationships/slide" Target="slides/slide704.xml" /><Relationship Id="rId708" Type="http://schemas.openxmlformats.org/officeDocument/2006/relationships/slide" Target="slides/slide705.xml" /><Relationship Id="rId709" Type="http://schemas.openxmlformats.org/officeDocument/2006/relationships/slide" Target="slides/slide706.xml" /><Relationship Id="rId71" Type="http://schemas.openxmlformats.org/officeDocument/2006/relationships/slide" Target="slides/slide68.xml" /><Relationship Id="rId710" Type="http://schemas.openxmlformats.org/officeDocument/2006/relationships/slide" Target="slides/slide707.xml" /><Relationship Id="rId711" Type="http://schemas.openxmlformats.org/officeDocument/2006/relationships/slide" Target="slides/slide708.xml" /><Relationship Id="rId712" Type="http://schemas.openxmlformats.org/officeDocument/2006/relationships/slide" Target="slides/slide709.xml" /><Relationship Id="rId713" Type="http://schemas.openxmlformats.org/officeDocument/2006/relationships/slide" Target="slides/slide710.xml" /><Relationship Id="rId714" Type="http://schemas.openxmlformats.org/officeDocument/2006/relationships/slide" Target="slides/slide711.xml" /><Relationship Id="rId715" Type="http://schemas.openxmlformats.org/officeDocument/2006/relationships/slide" Target="slides/slide712.xml" /><Relationship Id="rId716" Type="http://schemas.openxmlformats.org/officeDocument/2006/relationships/slide" Target="slides/slide713.xml" /><Relationship Id="rId717" Type="http://schemas.openxmlformats.org/officeDocument/2006/relationships/slide" Target="slides/slide714.xml" /><Relationship Id="rId718" Type="http://schemas.openxmlformats.org/officeDocument/2006/relationships/slide" Target="slides/slide715.xml" /><Relationship Id="rId719" Type="http://schemas.openxmlformats.org/officeDocument/2006/relationships/slide" Target="slides/slide716.xml" /><Relationship Id="rId72" Type="http://schemas.openxmlformats.org/officeDocument/2006/relationships/slide" Target="slides/slide69.xml" /><Relationship Id="rId720" Type="http://schemas.openxmlformats.org/officeDocument/2006/relationships/slide" Target="slides/slide717.xml" /><Relationship Id="rId721" Type="http://schemas.openxmlformats.org/officeDocument/2006/relationships/slide" Target="slides/slide718.xml" /><Relationship Id="rId722" Type="http://schemas.openxmlformats.org/officeDocument/2006/relationships/slide" Target="slides/slide719.xml" /><Relationship Id="rId723" Type="http://schemas.openxmlformats.org/officeDocument/2006/relationships/slide" Target="slides/slide720.xml" /><Relationship Id="rId724" Type="http://schemas.openxmlformats.org/officeDocument/2006/relationships/slide" Target="slides/slide721.xml" /><Relationship Id="rId725" Type="http://schemas.openxmlformats.org/officeDocument/2006/relationships/slide" Target="slides/slide722.xml" /><Relationship Id="rId726" Type="http://schemas.openxmlformats.org/officeDocument/2006/relationships/slide" Target="slides/slide723.xml" /><Relationship Id="rId727" Type="http://schemas.openxmlformats.org/officeDocument/2006/relationships/slide" Target="slides/slide724.xml" /><Relationship Id="rId728" Type="http://schemas.openxmlformats.org/officeDocument/2006/relationships/slide" Target="slides/slide725.xml" /><Relationship Id="rId729" Type="http://schemas.openxmlformats.org/officeDocument/2006/relationships/slide" Target="slides/slide726.xml" /><Relationship Id="rId73" Type="http://schemas.openxmlformats.org/officeDocument/2006/relationships/slide" Target="slides/slide70.xml" /><Relationship Id="rId730" Type="http://schemas.openxmlformats.org/officeDocument/2006/relationships/slide" Target="slides/slide727.xml" /><Relationship Id="rId731" Type="http://schemas.openxmlformats.org/officeDocument/2006/relationships/slide" Target="slides/slide728.xml" /><Relationship Id="rId732" Type="http://schemas.openxmlformats.org/officeDocument/2006/relationships/slide" Target="slides/slide729.xml" /><Relationship Id="rId733" Type="http://schemas.openxmlformats.org/officeDocument/2006/relationships/slide" Target="slides/slide730.xml" /><Relationship Id="rId734" Type="http://schemas.openxmlformats.org/officeDocument/2006/relationships/slide" Target="slides/slide731.xml" /><Relationship Id="rId735" Type="http://schemas.openxmlformats.org/officeDocument/2006/relationships/slide" Target="slides/slide732.xml" /><Relationship Id="rId736" Type="http://schemas.openxmlformats.org/officeDocument/2006/relationships/slide" Target="slides/slide733.xml" /><Relationship Id="rId737" Type="http://schemas.openxmlformats.org/officeDocument/2006/relationships/slide" Target="slides/slide734.xml" /><Relationship Id="rId738" Type="http://schemas.openxmlformats.org/officeDocument/2006/relationships/slide" Target="slides/slide735.xml" /><Relationship Id="rId739" Type="http://schemas.openxmlformats.org/officeDocument/2006/relationships/slide" Target="slides/slide736.xml" /><Relationship Id="rId74" Type="http://schemas.openxmlformats.org/officeDocument/2006/relationships/slide" Target="slides/slide71.xml" /><Relationship Id="rId740" Type="http://schemas.openxmlformats.org/officeDocument/2006/relationships/slide" Target="slides/slide737.xml" /><Relationship Id="rId741" Type="http://schemas.openxmlformats.org/officeDocument/2006/relationships/slide" Target="slides/slide738.xml" /><Relationship Id="rId742" Type="http://schemas.openxmlformats.org/officeDocument/2006/relationships/slide" Target="slides/slide739.xml" /><Relationship Id="rId743" Type="http://schemas.openxmlformats.org/officeDocument/2006/relationships/slide" Target="slides/slide740.xml" /><Relationship Id="rId744" Type="http://schemas.openxmlformats.org/officeDocument/2006/relationships/slide" Target="slides/slide741.xml" /><Relationship Id="rId745" Type="http://schemas.openxmlformats.org/officeDocument/2006/relationships/slide" Target="slides/slide742.xml" /><Relationship Id="rId746" Type="http://schemas.openxmlformats.org/officeDocument/2006/relationships/slide" Target="slides/slide743.xml" /><Relationship Id="rId747" Type="http://schemas.openxmlformats.org/officeDocument/2006/relationships/slide" Target="slides/slide744.xml" /><Relationship Id="rId748" Type="http://schemas.openxmlformats.org/officeDocument/2006/relationships/slide" Target="slides/slide745.xml" /><Relationship Id="rId749" Type="http://schemas.openxmlformats.org/officeDocument/2006/relationships/slide" Target="slides/slide746.xml" /><Relationship Id="rId75" Type="http://schemas.openxmlformats.org/officeDocument/2006/relationships/slide" Target="slides/slide72.xml" /><Relationship Id="rId750" Type="http://schemas.openxmlformats.org/officeDocument/2006/relationships/slide" Target="slides/slide747.xml" /><Relationship Id="rId751" Type="http://schemas.openxmlformats.org/officeDocument/2006/relationships/slide" Target="slides/slide748.xml" /><Relationship Id="rId752" Type="http://schemas.openxmlformats.org/officeDocument/2006/relationships/slide" Target="slides/slide749.xml" /><Relationship Id="rId753" Type="http://schemas.openxmlformats.org/officeDocument/2006/relationships/slide" Target="slides/slide750.xml" /><Relationship Id="rId754" Type="http://schemas.openxmlformats.org/officeDocument/2006/relationships/slide" Target="slides/slide751.xml" /><Relationship Id="rId755" Type="http://schemas.openxmlformats.org/officeDocument/2006/relationships/slide" Target="slides/slide752.xml" /><Relationship Id="rId756" Type="http://schemas.openxmlformats.org/officeDocument/2006/relationships/slide" Target="slides/slide753.xml" /><Relationship Id="rId757" Type="http://schemas.openxmlformats.org/officeDocument/2006/relationships/slide" Target="slides/slide754.xml" /><Relationship Id="rId758" Type="http://schemas.openxmlformats.org/officeDocument/2006/relationships/slide" Target="slides/slide755.xml" /><Relationship Id="rId759" Type="http://schemas.openxmlformats.org/officeDocument/2006/relationships/slide" Target="slides/slide756.xml" /><Relationship Id="rId76" Type="http://schemas.openxmlformats.org/officeDocument/2006/relationships/slide" Target="slides/slide73.xml" /><Relationship Id="rId760" Type="http://schemas.openxmlformats.org/officeDocument/2006/relationships/slide" Target="slides/slide757.xml" /><Relationship Id="rId761" Type="http://schemas.openxmlformats.org/officeDocument/2006/relationships/slide" Target="slides/slide758.xml" /><Relationship Id="rId762" Type="http://schemas.openxmlformats.org/officeDocument/2006/relationships/slide" Target="slides/slide759.xml" /><Relationship Id="rId763" Type="http://schemas.openxmlformats.org/officeDocument/2006/relationships/slide" Target="slides/slide760.xml" /><Relationship Id="rId764" Type="http://schemas.openxmlformats.org/officeDocument/2006/relationships/slide" Target="slides/slide761.xml" /><Relationship Id="rId765" Type="http://schemas.openxmlformats.org/officeDocument/2006/relationships/slide" Target="slides/slide762.xml" /><Relationship Id="rId766" Type="http://schemas.openxmlformats.org/officeDocument/2006/relationships/slide" Target="slides/slide763.xml" /><Relationship Id="rId767" Type="http://schemas.openxmlformats.org/officeDocument/2006/relationships/slide" Target="slides/slide764.xml" /><Relationship Id="rId768" Type="http://schemas.openxmlformats.org/officeDocument/2006/relationships/slide" Target="slides/slide765.xml" /><Relationship Id="rId769" Type="http://schemas.openxmlformats.org/officeDocument/2006/relationships/slide" Target="slides/slide766.xml" /><Relationship Id="rId77" Type="http://schemas.openxmlformats.org/officeDocument/2006/relationships/slide" Target="slides/slide74.xml" /><Relationship Id="rId770" Type="http://schemas.openxmlformats.org/officeDocument/2006/relationships/slide" Target="slides/slide767.xml" /><Relationship Id="rId771" Type="http://schemas.openxmlformats.org/officeDocument/2006/relationships/slide" Target="slides/slide768.xml" /><Relationship Id="rId772" Type="http://schemas.openxmlformats.org/officeDocument/2006/relationships/slide" Target="slides/slide769.xml" /><Relationship Id="rId773" Type="http://schemas.openxmlformats.org/officeDocument/2006/relationships/slide" Target="slides/slide770.xml" /><Relationship Id="rId774" Type="http://schemas.openxmlformats.org/officeDocument/2006/relationships/slide" Target="slides/slide771.xml" /><Relationship Id="rId775" Type="http://schemas.openxmlformats.org/officeDocument/2006/relationships/slide" Target="slides/slide772.xml" /><Relationship Id="rId776" Type="http://schemas.openxmlformats.org/officeDocument/2006/relationships/slide" Target="slides/slide773.xml" /><Relationship Id="rId777" Type="http://schemas.openxmlformats.org/officeDocument/2006/relationships/slide" Target="slides/slide774.xml" /><Relationship Id="rId778" Type="http://schemas.openxmlformats.org/officeDocument/2006/relationships/slide" Target="slides/slide775.xml" /><Relationship Id="rId779" Type="http://schemas.openxmlformats.org/officeDocument/2006/relationships/slide" Target="slides/slide776.xml" /><Relationship Id="rId78" Type="http://schemas.openxmlformats.org/officeDocument/2006/relationships/slide" Target="slides/slide75.xml" /><Relationship Id="rId780" Type="http://schemas.openxmlformats.org/officeDocument/2006/relationships/slide" Target="slides/slide777.xml" /><Relationship Id="rId781" Type="http://schemas.openxmlformats.org/officeDocument/2006/relationships/slide" Target="slides/slide778.xml" /><Relationship Id="rId782" Type="http://schemas.openxmlformats.org/officeDocument/2006/relationships/slide" Target="slides/slide779.xml" /><Relationship Id="rId783" Type="http://schemas.openxmlformats.org/officeDocument/2006/relationships/slide" Target="slides/slide780.xml" /><Relationship Id="rId784" Type="http://schemas.openxmlformats.org/officeDocument/2006/relationships/slide" Target="slides/slide781.xml" /><Relationship Id="rId785" Type="http://schemas.openxmlformats.org/officeDocument/2006/relationships/slide" Target="slides/slide782.xml" /><Relationship Id="rId786" Type="http://schemas.openxmlformats.org/officeDocument/2006/relationships/slide" Target="slides/slide783.xml" /><Relationship Id="rId787" Type="http://schemas.openxmlformats.org/officeDocument/2006/relationships/slide" Target="slides/slide784.xml" /><Relationship Id="rId788" Type="http://schemas.openxmlformats.org/officeDocument/2006/relationships/slide" Target="slides/slide785.xml" /><Relationship Id="rId789" Type="http://schemas.openxmlformats.org/officeDocument/2006/relationships/slide" Target="slides/slide786.xml" /><Relationship Id="rId79" Type="http://schemas.openxmlformats.org/officeDocument/2006/relationships/slide" Target="slides/slide76.xml" /><Relationship Id="rId790" Type="http://schemas.openxmlformats.org/officeDocument/2006/relationships/slide" Target="slides/slide787.xml" /><Relationship Id="rId791" Type="http://schemas.openxmlformats.org/officeDocument/2006/relationships/slide" Target="slides/slide788.xml" /><Relationship Id="rId792" Type="http://schemas.openxmlformats.org/officeDocument/2006/relationships/slide" Target="slides/slide789.xml" /><Relationship Id="rId793" Type="http://schemas.openxmlformats.org/officeDocument/2006/relationships/slide" Target="slides/slide790.xml" /><Relationship Id="rId794" Type="http://schemas.openxmlformats.org/officeDocument/2006/relationships/slide" Target="slides/slide791.xml" /><Relationship Id="rId795" Type="http://schemas.openxmlformats.org/officeDocument/2006/relationships/slide" Target="slides/slide792.xml" /><Relationship Id="rId796" Type="http://schemas.openxmlformats.org/officeDocument/2006/relationships/slide" Target="slides/slide793.xml" /><Relationship Id="rId797" Type="http://schemas.openxmlformats.org/officeDocument/2006/relationships/slide" Target="slides/slide794.xml" /><Relationship Id="rId798" Type="http://schemas.openxmlformats.org/officeDocument/2006/relationships/slide" Target="slides/slide795.xml" /><Relationship Id="rId799" Type="http://schemas.openxmlformats.org/officeDocument/2006/relationships/slide" Target="slides/slide796.xml" /><Relationship Id="rId8" Type="http://schemas.openxmlformats.org/officeDocument/2006/relationships/slide" Target="slides/slide5.xml" /><Relationship Id="rId80" Type="http://schemas.openxmlformats.org/officeDocument/2006/relationships/slide" Target="slides/slide77.xml" /><Relationship Id="rId800" Type="http://schemas.openxmlformats.org/officeDocument/2006/relationships/slide" Target="slides/slide797.xml" /><Relationship Id="rId801" Type="http://schemas.openxmlformats.org/officeDocument/2006/relationships/slide" Target="slides/slide798.xml" /><Relationship Id="rId802" Type="http://schemas.openxmlformats.org/officeDocument/2006/relationships/slide" Target="slides/slide799.xml" /><Relationship Id="rId803" Type="http://schemas.openxmlformats.org/officeDocument/2006/relationships/slide" Target="slides/slide800.xml" /><Relationship Id="rId804" Type="http://schemas.openxmlformats.org/officeDocument/2006/relationships/slide" Target="slides/slide801.xml" /><Relationship Id="rId805" Type="http://schemas.openxmlformats.org/officeDocument/2006/relationships/slide" Target="slides/slide802.xml" /><Relationship Id="rId806" Type="http://schemas.openxmlformats.org/officeDocument/2006/relationships/slide" Target="slides/slide803.xml" /><Relationship Id="rId807" Type="http://schemas.openxmlformats.org/officeDocument/2006/relationships/slide" Target="slides/slide804.xml" /><Relationship Id="rId808" Type="http://schemas.openxmlformats.org/officeDocument/2006/relationships/slide" Target="slides/slide805.xml" /><Relationship Id="rId809" Type="http://schemas.openxmlformats.org/officeDocument/2006/relationships/slide" Target="slides/slide806.xml" /><Relationship Id="rId81" Type="http://schemas.openxmlformats.org/officeDocument/2006/relationships/slide" Target="slides/slide78.xml" /><Relationship Id="rId810" Type="http://schemas.openxmlformats.org/officeDocument/2006/relationships/slide" Target="slides/slide807.xml" /><Relationship Id="rId811" Type="http://schemas.openxmlformats.org/officeDocument/2006/relationships/slide" Target="slides/slide808.xml" /><Relationship Id="rId812" Type="http://schemas.openxmlformats.org/officeDocument/2006/relationships/slide" Target="slides/slide809.xml" /><Relationship Id="rId813" Type="http://schemas.openxmlformats.org/officeDocument/2006/relationships/slide" Target="slides/slide810.xml" /><Relationship Id="rId814" Type="http://schemas.openxmlformats.org/officeDocument/2006/relationships/slide" Target="slides/slide811.xml" /><Relationship Id="rId815" Type="http://schemas.openxmlformats.org/officeDocument/2006/relationships/slide" Target="slides/slide812.xml" /><Relationship Id="rId816" Type="http://schemas.openxmlformats.org/officeDocument/2006/relationships/slide" Target="slides/slide813.xml" /><Relationship Id="rId817" Type="http://schemas.openxmlformats.org/officeDocument/2006/relationships/slide" Target="slides/slide814.xml" /><Relationship Id="rId818" Type="http://schemas.openxmlformats.org/officeDocument/2006/relationships/slide" Target="slides/slide815.xml" /><Relationship Id="rId819" Type="http://schemas.openxmlformats.org/officeDocument/2006/relationships/slide" Target="slides/slide816.xml" /><Relationship Id="rId82" Type="http://schemas.openxmlformats.org/officeDocument/2006/relationships/slide" Target="slides/slide79.xml" /><Relationship Id="rId820" Type="http://schemas.openxmlformats.org/officeDocument/2006/relationships/slide" Target="slides/slide817.xml" /><Relationship Id="rId821" Type="http://schemas.openxmlformats.org/officeDocument/2006/relationships/slide" Target="slides/slide818.xml" /><Relationship Id="rId822" Type="http://schemas.openxmlformats.org/officeDocument/2006/relationships/slide" Target="slides/slide819.xml" /><Relationship Id="rId823" Type="http://schemas.openxmlformats.org/officeDocument/2006/relationships/slide" Target="slides/slide820.xml" /><Relationship Id="rId824" Type="http://schemas.openxmlformats.org/officeDocument/2006/relationships/slide" Target="slides/slide821.xml" /><Relationship Id="rId825" Type="http://schemas.openxmlformats.org/officeDocument/2006/relationships/slide" Target="slides/slide822.xml" /><Relationship Id="rId826" Type="http://schemas.openxmlformats.org/officeDocument/2006/relationships/slide" Target="slides/slide823.xml" /><Relationship Id="rId827" Type="http://schemas.openxmlformats.org/officeDocument/2006/relationships/slide" Target="slides/slide824.xml" /><Relationship Id="rId828" Type="http://schemas.openxmlformats.org/officeDocument/2006/relationships/slide" Target="slides/slide825.xml" /><Relationship Id="rId829" Type="http://schemas.openxmlformats.org/officeDocument/2006/relationships/slide" Target="slides/slide826.xml" /><Relationship Id="rId83" Type="http://schemas.openxmlformats.org/officeDocument/2006/relationships/slide" Target="slides/slide80.xml" /><Relationship Id="rId830" Type="http://schemas.openxmlformats.org/officeDocument/2006/relationships/slide" Target="slides/slide827.xml" /><Relationship Id="rId831" Type="http://schemas.openxmlformats.org/officeDocument/2006/relationships/slide" Target="slides/slide828.xml" /><Relationship Id="rId832" Type="http://schemas.openxmlformats.org/officeDocument/2006/relationships/slide" Target="slides/slide829.xml" /><Relationship Id="rId833" Type="http://schemas.openxmlformats.org/officeDocument/2006/relationships/slide" Target="slides/slide830.xml" /><Relationship Id="rId834" Type="http://schemas.openxmlformats.org/officeDocument/2006/relationships/slide" Target="slides/slide831.xml" /><Relationship Id="rId835" Type="http://schemas.openxmlformats.org/officeDocument/2006/relationships/slide" Target="slides/slide832.xml" /><Relationship Id="rId836" Type="http://schemas.openxmlformats.org/officeDocument/2006/relationships/slide" Target="slides/slide833.xml" /><Relationship Id="rId837" Type="http://schemas.openxmlformats.org/officeDocument/2006/relationships/slide" Target="slides/slide834.xml" /><Relationship Id="rId838" Type="http://schemas.openxmlformats.org/officeDocument/2006/relationships/slide" Target="slides/slide835.xml" /><Relationship Id="rId839" Type="http://schemas.openxmlformats.org/officeDocument/2006/relationships/slide" Target="slides/slide836.xml" /><Relationship Id="rId84" Type="http://schemas.openxmlformats.org/officeDocument/2006/relationships/slide" Target="slides/slide81.xml" /><Relationship Id="rId840" Type="http://schemas.openxmlformats.org/officeDocument/2006/relationships/slide" Target="slides/slide837.xml" /><Relationship Id="rId841" Type="http://schemas.openxmlformats.org/officeDocument/2006/relationships/slide" Target="slides/slide838.xml" /><Relationship Id="rId842" Type="http://schemas.openxmlformats.org/officeDocument/2006/relationships/slide" Target="slides/slide839.xml" /><Relationship Id="rId843" Type="http://schemas.openxmlformats.org/officeDocument/2006/relationships/slide" Target="slides/slide840.xml" /><Relationship Id="rId844" Type="http://schemas.openxmlformats.org/officeDocument/2006/relationships/slide" Target="slides/slide841.xml" /><Relationship Id="rId845" Type="http://schemas.openxmlformats.org/officeDocument/2006/relationships/slide" Target="slides/slide842.xml" /><Relationship Id="rId846" Type="http://schemas.openxmlformats.org/officeDocument/2006/relationships/slide" Target="slides/slide843.xml" /><Relationship Id="rId847" Type="http://schemas.openxmlformats.org/officeDocument/2006/relationships/slide" Target="slides/slide844.xml" /><Relationship Id="rId848" Type="http://schemas.openxmlformats.org/officeDocument/2006/relationships/slide" Target="slides/slide845.xml" /><Relationship Id="rId849" Type="http://schemas.openxmlformats.org/officeDocument/2006/relationships/slide" Target="slides/slide846.xml" /><Relationship Id="rId85" Type="http://schemas.openxmlformats.org/officeDocument/2006/relationships/slide" Target="slides/slide82.xml" /><Relationship Id="rId850" Type="http://schemas.openxmlformats.org/officeDocument/2006/relationships/slide" Target="slides/slide847.xml" /><Relationship Id="rId851" Type="http://schemas.openxmlformats.org/officeDocument/2006/relationships/slide" Target="slides/slide848.xml" /><Relationship Id="rId852" Type="http://schemas.openxmlformats.org/officeDocument/2006/relationships/slide" Target="slides/slide849.xml" /><Relationship Id="rId853" Type="http://schemas.openxmlformats.org/officeDocument/2006/relationships/slide" Target="slides/slide850.xml" /><Relationship Id="rId854" Type="http://schemas.openxmlformats.org/officeDocument/2006/relationships/slide" Target="slides/slide851.xml" /><Relationship Id="rId855" Type="http://schemas.openxmlformats.org/officeDocument/2006/relationships/slide" Target="slides/slide852.xml" /><Relationship Id="rId856" Type="http://schemas.openxmlformats.org/officeDocument/2006/relationships/slide" Target="slides/slide853.xml" /><Relationship Id="rId857" Type="http://schemas.openxmlformats.org/officeDocument/2006/relationships/slide" Target="slides/slide854.xml" /><Relationship Id="rId858" Type="http://schemas.openxmlformats.org/officeDocument/2006/relationships/slide" Target="slides/slide855.xml" /><Relationship Id="rId859" Type="http://schemas.openxmlformats.org/officeDocument/2006/relationships/slide" Target="slides/slide856.xml" /><Relationship Id="rId86" Type="http://schemas.openxmlformats.org/officeDocument/2006/relationships/slide" Target="slides/slide83.xml" /><Relationship Id="rId860" Type="http://schemas.openxmlformats.org/officeDocument/2006/relationships/slide" Target="slides/slide857.xml" /><Relationship Id="rId861" Type="http://schemas.openxmlformats.org/officeDocument/2006/relationships/slide" Target="slides/slide858.xml" /><Relationship Id="rId862" Type="http://schemas.openxmlformats.org/officeDocument/2006/relationships/slide" Target="slides/slide859.xml" /><Relationship Id="rId863" Type="http://schemas.openxmlformats.org/officeDocument/2006/relationships/slide" Target="slides/slide860.xml" /><Relationship Id="rId864" Type="http://schemas.openxmlformats.org/officeDocument/2006/relationships/slide" Target="slides/slide861.xml" /><Relationship Id="rId865" Type="http://schemas.openxmlformats.org/officeDocument/2006/relationships/slide" Target="slides/slide862.xml" /><Relationship Id="rId866" Type="http://schemas.openxmlformats.org/officeDocument/2006/relationships/slide" Target="slides/slide863.xml" /><Relationship Id="rId867" Type="http://schemas.openxmlformats.org/officeDocument/2006/relationships/slide" Target="slides/slide864.xml" /><Relationship Id="rId868" Type="http://schemas.openxmlformats.org/officeDocument/2006/relationships/slide" Target="slides/slide865.xml" /><Relationship Id="rId869" Type="http://schemas.openxmlformats.org/officeDocument/2006/relationships/slide" Target="slides/slide866.xml" /><Relationship Id="rId87" Type="http://schemas.openxmlformats.org/officeDocument/2006/relationships/slide" Target="slides/slide84.xml" /><Relationship Id="rId870" Type="http://schemas.openxmlformats.org/officeDocument/2006/relationships/slide" Target="slides/slide867.xml" /><Relationship Id="rId871" Type="http://schemas.openxmlformats.org/officeDocument/2006/relationships/slide" Target="slides/slide868.xml" /><Relationship Id="rId872" Type="http://schemas.openxmlformats.org/officeDocument/2006/relationships/slide" Target="slides/slide869.xml" /><Relationship Id="rId873" Type="http://schemas.openxmlformats.org/officeDocument/2006/relationships/slide" Target="slides/slide870.xml" /><Relationship Id="rId874" Type="http://schemas.openxmlformats.org/officeDocument/2006/relationships/slide" Target="slides/slide871.xml" /><Relationship Id="rId875" Type="http://schemas.openxmlformats.org/officeDocument/2006/relationships/slide" Target="slides/slide872.xml" /><Relationship Id="rId876" Type="http://schemas.openxmlformats.org/officeDocument/2006/relationships/slide" Target="slides/slide873.xml" /><Relationship Id="rId877" Type="http://schemas.openxmlformats.org/officeDocument/2006/relationships/slide" Target="slides/slide874.xml" /><Relationship Id="rId878" Type="http://schemas.openxmlformats.org/officeDocument/2006/relationships/slide" Target="slides/slide875.xml" /><Relationship Id="rId879" Type="http://schemas.openxmlformats.org/officeDocument/2006/relationships/slide" Target="slides/slide876.xml" /><Relationship Id="rId88" Type="http://schemas.openxmlformats.org/officeDocument/2006/relationships/slide" Target="slides/slide85.xml" /><Relationship Id="rId880" Type="http://schemas.openxmlformats.org/officeDocument/2006/relationships/slide" Target="slides/slide877.xml" /><Relationship Id="rId881" Type="http://schemas.openxmlformats.org/officeDocument/2006/relationships/slide" Target="slides/slide878.xml" /><Relationship Id="rId882" Type="http://schemas.openxmlformats.org/officeDocument/2006/relationships/slide" Target="slides/slide879.xml" /><Relationship Id="rId883" Type="http://schemas.openxmlformats.org/officeDocument/2006/relationships/slide" Target="slides/slide880.xml" /><Relationship Id="rId884" Type="http://schemas.openxmlformats.org/officeDocument/2006/relationships/slide" Target="slides/slide881.xml" /><Relationship Id="rId885" Type="http://schemas.openxmlformats.org/officeDocument/2006/relationships/slide" Target="slides/slide882.xml" /><Relationship Id="rId886" Type="http://schemas.openxmlformats.org/officeDocument/2006/relationships/slide" Target="slides/slide883.xml" /><Relationship Id="rId887" Type="http://schemas.openxmlformats.org/officeDocument/2006/relationships/slide" Target="slides/slide884.xml" /><Relationship Id="rId888" Type="http://schemas.openxmlformats.org/officeDocument/2006/relationships/slide" Target="slides/slide885.xml" /><Relationship Id="rId889" Type="http://schemas.openxmlformats.org/officeDocument/2006/relationships/slide" Target="slides/slide886.xml" /><Relationship Id="rId89" Type="http://schemas.openxmlformats.org/officeDocument/2006/relationships/slide" Target="slides/slide86.xml" /><Relationship Id="rId890" Type="http://schemas.openxmlformats.org/officeDocument/2006/relationships/slide" Target="slides/slide887.xml" /><Relationship Id="rId891" Type="http://schemas.openxmlformats.org/officeDocument/2006/relationships/slide" Target="slides/slide888.xml" /><Relationship Id="rId892" Type="http://schemas.openxmlformats.org/officeDocument/2006/relationships/slide" Target="slides/slide889.xml" /><Relationship Id="rId893" Type="http://schemas.openxmlformats.org/officeDocument/2006/relationships/slide" Target="slides/slide890.xml" /><Relationship Id="rId894" Type="http://schemas.openxmlformats.org/officeDocument/2006/relationships/slide" Target="slides/slide891.xml" /><Relationship Id="rId895" Type="http://schemas.openxmlformats.org/officeDocument/2006/relationships/slide" Target="slides/slide892.xml" /><Relationship Id="rId896" Type="http://schemas.openxmlformats.org/officeDocument/2006/relationships/slide" Target="slides/slide893.xml" /><Relationship Id="rId897" Type="http://schemas.openxmlformats.org/officeDocument/2006/relationships/slide" Target="slides/slide894.xml" /><Relationship Id="rId898" Type="http://schemas.openxmlformats.org/officeDocument/2006/relationships/slide" Target="slides/slide895.xml" /><Relationship Id="rId899" Type="http://schemas.openxmlformats.org/officeDocument/2006/relationships/slide" Target="slides/slide896.xml" /><Relationship Id="rId9" Type="http://schemas.openxmlformats.org/officeDocument/2006/relationships/slide" Target="slides/slide6.xml" /><Relationship Id="rId90" Type="http://schemas.openxmlformats.org/officeDocument/2006/relationships/slide" Target="slides/slide87.xml" /><Relationship Id="rId900" Type="http://schemas.openxmlformats.org/officeDocument/2006/relationships/slide" Target="slides/slide897.xml" /><Relationship Id="rId901" Type="http://schemas.openxmlformats.org/officeDocument/2006/relationships/slide" Target="slides/slide898.xml" /><Relationship Id="rId902" Type="http://schemas.openxmlformats.org/officeDocument/2006/relationships/slide" Target="slides/slide899.xml" /><Relationship Id="rId903" Type="http://schemas.openxmlformats.org/officeDocument/2006/relationships/slide" Target="slides/slide900.xml" /><Relationship Id="rId904" Type="http://schemas.openxmlformats.org/officeDocument/2006/relationships/slide" Target="slides/slide901.xml" /><Relationship Id="rId905" Type="http://schemas.openxmlformats.org/officeDocument/2006/relationships/slide" Target="slides/slide902.xml" /><Relationship Id="rId906" Type="http://schemas.openxmlformats.org/officeDocument/2006/relationships/slide" Target="slides/slide903.xml" /><Relationship Id="rId907" Type="http://schemas.openxmlformats.org/officeDocument/2006/relationships/slide" Target="slides/slide904.xml" /><Relationship Id="rId908" Type="http://schemas.openxmlformats.org/officeDocument/2006/relationships/slide" Target="slides/slide905.xml" /><Relationship Id="rId909" Type="http://schemas.openxmlformats.org/officeDocument/2006/relationships/slide" Target="slides/slide906.xml" /><Relationship Id="rId91" Type="http://schemas.openxmlformats.org/officeDocument/2006/relationships/slide" Target="slides/slide88.xml" /><Relationship Id="rId910" Type="http://schemas.openxmlformats.org/officeDocument/2006/relationships/slide" Target="slides/slide907.xml" /><Relationship Id="rId911" Type="http://schemas.openxmlformats.org/officeDocument/2006/relationships/slide" Target="slides/slide908.xml" /><Relationship Id="rId912" Type="http://schemas.openxmlformats.org/officeDocument/2006/relationships/slide" Target="slides/slide909.xml" /><Relationship Id="rId913" Type="http://schemas.openxmlformats.org/officeDocument/2006/relationships/slide" Target="slides/slide910.xml" /><Relationship Id="rId914" Type="http://schemas.openxmlformats.org/officeDocument/2006/relationships/slide" Target="slides/slide911.xml" /><Relationship Id="rId915" Type="http://schemas.openxmlformats.org/officeDocument/2006/relationships/slide" Target="slides/slide912.xml" /><Relationship Id="rId916" Type="http://schemas.openxmlformats.org/officeDocument/2006/relationships/slide" Target="slides/slide913.xml" /><Relationship Id="rId917" Type="http://schemas.openxmlformats.org/officeDocument/2006/relationships/slide" Target="slides/slide914.xml" /><Relationship Id="rId918" Type="http://schemas.openxmlformats.org/officeDocument/2006/relationships/slide" Target="slides/slide915.xml" /><Relationship Id="rId919" Type="http://schemas.openxmlformats.org/officeDocument/2006/relationships/slide" Target="slides/slide916.xml" /><Relationship Id="rId92" Type="http://schemas.openxmlformats.org/officeDocument/2006/relationships/slide" Target="slides/slide89.xml" /><Relationship Id="rId920" Type="http://schemas.openxmlformats.org/officeDocument/2006/relationships/slide" Target="slides/slide917.xml" /><Relationship Id="rId921" Type="http://schemas.openxmlformats.org/officeDocument/2006/relationships/slide" Target="slides/slide918.xml" /><Relationship Id="rId922" Type="http://schemas.openxmlformats.org/officeDocument/2006/relationships/slide" Target="slides/slide919.xml" /><Relationship Id="rId923" Type="http://schemas.openxmlformats.org/officeDocument/2006/relationships/slide" Target="slides/slide920.xml" /><Relationship Id="rId924" Type="http://schemas.openxmlformats.org/officeDocument/2006/relationships/slide" Target="slides/slide921.xml" /><Relationship Id="rId925" Type="http://schemas.openxmlformats.org/officeDocument/2006/relationships/slide" Target="slides/slide922.xml" /><Relationship Id="rId926" Type="http://schemas.openxmlformats.org/officeDocument/2006/relationships/slide" Target="slides/slide923.xml" /><Relationship Id="rId927" Type="http://schemas.openxmlformats.org/officeDocument/2006/relationships/slide" Target="slides/slide924.xml" /><Relationship Id="rId928" Type="http://schemas.openxmlformats.org/officeDocument/2006/relationships/slide" Target="slides/slide925.xml" /><Relationship Id="rId929" Type="http://schemas.openxmlformats.org/officeDocument/2006/relationships/slide" Target="slides/slide926.xml" /><Relationship Id="rId93" Type="http://schemas.openxmlformats.org/officeDocument/2006/relationships/slide" Target="slides/slide90.xml" /><Relationship Id="rId930" Type="http://schemas.openxmlformats.org/officeDocument/2006/relationships/slide" Target="slides/slide927.xml" /><Relationship Id="rId931" Type="http://schemas.openxmlformats.org/officeDocument/2006/relationships/slide" Target="slides/slide928.xml" /><Relationship Id="rId932" Type="http://schemas.openxmlformats.org/officeDocument/2006/relationships/slide" Target="slides/slide929.xml" /><Relationship Id="rId933" Type="http://schemas.openxmlformats.org/officeDocument/2006/relationships/slide" Target="slides/slide930.xml" /><Relationship Id="rId934" Type="http://schemas.openxmlformats.org/officeDocument/2006/relationships/slide" Target="slides/slide931.xml" /><Relationship Id="rId935" Type="http://schemas.openxmlformats.org/officeDocument/2006/relationships/slide" Target="slides/slide932.xml" /><Relationship Id="rId936" Type="http://schemas.openxmlformats.org/officeDocument/2006/relationships/slide" Target="slides/slide933.xml" /><Relationship Id="rId937" Type="http://schemas.openxmlformats.org/officeDocument/2006/relationships/slide" Target="slides/slide934.xml" /><Relationship Id="rId938" Type="http://schemas.openxmlformats.org/officeDocument/2006/relationships/slide" Target="slides/slide935.xml" /><Relationship Id="rId939" Type="http://schemas.openxmlformats.org/officeDocument/2006/relationships/slide" Target="slides/slide936.xml" /><Relationship Id="rId94" Type="http://schemas.openxmlformats.org/officeDocument/2006/relationships/slide" Target="slides/slide91.xml" /><Relationship Id="rId940" Type="http://schemas.openxmlformats.org/officeDocument/2006/relationships/slide" Target="slides/slide937.xml" /><Relationship Id="rId941" Type="http://schemas.openxmlformats.org/officeDocument/2006/relationships/slide" Target="slides/slide938.xml" /><Relationship Id="rId942" Type="http://schemas.openxmlformats.org/officeDocument/2006/relationships/slide" Target="slides/slide939.xml" /><Relationship Id="rId943" Type="http://schemas.openxmlformats.org/officeDocument/2006/relationships/slide" Target="slides/slide940.xml" /><Relationship Id="rId944" Type="http://schemas.openxmlformats.org/officeDocument/2006/relationships/slide" Target="slides/slide941.xml" /><Relationship Id="rId945" Type="http://schemas.openxmlformats.org/officeDocument/2006/relationships/slide" Target="slides/slide942.xml" /><Relationship Id="rId946" Type="http://schemas.openxmlformats.org/officeDocument/2006/relationships/slide" Target="slides/slide943.xml" /><Relationship Id="rId947" Type="http://schemas.openxmlformats.org/officeDocument/2006/relationships/slide" Target="slides/slide944.xml" /><Relationship Id="rId948" Type="http://schemas.openxmlformats.org/officeDocument/2006/relationships/slide" Target="slides/slide945.xml" /><Relationship Id="rId949" Type="http://schemas.openxmlformats.org/officeDocument/2006/relationships/slide" Target="slides/slide946.xml" /><Relationship Id="rId95" Type="http://schemas.openxmlformats.org/officeDocument/2006/relationships/slide" Target="slides/slide92.xml" /><Relationship Id="rId950" Type="http://schemas.openxmlformats.org/officeDocument/2006/relationships/slide" Target="slides/slide947.xml" /><Relationship Id="rId951" Type="http://schemas.openxmlformats.org/officeDocument/2006/relationships/slide" Target="slides/slide948.xml" /><Relationship Id="rId952" Type="http://schemas.openxmlformats.org/officeDocument/2006/relationships/slide" Target="slides/slide949.xml" /><Relationship Id="rId953" Type="http://schemas.openxmlformats.org/officeDocument/2006/relationships/slide" Target="slides/slide950.xml" /><Relationship Id="rId954" Type="http://schemas.openxmlformats.org/officeDocument/2006/relationships/slide" Target="slides/slide951.xml" /><Relationship Id="rId955" Type="http://schemas.openxmlformats.org/officeDocument/2006/relationships/slide" Target="slides/slide952.xml" /><Relationship Id="rId956" Type="http://schemas.openxmlformats.org/officeDocument/2006/relationships/slide" Target="slides/slide953.xml" /><Relationship Id="rId957" Type="http://schemas.openxmlformats.org/officeDocument/2006/relationships/slide" Target="slides/slide954.xml" /><Relationship Id="rId958" Type="http://schemas.openxmlformats.org/officeDocument/2006/relationships/slide" Target="slides/slide955.xml" /><Relationship Id="rId959" Type="http://schemas.openxmlformats.org/officeDocument/2006/relationships/slide" Target="slides/slide956.xml" /><Relationship Id="rId96" Type="http://schemas.openxmlformats.org/officeDocument/2006/relationships/slide" Target="slides/slide93.xml" /><Relationship Id="rId960" Type="http://schemas.openxmlformats.org/officeDocument/2006/relationships/slide" Target="slides/slide957.xml" /><Relationship Id="rId961" Type="http://schemas.openxmlformats.org/officeDocument/2006/relationships/slide" Target="slides/slide958.xml" /><Relationship Id="rId962" Type="http://schemas.openxmlformats.org/officeDocument/2006/relationships/slide" Target="slides/slide959.xml" /><Relationship Id="rId963" Type="http://schemas.openxmlformats.org/officeDocument/2006/relationships/slide" Target="slides/slide960.xml" /><Relationship Id="rId964" Type="http://schemas.openxmlformats.org/officeDocument/2006/relationships/slide" Target="slides/slide961.xml" /><Relationship Id="rId965" Type="http://schemas.openxmlformats.org/officeDocument/2006/relationships/slide" Target="slides/slide962.xml" /><Relationship Id="rId966" Type="http://schemas.openxmlformats.org/officeDocument/2006/relationships/slide" Target="slides/slide963.xml" /><Relationship Id="rId967" Type="http://schemas.openxmlformats.org/officeDocument/2006/relationships/slide" Target="slides/slide964.xml" /><Relationship Id="rId968" Type="http://schemas.openxmlformats.org/officeDocument/2006/relationships/slide" Target="slides/slide965.xml" /><Relationship Id="rId969" Type="http://schemas.openxmlformats.org/officeDocument/2006/relationships/slide" Target="slides/slide966.xml" /><Relationship Id="rId97" Type="http://schemas.openxmlformats.org/officeDocument/2006/relationships/slide" Target="slides/slide94.xml" /><Relationship Id="rId970" Type="http://schemas.openxmlformats.org/officeDocument/2006/relationships/slide" Target="slides/slide967.xml" /><Relationship Id="rId971" Type="http://schemas.openxmlformats.org/officeDocument/2006/relationships/slide" Target="slides/slide968.xml" /><Relationship Id="rId972" Type="http://schemas.openxmlformats.org/officeDocument/2006/relationships/slide" Target="slides/slide969.xml" /><Relationship Id="rId973" Type="http://schemas.openxmlformats.org/officeDocument/2006/relationships/slide" Target="slides/slide970.xml" /><Relationship Id="rId974" Type="http://schemas.openxmlformats.org/officeDocument/2006/relationships/slide" Target="slides/slide971.xml" /><Relationship Id="rId975" Type="http://schemas.openxmlformats.org/officeDocument/2006/relationships/slide" Target="slides/slide972.xml" /><Relationship Id="rId976" Type="http://schemas.openxmlformats.org/officeDocument/2006/relationships/slide" Target="slides/slide973.xml" /><Relationship Id="rId977" Type="http://schemas.openxmlformats.org/officeDocument/2006/relationships/slide" Target="slides/slide974.xml" /><Relationship Id="rId978" Type="http://schemas.openxmlformats.org/officeDocument/2006/relationships/slide" Target="slides/slide975.xml" /><Relationship Id="rId979" Type="http://schemas.openxmlformats.org/officeDocument/2006/relationships/slide" Target="slides/slide976.xml" /><Relationship Id="rId98" Type="http://schemas.openxmlformats.org/officeDocument/2006/relationships/slide" Target="slides/slide95.xml" /><Relationship Id="rId980" Type="http://schemas.openxmlformats.org/officeDocument/2006/relationships/slide" Target="slides/slide977.xml" /><Relationship Id="rId981" Type="http://schemas.openxmlformats.org/officeDocument/2006/relationships/slide" Target="slides/slide978.xml" /><Relationship Id="rId982" Type="http://schemas.openxmlformats.org/officeDocument/2006/relationships/slide" Target="slides/slide979.xml" /><Relationship Id="rId983" Type="http://schemas.openxmlformats.org/officeDocument/2006/relationships/slide" Target="slides/slide980.xml" /><Relationship Id="rId984" Type="http://schemas.openxmlformats.org/officeDocument/2006/relationships/slide" Target="slides/slide981.xml" /><Relationship Id="rId985" Type="http://schemas.openxmlformats.org/officeDocument/2006/relationships/slide" Target="slides/slide982.xml" /><Relationship Id="rId986" Type="http://schemas.openxmlformats.org/officeDocument/2006/relationships/slide" Target="slides/slide983.xml" /><Relationship Id="rId987" Type="http://schemas.openxmlformats.org/officeDocument/2006/relationships/slide" Target="slides/slide984.xml" /><Relationship Id="rId988" Type="http://schemas.openxmlformats.org/officeDocument/2006/relationships/slide" Target="slides/slide985.xml" /><Relationship Id="rId989" Type="http://schemas.openxmlformats.org/officeDocument/2006/relationships/slide" Target="slides/slide986.xml" /><Relationship Id="rId99" Type="http://schemas.openxmlformats.org/officeDocument/2006/relationships/slide" Target="slides/slide96.xml" /><Relationship Id="rId990" Type="http://schemas.openxmlformats.org/officeDocument/2006/relationships/slide" Target="slides/slide987.xml" /><Relationship Id="rId991" Type="http://schemas.openxmlformats.org/officeDocument/2006/relationships/slide" Target="slides/slide988.xml" /><Relationship Id="rId992" Type="http://schemas.openxmlformats.org/officeDocument/2006/relationships/slide" Target="slides/slide989.xml" /><Relationship Id="rId993" Type="http://schemas.openxmlformats.org/officeDocument/2006/relationships/slide" Target="slides/slide990.xml" /><Relationship Id="rId994" Type="http://schemas.openxmlformats.org/officeDocument/2006/relationships/slide" Target="slides/slide991.xml" /><Relationship Id="rId995" Type="http://schemas.openxmlformats.org/officeDocument/2006/relationships/slide" Target="slides/slide992.xml" /><Relationship Id="rId996" Type="http://schemas.openxmlformats.org/officeDocument/2006/relationships/slide" Target="slides/slide993.xml" /><Relationship Id="rId997" Type="http://schemas.openxmlformats.org/officeDocument/2006/relationships/slide" Target="slides/slide994.xml" /><Relationship Id="rId998" Type="http://schemas.openxmlformats.org/officeDocument/2006/relationships/slide" Target="slides/slide995.xml" /><Relationship Id="rId999" Type="http://schemas.openxmlformats.org/officeDocument/2006/relationships/slide" Target="slides/slide996.xml" /></Relationships>
</file>

<file path=ppt/notesMasters/_rels/notesMaster1.xml.rels>&#65279;<?xml version="1.0" encoding="utf-8" standalone="yes"?><Relationships xmlns="http://schemas.openxmlformats.org/package/2006/relationships"><Relationship Id="rId1" Type="http://schemas.openxmlformats.org/officeDocument/2006/relationships/theme" Target="../theme/theme3.xml" /></Relationships>
</file>

<file path=ppt/notesMasters/notesMaster1.xml><?xml version="1.0" encoding="utf-8"?>
<p:notesMaster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bg>
      <p:bgRef idx="1001">
        <a:schemeClr val="bg1"/>
      </p:bgRef>
    </p:bg>
    <p:spTree>
      <p:nvGrpSpPr>
        <p:cNvPr id="1" name=""/>
        <p:cNvGrpSpPr/>
        <p:nvPr/>
      </p:nvGrpSpPr>
      <p:grpSpPr>
        <a:xfrm>
          <a:off x="0" y="0"/>
          <a:ext cx="0" cy="0"/>
        </a:xfrm>
      </p:grpSpPr>
      <p:sp>
        <p:nvSpPr>
          <p:cNvPr id="2" name="頁首版面配置區 1"/>
          <p:cNvSpPr>
            <a:spLocks noGrp="1"/>
          </p:cNvSpPr>
          <p:nvPr>
            <p:ph type="hdr" sz="quarter"/>
          </p:nvPr>
        </p:nvSpPr>
        <p:spPr>
          <a:xfrm>
            <a:off x="0" y="0"/>
            <a:ext cx="2949787" cy="498693"/>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55838" y="0"/>
            <a:ext cx="2949787" cy="498693"/>
          </a:xfrm>
          <a:prstGeom prst="rect">
            <a:avLst/>
          </a:prstGeom>
        </p:spPr>
        <p:txBody>
          <a:bodyPr vert="horz" lIns="91440" tIns="45720" rIns="91440" bIns="45720" rtlCol="0"/>
          <a:lstStyle>
            <a:lvl1pPr algn="r">
              <a:defRPr sz="1200"/>
            </a:lvl1pPr>
          </a:lstStyle>
          <a:p>
            <a:fld id="{678539CC-A30F-4ACE-AF7C-50C9764A6EE3}" type="datetimeFigureOut">
              <a:rPr lang="zh-TW" altLang="en-US" smtClean="0"/>
              <a:t>2023/1/11</a:t>
            </a:fld>
            <a:endParaRPr lang="zh-TW" altLang="en-US"/>
          </a:p>
        </p:txBody>
      </p:sp>
      <p:sp>
        <p:nvSpPr>
          <p:cNvPr id="4" name="投影片圖像版面配置區 3"/>
          <p:cNvSpPr>
            <a:spLocks noGrp="1" noRot="1" noChangeAspect="1"/>
          </p:cNvSpPr>
          <p:nvPr>
            <p:ph type="sldImg" idx="2"/>
          </p:nvPr>
        </p:nvSpPr>
        <p:spPr>
          <a:xfrm>
            <a:off x="1168400" y="1243013"/>
            <a:ext cx="4470400" cy="3354387"/>
          </a:xfrm>
          <a:prstGeom prst="rect">
            <a:avLst/>
          </a:prstGeom>
          <a:noFill/>
          <a:ln w="12700">
            <a:solidFill>
              <a:prstClr val="black"/>
            </a:solidFill>
          </a:ln>
        </p:spPr>
      </p:sp>
      <p:sp>
        <p:nvSpPr>
          <p:cNvPr id="5" name="備忘稿版面配置區 4"/>
          <p:cNvSpPr>
            <a:spLocks noGrp="1"/>
          </p:cNvSpPr>
          <p:nvPr>
            <p:ph type="body" sz="quarter" idx="3"/>
          </p:nvPr>
        </p:nvSpPr>
        <p:spPr>
          <a:xfrm>
            <a:off x="680720" y="4783307"/>
            <a:ext cx="5445760" cy="3913614"/>
          </a:xfrm>
          <a:prstGeom prst="rect">
            <a:avLst/>
          </a:prstGeom>
        </p:spPr>
        <p:txBody>
          <a:bodyPr vert="horz" lIns="91440" tIns="45720" rIns="91440" bIns="45720" rtlCol="0"/>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6" name="頁尾版面配置區 5"/>
          <p:cNvSpPr>
            <a:spLocks noGrp="1"/>
          </p:cNvSpPr>
          <p:nvPr>
            <p:ph type="ftr" sz="quarter" idx="4"/>
          </p:nvPr>
        </p:nvSpPr>
        <p:spPr>
          <a:xfrm>
            <a:off x="0" y="9440647"/>
            <a:ext cx="2949787" cy="498692"/>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55838" y="9440647"/>
            <a:ext cx="2949787" cy="498692"/>
          </a:xfrm>
          <a:prstGeom prst="rect">
            <a:avLst/>
          </a:prstGeom>
        </p:spPr>
        <p:txBody>
          <a:bodyPr vert="horz" lIns="91440" tIns="45720" rIns="91440" bIns="45720" rtlCol="0" anchor="b"/>
          <a:lstStyle>
            <a:lvl1pPr algn="r">
              <a:defRPr sz="1200"/>
            </a:lvl1pPr>
          </a:lstStyle>
          <a:p>
            <a:fld id="{2D932CD6-3DF1-4FA4-9E15-907B7E3BCEDC}" type="slidenum">
              <a:rPr lang="zh-TW" altLang="en-US" smtClean="0"/>
              <a:t>‹#›</a:t>
            </a:fld>
            <a:endParaRPr lang="zh-TW" altLang="en-US"/>
          </a:p>
        </p:txBody>
      </p:sp>
    </p:spTree>
    <p:extLst>
      <p:ext uri="{BB962C8B-B14F-4D97-AF65-F5344CB8AC3E}">
        <p14:creationId xmlns:p14="http://schemas.microsoft.com/office/powerpoint/2010/main" val="13814377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&#65279;<?xml version="1.0" encoding="utf-8" standalone="yes"?><Relationships xmlns="http://schemas.openxmlformats.org/package/2006/relationships"><Relationship Id="rId1" Type="http://schemas.openxmlformats.org/officeDocument/2006/relationships/slide" Target="../slides/slide1.xml" /><Relationship Id="rId2" Type="http://schemas.openxmlformats.org/officeDocument/2006/relationships/notesMaster" Target="../notesMasters/notesMaster1.xml" /></Relationships>
</file>

<file path=ppt/notesSlides/_rels/notesSlide10.xml.rels>&#65279;<?xml version="1.0" encoding="utf-8" standalone="yes"?><Relationships xmlns="http://schemas.openxmlformats.org/package/2006/relationships"><Relationship Id="rId1" Type="http://schemas.openxmlformats.org/officeDocument/2006/relationships/slide" Target="../slides/slide10.xml" /><Relationship Id="rId2" Type="http://schemas.openxmlformats.org/officeDocument/2006/relationships/notesMaster" Target="../notesMasters/notesMaster1.xml" /></Relationships>
</file>

<file path=ppt/notesSlides/_rels/notesSlide100.xml.rels>&#65279;<?xml version="1.0" encoding="utf-8" standalone="yes"?><Relationships xmlns="http://schemas.openxmlformats.org/package/2006/relationships"><Relationship Id="rId1" Type="http://schemas.openxmlformats.org/officeDocument/2006/relationships/slide" Target="../slides/slide100.xml" /><Relationship Id="rId2" Type="http://schemas.openxmlformats.org/officeDocument/2006/relationships/notesMaster" Target="../notesMasters/notesMaster1.xml" /></Relationships>
</file>

<file path=ppt/notesSlides/_rels/notesSlide1000.xml.rels>&#65279;<?xml version="1.0" encoding="utf-8" standalone="yes"?><Relationships xmlns="http://schemas.openxmlformats.org/package/2006/relationships"><Relationship Id="rId1" Type="http://schemas.openxmlformats.org/officeDocument/2006/relationships/slide" Target="../slides/slide1000.xml" /><Relationship Id="rId2" Type="http://schemas.openxmlformats.org/officeDocument/2006/relationships/notesMaster" Target="../notesMasters/notesMaster1.xml" /></Relationships>
</file>

<file path=ppt/notesSlides/_rels/notesSlide1001.xml.rels>&#65279;<?xml version="1.0" encoding="utf-8" standalone="yes"?><Relationships xmlns="http://schemas.openxmlformats.org/package/2006/relationships"><Relationship Id="rId1" Type="http://schemas.openxmlformats.org/officeDocument/2006/relationships/slide" Target="../slides/slide1001.xml" /><Relationship Id="rId2" Type="http://schemas.openxmlformats.org/officeDocument/2006/relationships/notesMaster" Target="../notesMasters/notesMaster1.xml" /></Relationships>
</file>

<file path=ppt/notesSlides/_rels/notesSlide1002.xml.rels>&#65279;<?xml version="1.0" encoding="utf-8" standalone="yes"?><Relationships xmlns="http://schemas.openxmlformats.org/package/2006/relationships"><Relationship Id="rId1" Type="http://schemas.openxmlformats.org/officeDocument/2006/relationships/slide" Target="../slides/slide1002.xml" /><Relationship Id="rId2" Type="http://schemas.openxmlformats.org/officeDocument/2006/relationships/notesMaster" Target="../notesMasters/notesMaster1.xml" /></Relationships>
</file>

<file path=ppt/notesSlides/_rels/notesSlide1003.xml.rels>&#65279;<?xml version="1.0" encoding="utf-8" standalone="yes"?><Relationships xmlns="http://schemas.openxmlformats.org/package/2006/relationships"><Relationship Id="rId1" Type="http://schemas.openxmlformats.org/officeDocument/2006/relationships/slide" Target="../slides/slide1003.xml" /><Relationship Id="rId2" Type="http://schemas.openxmlformats.org/officeDocument/2006/relationships/notesMaster" Target="../notesMasters/notesMaster1.xml" /></Relationships>
</file>

<file path=ppt/notesSlides/_rels/notesSlide1004.xml.rels>&#65279;<?xml version="1.0" encoding="utf-8" standalone="yes"?><Relationships xmlns="http://schemas.openxmlformats.org/package/2006/relationships"><Relationship Id="rId1" Type="http://schemas.openxmlformats.org/officeDocument/2006/relationships/slide" Target="../slides/slide1004.xml" /><Relationship Id="rId2" Type="http://schemas.openxmlformats.org/officeDocument/2006/relationships/notesMaster" Target="../notesMasters/notesMaster1.xml" /></Relationships>
</file>

<file path=ppt/notesSlides/_rels/notesSlide1005.xml.rels>&#65279;<?xml version="1.0" encoding="utf-8" standalone="yes"?><Relationships xmlns="http://schemas.openxmlformats.org/package/2006/relationships"><Relationship Id="rId1" Type="http://schemas.openxmlformats.org/officeDocument/2006/relationships/slide" Target="../slides/slide1005.xml" /><Relationship Id="rId2" Type="http://schemas.openxmlformats.org/officeDocument/2006/relationships/notesMaster" Target="../notesMasters/notesMaster1.xml" /></Relationships>
</file>

<file path=ppt/notesSlides/_rels/notesSlide1006.xml.rels>&#65279;<?xml version="1.0" encoding="utf-8" standalone="yes"?><Relationships xmlns="http://schemas.openxmlformats.org/package/2006/relationships"><Relationship Id="rId1" Type="http://schemas.openxmlformats.org/officeDocument/2006/relationships/slide" Target="../slides/slide1006.xml" /><Relationship Id="rId2" Type="http://schemas.openxmlformats.org/officeDocument/2006/relationships/notesMaster" Target="../notesMasters/notesMaster1.xml" /></Relationships>
</file>

<file path=ppt/notesSlides/_rels/notesSlide1007.xml.rels>&#65279;<?xml version="1.0" encoding="utf-8" standalone="yes"?><Relationships xmlns="http://schemas.openxmlformats.org/package/2006/relationships"><Relationship Id="rId1" Type="http://schemas.openxmlformats.org/officeDocument/2006/relationships/slide" Target="../slides/slide1007.xml" /><Relationship Id="rId2" Type="http://schemas.openxmlformats.org/officeDocument/2006/relationships/notesMaster" Target="../notesMasters/notesMaster1.xml" /></Relationships>
</file>

<file path=ppt/notesSlides/_rels/notesSlide1008.xml.rels>&#65279;<?xml version="1.0" encoding="utf-8" standalone="yes"?><Relationships xmlns="http://schemas.openxmlformats.org/package/2006/relationships"><Relationship Id="rId1" Type="http://schemas.openxmlformats.org/officeDocument/2006/relationships/slide" Target="../slides/slide1008.xml" /><Relationship Id="rId2" Type="http://schemas.openxmlformats.org/officeDocument/2006/relationships/notesMaster" Target="../notesMasters/notesMaster1.xml" /></Relationships>
</file>

<file path=ppt/notesSlides/_rels/notesSlide1009.xml.rels>&#65279;<?xml version="1.0" encoding="utf-8" standalone="yes"?><Relationships xmlns="http://schemas.openxmlformats.org/package/2006/relationships"><Relationship Id="rId1" Type="http://schemas.openxmlformats.org/officeDocument/2006/relationships/slide" Target="../slides/slide1009.xml" /><Relationship Id="rId2" Type="http://schemas.openxmlformats.org/officeDocument/2006/relationships/notesMaster" Target="../notesMasters/notesMaster1.xml" /></Relationships>
</file>

<file path=ppt/notesSlides/_rels/notesSlide101.xml.rels>&#65279;<?xml version="1.0" encoding="utf-8" standalone="yes"?><Relationships xmlns="http://schemas.openxmlformats.org/package/2006/relationships"><Relationship Id="rId1" Type="http://schemas.openxmlformats.org/officeDocument/2006/relationships/slide" Target="../slides/slide101.xml" /><Relationship Id="rId2" Type="http://schemas.openxmlformats.org/officeDocument/2006/relationships/notesMaster" Target="../notesMasters/notesMaster1.xml" /></Relationships>
</file>

<file path=ppt/notesSlides/_rels/notesSlide1010.xml.rels>&#65279;<?xml version="1.0" encoding="utf-8" standalone="yes"?><Relationships xmlns="http://schemas.openxmlformats.org/package/2006/relationships"><Relationship Id="rId1" Type="http://schemas.openxmlformats.org/officeDocument/2006/relationships/slide" Target="../slides/slide1010.xml" /><Relationship Id="rId2" Type="http://schemas.openxmlformats.org/officeDocument/2006/relationships/notesMaster" Target="../notesMasters/notesMaster1.xml" /></Relationships>
</file>

<file path=ppt/notesSlides/_rels/notesSlide1011.xml.rels>&#65279;<?xml version="1.0" encoding="utf-8" standalone="yes"?><Relationships xmlns="http://schemas.openxmlformats.org/package/2006/relationships"><Relationship Id="rId1" Type="http://schemas.openxmlformats.org/officeDocument/2006/relationships/slide" Target="../slides/slide1011.xml" /><Relationship Id="rId2" Type="http://schemas.openxmlformats.org/officeDocument/2006/relationships/notesMaster" Target="../notesMasters/notesMaster1.xml" /></Relationships>
</file>

<file path=ppt/notesSlides/_rels/notesSlide1012.xml.rels>&#65279;<?xml version="1.0" encoding="utf-8" standalone="yes"?><Relationships xmlns="http://schemas.openxmlformats.org/package/2006/relationships"><Relationship Id="rId1" Type="http://schemas.openxmlformats.org/officeDocument/2006/relationships/slide" Target="../slides/slide1012.xml" /><Relationship Id="rId2" Type="http://schemas.openxmlformats.org/officeDocument/2006/relationships/notesMaster" Target="../notesMasters/notesMaster1.xml" /></Relationships>
</file>

<file path=ppt/notesSlides/_rels/notesSlide1013.xml.rels>&#65279;<?xml version="1.0" encoding="utf-8" standalone="yes"?><Relationships xmlns="http://schemas.openxmlformats.org/package/2006/relationships"><Relationship Id="rId1" Type="http://schemas.openxmlformats.org/officeDocument/2006/relationships/slide" Target="../slides/slide1013.xml" /><Relationship Id="rId2" Type="http://schemas.openxmlformats.org/officeDocument/2006/relationships/notesMaster" Target="../notesMasters/notesMaster1.xml" /></Relationships>
</file>

<file path=ppt/notesSlides/_rels/notesSlide1014.xml.rels>&#65279;<?xml version="1.0" encoding="utf-8" standalone="yes"?><Relationships xmlns="http://schemas.openxmlformats.org/package/2006/relationships"><Relationship Id="rId1" Type="http://schemas.openxmlformats.org/officeDocument/2006/relationships/slide" Target="../slides/slide1014.xml" /><Relationship Id="rId2" Type="http://schemas.openxmlformats.org/officeDocument/2006/relationships/notesMaster" Target="../notesMasters/notesMaster1.xml" /></Relationships>
</file>

<file path=ppt/notesSlides/_rels/notesSlide1015.xml.rels>&#65279;<?xml version="1.0" encoding="utf-8" standalone="yes"?><Relationships xmlns="http://schemas.openxmlformats.org/package/2006/relationships"><Relationship Id="rId1" Type="http://schemas.openxmlformats.org/officeDocument/2006/relationships/slide" Target="../slides/slide1015.xml" /><Relationship Id="rId2" Type="http://schemas.openxmlformats.org/officeDocument/2006/relationships/notesMaster" Target="../notesMasters/notesMaster1.xml" /></Relationships>
</file>

<file path=ppt/notesSlides/_rels/notesSlide1016.xml.rels>&#65279;<?xml version="1.0" encoding="utf-8" standalone="yes"?><Relationships xmlns="http://schemas.openxmlformats.org/package/2006/relationships"><Relationship Id="rId1" Type="http://schemas.openxmlformats.org/officeDocument/2006/relationships/slide" Target="../slides/slide1016.xml" /><Relationship Id="rId2" Type="http://schemas.openxmlformats.org/officeDocument/2006/relationships/notesMaster" Target="../notesMasters/notesMaster1.xml" /></Relationships>
</file>

<file path=ppt/notesSlides/_rels/notesSlide102.xml.rels>&#65279;<?xml version="1.0" encoding="utf-8" standalone="yes"?><Relationships xmlns="http://schemas.openxmlformats.org/package/2006/relationships"><Relationship Id="rId1" Type="http://schemas.openxmlformats.org/officeDocument/2006/relationships/slide" Target="../slides/slide102.xml" /><Relationship Id="rId2" Type="http://schemas.openxmlformats.org/officeDocument/2006/relationships/notesMaster" Target="../notesMasters/notesMaster1.xml" /></Relationships>
</file>

<file path=ppt/notesSlides/_rels/notesSlide103.xml.rels>&#65279;<?xml version="1.0" encoding="utf-8" standalone="yes"?><Relationships xmlns="http://schemas.openxmlformats.org/package/2006/relationships"><Relationship Id="rId1" Type="http://schemas.openxmlformats.org/officeDocument/2006/relationships/slide" Target="../slides/slide103.xml" /><Relationship Id="rId2" Type="http://schemas.openxmlformats.org/officeDocument/2006/relationships/notesMaster" Target="../notesMasters/notesMaster1.xml" /></Relationships>
</file>

<file path=ppt/notesSlides/_rels/notesSlide104.xml.rels>&#65279;<?xml version="1.0" encoding="utf-8" standalone="yes"?><Relationships xmlns="http://schemas.openxmlformats.org/package/2006/relationships"><Relationship Id="rId1" Type="http://schemas.openxmlformats.org/officeDocument/2006/relationships/slide" Target="../slides/slide104.xml" /><Relationship Id="rId2" Type="http://schemas.openxmlformats.org/officeDocument/2006/relationships/notesMaster" Target="../notesMasters/notesMaster1.xml" /></Relationships>
</file>

<file path=ppt/notesSlides/_rels/notesSlide105.xml.rels>&#65279;<?xml version="1.0" encoding="utf-8" standalone="yes"?><Relationships xmlns="http://schemas.openxmlformats.org/package/2006/relationships"><Relationship Id="rId1" Type="http://schemas.openxmlformats.org/officeDocument/2006/relationships/slide" Target="../slides/slide105.xml" /><Relationship Id="rId2" Type="http://schemas.openxmlformats.org/officeDocument/2006/relationships/notesMaster" Target="../notesMasters/notesMaster1.xml" /></Relationships>
</file>

<file path=ppt/notesSlides/_rels/notesSlide106.xml.rels>&#65279;<?xml version="1.0" encoding="utf-8" standalone="yes"?><Relationships xmlns="http://schemas.openxmlformats.org/package/2006/relationships"><Relationship Id="rId1" Type="http://schemas.openxmlformats.org/officeDocument/2006/relationships/slide" Target="../slides/slide106.xml" /><Relationship Id="rId2" Type="http://schemas.openxmlformats.org/officeDocument/2006/relationships/notesMaster" Target="../notesMasters/notesMaster1.xml" /></Relationships>
</file>

<file path=ppt/notesSlides/_rels/notesSlide107.xml.rels>&#65279;<?xml version="1.0" encoding="utf-8" standalone="yes"?><Relationships xmlns="http://schemas.openxmlformats.org/package/2006/relationships"><Relationship Id="rId1" Type="http://schemas.openxmlformats.org/officeDocument/2006/relationships/slide" Target="../slides/slide107.xml" /><Relationship Id="rId2" Type="http://schemas.openxmlformats.org/officeDocument/2006/relationships/notesMaster" Target="../notesMasters/notesMaster1.xml" /></Relationships>
</file>

<file path=ppt/notesSlides/_rels/notesSlide108.xml.rels>&#65279;<?xml version="1.0" encoding="utf-8" standalone="yes"?><Relationships xmlns="http://schemas.openxmlformats.org/package/2006/relationships"><Relationship Id="rId1" Type="http://schemas.openxmlformats.org/officeDocument/2006/relationships/slide" Target="../slides/slide108.xml" /><Relationship Id="rId2" Type="http://schemas.openxmlformats.org/officeDocument/2006/relationships/notesMaster" Target="../notesMasters/notesMaster1.xml" /></Relationships>
</file>

<file path=ppt/notesSlides/_rels/notesSlide109.xml.rels>&#65279;<?xml version="1.0" encoding="utf-8" standalone="yes"?><Relationships xmlns="http://schemas.openxmlformats.org/package/2006/relationships"><Relationship Id="rId1" Type="http://schemas.openxmlformats.org/officeDocument/2006/relationships/slide" Target="../slides/slide109.xml" /><Relationship Id="rId2" Type="http://schemas.openxmlformats.org/officeDocument/2006/relationships/notesMaster" Target="../notesMasters/notesMaster1.xml" /></Relationships>
</file>

<file path=ppt/notesSlides/_rels/notesSlide11.xml.rels>&#65279;<?xml version="1.0" encoding="utf-8" standalone="yes"?><Relationships xmlns="http://schemas.openxmlformats.org/package/2006/relationships"><Relationship Id="rId1" Type="http://schemas.openxmlformats.org/officeDocument/2006/relationships/slide" Target="../slides/slide11.xml" /><Relationship Id="rId2" Type="http://schemas.openxmlformats.org/officeDocument/2006/relationships/notesMaster" Target="../notesMasters/notesMaster1.xml" /></Relationships>
</file>

<file path=ppt/notesSlides/_rels/notesSlide110.xml.rels>&#65279;<?xml version="1.0" encoding="utf-8" standalone="yes"?><Relationships xmlns="http://schemas.openxmlformats.org/package/2006/relationships"><Relationship Id="rId1" Type="http://schemas.openxmlformats.org/officeDocument/2006/relationships/slide" Target="../slides/slide110.xml" /><Relationship Id="rId2" Type="http://schemas.openxmlformats.org/officeDocument/2006/relationships/notesMaster" Target="../notesMasters/notesMaster1.xml" /></Relationships>
</file>

<file path=ppt/notesSlides/_rels/notesSlide111.xml.rels>&#65279;<?xml version="1.0" encoding="utf-8" standalone="yes"?><Relationships xmlns="http://schemas.openxmlformats.org/package/2006/relationships"><Relationship Id="rId1" Type="http://schemas.openxmlformats.org/officeDocument/2006/relationships/slide" Target="../slides/slide111.xml" /><Relationship Id="rId2" Type="http://schemas.openxmlformats.org/officeDocument/2006/relationships/notesMaster" Target="../notesMasters/notesMaster1.xml" /></Relationships>
</file>

<file path=ppt/notesSlides/_rels/notesSlide112.xml.rels>&#65279;<?xml version="1.0" encoding="utf-8" standalone="yes"?><Relationships xmlns="http://schemas.openxmlformats.org/package/2006/relationships"><Relationship Id="rId1" Type="http://schemas.openxmlformats.org/officeDocument/2006/relationships/slide" Target="../slides/slide112.xml" /><Relationship Id="rId2" Type="http://schemas.openxmlformats.org/officeDocument/2006/relationships/notesMaster" Target="../notesMasters/notesMaster1.xml" /></Relationships>
</file>

<file path=ppt/notesSlides/_rels/notesSlide113.xml.rels>&#65279;<?xml version="1.0" encoding="utf-8" standalone="yes"?><Relationships xmlns="http://schemas.openxmlformats.org/package/2006/relationships"><Relationship Id="rId1" Type="http://schemas.openxmlformats.org/officeDocument/2006/relationships/slide" Target="../slides/slide113.xml" /><Relationship Id="rId2" Type="http://schemas.openxmlformats.org/officeDocument/2006/relationships/notesMaster" Target="../notesMasters/notesMaster1.xml" /></Relationships>
</file>

<file path=ppt/notesSlides/_rels/notesSlide114.xml.rels>&#65279;<?xml version="1.0" encoding="utf-8" standalone="yes"?><Relationships xmlns="http://schemas.openxmlformats.org/package/2006/relationships"><Relationship Id="rId1" Type="http://schemas.openxmlformats.org/officeDocument/2006/relationships/slide" Target="../slides/slide114.xml" /><Relationship Id="rId2" Type="http://schemas.openxmlformats.org/officeDocument/2006/relationships/notesMaster" Target="../notesMasters/notesMaster1.xml" /></Relationships>
</file>

<file path=ppt/notesSlides/_rels/notesSlide115.xml.rels>&#65279;<?xml version="1.0" encoding="utf-8" standalone="yes"?><Relationships xmlns="http://schemas.openxmlformats.org/package/2006/relationships"><Relationship Id="rId1" Type="http://schemas.openxmlformats.org/officeDocument/2006/relationships/slide" Target="../slides/slide115.xml" /><Relationship Id="rId2" Type="http://schemas.openxmlformats.org/officeDocument/2006/relationships/notesMaster" Target="../notesMasters/notesMaster1.xml" /></Relationships>
</file>

<file path=ppt/notesSlides/_rels/notesSlide116.xml.rels>&#65279;<?xml version="1.0" encoding="utf-8" standalone="yes"?><Relationships xmlns="http://schemas.openxmlformats.org/package/2006/relationships"><Relationship Id="rId1" Type="http://schemas.openxmlformats.org/officeDocument/2006/relationships/slide" Target="../slides/slide116.xml" /><Relationship Id="rId2" Type="http://schemas.openxmlformats.org/officeDocument/2006/relationships/notesMaster" Target="../notesMasters/notesMaster1.xml" /></Relationships>
</file>

<file path=ppt/notesSlides/_rels/notesSlide117.xml.rels>&#65279;<?xml version="1.0" encoding="utf-8" standalone="yes"?><Relationships xmlns="http://schemas.openxmlformats.org/package/2006/relationships"><Relationship Id="rId1" Type="http://schemas.openxmlformats.org/officeDocument/2006/relationships/slide" Target="../slides/slide117.xml" /><Relationship Id="rId2" Type="http://schemas.openxmlformats.org/officeDocument/2006/relationships/notesMaster" Target="../notesMasters/notesMaster1.xml" /></Relationships>
</file>

<file path=ppt/notesSlides/_rels/notesSlide118.xml.rels>&#65279;<?xml version="1.0" encoding="utf-8" standalone="yes"?><Relationships xmlns="http://schemas.openxmlformats.org/package/2006/relationships"><Relationship Id="rId1" Type="http://schemas.openxmlformats.org/officeDocument/2006/relationships/slide" Target="../slides/slide118.xml" /><Relationship Id="rId2" Type="http://schemas.openxmlformats.org/officeDocument/2006/relationships/notesMaster" Target="../notesMasters/notesMaster1.xml" /></Relationships>
</file>

<file path=ppt/notesSlides/_rels/notesSlide119.xml.rels>&#65279;<?xml version="1.0" encoding="utf-8" standalone="yes"?><Relationships xmlns="http://schemas.openxmlformats.org/package/2006/relationships"><Relationship Id="rId1" Type="http://schemas.openxmlformats.org/officeDocument/2006/relationships/slide" Target="../slides/slide119.xml" /><Relationship Id="rId2" Type="http://schemas.openxmlformats.org/officeDocument/2006/relationships/notesMaster" Target="../notesMasters/notesMaster1.xml" /></Relationships>
</file>

<file path=ppt/notesSlides/_rels/notesSlide12.xml.rels>&#65279;<?xml version="1.0" encoding="utf-8" standalone="yes"?><Relationships xmlns="http://schemas.openxmlformats.org/package/2006/relationships"><Relationship Id="rId1" Type="http://schemas.openxmlformats.org/officeDocument/2006/relationships/slide" Target="../slides/slide12.xml" /><Relationship Id="rId2" Type="http://schemas.openxmlformats.org/officeDocument/2006/relationships/notesMaster" Target="../notesMasters/notesMaster1.xml" /></Relationships>
</file>

<file path=ppt/notesSlides/_rels/notesSlide120.xml.rels>&#65279;<?xml version="1.0" encoding="utf-8" standalone="yes"?><Relationships xmlns="http://schemas.openxmlformats.org/package/2006/relationships"><Relationship Id="rId1" Type="http://schemas.openxmlformats.org/officeDocument/2006/relationships/slide" Target="../slides/slide120.xml" /><Relationship Id="rId2" Type="http://schemas.openxmlformats.org/officeDocument/2006/relationships/notesMaster" Target="../notesMasters/notesMaster1.xml" /></Relationships>
</file>

<file path=ppt/notesSlides/_rels/notesSlide121.xml.rels>&#65279;<?xml version="1.0" encoding="utf-8" standalone="yes"?><Relationships xmlns="http://schemas.openxmlformats.org/package/2006/relationships"><Relationship Id="rId1" Type="http://schemas.openxmlformats.org/officeDocument/2006/relationships/slide" Target="../slides/slide121.xml" /><Relationship Id="rId2" Type="http://schemas.openxmlformats.org/officeDocument/2006/relationships/notesMaster" Target="../notesMasters/notesMaster1.xml" /></Relationships>
</file>

<file path=ppt/notesSlides/_rels/notesSlide122.xml.rels>&#65279;<?xml version="1.0" encoding="utf-8" standalone="yes"?><Relationships xmlns="http://schemas.openxmlformats.org/package/2006/relationships"><Relationship Id="rId1" Type="http://schemas.openxmlformats.org/officeDocument/2006/relationships/slide" Target="../slides/slide122.xml" /><Relationship Id="rId2" Type="http://schemas.openxmlformats.org/officeDocument/2006/relationships/notesMaster" Target="../notesMasters/notesMaster1.xml" /></Relationships>
</file>

<file path=ppt/notesSlides/_rels/notesSlide123.xml.rels>&#65279;<?xml version="1.0" encoding="utf-8" standalone="yes"?><Relationships xmlns="http://schemas.openxmlformats.org/package/2006/relationships"><Relationship Id="rId1" Type="http://schemas.openxmlformats.org/officeDocument/2006/relationships/slide" Target="../slides/slide123.xml" /><Relationship Id="rId2" Type="http://schemas.openxmlformats.org/officeDocument/2006/relationships/notesMaster" Target="../notesMasters/notesMaster1.xml" /></Relationships>
</file>

<file path=ppt/notesSlides/_rels/notesSlide124.xml.rels>&#65279;<?xml version="1.0" encoding="utf-8" standalone="yes"?><Relationships xmlns="http://schemas.openxmlformats.org/package/2006/relationships"><Relationship Id="rId1" Type="http://schemas.openxmlformats.org/officeDocument/2006/relationships/slide" Target="../slides/slide124.xml" /><Relationship Id="rId2" Type="http://schemas.openxmlformats.org/officeDocument/2006/relationships/notesMaster" Target="../notesMasters/notesMaster1.xml" /></Relationships>
</file>

<file path=ppt/notesSlides/_rels/notesSlide125.xml.rels>&#65279;<?xml version="1.0" encoding="utf-8" standalone="yes"?><Relationships xmlns="http://schemas.openxmlformats.org/package/2006/relationships"><Relationship Id="rId1" Type="http://schemas.openxmlformats.org/officeDocument/2006/relationships/slide" Target="../slides/slide125.xml" /><Relationship Id="rId2" Type="http://schemas.openxmlformats.org/officeDocument/2006/relationships/notesMaster" Target="../notesMasters/notesMaster1.xml" /></Relationships>
</file>

<file path=ppt/notesSlides/_rels/notesSlide126.xml.rels>&#65279;<?xml version="1.0" encoding="utf-8" standalone="yes"?><Relationships xmlns="http://schemas.openxmlformats.org/package/2006/relationships"><Relationship Id="rId1" Type="http://schemas.openxmlformats.org/officeDocument/2006/relationships/slide" Target="../slides/slide126.xml" /><Relationship Id="rId2" Type="http://schemas.openxmlformats.org/officeDocument/2006/relationships/notesMaster" Target="../notesMasters/notesMaster1.xml" /></Relationships>
</file>

<file path=ppt/notesSlides/_rels/notesSlide127.xml.rels>&#65279;<?xml version="1.0" encoding="utf-8" standalone="yes"?><Relationships xmlns="http://schemas.openxmlformats.org/package/2006/relationships"><Relationship Id="rId1" Type="http://schemas.openxmlformats.org/officeDocument/2006/relationships/slide" Target="../slides/slide127.xml" /><Relationship Id="rId2" Type="http://schemas.openxmlformats.org/officeDocument/2006/relationships/notesMaster" Target="../notesMasters/notesMaster1.xml" /></Relationships>
</file>

<file path=ppt/notesSlides/_rels/notesSlide128.xml.rels>&#65279;<?xml version="1.0" encoding="utf-8" standalone="yes"?><Relationships xmlns="http://schemas.openxmlformats.org/package/2006/relationships"><Relationship Id="rId1" Type="http://schemas.openxmlformats.org/officeDocument/2006/relationships/slide" Target="../slides/slide128.xml" /><Relationship Id="rId2" Type="http://schemas.openxmlformats.org/officeDocument/2006/relationships/notesMaster" Target="../notesMasters/notesMaster1.xml" /></Relationships>
</file>

<file path=ppt/notesSlides/_rels/notesSlide129.xml.rels>&#65279;<?xml version="1.0" encoding="utf-8" standalone="yes"?><Relationships xmlns="http://schemas.openxmlformats.org/package/2006/relationships"><Relationship Id="rId1" Type="http://schemas.openxmlformats.org/officeDocument/2006/relationships/slide" Target="../slides/slide129.xml" /><Relationship Id="rId2" Type="http://schemas.openxmlformats.org/officeDocument/2006/relationships/notesMaster" Target="../notesMasters/notesMaster1.xml" /></Relationships>
</file>

<file path=ppt/notesSlides/_rels/notesSlide13.xml.rels>&#65279;<?xml version="1.0" encoding="utf-8" standalone="yes"?><Relationships xmlns="http://schemas.openxmlformats.org/package/2006/relationships"><Relationship Id="rId1" Type="http://schemas.openxmlformats.org/officeDocument/2006/relationships/slide" Target="../slides/slide13.xml" /><Relationship Id="rId2" Type="http://schemas.openxmlformats.org/officeDocument/2006/relationships/notesMaster" Target="../notesMasters/notesMaster1.xml" /></Relationships>
</file>

<file path=ppt/notesSlides/_rels/notesSlide130.xml.rels>&#65279;<?xml version="1.0" encoding="utf-8" standalone="yes"?><Relationships xmlns="http://schemas.openxmlformats.org/package/2006/relationships"><Relationship Id="rId1" Type="http://schemas.openxmlformats.org/officeDocument/2006/relationships/slide" Target="../slides/slide130.xml" /><Relationship Id="rId2" Type="http://schemas.openxmlformats.org/officeDocument/2006/relationships/notesMaster" Target="../notesMasters/notesMaster1.xml" /></Relationships>
</file>

<file path=ppt/notesSlides/_rels/notesSlide131.xml.rels>&#65279;<?xml version="1.0" encoding="utf-8" standalone="yes"?><Relationships xmlns="http://schemas.openxmlformats.org/package/2006/relationships"><Relationship Id="rId1" Type="http://schemas.openxmlformats.org/officeDocument/2006/relationships/slide" Target="../slides/slide131.xml" /><Relationship Id="rId2" Type="http://schemas.openxmlformats.org/officeDocument/2006/relationships/notesMaster" Target="../notesMasters/notesMaster1.xml" /></Relationships>
</file>

<file path=ppt/notesSlides/_rels/notesSlide132.xml.rels>&#65279;<?xml version="1.0" encoding="utf-8" standalone="yes"?><Relationships xmlns="http://schemas.openxmlformats.org/package/2006/relationships"><Relationship Id="rId1" Type="http://schemas.openxmlformats.org/officeDocument/2006/relationships/slide" Target="../slides/slide132.xml" /><Relationship Id="rId2" Type="http://schemas.openxmlformats.org/officeDocument/2006/relationships/notesMaster" Target="../notesMasters/notesMaster1.xml" /></Relationships>
</file>

<file path=ppt/notesSlides/_rels/notesSlide133.xml.rels>&#65279;<?xml version="1.0" encoding="utf-8" standalone="yes"?><Relationships xmlns="http://schemas.openxmlformats.org/package/2006/relationships"><Relationship Id="rId1" Type="http://schemas.openxmlformats.org/officeDocument/2006/relationships/slide" Target="../slides/slide133.xml" /><Relationship Id="rId2" Type="http://schemas.openxmlformats.org/officeDocument/2006/relationships/notesMaster" Target="../notesMasters/notesMaster1.xml" /></Relationships>
</file>

<file path=ppt/notesSlides/_rels/notesSlide134.xml.rels>&#65279;<?xml version="1.0" encoding="utf-8" standalone="yes"?><Relationships xmlns="http://schemas.openxmlformats.org/package/2006/relationships"><Relationship Id="rId1" Type="http://schemas.openxmlformats.org/officeDocument/2006/relationships/slide" Target="../slides/slide134.xml" /><Relationship Id="rId2" Type="http://schemas.openxmlformats.org/officeDocument/2006/relationships/notesMaster" Target="../notesMasters/notesMaster1.xml" /></Relationships>
</file>

<file path=ppt/notesSlides/_rels/notesSlide135.xml.rels>&#65279;<?xml version="1.0" encoding="utf-8" standalone="yes"?><Relationships xmlns="http://schemas.openxmlformats.org/package/2006/relationships"><Relationship Id="rId1" Type="http://schemas.openxmlformats.org/officeDocument/2006/relationships/slide" Target="../slides/slide135.xml" /><Relationship Id="rId2" Type="http://schemas.openxmlformats.org/officeDocument/2006/relationships/notesMaster" Target="../notesMasters/notesMaster1.xml" /></Relationships>
</file>

<file path=ppt/notesSlides/_rels/notesSlide136.xml.rels>&#65279;<?xml version="1.0" encoding="utf-8" standalone="yes"?><Relationships xmlns="http://schemas.openxmlformats.org/package/2006/relationships"><Relationship Id="rId1" Type="http://schemas.openxmlformats.org/officeDocument/2006/relationships/slide" Target="../slides/slide136.xml" /><Relationship Id="rId2" Type="http://schemas.openxmlformats.org/officeDocument/2006/relationships/notesMaster" Target="../notesMasters/notesMaster1.xml" /></Relationships>
</file>

<file path=ppt/notesSlides/_rels/notesSlide137.xml.rels>&#65279;<?xml version="1.0" encoding="utf-8" standalone="yes"?><Relationships xmlns="http://schemas.openxmlformats.org/package/2006/relationships"><Relationship Id="rId1" Type="http://schemas.openxmlformats.org/officeDocument/2006/relationships/slide" Target="../slides/slide137.xml" /><Relationship Id="rId2" Type="http://schemas.openxmlformats.org/officeDocument/2006/relationships/notesMaster" Target="../notesMasters/notesMaster1.xml" /></Relationships>
</file>

<file path=ppt/notesSlides/_rels/notesSlide138.xml.rels>&#65279;<?xml version="1.0" encoding="utf-8" standalone="yes"?><Relationships xmlns="http://schemas.openxmlformats.org/package/2006/relationships"><Relationship Id="rId1" Type="http://schemas.openxmlformats.org/officeDocument/2006/relationships/slide" Target="../slides/slide138.xml" /><Relationship Id="rId2" Type="http://schemas.openxmlformats.org/officeDocument/2006/relationships/notesMaster" Target="../notesMasters/notesMaster1.xml" /></Relationships>
</file>

<file path=ppt/notesSlides/_rels/notesSlide139.xml.rels>&#65279;<?xml version="1.0" encoding="utf-8" standalone="yes"?><Relationships xmlns="http://schemas.openxmlformats.org/package/2006/relationships"><Relationship Id="rId1" Type="http://schemas.openxmlformats.org/officeDocument/2006/relationships/slide" Target="../slides/slide139.xml" /><Relationship Id="rId2" Type="http://schemas.openxmlformats.org/officeDocument/2006/relationships/notesMaster" Target="../notesMasters/notesMaster1.xml" /></Relationships>
</file>

<file path=ppt/notesSlides/_rels/notesSlide14.xml.rels>&#65279;<?xml version="1.0" encoding="utf-8" standalone="yes"?><Relationships xmlns="http://schemas.openxmlformats.org/package/2006/relationships"><Relationship Id="rId1" Type="http://schemas.openxmlformats.org/officeDocument/2006/relationships/slide" Target="../slides/slide14.xml" /><Relationship Id="rId2" Type="http://schemas.openxmlformats.org/officeDocument/2006/relationships/notesMaster" Target="../notesMasters/notesMaster1.xml" /></Relationships>
</file>

<file path=ppt/notesSlides/_rels/notesSlide140.xml.rels>&#65279;<?xml version="1.0" encoding="utf-8" standalone="yes"?><Relationships xmlns="http://schemas.openxmlformats.org/package/2006/relationships"><Relationship Id="rId1" Type="http://schemas.openxmlformats.org/officeDocument/2006/relationships/slide" Target="../slides/slide140.xml" /><Relationship Id="rId2" Type="http://schemas.openxmlformats.org/officeDocument/2006/relationships/notesMaster" Target="../notesMasters/notesMaster1.xml" /></Relationships>
</file>

<file path=ppt/notesSlides/_rels/notesSlide141.xml.rels>&#65279;<?xml version="1.0" encoding="utf-8" standalone="yes"?><Relationships xmlns="http://schemas.openxmlformats.org/package/2006/relationships"><Relationship Id="rId1" Type="http://schemas.openxmlformats.org/officeDocument/2006/relationships/slide" Target="../slides/slide141.xml" /><Relationship Id="rId2" Type="http://schemas.openxmlformats.org/officeDocument/2006/relationships/notesMaster" Target="../notesMasters/notesMaster1.xml" /></Relationships>
</file>

<file path=ppt/notesSlides/_rels/notesSlide142.xml.rels>&#65279;<?xml version="1.0" encoding="utf-8" standalone="yes"?><Relationships xmlns="http://schemas.openxmlformats.org/package/2006/relationships"><Relationship Id="rId1" Type="http://schemas.openxmlformats.org/officeDocument/2006/relationships/slide" Target="../slides/slide142.xml" /><Relationship Id="rId2" Type="http://schemas.openxmlformats.org/officeDocument/2006/relationships/notesMaster" Target="../notesMasters/notesMaster1.xml" /></Relationships>
</file>

<file path=ppt/notesSlides/_rels/notesSlide143.xml.rels>&#65279;<?xml version="1.0" encoding="utf-8" standalone="yes"?><Relationships xmlns="http://schemas.openxmlformats.org/package/2006/relationships"><Relationship Id="rId1" Type="http://schemas.openxmlformats.org/officeDocument/2006/relationships/slide" Target="../slides/slide143.xml" /><Relationship Id="rId2" Type="http://schemas.openxmlformats.org/officeDocument/2006/relationships/notesMaster" Target="../notesMasters/notesMaster1.xml" /></Relationships>
</file>

<file path=ppt/notesSlides/_rels/notesSlide144.xml.rels>&#65279;<?xml version="1.0" encoding="utf-8" standalone="yes"?><Relationships xmlns="http://schemas.openxmlformats.org/package/2006/relationships"><Relationship Id="rId1" Type="http://schemas.openxmlformats.org/officeDocument/2006/relationships/slide" Target="../slides/slide144.xml" /><Relationship Id="rId2" Type="http://schemas.openxmlformats.org/officeDocument/2006/relationships/notesMaster" Target="../notesMasters/notesMaster1.xml" /></Relationships>
</file>

<file path=ppt/notesSlides/_rels/notesSlide145.xml.rels>&#65279;<?xml version="1.0" encoding="utf-8" standalone="yes"?><Relationships xmlns="http://schemas.openxmlformats.org/package/2006/relationships"><Relationship Id="rId1" Type="http://schemas.openxmlformats.org/officeDocument/2006/relationships/slide" Target="../slides/slide145.xml" /><Relationship Id="rId2" Type="http://schemas.openxmlformats.org/officeDocument/2006/relationships/notesMaster" Target="../notesMasters/notesMaster1.xml" /></Relationships>
</file>

<file path=ppt/notesSlides/_rels/notesSlide146.xml.rels>&#65279;<?xml version="1.0" encoding="utf-8" standalone="yes"?><Relationships xmlns="http://schemas.openxmlformats.org/package/2006/relationships"><Relationship Id="rId1" Type="http://schemas.openxmlformats.org/officeDocument/2006/relationships/slide" Target="../slides/slide146.xml" /><Relationship Id="rId2" Type="http://schemas.openxmlformats.org/officeDocument/2006/relationships/notesMaster" Target="../notesMasters/notesMaster1.xml" /></Relationships>
</file>

<file path=ppt/notesSlides/_rels/notesSlide147.xml.rels>&#65279;<?xml version="1.0" encoding="utf-8" standalone="yes"?><Relationships xmlns="http://schemas.openxmlformats.org/package/2006/relationships"><Relationship Id="rId1" Type="http://schemas.openxmlformats.org/officeDocument/2006/relationships/slide" Target="../slides/slide147.xml" /><Relationship Id="rId2" Type="http://schemas.openxmlformats.org/officeDocument/2006/relationships/notesMaster" Target="../notesMasters/notesMaster1.xml" /></Relationships>
</file>

<file path=ppt/notesSlides/_rels/notesSlide148.xml.rels>&#65279;<?xml version="1.0" encoding="utf-8" standalone="yes"?><Relationships xmlns="http://schemas.openxmlformats.org/package/2006/relationships"><Relationship Id="rId1" Type="http://schemas.openxmlformats.org/officeDocument/2006/relationships/slide" Target="../slides/slide148.xml" /><Relationship Id="rId2" Type="http://schemas.openxmlformats.org/officeDocument/2006/relationships/notesMaster" Target="../notesMasters/notesMaster1.xml" /></Relationships>
</file>

<file path=ppt/notesSlides/_rels/notesSlide149.xml.rels>&#65279;<?xml version="1.0" encoding="utf-8" standalone="yes"?><Relationships xmlns="http://schemas.openxmlformats.org/package/2006/relationships"><Relationship Id="rId1" Type="http://schemas.openxmlformats.org/officeDocument/2006/relationships/slide" Target="../slides/slide149.xml" /><Relationship Id="rId2" Type="http://schemas.openxmlformats.org/officeDocument/2006/relationships/notesMaster" Target="../notesMasters/notesMaster1.xml" /></Relationships>
</file>

<file path=ppt/notesSlides/_rels/notesSlide15.xml.rels>&#65279;<?xml version="1.0" encoding="utf-8" standalone="yes"?><Relationships xmlns="http://schemas.openxmlformats.org/package/2006/relationships"><Relationship Id="rId1" Type="http://schemas.openxmlformats.org/officeDocument/2006/relationships/slide" Target="../slides/slide15.xml" /><Relationship Id="rId2" Type="http://schemas.openxmlformats.org/officeDocument/2006/relationships/notesMaster" Target="../notesMasters/notesMaster1.xml" /></Relationships>
</file>

<file path=ppt/notesSlides/_rels/notesSlide150.xml.rels>&#65279;<?xml version="1.0" encoding="utf-8" standalone="yes"?><Relationships xmlns="http://schemas.openxmlformats.org/package/2006/relationships"><Relationship Id="rId1" Type="http://schemas.openxmlformats.org/officeDocument/2006/relationships/slide" Target="../slides/slide150.xml" /><Relationship Id="rId2" Type="http://schemas.openxmlformats.org/officeDocument/2006/relationships/notesMaster" Target="../notesMasters/notesMaster1.xml" /></Relationships>
</file>

<file path=ppt/notesSlides/_rels/notesSlide151.xml.rels>&#65279;<?xml version="1.0" encoding="utf-8" standalone="yes"?><Relationships xmlns="http://schemas.openxmlformats.org/package/2006/relationships"><Relationship Id="rId1" Type="http://schemas.openxmlformats.org/officeDocument/2006/relationships/slide" Target="../slides/slide151.xml" /><Relationship Id="rId2" Type="http://schemas.openxmlformats.org/officeDocument/2006/relationships/notesMaster" Target="../notesMasters/notesMaster1.xml" /></Relationships>
</file>

<file path=ppt/notesSlides/_rels/notesSlide152.xml.rels>&#65279;<?xml version="1.0" encoding="utf-8" standalone="yes"?><Relationships xmlns="http://schemas.openxmlformats.org/package/2006/relationships"><Relationship Id="rId1" Type="http://schemas.openxmlformats.org/officeDocument/2006/relationships/slide" Target="../slides/slide152.xml" /><Relationship Id="rId2" Type="http://schemas.openxmlformats.org/officeDocument/2006/relationships/notesMaster" Target="../notesMasters/notesMaster1.xml" /></Relationships>
</file>

<file path=ppt/notesSlides/_rels/notesSlide153.xml.rels>&#65279;<?xml version="1.0" encoding="utf-8" standalone="yes"?><Relationships xmlns="http://schemas.openxmlformats.org/package/2006/relationships"><Relationship Id="rId1" Type="http://schemas.openxmlformats.org/officeDocument/2006/relationships/slide" Target="../slides/slide153.xml" /><Relationship Id="rId2" Type="http://schemas.openxmlformats.org/officeDocument/2006/relationships/notesMaster" Target="../notesMasters/notesMaster1.xml" /></Relationships>
</file>

<file path=ppt/notesSlides/_rels/notesSlide154.xml.rels>&#65279;<?xml version="1.0" encoding="utf-8" standalone="yes"?><Relationships xmlns="http://schemas.openxmlformats.org/package/2006/relationships"><Relationship Id="rId1" Type="http://schemas.openxmlformats.org/officeDocument/2006/relationships/slide" Target="../slides/slide154.xml" /><Relationship Id="rId2" Type="http://schemas.openxmlformats.org/officeDocument/2006/relationships/notesMaster" Target="../notesMasters/notesMaster1.xml" /></Relationships>
</file>

<file path=ppt/notesSlides/_rels/notesSlide155.xml.rels>&#65279;<?xml version="1.0" encoding="utf-8" standalone="yes"?><Relationships xmlns="http://schemas.openxmlformats.org/package/2006/relationships"><Relationship Id="rId1" Type="http://schemas.openxmlformats.org/officeDocument/2006/relationships/slide" Target="../slides/slide155.xml" /><Relationship Id="rId2" Type="http://schemas.openxmlformats.org/officeDocument/2006/relationships/notesMaster" Target="../notesMasters/notesMaster1.xml" /></Relationships>
</file>

<file path=ppt/notesSlides/_rels/notesSlide156.xml.rels>&#65279;<?xml version="1.0" encoding="utf-8" standalone="yes"?><Relationships xmlns="http://schemas.openxmlformats.org/package/2006/relationships"><Relationship Id="rId1" Type="http://schemas.openxmlformats.org/officeDocument/2006/relationships/slide" Target="../slides/slide156.xml" /><Relationship Id="rId2" Type="http://schemas.openxmlformats.org/officeDocument/2006/relationships/notesMaster" Target="../notesMasters/notesMaster1.xml" /></Relationships>
</file>

<file path=ppt/notesSlides/_rels/notesSlide157.xml.rels>&#65279;<?xml version="1.0" encoding="utf-8" standalone="yes"?><Relationships xmlns="http://schemas.openxmlformats.org/package/2006/relationships"><Relationship Id="rId1" Type="http://schemas.openxmlformats.org/officeDocument/2006/relationships/slide" Target="../slides/slide157.xml" /><Relationship Id="rId2" Type="http://schemas.openxmlformats.org/officeDocument/2006/relationships/notesMaster" Target="../notesMasters/notesMaster1.xml" /></Relationships>
</file>

<file path=ppt/notesSlides/_rels/notesSlide158.xml.rels>&#65279;<?xml version="1.0" encoding="utf-8" standalone="yes"?><Relationships xmlns="http://schemas.openxmlformats.org/package/2006/relationships"><Relationship Id="rId1" Type="http://schemas.openxmlformats.org/officeDocument/2006/relationships/slide" Target="../slides/slide158.xml" /><Relationship Id="rId2" Type="http://schemas.openxmlformats.org/officeDocument/2006/relationships/notesMaster" Target="../notesMasters/notesMaster1.xml" /></Relationships>
</file>

<file path=ppt/notesSlides/_rels/notesSlide159.xml.rels>&#65279;<?xml version="1.0" encoding="utf-8" standalone="yes"?><Relationships xmlns="http://schemas.openxmlformats.org/package/2006/relationships"><Relationship Id="rId1" Type="http://schemas.openxmlformats.org/officeDocument/2006/relationships/slide" Target="../slides/slide159.xml" /><Relationship Id="rId2" Type="http://schemas.openxmlformats.org/officeDocument/2006/relationships/notesMaster" Target="../notesMasters/notesMaster1.xml" /></Relationships>
</file>

<file path=ppt/notesSlides/_rels/notesSlide16.xml.rels>&#65279;<?xml version="1.0" encoding="utf-8" standalone="yes"?><Relationships xmlns="http://schemas.openxmlformats.org/package/2006/relationships"><Relationship Id="rId1" Type="http://schemas.openxmlformats.org/officeDocument/2006/relationships/slide" Target="../slides/slide16.xml" /><Relationship Id="rId2" Type="http://schemas.openxmlformats.org/officeDocument/2006/relationships/notesMaster" Target="../notesMasters/notesMaster1.xml" /></Relationships>
</file>

<file path=ppt/notesSlides/_rels/notesSlide160.xml.rels>&#65279;<?xml version="1.0" encoding="utf-8" standalone="yes"?><Relationships xmlns="http://schemas.openxmlformats.org/package/2006/relationships"><Relationship Id="rId1" Type="http://schemas.openxmlformats.org/officeDocument/2006/relationships/slide" Target="../slides/slide160.xml" /><Relationship Id="rId2" Type="http://schemas.openxmlformats.org/officeDocument/2006/relationships/notesMaster" Target="../notesMasters/notesMaster1.xml" /></Relationships>
</file>

<file path=ppt/notesSlides/_rels/notesSlide161.xml.rels>&#65279;<?xml version="1.0" encoding="utf-8" standalone="yes"?><Relationships xmlns="http://schemas.openxmlformats.org/package/2006/relationships"><Relationship Id="rId1" Type="http://schemas.openxmlformats.org/officeDocument/2006/relationships/slide" Target="../slides/slide161.xml" /><Relationship Id="rId2" Type="http://schemas.openxmlformats.org/officeDocument/2006/relationships/notesMaster" Target="../notesMasters/notesMaster1.xml" /></Relationships>
</file>

<file path=ppt/notesSlides/_rels/notesSlide162.xml.rels>&#65279;<?xml version="1.0" encoding="utf-8" standalone="yes"?><Relationships xmlns="http://schemas.openxmlformats.org/package/2006/relationships"><Relationship Id="rId1" Type="http://schemas.openxmlformats.org/officeDocument/2006/relationships/slide" Target="../slides/slide162.xml" /><Relationship Id="rId2" Type="http://schemas.openxmlformats.org/officeDocument/2006/relationships/notesMaster" Target="../notesMasters/notesMaster1.xml" /></Relationships>
</file>

<file path=ppt/notesSlides/_rels/notesSlide163.xml.rels>&#65279;<?xml version="1.0" encoding="utf-8" standalone="yes"?><Relationships xmlns="http://schemas.openxmlformats.org/package/2006/relationships"><Relationship Id="rId1" Type="http://schemas.openxmlformats.org/officeDocument/2006/relationships/slide" Target="../slides/slide163.xml" /><Relationship Id="rId2" Type="http://schemas.openxmlformats.org/officeDocument/2006/relationships/notesMaster" Target="../notesMasters/notesMaster1.xml" /></Relationships>
</file>

<file path=ppt/notesSlides/_rels/notesSlide164.xml.rels>&#65279;<?xml version="1.0" encoding="utf-8" standalone="yes"?><Relationships xmlns="http://schemas.openxmlformats.org/package/2006/relationships"><Relationship Id="rId1" Type="http://schemas.openxmlformats.org/officeDocument/2006/relationships/slide" Target="../slides/slide164.xml" /><Relationship Id="rId2" Type="http://schemas.openxmlformats.org/officeDocument/2006/relationships/notesMaster" Target="../notesMasters/notesMaster1.xml" /></Relationships>
</file>

<file path=ppt/notesSlides/_rels/notesSlide165.xml.rels>&#65279;<?xml version="1.0" encoding="utf-8" standalone="yes"?><Relationships xmlns="http://schemas.openxmlformats.org/package/2006/relationships"><Relationship Id="rId1" Type="http://schemas.openxmlformats.org/officeDocument/2006/relationships/slide" Target="../slides/slide165.xml" /><Relationship Id="rId2" Type="http://schemas.openxmlformats.org/officeDocument/2006/relationships/notesMaster" Target="../notesMasters/notesMaster1.xml" /></Relationships>
</file>

<file path=ppt/notesSlides/_rels/notesSlide166.xml.rels>&#65279;<?xml version="1.0" encoding="utf-8" standalone="yes"?><Relationships xmlns="http://schemas.openxmlformats.org/package/2006/relationships"><Relationship Id="rId1" Type="http://schemas.openxmlformats.org/officeDocument/2006/relationships/slide" Target="../slides/slide166.xml" /><Relationship Id="rId2" Type="http://schemas.openxmlformats.org/officeDocument/2006/relationships/notesMaster" Target="../notesMasters/notesMaster1.xml" /></Relationships>
</file>

<file path=ppt/notesSlides/_rels/notesSlide167.xml.rels>&#65279;<?xml version="1.0" encoding="utf-8" standalone="yes"?><Relationships xmlns="http://schemas.openxmlformats.org/package/2006/relationships"><Relationship Id="rId1" Type="http://schemas.openxmlformats.org/officeDocument/2006/relationships/slide" Target="../slides/slide167.xml" /><Relationship Id="rId2" Type="http://schemas.openxmlformats.org/officeDocument/2006/relationships/notesMaster" Target="../notesMasters/notesMaster1.xml" /></Relationships>
</file>

<file path=ppt/notesSlides/_rels/notesSlide168.xml.rels>&#65279;<?xml version="1.0" encoding="utf-8" standalone="yes"?><Relationships xmlns="http://schemas.openxmlformats.org/package/2006/relationships"><Relationship Id="rId1" Type="http://schemas.openxmlformats.org/officeDocument/2006/relationships/slide" Target="../slides/slide168.xml" /><Relationship Id="rId2" Type="http://schemas.openxmlformats.org/officeDocument/2006/relationships/notesMaster" Target="../notesMasters/notesMaster1.xml" /></Relationships>
</file>

<file path=ppt/notesSlides/_rels/notesSlide169.xml.rels>&#65279;<?xml version="1.0" encoding="utf-8" standalone="yes"?><Relationships xmlns="http://schemas.openxmlformats.org/package/2006/relationships"><Relationship Id="rId1" Type="http://schemas.openxmlformats.org/officeDocument/2006/relationships/slide" Target="../slides/slide169.xml" /><Relationship Id="rId2" Type="http://schemas.openxmlformats.org/officeDocument/2006/relationships/notesMaster" Target="../notesMasters/notesMaster1.xml" /></Relationships>
</file>

<file path=ppt/notesSlides/_rels/notesSlide17.xml.rels>&#65279;<?xml version="1.0" encoding="utf-8" standalone="yes"?><Relationships xmlns="http://schemas.openxmlformats.org/package/2006/relationships"><Relationship Id="rId1" Type="http://schemas.openxmlformats.org/officeDocument/2006/relationships/slide" Target="../slides/slide17.xml" /><Relationship Id="rId2" Type="http://schemas.openxmlformats.org/officeDocument/2006/relationships/notesMaster" Target="../notesMasters/notesMaster1.xml" /></Relationships>
</file>

<file path=ppt/notesSlides/_rels/notesSlide170.xml.rels>&#65279;<?xml version="1.0" encoding="utf-8" standalone="yes"?><Relationships xmlns="http://schemas.openxmlformats.org/package/2006/relationships"><Relationship Id="rId1" Type="http://schemas.openxmlformats.org/officeDocument/2006/relationships/slide" Target="../slides/slide170.xml" /><Relationship Id="rId2" Type="http://schemas.openxmlformats.org/officeDocument/2006/relationships/notesMaster" Target="../notesMasters/notesMaster1.xml" /></Relationships>
</file>

<file path=ppt/notesSlides/_rels/notesSlide171.xml.rels>&#65279;<?xml version="1.0" encoding="utf-8" standalone="yes"?><Relationships xmlns="http://schemas.openxmlformats.org/package/2006/relationships"><Relationship Id="rId1" Type="http://schemas.openxmlformats.org/officeDocument/2006/relationships/slide" Target="../slides/slide171.xml" /><Relationship Id="rId2" Type="http://schemas.openxmlformats.org/officeDocument/2006/relationships/notesMaster" Target="../notesMasters/notesMaster1.xml" /></Relationships>
</file>

<file path=ppt/notesSlides/_rels/notesSlide172.xml.rels>&#65279;<?xml version="1.0" encoding="utf-8" standalone="yes"?><Relationships xmlns="http://schemas.openxmlformats.org/package/2006/relationships"><Relationship Id="rId1" Type="http://schemas.openxmlformats.org/officeDocument/2006/relationships/slide" Target="../slides/slide172.xml" /><Relationship Id="rId2" Type="http://schemas.openxmlformats.org/officeDocument/2006/relationships/notesMaster" Target="../notesMasters/notesMaster1.xml" /></Relationships>
</file>

<file path=ppt/notesSlides/_rels/notesSlide173.xml.rels>&#65279;<?xml version="1.0" encoding="utf-8" standalone="yes"?><Relationships xmlns="http://schemas.openxmlformats.org/package/2006/relationships"><Relationship Id="rId1" Type="http://schemas.openxmlformats.org/officeDocument/2006/relationships/slide" Target="../slides/slide173.xml" /><Relationship Id="rId2" Type="http://schemas.openxmlformats.org/officeDocument/2006/relationships/notesMaster" Target="../notesMasters/notesMaster1.xml" /></Relationships>
</file>

<file path=ppt/notesSlides/_rels/notesSlide174.xml.rels>&#65279;<?xml version="1.0" encoding="utf-8" standalone="yes"?><Relationships xmlns="http://schemas.openxmlformats.org/package/2006/relationships"><Relationship Id="rId1" Type="http://schemas.openxmlformats.org/officeDocument/2006/relationships/slide" Target="../slides/slide174.xml" /><Relationship Id="rId2" Type="http://schemas.openxmlformats.org/officeDocument/2006/relationships/notesMaster" Target="../notesMasters/notesMaster1.xml" /></Relationships>
</file>

<file path=ppt/notesSlides/_rels/notesSlide175.xml.rels>&#65279;<?xml version="1.0" encoding="utf-8" standalone="yes"?><Relationships xmlns="http://schemas.openxmlformats.org/package/2006/relationships"><Relationship Id="rId1" Type="http://schemas.openxmlformats.org/officeDocument/2006/relationships/slide" Target="../slides/slide175.xml" /><Relationship Id="rId2" Type="http://schemas.openxmlformats.org/officeDocument/2006/relationships/notesMaster" Target="../notesMasters/notesMaster1.xml" /></Relationships>
</file>

<file path=ppt/notesSlides/_rels/notesSlide176.xml.rels>&#65279;<?xml version="1.0" encoding="utf-8" standalone="yes"?><Relationships xmlns="http://schemas.openxmlformats.org/package/2006/relationships"><Relationship Id="rId1" Type="http://schemas.openxmlformats.org/officeDocument/2006/relationships/slide" Target="../slides/slide176.xml" /><Relationship Id="rId2" Type="http://schemas.openxmlformats.org/officeDocument/2006/relationships/notesMaster" Target="../notesMasters/notesMaster1.xml" /></Relationships>
</file>

<file path=ppt/notesSlides/_rels/notesSlide177.xml.rels>&#65279;<?xml version="1.0" encoding="utf-8" standalone="yes"?><Relationships xmlns="http://schemas.openxmlformats.org/package/2006/relationships"><Relationship Id="rId1" Type="http://schemas.openxmlformats.org/officeDocument/2006/relationships/slide" Target="../slides/slide177.xml" /><Relationship Id="rId2" Type="http://schemas.openxmlformats.org/officeDocument/2006/relationships/notesMaster" Target="../notesMasters/notesMaster1.xml" /></Relationships>
</file>

<file path=ppt/notesSlides/_rels/notesSlide178.xml.rels>&#65279;<?xml version="1.0" encoding="utf-8" standalone="yes"?><Relationships xmlns="http://schemas.openxmlformats.org/package/2006/relationships"><Relationship Id="rId1" Type="http://schemas.openxmlformats.org/officeDocument/2006/relationships/slide" Target="../slides/slide178.xml" /><Relationship Id="rId2" Type="http://schemas.openxmlformats.org/officeDocument/2006/relationships/notesMaster" Target="../notesMasters/notesMaster1.xml" /></Relationships>
</file>

<file path=ppt/notesSlides/_rels/notesSlide179.xml.rels>&#65279;<?xml version="1.0" encoding="utf-8" standalone="yes"?><Relationships xmlns="http://schemas.openxmlformats.org/package/2006/relationships"><Relationship Id="rId1" Type="http://schemas.openxmlformats.org/officeDocument/2006/relationships/slide" Target="../slides/slide179.xml" /><Relationship Id="rId2" Type="http://schemas.openxmlformats.org/officeDocument/2006/relationships/notesMaster" Target="../notesMasters/notesMaster1.xml" /></Relationships>
</file>

<file path=ppt/notesSlides/_rels/notesSlide18.xml.rels>&#65279;<?xml version="1.0" encoding="utf-8" standalone="yes"?><Relationships xmlns="http://schemas.openxmlformats.org/package/2006/relationships"><Relationship Id="rId1" Type="http://schemas.openxmlformats.org/officeDocument/2006/relationships/slide" Target="../slides/slide18.xml" /><Relationship Id="rId2" Type="http://schemas.openxmlformats.org/officeDocument/2006/relationships/notesMaster" Target="../notesMasters/notesMaster1.xml" /></Relationships>
</file>

<file path=ppt/notesSlides/_rels/notesSlide180.xml.rels>&#65279;<?xml version="1.0" encoding="utf-8" standalone="yes"?><Relationships xmlns="http://schemas.openxmlformats.org/package/2006/relationships"><Relationship Id="rId1" Type="http://schemas.openxmlformats.org/officeDocument/2006/relationships/slide" Target="../slides/slide180.xml" /><Relationship Id="rId2" Type="http://schemas.openxmlformats.org/officeDocument/2006/relationships/notesMaster" Target="../notesMasters/notesMaster1.xml" /></Relationships>
</file>

<file path=ppt/notesSlides/_rels/notesSlide181.xml.rels>&#65279;<?xml version="1.0" encoding="utf-8" standalone="yes"?><Relationships xmlns="http://schemas.openxmlformats.org/package/2006/relationships"><Relationship Id="rId1" Type="http://schemas.openxmlformats.org/officeDocument/2006/relationships/slide" Target="../slides/slide181.xml" /><Relationship Id="rId2" Type="http://schemas.openxmlformats.org/officeDocument/2006/relationships/notesMaster" Target="../notesMasters/notesMaster1.xml" /></Relationships>
</file>

<file path=ppt/notesSlides/_rels/notesSlide182.xml.rels>&#65279;<?xml version="1.0" encoding="utf-8" standalone="yes"?><Relationships xmlns="http://schemas.openxmlformats.org/package/2006/relationships"><Relationship Id="rId1" Type="http://schemas.openxmlformats.org/officeDocument/2006/relationships/slide" Target="../slides/slide182.xml" /><Relationship Id="rId2" Type="http://schemas.openxmlformats.org/officeDocument/2006/relationships/notesMaster" Target="../notesMasters/notesMaster1.xml" /></Relationships>
</file>

<file path=ppt/notesSlides/_rels/notesSlide183.xml.rels>&#65279;<?xml version="1.0" encoding="utf-8" standalone="yes"?><Relationships xmlns="http://schemas.openxmlformats.org/package/2006/relationships"><Relationship Id="rId1" Type="http://schemas.openxmlformats.org/officeDocument/2006/relationships/slide" Target="../slides/slide183.xml" /><Relationship Id="rId2" Type="http://schemas.openxmlformats.org/officeDocument/2006/relationships/notesMaster" Target="../notesMasters/notesMaster1.xml" /></Relationships>
</file>

<file path=ppt/notesSlides/_rels/notesSlide184.xml.rels>&#65279;<?xml version="1.0" encoding="utf-8" standalone="yes"?><Relationships xmlns="http://schemas.openxmlformats.org/package/2006/relationships"><Relationship Id="rId1" Type="http://schemas.openxmlformats.org/officeDocument/2006/relationships/slide" Target="../slides/slide184.xml" /><Relationship Id="rId2" Type="http://schemas.openxmlformats.org/officeDocument/2006/relationships/notesMaster" Target="../notesMasters/notesMaster1.xml" /></Relationships>
</file>

<file path=ppt/notesSlides/_rels/notesSlide185.xml.rels>&#65279;<?xml version="1.0" encoding="utf-8" standalone="yes"?><Relationships xmlns="http://schemas.openxmlformats.org/package/2006/relationships"><Relationship Id="rId1" Type="http://schemas.openxmlformats.org/officeDocument/2006/relationships/slide" Target="../slides/slide185.xml" /><Relationship Id="rId2" Type="http://schemas.openxmlformats.org/officeDocument/2006/relationships/notesMaster" Target="../notesMasters/notesMaster1.xml" /></Relationships>
</file>

<file path=ppt/notesSlides/_rels/notesSlide186.xml.rels>&#65279;<?xml version="1.0" encoding="utf-8" standalone="yes"?><Relationships xmlns="http://schemas.openxmlformats.org/package/2006/relationships"><Relationship Id="rId1" Type="http://schemas.openxmlformats.org/officeDocument/2006/relationships/slide" Target="../slides/slide186.xml" /><Relationship Id="rId2" Type="http://schemas.openxmlformats.org/officeDocument/2006/relationships/notesMaster" Target="../notesMasters/notesMaster1.xml" /></Relationships>
</file>

<file path=ppt/notesSlides/_rels/notesSlide187.xml.rels>&#65279;<?xml version="1.0" encoding="utf-8" standalone="yes"?><Relationships xmlns="http://schemas.openxmlformats.org/package/2006/relationships"><Relationship Id="rId1" Type="http://schemas.openxmlformats.org/officeDocument/2006/relationships/slide" Target="../slides/slide187.xml" /><Relationship Id="rId2" Type="http://schemas.openxmlformats.org/officeDocument/2006/relationships/notesMaster" Target="../notesMasters/notesMaster1.xml" /></Relationships>
</file>

<file path=ppt/notesSlides/_rels/notesSlide188.xml.rels>&#65279;<?xml version="1.0" encoding="utf-8" standalone="yes"?><Relationships xmlns="http://schemas.openxmlformats.org/package/2006/relationships"><Relationship Id="rId1" Type="http://schemas.openxmlformats.org/officeDocument/2006/relationships/slide" Target="../slides/slide188.xml" /><Relationship Id="rId2" Type="http://schemas.openxmlformats.org/officeDocument/2006/relationships/notesMaster" Target="../notesMasters/notesMaster1.xml" /></Relationships>
</file>

<file path=ppt/notesSlides/_rels/notesSlide189.xml.rels>&#65279;<?xml version="1.0" encoding="utf-8" standalone="yes"?><Relationships xmlns="http://schemas.openxmlformats.org/package/2006/relationships"><Relationship Id="rId1" Type="http://schemas.openxmlformats.org/officeDocument/2006/relationships/slide" Target="../slides/slide189.xml" /><Relationship Id="rId2" Type="http://schemas.openxmlformats.org/officeDocument/2006/relationships/notesMaster" Target="../notesMasters/notesMaster1.xml" /></Relationships>
</file>

<file path=ppt/notesSlides/_rels/notesSlide19.xml.rels>&#65279;<?xml version="1.0" encoding="utf-8" standalone="yes"?><Relationships xmlns="http://schemas.openxmlformats.org/package/2006/relationships"><Relationship Id="rId1" Type="http://schemas.openxmlformats.org/officeDocument/2006/relationships/slide" Target="../slides/slide19.xml" /><Relationship Id="rId2" Type="http://schemas.openxmlformats.org/officeDocument/2006/relationships/notesMaster" Target="../notesMasters/notesMaster1.xml" /></Relationships>
</file>

<file path=ppt/notesSlides/_rels/notesSlide190.xml.rels>&#65279;<?xml version="1.0" encoding="utf-8" standalone="yes"?><Relationships xmlns="http://schemas.openxmlformats.org/package/2006/relationships"><Relationship Id="rId1" Type="http://schemas.openxmlformats.org/officeDocument/2006/relationships/slide" Target="../slides/slide190.xml" /><Relationship Id="rId2" Type="http://schemas.openxmlformats.org/officeDocument/2006/relationships/notesMaster" Target="../notesMasters/notesMaster1.xml" /></Relationships>
</file>

<file path=ppt/notesSlides/_rels/notesSlide191.xml.rels>&#65279;<?xml version="1.0" encoding="utf-8" standalone="yes"?><Relationships xmlns="http://schemas.openxmlformats.org/package/2006/relationships"><Relationship Id="rId1" Type="http://schemas.openxmlformats.org/officeDocument/2006/relationships/slide" Target="../slides/slide191.xml" /><Relationship Id="rId2" Type="http://schemas.openxmlformats.org/officeDocument/2006/relationships/notesMaster" Target="../notesMasters/notesMaster1.xml" /></Relationships>
</file>

<file path=ppt/notesSlides/_rels/notesSlide192.xml.rels>&#65279;<?xml version="1.0" encoding="utf-8" standalone="yes"?><Relationships xmlns="http://schemas.openxmlformats.org/package/2006/relationships"><Relationship Id="rId1" Type="http://schemas.openxmlformats.org/officeDocument/2006/relationships/slide" Target="../slides/slide192.xml" /><Relationship Id="rId2" Type="http://schemas.openxmlformats.org/officeDocument/2006/relationships/notesMaster" Target="../notesMasters/notesMaster1.xml" /></Relationships>
</file>

<file path=ppt/notesSlides/_rels/notesSlide193.xml.rels>&#65279;<?xml version="1.0" encoding="utf-8" standalone="yes"?><Relationships xmlns="http://schemas.openxmlformats.org/package/2006/relationships"><Relationship Id="rId1" Type="http://schemas.openxmlformats.org/officeDocument/2006/relationships/slide" Target="../slides/slide193.xml" /><Relationship Id="rId2" Type="http://schemas.openxmlformats.org/officeDocument/2006/relationships/notesMaster" Target="../notesMasters/notesMaster1.xml" /></Relationships>
</file>

<file path=ppt/notesSlides/_rels/notesSlide194.xml.rels>&#65279;<?xml version="1.0" encoding="utf-8" standalone="yes"?><Relationships xmlns="http://schemas.openxmlformats.org/package/2006/relationships"><Relationship Id="rId1" Type="http://schemas.openxmlformats.org/officeDocument/2006/relationships/slide" Target="../slides/slide194.xml" /><Relationship Id="rId2" Type="http://schemas.openxmlformats.org/officeDocument/2006/relationships/notesMaster" Target="../notesMasters/notesMaster1.xml" /></Relationships>
</file>

<file path=ppt/notesSlides/_rels/notesSlide195.xml.rels>&#65279;<?xml version="1.0" encoding="utf-8" standalone="yes"?><Relationships xmlns="http://schemas.openxmlformats.org/package/2006/relationships"><Relationship Id="rId1" Type="http://schemas.openxmlformats.org/officeDocument/2006/relationships/slide" Target="../slides/slide195.xml" /><Relationship Id="rId2" Type="http://schemas.openxmlformats.org/officeDocument/2006/relationships/notesMaster" Target="../notesMasters/notesMaster1.xml" /></Relationships>
</file>

<file path=ppt/notesSlides/_rels/notesSlide196.xml.rels>&#65279;<?xml version="1.0" encoding="utf-8" standalone="yes"?><Relationships xmlns="http://schemas.openxmlformats.org/package/2006/relationships"><Relationship Id="rId1" Type="http://schemas.openxmlformats.org/officeDocument/2006/relationships/slide" Target="../slides/slide196.xml" /><Relationship Id="rId2" Type="http://schemas.openxmlformats.org/officeDocument/2006/relationships/notesMaster" Target="../notesMasters/notesMaster1.xml" /></Relationships>
</file>

<file path=ppt/notesSlides/_rels/notesSlide197.xml.rels>&#65279;<?xml version="1.0" encoding="utf-8" standalone="yes"?><Relationships xmlns="http://schemas.openxmlformats.org/package/2006/relationships"><Relationship Id="rId1" Type="http://schemas.openxmlformats.org/officeDocument/2006/relationships/slide" Target="../slides/slide197.xml" /><Relationship Id="rId2" Type="http://schemas.openxmlformats.org/officeDocument/2006/relationships/notesMaster" Target="../notesMasters/notesMaster1.xml" /></Relationships>
</file>

<file path=ppt/notesSlides/_rels/notesSlide198.xml.rels>&#65279;<?xml version="1.0" encoding="utf-8" standalone="yes"?><Relationships xmlns="http://schemas.openxmlformats.org/package/2006/relationships"><Relationship Id="rId1" Type="http://schemas.openxmlformats.org/officeDocument/2006/relationships/slide" Target="../slides/slide198.xml" /><Relationship Id="rId2" Type="http://schemas.openxmlformats.org/officeDocument/2006/relationships/notesMaster" Target="../notesMasters/notesMaster1.xml" /></Relationships>
</file>

<file path=ppt/notesSlides/_rels/notesSlide199.xml.rels>&#65279;<?xml version="1.0" encoding="utf-8" standalone="yes"?><Relationships xmlns="http://schemas.openxmlformats.org/package/2006/relationships"><Relationship Id="rId1" Type="http://schemas.openxmlformats.org/officeDocument/2006/relationships/slide" Target="../slides/slide199.xml" /><Relationship Id="rId2" Type="http://schemas.openxmlformats.org/officeDocument/2006/relationships/notesMaster" Target="../notesMasters/notesMaster1.xml" /></Relationships>
</file>

<file path=ppt/notesSlides/_rels/notesSlide2.xml.rels>&#65279;<?xml version="1.0" encoding="utf-8" standalone="yes"?><Relationships xmlns="http://schemas.openxmlformats.org/package/2006/relationships"><Relationship Id="rId1" Type="http://schemas.openxmlformats.org/officeDocument/2006/relationships/slide" Target="../slides/slide2.xml" /><Relationship Id="rId2" Type="http://schemas.openxmlformats.org/officeDocument/2006/relationships/notesMaster" Target="../notesMasters/notesMaster1.xml" /></Relationships>
</file>

<file path=ppt/notesSlides/_rels/notesSlide20.xml.rels>&#65279;<?xml version="1.0" encoding="utf-8" standalone="yes"?><Relationships xmlns="http://schemas.openxmlformats.org/package/2006/relationships"><Relationship Id="rId1" Type="http://schemas.openxmlformats.org/officeDocument/2006/relationships/slide" Target="../slides/slide20.xml" /><Relationship Id="rId2" Type="http://schemas.openxmlformats.org/officeDocument/2006/relationships/notesMaster" Target="../notesMasters/notesMaster1.xml" /></Relationships>
</file>

<file path=ppt/notesSlides/_rels/notesSlide200.xml.rels>&#65279;<?xml version="1.0" encoding="utf-8" standalone="yes"?><Relationships xmlns="http://schemas.openxmlformats.org/package/2006/relationships"><Relationship Id="rId1" Type="http://schemas.openxmlformats.org/officeDocument/2006/relationships/slide" Target="../slides/slide200.xml" /><Relationship Id="rId2" Type="http://schemas.openxmlformats.org/officeDocument/2006/relationships/notesMaster" Target="../notesMasters/notesMaster1.xml" /></Relationships>
</file>

<file path=ppt/notesSlides/_rels/notesSlide201.xml.rels>&#65279;<?xml version="1.0" encoding="utf-8" standalone="yes"?><Relationships xmlns="http://schemas.openxmlformats.org/package/2006/relationships"><Relationship Id="rId1" Type="http://schemas.openxmlformats.org/officeDocument/2006/relationships/slide" Target="../slides/slide201.xml" /><Relationship Id="rId2" Type="http://schemas.openxmlformats.org/officeDocument/2006/relationships/notesMaster" Target="../notesMasters/notesMaster1.xml" /></Relationships>
</file>

<file path=ppt/notesSlides/_rels/notesSlide202.xml.rels>&#65279;<?xml version="1.0" encoding="utf-8" standalone="yes"?><Relationships xmlns="http://schemas.openxmlformats.org/package/2006/relationships"><Relationship Id="rId1" Type="http://schemas.openxmlformats.org/officeDocument/2006/relationships/slide" Target="../slides/slide202.xml" /><Relationship Id="rId2" Type="http://schemas.openxmlformats.org/officeDocument/2006/relationships/notesMaster" Target="../notesMasters/notesMaster1.xml" /></Relationships>
</file>

<file path=ppt/notesSlides/_rels/notesSlide203.xml.rels>&#65279;<?xml version="1.0" encoding="utf-8" standalone="yes"?><Relationships xmlns="http://schemas.openxmlformats.org/package/2006/relationships"><Relationship Id="rId1" Type="http://schemas.openxmlformats.org/officeDocument/2006/relationships/slide" Target="../slides/slide203.xml" /><Relationship Id="rId2" Type="http://schemas.openxmlformats.org/officeDocument/2006/relationships/notesMaster" Target="../notesMasters/notesMaster1.xml" /></Relationships>
</file>

<file path=ppt/notesSlides/_rels/notesSlide204.xml.rels>&#65279;<?xml version="1.0" encoding="utf-8" standalone="yes"?><Relationships xmlns="http://schemas.openxmlformats.org/package/2006/relationships"><Relationship Id="rId1" Type="http://schemas.openxmlformats.org/officeDocument/2006/relationships/slide" Target="../slides/slide204.xml" /><Relationship Id="rId2" Type="http://schemas.openxmlformats.org/officeDocument/2006/relationships/notesMaster" Target="../notesMasters/notesMaster1.xml" /></Relationships>
</file>

<file path=ppt/notesSlides/_rels/notesSlide205.xml.rels>&#65279;<?xml version="1.0" encoding="utf-8" standalone="yes"?><Relationships xmlns="http://schemas.openxmlformats.org/package/2006/relationships"><Relationship Id="rId1" Type="http://schemas.openxmlformats.org/officeDocument/2006/relationships/slide" Target="../slides/slide205.xml" /><Relationship Id="rId2" Type="http://schemas.openxmlformats.org/officeDocument/2006/relationships/notesMaster" Target="../notesMasters/notesMaster1.xml" /></Relationships>
</file>

<file path=ppt/notesSlides/_rels/notesSlide206.xml.rels>&#65279;<?xml version="1.0" encoding="utf-8" standalone="yes"?><Relationships xmlns="http://schemas.openxmlformats.org/package/2006/relationships"><Relationship Id="rId1" Type="http://schemas.openxmlformats.org/officeDocument/2006/relationships/slide" Target="../slides/slide206.xml" /><Relationship Id="rId2" Type="http://schemas.openxmlformats.org/officeDocument/2006/relationships/notesMaster" Target="../notesMasters/notesMaster1.xml" /></Relationships>
</file>

<file path=ppt/notesSlides/_rels/notesSlide207.xml.rels>&#65279;<?xml version="1.0" encoding="utf-8" standalone="yes"?><Relationships xmlns="http://schemas.openxmlformats.org/package/2006/relationships"><Relationship Id="rId1" Type="http://schemas.openxmlformats.org/officeDocument/2006/relationships/slide" Target="../slides/slide207.xml" /><Relationship Id="rId2" Type="http://schemas.openxmlformats.org/officeDocument/2006/relationships/notesMaster" Target="../notesMasters/notesMaster1.xml" /></Relationships>
</file>

<file path=ppt/notesSlides/_rels/notesSlide208.xml.rels>&#65279;<?xml version="1.0" encoding="utf-8" standalone="yes"?><Relationships xmlns="http://schemas.openxmlformats.org/package/2006/relationships"><Relationship Id="rId1" Type="http://schemas.openxmlformats.org/officeDocument/2006/relationships/slide" Target="../slides/slide208.xml" /><Relationship Id="rId2" Type="http://schemas.openxmlformats.org/officeDocument/2006/relationships/notesMaster" Target="../notesMasters/notesMaster1.xml" /></Relationships>
</file>

<file path=ppt/notesSlides/_rels/notesSlide209.xml.rels>&#65279;<?xml version="1.0" encoding="utf-8" standalone="yes"?><Relationships xmlns="http://schemas.openxmlformats.org/package/2006/relationships"><Relationship Id="rId1" Type="http://schemas.openxmlformats.org/officeDocument/2006/relationships/slide" Target="../slides/slide209.xml" /><Relationship Id="rId2" Type="http://schemas.openxmlformats.org/officeDocument/2006/relationships/notesMaster" Target="../notesMasters/notesMaster1.xml" /></Relationships>
</file>

<file path=ppt/notesSlides/_rels/notesSlide21.xml.rels>&#65279;<?xml version="1.0" encoding="utf-8" standalone="yes"?><Relationships xmlns="http://schemas.openxmlformats.org/package/2006/relationships"><Relationship Id="rId1" Type="http://schemas.openxmlformats.org/officeDocument/2006/relationships/slide" Target="../slides/slide21.xml" /><Relationship Id="rId2" Type="http://schemas.openxmlformats.org/officeDocument/2006/relationships/notesMaster" Target="../notesMasters/notesMaster1.xml" /></Relationships>
</file>

<file path=ppt/notesSlides/_rels/notesSlide210.xml.rels>&#65279;<?xml version="1.0" encoding="utf-8" standalone="yes"?><Relationships xmlns="http://schemas.openxmlformats.org/package/2006/relationships"><Relationship Id="rId1" Type="http://schemas.openxmlformats.org/officeDocument/2006/relationships/slide" Target="../slides/slide210.xml" /><Relationship Id="rId2" Type="http://schemas.openxmlformats.org/officeDocument/2006/relationships/notesMaster" Target="../notesMasters/notesMaster1.xml" /></Relationships>
</file>

<file path=ppt/notesSlides/_rels/notesSlide211.xml.rels>&#65279;<?xml version="1.0" encoding="utf-8" standalone="yes"?><Relationships xmlns="http://schemas.openxmlformats.org/package/2006/relationships"><Relationship Id="rId1" Type="http://schemas.openxmlformats.org/officeDocument/2006/relationships/slide" Target="../slides/slide211.xml" /><Relationship Id="rId2" Type="http://schemas.openxmlformats.org/officeDocument/2006/relationships/notesMaster" Target="../notesMasters/notesMaster1.xml" /></Relationships>
</file>

<file path=ppt/notesSlides/_rels/notesSlide212.xml.rels>&#65279;<?xml version="1.0" encoding="utf-8" standalone="yes"?><Relationships xmlns="http://schemas.openxmlformats.org/package/2006/relationships"><Relationship Id="rId1" Type="http://schemas.openxmlformats.org/officeDocument/2006/relationships/slide" Target="../slides/slide212.xml" /><Relationship Id="rId2" Type="http://schemas.openxmlformats.org/officeDocument/2006/relationships/notesMaster" Target="../notesMasters/notesMaster1.xml" /></Relationships>
</file>

<file path=ppt/notesSlides/_rels/notesSlide213.xml.rels>&#65279;<?xml version="1.0" encoding="utf-8" standalone="yes"?><Relationships xmlns="http://schemas.openxmlformats.org/package/2006/relationships"><Relationship Id="rId1" Type="http://schemas.openxmlformats.org/officeDocument/2006/relationships/slide" Target="../slides/slide213.xml" /><Relationship Id="rId2" Type="http://schemas.openxmlformats.org/officeDocument/2006/relationships/notesMaster" Target="../notesMasters/notesMaster1.xml" /></Relationships>
</file>

<file path=ppt/notesSlides/_rels/notesSlide214.xml.rels>&#65279;<?xml version="1.0" encoding="utf-8" standalone="yes"?><Relationships xmlns="http://schemas.openxmlformats.org/package/2006/relationships"><Relationship Id="rId1" Type="http://schemas.openxmlformats.org/officeDocument/2006/relationships/slide" Target="../slides/slide214.xml" /><Relationship Id="rId2" Type="http://schemas.openxmlformats.org/officeDocument/2006/relationships/notesMaster" Target="../notesMasters/notesMaster1.xml" /></Relationships>
</file>

<file path=ppt/notesSlides/_rels/notesSlide215.xml.rels>&#65279;<?xml version="1.0" encoding="utf-8" standalone="yes"?><Relationships xmlns="http://schemas.openxmlformats.org/package/2006/relationships"><Relationship Id="rId1" Type="http://schemas.openxmlformats.org/officeDocument/2006/relationships/slide" Target="../slides/slide215.xml" /><Relationship Id="rId2" Type="http://schemas.openxmlformats.org/officeDocument/2006/relationships/notesMaster" Target="../notesMasters/notesMaster1.xml" /></Relationships>
</file>

<file path=ppt/notesSlides/_rels/notesSlide216.xml.rels>&#65279;<?xml version="1.0" encoding="utf-8" standalone="yes"?><Relationships xmlns="http://schemas.openxmlformats.org/package/2006/relationships"><Relationship Id="rId1" Type="http://schemas.openxmlformats.org/officeDocument/2006/relationships/slide" Target="../slides/slide216.xml" /><Relationship Id="rId2" Type="http://schemas.openxmlformats.org/officeDocument/2006/relationships/notesMaster" Target="../notesMasters/notesMaster1.xml" /></Relationships>
</file>

<file path=ppt/notesSlides/_rels/notesSlide217.xml.rels>&#65279;<?xml version="1.0" encoding="utf-8" standalone="yes"?><Relationships xmlns="http://schemas.openxmlformats.org/package/2006/relationships"><Relationship Id="rId1" Type="http://schemas.openxmlformats.org/officeDocument/2006/relationships/slide" Target="../slides/slide217.xml" /><Relationship Id="rId2" Type="http://schemas.openxmlformats.org/officeDocument/2006/relationships/notesMaster" Target="../notesMasters/notesMaster1.xml" /></Relationships>
</file>

<file path=ppt/notesSlides/_rels/notesSlide218.xml.rels>&#65279;<?xml version="1.0" encoding="utf-8" standalone="yes"?><Relationships xmlns="http://schemas.openxmlformats.org/package/2006/relationships"><Relationship Id="rId1" Type="http://schemas.openxmlformats.org/officeDocument/2006/relationships/slide" Target="../slides/slide218.xml" /><Relationship Id="rId2" Type="http://schemas.openxmlformats.org/officeDocument/2006/relationships/notesMaster" Target="../notesMasters/notesMaster1.xml" /></Relationships>
</file>

<file path=ppt/notesSlides/_rels/notesSlide219.xml.rels>&#65279;<?xml version="1.0" encoding="utf-8" standalone="yes"?><Relationships xmlns="http://schemas.openxmlformats.org/package/2006/relationships"><Relationship Id="rId1" Type="http://schemas.openxmlformats.org/officeDocument/2006/relationships/slide" Target="../slides/slide219.xml" /><Relationship Id="rId2" Type="http://schemas.openxmlformats.org/officeDocument/2006/relationships/notesMaster" Target="../notesMasters/notesMaster1.xml" /></Relationships>
</file>

<file path=ppt/notesSlides/_rels/notesSlide22.xml.rels>&#65279;<?xml version="1.0" encoding="utf-8" standalone="yes"?><Relationships xmlns="http://schemas.openxmlformats.org/package/2006/relationships"><Relationship Id="rId1" Type="http://schemas.openxmlformats.org/officeDocument/2006/relationships/slide" Target="../slides/slide22.xml" /><Relationship Id="rId2" Type="http://schemas.openxmlformats.org/officeDocument/2006/relationships/notesMaster" Target="../notesMasters/notesMaster1.xml" /></Relationships>
</file>

<file path=ppt/notesSlides/_rels/notesSlide220.xml.rels>&#65279;<?xml version="1.0" encoding="utf-8" standalone="yes"?><Relationships xmlns="http://schemas.openxmlformats.org/package/2006/relationships"><Relationship Id="rId1" Type="http://schemas.openxmlformats.org/officeDocument/2006/relationships/slide" Target="../slides/slide220.xml" /><Relationship Id="rId2" Type="http://schemas.openxmlformats.org/officeDocument/2006/relationships/notesMaster" Target="../notesMasters/notesMaster1.xml" /></Relationships>
</file>

<file path=ppt/notesSlides/_rels/notesSlide221.xml.rels>&#65279;<?xml version="1.0" encoding="utf-8" standalone="yes"?><Relationships xmlns="http://schemas.openxmlformats.org/package/2006/relationships"><Relationship Id="rId1" Type="http://schemas.openxmlformats.org/officeDocument/2006/relationships/slide" Target="../slides/slide221.xml" /><Relationship Id="rId2" Type="http://schemas.openxmlformats.org/officeDocument/2006/relationships/notesMaster" Target="../notesMasters/notesMaster1.xml" /></Relationships>
</file>

<file path=ppt/notesSlides/_rels/notesSlide222.xml.rels>&#65279;<?xml version="1.0" encoding="utf-8" standalone="yes"?><Relationships xmlns="http://schemas.openxmlformats.org/package/2006/relationships"><Relationship Id="rId1" Type="http://schemas.openxmlformats.org/officeDocument/2006/relationships/slide" Target="../slides/slide222.xml" /><Relationship Id="rId2" Type="http://schemas.openxmlformats.org/officeDocument/2006/relationships/notesMaster" Target="../notesMasters/notesMaster1.xml" /></Relationships>
</file>

<file path=ppt/notesSlides/_rels/notesSlide223.xml.rels>&#65279;<?xml version="1.0" encoding="utf-8" standalone="yes"?><Relationships xmlns="http://schemas.openxmlformats.org/package/2006/relationships"><Relationship Id="rId1" Type="http://schemas.openxmlformats.org/officeDocument/2006/relationships/slide" Target="../slides/slide223.xml" /><Relationship Id="rId2" Type="http://schemas.openxmlformats.org/officeDocument/2006/relationships/notesMaster" Target="../notesMasters/notesMaster1.xml" /></Relationships>
</file>

<file path=ppt/notesSlides/_rels/notesSlide224.xml.rels>&#65279;<?xml version="1.0" encoding="utf-8" standalone="yes"?><Relationships xmlns="http://schemas.openxmlformats.org/package/2006/relationships"><Relationship Id="rId1" Type="http://schemas.openxmlformats.org/officeDocument/2006/relationships/slide" Target="../slides/slide224.xml" /><Relationship Id="rId2" Type="http://schemas.openxmlformats.org/officeDocument/2006/relationships/notesMaster" Target="../notesMasters/notesMaster1.xml" /></Relationships>
</file>

<file path=ppt/notesSlides/_rels/notesSlide225.xml.rels>&#65279;<?xml version="1.0" encoding="utf-8" standalone="yes"?><Relationships xmlns="http://schemas.openxmlformats.org/package/2006/relationships"><Relationship Id="rId1" Type="http://schemas.openxmlformats.org/officeDocument/2006/relationships/slide" Target="../slides/slide225.xml" /><Relationship Id="rId2" Type="http://schemas.openxmlformats.org/officeDocument/2006/relationships/notesMaster" Target="../notesMasters/notesMaster1.xml" /></Relationships>
</file>

<file path=ppt/notesSlides/_rels/notesSlide226.xml.rels>&#65279;<?xml version="1.0" encoding="utf-8" standalone="yes"?><Relationships xmlns="http://schemas.openxmlformats.org/package/2006/relationships"><Relationship Id="rId1" Type="http://schemas.openxmlformats.org/officeDocument/2006/relationships/slide" Target="../slides/slide226.xml" /><Relationship Id="rId2" Type="http://schemas.openxmlformats.org/officeDocument/2006/relationships/notesMaster" Target="../notesMasters/notesMaster1.xml" /></Relationships>
</file>

<file path=ppt/notesSlides/_rels/notesSlide227.xml.rels>&#65279;<?xml version="1.0" encoding="utf-8" standalone="yes"?><Relationships xmlns="http://schemas.openxmlformats.org/package/2006/relationships"><Relationship Id="rId1" Type="http://schemas.openxmlformats.org/officeDocument/2006/relationships/slide" Target="../slides/slide227.xml" /><Relationship Id="rId2" Type="http://schemas.openxmlformats.org/officeDocument/2006/relationships/notesMaster" Target="../notesMasters/notesMaster1.xml" /></Relationships>
</file>

<file path=ppt/notesSlides/_rels/notesSlide228.xml.rels>&#65279;<?xml version="1.0" encoding="utf-8" standalone="yes"?><Relationships xmlns="http://schemas.openxmlformats.org/package/2006/relationships"><Relationship Id="rId1" Type="http://schemas.openxmlformats.org/officeDocument/2006/relationships/slide" Target="../slides/slide228.xml" /><Relationship Id="rId2" Type="http://schemas.openxmlformats.org/officeDocument/2006/relationships/notesMaster" Target="../notesMasters/notesMaster1.xml" /></Relationships>
</file>

<file path=ppt/notesSlides/_rels/notesSlide229.xml.rels>&#65279;<?xml version="1.0" encoding="utf-8" standalone="yes"?><Relationships xmlns="http://schemas.openxmlformats.org/package/2006/relationships"><Relationship Id="rId1" Type="http://schemas.openxmlformats.org/officeDocument/2006/relationships/slide" Target="../slides/slide229.xml" /><Relationship Id="rId2" Type="http://schemas.openxmlformats.org/officeDocument/2006/relationships/notesMaster" Target="../notesMasters/notesMaster1.xml" /></Relationships>
</file>

<file path=ppt/notesSlides/_rels/notesSlide23.xml.rels>&#65279;<?xml version="1.0" encoding="utf-8" standalone="yes"?><Relationships xmlns="http://schemas.openxmlformats.org/package/2006/relationships"><Relationship Id="rId1" Type="http://schemas.openxmlformats.org/officeDocument/2006/relationships/slide" Target="../slides/slide23.xml" /><Relationship Id="rId2" Type="http://schemas.openxmlformats.org/officeDocument/2006/relationships/notesMaster" Target="../notesMasters/notesMaster1.xml" /></Relationships>
</file>

<file path=ppt/notesSlides/_rels/notesSlide230.xml.rels>&#65279;<?xml version="1.0" encoding="utf-8" standalone="yes"?><Relationships xmlns="http://schemas.openxmlformats.org/package/2006/relationships"><Relationship Id="rId1" Type="http://schemas.openxmlformats.org/officeDocument/2006/relationships/slide" Target="../slides/slide230.xml" /><Relationship Id="rId2" Type="http://schemas.openxmlformats.org/officeDocument/2006/relationships/notesMaster" Target="../notesMasters/notesMaster1.xml" /></Relationships>
</file>

<file path=ppt/notesSlides/_rels/notesSlide231.xml.rels>&#65279;<?xml version="1.0" encoding="utf-8" standalone="yes"?><Relationships xmlns="http://schemas.openxmlformats.org/package/2006/relationships"><Relationship Id="rId1" Type="http://schemas.openxmlformats.org/officeDocument/2006/relationships/slide" Target="../slides/slide231.xml" /><Relationship Id="rId2" Type="http://schemas.openxmlformats.org/officeDocument/2006/relationships/notesMaster" Target="../notesMasters/notesMaster1.xml" /></Relationships>
</file>

<file path=ppt/notesSlides/_rels/notesSlide232.xml.rels>&#65279;<?xml version="1.0" encoding="utf-8" standalone="yes"?><Relationships xmlns="http://schemas.openxmlformats.org/package/2006/relationships"><Relationship Id="rId1" Type="http://schemas.openxmlformats.org/officeDocument/2006/relationships/slide" Target="../slides/slide232.xml" /><Relationship Id="rId2" Type="http://schemas.openxmlformats.org/officeDocument/2006/relationships/notesMaster" Target="../notesMasters/notesMaster1.xml" /></Relationships>
</file>

<file path=ppt/notesSlides/_rels/notesSlide233.xml.rels>&#65279;<?xml version="1.0" encoding="utf-8" standalone="yes"?><Relationships xmlns="http://schemas.openxmlformats.org/package/2006/relationships"><Relationship Id="rId1" Type="http://schemas.openxmlformats.org/officeDocument/2006/relationships/slide" Target="../slides/slide233.xml" /><Relationship Id="rId2" Type="http://schemas.openxmlformats.org/officeDocument/2006/relationships/notesMaster" Target="../notesMasters/notesMaster1.xml" /></Relationships>
</file>

<file path=ppt/notesSlides/_rels/notesSlide234.xml.rels>&#65279;<?xml version="1.0" encoding="utf-8" standalone="yes"?><Relationships xmlns="http://schemas.openxmlformats.org/package/2006/relationships"><Relationship Id="rId1" Type="http://schemas.openxmlformats.org/officeDocument/2006/relationships/slide" Target="../slides/slide234.xml" /><Relationship Id="rId2" Type="http://schemas.openxmlformats.org/officeDocument/2006/relationships/notesMaster" Target="../notesMasters/notesMaster1.xml" /></Relationships>
</file>

<file path=ppt/notesSlides/_rels/notesSlide235.xml.rels>&#65279;<?xml version="1.0" encoding="utf-8" standalone="yes"?><Relationships xmlns="http://schemas.openxmlformats.org/package/2006/relationships"><Relationship Id="rId1" Type="http://schemas.openxmlformats.org/officeDocument/2006/relationships/slide" Target="../slides/slide235.xml" /><Relationship Id="rId2" Type="http://schemas.openxmlformats.org/officeDocument/2006/relationships/notesMaster" Target="../notesMasters/notesMaster1.xml" /></Relationships>
</file>

<file path=ppt/notesSlides/_rels/notesSlide236.xml.rels>&#65279;<?xml version="1.0" encoding="utf-8" standalone="yes"?><Relationships xmlns="http://schemas.openxmlformats.org/package/2006/relationships"><Relationship Id="rId1" Type="http://schemas.openxmlformats.org/officeDocument/2006/relationships/slide" Target="../slides/slide236.xml" /><Relationship Id="rId2" Type="http://schemas.openxmlformats.org/officeDocument/2006/relationships/notesMaster" Target="../notesMasters/notesMaster1.xml" /></Relationships>
</file>

<file path=ppt/notesSlides/_rels/notesSlide237.xml.rels>&#65279;<?xml version="1.0" encoding="utf-8" standalone="yes"?><Relationships xmlns="http://schemas.openxmlformats.org/package/2006/relationships"><Relationship Id="rId1" Type="http://schemas.openxmlformats.org/officeDocument/2006/relationships/slide" Target="../slides/slide237.xml" /><Relationship Id="rId2" Type="http://schemas.openxmlformats.org/officeDocument/2006/relationships/notesMaster" Target="../notesMasters/notesMaster1.xml" /></Relationships>
</file>

<file path=ppt/notesSlides/_rels/notesSlide238.xml.rels>&#65279;<?xml version="1.0" encoding="utf-8" standalone="yes"?><Relationships xmlns="http://schemas.openxmlformats.org/package/2006/relationships"><Relationship Id="rId1" Type="http://schemas.openxmlformats.org/officeDocument/2006/relationships/slide" Target="../slides/slide238.xml" /><Relationship Id="rId2" Type="http://schemas.openxmlformats.org/officeDocument/2006/relationships/notesMaster" Target="../notesMasters/notesMaster1.xml" /></Relationships>
</file>

<file path=ppt/notesSlides/_rels/notesSlide239.xml.rels>&#65279;<?xml version="1.0" encoding="utf-8" standalone="yes"?><Relationships xmlns="http://schemas.openxmlformats.org/package/2006/relationships"><Relationship Id="rId1" Type="http://schemas.openxmlformats.org/officeDocument/2006/relationships/slide" Target="../slides/slide239.xml" /><Relationship Id="rId2" Type="http://schemas.openxmlformats.org/officeDocument/2006/relationships/notesMaster" Target="../notesMasters/notesMaster1.xml" /></Relationships>
</file>

<file path=ppt/notesSlides/_rels/notesSlide24.xml.rels>&#65279;<?xml version="1.0" encoding="utf-8" standalone="yes"?><Relationships xmlns="http://schemas.openxmlformats.org/package/2006/relationships"><Relationship Id="rId1" Type="http://schemas.openxmlformats.org/officeDocument/2006/relationships/slide" Target="../slides/slide24.xml" /><Relationship Id="rId2" Type="http://schemas.openxmlformats.org/officeDocument/2006/relationships/notesMaster" Target="../notesMasters/notesMaster1.xml" /></Relationships>
</file>

<file path=ppt/notesSlides/_rels/notesSlide240.xml.rels>&#65279;<?xml version="1.0" encoding="utf-8" standalone="yes"?><Relationships xmlns="http://schemas.openxmlformats.org/package/2006/relationships"><Relationship Id="rId1" Type="http://schemas.openxmlformats.org/officeDocument/2006/relationships/slide" Target="../slides/slide240.xml" /><Relationship Id="rId2" Type="http://schemas.openxmlformats.org/officeDocument/2006/relationships/notesMaster" Target="../notesMasters/notesMaster1.xml" /></Relationships>
</file>

<file path=ppt/notesSlides/_rels/notesSlide241.xml.rels>&#65279;<?xml version="1.0" encoding="utf-8" standalone="yes"?><Relationships xmlns="http://schemas.openxmlformats.org/package/2006/relationships"><Relationship Id="rId1" Type="http://schemas.openxmlformats.org/officeDocument/2006/relationships/slide" Target="../slides/slide241.xml" /><Relationship Id="rId2" Type="http://schemas.openxmlformats.org/officeDocument/2006/relationships/notesMaster" Target="../notesMasters/notesMaster1.xml" /></Relationships>
</file>

<file path=ppt/notesSlides/_rels/notesSlide242.xml.rels>&#65279;<?xml version="1.0" encoding="utf-8" standalone="yes"?><Relationships xmlns="http://schemas.openxmlformats.org/package/2006/relationships"><Relationship Id="rId1" Type="http://schemas.openxmlformats.org/officeDocument/2006/relationships/slide" Target="../slides/slide242.xml" /><Relationship Id="rId2" Type="http://schemas.openxmlformats.org/officeDocument/2006/relationships/notesMaster" Target="../notesMasters/notesMaster1.xml" /></Relationships>
</file>

<file path=ppt/notesSlides/_rels/notesSlide243.xml.rels>&#65279;<?xml version="1.0" encoding="utf-8" standalone="yes"?><Relationships xmlns="http://schemas.openxmlformats.org/package/2006/relationships"><Relationship Id="rId1" Type="http://schemas.openxmlformats.org/officeDocument/2006/relationships/slide" Target="../slides/slide243.xml" /><Relationship Id="rId2" Type="http://schemas.openxmlformats.org/officeDocument/2006/relationships/notesMaster" Target="../notesMasters/notesMaster1.xml" /></Relationships>
</file>

<file path=ppt/notesSlides/_rels/notesSlide244.xml.rels>&#65279;<?xml version="1.0" encoding="utf-8" standalone="yes"?><Relationships xmlns="http://schemas.openxmlformats.org/package/2006/relationships"><Relationship Id="rId1" Type="http://schemas.openxmlformats.org/officeDocument/2006/relationships/slide" Target="../slides/slide244.xml" /><Relationship Id="rId2" Type="http://schemas.openxmlformats.org/officeDocument/2006/relationships/notesMaster" Target="../notesMasters/notesMaster1.xml" /></Relationships>
</file>

<file path=ppt/notesSlides/_rels/notesSlide245.xml.rels>&#65279;<?xml version="1.0" encoding="utf-8" standalone="yes"?><Relationships xmlns="http://schemas.openxmlformats.org/package/2006/relationships"><Relationship Id="rId1" Type="http://schemas.openxmlformats.org/officeDocument/2006/relationships/slide" Target="../slides/slide245.xml" /><Relationship Id="rId2" Type="http://schemas.openxmlformats.org/officeDocument/2006/relationships/notesMaster" Target="../notesMasters/notesMaster1.xml" /></Relationships>
</file>

<file path=ppt/notesSlides/_rels/notesSlide246.xml.rels>&#65279;<?xml version="1.0" encoding="utf-8" standalone="yes"?><Relationships xmlns="http://schemas.openxmlformats.org/package/2006/relationships"><Relationship Id="rId1" Type="http://schemas.openxmlformats.org/officeDocument/2006/relationships/slide" Target="../slides/slide246.xml" /><Relationship Id="rId2" Type="http://schemas.openxmlformats.org/officeDocument/2006/relationships/notesMaster" Target="../notesMasters/notesMaster1.xml" /></Relationships>
</file>

<file path=ppt/notesSlides/_rels/notesSlide247.xml.rels>&#65279;<?xml version="1.0" encoding="utf-8" standalone="yes"?><Relationships xmlns="http://schemas.openxmlformats.org/package/2006/relationships"><Relationship Id="rId1" Type="http://schemas.openxmlformats.org/officeDocument/2006/relationships/slide" Target="../slides/slide247.xml" /><Relationship Id="rId2" Type="http://schemas.openxmlformats.org/officeDocument/2006/relationships/notesMaster" Target="../notesMasters/notesMaster1.xml" /></Relationships>
</file>

<file path=ppt/notesSlides/_rels/notesSlide248.xml.rels>&#65279;<?xml version="1.0" encoding="utf-8" standalone="yes"?><Relationships xmlns="http://schemas.openxmlformats.org/package/2006/relationships"><Relationship Id="rId1" Type="http://schemas.openxmlformats.org/officeDocument/2006/relationships/slide" Target="../slides/slide248.xml" /><Relationship Id="rId2" Type="http://schemas.openxmlformats.org/officeDocument/2006/relationships/notesMaster" Target="../notesMasters/notesMaster1.xml" /></Relationships>
</file>

<file path=ppt/notesSlides/_rels/notesSlide249.xml.rels>&#65279;<?xml version="1.0" encoding="utf-8" standalone="yes"?><Relationships xmlns="http://schemas.openxmlformats.org/package/2006/relationships"><Relationship Id="rId1" Type="http://schemas.openxmlformats.org/officeDocument/2006/relationships/slide" Target="../slides/slide249.xml" /><Relationship Id="rId2" Type="http://schemas.openxmlformats.org/officeDocument/2006/relationships/notesMaster" Target="../notesMasters/notesMaster1.xml" /></Relationships>
</file>

<file path=ppt/notesSlides/_rels/notesSlide25.xml.rels>&#65279;<?xml version="1.0" encoding="utf-8" standalone="yes"?><Relationships xmlns="http://schemas.openxmlformats.org/package/2006/relationships"><Relationship Id="rId1" Type="http://schemas.openxmlformats.org/officeDocument/2006/relationships/slide" Target="../slides/slide25.xml" /><Relationship Id="rId2" Type="http://schemas.openxmlformats.org/officeDocument/2006/relationships/notesMaster" Target="../notesMasters/notesMaster1.xml" /></Relationships>
</file>

<file path=ppt/notesSlides/_rels/notesSlide250.xml.rels>&#65279;<?xml version="1.0" encoding="utf-8" standalone="yes"?><Relationships xmlns="http://schemas.openxmlformats.org/package/2006/relationships"><Relationship Id="rId1" Type="http://schemas.openxmlformats.org/officeDocument/2006/relationships/slide" Target="../slides/slide250.xml" /><Relationship Id="rId2" Type="http://schemas.openxmlformats.org/officeDocument/2006/relationships/notesMaster" Target="../notesMasters/notesMaster1.xml" /></Relationships>
</file>

<file path=ppt/notesSlides/_rels/notesSlide251.xml.rels>&#65279;<?xml version="1.0" encoding="utf-8" standalone="yes"?><Relationships xmlns="http://schemas.openxmlformats.org/package/2006/relationships"><Relationship Id="rId1" Type="http://schemas.openxmlformats.org/officeDocument/2006/relationships/slide" Target="../slides/slide251.xml" /><Relationship Id="rId2" Type="http://schemas.openxmlformats.org/officeDocument/2006/relationships/notesMaster" Target="../notesMasters/notesMaster1.xml" /></Relationships>
</file>

<file path=ppt/notesSlides/_rels/notesSlide252.xml.rels>&#65279;<?xml version="1.0" encoding="utf-8" standalone="yes"?><Relationships xmlns="http://schemas.openxmlformats.org/package/2006/relationships"><Relationship Id="rId1" Type="http://schemas.openxmlformats.org/officeDocument/2006/relationships/slide" Target="../slides/slide252.xml" /><Relationship Id="rId2" Type="http://schemas.openxmlformats.org/officeDocument/2006/relationships/notesMaster" Target="../notesMasters/notesMaster1.xml" /></Relationships>
</file>

<file path=ppt/notesSlides/_rels/notesSlide253.xml.rels>&#65279;<?xml version="1.0" encoding="utf-8" standalone="yes"?><Relationships xmlns="http://schemas.openxmlformats.org/package/2006/relationships"><Relationship Id="rId1" Type="http://schemas.openxmlformats.org/officeDocument/2006/relationships/slide" Target="../slides/slide253.xml" /><Relationship Id="rId2" Type="http://schemas.openxmlformats.org/officeDocument/2006/relationships/notesMaster" Target="../notesMasters/notesMaster1.xml" /></Relationships>
</file>

<file path=ppt/notesSlides/_rels/notesSlide254.xml.rels>&#65279;<?xml version="1.0" encoding="utf-8" standalone="yes"?><Relationships xmlns="http://schemas.openxmlformats.org/package/2006/relationships"><Relationship Id="rId1" Type="http://schemas.openxmlformats.org/officeDocument/2006/relationships/slide" Target="../slides/slide254.xml" /><Relationship Id="rId2" Type="http://schemas.openxmlformats.org/officeDocument/2006/relationships/notesMaster" Target="../notesMasters/notesMaster1.xml" /></Relationships>
</file>

<file path=ppt/notesSlides/_rels/notesSlide255.xml.rels>&#65279;<?xml version="1.0" encoding="utf-8" standalone="yes"?><Relationships xmlns="http://schemas.openxmlformats.org/package/2006/relationships"><Relationship Id="rId1" Type="http://schemas.openxmlformats.org/officeDocument/2006/relationships/slide" Target="../slides/slide255.xml" /><Relationship Id="rId2" Type="http://schemas.openxmlformats.org/officeDocument/2006/relationships/notesMaster" Target="../notesMasters/notesMaster1.xml" /></Relationships>
</file>

<file path=ppt/notesSlides/_rels/notesSlide256.xml.rels>&#65279;<?xml version="1.0" encoding="utf-8" standalone="yes"?><Relationships xmlns="http://schemas.openxmlformats.org/package/2006/relationships"><Relationship Id="rId1" Type="http://schemas.openxmlformats.org/officeDocument/2006/relationships/slide" Target="../slides/slide256.xml" /><Relationship Id="rId2" Type="http://schemas.openxmlformats.org/officeDocument/2006/relationships/notesMaster" Target="../notesMasters/notesMaster1.xml" /></Relationships>
</file>

<file path=ppt/notesSlides/_rels/notesSlide257.xml.rels>&#65279;<?xml version="1.0" encoding="utf-8" standalone="yes"?><Relationships xmlns="http://schemas.openxmlformats.org/package/2006/relationships"><Relationship Id="rId1" Type="http://schemas.openxmlformats.org/officeDocument/2006/relationships/slide" Target="../slides/slide257.xml" /><Relationship Id="rId2" Type="http://schemas.openxmlformats.org/officeDocument/2006/relationships/notesMaster" Target="../notesMasters/notesMaster1.xml" /></Relationships>
</file>

<file path=ppt/notesSlides/_rels/notesSlide258.xml.rels>&#65279;<?xml version="1.0" encoding="utf-8" standalone="yes"?><Relationships xmlns="http://schemas.openxmlformats.org/package/2006/relationships"><Relationship Id="rId1" Type="http://schemas.openxmlformats.org/officeDocument/2006/relationships/slide" Target="../slides/slide258.xml" /><Relationship Id="rId2" Type="http://schemas.openxmlformats.org/officeDocument/2006/relationships/notesMaster" Target="../notesMasters/notesMaster1.xml" /></Relationships>
</file>

<file path=ppt/notesSlides/_rels/notesSlide259.xml.rels>&#65279;<?xml version="1.0" encoding="utf-8" standalone="yes"?><Relationships xmlns="http://schemas.openxmlformats.org/package/2006/relationships"><Relationship Id="rId1" Type="http://schemas.openxmlformats.org/officeDocument/2006/relationships/slide" Target="../slides/slide259.xml" /><Relationship Id="rId2" Type="http://schemas.openxmlformats.org/officeDocument/2006/relationships/notesMaster" Target="../notesMasters/notesMaster1.xml" /></Relationships>
</file>

<file path=ppt/notesSlides/_rels/notesSlide26.xml.rels>&#65279;<?xml version="1.0" encoding="utf-8" standalone="yes"?><Relationships xmlns="http://schemas.openxmlformats.org/package/2006/relationships"><Relationship Id="rId1" Type="http://schemas.openxmlformats.org/officeDocument/2006/relationships/slide" Target="../slides/slide26.xml" /><Relationship Id="rId2" Type="http://schemas.openxmlformats.org/officeDocument/2006/relationships/notesMaster" Target="../notesMasters/notesMaster1.xml" /></Relationships>
</file>

<file path=ppt/notesSlides/_rels/notesSlide260.xml.rels>&#65279;<?xml version="1.0" encoding="utf-8" standalone="yes"?><Relationships xmlns="http://schemas.openxmlformats.org/package/2006/relationships"><Relationship Id="rId1" Type="http://schemas.openxmlformats.org/officeDocument/2006/relationships/slide" Target="../slides/slide260.xml" /><Relationship Id="rId2" Type="http://schemas.openxmlformats.org/officeDocument/2006/relationships/notesMaster" Target="../notesMasters/notesMaster1.xml" /></Relationships>
</file>

<file path=ppt/notesSlides/_rels/notesSlide261.xml.rels>&#65279;<?xml version="1.0" encoding="utf-8" standalone="yes"?><Relationships xmlns="http://schemas.openxmlformats.org/package/2006/relationships"><Relationship Id="rId1" Type="http://schemas.openxmlformats.org/officeDocument/2006/relationships/slide" Target="../slides/slide261.xml" /><Relationship Id="rId2" Type="http://schemas.openxmlformats.org/officeDocument/2006/relationships/notesMaster" Target="../notesMasters/notesMaster1.xml" /></Relationships>
</file>

<file path=ppt/notesSlides/_rels/notesSlide262.xml.rels>&#65279;<?xml version="1.0" encoding="utf-8" standalone="yes"?><Relationships xmlns="http://schemas.openxmlformats.org/package/2006/relationships"><Relationship Id="rId1" Type="http://schemas.openxmlformats.org/officeDocument/2006/relationships/slide" Target="../slides/slide262.xml" /><Relationship Id="rId2" Type="http://schemas.openxmlformats.org/officeDocument/2006/relationships/notesMaster" Target="../notesMasters/notesMaster1.xml" /></Relationships>
</file>

<file path=ppt/notesSlides/_rels/notesSlide263.xml.rels>&#65279;<?xml version="1.0" encoding="utf-8" standalone="yes"?><Relationships xmlns="http://schemas.openxmlformats.org/package/2006/relationships"><Relationship Id="rId1" Type="http://schemas.openxmlformats.org/officeDocument/2006/relationships/slide" Target="../slides/slide263.xml" /><Relationship Id="rId2" Type="http://schemas.openxmlformats.org/officeDocument/2006/relationships/notesMaster" Target="../notesMasters/notesMaster1.xml" /></Relationships>
</file>

<file path=ppt/notesSlides/_rels/notesSlide264.xml.rels>&#65279;<?xml version="1.0" encoding="utf-8" standalone="yes"?><Relationships xmlns="http://schemas.openxmlformats.org/package/2006/relationships"><Relationship Id="rId1" Type="http://schemas.openxmlformats.org/officeDocument/2006/relationships/slide" Target="../slides/slide264.xml" /><Relationship Id="rId2" Type="http://schemas.openxmlformats.org/officeDocument/2006/relationships/notesMaster" Target="../notesMasters/notesMaster1.xml" /></Relationships>
</file>

<file path=ppt/notesSlides/_rels/notesSlide265.xml.rels>&#65279;<?xml version="1.0" encoding="utf-8" standalone="yes"?><Relationships xmlns="http://schemas.openxmlformats.org/package/2006/relationships"><Relationship Id="rId1" Type="http://schemas.openxmlformats.org/officeDocument/2006/relationships/slide" Target="../slides/slide265.xml" /><Relationship Id="rId2" Type="http://schemas.openxmlformats.org/officeDocument/2006/relationships/notesMaster" Target="../notesMasters/notesMaster1.xml" /></Relationships>
</file>

<file path=ppt/notesSlides/_rels/notesSlide266.xml.rels>&#65279;<?xml version="1.0" encoding="utf-8" standalone="yes"?><Relationships xmlns="http://schemas.openxmlformats.org/package/2006/relationships"><Relationship Id="rId1" Type="http://schemas.openxmlformats.org/officeDocument/2006/relationships/slide" Target="../slides/slide266.xml" /><Relationship Id="rId2" Type="http://schemas.openxmlformats.org/officeDocument/2006/relationships/notesMaster" Target="../notesMasters/notesMaster1.xml" /></Relationships>
</file>

<file path=ppt/notesSlides/_rels/notesSlide267.xml.rels>&#65279;<?xml version="1.0" encoding="utf-8" standalone="yes"?><Relationships xmlns="http://schemas.openxmlformats.org/package/2006/relationships"><Relationship Id="rId1" Type="http://schemas.openxmlformats.org/officeDocument/2006/relationships/slide" Target="../slides/slide267.xml" /><Relationship Id="rId2" Type="http://schemas.openxmlformats.org/officeDocument/2006/relationships/notesMaster" Target="../notesMasters/notesMaster1.xml" /></Relationships>
</file>

<file path=ppt/notesSlides/_rels/notesSlide268.xml.rels>&#65279;<?xml version="1.0" encoding="utf-8" standalone="yes"?><Relationships xmlns="http://schemas.openxmlformats.org/package/2006/relationships"><Relationship Id="rId1" Type="http://schemas.openxmlformats.org/officeDocument/2006/relationships/slide" Target="../slides/slide268.xml" /><Relationship Id="rId2" Type="http://schemas.openxmlformats.org/officeDocument/2006/relationships/notesMaster" Target="../notesMasters/notesMaster1.xml" /></Relationships>
</file>

<file path=ppt/notesSlides/_rels/notesSlide269.xml.rels>&#65279;<?xml version="1.0" encoding="utf-8" standalone="yes"?><Relationships xmlns="http://schemas.openxmlformats.org/package/2006/relationships"><Relationship Id="rId1" Type="http://schemas.openxmlformats.org/officeDocument/2006/relationships/slide" Target="../slides/slide269.xml" /><Relationship Id="rId2" Type="http://schemas.openxmlformats.org/officeDocument/2006/relationships/notesMaster" Target="../notesMasters/notesMaster1.xml" /></Relationships>
</file>

<file path=ppt/notesSlides/_rels/notesSlide27.xml.rels>&#65279;<?xml version="1.0" encoding="utf-8" standalone="yes"?><Relationships xmlns="http://schemas.openxmlformats.org/package/2006/relationships"><Relationship Id="rId1" Type="http://schemas.openxmlformats.org/officeDocument/2006/relationships/slide" Target="../slides/slide27.xml" /><Relationship Id="rId2" Type="http://schemas.openxmlformats.org/officeDocument/2006/relationships/notesMaster" Target="../notesMasters/notesMaster1.xml" /></Relationships>
</file>

<file path=ppt/notesSlides/_rels/notesSlide270.xml.rels>&#65279;<?xml version="1.0" encoding="utf-8" standalone="yes"?><Relationships xmlns="http://schemas.openxmlformats.org/package/2006/relationships"><Relationship Id="rId1" Type="http://schemas.openxmlformats.org/officeDocument/2006/relationships/slide" Target="../slides/slide270.xml" /><Relationship Id="rId2" Type="http://schemas.openxmlformats.org/officeDocument/2006/relationships/notesMaster" Target="../notesMasters/notesMaster1.xml" /></Relationships>
</file>

<file path=ppt/notesSlides/_rels/notesSlide271.xml.rels>&#65279;<?xml version="1.0" encoding="utf-8" standalone="yes"?><Relationships xmlns="http://schemas.openxmlformats.org/package/2006/relationships"><Relationship Id="rId1" Type="http://schemas.openxmlformats.org/officeDocument/2006/relationships/slide" Target="../slides/slide271.xml" /><Relationship Id="rId2" Type="http://schemas.openxmlformats.org/officeDocument/2006/relationships/notesMaster" Target="../notesMasters/notesMaster1.xml" /></Relationships>
</file>

<file path=ppt/notesSlides/_rels/notesSlide272.xml.rels>&#65279;<?xml version="1.0" encoding="utf-8" standalone="yes"?><Relationships xmlns="http://schemas.openxmlformats.org/package/2006/relationships"><Relationship Id="rId1" Type="http://schemas.openxmlformats.org/officeDocument/2006/relationships/slide" Target="../slides/slide272.xml" /><Relationship Id="rId2" Type="http://schemas.openxmlformats.org/officeDocument/2006/relationships/notesMaster" Target="../notesMasters/notesMaster1.xml" /></Relationships>
</file>

<file path=ppt/notesSlides/_rels/notesSlide273.xml.rels>&#65279;<?xml version="1.0" encoding="utf-8" standalone="yes"?><Relationships xmlns="http://schemas.openxmlformats.org/package/2006/relationships"><Relationship Id="rId1" Type="http://schemas.openxmlformats.org/officeDocument/2006/relationships/slide" Target="../slides/slide273.xml" /><Relationship Id="rId2" Type="http://schemas.openxmlformats.org/officeDocument/2006/relationships/notesMaster" Target="../notesMasters/notesMaster1.xml" /></Relationships>
</file>

<file path=ppt/notesSlides/_rels/notesSlide274.xml.rels>&#65279;<?xml version="1.0" encoding="utf-8" standalone="yes"?><Relationships xmlns="http://schemas.openxmlformats.org/package/2006/relationships"><Relationship Id="rId1" Type="http://schemas.openxmlformats.org/officeDocument/2006/relationships/slide" Target="../slides/slide274.xml" /><Relationship Id="rId2" Type="http://schemas.openxmlformats.org/officeDocument/2006/relationships/notesMaster" Target="../notesMasters/notesMaster1.xml" /></Relationships>
</file>

<file path=ppt/notesSlides/_rels/notesSlide275.xml.rels>&#65279;<?xml version="1.0" encoding="utf-8" standalone="yes"?><Relationships xmlns="http://schemas.openxmlformats.org/package/2006/relationships"><Relationship Id="rId1" Type="http://schemas.openxmlformats.org/officeDocument/2006/relationships/slide" Target="../slides/slide275.xml" /><Relationship Id="rId2" Type="http://schemas.openxmlformats.org/officeDocument/2006/relationships/notesMaster" Target="../notesMasters/notesMaster1.xml" /></Relationships>
</file>

<file path=ppt/notesSlides/_rels/notesSlide276.xml.rels>&#65279;<?xml version="1.0" encoding="utf-8" standalone="yes"?><Relationships xmlns="http://schemas.openxmlformats.org/package/2006/relationships"><Relationship Id="rId1" Type="http://schemas.openxmlformats.org/officeDocument/2006/relationships/slide" Target="../slides/slide276.xml" /><Relationship Id="rId2" Type="http://schemas.openxmlformats.org/officeDocument/2006/relationships/notesMaster" Target="../notesMasters/notesMaster1.xml" /></Relationships>
</file>

<file path=ppt/notesSlides/_rels/notesSlide277.xml.rels>&#65279;<?xml version="1.0" encoding="utf-8" standalone="yes"?><Relationships xmlns="http://schemas.openxmlformats.org/package/2006/relationships"><Relationship Id="rId1" Type="http://schemas.openxmlformats.org/officeDocument/2006/relationships/slide" Target="../slides/slide277.xml" /><Relationship Id="rId2" Type="http://schemas.openxmlformats.org/officeDocument/2006/relationships/notesMaster" Target="../notesMasters/notesMaster1.xml" /></Relationships>
</file>

<file path=ppt/notesSlides/_rels/notesSlide278.xml.rels>&#65279;<?xml version="1.0" encoding="utf-8" standalone="yes"?><Relationships xmlns="http://schemas.openxmlformats.org/package/2006/relationships"><Relationship Id="rId1" Type="http://schemas.openxmlformats.org/officeDocument/2006/relationships/slide" Target="../slides/slide278.xml" /><Relationship Id="rId2" Type="http://schemas.openxmlformats.org/officeDocument/2006/relationships/notesMaster" Target="../notesMasters/notesMaster1.xml" /></Relationships>
</file>

<file path=ppt/notesSlides/_rels/notesSlide279.xml.rels>&#65279;<?xml version="1.0" encoding="utf-8" standalone="yes"?><Relationships xmlns="http://schemas.openxmlformats.org/package/2006/relationships"><Relationship Id="rId1" Type="http://schemas.openxmlformats.org/officeDocument/2006/relationships/slide" Target="../slides/slide279.xml" /><Relationship Id="rId2" Type="http://schemas.openxmlformats.org/officeDocument/2006/relationships/notesMaster" Target="../notesMasters/notesMaster1.xml" /></Relationships>
</file>

<file path=ppt/notesSlides/_rels/notesSlide28.xml.rels>&#65279;<?xml version="1.0" encoding="utf-8" standalone="yes"?><Relationships xmlns="http://schemas.openxmlformats.org/package/2006/relationships"><Relationship Id="rId1" Type="http://schemas.openxmlformats.org/officeDocument/2006/relationships/slide" Target="../slides/slide28.xml" /><Relationship Id="rId2" Type="http://schemas.openxmlformats.org/officeDocument/2006/relationships/notesMaster" Target="../notesMasters/notesMaster1.xml" /></Relationships>
</file>

<file path=ppt/notesSlides/_rels/notesSlide280.xml.rels>&#65279;<?xml version="1.0" encoding="utf-8" standalone="yes"?><Relationships xmlns="http://schemas.openxmlformats.org/package/2006/relationships"><Relationship Id="rId1" Type="http://schemas.openxmlformats.org/officeDocument/2006/relationships/slide" Target="../slides/slide280.xml" /><Relationship Id="rId2" Type="http://schemas.openxmlformats.org/officeDocument/2006/relationships/notesMaster" Target="../notesMasters/notesMaster1.xml" /></Relationships>
</file>

<file path=ppt/notesSlides/_rels/notesSlide281.xml.rels>&#65279;<?xml version="1.0" encoding="utf-8" standalone="yes"?><Relationships xmlns="http://schemas.openxmlformats.org/package/2006/relationships"><Relationship Id="rId1" Type="http://schemas.openxmlformats.org/officeDocument/2006/relationships/slide" Target="../slides/slide281.xml" /><Relationship Id="rId2" Type="http://schemas.openxmlformats.org/officeDocument/2006/relationships/notesMaster" Target="../notesMasters/notesMaster1.xml" /></Relationships>
</file>

<file path=ppt/notesSlides/_rels/notesSlide282.xml.rels>&#65279;<?xml version="1.0" encoding="utf-8" standalone="yes"?><Relationships xmlns="http://schemas.openxmlformats.org/package/2006/relationships"><Relationship Id="rId1" Type="http://schemas.openxmlformats.org/officeDocument/2006/relationships/slide" Target="../slides/slide282.xml" /><Relationship Id="rId2" Type="http://schemas.openxmlformats.org/officeDocument/2006/relationships/notesMaster" Target="../notesMasters/notesMaster1.xml" /></Relationships>
</file>

<file path=ppt/notesSlides/_rels/notesSlide283.xml.rels>&#65279;<?xml version="1.0" encoding="utf-8" standalone="yes"?><Relationships xmlns="http://schemas.openxmlformats.org/package/2006/relationships"><Relationship Id="rId1" Type="http://schemas.openxmlformats.org/officeDocument/2006/relationships/slide" Target="../slides/slide283.xml" /><Relationship Id="rId2" Type="http://schemas.openxmlformats.org/officeDocument/2006/relationships/notesMaster" Target="../notesMasters/notesMaster1.xml" /></Relationships>
</file>

<file path=ppt/notesSlides/_rels/notesSlide284.xml.rels>&#65279;<?xml version="1.0" encoding="utf-8" standalone="yes"?><Relationships xmlns="http://schemas.openxmlformats.org/package/2006/relationships"><Relationship Id="rId1" Type="http://schemas.openxmlformats.org/officeDocument/2006/relationships/slide" Target="../slides/slide284.xml" /><Relationship Id="rId2" Type="http://schemas.openxmlformats.org/officeDocument/2006/relationships/notesMaster" Target="../notesMasters/notesMaster1.xml" /></Relationships>
</file>

<file path=ppt/notesSlides/_rels/notesSlide285.xml.rels>&#65279;<?xml version="1.0" encoding="utf-8" standalone="yes"?><Relationships xmlns="http://schemas.openxmlformats.org/package/2006/relationships"><Relationship Id="rId1" Type="http://schemas.openxmlformats.org/officeDocument/2006/relationships/slide" Target="../slides/slide285.xml" /><Relationship Id="rId2" Type="http://schemas.openxmlformats.org/officeDocument/2006/relationships/notesMaster" Target="../notesMasters/notesMaster1.xml" /></Relationships>
</file>

<file path=ppt/notesSlides/_rels/notesSlide286.xml.rels>&#65279;<?xml version="1.0" encoding="utf-8" standalone="yes"?><Relationships xmlns="http://schemas.openxmlformats.org/package/2006/relationships"><Relationship Id="rId1" Type="http://schemas.openxmlformats.org/officeDocument/2006/relationships/slide" Target="../slides/slide286.xml" /><Relationship Id="rId2" Type="http://schemas.openxmlformats.org/officeDocument/2006/relationships/notesMaster" Target="../notesMasters/notesMaster1.xml" /></Relationships>
</file>

<file path=ppt/notesSlides/_rels/notesSlide287.xml.rels>&#65279;<?xml version="1.0" encoding="utf-8" standalone="yes"?><Relationships xmlns="http://schemas.openxmlformats.org/package/2006/relationships"><Relationship Id="rId1" Type="http://schemas.openxmlformats.org/officeDocument/2006/relationships/slide" Target="../slides/slide287.xml" /><Relationship Id="rId2" Type="http://schemas.openxmlformats.org/officeDocument/2006/relationships/notesMaster" Target="../notesMasters/notesMaster1.xml" /></Relationships>
</file>

<file path=ppt/notesSlides/_rels/notesSlide288.xml.rels>&#65279;<?xml version="1.0" encoding="utf-8" standalone="yes"?><Relationships xmlns="http://schemas.openxmlformats.org/package/2006/relationships"><Relationship Id="rId1" Type="http://schemas.openxmlformats.org/officeDocument/2006/relationships/slide" Target="../slides/slide288.xml" /><Relationship Id="rId2" Type="http://schemas.openxmlformats.org/officeDocument/2006/relationships/notesMaster" Target="../notesMasters/notesMaster1.xml" /></Relationships>
</file>

<file path=ppt/notesSlides/_rels/notesSlide289.xml.rels>&#65279;<?xml version="1.0" encoding="utf-8" standalone="yes"?><Relationships xmlns="http://schemas.openxmlformats.org/package/2006/relationships"><Relationship Id="rId1" Type="http://schemas.openxmlformats.org/officeDocument/2006/relationships/slide" Target="../slides/slide289.xml" /><Relationship Id="rId2" Type="http://schemas.openxmlformats.org/officeDocument/2006/relationships/notesMaster" Target="../notesMasters/notesMaster1.xml" /></Relationships>
</file>

<file path=ppt/notesSlides/_rels/notesSlide29.xml.rels>&#65279;<?xml version="1.0" encoding="utf-8" standalone="yes"?><Relationships xmlns="http://schemas.openxmlformats.org/package/2006/relationships"><Relationship Id="rId1" Type="http://schemas.openxmlformats.org/officeDocument/2006/relationships/slide" Target="../slides/slide29.xml" /><Relationship Id="rId2" Type="http://schemas.openxmlformats.org/officeDocument/2006/relationships/notesMaster" Target="../notesMasters/notesMaster1.xml" /></Relationships>
</file>

<file path=ppt/notesSlides/_rels/notesSlide290.xml.rels>&#65279;<?xml version="1.0" encoding="utf-8" standalone="yes"?><Relationships xmlns="http://schemas.openxmlformats.org/package/2006/relationships"><Relationship Id="rId1" Type="http://schemas.openxmlformats.org/officeDocument/2006/relationships/slide" Target="../slides/slide290.xml" /><Relationship Id="rId2" Type="http://schemas.openxmlformats.org/officeDocument/2006/relationships/notesMaster" Target="../notesMasters/notesMaster1.xml" /></Relationships>
</file>

<file path=ppt/notesSlides/_rels/notesSlide291.xml.rels>&#65279;<?xml version="1.0" encoding="utf-8" standalone="yes"?><Relationships xmlns="http://schemas.openxmlformats.org/package/2006/relationships"><Relationship Id="rId1" Type="http://schemas.openxmlformats.org/officeDocument/2006/relationships/slide" Target="../slides/slide291.xml" /><Relationship Id="rId2" Type="http://schemas.openxmlformats.org/officeDocument/2006/relationships/notesMaster" Target="../notesMasters/notesMaster1.xml" /></Relationships>
</file>

<file path=ppt/notesSlides/_rels/notesSlide292.xml.rels>&#65279;<?xml version="1.0" encoding="utf-8" standalone="yes"?><Relationships xmlns="http://schemas.openxmlformats.org/package/2006/relationships"><Relationship Id="rId1" Type="http://schemas.openxmlformats.org/officeDocument/2006/relationships/slide" Target="../slides/slide292.xml" /><Relationship Id="rId2" Type="http://schemas.openxmlformats.org/officeDocument/2006/relationships/notesMaster" Target="../notesMasters/notesMaster1.xml" /></Relationships>
</file>

<file path=ppt/notesSlides/_rels/notesSlide293.xml.rels>&#65279;<?xml version="1.0" encoding="utf-8" standalone="yes"?><Relationships xmlns="http://schemas.openxmlformats.org/package/2006/relationships"><Relationship Id="rId1" Type="http://schemas.openxmlformats.org/officeDocument/2006/relationships/slide" Target="../slides/slide293.xml" /><Relationship Id="rId2" Type="http://schemas.openxmlformats.org/officeDocument/2006/relationships/notesMaster" Target="../notesMasters/notesMaster1.xml" /></Relationships>
</file>

<file path=ppt/notesSlides/_rels/notesSlide294.xml.rels>&#65279;<?xml version="1.0" encoding="utf-8" standalone="yes"?><Relationships xmlns="http://schemas.openxmlformats.org/package/2006/relationships"><Relationship Id="rId1" Type="http://schemas.openxmlformats.org/officeDocument/2006/relationships/slide" Target="../slides/slide294.xml" /><Relationship Id="rId2" Type="http://schemas.openxmlformats.org/officeDocument/2006/relationships/notesMaster" Target="../notesMasters/notesMaster1.xml" /></Relationships>
</file>

<file path=ppt/notesSlides/_rels/notesSlide295.xml.rels>&#65279;<?xml version="1.0" encoding="utf-8" standalone="yes"?><Relationships xmlns="http://schemas.openxmlformats.org/package/2006/relationships"><Relationship Id="rId1" Type="http://schemas.openxmlformats.org/officeDocument/2006/relationships/slide" Target="../slides/slide295.xml" /><Relationship Id="rId2" Type="http://schemas.openxmlformats.org/officeDocument/2006/relationships/notesMaster" Target="../notesMasters/notesMaster1.xml" /></Relationships>
</file>

<file path=ppt/notesSlides/_rels/notesSlide296.xml.rels>&#65279;<?xml version="1.0" encoding="utf-8" standalone="yes"?><Relationships xmlns="http://schemas.openxmlformats.org/package/2006/relationships"><Relationship Id="rId1" Type="http://schemas.openxmlformats.org/officeDocument/2006/relationships/slide" Target="../slides/slide296.xml" /><Relationship Id="rId2" Type="http://schemas.openxmlformats.org/officeDocument/2006/relationships/notesMaster" Target="../notesMasters/notesMaster1.xml" /></Relationships>
</file>

<file path=ppt/notesSlides/_rels/notesSlide297.xml.rels>&#65279;<?xml version="1.0" encoding="utf-8" standalone="yes"?><Relationships xmlns="http://schemas.openxmlformats.org/package/2006/relationships"><Relationship Id="rId1" Type="http://schemas.openxmlformats.org/officeDocument/2006/relationships/slide" Target="../slides/slide297.xml" /><Relationship Id="rId2" Type="http://schemas.openxmlformats.org/officeDocument/2006/relationships/notesMaster" Target="../notesMasters/notesMaster1.xml" /></Relationships>
</file>

<file path=ppt/notesSlides/_rels/notesSlide298.xml.rels>&#65279;<?xml version="1.0" encoding="utf-8" standalone="yes"?><Relationships xmlns="http://schemas.openxmlformats.org/package/2006/relationships"><Relationship Id="rId1" Type="http://schemas.openxmlformats.org/officeDocument/2006/relationships/slide" Target="../slides/slide298.xml" /><Relationship Id="rId2" Type="http://schemas.openxmlformats.org/officeDocument/2006/relationships/notesMaster" Target="../notesMasters/notesMaster1.xml" /></Relationships>
</file>

<file path=ppt/notesSlides/_rels/notesSlide299.xml.rels>&#65279;<?xml version="1.0" encoding="utf-8" standalone="yes"?><Relationships xmlns="http://schemas.openxmlformats.org/package/2006/relationships"><Relationship Id="rId1" Type="http://schemas.openxmlformats.org/officeDocument/2006/relationships/slide" Target="../slides/slide299.xml" /><Relationship Id="rId2" Type="http://schemas.openxmlformats.org/officeDocument/2006/relationships/notesMaster" Target="../notesMasters/notesMaster1.xml" /></Relationships>
</file>

<file path=ppt/notesSlides/_rels/notesSlide3.xml.rels>&#65279;<?xml version="1.0" encoding="utf-8" standalone="yes"?><Relationships xmlns="http://schemas.openxmlformats.org/package/2006/relationships"><Relationship Id="rId1" Type="http://schemas.openxmlformats.org/officeDocument/2006/relationships/slide" Target="../slides/slide3.xml" /><Relationship Id="rId2" Type="http://schemas.openxmlformats.org/officeDocument/2006/relationships/notesMaster" Target="../notesMasters/notesMaster1.xml" /></Relationships>
</file>

<file path=ppt/notesSlides/_rels/notesSlide30.xml.rels>&#65279;<?xml version="1.0" encoding="utf-8" standalone="yes"?><Relationships xmlns="http://schemas.openxmlformats.org/package/2006/relationships"><Relationship Id="rId1" Type="http://schemas.openxmlformats.org/officeDocument/2006/relationships/slide" Target="../slides/slide30.xml" /><Relationship Id="rId2" Type="http://schemas.openxmlformats.org/officeDocument/2006/relationships/notesMaster" Target="../notesMasters/notesMaster1.xml" /></Relationships>
</file>

<file path=ppt/notesSlides/_rels/notesSlide300.xml.rels>&#65279;<?xml version="1.0" encoding="utf-8" standalone="yes"?><Relationships xmlns="http://schemas.openxmlformats.org/package/2006/relationships"><Relationship Id="rId1" Type="http://schemas.openxmlformats.org/officeDocument/2006/relationships/slide" Target="../slides/slide300.xml" /><Relationship Id="rId2" Type="http://schemas.openxmlformats.org/officeDocument/2006/relationships/notesMaster" Target="../notesMasters/notesMaster1.xml" /></Relationships>
</file>

<file path=ppt/notesSlides/_rels/notesSlide301.xml.rels>&#65279;<?xml version="1.0" encoding="utf-8" standalone="yes"?><Relationships xmlns="http://schemas.openxmlformats.org/package/2006/relationships"><Relationship Id="rId1" Type="http://schemas.openxmlformats.org/officeDocument/2006/relationships/slide" Target="../slides/slide301.xml" /><Relationship Id="rId2" Type="http://schemas.openxmlformats.org/officeDocument/2006/relationships/notesMaster" Target="../notesMasters/notesMaster1.xml" /></Relationships>
</file>

<file path=ppt/notesSlides/_rels/notesSlide302.xml.rels>&#65279;<?xml version="1.0" encoding="utf-8" standalone="yes"?><Relationships xmlns="http://schemas.openxmlformats.org/package/2006/relationships"><Relationship Id="rId1" Type="http://schemas.openxmlformats.org/officeDocument/2006/relationships/slide" Target="../slides/slide302.xml" /><Relationship Id="rId2" Type="http://schemas.openxmlformats.org/officeDocument/2006/relationships/notesMaster" Target="../notesMasters/notesMaster1.xml" /></Relationships>
</file>

<file path=ppt/notesSlides/_rels/notesSlide303.xml.rels>&#65279;<?xml version="1.0" encoding="utf-8" standalone="yes"?><Relationships xmlns="http://schemas.openxmlformats.org/package/2006/relationships"><Relationship Id="rId1" Type="http://schemas.openxmlformats.org/officeDocument/2006/relationships/slide" Target="../slides/slide303.xml" /><Relationship Id="rId2" Type="http://schemas.openxmlformats.org/officeDocument/2006/relationships/notesMaster" Target="../notesMasters/notesMaster1.xml" /></Relationships>
</file>

<file path=ppt/notesSlides/_rels/notesSlide304.xml.rels>&#65279;<?xml version="1.0" encoding="utf-8" standalone="yes"?><Relationships xmlns="http://schemas.openxmlformats.org/package/2006/relationships"><Relationship Id="rId1" Type="http://schemas.openxmlformats.org/officeDocument/2006/relationships/slide" Target="../slides/slide304.xml" /><Relationship Id="rId2" Type="http://schemas.openxmlformats.org/officeDocument/2006/relationships/notesMaster" Target="../notesMasters/notesMaster1.xml" /></Relationships>
</file>

<file path=ppt/notesSlides/_rels/notesSlide305.xml.rels>&#65279;<?xml version="1.0" encoding="utf-8" standalone="yes"?><Relationships xmlns="http://schemas.openxmlformats.org/package/2006/relationships"><Relationship Id="rId1" Type="http://schemas.openxmlformats.org/officeDocument/2006/relationships/slide" Target="../slides/slide305.xml" /><Relationship Id="rId2" Type="http://schemas.openxmlformats.org/officeDocument/2006/relationships/notesMaster" Target="../notesMasters/notesMaster1.xml" /></Relationships>
</file>

<file path=ppt/notesSlides/_rels/notesSlide306.xml.rels>&#65279;<?xml version="1.0" encoding="utf-8" standalone="yes"?><Relationships xmlns="http://schemas.openxmlformats.org/package/2006/relationships"><Relationship Id="rId1" Type="http://schemas.openxmlformats.org/officeDocument/2006/relationships/slide" Target="../slides/slide306.xml" /><Relationship Id="rId2" Type="http://schemas.openxmlformats.org/officeDocument/2006/relationships/notesMaster" Target="../notesMasters/notesMaster1.xml" /></Relationships>
</file>

<file path=ppt/notesSlides/_rels/notesSlide307.xml.rels>&#65279;<?xml version="1.0" encoding="utf-8" standalone="yes"?><Relationships xmlns="http://schemas.openxmlformats.org/package/2006/relationships"><Relationship Id="rId1" Type="http://schemas.openxmlformats.org/officeDocument/2006/relationships/slide" Target="../slides/slide307.xml" /><Relationship Id="rId2" Type="http://schemas.openxmlformats.org/officeDocument/2006/relationships/notesMaster" Target="../notesMasters/notesMaster1.xml" /></Relationships>
</file>

<file path=ppt/notesSlides/_rels/notesSlide308.xml.rels>&#65279;<?xml version="1.0" encoding="utf-8" standalone="yes"?><Relationships xmlns="http://schemas.openxmlformats.org/package/2006/relationships"><Relationship Id="rId1" Type="http://schemas.openxmlformats.org/officeDocument/2006/relationships/slide" Target="../slides/slide308.xml" /><Relationship Id="rId2" Type="http://schemas.openxmlformats.org/officeDocument/2006/relationships/notesMaster" Target="../notesMasters/notesMaster1.xml" /></Relationships>
</file>

<file path=ppt/notesSlides/_rels/notesSlide309.xml.rels>&#65279;<?xml version="1.0" encoding="utf-8" standalone="yes"?><Relationships xmlns="http://schemas.openxmlformats.org/package/2006/relationships"><Relationship Id="rId1" Type="http://schemas.openxmlformats.org/officeDocument/2006/relationships/slide" Target="../slides/slide309.xml" /><Relationship Id="rId2" Type="http://schemas.openxmlformats.org/officeDocument/2006/relationships/notesMaster" Target="../notesMasters/notesMaster1.xml" /></Relationships>
</file>

<file path=ppt/notesSlides/_rels/notesSlide31.xml.rels>&#65279;<?xml version="1.0" encoding="utf-8" standalone="yes"?><Relationships xmlns="http://schemas.openxmlformats.org/package/2006/relationships"><Relationship Id="rId1" Type="http://schemas.openxmlformats.org/officeDocument/2006/relationships/slide" Target="../slides/slide31.xml" /><Relationship Id="rId2" Type="http://schemas.openxmlformats.org/officeDocument/2006/relationships/notesMaster" Target="../notesMasters/notesMaster1.xml" /></Relationships>
</file>

<file path=ppt/notesSlides/_rels/notesSlide310.xml.rels>&#65279;<?xml version="1.0" encoding="utf-8" standalone="yes"?><Relationships xmlns="http://schemas.openxmlformats.org/package/2006/relationships"><Relationship Id="rId1" Type="http://schemas.openxmlformats.org/officeDocument/2006/relationships/slide" Target="../slides/slide310.xml" /><Relationship Id="rId2" Type="http://schemas.openxmlformats.org/officeDocument/2006/relationships/notesMaster" Target="../notesMasters/notesMaster1.xml" /></Relationships>
</file>

<file path=ppt/notesSlides/_rels/notesSlide311.xml.rels>&#65279;<?xml version="1.0" encoding="utf-8" standalone="yes"?><Relationships xmlns="http://schemas.openxmlformats.org/package/2006/relationships"><Relationship Id="rId1" Type="http://schemas.openxmlformats.org/officeDocument/2006/relationships/slide" Target="../slides/slide311.xml" /><Relationship Id="rId2" Type="http://schemas.openxmlformats.org/officeDocument/2006/relationships/notesMaster" Target="../notesMasters/notesMaster1.xml" /></Relationships>
</file>

<file path=ppt/notesSlides/_rels/notesSlide312.xml.rels>&#65279;<?xml version="1.0" encoding="utf-8" standalone="yes"?><Relationships xmlns="http://schemas.openxmlformats.org/package/2006/relationships"><Relationship Id="rId1" Type="http://schemas.openxmlformats.org/officeDocument/2006/relationships/slide" Target="../slides/slide312.xml" /><Relationship Id="rId2" Type="http://schemas.openxmlformats.org/officeDocument/2006/relationships/notesMaster" Target="../notesMasters/notesMaster1.xml" /></Relationships>
</file>

<file path=ppt/notesSlides/_rels/notesSlide313.xml.rels>&#65279;<?xml version="1.0" encoding="utf-8" standalone="yes"?><Relationships xmlns="http://schemas.openxmlformats.org/package/2006/relationships"><Relationship Id="rId1" Type="http://schemas.openxmlformats.org/officeDocument/2006/relationships/slide" Target="../slides/slide313.xml" /><Relationship Id="rId2" Type="http://schemas.openxmlformats.org/officeDocument/2006/relationships/notesMaster" Target="../notesMasters/notesMaster1.xml" /></Relationships>
</file>

<file path=ppt/notesSlides/_rels/notesSlide314.xml.rels>&#65279;<?xml version="1.0" encoding="utf-8" standalone="yes"?><Relationships xmlns="http://schemas.openxmlformats.org/package/2006/relationships"><Relationship Id="rId1" Type="http://schemas.openxmlformats.org/officeDocument/2006/relationships/slide" Target="../slides/slide314.xml" /><Relationship Id="rId2" Type="http://schemas.openxmlformats.org/officeDocument/2006/relationships/notesMaster" Target="../notesMasters/notesMaster1.xml" /></Relationships>
</file>

<file path=ppt/notesSlides/_rels/notesSlide315.xml.rels>&#65279;<?xml version="1.0" encoding="utf-8" standalone="yes"?><Relationships xmlns="http://schemas.openxmlformats.org/package/2006/relationships"><Relationship Id="rId1" Type="http://schemas.openxmlformats.org/officeDocument/2006/relationships/slide" Target="../slides/slide315.xml" /><Relationship Id="rId2" Type="http://schemas.openxmlformats.org/officeDocument/2006/relationships/notesMaster" Target="../notesMasters/notesMaster1.xml" /></Relationships>
</file>

<file path=ppt/notesSlides/_rels/notesSlide316.xml.rels>&#65279;<?xml version="1.0" encoding="utf-8" standalone="yes"?><Relationships xmlns="http://schemas.openxmlformats.org/package/2006/relationships"><Relationship Id="rId1" Type="http://schemas.openxmlformats.org/officeDocument/2006/relationships/slide" Target="../slides/slide316.xml" /><Relationship Id="rId2" Type="http://schemas.openxmlformats.org/officeDocument/2006/relationships/notesMaster" Target="../notesMasters/notesMaster1.xml" /></Relationships>
</file>

<file path=ppt/notesSlides/_rels/notesSlide317.xml.rels>&#65279;<?xml version="1.0" encoding="utf-8" standalone="yes"?><Relationships xmlns="http://schemas.openxmlformats.org/package/2006/relationships"><Relationship Id="rId1" Type="http://schemas.openxmlformats.org/officeDocument/2006/relationships/slide" Target="../slides/slide317.xml" /><Relationship Id="rId2" Type="http://schemas.openxmlformats.org/officeDocument/2006/relationships/notesMaster" Target="../notesMasters/notesMaster1.xml" /></Relationships>
</file>

<file path=ppt/notesSlides/_rels/notesSlide318.xml.rels>&#65279;<?xml version="1.0" encoding="utf-8" standalone="yes"?><Relationships xmlns="http://schemas.openxmlformats.org/package/2006/relationships"><Relationship Id="rId1" Type="http://schemas.openxmlformats.org/officeDocument/2006/relationships/slide" Target="../slides/slide318.xml" /><Relationship Id="rId2" Type="http://schemas.openxmlformats.org/officeDocument/2006/relationships/notesMaster" Target="../notesMasters/notesMaster1.xml" /></Relationships>
</file>

<file path=ppt/notesSlides/_rels/notesSlide319.xml.rels>&#65279;<?xml version="1.0" encoding="utf-8" standalone="yes"?><Relationships xmlns="http://schemas.openxmlformats.org/package/2006/relationships"><Relationship Id="rId1" Type="http://schemas.openxmlformats.org/officeDocument/2006/relationships/slide" Target="../slides/slide319.xml" /><Relationship Id="rId2" Type="http://schemas.openxmlformats.org/officeDocument/2006/relationships/notesMaster" Target="../notesMasters/notesMaster1.xml" /></Relationships>
</file>

<file path=ppt/notesSlides/_rels/notesSlide32.xml.rels>&#65279;<?xml version="1.0" encoding="utf-8" standalone="yes"?><Relationships xmlns="http://schemas.openxmlformats.org/package/2006/relationships"><Relationship Id="rId1" Type="http://schemas.openxmlformats.org/officeDocument/2006/relationships/slide" Target="../slides/slide32.xml" /><Relationship Id="rId2" Type="http://schemas.openxmlformats.org/officeDocument/2006/relationships/notesMaster" Target="../notesMasters/notesMaster1.xml" /></Relationships>
</file>

<file path=ppt/notesSlides/_rels/notesSlide320.xml.rels>&#65279;<?xml version="1.0" encoding="utf-8" standalone="yes"?><Relationships xmlns="http://schemas.openxmlformats.org/package/2006/relationships"><Relationship Id="rId1" Type="http://schemas.openxmlformats.org/officeDocument/2006/relationships/slide" Target="../slides/slide320.xml" /><Relationship Id="rId2" Type="http://schemas.openxmlformats.org/officeDocument/2006/relationships/notesMaster" Target="../notesMasters/notesMaster1.xml" /></Relationships>
</file>

<file path=ppt/notesSlides/_rels/notesSlide321.xml.rels>&#65279;<?xml version="1.0" encoding="utf-8" standalone="yes"?><Relationships xmlns="http://schemas.openxmlformats.org/package/2006/relationships"><Relationship Id="rId1" Type="http://schemas.openxmlformats.org/officeDocument/2006/relationships/slide" Target="../slides/slide321.xml" /><Relationship Id="rId2" Type="http://schemas.openxmlformats.org/officeDocument/2006/relationships/notesMaster" Target="../notesMasters/notesMaster1.xml" /></Relationships>
</file>

<file path=ppt/notesSlides/_rels/notesSlide322.xml.rels>&#65279;<?xml version="1.0" encoding="utf-8" standalone="yes"?><Relationships xmlns="http://schemas.openxmlformats.org/package/2006/relationships"><Relationship Id="rId1" Type="http://schemas.openxmlformats.org/officeDocument/2006/relationships/slide" Target="../slides/slide322.xml" /><Relationship Id="rId2" Type="http://schemas.openxmlformats.org/officeDocument/2006/relationships/notesMaster" Target="../notesMasters/notesMaster1.xml" /></Relationships>
</file>

<file path=ppt/notesSlides/_rels/notesSlide323.xml.rels>&#65279;<?xml version="1.0" encoding="utf-8" standalone="yes"?><Relationships xmlns="http://schemas.openxmlformats.org/package/2006/relationships"><Relationship Id="rId1" Type="http://schemas.openxmlformats.org/officeDocument/2006/relationships/slide" Target="../slides/slide323.xml" /><Relationship Id="rId2" Type="http://schemas.openxmlformats.org/officeDocument/2006/relationships/notesMaster" Target="../notesMasters/notesMaster1.xml" /></Relationships>
</file>

<file path=ppt/notesSlides/_rels/notesSlide324.xml.rels>&#65279;<?xml version="1.0" encoding="utf-8" standalone="yes"?><Relationships xmlns="http://schemas.openxmlformats.org/package/2006/relationships"><Relationship Id="rId1" Type="http://schemas.openxmlformats.org/officeDocument/2006/relationships/slide" Target="../slides/slide324.xml" /><Relationship Id="rId2" Type="http://schemas.openxmlformats.org/officeDocument/2006/relationships/notesMaster" Target="../notesMasters/notesMaster1.xml" /></Relationships>
</file>

<file path=ppt/notesSlides/_rels/notesSlide325.xml.rels>&#65279;<?xml version="1.0" encoding="utf-8" standalone="yes"?><Relationships xmlns="http://schemas.openxmlformats.org/package/2006/relationships"><Relationship Id="rId1" Type="http://schemas.openxmlformats.org/officeDocument/2006/relationships/slide" Target="../slides/slide325.xml" /><Relationship Id="rId2" Type="http://schemas.openxmlformats.org/officeDocument/2006/relationships/notesMaster" Target="../notesMasters/notesMaster1.xml" /></Relationships>
</file>

<file path=ppt/notesSlides/_rels/notesSlide326.xml.rels>&#65279;<?xml version="1.0" encoding="utf-8" standalone="yes"?><Relationships xmlns="http://schemas.openxmlformats.org/package/2006/relationships"><Relationship Id="rId1" Type="http://schemas.openxmlformats.org/officeDocument/2006/relationships/slide" Target="../slides/slide326.xml" /><Relationship Id="rId2" Type="http://schemas.openxmlformats.org/officeDocument/2006/relationships/notesMaster" Target="../notesMasters/notesMaster1.xml" /></Relationships>
</file>

<file path=ppt/notesSlides/_rels/notesSlide327.xml.rels>&#65279;<?xml version="1.0" encoding="utf-8" standalone="yes"?><Relationships xmlns="http://schemas.openxmlformats.org/package/2006/relationships"><Relationship Id="rId1" Type="http://schemas.openxmlformats.org/officeDocument/2006/relationships/slide" Target="../slides/slide327.xml" /><Relationship Id="rId2" Type="http://schemas.openxmlformats.org/officeDocument/2006/relationships/notesMaster" Target="../notesMasters/notesMaster1.xml" /></Relationships>
</file>

<file path=ppt/notesSlides/_rels/notesSlide328.xml.rels>&#65279;<?xml version="1.0" encoding="utf-8" standalone="yes"?><Relationships xmlns="http://schemas.openxmlformats.org/package/2006/relationships"><Relationship Id="rId1" Type="http://schemas.openxmlformats.org/officeDocument/2006/relationships/slide" Target="../slides/slide328.xml" /><Relationship Id="rId2" Type="http://schemas.openxmlformats.org/officeDocument/2006/relationships/notesMaster" Target="../notesMasters/notesMaster1.xml" /></Relationships>
</file>

<file path=ppt/notesSlides/_rels/notesSlide329.xml.rels>&#65279;<?xml version="1.0" encoding="utf-8" standalone="yes"?><Relationships xmlns="http://schemas.openxmlformats.org/package/2006/relationships"><Relationship Id="rId1" Type="http://schemas.openxmlformats.org/officeDocument/2006/relationships/slide" Target="../slides/slide329.xml" /><Relationship Id="rId2" Type="http://schemas.openxmlformats.org/officeDocument/2006/relationships/notesMaster" Target="../notesMasters/notesMaster1.xml" /></Relationships>
</file>

<file path=ppt/notesSlides/_rels/notesSlide33.xml.rels>&#65279;<?xml version="1.0" encoding="utf-8" standalone="yes"?><Relationships xmlns="http://schemas.openxmlformats.org/package/2006/relationships"><Relationship Id="rId1" Type="http://schemas.openxmlformats.org/officeDocument/2006/relationships/slide" Target="../slides/slide33.xml" /><Relationship Id="rId2" Type="http://schemas.openxmlformats.org/officeDocument/2006/relationships/notesMaster" Target="../notesMasters/notesMaster1.xml" /></Relationships>
</file>

<file path=ppt/notesSlides/_rels/notesSlide330.xml.rels>&#65279;<?xml version="1.0" encoding="utf-8" standalone="yes"?><Relationships xmlns="http://schemas.openxmlformats.org/package/2006/relationships"><Relationship Id="rId1" Type="http://schemas.openxmlformats.org/officeDocument/2006/relationships/slide" Target="../slides/slide330.xml" /><Relationship Id="rId2" Type="http://schemas.openxmlformats.org/officeDocument/2006/relationships/notesMaster" Target="../notesMasters/notesMaster1.xml" /></Relationships>
</file>

<file path=ppt/notesSlides/_rels/notesSlide331.xml.rels>&#65279;<?xml version="1.0" encoding="utf-8" standalone="yes"?><Relationships xmlns="http://schemas.openxmlformats.org/package/2006/relationships"><Relationship Id="rId1" Type="http://schemas.openxmlformats.org/officeDocument/2006/relationships/slide" Target="../slides/slide331.xml" /><Relationship Id="rId2" Type="http://schemas.openxmlformats.org/officeDocument/2006/relationships/notesMaster" Target="../notesMasters/notesMaster1.xml" /></Relationships>
</file>

<file path=ppt/notesSlides/_rels/notesSlide332.xml.rels>&#65279;<?xml version="1.0" encoding="utf-8" standalone="yes"?><Relationships xmlns="http://schemas.openxmlformats.org/package/2006/relationships"><Relationship Id="rId1" Type="http://schemas.openxmlformats.org/officeDocument/2006/relationships/slide" Target="../slides/slide332.xml" /><Relationship Id="rId2" Type="http://schemas.openxmlformats.org/officeDocument/2006/relationships/notesMaster" Target="../notesMasters/notesMaster1.xml" /></Relationships>
</file>

<file path=ppt/notesSlides/_rels/notesSlide333.xml.rels>&#65279;<?xml version="1.0" encoding="utf-8" standalone="yes"?><Relationships xmlns="http://schemas.openxmlformats.org/package/2006/relationships"><Relationship Id="rId1" Type="http://schemas.openxmlformats.org/officeDocument/2006/relationships/slide" Target="../slides/slide333.xml" /><Relationship Id="rId2" Type="http://schemas.openxmlformats.org/officeDocument/2006/relationships/notesMaster" Target="../notesMasters/notesMaster1.xml" /></Relationships>
</file>

<file path=ppt/notesSlides/_rels/notesSlide334.xml.rels>&#65279;<?xml version="1.0" encoding="utf-8" standalone="yes"?><Relationships xmlns="http://schemas.openxmlformats.org/package/2006/relationships"><Relationship Id="rId1" Type="http://schemas.openxmlformats.org/officeDocument/2006/relationships/slide" Target="../slides/slide334.xml" /><Relationship Id="rId2" Type="http://schemas.openxmlformats.org/officeDocument/2006/relationships/notesMaster" Target="../notesMasters/notesMaster1.xml" /></Relationships>
</file>

<file path=ppt/notesSlides/_rels/notesSlide335.xml.rels>&#65279;<?xml version="1.0" encoding="utf-8" standalone="yes"?><Relationships xmlns="http://schemas.openxmlformats.org/package/2006/relationships"><Relationship Id="rId1" Type="http://schemas.openxmlformats.org/officeDocument/2006/relationships/slide" Target="../slides/slide335.xml" /><Relationship Id="rId2" Type="http://schemas.openxmlformats.org/officeDocument/2006/relationships/notesMaster" Target="../notesMasters/notesMaster1.xml" /></Relationships>
</file>

<file path=ppt/notesSlides/_rels/notesSlide336.xml.rels>&#65279;<?xml version="1.0" encoding="utf-8" standalone="yes"?><Relationships xmlns="http://schemas.openxmlformats.org/package/2006/relationships"><Relationship Id="rId1" Type="http://schemas.openxmlformats.org/officeDocument/2006/relationships/slide" Target="../slides/slide336.xml" /><Relationship Id="rId2" Type="http://schemas.openxmlformats.org/officeDocument/2006/relationships/notesMaster" Target="../notesMasters/notesMaster1.xml" /></Relationships>
</file>

<file path=ppt/notesSlides/_rels/notesSlide337.xml.rels>&#65279;<?xml version="1.0" encoding="utf-8" standalone="yes"?><Relationships xmlns="http://schemas.openxmlformats.org/package/2006/relationships"><Relationship Id="rId1" Type="http://schemas.openxmlformats.org/officeDocument/2006/relationships/slide" Target="../slides/slide337.xml" /><Relationship Id="rId2" Type="http://schemas.openxmlformats.org/officeDocument/2006/relationships/notesMaster" Target="../notesMasters/notesMaster1.xml" /></Relationships>
</file>

<file path=ppt/notesSlides/_rels/notesSlide338.xml.rels>&#65279;<?xml version="1.0" encoding="utf-8" standalone="yes"?><Relationships xmlns="http://schemas.openxmlformats.org/package/2006/relationships"><Relationship Id="rId1" Type="http://schemas.openxmlformats.org/officeDocument/2006/relationships/slide" Target="../slides/slide338.xml" /><Relationship Id="rId2" Type="http://schemas.openxmlformats.org/officeDocument/2006/relationships/notesMaster" Target="../notesMasters/notesMaster1.xml" /></Relationships>
</file>

<file path=ppt/notesSlides/_rels/notesSlide339.xml.rels>&#65279;<?xml version="1.0" encoding="utf-8" standalone="yes"?><Relationships xmlns="http://schemas.openxmlformats.org/package/2006/relationships"><Relationship Id="rId1" Type="http://schemas.openxmlformats.org/officeDocument/2006/relationships/slide" Target="../slides/slide339.xml" /><Relationship Id="rId2" Type="http://schemas.openxmlformats.org/officeDocument/2006/relationships/notesMaster" Target="../notesMasters/notesMaster1.xml" /></Relationships>
</file>

<file path=ppt/notesSlides/_rels/notesSlide34.xml.rels>&#65279;<?xml version="1.0" encoding="utf-8" standalone="yes"?><Relationships xmlns="http://schemas.openxmlformats.org/package/2006/relationships"><Relationship Id="rId1" Type="http://schemas.openxmlformats.org/officeDocument/2006/relationships/slide" Target="../slides/slide34.xml" /><Relationship Id="rId2" Type="http://schemas.openxmlformats.org/officeDocument/2006/relationships/notesMaster" Target="../notesMasters/notesMaster1.xml" /></Relationships>
</file>

<file path=ppt/notesSlides/_rels/notesSlide340.xml.rels>&#65279;<?xml version="1.0" encoding="utf-8" standalone="yes"?><Relationships xmlns="http://schemas.openxmlformats.org/package/2006/relationships"><Relationship Id="rId1" Type="http://schemas.openxmlformats.org/officeDocument/2006/relationships/slide" Target="../slides/slide340.xml" /><Relationship Id="rId2" Type="http://schemas.openxmlformats.org/officeDocument/2006/relationships/notesMaster" Target="../notesMasters/notesMaster1.xml" /></Relationships>
</file>

<file path=ppt/notesSlides/_rels/notesSlide341.xml.rels>&#65279;<?xml version="1.0" encoding="utf-8" standalone="yes"?><Relationships xmlns="http://schemas.openxmlformats.org/package/2006/relationships"><Relationship Id="rId1" Type="http://schemas.openxmlformats.org/officeDocument/2006/relationships/slide" Target="../slides/slide341.xml" /><Relationship Id="rId2" Type="http://schemas.openxmlformats.org/officeDocument/2006/relationships/notesMaster" Target="../notesMasters/notesMaster1.xml" /></Relationships>
</file>

<file path=ppt/notesSlides/_rels/notesSlide342.xml.rels>&#65279;<?xml version="1.0" encoding="utf-8" standalone="yes"?><Relationships xmlns="http://schemas.openxmlformats.org/package/2006/relationships"><Relationship Id="rId1" Type="http://schemas.openxmlformats.org/officeDocument/2006/relationships/slide" Target="../slides/slide342.xml" /><Relationship Id="rId2" Type="http://schemas.openxmlformats.org/officeDocument/2006/relationships/notesMaster" Target="../notesMasters/notesMaster1.xml" /></Relationships>
</file>

<file path=ppt/notesSlides/_rels/notesSlide343.xml.rels>&#65279;<?xml version="1.0" encoding="utf-8" standalone="yes"?><Relationships xmlns="http://schemas.openxmlformats.org/package/2006/relationships"><Relationship Id="rId1" Type="http://schemas.openxmlformats.org/officeDocument/2006/relationships/slide" Target="../slides/slide343.xml" /><Relationship Id="rId2" Type="http://schemas.openxmlformats.org/officeDocument/2006/relationships/notesMaster" Target="../notesMasters/notesMaster1.xml" /></Relationships>
</file>

<file path=ppt/notesSlides/_rels/notesSlide344.xml.rels>&#65279;<?xml version="1.0" encoding="utf-8" standalone="yes"?><Relationships xmlns="http://schemas.openxmlformats.org/package/2006/relationships"><Relationship Id="rId1" Type="http://schemas.openxmlformats.org/officeDocument/2006/relationships/slide" Target="../slides/slide344.xml" /><Relationship Id="rId2" Type="http://schemas.openxmlformats.org/officeDocument/2006/relationships/notesMaster" Target="../notesMasters/notesMaster1.xml" /></Relationships>
</file>

<file path=ppt/notesSlides/_rels/notesSlide345.xml.rels>&#65279;<?xml version="1.0" encoding="utf-8" standalone="yes"?><Relationships xmlns="http://schemas.openxmlformats.org/package/2006/relationships"><Relationship Id="rId1" Type="http://schemas.openxmlformats.org/officeDocument/2006/relationships/slide" Target="../slides/slide345.xml" /><Relationship Id="rId2" Type="http://schemas.openxmlformats.org/officeDocument/2006/relationships/notesMaster" Target="../notesMasters/notesMaster1.xml" /></Relationships>
</file>

<file path=ppt/notesSlides/_rels/notesSlide346.xml.rels>&#65279;<?xml version="1.0" encoding="utf-8" standalone="yes"?><Relationships xmlns="http://schemas.openxmlformats.org/package/2006/relationships"><Relationship Id="rId1" Type="http://schemas.openxmlformats.org/officeDocument/2006/relationships/slide" Target="../slides/slide346.xml" /><Relationship Id="rId2" Type="http://schemas.openxmlformats.org/officeDocument/2006/relationships/notesMaster" Target="../notesMasters/notesMaster1.xml" /></Relationships>
</file>

<file path=ppt/notesSlides/_rels/notesSlide347.xml.rels>&#65279;<?xml version="1.0" encoding="utf-8" standalone="yes"?><Relationships xmlns="http://schemas.openxmlformats.org/package/2006/relationships"><Relationship Id="rId1" Type="http://schemas.openxmlformats.org/officeDocument/2006/relationships/slide" Target="../slides/slide347.xml" /><Relationship Id="rId2" Type="http://schemas.openxmlformats.org/officeDocument/2006/relationships/notesMaster" Target="../notesMasters/notesMaster1.xml" /></Relationships>
</file>

<file path=ppt/notesSlides/_rels/notesSlide348.xml.rels>&#65279;<?xml version="1.0" encoding="utf-8" standalone="yes"?><Relationships xmlns="http://schemas.openxmlformats.org/package/2006/relationships"><Relationship Id="rId1" Type="http://schemas.openxmlformats.org/officeDocument/2006/relationships/slide" Target="../slides/slide348.xml" /><Relationship Id="rId2" Type="http://schemas.openxmlformats.org/officeDocument/2006/relationships/notesMaster" Target="../notesMasters/notesMaster1.xml" /></Relationships>
</file>

<file path=ppt/notesSlides/_rels/notesSlide349.xml.rels>&#65279;<?xml version="1.0" encoding="utf-8" standalone="yes"?><Relationships xmlns="http://schemas.openxmlformats.org/package/2006/relationships"><Relationship Id="rId1" Type="http://schemas.openxmlformats.org/officeDocument/2006/relationships/slide" Target="../slides/slide349.xml" /><Relationship Id="rId2" Type="http://schemas.openxmlformats.org/officeDocument/2006/relationships/notesMaster" Target="../notesMasters/notesMaster1.xml" /></Relationships>
</file>

<file path=ppt/notesSlides/_rels/notesSlide35.xml.rels>&#65279;<?xml version="1.0" encoding="utf-8" standalone="yes"?><Relationships xmlns="http://schemas.openxmlformats.org/package/2006/relationships"><Relationship Id="rId1" Type="http://schemas.openxmlformats.org/officeDocument/2006/relationships/slide" Target="../slides/slide35.xml" /><Relationship Id="rId2" Type="http://schemas.openxmlformats.org/officeDocument/2006/relationships/notesMaster" Target="../notesMasters/notesMaster1.xml" /></Relationships>
</file>

<file path=ppt/notesSlides/_rels/notesSlide350.xml.rels>&#65279;<?xml version="1.0" encoding="utf-8" standalone="yes"?><Relationships xmlns="http://schemas.openxmlformats.org/package/2006/relationships"><Relationship Id="rId1" Type="http://schemas.openxmlformats.org/officeDocument/2006/relationships/slide" Target="../slides/slide350.xml" /><Relationship Id="rId2" Type="http://schemas.openxmlformats.org/officeDocument/2006/relationships/notesMaster" Target="../notesMasters/notesMaster1.xml" /></Relationships>
</file>

<file path=ppt/notesSlides/_rels/notesSlide351.xml.rels>&#65279;<?xml version="1.0" encoding="utf-8" standalone="yes"?><Relationships xmlns="http://schemas.openxmlformats.org/package/2006/relationships"><Relationship Id="rId1" Type="http://schemas.openxmlformats.org/officeDocument/2006/relationships/slide" Target="../slides/slide351.xml" /><Relationship Id="rId2" Type="http://schemas.openxmlformats.org/officeDocument/2006/relationships/notesMaster" Target="../notesMasters/notesMaster1.xml" /></Relationships>
</file>

<file path=ppt/notesSlides/_rels/notesSlide352.xml.rels>&#65279;<?xml version="1.0" encoding="utf-8" standalone="yes"?><Relationships xmlns="http://schemas.openxmlformats.org/package/2006/relationships"><Relationship Id="rId1" Type="http://schemas.openxmlformats.org/officeDocument/2006/relationships/slide" Target="../slides/slide352.xml" /><Relationship Id="rId2" Type="http://schemas.openxmlformats.org/officeDocument/2006/relationships/notesMaster" Target="../notesMasters/notesMaster1.xml" /></Relationships>
</file>

<file path=ppt/notesSlides/_rels/notesSlide353.xml.rels>&#65279;<?xml version="1.0" encoding="utf-8" standalone="yes"?><Relationships xmlns="http://schemas.openxmlformats.org/package/2006/relationships"><Relationship Id="rId1" Type="http://schemas.openxmlformats.org/officeDocument/2006/relationships/slide" Target="../slides/slide353.xml" /><Relationship Id="rId2" Type="http://schemas.openxmlformats.org/officeDocument/2006/relationships/notesMaster" Target="../notesMasters/notesMaster1.xml" /></Relationships>
</file>

<file path=ppt/notesSlides/_rels/notesSlide354.xml.rels>&#65279;<?xml version="1.0" encoding="utf-8" standalone="yes"?><Relationships xmlns="http://schemas.openxmlformats.org/package/2006/relationships"><Relationship Id="rId1" Type="http://schemas.openxmlformats.org/officeDocument/2006/relationships/slide" Target="../slides/slide354.xml" /><Relationship Id="rId2" Type="http://schemas.openxmlformats.org/officeDocument/2006/relationships/notesMaster" Target="../notesMasters/notesMaster1.xml" /></Relationships>
</file>

<file path=ppt/notesSlides/_rels/notesSlide355.xml.rels>&#65279;<?xml version="1.0" encoding="utf-8" standalone="yes"?><Relationships xmlns="http://schemas.openxmlformats.org/package/2006/relationships"><Relationship Id="rId1" Type="http://schemas.openxmlformats.org/officeDocument/2006/relationships/slide" Target="../slides/slide355.xml" /><Relationship Id="rId2" Type="http://schemas.openxmlformats.org/officeDocument/2006/relationships/notesMaster" Target="../notesMasters/notesMaster1.xml" /></Relationships>
</file>

<file path=ppt/notesSlides/_rels/notesSlide356.xml.rels>&#65279;<?xml version="1.0" encoding="utf-8" standalone="yes"?><Relationships xmlns="http://schemas.openxmlformats.org/package/2006/relationships"><Relationship Id="rId1" Type="http://schemas.openxmlformats.org/officeDocument/2006/relationships/slide" Target="../slides/slide356.xml" /><Relationship Id="rId2" Type="http://schemas.openxmlformats.org/officeDocument/2006/relationships/notesMaster" Target="../notesMasters/notesMaster1.xml" /></Relationships>
</file>

<file path=ppt/notesSlides/_rels/notesSlide357.xml.rels>&#65279;<?xml version="1.0" encoding="utf-8" standalone="yes"?><Relationships xmlns="http://schemas.openxmlformats.org/package/2006/relationships"><Relationship Id="rId1" Type="http://schemas.openxmlformats.org/officeDocument/2006/relationships/slide" Target="../slides/slide357.xml" /><Relationship Id="rId2" Type="http://schemas.openxmlformats.org/officeDocument/2006/relationships/notesMaster" Target="../notesMasters/notesMaster1.xml" /></Relationships>
</file>

<file path=ppt/notesSlides/_rels/notesSlide358.xml.rels>&#65279;<?xml version="1.0" encoding="utf-8" standalone="yes"?><Relationships xmlns="http://schemas.openxmlformats.org/package/2006/relationships"><Relationship Id="rId1" Type="http://schemas.openxmlformats.org/officeDocument/2006/relationships/slide" Target="../slides/slide358.xml" /><Relationship Id="rId2" Type="http://schemas.openxmlformats.org/officeDocument/2006/relationships/notesMaster" Target="../notesMasters/notesMaster1.xml" /></Relationships>
</file>

<file path=ppt/notesSlides/_rels/notesSlide359.xml.rels>&#65279;<?xml version="1.0" encoding="utf-8" standalone="yes"?><Relationships xmlns="http://schemas.openxmlformats.org/package/2006/relationships"><Relationship Id="rId1" Type="http://schemas.openxmlformats.org/officeDocument/2006/relationships/slide" Target="../slides/slide359.xml" /><Relationship Id="rId2" Type="http://schemas.openxmlformats.org/officeDocument/2006/relationships/notesMaster" Target="../notesMasters/notesMaster1.xml" /></Relationships>
</file>

<file path=ppt/notesSlides/_rels/notesSlide36.xml.rels>&#65279;<?xml version="1.0" encoding="utf-8" standalone="yes"?><Relationships xmlns="http://schemas.openxmlformats.org/package/2006/relationships"><Relationship Id="rId1" Type="http://schemas.openxmlformats.org/officeDocument/2006/relationships/slide" Target="../slides/slide36.xml" /><Relationship Id="rId2" Type="http://schemas.openxmlformats.org/officeDocument/2006/relationships/notesMaster" Target="../notesMasters/notesMaster1.xml" /></Relationships>
</file>

<file path=ppt/notesSlides/_rels/notesSlide360.xml.rels>&#65279;<?xml version="1.0" encoding="utf-8" standalone="yes"?><Relationships xmlns="http://schemas.openxmlformats.org/package/2006/relationships"><Relationship Id="rId1" Type="http://schemas.openxmlformats.org/officeDocument/2006/relationships/slide" Target="../slides/slide360.xml" /><Relationship Id="rId2" Type="http://schemas.openxmlformats.org/officeDocument/2006/relationships/notesMaster" Target="../notesMasters/notesMaster1.xml" /></Relationships>
</file>

<file path=ppt/notesSlides/_rels/notesSlide361.xml.rels>&#65279;<?xml version="1.0" encoding="utf-8" standalone="yes"?><Relationships xmlns="http://schemas.openxmlformats.org/package/2006/relationships"><Relationship Id="rId1" Type="http://schemas.openxmlformats.org/officeDocument/2006/relationships/slide" Target="../slides/slide361.xml" /><Relationship Id="rId2" Type="http://schemas.openxmlformats.org/officeDocument/2006/relationships/notesMaster" Target="../notesMasters/notesMaster1.xml" /></Relationships>
</file>

<file path=ppt/notesSlides/_rels/notesSlide362.xml.rels>&#65279;<?xml version="1.0" encoding="utf-8" standalone="yes"?><Relationships xmlns="http://schemas.openxmlformats.org/package/2006/relationships"><Relationship Id="rId1" Type="http://schemas.openxmlformats.org/officeDocument/2006/relationships/slide" Target="../slides/slide362.xml" /><Relationship Id="rId2" Type="http://schemas.openxmlformats.org/officeDocument/2006/relationships/notesMaster" Target="../notesMasters/notesMaster1.xml" /></Relationships>
</file>

<file path=ppt/notesSlides/_rels/notesSlide363.xml.rels>&#65279;<?xml version="1.0" encoding="utf-8" standalone="yes"?><Relationships xmlns="http://schemas.openxmlformats.org/package/2006/relationships"><Relationship Id="rId1" Type="http://schemas.openxmlformats.org/officeDocument/2006/relationships/slide" Target="../slides/slide363.xml" /><Relationship Id="rId2" Type="http://schemas.openxmlformats.org/officeDocument/2006/relationships/notesMaster" Target="../notesMasters/notesMaster1.xml" /></Relationships>
</file>

<file path=ppt/notesSlides/_rels/notesSlide364.xml.rels>&#65279;<?xml version="1.0" encoding="utf-8" standalone="yes"?><Relationships xmlns="http://schemas.openxmlformats.org/package/2006/relationships"><Relationship Id="rId1" Type="http://schemas.openxmlformats.org/officeDocument/2006/relationships/slide" Target="../slides/slide364.xml" /><Relationship Id="rId2" Type="http://schemas.openxmlformats.org/officeDocument/2006/relationships/notesMaster" Target="../notesMasters/notesMaster1.xml" /></Relationships>
</file>

<file path=ppt/notesSlides/_rels/notesSlide365.xml.rels>&#65279;<?xml version="1.0" encoding="utf-8" standalone="yes"?><Relationships xmlns="http://schemas.openxmlformats.org/package/2006/relationships"><Relationship Id="rId1" Type="http://schemas.openxmlformats.org/officeDocument/2006/relationships/slide" Target="../slides/slide365.xml" /><Relationship Id="rId2" Type="http://schemas.openxmlformats.org/officeDocument/2006/relationships/notesMaster" Target="../notesMasters/notesMaster1.xml" /></Relationships>
</file>

<file path=ppt/notesSlides/_rels/notesSlide366.xml.rels>&#65279;<?xml version="1.0" encoding="utf-8" standalone="yes"?><Relationships xmlns="http://schemas.openxmlformats.org/package/2006/relationships"><Relationship Id="rId1" Type="http://schemas.openxmlformats.org/officeDocument/2006/relationships/slide" Target="../slides/slide366.xml" /><Relationship Id="rId2" Type="http://schemas.openxmlformats.org/officeDocument/2006/relationships/notesMaster" Target="../notesMasters/notesMaster1.xml" /></Relationships>
</file>

<file path=ppt/notesSlides/_rels/notesSlide367.xml.rels>&#65279;<?xml version="1.0" encoding="utf-8" standalone="yes"?><Relationships xmlns="http://schemas.openxmlformats.org/package/2006/relationships"><Relationship Id="rId1" Type="http://schemas.openxmlformats.org/officeDocument/2006/relationships/slide" Target="../slides/slide367.xml" /><Relationship Id="rId2" Type="http://schemas.openxmlformats.org/officeDocument/2006/relationships/notesMaster" Target="../notesMasters/notesMaster1.xml" /></Relationships>
</file>

<file path=ppt/notesSlides/_rels/notesSlide368.xml.rels>&#65279;<?xml version="1.0" encoding="utf-8" standalone="yes"?><Relationships xmlns="http://schemas.openxmlformats.org/package/2006/relationships"><Relationship Id="rId1" Type="http://schemas.openxmlformats.org/officeDocument/2006/relationships/slide" Target="../slides/slide368.xml" /><Relationship Id="rId2" Type="http://schemas.openxmlformats.org/officeDocument/2006/relationships/notesMaster" Target="../notesMasters/notesMaster1.xml" /></Relationships>
</file>

<file path=ppt/notesSlides/_rels/notesSlide369.xml.rels>&#65279;<?xml version="1.0" encoding="utf-8" standalone="yes"?><Relationships xmlns="http://schemas.openxmlformats.org/package/2006/relationships"><Relationship Id="rId1" Type="http://schemas.openxmlformats.org/officeDocument/2006/relationships/slide" Target="../slides/slide369.xml" /><Relationship Id="rId2" Type="http://schemas.openxmlformats.org/officeDocument/2006/relationships/notesMaster" Target="../notesMasters/notesMaster1.xml" /></Relationships>
</file>

<file path=ppt/notesSlides/_rels/notesSlide37.xml.rels>&#65279;<?xml version="1.0" encoding="utf-8" standalone="yes"?><Relationships xmlns="http://schemas.openxmlformats.org/package/2006/relationships"><Relationship Id="rId1" Type="http://schemas.openxmlformats.org/officeDocument/2006/relationships/slide" Target="../slides/slide37.xml" /><Relationship Id="rId2" Type="http://schemas.openxmlformats.org/officeDocument/2006/relationships/notesMaster" Target="../notesMasters/notesMaster1.xml" /></Relationships>
</file>

<file path=ppt/notesSlides/_rels/notesSlide370.xml.rels>&#65279;<?xml version="1.0" encoding="utf-8" standalone="yes"?><Relationships xmlns="http://schemas.openxmlformats.org/package/2006/relationships"><Relationship Id="rId1" Type="http://schemas.openxmlformats.org/officeDocument/2006/relationships/slide" Target="../slides/slide370.xml" /><Relationship Id="rId2" Type="http://schemas.openxmlformats.org/officeDocument/2006/relationships/notesMaster" Target="../notesMasters/notesMaster1.xml" /></Relationships>
</file>

<file path=ppt/notesSlides/_rels/notesSlide371.xml.rels>&#65279;<?xml version="1.0" encoding="utf-8" standalone="yes"?><Relationships xmlns="http://schemas.openxmlformats.org/package/2006/relationships"><Relationship Id="rId1" Type="http://schemas.openxmlformats.org/officeDocument/2006/relationships/slide" Target="../slides/slide371.xml" /><Relationship Id="rId2" Type="http://schemas.openxmlformats.org/officeDocument/2006/relationships/notesMaster" Target="../notesMasters/notesMaster1.xml" /></Relationships>
</file>

<file path=ppt/notesSlides/_rels/notesSlide372.xml.rels>&#65279;<?xml version="1.0" encoding="utf-8" standalone="yes"?><Relationships xmlns="http://schemas.openxmlformats.org/package/2006/relationships"><Relationship Id="rId1" Type="http://schemas.openxmlformats.org/officeDocument/2006/relationships/slide" Target="../slides/slide372.xml" /><Relationship Id="rId2" Type="http://schemas.openxmlformats.org/officeDocument/2006/relationships/notesMaster" Target="../notesMasters/notesMaster1.xml" /></Relationships>
</file>

<file path=ppt/notesSlides/_rels/notesSlide373.xml.rels>&#65279;<?xml version="1.0" encoding="utf-8" standalone="yes"?><Relationships xmlns="http://schemas.openxmlformats.org/package/2006/relationships"><Relationship Id="rId1" Type="http://schemas.openxmlformats.org/officeDocument/2006/relationships/slide" Target="../slides/slide373.xml" /><Relationship Id="rId2" Type="http://schemas.openxmlformats.org/officeDocument/2006/relationships/notesMaster" Target="../notesMasters/notesMaster1.xml" /></Relationships>
</file>

<file path=ppt/notesSlides/_rels/notesSlide374.xml.rels>&#65279;<?xml version="1.0" encoding="utf-8" standalone="yes"?><Relationships xmlns="http://schemas.openxmlformats.org/package/2006/relationships"><Relationship Id="rId1" Type="http://schemas.openxmlformats.org/officeDocument/2006/relationships/slide" Target="../slides/slide374.xml" /><Relationship Id="rId2" Type="http://schemas.openxmlformats.org/officeDocument/2006/relationships/notesMaster" Target="../notesMasters/notesMaster1.xml" /></Relationships>
</file>

<file path=ppt/notesSlides/_rels/notesSlide375.xml.rels>&#65279;<?xml version="1.0" encoding="utf-8" standalone="yes"?><Relationships xmlns="http://schemas.openxmlformats.org/package/2006/relationships"><Relationship Id="rId1" Type="http://schemas.openxmlformats.org/officeDocument/2006/relationships/slide" Target="../slides/slide375.xml" /><Relationship Id="rId2" Type="http://schemas.openxmlformats.org/officeDocument/2006/relationships/notesMaster" Target="../notesMasters/notesMaster1.xml" /></Relationships>
</file>

<file path=ppt/notesSlides/_rels/notesSlide376.xml.rels>&#65279;<?xml version="1.0" encoding="utf-8" standalone="yes"?><Relationships xmlns="http://schemas.openxmlformats.org/package/2006/relationships"><Relationship Id="rId1" Type="http://schemas.openxmlformats.org/officeDocument/2006/relationships/slide" Target="../slides/slide376.xml" /><Relationship Id="rId2" Type="http://schemas.openxmlformats.org/officeDocument/2006/relationships/notesMaster" Target="../notesMasters/notesMaster1.xml" /></Relationships>
</file>

<file path=ppt/notesSlides/_rels/notesSlide377.xml.rels>&#65279;<?xml version="1.0" encoding="utf-8" standalone="yes"?><Relationships xmlns="http://schemas.openxmlformats.org/package/2006/relationships"><Relationship Id="rId1" Type="http://schemas.openxmlformats.org/officeDocument/2006/relationships/slide" Target="../slides/slide377.xml" /><Relationship Id="rId2" Type="http://schemas.openxmlformats.org/officeDocument/2006/relationships/notesMaster" Target="../notesMasters/notesMaster1.xml" /></Relationships>
</file>

<file path=ppt/notesSlides/_rels/notesSlide378.xml.rels>&#65279;<?xml version="1.0" encoding="utf-8" standalone="yes"?><Relationships xmlns="http://schemas.openxmlformats.org/package/2006/relationships"><Relationship Id="rId1" Type="http://schemas.openxmlformats.org/officeDocument/2006/relationships/slide" Target="../slides/slide378.xml" /><Relationship Id="rId2" Type="http://schemas.openxmlformats.org/officeDocument/2006/relationships/notesMaster" Target="../notesMasters/notesMaster1.xml" /></Relationships>
</file>

<file path=ppt/notesSlides/_rels/notesSlide379.xml.rels>&#65279;<?xml version="1.0" encoding="utf-8" standalone="yes"?><Relationships xmlns="http://schemas.openxmlformats.org/package/2006/relationships"><Relationship Id="rId1" Type="http://schemas.openxmlformats.org/officeDocument/2006/relationships/slide" Target="../slides/slide379.xml" /><Relationship Id="rId2" Type="http://schemas.openxmlformats.org/officeDocument/2006/relationships/notesMaster" Target="../notesMasters/notesMaster1.xml" /></Relationships>
</file>

<file path=ppt/notesSlides/_rels/notesSlide38.xml.rels>&#65279;<?xml version="1.0" encoding="utf-8" standalone="yes"?><Relationships xmlns="http://schemas.openxmlformats.org/package/2006/relationships"><Relationship Id="rId1" Type="http://schemas.openxmlformats.org/officeDocument/2006/relationships/slide" Target="../slides/slide38.xml" /><Relationship Id="rId2" Type="http://schemas.openxmlformats.org/officeDocument/2006/relationships/notesMaster" Target="../notesMasters/notesMaster1.xml" /></Relationships>
</file>

<file path=ppt/notesSlides/_rels/notesSlide380.xml.rels>&#65279;<?xml version="1.0" encoding="utf-8" standalone="yes"?><Relationships xmlns="http://schemas.openxmlformats.org/package/2006/relationships"><Relationship Id="rId1" Type="http://schemas.openxmlformats.org/officeDocument/2006/relationships/slide" Target="../slides/slide380.xml" /><Relationship Id="rId2" Type="http://schemas.openxmlformats.org/officeDocument/2006/relationships/notesMaster" Target="../notesMasters/notesMaster1.xml" /></Relationships>
</file>

<file path=ppt/notesSlides/_rels/notesSlide381.xml.rels>&#65279;<?xml version="1.0" encoding="utf-8" standalone="yes"?><Relationships xmlns="http://schemas.openxmlformats.org/package/2006/relationships"><Relationship Id="rId1" Type="http://schemas.openxmlformats.org/officeDocument/2006/relationships/slide" Target="../slides/slide381.xml" /><Relationship Id="rId2" Type="http://schemas.openxmlformats.org/officeDocument/2006/relationships/notesMaster" Target="../notesMasters/notesMaster1.xml" /></Relationships>
</file>

<file path=ppt/notesSlides/_rels/notesSlide382.xml.rels>&#65279;<?xml version="1.0" encoding="utf-8" standalone="yes"?><Relationships xmlns="http://schemas.openxmlformats.org/package/2006/relationships"><Relationship Id="rId1" Type="http://schemas.openxmlformats.org/officeDocument/2006/relationships/slide" Target="../slides/slide382.xml" /><Relationship Id="rId2" Type="http://schemas.openxmlformats.org/officeDocument/2006/relationships/notesMaster" Target="../notesMasters/notesMaster1.xml" /></Relationships>
</file>

<file path=ppt/notesSlides/_rels/notesSlide383.xml.rels>&#65279;<?xml version="1.0" encoding="utf-8" standalone="yes"?><Relationships xmlns="http://schemas.openxmlformats.org/package/2006/relationships"><Relationship Id="rId1" Type="http://schemas.openxmlformats.org/officeDocument/2006/relationships/slide" Target="../slides/slide383.xml" /><Relationship Id="rId2" Type="http://schemas.openxmlformats.org/officeDocument/2006/relationships/notesMaster" Target="../notesMasters/notesMaster1.xml" /></Relationships>
</file>

<file path=ppt/notesSlides/_rels/notesSlide384.xml.rels>&#65279;<?xml version="1.0" encoding="utf-8" standalone="yes"?><Relationships xmlns="http://schemas.openxmlformats.org/package/2006/relationships"><Relationship Id="rId1" Type="http://schemas.openxmlformats.org/officeDocument/2006/relationships/slide" Target="../slides/slide384.xml" /><Relationship Id="rId2" Type="http://schemas.openxmlformats.org/officeDocument/2006/relationships/notesMaster" Target="../notesMasters/notesMaster1.xml" /></Relationships>
</file>

<file path=ppt/notesSlides/_rels/notesSlide385.xml.rels>&#65279;<?xml version="1.0" encoding="utf-8" standalone="yes"?><Relationships xmlns="http://schemas.openxmlformats.org/package/2006/relationships"><Relationship Id="rId1" Type="http://schemas.openxmlformats.org/officeDocument/2006/relationships/slide" Target="../slides/slide385.xml" /><Relationship Id="rId2" Type="http://schemas.openxmlformats.org/officeDocument/2006/relationships/notesMaster" Target="../notesMasters/notesMaster1.xml" /></Relationships>
</file>

<file path=ppt/notesSlides/_rels/notesSlide386.xml.rels>&#65279;<?xml version="1.0" encoding="utf-8" standalone="yes"?><Relationships xmlns="http://schemas.openxmlformats.org/package/2006/relationships"><Relationship Id="rId1" Type="http://schemas.openxmlformats.org/officeDocument/2006/relationships/slide" Target="../slides/slide386.xml" /><Relationship Id="rId2" Type="http://schemas.openxmlformats.org/officeDocument/2006/relationships/notesMaster" Target="../notesMasters/notesMaster1.xml" /></Relationships>
</file>

<file path=ppt/notesSlides/_rels/notesSlide387.xml.rels>&#65279;<?xml version="1.0" encoding="utf-8" standalone="yes"?><Relationships xmlns="http://schemas.openxmlformats.org/package/2006/relationships"><Relationship Id="rId1" Type="http://schemas.openxmlformats.org/officeDocument/2006/relationships/slide" Target="../slides/slide387.xml" /><Relationship Id="rId2" Type="http://schemas.openxmlformats.org/officeDocument/2006/relationships/notesMaster" Target="../notesMasters/notesMaster1.xml" /></Relationships>
</file>

<file path=ppt/notesSlides/_rels/notesSlide388.xml.rels>&#65279;<?xml version="1.0" encoding="utf-8" standalone="yes"?><Relationships xmlns="http://schemas.openxmlformats.org/package/2006/relationships"><Relationship Id="rId1" Type="http://schemas.openxmlformats.org/officeDocument/2006/relationships/slide" Target="../slides/slide388.xml" /><Relationship Id="rId2" Type="http://schemas.openxmlformats.org/officeDocument/2006/relationships/notesMaster" Target="../notesMasters/notesMaster1.xml" /></Relationships>
</file>

<file path=ppt/notesSlides/_rels/notesSlide389.xml.rels>&#65279;<?xml version="1.0" encoding="utf-8" standalone="yes"?><Relationships xmlns="http://schemas.openxmlformats.org/package/2006/relationships"><Relationship Id="rId1" Type="http://schemas.openxmlformats.org/officeDocument/2006/relationships/slide" Target="../slides/slide389.xml" /><Relationship Id="rId2" Type="http://schemas.openxmlformats.org/officeDocument/2006/relationships/notesMaster" Target="../notesMasters/notesMaster1.xml" /></Relationships>
</file>

<file path=ppt/notesSlides/_rels/notesSlide39.xml.rels>&#65279;<?xml version="1.0" encoding="utf-8" standalone="yes"?><Relationships xmlns="http://schemas.openxmlformats.org/package/2006/relationships"><Relationship Id="rId1" Type="http://schemas.openxmlformats.org/officeDocument/2006/relationships/slide" Target="../slides/slide39.xml" /><Relationship Id="rId2" Type="http://schemas.openxmlformats.org/officeDocument/2006/relationships/notesMaster" Target="../notesMasters/notesMaster1.xml" /></Relationships>
</file>

<file path=ppt/notesSlides/_rels/notesSlide390.xml.rels>&#65279;<?xml version="1.0" encoding="utf-8" standalone="yes"?><Relationships xmlns="http://schemas.openxmlformats.org/package/2006/relationships"><Relationship Id="rId1" Type="http://schemas.openxmlformats.org/officeDocument/2006/relationships/slide" Target="../slides/slide390.xml" /><Relationship Id="rId2" Type="http://schemas.openxmlformats.org/officeDocument/2006/relationships/notesMaster" Target="../notesMasters/notesMaster1.xml" /></Relationships>
</file>

<file path=ppt/notesSlides/_rels/notesSlide391.xml.rels>&#65279;<?xml version="1.0" encoding="utf-8" standalone="yes"?><Relationships xmlns="http://schemas.openxmlformats.org/package/2006/relationships"><Relationship Id="rId1" Type="http://schemas.openxmlformats.org/officeDocument/2006/relationships/slide" Target="../slides/slide391.xml" /><Relationship Id="rId2" Type="http://schemas.openxmlformats.org/officeDocument/2006/relationships/notesMaster" Target="../notesMasters/notesMaster1.xml" /></Relationships>
</file>

<file path=ppt/notesSlides/_rels/notesSlide392.xml.rels>&#65279;<?xml version="1.0" encoding="utf-8" standalone="yes"?><Relationships xmlns="http://schemas.openxmlformats.org/package/2006/relationships"><Relationship Id="rId1" Type="http://schemas.openxmlformats.org/officeDocument/2006/relationships/slide" Target="../slides/slide392.xml" /><Relationship Id="rId2" Type="http://schemas.openxmlformats.org/officeDocument/2006/relationships/notesMaster" Target="../notesMasters/notesMaster1.xml" /></Relationships>
</file>

<file path=ppt/notesSlides/_rels/notesSlide393.xml.rels>&#65279;<?xml version="1.0" encoding="utf-8" standalone="yes"?><Relationships xmlns="http://schemas.openxmlformats.org/package/2006/relationships"><Relationship Id="rId1" Type="http://schemas.openxmlformats.org/officeDocument/2006/relationships/slide" Target="../slides/slide393.xml" /><Relationship Id="rId2" Type="http://schemas.openxmlformats.org/officeDocument/2006/relationships/notesMaster" Target="../notesMasters/notesMaster1.xml" /></Relationships>
</file>

<file path=ppt/notesSlides/_rels/notesSlide394.xml.rels>&#65279;<?xml version="1.0" encoding="utf-8" standalone="yes"?><Relationships xmlns="http://schemas.openxmlformats.org/package/2006/relationships"><Relationship Id="rId1" Type="http://schemas.openxmlformats.org/officeDocument/2006/relationships/slide" Target="../slides/slide394.xml" /><Relationship Id="rId2" Type="http://schemas.openxmlformats.org/officeDocument/2006/relationships/notesMaster" Target="../notesMasters/notesMaster1.xml" /></Relationships>
</file>

<file path=ppt/notesSlides/_rels/notesSlide395.xml.rels>&#65279;<?xml version="1.0" encoding="utf-8" standalone="yes"?><Relationships xmlns="http://schemas.openxmlformats.org/package/2006/relationships"><Relationship Id="rId1" Type="http://schemas.openxmlformats.org/officeDocument/2006/relationships/slide" Target="../slides/slide395.xml" /><Relationship Id="rId2" Type="http://schemas.openxmlformats.org/officeDocument/2006/relationships/notesMaster" Target="../notesMasters/notesMaster1.xml" /></Relationships>
</file>

<file path=ppt/notesSlides/_rels/notesSlide396.xml.rels>&#65279;<?xml version="1.0" encoding="utf-8" standalone="yes"?><Relationships xmlns="http://schemas.openxmlformats.org/package/2006/relationships"><Relationship Id="rId1" Type="http://schemas.openxmlformats.org/officeDocument/2006/relationships/slide" Target="../slides/slide396.xml" /><Relationship Id="rId2" Type="http://schemas.openxmlformats.org/officeDocument/2006/relationships/notesMaster" Target="../notesMasters/notesMaster1.xml" /></Relationships>
</file>

<file path=ppt/notesSlides/_rels/notesSlide397.xml.rels>&#65279;<?xml version="1.0" encoding="utf-8" standalone="yes"?><Relationships xmlns="http://schemas.openxmlformats.org/package/2006/relationships"><Relationship Id="rId1" Type="http://schemas.openxmlformats.org/officeDocument/2006/relationships/slide" Target="../slides/slide397.xml" /><Relationship Id="rId2" Type="http://schemas.openxmlformats.org/officeDocument/2006/relationships/notesMaster" Target="../notesMasters/notesMaster1.xml" /></Relationships>
</file>

<file path=ppt/notesSlides/_rels/notesSlide398.xml.rels>&#65279;<?xml version="1.0" encoding="utf-8" standalone="yes"?><Relationships xmlns="http://schemas.openxmlformats.org/package/2006/relationships"><Relationship Id="rId1" Type="http://schemas.openxmlformats.org/officeDocument/2006/relationships/slide" Target="../slides/slide398.xml" /><Relationship Id="rId2" Type="http://schemas.openxmlformats.org/officeDocument/2006/relationships/notesMaster" Target="../notesMasters/notesMaster1.xml" /></Relationships>
</file>

<file path=ppt/notesSlides/_rels/notesSlide399.xml.rels>&#65279;<?xml version="1.0" encoding="utf-8" standalone="yes"?><Relationships xmlns="http://schemas.openxmlformats.org/package/2006/relationships"><Relationship Id="rId1" Type="http://schemas.openxmlformats.org/officeDocument/2006/relationships/slide" Target="../slides/slide399.xml" /><Relationship Id="rId2" Type="http://schemas.openxmlformats.org/officeDocument/2006/relationships/notesMaster" Target="../notesMasters/notesMaster1.xml" /></Relationships>
</file>

<file path=ppt/notesSlides/_rels/notesSlide4.xml.rels>&#65279;<?xml version="1.0" encoding="utf-8" standalone="yes"?><Relationships xmlns="http://schemas.openxmlformats.org/package/2006/relationships"><Relationship Id="rId1" Type="http://schemas.openxmlformats.org/officeDocument/2006/relationships/slide" Target="../slides/slide4.xml" /><Relationship Id="rId2" Type="http://schemas.openxmlformats.org/officeDocument/2006/relationships/notesMaster" Target="../notesMasters/notesMaster1.xml" /></Relationships>
</file>

<file path=ppt/notesSlides/_rels/notesSlide40.xml.rels>&#65279;<?xml version="1.0" encoding="utf-8" standalone="yes"?><Relationships xmlns="http://schemas.openxmlformats.org/package/2006/relationships"><Relationship Id="rId1" Type="http://schemas.openxmlformats.org/officeDocument/2006/relationships/slide" Target="../slides/slide40.xml" /><Relationship Id="rId2" Type="http://schemas.openxmlformats.org/officeDocument/2006/relationships/notesMaster" Target="../notesMasters/notesMaster1.xml" /></Relationships>
</file>

<file path=ppt/notesSlides/_rels/notesSlide400.xml.rels>&#65279;<?xml version="1.0" encoding="utf-8" standalone="yes"?><Relationships xmlns="http://schemas.openxmlformats.org/package/2006/relationships"><Relationship Id="rId1" Type="http://schemas.openxmlformats.org/officeDocument/2006/relationships/slide" Target="../slides/slide400.xml" /><Relationship Id="rId2" Type="http://schemas.openxmlformats.org/officeDocument/2006/relationships/notesMaster" Target="../notesMasters/notesMaster1.xml" /></Relationships>
</file>

<file path=ppt/notesSlides/_rels/notesSlide401.xml.rels>&#65279;<?xml version="1.0" encoding="utf-8" standalone="yes"?><Relationships xmlns="http://schemas.openxmlformats.org/package/2006/relationships"><Relationship Id="rId1" Type="http://schemas.openxmlformats.org/officeDocument/2006/relationships/slide" Target="../slides/slide401.xml" /><Relationship Id="rId2" Type="http://schemas.openxmlformats.org/officeDocument/2006/relationships/notesMaster" Target="../notesMasters/notesMaster1.xml" /></Relationships>
</file>

<file path=ppt/notesSlides/_rels/notesSlide402.xml.rels>&#65279;<?xml version="1.0" encoding="utf-8" standalone="yes"?><Relationships xmlns="http://schemas.openxmlformats.org/package/2006/relationships"><Relationship Id="rId1" Type="http://schemas.openxmlformats.org/officeDocument/2006/relationships/slide" Target="../slides/slide402.xml" /><Relationship Id="rId2" Type="http://schemas.openxmlformats.org/officeDocument/2006/relationships/notesMaster" Target="../notesMasters/notesMaster1.xml" /></Relationships>
</file>

<file path=ppt/notesSlides/_rels/notesSlide403.xml.rels>&#65279;<?xml version="1.0" encoding="utf-8" standalone="yes"?><Relationships xmlns="http://schemas.openxmlformats.org/package/2006/relationships"><Relationship Id="rId1" Type="http://schemas.openxmlformats.org/officeDocument/2006/relationships/slide" Target="../slides/slide403.xml" /><Relationship Id="rId2" Type="http://schemas.openxmlformats.org/officeDocument/2006/relationships/notesMaster" Target="../notesMasters/notesMaster1.xml" /></Relationships>
</file>

<file path=ppt/notesSlides/_rels/notesSlide404.xml.rels>&#65279;<?xml version="1.0" encoding="utf-8" standalone="yes"?><Relationships xmlns="http://schemas.openxmlformats.org/package/2006/relationships"><Relationship Id="rId1" Type="http://schemas.openxmlformats.org/officeDocument/2006/relationships/slide" Target="../slides/slide404.xml" /><Relationship Id="rId2" Type="http://schemas.openxmlformats.org/officeDocument/2006/relationships/notesMaster" Target="../notesMasters/notesMaster1.xml" /></Relationships>
</file>

<file path=ppt/notesSlides/_rels/notesSlide405.xml.rels>&#65279;<?xml version="1.0" encoding="utf-8" standalone="yes"?><Relationships xmlns="http://schemas.openxmlformats.org/package/2006/relationships"><Relationship Id="rId1" Type="http://schemas.openxmlformats.org/officeDocument/2006/relationships/slide" Target="../slides/slide405.xml" /><Relationship Id="rId2" Type="http://schemas.openxmlformats.org/officeDocument/2006/relationships/notesMaster" Target="../notesMasters/notesMaster1.xml" /></Relationships>
</file>

<file path=ppt/notesSlides/_rels/notesSlide406.xml.rels>&#65279;<?xml version="1.0" encoding="utf-8" standalone="yes"?><Relationships xmlns="http://schemas.openxmlformats.org/package/2006/relationships"><Relationship Id="rId1" Type="http://schemas.openxmlformats.org/officeDocument/2006/relationships/slide" Target="../slides/slide406.xml" /><Relationship Id="rId2" Type="http://schemas.openxmlformats.org/officeDocument/2006/relationships/notesMaster" Target="../notesMasters/notesMaster1.xml" /></Relationships>
</file>

<file path=ppt/notesSlides/_rels/notesSlide407.xml.rels>&#65279;<?xml version="1.0" encoding="utf-8" standalone="yes"?><Relationships xmlns="http://schemas.openxmlformats.org/package/2006/relationships"><Relationship Id="rId1" Type="http://schemas.openxmlformats.org/officeDocument/2006/relationships/slide" Target="../slides/slide407.xml" /><Relationship Id="rId2" Type="http://schemas.openxmlformats.org/officeDocument/2006/relationships/notesMaster" Target="../notesMasters/notesMaster1.xml" /></Relationships>
</file>

<file path=ppt/notesSlides/_rels/notesSlide408.xml.rels>&#65279;<?xml version="1.0" encoding="utf-8" standalone="yes"?><Relationships xmlns="http://schemas.openxmlformats.org/package/2006/relationships"><Relationship Id="rId1" Type="http://schemas.openxmlformats.org/officeDocument/2006/relationships/slide" Target="../slides/slide408.xml" /><Relationship Id="rId2" Type="http://schemas.openxmlformats.org/officeDocument/2006/relationships/notesMaster" Target="../notesMasters/notesMaster1.xml" /></Relationships>
</file>

<file path=ppt/notesSlides/_rels/notesSlide409.xml.rels>&#65279;<?xml version="1.0" encoding="utf-8" standalone="yes"?><Relationships xmlns="http://schemas.openxmlformats.org/package/2006/relationships"><Relationship Id="rId1" Type="http://schemas.openxmlformats.org/officeDocument/2006/relationships/slide" Target="../slides/slide409.xml" /><Relationship Id="rId2" Type="http://schemas.openxmlformats.org/officeDocument/2006/relationships/notesMaster" Target="../notesMasters/notesMaster1.xml" /></Relationships>
</file>

<file path=ppt/notesSlides/_rels/notesSlide41.xml.rels>&#65279;<?xml version="1.0" encoding="utf-8" standalone="yes"?><Relationships xmlns="http://schemas.openxmlformats.org/package/2006/relationships"><Relationship Id="rId1" Type="http://schemas.openxmlformats.org/officeDocument/2006/relationships/slide" Target="../slides/slide41.xml" /><Relationship Id="rId2" Type="http://schemas.openxmlformats.org/officeDocument/2006/relationships/notesMaster" Target="../notesMasters/notesMaster1.xml" /></Relationships>
</file>

<file path=ppt/notesSlides/_rels/notesSlide410.xml.rels>&#65279;<?xml version="1.0" encoding="utf-8" standalone="yes"?><Relationships xmlns="http://schemas.openxmlformats.org/package/2006/relationships"><Relationship Id="rId1" Type="http://schemas.openxmlformats.org/officeDocument/2006/relationships/slide" Target="../slides/slide410.xml" /><Relationship Id="rId2" Type="http://schemas.openxmlformats.org/officeDocument/2006/relationships/notesMaster" Target="../notesMasters/notesMaster1.xml" /></Relationships>
</file>

<file path=ppt/notesSlides/_rels/notesSlide411.xml.rels>&#65279;<?xml version="1.0" encoding="utf-8" standalone="yes"?><Relationships xmlns="http://schemas.openxmlformats.org/package/2006/relationships"><Relationship Id="rId1" Type="http://schemas.openxmlformats.org/officeDocument/2006/relationships/slide" Target="../slides/slide411.xml" /><Relationship Id="rId2" Type="http://schemas.openxmlformats.org/officeDocument/2006/relationships/notesMaster" Target="../notesMasters/notesMaster1.xml" /></Relationships>
</file>

<file path=ppt/notesSlides/_rels/notesSlide412.xml.rels>&#65279;<?xml version="1.0" encoding="utf-8" standalone="yes"?><Relationships xmlns="http://schemas.openxmlformats.org/package/2006/relationships"><Relationship Id="rId1" Type="http://schemas.openxmlformats.org/officeDocument/2006/relationships/slide" Target="../slides/slide412.xml" /><Relationship Id="rId2" Type="http://schemas.openxmlformats.org/officeDocument/2006/relationships/notesMaster" Target="../notesMasters/notesMaster1.xml" /></Relationships>
</file>

<file path=ppt/notesSlides/_rels/notesSlide413.xml.rels>&#65279;<?xml version="1.0" encoding="utf-8" standalone="yes"?><Relationships xmlns="http://schemas.openxmlformats.org/package/2006/relationships"><Relationship Id="rId1" Type="http://schemas.openxmlformats.org/officeDocument/2006/relationships/slide" Target="../slides/slide413.xml" /><Relationship Id="rId2" Type="http://schemas.openxmlformats.org/officeDocument/2006/relationships/notesMaster" Target="../notesMasters/notesMaster1.xml" /></Relationships>
</file>

<file path=ppt/notesSlides/_rels/notesSlide414.xml.rels>&#65279;<?xml version="1.0" encoding="utf-8" standalone="yes"?><Relationships xmlns="http://schemas.openxmlformats.org/package/2006/relationships"><Relationship Id="rId1" Type="http://schemas.openxmlformats.org/officeDocument/2006/relationships/slide" Target="../slides/slide414.xml" /><Relationship Id="rId2" Type="http://schemas.openxmlformats.org/officeDocument/2006/relationships/notesMaster" Target="../notesMasters/notesMaster1.xml" /></Relationships>
</file>

<file path=ppt/notesSlides/_rels/notesSlide415.xml.rels>&#65279;<?xml version="1.0" encoding="utf-8" standalone="yes"?><Relationships xmlns="http://schemas.openxmlformats.org/package/2006/relationships"><Relationship Id="rId1" Type="http://schemas.openxmlformats.org/officeDocument/2006/relationships/slide" Target="../slides/slide415.xml" /><Relationship Id="rId2" Type="http://schemas.openxmlformats.org/officeDocument/2006/relationships/notesMaster" Target="../notesMasters/notesMaster1.xml" /></Relationships>
</file>

<file path=ppt/notesSlides/_rels/notesSlide416.xml.rels>&#65279;<?xml version="1.0" encoding="utf-8" standalone="yes"?><Relationships xmlns="http://schemas.openxmlformats.org/package/2006/relationships"><Relationship Id="rId1" Type="http://schemas.openxmlformats.org/officeDocument/2006/relationships/slide" Target="../slides/slide416.xml" /><Relationship Id="rId2" Type="http://schemas.openxmlformats.org/officeDocument/2006/relationships/notesMaster" Target="../notesMasters/notesMaster1.xml" /></Relationships>
</file>

<file path=ppt/notesSlides/_rels/notesSlide417.xml.rels>&#65279;<?xml version="1.0" encoding="utf-8" standalone="yes"?><Relationships xmlns="http://schemas.openxmlformats.org/package/2006/relationships"><Relationship Id="rId1" Type="http://schemas.openxmlformats.org/officeDocument/2006/relationships/slide" Target="../slides/slide417.xml" /><Relationship Id="rId2" Type="http://schemas.openxmlformats.org/officeDocument/2006/relationships/notesMaster" Target="../notesMasters/notesMaster1.xml" /></Relationships>
</file>

<file path=ppt/notesSlides/_rels/notesSlide418.xml.rels>&#65279;<?xml version="1.0" encoding="utf-8" standalone="yes"?><Relationships xmlns="http://schemas.openxmlformats.org/package/2006/relationships"><Relationship Id="rId1" Type="http://schemas.openxmlformats.org/officeDocument/2006/relationships/slide" Target="../slides/slide418.xml" /><Relationship Id="rId2" Type="http://schemas.openxmlformats.org/officeDocument/2006/relationships/notesMaster" Target="../notesMasters/notesMaster1.xml" /></Relationships>
</file>

<file path=ppt/notesSlides/_rels/notesSlide419.xml.rels>&#65279;<?xml version="1.0" encoding="utf-8" standalone="yes"?><Relationships xmlns="http://schemas.openxmlformats.org/package/2006/relationships"><Relationship Id="rId1" Type="http://schemas.openxmlformats.org/officeDocument/2006/relationships/slide" Target="../slides/slide419.xml" /><Relationship Id="rId2" Type="http://schemas.openxmlformats.org/officeDocument/2006/relationships/notesMaster" Target="../notesMasters/notesMaster1.xml" /></Relationships>
</file>

<file path=ppt/notesSlides/_rels/notesSlide42.xml.rels>&#65279;<?xml version="1.0" encoding="utf-8" standalone="yes"?><Relationships xmlns="http://schemas.openxmlformats.org/package/2006/relationships"><Relationship Id="rId1" Type="http://schemas.openxmlformats.org/officeDocument/2006/relationships/slide" Target="../slides/slide42.xml" /><Relationship Id="rId2" Type="http://schemas.openxmlformats.org/officeDocument/2006/relationships/notesMaster" Target="../notesMasters/notesMaster1.xml" /></Relationships>
</file>

<file path=ppt/notesSlides/_rels/notesSlide420.xml.rels>&#65279;<?xml version="1.0" encoding="utf-8" standalone="yes"?><Relationships xmlns="http://schemas.openxmlformats.org/package/2006/relationships"><Relationship Id="rId1" Type="http://schemas.openxmlformats.org/officeDocument/2006/relationships/slide" Target="../slides/slide420.xml" /><Relationship Id="rId2" Type="http://schemas.openxmlformats.org/officeDocument/2006/relationships/notesMaster" Target="../notesMasters/notesMaster1.xml" /></Relationships>
</file>

<file path=ppt/notesSlides/_rels/notesSlide421.xml.rels>&#65279;<?xml version="1.0" encoding="utf-8" standalone="yes"?><Relationships xmlns="http://schemas.openxmlformats.org/package/2006/relationships"><Relationship Id="rId1" Type="http://schemas.openxmlformats.org/officeDocument/2006/relationships/slide" Target="../slides/slide421.xml" /><Relationship Id="rId2" Type="http://schemas.openxmlformats.org/officeDocument/2006/relationships/notesMaster" Target="../notesMasters/notesMaster1.xml" /></Relationships>
</file>

<file path=ppt/notesSlides/_rels/notesSlide422.xml.rels>&#65279;<?xml version="1.0" encoding="utf-8" standalone="yes"?><Relationships xmlns="http://schemas.openxmlformats.org/package/2006/relationships"><Relationship Id="rId1" Type="http://schemas.openxmlformats.org/officeDocument/2006/relationships/slide" Target="../slides/slide422.xml" /><Relationship Id="rId2" Type="http://schemas.openxmlformats.org/officeDocument/2006/relationships/notesMaster" Target="../notesMasters/notesMaster1.xml" /></Relationships>
</file>

<file path=ppt/notesSlides/_rels/notesSlide423.xml.rels>&#65279;<?xml version="1.0" encoding="utf-8" standalone="yes"?><Relationships xmlns="http://schemas.openxmlformats.org/package/2006/relationships"><Relationship Id="rId1" Type="http://schemas.openxmlformats.org/officeDocument/2006/relationships/slide" Target="../slides/slide423.xml" /><Relationship Id="rId2" Type="http://schemas.openxmlformats.org/officeDocument/2006/relationships/notesMaster" Target="../notesMasters/notesMaster1.xml" /></Relationships>
</file>

<file path=ppt/notesSlides/_rels/notesSlide424.xml.rels>&#65279;<?xml version="1.0" encoding="utf-8" standalone="yes"?><Relationships xmlns="http://schemas.openxmlformats.org/package/2006/relationships"><Relationship Id="rId1" Type="http://schemas.openxmlformats.org/officeDocument/2006/relationships/slide" Target="../slides/slide424.xml" /><Relationship Id="rId2" Type="http://schemas.openxmlformats.org/officeDocument/2006/relationships/notesMaster" Target="../notesMasters/notesMaster1.xml" /></Relationships>
</file>

<file path=ppt/notesSlides/_rels/notesSlide425.xml.rels>&#65279;<?xml version="1.0" encoding="utf-8" standalone="yes"?><Relationships xmlns="http://schemas.openxmlformats.org/package/2006/relationships"><Relationship Id="rId1" Type="http://schemas.openxmlformats.org/officeDocument/2006/relationships/slide" Target="../slides/slide425.xml" /><Relationship Id="rId2" Type="http://schemas.openxmlformats.org/officeDocument/2006/relationships/notesMaster" Target="../notesMasters/notesMaster1.xml" /></Relationships>
</file>

<file path=ppt/notesSlides/_rels/notesSlide426.xml.rels>&#65279;<?xml version="1.0" encoding="utf-8" standalone="yes"?><Relationships xmlns="http://schemas.openxmlformats.org/package/2006/relationships"><Relationship Id="rId1" Type="http://schemas.openxmlformats.org/officeDocument/2006/relationships/slide" Target="../slides/slide426.xml" /><Relationship Id="rId2" Type="http://schemas.openxmlformats.org/officeDocument/2006/relationships/notesMaster" Target="../notesMasters/notesMaster1.xml" /></Relationships>
</file>

<file path=ppt/notesSlides/_rels/notesSlide427.xml.rels>&#65279;<?xml version="1.0" encoding="utf-8" standalone="yes"?><Relationships xmlns="http://schemas.openxmlformats.org/package/2006/relationships"><Relationship Id="rId1" Type="http://schemas.openxmlformats.org/officeDocument/2006/relationships/slide" Target="../slides/slide427.xml" /><Relationship Id="rId2" Type="http://schemas.openxmlformats.org/officeDocument/2006/relationships/notesMaster" Target="../notesMasters/notesMaster1.xml" /></Relationships>
</file>

<file path=ppt/notesSlides/_rels/notesSlide428.xml.rels>&#65279;<?xml version="1.0" encoding="utf-8" standalone="yes"?><Relationships xmlns="http://schemas.openxmlformats.org/package/2006/relationships"><Relationship Id="rId1" Type="http://schemas.openxmlformats.org/officeDocument/2006/relationships/slide" Target="../slides/slide428.xml" /><Relationship Id="rId2" Type="http://schemas.openxmlformats.org/officeDocument/2006/relationships/notesMaster" Target="../notesMasters/notesMaster1.xml" /></Relationships>
</file>

<file path=ppt/notesSlides/_rels/notesSlide429.xml.rels>&#65279;<?xml version="1.0" encoding="utf-8" standalone="yes"?><Relationships xmlns="http://schemas.openxmlformats.org/package/2006/relationships"><Relationship Id="rId1" Type="http://schemas.openxmlformats.org/officeDocument/2006/relationships/slide" Target="../slides/slide429.xml" /><Relationship Id="rId2" Type="http://schemas.openxmlformats.org/officeDocument/2006/relationships/notesMaster" Target="../notesMasters/notesMaster1.xml" /></Relationships>
</file>

<file path=ppt/notesSlides/_rels/notesSlide43.xml.rels>&#65279;<?xml version="1.0" encoding="utf-8" standalone="yes"?><Relationships xmlns="http://schemas.openxmlformats.org/package/2006/relationships"><Relationship Id="rId1" Type="http://schemas.openxmlformats.org/officeDocument/2006/relationships/slide" Target="../slides/slide43.xml" /><Relationship Id="rId2" Type="http://schemas.openxmlformats.org/officeDocument/2006/relationships/notesMaster" Target="../notesMasters/notesMaster1.xml" /></Relationships>
</file>

<file path=ppt/notesSlides/_rels/notesSlide430.xml.rels>&#65279;<?xml version="1.0" encoding="utf-8" standalone="yes"?><Relationships xmlns="http://schemas.openxmlformats.org/package/2006/relationships"><Relationship Id="rId1" Type="http://schemas.openxmlformats.org/officeDocument/2006/relationships/slide" Target="../slides/slide430.xml" /><Relationship Id="rId2" Type="http://schemas.openxmlformats.org/officeDocument/2006/relationships/notesMaster" Target="../notesMasters/notesMaster1.xml" /></Relationships>
</file>

<file path=ppt/notesSlides/_rels/notesSlide431.xml.rels>&#65279;<?xml version="1.0" encoding="utf-8" standalone="yes"?><Relationships xmlns="http://schemas.openxmlformats.org/package/2006/relationships"><Relationship Id="rId1" Type="http://schemas.openxmlformats.org/officeDocument/2006/relationships/slide" Target="../slides/slide431.xml" /><Relationship Id="rId2" Type="http://schemas.openxmlformats.org/officeDocument/2006/relationships/notesMaster" Target="../notesMasters/notesMaster1.xml" /></Relationships>
</file>

<file path=ppt/notesSlides/_rels/notesSlide432.xml.rels>&#65279;<?xml version="1.0" encoding="utf-8" standalone="yes"?><Relationships xmlns="http://schemas.openxmlformats.org/package/2006/relationships"><Relationship Id="rId1" Type="http://schemas.openxmlformats.org/officeDocument/2006/relationships/slide" Target="../slides/slide432.xml" /><Relationship Id="rId2" Type="http://schemas.openxmlformats.org/officeDocument/2006/relationships/notesMaster" Target="../notesMasters/notesMaster1.xml" /></Relationships>
</file>

<file path=ppt/notesSlides/_rels/notesSlide433.xml.rels>&#65279;<?xml version="1.0" encoding="utf-8" standalone="yes"?><Relationships xmlns="http://schemas.openxmlformats.org/package/2006/relationships"><Relationship Id="rId1" Type="http://schemas.openxmlformats.org/officeDocument/2006/relationships/slide" Target="../slides/slide433.xml" /><Relationship Id="rId2" Type="http://schemas.openxmlformats.org/officeDocument/2006/relationships/notesMaster" Target="../notesMasters/notesMaster1.xml" /></Relationships>
</file>

<file path=ppt/notesSlides/_rels/notesSlide434.xml.rels>&#65279;<?xml version="1.0" encoding="utf-8" standalone="yes"?><Relationships xmlns="http://schemas.openxmlformats.org/package/2006/relationships"><Relationship Id="rId1" Type="http://schemas.openxmlformats.org/officeDocument/2006/relationships/slide" Target="../slides/slide434.xml" /><Relationship Id="rId2" Type="http://schemas.openxmlformats.org/officeDocument/2006/relationships/notesMaster" Target="../notesMasters/notesMaster1.xml" /></Relationships>
</file>

<file path=ppt/notesSlides/_rels/notesSlide435.xml.rels>&#65279;<?xml version="1.0" encoding="utf-8" standalone="yes"?><Relationships xmlns="http://schemas.openxmlformats.org/package/2006/relationships"><Relationship Id="rId1" Type="http://schemas.openxmlformats.org/officeDocument/2006/relationships/slide" Target="../slides/slide435.xml" /><Relationship Id="rId2" Type="http://schemas.openxmlformats.org/officeDocument/2006/relationships/notesMaster" Target="../notesMasters/notesMaster1.xml" /></Relationships>
</file>

<file path=ppt/notesSlides/_rels/notesSlide436.xml.rels>&#65279;<?xml version="1.0" encoding="utf-8" standalone="yes"?><Relationships xmlns="http://schemas.openxmlformats.org/package/2006/relationships"><Relationship Id="rId1" Type="http://schemas.openxmlformats.org/officeDocument/2006/relationships/slide" Target="../slides/slide436.xml" /><Relationship Id="rId2" Type="http://schemas.openxmlformats.org/officeDocument/2006/relationships/notesMaster" Target="../notesMasters/notesMaster1.xml" /></Relationships>
</file>

<file path=ppt/notesSlides/_rels/notesSlide437.xml.rels>&#65279;<?xml version="1.0" encoding="utf-8" standalone="yes"?><Relationships xmlns="http://schemas.openxmlformats.org/package/2006/relationships"><Relationship Id="rId1" Type="http://schemas.openxmlformats.org/officeDocument/2006/relationships/slide" Target="../slides/slide437.xml" /><Relationship Id="rId2" Type="http://schemas.openxmlformats.org/officeDocument/2006/relationships/notesMaster" Target="../notesMasters/notesMaster1.xml" /></Relationships>
</file>

<file path=ppt/notesSlides/_rels/notesSlide438.xml.rels>&#65279;<?xml version="1.0" encoding="utf-8" standalone="yes"?><Relationships xmlns="http://schemas.openxmlformats.org/package/2006/relationships"><Relationship Id="rId1" Type="http://schemas.openxmlformats.org/officeDocument/2006/relationships/slide" Target="../slides/slide438.xml" /><Relationship Id="rId2" Type="http://schemas.openxmlformats.org/officeDocument/2006/relationships/notesMaster" Target="../notesMasters/notesMaster1.xml" /></Relationships>
</file>

<file path=ppt/notesSlides/_rels/notesSlide439.xml.rels>&#65279;<?xml version="1.0" encoding="utf-8" standalone="yes"?><Relationships xmlns="http://schemas.openxmlformats.org/package/2006/relationships"><Relationship Id="rId1" Type="http://schemas.openxmlformats.org/officeDocument/2006/relationships/slide" Target="../slides/slide439.xml" /><Relationship Id="rId2" Type="http://schemas.openxmlformats.org/officeDocument/2006/relationships/notesMaster" Target="../notesMasters/notesMaster1.xml" /></Relationships>
</file>

<file path=ppt/notesSlides/_rels/notesSlide44.xml.rels>&#65279;<?xml version="1.0" encoding="utf-8" standalone="yes"?><Relationships xmlns="http://schemas.openxmlformats.org/package/2006/relationships"><Relationship Id="rId1" Type="http://schemas.openxmlformats.org/officeDocument/2006/relationships/slide" Target="../slides/slide44.xml" /><Relationship Id="rId2" Type="http://schemas.openxmlformats.org/officeDocument/2006/relationships/notesMaster" Target="../notesMasters/notesMaster1.xml" /></Relationships>
</file>

<file path=ppt/notesSlides/_rels/notesSlide440.xml.rels>&#65279;<?xml version="1.0" encoding="utf-8" standalone="yes"?><Relationships xmlns="http://schemas.openxmlformats.org/package/2006/relationships"><Relationship Id="rId1" Type="http://schemas.openxmlformats.org/officeDocument/2006/relationships/slide" Target="../slides/slide440.xml" /><Relationship Id="rId2" Type="http://schemas.openxmlformats.org/officeDocument/2006/relationships/notesMaster" Target="../notesMasters/notesMaster1.xml" /></Relationships>
</file>

<file path=ppt/notesSlides/_rels/notesSlide441.xml.rels>&#65279;<?xml version="1.0" encoding="utf-8" standalone="yes"?><Relationships xmlns="http://schemas.openxmlformats.org/package/2006/relationships"><Relationship Id="rId1" Type="http://schemas.openxmlformats.org/officeDocument/2006/relationships/slide" Target="../slides/slide441.xml" /><Relationship Id="rId2" Type="http://schemas.openxmlformats.org/officeDocument/2006/relationships/notesMaster" Target="../notesMasters/notesMaster1.xml" /></Relationships>
</file>

<file path=ppt/notesSlides/_rels/notesSlide442.xml.rels>&#65279;<?xml version="1.0" encoding="utf-8" standalone="yes"?><Relationships xmlns="http://schemas.openxmlformats.org/package/2006/relationships"><Relationship Id="rId1" Type="http://schemas.openxmlformats.org/officeDocument/2006/relationships/slide" Target="../slides/slide442.xml" /><Relationship Id="rId2" Type="http://schemas.openxmlformats.org/officeDocument/2006/relationships/notesMaster" Target="../notesMasters/notesMaster1.xml" /></Relationships>
</file>

<file path=ppt/notesSlides/_rels/notesSlide443.xml.rels>&#65279;<?xml version="1.0" encoding="utf-8" standalone="yes"?><Relationships xmlns="http://schemas.openxmlformats.org/package/2006/relationships"><Relationship Id="rId1" Type="http://schemas.openxmlformats.org/officeDocument/2006/relationships/slide" Target="../slides/slide443.xml" /><Relationship Id="rId2" Type="http://schemas.openxmlformats.org/officeDocument/2006/relationships/notesMaster" Target="../notesMasters/notesMaster1.xml" /></Relationships>
</file>

<file path=ppt/notesSlides/_rels/notesSlide444.xml.rels>&#65279;<?xml version="1.0" encoding="utf-8" standalone="yes"?><Relationships xmlns="http://schemas.openxmlformats.org/package/2006/relationships"><Relationship Id="rId1" Type="http://schemas.openxmlformats.org/officeDocument/2006/relationships/slide" Target="../slides/slide444.xml" /><Relationship Id="rId2" Type="http://schemas.openxmlformats.org/officeDocument/2006/relationships/notesMaster" Target="../notesMasters/notesMaster1.xml" /></Relationships>
</file>

<file path=ppt/notesSlides/_rels/notesSlide445.xml.rels>&#65279;<?xml version="1.0" encoding="utf-8" standalone="yes"?><Relationships xmlns="http://schemas.openxmlformats.org/package/2006/relationships"><Relationship Id="rId1" Type="http://schemas.openxmlformats.org/officeDocument/2006/relationships/slide" Target="../slides/slide445.xml" /><Relationship Id="rId2" Type="http://schemas.openxmlformats.org/officeDocument/2006/relationships/notesMaster" Target="../notesMasters/notesMaster1.xml" /></Relationships>
</file>

<file path=ppt/notesSlides/_rels/notesSlide446.xml.rels>&#65279;<?xml version="1.0" encoding="utf-8" standalone="yes"?><Relationships xmlns="http://schemas.openxmlformats.org/package/2006/relationships"><Relationship Id="rId1" Type="http://schemas.openxmlformats.org/officeDocument/2006/relationships/slide" Target="../slides/slide446.xml" /><Relationship Id="rId2" Type="http://schemas.openxmlformats.org/officeDocument/2006/relationships/notesMaster" Target="../notesMasters/notesMaster1.xml" /></Relationships>
</file>

<file path=ppt/notesSlides/_rels/notesSlide447.xml.rels>&#65279;<?xml version="1.0" encoding="utf-8" standalone="yes"?><Relationships xmlns="http://schemas.openxmlformats.org/package/2006/relationships"><Relationship Id="rId1" Type="http://schemas.openxmlformats.org/officeDocument/2006/relationships/slide" Target="../slides/slide447.xml" /><Relationship Id="rId2" Type="http://schemas.openxmlformats.org/officeDocument/2006/relationships/notesMaster" Target="../notesMasters/notesMaster1.xml" /></Relationships>
</file>

<file path=ppt/notesSlides/_rels/notesSlide448.xml.rels>&#65279;<?xml version="1.0" encoding="utf-8" standalone="yes"?><Relationships xmlns="http://schemas.openxmlformats.org/package/2006/relationships"><Relationship Id="rId1" Type="http://schemas.openxmlformats.org/officeDocument/2006/relationships/slide" Target="../slides/slide448.xml" /><Relationship Id="rId2" Type="http://schemas.openxmlformats.org/officeDocument/2006/relationships/notesMaster" Target="../notesMasters/notesMaster1.xml" /></Relationships>
</file>

<file path=ppt/notesSlides/_rels/notesSlide449.xml.rels>&#65279;<?xml version="1.0" encoding="utf-8" standalone="yes"?><Relationships xmlns="http://schemas.openxmlformats.org/package/2006/relationships"><Relationship Id="rId1" Type="http://schemas.openxmlformats.org/officeDocument/2006/relationships/slide" Target="../slides/slide449.xml" /><Relationship Id="rId2" Type="http://schemas.openxmlformats.org/officeDocument/2006/relationships/notesMaster" Target="../notesMasters/notesMaster1.xml" /></Relationships>
</file>

<file path=ppt/notesSlides/_rels/notesSlide45.xml.rels>&#65279;<?xml version="1.0" encoding="utf-8" standalone="yes"?><Relationships xmlns="http://schemas.openxmlformats.org/package/2006/relationships"><Relationship Id="rId1" Type="http://schemas.openxmlformats.org/officeDocument/2006/relationships/slide" Target="../slides/slide45.xml" /><Relationship Id="rId2" Type="http://schemas.openxmlformats.org/officeDocument/2006/relationships/notesMaster" Target="../notesMasters/notesMaster1.xml" /></Relationships>
</file>

<file path=ppt/notesSlides/_rels/notesSlide450.xml.rels>&#65279;<?xml version="1.0" encoding="utf-8" standalone="yes"?><Relationships xmlns="http://schemas.openxmlformats.org/package/2006/relationships"><Relationship Id="rId1" Type="http://schemas.openxmlformats.org/officeDocument/2006/relationships/slide" Target="../slides/slide450.xml" /><Relationship Id="rId2" Type="http://schemas.openxmlformats.org/officeDocument/2006/relationships/notesMaster" Target="../notesMasters/notesMaster1.xml" /></Relationships>
</file>

<file path=ppt/notesSlides/_rels/notesSlide451.xml.rels>&#65279;<?xml version="1.0" encoding="utf-8" standalone="yes"?><Relationships xmlns="http://schemas.openxmlformats.org/package/2006/relationships"><Relationship Id="rId1" Type="http://schemas.openxmlformats.org/officeDocument/2006/relationships/slide" Target="../slides/slide451.xml" /><Relationship Id="rId2" Type="http://schemas.openxmlformats.org/officeDocument/2006/relationships/notesMaster" Target="../notesMasters/notesMaster1.xml" /></Relationships>
</file>

<file path=ppt/notesSlides/_rels/notesSlide452.xml.rels>&#65279;<?xml version="1.0" encoding="utf-8" standalone="yes"?><Relationships xmlns="http://schemas.openxmlformats.org/package/2006/relationships"><Relationship Id="rId1" Type="http://schemas.openxmlformats.org/officeDocument/2006/relationships/slide" Target="../slides/slide452.xml" /><Relationship Id="rId2" Type="http://schemas.openxmlformats.org/officeDocument/2006/relationships/notesMaster" Target="../notesMasters/notesMaster1.xml" /></Relationships>
</file>

<file path=ppt/notesSlides/_rels/notesSlide453.xml.rels>&#65279;<?xml version="1.0" encoding="utf-8" standalone="yes"?><Relationships xmlns="http://schemas.openxmlformats.org/package/2006/relationships"><Relationship Id="rId1" Type="http://schemas.openxmlformats.org/officeDocument/2006/relationships/slide" Target="../slides/slide453.xml" /><Relationship Id="rId2" Type="http://schemas.openxmlformats.org/officeDocument/2006/relationships/notesMaster" Target="../notesMasters/notesMaster1.xml" /></Relationships>
</file>

<file path=ppt/notesSlides/_rels/notesSlide454.xml.rels>&#65279;<?xml version="1.0" encoding="utf-8" standalone="yes"?><Relationships xmlns="http://schemas.openxmlformats.org/package/2006/relationships"><Relationship Id="rId1" Type="http://schemas.openxmlformats.org/officeDocument/2006/relationships/slide" Target="../slides/slide454.xml" /><Relationship Id="rId2" Type="http://schemas.openxmlformats.org/officeDocument/2006/relationships/notesMaster" Target="../notesMasters/notesMaster1.xml" /></Relationships>
</file>

<file path=ppt/notesSlides/_rels/notesSlide455.xml.rels>&#65279;<?xml version="1.0" encoding="utf-8" standalone="yes"?><Relationships xmlns="http://schemas.openxmlformats.org/package/2006/relationships"><Relationship Id="rId1" Type="http://schemas.openxmlformats.org/officeDocument/2006/relationships/slide" Target="../slides/slide455.xml" /><Relationship Id="rId2" Type="http://schemas.openxmlformats.org/officeDocument/2006/relationships/notesMaster" Target="../notesMasters/notesMaster1.xml" /></Relationships>
</file>

<file path=ppt/notesSlides/_rels/notesSlide456.xml.rels>&#65279;<?xml version="1.0" encoding="utf-8" standalone="yes"?><Relationships xmlns="http://schemas.openxmlformats.org/package/2006/relationships"><Relationship Id="rId1" Type="http://schemas.openxmlformats.org/officeDocument/2006/relationships/slide" Target="../slides/slide456.xml" /><Relationship Id="rId2" Type="http://schemas.openxmlformats.org/officeDocument/2006/relationships/notesMaster" Target="../notesMasters/notesMaster1.xml" /></Relationships>
</file>

<file path=ppt/notesSlides/_rels/notesSlide457.xml.rels>&#65279;<?xml version="1.0" encoding="utf-8" standalone="yes"?><Relationships xmlns="http://schemas.openxmlformats.org/package/2006/relationships"><Relationship Id="rId1" Type="http://schemas.openxmlformats.org/officeDocument/2006/relationships/slide" Target="../slides/slide457.xml" /><Relationship Id="rId2" Type="http://schemas.openxmlformats.org/officeDocument/2006/relationships/notesMaster" Target="../notesMasters/notesMaster1.xml" /></Relationships>
</file>

<file path=ppt/notesSlides/_rels/notesSlide458.xml.rels>&#65279;<?xml version="1.0" encoding="utf-8" standalone="yes"?><Relationships xmlns="http://schemas.openxmlformats.org/package/2006/relationships"><Relationship Id="rId1" Type="http://schemas.openxmlformats.org/officeDocument/2006/relationships/slide" Target="../slides/slide458.xml" /><Relationship Id="rId2" Type="http://schemas.openxmlformats.org/officeDocument/2006/relationships/notesMaster" Target="../notesMasters/notesMaster1.xml" /></Relationships>
</file>

<file path=ppt/notesSlides/_rels/notesSlide459.xml.rels>&#65279;<?xml version="1.0" encoding="utf-8" standalone="yes"?><Relationships xmlns="http://schemas.openxmlformats.org/package/2006/relationships"><Relationship Id="rId1" Type="http://schemas.openxmlformats.org/officeDocument/2006/relationships/slide" Target="../slides/slide459.xml" /><Relationship Id="rId2" Type="http://schemas.openxmlformats.org/officeDocument/2006/relationships/notesMaster" Target="../notesMasters/notesMaster1.xml" /></Relationships>
</file>

<file path=ppt/notesSlides/_rels/notesSlide46.xml.rels>&#65279;<?xml version="1.0" encoding="utf-8" standalone="yes"?><Relationships xmlns="http://schemas.openxmlformats.org/package/2006/relationships"><Relationship Id="rId1" Type="http://schemas.openxmlformats.org/officeDocument/2006/relationships/slide" Target="../slides/slide46.xml" /><Relationship Id="rId2" Type="http://schemas.openxmlformats.org/officeDocument/2006/relationships/notesMaster" Target="../notesMasters/notesMaster1.xml" /></Relationships>
</file>

<file path=ppt/notesSlides/_rels/notesSlide460.xml.rels>&#65279;<?xml version="1.0" encoding="utf-8" standalone="yes"?><Relationships xmlns="http://schemas.openxmlformats.org/package/2006/relationships"><Relationship Id="rId1" Type="http://schemas.openxmlformats.org/officeDocument/2006/relationships/slide" Target="../slides/slide460.xml" /><Relationship Id="rId2" Type="http://schemas.openxmlformats.org/officeDocument/2006/relationships/notesMaster" Target="../notesMasters/notesMaster1.xml" /></Relationships>
</file>

<file path=ppt/notesSlides/_rels/notesSlide461.xml.rels>&#65279;<?xml version="1.0" encoding="utf-8" standalone="yes"?><Relationships xmlns="http://schemas.openxmlformats.org/package/2006/relationships"><Relationship Id="rId1" Type="http://schemas.openxmlformats.org/officeDocument/2006/relationships/slide" Target="../slides/slide461.xml" /><Relationship Id="rId2" Type="http://schemas.openxmlformats.org/officeDocument/2006/relationships/notesMaster" Target="../notesMasters/notesMaster1.xml" /></Relationships>
</file>

<file path=ppt/notesSlides/_rels/notesSlide462.xml.rels>&#65279;<?xml version="1.0" encoding="utf-8" standalone="yes"?><Relationships xmlns="http://schemas.openxmlformats.org/package/2006/relationships"><Relationship Id="rId1" Type="http://schemas.openxmlformats.org/officeDocument/2006/relationships/slide" Target="../slides/slide462.xml" /><Relationship Id="rId2" Type="http://schemas.openxmlformats.org/officeDocument/2006/relationships/notesMaster" Target="../notesMasters/notesMaster1.xml" /></Relationships>
</file>

<file path=ppt/notesSlides/_rels/notesSlide463.xml.rels>&#65279;<?xml version="1.0" encoding="utf-8" standalone="yes"?><Relationships xmlns="http://schemas.openxmlformats.org/package/2006/relationships"><Relationship Id="rId1" Type="http://schemas.openxmlformats.org/officeDocument/2006/relationships/slide" Target="../slides/slide463.xml" /><Relationship Id="rId2" Type="http://schemas.openxmlformats.org/officeDocument/2006/relationships/notesMaster" Target="../notesMasters/notesMaster1.xml" /></Relationships>
</file>

<file path=ppt/notesSlides/_rels/notesSlide464.xml.rels>&#65279;<?xml version="1.0" encoding="utf-8" standalone="yes"?><Relationships xmlns="http://schemas.openxmlformats.org/package/2006/relationships"><Relationship Id="rId1" Type="http://schemas.openxmlformats.org/officeDocument/2006/relationships/slide" Target="../slides/slide464.xml" /><Relationship Id="rId2" Type="http://schemas.openxmlformats.org/officeDocument/2006/relationships/notesMaster" Target="../notesMasters/notesMaster1.xml" /></Relationships>
</file>

<file path=ppt/notesSlides/_rels/notesSlide465.xml.rels>&#65279;<?xml version="1.0" encoding="utf-8" standalone="yes"?><Relationships xmlns="http://schemas.openxmlformats.org/package/2006/relationships"><Relationship Id="rId1" Type="http://schemas.openxmlformats.org/officeDocument/2006/relationships/slide" Target="../slides/slide465.xml" /><Relationship Id="rId2" Type="http://schemas.openxmlformats.org/officeDocument/2006/relationships/notesMaster" Target="../notesMasters/notesMaster1.xml" /></Relationships>
</file>

<file path=ppt/notesSlides/_rels/notesSlide466.xml.rels>&#65279;<?xml version="1.0" encoding="utf-8" standalone="yes"?><Relationships xmlns="http://schemas.openxmlformats.org/package/2006/relationships"><Relationship Id="rId1" Type="http://schemas.openxmlformats.org/officeDocument/2006/relationships/slide" Target="../slides/slide466.xml" /><Relationship Id="rId2" Type="http://schemas.openxmlformats.org/officeDocument/2006/relationships/notesMaster" Target="../notesMasters/notesMaster1.xml" /></Relationships>
</file>

<file path=ppt/notesSlides/_rels/notesSlide467.xml.rels>&#65279;<?xml version="1.0" encoding="utf-8" standalone="yes"?><Relationships xmlns="http://schemas.openxmlformats.org/package/2006/relationships"><Relationship Id="rId1" Type="http://schemas.openxmlformats.org/officeDocument/2006/relationships/slide" Target="../slides/slide467.xml" /><Relationship Id="rId2" Type="http://schemas.openxmlformats.org/officeDocument/2006/relationships/notesMaster" Target="../notesMasters/notesMaster1.xml" /></Relationships>
</file>

<file path=ppt/notesSlides/_rels/notesSlide468.xml.rels>&#65279;<?xml version="1.0" encoding="utf-8" standalone="yes"?><Relationships xmlns="http://schemas.openxmlformats.org/package/2006/relationships"><Relationship Id="rId1" Type="http://schemas.openxmlformats.org/officeDocument/2006/relationships/slide" Target="../slides/slide468.xml" /><Relationship Id="rId2" Type="http://schemas.openxmlformats.org/officeDocument/2006/relationships/notesMaster" Target="../notesMasters/notesMaster1.xml" /></Relationships>
</file>

<file path=ppt/notesSlides/_rels/notesSlide469.xml.rels>&#65279;<?xml version="1.0" encoding="utf-8" standalone="yes"?><Relationships xmlns="http://schemas.openxmlformats.org/package/2006/relationships"><Relationship Id="rId1" Type="http://schemas.openxmlformats.org/officeDocument/2006/relationships/slide" Target="../slides/slide469.xml" /><Relationship Id="rId2" Type="http://schemas.openxmlformats.org/officeDocument/2006/relationships/notesMaster" Target="../notesMasters/notesMaster1.xml" /></Relationships>
</file>

<file path=ppt/notesSlides/_rels/notesSlide47.xml.rels>&#65279;<?xml version="1.0" encoding="utf-8" standalone="yes"?><Relationships xmlns="http://schemas.openxmlformats.org/package/2006/relationships"><Relationship Id="rId1" Type="http://schemas.openxmlformats.org/officeDocument/2006/relationships/slide" Target="../slides/slide47.xml" /><Relationship Id="rId2" Type="http://schemas.openxmlformats.org/officeDocument/2006/relationships/notesMaster" Target="../notesMasters/notesMaster1.xml" /></Relationships>
</file>

<file path=ppt/notesSlides/_rels/notesSlide470.xml.rels>&#65279;<?xml version="1.0" encoding="utf-8" standalone="yes"?><Relationships xmlns="http://schemas.openxmlformats.org/package/2006/relationships"><Relationship Id="rId1" Type="http://schemas.openxmlformats.org/officeDocument/2006/relationships/slide" Target="../slides/slide470.xml" /><Relationship Id="rId2" Type="http://schemas.openxmlformats.org/officeDocument/2006/relationships/notesMaster" Target="../notesMasters/notesMaster1.xml" /></Relationships>
</file>

<file path=ppt/notesSlides/_rels/notesSlide471.xml.rels>&#65279;<?xml version="1.0" encoding="utf-8" standalone="yes"?><Relationships xmlns="http://schemas.openxmlformats.org/package/2006/relationships"><Relationship Id="rId1" Type="http://schemas.openxmlformats.org/officeDocument/2006/relationships/slide" Target="../slides/slide471.xml" /><Relationship Id="rId2" Type="http://schemas.openxmlformats.org/officeDocument/2006/relationships/notesMaster" Target="../notesMasters/notesMaster1.xml" /></Relationships>
</file>

<file path=ppt/notesSlides/_rels/notesSlide472.xml.rels>&#65279;<?xml version="1.0" encoding="utf-8" standalone="yes"?><Relationships xmlns="http://schemas.openxmlformats.org/package/2006/relationships"><Relationship Id="rId1" Type="http://schemas.openxmlformats.org/officeDocument/2006/relationships/slide" Target="../slides/slide472.xml" /><Relationship Id="rId2" Type="http://schemas.openxmlformats.org/officeDocument/2006/relationships/notesMaster" Target="../notesMasters/notesMaster1.xml" /></Relationships>
</file>

<file path=ppt/notesSlides/_rels/notesSlide473.xml.rels>&#65279;<?xml version="1.0" encoding="utf-8" standalone="yes"?><Relationships xmlns="http://schemas.openxmlformats.org/package/2006/relationships"><Relationship Id="rId1" Type="http://schemas.openxmlformats.org/officeDocument/2006/relationships/slide" Target="../slides/slide473.xml" /><Relationship Id="rId2" Type="http://schemas.openxmlformats.org/officeDocument/2006/relationships/notesMaster" Target="../notesMasters/notesMaster1.xml" /></Relationships>
</file>

<file path=ppt/notesSlides/_rels/notesSlide474.xml.rels>&#65279;<?xml version="1.0" encoding="utf-8" standalone="yes"?><Relationships xmlns="http://schemas.openxmlformats.org/package/2006/relationships"><Relationship Id="rId1" Type="http://schemas.openxmlformats.org/officeDocument/2006/relationships/slide" Target="../slides/slide474.xml" /><Relationship Id="rId2" Type="http://schemas.openxmlformats.org/officeDocument/2006/relationships/notesMaster" Target="../notesMasters/notesMaster1.xml" /></Relationships>
</file>

<file path=ppt/notesSlides/_rels/notesSlide475.xml.rels>&#65279;<?xml version="1.0" encoding="utf-8" standalone="yes"?><Relationships xmlns="http://schemas.openxmlformats.org/package/2006/relationships"><Relationship Id="rId1" Type="http://schemas.openxmlformats.org/officeDocument/2006/relationships/slide" Target="../slides/slide475.xml" /><Relationship Id="rId2" Type="http://schemas.openxmlformats.org/officeDocument/2006/relationships/notesMaster" Target="../notesMasters/notesMaster1.xml" /></Relationships>
</file>

<file path=ppt/notesSlides/_rels/notesSlide476.xml.rels>&#65279;<?xml version="1.0" encoding="utf-8" standalone="yes"?><Relationships xmlns="http://schemas.openxmlformats.org/package/2006/relationships"><Relationship Id="rId1" Type="http://schemas.openxmlformats.org/officeDocument/2006/relationships/slide" Target="../slides/slide476.xml" /><Relationship Id="rId2" Type="http://schemas.openxmlformats.org/officeDocument/2006/relationships/notesMaster" Target="../notesMasters/notesMaster1.xml" /></Relationships>
</file>

<file path=ppt/notesSlides/_rels/notesSlide477.xml.rels>&#65279;<?xml version="1.0" encoding="utf-8" standalone="yes"?><Relationships xmlns="http://schemas.openxmlformats.org/package/2006/relationships"><Relationship Id="rId1" Type="http://schemas.openxmlformats.org/officeDocument/2006/relationships/slide" Target="../slides/slide477.xml" /><Relationship Id="rId2" Type="http://schemas.openxmlformats.org/officeDocument/2006/relationships/notesMaster" Target="../notesMasters/notesMaster1.xml" /></Relationships>
</file>

<file path=ppt/notesSlides/_rels/notesSlide478.xml.rels>&#65279;<?xml version="1.0" encoding="utf-8" standalone="yes"?><Relationships xmlns="http://schemas.openxmlformats.org/package/2006/relationships"><Relationship Id="rId1" Type="http://schemas.openxmlformats.org/officeDocument/2006/relationships/slide" Target="../slides/slide478.xml" /><Relationship Id="rId2" Type="http://schemas.openxmlformats.org/officeDocument/2006/relationships/notesMaster" Target="../notesMasters/notesMaster1.xml" /></Relationships>
</file>

<file path=ppt/notesSlides/_rels/notesSlide479.xml.rels>&#65279;<?xml version="1.0" encoding="utf-8" standalone="yes"?><Relationships xmlns="http://schemas.openxmlformats.org/package/2006/relationships"><Relationship Id="rId1" Type="http://schemas.openxmlformats.org/officeDocument/2006/relationships/slide" Target="../slides/slide479.xml" /><Relationship Id="rId2" Type="http://schemas.openxmlformats.org/officeDocument/2006/relationships/notesMaster" Target="../notesMasters/notesMaster1.xml" /></Relationships>
</file>

<file path=ppt/notesSlides/_rels/notesSlide48.xml.rels>&#65279;<?xml version="1.0" encoding="utf-8" standalone="yes"?><Relationships xmlns="http://schemas.openxmlformats.org/package/2006/relationships"><Relationship Id="rId1" Type="http://schemas.openxmlformats.org/officeDocument/2006/relationships/slide" Target="../slides/slide48.xml" /><Relationship Id="rId2" Type="http://schemas.openxmlformats.org/officeDocument/2006/relationships/notesMaster" Target="../notesMasters/notesMaster1.xml" /></Relationships>
</file>

<file path=ppt/notesSlides/_rels/notesSlide480.xml.rels>&#65279;<?xml version="1.0" encoding="utf-8" standalone="yes"?><Relationships xmlns="http://schemas.openxmlformats.org/package/2006/relationships"><Relationship Id="rId1" Type="http://schemas.openxmlformats.org/officeDocument/2006/relationships/slide" Target="../slides/slide480.xml" /><Relationship Id="rId2" Type="http://schemas.openxmlformats.org/officeDocument/2006/relationships/notesMaster" Target="../notesMasters/notesMaster1.xml" /></Relationships>
</file>

<file path=ppt/notesSlides/_rels/notesSlide481.xml.rels>&#65279;<?xml version="1.0" encoding="utf-8" standalone="yes"?><Relationships xmlns="http://schemas.openxmlformats.org/package/2006/relationships"><Relationship Id="rId1" Type="http://schemas.openxmlformats.org/officeDocument/2006/relationships/slide" Target="../slides/slide481.xml" /><Relationship Id="rId2" Type="http://schemas.openxmlformats.org/officeDocument/2006/relationships/notesMaster" Target="../notesMasters/notesMaster1.xml" /></Relationships>
</file>

<file path=ppt/notesSlides/_rels/notesSlide482.xml.rels>&#65279;<?xml version="1.0" encoding="utf-8" standalone="yes"?><Relationships xmlns="http://schemas.openxmlformats.org/package/2006/relationships"><Relationship Id="rId1" Type="http://schemas.openxmlformats.org/officeDocument/2006/relationships/slide" Target="../slides/slide482.xml" /><Relationship Id="rId2" Type="http://schemas.openxmlformats.org/officeDocument/2006/relationships/notesMaster" Target="../notesMasters/notesMaster1.xml" /></Relationships>
</file>

<file path=ppt/notesSlides/_rels/notesSlide483.xml.rels>&#65279;<?xml version="1.0" encoding="utf-8" standalone="yes"?><Relationships xmlns="http://schemas.openxmlformats.org/package/2006/relationships"><Relationship Id="rId1" Type="http://schemas.openxmlformats.org/officeDocument/2006/relationships/slide" Target="../slides/slide483.xml" /><Relationship Id="rId2" Type="http://schemas.openxmlformats.org/officeDocument/2006/relationships/notesMaster" Target="../notesMasters/notesMaster1.xml" /></Relationships>
</file>

<file path=ppt/notesSlides/_rels/notesSlide484.xml.rels>&#65279;<?xml version="1.0" encoding="utf-8" standalone="yes"?><Relationships xmlns="http://schemas.openxmlformats.org/package/2006/relationships"><Relationship Id="rId1" Type="http://schemas.openxmlformats.org/officeDocument/2006/relationships/slide" Target="../slides/slide484.xml" /><Relationship Id="rId2" Type="http://schemas.openxmlformats.org/officeDocument/2006/relationships/notesMaster" Target="../notesMasters/notesMaster1.xml" /></Relationships>
</file>

<file path=ppt/notesSlides/_rels/notesSlide485.xml.rels>&#65279;<?xml version="1.0" encoding="utf-8" standalone="yes"?><Relationships xmlns="http://schemas.openxmlformats.org/package/2006/relationships"><Relationship Id="rId1" Type="http://schemas.openxmlformats.org/officeDocument/2006/relationships/slide" Target="../slides/slide485.xml" /><Relationship Id="rId2" Type="http://schemas.openxmlformats.org/officeDocument/2006/relationships/notesMaster" Target="../notesMasters/notesMaster1.xml" /></Relationships>
</file>

<file path=ppt/notesSlides/_rels/notesSlide486.xml.rels>&#65279;<?xml version="1.0" encoding="utf-8" standalone="yes"?><Relationships xmlns="http://schemas.openxmlformats.org/package/2006/relationships"><Relationship Id="rId1" Type="http://schemas.openxmlformats.org/officeDocument/2006/relationships/slide" Target="../slides/slide486.xml" /><Relationship Id="rId2" Type="http://schemas.openxmlformats.org/officeDocument/2006/relationships/notesMaster" Target="../notesMasters/notesMaster1.xml" /></Relationships>
</file>

<file path=ppt/notesSlides/_rels/notesSlide487.xml.rels>&#65279;<?xml version="1.0" encoding="utf-8" standalone="yes"?><Relationships xmlns="http://schemas.openxmlformats.org/package/2006/relationships"><Relationship Id="rId1" Type="http://schemas.openxmlformats.org/officeDocument/2006/relationships/slide" Target="../slides/slide487.xml" /><Relationship Id="rId2" Type="http://schemas.openxmlformats.org/officeDocument/2006/relationships/notesMaster" Target="../notesMasters/notesMaster1.xml" /></Relationships>
</file>

<file path=ppt/notesSlides/_rels/notesSlide488.xml.rels>&#65279;<?xml version="1.0" encoding="utf-8" standalone="yes"?><Relationships xmlns="http://schemas.openxmlformats.org/package/2006/relationships"><Relationship Id="rId1" Type="http://schemas.openxmlformats.org/officeDocument/2006/relationships/slide" Target="../slides/slide488.xml" /><Relationship Id="rId2" Type="http://schemas.openxmlformats.org/officeDocument/2006/relationships/notesMaster" Target="../notesMasters/notesMaster1.xml" /></Relationships>
</file>

<file path=ppt/notesSlides/_rels/notesSlide489.xml.rels>&#65279;<?xml version="1.0" encoding="utf-8" standalone="yes"?><Relationships xmlns="http://schemas.openxmlformats.org/package/2006/relationships"><Relationship Id="rId1" Type="http://schemas.openxmlformats.org/officeDocument/2006/relationships/slide" Target="../slides/slide489.xml" /><Relationship Id="rId2" Type="http://schemas.openxmlformats.org/officeDocument/2006/relationships/notesMaster" Target="../notesMasters/notesMaster1.xml" /></Relationships>
</file>

<file path=ppt/notesSlides/_rels/notesSlide49.xml.rels>&#65279;<?xml version="1.0" encoding="utf-8" standalone="yes"?><Relationships xmlns="http://schemas.openxmlformats.org/package/2006/relationships"><Relationship Id="rId1" Type="http://schemas.openxmlformats.org/officeDocument/2006/relationships/slide" Target="../slides/slide49.xml" /><Relationship Id="rId2" Type="http://schemas.openxmlformats.org/officeDocument/2006/relationships/notesMaster" Target="../notesMasters/notesMaster1.xml" /></Relationships>
</file>

<file path=ppt/notesSlides/_rels/notesSlide490.xml.rels>&#65279;<?xml version="1.0" encoding="utf-8" standalone="yes"?><Relationships xmlns="http://schemas.openxmlformats.org/package/2006/relationships"><Relationship Id="rId1" Type="http://schemas.openxmlformats.org/officeDocument/2006/relationships/slide" Target="../slides/slide490.xml" /><Relationship Id="rId2" Type="http://schemas.openxmlformats.org/officeDocument/2006/relationships/notesMaster" Target="../notesMasters/notesMaster1.xml" /></Relationships>
</file>

<file path=ppt/notesSlides/_rels/notesSlide491.xml.rels>&#65279;<?xml version="1.0" encoding="utf-8" standalone="yes"?><Relationships xmlns="http://schemas.openxmlformats.org/package/2006/relationships"><Relationship Id="rId1" Type="http://schemas.openxmlformats.org/officeDocument/2006/relationships/slide" Target="../slides/slide491.xml" /><Relationship Id="rId2" Type="http://schemas.openxmlformats.org/officeDocument/2006/relationships/notesMaster" Target="../notesMasters/notesMaster1.xml" /></Relationships>
</file>

<file path=ppt/notesSlides/_rels/notesSlide492.xml.rels>&#65279;<?xml version="1.0" encoding="utf-8" standalone="yes"?><Relationships xmlns="http://schemas.openxmlformats.org/package/2006/relationships"><Relationship Id="rId1" Type="http://schemas.openxmlformats.org/officeDocument/2006/relationships/slide" Target="../slides/slide492.xml" /><Relationship Id="rId2" Type="http://schemas.openxmlformats.org/officeDocument/2006/relationships/notesMaster" Target="../notesMasters/notesMaster1.xml" /></Relationships>
</file>

<file path=ppt/notesSlides/_rels/notesSlide493.xml.rels>&#65279;<?xml version="1.0" encoding="utf-8" standalone="yes"?><Relationships xmlns="http://schemas.openxmlformats.org/package/2006/relationships"><Relationship Id="rId1" Type="http://schemas.openxmlformats.org/officeDocument/2006/relationships/slide" Target="../slides/slide493.xml" /><Relationship Id="rId2" Type="http://schemas.openxmlformats.org/officeDocument/2006/relationships/notesMaster" Target="../notesMasters/notesMaster1.xml" /></Relationships>
</file>

<file path=ppt/notesSlides/_rels/notesSlide494.xml.rels>&#65279;<?xml version="1.0" encoding="utf-8" standalone="yes"?><Relationships xmlns="http://schemas.openxmlformats.org/package/2006/relationships"><Relationship Id="rId1" Type="http://schemas.openxmlformats.org/officeDocument/2006/relationships/slide" Target="../slides/slide494.xml" /><Relationship Id="rId2" Type="http://schemas.openxmlformats.org/officeDocument/2006/relationships/notesMaster" Target="../notesMasters/notesMaster1.xml" /></Relationships>
</file>

<file path=ppt/notesSlides/_rels/notesSlide495.xml.rels>&#65279;<?xml version="1.0" encoding="utf-8" standalone="yes"?><Relationships xmlns="http://schemas.openxmlformats.org/package/2006/relationships"><Relationship Id="rId1" Type="http://schemas.openxmlformats.org/officeDocument/2006/relationships/slide" Target="../slides/slide495.xml" /><Relationship Id="rId2" Type="http://schemas.openxmlformats.org/officeDocument/2006/relationships/notesMaster" Target="../notesMasters/notesMaster1.xml" /></Relationships>
</file>

<file path=ppt/notesSlides/_rels/notesSlide496.xml.rels>&#65279;<?xml version="1.0" encoding="utf-8" standalone="yes"?><Relationships xmlns="http://schemas.openxmlformats.org/package/2006/relationships"><Relationship Id="rId1" Type="http://schemas.openxmlformats.org/officeDocument/2006/relationships/slide" Target="../slides/slide496.xml" /><Relationship Id="rId2" Type="http://schemas.openxmlformats.org/officeDocument/2006/relationships/notesMaster" Target="../notesMasters/notesMaster1.xml" /></Relationships>
</file>

<file path=ppt/notesSlides/_rels/notesSlide497.xml.rels>&#65279;<?xml version="1.0" encoding="utf-8" standalone="yes"?><Relationships xmlns="http://schemas.openxmlformats.org/package/2006/relationships"><Relationship Id="rId1" Type="http://schemas.openxmlformats.org/officeDocument/2006/relationships/slide" Target="../slides/slide497.xml" /><Relationship Id="rId2" Type="http://schemas.openxmlformats.org/officeDocument/2006/relationships/notesMaster" Target="../notesMasters/notesMaster1.xml" /></Relationships>
</file>

<file path=ppt/notesSlides/_rels/notesSlide498.xml.rels>&#65279;<?xml version="1.0" encoding="utf-8" standalone="yes"?><Relationships xmlns="http://schemas.openxmlformats.org/package/2006/relationships"><Relationship Id="rId1" Type="http://schemas.openxmlformats.org/officeDocument/2006/relationships/slide" Target="../slides/slide498.xml" /><Relationship Id="rId2" Type="http://schemas.openxmlformats.org/officeDocument/2006/relationships/notesMaster" Target="../notesMasters/notesMaster1.xml" /></Relationships>
</file>

<file path=ppt/notesSlides/_rels/notesSlide499.xml.rels>&#65279;<?xml version="1.0" encoding="utf-8" standalone="yes"?><Relationships xmlns="http://schemas.openxmlformats.org/package/2006/relationships"><Relationship Id="rId1" Type="http://schemas.openxmlformats.org/officeDocument/2006/relationships/slide" Target="../slides/slide499.xml" /><Relationship Id="rId2" Type="http://schemas.openxmlformats.org/officeDocument/2006/relationships/notesMaster" Target="../notesMasters/notesMaster1.xml" /></Relationships>
</file>

<file path=ppt/notesSlides/_rels/notesSlide5.xml.rels>&#65279;<?xml version="1.0" encoding="utf-8" standalone="yes"?><Relationships xmlns="http://schemas.openxmlformats.org/package/2006/relationships"><Relationship Id="rId1" Type="http://schemas.openxmlformats.org/officeDocument/2006/relationships/slide" Target="../slides/slide5.xml" /><Relationship Id="rId2" Type="http://schemas.openxmlformats.org/officeDocument/2006/relationships/notesMaster" Target="../notesMasters/notesMaster1.xml" /></Relationships>
</file>

<file path=ppt/notesSlides/_rels/notesSlide50.xml.rels>&#65279;<?xml version="1.0" encoding="utf-8" standalone="yes"?><Relationships xmlns="http://schemas.openxmlformats.org/package/2006/relationships"><Relationship Id="rId1" Type="http://schemas.openxmlformats.org/officeDocument/2006/relationships/slide" Target="../slides/slide50.xml" /><Relationship Id="rId2" Type="http://schemas.openxmlformats.org/officeDocument/2006/relationships/notesMaster" Target="../notesMasters/notesMaster1.xml" /></Relationships>
</file>

<file path=ppt/notesSlides/_rels/notesSlide500.xml.rels>&#65279;<?xml version="1.0" encoding="utf-8" standalone="yes"?><Relationships xmlns="http://schemas.openxmlformats.org/package/2006/relationships"><Relationship Id="rId1" Type="http://schemas.openxmlformats.org/officeDocument/2006/relationships/slide" Target="../slides/slide500.xml" /><Relationship Id="rId2" Type="http://schemas.openxmlformats.org/officeDocument/2006/relationships/notesMaster" Target="../notesMasters/notesMaster1.xml" /></Relationships>
</file>

<file path=ppt/notesSlides/_rels/notesSlide501.xml.rels>&#65279;<?xml version="1.0" encoding="utf-8" standalone="yes"?><Relationships xmlns="http://schemas.openxmlformats.org/package/2006/relationships"><Relationship Id="rId1" Type="http://schemas.openxmlformats.org/officeDocument/2006/relationships/slide" Target="../slides/slide501.xml" /><Relationship Id="rId2" Type="http://schemas.openxmlformats.org/officeDocument/2006/relationships/notesMaster" Target="../notesMasters/notesMaster1.xml" /></Relationships>
</file>

<file path=ppt/notesSlides/_rels/notesSlide502.xml.rels>&#65279;<?xml version="1.0" encoding="utf-8" standalone="yes"?><Relationships xmlns="http://schemas.openxmlformats.org/package/2006/relationships"><Relationship Id="rId1" Type="http://schemas.openxmlformats.org/officeDocument/2006/relationships/slide" Target="../slides/slide502.xml" /><Relationship Id="rId2" Type="http://schemas.openxmlformats.org/officeDocument/2006/relationships/notesMaster" Target="../notesMasters/notesMaster1.xml" /></Relationships>
</file>

<file path=ppt/notesSlides/_rels/notesSlide503.xml.rels>&#65279;<?xml version="1.0" encoding="utf-8" standalone="yes"?><Relationships xmlns="http://schemas.openxmlformats.org/package/2006/relationships"><Relationship Id="rId1" Type="http://schemas.openxmlformats.org/officeDocument/2006/relationships/slide" Target="../slides/slide503.xml" /><Relationship Id="rId2" Type="http://schemas.openxmlformats.org/officeDocument/2006/relationships/notesMaster" Target="../notesMasters/notesMaster1.xml" /></Relationships>
</file>

<file path=ppt/notesSlides/_rels/notesSlide504.xml.rels>&#65279;<?xml version="1.0" encoding="utf-8" standalone="yes"?><Relationships xmlns="http://schemas.openxmlformats.org/package/2006/relationships"><Relationship Id="rId1" Type="http://schemas.openxmlformats.org/officeDocument/2006/relationships/slide" Target="../slides/slide504.xml" /><Relationship Id="rId2" Type="http://schemas.openxmlformats.org/officeDocument/2006/relationships/notesMaster" Target="../notesMasters/notesMaster1.xml" /></Relationships>
</file>

<file path=ppt/notesSlides/_rels/notesSlide505.xml.rels>&#65279;<?xml version="1.0" encoding="utf-8" standalone="yes"?><Relationships xmlns="http://schemas.openxmlformats.org/package/2006/relationships"><Relationship Id="rId1" Type="http://schemas.openxmlformats.org/officeDocument/2006/relationships/slide" Target="../slides/slide505.xml" /><Relationship Id="rId2" Type="http://schemas.openxmlformats.org/officeDocument/2006/relationships/notesMaster" Target="../notesMasters/notesMaster1.xml" /></Relationships>
</file>

<file path=ppt/notesSlides/_rels/notesSlide506.xml.rels>&#65279;<?xml version="1.0" encoding="utf-8" standalone="yes"?><Relationships xmlns="http://schemas.openxmlformats.org/package/2006/relationships"><Relationship Id="rId1" Type="http://schemas.openxmlformats.org/officeDocument/2006/relationships/slide" Target="../slides/slide506.xml" /><Relationship Id="rId2" Type="http://schemas.openxmlformats.org/officeDocument/2006/relationships/notesMaster" Target="../notesMasters/notesMaster1.xml" /></Relationships>
</file>

<file path=ppt/notesSlides/_rels/notesSlide507.xml.rels>&#65279;<?xml version="1.0" encoding="utf-8" standalone="yes"?><Relationships xmlns="http://schemas.openxmlformats.org/package/2006/relationships"><Relationship Id="rId1" Type="http://schemas.openxmlformats.org/officeDocument/2006/relationships/slide" Target="../slides/slide507.xml" /><Relationship Id="rId2" Type="http://schemas.openxmlformats.org/officeDocument/2006/relationships/notesMaster" Target="../notesMasters/notesMaster1.xml" /></Relationships>
</file>

<file path=ppt/notesSlides/_rels/notesSlide508.xml.rels>&#65279;<?xml version="1.0" encoding="utf-8" standalone="yes"?><Relationships xmlns="http://schemas.openxmlformats.org/package/2006/relationships"><Relationship Id="rId1" Type="http://schemas.openxmlformats.org/officeDocument/2006/relationships/slide" Target="../slides/slide508.xml" /><Relationship Id="rId2" Type="http://schemas.openxmlformats.org/officeDocument/2006/relationships/notesMaster" Target="../notesMasters/notesMaster1.xml" /></Relationships>
</file>

<file path=ppt/notesSlides/_rels/notesSlide509.xml.rels>&#65279;<?xml version="1.0" encoding="utf-8" standalone="yes"?><Relationships xmlns="http://schemas.openxmlformats.org/package/2006/relationships"><Relationship Id="rId1" Type="http://schemas.openxmlformats.org/officeDocument/2006/relationships/slide" Target="../slides/slide509.xml" /><Relationship Id="rId2" Type="http://schemas.openxmlformats.org/officeDocument/2006/relationships/notesMaster" Target="../notesMasters/notesMaster1.xml" /></Relationships>
</file>

<file path=ppt/notesSlides/_rels/notesSlide51.xml.rels>&#65279;<?xml version="1.0" encoding="utf-8" standalone="yes"?><Relationships xmlns="http://schemas.openxmlformats.org/package/2006/relationships"><Relationship Id="rId1" Type="http://schemas.openxmlformats.org/officeDocument/2006/relationships/slide" Target="../slides/slide51.xml" /><Relationship Id="rId2" Type="http://schemas.openxmlformats.org/officeDocument/2006/relationships/notesMaster" Target="../notesMasters/notesMaster1.xml" /></Relationships>
</file>

<file path=ppt/notesSlides/_rels/notesSlide510.xml.rels>&#65279;<?xml version="1.0" encoding="utf-8" standalone="yes"?><Relationships xmlns="http://schemas.openxmlformats.org/package/2006/relationships"><Relationship Id="rId1" Type="http://schemas.openxmlformats.org/officeDocument/2006/relationships/slide" Target="../slides/slide510.xml" /><Relationship Id="rId2" Type="http://schemas.openxmlformats.org/officeDocument/2006/relationships/notesMaster" Target="../notesMasters/notesMaster1.xml" /></Relationships>
</file>

<file path=ppt/notesSlides/_rels/notesSlide511.xml.rels>&#65279;<?xml version="1.0" encoding="utf-8" standalone="yes"?><Relationships xmlns="http://schemas.openxmlformats.org/package/2006/relationships"><Relationship Id="rId1" Type="http://schemas.openxmlformats.org/officeDocument/2006/relationships/slide" Target="../slides/slide511.xml" /><Relationship Id="rId2" Type="http://schemas.openxmlformats.org/officeDocument/2006/relationships/notesMaster" Target="../notesMasters/notesMaster1.xml" /></Relationships>
</file>

<file path=ppt/notesSlides/_rels/notesSlide512.xml.rels>&#65279;<?xml version="1.0" encoding="utf-8" standalone="yes"?><Relationships xmlns="http://schemas.openxmlformats.org/package/2006/relationships"><Relationship Id="rId1" Type="http://schemas.openxmlformats.org/officeDocument/2006/relationships/slide" Target="../slides/slide512.xml" /><Relationship Id="rId2" Type="http://schemas.openxmlformats.org/officeDocument/2006/relationships/notesMaster" Target="../notesMasters/notesMaster1.xml" /></Relationships>
</file>

<file path=ppt/notesSlides/_rels/notesSlide513.xml.rels>&#65279;<?xml version="1.0" encoding="utf-8" standalone="yes"?><Relationships xmlns="http://schemas.openxmlformats.org/package/2006/relationships"><Relationship Id="rId1" Type="http://schemas.openxmlformats.org/officeDocument/2006/relationships/slide" Target="../slides/slide513.xml" /><Relationship Id="rId2" Type="http://schemas.openxmlformats.org/officeDocument/2006/relationships/notesMaster" Target="../notesMasters/notesMaster1.xml" /></Relationships>
</file>

<file path=ppt/notesSlides/_rels/notesSlide514.xml.rels>&#65279;<?xml version="1.0" encoding="utf-8" standalone="yes"?><Relationships xmlns="http://schemas.openxmlformats.org/package/2006/relationships"><Relationship Id="rId1" Type="http://schemas.openxmlformats.org/officeDocument/2006/relationships/slide" Target="../slides/slide514.xml" /><Relationship Id="rId2" Type="http://schemas.openxmlformats.org/officeDocument/2006/relationships/notesMaster" Target="../notesMasters/notesMaster1.xml" /></Relationships>
</file>

<file path=ppt/notesSlides/_rels/notesSlide515.xml.rels>&#65279;<?xml version="1.0" encoding="utf-8" standalone="yes"?><Relationships xmlns="http://schemas.openxmlformats.org/package/2006/relationships"><Relationship Id="rId1" Type="http://schemas.openxmlformats.org/officeDocument/2006/relationships/slide" Target="../slides/slide515.xml" /><Relationship Id="rId2" Type="http://schemas.openxmlformats.org/officeDocument/2006/relationships/notesMaster" Target="../notesMasters/notesMaster1.xml" /></Relationships>
</file>

<file path=ppt/notesSlides/_rels/notesSlide516.xml.rels>&#65279;<?xml version="1.0" encoding="utf-8" standalone="yes"?><Relationships xmlns="http://schemas.openxmlformats.org/package/2006/relationships"><Relationship Id="rId1" Type="http://schemas.openxmlformats.org/officeDocument/2006/relationships/slide" Target="../slides/slide516.xml" /><Relationship Id="rId2" Type="http://schemas.openxmlformats.org/officeDocument/2006/relationships/notesMaster" Target="../notesMasters/notesMaster1.xml" /></Relationships>
</file>

<file path=ppt/notesSlides/_rels/notesSlide517.xml.rels>&#65279;<?xml version="1.0" encoding="utf-8" standalone="yes"?><Relationships xmlns="http://schemas.openxmlformats.org/package/2006/relationships"><Relationship Id="rId1" Type="http://schemas.openxmlformats.org/officeDocument/2006/relationships/slide" Target="../slides/slide517.xml" /><Relationship Id="rId2" Type="http://schemas.openxmlformats.org/officeDocument/2006/relationships/notesMaster" Target="../notesMasters/notesMaster1.xml" /></Relationships>
</file>

<file path=ppt/notesSlides/_rels/notesSlide518.xml.rels>&#65279;<?xml version="1.0" encoding="utf-8" standalone="yes"?><Relationships xmlns="http://schemas.openxmlformats.org/package/2006/relationships"><Relationship Id="rId1" Type="http://schemas.openxmlformats.org/officeDocument/2006/relationships/slide" Target="../slides/slide518.xml" /><Relationship Id="rId2" Type="http://schemas.openxmlformats.org/officeDocument/2006/relationships/notesMaster" Target="../notesMasters/notesMaster1.xml" /></Relationships>
</file>

<file path=ppt/notesSlides/_rels/notesSlide519.xml.rels>&#65279;<?xml version="1.0" encoding="utf-8" standalone="yes"?><Relationships xmlns="http://schemas.openxmlformats.org/package/2006/relationships"><Relationship Id="rId1" Type="http://schemas.openxmlformats.org/officeDocument/2006/relationships/slide" Target="../slides/slide519.xml" /><Relationship Id="rId2" Type="http://schemas.openxmlformats.org/officeDocument/2006/relationships/notesMaster" Target="../notesMasters/notesMaster1.xml" /></Relationships>
</file>

<file path=ppt/notesSlides/_rels/notesSlide52.xml.rels>&#65279;<?xml version="1.0" encoding="utf-8" standalone="yes"?><Relationships xmlns="http://schemas.openxmlformats.org/package/2006/relationships"><Relationship Id="rId1" Type="http://schemas.openxmlformats.org/officeDocument/2006/relationships/slide" Target="../slides/slide52.xml" /><Relationship Id="rId2" Type="http://schemas.openxmlformats.org/officeDocument/2006/relationships/notesMaster" Target="../notesMasters/notesMaster1.xml" /></Relationships>
</file>

<file path=ppt/notesSlides/_rels/notesSlide520.xml.rels>&#65279;<?xml version="1.0" encoding="utf-8" standalone="yes"?><Relationships xmlns="http://schemas.openxmlformats.org/package/2006/relationships"><Relationship Id="rId1" Type="http://schemas.openxmlformats.org/officeDocument/2006/relationships/slide" Target="../slides/slide520.xml" /><Relationship Id="rId2" Type="http://schemas.openxmlformats.org/officeDocument/2006/relationships/notesMaster" Target="../notesMasters/notesMaster1.xml" /></Relationships>
</file>

<file path=ppt/notesSlides/_rels/notesSlide521.xml.rels>&#65279;<?xml version="1.0" encoding="utf-8" standalone="yes"?><Relationships xmlns="http://schemas.openxmlformats.org/package/2006/relationships"><Relationship Id="rId1" Type="http://schemas.openxmlformats.org/officeDocument/2006/relationships/slide" Target="../slides/slide521.xml" /><Relationship Id="rId2" Type="http://schemas.openxmlformats.org/officeDocument/2006/relationships/notesMaster" Target="../notesMasters/notesMaster1.xml" /></Relationships>
</file>

<file path=ppt/notesSlides/_rels/notesSlide522.xml.rels>&#65279;<?xml version="1.0" encoding="utf-8" standalone="yes"?><Relationships xmlns="http://schemas.openxmlformats.org/package/2006/relationships"><Relationship Id="rId1" Type="http://schemas.openxmlformats.org/officeDocument/2006/relationships/slide" Target="../slides/slide522.xml" /><Relationship Id="rId2" Type="http://schemas.openxmlformats.org/officeDocument/2006/relationships/notesMaster" Target="../notesMasters/notesMaster1.xml" /></Relationships>
</file>

<file path=ppt/notesSlides/_rels/notesSlide523.xml.rels>&#65279;<?xml version="1.0" encoding="utf-8" standalone="yes"?><Relationships xmlns="http://schemas.openxmlformats.org/package/2006/relationships"><Relationship Id="rId1" Type="http://schemas.openxmlformats.org/officeDocument/2006/relationships/slide" Target="../slides/slide523.xml" /><Relationship Id="rId2" Type="http://schemas.openxmlformats.org/officeDocument/2006/relationships/notesMaster" Target="../notesMasters/notesMaster1.xml" /></Relationships>
</file>

<file path=ppt/notesSlides/_rels/notesSlide524.xml.rels>&#65279;<?xml version="1.0" encoding="utf-8" standalone="yes"?><Relationships xmlns="http://schemas.openxmlformats.org/package/2006/relationships"><Relationship Id="rId1" Type="http://schemas.openxmlformats.org/officeDocument/2006/relationships/slide" Target="../slides/slide524.xml" /><Relationship Id="rId2" Type="http://schemas.openxmlformats.org/officeDocument/2006/relationships/notesMaster" Target="../notesMasters/notesMaster1.xml" /></Relationships>
</file>

<file path=ppt/notesSlides/_rels/notesSlide525.xml.rels>&#65279;<?xml version="1.0" encoding="utf-8" standalone="yes"?><Relationships xmlns="http://schemas.openxmlformats.org/package/2006/relationships"><Relationship Id="rId1" Type="http://schemas.openxmlformats.org/officeDocument/2006/relationships/slide" Target="../slides/slide525.xml" /><Relationship Id="rId2" Type="http://schemas.openxmlformats.org/officeDocument/2006/relationships/notesMaster" Target="../notesMasters/notesMaster1.xml" /></Relationships>
</file>

<file path=ppt/notesSlides/_rels/notesSlide526.xml.rels>&#65279;<?xml version="1.0" encoding="utf-8" standalone="yes"?><Relationships xmlns="http://schemas.openxmlformats.org/package/2006/relationships"><Relationship Id="rId1" Type="http://schemas.openxmlformats.org/officeDocument/2006/relationships/slide" Target="../slides/slide526.xml" /><Relationship Id="rId2" Type="http://schemas.openxmlformats.org/officeDocument/2006/relationships/notesMaster" Target="../notesMasters/notesMaster1.xml" /></Relationships>
</file>

<file path=ppt/notesSlides/_rels/notesSlide527.xml.rels>&#65279;<?xml version="1.0" encoding="utf-8" standalone="yes"?><Relationships xmlns="http://schemas.openxmlformats.org/package/2006/relationships"><Relationship Id="rId1" Type="http://schemas.openxmlformats.org/officeDocument/2006/relationships/slide" Target="../slides/slide527.xml" /><Relationship Id="rId2" Type="http://schemas.openxmlformats.org/officeDocument/2006/relationships/notesMaster" Target="../notesMasters/notesMaster1.xml" /></Relationships>
</file>

<file path=ppt/notesSlides/_rels/notesSlide528.xml.rels>&#65279;<?xml version="1.0" encoding="utf-8" standalone="yes"?><Relationships xmlns="http://schemas.openxmlformats.org/package/2006/relationships"><Relationship Id="rId1" Type="http://schemas.openxmlformats.org/officeDocument/2006/relationships/slide" Target="../slides/slide528.xml" /><Relationship Id="rId2" Type="http://schemas.openxmlformats.org/officeDocument/2006/relationships/notesMaster" Target="../notesMasters/notesMaster1.xml" /></Relationships>
</file>

<file path=ppt/notesSlides/_rels/notesSlide529.xml.rels>&#65279;<?xml version="1.0" encoding="utf-8" standalone="yes"?><Relationships xmlns="http://schemas.openxmlformats.org/package/2006/relationships"><Relationship Id="rId1" Type="http://schemas.openxmlformats.org/officeDocument/2006/relationships/slide" Target="../slides/slide529.xml" /><Relationship Id="rId2" Type="http://schemas.openxmlformats.org/officeDocument/2006/relationships/notesMaster" Target="../notesMasters/notesMaster1.xml" /></Relationships>
</file>

<file path=ppt/notesSlides/_rels/notesSlide53.xml.rels>&#65279;<?xml version="1.0" encoding="utf-8" standalone="yes"?><Relationships xmlns="http://schemas.openxmlformats.org/package/2006/relationships"><Relationship Id="rId1" Type="http://schemas.openxmlformats.org/officeDocument/2006/relationships/slide" Target="../slides/slide53.xml" /><Relationship Id="rId2" Type="http://schemas.openxmlformats.org/officeDocument/2006/relationships/notesMaster" Target="../notesMasters/notesMaster1.xml" /></Relationships>
</file>

<file path=ppt/notesSlides/_rels/notesSlide530.xml.rels>&#65279;<?xml version="1.0" encoding="utf-8" standalone="yes"?><Relationships xmlns="http://schemas.openxmlformats.org/package/2006/relationships"><Relationship Id="rId1" Type="http://schemas.openxmlformats.org/officeDocument/2006/relationships/slide" Target="../slides/slide530.xml" /><Relationship Id="rId2" Type="http://schemas.openxmlformats.org/officeDocument/2006/relationships/notesMaster" Target="../notesMasters/notesMaster1.xml" /></Relationships>
</file>

<file path=ppt/notesSlides/_rels/notesSlide531.xml.rels>&#65279;<?xml version="1.0" encoding="utf-8" standalone="yes"?><Relationships xmlns="http://schemas.openxmlformats.org/package/2006/relationships"><Relationship Id="rId1" Type="http://schemas.openxmlformats.org/officeDocument/2006/relationships/slide" Target="../slides/slide531.xml" /><Relationship Id="rId2" Type="http://schemas.openxmlformats.org/officeDocument/2006/relationships/notesMaster" Target="../notesMasters/notesMaster1.xml" /></Relationships>
</file>

<file path=ppt/notesSlides/_rels/notesSlide532.xml.rels>&#65279;<?xml version="1.0" encoding="utf-8" standalone="yes"?><Relationships xmlns="http://schemas.openxmlformats.org/package/2006/relationships"><Relationship Id="rId1" Type="http://schemas.openxmlformats.org/officeDocument/2006/relationships/slide" Target="../slides/slide532.xml" /><Relationship Id="rId2" Type="http://schemas.openxmlformats.org/officeDocument/2006/relationships/notesMaster" Target="../notesMasters/notesMaster1.xml" /></Relationships>
</file>

<file path=ppt/notesSlides/_rels/notesSlide533.xml.rels>&#65279;<?xml version="1.0" encoding="utf-8" standalone="yes"?><Relationships xmlns="http://schemas.openxmlformats.org/package/2006/relationships"><Relationship Id="rId1" Type="http://schemas.openxmlformats.org/officeDocument/2006/relationships/slide" Target="../slides/slide533.xml" /><Relationship Id="rId2" Type="http://schemas.openxmlformats.org/officeDocument/2006/relationships/notesMaster" Target="../notesMasters/notesMaster1.xml" /></Relationships>
</file>

<file path=ppt/notesSlides/_rels/notesSlide534.xml.rels>&#65279;<?xml version="1.0" encoding="utf-8" standalone="yes"?><Relationships xmlns="http://schemas.openxmlformats.org/package/2006/relationships"><Relationship Id="rId1" Type="http://schemas.openxmlformats.org/officeDocument/2006/relationships/slide" Target="../slides/slide534.xml" /><Relationship Id="rId2" Type="http://schemas.openxmlformats.org/officeDocument/2006/relationships/notesMaster" Target="../notesMasters/notesMaster1.xml" /></Relationships>
</file>

<file path=ppt/notesSlides/_rels/notesSlide535.xml.rels>&#65279;<?xml version="1.0" encoding="utf-8" standalone="yes"?><Relationships xmlns="http://schemas.openxmlformats.org/package/2006/relationships"><Relationship Id="rId1" Type="http://schemas.openxmlformats.org/officeDocument/2006/relationships/slide" Target="../slides/slide535.xml" /><Relationship Id="rId2" Type="http://schemas.openxmlformats.org/officeDocument/2006/relationships/notesMaster" Target="../notesMasters/notesMaster1.xml" /></Relationships>
</file>

<file path=ppt/notesSlides/_rels/notesSlide536.xml.rels>&#65279;<?xml version="1.0" encoding="utf-8" standalone="yes"?><Relationships xmlns="http://schemas.openxmlformats.org/package/2006/relationships"><Relationship Id="rId1" Type="http://schemas.openxmlformats.org/officeDocument/2006/relationships/slide" Target="../slides/slide536.xml" /><Relationship Id="rId2" Type="http://schemas.openxmlformats.org/officeDocument/2006/relationships/notesMaster" Target="../notesMasters/notesMaster1.xml" /></Relationships>
</file>

<file path=ppt/notesSlides/_rels/notesSlide537.xml.rels>&#65279;<?xml version="1.0" encoding="utf-8" standalone="yes"?><Relationships xmlns="http://schemas.openxmlformats.org/package/2006/relationships"><Relationship Id="rId1" Type="http://schemas.openxmlformats.org/officeDocument/2006/relationships/slide" Target="../slides/slide537.xml" /><Relationship Id="rId2" Type="http://schemas.openxmlformats.org/officeDocument/2006/relationships/notesMaster" Target="../notesMasters/notesMaster1.xml" /></Relationships>
</file>

<file path=ppt/notesSlides/_rels/notesSlide538.xml.rels>&#65279;<?xml version="1.0" encoding="utf-8" standalone="yes"?><Relationships xmlns="http://schemas.openxmlformats.org/package/2006/relationships"><Relationship Id="rId1" Type="http://schemas.openxmlformats.org/officeDocument/2006/relationships/slide" Target="../slides/slide538.xml" /><Relationship Id="rId2" Type="http://schemas.openxmlformats.org/officeDocument/2006/relationships/notesMaster" Target="../notesMasters/notesMaster1.xml" /></Relationships>
</file>

<file path=ppt/notesSlides/_rels/notesSlide539.xml.rels>&#65279;<?xml version="1.0" encoding="utf-8" standalone="yes"?><Relationships xmlns="http://schemas.openxmlformats.org/package/2006/relationships"><Relationship Id="rId1" Type="http://schemas.openxmlformats.org/officeDocument/2006/relationships/slide" Target="../slides/slide539.xml" /><Relationship Id="rId2" Type="http://schemas.openxmlformats.org/officeDocument/2006/relationships/notesMaster" Target="../notesMasters/notesMaster1.xml" /></Relationships>
</file>

<file path=ppt/notesSlides/_rels/notesSlide54.xml.rels>&#65279;<?xml version="1.0" encoding="utf-8" standalone="yes"?><Relationships xmlns="http://schemas.openxmlformats.org/package/2006/relationships"><Relationship Id="rId1" Type="http://schemas.openxmlformats.org/officeDocument/2006/relationships/slide" Target="../slides/slide54.xml" /><Relationship Id="rId2" Type="http://schemas.openxmlformats.org/officeDocument/2006/relationships/notesMaster" Target="../notesMasters/notesMaster1.xml" /></Relationships>
</file>

<file path=ppt/notesSlides/_rels/notesSlide540.xml.rels>&#65279;<?xml version="1.0" encoding="utf-8" standalone="yes"?><Relationships xmlns="http://schemas.openxmlformats.org/package/2006/relationships"><Relationship Id="rId1" Type="http://schemas.openxmlformats.org/officeDocument/2006/relationships/slide" Target="../slides/slide540.xml" /><Relationship Id="rId2" Type="http://schemas.openxmlformats.org/officeDocument/2006/relationships/notesMaster" Target="../notesMasters/notesMaster1.xml" /></Relationships>
</file>

<file path=ppt/notesSlides/_rels/notesSlide541.xml.rels>&#65279;<?xml version="1.0" encoding="utf-8" standalone="yes"?><Relationships xmlns="http://schemas.openxmlformats.org/package/2006/relationships"><Relationship Id="rId1" Type="http://schemas.openxmlformats.org/officeDocument/2006/relationships/slide" Target="../slides/slide541.xml" /><Relationship Id="rId2" Type="http://schemas.openxmlformats.org/officeDocument/2006/relationships/notesMaster" Target="../notesMasters/notesMaster1.xml" /></Relationships>
</file>

<file path=ppt/notesSlides/_rels/notesSlide542.xml.rels>&#65279;<?xml version="1.0" encoding="utf-8" standalone="yes"?><Relationships xmlns="http://schemas.openxmlformats.org/package/2006/relationships"><Relationship Id="rId1" Type="http://schemas.openxmlformats.org/officeDocument/2006/relationships/slide" Target="../slides/slide542.xml" /><Relationship Id="rId2" Type="http://schemas.openxmlformats.org/officeDocument/2006/relationships/notesMaster" Target="../notesMasters/notesMaster1.xml" /></Relationships>
</file>

<file path=ppt/notesSlides/_rels/notesSlide543.xml.rels>&#65279;<?xml version="1.0" encoding="utf-8" standalone="yes"?><Relationships xmlns="http://schemas.openxmlformats.org/package/2006/relationships"><Relationship Id="rId1" Type="http://schemas.openxmlformats.org/officeDocument/2006/relationships/slide" Target="../slides/slide543.xml" /><Relationship Id="rId2" Type="http://schemas.openxmlformats.org/officeDocument/2006/relationships/notesMaster" Target="../notesMasters/notesMaster1.xml" /></Relationships>
</file>

<file path=ppt/notesSlides/_rels/notesSlide544.xml.rels>&#65279;<?xml version="1.0" encoding="utf-8" standalone="yes"?><Relationships xmlns="http://schemas.openxmlformats.org/package/2006/relationships"><Relationship Id="rId1" Type="http://schemas.openxmlformats.org/officeDocument/2006/relationships/slide" Target="../slides/slide544.xml" /><Relationship Id="rId2" Type="http://schemas.openxmlformats.org/officeDocument/2006/relationships/notesMaster" Target="../notesMasters/notesMaster1.xml" /></Relationships>
</file>

<file path=ppt/notesSlides/_rels/notesSlide545.xml.rels>&#65279;<?xml version="1.0" encoding="utf-8" standalone="yes"?><Relationships xmlns="http://schemas.openxmlformats.org/package/2006/relationships"><Relationship Id="rId1" Type="http://schemas.openxmlformats.org/officeDocument/2006/relationships/slide" Target="../slides/slide545.xml" /><Relationship Id="rId2" Type="http://schemas.openxmlformats.org/officeDocument/2006/relationships/notesMaster" Target="../notesMasters/notesMaster1.xml" /></Relationships>
</file>

<file path=ppt/notesSlides/_rels/notesSlide546.xml.rels>&#65279;<?xml version="1.0" encoding="utf-8" standalone="yes"?><Relationships xmlns="http://schemas.openxmlformats.org/package/2006/relationships"><Relationship Id="rId1" Type="http://schemas.openxmlformats.org/officeDocument/2006/relationships/slide" Target="../slides/slide546.xml" /><Relationship Id="rId2" Type="http://schemas.openxmlformats.org/officeDocument/2006/relationships/notesMaster" Target="../notesMasters/notesMaster1.xml" /></Relationships>
</file>

<file path=ppt/notesSlides/_rels/notesSlide547.xml.rels>&#65279;<?xml version="1.0" encoding="utf-8" standalone="yes"?><Relationships xmlns="http://schemas.openxmlformats.org/package/2006/relationships"><Relationship Id="rId1" Type="http://schemas.openxmlformats.org/officeDocument/2006/relationships/slide" Target="../slides/slide547.xml" /><Relationship Id="rId2" Type="http://schemas.openxmlformats.org/officeDocument/2006/relationships/notesMaster" Target="../notesMasters/notesMaster1.xml" /></Relationships>
</file>

<file path=ppt/notesSlides/_rels/notesSlide548.xml.rels>&#65279;<?xml version="1.0" encoding="utf-8" standalone="yes"?><Relationships xmlns="http://schemas.openxmlformats.org/package/2006/relationships"><Relationship Id="rId1" Type="http://schemas.openxmlformats.org/officeDocument/2006/relationships/slide" Target="../slides/slide548.xml" /><Relationship Id="rId2" Type="http://schemas.openxmlformats.org/officeDocument/2006/relationships/notesMaster" Target="../notesMasters/notesMaster1.xml" /></Relationships>
</file>

<file path=ppt/notesSlides/_rels/notesSlide549.xml.rels>&#65279;<?xml version="1.0" encoding="utf-8" standalone="yes"?><Relationships xmlns="http://schemas.openxmlformats.org/package/2006/relationships"><Relationship Id="rId1" Type="http://schemas.openxmlformats.org/officeDocument/2006/relationships/slide" Target="../slides/slide549.xml" /><Relationship Id="rId2" Type="http://schemas.openxmlformats.org/officeDocument/2006/relationships/notesMaster" Target="../notesMasters/notesMaster1.xml" /></Relationships>
</file>

<file path=ppt/notesSlides/_rels/notesSlide55.xml.rels>&#65279;<?xml version="1.0" encoding="utf-8" standalone="yes"?><Relationships xmlns="http://schemas.openxmlformats.org/package/2006/relationships"><Relationship Id="rId1" Type="http://schemas.openxmlformats.org/officeDocument/2006/relationships/slide" Target="../slides/slide55.xml" /><Relationship Id="rId2" Type="http://schemas.openxmlformats.org/officeDocument/2006/relationships/notesMaster" Target="../notesMasters/notesMaster1.xml" /></Relationships>
</file>

<file path=ppt/notesSlides/_rels/notesSlide550.xml.rels>&#65279;<?xml version="1.0" encoding="utf-8" standalone="yes"?><Relationships xmlns="http://schemas.openxmlformats.org/package/2006/relationships"><Relationship Id="rId1" Type="http://schemas.openxmlformats.org/officeDocument/2006/relationships/slide" Target="../slides/slide550.xml" /><Relationship Id="rId2" Type="http://schemas.openxmlformats.org/officeDocument/2006/relationships/notesMaster" Target="../notesMasters/notesMaster1.xml" /></Relationships>
</file>

<file path=ppt/notesSlides/_rels/notesSlide551.xml.rels>&#65279;<?xml version="1.0" encoding="utf-8" standalone="yes"?><Relationships xmlns="http://schemas.openxmlformats.org/package/2006/relationships"><Relationship Id="rId1" Type="http://schemas.openxmlformats.org/officeDocument/2006/relationships/slide" Target="../slides/slide551.xml" /><Relationship Id="rId2" Type="http://schemas.openxmlformats.org/officeDocument/2006/relationships/notesMaster" Target="../notesMasters/notesMaster1.xml" /></Relationships>
</file>

<file path=ppt/notesSlides/_rels/notesSlide552.xml.rels>&#65279;<?xml version="1.0" encoding="utf-8" standalone="yes"?><Relationships xmlns="http://schemas.openxmlformats.org/package/2006/relationships"><Relationship Id="rId1" Type="http://schemas.openxmlformats.org/officeDocument/2006/relationships/slide" Target="../slides/slide552.xml" /><Relationship Id="rId2" Type="http://schemas.openxmlformats.org/officeDocument/2006/relationships/notesMaster" Target="../notesMasters/notesMaster1.xml" /></Relationships>
</file>

<file path=ppt/notesSlides/_rels/notesSlide553.xml.rels>&#65279;<?xml version="1.0" encoding="utf-8" standalone="yes"?><Relationships xmlns="http://schemas.openxmlformats.org/package/2006/relationships"><Relationship Id="rId1" Type="http://schemas.openxmlformats.org/officeDocument/2006/relationships/slide" Target="../slides/slide553.xml" /><Relationship Id="rId2" Type="http://schemas.openxmlformats.org/officeDocument/2006/relationships/notesMaster" Target="../notesMasters/notesMaster1.xml" /></Relationships>
</file>

<file path=ppt/notesSlides/_rels/notesSlide554.xml.rels>&#65279;<?xml version="1.0" encoding="utf-8" standalone="yes"?><Relationships xmlns="http://schemas.openxmlformats.org/package/2006/relationships"><Relationship Id="rId1" Type="http://schemas.openxmlformats.org/officeDocument/2006/relationships/slide" Target="../slides/slide554.xml" /><Relationship Id="rId2" Type="http://schemas.openxmlformats.org/officeDocument/2006/relationships/notesMaster" Target="../notesMasters/notesMaster1.xml" /></Relationships>
</file>

<file path=ppt/notesSlides/_rels/notesSlide555.xml.rels>&#65279;<?xml version="1.0" encoding="utf-8" standalone="yes"?><Relationships xmlns="http://schemas.openxmlformats.org/package/2006/relationships"><Relationship Id="rId1" Type="http://schemas.openxmlformats.org/officeDocument/2006/relationships/slide" Target="../slides/slide555.xml" /><Relationship Id="rId2" Type="http://schemas.openxmlformats.org/officeDocument/2006/relationships/notesMaster" Target="../notesMasters/notesMaster1.xml" /></Relationships>
</file>

<file path=ppt/notesSlides/_rels/notesSlide556.xml.rels>&#65279;<?xml version="1.0" encoding="utf-8" standalone="yes"?><Relationships xmlns="http://schemas.openxmlformats.org/package/2006/relationships"><Relationship Id="rId1" Type="http://schemas.openxmlformats.org/officeDocument/2006/relationships/slide" Target="../slides/slide556.xml" /><Relationship Id="rId2" Type="http://schemas.openxmlformats.org/officeDocument/2006/relationships/notesMaster" Target="../notesMasters/notesMaster1.xml" /></Relationships>
</file>

<file path=ppt/notesSlides/_rels/notesSlide557.xml.rels>&#65279;<?xml version="1.0" encoding="utf-8" standalone="yes"?><Relationships xmlns="http://schemas.openxmlformats.org/package/2006/relationships"><Relationship Id="rId1" Type="http://schemas.openxmlformats.org/officeDocument/2006/relationships/slide" Target="../slides/slide557.xml" /><Relationship Id="rId2" Type="http://schemas.openxmlformats.org/officeDocument/2006/relationships/notesMaster" Target="../notesMasters/notesMaster1.xml" /></Relationships>
</file>

<file path=ppt/notesSlides/_rels/notesSlide558.xml.rels>&#65279;<?xml version="1.0" encoding="utf-8" standalone="yes"?><Relationships xmlns="http://schemas.openxmlformats.org/package/2006/relationships"><Relationship Id="rId1" Type="http://schemas.openxmlformats.org/officeDocument/2006/relationships/slide" Target="../slides/slide558.xml" /><Relationship Id="rId2" Type="http://schemas.openxmlformats.org/officeDocument/2006/relationships/notesMaster" Target="../notesMasters/notesMaster1.xml" /></Relationships>
</file>

<file path=ppt/notesSlides/_rels/notesSlide559.xml.rels>&#65279;<?xml version="1.0" encoding="utf-8" standalone="yes"?><Relationships xmlns="http://schemas.openxmlformats.org/package/2006/relationships"><Relationship Id="rId1" Type="http://schemas.openxmlformats.org/officeDocument/2006/relationships/slide" Target="../slides/slide559.xml" /><Relationship Id="rId2" Type="http://schemas.openxmlformats.org/officeDocument/2006/relationships/notesMaster" Target="../notesMasters/notesMaster1.xml" /></Relationships>
</file>

<file path=ppt/notesSlides/_rels/notesSlide56.xml.rels>&#65279;<?xml version="1.0" encoding="utf-8" standalone="yes"?><Relationships xmlns="http://schemas.openxmlformats.org/package/2006/relationships"><Relationship Id="rId1" Type="http://schemas.openxmlformats.org/officeDocument/2006/relationships/slide" Target="../slides/slide56.xml" /><Relationship Id="rId2" Type="http://schemas.openxmlformats.org/officeDocument/2006/relationships/notesMaster" Target="../notesMasters/notesMaster1.xml" /></Relationships>
</file>

<file path=ppt/notesSlides/_rels/notesSlide560.xml.rels>&#65279;<?xml version="1.0" encoding="utf-8" standalone="yes"?><Relationships xmlns="http://schemas.openxmlformats.org/package/2006/relationships"><Relationship Id="rId1" Type="http://schemas.openxmlformats.org/officeDocument/2006/relationships/slide" Target="../slides/slide560.xml" /><Relationship Id="rId2" Type="http://schemas.openxmlformats.org/officeDocument/2006/relationships/notesMaster" Target="../notesMasters/notesMaster1.xml" /></Relationships>
</file>

<file path=ppt/notesSlides/_rels/notesSlide561.xml.rels>&#65279;<?xml version="1.0" encoding="utf-8" standalone="yes"?><Relationships xmlns="http://schemas.openxmlformats.org/package/2006/relationships"><Relationship Id="rId1" Type="http://schemas.openxmlformats.org/officeDocument/2006/relationships/slide" Target="../slides/slide561.xml" /><Relationship Id="rId2" Type="http://schemas.openxmlformats.org/officeDocument/2006/relationships/notesMaster" Target="../notesMasters/notesMaster1.xml" /></Relationships>
</file>

<file path=ppt/notesSlides/_rels/notesSlide562.xml.rels>&#65279;<?xml version="1.0" encoding="utf-8" standalone="yes"?><Relationships xmlns="http://schemas.openxmlformats.org/package/2006/relationships"><Relationship Id="rId1" Type="http://schemas.openxmlformats.org/officeDocument/2006/relationships/slide" Target="../slides/slide562.xml" /><Relationship Id="rId2" Type="http://schemas.openxmlformats.org/officeDocument/2006/relationships/notesMaster" Target="../notesMasters/notesMaster1.xml" /></Relationships>
</file>

<file path=ppt/notesSlides/_rels/notesSlide563.xml.rels>&#65279;<?xml version="1.0" encoding="utf-8" standalone="yes"?><Relationships xmlns="http://schemas.openxmlformats.org/package/2006/relationships"><Relationship Id="rId1" Type="http://schemas.openxmlformats.org/officeDocument/2006/relationships/slide" Target="../slides/slide563.xml" /><Relationship Id="rId2" Type="http://schemas.openxmlformats.org/officeDocument/2006/relationships/notesMaster" Target="../notesMasters/notesMaster1.xml" /></Relationships>
</file>

<file path=ppt/notesSlides/_rels/notesSlide564.xml.rels>&#65279;<?xml version="1.0" encoding="utf-8" standalone="yes"?><Relationships xmlns="http://schemas.openxmlformats.org/package/2006/relationships"><Relationship Id="rId1" Type="http://schemas.openxmlformats.org/officeDocument/2006/relationships/slide" Target="../slides/slide564.xml" /><Relationship Id="rId2" Type="http://schemas.openxmlformats.org/officeDocument/2006/relationships/notesMaster" Target="../notesMasters/notesMaster1.xml" /></Relationships>
</file>

<file path=ppt/notesSlides/_rels/notesSlide565.xml.rels>&#65279;<?xml version="1.0" encoding="utf-8" standalone="yes"?><Relationships xmlns="http://schemas.openxmlformats.org/package/2006/relationships"><Relationship Id="rId1" Type="http://schemas.openxmlformats.org/officeDocument/2006/relationships/slide" Target="../slides/slide565.xml" /><Relationship Id="rId2" Type="http://schemas.openxmlformats.org/officeDocument/2006/relationships/notesMaster" Target="../notesMasters/notesMaster1.xml" /></Relationships>
</file>

<file path=ppt/notesSlides/_rels/notesSlide566.xml.rels>&#65279;<?xml version="1.0" encoding="utf-8" standalone="yes"?><Relationships xmlns="http://schemas.openxmlformats.org/package/2006/relationships"><Relationship Id="rId1" Type="http://schemas.openxmlformats.org/officeDocument/2006/relationships/slide" Target="../slides/slide566.xml" /><Relationship Id="rId2" Type="http://schemas.openxmlformats.org/officeDocument/2006/relationships/notesMaster" Target="../notesMasters/notesMaster1.xml" /></Relationships>
</file>

<file path=ppt/notesSlides/_rels/notesSlide567.xml.rels>&#65279;<?xml version="1.0" encoding="utf-8" standalone="yes"?><Relationships xmlns="http://schemas.openxmlformats.org/package/2006/relationships"><Relationship Id="rId1" Type="http://schemas.openxmlformats.org/officeDocument/2006/relationships/slide" Target="../slides/slide567.xml" /><Relationship Id="rId2" Type="http://schemas.openxmlformats.org/officeDocument/2006/relationships/notesMaster" Target="../notesMasters/notesMaster1.xml" /></Relationships>
</file>

<file path=ppt/notesSlides/_rels/notesSlide568.xml.rels>&#65279;<?xml version="1.0" encoding="utf-8" standalone="yes"?><Relationships xmlns="http://schemas.openxmlformats.org/package/2006/relationships"><Relationship Id="rId1" Type="http://schemas.openxmlformats.org/officeDocument/2006/relationships/slide" Target="../slides/slide568.xml" /><Relationship Id="rId2" Type="http://schemas.openxmlformats.org/officeDocument/2006/relationships/notesMaster" Target="../notesMasters/notesMaster1.xml" /></Relationships>
</file>

<file path=ppt/notesSlides/_rels/notesSlide569.xml.rels>&#65279;<?xml version="1.0" encoding="utf-8" standalone="yes"?><Relationships xmlns="http://schemas.openxmlformats.org/package/2006/relationships"><Relationship Id="rId1" Type="http://schemas.openxmlformats.org/officeDocument/2006/relationships/slide" Target="../slides/slide569.xml" /><Relationship Id="rId2" Type="http://schemas.openxmlformats.org/officeDocument/2006/relationships/notesMaster" Target="../notesMasters/notesMaster1.xml" /></Relationships>
</file>

<file path=ppt/notesSlides/_rels/notesSlide57.xml.rels>&#65279;<?xml version="1.0" encoding="utf-8" standalone="yes"?><Relationships xmlns="http://schemas.openxmlformats.org/package/2006/relationships"><Relationship Id="rId1" Type="http://schemas.openxmlformats.org/officeDocument/2006/relationships/slide" Target="../slides/slide57.xml" /><Relationship Id="rId2" Type="http://schemas.openxmlformats.org/officeDocument/2006/relationships/notesMaster" Target="../notesMasters/notesMaster1.xml" /></Relationships>
</file>

<file path=ppt/notesSlides/_rels/notesSlide570.xml.rels>&#65279;<?xml version="1.0" encoding="utf-8" standalone="yes"?><Relationships xmlns="http://schemas.openxmlformats.org/package/2006/relationships"><Relationship Id="rId1" Type="http://schemas.openxmlformats.org/officeDocument/2006/relationships/slide" Target="../slides/slide570.xml" /><Relationship Id="rId2" Type="http://schemas.openxmlformats.org/officeDocument/2006/relationships/notesMaster" Target="../notesMasters/notesMaster1.xml" /></Relationships>
</file>

<file path=ppt/notesSlides/_rels/notesSlide571.xml.rels>&#65279;<?xml version="1.0" encoding="utf-8" standalone="yes"?><Relationships xmlns="http://schemas.openxmlformats.org/package/2006/relationships"><Relationship Id="rId1" Type="http://schemas.openxmlformats.org/officeDocument/2006/relationships/slide" Target="../slides/slide571.xml" /><Relationship Id="rId2" Type="http://schemas.openxmlformats.org/officeDocument/2006/relationships/notesMaster" Target="../notesMasters/notesMaster1.xml" /></Relationships>
</file>

<file path=ppt/notesSlides/_rels/notesSlide572.xml.rels>&#65279;<?xml version="1.0" encoding="utf-8" standalone="yes"?><Relationships xmlns="http://schemas.openxmlformats.org/package/2006/relationships"><Relationship Id="rId1" Type="http://schemas.openxmlformats.org/officeDocument/2006/relationships/slide" Target="../slides/slide572.xml" /><Relationship Id="rId2" Type="http://schemas.openxmlformats.org/officeDocument/2006/relationships/notesMaster" Target="../notesMasters/notesMaster1.xml" /></Relationships>
</file>

<file path=ppt/notesSlides/_rels/notesSlide573.xml.rels>&#65279;<?xml version="1.0" encoding="utf-8" standalone="yes"?><Relationships xmlns="http://schemas.openxmlformats.org/package/2006/relationships"><Relationship Id="rId1" Type="http://schemas.openxmlformats.org/officeDocument/2006/relationships/slide" Target="../slides/slide573.xml" /><Relationship Id="rId2" Type="http://schemas.openxmlformats.org/officeDocument/2006/relationships/notesMaster" Target="../notesMasters/notesMaster1.xml" /></Relationships>
</file>

<file path=ppt/notesSlides/_rels/notesSlide574.xml.rels>&#65279;<?xml version="1.0" encoding="utf-8" standalone="yes"?><Relationships xmlns="http://schemas.openxmlformats.org/package/2006/relationships"><Relationship Id="rId1" Type="http://schemas.openxmlformats.org/officeDocument/2006/relationships/slide" Target="../slides/slide574.xml" /><Relationship Id="rId2" Type="http://schemas.openxmlformats.org/officeDocument/2006/relationships/notesMaster" Target="../notesMasters/notesMaster1.xml" /></Relationships>
</file>

<file path=ppt/notesSlides/_rels/notesSlide575.xml.rels>&#65279;<?xml version="1.0" encoding="utf-8" standalone="yes"?><Relationships xmlns="http://schemas.openxmlformats.org/package/2006/relationships"><Relationship Id="rId1" Type="http://schemas.openxmlformats.org/officeDocument/2006/relationships/slide" Target="../slides/slide575.xml" /><Relationship Id="rId2" Type="http://schemas.openxmlformats.org/officeDocument/2006/relationships/notesMaster" Target="../notesMasters/notesMaster1.xml" /></Relationships>
</file>

<file path=ppt/notesSlides/_rels/notesSlide576.xml.rels>&#65279;<?xml version="1.0" encoding="utf-8" standalone="yes"?><Relationships xmlns="http://schemas.openxmlformats.org/package/2006/relationships"><Relationship Id="rId1" Type="http://schemas.openxmlformats.org/officeDocument/2006/relationships/slide" Target="../slides/slide576.xml" /><Relationship Id="rId2" Type="http://schemas.openxmlformats.org/officeDocument/2006/relationships/notesMaster" Target="../notesMasters/notesMaster1.xml" /></Relationships>
</file>

<file path=ppt/notesSlides/_rels/notesSlide577.xml.rels>&#65279;<?xml version="1.0" encoding="utf-8" standalone="yes"?><Relationships xmlns="http://schemas.openxmlformats.org/package/2006/relationships"><Relationship Id="rId1" Type="http://schemas.openxmlformats.org/officeDocument/2006/relationships/slide" Target="../slides/slide577.xml" /><Relationship Id="rId2" Type="http://schemas.openxmlformats.org/officeDocument/2006/relationships/notesMaster" Target="../notesMasters/notesMaster1.xml" /></Relationships>
</file>

<file path=ppt/notesSlides/_rels/notesSlide578.xml.rels>&#65279;<?xml version="1.0" encoding="utf-8" standalone="yes"?><Relationships xmlns="http://schemas.openxmlformats.org/package/2006/relationships"><Relationship Id="rId1" Type="http://schemas.openxmlformats.org/officeDocument/2006/relationships/slide" Target="../slides/slide578.xml" /><Relationship Id="rId2" Type="http://schemas.openxmlformats.org/officeDocument/2006/relationships/notesMaster" Target="../notesMasters/notesMaster1.xml" /></Relationships>
</file>

<file path=ppt/notesSlides/_rels/notesSlide579.xml.rels>&#65279;<?xml version="1.0" encoding="utf-8" standalone="yes"?><Relationships xmlns="http://schemas.openxmlformats.org/package/2006/relationships"><Relationship Id="rId1" Type="http://schemas.openxmlformats.org/officeDocument/2006/relationships/slide" Target="../slides/slide579.xml" /><Relationship Id="rId2" Type="http://schemas.openxmlformats.org/officeDocument/2006/relationships/notesMaster" Target="../notesMasters/notesMaster1.xml" /></Relationships>
</file>

<file path=ppt/notesSlides/_rels/notesSlide58.xml.rels>&#65279;<?xml version="1.0" encoding="utf-8" standalone="yes"?><Relationships xmlns="http://schemas.openxmlformats.org/package/2006/relationships"><Relationship Id="rId1" Type="http://schemas.openxmlformats.org/officeDocument/2006/relationships/slide" Target="../slides/slide58.xml" /><Relationship Id="rId2" Type="http://schemas.openxmlformats.org/officeDocument/2006/relationships/notesMaster" Target="../notesMasters/notesMaster1.xml" /></Relationships>
</file>

<file path=ppt/notesSlides/_rels/notesSlide580.xml.rels>&#65279;<?xml version="1.0" encoding="utf-8" standalone="yes"?><Relationships xmlns="http://schemas.openxmlformats.org/package/2006/relationships"><Relationship Id="rId1" Type="http://schemas.openxmlformats.org/officeDocument/2006/relationships/slide" Target="../slides/slide580.xml" /><Relationship Id="rId2" Type="http://schemas.openxmlformats.org/officeDocument/2006/relationships/notesMaster" Target="../notesMasters/notesMaster1.xml" /></Relationships>
</file>

<file path=ppt/notesSlides/_rels/notesSlide581.xml.rels>&#65279;<?xml version="1.0" encoding="utf-8" standalone="yes"?><Relationships xmlns="http://schemas.openxmlformats.org/package/2006/relationships"><Relationship Id="rId1" Type="http://schemas.openxmlformats.org/officeDocument/2006/relationships/slide" Target="../slides/slide581.xml" /><Relationship Id="rId2" Type="http://schemas.openxmlformats.org/officeDocument/2006/relationships/notesMaster" Target="../notesMasters/notesMaster1.xml" /></Relationships>
</file>

<file path=ppt/notesSlides/_rels/notesSlide582.xml.rels>&#65279;<?xml version="1.0" encoding="utf-8" standalone="yes"?><Relationships xmlns="http://schemas.openxmlformats.org/package/2006/relationships"><Relationship Id="rId1" Type="http://schemas.openxmlformats.org/officeDocument/2006/relationships/slide" Target="../slides/slide582.xml" /><Relationship Id="rId2" Type="http://schemas.openxmlformats.org/officeDocument/2006/relationships/notesMaster" Target="../notesMasters/notesMaster1.xml" /></Relationships>
</file>

<file path=ppt/notesSlides/_rels/notesSlide583.xml.rels>&#65279;<?xml version="1.0" encoding="utf-8" standalone="yes"?><Relationships xmlns="http://schemas.openxmlformats.org/package/2006/relationships"><Relationship Id="rId1" Type="http://schemas.openxmlformats.org/officeDocument/2006/relationships/slide" Target="../slides/slide583.xml" /><Relationship Id="rId2" Type="http://schemas.openxmlformats.org/officeDocument/2006/relationships/notesMaster" Target="../notesMasters/notesMaster1.xml" /></Relationships>
</file>

<file path=ppt/notesSlides/_rels/notesSlide584.xml.rels>&#65279;<?xml version="1.0" encoding="utf-8" standalone="yes"?><Relationships xmlns="http://schemas.openxmlformats.org/package/2006/relationships"><Relationship Id="rId1" Type="http://schemas.openxmlformats.org/officeDocument/2006/relationships/slide" Target="../slides/slide584.xml" /><Relationship Id="rId2" Type="http://schemas.openxmlformats.org/officeDocument/2006/relationships/notesMaster" Target="../notesMasters/notesMaster1.xml" /></Relationships>
</file>

<file path=ppt/notesSlides/_rels/notesSlide585.xml.rels>&#65279;<?xml version="1.0" encoding="utf-8" standalone="yes"?><Relationships xmlns="http://schemas.openxmlformats.org/package/2006/relationships"><Relationship Id="rId1" Type="http://schemas.openxmlformats.org/officeDocument/2006/relationships/slide" Target="../slides/slide585.xml" /><Relationship Id="rId2" Type="http://schemas.openxmlformats.org/officeDocument/2006/relationships/notesMaster" Target="../notesMasters/notesMaster1.xml" /></Relationships>
</file>

<file path=ppt/notesSlides/_rels/notesSlide586.xml.rels>&#65279;<?xml version="1.0" encoding="utf-8" standalone="yes"?><Relationships xmlns="http://schemas.openxmlformats.org/package/2006/relationships"><Relationship Id="rId1" Type="http://schemas.openxmlformats.org/officeDocument/2006/relationships/slide" Target="../slides/slide586.xml" /><Relationship Id="rId2" Type="http://schemas.openxmlformats.org/officeDocument/2006/relationships/notesMaster" Target="../notesMasters/notesMaster1.xml" /></Relationships>
</file>

<file path=ppt/notesSlides/_rels/notesSlide587.xml.rels>&#65279;<?xml version="1.0" encoding="utf-8" standalone="yes"?><Relationships xmlns="http://schemas.openxmlformats.org/package/2006/relationships"><Relationship Id="rId1" Type="http://schemas.openxmlformats.org/officeDocument/2006/relationships/slide" Target="../slides/slide587.xml" /><Relationship Id="rId2" Type="http://schemas.openxmlformats.org/officeDocument/2006/relationships/notesMaster" Target="../notesMasters/notesMaster1.xml" /></Relationships>
</file>

<file path=ppt/notesSlides/_rels/notesSlide588.xml.rels>&#65279;<?xml version="1.0" encoding="utf-8" standalone="yes"?><Relationships xmlns="http://schemas.openxmlformats.org/package/2006/relationships"><Relationship Id="rId1" Type="http://schemas.openxmlformats.org/officeDocument/2006/relationships/slide" Target="../slides/slide588.xml" /><Relationship Id="rId2" Type="http://schemas.openxmlformats.org/officeDocument/2006/relationships/notesMaster" Target="../notesMasters/notesMaster1.xml" /></Relationships>
</file>

<file path=ppt/notesSlides/_rels/notesSlide589.xml.rels>&#65279;<?xml version="1.0" encoding="utf-8" standalone="yes"?><Relationships xmlns="http://schemas.openxmlformats.org/package/2006/relationships"><Relationship Id="rId1" Type="http://schemas.openxmlformats.org/officeDocument/2006/relationships/slide" Target="../slides/slide589.xml" /><Relationship Id="rId2" Type="http://schemas.openxmlformats.org/officeDocument/2006/relationships/notesMaster" Target="../notesMasters/notesMaster1.xml" /></Relationships>
</file>

<file path=ppt/notesSlides/_rels/notesSlide59.xml.rels>&#65279;<?xml version="1.0" encoding="utf-8" standalone="yes"?><Relationships xmlns="http://schemas.openxmlformats.org/package/2006/relationships"><Relationship Id="rId1" Type="http://schemas.openxmlformats.org/officeDocument/2006/relationships/slide" Target="../slides/slide59.xml" /><Relationship Id="rId2" Type="http://schemas.openxmlformats.org/officeDocument/2006/relationships/notesMaster" Target="../notesMasters/notesMaster1.xml" /></Relationships>
</file>

<file path=ppt/notesSlides/_rels/notesSlide590.xml.rels>&#65279;<?xml version="1.0" encoding="utf-8" standalone="yes"?><Relationships xmlns="http://schemas.openxmlformats.org/package/2006/relationships"><Relationship Id="rId1" Type="http://schemas.openxmlformats.org/officeDocument/2006/relationships/slide" Target="../slides/slide590.xml" /><Relationship Id="rId2" Type="http://schemas.openxmlformats.org/officeDocument/2006/relationships/notesMaster" Target="../notesMasters/notesMaster1.xml" /></Relationships>
</file>

<file path=ppt/notesSlides/_rels/notesSlide591.xml.rels>&#65279;<?xml version="1.0" encoding="utf-8" standalone="yes"?><Relationships xmlns="http://schemas.openxmlformats.org/package/2006/relationships"><Relationship Id="rId1" Type="http://schemas.openxmlformats.org/officeDocument/2006/relationships/slide" Target="../slides/slide591.xml" /><Relationship Id="rId2" Type="http://schemas.openxmlformats.org/officeDocument/2006/relationships/notesMaster" Target="../notesMasters/notesMaster1.xml" /></Relationships>
</file>

<file path=ppt/notesSlides/_rels/notesSlide592.xml.rels>&#65279;<?xml version="1.0" encoding="utf-8" standalone="yes"?><Relationships xmlns="http://schemas.openxmlformats.org/package/2006/relationships"><Relationship Id="rId1" Type="http://schemas.openxmlformats.org/officeDocument/2006/relationships/slide" Target="../slides/slide592.xml" /><Relationship Id="rId2" Type="http://schemas.openxmlformats.org/officeDocument/2006/relationships/notesMaster" Target="../notesMasters/notesMaster1.xml" /></Relationships>
</file>

<file path=ppt/notesSlides/_rels/notesSlide593.xml.rels>&#65279;<?xml version="1.0" encoding="utf-8" standalone="yes"?><Relationships xmlns="http://schemas.openxmlformats.org/package/2006/relationships"><Relationship Id="rId1" Type="http://schemas.openxmlformats.org/officeDocument/2006/relationships/slide" Target="../slides/slide593.xml" /><Relationship Id="rId2" Type="http://schemas.openxmlformats.org/officeDocument/2006/relationships/notesMaster" Target="../notesMasters/notesMaster1.xml" /></Relationships>
</file>

<file path=ppt/notesSlides/_rels/notesSlide594.xml.rels>&#65279;<?xml version="1.0" encoding="utf-8" standalone="yes"?><Relationships xmlns="http://schemas.openxmlformats.org/package/2006/relationships"><Relationship Id="rId1" Type="http://schemas.openxmlformats.org/officeDocument/2006/relationships/slide" Target="../slides/slide594.xml" /><Relationship Id="rId2" Type="http://schemas.openxmlformats.org/officeDocument/2006/relationships/notesMaster" Target="../notesMasters/notesMaster1.xml" /></Relationships>
</file>

<file path=ppt/notesSlides/_rels/notesSlide595.xml.rels>&#65279;<?xml version="1.0" encoding="utf-8" standalone="yes"?><Relationships xmlns="http://schemas.openxmlformats.org/package/2006/relationships"><Relationship Id="rId1" Type="http://schemas.openxmlformats.org/officeDocument/2006/relationships/slide" Target="../slides/slide595.xml" /><Relationship Id="rId2" Type="http://schemas.openxmlformats.org/officeDocument/2006/relationships/notesMaster" Target="../notesMasters/notesMaster1.xml" /></Relationships>
</file>

<file path=ppt/notesSlides/_rels/notesSlide596.xml.rels>&#65279;<?xml version="1.0" encoding="utf-8" standalone="yes"?><Relationships xmlns="http://schemas.openxmlformats.org/package/2006/relationships"><Relationship Id="rId1" Type="http://schemas.openxmlformats.org/officeDocument/2006/relationships/slide" Target="../slides/slide596.xml" /><Relationship Id="rId2" Type="http://schemas.openxmlformats.org/officeDocument/2006/relationships/notesMaster" Target="../notesMasters/notesMaster1.xml" /></Relationships>
</file>

<file path=ppt/notesSlides/_rels/notesSlide597.xml.rels>&#65279;<?xml version="1.0" encoding="utf-8" standalone="yes"?><Relationships xmlns="http://schemas.openxmlformats.org/package/2006/relationships"><Relationship Id="rId1" Type="http://schemas.openxmlformats.org/officeDocument/2006/relationships/slide" Target="../slides/slide597.xml" /><Relationship Id="rId2" Type="http://schemas.openxmlformats.org/officeDocument/2006/relationships/notesMaster" Target="../notesMasters/notesMaster1.xml" /></Relationships>
</file>

<file path=ppt/notesSlides/_rels/notesSlide598.xml.rels>&#65279;<?xml version="1.0" encoding="utf-8" standalone="yes"?><Relationships xmlns="http://schemas.openxmlformats.org/package/2006/relationships"><Relationship Id="rId1" Type="http://schemas.openxmlformats.org/officeDocument/2006/relationships/slide" Target="../slides/slide598.xml" /><Relationship Id="rId2" Type="http://schemas.openxmlformats.org/officeDocument/2006/relationships/notesMaster" Target="../notesMasters/notesMaster1.xml" /></Relationships>
</file>

<file path=ppt/notesSlides/_rels/notesSlide599.xml.rels>&#65279;<?xml version="1.0" encoding="utf-8" standalone="yes"?><Relationships xmlns="http://schemas.openxmlformats.org/package/2006/relationships"><Relationship Id="rId1" Type="http://schemas.openxmlformats.org/officeDocument/2006/relationships/slide" Target="../slides/slide599.xml" /><Relationship Id="rId2" Type="http://schemas.openxmlformats.org/officeDocument/2006/relationships/notesMaster" Target="../notesMasters/notesMaster1.xml" /></Relationships>
</file>

<file path=ppt/notesSlides/_rels/notesSlide6.xml.rels>&#65279;<?xml version="1.0" encoding="utf-8" standalone="yes"?><Relationships xmlns="http://schemas.openxmlformats.org/package/2006/relationships"><Relationship Id="rId1" Type="http://schemas.openxmlformats.org/officeDocument/2006/relationships/slide" Target="../slides/slide6.xml" /><Relationship Id="rId2" Type="http://schemas.openxmlformats.org/officeDocument/2006/relationships/notesMaster" Target="../notesMasters/notesMaster1.xml" /></Relationships>
</file>

<file path=ppt/notesSlides/_rels/notesSlide60.xml.rels>&#65279;<?xml version="1.0" encoding="utf-8" standalone="yes"?><Relationships xmlns="http://schemas.openxmlformats.org/package/2006/relationships"><Relationship Id="rId1" Type="http://schemas.openxmlformats.org/officeDocument/2006/relationships/slide" Target="../slides/slide60.xml" /><Relationship Id="rId2" Type="http://schemas.openxmlformats.org/officeDocument/2006/relationships/notesMaster" Target="../notesMasters/notesMaster1.xml" /></Relationships>
</file>

<file path=ppt/notesSlides/_rels/notesSlide600.xml.rels>&#65279;<?xml version="1.0" encoding="utf-8" standalone="yes"?><Relationships xmlns="http://schemas.openxmlformats.org/package/2006/relationships"><Relationship Id="rId1" Type="http://schemas.openxmlformats.org/officeDocument/2006/relationships/slide" Target="../slides/slide600.xml" /><Relationship Id="rId2" Type="http://schemas.openxmlformats.org/officeDocument/2006/relationships/notesMaster" Target="../notesMasters/notesMaster1.xml" /></Relationships>
</file>

<file path=ppt/notesSlides/_rels/notesSlide601.xml.rels>&#65279;<?xml version="1.0" encoding="utf-8" standalone="yes"?><Relationships xmlns="http://schemas.openxmlformats.org/package/2006/relationships"><Relationship Id="rId1" Type="http://schemas.openxmlformats.org/officeDocument/2006/relationships/slide" Target="../slides/slide601.xml" /><Relationship Id="rId2" Type="http://schemas.openxmlformats.org/officeDocument/2006/relationships/notesMaster" Target="../notesMasters/notesMaster1.xml" /></Relationships>
</file>

<file path=ppt/notesSlides/_rels/notesSlide602.xml.rels>&#65279;<?xml version="1.0" encoding="utf-8" standalone="yes"?><Relationships xmlns="http://schemas.openxmlformats.org/package/2006/relationships"><Relationship Id="rId1" Type="http://schemas.openxmlformats.org/officeDocument/2006/relationships/slide" Target="../slides/slide602.xml" /><Relationship Id="rId2" Type="http://schemas.openxmlformats.org/officeDocument/2006/relationships/notesMaster" Target="../notesMasters/notesMaster1.xml" /></Relationships>
</file>

<file path=ppt/notesSlides/_rels/notesSlide603.xml.rels>&#65279;<?xml version="1.0" encoding="utf-8" standalone="yes"?><Relationships xmlns="http://schemas.openxmlformats.org/package/2006/relationships"><Relationship Id="rId1" Type="http://schemas.openxmlformats.org/officeDocument/2006/relationships/slide" Target="../slides/slide603.xml" /><Relationship Id="rId2" Type="http://schemas.openxmlformats.org/officeDocument/2006/relationships/notesMaster" Target="../notesMasters/notesMaster1.xml" /></Relationships>
</file>

<file path=ppt/notesSlides/_rels/notesSlide604.xml.rels>&#65279;<?xml version="1.0" encoding="utf-8" standalone="yes"?><Relationships xmlns="http://schemas.openxmlformats.org/package/2006/relationships"><Relationship Id="rId1" Type="http://schemas.openxmlformats.org/officeDocument/2006/relationships/slide" Target="../slides/slide604.xml" /><Relationship Id="rId2" Type="http://schemas.openxmlformats.org/officeDocument/2006/relationships/notesMaster" Target="../notesMasters/notesMaster1.xml" /></Relationships>
</file>

<file path=ppt/notesSlides/_rels/notesSlide605.xml.rels>&#65279;<?xml version="1.0" encoding="utf-8" standalone="yes"?><Relationships xmlns="http://schemas.openxmlformats.org/package/2006/relationships"><Relationship Id="rId1" Type="http://schemas.openxmlformats.org/officeDocument/2006/relationships/slide" Target="../slides/slide605.xml" /><Relationship Id="rId2" Type="http://schemas.openxmlformats.org/officeDocument/2006/relationships/notesMaster" Target="../notesMasters/notesMaster1.xml" /></Relationships>
</file>

<file path=ppt/notesSlides/_rels/notesSlide606.xml.rels>&#65279;<?xml version="1.0" encoding="utf-8" standalone="yes"?><Relationships xmlns="http://schemas.openxmlformats.org/package/2006/relationships"><Relationship Id="rId1" Type="http://schemas.openxmlformats.org/officeDocument/2006/relationships/slide" Target="../slides/slide606.xml" /><Relationship Id="rId2" Type="http://schemas.openxmlformats.org/officeDocument/2006/relationships/notesMaster" Target="../notesMasters/notesMaster1.xml" /></Relationships>
</file>

<file path=ppt/notesSlides/_rels/notesSlide607.xml.rels>&#65279;<?xml version="1.0" encoding="utf-8" standalone="yes"?><Relationships xmlns="http://schemas.openxmlformats.org/package/2006/relationships"><Relationship Id="rId1" Type="http://schemas.openxmlformats.org/officeDocument/2006/relationships/slide" Target="../slides/slide607.xml" /><Relationship Id="rId2" Type="http://schemas.openxmlformats.org/officeDocument/2006/relationships/notesMaster" Target="../notesMasters/notesMaster1.xml" /></Relationships>
</file>

<file path=ppt/notesSlides/_rels/notesSlide608.xml.rels>&#65279;<?xml version="1.0" encoding="utf-8" standalone="yes"?><Relationships xmlns="http://schemas.openxmlformats.org/package/2006/relationships"><Relationship Id="rId1" Type="http://schemas.openxmlformats.org/officeDocument/2006/relationships/slide" Target="../slides/slide608.xml" /><Relationship Id="rId2" Type="http://schemas.openxmlformats.org/officeDocument/2006/relationships/notesMaster" Target="../notesMasters/notesMaster1.xml" /></Relationships>
</file>

<file path=ppt/notesSlides/_rels/notesSlide609.xml.rels>&#65279;<?xml version="1.0" encoding="utf-8" standalone="yes"?><Relationships xmlns="http://schemas.openxmlformats.org/package/2006/relationships"><Relationship Id="rId1" Type="http://schemas.openxmlformats.org/officeDocument/2006/relationships/slide" Target="../slides/slide609.xml" /><Relationship Id="rId2" Type="http://schemas.openxmlformats.org/officeDocument/2006/relationships/notesMaster" Target="../notesMasters/notesMaster1.xml" /></Relationships>
</file>

<file path=ppt/notesSlides/_rels/notesSlide61.xml.rels>&#65279;<?xml version="1.0" encoding="utf-8" standalone="yes"?><Relationships xmlns="http://schemas.openxmlformats.org/package/2006/relationships"><Relationship Id="rId1" Type="http://schemas.openxmlformats.org/officeDocument/2006/relationships/slide" Target="../slides/slide61.xml" /><Relationship Id="rId2" Type="http://schemas.openxmlformats.org/officeDocument/2006/relationships/notesMaster" Target="../notesMasters/notesMaster1.xml" /></Relationships>
</file>

<file path=ppt/notesSlides/_rels/notesSlide610.xml.rels>&#65279;<?xml version="1.0" encoding="utf-8" standalone="yes"?><Relationships xmlns="http://schemas.openxmlformats.org/package/2006/relationships"><Relationship Id="rId1" Type="http://schemas.openxmlformats.org/officeDocument/2006/relationships/slide" Target="../slides/slide610.xml" /><Relationship Id="rId2" Type="http://schemas.openxmlformats.org/officeDocument/2006/relationships/notesMaster" Target="../notesMasters/notesMaster1.xml" /></Relationships>
</file>

<file path=ppt/notesSlides/_rels/notesSlide611.xml.rels>&#65279;<?xml version="1.0" encoding="utf-8" standalone="yes"?><Relationships xmlns="http://schemas.openxmlformats.org/package/2006/relationships"><Relationship Id="rId1" Type="http://schemas.openxmlformats.org/officeDocument/2006/relationships/slide" Target="../slides/slide611.xml" /><Relationship Id="rId2" Type="http://schemas.openxmlformats.org/officeDocument/2006/relationships/notesMaster" Target="../notesMasters/notesMaster1.xml" /></Relationships>
</file>

<file path=ppt/notesSlides/_rels/notesSlide612.xml.rels>&#65279;<?xml version="1.0" encoding="utf-8" standalone="yes"?><Relationships xmlns="http://schemas.openxmlformats.org/package/2006/relationships"><Relationship Id="rId1" Type="http://schemas.openxmlformats.org/officeDocument/2006/relationships/slide" Target="../slides/slide612.xml" /><Relationship Id="rId2" Type="http://schemas.openxmlformats.org/officeDocument/2006/relationships/notesMaster" Target="../notesMasters/notesMaster1.xml" /></Relationships>
</file>

<file path=ppt/notesSlides/_rels/notesSlide613.xml.rels>&#65279;<?xml version="1.0" encoding="utf-8" standalone="yes"?><Relationships xmlns="http://schemas.openxmlformats.org/package/2006/relationships"><Relationship Id="rId1" Type="http://schemas.openxmlformats.org/officeDocument/2006/relationships/slide" Target="../slides/slide613.xml" /><Relationship Id="rId2" Type="http://schemas.openxmlformats.org/officeDocument/2006/relationships/notesMaster" Target="../notesMasters/notesMaster1.xml" /></Relationships>
</file>

<file path=ppt/notesSlides/_rels/notesSlide614.xml.rels>&#65279;<?xml version="1.0" encoding="utf-8" standalone="yes"?><Relationships xmlns="http://schemas.openxmlformats.org/package/2006/relationships"><Relationship Id="rId1" Type="http://schemas.openxmlformats.org/officeDocument/2006/relationships/slide" Target="../slides/slide614.xml" /><Relationship Id="rId2" Type="http://schemas.openxmlformats.org/officeDocument/2006/relationships/notesMaster" Target="../notesMasters/notesMaster1.xml" /></Relationships>
</file>

<file path=ppt/notesSlides/_rels/notesSlide615.xml.rels>&#65279;<?xml version="1.0" encoding="utf-8" standalone="yes"?><Relationships xmlns="http://schemas.openxmlformats.org/package/2006/relationships"><Relationship Id="rId1" Type="http://schemas.openxmlformats.org/officeDocument/2006/relationships/slide" Target="../slides/slide615.xml" /><Relationship Id="rId2" Type="http://schemas.openxmlformats.org/officeDocument/2006/relationships/notesMaster" Target="../notesMasters/notesMaster1.xml" /></Relationships>
</file>

<file path=ppt/notesSlides/_rels/notesSlide616.xml.rels>&#65279;<?xml version="1.0" encoding="utf-8" standalone="yes"?><Relationships xmlns="http://schemas.openxmlformats.org/package/2006/relationships"><Relationship Id="rId1" Type="http://schemas.openxmlformats.org/officeDocument/2006/relationships/slide" Target="../slides/slide616.xml" /><Relationship Id="rId2" Type="http://schemas.openxmlformats.org/officeDocument/2006/relationships/notesMaster" Target="../notesMasters/notesMaster1.xml" /></Relationships>
</file>

<file path=ppt/notesSlides/_rels/notesSlide617.xml.rels>&#65279;<?xml version="1.0" encoding="utf-8" standalone="yes"?><Relationships xmlns="http://schemas.openxmlformats.org/package/2006/relationships"><Relationship Id="rId1" Type="http://schemas.openxmlformats.org/officeDocument/2006/relationships/slide" Target="../slides/slide617.xml" /><Relationship Id="rId2" Type="http://schemas.openxmlformats.org/officeDocument/2006/relationships/notesMaster" Target="../notesMasters/notesMaster1.xml" /></Relationships>
</file>

<file path=ppt/notesSlides/_rels/notesSlide618.xml.rels>&#65279;<?xml version="1.0" encoding="utf-8" standalone="yes"?><Relationships xmlns="http://schemas.openxmlformats.org/package/2006/relationships"><Relationship Id="rId1" Type="http://schemas.openxmlformats.org/officeDocument/2006/relationships/slide" Target="../slides/slide618.xml" /><Relationship Id="rId2" Type="http://schemas.openxmlformats.org/officeDocument/2006/relationships/notesMaster" Target="../notesMasters/notesMaster1.xml" /></Relationships>
</file>

<file path=ppt/notesSlides/_rels/notesSlide619.xml.rels>&#65279;<?xml version="1.0" encoding="utf-8" standalone="yes"?><Relationships xmlns="http://schemas.openxmlformats.org/package/2006/relationships"><Relationship Id="rId1" Type="http://schemas.openxmlformats.org/officeDocument/2006/relationships/slide" Target="../slides/slide619.xml" /><Relationship Id="rId2" Type="http://schemas.openxmlformats.org/officeDocument/2006/relationships/notesMaster" Target="../notesMasters/notesMaster1.xml" /></Relationships>
</file>

<file path=ppt/notesSlides/_rels/notesSlide62.xml.rels>&#65279;<?xml version="1.0" encoding="utf-8" standalone="yes"?><Relationships xmlns="http://schemas.openxmlformats.org/package/2006/relationships"><Relationship Id="rId1" Type="http://schemas.openxmlformats.org/officeDocument/2006/relationships/slide" Target="../slides/slide62.xml" /><Relationship Id="rId2" Type="http://schemas.openxmlformats.org/officeDocument/2006/relationships/notesMaster" Target="../notesMasters/notesMaster1.xml" /></Relationships>
</file>

<file path=ppt/notesSlides/_rels/notesSlide620.xml.rels>&#65279;<?xml version="1.0" encoding="utf-8" standalone="yes"?><Relationships xmlns="http://schemas.openxmlformats.org/package/2006/relationships"><Relationship Id="rId1" Type="http://schemas.openxmlformats.org/officeDocument/2006/relationships/slide" Target="../slides/slide620.xml" /><Relationship Id="rId2" Type="http://schemas.openxmlformats.org/officeDocument/2006/relationships/notesMaster" Target="../notesMasters/notesMaster1.xml" /></Relationships>
</file>

<file path=ppt/notesSlides/_rels/notesSlide621.xml.rels>&#65279;<?xml version="1.0" encoding="utf-8" standalone="yes"?><Relationships xmlns="http://schemas.openxmlformats.org/package/2006/relationships"><Relationship Id="rId1" Type="http://schemas.openxmlformats.org/officeDocument/2006/relationships/slide" Target="../slides/slide621.xml" /><Relationship Id="rId2" Type="http://schemas.openxmlformats.org/officeDocument/2006/relationships/notesMaster" Target="../notesMasters/notesMaster1.xml" /></Relationships>
</file>

<file path=ppt/notesSlides/_rels/notesSlide622.xml.rels>&#65279;<?xml version="1.0" encoding="utf-8" standalone="yes"?><Relationships xmlns="http://schemas.openxmlformats.org/package/2006/relationships"><Relationship Id="rId1" Type="http://schemas.openxmlformats.org/officeDocument/2006/relationships/slide" Target="../slides/slide622.xml" /><Relationship Id="rId2" Type="http://schemas.openxmlformats.org/officeDocument/2006/relationships/notesMaster" Target="../notesMasters/notesMaster1.xml" /></Relationships>
</file>

<file path=ppt/notesSlides/_rels/notesSlide623.xml.rels>&#65279;<?xml version="1.0" encoding="utf-8" standalone="yes"?><Relationships xmlns="http://schemas.openxmlformats.org/package/2006/relationships"><Relationship Id="rId1" Type="http://schemas.openxmlformats.org/officeDocument/2006/relationships/slide" Target="../slides/slide623.xml" /><Relationship Id="rId2" Type="http://schemas.openxmlformats.org/officeDocument/2006/relationships/notesMaster" Target="../notesMasters/notesMaster1.xml" /></Relationships>
</file>

<file path=ppt/notesSlides/_rels/notesSlide624.xml.rels>&#65279;<?xml version="1.0" encoding="utf-8" standalone="yes"?><Relationships xmlns="http://schemas.openxmlformats.org/package/2006/relationships"><Relationship Id="rId1" Type="http://schemas.openxmlformats.org/officeDocument/2006/relationships/slide" Target="../slides/slide624.xml" /><Relationship Id="rId2" Type="http://schemas.openxmlformats.org/officeDocument/2006/relationships/notesMaster" Target="../notesMasters/notesMaster1.xml" /></Relationships>
</file>

<file path=ppt/notesSlides/_rels/notesSlide625.xml.rels>&#65279;<?xml version="1.0" encoding="utf-8" standalone="yes"?><Relationships xmlns="http://schemas.openxmlformats.org/package/2006/relationships"><Relationship Id="rId1" Type="http://schemas.openxmlformats.org/officeDocument/2006/relationships/slide" Target="../slides/slide625.xml" /><Relationship Id="rId2" Type="http://schemas.openxmlformats.org/officeDocument/2006/relationships/notesMaster" Target="../notesMasters/notesMaster1.xml" /></Relationships>
</file>

<file path=ppt/notesSlides/_rels/notesSlide626.xml.rels>&#65279;<?xml version="1.0" encoding="utf-8" standalone="yes"?><Relationships xmlns="http://schemas.openxmlformats.org/package/2006/relationships"><Relationship Id="rId1" Type="http://schemas.openxmlformats.org/officeDocument/2006/relationships/slide" Target="../slides/slide626.xml" /><Relationship Id="rId2" Type="http://schemas.openxmlformats.org/officeDocument/2006/relationships/notesMaster" Target="../notesMasters/notesMaster1.xml" /></Relationships>
</file>

<file path=ppt/notesSlides/_rels/notesSlide627.xml.rels>&#65279;<?xml version="1.0" encoding="utf-8" standalone="yes"?><Relationships xmlns="http://schemas.openxmlformats.org/package/2006/relationships"><Relationship Id="rId1" Type="http://schemas.openxmlformats.org/officeDocument/2006/relationships/slide" Target="../slides/slide627.xml" /><Relationship Id="rId2" Type="http://schemas.openxmlformats.org/officeDocument/2006/relationships/notesMaster" Target="../notesMasters/notesMaster1.xml" /></Relationships>
</file>

<file path=ppt/notesSlides/_rels/notesSlide628.xml.rels>&#65279;<?xml version="1.0" encoding="utf-8" standalone="yes"?><Relationships xmlns="http://schemas.openxmlformats.org/package/2006/relationships"><Relationship Id="rId1" Type="http://schemas.openxmlformats.org/officeDocument/2006/relationships/slide" Target="../slides/slide628.xml" /><Relationship Id="rId2" Type="http://schemas.openxmlformats.org/officeDocument/2006/relationships/notesMaster" Target="../notesMasters/notesMaster1.xml" /></Relationships>
</file>

<file path=ppt/notesSlides/_rels/notesSlide629.xml.rels>&#65279;<?xml version="1.0" encoding="utf-8" standalone="yes"?><Relationships xmlns="http://schemas.openxmlformats.org/package/2006/relationships"><Relationship Id="rId1" Type="http://schemas.openxmlformats.org/officeDocument/2006/relationships/slide" Target="../slides/slide629.xml" /><Relationship Id="rId2" Type="http://schemas.openxmlformats.org/officeDocument/2006/relationships/notesMaster" Target="../notesMasters/notesMaster1.xml" /></Relationships>
</file>

<file path=ppt/notesSlides/_rels/notesSlide63.xml.rels>&#65279;<?xml version="1.0" encoding="utf-8" standalone="yes"?><Relationships xmlns="http://schemas.openxmlformats.org/package/2006/relationships"><Relationship Id="rId1" Type="http://schemas.openxmlformats.org/officeDocument/2006/relationships/slide" Target="../slides/slide63.xml" /><Relationship Id="rId2" Type="http://schemas.openxmlformats.org/officeDocument/2006/relationships/notesMaster" Target="../notesMasters/notesMaster1.xml" /></Relationships>
</file>

<file path=ppt/notesSlides/_rels/notesSlide630.xml.rels>&#65279;<?xml version="1.0" encoding="utf-8" standalone="yes"?><Relationships xmlns="http://schemas.openxmlformats.org/package/2006/relationships"><Relationship Id="rId1" Type="http://schemas.openxmlformats.org/officeDocument/2006/relationships/slide" Target="../slides/slide630.xml" /><Relationship Id="rId2" Type="http://schemas.openxmlformats.org/officeDocument/2006/relationships/notesMaster" Target="../notesMasters/notesMaster1.xml" /></Relationships>
</file>

<file path=ppt/notesSlides/_rels/notesSlide631.xml.rels>&#65279;<?xml version="1.0" encoding="utf-8" standalone="yes"?><Relationships xmlns="http://schemas.openxmlformats.org/package/2006/relationships"><Relationship Id="rId1" Type="http://schemas.openxmlformats.org/officeDocument/2006/relationships/slide" Target="../slides/slide631.xml" /><Relationship Id="rId2" Type="http://schemas.openxmlformats.org/officeDocument/2006/relationships/notesMaster" Target="../notesMasters/notesMaster1.xml" /></Relationships>
</file>

<file path=ppt/notesSlides/_rels/notesSlide632.xml.rels>&#65279;<?xml version="1.0" encoding="utf-8" standalone="yes"?><Relationships xmlns="http://schemas.openxmlformats.org/package/2006/relationships"><Relationship Id="rId1" Type="http://schemas.openxmlformats.org/officeDocument/2006/relationships/slide" Target="../slides/slide632.xml" /><Relationship Id="rId2" Type="http://schemas.openxmlformats.org/officeDocument/2006/relationships/notesMaster" Target="../notesMasters/notesMaster1.xml" /></Relationships>
</file>

<file path=ppt/notesSlides/_rels/notesSlide633.xml.rels>&#65279;<?xml version="1.0" encoding="utf-8" standalone="yes"?><Relationships xmlns="http://schemas.openxmlformats.org/package/2006/relationships"><Relationship Id="rId1" Type="http://schemas.openxmlformats.org/officeDocument/2006/relationships/slide" Target="../slides/slide633.xml" /><Relationship Id="rId2" Type="http://schemas.openxmlformats.org/officeDocument/2006/relationships/notesMaster" Target="../notesMasters/notesMaster1.xml" /></Relationships>
</file>

<file path=ppt/notesSlides/_rels/notesSlide634.xml.rels>&#65279;<?xml version="1.0" encoding="utf-8" standalone="yes"?><Relationships xmlns="http://schemas.openxmlformats.org/package/2006/relationships"><Relationship Id="rId1" Type="http://schemas.openxmlformats.org/officeDocument/2006/relationships/slide" Target="../slides/slide634.xml" /><Relationship Id="rId2" Type="http://schemas.openxmlformats.org/officeDocument/2006/relationships/notesMaster" Target="../notesMasters/notesMaster1.xml" /></Relationships>
</file>

<file path=ppt/notesSlides/_rels/notesSlide635.xml.rels>&#65279;<?xml version="1.0" encoding="utf-8" standalone="yes"?><Relationships xmlns="http://schemas.openxmlformats.org/package/2006/relationships"><Relationship Id="rId1" Type="http://schemas.openxmlformats.org/officeDocument/2006/relationships/slide" Target="../slides/slide635.xml" /><Relationship Id="rId2" Type="http://schemas.openxmlformats.org/officeDocument/2006/relationships/notesMaster" Target="../notesMasters/notesMaster1.xml" /></Relationships>
</file>

<file path=ppt/notesSlides/_rels/notesSlide636.xml.rels>&#65279;<?xml version="1.0" encoding="utf-8" standalone="yes"?><Relationships xmlns="http://schemas.openxmlformats.org/package/2006/relationships"><Relationship Id="rId1" Type="http://schemas.openxmlformats.org/officeDocument/2006/relationships/slide" Target="../slides/slide636.xml" /><Relationship Id="rId2" Type="http://schemas.openxmlformats.org/officeDocument/2006/relationships/notesMaster" Target="../notesMasters/notesMaster1.xml" /></Relationships>
</file>

<file path=ppt/notesSlides/_rels/notesSlide637.xml.rels>&#65279;<?xml version="1.0" encoding="utf-8" standalone="yes"?><Relationships xmlns="http://schemas.openxmlformats.org/package/2006/relationships"><Relationship Id="rId1" Type="http://schemas.openxmlformats.org/officeDocument/2006/relationships/slide" Target="../slides/slide637.xml" /><Relationship Id="rId2" Type="http://schemas.openxmlformats.org/officeDocument/2006/relationships/notesMaster" Target="../notesMasters/notesMaster1.xml" /></Relationships>
</file>

<file path=ppt/notesSlides/_rels/notesSlide638.xml.rels>&#65279;<?xml version="1.0" encoding="utf-8" standalone="yes"?><Relationships xmlns="http://schemas.openxmlformats.org/package/2006/relationships"><Relationship Id="rId1" Type="http://schemas.openxmlformats.org/officeDocument/2006/relationships/slide" Target="../slides/slide638.xml" /><Relationship Id="rId2" Type="http://schemas.openxmlformats.org/officeDocument/2006/relationships/notesMaster" Target="../notesMasters/notesMaster1.xml" /></Relationships>
</file>

<file path=ppt/notesSlides/_rels/notesSlide639.xml.rels>&#65279;<?xml version="1.0" encoding="utf-8" standalone="yes"?><Relationships xmlns="http://schemas.openxmlformats.org/package/2006/relationships"><Relationship Id="rId1" Type="http://schemas.openxmlformats.org/officeDocument/2006/relationships/slide" Target="../slides/slide639.xml" /><Relationship Id="rId2" Type="http://schemas.openxmlformats.org/officeDocument/2006/relationships/notesMaster" Target="../notesMasters/notesMaster1.xml" /></Relationships>
</file>

<file path=ppt/notesSlides/_rels/notesSlide64.xml.rels>&#65279;<?xml version="1.0" encoding="utf-8" standalone="yes"?><Relationships xmlns="http://schemas.openxmlformats.org/package/2006/relationships"><Relationship Id="rId1" Type="http://schemas.openxmlformats.org/officeDocument/2006/relationships/slide" Target="../slides/slide64.xml" /><Relationship Id="rId2" Type="http://schemas.openxmlformats.org/officeDocument/2006/relationships/notesMaster" Target="../notesMasters/notesMaster1.xml" /></Relationships>
</file>

<file path=ppt/notesSlides/_rels/notesSlide640.xml.rels>&#65279;<?xml version="1.0" encoding="utf-8" standalone="yes"?><Relationships xmlns="http://schemas.openxmlformats.org/package/2006/relationships"><Relationship Id="rId1" Type="http://schemas.openxmlformats.org/officeDocument/2006/relationships/slide" Target="../slides/slide640.xml" /><Relationship Id="rId2" Type="http://schemas.openxmlformats.org/officeDocument/2006/relationships/notesMaster" Target="../notesMasters/notesMaster1.xml" /></Relationships>
</file>

<file path=ppt/notesSlides/_rels/notesSlide641.xml.rels>&#65279;<?xml version="1.0" encoding="utf-8" standalone="yes"?><Relationships xmlns="http://schemas.openxmlformats.org/package/2006/relationships"><Relationship Id="rId1" Type="http://schemas.openxmlformats.org/officeDocument/2006/relationships/slide" Target="../slides/slide641.xml" /><Relationship Id="rId2" Type="http://schemas.openxmlformats.org/officeDocument/2006/relationships/notesMaster" Target="../notesMasters/notesMaster1.xml" /></Relationships>
</file>

<file path=ppt/notesSlides/_rels/notesSlide642.xml.rels>&#65279;<?xml version="1.0" encoding="utf-8" standalone="yes"?><Relationships xmlns="http://schemas.openxmlformats.org/package/2006/relationships"><Relationship Id="rId1" Type="http://schemas.openxmlformats.org/officeDocument/2006/relationships/slide" Target="../slides/slide642.xml" /><Relationship Id="rId2" Type="http://schemas.openxmlformats.org/officeDocument/2006/relationships/notesMaster" Target="../notesMasters/notesMaster1.xml" /></Relationships>
</file>

<file path=ppt/notesSlides/_rels/notesSlide643.xml.rels>&#65279;<?xml version="1.0" encoding="utf-8" standalone="yes"?><Relationships xmlns="http://schemas.openxmlformats.org/package/2006/relationships"><Relationship Id="rId1" Type="http://schemas.openxmlformats.org/officeDocument/2006/relationships/slide" Target="../slides/slide643.xml" /><Relationship Id="rId2" Type="http://schemas.openxmlformats.org/officeDocument/2006/relationships/notesMaster" Target="../notesMasters/notesMaster1.xml" /></Relationships>
</file>

<file path=ppt/notesSlides/_rels/notesSlide644.xml.rels>&#65279;<?xml version="1.0" encoding="utf-8" standalone="yes"?><Relationships xmlns="http://schemas.openxmlformats.org/package/2006/relationships"><Relationship Id="rId1" Type="http://schemas.openxmlformats.org/officeDocument/2006/relationships/slide" Target="../slides/slide644.xml" /><Relationship Id="rId2" Type="http://schemas.openxmlformats.org/officeDocument/2006/relationships/notesMaster" Target="../notesMasters/notesMaster1.xml" /></Relationships>
</file>

<file path=ppt/notesSlides/_rels/notesSlide645.xml.rels>&#65279;<?xml version="1.0" encoding="utf-8" standalone="yes"?><Relationships xmlns="http://schemas.openxmlformats.org/package/2006/relationships"><Relationship Id="rId1" Type="http://schemas.openxmlformats.org/officeDocument/2006/relationships/slide" Target="../slides/slide645.xml" /><Relationship Id="rId2" Type="http://schemas.openxmlformats.org/officeDocument/2006/relationships/notesMaster" Target="../notesMasters/notesMaster1.xml" /></Relationships>
</file>

<file path=ppt/notesSlides/_rels/notesSlide646.xml.rels>&#65279;<?xml version="1.0" encoding="utf-8" standalone="yes"?><Relationships xmlns="http://schemas.openxmlformats.org/package/2006/relationships"><Relationship Id="rId1" Type="http://schemas.openxmlformats.org/officeDocument/2006/relationships/slide" Target="../slides/slide646.xml" /><Relationship Id="rId2" Type="http://schemas.openxmlformats.org/officeDocument/2006/relationships/notesMaster" Target="../notesMasters/notesMaster1.xml" /></Relationships>
</file>

<file path=ppt/notesSlides/_rels/notesSlide647.xml.rels>&#65279;<?xml version="1.0" encoding="utf-8" standalone="yes"?><Relationships xmlns="http://schemas.openxmlformats.org/package/2006/relationships"><Relationship Id="rId1" Type="http://schemas.openxmlformats.org/officeDocument/2006/relationships/slide" Target="../slides/slide647.xml" /><Relationship Id="rId2" Type="http://schemas.openxmlformats.org/officeDocument/2006/relationships/notesMaster" Target="../notesMasters/notesMaster1.xml" /></Relationships>
</file>

<file path=ppt/notesSlides/_rels/notesSlide648.xml.rels>&#65279;<?xml version="1.0" encoding="utf-8" standalone="yes"?><Relationships xmlns="http://schemas.openxmlformats.org/package/2006/relationships"><Relationship Id="rId1" Type="http://schemas.openxmlformats.org/officeDocument/2006/relationships/slide" Target="../slides/slide648.xml" /><Relationship Id="rId2" Type="http://schemas.openxmlformats.org/officeDocument/2006/relationships/notesMaster" Target="../notesMasters/notesMaster1.xml" /></Relationships>
</file>

<file path=ppt/notesSlides/_rels/notesSlide649.xml.rels>&#65279;<?xml version="1.0" encoding="utf-8" standalone="yes"?><Relationships xmlns="http://schemas.openxmlformats.org/package/2006/relationships"><Relationship Id="rId1" Type="http://schemas.openxmlformats.org/officeDocument/2006/relationships/slide" Target="../slides/slide649.xml" /><Relationship Id="rId2" Type="http://schemas.openxmlformats.org/officeDocument/2006/relationships/notesMaster" Target="../notesMasters/notesMaster1.xml" /></Relationships>
</file>

<file path=ppt/notesSlides/_rels/notesSlide65.xml.rels>&#65279;<?xml version="1.0" encoding="utf-8" standalone="yes"?><Relationships xmlns="http://schemas.openxmlformats.org/package/2006/relationships"><Relationship Id="rId1" Type="http://schemas.openxmlformats.org/officeDocument/2006/relationships/slide" Target="../slides/slide65.xml" /><Relationship Id="rId2" Type="http://schemas.openxmlformats.org/officeDocument/2006/relationships/notesMaster" Target="../notesMasters/notesMaster1.xml" /></Relationships>
</file>

<file path=ppt/notesSlides/_rels/notesSlide650.xml.rels>&#65279;<?xml version="1.0" encoding="utf-8" standalone="yes"?><Relationships xmlns="http://schemas.openxmlformats.org/package/2006/relationships"><Relationship Id="rId1" Type="http://schemas.openxmlformats.org/officeDocument/2006/relationships/slide" Target="../slides/slide650.xml" /><Relationship Id="rId2" Type="http://schemas.openxmlformats.org/officeDocument/2006/relationships/notesMaster" Target="../notesMasters/notesMaster1.xml" /></Relationships>
</file>

<file path=ppt/notesSlides/_rels/notesSlide651.xml.rels>&#65279;<?xml version="1.0" encoding="utf-8" standalone="yes"?><Relationships xmlns="http://schemas.openxmlformats.org/package/2006/relationships"><Relationship Id="rId1" Type="http://schemas.openxmlformats.org/officeDocument/2006/relationships/slide" Target="../slides/slide651.xml" /><Relationship Id="rId2" Type="http://schemas.openxmlformats.org/officeDocument/2006/relationships/notesMaster" Target="../notesMasters/notesMaster1.xml" /></Relationships>
</file>

<file path=ppt/notesSlides/_rels/notesSlide652.xml.rels>&#65279;<?xml version="1.0" encoding="utf-8" standalone="yes"?><Relationships xmlns="http://schemas.openxmlformats.org/package/2006/relationships"><Relationship Id="rId1" Type="http://schemas.openxmlformats.org/officeDocument/2006/relationships/slide" Target="../slides/slide652.xml" /><Relationship Id="rId2" Type="http://schemas.openxmlformats.org/officeDocument/2006/relationships/notesMaster" Target="../notesMasters/notesMaster1.xml" /></Relationships>
</file>

<file path=ppt/notesSlides/_rels/notesSlide653.xml.rels>&#65279;<?xml version="1.0" encoding="utf-8" standalone="yes"?><Relationships xmlns="http://schemas.openxmlformats.org/package/2006/relationships"><Relationship Id="rId1" Type="http://schemas.openxmlformats.org/officeDocument/2006/relationships/slide" Target="../slides/slide653.xml" /><Relationship Id="rId2" Type="http://schemas.openxmlformats.org/officeDocument/2006/relationships/notesMaster" Target="../notesMasters/notesMaster1.xml" /></Relationships>
</file>

<file path=ppt/notesSlides/_rels/notesSlide654.xml.rels>&#65279;<?xml version="1.0" encoding="utf-8" standalone="yes"?><Relationships xmlns="http://schemas.openxmlformats.org/package/2006/relationships"><Relationship Id="rId1" Type="http://schemas.openxmlformats.org/officeDocument/2006/relationships/slide" Target="../slides/slide654.xml" /><Relationship Id="rId2" Type="http://schemas.openxmlformats.org/officeDocument/2006/relationships/notesMaster" Target="../notesMasters/notesMaster1.xml" /></Relationships>
</file>

<file path=ppt/notesSlides/_rels/notesSlide655.xml.rels>&#65279;<?xml version="1.0" encoding="utf-8" standalone="yes"?><Relationships xmlns="http://schemas.openxmlformats.org/package/2006/relationships"><Relationship Id="rId1" Type="http://schemas.openxmlformats.org/officeDocument/2006/relationships/slide" Target="../slides/slide655.xml" /><Relationship Id="rId2" Type="http://schemas.openxmlformats.org/officeDocument/2006/relationships/notesMaster" Target="../notesMasters/notesMaster1.xml" /></Relationships>
</file>

<file path=ppt/notesSlides/_rels/notesSlide656.xml.rels>&#65279;<?xml version="1.0" encoding="utf-8" standalone="yes"?><Relationships xmlns="http://schemas.openxmlformats.org/package/2006/relationships"><Relationship Id="rId1" Type="http://schemas.openxmlformats.org/officeDocument/2006/relationships/slide" Target="../slides/slide656.xml" /><Relationship Id="rId2" Type="http://schemas.openxmlformats.org/officeDocument/2006/relationships/notesMaster" Target="../notesMasters/notesMaster1.xml" /></Relationships>
</file>

<file path=ppt/notesSlides/_rels/notesSlide657.xml.rels>&#65279;<?xml version="1.0" encoding="utf-8" standalone="yes"?><Relationships xmlns="http://schemas.openxmlformats.org/package/2006/relationships"><Relationship Id="rId1" Type="http://schemas.openxmlformats.org/officeDocument/2006/relationships/slide" Target="../slides/slide657.xml" /><Relationship Id="rId2" Type="http://schemas.openxmlformats.org/officeDocument/2006/relationships/notesMaster" Target="../notesMasters/notesMaster1.xml" /></Relationships>
</file>

<file path=ppt/notesSlides/_rels/notesSlide658.xml.rels>&#65279;<?xml version="1.0" encoding="utf-8" standalone="yes"?><Relationships xmlns="http://schemas.openxmlformats.org/package/2006/relationships"><Relationship Id="rId1" Type="http://schemas.openxmlformats.org/officeDocument/2006/relationships/slide" Target="../slides/slide658.xml" /><Relationship Id="rId2" Type="http://schemas.openxmlformats.org/officeDocument/2006/relationships/notesMaster" Target="../notesMasters/notesMaster1.xml" /></Relationships>
</file>

<file path=ppt/notesSlides/_rels/notesSlide659.xml.rels>&#65279;<?xml version="1.0" encoding="utf-8" standalone="yes"?><Relationships xmlns="http://schemas.openxmlformats.org/package/2006/relationships"><Relationship Id="rId1" Type="http://schemas.openxmlformats.org/officeDocument/2006/relationships/slide" Target="../slides/slide659.xml" /><Relationship Id="rId2" Type="http://schemas.openxmlformats.org/officeDocument/2006/relationships/notesMaster" Target="../notesMasters/notesMaster1.xml" /></Relationships>
</file>

<file path=ppt/notesSlides/_rels/notesSlide66.xml.rels>&#65279;<?xml version="1.0" encoding="utf-8" standalone="yes"?><Relationships xmlns="http://schemas.openxmlformats.org/package/2006/relationships"><Relationship Id="rId1" Type="http://schemas.openxmlformats.org/officeDocument/2006/relationships/slide" Target="../slides/slide66.xml" /><Relationship Id="rId2" Type="http://schemas.openxmlformats.org/officeDocument/2006/relationships/notesMaster" Target="../notesMasters/notesMaster1.xml" /></Relationships>
</file>

<file path=ppt/notesSlides/_rels/notesSlide660.xml.rels>&#65279;<?xml version="1.0" encoding="utf-8" standalone="yes"?><Relationships xmlns="http://schemas.openxmlformats.org/package/2006/relationships"><Relationship Id="rId1" Type="http://schemas.openxmlformats.org/officeDocument/2006/relationships/slide" Target="../slides/slide660.xml" /><Relationship Id="rId2" Type="http://schemas.openxmlformats.org/officeDocument/2006/relationships/notesMaster" Target="../notesMasters/notesMaster1.xml" /></Relationships>
</file>

<file path=ppt/notesSlides/_rels/notesSlide661.xml.rels>&#65279;<?xml version="1.0" encoding="utf-8" standalone="yes"?><Relationships xmlns="http://schemas.openxmlformats.org/package/2006/relationships"><Relationship Id="rId1" Type="http://schemas.openxmlformats.org/officeDocument/2006/relationships/slide" Target="../slides/slide661.xml" /><Relationship Id="rId2" Type="http://schemas.openxmlformats.org/officeDocument/2006/relationships/notesMaster" Target="../notesMasters/notesMaster1.xml" /></Relationships>
</file>

<file path=ppt/notesSlides/_rels/notesSlide662.xml.rels>&#65279;<?xml version="1.0" encoding="utf-8" standalone="yes"?><Relationships xmlns="http://schemas.openxmlformats.org/package/2006/relationships"><Relationship Id="rId1" Type="http://schemas.openxmlformats.org/officeDocument/2006/relationships/slide" Target="../slides/slide662.xml" /><Relationship Id="rId2" Type="http://schemas.openxmlformats.org/officeDocument/2006/relationships/notesMaster" Target="../notesMasters/notesMaster1.xml" /></Relationships>
</file>

<file path=ppt/notesSlides/_rels/notesSlide663.xml.rels>&#65279;<?xml version="1.0" encoding="utf-8" standalone="yes"?><Relationships xmlns="http://schemas.openxmlformats.org/package/2006/relationships"><Relationship Id="rId1" Type="http://schemas.openxmlformats.org/officeDocument/2006/relationships/slide" Target="../slides/slide663.xml" /><Relationship Id="rId2" Type="http://schemas.openxmlformats.org/officeDocument/2006/relationships/notesMaster" Target="../notesMasters/notesMaster1.xml" /></Relationships>
</file>

<file path=ppt/notesSlides/_rels/notesSlide664.xml.rels>&#65279;<?xml version="1.0" encoding="utf-8" standalone="yes"?><Relationships xmlns="http://schemas.openxmlformats.org/package/2006/relationships"><Relationship Id="rId1" Type="http://schemas.openxmlformats.org/officeDocument/2006/relationships/slide" Target="../slides/slide664.xml" /><Relationship Id="rId2" Type="http://schemas.openxmlformats.org/officeDocument/2006/relationships/notesMaster" Target="../notesMasters/notesMaster1.xml" /></Relationships>
</file>

<file path=ppt/notesSlides/_rels/notesSlide665.xml.rels>&#65279;<?xml version="1.0" encoding="utf-8" standalone="yes"?><Relationships xmlns="http://schemas.openxmlformats.org/package/2006/relationships"><Relationship Id="rId1" Type="http://schemas.openxmlformats.org/officeDocument/2006/relationships/slide" Target="../slides/slide665.xml" /><Relationship Id="rId2" Type="http://schemas.openxmlformats.org/officeDocument/2006/relationships/notesMaster" Target="../notesMasters/notesMaster1.xml" /></Relationships>
</file>

<file path=ppt/notesSlides/_rels/notesSlide666.xml.rels>&#65279;<?xml version="1.0" encoding="utf-8" standalone="yes"?><Relationships xmlns="http://schemas.openxmlformats.org/package/2006/relationships"><Relationship Id="rId1" Type="http://schemas.openxmlformats.org/officeDocument/2006/relationships/slide" Target="../slides/slide666.xml" /><Relationship Id="rId2" Type="http://schemas.openxmlformats.org/officeDocument/2006/relationships/notesMaster" Target="../notesMasters/notesMaster1.xml" /></Relationships>
</file>

<file path=ppt/notesSlides/_rels/notesSlide667.xml.rels>&#65279;<?xml version="1.0" encoding="utf-8" standalone="yes"?><Relationships xmlns="http://schemas.openxmlformats.org/package/2006/relationships"><Relationship Id="rId1" Type="http://schemas.openxmlformats.org/officeDocument/2006/relationships/slide" Target="../slides/slide667.xml" /><Relationship Id="rId2" Type="http://schemas.openxmlformats.org/officeDocument/2006/relationships/notesMaster" Target="../notesMasters/notesMaster1.xml" /></Relationships>
</file>

<file path=ppt/notesSlides/_rels/notesSlide668.xml.rels>&#65279;<?xml version="1.0" encoding="utf-8" standalone="yes"?><Relationships xmlns="http://schemas.openxmlformats.org/package/2006/relationships"><Relationship Id="rId1" Type="http://schemas.openxmlformats.org/officeDocument/2006/relationships/slide" Target="../slides/slide668.xml" /><Relationship Id="rId2" Type="http://schemas.openxmlformats.org/officeDocument/2006/relationships/notesMaster" Target="../notesMasters/notesMaster1.xml" /></Relationships>
</file>

<file path=ppt/notesSlides/_rels/notesSlide669.xml.rels>&#65279;<?xml version="1.0" encoding="utf-8" standalone="yes"?><Relationships xmlns="http://schemas.openxmlformats.org/package/2006/relationships"><Relationship Id="rId1" Type="http://schemas.openxmlformats.org/officeDocument/2006/relationships/slide" Target="../slides/slide669.xml" /><Relationship Id="rId2" Type="http://schemas.openxmlformats.org/officeDocument/2006/relationships/notesMaster" Target="../notesMasters/notesMaster1.xml" /></Relationships>
</file>

<file path=ppt/notesSlides/_rels/notesSlide67.xml.rels>&#65279;<?xml version="1.0" encoding="utf-8" standalone="yes"?><Relationships xmlns="http://schemas.openxmlformats.org/package/2006/relationships"><Relationship Id="rId1" Type="http://schemas.openxmlformats.org/officeDocument/2006/relationships/slide" Target="../slides/slide67.xml" /><Relationship Id="rId2" Type="http://schemas.openxmlformats.org/officeDocument/2006/relationships/notesMaster" Target="../notesMasters/notesMaster1.xml" /></Relationships>
</file>

<file path=ppt/notesSlides/_rels/notesSlide670.xml.rels>&#65279;<?xml version="1.0" encoding="utf-8" standalone="yes"?><Relationships xmlns="http://schemas.openxmlformats.org/package/2006/relationships"><Relationship Id="rId1" Type="http://schemas.openxmlformats.org/officeDocument/2006/relationships/slide" Target="../slides/slide670.xml" /><Relationship Id="rId2" Type="http://schemas.openxmlformats.org/officeDocument/2006/relationships/notesMaster" Target="../notesMasters/notesMaster1.xml" /></Relationships>
</file>

<file path=ppt/notesSlides/_rels/notesSlide671.xml.rels>&#65279;<?xml version="1.0" encoding="utf-8" standalone="yes"?><Relationships xmlns="http://schemas.openxmlformats.org/package/2006/relationships"><Relationship Id="rId1" Type="http://schemas.openxmlformats.org/officeDocument/2006/relationships/slide" Target="../slides/slide671.xml" /><Relationship Id="rId2" Type="http://schemas.openxmlformats.org/officeDocument/2006/relationships/notesMaster" Target="../notesMasters/notesMaster1.xml" /></Relationships>
</file>

<file path=ppt/notesSlides/_rels/notesSlide672.xml.rels>&#65279;<?xml version="1.0" encoding="utf-8" standalone="yes"?><Relationships xmlns="http://schemas.openxmlformats.org/package/2006/relationships"><Relationship Id="rId1" Type="http://schemas.openxmlformats.org/officeDocument/2006/relationships/slide" Target="../slides/slide672.xml" /><Relationship Id="rId2" Type="http://schemas.openxmlformats.org/officeDocument/2006/relationships/notesMaster" Target="../notesMasters/notesMaster1.xml" /></Relationships>
</file>

<file path=ppt/notesSlides/_rels/notesSlide673.xml.rels>&#65279;<?xml version="1.0" encoding="utf-8" standalone="yes"?><Relationships xmlns="http://schemas.openxmlformats.org/package/2006/relationships"><Relationship Id="rId1" Type="http://schemas.openxmlformats.org/officeDocument/2006/relationships/slide" Target="../slides/slide673.xml" /><Relationship Id="rId2" Type="http://schemas.openxmlformats.org/officeDocument/2006/relationships/notesMaster" Target="../notesMasters/notesMaster1.xml" /></Relationships>
</file>

<file path=ppt/notesSlides/_rels/notesSlide674.xml.rels>&#65279;<?xml version="1.0" encoding="utf-8" standalone="yes"?><Relationships xmlns="http://schemas.openxmlformats.org/package/2006/relationships"><Relationship Id="rId1" Type="http://schemas.openxmlformats.org/officeDocument/2006/relationships/slide" Target="../slides/slide674.xml" /><Relationship Id="rId2" Type="http://schemas.openxmlformats.org/officeDocument/2006/relationships/notesMaster" Target="../notesMasters/notesMaster1.xml" /></Relationships>
</file>

<file path=ppt/notesSlides/_rels/notesSlide675.xml.rels>&#65279;<?xml version="1.0" encoding="utf-8" standalone="yes"?><Relationships xmlns="http://schemas.openxmlformats.org/package/2006/relationships"><Relationship Id="rId1" Type="http://schemas.openxmlformats.org/officeDocument/2006/relationships/slide" Target="../slides/slide675.xml" /><Relationship Id="rId2" Type="http://schemas.openxmlformats.org/officeDocument/2006/relationships/notesMaster" Target="../notesMasters/notesMaster1.xml" /></Relationships>
</file>

<file path=ppt/notesSlides/_rels/notesSlide676.xml.rels>&#65279;<?xml version="1.0" encoding="utf-8" standalone="yes"?><Relationships xmlns="http://schemas.openxmlformats.org/package/2006/relationships"><Relationship Id="rId1" Type="http://schemas.openxmlformats.org/officeDocument/2006/relationships/slide" Target="../slides/slide676.xml" /><Relationship Id="rId2" Type="http://schemas.openxmlformats.org/officeDocument/2006/relationships/notesMaster" Target="../notesMasters/notesMaster1.xml" /></Relationships>
</file>

<file path=ppt/notesSlides/_rels/notesSlide677.xml.rels>&#65279;<?xml version="1.0" encoding="utf-8" standalone="yes"?><Relationships xmlns="http://schemas.openxmlformats.org/package/2006/relationships"><Relationship Id="rId1" Type="http://schemas.openxmlformats.org/officeDocument/2006/relationships/slide" Target="../slides/slide677.xml" /><Relationship Id="rId2" Type="http://schemas.openxmlformats.org/officeDocument/2006/relationships/notesMaster" Target="../notesMasters/notesMaster1.xml" /></Relationships>
</file>

<file path=ppt/notesSlides/_rels/notesSlide678.xml.rels>&#65279;<?xml version="1.0" encoding="utf-8" standalone="yes"?><Relationships xmlns="http://schemas.openxmlformats.org/package/2006/relationships"><Relationship Id="rId1" Type="http://schemas.openxmlformats.org/officeDocument/2006/relationships/slide" Target="../slides/slide678.xml" /><Relationship Id="rId2" Type="http://schemas.openxmlformats.org/officeDocument/2006/relationships/notesMaster" Target="../notesMasters/notesMaster1.xml" /></Relationships>
</file>

<file path=ppt/notesSlides/_rels/notesSlide679.xml.rels>&#65279;<?xml version="1.0" encoding="utf-8" standalone="yes"?><Relationships xmlns="http://schemas.openxmlformats.org/package/2006/relationships"><Relationship Id="rId1" Type="http://schemas.openxmlformats.org/officeDocument/2006/relationships/slide" Target="../slides/slide679.xml" /><Relationship Id="rId2" Type="http://schemas.openxmlformats.org/officeDocument/2006/relationships/notesMaster" Target="../notesMasters/notesMaster1.xml" /></Relationships>
</file>

<file path=ppt/notesSlides/_rels/notesSlide68.xml.rels>&#65279;<?xml version="1.0" encoding="utf-8" standalone="yes"?><Relationships xmlns="http://schemas.openxmlformats.org/package/2006/relationships"><Relationship Id="rId1" Type="http://schemas.openxmlformats.org/officeDocument/2006/relationships/slide" Target="../slides/slide68.xml" /><Relationship Id="rId2" Type="http://schemas.openxmlformats.org/officeDocument/2006/relationships/notesMaster" Target="../notesMasters/notesMaster1.xml" /></Relationships>
</file>

<file path=ppt/notesSlides/_rels/notesSlide680.xml.rels>&#65279;<?xml version="1.0" encoding="utf-8" standalone="yes"?><Relationships xmlns="http://schemas.openxmlformats.org/package/2006/relationships"><Relationship Id="rId1" Type="http://schemas.openxmlformats.org/officeDocument/2006/relationships/slide" Target="../slides/slide680.xml" /><Relationship Id="rId2" Type="http://schemas.openxmlformats.org/officeDocument/2006/relationships/notesMaster" Target="../notesMasters/notesMaster1.xml" /></Relationships>
</file>

<file path=ppt/notesSlides/_rels/notesSlide681.xml.rels>&#65279;<?xml version="1.0" encoding="utf-8" standalone="yes"?><Relationships xmlns="http://schemas.openxmlformats.org/package/2006/relationships"><Relationship Id="rId1" Type="http://schemas.openxmlformats.org/officeDocument/2006/relationships/slide" Target="../slides/slide681.xml" /><Relationship Id="rId2" Type="http://schemas.openxmlformats.org/officeDocument/2006/relationships/notesMaster" Target="../notesMasters/notesMaster1.xml" /></Relationships>
</file>

<file path=ppt/notesSlides/_rels/notesSlide682.xml.rels>&#65279;<?xml version="1.0" encoding="utf-8" standalone="yes"?><Relationships xmlns="http://schemas.openxmlformats.org/package/2006/relationships"><Relationship Id="rId1" Type="http://schemas.openxmlformats.org/officeDocument/2006/relationships/slide" Target="../slides/slide682.xml" /><Relationship Id="rId2" Type="http://schemas.openxmlformats.org/officeDocument/2006/relationships/notesMaster" Target="../notesMasters/notesMaster1.xml" /></Relationships>
</file>

<file path=ppt/notesSlides/_rels/notesSlide683.xml.rels>&#65279;<?xml version="1.0" encoding="utf-8" standalone="yes"?><Relationships xmlns="http://schemas.openxmlformats.org/package/2006/relationships"><Relationship Id="rId1" Type="http://schemas.openxmlformats.org/officeDocument/2006/relationships/slide" Target="../slides/slide683.xml" /><Relationship Id="rId2" Type="http://schemas.openxmlformats.org/officeDocument/2006/relationships/notesMaster" Target="../notesMasters/notesMaster1.xml" /></Relationships>
</file>

<file path=ppt/notesSlides/_rels/notesSlide684.xml.rels>&#65279;<?xml version="1.0" encoding="utf-8" standalone="yes"?><Relationships xmlns="http://schemas.openxmlformats.org/package/2006/relationships"><Relationship Id="rId1" Type="http://schemas.openxmlformats.org/officeDocument/2006/relationships/slide" Target="../slides/slide684.xml" /><Relationship Id="rId2" Type="http://schemas.openxmlformats.org/officeDocument/2006/relationships/notesMaster" Target="../notesMasters/notesMaster1.xml" /></Relationships>
</file>

<file path=ppt/notesSlides/_rels/notesSlide685.xml.rels>&#65279;<?xml version="1.0" encoding="utf-8" standalone="yes"?><Relationships xmlns="http://schemas.openxmlformats.org/package/2006/relationships"><Relationship Id="rId1" Type="http://schemas.openxmlformats.org/officeDocument/2006/relationships/slide" Target="../slides/slide685.xml" /><Relationship Id="rId2" Type="http://schemas.openxmlformats.org/officeDocument/2006/relationships/notesMaster" Target="../notesMasters/notesMaster1.xml" /></Relationships>
</file>

<file path=ppt/notesSlides/_rels/notesSlide686.xml.rels>&#65279;<?xml version="1.0" encoding="utf-8" standalone="yes"?><Relationships xmlns="http://schemas.openxmlformats.org/package/2006/relationships"><Relationship Id="rId1" Type="http://schemas.openxmlformats.org/officeDocument/2006/relationships/slide" Target="../slides/slide686.xml" /><Relationship Id="rId2" Type="http://schemas.openxmlformats.org/officeDocument/2006/relationships/notesMaster" Target="../notesMasters/notesMaster1.xml" /></Relationships>
</file>

<file path=ppt/notesSlides/_rels/notesSlide687.xml.rels>&#65279;<?xml version="1.0" encoding="utf-8" standalone="yes"?><Relationships xmlns="http://schemas.openxmlformats.org/package/2006/relationships"><Relationship Id="rId1" Type="http://schemas.openxmlformats.org/officeDocument/2006/relationships/slide" Target="../slides/slide687.xml" /><Relationship Id="rId2" Type="http://schemas.openxmlformats.org/officeDocument/2006/relationships/notesMaster" Target="../notesMasters/notesMaster1.xml" /></Relationships>
</file>

<file path=ppt/notesSlides/_rels/notesSlide688.xml.rels>&#65279;<?xml version="1.0" encoding="utf-8" standalone="yes"?><Relationships xmlns="http://schemas.openxmlformats.org/package/2006/relationships"><Relationship Id="rId1" Type="http://schemas.openxmlformats.org/officeDocument/2006/relationships/slide" Target="../slides/slide688.xml" /><Relationship Id="rId2" Type="http://schemas.openxmlformats.org/officeDocument/2006/relationships/notesMaster" Target="../notesMasters/notesMaster1.xml" /></Relationships>
</file>

<file path=ppt/notesSlides/_rels/notesSlide689.xml.rels>&#65279;<?xml version="1.0" encoding="utf-8" standalone="yes"?><Relationships xmlns="http://schemas.openxmlformats.org/package/2006/relationships"><Relationship Id="rId1" Type="http://schemas.openxmlformats.org/officeDocument/2006/relationships/slide" Target="../slides/slide689.xml" /><Relationship Id="rId2" Type="http://schemas.openxmlformats.org/officeDocument/2006/relationships/notesMaster" Target="../notesMasters/notesMaster1.xml" /></Relationships>
</file>

<file path=ppt/notesSlides/_rels/notesSlide69.xml.rels>&#65279;<?xml version="1.0" encoding="utf-8" standalone="yes"?><Relationships xmlns="http://schemas.openxmlformats.org/package/2006/relationships"><Relationship Id="rId1" Type="http://schemas.openxmlformats.org/officeDocument/2006/relationships/slide" Target="../slides/slide69.xml" /><Relationship Id="rId2" Type="http://schemas.openxmlformats.org/officeDocument/2006/relationships/notesMaster" Target="../notesMasters/notesMaster1.xml" /></Relationships>
</file>

<file path=ppt/notesSlides/_rels/notesSlide690.xml.rels>&#65279;<?xml version="1.0" encoding="utf-8" standalone="yes"?><Relationships xmlns="http://schemas.openxmlformats.org/package/2006/relationships"><Relationship Id="rId1" Type="http://schemas.openxmlformats.org/officeDocument/2006/relationships/slide" Target="../slides/slide690.xml" /><Relationship Id="rId2" Type="http://schemas.openxmlformats.org/officeDocument/2006/relationships/notesMaster" Target="../notesMasters/notesMaster1.xml" /></Relationships>
</file>

<file path=ppt/notesSlides/_rels/notesSlide691.xml.rels>&#65279;<?xml version="1.0" encoding="utf-8" standalone="yes"?><Relationships xmlns="http://schemas.openxmlformats.org/package/2006/relationships"><Relationship Id="rId1" Type="http://schemas.openxmlformats.org/officeDocument/2006/relationships/slide" Target="../slides/slide691.xml" /><Relationship Id="rId2" Type="http://schemas.openxmlformats.org/officeDocument/2006/relationships/notesMaster" Target="../notesMasters/notesMaster1.xml" /></Relationships>
</file>

<file path=ppt/notesSlides/_rels/notesSlide692.xml.rels>&#65279;<?xml version="1.0" encoding="utf-8" standalone="yes"?><Relationships xmlns="http://schemas.openxmlformats.org/package/2006/relationships"><Relationship Id="rId1" Type="http://schemas.openxmlformats.org/officeDocument/2006/relationships/slide" Target="../slides/slide692.xml" /><Relationship Id="rId2" Type="http://schemas.openxmlformats.org/officeDocument/2006/relationships/notesMaster" Target="../notesMasters/notesMaster1.xml" /></Relationships>
</file>

<file path=ppt/notesSlides/_rels/notesSlide693.xml.rels>&#65279;<?xml version="1.0" encoding="utf-8" standalone="yes"?><Relationships xmlns="http://schemas.openxmlformats.org/package/2006/relationships"><Relationship Id="rId1" Type="http://schemas.openxmlformats.org/officeDocument/2006/relationships/slide" Target="../slides/slide693.xml" /><Relationship Id="rId2" Type="http://schemas.openxmlformats.org/officeDocument/2006/relationships/notesMaster" Target="../notesMasters/notesMaster1.xml" /></Relationships>
</file>

<file path=ppt/notesSlides/_rels/notesSlide694.xml.rels>&#65279;<?xml version="1.0" encoding="utf-8" standalone="yes"?><Relationships xmlns="http://schemas.openxmlformats.org/package/2006/relationships"><Relationship Id="rId1" Type="http://schemas.openxmlformats.org/officeDocument/2006/relationships/slide" Target="../slides/slide694.xml" /><Relationship Id="rId2" Type="http://schemas.openxmlformats.org/officeDocument/2006/relationships/notesMaster" Target="../notesMasters/notesMaster1.xml" /></Relationships>
</file>

<file path=ppt/notesSlides/_rels/notesSlide695.xml.rels>&#65279;<?xml version="1.0" encoding="utf-8" standalone="yes"?><Relationships xmlns="http://schemas.openxmlformats.org/package/2006/relationships"><Relationship Id="rId1" Type="http://schemas.openxmlformats.org/officeDocument/2006/relationships/slide" Target="../slides/slide695.xml" /><Relationship Id="rId2" Type="http://schemas.openxmlformats.org/officeDocument/2006/relationships/notesMaster" Target="../notesMasters/notesMaster1.xml" /></Relationships>
</file>

<file path=ppt/notesSlides/_rels/notesSlide696.xml.rels>&#65279;<?xml version="1.0" encoding="utf-8" standalone="yes"?><Relationships xmlns="http://schemas.openxmlformats.org/package/2006/relationships"><Relationship Id="rId1" Type="http://schemas.openxmlformats.org/officeDocument/2006/relationships/slide" Target="../slides/slide696.xml" /><Relationship Id="rId2" Type="http://schemas.openxmlformats.org/officeDocument/2006/relationships/notesMaster" Target="../notesMasters/notesMaster1.xml" /></Relationships>
</file>

<file path=ppt/notesSlides/_rels/notesSlide697.xml.rels>&#65279;<?xml version="1.0" encoding="utf-8" standalone="yes"?><Relationships xmlns="http://schemas.openxmlformats.org/package/2006/relationships"><Relationship Id="rId1" Type="http://schemas.openxmlformats.org/officeDocument/2006/relationships/slide" Target="../slides/slide697.xml" /><Relationship Id="rId2" Type="http://schemas.openxmlformats.org/officeDocument/2006/relationships/notesMaster" Target="../notesMasters/notesMaster1.xml" /></Relationships>
</file>

<file path=ppt/notesSlides/_rels/notesSlide698.xml.rels>&#65279;<?xml version="1.0" encoding="utf-8" standalone="yes"?><Relationships xmlns="http://schemas.openxmlformats.org/package/2006/relationships"><Relationship Id="rId1" Type="http://schemas.openxmlformats.org/officeDocument/2006/relationships/slide" Target="../slides/slide698.xml" /><Relationship Id="rId2" Type="http://schemas.openxmlformats.org/officeDocument/2006/relationships/notesMaster" Target="../notesMasters/notesMaster1.xml" /></Relationships>
</file>

<file path=ppt/notesSlides/_rels/notesSlide699.xml.rels>&#65279;<?xml version="1.0" encoding="utf-8" standalone="yes"?><Relationships xmlns="http://schemas.openxmlformats.org/package/2006/relationships"><Relationship Id="rId1" Type="http://schemas.openxmlformats.org/officeDocument/2006/relationships/slide" Target="../slides/slide699.xml" /><Relationship Id="rId2" Type="http://schemas.openxmlformats.org/officeDocument/2006/relationships/notesMaster" Target="../notesMasters/notesMaster1.xml" /></Relationships>
</file>

<file path=ppt/notesSlides/_rels/notesSlide7.xml.rels>&#65279;<?xml version="1.0" encoding="utf-8" standalone="yes"?><Relationships xmlns="http://schemas.openxmlformats.org/package/2006/relationships"><Relationship Id="rId1" Type="http://schemas.openxmlformats.org/officeDocument/2006/relationships/slide" Target="../slides/slide7.xml" /><Relationship Id="rId2" Type="http://schemas.openxmlformats.org/officeDocument/2006/relationships/notesMaster" Target="../notesMasters/notesMaster1.xml" /></Relationships>
</file>

<file path=ppt/notesSlides/_rels/notesSlide70.xml.rels>&#65279;<?xml version="1.0" encoding="utf-8" standalone="yes"?><Relationships xmlns="http://schemas.openxmlformats.org/package/2006/relationships"><Relationship Id="rId1" Type="http://schemas.openxmlformats.org/officeDocument/2006/relationships/slide" Target="../slides/slide70.xml" /><Relationship Id="rId2" Type="http://schemas.openxmlformats.org/officeDocument/2006/relationships/notesMaster" Target="../notesMasters/notesMaster1.xml" /></Relationships>
</file>

<file path=ppt/notesSlides/_rels/notesSlide700.xml.rels>&#65279;<?xml version="1.0" encoding="utf-8" standalone="yes"?><Relationships xmlns="http://schemas.openxmlformats.org/package/2006/relationships"><Relationship Id="rId1" Type="http://schemas.openxmlformats.org/officeDocument/2006/relationships/slide" Target="../slides/slide700.xml" /><Relationship Id="rId2" Type="http://schemas.openxmlformats.org/officeDocument/2006/relationships/notesMaster" Target="../notesMasters/notesMaster1.xml" /></Relationships>
</file>

<file path=ppt/notesSlides/_rels/notesSlide701.xml.rels>&#65279;<?xml version="1.0" encoding="utf-8" standalone="yes"?><Relationships xmlns="http://schemas.openxmlformats.org/package/2006/relationships"><Relationship Id="rId1" Type="http://schemas.openxmlformats.org/officeDocument/2006/relationships/slide" Target="../slides/slide701.xml" /><Relationship Id="rId2" Type="http://schemas.openxmlformats.org/officeDocument/2006/relationships/notesMaster" Target="../notesMasters/notesMaster1.xml" /></Relationships>
</file>

<file path=ppt/notesSlides/_rels/notesSlide702.xml.rels>&#65279;<?xml version="1.0" encoding="utf-8" standalone="yes"?><Relationships xmlns="http://schemas.openxmlformats.org/package/2006/relationships"><Relationship Id="rId1" Type="http://schemas.openxmlformats.org/officeDocument/2006/relationships/slide" Target="../slides/slide702.xml" /><Relationship Id="rId2" Type="http://schemas.openxmlformats.org/officeDocument/2006/relationships/notesMaster" Target="../notesMasters/notesMaster1.xml" /></Relationships>
</file>

<file path=ppt/notesSlides/_rels/notesSlide703.xml.rels>&#65279;<?xml version="1.0" encoding="utf-8" standalone="yes"?><Relationships xmlns="http://schemas.openxmlformats.org/package/2006/relationships"><Relationship Id="rId1" Type="http://schemas.openxmlformats.org/officeDocument/2006/relationships/slide" Target="../slides/slide703.xml" /><Relationship Id="rId2" Type="http://schemas.openxmlformats.org/officeDocument/2006/relationships/notesMaster" Target="../notesMasters/notesMaster1.xml" /></Relationships>
</file>

<file path=ppt/notesSlides/_rels/notesSlide704.xml.rels>&#65279;<?xml version="1.0" encoding="utf-8" standalone="yes"?><Relationships xmlns="http://schemas.openxmlformats.org/package/2006/relationships"><Relationship Id="rId1" Type="http://schemas.openxmlformats.org/officeDocument/2006/relationships/slide" Target="../slides/slide704.xml" /><Relationship Id="rId2" Type="http://schemas.openxmlformats.org/officeDocument/2006/relationships/notesMaster" Target="../notesMasters/notesMaster1.xml" /></Relationships>
</file>

<file path=ppt/notesSlides/_rels/notesSlide705.xml.rels>&#65279;<?xml version="1.0" encoding="utf-8" standalone="yes"?><Relationships xmlns="http://schemas.openxmlformats.org/package/2006/relationships"><Relationship Id="rId1" Type="http://schemas.openxmlformats.org/officeDocument/2006/relationships/slide" Target="../slides/slide705.xml" /><Relationship Id="rId2" Type="http://schemas.openxmlformats.org/officeDocument/2006/relationships/notesMaster" Target="../notesMasters/notesMaster1.xml" /></Relationships>
</file>

<file path=ppt/notesSlides/_rels/notesSlide706.xml.rels>&#65279;<?xml version="1.0" encoding="utf-8" standalone="yes"?><Relationships xmlns="http://schemas.openxmlformats.org/package/2006/relationships"><Relationship Id="rId1" Type="http://schemas.openxmlformats.org/officeDocument/2006/relationships/slide" Target="../slides/slide706.xml" /><Relationship Id="rId2" Type="http://schemas.openxmlformats.org/officeDocument/2006/relationships/notesMaster" Target="../notesMasters/notesMaster1.xml" /></Relationships>
</file>

<file path=ppt/notesSlides/_rels/notesSlide707.xml.rels>&#65279;<?xml version="1.0" encoding="utf-8" standalone="yes"?><Relationships xmlns="http://schemas.openxmlformats.org/package/2006/relationships"><Relationship Id="rId1" Type="http://schemas.openxmlformats.org/officeDocument/2006/relationships/slide" Target="../slides/slide707.xml" /><Relationship Id="rId2" Type="http://schemas.openxmlformats.org/officeDocument/2006/relationships/notesMaster" Target="../notesMasters/notesMaster1.xml" /></Relationships>
</file>

<file path=ppt/notesSlides/_rels/notesSlide708.xml.rels>&#65279;<?xml version="1.0" encoding="utf-8" standalone="yes"?><Relationships xmlns="http://schemas.openxmlformats.org/package/2006/relationships"><Relationship Id="rId1" Type="http://schemas.openxmlformats.org/officeDocument/2006/relationships/slide" Target="../slides/slide708.xml" /><Relationship Id="rId2" Type="http://schemas.openxmlformats.org/officeDocument/2006/relationships/notesMaster" Target="../notesMasters/notesMaster1.xml" /></Relationships>
</file>

<file path=ppt/notesSlides/_rels/notesSlide709.xml.rels>&#65279;<?xml version="1.0" encoding="utf-8" standalone="yes"?><Relationships xmlns="http://schemas.openxmlformats.org/package/2006/relationships"><Relationship Id="rId1" Type="http://schemas.openxmlformats.org/officeDocument/2006/relationships/slide" Target="../slides/slide709.xml" /><Relationship Id="rId2" Type="http://schemas.openxmlformats.org/officeDocument/2006/relationships/notesMaster" Target="../notesMasters/notesMaster1.xml" /></Relationships>
</file>

<file path=ppt/notesSlides/_rels/notesSlide71.xml.rels>&#65279;<?xml version="1.0" encoding="utf-8" standalone="yes"?><Relationships xmlns="http://schemas.openxmlformats.org/package/2006/relationships"><Relationship Id="rId1" Type="http://schemas.openxmlformats.org/officeDocument/2006/relationships/slide" Target="../slides/slide71.xml" /><Relationship Id="rId2" Type="http://schemas.openxmlformats.org/officeDocument/2006/relationships/notesMaster" Target="../notesMasters/notesMaster1.xml" /></Relationships>
</file>

<file path=ppt/notesSlides/_rels/notesSlide710.xml.rels>&#65279;<?xml version="1.0" encoding="utf-8" standalone="yes"?><Relationships xmlns="http://schemas.openxmlformats.org/package/2006/relationships"><Relationship Id="rId1" Type="http://schemas.openxmlformats.org/officeDocument/2006/relationships/slide" Target="../slides/slide710.xml" /><Relationship Id="rId2" Type="http://schemas.openxmlformats.org/officeDocument/2006/relationships/notesMaster" Target="../notesMasters/notesMaster1.xml" /></Relationships>
</file>

<file path=ppt/notesSlides/_rels/notesSlide711.xml.rels>&#65279;<?xml version="1.0" encoding="utf-8" standalone="yes"?><Relationships xmlns="http://schemas.openxmlformats.org/package/2006/relationships"><Relationship Id="rId1" Type="http://schemas.openxmlformats.org/officeDocument/2006/relationships/slide" Target="../slides/slide711.xml" /><Relationship Id="rId2" Type="http://schemas.openxmlformats.org/officeDocument/2006/relationships/notesMaster" Target="../notesMasters/notesMaster1.xml" /></Relationships>
</file>

<file path=ppt/notesSlides/_rels/notesSlide712.xml.rels>&#65279;<?xml version="1.0" encoding="utf-8" standalone="yes"?><Relationships xmlns="http://schemas.openxmlformats.org/package/2006/relationships"><Relationship Id="rId1" Type="http://schemas.openxmlformats.org/officeDocument/2006/relationships/slide" Target="../slides/slide712.xml" /><Relationship Id="rId2" Type="http://schemas.openxmlformats.org/officeDocument/2006/relationships/notesMaster" Target="../notesMasters/notesMaster1.xml" /></Relationships>
</file>

<file path=ppt/notesSlides/_rels/notesSlide713.xml.rels>&#65279;<?xml version="1.0" encoding="utf-8" standalone="yes"?><Relationships xmlns="http://schemas.openxmlformats.org/package/2006/relationships"><Relationship Id="rId1" Type="http://schemas.openxmlformats.org/officeDocument/2006/relationships/slide" Target="../slides/slide713.xml" /><Relationship Id="rId2" Type="http://schemas.openxmlformats.org/officeDocument/2006/relationships/notesMaster" Target="../notesMasters/notesMaster1.xml" /></Relationships>
</file>

<file path=ppt/notesSlides/_rels/notesSlide714.xml.rels>&#65279;<?xml version="1.0" encoding="utf-8" standalone="yes"?><Relationships xmlns="http://schemas.openxmlformats.org/package/2006/relationships"><Relationship Id="rId1" Type="http://schemas.openxmlformats.org/officeDocument/2006/relationships/slide" Target="../slides/slide714.xml" /><Relationship Id="rId2" Type="http://schemas.openxmlformats.org/officeDocument/2006/relationships/notesMaster" Target="../notesMasters/notesMaster1.xml" /></Relationships>
</file>

<file path=ppt/notesSlides/_rels/notesSlide715.xml.rels>&#65279;<?xml version="1.0" encoding="utf-8" standalone="yes"?><Relationships xmlns="http://schemas.openxmlformats.org/package/2006/relationships"><Relationship Id="rId1" Type="http://schemas.openxmlformats.org/officeDocument/2006/relationships/slide" Target="../slides/slide715.xml" /><Relationship Id="rId2" Type="http://schemas.openxmlformats.org/officeDocument/2006/relationships/notesMaster" Target="../notesMasters/notesMaster1.xml" /></Relationships>
</file>

<file path=ppt/notesSlides/_rels/notesSlide716.xml.rels>&#65279;<?xml version="1.0" encoding="utf-8" standalone="yes"?><Relationships xmlns="http://schemas.openxmlformats.org/package/2006/relationships"><Relationship Id="rId1" Type="http://schemas.openxmlformats.org/officeDocument/2006/relationships/slide" Target="../slides/slide716.xml" /><Relationship Id="rId2" Type="http://schemas.openxmlformats.org/officeDocument/2006/relationships/notesMaster" Target="../notesMasters/notesMaster1.xml" /></Relationships>
</file>

<file path=ppt/notesSlides/_rels/notesSlide717.xml.rels>&#65279;<?xml version="1.0" encoding="utf-8" standalone="yes"?><Relationships xmlns="http://schemas.openxmlformats.org/package/2006/relationships"><Relationship Id="rId1" Type="http://schemas.openxmlformats.org/officeDocument/2006/relationships/slide" Target="../slides/slide717.xml" /><Relationship Id="rId2" Type="http://schemas.openxmlformats.org/officeDocument/2006/relationships/notesMaster" Target="../notesMasters/notesMaster1.xml" /></Relationships>
</file>

<file path=ppt/notesSlides/_rels/notesSlide718.xml.rels>&#65279;<?xml version="1.0" encoding="utf-8" standalone="yes"?><Relationships xmlns="http://schemas.openxmlformats.org/package/2006/relationships"><Relationship Id="rId1" Type="http://schemas.openxmlformats.org/officeDocument/2006/relationships/slide" Target="../slides/slide718.xml" /><Relationship Id="rId2" Type="http://schemas.openxmlformats.org/officeDocument/2006/relationships/notesMaster" Target="../notesMasters/notesMaster1.xml" /></Relationships>
</file>

<file path=ppt/notesSlides/_rels/notesSlide719.xml.rels>&#65279;<?xml version="1.0" encoding="utf-8" standalone="yes"?><Relationships xmlns="http://schemas.openxmlformats.org/package/2006/relationships"><Relationship Id="rId1" Type="http://schemas.openxmlformats.org/officeDocument/2006/relationships/slide" Target="../slides/slide719.xml" /><Relationship Id="rId2" Type="http://schemas.openxmlformats.org/officeDocument/2006/relationships/notesMaster" Target="../notesMasters/notesMaster1.xml" /></Relationships>
</file>

<file path=ppt/notesSlides/_rels/notesSlide72.xml.rels>&#65279;<?xml version="1.0" encoding="utf-8" standalone="yes"?><Relationships xmlns="http://schemas.openxmlformats.org/package/2006/relationships"><Relationship Id="rId1" Type="http://schemas.openxmlformats.org/officeDocument/2006/relationships/slide" Target="../slides/slide72.xml" /><Relationship Id="rId2" Type="http://schemas.openxmlformats.org/officeDocument/2006/relationships/notesMaster" Target="../notesMasters/notesMaster1.xml" /></Relationships>
</file>

<file path=ppt/notesSlides/_rels/notesSlide720.xml.rels>&#65279;<?xml version="1.0" encoding="utf-8" standalone="yes"?><Relationships xmlns="http://schemas.openxmlformats.org/package/2006/relationships"><Relationship Id="rId1" Type="http://schemas.openxmlformats.org/officeDocument/2006/relationships/slide" Target="../slides/slide720.xml" /><Relationship Id="rId2" Type="http://schemas.openxmlformats.org/officeDocument/2006/relationships/notesMaster" Target="../notesMasters/notesMaster1.xml" /></Relationships>
</file>

<file path=ppt/notesSlides/_rels/notesSlide721.xml.rels>&#65279;<?xml version="1.0" encoding="utf-8" standalone="yes"?><Relationships xmlns="http://schemas.openxmlformats.org/package/2006/relationships"><Relationship Id="rId1" Type="http://schemas.openxmlformats.org/officeDocument/2006/relationships/slide" Target="../slides/slide721.xml" /><Relationship Id="rId2" Type="http://schemas.openxmlformats.org/officeDocument/2006/relationships/notesMaster" Target="../notesMasters/notesMaster1.xml" /></Relationships>
</file>

<file path=ppt/notesSlides/_rels/notesSlide722.xml.rels>&#65279;<?xml version="1.0" encoding="utf-8" standalone="yes"?><Relationships xmlns="http://schemas.openxmlformats.org/package/2006/relationships"><Relationship Id="rId1" Type="http://schemas.openxmlformats.org/officeDocument/2006/relationships/slide" Target="../slides/slide722.xml" /><Relationship Id="rId2" Type="http://schemas.openxmlformats.org/officeDocument/2006/relationships/notesMaster" Target="../notesMasters/notesMaster1.xml" /></Relationships>
</file>

<file path=ppt/notesSlides/_rels/notesSlide723.xml.rels>&#65279;<?xml version="1.0" encoding="utf-8" standalone="yes"?><Relationships xmlns="http://schemas.openxmlformats.org/package/2006/relationships"><Relationship Id="rId1" Type="http://schemas.openxmlformats.org/officeDocument/2006/relationships/slide" Target="../slides/slide723.xml" /><Relationship Id="rId2" Type="http://schemas.openxmlformats.org/officeDocument/2006/relationships/notesMaster" Target="../notesMasters/notesMaster1.xml" /></Relationships>
</file>

<file path=ppt/notesSlides/_rels/notesSlide724.xml.rels>&#65279;<?xml version="1.0" encoding="utf-8" standalone="yes"?><Relationships xmlns="http://schemas.openxmlformats.org/package/2006/relationships"><Relationship Id="rId1" Type="http://schemas.openxmlformats.org/officeDocument/2006/relationships/slide" Target="../slides/slide724.xml" /><Relationship Id="rId2" Type="http://schemas.openxmlformats.org/officeDocument/2006/relationships/notesMaster" Target="../notesMasters/notesMaster1.xml" /></Relationships>
</file>

<file path=ppt/notesSlides/_rels/notesSlide725.xml.rels>&#65279;<?xml version="1.0" encoding="utf-8" standalone="yes"?><Relationships xmlns="http://schemas.openxmlformats.org/package/2006/relationships"><Relationship Id="rId1" Type="http://schemas.openxmlformats.org/officeDocument/2006/relationships/slide" Target="../slides/slide725.xml" /><Relationship Id="rId2" Type="http://schemas.openxmlformats.org/officeDocument/2006/relationships/notesMaster" Target="../notesMasters/notesMaster1.xml" /></Relationships>
</file>

<file path=ppt/notesSlides/_rels/notesSlide726.xml.rels>&#65279;<?xml version="1.0" encoding="utf-8" standalone="yes"?><Relationships xmlns="http://schemas.openxmlformats.org/package/2006/relationships"><Relationship Id="rId1" Type="http://schemas.openxmlformats.org/officeDocument/2006/relationships/slide" Target="../slides/slide726.xml" /><Relationship Id="rId2" Type="http://schemas.openxmlformats.org/officeDocument/2006/relationships/notesMaster" Target="../notesMasters/notesMaster1.xml" /></Relationships>
</file>

<file path=ppt/notesSlides/_rels/notesSlide727.xml.rels>&#65279;<?xml version="1.0" encoding="utf-8" standalone="yes"?><Relationships xmlns="http://schemas.openxmlformats.org/package/2006/relationships"><Relationship Id="rId1" Type="http://schemas.openxmlformats.org/officeDocument/2006/relationships/slide" Target="../slides/slide727.xml" /><Relationship Id="rId2" Type="http://schemas.openxmlformats.org/officeDocument/2006/relationships/notesMaster" Target="../notesMasters/notesMaster1.xml" /></Relationships>
</file>

<file path=ppt/notesSlides/_rels/notesSlide728.xml.rels>&#65279;<?xml version="1.0" encoding="utf-8" standalone="yes"?><Relationships xmlns="http://schemas.openxmlformats.org/package/2006/relationships"><Relationship Id="rId1" Type="http://schemas.openxmlformats.org/officeDocument/2006/relationships/slide" Target="../slides/slide728.xml" /><Relationship Id="rId2" Type="http://schemas.openxmlformats.org/officeDocument/2006/relationships/notesMaster" Target="../notesMasters/notesMaster1.xml" /></Relationships>
</file>

<file path=ppt/notesSlides/_rels/notesSlide729.xml.rels>&#65279;<?xml version="1.0" encoding="utf-8" standalone="yes"?><Relationships xmlns="http://schemas.openxmlformats.org/package/2006/relationships"><Relationship Id="rId1" Type="http://schemas.openxmlformats.org/officeDocument/2006/relationships/slide" Target="../slides/slide729.xml" /><Relationship Id="rId2" Type="http://schemas.openxmlformats.org/officeDocument/2006/relationships/notesMaster" Target="../notesMasters/notesMaster1.xml" /></Relationships>
</file>

<file path=ppt/notesSlides/_rels/notesSlide73.xml.rels>&#65279;<?xml version="1.0" encoding="utf-8" standalone="yes"?><Relationships xmlns="http://schemas.openxmlformats.org/package/2006/relationships"><Relationship Id="rId1" Type="http://schemas.openxmlformats.org/officeDocument/2006/relationships/slide" Target="../slides/slide73.xml" /><Relationship Id="rId2" Type="http://schemas.openxmlformats.org/officeDocument/2006/relationships/notesMaster" Target="../notesMasters/notesMaster1.xml" /></Relationships>
</file>

<file path=ppt/notesSlides/_rels/notesSlide730.xml.rels>&#65279;<?xml version="1.0" encoding="utf-8" standalone="yes"?><Relationships xmlns="http://schemas.openxmlformats.org/package/2006/relationships"><Relationship Id="rId1" Type="http://schemas.openxmlformats.org/officeDocument/2006/relationships/slide" Target="../slides/slide730.xml" /><Relationship Id="rId2" Type="http://schemas.openxmlformats.org/officeDocument/2006/relationships/notesMaster" Target="../notesMasters/notesMaster1.xml" /></Relationships>
</file>

<file path=ppt/notesSlides/_rels/notesSlide731.xml.rels>&#65279;<?xml version="1.0" encoding="utf-8" standalone="yes"?><Relationships xmlns="http://schemas.openxmlformats.org/package/2006/relationships"><Relationship Id="rId1" Type="http://schemas.openxmlformats.org/officeDocument/2006/relationships/slide" Target="../slides/slide731.xml" /><Relationship Id="rId2" Type="http://schemas.openxmlformats.org/officeDocument/2006/relationships/notesMaster" Target="../notesMasters/notesMaster1.xml" /></Relationships>
</file>

<file path=ppt/notesSlides/_rels/notesSlide732.xml.rels>&#65279;<?xml version="1.0" encoding="utf-8" standalone="yes"?><Relationships xmlns="http://schemas.openxmlformats.org/package/2006/relationships"><Relationship Id="rId1" Type="http://schemas.openxmlformats.org/officeDocument/2006/relationships/slide" Target="../slides/slide732.xml" /><Relationship Id="rId2" Type="http://schemas.openxmlformats.org/officeDocument/2006/relationships/notesMaster" Target="../notesMasters/notesMaster1.xml" /></Relationships>
</file>

<file path=ppt/notesSlides/_rels/notesSlide733.xml.rels>&#65279;<?xml version="1.0" encoding="utf-8" standalone="yes"?><Relationships xmlns="http://schemas.openxmlformats.org/package/2006/relationships"><Relationship Id="rId1" Type="http://schemas.openxmlformats.org/officeDocument/2006/relationships/slide" Target="../slides/slide733.xml" /><Relationship Id="rId2" Type="http://schemas.openxmlformats.org/officeDocument/2006/relationships/notesMaster" Target="../notesMasters/notesMaster1.xml" /></Relationships>
</file>

<file path=ppt/notesSlides/_rels/notesSlide734.xml.rels>&#65279;<?xml version="1.0" encoding="utf-8" standalone="yes"?><Relationships xmlns="http://schemas.openxmlformats.org/package/2006/relationships"><Relationship Id="rId1" Type="http://schemas.openxmlformats.org/officeDocument/2006/relationships/slide" Target="../slides/slide734.xml" /><Relationship Id="rId2" Type="http://schemas.openxmlformats.org/officeDocument/2006/relationships/notesMaster" Target="../notesMasters/notesMaster1.xml" /></Relationships>
</file>

<file path=ppt/notesSlides/_rels/notesSlide735.xml.rels>&#65279;<?xml version="1.0" encoding="utf-8" standalone="yes"?><Relationships xmlns="http://schemas.openxmlformats.org/package/2006/relationships"><Relationship Id="rId1" Type="http://schemas.openxmlformats.org/officeDocument/2006/relationships/slide" Target="../slides/slide735.xml" /><Relationship Id="rId2" Type="http://schemas.openxmlformats.org/officeDocument/2006/relationships/notesMaster" Target="../notesMasters/notesMaster1.xml" /></Relationships>
</file>

<file path=ppt/notesSlides/_rels/notesSlide736.xml.rels>&#65279;<?xml version="1.0" encoding="utf-8" standalone="yes"?><Relationships xmlns="http://schemas.openxmlformats.org/package/2006/relationships"><Relationship Id="rId1" Type="http://schemas.openxmlformats.org/officeDocument/2006/relationships/slide" Target="../slides/slide736.xml" /><Relationship Id="rId2" Type="http://schemas.openxmlformats.org/officeDocument/2006/relationships/notesMaster" Target="../notesMasters/notesMaster1.xml" /></Relationships>
</file>

<file path=ppt/notesSlides/_rels/notesSlide737.xml.rels>&#65279;<?xml version="1.0" encoding="utf-8" standalone="yes"?><Relationships xmlns="http://schemas.openxmlformats.org/package/2006/relationships"><Relationship Id="rId1" Type="http://schemas.openxmlformats.org/officeDocument/2006/relationships/slide" Target="../slides/slide737.xml" /><Relationship Id="rId2" Type="http://schemas.openxmlformats.org/officeDocument/2006/relationships/notesMaster" Target="../notesMasters/notesMaster1.xml" /></Relationships>
</file>

<file path=ppt/notesSlides/_rels/notesSlide738.xml.rels>&#65279;<?xml version="1.0" encoding="utf-8" standalone="yes"?><Relationships xmlns="http://schemas.openxmlformats.org/package/2006/relationships"><Relationship Id="rId1" Type="http://schemas.openxmlformats.org/officeDocument/2006/relationships/slide" Target="../slides/slide738.xml" /><Relationship Id="rId2" Type="http://schemas.openxmlformats.org/officeDocument/2006/relationships/notesMaster" Target="../notesMasters/notesMaster1.xml" /></Relationships>
</file>

<file path=ppt/notesSlides/_rels/notesSlide739.xml.rels>&#65279;<?xml version="1.0" encoding="utf-8" standalone="yes"?><Relationships xmlns="http://schemas.openxmlformats.org/package/2006/relationships"><Relationship Id="rId1" Type="http://schemas.openxmlformats.org/officeDocument/2006/relationships/slide" Target="../slides/slide739.xml" /><Relationship Id="rId2" Type="http://schemas.openxmlformats.org/officeDocument/2006/relationships/notesMaster" Target="../notesMasters/notesMaster1.xml" /></Relationships>
</file>

<file path=ppt/notesSlides/_rels/notesSlide74.xml.rels>&#65279;<?xml version="1.0" encoding="utf-8" standalone="yes"?><Relationships xmlns="http://schemas.openxmlformats.org/package/2006/relationships"><Relationship Id="rId1" Type="http://schemas.openxmlformats.org/officeDocument/2006/relationships/slide" Target="../slides/slide74.xml" /><Relationship Id="rId2" Type="http://schemas.openxmlformats.org/officeDocument/2006/relationships/notesMaster" Target="../notesMasters/notesMaster1.xml" /></Relationships>
</file>

<file path=ppt/notesSlides/_rels/notesSlide740.xml.rels>&#65279;<?xml version="1.0" encoding="utf-8" standalone="yes"?><Relationships xmlns="http://schemas.openxmlformats.org/package/2006/relationships"><Relationship Id="rId1" Type="http://schemas.openxmlformats.org/officeDocument/2006/relationships/slide" Target="../slides/slide740.xml" /><Relationship Id="rId2" Type="http://schemas.openxmlformats.org/officeDocument/2006/relationships/notesMaster" Target="../notesMasters/notesMaster1.xml" /></Relationships>
</file>

<file path=ppt/notesSlides/_rels/notesSlide741.xml.rels>&#65279;<?xml version="1.0" encoding="utf-8" standalone="yes"?><Relationships xmlns="http://schemas.openxmlformats.org/package/2006/relationships"><Relationship Id="rId1" Type="http://schemas.openxmlformats.org/officeDocument/2006/relationships/slide" Target="../slides/slide741.xml" /><Relationship Id="rId2" Type="http://schemas.openxmlformats.org/officeDocument/2006/relationships/notesMaster" Target="../notesMasters/notesMaster1.xml" /></Relationships>
</file>

<file path=ppt/notesSlides/_rels/notesSlide742.xml.rels>&#65279;<?xml version="1.0" encoding="utf-8" standalone="yes"?><Relationships xmlns="http://schemas.openxmlformats.org/package/2006/relationships"><Relationship Id="rId1" Type="http://schemas.openxmlformats.org/officeDocument/2006/relationships/slide" Target="../slides/slide742.xml" /><Relationship Id="rId2" Type="http://schemas.openxmlformats.org/officeDocument/2006/relationships/notesMaster" Target="../notesMasters/notesMaster1.xml" /></Relationships>
</file>

<file path=ppt/notesSlides/_rels/notesSlide743.xml.rels>&#65279;<?xml version="1.0" encoding="utf-8" standalone="yes"?><Relationships xmlns="http://schemas.openxmlformats.org/package/2006/relationships"><Relationship Id="rId1" Type="http://schemas.openxmlformats.org/officeDocument/2006/relationships/slide" Target="../slides/slide743.xml" /><Relationship Id="rId2" Type="http://schemas.openxmlformats.org/officeDocument/2006/relationships/notesMaster" Target="../notesMasters/notesMaster1.xml" /></Relationships>
</file>

<file path=ppt/notesSlides/_rels/notesSlide744.xml.rels>&#65279;<?xml version="1.0" encoding="utf-8" standalone="yes"?><Relationships xmlns="http://schemas.openxmlformats.org/package/2006/relationships"><Relationship Id="rId1" Type="http://schemas.openxmlformats.org/officeDocument/2006/relationships/slide" Target="../slides/slide744.xml" /><Relationship Id="rId2" Type="http://schemas.openxmlformats.org/officeDocument/2006/relationships/notesMaster" Target="../notesMasters/notesMaster1.xml" /></Relationships>
</file>

<file path=ppt/notesSlides/_rels/notesSlide745.xml.rels>&#65279;<?xml version="1.0" encoding="utf-8" standalone="yes"?><Relationships xmlns="http://schemas.openxmlformats.org/package/2006/relationships"><Relationship Id="rId1" Type="http://schemas.openxmlformats.org/officeDocument/2006/relationships/slide" Target="../slides/slide745.xml" /><Relationship Id="rId2" Type="http://schemas.openxmlformats.org/officeDocument/2006/relationships/notesMaster" Target="../notesMasters/notesMaster1.xml" /></Relationships>
</file>

<file path=ppt/notesSlides/_rels/notesSlide746.xml.rels>&#65279;<?xml version="1.0" encoding="utf-8" standalone="yes"?><Relationships xmlns="http://schemas.openxmlformats.org/package/2006/relationships"><Relationship Id="rId1" Type="http://schemas.openxmlformats.org/officeDocument/2006/relationships/slide" Target="../slides/slide746.xml" /><Relationship Id="rId2" Type="http://schemas.openxmlformats.org/officeDocument/2006/relationships/notesMaster" Target="../notesMasters/notesMaster1.xml" /></Relationships>
</file>

<file path=ppt/notesSlides/_rels/notesSlide747.xml.rels>&#65279;<?xml version="1.0" encoding="utf-8" standalone="yes"?><Relationships xmlns="http://schemas.openxmlformats.org/package/2006/relationships"><Relationship Id="rId1" Type="http://schemas.openxmlformats.org/officeDocument/2006/relationships/slide" Target="../slides/slide747.xml" /><Relationship Id="rId2" Type="http://schemas.openxmlformats.org/officeDocument/2006/relationships/notesMaster" Target="../notesMasters/notesMaster1.xml" /></Relationships>
</file>

<file path=ppt/notesSlides/_rels/notesSlide748.xml.rels>&#65279;<?xml version="1.0" encoding="utf-8" standalone="yes"?><Relationships xmlns="http://schemas.openxmlformats.org/package/2006/relationships"><Relationship Id="rId1" Type="http://schemas.openxmlformats.org/officeDocument/2006/relationships/slide" Target="../slides/slide748.xml" /><Relationship Id="rId2" Type="http://schemas.openxmlformats.org/officeDocument/2006/relationships/notesMaster" Target="../notesMasters/notesMaster1.xml" /></Relationships>
</file>

<file path=ppt/notesSlides/_rels/notesSlide749.xml.rels>&#65279;<?xml version="1.0" encoding="utf-8" standalone="yes"?><Relationships xmlns="http://schemas.openxmlformats.org/package/2006/relationships"><Relationship Id="rId1" Type="http://schemas.openxmlformats.org/officeDocument/2006/relationships/slide" Target="../slides/slide749.xml" /><Relationship Id="rId2" Type="http://schemas.openxmlformats.org/officeDocument/2006/relationships/notesMaster" Target="../notesMasters/notesMaster1.xml" /></Relationships>
</file>

<file path=ppt/notesSlides/_rels/notesSlide75.xml.rels>&#65279;<?xml version="1.0" encoding="utf-8" standalone="yes"?><Relationships xmlns="http://schemas.openxmlformats.org/package/2006/relationships"><Relationship Id="rId1" Type="http://schemas.openxmlformats.org/officeDocument/2006/relationships/slide" Target="../slides/slide75.xml" /><Relationship Id="rId2" Type="http://schemas.openxmlformats.org/officeDocument/2006/relationships/notesMaster" Target="../notesMasters/notesMaster1.xml" /></Relationships>
</file>

<file path=ppt/notesSlides/_rels/notesSlide750.xml.rels>&#65279;<?xml version="1.0" encoding="utf-8" standalone="yes"?><Relationships xmlns="http://schemas.openxmlformats.org/package/2006/relationships"><Relationship Id="rId1" Type="http://schemas.openxmlformats.org/officeDocument/2006/relationships/slide" Target="../slides/slide750.xml" /><Relationship Id="rId2" Type="http://schemas.openxmlformats.org/officeDocument/2006/relationships/notesMaster" Target="../notesMasters/notesMaster1.xml" /></Relationships>
</file>

<file path=ppt/notesSlides/_rels/notesSlide751.xml.rels>&#65279;<?xml version="1.0" encoding="utf-8" standalone="yes"?><Relationships xmlns="http://schemas.openxmlformats.org/package/2006/relationships"><Relationship Id="rId1" Type="http://schemas.openxmlformats.org/officeDocument/2006/relationships/slide" Target="../slides/slide751.xml" /><Relationship Id="rId2" Type="http://schemas.openxmlformats.org/officeDocument/2006/relationships/notesMaster" Target="../notesMasters/notesMaster1.xml" /></Relationships>
</file>

<file path=ppt/notesSlides/_rels/notesSlide752.xml.rels>&#65279;<?xml version="1.0" encoding="utf-8" standalone="yes"?><Relationships xmlns="http://schemas.openxmlformats.org/package/2006/relationships"><Relationship Id="rId1" Type="http://schemas.openxmlformats.org/officeDocument/2006/relationships/slide" Target="../slides/slide752.xml" /><Relationship Id="rId2" Type="http://schemas.openxmlformats.org/officeDocument/2006/relationships/notesMaster" Target="../notesMasters/notesMaster1.xml" /></Relationships>
</file>

<file path=ppt/notesSlides/_rels/notesSlide753.xml.rels>&#65279;<?xml version="1.0" encoding="utf-8" standalone="yes"?><Relationships xmlns="http://schemas.openxmlformats.org/package/2006/relationships"><Relationship Id="rId1" Type="http://schemas.openxmlformats.org/officeDocument/2006/relationships/slide" Target="../slides/slide753.xml" /><Relationship Id="rId2" Type="http://schemas.openxmlformats.org/officeDocument/2006/relationships/notesMaster" Target="../notesMasters/notesMaster1.xml" /></Relationships>
</file>

<file path=ppt/notesSlides/_rels/notesSlide754.xml.rels>&#65279;<?xml version="1.0" encoding="utf-8" standalone="yes"?><Relationships xmlns="http://schemas.openxmlformats.org/package/2006/relationships"><Relationship Id="rId1" Type="http://schemas.openxmlformats.org/officeDocument/2006/relationships/slide" Target="../slides/slide754.xml" /><Relationship Id="rId2" Type="http://schemas.openxmlformats.org/officeDocument/2006/relationships/notesMaster" Target="../notesMasters/notesMaster1.xml" /></Relationships>
</file>

<file path=ppt/notesSlides/_rels/notesSlide755.xml.rels>&#65279;<?xml version="1.0" encoding="utf-8" standalone="yes"?><Relationships xmlns="http://schemas.openxmlformats.org/package/2006/relationships"><Relationship Id="rId1" Type="http://schemas.openxmlformats.org/officeDocument/2006/relationships/slide" Target="../slides/slide755.xml" /><Relationship Id="rId2" Type="http://schemas.openxmlformats.org/officeDocument/2006/relationships/notesMaster" Target="../notesMasters/notesMaster1.xml" /></Relationships>
</file>

<file path=ppt/notesSlides/_rels/notesSlide756.xml.rels>&#65279;<?xml version="1.0" encoding="utf-8" standalone="yes"?><Relationships xmlns="http://schemas.openxmlformats.org/package/2006/relationships"><Relationship Id="rId1" Type="http://schemas.openxmlformats.org/officeDocument/2006/relationships/slide" Target="../slides/slide756.xml" /><Relationship Id="rId2" Type="http://schemas.openxmlformats.org/officeDocument/2006/relationships/notesMaster" Target="../notesMasters/notesMaster1.xml" /></Relationships>
</file>

<file path=ppt/notesSlides/_rels/notesSlide757.xml.rels>&#65279;<?xml version="1.0" encoding="utf-8" standalone="yes"?><Relationships xmlns="http://schemas.openxmlformats.org/package/2006/relationships"><Relationship Id="rId1" Type="http://schemas.openxmlformats.org/officeDocument/2006/relationships/slide" Target="../slides/slide757.xml" /><Relationship Id="rId2" Type="http://schemas.openxmlformats.org/officeDocument/2006/relationships/notesMaster" Target="../notesMasters/notesMaster1.xml" /></Relationships>
</file>

<file path=ppt/notesSlides/_rels/notesSlide758.xml.rels>&#65279;<?xml version="1.0" encoding="utf-8" standalone="yes"?><Relationships xmlns="http://schemas.openxmlformats.org/package/2006/relationships"><Relationship Id="rId1" Type="http://schemas.openxmlformats.org/officeDocument/2006/relationships/slide" Target="../slides/slide758.xml" /><Relationship Id="rId2" Type="http://schemas.openxmlformats.org/officeDocument/2006/relationships/notesMaster" Target="../notesMasters/notesMaster1.xml" /></Relationships>
</file>

<file path=ppt/notesSlides/_rels/notesSlide759.xml.rels>&#65279;<?xml version="1.0" encoding="utf-8" standalone="yes"?><Relationships xmlns="http://schemas.openxmlformats.org/package/2006/relationships"><Relationship Id="rId1" Type="http://schemas.openxmlformats.org/officeDocument/2006/relationships/slide" Target="../slides/slide759.xml" /><Relationship Id="rId2" Type="http://schemas.openxmlformats.org/officeDocument/2006/relationships/notesMaster" Target="../notesMasters/notesMaster1.xml" /></Relationships>
</file>

<file path=ppt/notesSlides/_rels/notesSlide76.xml.rels>&#65279;<?xml version="1.0" encoding="utf-8" standalone="yes"?><Relationships xmlns="http://schemas.openxmlformats.org/package/2006/relationships"><Relationship Id="rId1" Type="http://schemas.openxmlformats.org/officeDocument/2006/relationships/slide" Target="../slides/slide76.xml" /><Relationship Id="rId2" Type="http://schemas.openxmlformats.org/officeDocument/2006/relationships/notesMaster" Target="../notesMasters/notesMaster1.xml" /></Relationships>
</file>

<file path=ppt/notesSlides/_rels/notesSlide760.xml.rels>&#65279;<?xml version="1.0" encoding="utf-8" standalone="yes"?><Relationships xmlns="http://schemas.openxmlformats.org/package/2006/relationships"><Relationship Id="rId1" Type="http://schemas.openxmlformats.org/officeDocument/2006/relationships/slide" Target="../slides/slide760.xml" /><Relationship Id="rId2" Type="http://schemas.openxmlformats.org/officeDocument/2006/relationships/notesMaster" Target="../notesMasters/notesMaster1.xml" /></Relationships>
</file>

<file path=ppt/notesSlides/_rels/notesSlide761.xml.rels>&#65279;<?xml version="1.0" encoding="utf-8" standalone="yes"?><Relationships xmlns="http://schemas.openxmlformats.org/package/2006/relationships"><Relationship Id="rId1" Type="http://schemas.openxmlformats.org/officeDocument/2006/relationships/slide" Target="../slides/slide761.xml" /><Relationship Id="rId2" Type="http://schemas.openxmlformats.org/officeDocument/2006/relationships/notesMaster" Target="../notesMasters/notesMaster1.xml" /></Relationships>
</file>

<file path=ppt/notesSlides/_rels/notesSlide762.xml.rels>&#65279;<?xml version="1.0" encoding="utf-8" standalone="yes"?><Relationships xmlns="http://schemas.openxmlformats.org/package/2006/relationships"><Relationship Id="rId1" Type="http://schemas.openxmlformats.org/officeDocument/2006/relationships/slide" Target="../slides/slide762.xml" /><Relationship Id="rId2" Type="http://schemas.openxmlformats.org/officeDocument/2006/relationships/notesMaster" Target="../notesMasters/notesMaster1.xml" /></Relationships>
</file>

<file path=ppt/notesSlides/_rels/notesSlide763.xml.rels>&#65279;<?xml version="1.0" encoding="utf-8" standalone="yes"?><Relationships xmlns="http://schemas.openxmlformats.org/package/2006/relationships"><Relationship Id="rId1" Type="http://schemas.openxmlformats.org/officeDocument/2006/relationships/slide" Target="../slides/slide763.xml" /><Relationship Id="rId2" Type="http://schemas.openxmlformats.org/officeDocument/2006/relationships/notesMaster" Target="../notesMasters/notesMaster1.xml" /></Relationships>
</file>

<file path=ppt/notesSlides/_rels/notesSlide764.xml.rels>&#65279;<?xml version="1.0" encoding="utf-8" standalone="yes"?><Relationships xmlns="http://schemas.openxmlformats.org/package/2006/relationships"><Relationship Id="rId1" Type="http://schemas.openxmlformats.org/officeDocument/2006/relationships/slide" Target="../slides/slide764.xml" /><Relationship Id="rId2" Type="http://schemas.openxmlformats.org/officeDocument/2006/relationships/notesMaster" Target="../notesMasters/notesMaster1.xml" /></Relationships>
</file>

<file path=ppt/notesSlides/_rels/notesSlide765.xml.rels>&#65279;<?xml version="1.0" encoding="utf-8" standalone="yes"?><Relationships xmlns="http://schemas.openxmlformats.org/package/2006/relationships"><Relationship Id="rId1" Type="http://schemas.openxmlformats.org/officeDocument/2006/relationships/slide" Target="../slides/slide765.xml" /><Relationship Id="rId2" Type="http://schemas.openxmlformats.org/officeDocument/2006/relationships/notesMaster" Target="../notesMasters/notesMaster1.xml" /></Relationships>
</file>

<file path=ppt/notesSlides/_rels/notesSlide766.xml.rels>&#65279;<?xml version="1.0" encoding="utf-8" standalone="yes"?><Relationships xmlns="http://schemas.openxmlformats.org/package/2006/relationships"><Relationship Id="rId1" Type="http://schemas.openxmlformats.org/officeDocument/2006/relationships/slide" Target="../slides/slide766.xml" /><Relationship Id="rId2" Type="http://schemas.openxmlformats.org/officeDocument/2006/relationships/notesMaster" Target="../notesMasters/notesMaster1.xml" /></Relationships>
</file>

<file path=ppt/notesSlides/_rels/notesSlide767.xml.rels>&#65279;<?xml version="1.0" encoding="utf-8" standalone="yes"?><Relationships xmlns="http://schemas.openxmlformats.org/package/2006/relationships"><Relationship Id="rId1" Type="http://schemas.openxmlformats.org/officeDocument/2006/relationships/slide" Target="../slides/slide767.xml" /><Relationship Id="rId2" Type="http://schemas.openxmlformats.org/officeDocument/2006/relationships/notesMaster" Target="../notesMasters/notesMaster1.xml" /></Relationships>
</file>

<file path=ppt/notesSlides/_rels/notesSlide768.xml.rels>&#65279;<?xml version="1.0" encoding="utf-8" standalone="yes"?><Relationships xmlns="http://schemas.openxmlformats.org/package/2006/relationships"><Relationship Id="rId1" Type="http://schemas.openxmlformats.org/officeDocument/2006/relationships/slide" Target="../slides/slide768.xml" /><Relationship Id="rId2" Type="http://schemas.openxmlformats.org/officeDocument/2006/relationships/notesMaster" Target="../notesMasters/notesMaster1.xml" /></Relationships>
</file>

<file path=ppt/notesSlides/_rels/notesSlide769.xml.rels>&#65279;<?xml version="1.0" encoding="utf-8" standalone="yes"?><Relationships xmlns="http://schemas.openxmlformats.org/package/2006/relationships"><Relationship Id="rId1" Type="http://schemas.openxmlformats.org/officeDocument/2006/relationships/slide" Target="../slides/slide769.xml" /><Relationship Id="rId2" Type="http://schemas.openxmlformats.org/officeDocument/2006/relationships/notesMaster" Target="../notesMasters/notesMaster1.xml" /></Relationships>
</file>

<file path=ppt/notesSlides/_rels/notesSlide77.xml.rels>&#65279;<?xml version="1.0" encoding="utf-8" standalone="yes"?><Relationships xmlns="http://schemas.openxmlformats.org/package/2006/relationships"><Relationship Id="rId1" Type="http://schemas.openxmlformats.org/officeDocument/2006/relationships/slide" Target="../slides/slide77.xml" /><Relationship Id="rId2" Type="http://schemas.openxmlformats.org/officeDocument/2006/relationships/notesMaster" Target="../notesMasters/notesMaster1.xml" /></Relationships>
</file>

<file path=ppt/notesSlides/_rels/notesSlide770.xml.rels>&#65279;<?xml version="1.0" encoding="utf-8" standalone="yes"?><Relationships xmlns="http://schemas.openxmlformats.org/package/2006/relationships"><Relationship Id="rId1" Type="http://schemas.openxmlformats.org/officeDocument/2006/relationships/slide" Target="../slides/slide770.xml" /><Relationship Id="rId2" Type="http://schemas.openxmlformats.org/officeDocument/2006/relationships/notesMaster" Target="../notesMasters/notesMaster1.xml" /></Relationships>
</file>

<file path=ppt/notesSlides/_rels/notesSlide771.xml.rels>&#65279;<?xml version="1.0" encoding="utf-8" standalone="yes"?><Relationships xmlns="http://schemas.openxmlformats.org/package/2006/relationships"><Relationship Id="rId1" Type="http://schemas.openxmlformats.org/officeDocument/2006/relationships/slide" Target="../slides/slide771.xml" /><Relationship Id="rId2" Type="http://schemas.openxmlformats.org/officeDocument/2006/relationships/notesMaster" Target="../notesMasters/notesMaster1.xml" /></Relationships>
</file>

<file path=ppt/notesSlides/_rels/notesSlide772.xml.rels>&#65279;<?xml version="1.0" encoding="utf-8" standalone="yes"?><Relationships xmlns="http://schemas.openxmlformats.org/package/2006/relationships"><Relationship Id="rId1" Type="http://schemas.openxmlformats.org/officeDocument/2006/relationships/slide" Target="../slides/slide772.xml" /><Relationship Id="rId2" Type="http://schemas.openxmlformats.org/officeDocument/2006/relationships/notesMaster" Target="../notesMasters/notesMaster1.xml" /></Relationships>
</file>

<file path=ppt/notesSlides/_rels/notesSlide773.xml.rels>&#65279;<?xml version="1.0" encoding="utf-8" standalone="yes"?><Relationships xmlns="http://schemas.openxmlformats.org/package/2006/relationships"><Relationship Id="rId1" Type="http://schemas.openxmlformats.org/officeDocument/2006/relationships/slide" Target="../slides/slide773.xml" /><Relationship Id="rId2" Type="http://schemas.openxmlformats.org/officeDocument/2006/relationships/notesMaster" Target="../notesMasters/notesMaster1.xml" /></Relationships>
</file>

<file path=ppt/notesSlides/_rels/notesSlide774.xml.rels>&#65279;<?xml version="1.0" encoding="utf-8" standalone="yes"?><Relationships xmlns="http://schemas.openxmlformats.org/package/2006/relationships"><Relationship Id="rId1" Type="http://schemas.openxmlformats.org/officeDocument/2006/relationships/slide" Target="../slides/slide774.xml" /><Relationship Id="rId2" Type="http://schemas.openxmlformats.org/officeDocument/2006/relationships/notesMaster" Target="../notesMasters/notesMaster1.xml" /></Relationships>
</file>

<file path=ppt/notesSlides/_rels/notesSlide775.xml.rels>&#65279;<?xml version="1.0" encoding="utf-8" standalone="yes"?><Relationships xmlns="http://schemas.openxmlformats.org/package/2006/relationships"><Relationship Id="rId1" Type="http://schemas.openxmlformats.org/officeDocument/2006/relationships/slide" Target="../slides/slide775.xml" /><Relationship Id="rId2" Type="http://schemas.openxmlformats.org/officeDocument/2006/relationships/notesMaster" Target="../notesMasters/notesMaster1.xml" /></Relationships>
</file>

<file path=ppt/notesSlides/_rels/notesSlide776.xml.rels>&#65279;<?xml version="1.0" encoding="utf-8" standalone="yes"?><Relationships xmlns="http://schemas.openxmlformats.org/package/2006/relationships"><Relationship Id="rId1" Type="http://schemas.openxmlformats.org/officeDocument/2006/relationships/slide" Target="../slides/slide776.xml" /><Relationship Id="rId2" Type="http://schemas.openxmlformats.org/officeDocument/2006/relationships/notesMaster" Target="../notesMasters/notesMaster1.xml" /></Relationships>
</file>

<file path=ppt/notesSlides/_rels/notesSlide777.xml.rels>&#65279;<?xml version="1.0" encoding="utf-8" standalone="yes"?><Relationships xmlns="http://schemas.openxmlformats.org/package/2006/relationships"><Relationship Id="rId1" Type="http://schemas.openxmlformats.org/officeDocument/2006/relationships/slide" Target="../slides/slide777.xml" /><Relationship Id="rId2" Type="http://schemas.openxmlformats.org/officeDocument/2006/relationships/notesMaster" Target="../notesMasters/notesMaster1.xml" /></Relationships>
</file>

<file path=ppt/notesSlides/_rels/notesSlide778.xml.rels>&#65279;<?xml version="1.0" encoding="utf-8" standalone="yes"?><Relationships xmlns="http://schemas.openxmlformats.org/package/2006/relationships"><Relationship Id="rId1" Type="http://schemas.openxmlformats.org/officeDocument/2006/relationships/slide" Target="../slides/slide778.xml" /><Relationship Id="rId2" Type="http://schemas.openxmlformats.org/officeDocument/2006/relationships/notesMaster" Target="../notesMasters/notesMaster1.xml" /></Relationships>
</file>

<file path=ppt/notesSlides/_rels/notesSlide779.xml.rels>&#65279;<?xml version="1.0" encoding="utf-8" standalone="yes"?><Relationships xmlns="http://schemas.openxmlformats.org/package/2006/relationships"><Relationship Id="rId1" Type="http://schemas.openxmlformats.org/officeDocument/2006/relationships/slide" Target="../slides/slide779.xml" /><Relationship Id="rId2" Type="http://schemas.openxmlformats.org/officeDocument/2006/relationships/notesMaster" Target="../notesMasters/notesMaster1.xml" /></Relationships>
</file>

<file path=ppt/notesSlides/_rels/notesSlide78.xml.rels>&#65279;<?xml version="1.0" encoding="utf-8" standalone="yes"?><Relationships xmlns="http://schemas.openxmlformats.org/package/2006/relationships"><Relationship Id="rId1" Type="http://schemas.openxmlformats.org/officeDocument/2006/relationships/slide" Target="../slides/slide78.xml" /><Relationship Id="rId2" Type="http://schemas.openxmlformats.org/officeDocument/2006/relationships/notesMaster" Target="../notesMasters/notesMaster1.xml" /></Relationships>
</file>

<file path=ppt/notesSlides/_rels/notesSlide780.xml.rels>&#65279;<?xml version="1.0" encoding="utf-8" standalone="yes"?><Relationships xmlns="http://schemas.openxmlformats.org/package/2006/relationships"><Relationship Id="rId1" Type="http://schemas.openxmlformats.org/officeDocument/2006/relationships/slide" Target="../slides/slide780.xml" /><Relationship Id="rId2" Type="http://schemas.openxmlformats.org/officeDocument/2006/relationships/notesMaster" Target="../notesMasters/notesMaster1.xml" /></Relationships>
</file>

<file path=ppt/notesSlides/_rels/notesSlide781.xml.rels>&#65279;<?xml version="1.0" encoding="utf-8" standalone="yes"?><Relationships xmlns="http://schemas.openxmlformats.org/package/2006/relationships"><Relationship Id="rId1" Type="http://schemas.openxmlformats.org/officeDocument/2006/relationships/slide" Target="../slides/slide781.xml" /><Relationship Id="rId2" Type="http://schemas.openxmlformats.org/officeDocument/2006/relationships/notesMaster" Target="../notesMasters/notesMaster1.xml" /></Relationships>
</file>

<file path=ppt/notesSlides/_rels/notesSlide782.xml.rels>&#65279;<?xml version="1.0" encoding="utf-8" standalone="yes"?><Relationships xmlns="http://schemas.openxmlformats.org/package/2006/relationships"><Relationship Id="rId1" Type="http://schemas.openxmlformats.org/officeDocument/2006/relationships/slide" Target="../slides/slide782.xml" /><Relationship Id="rId2" Type="http://schemas.openxmlformats.org/officeDocument/2006/relationships/notesMaster" Target="../notesMasters/notesMaster1.xml" /></Relationships>
</file>

<file path=ppt/notesSlides/_rels/notesSlide783.xml.rels>&#65279;<?xml version="1.0" encoding="utf-8" standalone="yes"?><Relationships xmlns="http://schemas.openxmlformats.org/package/2006/relationships"><Relationship Id="rId1" Type="http://schemas.openxmlformats.org/officeDocument/2006/relationships/slide" Target="../slides/slide783.xml" /><Relationship Id="rId2" Type="http://schemas.openxmlformats.org/officeDocument/2006/relationships/notesMaster" Target="../notesMasters/notesMaster1.xml" /></Relationships>
</file>

<file path=ppt/notesSlides/_rels/notesSlide784.xml.rels>&#65279;<?xml version="1.0" encoding="utf-8" standalone="yes"?><Relationships xmlns="http://schemas.openxmlformats.org/package/2006/relationships"><Relationship Id="rId1" Type="http://schemas.openxmlformats.org/officeDocument/2006/relationships/slide" Target="../slides/slide784.xml" /><Relationship Id="rId2" Type="http://schemas.openxmlformats.org/officeDocument/2006/relationships/notesMaster" Target="../notesMasters/notesMaster1.xml" /></Relationships>
</file>

<file path=ppt/notesSlides/_rels/notesSlide785.xml.rels>&#65279;<?xml version="1.0" encoding="utf-8" standalone="yes"?><Relationships xmlns="http://schemas.openxmlformats.org/package/2006/relationships"><Relationship Id="rId1" Type="http://schemas.openxmlformats.org/officeDocument/2006/relationships/slide" Target="../slides/slide785.xml" /><Relationship Id="rId2" Type="http://schemas.openxmlformats.org/officeDocument/2006/relationships/notesMaster" Target="../notesMasters/notesMaster1.xml" /></Relationships>
</file>

<file path=ppt/notesSlides/_rels/notesSlide786.xml.rels>&#65279;<?xml version="1.0" encoding="utf-8" standalone="yes"?><Relationships xmlns="http://schemas.openxmlformats.org/package/2006/relationships"><Relationship Id="rId1" Type="http://schemas.openxmlformats.org/officeDocument/2006/relationships/slide" Target="../slides/slide786.xml" /><Relationship Id="rId2" Type="http://schemas.openxmlformats.org/officeDocument/2006/relationships/notesMaster" Target="../notesMasters/notesMaster1.xml" /></Relationships>
</file>

<file path=ppt/notesSlides/_rels/notesSlide787.xml.rels>&#65279;<?xml version="1.0" encoding="utf-8" standalone="yes"?><Relationships xmlns="http://schemas.openxmlformats.org/package/2006/relationships"><Relationship Id="rId1" Type="http://schemas.openxmlformats.org/officeDocument/2006/relationships/slide" Target="../slides/slide787.xml" /><Relationship Id="rId2" Type="http://schemas.openxmlformats.org/officeDocument/2006/relationships/notesMaster" Target="../notesMasters/notesMaster1.xml" /></Relationships>
</file>

<file path=ppt/notesSlides/_rels/notesSlide788.xml.rels>&#65279;<?xml version="1.0" encoding="utf-8" standalone="yes"?><Relationships xmlns="http://schemas.openxmlformats.org/package/2006/relationships"><Relationship Id="rId1" Type="http://schemas.openxmlformats.org/officeDocument/2006/relationships/slide" Target="../slides/slide788.xml" /><Relationship Id="rId2" Type="http://schemas.openxmlformats.org/officeDocument/2006/relationships/notesMaster" Target="../notesMasters/notesMaster1.xml" /></Relationships>
</file>

<file path=ppt/notesSlides/_rels/notesSlide789.xml.rels>&#65279;<?xml version="1.0" encoding="utf-8" standalone="yes"?><Relationships xmlns="http://schemas.openxmlformats.org/package/2006/relationships"><Relationship Id="rId1" Type="http://schemas.openxmlformats.org/officeDocument/2006/relationships/slide" Target="../slides/slide789.xml" /><Relationship Id="rId2" Type="http://schemas.openxmlformats.org/officeDocument/2006/relationships/notesMaster" Target="../notesMasters/notesMaster1.xml" /></Relationships>
</file>

<file path=ppt/notesSlides/_rels/notesSlide79.xml.rels>&#65279;<?xml version="1.0" encoding="utf-8" standalone="yes"?><Relationships xmlns="http://schemas.openxmlformats.org/package/2006/relationships"><Relationship Id="rId1" Type="http://schemas.openxmlformats.org/officeDocument/2006/relationships/slide" Target="../slides/slide79.xml" /><Relationship Id="rId2" Type="http://schemas.openxmlformats.org/officeDocument/2006/relationships/notesMaster" Target="../notesMasters/notesMaster1.xml" /></Relationships>
</file>

<file path=ppt/notesSlides/_rels/notesSlide790.xml.rels>&#65279;<?xml version="1.0" encoding="utf-8" standalone="yes"?><Relationships xmlns="http://schemas.openxmlformats.org/package/2006/relationships"><Relationship Id="rId1" Type="http://schemas.openxmlformats.org/officeDocument/2006/relationships/slide" Target="../slides/slide790.xml" /><Relationship Id="rId2" Type="http://schemas.openxmlformats.org/officeDocument/2006/relationships/notesMaster" Target="../notesMasters/notesMaster1.xml" /></Relationships>
</file>

<file path=ppt/notesSlides/_rels/notesSlide791.xml.rels>&#65279;<?xml version="1.0" encoding="utf-8" standalone="yes"?><Relationships xmlns="http://schemas.openxmlformats.org/package/2006/relationships"><Relationship Id="rId1" Type="http://schemas.openxmlformats.org/officeDocument/2006/relationships/slide" Target="../slides/slide791.xml" /><Relationship Id="rId2" Type="http://schemas.openxmlformats.org/officeDocument/2006/relationships/notesMaster" Target="../notesMasters/notesMaster1.xml" /></Relationships>
</file>

<file path=ppt/notesSlides/_rels/notesSlide792.xml.rels>&#65279;<?xml version="1.0" encoding="utf-8" standalone="yes"?><Relationships xmlns="http://schemas.openxmlformats.org/package/2006/relationships"><Relationship Id="rId1" Type="http://schemas.openxmlformats.org/officeDocument/2006/relationships/slide" Target="../slides/slide792.xml" /><Relationship Id="rId2" Type="http://schemas.openxmlformats.org/officeDocument/2006/relationships/notesMaster" Target="../notesMasters/notesMaster1.xml" /></Relationships>
</file>

<file path=ppt/notesSlides/_rels/notesSlide793.xml.rels>&#65279;<?xml version="1.0" encoding="utf-8" standalone="yes"?><Relationships xmlns="http://schemas.openxmlformats.org/package/2006/relationships"><Relationship Id="rId1" Type="http://schemas.openxmlformats.org/officeDocument/2006/relationships/slide" Target="../slides/slide793.xml" /><Relationship Id="rId2" Type="http://schemas.openxmlformats.org/officeDocument/2006/relationships/notesMaster" Target="../notesMasters/notesMaster1.xml" /></Relationships>
</file>

<file path=ppt/notesSlides/_rels/notesSlide794.xml.rels>&#65279;<?xml version="1.0" encoding="utf-8" standalone="yes"?><Relationships xmlns="http://schemas.openxmlformats.org/package/2006/relationships"><Relationship Id="rId1" Type="http://schemas.openxmlformats.org/officeDocument/2006/relationships/slide" Target="../slides/slide794.xml" /><Relationship Id="rId2" Type="http://schemas.openxmlformats.org/officeDocument/2006/relationships/notesMaster" Target="../notesMasters/notesMaster1.xml" /></Relationships>
</file>

<file path=ppt/notesSlides/_rels/notesSlide795.xml.rels>&#65279;<?xml version="1.0" encoding="utf-8" standalone="yes"?><Relationships xmlns="http://schemas.openxmlformats.org/package/2006/relationships"><Relationship Id="rId1" Type="http://schemas.openxmlformats.org/officeDocument/2006/relationships/slide" Target="../slides/slide795.xml" /><Relationship Id="rId2" Type="http://schemas.openxmlformats.org/officeDocument/2006/relationships/notesMaster" Target="../notesMasters/notesMaster1.xml" /></Relationships>
</file>

<file path=ppt/notesSlides/_rels/notesSlide796.xml.rels>&#65279;<?xml version="1.0" encoding="utf-8" standalone="yes"?><Relationships xmlns="http://schemas.openxmlformats.org/package/2006/relationships"><Relationship Id="rId1" Type="http://schemas.openxmlformats.org/officeDocument/2006/relationships/slide" Target="../slides/slide796.xml" /><Relationship Id="rId2" Type="http://schemas.openxmlformats.org/officeDocument/2006/relationships/notesMaster" Target="../notesMasters/notesMaster1.xml" /></Relationships>
</file>

<file path=ppt/notesSlides/_rels/notesSlide797.xml.rels>&#65279;<?xml version="1.0" encoding="utf-8" standalone="yes"?><Relationships xmlns="http://schemas.openxmlformats.org/package/2006/relationships"><Relationship Id="rId1" Type="http://schemas.openxmlformats.org/officeDocument/2006/relationships/slide" Target="../slides/slide797.xml" /><Relationship Id="rId2" Type="http://schemas.openxmlformats.org/officeDocument/2006/relationships/notesMaster" Target="../notesMasters/notesMaster1.xml" /></Relationships>
</file>

<file path=ppt/notesSlides/_rels/notesSlide798.xml.rels>&#65279;<?xml version="1.0" encoding="utf-8" standalone="yes"?><Relationships xmlns="http://schemas.openxmlformats.org/package/2006/relationships"><Relationship Id="rId1" Type="http://schemas.openxmlformats.org/officeDocument/2006/relationships/slide" Target="../slides/slide798.xml" /><Relationship Id="rId2" Type="http://schemas.openxmlformats.org/officeDocument/2006/relationships/notesMaster" Target="../notesMasters/notesMaster1.xml" /></Relationships>
</file>

<file path=ppt/notesSlides/_rels/notesSlide799.xml.rels>&#65279;<?xml version="1.0" encoding="utf-8" standalone="yes"?><Relationships xmlns="http://schemas.openxmlformats.org/package/2006/relationships"><Relationship Id="rId1" Type="http://schemas.openxmlformats.org/officeDocument/2006/relationships/slide" Target="../slides/slide799.xml" /><Relationship Id="rId2" Type="http://schemas.openxmlformats.org/officeDocument/2006/relationships/notesMaster" Target="../notesMasters/notesMaster1.xml" /></Relationships>
</file>

<file path=ppt/notesSlides/_rels/notesSlide8.xml.rels>&#65279;<?xml version="1.0" encoding="utf-8" standalone="yes"?><Relationships xmlns="http://schemas.openxmlformats.org/package/2006/relationships"><Relationship Id="rId1" Type="http://schemas.openxmlformats.org/officeDocument/2006/relationships/slide" Target="../slides/slide8.xml" /><Relationship Id="rId2" Type="http://schemas.openxmlformats.org/officeDocument/2006/relationships/notesMaster" Target="../notesMasters/notesMaster1.xml" /></Relationships>
</file>

<file path=ppt/notesSlides/_rels/notesSlide80.xml.rels>&#65279;<?xml version="1.0" encoding="utf-8" standalone="yes"?><Relationships xmlns="http://schemas.openxmlformats.org/package/2006/relationships"><Relationship Id="rId1" Type="http://schemas.openxmlformats.org/officeDocument/2006/relationships/slide" Target="../slides/slide80.xml" /><Relationship Id="rId2" Type="http://schemas.openxmlformats.org/officeDocument/2006/relationships/notesMaster" Target="../notesMasters/notesMaster1.xml" /></Relationships>
</file>

<file path=ppt/notesSlides/_rels/notesSlide800.xml.rels>&#65279;<?xml version="1.0" encoding="utf-8" standalone="yes"?><Relationships xmlns="http://schemas.openxmlformats.org/package/2006/relationships"><Relationship Id="rId1" Type="http://schemas.openxmlformats.org/officeDocument/2006/relationships/slide" Target="../slides/slide800.xml" /><Relationship Id="rId2" Type="http://schemas.openxmlformats.org/officeDocument/2006/relationships/notesMaster" Target="../notesMasters/notesMaster1.xml" /></Relationships>
</file>

<file path=ppt/notesSlides/_rels/notesSlide801.xml.rels>&#65279;<?xml version="1.0" encoding="utf-8" standalone="yes"?><Relationships xmlns="http://schemas.openxmlformats.org/package/2006/relationships"><Relationship Id="rId1" Type="http://schemas.openxmlformats.org/officeDocument/2006/relationships/slide" Target="../slides/slide801.xml" /><Relationship Id="rId2" Type="http://schemas.openxmlformats.org/officeDocument/2006/relationships/notesMaster" Target="../notesMasters/notesMaster1.xml" /></Relationships>
</file>

<file path=ppt/notesSlides/_rels/notesSlide802.xml.rels>&#65279;<?xml version="1.0" encoding="utf-8" standalone="yes"?><Relationships xmlns="http://schemas.openxmlformats.org/package/2006/relationships"><Relationship Id="rId1" Type="http://schemas.openxmlformats.org/officeDocument/2006/relationships/slide" Target="../slides/slide802.xml" /><Relationship Id="rId2" Type="http://schemas.openxmlformats.org/officeDocument/2006/relationships/notesMaster" Target="../notesMasters/notesMaster1.xml" /></Relationships>
</file>

<file path=ppt/notesSlides/_rels/notesSlide803.xml.rels>&#65279;<?xml version="1.0" encoding="utf-8" standalone="yes"?><Relationships xmlns="http://schemas.openxmlformats.org/package/2006/relationships"><Relationship Id="rId1" Type="http://schemas.openxmlformats.org/officeDocument/2006/relationships/slide" Target="../slides/slide803.xml" /><Relationship Id="rId2" Type="http://schemas.openxmlformats.org/officeDocument/2006/relationships/notesMaster" Target="../notesMasters/notesMaster1.xml" /></Relationships>
</file>

<file path=ppt/notesSlides/_rels/notesSlide804.xml.rels>&#65279;<?xml version="1.0" encoding="utf-8" standalone="yes"?><Relationships xmlns="http://schemas.openxmlformats.org/package/2006/relationships"><Relationship Id="rId1" Type="http://schemas.openxmlformats.org/officeDocument/2006/relationships/slide" Target="../slides/slide804.xml" /><Relationship Id="rId2" Type="http://schemas.openxmlformats.org/officeDocument/2006/relationships/notesMaster" Target="../notesMasters/notesMaster1.xml" /></Relationships>
</file>

<file path=ppt/notesSlides/_rels/notesSlide805.xml.rels>&#65279;<?xml version="1.0" encoding="utf-8" standalone="yes"?><Relationships xmlns="http://schemas.openxmlformats.org/package/2006/relationships"><Relationship Id="rId1" Type="http://schemas.openxmlformats.org/officeDocument/2006/relationships/slide" Target="../slides/slide805.xml" /><Relationship Id="rId2" Type="http://schemas.openxmlformats.org/officeDocument/2006/relationships/notesMaster" Target="../notesMasters/notesMaster1.xml" /></Relationships>
</file>

<file path=ppt/notesSlides/_rels/notesSlide806.xml.rels>&#65279;<?xml version="1.0" encoding="utf-8" standalone="yes"?><Relationships xmlns="http://schemas.openxmlformats.org/package/2006/relationships"><Relationship Id="rId1" Type="http://schemas.openxmlformats.org/officeDocument/2006/relationships/slide" Target="../slides/slide806.xml" /><Relationship Id="rId2" Type="http://schemas.openxmlformats.org/officeDocument/2006/relationships/notesMaster" Target="../notesMasters/notesMaster1.xml" /></Relationships>
</file>

<file path=ppt/notesSlides/_rels/notesSlide807.xml.rels>&#65279;<?xml version="1.0" encoding="utf-8" standalone="yes"?><Relationships xmlns="http://schemas.openxmlformats.org/package/2006/relationships"><Relationship Id="rId1" Type="http://schemas.openxmlformats.org/officeDocument/2006/relationships/slide" Target="../slides/slide807.xml" /><Relationship Id="rId2" Type="http://schemas.openxmlformats.org/officeDocument/2006/relationships/notesMaster" Target="../notesMasters/notesMaster1.xml" /></Relationships>
</file>

<file path=ppt/notesSlides/_rels/notesSlide808.xml.rels>&#65279;<?xml version="1.0" encoding="utf-8" standalone="yes"?><Relationships xmlns="http://schemas.openxmlformats.org/package/2006/relationships"><Relationship Id="rId1" Type="http://schemas.openxmlformats.org/officeDocument/2006/relationships/slide" Target="../slides/slide808.xml" /><Relationship Id="rId2" Type="http://schemas.openxmlformats.org/officeDocument/2006/relationships/notesMaster" Target="../notesMasters/notesMaster1.xml" /></Relationships>
</file>

<file path=ppt/notesSlides/_rels/notesSlide809.xml.rels>&#65279;<?xml version="1.0" encoding="utf-8" standalone="yes"?><Relationships xmlns="http://schemas.openxmlformats.org/package/2006/relationships"><Relationship Id="rId1" Type="http://schemas.openxmlformats.org/officeDocument/2006/relationships/slide" Target="../slides/slide809.xml" /><Relationship Id="rId2" Type="http://schemas.openxmlformats.org/officeDocument/2006/relationships/notesMaster" Target="../notesMasters/notesMaster1.xml" /></Relationships>
</file>

<file path=ppt/notesSlides/_rels/notesSlide81.xml.rels>&#65279;<?xml version="1.0" encoding="utf-8" standalone="yes"?><Relationships xmlns="http://schemas.openxmlformats.org/package/2006/relationships"><Relationship Id="rId1" Type="http://schemas.openxmlformats.org/officeDocument/2006/relationships/slide" Target="../slides/slide81.xml" /><Relationship Id="rId2" Type="http://schemas.openxmlformats.org/officeDocument/2006/relationships/notesMaster" Target="../notesMasters/notesMaster1.xml" /></Relationships>
</file>

<file path=ppt/notesSlides/_rels/notesSlide810.xml.rels>&#65279;<?xml version="1.0" encoding="utf-8" standalone="yes"?><Relationships xmlns="http://schemas.openxmlformats.org/package/2006/relationships"><Relationship Id="rId1" Type="http://schemas.openxmlformats.org/officeDocument/2006/relationships/slide" Target="../slides/slide810.xml" /><Relationship Id="rId2" Type="http://schemas.openxmlformats.org/officeDocument/2006/relationships/notesMaster" Target="../notesMasters/notesMaster1.xml" /></Relationships>
</file>

<file path=ppt/notesSlides/_rels/notesSlide811.xml.rels>&#65279;<?xml version="1.0" encoding="utf-8" standalone="yes"?><Relationships xmlns="http://schemas.openxmlformats.org/package/2006/relationships"><Relationship Id="rId1" Type="http://schemas.openxmlformats.org/officeDocument/2006/relationships/slide" Target="../slides/slide811.xml" /><Relationship Id="rId2" Type="http://schemas.openxmlformats.org/officeDocument/2006/relationships/notesMaster" Target="../notesMasters/notesMaster1.xml" /></Relationships>
</file>

<file path=ppt/notesSlides/_rels/notesSlide812.xml.rels>&#65279;<?xml version="1.0" encoding="utf-8" standalone="yes"?><Relationships xmlns="http://schemas.openxmlformats.org/package/2006/relationships"><Relationship Id="rId1" Type="http://schemas.openxmlformats.org/officeDocument/2006/relationships/slide" Target="../slides/slide812.xml" /><Relationship Id="rId2" Type="http://schemas.openxmlformats.org/officeDocument/2006/relationships/notesMaster" Target="../notesMasters/notesMaster1.xml" /></Relationships>
</file>

<file path=ppt/notesSlides/_rels/notesSlide813.xml.rels>&#65279;<?xml version="1.0" encoding="utf-8" standalone="yes"?><Relationships xmlns="http://schemas.openxmlformats.org/package/2006/relationships"><Relationship Id="rId1" Type="http://schemas.openxmlformats.org/officeDocument/2006/relationships/slide" Target="../slides/slide813.xml" /><Relationship Id="rId2" Type="http://schemas.openxmlformats.org/officeDocument/2006/relationships/notesMaster" Target="../notesMasters/notesMaster1.xml" /></Relationships>
</file>

<file path=ppt/notesSlides/_rels/notesSlide814.xml.rels>&#65279;<?xml version="1.0" encoding="utf-8" standalone="yes"?><Relationships xmlns="http://schemas.openxmlformats.org/package/2006/relationships"><Relationship Id="rId1" Type="http://schemas.openxmlformats.org/officeDocument/2006/relationships/slide" Target="../slides/slide814.xml" /><Relationship Id="rId2" Type="http://schemas.openxmlformats.org/officeDocument/2006/relationships/notesMaster" Target="../notesMasters/notesMaster1.xml" /></Relationships>
</file>

<file path=ppt/notesSlides/_rels/notesSlide815.xml.rels>&#65279;<?xml version="1.0" encoding="utf-8" standalone="yes"?><Relationships xmlns="http://schemas.openxmlformats.org/package/2006/relationships"><Relationship Id="rId1" Type="http://schemas.openxmlformats.org/officeDocument/2006/relationships/slide" Target="../slides/slide815.xml" /><Relationship Id="rId2" Type="http://schemas.openxmlformats.org/officeDocument/2006/relationships/notesMaster" Target="../notesMasters/notesMaster1.xml" /></Relationships>
</file>

<file path=ppt/notesSlides/_rels/notesSlide816.xml.rels>&#65279;<?xml version="1.0" encoding="utf-8" standalone="yes"?><Relationships xmlns="http://schemas.openxmlformats.org/package/2006/relationships"><Relationship Id="rId1" Type="http://schemas.openxmlformats.org/officeDocument/2006/relationships/slide" Target="../slides/slide816.xml" /><Relationship Id="rId2" Type="http://schemas.openxmlformats.org/officeDocument/2006/relationships/notesMaster" Target="../notesMasters/notesMaster1.xml" /></Relationships>
</file>

<file path=ppt/notesSlides/_rels/notesSlide817.xml.rels>&#65279;<?xml version="1.0" encoding="utf-8" standalone="yes"?><Relationships xmlns="http://schemas.openxmlformats.org/package/2006/relationships"><Relationship Id="rId1" Type="http://schemas.openxmlformats.org/officeDocument/2006/relationships/slide" Target="../slides/slide817.xml" /><Relationship Id="rId2" Type="http://schemas.openxmlformats.org/officeDocument/2006/relationships/notesMaster" Target="../notesMasters/notesMaster1.xml" /></Relationships>
</file>

<file path=ppt/notesSlides/_rels/notesSlide818.xml.rels>&#65279;<?xml version="1.0" encoding="utf-8" standalone="yes"?><Relationships xmlns="http://schemas.openxmlformats.org/package/2006/relationships"><Relationship Id="rId1" Type="http://schemas.openxmlformats.org/officeDocument/2006/relationships/slide" Target="../slides/slide818.xml" /><Relationship Id="rId2" Type="http://schemas.openxmlformats.org/officeDocument/2006/relationships/notesMaster" Target="../notesMasters/notesMaster1.xml" /></Relationships>
</file>

<file path=ppt/notesSlides/_rels/notesSlide819.xml.rels>&#65279;<?xml version="1.0" encoding="utf-8" standalone="yes"?><Relationships xmlns="http://schemas.openxmlformats.org/package/2006/relationships"><Relationship Id="rId1" Type="http://schemas.openxmlformats.org/officeDocument/2006/relationships/slide" Target="../slides/slide819.xml" /><Relationship Id="rId2" Type="http://schemas.openxmlformats.org/officeDocument/2006/relationships/notesMaster" Target="../notesMasters/notesMaster1.xml" /></Relationships>
</file>

<file path=ppt/notesSlides/_rels/notesSlide82.xml.rels>&#65279;<?xml version="1.0" encoding="utf-8" standalone="yes"?><Relationships xmlns="http://schemas.openxmlformats.org/package/2006/relationships"><Relationship Id="rId1" Type="http://schemas.openxmlformats.org/officeDocument/2006/relationships/slide" Target="../slides/slide82.xml" /><Relationship Id="rId2" Type="http://schemas.openxmlformats.org/officeDocument/2006/relationships/notesMaster" Target="../notesMasters/notesMaster1.xml" /></Relationships>
</file>

<file path=ppt/notesSlides/_rels/notesSlide820.xml.rels>&#65279;<?xml version="1.0" encoding="utf-8" standalone="yes"?><Relationships xmlns="http://schemas.openxmlformats.org/package/2006/relationships"><Relationship Id="rId1" Type="http://schemas.openxmlformats.org/officeDocument/2006/relationships/slide" Target="../slides/slide820.xml" /><Relationship Id="rId2" Type="http://schemas.openxmlformats.org/officeDocument/2006/relationships/notesMaster" Target="../notesMasters/notesMaster1.xml" /></Relationships>
</file>

<file path=ppt/notesSlides/_rels/notesSlide821.xml.rels>&#65279;<?xml version="1.0" encoding="utf-8" standalone="yes"?><Relationships xmlns="http://schemas.openxmlformats.org/package/2006/relationships"><Relationship Id="rId1" Type="http://schemas.openxmlformats.org/officeDocument/2006/relationships/slide" Target="../slides/slide821.xml" /><Relationship Id="rId2" Type="http://schemas.openxmlformats.org/officeDocument/2006/relationships/notesMaster" Target="../notesMasters/notesMaster1.xml" /></Relationships>
</file>

<file path=ppt/notesSlides/_rels/notesSlide822.xml.rels>&#65279;<?xml version="1.0" encoding="utf-8" standalone="yes"?><Relationships xmlns="http://schemas.openxmlformats.org/package/2006/relationships"><Relationship Id="rId1" Type="http://schemas.openxmlformats.org/officeDocument/2006/relationships/slide" Target="../slides/slide822.xml" /><Relationship Id="rId2" Type="http://schemas.openxmlformats.org/officeDocument/2006/relationships/notesMaster" Target="../notesMasters/notesMaster1.xml" /></Relationships>
</file>

<file path=ppt/notesSlides/_rels/notesSlide823.xml.rels>&#65279;<?xml version="1.0" encoding="utf-8" standalone="yes"?><Relationships xmlns="http://schemas.openxmlformats.org/package/2006/relationships"><Relationship Id="rId1" Type="http://schemas.openxmlformats.org/officeDocument/2006/relationships/slide" Target="../slides/slide823.xml" /><Relationship Id="rId2" Type="http://schemas.openxmlformats.org/officeDocument/2006/relationships/notesMaster" Target="../notesMasters/notesMaster1.xml" /></Relationships>
</file>

<file path=ppt/notesSlides/_rels/notesSlide824.xml.rels>&#65279;<?xml version="1.0" encoding="utf-8" standalone="yes"?><Relationships xmlns="http://schemas.openxmlformats.org/package/2006/relationships"><Relationship Id="rId1" Type="http://schemas.openxmlformats.org/officeDocument/2006/relationships/slide" Target="../slides/slide824.xml" /><Relationship Id="rId2" Type="http://schemas.openxmlformats.org/officeDocument/2006/relationships/notesMaster" Target="../notesMasters/notesMaster1.xml" /></Relationships>
</file>

<file path=ppt/notesSlides/_rels/notesSlide825.xml.rels>&#65279;<?xml version="1.0" encoding="utf-8" standalone="yes"?><Relationships xmlns="http://schemas.openxmlformats.org/package/2006/relationships"><Relationship Id="rId1" Type="http://schemas.openxmlformats.org/officeDocument/2006/relationships/slide" Target="../slides/slide825.xml" /><Relationship Id="rId2" Type="http://schemas.openxmlformats.org/officeDocument/2006/relationships/notesMaster" Target="../notesMasters/notesMaster1.xml" /></Relationships>
</file>

<file path=ppt/notesSlides/_rels/notesSlide826.xml.rels>&#65279;<?xml version="1.0" encoding="utf-8" standalone="yes"?><Relationships xmlns="http://schemas.openxmlformats.org/package/2006/relationships"><Relationship Id="rId1" Type="http://schemas.openxmlformats.org/officeDocument/2006/relationships/slide" Target="../slides/slide826.xml" /><Relationship Id="rId2" Type="http://schemas.openxmlformats.org/officeDocument/2006/relationships/notesMaster" Target="../notesMasters/notesMaster1.xml" /></Relationships>
</file>

<file path=ppt/notesSlides/_rels/notesSlide827.xml.rels>&#65279;<?xml version="1.0" encoding="utf-8" standalone="yes"?><Relationships xmlns="http://schemas.openxmlformats.org/package/2006/relationships"><Relationship Id="rId1" Type="http://schemas.openxmlformats.org/officeDocument/2006/relationships/slide" Target="../slides/slide827.xml" /><Relationship Id="rId2" Type="http://schemas.openxmlformats.org/officeDocument/2006/relationships/notesMaster" Target="../notesMasters/notesMaster1.xml" /></Relationships>
</file>

<file path=ppt/notesSlides/_rels/notesSlide828.xml.rels>&#65279;<?xml version="1.0" encoding="utf-8" standalone="yes"?><Relationships xmlns="http://schemas.openxmlformats.org/package/2006/relationships"><Relationship Id="rId1" Type="http://schemas.openxmlformats.org/officeDocument/2006/relationships/slide" Target="../slides/slide828.xml" /><Relationship Id="rId2" Type="http://schemas.openxmlformats.org/officeDocument/2006/relationships/notesMaster" Target="../notesMasters/notesMaster1.xml" /></Relationships>
</file>

<file path=ppt/notesSlides/_rels/notesSlide829.xml.rels>&#65279;<?xml version="1.0" encoding="utf-8" standalone="yes"?><Relationships xmlns="http://schemas.openxmlformats.org/package/2006/relationships"><Relationship Id="rId1" Type="http://schemas.openxmlformats.org/officeDocument/2006/relationships/slide" Target="../slides/slide829.xml" /><Relationship Id="rId2" Type="http://schemas.openxmlformats.org/officeDocument/2006/relationships/notesMaster" Target="../notesMasters/notesMaster1.xml" /></Relationships>
</file>

<file path=ppt/notesSlides/_rels/notesSlide83.xml.rels>&#65279;<?xml version="1.0" encoding="utf-8" standalone="yes"?><Relationships xmlns="http://schemas.openxmlformats.org/package/2006/relationships"><Relationship Id="rId1" Type="http://schemas.openxmlformats.org/officeDocument/2006/relationships/slide" Target="../slides/slide83.xml" /><Relationship Id="rId2" Type="http://schemas.openxmlformats.org/officeDocument/2006/relationships/notesMaster" Target="../notesMasters/notesMaster1.xml" /></Relationships>
</file>

<file path=ppt/notesSlides/_rels/notesSlide830.xml.rels>&#65279;<?xml version="1.0" encoding="utf-8" standalone="yes"?><Relationships xmlns="http://schemas.openxmlformats.org/package/2006/relationships"><Relationship Id="rId1" Type="http://schemas.openxmlformats.org/officeDocument/2006/relationships/slide" Target="../slides/slide830.xml" /><Relationship Id="rId2" Type="http://schemas.openxmlformats.org/officeDocument/2006/relationships/notesMaster" Target="../notesMasters/notesMaster1.xml" /></Relationships>
</file>

<file path=ppt/notesSlides/_rels/notesSlide831.xml.rels>&#65279;<?xml version="1.0" encoding="utf-8" standalone="yes"?><Relationships xmlns="http://schemas.openxmlformats.org/package/2006/relationships"><Relationship Id="rId1" Type="http://schemas.openxmlformats.org/officeDocument/2006/relationships/slide" Target="../slides/slide831.xml" /><Relationship Id="rId2" Type="http://schemas.openxmlformats.org/officeDocument/2006/relationships/notesMaster" Target="../notesMasters/notesMaster1.xml" /></Relationships>
</file>

<file path=ppt/notesSlides/_rels/notesSlide832.xml.rels>&#65279;<?xml version="1.0" encoding="utf-8" standalone="yes"?><Relationships xmlns="http://schemas.openxmlformats.org/package/2006/relationships"><Relationship Id="rId1" Type="http://schemas.openxmlformats.org/officeDocument/2006/relationships/slide" Target="../slides/slide832.xml" /><Relationship Id="rId2" Type="http://schemas.openxmlformats.org/officeDocument/2006/relationships/notesMaster" Target="../notesMasters/notesMaster1.xml" /></Relationships>
</file>

<file path=ppt/notesSlides/_rels/notesSlide833.xml.rels>&#65279;<?xml version="1.0" encoding="utf-8" standalone="yes"?><Relationships xmlns="http://schemas.openxmlformats.org/package/2006/relationships"><Relationship Id="rId1" Type="http://schemas.openxmlformats.org/officeDocument/2006/relationships/slide" Target="../slides/slide833.xml" /><Relationship Id="rId2" Type="http://schemas.openxmlformats.org/officeDocument/2006/relationships/notesMaster" Target="../notesMasters/notesMaster1.xml" /></Relationships>
</file>

<file path=ppt/notesSlides/_rels/notesSlide834.xml.rels>&#65279;<?xml version="1.0" encoding="utf-8" standalone="yes"?><Relationships xmlns="http://schemas.openxmlformats.org/package/2006/relationships"><Relationship Id="rId1" Type="http://schemas.openxmlformats.org/officeDocument/2006/relationships/slide" Target="../slides/slide834.xml" /><Relationship Id="rId2" Type="http://schemas.openxmlformats.org/officeDocument/2006/relationships/notesMaster" Target="../notesMasters/notesMaster1.xml" /></Relationships>
</file>

<file path=ppt/notesSlides/_rels/notesSlide835.xml.rels>&#65279;<?xml version="1.0" encoding="utf-8" standalone="yes"?><Relationships xmlns="http://schemas.openxmlformats.org/package/2006/relationships"><Relationship Id="rId1" Type="http://schemas.openxmlformats.org/officeDocument/2006/relationships/slide" Target="../slides/slide835.xml" /><Relationship Id="rId2" Type="http://schemas.openxmlformats.org/officeDocument/2006/relationships/notesMaster" Target="../notesMasters/notesMaster1.xml" /></Relationships>
</file>

<file path=ppt/notesSlides/_rels/notesSlide836.xml.rels>&#65279;<?xml version="1.0" encoding="utf-8" standalone="yes"?><Relationships xmlns="http://schemas.openxmlformats.org/package/2006/relationships"><Relationship Id="rId1" Type="http://schemas.openxmlformats.org/officeDocument/2006/relationships/slide" Target="../slides/slide836.xml" /><Relationship Id="rId2" Type="http://schemas.openxmlformats.org/officeDocument/2006/relationships/notesMaster" Target="../notesMasters/notesMaster1.xml" /></Relationships>
</file>

<file path=ppt/notesSlides/_rels/notesSlide837.xml.rels>&#65279;<?xml version="1.0" encoding="utf-8" standalone="yes"?><Relationships xmlns="http://schemas.openxmlformats.org/package/2006/relationships"><Relationship Id="rId1" Type="http://schemas.openxmlformats.org/officeDocument/2006/relationships/slide" Target="../slides/slide837.xml" /><Relationship Id="rId2" Type="http://schemas.openxmlformats.org/officeDocument/2006/relationships/notesMaster" Target="../notesMasters/notesMaster1.xml" /></Relationships>
</file>

<file path=ppt/notesSlides/_rels/notesSlide838.xml.rels>&#65279;<?xml version="1.0" encoding="utf-8" standalone="yes"?><Relationships xmlns="http://schemas.openxmlformats.org/package/2006/relationships"><Relationship Id="rId1" Type="http://schemas.openxmlformats.org/officeDocument/2006/relationships/slide" Target="../slides/slide838.xml" /><Relationship Id="rId2" Type="http://schemas.openxmlformats.org/officeDocument/2006/relationships/notesMaster" Target="../notesMasters/notesMaster1.xml" /></Relationships>
</file>

<file path=ppt/notesSlides/_rels/notesSlide839.xml.rels>&#65279;<?xml version="1.0" encoding="utf-8" standalone="yes"?><Relationships xmlns="http://schemas.openxmlformats.org/package/2006/relationships"><Relationship Id="rId1" Type="http://schemas.openxmlformats.org/officeDocument/2006/relationships/slide" Target="../slides/slide839.xml" /><Relationship Id="rId2" Type="http://schemas.openxmlformats.org/officeDocument/2006/relationships/notesMaster" Target="../notesMasters/notesMaster1.xml" /></Relationships>
</file>

<file path=ppt/notesSlides/_rels/notesSlide84.xml.rels>&#65279;<?xml version="1.0" encoding="utf-8" standalone="yes"?><Relationships xmlns="http://schemas.openxmlformats.org/package/2006/relationships"><Relationship Id="rId1" Type="http://schemas.openxmlformats.org/officeDocument/2006/relationships/slide" Target="../slides/slide84.xml" /><Relationship Id="rId2" Type="http://schemas.openxmlformats.org/officeDocument/2006/relationships/notesMaster" Target="../notesMasters/notesMaster1.xml" /></Relationships>
</file>

<file path=ppt/notesSlides/_rels/notesSlide840.xml.rels>&#65279;<?xml version="1.0" encoding="utf-8" standalone="yes"?><Relationships xmlns="http://schemas.openxmlformats.org/package/2006/relationships"><Relationship Id="rId1" Type="http://schemas.openxmlformats.org/officeDocument/2006/relationships/slide" Target="../slides/slide840.xml" /><Relationship Id="rId2" Type="http://schemas.openxmlformats.org/officeDocument/2006/relationships/notesMaster" Target="../notesMasters/notesMaster1.xml" /></Relationships>
</file>

<file path=ppt/notesSlides/_rels/notesSlide841.xml.rels>&#65279;<?xml version="1.0" encoding="utf-8" standalone="yes"?><Relationships xmlns="http://schemas.openxmlformats.org/package/2006/relationships"><Relationship Id="rId1" Type="http://schemas.openxmlformats.org/officeDocument/2006/relationships/slide" Target="../slides/slide841.xml" /><Relationship Id="rId2" Type="http://schemas.openxmlformats.org/officeDocument/2006/relationships/notesMaster" Target="../notesMasters/notesMaster1.xml" /></Relationships>
</file>

<file path=ppt/notesSlides/_rels/notesSlide842.xml.rels>&#65279;<?xml version="1.0" encoding="utf-8" standalone="yes"?><Relationships xmlns="http://schemas.openxmlformats.org/package/2006/relationships"><Relationship Id="rId1" Type="http://schemas.openxmlformats.org/officeDocument/2006/relationships/slide" Target="../slides/slide842.xml" /><Relationship Id="rId2" Type="http://schemas.openxmlformats.org/officeDocument/2006/relationships/notesMaster" Target="../notesMasters/notesMaster1.xml" /></Relationships>
</file>

<file path=ppt/notesSlides/_rels/notesSlide843.xml.rels>&#65279;<?xml version="1.0" encoding="utf-8" standalone="yes"?><Relationships xmlns="http://schemas.openxmlformats.org/package/2006/relationships"><Relationship Id="rId1" Type="http://schemas.openxmlformats.org/officeDocument/2006/relationships/slide" Target="../slides/slide843.xml" /><Relationship Id="rId2" Type="http://schemas.openxmlformats.org/officeDocument/2006/relationships/notesMaster" Target="../notesMasters/notesMaster1.xml" /></Relationships>
</file>

<file path=ppt/notesSlides/_rels/notesSlide844.xml.rels>&#65279;<?xml version="1.0" encoding="utf-8" standalone="yes"?><Relationships xmlns="http://schemas.openxmlformats.org/package/2006/relationships"><Relationship Id="rId1" Type="http://schemas.openxmlformats.org/officeDocument/2006/relationships/slide" Target="../slides/slide844.xml" /><Relationship Id="rId2" Type="http://schemas.openxmlformats.org/officeDocument/2006/relationships/notesMaster" Target="../notesMasters/notesMaster1.xml" /></Relationships>
</file>

<file path=ppt/notesSlides/_rels/notesSlide845.xml.rels>&#65279;<?xml version="1.0" encoding="utf-8" standalone="yes"?><Relationships xmlns="http://schemas.openxmlformats.org/package/2006/relationships"><Relationship Id="rId1" Type="http://schemas.openxmlformats.org/officeDocument/2006/relationships/slide" Target="../slides/slide845.xml" /><Relationship Id="rId2" Type="http://schemas.openxmlformats.org/officeDocument/2006/relationships/notesMaster" Target="../notesMasters/notesMaster1.xml" /></Relationships>
</file>

<file path=ppt/notesSlides/_rels/notesSlide846.xml.rels>&#65279;<?xml version="1.0" encoding="utf-8" standalone="yes"?><Relationships xmlns="http://schemas.openxmlformats.org/package/2006/relationships"><Relationship Id="rId1" Type="http://schemas.openxmlformats.org/officeDocument/2006/relationships/slide" Target="../slides/slide846.xml" /><Relationship Id="rId2" Type="http://schemas.openxmlformats.org/officeDocument/2006/relationships/notesMaster" Target="../notesMasters/notesMaster1.xml" /></Relationships>
</file>

<file path=ppt/notesSlides/_rels/notesSlide847.xml.rels>&#65279;<?xml version="1.0" encoding="utf-8" standalone="yes"?><Relationships xmlns="http://schemas.openxmlformats.org/package/2006/relationships"><Relationship Id="rId1" Type="http://schemas.openxmlformats.org/officeDocument/2006/relationships/slide" Target="../slides/slide847.xml" /><Relationship Id="rId2" Type="http://schemas.openxmlformats.org/officeDocument/2006/relationships/notesMaster" Target="../notesMasters/notesMaster1.xml" /></Relationships>
</file>

<file path=ppt/notesSlides/_rels/notesSlide848.xml.rels>&#65279;<?xml version="1.0" encoding="utf-8" standalone="yes"?><Relationships xmlns="http://schemas.openxmlformats.org/package/2006/relationships"><Relationship Id="rId1" Type="http://schemas.openxmlformats.org/officeDocument/2006/relationships/slide" Target="../slides/slide848.xml" /><Relationship Id="rId2" Type="http://schemas.openxmlformats.org/officeDocument/2006/relationships/notesMaster" Target="../notesMasters/notesMaster1.xml" /></Relationships>
</file>

<file path=ppt/notesSlides/_rels/notesSlide849.xml.rels>&#65279;<?xml version="1.0" encoding="utf-8" standalone="yes"?><Relationships xmlns="http://schemas.openxmlformats.org/package/2006/relationships"><Relationship Id="rId1" Type="http://schemas.openxmlformats.org/officeDocument/2006/relationships/slide" Target="../slides/slide849.xml" /><Relationship Id="rId2" Type="http://schemas.openxmlformats.org/officeDocument/2006/relationships/notesMaster" Target="../notesMasters/notesMaster1.xml" /></Relationships>
</file>

<file path=ppt/notesSlides/_rels/notesSlide85.xml.rels>&#65279;<?xml version="1.0" encoding="utf-8" standalone="yes"?><Relationships xmlns="http://schemas.openxmlformats.org/package/2006/relationships"><Relationship Id="rId1" Type="http://schemas.openxmlformats.org/officeDocument/2006/relationships/slide" Target="../slides/slide85.xml" /><Relationship Id="rId2" Type="http://schemas.openxmlformats.org/officeDocument/2006/relationships/notesMaster" Target="../notesMasters/notesMaster1.xml" /></Relationships>
</file>

<file path=ppt/notesSlides/_rels/notesSlide850.xml.rels>&#65279;<?xml version="1.0" encoding="utf-8" standalone="yes"?><Relationships xmlns="http://schemas.openxmlformats.org/package/2006/relationships"><Relationship Id="rId1" Type="http://schemas.openxmlformats.org/officeDocument/2006/relationships/slide" Target="../slides/slide850.xml" /><Relationship Id="rId2" Type="http://schemas.openxmlformats.org/officeDocument/2006/relationships/notesMaster" Target="../notesMasters/notesMaster1.xml" /></Relationships>
</file>

<file path=ppt/notesSlides/_rels/notesSlide851.xml.rels>&#65279;<?xml version="1.0" encoding="utf-8" standalone="yes"?><Relationships xmlns="http://schemas.openxmlformats.org/package/2006/relationships"><Relationship Id="rId1" Type="http://schemas.openxmlformats.org/officeDocument/2006/relationships/slide" Target="../slides/slide851.xml" /><Relationship Id="rId2" Type="http://schemas.openxmlformats.org/officeDocument/2006/relationships/notesMaster" Target="../notesMasters/notesMaster1.xml" /></Relationships>
</file>

<file path=ppt/notesSlides/_rels/notesSlide852.xml.rels>&#65279;<?xml version="1.0" encoding="utf-8" standalone="yes"?><Relationships xmlns="http://schemas.openxmlformats.org/package/2006/relationships"><Relationship Id="rId1" Type="http://schemas.openxmlformats.org/officeDocument/2006/relationships/slide" Target="../slides/slide852.xml" /><Relationship Id="rId2" Type="http://schemas.openxmlformats.org/officeDocument/2006/relationships/notesMaster" Target="../notesMasters/notesMaster1.xml" /></Relationships>
</file>

<file path=ppt/notesSlides/_rels/notesSlide853.xml.rels>&#65279;<?xml version="1.0" encoding="utf-8" standalone="yes"?><Relationships xmlns="http://schemas.openxmlformats.org/package/2006/relationships"><Relationship Id="rId1" Type="http://schemas.openxmlformats.org/officeDocument/2006/relationships/slide" Target="../slides/slide853.xml" /><Relationship Id="rId2" Type="http://schemas.openxmlformats.org/officeDocument/2006/relationships/notesMaster" Target="../notesMasters/notesMaster1.xml" /></Relationships>
</file>

<file path=ppt/notesSlides/_rels/notesSlide854.xml.rels>&#65279;<?xml version="1.0" encoding="utf-8" standalone="yes"?><Relationships xmlns="http://schemas.openxmlformats.org/package/2006/relationships"><Relationship Id="rId1" Type="http://schemas.openxmlformats.org/officeDocument/2006/relationships/slide" Target="../slides/slide854.xml" /><Relationship Id="rId2" Type="http://schemas.openxmlformats.org/officeDocument/2006/relationships/notesMaster" Target="../notesMasters/notesMaster1.xml" /></Relationships>
</file>

<file path=ppt/notesSlides/_rels/notesSlide855.xml.rels>&#65279;<?xml version="1.0" encoding="utf-8" standalone="yes"?><Relationships xmlns="http://schemas.openxmlformats.org/package/2006/relationships"><Relationship Id="rId1" Type="http://schemas.openxmlformats.org/officeDocument/2006/relationships/slide" Target="../slides/slide855.xml" /><Relationship Id="rId2" Type="http://schemas.openxmlformats.org/officeDocument/2006/relationships/notesMaster" Target="../notesMasters/notesMaster1.xml" /></Relationships>
</file>

<file path=ppt/notesSlides/_rels/notesSlide856.xml.rels>&#65279;<?xml version="1.0" encoding="utf-8" standalone="yes"?><Relationships xmlns="http://schemas.openxmlformats.org/package/2006/relationships"><Relationship Id="rId1" Type="http://schemas.openxmlformats.org/officeDocument/2006/relationships/slide" Target="../slides/slide856.xml" /><Relationship Id="rId2" Type="http://schemas.openxmlformats.org/officeDocument/2006/relationships/notesMaster" Target="../notesMasters/notesMaster1.xml" /></Relationships>
</file>

<file path=ppt/notesSlides/_rels/notesSlide857.xml.rels>&#65279;<?xml version="1.0" encoding="utf-8" standalone="yes"?><Relationships xmlns="http://schemas.openxmlformats.org/package/2006/relationships"><Relationship Id="rId1" Type="http://schemas.openxmlformats.org/officeDocument/2006/relationships/slide" Target="../slides/slide857.xml" /><Relationship Id="rId2" Type="http://schemas.openxmlformats.org/officeDocument/2006/relationships/notesMaster" Target="../notesMasters/notesMaster1.xml" /></Relationships>
</file>

<file path=ppt/notesSlides/_rels/notesSlide858.xml.rels>&#65279;<?xml version="1.0" encoding="utf-8" standalone="yes"?><Relationships xmlns="http://schemas.openxmlformats.org/package/2006/relationships"><Relationship Id="rId1" Type="http://schemas.openxmlformats.org/officeDocument/2006/relationships/slide" Target="../slides/slide858.xml" /><Relationship Id="rId2" Type="http://schemas.openxmlformats.org/officeDocument/2006/relationships/notesMaster" Target="../notesMasters/notesMaster1.xml" /></Relationships>
</file>

<file path=ppt/notesSlides/_rels/notesSlide859.xml.rels>&#65279;<?xml version="1.0" encoding="utf-8" standalone="yes"?><Relationships xmlns="http://schemas.openxmlformats.org/package/2006/relationships"><Relationship Id="rId1" Type="http://schemas.openxmlformats.org/officeDocument/2006/relationships/slide" Target="../slides/slide859.xml" /><Relationship Id="rId2" Type="http://schemas.openxmlformats.org/officeDocument/2006/relationships/notesMaster" Target="../notesMasters/notesMaster1.xml" /></Relationships>
</file>

<file path=ppt/notesSlides/_rels/notesSlide86.xml.rels>&#65279;<?xml version="1.0" encoding="utf-8" standalone="yes"?><Relationships xmlns="http://schemas.openxmlformats.org/package/2006/relationships"><Relationship Id="rId1" Type="http://schemas.openxmlformats.org/officeDocument/2006/relationships/slide" Target="../slides/slide86.xml" /><Relationship Id="rId2" Type="http://schemas.openxmlformats.org/officeDocument/2006/relationships/notesMaster" Target="../notesMasters/notesMaster1.xml" /></Relationships>
</file>

<file path=ppt/notesSlides/_rels/notesSlide860.xml.rels>&#65279;<?xml version="1.0" encoding="utf-8" standalone="yes"?><Relationships xmlns="http://schemas.openxmlformats.org/package/2006/relationships"><Relationship Id="rId1" Type="http://schemas.openxmlformats.org/officeDocument/2006/relationships/slide" Target="../slides/slide860.xml" /><Relationship Id="rId2" Type="http://schemas.openxmlformats.org/officeDocument/2006/relationships/notesMaster" Target="../notesMasters/notesMaster1.xml" /></Relationships>
</file>

<file path=ppt/notesSlides/_rels/notesSlide861.xml.rels>&#65279;<?xml version="1.0" encoding="utf-8" standalone="yes"?><Relationships xmlns="http://schemas.openxmlformats.org/package/2006/relationships"><Relationship Id="rId1" Type="http://schemas.openxmlformats.org/officeDocument/2006/relationships/slide" Target="../slides/slide861.xml" /><Relationship Id="rId2" Type="http://schemas.openxmlformats.org/officeDocument/2006/relationships/notesMaster" Target="../notesMasters/notesMaster1.xml" /></Relationships>
</file>

<file path=ppt/notesSlides/_rels/notesSlide862.xml.rels>&#65279;<?xml version="1.0" encoding="utf-8" standalone="yes"?><Relationships xmlns="http://schemas.openxmlformats.org/package/2006/relationships"><Relationship Id="rId1" Type="http://schemas.openxmlformats.org/officeDocument/2006/relationships/slide" Target="../slides/slide862.xml" /><Relationship Id="rId2" Type="http://schemas.openxmlformats.org/officeDocument/2006/relationships/notesMaster" Target="../notesMasters/notesMaster1.xml" /></Relationships>
</file>

<file path=ppt/notesSlides/_rels/notesSlide863.xml.rels>&#65279;<?xml version="1.0" encoding="utf-8" standalone="yes"?><Relationships xmlns="http://schemas.openxmlformats.org/package/2006/relationships"><Relationship Id="rId1" Type="http://schemas.openxmlformats.org/officeDocument/2006/relationships/slide" Target="../slides/slide863.xml" /><Relationship Id="rId2" Type="http://schemas.openxmlformats.org/officeDocument/2006/relationships/notesMaster" Target="../notesMasters/notesMaster1.xml" /></Relationships>
</file>

<file path=ppt/notesSlides/_rels/notesSlide864.xml.rels>&#65279;<?xml version="1.0" encoding="utf-8" standalone="yes"?><Relationships xmlns="http://schemas.openxmlformats.org/package/2006/relationships"><Relationship Id="rId1" Type="http://schemas.openxmlformats.org/officeDocument/2006/relationships/slide" Target="../slides/slide864.xml" /><Relationship Id="rId2" Type="http://schemas.openxmlformats.org/officeDocument/2006/relationships/notesMaster" Target="../notesMasters/notesMaster1.xml" /></Relationships>
</file>

<file path=ppt/notesSlides/_rels/notesSlide865.xml.rels>&#65279;<?xml version="1.0" encoding="utf-8" standalone="yes"?><Relationships xmlns="http://schemas.openxmlformats.org/package/2006/relationships"><Relationship Id="rId1" Type="http://schemas.openxmlformats.org/officeDocument/2006/relationships/slide" Target="../slides/slide865.xml" /><Relationship Id="rId2" Type="http://schemas.openxmlformats.org/officeDocument/2006/relationships/notesMaster" Target="../notesMasters/notesMaster1.xml" /></Relationships>
</file>

<file path=ppt/notesSlides/_rels/notesSlide866.xml.rels>&#65279;<?xml version="1.0" encoding="utf-8" standalone="yes"?><Relationships xmlns="http://schemas.openxmlformats.org/package/2006/relationships"><Relationship Id="rId1" Type="http://schemas.openxmlformats.org/officeDocument/2006/relationships/slide" Target="../slides/slide866.xml" /><Relationship Id="rId2" Type="http://schemas.openxmlformats.org/officeDocument/2006/relationships/notesMaster" Target="../notesMasters/notesMaster1.xml" /></Relationships>
</file>

<file path=ppt/notesSlides/_rels/notesSlide867.xml.rels>&#65279;<?xml version="1.0" encoding="utf-8" standalone="yes"?><Relationships xmlns="http://schemas.openxmlformats.org/package/2006/relationships"><Relationship Id="rId1" Type="http://schemas.openxmlformats.org/officeDocument/2006/relationships/slide" Target="../slides/slide867.xml" /><Relationship Id="rId2" Type="http://schemas.openxmlformats.org/officeDocument/2006/relationships/notesMaster" Target="../notesMasters/notesMaster1.xml" /></Relationships>
</file>

<file path=ppt/notesSlides/_rels/notesSlide868.xml.rels>&#65279;<?xml version="1.0" encoding="utf-8" standalone="yes"?><Relationships xmlns="http://schemas.openxmlformats.org/package/2006/relationships"><Relationship Id="rId1" Type="http://schemas.openxmlformats.org/officeDocument/2006/relationships/slide" Target="../slides/slide868.xml" /><Relationship Id="rId2" Type="http://schemas.openxmlformats.org/officeDocument/2006/relationships/notesMaster" Target="../notesMasters/notesMaster1.xml" /></Relationships>
</file>

<file path=ppt/notesSlides/_rels/notesSlide869.xml.rels>&#65279;<?xml version="1.0" encoding="utf-8" standalone="yes"?><Relationships xmlns="http://schemas.openxmlformats.org/package/2006/relationships"><Relationship Id="rId1" Type="http://schemas.openxmlformats.org/officeDocument/2006/relationships/slide" Target="../slides/slide869.xml" /><Relationship Id="rId2" Type="http://schemas.openxmlformats.org/officeDocument/2006/relationships/notesMaster" Target="../notesMasters/notesMaster1.xml" /></Relationships>
</file>

<file path=ppt/notesSlides/_rels/notesSlide87.xml.rels>&#65279;<?xml version="1.0" encoding="utf-8" standalone="yes"?><Relationships xmlns="http://schemas.openxmlformats.org/package/2006/relationships"><Relationship Id="rId1" Type="http://schemas.openxmlformats.org/officeDocument/2006/relationships/slide" Target="../slides/slide87.xml" /><Relationship Id="rId2" Type="http://schemas.openxmlformats.org/officeDocument/2006/relationships/notesMaster" Target="../notesMasters/notesMaster1.xml" /></Relationships>
</file>

<file path=ppt/notesSlides/_rels/notesSlide870.xml.rels>&#65279;<?xml version="1.0" encoding="utf-8" standalone="yes"?><Relationships xmlns="http://schemas.openxmlformats.org/package/2006/relationships"><Relationship Id="rId1" Type="http://schemas.openxmlformats.org/officeDocument/2006/relationships/slide" Target="../slides/slide870.xml" /><Relationship Id="rId2" Type="http://schemas.openxmlformats.org/officeDocument/2006/relationships/notesMaster" Target="../notesMasters/notesMaster1.xml" /></Relationships>
</file>

<file path=ppt/notesSlides/_rels/notesSlide871.xml.rels>&#65279;<?xml version="1.0" encoding="utf-8" standalone="yes"?><Relationships xmlns="http://schemas.openxmlformats.org/package/2006/relationships"><Relationship Id="rId1" Type="http://schemas.openxmlformats.org/officeDocument/2006/relationships/slide" Target="../slides/slide871.xml" /><Relationship Id="rId2" Type="http://schemas.openxmlformats.org/officeDocument/2006/relationships/notesMaster" Target="../notesMasters/notesMaster1.xml" /></Relationships>
</file>

<file path=ppt/notesSlides/_rels/notesSlide872.xml.rels>&#65279;<?xml version="1.0" encoding="utf-8" standalone="yes"?><Relationships xmlns="http://schemas.openxmlformats.org/package/2006/relationships"><Relationship Id="rId1" Type="http://schemas.openxmlformats.org/officeDocument/2006/relationships/slide" Target="../slides/slide872.xml" /><Relationship Id="rId2" Type="http://schemas.openxmlformats.org/officeDocument/2006/relationships/notesMaster" Target="../notesMasters/notesMaster1.xml" /></Relationships>
</file>

<file path=ppt/notesSlides/_rels/notesSlide873.xml.rels>&#65279;<?xml version="1.0" encoding="utf-8" standalone="yes"?><Relationships xmlns="http://schemas.openxmlformats.org/package/2006/relationships"><Relationship Id="rId1" Type="http://schemas.openxmlformats.org/officeDocument/2006/relationships/slide" Target="../slides/slide873.xml" /><Relationship Id="rId2" Type="http://schemas.openxmlformats.org/officeDocument/2006/relationships/notesMaster" Target="../notesMasters/notesMaster1.xml" /></Relationships>
</file>

<file path=ppt/notesSlides/_rels/notesSlide874.xml.rels>&#65279;<?xml version="1.0" encoding="utf-8" standalone="yes"?><Relationships xmlns="http://schemas.openxmlformats.org/package/2006/relationships"><Relationship Id="rId1" Type="http://schemas.openxmlformats.org/officeDocument/2006/relationships/slide" Target="../slides/slide874.xml" /><Relationship Id="rId2" Type="http://schemas.openxmlformats.org/officeDocument/2006/relationships/notesMaster" Target="../notesMasters/notesMaster1.xml" /></Relationships>
</file>

<file path=ppt/notesSlides/_rels/notesSlide875.xml.rels>&#65279;<?xml version="1.0" encoding="utf-8" standalone="yes"?><Relationships xmlns="http://schemas.openxmlformats.org/package/2006/relationships"><Relationship Id="rId1" Type="http://schemas.openxmlformats.org/officeDocument/2006/relationships/slide" Target="../slides/slide875.xml" /><Relationship Id="rId2" Type="http://schemas.openxmlformats.org/officeDocument/2006/relationships/notesMaster" Target="../notesMasters/notesMaster1.xml" /></Relationships>
</file>

<file path=ppt/notesSlides/_rels/notesSlide876.xml.rels>&#65279;<?xml version="1.0" encoding="utf-8" standalone="yes"?><Relationships xmlns="http://schemas.openxmlformats.org/package/2006/relationships"><Relationship Id="rId1" Type="http://schemas.openxmlformats.org/officeDocument/2006/relationships/slide" Target="../slides/slide876.xml" /><Relationship Id="rId2" Type="http://schemas.openxmlformats.org/officeDocument/2006/relationships/notesMaster" Target="../notesMasters/notesMaster1.xml" /></Relationships>
</file>

<file path=ppt/notesSlides/_rels/notesSlide877.xml.rels>&#65279;<?xml version="1.0" encoding="utf-8" standalone="yes"?><Relationships xmlns="http://schemas.openxmlformats.org/package/2006/relationships"><Relationship Id="rId1" Type="http://schemas.openxmlformats.org/officeDocument/2006/relationships/slide" Target="../slides/slide877.xml" /><Relationship Id="rId2" Type="http://schemas.openxmlformats.org/officeDocument/2006/relationships/notesMaster" Target="../notesMasters/notesMaster1.xml" /></Relationships>
</file>

<file path=ppt/notesSlides/_rels/notesSlide878.xml.rels>&#65279;<?xml version="1.0" encoding="utf-8" standalone="yes"?><Relationships xmlns="http://schemas.openxmlformats.org/package/2006/relationships"><Relationship Id="rId1" Type="http://schemas.openxmlformats.org/officeDocument/2006/relationships/slide" Target="../slides/slide878.xml" /><Relationship Id="rId2" Type="http://schemas.openxmlformats.org/officeDocument/2006/relationships/notesMaster" Target="../notesMasters/notesMaster1.xml" /></Relationships>
</file>

<file path=ppt/notesSlides/_rels/notesSlide879.xml.rels>&#65279;<?xml version="1.0" encoding="utf-8" standalone="yes"?><Relationships xmlns="http://schemas.openxmlformats.org/package/2006/relationships"><Relationship Id="rId1" Type="http://schemas.openxmlformats.org/officeDocument/2006/relationships/slide" Target="../slides/slide879.xml" /><Relationship Id="rId2" Type="http://schemas.openxmlformats.org/officeDocument/2006/relationships/notesMaster" Target="../notesMasters/notesMaster1.xml" /></Relationships>
</file>

<file path=ppt/notesSlides/_rels/notesSlide88.xml.rels>&#65279;<?xml version="1.0" encoding="utf-8" standalone="yes"?><Relationships xmlns="http://schemas.openxmlformats.org/package/2006/relationships"><Relationship Id="rId1" Type="http://schemas.openxmlformats.org/officeDocument/2006/relationships/slide" Target="../slides/slide88.xml" /><Relationship Id="rId2" Type="http://schemas.openxmlformats.org/officeDocument/2006/relationships/notesMaster" Target="../notesMasters/notesMaster1.xml" /></Relationships>
</file>

<file path=ppt/notesSlides/_rels/notesSlide880.xml.rels>&#65279;<?xml version="1.0" encoding="utf-8" standalone="yes"?><Relationships xmlns="http://schemas.openxmlformats.org/package/2006/relationships"><Relationship Id="rId1" Type="http://schemas.openxmlformats.org/officeDocument/2006/relationships/slide" Target="../slides/slide880.xml" /><Relationship Id="rId2" Type="http://schemas.openxmlformats.org/officeDocument/2006/relationships/notesMaster" Target="../notesMasters/notesMaster1.xml" /></Relationships>
</file>

<file path=ppt/notesSlides/_rels/notesSlide881.xml.rels>&#65279;<?xml version="1.0" encoding="utf-8" standalone="yes"?><Relationships xmlns="http://schemas.openxmlformats.org/package/2006/relationships"><Relationship Id="rId1" Type="http://schemas.openxmlformats.org/officeDocument/2006/relationships/slide" Target="../slides/slide881.xml" /><Relationship Id="rId2" Type="http://schemas.openxmlformats.org/officeDocument/2006/relationships/notesMaster" Target="../notesMasters/notesMaster1.xml" /></Relationships>
</file>

<file path=ppt/notesSlides/_rels/notesSlide882.xml.rels>&#65279;<?xml version="1.0" encoding="utf-8" standalone="yes"?><Relationships xmlns="http://schemas.openxmlformats.org/package/2006/relationships"><Relationship Id="rId1" Type="http://schemas.openxmlformats.org/officeDocument/2006/relationships/slide" Target="../slides/slide882.xml" /><Relationship Id="rId2" Type="http://schemas.openxmlformats.org/officeDocument/2006/relationships/notesMaster" Target="../notesMasters/notesMaster1.xml" /></Relationships>
</file>

<file path=ppt/notesSlides/_rels/notesSlide883.xml.rels>&#65279;<?xml version="1.0" encoding="utf-8" standalone="yes"?><Relationships xmlns="http://schemas.openxmlformats.org/package/2006/relationships"><Relationship Id="rId1" Type="http://schemas.openxmlformats.org/officeDocument/2006/relationships/slide" Target="../slides/slide883.xml" /><Relationship Id="rId2" Type="http://schemas.openxmlformats.org/officeDocument/2006/relationships/notesMaster" Target="../notesMasters/notesMaster1.xml" /></Relationships>
</file>

<file path=ppt/notesSlides/_rels/notesSlide884.xml.rels>&#65279;<?xml version="1.0" encoding="utf-8" standalone="yes"?><Relationships xmlns="http://schemas.openxmlformats.org/package/2006/relationships"><Relationship Id="rId1" Type="http://schemas.openxmlformats.org/officeDocument/2006/relationships/slide" Target="../slides/slide884.xml" /><Relationship Id="rId2" Type="http://schemas.openxmlformats.org/officeDocument/2006/relationships/notesMaster" Target="../notesMasters/notesMaster1.xml" /></Relationships>
</file>

<file path=ppt/notesSlides/_rels/notesSlide885.xml.rels>&#65279;<?xml version="1.0" encoding="utf-8" standalone="yes"?><Relationships xmlns="http://schemas.openxmlformats.org/package/2006/relationships"><Relationship Id="rId1" Type="http://schemas.openxmlformats.org/officeDocument/2006/relationships/slide" Target="../slides/slide885.xml" /><Relationship Id="rId2" Type="http://schemas.openxmlformats.org/officeDocument/2006/relationships/notesMaster" Target="../notesMasters/notesMaster1.xml" /></Relationships>
</file>

<file path=ppt/notesSlides/_rels/notesSlide886.xml.rels>&#65279;<?xml version="1.0" encoding="utf-8" standalone="yes"?><Relationships xmlns="http://schemas.openxmlformats.org/package/2006/relationships"><Relationship Id="rId1" Type="http://schemas.openxmlformats.org/officeDocument/2006/relationships/slide" Target="../slides/slide886.xml" /><Relationship Id="rId2" Type="http://schemas.openxmlformats.org/officeDocument/2006/relationships/notesMaster" Target="../notesMasters/notesMaster1.xml" /></Relationships>
</file>

<file path=ppt/notesSlides/_rels/notesSlide887.xml.rels>&#65279;<?xml version="1.0" encoding="utf-8" standalone="yes"?><Relationships xmlns="http://schemas.openxmlformats.org/package/2006/relationships"><Relationship Id="rId1" Type="http://schemas.openxmlformats.org/officeDocument/2006/relationships/slide" Target="../slides/slide887.xml" /><Relationship Id="rId2" Type="http://schemas.openxmlformats.org/officeDocument/2006/relationships/notesMaster" Target="../notesMasters/notesMaster1.xml" /></Relationships>
</file>

<file path=ppt/notesSlides/_rels/notesSlide888.xml.rels>&#65279;<?xml version="1.0" encoding="utf-8" standalone="yes"?><Relationships xmlns="http://schemas.openxmlformats.org/package/2006/relationships"><Relationship Id="rId1" Type="http://schemas.openxmlformats.org/officeDocument/2006/relationships/slide" Target="../slides/slide888.xml" /><Relationship Id="rId2" Type="http://schemas.openxmlformats.org/officeDocument/2006/relationships/notesMaster" Target="../notesMasters/notesMaster1.xml" /></Relationships>
</file>

<file path=ppt/notesSlides/_rels/notesSlide889.xml.rels>&#65279;<?xml version="1.0" encoding="utf-8" standalone="yes"?><Relationships xmlns="http://schemas.openxmlformats.org/package/2006/relationships"><Relationship Id="rId1" Type="http://schemas.openxmlformats.org/officeDocument/2006/relationships/slide" Target="../slides/slide889.xml" /><Relationship Id="rId2" Type="http://schemas.openxmlformats.org/officeDocument/2006/relationships/notesMaster" Target="../notesMasters/notesMaster1.xml" /></Relationships>
</file>

<file path=ppt/notesSlides/_rels/notesSlide89.xml.rels>&#65279;<?xml version="1.0" encoding="utf-8" standalone="yes"?><Relationships xmlns="http://schemas.openxmlformats.org/package/2006/relationships"><Relationship Id="rId1" Type="http://schemas.openxmlformats.org/officeDocument/2006/relationships/slide" Target="../slides/slide89.xml" /><Relationship Id="rId2" Type="http://schemas.openxmlformats.org/officeDocument/2006/relationships/notesMaster" Target="../notesMasters/notesMaster1.xml" /></Relationships>
</file>

<file path=ppt/notesSlides/_rels/notesSlide890.xml.rels>&#65279;<?xml version="1.0" encoding="utf-8" standalone="yes"?><Relationships xmlns="http://schemas.openxmlformats.org/package/2006/relationships"><Relationship Id="rId1" Type="http://schemas.openxmlformats.org/officeDocument/2006/relationships/slide" Target="../slides/slide890.xml" /><Relationship Id="rId2" Type="http://schemas.openxmlformats.org/officeDocument/2006/relationships/notesMaster" Target="../notesMasters/notesMaster1.xml" /></Relationships>
</file>

<file path=ppt/notesSlides/_rels/notesSlide891.xml.rels>&#65279;<?xml version="1.0" encoding="utf-8" standalone="yes"?><Relationships xmlns="http://schemas.openxmlformats.org/package/2006/relationships"><Relationship Id="rId1" Type="http://schemas.openxmlformats.org/officeDocument/2006/relationships/slide" Target="../slides/slide891.xml" /><Relationship Id="rId2" Type="http://schemas.openxmlformats.org/officeDocument/2006/relationships/notesMaster" Target="../notesMasters/notesMaster1.xml" /></Relationships>
</file>

<file path=ppt/notesSlides/_rels/notesSlide892.xml.rels>&#65279;<?xml version="1.0" encoding="utf-8" standalone="yes"?><Relationships xmlns="http://schemas.openxmlformats.org/package/2006/relationships"><Relationship Id="rId1" Type="http://schemas.openxmlformats.org/officeDocument/2006/relationships/slide" Target="../slides/slide892.xml" /><Relationship Id="rId2" Type="http://schemas.openxmlformats.org/officeDocument/2006/relationships/notesMaster" Target="../notesMasters/notesMaster1.xml" /></Relationships>
</file>

<file path=ppt/notesSlides/_rels/notesSlide893.xml.rels>&#65279;<?xml version="1.0" encoding="utf-8" standalone="yes"?><Relationships xmlns="http://schemas.openxmlformats.org/package/2006/relationships"><Relationship Id="rId1" Type="http://schemas.openxmlformats.org/officeDocument/2006/relationships/slide" Target="../slides/slide893.xml" /><Relationship Id="rId2" Type="http://schemas.openxmlformats.org/officeDocument/2006/relationships/notesMaster" Target="../notesMasters/notesMaster1.xml" /></Relationships>
</file>

<file path=ppt/notesSlides/_rels/notesSlide894.xml.rels>&#65279;<?xml version="1.0" encoding="utf-8" standalone="yes"?><Relationships xmlns="http://schemas.openxmlformats.org/package/2006/relationships"><Relationship Id="rId1" Type="http://schemas.openxmlformats.org/officeDocument/2006/relationships/slide" Target="../slides/slide894.xml" /><Relationship Id="rId2" Type="http://schemas.openxmlformats.org/officeDocument/2006/relationships/notesMaster" Target="../notesMasters/notesMaster1.xml" /></Relationships>
</file>

<file path=ppt/notesSlides/_rels/notesSlide895.xml.rels>&#65279;<?xml version="1.0" encoding="utf-8" standalone="yes"?><Relationships xmlns="http://schemas.openxmlformats.org/package/2006/relationships"><Relationship Id="rId1" Type="http://schemas.openxmlformats.org/officeDocument/2006/relationships/slide" Target="../slides/slide895.xml" /><Relationship Id="rId2" Type="http://schemas.openxmlformats.org/officeDocument/2006/relationships/notesMaster" Target="../notesMasters/notesMaster1.xml" /></Relationships>
</file>

<file path=ppt/notesSlides/_rels/notesSlide896.xml.rels>&#65279;<?xml version="1.0" encoding="utf-8" standalone="yes"?><Relationships xmlns="http://schemas.openxmlformats.org/package/2006/relationships"><Relationship Id="rId1" Type="http://schemas.openxmlformats.org/officeDocument/2006/relationships/slide" Target="../slides/slide896.xml" /><Relationship Id="rId2" Type="http://schemas.openxmlformats.org/officeDocument/2006/relationships/notesMaster" Target="../notesMasters/notesMaster1.xml" /></Relationships>
</file>

<file path=ppt/notesSlides/_rels/notesSlide897.xml.rels>&#65279;<?xml version="1.0" encoding="utf-8" standalone="yes"?><Relationships xmlns="http://schemas.openxmlformats.org/package/2006/relationships"><Relationship Id="rId1" Type="http://schemas.openxmlformats.org/officeDocument/2006/relationships/slide" Target="../slides/slide897.xml" /><Relationship Id="rId2" Type="http://schemas.openxmlformats.org/officeDocument/2006/relationships/notesMaster" Target="../notesMasters/notesMaster1.xml" /></Relationships>
</file>

<file path=ppt/notesSlides/_rels/notesSlide898.xml.rels>&#65279;<?xml version="1.0" encoding="utf-8" standalone="yes"?><Relationships xmlns="http://schemas.openxmlformats.org/package/2006/relationships"><Relationship Id="rId1" Type="http://schemas.openxmlformats.org/officeDocument/2006/relationships/slide" Target="../slides/slide898.xml" /><Relationship Id="rId2" Type="http://schemas.openxmlformats.org/officeDocument/2006/relationships/notesMaster" Target="../notesMasters/notesMaster1.xml" /></Relationships>
</file>

<file path=ppt/notesSlides/_rels/notesSlide899.xml.rels>&#65279;<?xml version="1.0" encoding="utf-8" standalone="yes"?><Relationships xmlns="http://schemas.openxmlformats.org/package/2006/relationships"><Relationship Id="rId1" Type="http://schemas.openxmlformats.org/officeDocument/2006/relationships/slide" Target="../slides/slide899.xml" /><Relationship Id="rId2" Type="http://schemas.openxmlformats.org/officeDocument/2006/relationships/notesMaster" Target="../notesMasters/notesMaster1.xml" /></Relationships>
</file>

<file path=ppt/notesSlides/_rels/notesSlide9.xml.rels>&#65279;<?xml version="1.0" encoding="utf-8" standalone="yes"?><Relationships xmlns="http://schemas.openxmlformats.org/package/2006/relationships"><Relationship Id="rId1" Type="http://schemas.openxmlformats.org/officeDocument/2006/relationships/slide" Target="../slides/slide9.xml" /><Relationship Id="rId2" Type="http://schemas.openxmlformats.org/officeDocument/2006/relationships/notesMaster" Target="../notesMasters/notesMaster1.xml" /></Relationships>
</file>

<file path=ppt/notesSlides/_rels/notesSlide90.xml.rels>&#65279;<?xml version="1.0" encoding="utf-8" standalone="yes"?><Relationships xmlns="http://schemas.openxmlformats.org/package/2006/relationships"><Relationship Id="rId1" Type="http://schemas.openxmlformats.org/officeDocument/2006/relationships/slide" Target="../slides/slide90.xml" /><Relationship Id="rId2" Type="http://schemas.openxmlformats.org/officeDocument/2006/relationships/notesMaster" Target="../notesMasters/notesMaster1.xml" /></Relationships>
</file>

<file path=ppt/notesSlides/_rels/notesSlide900.xml.rels>&#65279;<?xml version="1.0" encoding="utf-8" standalone="yes"?><Relationships xmlns="http://schemas.openxmlformats.org/package/2006/relationships"><Relationship Id="rId1" Type="http://schemas.openxmlformats.org/officeDocument/2006/relationships/slide" Target="../slides/slide900.xml" /><Relationship Id="rId2" Type="http://schemas.openxmlformats.org/officeDocument/2006/relationships/notesMaster" Target="../notesMasters/notesMaster1.xml" /></Relationships>
</file>

<file path=ppt/notesSlides/_rels/notesSlide901.xml.rels>&#65279;<?xml version="1.0" encoding="utf-8" standalone="yes"?><Relationships xmlns="http://schemas.openxmlformats.org/package/2006/relationships"><Relationship Id="rId1" Type="http://schemas.openxmlformats.org/officeDocument/2006/relationships/slide" Target="../slides/slide901.xml" /><Relationship Id="rId2" Type="http://schemas.openxmlformats.org/officeDocument/2006/relationships/notesMaster" Target="../notesMasters/notesMaster1.xml" /></Relationships>
</file>

<file path=ppt/notesSlides/_rels/notesSlide902.xml.rels>&#65279;<?xml version="1.0" encoding="utf-8" standalone="yes"?><Relationships xmlns="http://schemas.openxmlformats.org/package/2006/relationships"><Relationship Id="rId1" Type="http://schemas.openxmlformats.org/officeDocument/2006/relationships/slide" Target="../slides/slide902.xml" /><Relationship Id="rId2" Type="http://schemas.openxmlformats.org/officeDocument/2006/relationships/notesMaster" Target="../notesMasters/notesMaster1.xml" /></Relationships>
</file>

<file path=ppt/notesSlides/_rels/notesSlide903.xml.rels>&#65279;<?xml version="1.0" encoding="utf-8" standalone="yes"?><Relationships xmlns="http://schemas.openxmlformats.org/package/2006/relationships"><Relationship Id="rId1" Type="http://schemas.openxmlformats.org/officeDocument/2006/relationships/slide" Target="../slides/slide903.xml" /><Relationship Id="rId2" Type="http://schemas.openxmlformats.org/officeDocument/2006/relationships/notesMaster" Target="../notesMasters/notesMaster1.xml" /></Relationships>
</file>

<file path=ppt/notesSlides/_rels/notesSlide904.xml.rels>&#65279;<?xml version="1.0" encoding="utf-8" standalone="yes"?><Relationships xmlns="http://schemas.openxmlformats.org/package/2006/relationships"><Relationship Id="rId1" Type="http://schemas.openxmlformats.org/officeDocument/2006/relationships/slide" Target="../slides/slide904.xml" /><Relationship Id="rId2" Type="http://schemas.openxmlformats.org/officeDocument/2006/relationships/notesMaster" Target="../notesMasters/notesMaster1.xml" /></Relationships>
</file>

<file path=ppt/notesSlides/_rels/notesSlide905.xml.rels>&#65279;<?xml version="1.0" encoding="utf-8" standalone="yes"?><Relationships xmlns="http://schemas.openxmlformats.org/package/2006/relationships"><Relationship Id="rId1" Type="http://schemas.openxmlformats.org/officeDocument/2006/relationships/slide" Target="../slides/slide905.xml" /><Relationship Id="rId2" Type="http://schemas.openxmlformats.org/officeDocument/2006/relationships/notesMaster" Target="../notesMasters/notesMaster1.xml" /></Relationships>
</file>

<file path=ppt/notesSlides/_rels/notesSlide906.xml.rels>&#65279;<?xml version="1.0" encoding="utf-8" standalone="yes"?><Relationships xmlns="http://schemas.openxmlformats.org/package/2006/relationships"><Relationship Id="rId1" Type="http://schemas.openxmlformats.org/officeDocument/2006/relationships/slide" Target="../slides/slide906.xml" /><Relationship Id="rId2" Type="http://schemas.openxmlformats.org/officeDocument/2006/relationships/notesMaster" Target="../notesMasters/notesMaster1.xml" /></Relationships>
</file>

<file path=ppt/notesSlides/_rels/notesSlide907.xml.rels>&#65279;<?xml version="1.0" encoding="utf-8" standalone="yes"?><Relationships xmlns="http://schemas.openxmlformats.org/package/2006/relationships"><Relationship Id="rId1" Type="http://schemas.openxmlformats.org/officeDocument/2006/relationships/slide" Target="../slides/slide907.xml" /><Relationship Id="rId2" Type="http://schemas.openxmlformats.org/officeDocument/2006/relationships/notesMaster" Target="../notesMasters/notesMaster1.xml" /></Relationships>
</file>

<file path=ppt/notesSlides/_rels/notesSlide908.xml.rels>&#65279;<?xml version="1.0" encoding="utf-8" standalone="yes"?><Relationships xmlns="http://schemas.openxmlformats.org/package/2006/relationships"><Relationship Id="rId1" Type="http://schemas.openxmlformats.org/officeDocument/2006/relationships/slide" Target="../slides/slide908.xml" /><Relationship Id="rId2" Type="http://schemas.openxmlformats.org/officeDocument/2006/relationships/notesMaster" Target="../notesMasters/notesMaster1.xml" /></Relationships>
</file>

<file path=ppt/notesSlides/_rels/notesSlide909.xml.rels>&#65279;<?xml version="1.0" encoding="utf-8" standalone="yes"?><Relationships xmlns="http://schemas.openxmlformats.org/package/2006/relationships"><Relationship Id="rId1" Type="http://schemas.openxmlformats.org/officeDocument/2006/relationships/slide" Target="../slides/slide909.xml" /><Relationship Id="rId2" Type="http://schemas.openxmlformats.org/officeDocument/2006/relationships/notesMaster" Target="../notesMasters/notesMaster1.xml" /></Relationships>
</file>

<file path=ppt/notesSlides/_rels/notesSlide91.xml.rels>&#65279;<?xml version="1.0" encoding="utf-8" standalone="yes"?><Relationships xmlns="http://schemas.openxmlformats.org/package/2006/relationships"><Relationship Id="rId1" Type="http://schemas.openxmlformats.org/officeDocument/2006/relationships/slide" Target="../slides/slide91.xml" /><Relationship Id="rId2" Type="http://schemas.openxmlformats.org/officeDocument/2006/relationships/notesMaster" Target="../notesMasters/notesMaster1.xml" /></Relationships>
</file>

<file path=ppt/notesSlides/_rels/notesSlide910.xml.rels>&#65279;<?xml version="1.0" encoding="utf-8" standalone="yes"?><Relationships xmlns="http://schemas.openxmlformats.org/package/2006/relationships"><Relationship Id="rId1" Type="http://schemas.openxmlformats.org/officeDocument/2006/relationships/slide" Target="../slides/slide910.xml" /><Relationship Id="rId2" Type="http://schemas.openxmlformats.org/officeDocument/2006/relationships/notesMaster" Target="../notesMasters/notesMaster1.xml" /></Relationships>
</file>

<file path=ppt/notesSlides/_rels/notesSlide911.xml.rels>&#65279;<?xml version="1.0" encoding="utf-8" standalone="yes"?><Relationships xmlns="http://schemas.openxmlformats.org/package/2006/relationships"><Relationship Id="rId1" Type="http://schemas.openxmlformats.org/officeDocument/2006/relationships/slide" Target="../slides/slide911.xml" /><Relationship Id="rId2" Type="http://schemas.openxmlformats.org/officeDocument/2006/relationships/notesMaster" Target="../notesMasters/notesMaster1.xml" /></Relationships>
</file>

<file path=ppt/notesSlides/_rels/notesSlide912.xml.rels>&#65279;<?xml version="1.0" encoding="utf-8" standalone="yes"?><Relationships xmlns="http://schemas.openxmlformats.org/package/2006/relationships"><Relationship Id="rId1" Type="http://schemas.openxmlformats.org/officeDocument/2006/relationships/slide" Target="../slides/slide912.xml" /><Relationship Id="rId2" Type="http://schemas.openxmlformats.org/officeDocument/2006/relationships/notesMaster" Target="../notesMasters/notesMaster1.xml" /></Relationships>
</file>

<file path=ppt/notesSlides/_rels/notesSlide913.xml.rels>&#65279;<?xml version="1.0" encoding="utf-8" standalone="yes"?><Relationships xmlns="http://schemas.openxmlformats.org/package/2006/relationships"><Relationship Id="rId1" Type="http://schemas.openxmlformats.org/officeDocument/2006/relationships/slide" Target="../slides/slide913.xml" /><Relationship Id="rId2" Type="http://schemas.openxmlformats.org/officeDocument/2006/relationships/notesMaster" Target="../notesMasters/notesMaster1.xml" /></Relationships>
</file>

<file path=ppt/notesSlides/_rels/notesSlide914.xml.rels>&#65279;<?xml version="1.0" encoding="utf-8" standalone="yes"?><Relationships xmlns="http://schemas.openxmlformats.org/package/2006/relationships"><Relationship Id="rId1" Type="http://schemas.openxmlformats.org/officeDocument/2006/relationships/slide" Target="../slides/slide914.xml" /><Relationship Id="rId2" Type="http://schemas.openxmlformats.org/officeDocument/2006/relationships/notesMaster" Target="../notesMasters/notesMaster1.xml" /></Relationships>
</file>

<file path=ppt/notesSlides/_rels/notesSlide915.xml.rels>&#65279;<?xml version="1.0" encoding="utf-8" standalone="yes"?><Relationships xmlns="http://schemas.openxmlformats.org/package/2006/relationships"><Relationship Id="rId1" Type="http://schemas.openxmlformats.org/officeDocument/2006/relationships/slide" Target="../slides/slide915.xml" /><Relationship Id="rId2" Type="http://schemas.openxmlformats.org/officeDocument/2006/relationships/notesMaster" Target="../notesMasters/notesMaster1.xml" /></Relationships>
</file>

<file path=ppt/notesSlides/_rels/notesSlide916.xml.rels>&#65279;<?xml version="1.0" encoding="utf-8" standalone="yes"?><Relationships xmlns="http://schemas.openxmlformats.org/package/2006/relationships"><Relationship Id="rId1" Type="http://schemas.openxmlformats.org/officeDocument/2006/relationships/slide" Target="../slides/slide916.xml" /><Relationship Id="rId2" Type="http://schemas.openxmlformats.org/officeDocument/2006/relationships/notesMaster" Target="../notesMasters/notesMaster1.xml" /></Relationships>
</file>

<file path=ppt/notesSlides/_rels/notesSlide917.xml.rels>&#65279;<?xml version="1.0" encoding="utf-8" standalone="yes"?><Relationships xmlns="http://schemas.openxmlformats.org/package/2006/relationships"><Relationship Id="rId1" Type="http://schemas.openxmlformats.org/officeDocument/2006/relationships/slide" Target="../slides/slide917.xml" /><Relationship Id="rId2" Type="http://schemas.openxmlformats.org/officeDocument/2006/relationships/notesMaster" Target="../notesMasters/notesMaster1.xml" /></Relationships>
</file>

<file path=ppt/notesSlides/_rels/notesSlide918.xml.rels>&#65279;<?xml version="1.0" encoding="utf-8" standalone="yes"?><Relationships xmlns="http://schemas.openxmlformats.org/package/2006/relationships"><Relationship Id="rId1" Type="http://schemas.openxmlformats.org/officeDocument/2006/relationships/slide" Target="../slides/slide918.xml" /><Relationship Id="rId2" Type="http://schemas.openxmlformats.org/officeDocument/2006/relationships/notesMaster" Target="../notesMasters/notesMaster1.xml" /></Relationships>
</file>

<file path=ppt/notesSlides/_rels/notesSlide919.xml.rels>&#65279;<?xml version="1.0" encoding="utf-8" standalone="yes"?><Relationships xmlns="http://schemas.openxmlformats.org/package/2006/relationships"><Relationship Id="rId1" Type="http://schemas.openxmlformats.org/officeDocument/2006/relationships/slide" Target="../slides/slide919.xml" /><Relationship Id="rId2" Type="http://schemas.openxmlformats.org/officeDocument/2006/relationships/notesMaster" Target="../notesMasters/notesMaster1.xml" /></Relationships>
</file>

<file path=ppt/notesSlides/_rels/notesSlide92.xml.rels>&#65279;<?xml version="1.0" encoding="utf-8" standalone="yes"?><Relationships xmlns="http://schemas.openxmlformats.org/package/2006/relationships"><Relationship Id="rId1" Type="http://schemas.openxmlformats.org/officeDocument/2006/relationships/slide" Target="../slides/slide92.xml" /><Relationship Id="rId2" Type="http://schemas.openxmlformats.org/officeDocument/2006/relationships/notesMaster" Target="../notesMasters/notesMaster1.xml" /></Relationships>
</file>

<file path=ppt/notesSlides/_rels/notesSlide920.xml.rels>&#65279;<?xml version="1.0" encoding="utf-8" standalone="yes"?><Relationships xmlns="http://schemas.openxmlformats.org/package/2006/relationships"><Relationship Id="rId1" Type="http://schemas.openxmlformats.org/officeDocument/2006/relationships/slide" Target="../slides/slide920.xml" /><Relationship Id="rId2" Type="http://schemas.openxmlformats.org/officeDocument/2006/relationships/notesMaster" Target="../notesMasters/notesMaster1.xml" /></Relationships>
</file>

<file path=ppt/notesSlides/_rels/notesSlide921.xml.rels>&#65279;<?xml version="1.0" encoding="utf-8" standalone="yes"?><Relationships xmlns="http://schemas.openxmlformats.org/package/2006/relationships"><Relationship Id="rId1" Type="http://schemas.openxmlformats.org/officeDocument/2006/relationships/slide" Target="../slides/slide921.xml" /><Relationship Id="rId2" Type="http://schemas.openxmlformats.org/officeDocument/2006/relationships/notesMaster" Target="../notesMasters/notesMaster1.xml" /></Relationships>
</file>

<file path=ppt/notesSlides/_rels/notesSlide922.xml.rels>&#65279;<?xml version="1.0" encoding="utf-8" standalone="yes"?><Relationships xmlns="http://schemas.openxmlformats.org/package/2006/relationships"><Relationship Id="rId1" Type="http://schemas.openxmlformats.org/officeDocument/2006/relationships/slide" Target="../slides/slide922.xml" /><Relationship Id="rId2" Type="http://schemas.openxmlformats.org/officeDocument/2006/relationships/notesMaster" Target="../notesMasters/notesMaster1.xml" /></Relationships>
</file>

<file path=ppt/notesSlides/_rels/notesSlide923.xml.rels>&#65279;<?xml version="1.0" encoding="utf-8" standalone="yes"?><Relationships xmlns="http://schemas.openxmlformats.org/package/2006/relationships"><Relationship Id="rId1" Type="http://schemas.openxmlformats.org/officeDocument/2006/relationships/slide" Target="../slides/slide923.xml" /><Relationship Id="rId2" Type="http://schemas.openxmlformats.org/officeDocument/2006/relationships/notesMaster" Target="../notesMasters/notesMaster1.xml" /></Relationships>
</file>

<file path=ppt/notesSlides/_rels/notesSlide924.xml.rels>&#65279;<?xml version="1.0" encoding="utf-8" standalone="yes"?><Relationships xmlns="http://schemas.openxmlformats.org/package/2006/relationships"><Relationship Id="rId1" Type="http://schemas.openxmlformats.org/officeDocument/2006/relationships/slide" Target="../slides/slide924.xml" /><Relationship Id="rId2" Type="http://schemas.openxmlformats.org/officeDocument/2006/relationships/notesMaster" Target="../notesMasters/notesMaster1.xml" /></Relationships>
</file>

<file path=ppt/notesSlides/_rels/notesSlide925.xml.rels>&#65279;<?xml version="1.0" encoding="utf-8" standalone="yes"?><Relationships xmlns="http://schemas.openxmlformats.org/package/2006/relationships"><Relationship Id="rId1" Type="http://schemas.openxmlformats.org/officeDocument/2006/relationships/slide" Target="../slides/slide925.xml" /><Relationship Id="rId2" Type="http://schemas.openxmlformats.org/officeDocument/2006/relationships/notesMaster" Target="../notesMasters/notesMaster1.xml" /></Relationships>
</file>

<file path=ppt/notesSlides/_rels/notesSlide926.xml.rels>&#65279;<?xml version="1.0" encoding="utf-8" standalone="yes"?><Relationships xmlns="http://schemas.openxmlformats.org/package/2006/relationships"><Relationship Id="rId1" Type="http://schemas.openxmlformats.org/officeDocument/2006/relationships/slide" Target="../slides/slide926.xml" /><Relationship Id="rId2" Type="http://schemas.openxmlformats.org/officeDocument/2006/relationships/notesMaster" Target="../notesMasters/notesMaster1.xml" /></Relationships>
</file>

<file path=ppt/notesSlides/_rels/notesSlide927.xml.rels>&#65279;<?xml version="1.0" encoding="utf-8" standalone="yes"?><Relationships xmlns="http://schemas.openxmlformats.org/package/2006/relationships"><Relationship Id="rId1" Type="http://schemas.openxmlformats.org/officeDocument/2006/relationships/slide" Target="../slides/slide927.xml" /><Relationship Id="rId2" Type="http://schemas.openxmlformats.org/officeDocument/2006/relationships/notesMaster" Target="../notesMasters/notesMaster1.xml" /></Relationships>
</file>

<file path=ppt/notesSlides/_rels/notesSlide928.xml.rels>&#65279;<?xml version="1.0" encoding="utf-8" standalone="yes"?><Relationships xmlns="http://schemas.openxmlformats.org/package/2006/relationships"><Relationship Id="rId1" Type="http://schemas.openxmlformats.org/officeDocument/2006/relationships/slide" Target="../slides/slide928.xml" /><Relationship Id="rId2" Type="http://schemas.openxmlformats.org/officeDocument/2006/relationships/notesMaster" Target="../notesMasters/notesMaster1.xml" /></Relationships>
</file>

<file path=ppt/notesSlides/_rels/notesSlide929.xml.rels>&#65279;<?xml version="1.0" encoding="utf-8" standalone="yes"?><Relationships xmlns="http://schemas.openxmlformats.org/package/2006/relationships"><Relationship Id="rId1" Type="http://schemas.openxmlformats.org/officeDocument/2006/relationships/slide" Target="../slides/slide929.xml" /><Relationship Id="rId2" Type="http://schemas.openxmlformats.org/officeDocument/2006/relationships/notesMaster" Target="../notesMasters/notesMaster1.xml" /></Relationships>
</file>

<file path=ppt/notesSlides/_rels/notesSlide93.xml.rels>&#65279;<?xml version="1.0" encoding="utf-8" standalone="yes"?><Relationships xmlns="http://schemas.openxmlformats.org/package/2006/relationships"><Relationship Id="rId1" Type="http://schemas.openxmlformats.org/officeDocument/2006/relationships/slide" Target="../slides/slide93.xml" /><Relationship Id="rId2" Type="http://schemas.openxmlformats.org/officeDocument/2006/relationships/notesMaster" Target="../notesMasters/notesMaster1.xml" /></Relationships>
</file>

<file path=ppt/notesSlides/_rels/notesSlide930.xml.rels>&#65279;<?xml version="1.0" encoding="utf-8" standalone="yes"?><Relationships xmlns="http://schemas.openxmlformats.org/package/2006/relationships"><Relationship Id="rId1" Type="http://schemas.openxmlformats.org/officeDocument/2006/relationships/slide" Target="../slides/slide930.xml" /><Relationship Id="rId2" Type="http://schemas.openxmlformats.org/officeDocument/2006/relationships/notesMaster" Target="../notesMasters/notesMaster1.xml" /></Relationships>
</file>

<file path=ppt/notesSlides/_rels/notesSlide931.xml.rels>&#65279;<?xml version="1.0" encoding="utf-8" standalone="yes"?><Relationships xmlns="http://schemas.openxmlformats.org/package/2006/relationships"><Relationship Id="rId1" Type="http://schemas.openxmlformats.org/officeDocument/2006/relationships/slide" Target="../slides/slide931.xml" /><Relationship Id="rId2" Type="http://schemas.openxmlformats.org/officeDocument/2006/relationships/notesMaster" Target="../notesMasters/notesMaster1.xml" /></Relationships>
</file>

<file path=ppt/notesSlides/_rels/notesSlide932.xml.rels>&#65279;<?xml version="1.0" encoding="utf-8" standalone="yes"?><Relationships xmlns="http://schemas.openxmlformats.org/package/2006/relationships"><Relationship Id="rId1" Type="http://schemas.openxmlformats.org/officeDocument/2006/relationships/slide" Target="../slides/slide932.xml" /><Relationship Id="rId2" Type="http://schemas.openxmlformats.org/officeDocument/2006/relationships/notesMaster" Target="../notesMasters/notesMaster1.xml" /></Relationships>
</file>

<file path=ppt/notesSlides/_rels/notesSlide933.xml.rels>&#65279;<?xml version="1.0" encoding="utf-8" standalone="yes"?><Relationships xmlns="http://schemas.openxmlformats.org/package/2006/relationships"><Relationship Id="rId1" Type="http://schemas.openxmlformats.org/officeDocument/2006/relationships/slide" Target="../slides/slide933.xml" /><Relationship Id="rId2" Type="http://schemas.openxmlformats.org/officeDocument/2006/relationships/notesMaster" Target="../notesMasters/notesMaster1.xml" /></Relationships>
</file>

<file path=ppt/notesSlides/_rels/notesSlide934.xml.rels>&#65279;<?xml version="1.0" encoding="utf-8" standalone="yes"?><Relationships xmlns="http://schemas.openxmlformats.org/package/2006/relationships"><Relationship Id="rId1" Type="http://schemas.openxmlformats.org/officeDocument/2006/relationships/slide" Target="../slides/slide934.xml" /><Relationship Id="rId2" Type="http://schemas.openxmlformats.org/officeDocument/2006/relationships/notesMaster" Target="../notesMasters/notesMaster1.xml" /></Relationships>
</file>

<file path=ppt/notesSlides/_rels/notesSlide935.xml.rels>&#65279;<?xml version="1.0" encoding="utf-8" standalone="yes"?><Relationships xmlns="http://schemas.openxmlformats.org/package/2006/relationships"><Relationship Id="rId1" Type="http://schemas.openxmlformats.org/officeDocument/2006/relationships/slide" Target="../slides/slide935.xml" /><Relationship Id="rId2" Type="http://schemas.openxmlformats.org/officeDocument/2006/relationships/notesMaster" Target="../notesMasters/notesMaster1.xml" /></Relationships>
</file>

<file path=ppt/notesSlides/_rels/notesSlide936.xml.rels>&#65279;<?xml version="1.0" encoding="utf-8" standalone="yes"?><Relationships xmlns="http://schemas.openxmlformats.org/package/2006/relationships"><Relationship Id="rId1" Type="http://schemas.openxmlformats.org/officeDocument/2006/relationships/slide" Target="../slides/slide936.xml" /><Relationship Id="rId2" Type="http://schemas.openxmlformats.org/officeDocument/2006/relationships/notesMaster" Target="../notesMasters/notesMaster1.xml" /></Relationships>
</file>

<file path=ppt/notesSlides/_rels/notesSlide937.xml.rels>&#65279;<?xml version="1.0" encoding="utf-8" standalone="yes"?><Relationships xmlns="http://schemas.openxmlformats.org/package/2006/relationships"><Relationship Id="rId1" Type="http://schemas.openxmlformats.org/officeDocument/2006/relationships/slide" Target="../slides/slide937.xml" /><Relationship Id="rId2" Type="http://schemas.openxmlformats.org/officeDocument/2006/relationships/notesMaster" Target="../notesMasters/notesMaster1.xml" /></Relationships>
</file>

<file path=ppt/notesSlides/_rels/notesSlide938.xml.rels>&#65279;<?xml version="1.0" encoding="utf-8" standalone="yes"?><Relationships xmlns="http://schemas.openxmlformats.org/package/2006/relationships"><Relationship Id="rId1" Type="http://schemas.openxmlformats.org/officeDocument/2006/relationships/slide" Target="../slides/slide938.xml" /><Relationship Id="rId2" Type="http://schemas.openxmlformats.org/officeDocument/2006/relationships/notesMaster" Target="../notesMasters/notesMaster1.xml" /></Relationships>
</file>

<file path=ppt/notesSlides/_rels/notesSlide939.xml.rels>&#65279;<?xml version="1.0" encoding="utf-8" standalone="yes"?><Relationships xmlns="http://schemas.openxmlformats.org/package/2006/relationships"><Relationship Id="rId1" Type="http://schemas.openxmlformats.org/officeDocument/2006/relationships/slide" Target="../slides/slide939.xml" /><Relationship Id="rId2" Type="http://schemas.openxmlformats.org/officeDocument/2006/relationships/notesMaster" Target="../notesMasters/notesMaster1.xml" /></Relationships>
</file>

<file path=ppt/notesSlides/_rels/notesSlide94.xml.rels>&#65279;<?xml version="1.0" encoding="utf-8" standalone="yes"?><Relationships xmlns="http://schemas.openxmlformats.org/package/2006/relationships"><Relationship Id="rId1" Type="http://schemas.openxmlformats.org/officeDocument/2006/relationships/slide" Target="../slides/slide94.xml" /><Relationship Id="rId2" Type="http://schemas.openxmlformats.org/officeDocument/2006/relationships/notesMaster" Target="../notesMasters/notesMaster1.xml" /></Relationships>
</file>

<file path=ppt/notesSlides/_rels/notesSlide940.xml.rels>&#65279;<?xml version="1.0" encoding="utf-8" standalone="yes"?><Relationships xmlns="http://schemas.openxmlformats.org/package/2006/relationships"><Relationship Id="rId1" Type="http://schemas.openxmlformats.org/officeDocument/2006/relationships/slide" Target="../slides/slide940.xml" /><Relationship Id="rId2" Type="http://schemas.openxmlformats.org/officeDocument/2006/relationships/notesMaster" Target="../notesMasters/notesMaster1.xml" /></Relationships>
</file>

<file path=ppt/notesSlides/_rels/notesSlide941.xml.rels>&#65279;<?xml version="1.0" encoding="utf-8" standalone="yes"?><Relationships xmlns="http://schemas.openxmlformats.org/package/2006/relationships"><Relationship Id="rId1" Type="http://schemas.openxmlformats.org/officeDocument/2006/relationships/slide" Target="../slides/slide941.xml" /><Relationship Id="rId2" Type="http://schemas.openxmlformats.org/officeDocument/2006/relationships/notesMaster" Target="../notesMasters/notesMaster1.xml" /></Relationships>
</file>

<file path=ppt/notesSlides/_rels/notesSlide942.xml.rels>&#65279;<?xml version="1.0" encoding="utf-8" standalone="yes"?><Relationships xmlns="http://schemas.openxmlformats.org/package/2006/relationships"><Relationship Id="rId1" Type="http://schemas.openxmlformats.org/officeDocument/2006/relationships/slide" Target="../slides/slide942.xml" /><Relationship Id="rId2" Type="http://schemas.openxmlformats.org/officeDocument/2006/relationships/notesMaster" Target="../notesMasters/notesMaster1.xml" /></Relationships>
</file>

<file path=ppt/notesSlides/_rels/notesSlide943.xml.rels>&#65279;<?xml version="1.0" encoding="utf-8" standalone="yes"?><Relationships xmlns="http://schemas.openxmlformats.org/package/2006/relationships"><Relationship Id="rId1" Type="http://schemas.openxmlformats.org/officeDocument/2006/relationships/slide" Target="../slides/slide943.xml" /><Relationship Id="rId2" Type="http://schemas.openxmlformats.org/officeDocument/2006/relationships/notesMaster" Target="../notesMasters/notesMaster1.xml" /></Relationships>
</file>

<file path=ppt/notesSlides/_rels/notesSlide944.xml.rels>&#65279;<?xml version="1.0" encoding="utf-8" standalone="yes"?><Relationships xmlns="http://schemas.openxmlformats.org/package/2006/relationships"><Relationship Id="rId1" Type="http://schemas.openxmlformats.org/officeDocument/2006/relationships/slide" Target="../slides/slide944.xml" /><Relationship Id="rId2" Type="http://schemas.openxmlformats.org/officeDocument/2006/relationships/notesMaster" Target="../notesMasters/notesMaster1.xml" /></Relationships>
</file>

<file path=ppt/notesSlides/_rels/notesSlide945.xml.rels>&#65279;<?xml version="1.0" encoding="utf-8" standalone="yes"?><Relationships xmlns="http://schemas.openxmlformats.org/package/2006/relationships"><Relationship Id="rId1" Type="http://schemas.openxmlformats.org/officeDocument/2006/relationships/slide" Target="../slides/slide945.xml" /><Relationship Id="rId2" Type="http://schemas.openxmlformats.org/officeDocument/2006/relationships/notesMaster" Target="../notesMasters/notesMaster1.xml" /></Relationships>
</file>

<file path=ppt/notesSlides/_rels/notesSlide946.xml.rels>&#65279;<?xml version="1.0" encoding="utf-8" standalone="yes"?><Relationships xmlns="http://schemas.openxmlformats.org/package/2006/relationships"><Relationship Id="rId1" Type="http://schemas.openxmlformats.org/officeDocument/2006/relationships/slide" Target="../slides/slide946.xml" /><Relationship Id="rId2" Type="http://schemas.openxmlformats.org/officeDocument/2006/relationships/notesMaster" Target="../notesMasters/notesMaster1.xml" /></Relationships>
</file>

<file path=ppt/notesSlides/_rels/notesSlide947.xml.rels>&#65279;<?xml version="1.0" encoding="utf-8" standalone="yes"?><Relationships xmlns="http://schemas.openxmlformats.org/package/2006/relationships"><Relationship Id="rId1" Type="http://schemas.openxmlformats.org/officeDocument/2006/relationships/slide" Target="../slides/slide947.xml" /><Relationship Id="rId2" Type="http://schemas.openxmlformats.org/officeDocument/2006/relationships/notesMaster" Target="../notesMasters/notesMaster1.xml" /></Relationships>
</file>

<file path=ppt/notesSlides/_rels/notesSlide948.xml.rels>&#65279;<?xml version="1.0" encoding="utf-8" standalone="yes"?><Relationships xmlns="http://schemas.openxmlformats.org/package/2006/relationships"><Relationship Id="rId1" Type="http://schemas.openxmlformats.org/officeDocument/2006/relationships/slide" Target="../slides/slide948.xml" /><Relationship Id="rId2" Type="http://schemas.openxmlformats.org/officeDocument/2006/relationships/notesMaster" Target="../notesMasters/notesMaster1.xml" /></Relationships>
</file>

<file path=ppt/notesSlides/_rels/notesSlide949.xml.rels>&#65279;<?xml version="1.0" encoding="utf-8" standalone="yes"?><Relationships xmlns="http://schemas.openxmlformats.org/package/2006/relationships"><Relationship Id="rId1" Type="http://schemas.openxmlformats.org/officeDocument/2006/relationships/slide" Target="../slides/slide949.xml" /><Relationship Id="rId2" Type="http://schemas.openxmlformats.org/officeDocument/2006/relationships/notesMaster" Target="../notesMasters/notesMaster1.xml" /></Relationships>
</file>

<file path=ppt/notesSlides/_rels/notesSlide95.xml.rels>&#65279;<?xml version="1.0" encoding="utf-8" standalone="yes"?><Relationships xmlns="http://schemas.openxmlformats.org/package/2006/relationships"><Relationship Id="rId1" Type="http://schemas.openxmlformats.org/officeDocument/2006/relationships/slide" Target="../slides/slide95.xml" /><Relationship Id="rId2" Type="http://schemas.openxmlformats.org/officeDocument/2006/relationships/notesMaster" Target="../notesMasters/notesMaster1.xml" /></Relationships>
</file>

<file path=ppt/notesSlides/_rels/notesSlide950.xml.rels>&#65279;<?xml version="1.0" encoding="utf-8" standalone="yes"?><Relationships xmlns="http://schemas.openxmlformats.org/package/2006/relationships"><Relationship Id="rId1" Type="http://schemas.openxmlformats.org/officeDocument/2006/relationships/slide" Target="../slides/slide950.xml" /><Relationship Id="rId2" Type="http://schemas.openxmlformats.org/officeDocument/2006/relationships/notesMaster" Target="../notesMasters/notesMaster1.xml" /></Relationships>
</file>

<file path=ppt/notesSlides/_rels/notesSlide951.xml.rels>&#65279;<?xml version="1.0" encoding="utf-8" standalone="yes"?><Relationships xmlns="http://schemas.openxmlformats.org/package/2006/relationships"><Relationship Id="rId1" Type="http://schemas.openxmlformats.org/officeDocument/2006/relationships/slide" Target="../slides/slide951.xml" /><Relationship Id="rId2" Type="http://schemas.openxmlformats.org/officeDocument/2006/relationships/notesMaster" Target="../notesMasters/notesMaster1.xml" /></Relationships>
</file>

<file path=ppt/notesSlides/_rels/notesSlide952.xml.rels>&#65279;<?xml version="1.0" encoding="utf-8" standalone="yes"?><Relationships xmlns="http://schemas.openxmlformats.org/package/2006/relationships"><Relationship Id="rId1" Type="http://schemas.openxmlformats.org/officeDocument/2006/relationships/slide" Target="../slides/slide952.xml" /><Relationship Id="rId2" Type="http://schemas.openxmlformats.org/officeDocument/2006/relationships/notesMaster" Target="../notesMasters/notesMaster1.xml" /></Relationships>
</file>

<file path=ppt/notesSlides/_rels/notesSlide953.xml.rels>&#65279;<?xml version="1.0" encoding="utf-8" standalone="yes"?><Relationships xmlns="http://schemas.openxmlformats.org/package/2006/relationships"><Relationship Id="rId1" Type="http://schemas.openxmlformats.org/officeDocument/2006/relationships/slide" Target="../slides/slide953.xml" /><Relationship Id="rId2" Type="http://schemas.openxmlformats.org/officeDocument/2006/relationships/notesMaster" Target="../notesMasters/notesMaster1.xml" /></Relationships>
</file>

<file path=ppt/notesSlides/_rels/notesSlide954.xml.rels>&#65279;<?xml version="1.0" encoding="utf-8" standalone="yes"?><Relationships xmlns="http://schemas.openxmlformats.org/package/2006/relationships"><Relationship Id="rId1" Type="http://schemas.openxmlformats.org/officeDocument/2006/relationships/slide" Target="../slides/slide954.xml" /><Relationship Id="rId2" Type="http://schemas.openxmlformats.org/officeDocument/2006/relationships/notesMaster" Target="../notesMasters/notesMaster1.xml" /></Relationships>
</file>

<file path=ppt/notesSlides/_rels/notesSlide955.xml.rels>&#65279;<?xml version="1.0" encoding="utf-8" standalone="yes"?><Relationships xmlns="http://schemas.openxmlformats.org/package/2006/relationships"><Relationship Id="rId1" Type="http://schemas.openxmlformats.org/officeDocument/2006/relationships/slide" Target="../slides/slide955.xml" /><Relationship Id="rId2" Type="http://schemas.openxmlformats.org/officeDocument/2006/relationships/notesMaster" Target="../notesMasters/notesMaster1.xml" /></Relationships>
</file>

<file path=ppt/notesSlides/_rels/notesSlide956.xml.rels>&#65279;<?xml version="1.0" encoding="utf-8" standalone="yes"?><Relationships xmlns="http://schemas.openxmlformats.org/package/2006/relationships"><Relationship Id="rId1" Type="http://schemas.openxmlformats.org/officeDocument/2006/relationships/slide" Target="../slides/slide956.xml" /><Relationship Id="rId2" Type="http://schemas.openxmlformats.org/officeDocument/2006/relationships/notesMaster" Target="../notesMasters/notesMaster1.xml" /></Relationships>
</file>

<file path=ppt/notesSlides/_rels/notesSlide957.xml.rels>&#65279;<?xml version="1.0" encoding="utf-8" standalone="yes"?><Relationships xmlns="http://schemas.openxmlformats.org/package/2006/relationships"><Relationship Id="rId1" Type="http://schemas.openxmlformats.org/officeDocument/2006/relationships/slide" Target="../slides/slide957.xml" /><Relationship Id="rId2" Type="http://schemas.openxmlformats.org/officeDocument/2006/relationships/notesMaster" Target="../notesMasters/notesMaster1.xml" /></Relationships>
</file>

<file path=ppt/notesSlides/_rels/notesSlide958.xml.rels>&#65279;<?xml version="1.0" encoding="utf-8" standalone="yes"?><Relationships xmlns="http://schemas.openxmlformats.org/package/2006/relationships"><Relationship Id="rId1" Type="http://schemas.openxmlformats.org/officeDocument/2006/relationships/slide" Target="../slides/slide958.xml" /><Relationship Id="rId2" Type="http://schemas.openxmlformats.org/officeDocument/2006/relationships/notesMaster" Target="../notesMasters/notesMaster1.xml" /></Relationships>
</file>

<file path=ppt/notesSlides/_rels/notesSlide959.xml.rels>&#65279;<?xml version="1.0" encoding="utf-8" standalone="yes"?><Relationships xmlns="http://schemas.openxmlformats.org/package/2006/relationships"><Relationship Id="rId1" Type="http://schemas.openxmlformats.org/officeDocument/2006/relationships/slide" Target="../slides/slide959.xml" /><Relationship Id="rId2" Type="http://schemas.openxmlformats.org/officeDocument/2006/relationships/notesMaster" Target="../notesMasters/notesMaster1.xml" /></Relationships>
</file>

<file path=ppt/notesSlides/_rels/notesSlide96.xml.rels>&#65279;<?xml version="1.0" encoding="utf-8" standalone="yes"?><Relationships xmlns="http://schemas.openxmlformats.org/package/2006/relationships"><Relationship Id="rId1" Type="http://schemas.openxmlformats.org/officeDocument/2006/relationships/slide" Target="../slides/slide96.xml" /><Relationship Id="rId2" Type="http://schemas.openxmlformats.org/officeDocument/2006/relationships/notesMaster" Target="../notesMasters/notesMaster1.xml" /></Relationships>
</file>

<file path=ppt/notesSlides/_rels/notesSlide960.xml.rels>&#65279;<?xml version="1.0" encoding="utf-8" standalone="yes"?><Relationships xmlns="http://schemas.openxmlformats.org/package/2006/relationships"><Relationship Id="rId1" Type="http://schemas.openxmlformats.org/officeDocument/2006/relationships/slide" Target="../slides/slide960.xml" /><Relationship Id="rId2" Type="http://schemas.openxmlformats.org/officeDocument/2006/relationships/notesMaster" Target="../notesMasters/notesMaster1.xml" /></Relationships>
</file>

<file path=ppt/notesSlides/_rels/notesSlide961.xml.rels>&#65279;<?xml version="1.0" encoding="utf-8" standalone="yes"?><Relationships xmlns="http://schemas.openxmlformats.org/package/2006/relationships"><Relationship Id="rId1" Type="http://schemas.openxmlformats.org/officeDocument/2006/relationships/slide" Target="../slides/slide961.xml" /><Relationship Id="rId2" Type="http://schemas.openxmlformats.org/officeDocument/2006/relationships/notesMaster" Target="../notesMasters/notesMaster1.xml" /></Relationships>
</file>

<file path=ppt/notesSlides/_rels/notesSlide962.xml.rels>&#65279;<?xml version="1.0" encoding="utf-8" standalone="yes"?><Relationships xmlns="http://schemas.openxmlformats.org/package/2006/relationships"><Relationship Id="rId1" Type="http://schemas.openxmlformats.org/officeDocument/2006/relationships/slide" Target="../slides/slide962.xml" /><Relationship Id="rId2" Type="http://schemas.openxmlformats.org/officeDocument/2006/relationships/notesMaster" Target="../notesMasters/notesMaster1.xml" /></Relationships>
</file>

<file path=ppt/notesSlides/_rels/notesSlide963.xml.rels>&#65279;<?xml version="1.0" encoding="utf-8" standalone="yes"?><Relationships xmlns="http://schemas.openxmlformats.org/package/2006/relationships"><Relationship Id="rId1" Type="http://schemas.openxmlformats.org/officeDocument/2006/relationships/slide" Target="../slides/slide963.xml" /><Relationship Id="rId2" Type="http://schemas.openxmlformats.org/officeDocument/2006/relationships/notesMaster" Target="../notesMasters/notesMaster1.xml" /></Relationships>
</file>

<file path=ppt/notesSlides/_rels/notesSlide964.xml.rels>&#65279;<?xml version="1.0" encoding="utf-8" standalone="yes"?><Relationships xmlns="http://schemas.openxmlformats.org/package/2006/relationships"><Relationship Id="rId1" Type="http://schemas.openxmlformats.org/officeDocument/2006/relationships/slide" Target="../slides/slide964.xml" /><Relationship Id="rId2" Type="http://schemas.openxmlformats.org/officeDocument/2006/relationships/notesMaster" Target="../notesMasters/notesMaster1.xml" /></Relationships>
</file>

<file path=ppt/notesSlides/_rels/notesSlide965.xml.rels>&#65279;<?xml version="1.0" encoding="utf-8" standalone="yes"?><Relationships xmlns="http://schemas.openxmlformats.org/package/2006/relationships"><Relationship Id="rId1" Type="http://schemas.openxmlformats.org/officeDocument/2006/relationships/slide" Target="../slides/slide965.xml" /><Relationship Id="rId2" Type="http://schemas.openxmlformats.org/officeDocument/2006/relationships/notesMaster" Target="../notesMasters/notesMaster1.xml" /></Relationships>
</file>

<file path=ppt/notesSlides/_rels/notesSlide966.xml.rels>&#65279;<?xml version="1.0" encoding="utf-8" standalone="yes"?><Relationships xmlns="http://schemas.openxmlformats.org/package/2006/relationships"><Relationship Id="rId1" Type="http://schemas.openxmlformats.org/officeDocument/2006/relationships/slide" Target="../slides/slide966.xml" /><Relationship Id="rId2" Type="http://schemas.openxmlformats.org/officeDocument/2006/relationships/notesMaster" Target="../notesMasters/notesMaster1.xml" /></Relationships>
</file>

<file path=ppt/notesSlides/_rels/notesSlide967.xml.rels>&#65279;<?xml version="1.0" encoding="utf-8" standalone="yes"?><Relationships xmlns="http://schemas.openxmlformats.org/package/2006/relationships"><Relationship Id="rId1" Type="http://schemas.openxmlformats.org/officeDocument/2006/relationships/slide" Target="../slides/slide967.xml" /><Relationship Id="rId2" Type="http://schemas.openxmlformats.org/officeDocument/2006/relationships/notesMaster" Target="../notesMasters/notesMaster1.xml" /></Relationships>
</file>

<file path=ppt/notesSlides/_rels/notesSlide968.xml.rels>&#65279;<?xml version="1.0" encoding="utf-8" standalone="yes"?><Relationships xmlns="http://schemas.openxmlformats.org/package/2006/relationships"><Relationship Id="rId1" Type="http://schemas.openxmlformats.org/officeDocument/2006/relationships/slide" Target="../slides/slide968.xml" /><Relationship Id="rId2" Type="http://schemas.openxmlformats.org/officeDocument/2006/relationships/notesMaster" Target="../notesMasters/notesMaster1.xml" /></Relationships>
</file>

<file path=ppt/notesSlides/_rels/notesSlide969.xml.rels>&#65279;<?xml version="1.0" encoding="utf-8" standalone="yes"?><Relationships xmlns="http://schemas.openxmlformats.org/package/2006/relationships"><Relationship Id="rId1" Type="http://schemas.openxmlformats.org/officeDocument/2006/relationships/slide" Target="../slides/slide969.xml" /><Relationship Id="rId2" Type="http://schemas.openxmlformats.org/officeDocument/2006/relationships/notesMaster" Target="../notesMasters/notesMaster1.xml" /></Relationships>
</file>

<file path=ppt/notesSlides/_rels/notesSlide97.xml.rels>&#65279;<?xml version="1.0" encoding="utf-8" standalone="yes"?><Relationships xmlns="http://schemas.openxmlformats.org/package/2006/relationships"><Relationship Id="rId1" Type="http://schemas.openxmlformats.org/officeDocument/2006/relationships/slide" Target="../slides/slide97.xml" /><Relationship Id="rId2" Type="http://schemas.openxmlformats.org/officeDocument/2006/relationships/notesMaster" Target="../notesMasters/notesMaster1.xml" /></Relationships>
</file>

<file path=ppt/notesSlides/_rels/notesSlide970.xml.rels>&#65279;<?xml version="1.0" encoding="utf-8" standalone="yes"?><Relationships xmlns="http://schemas.openxmlformats.org/package/2006/relationships"><Relationship Id="rId1" Type="http://schemas.openxmlformats.org/officeDocument/2006/relationships/slide" Target="../slides/slide970.xml" /><Relationship Id="rId2" Type="http://schemas.openxmlformats.org/officeDocument/2006/relationships/notesMaster" Target="../notesMasters/notesMaster1.xml" /></Relationships>
</file>

<file path=ppt/notesSlides/_rels/notesSlide971.xml.rels>&#65279;<?xml version="1.0" encoding="utf-8" standalone="yes"?><Relationships xmlns="http://schemas.openxmlformats.org/package/2006/relationships"><Relationship Id="rId1" Type="http://schemas.openxmlformats.org/officeDocument/2006/relationships/slide" Target="../slides/slide971.xml" /><Relationship Id="rId2" Type="http://schemas.openxmlformats.org/officeDocument/2006/relationships/notesMaster" Target="../notesMasters/notesMaster1.xml" /></Relationships>
</file>

<file path=ppt/notesSlides/_rels/notesSlide972.xml.rels>&#65279;<?xml version="1.0" encoding="utf-8" standalone="yes"?><Relationships xmlns="http://schemas.openxmlformats.org/package/2006/relationships"><Relationship Id="rId1" Type="http://schemas.openxmlformats.org/officeDocument/2006/relationships/slide" Target="../slides/slide972.xml" /><Relationship Id="rId2" Type="http://schemas.openxmlformats.org/officeDocument/2006/relationships/notesMaster" Target="../notesMasters/notesMaster1.xml" /></Relationships>
</file>

<file path=ppt/notesSlides/_rels/notesSlide973.xml.rels>&#65279;<?xml version="1.0" encoding="utf-8" standalone="yes"?><Relationships xmlns="http://schemas.openxmlformats.org/package/2006/relationships"><Relationship Id="rId1" Type="http://schemas.openxmlformats.org/officeDocument/2006/relationships/slide" Target="../slides/slide973.xml" /><Relationship Id="rId2" Type="http://schemas.openxmlformats.org/officeDocument/2006/relationships/notesMaster" Target="../notesMasters/notesMaster1.xml" /></Relationships>
</file>

<file path=ppt/notesSlides/_rels/notesSlide974.xml.rels>&#65279;<?xml version="1.0" encoding="utf-8" standalone="yes"?><Relationships xmlns="http://schemas.openxmlformats.org/package/2006/relationships"><Relationship Id="rId1" Type="http://schemas.openxmlformats.org/officeDocument/2006/relationships/slide" Target="../slides/slide974.xml" /><Relationship Id="rId2" Type="http://schemas.openxmlformats.org/officeDocument/2006/relationships/notesMaster" Target="../notesMasters/notesMaster1.xml" /></Relationships>
</file>

<file path=ppt/notesSlides/_rels/notesSlide975.xml.rels>&#65279;<?xml version="1.0" encoding="utf-8" standalone="yes"?><Relationships xmlns="http://schemas.openxmlformats.org/package/2006/relationships"><Relationship Id="rId1" Type="http://schemas.openxmlformats.org/officeDocument/2006/relationships/slide" Target="../slides/slide975.xml" /><Relationship Id="rId2" Type="http://schemas.openxmlformats.org/officeDocument/2006/relationships/notesMaster" Target="../notesMasters/notesMaster1.xml" /></Relationships>
</file>

<file path=ppt/notesSlides/_rels/notesSlide976.xml.rels>&#65279;<?xml version="1.0" encoding="utf-8" standalone="yes"?><Relationships xmlns="http://schemas.openxmlformats.org/package/2006/relationships"><Relationship Id="rId1" Type="http://schemas.openxmlformats.org/officeDocument/2006/relationships/slide" Target="../slides/slide976.xml" /><Relationship Id="rId2" Type="http://schemas.openxmlformats.org/officeDocument/2006/relationships/notesMaster" Target="../notesMasters/notesMaster1.xml" /></Relationships>
</file>

<file path=ppt/notesSlides/_rels/notesSlide977.xml.rels>&#65279;<?xml version="1.0" encoding="utf-8" standalone="yes"?><Relationships xmlns="http://schemas.openxmlformats.org/package/2006/relationships"><Relationship Id="rId1" Type="http://schemas.openxmlformats.org/officeDocument/2006/relationships/slide" Target="../slides/slide977.xml" /><Relationship Id="rId2" Type="http://schemas.openxmlformats.org/officeDocument/2006/relationships/notesMaster" Target="../notesMasters/notesMaster1.xml" /></Relationships>
</file>

<file path=ppt/notesSlides/_rels/notesSlide978.xml.rels>&#65279;<?xml version="1.0" encoding="utf-8" standalone="yes"?><Relationships xmlns="http://schemas.openxmlformats.org/package/2006/relationships"><Relationship Id="rId1" Type="http://schemas.openxmlformats.org/officeDocument/2006/relationships/slide" Target="../slides/slide978.xml" /><Relationship Id="rId2" Type="http://schemas.openxmlformats.org/officeDocument/2006/relationships/notesMaster" Target="../notesMasters/notesMaster1.xml" /></Relationships>
</file>

<file path=ppt/notesSlides/_rels/notesSlide979.xml.rels>&#65279;<?xml version="1.0" encoding="utf-8" standalone="yes"?><Relationships xmlns="http://schemas.openxmlformats.org/package/2006/relationships"><Relationship Id="rId1" Type="http://schemas.openxmlformats.org/officeDocument/2006/relationships/slide" Target="../slides/slide979.xml" /><Relationship Id="rId2" Type="http://schemas.openxmlformats.org/officeDocument/2006/relationships/notesMaster" Target="../notesMasters/notesMaster1.xml" /></Relationships>
</file>

<file path=ppt/notesSlides/_rels/notesSlide98.xml.rels>&#65279;<?xml version="1.0" encoding="utf-8" standalone="yes"?><Relationships xmlns="http://schemas.openxmlformats.org/package/2006/relationships"><Relationship Id="rId1" Type="http://schemas.openxmlformats.org/officeDocument/2006/relationships/slide" Target="../slides/slide98.xml" /><Relationship Id="rId2" Type="http://schemas.openxmlformats.org/officeDocument/2006/relationships/notesMaster" Target="../notesMasters/notesMaster1.xml" /></Relationships>
</file>

<file path=ppt/notesSlides/_rels/notesSlide980.xml.rels>&#65279;<?xml version="1.0" encoding="utf-8" standalone="yes"?><Relationships xmlns="http://schemas.openxmlformats.org/package/2006/relationships"><Relationship Id="rId1" Type="http://schemas.openxmlformats.org/officeDocument/2006/relationships/slide" Target="../slides/slide980.xml" /><Relationship Id="rId2" Type="http://schemas.openxmlformats.org/officeDocument/2006/relationships/notesMaster" Target="../notesMasters/notesMaster1.xml" /></Relationships>
</file>

<file path=ppt/notesSlides/_rels/notesSlide981.xml.rels>&#65279;<?xml version="1.0" encoding="utf-8" standalone="yes"?><Relationships xmlns="http://schemas.openxmlformats.org/package/2006/relationships"><Relationship Id="rId1" Type="http://schemas.openxmlformats.org/officeDocument/2006/relationships/slide" Target="../slides/slide981.xml" /><Relationship Id="rId2" Type="http://schemas.openxmlformats.org/officeDocument/2006/relationships/notesMaster" Target="../notesMasters/notesMaster1.xml" /></Relationships>
</file>

<file path=ppt/notesSlides/_rels/notesSlide982.xml.rels>&#65279;<?xml version="1.0" encoding="utf-8" standalone="yes"?><Relationships xmlns="http://schemas.openxmlformats.org/package/2006/relationships"><Relationship Id="rId1" Type="http://schemas.openxmlformats.org/officeDocument/2006/relationships/slide" Target="../slides/slide982.xml" /><Relationship Id="rId2" Type="http://schemas.openxmlformats.org/officeDocument/2006/relationships/notesMaster" Target="../notesMasters/notesMaster1.xml" /></Relationships>
</file>

<file path=ppt/notesSlides/_rels/notesSlide983.xml.rels>&#65279;<?xml version="1.0" encoding="utf-8" standalone="yes"?><Relationships xmlns="http://schemas.openxmlformats.org/package/2006/relationships"><Relationship Id="rId1" Type="http://schemas.openxmlformats.org/officeDocument/2006/relationships/slide" Target="../slides/slide983.xml" /><Relationship Id="rId2" Type="http://schemas.openxmlformats.org/officeDocument/2006/relationships/notesMaster" Target="../notesMasters/notesMaster1.xml" /></Relationships>
</file>

<file path=ppt/notesSlides/_rels/notesSlide984.xml.rels>&#65279;<?xml version="1.0" encoding="utf-8" standalone="yes"?><Relationships xmlns="http://schemas.openxmlformats.org/package/2006/relationships"><Relationship Id="rId1" Type="http://schemas.openxmlformats.org/officeDocument/2006/relationships/slide" Target="../slides/slide984.xml" /><Relationship Id="rId2" Type="http://schemas.openxmlformats.org/officeDocument/2006/relationships/notesMaster" Target="../notesMasters/notesMaster1.xml" /></Relationships>
</file>

<file path=ppt/notesSlides/_rels/notesSlide985.xml.rels>&#65279;<?xml version="1.0" encoding="utf-8" standalone="yes"?><Relationships xmlns="http://schemas.openxmlformats.org/package/2006/relationships"><Relationship Id="rId1" Type="http://schemas.openxmlformats.org/officeDocument/2006/relationships/slide" Target="../slides/slide985.xml" /><Relationship Id="rId2" Type="http://schemas.openxmlformats.org/officeDocument/2006/relationships/notesMaster" Target="../notesMasters/notesMaster1.xml" /></Relationships>
</file>

<file path=ppt/notesSlides/_rels/notesSlide986.xml.rels>&#65279;<?xml version="1.0" encoding="utf-8" standalone="yes"?><Relationships xmlns="http://schemas.openxmlformats.org/package/2006/relationships"><Relationship Id="rId1" Type="http://schemas.openxmlformats.org/officeDocument/2006/relationships/slide" Target="../slides/slide986.xml" /><Relationship Id="rId2" Type="http://schemas.openxmlformats.org/officeDocument/2006/relationships/notesMaster" Target="../notesMasters/notesMaster1.xml" /></Relationships>
</file>

<file path=ppt/notesSlides/_rels/notesSlide987.xml.rels>&#65279;<?xml version="1.0" encoding="utf-8" standalone="yes"?><Relationships xmlns="http://schemas.openxmlformats.org/package/2006/relationships"><Relationship Id="rId1" Type="http://schemas.openxmlformats.org/officeDocument/2006/relationships/slide" Target="../slides/slide987.xml" /><Relationship Id="rId2" Type="http://schemas.openxmlformats.org/officeDocument/2006/relationships/notesMaster" Target="../notesMasters/notesMaster1.xml" /></Relationships>
</file>

<file path=ppt/notesSlides/_rels/notesSlide988.xml.rels>&#65279;<?xml version="1.0" encoding="utf-8" standalone="yes"?><Relationships xmlns="http://schemas.openxmlformats.org/package/2006/relationships"><Relationship Id="rId1" Type="http://schemas.openxmlformats.org/officeDocument/2006/relationships/slide" Target="../slides/slide988.xml" /><Relationship Id="rId2" Type="http://schemas.openxmlformats.org/officeDocument/2006/relationships/notesMaster" Target="../notesMasters/notesMaster1.xml" /></Relationships>
</file>

<file path=ppt/notesSlides/_rels/notesSlide989.xml.rels>&#65279;<?xml version="1.0" encoding="utf-8" standalone="yes"?><Relationships xmlns="http://schemas.openxmlformats.org/package/2006/relationships"><Relationship Id="rId1" Type="http://schemas.openxmlformats.org/officeDocument/2006/relationships/slide" Target="../slides/slide989.xml" /><Relationship Id="rId2" Type="http://schemas.openxmlformats.org/officeDocument/2006/relationships/notesMaster" Target="../notesMasters/notesMaster1.xml" /></Relationships>
</file>

<file path=ppt/notesSlides/_rels/notesSlide99.xml.rels>&#65279;<?xml version="1.0" encoding="utf-8" standalone="yes"?><Relationships xmlns="http://schemas.openxmlformats.org/package/2006/relationships"><Relationship Id="rId1" Type="http://schemas.openxmlformats.org/officeDocument/2006/relationships/slide" Target="../slides/slide99.xml" /><Relationship Id="rId2" Type="http://schemas.openxmlformats.org/officeDocument/2006/relationships/notesMaster" Target="../notesMasters/notesMaster1.xml" /></Relationships>
</file>

<file path=ppt/notesSlides/_rels/notesSlide990.xml.rels>&#65279;<?xml version="1.0" encoding="utf-8" standalone="yes"?><Relationships xmlns="http://schemas.openxmlformats.org/package/2006/relationships"><Relationship Id="rId1" Type="http://schemas.openxmlformats.org/officeDocument/2006/relationships/slide" Target="../slides/slide990.xml" /><Relationship Id="rId2" Type="http://schemas.openxmlformats.org/officeDocument/2006/relationships/notesMaster" Target="../notesMasters/notesMaster1.xml" /></Relationships>
</file>

<file path=ppt/notesSlides/_rels/notesSlide991.xml.rels>&#65279;<?xml version="1.0" encoding="utf-8" standalone="yes"?><Relationships xmlns="http://schemas.openxmlformats.org/package/2006/relationships"><Relationship Id="rId1" Type="http://schemas.openxmlformats.org/officeDocument/2006/relationships/slide" Target="../slides/slide991.xml" /><Relationship Id="rId2" Type="http://schemas.openxmlformats.org/officeDocument/2006/relationships/notesMaster" Target="../notesMasters/notesMaster1.xml" /></Relationships>
</file>

<file path=ppt/notesSlides/_rels/notesSlide992.xml.rels>&#65279;<?xml version="1.0" encoding="utf-8" standalone="yes"?><Relationships xmlns="http://schemas.openxmlformats.org/package/2006/relationships"><Relationship Id="rId1" Type="http://schemas.openxmlformats.org/officeDocument/2006/relationships/slide" Target="../slides/slide992.xml" /><Relationship Id="rId2" Type="http://schemas.openxmlformats.org/officeDocument/2006/relationships/notesMaster" Target="../notesMasters/notesMaster1.xml" /></Relationships>
</file>

<file path=ppt/notesSlides/_rels/notesSlide993.xml.rels>&#65279;<?xml version="1.0" encoding="utf-8" standalone="yes"?><Relationships xmlns="http://schemas.openxmlformats.org/package/2006/relationships"><Relationship Id="rId1" Type="http://schemas.openxmlformats.org/officeDocument/2006/relationships/slide" Target="../slides/slide993.xml" /><Relationship Id="rId2" Type="http://schemas.openxmlformats.org/officeDocument/2006/relationships/notesMaster" Target="../notesMasters/notesMaster1.xml" /></Relationships>
</file>

<file path=ppt/notesSlides/_rels/notesSlide994.xml.rels>&#65279;<?xml version="1.0" encoding="utf-8" standalone="yes"?><Relationships xmlns="http://schemas.openxmlformats.org/package/2006/relationships"><Relationship Id="rId1" Type="http://schemas.openxmlformats.org/officeDocument/2006/relationships/slide" Target="../slides/slide994.xml" /><Relationship Id="rId2" Type="http://schemas.openxmlformats.org/officeDocument/2006/relationships/notesMaster" Target="../notesMasters/notesMaster1.xml" /></Relationships>
</file>

<file path=ppt/notesSlides/_rels/notesSlide995.xml.rels>&#65279;<?xml version="1.0" encoding="utf-8" standalone="yes"?><Relationships xmlns="http://schemas.openxmlformats.org/package/2006/relationships"><Relationship Id="rId1" Type="http://schemas.openxmlformats.org/officeDocument/2006/relationships/slide" Target="../slides/slide995.xml" /><Relationship Id="rId2" Type="http://schemas.openxmlformats.org/officeDocument/2006/relationships/notesMaster" Target="../notesMasters/notesMaster1.xml" /></Relationships>
</file>

<file path=ppt/notesSlides/_rels/notesSlide996.xml.rels>&#65279;<?xml version="1.0" encoding="utf-8" standalone="yes"?><Relationships xmlns="http://schemas.openxmlformats.org/package/2006/relationships"><Relationship Id="rId1" Type="http://schemas.openxmlformats.org/officeDocument/2006/relationships/slide" Target="../slides/slide996.xml" /><Relationship Id="rId2" Type="http://schemas.openxmlformats.org/officeDocument/2006/relationships/notesMaster" Target="../notesMasters/notesMaster1.xml" /></Relationships>
</file>

<file path=ppt/notesSlides/_rels/notesSlide997.xml.rels>&#65279;<?xml version="1.0" encoding="utf-8" standalone="yes"?><Relationships xmlns="http://schemas.openxmlformats.org/package/2006/relationships"><Relationship Id="rId1" Type="http://schemas.openxmlformats.org/officeDocument/2006/relationships/slide" Target="../slides/slide997.xml" /><Relationship Id="rId2" Type="http://schemas.openxmlformats.org/officeDocument/2006/relationships/notesMaster" Target="../notesMasters/notesMaster1.xml" /></Relationships>
</file>

<file path=ppt/notesSlides/_rels/notesSlide998.xml.rels>&#65279;<?xml version="1.0" encoding="utf-8" standalone="yes"?><Relationships xmlns="http://schemas.openxmlformats.org/package/2006/relationships"><Relationship Id="rId1" Type="http://schemas.openxmlformats.org/officeDocument/2006/relationships/slide" Target="../slides/slide998.xml" /><Relationship Id="rId2" Type="http://schemas.openxmlformats.org/officeDocument/2006/relationships/notesMaster" Target="../notesMasters/notesMaster1.xml" /></Relationships>
</file>

<file path=ppt/notesSlides/_rels/notesSlide999.xml.rels>&#65279;<?xml version="1.0" encoding="utf-8" standalone="yes"?><Relationships xmlns="http://schemas.openxmlformats.org/package/2006/relationships"><Relationship Id="rId1" Type="http://schemas.openxmlformats.org/officeDocument/2006/relationships/slide" Target="../slides/slide999.xml" /><Relationship Id="rId2"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11161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Arial"/>
                <a:ea typeface="新細明體" pitchFamily="18" charset="-120"/>
              </a:defRPr>
            </a:lvl1pPr>
            <a:lvl2pPr marL="774021" indent="-297700" eaLnBrk="0" hangingPunct="0">
              <a:defRPr kumimoji="1">
                <a:solidFill>
                  <a:schemeClr val="tx1"/>
                </a:solidFill>
                <a:latin typeface="Arial"/>
                <a:ea typeface="新細明體" pitchFamily="18" charset="-120"/>
              </a:defRPr>
            </a:lvl2pPr>
            <a:lvl3pPr marL="1190803" indent="-238161" eaLnBrk="0" hangingPunct="0">
              <a:defRPr kumimoji="1">
                <a:solidFill>
                  <a:schemeClr val="tx1"/>
                </a:solidFill>
                <a:latin typeface="Arial"/>
                <a:ea typeface="新細明體" pitchFamily="18" charset="-120"/>
              </a:defRPr>
            </a:lvl3pPr>
            <a:lvl4pPr marL="1667124" indent="-238161" eaLnBrk="0" hangingPunct="0">
              <a:defRPr kumimoji="1">
                <a:solidFill>
                  <a:schemeClr val="tx1"/>
                </a:solidFill>
                <a:latin typeface="Arial"/>
                <a:ea typeface="新細明體" pitchFamily="18" charset="-120"/>
              </a:defRPr>
            </a:lvl4pPr>
            <a:lvl5pPr marL="2143444" indent="-238161" eaLnBrk="0" hangingPunct="0">
              <a:defRPr kumimoji="1">
                <a:solidFill>
                  <a:schemeClr val="tx1"/>
                </a:solidFill>
                <a:latin typeface="Arial"/>
                <a:ea typeface="新細明體" pitchFamily="18" charset="-120"/>
              </a:defRPr>
            </a:lvl5pPr>
            <a:lvl6pPr marL="2619765" indent="-238161" eaLnBrk="0" fontAlgn="base" hangingPunct="0">
              <a:spcBef>
                <a:spcPct val="0"/>
              </a:spcBef>
              <a:spcAft>
                <a:spcPct val="0"/>
              </a:spcAft>
              <a:defRPr kumimoji="1">
                <a:solidFill>
                  <a:schemeClr val="tx1"/>
                </a:solidFill>
                <a:latin typeface="Arial"/>
                <a:ea typeface="新細明體" pitchFamily="18" charset="-120"/>
              </a:defRPr>
            </a:lvl6pPr>
            <a:lvl7pPr marL="3096086" indent="-238161" eaLnBrk="0" fontAlgn="base" hangingPunct="0">
              <a:spcBef>
                <a:spcPct val="0"/>
              </a:spcBef>
              <a:spcAft>
                <a:spcPct val="0"/>
              </a:spcAft>
              <a:defRPr kumimoji="1">
                <a:solidFill>
                  <a:schemeClr val="tx1"/>
                </a:solidFill>
                <a:latin typeface="Arial"/>
                <a:ea typeface="新細明體" pitchFamily="18" charset="-120"/>
              </a:defRPr>
            </a:lvl7pPr>
            <a:lvl8pPr marL="3572407" indent="-238161" eaLnBrk="0" fontAlgn="base" hangingPunct="0">
              <a:spcBef>
                <a:spcPct val="0"/>
              </a:spcBef>
              <a:spcAft>
                <a:spcPct val="0"/>
              </a:spcAft>
              <a:defRPr kumimoji="1">
                <a:solidFill>
                  <a:schemeClr val="tx1"/>
                </a:solidFill>
                <a:latin typeface="Arial"/>
                <a:ea typeface="新細明體" pitchFamily="18" charset="-120"/>
              </a:defRPr>
            </a:lvl8pPr>
            <a:lvl9pPr marL="4048728" indent="-238161" eaLnBrk="0" fontAlgn="base" hangingPunct="0">
              <a:spcBef>
                <a:spcPct val="0"/>
              </a:spcBef>
              <a:spcAft>
                <a:spcPct val="0"/>
              </a:spcAft>
              <a:defRPr kumimoji="1">
                <a:solidFill>
                  <a:schemeClr val="tx1"/>
                </a:solidFill>
                <a:latin typeface="Arial"/>
                <a:ea typeface="新細明體" pitchFamily="18" charset="-120"/>
              </a:defRPr>
            </a:lvl9pPr>
          </a:lstStyle>
          <a:p>
            <a:pPr eaLnBrk="1" hangingPunct="1"/>
            <a:fld id="{45CC59F1-E60D-4BC0-B6AC-41AC9480FB1F}" type="slidenum">
              <a:rPr lang="en-US" altLang="zh-TW">
                <a:solidFill>
                  <a:prstClr val="black"/>
                </a:solidFill>
              </a:rPr>
              <a:pPr eaLnBrk="1" hangingPunct="1"/>
              <a:t>1</a:t>
            </a:fld>
            <a:endParaRPr lang="en-US" altLang="zh-TW">
              <a:solidFill>
                <a:prstClr val="black"/>
              </a:solidFill>
            </a:endParaRPr>
          </a:p>
        </p:txBody>
      </p:sp>
      <p:sp>
        <p:nvSpPr>
          <p:cNvPr id="111619" name="Rectangle 2"/>
          <p:cNvSpPr>
            <a:spLocks noGrp="1" noRot="1" noChangeAspect="1" noChangeArrowheads="1" noTextEdit="1"/>
          </p:cNvSpPr>
          <p:nvPr>
            <p:ph type="sldImg"/>
          </p:nvPr>
        </p:nvSpPr>
        <p:spPr>
          <a:xfrm>
            <a:off x="677863" y="811213"/>
            <a:ext cx="5392737" cy="4044950"/>
          </a:xfrm>
        </p:spPr>
      </p:sp>
      <p:sp>
        <p:nvSpPr>
          <p:cNvPr id="11162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TW" altLang="en-US" sz="1800">
                <a:latin typeface="標楷體" pitchFamily="65" charset="-120"/>
                <a:ea typeface="標楷體" panose="03000509000000000000" pitchFamily="65" charset="-120"/>
              </a:rPr>
              <a:t>各位同學大家好，從現在</a:t>
            </a:r>
            <a:r>
              <a:rPr lang="zh-TW" altLang="en-US" sz="1800" smtClean="0">
                <a:latin typeface="標楷體" pitchFamily="65" charset="-120"/>
                <a:ea typeface="標楷體" panose="03000509000000000000" pitchFamily="65" charset="-120"/>
              </a:rPr>
              <a:t>開始有</a:t>
            </a:r>
            <a:r>
              <a:rPr lang="en-US" altLang="zh-TW" sz="1800" smtClean="0">
                <a:latin typeface="標楷體" pitchFamily="65" charset="-120"/>
                <a:ea typeface="標楷體" panose="03000509000000000000" pitchFamily="65" charset="-120"/>
              </a:rPr>
              <a:t>90</a:t>
            </a:r>
            <a:r>
              <a:rPr lang="zh-TW" altLang="en-US" sz="1800" smtClean="0">
                <a:latin typeface="標楷體" pitchFamily="65" charset="-120"/>
                <a:ea typeface="標楷體" panose="03000509000000000000" pitchFamily="65" charset="-120"/>
              </a:rPr>
              <a:t>小時</a:t>
            </a:r>
            <a:r>
              <a:rPr lang="zh-TW" altLang="en-US" sz="1800">
                <a:latin typeface="標楷體" pitchFamily="65" charset="-120"/>
                <a:ea typeface="標楷體" panose="03000509000000000000" pitchFamily="65" charset="-120"/>
              </a:rPr>
              <a:t>的時間，將與大家共同</a:t>
            </a:r>
            <a:r>
              <a:rPr lang="zh-TW" altLang="en-US" sz="1800" smtClean="0">
                <a:latin typeface="標楷體" pitchFamily="65" charset="-120"/>
                <a:ea typeface="標楷體" panose="03000509000000000000" pitchFamily="65" charset="-120"/>
              </a:rPr>
              <a:t>探討區域網路架設實務</a:t>
            </a:r>
            <a:r>
              <a:rPr lang="en-US" altLang="zh-TW" sz="1800" smtClean="0">
                <a:latin typeface="標楷體" pitchFamily="65" charset="-120"/>
                <a:ea typeface="標楷體" panose="03000509000000000000" pitchFamily="65" charset="-120"/>
              </a:rPr>
              <a:t>(CCNA)</a:t>
            </a:r>
            <a:r>
              <a:rPr lang="zh-TW" altLang="en-US" sz="1800" smtClean="0">
                <a:latin typeface="標楷體" pitchFamily="65" charset="-120"/>
                <a:ea typeface="標楷體" panose="03000509000000000000" pitchFamily="65" charset="-120"/>
              </a:rPr>
              <a:t>。</a:t>
            </a:r>
            <a:endParaRPr lang="zh-TW" altLang="en-US" sz="1800">
              <a:latin typeface="標楷體" pitchFamily="65" charset="-120"/>
              <a:ea typeface="標楷體" panose="03000509000000000000" pitchFamily="65" charset="-120"/>
            </a:endParaRPr>
          </a:p>
          <a:p>
            <a:pPr eaLnBrk="1" hangingPunct="1"/>
            <a:r>
              <a:rPr lang="zh-TW" altLang="en-US" sz="1800">
                <a:latin typeface="標楷體" pitchFamily="65" charset="-120"/>
                <a:ea typeface="標楷體" panose="03000509000000000000" pitchFamily="65" charset="-120"/>
              </a:rPr>
              <a:t>首先教官要向各位同學報告，今後上課方式、研討重點與課程簡介。</a:t>
            </a:r>
          </a:p>
          <a:p>
            <a:pPr eaLnBrk="1" hangingPunct="1"/>
            <a:endParaRPr lang="zh-TW" altLang="zh-TW" sz="1800"/>
          </a:p>
        </p:txBody>
      </p:sp>
    </p:spTree>
    <p:extLst>
      <p:ext uri="{BB962C8B-B14F-4D97-AF65-F5344CB8AC3E}">
        <p14:creationId xmlns:p14="http://schemas.microsoft.com/office/powerpoint/2010/main" val="467481403"/>
      </p:ext>
    </p:extLst>
  </p:cSld>
  <p:clrMapOvr>
    <a:masterClrMapping/>
  </p:clrMapOvr>
</p:notes>
</file>

<file path=ppt/notesSlides/notesSlide10.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112642" name="Rectangle 11"/>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a:defRPr>
            </a:lvl1pPr>
            <a:lvl2pPr marL="742950" indent="-285750" defTabSz="882650">
              <a:defRPr sz="2400">
                <a:solidFill>
                  <a:schemeClr val="tx1"/>
                </a:solidFill>
                <a:latin typeface="Arial"/>
              </a:defRPr>
            </a:lvl2pPr>
            <a:lvl3pPr marL="1143000" indent="-228600" defTabSz="882650">
              <a:defRPr sz="2400">
                <a:solidFill>
                  <a:schemeClr val="tx1"/>
                </a:solidFill>
                <a:latin typeface="Arial"/>
              </a:defRPr>
            </a:lvl3pPr>
            <a:lvl4pPr marL="1600200" indent="-228600" defTabSz="882650">
              <a:defRPr sz="2400">
                <a:solidFill>
                  <a:schemeClr val="tx1"/>
                </a:solidFill>
                <a:latin typeface="Arial"/>
              </a:defRPr>
            </a:lvl4pPr>
            <a:lvl5pPr marL="2057400" indent="-228600" defTabSz="882650">
              <a:defRPr sz="2400">
                <a:solidFill>
                  <a:schemeClr val="tx1"/>
                </a:solidFill>
                <a:latin typeface="Arial"/>
              </a:defRPr>
            </a:lvl5pPr>
            <a:lvl6pPr marL="2514600" indent="-228600" algn="ctr" defTabSz="882650" eaLnBrk="0" fontAlgn="base" hangingPunct="0">
              <a:lnSpc>
                <a:spcPct val="90000"/>
              </a:lnSpc>
              <a:spcBef>
                <a:spcPct val="0"/>
              </a:spcBef>
              <a:spcAft>
                <a:spcPct val="0"/>
              </a:spcAft>
              <a:defRPr sz="2400">
                <a:solidFill>
                  <a:schemeClr val="tx1"/>
                </a:solidFill>
                <a:latin typeface="Arial"/>
              </a:defRPr>
            </a:lvl6pPr>
            <a:lvl7pPr marL="2971800" indent="-228600" algn="ctr" defTabSz="882650" eaLnBrk="0" fontAlgn="base" hangingPunct="0">
              <a:lnSpc>
                <a:spcPct val="90000"/>
              </a:lnSpc>
              <a:spcBef>
                <a:spcPct val="0"/>
              </a:spcBef>
              <a:spcAft>
                <a:spcPct val="0"/>
              </a:spcAft>
              <a:defRPr sz="2400">
                <a:solidFill>
                  <a:schemeClr val="tx1"/>
                </a:solidFill>
                <a:latin typeface="Arial"/>
              </a:defRPr>
            </a:lvl7pPr>
            <a:lvl8pPr marL="3429000" indent="-228600" algn="ctr" defTabSz="882650" eaLnBrk="0" fontAlgn="base" hangingPunct="0">
              <a:lnSpc>
                <a:spcPct val="90000"/>
              </a:lnSpc>
              <a:spcBef>
                <a:spcPct val="0"/>
              </a:spcBef>
              <a:spcAft>
                <a:spcPct val="0"/>
              </a:spcAft>
              <a:defRPr sz="2400">
                <a:solidFill>
                  <a:schemeClr val="tx1"/>
                </a:solidFill>
                <a:latin typeface="Arial"/>
              </a:defRPr>
            </a:lvl8pPr>
            <a:lvl9pPr marL="3886200" indent="-228600" algn="ctr" defTabSz="882650" eaLnBrk="0" fontAlgn="base" hangingPunct="0">
              <a:lnSpc>
                <a:spcPct val="90000"/>
              </a:lnSpc>
              <a:spcBef>
                <a:spcPct val="0"/>
              </a:spcBef>
              <a:spcAft>
                <a:spcPct val="0"/>
              </a:spcAft>
              <a:defRPr sz="2400">
                <a:solidFill>
                  <a:schemeClr val="tx1"/>
                </a:solidFill>
                <a:latin typeface="Arial"/>
              </a:defRPr>
            </a:lvl9pPr>
          </a:lstStyle>
          <a:p>
            <a:pPr rtl="0"/>
            <a:fld id="{04267211-205D-47E8-9F29-7E4C01D43DC3}" type="slidenum">
              <a:rPr sz="800">
                <a:solidFill>
                  <a:prstClr val="black"/>
                </a:solidFill>
              </a:rPr>
              <a:pPr rtl="0"/>
              <a:t>10</a:t>
            </a:fld>
            <a:endParaRPr sz="800">
              <a:solidFill>
                <a:prstClr val="black"/>
              </a:solidFill>
            </a:endParaRPr>
          </a:p>
        </p:txBody>
      </p:sp>
      <p:sp>
        <p:nvSpPr>
          <p:cNvPr id="112643" name="Rectangle 2"/>
          <p:cNvSpPr>
            <a:spLocks noGrp="1" noRot="1" noChangeAspect="1" noChangeArrowheads="1" noTextEdit="1"/>
          </p:cNvSpPr>
          <p:nvPr>
            <p:ph type="sldImg"/>
          </p:nvPr>
        </p:nvSpPr>
        <p:spPr>
          <a:xfrm>
            <a:off x="1168400" y="1243013"/>
            <a:ext cx="4470400" cy="3354387"/>
          </a:xfrm>
        </p:spPr>
      </p:sp>
      <p:sp>
        <p:nvSpPr>
          <p:cNvPr id="11264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lnSpc>
                <a:spcPct val="80000"/>
              </a:lnSpc>
              <a:buFontTx/>
              <a:buNone/>
            </a:pPr>
            <a:r>
              <a:rPr lang="zh-TW" sz="1200" kern="1200">
                <a:solidFill>
                  <a:schemeClr val="tx1"/>
                </a:solidFill>
                <a:latin typeface="Arial"/>
                <a:ea typeface="ＭＳ Ｐゴシック" charset="0"/>
                <a:cs typeface="ＭＳ Ｐゴシック" charset="0"/>
              </a:rPr>
              <a:t>1 – Networking Today</a:t>
            </a:r>
          </a:p>
          <a:p>
            <a:pPr rtl="0">
              <a:lnSpc>
                <a:spcPct val="80000"/>
              </a:lnSpc>
              <a:buFontTx/>
              <a:buNone/>
            </a:pPr>
            <a:r>
              <a:rPr lang="zh-TW" sz="1200" kern="1200">
                <a:solidFill>
                  <a:schemeClr val="tx1"/>
                </a:solidFill>
                <a:latin typeface="Arial"/>
                <a:ea typeface="ＭＳ Ｐゴシック" charset="0"/>
                <a:cs typeface="ＭＳ Ｐゴシック" charset="0"/>
              </a:rPr>
              <a:t>1.2 – Network</a:t>
            </a:r>
            <a:r>
              <a:rPr lang="zh-TW" sz="1200" kern="1200" baseline="0">
                <a:solidFill>
                  <a:schemeClr val="tx1"/>
                </a:solidFill>
                <a:latin typeface="Arial"/>
                <a:ea typeface="ＭＳ Ｐゴシック" charset="0"/>
                <a:cs typeface="ＭＳ Ｐゴシック" charset="0"/>
              </a:rPr>
              <a:t> Components</a:t>
            </a:r>
          </a:p>
          <a:p>
            <a:pPr marL="0" marR="0" lvl="0" indent="0" algn="l" defTabSz="457200" rtl="0" eaLnBrk="1" fontAlgn="auto" latinLnBrk="0" hangingPunct="1">
              <a:lnSpc>
                <a:spcPct val="80000"/>
              </a:lnSpc>
              <a:spcBef>
                <a:spcPct val="0"/>
              </a:spcBef>
              <a:spcAft>
                <a:spcPct val="0"/>
              </a:spcAft>
              <a:buClrTx/>
              <a:buSzTx/>
              <a:buFontTx/>
              <a:buNone/>
              <a:defRPr/>
            </a:pPr>
            <a:r>
              <a:rPr lang="zh-TW" sz="1200" kern="1200">
                <a:solidFill>
                  <a:schemeClr val="tx1"/>
                </a:solidFill>
                <a:latin typeface="Arial"/>
                <a:ea typeface="ＭＳ Ｐゴシック" charset="0"/>
                <a:cs typeface="ＭＳ Ｐゴシック" charset="0"/>
              </a:rPr>
              <a:t>1.2.5 — </a:t>
            </a:r>
            <a:r>
              <a:rPr lang="zh-TW"/>
              <a:t>網路媒體</a:t>
            </a:r>
          </a:p>
          <a:p>
            <a:pPr marL="0" marR="0" lvl="0" indent="0" algn="l" defTabSz="457200" rtl="0" eaLnBrk="1" fontAlgn="auto" latinLnBrk="0" hangingPunct="1">
              <a:lnSpc>
                <a:spcPct val="80000"/>
              </a:lnSpc>
              <a:spcBef>
                <a:spcPct val="0"/>
              </a:spcBef>
              <a:spcAft>
                <a:spcPct val="0"/>
              </a:spcAft>
              <a:buClrTx/>
              <a:buSzTx/>
              <a:buFontTx/>
              <a:buNone/>
              <a:defRPr/>
            </a:pPr>
            <a:r>
              <a:rPr lang="zh-TW" sz="1200">
                <a:effectLst/>
              </a:rPr>
              <a:t>1.2.6 — 檢查你的理解 — </a:t>
            </a:r>
            <a:r>
              <a:rPr lang="zh-TW" altLang="en-US" sz="1200">
                <a:effectLst/>
              </a:rPr>
              <a:t>網路</a:t>
            </a:r>
            <a:r>
              <a:rPr lang="zh-TW" sz="1200">
                <a:effectLst/>
              </a:rPr>
              <a:t>組件</a:t>
            </a:r>
          </a:p>
        </p:txBody>
      </p:sp>
    </p:spTree>
    <p:extLst>
      <p:ext uri="{BB962C8B-B14F-4D97-AF65-F5344CB8AC3E}">
        <p14:creationId xmlns:p14="http://schemas.microsoft.com/office/powerpoint/2010/main" val="3780264221"/>
      </p:ext>
    </p:extLst>
  </p:cSld>
  <p:clrMapOvr>
    <a:masterClrMapping/>
  </p:clrMapOvr>
</p:notes>
</file>

<file path=ppt/notesSlides/notesSlide100.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buFontTx/>
              <a:buNone/>
            </a:pPr>
            <a:r>
              <a:rPr lang="zh-TW" sz="1200" b="0"/>
              <a:t>3 – </a:t>
            </a:r>
            <a:r>
              <a:rPr lang="zh-TW" sz="1200">
                <a:solidFill>
                  <a:schemeClr val="accent5">
                    <a:lumMod val="40000"/>
                    <a:lumOff val="60000"/>
                  </a:schemeClr>
                </a:solidFill>
              </a:rPr>
              <a:t>協議和模式</a:t>
            </a:r>
          </a:p>
          <a:p>
            <a:pPr rtl="0">
              <a:buFontTx/>
              <a:buNone/>
            </a:pPr>
            <a:r>
              <a:rPr lang="zh-TW" sz="1200" b="0"/>
              <a:t>3.4 – 標準</a:t>
            </a:r>
            <a:r>
              <a:rPr lang="zh-TW" sz="1200" b="0" baseline="0"/>
              <a:t> 組織</a:t>
            </a:r>
          </a:p>
          <a:p>
            <a:pPr rtl="0"/>
            <a:r>
              <a:rPr lang="zh-TW"/>
              <a:t>3.4.1</a:t>
            </a:r>
            <a:r>
              <a:rPr lang="zh-TW" baseline="0"/>
              <a:t> — 開放標準</a:t>
            </a:r>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100</a:t>
            </a:fld>
            <a:endParaRPr>
              <a:solidFill>
                <a:prstClr val="black"/>
              </a:solidFill>
            </a:endParaRPr>
          </a:p>
        </p:txBody>
      </p:sp>
    </p:spTree>
    <p:extLst>
      <p:ext uri="{BB962C8B-B14F-4D97-AF65-F5344CB8AC3E}">
        <p14:creationId xmlns:p14="http://schemas.microsoft.com/office/powerpoint/2010/main" val="3696815770"/>
      </p:ext>
    </p:extLst>
  </p:cSld>
  <p:clrMapOvr>
    <a:masterClrMapping/>
  </p:clrMapOvr>
</p:notes>
</file>

<file path=ppt/notesSlides/notesSlide1000.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15 — IP靜態路由</a:t>
            </a:r>
          </a:p>
          <a:p>
            <a:pPr rtl="0"/>
            <a:r>
              <a:rPr lang="zh-TW"/>
              <a:t>15.5 - 設定靜態主機路由</a:t>
            </a:r>
          </a:p>
          <a:p>
            <a:pPr rtl="0"/>
            <a:r>
              <a:rPr lang="zh-TW"/>
              <a:t>15.5.5 - 驗證 </a:t>
            </a:r>
            <a:r>
              <a:rPr lang="zh-TW" sz="1200"/>
              <a:t>靜態主機路由</a:t>
            </a:r>
          </a:p>
        </p:txBody>
      </p:sp>
      <p:sp>
        <p:nvSpPr>
          <p:cNvPr id="4" name="Slide Number Placeholder 3"/>
          <p:cNvSpPr>
            <a:spLocks noGrp="1"/>
          </p:cNvSpPr>
          <p:nvPr>
            <p:ph type="sldNum" sz="quarter" idx="5"/>
          </p:nvPr>
        </p:nvSpPr>
        <p:spPr/>
        <p:txBody>
          <a:bodyPr/>
          <a:lstStyle/>
          <a:p>
            <a:pPr rtl="0"/>
            <a:fld id="{5641018C-6CAF-B84E-B92C-ECB119457FBA}" type="slidenum">
              <a:rPr/>
              <a:t>1000</a:t>
            </a:fld>
            <a:endParaRPr/>
          </a:p>
        </p:txBody>
      </p:sp>
    </p:spTree>
    <p:extLst>
      <p:ext uri="{BB962C8B-B14F-4D97-AF65-F5344CB8AC3E}">
        <p14:creationId xmlns:p14="http://schemas.microsoft.com/office/powerpoint/2010/main" val="1792912643"/>
      </p:ext>
    </p:extLst>
  </p:cSld>
  <p:clrMapOvr>
    <a:masterClrMapping/>
  </p:clrMapOvr>
</p:notes>
</file>

<file path=ppt/notesSlides/notesSlide1001.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15 — IP靜態路由</a:t>
            </a:r>
          </a:p>
          <a:p>
            <a:pPr rtl="0"/>
            <a:r>
              <a:rPr lang="zh-TW"/>
              <a:t>15.5 - 設定靜態主機路由</a:t>
            </a:r>
          </a:p>
          <a:p>
            <a:pPr rtl="0"/>
            <a:r>
              <a:rPr lang="zh-TW"/>
              <a:t>15.5.6 - </a:t>
            </a:r>
            <a:r>
              <a:rPr lang="zh-TW" sz="1200"/>
              <a:t>用鏈路本機下一跳設定 IPv6 靜態主機路由</a:t>
            </a:r>
          </a:p>
          <a:p>
            <a:pPr rtl="0"/>
            <a:r>
              <a:rPr lang="zh-TW" sz="1200"/>
              <a:t>15.5.7 - 語法檢查器 - 設定靜態主機路由</a:t>
            </a:r>
          </a:p>
        </p:txBody>
      </p:sp>
      <p:sp>
        <p:nvSpPr>
          <p:cNvPr id="4" name="Slide Number Placeholder 3"/>
          <p:cNvSpPr>
            <a:spLocks noGrp="1"/>
          </p:cNvSpPr>
          <p:nvPr>
            <p:ph type="sldNum" sz="quarter" idx="5"/>
          </p:nvPr>
        </p:nvSpPr>
        <p:spPr/>
        <p:txBody>
          <a:bodyPr/>
          <a:lstStyle/>
          <a:p>
            <a:pPr rtl="0"/>
            <a:fld id="{5641018C-6CAF-B84E-B92C-ECB119457FBA}" type="slidenum">
              <a:rPr/>
              <a:t>1001</a:t>
            </a:fld>
            <a:endParaRPr/>
          </a:p>
        </p:txBody>
      </p:sp>
    </p:spTree>
    <p:extLst>
      <p:ext uri="{BB962C8B-B14F-4D97-AF65-F5344CB8AC3E}">
        <p14:creationId xmlns:p14="http://schemas.microsoft.com/office/powerpoint/2010/main" val="1033145720"/>
      </p:ext>
    </p:extLst>
  </p:cSld>
  <p:clrMapOvr>
    <a:masterClrMapping/>
  </p:clrMapOvr>
</p:notes>
</file>

<file path=ppt/notesSlides/notesSlide1002.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2529" name="Rectangle 11"/>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a:ea typeface="ＭＳ Ｐゴシック" charset="0"/>
                <a:cs typeface="ＭＳ Ｐゴシック" charset="0"/>
              </a:defRPr>
            </a:lvl1pPr>
            <a:lvl2pPr marL="742950" indent="-285750" defTabSz="903288">
              <a:defRPr sz="2400">
                <a:solidFill>
                  <a:schemeClr val="tx1"/>
                </a:solidFill>
                <a:latin typeface="Arial"/>
                <a:ea typeface="ＭＳ Ｐゴシック" charset="0"/>
              </a:defRPr>
            </a:lvl2pPr>
            <a:lvl3pPr marL="1143000" indent="-228600" defTabSz="903288">
              <a:defRPr sz="2400">
                <a:solidFill>
                  <a:schemeClr val="tx1"/>
                </a:solidFill>
                <a:latin typeface="Arial"/>
                <a:ea typeface="ＭＳ Ｐゴシック" charset="0"/>
              </a:defRPr>
            </a:lvl3pPr>
            <a:lvl4pPr marL="1600200" indent="-228600" defTabSz="903288">
              <a:defRPr sz="2400">
                <a:solidFill>
                  <a:schemeClr val="tx1"/>
                </a:solidFill>
                <a:latin typeface="Arial"/>
                <a:ea typeface="ＭＳ Ｐゴシック" charset="0"/>
              </a:defRPr>
            </a:lvl4pPr>
            <a:lvl5pPr marL="2057400" indent="-228600" defTabSz="903288">
              <a:defRPr sz="2400">
                <a:solidFill>
                  <a:schemeClr val="tx1"/>
                </a:solidFill>
                <a:latin typeface="Arial"/>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9pPr>
          </a:lstStyle>
          <a:p>
            <a:pPr rtl="0"/>
            <a:fld id="{3997A419-355F-A04A-96E0-21643AF8E9FF}" type="slidenum">
              <a:rPr sz="800">
                <a:solidFill>
                  <a:prstClr val="black"/>
                </a:solidFill>
              </a:rPr>
              <a:pPr rtl="0"/>
              <a:t>1002</a:t>
            </a:fld>
            <a:endParaRPr sz="800">
              <a:solidFill>
                <a:prstClr val="black"/>
              </a:solidFill>
            </a:endParaRPr>
          </a:p>
        </p:txBody>
      </p:sp>
      <p:sp>
        <p:nvSpPr>
          <p:cNvPr id="22530" name="Rectangle 2"/>
          <p:cNvSpPr>
            <a:spLocks noGrp="1" noRot="1" noChangeAspect="1" noChangeArrowheads="1" noTextEdit="1"/>
          </p:cNvSpPr>
          <p:nvPr>
            <p:ph type="sldImg"/>
          </p:nvPr>
        </p:nvSpPr>
        <p:spPr>
          <a:xfrm>
            <a:off x="1168400" y="1243013"/>
            <a:ext cx="4470400" cy="3354387"/>
          </a:xfrm>
        </p:spPr>
      </p:sp>
      <p:sp>
        <p:nvSpPr>
          <p:cNvPr id="2253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r>
              <a:rPr lang="zh-TW"/>
              <a:t>15 — IP靜態路由</a:t>
            </a:r>
          </a:p>
          <a:p>
            <a:pPr rtl="0"/>
            <a:r>
              <a:rPr lang="zh-TW"/>
              <a:t>15.6 - 單元練習及測驗</a:t>
            </a:r>
          </a:p>
          <a:p>
            <a:pPr rtl="0"/>
            <a:r>
              <a:rPr lang="zh-TW"/>
              <a:t>15.6.2 - 我在本單元中學到了什麼？</a:t>
            </a:r>
          </a:p>
        </p:txBody>
      </p:sp>
    </p:spTree>
    <p:extLst>
      <p:ext uri="{BB962C8B-B14F-4D97-AF65-F5344CB8AC3E}">
        <p14:creationId xmlns:p14="http://schemas.microsoft.com/office/powerpoint/2010/main" val="4147722427"/>
      </p:ext>
    </p:extLst>
  </p:cSld>
  <p:clrMapOvr>
    <a:masterClrMapping/>
  </p:clrMapOvr>
</p:notes>
</file>

<file path=ppt/notesSlides/notesSlide1003.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2529" name="Rectangle 11"/>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a:ea typeface="ＭＳ Ｐゴシック" charset="0"/>
                <a:cs typeface="ＭＳ Ｐゴシック" charset="0"/>
              </a:defRPr>
            </a:lvl1pPr>
            <a:lvl2pPr marL="742950" indent="-285750" defTabSz="903288">
              <a:defRPr sz="2400">
                <a:solidFill>
                  <a:schemeClr val="tx1"/>
                </a:solidFill>
                <a:latin typeface="Arial"/>
                <a:ea typeface="ＭＳ Ｐゴシック" charset="0"/>
              </a:defRPr>
            </a:lvl2pPr>
            <a:lvl3pPr marL="1143000" indent="-228600" defTabSz="903288">
              <a:defRPr sz="2400">
                <a:solidFill>
                  <a:schemeClr val="tx1"/>
                </a:solidFill>
                <a:latin typeface="Arial"/>
                <a:ea typeface="ＭＳ Ｐゴシック" charset="0"/>
              </a:defRPr>
            </a:lvl3pPr>
            <a:lvl4pPr marL="1600200" indent="-228600" defTabSz="903288">
              <a:defRPr sz="2400">
                <a:solidFill>
                  <a:schemeClr val="tx1"/>
                </a:solidFill>
                <a:latin typeface="Arial"/>
                <a:ea typeface="ＭＳ Ｐゴシック" charset="0"/>
              </a:defRPr>
            </a:lvl4pPr>
            <a:lvl5pPr marL="2057400" indent="-228600" defTabSz="903288">
              <a:defRPr sz="2400">
                <a:solidFill>
                  <a:schemeClr val="tx1"/>
                </a:solidFill>
                <a:latin typeface="Arial"/>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9pPr>
          </a:lstStyle>
          <a:p>
            <a:pPr rtl="0"/>
            <a:fld id="{3997A419-355F-A04A-96E0-21643AF8E9FF}" type="slidenum">
              <a:rPr sz="800">
                <a:solidFill>
                  <a:prstClr val="black"/>
                </a:solidFill>
              </a:rPr>
              <a:pPr rtl="0"/>
              <a:t>1003</a:t>
            </a:fld>
            <a:endParaRPr sz="800">
              <a:solidFill>
                <a:prstClr val="black"/>
              </a:solidFill>
            </a:endParaRPr>
          </a:p>
        </p:txBody>
      </p:sp>
      <p:sp>
        <p:nvSpPr>
          <p:cNvPr id="22530" name="Rectangle 2"/>
          <p:cNvSpPr>
            <a:spLocks noGrp="1" noRot="1" noChangeAspect="1" noChangeArrowheads="1" noTextEdit="1"/>
          </p:cNvSpPr>
          <p:nvPr>
            <p:ph type="sldImg"/>
          </p:nvPr>
        </p:nvSpPr>
        <p:spPr>
          <a:xfrm>
            <a:off x="1168400" y="1243013"/>
            <a:ext cx="4470400" cy="3354387"/>
          </a:xfrm>
        </p:spPr>
      </p:sp>
      <p:sp>
        <p:nvSpPr>
          <p:cNvPr id="2253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r>
              <a:rPr lang="zh-TW"/>
              <a:t>15 — IP靜態路由</a:t>
            </a:r>
          </a:p>
          <a:p>
            <a:pPr rtl="0"/>
            <a:r>
              <a:rPr lang="zh-TW"/>
              <a:t>15.6 - 單元練習及測驗</a:t>
            </a:r>
          </a:p>
          <a:p>
            <a:pPr rtl="0"/>
            <a:r>
              <a:rPr lang="zh-TW"/>
              <a:t>15.6.2 - 我在本單元中學到了什麼？(續)</a:t>
            </a:r>
          </a:p>
        </p:txBody>
      </p:sp>
    </p:spTree>
    <p:extLst>
      <p:ext uri="{BB962C8B-B14F-4D97-AF65-F5344CB8AC3E}">
        <p14:creationId xmlns:p14="http://schemas.microsoft.com/office/powerpoint/2010/main" val="1465645693"/>
      </p:ext>
    </p:extLst>
  </p:cSld>
  <p:clrMapOvr>
    <a:masterClrMapping/>
  </p:clrMapOvr>
</p:notes>
</file>

<file path=ppt/notesSlides/notesSlide1004.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2529" name="Rectangle 11"/>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a:ea typeface="ＭＳ Ｐゴシック" charset="0"/>
                <a:cs typeface="ＭＳ Ｐゴシック" charset="0"/>
              </a:defRPr>
            </a:lvl1pPr>
            <a:lvl2pPr marL="742950" indent="-285750" defTabSz="903288">
              <a:defRPr sz="2400">
                <a:solidFill>
                  <a:schemeClr val="tx1"/>
                </a:solidFill>
                <a:latin typeface="Arial"/>
                <a:ea typeface="ＭＳ Ｐゴシック" charset="0"/>
              </a:defRPr>
            </a:lvl2pPr>
            <a:lvl3pPr marL="1143000" indent="-228600" defTabSz="903288">
              <a:defRPr sz="2400">
                <a:solidFill>
                  <a:schemeClr val="tx1"/>
                </a:solidFill>
                <a:latin typeface="Arial"/>
                <a:ea typeface="ＭＳ Ｐゴシック" charset="0"/>
              </a:defRPr>
            </a:lvl3pPr>
            <a:lvl4pPr marL="1600200" indent="-228600" defTabSz="903288">
              <a:defRPr sz="2400">
                <a:solidFill>
                  <a:schemeClr val="tx1"/>
                </a:solidFill>
                <a:latin typeface="Arial"/>
                <a:ea typeface="ＭＳ Ｐゴシック" charset="0"/>
              </a:defRPr>
            </a:lvl4pPr>
            <a:lvl5pPr marL="2057400" indent="-228600" defTabSz="903288">
              <a:defRPr sz="2400">
                <a:solidFill>
                  <a:schemeClr val="tx1"/>
                </a:solidFill>
                <a:latin typeface="Arial"/>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9pPr>
          </a:lstStyle>
          <a:p>
            <a:pPr rtl="0"/>
            <a:fld id="{3997A419-355F-A04A-96E0-21643AF8E9FF}" type="slidenum">
              <a:rPr sz="800">
                <a:solidFill>
                  <a:prstClr val="black"/>
                </a:solidFill>
              </a:rPr>
              <a:pPr rtl="0"/>
              <a:t>1004</a:t>
            </a:fld>
            <a:endParaRPr sz="800">
              <a:solidFill>
                <a:prstClr val="black"/>
              </a:solidFill>
            </a:endParaRPr>
          </a:p>
        </p:txBody>
      </p:sp>
      <p:sp>
        <p:nvSpPr>
          <p:cNvPr id="22530" name="Rectangle 2"/>
          <p:cNvSpPr>
            <a:spLocks noGrp="1" noRot="1" noChangeAspect="1" noChangeArrowheads="1" noTextEdit="1"/>
          </p:cNvSpPr>
          <p:nvPr>
            <p:ph type="sldImg"/>
          </p:nvPr>
        </p:nvSpPr>
        <p:spPr>
          <a:xfrm>
            <a:off x="1168400" y="1243013"/>
            <a:ext cx="4470400" cy="3354387"/>
          </a:xfrm>
        </p:spPr>
      </p:sp>
      <p:sp>
        <p:nvSpPr>
          <p:cNvPr id="2253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r>
              <a:rPr lang="zh-TW"/>
              <a:t>15 — IP靜態路由</a:t>
            </a:r>
          </a:p>
          <a:p>
            <a:pPr rtl="0"/>
            <a:r>
              <a:rPr lang="zh-TW"/>
              <a:t>15.6 - 單元練習及測驗</a:t>
            </a:r>
          </a:p>
          <a:p>
            <a:pPr rtl="0"/>
            <a:r>
              <a:rPr lang="zh-TW"/>
              <a:t>15.6.2 - 我在本單元中學到了什麼？</a:t>
            </a:r>
          </a:p>
          <a:p>
            <a:pPr rtl="0"/>
            <a:r>
              <a:rPr lang="zh-TW"/>
              <a:t>15.6.3 - </a:t>
            </a:r>
            <a:r>
              <a:rPr lang="zh-TW" altLang="en-US"/>
              <a:t>單元</a:t>
            </a:r>
            <a:r>
              <a:rPr lang="zh-TW"/>
              <a:t>測驗 - IP 靜態路由</a:t>
            </a:r>
          </a:p>
        </p:txBody>
      </p:sp>
    </p:spTree>
    <p:extLst>
      <p:ext uri="{BB962C8B-B14F-4D97-AF65-F5344CB8AC3E}">
        <p14:creationId xmlns:p14="http://schemas.microsoft.com/office/powerpoint/2010/main" val="1669498382"/>
      </p:ext>
    </p:extLst>
  </p:cSld>
  <p:clrMapOvr>
    <a:masterClrMapping/>
  </p:clrMapOvr>
</p:notes>
</file>

<file path=ppt/notesSlides/notesSlide1005.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57345" name="Rectangle 11"/>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a:ea typeface="ＭＳ Ｐゴシック" charset="0"/>
                <a:cs typeface="ＭＳ Ｐゴシック" charset="0"/>
              </a:defRPr>
            </a:lvl1pPr>
            <a:lvl2pPr marL="742950" indent="-285750" defTabSz="903288">
              <a:defRPr sz="2400">
                <a:solidFill>
                  <a:schemeClr val="tx1"/>
                </a:solidFill>
                <a:latin typeface="Arial"/>
                <a:ea typeface="ＭＳ Ｐゴシック" charset="0"/>
              </a:defRPr>
            </a:lvl2pPr>
            <a:lvl3pPr marL="1143000" indent="-228600" defTabSz="903288">
              <a:defRPr sz="2400">
                <a:solidFill>
                  <a:schemeClr val="tx1"/>
                </a:solidFill>
                <a:latin typeface="Arial"/>
                <a:ea typeface="ＭＳ Ｐゴシック" charset="0"/>
              </a:defRPr>
            </a:lvl3pPr>
            <a:lvl4pPr marL="1600200" indent="-228600" defTabSz="903288">
              <a:defRPr sz="2400">
                <a:solidFill>
                  <a:schemeClr val="tx1"/>
                </a:solidFill>
                <a:latin typeface="Arial"/>
                <a:ea typeface="ＭＳ Ｐゴシック" charset="0"/>
              </a:defRPr>
            </a:lvl4pPr>
            <a:lvl5pPr marL="2057400" indent="-228600" defTabSz="903288">
              <a:defRPr sz="2400">
                <a:solidFill>
                  <a:schemeClr val="tx1"/>
                </a:solidFill>
                <a:latin typeface="Arial"/>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9pPr>
          </a:lstStyle>
          <a:p>
            <a:pPr rtl="0"/>
            <a:fld id="{6C92755B-29FD-8743-9094-C0E3A734D22E}" type="slidenum">
              <a:rPr sz="800">
                <a:solidFill>
                  <a:prstClr val="black"/>
                </a:solidFill>
              </a:rPr>
              <a:pPr rtl="0"/>
              <a:t>1005</a:t>
            </a:fld>
            <a:endParaRPr sz="800">
              <a:solidFill>
                <a:prstClr val="black"/>
              </a:solidFill>
            </a:endParaRPr>
          </a:p>
        </p:txBody>
      </p:sp>
      <p:sp>
        <p:nvSpPr>
          <p:cNvPr id="57346" name="Rectangle 2"/>
          <p:cNvSpPr>
            <a:spLocks noGrp="1" noRot="1" noChangeAspect="1" noChangeArrowheads="1" noTextEdit="1"/>
          </p:cNvSpPr>
          <p:nvPr>
            <p:ph type="sldImg"/>
          </p:nvPr>
        </p:nvSpPr>
        <p:spPr>
          <a:xfrm>
            <a:off x="1168400" y="1243013"/>
            <a:ext cx="4470400" cy="3354387"/>
          </a:xfrm>
        </p:spPr>
      </p:sp>
      <p:sp>
        <p:nvSpPr>
          <p:cNvPr id="57347"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457200" rtl="0" eaLnBrk="1" fontAlgn="auto" latinLnBrk="0" hangingPunct="1">
              <a:lnSpc>
                <a:spcPct val="80000"/>
              </a:lnSpc>
              <a:spcBef>
                <a:spcPct val="0"/>
              </a:spcBef>
              <a:spcAft>
                <a:spcPct val="0"/>
              </a:spcAft>
              <a:buClrTx/>
              <a:buSzTx/>
              <a:buFontTx/>
              <a:buNone/>
              <a:defRPr/>
            </a:pPr>
            <a:endParaRPr lang="en-US"/>
          </a:p>
        </p:txBody>
      </p:sp>
    </p:spTree>
    <p:extLst>
      <p:ext uri="{BB962C8B-B14F-4D97-AF65-F5344CB8AC3E}">
        <p14:creationId xmlns:p14="http://schemas.microsoft.com/office/powerpoint/2010/main" val="2988560805"/>
      </p:ext>
    </p:extLst>
  </p:cSld>
  <p:clrMapOvr>
    <a:masterClrMapping/>
  </p:clrMapOvr>
</p:notes>
</file>

<file path=ppt/notesSlides/notesSlide1006.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buFontTx/>
              <a:buNone/>
            </a:pPr>
            <a:r>
              <a:rPr lang="zh-TW" b="0"/>
              <a:t>Cisco Networking Academy Program</a:t>
            </a:r>
          </a:p>
          <a:p>
            <a:pPr lvl="0" defTabSz="457200" rtl="0" fontAlgn="auto">
              <a:lnSpc>
                <a:spcPct val="100000"/>
              </a:lnSpc>
              <a:spcBef>
                <a:spcPct val="0"/>
              </a:spcBef>
              <a:spcAft>
                <a:spcPct val="0"/>
              </a:spcAft>
              <a:buClrTx/>
              <a:buSzTx/>
              <a:defRPr/>
            </a:pPr>
            <a:r>
              <a:rPr lang="zh-TW">
                <a:solidFill>
                  <a:schemeClr val="accent5">
                    <a:lumMod val="40000"/>
                    <a:lumOff val="60000"/>
                  </a:schemeClr>
                </a:solidFill>
              </a:rPr>
              <a:t>交換、路由和無線基礎  v7.0 版 (SRWE)</a:t>
            </a:r>
          </a:p>
          <a:p>
            <a:pPr rtl="0"/>
            <a:r>
              <a:rPr lang="zh-TW" altLang="en-US">
                <a:solidFill>
                  <a:schemeClr val="accent5">
                    <a:lumMod val="40000"/>
                    <a:lumOff val="60000"/>
                  </a:schemeClr>
                </a:solidFill>
              </a:rPr>
              <a:t>單元</a:t>
            </a:r>
            <a:r>
              <a:rPr lang="zh-TW">
                <a:solidFill>
                  <a:schemeClr val="accent5">
                    <a:lumMod val="40000"/>
                    <a:lumOff val="60000"/>
                  </a:schemeClr>
                </a:solidFill>
              </a:rPr>
              <a:t> 16：故障排除靜態和預設路由</a:t>
            </a:r>
          </a:p>
        </p:txBody>
      </p:sp>
      <p:sp>
        <p:nvSpPr>
          <p:cNvPr id="4" name="Slide Number Placeholder 3"/>
          <p:cNvSpPr>
            <a:spLocks noGrp="1"/>
          </p:cNvSpPr>
          <p:nvPr>
            <p:ph type="sldNum" sz="quarter" idx="10"/>
          </p:nvPr>
        </p:nvSpPr>
        <p:spPr/>
        <p:txBody>
          <a:bodyPr/>
          <a:lstStyle/>
          <a:p>
            <a:pPr rtl="0"/>
            <a:fld id="{5641018C-6CAF-B84E-B92C-ECB119457FBA}" type="slidenum">
              <a:rPr/>
              <a:t>1006</a:t>
            </a:fld>
            <a:endParaRPr/>
          </a:p>
        </p:txBody>
      </p:sp>
    </p:spTree>
    <p:extLst>
      <p:ext uri="{BB962C8B-B14F-4D97-AF65-F5344CB8AC3E}">
        <p14:creationId xmlns:p14="http://schemas.microsoft.com/office/powerpoint/2010/main" val="3350951424"/>
      </p:ext>
    </p:extLst>
  </p:cSld>
  <p:clrMapOvr>
    <a:masterClrMapping/>
  </p:clrMapOvr>
</p:notes>
</file>

<file path=ppt/notesSlides/notesSlide1007.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18434" name="Rectangle 11"/>
          <p:cNvSpPr txBox="1">
            <a:spLocks noGrp="1" noChangeArrowheads="1"/>
          </p:cNvSpPr>
          <p:nvPr/>
        </p:nvSpPr>
        <p:spPr bwMode="auto">
          <a:xfrm>
            <a:off x="5885392" y="9435469"/>
            <a:ext cx="806779" cy="312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a:cs typeface="Arial"/>
              </a:defRPr>
            </a:lvl1pPr>
            <a:lvl2pPr marL="742950" indent="-285750" defTabSz="903288" eaLnBrk="0" hangingPunct="0">
              <a:defRPr sz="2400" b="1">
                <a:solidFill>
                  <a:schemeClr val="tx1"/>
                </a:solidFill>
                <a:latin typeface="Arial"/>
                <a:cs typeface="Arial"/>
              </a:defRPr>
            </a:lvl2pPr>
            <a:lvl3pPr marL="1143000" indent="-228600" defTabSz="903288" eaLnBrk="0" hangingPunct="0">
              <a:defRPr sz="2400" b="1">
                <a:solidFill>
                  <a:schemeClr val="tx1"/>
                </a:solidFill>
                <a:latin typeface="Arial"/>
                <a:cs typeface="Arial"/>
              </a:defRPr>
            </a:lvl3pPr>
            <a:lvl4pPr marL="1600200" indent="-228600" defTabSz="903288" eaLnBrk="0" hangingPunct="0">
              <a:defRPr sz="2400" b="1">
                <a:solidFill>
                  <a:schemeClr val="tx1"/>
                </a:solidFill>
                <a:latin typeface="Arial"/>
                <a:cs typeface="Arial"/>
              </a:defRPr>
            </a:lvl4pPr>
            <a:lvl5pPr marL="2057400" indent="-228600" defTabSz="903288" eaLnBrk="0" hangingPunct="0">
              <a:defRPr sz="2400" b="1">
                <a:solidFill>
                  <a:schemeClr val="tx1"/>
                </a:solidFill>
                <a:latin typeface="Arial"/>
                <a:cs typeface="Arial"/>
              </a:defRPr>
            </a:lvl5pPr>
            <a:lvl6pPr marL="2514600" indent="-228600" defTabSz="903288" eaLnBrk="0" fontAlgn="base" hangingPunct="0">
              <a:spcBef>
                <a:spcPct val="0"/>
              </a:spcBef>
              <a:spcAft>
                <a:spcPct val="0"/>
              </a:spcAft>
              <a:defRPr sz="2400" b="1">
                <a:solidFill>
                  <a:schemeClr val="tx1"/>
                </a:solidFill>
                <a:latin typeface="Arial"/>
                <a:cs typeface="Arial"/>
              </a:defRPr>
            </a:lvl6pPr>
            <a:lvl7pPr marL="2971800" indent="-228600" defTabSz="903288" eaLnBrk="0" fontAlgn="base" hangingPunct="0">
              <a:spcBef>
                <a:spcPct val="0"/>
              </a:spcBef>
              <a:spcAft>
                <a:spcPct val="0"/>
              </a:spcAft>
              <a:defRPr sz="2400" b="1">
                <a:solidFill>
                  <a:schemeClr val="tx1"/>
                </a:solidFill>
                <a:latin typeface="Arial"/>
                <a:cs typeface="Arial"/>
              </a:defRPr>
            </a:lvl7pPr>
            <a:lvl8pPr marL="3429000" indent="-228600" defTabSz="903288" eaLnBrk="0" fontAlgn="base" hangingPunct="0">
              <a:spcBef>
                <a:spcPct val="0"/>
              </a:spcBef>
              <a:spcAft>
                <a:spcPct val="0"/>
              </a:spcAft>
              <a:defRPr sz="2400" b="1">
                <a:solidFill>
                  <a:schemeClr val="tx1"/>
                </a:solidFill>
                <a:latin typeface="Arial"/>
                <a:cs typeface="Arial"/>
              </a:defRPr>
            </a:lvl8pPr>
            <a:lvl9pPr marL="3886200" indent="-228600" defTabSz="903288" eaLnBrk="0" fontAlgn="base" hangingPunct="0">
              <a:spcBef>
                <a:spcPct val="0"/>
              </a:spcBef>
              <a:spcAft>
                <a:spcPct val="0"/>
              </a:spcAft>
              <a:defRPr sz="2400" b="1">
                <a:solidFill>
                  <a:schemeClr val="tx1"/>
                </a:solidFill>
                <a:latin typeface="Arial"/>
                <a:cs typeface="Arial"/>
              </a:defRPr>
            </a:lvl9pPr>
          </a:lstStyle>
          <a:p>
            <a:pPr algn="r" rtl="0"/>
            <a:fld id="{7C839C26-801B-42B6-A101-60F37FE2B0A8}" type="slidenum">
              <a:rPr sz="800" b="0">
                <a:solidFill>
                  <a:prstClr val="black"/>
                </a:solidFill>
              </a:rPr>
              <a:pPr algn="r" rtl="0"/>
              <a:t>1007</a:t>
            </a:fld>
            <a:endParaRPr sz="800" b="0">
              <a:solidFill>
                <a:prstClr val="black"/>
              </a:solidFill>
            </a:endParaRPr>
          </a:p>
        </p:txBody>
      </p:sp>
      <p:sp>
        <p:nvSpPr>
          <p:cNvPr id="18435" name="Rectangle 2"/>
          <p:cNvSpPr>
            <a:spLocks noGrp="1" noRot="1" noChangeAspect="1" noChangeArrowheads="1" noTextEdit="1"/>
          </p:cNvSpPr>
          <p:nvPr>
            <p:ph type="sldImg"/>
          </p:nvPr>
        </p:nvSpPr>
        <p:spPr>
          <a:xfrm>
            <a:off x="1168400" y="1243013"/>
            <a:ext cx="4470400" cy="3354387"/>
          </a:xfrm>
        </p:spPr>
      </p:sp>
      <p:sp>
        <p:nvSpPr>
          <p:cNvPr id="1843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buFontTx/>
              <a:buNone/>
            </a:pPr>
            <a:r>
              <a:rPr lang="zh-TW" sz="1200">
                <a:solidFill>
                  <a:schemeClr val="accent5">
                    <a:lumMod val="40000"/>
                    <a:lumOff val="60000"/>
                  </a:schemeClr>
                </a:solidFill>
              </a:rPr>
              <a:t>16</a:t>
            </a:r>
            <a:r>
              <a:rPr lang="zh-TW" sz="1200" baseline="0">
                <a:solidFill>
                  <a:schemeClr val="accent5">
                    <a:lumMod val="40000"/>
                    <a:lumOff val="60000"/>
                  </a:schemeClr>
                </a:solidFill>
              </a:rPr>
              <a:t> — </a:t>
            </a:r>
            <a:r>
              <a:rPr lang="zh-TW" sz="1200">
                <a:solidFill>
                  <a:schemeClr val="accent5">
                    <a:lumMod val="40000"/>
                    <a:lumOff val="60000"/>
                  </a:schemeClr>
                </a:solidFill>
              </a:rPr>
              <a:t>故障排除靜態和預設路由</a:t>
            </a:r>
          </a:p>
          <a:p>
            <a:pPr rtl="0">
              <a:buFontTx/>
              <a:buNone/>
            </a:pPr>
            <a:r>
              <a:rPr lang="zh-TW" sz="1200" b="0"/>
              <a:t>16.0 – 簡介</a:t>
            </a:r>
          </a:p>
          <a:p>
            <a:pPr rtl="0">
              <a:lnSpc>
                <a:spcPct val="80000"/>
              </a:lnSpc>
              <a:buFontTx/>
              <a:buNone/>
            </a:pPr>
            <a:r>
              <a:rPr lang="zh-TW" sz="1200" kern="1200">
                <a:solidFill>
                  <a:schemeClr val="tx1"/>
                </a:solidFill>
                <a:latin typeface="Arial"/>
                <a:ea typeface="ＭＳ Ｐゴシック" charset="0"/>
                <a:cs typeface="ＭＳ Ｐゴシック" charset="0"/>
              </a:rPr>
              <a:t>16.0.2 — </a:t>
            </a:r>
            <a:r>
              <a:rPr lang="zh-TW" sz="1200" kern="1200">
                <a:solidFill>
                  <a:schemeClr val="tx1"/>
                </a:solidFill>
                <a:latin typeface="+mn-lt"/>
                <a:ea typeface="+mn-ea"/>
                <a:cs typeface="+mn-cs"/>
              </a:rPr>
              <a:t>我</a:t>
            </a:r>
            <a:r>
              <a:rPr lang="zh-TW" sz="1200" kern="1200" baseline="0">
                <a:solidFill>
                  <a:schemeClr val="tx1"/>
                </a:solidFill>
                <a:latin typeface="+mn-lt"/>
                <a:ea typeface="+mn-ea"/>
                <a:cs typeface="+mn-cs"/>
              </a:rPr>
              <a:t> 將學會在本單元中做什麼？ </a:t>
            </a:r>
          </a:p>
          <a:p>
            <a:pPr>
              <a:buFontTx/>
              <a:buNone/>
            </a:pPr>
            <a:endParaRPr lang="en-GB"/>
          </a:p>
        </p:txBody>
      </p:sp>
    </p:spTree>
    <p:extLst>
      <p:ext uri="{BB962C8B-B14F-4D97-AF65-F5344CB8AC3E}">
        <p14:creationId xmlns:p14="http://schemas.microsoft.com/office/powerpoint/2010/main" val="1239492831"/>
      </p:ext>
    </p:extLst>
  </p:cSld>
  <p:clrMapOvr>
    <a:masterClrMapping/>
  </p:clrMapOvr>
</p:notes>
</file>

<file path=ppt/notesSlides/notesSlide1008.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buFontTx/>
              <a:buNone/>
            </a:pPr>
            <a:r>
              <a:rPr lang="zh-TW" sz="1200">
                <a:solidFill>
                  <a:schemeClr val="accent5">
                    <a:lumMod val="40000"/>
                    <a:lumOff val="60000"/>
                  </a:schemeClr>
                </a:solidFill>
              </a:rPr>
              <a:t>16</a:t>
            </a:r>
            <a:r>
              <a:rPr lang="zh-TW" sz="1200" baseline="0">
                <a:solidFill>
                  <a:schemeClr val="accent5">
                    <a:lumMod val="40000"/>
                    <a:lumOff val="60000"/>
                  </a:schemeClr>
                </a:solidFill>
              </a:rPr>
              <a:t> — </a:t>
            </a:r>
            <a:r>
              <a:rPr lang="zh-TW" sz="1200">
                <a:solidFill>
                  <a:schemeClr val="accent5">
                    <a:lumMod val="40000"/>
                    <a:lumOff val="60000"/>
                  </a:schemeClr>
                </a:solidFill>
              </a:rPr>
              <a:t>故障排除靜態和預設路由</a:t>
            </a:r>
          </a:p>
          <a:p>
            <a:pPr rtl="0"/>
            <a:r>
              <a:rPr lang="zh-TW"/>
              <a:t>16.1 — 使用靜態路由處理封包</a:t>
            </a:r>
          </a:p>
          <a:p>
            <a:pPr marL="0" marR="0" lvl="0" indent="0" algn="l" defTabSz="457200" rtl="0" eaLnBrk="1" fontAlgn="auto" latinLnBrk="0" hangingPunct="1">
              <a:lnSpc>
                <a:spcPct val="100000"/>
              </a:lnSpc>
              <a:spcBef>
                <a:spcPct val="0"/>
              </a:spcBef>
              <a:spcAft>
                <a:spcPct val="0"/>
              </a:spcAft>
              <a:buClrTx/>
              <a:buSzTx/>
              <a:buFontTx/>
              <a:buNone/>
              <a:defRPr/>
            </a:pPr>
            <a:r>
              <a:rPr lang="zh-TW"/>
              <a:t>16.1.1 – </a:t>
            </a:r>
            <a:r>
              <a:rPr lang="zh-TW" sz="1200" b="0" i="0" kern="1200">
                <a:solidFill>
                  <a:schemeClr val="tx1"/>
                </a:solidFill>
                <a:effectLst/>
                <a:latin typeface="+mn-lt"/>
                <a:ea typeface="+mn-ea"/>
                <a:cs typeface="+mn-cs"/>
              </a:rPr>
              <a:t>靜態路由和資料包轉發</a:t>
            </a:r>
          </a:p>
          <a:p>
            <a:endParaRPr lang="en-US"/>
          </a:p>
        </p:txBody>
      </p:sp>
      <p:sp>
        <p:nvSpPr>
          <p:cNvPr id="4" name="Slide Number Placeholder 3"/>
          <p:cNvSpPr>
            <a:spLocks noGrp="1"/>
          </p:cNvSpPr>
          <p:nvPr>
            <p:ph type="sldNum" sz="quarter" idx="5"/>
          </p:nvPr>
        </p:nvSpPr>
        <p:spPr/>
        <p:txBody>
          <a:bodyPr/>
          <a:lstStyle/>
          <a:p>
            <a:pPr rtl="0"/>
            <a:fld id="{5641018C-6CAF-B84E-B92C-ECB119457FBA}" type="slidenum">
              <a:rPr/>
              <a:t>1008</a:t>
            </a:fld>
            <a:endParaRPr/>
          </a:p>
        </p:txBody>
      </p:sp>
    </p:spTree>
    <p:extLst>
      <p:ext uri="{BB962C8B-B14F-4D97-AF65-F5344CB8AC3E}">
        <p14:creationId xmlns:p14="http://schemas.microsoft.com/office/powerpoint/2010/main" val="4030349980"/>
      </p:ext>
    </p:extLst>
  </p:cSld>
  <p:clrMapOvr>
    <a:masterClrMapping/>
  </p:clrMapOvr>
</p:notes>
</file>

<file path=ppt/notesSlides/notesSlide1009.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buFontTx/>
              <a:buNone/>
            </a:pPr>
            <a:r>
              <a:rPr lang="zh-TW" sz="1200">
                <a:solidFill>
                  <a:schemeClr val="accent5">
                    <a:lumMod val="40000"/>
                    <a:lumOff val="60000"/>
                  </a:schemeClr>
                </a:solidFill>
              </a:rPr>
              <a:t>16</a:t>
            </a:r>
            <a:r>
              <a:rPr lang="zh-TW" sz="1200" baseline="0">
                <a:solidFill>
                  <a:schemeClr val="accent5">
                    <a:lumMod val="40000"/>
                    <a:lumOff val="60000"/>
                  </a:schemeClr>
                </a:solidFill>
              </a:rPr>
              <a:t> — </a:t>
            </a:r>
            <a:r>
              <a:rPr lang="zh-TW" sz="1200">
                <a:solidFill>
                  <a:schemeClr val="accent5">
                    <a:lumMod val="40000"/>
                    <a:lumOff val="60000"/>
                  </a:schemeClr>
                </a:solidFill>
              </a:rPr>
              <a:t>故障排除靜態和預設路由</a:t>
            </a:r>
          </a:p>
          <a:p>
            <a:pPr rtl="0"/>
            <a:r>
              <a:rPr lang="zh-TW"/>
              <a:t>16.1 — 使用靜態路由處理封包</a:t>
            </a:r>
          </a:p>
          <a:p>
            <a:pPr marL="0" marR="0" lvl="0" indent="0" algn="l" defTabSz="457200" rtl="0" eaLnBrk="1" fontAlgn="auto" latinLnBrk="0" hangingPunct="1">
              <a:lnSpc>
                <a:spcPct val="100000"/>
              </a:lnSpc>
              <a:spcBef>
                <a:spcPct val="0"/>
              </a:spcBef>
              <a:spcAft>
                <a:spcPct val="0"/>
              </a:spcAft>
              <a:buClrTx/>
              <a:buSzTx/>
              <a:buFontTx/>
              <a:buNone/>
              <a:defRPr/>
            </a:pPr>
            <a:r>
              <a:rPr lang="zh-TW"/>
              <a:t>16.1.1 – </a:t>
            </a:r>
            <a:r>
              <a:rPr lang="zh-TW" sz="1200" b="0" i="0" kern="1200">
                <a:solidFill>
                  <a:schemeClr val="tx1"/>
                </a:solidFill>
                <a:effectLst/>
                <a:latin typeface="+mn-lt"/>
                <a:ea typeface="+mn-ea"/>
                <a:cs typeface="+mn-cs"/>
              </a:rPr>
              <a:t>靜態路由和資料包轉發(續)</a:t>
            </a:r>
          </a:p>
        </p:txBody>
      </p:sp>
      <p:sp>
        <p:nvSpPr>
          <p:cNvPr id="4" name="Slide Number Placeholder 3"/>
          <p:cNvSpPr>
            <a:spLocks noGrp="1"/>
          </p:cNvSpPr>
          <p:nvPr>
            <p:ph type="sldNum" sz="quarter" idx="5"/>
          </p:nvPr>
        </p:nvSpPr>
        <p:spPr/>
        <p:txBody>
          <a:bodyPr/>
          <a:lstStyle/>
          <a:p>
            <a:pPr rtl="0"/>
            <a:fld id="{5641018C-6CAF-B84E-B92C-ECB119457FBA}" type="slidenum">
              <a:rPr/>
              <a:t>1009</a:t>
            </a:fld>
            <a:endParaRPr/>
          </a:p>
        </p:txBody>
      </p:sp>
    </p:spTree>
    <p:extLst>
      <p:ext uri="{BB962C8B-B14F-4D97-AF65-F5344CB8AC3E}">
        <p14:creationId xmlns:p14="http://schemas.microsoft.com/office/powerpoint/2010/main" val="3434154553"/>
      </p:ext>
    </p:extLst>
  </p:cSld>
  <p:clrMapOvr>
    <a:masterClrMapping/>
  </p:clrMapOvr>
</p:notes>
</file>

<file path=ppt/notesSlides/notesSlide101.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buFontTx/>
              <a:buNone/>
            </a:pPr>
            <a:r>
              <a:rPr lang="zh-TW" sz="1200" b="0"/>
              <a:t>3 – </a:t>
            </a:r>
            <a:r>
              <a:rPr lang="zh-TW" sz="1200">
                <a:solidFill>
                  <a:schemeClr val="accent5">
                    <a:lumMod val="40000"/>
                    <a:lumOff val="60000"/>
                  </a:schemeClr>
                </a:solidFill>
              </a:rPr>
              <a:t>協議和模式</a:t>
            </a:r>
          </a:p>
          <a:p>
            <a:pPr rtl="0">
              <a:buFontTx/>
              <a:buNone/>
            </a:pPr>
            <a:r>
              <a:rPr lang="zh-TW" sz="1200" b="0"/>
              <a:t>3.4 – 標準</a:t>
            </a:r>
            <a:r>
              <a:rPr lang="zh-TW" sz="1200" b="0" baseline="0"/>
              <a:t> 組織</a:t>
            </a:r>
          </a:p>
          <a:p>
            <a:pPr rtl="0"/>
            <a:r>
              <a:rPr lang="zh-TW"/>
              <a:t>3.4.2</a:t>
            </a:r>
            <a:r>
              <a:rPr lang="zh-TW" baseline="0"/>
              <a:t> –網際網路標準</a:t>
            </a:r>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101</a:t>
            </a:fld>
            <a:endParaRPr>
              <a:solidFill>
                <a:prstClr val="black"/>
              </a:solidFill>
            </a:endParaRPr>
          </a:p>
        </p:txBody>
      </p:sp>
    </p:spTree>
    <p:extLst>
      <p:ext uri="{BB962C8B-B14F-4D97-AF65-F5344CB8AC3E}">
        <p14:creationId xmlns:p14="http://schemas.microsoft.com/office/powerpoint/2010/main" val="2848190330"/>
      </p:ext>
    </p:extLst>
  </p:cSld>
  <p:clrMapOvr>
    <a:masterClrMapping/>
  </p:clrMapOvr>
</p:notes>
</file>

<file path=ppt/notesSlides/notesSlide1010.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buFontTx/>
              <a:buNone/>
            </a:pPr>
            <a:r>
              <a:rPr lang="zh-TW" sz="1200">
                <a:solidFill>
                  <a:schemeClr val="accent5">
                    <a:lumMod val="40000"/>
                    <a:lumOff val="60000"/>
                  </a:schemeClr>
                </a:solidFill>
              </a:rPr>
              <a:t>16</a:t>
            </a:r>
            <a:r>
              <a:rPr lang="zh-TW" sz="1200" baseline="0">
                <a:solidFill>
                  <a:schemeClr val="accent5">
                    <a:lumMod val="40000"/>
                    <a:lumOff val="60000"/>
                  </a:schemeClr>
                </a:solidFill>
              </a:rPr>
              <a:t> — </a:t>
            </a:r>
            <a:r>
              <a:rPr lang="zh-TW" sz="1200">
                <a:solidFill>
                  <a:schemeClr val="accent5">
                    <a:lumMod val="40000"/>
                    <a:lumOff val="60000"/>
                  </a:schemeClr>
                </a:solidFill>
              </a:rPr>
              <a:t>故障排除靜態和預設路由</a:t>
            </a:r>
          </a:p>
          <a:p>
            <a:pPr rtl="0"/>
            <a:r>
              <a:rPr lang="zh-TW"/>
              <a:t>16.1 — 使用靜態路由處理封包</a:t>
            </a:r>
          </a:p>
          <a:p>
            <a:pPr marL="0" marR="0" lvl="0" indent="0" algn="l" defTabSz="457200" rtl="0" eaLnBrk="1" fontAlgn="auto" latinLnBrk="0" hangingPunct="1">
              <a:lnSpc>
                <a:spcPct val="100000"/>
              </a:lnSpc>
              <a:spcBef>
                <a:spcPct val="0"/>
              </a:spcBef>
              <a:spcAft>
                <a:spcPct val="0"/>
              </a:spcAft>
              <a:buClrTx/>
              <a:buSzTx/>
              <a:buFontTx/>
              <a:buNone/>
              <a:defRPr/>
            </a:pPr>
            <a:r>
              <a:rPr lang="zh-TW"/>
              <a:t>16.1.1 – </a:t>
            </a:r>
            <a:r>
              <a:rPr lang="zh-TW" sz="1200" b="0" i="0" kern="1200">
                <a:solidFill>
                  <a:schemeClr val="tx1"/>
                </a:solidFill>
                <a:effectLst/>
                <a:latin typeface="+mn-lt"/>
                <a:ea typeface="+mn-ea"/>
                <a:cs typeface="+mn-cs"/>
              </a:rPr>
              <a:t>靜態路由和資料包轉發(續)</a:t>
            </a:r>
          </a:p>
          <a:p>
            <a:pPr marL="0" marR="0" lvl="0" indent="0" algn="l" defTabSz="457200" rtl="0" eaLnBrk="1" fontAlgn="auto" latinLnBrk="0" hangingPunct="1">
              <a:lnSpc>
                <a:spcPct val="100000"/>
              </a:lnSpc>
              <a:spcBef>
                <a:spcPct val="0"/>
              </a:spcBef>
              <a:spcAft>
                <a:spcPct val="0"/>
              </a:spcAft>
              <a:buClrTx/>
              <a:buSzTx/>
              <a:buFontTx/>
              <a:buNone/>
              <a:defRPr/>
            </a:pPr>
            <a:r>
              <a:rPr lang="zh-TW" sz="1200" b="0" i="0" kern="1200">
                <a:solidFill>
                  <a:schemeClr val="tx1"/>
                </a:solidFill>
                <a:effectLst/>
                <a:latin typeface="+mn-lt"/>
                <a:ea typeface="+mn-ea"/>
                <a:cs typeface="+mn-cs"/>
              </a:rPr>
              <a:t>16.1.2</a:t>
            </a:r>
            <a:r>
              <a:rPr lang="zh-TW"/>
              <a:t> - </a:t>
            </a:r>
            <a:r>
              <a:rPr lang="zh-TW" sz="1200" b="0" i="0" kern="1200">
                <a:solidFill>
                  <a:schemeClr val="tx1"/>
                </a:solidFill>
                <a:effectLst/>
                <a:latin typeface="+mn-lt"/>
                <a:ea typeface="+mn-ea"/>
                <a:cs typeface="+mn-cs"/>
              </a:rPr>
              <a:t>檢查你的理解 - 使用靜態路由進行封包處理</a:t>
            </a:r>
          </a:p>
          <a:p>
            <a:pPr marL="0" marR="0" lvl="0" indent="0" algn="l" defTabSz="457200" rtl="0" eaLnBrk="1" fontAlgn="auto" latinLnBrk="0" hangingPunct="1">
              <a:lnSpc>
                <a:spcPct val="100000"/>
              </a:lnSpc>
              <a:spcBef>
                <a:spcPct val="0"/>
              </a:spcBef>
              <a:spcAft>
                <a:spcPct val="0"/>
              </a:spcAft>
              <a:buClrTx/>
              <a:buSzTx/>
              <a:buFontTx/>
              <a:buNone/>
              <a:defRPr/>
            </a:pPr>
            <a:endParaRPr lang="en-CA" sz="1200" b="0" i="0"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5"/>
          </p:nvPr>
        </p:nvSpPr>
        <p:spPr/>
        <p:txBody>
          <a:bodyPr/>
          <a:lstStyle/>
          <a:p>
            <a:pPr rtl="0"/>
            <a:fld id="{5641018C-6CAF-B84E-B92C-ECB119457FBA}" type="slidenum">
              <a:rPr/>
              <a:t>1010</a:t>
            </a:fld>
            <a:endParaRPr/>
          </a:p>
        </p:txBody>
      </p:sp>
    </p:spTree>
    <p:extLst>
      <p:ext uri="{BB962C8B-B14F-4D97-AF65-F5344CB8AC3E}">
        <p14:creationId xmlns:p14="http://schemas.microsoft.com/office/powerpoint/2010/main" val="2817788243"/>
      </p:ext>
    </p:extLst>
  </p:cSld>
  <p:clrMapOvr>
    <a:masterClrMapping/>
  </p:clrMapOvr>
</p:notes>
</file>

<file path=ppt/notesSlides/notesSlide1011.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16 — 故障排除靜態和預設路由</a:t>
            </a:r>
          </a:p>
          <a:p>
            <a:pPr rtl="0"/>
            <a:r>
              <a:rPr lang="zh-TW"/>
              <a:t>16.2 — 故障排除 IPv4 靜態和預設路由設定</a:t>
            </a:r>
          </a:p>
          <a:p>
            <a:pPr rtl="0"/>
            <a:r>
              <a:rPr lang="zh-TW"/>
              <a:t>16.2.1 — 網路變更</a:t>
            </a:r>
          </a:p>
          <a:p>
            <a:endParaRPr lang="en-US"/>
          </a:p>
        </p:txBody>
      </p:sp>
      <p:sp>
        <p:nvSpPr>
          <p:cNvPr id="4" name="Slide Number Placeholder 3"/>
          <p:cNvSpPr>
            <a:spLocks noGrp="1"/>
          </p:cNvSpPr>
          <p:nvPr>
            <p:ph type="sldNum" sz="quarter" idx="5"/>
          </p:nvPr>
        </p:nvSpPr>
        <p:spPr/>
        <p:txBody>
          <a:bodyPr/>
          <a:lstStyle/>
          <a:p>
            <a:pPr rtl="0"/>
            <a:fld id="{5641018C-6CAF-B84E-B92C-ECB119457FBA}" type="slidenum">
              <a:rPr/>
              <a:t>1011</a:t>
            </a:fld>
            <a:endParaRPr/>
          </a:p>
        </p:txBody>
      </p:sp>
    </p:spTree>
    <p:extLst>
      <p:ext uri="{BB962C8B-B14F-4D97-AF65-F5344CB8AC3E}">
        <p14:creationId xmlns:p14="http://schemas.microsoft.com/office/powerpoint/2010/main" val="3723948948"/>
      </p:ext>
    </p:extLst>
  </p:cSld>
  <p:clrMapOvr>
    <a:masterClrMapping/>
  </p:clrMapOvr>
</p:notes>
</file>

<file path=ppt/notesSlides/notesSlide1012.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16 — 故障排除靜態和預設路由</a:t>
            </a:r>
          </a:p>
          <a:p>
            <a:pPr rtl="0"/>
            <a:r>
              <a:rPr lang="zh-TW"/>
              <a:t>16.2 — 故障排除 IPv4 靜態和默認路由設定</a:t>
            </a:r>
          </a:p>
          <a:p>
            <a:pPr rtl="0"/>
            <a:r>
              <a:rPr lang="zh-TW"/>
              <a:t>16.2.2 — 常見的故障排除指令</a:t>
            </a:r>
          </a:p>
        </p:txBody>
      </p:sp>
      <p:sp>
        <p:nvSpPr>
          <p:cNvPr id="4" name="Slide Number Placeholder 3"/>
          <p:cNvSpPr>
            <a:spLocks noGrp="1"/>
          </p:cNvSpPr>
          <p:nvPr>
            <p:ph type="sldNum" sz="quarter" idx="5"/>
          </p:nvPr>
        </p:nvSpPr>
        <p:spPr/>
        <p:txBody>
          <a:bodyPr/>
          <a:lstStyle/>
          <a:p>
            <a:pPr rtl="0"/>
            <a:fld id="{5641018C-6CAF-B84E-B92C-ECB119457FBA}" type="slidenum">
              <a:rPr/>
              <a:t>1012</a:t>
            </a:fld>
            <a:endParaRPr/>
          </a:p>
        </p:txBody>
      </p:sp>
    </p:spTree>
    <p:extLst>
      <p:ext uri="{BB962C8B-B14F-4D97-AF65-F5344CB8AC3E}">
        <p14:creationId xmlns:p14="http://schemas.microsoft.com/office/powerpoint/2010/main" val="4220667515"/>
      </p:ext>
    </p:extLst>
  </p:cSld>
  <p:clrMapOvr>
    <a:masterClrMapping/>
  </p:clrMapOvr>
</p:notes>
</file>

<file path=ppt/notesSlides/notesSlide1013.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16 — 故障排除靜態和預設路由</a:t>
            </a:r>
          </a:p>
          <a:p>
            <a:pPr rtl="0"/>
            <a:r>
              <a:rPr lang="zh-TW"/>
              <a:t>16.2 — 故障排除 IPv4 靜態和預設路由設定</a:t>
            </a:r>
          </a:p>
          <a:p>
            <a:pPr rtl="0"/>
            <a:r>
              <a:rPr lang="zh-TW"/>
              <a:t>16.2.3 —</a:t>
            </a:r>
            <a:r>
              <a:rPr lang="zh-TW" sz="1200" b="0" i="0" kern="1200">
                <a:solidFill>
                  <a:schemeClr val="tx1"/>
                </a:solidFill>
                <a:effectLst/>
                <a:latin typeface="+mn-lt"/>
                <a:ea typeface="+mn-ea"/>
                <a:cs typeface="+mn-cs"/>
              </a:rPr>
              <a:t>解決連線問題</a:t>
            </a:r>
          </a:p>
          <a:p>
            <a:pPr marL="0" marR="0" lvl="0" indent="0" algn="l" defTabSz="457200" rtl="0" eaLnBrk="1" fontAlgn="auto" latinLnBrk="0" hangingPunct="1">
              <a:lnSpc>
                <a:spcPct val="100000"/>
              </a:lnSpc>
              <a:spcBef>
                <a:spcPct val="0"/>
              </a:spcBef>
              <a:spcAft>
                <a:spcPct val="0"/>
              </a:spcAft>
              <a:buClrTx/>
              <a:buSzTx/>
              <a:buFontTx/>
              <a:buNone/>
              <a:defRPr/>
            </a:pPr>
            <a:r>
              <a:rPr lang="zh-TW"/>
              <a:t>16.2.4 — </a:t>
            </a:r>
            <a:r>
              <a:rPr lang="zh-TW" sz="1200" b="0" i="0" kern="1200">
                <a:solidFill>
                  <a:schemeClr val="tx1"/>
                </a:solidFill>
                <a:effectLst/>
                <a:latin typeface="+mn-lt"/>
                <a:ea typeface="+mn-ea"/>
                <a:cs typeface="+mn-cs"/>
              </a:rPr>
              <a:t>語法檢查器-故障排除 IPv4 靜態和預設路由</a:t>
            </a:r>
          </a:p>
          <a:p>
            <a:pPr marL="0" marR="0" lvl="0" indent="0" algn="l" defTabSz="457200" rtl="0" eaLnBrk="1" fontAlgn="auto" latinLnBrk="0" hangingPunct="1">
              <a:lnSpc>
                <a:spcPct val="100000"/>
              </a:lnSpc>
              <a:spcBef>
                <a:spcPct val="0"/>
              </a:spcBef>
              <a:spcAft>
                <a:spcPct val="0"/>
              </a:spcAft>
              <a:buClrTx/>
              <a:buSzTx/>
              <a:buFontTx/>
              <a:buNone/>
              <a:defRPr/>
            </a:pPr>
            <a:endParaRPr lang="en-CA" sz="1200" b="0" i="0" kern="1200">
              <a:solidFill>
                <a:schemeClr val="tx1"/>
              </a:solidFill>
              <a:effectLst/>
              <a:latin typeface="+mn-lt"/>
              <a:ea typeface="+mn-ea"/>
              <a:cs typeface="+mn-cs"/>
            </a:endParaRPr>
          </a:p>
          <a:p>
            <a:pPr marL="0" marR="0" lvl="0" indent="0" algn="l" defTabSz="457200" rtl="0" eaLnBrk="1" fontAlgn="auto" latinLnBrk="0" hangingPunct="1">
              <a:lnSpc>
                <a:spcPct val="100000"/>
              </a:lnSpc>
              <a:spcBef>
                <a:spcPct val="0"/>
              </a:spcBef>
              <a:spcAft>
                <a:spcPct val="0"/>
              </a:spcAft>
              <a:buClrTx/>
              <a:buSzTx/>
              <a:buFontTx/>
              <a:buNone/>
              <a:defRPr/>
            </a:pPr>
            <a:endParaRPr lang="en-CA" sz="1200" b="0" i="0"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5"/>
          </p:nvPr>
        </p:nvSpPr>
        <p:spPr/>
        <p:txBody>
          <a:bodyPr/>
          <a:lstStyle/>
          <a:p>
            <a:pPr rtl="0"/>
            <a:fld id="{5641018C-6CAF-B84E-B92C-ECB119457FBA}" type="slidenum">
              <a:rPr/>
              <a:t>1013</a:t>
            </a:fld>
            <a:endParaRPr/>
          </a:p>
        </p:txBody>
      </p:sp>
    </p:spTree>
    <p:extLst>
      <p:ext uri="{BB962C8B-B14F-4D97-AF65-F5344CB8AC3E}">
        <p14:creationId xmlns:p14="http://schemas.microsoft.com/office/powerpoint/2010/main" val="3895299446"/>
      </p:ext>
    </p:extLst>
  </p:cSld>
  <p:clrMapOvr>
    <a:masterClrMapping/>
  </p:clrMapOvr>
</p:notes>
</file>

<file path=ppt/notesSlides/notesSlide1014.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2529" name="Rectangle 11"/>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a:ea typeface="ＭＳ Ｐゴシック" charset="0"/>
                <a:cs typeface="ＭＳ Ｐゴシック" charset="0"/>
              </a:defRPr>
            </a:lvl1pPr>
            <a:lvl2pPr marL="742950" indent="-285750" defTabSz="903288">
              <a:defRPr sz="2400">
                <a:solidFill>
                  <a:schemeClr val="tx1"/>
                </a:solidFill>
                <a:latin typeface="Arial"/>
                <a:ea typeface="ＭＳ Ｐゴシック" charset="0"/>
              </a:defRPr>
            </a:lvl2pPr>
            <a:lvl3pPr marL="1143000" indent="-228600" defTabSz="903288">
              <a:defRPr sz="2400">
                <a:solidFill>
                  <a:schemeClr val="tx1"/>
                </a:solidFill>
                <a:latin typeface="Arial"/>
                <a:ea typeface="ＭＳ Ｐゴシック" charset="0"/>
              </a:defRPr>
            </a:lvl3pPr>
            <a:lvl4pPr marL="1600200" indent="-228600" defTabSz="903288">
              <a:defRPr sz="2400">
                <a:solidFill>
                  <a:schemeClr val="tx1"/>
                </a:solidFill>
                <a:latin typeface="Arial"/>
                <a:ea typeface="ＭＳ Ｐゴシック" charset="0"/>
              </a:defRPr>
            </a:lvl4pPr>
            <a:lvl5pPr marL="2057400" indent="-228600" defTabSz="903288">
              <a:defRPr sz="2400">
                <a:solidFill>
                  <a:schemeClr val="tx1"/>
                </a:solidFill>
                <a:latin typeface="Arial"/>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9pPr>
          </a:lstStyle>
          <a:p>
            <a:pPr rtl="0"/>
            <a:fld id="{3997A419-355F-A04A-96E0-21643AF8E9FF}" type="slidenum">
              <a:rPr sz="800">
                <a:solidFill>
                  <a:prstClr val="black"/>
                </a:solidFill>
              </a:rPr>
              <a:pPr rtl="0"/>
              <a:t>1014</a:t>
            </a:fld>
            <a:endParaRPr sz="800">
              <a:solidFill>
                <a:prstClr val="black"/>
              </a:solidFill>
            </a:endParaRPr>
          </a:p>
        </p:txBody>
      </p:sp>
      <p:sp>
        <p:nvSpPr>
          <p:cNvPr id="22530" name="Rectangle 2"/>
          <p:cNvSpPr>
            <a:spLocks noGrp="1" noRot="1" noChangeAspect="1" noChangeArrowheads="1" noTextEdit="1"/>
          </p:cNvSpPr>
          <p:nvPr>
            <p:ph type="sldImg"/>
          </p:nvPr>
        </p:nvSpPr>
        <p:spPr>
          <a:xfrm>
            <a:off x="1168400" y="1243013"/>
            <a:ext cx="4470400" cy="3354387"/>
          </a:xfrm>
        </p:spPr>
      </p:sp>
      <p:sp>
        <p:nvSpPr>
          <p:cNvPr id="2253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r>
              <a:rPr lang="zh-TW"/>
              <a:t>16 — 故障排除靜態和預設路由</a:t>
            </a:r>
          </a:p>
          <a:p>
            <a:pPr rtl="0"/>
            <a:r>
              <a:rPr lang="zh-TW"/>
              <a:t>16.3 - 單元練習及問答</a:t>
            </a:r>
          </a:p>
          <a:p>
            <a:pPr rtl="0"/>
            <a:r>
              <a:rPr lang="zh-TW"/>
              <a:t>16.3.3 — 我在本單元中學到了什麼？</a:t>
            </a:r>
          </a:p>
        </p:txBody>
      </p:sp>
    </p:spTree>
    <p:extLst>
      <p:ext uri="{BB962C8B-B14F-4D97-AF65-F5344CB8AC3E}">
        <p14:creationId xmlns:p14="http://schemas.microsoft.com/office/powerpoint/2010/main" val="433741330"/>
      </p:ext>
    </p:extLst>
  </p:cSld>
  <p:clrMapOvr>
    <a:masterClrMapping/>
  </p:clrMapOvr>
</p:notes>
</file>

<file path=ppt/notesSlides/notesSlide1015.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2529" name="Rectangle 11"/>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a:ea typeface="ＭＳ Ｐゴシック" charset="0"/>
                <a:cs typeface="ＭＳ Ｐゴシック" charset="0"/>
              </a:defRPr>
            </a:lvl1pPr>
            <a:lvl2pPr marL="742950" indent="-285750" defTabSz="903288">
              <a:defRPr sz="2400">
                <a:solidFill>
                  <a:schemeClr val="tx1"/>
                </a:solidFill>
                <a:latin typeface="Arial"/>
                <a:ea typeface="ＭＳ Ｐゴシック" charset="0"/>
              </a:defRPr>
            </a:lvl2pPr>
            <a:lvl3pPr marL="1143000" indent="-228600" defTabSz="903288">
              <a:defRPr sz="2400">
                <a:solidFill>
                  <a:schemeClr val="tx1"/>
                </a:solidFill>
                <a:latin typeface="Arial"/>
                <a:ea typeface="ＭＳ Ｐゴシック" charset="0"/>
              </a:defRPr>
            </a:lvl3pPr>
            <a:lvl4pPr marL="1600200" indent="-228600" defTabSz="903288">
              <a:defRPr sz="2400">
                <a:solidFill>
                  <a:schemeClr val="tx1"/>
                </a:solidFill>
                <a:latin typeface="Arial"/>
                <a:ea typeface="ＭＳ Ｐゴシック" charset="0"/>
              </a:defRPr>
            </a:lvl4pPr>
            <a:lvl5pPr marL="2057400" indent="-228600" defTabSz="903288">
              <a:defRPr sz="2400">
                <a:solidFill>
                  <a:schemeClr val="tx1"/>
                </a:solidFill>
                <a:latin typeface="Arial"/>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9pPr>
          </a:lstStyle>
          <a:p>
            <a:pPr rtl="0"/>
            <a:fld id="{3997A419-355F-A04A-96E0-21643AF8E9FF}" type="slidenum">
              <a:rPr sz="800">
                <a:solidFill>
                  <a:prstClr val="black"/>
                </a:solidFill>
              </a:rPr>
              <a:pPr rtl="0"/>
              <a:t>1015</a:t>
            </a:fld>
            <a:endParaRPr sz="800">
              <a:solidFill>
                <a:prstClr val="black"/>
              </a:solidFill>
            </a:endParaRPr>
          </a:p>
        </p:txBody>
      </p:sp>
      <p:sp>
        <p:nvSpPr>
          <p:cNvPr id="22530" name="Rectangle 2"/>
          <p:cNvSpPr>
            <a:spLocks noGrp="1" noRot="1" noChangeAspect="1" noChangeArrowheads="1" noTextEdit="1"/>
          </p:cNvSpPr>
          <p:nvPr>
            <p:ph type="sldImg"/>
          </p:nvPr>
        </p:nvSpPr>
        <p:spPr>
          <a:xfrm>
            <a:off x="1168400" y="1243013"/>
            <a:ext cx="4470400" cy="3354387"/>
          </a:xfrm>
        </p:spPr>
      </p:sp>
      <p:sp>
        <p:nvSpPr>
          <p:cNvPr id="2253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r>
              <a:rPr lang="zh-TW"/>
              <a:t>16 — 故障排除靜態和預設路由</a:t>
            </a:r>
          </a:p>
          <a:p>
            <a:pPr rtl="0"/>
            <a:r>
              <a:rPr lang="zh-TW"/>
              <a:t>16.3 - 單元練習及問答</a:t>
            </a:r>
          </a:p>
          <a:p>
            <a:pPr rtl="0"/>
            <a:r>
              <a:rPr lang="zh-TW"/>
              <a:t>16.3.3 — 我在本單元中學到了什麼？(續)</a:t>
            </a:r>
          </a:p>
        </p:txBody>
      </p:sp>
    </p:spTree>
    <p:extLst>
      <p:ext uri="{BB962C8B-B14F-4D97-AF65-F5344CB8AC3E}">
        <p14:creationId xmlns:p14="http://schemas.microsoft.com/office/powerpoint/2010/main" val="3647676910"/>
      </p:ext>
    </p:extLst>
  </p:cSld>
  <p:clrMapOvr>
    <a:masterClrMapping/>
  </p:clrMapOvr>
</p:notes>
</file>

<file path=ppt/notesSlides/notesSlide1016.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2529" name="Rectangle 11"/>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a:ea typeface="ＭＳ Ｐゴシック" charset="0"/>
                <a:cs typeface="ＭＳ Ｐゴシック" charset="0"/>
              </a:defRPr>
            </a:lvl1pPr>
            <a:lvl2pPr marL="742950" indent="-285750" defTabSz="903288">
              <a:defRPr sz="2400">
                <a:solidFill>
                  <a:schemeClr val="tx1"/>
                </a:solidFill>
                <a:latin typeface="Arial"/>
                <a:ea typeface="ＭＳ Ｐゴシック" charset="0"/>
              </a:defRPr>
            </a:lvl2pPr>
            <a:lvl3pPr marL="1143000" indent="-228600" defTabSz="903288">
              <a:defRPr sz="2400">
                <a:solidFill>
                  <a:schemeClr val="tx1"/>
                </a:solidFill>
                <a:latin typeface="Arial"/>
                <a:ea typeface="ＭＳ Ｐゴシック" charset="0"/>
              </a:defRPr>
            </a:lvl3pPr>
            <a:lvl4pPr marL="1600200" indent="-228600" defTabSz="903288">
              <a:defRPr sz="2400">
                <a:solidFill>
                  <a:schemeClr val="tx1"/>
                </a:solidFill>
                <a:latin typeface="Arial"/>
                <a:ea typeface="ＭＳ Ｐゴシック" charset="0"/>
              </a:defRPr>
            </a:lvl4pPr>
            <a:lvl5pPr marL="2057400" indent="-228600" defTabSz="903288">
              <a:defRPr sz="2400">
                <a:solidFill>
                  <a:schemeClr val="tx1"/>
                </a:solidFill>
                <a:latin typeface="Arial"/>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9pPr>
          </a:lstStyle>
          <a:p>
            <a:pPr rtl="0"/>
            <a:fld id="{3997A419-355F-A04A-96E0-21643AF8E9FF}" type="slidenum">
              <a:rPr sz="800">
                <a:solidFill>
                  <a:prstClr val="black"/>
                </a:solidFill>
              </a:rPr>
              <a:pPr rtl="0"/>
              <a:t>1016</a:t>
            </a:fld>
            <a:endParaRPr sz="800">
              <a:solidFill>
                <a:prstClr val="black"/>
              </a:solidFill>
            </a:endParaRPr>
          </a:p>
        </p:txBody>
      </p:sp>
      <p:sp>
        <p:nvSpPr>
          <p:cNvPr id="22530" name="Rectangle 2"/>
          <p:cNvSpPr>
            <a:spLocks noGrp="1" noRot="1" noChangeAspect="1" noChangeArrowheads="1" noTextEdit="1"/>
          </p:cNvSpPr>
          <p:nvPr>
            <p:ph type="sldImg"/>
          </p:nvPr>
        </p:nvSpPr>
        <p:spPr>
          <a:xfrm>
            <a:off x="1168400" y="1243013"/>
            <a:ext cx="4470400" cy="3354387"/>
          </a:xfrm>
        </p:spPr>
      </p:sp>
      <p:sp>
        <p:nvSpPr>
          <p:cNvPr id="2253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r>
              <a:rPr lang="zh-TW"/>
              <a:t>16 — 故障排除靜態和預設路由</a:t>
            </a:r>
          </a:p>
          <a:p>
            <a:pPr rtl="0"/>
            <a:r>
              <a:rPr lang="zh-TW"/>
              <a:t>16.3 - 單元練習及問答</a:t>
            </a:r>
          </a:p>
          <a:p>
            <a:pPr rtl="0"/>
            <a:r>
              <a:rPr lang="zh-TW"/>
              <a:t>16.3.3 — 我在本單元中學到了什麼？(續)</a:t>
            </a:r>
          </a:p>
          <a:p>
            <a:pPr rtl="0"/>
            <a:r>
              <a:rPr lang="zh-TW"/>
              <a:t>16.3.4 — </a:t>
            </a:r>
            <a:r>
              <a:rPr lang="zh-TW" altLang="en-US"/>
              <a:t>單元</a:t>
            </a:r>
            <a:r>
              <a:rPr lang="zh-TW"/>
              <a:t>測驗 — 故障排除靜態和預設路由</a:t>
            </a:r>
          </a:p>
        </p:txBody>
      </p:sp>
    </p:spTree>
    <p:extLst>
      <p:ext uri="{BB962C8B-B14F-4D97-AF65-F5344CB8AC3E}">
        <p14:creationId xmlns:p14="http://schemas.microsoft.com/office/powerpoint/2010/main" val="2141341789"/>
      </p:ext>
    </p:extLst>
  </p:cSld>
  <p:clrMapOvr>
    <a:masterClrMapping/>
  </p:clrMapOvr>
</p:notes>
</file>

<file path=ppt/notesSlides/notesSlide102.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buFontTx/>
              <a:buNone/>
            </a:pPr>
            <a:r>
              <a:rPr lang="zh-TW" sz="1200" b="0"/>
              <a:t>3 – </a:t>
            </a:r>
            <a:r>
              <a:rPr lang="zh-TW" sz="1200">
                <a:solidFill>
                  <a:schemeClr val="accent5">
                    <a:lumMod val="40000"/>
                    <a:lumOff val="60000"/>
                  </a:schemeClr>
                </a:solidFill>
              </a:rPr>
              <a:t>協議和模式</a:t>
            </a:r>
          </a:p>
          <a:p>
            <a:pPr rtl="0">
              <a:buFontTx/>
              <a:buNone/>
            </a:pPr>
            <a:r>
              <a:rPr lang="zh-TW" sz="1200" b="0"/>
              <a:t>3.4 – 標準</a:t>
            </a:r>
            <a:r>
              <a:rPr lang="zh-TW" sz="1200" b="0" baseline="0"/>
              <a:t> 組織</a:t>
            </a:r>
          </a:p>
          <a:p>
            <a:pPr rtl="0"/>
            <a:r>
              <a:rPr lang="zh-TW"/>
              <a:t>3.4.2</a:t>
            </a:r>
            <a:r>
              <a:rPr lang="zh-TW" baseline="0"/>
              <a:t> –網際網路標準</a:t>
            </a:r>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102</a:t>
            </a:fld>
            <a:endParaRPr>
              <a:solidFill>
                <a:prstClr val="black"/>
              </a:solidFill>
            </a:endParaRPr>
          </a:p>
        </p:txBody>
      </p:sp>
    </p:spTree>
    <p:extLst>
      <p:ext uri="{BB962C8B-B14F-4D97-AF65-F5344CB8AC3E}">
        <p14:creationId xmlns:p14="http://schemas.microsoft.com/office/powerpoint/2010/main" val="974130939"/>
      </p:ext>
    </p:extLst>
  </p:cSld>
  <p:clrMapOvr>
    <a:masterClrMapping/>
  </p:clrMapOvr>
</p:notes>
</file>

<file path=ppt/notesSlides/notesSlide103.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buFontTx/>
              <a:buNone/>
            </a:pPr>
            <a:r>
              <a:rPr lang="zh-TW" sz="1200" b="0"/>
              <a:t>3 – </a:t>
            </a:r>
            <a:r>
              <a:rPr lang="zh-TW" sz="1200">
                <a:solidFill>
                  <a:schemeClr val="accent5">
                    <a:lumMod val="40000"/>
                    <a:lumOff val="60000"/>
                  </a:schemeClr>
                </a:solidFill>
              </a:rPr>
              <a:t>協議和模式</a:t>
            </a:r>
          </a:p>
          <a:p>
            <a:pPr rtl="0">
              <a:buFontTx/>
              <a:buNone/>
            </a:pPr>
            <a:r>
              <a:rPr lang="zh-TW" sz="1200" b="0"/>
              <a:t>3.4 – 標準</a:t>
            </a:r>
            <a:r>
              <a:rPr lang="zh-TW" sz="1200" b="0" baseline="0"/>
              <a:t> 組織</a:t>
            </a:r>
          </a:p>
          <a:p>
            <a:pPr rtl="0"/>
            <a:r>
              <a:rPr lang="zh-TW"/>
              <a:t>3.4.3</a:t>
            </a:r>
            <a:r>
              <a:rPr lang="zh-TW" baseline="0"/>
              <a:t> — </a:t>
            </a:r>
            <a:r>
              <a:rPr lang="zh-TW"/>
              <a:t>電子及通訊標準</a:t>
            </a:r>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103</a:t>
            </a:fld>
            <a:endParaRPr>
              <a:solidFill>
                <a:prstClr val="black"/>
              </a:solidFill>
            </a:endParaRPr>
          </a:p>
        </p:txBody>
      </p:sp>
    </p:spTree>
    <p:extLst>
      <p:ext uri="{BB962C8B-B14F-4D97-AF65-F5344CB8AC3E}">
        <p14:creationId xmlns:p14="http://schemas.microsoft.com/office/powerpoint/2010/main" val="1199073986"/>
      </p:ext>
    </p:extLst>
  </p:cSld>
  <p:clrMapOvr>
    <a:masterClrMapping/>
  </p:clrMapOvr>
</p:notes>
</file>

<file path=ppt/notesSlides/notesSlide104.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buFontTx/>
              <a:buNone/>
            </a:pPr>
            <a:r>
              <a:rPr lang="zh-TW" sz="1200" b="0"/>
              <a:t>3 – </a:t>
            </a:r>
            <a:r>
              <a:rPr lang="zh-TW" sz="1200">
                <a:solidFill>
                  <a:schemeClr val="accent5">
                    <a:lumMod val="40000"/>
                    <a:lumOff val="60000"/>
                  </a:schemeClr>
                </a:solidFill>
              </a:rPr>
              <a:t>協議和模式</a:t>
            </a:r>
          </a:p>
          <a:p>
            <a:pPr rtl="0">
              <a:buFontTx/>
              <a:buNone/>
            </a:pPr>
            <a:r>
              <a:rPr lang="zh-TW" sz="1200" b="0"/>
              <a:t>3.5 — 參考模型</a:t>
            </a:r>
          </a:p>
          <a:p>
            <a:pPr rtl="0">
              <a:lnSpc>
                <a:spcPct val="80000"/>
              </a:lnSpc>
              <a:buFontTx/>
              <a:buNone/>
            </a:pPr>
            <a:r>
              <a:rPr lang="zh-TW">
                <a:latin typeface="Arial"/>
              </a:rPr>
              <a:t>使用分層模型的優點</a:t>
            </a:r>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104</a:t>
            </a:fld>
            <a:endParaRPr>
              <a:solidFill>
                <a:prstClr val="black"/>
              </a:solidFill>
            </a:endParaRPr>
          </a:p>
        </p:txBody>
      </p:sp>
    </p:spTree>
    <p:extLst>
      <p:ext uri="{BB962C8B-B14F-4D97-AF65-F5344CB8AC3E}">
        <p14:creationId xmlns:p14="http://schemas.microsoft.com/office/powerpoint/2010/main" val="141467145"/>
      </p:ext>
    </p:extLst>
  </p:cSld>
  <p:clrMapOvr>
    <a:masterClrMapping/>
  </p:clrMapOvr>
</p:notes>
</file>

<file path=ppt/notesSlides/notesSlide105.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buFontTx/>
              <a:buNone/>
            </a:pPr>
            <a:r>
              <a:rPr lang="zh-TW" sz="1200" b="0"/>
              <a:t>3 – </a:t>
            </a:r>
            <a:r>
              <a:rPr lang="zh-TW" sz="1200">
                <a:solidFill>
                  <a:schemeClr val="accent5">
                    <a:lumMod val="40000"/>
                    <a:lumOff val="60000"/>
                  </a:schemeClr>
                </a:solidFill>
              </a:rPr>
              <a:t>協議和模式</a:t>
            </a:r>
          </a:p>
          <a:p>
            <a:pPr rtl="0">
              <a:buFontTx/>
              <a:buNone/>
            </a:pPr>
            <a:r>
              <a:rPr lang="zh-TW" sz="1200" b="0"/>
              <a:t>3.5 — 參考模型</a:t>
            </a:r>
          </a:p>
          <a:p>
            <a:pPr rtl="0">
              <a:lnSpc>
                <a:spcPct val="80000"/>
              </a:lnSpc>
              <a:buFontTx/>
              <a:buNone/>
            </a:pPr>
            <a:r>
              <a:rPr lang="zh-TW">
                <a:latin typeface="Arial"/>
              </a:rPr>
              <a:t>使用分層模型的優點</a:t>
            </a:r>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105</a:t>
            </a:fld>
            <a:endParaRPr>
              <a:solidFill>
                <a:prstClr val="black"/>
              </a:solidFill>
            </a:endParaRPr>
          </a:p>
        </p:txBody>
      </p:sp>
    </p:spTree>
    <p:extLst>
      <p:ext uri="{BB962C8B-B14F-4D97-AF65-F5344CB8AC3E}">
        <p14:creationId xmlns:p14="http://schemas.microsoft.com/office/powerpoint/2010/main" val="527069278"/>
      </p:ext>
    </p:extLst>
  </p:cSld>
  <p:clrMapOvr>
    <a:masterClrMapping/>
  </p:clrMapOvr>
</p:notes>
</file>

<file path=ppt/notesSlides/notesSlide106.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buFontTx/>
              <a:buNone/>
            </a:pPr>
            <a:r>
              <a:rPr lang="zh-TW" sz="1200" b="0"/>
              <a:t>3 – </a:t>
            </a:r>
            <a:r>
              <a:rPr lang="zh-TW" sz="1200">
                <a:solidFill>
                  <a:schemeClr val="accent5">
                    <a:lumMod val="40000"/>
                    <a:lumOff val="60000"/>
                  </a:schemeClr>
                </a:solidFill>
              </a:rPr>
              <a:t>協議和模式</a:t>
            </a:r>
          </a:p>
          <a:p>
            <a:pPr rtl="0">
              <a:buFontTx/>
              <a:buNone/>
            </a:pPr>
            <a:r>
              <a:rPr lang="zh-TW" sz="1200" b="0"/>
              <a:t>3.5 — 參考模型</a:t>
            </a:r>
          </a:p>
          <a:p>
            <a:pPr rtl="0">
              <a:lnSpc>
                <a:spcPct val="80000"/>
              </a:lnSpc>
              <a:buFontTx/>
              <a:buNone/>
            </a:pPr>
            <a:r>
              <a:rPr lang="zh-TW">
                <a:latin typeface="Arial"/>
              </a:rPr>
              <a:t>OSI 參考模型</a:t>
            </a:r>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106</a:t>
            </a:fld>
            <a:endParaRPr>
              <a:solidFill>
                <a:prstClr val="black"/>
              </a:solidFill>
            </a:endParaRPr>
          </a:p>
        </p:txBody>
      </p:sp>
    </p:spTree>
    <p:extLst>
      <p:ext uri="{BB962C8B-B14F-4D97-AF65-F5344CB8AC3E}">
        <p14:creationId xmlns:p14="http://schemas.microsoft.com/office/powerpoint/2010/main" val="2647995523"/>
      </p:ext>
    </p:extLst>
  </p:cSld>
  <p:clrMapOvr>
    <a:masterClrMapping/>
  </p:clrMapOvr>
</p:notes>
</file>

<file path=ppt/notesSlides/notesSlide107.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buFontTx/>
              <a:buNone/>
            </a:pPr>
            <a:r>
              <a:rPr lang="zh-TW" sz="1200" b="0"/>
              <a:t>3 – </a:t>
            </a:r>
            <a:r>
              <a:rPr lang="zh-TW" sz="1200">
                <a:solidFill>
                  <a:schemeClr val="accent5">
                    <a:lumMod val="40000"/>
                    <a:lumOff val="60000"/>
                  </a:schemeClr>
                </a:solidFill>
              </a:rPr>
              <a:t>協議和模式</a:t>
            </a:r>
          </a:p>
          <a:p>
            <a:pPr rtl="0">
              <a:buFontTx/>
              <a:buNone/>
            </a:pPr>
            <a:r>
              <a:rPr lang="zh-TW" sz="1200" b="0"/>
              <a:t>3.5 — 參考模型</a:t>
            </a:r>
          </a:p>
          <a:p>
            <a:pPr rtl="0">
              <a:lnSpc>
                <a:spcPct val="80000"/>
              </a:lnSpc>
              <a:buFontTx/>
              <a:buNone/>
            </a:pPr>
            <a:r>
              <a:rPr lang="zh-TW">
                <a:latin typeface="Arial"/>
              </a:rPr>
              <a:t>3.5.3 — </a:t>
            </a:r>
            <a:r>
              <a:rPr lang="zh-TW" sz="1200"/>
              <a:t>TCP/IP 參考模型</a:t>
            </a:r>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107</a:t>
            </a:fld>
            <a:endParaRPr>
              <a:solidFill>
                <a:prstClr val="black"/>
              </a:solidFill>
            </a:endParaRPr>
          </a:p>
        </p:txBody>
      </p:sp>
    </p:spTree>
    <p:extLst>
      <p:ext uri="{BB962C8B-B14F-4D97-AF65-F5344CB8AC3E}">
        <p14:creationId xmlns:p14="http://schemas.microsoft.com/office/powerpoint/2010/main" val="4088052902"/>
      </p:ext>
    </p:extLst>
  </p:cSld>
  <p:clrMapOvr>
    <a:masterClrMapping/>
  </p:clrMapOvr>
</p:notes>
</file>

<file path=ppt/notesSlides/notesSlide108.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buFontTx/>
              <a:buNone/>
            </a:pPr>
            <a:r>
              <a:rPr lang="zh-TW" sz="1200" b="0"/>
              <a:t>3 – </a:t>
            </a:r>
            <a:r>
              <a:rPr lang="zh-TW" sz="1200">
                <a:solidFill>
                  <a:schemeClr val="accent5">
                    <a:lumMod val="40000"/>
                    <a:lumOff val="60000"/>
                  </a:schemeClr>
                </a:solidFill>
              </a:rPr>
              <a:t>協議和模式</a:t>
            </a:r>
          </a:p>
          <a:p>
            <a:pPr rtl="0">
              <a:buFontTx/>
              <a:buNone/>
            </a:pPr>
            <a:r>
              <a:rPr lang="zh-TW" sz="1200" b="0"/>
              <a:t>3.5 — 參考模型</a:t>
            </a:r>
          </a:p>
          <a:p>
            <a:pPr rtl="0">
              <a:lnSpc>
                <a:spcPct val="80000"/>
              </a:lnSpc>
              <a:buFontTx/>
              <a:buNone/>
            </a:pPr>
            <a:r>
              <a:rPr lang="zh-TW">
                <a:latin typeface="Arial"/>
              </a:rPr>
              <a:t>3.5.4 — </a:t>
            </a:r>
            <a:r>
              <a:rPr lang="zh-TW"/>
              <a:t>OSI 和 TCP/IP 模型比較</a:t>
            </a:r>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108</a:t>
            </a:fld>
            <a:endParaRPr>
              <a:solidFill>
                <a:prstClr val="black"/>
              </a:solidFill>
            </a:endParaRPr>
          </a:p>
        </p:txBody>
      </p:sp>
    </p:spTree>
    <p:extLst>
      <p:ext uri="{BB962C8B-B14F-4D97-AF65-F5344CB8AC3E}">
        <p14:creationId xmlns:p14="http://schemas.microsoft.com/office/powerpoint/2010/main" val="1123875444"/>
      </p:ext>
    </p:extLst>
  </p:cSld>
  <p:clrMapOvr>
    <a:masterClrMapping/>
  </p:clrMapOvr>
</p:notes>
</file>

<file path=ppt/notesSlides/notesSlide109.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buFontTx/>
              <a:buNone/>
            </a:pPr>
            <a:r>
              <a:rPr lang="zh-TW" sz="1200" b="0"/>
              <a:t>3 – </a:t>
            </a:r>
            <a:r>
              <a:rPr lang="zh-TW" sz="1200">
                <a:solidFill>
                  <a:schemeClr val="accent5">
                    <a:lumMod val="40000"/>
                    <a:lumOff val="60000"/>
                  </a:schemeClr>
                </a:solidFill>
              </a:rPr>
              <a:t>協議和模式</a:t>
            </a:r>
          </a:p>
          <a:p>
            <a:pPr rtl="0">
              <a:buFontTx/>
              <a:buNone/>
            </a:pPr>
            <a:r>
              <a:rPr lang="zh-TW" sz="1200" b="0"/>
              <a:t>3.6 資料封裝</a:t>
            </a:r>
          </a:p>
          <a:p>
            <a:pPr rtl="0">
              <a:lnSpc>
                <a:spcPct val="80000"/>
              </a:lnSpc>
              <a:buFontTx/>
              <a:buNone/>
            </a:pPr>
            <a:r>
              <a:rPr lang="zh-TW">
                <a:latin typeface="Arial"/>
              </a:rPr>
              <a:t>3.6.1 — 區隔訊</a:t>
            </a:r>
            <a:r>
              <a:rPr lang="zh-TW" baseline="0">
                <a:latin typeface="Arial"/>
              </a:rPr>
              <a:t> 息</a:t>
            </a:r>
          </a:p>
          <a:p>
            <a:endParaRPr lang="en-US"/>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109</a:t>
            </a:fld>
            <a:endParaRPr>
              <a:solidFill>
                <a:prstClr val="black"/>
              </a:solidFill>
            </a:endParaRPr>
          </a:p>
        </p:txBody>
      </p:sp>
    </p:spTree>
    <p:extLst>
      <p:ext uri="{BB962C8B-B14F-4D97-AF65-F5344CB8AC3E}">
        <p14:creationId xmlns:p14="http://schemas.microsoft.com/office/powerpoint/2010/main" val="3293965397"/>
      </p:ext>
    </p:extLst>
  </p:cSld>
  <p:clrMapOvr>
    <a:masterClrMapping/>
  </p:clrMapOvr>
</p:notes>
</file>

<file path=ppt/notesSlides/notesSlide11.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lnSpc>
                <a:spcPct val="80000"/>
              </a:lnSpc>
              <a:buFontTx/>
              <a:buNone/>
            </a:pPr>
            <a:r>
              <a:rPr lang="zh-TW" sz="1200" kern="1200">
                <a:solidFill>
                  <a:schemeClr val="tx1"/>
                </a:solidFill>
                <a:latin typeface="Arial"/>
                <a:ea typeface="ＭＳ Ｐゴシック" charset="0"/>
                <a:cs typeface="ＭＳ Ｐゴシック" charset="0"/>
              </a:rPr>
              <a:t>1 – Networking Today</a:t>
            </a:r>
          </a:p>
          <a:p>
            <a:pPr rtl="0">
              <a:lnSpc>
                <a:spcPct val="80000"/>
              </a:lnSpc>
              <a:buFontTx/>
              <a:buNone/>
            </a:pPr>
            <a:r>
              <a:rPr lang="zh-TW" sz="1200" kern="1200">
                <a:solidFill>
                  <a:schemeClr val="tx1"/>
                </a:solidFill>
                <a:latin typeface="Arial"/>
                <a:ea typeface="ＭＳ Ｐゴシック" charset="0"/>
                <a:cs typeface="ＭＳ Ｐゴシック" charset="0"/>
              </a:rPr>
              <a:t>1.3 – </a:t>
            </a:r>
            <a:r>
              <a:rPr lang="zh-TW" sz="1200">
                <a:solidFill>
                  <a:schemeClr val="accent5">
                    <a:lumMod val="40000"/>
                    <a:lumOff val="60000"/>
                  </a:schemeClr>
                </a:solidFill>
              </a:rPr>
              <a:t>Network Representations and Topologies</a:t>
            </a:r>
          </a:p>
          <a:p>
            <a:pPr rtl="0">
              <a:lnSpc>
                <a:spcPct val="80000"/>
              </a:lnSpc>
              <a:buFontTx/>
              <a:buNone/>
            </a:pPr>
            <a:r>
              <a:rPr lang="zh-TW">
                <a:latin typeface="Arial"/>
              </a:rPr>
              <a:t>1.3.1 – Network</a:t>
            </a:r>
            <a:r>
              <a:rPr lang="zh-TW" baseline="0">
                <a:latin typeface="Arial"/>
              </a:rPr>
              <a:t> Representations</a:t>
            </a:r>
          </a:p>
          <a:p>
            <a:endParaRPr lang="en-US"/>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11</a:t>
            </a:fld>
            <a:endParaRPr>
              <a:solidFill>
                <a:prstClr val="black"/>
              </a:solidFill>
            </a:endParaRPr>
          </a:p>
        </p:txBody>
      </p:sp>
    </p:spTree>
    <p:extLst>
      <p:ext uri="{BB962C8B-B14F-4D97-AF65-F5344CB8AC3E}">
        <p14:creationId xmlns:p14="http://schemas.microsoft.com/office/powerpoint/2010/main" val="3261322462"/>
      </p:ext>
    </p:extLst>
  </p:cSld>
  <p:clrMapOvr>
    <a:masterClrMapping/>
  </p:clrMapOvr>
</p:notes>
</file>

<file path=ppt/notesSlides/notesSlide110.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buFontTx/>
              <a:buNone/>
            </a:pPr>
            <a:r>
              <a:rPr lang="zh-TW" sz="1200" b="0"/>
              <a:t>3 – </a:t>
            </a:r>
            <a:r>
              <a:rPr lang="zh-TW" sz="1200">
                <a:solidFill>
                  <a:schemeClr val="accent5">
                    <a:lumMod val="40000"/>
                    <a:lumOff val="60000"/>
                  </a:schemeClr>
                </a:solidFill>
              </a:rPr>
              <a:t>協議和模式</a:t>
            </a:r>
          </a:p>
          <a:p>
            <a:pPr rtl="0">
              <a:buFontTx/>
              <a:buNone/>
            </a:pPr>
            <a:r>
              <a:rPr lang="zh-TW" sz="1200" b="0"/>
              <a:t>3.6 資料封裝</a:t>
            </a:r>
          </a:p>
          <a:p>
            <a:pPr rtl="0">
              <a:lnSpc>
                <a:spcPct val="80000"/>
              </a:lnSpc>
              <a:buFontTx/>
              <a:buNone/>
            </a:pPr>
            <a:r>
              <a:rPr lang="zh-TW">
                <a:latin typeface="Arial"/>
              </a:rPr>
              <a:t>順序</a:t>
            </a:r>
            <a:r>
              <a:rPr lang="zh-TW" baseline="0">
                <a:latin typeface="Arial"/>
              </a:rPr>
              <a:t> </a:t>
            </a:r>
          </a:p>
          <a:p>
            <a:endParaRPr lang="en-US"/>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110</a:t>
            </a:fld>
            <a:endParaRPr>
              <a:solidFill>
                <a:prstClr val="black"/>
              </a:solidFill>
            </a:endParaRPr>
          </a:p>
        </p:txBody>
      </p:sp>
    </p:spTree>
    <p:extLst>
      <p:ext uri="{BB962C8B-B14F-4D97-AF65-F5344CB8AC3E}">
        <p14:creationId xmlns:p14="http://schemas.microsoft.com/office/powerpoint/2010/main" val="3188290977"/>
      </p:ext>
    </p:extLst>
  </p:cSld>
  <p:clrMapOvr>
    <a:masterClrMapping/>
  </p:clrMapOvr>
</p:notes>
</file>

<file path=ppt/notesSlides/notesSlide111.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buFontTx/>
              <a:buNone/>
            </a:pPr>
            <a:r>
              <a:rPr lang="zh-TW" sz="1200" b="0"/>
              <a:t>3 – </a:t>
            </a:r>
            <a:r>
              <a:rPr lang="zh-TW" sz="1200">
                <a:solidFill>
                  <a:schemeClr val="accent5">
                    <a:lumMod val="40000"/>
                    <a:lumOff val="60000"/>
                  </a:schemeClr>
                </a:solidFill>
              </a:rPr>
              <a:t>協議和模式</a:t>
            </a:r>
          </a:p>
          <a:p>
            <a:pPr rtl="0">
              <a:buFontTx/>
              <a:buNone/>
            </a:pPr>
            <a:r>
              <a:rPr lang="zh-TW" sz="1200" b="0"/>
              <a:t>3.6 – 資料</a:t>
            </a:r>
            <a:r>
              <a:rPr lang="zh-TW" sz="1200" b="0" baseline="0"/>
              <a:t> 封裝</a:t>
            </a:r>
          </a:p>
          <a:p>
            <a:pPr rtl="0">
              <a:lnSpc>
                <a:spcPct val="80000"/>
              </a:lnSpc>
              <a:buFontTx/>
              <a:buNone/>
            </a:pPr>
            <a:r>
              <a:rPr lang="zh-TW">
                <a:latin typeface="Arial"/>
              </a:rPr>
              <a:t>3.6.3 — </a:t>
            </a:r>
            <a:r>
              <a:rPr lang="zh-TW"/>
              <a:t>協議數據單元</a:t>
            </a:r>
            <a:r>
              <a:rPr lang="zh-TW" baseline="0">
                <a:latin typeface="Arial"/>
              </a:rPr>
              <a:t> </a:t>
            </a:r>
          </a:p>
          <a:p>
            <a:endParaRPr lang="en-US"/>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111</a:t>
            </a:fld>
            <a:endParaRPr>
              <a:solidFill>
                <a:prstClr val="black"/>
              </a:solidFill>
            </a:endParaRPr>
          </a:p>
        </p:txBody>
      </p:sp>
    </p:spTree>
    <p:extLst>
      <p:ext uri="{BB962C8B-B14F-4D97-AF65-F5344CB8AC3E}">
        <p14:creationId xmlns:p14="http://schemas.microsoft.com/office/powerpoint/2010/main" val="633725214"/>
      </p:ext>
    </p:extLst>
  </p:cSld>
  <p:clrMapOvr>
    <a:masterClrMapping/>
  </p:clrMapOvr>
</p:notes>
</file>

<file path=ppt/notesSlides/notesSlide112.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buFontTx/>
              <a:buNone/>
            </a:pPr>
            <a:r>
              <a:rPr lang="zh-TW" sz="1200" b="0"/>
              <a:t>3 – </a:t>
            </a:r>
            <a:r>
              <a:rPr lang="zh-TW" sz="1200">
                <a:solidFill>
                  <a:schemeClr val="accent5">
                    <a:lumMod val="40000"/>
                    <a:lumOff val="60000"/>
                  </a:schemeClr>
                </a:solidFill>
              </a:rPr>
              <a:t>協議和模式</a:t>
            </a:r>
          </a:p>
          <a:p>
            <a:pPr rtl="0">
              <a:buFontTx/>
              <a:buNone/>
            </a:pPr>
            <a:r>
              <a:rPr lang="zh-TW" sz="1200" b="0"/>
              <a:t>3.6 – 資料</a:t>
            </a:r>
            <a:r>
              <a:rPr lang="zh-TW" sz="1200" b="0" baseline="0"/>
              <a:t> 封裝</a:t>
            </a:r>
          </a:p>
          <a:p>
            <a:pPr rtl="0">
              <a:lnSpc>
                <a:spcPct val="80000"/>
              </a:lnSpc>
              <a:buFontTx/>
              <a:buNone/>
            </a:pPr>
            <a:r>
              <a:rPr lang="zh-TW">
                <a:latin typeface="Arial"/>
              </a:rPr>
              <a:t>3.6.4 — </a:t>
            </a:r>
            <a:r>
              <a:rPr lang="zh-TW" sz="1200" kern="1200">
                <a:solidFill>
                  <a:schemeClr val="tx1"/>
                </a:solidFill>
                <a:latin typeface="Arial"/>
                <a:ea typeface="ＭＳ Ｐゴシック" charset="0"/>
                <a:cs typeface="ＭＳ Ｐゴシック" charset="0"/>
              </a:rPr>
              <a:t> </a:t>
            </a:r>
            <a:r>
              <a:rPr lang="zh-TW"/>
              <a:t>封裝示例 </a:t>
            </a:r>
          </a:p>
          <a:p>
            <a:pPr marL="0" marR="0" lvl="0" indent="0" algn="l" defTabSz="457200" rtl="0" eaLnBrk="1" fontAlgn="auto" latinLnBrk="0" hangingPunct="1">
              <a:lnSpc>
                <a:spcPct val="80000"/>
              </a:lnSpc>
              <a:spcBef>
                <a:spcPct val="0"/>
              </a:spcBef>
              <a:spcAft>
                <a:spcPct val="0"/>
              </a:spcAft>
              <a:buClrTx/>
              <a:buSzTx/>
              <a:buFontTx/>
              <a:buNone/>
              <a:defRPr/>
            </a:pPr>
            <a:endParaRPr lang="en-GB" b="0"/>
          </a:p>
          <a:p>
            <a:pPr marL="0" marR="0" lvl="0" indent="0" algn="l" defTabSz="457200" rtl="0" eaLnBrk="1" fontAlgn="auto" latinLnBrk="0" hangingPunct="1">
              <a:lnSpc>
                <a:spcPct val="80000"/>
              </a:lnSpc>
              <a:spcBef>
                <a:spcPct val="0"/>
              </a:spcBef>
              <a:spcAft>
                <a:spcPct val="0"/>
              </a:spcAft>
              <a:buClrTx/>
              <a:buSzTx/>
              <a:buFontTx/>
              <a:buNone/>
              <a:defRPr/>
            </a:pPr>
            <a:endParaRPr lang="en-US"/>
          </a:p>
          <a:p>
            <a:pPr>
              <a:lnSpc>
                <a:spcPct val="80000"/>
              </a:lnSpc>
              <a:buFontTx/>
              <a:buNone/>
            </a:pPr>
            <a:endParaRPr lang="en-US"/>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112</a:t>
            </a:fld>
            <a:endParaRPr>
              <a:solidFill>
                <a:prstClr val="black"/>
              </a:solidFill>
            </a:endParaRPr>
          </a:p>
        </p:txBody>
      </p:sp>
    </p:spTree>
    <p:extLst>
      <p:ext uri="{BB962C8B-B14F-4D97-AF65-F5344CB8AC3E}">
        <p14:creationId xmlns:p14="http://schemas.microsoft.com/office/powerpoint/2010/main" val="1679974062"/>
      </p:ext>
    </p:extLst>
  </p:cSld>
  <p:clrMapOvr>
    <a:masterClrMapping/>
  </p:clrMapOvr>
</p:notes>
</file>

<file path=ppt/notesSlides/notesSlide113.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buFontTx/>
              <a:buNone/>
            </a:pPr>
            <a:r>
              <a:rPr lang="zh-TW" sz="1200" b="0"/>
              <a:t>3 – </a:t>
            </a:r>
            <a:r>
              <a:rPr lang="zh-TW" sz="1200">
                <a:solidFill>
                  <a:schemeClr val="accent5">
                    <a:lumMod val="40000"/>
                    <a:lumOff val="60000"/>
                  </a:schemeClr>
                </a:solidFill>
              </a:rPr>
              <a:t>協議和模式</a:t>
            </a:r>
          </a:p>
          <a:p>
            <a:pPr rtl="0">
              <a:buFontTx/>
              <a:buNone/>
            </a:pPr>
            <a:r>
              <a:rPr lang="zh-TW" sz="1200" b="0"/>
              <a:t>3.6 – 資料</a:t>
            </a:r>
            <a:r>
              <a:rPr lang="zh-TW" sz="1200" b="0" baseline="0"/>
              <a:t> 封裝</a:t>
            </a:r>
          </a:p>
          <a:p>
            <a:pPr rtl="0">
              <a:lnSpc>
                <a:spcPct val="80000"/>
              </a:lnSpc>
              <a:buFontTx/>
              <a:buNone/>
            </a:pPr>
            <a:r>
              <a:rPr lang="zh-TW">
                <a:latin typeface="Arial"/>
              </a:rPr>
              <a:t>3.6.5 </a:t>
            </a:r>
            <a:r>
              <a:rPr lang="zh-TW"/>
              <a:t>-解封裝示例</a:t>
            </a:r>
          </a:p>
          <a:p>
            <a:pPr rtl="0">
              <a:buFontTx/>
              <a:buNone/>
            </a:pPr>
            <a:r>
              <a:rPr lang="zh-TW"/>
              <a:t>3.6.6 </a:t>
            </a:r>
            <a:r>
              <a:rPr lang="zh-TW" sz="1200">
                <a:effectLst/>
              </a:rPr>
              <a:t>— 檢查您的理解 —</a:t>
            </a:r>
            <a:r>
              <a:rPr lang="zh-TW" sz="1200" baseline="0">
                <a:effectLst/>
              </a:rPr>
              <a:t> </a:t>
            </a:r>
            <a:r>
              <a:rPr lang="zh-TW" sz="1200" b="0"/>
              <a:t>數據</a:t>
            </a:r>
            <a:r>
              <a:rPr lang="zh-TW" sz="1200" b="0" baseline="0"/>
              <a:t> 封裝</a:t>
            </a:r>
          </a:p>
          <a:p>
            <a:pPr marL="0" marR="0" lvl="0" indent="0" algn="l" defTabSz="457200" rtl="0" eaLnBrk="1" fontAlgn="auto" latinLnBrk="0" hangingPunct="1">
              <a:lnSpc>
                <a:spcPct val="80000"/>
              </a:lnSpc>
              <a:spcBef>
                <a:spcPct val="0"/>
              </a:spcBef>
              <a:spcAft>
                <a:spcPct val="0"/>
              </a:spcAft>
              <a:buClrTx/>
              <a:buSzTx/>
              <a:buFontTx/>
              <a:buNone/>
              <a:defRPr/>
            </a:pPr>
            <a:endParaRPr lang="en-US"/>
          </a:p>
          <a:p>
            <a:pPr>
              <a:lnSpc>
                <a:spcPct val="80000"/>
              </a:lnSpc>
              <a:buFontTx/>
              <a:buNone/>
            </a:pPr>
            <a:endParaRPr lang="en-US"/>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113</a:t>
            </a:fld>
            <a:endParaRPr>
              <a:solidFill>
                <a:prstClr val="black"/>
              </a:solidFill>
            </a:endParaRPr>
          </a:p>
        </p:txBody>
      </p:sp>
    </p:spTree>
    <p:extLst>
      <p:ext uri="{BB962C8B-B14F-4D97-AF65-F5344CB8AC3E}">
        <p14:creationId xmlns:p14="http://schemas.microsoft.com/office/powerpoint/2010/main" val="1334024898"/>
      </p:ext>
    </p:extLst>
  </p:cSld>
  <p:clrMapOvr>
    <a:masterClrMapping/>
  </p:clrMapOvr>
</p:notes>
</file>

<file path=ppt/notesSlides/notesSlide114.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buFontTx/>
              <a:buNone/>
            </a:pPr>
            <a:r>
              <a:rPr lang="zh-TW" sz="1200" b="0"/>
              <a:t>3 – </a:t>
            </a:r>
            <a:r>
              <a:rPr lang="zh-TW" sz="1200">
                <a:solidFill>
                  <a:schemeClr val="accent5">
                    <a:lumMod val="40000"/>
                    <a:lumOff val="60000"/>
                  </a:schemeClr>
                </a:solidFill>
              </a:rPr>
              <a:t>協議和模式</a:t>
            </a:r>
          </a:p>
          <a:p>
            <a:pPr rtl="0">
              <a:buFontTx/>
              <a:buNone/>
            </a:pPr>
            <a:r>
              <a:rPr lang="zh-TW" sz="1200" b="0"/>
              <a:t>3.7 – 資料</a:t>
            </a:r>
            <a:r>
              <a:rPr lang="zh-TW" sz="1200" b="0" baseline="0"/>
              <a:t> 詢問</a:t>
            </a:r>
          </a:p>
          <a:p>
            <a:pPr rtl="0">
              <a:lnSpc>
                <a:spcPct val="80000"/>
              </a:lnSpc>
              <a:buFontTx/>
              <a:buNone/>
            </a:pPr>
            <a:r>
              <a:rPr lang="zh-TW">
                <a:latin typeface="Arial"/>
              </a:rPr>
              <a:t>3.7.1 – 位址</a:t>
            </a:r>
          </a:p>
          <a:p>
            <a:endParaRPr lang="en-US"/>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114</a:t>
            </a:fld>
            <a:endParaRPr>
              <a:solidFill>
                <a:prstClr val="black"/>
              </a:solidFill>
            </a:endParaRPr>
          </a:p>
        </p:txBody>
      </p:sp>
    </p:spTree>
    <p:extLst>
      <p:ext uri="{BB962C8B-B14F-4D97-AF65-F5344CB8AC3E}">
        <p14:creationId xmlns:p14="http://schemas.microsoft.com/office/powerpoint/2010/main" val="1899080418"/>
      </p:ext>
    </p:extLst>
  </p:cSld>
  <p:clrMapOvr>
    <a:masterClrMapping/>
  </p:clrMapOvr>
</p:notes>
</file>

<file path=ppt/notesSlides/notesSlide115.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buFontTx/>
              <a:buNone/>
            </a:pPr>
            <a:r>
              <a:rPr lang="zh-TW" sz="1200" b="0"/>
              <a:t>3 – </a:t>
            </a:r>
            <a:r>
              <a:rPr lang="zh-TW" sz="1200">
                <a:solidFill>
                  <a:schemeClr val="accent5">
                    <a:lumMod val="40000"/>
                    <a:lumOff val="60000"/>
                  </a:schemeClr>
                </a:solidFill>
              </a:rPr>
              <a:t>協議和模式</a:t>
            </a:r>
          </a:p>
          <a:p>
            <a:pPr rtl="0">
              <a:buFontTx/>
              <a:buNone/>
            </a:pPr>
            <a:r>
              <a:rPr lang="zh-TW" sz="1200" b="0"/>
              <a:t>3.7 – 資料</a:t>
            </a:r>
            <a:r>
              <a:rPr lang="zh-TW" sz="1200" b="0" baseline="0"/>
              <a:t> 詢問</a:t>
            </a:r>
          </a:p>
          <a:p>
            <a:pPr rtl="0">
              <a:lnSpc>
                <a:spcPct val="80000"/>
              </a:lnSpc>
              <a:buFontTx/>
              <a:buNone/>
            </a:pPr>
            <a:r>
              <a:rPr lang="zh-TW">
                <a:latin typeface="Arial"/>
              </a:rPr>
              <a:t>3.7.2 — </a:t>
            </a:r>
            <a:r>
              <a:rPr lang="zh-TW"/>
              <a:t>第 3 層邏輯位址</a:t>
            </a:r>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115</a:t>
            </a:fld>
            <a:endParaRPr>
              <a:solidFill>
                <a:prstClr val="black"/>
              </a:solidFill>
            </a:endParaRPr>
          </a:p>
        </p:txBody>
      </p:sp>
    </p:spTree>
    <p:extLst>
      <p:ext uri="{BB962C8B-B14F-4D97-AF65-F5344CB8AC3E}">
        <p14:creationId xmlns:p14="http://schemas.microsoft.com/office/powerpoint/2010/main" val="3481066608"/>
      </p:ext>
    </p:extLst>
  </p:cSld>
  <p:clrMapOvr>
    <a:masterClrMapping/>
  </p:clrMapOvr>
</p:notes>
</file>

<file path=ppt/notesSlides/notesSlide116.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buFontTx/>
              <a:buNone/>
            </a:pPr>
            <a:r>
              <a:rPr lang="zh-TW" sz="1200" b="0"/>
              <a:t>3 – </a:t>
            </a:r>
            <a:r>
              <a:rPr lang="zh-TW" sz="1200">
                <a:solidFill>
                  <a:schemeClr val="accent5">
                    <a:lumMod val="40000"/>
                    <a:lumOff val="60000"/>
                  </a:schemeClr>
                </a:solidFill>
              </a:rPr>
              <a:t>協議和模式</a:t>
            </a:r>
          </a:p>
          <a:p>
            <a:pPr rtl="0">
              <a:buFontTx/>
              <a:buNone/>
            </a:pPr>
            <a:r>
              <a:rPr lang="zh-TW" sz="1200" b="0"/>
              <a:t>3.7 – 資料</a:t>
            </a:r>
            <a:r>
              <a:rPr lang="zh-TW" sz="1200" b="0" baseline="0"/>
              <a:t> 詢問</a:t>
            </a:r>
          </a:p>
          <a:p>
            <a:pPr rtl="0">
              <a:lnSpc>
                <a:spcPct val="80000"/>
              </a:lnSpc>
              <a:buFontTx/>
              <a:buNone/>
            </a:pPr>
            <a:r>
              <a:rPr lang="zh-TW">
                <a:latin typeface="Arial"/>
              </a:rPr>
              <a:t>3.7.2 — </a:t>
            </a:r>
            <a:r>
              <a:rPr lang="zh-TW"/>
              <a:t>第 3 層邏輯位址 (續) </a:t>
            </a:r>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116</a:t>
            </a:fld>
            <a:endParaRPr>
              <a:solidFill>
                <a:prstClr val="black"/>
              </a:solidFill>
            </a:endParaRPr>
          </a:p>
        </p:txBody>
      </p:sp>
    </p:spTree>
    <p:extLst>
      <p:ext uri="{BB962C8B-B14F-4D97-AF65-F5344CB8AC3E}">
        <p14:creationId xmlns:p14="http://schemas.microsoft.com/office/powerpoint/2010/main" val="147356355"/>
      </p:ext>
    </p:extLst>
  </p:cSld>
  <p:clrMapOvr>
    <a:masterClrMapping/>
  </p:clrMapOvr>
</p:notes>
</file>

<file path=ppt/notesSlides/notesSlide117.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buFontTx/>
              <a:buNone/>
            </a:pPr>
            <a:r>
              <a:rPr lang="zh-TW" sz="1200" b="0"/>
              <a:t>3 – </a:t>
            </a:r>
            <a:r>
              <a:rPr lang="zh-TW" sz="1200">
                <a:solidFill>
                  <a:schemeClr val="accent5">
                    <a:lumMod val="40000"/>
                    <a:lumOff val="60000"/>
                  </a:schemeClr>
                </a:solidFill>
              </a:rPr>
              <a:t>協議和模式</a:t>
            </a:r>
          </a:p>
          <a:p>
            <a:pPr rtl="0">
              <a:buFontTx/>
              <a:buNone/>
            </a:pPr>
            <a:r>
              <a:rPr lang="zh-TW" sz="1200" b="0"/>
              <a:t>3.7 – 資料</a:t>
            </a:r>
            <a:r>
              <a:rPr lang="zh-TW" sz="1200" b="0" baseline="0"/>
              <a:t> 詢問</a:t>
            </a:r>
          </a:p>
          <a:p>
            <a:pPr rtl="0">
              <a:lnSpc>
                <a:spcPct val="80000"/>
              </a:lnSpc>
              <a:buFontTx/>
              <a:buNone/>
            </a:pPr>
            <a:r>
              <a:rPr lang="zh-TW">
                <a:latin typeface="Arial"/>
              </a:rPr>
              <a:t>3.7.3 — 在 </a:t>
            </a:r>
            <a:r>
              <a:rPr lang="zh-TW"/>
              <a:t>同一網路上的設備-</a:t>
            </a:r>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117</a:t>
            </a:fld>
            <a:endParaRPr>
              <a:solidFill>
                <a:prstClr val="black"/>
              </a:solidFill>
            </a:endParaRPr>
          </a:p>
        </p:txBody>
      </p:sp>
    </p:spTree>
    <p:extLst>
      <p:ext uri="{BB962C8B-B14F-4D97-AF65-F5344CB8AC3E}">
        <p14:creationId xmlns:p14="http://schemas.microsoft.com/office/powerpoint/2010/main" val="1112658667"/>
      </p:ext>
    </p:extLst>
  </p:cSld>
  <p:clrMapOvr>
    <a:masterClrMapping/>
  </p:clrMapOvr>
</p:notes>
</file>

<file path=ppt/notesSlides/notesSlide118.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buFontTx/>
              <a:buNone/>
            </a:pPr>
            <a:r>
              <a:rPr lang="zh-TW" sz="1200" b="0"/>
              <a:t>3 – </a:t>
            </a:r>
            <a:r>
              <a:rPr lang="zh-TW" sz="1200">
                <a:solidFill>
                  <a:schemeClr val="accent5">
                    <a:lumMod val="40000"/>
                    <a:lumOff val="60000"/>
                  </a:schemeClr>
                </a:solidFill>
              </a:rPr>
              <a:t>協議和模式</a:t>
            </a:r>
          </a:p>
          <a:p>
            <a:pPr rtl="0">
              <a:buFontTx/>
              <a:buNone/>
            </a:pPr>
            <a:r>
              <a:rPr lang="zh-TW" sz="1200" b="0"/>
              <a:t>3.7 – 資料</a:t>
            </a:r>
            <a:r>
              <a:rPr lang="zh-TW" sz="1200" b="0" baseline="0"/>
              <a:t> 詢問</a:t>
            </a:r>
          </a:p>
          <a:p>
            <a:pPr rtl="0">
              <a:lnSpc>
                <a:spcPct val="80000"/>
              </a:lnSpc>
              <a:buFontTx/>
              <a:buNone/>
            </a:pPr>
            <a:r>
              <a:rPr lang="zh-TW">
                <a:latin typeface="Arial"/>
              </a:rPr>
              <a:t>3.7.4 — </a:t>
            </a:r>
            <a:r>
              <a:rPr lang="zh-TW"/>
              <a:t>資料連結層位址的角色：相同的 IP 網路</a:t>
            </a:r>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118</a:t>
            </a:fld>
            <a:endParaRPr>
              <a:solidFill>
                <a:prstClr val="black"/>
              </a:solidFill>
            </a:endParaRPr>
          </a:p>
        </p:txBody>
      </p:sp>
    </p:spTree>
    <p:extLst>
      <p:ext uri="{BB962C8B-B14F-4D97-AF65-F5344CB8AC3E}">
        <p14:creationId xmlns:p14="http://schemas.microsoft.com/office/powerpoint/2010/main" val="1769192359"/>
      </p:ext>
    </p:extLst>
  </p:cSld>
  <p:clrMapOvr>
    <a:masterClrMapping/>
  </p:clrMapOvr>
</p:notes>
</file>

<file path=ppt/notesSlides/notesSlide119.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buFontTx/>
              <a:buNone/>
            </a:pPr>
            <a:r>
              <a:rPr lang="zh-TW" sz="1200" b="0"/>
              <a:t>3 – </a:t>
            </a:r>
            <a:r>
              <a:rPr lang="zh-TW" sz="1200">
                <a:solidFill>
                  <a:schemeClr val="accent5">
                    <a:lumMod val="40000"/>
                    <a:lumOff val="60000"/>
                  </a:schemeClr>
                </a:solidFill>
              </a:rPr>
              <a:t>協議和模式</a:t>
            </a:r>
          </a:p>
          <a:p>
            <a:pPr rtl="0">
              <a:buFontTx/>
              <a:buNone/>
            </a:pPr>
            <a:r>
              <a:rPr lang="zh-TW" sz="1200" b="0"/>
              <a:t>3.7 – 資料</a:t>
            </a:r>
            <a:r>
              <a:rPr lang="zh-TW" sz="1200" b="0" baseline="0"/>
              <a:t> 詢問</a:t>
            </a:r>
          </a:p>
          <a:p>
            <a:pPr rtl="0">
              <a:lnSpc>
                <a:spcPct val="80000"/>
              </a:lnSpc>
              <a:buFontTx/>
              <a:buNone/>
            </a:pPr>
            <a:r>
              <a:rPr lang="zh-TW">
                <a:latin typeface="Arial"/>
              </a:rPr>
              <a:t>3.7.5 — </a:t>
            </a:r>
            <a:r>
              <a:rPr lang="zh-TW"/>
              <a:t>遠端網路上的裝置</a:t>
            </a:r>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119</a:t>
            </a:fld>
            <a:endParaRPr>
              <a:solidFill>
                <a:prstClr val="black"/>
              </a:solidFill>
            </a:endParaRPr>
          </a:p>
        </p:txBody>
      </p:sp>
    </p:spTree>
    <p:extLst>
      <p:ext uri="{BB962C8B-B14F-4D97-AF65-F5344CB8AC3E}">
        <p14:creationId xmlns:p14="http://schemas.microsoft.com/office/powerpoint/2010/main" val="1109166096"/>
      </p:ext>
    </p:extLst>
  </p:cSld>
  <p:clrMapOvr>
    <a:masterClrMapping/>
  </p:clrMapOvr>
</p:notes>
</file>

<file path=ppt/notesSlides/notesSlide12.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lnSpc>
                <a:spcPct val="80000"/>
              </a:lnSpc>
              <a:buFontTx/>
              <a:buNone/>
            </a:pPr>
            <a:r>
              <a:rPr lang="zh-TW" sz="1200" kern="1200">
                <a:solidFill>
                  <a:schemeClr val="tx1"/>
                </a:solidFill>
                <a:latin typeface="Arial"/>
                <a:ea typeface="ＭＳ Ｐゴシック" charset="0"/>
                <a:cs typeface="ＭＳ Ｐゴシック" charset="0"/>
              </a:rPr>
              <a:t>1 – Networking Today</a:t>
            </a:r>
          </a:p>
          <a:p>
            <a:pPr rtl="0">
              <a:lnSpc>
                <a:spcPct val="80000"/>
              </a:lnSpc>
              <a:buFontTx/>
              <a:buNone/>
            </a:pPr>
            <a:r>
              <a:rPr lang="zh-TW" sz="1200" kern="1200">
                <a:solidFill>
                  <a:schemeClr val="tx1"/>
                </a:solidFill>
                <a:latin typeface="Arial"/>
                <a:ea typeface="ＭＳ Ｐゴシック" charset="0"/>
                <a:cs typeface="ＭＳ Ｐゴシック" charset="0"/>
              </a:rPr>
              <a:t>1.3 – </a:t>
            </a:r>
            <a:r>
              <a:rPr lang="zh-TW" sz="1200">
                <a:solidFill>
                  <a:schemeClr val="accent5">
                    <a:lumMod val="40000"/>
                    <a:lumOff val="60000"/>
                  </a:schemeClr>
                </a:solidFill>
              </a:rPr>
              <a:t>Network Representations and Topologies</a:t>
            </a:r>
          </a:p>
          <a:p>
            <a:pPr rtl="0">
              <a:lnSpc>
                <a:spcPct val="80000"/>
              </a:lnSpc>
              <a:buFontTx/>
              <a:buNone/>
            </a:pPr>
            <a:r>
              <a:rPr lang="zh-TW">
                <a:latin typeface="Arial"/>
              </a:rPr>
              <a:t>1.3.2 — 拓樸圖</a:t>
            </a:r>
          </a:p>
          <a:p>
            <a:pPr marL="0" marR="0" lvl="0" indent="0" algn="l" defTabSz="457200" rtl="0" eaLnBrk="1" fontAlgn="auto" latinLnBrk="0" hangingPunct="1">
              <a:lnSpc>
                <a:spcPct val="80000"/>
              </a:lnSpc>
              <a:spcBef>
                <a:spcPct val="0"/>
              </a:spcBef>
              <a:spcAft>
                <a:spcPct val="0"/>
              </a:spcAft>
              <a:buClrTx/>
              <a:buSzTx/>
              <a:buFontTx/>
              <a:buNone/>
              <a:defRPr/>
            </a:pPr>
            <a:r>
              <a:rPr lang="zh-TW" sz="1200">
                <a:effectLst/>
              </a:rPr>
              <a:t>1.3.3 — 檢查你的理解 — </a:t>
            </a:r>
            <a:r>
              <a:rPr lang="zh-TW" altLang="en-US" sz="1200">
                <a:effectLst/>
              </a:rPr>
              <a:t>網路</a:t>
            </a:r>
            <a:r>
              <a:rPr lang="zh-TW" sz="1200">
                <a:effectLst/>
              </a:rPr>
              <a:t>表示和拓撲</a:t>
            </a:r>
          </a:p>
          <a:p>
            <a:pPr>
              <a:lnSpc>
                <a:spcPct val="80000"/>
              </a:lnSpc>
              <a:buFontTx/>
              <a:buNone/>
            </a:pPr>
            <a:endParaRPr lang="en-US"/>
          </a:p>
          <a:p>
            <a:endParaRPr lang="en-US"/>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12</a:t>
            </a:fld>
            <a:endParaRPr>
              <a:solidFill>
                <a:prstClr val="black"/>
              </a:solidFill>
            </a:endParaRPr>
          </a:p>
        </p:txBody>
      </p:sp>
    </p:spTree>
    <p:extLst>
      <p:ext uri="{BB962C8B-B14F-4D97-AF65-F5344CB8AC3E}">
        <p14:creationId xmlns:p14="http://schemas.microsoft.com/office/powerpoint/2010/main" val="2624266441"/>
      </p:ext>
    </p:extLst>
  </p:cSld>
  <p:clrMapOvr>
    <a:masterClrMapping/>
  </p:clrMapOvr>
</p:notes>
</file>

<file path=ppt/notesSlides/notesSlide120.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buFontTx/>
              <a:buNone/>
            </a:pPr>
            <a:r>
              <a:rPr lang="zh-TW" sz="1200" b="0"/>
              <a:t>3 – </a:t>
            </a:r>
            <a:r>
              <a:rPr lang="zh-TW" sz="1200">
                <a:solidFill>
                  <a:schemeClr val="accent5">
                    <a:lumMod val="40000"/>
                    <a:lumOff val="60000"/>
                  </a:schemeClr>
                </a:solidFill>
              </a:rPr>
              <a:t>協議和模式</a:t>
            </a:r>
          </a:p>
          <a:p>
            <a:pPr rtl="0">
              <a:buFontTx/>
              <a:buNone/>
            </a:pPr>
            <a:r>
              <a:rPr lang="zh-TW" sz="1200" b="0"/>
              <a:t>3.7 – 資料</a:t>
            </a:r>
            <a:r>
              <a:rPr lang="zh-TW" sz="1200" b="0" baseline="0"/>
              <a:t> 詢問</a:t>
            </a:r>
          </a:p>
          <a:p>
            <a:pPr rtl="0">
              <a:lnSpc>
                <a:spcPct val="80000"/>
              </a:lnSpc>
              <a:buFontTx/>
              <a:buNone/>
            </a:pPr>
            <a:r>
              <a:rPr lang="zh-TW">
                <a:latin typeface="Arial"/>
              </a:rPr>
              <a:t>3.7.6 – </a:t>
            </a:r>
            <a:r>
              <a:rPr lang="zh-TW"/>
              <a:t>網路層位址的角色</a:t>
            </a:r>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120</a:t>
            </a:fld>
            <a:endParaRPr>
              <a:solidFill>
                <a:prstClr val="black"/>
              </a:solidFill>
            </a:endParaRPr>
          </a:p>
        </p:txBody>
      </p:sp>
    </p:spTree>
    <p:extLst>
      <p:ext uri="{BB962C8B-B14F-4D97-AF65-F5344CB8AC3E}">
        <p14:creationId xmlns:p14="http://schemas.microsoft.com/office/powerpoint/2010/main" val="3692601164"/>
      </p:ext>
    </p:extLst>
  </p:cSld>
  <p:clrMapOvr>
    <a:masterClrMapping/>
  </p:clrMapOvr>
</p:notes>
</file>

<file path=ppt/notesSlides/notesSlide121.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buFontTx/>
              <a:buNone/>
            </a:pPr>
            <a:r>
              <a:rPr lang="zh-TW" sz="1200" b="0"/>
              <a:t>3 – </a:t>
            </a:r>
            <a:r>
              <a:rPr lang="zh-TW" sz="1200">
                <a:solidFill>
                  <a:schemeClr val="accent5">
                    <a:lumMod val="40000"/>
                    <a:lumOff val="60000"/>
                  </a:schemeClr>
                </a:solidFill>
              </a:rPr>
              <a:t>協議和模式</a:t>
            </a:r>
          </a:p>
          <a:p>
            <a:pPr rtl="0">
              <a:buFontTx/>
              <a:buNone/>
            </a:pPr>
            <a:r>
              <a:rPr lang="zh-TW" sz="1200" b="0"/>
              <a:t>3.7 – 資料</a:t>
            </a:r>
            <a:r>
              <a:rPr lang="zh-TW" sz="1200" b="0" baseline="0"/>
              <a:t> 詢問</a:t>
            </a:r>
          </a:p>
          <a:p>
            <a:pPr rtl="0">
              <a:lnSpc>
                <a:spcPct val="80000"/>
              </a:lnSpc>
              <a:buFontTx/>
              <a:buNone/>
            </a:pPr>
            <a:r>
              <a:rPr lang="zh-TW">
                <a:latin typeface="Arial"/>
              </a:rPr>
              <a:t>3.7.7 — </a:t>
            </a:r>
            <a:r>
              <a:rPr lang="zh-TW"/>
              <a:t>資料連結層位址的作用：不同的 IP 網路</a:t>
            </a:r>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121</a:t>
            </a:fld>
            <a:endParaRPr>
              <a:solidFill>
                <a:prstClr val="black"/>
              </a:solidFill>
            </a:endParaRPr>
          </a:p>
        </p:txBody>
      </p:sp>
    </p:spTree>
    <p:extLst>
      <p:ext uri="{BB962C8B-B14F-4D97-AF65-F5344CB8AC3E}">
        <p14:creationId xmlns:p14="http://schemas.microsoft.com/office/powerpoint/2010/main" val="579834187"/>
      </p:ext>
    </p:extLst>
  </p:cSld>
  <p:clrMapOvr>
    <a:masterClrMapping/>
  </p:clrMapOvr>
</p:notes>
</file>

<file path=ppt/notesSlides/notesSlide122.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buFontTx/>
              <a:buNone/>
            </a:pPr>
            <a:r>
              <a:rPr lang="zh-TW" sz="1200" b="0"/>
              <a:t>3 – </a:t>
            </a:r>
            <a:r>
              <a:rPr lang="zh-TW" sz="1200">
                <a:solidFill>
                  <a:schemeClr val="accent5">
                    <a:lumMod val="40000"/>
                    <a:lumOff val="60000"/>
                  </a:schemeClr>
                </a:solidFill>
              </a:rPr>
              <a:t>協議和模式</a:t>
            </a:r>
          </a:p>
          <a:p>
            <a:pPr rtl="0">
              <a:buFontTx/>
              <a:buNone/>
            </a:pPr>
            <a:r>
              <a:rPr lang="zh-TW" sz="1200" b="0"/>
              <a:t>3.7 – 資料</a:t>
            </a:r>
            <a:r>
              <a:rPr lang="zh-TW" sz="1200" b="0" baseline="0"/>
              <a:t> 詢問</a:t>
            </a:r>
          </a:p>
          <a:p>
            <a:pPr rtl="0">
              <a:lnSpc>
                <a:spcPct val="80000"/>
              </a:lnSpc>
              <a:buFontTx/>
              <a:buNone/>
            </a:pPr>
            <a:r>
              <a:rPr lang="zh-TW">
                <a:latin typeface="Arial"/>
              </a:rPr>
              <a:t>3.7.7 — </a:t>
            </a:r>
            <a:r>
              <a:rPr lang="zh-TW"/>
              <a:t>數據鏈路層位址的作用：不同的 IP 網路（連續） </a:t>
            </a:r>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122</a:t>
            </a:fld>
            <a:endParaRPr>
              <a:solidFill>
                <a:prstClr val="black"/>
              </a:solidFill>
            </a:endParaRPr>
          </a:p>
        </p:txBody>
      </p:sp>
    </p:spTree>
    <p:extLst>
      <p:ext uri="{BB962C8B-B14F-4D97-AF65-F5344CB8AC3E}">
        <p14:creationId xmlns:p14="http://schemas.microsoft.com/office/powerpoint/2010/main" val="2551686073"/>
      </p:ext>
    </p:extLst>
  </p:cSld>
  <p:clrMapOvr>
    <a:masterClrMapping/>
  </p:clrMapOvr>
</p:notes>
</file>

<file path=ppt/notesSlides/notesSlide123.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buFontTx/>
              <a:buNone/>
            </a:pPr>
            <a:r>
              <a:rPr lang="zh-TW" sz="1200" b="0"/>
              <a:t>3 – </a:t>
            </a:r>
            <a:r>
              <a:rPr lang="zh-TW" sz="1200">
                <a:solidFill>
                  <a:schemeClr val="accent5">
                    <a:lumMod val="40000"/>
                    <a:lumOff val="60000"/>
                  </a:schemeClr>
                </a:solidFill>
              </a:rPr>
              <a:t>協議和模式</a:t>
            </a:r>
          </a:p>
          <a:p>
            <a:pPr rtl="0">
              <a:buFontTx/>
              <a:buNone/>
            </a:pPr>
            <a:r>
              <a:rPr lang="zh-TW" sz="1200" b="0"/>
              <a:t>3.7 – 資料</a:t>
            </a:r>
            <a:r>
              <a:rPr lang="zh-TW" sz="1200" b="0" baseline="0"/>
              <a:t> 詢問</a:t>
            </a:r>
          </a:p>
          <a:p>
            <a:pPr rtl="0">
              <a:lnSpc>
                <a:spcPct val="80000"/>
              </a:lnSpc>
              <a:buFontTx/>
              <a:buNone/>
            </a:pPr>
            <a:r>
              <a:rPr lang="zh-TW">
                <a:latin typeface="Arial"/>
              </a:rPr>
              <a:t>3.7.8 — </a:t>
            </a:r>
            <a:r>
              <a:rPr lang="zh-TW"/>
              <a:t>資料連結位址</a:t>
            </a:r>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123</a:t>
            </a:fld>
            <a:endParaRPr>
              <a:solidFill>
                <a:prstClr val="black"/>
              </a:solidFill>
            </a:endParaRPr>
          </a:p>
        </p:txBody>
      </p:sp>
    </p:spTree>
    <p:extLst>
      <p:ext uri="{BB962C8B-B14F-4D97-AF65-F5344CB8AC3E}">
        <p14:creationId xmlns:p14="http://schemas.microsoft.com/office/powerpoint/2010/main" val="4033923852"/>
      </p:ext>
    </p:extLst>
  </p:cSld>
  <p:clrMapOvr>
    <a:masterClrMapping/>
  </p:clrMapOvr>
</p:notes>
</file>

<file path=ppt/notesSlides/notesSlide124.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buFontTx/>
              <a:buNone/>
            </a:pPr>
            <a:r>
              <a:rPr lang="zh-TW" sz="1200" b="0"/>
              <a:t>3 – </a:t>
            </a:r>
            <a:r>
              <a:rPr lang="zh-TW" sz="1200">
                <a:solidFill>
                  <a:schemeClr val="accent5">
                    <a:lumMod val="40000"/>
                    <a:lumOff val="60000"/>
                  </a:schemeClr>
                </a:solidFill>
              </a:rPr>
              <a:t>協議和模式</a:t>
            </a:r>
          </a:p>
          <a:p>
            <a:pPr rtl="0">
              <a:buFontTx/>
              <a:buNone/>
            </a:pPr>
            <a:r>
              <a:rPr lang="zh-TW" sz="1200" b="0"/>
              <a:t>3.7 – 資料</a:t>
            </a:r>
            <a:r>
              <a:rPr lang="zh-TW" sz="1200" b="0" baseline="0"/>
              <a:t> 詢問</a:t>
            </a:r>
          </a:p>
          <a:p>
            <a:pPr rtl="0">
              <a:lnSpc>
                <a:spcPct val="80000"/>
              </a:lnSpc>
              <a:buFontTx/>
              <a:buNone/>
            </a:pPr>
            <a:r>
              <a:rPr lang="zh-TW">
                <a:latin typeface="Arial"/>
              </a:rPr>
              <a:t>3.7.8 — </a:t>
            </a:r>
            <a:r>
              <a:rPr lang="zh-TW"/>
              <a:t>資料連結位址 (連續) </a:t>
            </a:r>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124</a:t>
            </a:fld>
            <a:endParaRPr>
              <a:solidFill>
                <a:prstClr val="black"/>
              </a:solidFill>
            </a:endParaRPr>
          </a:p>
        </p:txBody>
      </p:sp>
    </p:spTree>
    <p:extLst>
      <p:ext uri="{BB962C8B-B14F-4D97-AF65-F5344CB8AC3E}">
        <p14:creationId xmlns:p14="http://schemas.microsoft.com/office/powerpoint/2010/main" val="4173587243"/>
      </p:ext>
    </p:extLst>
  </p:cSld>
  <p:clrMapOvr>
    <a:masterClrMapping/>
  </p:clrMapOvr>
</p:notes>
</file>

<file path=ppt/notesSlides/notesSlide125.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buFontTx/>
              <a:buNone/>
            </a:pPr>
            <a:r>
              <a:rPr lang="zh-TW" sz="1200" b="0"/>
              <a:t>3 – </a:t>
            </a:r>
            <a:r>
              <a:rPr lang="zh-TW" sz="1200">
                <a:solidFill>
                  <a:schemeClr val="accent5">
                    <a:lumMod val="40000"/>
                    <a:lumOff val="60000"/>
                  </a:schemeClr>
                </a:solidFill>
              </a:rPr>
              <a:t>協議和模式</a:t>
            </a:r>
          </a:p>
          <a:p>
            <a:pPr rtl="0">
              <a:buFontTx/>
              <a:buNone/>
            </a:pPr>
            <a:r>
              <a:rPr lang="zh-TW" sz="1200" b="0"/>
              <a:t>3.7 – 資料</a:t>
            </a:r>
            <a:r>
              <a:rPr lang="zh-TW" sz="1200" b="0" baseline="0"/>
              <a:t> 詢問</a:t>
            </a:r>
          </a:p>
          <a:p>
            <a:pPr rtl="0">
              <a:lnSpc>
                <a:spcPct val="80000"/>
              </a:lnSpc>
              <a:buFontTx/>
              <a:buNone/>
            </a:pPr>
            <a:r>
              <a:rPr lang="zh-TW">
                <a:latin typeface="Arial"/>
              </a:rPr>
              <a:t>3.7.8 — </a:t>
            </a:r>
            <a:r>
              <a:rPr lang="zh-TW"/>
              <a:t>資料連結位址 (連續) </a:t>
            </a:r>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125</a:t>
            </a:fld>
            <a:endParaRPr>
              <a:solidFill>
                <a:prstClr val="black"/>
              </a:solidFill>
            </a:endParaRPr>
          </a:p>
        </p:txBody>
      </p:sp>
    </p:spTree>
    <p:extLst>
      <p:ext uri="{BB962C8B-B14F-4D97-AF65-F5344CB8AC3E}">
        <p14:creationId xmlns:p14="http://schemas.microsoft.com/office/powerpoint/2010/main" val="2180459620"/>
      </p:ext>
    </p:extLst>
  </p:cSld>
  <p:clrMapOvr>
    <a:masterClrMapping/>
  </p:clrMapOvr>
</p:notes>
</file>

<file path=ppt/notesSlides/notesSlide126.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buFontTx/>
              <a:buNone/>
            </a:pPr>
            <a:r>
              <a:rPr lang="zh-TW" sz="1200" b="0"/>
              <a:t>3 – </a:t>
            </a:r>
            <a:r>
              <a:rPr lang="zh-TW" sz="1200">
                <a:solidFill>
                  <a:schemeClr val="accent5">
                    <a:lumMod val="40000"/>
                    <a:lumOff val="60000"/>
                  </a:schemeClr>
                </a:solidFill>
              </a:rPr>
              <a:t>協議和模式</a:t>
            </a:r>
          </a:p>
          <a:p>
            <a:pPr rtl="0">
              <a:buFontTx/>
              <a:buNone/>
            </a:pPr>
            <a:r>
              <a:rPr lang="zh-TW" sz="1200" b="0"/>
              <a:t>3.7 – 資料</a:t>
            </a:r>
            <a:r>
              <a:rPr lang="zh-TW" sz="1200" b="0" baseline="0"/>
              <a:t> 詢問</a:t>
            </a:r>
          </a:p>
          <a:p>
            <a:pPr rtl="0">
              <a:lnSpc>
                <a:spcPct val="80000"/>
              </a:lnSpc>
              <a:buFontTx/>
              <a:buNone/>
            </a:pPr>
            <a:r>
              <a:rPr lang="zh-TW">
                <a:latin typeface="Arial"/>
              </a:rPr>
              <a:t>3.7.8 — </a:t>
            </a:r>
            <a:r>
              <a:rPr lang="zh-TW"/>
              <a:t>資料連結位址 (連續) </a:t>
            </a:r>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126</a:t>
            </a:fld>
            <a:endParaRPr>
              <a:solidFill>
                <a:prstClr val="black"/>
              </a:solidFill>
            </a:endParaRPr>
          </a:p>
        </p:txBody>
      </p:sp>
    </p:spTree>
    <p:extLst>
      <p:ext uri="{BB962C8B-B14F-4D97-AF65-F5344CB8AC3E}">
        <p14:creationId xmlns:p14="http://schemas.microsoft.com/office/powerpoint/2010/main" val="2697889633"/>
      </p:ext>
    </p:extLst>
  </p:cSld>
  <p:clrMapOvr>
    <a:masterClrMapping/>
  </p:clrMapOvr>
</p:notes>
</file>

<file path=ppt/notesSlides/notesSlide127.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buFontTx/>
              <a:buNone/>
            </a:pPr>
            <a:r>
              <a:rPr lang="zh-TW" sz="1200" b="0"/>
              <a:t>3 – </a:t>
            </a:r>
            <a:r>
              <a:rPr lang="zh-TW" sz="1200">
                <a:solidFill>
                  <a:schemeClr val="accent5">
                    <a:lumMod val="40000"/>
                    <a:lumOff val="60000"/>
                  </a:schemeClr>
                </a:solidFill>
              </a:rPr>
              <a:t>協議和模式</a:t>
            </a:r>
          </a:p>
          <a:p>
            <a:pPr rtl="0">
              <a:lnSpc>
                <a:spcPct val="80000"/>
              </a:lnSpc>
              <a:buFontTx/>
              <a:buNone/>
            </a:pPr>
            <a:r>
              <a:rPr lang="zh-TW" sz="1200" kern="1200">
                <a:solidFill>
                  <a:schemeClr val="tx1"/>
                </a:solidFill>
                <a:latin typeface="Arial"/>
                <a:ea typeface="ＭＳ Ｐゴシック" charset="0"/>
                <a:cs typeface="ＭＳ Ｐゴシック" charset="0"/>
              </a:rPr>
              <a:t>3.8 – </a:t>
            </a:r>
            <a:r>
              <a:rPr lang="zh-TW">
                <a:solidFill>
                  <a:schemeClr val="accent5">
                    <a:lumMod val="40000"/>
                    <a:lumOff val="60000"/>
                  </a:schemeClr>
                </a:solidFill>
              </a:rPr>
              <a:t>單元練習及測驗 </a:t>
            </a:r>
          </a:p>
          <a:p>
            <a:pPr rtl="0">
              <a:lnSpc>
                <a:spcPct val="80000"/>
              </a:lnSpc>
              <a:buFontTx/>
              <a:buNone/>
            </a:pPr>
            <a:r>
              <a:rPr lang="zh-TW">
                <a:latin typeface="Arial"/>
              </a:rPr>
              <a:t>3.8.1</a:t>
            </a:r>
            <a:r>
              <a:rPr lang="zh-TW" baseline="0">
                <a:latin typeface="Arial"/>
              </a:rPr>
              <a:t> - </a:t>
            </a:r>
            <a:r>
              <a:rPr lang="zh-TW"/>
              <a:t>我在本單元中學到了什麼？ </a:t>
            </a:r>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127</a:t>
            </a:fld>
            <a:endParaRPr>
              <a:solidFill>
                <a:prstClr val="black"/>
              </a:solidFill>
            </a:endParaRPr>
          </a:p>
        </p:txBody>
      </p:sp>
    </p:spTree>
    <p:extLst>
      <p:ext uri="{BB962C8B-B14F-4D97-AF65-F5344CB8AC3E}">
        <p14:creationId xmlns:p14="http://schemas.microsoft.com/office/powerpoint/2010/main" val="1979372631"/>
      </p:ext>
    </p:extLst>
  </p:cSld>
  <p:clrMapOvr>
    <a:masterClrMapping/>
  </p:clrMapOvr>
</p:notes>
</file>

<file path=ppt/notesSlides/notesSlide128.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buFontTx/>
              <a:buNone/>
            </a:pPr>
            <a:r>
              <a:rPr lang="zh-TW" sz="1200" b="0"/>
              <a:t>3 – </a:t>
            </a:r>
            <a:r>
              <a:rPr lang="zh-TW" sz="1200">
                <a:solidFill>
                  <a:schemeClr val="accent5">
                    <a:lumMod val="40000"/>
                    <a:lumOff val="60000"/>
                  </a:schemeClr>
                </a:solidFill>
              </a:rPr>
              <a:t>協議和模式</a:t>
            </a:r>
          </a:p>
          <a:p>
            <a:pPr rtl="0">
              <a:lnSpc>
                <a:spcPct val="80000"/>
              </a:lnSpc>
              <a:buFontTx/>
              <a:buNone/>
            </a:pPr>
            <a:r>
              <a:rPr lang="zh-TW" sz="1200" kern="1200">
                <a:solidFill>
                  <a:schemeClr val="tx1"/>
                </a:solidFill>
                <a:latin typeface="Arial"/>
                <a:ea typeface="ＭＳ Ｐゴシック" charset="0"/>
                <a:cs typeface="ＭＳ Ｐゴシック" charset="0"/>
              </a:rPr>
              <a:t>3.8 – </a:t>
            </a:r>
            <a:r>
              <a:rPr lang="zh-TW">
                <a:solidFill>
                  <a:schemeClr val="accent5">
                    <a:lumMod val="40000"/>
                    <a:lumOff val="60000"/>
                  </a:schemeClr>
                </a:solidFill>
              </a:rPr>
              <a:t>單元練習及測驗</a:t>
            </a:r>
          </a:p>
          <a:p>
            <a:pPr rtl="0">
              <a:lnSpc>
                <a:spcPct val="80000"/>
              </a:lnSpc>
              <a:buFontTx/>
              <a:buNone/>
            </a:pPr>
            <a:r>
              <a:rPr lang="zh-TW">
                <a:latin typeface="Arial"/>
              </a:rPr>
              <a:t>3.8.1</a:t>
            </a:r>
            <a:r>
              <a:rPr lang="zh-TW" baseline="0">
                <a:latin typeface="Arial"/>
              </a:rPr>
              <a:t> -</a:t>
            </a:r>
            <a:r>
              <a:rPr lang="zh-TW"/>
              <a:t>我在本單元中學到了什麼？(續)</a:t>
            </a:r>
          </a:p>
          <a:p>
            <a:pPr rtl="0">
              <a:lnSpc>
                <a:spcPct val="80000"/>
              </a:lnSpc>
              <a:buFontTx/>
              <a:buNone/>
            </a:pPr>
            <a:r>
              <a:rPr lang="zh-TW"/>
              <a:t>3.8.2 — 模組測驗 —</a:t>
            </a:r>
            <a:r>
              <a:rPr lang="zh-TW" baseline="0"/>
              <a:t> </a:t>
            </a:r>
            <a:r>
              <a:rPr lang="zh-TW"/>
              <a:t>協議和模型 </a:t>
            </a:r>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128</a:t>
            </a:fld>
            <a:endParaRPr>
              <a:solidFill>
                <a:prstClr val="black"/>
              </a:solidFill>
            </a:endParaRPr>
          </a:p>
        </p:txBody>
      </p:sp>
    </p:spTree>
    <p:extLst>
      <p:ext uri="{BB962C8B-B14F-4D97-AF65-F5344CB8AC3E}">
        <p14:creationId xmlns:p14="http://schemas.microsoft.com/office/powerpoint/2010/main" val="860300478"/>
      </p:ext>
    </p:extLst>
  </p:cSld>
  <p:clrMapOvr>
    <a:masterClrMapping/>
  </p:clrMapOvr>
</p:notes>
</file>

<file path=ppt/notesSlides/notesSlide129.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108546" name="投影片圖像版面配置區 1"/>
          <p:cNvSpPr>
            <a:spLocks noGrp="1" noRot="1" noChangeAspect="1" noTextEdit="1"/>
          </p:cNvSpPr>
          <p:nvPr>
            <p:ph type="sldImg"/>
          </p:nvPr>
        </p:nvSpPr>
        <p:spPr/>
      </p:sp>
      <p:sp>
        <p:nvSpPr>
          <p:cNvPr id="108547" name="備忘稿版面配置區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TW" altLang="en-US" smtClean="0"/>
              <a:t>現在開始第四章</a:t>
            </a:r>
            <a:r>
              <a:rPr lang="en-US" altLang="zh-TW" smtClean="0"/>
              <a:t>-</a:t>
            </a:r>
            <a:r>
              <a:rPr lang="zh-TW" altLang="en-US" smtClean="0"/>
              <a:t>實體層</a:t>
            </a:r>
          </a:p>
        </p:txBody>
      </p:sp>
      <p:sp>
        <p:nvSpPr>
          <p:cNvPr id="108548" name="投影片編號版面配置區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kumimoji="1" sz="1400">
                <a:solidFill>
                  <a:schemeClr val="tx1"/>
                </a:solidFill>
                <a:latin typeface="標楷體" pitchFamily="65" charset="-120"/>
                <a:ea typeface="標楷體" panose="03000509000000000000" pitchFamily="65" charset="-120"/>
              </a:defRPr>
            </a:lvl1pPr>
            <a:lvl2pPr marL="742950" indent="-285750" eaLnBrk="0" hangingPunct="0">
              <a:spcBef>
                <a:spcPct val="30000"/>
              </a:spcBef>
              <a:defRPr kumimoji="1" sz="1400">
                <a:solidFill>
                  <a:schemeClr val="tx1"/>
                </a:solidFill>
                <a:latin typeface="標楷體" pitchFamily="65" charset="-120"/>
                <a:ea typeface="標楷體" panose="03000509000000000000" pitchFamily="65" charset="-120"/>
              </a:defRPr>
            </a:lvl2pPr>
            <a:lvl3pPr marL="1143000" indent="-228600" eaLnBrk="0" hangingPunct="0">
              <a:spcBef>
                <a:spcPct val="30000"/>
              </a:spcBef>
              <a:defRPr kumimoji="1" sz="1400">
                <a:solidFill>
                  <a:schemeClr val="tx1"/>
                </a:solidFill>
                <a:latin typeface="標楷體" pitchFamily="65" charset="-120"/>
                <a:ea typeface="標楷體" panose="03000509000000000000" pitchFamily="65" charset="-120"/>
              </a:defRPr>
            </a:lvl3pPr>
            <a:lvl4pPr marL="1600200" indent="-228600" eaLnBrk="0" hangingPunct="0">
              <a:spcBef>
                <a:spcPct val="30000"/>
              </a:spcBef>
              <a:defRPr kumimoji="1" sz="1400">
                <a:solidFill>
                  <a:schemeClr val="tx1"/>
                </a:solidFill>
                <a:latin typeface="標楷體" pitchFamily="65" charset="-120"/>
                <a:ea typeface="標楷體" panose="03000509000000000000" pitchFamily="65" charset="-120"/>
              </a:defRPr>
            </a:lvl4pPr>
            <a:lvl5pPr marL="2057400" indent="-228600" eaLnBrk="0" hangingPunct="0">
              <a:spcBef>
                <a:spcPct val="30000"/>
              </a:spcBef>
              <a:defRPr kumimoji="1" sz="1400">
                <a:solidFill>
                  <a:schemeClr val="tx1"/>
                </a:solidFill>
                <a:latin typeface="標楷體" pitchFamily="65" charset="-120"/>
                <a:ea typeface="標楷體" panose="03000509000000000000" pitchFamily="65" charset="-120"/>
              </a:defRPr>
            </a:lvl5pPr>
            <a:lvl6pPr marL="2514600" indent="-228600" eaLnBrk="0" fontAlgn="base" hangingPunct="0">
              <a:spcBef>
                <a:spcPct val="30000"/>
              </a:spcBef>
              <a:spcAft>
                <a:spcPct val="0"/>
              </a:spcAft>
              <a:defRPr kumimoji="1" sz="1400">
                <a:solidFill>
                  <a:schemeClr val="tx1"/>
                </a:solidFill>
                <a:latin typeface="標楷體" pitchFamily="65" charset="-120"/>
                <a:ea typeface="標楷體" panose="03000509000000000000" pitchFamily="65" charset="-120"/>
              </a:defRPr>
            </a:lvl6pPr>
            <a:lvl7pPr marL="2971800" indent="-228600" eaLnBrk="0" fontAlgn="base" hangingPunct="0">
              <a:spcBef>
                <a:spcPct val="30000"/>
              </a:spcBef>
              <a:spcAft>
                <a:spcPct val="0"/>
              </a:spcAft>
              <a:defRPr kumimoji="1" sz="1400">
                <a:solidFill>
                  <a:schemeClr val="tx1"/>
                </a:solidFill>
                <a:latin typeface="標楷體" pitchFamily="65" charset="-120"/>
                <a:ea typeface="標楷體" panose="03000509000000000000" pitchFamily="65" charset="-120"/>
              </a:defRPr>
            </a:lvl7pPr>
            <a:lvl8pPr marL="3429000" indent="-228600" eaLnBrk="0" fontAlgn="base" hangingPunct="0">
              <a:spcBef>
                <a:spcPct val="30000"/>
              </a:spcBef>
              <a:spcAft>
                <a:spcPct val="0"/>
              </a:spcAft>
              <a:defRPr kumimoji="1" sz="1400">
                <a:solidFill>
                  <a:schemeClr val="tx1"/>
                </a:solidFill>
                <a:latin typeface="標楷體" pitchFamily="65" charset="-120"/>
                <a:ea typeface="標楷體" panose="03000509000000000000" pitchFamily="65" charset="-120"/>
              </a:defRPr>
            </a:lvl8pPr>
            <a:lvl9pPr marL="3886200" indent="-228600" eaLnBrk="0" fontAlgn="base" hangingPunct="0">
              <a:spcBef>
                <a:spcPct val="30000"/>
              </a:spcBef>
              <a:spcAft>
                <a:spcPct val="0"/>
              </a:spcAft>
              <a:defRPr kumimoji="1" sz="1400">
                <a:solidFill>
                  <a:schemeClr val="tx1"/>
                </a:solidFill>
                <a:latin typeface="標楷體" pitchFamily="65" charset="-120"/>
                <a:ea typeface="標楷體" panose="03000509000000000000" pitchFamily="65" charset="-120"/>
              </a:defRPr>
            </a:lvl9pPr>
          </a:lstStyle>
          <a:p>
            <a:pPr eaLnBrk="1" hangingPunct="1">
              <a:spcBef>
                <a:spcPct val="0"/>
              </a:spcBef>
            </a:pPr>
            <a:fld id="{5ABC28BB-B03A-4143-8302-E96D97397497}" type="slidenum">
              <a:rPr lang="en-US" altLang="zh-TW" sz="1200">
                <a:latin typeface="Arial" panose="020b0604020202020204" pitchFamily="34" charset="0"/>
                <a:ea typeface="新細明體" pitchFamily="18" charset="-120"/>
              </a:rPr>
              <a:pPr eaLnBrk="1" hangingPunct="1">
                <a:spcBef>
                  <a:spcPct val="0"/>
                </a:spcBef>
              </a:pPr>
              <a:t>129</a:t>
            </a:fld>
            <a:endParaRPr lang="en-US" altLang="zh-TW" sz="1200">
              <a:latin typeface="Arial" panose="020b0604020202020204" pitchFamily="34" charset="0"/>
              <a:ea typeface="新細明體" pitchFamily="18" charset="-120"/>
            </a:endParaRPr>
          </a:p>
        </p:txBody>
      </p:sp>
    </p:spTree>
    <p:extLst>
      <p:ext uri="{BB962C8B-B14F-4D97-AF65-F5344CB8AC3E}">
        <p14:creationId xmlns:p14="http://schemas.microsoft.com/office/powerpoint/2010/main" val="1829191763"/>
      </p:ext>
    </p:extLst>
  </p:cSld>
  <p:clrMapOvr>
    <a:masterClrMapping/>
  </p:clrMapOvr>
</p:notes>
</file>

<file path=ppt/notesSlides/notesSlide13.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lnSpc>
                <a:spcPct val="80000"/>
              </a:lnSpc>
              <a:buFontTx/>
              <a:buNone/>
            </a:pPr>
            <a:r>
              <a:rPr lang="zh-TW" sz="1200" kern="1200">
                <a:solidFill>
                  <a:schemeClr val="tx1"/>
                </a:solidFill>
                <a:latin typeface="Arial"/>
                <a:ea typeface="ＭＳ Ｐゴシック" charset="0"/>
                <a:cs typeface="ＭＳ Ｐゴシック" charset="0"/>
              </a:rPr>
              <a:t>1 – Networking Today</a:t>
            </a:r>
          </a:p>
          <a:p>
            <a:pPr rtl="0">
              <a:lnSpc>
                <a:spcPct val="80000"/>
              </a:lnSpc>
              <a:buFontTx/>
              <a:buNone/>
            </a:pPr>
            <a:r>
              <a:rPr lang="zh-TW" sz="1200" kern="1200">
                <a:solidFill>
                  <a:schemeClr val="tx1"/>
                </a:solidFill>
                <a:latin typeface="Arial"/>
                <a:ea typeface="ＭＳ Ｐゴシック" charset="0"/>
                <a:cs typeface="ＭＳ Ｐゴシック" charset="0"/>
              </a:rPr>
              <a:t>1.4 – </a:t>
            </a:r>
            <a:r>
              <a:rPr lang="zh-TW" sz="1200">
                <a:solidFill>
                  <a:schemeClr val="accent5">
                    <a:lumMod val="40000"/>
                    <a:lumOff val="60000"/>
                  </a:schemeClr>
                </a:solidFill>
              </a:rPr>
              <a:t>Common Types of Networks</a:t>
            </a:r>
          </a:p>
          <a:p>
            <a:pPr rtl="0"/>
            <a:r>
              <a:rPr lang="zh-TW"/>
              <a:t>1.4.1</a:t>
            </a:r>
            <a:r>
              <a:rPr lang="zh-TW" baseline="0"/>
              <a:t> — 多種尺寸的</a:t>
            </a:r>
            <a:r>
              <a:rPr lang="zh-TW" altLang="en-US" baseline="0"/>
              <a:t>網路</a:t>
            </a:r>
            <a:endParaRPr lang="zh-TW" baseline="0"/>
          </a:p>
          <a:p>
            <a:endParaRPr lang="en-US"/>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13</a:t>
            </a:fld>
            <a:endParaRPr>
              <a:solidFill>
                <a:prstClr val="black"/>
              </a:solidFill>
            </a:endParaRPr>
          </a:p>
        </p:txBody>
      </p:sp>
    </p:spTree>
    <p:extLst>
      <p:ext uri="{BB962C8B-B14F-4D97-AF65-F5344CB8AC3E}">
        <p14:creationId xmlns:p14="http://schemas.microsoft.com/office/powerpoint/2010/main" val="1114701028"/>
      </p:ext>
    </p:extLst>
  </p:cSld>
  <p:clrMapOvr>
    <a:masterClrMapping/>
  </p:clrMapOvr>
</p:notes>
</file>

<file path=ppt/notesSlides/notesSlide130.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18434" name="Rectangle 11"/>
          <p:cNvSpPr txBox="1">
            <a:spLocks noGrp="1" noChangeArrowheads="1"/>
          </p:cNvSpPr>
          <p:nvPr/>
        </p:nvSpPr>
        <p:spPr bwMode="auto">
          <a:xfrm>
            <a:off x="5885392" y="9435469"/>
            <a:ext cx="806779" cy="312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a:cs typeface="Arial"/>
              </a:defRPr>
            </a:lvl1pPr>
            <a:lvl2pPr marL="742950" indent="-285750" defTabSz="903288" eaLnBrk="0" hangingPunct="0">
              <a:defRPr sz="2400" b="1">
                <a:solidFill>
                  <a:schemeClr val="tx1"/>
                </a:solidFill>
                <a:latin typeface="Arial"/>
                <a:cs typeface="Arial"/>
              </a:defRPr>
            </a:lvl2pPr>
            <a:lvl3pPr marL="1143000" indent="-228600" defTabSz="903288" eaLnBrk="0" hangingPunct="0">
              <a:defRPr sz="2400" b="1">
                <a:solidFill>
                  <a:schemeClr val="tx1"/>
                </a:solidFill>
                <a:latin typeface="Arial"/>
                <a:cs typeface="Arial"/>
              </a:defRPr>
            </a:lvl3pPr>
            <a:lvl4pPr marL="1600200" indent="-228600" defTabSz="903288" eaLnBrk="0" hangingPunct="0">
              <a:defRPr sz="2400" b="1">
                <a:solidFill>
                  <a:schemeClr val="tx1"/>
                </a:solidFill>
                <a:latin typeface="Arial"/>
                <a:cs typeface="Arial"/>
              </a:defRPr>
            </a:lvl4pPr>
            <a:lvl5pPr marL="2057400" indent="-228600" defTabSz="903288" eaLnBrk="0" hangingPunct="0">
              <a:defRPr sz="2400" b="1">
                <a:solidFill>
                  <a:schemeClr val="tx1"/>
                </a:solidFill>
                <a:latin typeface="Arial"/>
                <a:cs typeface="Arial"/>
              </a:defRPr>
            </a:lvl5pPr>
            <a:lvl6pPr marL="2514600" indent="-228600" defTabSz="903288" eaLnBrk="0" fontAlgn="base" hangingPunct="0">
              <a:spcBef>
                <a:spcPct val="0"/>
              </a:spcBef>
              <a:spcAft>
                <a:spcPct val="0"/>
              </a:spcAft>
              <a:defRPr sz="2400" b="1">
                <a:solidFill>
                  <a:schemeClr val="tx1"/>
                </a:solidFill>
                <a:latin typeface="Arial"/>
                <a:cs typeface="Arial"/>
              </a:defRPr>
            </a:lvl6pPr>
            <a:lvl7pPr marL="2971800" indent="-228600" defTabSz="903288" eaLnBrk="0" fontAlgn="base" hangingPunct="0">
              <a:spcBef>
                <a:spcPct val="0"/>
              </a:spcBef>
              <a:spcAft>
                <a:spcPct val="0"/>
              </a:spcAft>
              <a:defRPr sz="2400" b="1">
                <a:solidFill>
                  <a:schemeClr val="tx1"/>
                </a:solidFill>
                <a:latin typeface="Arial"/>
                <a:cs typeface="Arial"/>
              </a:defRPr>
            </a:lvl7pPr>
            <a:lvl8pPr marL="3429000" indent="-228600" defTabSz="903288" eaLnBrk="0" fontAlgn="base" hangingPunct="0">
              <a:spcBef>
                <a:spcPct val="0"/>
              </a:spcBef>
              <a:spcAft>
                <a:spcPct val="0"/>
              </a:spcAft>
              <a:defRPr sz="2400" b="1">
                <a:solidFill>
                  <a:schemeClr val="tx1"/>
                </a:solidFill>
                <a:latin typeface="Arial"/>
                <a:cs typeface="Arial"/>
              </a:defRPr>
            </a:lvl8pPr>
            <a:lvl9pPr marL="3886200" indent="-228600" defTabSz="903288" eaLnBrk="0" fontAlgn="base" hangingPunct="0">
              <a:spcBef>
                <a:spcPct val="0"/>
              </a:spcBef>
              <a:spcAft>
                <a:spcPct val="0"/>
              </a:spcAft>
              <a:defRPr sz="2400" b="1">
                <a:solidFill>
                  <a:schemeClr val="tx1"/>
                </a:solidFill>
                <a:latin typeface="Arial"/>
                <a:cs typeface="Arial"/>
              </a:defRPr>
            </a:lvl9pPr>
          </a:lstStyle>
          <a:p>
            <a:pPr algn="r" rtl="0"/>
            <a:fld id="{7C839C26-801B-42B6-A101-60F37FE2B0A8}" type="slidenum">
              <a:rPr sz="800" b="0">
                <a:solidFill>
                  <a:prstClr val="black"/>
                </a:solidFill>
              </a:rPr>
              <a:pPr algn="r" rtl="0"/>
              <a:t>130</a:t>
            </a:fld>
            <a:endParaRPr sz="800" b="0">
              <a:solidFill>
                <a:prstClr val="black"/>
              </a:solidFill>
            </a:endParaRPr>
          </a:p>
        </p:txBody>
      </p:sp>
      <p:sp>
        <p:nvSpPr>
          <p:cNvPr id="18435" name="Rectangle 2"/>
          <p:cNvSpPr>
            <a:spLocks noGrp="1" noRot="1" noChangeAspect="1" noChangeArrowheads="1" noTextEdit="1"/>
          </p:cNvSpPr>
          <p:nvPr>
            <p:ph type="sldImg"/>
          </p:nvPr>
        </p:nvSpPr>
        <p:spPr>
          <a:xfrm>
            <a:off x="1168400" y="1243013"/>
            <a:ext cx="4470400" cy="3354387"/>
          </a:xfrm>
        </p:spPr>
      </p:sp>
      <p:sp>
        <p:nvSpPr>
          <p:cNvPr id="1843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buFontTx/>
              <a:buNone/>
            </a:pPr>
            <a:r>
              <a:rPr lang="zh-TW"/>
              <a:t>4-實體層</a:t>
            </a:r>
          </a:p>
          <a:p>
            <a:pPr rtl="0">
              <a:buFontTx/>
              <a:buNone/>
            </a:pPr>
            <a:r>
              <a:rPr lang="zh-TW"/>
              <a:t>4.0.2-我將學會在</a:t>
            </a:r>
            <a:r>
              <a:rPr lang="zh-TW" smtClean="0"/>
              <a:t>這個</a:t>
            </a:r>
            <a:r>
              <a:rPr lang="zh-TW" altLang="en-US" smtClean="0"/>
              <a:t>單元</a:t>
            </a:r>
            <a:r>
              <a:rPr lang="zh-TW" smtClean="0"/>
              <a:t>中</a:t>
            </a:r>
            <a:r>
              <a:rPr lang="zh-TW"/>
              <a:t>做什麼。</a:t>
            </a:r>
          </a:p>
        </p:txBody>
      </p:sp>
    </p:spTree>
    <p:extLst>
      <p:ext uri="{BB962C8B-B14F-4D97-AF65-F5344CB8AC3E}">
        <p14:creationId xmlns:p14="http://schemas.microsoft.com/office/powerpoint/2010/main" val="1018051804"/>
      </p:ext>
    </p:extLst>
  </p:cSld>
  <p:clrMapOvr>
    <a:masterClrMapping/>
  </p:clrMapOvr>
</p:notes>
</file>

<file path=ppt/notesSlides/notesSlide131.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4 – 實體層</a:t>
            </a:r>
          </a:p>
          <a:p>
            <a:pPr rtl="0"/>
            <a:r>
              <a:rPr lang="zh-TW"/>
              <a:t>4.1-實體層的目的</a:t>
            </a:r>
          </a:p>
          <a:p>
            <a:pPr rtl="0"/>
            <a:r>
              <a:rPr lang="zh-TW"/>
              <a:t>4.1.1 – 實體連接</a:t>
            </a:r>
          </a:p>
        </p:txBody>
      </p:sp>
      <p:sp>
        <p:nvSpPr>
          <p:cNvPr id="4" name="Slide Number Placeholder 3"/>
          <p:cNvSpPr>
            <a:spLocks noGrp="1"/>
          </p:cNvSpPr>
          <p:nvPr>
            <p:ph type="sldNum" sz="quarter" idx="5"/>
          </p:nvPr>
        </p:nvSpPr>
        <p:spPr/>
        <p:txBody>
          <a:bodyPr/>
          <a:lstStyle/>
          <a:p>
            <a:pPr rtl="0"/>
            <a:fld id="{5641018C-6CAF-B84E-B92C-ECB119457FBA}" type="slidenum">
              <a:rPr/>
              <a:t>131</a:t>
            </a:fld>
            <a:endParaRPr/>
          </a:p>
        </p:txBody>
      </p:sp>
    </p:spTree>
    <p:extLst>
      <p:ext uri="{BB962C8B-B14F-4D97-AF65-F5344CB8AC3E}">
        <p14:creationId xmlns:p14="http://schemas.microsoft.com/office/powerpoint/2010/main" val="2913942612"/>
      </p:ext>
    </p:extLst>
  </p:cSld>
  <p:clrMapOvr>
    <a:masterClrMapping/>
  </p:clrMapOvr>
</p:notes>
</file>

<file path=ppt/notesSlides/notesSlide132.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4 – 實體層</a:t>
            </a:r>
          </a:p>
          <a:p>
            <a:pPr rtl="0"/>
            <a:r>
              <a:rPr lang="zh-TW"/>
              <a:t>4.1-實體層的目的</a:t>
            </a:r>
          </a:p>
          <a:p>
            <a:pPr rtl="0"/>
            <a:r>
              <a:rPr lang="zh-TW"/>
              <a:t>4.1.2 –實體層</a:t>
            </a:r>
          </a:p>
          <a:p>
            <a:pPr rtl="0"/>
            <a:r>
              <a:rPr lang="zh-TW"/>
              <a:t>檢查您的理解程度-實體層的目的</a:t>
            </a:r>
          </a:p>
        </p:txBody>
      </p:sp>
      <p:sp>
        <p:nvSpPr>
          <p:cNvPr id="4" name="Slide Number Placeholder 3"/>
          <p:cNvSpPr>
            <a:spLocks noGrp="1"/>
          </p:cNvSpPr>
          <p:nvPr>
            <p:ph type="sldNum" sz="quarter" idx="5"/>
          </p:nvPr>
        </p:nvSpPr>
        <p:spPr/>
        <p:txBody>
          <a:bodyPr/>
          <a:lstStyle/>
          <a:p>
            <a:pPr rtl="0"/>
            <a:fld id="{5641018C-6CAF-B84E-B92C-ECB119457FBA}" type="slidenum">
              <a:rPr/>
              <a:t>132</a:t>
            </a:fld>
            <a:endParaRPr/>
          </a:p>
        </p:txBody>
      </p:sp>
    </p:spTree>
    <p:extLst>
      <p:ext uri="{BB962C8B-B14F-4D97-AF65-F5344CB8AC3E}">
        <p14:creationId xmlns:p14="http://schemas.microsoft.com/office/powerpoint/2010/main" val="468119394"/>
      </p:ext>
    </p:extLst>
  </p:cSld>
  <p:clrMapOvr>
    <a:masterClrMapping/>
  </p:clrMapOvr>
</p:notes>
</file>

<file path=ppt/notesSlides/notesSlide133.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4 – 實體層</a:t>
            </a:r>
          </a:p>
          <a:p>
            <a:pPr rtl="0"/>
            <a:r>
              <a:rPr lang="zh-TW"/>
              <a:t>4.2 實體層特色</a:t>
            </a:r>
          </a:p>
          <a:p>
            <a:pPr rtl="0"/>
            <a:r>
              <a:rPr lang="zh-TW"/>
              <a:t>4.2.1 – 實體層標準</a:t>
            </a:r>
          </a:p>
        </p:txBody>
      </p:sp>
      <p:sp>
        <p:nvSpPr>
          <p:cNvPr id="4" name="Slide Number Placeholder 3"/>
          <p:cNvSpPr>
            <a:spLocks noGrp="1"/>
          </p:cNvSpPr>
          <p:nvPr>
            <p:ph type="sldNum" sz="quarter" idx="5"/>
          </p:nvPr>
        </p:nvSpPr>
        <p:spPr/>
        <p:txBody>
          <a:bodyPr/>
          <a:lstStyle/>
          <a:p>
            <a:pPr rtl="0"/>
            <a:fld id="{5641018C-6CAF-B84E-B92C-ECB119457FBA}" type="slidenum">
              <a:rPr/>
              <a:t>133</a:t>
            </a:fld>
            <a:endParaRPr/>
          </a:p>
        </p:txBody>
      </p:sp>
    </p:spTree>
    <p:extLst>
      <p:ext uri="{BB962C8B-B14F-4D97-AF65-F5344CB8AC3E}">
        <p14:creationId xmlns:p14="http://schemas.microsoft.com/office/powerpoint/2010/main" val="2408801592"/>
      </p:ext>
    </p:extLst>
  </p:cSld>
  <p:clrMapOvr>
    <a:masterClrMapping/>
  </p:clrMapOvr>
</p:notes>
</file>

<file path=ppt/notesSlides/notesSlide134.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4 – 實體層</a:t>
            </a:r>
          </a:p>
          <a:p>
            <a:pPr rtl="0"/>
            <a:r>
              <a:rPr lang="zh-TW"/>
              <a:t>4.2 實體層特色</a:t>
            </a:r>
          </a:p>
          <a:p>
            <a:pPr rtl="0"/>
            <a:r>
              <a:rPr lang="zh-TW"/>
              <a:t>4.2.2 – 實體元件</a:t>
            </a:r>
          </a:p>
        </p:txBody>
      </p:sp>
      <p:sp>
        <p:nvSpPr>
          <p:cNvPr id="4" name="Slide Number Placeholder 3"/>
          <p:cNvSpPr>
            <a:spLocks noGrp="1"/>
          </p:cNvSpPr>
          <p:nvPr>
            <p:ph type="sldNum" sz="quarter" idx="5"/>
          </p:nvPr>
        </p:nvSpPr>
        <p:spPr/>
        <p:txBody>
          <a:bodyPr/>
          <a:lstStyle/>
          <a:p>
            <a:pPr rtl="0"/>
            <a:fld id="{5641018C-6CAF-B84E-B92C-ECB119457FBA}" type="slidenum">
              <a:rPr/>
              <a:t>134</a:t>
            </a:fld>
            <a:endParaRPr/>
          </a:p>
        </p:txBody>
      </p:sp>
    </p:spTree>
    <p:extLst>
      <p:ext uri="{BB962C8B-B14F-4D97-AF65-F5344CB8AC3E}">
        <p14:creationId xmlns:p14="http://schemas.microsoft.com/office/powerpoint/2010/main" val="1674173418"/>
      </p:ext>
    </p:extLst>
  </p:cSld>
  <p:clrMapOvr>
    <a:masterClrMapping/>
  </p:clrMapOvr>
</p:notes>
</file>

<file path=ppt/notesSlides/notesSlide135.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4 – 實體層</a:t>
            </a:r>
          </a:p>
          <a:p>
            <a:pPr rtl="0"/>
            <a:r>
              <a:rPr lang="zh-TW"/>
              <a:t>4.2 實體層特色</a:t>
            </a:r>
          </a:p>
          <a:p>
            <a:pPr rtl="0"/>
            <a:r>
              <a:rPr lang="zh-TW"/>
              <a:t>4.2.3-編碼</a:t>
            </a:r>
          </a:p>
        </p:txBody>
      </p:sp>
      <p:sp>
        <p:nvSpPr>
          <p:cNvPr id="4" name="Slide Number Placeholder 3"/>
          <p:cNvSpPr>
            <a:spLocks noGrp="1"/>
          </p:cNvSpPr>
          <p:nvPr>
            <p:ph type="sldNum" sz="quarter" idx="5"/>
          </p:nvPr>
        </p:nvSpPr>
        <p:spPr/>
        <p:txBody>
          <a:bodyPr/>
          <a:lstStyle/>
          <a:p>
            <a:pPr rtl="0"/>
            <a:fld id="{5641018C-6CAF-B84E-B92C-ECB119457FBA}" type="slidenum">
              <a:rPr/>
              <a:t>135</a:t>
            </a:fld>
            <a:endParaRPr/>
          </a:p>
        </p:txBody>
      </p:sp>
    </p:spTree>
    <p:extLst>
      <p:ext uri="{BB962C8B-B14F-4D97-AF65-F5344CB8AC3E}">
        <p14:creationId xmlns:p14="http://schemas.microsoft.com/office/powerpoint/2010/main" val="2827618862"/>
      </p:ext>
    </p:extLst>
  </p:cSld>
  <p:clrMapOvr>
    <a:masterClrMapping/>
  </p:clrMapOvr>
</p:notes>
</file>

<file path=ppt/notesSlides/notesSlide136.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4 – 實體層</a:t>
            </a:r>
          </a:p>
          <a:p>
            <a:pPr rtl="0"/>
            <a:r>
              <a:rPr lang="zh-TW"/>
              <a:t>4.2 實體層特色</a:t>
            </a:r>
          </a:p>
          <a:p>
            <a:pPr rtl="0"/>
            <a:r>
              <a:rPr lang="zh-TW"/>
              <a:t>4.2.4 –訊號</a:t>
            </a:r>
          </a:p>
        </p:txBody>
      </p:sp>
      <p:sp>
        <p:nvSpPr>
          <p:cNvPr id="4" name="Slide Number Placeholder 3"/>
          <p:cNvSpPr>
            <a:spLocks noGrp="1"/>
          </p:cNvSpPr>
          <p:nvPr>
            <p:ph type="sldNum" sz="quarter" idx="5"/>
          </p:nvPr>
        </p:nvSpPr>
        <p:spPr/>
        <p:txBody>
          <a:bodyPr/>
          <a:lstStyle/>
          <a:p>
            <a:pPr rtl="0"/>
            <a:fld id="{5641018C-6CAF-B84E-B92C-ECB119457FBA}" type="slidenum">
              <a:rPr/>
              <a:t>136</a:t>
            </a:fld>
            <a:endParaRPr/>
          </a:p>
        </p:txBody>
      </p:sp>
    </p:spTree>
    <p:extLst>
      <p:ext uri="{BB962C8B-B14F-4D97-AF65-F5344CB8AC3E}">
        <p14:creationId xmlns:p14="http://schemas.microsoft.com/office/powerpoint/2010/main" val="635451670"/>
      </p:ext>
    </p:extLst>
  </p:cSld>
  <p:clrMapOvr>
    <a:masterClrMapping/>
  </p:clrMapOvr>
</p:notes>
</file>

<file path=ppt/notesSlides/notesSlide137.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4 – 實體層</a:t>
            </a:r>
          </a:p>
          <a:p>
            <a:pPr rtl="0"/>
            <a:r>
              <a:rPr lang="zh-TW"/>
              <a:t>4.2 實體層特色</a:t>
            </a:r>
          </a:p>
          <a:p>
            <a:pPr rtl="0"/>
            <a:r>
              <a:rPr lang="zh-TW"/>
              <a:t>4.2.5 – 頻寬</a:t>
            </a:r>
          </a:p>
        </p:txBody>
      </p:sp>
      <p:sp>
        <p:nvSpPr>
          <p:cNvPr id="4" name="Slide Number Placeholder 3"/>
          <p:cNvSpPr>
            <a:spLocks noGrp="1"/>
          </p:cNvSpPr>
          <p:nvPr>
            <p:ph type="sldNum" sz="quarter" idx="5"/>
          </p:nvPr>
        </p:nvSpPr>
        <p:spPr/>
        <p:txBody>
          <a:bodyPr/>
          <a:lstStyle/>
          <a:p>
            <a:pPr rtl="0"/>
            <a:fld id="{5641018C-6CAF-B84E-B92C-ECB119457FBA}" type="slidenum">
              <a:rPr/>
              <a:t>137</a:t>
            </a:fld>
            <a:endParaRPr/>
          </a:p>
        </p:txBody>
      </p:sp>
    </p:spTree>
    <p:extLst>
      <p:ext uri="{BB962C8B-B14F-4D97-AF65-F5344CB8AC3E}">
        <p14:creationId xmlns:p14="http://schemas.microsoft.com/office/powerpoint/2010/main" val="2570477309"/>
      </p:ext>
    </p:extLst>
  </p:cSld>
  <p:clrMapOvr>
    <a:masterClrMapping/>
  </p:clrMapOvr>
</p:notes>
</file>

<file path=ppt/notesSlides/notesSlide138.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4 – 實體層</a:t>
            </a:r>
          </a:p>
          <a:p>
            <a:pPr rtl="0"/>
            <a:r>
              <a:rPr lang="zh-TW"/>
              <a:t>4.2 實體層特色</a:t>
            </a:r>
          </a:p>
          <a:p>
            <a:pPr rtl="0"/>
            <a:r>
              <a:rPr lang="zh-TW"/>
              <a:t>4.2.6 — 頻寬術語</a:t>
            </a:r>
          </a:p>
          <a:p>
            <a:pPr rtl="0"/>
            <a:r>
              <a:rPr lang="zh-TW"/>
              <a:t>檢查您的理解程度-實體層特性</a:t>
            </a:r>
          </a:p>
        </p:txBody>
      </p:sp>
      <p:sp>
        <p:nvSpPr>
          <p:cNvPr id="4" name="Slide Number Placeholder 3"/>
          <p:cNvSpPr>
            <a:spLocks noGrp="1"/>
          </p:cNvSpPr>
          <p:nvPr>
            <p:ph type="sldNum" sz="quarter" idx="5"/>
          </p:nvPr>
        </p:nvSpPr>
        <p:spPr/>
        <p:txBody>
          <a:bodyPr/>
          <a:lstStyle/>
          <a:p>
            <a:pPr rtl="0"/>
            <a:fld id="{5641018C-6CAF-B84E-B92C-ECB119457FBA}" type="slidenum">
              <a:rPr/>
              <a:t>138</a:t>
            </a:fld>
            <a:endParaRPr/>
          </a:p>
        </p:txBody>
      </p:sp>
    </p:spTree>
    <p:extLst>
      <p:ext uri="{BB962C8B-B14F-4D97-AF65-F5344CB8AC3E}">
        <p14:creationId xmlns:p14="http://schemas.microsoft.com/office/powerpoint/2010/main" val="96865802"/>
      </p:ext>
    </p:extLst>
  </p:cSld>
  <p:clrMapOvr>
    <a:masterClrMapping/>
  </p:clrMapOvr>
</p:notes>
</file>

<file path=ppt/notesSlides/notesSlide139.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4 – 實體層</a:t>
            </a:r>
          </a:p>
          <a:p>
            <a:pPr rtl="0"/>
            <a:r>
              <a:rPr lang="zh-TW"/>
              <a:t>4.3 — 銅纜</a:t>
            </a:r>
          </a:p>
          <a:p>
            <a:pPr rtl="0"/>
            <a:r>
              <a:rPr lang="zh-TW"/>
              <a:t>4.3.1 — 銅纜的特性</a:t>
            </a:r>
          </a:p>
        </p:txBody>
      </p:sp>
      <p:sp>
        <p:nvSpPr>
          <p:cNvPr id="4" name="Slide Number Placeholder 3"/>
          <p:cNvSpPr>
            <a:spLocks noGrp="1"/>
          </p:cNvSpPr>
          <p:nvPr>
            <p:ph type="sldNum" sz="quarter" idx="5"/>
          </p:nvPr>
        </p:nvSpPr>
        <p:spPr/>
        <p:txBody>
          <a:bodyPr/>
          <a:lstStyle/>
          <a:p>
            <a:pPr rtl="0"/>
            <a:fld id="{5641018C-6CAF-B84E-B92C-ECB119457FBA}" type="slidenum">
              <a:rPr/>
              <a:t>139</a:t>
            </a:fld>
            <a:endParaRPr/>
          </a:p>
        </p:txBody>
      </p:sp>
    </p:spTree>
    <p:extLst>
      <p:ext uri="{BB962C8B-B14F-4D97-AF65-F5344CB8AC3E}">
        <p14:creationId xmlns:p14="http://schemas.microsoft.com/office/powerpoint/2010/main" val="682936093"/>
      </p:ext>
    </p:extLst>
  </p:cSld>
  <p:clrMapOvr>
    <a:masterClrMapping/>
  </p:clrMapOvr>
</p:notes>
</file>

<file path=ppt/notesSlides/notesSlide14.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112642" name="Rectangle 11"/>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a:defRPr>
            </a:lvl1pPr>
            <a:lvl2pPr marL="742950" indent="-285750" defTabSz="882650">
              <a:defRPr sz="2400">
                <a:solidFill>
                  <a:schemeClr val="tx1"/>
                </a:solidFill>
                <a:latin typeface="Arial"/>
              </a:defRPr>
            </a:lvl2pPr>
            <a:lvl3pPr marL="1143000" indent="-228600" defTabSz="882650">
              <a:defRPr sz="2400">
                <a:solidFill>
                  <a:schemeClr val="tx1"/>
                </a:solidFill>
                <a:latin typeface="Arial"/>
              </a:defRPr>
            </a:lvl3pPr>
            <a:lvl4pPr marL="1600200" indent="-228600" defTabSz="882650">
              <a:defRPr sz="2400">
                <a:solidFill>
                  <a:schemeClr val="tx1"/>
                </a:solidFill>
                <a:latin typeface="Arial"/>
              </a:defRPr>
            </a:lvl4pPr>
            <a:lvl5pPr marL="2057400" indent="-228600" defTabSz="882650">
              <a:defRPr sz="2400">
                <a:solidFill>
                  <a:schemeClr val="tx1"/>
                </a:solidFill>
                <a:latin typeface="Arial"/>
              </a:defRPr>
            </a:lvl5pPr>
            <a:lvl6pPr marL="2514600" indent="-228600" algn="ctr" defTabSz="882650" eaLnBrk="0" fontAlgn="base" hangingPunct="0">
              <a:lnSpc>
                <a:spcPct val="90000"/>
              </a:lnSpc>
              <a:spcBef>
                <a:spcPct val="0"/>
              </a:spcBef>
              <a:spcAft>
                <a:spcPct val="0"/>
              </a:spcAft>
              <a:defRPr sz="2400">
                <a:solidFill>
                  <a:schemeClr val="tx1"/>
                </a:solidFill>
                <a:latin typeface="Arial"/>
              </a:defRPr>
            </a:lvl6pPr>
            <a:lvl7pPr marL="2971800" indent="-228600" algn="ctr" defTabSz="882650" eaLnBrk="0" fontAlgn="base" hangingPunct="0">
              <a:lnSpc>
                <a:spcPct val="90000"/>
              </a:lnSpc>
              <a:spcBef>
                <a:spcPct val="0"/>
              </a:spcBef>
              <a:spcAft>
                <a:spcPct val="0"/>
              </a:spcAft>
              <a:defRPr sz="2400">
                <a:solidFill>
                  <a:schemeClr val="tx1"/>
                </a:solidFill>
                <a:latin typeface="Arial"/>
              </a:defRPr>
            </a:lvl7pPr>
            <a:lvl8pPr marL="3429000" indent="-228600" algn="ctr" defTabSz="882650" eaLnBrk="0" fontAlgn="base" hangingPunct="0">
              <a:lnSpc>
                <a:spcPct val="90000"/>
              </a:lnSpc>
              <a:spcBef>
                <a:spcPct val="0"/>
              </a:spcBef>
              <a:spcAft>
                <a:spcPct val="0"/>
              </a:spcAft>
              <a:defRPr sz="2400">
                <a:solidFill>
                  <a:schemeClr val="tx1"/>
                </a:solidFill>
                <a:latin typeface="Arial"/>
              </a:defRPr>
            </a:lvl8pPr>
            <a:lvl9pPr marL="3886200" indent="-228600" algn="ctr" defTabSz="882650" eaLnBrk="0" fontAlgn="base" hangingPunct="0">
              <a:lnSpc>
                <a:spcPct val="90000"/>
              </a:lnSpc>
              <a:spcBef>
                <a:spcPct val="0"/>
              </a:spcBef>
              <a:spcAft>
                <a:spcPct val="0"/>
              </a:spcAft>
              <a:defRPr sz="2400">
                <a:solidFill>
                  <a:schemeClr val="tx1"/>
                </a:solidFill>
                <a:latin typeface="Arial"/>
              </a:defRPr>
            </a:lvl9pPr>
          </a:lstStyle>
          <a:p>
            <a:pPr rtl="0"/>
            <a:fld id="{04267211-205D-47E8-9F29-7E4C01D43DC3}" type="slidenum">
              <a:rPr sz="800">
                <a:solidFill>
                  <a:prstClr val="black"/>
                </a:solidFill>
              </a:rPr>
              <a:pPr rtl="0"/>
              <a:t>14</a:t>
            </a:fld>
            <a:endParaRPr sz="800">
              <a:solidFill>
                <a:prstClr val="black"/>
              </a:solidFill>
            </a:endParaRPr>
          </a:p>
        </p:txBody>
      </p:sp>
      <p:sp>
        <p:nvSpPr>
          <p:cNvPr id="112643" name="Rectangle 2"/>
          <p:cNvSpPr>
            <a:spLocks noGrp="1" noRot="1" noChangeAspect="1" noChangeArrowheads="1" noTextEdit="1"/>
          </p:cNvSpPr>
          <p:nvPr>
            <p:ph type="sldImg"/>
          </p:nvPr>
        </p:nvSpPr>
        <p:spPr>
          <a:xfrm>
            <a:off x="1168400" y="1243013"/>
            <a:ext cx="4470400" cy="3354387"/>
          </a:xfrm>
        </p:spPr>
      </p:sp>
      <p:sp>
        <p:nvSpPr>
          <p:cNvPr id="11264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lnSpc>
                <a:spcPct val="80000"/>
              </a:lnSpc>
              <a:buFontTx/>
              <a:buNone/>
            </a:pPr>
            <a:r>
              <a:rPr lang="zh-TW" sz="1200" kern="1200">
                <a:solidFill>
                  <a:schemeClr val="tx1"/>
                </a:solidFill>
                <a:latin typeface="Arial"/>
                <a:ea typeface="ＭＳ Ｐゴシック" charset="0"/>
                <a:cs typeface="ＭＳ Ｐゴシック" charset="0"/>
              </a:rPr>
              <a:t>1 – Networking Today</a:t>
            </a:r>
          </a:p>
          <a:p>
            <a:pPr rtl="0">
              <a:lnSpc>
                <a:spcPct val="80000"/>
              </a:lnSpc>
              <a:buFontTx/>
              <a:buNone/>
            </a:pPr>
            <a:r>
              <a:rPr lang="zh-TW" sz="1200" kern="1200">
                <a:solidFill>
                  <a:schemeClr val="tx1"/>
                </a:solidFill>
                <a:latin typeface="Arial"/>
                <a:ea typeface="ＭＳ Ｐゴシック" charset="0"/>
                <a:cs typeface="ＭＳ Ｐゴシック" charset="0"/>
              </a:rPr>
              <a:t>1.4 – </a:t>
            </a:r>
            <a:r>
              <a:rPr lang="zh-TW" sz="1200">
                <a:solidFill>
                  <a:schemeClr val="accent5">
                    <a:lumMod val="40000"/>
                    <a:lumOff val="60000"/>
                  </a:schemeClr>
                </a:solidFill>
              </a:rPr>
              <a:t>Common Types of Networks</a:t>
            </a:r>
          </a:p>
          <a:p>
            <a:pPr rtl="0"/>
            <a:r>
              <a:rPr lang="zh-TW"/>
              <a:t>1.4.2</a:t>
            </a:r>
            <a:r>
              <a:rPr lang="zh-TW" baseline="0"/>
              <a:t> — </a:t>
            </a:r>
            <a:r>
              <a:rPr lang="zh-TW"/>
              <a:t>區域網路和無線網路</a:t>
            </a:r>
          </a:p>
        </p:txBody>
      </p:sp>
    </p:spTree>
    <p:extLst>
      <p:ext uri="{BB962C8B-B14F-4D97-AF65-F5344CB8AC3E}">
        <p14:creationId xmlns:p14="http://schemas.microsoft.com/office/powerpoint/2010/main" val="759925093"/>
      </p:ext>
    </p:extLst>
  </p:cSld>
  <p:clrMapOvr>
    <a:masterClrMapping/>
  </p:clrMapOvr>
</p:notes>
</file>

<file path=ppt/notesSlides/notesSlide140.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4 – 實體層</a:t>
            </a:r>
          </a:p>
          <a:p>
            <a:pPr rtl="0"/>
            <a:r>
              <a:rPr lang="zh-TW"/>
              <a:t>4.3 — 銅纜</a:t>
            </a:r>
          </a:p>
          <a:p>
            <a:pPr rtl="0"/>
            <a:r>
              <a:rPr lang="zh-TW"/>
              <a:t>4.3.2 — 銅纜的類型</a:t>
            </a:r>
          </a:p>
        </p:txBody>
      </p:sp>
      <p:sp>
        <p:nvSpPr>
          <p:cNvPr id="4" name="Slide Number Placeholder 3"/>
          <p:cNvSpPr>
            <a:spLocks noGrp="1"/>
          </p:cNvSpPr>
          <p:nvPr>
            <p:ph type="sldNum" sz="quarter" idx="5"/>
          </p:nvPr>
        </p:nvSpPr>
        <p:spPr/>
        <p:txBody>
          <a:bodyPr/>
          <a:lstStyle/>
          <a:p>
            <a:pPr rtl="0"/>
            <a:fld id="{5641018C-6CAF-B84E-B92C-ECB119457FBA}" type="slidenum">
              <a:rPr/>
              <a:t>140</a:t>
            </a:fld>
            <a:endParaRPr/>
          </a:p>
        </p:txBody>
      </p:sp>
    </p:spTree>
    <p:extLst>
      <p:ext uri="{BB962C8B-B14F-4D97-AF65-F5344CB8AC3E}">
        <p14:creationId xmlns:p14="http://schemas.microsoft.com/office/powerpoint/2010/main" val="3315557268"/>
      </p:ext>
    </p:extLst>
  </p:cSld>
  <p:clrMapOvr>
    <a:masterClrMapping/>
  </p:clrMapOvr>
</p:notes>
</file>

<file path=ppt/notesSlides/notesSlide141.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4 – 實體層</a:t>
            </a:r>
          </a:p>
          <a:p>
            <a:pPr rtl="0"/>
            <a:r>
              <a:rPr lang="zh-TW"/>
              <a:t>4.3 — 銅纜</a:t>
            </a:r>
          </a:p>
          <a:p>
            <a:pPr rtl="0"/>
            <a:r>
              <a:rPr lang="zh-TW"/>
              <a:t>4.3.3 – 非遮蔽雙絞線 (UTP)</a:t>
            </a:r>
          </a:p>
        </p:txBody>
      </p:sp>
      <p:sp>
        <p:nvSpPr>
          <p:cNvPr id="4" name="Slide Number Placeholder 3"/>
          <p:cNvSpPr>
            <a:spLocks noGrp="1"/>
          </p:cNvSpPr>
          <p:nvPr>
            <p:ph type="sldNum" sz="quarter" idx="5"/>
          </p:nvPr>
        </p:nvSpPr>
        <p:spPr/>
        <p:txBody>
          <a:bodyPr/>
          <a:lstStyle/>
          <a:p>
            <a:pPr rtl="0"/>
            <a:fld id="{5641018C-6CAF-B84E-B92C-ECB119457FBA}" type="slidenum">
              <a:rPr/>
              <a:t>141</a:t>
            </a:fld>
            <a:endParaRPr/>
          </a:p>
        </p:txBody>
      </p:sp>
    </p:spTree>
    <p:extLst>
      <p:ext uri="{BB962C8B-B14F-4D97-AF65-F5344CB8AC3E}">
        <p14:creationId xmlns:p14="http://schemas.microsoft.com/office/powerpoint/2010/main" val="2376062008"/>
      </p:ext>
    </p:extLst>
  </p:cSld>
  <p:clrMapOvr>
    <a:masterClrMapping/>
  </p:clrMapOvr>
</p:notes>
</file>

<file path=ppt/notesSlides/notesSlide142.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4 – 實體層</a:t>
            </a:r>
          </a:p>
          <a:p>
            <a:pPr rtl="0"/>
            <a:r>
              <a:rPr lang="zh-TW"/>
              <a:t>4.3 — 銅纜</a:t>
            </a:r>
          </a:p>
          <a:p>
            <a:pPr rtl="0"/>
            <a:r>
              <a:rPr lang="zh-TW"/>
              <a:t>4.3.4 – 封鎖雙絞線 (STP)</a:t>
            </a:r>
          </a:p>
        </p:txBody>
      </p:sp>
      <p:sp>
        <p:nvSpPr>
          <p:cNvPr id="4" name="Slide Number Placeholder 3"/>
          <p:cNvSpPr>
            <a:spLocks noGrp="1"/>
          </p:cNvSpPr>
          <p:nvPr>
            <p:ph type="sldNum" sz="quarter" idx="5"/>
          </p:nvPr>
        </p:nvSpPr>
        <p:spPr/>
        <p:txBody>
          <a:bodyPr/>
          <a:lstStyle/>
          <a:p>
            <a:pPr rtl="0"/>
            <a:fld id="{5641018C-6CAF-B84E-B92C-ECB119457FBA}" type="slidenum">
              <a:rPr/>
              <a:t>142</a:t>
            </a:fld>
            <a:endParaRPr/>
          </a:p>
        </p:txBody>
      </p:sp>
    </p:spTree>
    <p:extLst>
      <p:ext uri="{BB962C8B-B14F-4D97-AF65-F5344CB8AC3E}">
        <p14:creationId xmlns:p14="http://schemas.microsoft.com/office/powerpoint/2010/main" val="815116292"/>
      </p:ext>
    </p:extLst>
  </p:cSld>
  <p:clrMapOvr>
    <a:masterClrMapping/>
  </p:clrMapOvr>
</p:notes>
</file>

<file path=ppt/notesSlides/notesSlide143.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4 – 實體層</a:t>
            </a:r>
          </a:p>
          <a:p>
            <a:pPr rtl="0"/>
            <a:r>
              <a:rPr lang="zh-TW"/>
              <a:t>4.3 — 銅纜</a:t>
            </a:r>
          </a:p>
          <a:p>
            <a:pPr rtl="0"/>
            <a:r>
              <a:rPr lang="zh-TW"/>
              <a:t>4.3.5 – 同軸電纜</a:t>
            </a:r>
          </a:p>
          <a:p>
            <a:pPr rtl="0"/>
            <a:r>
              <a:rPr lang="zh-TW"/>
              <a:t>4.3.6 檢查您的理解程度 — 銅纜</a:t>
            </a:r>
          </a:p>
        </p:txBody>
      </p:sp>
      <p:sp>
        <p:nvSpPr>
          <p:cNvPr id="4" name="Slide Number Placeholder 3"/>
          <p:cNvSpPr>
            <a:spLocks noGrp="1"/>
          </p:cNvSpPr>
          <p:nvPr>
            <p:ph type="sldNum" sz="quarter" idx="5"/>
          </p:nvPr>
        </p:nvSpPr>
        <p:spPr/>
        <p:txBody>
          <a:bodyPr/>
          <a:lstStyle/>
          <a:p>
            <a:pPr rtl="0"/>
            <a:fld id="{5641018C-6CAF-B84E-B92C-ECB119457FBA}" type="slidenum">
              <a:rPr/>
              <a:t>143</a:t>
            </a:fld>
            <a:endParaRPr/>
          </a:p>
        </p:txBody>
      </p:sp>
    </p:spTree>
    <p:extLst>
      <p:ext uri="{BB962C8B-B14F-4D97-AF65-F5344CB8AC3E}">
        <p14:creationId xmlns:p14="http://schemas.microsoft.com/office/powerpoint/2010/main" val="255885944"/>
      </p:ext>
    </p:extLst>
  </p:cSld>
  <p:clrMapOvr>
    <a:masterClrMapping/>
  </p:clrMapOvr>
</p:notes>
</file>

<file path=ppt/notesSlides/notesSlide144.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4 – 實體層</a:t>
            </a:r>
          </a:p>
          <a:p>
            <a:pPr rtl="0"/>
            <a:r>
              <a:rPr lang="zh-TW"/>
              <a:t>4.4 — UTP 佈線</a:t>
            </a:r>
          </a:p>
          <a:p>
            <a:pPr rtl="0"/>
            <a:r>
              <a:rPr lang="zh-TW"/>
              <a:t>4.4.1 — UTP 佈線的屬性</a:t>
            </a:r>
          </a:p>
        </p:txBody>
      </p:sp>
      <p:sp>
        <p:nvSpPr>
          <p:cNvPr id="4" name="Slide Number Placeholder 3"/>
          <p:cNvSpPr>
            <a:spLocks noGrp="1"/>
          </p:cNvSpPr>
          <p:nvPr>
            <p:ph type="sldNum" sz="quarter" idx="5"/>
          </p:nvPr>
        </p:nvSpPr>
        <p:spPr/>
        <p:txBody>
          <a:bodyPr/>
          <a:lstStyle/>
          <a:p>
            <a:pPr rtl="0"/>
            <a:fld id="{5641018C-6CAF-B84E-B92C-ECB119457FBA}" type="slidenum">
              <a:rPr/>
              <a:t>144</a:t>
            </a:fld>
            <a:endParaRPr/>
          </a:p>
        </p:txBody>
      </p:sp>
    </p:spTree>
    <p:extLst>
      <p:ext uri="{BB962C8B-B14F-4D97-AF65-F5344CB8AC3E}">
        <p14:creationId xmlns:p14="http://schemas.microsoft.com/office/powerpoint/2010/main" val="1208856655"/>
      </p:ext>
    </p:extLst>
  </p:cSld>
  <p:clrMapOvr>
    <a:masterClrMapping/>
  </p:clrMapOvr>
</p:notes>
</file>

<file path=ppt/notesSlides/notesSlide145.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4 – 實體層</a:t>
            </a:r>
          </a:p>
          <a:p>
            <a:pPr rtl="0"/>
            <a:r>
              <a:rPr lang="zh-TW"/>
              <a:t>4.4 — UTP 佈線</a:t>
            </a:r>
          </a:p>
          <a:p>
            <a:pPr rtl="0"/>
            <a:r>
              <a:rPr lang="zh-TW"/>
              <a:t>4.4.2-UTP 電纜標準及連接器</a:t>
            </a:r>
          </a:p>
        </p:txBody>
      </p:sp>
      <p:sp>
        <p:nvSpPr>
          <p:cNvPr id="4" name="Slide Number Placeholder 3"/>
          <p:cNvSpPr>
            <a:spLocks noGrp="1"/>
          </p:cNvSpPr>
          <p:nvPr>
            <p:ph type="sldNum" sz="quarter" idx="5"/>
          </p:nvPr>
        </p:nvSpPr>
        <p:spPr/>
        <p:txBody>
          <a:bodyPr/>
          <a:lstStyle/>
          <a:p>
            <a:pPr rtl="0"/>
            <a:fld id="{5641018C-6CAF-B84E-B92C-ECB119457FBA}" type="slidenum">
              <a:rPr/>
              <a:t>145</a:t>
            </a:fld>
            <a:endParaRPr/>
          </a:p>
        </p:txBody>
      </p:sp>
    </p:spTree>
    <p:extLst>
      <p:ext uri="{BB962C8B-B14F-4D97-AF65-F5344CB8AC3E}">
        <p14:creationId xmlns:p14="http://schemas.microsoft.com/office/powerpoint/2010/main" val="3675081634"/>
      </p:ext>
    </p:extLst>
  </p:cSld>
  <p:clrMapOvr>
    <a:masterClrMapping/>
  </p:clrMapOvr>
</p:notes>
</file>

<file path=ppt/notesSlides/notesSlide146.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4 – 實體層</a:t>
            </a:r>
          </a:p>
          <a:p>
            <a:pPr rtl="0"/>
            <a:r>
              <a:rPr lang="zh-TW"/>
              <a:t>4.4 — UTP 佈線</a:t>
            </a:r>
          </a:p>
          <a:p>
            <a:pPr rtl="0"/>
            <a:r>
              <a:rPr lang="zh-TW"/>
              <a:t>4.4.2 — UTP 佈線標準和連接器</a:t>
            </a:r>
          </a:p>
        </p:txBody>
      </p:sp>
      <p:sp>
        <p:nvSpPr>
          <p:cNvPr id="4" name="Slide Number Placeholder 3"/>
          <p:cNvSpPr>
            <a:spLocks noGrp="1"/>
          </p:cNvSpPr>
          <p:nvPr>
            <p:ph type="sldNum" sz="quarter" idx="5"/>
          </p:nvPr>
        </p:nvSpPr>
        <p:spPr/>
        <p:txBody>
          <a:bodyPr/>
          <a:lstStyle/>
          <a:p>
            <a:pPr rtl="0"/>
            <a:fld id="{5641018C-6CAF-B84E-B92C-ECB119457FBA}" type="slidenum">
              <a:rPr/>
              <a:t>146</a:t>
            </a:fld>
            <a:endParaRPr/>
          </a:p>
        </p:txBody>
      </p:sp>
    </p:spTree>
    <p:extLst>
      <p:ext uri="{BB962C8B-B14F-4D97-AF65-F5344CB8AC3E}">
        <p14:creationId xmlns:p14="http://schemas.microsoft.com/office/powerpoint/2010/main" val="3400942051"/>
      </p:ext>
    </p:extLst>
  </p:cSld>
  <p:clrMapOvr>
    <a:masterClrMapping/>
  </p:clrMapOvr>
</p:notes>
</file>

<file path=ppt/notesSlides/notesSlide147.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4 – 實體層</a:t>
            </a:r>
          </a:p>
          <a:p>
            <a:pPr rtl="0"/>
            <a:r>
              <a:rPr lang="zh-TW"/>
              <a:t>4.4 — UTP 佈線</a:t>
            </a:r>
          </a:p>
          <a:p>
            <a:pPr rtl="0"/>
            <a:r>
              <a:rPr lang="zh-TW"/>
              <a:t>4.4.3 – 直通電纜和交叉非遮蔽雙絞線</a:t>
            </a:r>
          </a:p>
          <a:p>
            <a:pPr rtl="0"/>
            <a:r>
              <a:rPr lang="zh-TW"/>
              <a:t>4.4.4 — 活動 — 電纜接腳</a:t>
            </a:r>
          </a:p>
          <a:p>
            <a:endParaRPr lang="en-US"/>
          </a:p>
        </p:txBody>
      </p:sp>
      <p:sp>
        <p:nvSpPr>
          <p:cNvPr id="4" name="Slide Number Placeholder 3"/>
          <p:cNvSpPr>
            <a:spLocks noGrp="1"/>
          </p:cNvSpPr>
          <p:nvPr>
            <p:ph type="sldNum" sz="quarter" idx="5"/>
          </p:nvPr>
        </p:nvSpPr>
        <p:spPr/>
        <p:txBody>
          <a:bodyPr/>
          <a:lstStyle/>
          <a:p>
            <a:pPr rtl="0"/>
            <a:fld id="{5641018C-6CAF-B84E-B92C-ECB119457FBA}" type="slidenum">
              <a:rPr/>
              <a:t>147</a:t>
            </a:fld>
            <a:endParaRPr/>
          </a:p>
        </p:txBody>
      </p:sp>
    </p:spTree>
    <p:extLst>
      <p:ext uri="{BB962C8B-B14F-4D97-AF65-F5344CB8AC3E}">
        <p14:creationId xmlns:p14="http://schemas.microsoft.com/office/powerpoint/2010/main" val="2075845864"/>
      </p:ext>
    </p:extLst>
  </p:cSld>
  <p:clrMapOvr>
    <a:masterClrMapping/>
  </p:clrMapOvr>
</p:notes>
</file>

<file path=ppt/notesSlides/notesSlide148.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4 – 實體層</a:t>
            </a:r>
          </a:p>
          <a:p>
            <a:pPr rtl="0"/>
            <a:r>
              <a:rPr lang="zh-TW"/>
              <a:t>4.5 — 光纖電纜</a:t>
            </a:r>
          </a:p>
          <a:p>
            <a:pPr rtl="0"/>
            <a:r>
              <a:rPr lang="zh-TW"/>
              <a:t>4.5.1 — 光纖電纜的性質</a:t>
            </a:r>
          </a:p>
        </p:txBody>
      </p:sp>
      <p:sp>
        <p:nvSpPr>
          <p:cNvPr id="4" name="Slide Number Placeholder 3"/>
          <p:cNvSpPr>
            <a:spLocks noGrp="1"/>
          </p:cNvSpPr>
          <p:nvPr>
            <p:ph type="sldNum" sz="quarter" idx="5"/>
          </p:nvPr>
        </p:nvSpPr>
        <p:spPr/>
        <p:txBody>
          <a:bodyPr/>
          <a:lstStyle/>
          <a:p>
            <a:pPr rtl="0"/>
            <a:fld id="{5641018C-6CAF-B84E-B92C-ECB119457FBA}" type="slidenum">
              <a:rPr/>
              <a:t>148</a:t>
            </a:fld>
            <a:endParaRPr/>
          </a:p>
        </p:txBody>
      </p:sp>
    </p:spTree>
    <p:extLst>
      <p:ext uri="{BB962C8B-B14F-4D97-AF65-F5344CB8AC3E}">
        <p14:creationId xmlns:p14="http://schemas.microsoft.com/office/powerpoint/2010/main" val="371281003"/>
      </p:ext>
    </p:extLst>
  </p:cSld>
  <p:clrMapOvr>
    <a:masterClrMapping/>
  </p:clrMapOvr>
</p:notes>
</file>

<file path=ppt/notesSlides/notesSlide149.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4 – 實體層</a:t>
            </a:r>
          </a:p>
          <a:p>
            <a:pPr rtl="0"/>
            <a:r>
              <a:rPr lang="zh-TW"/>
              <a:t>4.5 – 光纖電纜</a:t>
            </a:r>
          </a:p>
          <a:p>
            <a:pPr rtl="0"/>
            <a:r>
              <a:rPr lang="zh-TW"/>
              <a:t>4.5.2 — 光纖介質的類型</a:t>
            </a:r>
          </a:p>
        </p:txBody>
      </p:sp>
      <p:sp>
        <p:nvSpPr>
          <p:cNvPr id="4" name="Slide Number Placeholder 3"/>
          <p:cNvSpPr>
            <a:spLocks noGrp="1"/>
          </p:cNvSpPr>
          <p:nvPr>
            <p:ph type="sldNum" sz="quarter" idx="5"/>
          </p:nvPr>
        </p:nvSpPr>
        <p:spPr/>
        <p:txBody>
          <a:bodyPr/>
          <a:lstStyle/>
          <a:p>
            <a:pPr rtl="0"/>
            <a:fld id="{5641018C-6CAF-B84E-B92C-ECB119457FBA}" type="slidenum">
              <a:rPr/>
              <a:t>149</a:t>
            </a:fld>
            <a:endParaRPr/>
          </a:p>
        </p:txBody>
      </p:sp>
    </p:spTree>
    <p:extLst>
      <p:ext uri="{BB962C8B-B14F-4D97-AF65-F5344CB8AC3E}">
        <p14:creationId xmlns:p14="http://schemas.microsoft.com/office/powerpoint/2010/main" val="4132247192"/>
      </p:ext>
    </p:extLst>
  </p:cSld>
  <p:clrMapOvr>
    <a:masterClrMapping/>
  </p:clrMapOvr>
</p:notes>
</file>

<file path=ppt/notesSlides/notesSlide15.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lnSpc>
                <a:spcPct val="80000"/>
              </a:lnSpc>
              <a:buFontTx/>
              <a:buNone/>
            </a:pPr>
            <a:r>
              <a:rPr lang="zh-TW" sz="1200" kern="1200">
                <a:solidFill>
                  <a:schemeClr val="tx1"/>
                </a:solidFill>
                <a:latin typeface="Arial"/>
                <a:ea typeface="ＭＳ Ｐゴシック" charset="0"/>
                <a:cs typeface="ＭＳ Ｐゴシック" charset="0"/>
              </a:rPr>
              <a:t>1 – Networking Today</a:t>
            </a:r>
          </a:p>
          <a:p>
            <a:pPr rtl="0">
              <a:lnSpc>
                <a:spcPct val="80000"/>
              </a:lnSpc>
              <a:buFontTx/>
              <a:buNone/>
            </a:pPr>
            <a:r>
              <a:rPr lang="zh-TW" sz="1200" kern="1200">
                <a:solidFill>
                  <a:schemeClr val="tx1"/>
                </a:solidFill>
                <a:latin typeface="Arial"/>
                <a:ea typeface="ＭＳ Ｐゴシック" charset="0"/>
                <a:cs typeface="ＭＳ Ｐゴシック" charset="0"/>
              </a:rPr>
              <a:t>1.4 – </a:t>
            </a:r>
            <a:r>
              <a:rPr lang="zh-TW" sz="1200">
                <a:solidFill>
                  <a:schemeClr val="accent5">
                    <a:lumMod val="40000"/>
                    <a:lumOff val="60000"/>
                  </a:schemeClr>
                </a:solidFill>
              </a:rPr>
              <a:t>Common Types of Networks</a:t>
            </a:r>
          </a:p>
          <a:p>
            <a:pPr rtl="0"/>
            <a:r>
              <a:rPr lang="zh-TW"/>
              <a:t>1.4.2</a:t>
            </a:r>
            <a:r>
              <a:rPr lang="zh-TW" baseline="0"/>
              <a:t> — </a:t>
            </a:r>
            <a:r>
              <a:rPr lang="zh-TW"/>
              <a:t>局域網和雲端 (續)</a:t>
            </a:r>
          </a:p>
          <a:p>
            <a:endParaRPr lang="en-US"/>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15</a:t>
            </a:fld>
            <a:endParaRPr>
              <a:solidFill>
                <a:prstClr val="black"/>
              </a:solidFill>
            </a:endParaRPr>
          </a:p>
        </p:txBody>
      </p:sp>
    </p:spTree>
    <p:extLst>
      <p:ext uri="{BB962C8B-B14F-4D97-AF65-F5344CB8AC3E}">
        <p14:creationId xmlns:p14="http://schemas.microsoft.com/office/powerpoint/2010/main" val="3898899641"/>
      </p:ext>
    </p:extLst>
  </p:cSld>
  <p:clrMapOvr>
    <a:masterClrMapping/>
  </p:clrMapOvr>
</p:notes>
</file>

<file path=ppt/notesSlides/notesSlide150.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4 – 實體層</a:t>
            </a:r>
          </a:p>
          <a:p>
            <a:pPr rtl="0"/>
            <a:r>
              <a:rPr lang="zh-TW"/>
              <a:t>4.5 – 光纖電纜</a:t>
            </a:r>
          </a:p>
          <a:p>
            <a:pPr rtl="0"/>
            <a:r>
              <a:rPr lang="zh-TW"/>
              <a:t>4.5.3 — 光纖電纜的使用</a:t>
            </a:r>
          </a:p>
        </p:txBody>
      </p:sp>
      <p:sp>
        <p:nvSpPr>
          <p:cNvPr id="4" name="Slide Number Placeholder 3"/>
          <p:cNvSpPr>
            <a:spLocks noGrp="1"/>
          </p:cNvSpPr>
          <p:nvPr>
            <p:ph type="sldNum" sz="quarter" idx="5"/>
          </p:nvPr>
        </p:nvSpPr>
        <p:spPr/>
        <p:txBody>
          <a:bodyPr/>
          <a:lstStyle/>
          <a:p>
            <a:pPr rtl="0"/>
            <a:fld id="{5641018C-6CAF-B84E-B92C-ECB119457FBA}" type="slidenum">
              <a:rPr/>
              <a:t>150</a:t>
            </a:fld>
            <a:endParaRPr/>
          </a:p>
        </p:txBody>
      </p:sp>
    </p:spTree>
    <p:extLst>
      <p:ext uri="{BB962C8B-B14F-4D97-AF65-F5344CB8AC3E}">
        <p14:creationId xmlns:p14="http://schemas.microsoft.com/office/powerpoint/2010/main" val="1859839217"/>
      </p:ext>
    </p:extLst>
  </p:cSld>
  <p:clrMapOvr>
    <a:masterClrMapping/>
  </p:clrMapOvr>
</p:notes>
</file>

<file path=ppt/notesSlides/notesSlide151.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4 – 實體層</a:t>
            </a:r>
          </a:p>
          <a:p>
            <a:pPr rtl="0"/>
            <a:r>
              <a:rPr lang="zh-TW"/>
              <a:t>4.5 — 光纖電纜</a:t>
            </a:r>
          </a:p>
          <a:p>
            <a:pPr rtl="0"/>
            <a:r>
              <a:rPr lang="zh-TW"/>
              <a:t>4.5.4 — 光纖連接器</a:t>
            </a:r>
          </a:p>
        </p:txBody>
      </p:sp>
      <p:sp>
        <p:nvSpPr>
          <p:cNvPr id="4" name="Slide Number Placeholder 3"/>
          <p:cNvSpPr>
            <a:spLocks noGrp="1"/>
          </p:cNvSpPr>
          <p:nvPr>
            <p:ph type="sldNum" sz="quarter" idx="5"/>
          </p:nvPr>
        </p:nvSpPr>
        <p:spPr/>
        <p:txBody>
          <a:bodyPr/>
          <a:lstStyle/>
          <a:p>
            <a:pPr rtl="0"/>
            <a:fld id="{5641018C-6CAF-B84E-B92C-ECB119457FBA}" type="slidenum">
              <a:rPr/>
              <a:t>151</a:t>
            </a:fld>
            <a:endParaRPr/>
          </a:p>
        </p:txBody>
      </p:sp>
    </p:spTree>
    <p:extLst>
      <p:ext uri="{BB962C8B-B14F-4D97-AF65-F5344CB8AC3E}">
        <p14:creationId xmlns:p14="http://schemas.microsoft.com/office/powerpoint/2010/main" val="2930690937"/>
      </p:ext>
    </p:extLst>
  </p:cSld>
  <p:clrMapOvr>
    <a:masterClrMapping/>
  </p:clrMapOvr>
</p:notes>
</file>

<file path=ppt/notesSlides/notesSlide152.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4 – 實體層</a:t>
            </a:r>
          </a:p>
          <a:p>
            <a:pPr rtl="0"/>
            <a:r>
              <a:rPr lang="zh-TW"/>
              <a:t>4.5 — 光纖電纜</a:t>
            </a:r>
          </a:p>
          <a:p>
            <a:pPr rtl="0"/>
            <a:r>
              <a:rPr lang="zh-TW"/>
              <a:t>4.5.5-光纖貼線</a:t>
            </a:r>
          </a:p>
        </p:txBody>
      </p:sp>
      <p:sp>
        <p:nvSpPr>
          <p:cNvPr id="4" name="Slide Number Placeholder 3"/>
          <p:cNvSpPr>
            <a:spLocks noGrp="1"/>
          </p:cNvSpPr>
          <p:nvPr>
            <p:ph type="sldNum" sz="quarter" idx="5"/>
          </p:nvPr>
        </p:nvSpPr>
        <p:spPr/>
        <p:txBody>
          <a:bodyPr/>
          <a:lstStyle/>
          <a:p>
            <a:pPr rtl="0"/>
            <a:fld id="{5641018C-6CAF-B84E-B92C-ECB119457FBA}" type="slidenum">
              <a:rPr/>
              <a:t>152</a:t>
            </a:fld>
            <a:endParaRPr/>
          </a:p>
        </p:txBody>
      </p:sp>
    </p:spTree>
    <p:extLst>
      <p:ext uri="{BB962C8B-B14F-4D97-AF65-F5344CB8AC3E}">
        <p14:creationId xmlns:p14="http://schemas.microsoft.com/office/powerpoint/2010/main" val="2155797582"/>
      </p:ext>
    </p:extLst>
  </p:cSld>
  <p:clrMapOvr>
    <a:masterClrMapping/>
  </p:clrMapOvr>
</p:notes>
</file>

<file path=ppt/notesSlides/notesSlide153.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4 – 實體層</a:t>
            </a:r>
          </a:p>
          <a:p>
            <a:pPr rtl="0"/>
            <a:r>
              <a:rPr lang="zh-TW"/>
              <a:t>4.5 — 光纖電纜</a:t>
            </a:r>
          </a:p>
          <a:p>
            <a:pPr rtl="0"/>
            <a:r>
              <a:rPr lang="zh-TW"/>
              <a:t>4.5.6 — 光纖 v.s. 銅纜</a:t>
            </a:r>
          </a:p>
          <a:p>
            <a:pPr rtl="0"/>
            <a:r>
              <a:rPr lang="zh-TW"/>
              <a:t>檢查您的理解程度 - 光纖電纜</a:t>
            </a:r>
          </a:p>
        </p:txBody>
      </p:sp>
      <p:sp>
        <p:nvSpPr>
          <p:cNvPr id="4" name="Slide Number Placeholder 3"/>
          <p:cNvSpPr>
            <a:spLocks noGrp="1"/>
          </p:cNvSpPr>
          <p:nvPr>
            <p:ph type="sldNum" sz="quarter" idx="5"/>
          </p:nvPr>
        </p:nvSpPr>
        <p:spPr/>
        <p:txBody>
          <a:bodyPr/>
          <a:lstStyle/>
          <a:p>
            <a:pPr rtl="0"/>
            <a:fld id="{5641018C-6CAF-B84E-B92C-ECB119457FBA}" type="slidenum">
              <a:rPr/>
              <a:t>153</a:t>
            </a:fld>
            <a:endParaRPr/>
          </a:p>
        </p:txBody>
      </p:sp>
    </p:spTree>
    <p:extLst>
      <p:ext uri="{BB962C8B-B14F-4D97-AF65-F5344CB8AC3E}">
        <p14:creationId xmlns:p14="http://schemas.microsoft.com/office/powerpoint/2010/main" val="878404030"/>
      </p:ext>
    </p:extLst>
  </p:cSld>
  <p:clrMapOvr>
    <a:masterClrMapping/>
  </p:clrMapOvr>
</p:notes>
</file>

<file path=ppt/notesSlides/notesSlide154.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4 – 實體層</a:t>
            </a:r>
          </a:p>
          <a:p>
            <a:pPr rtl="0"/>
            <a:r>
              <a:rPr lang="zh-TW"/>
              <a:t>4.6 – 無線介質</a:t>
            </a:r>
          </a:p>
          <a:p>
            <a:pPr rtl="0"/>
            <a:r>
              <a:rPr lang="zh-TW"/>
              <a:t>4.6.1 — 無線介質的屬性</a:t>
            </a:r>
          </a:p>
        </p:txBody>
      </p:sp>
      <p:sp>
        <p:nvSpPr>
          <p:cNvPr id="4" name="Slide Number Placeholder 3"/>
          <p:cNvSpPr>
            <a:spLocks noGrp="1"/>
          </p:cNvSpPr>
          <p:nvPr>
            <p:ph type="sldNum" sz="quarter" idx="5"/>
          </p:nvPr>
        </p:nvSpPr>
        <p:spPr/>
        <p:txBody>
          <a:bodyPr/>
          <a:lstStyle/>
          <a:p>
            <a:pPr rtl="0"/>
            <a:fld id="{5641018C-6CAF-B84E-B92C-ECB119457FBA}" type="slidenum">
              <a:rPr/>
              <a:t>154</a:t>
            </a:fld>
            <a:endParaRPr/>
          </a:p>
        </p:txBody>
      </p:sp>
    </p:spTree>
    <p:extLst>
      <p:ext uri="{BB962C8B-B14F-4D97-AF65-F5344CB8AC3E}">
        <p14:creationId xmlns:p14="http://schemas.microsoft.com/office/powerpoint/2010/main" val="2009393281"/>
      </p:ext>
    </p:extLst>
  </p:cSld>
  <p:clrMapOvr>
    <a:masterClrMapping/>
  </p:clrMapOvr>
</p:notes>
</file>

<file path=ppt/notesSlides/notesSlide155.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4 – 實體層</a:t>
            </a:r>
          </a:p>
          <a:p>
            <a:pPr rtl="0"/>
            <a:r>
              <a:rPr lang="zh-TW"/>
              <a:t>4.6 – 無線介質</a:t>
            </a:r>
          </a:p>
          <a:p>
            <a:pPr rtl="0"/>
            <a:r>
              <a:rPr lang="zh-TW"/>
              <a:t>4.6.2-無線介質的類型</a:t>
            </a:r>
          </a:p>
        </p:txBody>
      </p:sp>
      <p:sp>
        <p:nvSpPr>
          <p:cNvPr id="4" name="Slide Number Placeholder 3"/>
          <p:cNvSpPr>
            <a:spLocks noGrp="1"/>
          </p:cNvSpPr>
          <p:nvPr>
            <p:ph type="sldNum" sz="quarter" idx="5"/>
          </p:nvPr>
        </p:nvSpPr>
        <p:spPr/>
        <p:txBody>
          <a:bodyPr/>
          <a:lstStyle/>
          <a:p>
            <a:pPr rtl="0"/>
            <a:fld id="{5641018C-6CAF-B84E-B92C-ECB119457FBA}" type="slidenum">
              <a:rPr/>
              <a:t>155</a:t>
            </a:fld>
            <a:endParaRPr/>
          </a:p>
        </p:txBody>
      </p:sp>
    </p:spTree>
    <p:extLst>
      <p:ext uri="{BB962C8B-B14F-4D97-AF65-F5344CB8AC3E}">
        <p14:creationId xmlns:p14="http://schemas.microsoft.com/office/powerpoint/2010/main" val="2875069316"/>
      </p:ext>
    </p:extLst>
  </p:cSld>
  <p:clrMapOvr>
    <a:masterClrMapping/>
  </p:clrMapOvr>
</p:notes>
</file>

<file path=ppt/notesSlides/notesSlide156.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4 – 實體層</a:t>
            </a:r>
          </a:p>
          <a:p>
            <a:pPr rtl="0"/>
            <a:r>
              <a:rPr lang="zh-TW"/>
              <a:t>4.6 – 無線媒體</a:t>
            </a:r>
          </a:p>
          <a:p>
            <a:pPr rtl="0"/>
            <a:r>
              <a:rPr lang="zh-TW"/>
              <a:t>4.6.3 – 無線 LAN</a:t>
            </a:r>
          </a:p>
          <a:p>
            <a:pPr rtl="0"/>
            <a:r>
              <a:rPr lang="zh-TW"/>
              <a:t>4.6.4 — 檢查您的理解程度 — 無線介質</a:t>
            </a:r>
          </a:p>
        </p:txBody>
      </p:sp>
      <p:sp>
        <p:nvSpPr>
          <p:cNvPr id="4" name="Slide Number Placeholder 3"/>
          <p:cNvSpPr>
            <a:spLocks noGrp="1"/>
          </p:cNvSpPr>
          <p:nvPr>
            <p:ph type="sldNum" sz="quarter" idx="5"/>
          </p:nvPr>
        </p:nvSpPr>
        <p:spPr/>
        <p:txBody>
          <a:bodyPr/>
          <a:lstStyle/>
          <a:p>
            <a:pPr rtl="0"/>
            <a:fld id="{5641018C-6CAF-B84E-B92C-ECB119457FBA}" type="slidenum">
              <a:rPr/>
              <a:t>156</a:t>
            </a:fld>
            <a:endParaRPr/>
          </a:p>
        </p:txBody>
      </p:sp>
    </p:spTree>
    <p:extLst>
      <p:ext uri="{BB962C8B-B14F-4D97-AF65-F5344CB8AC3E}">
        <p14:creationId xmlns:p14="http://schemas.microsoft.com/office/powerpoint/2010/main" val="1278847311"/>
      </p:ext>
    </p:extLst>
  </p:cSld>
  <p:clrMapOvr>
    <a:masterClrMapping/>
  </p:clrMapOvr>
</p:notes>
</file>

<file path=ppt/notesSlides/notesSlide157.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2529" name="Rectangle 11"/>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a:ea typeface="ＭＳ Ｐゴシック" charset="0"/>
                <a:cs typeface="ＭＳ Ｐゴシック" charset="0"/>
              </a:defRPr>
            </a:lvl1pPr>
            <a:lvl2pPr marL="742950" indent="-285750" defTabSz="903288">
              <a:defRPr sz="2400">
                <a:solidFill>
                  <a:schemeClr val="tx1"/>
                </a:solidFill>
                <a:latin typeface="Arial"/>
                <a:ea typeface="ＭＳ Ｐゴシック" charset="0"/>
              </a:defRPr>
            </a:lvl2pPr>
            <a:lvl3pPr marL="1143000" indent="-228600" defTabSz="903288">
              <a:defRPr sz="2400">
                <a:solidFill>
                  <a:schemeClr val="tx1"/>
                </a:solidFill>
                <a:latin typeface="Arial"/>
                <a:ea typeface="ＭＳ Ｐゴシック" charset="0"/>
              </a:defRPr>
            </a:lvl3pPr>
            <a:lvl4pPr marL="1600200" indent="-228600" defTabSz="903288">
              <a:defRPr sz="2400">
                <a:solidFill>
                  <a:schemeClr val="tx1"/>
                </a:solidFill>
                <a:latin typeface="Arial"/>
                <a:ea typeface="ＭＳ Ｐゴシック" charset="0"/>
              </a:defRPr>
            </a:lvl4pPr>
            <a:lvl5pPr marL="2057400" indent="-228600" defTabSz="903288">
              <a:defRPr sz="2400">
                <a:solidFill>
                  <a:schemeClr val="tx1"/>
                </a:solidFill>
                <a:latin typeface="Arial"/>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9pPr>
          </a:lstStyle>
          <a:p>
            <a:pPr rtl="0"/>
            <a:fld id="{3997A419-355F-A04A-96E0-21643AF8E9FF}" type="slidenum">
              <a:rPr sz="800">
                <a:solidFill>
                  <a:prstClr val="black"/>
                </a:solidFill>
              </a:rPr>
              <a:pPr rtl="0"/>
              <a:t>157</a:t>
            </a:fld>
            <a:endParaRPr sz="800">
              <a:solidFill>
                <a:prstClr val="black"/>
              </a:solidFill>
            </a:endParaRPr>
          </a:p>
        </p:txBody>
      </p:sp>
      <p:sp>
        <p:nvSpPr>
          <p:cNvPr id="22530" name="Rectangle 2"/>
          <p:cNvSpPr>
            <a:spLocks noGrp="1" noRot="1" noChangeAspect="1" noChangeArrowheads="1" noTextEdit="1"/>
          </p:cNvSpPr>
          <p:nvPr>
            <p:ph type="sldImg"/>
          </p:nvPr>
        </p:nvSpPr>
        <p:spPr>
          <a:xfrm>
            <a:off x="1168400" y="1243013"/>
            <a:ext cx="4470400" cy="3354387"/>
          </a:xfrm>
        </p:spPr>
      </p:sp>
      <p:sp>
        <p:nvSpPr>
          <p:cNvPr id="2253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r>
              <a:rPr lang="zh-TW"/>
              <a:t>4 – 實體層</a:t>
            </a:r>
          </a:p>
          <a:p>
            <a:pPr rtl="0"/>
            <a:r>
              <a:rPr lang="zh-TW"/>
              <a:t>4.7 — 單元練習及問答</a:t>
            </a:r>
          </a:p>
          <a:p>
            <a:pPr rtl="0"/>
            <a:r>
              <a:rPr lang="zh-TW"/>
              <a:t>4.7.2-我在本單元中學到了什麼？</a:t>
            </a:r>
          </a:p>
        </p:txBody>
      </p:sp>
    </p:spTree>
    <p:extLst>
      <p:ext uri="{BB962C8B-B14F-4D97-AF65-F5344CB8AC3E}">
        <p14:creationId xmlns:p14="http://schemas.microsoft.com/office/powerpoint/2010/main" val="1042135759"/>
      </p:ext>
    </p:extLst>
  </p:cSld>
  <p:clrMapOvr>
    <a:masterClrMapping/>
  </p:clrMapOvr>
</p:notes>
</file>

<file path=ppt/notesSlides/notesSlide158.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2529" name="Rectangle 11"/>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a:ea typeface="ＭＳ Ｐゴシック" charset="0"/>
                <a:cs typeface="ＭＳ Ｐゴシック" charset="0"/>
              </a:defRPr>
            </a:lvl1pPr>
            <a:lvl2pPr marL="742950" indent="-285750" defTabSz="903288">
              <a:defRPr sz="2400">
                <a:solidFill>
                  <a:schemeClr val="tx1"/>
                </a:solidFill>
                <a:latin typeface="Arial"/>
                <a:ea typeface="ＭＳ Ｐゴシック" charset="0"/>
              </a:defRPr>
            </a:lvl2pPr>
            <a:lvl3pPr marL="1143000" indent="-228600" defTabSz="903288">
              <a:defRPr sz="2400">
                <a:solidFill>
                  <a:schemeClr val="tx1"/>
                </a:solidFill>
                <a:latin typeface="Arial"/>
                <a:ea typeface="ＭＳ Ｐゴシック" charset="0"/>
              </a:defRPr>
            </a:lvl3pPr>
            <a:lvl4pPr marL="1600200" indent="-228600" defTabSz="903288">
              <a:defRPr sz="2400">
                <a:solidFill>
                  <a:schemeClr val="tx1"/>
                </a:solidFill>
                <a:latin typeface="Arial"/>
                <a:ea typeface="ＭＳ Ｐゴシック" charset="0"/>
              </a:defRPr>
            </a:lvl4pPr>
            <a:lvl5pPr marL="2057400" indent="-228600" defTabSz="903288">
              <a:defRPr sz="2400">
                <a:solidFill>
                  <a:schemeClr val="tx1"/>
                </a:solidFill>
                <a:latin typeface="Arial"/>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9pPr>
          </a:lstStyle>
          <a:p>
            <a:pPr rtl="0"/>
            <a:fld id="{3997A419-355F-A04A-96E0-21643AF8E9FF}" type="slidenum">
              <a:rPr sz="800">
                <a:solidFill>
                  <a:prstClr val="black"/>
                </a:solidFill>
              </a:rPr>
              <a:pPr rtl="0"/>
              <a:t>158</a:t>
            </a:fld>
            <a:endParaRPr sz="800">
              <a:solidFill>
                <a:prstClr val="black"/>
              </a:solidFill>
            </a:endParaRPr>
          </a:p>
        </p:txBody>
      </p:sp>
      <p:sp>
        <p:nvSpPr>
          <p:cNvPr id="22530" name="Rectangle 2"/>
          <p:cNvSpPr>
            <a:spLocks noGrp="1" noRot="1" noChangeAspect="1" noChangeArrowheads="1" noTextEdit="1"/>
          </p:cNvSpPr>
          <p:nvPr>
            <p:ph type="sldImg"/>
          </p:nvPr>
        </p:nvSpPr>
        <p:spPr>
          <a:xfrm>
            <a:off x="1168400" y="1243013"/>
            <a:ext cx="4470400" cy="3354387"/>
          </a:xfrm>
        </p:spPr>
      </p:sp>
      <p:sp>
        <p:nvSpPr>
          <p:cNvPr id="2253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r>
              <a:rPr lang="zh-TW"/>
              <a:t>4 – 實體層</a:t>
            </a:r>
          </a:p>
          <a:p>
            <a:pPr rtl="0"/>
            <a:r>
              <a:rPr lang="zh-TW"/>
              <a:t>4.7 — 單元練習和問答</a:t>
            </a:r>
          </a:p>
          <a:p>
            <a:pPr rtl="0"/>
            <a:r>
              <a:rPr lang="zh-TW"/>
              <a:t>4.7.2-我在本單元中學到了什麼？</a:t>
            </a:r>
          </a:p>
        </p:txBody>
      </p:sp>
    </p:spTree>
    <p:extLst>
      <p:ext uri="{BB962C8B-B14F-4D97-AF65-F5344CB8AC3E}">
        <p14:creationId xmlns:p14="http://schemas.microsoft.com/office/powerpoint/2010/main" val="3044542028"/>
      </p:ext>
    </p:extLst>
  </p:cSld>
  <p:clrMapOvr>
    <a:masterClrMapping/>
  </p:clrMapOvr>
</p:notes>
</file>

<file path=ppt/notesSlides/notesSlide159.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ltLang="en-US" smtClean="0"/>
              <a:t>單元</a:t>
            </a:r>
            <a:r>
              <a:rPr lang="zh-TW" smtClean="0"/>
              <a:t> </a:t>
            </a:r>
            <a:r>
              <a:rPr lang="zh-TW"/>
              <a:t>5 - 數字系統</a:t>
            </a:r>
          </a:p>
          <a:p>
            <a:endParaRPr lang="en-US"/>
          </a:p>
        </p:txBody>
      </p:sp>
      <p:sp>
        <p:nvSpPr>
          <p:cNvPr id="4" name="Slide Number Placeholder 3"/>
          <p:cNvSpPr>
            <a:spLocks noGrp="1"/>
          </p:cNvSpPr>
          <p:nvPr>
            <p:ph type="sldNum" sz="quarter" idx="10"/>
          </p:nvPr>
        </p:nvSpPr>
        <p:spPr/>
        <p:txBody>
          <a:bodyPr/>
          <a:lstStyle/>
          <a:p>
            <a:pPr rtl="0"/>
            <a:fld id="{5641018C-6CAF-B84E-B92C-ECB119457FBA}" type="slidenum">
              <a:rPr/>
              <a:t>159</a:t>
            </a:fld>
            <a:endParaRPr/>
          </a:p>
        </p:txBody>
      </p:sp>
    </p:spTree>
    <p:extLst>
      <p:ext uri="{BB962C8B-B14F-4D97-AF65-F5344CB8AC3E}">
        <p14:creationId xmlns:p14="http://schemas.microsoft.com/office/powerpoint/2010/main" val="3078722758"/>
      </p:ext>
    </p:extLst>
  </p:cSld>
  <p:clrMapOvr>
    <a:masterClrMapping/>
  </p:clrMapOvr>
</p:notes>
</file>

<file path=ppt/notesSlides/notesSlide16.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lnSpc>
                <a:spcPct val="80000"/>
              </a:lnSpc>
              <a:buFontTx/>
              <a:buNone/>
            </a:pPr>
            <a:r>
              <a:rPr lang="zh-TW" sz="1200" kern="1200">
                <a:solidFill>
                  <a:schemeClr val="tx1"/>
                </a:solidFill>
                <a:latin typeface="Arial"/>
                <a:ea typeface="ＭＳ Ｐゴシック" charset="0"/>
                <a:cs typeface="ＭＳ Ｐゴシック" charset="0"/>
              </a:rPr>
              <a:t>1 – Networking Today</a:t>
            </a:r>
          </a:p>
          <a:p>
            <a:pPr rtl="0">
              <a:lnSpc>
                <a:spcPct val="80000"/>
              </a:lnSpc>
              <a:buFontTx/>
              <a:buNone/>
            </a:pPr>
            <a:r>
              <a:rPr lang="zh-TW" sz="1200" kern="1200">
                <a:solidFill>
                  <a:schemeClr val="tx1"/>
                </a:solidFill>
                <a:latin typeface="Arial"/>
                <a:ea typeface="ＭＳ Ｐゴシック" charset="0"/>
                <a:cs typeface="ＭＳ Ｐゴシック" charset="0"/>
              </a:rPr>
              <a:t>1.4 – </a:t>
            </a:r>
            <a:r>
              <a:rPr lang="zh-TW" sz="1200">
                <a:solidFill>
                  <a:schemeClr val="accent5">
                    <a:lumMod val="40000"/>
                    <a:lumOff val="60000"/>
                  </a:schemeClr>
                </a:solidFill>
              </a:rPr>
              <a:t>Common Types of Networks</a:t>
            </a:r>
          </a:p>
          <a:p>
            <a:pPr rtl="0"/>
            <a:r>
              <a:rPr lang="zh-TW"/>
              <a:t>1.4.3</a:t>
            </a:r>
            <a:r>
              <a:rPr lang="zh-TW" baseline="0"/>
              <a:t> — </a:t>
            </a:r>
            <a:r>
              <a:rPr lang="zh-TW">
                <a:latin typeface="Arial"/>
              </a:rPr>
              <a:t> 互聯 網 </a:t>
            </a:r>
          </a:p>
          <a:p>
            <a:endParaRPr lang="en-US"/>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16</a:t>
            </a:fld>
            <a:endParaRPr>
              <a:solidFill>
                <a:prstClr val="black"/>
              </a:solidFill>
            </a:endParaRPr>
          </a:p>
        </p:txBody>
      </p:sp>
    </p:spTree>
    <p:extLst>
      <p:ext uri="{BB962C8B-B14F-4D97-AF65-F5344CB8AC3E}">
        <p14:creationId xmlns:p14="http://schemas.microsoft.com/office/powerpoint/2010/main" val="2877213597"/>
      </p:ext>
    </p:extLst>
  </p:cSld>
  <p:clrMapOvr>
    <a:masterClrMapping/>
  </p:clrMapOvr>
</p:notes>
</file>

<file path=ppt/notesSlides/notesSlide160.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18434" name="Rectangle 11"/>
          <p:cNvSpPr txBox="1">
            <a:spLocks noGrp="1" noChangeArrowheads="1"/>
          </p:cNvSpPr>
          <p:nvPr/>
        </p:nvSpPr>
        <p:spPr bwMode="auto">
          <a:xfrm>
            <a:off x="5885392" y="9435469"/>
            <a:ext cx="806779" cy="312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a:cs typeface="Arial"/>
              </a:defRPr>
            </a:lvl1pPr>
            <a:lvl2pPr marL="742950" indent="-285750" defTabSz="903288" eaLnBrk="0" hangingPunct="0">
              <a:defRPr sz="2400" b="1">
                <a:solidFill>
                  <a:schemeClr val="tx1"/>
                </a:solidFill>
                <a:latin typeface="Arial"/>
                <a:cs typeface="Arial"/>
              </a:defRPr>
            </a:lvl2pPr>
            <a:lvl3pPr marL="1143000" indent="-228600" defTabSz="903288" eaLnBrk="0" hangingPunct="0">
              <a:defRPr sz="2400" b="1">
                <a:solidFill>
                  <a:schemeClr val="tx1"/>
                </a:solidFill>
                <a:latin typeface="Arial"/>
                <a:cs typeface="Arial"/>
              </a:defRPr>
            </a:lvl3pPr>
            <a:lvl4pPr marL="1600200" indent="-228600" defTabSz="903288" eaLnBrk="0" hangingPunct="0">
              <a:defRPr sz="2400" b="1">
                <a:solidFill>
                  <a:schemeClr val="tx1"/>
                </a:solidFill>
                <a:latin typeface="Arial"/>
                <a:cs typeface="Arial"/>
              </a:defRPr>
            </a:lvl4pPr>
            <a:lvl5pPr marL="2057400" indent="-228600" defTabSz="903288" eaLnBrk="0" hangingPunct="0">
              <a:defRPr sz="2400" b="1">
                <a:solidFill>
                  <a:schemeClr val="tx1"/>
                </a:solidFill>
                <a:latin typeface="Arial"/>
                <a:cs typeface="Arial"/>
              </a:defRPr>
            </a:lvl5pPr>
            <a:lvl6pPr marL="2514600" indent="-228600" defTabSz="903288" eaLnBrk="0" fontAlgn="base" hangingPunct="0">
              <a:spcBef>
                <a:spcPct val="0"/>
              </a:spcBef>
              <a:spcAft>
                <a:spcPct val="0"/>
              </a:spcAft>
              <a:defRPr sz="2400" b="1">
                <a:solidFill>
                  <a:schemeClr val="tx1"/>
                </a:solidFill>
                <a:latin typeface="Arial"/>
                <a:cs typeface="Arial"/>
              </a:defRPr>
            </a:lvl6pPr>
            <a:lvl7pPr marL="2971800" indent="-228600" defTabSz="903288" eaLnBrk="0" fontAlgn="base" hangingPunct="0">
              <a:spcBef>
                <a:spcPct val="0"/>
              </a:spcBef>
              <a:spcAft>
                <a:spcPct val="0"/>
              </a:spcAft>
              <a:defRPr sz="2400" b="1">
                <a:solidFill>
                  <a:schemeClr val="tx1"/>
                </a:solidFill>
                <a:latin typeface="Arial"/>
                <a:cs typeface="Arial"/>
              </a:defRPr>
            </a:lvl7pPr>
            <a:lvl8pPr marL="3429000" indent="-228600" defTabSz="903288" eaLnBrk="0" fontAlgn="base" hangingPunct="0">
              <a:spcBef>
                <a:spcPct val="0"/>
              </a:spcBef>
              <a:spcAft>
                <a:spcPct val="0"/>
              </a:spcAft>
              <a:defRPr sz="2400" b="1">
                <a:solidFill>
                  <a:schemeClr val="tx1"/>
                </a:solidFill>
                <a:latin typeface="Arial"/>
                <a:cs typeface="Arial"/>
              </a:defRPr>
            </a:lvl8pPr>
            <a:lvl9pPr marL="3886200" indent="-228600" defTabSz="903288" eaLnBrk="0" fontAlgn="base" hangingPunct="0">
              <a:spcBef>
                <a:spcPct val="0"/>
              </a:spcBef>
              <a:spcAft>
                <a:spcPct val="0"/>
              </a:spcAft>
              <a:defRPr sz="2400" b="1">
                <a:solidFill>
                  <a:schemeClr val="tx1"/>
                </a:solidFill>
                <a:latin typeface="Arial"/>
                <a:cs typeface="Arial"/>
              </a:defRPr>
            </a:lvl9pPr>
          </a:lstStyle>
          <a:p>
            <a:pPr algn="r" rtl="0"/>
            <a:fld id="{7C839C26-801B-42B6-A101-60F37FE2B0A8}" type="slidenum">
              <a:rPr sz="800" b="0">
                <a:solidFill>
                  <a:prstClr val="black"/>
                </a:solidFill>
              </a:rPr>
              <a:pPr algn="r" rtl="0"/>
              <a:t>160</a:t>
            </a:fld>
            <a:endParaRPr sz="800" b="0">
              <a:solidFill>
                <a:prstClr val="black"/>
              </a:solidFill>
            </a:endParaRPr>
          </a:p>
        </p:txBody>
      </p:sp>
      <p:sp>
        <p:nvSpPr>
          <p:cNvPr id="18435" name="Rectangle 2"/>
          <p:cNvSpPr>
            <a:spLocks noGrp="1" noRot="1" noChangeAspect="1" noChangeArrowheads="1" noTextEdit="1"/>
          </p:cNvSpPr>
          <p:nvPr>
            <p:ph type="sldImg"/>
          </p:nvPr>
        </p:nvSpPr>
        <p:spPr>
          <a:xfrm>
            <a:off x="1168400" y="1243013"/>
            <a:ext cx="4470400" cy="3354387"/>
          </a:xfrm>
        </p:spPr>
      </p:sp>
      <p:sp>
        <p:nvSpPr>
          <p:cNvPr id="1843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buFontTx/>
              <a:buNone/>
            </a:pPr>
            <a:r>
              <a:rPr lang="zh-TW"/>
              <a:t>5.0- 簡介</a:t>
            </a:r>
          </a:p>
          <a:p>
            <a:pPr rtl="0">
              <a:buFontTx/>
              <a:buNone/>
            </a:pPr>
            <a:r>
              <a:rPr lang="zh-TW"/>
              <a:t>5.0.2-我將在本單元中學到什麼？</a:t>
            </a:r>
          </a:p>
        </p:txBody>
      </p:sp>
    </p:spTree>
    <p:extLst>
      <p:ext uri="{BB962C8B-B14F-4D97-AF65-F5344CB8AC3E}">
        <p14:creationId xmlns:p14="http://schemas.microsoft.com/office/powerpoint/2010/main" val="3647514563"/>
      </p:ext>
    </p:extLst>
  </p:cSld>
  <p:clrMapOvr>
    <a:masterClrMapping/>
  </p:clrMapOvr>
</p:notes>
</file>

<file path=ppt/notesSlides/notesSlide161.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5 — 數字系統</a:t>
            </a:r>
          </a:p>
          <a:p>
            <a:pPr rtl="0"/>
            <a:r>
              <a:rPr lang="zh-TW"/>
              <a:t>5.1-</a:t>
            </a:r>
            <a:r>
              <a:rPr lang="zh-TW" smtClean="0"/>
              <a:t>二進</a:t>
            </a:r>
            <a:r>
              <a:rPr lang="zh-TW" altLang="en-US" smtClean="0"/>
              <a:t>位</a:t>
            </a:r>
            <a:r>
              <a:rPr lang="zh-TW" smtClean="0"/>
              <a:t>制</a:t>
            </a:r>
            <a:r>
              <a:rPr lang="zh-TW"/>
              <a:t>數系統</a:t>
            </a:r>
          </a:p>
          <a:p>
            <a:pPr rtl="0"/>
            <a:r>
              <a:rPr lang="zh-TW"/>
              <a:t>5.1.1 — </a:t>
            </a:r>
            <a:r>
              <a:rPr lang="zh-TW" smtClean="0"/>
              <a:t>二進</a:t>
            </a:r>
            <a:r>
              <a:rPr lang="zh-TW" altLang="en-US" smtClean="0"/>
              <a:t>位</a:t>
            </a:r>
            <a:r>
              <a:rPr lang="zh-TW" smtClean="0"/>
              <a:t>制</a:t>
            </a:r>
            <a:r>
              <a:rPr lang="zh-TW"/>
              <a:t>和 IPv4 </a:t>
            </a:r>
            <a:r>
              <a:rPr lang="zh-TW" altLang="en-US" smtClean="0"/>
              <a:t>位</a:t>
            </a:r>
            <a:r>
              <a:rPr lang="zh-TW" smtClean="0"/>
              <a:t>址</a:t>
            </a:r>
            <a:endParaRPr lang="zh-TW"/>
          </a:p>
        </p:txBody>
      </p:sp>
      <p:sp>
        <p:nvSpPr>
          <p:cNvPr id="4" name="Slide Number Placeholder 3"/>
          <p:cNvSpPr>
            <a:spLocks noGrp="1"/>
          </p:cNvSpPr>
          <p:nvPr>
            <p:ph type="sldNum" sz="quarter" idx="5"/>
          </p:nvPr>
        </p:nvSpPr>
        <p:spPr/>
        <p:txBody>
          <a:bodyPr/>
          <a:lstStyle/>
          <a:p>
            <a:pPr rtl="0"/>
            <a:fld id="{5641018C-6CAF-B84E-B92C-ECB119457FBA}" type="slidenum">
              <a:rPr/>
              <a:t>161</a:t>
            </a:fld>
            <a:endParaRPr/>
          </a:p>
        </p:txBody>
      </p:sp>
    </p:spTree>
    <p:extLst>
      <p:ext uri="{BB962C8B-B14F-4D97-AF65-F5344CB8AC3E}">
        <p14:creationId xmlns:p14="http://schemas.microsoft.com/office/powerpoint/2010/main" val="76147145"/>
      </p:ext>
    </p:extLst>
  </p:cSld>
  <p:clrMapOvr>
    <a:masterClrMapping/>
  </p:clrMapOvr>
</p:notes>
</file>

<file path=ppt/notesSlides/notesSlide162.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5 — 數字系統</a:t>
            </a:r>
          </a:p>
          <a:p>
            <a:pPr rtl="0"/>
            <a:r>
              <a:rPr lang="zh-TW"/>
              <a:t>5.1-</a:t>
            </a:r>
            <a:r>
              <a:rPr lang="zh-TW" smtClean="0"/>
              <a:t>二進</a:t>
            </a:r>
            <a:r>
              <a:rPr lang="zh-TW" altLang="en-US" smtClean="0"/>
              <a:t>位</a:t>
            </a:r>
            <a:r>
              <a:rPr lang="zh-TW" smtClean="0"/>
              <a:t>制</a:t>
            </a:r>
            <a:r>
              <a:rPr lang="zh-TW"/>
              <a:t>數字系統</a:t>
            </a:r>
          </a:p>
          <a:p>
            <a:pPr rtl="0"/>
            <a:r>
              <a:rPr lang="zh-TW"/>
              <a:t>5.1.3 – 二進位制表示法</a:t>
            </a:r>
          </a:p>
        </p:txBody>
      </p:sp>
      <p:sp>
        <p:nvSpPr>
          <p:cNvPr id="4" name="Slide Number Placeholder 3"/>
          <p:cNvSpPr>
            <a:spLocks noGrp="1"/>
          </p:cNvSpPr>
          <p:nvPr>
            <p:ph type="sldNum" sz="quarter" idx="5"/>
          </p:nvPr>
        </p:nvSpPr>
        <p:spPr/>
        <p:txBody>
          <a:bodyPr/>
          <a:lstStyle/>
          <a:p>
            <a:pPr rtl="0"/>
            <a:fld id="{5641018C-6CAF-B84E-B92C-ECB119457FBA}" type="slidenum">
              <a:rPr/>
              <a:t>162</a:t>
            </a:fld>
            <a:endParaRPr/>
          </a:p>
        </p:txBody>
      </p:sp>
    </p:spTree>
    <p:extLst>
      <p:ext uri="{BB962C8B-B14F-4D97-AF65-F5344CB8AC3E}">
        <p14:creationId xmlns:p14="http://schemas.microsoft.com/office/powerpoint/2010/main" val="3598413797"/>
      </p:ext>
    </p:extLst>
  </p:cSld>
  <p:clrMapOvr>
    <a:masterClrMapping/>
  </p:clrMapOvr>
</p:notes>
</file>

<file path=ppt/notesSlides/notesSlide163.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5 — 數字系統</a:t>
            </a:r>
          </a:p>
          <a:p>
            <a:pPr rtl="0"/>
            <a:r>
              <a:rPr lang="zh-TW"/>
              <a:t>5.1-</a:t>
            </a:r>
            <a:r>
              <a:rPr lang="zh-TW" smtClean="0"/>
              <a:t>二進</a:t>
            </a:r>
            <a:r>
              <a:rPr lang="zh-TW" altLang="en-US" smtClean="0"/>
              <a:t>位</a:t>
            </a:r>
            <a:r>
              <a:rPr lang="zh-TW" smtClean="0"/>
              <a:t>制</a:t>
            </a:r>
            <a:r>
              <a:rPr lang="zh-TW"/>
              <a:t>數字系統</a:t>
            </a:r>
          </a:p>
          <a:p>
            <a:pPr rtl="0"/>
            <a:r>
              <a:rPr lang="zh-TW"/>
              <a:t>5.1.3 – 二進位制表示法</a:t>
            </a:r>
          </a:p>
          <a:p>
            <a:pPr rtl="0"/>
            <a:r>
              <a:rPr lang="zh-TW"/>
              <a:t>5.1.4-</a:t>
            </a:r>
            <a:r>
              <a:rPr lang="zh-TW" smtClean="0"/>
              <a:t>檢查</a:t>
            </a:r>
            <a:r>
              <a:rPr lang="zh-TW" altLang="en-US" smtClean="0"/>
              <a:t>您</a:t>
            </a:r>
            <a:r>
              <a:rPr lang="zh-TW" smtClean="0"/>
              <a:t>的理解</a:t>
            </a:r>
            <a:r>
              <a:rPr lang="zh-TW" altLang="en-US" smtClean="0"/>
              <a:t>程度</a:t>
            </a:r>
            <a:r>
              <a:rPr lang="zh-TW" smtClean="0"/>
              <a:t>-二進</a:t>
            </a:r>
            <a:r>
              <a:rPr lang="zh-TW" altLang="en-US" smtClean="0"/>
              <a:t>位</a:t>
            </a:r>
            <a:r>
              <a:rPr lang="zh-TW" smtClean="0"/>
              <a:t>制數</a:t>
            </a:r>
            <a:r>
              <a:rPr lang="zh-TW" altLang="en-US" smtClean="0"/>
              <a:t>字</a:t>
            </a:r>
            <a:r>
              <a:rPr lang="zh-TW" smtClean="0"/>
              <a:t>系統</a:t>
            </a:r>
            <a:endParaRPr lang="zh-TW"/>
          </a:p>
        </p:txBody>
      </p:sp>
      <p:sp>
        <p:nvSpPr>
          <p:cNvPr id="4" name="Slide Number Placeholder 3"/>
          <p:cNvSpPr>
            <a:spLocks noGrp="1"/>
          </p:cNvSpPr>
          <p:nvPr>
            <p:ph type="sldNum" sz="quarter" idx="5"/>
          </p:nvPr>
        </p:nvSpPr>
        <p:spPr/>
        <p:txBody>
          <a:bodyPr/>
          <a:lstStyle/>
          <a:p>
            <a:pPr rtl="0"/>
            <a:fld id="{5641018C-6CAF-B84E-B92C-ECB119457FBA}" type="slidenum">
              <a:rPr/>
              <a:t>163</a:t>
            </a:fld>
            <a:endParaRPr/>
          </a:p>
        </p:txBody>
      </p:sp>
    </p:spTree>
    <p:extLst>
      <p:ext uri="{BB962C8B-B14F-4D97-AF65-F5344CB8AC3E}">
        <p14:creationId xmlns:p14="http://schemas.microsoft.com/office/powerpoint/2010/main" val="369229497"/>
      </p:ext>
    </p:extLst>
  </p:cSld>
  <p:clrMapOvr>
    <a:masterClrMapping/>
  </p:clrMapOvr>
</p:notes>
</file>

<file path=ppt/notesSlides/notesSlide164.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5 — 數字系統</a:t>
            </a:r>
          </a:p>
          <a:p>
            <a:pPr rtl="0"/>
            <a:r>
              <a:rPr lang="zh-TW"/>
              <a:t>5.1-</a:t>
            </a:r>
            <a:r>
              <a:rPr lang="zh-TW" smtClean="0"/>
              <a:t>二進</a:t>
            </a:r>
            <a:r>
              <a:rPr lang="zh-TW" altLang="en-US" smtClean="0"/>
              <a:t>位</a:t>
            </a:r>
            <a:r>
              <a:rPr lang="zh-TW" smtClean="0"/>
              <a:t>制</a:t>
            </a:r>
            <a:r>
              <a:rPr lang="zh-TW"/>
              <a:t>數字系統</a:t>
            </a:r>
          </a:p>
          <a:p>
            <a:pPr rtl="0"/>
            <a:r>
              <a:rPr lang="zh-TW"/>
              <a:t>5.1.5-將</a:t>
            </a:r>
            <a:r>
              <a:rPr lang="zh-TW" smtClean="0"/>
              <a:t>二進</a:t>
            </a:r>
            <a:r>
              <a:rPr lang="zh-TW" altLang="en-US" smtClean="0"/>
              <a:t>位</a:t>
            </a:r>
            <a:r>
              <a:rPr lang="zh-TW" smtClean="0"/>
              <a:t>制</a:t>
            </a:r>
            <a:r>
              <a:rPr lang="zh-TW"/>
              <a:t>轉換為</a:t>
            </a:r>
            <a:r>
              <a:rPr lang="zh-TW" smtClean="0"/>
              <a:t>十進</a:t>
            </a:r>
            <a:r>
              <a:rPr lang="zh-TW" altLang="en-US" smtClean="0"/>
              <a:t>位</a:t>
            </a:r>
            <a:r>
              <a:rPr lang="zh-TW" smtClean="0"/>
              <a:t>制</a:t>
            </a:r>
            <a:endParaRPr lang="zh-TW"/>
          </a:p>
          <a:p>
            <a:pPr rtl="0"/>
            <a:r>
              <a:rPr lang="zh-TW"/>
              <a:t>5.1.6 – 活動 - </a:t>
            </a:r>
            <a:r>
              <a:rPr lang="zh-TW" smtClean="0"/>
              <a:t>二進</a:t>
            </a:r>
            <a:r>
              <a:rPr lang="zh-TW" altLang="en-US" smtClean="0"/>
              <a:t>位</a:t>
            </a:r>
            <a:r>
              <a:rPr lang="zh-TW" smtClean="0"/>
              <a:t>制</a:t>
            </a:r>
            <a:r>
              <a:rPr lang="zh-TW"/>
              <a:t>轉換</a:t>
            </a:r>
            <a:r>
              <a:rPr lang="zh-TW" smtClean="0"/>
              <a:t>十進</a:t>
            </a:r>
            <a:r>
              <a:rPr lang="zh-TW" altLang="en-US" smtClean="0"/>
              <a:t>位</a:t>
            </a:r>
            <a:r>
              <a:rPr lang="zh-TW" smtClean="0"/>
              <a:t>制</a:t>
            </a:r>
            <a:endParaRPr lang="zh-TW"/>
          </a:p>
        </p:txBody>
      </p:sp>
      <p:sp>
        <p:nvSpPr>
          <p:cNvPr id="4" name="Slide Number Placeholder 3"/>
          <p:cNvSpPr>
            <a:spLocks noGrp="1"/>
          </p:cNvSpPr>
          <p:nvPr>
            <p:ph type="sldNum" sz="quarter" idx="5"/>
          </p:nvPr>
        </p:nvSpPr>
        <p:spPr/>
        <p:txBody>
          <a:bodyPr/>
          <a:lstStyle/>
          <a:p>
            <a:pPr rtl="0"/>
            <a:fld id="{5641018C-6CAF-B84E-B92C-ECB119457FBA}" type="slidenum">
              <a:rPr/>
              <a:t>164</a:t>
            </a:fld>
            <a:endParaRPr/>
          </a:p>
        </p:txBody>
      </p:sp>
    </p:spTree>
    <p:extLst>
      <p:ext uri="{BB962C8B-B14F-4D97-AF65-F5344CB8AC3E}">
        <p14:creationId xmlns:p14="http://schemas.microsoft.com/office/powerpoint/2010/main" val="1950160863"/>
      </p:ext>
    </p:extLst>
  </p:cSld>
  <p:clrMapOvr>
    <a:masterClrMapping/>
  </p:clrMapOvr>
</p:notes>
</file>

<file path=ppt/notesSlides/notesSlide165.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5 — 數字系統</a:t>
            </a:r>
          </a:p>
          <a:p>
            <a:pPr rtl="0"/>
            <a:r>
              <a:rPr lang="zh-TW"/>
              <a:t>5.1-</a:t>
            </a:r>
            <a:r>
              <a:rPr lang="zh-TW" smtClean="0"/>
              <a:t>二進</a:t>
            </a:r>
            <a:r>
              <a:rPr lang="zh-TW" altLang="en-US" smtClean="0"/>
              <a:t>位</a:t>
            </a:r>
            <a:r>
              <a:rPr lang="zh-TW" smtClean="0"/>
              <a:t>制</a:t>
            </a:r>
            <a:r>
              <a:rPr lang="zh-TW"/>
              <a:t>數字系統</a:t>
            </a:r>
          </a:p>
          <a:p>
            <a:pPr rtl="0"/>
            <a:r>
              <a:rPr lang="zh-TW"/>
              <a:t>5.1.7 – </a:t>
            </a:r>
            <a:r>
              <a:rPr lang="zh-TW" smtClean="0"/>
              <a:t>十進位</a:t>
            </a:r>
            <a:r>
              <a:rPr lang="zh-TW" altLang="en-US" smtClean="0"/>
              <a:t>制</a:t>
            </a:r>
            <a:r>
              <a:rPr lang="zh-TW" smtClean="0"/>
              <a:t>到二進位</a:t>
            </a:r>
            <a:r>
              <a:rPr lang="zh-TW" altLang="en-US" smtClean="0"/>
              <a:t>制</a:t>
            </a:r>
            <a:r>
              <a:rPr lang="zh-TW" smtClean="0"/>
              <a:t>的</a:t>
            </a:r>
            <a:r>
              <a:rPr lang="zh-TW"/>
              <a:t>轉換</a:t>
            </a:r>
          </a:p>
        </p:txBody>
      </p:sp>
      <p:sp>
        <p:nvSpPr>
          <p:cNvPr id="4" name="Slide Number Placeholder 3"/>
          <p:cNvSpPr>
            <a:spLocks noGrp="1"/>
          </p:cNvSpPr>
          <p:nvPr>
            <p:ph type="sldNum" sz="quarter" idx="5"/>
          </p:nvPr>
        </p:nvSpPr>
        <p:spPr/>
        <p:txBody>
          <a:bodyPr/>
          <a:lstStyle/>
          <a:p>
            <a:pPr rtl="0"/>
            <a:fld id="{5641018C-6CAF-B84E-B92C-ECB119457FBA}" type="slidenum">
              <a:rPr/>
              <a:t>165</a:t>
            </a:fld>
            <a:endParaRPr/>
          </a:p>
        </p:txBody>
      </p:sp>
    </p:spTree>
    <p:extLst>
      <p:ext uri="{BB962C8B-B14F-4D97-AF65-F5344CB8AC3E}">
        <p14:creationId xmlns:p14="http://schemas.microsoft.com/office/powerpoint/2010/main" val="156963597"/>
      </p:ext>
    </p:extLst>
  </p:cSld>
  <p:clrMapOvr>
    <a:masterClrMapping/>
  </p:clrMapOvr>
</p:notes>
</file>

<file path=ppt/notesSlides/notesSlide166.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ltLang="en-US" smtClean="0"/>
              <a:t>單元</a:t>
            </a:r>
            <a:r>
              <a:rPr lang="zh-TW" smtClean="0"/>
              <a:t> </a:t>
            </a:r>
            <a:r>
              <a:rPr lang="zh-TW"/>
              <a:t>5 - 數字系統</a:t>
            </a:r>
          </a:p>
          <a:p>
            <a:pPr rtl="0"/>
            <a:r>
              <a:rPr lang="zh-TW"/>
              <a:t>5.1-</a:t>
            </a:r>
            <a:r>
              <a:rPr lang="zh-TW" smtClean="0"/>
              <a:t>二進</a:t>
            </a:r>
            <a:r>
              <a:rPr lang="zh-TW" altLang="en-US" smtClean="0"/>
              <a:t>位</a:t>
            </a:r>
            <a:r>
              <a:rPr lang="zh-TW" smtClean="0"/>
              <a:t>制</a:t>
            </a:r>
            <a:r>
              <a:rPr lang="zh-TW"/>
              <a:t>數字系統</a:t>
            </a:r>
          </a:p>
          <a:p>
            <a:pPr rtl="0"/>
            <a:r>
              <a:rPr lang="zh-TW"/>
              <a:t>5.1.8-</a:t>
            </a:r>
            <a:r>
              <a:rPr lang="zh-TW" smtClean="0"/>
              <a:t>十進</a:t>
            </a:r>
            <a:r>
              <a:rPr lang="zh-TW" altLang="en-US" smtClean="0"/>
              <a:t>位</a:t>
            </a:r>
            <a:r>
              <a:rPr lang="zh-TW" smtClean="0"/>
              <a:t>制</a:t>
            </a:r>
            <a:r>
              <a:rPr lang="zh-TW"/>
              <a:t>到</a:t>
            </a:r>
            <a:r>
              <a:rPr lang="zh-TW" smtClean="0"/>
              <a:t>二進</a:t>
            </a:r>
            <a:r>
              <a:rPr lang="zh-TW" altLang="en-US" smtClean="0"/>
              <a:t>位</a:t>
            </a:r>
            <a:r>
              <a:rPr lang="zh-TW" smtClean="0"/>
              <a:t>制</a:t>
            </a:r>
            <a:r>
              <a:rPr lang="zh-TW"/>
              <a:t>轉換範例</a:t>
            </a:r>
          </a:p>
          <a:p>
            <a:pPr rtl="0"/>
            <a:r>
              <a:rPr lang="zh-TW"/>
              <a:t>5.1.9-活動-</a:t>
            </a:r>
            <a:r>
              <a:rPr lang="zh-TW" smtClean="0"/>
              <a:t>十進</a:t>
            </a:r>
            <a:r>
              <a:rPr lang="zh-TW" altLang="en-US" smtClean="0"/>
              <a:t>位</a:t>
            </a:r>
            <a:r>
              <a:rPr lang="zh-TW" smtClean="0"/>
              <a:t>制</a:t>
            </a:r>
            <a:r>
              <a:rPr lang="zh-TW"/>
              <a:t>到</a:t>
            </a:r>
            <a:r>
              <a:rPr lang="zh-TW" smtClean="0"/>
              <a:t>二進</a:t>
            </a:r>
            <a:r>
              <a:rPr lang="zh-TW" altLang="en-US" smtClean="0"/>
              <a:t>位</a:t>
            </a:r>
            <a:r>
              <a:rPr lang="zh-TW" smtClean="0"/>
              <a:t>制</a:t>
            </a:r>
            <a:r>
              <a:rPr lang="zh-TW"/>
              <a:t>轉換</a:t>
            </a:r>
          </a:p>
          <a:p>
            <a:pPr rtl="0"/>
            <a:r>
              <a:rPr lang="zh-TW"/>
              <a:t>5.1.10 — 活動 — </a:t>
            </a:r>
            <a:r>
              <a:rPr lang="zh-TW" smtClean="0"/>
              <a:t>二元</a:t>
            </a:r>
            <a:r>
              <a:rPr lang="zh-TW"/>
              <a:t>遊戲</a:t>
            </a:r>
          </a:p>
        </p:txBody>
      </p:sp>
      <p:sp>
        <p:nvSpPr>
          <p:cNvPr id="4" name="Slide Number Placeholder 3"/>
          <p:cNvSpPr>
            <a:spLocks noGrp="1"/>
          </p:cNvSpPr>
          <p:nvPr>
            <p:ph type="sldNum" sz="quarter" idx="5"/>
          </p:nvPr>
        </p:nvSpPr>
        <p:spPr/>
        <p:txBody>
          <a:bodyPr/>
          <a:lstStyle/>
          <a:p>
            <a:pPr rtl="0"/>
            <a:fld id="{5641018C-6CAF-B84E-B92C-ECB119457FBA}" type="slidenum">
              <a:rPr/>
              <a:t>166</a:t>
            </a:fld>
            <a:endParaRPr/>
          </a:p>
        </p:txBody>
      </p:sp>
    </p:spTree>
    <p:extLst>
      <p:ext uri="{BB962C8B-B14F-4D97-AF65-F5344CB8AC3E}">
        <p14:creationId xmlns:p14="http://schemas.microsoft.com/office/powerpoint/2010/main" val="954508761"/>
      </p:ext>
    </p:extLst>
  </p:cSld>
  <p:clrMapOvr>
    <a:masterClrMapping/>
  </p:clrMapOvr>
</p:notes>
</file>

<file path=ppt/notesSlides/notesSlide167.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5 — 數字系統</a:t>
            </a:r>
          </a:p>
          <a:p>
            <a:pPr rtl="0"/>
            <a:r>
              <a:rPr lang="zh-TW"/>
              <a:t>5.1-</a:t>
            </a:r>
            <a:r>
              <a:rPr lang="zh-TW" smtClean="0"/>
              <a:t>二進</a:t>
            </a:r>
            <a:r>
              <a:rPr lang="zh-TW" altLang="en-US" smtClean="0"/>
              <a:t>位</a:t>
            </a:r>
            <a:r>
              <a:rPr lang="zh-TW" smtClean="0"/>
              <a:t>制</a:t>
            </a:r>
            <a:r>
              <a:rPr lang="zh-TW"/>
              <a:t>數字系統</a:t>
            </a:r>
          </a:p>
          <a:p>
            <a:pPr rtl="0"/>
            <a:r>
              <a:rPr lang="zh-TW"/>
              <a:t>5.1.11 — IPv4 </a:t>
            </a:r>
            <a:r>
              <a:rPr lang="zh-TW" altLang="en-US" smtClean="0"/>
              <a:t>位</a:t>
            </a:r>
            <a:r>
              <a:rPr lang="zh-TW" smtClean="0"/>
              <a:t>址</a:t>
            </a:r>
            <a:endParaRPr lang="zh-TW"/>
          </a:p>
        </p:txBody>
      </p:sp>
      <p:sp>
        <p:nvSpPr>
          <p:cNvPr id="4" name="Slide Number Placeholder 3"/>
          <p:cNvSpPr>
            <a:spLocks noGrp="1"/>
          </p:cNvSpPr>
          <p:nvPr>
            <p:ph type="sldNum" sz="quarter" idx="5"/>
          </p:nvPr>
        </p:nvSpPr>
        <p:spPr/>
        <p:txBody>
          <a:bodyPr/>
          <a:lstStyle/>
          <a:p>
            <a:pPr rtl="0"/>
            <a:fld id="{5641018C-6CAF-B84E-B92C-ECB119457FBA}" type="slidenum">
              <a:rPr/>
              <a:t>167</a:t>
            </a:fld>
            <a:endParaRPr/>
          </a:p>
        </p:txBody>
      </p:sp>
    </p:spTree>
    <p:extLst>
      <p:ext uri="{BB962C8B-B14F-4D97-AF65-F5344CB8AC3E}">
        <p14:creationId xmlns:p14="http://schemas.microsoft.com/office/powerpoint/2010/main" val="2692255763"/>
      </p:ext>
    </p:extLst>
  </p:cSld>
  <p:clrMapOvr>
    <a:masterClrMapping/>
  </p:clrMapOvr>
</p:notes>
</file>

<file path=ppt/notesSlides/notesSlide168.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5 — 數字系統</a:t>
            </a:r>
          </a:p>
          <a:p>
            <a:pPr rtl="0"/>
            <a:r>
              <a:rPr lang="zh-TW"/>
              <a:t>5.2-</a:t>
            </a:r>
            <a:r>
              <a:rPr lang="zh-TW" smtClean="0"/>
              <a:t>十六進</a:t>
            </a:r>
            <a:r>
              <a:rPr lang="zh-TW" altLang="en-US" smtClean="0"/>
              <a:t>位</a:t>
            </a:r>
            <a:r>
              <a:rPr lang="zh-TW" smtClean="0"/>
              <a:t>制</a:t>
            </a:r>
            <a:r>
              <a:rPr lang="zh-TW"/>
              <a:t>數字系統</a:t>
            </a:r>
          </a:p>
          <a:p>
            <a:pPr rtl="0"/>
            <a:r>
              <a:rPr lang="zh-TW"/>
              <a:t>5.2.1 — </a:t>
            </a:r>
            <a:r>
              <a:rPr lang="zh-TW" smtClean="0"/>
              <a:t>十六進位</a:t>
            </a:r>
            <a:r>
              <a:rPr lang="zh-TW" altLang="en-US" smtClean="0"/>
              <a:t>制</a:t>
            </a:r>
            <a:r>
              <a:rPr lang="zh-TW" smtClean="0"/>
              <a:t>和 </a:t>
            </a:r>
            <a:r>
              <a:rPr lang="zh-TW"/>
              <a:t>IPv6 位址</a:t>
            </a:r>
          </a:p>
        </p:txBody>
      </p:sp>
      <p:sp>
        <p:nvSpPr>
          <p:cNvPr id="4" name="Slide Number Placeholder 3"/>
          <p:cNvSpPr>
            <a:spLocks noGrp="1"/>
          </p:cNvSpPr>
          <p:nvPr>
            <p:ph type="sldNum" sz="quarter" idx="5"/>
          </p:nvPr>
        </p:nvSpPr>
        <p:spPr/>
        <p:txBody>
          <a:bodyPr/>
          <a:lstStyle/>
          <a:p>
            <a:pPr rtl="0"/>
            <a:fld id="{5641018C-6CAF-B84E-B92C-ECB119457FBA}" type="slidenum">
              <a:rPr/>
              <a:t>168</a:t>
            </a:fld>
            <a:endParaRPr/>
          </a:p>
        </p:txBody>
      </p:sp>
    </p:spTree>
    <p:extLst>
      <p:ext uri="{BB962C8B-B14F-4D97-AF65-F5344CB8AC3E}">
        <p14:creationId xmlns:p14="http://schemas.microsoft.com/office/powerpoint/2010/main" val="3863038678"/>
      </p:ext>
    </p:extLst>
  </p:cSld>
  <p:clrMapOvr>
    <a:masterClrMapping/>
  </p:clrMapOvr>
</p:notes>
</file>

<file path=ppt/notesSlides/notesSlide169.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5 — 數字系統</a:t>
            </a:r>
          </a:p>
          <a:p>
            <a:pPr rtl="0"/>
            <a:r>
              <a:rPr lang="zh-TW"/>
              <a:t>5.2-</a:t>
            </a:r>
            <a:r>
              <a:rPr lang="zh-TW" smtClean="0"/>
              <a:t>十六進</a:t>
            </a:r>
            <a:r>
              <a:rPr lang="zh-TW" altLang="en-US" smtClean="0"/>
              <a:t>位</a:t>
            </a:r>
            <a:r>
              <a:rPr lang="zh-TW" smtClean="0"/>
              <a:t>制</a:t>
            </a:r>
            <a:r>
              <a:rPr lang="zh-TW"/>
              <a:t>數字系統</a:t>
            </a:r>
          </a:p>
          <a:p>
            <a:pPr rtl="0"/>
            <a:r>
              <a:rPr lang="zh-TW"/>
              <a:t>5.2.1 — </a:t>
            </a:r>
            <a:r>
              <a:rPr lang="zh-TW" smtClean="0"/>
              <a:t>十六進位</a:t>
            </a:r>
            <a:r>
              <a:rPr lang="zh-TW" altLang="en-US" smtClean="0"/>
              <a:t>制</a:t>
            </a:r>
            <a:r>
              <a:rPr lang="zh-TW" smtClean="0"/>
              <a:t>和 </a:t>
            </a:r>
            <a:r>
              <a:rPr lang="zh-TW"/>
              <a:t>IPv6 位址</a:t>
            </a:r>
          </a:p>
        </p:txBody>
      </p:sp>
      <p:sp>
        <p:nvSpPr>
          <p:cNvPr id="4" name="Slide Number Placeholder 3"/>
          <p:cNvSpPr>
            <a:spLocks noGrp="1"/>
          </p:cNvSpPr>
          <p:nvPr>
            <p:ph type="sldNum" sz="quarter" idx="5"/>
          </p:nvPr>
        </p:nvSpPr>
        <p:spPr/>
        <p:txBody>
          <a:bodyPr/>
          <a:lstStyle/>
          <a:p>
            <a:pPr rtl="0"/>
            <a:fld id="{5641018C-6CAF-B84E-B92C-ECB119457FBA}" type="slidenum">
              <a:rPr/>
              <a:t>169</a:t>
            </a:fld>
            <a:endParaRPr/>
          </a:p>
        </p:txBody>
      </p:sp>
    </p:spTree>
    <p:extLst>
      <p:ext uri="{BB962C8B-B14F-4D97-AF65-F5344CB8AC3E}">
        <p14:creationId xmlns:p14="http://schemas.microsoft.com/office/powerpoint/2010/main" val="171134829"/>
      </p:ext>
    </p:extLst>
  </p:cSld>
  <p:clrMapOvr>
    <a:masterClrMapping/>
  </p:clrMapOvr>
</p:notes>
</file>

<file path=ppt/notesSlides/notesSlide17.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lnSpc>
                <a:spcPct val="80000"/>
              </a:lnSpc>
              <a:buFontTx/>
              <a:buNone/>
            </a:pPr>
            <a:r>
              <a:rPr lang="zh-TW" sz="1200" kern="1200">
                <a:solidFill>
                  <a:schemeClr val="tx1"/>
                </a:solidFill>
                <a:latin typeface="Arial"/>
                <a:ea typeface="ＭＳ Ｐゴシック" charset="0"/>
                <a:cs typeface="ＭＳ Ｐゴシック" charset="0"/>
              </a:rPr>
              <a:t>1 – Networking Today</a:t>
            </a:r>
          </a:p>
          <a:p>
            <a:pPr rtl="0">
              <a:lnSpc>
                <a:spcPct val="80000"/>
              </a:lnSpc>
              <a:buFontTx/>
              <a:buNone/>
            </a:pPr>
            <a:r>
              <a:rPr lang="zh-TW" sz="1200" kern="1200">
                <a:solidFill>
                  <a:schemeClr val="tx1"/>
                </a:solidFill>
                <a:latin typeface="Arial"/>
                <a:ea typeface="ＭＳ Ｐゴシック" charset="0"/>
                <a:cs typeface="ＭＳ Ｐゴシック" charset="0"/>
              </a:rPr>
              <a:t>1.4 – </a:t>
            </a:r>
            <a:r>
              <a:rPr lang="zh-TW" sz="1200">
                <a:solidFill>
                  <a:schemeClr val="accent5">
                    <a:lumMod val="40000"/>
                    <a:lumOff val="60000"/>
                  </a:schemeClr>
                </a:solidFill>
              </a:rPr>
              <a:t>Common Types of Networks</a:t>
            </a:r>
          </a:p>
          <a:p>
            <a:pPr rtl="0"/>
            <a:r>
              <a:rPr lang="zh-TW"/>
              <a:t>1.4.4</a:t>
            </a:r>
            <a:r>
              <a:rPr lang="zh-TW" baseline="0"/>
              <a:t> </a:t>
            </a:r>
            <a:r>
              <a:rPr lang="zh-TW">
                <a:latin typeface="Arial"/>
              </a:rPr>
              <a:t>– Intranets</a:t>
            </a:r>
            <a:r>
              <a:rPr lang="zh-TW" baseline="0">
                <a:latin typeface="Arial"/>
              </a:rPr>
              <a:t> and Extranets</a:t>
            </a:r>
          </a:p>
          <a:p>
            <a:pPr marL="0" marR="0" lvl="0" indent="0" algn="l" defTabSz="457200" rtl="0" eaLnBrk="1" fontAlgn="auto" latinLnBrk="0" hangingPunct="1">
              <a:lnSpc>
                <a:spcPct val="100000"/>
              </a:lnSpc>
              <a:spcBef>
                <a:spcPct val="0"/>
              </a:spcBef>
              <a:spcAft>
                <a:spcPct val="0"/>
              </a:spcAft>
              <a:buClrTx/>
              <a:buSzTx/>
              <a:buFontTx/>
              <a:buNone/>
              <a:defRPr/>
            </a:pPr>
            <a:r>
              <a:rPr lang="zh-TW" sz="1200">
                <a:effectLst/>
              </a:rPr>
              <a:t>1.4.5 — 檢查您的瞭解 — 常見的網路類型</a:t>
            </a:r>
          </a:p>
          <a:p>
            <a:endParaRPr lang="en-US"/>
          </a:p>
          <a:p>
            <a:endParaRPr lang="en-US"/>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17</a:t>
            </a:fld>
            <a:endParaRPr>
              <a:solidFill>
                <a:prstClr val="black"/>
              </a:solidFill>
            </a:endParaRPr>
          </a:p>
        </p:txBody>
      </p:sp>
    </p:spTree>
    <p:extLst>
      <p:ext uri="{BB962C8B-B14F-4D97-AF65-F5344CB8AC3E}">
        <p14:creationId xmlns:p14="http://schemas.microsoft.com/office/powerpoint/2010/main" val="502496027"/>
      </p:ext>
    </p:extLst>
  </p:cSld>
  <p:clrMapOvr>
    <a:masterClrMapping/>
  </p:clrMapOvr>
</p:notes>
</file>

<file path=ppt/notesSlides/notesSlide170.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5 — 數字系統</a:t>
            </a:r>
          </a:p>
          <a:p>
            <a:pPr rtl="0"/>
            <a:r>
              <a:rPr lang="zh-TW"/>
              <a:t>5.2-</a:t>
            </a:r>
            <a:r>
              <a:rPr lang="zh-TW" smtClean="0"/>
              <a:t>十六進</a:t>
            </a:r>
            <a:r>
              <a:rPr lang="zh-TW" altLang="en-US" smtClean="0"/>
              <a:t>位</a:t>
            </a:r>
            <a:r>
              <a:rPr lang="zh-TW" smtClean="0"/>
              <a:t>制</a:t>
            </a:r>
            <a:r>
              <a:rPr lang="zh-TW"/>
              <a:t>數字系統</a:t>
            </a:r>
          </a:p>
          <a:p>
            <a:pPr rtl="0"/>
            <a:r>
              <a:rPr lang="zh-TW"/>
              <a:t>5.2.3- </a:t>
            </a:r>
            <a:r>
              <a:rPr lang="zh-TW" sz="1200" smtClean="0"/>
              <a:t>十進</a:t>
            </a:r>
            <a:r>
              <a:rPr lang="zh-TW" altLang="en-US" sz="1200" smtClean="0"/>
              <a:t>位</a:t>
            </a:r>
            <a:r>
              <a:rPr lang="zh-TW" sz="1200" smtClean="0"/>
              <a:t>制</a:t>
            </a:r>
            <a:r>
              <a:rPr lang="zh-TW" sz="1200"/>
              <a:t>到</a:t>
            </a:r>
            <a:r>
              <a:rPr lang="zh-TW" sz="1200" smtClean="0"/>
              <a:t>十六進</a:t>
            </a:r>
            <a:r>
              <a:rPr lang="zh-TW" altLang="en-US" sz="1200" smtClean="0"/>
              <a:t>位</a:t>
            </a:r>
            <a:r>
              <a:rPr lang="zh-TW" sz="1200" smtClean="0"/>
              <a:t>制</a:t>
            </a:r>
            <a:r>
              <a:rPr lang="zh-TW" sz="1200"/>
              <a:t>轉換</a:t>
            </a:r>
          </a:p>
        </p:txBody>
      </p:sp>
      <p:sp>
        <p:nvSpPr>
          <p:cNvPr id="4" name="Slide Number Placeholder 3"/>
          <p:cNvSpPr>
            <a:spLocks noGrp="1"/>
          </p:cNvSpPr>
          <p:nvPr>
            <p:ph type="sldNum" sz="quarter" idx="5"/>
          </p:nvPr>
        </p:nvSpPr>
        <p:spPr/>
        <p:txBody>
          <a:bodyPr/>
          <a:lstStyle/>
          <a:p>
            <a:pPr rtl="0"/>
            <a:fld id="{5641018C-6CAF-B84E-B92C-ECB119457FBA}" type="slidenum">
              <a:rPr/>
              <a:t>170</a:t>
            </a:fld>
            <a:endParaRPr/>
          </a:p>
        </p:txBody>
      </p:sp>
    </p:spTree>
    <p:extLst>
      <p:ext uri="{BB962C8B-B14F-4D97-AF65-F5344CB8AC3E}">
        <p14:creationId xmlns:p14="http://schemas.microsoft.com/office/powerpoint/2010/main" val="1686214295"/>
      </p:ext>
    </p:extLst>
  </p:cSld>
  <p:clrMapOvr>
    <a:masterClrMapping/>
  </p:clrMapOvr>
</p:notes>
</file>

<file path=ppt/notesSlides/notesSlide171.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5 — 數字系統</a:t>
            </a:r>
          </a:p>
          <a:p>
            <a:pPr rtl="0"/>
            <a:r>
              <a:rPr lang="zh-TW"/>
              <a:t>5.2-</a:t>
            </a:r>
            <a:r>
              <a:rPr lang="zh-TW" smtClean="0"/>
              <a:t>十六進</a:t>
            </a:r>
            <a:r>
              <a:rPr lang="zh-TW" altLang="en-US" smtClean="0"/>
              <a:t>位</a:t>
            </a:r>
            <a:r>
              <a:rPr lang="zh-TW" smtClean="0"/>
              <a:t>制</a:t>
            </a:r>
            <a:r>
              <a:rPr lang="zh-TW"/>
              <a:t>數字系統</a:t>
            </a:r>
          </a:p>
          <a:p>
            <a:pPr rtl="0"/>
            <a:r>
              <a:rPr lang="zh-TW"/>
              <a:t>5.2.4- </a:t>
            </a:r>
            <a:r>
              <a:rPr lang="zh-TW" sz="1200" smtClean="0"/>
              <a:t>十六進</a:t>
            </a:r>
            <a:r>
              <a:rPr lang="zh-TW" altLang="en-US" sz="1200" smtClean="0"/>
              <a:t>位</a:t>
            </a:r>
            <a:r>
              <a:rPr lang="zh-TW" sz="1200" smtClean="0"/>
              <a:t>制</a:t>
            </a:r>
            <a:r>
              <a:rPr lang="zh-TW" sz="1200"/>
              <a:t>到</a:t>
            </a:r>
            <a:r>
              <a:rPr lang="zh-TW" sz="1200" smtClean="0"/>
              <a:t>十進</a:t>
            </a:r>
            <a:r>
              <a:rPr lang="zh-TW" altLang="en-US" sz="1200" smtClean="0"/>
              <a:t>位</a:t>
            </a:r>
            <a:r>
              <a:rPr lang="zh-TW" sz="1200" smtClean="0"/>
              <a:t>制</a:t>
            </a:r>
            <a:r>
              <a:rPr lang="zh-TW" sz="1200"/>
              <a:t>的轉換</a:t>
            </a:r>
          </a:p>
          <a:p>
            <a:pPr rtl="0"/>
            <a:r>
              <a:rPr lang="zh-TW" sz="1200"/>
              <a:t>5.2.5-</a:t>
            </a:r>
            <a:r>
              <a:rPr lang="zh-TW" sz="1200" smtClean="0"/>
              <a:t>檢查</a:t>
            </a:r>
            <a:r>
              <a:rPr lang="zh-TW" altLang="en-US" sz="1200" smtClean="0"/>
              <a:t>您</a:t>
            </a:r>
            <a:r>
              <a:rPr lang="zh-TW" sz="1200" smtClean="0"/>
              <a:t>的理解</a:t>
            </a:r>
            <a:r>
              <a:rPr lang="zh-TW" altLang="en-US" sz="1200" smtClean="0"/>
              <a:t>程度</a:t>
            </a:r>
            <a:r>
              <a:rPr lang="zh-TW" sz="1200" smtClean="0"/>
              <a:t>-十六進</a:t>
            </a:r>
            <a:r>
              <a:rPr lang="zh-TW" altLang="en-US" sz="1200" smtClean="0"/>
              <a:t>位</a:t>
            </a:r>
            <a:r>
              <a:rPr lang="zh-TW" sz="1200" smtClean="0"/>
              <a:t>制</a:t>
            </a:r>
            <a:r>
              <a:rPr lang="zh-TW" sz="1200"/>
              <a:t>數字系統</a:t>
            </a:r>
          </a:p>
        </p:txBody>
      </p:sp>
      <p:sp>
        <p:nvSpPr>
          <p:cNvPr id="4" name="Slide Number Placeholder 3"/>
          <p:cNvSpPr>
            <a:spLocks noGrp="1"/>
          </p:cNvSpPr>
          <p:nvPr>
            <p:ph type="sldNum" sz="quarter" idx="5"/>
          </p:nvPr>
        </p:nvSpPr>
        <p:spPr/>
        <p:txBody>
          <a:bodyPr/>
          <a:lstStyle/>
          <a:p>
            <a:pPr rtl="0"/>
            <a:fld id="{5641018C-6CAF-B84E-B92C-ECB119457FBA}" type="slidenum">
              <a:rPr/>
              <a:t>171</a:t>
            </a:fld>
            <a:endParaRPr/>
          </a:p>
        </p:txBody>
      </p:sp>
    </p:spTree>
    <p:extLst>
      <p:ext uri="{BB962C8B-B14F-4D97-AF65-F5344CB8AC3E}">
        <p14:creationId xmlns:p14="http://schemas.microsoft.com/office/powerpoint/2010/main" val="4165324718"/>
      </p:ext>
    </p:extLst>
  </p:cSld>
  <p:clrMapOvr>
    <a:masterClrMapping/>
  </p:clrMapOvr>
</p:notes>
</file>

<file path=ppt/notesSlides/notesSlide172.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2529" name="Rectangle 11"/>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a:ea typeface="ＭＳ Ｐゴシック" charset="0"/>
                <a:cs typeface="ＭＳ Ｐゴシック" charset="0"/>
              </a:defRPr>
            </a:lvl1pPr>
            <a:lvl2pPr marL="742950" indent="-285750" defTabSz="903288">
              <a:defRPr sz="2400">
                <a:solidFill>
                  <a:schemeClr val="tx1"/>
                </a:solidFill>
                <a:latin typeface="Arial"/>
                <a:ea typeface="ＭＳ Ｐゴシック" charset="0"/>
              </a:defRPr>
            </a:lvl2pPr>
            <a:lvl3pPr marL="1143000" indent="-228600" defTabSz="903288">
              <a:defRPr sz="2400">
                <a:solidFill>
                  <a:schemeClr val="tx1"/>
                </a:solidFill>
                <a:latin typeface="Arial"/>
                <a:ea typeface="ＭＳ Ｐゴシック" charset="0"/>
              </a:defRPr>
            </a:lvl3pPr>
            <a:lvl4pPr marL="1600200" indent="-228600" defTabSz="903288">
              <a:defRPr sz="2400">
                <a:solidFill>
                  <a:schemeClr val="tx1"/>
                </a:solidFill>
                <a:latin typeface="Arial"/>
                <a:ea typeface="ＭＳ Ｐゴシック" charset="0"/>
              </a:defRPr>
            </a:lvl4pPr>
            <a:lvl5pPr marL="2057400" indent="-228600" defTabSz="903288">
              <a:defRPr sz="2400">
                <a:solidFill>
                  <a:schemeClr val="tx1"/>
                </a:solidFill>
                <a:latin typeface="Arial"/>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9pPr>
          </a:lstStyle>
          <a:p>
            <a:pPr rtl="0"/>
            <a:fld id="{3997A419-355F-A04A-96E0-21643AF8E9FF}" type="slidenum">
              <a:rPr sz="800">
                <a:solidFill>
                  <a:prstClr val="black"/>
                </a:solidFill>
              </a:rPr>
              <a:pPr rtl="0"/>
              <a:t>172</a:t>
            </a:fld>
            <a:endParaRPr sz="800">
              <a:solidFill>
                <a:prstClr val="black"/>
              </a:solidFill>
            </a:endParaRPr>
          </a:p>
        </p:txBody>
      </p:sp>
      <p:sp>
        <p:nvSpPr>
          <p:cNvPr id="22530" name="Rectangle 2"/>
          <p:cNvSpPr>
            <a:spLocks noGrp="1" noRot="1" noChangeAspect="1" noChangeArrowheads="1" noTextEdit="1"/>
          </p:cNvSpPr>
          <p:nvPr>
            <p:ph type="sldImg"/>
          </p:nvPr>
        </p:nvSpPr>
        <p:spPr>
          <a:xfrm>
            <a:off x="1168400" y="1243013"/>
            <a:ext cx="4470400" cy="3354387"/>
          </a:xfrm>
        </p:spPr>
      </p:sp>
      <p:sp>
        <p:nvSpPr>
          <p:cNvPr id="2253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r>
              <a:rPr lang="zh-TW"/>
              <a:t>5 — 數字系統</a:t>
            </a:r>
          </a:p>
          <a:p>
            <a:pPr rtl="0"/>
            <a:r>
              <a:rPr lang="zh-TW"/>
              <a:t>5.3-單元練習及問答</a:t>
            </a:r>
          </a:p>
          <a:p>
            <a:pPr rtl="0"/>
            <a:r>
              <a:rPr lang="zh-TW"/>
              <a:t>5.3.1 — 我在這個單元中學到了什麼？</a:t>
            </a:r>
          </a:p>
          <a:p>
            <a:pPr rtl="0"/>
            <a:r>
              <a:rPr lang="zh-TW" sz="1200"/>
              <a:t>5.3.2 – 單元測驗</a:t>
            </a:r>
          </a:p>
        </p:txBody>
      </p:sp>
    </p:spTree>
    <p:extLst>
      <p:ext uri="{BB962C8B-B14F-4D97-AF65-F5344CB8AC3E}">
        <p14:creationId xmlns:p14="http://schemas.microsoft.com/office/powerpoint/2010/main" val="1387048624"/>
      </p:ext>
    </p:extLst>
  </p:cSld>
  <p:clrMapOvr>
    <a:masterClrMapping/>
  </p:clrMapOvr>
</p:notes>
</file>

<file path=ppt/notesSlides/notesSlide173.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smtClean="0"/>
              <a:t>單元 </a:t>
            </a:r>
            <a:r>
              <a:rPr lang="zh-TW"/>
              <a:t>6：資料連結層</a:t>
            </a:r>
          </a:p>
          <a:p>
            <a:endParaRPr lang="en-US"/>
          </a:p>
        </p:txBody>
      </p:sp>
      <p:sp>
        <p:nvSpPr>
          <p:cNvPr id="4" name="Slide Number Placeholder 3"/>
          <p:cNvSpPr>
            <a:spLocks noGrp="1"/>
          </p:cNvSpPr>
          <p:nvPr>
            <p:ph type="sldNum" sz="quarter" idx="10"/>
          </p:nvPr>
        </p:nvSpPr>
        <p:spPr/>
        <p:txBody>
          <a:bodyPr/>
          <a:lstStyle/>
          <a:p>
            <a:pPr rtl="0"/>
            <a:fld id="{5641018C-6CAF-B84E-B92C-ECB119457FBA}" type="slidenum">
              <a:rPr/>
              <a:t>173</a:t>
            </a:fld>
            <a:endParaRPr/>
          </a:p>
        </p:txBody>
      </p:sp>
    </p:spTree>
    <p:extLst>
      <p:ext uri="{BB962C8B-B14F-4D97-AF65-F5344CB8AC3E}">
        <p14:creationId xmlns:p14="http://schemas.microsoft.com/office/powerpoint/2010/main" val="2020769656"/>
      </p:ext>
    </p:extLst>
  </p:cSld>
  <p:clrMapOvr>
    <a:masterClrMapping/>
  </p:clrMapOvr>
</p:notes>
</file>

<file path=ppt/notesSlides/notesSlide174.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18434" name="Rectangle 11"/>
          <p:cNvSpPr txBox="1">
            <a:spLocks noGrp="1" noChangeArrowheads="1"/>
          </p:cNvSpPr>
          <p:nvPr/>
        </p:nvSpPr>
        <p:spPr bwMode="auto">
          <a:xfrm>
            <a:off x="5885392" y="9435469"/>
            <a:ext cx="806779" cy="312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a:cs typeface="Arial"/>
              </a:defRPr>
            </a:lvl1pPr>
            <a:lvl2pPr marL="742950" indent="-285750" defTabSz="903288" eaLnBrk="0" hangingPunct="0">
              <a:defRPr sz="2400" b="1">
                <a:solidFill>
                  <a:schemeClr val="tx1"/>
                </a:solidFill>
                <a:latin typeface="Arial"/>
                <a:cs typeface="Arial"/>
              </a:defRPr>
            </a:lvl2pPr>
            <a:lvl3pPr marL="1143000" indent="-228600" defTabSz="903288" eaLnBrk="0" hangingPunct="0">
              <a:defRPr sz="2400" b="1">
                <a:solidFill>
                  <a:schemeClr val="tx1"/>
                </a:solidFill>
                <a:latin typeface="Arial"/>
                <a:cs typeface="Arial"/>
              </a:defRPr>
            </a:lvl3pPr>
            <a:lvl4pPr marL="1600200" indent="-228600" defTabSz="903288" eaLnBrk="0" hangingPunct="0">
              <a:defRPr sz="2400" b="1">
                <a:solidFill>
                  <a:schemeClr val="tx1"/>
                </a:solidFill>
                <a:latin typeface="Arial"/>
                <a:cs typeface="Arial"/>
              </a:defRPr>
            </a:lvl4pPr>
            <a:lvl5pPr marL="2057400" indent="-228600" defTabSz="903288" eaLnBrk="0" hangingPunct="0">
              <a:defRPr sz="2400" b="1">
                <a:solidFill>
                  <a:schemeClr val="tx1"/>
                </a:solidFill>
                <a:latin typeface="Arial"/>
                <a:cs typeface="Arial"/>
              </a:defRPr>
            </a:lvl5pPr>
            <a:lvl6pPr marL="2514600" indent="-228600" defTabSz="903288" eaLnBrk="0" fontAlgn="base" hangingPunct="0">
              <a:spcBef>
                <a:spcPct val="0"/>
              </a:spcBef>
              <a:spcAft>
                <a:spcPct val="0"/>
              </a:spcAft>
              <a:defRPr sz="2400" b="1">
                <a:solidFill>
                  <a:schemeClr val="tx1"/>
                </a:solidFill>
                <a:latin typeface="Arial"/>
                <a:cs typeface="Arial"/>
              </a:defRPr>
            </a:lvl6pPr>
            <a:lvl7pPr marL="2971800" indent="-228600" defTabSz="903288" eaLnBrk="0" fontAlgn="base" hangingPunct="0">
              <a:spcBef>
                <a:spcPct val="0"/>
              </a:spcBef>
              <a:spcAft>
                <a:spcPct val="0"/>
              </a:spcAft>
              <a:defRPr sz="2400" b="1">
                <a:solidFill>
                  <a:schemeClr val="tx1"/>
                </a:solidFill>
                <a:latin typeface="Arial"/>
                <a:cs typeface="Arial"/>
              </a:defRPr>
            </a:lvl7pPr>
            <a:lvl8pPr marL="3429000" indent="-228600" defTabSz="903288" eaLnBrk="0" fontAlgn="base" hangingPunct="0">
              <a:spcBef>
                <a:spcPct val="0"/>
              </a:spcBef>
              <a:spcAft>
                <a:spcPct val="0"/>
              </a:spcAft>
              <a:defRPr sz="2400" b="1">
                <a:solidFill>
                  <a:schemeClr val="tx1"/>
                </a:solidFill>
                <a:latin typeface="Arial"/>
                <a:cs typeface="Arial"/>
              </a:defRPr>
            </a:lvl8pPr>
            <a:lvl9pPr marL="3886200" indent="-228600" defTabSz="903288" eaLnBrk="0" fontAlgn="base" hangingPunct="0">
              <a:spcBef>
                <a:spcPct val="0"/>
              </a:spcBef>
              <a:spcAft>
                <a:spcPct val="0"/>
              </a:spcAft>
              <a:defRPr sz="2400" b="1">
                <a:solidFill>
                  <a:schemeClr val="tx1"/>
                </a:solidFill>
                <a:latin typeface="Arial"/>
                <a:cs typeface="Arial"/>
              </a:defRPr>
            </a:lvl9pPr>
          </a:lstStyle>
          <a:p>
            <a:pPr algn="r" rtl="0"/>
            <a:fld id="{7C839C26-801B-42B6-A101-60F37FE2B0A8}" type="slidenum">
              <a:rPr sz="800" b="0">
                <a:solidFill>
                  <a:prstClr val="black"/>
                </a:solidFill>
              </a:rPr>
              <a:pPr algn="r" rtl="0"/>
              <a:t>174</a:t>
            </a:fld>
            <a:endParaRPr sz="800" b="0">
              <a:solidFill>
                <a:prstClr val="black"/>
              </a:solidFill>
            </a:endParaRPr>
          </a:p>
        </p:txBody>
      </p:sp>
      <p:sp>
        <p:nvSpPr>
          <p:cNvPr id="18435" name="Rectangle 2"/>
          <p:cNvSpPr>
            <a:spLocks noGrp="1" noRot="1" noChangeAspect="1" noChangeArrowheads="1" noTextEdit="1"/>
          </p:cNvSpPr>
          <p:nvPr>
            <p:ph type="sldImg"/>
          </p:nvPr>
        </p:nvSpPr>
        <p:spPr>
          <a:xfrm>
            <a:off x="1168400" y="1243013"/>
            <a:ext cx="4470400" cy="3354387"/>
          </a:xfrm>
        </p:spPr>
      </p:sp>
      <p:sp>
        <p:nvSpPr>
          <p:cNvPr id="1843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457200" rtl="0" eaLnBrk="1" fontAlgn="auto" latinLnBrk="0" hangingPunct="1">
              <a:lnSpc>
                <a:spcPct val="100000"/>
              </a:lnSpc>
              <a:spcBef>
                <a:spcPct val="0"/>
              </a:spcBef>
              <a:spcAft>
                <a:spcPct val="0"/>
              </a:spcAft>
              <a:buClrTx/>
              <a:buSzTx/>
              <a:buFontTx/>
              <a:buNone/>
              <a:defRPr/>
            </a:pPr>
            <a:r>
              <a:rPr lang="zh-TW"/>
              <a:t>6.0-資料</a:t>
            </a:r>
            <a:r>
              <a:rPr lang="zh-TW" altLang="en-US"/>
              <a:t>連結</a:t>
            </a:r>
            <a:r>
              <a:rPr lang="zh-TW"/>
              <a:t>層-簡介</a:t>
            </a:r>
          </a:p>
          <a:p>
            <a:pPr rtl="0">
              <a:buFontTx/>
              <a:buNone/>
            </a:pPr>
            <a:r>
              <a:rPr lang="zh-TW"/>
              <a:t>6.0.2-我將學會在本單元中做什麼？</a:t>
            </a:r>
          </a:p>
        </p:txBody>
      </p:sp>
    </p:spTree>
    <p:extLst>
      <p:ext uri="{BB962C8B-B14F-4D97-AF65-F5344CB8AC3E}">
        <p14:creationId xmlns:p14="http://schemas.microsoft.com/office/powerpoint/2010/main" val="1699133915"/>
      </p:ext>
    </p:extLst>
  </p:cSld>
  <p:clrMapOvr>
    <a:masterClrMapping/>
  </p:clrMapOvr>
</p:notes>
</file>

<file path=ppt/notesSlides/notesSlide175.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6 – 資料連接層</a:t>
            </a:r>
          </a:p>
          <a:p>
            <a:pPr rtl="0"/>
            <a:r>
              <a:rPr lang="zh-TW"/>
              <a:t>6.1-資料</a:t>
            </a:r>
            <a:r>
              <a:rPr lang="zh-TW" altLang="en-US"/>
              <a:t>連結</a:t>
            </a:r>
            <a:r>
              <a:rPr lang="zh-TW"/>
              <a:t>層的目的</a:t>
            </a:r>
          </a:p>
          <a:p>
            <a:pPr rtl="0"/>
            <a:r>
              <a:rPr lang="zh-TW"/>
              <a:t>6.1.1 – 資料</a:t>
            </a:r>
            <a:r>
              <a:rPr lang="zh-TW" altLang="en-US"/>
              <a:t>連結</a:t>
            </a:r>
            <a:r>
              <a:rPr lang="zh-TW"/>
              <a:t>層</a:t>
            </a:r>
          </a:p>
        </p:txBody>
      </p:sp>
      <p:sp>
        <p:nvSpPr>
          <p:cNvPr id="4" name="Slide Number Placeholder 3"/>
          <p:cNvSpPr>
            <a:spLocks noGrp="1"/>
          </p:cNvSpPr>
          <p:nvPr>
            <p:ph type="sldNum" sz="quarter" idx="5"/>
          </p:nvPr>
        </p:nvSpPr>
        <p:spPr/>
        <p:txBody>
          <a:bodyPr/>
          <a:lstStyle/>
          <a:p>
            <a:pPr rtl="0"/>
            <a:fld id="{5641018C-6CAF-B84E-B92C-ECB119457FBA}" type="slidenum">
              <a:rPr/>
              <a:t>175</a:t>
            </a:fld>
            <a:endParaRPr/>
          </a:p>
        </p:txBody>
      </p:sp>
    </p:spTree>
    <p:extLst>
      <p:ext uri="{BB962C8B-B14F-4D97-AF65-F5344CB8AC3E}">
        <p14:creationId xmlns:p14="http://schemas.microsoft.com/office/powerpoint/2010/main" val="2738958747"/>
      </p:ext>
    </p:extLst>
  </p:cSld>
  <p:clrMapOvr>
    <a:masterClrMapping/>
  </p:clrMapOvr>
</p:notes>
</file>

<file path=ppt/notesSlides/notesSlide176.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6 – 資料連接層</a:t>
            </a:r>
          </a:p>
          <a:p>
            <a:pPr rtl="0"/>
            <a:r>
              <a:rPr lang="zh-TW"/>
              <a:t>6.1 – 資料連接層的目的</a:t>
            </a:r>
          </a:p>
          <a:p>
            <a:pPr rtl="0"/>
            <a:r>
              <a:rPr lang="zh-TW"/>
              <a:t>6.1.2 — IEEE 802 LAN/MAN 資料連結子層</a:t>
            </a:r>
          </a:p>
        </p:txBody>
      </p:sp>
      <p:sp>
        <p:nvSpPr>
          <p:cNvPr id="4" name="Slide Number Placeholder 3"/>
          <p:cNvSpPr>
            <a:spLocks noGrp="1"/>
          </p:cNvSpPr>
          <p:nvPr>
            <p:ph type="sldNum" sz="quarter" idx="5"/>
          </p:nvPr>
        </p:nvSpPr>
        <p:spPr/>
        <p:txBody>
          <a:bodyPr/>
          <a:lstStyle/>
          <a:p>
            <a:pPr rtl="0"/>
            <a:fld id="{5641018C-6CAF-B84E-B92C-ECB119457FBA}" type="slidenum">
              <a:rPr/>
              <a:t>176</a:t>
            </a:fld>
            <a:endParaRPr/>
          </a:p>
        </p:txBody>
      </p:sp>
    </p:spTree>
    <p:extLst>
      <p:ext uri="{BB962C8B-B14F-4D97-AF65-F5344CB8AC3E}">
        <p14:creationId xmlns:p14="http://schemas.microsoft.com/office/powerpoint/2010/main" val="2731138920"/>
      </p:ext>
    </p:extLst>
  </p:cSld>
  <p:clrMapOvr>
    <a:masterClrMapping/>
  </p:clrMapOvr>
</p:notes>
</file>

<file path=ppt/notesSlides/notesSlide177.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6 – 資料連接層</a:t>
            </a:r>
          </a:p>
          <a:p>
            <a:pPr rtl="0"/>
            <a:r>
              <a:rPr lang="zh-TW"/>
              <a:t>6.1 – 資料連接層的目的</a:t>
            </a:r>
          </a:p>
          <a:p>
            <a:pPr rtl="0"/>
            <a:r>
              <a:rPr lang="zh-TW"/>
              <a:t>6.1.3 — 提供對媒體的存取</a:t>
            </a:r>
          </a:p>
        </p:txBody>
      </p:sp>
      <p:sp>
        <p:nvSpPr>
          <p:cNvPr id="4" name="Slide Number Placeholder 3"/>
          <p:cNvSpPr>
            <a:spLocks noGrp="1"/>
          </p:cNvSpPr>
          <p:nvPr>
            <p:ph type="sldNum" sz="quarter" idx="5"/>
          </p:nvPr>
        </p:nvSpPr>
        <p:spPr/>
        <p:txBody>
          <a:bodyPr/>
          <a:lstStyle/>
          <a:p>
            <a:pPr rtl="0"/>
            <a:fld id="{5641018C-6CAF-B84E-B92C-ECB119457FBA}" type="slidenum">
              <a:rPr/>
              <a:t>177</a:t>
            </a:fld>
            <a:endParaRPr/>
          </a:p>
        </p:txBody>
      </p:sp>
    </p:spTree>
    <p:extLst>
      <p:ext uri="{BB962C8B-B14F-4D97-AF65-F5344CB8AC3E}">
        <p14:creationId xmlns:p14="http://schemas.microsoft.com/office/powerpoint/2010/main" val="2820567794"/>
      </p:ext>
    </p:extLst>
  </p:cSld>
  <p:clrMapOvr>
    <a:masterClrMapping/>
  </p:clrMapOvr>
</p:notes>
</file>

<file path=ppt/notesSlides/notesSlide178.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6 – 資料連接層</a:t>
            </a:r>
          </a:p>
          <a:p>
            <a:pPr rtl="0"/>
            <a:r>
              <a:rPr lang="zh-TW"/>
              <a:t>6.1 – 資料連接層的目的</a:t>
            </a:r>
          </a:p>
          <a:p>
            <a:pPr rtl="0"/>
            <a:r>
              <a:rPr lang="zh-TW"/>
              <a:t>6.1.4 — 資料連結層標準</a:t>
            </a:r>
          </a:p>
          <a:p>
            <a:pPr rtl="0"/>
            <a:r>
              <a:rPr lang="zh-TW"/>
              <a:t>6.1.5-檢查你的理解-</a:t>
            </a:r>
            <a:r>
              <a:rPr lang="zh-TW" altLang="en-US"/>
              <a:t>資料</a:t>
            </a:r>
            <a:r>
              <a:rPr lang="zh-TW"/>
              <a:t>鏈接層的目的</a:t>
            </a:r>
          </a:p>
        </p:txBody>
      </p:sp>
      <p:sp>
        <p:nvSpPr>
          <p:cNvPr id="4" name="Slide Number Placeholder 3"/>
          <p:cNvSpPr>
            <a:spLocks noGrp="1"/>
          </p:cNvSpPr>
          <p:nvPr>
            <p:ph type="sldNum" sz="quarter" idx="5"/>
          </p:nvPr>
        </p:nvSpPr>
        <p:spPr/>
        <p:txBody>
          <a:bodyPr/>
          <a:lstStyle/>
          <a:p>
            <a:pPr rtl="0"/>
            <a:fld id="{5641018C-6CAF-B84E-B92C-ECB119457FBA}" type="slidenum">
              <a:rPr/>
              <a:t>178</a:t>
            </a:fld>
            <a:endParaRPr/>
          </a:p>
        </p:txBody>
      </p:sp>
    </p:spTree>
    <p:extLst>
      <p:ext uri="{BB962C8B-B14F-4D97-AF65-F5344CB8AC3E}">
        <p14:creationId xmlns:p14="http://schemas.microsoft.com/office/powerpoint/2010/main" val="315012882"/>
      </p:ext>
    </p:extLst>
  </p:cSld>
  <p:clrMapOvr>
    <a:masterClrMapping/>
  </p:clrMapOvr>
</p:notes>
</file>

<file path=ppt/notesSlides/notesSlide179.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6 – 資料連接層</a:t>
            </a:r>
          </a:p>
          <a:p>
            <a:pPr rtl="0"/>
            <a:r>
              <a:rPr lang="zh-TW"/>
              <a:t>6.2 — 拓樸</a:t>
            </a:r>
          </a:p>
          <a:p>
            <a:pPr rtl="0"/>
            <a:r>
              <a:rPr lang="zh-TW"/>
              <a:t>6.2.1 – 實體和邏輯拓樸</a:t>
            </a:r>
          </a:p>
        </p:txBody>
      </p:sp>
      <p:sp>
        <p:nvSpPr>
          <p:cNvPr id="4" name="Slide Number Placeholder 3"/>
          <p:cNvSpPr>
            <a:spLocks noGrp="1"/>
          </p:cNvSpPr>
          <p:nvPr>
            <p:ph type="sldNum" sz="quarter" idx="5"/>
          </p:nvPr>
        </p:nvSpPr>
        <p:spPr/>
        <p:txBody>
          <a:bodyPr/>
          <a:lstStyle/>
          <a:p>
            <a:pPr rtl="0"/>
            <a:fld id="{5641018C-6CAF-B84E-B92C-ECB119457FBA}" type="slidenum">
              <a:rPr/>
              <a:t>179</a:t>
            </a:fld>
            <a:endParaRPr/>
          </a:p>
        </p:txBody>
      </p:sp>
    </p:spTree>
    <p:extLst>
      <p:ext uri="{BB962C8B-B14F-4D97-AF65-F5344CB8AC3E}">
        <p14:creationId xmlns:p14="http://schemas.microsoft.com/office/powerpoint/2010/main" val="2851414557"/>
      </p:ext>
    </p:extLst>
  </p:cSld>
  <p:clrMapOvr>
    <a:masterClrMapping/>
  </p:clrMapOvr>
</p:notes>
</file>

<file path=ppt/notesSlides/notesSlide18.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lnSpc>
                <a:spcPct val="80000"/>
              </a:lnSpc>
              <a:buFontTx/>
              <a:buNone/>
            </a:pPr>
            <a:r>
              <a:rPr lang="zh-TW" sz="1200" kern="1200">
                <a:solidFill>
                  <a:schemeClr val="tx1"/>
                </a:solidFill>
                <a:latin typeface="Arial"/>
                <a:ea typeface="ＭＳ Ｐゴシック" charset="0"/>
                <a:cs typeface="ＭＳ Ｐゴシック" charset="0"/>
              </a:rPr>
              <a:t>1 – Networking Today</a:t>
            </a:r>
          </a:p>
          <a:p>
            <a:pPr rtl="0">
              <a:lnSpc>
                <a:spcPct val="80000"/>
              </a:lnSpc>
              <a:buFontTx/>
              <a:buNone/>
            </a:pPr>
            <a:r>
              <a:rPr lang="zh-TW" sz="1200" kern="1200">
                <a:solidFill>
                  <a:schemeClr val="tx1"/>
                </a:solidFill>
                <a:latin typeface="Arial"/>
                <a:ea typeface="ＭＳ Ｐゴシック" charset="0"/>
                <a:cs typeface="ＭＳ Ｐゴシック" charset="0"/>
              </a:rPr>
              <a:t>1.5 – </a:t>
            </a:r>
            <a:r>
              <a:rPr lang="zh-TW" sz="1200">
                <a:solidFill>
                  <a:schemeClr val="accent5">
                    <a:lumMod val="40000"/>
                    <a:lumOff val="60000"/>
                  </a:schemeClr>
                </a:solidFill>
              </a:rPr>
              <a:t>Internet Connections</a:t>
            </a:r>
          </a:p>
          <a:p>
            <a:pPr rtl="0">
              <a:lnSpc>
                <a:spcPct val="80000"/>
              </a:lnSpc>
              <a:buFontTx/>
              <a:buNone/>
            </a:pPr>
            <a:r>
              <a:rPr lang="zh-TW">
                <a:latin typeface="Arial"/>
              </a:rPr>
              <a:t>1.5.1 — 互聯網接入技術</a:t>
            </a:r>
          </a:p>
          <a:p>
            <a:endParaRPr lang="en-US"/>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18</a:t>
            </a:fld>
            <a:endParaRPr>
              <a:solidFill>
                <a:prstClr val="black"/>
              </a:solidFill>
            </a:endParaRPr>
          </a:p>
        </p:txBody>
      </p:sp>
    </p:spTree>
    <p:extLst>
      <p:ext uri="{BB962C8B-B14F-4D97-AF65-F5344CB8AC3E}">
        <p14:creationId xmlns:p14="http://schemas.microsoft.com/office/powerpoint/2010/main" val="2453889917"/>
      </p:ext>
    </p:extLst>
  </p:cSld>
  <p:clrMapOvr>
    <a:masterClrMapping/>
  </p:clrMapOvr>
</p:notes>
</file>

<file path=ppt/notesSlides/notesSlide180.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6 – 資料連接層</a:t>
            </a:r>
          </a:p>
          <a:p>
            <a:pPr rtl="0"/>
            <a:r>
              <a:rPr lang="zh-TW"/>
              <a:t>6.2 – 拓樸</a:t>
            </a:r>
          </a:p>
          <a:p>
            <a:pPr rtl="0"/>
            <a:r>
              <a:rPr lang="zh-TW"/>
              <a:t>6.2.2 — 廣域網拓樸</a:t>
            </a:r>
          </a:p>
        </p:txBody>
      </p:sp>
      <p:sp>
        <p:nvSpPr>
          <p:cNvPr id="4" name="Slide Number Placeholder 3"/>
          <p:cNvSpPr>
            <a:spLocks noGrp="1"/>
          </p:cNvSpPr>
          <p:nvPr>
            <p:ph type="sldNum" sz="quarter" idx="5"/>
          </p:nvPr>
        </p:nvSpPr>
        <p:spPr/>
        <p:txBody>
          <a:bodyPr/>
          <a:lstStyle/>
          <a:p>
            <a:pPr rtl="0"/>
            <a:fld id="{5641018C-6CAF-B84E-B92C-ECB119457FBA}" type="slidenum">
              <a:rPr/>
              <a:t>180</a:t>
            </a:fld>
            <a:endParaRPr/>
          </a:p>
        </p:txBody>
      </p:sp>
    </p:spTree>
    <p:extLst>
      <p:ext uri="{BB962C8B-B14F-4D97-AF65-F5344CB8AC3E}">
        <p14:creationId xmlns:p14="http://schemas.microsoft.com/office/powerpoint/2010/main" val="549464633"/>
      </p:ext>
    </p:extLst>
  </p:cSld>
  <p:clrMapOvr>
    <a:masterClrMapping/>
  </p:clrMapOvr>
</p:notes>
</file>

<file path=ppt/notesSlides/notesSlide181.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6 – 資料連接層</a:t>
            </a:r>
          </a:p>
          <a:p>
            <a:pPr rtl="0"/>
            <a:r>
              <a:rPr lang="zh-TW"/>
              <a:t>6.2 – 拓樸</a:t>
            </a:r>
          </a:p>
          <a:p>
            <a:pPr rtl="0"/>
            <a:r>
              <a:rPr lang="zh-TW"/>
              <a:t>6.2.3– 點對點拓樸</a:t>
            </a:r>
          </a:p>
        </p:txBody>
      </p:sp>
      <p:sp>
        <p:nvSpPr>
          <p:cNvPr id="4" name="Slide Number Placeholder 3"/>
          <p:cNvSpPr>
            <a:spLocks noGrp="1"/>
          </p:cNvSpPr>
          <p:nvPr>
            <p:ph type="sldNum" sz="quarter" idx="5"/>
          </p:nvPr>
        </p:nvSpPr>
        <p:spPr/>
        <p:txBody>
          <a:bodyPr/>
          <a:lstStyle/>
          <a:p>
            <a:pPr rtl="0"/>
            <a:fld id="{5641018C-6CAF-B84E-B92C-ECB119457FBA}" type="slidenum">
              <a:rPr/>
              <a:t>181</a:t>
            </a:fld>
            <a:endParaRPr/>
          </a:p>
        </p:txBody>
      </p:sp>
    </p:spTree>
    <p:extLst>
      <p:ext uri="{BB962C8B-B14F-4D97-AF65-F5344CB8AC3E}">
        <p14:creationId xmlns:p14="http://schemas.microsoft.com/office/powerpoint/2010/main" val="3412669637"/>
      </p:ext>
    </p:extLst>
  </p:cSld>
  <p:clrMapOvr>
    <a:masterClrMapping/>
  </p:clrMapOvr>
</p:notes>
</file>

<file path=ppt/notesSlides/notesSlide182.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6 – Data Link Layer</a:t>
            </a:r>
          </a:p>
          <a:p>
            <a:pPr rtl="0"/>
            <a:r>
              <a:rPr lang="zh-TW"/>
              <a:t>6.2 – 拓樸</a:t>
            </a:r>
          </a:p>
          <a:p>
            <a:pPr rtl="0"/>
            <a:r>
              <a:rPr lang="zh-TW"/>
              <a:t>6.2.4 — 區域網路拓樸</a:t>
            </a:r>
          </a:p>
        </p:txBody>
      </p:sp>
      <p:sp>
        <p:nvSpPr>
          <p:cNvPr id="4" name="Slide Number Placeholder 3"/>
          <p:cNvSpPr>
            <a:spLocks noGrp="1"/>
          </p:cNvSpPr>
          <p:nvPr>
            <p:ph type="sldNum" sz="quarter" idx="5"/>
          </p:nvPr>
        </p:nvSpPr>
        <p:spPr/>
        <p:txBody>
          <a:bodyPr/>
          <a:lstStyle/>
          <a:p>
            <a:pPr rtl="0"/>
            <a:fld id="{5641018C-6CAF-B84E-B92C-ECB119457FBA}" type="slidenum">
              <a:rPr/>
              <a:t>182</a:t>
            </a:fld>
            <a:endParaRPr/>
          </a:p>
        </p:txBody>
      </p:sp>
    </p:spTree>
    <p:extLst>
      <p:ext uri="{BB962C8B-B14F-4D97-AF65-F5344CB8AC3E}">
        <p14:creationId xmlns:p14="http://schemas.microsoft.com/office/powerpoint/2010/main" val="1840558677"/>
      </p:ext>
    </p:extLst>
  </p:cSld>
  <p:clrMapOvr>
    <a:masterClrMapping/>
  </p:clrMapOvr>
</p:notes>
</file>

<file path=ppt/notesSlides/notesSlide183.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6 –資料連接層</a:t>
            </a:r>
          </a:p>
          <a:p>
            <a:pPr rtl="0"/>
            <a:r>
              <a:rPr lang="zh-TW"/>
              <a:t>6.2 – 拓樸</a:t>
            </a:r>
          </a:p>
          <a:p>
            <a:pPr rtl="0"/>
            <a:r>
              <a:rPr lang="zh-TW"/>
              <a:t>6.2.5 — 半雙工和全雙工通訊</a:t>
            </a:r>
          </a:p>
        </p:txBody>
      </p:sp>
      <p:sp>
        <p:nvSpPr>
          <p:cNvPr id="4" name="Slide Number Placeholder 3"/>
          <p:cNvSpPr>
            <a:spLocks noGrp="1"/>
          </p:cNvSpPr>
          <p:nvPr>
            <p:ph type="sldNum" sz="quarter" idx="5"/>
          </p:nvPr>
        </p:nvSpPr>
        <p:spPr/>
        <p:txBody>
          <a:bodyPr/>
          <a:lstStyle/>
          <a:p>
            <a:pPr rtl="0"/>
            <a:fld id="{5641018C-6CAF-B84E-B92C-ECB119457FBA}" type="slidenum">
              <a:rPr/>
              <a:t>183</a:t>
            </a:fld>
            <a:endParaRPr/>
          </a:p>
        </p:txBody>
      </p:sp>
    </p:spTree>
    <p:extLst>
      <p:ext uri="{BB962C8B-B14F-4D97-AF65-F5344CB8AC3E}">
        <p14:creationId xmlns:p14="http://schemas.microsoft.com/office/powerpoint/2010/main" val="1433218742"/>
      </p:ext>
    </p:extLst>
  </p:cSld>
  <p:clrMapOvr>
    <a:masterClrMapping/>
  </p:clrMapOvr>
</p:notes>
</file>

<file path=ppt/notesSlides/notesSlide184.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6 – 資料連接層</a:t>
            </a:r>
          </a:p>
          <a:p>
            <a:pPr rtl="0"/>
            <a:r>
              <a:rPr lang="zh-TW"/>
              <a:t>6.2 – 拓樸</a:t>
            </a:r>
          </a:p>
          <a:p>
            <a:pPr rtl="0"/>
            <a:r>
              <a:rPr lang="zh-TW"/>
              <a:t>6.2.6 — 存取控制方法</a:t>
            </a:r>
          </a:p>
        </p:txBody>
      </p:sp>
      <p:sp>
        <p:nvSpPr>
          <p:cNvPr id="4" name="Slide Number Placeholder 3"/>
          <p:cNvSpPr>
            <a:spLocks noGrp="1"/>
          </p:cNvSpPr>
          <p:nvPr>
            <p:ph type="sldNum" sz="quarter" idx="5"/>
          </p:nvPr>
        </p:nvSpPr>
        <p:spPr/>
        <p:txBody>
          <a:bodyPr/>
          <a:lstStyle/>
          <a:p>
            <a:pPr rtl="0"/>
            <a:fld id="{5641018C-6CAF-B84E-B92C-ECB119457FBA}" type="slidenum">
              <a:rPr/>
              <a:t>184</a:t>
            </a:fld>
            <a:endParaRPr/>
          </a:p>
        </p:txBody>
      </p:sp>
    </p:spTree>
    <p:extLst>
      <p:ext uri="{BB962C8B-B14F-4D97-AF65-F5344CB8AC3E}">
        <p14:creationId xmlns:p14="http://schemas.microsoft.com/office/powerpoint/2010/main" val="2281055763"/>
      </p:ext>
    </p:extLst>
  </p:cSld>
  <p:clrMapOvr>
    <a:masterClrMapping/>
  </p:clrMapOvr>
</p:notes>
</file>

<file path=ppt/notesSlides/notesSlide185.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6 – Data Link Layer</a:t>
            </a:r>
          </a:p>
          <a:p>
            <a:pPr rtl="0"/>
            <a:r>
              <a:rPr lang="zh-TW"/>
              <a:t>6.2 – 拓樸</a:t>
            </a:r>
          </a:p>
          <a:p>
            <a:pPr rtl="0"/>
            <a:r>
              <a:rPr lang="zh-TW"/>
              <a:t>6.2.7 — 競爭式存取 — CSMA/CD</a:t>
            </a:r>
          </a:p>
        </p:txBody>
      </p:sp>
      <p:sp>
        <p:nvSpPr>
          <p:cNvPr id="4" name="Slide Number Placeholder 3"/>
          <p:cNvSpPr>
            <a:spLocks noGrp="1"/>
          </p:cNvSpPr>
          <p:nvPr>
            <p:ph type="sldNum" sz="quarter" idx="5"/>
          </p:nvPr>
        </p:nvSpPr>
        <p:spPr/>
        <p:txBody>
          <a:bodyPr/>
          <a:lstStyle/>
          <a:p>
            <a:pPr rtl="0"/>
            <a:fld id="{5641018C-6CAF-B84E-B92C-ECB119457FBA}" type="slidenum">
              <a:rPr/>
              <a:t>185</a:t>
            </a:fld>
            <a:endParaRPr/>
          </a:p>
        </p:txBody>
      </p:sp>
    </p:spTree>
    <p:extLst>
      <p:ext uri="{BB962C8B-B14F-4D97-AF65-F5344CB8AC3E}">
        <p14:creationId xmlns:p14="http://schemas.microsoft.com/office/powerpoint/2010/main" val="3756458599"/>
      </p:ext>
    </p:extLst>
  </p:cSld>
  <p:clrMapOvr>
    <a:masterClrMapping/>
  </p:clrMapOvr>
</p:notes>
</file>

<file path=ppt/notesSlides/notesSlide186.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6 – 資料連接層</a:t>
            </a:r>
          </a:p>
          <a:p>
            <a:pPr rtl="0"/>
            <a:r>
              <a:rPr lang="zh-TW"/>
              <a:t>6.2 – 拓樸</a:t>
            </a:r>
          </a:p>
          <a:p>
            <a:pPr rtl="0"/>
            <a:r>
              <a:rPr lang="zh-TW"/>
              <a:t>6.2.8 — 競爭式存取 — CSMA/CA</a:t>
            </a:r>
          </a:p>
          <a:p>
            <a:pPr rtl="0"/>
            <a:r>
              <a:rPr lang="zh-TW"/>
              <a:t>6.2.9 — 檢查您的理解-拓樸</a:t>
            </a:r>
          </a:p>
        </p:txBody>
      </p:sp>
      <p:sp>
        <p:nvSpPr>
          <p:cNvPr id="4" name="Slide Number Placeholder 3"/>
          <p:cNvSpPr>
            <a:spLocks noGrp="1"/>
          </p:cNvSpPr>
          <p:nvPr>
            <p:ph type="sldNum" sz="quarter" idx="5"/>
          </p:nvPr>
        </p:nvSpPr>
        <p:spPr/>
        <p:txBody>
          <a:bodyPr/>
          <a:lstStyle/>
          <a:p>
            <a:pPr rtl="0"/>
            <a:fld id="{5641018C-6CAF-B84E-B92C-ECB119457FBA}" type="slidenum">
              <a:rPr/>
              <a:t>186</a:t>
            </a:fld>
            <a:endParaRPr/>
          </a:p>
        </p:txBody>
      </p:sp>
    </p:spTree>
    <p:extLst>
      <p:ext uri="{BB962C8B-B14F-4D97-AF65-F5344CB8AC3E}">
        <p14:creationId xmlns:p14="http://schemas.microsoft.com/office/powerpoint/2010/main" val="332394956"/>
      </p:ext>
    </p:extLst>
  </p:cSld>
  <p:clrMapOvr>
    <a:masterClrMapping/>
  </p:clrMapOvr>
</p:notes>
</file>

<file path=ppt/notesSlides/notesSlide187.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6 – Data Link Layer</a:t>
            </a:r>
          </a:p>
          <a:p>
            <a:pPr rtl="0"/>
            <a:r>
              <a:rPr lang="zh-TW"/>
              <a:t>6.3 — 資料連結訊框</a:t>
            </a:r>
          </a:p>
          <a:p>
            <a:pPr rtl="0"/>
            <a:r>
              <a:rPr lang="zh-TW"/>
              <a:t>6.3.1 — 訊框</a:t>
            </a:r>
          </a:p>
        </p:txBody>
      </p:sp>
      <p:sp>
        <p:nvSpPr>
          <p:cNvPr id="4" name="Slide Number Placeholder 3"/>
          <p:cNvSpPr>
            <a:spLocks noGrp="1"/>
          </p:cNvSpPr>
          <p:nvPr>
            <p:ph type="sldNum" sz="quarter" idx="5"/>
          </p:nvPr>
        </p:nvSpPr>
        <p:spPr/>
        <p:txBody>
          <a:bodyPr/>
          <a:lstStyle/>
          <a:p>
            <a:pPr rtl="0"/>
            <a:fld id="{5641018C-6CAF-B84E-B92C-ECB119457FBA}" type="slidenum">
              <a:rPr/>
              <a:t>187</a:t>
            </a:fld>
            <a:endParaRPr/>
          </a:p>
        </p:txBody>
      </p:sp>
    </p:spTree>
    <p:extLst>
      <p:ext uri="{BB962C8B-B14F-4D97-AF65-F5344CB8AC3E}">
        <p14:creationId xmlns:p14="http://schemas.microsoft.com/office/powerpoint/2010/main" val="1606640991"/>
      </p:ext>
    </p:extLst>
  </p:cSld>
  <p:clrMapOvr>
    <a:masterClrMapping/>
  </p:clrMapOvr>
</p:notes>
</file>

<file path=ppt/notesSlides/notesSlide188.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6 –資料連接層</a:t>
            </a:r>
          </a:p>
          <a:p>
            <a:pPr rtl="0"/>
            <a:r>
              <a:rPr lang="zh-TW"/>
              <a:t>6.3 – Data Link Frame</a:t>
            </a:r>
          </a:p>
          <a:p>
            <a:pPr rtl="0"/>
            <a:r>
              <a:rPr lang="zh-TW"/>
              <a:t>6.3.2-Frame Fields</a:t>
            </a:r>
          </a:p>
        </p:txBody>
      </p:sp>
      <p:sp>
        <p:nvSpPr>
          <p:cNvPr id="4" name="Slide Number Placeholder 3"/>
          <p:cNvSpPr>
            <a:spLocks noGrp="1"/>
          </p:cNvSpPr>
          <p:nvPr>
            <p:ph type="sldNum" sz="quarter" idx="5"/>
          </p:nvPr>
        </p:nvSpPr>
        <p:spPr/>
        <p:txBody>
          <a:bodyPr/>
          <a:lstStyle/>
          <a:p>
            <a:pPr rtl="0"/>
            <a:fld id="{5641018C-6CAF-B84E-B92C-ECB119457FBA}" type="slidenum">
              <a:rPr/>
              <a:t>188</a:t>
            </a:fld>
            <a:endParaRPr/>
          </a:p>
        </p:txBody>
      </p:sp>
    </p:spTree>
    <p:extLst>
      <p:ext uri="{BB962C8B-B14F-4D97-AF65-F5344CB8AC3E}">
        <p14:creationId xmlns:p14="http://schemas.microsoft.com/office/powerpoint/2010/main" val="196275831"/>
      </p:ext>
    </p:extLst>
  </p:cSld>
  <p:clrMapOvr>
    <a:masterClrMapping/>
  </p:clrMapOvr>
</p:notes>
</file>

<file path=ppt/notesSlides/notesSlide189.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6 –資料連接層</a:t>
            </a:r>
          </a:p>
          <a:p>
            <a:pPr rtl="0"/>
            <a:r>
              <a:rPr lang="zh-TW"/>
              <a:t>6.3 – Data Link Frame</a:t>
            </a:r>
          </a:p>
          <a:p>
            <a:pPr rtl="0"/>
            <a:r>
              <a:rPr lang="zh-TW"/>
              <a:t>6.3.3 — 第 2 層地址</a:t>
            </a:r>
          </a:p>
        </p:txBody>
      </p:sp>
      <p:sp>
        <p:nvSpPr>
          <p:cNvPr id="4" name="Slide Number Placeholder 3"/>
          <p:cNvSpPr>
            <a:spLocks noGrp="1"/>
          </p:cNvSpPr>
          <p:nvPr>
            <p:ph type="sldNum" sz="quarter" idx="5"/>
          </p:nvPr>
        </p:nvSpPr>
        <p:spPr/>
        <p:txBody>
          <a:bodyPr/>
          <a:lstStyle/>
          <a:p>
            <a:pPr rtl="0"/>
            <a:fld id="{5641018C-6CAF-B84E-B92C-ECB119457FBA}" type="slidenum">
              <a:rPr/>
              <a:t>189</a:t>
            </a:fld>
            <a:endParaRPr/>
          </a:p>
        </p:txBody>
      </p:sp>
    </p:spTree>
    <p:extLst>
      <p:ext uri="{BB962C8B-B14F-4D97-AF65-F5344CB8AC3E}">
        <p14:creationId xmlns:p14="http://schemas.microsoft.com/office/powerpoint/2010/main" val="1232926355"/>
      </p:ext>
    </p:extLst>
  </p:cSld>
  <p:clrMapOvr>
    <a:masterClrMapping/>
  </p:clrMapOvr>
</p:notes>
</file>

<file path=ppt/notesSlides/notesSlide19.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lnSpc>
                <a:spcPct val="80000"/>
              </a:lnSpc>
              <a:buFontTx/>
              <a:buNone/>
            </a:pPr>
            <a:r>
              <a:rPr lang="zh-TW" sz="1200" kern="1200">
                <a:solidFill>
                  <a:schemeClr val="tx1"/>
                </a:solidFill>
                <a:latin typeface="Arial"/>
                <a:ea typeface="ＭＳ Ｐゴシック" charset="0"/>
                <a:cs typeface="ＭＳ Ｐゴシック" charset="0"/>
              </a:rPr>
              <a:t>1 – Networking Today</a:t>
            </a:r>
          </a:p>
          <a:p>
            <a:pPr rtl="0">
              <a:lnSpc>
                <a:spcPct val="80000"/>
              </a:lnSpc>
              <a:buFontTx/>
              <a:buNone/>
            </a:pPr>
            <a:r>
              <a:rPr lang="zh-TW" sz="1200" kern="1200">
                <a:solidFill>
                  <a:schemeClr val="tx1"/>
                </a:solidFill>
                <a:latin typeface="Arial"/>
                <a:ea typeface="ＭＳ Ｐゴシック" charset="0"/>
                <a:cs typeface="ＭＳ Ｐゴシック" charset="0"/>
              </a:rPr>
              <a:t>1.5 – </a:t>
            </a:r>
            <a:r>
              <a:rPr lang="zh-TW" sz="1200">
                <a:solidFill>
                  <a:schemeClr val="accent5">
                    <a:lumMod val="40000"/>
                    <a:lumOff val="60000"/>
                  </a:schemeClr>
                </a:solidFill>
              </a:rPr>
              <a:t>Internet Connections</a:t>
            </a:r>
          </a:p>
          <a:p>
            <a:pPr rtl="0">
              <a:lnSpc>
                <a:spcPct val="80000"/>
              </a:lnSpc>
              <a:buFontTx/>
              <a:buNone/>
            </a:pPr>
            <a:r>
              <a:rPr lang="zh-TW">
                <a:latin typeface="Arial"/>
              </a:rPr>
              <a:t>1.5.2 — 家庭和小型辦公室網際網路連線</a:t>
            </a:r>
          </a:p>
          <a:p>
            <a:endParaRPr lang="en-US"/>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19</a:t>
            </a:fld>
            <a:endParaRPr>
              <a:solidFill>
                <a:prstClr val="black"/>
              </a:solidFill>
            </a:endParaRPr>
          </a:p>
        </p:txBody>
      </p:sp>
    </p:spTree>
    <p:extLst>
      <p:ext uri="{BB962C8B-B14F-4D97-AF65-F5344CB8AC3E}">
        <p14:creationId xmlns:p14="http://schemas.microsoft.com/office/powerpoint/2010/main" val="2023000341"/>
      </p:ext>
    </p:extLst>
  </p:cSld>
  <p:clrMapOvr>
    <a:masterClrMapping/>
  </p:clrMapOvr>
</p:notes>
</file>

<file path=ppt/notesSlides/notesSlide190.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6 – Data Link Layer</a:t>
            </a:r>
          </a:p>
          <a:p>
            <a:pPr rtl="0"/>
            <a:r>
              <a:rPr lang="zh-TW"/>
              <a:t>6.3 – Data Link Frame</a:t>
            </a:r>
          </a:p>
          <a:p>
            <a:pPr rtl="0"/>
            <a:r>
              <a:rPr lang="zh-TW"/>
              <a:t>6.3.4 — 區域網路和廣域網路框架</a:t>
            </a:r>
          </a:p>
          <a:p>
            <a:pPr rtl="0"/>
            <a:r>
              <a:rPr lang="zh-TW"/>
              <a:t>6.3.5 — 檢查您的理解 — 資料鏈接框架</a:t>
            </a:r>
          </a:p>
        </p:txBody>
      </p:sp>
      <p:sp>
        <p:nvSpPr>
          <p:cNvPr id="4" name="Slide Number Placeholder 3"/>
          <p:cNvSpPr>
            <a:spLocks noGrp="1"/>
          </p:cNvSpPr>
          <p:nvPr>
            <p:ph type="sldNum" sz="quarter" idx="5"/>
          </p:nvPr>
        </p:nvSpPr>
        <p:spPr/>
        <p:txBody>
          <a:bodyPr/>
          <a:lstStyle/>
          <a:p>
            <a:pPr rtl="0"/>
            <a:fld id="{5641018C-6CAF-B84E-B92C-ECB119457FBA}" type="slidenum">
              <a:rPr/>
              <a:t>190</a:t>
            </a:fld>
            <a:endParaRPr/>
          </a:p>
        </p:txBody>
      </p:sp>
    </p:spTree>
    <p:extLst>
      <p:ext uri="{BB962C8B-B14F-4D97-AF65-F5344CB8AC3E}">
        <p14:creationId xmlns:p14="http://schemas.microsoft.com/office/powerpoint/2010/main" val="2984612891"/>
      </p:ext>
    </p:extLst>
  </p:cSld>
  <p:clrMapOvr>
    <a:masterClrMapping/>
  </p:clrMapOvr>
</p:notes>
</file>

<file path=ppt/notesSlides/notesSlide191.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2529" name="Rectangle 11"/>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a:ea typeface="ＭＳ Ｐゴシック" charset="0"/>
                <a:cs typeface="ＭＳ Ｐゴシック" charset="0"/>
              </a:defRPr>
            </a:lvl1pPr>
            <a:lvl2pPr marL="742950" indent="-285750" defTabSz="903288">
              <a:defRPr sz="2400">
                <a:solidFill>
                  <a:schemeClr val="tx1"/>
                </a:solidFill>
                <a:latin typeface="Arial"/>
                <a:ea typeface="ＭＳ Ｐゴシック" charset="0"/>
              </a:defRPr>
            </a:lvl2pPr>
            <a:lvl3pPr marL="1143000" indent="-228600" defTabSz="903288">
              <a:defRPr sz="2400">
                <a:solidFill>
                  <a:schemeClr val="tx1"/>
                </a:solidFill>
                <a:latin typeface="Arial"/>
                <a:ea typeface="ＭＳ Ｐゴシック" charset="0"/>
              </a:defRPr>
            </a:lvl3pPr>
            <a:lvl4pPr marL="1600200" indent="-228600" defTabSz="903288">
              <a:defRPr sz="2400">
                <a:solidFill>
                  <a:schemeClr val="tx1"/>
                </a:solidFill>
                <a:latin typeface="Arial"/>
                <a:ea typeface="ＭＳ Ｐゴシック" charset="0"/>
              </a:defRPr>
            </a:lvl4pPr>
            <a:lvl5pPr marL="2057400" indent="-228600" defTabSz="903288">
              <a:defRPr sz="2400">
                <a:solidFill>
                  <a:schemeClr val="tx1"/>
                </a:solidFill>
                <a:latin typeface="Arial"/>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9pPr>
          </a:lstStyle>
          <a:p>
            <a:pPr rtl="0"/>
            <a:fld id="{3997A419-355F-A04A-96E0-21643AF8E9FF}" type="slidenum">
              <a:rPr sz="800">
                <a:solidFill>
                  <a:prstClr val="black"/>
                </a:solidFill>
              </a:rPr>
              <a:pPr rtl="0"/>
              <a:t>191</a:t>
            </a:fld>
            <a:endParaRPr sz="800">
              <a:solidFill>
                <a:prstClr val="black"/>
              </a:solidFill>
            </a:endParaRPr>
          </a:p>
        </p:txBody>
      </p:sp>
      <p:sp>
        <p:nvSpPr>
          <p:cNvPr id="22530" name="Rectangle 2"/>
          <p:cNvSpPr>
            <a:spLocks noGrp="1" noRot="1" noChangeAspect="1" noChangeArrowheads="1" noTextEdit="1"/>
          </p:cNvSpPr>
          <p:nvPr>
            <p:ph type="sldImg"/>
          </p:nvPr>
        </p:nvSpPr>
        <p:spPr>
          <a:xfrm>
            <a:off x="1168400" y="1243013"/>
            <a:ext cx="4470400" cy="3354387"/>
          </a:xfrm>
        </p:spPr>
      </p:sp>
      <p:sp>
        <p:nvSpPr>
          <p:cNvPr id="2253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r>
              <a:rPr lang="zh-TW"/>
              <a:t>6 – Data Link Layer</a:t>
            </a:r>
          </a:p>
          <a:p>
            <a:pPr rtl="0"/>
            <a:r>
              <a:rPr lang="zh-TW"/>
              <a:t>6.4 — 單元練習和測驗</a:t>
            </a:r>
          </a:p>
          <a:p>
            <a:pPr rtl="0"/>
            <a:r>
              <a:rPr lang="zh-TW"/>
              <a:t>6.4.1-我在本單元中學到了什麼？</a:t>
            </a:r>
          </a:p>
          <a:p>
            <a:pPr rtl="0"/>
            <a:r>
              <a:rPr lang="zh-TW"/>
              <a:t>6.4.2-</a:t>
            </a:r>
            <a:r>
              <a:rPr lang="zh-TW" altLang="en-US"/>
              <a:t>課程</a:t>
            </a:r>
            <a:r>
              <a:rPr lang="zh-TW"/>
              <a:t>測驗-資料鏈接層</a:t>
            </a:r>
          </a:p>
        </p:txBody>
      </p:sp>
    </p:spTree>
    <p:extLst>
      <p:ext uri="{BB962C8B-B14F-4D97-AF65-F5344CB8AC3E}">
        <p14:creationId xmlns:p14="http://schemas.microsoft.com/office/powerpoint/2010/main" val="3750944745"/>
      </p:ext>
    </p:extLst>
  </p:cSld>
  <p:clrMapOvr>
    <a:masterClrMapping/>
  </p:clrMapOvr>
</p:notes>
</file>

<file path=ppt/notesSlides/notesSlide192.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smtClean="0"/>
              <a:t>模組 </a:t>
            </a:r>
            <a:r>
              <a:rPr lang="zh-TW"/>
              <a:t>7：</a:t>
            </a:r>
            <a:r>
              <a:rPr lang="zh-TW" altLang="en-US"/>
              <a:t>乙太網路</a:t>
            </a:r>
            <a:r>
              <a:rPr lang="zh-TW"/>
              <a:t>交換</a:t>
            </a:r>
          </a:p>
          <a:p>
            <a:endParaRPr lang="en-US"/>
          </a:p>
        </p:txBody>
      </p:sp>
      <p:sp>
        <p:nvSpPr>
          <p:cNvPr id="4" name="Slide Number Placeholder 3"/>
          <p:cNvSpPr>
            <a:spLocks noGrp="1"/>
          </p:cNvSpPr>
          <p:nvPr>
            <p:ph type="sldNum" sz="quarter" idx="10"/>
          </p:nvPr>
        </p:nvSpPr>
        <p:spPr/>
        <p:txBody>
          <a:bodyPr/>
          <a:lstStyle/>
          <a:p>
            <a:pPr rtl="0"/>
            <a:fld id="{5641018C-6CAF-B84E-B92C-ECB119457FBA}" type="slidenum">
              <a:rPr/>
              <a:t>192</a:t>
            </a:fld>
            <a:endParaRPr/>
          </a:p>
        </p:txBody>
      </p:sp>
    </p:spTree>
    <p:extLst>
      <p:ext uri="{BB962C8B-B14F-4D97-AF65-F5344CB8AC3E}">
        <p14:creationId xmlns:p14="http://schemas.microsoft.com/office/powerpoint/2010/main" val="2506202561"/>
      </p:ext>
    </p:extLst>
  </p:cSld>
  <p:clrMapOvr>
    <a:masterClrMapping/>
  </p:clrMapOvr>
</p:notes>
</file>

<file path=ppt/notesSlides/notesSlide193.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18434" name="Rectangle 11"/>
          <p:cNvSpPr txBox="1">
            <a:spLocks noGrp="1" noChangeArrowheads="1"/>
          </p:cNvSpPr>
          <p:nvPr/>
        </p:nvSpPr>
        <p:spPr bwMode="auto">
          <a:xfrm>
            <a:off x="5885392" y="9435469"/>
            <a:ext cx="806779" cy="312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a:cs typeface="Arial"/>
              </a:defRPr>
            </a:lvl1pPr>
            <a:lvl2pPr marL="742950" indent="-285750" defTabSz="903288" eaLnBrk="0" hangingPunct="0">
              <a:defRPr sz="2400" b="1">
                <a:solidFill>
                  <a:schemeClr val="tx1"/>
                </a:solidFill>
                <a:latin typeface="Arial"/>
                <a:cs typeface="Arial"/>
              </a:defRPr>
            </a:lvl2pPr>
            <a:lvl3pPr marL="1143000" indent="-228600" defTabSz="903288" eaLnBrk="0" hangingPunct="0">
              <a:defRPr sz="2400" b="1">
                <a:solidFill>
                  <a:schemeClr val="tx1"/>
                </a:solidFill>
                <a:latin typeface="Arial"/>
                <a:cs typeface="Arial"/>
              </a:defRPr>
            </a:lvl3pPr>
            <a:lvl4pPr marL="1600200" indent="-228600" defTabSz="903288" eaLnBrk="0" hangingPunct="0">
              <a:defRPr sz="2400" b="1">
                <a:solidFill>
                  <a:schemeClr val="tx1"/>
                </a:solidFill>
                <a:latin typeface="Arial"/>
                <a:cs typeface="Arial"/>
              </a:defRPr>
            </a:lvl4pPr>
            <a:lvl5pPr marL="2057400" indent="-228600" defTabSz="903288" eaLnBrk="0" hangingPunct="0">
              <a:defRPr sz="2400" b="1">
                <a:solidFill>
                  <a:schemeClr val="tx1"/>
                </a:solidFill>
                <a:latin typeface="Arial"/>
                <a:cs typeface="Arial"/>
              </a:defRPr>
            </a:lvl5pPr>
            <a:lvl6pPr marL="2514600" indent="-228600" defTabSz="903288" eaLnBrk="0" fontAlgn="base" hangingPunct="0">
              <a:spcBef>
                <a:spcPct val="0"/>
              </a:spcBef>
              <a:spcAft>
                <a:spcPct val="0"/>
              </a:spcAft>
              <a:defRPr sz="2400" b="1">
                <a:solidFill>
                  <a:schemeClr val="tx1"/>
                </a:solidFill>
                <a:latin typeface="Arial"/>
                <a:cs typeface="Arial"/>
              </a:defRPr>
            </a:lvl6pPr>
            <a:lvl7pPr marL="2971800" indent="-228600" defTabSz="903288" eaLnBrk="0" fontAlgn="base" hangingPunct="0">
              <a:spcBef>
                <a:spcPct val="0"/>
              </a:spcBef>
              <a:spcAft>
                <a:spcPct val="0"/>
              </a:spcAft>
              <a:defRPr sz="2400" b="1">
                <a:solidFill>
                  <a:schemeClr val="tx1"/>
                </a:solidFill>
                <a:latin typeface="Arial"/>
                <a:cs typeface="Arial"/>
              </a:defRPr>
            </a:lvl7pPr>
            <a:lvl8pPr marL="3429000" indent="-228600" defTabSz="903288" eaLnBrk="0" fontAlgn="base" hangingPunct="0">
              <a:spcBef>
                <a:spcPct val="0"/>
              </a:spcBef>
              <a:spcAft>
                <a:spcPct val="0"/>
              </a:spcAft>
              <a:defRPr sz="2400" b="1">
                <a:solidFill>
                  <a:schemeClr val="tx1"/>
                </a:solidFill>
                <a:latin typeface="Arial"/>
                <a:cs typeface="Arial"/>
              </a:defRPr>
            </a:lvl8pPr>
            <a:lvl9pPr marL="3886200" indent="-228600" defTabSz="903288" eaLnBrk="0" fontAlgn="base" hangingPunct="0">
              <a:spcBef>
                <a:spcPct val="0"/>
              </a:spcBef>
              <a:spcAft>
                <a:spcPct val="0"/>
              </a:spcAft>
              <a:defRPr sz="2400" b="1">
                <a:solidFill>
                  <a:schemeClr val="tx1"/>
                </a:solidFill>
                <a:latin typeface="Arial"/>
                <a:cs typeface="Arial"/>
              </a:defRPr>
            </a:lvl9pPr>
          </a:lstStyle>
          <a:p>
            <a:pPr algn="r" rtl="0"/>
            <a:fld id="{7C839C26-801B-42B6-A101-60F37FE2B0A8}" type="slidenum">
              <a:rPr sz="800" b="0">
                <a:solidFill>
                  <a:prstClr val="black"/>
                </a:solidFill>
              </a:rPr>
              <a:pPr algn="r" rtl="0"/>
              <a:t>193</a:t>
            </a:fld>
            <a:endParaRPr sz="800" b="0">
              <a:solidFill>
                <a:prstClr val="black"/>
              </a:solidFill>
            </a:endParaRPr>
          </a:p>
        </p:txBody>
      </p:sp>
      <p:sp>
        <p:nvSpPr>
          <p:cNvPr id="18435" name="Rectangle 2"/>
          <p:cNvSpPr>
            <a:spLocks noGrp="1" noRot="1" noChangeAspect="1" noChangeArrowheads="1" noTextEdit="1"/>
          </p:cNvSpPr>
          <p:nvPr>
            <p:ph type="sldImg"/>
          </p:nvPr>
        </p:nvSpPr>
        <p:spPr>
          <a:xfrm>
            <a:off x="1168400" y="1243013"/>
            <a:ext cx="4470400" cy="3354387"/>
          </a:xfrm>
        </p:spPr>
      </p:sp>
      <p:sp>
        <p:nvSpPr>
          <p:cNvPr id="1843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buFontTx/>
              <a:buNone/>
            </a:pPr>
            <a:r>
              <a:rPr lang="zh-TW"/>
              <a:t>7-</a:t>
            </a:r>
            <a:r>
              <a:rPr lang="zh-TW" altLang="en-US"/>
              <a:t>乙太網路</a:t>
            </a:r>
            <a:r>
              <a:rPr lang="zh-TW"/>
              <a:t>交換器</a:t>
            </a:r>
          </a:p>
          <a:p>
            <a:pPr rtl="0">
              <a:buFontTx/>
              <a:buNone/>
            </a:pPr>
            <a:r>
              <a:rPr lang="zh-TW"/>
              <a:t>7.0.2-我將學會在本單元中做什麼？</a:t>
            </a:r>
          </a:p>
        </p:txBody>
      </p:sp>
    </p:spTree>
    <p:extLst>
      <p:ext uri="{BB962C8B-B14F-4D97-AF65-F5344CB8AC3E}">
        <p14:creationId xmlns:p14="http://schemas.microsoft.com/office/powerpoint/2010/main" val="3365868541"/>
      </p:ext>
    </p:extLst>
  </p:cSld>
  <p:clrMapOvr>
    <a:masterClrMapping/>
  </p:clrMapOvr>
</p:notes>
</file>

<file path=ppt/notesSlides/notesSlide194.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7 — </a:t>
            </a:r>
            <a:r>
              <a:rPr lang="zh-TW" altLang="en-US"/>
              <a:t>乙太網路</a:t>
            </a:r>
            <a:r>
              <a:rPr lang="zh-TW"/>
              <a:t>交換</a:t>
            </a:r>
          </a:p>
          <a:p>
            <a:pPr rtl="0"/>
            <a:r>
              <a:rPr lang="zh-TW"/>
              <a:t>7.1 — </a:t>
            </a:r>
            <a:r>
              <a:rPr lang="zh-TW" altLang="en-US"/>
              <a:t>乙太網路框架</a:t>
            </a:r>
            <a:endParaRPr lang="zh-TW"/>
          </a:p>
          <a:p>
            <a:pPr rtl="0"/>
            <a:r>
              <a:rPr lang="zh-TW"/>
              <a:t>7.1.1 — </a:t>
            </a:r>
            <a:r>
              <a:rPr lang="zh-TW" altLang="en-US"/>
              <a:t>乙太網路</a:t>
            </a:r>
            <a:r>
              <a:rPr lang="zh-TW"/>
              <a:t>封裝</a:t>
            </a:r>
          </a:p>
        </p:txBody>
      </p:sp>
      <p:sp>
        <p:nvSpPr>
          <p:cNvPr id="4" name="Slide Number Placeholder 3"/>
          <p:cNvSpPr>
            <a:spLocks noGrp="1"/>
          </p:cNvSpPr>
          <p:nvPr>
            <p:ph type="sldNum" sz="quarter" idx="5"/>
          </p:nvPr>
        </p:nvSpPr>
        <p:spPr/>
        <p:txBody>
          <a:bodyPr/>
          <a:lstStyle/>
          <a:p>
            <a:pPr rtl="0"/>
            <a:fld id="{5641018C-6CAF-B84E-B92C-ECB119457FBA}" type="slidenum">
              <a:rPr/>
              <a:t>194</a:t>
            </a:fld>
            <a:endParaRPr/>
          </a:p>
        </p:txBody>
      </p:sp>
    </p:spTree>
    <p:extLst>
      <p:ext uri="{BB962C8B-B14F-4D97-AF65-F5344CB8AC3E}">
        <p14:creationId xmlns:p14="http://schemas.microsoft.com/office/powerpoint/2010/main" val="157040414"/>
      </p:ext>
    </p:extLst>
  </p:cSld>
  <p:clrMapOvr>
    <a:masterClrMapping/>
  </p:clrMapOvr>
</p:notes>
</file>

<file path=ppt/notesSlides/notesSlide195.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7 – Ethernet Switching</a:t>
            </a:r>
          </a:p>
          <a:p>
            <a:pPr rtl="0"/>
            <a:r>
              <a:rPr lang="zh-TW"/>
              <a:t>7.1 — </a:t>
            </a:r>
            <a:r>
              <a:rPr lang="zh-TW" altLang="en-US"/>
              <a:t>乙太網路框架</a:t>
            </a:r>
            <a:endParaRPr lang="zh-TW"/>
          </a:p>
          <a:p>
            <a:pPr rtl="0"/>
            <a:r>
              <a:rPr lang="zh-TW"/>
              <a:t>7.1.2-資料連結子層</a:t>
            </a:r>
          </a:p>
        </p:txBody>
      </p:sp>
      <p:sp>
        <p:nvSpPr>
          <p:cNvPr id="4" name="Slide Number Placeholder 3"/>
          <p:cNvSpPr>
            <a:spLocks noGrp="1"/>
          </p:cNvSpPr>
          <p:nvPr>
            <p:ph type="sldNum" sz="quarter" idx="5"/>
          </p:nvPr>
        </p:nvSpPr>
        <p:spPr/>
        <p:txBody>
          <a:bodyPr/>
          <a:lstStyle/>
          <a:p>
            <a:pPr rtl="0"/>
            <a:fld id="{5641018C-6CAF-B84E-B92C-ECB119457FBA}" type="slidenum">
              <a:rPr/>
              <a:t>195</a:t>
            </a:fld>
            <a:endParaRPr/>
          </a:p>
        </p:txBody>
      </p:sp>
    </p:spTree>
    <p:extLst>
      <p:ext uri="{BB962C8B-B14F-4D97-AF65-F5344CB8AC3E}">
        <p14:creationId xmlns:p14="http://schemas.microsoft.com/office/powerpoint/2010/main" val="634727330"/>
      </p:ext>
    </p:extLst>
  </p:cSld>
  <p:clrMapOvr>
    <a:masterClrMapping/>
  </p:clrMapOvr>
</p:notes>
</file>

<file path=ppt/notesSlides/notesSlide196.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7 – Ethernet Switching</a:t>
            </a:r>
          </a:p>
          <a:p>
            <a:pPr rtl="0"/>
            <a:r>
              <a:rPr lang="zh-TW"/>
              <a:t>7.1 – Ethernet Frames</a:t>
            </a:r>
          </a:p>
          <a:p>
            <a:pPr rtl="0"/>
            <a:r>
              <a:rPr lang="zh-TW"/>
              <a:t>7.1.3 – MAC Sublayer</a:t>
            </a:r>
          </a:p>
        </p:txBody>
      </p:sp>
      <p:sp>
        <p:nvSpPr>
          <p:cNvPr id="4" name="Slide Number Placeholder 3"/>
          <p:cNvSpPr>
            <a:spLocks noGrp="1"/>
          </p:cNvSpPr>
          <p:nvPr>
            <p:ph type="sldNum" sz="quarter" idx="5"/>
          </p:nvPr>
        </p:nvSpPr>
        <p:spPr/>
        <p:txBody>
          <a:bodyPr/>
          <a:lstStyle/>
          <a:p>
            <a:pPr rtl="0"/>
            <a:fld id="{5641018C-6CAF-B84E-B92C-ECB119457FBA}" type="slidenum">
              <a:rPr/>
              <a:t>196</a:t>
            </a:fld>
            <a:endParaRPr/>
          </a:p>
        </p:txBody>
      </p:sp>
    </p:spTree>
    <p:extLst>
      <p:ext uri="{BB962C8B-B14F-4D97-AF65-F5344CB8AC3E}">
        <p14:creationId xmlns:p14="http://schemas.microsoft.com/office/powerpoint/2010/main" val="1776359509"/>
      </p:ext>
    </p:extLst>
  </p:cSld>
  <p:clrMapOvr>
    <a:masterClrMapping/>
  </p:clrMapOvr>
</p:notes>
</file>

<file path=ppt/notesSlides/notesSlide197.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7 – Ethernet Switching</a:t>
            </a:r>
          </a:p>
          <a:p>
            <a:pPr rtl="0"/>
            <a:r>
              <a:rPr lang="zh-TW"/>
              <a:t>7.1 – Ethernet Frames</a:t>
            </a:r>
          </a:p>
          <a:p>
            <a:pPr rtl="0"/>
            <a:r>
              <a:rPr lang="zh-TW"/>
              <a:t>7.1.3 – MAC Sublayer</a:t>
            </a:r>
          </a:p>
        </p:txBody>
      </p:sp>
      <p:sp>
        <p:nvSpPr>
          <p:cNvPr id="4" name="Slide Number Placeholder 3"/>
          <p:cNvSpPr>
            <a:spLocks noGrp="1"/>
          </p:cNvSpPr>
          <p:nvPr>
            <p:ph type="sldNum" sz="quarter" idx="5"/>
          </p:nvPr>
        </p:nvSpPr>
        <p:spPr/>
        <p:txBody>
          <a:bodyPr/>
          <a:lstStyle/>
          <a:p>
            <a:pPr rtl="0"/>
            <a:fld id="{5641018C-6CAF-B84E-B92C-ECB119457FBA}" type="slidenum">
              <a:rPr/>
              <a:t>197</a:t>
            </a:fld>
            <a:endParaRPr/>
          </a:p>
        </p:txBody>
      </p:sp>
    </p:spTree>
    <p:extLst>
      <p:ext uri="{BB962C8B-B14F-4D97-AF65-F5344CB8AC3E}">
        <p14:creationId xmlns:p14="http://schemas.microsoft.com/office/powerpoint/2010/main" val="697581754"/>
      </p:ext>
    </p:extLst>
  </p:cSld>
  <p:clrMapOvr>
    <a:masterClrMapping/>
  </p:clrMapOvr>
</p:notes>
</file>

<file path=ppt/notesSlides/notesSlide198.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7 – Ethernet Switching</a:t>
            </a:r>
          </a:p>
          <a:p>
            <a:pPr rtl="0"/>
            <a:r>
              <a:rPr lang="zh-TW"/>
              <a:t>7.1 – Ethernet Frames</a:t>
            </a:r>
          </a:p>
          <a:p>
            <a:pPr rtl="0"/>
            <a:r>
              <a:rPr lang="zh-TW"/>
              <a:t>7.1.4 — </a:t>
            </a:r>
            <a:r>
              <a:rPr lang="zh-TW" altLang="en-US"/>
              <a:t>乙太網路框架</a:t>
            </a:r>
            <a:r>
              <a:rPr lang="zh-TW"/>
              <a:t>域</a:t>
            </a:r>
          </a:p>
          <a:p>
            <a:pPr rtl="0"/>
            <a:r>
              <a:rPr lang="zh-TW"/>
              <a:t>7.1.5 — 檢查您的瞭解 — </a:t>
            </a:r>
            <a:r>
              <a:rPr lang="zh-TW" altLang="en-US"/>
              <a:t>乙太網路</a:t>
            </a:r>
            <a:r>
              <a:rPr lang="zh-TW"/>
              <a:t>交換</a:t>
            </a:r>
          </a:p>
        </p:txBody>
      </p:sp>
      <p:sp>
        <p:nvSpPr>
          <p:cNvPr id="4" name="Slide Number Placeholder 3"/>
          <p:cNvSpPr>
            <a:spLocks noGrp="1"/>
          </p:cNvSpPr>
          <p:nvPr>
            <p:ph type="sldNum" sz="quarter" idx="5"/>
          </p:nvPr>
        </p:nvSpPr>
        <p:spPr/>
        <p:txBody>
          <a:bodyPr/>
          <a:lstStyle/>
          <a:p>
            <a:pPr rtl="0"/>
            <a:fld id="{5641018C-6CAF-B84E-B92C-ECB119457FBA}" type="slidenum">
              <a:rPr/>
              <a:t>198</a:t>
            </a:fld>
            <a:endParaRPr/>
          </a:p>
        </p:txBody>
      </p:sp>
    </p:spTree>
    <p:extLst>
      <p:ext uri="{BB962C8B-B14F-4D97-AF65-F5344CB8AC3E}">
        <p14:creationId xmlns:p14="http://schemas.microsoft.com/office/powerpoint/2010/main" val="1041272611"/>
      </p:ext>
    </p:extLst>
  </p:cSld>
  <p:clrMapOvr>
    <a:masterClrMapping/>
  </p:clrMapOvr>
</p:notes>
</file>

<file path=ppt/notesSlides/notesSlide199.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7 – Ethernet Switching</a:t>
            </a:r>
          </a:p>
          <a:p>
            <a:pPr rtl="0"/>
            <a:r>
              <a:rPr lang="zh-TW"/>
              <a:t>7.2 – Ethernet MAC Address</a:t>
            </a:r>
          </a:p>
          <a:p>
            <a:pPr rtl="0"/>
            <a:r>
              <a:rPr lang="zh-TW"/>
              <a:t>7.2.1 — MAC 位址和十六進位</a:t>
            </a:r>
          </a:p>
        </p:txBody>
      </p:sp>
      <p:sp>
        <p:nvSpPr>
          <p:cNvPr id="4" name="Slide Number Placeholder 3"/>
          <p:cNvSpPr>
            <a:spLocks noGrp="1"/>
          </p:cNvSpPr>
          <p:nvPr>
            <p:ph type="sldNum" sz="quarter" idx="5"/>
          </p:nvPr>
        </p:nvSpPr>
        <p:spPr/>
        <p:txBody>
          <a:bodyPr/>
          <a:lstStyle/>
          <a:p>
            <a:pPr rtl="0"/>
            <a:fld id="{5641018C-6CAF-B84E-B92C-ECB119457FBA}" type="slidenum">
              <a:rPr/>
              <a:t>199</a:t>
            </a:fld>
            <a:endParaRPr/>
          </a:p>
        </p:txBody>
      </p:sp>
    </p:spTree>
    <p:extLst>
      <p:ext uri="{BB962C8B-B14F-4D97-AF65-F5344CB8AC3E}">
        <p14:creationId xmlns:p14="http://schemas.microsoft.com/office/powerpoint/2010/main" val="390156868"/>
      </p:ext>
    </p:extLst>
  </p:cSld>
  <p:clrMapOvr>
    <a:masterClrMapping/>
  </p:clrMapOvr>
</p:notes>
</file>

<file path=ppt/notesSlides/notesSlide2.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10752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kumimoji="1" sz="1400">
                <a:solidFill>
                  <a:schemeClr val="tx1"/>
                </a:solidFill>
                <a:latin typeface="標楷體" pitchFamily="65" charset="-120"/>
                <a:ea typeface="標楷體" panose="03000509000000000000" pitchFamily="65" charset="-120"/>
              </a:defRPr>
            </a:lvl1pPr>
            <a:lvl2pPr marL="742950" indent="-285750" eaLnBrk="0" hangingPunct="0">
              <a:spcBef>
                <a:spcPct val="30000"/>
              </a:spcBef>
              <a:defRPr kumimoji="1" sz="1400">
                <a:solidFill>
                  <a:schemeClr val="tx1"/>
                </a:solidFill>
                <a:latin typeface="標楷體" pitchFamily="65" charset="-120"/>
                <a:ea typeface="標楷體" panose="03000509000000000000" pitchFamily="65" charset="-120"/>
              </a:defRPr>
            </a:lvl2pPr>
            <a:lvl3pPr marL="1143000" indent="-228600" eaLnBrk="0" hangingPunct="0">
              <a:spcBef>
                <a:spcPct val="30000"/>
              </a:spcBef>
              <a:defRPr kumimoji="1" sz="1400">
                <a:solidFill>
                  <a:schemeClr val="tx1"/>
                </a:solidFill>
                <a:latin typeface="標楷體" pitchFamily="65" charset="-120"/>
                <a:ea typeface="標楷體" panose="03000509000000000000" pitchFamily="65" charset="-120"/>
              </a:defRPr>
            </a:lvl3pPr>
            <a:lvl4pPr marL="1600200" indent="-228600" eaLnBrk="0" hangingPunct="0">
              <a:spcBef>
                <a:spcPct val="30000"/>
              </a:spcBef>
              <a:defRPr kumimoji="1" sz="1400">
                <a:solidFill>
                  <a:schemeClr val="tx1"/>
                </a:solidFill>
                <a:latin typeface="標楷體" pitchFamily="65" charset="-120"/>
                <a:ea typeface="標楷體" panose="03000509000000000000" pitchFamily="65" charset="-120"/>
              </a:defRPr>
            </a:lvl4pPr>
            <a:lvl5pPr marL="2057400" indent="-228600" eaLnBrk="0" hangingPunct="0">
              <a:spcBef>
                <a:spcPct val="30000"/>
              </a:spcBef>
              <a:defRPr kumimoji="1" sz="1400">
                <a:solidFill>
                  <a:schemeClr val="tx1"/>
                </a:solidFill>
                <a:latin typeface="標楷體" pitchFamily="65" charset="-120"/>
                <a:ea typeface="標楷體" panose="03000509000000000000" pitchFamily="65" charset="-120"/>
              </a:defRPr>
            </a:lvl5pPr>
            <a:lvl6pPr marL="2514600" indent="-228600" eaLnBrk="0" fontAlgn="base" hangingPunct="0">
              <a:spcBef>
                <a:spcPct val="30000"/>
              </a:spcBef>
              <a:spcAft>
                <a:spcPct val="0"/>
              </a:spcAft>
              <a:defRPr kumimoji="1" sz="1400">
                <a:solidFill>
                  <a:schemeClr val="tx1"/>
                </a:solidFill>
                <a:latin typeface="標楷體" pitchFamily="65" charset="-120"/>
                <a:ea typeface="標楷體" panose="03000509000000000000" pitchFamily="65" charset="-120"/>
              </a:defRPr>
            </a:lvl6pPr>
            <a:lvl7pPr marL="2971800" indent="-228600" eaLnBrk="0" fontAlgn="base" hangingPunct="0">
              <a:spcBef>
                <a:spcPct val="30000"/>
              </a:spcBef>
              <a:spcAft>
                <a:spcPct val="0"/>
              </a:spcAft>
              <a:defRPr kumimoji="1" sz="1400">
                <a:solidFill>
                  <a:schemeClr val="tx1"/>
                </a:solidFill>
                <a:latin typeface="標楷體" pitchFamily="65" charset="-120"/>
                <a:ea typeface="標楷體" panose="03000509000000000000" pitchFamily="65" charset="-120"/>
              </a:defRPr>
            </a:lvl7pPr>
            <a:lvl8pPr marL="3429000" indent="-228600" eaLnBrk="0" fontAlgn="base" hangingPunct="0">
              <a:spcBef>
                <a:spcPct val="30000"/>
              </a:spcBef>
              <a:spcAft>
                <a:spcPct val="0"/>
              </a:spcAft>
              <a:defRPr kumimoji="1" sz="1400">
                <a:solidFill>
                  <a:schemeClr val="tx1"/>
                </a:solidFill>
                <a:latin typeface="標楷體" pitchFamily="65" charset="-120"/>
                <a:ea typeface="標楷體" panose="03000509000000000000" pitchFamily="65" charset="-120"/>
              </a:defRPr>
            </a:lvl8pPr>
            <a:lvl9pPr marL="3886200" indent="-228600" eaLnBrk="0" fontAlgn="base" hangingPunct="0">
              <a:spcBef>
                <a:spcPct val="30000"/>
              </a:spcBef>
              <a:spcAft>
                <a:spcPct val="0"/>
              </a:spcAft>
              <a:defRPr kumimoji="1" sz="1400">
                <a:solidFill>
                  <a:schemeClr val="tx1"/>
                </a:solidFill>
                <a:latin typeface="標楷體" pitchFamily="65" charset="-120"/>
                <a:ea typeface="標楷體" panose="03000509000000000000" pitchFamily="65" charset="-120"/>
              </a:defRPr>
            </a:lvl9pPr>
          </a:lstStyle>
          <a:p>
            <a:pPr eaLnBrk="1" hangingPunct="1">
              <a:spcBef>
                <a:spcPct val="0"/>
              </a:spcBef>
            </a:pPr>
            <a:fld id="{68299749-20A0-4862-9933-3A9765C611AD}" type="slidenum">
              <a:rPr lang="en-US" altLang="zh-TW" sz="1200">
                <a:latin typeface="Arial" panose="020b0604020202020204" pitchFamily="34" charset="0"/>
                <a:ea typeface="新細明體" pitchFamily="18" charset="-120"/>
              </a:rPr>
              <a:pPr eaLnBrk="1" hangingPunct="1">
                <a:spcBef>
                  <a:spcPct val="0"/>
                </a:spcBef>
              </a:pPr>
              <a:t>2</a:t>
            </a:fld>
            <a:endParaRPr lang="en-US" altLang="zh-TW" sz="1200">
              <a:latin typeface="Arial" panose="020b0604020202020204" pitchFamily="34" charset="0"/>
              <a:ea typeface="新細明體" panose="02020500000000000000" pitchFamily="18" charset="-120"/>
            </a:endParaRPr>
          </a:p>
        </p:txBody>
      </p:sp>
      <p:sp>
        <p:nvSpPr>
          <p:cNvPr id="107523" name="Rectangle 2"/>
          <p:cNvSpPr>
            <a:spLocks noGrp="1" noRot="1" noChangeAspect="1" noChangeArrowheads="1" noTextEdit="1"/>
          </p:cNvSpPr>
          <p:nvPr>
            <p:ph type="sldImg"/>
          </p:nvPr>
        </p:nvSpPr>
        <p:spPr>
          <a:xfrm>
            <a:off x="682625" y="812800"/>
            <a:ext cx="5391150" cy="4044950"/>
          </a:xfrm>
        </p:spPr>
      </p:sp>
      <p:sp>
        <p:nvSpPr>
          <p:cNvPr id="107524" name="Rectangle 3"/>
          <p:cNvSpPr>
            <a:spLocks noGrp="1" noChangeArrowheads="1"/>
          </p:cNvSpPr>
          <p:nvPr>
            <p:ph type="body" idx="1"/>
          </p:nvPr>
        </p:nvSpPr>
        <p:spPr>
          <a:xfrm>
            <a:off x="899748" y="5126697"/>
            <a:ext cx="4947826" cy="234679"/>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r>
              <a:rPr lang="zh-TW" altLang="en-US" smtClean="0"/>
              <a:t>大綱介紹</a:t>
            </a:r>
          </a:p>
        </p:txBody>
      </p:sp>
    </p:spTree>
    <p:extLst>
      <p:ext uri="{BB962C8B-B14F-4D97-AF65-F5344CB8AC3E}">
        <p14:creationId xmlns:p14="http://schemas.microsoft.com/office/powerpoint/2010/main" val="2174849655"/>
      </p:ext>
    </p:extLst>
  </p:cSld>
  <p:clrMapOvr>
    <a:masterClrMapping/>
  </p:clrMapOvr>
</p:notes>
</file>

<file path=ppt/notesSlides/notesSlide20.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lnSpc>
                <a:spcPct val="80000"/>
              </a:lnSpc>
              <a:buFontTx/>
              <a:buNone/>
            </a:pPr>
            <a:r>
              <a:rPr lang="zh-TW" sz="1200" kern="1200">
                <a:solidFill>
                  <a:schemeClr val="tx1"/>
                </a:solidFill>
                <a:latin typeface="Arial"/>
                <a:ea typeface="ＭＳ Ｐゴシック" charset="0"/>
                <a:cs typeface="ＭＳ Ｐゴシック" charset="0"/>
              </a:rPr>
              <a:t>1 – Networking Today</a:t>
            </a:r>
          </a:p>
          <a:p>
            <a:pPr rtl="0">
              <a:lnSpc>
                <a:spcPct val="80000"/>
              </a:lnSpc>
              <a:buFontTx/>
              <a:buNone/>
            </a:pPr>
            <a:r>
              <a:rPr lang="zh-TW" sz="1200" kern="1200">
                <a:solidFill>
                  <a:schemeClr val="tx1"/>
                </a:solidFill>
                <a:latin typeface="Arial"/>
                <a:ea typeface="ＭＳ Ｐゴシック" charset="0"/>
                <a:cs typeface="ＭＳ Ｐゴシック" charset="0"/>
              </a:rPr>
              <a:t>1.5 – </a:t>
            </a:r>
            <a:r>
              <a:rPr lang="zh-TW" sz="1200">
                <a:solidFill>
                  <a:schemeClr val="accent5">
                    <a:lumMod val="40000"/>
                    <a:lumOff val="60000"/>
                  </a:schemeClr>
                </a:solidFill>
              </a:rPr>
              <a:t>Internet Connections</a:t>
            </a:r>
          </a:p>
          <a:p>
            <a:pPr rtl="0">
              <a:lnSpc>
                <a:spcPct val="80000"/>
              </a:lnSpc>
              <a:buFontTx/>
              <a:buNone/>
            </a:pPr>
            <a:r>
              <a:rPr lang="zh-TW">
                <a:latin typeface="Arial"/>
              </a:rPr>
              <a:t>1.5.3 — 企業的互聯網連接</a:t>
            </a:r>
          </a:p>
          <a:p>
            <a:endParaRPr lang="en-US"/>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20</a:t>
            </a:fld>
            <a:endParaRPr>
              <a:solidFill>
                <a:prstClr val="black"/>
              </a:solidFill>
            </a:endParaRPr>
          </a:p>
        </p:txBody>
      </p:sp>
    </p:spTree>
    <p:extLst>
      <p:ext uri="{BB962C8B-B14F-4D97-AF65-F5344CB8AC3E}">
        <p14:creationId xmlns:p14="http://schemas.microsoft.com/office/powerpoint/2010/main" val="3843478922"/>
      </p:ext>
    </p:extLst>
  </p:cSld>
  <p:clrMapOvr>
    <a:masterClrMapping/>
  </p:clrMapOvr>
</p:notes>
</file>

<file path=ppt/notesSlides/notesSlide200.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7 – Ethernet Switching</a:t>
            </a:r>
          </a:p>
          <a:p>
            <a:pPr rtl="0"/>
            <a:r>
              <a:rPr lang="zh-TW"/>
              <a:t>7.2 – Ethernet MAC Address</a:t>
            </a:r>
          </a:p>
          <a:p>
            <a:pPr rtl="0"/>
            <a:r>
              <a:rPr lang="zh-TW"/>
              <a:t>7.2.2 – Ethernet MAC Address</a:t>
            </a:r>
          </a:p>
        </p:txBody>
      </p:sp>
      <p:sp>
        <p:nvSpPr>
          <p:cNvPr id="4" name="Slide Number Placeholder 3"/>
          <p:cNvSpPr>
            <a:spLocks noGrp="1"/>
          </p:cNvSpPr>
          <p:nvPr>
            <p:ph type="sldNum" sz="quarter" idx="5"/>
          </p:nvPr>
        </p:nvSpPr>
        <p:spPr/>
        <p:txBody>
          <a:bodyPr/>
          <a:lstStyle/>
          <a:p>
            <a:pPr rtl="0"/>
            <a:fld id="{5641018C-6CAF-B84E-B92C-ECB119457FBA}" type="slidenum">
              <a:rPr/>
              <a:t>200</a:t>
            </a:fld>
            <a:endParaRPr/>
          </a:p>
        </p:txBody>
      </p:sp>
    </p:spTree>
    <p:extLst>
      <p:ext uri="{BB962C8B-B14F-4D97-AF65-F5344CB8AC3E}">
        <p14:creationId xmlns:p14="http://schemas.microsoft.com/office/powerpoint/2010/main" val="3905190313"/>
      </p:ext>
    </p:extLst>
  </p:cSld>
  <p:clrMapOvr>
    <a:masterClrMapping/>
  </p:clrMapOvr>
</p:notes>
</file>

<file path=ppt/notesSlides/notesSlide201.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7 – Ethernet Switching</a:t>
            </a:r>
          </a:p>
          <a:p>
            <a:pPr rtl="0"/>
            <a:r>
              <a:rPr lang="zh-TW"/>
              <a:t>7.2 – Ethernet MAC Address</a:t>
            </a:r>
          </a:p>
          <a:p>
            <a:pPr rtl="0"/>
            <a:r>
              <a:rPr lang="zh-TW"/>
              <a:t>7.2.3 — 框架處理</a:t>
            </a:r>
          </a:p>
        </p:txBody>
      </p:sp>
      <p:sp>
        <p:nvSpPr>
          <p:cNvPr id="4" name="Slide Number Placeholder 3"/>
          <p:cNvSpPr>
            <a:spLocks noGrp="1"/>
          </p:cNvSpPr>
          <p:nvPr>
            <p:ph type="sldNum" sz="quarter" idx="5"/>
          </p:nvPr>
        </p:nvSpPr>
        <p:spPr/>
        <p:txBody>
          <a:bodyPr/>
          <a:lstStyle/>
          <a:p>
            <a:pPr rtl="0"/>
            <a:fld id="{5641018C-6CAF-B84E-B92C-ECB119457FBA}" type="slidenum">
              <a:rPr/>
              <a:t>201</a:t>
            </a:fld>
            <a:endParaRPr/>
          </a:p>
        </p:txBody>
      </p:sp>
    </p:spTree>
    <p:extLst>
      <p:ext uri="{BB962C8B-B14F-4D97-AF65-F5344CB8AC3E}">
        <p14:creationId xmlns:p14="http://schemas.microsoft.com/office/powerpoint/2010/main" val="2477237105"/>
      </p:ext>
    </p:extLst>
  </p:cSld>
  <p:clrMapOvr>
    <a:masterClrMapping/>
  </p:clrMapOvr>
</p:notes>
</file>

<file path=ppt/notesSlides/notesSlide202.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7 – Ethernet Switching</a:t>
            </a:r>
          </a:p>
          <a:p>
            <a:pPr rtl="0"/>
            <a:r>
              <a:rPr lang="zh-TW"/>
              <a:t>7.2 – Ethernet MAC Address</a:t>
            </a:r>
          </a:p>
          <a:p>
            <a:pPr rtl="0"/>
            <a:r>
              <a:rPr lang="zh-TW"/>
              <a:t>7.2.4 – Unicast MAC Address</a:t>
            </a:r>
          </a:p>
        </p:txBody>
      </p:sp>
      <p:sp>
        <p:nvSpPr>
          <p:cNvPr id="4" name="Slide Number Placeholder 3"/>
          <p:cNvSpPr>
            <a:spLocks noGrp="1"/>
          </p:cNvSpPr>
          <p:nvPr>
            <p:ph type="sldNum" sz="quarter" idx="5"/>
          </p:nvPr>
        </p:nvSpPr>
        <p:spPr/>
        <p:txBody>
          <a:bodyPr/>
          <a:lstStyle/>
          <a:p>
            <a:pPr rtl="0"/>
            <a:fld id="{5641018C-6CAF-B84E-B92C-ECB119457FBA}" type="slidenum">
              <a:rPr/>
              <a:t>202</a:t>
            </a:fld>
            <a:endParaRPr/>
          </a:p>
        </p:txBody>
      </p:sp>
    </p:spTree>
    <p:extLst>
      <p:ext uri="{BB962C8B-B14F-4D97-AF65-F5344CB8AC3E}">
        <p14:creationId xmlns:p14="http://schemas.microsoft.com/office/powerpoint/2010/main" val="3860696463"/>
      </p:ext>
    </p:extLst>
  </p:cSld>
  <p:clrMapOvr>
    <a:masterClrMapping/>
  </p:clrMapOvr>
</p:notes>
</file>

<file path=ppt/notesSlides/notesSlide203.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7 – Ethernet Switching</a:t>
            </a:r>
          </a:p>
          <a:p>
            <a:pPr rtl="0"/>
            <a:r>
              <a:rPr lang="zh-TW"/>
              <a:t>7.2 – Ethernet MAC Address</a:t>
            </a:r>
          </a:p>
          <a:p>
            <a:pPr rtl="0"/>
            <a:r>
              <a:rPr lang="zh-TW"/>
              <a:t>廣播 MAC 位址</a:t>
            </a:r>
          </a:p>
        </p:txBody>
      </p:sp>
      <p:sp>
        <p:nvSpPr>
          <p:cNvPr id="4" name="Slide Number Placeholder 3"/>
          <p:cNvSpPr>
            <a:spLocks noGrp="1"/>
          </p:cNvSpPr>
          <p:nvPr>
            <p:ph type="sldNum" sz="quarter" idx="5"/>
          </p:nvPr>
        </p:nvSpPr>
        <p:spPr/>
        <p:txBody>
          <a:bodyPr/>
          <a:lstStyle/>
          <a:p>
            <a:pPr rtl="0"/>
            <a:fld id="{5641018C-6CAF-B84E-B92C-ECB119457FBA}" type="slidenum">
              <a:rPr/>
              <a:t>203</a:t>
            </a:fld>
            <a:endParaRPr/>
          </a:p>
        </p:txBody>
      </p:sp>
    </p:spTree>
    <p:extLst>
      <p:ext uri="{BB962C8B-B14F-4D97-AF65-F5344CB8AC3E}">
        <p14:creationId xmlns:p14="http://schemas.microsoft.com/office/powerpoint/2010/main" val="636669896"/>
      </p:ext>
    </p:extLst>
  </p:cSld>
  <p:clrMapOvr>
    <a:masterClrMapping/>
  </p:clrMapOvr>
</p:notes>
</file>

<file path=ppt/notesSlides/notesSlide204.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7 — </a:t>
            </a:r>
            <a:r>
              <a:rPr lang="zh-TW" altLang="en-US"/>
              <a:t>乙太網路</a:t>
            </a:r>
            <a:r>
              <a:rPr lang="zh-TW"/>
              <a:t>交換</a:t>
            </a:r>
          </a:p>
          <a:p>
            <a:pPr rtl="0"/>
            <a:r>
              <a:rPr lang="zh-TW" altLang="en-US"/>
              <a:t>乙太網路</a:t>
            </a:r>
            <a:r>
              <a:rPr lang="zh-TW"/>
              <a:t> MAC 位址</a:t>
            </a:r>
          </a:p>
          <a:p>
            <a:pPr rtl="0"/>
            <a:r>
              <a:rPr lang="zh-TW"/>
              <a:t>7.2.6-</a:t>
            </a:r>
            <a:r>
              <a:rPr lang="zh-TW" altLang="en-US"/>
              <a:t>多播</a:t>
            </a:r>
            <a:r>
              <a:rPr lang="zh-TW"/>
              <a:t> MAC 位址</a:t>
            </a:r>
          </a:p>
        </p:txBody>
      </p:sp>
      <p:sp>
        <p:nvSpPr>
          <p:cNvPr id="4" name="Slide Number Placeholder 3"/>
          <p:cNvSpPr>
            <a:spLocks noGrp="1"/>
          </p:cNvSpPr>
          <p:nvPr>
            <p:ph type="sldNum" sz="quarter" idx="5"/>
          </p:nvPr>
        </p:nvSpPr>
        <p:spPr/>
        <p:txBody>
          <a:bodyPr/>
          <a:lstStyle/>
          <a:p>
            <a:pPr rtl="0"/>
            <a:fld id="{5641018C-6CAF-B84E-B92C-ECB119457FBA}" type="slidenum">
              <a:rPr/>
              <a:t>204</a:t>
            </a:fld>
            <a:endParaRPr/>
          </a:p>
        </p:txBody>
      </p:sp>
    </p:spTree>
    <p:extLst>
      <p:ext uri="{BB962C8B-B14F-4D97-AF65-F5344CB8AC3E}">
        <p14:creationId xmlns:p14="http://schemas.microsoft.com/office/powerpoint/2010/main" val="1982185190"/>
      </p:ext>
    </p:extLst>
  </p:cSld>
  <p:clrMapOvr>
    <a:masterClrMapping/>
  </p:clrMapOvr>
</p:notes>
</file>

<file path=ppt/notesSlides/notesSlide205.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7-</a:t>
            </a:r>
            <a:r>
              <a:rPr lang="zh-TW" altLang="en-US"/>
              <a:t>乙太網路</a:t>
            </a:r>
            <a:r>
              <a:rPr lang="zh-TW"/>
              <a:t>交換器</a:t>
            </a:r>
          </a:p>
          <a:p>
            <a:pPr rtl="0"/>
            <a:r>
              <a:rPr lang="zh-TW"/>
              <a:t>7.3 – MAC位址表</a:t>
            </a:r>
          </a:p>
          <a:p>
            <a:pPr rtl="0"/>
            <a:r>
              <a:rPr lang="zh-TW"/>
              <a:t>7.3.1 - 交換器基本功能</a:t>
            </a:r>
          </a:p>
        </p:txBody>
      </p:sp>
      <p:sp>
        <p:nvSpPr>
          <p:cNvPr id="4" name="Slide Number Placeholder 3"/>
          <p:cNvSpPr>
            <a:spLocks noGrp="1"/>
          </p:cNvSpPr>
          <p:nvPr>
            <p:ph type="sldNum" sz="quarter" idx="5"/>
          </p:nvPr>
        </p:nvSpPr>
        <p:spPr/>
        <p:txBody>
          <a:bodyPr/>
          <a:lstStyle/>
          <a:p>
            <a:pPr rtl="0"/>
            <a:fld id="{5641018C-6CAF-B84E-B92C-ECB119457FBA}" type="slidenum">
              <a:rPr/>
              <a:t>205</a:t>
            </a:fld>
            <a:endParaRPr/>
          </a:p>
        </p:txBody>
      </p:sp>
    </p:spTree>
    <p:extLst>
      <p:ext uri="{BB962C8B-B14F-4D97-AF65-F5344CB8AC3E}">
        <p14:creationId xmlns:p14="http://schemas.microsoft.com/office/powerpoint/2010/main" val="3541432999"/>
      </p:ext>
    </p:extLst>
  </p:cSld>
  <p:clrMapOvr>
    <a:masterClrMapping/>
  </p:clrMapOvr>
</p:notes>
</file>

<file path=ppt/notesSlides/notesSlide206.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7 – </a:t>
            </a:r>
            <a:r>
              <a:rPr lang="zh-TW" altLang="en-US"/>
              <a:t>乙太網路</a:t>
            </a:r>
            <a:r>
              <a:rPr lang="zh-TW"/>
              <a:t>交換器</a:t>
            </a:r>
          </a:p>
          <a:p>
            <a:pPr rtl="0"/>
            <a:r>
              <a:rPr lang="zh-TW"/>
              <a:t>7.3 – MAC位址表</a:t>
            </a:r>
          </a:p>
          <a:p>
            <a:pPr rtl="0"/>
            <a:r>
              <a:rPr lang="zh-TW"/>
              <a:t>7.3.2-交換器學習與轉寄</a:t>
            </a:r>
          </a:p>
        </p:txBody>
      </p:sp>
      <p:sp>
        <p:nvSpPr>
          <p:cNvPr id="4" name="Slide Number Placeholder 3"/>
          <p:cNvSpPr>
            <a:spLocks noGrp="1"/>
          </p:cNvSpPr>
          <p:nvPr>
            <p:ph type="sldNum" sz="quarter" idx="5"/>
          </p:nvPr>
        </p:nvSpPr>
        <p:spPr/>
        <p:txBody>
          <a:bodyPr/>
          <a:lstStyle/>
          <a:p>
            <a:pPr rtl="0"/>
            <a:fld id="{5641018C-6CAF-B84E-B92C-ECB119457FBA}" type="slidenum">
              <a:rPr/>
              <a:t>206</a:t>
            </a:fld>
            <a:endParaRPr/>
          </a:p>
        </p:txBody>
      </p:sp>
    </p:spTree>
    <p:extLst>
      <p:ext uri="{BB962C8B-B14F-4D97-AF65-F5344CB8AC3E}">
        <p14:creationId xmlns:p14="http://schemas.microsoft.com/office/powerpoint/2010/main" val="2080913373"/>
      </p:ext>
    </p:extLst>
  </p:cSld>
  <p:clrMapOvr>
    <a:masterClrMapping/>
  </p:clrMapOvr>
</p:notes>
</file>

<file path=ppt/notesSlides/notesSlide207.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7 — </a:t>
            </a:r>
            <a:r>
              <a:rPr lang="zh-TW" altLang="en-US"/>
              <a:t>乙太網路</a:t>
            </a:r>
            <a:r>
              <a:rPr lang="zh-TW"/>
              <a:t>交換</a:t>
            </a:r>
          </a:p>
          <a:p>
            <a:pPr rtl="0"/>
            <a:r>
              <a:rPr lang="zh-TW"/>
              <a:t>7.3 – MAC位址表</a:t>
            </a:r>
          </a:p>
          <a:p>
            <a:pPr rtl="0"/>
            <a:r>
              <a:rPr lang="zh-TW"/>
              <a:t>7.3.2-交換器學習與轉寄</a:t>
            </a:r>
          </a:p>
        </p:txBody>
      </p:sp>
      <p:sp>
        <p:nvSpPr>
          <p:cNvPr id="4" name="Slide Number Placeholder 3"/>
          <p:cNvSpPr>
            <a:spLocks noGrp="1"/>
          </p:cNvSpPr>
          <p:nvPr>
            <p:ph type="sldNum" sz="quarter" idx="5"/>
          </p:nvPr>
        </p:nvSpPr>
        <p:spPr/>
        <p:txBody>
          <a:bodyPr/>
          <a:lstStyle/>
          <a:p>
            <a:pPr rtl="0"/>
            <a:fld id="{5641018C-6CAF-B84E-B92C-ECB119457FBA}" type="slidenum">
              <a:rPr/>
              <a:t>207</a:t>
            </a:fld>
            <a:endParaRPr/>
          </a:p>
        </p:txBody>
      </p:sp>
    </p:spTree>
    <p:extLst>
      <p:ext uri="{BB962C8B-B14F-4D97-AF65-F5344CB8AC3E}">
        <p14:creationId xmlns:p14="http://schemas.microsoft.com/office/powerpoint/2010/main" val="127839101"/>
      </p:ext>
    </p:extLst>
  </p:cSld>
  <p:clrMapOvr>
    <a:masterClrMapping/>
  </p:clrMapOvr>
</p:notes>
</file>

<file path=ppt/notesSlides/notesSlide208.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7 — </a:t>
            </a:r>
            <a:r>
              <a:rPr lang="zh-TW" altLang="en-US"/>
              <a:t>乙太網路</a:t>
            </a:r>
            <a:r>
              <a:rPr lang="zh-TW"/>
              <a:t>交換</a:t>
            </a:r>
          </a:p>
          <a:p>
            <a:pPr rtl="0"/>
            <a:r>
              <a:rPr lang="zh-TW"/>
              <a:t>7.3 – MAC位址表</a:t>
            </a:r>
          </a:p>
          <a:p>
            <a:pPr rtl="0"/>
            <a:r>
              <a:rPr lang="zh-TW"/>
              <a:t>7.3.3-過濾框架</a:t>
            </a:r>
          </a:p>
          <a:p>
            <a:endParaRPr lang="en-US"/>
          </a:p>
        </p:txBody>
      </p:sp>
      <p:sp>
        <p:nvSpPr>
          <p:cNvPr id="4" name="Slide Number Placeholder 3"/>
          <p:cNvSpPr>
            <a:spLocks noGrp="1"/>
          </p:cNvSpPr>
          <p:nvPr>
            <p:ph type="sldNum" sz="quarter" idx="5"/>
          </p:nvPr>
        </p:nvSpPr>
        <p:spPr/>
        <p:txBody>
          <a:bodyPr/>
          <a:lstStyle/>
          <a:p>
            <a:pPr rtl="0"/>
            <a:fld id="{5641018C-6CAF-B84E-B92C-ECB119457FBA}" type="slidenum">
              <a:rPr/>
              <a:t>208</a:t>
            </a:fld>
            <a:endParaRPr/>
          </a:p>
        </p:txBody>
      </p:sp>
    </p:spTree>
    <p:extLst>
      <p:ext uri="{BB962C8B-B14F-4D97-AF65-F5344CB8AC3E}">
        <p14:creationId xmlns:p14="http://schemas.microsoft.com/office/powerpoint/2010/main" val="1112563968"/>
      </p:ext>
    </p:extLst>
  </p:cSld>
  <p:clrMapOvr>
    <a:masterClrMapping/>
  </p:clrMapOvr>
</p:notes>
</file>

<file path=ppt/notesSlides/notesSlide209.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7 — </a:t>
            </a:r>
            <a:r>
              <a:rPr lang="zh-TW" altLang="en-US"/>
              <a:t>乙太網路</a:t>
            </a:r>
            <a:r>
              <a:rPr lang="zh-TW"/>
              <a:t>交換</a:t>
            </a:r>
          </a:p>
          <a:p>
            <a:pPr rtl="0"/>
            <a:r>
              <a:rPr lang="zh-TW"/>
              <a:t>7.4 — 切換速度和轉送方法</a:t>
            </a:r>
          </a:p>
          <a:p>
            <a:pPr rtl="0"/>
            <a:r>
              <a:rPr lang="zh-TW"/>
              <a:t>7.4.1 — 思科交換器的框架轉送方法</a:t>
            </a:r>
          </a:p>
        </p:txBody>
      </p:sp>
      <p:sp>
        <p:nvSpPr>
          <p:cNvPr id="4" name="Slide Number Placeholder 3"/>
          <p:cNvSpPr>
            <a:spLocks noGrp="1"/>
          </p:cNvSpPr>
          <p:nvPr>
            <p:ph type="sldNum" sz="quarter" idx="5"/>
          </p:nvPr>
        </p:nvSpPr>
        <p:spPr/>
        <p:txBody>
          <a:bodyPr/>
          <a:lstStyle/>
          <a:p>
            <a:pPr rtl="0"/>
            <a:fld id="{5641018C-6CAF-B84E-B92C-ECB119457FBA}" type="slidenum">
              <a:rPr/>
              <a:t>209</a:t>
            </a:fld>
            <a:endParaRPr/>
          </a:p>
        </p:txBody>
      </p:sp>
    </p:spTree>
    <p:extLst>
      <p:ext uri="{BB962C8B-B14F-4D97-AF65-F5344CB8AC3E}">
        <p14:creationId xmlns:p14="http://schemas.microsoft.com/office/powerpoint/2010/main" val="2454636043"/>
      </p:ext>
    </p:extLst>
  </p:cSld>
  <p:clrMapOvr>
    <a:masterClrMapping/>
  </p:clrMapOvr>
</p:notes>
</file>

<file path=ppt/notesSlides/notesSlide21.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lnSpc>
                <a:spcPct val="80000"/>
              </a:lnSpc>
              <a:buFontTx/>
              <a:buNone/>
            </a:pPr>
            <a:r>
              <a:rPr lang="zh-TW" sz="1200" kern="1200">
                <a:solidFill>
                  <a:schemeClr val="tx1"/>
                </a:solidFill>
                <a:latin typeface="Arial"/>
                <a:ea typeface="ＭＳ Ｐゴシック" charset="0"/>
                <a:cs typeface="ＭＳ Ｐゴシック" charset="0"/>
              </a:rPr>
              <a:t>1 – Networking Today</a:t>
            </a:r>
          </a:p>
          <a:p>
            <a:pPr rtl="0">
              <a:lnSpc>
                <a:spcPct val="80000"/>
              </a:lnSpc>
              <a:buFontTx/>
              <a:buNone/>
            </a:pPr>
            <a:r>
              <a:rPr lang="zh-TW" sz="1200" kern="1200">
                <a:solidFill>
                  <a:schemeClr val="tx1"/>
                </a:solidFill>
                <a:latin typeface="Arial"/>
                <a:ea typeface="ＭＳ Ｐゴシック" charset="0"/>
                <a:cs typeface="ＭＳ Ｐゴシック" charset="0"/>
              </a:rPr>
              <a:t>1.5 – </a:t>
            </a:r>
            <a:r>
              <a:rPr lang="zh-TW" sz="1200">
                <a:solidFill>
                  <a:schemeClr val="accent5">
                    <a:lumMod val="40000"/>
                    <a:lumOff val="60000"/>
                  </a:schemeClr>
                </a:solidFill>
              </a:rPr>
              <a:t>Internet Connections</a:t>
            </a:r>
          </a:p>
          <a:p>
            <a:pPr rtl="0">
              <a:lnSpc>
                <a:spcPct val="80000"/>
              </a:lnSpc>
              <a:buFontTx/>
              <a:buNone/>
            </a:pPr>
            <a:r>
              <a:rPr lang="zh-TW">
                <a:latin typeface="Arial"/>
              </a:rPr>
              <a:t>1.5.5 — 匯流</a:t>
            </a:r>
            <a:r>
              <a:rPr lang="zh-TW" altLang="en-US">
                <a:latin typeface="Arial"/>
              </a:rPr>
              <a:t>網路</a:t>
            </a:r>
            <a:endParaRPr lang="zh-TW">
              <a:latin typeface="Arial"/>
            </a:endParaRPr>
          </a:p>
          <a:p>
            <a:endParaRPr lang="en-US"/>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21</a:t>
            </a:fld>
            <a:endParaRPr>
              <a:solidFill>
                <a:prstClr val="black"/>
              </a:solidFill>
            </a:endParaRPr>
          </a:p>
        </p:txBody>
      </p:sp>
    </p:spTree>
    <p:extLst>
      <p:ext uri="{BB962C8B-B14F-4D97-AF65-F5344CB8AC3E}">
        <p14:creationId xmlns:p14="http://schemas.microsoft.com/office/powerpoint/2010/main" val="748675566"/>
      </p:ext>
    </p:extLst>
  </p:cSld>
  <p:clrMapOvr>
    <a:masterClrMapping/>
  </p:clrMapOvr>
</p:notes>
</file>

<file path=ppt/notesSlides/notesSlide210.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7 — </a:t>
            </a:r>
            <a:r>
              <a:rPr lang="zh-TW" altLang="en-US"/>
              <a:t>乙太網路</a:t>
            </a:r>
            <a:r>
              <a:rPr lang="zh-TW"/>
              <a:t>交換</a:t>
            </a:r>
          </a:p>
          <a:p>
            <a:pPr rtl="0"/>
            <a:r>
              <a:rPr lang="zh-TW"/>
              <a:t>7.4 — 切換速度和轉送方法</a:t>
            </a:r>
          </a:p>
          <a:p>
            <a:pPr rtl="0"/>
            <a:r>
              <a:rPr lang="zh-TW"/>
              <a:t>7.4.1 — 思科交換器的框架轉送方法</a:t>
            </a:r>
          </a:p>
        </p:txBody>
      </p:sp>
      <p:sp>
        <p:nvSpPr>
          <p:cNvPr id="4" name="Slide Number Placeholder 3"/>
          <p:cNvSpPr>
            <a:spLocks noGrp="1"/>
          </p:cNvSpPr>
          <p:nvPr>
            <p:ph type="sldNum" sz="quarter" idx="5"/>
          </p:nvPr>
        </p:nvSpPr>
        <p:spPr/>
        <p:txBody>
          <a:bodyPr/>
          <a:lstStyle/>
          <a:p>
            <a:pPr rtl="0"/>
            <a:fld id="{5641018C-6CAF-B84E-B92C-ECB119457FBA}" type="slidenum">
              <a:rPr/>
              <a:t>210</a:t>
            </a:fld>
            <a:endParaRPr/>
          </a:p>
        </p:txBody>
      </p:sp>
    </p:spTree>
    <p:extLst>
      <p:ext uri="{BB962C8B-B14F-4D97-AF65-F5344CB8AC3E}">
        <p14:creationId xmlns:p14="http://schemas.microsoft.com/office/powerpoint/2010/main" val="1415402027"/>
      </p:ext>
    </p:extLst>
  </p:cSld>
  <p:clrMapOvr>
    <a:masterClrMapping/>
  </p:clrMapOvr>
</p:notes>
</file>

<file path=ppt/notesSlides/notesSlide211.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7 — </a:t>
            </a:r>
            <a:r>
              <a:rPr lang="zh-TW" altLang="en-US"/>
              <a:t>乙太網路</a:t>
            </a:r>
            <a:r>
              <a:rPr lang="zh-TW"/>
              <a:t>交換</a:t>
            </a:r>
          </a:p>
          <a:p>
            <a:pPr rtl="0"/>
            <a:r>
              <a:rPr lang="zh-TW"/>
              <a:t>7.4 — 切換速度和轉送方法</a:t>
            </a:r>
          </a:p>
          <a:p>
            <a:pPr rtl="0"/>
            <a:r>
              <a:rPr lang="zh-TW"/>
              <a:t>7.4.2 – 截穿式交換</a:t>
            </a:r>
          </a:p>
        </p:txBody>
      </p:sp>
      <p:sp>
        <p:nvSpPr>
          <p:cNvPr id="4" name="Slide Number Placeholder 3"/>
          <p:cNvSpPr>
            <a:spLocks noGrp="1"/>
          </p:cNvSpPr>
          <p:nvPr>
            <p:ph type="sldNum" sz="quarter" idx="5"/>
          </p:nvPr>
        </p:nvSpPr>
        <p:spPr/>
        <p:txBody>
          <a:bodyPr/>
          <a:lstStyle/>
          <a:p>
            <a:pPr rtl="0"/>
            <a:fld id="{5641018C-6CAF-B84E-B92C-ECB119457FBA}" type="slidenum">
              <a:rPr/>
              <a:t>211</a:t>
            </a:fld>
            <a:endParaRPr/>
          </a:p>
        </p:txBody>
      </p:sp>
    </p:spTree>
    <p:extLst>
      <p:ext uri="{BB962C8B-B14F-4D97-AF65-F5344CB8AC3E}">
        <p14:creationId xmlns:p14="http://schemas.microsoft.com/office/powerpoint/2010/main" val="2722469105"/>
      </p:ext>
    </p:extLst>
  </p:cSld>
  <p:clrMapOvr>
    <a:masterClrMapping/>
  </p:clrMapOvr>
</p:notes>
</file>

<file path=ppt/notesSlides/notesSlide212.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7 — </a:t>
            </a:r>
            <a:r>
              <a:rPr lang="zh-TW" altLang="en-US"/>
              <a:t>乙太網路</a:t>
            </a:r>
            <a:r>
              <a:rPr lang="zh-TW"/>
              <a:t>交換</a:t>
            </a:r>
          </a:p>
          <a:p>
            <a:pPr rtl="0"/>
            <a:r>
              <a:rPr lang="zh-TW"/>
              <a:t>7.4 — 切換速度和轉送方法</a:t>
            </a:r>
          </a:p>
          <a:p>
            <a:pPr rtl="0"/>
            <a:r>
              <a:rPr lang="zh-TW"/>
              <a:t>7.4.3 — 交換器上的記憶體緩衝</a:t>
            </a:r>
          </a:p>
        </p:txBody>
      </p:sp>
      <p:sp>
        <p:nvSpPr>
          <p:cNvPr id="4" name="Slide Number Placeholder 3"/>
          <p:cNvSpPr>
            <a:spLocks noGrp="1"/>
          </p:cNvSpPr>
          <p:nvPr>
            <p:ph type="sldNum" sz="quarter" idx="5"/>
          </p:nvPr>
        </p:nvSpPr>
        <p:spPr/>
        <p:txBody>
          <a:bodyPr/>
          <a:lstStyle/>
          <a:p>
            <a:pPr rtl="0"/>
            <a:fld id="{5641018C-6CAF-B84E-B92C-ECB119457FBA}" type="slidenum">
              <a:rPr/>
              <a:t>212</a:t>
            </a:fld>
            <a:endParaRPr/>
          </a:p>
        </p:txBody>
      </p:sp>
    </p:spTree>
    <p:extLst>
      <p:ext uri="{BB962C8B-B14F-4D97-AF65-F5344CB8AC3E}">
        <p14:creationId xmlns:p14="http://schemas.microsoft.com/office/powerpoint/2010/main" val="3809167006"/>
      </p:ext>
    </p:extLst>
  </p:cSld>
  <p:clrMapOvr>
    <a:masterClrMapping/>
  </p:clrMapOvr>
</p:notes>
</file>

<file path=ppt/notesSlides/notesSlide213.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7 — </a:t>
            </a:r>
            <a:r>
              <a:rPr lang="zh-TW" altLang="en-US"/>
              <a:t>乙太網路</a:t>
            </a:r>
            <a:r>
              <a:rPr lang="zh-TW"/>
              <a:t>交換</a:t>
            </a:r>
          </a:p>
          <a:p>
            <a:pPr rtl="0"/>
            <a:r>
              <a:rPr lang="zh-TW"/>
              <a:t>7.4 — 切換速度和轉送方法</a:t>
            </a:r>
          </a:p>
          <a:p>
            <a:pPr rtl="0"/>
            <a:r>
              <a:rPr lang="zh-TW"/>
              <a:t>7.4.4 — 雙工和速度設定</a:t>
            </a:r>
          </a:p>
        </p:txBody>
      </p:sp>
      <p:sp>
        <p:nvSpPr>
          <p:cNvPr id="4" name="Slide Number Placeholder 3"/>
          <p:cNvSpPr>
            <a:spLocks noGrp="1"/>
          </p:cNvSpPr>
          <p:nvPr>
            <p:ph type="sldNum" sz="quarter" idx="5"/>
          </p:nvPr>
        </p:nvSpPr>
        <p:spPr/>
        <p:txBody>
          <a:bodyPr/>
          <a:lstStyle/>
          <a:p>
            <a:pPr rtl="0"/>
            <a:fld id="{5641018C-6CAF-B84E-B92C-ECB119457FBA}" type="slidenum">
              <a:rPr/>
              <a:t>213</a:t>
            </a:fld>
            <a:endParaRPr/>
          </a:p>
        </p:txBody>
      </p:sp>
    </p:spTree>
    <p:extLst>
      <p:ext uri="{BB962C8B-B14F-4D97-AF65-F5344CB8AC3E}">
        <p14:creationId xmlns:p14="http://schemas.microsoft.com/office/powerpoint/2010/main" val="1185515563"/>
      </p:ext>
    </p:extLst>
  </p:cSld>
  <p:clrMapOvr>
    <a:masterClrMapping/>
  </p:clrMapOvr>
</p:notes>
</file>

<file path=ppt/notesSlides/notesSlide214.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7 — </a:t>
            </a:r>
            <a:r>
              <a:rPr lang="zh-TW" altLang="en-US"/>
              <a:t>乙太網路</a:t>
            </a:r>
            <a:r>
              <a:rPr lang="zh-TW"/>
              <a:t>交換</a:t>
            </a:r>
          </a:p>
          <a:p>
            <a:pPr rtl="0"/>
            <a:r>
              <a:rPr lang="zh-TW"/>
              <a:t>7.4 — 切換速度和轉送方法</a:t>
            </a:r>
          </a:p>
          <a:p>
            <a:pPr rtl="0"/>
            <a:r>
              <a:rPr lang="zh-TW"/>
              <a:t>7.4.4 — 雙工和速度設定</a:t>
            </a:r>
          </a:p>
        </p:txBody>
      </p:sp>
      <p:sp>
        <p:nvSpPr>
          <p:cNvPr id="4" name="Slide Number Placeholder 3"/>
          <p:cNvSpPr>
            <a:spLocks noGrp="1"/>
          </p:cNvSpPr>
          <p:nvPr>
            <p:ph type="sldNum" sz="quarter" idx="5"/>
          </p:nvPr>
        </p:nvSpPr>
        <p:spPr/>
        <p:txBody>
          <a:bodyPr/>
          <a:lstStyle/>
          <a:p>
            <a:pPr rtl="0"/>
            <a:fld id="{5641018C-6CAF-B84E-B92C-ECB119457FBA}" type="slidenum">
              <a:rPr/>
              <a:t>214</a:t>
            </a:fld>
            <a:endParaRPr/>
          </a:p>
        </p:txBody>
      </p:sp>
    </p:spTree>
    <p:extLst>
      <p:ext uri="{BB962C8B-B14F-4D97-AF65-F5344CB8AC3E}">
        <p14:creationId xmlns:p14="http://schemas.microsoft.com/office/powerpoint/2010/main" val="4045187938"/>
      </p:ext>
    </p:extLst>
  </p:cSld>
  <p:clrMapOvr>
    <a:masterClrMapping/>
  </p:clrMapOvr>
</p:notes>
</file>

<file path=ppt/notesSlides/notesSlide215.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7 — </a:t>
            </a:r>
            <a:r>
              <a:rPr lang="zh-TW" altLang="en-US"/>
              <a:t>乙太網路</a:t>
            </a:r>
            <a:r>
              <a:rPr lang="zh-TW"/>
              <a:t>交換</a:t>
            </a:r>
          </a:p>
          <a:p>
            <a:pPr rtl="0"/>
            <a:r>
              <a:rPr lang="zh-TW"/>
              <a:t>7.4 — 切換速度和轉送方法</a:t>
            </a:r>
          </a:p>
          <a:p>
            <a:pPr rtl="0"/>
            <a:r>
              <a:rPr lang="zh-TW"/>
              <a:t>7.4.5 — 自動 MDIX</a:t>
            </a:r>
          </a:p>
          <a:p>
            <a:pPr rtl="0"/>
            <a:r>
              <a:rPr lang="zh-TW"/>
              <a:t>7.4.6 — 檢查您的了解 — 切換速度和轉發方法</a:t>
            </a:r>
          </a:p>
        </p:txBody>
      </p:sp>
      <p:sp>
        <p:nvSpPr>
          <p:cNvPr id="4" name="Slide Number Placeholder 3"/>
          <p:cNvSpPr>
            <a:spLocks noGrp="1"/>
          </p:cNvSpPr>
          <p:nvPr>
            <p:ph type="sldNum" sz="quarter" idx="5"/>
          </p:nvPr>
        </p:nvSpPr>
        <p:spPr/>
        <p:txBody>
          <a:bodyPr/>
          <a:lstStyle/>
          <a:p>
            <a:pPr rtl="0"/>
            <a:fld id="{5641018C-6CAF-B84E-B92C-ECB119457FBA}" type="slidenum">
              <a:rPr/>
              <a:t>215</a:t>
            </a:fld>
            <a:endParaRPr/>
          </a:p>
        </p:txBody>
      </p:sp>
    </p:spTree>
    <p:extLst>
      <p:ext uri="{BB962C8B-B14F-4D97-AF65-F5344CB8AC3E}">
        <p14:creationId xmlns:p14="http://schemas.microsoft.com/office/powerpoint/2010/main" val="2695106061"/>
      </p:ext>
    </p:extLst>
  </p:cSld>
  <p:clrMapOvr>
    <a:masterClrMapping/>
  </p:clrMapOvr>
</p:notes>
</file>

<file path=ppt/notesSlides/notesSlide216.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2529" name="Rectangle 11"/>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a:ea typeface="ＭＳ Ｐゴシック" charset="0"/>
                <a:cs typeface="ＭＳ Ｐゴシック" charset="0"/>
              </a:defRPr>
            </a:lvl1pPr>
            <a:lvl2pPr marL="742950" indent="-285750" defTabSz="903288">
              <a:defRPr sz="2400">
                <a:solidFill>
                  <a:schemeClr val="tx1"/>
                </a:solidFill>
                <a:latin typeface="Arial"/>
                <a:ea typeface="ＭＳ Ｐゴシック" charset="0"/>
              </a:defRPr>
            </a:lvl2pPr>
            <a:lvl3pPr marL="1143000" indent="-228600" defTabSz="903288">
              <a:defRPr sz="2400">
                <a:solidFill>
                  <a:schemeClr val="tx1"/>
                </a:solidFill>
                <a:latin typeface="Arial"/>
                <a:ea typeface="ＭＳ Ｐゴシック" charset="0"/>
              </a:defRPr>
            </a:lvl3pPr>
            <a:lvl4pPr marL="1600200" indent="-228600" defTabSz="903288">
              <a:defRPr sz="2400">
                <a:solidFill>
                  <a:schemeClr val="tx1"/>
                </a:solidFill>
                <a:latin typeface="Arial"/>
                <a:ea typeface="ＭＳ Ｐゴシック" charset="0"/>
              </a:defRPr>
            </a:lvl4pPr>
            <a:lvl5pPr marL="2057400" indent="-228600" defTabSz="903288">
              <a:defRPr sz="2400">
                <a:solidFill>
                  <a:schemeClr val="tx1"/>
                </a:solidFill>
                <a:latin typeface="Arial"/>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9pPr>
          </a:lstStyle>
          <a:p>
            <a:pPr rtl="0"/>
            <a:fld id="{3997A419-355F-A04A-96E0-21643AF8E9FF}" type="slidenum">
              <a:rPr sz="800">
                <a:solidFill>
                  <a:prstClr val="black"/>
                </a:solidFill>
              </a:rPr>
              <a:pPr rtl="0"/>
              <a:t>216</a:t>
            </a:fld>
            <a:endParaRPr sz="800">
              <a:solidFill>
                <a:prstClr val="black"/>
              </a:solidFill>
            </a:endParaRPr>
          </a:p>
        </p:txBody>
      </p:sp>
      <p:sp>
        <p:nvSpPr>
          <p:cNvPr id="22530" name="Rectangle 2"/>
          <p:cNvSpPr>
            <a:spLocks noGrp="1" noRot="1" noChangeAspect="1" noChangeArrowheads="1" noTextEdit="1"/>
          </p:cNvSpPr>
          <p:nvPr>
            <p:ph type="sldImg"/>
          </p:nvPr>
        </p:nvSpPr>
        <p:spPr>
          <a:xfrm>
            <a:off x="1168400" y="1243013"/>
            <a:ext cx="4470400" cy="3354387"/>
          </a:xfrm>
        </p:spPr>
      </p:sp>
      <p:sp>
        <p:nvSpPr>
          <p:cNvPr id="2253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r>
              <a:rPr lang="zh-TW" sz="1200"/>
              <a:t>7 — </a:t>
            </a:r>
            <a:r>
              <a:rPr lang="zh-TW" altLang="en-US" sz="1200"/>
              <a:t>乙太網路</a:t>
            </a:r>
            <a:r>
              <a:rPr lang="zh-TW" sz="1200"/>
              <a:t>交換</a:t>
            </a:r>
          </a:p>
          <a:p>
            <a:pPr rtl="0"/>
            <a:r>
              <a:rPr lang="zh-TW" sz="1200"/>
              <a:t>7.5 — 單元練習和測驗</a:t>
            </a:r>
          </a:p>
          <a:p>
            <a:pPr rtl="0"/>
            <a:r>
              <a:rPr lang="zh-TW" sz="1200"/>
              <a:t>7.5.1 — 我在本單元中學到了什麼？</a:t>
            </a:r>
          </a:p>
          <a:p>
            <a:pPr rtl="0"/>
            <a:r>
              <a:rPr lang="zh-TW" sz="1200"/>
              <a:t>7.5.2 — 模組測驗 — </a:t>
            </a:r>
            <a:r>
              <a:rPr lang="zh-TW" altLang="en-US" sz="1200"/>
              <a:t>乙太網路</a:t>
            </a:r>
            <a:r>
              <a:rPr lang="zh-TW" sz="1200"/>
              <a:t>切斯奇</a:t>
            </a:r>
          </a:p>
        </p:txBody>
      </p:sp>
    </p:spTree>
    <p:extLst>
      <p:ext uri="{BB962C8B-B14F-4D97-AF65-F5344CB8AC3E}">
        <p14:creationId xmlns:p14="http://schemas.microsoft.com/office/powerpoint/2010/main" val="943847946"/>
      </p:ext>
    </p:extLst>
  </p:cSld>
  <p:clrMapOvr>
    <a:masterClrMapping/>
  </p:clrMapOvr>
</p:notes>
</file>

<file path=ppt/notesSlides/notesSlide217.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2529" name="Rectangle 11"/>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a:ea typeface="ＭＳ Ｐゴシック" charset="0"/>
                <a:cs typeface="ＭＳ Ｐゴシック" charset="0"/>
              </a:defRPr>
            </a:lvl1pPr>
            <a:lvl2pPr marL="742950" indent="-285750" defTabSz="903288">
              <a:defRPr sz="2400">
                <a:solidFill>
                  <a:schemeClr val="tx1"/>
                </a:solidFill>
                <a:latin typeface="Arial"/>
                <a:ea typeface="ＭＳ Ｐゴシック" charset="0"/>
              </a:defRPr>
            </a:lvl2pPr>
            <a:lvl3pPr marL="1143000" indent="-228600" defTabSz="903288">
              <a:defRPr sz="2400">
                <a:solidFill>
                  <a:schemeClr val="tx1"/>
                </a:solidFill>
                <a:latin typeface="Arial"/>
                <a:ea typeface="ＭＳ Ｐゴシック" charset="0"/>
              </a:defRPr>
            </a:lvl3pPr>
            <a:lvl4pPr marL="1600200" indent="-228600" defTabSz="903288">
              <a:defRPr sz="2400">
                <a:solidFill>
                  <a:schemeClr val="tx1"/>
                </a:solidFill>
                <a:latin typeface="Arial"/>
                <a:ea typeface="ＭＳ Ｐゴシック" charset="0"/>
              </a:defRPr>
            </a:lvl4pPr>
            <a:lvl5pPr marL="2057400" indent="-228600" defTabSz="903288">
              <a:defRPr sz="2400">
                <a:solidFill>
                  <a:schemeClr val="tx1"/>
                </a:solidFill>
                <a:latin typeface="Arial"/>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9pPr>
          </a:lstStyle>
          <a:p>
            <a:pPr rtl="0"/>
            <a:fld id="{3997A419-355F-A04A-96E0-21643AF8E9FF}" type="slidenum">
              <a:rPr sz="800">
                <a:solidFill>
                  <a:prstClr val="black"/>
                </a:solidFill>
              </a:rPr>
              <a:pPr rtl="0"/>
              <a:t>217</a:t>
            </a:fld>
            <a:endParaRPr sz="800">
              <a:solidFill>
                <a:prstClr val="black"/>
              </a:solidFill>
            </a:endParaRPr>
          </a:p>
        </p:txBody>
      </p:sp>
      <p:sp>
        <p:nvSpPr>
          <p:cNvPr id="22530" name="Rectangle 2"/>
          <p:cNvSpPr>
            <a:spLocks noGrp="1" noRot="1" noChangeAspect="1" noChangeArrowheads="1" noTextEdit="1"/>
          </p:cNvSpPr>
          <p:nvPr>
            <p:ph type="sldImg"/>
          </p:nvPr>
        </p:nvSpPr>
        <p:spPr>
          <a:xfrm>
            <a:off x="1168400" y="1243013"/>
            <a:ext cx="4470400" cy="3354387"/>
          </a:xfrm>
        </p:spPr>
      </p:sp>
      <p:sp>
        <p:nvSpPr>
          <p:cNvPr id="2253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r>
              <a:rPr lang="zh-TW" sz="1200"/>
              <a:t>7 — </a:t>
            </a:r>
            <a:r>
              <a:rPr lang="zh-TW" altLang="en-US" sz="1200"/>
              <a:t>乙太網路</a:t>
            </a:r>
            <a:r>
              <a:rPr lang="zh-TW" sz="1200"/>
              <a:t>交換</a:t>
            </a:r>
          </a:p>
          <a:p>
            <a:pPr rtl="0"/>
            <a:r>
              <a:rPr lang="zh-TW" sz="1200"/>
              <a:t>7.5 — 單元練習和問答</a:t>
            </a:r>
          </a:p>
          <a:p>
            <a:pPr rtl="0"/>
            <a:r>
              <a:rPr lang="zh-TW" sz="1200"/>
              <a:t>7.5.1 — 我在本單元中學到了什麼？</a:t>
            </a:r>
          </a:p>
          <a:p>
            <a:pPr rtl="0"/>
            <a:r>
              <a:rPr lang="zh-TW" sz="1200"/>
              <a:t>7.5.2 — 模組測驗 — </a:t>
            </a:r>
            <a:r>
              <a:rPr lang="zh-TW" altLang="en-US" sz="1200"/>
              <a:t>乙太網路</a:t>
            </a:r>
            <a:r>
              <a:rPr lang="zh-TW" sz="1200"/>
              <a:t>交換</a:t>
            </a:r>
          </a:p>
        </p:txBody>
      </p:sp>
    </p:spTree>
    <p:extLst>
      <p:ext uri="{BB962C8B-B14F-4D97-AF65-F5344CB8AC3E}">
        <p14:creationId xmlns:p14="http://schemas.microsoft.com/office/powerpoint/2010/main" val="258317864"/>
      </p:ext>
    </p:extLst>
  </p:cSld>
  <p:clrMapOvr>
    <a:masterClrMapping/>
  </p:clrMapOvr>
</p:notes>
</file>

<file path=ppt/notesSlides/notesSlide218.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buFontTx/>
              <a:buNone/>
            </a:pPr>
            <a:r>
              <a:rPr lang="zh-TW" sz="1200" smtClean="0">
                <a:solidFill>
                  <a:schemeClr val="accent5">
                    <a:lumMod val="40000"/>
                    <a:lumOff val="60000"/>
                  </a:schemeClr>
                </a:solidFill>
              </a:rPr>
              <a:t>單元 </a:t>
            </a:r>
            <a:r>
              <a:rPr lang="zh-TW" sz="1200">
                <a:solidFill>
                  <a:schemeClr val="accent5">
                    <a:lumMod val="40000"/>
                    <a:lumOff val="60000"/>
                  </a:schemeClr>
                </a:solidFill>
              </a:rPr>
              <a:t>8：網路層</a:t>
            </a:r>
          </a:p>
        </p:txBody>
      </p:sp>
      <p:sp>
        <p:nvSpPr>
          <p:cNvPr id="4" name="Slide Number Placeholder 3"/>
          <p:cNvSpPr>
            <a:spLocks noGrp="1"/>
          </p:cNvSpPr>
          <p:nvPr>
            <p:ph type="sldNum" sz="quarter" idx="10"/>
          </p:nvPr>
        </p:nvSpPr>
        <p:spPr/>
        <p:txBody>
          <a:bodyPr/>
          <a:lstStyle/>
          <a:p>
            <a:pPr rtl="0"/>
            <a:fld id="{5641018C-6CAF-B84E-B92C-ECB119457FBA}" type="slidenum">
              <a:rPr/>
              <a:t>218</a:t>
            </a:fld>
            <a:endParaRPr/>
          </a:p>
        </p:txBody>
      </p:sp>
    </p:spTree>
    <p:extLst>
      <p:ext uri="{BB962C8B-B14F-4D97-AF65-F5344CB8AC3E}">
        <p14:creationId xmlns:p14="http://schemas.microsoft.com/office/powerpoint/2010/main" val="1866667713"/>
      </p:ext>
    </p:extLst>
  </p:cSld>
  <p:clrMapOvr>
    <a:masterClrMapping/>
  </p:clrMapOvr>
</p:notes>
</file>

<file path=ppt/notesSlides/notesSlide219.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0482" name="Rectangle 11"/>
          <p:cNvSpPr txBox="1">
            <a:spLocks noGrp="1" noChangeArrowheads="1"/>
          </p:cNvSpPr>
          <p:nvPr/>
        </p:nvSpPr>
        <p:spPr bwMode="auto">
          <a:xfrm>
            <a:off x="5885392" y="9435469"/>
            <a:ext cx="806779" cy="312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a:cs typeface="Arial"/>
              </a:defRPr>
            </a:lvl1pPr>
            <a:lvl2pPr marL="742950" indent="-285750" defTabSz="903288" eaLnBrk="0" hangingPunct="0">
              <a:defRPr sz="2400" b="1">
                <a:solidFill>
                  <a:schemeClr val="tx1"/>
                </a:solidFill>
                <a:latin typeface="Arial"/>
                <a:cs typeface="Arial"/>
              </a:defRPr>
            </a:lvl2pPr>
            <a:lvl3pPr marL="1143000" indent="-228600" defTabSz="903288" eaLnBrk="0" hangingPunct="0">
              <a:defRPr sz="2400" b="1">
                <a:solidFill>
                  <a:schemeClr val="tx1"/>
                </a:solidFill>
                <a:latin typeface="Arial"/>
                <a:cs typeface="Arial"/>
              </a:defRPr>
            </a:lvl3pPr>
            <a:lvl4pPr marL="1600200" indent="-228600" defTabSz="903288" eaLnBrk="0" hangingPunct="0">
              <a:defRPr sz="2400" b="1">
                <a:solidFill>
                  <a:schemeClr val="tx1"/>
                </a:solidFill>
                <a:latin typeface="Arial"/>
                <a:cs typeface="Arial"/>
              </a:defRPr>
            </a:lvl4pPr>
            <a:lvl5pPr marL="2057400" indent="-228600" defTabSz="903288" eaLnBrk="0" hangingPunct="0">
              <a:defRPr sz="2400" b="1">
                <a:solidFill>
                  <a:schemeClr val="tx1"/>
                </a:solidFill>
                <a:latin typeface="Arial"/>
                <a:cs typeface="Arial"/>
              </a:defRPr>
            </a:lvl5pPr>
            <a:lvl6pPr marL="2514600" indent="-228600" defTabSz="903288" eaLnBrk="0" fontAlgn="base" hangingPunct="0">
              <a:spcBef>
                <a:spcPct val="0"/>
              </a:spcBef>
              <a:spcAft>
                <a:spcPct val="0"/>
              </a:spcAft>
              <a:defRPr sz="2400" b="1">
                <a:solidFill>
                  <a:schemeClr val="tx1"/>
                </a:solidFill>
                <a:latin typeface="Arial"/>
                <a:cs typeface="Arial"/>
              </a:defRPr>
            </a:lvl6pPr>
            <a:lvl7pPr marL="2971800" indent="-228600" defTabSz="903288" eaLnBrk="0" fontAlgn="base" hangingPunct="0">
              <a:spcBef>
                <a:spcPct val="0"/>
              </a:spcBef>
              <a:spcAft>
                <a:spcPct val="0"/>
              </a:spcAft>
              <a:defRPr sz="2400" b="1">
                <a:solidFill>
                  <a:schemeClr val="tx1"/>
                </a:solidFill>
                <a:latin typeface="Arial"/>
                <a:cs typeface="Arial"/>
              </a:defRPr>
            </a:lvl7pPr>
            <a:lvl8pPr marL="3429000" indent="-228600" defTabSz="903288" eaLnBrk="0" fontAlgn="base" hangingPunct="0">
              <a:spcBef>
                <a:spcPct val="0"/>
              </a:spcBef>
              <a:spcAft>
                <a:spcPct val="0"/>
              </a:spcAft>
              <a:defRPr sz="2400" b="1">
                <a:solidFill>
                  <a:schemeClr val="tx1"/>
                </a:solidFill>
                <a:latin typeface="Arial"/>
                <a:cs typeface="Arial"/>
              </a:defRPr>
            </a:lvl8pPr>
            <a:lvl9pPr marL="3886200" indent="-228600" defTabSz="903288" eaLnBrk="0" fontAlgn="base" hangingPunct="0">
              <a:spcBef>
                <a:spcPct val="0"/>
              </a:spcBef>
              <a:spcAft>
                <a:spcPct val="0"/>
              </a:spcAft>
              <a:defRPr sz="2400" b="1">
                <a:solidFill>
                  <a:schemeClr val="tx1"/>
                </a:solidFill>
                <a:latin typeface="Arial"/>
                <a:cs typeface="Arial"/>
              </a:defRPr>
            </a:lvl9pPr>
          </a:lstStyle>
          <a:p>
            <a:pPr algn="r" rtl="0"/>
            <a:fld id="{0A313ED8-785B-4D16-9B17-4143385249B9}" type="slidenum">
              <a:rPr sz="800" b="0"/>
              <a:pPr algn="r" rtl="0"/>
              <a:t>219</a:t>
            </a:fld>
            <a:endParaRPr sz="800" b="0"/>
          </a:p>
        </p:txBody>
      </p:sp>
      <p:sp>
        <p:nvSpPr>
          <p:cNvPr id="20483" name="Rectangle 2"/>
          <p:cNvSpPr>
            <a:spLocks noGrp="1" noRot="1" noChangeAspect="1" noChangeArrowheads="1" noTextEdit="1"/>
          </p:cNvSpPr>
          <p:nvPr>
            <p:ph type="sldImg"/>
          </p:nvPr>
        </p:nvSpPr>
        <p:spPr>
          <a:xfrm>
            <a:off x="1168400" y="1243013"/>
            <a:ext cx="4470400" cy="3354387"/>
          </a:xfrm>
        </p:spPr>
      </p:sp>
      <p:sp>
        <p:nvSpPr>
          <p:cNvPr id="2048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buFontTx/>
              <a:buNone/>
            </a:pPr>
            <a:r>
              <a:rPr lang="zh-TW" sz="1200">
                <a:solidFill>
                  <a:schemeClr val="accent5">
                    <a:lumMod val="40000"/>
                    <a:lumOff val="60000"/>
                  </a:schemeClr>
                </a:solidFill>
              </a:rPr>
              <a:t>8</a:t>
            </a:r>
            <a:r>
              <a:rPr lang="zh-TW" sz="1200" baseline="0">
                <a:solidFill>
                  <a:schemeClr val="accent5">
                    <a:lumMod val="40000"/>
                    <a:lumOff val="60000"/>
                  </a:schemeClr>
                </a:solidFill>
              </a:rPr>
              <a:t> – </a:t>
            </a:r>
            <a:r>
              <a:rPr lang="zh-TW" sz="1200">
                <a:solidFill>
                  <a:schemeClr val="accent5">
                    <a:lumMod val="40000"/>
                    <a:lumOff val="60000"/>
                  </a:schemeClr>
                </a:solidFill>
              </a:rPr>
              <a:t>網路層</a:t>
            </a:r>
          </a:p>
          <a:p>
            <a:pPr rtl="0">
              <a:buFontTx/>
              <a:buNone/>
            </a:pPr>
            <a:r>
              <a:rPr lang="zh-TW" sz="1200" b="0"/>
              <a:t>8.0 – 介紹</a:t>
            </a:r>
          </a:p>
          <a:p>
            <a:pPr rtl="0">
              <a:lnSpc>
                <a:spcPct val="80000"/>
              </a:lnSpc>
              <a:buFontTx/>
              <a:buNone/>
            </a:pPr>
            <a:r>
              <a:rPr lang="zh-TW" sz="1200" kern="1200">
                <a:solidFill>
                  <a:schemeClr val="tx1"/>
                </a:solidFill>
                <a:latin typeface="Arial"/>
                <a:ea typeface="ＭＳ Ｐゴシック" charset="0"/>
                <a:cs typeface="ＭＳ Ｐゴシック" charset="0"/>
              </a:rPr>
              <a:t>8.0.2 — </a:t>
            </a:r>
            <a:r>
              <a:rPr lang="zh-TW" sz="1200" kern="1200">
                <a:solidFill>
                  <a:schemeClr val="tx1"/>
                </a:solidFill>
                <a:latin typeface="+mn-lt"/>
                <a:ea typeface="+mn-ea"/>
                <a:cs typeface="+mn-cs"/>
              </a:rPr>
              <a:t>我</a:t>
            </a:r>
            <a:r>
              <a:rPr lang="zh-TW" sz="1200" kern="1200" baseline="0">
                <a:solidFill>
                  <a:schemeClr val="tx1"/>
                </a:solidFill>
                <a:latin typeface="+mn-lt"/>
                <a:ea typeface="+mn-ea"/>
                <a:cs typeface="+mn-cs"/>
              </a:rPr>
              <a:t> 將學會在本單元中做什麼？ </a:t>
            </a:r>
          </a:p>
          <a:p>
            <a:endParaRPr lang="en-GB"/>
          </a:p>
        </p:txBody>
      </p:sp>
    </p:spTree>
    <p:extLst>
      <p:ext uri="{BB962C8B-B14F-4D97-AF65-F5344CB8AC3E}">
        <p14:creationId xmlns:p14="http://schemas.microsoft.com/office/powerpoint/2010/main" val="1877880417"/>
      </p:ext>
    </p:extLst>
  </p:cSld>
  <p:clrMapOvr>
    <a:masterClrMapping/>
  </p:clrMapOvr>
</p:notes>
</file>

<file path=ppt/notesSlides/notesSlide22.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lnSpc>
                <a:spcPct val="80000"/>
              </a:lnSpc>
              <a:buFontTx/>
              <a:buNone/>
            </a:pPr>
            <a:r>
              <a:rPr lang="zh-TW" sz="1200" kern="1200">
                <a:solidFill>
                  <a:schemeClr val="tx1"/>
                </a:solidFill>
                <a:latin typeface="Arial"/>
                <a:ea typeface="ＭＳ Ｐゴシック" charset="0"/>
                <a:cs typeface="ＭＳ Ｐゴシック" charset="0"/>
              </a:rPr>
              <a:t>1 – Networking Today</a:t>
            </a:r>
          </a:p>
          <a:p>
            <a:pPr rtl="0">
              <a:lnSpc>
                <a:spcPct val="80000"/>
              </a:lnSpc>
              <a:buFontTx/>
              <a:buNone/>
            </a:pPr>
            <a:r>
              <a:rPr lang="zh-TW" sz="1200" kern="1200">
                <a:solidFill>
                  <a:schemeClr val="tx1"/>
                </a:solidFill>
                <a:latin typeface="Arial"/>
                <a:ea typeface="ＭＳ Ｐゴシック" charset="0"/>
                <a:cs typeface="ＭＳ Ｐゴシック" charset="0"/>
              </a:rPr>
              <a:t>1.5 – </a:t>
            </a:r>
            <a:r>
              <a:rPr lang="zh-TW" sz="1200">
                <a:solidFill>
                  <a:schemeClr val="accent5">
                    <a:lumMod val="40000"/>
                    <a:lumOff val="60000"/>
                  </a:schemeClr>
                </a:solidFill>
              </a:rPr>
              <a:t>Internet Connections</a:t>
            </a:r>
          </a:p>
          <a:p>
            <a:pPr rtl="0">
              <a:lnSpc>
                <a:spcPct val="80000"/>
              </a:lnSpc>
              <a:buFontTx/>
              <a:buNone/>
            </a:pPr>
            <a:r>
              <a:rPr lang="zh-TW">
                <a:latin typeface="Arial"/>
              </a:rPr>
              <a:t>1.5.5 — 匯流</a:t>
            </a:r>
            <a:r>
              <a:rPr lang="zh-TW" altLang="en-US">
                <a:latin typeface="Arial"/>
              </a:rPr>
              <a:t>網路</a:t>
            </a:r>
            <a:r>
              <a:rPr lang="zh-TW">
                <a:latin typeface="Arial"/>
              </a:rPr>
              <a:t> (續)</a:t>
            </a:r>
          </a:p>
          <a:p>
            <a:endParaRPr lang="en-US"/>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22</a:t>
            </a:fld>
            <a:endParaRPr>
              <a:solidFill>
                <a:prstClr val="black"/>
              </a:solidFill>
            </a:endParaRPr>
          </a:p>
        </p:txBody>
      </p:sp>
    </p:spTree>
    <p:extLst>
      <p:ext uri="{BB962C8B-B14F-4D97-AF65-F5344CB8AC3E}">
        <p14:creationId xmlns:p14="http://schemas.microsoft.com/office/powerpoint/2010/main" val="3375997003"/>
      </p:ext>
    </p:extLst>
  </p:cSld>
  <p:clrMapOvr>
    <a:masterClrMapping/>
  </p:clrMapOvr>
</p:notes>
</file>

<file path=ppt/notesSlides/notesSlide220.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112642" name="Rectangle 11"/>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a:defRPr>
            </a:lvl1pPr>
            <a:lvl2pPr marL="742950" indent="-285750" defTabSz="882650">
              <a:defRPr sz="2400">
                <a:solidFill>
                  <a:schemeClr val="tx1"/>
                </a:solidFill>
                <a:latin typeface="Arial"/>
              </a:defRPr>
            </a:lvl2pPr>
            <a:lvl3pPr marL="1143000" indent="-228600" defTabSz="882650">
              <a:defRPr sz="2400">
                <a:solidFill>
                  <a:schemeClr val="tx1"/>
                </a:solidFill>
                <a:latin typeface="Arial"/>
              </a:defRPr>
            </a:lvl3pPr>
            <a:lvl4pPr marL="1600200" indent="-228600" defTabSz="882650">
              <a:defRPr sz="2400">
                <a:solidFill>
                  <a:schemeClr val="tx1"/>
                </a:solidFill>
                <a:latin typeface="Arial"/>
              </a:defRPr>
            </a:lvl4pPr>
            <a:lvl5pPr marL="2057400" indent="-228600" defTabSz="882650">
              <a:defRPr sz="2400">
                <a:solidFill>
                  <a:schemeClr val="tx1"/>
                </a:solidFill>
                <a:latin typeface="Arial"/>
              </a:defRPr>
            </a:lvl5pPr>
            <a:lvl6pPr marL="2514600" indent="-228600" algn="ctr" defTabSz="882650" eaLnBrk="0" fontAlgn="base" hangingPunct="0">
              <a:lnSpc>
                <a:spcPct val="90000"/>
              </a:lnSpc>
              <a:spcBef>
                <a:spcPct val="0"/>
              </a:spcBef>
              <a:spcAft>
                <a:spcPct val="0"/>
              </a:spcAft>
              <a:defRPr sz="2400">
                <a:solidFill>
                  <a:schemeClr val="tx1"/>
                </a:solidFill>
                <a:latin typeface="Arial"/>
              </a:defRPr>
            </a:lvl6pPr>
            <a:lvl7pPr marL="2971800" indent="-228600" algn="ctr" defTabSz="882650" eaLnBrk="0" fontAlgn="base" hangingPunct="0">
              <a:lnSpc>
                <a:spcPct val="90000"/>
              </a:lnSpc>
              <a:spcBef>
                <a:spcPct val="0"/>
              </a:spcBef>
              <a:spcAft>
                <a:spcPct val="0"/>
              </a:spcAft>
              <a:defRPr sz="2400">
                <a:solidFill>
                  <a:schemeClr val="tx1"/>
                </a:solidFill>
                <a:latin typeface="Arial"/>
              </a:defRPr>
            </a:lvl7pPr>
            <a:lvl8pPr marL="3429000" indent="-228600" algn="ctr" defTabSz="882650" eaLnBrk="0" fontAlgn="base" hangingPunct="0">
              <a:lnSpc>
                <a:spcPct val="90000"/>
              </a:lnSpc>
              <a:spcBef>
                <a:spcPct val="0"/>
              </a:spcBef>
              <a:spcAft>
                <a:spcPct val="0"/>
              </a:spcAft>
              <a:defRPr sz="2400">
                <a:solidFill>
                  <a:schemeClr val="tx1"/>
                </a:solidFill>
                <a:latin typeface="Arial"/>
              </a:defRPr>
            </a:lvl8pPr>
            <a:lvl9pPr marL="3886200" indent="-228600" algn="ctr" defTabSz="882650" eaLnBrk="0" fontAlgn="base" hangingPunct="0">
              <a:lnSpc>
                <a:spcPct val="90000"/>
              </a:lnSpc>
              <a:spcBef>
                <a:spcPct val="0"/>
              </a:spcBef>
              <a:spcAft>
                <a:spcPct val="0"/>
              </a:spcAft>
              <a:defRPr sz="2400">
                <a:solidFill>
                  <a:schemeClr val="tx1"/>
                </a:solidFill>
                <a:latin typeface="Arial"/>
              </a:defRPr>
            </a:lvl9pPr>
          </a:lstStyle>
          <a:p>
            <a:pPr rtl="0"/>
            <a:fld id="{04267211-205D-47E8-9F29-7E4C01D43DC3}" type="slidenum">
              <a:rPr sz="800"/>
              <a:pPr rtl="0"/>
              <a:t>220</a:t>
            </a:fld>
            <a:endParaRPr sz="800"/>
          </a:p>
        </p:txBody>
      </p:sp>
      <p:sp>
        <p:nvSpPr>
          <p:cNvPr id="112643" name="Rectangle 2"/>
          <p:cNvSpPr>
            <a:spLocks noGrp="1" noRot="1" noChangeAspect="1" noChangeArrowheads="1" noTextEdit="1"/>
          </p:cNvSpPr>
          <p:nvPr>
            <p:ph type="sldImg"/>
          </p:nvPr>
        </p:nvSpPr>
        <p:spPr>
          <a:xfrm>
            <a:off x="1168400" y="1243013"/>
            <a:ext cx="4470400" cy="3354387"/>
          </a:xfrm>
        </p:spPr>
      </p:sp>
      <p:sp>
        <p:nvSpPr>
          <p:cNvPr id="11264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buFontTx/>
              <a:buNone/>
            </a:pPr>
            <a:r>
              <a:rPr lang="zh-TW" sz="1200">
                <a:solidFill>
                  <a:schemeClr val="accent5">
                    <a:lumMod val="40000"/>
                    <a:lumOff val="60000"/>
                  </a:schemeClr>
                </a:solidFill>
              </a:rPr>
              <a:t>8</a:t>
            </a:r>
            <a:r>
              <a:rPr lang="zh-TW" sz="1200" baseline="0">
                <a:solidFill>
                  <a:schemeClr val="accent5">
                    <a:lumMod val="40000"/>
                    <a:lumOff val="60000"/>
                  </a:schemeClr>
                </a:solidFill>
              </a:rPr>
              <a:t> – </a:t>
            </a:r>
            <a:r>
              <a:rPr lang="zh-TW" sz="1200">
                <a:solidFill>
                  <a:schemeClr val="accent5">
                    <a:lumMod val="40000"/>
                    <a:lumOff val="60000"/>
                  </a:schemeClr>
                </a:solidFill>
              </a:rPr>
              <a:t>網路層</a:t>
            </a:r>
          </a:p>
          <a:p>
            <a:pPr rtl="0">
              <a:buFontTx/>
              <a:buNone/>
            </a:pPr>
            <a:r>
              <a:rPr lang="zh-TW" sz="1200" b="0"/>
              <a:t>8.1- </a:t>
            </a:r>
            <a:r>
              <a:rPr lang="zh-TW">
                <a:solidFill>
                  <a:schemeClr val="accent5">
                    <a:lumMod val="40000"/>
                    <a:lumOff val="60000"/>
                  </a:schemeClr>
                </a:solidFill>
              </a:rPr>
              <a:t>網絡層特性</a:t>
            </a:r>
          </a:p>
          <a:p>
            <a:pPr rtl="0">
              <a:lnSpc>
                <a:spcPct val="80000"/>
              </a:lnSpc>
              <a:buFontTx/>
              <a:buNone/>
            </a:pPr>
            <a:r>
              <a:rPr lang="zh-TW" sz="1200" kern="1200">
                <a:solidFill>
                  <a:schemeClr val="tx1"/>
                </a:solidFill>
                <a:latin typeface="Arial"/>
                <a:ea typeface="ＭＳ Ｐゴシック" charset="0"/>
                <a:cs typeface="ＭＳ Ｐゴシック" charset="0"/>
              </a:rPr>
              <a:t>8.1.1- </a:t>
            </a:r>
            <a:r>
              <a:rPr lang="zh-TW"/>
              <a:t>網絡層</a:t>
            </a:r>
          </a:p>
        </p:txBody>
      </p:sp>
    </p:spTree>
    <p:extLst>
      <p:ext uri="{BB962C8B-B14F-4D97-AF65-F5344CB8AC3E}">
        <p14:creationId xmlns:p14="http://schemas.microsoft.com/office/powerpoint/2010/main" val="2868071411"/>
      </p:ext>
    </p:extLst>
  </p:cSld>
  <p:clrMapOvr>
    <a:masterClrMapping/>
  </p:clrMapOvr>
</p:notes>
</file>

<file path=ppt/notesSlides/notesSlide221.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112642" name="Rectangle 11"/>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a:defRPr>
            </a:lvl1pPr>
            <a:lvl2pPr marL="742950" indent="-285750" defTabSz="882650">
              <a:defRPr sz="2400">
                <a:solidFill>
                  <a:schemeClr val="tx1"/>
                </a:solidFill>
                <a:latin typeface="Arial"/>
              </a:defRPr>
            </a:lvl2pPr>
            <a:lvl3pPr marL="1143000" indent="-228600" defTabSz="882650">
              <a:defRPr sz="2400">
                <a:solidFill>
                  <a:schemeClr val="tx1"/>
                </a:solidFill>
                <a:latin typeface="Arial"/>
              </a:defRPr>
            </a:lvl3pPr>
            <a:lvl4pPr marL="1600200" indent="-228600" defTabSz="882650">
              <a:defRPr sz="2400">
                <a:solidFill>
                  <a:schemeClr val="tx1"/>
                </a:solidFill>
                <a:latin typeface="Arial"/>
              </a:defRPr>
            </a:lvl4pPr>
            <a:lvl5pPr marL="2057400" indent="-228600" defTabSz="882650">
              <a:defRPr sz="2400">
                <a:solidFill>
                  <a:schemeClr val="tx1"/>
                </a:solidFill>
                <a:latin typeface="Arial"/>
              </a:defRPr>
            </a:lvl5pPr>
            <a:lvl6pPr marL="2514600" indent="-228600" algn="ctr" defTabSz="882650" eaLnBrk="0" fontAlgn="base" hangingPunct="0">
              <a:lnSpc>
                <a:spcPct val="90000"/>
              </a:lnSpc>
              <a:spcBef>
                <a:spcPct val="0"/>
              </a:spcBef>
              <a:spcAft>
                <a:spcPct val="0"/>
              </a:spcAft>
              <a:defRPr sz="2400">
                <a:solidFill>
                  <a:schemeClr val="tx1"/>
                </a:solidFill>
                <a:latin typeface="Arial"/>
              </a:defRPr>
            </a:lvl6pPr>
            <a:lvl7pPr marL="2971800" indent="-228600" algn="ctr" defTabSz="882650" eaLnBrk="0" fontAlgn="base" hangingPunct="0">
              <a:lnSpc>
                <a:spcPct val="90000"/>
              </a:lnSpc>
              <a:spcBef>
                <a:spcPct val="0"/>
              </a:spcBef>
              <a:spcAft>
                <a:spcPct val="0"/>
              </a:spcAft>
              <a:defRPr sz="2400">
                <a:solidFill>
                  <a:schemeClr val="tx1"/>
                </a:solidFill>
                <a:latin typeface="Arial"/>
              </a:defRPr>
            </a:lvl7pPr>
            <a:lvl8pPr marL="3429000" indent="-228600" algn="ctr" defTabSz="882650" eaLnBrk="0" fontAlgn="base" hangingPunct="0">
              <a:lnSpc>
                <a:spcPct val="90000"/>
              </a:lnSpc>
              <a:spcBef>
                <a:spcPct val="0"/>
              </a:spcBef>
              <a:spcAft>
                <a:spcPct val="0"/>
              </a:spcAft>
              <a:defRPr sz="2400">
                <a:solidFill>
                  <a:schemeClr val="tx1"/>
                </a:solidFill>
                <a:latin typeface="Arial"/>
              </a:defRPr>
            </a:lvl8pPr>
            <a:lvl9pPr marL="3886200" indent="-228600" algn="ctr" defTabSz="882650" eaLnBrk="0" fontAlgn="base" hangingPunct="0">
              <a:lnSpc>
                <a:spcPct val="90000"/>
              </a:lnSpc>
              <a:spcBef>
                <a:spcPct val="0"/>
              </a:spcBef>
              <a:spcAft>
                <a:spcPct val="0"/>
              </a:spcAft>
              <a:defRPr sz="2400">
                <a:solidFill>
                  <a:schemeClr val="tx1"/>
                </a:solidFill>
                <a:latin typeface="Arial"/>
              </a:defRPr>
            </a:lvl9pPr>
          </a:lstStyle>
          <a:p>
            <a:pPr rtl="0"/>
            <a:fld id="{04267211-205D-47E8-9F29-7E4C01D43DC3}" type="slidenum">
              <a:rPr sz="800">
                <a:solidFill>
                  <a:prstClr val="black"/>
                </a:solidFill>
              </a:rPr>
              <a:pPr rtl="0"/>
              <a:t>221</a:t>
            </a:fld>
            <a:endParaRPr sz="800">
              <a:solidFill>
                <a:prstClr val="black"/>
              </a:solidFill>
            </a:endParaRPr>
          </a:p>
        </p:txBody>
      </p:sp>
      <p:sp>
        <p:nvSpPr>
          <p:cNvPr id="112643" name="Rectangle 2"/>
          <p:cNvSpPr>
            <a:spLocks noGrp="1" noRot="1" noChangeAspect="1" noChangeArrowheads="1" noTextEdit="1"/>
          </p:cNvSpPr>
          <p:nvPr>
            <p:ph type="sldImg"/>
          </p:nvPr>
        </p:nvSpPr>
        <p:spPr>
          <a:xfrm>
            <a:off x="1168400" y="1243013"/>
            <a:ext cx="4470400" cy="3354387"/>
          </a:xfrm>
        </p:spPr>
      </p:sp>
      <p:sp>
        <p:nvSpPr>
          <p:cNvPr id="11264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buFontTx/>
              <a:buNone/>
            </a:pPr>
            <a:r>
              <a:rPr lang="zh-TW" sz="1200">
                <a:solidFill>
                  <a:schemeClr val="accent5">
                    <a:lumMod val="40000"/>
                    <a:lumOff val="60000"/>
                  </a:schemeClr>
                </a:solidFill>
              </a:rPr>
              <a:t>8</a:t>
            </a:r>
            <a:r>
              <a:rPr lang="zh-TW" sz="1200" baseline="0">
                <a:solidFill>
                  <a:schemeClr val="accent5">
                    <a:lumMod val="40000"/>
                    <a:lumOff val="60000"/>
                  </a:schemeClr>
                </a:solidFill>
              </a:rPr>
              <a:t> – </a:t>
            </a:r>
            <a:r>
              <a:rPr lang="zh-TW" sz="1200">
                <a:solidFill>
                  <a:schemeClr val="accent5">
                    <a:lumMod val="40000"/>
                    <a:lumOff val="60000"/>
                  </a:schemeClr>
                </a:solidFill>
              </a:rPr>
              <a:t>網路層</a:t>
            </a:r>
          </a:p>
          <a:p>
            <a:pPr rtl="0">
              <a:buFontTx/>
              <a:buNone/>
            </a:pPr>
            <a:r>
              <a:rPr lang="zh-TW" sz="1200" b="0"/>
              <a:t>8.1- </a:t>
            </a:r>
            <a:r>
              <a:rPr lang="zh-TW">
                <a:solidFill>
                  <a:schemeClr val="accent5">
                    <a:lumMod val="40000"/>
                    <a:lumOff val="60000"/>
                  </a:schemeClr>
                </a:solidFill>
              </a:rPr>
              <a:t>網絡層特性</a:t>
            </a:r>
          </a:p>
          <a:p>
            <a:pPr rtl="0">
              <a:lnSpc>
                <a:spcPct val="80000"/>
              </a:lnSpc>
              <a:buFontTx/>
              <a:buNone/>
            </a:pPr>
            <a:r>
              <a:rPr lang="zh-TW">
                <a:latin typeface="Arial"/>
              </a:rPr>
              <a:t>8.1.2</a:t>
            </a:r>
            <a:r>
              <a:rPr lang="zh-TW" baseline="0">
                <a:latin typeface="Arial"/>
              </a:rPr>
              <a:t> </a:t>
            </a:r>
            <a:r>
              <a:rPr lang="zh-TW" sz="1200" b="0"/>
              <a:t>– </a:t>
            </a:r>
            <a:r>
              <a:rPr lang="zh-TW"/>
              <a:t>IP封裝</a:t>
            </a:r>
          </a:p>
          <a:p>
            <a:pPr>
              <a:lnSpc>
                <a:spcPct val="80000"/>
              </a:lnSpc>
              <a:buFontTx/>
              <a:buNone/>
            </a:pPr>
            <a:endParaRPr lang="en-US"/>
          </a:p>
        </p:txBody>
      </p:sp>
    </p:spTree>
    <p:extLst>
      <p:ext uri="{BB962C8B-B14F-4D97-AF65-F5344CB8AC3E}">
        <p14:creationId xmlns:p14="http://schemas.microsoft.com/office/powerpoint/2010/main" val="2685227738"/>
      </p:ext>
    </p:extLst>
  </p:cSld>
  <p:clrMapOvr>
    <a:masterClrMapping/>
  </p:clrMapOvr>
</p:notes>
</file>

<file path=ppt/notesSlides/notesSlide222.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112642" name="Rectangle 11"/>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a:defRPr>
            </a:lvl1pPr>
            <a:lvl2pPr marL="742950" indent="-285750" defTabSz="882650">
              <a:defRPr sz="2400">
                <a:solidFill>
                  <a:schemeClr val="tx1"/>
                </a:solidFill>
                <a:latin typeface="Arial"/>
              </a:defRPr>
            </a:lvl2pPr>
            <a:lvl3pPr marL="1143000" indent="-228600" defTabSz="882650">
              <a:defRPr sz="2400">
                <a:solidFill>
                  <a:schemeClr val="tx1"/>
                </a:solidFill>
                <a:latin typeface="Arial"/>
              </a:defRPr>
            </a:lvl3pPr>
            <a:lvl4pPr marL="1600200" indent="-228600" defTabSz="882650">
              <a:defRPr sz="2400">
                <a:solidFill>
                  <a:schemeClr val="tx1"/>
                </a:solidFill>
                <a:latin typeface="Arial"/>
              </a:defRPr>
            </a:lvl4pPr>
            <a:lvl5pPr marL="2057400" indent="-228600" defTabSz="882650">
              <a:defRPr sz="2400">
                <a:solidFill>
                  <a:schemeClr val="tx1"/>
                </a:solidFill>
                <a:latin typeface="Arial"/>
              </a:defRPr>
            </a:lvl5pPr>
            <a:lvl6pPr marL="2514600" indent="-228600" algn="ctr" defTabSz="882650" eaLnBrk="0" fontAlgn="base" hangingPunct="0">
              <a:lnSpc>
                <a:spcPct val="90000"/>
              </a:lnSpc>
              <a:spcBef>
                <a:spcPct val="0"/>
              </a:spcBef>
              <a:spcAft>
                <a:spcPct val="0"/>
              </a:spcAft>
              <a:defRPr sz="2400">
                <a:solidFill>
                  <a:schemeClr val="tx1"/>
                </a:solidFill>
                <a:latin typeface="Arial"/>
              </a:defRPr>
            </a:lvl6pPr>
            <a:lvl7pPr marL="2971800" indent="-228600" algn="ctr" defTabSz="882650" eaLnBrk="0" fontAlgn="base" hangingPunct="0">
              <a:lnSpc>
                <a:spcPct val="90000"/>
              </a:lnSpc>
              <a:spcBef>
                <a:spcPct val="0"/>
              </a:spcBef>
              <a:spcAft>
                <a:spcPct val="0"/>
              </a:spcAft>
              <a:defRPr sz="2400">
                <a:solidFill>
                  <a:schemeClr val="tx1"/>
                </a:solidFill>
                <a:latin typeface="Arial"/>
              </a:defRPr>
            </a:lvl7pPr>
            <a:lvl8pPr marL="3429000" indent="-228600" algn="ctr" defTabSz="882650" eaLnBrk="0" fontAlgn="base" hangingPunct="0">
              <a:lnSpc>
                <a:spcPct val="90000"/>
              </a:lnSpc>
              <a:spcBef>
                <a:spcPct val="0"/>
              </a:spcBef>
              <a:spcAft>
                <a:spcPct val="0"/>
              </a:spcAft>
              <a:defRPr sz="2400">
                <a:solidFill>
                  <a:schemeClr val="tx1"/>
                </a:solidFill>
                <a:latin typeface="Arial"/>
              </a:defRPr>
            </a:lvl8pPr>
            <a:lvl9pPr marL="3886200" indent="-228600" algn="ctr" defTabSz="882650" eaLnBrk="0" fontAlgn="base" hangingPunct="0">
              <a:lnSpc>
                <a:spcPct val="90000"/>
              </a:lnSpc>
              <a:spcBef>
                <a:spcPct val="0"/>
              </a:spcBef>
              <a:spcAft>
                <a:spcPct val="0"/>
              </a:spcAft>
              <a:defRPr sz="2400">
                <a:solidFill>
                  <a:schemeClr val="tx1"/>
                </a:solidFill>
                <a:latin typeface="Arial"/>
              </a:defRPr>
            </a:lvl9pPr>
          </a:lstStyle>
          <a:p>
            <a:pPr rtl="0"/>
            <a:fld id="{04267211-205D-47E8-9F29-7E4C01D43DC3}" type="slidenum">
              <a:rPr sz="800">
                <a:solidFill>
                  <a:prstClr val="black"/>
                </a:solidFill>
              </a:rPr>
              <a:pPr rtl="0"/>
              <a:t>222</a:t>
            </a:fld>
            <a:endParaRPr sz="800">
              <a:solidFill>
                <a:prstClr val="black"/>
              </a:solidFill>
            </a:endParaRPr>
          </a:p>
        </p:txBody>
      </p:sp>
      <p:sp>
        <p:nvSpPr>
          <p:cNvPr id="112643" name="Rectangle 2"/>
          <p:cNvSpPr>
            <a:spLocks noGrp="1" noRot="1" noChangeAspect="1" noChangeArrowheads="1" noTextEdit="1"/>
          </p:cNvSpPr>
          <p:nvPr>
            <p:ph type="sldImg"/>
          </p:nvPr>
        </p:nvSpPr>
        <p:spPr>
          <a:xfrm>
            <a:off x="1168400" y="1243013"/>
            <a:ext cx="4470400" cy="3354387"/>
          </a:xfrm>
        </p:spPr>
      </p:sp>
      <p:sp>
        <p:nvSpPr>
          <p:cNvPr id="11264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buFontTx/>
              <a:buNone/>
            </a:pPr>
            <a:r>
              <a:rPr lang="zh-TW" sz="1200">
                <a:solidFill>
                  <a:schemeClr val="accent5">
                    <a:lumMod val="40000"/>
                    <a:lumOff val="60000"/>
                  </a:schemeClr>
                </a:solidFill>
              </a:rPr>
              <a:t>8</a:t>
            </a:r>
            <a:r>
              <a:rPr lang="zh-TW" sz="1200" baseline="0">
                <a:solidFill>
                  <a:schemeClr val="accent5">
                    <a:lumMod val="40000"/>
                    <a:lumOff val="60000"/>
                  </a:schemeClr>
                </a:solidFill>
              </a:rPr>
              <a:t> – </a:t>
            </a:r>
            <a:r>
              <a:rPr lang="zh-TW" sz="1200">
                <a:solidFill>
                  <a:schemeClr val="accent5">
                    <a:lumMod val="40000"/>
                    <a:lumOff val="60000"/>
                  </a:schemeClr>
                </a:solidFill>
              </a:rPr>
              <a:t>網路層</a:t>
            </a:r>
          </a:p>
          <a:p>
            <a:pPr rtl="0">
              <a:buFontTx/>
              <a:buNone/>
            </a:pPr>
            <a:r>
              <a:rPr lang="zh-TW" sz="1200" b="0"/>
              <a:t>8.1- </a:t>
            </a:r>
            <a:r>
              <a:rPr lang="zh-TW">
                <a:solidFill>
                  <a:schemeClr val="accent5">
                    <a:lumMod val="40000"/>
                    <a:lumOff val="60000"/>
                  </a:schemeClr>
                </a:solidFill>
              </a:rPr>
              <a:t>網絡層特性</a:t>
            </a:r>
          </a:p>
          <a:p>
            <a:pPr rtl="0">
              <a:lnSpc>
                <a:spcPct val="80000"/>
              </a:lnSpc>
              <a:buFontTx/>
              <a:buNone/>
            </a:pPr>
            <a:r>
              <a:rPr lang="zh-TW">
                <a:latin typeface="Arial"/>
              </a:rPr>
              <a:t>8.1.3</a:t>
            </a:r>
            <a:r>
              <a:rPr lang="zh-TW" baseline="0">
                <a:latin typeface="Arial"/>
              </a:rPr>
              <a:t> </a:t>
            </a:r>
            <a:r>
              <a:rPr lang="zh-TW" sz="1200" b="0"/>
              <a:t>— </a:t>
            </a:r>
            <a:r>
              <a:rPr lang="zh-TW"/>
              <a:t>IP的特性 </a:t>
            </a:r>
          </a:p>
        </p:txBody>
      </p:sp>
    </p:spTree>
    <p:extLst>
      <p:ext uri="{BB962C8B-B14F-4D97-AF65-F5344CB8AC3E}">
        <p14:creationId xmlns:p14="http://schemas.microsoft.com/office/powerpoint/2010/main" val="2297805978"/>
      </p:ext>
    </p:extLst>
  </p:cSld>
  <p:clrMapOvr>
    <a:masterClrMapping/>
  </p:clrMapOvr>
</p:notes>
</file>

<file path=ppt/notesSlides/notesSlide223.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112642" name="Rectangle 11"/>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a:defRPr>
            </a:lvl1pPr>
            <a:lvl2pPr marL="742950" indent="-285750" defTabSz="882650">
              <a:defRPr sz="2400">
                <a:solidFill>
                  <a:schemeClr val="tx1"/>
                </a:solidFill>
                <a:latin typeface="Arial"/>
              </a:defRPr>
            </a:lvl2pPr>
            <a:lvl3pPr marL="1143000" indent="-228600" defTabSz="882650">
              <a:defRPr sz="2400">
                <a:solidFill>
                  <a:schemeClr val="tx1"/>
                </a:solidFill>
                <a:latin typeface="Arial"/>
              </a:defRPr>
            </a:lvl3pPr>
            <a:lvl4pPr marL="1600200" indent="-228600" defTabSz="882650">
              <a:defRPr sz="2400">
                <a:solidFill>
                  <a:schemeClr val="tx1"/>
                </a:solidFill>
                <a:latin typeface="Arial"/>
              </a:defRPr>
            </a:lvl4pPr>
            <a:lvl5pPr marL="2057400" indent="-228600" defTabSz="882650">
              <a:defRPr sz="2400">
                <a:solidFill>
                  <a:schemeClr val="tx1"/>
                </a:solidFill>
                <a:latin typeface="Arial"/>
              </a:defRPr>
            </a:lvl5pPr>
            <a:lvl6pPr marL="2514600" indent="-228600" algn="ctr" defTabSz="882650" eaLnBrk="0" fontAlgn="base" hangingPunct="0">
              <a:lnSpc>
                <a:spcPct val="90000"/>
              </a:lnSpc>
              <a:spcBef>
                <a:spcPct val="0"/>
              </a:spcBef>
              <a:spcAft>
                <a:spcPct val="0"/>
              </a:spcAft>
              <a:defRPr sz="2400">
                <a:solidFill>
                  <a:schemeClr val="tx1"/>
                </a:solidFill>
                <a:latin typeface="Arial"/>
              </a:defRPr>
            </a:lvl6pPr>
            <a:lvl7pPr marL="2971800" indent="-228600" algn="ctr" defTabSz="882650" eaLnBrk="0" fontAlgn="base" hangingPunct="0">
              <a:lnSpc>
                <a:spcPct val="90000"/>
              </a:lnSpc>
              <a:spcBef>
                <a:spcPct val="0"/>
              </a:spcBef>
              <a:spcAft>
                <a:spcPct val="0"/>
              </a:spcAft>
              <a:defRPr sz="2400">
                <a:solidFill>
                  <a:schemeClr val="tx1"/>
                </a:solidFill>
                <a:latin typeface="Arial"/>
              </a:defRPr>
            </a:lvl7pPr>
            <a:lvl8pPr marL="3429000" indent="-228600" algn="ctr" defTabSz="882650" eaLnBrk="0" fontAlgn="base" hangingPunct="0">
              <a:lnSpc>
                <a:spcPct val="90000"/>
              </a:lnSpc>
              <a:spcBef>
                <a:spcPct val="0"/>
              </a:spcBef>
              <a:spcAft>
                <a:spcPct val="0"/>
              </a:spcAft>
              <a:defRPr sz="2400">
                <a:solidFill>
                  <a:schemeClr val="tx1"/>
                </a:solidFill>
                <a:latin typeface="Arial"/>
              </a:defRPr>
            </a:lvl8pPr>
            <a:lvl9pPr marL="3886200" indent="-228600" algn="ctr" defTabSz="882650" eaLnBrk="0" fontAlgn="base" hangingPunct="0">
              <a:lnSpc>
                <a:spcPct val="90000"/>
              </a:lnSpc>
              <a:spcBef>
                <a:spcPct val="0"/>
              </a:spcBef>
              <a:spcAft>
                <a:spcPct val="0"/>
              </a:spcAft>
              <a:defRPr sz="2400">
                <a:solidFill>
                  <a:schemeClr val="tx1"/>
                </a:solidFill>
                <a:latin typeface="Arial"/>
              </a:defRPr>
            </a:lvl9pPr>
          </a:lstStyle>
          <a:p>
            <a:pPr rtl="0"/>
            <a:fld id="{04267211-205D-47E8-9F29-7E4C01D43DC3}" type="slidenum">
              <a:rPr sz="800">
                <a:solidFill>
                  <a:prstClr val="black"/>
                </a:solidFill>
              </a:rPr>
              <a:pPr rtl="0"/>
              <a:t>223</a:t>
            </a:fld>
            <a:endParaRPr sz="800">
              <a:solidFill>
                <a:prstClr val="black"/>
              </a:solidFill>
            </a:endParaRPr>
          </a:p>
        </p:txBody>
      </p:sp>
      <p:sp>
        <p:nvSpPr>
          <p:cNvPr id="112643" name="Rectangle 2"/>
          <p:cNvSpPr>
            <a:spLocks noGrp="1" noRot="1" noChangeAspect="1" noChangeArrowheads="1" noTextEdit="1"/>
          </p:cNvSpPr>
          <p:nvPr>
            <p:ph type="sldImg"/>
          </p:nvPr>
        </p:nvSpPr>
        <p:spPr>
          <a:xfrm>
            <a:off x="1168400" y="1243013"/>
            <a:ext cx="4470400" cy="3354387"/>
          </a:xfrm>
        </p:spPr>
      </p:sp>
      <p:sp>
        <p:nvSpPr>
          <p:cNvPr id="11264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buFontTx/>
              <a:buNone/>
            </a:pPr>
            <a:r>
              <a:rPr lang="zh-TW" sz="1200">
                <a:solidFill>
                  <a:schemeClr val="accent5">
                    <a:lumMod val="40000"/>
                    <a:lumOff val="60000"/>
                  </a:schemeClr>
                </a:solidFill>
              </a:rPr>
              <a:t>8</a:t>
            </a:r>
            <a:r>
              <a:rPr lang="zh-TW" sz="1200" baseline="0">
                <a:solidFill>
                  <a:schemeClr val="accent5">
                    <a:lumMod val="40000"/>
                    <a:lumOff val="60000"/>
                  </a:schemeClr>
                </a:solidFill>
              </a:rPr>
              <a:t> – </a:t>
            </a:r>
            <a:r>
              <a:rPr lang="zh-TW" sz="1200">
                <a:solidFill>
                  <a:schemeClr val="accent5">
                    <a:lumMod val="40000"/>
                    <a:lumOff val="60000"/>
                  </a:schemeClr>
                </a:solidFill>
              </a:rPr>
              <a:t>網路層</a:t>
            </a:r>
          </a:p>
          <a:p>
            <a:pPr rtl="0">
              <a:buFontTx/>
              <a:buNone/>
            </a:pPr>
            <a:r>
              <a:rPr lang="zh-TW" sz="1200" b="0"/>
              <a:t>8.1- </a:t>
            </a:r>
            <a:r>
              <a:rPr lang="zh-TW">
                <a:solidFill>
                  <a:schemeClr val="accent5">
                    <a:lumMod val="40000"/>
                    <a:lumOff val="60000"/>
                  </a:schemeClr>
                </a:solidFill>
              </a:rPr>
              <a:t>網絡層特性</a:t>
            </a:r>
          </a:p>
          <a:p>
            <a:pPr rtl="0">
              <a:lnSpc>
                <a:spcPct val="80000"/>
              </a:lnSpc>
              <a:buFontTx/>
              <a:buNone/>
            </a:pPr>
            <a:r>
              <a:rPr lang="zh-TW">
                <a:latin typeface="Arial"/>
              </a:rPr>
              <a:t>8.1.4</a:t>
            </a:r>
            <a:r>
              <a:rPr lang="zh-TW" baseline="0">
                <a:latin typeface="Arial"/>
              </a:rPr>
              <a:t> </a:t>
            </a:r>
            <a:r>
              <a:rPr lang="zh-TW" sz="1200" b="0"/>
              <a:t>– </a:t>
            </a:r>
            <a:r>
              <a:rPr lang="zh-TW"/>
              <a:t>無連接</a:t>
            </a:r>
          </a:p>
        </p:txBody>
      </p:sp>
    </p:spTree>
    <p:extLst>
      <p:ext uri="{BB962C8B-B14F-4D97-AF65-F5344CB8AC3E}">
        <p14:creationId xmlns:p14="http://schemas.microsoft.com/office/powerpoint/2010/main" val="64543988"/>
      </p:ext>
    </p:extLst>
  </p:cSld>
  <p:clrMapOvr>
    <a:masterClrMapping/>
  </p:clrMapOvr>
</p:notes>
</file>

<file path=ppt/notesSlides/notesSlide224.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112642" name="Rectangle 11"/>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a:defRPr>
            </a:lvl1pPr>
            <a:lvl2pPr marL="742950" indent="-285750" defTabSz="882650">
              <a:defRPr sz="2400">
                <a:solidFill>
                  <a:schemeClr val="tx1"/>
                </a:solidFill>
                <a:latin typeface="Arial"/>
              </a:defRPr>
            </a:lvl2pPr>
            <a:lvl3pPr marL="1143000" indent="-228600" defTabSz="882650">
              <a:defRPr sz="2400">
                <a:solidFill>
                  <a:schemeClr val="tx1"/>
                </a:solidFill>
                <a:latin typeface="Arial"/>
              </a:defRPr>
            </a:lvl3pPr>
            <a:lvl4pPr marL="1600200" indent="-228600" defTabSz="882650">
              <a:defRPr sz="2400">
                <a:solidFill>
                  <a:schemeClr val="tx1"/>
                </a:solidFill>
                <a:latin typeface="Arial"/>
              </a:defRPr>
            </a:lvl4pPr>
            <a:lvl5pPr marL="2057400" indent="-228600" defTabSz="882650">
              <a:defRPr sz="2400">
                <a:solidFill>
                  <a:schemeClr val="tx1"/>
                </a:solidFill>
                <a:latin typeface="Arial"/>
              </a:defRPr>
            </a:lvl5pPr>
            <a:lvl6pPr marL="2514600" indent="-228600" algn="ctr" defTabSz="882650" eaLnBrk="0" fontAlgn="base" hangingPunct="0">
              <a:lnSpc>
                <a:spcPct val="90000"/>
              </a:lnSpc>
              <a:spcBef>
                <a:spcPct val="0"/>
              </a:spcBef>
              <a:spcAft>
                <a:spcPct val="0"/>
              </a:spcAft>
              <a:defRPr sz="2400">
                <a:solidFill>
                  <a:schemeClr val="tx1"/>
                </a:solidFill>
                <a:latin typeface="Arial"/>
              </a:defRPr>
            </a:lvl6pPr>
            <a:lvl7pPr marL="2971800" indent="-228600" algn="ctr" defTabSz="882650" eaLnBrk="0" fontAlgn="base" hangingPunct="0">
              <a:lnSpc>
                <a:spcPct val="90000"/>
              </a:lnSpc>
              <a:spcBef>
                <a:spcPct val="0"/>
              </a:spcBef>
              <a:spcAft>
                <a:spcPct val="0"/>
              </a:spcAft>
              <a:defRPr sz="2400">
                <a:solidFill>
                  <a:schemeClr val="tx1"/>
                </a:solidFill>
                <a:latin typeface="Arial"/>
              </a:defRPr>
            </a:lvl7pPr>
            <a:lvl8pPr marL="3429000" indent="-228600" algn="ctr" defTabSz="882650" eaLnBrk="0" fontAlgn="base" hangingPunct="0">
              <a:lnSpc>
                <a:spcPct val="90000"/>
              </a:lnSpc>
              <a:spcBef>
                <a:spcPct val="0"/>
              </a:spcBef>
              <a:spcAft>
                <a:spcPct val="0"/>
              </a:spcAft>
              <a:defRPr sz="2400">
                <a:solidFill>
                  <a:schemeClr val="tx1"/>
                </a:solidFill>
                <a:latin typeface="Arial"/>
              </a:defRPr>
            </a:lvl8pPr>
            <a:lvl9pPr marL="3886200" indent="-228600" algn="ctr" defTabSz="882650" eaLnBrk="0" fontAlgn="base" hangingPunct="0">
              <a:lnSpc>
                <a:spcPct val="90000"/>
              </a:lnSpc>
              <a:spcBef>
                <a:spcPct val="0"/>
              </a:spcBef>
              <a:spcAft>
                <a:spcPct val="0"/>
              </a:spcAft>
              <a:defRPr sz="2400">
                <a:solidFill>
                  <a:schemeClr val="tx1"/>
                </a:solidFill>
                <a:latin typeface="Arial"/>
              </a:defRPr>
            </a:lvl9pPr>
          </a:lstStyle>
          <a:p>
            <a:pPr rtl="0"/>
            <a:fld id="{04267211-205D-47E8-9F29-7E4C01D43DC3}" type="slidenum">
              <a:rPr sz="800">
                <a:solidFill>
                  <a:prstClr val="black"/>
                </a:solidFill>
              </a:rPr>
              <a:pPr rtl="0"/>
              <a:t>224</a:t>
            </a:fld>
            <a:endParaRPr sz="800">
              <a:solidFill>
                <a:prstClr val="black"/>
              </a:solidFill>
            </a:endParaRPr>
          </a:p>
        </p:txBody>
      </p:sp>
      <p:sp>
        <p:nvSpPr>
          <p:cNvPr id="112643" name="Rectangle 2"/>
          <p:cNvSpPr>
            <a:spLocks noGrp="1" noRot="1" noChangeAspect="1" noChangeArrowheads="1" noTextEdit="1"/>
          </p:cNvSpPr>
          <p:nvPr>
            <p:ph type="sldImg"/>
          </p:nvPr>
        </p:nvSpPr>
        <p:spPr>
          <a:xfrm>
            <a:off x="1168400" y="1243013"/>
            <a:ext cx="4470400" cy="3354387"/>
          </a:xfrm>
        </p:spPr>
      </p:sp>
      <p:sp>
        <p:nvSpPr>
          <p:cNvPr id="11264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buFontTx/>
              <a:buNone/>
            </a:pPr>
            <a:r>
              <a:rPr lang="zh-TW" sz="1200">
                <a:solidFill>
                  <a:schemeClr val="accent5">
                    <a:lumMod val="40000"/>
                    <a:lumOff val="60000"/>
                  </a:schemeClr>
                </a:solidFill>
              </a:rPr>
              <a:t>8</a:t>
            </a:r>
            <a:r>
              <a:rPr lang="zh-TW" sz="1200" baseline="0">
                <a:solidFill>
                  <a:schemeClr val="accent5">
                    <a:lumMod val="40000"/>
                    <a:lumOff val="60000"/>
                  </a:schemeClr>
                </a:solidFill>
              </a:rPr>
              <a:t> – </a:t>
            </a:r>
            <a:r>
              <a:rPr lang="zh-TW" sz="1200">
                <a:solidFill>
                  <a:schemeClr val="accent5">
                    <a:lumMod val="40000"/>
                    <a:lumOff val="60000"/>
                  </a:schemeClr>
                </a:solidFill>
              </a:rPr>
              <a:t>網路層</a:t>
            </a:r>
          </a:p>
          <a:p>
            <a:pPr rtl="0">
              <a:buFontTx/>
              <a:buNone/>
            </a:pPr>
            <a:r>
              <a:rPr lang="zh-TW" sz="1200" b="0"/>
              <a:t>8.1- </a:t>
            </a:r>
            <a:r>
              <a:rPr lang="zh-TW">
                <a:solidFill>
                  <a:schemeClr val="accent5">
                    <a:lumMod val="40000"/>
                    <a:lumOff val="60000"/>
                  </a:schemeClr>
                </a:solidFill>
              </a:rPr>
              <a:t>網絡層特性</a:t>
            </a:r>
          </a:p>
          <a:p>
            <a:pPr rtl="0">
              <a:lnSpc>
                <a:spcPct val="80000"/>
              </a:lnSpc>
              <a:buFontTx/>
              <a:buNone/>
            </a:pPr>
            <a:r>
              <a:rPr lang="zh-TW">
                <a:latin typeface="Arial"/>
              </a:rPr>
              <a:t>8.1.5</a:t>
            </a:r>
            <a:r>
              <a:rPr lang="zh-TW" baseline="0">
                <a:latin typeface="Arial"/>
              </a:rPr>
              <a:t> </a:t>
            </a:r>
            <a:r>
              <a:rPr lang="zh-TW" sz="1200" b="0"/>
              <a:t>– </a:t>
            </a:r>
            <a:r>
              <a:rPr lang="zh-TW"/>
              <a:t>盡力而為</a:t>
            </a:r>
          </a:p>
        </p:txBody>
      </p:sp>
    </p:spTree>
    <p:extLst>
      <p:ext uri="{BB962C8B-B14F-4D97-AF65-F5344CB8AC3E}">
        <p14:creationId xmlns:p14="http://schemas.microsoft.com/office/powerpoint/2010/main" val="4053677296"/>
      </p:ext>
    </p:extLst>
  </p:cSld>
  <p:clrMapOvr>
    <a:masterClrMapping/>
  </p:clrMapOvr>
</p:notes>
</file>

<file path=ppt/notesSlides/notesSlide225.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112642" name="Rectangle 11"/>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a:defRPr>
            </a:lvl1pPr>
            <a:lvl2pPr marL="742950" indent="-285750" defTabSz="882650">
              <a:defRPr sz="2400">
                <a:solidFill>
                  <a:schemeClr val="tx1"/>
                </a:solidFill>
                <a:latin typeface="Arial"/>
              </a:defRPr>
            </a:lvl2pPr>
            <a:lvl3pPr marL="1143000" indent="-228600" defTabSz="882650">
              <a:defRPr sz="2400">
                <a:solidFill>
                  <a:schemeClr val="tx1"/>
                </a:solidFill>
                <a:latin typeface="Arial"/>
              </a:defRPr>
            </a:lvl3pPr>
            <a:lvl4pPr marL="1600200" indent="-228600" defTabSz="882650">
              <a:defRPr sz="2400">
                <a:solidFill>
                  <a:schemeClr val="tx1"/>
                </a:solidFill>
                <a:latin typeface="Arial"/>
              </a:defRPr>
            </a:lvl4pPr>
            <a:lvl5pPr marL="2057400" indent="-228600" defTabSz="882650">
              <a:defRPr sz="2400">
                <a:solidFill>
                  <a:schemeClr val="tx1"/>
                </a:solidFill>
                <a:latin typeface="Arial"/>
              </a:defRPr>
            </a:lvl5pPr>
            <a:lvl6pPr marL="2514600" indent="-228600" algn="ctr" defTabSz="882650" eaLnBrk="0" fontAlgn="base" hangingPunct="0">
              <a:lnSpc>
                <a:spcPct val="90000"/>
              </a:lnSpc>
              <a:spcBef>
                <a:spcPct val="0"/>
              </a:spcBef>
              <a:spcAft>
                <a:spcPct val="0"/>
              </a:spcAft>
              <a:defRPr sz="2400">
                <a:solidFill>
                  <a:schemeClr val="tx1"/>
                </a:solidFill>
                <a:latin typeface="Arial"/>
              </a:defRPr>
            </a:lvl6pPr>
            <a:lvl7pPr marL="2971800" indent="-228600" algn="ctr" defTabSz="882650" eaLnBrk="0" fontAlgn="base" hangingPunct="0">
              <a:lnSpc>
                <a:spcPct val="90000"/>
              </a:lnSpc>
              <a:spcBef>
                <a:spcPct val="0"/>
              </a:spcBef>
              <a:spcAft>
                <a:spcPct val="0"/>
              </a:spcAft>
              <a:defRPr sz="2400">
                <a:solidFill>
                  <a:schemeClr val="tx1"/>
                </a:solidFill>
                <a:latin typeface="Arial"/>
              </a:defRPr>
            </a:lvl7pPr>
            <a:lvl8pPr marL="3429000" indent="-228600" algn="ctr" defTabSz="882650" eaLnBrk="0" fontAlgn="base" hangingPunct="0">
              <a:lnSpc>
                <a:spcPct val="90000"/>
              </a:lnSpc>
              <a:spcBef>
                <a:spcPct val="0"/>
              </a:spcBef>
              <a:spcAft>
                <a:spcPct val="0"/>
              </a:spcAft>
              <a:defRPr sz="2400">
                <a:solidFill>
                  <a:schemeClr val="tx1"/>
                </a:solidFill>
                <a:latin typeface="Arial"/>
              </a:defRPr>
            </a:lvl8pPr>
            <a:lvl9pPr marL="3886200" indent="-228600" algn="ctr" defTabSz="882650" eaLnBrk="0" fontAlgn="base" hangingPunct="0">
              <a:lnSpc>
                <a:spcPct val="90000"/>
              </a:lnSpc>
              <a:spcBef>
                <a:spcPct val="0"/>
              </a:spcBef>
              <a:spcAft>
                <a:spcPct val="0"/>
              </a:spcAft>
              <a:defRPr sz="2400">
                <a:solidFill>
                  <a:schemeClr val="tx1"/>
                </a:solidFill>
                <a:latin typeface="Arial"/>
              </a:defRPr>
            </a:lvl9pPr>
          </a:lstStyle>
          <a:p>
            <a:pPr rtl="0"/>
            <a:fld id="{04267211-205D-47E8-9F29-7E4C01D43DC3}" type="slidenum">
              <a:rPr sz="800">
                <a:solidFill>
                  <a:prstClr val="black"/>
                </a:solidFill>
              </a:rPr>
              <a:pPr rtl="0"/>
              <a:t>225</a:t>
            </a:fld>
            <a:endParaRPr sz="800">
              <a:solidFill>
                <a:prstClr val="black"/>
              </a:solidFill>
            </a:endParaRPr>
          </a:p>
        </p:txBody>
      </p:sp>
      <p:sp>
        <p:nvSpPr>
          <p:cNvPr id="112643" name="Rectangle 2"/>
          <p:cNvSpPr>
            <a:spLocks noGrp="1" noRot="1" noChangeAspect="1" noChangeArrowheads="1" noTextEdit="1"/>
          </p:cNvSpPr>
          <p:nvPr>
            <p:ph type="sldImg"/>
          </p:nvPr>
        </p:nvSpPr>
        <p:spPr>
          <a:xfrm>
            <a:off x="1168400" y="1243013"/>
            <a:ext cx="4470400" cy="3354387"/>
          </a:xfrm>
        </p:spPr>
      </p:sp>
      <p:sp>
        <p:nvSpPr>
          <p:cNvPr id="11264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buFontTx/>
              <a:buNone/>
            </a:pPr>
            <a:r>
              <a:rPr lang="zh-TW" sz="1200">
                <a:solidFill>
                  <a:schemeClr val="accent5">
                    <a:lumMod val="40000"/>
                    <a:lumOff val="60000"/>
                  </a:schemeClr>
                </a:solidFill>
              </a:rPr>
              <a:t>8</a:t>
            </a:r>
            <a:r>
              <a:rPr lang="zh-TW" sz="1200" baseline="0">
                <a:solidFill>
                  <a:schemeClr val="accent5">
                    <a:lumMod val="40000"/>
                    <a:lumOff val="60000"/>
                  </a:schemeClr>
                </a:solidFill>
              </a:rPr>
              <a:t> – </a:t>
            </a:r>
            <a:r>
              <a:rPr lang="zh-TW" sz="1200">
                <a:solidFill>
                  <a:schemeClr val="accent5">
                    <a:lumMod val="40000"/>
                    <a:lumOff val="60000"/>
                  </a:schemeClr>
                </a:solidFill>
              </a:rPr>
              <a:t>網路層</a:t>
            </a:r>
          </a:p>
          <a:p>
            <a:pPr rtl="0">
              <a:buFontTx/>
              <a:buNone/>
            </a:pPr>
            <a:r>
              <a:rPr lang="zh-TW" sz="1200" b="0"/>
              <a:t>8.1- </a:t>
            </a:r>
            <a:r>
              <a:rPr lang="zh-TW">
                <a:solidFill>
                  <a:schemeClr val="accent5">
                    <a:lumMod val="40000"/>
                    <a:lumOff val="60000"/>
                  </a:schemeClr>
                </a:solidFill>
              </a:rPr>
              <a:t>網絡層特性</a:t>
            </a:r>
          </a:p>
          <a:p>
            <a:pPr rtl="0">
              <a:lnSpc>
                <a:spcPct val="80000"/>
              </a:lnSpc>
              <a:buFontTx/>
              <a:buNone/>
            </a:pPr>
            <a:r>
              <a:rPr lang="zh-TW">
                <a:latin typeface="Arial"/>
              </a:rPr>
              <a:t>8.1.6</a:t>
            </a:r>
            <a:r>
              <a:rPr lang="zh-TW" baseline="0">
                <a:latin typeface="Arial"/>
              </a:rPr>
              <a:t> </a:t>
            </a:r>
            <a:r>
              <a:rPr lang="zh-TW" sz="1200" b="0"/>
              <a:t>— </a:t>
            </a:r>
            <a:r>
              <a:rPr lang="zh-TW"/>
              <a:t>獨立 媒體 </a:t>
            </a:r>
          </a:p>
          <a:p>
            <a:pPr rtl="0">
              <a:buFontTx/>
              <a:buNone/>
            </a:pPr>
            <a:r>
              <a:rPr lang="zh-TW"/>
              <a:t>8.1.7</a:t>
            </a:r>
            <a:r>
              <a:rPr lang="zh-TW" baseline="0"/>
              <a:t> </a:t>
            </a:r>
            <a:r>
              <a:rPr lang="zh-TW" sz="1200">
                <a:effectLst/>
              </a:rPr>
              <a:t>檢查你的理解 — </a:t>
            </a:r>
            <a:r>
              <a:rPr lang="zh-TW" sz="1200">
                <a:solidFill>
                  <a:schemeClr val="accent5">
                    <a:lumMod val="40000"/>
                    <a:lumOff val="60000"/>
                  </a:schemeClr>
                </a:solidFill>
                <a:effectLst/>
              </a:rPr>
              <a:t>IP </a:t>
            </a:r>
            <a:r>
              <a:rPr lang="zh-TW">
                <a:solidFill>
                  <a:schemeClr val="accent5">
                    <a:lumMod val="40000"/>
                    <a:lumOff val="60000"/>
                  </a:schemeClr>
                </a:solidFill>
              </a:rPr>
              <a:t> 特性 </a:t>
            </a:r>
          </a:p>
        </p:txBody>
      </p:sp>
    </p:spTree>
    <p:extLst>
      <p:ext uri="{BB962C8B-B14F-4D97-AF65-F5344CB8AC3E}">
        <p14:creationId xmlns:p14="http://schemas.microsoft.com/office/powerpoint/2010/main" val="4098679349"/>
      </p:ext>
    </p:extLst>
  </p:cSld>
  <p:clrMapOvr>
    <a:masterClrMapping/>
  </p:clrMapOvr>
</p:notes>
</file>

<file path=ppt/notesSlides/notesSlide226.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112642" name="Rectangle 11"/>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a:defRPr>
            </a:lvl1pPr>
            <a:lvl2pPr marL="742950" indent="-285750" defTabSz="882650">
              <a:defRPr sz="2400">
                <a:solidFill>
                  <a:schemeClr val="tx1"/>
                </a:solidFill>
                <a:latin typeface="Arial"/>
              </a:defRPr>
            </a:lvl2pPr>
            <a:lvl3pPr marL="1143000" indent="-228600" defTabSz="882650">
              <a:defRPr sz="2400">
                <a:solidFill>
                  <a:schemeClr val="tx1"/>
                </a:solidFill>
                <a:latin typeface="Arial"/>
              </a:defRPr>
            </a:lvl3pPr>
            <a:lvl4pPr marL="1600200" indent="-228600" defTabSz="882650">
              <a:defRPr sz="2400">
                <a:solidFill>
                  <a:schemeClr val="tx1"/>
                </a:solidFill>
                <a:latin typeface="Arial"/>
              </a:defRPr>
            </a:lvl4pPr>
            <a:lvl5pPr marL="2057400" indent="-228600" defTabSz="882650">
              <a:defRPr sz="2400">
                <a:solidFill>
                  <a:schemeClr val="tx1"/>
                </a:solidFill>
                <a:latin typeface="Arial"/>
              </a:defRPr>
            </a:lvl5pPr>
            <a:lvl6pPr marL="2514600" indent="-228600" algn="ctr" defTabSz="882650" eaLnBrk="0" fontAlgn="base" hangingPunct="0">
              <a:lnSpc>
                <a:spcPct val="90000"/>
              </a:lnSpc>
              <a:spcBef>
                <a:spcPct val="0"/>
              </a:spcBef>
              <a:spcAft>
                <a:spcPct val="0"/>
              </a:spcAft>
              <a:defRPr sz="2400">
                <a:solidFill>
                  <a:schemeClr val="tx1"/>
                </a:solidFill>
                <a:latin typeface="Arial"/>
              </a:defRPr>
            </a:lvl6pPr>
            <a:lvl7pPr marL="2971800" indent="-228600" algn="ctr" defTabSz="882650" eaLnBrk="0" fontAlgn="base" hangingPunct="0">
              <a:lnSpc>
                <a:spcPct val="90000"/>
              </a:lnSpc>
              <a:spcBef>
                <a:spcPct val="0"/>
              </a:spcBef>
              <a:spcAft>
                <a:spcPct val="0"/>
              </a:spcAft>
              <a:defRPr sz="2400">
                <a:solidFill>
                  <a:schemeClr val="tx1"/>
                </a:solidFill>
                <a:latin typeface="Arial"/>
              </a:defRPr>
            </a:lvl7pPr>
            <a:lvl8pPr marL="3429000" indent="-228600" algn="ctr" defTabSz="882650" eaLnBrk="0" fontAlgn="base" hangingPunct="0">
              <a:lnSpc>
                <a:spcPct val="90000"/>
              </a:lnSpc>
              <a:spcBef>
                <a:spcPct val="0"/>
              </a:spcBef>
              <a:spcAft>
                <a:spcPct val="0"/>
              </a:spcAft>
              <a:defRPr sz="2400">
                <a:solidFill>
                  <a:schemeClr val="tx1"/>
                </a:solidFill>
                <a:latin typeface="Arial"/>
              </a:defRPr>
            </a:lvl8pPr>
            <a:lvl9pPr marL="3886200" indent="-228600" algn="ctr" defTabSz="882650" eaLnBrk="0" fontAlgn="base" hangingPunct="0">
              <a:lnSpc>
                <a:spcPct val="90000"/>
              </a:lnSpc>
              <a:spcBef>
                <a:spcPct val="0"/>
              </a:spcBef>
              <a:spcAft>
                <a:spcPct val="0"/>
              </a:spcAft>
              <a:defRPr sz="2400">
                <a:solidFill>
                  <a:schemeClr val="tx1"/>
                </a:solidFill>
                <a:latin typeface="Arial"/>
              </a:defRPr>
            </a:lvl9pPr>
          </a:lstStyle>
          <a:p>
            <a:pPr rtl="0"/>
            <a:fld id="{04267211-205D-47E8-9F29-7E4C01D43DC3}" type="slidenum">
              <a:rPr sz="800">
                <a:solidFill>
                  <a:prstClr val="black"/>
                </a:solidFill>
              </a:rPr>
              <a:pPr rtl="0"/>
              <a:t>226</a:t>
            </a:fld>
            <a:endParaRPr sz="800">
              <a:solidFill>
                <a:prstClr val="black"/>
              </a:solidFill>
            </a:endParaRPr>
          </a:p>
        </p:txBody>
      </p:sp>
      <p:sp>
        <p:nvSpPr>
          <p:cNvPr id="112643" name="Rectangle 2"/>
          <p:cNvSpPr>
            <a:spLocks noGrp="1" noRot="1" noChangeAspect="1" noChangeArrowheads="1" noTextEdit="1"/>
          </p:cNvSpPr>
          <p:nvPr>
            <p:ph type="sldImg"/>
          </p:nvPr>
        </p:nvSpPr>
        <p:spPr>
          <a:xfrm>
            <a:off x="1168400" y="1243013"/>
            <a:ext cx="4470400" cy="3354387"/>
          </a:xfrm>
        </p:spPr>
      </p:sp>
      <p:sp>
        <p:nvSpPr>
          <p:cNvPr id="11264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buFontTx/>
              <a:buNone/>
            </a:pPr>
            <a:r>
              <a:rPr lang="zh-TW" sz="1200">
                <a:solidFill>
                  <a:schemeClr val="accent5">
                    <a:lumMod val="40000"/>
                    <a:lumOff val="60000"/>
                  </a:schemeClr>
                </a:solidFill>
              </a:rPr>
              <a:t>8</a:t>
            </a:r>
            <a:r>
              <a:rPr lang="zh-TW" sz="1200" baseline="0">
                <a:solidFill>
                  <a:schemeClr val="accent5">
                    <a:lumMod val="40000"/>
                    <a:lumOff val="60000"/>
                  </a:schemeClr>
                </a:solidFill>
              </a:rPr>
              <a:t> – </a:t>
            </a:r>
            <a:r>
              <a:rPr lang="zh-TW" sz="1200">
                <a:solidFill>
                  <a:schemeClr val="accent5">
                    <a:lumMod val="40000"/>
                    <a:lumOff val="60000"/>
                  </a:schemeClr>
                </a:solidFill>
              </a:rPr>
              <a:t>網路層</a:t>
            </a:r>
          </a:p>
          <a:p>
            <a:pPr rtl="0">
              <a:buFontTx/>
              <a:buNone/>
            </a:pPr>
            <a:r>
              <a:rPr lang="zh-TW" sz="1200" b="0"/>
              <a:t>8.1- </a:t>
            </a:r>
            <a:r>
              <a:rPr lang="zh-TW">
                <a:solidFill>
                  <a:schemeClr val="accent5">
                    <a:lumMod val="40000"/>
                    <a:lumOff val="60000"/>
                  </a:schemeClr>
                </a:solidFill>
              </a:rPr>
              <a:t>網絡層特性</a:t>
            </a:r>
          </a:p>
          <a:p>
            <a:pPr rtl="0">
              <a:lnSpc>
                <a:spcPct val="80000"/>
              </a:lnSpc>
              <a:buFontTx/>
              <a:buNone/>
            </a:pPr>
            <a:r>
              <a:rPr lang="zh-TW">
                <a:latin typeface="Arial"/>
              </a:rPr>
              <a:t>8.1.6–</a:t>
            </a:r>
            <a:r>
              <a:rPr lang="zh-TW" baseline="0">
                <a:latin typeface="Arial"/>
              </a:rPr>
              <a:t> </a:t>
            </a:r>
            <a:r>
              <a:rPr lang="zh-TW" sz="1200" b="0"/>
              <a:t>– </a:t>
            </a:r>
            <a:r>
              <a:rPr lang="zh-TW" sz="1200" b="0" baseline="0"/>
              <a:t> </a:t>
            </a:r>
            <a:r>
              <a:rPr lang="zh-TW"/>
              <a:t> 媒體獨立 </a:t>
            </a:r>
          </a:p>
          <a:p>
            <a:pPr rtl="0">
              <a:buFontTx/>
              <a:buNone/>
            </a:pPr>
            <a:r>
              <a:rPr lang="zh-TW"/>
              <a:t>8.1.7</a:t>
            </a:r>
            <a:r>
              <a:rPr lang="zh-TW" baseline="0"/>
              <a:t> </a:t>
            </a:r>
            <a:r>
              <a:rPr lang="zh-TW" sz="1200">
                <a:effectLst/>
              </a:rPr>
              <a:t>檢查你的理解 — </a:t>
            </a:r>
            <a:r>
              <a:rPr lang="zh-TW" sz="1200">
                <a:solidFill>
                  <a:schemeClr val="accent5">
                    <a:lumMod val="40000"/>
                    <a:lumOff val="60000"/>
                  </a:schemeClr>
                </a:solidFill>
                <a:effectLst/>
              </a:rPr>
              <a:t>知識產權 </a:t>
            </a:r>
            <a:r>
              <a:rPr lang="zh-TW">
                <a:solidFill>
                  <a:schemeClr val="accent5">
                    <a:lumMod val="40000"/>
                    <a:lumOff val="60000"/>
                  </a:schemeClr>
                </a:solidFill>
              </a:rPr>
              <a:t> 特性 </a:t>
            </a:r>
          </a:p>
        </p:txBody>
      </p:sp>
    </p:spTree>
    <p:extLst>
      <p:ext uri="{BB962C8B-B14F-4D97-AF65-F5344CB8AC3E}">
        <p14:creationId xmlns:p14="http://schemas.microsoft.com/office/powerpoint/2010/main" val="32334480"/>
      </p:ext>
    </p:extLst>
  </p:cSld>
  <p:clrMapOvr>
    <a:masterClrMapping/>
  </p:clrMapOvr>
</p:notes>
</file>

<file path=ppt/notesSlides/notesSlide227.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112642" name="Rectangle 11"/>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a:defRPr>
            </a:lvl1pPr>
            <a:lvl2pPr marL="742950" indent="-285750" defTabSz="882650">
              <a:defRPr sz="2400">
                <a:solidFill>
                  <a:schemeClr val="tx1"/>
                </a:solidFill>
                <a:latin typeface="Arial"/>
              </a:defRPr>
            </a:lvl2pPr>
            <a:lvl3pPr marL="1143000" indent="-228600" defTabSz="882650">
              <a:defRPr sz="2400">
                <a:solidFill>
                  <a:schemeClr val="tx1"/>
                </a:solidFill>
                <a:latin typeface="Arial"/>
              </a:defRPr>
            </a:lvl3pPr>
            <a:lvl4pPr marL="1600200" indent="-228600" defTabSz="882650">
              <a:defRPr sz="2400">
                <a:solidFill>
                  <a:schemeClr val="tx1"/>
                </a:solidFill>
                <a:latin typeface="Arial"/>
              </a:defRPr>
            </a:lvl4pPr>
            <a:lvl5pPr marL="2057400" indent="-228600" defTabSz="882650">
              <a:defRPr sz="2400">
                <a:solidFill>
                  <a:schemeClr val="tx1"/>
                </a:solidFill>
                <a:latin typeface="Arial"/>
              </a:defRPr>
            </a:lvl5pPr>
            <a:lvl6pPr marL="2514600" indent="-228600" algn="ctr" defTabSz="882650" eaLnBrk="0" fontAlgn="base" hangingPunct="0">
              <a:lnSpc>
                <a:spcPct val="90000"/>
              </a:lnSpc>
              <a:spcBef>
                <a:spcPct val="0"/>
              </a:spcBef>
              <a:spcAft>
                <a:spcPct val="0"/>
              </a:spcAft>
              <a:defRPr sz="2400">
                <a:solidFill>
                  <a:schemeClr val="tx1"/>
                </a:solidFill>
                <a:latin typeface="Arial"/>
              </a:defRPr>
            </a:lvl6pPr>
            <a:lvl7pPr marL="2971800" indent="-228600" algn="ctr" defTabSz="882650" eaLnBrk="0" fontAlgn="base" hangingPunct="0">
              <a:lnSpc>
                <a:spcPct val="90000"/>
              </a:lnSpc>
              <a:spcBef>
                <a:spcPct val="0"/>
              </a:spcBef>
              <a:spcAft>
                <a:spcPct val="0"/>
              </a:spcAft>
              <a:defRPr sz="2400">
                <a:solidFill>
                  <a:schemeClr val="tx1"/>
                </a:solidFill>
                <a:latin typeface="Arial"/>
              </a:defRPr>
            </a:lvl7pPr>
            <a:lvl8pPr marL="3429000" indent="-228600" algn="ctr" defTabSz="882650" eaLnBrk="0" fontAlgn="base" hangingPunct="0">
              <a:lnSpc>
                <a:spcPct val="90000"/>
              </a:lnSpc>
              <a:spcBef>
                <a:spcPct val="0"/>
              </a:spcBef>
              <a:spcAft>
                <a:spcPct val="0"/>
              </a:spcAft>
              <a:defRPr sz="2400">
                <a:solidFill>
                  <a:schemeClr val="tx1"/>
                </a:solidFill>
                <a:latin typeface="Arial"/>
              </a:defRPr>
            </a:lvl8pPr>
            <a:lvl9pPr marL="3886200" indent="-228600" algn="ctr" defTabSz="882650" eaLnBrk="0" fontAlgn="base" hangingPunct="0">
              <a:lnSpc>
                <a:spcPct val="90000"/>
              </a:lnSpc>
              <a:spcBef>
                <a:spcPct val="0"/>
              </a:spcBef>
              <a:spcAft>
                <a:spcPct val="0"/>
              </a:spcAft>
              <a:defRPr sz="2400">
                <a:solidFill>
                  <a:schemeClr val="tx1"/>
                </a:solidFill>
                <a:latin typeface="Arial"/>
              </a:defRPr>
            </a:lvl9pPr>
          </a:lstStyle>
          <a:p>
            <a:pPr rtl="0"/>
            <a:fld id="{04267211-205D-47E8-9F29-7E4C01D43DC3}" type="slidenum">
              <a:rPr sz="800">
                <a:solidFill>
                  <a:prstClr val="black"/>
                </a:solidFill>
              </a:rPr>
              <a:pPr rtl="0"/>
              <a:t>227</a:t>
            </a:fld>
            <a:endParaRPr sz="800">
              <a:solidFill>
                <a:prstClr val="black"/>
              </a:solidFill>
            </a:endParaRPr>
          </a:p>
        </p:txBody>
      </p:sp>
      <p:sp>
        <p:nvSpPr>
          <p:cNvPr id="112643" name="Rectangle 2"/>
          <p:cNvSpPr>
            <a:spLocks noGrp="1" noRot="1" noChangeAspect="1" noChangeArrowheads="1" noTextEdit="1"/>
          </p:cNvSpPr>
          <p:nvPr>
            <p:ph type="sldImg"/>
          </p:nvPr>
        </p:nvSpPr>
        <p:spPr>
          <a:xfrm>
            <a:off x="1168400" y="1243013"/>
            <a:ext cx="4470400" cy="3354387"/>
          </a:xfrm>
        </p:spPr>
      </p:sp>
      <p:sp>
        <p:nvSpPr>
          <p:cNvPr id="11264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buFontTx/>
              <a:buNone/>
            </a:pPr>
            <a:r>
              <a:rPr lang="zh-TW" sz="1200">
                <a:solidFill>
                  <a:schemeClr val="accent5">
                    <a:lumMod val="40000"/>
                    <a:lumOff val="60000"/>
                  </a:schemeClr>
                </a:solidFill>
              </a:rPr>
              <a:t>8</a:t>
            </a:r>
            <a:r>
              <a:rPr lang="zh-TW" sz="1200" baseline="0">
                <a:solidFill>
                  <a:schemeClr val="accent5">
                    <a:lumMod val="40000"/>
                    <a:lumOff val="60000"/>
                  </a:schemeClr>
                </a:solidFill>
              </a:rPr>
              <a:t> – </a:t>
            </a:r>
            <a:r>
              <a:rPr lang="zh-TW" sz="1200">
                <a:solidFill>
                  <a:schemeClr val="accent5">
                    <a:lumMod val="40000"/>
                    <a:lumOff val="60000"/>
                  </a:schemeClr>
                </a:solidFill>
              </a:rPr>
              <a:t>網路層</a:t>
            </a:r>
          </a:p>
          <a:p>
            <a:pPr rtl="0">
              <a:buFontTx/>
              <a:buNone/>
            </a:pPr>
            <a:r>
              <a:rPr lang="zh-TW" sz="1200" b="0"/>
              <a:t>8.2 — </a:t>
            </a:r>
            <a:r>
              <a:rPr lang="zh-TW">
                <a:solidFill>
                  <a:schemeClr val="accent5">
                    <a:lumMod val="40000"/>
                    <a:lumOff val="60000"/>
                  </a:schemeClr>
                </a:solidFill>
              </a:rPr>
              <a:t>IPv4 封包</a:t>
            </a:r>
          </a:p>
          <a:p>
            <a:pPr rtl="0">
              <a:lnSpc>
                <a:spcPct val="80000"/>
              </a:lnSpc>
              <a:buFontTx/>
              <a:buNone/>
            </a:pPr>
            <a:r>
              <a:rPr lang="zh-TW" sz="1200" kern="1200">
                <a:solidFill>
                  <a:schemeClr val="tx1"/>
                </a:solidFill>
                <a:latin typeface="Arial"/>
                <a:ea typeface="ＭＳ Ｐゴシック" charset="0"/>
                <a:cs typeface="ＭＳ Ｐゴシック" charset="0"/>
              </a:rPr>
              <a:t>8.2.1 – </a:t>
            </a:r>
            <a:r>
              <a:rPr lang="zh-TW"/>
              <a:t>IPv4 封包表頭</a:t>
            </a:r>
          </a:p>
        </p:txBody>
      </p:sp>
    </p:spTree>
    <p:extLst>
      <p:ext uri="{BB962C8B-B14F-4D97-AF65-F5344CB8AC3E}">
        <p14:creationId xmlns:p14="http://schemas.microsoft.com/office/powerpoint/2010/main" val="1782640203"/>
      </p:ext>
    </p:extLst>
  </p:cSld>
  <p:clrMapOvr>
    <a:masterClrMapping/>
  </p:clrMapOvr>
</p:notes>
</file>

<file path=ppt/notesSlides/notesSlide228.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112642" name="Rectangle 11"/>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a:defRPr>
            </a:lvl1pPr>
            <a:lvl2pPr marL="742950" indent="-285750" defTabSz="882650">
              <a:defRPr sz="2400">
                <a:solidFill>
                  <a:schemeClr val="tx1"/>
                </a:solidFill>
                <a:latin typeface="Arial"/>
              </a:defRPr>
            </a:lvl2pPr>
            <a:lvl3pPr marL="1143000" indent="-228600" defTabSz="882650">
              <a:defRPr sz="2400">
                <a:solidFill>
                  <a:schemeClr val="tx1"/>
                </a:solidFill>
                <a:latin typeface="Arial"/>
              </a:defRPr>
            </a:lvl3pPr>
            <a:lvl4pPr marL="1600200" indent="-228600" defTabSz="882650">
              <a:defRPr sz="2400">
                <a:solidFill>
                  <a:schemeClr val="tx1"/>
                </a:solidFill>
                <a:latin typeface="Arial"/>
              </a:defRPr>
            </a:lvl4pPr>
            <a:lvl5pPr marL="2057400" indent="-228600" defTabSz="882650">
              <a:defRPr sz="2400">
                <a:solidFill>
                  <a:schemeClr val="tx1"/>
                </a:solidFill>
                <a:latin typeface="Arial"/>
              </a:defRPr>
            </a:lvl5pPr>
            <a:lvl6pPr marL="2514600" indent="-228600" algn="ctr" defTabSz="882650" eaLnBrk="0" fontAlgn="base" hangingPunct="0">
              <a:lnSpc>
                <a:spcPct val="90000"/>
              </a:lnSpc>
              <a:spcBef>
                <a:spcPct val="0"/>
              </a:spcBef>
              <a:spcAft>
                <a:spcPct val="0"/>
              </a:spcAft>
              <a:defRPr sz="2400">
                <a:solidFill>
                  <a:schemeClr val="tx1"/>
                </a:solidFill>
                <a:latin typeface="Arial"/>
              </a:defRPr>
            </a:lvl6pPr>
            <a:lvl7pPr marL="2971800" indent="-228600" algn="ctr" defTabSz="882650" eaLnBrk="0" fontAlgn="base" hangingPunct="0">
              <a:lnSpc>
                <a:spcPct val="90000"/>
              </a:lnSpc>
              <a:spcBef>
                <a:spcPct val="0"/>
              </a:spcBef>
              <a:spcAft>
                <a:spcPct val="0"/>
              </a:spcAft>
              <a:defRPr sz="2400">
                <a:solidFill>
                  <a:schemeClr val="tx1"/>
                </a:solidFill>
                <a:latin typeface="Arial"/>
              </a:defRPr>
            </a:lvl7pPr>
            <a:lvl8pPr marL="3429000" indent="-228600" algn="ctr" defTabSz="882650" eaLnBrk="0" fontAlgn="base" hangingPunct="0">
              <a:lnSpc>
                <a:spcPct val="90000"/>
              </a:lnSpc>
              <a:spcBef>
                <a:spcPct val="0"/>
              </a:spcBef>
              <a:spcAft>
                <a:spcPct val="0"/>
              </a:spcAft>
              <a:defRPr sz="2400">
                <a:solidFill>
                  <a:schemeClr val="tx1"/>
                </a:solidFill>
                <a:latin typeface="Arial"/>
              </a:defRPr>
            </a:lvl8pPr>
            <a:lvl9pPr marL="3886200" indent="-228600" algn="ctr" defTabSz="882650" eaLnBrk="0" fontAlgn="base" hangingPunct="0">
              <a:lnSpc>
                <a:spcPct val="90000"/>
              </a:lnSpc>
              <a:spcBef>
                <a:spcPct val="0"/>
              </a:spcBef>
              <a:spcAft>
                <a:spcPct val="0"/>
              </a:spcAft>
              <a:defRPr sz="2400">
                <a:solidFill>
                  <a:schemeClr val="tx1"/>
                </a:solidFill>
                <a:latin typeface="Arial"/>
              </a:defRPr>
            </a:lvl9pPr>
          </a:lstStyle>
          <a:p>
            <a:pPr rtl="0"/>
            <a:fld id="{04267211-205D-47E8-9F29-7E4C01D43DC3}" type="slidenum">
              <a:rPr sz="800">
                <a:solidFill>
                  <a:prstClr val="black"/>
                </a:solidFill>
              </a:rPr>
              <a:pPr rtl="0"/>
              <a:t>228</a:t>
            </a:fld>
            <a:endParaRPr sz="800">
              <a:solidFill>
                <a:prstClr val="black"/>
              </a:solidFill>
            </a:endParaRPr>
          </a:p>
        </p:txBody>
      </p:sp>
      <p:sp>
        <p:nvSpPr>
          <p:cNvPr id="112643" name="Rectangle 2"/>
          <p:cNvSpPr>
            <a:spLocks noGrp="1" noRot="1" noChangeAspect="1" noChangeArrowheads="1" noTextEdit="1"/>
          </p:cNvSpPr>
          <p:nvPr>
            <p:ph type="sldImg"/>
          </p:nvPr>
        </p:nvSpPr>
        <p:spPr>
          <a:xfrm>
            <a:off x="1168400" y="1243013"/>
            <a:ext cx="4470400" cy="3354387"/>
          </a:xfrm>
        </p:spPr>
      </p:sp>
      <p:sp>
        <p:nvSpPr>
          <p:cNvPr id="11264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buFontTx/>
              <a:buNone/>
            </a:pPr>
            <a:r>
              <a:rPr lang="zh-TW" sz="1200">
                <a:solidFill>
                  <a:schemeClr val="accent5">
                    <a:lumMod val="40000"/>
                    <a:lumOff val="60000"/>
                  </a:schemeClr>
                </a:solidFill>
              </a:rPr>
              <a:t>8</a:t>
            </a:r>
            <a:r>
              <a:rPr lang="zh-TW" sz="1200" baseline="0">
                <a:solidFill>
                  <a:schemeClr val="accent5">
                    <a:lumMod val="40000"/>
                    <a:lumOff val="60000"/>
                  </a:schemeClr>
                </a:solidFill>
              </a:rPr>
              <a:t> – </a:t>
            </a:r>
            <a:r>
              <a:rPr lang="zh-TW" sz="1200">
                <a:solidFill>
                  <a:schemeClr val="accent5">
                    <a:lumMod val="40000"/>
                    <a:lumOff val="60000"/>
                  </a:schemeClr>
                </a:solidFill>
              </a:rPr>
              <a:t>網路層</a:t>
            </a:r>
          </a:p>
          <a:p>
            <a:pPr rtl="0">
              <a:buFontTx/>
              <a:buNone/>
            </a:pPr>
            <a:r>
              <a:rPr lang="zh-TW" sz="1200" b="0"/>
              <a:t>8.2 — </a:t>
            </a:r>
            <a:r>
              <a:rPr lang="zh-TW">
                <a:solidFill>
                  <a:schemeClr val="accent5">
                    <a:lumMod val="40000"/>
                    <a:lumOff val="60000"/>
                  </a:schemeClr>
                </a:solidFill>
              </a:rPr>
              <a:t>IPv4 封包</a:t>
            </a:r>
          </a:p>
          <a:p>
            <a:pPr rtl="0">
              <a:lnSpc>
                <a:spcPct val="80000"/>
              </a:lnSpc>
              <a:buFontTx/>
              <a:buNone/>
            </a:pPr>
            <a:r>
              <a:rPr lang="zh-TW" sz="1200" kern="1200">
                <a:solidFill>
                  <a:schemeClr val="tx1"/>
                </a:solidFill>
                <a:latin typeface="Arial"/>
                <a:ea typeface="ＭＳ Ｐゴシック" charset="0"/>
                <a:cs typeface="ＭＳ Ｐゴシック" charset="0"/>
              </a:rPr>
              <a:t>8.2.2</a:t>
            </a:r>
            <a:r>
              <a:rPr lang="zh-TW" sz="1200" kern="1200" baseline="0">
                <a:solidFill>
                  <a:schemeClr val="tx1"/>
                </a:solidFill>
                <a:latin typeface="Arial"/>
                <a:ea typeface="ＭＳ Ｐゴシック" charset="0"/>
                <a:cs typeface="ＭＳ Ｐゴシック" charset="0"/>
              </a:rPr>
              <a:t> </a:t>
            </a:r>
            <a:r>
              <a:rPr lang="zh-TW" sz="1200" kern="1200">
                <a:solidFill>
                  <a:schemeClr val="tx1"/>
                </a:solidFill>
                <a:latin typeface="Arial"/>
                <a:ea typeface="ＭＳ Ｐゴシック" charset="0"/>
                <a:cs typeface="ＭＳ Ｐゴシック" charset="0"/>
              </a:rPr>
              <a:t>- </a:t>
            </a:r>
            <a:r>
              <a:rPr lang="zh-TW"/>
              <a:t>IPv4 封包標題欄位 </a:t>
            </a:r>
          </a:p>
        </p:txBody>
      </p:sp>
    </p:spTree>
    <p:extLst>
      <p:ext uri="{BB962C8B-B14F-4D97-AF65-F5344CB8AC3E}">
        <p14:creationId xmlns:p14="http://schemas.microsoft.com/office/powerpoint/2010/main" val="1460732443"/>
      </p:ext>
    </p:extLst>
  </p:cSld>
  <p:clrMapOvr>
    <a:masterClrMapping/>
  </p:clrMapOvr>
</p:notes>
</file>

<file path=ppt/notesSlides/notesSlide229.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112642" name="Rectangle 11"/>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a:defRPr>
            </a:lvl1pPr>
            <a:lvl2pPr marL="742950" indent="-285750" defTabSz="882650">
              <a:defRPr sz="2400">
                <a:solidFill>
                  <a:schemeClr val="tx1"/>
                </a:solidFill>
                <a:latin typeface="Arial"/>
              </a:defRPr>
            </a:lvl2pPr>
            <a:lvl3pPr marL="1143000" indent="-228600" defTabSz="882650">
              <a:defRPr sz="2400">
                <a:solidFill>
                  <a:schemeClr val="tx1"/>
                </a:solidFill>
                <a:latin typeface="Arial"/>
              </a:defRPr>
            </a:lvl3pPr>
            <a:lvl4pPr marL="1600200" indent="-228600" defTabSz="882650">
              <a:defRPr sz="2400">
                <a:solidFill>
                  <a:schemeClr val="tx1"/>
                </a:solidFill>
                <a:latin typeface="Arial"/>
              </a:defRPr>
            </a:lvl4pPr>
            <a:lvl5pPr marL="2057400" indent="-228600" defTabSz="882650">
              <a:defRPr sz="2400">
                <a:solidFill>
                  <a:schemeClr val="tx1"/>
                </a:solidFill>
                <a:latin typeface="Arial"/>
              </a:defRPr>
            </a:lvl5pPr>
            <a:lvl6pPr marL="2514600" indent="-228600" algn="ctr" defTabSz="882650" eaLnBrk="0" fontAlgn="base" hangingPunct="0">
              <a:lnSpc>
                <a:spcPct val="90000"/>
              </a:lnSpc>
              <a:spcBef>
                <a:spcPct val="0"/>
              </a:spcBef>
              <a:spcAft>
                <a:spcPct val="0"/>
              </a:spcAft>
              <a:defRPr sz="2400">
                <a:solidFill>
                  <a:schemeClr val="tx1"/>
                </a:solidFill>
                <a:latin typeface="Arial"/>
              </a:defRPr>
            </a:lvl6pPr>
            <a:lvl7pPr marL="2971800" indent="-228600" algn="ctr" defTabSz="882650" eaLnBrk="0" fontAlgn="base" hangingPunct="0">
              <a:lnSpc>
                <a:spcPct val="90000"/>
              </a:lnSpc>
              <a:spcBef>
                <a:spcPct val="0"/>
              </a:spcBef>
              <a:spcAft>
                <a:spcPct val="0"/>
              </a:spcAft>
              <a:defRPr sz="2400">
                <a:solidFill>
                  <a:schemeClr val="tx1"/>
                </a:solidFill>
                <a:latin typeface="Arial"/>
              </a:defRPr>
            </a:lvl7pPr>
            <a:lvl8pPr marL="3429000" indent="-228600" algn="ctr" defTabSz="882650" eaLnBrk="0" fontAlgn="base" hangingPunct="0">
              <a:lnSpc>
                <a:spcPct val="90000"/>
              </a:lnSpc>
              <a:spcBef>
                <a:spcPct val="0"/>
              </a:spcBef>
              <a:spcAft>
                <a:spcPct val="0"/>
              </a:spcAft>
              <a:defRPr sz="2400">
                <a:solidFill>
                  <a:schemeClr val="tx1"/>
                </a:solidFill>
                <a:latin typeface="Arial"/>
              </a:defRPr>
            </a:lvl8pPr>
            <a:lvl9pPr marL="3886200" indent="-228600" algn="ctr" defTabSz="882650" eaLnBrk="0" fontAlgn="base" hangingPunct="0">
              <a:lnSpc>
                <a:spcPct val="90000"/>
              </a:lnSpc>
              <a:spcBef>
                <a:spcPct val="0"/>
              </a:spcBef>
              <a:spcAft>
                <a:spcPct val="0"/>
              </a:spcAft>
              <a:defRPr sz="2400">
                <a:solidFill>
                  <a:schemeClr val="tx1"/>
                </a:solidFill>
                <a:latin typeface="Arial"/>
              </a:defRPr>
            </a:lvl9pPr>
          </a:lstStyle>
          <a:p>
            <a:pPr rtl="0"/>
            <a:fld id="{04267211-205D-47E8-9F29-7E4C01D43DC3}" type="slidenum">
              <a:rPr sz="800">
                <a:solidFill>
                  <a:prstClr val="black"/>
                </a:solidFill>
              </a:rPr>
              <a:pPr rtl="0"/>
              <a:t>229</a:t>
            </a:fld>
            <a:endParaRPr sz="800">
              <a:solidFill>
                <a:prstClr val="black"/>
              </a:solidFill>
            </a:endParaRPr>
          </a:p>
        </p:txBody>
      </p:sp>
      <p:sp>
        <p:nvSpPr>
          <p:cNvPr id="112643" name="Rectangle 2"/>
          <p:cNvSpPr>
            <a:spLocks noGrp="1" noRot="1" noChangeAspect="1" noChangeArrowheads="1" noTextEdit="1"/>
          </p:cNvSpPr>
          <p:nvPr>
            <p:ph type="sldImg"/>
          </p:nvPr>
        </p:nvSpPr>
        <p:spPr>
          <a:xfrm>
            <a:off x="1168400" y="1243013"/>
            <a:ext cx="4470400" cy="3354387"/>
          </a:xfrm>
        </p:spPr>
      </p:sp>
      <p:sp>
        <p:nvSpPr>
          <p:cNvPr id="11264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buFontTx/>
              <a:buNone/>
            </a:pPr>
            <a:r>
              <a:rPr lang="zh-TW" sz="1200">
                <a:solidFill>
                  <a:schemeClr val="accent5">
                    <a:lumMod val="40000"/>
                    <a:lumOff val="60000"/>
                  </a:schemeClr>
                </a:solidFill>
              </a:rPr>
              <a:t>8</a:t>
            </a:r>
            <a:r>
              <a:rPr lang="zh-TW" sz="1200" baseline="0">
                <a:solidFill>
                  <a:schemeClr val="accent5">
                    <a:lumMod val="40000"/>
                    <a:lumOff val="60000"/>
                  </a:schemeClr>
                </a:solidFill>
              </a:rPr>
              <a:t> – </a:t>
            </a:r>
            <a:r>
              <a:rPr lang="zh-TW" sz="1200">
                <a:solidFill>
                  <a:schemeClr val="accent5">
                    <a:lumMod val="40000"/>
                    <a:lumOff val="60000"/>
                  </a:schemeClr>
                </a:solidFill>
              </a:rPr>
              <a:t>網路層</a:t>
            </a:r>
          </a:p>
          <a:p>
            <a:pPr rtl="0">
              <a:buFontTx/>
              <a:buNone/>
            </a:pPr>
            <a:r>
              <a:rPr lang="zh-TW" sz="1200" b="0"/>
              <a:t>8.2 — </a:t>
            </a:r>
            <a:r>
              <a:rPr lang="zh-TW">
                <a:solidFill>
                  <a:schemeClr val="accent5">
                    <a:lumMod val="40000"/>
                    <a:lumOff val="60000"/>
                  </a:schemeClr>
                </a:solidFill>
              </a:rPr>
              <a:t>IPv4 封包</a:t>
            </a:r>
          </a:p>
          <a:p>
            <a:pPr rtl="0">
              <a:lnSpc>
                <a:spcPct val="80000"/>
              </a:lnSpc>
              <a:buFontTx/>
              <a:buNone/>
            </a:pPr>
            <a:r>
              <a:rPr lang="zh-TW" sz="1200" kern="1200">
                <a:solidFill>
                  <a:schemeClr val="tx1"/>
                </a:solidFill>
                <a:latin typeface="Arial"/>
                <a:ea typeface="ＭＳ Ｐゴシック" charset="0"/>
                <a:cs typeface="ＭＳ Ｐゴシック" charset="0"/>
              </a:rPr>
              <a:t>8.2.2</a:t>
            </a:r>
            <a:r>
              <a:rPr lang="zh-TW" sz="1200" kern="1200" baseline="0">
                <a:solidFill>
                  <a:schemeClr val="tx1"/>
                </a:solidFill>
                <a:latin typeface="Arial"/>
                <a:ea typeface="ＭＳ Ｐゴシック" charset="0"/>
                <a:cs typeface="ＭＳ Ｐゴシック" charset="0"/>
              </a:rPr>
              <a:t> </a:t>
            </a:r>
            <a:r>
              <a:rPr lang="zh-TW" sz="1200" kern="1200">
                <a:solidFill>
                  <a:schemeClr val="tx1"/>
                </a:solidFill>
                <a:latin typeface="Arial"/>
                <a:ea typeface="ＭＳ Ｐゴシック" charset="0"/>
                <a:cs typeface="ＭＳ Ｐゴシック" charset="0"/>
              </a:rPr>
              <a:t>- </a:t>
            </a:r>
            <a:r>
              <a:rPr lang="zh-TW"/>
              <a:t>IPv4 封包標題欄位 </a:t>
            </a:r>
          </a:p>
        </p:txBody>
      </p:sp>
    </p:spTree>
    <p:extLst>
      <p:ext uri="{BB962C8B-B14F-4D97-AF65-F5344CB8AC3E}">
        <p14:creationId xmlns:p14="http://schemas.microsoft.com/office/powerpoint/2010/main" val="48109826"/>
      </p:ext>
    </p:extLst>
  </p:cSld>
  <p:clrMapOvr>
    <a:masterClrMapping/>
  </p:clrMapOvr>
</p:notes>
</file>

<file path=ppt/notesSlides/notesSlide23.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lnSpc>
                <a:spcPct val="80000"/>
              </a:lnSpc>
              <a:buFontTx/>
              <a:buNone/>
            </a:pPr>
            <a:r>
              <a:rPr lang="zh-TW" sz="1200" kern="1200">
                <a:solidFill>
                  <a:schemeClr val="tx1"/>
                </a:solidFill>
                <a:latin typeface="Arial"/>
                <a:ea typeface="ＭＳ Ｐゴシック" charset="0"/>
                <a:cs typeface="ＭＳ Ｐゴシック" charset="0"/>
              </a:rPr>
              <a:t>1 – Networking Today</a:t>
            </a:r>
          </a:p>
          <a:p>
            <a:pPr rtl="0">
              <a:lnSpc>
                <a:spcPct val="80000"/>
              </a:lnSpc>
              <a:buFontTx/>
              <a:buNone/>
            </a:pPr>
            <a:r>
              <a:rPr lang="zh-TW" sz="1200" kern="1200">
                <a:solidFill>
                  <a:schemeClr val="tx1"/>
                </a:solidFill>
                <a:latin typeface="Arial"/>
                <a:ea typeface="ＭＳ Ｐゴシック" charset="0"/>
                <a:cs typeface="ＭＳ Ｐゴシック" charset="0"/>
              </a:rPr>
              <a:t>1.6 – </a:t>
            </a:r>
            <a:r>
              <a:rPr lang="zh-TW" sz="1200">
                <a:solidFill>
                  <a:schemeClr val="accent5">
                    <a:lumMod val="40000"/>
                    <a:lumOff val="60000"/>
                  </a:schemeClr>
                </a:solidFill>
              </a:rPr>
              <a:t>Reliable Networks</a:t>
            </a:r>
          </a:p>
          <a:p>
            <a:pPr rtl="0">
              <a:lnSpc>
                <a:spcPct val="80000"/>
              </a:lnSpc>
              <a:buFontTx/>
              <a:buNone/>
            </a:pPr>
            <a:r>
              <a:rPr lang="zh-TW">
                <a:latin typeface="Arial"/>
              </a:rPr>
              <a:t>1.6.1 – Network Architecture</a:t>
            </a:r>
          </a:p>
          <a:p>
            <a:endParaRPr lang="en-US"/>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23</a:t>
            </a:fld>
            <a:endParaRPr>
              <a:solidFill>
                <a:prstClr val="black"/>
              </a:solidFill>
            </a:endParaRPr>
          </a:p>
        </p:txBody>
      </p:sp>
    </p:spTree>
    <p:extLst>
      <p:ext uri="{BB962C8B-B14F-4D97-AF65-F5344CB8AC3E}">
        <p14:creationId xmlns:p14="http://schemas.microsoft.com/office/powerpoint/2010/main" val="2372939223"/>
      </p:ext>
    </p:extLst>
  </p:cSld>
  <p:clrMapOvr>
    <a:masterClrMapping/>
  </p:clrMapOvr>
</p:notes>
</file>

<file path=ppt/notesSlides/notesSlide230.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buFontTx/>
              <a:buNone/>
            </a:pPr>
            <a:r>
              <a:rPr lang="zh-TW" sz="1200">
                <a:solidFill>
                  <a:schemeClr val="accent5">
                    <a:lumMod val="40000"/>
                    <a:lumOff val="60000"/>
                  </a:schemeClr>
                </a:solidFill>
              </a:rPr>
              <a:t>8</a:t>
            </a:r>
            <a:r>
              <a:rPr lang="zh-TW" sz="1200" baseline="0">
                <a:solidFill>
                  <a:schemeClr val="accent5">
                    <a:lumMod val="40000"/>
                    <a:lumOff val="60000"/>
                  </a:schemeClr>
                </a:solidFill>
              </a:rPr>
              <a:t> – </a:t>
            </a:r>
            <a:r>
              <a:rPr lang="zh-TW" sz="1200">
                <a:solidFill>
                  <a:schemeClr val="accent5">
                    <a:lumMod val="40000"/>
                    <a:lumOff val="60000"/>
                  </a:schemeClr>
                </a:solidFill>
              </a:rPr>
              <a:t>網路層</a:t>
            </a:r>
          </a:p>
          <a:p>
            <a:pPr rtl="0">
              <a:buFontTx/>
              <a:buNone/>
            </a:pPr>
            <a:r>
              <a:rPr lang="zh-TW" sz="1200" b="0"/>
              <a:t>8.3 – </a:t>
            </a:r>
            <a:r>
              <a:rPr lang="zh-TW">
                <a:solidFill>
                  <a:schemeClr val="accent5">
                    <a:lumMod val="40000"/>
                    <a:lumOff val="60000"/>
                  </a:schemeClr>
                </a:solidFill>
              </a:rPr>
              <a:t>IPv6 Packets</a:t>
            </a:r>
          </a:p>
          <a:p>
            <a:pPr rtl="0">
              <a:buFontTx/>
              <a:buNone/>
            </a:pPr>
            <a:r>
              <a:rPr lang="zh-TW" sz="1200" kern="1200">
                <a:solidFill>
                  <a:schemeClr val="tx1"/>
                </a:solidFill>
                <a:latin typeface="Arial"/>
                <a:ea typeface="ＭＳ Ｐゴシック" charset="0"/>
                <a:cs typeface="ＭＳ Ｐゴシック" charset="0"/>
              </a:rPr>
              <a:t>8.3.1</a:t>
            </a:r>
            <a:r>
              <a:rPr lang="zh-TW" sz="1200" kern="1200" baseline="0">
                <a:solidFill>
                  <a:schemeClr val="tx1"/>
                </a:solidFill>
                <a:latin typeface="Arial"/>
                <a:ea typeface="ＭＳ Ｐゴシック" charset="0"/>
                <a:cs typeface="ＭＳ Ｐゴシック" charset="0"/>
              </a:rPr>
              <a:t> </a:t>
            </a:r>
            <a:r>
              <a:rPr lang="zh-TW" sz="1200" kern="1200">
                <a:solidFill>
                  <a:schemeClr val="tx1"/>
                </a:solidFill>
                <a:latin typeface="Arial"/>
                <a:ea typeface="ＭＳ Ｐゴシック" charset="0"/>
                <a:cs typeface="ＭＳ Ｐゴシック" charset="0"/>
              </a:rPr>
              <a:t>— </a:t>
            </a:r>
            <a:r>
              <a:rPr lang="zh-TW"/>
              <a:t>IPv4 的限制 </a:t>
            </a:r>
          </a:p>
          <a:p>
            <a:endParaRPr lang="en-US"/>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230</a:t>
            </a:fld>
            <a:endParaRPr>
              <a:solidFill>
                <a:prstClr val="black"/>
              </a:solidFill>
            </a:endParaRPr>
          </a:p>
        </p:txBody>
      </p:sp>
    </p:spTree>
    <p:extLst>
      <p:ext uri="{BB962C8B-B14F-4D97-AF65-F5344CB8AC3E}">
        <p14:creationId xmlns:p14="http://schemas.microsoft.com/office/powerpoint/2010/main" val="1980515627"/>
      </p:ext>
    </p:extLst>
  </p:cSld>
  <p:clrMapOvr>
    <a:masterClrMapping/>
  </p:clrMapOvr>
</p:notes>
</file>

<file path=ppt/notesSlides/notesSlide231.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buFontTx/>
              <a:buNone/>
            </a:pPr>
            <a:r>
              <a:rPr lang="zh-TW" sz="1200">
                <a:solidFill>
                  <a:schemeClr val="accent5">
                    <a:lumMod val="40000"/>
                    <a:lumOff val="60000"/>
                  </a:schemeClr>
                </a:solidFill>
              </a:rPr>
              <a:t>8</a:t>
            </a:r>
            <a:r>
              <a:rPr lang="zh-TW" sz="1200" baseline="0">
                <a:solidFill>
                  <a:schemeClr val="accent5">
                    <a:lumMod val="40000"/>
                    <a:lumOff val="60000"/>
                  </a:schemeClr>
                </a:solidFill>
              </a:rPr>
              <a:t> – </a:t>
            </a:r>
            <a:r>
              <a:rPr lang="zh-TW" sz="1200">
                <a:solidFill>
                  <a:schemeClr val="accent5">
                    <a:lumMod val="40000"/>
                    <a:lumOff val="60000"/>
                  </a:schemeClr>
                </a:solidFill>
              </a:rPr>
              <a:t>網路層</a:t>
            </a:r>
          </a:p>
          <a:p>
            <a:pPr rtl="0">
              <a:buFontTx/>
              <a:buNone/>
            </a:pPr>
            <a:r>
              <a:rPr lang="zh-TW" sz="1200" b="0"/>
              <a:t>8.3 — </a:t>
            </a:r>
            <a:r>
              <a:rPr lang="zh-TW">
                <a:solidFill>
                  <a:schemeClr val="accent5">
                    <a:lumMod val="40000"/>
                    <a:lumOff val="60000"/>
                  </a:schemeClr>
                </a:solidFill>
              </a:rPr>
              <a:t>IPv6 封包</a:t>
            </a:r>
          </a:p>
          <a:p>
            <a:pPr rtl="0">
              <a:buFontTx/>
              <a:buNone/>
            </a:pPr>
            <a:r>
              <a:rPr lang="zh-TW" sz="1200" kern="1200">
                <a:solidFill>
                  <a:schemeClr val="tx1"/>
                </a:solidFill>
                <a:latin typeface="Arial"/>
                <a:ea typeface="ＭＳ Ｐゴシック" charset="0"/>
                <a:cs typeface="ＭＳ Ｐゴシック" charset="0"/>
              </a:rPr>
              <a:t>8.3.2</a:t>
            </a:r>
            <a:r>
              <a:rPr lang="zh-TW" sz="1200" kern="1200" baseline="0">
                <a:solidFill>
                  <a:schemeClr val="tx1"/>
                </a:solidFill>
                <a:latin typeface="Arial"/>
                <a:ea typeface="ＭＳ Ｐゴシック" charset="0"/>
                <a:cs typeface="ＭＳ Ｐゴシック" charset="0"/>
              </a:rPr>
              <a:t> </a:t>
            </a:r>
            <a:r>
              <a:rPr lang="zh-TW" sz="1200" kern="1200">
                <a:solidFill>
                  <a:schemeClr val="tx1"/>
                </a:solidFill>
                <a:latin typeface="Arial"/>
                <a:ea typeface="ＭＳ Ｐゴシック" charset="0"/>
                <a:cs typeface="ＭＳ Ｐゴシック" charset="0"/>
              </a:rPr>
              <a:t>— </a:t>
            </a:r>
            <a:r>
              <a:rPr lang="zh-TW"/>
              <a:t> IPv6 概覽 </a:t>
            </a:r>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231</a:t>
            </a:fld>
            <a:endParaRPr>
              <a:solidFill>
                <a:prstClr val="black"/>
              </a:solidFill>
            </a:endParaRPr>
          </a:p>
        </p:txBody>
      </p:sp>
    </p:spTree>
    <p:extLst>
      <p:ext uri="{BB962C8B-B14F-4D97-AF65-F5344CB8AC3E}">
        <p14:creationId xmlns:p14="http://schemas.microsoft.com/office/powerpoint/2010/main" val="3052622852"/>
      </p:ext>
    </p:extLst>
  </p:cSld>
  <p:clrMapOvr>
    <a:masterClrMapping/>
  </p:clrMapOvr>
</p:notes>
</file>

<file path=ppt/notesSlides/notesSlide232.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buFontTx/>
              <a:buNone/>
            </a:pPr>
            <a:r>
              <a:rPr lang="zh-TW" sz="1200">
                <a:solidFill>
                  <a:schemeClr val="accent5">
                    <a:lumMod val="40000"/>
                    <a:lumOff val="60000"/>
                  </a:schemeClr>
                </a:solidFill>
              </a:rPr>
              <a:t>8</a:t>
            </a:r>
            <a:r>
              <a:rPr lang="zh-TW" sz="1200" baseline="0">
                <a:solidFill>
                  <a:schemeClr val="accent5">
                    <a:lumMod val="40000"/>
                    <a:lumOff val="60000"/>
                  </a:schemeClr>
                </a:solidFill>
              </a:rPr>
              <a:t> – </a:t>
            </a:r>
            <a:r>
              <a:rPr lang="zh-TW" sz="1200">
                <a:solidFill>
                  <a:schemeClr val="accent5">
                    <a:lumMod val="40000"/>
                    <a:lumOff val="60000"/>
                  </a:schemeClr>
                </a:solidFill>
              </a:rPr>
              <a:t>網路層</a:t>
            </a:r>
          </a:p>
          <a:p>
            <a:pPr rtl="0">
              <a:buFontTx/>
              <a:buNone/>
            </a:pPr>
            <a:r>
              <a:rPr lang="zh-TW" sz="1200" b="0"/>
              <a:t>8.3 — </a:t>
            </a:r>
            <a:r>
              <a:rPr lang="zh-TW">
                <a:solidFill>
                  <a:schemeClr val="accent5">
                    <a:lumMod val="40000"/>
                    <a:lumOff val="60000"/>
                  </a:schemeClr>
                </a:solidFill>
              </a:rPr>
              <a:t>IPv6 封包</a:t>
            </a:r>
          </a:p>
          <a:p>
            <a:pPr rtl="0">
              <a:buFontTx/>
              <a:buNone/>
            </a:pPr>
            <a:r>
              <a:rPr lang="zh-TW" sz="1200" kern="1200">
                <a:solidFill>
                  <a:schemeClr val="tx1"/>
                </a:solidFill>
                <a:latin typeface="Arial"/>
                <a:ea typeface="ＭＳ Ｐゴシック" charset="0"/>
                <a:cs typeface="ＭＳ Ｐゴシック" charset="0"/>
              </a:rPr>
              <a:t>8.3.3</a:t>
            </a:r>
            <a:r>
              <a:rPr lang="zh-TW" sz="1200" kern="1200" baseline="0">
                <a:solidFill>
                  <a:schemeClr val="tx1"/>
                </a:solidFill>
                <a:latin typeface="Arial"/>
                <a:ea typeface="ＭＳ Ｐゴシック" charset="0"/>
                <a:cs typeface="ＭＳ Ｐゴシック" charset="0"/>
              </a:rPr>
              <a:t> </a:t>
            </a:r>
            <a:r>
              <a:rPr lang="zh-TW" sz="1200" kern="1200">
                <a:solidFill>
                  <a:schemeClr val="tx1"/>
                </a:solidFill>
                <a:latin typeface="Arial"/>
                <a:ea typeface="ＭＳ Ｐゴシック" charset="0"/>
                <a:cs typeface="ＭＳ Ｐゴシック" charset="0"/>
              </a:rPr>
              <a:t>-在 </a:t>
            </a:r>
            <a:r>
              <a:rPr lang="zh-TW"/>
              <a:t> IPv6 數據包標題中的 IPv4 數據包標題字段 </a:t>
            </a:r>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232</a:t>
            </a:fld>
            <a:endParaRPr>
              <a:solidFill>
                <a:prstClr val="black"/>
              </a:solidFill>
            </a:endParaRPr>
          </a:p>
        </p:txBody>
      </p:sp>
    </p:spTree>
    <p:extLst>
      <p:ext uri="{BB962C8B-B14F-4D97-AF65-F5344CB8AC3E}">
        <p14:creationId xmlns:p14="http://schemas.microsoft.com/office/powerpoint/2010/main" val="21114416"/>
      </p:ext>
    </p:extLst>
  </p:cSld>
  <p:clrMapOvr>
    <a:masterClrMapping/>
  </p:clrMapOvr>
</p:notes>
</file>

<file path=ppt/notesSlides/notesSlide233.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buFontTx/>
              <a:buNone/>
            </a:pPr>
            <a:r>
              <a:rPr lang="zh-TW" sz="1200">
                <a:solidFill>
                  <a:schemeClr val="accent5">
                    <a:lumMod val="40000"/>
                    <a:lumOff val="60000"/>
                  </a:schemeClr>
                </a:solidFill>
              </a:rPr>
              <a:t>8</a:t>
            </a:r>
            <a:r>
              <a:rPr lang="zh-TW" sz="1200" baseline="0">
                <a:solidFill>
                  <a:schemeClr val="accent5">
                    <a:lumMod val="40000"/>
                    <a:lumOff val="60000"/>
                  </a:schemeClr>
                </a:solidFill>
              </a:rPr>
              <a:t> – </a:t>
            </a:r>
            <a:r>
              <a:rPr lang="zh-TW" sz="1200">
                <a:solidFill>
                  <a:schemeClr val="accent5">
                    <a:lumMod val="40000"/>
                    <a:lumOff val="60000"/>
                  </a:schemeClr>
                </a:solidFill>
              </a:rPr>
              <a:t>網路層</a:t>
            </a:r>
          </a:p>
          <a:p>
            <a:pPr rtl="0">
              <a:buFontTx/>
              <a:buNone/>
            </a:pPr>
            <a:r>
              <a:rPr lang="zh-TW" sz="1200" b="0"/>
              <a:t>8.3 — </a:t>
            </a:r>
            <a:r>
              <a:rPr lang="zh-TW">
                <a:solidFill>
                  <a:schemeClr val="accent5">
                    <a:lumMod val="40000"/>
                    <a:lumOff val="60000"/>
                  </a:schemeClr>
                </a:solidFill>
              </a:rPr>
              <a:t>IPv6 封包</a:t>
            </a:r>
          </a:p>
          <a:p>
            <a:pPr rtl="0">
              <a:buFontTx/>
              <a:buNone/>
            </a:pPr>
            <a:r>
              <a:rPr lang="zh-TW" sz="1200" kern="1200">
                <a:solidFill>
                  <a:schemeClr val="tx1"/>
                </a:solidFill>
                <a:latin typeface="Arial"/>
                <a:ea typeface="ＭＳ Ｐゴシック" charset="0"/>
                <a:cs typeface="ＭＳ Ｐゴシック" charset="0"/>
              </a:rPr>
              <a:t>8.3.4</a:t>
            </a:r>
            <a:r>
              <a:rPr lang="zh-TW" sz="1200" kern="1200" baseline="0">
                <a:solidFill>
                  <a:schemeClr val="tx1"/>
                </a:solidFill>
                <a:latin typeface="Arial"/>
                <a:ea typeface="ＭＳ Ｐゴシック" charset="0"/>
                <a:cs typeface="ＭＳ Ｐゴシック" charset="0"/>
              </a:rPr>
              <a:t> </a:t>
            </a:r>
            <a:r>
              <a:rPr lang="zh-TW" sz="1200" kern="1200">
                <a:solidFill>
                  <a:schemeClr val="tx1"/>
                </a:solidFill>
                <a:latin typeface="Arial"/>
                <a:ea typeface="ＭＳ Ｐゴシック" charset="0"/>
                <a:cs typeface="ＭＳ Ｐゴシック" charset="0"/>
              </a:rPr>
              <a:t>— </a:t>
            </a:r>
            <a:r>
              <a:rPr lang="zh-TW"/>
              <a:t>IPv6 封包標題 </a:t>
            </a:r>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233</a:t>
            </a:fld>
            <a:endParaRPr>
              <a:solidFill>
                <a:prstClr val="black"/>
              </a:solidFill>
            </a:endParaRPr>
          </a:p>
        </p:txBody>
      </p:sp>
    </p:spTree>
    <p:extLst>
      <p:ext uri="{BB962C8B-B14F-4D97-AF65-F5344CB8AC3E}">
        <p14:creationId xmlns:p14="http://schemas.microsoft.com/office/powerpoint/2010/main" val="450743977"/>
      </p:ext>
    </p:extLst>
  </p:cSld>
  <p:clrMapOvr>
    <a:masterClrMapping/>
  </p:clrMapOvr>
</p:notes>
</file>

<file path=ppt/notesSlides/notesSlide234.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buFontTx/>
              <a:buNone/>
            </a:pPr>
            <a:r>
              <a:rPr lang="zh-TW" sz="1200">
                <a:solidFill>
                  <a:schemeClr val="accent5">
                    <a:lumMod val="40000"/>
                    <a:lumOff val="60000"/>
                  </a:schemeClr>
                </a:solidFill>
              </a:rPr>
              <a:t>8</a:t>
            </a:r>
            <a:r>
              <a:rPr lang="zh-TW" sz="1200" baseline="0">
                <a:solidFill>
                  <a:schemeClr val="accent5">
                    <a:lumMod val="40000"/>
                    <a:lumOff val="60000"/>
                  </a:schemeClr>
                </a:solidFill>
              </a:rPr>
              <a:t> – </a:t>
            </a:r>
            <a:r>
              <a:rPr lang="zh-TW" sz="1200">
                <a:solidFill>
                  <a:schemeClr val="accent5">
                    <a:lumMod val="40000"/>
                    <a:lumOff val="60000"/>
                  </a:schemeClr>
                </a:solidFill>
              </a:rPr>
              <a:t>網路層</a:t>
            </a:r>
          </a:p>
          <a:p>
            <a:pPr rtl="0">
              <a:buFontTx/>
              <a:buNone/>
            </a:pPr>
            <a:r>
              <a:rPr lang="zh-TW" sz="1200" b="0"/>
              <a:t>8.3 — </a:t>
            </a:r>
            <a:r>
              <a:rPr lang="zh-TW">
                <a:solidFill>
                  <a:schemeClr val="accent5">
                    <a:lumMod val="40000"/>
                    <a:lumOff val="60000"/>
                  </a:schemeClr>
                </a:solidFill>
              </a:rPr>
              <a:t>IPv6 封包</a:t>
            </a:r>
          </a:p>
          <a:p>
            <a:pPr rtl="0">
              <a:buFontTx/>
              <a:buNone/>
            </a:pPr>
            <a:r>
              <a:rPr lang="zh-TW" sz="1200" kern="1200">
                <a:solidFill>
                  <a:schemeClr val="tx1"/>
                </a:solidFill>
                <a:latin typeface="Arial"/>
                <a:ea typeface="ＭＳ Ｐゴシック" charset="0"/>
                <a:cs typeface="ＭＳ Ｐゴシック" charset="0"/>
              </a:rPr>
              <a:t>8.3.4</a:t>
            </a:r>
            <a:r>
              <a:rPr lang="zh-TW" sz="1200" kern="1200" baseline="0">
                <a:solidFill>
                  <a:schemeClr val="tx1"/>
                </a:solidFill>
                <a:latin typeface="Arial"/>
                <a:ea typeface="ＭＳ Ｐゴシック" charset="0"/>
                <a:cs typeface="ＭＳ Ｐゴシック" charset="0"/>
              </a:rPr>
              <a:t> </a:t>
            </a:r>
            <a:r>
              <a:rPr lang="zh-TW" sz="1200" kern="1200">
                <a:solidFill>
                  <a:schemeClr val="tx1"/>
                </a:solidFill>
                <a:latin typeface="Arial"/>
                <a:ea typeface="ＭＳ Ｐゴシック" charset="0"/>
                <a:cs typeface="ＭＳ Ｐゴシック" charset="0"/>
              </a:rPr>
              <a:t>— </a:t>
            </a:r>
            <a:r>
              <a:rPr lang="zh-TW"/>
              <a:t>IPv6 封包標題 (連續) </a:t>
            </a:r>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234</a:t>
            </a:fld>
            <a:endParaRPr>
              <a:solidFill>
                <a:prstClr val="black"/>
              </a:solidFill>
            </a:endParaRPr>
          </a:p>
        </p:txBody>
      </p:sp>
    </p:spTree>
    <p:extLst>
      <p:ext uri="{BB962C8B-B14F-4D97-AF65-F5344CB8AC3E}">
        <p14:creationId xmlns:p14="http://schemas.microsoft.com/office/powerpoint/2010/main" val="1844724325"/>
      </p:ext>
    </p:extLst>
  </p:cSld>
  <p:clrMapOvr>
    <a:masterClrMapping/>
  </p:clrMapOvr>
</p:notes>
</file>

<file path=ppt/notesSlides/notesSlide235.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buFontTx/>
              <a:buNone/>
            </a:pPr>
            <a:r>
              <a:rPr lang="zh-TW" sz="1200">
                <a:solidFill>
                  <a:schemeClr val="accent5">
                    <a:lumMod val="40000"/>
                    <a:lumOff val="60000"/>
                  </a:schemeClr>
                </a:solidFill>
              </a:rPr>
              <a:t>8</a:t>
            </a:r>
            <a:r>
              <a:rPr lang="zh-TW" sz="1200" baseline="0">
                <a:solidFill>
                  <a:schemeClr val="accent5">
                    <a:lumMod val="40000"/>
                    <a:lumOff val="60000"/>
                  </a:schemeClr>
                </a:solidFill>
              </a:rPr>
              <a:t> – </a:t>
            </a:r>
            <a:r>
              <a:rPr lang="zh-TW" sz="1200">
                <a:solidFill>
                  <a:schemeClr val="accent5">
                    <a:lumMod val="40000"/>
                    <a:lumOff val="60000"/>
                  </a:schemeClr>
                </a:solidFill>
              </a:rPr>
              <a:t>網路層</a:t>
            </a:r>
          </a:p>
          <a:p>
            <a:pPr rtl="0">
              <a:buFontTx/>
              <a:buNone/>
            </a:pPr>
            <a:r>
              <a:rPr lang="zh-TW" sz="1200" b="0"/>
              <a:t>.8.4 – </a:t>
            </a:r>
            <a:r>
              <a:rPr lang="zh-TW">
                <a:solidFill>
                  <a:schemeClr val="accent5">
                    <a:lumMod val="40000"/>
                    <a:lumOff val="60000"/>
                  </a:schemeClr>
                </a:solidFill>
              </a:rPr>
              <a:t>How a Host Routes</a:t>
            </a:r>
          </a:p>
          <a:p>
            <a:pPr rtl="0"/>
            <a:r>
              <a:rPr lang="zh-TW"/>
              <a:t>8.4.1</a:t>
            </a:r>
            <a:r>
              <a:rPr lang="zh-TW" baseline="0"/>
              <a:t> — </a:t>
            </a:r>
            <a:r>
              <a:rPr lang="zh-TW"/>
              <a:t>主機轉送決策</a:t>
            </a:r>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235</a:t>
            </a:fld>
            <a:endParaRPr>
              <a:solidFill>
                <a:prstClr val="black"/>
              </a:solidFill>
            </a:endParaRPr>
          </a:p>
        </p:txBody>
      </p:sp>
    </p:spTree>
    <p:extLst>
      <p:ext uri="{BB962C8B-B14F-4D97-AF65-F5344CB8AC3E}">
        <p14:creationId xmlns:p14="http://schemas.microsoft.com/office/powerpoint/2010/main" val="479980889"/>
      </p:ext>
    </p:extLst>
  </p:cSld>
  <p:clrMapOvr>
    <a:masterClrMapping/>
  </p:clrMapOvr>
</p:notes>
</file>

<file path=ppt/notesSlides/notesSlide236.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buFontTx/>
              <a:buNone/>
            </a:pPr>
            <a:r>
              <a:rPr lang="zh-TW" sz="1200">
                <a:solidFill>
                  <a:schemeClr val="accent5">
                    <a:lumMod val="40000"/>
                    <a:lumOff val="60000"/>
                  </a:schemeClr>
                </a:solidFill>
              </a:rPr>
              <a:t>8</a:t>
            </a:r>
            <a:r>
              <a:rPr lang="zh-TW" sz="1200" baseline="0">
                <a:solidFill>
                  <a:schemeClr val="accent5">
                    <a:lumMod val="40000"/>
                    <a:lumOff val="60000"/>
                  </a:schemeClr>
                </a:solidFill>
              </a:rPr>
              <a:t> – </a:t>
            </a:r>
            <a:r>
              <a:rPr lang="zh-TW" sz="1200">
                <a:solidFill>
                  <a:schemeClr val="accent5">
                    <a:lumMod val="40000"/>
                    <a:lumOff val="60000"/>
                  </a:schemeClr>
                </a:solidFill>
              </a:rPr>
              <a:t>網路層</a:t>
            </a:r>
          </a:p>
          <a:p>
            <a:pPr rtl="0">
              <a:buFontTx/>
              <a:buNone/>
            </a:pPr>
            <a:r>
              <a:rPr lang="zh-TW" sz="1200" b="0"/>
              <a:t>.8.4 – </a:t>
            </a:r>
            <a:r>
              <a:rPr lang="zh-TW">
                <a:solidFill>
                  <a:schemeClr val="accent5">
                    <a:lumMod val="40000"/>
                    <a:lumOff val="60000"/>
                  </a:schemeClr>
                </a:solidFill>
              </a:rPr>
              <a:t>How a Host Routes</a:t>
            </a:r>
          </a:p>
          <a:p>
            <a:pPr rtl="0"/>
            <a:r>
              <a:rPr lang="zh-TW"/>
              <a:t>8.4.1</a:t>
            </a:r>
            <a:r>
              <a:rPr lang="zh-TW" baseline="0"/>
              <a:t> — </a:t>
            </a:r>
            <a:r>
              <a:rPr lang="zh-TW"/>
              <a:t>主機轉送決策 (續)</a:t>
            </a:r>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236</a:t>
            </a:fld>
            <a:endParaRPr>
              <a:solidFill>
                <a:prstClr val="black"/>
              </a:solidFill>
            </a:endParaRPr>
          </a:p>
        </p:txBody>
      </p:sp>
    </p:spTree>
    <p:extLst>
      <p:ext uri="{BB962C8B-B14F-4D97-AF65-F5344CB8AC3E}">
        <p14:creationId xmlns:p14="http://schemas.microsoft.com/office/powerpoint/2010/main" val="1605203866"/>
      </p:ext>
    </p:extLst>
  </p:cSld>
  <p:clrMapOvr>
    <a:masterClrMapping/>
  </p:clrMapOvr>
</p:notes>
</file>

<file path=ppt/notesSlides/notesSlide237.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buFontTx/>
              <a:buNone/>
            </a:pPr>
            <a:r>
              <a:rPr lang="zh-TW" sz="1200">
                <a:solidFill>
                  <a:schemeClr val="accent5">
                    <a:lumMod val="40000"/>
                    <a:lumOff val="60000"/>
                  </a:schemeClr>
                </a:solidFill>
              </a:rPr>
              <a:t>8</a:t>
            </a:r>
            <a:r>
              <a:rPr lang="zh-TW" sz="1200" baseline="0">
                <a:solidFill>
                  <a:schemeClr val="accent5">
                    <a:lumMod val="40000"/>
                    <a:lumOff val="60000"/>
                  </a:schemeClr>
                </a:solidFill>
              </a:rPr>
              <a:t> – </a:t>
            </a:r>
            <a:r>
              <a:rPr lang="zh-TW" sz="1200">
                <a:solidFill>
                  <a:schemeClr val="accent5">
                    <a:lumMod val="40000"/>
                    <a:lumOff val="60000"/>
                  </a:schemeClr>
                </a:solidFill>
              </a:rPr>
              <a:t>網路層</a:t>
            </a:r>
          </a:p>
          <a:p>
            <a:pPr rtl="0">
              <a:buFontTx/>
              <a:buNone/>
            </a:pPr>
            <a:r>
              <a:rPr lang="zh-TW" sz="1200" b="0"/>
              <a:t>8.4- </a:t>
            </a:r>
            <a:r>
              <a:rPr lang="zh-TW">
                <a:solidFill>
                  <a:schemeClr val="accent5">
                    <a:lumMod val="40000"/>
                    <a:lumOff val="60000"/>
                  </a:schemeClr>
                </a:solidFill>
              </a:rPr>
              <a:t>如何一個主機路由</a:t>
            </a:r>
          </a:p>
          <a:p>
            <a:pPr rtl="0"/>
            <a:r>
              <a:rPr lang="zh-TW"/>
              <a:t>8.4.2</a:t>
            </a:r>
            <a:r>
              <a:rPr lang="zh-TW" baseline="0"/>
              <a:t> – </a:t>
            </a:r>
            <a:r>
              <a:rPr lang="zh-TW"/>
              <a:t>Default Gateway</a:t>
            </a:r>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237</a:t>
            </a:fld>
            <a:endParaRPr>
              <a:solidFill>
                <a:prstClr val="black"/>
              </a:solidFill>
            </a:endParaRPr>
          </a:p>
        </p:txBody>
      </p:sp>
    </p:spTree>
    <p:extLst>
      <p:ext uri="{BB962C8B-B14F-4D97-AF65-F5344CB8AC3E}">
        <p14:creationId xmlns:p14="http://schemas.microsoft.com/office/powerpoint/2010/main" val="3136660105"/>
      </p:ext>
    </p:extLst>
  </p:cSld>
  <p:clrMapOvr>
    <a:masterClrMapping/>
  </p:clrMapOvr>
</p:notes>
</file>

<file path=ppt/notesSlides/notesSlide238.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buFontTx/>
              <a:buNone/>
            </a:pPr>
            <a:r>
              <a:rPr lang="zh-TW" sz="1200">
                <a:solidFill>
                  <a:schemeClr val="accent5">
                    <a:lumMod val="40000"/>
                    <a:lumOff val="60000"/>
                  </a:schemeClr>
                </a:solidFill>
              </a:rPr>
              <a:t>8</a:t>
            </a:r>
            <a:r>
              <a:rPr lang="zh-TW" sz="1200" baseline="0">
                <a:solidFill>
                  <a:schemeClr val="accent5">
                    <a:lumMod val="40000"/>
                    <a:lumOff val="60000"/>
                  </a:schemeClr>
                </a:solidFill>
              </a:rPr>
              <a:t> – </a:t>
            </a:r>
            <a:r>
              <a:rPr lang="zh-TW" sz="1200">
                <a:solidFill>
                  <a:schemeClr val="accent5">
                    <a:lumMod val="40000"/>
                    <a:lumOff val="60000"/>
                  </a:schemeClr>
                </a:solidFill>
              </a:rPr>
              <a:t>網路層</a:t>
            </a:r>
          </a:p>
          <a:p>
            <a:pPr rtl="0">
              <a:buFontTx/>
              <a:buNone/>
            </a:pPr>
            <a:r>
              <a:rPr lang="zh-TW" sz="1200" b="0"/>
              <a:t>.8.4 – </a:t>
            </a:r>
            <a:r>
              <a:rPr lang="zh-TW">
                <a:solidFill>
                  <a:schemeClr val="accent5">
                    <a:lumMod val="40000"/>
                    <a:lumOff val="60000"/>
                  </a:schemeClr>
                </a:solidFill>
              </a:rPr>
              <a:t>How a Host Routes</a:t>
            </a:r>
          </a:p>
          <a:p>
            <a:pPr rtl="0"/>
            <a:r>
              <a:rPr lang="zh-TW"/>
              <a:t>8.4.3</a:t>
            </a:r>
            <a:r>
              <a:rPr lang="zh-TW" baseline="0"/>
              <a:t> — </a:t>
            </a:r>
            <a:r>
              <a:rPr lang="zh-TW"/>
              <a:t>通往預設閘道的主機路由</a:t>
            </a:r>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238</a:t>
            </a:fld>
            <a:endParaRPr>
              <a:solidFill>
                <a:prstClr val="black"/>
              </a:solidFill>
            </a:endParaRPr>
          </a:p>
        </p:txBody>
      </p:sp>
    </p:spTree>
    <p:extLst>
      <p:ext uri="{BB962C8B-B14F-4D97-AF65-F5344CB8AC3E}">
        <p14:creationId xmlns:p14="http://schemas.microsoft.com/office/powerpoint/2010/main" val="4268534061"/>
      </p:ext>
    </p:extLst>
  </p:cSld>
  <p:clrMapOvr>
    <a:masterClrMapping/>
  </p:clrMapOvr>
</p:notes>
</file>

<file path=ppt/notesSlides/notesSlide239.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buFontTx/>
              <a:buNone/>
            </a:pPr>
            <a:r>
              <a:rPr lang="zh-TW" sz="1200">
                <a:solidFill>
                  <a:schemeClr val="accent5">
                    <a:lumMod val="40000"/>
                    <a:lumOff val="60000"/>
                  </a:schemeClr>
                </a:solidFill>
              </a:rPr>
              <a:t>8</a:t>
            </a:r>
            <a:r>
              <a:rPr lang="zh-TW" sz="1200" baseline="0">
                <a:solidFill>
                  <a:schemeClr val="accent5">
                    <a:lumMod val="40000"/>
                    <a:lumOff val="60000"/>
                  </a:schemeClr>
                </a:solidFill>
              </a:rPr>
              <a:t> – </a:t>
            </a:r>
            <a:r>
              <a:rPr lang="zh-TW" sz="1200">
                <a:solidFill>
                  <a:schemeClr val="accent5">
                    <a:lumMod val="40000"/>
                    <a:lumOff val="60000"/>
                  </a:schemeClr>
                </a:solidFill>
              </a:rPr>
              <a:t>網路層</a:t>
            </a:r>
          </a:p>
          <a:p>
            <a:pPr rtl="0">
              <a:buFontTx/>
              <a:buNone/>
            </a:pPr>
            <a:r>
              <a:rPr lang="zh-TW" sz="1200" b="0"/>
              <a:t>8.4- </a:t>
            </a:r>
            <a:r>
              <a:rPr lang="zh-TW">
                <a:solidFill>
                  <a:schemeClr val="accent5">
                    <a:lumMod val="40000"/>
                    <a:lumOff val="60000"/>
                  </a:schemeClr>
                </a:solidFill>
              </a:rPr>
              <a:t>如何一個主機路由</a:t>
            </a:r>
          </a:p>
          <a:p>
            <a:pPr rtl="0"/>
            <a:r>
              <a:rPr lang="zh-TW"/>
              <a:t>8.4.4</a:t>
            </a:r>
            <a:r>
              <a:rPr lang="zh-TW" baseline="0"/>
              <a:t> — </a:t>
            </a:r>
            <a:r>
              <a:rPr lang="zh-TW"/>
              <a:t>主機路由表</a:t>
            </a:r>
          </a:p>
          <a:p>
            <a:pPr rtl="0">
              <a:buFontTx/>
              <a:buNone/>
            </a:pPr>
            <a:r>
              <a:rPr lang="zh-TW" sz="1200" kern="1200">
                <a:solidFill>
                  <a:schemeClr val="tx1"/>
                </a:solidFill>
                <a:latin typeface="Arial"/>
                <a:ea typeface="ＭＳ Ｐゴシック" charset="0"/>
                <a:cs typeface="ＭＳ Ｐゴシック" charset="0"/>
              </a:rPr>
              <a:t>8.4.5</a:t>
            </a:r>
            <a:r>
              <a:rPr lang="zh-TW" sz="1200" kern="1200" baseline="0">
                <a:solidFill>
                  <a:schemeClr val="tx1"/>
                </a:solidFill>
                <a:latin typeface="Arial"/>
                <a:ea typeface="ＭＳ Ｐゴシック" charset="0"/>
                <a:cs typeface="ＭＳ Ｐゴシック" charset="0"/>
              </a:rPr>
              <a:t> </a:t>
            </a:r>
            <a:r>
              <a:rPr lang="zh-TW" sz="1200">
                <a:effectLst/>
              </a:rPr>
              <a:t>-檢查您的理解- </a:t>
            </a:r>
            <a:r>
              <a:rPr lang="zh-TW">
                <a:solidFill>
                  <a:schemeClr val="accent5">
                    <a:lumMod val="40000"/>
                    <a:lumOff val="60000"/>
                  </a:schemeClr>
                </a:solidFill>
              </a:rPr>
              <a:t>主機路由如何 </a:t>
            </a:r>
          </a:p>
          <a:p>
            <a:endParaRPr lang="en-US"/>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239</a:t>
            </a:fld>
            <a:endParaRPr>
              <a:solidFill>
                <a:prstClr val="black"/>
              </a:solidFill>
            </a:endParaRPr>
          </a:p>
        </p:txBody>
      </p:sp>
    </p:spTree>
    <p:extLst>
      <p:ext uri="{BB962C8B-B14F-4D97-AF65-F5344CB8AC3E}">
        <p14:creationId xmlns:p14="http://schemas.microsoft.com/office/powerpoint/2010/main" val="2895505810"/>
      </p:ext>
    </p:extLst>
  </p:cSld>
  <p:clrMapOvr>
    <a:masterClrMapping/>
  </p:clrMapOvr>
</p:notes>
</file>

<file path=ppt/notesSlides/notesSlide24.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lnSpc>
                <a:spcPct val="80000"/>
              </a:lnSpc>
              <a:buFontTx/>
              <a:buNone/>
            </a:pPr>
            <a:r>
              <a:rPr lang="zh-TW" sz="1200" kern="1200">
                <a:solidFill>
                  <a:schemeClr val="tx1"/>
                </a:solidFill>
                <a:latin typeface="Arial"/>
                <a:ea typeface="ＭＳ Ｐゴシック" charset="0"/>
                <a:cs typeface="ＭＳ Ｐゴシック" charset="0"/>
              </a:rPr>
              <a:t>1 – Networking Today</a:t>
            </a:r>
          </a:p>
          <a:p>
            <a:pPr rtl="0">
              <a:lnSpc>
                <a:spcPct val="80000"/>
              </a:lnSpc>
              <a:buFontTx/>
              <a:buNone/>
            </a:pPr>
            <a:r>
              <a:rPr lang="zh-TW" sz="1200" kern="1200">
                <a:solidFill>
                  <a:schemeClr val="tx1"/>
                </a:solidFill>
                <a:latin typeface="Arial"/>
                <a:ea typeface="ＭＳ Ｐゴシック" charset="0"/>
                <a:cs typeface="ＭＳ Ｐゴシック" charset="0"/>
              </a:rPr>
              <a:t>1.6 – </a:t>
            </a:r>
            <a:r>
              <a:rPr lang="zh-TW" sz="1200">
                <a:solidFill>
                  <a:schemeClr val="accent5">
                    <a:lumMod val="40000"/>
                    <a:lumOff val="60000"/>
                  </a:schemeClr>
                </a:solidFill>
              </a:rPr>
              <a:t>Reliable Networks</a:t>
            </a:r>
          </a:p>
          <a:p>
            <a:pPr rtl="0">
              <a:lnSpc>
                <a:spcPct val="80000"/>
              </a:lnSpc>
              <a:buFontTx/>
              <a:buNone/>
            </a:pPr>
            <a:r>
              <a:rPr lang="zh-TW">
                <a:latin typeface="Arial"/>
              </a:rPr>
              <a:t>1.6.2 – Fault</a:t>
            </a:r>
            <a:r>
              <a:rPr lang="zh-TW" baseline="0">
                <a:latin typeface="Arial"/>
              </a:rPr>
              <a:t> Tolerance</a:t>
            </a:r>
          </a:p>
          <a:p>
            <a:endParaRPr lang="en-US"/>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24</a:t>
            </a:fld>
            <a:endParaRPr>
              <a:solidFill>
                <a:prstClr val="black"/>
              </a:solidFill>
            </a:endParaRPr>
          </a:p>
        </p:txBody>
      </p:sp>
    </p:spTree>
    <p:extLst>
      <p:ext uri="{BB962C8B-B14F-4D97-AF65-F5344CB8AC3E}">
        <p14:creationId xmlns:p14="http://schemas.microsoft.com/office/powerpoint/2010/main" val="3104663407"/>
      </p:ext>
    </p:extLst>
  </p:cSld>
  <p:clrMapOvr>
    <a:masterClrMapping/>
  </p:clrMapOvr>
</p:notes>
</file>

<file path=ppt/notesSlides/notesSlide240.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buFontTx/>
              <a:buNone/>
            </a:pPr>
            <a:r>
              <a:rPr lang="zh-TW" sz="1200">
                <a:solidFill>
                  <a:schemeClr val="accent5">
                    <a:lumMod val="40000"/>
                    <a:lumOff val="60000"/>
                  </a:schemeClr>
                </a:solidFill>
              </a:rPr>
              <a:t>8</a:t>
            </a:r>
            <a:r>
              <a:rPr lang="zh-TW" sz="1200" baseline="0">
                <a:solidFill>
                  <a:schemeClr val="accent5">
                    <a:lumMod val="40000"/>
                    <a:lumOff val="60000"/>
                  </a:schemeClr>
                </a:solidFill>
              </a:rPr>
              <a:t> – </a:t>
            </a:r>
            <a:r>
              <a:rPr lang="zh-TW" sz="1200">
                <a:solidFill>
                  <a:schemeClr val="accent5">
                    <a:lumMod val="40000"/>
                    <a:lumOff val="60000"/>
                  </a:schemeClr>
                </a:solidFill>
              </a:rPr>
              <a:t>網路層</a:t>
            </a:r>
          </a:p>
          <a:p>
            <a:pPr rtl="0">
              <a:buFontTx/>
              <a:buNone/>
            </a:pPr>
            <a:r>
              <a:rPr lang="zh-TW" sz="1200" b="0"/>
              <a:t>8.5 — </a:t>
            </a:r>
            <a:r>
              <a:rPr lang="zh-TW">
                <a:solidFill>
                  <a:schemeClr val="accent5">
                    <a:lumMod val="40000"/>
                    <a:lumOff val="60000"/>
                  </a:schemeClr>
                </a:solidFill>
              </a:rPr>
              <a:t>路由簡介</a:t>
            </a:r>
          </a:p>
          <a:p>
            <a:pPr rtl="0">
              <a:lnSpc>
                <a:spcPct val="80000"/>
              </a:lnSpc>
              <a:buFontTx/>
              <a:buNone/>
            </a:pPr>
            <a:r>
              <a:rPr lang="zh-TW">
                <a:latin typeface="Arial"/>
              </a:rPr>
              <a:t>8.5.1 — </a:t>
            </a:r>
            <a:r>
              <a:rPr lang="zh-TW"/>
              <a:t>路由器封包轉送決策</a:t>
            </a:r>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240</a:t>
            </a:fld>
            <a:endParaRPr>
              <a:solidFill>
                <a:prstClr val="black"/>
              </a:solidFill>
            </a:endParaRPr>
          </a:p>
        </p:txBody>
      </p:sp>
    </p:spTree>
    <p:extLst>
      <p:ext uri="{BB962C8B-B14F-4D97-AF65-F5344CB8AC3E}">
        <p14:creationId xmlns:p14="http://schemas.microsoft.com/office/powerpoint/2010/main" val="691722209"/>
      </p:ext>
    </p:extLst>
  </p:cSld>
  <p:clrMapOvr>
    <a:masterClrMapping/>
  </p:clrMapOvr>
</p:notes>
</file>

<file path=ppt/notesSlides/notesSlide241.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buFontTx/>
              <a:buNone/>
            </a:pPr>
            <a:r>
              <a:rPr lang="zh-TW" sz="1200">
                <a:solidFill>
                  <a:schemeClr val="accent5">
                    <a:lumMod val="40000"/>
                    <a:lumOff val="60000"/>
                  </a:schemeClr>
                </a:solidFill>
              </a:rPr>
              <a:t>8</a:t>
            </a:r>
            <a:r>
              <a:rPr lang="zh-TW" sz="1200" baseline="0">
                <a:solidFill>
                  <a:schemeClr val="accent5">
                    <a:lumMod val="40000"/>
                    <a:lumOff val="60000"/>
                  </a:schemeClr>
                </a:solidFill>
              </a:rPr>
              <a:t> – </a:t>
            </a:r>
            <a:r>
              <a:rPr lang="zh-TW" sz="1200">
                <a:solidFill>
                  <a:schemeClr val="accent5">
                    <a:lumMod val="40000"/>
                    <a:lumOff val="60000"/>
                  </a:schemeClr>
                </a:solidFill>
              </a:rPr>
              <a:t>網路層</a:t>
            </a:r>
          </a:p>
          <a:p>
            <a:pPr rtl="0">
              <a:buFontTx/>
              <a:buNone/>
            </a:pPr>
            <a:r>
              <a:rPr lang="zh-TW" sz="1200" b="0"/>
              <a:t>8.5 — </a:t>
            </a:r>
            <a:r>
              <a:rPr lang="zh-TW">
                <a:solidFill>
                  <a:schemeClr val="accent5">
                    <a:lumMod val="40000"/>
                    <a:lumOff val="60000"/>
                  </a:schemeClr>
                </a:solidFill>
              </a:rPr>
              <a:t>路由簡介</a:t>
            </a:r>
          </a:p>
          <a:p>
            <a:pPr rtl="0">
              <a:lnSpc>
                <a:spcPct val="80000"/>
              </a:lnSpc>
              <a:buFontTx/>
              <a:buNone/>
            </a:pPr>
            <a:r>
              <a:rPr lang="zh-TW">
                <a:latin typeface="Arial"/>
              </a:rPr>
              <a:t>8.5.2 — </a:t>
            </a:r>
            <a:r>
              <a:rPr lang="zh-TW"/>
              <a:t>IP 路由器路由表</a:t>
            </a:r>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241</a:t>
            </a:fld>
            <a:endParaRPr>
              <a:solidFill>
                <a:prstClr val="black"/>
              </a:solidFill>
            </a:endParaRPr>
          </a:p>
        </p:txBody>
      </p:sp>
    </p:spTree>
    <p:extLst>
      <p:ext uri="{BB962C8B-B14F-4D97-AF65-F5344CB8AC3E}">
        <p14:creationId xmlns:p14="http://schemas.microsoft.com/office/powerpoint/2010/main" val="2410676549"/>
      </p:ext>
    </p:extLst>
  </p:cSld>
  <p:clrMapOvr>
    <a:masterClrMapping/>
  </p:clrMapOvr>
</p:notes>
</file>

<file path=ppt/notesSlides/notesSlide242.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buFontTx/>
              <a:buNone/>
            </a:pPr>
            <a:r>
              <a:rPr lang="zh-TW" sz="1200">
                <a:solidFill>
                  <a:schemeClr val="accent5">
                    <a:lumMod val="40000"/>
                    <a:lumOff val="60000"/>
                  </a:schemeClr>
                </a:solidFill>
              </a:rPr>
              <a:t>8</a:t>
            </a:r>
            <a:r>
              <a:rPr lang="zh-TW" sz="1200" baseline="0">
                <a:solidFill>
                  <a:schemeClr val="accent5">
                    <a:lumMod val="40000"/>
                    <a:lumOff val="60000"/>
                  </a:schemeClr>
                </a:solidFill>
              </a:rPr>
              <a:t> – </a:t>
            </a:r>
            <a:r>
              <a:rPr lang="zh-TW" sz="1200">
                <a:solidFill>
                  <a:schemeClr val="accent5">
                    <a:lumMod val="40000"/>
                    <a:lumOff val="60000"/>
                  </a:schemeClr>
                </a:solidFill>
              </a:rPr>
              <a:t>網路層</a:t>
            </a:r>
          </a:p>
          <a:p>
            <a:pPr rtl="0">
              <a:buFontTx/>
              <a:buNone/>
            </a:pPr>
            <a:r>
              <a:rPr lang="zh-TW" sz="1200" b="0"/>
              <a:t>8.5 — </a:t>
            </a:r>
            <a:r>
              <a:rPr lang="zh-TW">
                <a:solidFill>
                  <a:schemeClr val="accent5">
                    <a:lumMod val="40000"/>
                    <a:lumOff val="60000"/>
                  </a:schemeClr>
                </a:solidFill>
              </a:rPr>
              <a:t>路由簡介</a:t>
            </a:r>
          </a:p>
          <a:p>
            <a:pPr rtl="0">
              <a:lnSpc>
                <a:spcPct val="80000"/>
              </a:lnSpc>
              <a:buFontTx/>
              <a:buNone/>
            </a:pPr>
            <a:r>
              <a:rPr lang="zh-TW">
                <a:latin typeface="Arial"/>
              </a:rPr>
              <a:t>8.5.3 – </a:t>
            </a:r>
            <a:r>
              <a:rPr lang="zh-TW" sz="1200"/>
              <a:t>靜態路由</a:t>
            </a:r>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242</a:t>
            </a:fld>
            <a:endParaRPr>
              <a:solidFill>
                <a:prstClr val="black"/>
              </a:solidFill>
            </a:endParaRPr>
          </a:p>
        </p:txBody>
      </p:sp>
    </p:spTree>
    <p:extLst>
      <p:ext uri="{BB962C8B-B14F-4D97-AF65-F5344CB8AC3E}">
        <p14:creationId xmlns:p14="http://schemas.microsoft.com/office/powerpoint/2010/main" val="3589250578"/>
      </p:ext>
    </p:extLst>
  </p:cSld>
  <p:clrMapOvr>
    <a:masterClrMapping/>
  </p:clrMapOvr>
</p:notes>
</file>

<file path=ppt/notesSlides/notesSlide243.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buFontTx/>
              <a:buNone/>
            </a:pPr>
            <a:r>
              <a:rPr lang="zh-TW" sz="1200">
                <a:solidFill>
                  <a:schemeClr val="accent5">
                    <a:lumMod val="40000"/>
                    <a:lumOff val="60000"/>
                  </a:schemeClr>
                </a:solidFill>
              </a:rPr>
              <a:t>8</a:t>
            </a:r>
            <a:r>
              <a:rPr lang="zh-TW" sz="1200" baseline="0">
                <a:solidFill>
                  <a:schemeClr val="accent5">
                    <a:lumMod val="40000"/>
                    <a:lumOff val="60000"/>
                  </a:schemeClr>
                </a:solidFill>
              </a:rPr>
              <a:t> – </a:t>
            </a:r>
            <a:r>
              <a:rPr lang="zh-TW" sz="1200">
                <a:solidFill>
                  <a:schemeClr val="accent5">
                    <a:lumMod val="40000"/>
                    <a:lumOff val="60000"/>
                  </a:schemeClr>
                </a:solidFill>
              </a:rPr>
              <a:t>網路層</a:t>
            </a:r>
          </a:p>
          <a:p>
            <a:pPr rtl="0">
              <a:buFontTx/>
              <a:buNone/>
            </a:pPr>
            <a:r>
              <a:rPr lang="zh-TW" sz="1200" b="0"/>
              <a:t>8.5 — </a:t>
            </a:r>
            <a:r>
              <a:rPr lang="zh-TW">
                <a:solidFill>
                  <a:schemeClr val="accent5">
                    <a:lumMod val="40000"/>
                    <a:lumOff val="60000"/>
                  </a:schemeClr>
                </a:solidFill>
              </a:rPr>
              <a:t>路由簡介</a:t>
            </a:r>
          </a:p>
          <a:p>
            <a:pPr rtl="0">
              <a:lnSpc>
                <a:spcPct val="80000"/>
              </a:lnSpc>
              <a:buFontTx/>
              <a:buNone/>
            </a:pPr>
            <a:r>
              <a:rPr lang="zh-TW">
                <a:latin typeface="Arial"/>
              </a:rPr>
              <a:t>8.5.4 – </a:t>
            </a:r>
            <a:r>
              <a:rPr lang="zh-TW" sz="1200"/>
              <a:t>動態路由</a:t>
            </a:r>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243</a:t>
            </a:fld>
            <a:endParaRPr>
              <a:solidFill>
                <a:prstClr val="black"/>
              </a:solidFill>
            </a:endParaRPr>
          </a:p>
        </p:txBody>
      </p:sp>
    </p:spTree>
    <p:extLst>
      <p:ext uri="{BB962C8B-B14F-4D97-AF65-F5344CB8AC3E}">
        <p14:creationId xmlns:p14="http://schemas.microsoft.com/office/powerpoint/2010/main" val="1262460982"/>
      </p:ext>
    </p:extLst>
  </p:cSld>
  <p:clrMapOvr>
    <a:masterClrMapping/>
  </p:clrMapOvr>
</p:notes>
</file>

<file path=ppt/notesSlides/notesSlide244.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buFontTx/>
              <a:buNone/>
            </a:pPr>
            <a:r>
              <a:rPr lang="zh-TW" sz="1200">
                <a:solidFill>
                  <a:schemeClr val="accent5">
                    <a:lumMod val="40000"/>
                    <a:lumOff val="60000"/>
                  </a:schemeClr>
                </a:solidFill>
              </a:rPr>
              <a:t>8</a:t>
            </a:r>
            <a:r>
              <a:rPr lang="zh-TW" sz="1200" baseline="0">
                <a:solidFill>
                  <a:schemeClr val="accent5">
                    <a:lumMod val="40000"/>
                    <a:lumOff val="60000"/>
                  </a:schemeClr>
                </a:solidFill>
              </a:rPr>
              <a:t> – </a:t>
            </a:r>
            <a:r>
              <a:rPr lang="zh-TW" sz="1200">
                <a:solidFill>
                  <a:schemeClr val="accent5">
                    <a:lumMod val="40000"/>
                    <a:lumOff val="60000"/>
                  </a:schemeClr>
                </a:solidFill>
              </a:rPr>
              <a:t>網路層</a:t>
            </a:r>
          </a:p>
          <a:p>
            <a:pPr rtl="0">
              <a:buFontTx/>
              <a:buNone/>
            </a:pPr>
            <a:r>
              <a:rPr lang="zh-TW" sz="1200" b="0"/>
              <a:t>8.5 — </a:t>
            </a:r>
            <a:r>
              <a:rPr lang="zh-TW">
                <a:solidFill>
                  <a:schemeClr val="accent5">
                    <a:lumMod val="40000"/>
                    <a:lumOff val="60000"/>
                  </a:schemeClr>
                </a:solidFill>
              </a:rPr>
              <a:t>路由簡介</a:t>
            </a:r>
          </a:p>
          <a:p>
            <a:pPr rtl="0">
              <a:lnSpc>
                <a:spcPct val="80000"/>
              </a:lnSpc>
              <a:buFontTx/>
              <a:buNone/>
            </a:pPr>
            <a:r>
              <a:rPr lang="zh-TW">
                <a:latin typeface="Arial"/>
              </a:rPr>
              <a:t>8.5.6 — </a:t>
            </a:r>
            <a:r>
              <a:rPr lang="zh-TW"/>
              <a:t>一個 IPv4 路由表的簡介</a:t>
            </a:r>
          </a:p>
          <a:p>
            <a:pPr marL="0" marR="0" indent="0" algn="l" defTabSz="457200" rtl="0" eaLnBrk="1" fontAlgn="auto" latinLnBrk="0" hangingPunct="1">
              <a:lnSpc>
                <a:spcPct val="80000"/>
              </a:lnSpc>
              <a:spcBef>
                <a:spcPct val="0"/>
              </a:spcBef>
              <a:spcAft>
                <a:spcPct val="0"/>
              </a:spcAft>
              <a:buClrTx/>
              <a:buSzTx/>
              <a:buFontTx/>
              <a:buNone/>
              <a:defRPr/>
            </a:pPr>
            <a:r>
              <a:rPr lang="zh-TW">
                <a:latin typeface="Arial"/>
              </a:rPr>
              <a:t>8.5.7 — </a:t>
            </a:r>
            <a:r>
              <a:rPr lang="zh-TW" sz="1200">
                <a:effectLst/>
              </a:rPr>
              <a:t>檢查您的理解 — </a:t>
            </a:r>
            <a:r>
              <a:rPr lang="zh-TW">
                <a:solidFill>
                  <a:schemeClr val="accent5">
                    <a:lumMod val="40000"/>
                    <a:lumOff val="60000"/>
                  </a:schemeClr>
                </a:solidFill>
              </a:rPr>
              <a:t>路由簡介 </a:t>
            </a:r>
          </a:p>
          <a:p>
            <a:pPr>
              <a:lnSpc>
                <a:spcPct val="80000"/>
              </a:lnSpc>
              <a:buFontTx/>
              <a:buNone/>
            </a:pPr>
            <a:endParaRPr lang="en-US"/>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244</a:t>
            </a:fld>
            <a:endParaRPr>
              <a:solidFill>
                <a:prstClr val="black"/>
              </a:solidFill>
            </a:endParaRPr>
          </a:p>
        </p:txBody>
      </p:sp>
    </p:spTree>
    <p:extLst>
      <p:ext uri="{BB962C8B-B14F-4D97-AF65-F5344CB8AC3E}">
        <p14:creationId xmlns:p14="http://schemas.microsoft.com/office/powerpoint/2010/main" val="3647232498"/>
      </p:ext>
    </p:extLst>
  </p:cSld>
  <p:clrMapOvr>
    <a:masterClrMapping/>
  </p:clrMapOvr>
</p:notes>
</file>

<file path=ppt/notesSlides/notesSlide245.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buFontTx/>
              <a:buNone/>
            </a:pPr>
            <a:r>
              <a:rPr lang="zh-TW" sz="1200">
                <a:solidFill>
                  <a:schemeClr val="accent5">
                    <a:lumMod val="40000"/>
                    <a:lumOff val="60000"/>
                  </a:schemeClr>
                </a:solidFill>
              </a:rPr>
              <a:t>8</a:t>
            </a:r>
            <a:r>
              <a:rPr lang="zh-TW" sz="1200" baseline="0">
                <a:solidFill>
                  <a:schemeClr val="accent5">
                    <a:lumMod val="40000"/>
                    <a:lumOff val="60000"/>
                  </a:schemeClr>
                </a:solidFill>
              </a:rPr>
              <a:t> – </a:t>
            </a:r>
            <a:r>
              <a:rPr lang="zh-TW" sz="1200">
                <a:solidFill>
                  <a:schemeClr val="accent5">
                    <a:lumMod val="40000"/>
                    <a:lumOff val="60000"/>
                  </a:schemeClr>
                </a:solidFill>
              </a:rPr>
              <a:t>網路層</a:t>
            </a:r>
          </a:p>
          <a:p>
            <a:pPr rtl="0">
              <a:buFontTx/>
              <a:buNone/>
            </a:pPr>
            <a:r>
              <a:rPr lang="zh-TW" sz="1200" b="0"/>
              <a:t>8.6 — </a:t>
            </a:r>
            <a:r>
              <a:rPr lang="zh-TW">
                <a:solidFill>
                  <a:schemeClr val="accent5">
                    <a:lumMod val="40000"/>
                    <a:lumOff val="60000"/>
                  </a:schemeClr>
                </a:solidFill>
              </a:rPr>
              <a:t>單元練習及測驗</a:t>
            </a:r>
          </a:p>
          <a:p>
            <a:pPr rtl="0">
              <a:lnSpc>
                <a:spcPct val="80000"/>
              </a:lnSpc>
              <a:buFontTx/>
              <a:buNone/>
            </a:pPr>
            <a:r>
              <a:rPr lang="zh-TW">
                <a:latin typeface="Arial"/>
              </a:rPr>
              <a:t>8.6.1</a:t>
            </a:r>
            <a:r>
              <a:rPr lang="zh-TW" baseline="0">
                <a:latin typeface="Arial"/>
              </a:rPr>
              <a:t> — </a:t>
            </a:r>
            <a:r>
              <a:rPr lang="zh-TW"/>
              <a:t>我在本單元中學到了什麼？ </a:t>
            </a:r>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245</a:t>
            </a:fld>
            <a:endParaRPr>
              <a:solidFill>
                <a:prstClr val="black"/>
              </a:solidFill>
            </a:endParaRPr>
          </a:p>
        </p:txBody>
      </p:sp>
    </p:spTree>
    <p:extLst>
      <p:ext uri="{BB962C8B-B14F-4D97-AF65-F5344CB8AC3E}">
        <p14:creationId xmlns:p14="http://schemas.microsoft.com/office/powerpoint/2010/main" val="3856983013"/>
      </p:ext>
    </p:extLst>
  </p:cSld>
  <p:clrMapOvr>
    <a:masterClrMapping/>
  </p:clrMapOvr>
</p:notes>
</file>

<file path=ppt/notesSlides/notesSlide246.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buFontTx/>
              <a:buNone/>
            </a:pPr>
            <a:r>
              <a:rPr lang="zh-TW" sz="1200" b="0" smtClean="0"/>
              <a:t>模組</a:t>
            </a:r>
            <a:r>
              <a:rPr lang="zh-TW" sz="1200" b="0"/>
              <a:t>9：位址解析</a:t>
            </a:r>
          </a:p>
          <a:p>
            <a:endParaRPr lang="en-US"/>
          </a:p>
        </p:txBody>
      </p:sp>
      <p:sp>
        <p:nvSpPr>
          <p:cNvPr id="4" name="Slide Number Placeholder 3"/>
          <p:cNvSpPr>
            <a:spLocks noGrp="1"/>
          </p:cNvSpPr>
          <p:nvPr>
            <p:ph type="sldNum" sz="quarter" idx="10"/>
          </p:nvPr>
        </p:nvSpPr>
        <p:spPr/>
        <p:txBody>
          <a:bodyPr/>
          <a:lstStyle/>
          <a:p>
            <a:pPr rtl="0"/>
            <a:fld id="{5641018C-6CAF-B84E-B92C-ECB119457FBA}" type="slidenum">
              <a:rPr/>
              <a:t>246</a:t>
            </a:fld>
            <a:endParaRPr/>
          </a:p>
        </p:txBody>
      </p:sp>
    </p:spTree>
    <p:extLst>
      <p:ext uri="{BB962C8B-B14F-4D97-AF65-F5344CB8AC3E}">
        <p14:creationId xmlns:p14="http://schemas.microsoft.com/office/powerpoint/2010/main" val="1406361844"/>
      </p:ext>
    </p:extLst>
  </p:cSld>
  <p:clrMapOvr>
    <a:masterClrMapping/>
  </p:clrMapOvr>
</p:notes>
</file>

<file path=ppt/notesSlides/notesSlide247.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18434" name="Rectangle 11"/>
          <p:cNvSpPr txBox="1">
            <a:spLocks noGrp="1" noChangeArrowheads="1"/>
          </p:cNvSpPr>
          <p:nvPr/>
        </p:nvSpPr>
        <p:spPr bwMode="auto">
          <a:xfrm>
            <a:off x="5885392" y="9435469"/>
            <a:ext cx="806779" cy="312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a:cs typeface="Arial"/>
              </a:defRPr>
            </a:lvl1pPr>
            <a:lvl2pPr marL="742950" indent="-285750" defTabSz="903288" eaLnBrk="0" hangingPunct="0">
              <a:defRPr sz="2400" b="1">
                <a:solidFill>
                  <a:schemeClr val="tx1"/>
                </a:solidFill>
                <a:latin typeface="Arial"/>
                <a:cs typeface="Arial"/>
              </a:defRPr>
            </a:lvl2pPr>
            <a:lvl3pPr marL="1143000" indent="-228600" defTabSz="903288" eaLnBrk="0" hangingPunct="0">
              <a:defRPr sz="2400" b="1">
                <a:solidFill>
                  <a:schemeClr val="tx1"/>
                </a:solidFill>
                <a:latin typeface="Arial"/>
                <a:cs typeface="Arial"/>
              </a:defRPr>
            </a:lvl3pPr>
            <a:lvl4pPr marL="1600200" indent="-228600" defTabSz="903288" eaLnBrk="0" hangingPunct="0">
              <a:defRPr sz="2400" b="1">
                <a:solidFill>
                  <a:schemeClr val="tx1"/>
                </a:solidFill>
                <a:latin typeface="Arial"/>
                <a:cs typeface="Arial"/>
              </a:defRPr>
            </a:lvl4pPr>
            <a:lvl5pPr marL="2057400" indent="-228600" defTabSz="903288" eaLnBrk="0" hangingPunct="0">
              <a:defRPr sz="2400" b="1">
                <a:solidFill>
                  <a:schemeClr val="tx1"/>
                </a:solidFill>
                <a:latin typeface="Arial"/>
                <a:cs typeface="Arial"/>
              </a:defRPr>
            </a:lvl5pPr>
            <a:lvl6pPr marL="2514600" indent="-228600" defTabSz="903288" eaLnBrk="0" fontAlgn="base" hangingPunct="0">
              <a:spcBef>
                <a:spcPct val="0"/>
              </a:spcBef>
              <a:spcAft>
                <a:spcPct val="0"/>
              </a:spcAft>
              <a:defRPr sz="2400" b="1">
                <a:solidFill>
                  <a:schemeClr val="tx1"/>
                </a:solidFill>
                <a:latin typeface="Arial"/>
                <a:cs typeface="Arial"/>
              </a:defRPr>
            </a:lvl6pPr>
            <a:lvl7pPr marL="2971800" indent="-228600" defTabSz="903288" eaLnBrk="0" fontAlgn="base" hangingPunct="0">
              <a:spcBef>
                <a:spcPct val="0"/>
              </a:spcBef>
              <a:spcAft>
                <a:spcPct val="0"/>
              </a:spcAft>
              <a:defRPr sz="2400" b="1">
                <a:solidFill>
                  <a:schemeClr val="tx1"/>
                </a:solidFill>
                <a:latin typeface="Arial"/>
                <a:cs typeface="Arial"/>
              </a:defRPr>
            </a:lvl7pPr>
            <a:lvl8pPr marL="3429000" indent="-228600" defTabSz="903288" eaLnBrk="0" fontAlgn="base" hangingPunct="0">
              <a:spcBef>
                <a:spcPct val="0"/>
              </a:spcBef>
              <a:spcAft>
                <a:spcPct val="0"/>
              </a:spcAft>
              <a:defRPr sz="2400" b="1">
                <a:solidFill>
                  <a:schemeClr val="tx1"/>
                </a:solidFill>
                <a:latin typeface="Arial"/>
                <a:cs typeface="Arial"/>
              </a:defRPr>
            </a:lvl8pPr>
            <a:lvl9pPr marL="3886200" indent="-228600" defTabSz="903288" eaLnBrk="0" fontAlgn="base" hangingPunct="0">
              <a:spcBef>
                <a:spcPct val="0"/>
              </a:spcBef>
              <a:spcAft>
                <a:spcPct val="0"/>
              </a:spcAft>
              <a:defRPr sz="2400" b="1">
                <a:solidFill>
                  <a:schemeClr val="tx1"/>
                </a:solidFill>
                <a:latin typeface="Arial"/>
                <a:cs typeface="Arial"/>
              </a:defRPr>
            </a:lvl9pPr>
          </a:lstStyle>
          <a:p>
            <a:pPr algn="r" rtl="0"/>
            <a:fld id="{7C839C26-801B-42B6-A101-60F37FE2B0A8}" type="slidenum">
              <a:rPr sz="800" b="0">
                <a:solidFill>
                  <a:prstClr val="black"/>
                </a:solidFill>
              </a:rPr>
              <a:pPr algn="r" rtl="0"/>
              <a:t>247</a:t>
            </a:fld>
            <a:endParaRPr sz="800" b="0">
              <a:solidFill>
                <a:prstClr val="black"/>
              </a:solidFill>
            </a:endParaRPr>
          </a:p>
        </p:txBody>
      </p:sp>
      <p:sp>
        <p:nvSpPr>
          <p:cNvPr id="18435" name="Rectangle 2"/>
          <p:cNvSpPr>
            <a:spLocks noGrp="1" noRot="1" noChangeAspect="1" noChangeArrowheads="1" noTextEdit="1"/>
          </p:cNvSpPr>
          <p:nvPr>
            <p:ph type="sldImg"/>
          </p:nvPr>
        </p:nvSpPr>
        <p:spPr>
          <a:xfrm>
            <a:off x="1168400" y="1243013"/>
            <a:ext cx="4470400" cy="3354387"/>
          </a:xfrm>
        </p:spPr>
      </p:sp>
      <p:sp>
        <p:nvSpPr>
          <p:cNvPr id="1843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buFontTx/>
              <a:buNone/>
            </a:pPr>
            <a:r>
              <a:rPr lang="zh-TW" sz="1200" b="0"/>
              <a:t>9 - 位址解析</a:t>
            </a:r>
          </a:p>
          <a:p>
            <a:pPr rtl="0">
              <a:buFontTx/>
              <a:buNone/>
            </a:pPr>
            <a:r>
              <a:rPr lang="zh-TW" sz="1200" b="0"/>
              <a:t>9.0.2</a:t>
            </a:r>
          </a:p>
        </p:txBody>
      </p:sp>
    </p:spTree>
    <p:extLst>
      <p:ext uri="{BB962C8B-B14F-4D97-AF65-F5344CB8AC3E}">
        <p14:creationId xmlns:p14="http://schemas.microsoft.com/office/powerpoint/2010/main" val="1307640084"/>
      </p:ext>
    </p:extLst>
  </p:cSld>
  <p:clrMapOvr>
    <a:masterClrMapping/>
  </p:clrMapOvr>
</p:notes>
</file>

<file path=ppt/notesSlides/notesSlide248.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9 - 位址解析</a:t>
            </a:r>
          </a:p>
          <a:p>
            <a:pPr rtl="0"/>
            <a:r>
              <a:rPr lang="zh-TW"/>
              <a:t>9.1 – MAC and IP</a:t>
            </a:r>
          </a:p>
          <a:p>
            <a:pPr rtl="0"/>
            <a:r>
              <a:rPr lang="zh-TW"/>
              <a:t>9.1.1 — 在同一網路上的目的地</a:t>
            </a:r>
          </a:p>
        </p:txBody>
      </p:sp>
      <p:sp>
        <p:nvSpPr>
          <p:cNvPr id="4" name="Slide Number Placeholder 3"/>
          <p:cNvSpPr>
            <a:spLocks noGrp="1"/>
          </p:cNvSpPr>
          <p:nvPr>
            <p:ph type="sldNum" sz="quarter" idx="5"/>
          </p:nvPr>
        </p:nvSpPr>
        <p:spPr/>
        <p:txBody>
          <a:bodyPr/>
          <a:lstStyle/>
          <a:p>
            <a:pPr rtl="0"/>
            <a:fld id="{5641018C-6CAF-B84E-B92C-ECB119457FBA}" type="slidenum">
              <a:rPr/>
              <a:t>248</a:t>
            </a:fld>
            <a:endParaRPr/>
          </a:p>
        </p:txBody>
      </p:sp>
    </p:spTree>
    <p:extLst>
      <p:ext uri="{BB962C8B-B14F-4D97-AF65-F5344CB8AC3E}">
        <p14:creationId xmlns:p14="http://schemas.microsoft.com/office/powerpoint/2010/main" val="3215961655"/>
      </p:ext>
    </p:extLst>
  </p:cSld>
  <p:clrMapOvr>
    <a:masterClrMapping/>
  </p:clrMapOvr>
</p:notes>
</file>

<file path=ppt/notesSlides/notesSlide249.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9 - 位址解析</a:t>
            </a:r>
          </a:p>
          <a:p>
            <a:pPr rtl="0"/>
            <a:r>
              <a:rPr lang="zh-TW"/>
              <a:t>9.1 – MAC and IP</a:t>
            </a:r>
          </a:p>
          <a:p>
            <a:pPr rtl="0"/>
            <a:r>
              <a:rPr lang="zh-TW"/>
              <a:t>9.1.2 — 遠端網路上的目的地</a:t>
            </a:r>
          </a:p>
        </p:txBody>
      </p:sp>
      <p:sp>
        <p:nvSpPr>
          <p:cNvPr id="4" name="Slide Number Placeholder 3"/>
          <p:cNvSpPr>
            <a:spLocks noGrp="1"/>
          </p:cNvSpPr>
          <p:nvPr>
            <p:ph type="sldNum" sz="quarter" idx="5"/>
          </p:nvPr>
        </p:nvSpPr>
        <p:spPr/>
        <p:txBody>
          <a:bodyPr/>
          <a:lstStyle/>
          <a:p>
            <a:pPr rtl="0"/>
            <a:fld id="{5641018C-6CAF-B84E-B92C-ECB119457FBA}" type="slidenum">
              <a:rPr/>
              <a:t>249</a:t>
            </a:fld>
            <a:endParaRPr/>
          </a:p>
        </p:txBody>
      </p:sp>
    </p:spTree>
    <p:extLst>
      <p:ext uri="{BB962C8B-B14F-4D97-AF65-F5344CB8AC3E}">
        <p14:creationId xmlns:p14="http://schemas.microsoft.com/office/powerpoint/2010/main" val="3330561068"/>
      </p:ext>
    </p:extLst>
  </p:cSld>
  <p:clrMapOvr>
    <a:masterClrMapping/>
  </p:clrMapOvr>
</p:notes>
</file>

<file path=ppt/notesSlides/notesSlide25.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lnSpc>
                <a:spcPct val="80000"/>
              </a:lnSpc>
              <a:buFontTx/>
              <a:buNone/>
            </a:pPr>
            <a:r>
              <a:rPr lang="zh-TW" sz="1200" kern="1200">
                <a:solidFill>
                  <a:schemeClr val="tx1"/>
                </a:solidFill>
                <a:latin typeface="Arial"/>
                <a:ea typeface="ＭＳ Ｐゴシック" charset="0"/>
                <a:cs typeface="ＭＳ Ｐゴシック" charset="0"/>
              </a:rPr>
              <a:t>1 – Networking Today</a:t>
            </a:r>
          </a:p>
          <a:p>
            <a:pPr rtl="0">
              <a:lnSpc>
                <a:spcPct val="80000"/>
              </a:lnSpc>
              <a:buFontTx/>
              <a:buNone/>
            </a:pPr>
            <a:r>
              <a:rPr lang="zh-TW" sz="1200" kern="1200">
                <a:solidFill>
                  <a:schemeClr val="tx1"/>
                </a:solidFill>
                <a:latin typeface="Arial"/>
                <a:ea typeface="ＭＳ Ｐゴシック" charset="0"/>
                <a:cs typeface="ＭＳ Ｐゴシック" charset="0"/>
              </a:rPr>
              <a:t>1.6 – </a:t>
            </a:r>
            <a:r>
              <a:rPr lang="zh-TW" sz="1200">
                <a:solidFill>
                  <a:schemeClr val="accent5">
                    <a:lumMod val="40000"/>
                    <a:lumOff val="60000"/>
                  </a:schemeClr>
                </a:solidFill>
              </a:rPr>
              <a:t>Reliable Networks</a:t>
            </a:r>
          </a:p>
          <a:p>
            <a:pPr rtl="0">
              <a:lnSpc>
                <a:spcPct val="80000"/>
              </a:lnSpc>
              <a:buFontTx/>
              <a:buNone/>
            </a:pPr>
            <a:r>
              <a:rPr lang="zh-TW">
                <a:latin typeface="Arial"/>
              </a:rPr>
              <a:t>1.6.3 – Scalability</a:t>
            </a:r>
          </a:p>
          <a:p>
            <a:endParaRPr lang="en-US"/>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25</a:t>
            </a:fld>
            <a:endParaRPr>
              <a:solidFill>
                <a:prstClr val="black"/>
              </a:solidFill>
            </a:endParaRPr>
          </a:p>
        </p:txBody>
      </p:sp>
    </p:spTree>
    <p:extLst>
      <p:ext uri="{BB962C8B-B14F-4D97-AF65-F5344CB8AC3E}">
        <p14:creationId xmlns:p14="http://schemas.microsoft.com/office/powerpoint/2010/main" val="2211851011"/>
      </p:ext>
    </p:extLst>
  </p:cSld>
  <p:clrMapOvr>
    <a:masterClrMapping/>
  </p:clrMapOvr>
</p:notes>
</file>

<file path=ppt/notesSlides/notesSlide250.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9 - 位址解析</a:t>
            </a:r>
          </a:p>
          <a:p>
            <a:pPr rtl="0"/>
            <a:r>
              <a:rPr lang="zh-TW"/>
              <a:t>9.2 — ARP</a:t>
            </a:r>
          </a:p>
          <a:p>
            <a:pPr rtl="0"/>
            <a:r>
              <a:rPr lang="zh-TW"/>
              <a:t>9.2.1 — ARP 概述</a:t>
            </a:r>
          </a:p>
        </p:txBody>
      </p:sp>
      <p:sp>
        <p:nvSpPr>
          <p:cNvPr id="4" name="Slide Number Placeholder 3"/>
          <p:cNvSpPr>
            <a:spLocks noGrp="1"/>
          </p:cNvSpPr>
          <p:nvPr>
            <p:ph type="sldNum" sz="quarter" idx="5"/>
          </p:nvPr>
        </p:nvSpPr>
        <p:spPr/>
        <p:txBody>
          <a:bodyPr/>
          <a:lstStyle/>
          <a:p>
            <a:pPr rtl="0"/>
            <a:fld id="{5641018C-6CAF-B84E-B92C-ECB119457FBA}" type="slidenum">
              <a:rPr/>
              <a:t>250</a:t>
            </a:fld>
            <a:endParaRPr/>
          </a:p>
        </p:txBody>
      </p:sp>
    </p:spTree>
    <p:extLst>
      <p:ext uri="{BB962C8B-B14F-4D97-AF65-F5344CB8AC3E}">
        <p14:creationId xmlns:p14="http://schemas.microsoft.com/office/powerpoint/2010/main" val="3617902011"/>
      </p:ext>
    </p:extLst>
  </p:cSld>
  <p:clrMapOvr>
    <a:masterClrMapping/>
  </p:clrMapOvr>
</p:notes>
</file>

<file path=ppt/notesSlides/notesSlide251.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9 - 位址解析</a:t>
            </a:r>
          </a:p>
          <a:p>
            <a:pPr rtl="0"/>
            <a:r>
              <a:rPr lang="zh-TW"/>
              <a:t>9.2 — ARP</a:t>
            </a:r>
          </a:p>
          <a:p>
            <a:pPr rtl="0"/>
            <a:r>
              <a:rPr lang="zh-TW"/>
              <a:t>9.2.2 — ARP 函數</a:t>
            </a:r>
          </a:p>
        </p:txBody>
      </p:sp>
      <p:sp>
        <p:nvSpPr>
          <p:cNvPr id="4" name="Slide Number Placeholder 3"/>
          <p:cNvSpPr>
            <a:spLocks noGrp="1"/>
          </p:cNvSpPr>
          <p:nvPr>
            <p:ph type="sldNum" sz="quarter" idx="5"/>
          </p:nvPr>
        </p:nvSpPr>
        <p:spPr/>
        <p:txBody>
          <a:bodyPr/>
          <a:lstStyle/>
          <a:p>
            <a:pPr rtl="0"/>
            <a:fld id="{5641018C-6CAF-B84E-B92C-ECB119457FBA}" type="slidenum">
              <a:rPr/>
              <a:t>251</a:t>
            </a:fld>
            <a:endParaRPr/>
          </a:p>
        </p:txBody>
      </p:sp>
    </p:spTree>
    <p:extLst>
      <p:ext uri="{BB962C8B-B14F-4D97-AF65-F5344CB8AC3E}">
        <p14:creationId xmlns:p14="http://schemas.microsoft.com/office/powerpoint/2010/main" val="3946317719"/>
      </p:ext>
    </p:extLst>
  </p:cSld>
  <p:clrMapOvr>
    <a:masterClrMapping/>
  </p:clrMapOvr>
</p:notes>
</file>

<file path=ppt/notesSlides/notesSlide252.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9 - 位址解析</a:t>
            </a:r>
          </a:p>
          <a:p>
            <a:pPr rtl="0"/>
            <a:r>
              <a:rPr lang="zh-TW"/>
              <a:t>9.2 — ARP</a:t>
            </a:r>
          </a:p>
          <a:p>
            <a:pPr rtl="0"/>
            <a:r>
              <a:rPr lang="zh-TW"/>
              <a:t>9.2.6— 從 ARP 表中移除項目</a:t>
            </a:r>
          </a:p>
        </p:txBody>
      </p:sp>
      <p:sp>
        <p:nvSpPr>
          <p:cNvPr id="4" name="Slide Number Placeholder 3"/>
          <p:cNvSpPr>
            <a:spLocks noGrp="1"/>
          </p:cNvSpPr>
          <p:nvPr>
            <p:ph type="sldNum" sz="quarter" idx="5"/>
          </p:nvPr>
        </p:nvSpPr>
        <p:spPr/>
        <p:txBody>
          <a:bodyPr/>
          <a:lstStyle/>
          <a:p>
            <a:pPr rtl="0"/>
            <a:fld id="{5641018C-6CAF-B84E-B92C-ECB119457FBA}" type="slidenum">
              <a:rPr/>
              <a:t>252</a:t>
            </a:fld>
            <a:endParaRPr/>
          </a:p>
        </p:txBody>
      </p:sp>
    </p:spTree>
    <p:extLst>
      <p:ext uri="{BB962C8B-B14F-4D97-AF65-F5344CB8AC3E}">
        <p14:creationId xmlns:p14="http://schemas.microsoft.com/office/powerpoint/2010/main" val="2430233387"/>
      </p:ext>
    </p:extLst>
  </p:cSld>
  <p:clrMapOvr>
    <a:masterClrMapping/>
  </p:clrMapOvr>
</p:notes>
</file>

<file path=ppt/notesSlides/notesSlide253.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9 - 位址解析</a:t>
            </a:r>
          </a:p>
          <a:p>
            <a:pPr rtl="0"/>
            <a:r>
              <a:rPr lang="zh-TW"/>
              <a:t>9.2 — ARP</a:t>
            </a:r>
          </a:p>
          <a:p>
            <a:pPr rtl="0"/>
            <a:r>
              <a:rPr lang="zh-TW"/>
              <a:t>9.2.7 — 網路裝置上的 ARP 表格</a:t>
            </a:r>
          </a:p>
        </p:txBody>
      </p:sp>
      <p:sp>
        <p:nvSpPr>
          <p:cNvPr id="4" name="Slide Number Placeholder 3"/>
          <p:cNvSpPr>
            <a:spLocks noGrp="1"/>
          </p:cNvSpPr>
          <p:nvPr>
            <p:ph type="sldNum" sz="quarter" idx="5"/>
          </p:nvPr>
        </p:nvSpPr>
        <p:spPr/>
        <p:txBody>
          <a:bodyPr/>
          <a:lstStyle/>
          <a:p>
            <a:pPr rtl="0"/>
            <a:fld id="{5641018C-6CAF-B84E-B92C-ECB119457FBA}" type="slidenum">
              <a:rPr/>
              <a:t>253</a:t>
            </a:fld>
            <a:endParaRPr/>
          </a:p>
        </p:txBody>
      </p:sp>
    </p:spTree>
    <p:extLst>
      <p:ext uri="{BB962C8B-B14F-4D97-AF65-F5344CB8AC3E}">
        <p14:creationId xmlns:p14="http://schemas.microsoft.com/office/powerpoint/2010/main" val="62014269"/>
      </p:ext>
    </p:extLst>
  </p:cSld>
  <p:clrMapOvr>
    <a:masterClrMapping/>
  </p:clrMapOvr>
</p:notes>
</file>

<file path=ppt/notesSlides/notesSlide254.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9 - 位址解析</a:t>
            </a:r>
          </a:p>
          <a:p>
            <a:pPr rtl="0"/>
            <a:r>
              <a:rPr lang="zh-TW"/>
              <a:t>9.2 — ARP</a:t>
            </a:r>
          </a:p>
          <a:p>
            <a:pPr rtl="0"/>
            <a:r>
              <a:rPr lang="zh-TW"/>
              <a:t>9.2.8 — ARP 問題 — ARP 廣播和 ARP 欺騙</a:t>
            </a:r>
          </a:p>
        </p:txBody>
      </p:sp>
      <p:sp>
        <p:nvSpPr>
          <p:cNvPr id="4" name="Slide Number Placeholder 3"/>
          <p:cNvSpPr>
            <a:spLocks noGrp="1"/>
          </p:cNvSpPr>
          <p:nvPr>
            <p:ph type="sldNum" sz="quarter" idx="5"/>
          </p:nvPr>
        </p:nvSpPr>
        <p:spPr/>
        <p:txBody>
          <a:bodyPr/>
          <a:lstStyle/>
          <a:p>
            <a:pPr rtl="0"/>
            <a:fld id="{5641018C-6CAF-B84E-B92C-ECB119457FBA}" type="slidenum">
              <a:rPr/>
              <a:t>254</a:t>
            </a:fld>
            <a:endParaRPr/>
          </a:p>
        </p:txBody>
      </p:sp>
    </p:spTree>
    <p:extLst>
      <p:ext uri="{BB962C8B-B14F-4D97-AF65-F5344CB8AC3E}">
        <p14:creationId xmlns:p14="http://schemas.microsoft.com/office/powerpoint/2010/main" val="2412257220"/>
      </p:ext>
    </p:extLst>
  </p:cSld>
  <p:clrMapOvr>
    <a:masterClrMapping/>
  </p:clrMapOvr>
</p:notes>
</file>

<file path=ppt/notesSlides/notesSlide255.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9 - 位址解析</a:t>
            </a:r>
          </a:p>
          <a:p>
            <a:pPr rtl="0"/>
            <a:r>
              <a:rPr lang="zh-TW"/>
              <a:t>9.3 – IPv6 鄰居發現</a:t>
            </a:r>
          </a:p>
          <a:p>
            <a:pPr rtl="0"/>
            <a:r>
              <a:rPr lang="zh-TW"/>
              <a:t>9.3.2 — IPv6 鄰居發現訊息</a:t>
            </a:r>
          </a:p>
        </p:txBody>
      </p:sp>
      <p:sp>
        <p:nvSpPr>
          <p:cNvPr id="4" name="Slide Number Placeholder 3"/>
          <p:cNvSpPr>
            <a:spLocks noGrp="1"/>
          </p:cNvSpPr>
          <p:nvPr>
            <p:ph type="sldNum" sz="quarter" idx="5"/>
          </p:nvPr>
        </p:nvSpPr>
        <p:spPr/>
        <p:txBody>
          <a:bodyPr/>
          <a:lstStyle/>
          <a:p>
            <a:pPr rtl="0"/>
            <a:fld id="{5641018C-6CAF-B84E-B92C-ECB119457FBA}" type="slidenum">
              <a:rPr/>
              <a:t>255</a:t>
            </a:fld>
            <a:endParaRPr/>
          </a:p>
        </p:txBody>
      </p:sp>
    </p:spTree>
    <p:extLst>
      <p:ext uri="{BB962C8B-B14F-4D97-AF65-F5344CB8AC3E}">
        <p14:creationId xmlns:p14="http://schemas.microsoft.com/office/powerpoint/2010/main" val="2975165888"/>
      </p:ext>
    </p:extLst>
  </p:cSld>
  <p:clrMapOvr>
    <a:masterClrMapping/>
  </p:clrMapOvr>
</p:notes>
</file>

<file path=ppt/notesSlides/notesSlide256.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9 - 位址解析</a:t>
            </a:r>
          </a:p>
          <a:p>
            <a:pPr rtl="0"/>
            <a:r>
              <a:rPr lang="zh-TW"/>
              <a:t>9.3 – IPv6 鄰居發現</a:t>
            </a:r>
          </a:p>
          <a:p>
            <a:pPr rtl="0"/>
            <a:r>
              <a:rPr lang="zh-TW"/>
              <a:t>9.3.3 — IPv6 鄰居發現 — 位址解析</a:t>
            </a:r>
          </a:p>
        </p:txBody>
      </p:sp>
      <p:sp>
        <p:nvSpPr>
          <p:cNvPr id="4" name="Slide Number Placeholder 3"/>
          <p:cNvSpPr>
            <a:spLocks noGrp="1"/>
          </p:cNvSpPr>
          <p:nvPr>
            <p:ph type="sldNum" sz="quarter" idx="5"/>
          </p:nvPr>
        </p:nvSpPr>
        <p:spPr/>
        <p:txBody>
          <a:bodyPr/>
          <a:lstStyle/>
          <a:p>
            <a:pPr rtl="0"/>
            <a:fld id="{5641018C-6CAF-B84E-B92C-ECB119457FBA}" type="slidenum">
              <a:rPr/>
              <a:t>256</a:t>
            </a:fld>
            <a:endParaRPr/>
          </a:p>
        </p:txBody>
      </p:sp>
    </p:spTree>
    <p:extLst>
      <p:ext uri="{BB962C8B-B14F-4D97-AF65-F5344CB8AC3E}">
        <p14:creationId xmlns:p14="http://schemas.microsoft.com/office/powerpoint/2010/main" val="3579522174"/>
      </p:ext>
    </p:extLst>
  </p:cSld>
  <p:clrMapOvr>
    <a:masterClrMapping/>
  </p:clrMapOvr>
</p:notes>
</file>

<file path=ppt/notesSlides/notesSlide257.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2529" name="Rectangle 11"/>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a:ea typeface="ＭＳ Ｐゴシック" charset="0"/>
                <a:cs typeface="ＭＳ Ｐゴシック" charset="0"/>
              </a:defRPr>
            </a:lvl1pPr>
            <a:lvl2pPr marL="742950" indent="-285750" defTabSz="903288">
              <a:defRPr sz="2400">
                <a:solidFill>
                  <a:schemeClr val="tx1"/>
                </a:solidFill>
                <a:latin typeface="Arial"/>
                <a:ea typeface="ＭＳ Ｐゴシック" charset="0"/>
              </a:defRPr>
            </a:lvl2pPr>
            <a:lvl3pPr marL="1143000" indent="-228600" defTabSz="903288">
              <a:defRPr sz="2400">
                <a:solidFill>
                  <a:schemeClr val="tx1"/>
                </a:solidFill>
                <a:latin typeface="Arial"/>
                <a:ea typeface="ＭＳ Ｐゴシック" charset="0"/>
              </a:defRPr>
            </a:lvl3pPr>
            <a:lvl4pPr marL="1600200" indent="-228600" defTabSz="903288">
              <a:defRPr sz="2400">
                <a:solidFill>
                  <a:schemeClr val="tx1"/>
                </a:solidFill>
                <a:latin typeface="Arial"/>
                <a:ea typeface="ＭＳ Ｐゴシック" charset="0"/>
              </a:defRPr>
            </a:lvl4pPr>
            <a:lvl5pPr marL="2057400" indent="-228600" defTabSz="903288">
              <a:defRPr sz="2400">
                <a:solidFill>
                  <a:schemeClr val="tx1"/>
                </a:solidFill>
                <a:latin typeface="Arial"/>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9pPr>
          </a:lstStyle>
          <a:p>
            <a:pPr rtl="0"/>
            <a:fld id="{3997A419-355F-A04A-96E0-21643AF8E9FF}" type="slidenum">
              <a:rPr sz="800">
                <a:solidFill>
                  <a:prstClr val="black"/>
                </a:solidFill>
              </a:rPr>
              <a:pPr rtl="0"/>
              <a:t>257</a:t>
            </a:fld>
            <a:endParaRPr sz="800">
              <a:solidFill>
                <a:prstClr val="black"/>
              </a:solidFill>
            </a:endParaRPr>
          </a:p>
        </p:txBody>
      </p:sp>
      <p:sp>
        <p:nvSpPr>
          <p:cNvPr id="22530" name="Rectangle 2"/>
          <p:cNvSpPr>
            <a:spLocks noGrp="1" noRot="1" noChangeAspect="1" noChangeArrowheads="1" noTextEdit="1"/>
          </p:cNvSpPr>
          <p:nvPr>
            <p:ph type="sldImg"/>
          </p:nvPr>
        </p:nvSpPr>
        <p:spPr>
          <a:xfrm>
            <a:off x="1168400" y="1243013"/>
            <a:ext cx="4470400" cy="3354387"/>
          </a:xfrm>
        </p:spPr>
      </p:sp>
      <p:sp>
        <p:nvSpPr>
          <p:cNvPr id="2253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r>
              <a:rPr lang="zh-TW"/>
              <a:t>9 - 位址解析</a:t>
            </a:r>
          </a:p>
          <a:p>
            <a:pPr rtl="0"/>
            <a:r>
              <a:rPr lang="zh-TW"/>
              <a:t>9.4 — 單元練習和問答</a:t>
            </a:r>
          </a:p>
          <a:p>
            <a:pPr rtl="0"/>
            <a:r>
              <a:rPr lang="zh-TW"/>
              <a:t>9.4.1-我在本單元中學到了什麼？</a:t>
            </a:r>
          </a:p>
          <a:p>
            <a:pPr rtl="0"/>
            <a:r>
              <a:rPr lang="zh-TW"/>
              <a:t>9.4.2 — 模組測驗 — 位址解析</a:t>
            </a:r>
          </a:p>
        </p:txBody>
      </p:sp>
    </p:spTree>
    <p:extLst>
      <p:ext uri="{BB962C8B-B14F-4D97-AF65-F5344CB8AC3E}">
        <p14:creationId xmlns:p14="http://schemas.microsoft.com/office/powerpoint/2010/main" val="4179249517"/>
      </p:ext>
    </p:extLst>
  </p:cSld>
  <p:clrMapOvr>
    <a:masterClrMapping/>
  </p:clrMapOvr>
</p:notes>
</file>

<file path=ppt/notesSlides/notesSlide258.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smtClean="0"/>
              <a:t>單元 </a:t>
            </a:r>
            <a:r>
              <a:rPr lang="zh-TW"/>
              <a:t>10: 路由器基本設定</a:t>
            </a:r>
          </a:p>
          <a:p>
            <a:endParaRPr lang="en-US"/>
          </a:p>
        </p:txBody>
      </p:sp>
      <p:sp>
        <p:nvSpPr>
          <p:cNvPr id="4" name="Slide Number Placeholder 3"/>
          <p:cNvSpPr>
            <a:spLocks noGrp="1"/>
          </p:cNvSpPr>
          <p:nvPr>
            <p:ph type="sldNum" sz="quarter" idx="10"/>
          </p:nvPr>
        </p:nvSpPr>
        <p:spPr/>
        <p:txBody>
          <a:bodyPr/>
          <a:lstStyle/>
          <a:p>
            <a:pPr rtl="0"/>
            <a:fld id="{5641018C-6CAF-B84E-B92C-ECB119457FBA}" type="slidenum">
              <a:rPr/>
              <a:t>258</a:t>
            </a:fld>
            <a:endParaRPr/>
          </a:p>
        </p:txBody>
      </p:sp>
    </p:spTree>
    <p:extLst>
      <p:ext uri="{BB962C8B-B14F-4D97-AF65-F5344CB8AC3E}">
        <p14:creationId xmlns:p14="http://schemas.microsoft.com/office/powerpoint/2010/main" val="3378079085"/>
      </p:ext>
    </p:extLst>
  </p:cSld>
  <p:clrMapOvr>
    <a:masterClrMapping/>
  </p:clrMapOvr>
</p:notes>
</file>

<file path=ppt/notesSlides/notesSlide259.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18434" name="Rectangle 11"/>
          <p:cNvSpPr txBox="1">
            <a:spLocks noGrp="1" noChangeArrowheads="1"/>
          </p:cNvSpPr>
          <p:nvPr/>
        </p:nvSpPr>
        <p:spPr bwMode="auto">
          <a:xfrm>
            <a:off x="5885392" y="9435469"/>
            <a:ext cx="806779" cy="312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a:cs typeface="Arial"/>
              </a:defRPr>
            </a:lvl1pPr>
            <a:lvl2pPr marL="742950" indent="-285750" defTabSz="903288" eaLnBrk="0" hangingPunct="0">
              <a:defRPr sz="2400" b="1">
                <a:solidFill>
                  <a:schemeClr val="tx1"/>
                </a:solidFill>
                <a:latin typeface="Arial"/>
                <a:cs typeface="Arial"/>
              </a:defRPr>
            </a:lvl2pPr>
            <a:lvl3pPr marL="1143000" indent="-228600" defTabSz="903288" eaLnBrk="0" hangingPunct="0">
              <a:defRPr sz="2400" b="1">
                <a:solidFill>
                  <a:schemeClr val="tx1"/>
                </a:solidFill>
                <a:latin typeface="Arial"/>
                <a:cs typeface="Arial"/>
              </a:defRPr>
            </a:lvl3pPr>
            <a:lvl4pPr marL="1600200" indent="-228600" defTabSz="903288" eaLnBrk="0" hangingPunct="0">
              <a:defRPr sz="2400" b="1">
                <a:solidFill>
                  <a:schemeClr val="tx1"/>
                </a:solidFill>
                <a:latin typeface="Arial"/>
                <a:cs typeface="Arial"/>
              </a:defRPr>
            </a:lvl4pPr>
            <a:lvl5pPr marL="2057400" indent="-228600" defTabSz="903288" eaLnBrk="0" hangingPunct="0">
              <a:defRPr sz="2400" b="1">
                <a:solidFill>
                  <a:schemeClr val="tx1"/>
                </a:solidFill>
                <a:latin typeface="Arial"/>
                <a:cs typeface="Arial"/>
              </a:defRPr>
            </a:lvl5pPr>
            <a:lvl6pPr marL="2514600" indent="-228600" defTabSz="903288" eaLnBrk="0" fontAlgn="base" hangingPunct="0">
              <a:spcBef>
                <a:spcPct val="0"/>
              </a:spcBef>
              <a:spcAft>
                <a:spcPct val="0"/>
              </a:spcAft>
              <a:defRPr sz="2400" b="1">
                <a:solidFill>
                  <a:schemeClr val="tx1"/>
                </a:solidFill>
                <a:latin typeface="Arial"/>
                <a:cs typeface="Arial"/>
              </a:defRPr>
            </a:lvl6pPr>
            <a:lvl7pPr marL="2971800" indent="-228600" defTabSz="903288" eaLnBrk="0" fontAlgn="base" hangingPunct="0">
              <a:spcBef>
                <a:spcPct val="0"/>
              </a:spcBef>
              <a:spcAft>
                <a:spcPct val="0"/>
              </a:spcAft>
              <a:defRPr sz="2400" b="1">
                <a:solidFill>
                  <a:schemeClr val="tx1"/>
                </a:solidFill>
                <a:latin typeface="Arial"/>
                <a:cs typeface="Arial"/>
              </a:defRPr>
            </a:lvl7pPr>
            <a:lvl8pPr marL="3429000" indent="-228600" defTabSz="903288" eaLnBrk="0" fontAlgn="base" hangingPunct="0">
              <a:spcBef>
                <a:spcPct val="0"/>
              </a:spcBef>
              <a:spcAft>
                <a:spcPct val="0"/>
              </a:spcAft>
              <a:defRPr sz="2400" b="1">
                <a:solidFill>
                  <a:schemeClr val="tx1"/>
                </a:solidFill>
                <a:latin typeface="Arial"/>
                <a:cs typeface="Arial"/>
              </a:defRPr>
            </a:lvl8pPr>
            <a:lvl9pPr marL="3886200" indent="-228600" defTabSz="903288" eaLnBrk="0" fontAlgn="base" hangingPunct="0">
              <a:spcBef>
                <a:spcPct val="0"/>
              </a:spcBef>
              <a:spcAft>
                <a:spcPct val="0"/>
              </a:spcAft>
              <a:defRPr sz="2400" b="1">
                <a:solidFill>
                  <a:schemeClr val="tx1"/>
                </a:solidFill>
                <a:latin typeface="Arial"/>
                <a:cs typeface="Arial"/>
              </a:defRPr>
            </a:lvl9pPr>
          </a:lstStyle>
          <a:p>
            <a:pPr algn="r" rtl="0"/>
            <a:fld id="{7C839C26-801B-42B6-A101-60F37FE2B0A8}" type="slidenum">
              <a:rPr sz="800" b="0">
                <a:solidFill>
                  <a:prstClr val="black"/>
                </a:solidFill>
              </a:rPr>
              <a:pPr algn="r" rtl="0"/>
              <a:t>259</a:t>
            </a:fld>
            <a:endParaRPr sz="800" b="0">
              <a:solidFill>
                <a:prstClr val="black"/>
              </a:solidFill>
            </a:endParaRPr>
          </a:p>
        </p:txBody>
      </p:sp>
      <p:sp>
        <p:nvSpPr>
          <p:cNvPr id="18435" name="Rectangle 2"/>
          <p:cNvSpPr>
            <a:spLocks noGrp="1" noRot="1" noChangeAspect="1" noChangeArrowheads="1" noTextEdit="1"/>
          </p:cNvSpPr>
          <p:nvPr>
            <p:ph type="sldImg"/>
          </p:nvPr>
        </p:nvSpPr>
        <p:spPr>
          <a:xfrm>
            <a:off x="1168400" y="1243013"/>
            <a:ext cx="4470400" cy="3354387"/>
          </a:xfrm>
        </p:spPr>
      </p:sp>
      <p:sp>
        <p:nvSpPr>
          <p:cNvPr id="1843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buFontTx/>
              <a:buNone/>
            </a:pPr>
            <a:r>
              <a:rPr lang="zh-TW"/>
              <a:t>單元 10: 路由器基本設定</a:t>
            </a:r>
          </a:p>
          <a:p>
            <a:pPr rtl="0">
              <a:buFontTx/>
              <a:buNone/>
            </a:pPr>
            <a:r>
              <a:rPr lang="zh-TW"/>
              <a:t>10.0.2-我將在本單元中學到什麼？</a:t>
            </a:r>
          </a:p>
          <a:p>
            <a:pPr>
              <a:buFontTx/>
              <a:buNone/>
            </a:pPr>
            <a:endParaRPr lang="en-GB"/>
          </a:p>
        </p:txBody>
      </p:sp>
    </p:spTree>
    <p:extLst>
      <p:ext uri="{BB962C8B-B14F-4D97-AF65-F5344CB8AC3E}">
        <p14:creationId xmlns:p14="http://schemas.microsoft.com/office/powerpoint/2010/main" val="2467298245"/>
      </p:ext>
    </p:extLst>
  </p:cSld>
  <p:clrMapOvr>
    <a:masterClrMapping/>
  </p:clrMapOvr>
</p:notes>
</file>

<file path=ppt/notesSlides/notesSlide26.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lnSpc>
                <a:spcPct val="80000"/>
              </a:lnSpc>
              <a:buFontTx/>
              <a:buNone/>
            </a:pPr>
            <a:r>
              <a:rPr lang="zh-TW" sz="1200" kern="1200">
                <a:solidFill>
                  <a:schemeClr val="tx1"/>
                </a:solidFill>
                <a:latin typeface="Arial"/>
                <a:ea typeface="ＭＳ Ｐゴシック" charset="0"/>
                <a:cs typeface="ＭＳ Ｐゴシック" charset="0"/>
              </a:rPr>
              <a:t>1 – Networking Today</a:t>
            </a:r>
          </a:p>
          <a:p>
            <a:pPr rtl="0">
              <a:lnSpc>
                <a:spcPct val="80000"/>
              </a:lnSpc>
              <a:buFontTx/>
              <a:buNone/>
            </a:pPr>
            <a:r>
              <a:rPr lang="zh-TW" sz="1200" kern="1200">
                <a:solidFill>
                  <a:schemeClr val="tx1"/>
                </a:solidFill>
                <a:latin typeface="Arial"/>
                <a:ea typeface="ＭＳ Ｐゴシック" charset="0"/>
                <a:cs typeface="ＭＳ Ｐゴシック" charset="0"/>
              </a:rPr>
              <a:t>1.6 – </a:t>
            </a:r>
            <a:r>
              <a:rPr lang="zh-TW" sz="1200">
                <a:solidFill>
                  <a:schemeClr val="accent5">
                    <a:lumMod val="40000"/>
                    <a:lumOff val="60000"/>
                  </a:schemeClr>
                </a:solidFill>
              </a:rPr>
              <a:t>Reliable Networks</a:t>
            </a:r>
          </a:p>
          <a:p>
            <a:pPr rtl="0">
              <a:lnSpc>
                <a:spcPct val="80000"/>
              </a:lnSpc>
              <a:buFontTx/>
              <a:buNone/>
            </a:pPr>
            <a:r>
              <a:rPr lang="zh-TW">
                <a:latin typeface="Arial"/>
              </a:rPr>
              <a:t>1.6.4 – Quality of Service</a:t>
            </a:r>
          </a:p>
          <a:p>
            <a:endParaRPr lang="en-US"/>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26</a:t>
            </a:fld>
            <a:endParaRPr>
              <a:solidFill>
                <a:prstClr val="black"/>
              </a:solidFill>
            </a:endParaRPr>
          </a:p>
        </p:txBody>
      </p:sp>
    </p:spTree>
    <p:extLst>
      <p:ext uri="{BB962C8B-B14F-4D97-AF65-F5344CB8AC3E}">
        <p14:creationId xmlns:p14="http://schemas.microsoft.com/office/powerpoint/2010/main" val="1961251800"/>
      </p:ext>
    </p:extLst>
  </p:cSld>
  <p:clrMapOvr>
    <a:masterClrMapping/>
  </p:clrMapOvr>
</p:notes>
</file>

<file path=ppt/notesSlides/notesSlide260.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單元 10: 路由器基本設定 </a:t>
            </a:r>
          </a:p>
          <a:p>
            <a:pPr rtl="0"/>
            <a:r>
              <a:rPr lang="zh-TW"/>
              <a:t>10.1 — 設定初始路由器設定 </a:t>
            </a:r>
          </a:p>
          <a:p>
            <a:pPr rtl="0"/>
            <a:r>
              <a:rPr lang="zh-TW"/>
              <a:t>10.1.1 — 基本路由組態步驟</a:t>
            </a:r>
          </a:p>
        </p:txBody>
      </p:sp>
      <p:sp>
        <p:nvSpPr>
          <p:cNvPr id="4" name="Slide Number Placeholder 3"/>
          <p:cNvSpPr>
            <a:spLocks noGrp="1"/>
          </p:cNvSpPr>
          <p:nvPr>
            <p:ph type="sldNum" sz="quarter" idx="5"/>
          </p:nvPr>
        </p:nvSpPr>
        <p:spPr/>
        <p:txBody>
          <a:bodyPr/>
          <a:lstStyle/>
          <a:p>
            <a:pPr rtl="0"/>
            <a:fld id="{5641018C-6CAF-B84E-B92C-ECB119457FBA}" type="slidenum">
              <a:rPr/>
              <a:t>260</a:t>
            </a:fld>
            <a:endParaRPr/>
          </a:p>
        </p:txBody>
      </p:sp>
    </p:spTree>
    <p:extLst>
      <p:ext uri="{BB962C8B-B14F-4D97-AF65-F5344CB8AC3E}">
        <p14:creationId xmlns:p14="http://schemas.microsoft.com/office/powerpoint/2010/main" val="3690763729"/>
      </p:ext>
    </p:extLst>
  </p:cSld>
  <p:clrMapOvr>
    <a:masterClrMapping/>
  </p:clrMapOvr>
</p:notes>
</file>

<file path=ppt/notesSlides/notesSlide261.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單元 10: 路由器基本設定 </a:t>
            </a:r>
          </a:p>
          <a:p>
            <a:pPr rtl="0"/>
            <a:r>
              <a:rPr lang="zh-TW"/>
              <a:t>10.1 — 設定初始路由器設定</a:t>
            </a:r>
          </a:p>
          <a:p>
            <a:pPr rtl="0"/>
            <a:r>
              <a:rPr lang="zh-TW"/>
              <a:t>10.1.2 — 基本路由組態範例 </a:t>
            </a:r>
          </a:p>
          <a:p>
            <a:pPr rtl="0"/>
            <a:r>
              <a:rPr lang="zh-TW"/>
              <a:t>10.1.3-語法檢查程式 — 配置初始路由器設定</a:t>
            </a:r>
          </a:p>
        </p:txBody>
      </p:sp>
      <p:sp>
        <p:nvSpPr>
          <p:cNvPr id="4" name="Slide Number Placeholder 3"/>
          <p:cNvSpPr>
            <a:spLocks noGrp="1"/>
          </p:cNvSpPr>
          <p:nvPr>
            <p:ph type="sldNum" sz="quarter" idx="5"/>
          </p:nvPr>
        </p:nvSpPr>
        <p:spPr/>
        <p:txBody>
          <a:bodyPr/>
          <a:lstStyle/>
          <a:p>
            <a:pPr rtl="0"/>
            <a:fld id="{5641018C-6CAF-B84E-B92C-ECB119457FBA}" type="slidenum">
              <a:rPr/>
              <a:t>261</a:t>
            </a:fld>
            <a:endParaRPr/>
          </a:p>
        </p:txBody>
      </p:sp>
    </p:spTree>
    <p:extLst>
      <p:ext uri="{BB962C8B-B14F-4D97-AF65-F5344CB8AC3E}">
        <p14:creationId xmlns:p14="http://schemas.microsoft.com/office/powerpoint/2010/main" val="2391342693"/>
      </p:ext>
    </p:extLst>
  </p:cSld>
  <p:clrMapOvr>
    <a:masterClrMapping/>
  </p:clrMapOvr>
</p:notes>
</file>

<file path=ppt/notesSlides/notesSlide262.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單元 10: 路由器基本設定</a:t>
            </a:r>
          </a:p>
          <a:p>
            <a:pPr rtl="0"/>
            <a:r>
              <a:rPr lang="zh-TW"/>
              <a:t>10.2 — 配置介面 </a:t>
            </a:r>
          </a:p>
          <a:p>
            <a:pPr rtl="0"/>
            <a:r>
              <a:rPr lang="zh-TW"/>
              <a:t>10.2.1 — 配置介面</a:t>
            </a:r>
          </a:p>
        </p:txBody>
      </p:sp>
      <p:sp>
        <p:nvSpPr>
          <p:cNvPr id="4" name="Slide Number Placeholder 3"/>
          <p:cNvSpPr>
            <a:spLocks noGrp="1"/>
          </p:cNvSpPr>
          <p:nvPr>
            <p:ph type="sldNum" sz="quarter" idx="5"/>
          </p:nvPr>
        </p:nvSpPr>
        <p:spPr/>
        <p:txBody>
          <a:bodyPr/>
          <a:lstStyle/>
          <a:p>
            <a:pPr rtl="0"/>
            <a:fld id="{5641018C-6CAF-B84E-B92C-ECB119457FBA}" type="slidenum">
              <a:rPr/>
              <a:t>262</a:t>
            </a:fld>
            <a:endParaRPr/>
          </a:p>
        </p:txBody>
      </p:sp>
    </p:spTree>
    <p:extLst>
      <p:ext uri="{BB962C8B-B14F-4D97-AF65-F5344CB8AC3E}">
        <p14:creationId xmlns:p14="http://schemas.microsoft.com/office/powerpoint/2010/main" val="885902142"/>
      </p:ext>
    </p:extLst>
  </p:cSld>
  <p:clrMapOvr>
    <a:masterClrMapping/>
  </p:clrMapOvr>
</p:notes>
</file>

<file path=ppt/notesSlides/notesSlide263.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單元 10: 路由器基本設定</a:t>
            </a:r>
          </a:p>
          <a:p>
            <a:pPr rtl="0"/>
            <a:r>
              <a:rPr lang="zh-TW"/>
              <a:t>10.2 — 配置介面</a:t>
            </a:r>
          </a:p>
          <a:p>
            <a:pPr rtl="0"/>
            <a:r>
              <a:rPr lang="zh-TW"/>
              <a:t>10.2.2 — 設定路由器介面範例</a:t>
            </a:r>
          </a:p>
        </p:txBody>
      </p:sp>
      <p:sp>
        <p:nvSpPr>
          <p:cNvPr id="4" name="Slide Number Placeholder 3"/>
          <p:cNvSpPr>
            <a:spLocks noGrp="1"/>
          </p:cNvSpPr>
          <p:nvPr>
            <p:ph type="sldNum" sz="quarter" idx="5"/>
          </p:nvPr>
        </p:nvSpPr>
        <p:spPr/>
        <p:txBody>
          <a:bodyPr/>
          <a:lstStyle/>
          <a:p>
            <a:pPr rtl="0"/>
            <a:fld id="{5641018C-6CAF-B84E-B92C-ECB119457FBA}" type="slidenum">
              <a:rPr/>
              <a:t>263</a:t>
            </a:fld>
            <a:endParaRPr/>
          </a:p>
        </p:txBody>
      </p:sp>
    </p:spTree>
    <p:extLst>
      <p:ext uri="{BB962C8B-B14F-4D97-AF65-F5344CB8AC3E}">
        <p14:creationId xmlns:p14="http://schemas.microsoft.com/office/powerpoint/2010/main" val="1266224429"/>
      </p:ext>
    </p:extLst>
  </p:cSld>
  <p:clrMapOvr>
    <a:masterClrMapping/>
  </p:clrMapOvr>
</p:notes>
</file>

<file path=ppt/notesSlides/notesSlide264.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單元 10: 路由器基本設定</a:t>
            </a:r>
          </a:p>
          <a:p>
            <a:pPr rtl="0"/>
            <a:r>
              <a:rPr lang="zh-TW"/>
              <a:t>10.2 — 配置介面</a:t>
            </a:r>
          </a:p>
          <a:p>
            <a:pPr rtl="0"/>
            <a:r>
              <a:rPr lang="zh-TW"/>
              <a:t>10.2.2 — 設定路由器介面範例 (Cont.)</a:t>
            </a:r>
          </a:p>
        </p:txBody>
      </p:sp>
      <p:sp>
        <p:nvSpPr>
          <p:cNvPr id="4" name="Slide Number Placeholder 3"/>
          <p:cNvSpPr>
            <a:spLocks noGrp="1"/>
          </p:cNvSpPr>
          <p:nvPr>
            <p:ph type="sldNum" sz="quarter" idx="5"/>
          </p:nvPr>
        </p:nvSpPr>
        <p:spPr/>
        <p:txBody>
          <a:bodyPr/>
          <a:lstStyle/>
          <a:p>
            <a:pPr rtl="0"/>
            <a:fld id="{5641018C-6CAF-B84E-B92C-ECB119457FBA}" type="slidenum">
              <a:rPr/>
              <a:t>264</a:t>
            </a:fld>
            <a:endParaRPr/>
          </a:p>
        </p:txBody>
      </p:sp>
    </p:spTree>
    <p:extLst>
      <p:ext uri="{BB962C8B-B14F-4D97-AF65-F5344CB8AC3E}">
        <p14:creationId xmlns:p14="http://schemas.microsoft.com/office/powerpoint/2010/main" val="152093515"/>
      </p:ext>
    </p:extLst>
  </p:cSld>
  <p:clrMapOvr>
    <a:masterClrMapping/>
  </p:clrMapOvr>
</p:notes>
</file>

<file path=ppt/notesSlides/notesSlide265.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單元 10: 路由器基本設定</a:t>
            </a:r>
          </a:p>
          <a:p>
            <a:pPr rtl="0"/>
            <a:r>
              <a:rPr lang="zh-TW"/>
              <a:t>10.2 — 配置介面</a:t>
            </a:r>
          </a:p>
          <a:p>
            <a:pPr rtl="0"/>
            <a:r>
              <a:rPr lang="zh-TW"/>
              <a:t>10.2.3 – 驗證介面設定</a:t>
            </a:r>
          </a:p>
        </p:txBody>
      </p:sp>
      <p:sp>
        <p:nvSpPr>
          <p:cNvPr id="4" name="Slide Number Placeholder 3"/>
          <p:cNvSpPr>
            <a:spLocks noGrp="1"/>
          </p:cNvSpPr>
          <p:nvPr>
            <p:ph type="sldNum" sz="quarter" idx="5"/>
          </p:nvPr>
        </p:nvSpPr>
        <p:spPr/>
        <p:txBody>
          <a:bodyPr/>
          <a:lstStyle/>
          <a:p>
            <a:pPr rtl="0"/>
            <a:fld id="{5641018C-6CAF-B84E-B92C-ECB119457FBA}" type="slidenum">
              <a:rPr/>
              <a:t>265</a:t>
            </a:fld>
            <a:endParaRPr/>
          </a:p>
        </p:txBody>
      </p:sp>
    </p:spTree>
    <p:extLst>
      <p:ext uri="{BB962C8B-B14F-4D97-AF65-F5344CB8AC3E}">
        <p14:creationId xmlns:p14="http://schemas.microsoft.com/office/powerpoint/2010/main" val="1764632453"/>
      </p:ext>
    </p:extLst>
  </p:cSld>
  <p:clrMapOvr>
    <a:masterClrMapping/>
  </p:clrMapOvr>
</p:notes>
</file>

<file path=ppt/notesSlides/notesSlide266.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單元 10: 路由器基本設定</a:t>
            </a:r>
          </a:p>
          <a:p>
            <a:pPr rtl="0"/>
            <a:r>
              <a:rPr lang="zh-TW"/>
              <a:t>10.2 — 配置介面</a:t>
            </a:r>
          </a:p>
          <a:p>
            <a:pPr rtl="0"/>
            <a:r>
              <a:rPr lang="zh-TW"/>
              <a:t>10.2.4 — 組態驗證指令</a:t>
            </a:r>
          </a:p>
        </p:txBody>
      </p:sp>
      <p:sp>
        <p:nvSpPr>
          <p:cNvPr id="4" name="Slide Number Placeholder 3"/>
          <p:cNvSpPr>
            <a:spLocks noGrp="1"/>
          </p:cNvSpPr>
          <p:nvPr>
            <p:ph type="sldNum" sz="quarter" idx="5"/>
          </p:nvPr>
        </p:nvSpPr>
        <p:spPr/>
        <p:txBody>
          <a:bodyPr/>
          <a:lstStyle/>
          <a:p>
            <a:pPr rtl="0"/>
            <a:fld id="{5641018C-6CAF-B84E-B92C-ECB119457FBA}" type="slidenum">
              <a:rPr/>
              <a:t>266</a:t>
            </a:fld>
            <a:endParaRPr/>
          </a:p>
        </p:txBody>
      </p:sp>
    </p:spTree>
    <p:extLst>
      <p:ext uri="{BB962C8B-B14F-4D97-AF65-F5344CB8AC3E}">
        <p14:creationId xmlns:p14="http://schemas.microsoft.com/office/powerpoint/2010/main" val="1473732193"/>
      </p:ext>
    </p:extLst>
  </p:cSld>
  <p:clrMapOvr>
    <a:masterClrMapping/>
  </p:clrMapOvr>
</p:notes>
</file>

<file path=ppt/notesSlides/notesSlide267.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單元 10: 路由器基本設定</a:t>
            </a:r>
          </a:p>
          <a:p>
            <a:pPr rtl="0"/>
            <a:r>
              <a:rPr lang="zh-TW"/>
              <a:t>10.2 — 配置介面</a:t>
            </a:r>
          </a:p>
          <a:p>
            <a:pPr rtl="0"/>
            <a:r>
              <a:rPr lang="zh-TW"/>
              <a:t>10.2.4 — 配置驗證指令 (Cont.)</a:t>
            </a:r>
          </a:p>
        </p:txBody>
      </p:sp>
      <p:sp>
        <p:nvSpPr>
          <p:cNvPr id="4" name="Slide Number Placeholder 3"/>
          <p:cNvSpPr>
            <a:spLocks noGrp="1"/>
          </p:cNvSpPr>
          <p:nvPr>
            <p:ph type="sldNum" sz="quarter" idx="5"/>
          </p:nvPr>
        </p:nvSpPr>
        <p:spPr/>
        <p:txBody>
          <a:bodyPr/>
          <a:lstStyle/>
          <a:p>
            <a:pPr rtl="0"/>
            <a:fld id="{5641018C-6CAF-B84E-B92C-ECB119457FBA}" type="slidenum">
              <a:rPr/>
              <a:t>267</a:t>
            </a:fld>
            <a:endParaRPr/>
          </a:p>
        </p:txBody>
      </p:sp>
    </p:spTree>
    <p:extLst>
      <p:ext uri="{BB962C8B-B14F-4D97-AF65-F5344CB8AC3E}">
        <p14:creationId xmlns:p14="http://schemas.microsoft.com/office/powerpoint/2010/main" val="2969177311"/>
      </p:ext>
    </p:extLst>
  </p:cSld>
  <p:clrMapOvr>
    <a:masterClrMapping/>
  </p:clrMapOvr>
</p:notes>
</file>

<file path=ppt/notesSlides/notesSlide268.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單元 10: 路由器基本設定</a:t>
            </a:r>
          </a:p>
          <a:p>
            <a:pPr rtl="0"/>
            <a:r>
              <a:rPr lang="zh-TW"/>
              <a:t>10.2 — 配置介面</a:t>
            </a:r>
          </a:p>
          <a:p>
            <a:pPr rtl="0"/>
            <a:r>
              <a:rPr lang="zh-TW"/>
              <a:t>10.2.4 — 配置驗證指令 (Cont.)</a:t>
            </a:r>
          </a:p>
        </p:txBody>
      </p:sp>
      <p:sp>
        <p:nvSpPr>
          <p:cNvPr id="4" name="Slide Number Placeholder 3"/>
          <p:cNvSpPr>
            <a:spLocks noGrp="1"/>
          </p:cNvSpPr>
          <p:nvPr>
            <p:ph type="sldNum" sz="quarter" idx="5"/>
          </p:nvPr>
        </p:nvSpPr>
        <p:spPr/>
        <p:txBody>
          <a:bodyPr/>
          <a:lstStyle/>
          <a:p>
            <a:pPr rtl="0"/>
            <a:fld id="{5641018C-6CAF-B84E-B92C-ECB119457FBA}" type="slidenum">
              <a:rPr/>
              <a:t>268</a:t>
            </a:fld>
            <a:endParaRPr/>
          </a:p>
        </p:txBody>
      </p:sp>
    </p:spTree>
    <p:extLst>
      <p:ext uri="{BB962C8B-B14F-4D97-AF65-F5344CB8AC3E}">
        <p14:creationId xmlns:p14="http://schemas.microsoft.com/office/powerpoint/2010/main" val="1086217433"/>
      </p:ext>
    </p:extLst>
  </p:cSld>
  <p:clrMapOvr>
    <a:masterClrMapping/>
  </p:clrMapOvr>
</p:notes>
</file>

<file path=ppt/notesSlides/notesSlide269.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單元 10: 路由器基本設定</a:t>
            </a:r>
          </a:p>
          <a:p>
            <a:pPr rtl="0"/>
            <a:r>
              <a:rPr lang="zh-TW"/>
              <a:t>10.2 — 配置介面</a:t>
            </a:r>
          </a:p>
          <a:p>
            <a:pPr rtl="0"/>
            <a:r>
              <a:rPr lang="zh-TW"/>
              <a:t>10.2.4 — 配置驗證指令 (Cont.)</a:t>
            </a:r>
          </a:p>
        </p:txBody>
      </p:sp>
      <p:sp>
        <p:nvSpPr>
          <p:cNvPr id="4" name="Slide Number Placeholder 3"/>
          <p:cNvSpPr>
            <a:spLocks noGrp="1"/>
          </p:cNvSpPr>
          <p:nvPr>
            <p:ph type="sldNum" sz="quarter" idx="5"/>
          </p:nvPr>
        </p:nvSpPr>
        <p:spPr/>
        <p:txBody>
          <a:bodyPr/>
          <a:lstStyle/>
          <a:p>
            <a:pPr rtl="0"/>
            <a:fld id="{5641018C-6CAF-B84E-B92C-ECB119457FBA}" type="slidenum">
              <a:rPr/>
              <a:t>269</a:t>
            </a:fld>
            <a:endParaRPr/>
          </a:p>
        </p:txBody>
      </p:sp>
    </p:spTree>
    <p:extLst>
      <p:ext uri="{BB962C8B-B14F-4D97-AF65-F5344CB8AC3E}">
        <p14:creationId xmlns:p14="http://schemas.microsoft.com/office/powerpoint/2010/main" val="3201411804"/>
      </p:ext>
    </p:extLst>
  </p:cSld>
  <p:clrMapOvr>
    <a:masterClrMapping/>
  </p:clrMapOvr>
</p:notes>
</file>

<file path=ppt/notesSlides/notesSlide27.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lnSpc>
                <a:spcPct val="80000"/>
              </a:lnSpc>
              <a:buFontTx/>
              <a:buNone/>
            </a:pPr>
            <a:r>
              <a:rPr lang="zh-TW" sz="1200" kern="1200">
                <a:solidFill>
                  <a:schemeClr val="tx1"/>
                </a:solidFill>
                <a:latin typeface="Arial"/>
                <a:ea typeface="ＭＳ Ｐゴシック" charset="0"/>
                <a:cs typeface="ＭＳ Ｐゴシック" charset="0"/>
              </a:rPr>
              <a:t>1 – Networking Today</a:t>
            </a:r>
          </a:p>
          <a:p>
            <a:pPr rtl="0">
              <a:lnSpc>
                <a:spcPct val="80000"/>
              </a:lnSpc>
              <a:buFontTx/>
              <a:buNone/>
            </a:pPr>
            <a:r>
              <a:rPr lang="zh-TW" sz="1200" kern="1200">
                <a:solidFill>
                  <a:schemeClr val="tx1"/>
                </a:solidFill>
                <a:latin typeface="Arial"/>
                <a:ea typeface="ＭＳ Ｐゴシック" charset="0"/>
                <a:cs typeface="ＭＳ Ｐゴシック" charset="0"/>
              </a:rPr>
              <a:t>1.6 – </a:t>
            </a:r>
            <a:r>
              <a:rPr lang="zh-TW" sz="1200">
                <a:solidFill>
                  <a:schemeClr val="accent5">
                    <a:lumMod val="40000"/>
                    <a:lumOff val="60000"/>
                  </a:schemeClr>
                </a:solidFill>
              </a:rPr>
              <a:t>Reliable Networks</a:t>
            </a:r>
          </a:p>
          <a:p>
            <a:pPr rtl="0">
              <a:lnSpc>
                <a:spcPct val="80000"/>
              </a:lnSpc>
              <a:buFontTx/>
              <a:buNone/>
            </a:pPr>
            <a:r>
              <a:rPr lang="zh-TW">
                <a:latin typeface="Arial"/>
              </a:rPr>
              <a:t>1.6.5 – Network Security</a:t>
            </a:r>
          </a:p>
          <a:p>
            <a:pPr marL="0" marR="0" lvl="0" indent="0" algn="l" defTabSz="457200" rtl="0" eaLnBrk="1" fontAlgn="auto" latinLnBrk="0" hangingPunct="1">
              <a:lnSpc>
                <a:spcPct val="80000"/>
              </a:lnSpc>
              <a:spcBef>
                <a:spcPct val="0"/>
              </a:spcBef>
              <a:spcAft>
                <a:spcPct val="0"/>
              </a:spcAft>
              <a:buClrTx/>
              <a:buSzTx/>
              <a:buFontTx/>
              <a:buNone/>
              <a:defRPr/>
            </a:pPr>
            <a:r>
              <a:rPr lang="zh-TW" sz="1200">
                <a:effectLst/>
              </a:rPr>
              <a:t>1.6.6 — 檢查您的理解 — 可靠的</a:t>
            </a:r>
            <a:r>
              <a:rPr lang="zh-TW" altLang="en-US" sz="1200">
                <a:effectLst/>
              </a:rPr>
              <a:t>網路</a:t>
            </a:r>
            <a:endParaRPr lang="zh-TW" sz="1200">
              <a:effectLst/>
            </a:endParaRPr>
          </a:p>
          <a:p>
            <a:pPr>
              <a:lnSpc>
                <a:spcPct val="80000"/>
              </a:lnSpc>
              <a:buFontTx/>
              <a:buNone/>
            </a:pPr>
            <a:endParaRPr lang="en-US"/>
          </a:p>
          <a:p>
            <a:endParaRPr lang="en-US"/>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27</a:t>
            </a:fld>
            <a:endParaRPr>
              <a:solidFill>
                <a:prstClr val="black"/>
              </a:solidFill>
            </a:endParaRPr>
          </a:p>
        </p:txBody>
      </p:sp>
    </p:spTree>
    <p:extLst>
      <p:ext uri="{BB962C8B-B14F-4D97-AF65-F5344CB8AC3E}">
        <p14:creationId xmlns:p14="http://schemas.microsoft.com/office/powerpoint/2010/main" val="1511699009"/>
      </p:ext>
    </p:extLst>
  </p:cSld>
  <p:clrMapOvr>
    <a:masterClrMapping/>
  </p:clrMapOvr>
</p:notes>
</file>

<file path=ppt/notesSlides/notesSlide270.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單元 10: 路由器基本設定</a:t>
            </a:r>
          </a:p>
          <a:p>
            <a:pPr rtl="0"/>
            <a:r>
              <a:rPr lang="zh-TW"/>
              <a:t>10.2 — 配置介面</a:t>
            </a:r>
          </a:p>
          <a:p>
            <a:pPr rtl="0"/>
            <a:r>
              <a:rPr lang="zh-TW"/>
              <a:t>10.2.4 — 配置驗證指令 (Cont.)</a:t>
            </a:r>
          </a:p>
        </p:txBody>
      </p:sp>
      <p:sp>
        <p:nvSpPr>
          <p:cNvPr id="4" name="Slide Number Placeholder 3"/>
          <p:cNvSpPr>
            <a:spLocks noGrp="1"/>
          </p:cNvSpPr>
          <p:nvPr>
            <p:ph type="sldNum" sz="quarter" idx="5"/>
          </p:nvPr>
        </p:nvSpPr>
        <p:spPr/>
        <p:txBody>
          <a:bodyPr/>
          <a:lstStyle/>
          <a:p>
            <a:pPr rtl="0"/>
            <a:fld id="{5641018C-6CAF-B84E-B92C-ECB119457FBA}" type="slidenum">
              <a:rPr/>
              <a:t>270</a:t>
            </a:fld>
            <a:endParaRPr/>
          </a:p>
        </p:txBody>
      </p:sp>
    </p:spTree>
    <p:extLst>
      <p:ext uri="{BB962C8B-B14F-4D97-AF65-F5344CB8AC3E}">
        <p14:creationId xmlns:p14="http://schemas.microsoft.com/office/powerpoint/2010/main" val="3013566144"/>
      </p:ext>
    </p:extLst>
  </p:cSld>
  <p:clrMapOvr>
    <a:masterClrMapping/>
  </p:clrMapOvr>
</p:notes>
</file>

<file path=ppt/notesSlides/notesSlide271.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單元 10: 路由器基本設定</a:t>
            </a:r>
          </a:p>
          <a:p>
            <a:pPr rtl="0"/>
            <a:r>
              <a:rPr lang="zh-TW"/>
              <a:t>10.2 — 配置介面</a:t>
            </a:r>
          </a:p>
          <a:p>
            <a:pPr rtl="0"/>
            <a:r>
              <a:rPr lang="zh-TW"/>
              <a:t>10.2.4 — 配置驗證指令 (Cont.)</a:t>
            </a:r>
          </a:p>
          <a:p>
            <a:pPr rtl="0"/>
            <a:r>
              <a:rPr lang="zh-TW"/>
              <a:t>10.2.5語法檢查-設定介面</a:t>
            </a:r>
          </a:p>
        </p:txBody>
      </p:sp>
      <p:sp>
        <p:nvSpPr>
          <p:cNvPr id="4" name="Slide Number Placeholder 3"/>
          <p:cNvSpPr>
            <a:spLocks noGrp="1"/>
          </p:cNvSpPr>
          <p:nvPr>
            <p:ph type="sldNum" sz="quarter" idx="5"/>
          </p:nvPr>
        </p:nvSpPr>
        <p:spPr/>
        <p:txBody>
          <a:bodyPr/>
          <a:lstStyle/>
          <a:p>
            <a:pPr rtl="0"/>
            <a:fld id="{5641018C-6CAF-B84E-B92C-ECB119457FBA}" type="slidenum">
              <a:rPr/>
              <a:t>271</a:t>
            </a:fld>
            <a:endParaRPr/>
          </a:p>
        </p:txBody>
      </p:sp>
    </p:spTree>
    <p:extLst>
      <p:ext uri="{BB962C8B-B14F-4D97-AF65-F5344CB8AC3E}">
        <p14:creationId xmlns:p14="http://schemas.microsoft.com/office/powerpoint/2010/main" val="3029023001"/>
      </p:ext>
    </p:extLst>
  </p:cSld>
  <p:clrMapOvr>
    <a:masterClrMapping/>
  </p:clrMapOvr>
</p:notes>
</file>

<file path=ppt/notesSlides/notesSlide272.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單元 10: 路由器基本設定</a:t>
            </a:r>
          </a:p>
          <a:p>
            <a:pPr rtl="0"/>
            <a:r>
              <a:rPr lang="zh-TW"/>
              <a:t>10.3 – 設定預設閘道</a:t>
            </a:r>
          </a:p>
          <a:p>
            <a:pPr rtl="0"/>
            <a:r>
              <a:rPr lang="zh-TW"/>
              <a:t>10.3.1 — 主機上的預設閘道</a:t>
            </a:r>
          </a:p>
        </p:txBody>
      </p:sp>
      <p:sp>
        <p:nvSpPr>
          <p:cNvPr id="4" name="Slide Number Placeholder 3"/>
          <p:cNvSpPr>
            <a:spLocks noGrp="1"/>
          </p:cNvSpPr>
          <p:nvPr>
            <p:ph type="sldNum" sz="quarter" idx="5"/>
          </p:nvPr>
        </p:nvSpPr>
        <p:spPr/>
        <p:txBody>
          <a:bodyPr/>
          <a:lstStyle/>
          <a:p>
            <a:pPr rtl="0"/>
            <a:fld id="{5641018C-6CAF-B84E-B92C-ECB119457FBA}" type="slidenum">
              <a:rPr/>
              <a:t>272</a:t>
            </a:fld>
            <a:endParaRPr/>
          </a:p>
        </p:txBody>
      </p:sp>
    </p:spTree>
    <p:extLst>
      <p:ext uri="{BB962C8B-B14F-4D97-AF65-F5344CB8AC3E}">
        <p14:creationId xmlns:p14="http://schemas.microsoft.com/office/powerpoint/2010/main" val="2318582942"/>
      </p:ext>
    </p:extLst>
  </p:cSld>
  <p:clrMapOvr>
    <a:masterClrMapping/>
  </p:clrMapOvr>
</p:notes>
</file>

<file path=ppt/notesSlides/notesSlide273.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單元 10: 路由器基本設定</a:t>
            </a:r>
          </a:p>
          <a:p>
            <a:pPr rtl="0"/>
            <a:r>
              <a:rPr lang="zh-TW"/>
              <a:t>10.3 – 設定預設閘道</a:t>
            </a:r>
          </a:p>
          <a:p>
            <a:pPr rtl="0"/>
            <a:r>
              <a:rPr lang="zh-TW"/>
              <a:t>10.3.2 — 交換器上的預設閘道</a:t>
            </a:r>
          </a:p>
          <a:p>
            <a:pPr rtl="0"/>
            <a:r>
              <a:rPr lang="zh-TW"/>
              <a:t>10.3.3 – Syntax Checker – 設定預設閘道</a:t>
            </a:r>
          </a:p>
        </p:txBody>
      </p:sp>
      <p:sp>
        <p:nvSpPr>
          <p:cNvPr id="4" name="Slide Number Placeholder 3"/>
          <p:cNvSpPr>
            <a:spLocks noGrp="1"/>
          </p:cNvSpPr>
          <p:nvPr>
            <p:ph type="sldNum" sz="quarter" idx="5"/>
          </p:nvPr>
        </p:nvSpPr>
        <p:spPr/>
        <p:txBody>
          <a:bodyPr/>
          <a:lstStyle/>
          <a:p>
            <a:pPr rtl="0"/>
            <a:fld id="{5641018C-6CAF-B84E-B92C-ECB119457FBA}" type="slidenum">
              <a:rPr/>
              <a:t>273</a:t>
            </a:fld>
            <a:endParaRPr/>
          </a:p>
        </p:txBody>
      </p:sp>
    </p:spTree>
    <p:extLst>
      <p:ext uri="{BB962C8B-B14F-4D97-AF65-F5344CB8AC3E}">
        <p14:creationId xmlns:p14="http://schemas.microsoft.com/office/powerpoint/2010/main" val="3084728687"/>
      </p:ext>
    </p:extLst>
  </p:cSld>
  <p:clrMapOvr>
    <a:masterClrMapping/>
  </p:clrMapOvr>
</p:notes>
</file>

<file path=ppt/notesSlides/notesSlide274.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2529" name="Rectangle 11"/>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a:ea typeface="ＭＳ Ｐゴシック" charset="0"/>
                <a:cs typeface="ＭＳ Ｐゴシック" charset="0"/>
              </a:defRPr>
            </a:lvl1pPr>
            <a:lvl2pPr marL="742950" indent="-285750" defTabSz="903288">
              <a:defRPr sz="2400">
                <a:solidFill>
                  <a:schemeClr val="tx1"/>
                </a:solidFill>
                <a:latin typeface="Arial"/>
                <a:ea typeface="ＭＳ Ｐゴシック" charset="0"/>
              </a:defRPr>
            </a:lvl2pPr>
            <a:lvl3pPr marL="1143000" indent="-228600" defTabSz="903288">
              <a:defRPr sz="2400">
                <a:solidFill>
                  <a:schemeClr val="tx1"/>
                </a:solidFill>
                <a:latin typeface="Arial"/>
                <a:ea typeface="ＭＳ Ｐゴシック" charset="0"/>
              </a:defRPr>
            </a:lvl3pPr>
            <a:lvl4pPr marL="1600200" indent="-228600" defTabSz="903288">
              <a:defRPr sz="2400">
                <a:solidFill>
                  <a:schemeClr val="tx1"/>
                </a:solidFill>
                <a:latin typeface="Arial"/>
                <a:ea typeface="ＭＳ Ｐゴシック" charset="0"/>
              </a:defRPr>
            </a:lvl4pPr>
            <a:lvl5pPr marL="2057400" indent="-228600" defTabSz="903288">
              <a:defRPr sz="2400">
                <a:solidFill>
                  <a:schemeClr val="tx1"/>
                </a:solidFill>
                <a:latin typeface="Arial"/>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9pPr>
          </a:lstStyle>
          <a:p>
            <a:pPr rtl="0"/>
            <a:fld id="{3997A419-355F-A04A-96E0-21643AF8E9FF}" type="slidenum">
              <a:rPr sz="800">
                <a:solidFill>
                  <a:prstClr val="black"/>
                </a:solidFill>
              </a:rPr>
              <a:pPr rtl="0"/>
              <a:t>274</a:t>
            </a:fld>
            <a:endParaRPr sz="800">
              <a:solidFill>
                <a:prstClr val="black"/>
              </a:solidFill>
            </a:endParaRPr>
          </a:p>
        </p:txBody>
      </p:sp>
      <p:sp>
        <p:nvSpPr>
          <p:cNvPr id="22530" name="Rectangle 2"/>
          <p:cNvSpPr>
            <a:spLocks noGrp="1" noRot="1" noChangeAspect="1" noChangeArrowheads="1" noTextEdit="1"/>
          </p:cNvSpPr>
          <p:nvPr>
            <p:ph type="sldImg"/>
          </p:nvPr>
        </p:nvSpPr>
        <p:spPr>
          <a:xfrm>
            <a:off x="1168400" y="1243013"/>
            <a:ext cx="4470400" cy="3354387"/>
          </a:xfrm>
        </p:spPr>
      </p:sp>
      <p:sp>
        <p:nvSpPr>
          <p:cNvPr id="2253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r>
              <a:rPr lang="zh-TW"/>
              <a:t>單元 10: 路由器基本設定</a:t>
            </a:r>
          </a:p>
          <a:p>
            <a:pPr rtl="0"/>
            <a:r>
              <a:rPr lang="zh-TW"/>
              <a:t>10.4 — 課程練習和問答</a:t>
            </a:r>
          </a:p>
          <a:p>
            <a:pPr rtl="0"/>
            <a:r>
              <a:rPr lang="zh-TW"/>
              <a:t>10.4.5-我在本課程中學到了什麼？</a:t>
            </a:r>
          </a:p>
        </p:txBody>
      </p:sp>
    </p:spTree>
    <p:extLst>
      <p:ext uri="{BB962C8B-B14F-4D97-AF65-F5344CB8AC3E}">
        <p14:creationId xmlns:p14="http://schemas.microsoft.com/office/powerpoint/2010/main" val="1779448278"/>
      </p:ext>
    </p:extLst>
  </p:cSld>
  <p:clrMapOvr>
    <a:masterClrMapping/>
  </p:clrMapOvr>
</p:notes>
</file>

<file path=ppt/notesSlides/notesSlide275.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2529" name="Rectangle 11"/>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a:ea typeface="ＭＳ Ｐゴシック" charset="0"/>
                <a:cs typeface="ＭＳ Ｐゴシック" charset="0"/>
              </a:defRPr>
            </a:lvl1pPr>
            <a:lvl2pPr marL="742950" indent="-285750" defTabSz="903288">
              <a:defRPr sz="2400">
                <a:solidFill>
                  <a:schemeClr val="tx1"/>
                </a:solidFill>
                <a:latin typeface="Arial"/>
                <a:ea typeface="ＭＳ Ｐゴシック" charset="0"/>
              </a:defRPr>
            </a:lvl2pPr>
            <a:lvl3pPr marL="1143000" indent="-228600" defTabSz="903288">
              <a:defRPr sz="2400">
                <a:solidFill>
                  <a:schemeClr val="tx1"/>
                </a:solidFill>
                <a:latin typeface="Arial"/>
                <a:ea typeface="ＭＳ Ｐゴシック" charset="0"/>
              </a:defRPr>
            </a:lvl3pPr>
            <a:lvl4pPr marL="1600200" indent="-228600" defTabSz="903288">
              <a:defRPr sz="2400">
                <a:solidFill>
                  <a:schemeClr val="tx1"/>
                </a:solidFill>
                <a:latin typeface="Arial"/>
                <a:ea typeface="ＭＳ Ｐゴシック" charset="0"/>
              </a:defRPr>
            </a:lvl4pPr>
            <a:lvl5pPr marL="2057400" indent="-228600" defTabSz="903288">
              <a:defRPr sz="2400">
                <a:solidFill>
                  <a:schemeClr val="tx1"/>
                </a:solidFill>
                <a:latin typeface="Arial"/>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9pPr>
          </a:lstStyle>
          <a:p>
            <a:pPr rtl="0"/>
            <a:fld id="{3997A419-355F-A04A-96E0-21643AF8E9FF}" type="slidenum">
              <a:rPr sz="800">
                <a:solidFill>
                  <a:prstClr val="black"/>
                </a:solidFill>
              </a:rPr>
              <a:pPr rtl="0"/>
              <a:t>275</a:t>
            </a:fld>
            <a:endParaRPr sz="800">
              <a:solidFill>
                <a:prstClr val="black"/>
              </a:solidFill>
            </a:endParaRPr>
          </a:p>
        </p:txBody>
      </p:sp>
      <p:sp>
        <p:nvSpPr>
          <p:cNvPr id="22530" name="Rectangle 2"/>
          <p:cNvSpPr>
            <a:spLocks noGrp="1" noRot="1" noChangeAspect="1" noChangeArrowheads="1" noTextEdit="1"/>
          </p:cNvSpPr>
          <p:nvPr>
            <p:ph type="sldImg"/>
          </p:nvPr>
        </p:nvSpPr>
        <p:spPr>
          <a:xfrm>
            <a:off x="1168400" y="1243013"/>
            <a:ext cx="4470400" cy="3354387"/>
          </a:xfrm>
        </p:spPr>
      </p:sp>
      <p:sp>
        <p:nvSpPr>
          <p:cNvPr id="2253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r>
              <a:rPr lang="zh-TW"/>
              <a:t>單元 10: 路由器基本設定</a:t>
            </a:r>
          </a:p>
          <a:p>
            <a:pPr rtl="0"/>
            <a:r>
              <a:rPr lang="zh-TW"/>
              <a:t>10.4 — 課程練習和問答</a:t>
            </a:r>
          </a:p>
          <a:p>
            <a:pPr rtl="0"/>
            <a:r>
              <a:rPr lang="zh-TW"/>
              <a:t>10.4.5-我在本單元中學到了什麼（Cont.）？</a:t>
            </a:r>
          </a:p>
        </p:txBody>
      </p:sp>
    </p:spTree>
    <p:extLst>
      <p:ext uri="{BB962C8B-B14F-4D97-AF65-F5344CB8AC3E}">
        <p14:creationId xmlns:p14="http://schemas.microsoft.com/office/powerpoint/2010/main" val="2816421999"/>
      </p:ext>
    </p:extLst>
  </p:cSld>
  <p:clrMapOvr>
    <a:masterClrMapping/>
  </p:clrMapOvr>
</p:notes>
</file>

<file path=ppt/notesSlides/notesSlide276.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smtClean="0">
                <a:solidFill>
                  <a:schemeClr val="accent5">
                    <a:lumMod val="40000"/>
                    <a:lumOff val="60000"/>
                  </a:schemeClr>
                </a:solidFill>
              </a:rPr>
              <a:t>單元</a:t>
            </a:r>
            <a:r>
              <a:rPr lang="zh-TW">
                <a:solidFill>
                  <a:schemeClr val="accent5">
                    <a:lumMod val="40000"/>
                    <a:lumOff val="60000"/>
                  </a:schemeClr>
                </a:solidFill>
              </a:rPr>
              <a:t>十一：IPv4 定址</a:t>
            </a:r>
          </a:p>
        </p:txBody>
      </p:sp>
      <p:sp>
        <p:nvSpPr>
          <p:cNvPr id="4" name="Slide Number Placeholder 3"/>
          <p:cNvSpPr>
            <a:spLocks noGrp="1"/>
          </p:cNvSpPr>
          <p:nvPr>
            <p:ph type="sldNum" sz="quarter" idx="10"/>
          </p:nvPr>
        </p:nvSpPr>
        <p:spPr/>
        <p:txBody>
          <a:bodyPr/>
          <a:lstStyle/>
          <a:p>
            <a:pPr rtl="0"/>
            <a:fld id="{5641018C-6CAF-B84E-B92C-ECB119457FBA}" type="slidenum">
              <a:rPr/>
              <a:t>276</a:t>
            </a:fld>
            <a:endParaRPr/>
          </a:p>
        </p:txBody>
      </p:sp>
    </p:spTree>
    <p:extLst>
      <p:ext uri="{BB962C8B-B14F-4D97-AF65-F5344CB8AC3E}">
        <p14:creationId xmlns:p14="http://schemas.microsoft.com/office/powerpoint/2010/main" val="3310687273"/>
      </p:ext>
    </p:extLst>
  </p:cSld>
  <p:clrMapOvr>
    <a:masterClrMapping/>
  </p:clrMapOvr>
</p:notes>
</file>

<file path=ppt/notesSlides/notesSlide277.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18434" name="Rectangle 11"/>
          <p:cNvSpPr txBox="1">
            <a:spLocks noGrp="1" noChangeArrowheads="1"/>
          </p:cNvSpPr>
          <p:nvPr/>
        </p:nvSpPr>
        <p:spPr bwMode="auto">
          <a:xfrm>
            <a:off x="5885392" y="9435469"/>
            <a:ext cx="806779" cy="312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a:cs typeface="Arial"/>
              </a:defRPr>
            </a:lvl1pPr>
            <a:lvl2pPr marL="742950" indent="-285750" defTabSz="903288" eaLnBrk="0" hangingPunct="0">
              <a:defRPr sz="2400" b="1">
                <a:solidFill>
                  <a:schemeClr val="tx1"/>
                </a:solidFill>
                <a:latin typeface="Arial"/>
                <a:cs typeface="Arial"/>
              </a:defRPr>
            </a:lvl2pPr>
            <a:lvl3pPr marL="1143000" indent="-228600" defTabSz="903288" eaLnBrk="0" hangingPunct="0">
              <a:defRPr sz="2400" b="1">
                <a:solidFill>
                  <a:schemeClr val="tx1"/>
                </a:solidFill>
                <a:latin typeface="Arial"/>
                <a:cs typeface="Arial"/>
              </a:defRPr>
            </a:lvl3pPr>
            <a:lvl4pPr marL="1600200" indent="-228600" defTabSz="903288" eaLnBrk="0" hangingPunct="0">
              <a:defRPr sz="2400" b="1">
                <a:solidFill>
                  <a:schemeClr val="tx1"/>
                </a:solidFill>
                <a:latin typeface="Arial"/>
                <a:cs typeface="Arial"/>
              </a:defRPr>
            </a:lvl4pPr>
            <a:lvl5pPr marL="2057400" indent="-228600" defTabSz="903288" eaLnBrk="0" hangingPunct="0">
              <a:defRPr sz="2400" b="1">
                <a:solidFill>
                  <a:schemeClr val="tx1"/>
                </a:solidFill>
                <a:latin typeface="Arial"/>
                <a:cs typeface="Arial"/>
              </a:defRPr>
            </a:lvl5pPr>
            <a:lvl6pPr marL="2514600" indent="-228600" defTabSz="903288" eaLnBrk="0" fontAlgn="base" hangingPunct="0">
              <a:spcBef>
                <a:spcPct val="0"/>
              </a:spcBef>
              <a:spcAft>
                <a:spcPct val="0"/>
              </a:spcAft>
              <a:defRPr sz="2400" b="1">
                <a:solidFill>
                  <a:schemeClr val="tx1"/>
                </a:solidFill>
                <a:latin typeface="Arial"/>
                <a:cs typeface="Arial"/>
              </a:defRPr>
            </a:lvl6pPr>
            <a:lvl7pPr marL="2971800" indent="-228600" defTabSz="903288" eaLnBrk="0" fontAlgn="base" hangingPunct="0">
              <a:spcBef>
                <a:spcPct val="0"/>
              </a:spcBef>
              <a:spcAft>
                <a:spcPct val="0"/>
              </a:spcAft>
              <a:defRPr sz="2400" b="1">
                <a:solidFill>
                  <a:schemeClr val="tx1"/>
                </a:solidFill>
                <a:latin typeface="Arial"/>
                <a:cs typeface="Arial"/>
              </a:defRPr>
            </a:lvl7pPr>
            <a:lvl8pPr marL="3429000" indent="-228600" defTabSz="903288" eaLnBrk="0" fontAlgn="base" hangingPunct="0">
              <a:spcBef>
                <a:spcPct val="0"/>
              </a:spcBef>
              <a:spcAft>
                <a:spcPct val="0"/>
              </a:spcAft>
              <a:defRPr sz="2400" b="1">
                <a:solidFill>
                  <a:schemeClr val="tx1"/>
                </a:solidFill>
                <a:latin typeface="Arial"/>
                <a:cs typeface="Arial"/>
              </a:defRPr>
            </a:lvl8pPr>
            <a:lvl9pPr marL="3886200" indent="-228600" defTabSz="903288" eaLnBrk="0" fontAlgn="base" hangingPunct="0">
              <a:spcBef>
                <a:spcPct val="0"/>
              </a:spcBef>
              <a:spcAft>
                <a:spcPct val="0"/>
              </a:spcAft>
              <a:defRPr sz="2400" b="1">
                <a:solidFill>
                  <a:schemeClr val="tx1"/>
                </a:solidFill>
                <a:latin typeface="Arial"/>
                <a:cs typeface="Arial"/>
              </a:defRPr>
            </a:lvl9pPr>
          </a:lstStyle>
          <a:p>
            <a:pPr algn="r" rtl="0"/>
            <a:fld id="{7C839C26-801B-42B6-A101-60F37FE2B0A8}" type="slidenum">
              <a:rPr sz="800" b="0">
                <a:solidFill>
                  <a:prstClr val="black"/>
                </a:solidFill>
              </a:rPr>
              <a:pPr algn="r" rtl="0"/>
              <a:t>277</a:t>
            </a:fld>
            <a:endParaRPr sz="800" b="0">
              <a:solidFill>
                <a:prstClr val="black"/>
              </a:solidFill>
            </a:endParaRPr>
          </a:p>
        </p:txBody>
      </p:sp>
      <p:sp>
        <p:nvSpPr>
          <p:cNvPr id="18435" name="Rectangle 2"/>
          <p:cNvSpPr>
            <a:spLocks noGrp="1" noRot="1" noChangeAspect="1" noChangeArrowheads="1" noTextEdit="1"/>
          </p:cNvSpPr>
          <p:nvPr>
            <p:ph type="sldImg"/>
          </p:nvPr>
        </p:nvSpPr>
        <p:spPr>
          <a:xfrm>
            <a:off x="1168400" y="1243013"/>
            <a:ext cx="4470400" cy="3354387"/>
          </a:xfrm>
        </p:spPr>
      </p:sp>
      <p:sp>
        <p:nvSpPr>
          <p:cNvPr id="1843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buFontTx/>
              <a:buNone/>
            </a:pPr>
            <a:r>
              <a:rPr lang="zh-TW" sz="1200">
                <a:solidFill>
                  <a:schemeClr val="accent5">
                    <a:lumMod val="40000"/>
                    <a:lumOff val="60000"/>
                  </a:schemeClr>
                </a:solidFill>
              </a:rPr>
              <a:t>11</a:t>
            </a:r>
            <a:r>
              <a:rPr lang="zh-TW" sz="1200" baseline="0">
                <a:solidFill>
                  <a:schemeClr val="accent5">
                    <a:lumMod val="40000"/>
                    <a:lumOff val="60000"/>
                  </a:schemeClr>
                </a:solidFill>
              </a:rPr>
              <a:t> — </a:t>
            </a:r>
            <a:r>
              <a:rPr lang="zh-TW" sz="1200">
                <a:solidFill>
                  <a:schemeClr val="accent5">
                    <a:lumMod val="40000"/>
                    <a:lumOff val="60000"/>
                  </a:schemeClr>
                </a:solidFill>
              </a:rPr>
              <a:t>IPv4 定址</a:t>
            </a:r>
          </a:p>
          <a:p>
            <a:pPr rtl="0">
              <a:buFontTx/>
              <a:buNone/>
            </a:pPr>
            <a:r>
              <a:rPr lang="zh-TW" sz="1200" b="0"/>
              <a:t>11.0 – 簡介</a:t>
            </a:r>
          </a:p>
          <a:p>
            <a:pPr rtl="0">
              <a:lnSpc>
                <a:spcPct val="80000"/>
              </a:lnSpc>
              <a:buFontTx/>
              <a:buNone/>
            </a:pPr>
            <a:r>
              <a:rPr lang="zh-TW" sz="1200" kern="1200">
                <a:solidFill>
                  <a:schemeClr val="tx1"/>
                </a:solidFill>
                <a:latin typeface="Arial"/>
                <a:ea typeface="ＭＳ Ｐゴシック" charset="0"/>
                <a:cs typeface="ＭＳ Ｐゴシック" charset="0"/>
              </a:rPr>
              <a:t>11.0.2- </a:t>
            </a:r>
            <a:r>
              <a:rPr lang="zh-TW" sz="1200" kern="1200">
                <a:solidFill>
                  <a:schemeClr val="tx1"/>
                </a:solidFill>
                <a:latin typeface="+mn-lt"/>
                <a:ea typeface="+mn-ea"/>
                <a:cs typeface="+mn-cs"/>
              </a:rPr>
              <a:t>我</a:t>
            </a:r>
            <a:r>
              <a:rPr lang="zh-TW" sz="1200" kern="1200" baseline="0">
                <a:solidFill>
                  <a:schemeClr val="tx1"/>
                </a:solidFill>
                <a:latin typeface="+mn-lt"/>
                <a:ea typeface="+mn-ea"/>
                <a:cs typeface="+mn-cs"/>
              </a:rPr>
              <a:t> 將學會在本單元中做什麼？ </a:t>
            </a:r>
          </a:p>
          <a:p>
            <a:pPr>
              <a:buFontTx/>
              <a:buNone/>
            </a:pPr>
            <a:endParaRPr lang="en-GB"/>
          </a:p>
        </p:txBody>
      </p:sp>
    </p:spTree>
    <p:extLst>
      <p:ext uri="{BB962C8B-B14F-4D97-AF65-F5344CB8AC3E}">
        <p14:creationId xmlns:p14="http://schemas.microsoft.com/office/powerpoint/2010/main" val="3319225813"/>
      </p:ext>
    </p:extLst>
  </p:cSld>
  <p:clrMapOvr>
    <a:masterClrMapping/>
  </p:clrMapOvr>
</p:notes>
</file>

<file path=ppt/notesSlides/notesSlide278.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buFontTx/>
              <a:buNone/>
            </a:pPr>
            <a:r>
              <a:rPr lang="zh-TW" sz="1200">
                <a:solidFill>
                  <a:schemeClr val="accent5">
                    <a:lumMod val="40000"/>
                    <a:lumOff val="60000"/>
                  </a:schemeClr>
                </a:solidFill>
              </a:rPr>
              <a:t>11</a:t>
            </a:r>
            <a:r>
              <a:rPr lang="zh-TW" sz="1200" baseline="0">
                <a:solidFill>
                  <a:schemeClr val="accent5">
                    <a:lumMod val="40000"/>
                    <a:lumOff val="60000"/>
                  </a:schemeClr>
                </a:solidFill>
              </a:rPr>
              <a:t> — </a:t>
            </a:r>
            <a:r>
              <a:rPr lang="zh-TW" sz="1200">
                <a:solidFill>
                  <a:schemeClr val="accent5">
                    <a:lumMod val="40000"/>
                    <a:lumOff val="60000"/>
                  </a:schemeClr>
                </a:solidFill>
              </a:rPr>
              <a:t>IPv4 定址</a:t>
            </a:r>
          </a:p>
          <a:p>
            <a:pPr rtl="0"/>
            <a:r>
              <a:rPr lang="zh-TW"/>
              <a:t>11.1 –  IPv4 位址結構</a:t>
            </a:r>
          </a:p>
          <a:p>
            <a:pPr rtl="0"/>
            <a:r>
              <a:rPr lang="zh-TW"/>
              <a:t>11.1.1 — 網路和主機部分</a:t>
            </a:r>
          </a:p>
        </p:txBody>
      </p:sp>
      <p:sp>
        <p:nvSpPr>
          <p:cNvPr id="4" name="Slide Number Placeholder 3"/>
          <p:cNvSpPr>
            <a:spLocks noGrp="1"/>
          </p:cNvSpPr>
          <p:nvPr>
            <p:ph type="sldNum" sz="quarter" idx="5"/>
          </p:nvPr>
        </p:nvSpPr>
        <p:spPr/>
        <p:txBody>
          <a:bodyPr/>
          <a:lstStyle/>
          <a:p>
            <a:pPr rtl="0"/>
            <a:fld id="{5641018C-6CAF-B84E-B92C-ECB119457FBA}" type="slidenum">
              <a:rPr/>
              <a:t>278</a:t>
            </a:fld>
            <a:endParaRPr/>
          </a:p>
        </p:txBody>
      </p:sp>
    </p:spTree>
    <p:extLst>
      <p:ext uri="{BB962C8B-B14F-4D97-AF65-F5344CB8AC3E}">
        <p14:creationId xmlns:p14="http://schemas.microsoft.com/office/powerpoint/2010/main" val="1868992779"/>
      </p:ext>
    </p:extLst>
  </p:cSld>
  <p:clrMapOvr>
    <a:masterClrMapping/>
  </p:clrMapOvr>
</p:notes>
</file>

<file path=ppt/notesSlides/notesSlide279.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buFontTx/>
              <a:buNone/>
            </a:pPr>
            <a:r>
              <a:rPr lang="zh-TW" sz="1200">
                <a:solidFill>
                  <a:schemeClr val="accent5">
                    <a:lumMod val="40000"/>
                    <a:lumOff val="60000"/>
                  </a:schemeClr>
                </a:solidFill>
              </a:rPr>
              <a:t>11</a:t>
            </a:r>
            <a:r>
              <a:rPr lang="zh-TW" sz="1200" baseline="0">
                <a:solidFill>
                  <a:schemeClr val="accent5">
                    <a:lumMod val="40000"/>
                    <a:lumOff val="60000"/>
                  </a:schemeClr>
                </a:solidFill>
              </a:rPr>
              <a:t> — </a:t>
            </a:r>
            <a:r>
              <a:rPr lang="zh-TW" sz="1200">
                <a:solidFill>
                  <a:schemeClr val="accent5">
                    <a:lumMod val="40000"/>
                    <a:lumOff val="60000"/>
                  </a:schemeClr>
                </a:solidFill>
              </a:rPr>
              <a:t>IPv4 定址</a:t>
            </a:r>
          </a:p>
          <a:p>
            <a:pPr rtl="0"/>
            <a:r>
              <a:rPr lang="zh-TW"/>
              <a:t>11.1 –  IPv4 位址結構</a:t>
            </a:r>
          </a:p>
          <a:p>
            <a:pPr rtl="0"/>
            <a:r>
              <a:rPr lang="zh-TW"/>
              <a:t>11.1.2 — 子網遮罩</a:t>
            </a:r>
          </a:p>
        </p:txBody>
      </p:sp>
      <p:sp>
        <p:nvSpPr>
          <p:cNvPr id="4" name="Slide Number Placeholder 3"/>
          <p:cNvSpPr>
            <a:spLocks noGrp="1"/>
          </p:cNvSpPr>
          <p:nvPr>
            <p:ph type="sldNum" sz="quarter" idx="5"/>
          </p:nvPr>
        </p:nvSpPr>
        <p:spPr/>
        <p:txBody>
          <a:bodyPr/>
          <a:lstStyle/>
          <a:p>
            <a:pPr rtl="0"/>
            <a:fld id="{5641018C-6CAF-B84E-B92C-ECB119457FBA}" type="slidenum">
              <a:rPr/>
              <a:t>279</a:t>
            </a:fld>
            <a:endParaRPr/>
          </a:p>
        </p:txBody>
      </p:sp>
    </p:spTree>
    <p:extLst>
      <p:ext uri="{BB962C8B-B14F-4D97-AF65-F5344CB8AC3E}">
        <p14:creationId xmlns:p14="http://schemas.microsoft.com/office/powerpoint/2010/main" val="1215107510"/>
      </p:ext>
    </p:extLst>
  </p:cSld>
  <p:clrMapOvr>
    <a:masterClrMapping/>
  </p:clrMapOvr>
</p:notes>
</file>

<file path=ppt/notesSlides/notesSlide28.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lnSpc>
                <a:spcPct val="80000"/>
              </a:lnSpc>
              <a:buFontTx/>
              <a:buNone/>
            </a:pPr>
            <a:r>
              <a:rPr lang="zh-TW" sz="1200" kern="1200">
                <a:solidFill>
                  <a:schemeClr val="tx1"/>
                </a:solidFill>
                <a:latin typeface="Arial"/>
                <a:ea typeface="ＭＳ Ｐゴシック" charset="0"/>
                <a:cs typeface="ＭＳ Ｐゴシック" charset="0"/>
              </a:rPr>
              <a:t>1 – Networking Today</a:t>
            </a:r>
          </a:p>
          <a:p>
            <a:pPr rtl="0">
              <a:lnSpc>
                <a:spcPct val="80000"/>
              </a:lnSpc>
              <a:buFontTx/>
              <a:buNone/>
            </a:pPr>
            <a:r>
              <a:rPr lang="zh-TW" sz="1200" kern="1200">
                <a:solidFill>
                  <a:schemeClr val="tx1"/>
                </a:solidFill>
                <a:latin typeface="Arial"/>
                <a:ea typeface="ＭＳ Ｐゴシック" charset="0"/>
                <a:cs typeface="ＭＳ Ｐゴシック" charset="0"/>
              </a:rPr>
              <a:t>1.7 – </a:t>
            </a:r>
            <a:r>
              <a:rPr lang="zh-TW" sz="1200">
                <a:solidFill>
                  <a:schemeClr val="accent5">
                    <a:lumMod val="40000"/>
                    <a:lumOff val="60000"/>
                  </a:schemeClr>
                </a:solidFill>
              </a:rPr>
              <a:t>Network Trends</a:t>
            </a:r>
          </a:p>
          <a:p>
            <a:pPr rtl="0">
              <a:lnSpc>
                <a:spcPct val="80000"/>
              </a:lnSpc>
              <a:buFontTx/>
              <a:buNone/>
            </a:pPr>
            <a:r>
              <a:rPr lang="zh-TW">
                <a:latin typeface="Arial"/>
              </a:rPr>
              <a:t>1.7.1 — 最新</a:t>
            </a:r>
            <a:r>
              <a:rPr lang="zh-TW" baseline="0">
                <a:latin typeface="Arial"/>
              </a:rPr>
              <a:t> 趨勢</a:t>
            </a:r>
          </a:p>
          <a:p>
            <a:endParaRPr lang="en-US"/>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28</a:t>
            </a:fld>
            <a:endParaRPr>
              <a:solidFill>
                <a:prstClr val="black"/>
              </a:solidFill>
            </a:endParaRPr>
          </a:p>
        </p:txBody>
      </p:sp>
    </p:spTree>
    <p:extLst>
      <p:ext uri="{BB962C8B-B14F-4D97-AF65-F5344CB8AC3E}">
        <p14:creationId xmlns:p14="http://schemas.microsoft.com/office/powerpoint/2010/main" val="3063624413"/>
      </p:ext>
    </p:extLst>
  </p:cSld>
  <p:clrMapOvr>
    <a:masterClrMapping/>
  </p:clrMapOvr>
</p:notes>
</file>

<file path=ppt/notesSlides/notesSlide280.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buFontTx/>
              <a:buNone/>
            </a:pPr>
            <a:r>
              <a:rPr lang="zh-TW" sz="1200">
                <a:solidFill>
                  <a:schemeClr val="accent5">
                    <a:lumMod val="40000"/>
                    <a:lumOff val="60000"/>
                  </a:schemeClr>
                </a:solidFill>
              </a:rPr>
              <a:t>11</a:t>
            </a:r>
            <a:r>
              <a:rPr lang="zh-TW" sz="1200" baseline="0">
                <a:solidFill>
                  <a:schemeClr val="accent5">
                    <a:lumMod val="40000"/>
                    <a:lumOff val="60000"/>
                  </a:schemeClr>
                </a:solidFill>
              </a:rPr>
              <a:t> — </a:t>
            </a:r>
            <a:r>
              <a:rPr lang="zh-TW" sz="1200">
                <a:solidFill>
                  <a:schemeClr val="accent5">
                    <a:lumMod val="40000"/>
                    <a:lumOff val="60000"/>
                  </a:schemeClr>
                </a:solidFill>
              </a:rPr>
              <a:t>IPv4 定址</a:t>
            </a:r>
          </a:p>
          <a:p>
            <a:pPr rtl="0"/>
            <a:r>
              <a:rPr lang="zh-TW"/>
              <a:t>11.1 –  IPv4 位址結構</a:t>
            </a:r>
          </a:p>
          <a:p>
            <a:pPr rtl="0"/>
            <a:r>
              <a:rPr lang="zh-TW"/>
              <a:t>11.1.3-前綴長度</a:t>
            </a:r>
          </a:p>
        </p:txBody>
      </p:sp>
      <p:sp>
        <p:nvSpPr>
          <p:cNvPr id="4" name="Slide Number Placeholder 3"/>
          <p:cNvSpPr>
            <a:spLocks noGrp="1"/>
          </p:cNvSpPr>
          <p:nvPr>
            <p:ph type="sldNum" sz="quarter" idx="5"/>
          </p:nvPr>
        </p:nvSpPr>
        <p:spPr/>
        <p:txBody>
          <a:bodyPr/>
          <a:lstStyle/>
          <a:p>
            <a:pPr rtl="0"/>
            <a:fld id="{5641018C-6CAF-B84E-B92C-ECB119457FBA}" type="slidenum">
              <a:rPr/>
              <a:t>280</a:t>
            </a:fld>
            <a:endParaRPr/>
          </a:p>
        </p:txBody>
      </p:sp>
    </p:spTree>
    <p:extLst>
      <p:ext uri="{BB962C8B-B14F-4D97-AF65-F5344CB8AC3E}">
        <p14:creationId xmlns:p14="http://schemas.microsoft.com/office/powerpoint/2010/main" val="318921928"/>
      </p:ext>
    </p:extLst>
  </p:cSld>
  <p:clrMapOvr>
    <a:masterClrMapping/>
  </p:clrMapOvr>
</p:notes>
</file>

<file path=ppt/notesSlides/notesSlide281.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buFontTx/>
              <a:buNone/>
            </a:pPr>
            <a:r>
              <a:rPr lang="zh-TW" sz="1200">
                <a:solidFill>
                  <a:schemeClr val="accent5">
                    <a:lumMod val="40000"/>
                    <a:lumOff val="60000"/>
                  </a:schemeClr>
                </a:solidFill>
              </a:rPr>
              <a:t>11</a:t>
            </a:r>
            <a:r>
              <a:rPr lang="zh-TW" sz="1200" baseline="0">
                <a:solidFill>
                  <a:schemeClr val="accent5">
                    <a:lumMod val="40000"/>
                    <a:lumOff val="60000"/>
                  </a:schemeClr>
                </a:solidFill>
              </a:rPr>
              <a:t> — </a:t>
            </a:r>
            <a:r>
              <a:rPr lang="zh-TW" sz="1200">
                <a:solidFill>
                  <a:schemeClr val="accent5">
                    <a:lumMod val="40000"/>
                    <a:lumOff val="60000"/>
                  </a:schemeClr>
                </a:solidFill>
              </a:rPr>
              <a:t>IPv4 定址</a:t>
            </a:r>
          </a:p>
          <a:p>
            <a:pPr rtl="0"/>
            <a:r>
              <a:rPr lang="zh-TW"/>
              <a:t>11.1 –  IPv4 位址結構</a:t>
            </a:r>
          </a:p>
          <a:p>
            <a:pPr rtl="0"/>
            <a:r>
              <a:rPr lang="zh-TW"/>
              <a:t>11.1.4 — 確定網路：ANDing</a:t>
            </a:r>
          </a:p>
        </p:txBody>
      </p:sp>
      <p:sp>
        <p:nvSpPr>
          <p:cNvPr id="4" name="Slide Number Placeholder 3"/>
          <p:cNvSpPr>
            <a:spLocks noGrp="1"/>
          </p:cNvSpPr>
          <p:nvPr>
            <p:ph type="sldNum" sz="quarter" idx="5"/>
          </p:nvPr>
        </p:nvSpPr>
        <p:spPr/>
        <p:txBody>
          <a:bodyPr/>
          <a:lstStyle/>
          <a:p>
            <a:pPr rtl="0"/>
            <a:fld id="{5641018C-6CAF-B84E-B92C-ECB119457FBA}" type="slidenum">
              <a:rPr/>
              <a:t>281</a:t>
            </a:fld>
            <a:endParaRPr/>
          </a:p>
        </p:txBody>
      </p:sp>
    </p:spTree>
    <p:extLst>
      <p:ext uri="{BB962C8B-B14F-4D97-AF65-F5344CB8AC3E}">
        <p14:creationId xmlns:p14="http://schemas.microsoft.com/office/powerpoint/2010/main" val="666718462"/>
      </p:ext>
    </p:extLst>
  </p:cSld>
  <p:clrMapOvr>
    <a:masterClrMapping/>
  </p:clrMapOvr>
</p:notes>
</file>

<file path=ppt/notesSlides/notesSlide282.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11 — IPv4 定址</a:t>
            </a:r>
          </a:p>
          <a:p>
            <a:pPr rtl="0"/>
            <a:r>
              <a:rPr lang="zh-TW"/>
              <a:t>11.1 –  IPv4 位址結構</a:t>
            </a:r>
          </a:p>
          <a:p>
            <a:pPr rtl="0"/>
            <a:r>
              <a:rPr lang="zh-TW"/>
              <a:t>11.1.6 — 網路、主機和廣播位址</a:t>
            </a:r>
          </a:p>
          <a:p>
            <a:pPr rtl="0"/>
            <a:r>
              <a:rPr lang="zh-TW"/>
              <a:t>11.1.7 — 活動 — 和確定網路位址</a:t>
            </a:r>
          </a:p>
          <a:p>
            <a:pPr rtl="0"/>
            <a:r>
              <a:rPr lang="zh-TW"/>
              <a:t>11.1.8-檢查你的理解-IPv4 位址結構</a:t>
            </a:r>
          </a:p>
          <a:p>
            <a:endParaRPr lang="en-US"/>
          </a:p>
        </p:txBody>
      </p:sp>
      <p:sp>
        <p:nvSpPr>
          <p:cNvPr id="4" name="Slide Number Placeholder 3"/>
          <p:cNvSpPr>
            <a:spLocks noGrp="1"/>
          </p:cNvSpPr>
          <p:nvPr>
            <p:ph type="sldNum" sz="quarter" idx="5"/>
          </p:nvPr>
        </p:nvSpPr>
        <p:spPr/>
        <p:txBody>
          <a:bodyPr/>
          <a:lstStyle/>
          <a:p>
            <a:pPr rtl="0"/>
            <a:fld id="{5641018C-6CAF-B84E-B92C-ECB119457FBA}" type="slidenum">
              <a:rPr/>
              <a:t>282</a:t>
            </a:fld>
            <a:endParaRPr/>
          </a:p>
        </p:txBody>
      </p:sp>
    </p:spTree>
    <p:extLst>
      <p:ext uri="{BB962C8B-B14F-4D97-AF65-F5344CB8AC3E}">
        <p14:creationId xmlns:p14="http://schemas.microsoft.com/office/powerpoint/2010/main" val="2712447314"/>
      </p:ext>
    </p:extLst>
  </p:cSld>
  <p:clrMapOvr>
    <a:masterClrMapping/>
  </p:clrMapOvr>
</p:notes>
</file>

<file path=ppt/notesSlides/notesSlide283.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11 — IPv4 定址</a:t>
            </a:r>
          </a:p>
          <a:p>
            <a:pPr rtl="0"/>
            <a:r>
              <a:rPr lang="zh-TW"/>
              <a:t>11.2 — IPv4 單點傳送、廣播和多點傳送</a:t>
            </a:r>
          </a:p>
          <a:p>
            <a:pPr rtl="0"/>
            <a:r>
              <a:rPr lang="zh-TW"/>
              <a:t>11.2.1 — 單播</a:t>
            </a:r>
          </a:p>
        </p:txBody>
      </p:sp>
      <p:sp>
        <p:nvSpPr>
          <p:cNvPr id="4" name="Slide Number Placeholder 3"/>
          <p:cNvSpPr>
            <a:spLocks noGrp="1"/>
          </p:cNvSpPr>
          <p:nvPr>
            <p:ph type="sldNum" sz="quarter" idx="5"/>
          </p:nvPr>
        </p:nvSpPr>
        <p:spPr/>
        <p:txBody>
          <a:bodyPr/>
          <a:lstStyle/>
          <a:p>
            <a:pPr rtl="0"/>
            <a:fld id="{5641018C-6CAF-B84E-B92C-ECB119457FBA}" type="slidenum">
              <a:rPr/>
              <a:t>283</a:t>
            </a:fld>
            <a:endParaRPr/>
          </a:p>
        </p:txBody>
      </p:sp>
    </p:spTree>
    <p:extLst>
      <p:ext uri="{BB962C8B-B14F-4D97-AF65-F5344CB8AC3E}">
        <p14:creationId xmlns:p14="http://schemas.microsoft.com/office/powerpoint/2010/main" val="672412406"/>
      </p:ext>
    </p:extLst>
  </p:cSld>
  <p:clrMapOvr>
    <a:masterClrMapping/>
  </p:clrMapOvr>
</p:notes>
</file>

<file path=ppt/notesSlides/notesSlide284.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11 — IPv4 定址</a:t>
            </a:r>
          </a:p>
          <a:p>
            <a:pPr rtl="0"/>
            <a:r>
              <a:rPr lang="zh-TW"/>
              <a:t>11.2 — IPv4 單點傳送、廣播和多點傳送</a:t>
            </a:r>
          </a:p>
          <a:p>
            <a:pPr rtl="0"/>
            <a:r>
              <a:rPr lang="zh-TW"/>
              <a:t>11.2.2 — 廣播</a:t>
            </a:r>
          </a:p>
        </p:txBody>
      </p:sp>
      <p:sp>
        <p:nvSpPr>
          <p:cNvPr id="4" name="Slide Number Placeholder 3"/>
          <p:cNvSpPr>
            <a:spLocks noGrp="1"/>
          </p:cNvSpPr>
          <p:nvPr>
            <p:ph type="sldNum" sz="quarter" idx="5"/>
          </p:nvPr>
        </p:nvSpPr>
        <p:spPr/>
        <p:txBody>
          <a:bodyPr/>
          <a:lstStyle/>
          <a:p>
            <a:pPr rtl="0"/>
            <a:fld id="{5641018C-6CAF-B84E-B92C-ECB119457FBA}" type="slidenum">
              <a:rPr/>
              <a:t>284</a:t>
            </a:fld>
            <a:endParaRPr/>
          </a:p>
        </p:txBody>
      </p:sp>
    </p:spTree>
    <p:extLst>
      <p:ext uri="{BB962C8B-B14F-4D97-AF65-F5344CB8AC3E}">
        <p14:creationId xmlns:p14="http://schemas.microsoft.com/office/powerpoint/2010/main" val="3120226167"/>
      </p:ext>
    </p:extLst>
  </p:cSld>
  <p:clrMapOvr>
    <a:masterClrMapping/>
  </p:clrMapOvr>
</p:notes>
</file>

<file path=ppt/notesSlides/notesSlide285.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11 — IPv4 定址</a:t>
            </a:r>
          </a:p>
          <a:p>
            <a:pPr rtl="0"/>
            <a:r>
              <a:rPr lang="zh-TW"/>
              <a:t>11.2 — IPv4 單點傳送、廣播和多點傳送</a:t>
            </a:r>
          </a:p>
          <a:p>
            <a:pPr rtl="0"/>
            <a:r>
              <a:rPr lang="zh-TW"/>
              <a:t>11.2.3 — 多點傳送</a:t>
            </a:r>
          </a:p>
          <a:p>
            <a:pPr marL="0" marR="0" lvl="0" indent="0" algn="l" defTabSz="457200" rtl="0" eaLnBrk="1" fontAlgn="auto" latinLnBrk="0" hangingPunct="1">
              <a:lnSpc>
                <a:spcPct val="100000"/>
              </a:lnSpc>
              <a:spcBef>
                <a:spcPct val="0"/>
              </a:spcBef>
              <a:spcAft>
                <a:spcPct val="0"/>
              </a:spcAft>
              <a:buClrTx/>
              <a:buSzTx/>
              <a:buFontTx/>
              <a:buNone/>
              <a:defRPr/>
            </a:pPr>
            <a:r>
              <a:rPr lang="zh-TW"/>
              <a:t>11.2.4 — </a:t>
            </a:r>
            <a:r>
              <a:rPr lang="zh-TW" sz="1200" b="0" i="0" kern="1200">
                <a:solidFill>
                  <a:schemeClr val="tx1"/>
                </a:solidFill>
                <a:effectLst/>
                <a:latin typeface="+mn-lt"/>
                <a:ea typeface="+mn-ea"/>
                <a:cs typeface="+mn-cs"/>
              </a:rPr>
              <a:t>活動-單點傳播、廣播或多點傳送</a:t>
            </a:r>
            <a:r>
              <a:rPr lang="zh-TW"/>
              <a:t> </a:t>
            </a:r>
          </a:p>
          <a:p>
            <a:endParaRPr lang="en-US"/>
          </a:p>
        </p:txBody>
      </p:sp>
      <p:sp>
        <p:nvSpPr>
          <p:cNvPr id="4" name="Slide Number Placeholder 3"/>
          <p:cNvSpPr>
            <a:spLocks noGrp="1"/>
          </p:cNvSpPr>
          <p:nvPr>
            <p:ph type="sldNum" sz="quarter" idx="5"/>
          </p:nvPr>
        </p:nvSpPr>
        <p:spPr/>
        <p:txBody>
          <a:bodyPr/>
          <a:lstStyle/>
          <a:p>
            <a:pPr rtl="0"/>
            <a:fld id="{5641018C-6CAF-B84E-B92C-ECB119457FBA}" type="slidenum">
              <a:rPr/>
              <a:t>285</a:t>
            </a:fld>
            <a:endParaRPr/>
          </a:p>
        </p:txBody>
      </p:sp>
    </p:spTree>
    <p:extLst>
      <p:ext uri="{BB962C8B-B14F-4D97-AF65-F5344CB8AC3E}">
        <p14:creationId xmlns:p14="http://schemas.microsoft.com/office/powerpoint/2010/main" val="3069700451"/>
      </p:ext>
    </p:extLst>
  </p:cSld>
  <p:clrMapOvr>
    <a:masterClrMapping/>
  </p:clrMapOvr>
</p:notes>
</file>

<file path=ppt/notesSlides/notesSlide286.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11 — IPv4 定址</a:t>
            </a:r>
          </a:p>
          <a:p>
            <a:pPr rtl="0"/>
            <a:r>
              <a:rPr lang="zh-TW"/>
              <a:t>11.3 – IP 位址的類型</a:t>
            </a:r>
          </a:p>
          <a:p>
            <a:pPr rtl="0"/>
            <a:r>
              <a:rPr lang="zh-TW"/>
              <a:t>11.3.1 –公用和私有 IP 位址</a:t>
            </a:r>
          </a:p>
        </p:txBody>
      </p:sp>
      <p:sp>
        <p:nvSpPr>
          <p:cNvPr id="4" name="Slide Number Placeholder 3"/>
          <p:cNvSpPr>
            <a:spLocks noGrp="1"/>
          </p:cNvSpPr>
          <p:nvPr>
            <p:ph type="sldNum" sz="quarter" idx="5"/>
          </p:nvPr>
        </p:nvSpPr>
        <p:spPr/>
        <p:txBody>
          <a:bodyPr/>
          <a:lstStyle/>
          <a:p>
            <a:pPr rtl="0"/>
            <a:fld id="{5641018C-6CAF-B84E-B92C-ECB119457FBA}" type="slidenum">
              <a:rPr/>
              <a:t>286</a:t>
            </a:fld>
            <a:endParaRPr/>
          </a:p>
        </p:txBody>
      </p:sp>
    </p:spTree>
    <p:extLst>
      <p:ext uri="{BB962C8B-B14F-4D97-AF65-F5344CB8AC3E}">
        <p14:creationId xmlns:p14="http://schemas.microsoft.com/office/powerpoint/2010/main" val="516794034"/>
      </p:ext>
    </p:extLst>
  </p:cSld>
  <p:clrMapOvr>
    <a:masterClrMapping/>
  </p:clrMapOvr>
</p:notes>
</file>

<file path=ppt/notesSlides/notesSlide287.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11 — IPv4 定址 </a:t>
            </a:r>
          </a:p>
          <a:p>
            <a:pPr rtl="0"/>
            <a:r>
              <a:rPr lang="zh-TW"/>
              <a:t>11.3 – IP 位址的類型</a:t>
            </a:r>
          </a:p>
          <a:p>
            <a:pPr rtl="0"/>
            <a:r>
              <a:rPr lang="zh-TW"/>
              <a:t>11.3.2 — 通往網際網路的路由</a:t>
            </a:r>
          </a:p>
          <a:p>
            <a:pPr marL="0" marR="0" lvl="0" indent="0" algn="l" defTabSz="457200" rtl="0" eaLnBrk="1" fontAlgn="auto" latinLnBrk="0" hangingPunct="1">
              <a:lnSpc>
                <a:spcPct val="100000"/>
              </a:lnSpc>
              <a:spcBef>
                <a:spcPct val="0"/>
              </a:spcBef>
              <a:spcAft>
                <a:spcPct val="0"/>
              </a:spcAft>
              <a:buClrTx/>
              <a:buSzTx/>
              <a:buFontTx/>
              <a:buNone/>
              <a:defRPr/>
            </a:pPr>
            <a:r>
              <a:rPr lang="zh-TW"/>
              <a:t>11.3.3 — </a:t>
            </a:r>
            <a:r>
              <a:rPr lang="zh-TW" sz="1200" b="0" i="0" kern="1200">
                <a:solidFill>
                  <a:schemeClr val="tx1"/>
                </a:solidFill>
                <a:effectLst/>
                <a:latin typeface="+mn-lt"/>
                <a:ea typeface="+mn-ea"/>
                <a:cs typeface="+mn-cs"/>
              </a:rPr>
              <a:t>活動-通過或阻止 IPv4 位址</a:t>
            </a:r>
          </a:p>
          <a:p>
            <a:endParaRPr lang="en-US"/>
          </a:p>
        </p:txBody>
      </p:sp>
      <p:sp>
        <p:nvSpPr>
          <p:cNvPr id="4" name="Slide Number Placeholder 3"/>
          <p:cNvSpPr>
            <a:spLocks noGrp="1"/>
          </p:cNvSpPr>
          <p:nvPr>
            <p:ph type="sldNum" sz="quarter" idx="5"/>
          </p:nvPr>
        </p:nvSpPr>
        <p:spPr/>
        <p:txBody>
          <a:bodyPr/>
          <a:lstStyle/>
          <a:p>
            <a:pPr rtl="0"/>
            <a:fld id="{5641018C-6CAF-B84E-B92C-ECB119457FBA}" type="slidenum">
              <a:rPr/>
              <a:t>287</a:t>
            </a:fld>
            <a:endParaRPr/>
          </a:p>
        </p:txBody>
      </p:sp>
    </p:spTree>
    <p:extLst>
      <p:ext uri="{BB962C8B-B14F-4D97-AF65-F5344CB8AC3E}">
        <p14:creationId xmlns:p14="http://schemas.microsoft.com/office/powerpoint/2010/main" val="1826347569"/>
      </p:ext>
    </p:extLst>
  </p:cSld>
  <p:clrMapOvr>
    <a:masterClrMapping/>
  </p:clrMapOvr>
</p:notes>
</file>

<file path=ppt/notesSlides/notesSlide288.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11 — IPv4 定址</a:t>
            </a:r>
          </a:p>
          <a:p>
            <a:pPr rtl="0"/>
            <a:r>
              <a:rPr lang="zh-TW"/>
              <a:t>11.3 – IP 位址的類型</a:t>
            </a:r>
          </a:p>
          <a:p>
            <a:pPr rtl="0"/>
            <a:r>
              <a:rPr lang="zh-TW"/>
              <a:t>11.3.4 — 特殊用途 IPv4 位址</a:t>
            </a:r>
          </a:p>
        </p:txBody>
      </p:sp>
      <p:sp>
        <p:nvSpPr>
          <p:cNvPr id="4" name="Slide Number Placeholder 3"/>
          <p:cNvSpPr>
            <a:spLocks noGrp="1"/>
          </p:cNvSpPr>
          <p:nvPr>
            <p:ph type="sldNum" sz="quarter" idx="5"/>
          </p:nvPr>
        </p:nvSpPr>
        <p:spPr/>
        <p:txBody>
          <a:bodyPr/>
          <a:lstStyle/>
          <a:p>
            <a:pPr rtl="0"/>
            <a:fld id="{5641018C-6CAF-B84E-B92C-ECB119457FBA}" type="slidenum">
              <a:rPr/>
              <a:t>288</a:t>
            </a:fld>
            <a:endParaRPr/>
          </a:p>
        </p:txBody>
      </p:sp>
    </p:spTree>
    <p:extLst>
      <p:ext uri="{BB962C8B-B14F-4D97-AF65-F5344CB8AC3E}">
        <p14:creationId xmlns:p14="http://schemas.microsoft.com/office/powerpoint/2010/main" val="1254887711"/>
      </p:ext>
    </p:extLst>
  </p:cSld>
  <p:clrMapOvr>
    <a:masterClrMapping/>
  </p:clrMapOvr>
</p:notes>
</file>

<file path=ppt/notesSlides/notesSlide289.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11 — IPv4 定址</a:t>
            </a:r>
          </a:p>
          <a:p>
            <a:pPr rtl="0"/>
            <a:r>
              <a:rPr lang="zh-TW"/>
              <a:t>11.3 – IP 位址的類型</a:t>
            </a:r>
          </a:p>
          <a:p>
            <a:pPr rtl="0"/>
            <a:r>
              <a:rPr lang="zh-TW"/>
              <a:t>11.3.5 – 有級別定址</a:t>
            </a:r>
          </a:p>
        </p:txBody>
      </p:sp>
      <p:sp>
        <p:nvSpPr>
          <p:cNvPr id="4" name="Slide Number Placeholder 3"/>
          <p:cNvSpPr>
            <a:spLocks noGrp="1"/>
          </p:cNvSpPr>
          <p:nvPr>
            <p:ph type="sldNum" sz="quarter" idx="5"/>
          </p:nvPr>
        </p:nvSpPr>
        <p:spPr/>
        <p:txBody>
          <a:bodyPr/>
          <a:lstStyle/>
          <a:p>
            <a:pPr rtl="0"/>
            <a:fld id="{5641018C-6CAF-B84E-B92C-ECB119457FBA}" type="slidenum">
              <a:rPr/>
              <a:t>289</a:t>
            </a:fld>
            <a:endParaRPr/>
          </a:p>
        </p:txBody>
      </p:sp>
    </p:spTree>
    <p:extLst>
      <p:ext uri="{BB962C8B-B14F-4D97-AF65-F5344CB8AC3E}">
        <p14:creationId xmlns:p14="http://schemas.microsoft.com/office/powerpoint/2010/main" val="2247793619"/>
      </p:ext>
    </p:extLst>
  </p:cSld>
  <p:clrMapOvr>
    <a:masterClrMapping/>
  </p:clrMapOvr>
</p:notes>
</file>

<file path=ppt/notesSlides/notesSlide29.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lnSpc>
                <a:spcPct val="80000"/>
              </a:lnSpc>
              <a:buFontTx/>
              <a:buNone/>
            </a:pPr>
            <a:r>
              <a:rPr lang="zh-TW" sz="1200" kern="1200">
                <a:solidFill>
                  <a:schemeClr val="tx1"/>
                </a:solidFill>
                <a:latin typeface="Arial"/>
                <a:ea typeface="ＭＳ Ｐゴシック" charset="0"/>
                <a:cs typeface="ＭＳ Ｐゴシック" charset="0"/>
              </a:rPr>
              <a:t>1 – Networking Today</a:t>
            </a:r>
          </a:p>
          <a:p>
            <a:pPr rtl="0">
              <a:lnSpc>
                <a:spcPct val="80000"/>
              </a:lnSpc>
              <a:buFontTx/>
              <a:buNone/>
            </a:pPr>
            <a:r>
              <a:rPr lang="zh-TW" sz="1200" kern="1200">
                <a:solidFill>
                  <a:schemeClr val="tx1"/>
                </a:solidFill>
                <a:latin typeface="Arial"/>
                <a:ea typeface="ＭＳ Ｐゴシック" charset="0"/>
                <a:cs typeface="ＭＳ Ｐゴシック" charset="0"/>
              </a:rPr>
              <a:t>1.7 – </a:t>
            </a:r>
            <a:r>
              <a:rPr lang="zh-TW" sz="1200">
                <a:solidFill>
                  <a:schemeClr val="accent5">
                    <a:lumMod val="40000"/>
                    <a:lumOff val="60000"/>
                  </a:schemeClr>
                </a:solidFill>
              </a:rPr>
              <a:t>Network Trends</a:t>
            </a:r>
          </a:p>
          <a:p>
            <a:pPr rtl="0">
              <a:lnSpc>
                <a:spcPct val="80000"/>
              </a:lnSpc>
              <a:buFontTx/>
              <a:buNone/>
            </a:pPr>
            <a:r>
              <a:rPr lang="zh-TW">
                <a:latin typeface="Arial"/>
              </a:rPr>
              <a:t>1.7.2 — 自攜裝置 (BYOD)</a:t>
            </a:r>
          </a:p>
          <a:p>
            <a:endParaRPr lang="en-US"/>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29</a:t>
            </a:fld>
            <a:endParaRPr>
              <a:solidFill>
                <a:prstClr val="black"/>
              </a:solidFill>
            </a:endParaRPr>
          </a:p>
        </p:txBody>
      </p:sp>
    </p:spTree>
    <p:extLst>
      <p:ext uri="{BB962C8B-B14F-4D97-AF65-F5344CB8AC3E}">
        <p14:creationId xmlns:p14="http://schemas.microsoft.com/office/powerpoint/2010/main" val="2841044131"/>
      </p:ext>
    </p:extLst>
  </p:cSld>
  <p:clrMapOvr>
    <a:masterClrMapping/>
  </p:clrMapOvr>
</p:notes>
</file>

<file path=ppt/notesSlides/notesSlide290.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11 — IPv4 定址</a:t>
            </a:r>
          </a:p>
          <a:p>
            <a:pPr rtl="0"/>
            <a:r>
              <a:rPr lang="zh-TW"/>
              <a:t>11.3 – IP 位址的類型</a:t>
            </a:r>
          </a:p>
          <a:p>
            <a:pPr rtl="0"/>
            <a:r>
              <a:rPr lang="zh-TW"/>
              <a:t>11.3.6 — IP 位址的指派</a:t>
            </a:r>
          </a:p>
          <a:p>
            <a:pPr marL="0" marR="0" lvl="0" indent="0" algn="l" defTabSz="457200" rtl="0" eaLnBrk="1" fontAlgn="auto" latinLnBrk="0" hangingPunct="1">
              <a:lnSpc>
                <a:spcPct val="100000"/>
              </a:lnSpc>
              <a:spcBef>
                <a:spcPct val="0"/>
              </a:spcBef>
              <a:spcAft>
                <a:spcPct val="0"/>
              </a:spcAft>
              <a:buClrTx/>
              <a:buSzTx/>
              <a:buFontTx/>
              <a:buNone/>
              <a:defRPr/>
            </a:pPr>
            <a:r>
              <a:rPr lang="zh-TW"/>
              <a:t>11.3.7 — </a:t>
            </a:r>
            <a:r>
              <a:rPr lang="zh-TW" sz="1200" b="0" i="0" kern="1200">
                <a:solidFill>
                  <a:schemeClr val="tx1"/>
                </a:solidFill>
                <a:effectLst/>
                <a:latin typeface="+mn-lt"/>
                <a:ea typeface="+mn-ea"/>
                <a:cs typeface="+mn-cs"/>
              </a:rPr>
              <a:t>活動-公共或私人 IPv4 位址</a:t>
            </a:r>
          </a:p>
          <a:p>
            <a:pPr marL="0" marR="0" lvl="0" indent="0" algn="l" defTabSz="457200" rtl="0" eaLnBrk="1" fontAlgn="auto" latinLnBrk="0" hangingPunct="1">
              <a:lnSpc>
                <a:spcPct val="100000"/>
              </a:lnSpc>
              <a:spcBef>
                <a:spcPct val="0"/>
              </a:spcBef>
              <a:spcAft>
                <a:spcPct val="0"/>
              </a:spcAft>
              <a:buClrTx/>
              <a:buSzTx/>
              <a:buFontTx/>
              <a:buNone/>
              <a:defRPr/>
            </a:pPr>
            <a:r>
              <a:rPr lang="zh-TW"/>
              <a:t>11.3.8 — </a:t>
            </a:r>
            <a:r>
              <a:rPr lang="zh-TW" sz="1200" b="0" i="0" kern="1200">
                <a:solidFill>
                  <a:schemeClr val="tx1"/>
                </a:solidFill>
                <a:effectLst/>
                <a:latin typeface="+mn-lt"/>
                <a:ea typeface="+mn-ea"/>
                <a:cs typeface="+mn-cs"/>
              </a:rPr>
              <a:t>檢查你的理解-IPv4 位址的類型</a:t>
            </a:r>
          </a:p>
          <a:p>
            <a:endParaRPr lang="en-US"/>
          </a:p>
          <a:p>
            <a:endParaRPr lang="en-US"/>
          </a:p>
        </p:txBody>
      </p:sp>
      <p:sp>
        <p:nvSpPr>
          <p:cNvPr id="4" name="Slide Number Placeholder 3"/>
          <p:cNvSpPr>
            <a:spLocks noGrp="1"/>
          </p:cNvSpPr>
          <p:nvPr>
            <p:ph type="sldNum" sz="quarter" idx="5"/>
          </p:nvPr>
        </p:nvSpPr>
        <p:spPr/>
        <p:txBody>
          <a:bodyPr/>
          <a:lstStyle/>
          <a:p>
            <a:pPr rtl="0"/>
            <a:fld id="{5641018C-6CAF-B84E-B92C-ECB119457FBA}" type="slidenum">
              <a:rPr/>
              <a:t>290</a:t>
            </a:fld>
            <a:endParaRPr/>
          </a:p>
        </p:txBody>
      </p:sp>
    </p:spTree>
    <p:extLst>
      <p:ext uri="{BB962C8B-B14F-4D97-AF65-F5344CB8AC3E}">
        <p14:creationId xmlns:p14="http://schemas.microsoft.com/office/powerpoint/2010/main" val="67330074"/>
      </p:ext>
    </p:extLst>
  </p:cSld>
  <p:clrMapOvr>
    <a:masterClrMapping/>
  </p:clrMapOvr>
</p:notes>
</file>

<file path=ppt/notesSlides/notesSlide291.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11 — IPv4 定址</a:t>
            </a:r>
          </a:p>
          <a:p>
            <a:pPr rtl="0"/>
            <a:r>
              <a:rPr lang="zh-TW"/>
              <a:t>11.4 – 網路分段</a:t>
            </a:r>
          </a:p>
          <a:p>
            <a:pPr rtl="0"/>
            <a:r>
              <a:rPr lang="zh-TW"/>
              <a:t>11.4.1 — 廣播網域和分割</a:t>
            </a:r>
          </a:p>
        </p:txBody>
      </p:sp>
      <p:sp>
        <p:nvSpPr>
          <p:cNvPr id="4" name="Slide Number Placeholder 3"/>
          <p:cNvSpPr>
            <a:spLocks noGrp="1"/>
          </p:cNvSpPr>
          <p:nvPr>
            <p:ph type="sldNum" sz="quarter" idx="5"/>
          </p:nvPr>
        </p:nvSpPr>
        <p:spPr/>
        <p:txBody>
          <a:bodyPr/>
          <a:lstStyle/>
          <a:p>
            <a:pPr rtl="0"/>
            <a:fld id="{5641018C-6CAF-B84E-B92C-ECB119457FBA}" type="slidenum">
              <a:rPr/>
              <a:t>291</a:t>
            </a:fld>
            <a:endParaRPr/>
          </a:p>
        </p:txBody>
      </p:sp>
    </p:spTree>
    <p:extLst>
      <p:ext uri="{BB962C8B-B14F-4D97-AF65-F5344CB8AC3E}">
        <p14:creationId xmlns:p14="http://schemas.microsoft.com/office/powerpoint/2010/main" val="3866755866"/>
      </p:ext>
    </p:extLst>
  </p:cSld>
  <p:clrMapOvr>
    <a:masterClrMapping/>
  </p:clrMapOvr>
</p:notes>
</file>

<file path=ppt/notesSlides/notesSlide292.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11 — IPv4 定址</a:t>
            </a:r>
          </a:p>
          <a:p>
            <a:pPr rtl="0"/>
            <a:r>
              <a:rPr lang="zh-TW"/>
              <a:t>11.4 – 網路分段</a:t>
            </a:r>
          </a:p>
          <a:p>
            <a:pPr rtl="0"/>
            <a:r>
              <a:rPr lang="zh-TW"/>
              <a:t>11.4.2 — 大型廣播網域的問題</a:t>
            </a:r>
          </a:p>
        </p:txBody>
      </p:sp>
      <p:sp>
        <p:nvSpPr>
          <p:cNvPr id="4" name="Slide Number Placeholder 3"/>
          <p:cNvSpPr>
            <a:spLocks noGrp="1"/>
          </p:cNvSpPr>
          <p:nvPr>
            <p:ph type="sldNum" sz="quarter" idx="5"/>
          </p:nvPr>
        </p:nvSpPr>
        <p:spPr/>
        <p:txBody>
          <a:bodyPr/>
          <a:lstStyle/>
          <a:p>
            <a:pPr rtl="0"/>
            <a:fld id="{5641018C-6CAF-B84E-B92C-ECB119457FBA}" type="slidenum">
              <a:rPr/>
              <a:t>292</a:t>
            </a:fld>
            <a:endParaRPr/>
          </a:p>
        </p:txBody>
      </p:sp>
    </p:spTree>
    <p:extLst>
      <p:ext uri="{BB962C8B-B14F-4D97-AF65-F5344CB8AC3E}">
        <p14:creationId xmlns:p14="http://schemas.microsoft.com/office/powerpoint/2010/main" val="2463918841"/>
      </p:ext>
    </p:extLst>
  </p:cSld>
  <p:clrMapOvr>
    <a:masterClrMapping/>
  </p:clrMapOvr>
</p:notes>
</file>

<file path=ppt/notesSlides/notesSlide293.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11 — IPv4 定址</a:t>
            </a:r>
          </a:p>
          <a:p>
            <a:pPr rtl="0"/>
            <a:r>
              <a:rPr lang="zh-TW"/>
              <a:t>11.4 – 網路分段</a:t>
            </a:r>
          </a:p>
          <a:p>
            <a:pPr rtl="0"/>
            <a:r>
              <a:rPr lang="zh-TW"/>
              <a:t>11.4.3 — 區隔網路的原因</a:t>
            </a:r>
          </a:p>
          <a:p>
            <a:pPr marL="0" marR="0" lvl="0" indent="0" algn="l" defTabSz="457200" rtl="0" eaLnBrk="1" fontAlgn="auto" latinLnBrk="0" hangingPunct="1">
              <a:lnSpc>
                <a:spcPct val="100000"/>
              </a:lnSpc>
              <a:spcBef>
                <a:spcPct val="0"/>
              </a:spcBef>
              <a:spcAft>
                <a:spcPct val="0"/>
              </a:spcAft>
              <a:buClrTx/>
              <a:buSzTx/>
              <a:buFontTx/>
              <a:buNone/>
              <a:defRPr/>
            </a:pPr>
            <a:r>
              <a:rPr lang="zh-TW"/>
              <a:t>11.4.4 — </a:t>
            </a:r>
            <a:r>
              <a:rPr lang="zh-TW" sz="1200" b="0" i="0" kern="1200">
                <a:solidFill>
                  <a:schemeClr val="tx1"/>
                </a:solidFill>
                <a:effectLst/>
                <a:latin typeface="+mn-lt"/>
                <a:ea typeface="+mn-ea"/>
                <a:cs typeface="+mn-cs"/>
              </a:rPr>
              <a:t>檢查您的理解-網路分割</a:t>
            </a:r>
          </a:p>
          <a:p>
            <a:endParaRPr lang="en-US"/>
          </a:p>
        </p:txBody>
      </p:sp>
      <p:sp>
        <p:nvSpPr>
          <p:cNvPr id="4" name="Slide Number Placeholder 3"/>
          <p:cNvSpPr>
            <a:spLocks noGrp="1"/>
          </p:cNvSpPr>
          <p:nvPr>
            <p:ph type="sldNum" sz="quarter" idx="5"/>
          </p:nvPr>
        </p:nvSpPr>
        <p:spPr/>
        <p:txBody>
          <a:bodyPr/>
          <a:lstStyle/>
          <a:p>
            <a:pPr rtl="0"/>
            <a:fld id="{5641018C-6CAF-B84E-B92C-ECB119457FBA}" type="slidenum">
              <a:rPr/>
              <a:t>293</a:t>
            </a:fld>
            <a:endParaRPr/>
          </a:p>
        </p:txBody>
      </p:sp>
    </p:spTree>
    <p:extLst>
      <p:ext uri="{BB962C8B-B14F-4D97-AF65-F5344CB8AC3E}">
        <p14:creationId xmlns:p14="http://schemas.microsoft.com/office/powerpoint/2010/main" val="1543310806"/>
      </p:ext>
    </p:extLst>
  </p:cSld>
  <p:clrMapOvr>
    <a:masterClrMapping/>
  </p:clrMapOvr>
</p:notes>
</file>

<file path=ppt/notesSlides/notesSlide294.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11 — IPv4 定址</a:t>
            </a:r>
          </a:p>
          <a:p>
            <a:pPr rtl="0"/>
            <a:r>
              <a:rPr lang="zh-TW"/>
              <a:t>11.5 – 子網絡 IPv4 網絡</a:t>
            </a:r>
          </a:p>
          <a:p>
            <a:pPr rtl="0"/>
            <a:r>
              <a:rPr lang="zh-TW"/>
              <a:t>11.5.1 — 八位元邊界上的子網</a:t>
            </a:r>
          </a:p>
        </p:txBody>
      </p:sp>
      <p:sp>
        <p:nvSpPr>
          <p:cNvPr id="4" name="Slide Number Placeholder 3"/>
          <p:cNvSpPr>
            <a:spLocks noGrp="1"/>
          </p:cNvSpPr>
          <p:nvPr>
            <p:ph type="sldNum" sz="quarter" idx="5"/>
          </p:nvPr>
        </p:nvSpPr>
        <p:spPr/>
        <p:txBody>
          <a:bodyPr/>
          <a:lstStyle/>
          <a:p>
            <a:pPr rtl="0"/>
            <a:fld id="{5641018C-6CAF-B84E-B92C-ECB119457FBA}" type="slidenum">
              <a:rPr/>
              <a:t>294</a:t>
            </a:fld>
            <a:endParaRPr/>
          </a:p>
        </p:txBody>
      </p:sp>
    </p:spTree>
    <p:extLst>
      <p:ext uri="{BB962C8B-B14F-4D97-AF65-F5344CB8AC3E}">
        <p14:creationId xmlns:p14="http://schemas.microsoft.com/office/powerpoint/2010/main" val="3270695275"/>
      </p:ext>
    </p:extLst>
  </p:cSld>
  <p:clrMapOvr>
    <a:masterClrMapping/>
  </p:clrMapOvr>
</p:notes>
</file>

<file path=ppt/notesSlides/notesSlide295.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11 — IPv4 定址</a:t>
            </a:r>
          </a:p>
          <a:p>
            <a:pPr rtl="0"/>
            <a:r>
              <a:rPr lang="zh-TW"/>
              <a:t>11.5 – 子網路 IPv4 網路</a:t>
            </a:r>
          </a:p>
          <a:p>
            <a:pPr rtl="0"/>
            <a:r>
              <a:rPr lang="zh-TW"/>
              <a:t>11.5.1 — 八位元邊界上的子網 (Cont.)</a:t>
            </a:r>
          </a:p>
        </p:txBody>
      </p:sp>
      <p:sp>
        <p:nvSpPr>
          <p:cNvPr id="4" name="Slide Number Placeholder 3"/>
          <p:cNvSpPr>
            <a:spLocks noGrp="1"/>
          </p:cNvSpPr>
          <p:nvPr>
            <p:ph type="sldNum" sz="quarter" idx="5"/>
          </p:nvPr>
        </p:nvSpPr>
        <p:spPr/>
        <p:txBody>
          <a:bodyPr/>
          <a:lstStyle/>
          <a:p>
            <a:pPr rtl="0"/>
            <a:fld id="{5641018C-6CAF-B84E-B92C-ECB119457FBA}" type="slidenum">
              <a:rPr/>
              <a:t>295</a:t>
            </a:fld>
            <a:endParaRPr/>
          </a:p>
        </p:txBody>
      </p:sp>
    </p:spTree>
    <p:extLst>
      <p:ext uri="{BB962C8B-B14F-4D97-AF65-F5344CB8AC3E}">
        <p14:creationId xmlns:p14="http://schemas.microsoft.com/office/powerpoint/2010/main" val="1851642411"/>
      </p:ext>
    </p:extLst>
  </p:cSld>
  <p:clrMapOvr>
    <a:masterClrMapping/>
  </p:clrMapOvr>
</p:notes>
</file>

<file path=ppt/notesSlides/notesSlide296.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11 — IPv4 定址</a:t>
            </a:r>
          </a:p>
          <a:p>
            <a:pPr rtl="0"/>
            <a:r>
              <a:rPr lang="zh-TW"/>
              <a:t>11.5 – 子網絡 IPv4 網絡</a:t>
            </a:r>
          </a:p>
          <a:p>
            <a:pPr rtl="0"/>
            <a:r>
              <a:rPr lang="zh-TW"/>
              <a:t>11.5.2 — 八位元邊界內的子網</a:t>
            </a:r>
          </a:p>
        </p:txBody>
      </p:sp>
      <p:sp>
        <p:nvSpPr>
          <p:cNvPr id="4" name="Slide Number Placeholder 3"/>
          <p:cNvSpPr>
            <a:spLocks noGrp="1"/>
          </p:cNvSpPr>
          <p:nvPr>
            <p:ph type="sldNum" sz="quarter" idx="5"/>
          </p:nvPr>
        </p:nvSpPr>
        <p:spPr/>
        <p:txBody>
          <a:bodyPr/>
          <a:lstStyle/>
          <a:p>
            <a:pPr rtl="0"/>
            <a:fld id="{5641018C-6CAF-B84E-B92C-ECB119457FBA}" type="slidenum">
              <a:rPr/>
              <a:t>296</a:t>
            </a:fld>
            <a:endParaRPr/>
          </a:p>
        </p:txBody>
      </p:sp>
    </p:spTree>
    <p:extLst>
      <p:ext uri="{BB962C8B-B14F-4D97-AF65-F5344CB8AC3E}">
        <p14:creationId xmlns:p14="http://schemas.microsoft.com/office/powerpoint/2010/main" val="2530734590"/>
      </p:ext>
    </p:extLst>
  </p:cSld>
  <p:clrMapOvr>
    <a:masterClrMapping/>
  </p:clrMapOvr>
</p:notes>
</file>

<file path=ppt/notesSlides/notesSlide297.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11 — IPv4 定址</a:t>
            </a:r>
          </a:p>
          <a:p>
            <a:pPr rtl="0"/>
            <a:r>
              <a:rPr lang="zh-TW"/>
              <a:t>11.6-子網一個斜線 16 和一個斜線 8 前綴</a:t>
            </a:r>
          </a:p>
          <a:p>
            <a:pPr rtl="0"/>
            <a:r>
              <a:rPr lang="zh-TW"/>
              <a:t>11.6.1 — 建立具有斜線 16 字首的子網路</a:t>
            </a:r>
          </a:p>
        </p:txBody>
      </p:sp>
      <p:sp>
        <p:nvSpPr>
          <p:cNvPr id="4" name="Slide Number Placeholder 3"/>
          <p:cNvSpPr>
            <a:spLocks noGrp="1"/>
          </p:cNvSpPr>
          <p:nvPr>
            <p:ph type="sldNum" sz="quarter" idx="5"/>
          </p:nvPr>
        </p:nvSpPr>
        <p:spPr/>
        <p:txBody>
          <a:bodyPr/>
          <a:lstStyle/>
          <a:p>
            <a:pPr rtl="0"/>
            <a:fld id="{5641018C-6CAF-B84E-B92C-ECB119457FBA}" type="slidenum">
              <a:rPr/>
              <a:t>297</a:t>
            </a:fld>
            <a:endParaRPr/>
          </a:p>
        </p:txBody>
      </p:sp>
    </p:spTree>
    <p:extLst>
      <p:ext uri="{BB962C8B-B14F-4D97-AF65-F5344CB8AC3E}">
        <p14:creationId xmlns:p14="http://schemas.microsoft.com/office/powerpoint/2010/main" val="155789305"/>
      </p:ext>
    </p:extLst>
  </p:cSld>
  <p:clrMapOvr>
    <a:masterClrMapping/>
  </p:clrMapOvr>
</p:notes>
</file>

<file path=ppt/notesSlides/notesSlide298.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11 — IPv4 定址</a:t>
            </a:r>
          </a:p>
          <a:p>
            <a:pPr rtl="0"/>
            <a:r>
              <a:rPr lang="zh-TW"/>
              <a:t>11.6-子網一個斜線 16 和一個斜線 8 前綴</a:t>
            </a:r>
          </a:p>
          <a:p>
            <a:pPr rtl="0"/>
            <a:r>
              <a:rPr lang="zh-TW"/>
              <a:t>11.6.2 — 使用斜線 16 字首建立 100 個子網路</a:t>
            </a:r>
          </a:p>
        </p:txBody>
      </p:sp>
      <p:sp>
        <p:nvSpPr>
          <p:cNvPr id="4" name="Slide Number Placeholder 3"/>
          <p:cNvSpPr>
            <a:spLocks noGrp="1"/>
          </p:cNvSpPr>
          <p:nvPr>
            <p:ph type="sldNum" sz="quarter" idx="5"/>
          </p:nvPr>
        </p:nvSpPr>
        <p:spPr/>
        <p:txBody>
          <a:bodyPr/>
          <a:lstStyle/>
          <a:p>
            <a:pPr rtl="0"/>
            <a:fld id="{5641018C-6CAF-B84E-B92C-ECB119457FBA}" type="slidenum">
              <a:rPr/>
              <a:t>298</a:t>
            </a:fld>
            <a:endParaRPr/>
          </a:p>
        </p:txBody>
      </p:sp>
    </p:spTree>
    <p:extLst>
      <p:ext uri="{BB962C8B-B14F-4D97-AF65-F5344CB8AC3E}">
        <p14:creationId xmlns:p14="http://schemas.microsoft.com/office/powerpoint/2010/main" val="2318789103"/>
      </p:ext>
    </p:extLst>
  </p:cSld>
  <p:clrMapOvr>
    <a:masterClrMapping/>
  </p:clrMapOvr>
</p:notes>
</file>

<file path=ppt/notesSlides/notesSlide299.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11 — IPv4 定址</a:t>
            </a:r>
          </a:p>
          <a:p>
            <a:pPr rtl="0"/>
            <a:r>
              <a:rPr lang="zh-TW"/>
              <a:t>11.6-子網一個斜線 16 和一個斜線 8 前綴</a:t>
            </a:r>
          </a:p>
          <a:p>
            <a:pPr rtl="0"/>
            <a:r>
              <a:rPr lang="zh-TW"/>
              <a:t>11.6.3 — 建立具有斜線 8 字首的 1000 個子網路</a:t>
            </a:r>
          </a:p>
        </p:txBody>
      </p:sp>
      <p:sp>
        <p:nvSpPr>
          <p:cNvPr id="4" name="Slide Number Placeholder 3"/>
          <p:cNvSpPr>
            <a:spLocks noGrp="1"/>
          </p:cNvSpPr>
          <p:nvPr>
            <p:ph type="sldNum" sz="quarter" idx="5"/>
          </p:nvPr>
        </p:nvSpPr>
        <p:spPr/>
        <p:txBody>
          <a:bodyPr/>
          <a:lstStyle/>
          <a:p>
            <a:pPr rtl="0"/>
            <a:fld id="{5641018C-6CAF-B84E-B92C-ECB119457FBA}" type="slidenum">
              <a:rPr/>
              <a:t>299</a:t>
            </a:fld>
            <a:endParaRPr/>
          </a:p>
        </p:txBody>
      </p:sp>
    </p:spTree>
    <p:extLst>
      <p:ext uri="{BB962C8B-B14F-4D97-AF65-F5344CB8AC3E}">
        <p14:creationId xmlns:p14="http://schemas.microsoft.com/office/powerpoint/2010/main" val="2941412561"/>
      </p:ext>
    </p:extLst>
  </p:cSld>
  <p:clrMapOvr>
    <a:masterClrMapping/>
  </p:clrMapOvr>
</p:notes>
</file>

<file path=ppt/notesSlides/notesSlide3.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108546" name="投影片圖像版面配置區 1"/>
          <p:cNvSpPr>
            <a:spLocks noGrp="1" noRot="1" noChangeAspect="1" noTextEdit="1"/>
          </p:cNvSpPr>
          <p:nvPr>
            <p:ph type="sldImg"/>
          </p:nvPr>
        </p:nvSpPr>
        <p:spPr/>
      </p:sp>
      <p:sp>
        <p:nvSpPr>
          <p:cNvPr id="108547" name="備忘稿版面配置區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TW" altLang="en-US" smtClean="0"/>
              <a:t>現在開始第一章</a:t>
            </a:r>
            <a:r>
              <a:rPr lang="en-US" altLang="zh-TW" smtClean="0"/>
              <a:t>-</a:t>
            </a:r>
            <a:r>
              <a:rPr lang="zh-TW" altLang="en-US" smtClean="0"/>
              <a:t>今日的網路</a:t>
            </a:r>
          </a:p>
        </p:txBody>
      </p:sp>
      <p:sp>
        <p:nvSpPr>
          <p:cNvPr id="108548" name="投影片編號版面配置區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kumimoji="1" sz="1400">
                <a:solidFill>
                  <a:schemeClr val="tx1"/>
                </a:solidFill>
                <a:latin typeface="標楷體" pitchFamily="65" charset="-120"/>
                <a:ea typeface="標楷體" panose="03000509000000000000" pitchFamily="65" charset="-120"/>
              </a:defRPr>
            </a:lvl1pPr>
            <a:lvl2pPr marL="742950" indent="-285750" eaLnBrk="0" hangingPunct="0">
              <a:spcBef>
                <a:spcPct val="30000"/>
              </a:spcBef>
              <a:defRPr kumimoji="1" sz="1400">
                <a:solidFill>
                  <a:schemeClr val="tx1"/>
                </a:solidFill>
                <a:latin typeface="標楷體" pitchFamily="65" charset="-120"/>
                <a:ea typeface="標楷體" panose="03000509000000000000" pitchFamily="65" charset="-120"/>
              </a:defRPr>
            </a:lvl2pPr>
            <a:lvl3pPr marL="1143000" indent="-228600" eaLnBrk="0" hangingPunct="0">
              <a:spcBef>
                <a:spcPct val="30000"/>
              </a:spcBef>
              <a:defRPr kumimoji="1" sz="1400">
                <a:solidFill>
                  <a:schemeClr val="tx1"/>
                </a:solidFill>
                <a:latin typeface="標楷體" pitchFamily="65" charset="-120"/>
                <a:ea typeface="標楷體" panose="03000509000000000000" pitchFamily="65" charset="-120"/>
              </a:defRPr>
            </a:lvl3pPr>
            <a:lvl4pPr marL="1600200" indent="-228600" eaLnBrk="0" hangingPunct="0">
              <a:spcBef>
                <a:spcPct val="30000"/>
              </a:spcBef>
              <a:defRPr kumimoji="1" sz="1400">
                <a:solidFill>
                  <a:schemeClr val="tx1"/>
                </a:solidFill>
                <a:latin typeface="標楷體" pitchFamily="65" charset="-120"/>
                <a:ea typeface="標楷體" panose="03000509000000000000" pitchFamily="65" charset="-120"/>
              </a:defRPr>
            </a:lvl4pPr>
            <a:lvl5pPr marL="2057400" indent="-228600" eaLnBrk="0" hangingPunct="0">
              <a:spcBef>
                <a:spcPct val="30000"/>
              </a:spcBef>
              <a:defRPr kumimoji="1" sz="1400">
                <a:solidFill>
                  <a:schemeClr val="tx1"/>
                </a:solidFill>
                <a:latin typeface="標楷體" pitchFamily="65" charset="-120"/>
                <a:ea typeface="標楷體" panose="03000509000000000000" pitchFamily="65" charset="-120"/>
              </a:defRPr>
            </a:lvl5pPr>
            <a:lvl6pPr marL="2514600" indent="-228600" eaLnBrk="0" fontAlgn="base" hangingPunct="0">
              <a:spcBef>
                <a:spcPct val="30000"/>
              </a:spcBef>
              <a:spcAft>
                <a:spcPct val="0"/>
              </a:spcAft>
              <a:defRPr kumimoji="1" sz="1400">
                <a:solidFill>
                  <a:schemeClr val="tx1"/>
                </a:solidFill>
                <a:latin typeface="標楷體" pitchFamily="65" charset="-120"/>
                <a:ea typeface="標楷體" panose="03000509000000000000" pitchFamily="65" charset="-120"/>
              </a:defRPr>
            </a:lvl6pPr>
            <a:lvl7pPr marL="2971800" indent="-228600" eaLnBrk="0" fontAlgn="base" hangingPunct="0">
              <a:spcBef>
                <a:spcPct val="30000"/>
              </a:spcBef>
              <a:spcAft>
                <a:spcPct val="0"/>
              </a:spcAft>
              <a:defRPr kumimoji="1" sz="1400">
                <a:solidFill>
                  <a:schemeClr val="tx1"/>
                </a:solidFill>
                <a:latin typeface="標楷體" pitchFamily="65" charset="-120"/>
                <a:ea typeface="標楷體" panose="03000509000000000000" pitchFamily="65" charset="-120"/>
              </a:defRPr>
            </a:lvl7pPr>
            <a:lvl8pPr marL="3429000" indent="-228600" eaLnBrk="0" fontAlgn="base" hangingPunct="0">
              <a:spcBef>
                <a:spcPct val="30000"/>
              </a:spcBef>
              <a:spcAft>
                <a:spcPct val="0"/>
              </a:spcAft>
              <a:defRPr kumimoji="1" sz="1400">
                <a:solidFill>
                  <a:schemeClr val="tx1"/>
                </a:solidFill>
                <a:latin typeface="標楷體" pitchFamily="65" charset="-120"/>
                <a:ea typeface="標楷體" panose="03000509000000000000" pitchFamily="65" charset="-120"/>
              </a:defRPr>
            </a:lvl8pPr>
            <a:lvl9pPr marL="3886200" indent="-228600" eaLnBrk="0" fontAlgn="base" hangingPunct="0">
              <a:spcBef>
                <a:spcPct val="30000"/>
              </a:spcBef>
              <a:spcAft>
                <a:spcPct val="0"/>
              </a:spcAft>
              <a:defRPr kumimoji="1" sz="1400">
                <a:solidFill>
                  <a:schemeClr val="tx1"/>
                </a:solidFill>
                <a:latin typeface="標楷體" pitchFamily="65" charset="-120"/>
                <a:ea typeface="標楷體" panose="03000509000000000000" pitchFamily="65" charset="-120"/>
              </a:defRPr>
            </a:lvl9pPr>
          </a:lstStyle>
          <a:p>
            <a:pPr eaLnBrk="1" hangingPunct="1">
              <a:spcBef>
                <a:spcPct val="0"/>
              </a:spcBef>
            </a:pPr>
            <a:fld id="{5ABC28BB-B03A-4143-8302-E96D97397497}" type="slidenum">
              <a:rPr lang="en-US" altLang="zh-TW" sz="1200">
                <a:latin typeface="Arial" panose="020b0604020202020204" pitchFamily="34" charset="0"/>
                <a:ea typeface="新細明體" pitchFamily="18" charset="-120"/>
              </a:rPr>
              <a:pPr eaLnBrk="1" hangingPunct="1">
                <a:spcBef>
                  <a:spcPct val="0"/>
                </a:spcBef>
              </a:pPr>
              <a:t>3</a:t>
            </a:fld>
            <a:endParaRPr lang="en-US" altLang="zh-TW" sz="1200">
              <a:latin typeface="Arial" panose="020b0604020202020204" pitchFamily="34" charset="0"/>
              <a:ea typeface="新細明體" pitchFamily="18" charset="-120"/>
            </a:endParaRPr>
          </a:p>
        </p:txBody>
      </p:sp>
    </p:spTree>
    <p:extLst>
      <p:ext uri="{BB962C8B-B14F-4D97-AF65-F5344CB8AC3E}">
        <p14:creationId xmlns:p14="http://schemas.microsoft.com/office/powerpoint/2010/main" val="79631146"/>
      </p:ext>
    </p:extLst>
  </p:cSld>
  <p:clrMapOvr>
    <a:masterClrMapping/>
  </p:clrMapOvr>
</p:notes>
</file>

<file path=ppt/notesSlides/notesSlide30.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lnSpc>
                <a:spcPct val="80000"/>
              </a:lnSpc>
              <a:buFontTx/>
              <a:buNone/>
            </a:pPr>
            <a:r>
              <a:rPr lang="zh-TW" sz="1200" kern="1200">
                <a:solidFill>
                  <a:schemeClr val="tx1"/>
                </a:solidFill>
                <a:latin typeface="Arial"/>
                <a:ea typeface="ＭＳ Ｐゴシック" charset="0"/>
                <a:cs typeface="ＭＳ Ｐゴシック" charset="0"/>
              </a:rPr>
              <a:t>1 – Networking Today</a:t>
            </a:r>
          </a:p>
          <a:p>
            <a:pPr rtl="0">
              <a:lnSpc>
                <a:spcPct val="80000"/>
              </a:lnSpc>
              <a:buFontTx/>
              <a:buNone/>
            </a:pPr>
            <a:r>
              <a:rPr lang="zh-TW" sz="1200" kern="1200">
                <a:solidFill>
                  <a:schemeClr val="tx1"/>
                </a:solidFill>
                <a:latin typeface="Arial"/>
                <a:ea typeface="ＭＳ Ｐゴシック" charset="0"/>
                <a:cs typeface="ＭＳ Ｐゴシック" charset="0"/>
              </a:rPr>
              <a:t>1.7 – </a:t>
            </a:r>
            <a:r>
              <a:rPr lang="zh-TW" sz="1200">
                <a:solidFill>
                  <a:schemeClr val="accent5">
                    <a:lumMod val="40000"/>
                    <a:lumOff val="60000"/>
                  </a:schemeClr>
                </a:solidFill>
              </a:rPr>
              <a:t>Network Trends</a:t>
            </a:r>
          </a:p>
          <a:p>
            <a:pPr rtl="0">
              <a:lnSpc>
                <a:spcPct val="80000"/>
              </a:lnSpc>
              <a:buFontTx/>
              <a:buNone/>
            </a:pPr>
            <a:r>
              <a:rPr lang="zh-TW">
                <a:latin typeface="Arial"/>
              </a:rPr>
              <a:t>1.7.3 — 線上協作</a:t>
            </a:r>
          </a:p>
          <a:p>
            <a:endParaRPr lang="en-US"/>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30</a:t>
            </a:fld>
            <a:endParaRPr>
              <a:solidFill>
                <a:prstClr val="black"/>
              </a:solidFill>
            </a:endParaRPr>
          </a:p>
        </p:txBody>
      </p:sp>
    </p:spTree>
    <p:extLst>
      <p:ext uri="{BB962C8B-B14F-4D97-AF65-F5344CB8AC3E}">
        <p14:creationId xmlns:p14="http://schemas.microsoft.com/office/powerpoint/2010/main" val="3137938769"/>
      </p:ext>
    </p:extLst>
  </p:cSld>
  <p:clrMapOvr>
    <a:masterClrMapping/>
  </p:clrMapOvr>
</p:notes>
</file>

<file path=ppt/notesSlides/notesSlide300.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11 — IPv4 定址</a:t>
            </a:r>
          </a:p>
          <a:p>
            <a:pPr rtl="0"/>
            <a:r>
              <a:rPr lang="zh-TW"/>
              <a:t>11.7 — 符合需求的子網路</a:t>
            </a:r>
          </a:p>
          <a:p>
            <a:pPr rtl="0"/>
            <a:r>
              <a:rPr lang="zh-TW"/>
              <a:t>11.7.1 — 子網路私有與公用 IPv4 位址空間</a:t>
            </a:r>
          </a:p>
        </p:txBody>
      </p:sp>
      <p:sp>
        <p:nvSpPr>
          <p:cNvPr id="4" name="Slide Number Placeholder 3"/>
          <p:cNvSpPr>
            <a:spLocks noGrp="1"/>
          </p:cNvSpPr>
          <p:nvPr>
            <p:ph type="sldNum" sz="quarter" idx="5"/>
          </p:nvPr>
        </p:nvSpPr>
        <p:spPr/>
        <p:txBody>
          <a:bodyPr/>
          <a:lstStyle/>
          <a:p>
            <a:pPr rtl="0"/>
            <a:fld id="{5641018C-6CAF-B84E-B92C-ECB119457FBA}" type="slidenum">
              <a:rPr/>
              <a:t>300</a:t>
            </a:fld>
            <a:endParaRPr/>
          </a:p>
        </p:txBody>
      </p:sp>
    </p:spTree>
    <p:extLst>
      <p:ext uri="{BB962C8B-B14F-4D97-AF65-F5344CB8AC3E}">
        <p14:creationId xmlns:p14="http://schemas.microsoft.com/office/powerpoint/2010/main" val="3797129448"/>
      </p:ext>
    </p:extLst>
  </p:cSld>
  <p:clrMapOvr>
    <a:masterClrMapping/>
  </p:clrMapOvr>
</p:notes>
</file>

<file path=ppt/notesSlides/notesSlide301.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11 — IPv4 定址</a:t>
            </a:r>
          </a:p>
          <a:p>
            <a:pPr rtl="0"/>
            <a:r>
              <a:rPr lang="zh-TW"/>
              <a:t>11.7 — 符合需求的子網路</a:t>
            </a:r>
          </a:p>
          <a:p>
            <a:pPr rtl="0"/>
            <a:r>
              <a:rPr lang="zh-TW"/>
              <a:t>11.7.2 — 最小化未使用的主機 IPv4 位址和最大化子網路</a:t>
            </a:r>
          </a:p>
        </p:txBody>
      </p:sp>
      <p:sp>
        <p:nvSpPr>
          <p:cNvPr id="4" name="Slide Number Placeholder 3"/>
          <p:cNvSpPr>
            <a:spLocks noGrp="1"/>
          </p:cNvSpPr>
          <p:nvPr>
            <p:ph type="sldNum" sz="quarter" idx="5"/>
          </p:nvPr>
        </p:nvSpPr>
        <p:spPr/>
        <p:txBody>
          <a:bodyPr/>
          <a:lstStyle/>
          <a:p>
            <a:pPr rtl="0"/>
            <a:fld id="{5641018C-6CAF-B84E-B92C-ECB119457FBA}" type="slidenum">
              <a:rPr/>
              <a:t>301</a:t>
            </a:fld>
            <a:endParaRPr/>
          </a:p>
        </p:txBody>
      </p:sp>
    </p:spTree>
    <p:extLst>
      <p:ext uri="{BB962C8B-B14F-4D97-AF65-F5344CB8AC3E}">
        <p14:creationId xmlns:p14="http://schemas.microsoft.com/office/powerpoint/2010/main" val="3623569617"/>
      </p:ext>
    </p:extLst>
  </p:cSld>
  <p:clrMapOvr>
    <a:masterClrMapping/>
  </p:clrMapOvr>
</p:notes>
</file>

<file path=ppt/notesSlides/notesSlide302.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11 — IPv4 定址</a:t>
            </a:r>
          </a:p>
          <a:p>
            <a:pPr rtl="0"/>
            <a:r>
              <a:rPr lang="zh-TW"/>
              <a:t>11.7 — 符合需求的子網路</a:t>
            </a:r>
          </a:p>
          <a:p>
            <a:pPr rtl="0"/>
            <a:r>
              <a:rPr lang="zh-TW"/>
              <a:t>11.7.3 — 範例：高效的 IPv4 子網路</a:t>
            </a:r>
          </a:p>
          <a:p>
            <a:pPr marL="0" marR="0" lvl="0" indent="0" algn="l" defTabSz="457200" rtl="0" eaLnBrk="1" fontAlgn="auto" latinLnBrk="0" hangingPunct="1">
              <a:lnSpc>
                <a:spcPct val="100000"/>
              </a:lnSpc>
              <a:spcBef>
                <a:spcPct val="0"/>
              </a:spcBef>
              <a:spcAft>
                <a:spcPct val="0"/>
              </a:spcAft>
              <a:buClrTx/>
              <a:buSzTx/>
              <a:buFontTx/>
              <a:buNone/>
              <a:defRPr/>
            </a:pPr>
            <a:r>
              <a:rPr lang="zh-TW"/>
              <a:t>11.7.4 — </a:t>
            </a:r>
            <a:r>
              <a:rPr lang="zh-TW" sz="1200" b="0" i="0" kern="1200">
                <a:solidFill>
                  <a:schemeClr val="tx1"/>
                </a:solidFill>
                <a:effectLst/>
                <a:latin typeface="+mn-lt"/>
                <a:ea typeface="+mn-ea"/>
                <a:cs typeface="+mn-cs"/>
              </a:rPr>
              <a:t>活動-決定要借用的位元數</a:t>
            </a:r>
          </a:p>
          <a:p>
            <a:endParaRPr lang="en-US"/>
          </a:p>
        </p:txBody>
      </p:sp>
      <p:sp>
        <p:nvSpPr>
          <p:cNvPr id="4" name="Slide Number Placeholder 3"/>
          <p:cNvSpPr>
            <a:spLocks noGrp="1"/>
          </p:cNvSpPr>
          <p:nvPr>
            <p:ph type="sldNum" sz="quarter" idx="5"/>
          </p:nvPr>
        </p:nvSpPr>
        <p:spPr/>
        <p:txBody>
          <a:bodyPr/>
          <a:lstStyle/>
          <a:p>
            <a:pPr rtl="0"/>
            <a:fld id="{5641018C-6CAF-B84E-B92C-ECB119457FBA}" type="slidenum">
              <a:rPr/>
              <a:t>302</a:t>
            </a:fld>
            <a:endParaRPr/>
          </a:p>
        </p:txBody>
      </p:sp>
    </p:spTree>
    <p:extLst>
      <p:ext uri="{BB962C8B-B14F-4D97-AF65-F5344CB8AC3E}">
        <p14:creationId xmlns:p14="http://schemas.microsoft.com/office/powerpoint/2010/main" val="754014347"/>
      </p:ext>
    </p:extLst>
  </p:cSld>
  <p:clrMapOvr>
    <a:masterClrMapping/>
  </p:clrMapOvr>
</p:notes>
</file>

<file path=ppt/notesSlides/notesSlide303.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11 — IPv4 定址</a:t>
            </a:r>
          </a:p>
          <a:p>
            <a:pPr rtl="0"/>
            <a:r>
              <a:rPr lang="zh-TW"/>
              <a:t>11.8 – VLSM</a:t>
            </a:r>
          </a:p>
          <a:p>
            <a:pPr rtl="0"/>
            <a:r>
              <a:rPr lang="zh-TW"/>
              <a:t>11.8.3 — IPv4 位址保護</a:t>
            </a:r>
          </a:p>
        </p:txBody>
      </p:sp>
      <p:sp>
        <p:nvSpPr>
          <p:cNvPr id="4" name="Slide Number Placeholder 3"/>
          <p:cNvSpPr>
            <a:spLocks noGrp="1"/>
          </p:cNvSpPr>
          <p:nvPr>
            <p:ph type="sldNum" sz="quarter" idx="5"/>
          </p:nvPr>
        </p:nvSpPr>
        <p:spPr/>
        <p:txBody>
          <a:bodyPr/>
          <a:lstStyle/>
          <a:p>
            <a:pPr rtl="0"/>
            <a:fld id="{5641018C-6CAF-B84E-B92C-ECB119457FBA}" type="slidenum">
              <a:rPr/>
              <a:t>303</a:t>
            </a:fld>
            <a:endParaRPr/>
          </a:p>
        </p:txBody>
      </p:sp>
    </p:spTree>
    <p:extLst>
      <p:ext uri="{BB962C8B-B14F-4D97-AF65-F5344CB8AC3E}">
        <p14:creationId xmlns:p14="http://schemas.microsoft.com/office/powerpoint/2010/main" val="3166620990"/>
      </p:ext>
    </p:extLst>
  </p:cSld>
  <p:clrMapOvr>
    <a:masterClrMapping/>
  </p:clrMapOvr>
</p:notes>
</file>

<file path=ppt/notesSlides/notesSlide304.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11 — IPv4 定址</a:t>
            </a:r>
          </a:p>
          <a:p>
            <a:pPr rtl="0"/>
            <a:r>
              <a:rPr lang="zh-TW"/>
              <a:t>11.8 – VLSM</a:t>
            </a:r>
          </a:p>
          <a:p>
            <a:pPr rtl="0"/>
            <a:r>
              <a:rPr lang="zh-TW"/>
              <a:t>11.8.3 – IPv4 位址保護</a:t>
            </a:r>
          </a:p>
        </p:txBody>
      </p:sp>
      <p:sp>
        <p:nvSpPr>
          <p:cNvPr id="4" name="Slide Number Placeholder 3"/>
          <p:cNvSpPr>
            <a:spLocks noGrp="1"/>
          </p:cNvSpPr>
          <p:nvPr>
            <p:ph type="sldNum" sz="quarter" idx="5"/>
          </p:nvPr>
        </p:nvSpPr>
        <p:spPr/>
        <p:txBody>
          <a:bodyPr/>
          <a:lstStyle/>
          <a:p>
            <a:pPr rtl="0"/>
            <a:fld id="{5641018C-6CAF-B84E-B92C-ECB119457FBA}" type="slidenum">
              <a:rPr/>
              <a:t>304</a:t>
            </a:fld>
            <a:endParaRPr/>
          </a:p>
        </p:txBody>
      </p:sp>
    </p:spTree>
    <p:extLst>
      <p:ext uri="{BB962C8B-B14F-4D97-AF65-F5344CB8AC3E}">
        <p14:creationId xmlns:p14="http://schemas.microsoft.com/office/powerpoint/2010/main" val="1282470761"/>
      </p:ext>
    </p:extLst>
  </p:cSld>
  <p:clrMapOvr>
    <a:masterClrMapping/>
  </p:clrMapOvr>
</p:notes>
</file>

<file path=ppt/notesSlides/notesSlide305.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11 — IPv4 定址</a:t>
            </a:r>
          </a:p>
          <a:p>
            <a:pPr rtl="0"/>
            <a:r>
              <a:rPr lang="zh-TW"/>
              <a:t>11.8 – VLSM</a:t>
            </a:r>
          </a:p>
          <a:p>
            <a:pPr rtl="0"/>
            <a:r>
              <a:rPr lang="zh-TW"/>
              <a:t>11.8.4 — VLSM</a:t>
            </a:r>
          </a:p>
        </p:txBody>
      </p:sp>
      <p:sp>
        <p:nvSpPr>
          <p:cNvPr id="4" name="Slide Number Placeholder 3"/>
          <p:cNvSpPr>
            <a:spLocks noGrp="1"/>
          </p:cNvSpPr>
          <p:nvPr>
            <p:ph type="sldNum" sz="quarter" idx="5"/>
          </p:nvPr>
        </p:nvSpPr>
        <p:spPr/>
        <p:txBody>
          <a:bodyPr/>
          <a:lstStyle/>
          <a:p>
            <a:pPr rtl="0"/>
            <a:fld id="{5641018C-6CAF-B84E-B92C-ECB119457FBA}" type="slidenum">
              <a:rPr/>
              <a:t>305</a:t>
            </a:fld>
            <a:endParaRPr/>
          </a:p>
        </p:txBody>
      </p:sp>
    </p:spTree>
    <p:extLst>
      <p:ext uri="{BB962C8B-B14F-4D97-AF65-F5344CB8AC3E}">
        <p14:creationId xmlns:p14="http://schemas.microsoft.com/office/powerpoint/2010/main" val="2524659557"/>
      </p:ext>
    </p:extLst>
  </p:cSld>
  <p:clrMapOvr>
    <a:masterClrMapping/>
  </p:clrMapOvr>
</p:notes>
</file>

<file path=ppt/notesSlides/notesSlide306.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11 — IPv4 定址</a:t>
            </a:r>
          </a:p>
          <a:p>
            <a:pPr rtl="0"/>
            <a:r>
              <a:rPr lang="zh-TW"/>
              <a:t>11.8 – VLSM</a:t>
            </a:r>
          </a:p>
          <a:p>
            <a:pPr rtl="0"/>
            <a:r>
              <a:rPr lang="zh-TW"/>
              <a:t>11.8.5 — VLSM 拓樸位址指定</a:t>
            </a:r>
          </a:p>
          <a:p>
            <a:pPr marL="0" marR="0" lvl="0" indent="0" algn="l" defTabSz="457200" rtl="0" eaLnBrk="1" fontAlgn="auto" latinLnBrk="0" hangingPunct="1">
              <a:lnSpc>
                <a:spcPct val="100000"/>
              </a:lnSpc>
              <a:spcBef>
                <a:spcPct val="0"/>
              </a:spcBef>
              <a:spcAft>
                <a:spcPct val="0"/>
              </a:spcAft>
              <a:buClrTx/>
              <a:buSzTx/>
              <a:buFontTx/>
              <a:buNone/>
              <a:defRPr/>
            </a:pPr>
            <a:r>
              <a:rPr lang="zh-TW"/>
              <a:t>11.8.6 — </a:t>
            </a:r>
            <a:r>
              <a:rPr lang="zh-TW" sz="1200" b="0" i="0" kern="1200">
                <a:solidFill>
                  <a:schemeClr val="tx1"/>
                </a:solidFill>
                <a:effectLst/>
                <a:latin typeface="+mn-lt"/>
                <a:ea typeface="+mn-ea"/>
                <a:cs typeface="+mn-cs"/>
              </a:rPr>
              <a:t>活動-VLSM 實踐</a:t>
            </a:r>
          </a:p>
          <a:p>
            <a:endParaRPr lang="en-US"/>
          </a:p>
        </p:txBody>
      </p:sp>
      <p:sp>
        <p:nvSpPr>
          <p:cNvPr id="4" name="Slide Number Placeholder 3"/>
          <p:cNvSpPr>
            <a:spLocks noGrp="1"/>
          </p:cNvSpPr>
          <p:nvPr>
            <p:ph type="sldNum" sz="quarter" idx="5"/>
          </p:nvPr>
        </p:nvSpPr>
        <p:spPr/>
        <p:txBody>
          <a:bodyPr/>
          <a:lstStyle/>
          <a:p>
            <a:pPr rtl="0"/>
            <a:fld id="{5641018C-6CAF-B84E-B92C-ECB119457FBA}" type="slidenum">
              <a:rPr/>
              <a:t>306</a:t>
            </a:fld>
            <a:endParaRPr/>
          </a:p>
        </p:txBody>
      </p:sp>
    </p:spTree>
    <p:extLst>
      <p:ext uri="{BB962C8B-B14F-4D97-AF65-F5344CB8AC3E}">
        <p14:creationId xmlns:p14="http://schemas.microsoft.com/office/powerpoint/2010/main" val="779969091"/>
      </p:ext>
    </p:extLst>
  </p:cSld>
  <p:clrMapOvr>
    <a:masterClrMapping/>
  </p:clrMapOvr>
</p:notes>
</file>

<file path=ppt/notesSlides/notesSlide307.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11 — IPv4 定址</a:t>
            </a:r>
          </a:p>
          <a:p>
            <a:pPr rtl="0"/>
            <a:r>
              <a:rPr lang="zh-TW"/>
              <a:t>11.9 — 結構化設計</a:t>
            </a:r>
          </a:p>
          <a:p>
            <a:pPr rtl="0"/>
            <a:r>
              <a:rPr lang="zh-TW"/>
              <a:t>11.9.1 — IPv4 網路位址規劃</a:t>
            </a:r>
          </a:p>
        </p:txBody>
      </p:sp>
      <p:sp>
        <p:nvSpPr>
          <p:cNvPr id="4" name="Slide Number Placeholder 3"/>
          <p:cNvSpPr>
            <a:spLocks noGrp="1"/>
          </p:cNvSpPr>
          <p:nvPr>
            <p:ph type="sldNum" sz="quarter" idx="5"/>
          </p:nvPr>
        </p:nvSpPr>
        <p:spPr/>
        <p:txBody>
          <a:bodyPr/>
          <a:lstStyle/>
          <a:p>
            <a:pPr rtl="0"/>
            <a:fld id="{5641018C-6CAF-B84E-B92C-ECB119457FBA}" type="slidenum">
              <a:rPr/>
              <a:t>307</a:t>
            </a:fld>
            <a:endParaRPr/>
          </a:p>
        </p:txBody>
      </p:sp>
    </p:spTree>
    <p:extLst>
      <p:ext uri="{BB962C8B-B14F-4D97-AF65-F5344CB8AC3E}">
        <p14:creationId xmlns:p14="http://schemas.microsoft.com/office/powerpoint/2010/main" val="1600971428"/>
      </p:ext>
    </p:extLst>
  </p:cSld>
  <p:clrMapOvr>
    <a:masterClrMapping/>
  </p:clrMapOvr>
</p:notes>
</file>

<file path=ppt/notesSlides/notesSlide308.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11 — IPv4 定址</a:t>
            </a:r>
          </a:p>
          <a:p>
            <a:pPr rtl="0"/>
            <a:r>
              <a:rPr lang="zh-TW"/>
              <a:t>11.9 — 結構化設計</a:t>
            </a:r>
          </a:p>
          <a:p>
            <a:pPr rtl="0"/>
            <a:r>
              <a:rPr lang="zh-TW"/>
              <a:t>11.9.2 — 裝置位址指派</a:t>
            </a:r>
          </a:p>
        </p:txBody>
      </p:sp>
      <p:sp>
        <p:nvSpPr>
          <p:cNvPr id="4" name="Slide Number Placeholder 3"/>
          <p:cNvSpPr>
            <a:spLocks noGrp="1"/>
          </p:cNvSpPr>
          <p:nvPr>
            <p:ph type="sldNum" sz="quarter" idx="5"/>
          </p:nvPr>
        </p:nvSpPr>
        <p:spPr/>
        <p:txBody>
          <a:bodyPr/>
          <a:lstStyle/>
          <a:p>
            <a:pPr rtl="0"/>
            <a:fld id="{5641018C-6CAF-B84E-B92C-ECB119457FBA}" type="slidenum">
              <a:rPr/>
              <a:t>308</a:t>
            </a:fld>
            <a:endParaRPr/>
          </a:p>
        </p:txBody>
      </p:sp>
    </p:spTree>
    <p:extLst>
      <p:ext uri="{BB962C8B-B14F-4D97-AF65-F5344CB8AC3E}">
        <p14:creationId xmlns:p14="http://schemas.microsoft.com/office/powerpoint/2010/main" val="3210862256"/>
      </p:ext>
    </p:extLst>
  </p:cSld>
  <p:clrMapOvr>
    <a:masterClrMapping/>
  </p:clrMapOvr>
</p:notes>
</file>

<file path=ppt/notesSlides/notesSlide309.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2529" name="Rectangle 11"/>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a:ea typeface="ＭＳ Ｐゴシック" charset="0"/>
                <a:cs typeface="ＭＳ Ｐゴシック" charset="0"/>
              </a:defRPr>
            </a:lvl1pPr>
            <a:lvl2pPr marL="742950" indent="-285750" defTabSz="903288">
              <a:defRPr sz="2400">
                <a:solidFill>
                  <a:schemeClr val="tx1"/>
                </a:solidFill>
                <a:latin typeface="Arial"/>
                <a:ea typeface="ＭＳ Ｐゴシック" charset="0"/>
              </a:defRPr>
            </a:lvl2pPr>
            <a:lvl3pPr marL="1143000" indent="-228600" defTabSz="903288">
              <a:defRPr sz="2400">
                <a:solidFill>
                  <a:schemeClr val="tx1"/>
                </a:solidFill>
                <a:latin typeface="Arial"/>
                <a:ea typeface="ＭＳ Ｐゴシック" charset="0"/>
              </a:defRPr>
            </a:lvl3pPr>
            <a:lvl4pPr marL="1600200" indent="-228600" defTabSz="903288">
              <a:defRPr sz="2400">
                <a:solidFill>
                  <a:schemeClr val="tx1"/>
                </a:solidFill>
                <a:latin typeface="Arial"/>
                <a:ea typeface="ＭＳ Ｐゴシック" charset="0"/>
              </a:defRPr>
            </a:lvl4pPr>
            <a:lvl5pPr marL="2057400" indent="-228600" defTabSz="903288">
              <a:defRPr sz="2400">
                <a:solidFill>
                  <a:schemeClr val="tx1"/>
                </a:solidFill>
                <a:latin typeface="Arial"/>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9pPr>
          </a:lstStyle>
          <a:p>
            <a:pPr rtl="0"/>
            <a:fld id="{3997A419-355F-A04A-96E0-21643AF8E9FF}" type="slidenum">
              <a:rPr sz="800">
                <a:solidFill>
                  <a:prstClr val="black"/>
                </a:solidFill>
              </a:rPr>
              <a:pPr rtl="0"/>
              <a:t>309</a:t>
            </a:fld>
            <a:endParaRPr sz="800">
              <a:solidFill>
                <a:prstClr val="black"/>
              </a:solidFill>
            </a:endParaRPr>
          </a:p>
        </p:txBody>
      </p:sp>
      <p:sp>
        <p:nvSpPr>
          <p:cNvPr id="22530" name="Rectangle 2"/>
          <p:cNvSpPr>
            <a:spLocks noGrp="1" noRot="1" noChangeAspect="1" noChangeArrowheads="1" noTextEdit="1"/>
          </p:cNvSpPr>
          <p:nvPr>
            <p:ph type="sldImg"/>
          </p:nvPr>
        </p:nvSpPr>
        <p:spPr>
          <a:xfrm>
            <a:off x="1168400" y="1243013"/>
            <a:ext cx="4470400" cy="3354387"/>
          </a:xfrm>
        </p:spPr>
      </p:sp>
      <p:sp>
        <p:nvSpPr>
          <p:cNvPr id="2253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r>
              <a:rPr lang="zh-TW"/>
              <a:t>11 — IPv4 定址</a:t>
            </a:r>
          </a:p>
          <a:p>
            <a:pPr rtl="0"/>
            <a:r>
              <a:rPr lang="zh-TW"/>
              <a:t>11.10 — 結構化設計</a:t>
            </a:r>
          </a:p>
          <a:p>
            <a:pPr rtl="0"/>
            <a:r>
              <a:rPr lang="zh-TW"/>
              <a:t>11.10.3 — 我在本單元中學到了什麼？</a:t>
            </a:r>
          </a:p>
        </p:txBody>
      </p:sp>
    </p:spTree>
    <p:extLst>
      <p:ext uri="{BB962C8B-B14F-4D97-AF65-F5344CB8AC3E}">
        <p14:creationId xmlns:p14="http://schemas.microsoft.com/office/powerpoint/2010/main" val="1059454891"/>
      </p:ext>
    </p:extLst>
  </p:cSld>
  <p:clrMapOvr>
    <a:masterClrMapping/>
  </p:clrMapOvr>
</p:notes>
</file>

<file path=ppt/notesSlides/notesSlide31.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lnSpc>
                <a:spcPct val="80000"/>
              </a:lnSpc>
              <a:buFontTx/>
              <a:buNone/>
            </a:pPr>
            <a:r>
              <a:rPr lang="zh-TW" sz="1200" kern="1200">
                <a:solidFill>
                  <a:schemeClr val="tx1"/>
                </a:solidFill>
                <a:latin typeface="Arial"/>
                <a:ea typeface="ＭＳ Ｐゴシック" charset="0"/>
                <a:cs typeface="ＭＳ Ｐゴシック" charset="0"/>
              </a:rPr>
              <a:t>1 – Networking Today</a:t>
            </a:r>
          </a:p>
          <a:p>
            <a:pPr rtl="0">
              <a:lnSpc>
                <a:spcPct val="80000"/>
              </a:lnSpc>
              <a:buFontTx/>
              <a:buNone/>
            </a:pPr>
            <a:r>
              <a:rPr lang="zh-TW" sz="1200" kern="1200">
                <a:solidFill>
                  <a:schemeClr val="tx1"/>
                </a:solidFill>
                <a:latin typeface="Arial"/>
                <a:ea typeface="ＭＳ Ｐゴシック" charset="0"/>
                <a:cs typeface="ＭＳ Ｐゴシック" charset="0"/>
              </a:rPr>
              <a:t>1.7 – </a:t>
            </a:r>
            <a:r>
              <a:rPr lang="zh-TW" sz="1200">
                <a:solidFill>
                  <a:schemeClr val="accent5">
                    <a:lumMod val="40000"/>
                    <a:lumOff val="60000"/>
                  </a:schemeClr>
                </a:solidFill>
              </a:rPr>
              <a:t>Network Trends</a:t>
            </a:r>
          </a:p>
          <a:p>
            <a:pPr rtl="0">
              <a:lnSpc>
                <a:spcPct val="80000"/>
              </a:lnSpc>
              <a:buFontTx/>
              <a:buNone/>
            </a:pPr>
            <a:r>
              <a:rPr lang="zh-TW">
                <a:latin typeface="Arial"/>
              </a:rPr>
              <a:t>1.7.4 – Video Communication</a:t>
            </a:r>
          </a:p>
          <a:p>
            <a:endParaRPr lang="en-US"/>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31</a:t>
            </a:fld>
            <a:endParaRPr>
              <a:solidFill>
                <a:prstClr val="black"/>
              </a:solidFill>
            </a:endParaRPr>
          </a:p>
        </p:txBody>
      </p:sp>
    </p:spTree>
    <p:extLst>
      <p:ext uri="{BB962C8B-B14F-4D97-AF65-F5344CB8AC3E}">
        <p14:creationId xmlns:p14="http://schemas.microsoft.com/office/powerpoint/2010/main" val="2459034181"/>
      </p:ext>
    </p:extLst>
  </p:cSld>
  <p:clrMapOvr>
    <a:masterClrMapping/>
  </p:clrMapOvr>
</p:notes>
</file>

<file path=ppt/notesSlides/notesSlide310.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2529" name="Rectangle 11"/>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a:ea typeface="ＭＳ Ｐゴシック" charset="0"/>
                <a:cs typeface="ＭＳ Ｐゴシック" charset="0"/>
              </a:defRPr>
            </a:lvl1pPr>
            <a:lvl2pPr marL="742950" indent="-285750" defTabSz="903288">
              <a:defRPr sz="2400">
                <a:solidFill>
                  <a:schemeClr val="tx1"/>
                </a:solidFill>
                <a:latin typeface="Arial"/>
                <a:ea typeface="ＭＳ Ｐゴシック" charset="0"/>
              </a:defRPr>
            </a:lvl2pPr>
            <a:lvl3pPr marL="1143000" indent="-228600" defTabSz="903288">
              <a:defRPr sz="2400">
                <a:solidFill>
                  <a:schemeClr val="tx1"/>
                </a:solidFill>
                <a:latin typeface="Arial"/>
                <a:ea typeface="ＭＳ Ｐゴシック" charset="0"/>
              </a:defRPr>
            </a:lvl3pPr>
            <a:lvl4pPr marL="1600200" indent="-228600" defTabSz="903288">
              <a:defRPr sz="2400">
                <a:solidFill>
                  <a:schemeClr val="tx1"/>
                </a:solidFill>
                <a:latin typeface="Arial"/>
                <a:ea typeface="ＭＳ Ｐゴシック" charset="0"/>
              </a:defRPr>
            </a:lvl4pPr>
            <a:lvl5pPr marL="2057400" indent="-228600" defTabSz="903288">
              <a:defRPr sz="2400">
                <a:solidFill>
                  <a:schemeClr val="tx1"/>
                </a:solidFill>
                <a:latin typeface="Arial"/>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9pPr>
          </a:lstStyle>
          <a:p>
            <a:pPr rtl="0"/>
            <a:fld id="{3997A419-355F-A04A-96E0-21643AF8E9FF}" type="slidenum">
              <a:rPr sz="800">
                <a:solidFill>
                  <a:prstClr val="black"/>
                </a:solidFill>
              </a:rPr>
              <a:pPr rtl="0"/>
              <a:t>310</a:t>
            </a:fld>
            <a:endParaRPr sz="800">
              <a:solidFill>
                <a:prstClr val="black"/>
              </a:solidFill>
            </a:endParaRPr>
          </a:p>
        </p:txBody>
      </p:sp>
      <p:sp>
        <p:nvSpPr>
          <p:cNvPr id="22530" name="Rectangle 2"/>
          <p:cNvSpPr>
            <a:spLocks noGrp="1" noRot="1" noChangeAspect="1" noChangeArrowheads="1" noTextEdit="1"/>
          </p:cNvSpPr>
          <p:nvPr>
            <p:ph type="sldImg"/>
          </p:nvPr>
        </p:nvSpPr>
        <p:spPr>
          <a:xfrm>
            <a:off x="1168400" y="1243013"/>
            <a:ext cx="4470400" cy="3354387"/>
          </a:xfrm>
        </p:spPr>
      </p:sp>
      <p:sp>
        <p:nvSpPr>
          <p:cNvPr id="2253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r>
              <a:rPr lang="zh-TW"/>
              <a:t>11 — IPv4 定址</a:t>
            </a:r>
          </a:p>
          <a:p>
            <a:pPr rtl="0"/>
            <a:r>
              <a:rPr lang="zh-TW"/>
              <a:t>11.10 — 結構化設計</a:t>
            </a:r>
          </a:p>
          <a:p>
            <a:pPr rtl="0"/>
            <a:r>
              <a:rPr lang="zh-TW"/>
              <a:t>11.10.3 — 我在本單元中學到了什麼？(續)</a:t>
            </a:r>
          </a:p>
          <a:p>
            <a:pPr rtl="0"/>
            <a:r>
              <a:rPr lang="zh-TW"/>
              <a:t>11.10.4 — 單元測驗 — IPv4 定址</a:t>
            </a:r>
          </a:p>
        </p:txBody>
      </p:sp>
    </p:spTree>
    <p:extLst>
      <p:ext uri="{BB962C8B-B14F-4D97-AF65-F5344CB8AC3E}">
        <p14:creationId xmlns:p14="http://schemas.microsoft.com/office/powerpoint/2010/main" val="845033689"/>
      </p:ext>
    </p:extLst>
  </p:cSld>
  <p:clrMapOvr>
    <a:masterClrMapping/>
  </p:clrMapOvr>
</p:notes>
</file>

<file path=ppt/notesSlides/notesSlide311.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smtClean="0"/>
              <a:t>單元</a:t>
            </a:r>
            <a:r>
              <a:rPr lang="zh-TW"/>
              <a:t>十二：IPv6 定址</a:t>
            </a:r>
          </a:p>
          <a:p>
            <a:endParaRPr lang="en-US"/>
          </a:p>
        </p:txBody>
      </p:sp>
      <p:sp>
        <p:nvSpPr>
          <p:cNvPr id="4" name="Slide Number Placeholder 3"/>
          <p:cNvSpPr>
            <a:spLocks noGrp="1"/>
          </p:cNvSpPr>
          <p:nvPr>
            <p:ph type="sldNum" sz="quarter" idx="10"/>
          </p:nvPr>
        </p:nvSpPr>
        <p:spPr/>
        <p:txBody>
          <a:bodyPr/>
          <a:lstStyle/>
          <a:p>
            <a:pPr rtl="0"/>
            <a:fld id="{5641018C-6CAF-B84E-B92C-ECB119457FBA}" type="slidenum">
              <a:rPr/>
              <a:t>311</a:t>
            </a:fld>
            <a:endParaRPr/>
          </a:p>
        </p:txBody>
      </p:sp>
    </p:spTree>
    <p:extLst>
      <p:ext uri="{BB962C8B-B14F-4D97-AF65-F5344CB8AC3E}">
        <p14:creationId xmlns:p14="http://schemas.microsoft.com/office/powerpoint/2010/main" val="1314465633"/>
      </p:ext>
    </p:extLst>
  </p:cSld>
  <p:clrMapOvr>
    <a:masterClrMapping/>
  </p:clrMapOvr>
</p:notes>
</file>

<file path=ppt/notesSlides/notesSlide312.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18434" name="Rectangle 11"/>
          <p:cNvSpPr txBox="1">
            <a:spLocks noGrp="1" noChangeArrowheads="1"/>
          </p:cNvSpPr>
          <p:nvPr/>
        </p:nvSpPr>
        <p:spPr bwMode="auto">
          <a:xfrm>
            <a:off x="5885392" y="9435469"/>
            <a:ext cx="806779" cy="312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a:cs typeface="Arial"/>
              </a:defRPr>
            </a:lvl1pPr>
            <a:lvl2pPr marL="742950" indent="-285750" defTabSz="903288" eaLnBrk="0" hangingPunct="0">
              <a:defRPr sz="2400" b="1">
                <a:solidFill>
                  <a:schemeClr val="tx1"/>
                </a:solidFill>
                <a:latin typeface="Arial"/>
                <a:cs typeface="Arial"/>
              </a:defRPr>
            </a:lvl2pPr>
            <a:lvl3pPr marL="1143000" indent="-228600" defTabSz="903288" eaLnBrk="0" hangingPunct="0">
              <a:defRPr sz="2400" b="1">
                <a:solidFill>
                  <a:schemeClr val="tx1"/>
                </a:solidFill>
                <a:latin typeface="Arial"/>
                <a:cs typeface="Arial"/>
              </a:defRPr>
            </a:lvl3pPr>
            <a:lvl4pPr marL="1600200" indent="-228600" defTabSz="903288" eaLnBrk="0" hangingPunct="0">
              <a:defRPr sz="2400" b="1">
                <a:solidFill>
                  <a:schemeClr val="tx1"/>
                </a:solidFill>
                <a:latin typeface="Arial"/>
                <a:cs typeface="Arial"/>
              </a:defRPr>
            </a:lvl4pPr>
            <a:lvl5pPr marL="2057400" indent="-228600" defTabSz="903288" eaLnBrk="0" hangingPunct="0">
              <a:defRPr sz="2400" b="1">
                <a:solidFill>
                  <a:schemeClr val="tx1"/>
                </a:solidFill>
                <a:latin typeface="Arial"/>
                <a:cs typeface="Arial"/>
              </a:defRPr>
            </a:lvl5pPr>
            <a:lvl6pPr marL="2514600" indent="-228600" defTabSz="903288" eaLnBrk="0" fontAlgn="base" hangingPunct="0">
              <a:spcBef>
                <a:spcPct val="0"/>
              </a:spcBef>
              <a:spcAft>
                <a:spcPct val="0"/>
              </a:spcAft>
              <a:defRPr sz="2400" b="1">
                <a:solidFill>
                  <a:schemeClr val="tx1"/>
                </a:solidFill>
                <a:latin typeface="Arial"/>
                <a:cs typeface="Arial"/>
              </a:defRPr>
            </a:lvl6pPr>
            <a:lvl7pPr marL="2971800" indent="-228600" defTabSz="903288" eaLnBrk="0" fontAlgn="base" hangingPunct="0">
              <a:spcBef>
                <a:spcPct val="0"/>
              </a:spcBef>
              <a:spcAft>
                <a:spcPct val="0"/>
              </a:spcAft>
              <a:defRPr sz="2400" b="1">
                <a:solidFill>
                  <a:schemeClr val="tx1"/>
                </a:solidFill>
                <a:latin typeface="Arial"/>
                <a:cs typeface="Arial"/>
              </a:defRPr>
            </a:lvl7pPr>
            <a:lvl8pPr marL="3429000" indent="-228600" defTabSz="903288" eaLnBrk="0" fontAlgn="base" hangingPunct="0">
              <a:spcBef>
                <a:spcPct val="0"/>
              </a:spcBef>
              <a:spcAft>
                <a:spcPct val="0"/>
              </a:spcAft>
              <a:defRPr sz="2400" b="1">
                <a:solidFill>
                  <a:schemeClr val="tx1"/>
                </a:solidFill>
                <a:latin typeface="Arial"/>
                <a:cs typeface="Arial"/>
              </a:defRPr>
            </a:lvl8pPr>
            <a:lvl9pPr marL="3886200" indent="-228600" defTabSz="903288" eaLnBrk="0" fontAlgn="base" hangingPunct="0">
              <a:spcBef>
                <a:spcPct val="0"/>
              </a:spcBef>
              <a:spcAft>
                <a:spcPct val="0"/>
              </a:spcAft>
              <a:defRPr sz="2400" b="1">
                <a:solidFill>
                  <a:schemeClr val="tx1"/>
                </a:solidFill>
                <a:latin typeface="Arial"/>
                <a:cs typeface="Arial"/>
              </a:defRPr>
            </a:lvl9pPr>
          </a:lstStyle>
          <a:p>
            <a:pPr algn="r" rtl="0"/>
            <a:fld id="{7C839C26-801B-42B6-A101-60F37FE2B0A8}" type="slidenum">
              <a:rPr sz="800" b="0">
                <a:solidFill>
                  <a:prstClr val="black"/>
                </a:solidFill>
              </a:rPr>
              <a:pPr algn="r" rtl="0"/>
              <a:t>312</a:t>
            </a:fld>
            <a:endParaRPr sz="800" b="0">
              <a:solidFill>
                <a:prstClr val="black"/>
              </a:solidFill>
            </a:endParaRPr>
          </a:p>
        </p:txBody>
      </p:sp>
      <p:sp>
        <p:nvSpPr>
          <p:cNvPr id="18435" name="Rectangle 2"/>
          <p:cNvSpPr>
            <a:spLocks noGrp="1" noRot="1" noChangeAspect="1" noChangeArrowheads="1" noTextEdit="1"/>
          </p:cNvSpPr>
          <p:nvPr>
            <p:ph type="sldImg"/>
          </p:nvPr>
        </p:nvSpPr>
        <p:spPr>
          <a:xfrm>
            <a:off x="1168400" y="1243013"/>
            <a:ext cx="4470400" cy="3354387"/>
          </a:xfrm>
        </p:spPr>
      </p:sp>
      <p:sp>
        <p:nvSpPr>
          <p:cNvPr id="1843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buFontTx/>
              <a:buNone/>
            </a:pPr>
            <a:r>
              <a:rPr lang="zh-TW"/>
              <a:t>12-IPv6 定址</a:t>
            </a:r>
          </a:p>
          <a:p>
            <a:pPr rtl="0">
              <a:buFontTx/>
              <a:buNone/>
            </a:pPr>
            <a:r>
              <a:rPr lang="zh-TW"/>
              <a:t>12.0.2 我將在這個單元中學會做什麼</a:t>
            </a:r>
          </a:p>
        </p:txBody>
      </p:sp>
    </p:spTree>
    <p:extLst>
      <p:ext uri="{BB962C8B-B14F-4D97-AF65-F5344CB8AC3E}">
        <p14:creationId xmlns:p14="http://schemas.microsoft.com/office/powerpoint/2010/main" val="2029972351"/>
      </p:ext>
    </p:extLst>
  </p:cSld>
  <p:clrMapOvr>
    <a:masterClrMapping/>
  </p:clrMapOvr>
</p:notes>
</file>

<file path=ppt/notesSlides/notesSlide313.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12 — IPv6 位址</a:t>
            </a:r>
          </a:p>
          <a:p>
            <a:pPr rtl="0"/>
            <a:r>
              <a:rPr lang="zh-TW"/>
              <a:t>12.1 — IPv4 問題</a:t>
            </a:r>
          </a:p>
          <a:p>
            <a:pPr rtl="0"/>
            <a:r>
              <a:rPr lang="zh-TW"/>
              <a:t>12.1.1 — 需要使用 IPv6</a:t>
            </a:r>
          </a:p>
        </p:txBody>
      </p:sp>
      <p:sp>
        <p:nvSpPr>
          <p:cNvPr id="4" name="Slide Number Placeholder 3"/>
          <p:cNvSpPr>
            <a:spLocks noGrp="1"/>
          </p:cNvSpPr>
          <p:nvPr>
            <p:ph type="sldNum" sz="quarter" idx="5"/>
          </p:nvPr>
        </p:nvSpPr>
        <p:spPr/>
        <p:txBody>
          <a:bodyPr/>
          <a:lstStyle/>
          <a:p>
            <a:pPr rtl="0"/>
            <a:fld id="{5641018C-6CAF-B84E-B92C-ECB119457FBA}" type="slidenum">
              <a:rPr/>
              <a:t>313</a:t>
            </a:fld>
            <a:endParaRPr/>
          </a:p>
        </p:txBody>
      </p:sp>
    </p:spTree>
    <p:extLst>
      <p:ext uri="{BB962C8B-B14F-4D97-AF65-F5344CB8AC3E}">
        <p14:creationId xmlns:p14="http://schemas.microsoft.com/office/powerpoint/2010/main" val="1620891507"/>
      </p:ext>
    </p:extLst>
  </p:cSld>
  <p:clrMapOvr>
    <a:masterClrMapping/>
  </p:clrMapOvr>
</p:notes>
</file>

<file path=ppt/notesSlides/notesSlide314.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12 — IPv6 位址</a:t>
            </a:r>
          </a:p>
          <a:p>
            <a:pPr rtl="0"/>
            <a:r>
              <a:rPr lang="zh-TW"/>
              <a:t>12.1 — IPv4 問題</a:t>
            </a:r>
          </a:p>
          <a:p>
            <a:pPr rtl="0"/>
            <a:r>
              <a:rPr lang="zh-TW"/>
              <a:t>12.1.2 — IPv4 和 IPv6 共存</a:t>
            </a:r>
          </a:p>
          <a:p>
            <a:pPr rtl="0"/>
            <a:r>
              <a:rPr lang="zh-TW"/>
              <a:t>12.1.3-檢查你的理解-IPv4 問題</a:t>
            </a:r>
          </a:p>
        </p:txBody>
      </p:sp>
      <p:sp>
        <p:nvSpPr>
          <p:cNvPr id="4" name="Slide Number Placeholder 3"/>
          <p:cNvSpPr>
            <a:spLocks noGrp="1"/>
          </p:cNvSpPr>
          <p:nvPr>
            <p:ph type="sldNum" sz="quarter" idx="5"/>
          </p:nvPr>
        </p:nvSpPr>
        <p:spPr/>
        <p:txBody>
          <a:bodyPr/>
          <a:lstStyle/>
          <a:p>
            <a:pPr rtl="0"/>
            <a:fld id="{5641018C-6CAF-B84E-B92C-ECB119457FBA}" type="slidenum">
              <a:rPr/>
              <a:t>314</a:t>
            </a:fld>
            <a:endParaRPr/>
          </a:p>
        </p:txBody>
      </p:sp>
    </p:spTree>
    <p:extLst>
      <p:ext uri="{BB962C8B-B14F-4D97-AF65-F5344CB8AC3E}">
        <p14:creationId xmlns:p14="http://schemas.microsoft.com/office/powerpoint/2010/main" val="3715787978"/>
      </p:ext>
    </p:extLst>
  </p:cSld>
  <p:clrMapOvr>
    <a:masterClrMapping/>
  </p:clrMapOvr>
</p:notes>
</file>

<file path=ppt/notesSlides/notesSlide315.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12 — IPv6 位址</a:t>
            </a:r>
          </a:p>
          <a:p>
            <a:pPr rtl="0"/>
            <a:r>
              <a:rPr lang="zh-TW"/>
              <a:t>12.2 – IPv6 位址表示方法</a:t>
            </a:r>
          </a:p>
          <a:p>
            <a:pPr rtl="0"/>
            <a:r>
              <a:rPr lang="zh-TW"/>
              <a:t>12.2.1 — IPv6 位址格式</a:t>
            </a:r>
          </a:p>
        </p:txBody>
      </p:sp>
      <p:sp>
        <p:nvSpPr>
          <p:cNvPr id="4" name="Slide Number Placeholder 3"/>
          <p:cNvSpPr>
            <a:spLocks noGrp="1"/>
          </p:cNvSpPr>
          <p:nvPr>
            <p:ph type="sldNum" sz="quarter" idx="5"/>
          </p:nvPr>
        </p:nvSpPr>
        <p:spPr/>
        <p:txBody>
          <a:bodyPr/>
          <a:lstStyle/>
          <a:p>
            <a:pPr rtl="0"/>
            <a:fld id="{5641018C-6CAF-B84E-B92C-ECB119457FBA}" type="slidenum">
              <a:rPr/>
              <a:t>315</a:t>
            </a:fld>
            <a:endParaRPr/>
          </a:p>
        </p:txBody>
      </p:sp>
    </p:spTree>
    <p:extLst>
      <p:ext uri="{BB962C8B-B14F-4D97-AF65-F5344CB8AC3E}">
        <p14:creationId xmlns:p14="http://schemas.microsoft.com/office/powerpoint/2010/main" val="2050553719"/>
      </p:ext>
    </p:extLst>
  </p:cSld>
  <p:clrMapOvr>
    <a:masterClrMapping/>
  </p:clrMapOvr>
</p:notes>
</file>

<file path=ppt/notesSlides/notesSlide316.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12 — IPv6 位址</a:t>
            </a:r>
          </a:p>
          <a:p>
            <a:pPr rtl="0"/>
            <a:r>
              <a:rPr lang="zh-TW"/>
              <a:t>12.2 – IPv6 位址表示方法</a:t>
            </a:r>
          </a:p>
          <a:p>
            <a:pPr rtl="0"/>
            <a:r>
              <a:rPr lang="zh-TW"/>
              <a:t>12.2.2-省略前導零</a:t>
            </a:r>
          </a:p>
        </p:txBody>
      </p:sp>
      <p:sp>
        <p:nvSpPr>
          <p:cNvPr id="4" name="Slide Number Placeholder 3"/>
          <p:cNvSpPr>
            <a:spLocks noGrp="1"/>
          </p:cNvSpPr>
          <p:nvPr>
            <p:ph type="sldNum" sz="quarter" idx="5"/>
          </p:nvPr>
        </p:nvSpPr>
        <p:spPr/>
        <p:txBody>
          <a:bodyPr/>
          <a:lstStyle/>
          <a:p>
            <a:pPr rtl="0"/>
            <a:fld id="{5641018C-6CAF-B84E-B92C-ECB119457FBA}" type="slidenum">
              <a:rPr/>
              <a:t>316</a:t>
            </a:fld>
            <a:endParaRPr/>
          </a:p>
        </p:txBody>
      </p:sp>
    </p:spTree>
    <p:extLst>
      <p:ext uri="{BB962C8B-B14F-4D97-AF65-F5344CB8AC3E}">
        <p14:creationId xmlns:p14="http://schemas.microsoft.com/office/powerpoint/2010/main" val="3905554605"/>
      </p:ext>
    </p:extLst>
  </p:cSld>
  <p:clrMapOvr>
    <a:masterClrMapping/>
  </p:clrMapOvr>
</p:notes>
</file>

<file path=ppt/notesSlides/notesSlide317.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12 — IPv6 位址</a:t>
            </a:r>
          </a:p>
          <a:p>
            <a:pPr rtl="0"/>
            <a:r>
              <a:rPr lang="zh-TW"/>
              <a:t>12.2 – IPv6 位址表示方法</a:t>
            </a:r>
          </a:p>
          <a:p>
            <a:pPr rtl="0"/>
            <a:r>
              <a:rPr lang="zh-TW"/>
              <a:t>12.2.2 — 規則 2 — 雙冒號</a:t>
            </a:r>
          </a:p>
          <a:p>
            <a:pPr rtl="0"/>
            <a:r>
              <a:rPr lang="zh-TW"/>
              <a:t>12.2.4 – 活動 – IPv6 位址表示方法</a:t>
            </a:r>
          </a:p>
        </p:txBody>
      </p:sp>
      <p:sp>
        <p:nvSpPr>
          <p:cNvPr id="4" name="Slide Number Placeholder 3"/>
          <p:cNvSpPr>
            <a:spLocks noGrp="1"/>
          </p:cNvSpPr>
          <p:nvPr>
            <p:ph type="sldNum" sz="quarter" idx="5"/>
          </p:nvPr>
        </p:nvSpPr>
        <p:spPr/>
        <p:txBody>
          <a:bodyPr/>
          <a:lstStyle/>
          <a:p>
            <a:pPr rtl="0"/>
            <a:fld id="{5641018C-6CAF-B84E-B92C-ECB119457FBA}" type="slidenum">
              <a:rPr/>
              <a:t>317</a:t>
            </a:fld>
            <a:endParaRPr/>
          </a:p>
        </p:txBody>
      </p:sp>
    </p:spTree>
    <p:extLst>
      <p:ext uri="{BB962C8B-B14F-4D97-AF65-F5344CB8AC3E}">
        <p14:creationId xmlns:p14="http://schemas.microsoft.com/office/powerpoint/2010/main" val="1003995548"/>
      </p:ext>
    </p:extLst>
  </p:cSld>
  <p:clrMapOvr>
    <a:masterClrMapping/>
  </p:clrMapOvr>
</p:notes>
</file>

<file path=ppt/notesSlides/notesSlide318.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12 — IPv6 位址</a:t>
            </a:r>
          </a:p>
          <a:p>
            <a:pPr rtl="0"/>
            <a:r>
              <a:rPr lang="zh-TW"/>
              <a:t>12.3 — IPv6 位址類型</a:t>
            </a:r>
          </a:p>
          <a:p>
            <a:pPr rtl="0"/>
            <a:r>
              <a:rPr lang="zh-TW"/>
              <a:t>12.3.1 — 單播、多播、任播</a:t>
            </a:r>
          </a:p>
        </p:txBody>
      </p:sp>
      <p:sp>
        <p:nvSpPr>
          <p:cNvPr id="4" name="Slide Number Placeholder 3"/>
          <p:cNvSpPr>
            <a:spLocks noGrp="1"/>
          </p:cNvSpPr>
          <p:nvPr>
            <p:ph type="sldNum" sz="quarter" idx="5"/>
          </p:nvPr>
        </p:nvSpPr>
        <p:spPr/>
        <p:txBody>
          <a:bodyPr/>
          <a:lstStyle/>
          <a:p>
            <a:pPr rtl="0"/>
            <a:fld id="{5641018C-6CAF-B84E-B92C-ECB119457FBA}" type="slidenum">
              <a:rPr/>
              <a:t>318</a:t>
            </a:fld>
            <a:endParaRPr/>
          </a:p>
        </p:txBody>
      </p:sp>
    </p:spTree>
    <p:extLst>
      <p:ext uri="{BB962C8B-B14F-4D97-AF65-F5344CB8AC3E}">
        <p14:creationId xmlns:p14="http://schemas.microsoft.com/office/powerpoint/2010/main" val="1394308674"/>
      </p:ext>
    </p:extLst>
  </p:cSld>
  <p:clrMapOvr>
    <a:masterClrMapping/>
  </p:clrMapOvr>
</p:notes>
</file>

<file path=ppt/notesSlides/notesSlide319.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12 — IPv6 位址</a:t>
            </a:r>
          </a:p>
          <a:p>
            <a:pPr rtl="0"/>
            <a:r>
              <a:rPr lang="zh-TW"/>
              <a:t>12.3 — IPv6 地址類型</a:t>
            </a:r>
          </a:p>
          <a:p>
            <a:pPr rtl="0"/>
            <a:r>
              <a:rPr lang="zh-TW"/>
              <a:t>12.3.2 – IPv6 前綴長度</a:t>
            </a:r>
          </a:p>
        </p:txBody>
      </p:sp>
      <p:sp>
        <p:nvSpPr>
          <p:cNvPr id="4" name="Slide Number Placeholder 3"/>
          <p:cNvSpPr>
            <a:spLocks noGrp="1"/>
          </p:cNvSpPr>
          <p:nvPr>
            <p:ph type="sldNum" sz="quarter" idx="5"/>
          </p:nvPr>
        </p:nvSpPr>
        <p:spPr/>
        <p:txBody>
          <a:bodyPr/>
          <a:lstStyle/>
          <a:p>
            <a:pPr rtl="0"/>
            <a:fld id="{5641018C-6CAF-B84E-B92C-ECB119457FBA}" type="slidenum">
              <a:rPr/>
              <a:t>319</a:t>
            </a:fld>
            <a:endParaRPr/>
          </a:p>
        </p:txBody>
      </p:sp>
    </p:spTree>
    <p:extLst>
      <p:ext uri="{BB962C8B-B14F-4D97-AF65-F5344CB8AC3E}">
        <p14:creationId xmlns:p14="http://schemas.microsoft.com/office/powerpoint/2010/main" val="3799851198"/>
      </p:ext>
    </p:extLst>
  </p:cSld>
  <p:clrMapOvr>
    <a:masterClrMapping/>
  </p:clrMapOvr>
</p:notes>
</file>

<file path=ppt/notesSlides/notesSlide32.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lnSpc>
                <a:spcPct val="80000"/>
              </a:lnSpc>
              <a:buFontTx/>
              <a:buNone/>
            </a:pPr>
            <a:r>
              <a:rPr lang="zh-TW" sz="1200" kern="1200">
                <a:solidFill>
                  <a:schemeClr val="tx1"/>
                </a:solidFill>
                <a:latin typeface="Arial"/>
                <a:ea typeface="ＭＳ Ｐゴシック" charset="0"/>
                <a:cs typeface="ＭＳ Ｐゴシック" charset="0"/>
              </a:rPr>
              <a:t>1 – Networking Today</a:t>
            </a:r>
          </a:p>
          <a:p>
            <a:pPr rtl="0">
              <a:lnSpc>
                <a:spcPct val="80000"/>
              </a:lnSpc>
              <a:buFontTx/>
              <a:buNone/>
            </a:pPr>
            <a:r>
              <a:rPr lang="zh-TW" sz="1200" kern="1200">
                <a:solidFill>
                  <a:schemeClr val="tx1"/>
                </a:solidFill>
                <a:latin typeface="Arial"/>
                <a:ea typeface="ＭＳ Ｐゴシック" charset="0"/>
                <a:cs typeface="ＭＳ Ｐゴシック" charset="0"/>
              </a:rPr>
              <a:t>1.7 – </a:t>
            </a:r>
            <a:r>
              <a:rPr lang="zh-TW" sz="1200">
                <a:solidFill>
                  <a:schemeClr val="accent5">
                    <a:lumMod val="40000"/>
                    <a:lumOff val="60000"/>
                  </a:schemeClr>
                </a:solidFill>
              </a:rPr>
              <a:t>Network Trends</a:t>
            </a:r>
          </a:p>
          <a:p>
            <a:pPr rtl="0">
              <a:lnSpc>
                <a:spcPct val="80000"/>
              </a:lnSpc>
              <a:buFontTx/>
              <a:buNone/>
            </a:pPr>
            <a:r>
              <a:rPr lang="zh-TW">
                <a:latin typeface="Arial"/>
              </a:rPr>
              <a:t>1.7.6 – Cloud Computing</a:t>
            </a:r>
          </a:p>
          <a:p>
            <a:endParaRPr lang="en-US"/>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32</a:t>
            </a:fld>
            <a:endParaRPr>
              <a:solidFill>
                <a:prstClr val="black"/>
              </a:solidFill>
            </a:endParaRPr>
          </a:p>
        </p:txBody>
      </p:sp>
    </p:spTree>
    <p:extLst>
      <p:ext uri="{BB962C8B-B14F-4D97-AF65-F5344CB8AC3E}">
        <p14:creationId xmlns:p14="http://schemas.microsoft.com/office/powerpoint/2010/main" val="3103525316"/>
      </p:ext>
    </p:extLst>
  </p:cSld>
  <p:clrMapOvr>
    <a:masterClrMapping/>
  </p:clrMapOvr>
</p:notes>
</file>

<file path=ppt/notesSlides/notesSlide320.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12 — IPv6 位址</a:t>
            </a:r>
          </a:p>
          <a:p>
            <a:pPr rtl="0"/>
            <a:r>
              <a:rPr lang="zh-TW"/>
              <a:t>12.3 — IPv6 地址類型</a:t>
            </a:r>
          </a:p>
          <a:p>
            <a:pPr rtl="0"/>
            <a:r>
              <a:rPr lang="zh-TW"/>
              <a:t>12.3.3-IPv6 單播位址的類型</a:t>
            </a:r>
          </a:p>
        </p:txBody>
      </p:sp>
      <p:sp>
        <p:nvSpPr>
          <p:cNvPr id="4" name="Slide Number Placeholder 3"/>
          <p:cNvSpPr>
            <a:spLocks noGrp="1"/>
          </p:cNvSpPr>
          <p:nvPr>
            <p:ph type="sldNum" sz="quarter" idx="5"/>
          </p:nvPr>
        </p:nvSpPr>
        <p:spPr/>
        <p:txBody>
          <a:bodyPr/>
          <a:lstStyle/>
          <a:p>
            <a:pPr rtl="0"/>
            <a:fld id="{5641018C-6CAF-B84E-B92C-ECB119457FBA}" type="slidenum">
              <a:rPr/>
              <a:t>320</a:t>
            </a:fld>
            <a:endParaRPr/>
          </a:p>
        </p:txBody>
      </p:sp>
    </p:spTree>
    <p:extLst>
      <p:ext uri="{BB962C8B-B14F-4D97-AF65-F5344CB8AC3E}">
        <p14:creationId xmlns:p14="http://schemas.microsoft.com/office/powerpoint/2010/main" val="2971826543"/>
      </p:ext>
    </p:extLst>
  </p:cSld>
  <p:clrMapOvr>
    <a:masterClrMapping/>
  </p:clrMapOvr>
</p:notes>
</file>

<file path=ppt/notesSlides/notesSlide321.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12 — IPv6 位址</a:t>
            </a:r>
          </a:p>
          <a:p>
            <a:pPr rtl="0"/>
            <a:r>
              <a:rPr lang="zh-TW"/>
              <a:t>12.3 — IPv6 地址類型</a:t>
            </a:r>
          </a:p>
          <a:p>
            <a:pPr rtl="0"/>
            <a:r>
              <a:rPr lang="zh-TW"/>
              <a:t>12.3.4 — 關於唯一本地位址的注意事項</a:t>
            </a:r>
          </a:p>
        </p:txBody>
      </p:sp>
      <p:sp>
        <p:nvSpPr>
          <p:cNvPr id="4" name="Slide Number Placeholder 3"/>
          <p:cNvSpPr>
            <a:spLocks noGrp="1"/>
          </p:cNvSpPr>
          <p:nvPr>
            <p:ph type="sldNum" sz="quarter" idx="5"/>
          </p:nvPr>
        </p:nvSpPr>
        <p:spPr/>
        <p:txBody>
          <a:bodyPr/>
          <a:lstStyle/>
          <a:p>
            <a:pPr rtl="0"/>
            <a:fld id="{5641018C-6CAF-B84E-B92C-ECB119457FBA}" type="slidenum">
              <a:rPr/>
              <a:t>321</a:t>
            </a:fld>
            <a:endParaRPr/>
          </a:p>
        </p:txBody>
      </p:sp>
    </p:spTree>
    <p:extLst>
      <p:ext uri="{BB962C8B-B14F-4D97-AF65-F5344CB8AC3E}">
        <p14:creationId xmlns:p14="http://schemas.microsoft.com/office/powerpoint/2010/main" val="2294508205"/>
      </p:ext>
    </p:extLst>
  </p:cSld>
  <p:clrMapOvr>
    <a:masterClrMapping/>
  </p:clrMapOvr>
</p:notes>
</file>

<file path=ppt/notesSlides/notesSlide322.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12 — IPv6 位址</a:t>
            </a:r>
          </a:p>
          <a:p>
            <a:pPr rtl="0"/>
            <a:r>
              <a:rPr lang="zh-TW"/>
              <a:t>12.3 — IPv6 位址類型</a:t>
            </a:r>
          </a:p>
          <a:p>
            <a:pPr rtl="0"/>
            <a:r>
              <a:rPr lang="zh-TW"/>
              <a:t>12.3.5 — IPv6 GUA</a:t>
            </a:r>
          </a:p>
        </p:txBody>
      </p:sp>
      <p:sp>
        <p:nvSpPr>
          <p:cNvPr id="4" name="Slide Number Placeholder 3"/>
          <p:cNvSpPr>
            <a:spLocks noGrp="1"/>
          </p:cNvSpPr>
          <p:nvPr>
            <p:ph type="sldNum" sz="quarter" idx="5"/>
          </p:nvPr>
        </p:nvSpPr>
        <p:spPr/>
        <p:txBody>
          <a:bodyPr/>
          <a:lstStyle/>
          <a:p>
            <a:pPr rtl="0"/>
            <a:fld id="{5641018C-6CAF-B84E-B92C-ECB119457FBA}" type="slidenum">
              <a:rPr/>
              <a:t>322</a:t>
            </a:fld>
            <a:endParaRPr/>
          </a:p>
        </p:txBody>
      </p:sp>
    </p:spTree>
    <p:extLst>
      <p:ext uri="{BB962C8B-B14F-4D97-AF65-F5344CB8AC3E}">
        <p14:creationId xmlns:p14="http://schemas.microsoft.com/office/powerpoint/2010/main" val="1013316474"/>
      </p:ext>
    </p:extLst>
  </p:cSld>
  <p:clrMapOvr>
    <a:masterClrMapping/>
  </p:clrMapOvr>
</p:notes>
</file>

<file path=ppt/notesSlides/notesSlide323.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12 — IPv6 位址</a:t>
            </a:r>
          </a:p>
          <a:p>
            <a:pPr rtl="0"/>
            <a:r>
              <a:rPr lang="zh-TW"/>
              <a:t>12.3 — IPv6 位址類型</a:t>
            </a:r>
          </a:p>
          <a:p>
            <a:pPr rtl="0"/>
            <a:r>
              <a:rPr lang="zh-TW"/>
              <a:t>12.3.5 — IPv6 GUA結構</a:t>
            </a:r>
          </a:p>
        </p:txBody>
      </p:sp>
      <p:sp>
        <p:nvSpPr>
          <p:cNvPr id="4" name="Slide Number Placeholder 3"/>
          <p:cNvSpPr>
            <a:spLocks noGrp="1"/>
          </p:cNvSpPr>
          <p:nvPr>
            <p:ph type="sldNum" sz="quarter" idx="5"/>
          </p:nvPr>
        </p:nvSpPr>
        <p:spPr/>
        <p:txBody>
          <a:bodyPr/>
          <a:lstStyle/>
          <a:p>
            <a:pPr rtl="0"/>
            <a:fld id="{5641018C-6CAF-B84E-B92C-ECB119457FBA}" type="slidenum">
              <a:rPr/>
              <a:t>323</a:t>
            </a:fld>
            <a:endParaRPr/>
          </a:p>
        </p:txBody>
      </p:sp>
    </p:spTree>
    <p:extLst>
      <p:ext uri="{BB962C8B-B14F-4D97-AF65-F5344CB8AC3E}">
        <p14:creationId xmlns:p14="http://schemas.microsoft.com/office/powerpoint/2010/main" val="2574411404"/>
      </p:ext>
    </p:extLst>
  </p:cSld>
  <p:clrMapOvr>
    <a:masterClrMapping/>
  </p:clrMapOvr>
</p:notes>
</file>

<file path=ppt/notesSlides/notesSlide324.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12 — IPv6 位址</a:t>
            </a:r>
          </a:p>
          <a:p>
            <a:pPr rtl="0"/>
            <a:r>
              <a:rPr lang="zh-TW"/>
              <a:t>12.3 — IPv6 位址類型</a:t>
            </a:r>
          </a:p>
          <a:p>
            <a:pPr rtl="0"/>
            <a:r>
              <a:rPr lang="zh-TW"/>
              <a:t>12.3.6 — IPv6 LLA</a:t>
            </a:r>
          </a:p>
          <a:p>
            <a:pPr rtl="0"/>
            <a:r>
              <a:rPr lang="zh-TW"/>
              <a:t>12.3.7 — 檢查您的了解 — IPv6 位址類型</a:t>
            </a:r>
          </a:p>
        </p:txBody>
      </p:sp>
      <p:sp>
        <p:nvSpPr>
          <p:cNvPr id="4" name="Slide Number Placeholder 3"/>
          <p:cNvSpPr>
            <a:spLocks noGrp="1"/>
          </p:cNvSpPr>
          <p:nvPr>
            <p:ph type="sldNum" sz="quarter" idx="5"/>
          </p:nvPr>
        </p:nvSpPr>
        <p:spPr/>
        <p:txBody>
          <a:bodyPr/>
          <a:lstStyle/>
          <a:p>
            <a:pPr rtl="0"/>
            <a:fld id="{5641018C-6CAF-B84E-B92C-ECB119457FBA}" type="slidenum">
              <a:rPr/>
              <a:t>324</a:t>
            </a:fld>
            <a:endParaRPr/>
          </a:p>
        </p:txBody>
      </p:sp>
    </p:spTree>
    <p:extLst>
      <p:ext uri="{BB962C8B-B14F-4D97-AF65-F5344CB8AC3E}">
        <p14:creationId xmlns:p14="http://schemas.microsoft.com/office/powerpoint/2010/main" val="1140636114"/>
      </p:ext>
    </p:extLst>
  </p:cSld>
  <p:clrMapOvr>
    <a:masterClrMapping/>
  </p:clrMapOvr>
</p:notes>
</file>

<file path=ppt/notesSlides/notesSlide325.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12 — IPv6 位址</a:t>
            </a:r>
          </a:p>
          <a:p>
            <a:pPr rtl="0"/>
            <a:r>
              <a:rPr lang="zh-TW"/>
              <a:t>12.4 — GUA 和 LLA 靜態配置</a:t>
            </a:r>
          </a:p>
          <a:p>
            <a:pPr rtl="0"/>
            <a:r>
              <a:rPr lang="zh-TW"/>
              <a:t>12.4.1 — 路由器上的靜態 GUA 配置</a:t>
            </a:r>
          </a:p>
        </p:txBody>
      </p:sp>
      <p:sp>
        <p:nvSpPr>
          <p:cNvPr id="4" name="Slide Number Placeholder 3"/>
          <p:cNvSpPr>
            <a:spLocks noGrp="1"/>
          </p:cNvSpPr>
          <p:nvPr>
            <p:ph type="sldNum" sz="quarter" idx="5"/>
          </p:nvPr>
        </p:nvSpPr>
        <p:spPr/>
        <p:txBody>
          <a:bodyPr/>
          <a:lstStyle/>
          <a:p>
            <a:pPr rtl="0"/>
            <a:fld id="{5641018C-6CAF-B84E-B92C-ECB119457FBA}" type="slidenum">
              <a:rPr/>
              <a:t>325</a:t>
            </a:fld>
            <a:endParaRPr/>
          </a:p>
        </p:txBody>
      </p:sp>
    </p:spTree>
    <p:extLst>
      <p:ext uri="{BB962C8B-B14F-4D97-AF65-F5344CB8AC3E}">
        <p14:creationId xmlns:p14="http://schemas.microsoft.com/office/powerpoint/2010/main" val="933660378"/>
      </p:ext>
    </p:extLst>
  </p:cSld>
  <p:clrMapOvr>
    <a:masterClrMapping/>
  </p:clrMapOvr>
</p:notes>
</file>

<file path=ppt/notesSlides/notesSlide326.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12 — IPv6 位址</a:t>
            </a:r>
          </a:p>
          <a:p>
            <a:pPr rtl="0"/>
            <a:r>
              <a:rPr lang="zh-TW"/>
              <a:t>12.4 — GUA 和 LLA 靜態配置</a:t>
            </a:r>
          </a:p>
          <a:p>
            <a:pPr rtl="0"/>
            <a:r>
              <a:rPr lang="zh-TW"/>
              <a:t>12.4.2 — Windows 主機上的靜態 GUA 配置</a:t>
            </a:r>
          </a:p>
        </p:txBody>
      </p:sp>
      <p:sp>
        <p:nvSpPr>
          <p:cNvPr id="4" name="Slide Number Placeholder 3"/>
          <p:cNvSpPr>
            <a:spLocks noGrp="1"/>
          </p:cNvSpPr>
          <p:nvPr>
            <p:ph type="sldNum" sz="quarter" idx="5"/>
          </p:nvPr>
        </p:nvSpPr>
        <p:spPr/>
        <p:txBody>
          <a:bodyPr/>
          <a:lstStyle/>
          <a:p>
            <a:pPr rtl="0"/>
            <a:fld id="{5641018C-6CAF-B84E-B92C-ECB119457FBA}" type="slidenum">
              <a:rPr/>
              <a:t>326</a:t>
            </a:fld>
            <a:endParaRPr/>
          </a:p>
        </p:txBody>
      </p:sp>
    </p:spTree>
    <p:extLst>
      <p:ext uri="{BB962C8B-B14F-4D97-AF65-F5344CB8AC3E}">
        <p14:creationId xmlns:p14="http://schemas.microsoft.com/office/powerpoint/2010/main" val="4073592712"/>
      </p:ext>
    </p:extLst>
  </p:cSld>
  <p:clrMapOvr>
    <a:masterClrMapping/>
  </p:clrMapOvr>
</p:notes>
</file>

<file path=ppt/notesSlides/notesSlide327.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12 — IPv6 位址</a:t>
            </a:r>
          </a:p>
          <a:p>
            <a:pPr rtl="0"/>
            <a:r>
              <a:rPr lang="zh-TW"/>
              <a:t>12.4 — GUA 和 LLA 靜態配置</a:t>
            </a:r>
          </a:p>
          <a:p>
            <a:pPr rtl="0"/>
            <a:r>
              <a:rPr lang="zh-TW"/>
              <a:t>12.4.3-鏈接本地單播位址的靜態 GUA 配置</a:t>
            </a:r>
          </a:p>
          <a:p>
            <a:pPr rtl="0"/>
            <a:r>
              <a:rPr lang="zh-TW"/>
              <a:t>12.4.4 — 語法檢查 — GUA 和 LLA 靜態配置</a:t>
            </a:r>
          </a:p>
        </p:txBody>
      </p:sp>
      <p:sp>
        <p:nvSpPr>
          <p:cNvPr id="4" name="Slide Number Placeholder 3"/>
          <p:cNvSpPr>
            <a:spLocks noGrp="1"/>
          </p:cNvSpPr>
          <p:nvPr>
            <p:ph type="sldNum" sz="quarter" idx="5"/>
          </p:nvPr>
        </p:nvSpPr>
        <p:spPr/>
        <p:txBody>
          <a:bodyPr/>
          <a:lstStyle/>
          <a:p>
            <a:pPr rtl="0"/>
            <a:fld id="{5641018C-6CAF-B84E-B92C-ECB119457FBA}" type="slidenum">
              <a:rPr/>
              <a:t>327</a:t>
            </a:fld>
            <a:endParaRPr/>
          </a:p>
        </p:txBody>
      </p:sp>
    </p:spTree>
    <p:extLst>
      <p:ext uri="{BB962C8B-B14F-4D97-AF65-F5344CB8AC3E}">
        <p14:creationId xmlns:p14="http://schemas.microsoft.com/office/powerpoint/2010/main" val="2103044096"/>
      </p:ext>
    </p:extLst>
  </p:cSld>
  <p:clrMapOvr>
    <a:masterClrMapping/>
  </p:clrMapOvr>
</p:notes>
</file>

<file path=ppt/notesSlides/notesSlide328.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12 — IPv6 位址</a:t>
            </a:r>
          </a:p>
          <a:p>
            <a:pPr rtl="0"/>
            <a:r>
              <a:rPr lang="zh-TW"/>
              <a:t>12.5-動態尋址的 IPv6 GUAs</a:t>
            </a:r>
          </a:p>
          <a:p>
            <a:pPr rtl="0"/>
            <a:r>
              <a:rPr lang="zh-TW"/>
              <a:t>12.5.1 — RS 和 RA 信息</a:t>
            </a:r>
          </a:p>
        </p:txBody>
      </p:sp>
      <p:sp>
        <p:nvSpPr>
          <p:cNvPr id="4" name="Slide Number Placeholder 3"/>
          <p:cNvSpPr>
            <a:spLocks noGrp="1"/>
          </p:cNvSpPr>
          <p:nvPr>
            <p:ph type="sldNum" sz="quarter" idx="5"/>
          </p:nvPr>
        </p:nvSpPr>
        <p:spPr/>
        <p:txBody>
          <a:bodyPr/>
          <a:lstStyle/>
          <a:p>
            <a:pPr rtl="0"/>
            <a:fld id="{5641018C-6CAF-B84E-B92C-ECB119457FBA}" type="slidenum">
              <a:rPr/>
              <a:t>328</a:t>
            </a:fld>
            <a:endParaRPr/>
          </a:p>
        </p:txBody>
      </p:sp>
    </p:spTree>
    <p:extLst>
      <p:ext uri="{BB962C8B-B14F-4D97-AF65-F5344CB8AC3E}">
        <p14:creationId xmlns:p14="http://schemas.microsoft.com/office/powerpoint/2010/main" val="4253183098"/>
      </p:ext>
    </p:extLst>
  </p:cSld>
  <p:clrMapOvr>
    <a:masterClrMapping/>
  </p:clrMapOvr>
</p:notes>
</file>

<file path=ppt/notesSlides/notesSlide329.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12 — IPv6 位址</a:t>
            </a:r>
          </a:p>
          <a:p>
            <a:pPr rtl="0"/>
            <a:r>
              <a:rPr lang="zh-TW"/>
              <a:t>12.5-IPv6 GUAs 的動態尋址</a:t>
            </a:r>
          </a:p>
          <a:p>
            <a:pPr rtl="0"/>
            <a:r>
              <a:rPr lang="zh-TW"/>
              <a:t>12.5.2 — 方法一：SLAAC</a:t>
            </a:r>
          </a:p>
        </p:txBody>
      </p:sp>
      <p:sp>
        <p:nvSpPr>
          <p:cNvPr id="4" name="Slide Number Placeholder 3"/>
          <p:cNvSpPr>
            <a:spLocks noGrp="1"/>
          </p:cNvSpPr>
          <p:nvPr>
            <p:ph type="sldNum" sz="quarter" idx="5"/>
          </p:nvPr>
        </p:nvSpPr>
        <p:spPr/>
        <p:txBody>
          <a:bodyPr/>
          <a:lstStyle/>
          <a:p>
            <a:pPr rtl="0"/>
            <a:fld id="{5641018C-6CAF-B84E-B92C-ECB119457FBA}" type="slidenum">
              <a:rPr/>
              <a:t>329</a:t>
            </a:fld>
            <a:endParaRPr/>
          </a:p>
        </p:txBody>
      </p:sp>
    </p:spTree>
    <p:extLst>
      <p:ext uri="{BB962C8B-B14F-4D97-AF65-F5344CB8AC3E}">
        <p14:creationId xmlns:p14="http://schemas.microsoft.com/office/powerpoint/2010/main" val="1872622298"/>
      </p:ext>
    </p:extLst>
  </p:cSld>
  <p:clrMapOvr>
    <a:masterClrMapping/>
  </p:clrMapOvr>
</p:notes>
</file>

<file path=ppt/notesSlides/notesSlide33.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lnSpc>
                <a:spcPct val="80000"/>
              </a:lnSpc>
              <a:buFontTx/>
              <a:buNone/>
            </a:pPr>
            <a:r>
              <a:rPr lang="zh-TW" sz="1200" kern="1200">
                <a:solidFill>
                  <a:schemeClr val="tx1"/>
                </a:solidFill>
                <a:latin typeface="Arial"/>
                <a:ea typeface="ＭＳ Ｐゴシック" charset="0"/>
                <a:cs typeface="ＭＳ Ｐゴシック" charset="0"/>
              </a:rPr>
              <a:t>1 – Networking Today</a:t>
            </a:r>
          </a:p>
          <a:p>
            <a:pPr rtl="0">
              <a:lnSpc>
                <a:spcPct val="80000"/>
              </a:lnSpc>
              <a:buFontTx/>
              <a:buNone/>
            </a:pPr>
            <a:r>
              <a:rPr lang="zh-TW" sz="1200" kern="1200">
                <a:solidFill>
                  <a:schemeClr val="tx1"/>
                </a:solidFill>
                <a:latin typeface="Arial"/>
                <a:ea typeface="ＭＳ Ｐゴシック" charset="0"/>
                <a:cs typeface="ＭＳ Ｐゴシック" charset="0"/>
              </a:rPr>
              <a:t>1.7 – </a:t>
            </a:r>
            <a:r>
              <a:rPr lang="zh-TW" sz="1200">
                <a:solidFill>
                  <a:schemeClr val="accent5">
                    <a:lumMod val="40000"/>
                    <a:lumOff val="60000"/>
                  </a:schemeClr>
                </a:solidFill>
              </a:rPr>
              <a:t>Network Trends</a:t>
            </a:r>
          </a:p>
          <a:p>
            <a:pPr rtl="0">
              <a:lnSpc>
                <a:spcPct val="80000"/>
              </a:lnSpc>
              <a:buFontTx/>
              <a:buNone/>
            </a:pPr>
            <a:r>
              <a:rPr lang="zh-TW">
                <a:latin typeface="Arial"/>
              </a:rPr>
              <a:t>1.7.6 — 雲端運算 (續)</a:t>
            </a:r>
          </a:p>
          <a:p>
            <a:endParaRPr lang="en-US"/>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33</a:t>
            </a:fld>
            <a:endParaRPr>
              <a:solidFill>
                <a:prstClr val="black"/>
              </a:solidFill>
            </a:endParaRPr>
          </a:p>
        </p:txBody>
      </p:sp>
    </p:spTree>
    <p:extLst>
      <p:ext uri="{BB962C8B-B14F-4D97-AF65-F5344CB8AC3E}">
        <p14:creationId xmlns:p14="http://schemas.microsoft.com/office/powerpoint/2010/main" val="4270056242"/>
      </p:ext>
    </p:extLst>
  </p:cSld>
  <p:clrMapOvr>
    <a:masterClrMapping/>
  </p:clrMapOvr>
</p:notes>
</file>

<file path=ppt/notesSlides/notesSlide330.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12 — IPv6 位址</a:t>
            </a:r>
          </a:p>
          <a:p>
            <a:pPr rtl="0"/>
            <a:r>
              <a:rPr lang="zh-TW"/>
              <a:t>12.5-IPv6 GUAs 的動態尋址</a:t>
            </a:r>
          </a:p>
          <a:p>
            <a:pPr rtl="0"/>
            <a:r>
              <a:rPr lang="zh-TW"/>
              <a:t>12.5.3 — 方法 2：SLAAC 和無狀態 DHCP</a:t>
            </a:r>
          </a:p>
        </p:txBody>
      </p:sp>
      <p:sp>
        <p:nvSpPr>
          <p:cNvPr id="4" name="Slide Number Placeholder 3"/>
          <p:cNvSpPr>
            <a:spLocks noGrp="1"/>
          </p:cNvSpPr>
          <p:nvPr>
            <p:ph type="sldNum" sz="quarter" idx="5"/>
          </p:nvPr>
        </p:nvSpPr>
        <p:spPr/>
        <p:txBody>
          <a:bodyPr/>
          <a:lstStyle/>
          <a:p>
            <a:pPr rtl="0"/>
            <a:fld id="{5641018C-6CAF-B84E-B92C-ECB119457FBA}" type="slidenum">
              <a:rPr/>
              <a:t>330</a:t>
            </a:fld>
            <a:endParaRPr/>
          </a:p>
        </p:txBody>
      </p:sp>
    </p:spTree>
    <p:extLst>
      <p:ext uri="{BB962C8B-B14F-4D97-AF65-F5344CB8AC3E}">
        <p14:creationId xmlns:p14="http://schemas.microsoft.com/office/powerpoint/2010/main" val="2910201550"/>
      </p:ext>
    </p:extLst>
  </p:cSld>
  <p:clrMapOvr>
    <a:masterClrMapping/>
  </p:clrMapOvr>
</p:notes>
</file>

<file path=ppt/notesSlides/notesSlide331.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12 — IPv6 位址</a:t>
            </a:r>
          </a:p>
          <a:p>
            <a:pPr rtl="0"/>
            <a:r>
              <a:rPr lang="zh-TW"/>
              <a:t>12.5-IPv6 GUAs 的動態尋址 </a:t>
            </a:r>
          </a:p>
          <a:p>
            <a:pPr rtl="0"/>
            <a:r>
              <a:rPr lang="zh-TW"/>
              <a:t>12.5.4 — 方法三：全狀態 DHCPv6</a:t>
            </a:r>
          </a:p>
        </p:txBody>
      </p:sp>
      <p:sp>
        <p:nvSpPr>
          <p:cNvPr id="4" name="Slide Number Placeholder 3"/>
          <p:cNvSpPr>
            <a:spLocks noGrp="1"/>
          </p:cNvSpPr>
          <p:nvPr>
            <p:ph type="sldNum" sz="quarter" idx="5"/>
          </p:nvPr>
        </p:nvSpPr>
        <p:spPr/>
        <p:txBody>
          <a:bodyPr/>
          <a:lstStyle/>
          <a:p>
            <a:pPr rtl="0"/>
            <a:fld id="{5641018C-6CAF-B84E-B92C-ECB119457FBA}" type="slidenum">
              <a:rPr/>
              <a:t>331</a:t>
            </a:fld>
            <a:endParaRPr/>
          </a:p>
        </p:txBody>
      </p:sp>
    </p:spTree>
    <p:extLst>
      <p:ext uri="{BB962C8B-B14F-4D97-AF65-F5344CB8AC3E}">
        <p14:creationId xmlns:p14="http://schemas.microsoft.com/office/powerpoint/2010/main" val="2967109386"/>
      </p:ext>
    </p:extLst>
  </p:cSld>
  <p:clrMapOvr>
    <a:masterClrMapping/>
  </p:clrMapOvr>
</p:notes>
</file>

<file path=ppt/notesSlides/notesSlide332.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12 — IPv6 位址 </a:t>
            </a:r>
          </a:p>
          <a:p>
            <a:pPr rtl="0"/>
            <a:r>
              <a:rPr lang="zh-TW"/>
              <a:t>12.5-IPv6 GUAs 的動態尋址</a:t>
            </a:r>
          </a:p>
          <a:p>
            <a:pPr rtl="0"/>
            <a:r>
              <a:rPr lang="zh-TW"/>
              <a:t>12.5.5 — EUI-64 進程與隨機產生的</a:t>
            </a:r>
          </a:p>
        </p:txBody>
      </p:sp>
      <p:sp>
        <p:nvSpPr>
          <p:cNvPr id="4" name="Slide Number Placeholder 3"/>
          <p:cNvSpPr>
            <a:spLocks noGrp="1"/>
          </p:cNvSpPr>
          <p:nvPr>
            <p:ph type="sldNum" sz="quarter" idx="5"/>
          </p:nvPr>
        </p:nvSpPr>
        <p:spPr/>
        <p:txBody>
          <a:bodyPr/>
          <a:lstStyle/>
          <a:p>
            <a:pPr rtl="0"/>
            <a:fld id="{5641018C-6CAF-B84E-B92C-ECB119457FBA}" type="slidenum">
              <a:rPr/>
              <a:t>332</a:t>
            </a:fld>
            <a:endParaRPr/>
          </a:p>
        </p:txBody>
      </p:sp>
    </p:spTree>
    <p:extLst>
      <p:ext uri="{BB962C8B-B14F-4D97-AF65-F5344CB8AC3E}">
        <p14:creationId xmlns:p14="http://schemas.microsoft.com/office/powerpoint/2010/main" val="4181133744"/>
      </p:ext>
    </p:extLst>
  </p:cSld>
  <p:clrMapOvr>
    <a:masterClrMapping/>
  </p:clrMapOvr>
</p:notes>
</file>

<file path=ppt/notesSlides/notesSlide333.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12 — IPv6 位址</a:t>
            </a:r>
          </a:p>
          <a:p>
            <a:pPr rtl="0"/>
            <a:r>
              <a:rPr lang="zh-TW"/>
              <a:t>12.5-IPv6 GUAs 的動態尋址</a:t>
            </a:r>
          </a:p>
          <a:p>
            <a:pPr rtl="0"/>
            <a:r>
              <a:rPr lang="zh-TW"/>
              <a:t>12.5.6 — 歐盟第 64 期程序</a:t>
            </a:r>
          </a:p>
        </p:txBody>
      </p:sp>
      <p:sp>
        <p:nvSpPr>
          <p:cNvPr id="4" name="Slide Number Placeholder 3"/>
          <p:cNvSpPr>
            <a:spLocks noGrp="1"/>
          </p:cNvSpPr>
          <p:nvPr>
            <p:ph type="sldNum" sz="quarter" idx="5"/>
          </p:nvPr>
        </p:nvSpPr>
        <p:spPr/>
        <p:txBody>
          <a:bodyPr/>
          <a:lstStyle/>
          <a:p>
            <a:pPr rtl="0"/>
            <a:fld id="{5641018C-6CAF-B84E-B92C-ECB119457FBA}" type="slidenum">
              <a:rPr/>
              <a:t>333</a:t>
            </a:fld>
            <a:endParaRPr/>
          </a:p>
        </p:txBody>
      </p:sp>
    </p:spTree>
    <p:extLst>
      <p:ext uri="{BB962C8B-B14F-4D97-AF65-F5344CB8AC3E}">
        <p14:creationId xmlns:p14="http://schemas.microsoft.com/office/powerpoint/2010/main" val="937051635"/>
      </p:ext>
    </p:extLst>
  </p:cSld>
  <p:clrMapOvr>
    <a:masterClrMapping/>
  </p:clrMapOvr>
</p:notes>
</file>

<file path=ppt/notesSlides/notesSlide334.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12 — IPv6 位址</a:t>
            </a:r>
          </a:p>
          <a:p>
            <a:pPr rtl="0"/>
            <a:r>
              <a:rPr lang="zh-TW"/>
              <a:t>12.5-IPv6 GUAs 的動態尋址</a:t>
            </a:r>
          </a:p>
          <a:p>
            <a:pPr rtl="0"/>
            <a:r>
              <a:rPr lang="zh-TW"/>
              <a:t>12.5.7 — 隨機產生的介面 ID</a:t>
            </a:r>
          </a:p>
          <a:p>
            <a:pPr rtl="0"/>
            <a:r>
              <a:rPr lang="zh-TW"/>
              <a:t>12.5.8-檢查你的理解-IPv6 GUI 的動態位址</a:t>
            </a:r>
          </a:p>
        </p:txBody>
      </p:sp>
      <p:sp>
        <p:nvSpPr>
          <p:cNvPr id="4" name="Slide Number Placeholder 3"/>
          <p:cNvSpPr>
            <a:spLocks noGrp="1"/>
          </p:cNvSpPr>
          <p:nvPr>
            <p:ph type="sldNum" sz="quarter" idx="5"/>
          </p:nvPr>
        </p:nvSpPr>
        <p:spPr/>
        <p:txBody>
          <a:bodyPr/>
          <a:lstStyle/>
          <a:p>
            <a:pPr rtl="0"/>
            <a:fld id="{5641018C-6CAF-B84E-B92C-ECB119457FBA}" type="slidenum">
              <a:rPr/>
              <a:t>334</a:t>
            </a:fld>
            <a:endParaRPr/>
          </a:p>
        </p:txBody>
      </p:sp>
    </p:spTree>
    <p:extLst>
      <p:ext uri="{BB962C8B-B14F-4D97-AF65-F5344CB8AC3E}">
        <p14:creationId xmlns:p14="http://schemas.microsoft.com/office/powerpoint/2010/main" val="665835482"/>
      </p:ext>
    </p:extLst>
  </p:cSld>
  <p:clrMapOvr>
    <a:masterClrMapping/>
  </p:clrMapOvr>
</p:notes>
</file>

<file path=ppt/notesSlides/notesSlide335.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12 — IPv6 位址</a:t>
            </a:r>
          </a:p>
          <a:p>
            <a:pPr rtl="0"/>
            <a:r>
              <a:rPr lang="zh-TW"/>
              <a:t>12.6 — IPv6 LLAs 的動態尋址</a:t>
            </a:r>
          </a:p>
          <a:p>
            <a:pPr rtl="0"/>
            <a:r>
              <a:rPr lang="zh-TW"/>
              <a:t>12.6.1 — 動態的 LLAs</a:t>
            </a:r>
          </a:p>
        </p:txBody>
      </p:sp>
      <p:sp>
        <p:nvSpPr>
          <p:cNvPr id="4" name="Slide Number Placeholder 3"/>
          <p:cNvSpPr>
            <a:spLocks noGrp="1"/>
          </p:cNvSpPr>
          <p:nvPr>
            <p:ph type="sldNum" sz="quarter" idx="5"/>
          </p:nvPr>
        </p:nvSpPr>
        <p:spPr/>
        <p:txBody>
          <a:bodyPr/>
          <a:lstStyle/>
          <a:p>
            <a:pPr rtl="0"/>
            <a:fld id="{5641018C-6CAF-B84E-B92C-ECB119457FBA}" type="slidenum">
              <a:rPr/>
              <a:t>335</a:t>
            </a:fld>
            <a:endParaRPr/>
          </a:p>
        </p:txBody>
      </p:sp>
    </p:spTree>
    <p:extLst>
      <p:ext uri="{BB962C8B-B14F-4D97-AF65-F5344CB8AC3E}">
        <p14:creationId xmlns:p14="http://schemas.microsoft.com/office/powerpoint/2010/main" val="2961991490"/>
      </p:ext>
    </p:extLst>
  </p:cSld>
  <p:clrMapOvr>
    <a:masterClrMapping/>
  </p:clrMapOvr>
</p:notes>
</file>

<file path=ppt/notesSlides/notesSlide336.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12 — IPv6 位址</a:t>
            </a:r>
          </a:p>
          <a:p>
            <a:pPr rtl="0"/>
            <a:r>
              <a:rPr lang="zh-TW"/>
              <a:t>12.6 — IPv6 LLAs 的動態尋址</a:t>
            </a:r>
          </a:p>
          <a:p>
            <a:pPr rtl="0"/>
            <a:r>
              <a:rPr lang="zh-TW"/>
              <a:t>12.6.2 — Windows 上的動態 LLAs</a:t>
            </a:r>
          </a:p>
        </p:txBody>
      </p:sp>
      <p:sp>
        <p:nvSpPr>
          <p:cNvPr id="4" name="Slide Number Placeholder 3"/>
          <p:cNvSpPr>
            <a:spLocks noGrp="1"/>
          </p:cNvSpPr>
          <p:nvPr>
            <p:ph type="sldNum" sz="quarter" idx="5"/>
          </p:nvPr>
        </p:nvSpPr>
        <p:spPr/>
        <p:txBody>
          <a:bodyPr/>
          <a:lstStyle/>
          <a:p>
            <a:pPr rtl="0"/>
            <a:fld id="{5641018C-6CAF-B84E-B92C-ECB119457FBA}" type="slidenum">
              <a:rPr/>
              <a:t>336</a:t>
            </a:fld>
            <a:endParaRPr/>
          </a:p>
        </p:txBody>
      </p:sp>
    </p:spTree>
    <p:extLst>
      <p:ext uri="{BB962C8B-B14F-4D97-AF65-F5344CB8AC3E}">
        <p14:creationId xmlns:p14="http://schemas.microsoft.com/office/powerpoint/2010/main" val="1060459282"/>
      </p:ext>
    </p:extLst>
  </p:cSld>
  <p:clrMapOvr>
    <a:masterClrMapping/>
  </p:clrMapOvr>
</p:notes>
</file>

<file path=ppt/notesSlides/notesSlide337.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12 — IPv6 位址</a:t>
            </a:r>
          </a:p>
          <a:p>
            <a:pPr rtl="0"/>
            <a:r>
              <a:rPr lang="zh-TW"/>
              <a:t>12.6 — IPv6 LLAs 的動態尋址</a:t>
            </a:r>
          </a:p>
          <a:p>
            <a:pPr rtl="0"/>
            <a:r>
              <a:rPr lang="zh-TW"/>
              <a:t>12.6.3 — 思科路由器上的動態 LLAs</a:t>
            </a:r>
          </a:p>
        </p:txBody>
      </p:sp>
      <p:sp>
        <p:nvSpPr>
          <p:cNvPr id="4" name="Slide Number Placeholder 3"/>
          <p:cNvSpPr>
            <a:spLocks noGrp="1"/>
          </p:cNvSpPr>
          <p:nvPr>
            <p:ph type="sldNum" sz="quarter" idx="5"/>
          </p:nvPr>
        </p:nvSpPr>
        <p:spPr/>
        <p:txBody>
          <a:bodyPr/>
          <a:lstStyle/>
          <a:p>
            <a:pPr rtl="0"/>
            <a:fld id="{5641018C-6CAF-B84E-B92C-ECB119457FBA}" type="slidenum">
              <a:rPr/>
              <a:t>337</a:t>
            </a:fld>
            <a:endParaRPr/>
          </a:p>
        </p:txBody>
      </p:sp>
    </p:spTree>
    <p:extLst>
      <p:ext uri="{BB962C8B-B14F-4D97-AF65-F5344CB8AC3E}">
        <p14:creationId xmlns:p14="http://schemas.microsoft.com/office/powerpoint/2010/main" val="2185519892"/>
      </p:ext>
    </p:extLst>
  </p:cSld>
  <p:clrMapOvr>
    <a:masterClrMapping/>
  </p:clrMapOvr>
</p:notes>
</file>

<file path=ppt/notesSlides/notesSlide338.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12 — IPv6 位址</a:t>
            </a:r>
          </a:p>
          <a:p>
            <a:pPr rtl="0"/>
            <a:r>
              <a:rPr lang="zh-TW"/>
              <a:t>12.6 — IPv6 LLAs 的動態尋址</a:t>
            </a:r>
          </a:p>
          <a:p>
            <a:pPr rtl="0"/>
            <a:r>
              <a:rPr lang="zh-TW"/>
              <a:t>12.6.4 — 驗證 IPv6 位址配置</a:t>
            </a:r>
          </a:p>
          <a:p>
            <a:pPr rtl="0"/>
            <a:r>
              <a:rPr lang="zh-TW"/>
              <a:t>12.6.5 — 語法檢查程式 — 驗證 IPv6 位址配置</a:t>
            </a:r>
          </a:p>
        </p:txBody>
      </p:sp>
      <p:sp>
        <p:nvSpPr>
          <p:cNvPr id="4" name="Slide Number Placeholder 3"/>
          <p:cNvSpPr>
            <a:spLocks noGrp="1"/>
          </p:cNvSpPr>
          <p:nvPr>
            <p:ph type="sldNum" sz="quarter" idx="5"/>
          </p:nvPr>
        </p:nvSpPr>
        <p:spPr/>
        <p:txBody>
          <a:bodyPr/>
          <a:lstStyle/>
          <a:p>
            <a:pPr rtl="0"/>
            <a:fld id="{5641018C-6CAF-B84E-B92C-ECB119457FBA}" type="slidenum">
              <a:rPr/>
              <a:t>338</a:t>
            </a:fld>
            <a:endParaRPr/>
          </a:p>
        </p:txBody>
      </p:sp>
    </p:spTree>
    <p:extLst>
      <p:ext uri="{BB962C8B-B14F-4D97-AF65-F5344CB8AC3E}">
        <p14:creationId xmlns:p14="http://schemas.microsoft.com/office/powerpoint/2010/main" val="762154"/>
      </p:ext>
    </p:extLst>
  </p:cSld>
  <p:clrMapOvr>
    <a:masterClrMapping/>
  </p:clrMapOvr>
</p:notes>
</file>

<file path=ppt/notesSlides/notesSlide339.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12 — IPv6 位址</a:t>
            </a:r>
          </a:p>
          <a:p>
            <a:pPr rtl="0"/>
            <a:r>
              <a:rPr lang="zh-TW"/>
              <a:t>12.7 — IPv6 多點傳送位址</a:t>
            </a:r>
          </a:p>
          <a:p>
            <a:pPr rtl="0"/>
            <a:r>
              <a:rPr lang="zh-TW"/>
              <a:t>12.7.1 — 指派的 IPv6 多點傳送位址</a:t>
            </a:r>
          </a:p>
        </p:txBody>
      </p:sp>
      <p:sp>
        <p:nvSpPr>
          <p:cNvPr id="4" name="Slide Number Placeholder 3"/>
          <p:cNvSpPr>
            <a:spLocks noGrp="1"/>
          </p:cNvSpPr>
          <p:nvPr>
            <p:ph type="sldNum" sz="quarter" idx="5"/>
          </p:nvPr>
        </p:nvSpPr>
        <p:spPr/>
        <p:txBody>
          <a:bodyPr/>
          <a:lstStyle/>
          <a:p>
            <a:pPr rtl="0"/>
            <a:fld id="{5641018C-6CAF-B84E-B92C-ECB119457FBA}" type="slidenum">
              <a:rPr/>
              <a:t>339</a:t>
            </a:fld>
            <a:endParaRPr/>
          </a:p>
        </p:txBody>
      </p:sp>
    </p:spTree>
    <p:extLst>
      <p:ext uri="{BB962C8B-B14F-4D97-AF65-F5344CB8AC3E}">
        <p14:creationId xmlns:p14="http://schemas.microsoft.com/office/powerpoint/2010/main" val="3439784723"/>
      </p:ext>
    </p:extLst>
  </p:cSld>
  <p:clrMapOvr>
    <a:masterClrMapping/>
  </p:clrMapOvr>
</p:notes>
</file>

<file path=ppt/notesSlides/notesSlide34.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lnSpc>
                <a:spcPct val="80000"/>
              </a:lnSpc>
              <a:buFontTx/>
              <a:buNone/>
            </a:pPr>
            <a:r>
              <a:rPr lang="zh-TW" sz="1200" kern="1200">
                <a:solidFill>
                  <a:schemeClr val="tx1"/>
                </a:solidFill>
                <a:latin typeface="Arial"/>
                <a:ea typeface="ＭＳ Ｐゴシック" charset="0"/>
                <a:cs typeface="ＭＳ Ｐゴシック" charset="0"/>
              </a:rPr>
              <a:t>1 – Networking Today</a:t>
            </a:r>
          </a:p>
          <a:p>
            <a:pPr rtl="0">
              <a:lnSpc>
                <a:spcPct val="80000"/>
              </a:lnSpc>
              <a:buFontTx/>
              <a:buNone/>
            </a:pPr>
            <a:r>
              <a:rPr lang="zh-TW" sz="1200" kern="1200">
                <a:solidFill>
                  <a:schemeClr val="tx1"/>
                </a:solidFill>
                <a:latin typeface="Arial"/>
                <a:ea typeface="ＭＳ Ｐゴシック" charset="0"/>
                <a:cs typeface="ＭＳ Ｐゴシック" charset="0"/>
              </a:rPr>
              <a:t>1.7 – </a:t>
            </a:r>
            <a:r>
              <a:rPr lang="zh-TW" sz="1200">
                <a:solidFill>
                  <a:schemeClr val="accent5">
                    <a:lumMod val="40000"/>
                    <a:lumOff val="60000"/>
                  </a:schemeClr>
                </a:solidFill>
              </a:rPr>
              <a:t>Network Trends</a:t>
            </a:r>
          </a:p>
          <a:p>
            <a:pPr rtl="0">
              <a:lnSpc>
                <a:spcPct val="80000"/>
              </a:lnSpc>
              <a:buFontTx/>
              <a:buNone/>
            </a:pPr>
            <a:r>
              <a:rPr lang="zh-TW">
                <a:latin typeface="Arial"/>
              </a:rPr>
              <a:t>1.7.7 —</a:t>
            </a:r>
            <a:r>
              <a:rPr lang="zh-TW" baseline="0">
                <a:latin typeface="Arial"/>
              </a:rPr>
              <a:t> 家庭的技術趨勢</a:t>
            </a:r>
          </a:p>
          <a:p>
            <a:endParaRPr lang="en-US"/>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34</a:t>
            </a:fld>
            <a:endParaRPr>
              <a:solidFill>
                <a:prstClr val="black"/>
              </a:solidFill>
            </a:endParaRPr>
          </a:p>
        </p:txBody>
      </p:sp>
    </p:spTree>
    <p:extLst>
      <p:ext uri="{BB962C8B-B14F-4D97-AF65-F5344CB8AC3E}">
        <p14:creationId xmlns:p14="http://schemas.microsoft.com/office/powerpoint/2010/main" val="1900109115"/>
      </p:ext>
    </p:extLst>
  </p:cSld>
  <p:clrMapOvr>
    <a:masterClrMapping/>
  </p:clrMapOvr>
</p:notes>
</file>

<file path=ppt/notesSlides/notesSlide340.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12 — IPv6 位址</a:t>
            </a:r>
          </a:p>
          <a:p>
            <a:pPr rtl="0"/>
            <a:r>
              <a:rPr lang="zh-TW"/>
              <a:t>12.7 — IPv6 多點傳送位址</a:t>
            </a:r>
          </a:p>
          <a:p>
            <a:pPr rtl="0"/>
            <a:r>
              <a:rPr lang="zh-TW"/>
              <a:t>12.7.2 — 著名的 IPv6 多點傳送位址</a:t>
            </a:r>
          </a:p>
        </p:txBody>
      </p:sp>
      <p:sp>
        <p:nvSpPr>
          <p:cNvPr id="4" name="Slide Number Placeholder 3"/>
          <p:cNvSpPr>
            <a:spLocks noGrp="1"/>
          </p:cNvSpPr>
          <p:nvPr>
            <p:ph type="sldNum" sz="quarter" idx="5"/>
          </p:nvPr>
        </p:nvSpPr>
        <p:spPr/>
        <p:txBody>
          <a:bodyPr/>
          <a:lstStyle/>
          <a:p>
            <a:pPr rtl="0"/>
            <a:fld id="{5641018C-6CAF-B84E-B92C-ECB119457FBA}" type="slidenum">
              <a:rPr/>
              <a:t>340</a:t>
            </a:fld>
            <a:endParaRPr/>
          </a:p>
        </p:txBody>
      </p:sp>
    </p:spTree>
    <p:extLst>
      <p:ext uri="{BB962C8B-B14F-4D97-AF65-F5344CB8AC3E}">
        <p14:creationId xmlns:p14="http://schemas.microsoft.com/office/powerpoint/2010/main" val="1876369156"/>
      </p:ext>
    </p:extLst>
  </p:cSld>
  <p:clrMapOvr>
    <a:masterClrMapping/>
  </p:clrMapOvr>
</p:notes>
</file>

<file path=ppt/notesSlides/notesSlide341.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12 — IPv6 位址</a:t>
            </a:r>
          </a:p>
          <a:p>
            <a:pPr rtl="0"/>
            <a:r>
              <a:rPr lang="zh-TW"/>
              <a:t>12.7 — IPv6 多點傳送位址</a:t>
            </a:r>
          </a:p>
          <a:p>
            <a:pPr rtl="0"/>
            <a:r>
              <a:rPr lang="zh-TW"/>
              <a:t>12.7.3 — 申請節點 IPv6 多點傳送位址</a:t>
            </a:r>
          </a:p>
          <a:p>
            <a:pPr rtl="0"/>
            <a:r>
              <a:rPr lang="zh-TW"/>
              <a:t>12.7.4 — 實驗室 — 識別 IPv6 位址</a:t>
            </a:r>
          </a:p>
        </p:txBody>
      </p:sp>
      <p:sp>
        <p:nvSpPr>
          <p:cNvPr id="4" name="Slide Number Placeholder 3"/>
          <p:cNvSpPr>
            <a:spLocks noGrp="1"/>
          </p:cNvSpPr>
          <p:nvPr>
            <p:ph type="sldNum" sz="quarter" idx="5"/>
          </p:nvPr>
        </p:nvSpPr>
        <p:spPr/>
        <p:txBody>
          <a:bodyPr/>
          <a:lstStyle/>
          <a:p>
            <a:pPr rtl="0"/>
            <a:fld id="{5641018C-6CAF-B84E-B92C-ECB119457FBA}" type="slidenum">
              <a:rPr/>
              <a:t>341</a:t>
            </a:fld>
            <a:endParaRPr/>
          </a:p>
        </p:txBody>
      </p:sp>
    </p:spTree>
    <p:extLst>
      <p:ext uri="{BB962C8B-B14F-4D97-AF65-F5344CB8AC3E}">
        <p14:creationId xmlns:p14="http://schemas.microsoft.com/office/powerpoint/2010/main" val="2814489455"/>
      </p:ext>
    </p:extLst>
  </p:cSld>
  <p:clrMapOvr>
    <a:masterClrMapping/>
  </p:clrMapOvr>
</p:notes>
</file>

<file path=ppt/notesSlides/notesSlide342.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12 — IPv6 位址</a:t>
            </a:r>
          </a:p>
          <a:p>
            <a:pPr rtl="0"/>
            <a:r>
              <a:rPr lang="zh-TW"/>
              <a:t>12.8 — 子網路一個 IPv6 網路</a:t>
            </a:r>
          </a:p>
          <a:p>
            <a:pPr rtl="0"/>
            <a:r>
              <a:rPr lang="zh-TW"/>
              <a:t>12.8.1 — 使用子網路 ID 的子網路</a:t>
            </a:r>
          </a:p>
        </p:txBody>
      </p:sp>
      <p:sp>
        <p:nvSpPr>
          <p:cNvPr id="4" name="Slide Number Placeholder 3"/>
          <p:cNvSpPr>
            <a:spLocks noGrp="1"/>
          </p:cNvSpPr>
          <p:nvPr>
            <p:ph type="sldNum" sz="quarter" idx="5"/>
          </p:nvPr>
        </p:nvSpPr>
        <p:spPr/>
        <p:txBody>
          <a:bodyPr/>
          <a:lstStyle/>
          <a:p>
            <a:pPr rtl="0"/>
            <a:fld id="{5641018C-6CAF-B84E-B92C-ECB119457FBA}" type="slidenum">
              <a:rPr/>
              <a:t>342</a:t>
            </a:fld>
            <a:endParaRPr/>
          </a:p>
        </p:txBody>
      </p:sp>
    </p:spTree>
    <p:extLst>
      <p:ext uri="{BB962C8B-B14F-4D97-AF65-F5344CB8AC3E}">
        <p14:creationId xmlns:p14="http://schemas.microsoft.com/office/powerpoint/2010/main" val="3834238540"/>
      </p:ext>
    </p:extLst>
  </p:cSld>
  <p:clrMapOvr>
    <a:masterClrMapping/>
  </p:clrMapOvr>
</p:notes>
</file>

<file path=ppt/notesSlides/notesSlide343.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12 — IPv6 位址</a:t>
            </a:r>
          </a:p>
          <a:p>
            <a:pPr rtl="0"/>
            <a:r>
              <a:rPr lang="zh-TW"/>
              <a:t>12.8 — </a:t>
            </a:r>
            <a:r>
              <a:rPr lang="zh-TW" altLang="en-US"/>
              <a:t>子網路</a:t>
            </a:r>
            <a:r>
              <a:rPr lang="zh-TW"/>
              <a:t>一個 IPv6 網</a:t>
            </a:r>
            <a:r>
              <a:rPr lang="zh-TW" altLang="en-US"/>
              <a:t>路</a:t>
            </a:r>
            <a:endParaRPr lang="zh-TW"/>
          </a:p>
          <a:p>
            <a:pPr rtl="0"/>
            <a:r>
              <a:rPr lang="zh-TW"/>
              <a:t>12.8.2 — IPv6 子網路範例</a:t>
            </a:r>
          </a:p>
        </p:txBody>
      </p:sp>
      <p:sp>
        <p:nvSpPr>
          <p:cNvPr id="4" name="Slide Number Placeholder 3"/>
          <p:cNvSpPr>
            <a:spLocks noGrp="1"/>
          </p:cNvSpPr>
          <p:nvPr>
            <p:ph type="sldNum" sz="quarter" idx="5"/>
          </p:nvPr>
        </p:nvSpPr>
        <p:spPr/>
        <p:txBody>
          <a:bodyPr/>
          <a:lstStyle/>
          <a:p>
            <a:pPr rtl="0"/>
            <a:fld id="{5641018C-6CAF-B84E-B92C-ECB119457FBA}" type="slidenum">
              <a:rPr/>
              <a:t>343</a:t>
            </a:fld>
            <a:endParaRPr/>
          </a:p>
        </p:txBody>
      </p:sp>
    </p:spTree>
    <p:extLst>
      <p:ext uri="{BB962C8B-B14F-4D97-AF65-F5344CB8AC3E}">
        <p14:creationId xmlns:p14="http://schemas.microsoft.com/office/powerpoint/2010/main" val="1596549845"/>
      </p:ext>
    </p:extLst>
  </p:cSld>
  <p:clrMapOvr>
    <a:masterClrMapping/>
  </p:clrMapOvr>
</p:notes>
</file>

<file path=ppt/notesSlides/notesSlide344.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12 — IPv6 位址</a:t>
            </a:r>
          </a:p>
          <a:p>
            <a:pPr rtl="0"/>
            <a:r>
              <a:rPr lang="zh-TW"/>
              <a:t>12.8 — </a:t>
            </a:r>
            <a:r>
              <a:rPr lang="zh-TW" altLang="en-US"/>
              <a:t>子網路</a:t>
            </a:r>
            <a:r>
              <a:rPr lang="zh-TW"/>
              <a:t>一個 </a:t>
            </a:r>
            <a:r>
              <a:rPr lang="en-US" altLang="zh-TW"/>
              <a:t>IPv6</a:t>
            </a:r>
            <a:r>
              <a:rPr lang="zh-TW" altLang="en-US"/>
              <a:t>網路</a:t>
            </a:r>
            <a:endParaRPr lang="zh-TW"/>
          </a:p>
          <a:p>
            <a:pPr rtl="0"/>
            <a:r>
              <a:rPr lang="zh-TW"/>
              <a:t>12.8.3 — IPv6 子網路分配</a:t>
            </a:r>
          </a:p>
        </p:txBody>
      </p:sp>
      <p:sp>
        <p:nvSpPr>
          <p:cNvPr id="4" name="Slide Number Placeholder 3"/>
          <p:cNvSpPr>
            <a:spLocks noGrp="1"/>
          </p:cNvSpPr>
          <p:nvPr>
            <p:ph type="sldNum" sz="quarter" idx="5"/>
          </p:nvPr>
        </p:nvSpPr>
        <p:spPr/>
        <p:txBody>
          <a:bodyPr/>
          <a:lstStyle/>
          <a:p>
            <a:pPr rtl="0"/>
            <a:fld id="{5641018C-6CAF-B84E-B92C-ECB119457FBA}" type="slidenum">
              <a:rPr/>
              <a:t>344</a:t>
            </a:fld>
            <a:endParaRPr/>
          </a:p>
        </p:txBody>
      </p:sp>
    </p:spTree>
    <p:extLst>
      <p:ext uri="{BB962C8B-B14F-4D97-AF65-F5344CB8AC3E}">
        <p14:creationId xmlns:p14="http://schemas.microsoft.com/office/powerpoint/2010/main" val="2906459780"/>
      </p:ext>
    </p:extLst>
  </p:cSld>
  <p:clrMapOvr>
    <a:masterClrMapping/>
  </p:clrMapOvr>
</p:notes>
</file>

<file path=ppt/notesSlides/notesSlide345.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12 — IPv6 位址</a:t>
            </a:r>
          </a:p>
          <a:p>
            <a:pPr rtl="0"/>
            <a:r>
              <a:rPr lang="zh-TW"/>
              <a:t>12.8 — </a:t>
            </a:r>
            <a:r>
              <a:rPr lang="zh-TW" altLang="en-US"/>
              <a:t>子網路</a:t>
            </a:r>
            <a:r>
              <a:rPr lang="zh-TW"/>
              <a:t>一個 </a:t>
            </a:r>
            <a:r>
              <a:rPr lang="en-US" altLang="zh-TW"/>
              <a:t>IPv6</a:t>
            </a:r>
            <a:r>
              <a:rPr lang="zh-TW" altLang="en-US"/>
              <a:t>網路</a:t>
            </a:r>
            <a:endParaRPr lang="zh-TW"/>
          </a:p>
          <a:p>
            <a:pPr rtl="0"/>
            <a:r>
              <a:rPr lang="zh-TW"/>
              <a:t>12.8.4 — 使用 IPv6 子網路配置的路由器</a:t>
            </a:r>
          </a:p>
          <a:p>
            <a:pPr rtl="0"/>
            <a:r>
              <a:rPr lang="zh-TW"/>
              <a:t>12.8.5 — 檢查您的了解 — 子網路 IPv6 網路</a:t>
            </a:r>
          </a:p>
        </p:txBody>
      </p:sp>
      <p:sp>
        <p:nvSpPr>
          <p:cNvPr id="4" name="Slide Number Placeholder 3"/>
          <p:cNvSpPr>
            <a:spLocks noGrp="1"/>
          </p:cNvSpPr>
          <p:nvPr>
            <p:ph type="sldNum" sz="quarter" idx="5"/>
          </p:nvPr>
        </p:nvSpPr>
        <p:spPr/>
        <p:txBody>
          <a:bodyPr/>
          <a:lstStyle/>
          <a:p>
            <a:pPr rtl="0"/>
            <a:fld id="{5641018C-6CAF-B84E-B92C-ECB119457FBA}" type="slidenum">
              <a:rPr/>
              <a:t>345</a:t>
            </a:fld>
            <a:endParaRPr/>
          </a:p>
        </p:txBody>
      </p:sp>
    </p:spTree>
    <p:extLst>
      <p:ext uri="{BB962C8B-B14F-4D97-AF65-F5344CB8AC3E}">
        <p14:creationId xmlns:p14="http://schemas.microsoft.com/office/powerpoint/2010/main" val="3094635365"/>
      </p:ext>
    </p:extLst>
  </p:cSld>
  <p:clrMapOvr>
    <a:masterClrMapping/>
  </p:clrMapOvr>
</p:notes>
</file>

<file path=ppt/notesSlides/notesSlide346.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2529" name="Rectangle 11"/>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a:ea typeface="ＭＳ Ｐゴシック" charset="0"/>
                <a:cs typeface="ＭＳ Ｐゴシック" charset="0"/>
              </a:defRPr>
            </a:lvl1pPr>
            <a:lvl2pPr marL="742950" indent="-285750" defTabSz="903288">
              <a:defRPr sz="2400">
                <a:solidFill>
                  <a:schemeClr val="tx1"/>
                </a:solidFill>
                <a:latin typeface="Arial"/>
                <a:ea typeface="ＭＳ Ｐゴシック" charset="0"/>
              </a:defRPr>
            </a:lvl2pPr>
            <a:lvl3pPr marL="1143000" indent="-228600" defTabSz="903288">
              <a:defRPr sz="2400">
                <a:solidFill>
                  <a:schemeClr val="tx1"/>
                </a:solidFill>
                <a:latin typeface="Arial"/>
                <a:ea typeface="ＭＳ Ｐゴシック" charset="0"/>
              </a:defRPr>
            </a:lvl3pPr>
            <a:lvl4pPr marL="1600200" indent="-228600" defTabSz="903288">
              <a:defRPr sz="2400">
                <a:solidFill>
                  <a:schemeClr val="tx1"/>
                </a:solidFill>
                <a:latin typeface="Arial"/>
                <a:ea typeface="ＭＳ Ｐゴシック" charset="0"/>
              </a:defRPr>
            </a:lvl4pPr>
            <a:lvl5pPr marL="2057400" indent="-228600" defTabSz="903288">
              <a:defRPr sz="2400">
                <a:solidFill>
                  <a:schemeClr val="tx1"/>
                </a:solidFill>
                <a:latin typeface="Arial"/>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9pPr>
          </a:lstStyle>
          <a:p>
            <a:pPr rtl="0"/>
            <a:fld id="{3997A419-355F-A04A-96E0-21643AF8E9FF}" type="slidenum">
              <a:rPr sz="800">
                <a:solidFill>
                  <a:prstClr val="black"/>
                </a:solidFill>
              </a:rPr>
              <a:pPr rtl="0"/>
              <a:t>346</a:t>
            </a:fld>
            <a:endParaRPr sz="800">
              <a:solidFill>
                <a:prstClr val="black"/>
              </a:solidFill>
            </a:endParaRPr>
          </a:p>
        </p:txBody>
      </p:sp>
      <p:sp>
        <p:nvSpPr>
          <p:cNvPr id="22530" name="Rectangle 2"/>
          <p:cNvSpPr>
            <a:spLocks noGrp="1" noRot="1" noChangeAspect="1" noChangeArrowheads="1" noTextEdit="1"/>
          </p:cNvSpPr>
          <p:nvPr>
            <p:ph type="sldImg"/>
          </p:nvPr>
        </p:nvSpPr>
        <p:spPr>
          <a:xfrm>
            <a:off x="1168400" y="1243013"/>
            <a:ext cx="4470400" cy="3354387"/>
          </a:xfrm>
        </p:spPr>
      </p:sp>
      <p:sp>
        <p:nvSpPr>
          <p:cNvPr id="2253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r>
              <a:rPr lang="zh-TW"/>
              <a:t>12 — 無線區域網路概念</a:t>
            </a:r>
          </a:p>
          <a:p>
            <a:pPr rtl="0"/>
            <a:r>
              <a:rPr lang="zh-TW"/>
              <a:t>12.8 — 單元練習及問答</a:t>
            </a:r>
          </a:p>
          <a:p>
            <a:pPr rtl="0"/>
            <a:r>
              <a:rPr lang="zh-TW"/>
              <a:t>12.9.3 — 我在本單元中學到了什麼？</a:t>
            </a:r>
          </a:p>
          <a:p>
            <a:pPr rtl="0"/>
            <a:r>
              <a:rPr lang="zh-TW"/>
              <a:t>12.9.4 — 單元測驗 — IPv6 定址</a:t>
            </a:r>
          </a:p>
        </p:txBody>
      </p:sp>
    </p:spTree>
    <p:extLst>
      <p:ext uri="{BB962C8B-B14F-4D97-AF65-F5344CB8AC3E}">
        <p14:creationId xmlns:p14="http://schemas.microsoft.com/office/powerpoint/2010/main" val="1726861354"/>
      </p:ext>
    </p:extLst>
  </p:cSld>
  <p:clrMapOvr>
    <a:masterClrMapping/>
  </p:clrMapOvr>
</p:notes>
</file>

<file path=ppt/notesSlides/notesSlide347.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2529" name="Rectangle 11"/>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a:ea typeface="ＭＳ Ｐゴシック" charset="0"/>
                <a:cs typeface="ＭＳ Ｐゴシック" charset="0"/>
              </a:defRPr>
            </a:lvl1pPr>
            <a:lvl2pPr marL="742950" indent="-285750" defTabSz="903288">
              <a:defRPr sz="2400">
                <a:solidFill>
                  <a:schemeClr val="tx1"/>
                </a:solidFill>
                <a:latin typeface="Arial"/>
                <a:ea typeface="ＭＳ Ｐゴシック" charset="0"/>
              </a:defRPr>
            </a:lvl2pPr>
            <a:lvl3pPr marL="1143000" indent="-228600" defTabSz="903288">
              <a:defRPr sz="2400">
                <a:solidFill>
                  <a:schemeClr val="tx1"/>
                </a:solidFill>
                <a:latin typeface="Arial"/>
                <a:ea typeface="ＭＳ Ｐゴシック" charset="0"/>
              </a:defRPr>
            </a:lvl3pPr>
            <a:lvl4pPr marL="1600200" indent="-228600" defTabSz="903288">
              <a:defRPr sz="2400">
                <a:solidFill>
                  <a:schemeClr val="tx1"/>
                </a:solidFill>
                <a:latin typeface="Arial"/>
                <a:ea typeface="ＭＳ Ｐゴシック" charset="0"/>
              </a:defRPr>
            </a:lvl4pPr>
            <a:lvl5pPr marL="2057400" indent="-228600" defTabSz="903288">
              <a:defRPr sz="2400">
                <a:solidFill>
                  <a:schemeClr val="tx1"/>
                </a:solidFill>
                <a:latin typeface="Arial"/>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9pPr>
          </a:lstStyle>
          <a:p>
            <a:pPr rtl="0"/>
            <a:fld id="{3997A419-355F-A04A-96E0-21643AF8E9FF}" type="slidenum">
              <a:rPr sz="800">
                <a:solidFill>
                  <a:prstClr val="black"/>
                </a:solidFill>
              </a:rPr>
              <a:pPr rtl="0"/>
              <a:t>347</a:t>
            </a:fld>
            <a:endParaRPr sz="800">
              <a:solidFill>
                <a:prstClr val="black"/>
              </a:solidFill>
            </a:endParaRPr>
          </a:p>
        </p:txBody>
      </p:sp>
      <p:sp>
        <p:nvSpPr>
          <p:cNvPr id="22530" name="Rectangle 2"/>
          <p:cNvSpPr>
            <a:spLocks noGrp="1" noRot="1" noChangeAspect="1" noChangeArrowheads="1" noTextEdit="1"/>
          </p:cNvSpPr>
          <p:nvPr>
            <p:ph type="sldImg"/>
          </p:nvPr>
        </p:nvSpPr>
        <p:spPr>
          <a:xfrm>
            <a:off x="1168400" y="1243013"/>
            <a:ext cx="4470400" cy="3354387"/>
          </a:xfrm>
        </p:spPr>
      </p:sp>
      <p:sp>
        <p:nvSpPr>
          <p:cNvPr id="2253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r>
              <a:rPr lang="zh-TW"/>
              <a:t>12 — 無線區域網路概念</a:t>
            </a:r>
          </a:p>
          <a:p>
            <a:pPr rtl="0"/>
            <a:r>
              <a:rPr lang="zh-TW"/>
              <a:t>12.8 — 單元練習和測驗</a:t>
            </a:r>
          </a:p>
          <a:p>
            <a:pPr rtl="0"/>
            <a:r>
              <a:rPr lang="zh-TW"/>
              <a:t>12.9.3 — 我在本單元中學到了什麼？</a:t>
            </a:r>
          </a:p>
          <a:p>
            <a:pPr rtl="0"/>
            <a:r>
              <a:rPr lang="zh-TW"/>
              <a:t>12.9.4 — 單元測驗 — IPv6 定址</a:t>
            </a:r>
          </a:p>
        </p:txBody>
      </p:sp>
    </p:spTree>
    <p:extLst>
      <p:ext uri="{BB962C8B-B14F-4D97-AF65-F5344CB8AC3E}">
        <p14:creationId xmlns:p14="http://schemas.microsoft.com/office/powerpoint/2010/main" val="226693569"/>
      </p:ext>
    </p:extLst>
  </p:cSld>
  <p:clrMapOvr>
    <a:masterClrMapping/>
  </p:clrMapOvr>
</p:notes>
</file>

<file path=ppt/notesSlides/notesSlide348.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smtClean="0"/>
              <a:t>單元</a:t>
            </a:r>
            <a:r>
              <a:rPr lang="zh-TW"/>
              <a:t>十三：ICMP</a:t>
            </a:r>
          </a:p>
          <a:p>
            <a:endParaRPr lang="en-US"/>
          </a:p>
        </p:txBody>
      </p:sp>
      <p:sp>
        <p:nvSpPr>
          <p:cNvPr id="4" name="Slide Number Placeholder 3"/>
          <p:cNvSpPr>
            <a:spLocks noGrp="1"/>
          </p:cNvSpPr>
          <p:nvPr>
            <p:ph type="sldNum" sz="quarter" idx="10"/>
          </p:nvPr>
        </p:nvSpPr>
        <p:spPr/>
        <p:txBody>
          <a:bodyPr/>
          <a:lstStyle/>
          <a:p>
            <a:pPr rtl="0"/>
            <a:fld id="{5641018C-6CAF-B84E-B92C-ECB119457FBA}" type="slidenum">
              <a:rPr/>
              <a:t>348</a:t>
            </a:fld>
            <a:endParaRPr/>
          </a:p>
        </p:txBody>
      </p:sp>
    </p:spTree>
    <p:extLst>
      <p:ext uri="{BB962C8B-B14F-4D97-AF65-F5344CB8AC3E}">
        <p14:creationId xmlns:p14="http://schemas.microsoft.com/office/powerpoint/2010/main" val="2976980066"/>
      </p:ext>
    </p:extLst>
  </p:cSld>
  <p:clrMapOvr>
    <a:masterClrMapping/>
  </p:clrMapOvr>
</p:notes>
</file>

<file path=ppt/notesSlides/notesSlide349.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18434" name="Rectangle 11"/>
          <p:cNvSpPr txBox="1">
            <a:spLocks noGrp="1" noChangeArrowheads="1"/>
          </p:cNvSpPr>
          <p:nvPr/>
        </p:nvSpPr>
        <p:spPr bwMode="auto">
          <a:xfrm>
            <a:off x="5885392" y="9435469"/>
            <a:ext cx="806779" cy="312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a:cs typeface="Arial"/>
              </a:defRPr>
            </a:lvl1pPr>
            <a:lvl2pPr marL="742950" indent="-285750" defTabSz="903288" eaLnBrk="0" hangingPunct="0">
              <a:defRPr sz="2400" b="1">
                <a:solidFill>
                  <a:schemeClr val="tx1"/>
                </a:solidFill>
                <a:latin typeface="Arial"/>
                <a:cs typeface="Arial"/>
              </a:defRPr>
            </a:lvl2pPr>
            <a:lvl3pPr marL="1143000" indent="-228600" defTabSz="903288" eaLnBrk="0" hangingPunct="0">
              <a:defRPr sz="2400" b="1">
                <a:solidFill>
                  <a:schemeClr val="tx1"/>
                </a:solidFill>
                <a:latin typeface="Arial"/>
                <a:cs typeface="Arial"/>
              </a:defRPr>
            </a:lvl3pPr>
            <a:lvl4pPr marL="1600200" indent="-228600" defTabSz="903288" eaLnBrk="0" hangingPunct="0">
              <a:defRPr sz="2400" b="1">
                <a:solidFill>
                  <a:schemeClr val="tx1"/>
                </a:solidFill>
                <a:latin typeface="Arial"/>
                <a:cs typeface="Arial"/>
              </a:defRPr>
            </a:lvl4pPr>
            <a:lvl5pPr marL="2057400" indent="-228600" defTabSz="903288" eaLnBrk="0" hangingPunct="0">
              <a:defRPr sz="2400" b="1">
                <a:solidFill>
                  <a:schemeClr val="tx1"/>
                </a:solidFill>
                <a:latin typeface="Arial"/>
                <a:cs typeface="Arial"/>
              </a:defRPr>
            </a:lvl5pPr>
            <a:lvl6pPr marL="2514600" indent="-228600" defTabSz="903288" eaLnBrk="0" fontAlgn="base" hangingPunct="0">
              <a:spcBef>
                <a:spcPct val="0"/>
              </a:spcBef>
              <a:spcAft>
                <a:spcPct val="0"/>
              </a:spcAft>
              <a:defRPr sz="2400" b="1">
                <a:solidFill>
                  <a:schemeClr val="tx1"/>
                </a:solidFill>
                <a:latin typeface="Arial"/>
                <a:cs typeface="Arial"/>
              </a:defRPr>
            </a:lvl6pPr>
            <a:lvl7pPr marL="2971800" indent="-228600" defTabSz="903288" eaLnBrk="0" fontAlgn="base" hangingPunct="0">
              <a:spcBef>
                <a:spcPct val="0"/>
              </a:spcBef>
              <a:spcAft>
                <a:spcPct val="0"/>
              </a:spcAft>
              <a:defRPr sz="2400" b="1">
                <a:solidFill>
                  <a:schemeClr val="tx1"/>
                </a:solidFill>
                <a:latin typeface="Arial"/>
                <a:cs typeface="Arial"/>
              </a:defRPr>
            </a:lvl7pPr>
            <a:lvl8pPr marL="3429000" indent="-228600" defTabSz="903288" eaLnBrk="0" fontAlgn="base" hangingPunct="0">
              <a:spcBef>
                <a:spcPct val="0"/>
              </a:spcBef>
              <a:spcAft>
                <a:spcPct val="0"/>
              </a:spcAft>
              <a:defRPr sz="2400" b="1">
                <a:solidFill>
                  <a:schemeClr val="tx1"/>
                </a:solidFill>
                <a:latin typeface="Arial"/>
                <a:cs typeface="Arial"/>
              </a:defRPr>
            </a:lvl8pPr>
            <a:lvl9pPr marL="3886200" indent="-228600" defTabSz="903288" eaLnBrk="0" fontAlgn="base" hangingPunct="0">
              <a:spcBef>
                <a:spcPct val="0"/>
              </a:spcBef>
              <a:spcAft>
                <a:spcPct val="0"/>
              </a:spcAft>
              <a:defRPr sz="2400" b="1">
                <a:solidFill>
                  <a:schemeClr val="tx1"/>
                </a:solidFill>
                <a:latin typeface="Arial"/>
                <a:cs typeface="Arial"/>
              </a:defRPr>
            </a:lvl9pPr>
          </a:lstStyle>
          <a:p>
            <a:pPr algn="r" rtl="0"/>
            <a:fld id="{7C839C26-801B-42B6-A101-60F37FE2B0A8}" type="slidenum">
              <a:rPr sz="800" b="0">
                <a:solidFill>
                  <a:prstClr val="black"/>
                </a:solidFill>
              </a:rPr>
              <a:pPr algn="r" rtl="0"/>
              <a:t>349</a:t>
            </a:fld>
            <a:endParaRPr sz="800" b="0">
              <a:solidFill>
                <a:prstClr val="black"/>
              </a:solidFill>
            </a:endParaRPr>
          </a:p>
        </p:txBody>
      </p:sp>
      <p:sp>
        <p:nvSpPr>
          <p:cNvPr id="18435" name="Rectangle 2"/>
          <p:cNvSpPr>
            <a:spLocks noGrp="1" noRot="1" noChangeAspect="1" noChangeArrowheads="1" noTextEdit="1"/>
          </p:cNvSpPr>
          <p:nvPr>
            <p:ph type="sldImg"/>
          </p:nvPr>
        </p:nvSpPr>
        <p:spPr>
          <a:xfrm>
            <a:off x="1168400" y="1243013"/>
            <a:ext cx="4470400" cy="3354387"/>
          </a:xfrm>
        </p:spPr>
      </p:sp>
      <p:sp>
        <p:nvSpPr>
          <p:cNvPr id="1843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lnSpc>
                <a:spcPct val="80000"/>
              </a:lnSpc>
              <a:buFontTx/>
              <a:buNone/>
            </a:pPr>
            <a:r>
              <a:rPr lang="zh-TW" sz="1200" kern="1200">
                <a:solidFill>
                  <a:schemeClr val="tx1"/>
                </a:solidFill>
                <a:latin typeface="Arial"/>
                <a:ea typeface="ＭＳ Ｐゴシック" charset="0"/>
                <a:cs typeface="ＭＳ Ｐゴシック" charset="0"/>
              </a:rPr>
              <a:t>13 — ICMP</a:t>
            </a:r>
          </a:p>
          <a:p>
            <a:pPr rtl="0">
              <a:lnSpc>
                <a:spcPct val="80000"/>
              </a:lnSpc>
              <a:buFontTx/>
              <a:buNone/>
            </a:pPr>
            <a:r>
              <a:rPr lang="zh-TW" sz="1200" kern="1200">
                <a:solidFill>
                  <a:schemeClr val="tx1"/>
                </a:solidFill>
                <a:latin typeface="Arial"/>
                <a:ea typeface="ＭＳ Ｐゴシック" charset="0"/>
                <a:cs typeface="ＭＳ Ｐゴシック" charset="0"/>
              </a:rPr>
              <a:t>13.0.2 — 我將在本單元中學會做什麼？</a:t>
            </a:r>
          </a:p>
          <a:p>
            <a:pPr>
              <a:buFontTx/>
              <a:buNone/>
            </a:pPr>
            <a:endParaRPr lang="en-GB"/>
          </a:p>
        </p:txBody>
      </p:sp>
    </p:spTree>
    <p:extLst>
      <p:ext uri="{BB962C8B-B14F-4D97-AF65-F5344CB8AC3E}">
        <p14:creationId xmlns:p14="http://schemas.microsoft.com/office/powerpoint/2010/main" val="264400254"/>
      </p:ext>
    </p:extLst>
  </p:cSld>
  <p:clrMapOvr>
    <a:masterClrMapping/>
  </p:clrMapOvr>
</p:notes>
</file>

<file path=ppt/notesSlides/notesSlide35.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lnSpc>
                <a:spcPct val="80000"/>
              </a:lnSpc>
              <a:buFontTx/>
              <a:buNone/>
            </a:pPr>
            <a:r>
              <a:rPr lang="zh-TW" sz="1200" kern="1200">
                <a:solidFill>
                  <a:schemeClr val="tx1"/>
                </a:solidFill>
                <a:latin typeface="Arial"/>
                <a:ea typeface="ＭＳ Ｐゴシック" charset="0"/>
                <a:cs typeface="ＭＳ Ｐゴシック" charset="0"/>
              </a:rPr>
              <a:t>1 – Networking Today</a:t>
            </a:r>
          </a:p>
          <a:p>
            <a:pPr rtl="0">
              <a:lnSpc>
                <a:spcPct val="80000"/>
              </a:lnSpc>
              <a:buFontTx/>
              <a:buNone/>
            </a:pPr>
            <a:r>
              <a:rPr lang="zh-TW" sz="1200" kern="1200">
                <a:solidFill>
                  <a:schemeClr val="tx1"/>
                </a:solidFill>
                <a:latin typeface="Arial"/>
                <a:ea typeface="ＭＳ Ｐゴシック" charset="0"/>
                <a:cs typeface="ＭＳ Ｐゴシック" charset="0"/>
              </a:rPr>
              <a:t>1.7 – </a:t>
            </a:r>
            <a:r>
              <a:rPr lang="zh-TW" sz="1200">
                <a:solidFill>
                  <a:schemeClr val="accent5">
                    <a:lumMod val="40000"/>
                    <a:lumOff val="60000"/>
                  </a:schemeClr>
                </a:solidFill>
              </a:rPr>
              <a:t>Network Trends</a:t>
            </a:r>
          </a:p>
          <a:p>
            <a:pPr rtl="0">
              <a:lnSpc>
                <a:spcPct val="80000"/>
              </a:lnSpc>
              <a:buFontTx/>
              <a:buNone/>
            </a:pPr>
            <a:r>
              <a:rPr lang="zh-TW">
                <a:latin typeface="Arial"/>
              </a:rPr>
              <a:t>1.7.8 — 電源線網路</a:t>
            </a:r>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35</a:t>
            </a:fld>
            <a:endParaRPr>
              <a:solidFill>
                <a:prstClr val="black"/>
              </a:solidFill>
            </a:endParaRPr>
          </a:p>
        </p:txBody>
      </p:sp>
    </p:spTree>
    <p:extLst>
      <p:ext uri="{BB962C8B-B14F-4D97-AF65-F5344CB8AC3E}">
        <p14:creationId xmlns:p14="http://schemas.microsoft.com/office/powerpoint/2010/main" val="4256213143"/>
      </p:ext>
    </p:extLst>
  </p:cSld>
  <p:clrMapOvr>
    <a:masterClrMapping/>
  </p:clrMapOvr>
</p:notes>
</file>

<file path=ppt/notesSlides/notesSlide350.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112642" name="Rectangle 11"/>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a:defRPr>
            </a:lvl1pPr>
            <a:lvl2pPr marL="742950" indent="-285750" defTabSz="882650">
              <a:defRPr sz="2400">
                <a:solidFill>
                  <a:schemeClr val="tx1"/>
                </a:solidFill>
                <a:latin typeface="Arial"/>
              </a:defRPr>
            </a:lvl2pPr>
            <a:lvl3pPr marL="1143000" indent="-228600" defTabSz="882650">
              <a:defRPr sz="2400">
                <a:solidFill>
                  <a:schemeClr val="tx1"/>
                </a:solidFill>
                <a:latin typeface="Arial"/>
              </a:defRPr>
            </a:lvl3pPr>
            <a:lvl4pPr marL="1600200" indent="-228600" defTabSz="882650">
              <a:defRPr sz="2400">
                <a:solidFill>
                  <a:schemeClr val="tx1"/>
                </a:solidFill>
                <a:latin typeface="Arial"/>
              </a:defRPr>
            </a:lvl4pPr>
            <a:lvl5pPr marL="2057400" indent="-228600" defTabSz="882650">
              <a:defRPr sz="2400">
                <a:solidFill>
                  <a:schemeClr val="tx1"/>
                </a:solidFill>
                <a:latin typeface="Arial"/>
              </a:defRPr>
            </a:lvl5pPr>
            <a:lvl6pPr marL="2514600" indent="-228600" algn="ctr" defTabSz="882650" eaLnBrk="0" fontAlgn="base" hangingPunct="0">
              <a:lnSpc>
                <a:spcPct val="90000"/>
              </a:lnSpc>
              <a:spcBef>
                <a:spcPct val="0"/>
              </a:spcBef>
              <a:spcAft>
                <a:spcPct val="0"/>
              </a:spcAft>
              <a:defRPr sz="2400">
                <a:solidFill>
                  <a:schemeClr val="tx1"/>
                </a:solidFill>
                <a:latin typeface="Arial"/>
              </a:defRPr>
            </a:lvl6pPr>
            <a:lvl7pPr marL="2971800" indent="-228600" algn="ctr" defTabSz="882650" eaLnBrk="0" fontAlgn="base" hangingPunct="0">
              <a:lnSpc>
                <a:spcPct val="90000"/>
              </a:lnSpc>
              <a:spcBef>
                <a:spcPct val="0"/>
              </a:spcBef>
              <a:spcAft>
                <a:spcPct val="0"/>
              </a:spcAft>
              <a:defRPr sz="2400">
                <a:solidFill>
                  <a:schemeClr val="tx1"/>
                </a:solidFill>
                <a:latin typeface="Arial"/>
              </a:defRPr>
            </a:lvl7pPr>
            <a:lvl8pPr marL="3429000" indent="-228600" algn="ctr" defTabSz="882650" eaLnBrk="0" fontAlgn="base" hangingPunct="0">
              <a:lnSpc>
                <a:spcPct val="90000"/>
              </a:lnSpc>
              <a:spcBef>
                <a:spcPct val="0"/>
              </a:spcBef>
              <a:spcAft>
                <a:spcPct val="0"/>
              </a:spcAft>
              <a:defRPr sz="2400">
                <a:solidFill>
                  <a:schemeClr val="tx1"/>
                </a:solidFill>
                <a:latin typeface="Arial"/>
              </a:defRPr>
            </a:lvl8pPr>
            <a:lvl9pPr marL="3886200" indent="-228600" algn="ctr" defTabSz="882650" eaLnBrk="0" fontAlgn="base" hangingPunct="0">
              <a:lnSpc>
                <a:spcPct val="90000"/>
              </a:lnSpc>
              <a:spcBef>
                <a:spcPct val="0"/>
              </a:spcBef>
              <a:spcAft>
                <a:spcPct val="0"/>
              </a:spcAft>
              <a:defRPr sz="2400">
                <a:solidFill>
                  <a:schemeClr val="tx1"/>
                </a:solidFill>
                <a:latin typeface="Arial"/>
              </a:defRPr>
            </a:lvl9pPr>
          </a:lstStyle>
          <a:p>
            <a:pPr rtl="0"/>
            <a:fld id="{04267211-205D-47E8-9F29-7E4C01D43DC3}" type="slidenum">
              <a:rPr sz="800">
                <a:solidFill>
                  <a:prstClr val="black"/>
                </a:solidFill>
              </a:rPr>
              <a:pPr rtl="0"/>
              <a:t>350</a:t>
            </a:fld>
            <a:endParaRPr sz="800">
              <a:solidFill>
                <a:prstClr val="black"/>
              </a:solidFill>
            </a:endParaRPr>
          </a:p>
        </p:txBody>
      </p:sp>
      <p:sp>
        <p:nvSpPr>
          <p:cNvPr id="112643" name="Rectangle 2"/>
          <p:cNvSpPr>
            <a:spLocks noGrp="1" noRot="1" noChangeAspect="1" noChangeArrowheads="1" noTextEdit="1"/>
          </p:cNvSpPr>
          <p:nvPr>
            <p:ph type="sldImg"/>
          </p:nvPr>
        </p:nvSpPr>
        <p:spPr>
          <a:xfrm>
            <a:off x="1168400" y="1243013"/>
            <a:ext cx="4470400" cy="3354387"/>
          </a:xfrm>
        </p:spPr>
      </p:sp>
      <p:sp>
        <p:nvSpPr>
          <p:cNvPr id="11264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lnSpc>
                <a:spcPct val="80000"/>
              </a:lnSpc>
              <a:buFontTx/>
              <a:buNone/>
            </a:pPr>
            <a:r>
              <a:rPr lang="zh-TW" sz="1200" kern="1200">
                <a:solidFill>
                  <a:schemeClr val="tx1"/>
                </a:solidFill>
                <a:latin typeface="Arial"/>
                <a:ea typeface="ＭＳ Ｐゴシック" charset="0"/>
                <a:cs typeface="ＭＳ Ｐゴシック" charset="0"/>
              </a:rPr>
              <a:t>13 — ICMP</a:t>
            </a:r>
          </a:p>
          <a:p>
            <a:pPr rtl="0">
              <a:lnSpc>
                <a:spcPct val="80000"/>
              </a:lnSpc>
              <a:buFontTx/>
              <a:buNone/>
            </a:pPr>
            <a:r>
              <a:rPr lang="zh-TW" sz="1200" kern="1200">
                <a:solidFill>
                  <a:schemeClr val="tx1"/>
                </a:solidFill>
                <a:latin typeface="Arial"/>
                <a:ea typeface="ＭＳ Ｐゴシック" charset="0"/>
                <a:cs typeface="ＭＳ Ｐゴシック" charset="0"/>
              </a:rPr>
              <a:t>13.1 – ICMP Messages</a:t>
            </a:r>
          </a:p>
          <a:p>
            <a:pPr rtl="0">
              <a:lnSpc>
                <a:spcPct val="80000"/>
              </a:lnSpc>
              <a:buFontTx/>
              <a:buNone/>
            </a:pPr>
            <a:r>
              <a:rPr lang="zh-TW"/>
              <a:t>13.1.1 — 第四部和第六部信息</a:t>
            </a:r>
          </a:p>
        </p:txBody>
      </p:sp>
    </p:spTree>
    <p:extLst>
      <p:ext uri="{BB962C8B-B14F-4D97-AF65-F5344CB8AC3E}">
        <p14:creationId xmlns:p14="http://schemas.microsoft.com/office/powerpoint/2010/main" val="2374016621"/>
      </p:ext>
    </p:extLst>
  </p:cSld>
  <p:clrMapOvr>
    <a:masterClrMapping/>
  </p:clrMapOvr>
</p:notes>
</file>

<file path=ppt/notesSlides/notesSlide351.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112642" name="Rectangle 11"/>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a:defRPr>
            </a:lvl1pPr>
            <a:lvl2pPr marL="742950" indent="-285750" defTabSz="882650">
              <a:defRPr sz="2400">
                <a:solidFill>
                  <a:schemeClr val="tx1"/>
                </a:solidFill>
                <a:latin typeface="Arial"/>
              </a:defRPr>
            </a:lvl2pPr>
            <a:lvl3pPr marL="1143000" indent="-228600" defTabSz="882650">
              <a:defRPr sz="2400">
                <a:solidFill>
                  <a:schemeClr val="tx1"/>
                </a:solidFill>
                <a:latin typeface="Arial"/>
              </a:defRPr>
            </a:lvl3pPr>
            <a:lvl4pPr marL="1600200" indent="-228600" defTabSz="882650">
              <a:defRPr sz="2400">
                <a:solidFill>
                  <a:schemeClr val="tx1"/>
                </a:solidFill>
                <a:latin typeface="Arial"/>
              </a:defRPr>
            </a:lvl4pPr>
            <a:lvl5pPr marL="2057400" indent="-228600" defTabSz="882650">
              <a:defRPr sz="2400">
                <a:solidFill>
                  <a:schemeClr val="tx1"/>
                </a:solidFill>
                <a:latin typeface="Arial"/>
              </a:defRPr>
            </a:lvl5pPr>
            <a:lvl6pPr marL="2514600" indent="-228600" algn="ctr" defTabSz="882650" eaLnBrk="0" fontAlgn="base" hangingPunct="0">
              <a:lnSpc>
                <a:spcPct val="90000"/>
              </a:lnSpc>
              <a:spcBef>
                <a:spcPct val="0"/>
              </a:spcBef>
              <a:spcAft>
                <a:spcPct val="0"/>
              </a:spcAft>
              <a:defRPr sz="2400">
                <a:solidFill>
                  <a:schemeClr val="tx1"/>
                </a:solidFill>
                <a:latin typeface="Arial"/>
              </a:defRPr>
            </a:lvl6pPr>
            <a:lvl7pPr marL="2971800" indent="-228600" algn="ctr" defTabSz="882650" eaLnBrk="0" fontAlgn="base" hangingPunct="0">
              <a:lnSpc>
                <a:spcPct val="90000"/>
              </a:lnSpc>
              <a:spcBef>
                <a:spcPct val="0"/>
              </a:spcBef>
              <a:spcAft>
                <a:spcPct val="0"/>
              </a:spcAft>
              <a:defRPr sz="2400">
                <a:solidFill>
                  <a:schemeClr val="tx1"/>
                </a:solidFill>
                <a:latin typeface="Arial"/>
              </a:defRPr>
            </a:lvl7pPr>
            <a:lvl8pPr marL="3429000" indent="-228600" algn="ctr" defTabSz="882650" eaLnBrk="0" fontAlgn="base" hangingPunct="0">
              <a:lnSpc>
                <a:spcPct val="90000"/>
              </a:lnSpc>
              <a:spcBef>
                <a:spcPct val="0"/>
              </a:spcBef>
              <a:spcAft>
                <a:spcPct val="0"/>
              </a:spcAft>
              <a:defRPr sz="2400">
                <a:solidFill>
                  <a:schemeClr val="tx1"/>
                </a:solidFill>
                <a:latin typeface="Arial"/>
              </a:defRPr>
            </a:lvl8pPr>
            <a:lvl9pPr marL="3886200" indent="-228600" algn="ctr" defTabSz="882650" eaLnBrk="0" fontAlgn="base" hangingPunct="0">
              <a:lnSpc>
                <a:spcPct val="90000"/>
              </a:lnSpc>
              <a:spcBef>
                <a:spcPct val="0"/>
              </a:spcBef>
              <a:spcAft>
                <a:spcPct val="0"/>
              </a:spcAft>
              <a:defRPr sz="2400">
                <a:solidFill>
                  <a:schemeClr val="tx1"/>
                </a:solidFill>
                <a:latin typeface="Arial"/>
              </a:defRPr>
            </a:lvl9pPr>
          </a:lstStyle>
          <a:p>
            <a:pPr rtl="0"/>
            <a:fld id="{04267211-205D-47E8-9F29-7E4C01D43DC3}" type="slidenum">
              <a:rPr sz="800">
                <a:solidFill>
                  <a:prstClr val="black"/>
                </a:solidFill>
              </a:rPr>
              <a:pPr rtl="0"/>
              <a:t>351</a:t>
            </a:fld>
            <a:endParaRPr sz="800">
              <a:solidFill>
                <a:prstClr val="black"/>
              </a:solidFill>
            </a:endParaRPr>
          </a:p>
        </p:txBody>
      </p:sp>
      <p:sp>
        <p:nvSpPr>
          <p:cNvPr id="112643" name="Rectangle 2"/>
          <p:cNvSpPr>
            <a:spLocks noGrp="1" noRot="1" noChangeAspect="1" noChangeArrowheads="1" noTextEdit="1"/>
          </p:cNvSpPr>
          <p:nvPr>
            <p:ph type="sldImg"/>
          </p:nvPr>
        </p:nvSpPr>
        <p:spPr>
          <a:xfrm>
            <a:off x="1168400" y="1243013"/>
            <a:ext cx="4470400" cy="3354387"/>
          </a:xfrm>
        </p:spPr>
      </p:sp>
      <p:sp>
        <p:nvSpPr>
          <p:cNvPr id="11264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lnSpc>
                <a:spcPct val="80000"/>
              </a:lnSpc>
              <a:buFontTx/>
              <a:buNone/>
            </a:pPr>
            <a:r>
              <a:rPr lang="zh-TW" sz="1200" kern="1200">
                <a:solidFill>
                  <a:schemeClr val="tx1"/>
                </a:solidFill>
                <a:latin typeface="Arial"/>
                <a:ea typeface="ＭＳ Ｐゴシック" charset="0"/>
                <a:cs typeface="ＭＳ Ｐゴシック" charset="0"/>
              </a:rPr>
              <a:t>13 — ICMP</a:t>
            </a:r>
          </a:p>
          <a:p>
            <a:pPr rtl="0">
              <a:lnSpc>
                <a:spcPct val="80000"/>
              </a:lnSpc>
              <a:buFontTx/>
              <a:buNone/>
            </a:pPr>
            <a:r>
              <a:rPr lang="zh-TW" sz="1200" kern="1200">
                <a:solidFill>
                  <a:schemeClr val="tx1"/>
                </a:solidFill>
                <a:latin typeface="Arial"/>
                <a:ea typeface="ＭＳ Ｐゴシック" charset="0"/>
                <a:cs typeface="ＭＳ Ｐゴシック" charset="0"/>
              </a:rPr>
              <a:t>13.1 – ICMP Messages</a:t>
            </a:r>
          </a:p>
          <a:p>
            <a:pPr rtl="0">
              <a:lnSpc>
                <a:spcPct val="80000"/>
              </a:lnSpc>
              <a:buFontTx/>
              <a:buNone/>
            </a:pPr>
            <a:r>
              <a:rPr lang="zh-TW"/>
              <a:t>13.1.2 — 主機可達性</a:t>
            </a:r>
          </a:p>
        </p:txBody>
      </p:sp>
    </p:spTree>
    <p:extLst>
      <p:ext uri="{BB962C8B-B14F-4D97-AF65-F5344CB8AC3E}">
        <p14:creationId xmlns:p14="http://schemas.microsoft.com/office/powerpoint/2010/main" val="1346235791"/>
      </p:ext>
    </p:extLst>
  </p:cSld>
  <p:clrMapOvr>
    <a:masterClrMapping/>
  </p:clrMapOvr>
</p:notes>
</file>

<file path=ppt/notesSlides/notesSlide352.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112642" name="Rectangle 11"/>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a:defRPr>
            </a:lvl1pPr>
            <a:lvl2pPr marL="742950" indent="-285750" defTabSz="882650">
              <a:defRPr sz="2400">
                <a:solidFill>
                  <a:schemeClr val="tx1"/>
                </a:solidFill>
                <a:latin typeface="Arial"/>
              </a:defRPr>
            </a:lvl2pPr>
            <a:lvl3pPr marL="1143000" indent="-228600" defTabSz="882650">
              <a:defRPr sz="2400">
                <a:solidFill>
                  <a:schemeClr val="tx1"/>
                </a:solidFill>
                <a:latin typeface="Arial"/>
              </a:defRPr>
            </a:lvl3pPr>
            <a:lvl4pPr marL="1600200" indent="-228600" defTabSz="882650">
              <a:defRPr sz="2400">
                <a:solidFill>
                  <a:schemeClr val="tx1"/>
                </a:solidFill>
                <a:latin typeface="Arial"/>
              </a:defRPr>
            </a:lvl4pPr>
            <a:lvl5pPr marL="2057400" indent="-228600" defTabSz="882650">
              <a:defRPr sz="2400">
                <a:solidFill>
                  <a:schemeClr val="tx1"/>
                </a:solidFill>
                <a:latin typeface="Arial"/>
              </a:defRPr>
            </a:lvl5pPr>
            <a:lvl6pPr marL="2514600" indent="-228600" algn="ctr" defTabSz="882650" eaLnBrk="0" fontAlgn="base" hangingPunct="0">
              <a:lnSpc>
                <a:spcPct val="90000"/>
              </a:lnSpc>
              <a:spcBef>
                <a:spcPct val="0"/>
              </a:spcBef>
              <a:spcAft>
                <a:spcPct val="0"/>
              </a:spcAft>
              <a:defRPr sz="2400">
                <a:solidFill>
                  <a:schemeClr val="tx1"/>
                </a:solidFill>
                <a:latin typeface="Arial"/>
              </a:defRPr>
            </a:lvl6pPr>
            <a:lvl7pPr marL="2971800" indent="-228600" algn="ctr" defTabSz="882650" eaLnBrk="0" fontAlgn="base" hangingPunct="0">
              <a:lnSpc>
                <a:spcPct val="90000"/>
              </a:lnSpc>
              <a:spcBef>
                <a:spcPct val="0"/>
              </a:spcBef>
              <a:spcAft>
                <a:spcPct val="0"/>
              </a:spcAft>
              <a:defRPr sz="2400">
                <a:solidFill>
                  <a:schemeClr val="tx1"/>
                </a:solidFill>
                <a:latin typeface="Arial"/>
              </a:defRPr>
            </a:lvl7pPr>
            <a:lvl8pPr marL="3429000" indent="-228600" algn="ctr" defTabSz="882650" eaLnBrk="0" fontAlgn="base" hangingPunct="0">
              <a:lnSpc>
                <a:spcPct val="90000"/>
              </a:lnSpc>
              <a:spcBef>
                <a:spcPct val="0"/>
              </a:spcBef>
              <a:spcAft>
                <a:spcPct val="0"/>
              </a:spcAft>
              <a:defRPr sz="2400">
                <a:solidFill>
                  <a:schemeClr val="tx1"/>
                </a:solidFill>
                <a:latin typeface="Arial"/>
              </a:defRPr>
            </a:lvl8pPr>
            <a:lvl9pPr marL="3886200" indent="-228600" algn="ctr" defTabSz="882650" eaLnBrk="0" fontAlgn="base" hangingPunct="0">
              <a:lnSpc>
                <a:spcPct val="90000"/>
              </a:lnSpc>
              <a:spcBef>
                <a:spcPct val="0"/>
              </a:spcBef>
              <a:spcAft>
                <a:spcPct val="0"/>
              </a:spcAft>
              <a:defRPr sz="2400">
                <a:solidFill>
                  <a:schemeClr val="tx1"/>
                </a:solidFill>
                <a:latin typeface="Arial"/>
              </a:defRPr>
            </a:lvl9pPr>
          </a:lstStyle>
          <a:p>
            <a:pPr rtl="0"/>
            <a:fld id="{04267211-205D-47E8-9F29-7E4C01D43DC3}" type="slidenum">
              <a:rPr sz="800">
                <a:solidFill>
                  <a:prstClr val="black"/>
                </a:solidFill>
              </a:rPr>
              <a:pPr rtl="0"/>
              <a:t>352</a:t>
            </a:fld>
            <a:endParaRPr sz="800">
              <a:solidFill>
                <a:prstClr val="black"/>
              </a:solidFill>
            </a:endParaRPr>
          </a:p>
        </p:txBody>
      </p:sp>
      <p:sp>
        <p:nvSpPr>
          <p:cNvPr id="112643" name="Rectangle 2"/>
          <p:cNvSpPr>
            <a:spLocks noGrp="1" noRot="1" noChangeAspect="1" noChangeArrowheads="1" noTextEdit="1"/>
          </p:cNvSpPr>
          <p:nvPr>
            <p:ph type="sldImg"/>
          </p:nvPr>
        </p:nvSpPr>
        <p:spPr>
          <a:xfrm>
            <a:off x="1168400" y="1243013"/>
            <a:ext cx="4470400" cy="3354387"/>
          </a:xfrm>
        </p:spPr>
      </p:sp>
      <p:sp>
        <p:nvSpPr>
          <p:cNvPr id="11264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lnSpc>
                <a:spcPct val="80000"/>
              </a:lnSpc>
              <a:buFontTx/>
              <a:buNone/>
            </a:pPr>
            <a:r>
              <a:rPr lang="zh-TW" sz="1200" kern="1200">
                <a:solidFill>
                  <a:schemeClr val="tx1"/>
                </a:solidFill>
                <a:latin typeface="Arial"/>
                <a:ea typeface="ＭＳ Ｐゴシック" charset="0"/>
                <a:cs typeface="ＭＳ Ｐゴシック" charset="0"/>
              </a:rPr>
              <a:t>13 — 圖冠</a:t>
            </a:r>
          </a:p>
          <a:p>
            <a:pPr rtl="0">
              <a:lnSpc>
                <a:spcPct val="80000"/>
              </a:lnSpc>
              <a:buFontTx/>
              <a:buNone/>
            </a:pPr>
            <a:r>
              <a:rPr lang="zh-TW" sz="1200" kern="1200">
                <a:solidFill>
                  <a:schemeClr val="tx1"/>
                </a:solidFill>
                <a:latin typeface="Arial"/>
                <a:ea typeface="ＭＳ Ｐゴシック" charset="0"/>
                <a:cs typeface="ＭＳ Ｐゴシック" charset="0"/>
              </a:rPr>
              <a:t>13.1 – ICMP Messages</a:t>
            </a:r>
          </a:p>
          <a:p>
            <a:pPr rtl="0">
              <a:lnSpc>
                <a:spcPct val="80000"/>
              </a:lnSpc>
              <a:buFontTx/>
              <a:buNone/>
            </a:pPr>
            <a:r>
              <a:rPr lang="zh-TW"/>
              <a:t>13.1.3 – 目的或服務不可到達</a:t>
            </a:r>
          </a:p>
        </p:txBody>
      </p:sp>
    </p:spTree>
    <p:extLst>
      <p:ext uri="{BB962C8B-B14F-4D97-AF65-F5344CB8AC3E}">
        <p14:creationId xmlns:p14="http://schemas.microsoft.com/office/powerpoint/2010/main" val="777296378"/>
      </p:ext>
    </p:extLst>
  </p:cSld>
  <p:clrMapOvr>
    <a:masterClrMapping/>
  </p:clrMapOvr>
</p:notes>
</file>

<file path=ppt/notesSlides/notesSlide353.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112642" name="Rectangle 11"/>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a:defRPr>
            </a:lvl1pPr>
            <a:lvl2pPr marL="742950" indent="-285750" defTabSz="882650">
              <a:defRPr sz="2400">
                <a:solidFill>
                  <a:schemeClr val="tx1"/>
                </a:solidFill>
                <a:latin typeface="Arial"/>
              </a:defRPr>
            </a:lvl2pPr>
            <a:lvl3pPr marL="1143000" indent="-228600" defTabSz="882650">
              <a:defRPr sz="2400">
                <a:solidFill>
                  <a:schemeClr val="tx1"/>
                </a:solidFill>
                <a:latin typeface="Arial"/>
              </a:defRPr>
            </a:lvl3pPr>
            <a:lvl4pPr marL="1600200" indent="-228600" defTabSz="882650">
              <a:defRPr sz="2400">
                <a:solidFill>
                  <a:schemeClr val="tx1"/>
                </a:solidFill>
                <a:latin typeface="Arial"/>
              </a:defRPr>
            </a:lvl4pPr>
            <a:lvl5pPr marL="2057400" indent="-228600" defTabSz="882650">
              <a:defRPr sz="2400">
                <a:solidFill>
                  <a:schemeClr val="tx1"/>
                </a:solidFill>
                <a:latin typeface="Arial"/>
              </a:defRPr>
            </a:lvl5pPr>
            <a:lvl6pPr marL="2514600" indent="-228600" algn="ctr" defTabSz="882650" eaLnBrk="0" fontAlgn="base" hangingPunct="0">
              <a:lnSpc>
                <a:spcPct val="90000"/>
              </a:lnSpc>
              <a:spcBef>
                <a:spcPct val="0"/>
              </a:spcBef>
              <a:spcAft>
                <a:spcPct val="0"/>
              </a:spcAft>
              <a:defRPr sz="2400">
                <a:solidFill>
                  <a:schemeClr val="tx1"/>
                </a:solidFill>
                <a:latin typeface="Arial"/>
              </a:defRPr>
            </a:lvl6pPr>
            <a:lvl7pPr marL="2971800" indent="-228600" algn="ctr" defTabSz="882650" eaLnBrk="0" fontAlgn="base" hangingPunct="0">
              <a:lnSpc>
                <a:spcPct val="90000"/>
              </a:lnSpc>
              <a:spcBef>
                <a:spcPct val="0"/>
              </a:spcBef>
              <a:spcAft>
                <a:spcPct val="0"/>
              </a:spcAft>
              <a:defRPr sz="2400">
                <a:solidFill>
                  <a:schemeClr val="tx1"/>
                </a:solidFill>
                <a:latin typeface="Arial"/>
              </a:defRPr>
            </a:lvl7pPr>
            <a:lvl8pPr marL="3429000" indent="-228600" algn="ctr" defTabSz="882650" eaLnBrk="0" fontAlgn="base" hangingPunct="0">
              <a:lnSpc>
                <a:spcPct val="90000"/>
              </a:lnSpc>
              <a:spcBef>
                <a:spcPct val="0"/>
              </a:spcBef>
              <a:spcAft>
                <a:spcPct val="0"/>
              </a:spcAft>
              <a:defRPr sz="2400">
                <a:solidFill>
                  <a:schemeClr val="tx1"/>
                </a:solidFill>
                <a:latin typeface="Arial"/>
              </a:defRPr>
            </a:lvl8pPr>
            <a:lvl9pPr marL="3886200" indent="-228600" algn="ctr" defTabSz="882650" eaLnBrk="0" fontAlgn="base" hangingPunct="0">
              <a:lnSpc>
                <a:spcPct val="90000"/>
              </a:lnSpc>
              <a:spcBef>
                <a:spcPct val="0"/>
              </a:spcBef>
              <a:spcAft>
                <a:spcPct val="0"/>
              </a:spcAft>
              <a:defRPr sz="2400">
                <a:solidFill>
                  <a:schemeClr val="tx1"/>
                </a:solidFill>
                <a:latin typeface="Arial"/>
              </a:defRPr>
            </a:lvl9pPr>
          </a:lstStyle>
          <a:p>
            <a:pPr rtl="0"/>
            <a:fld id="{04267211-205D-47E8-9F29-7E4C01D43DC3}" type="slidenum">
              <a:rPr sz="800">
                <a:solidFill>
                  <a:prstClr val="black"/>
                </a:solidFill>
              </a:rPr>
              <a:pPr rtl="0"/>
              <a:t>353</a:t>
            </a:fld>
            <a:endParaRPr sz="800">
              <a:solidFill>
                <a:prstClr val="black"/>
              </a:solidFill>
            </a:endParaRPr>
          </a:p>
        </p:txBody>
      </p:sp>
      <p:sp>
        <p:nvSpPr>
          <p:cNvPr id="112643" name="Rectangle 2"/>
          <p:cNvSpPr>
            <a:spLocks noGrp="1" noRot="1" noChangeAspect="1" noChangeArrowheads="1" noTextEdit="1"/>
          </p:cNvSpPr>
          <p:nvPr>
            <p:ph type="sldImg"/>
          </p:nvPr>
        </p:nvSpPr>
        <p:spPr>
          <a:xfrm>
            <a:off x="1168400" y="1243013"/>
            <a:ext cx="4470400" cy="3354387"/>
          </a:xfrm>
        </p:spPr>
      </p:sp>
      <p:sp>
        <p:nvSpPr>
          <p:cNvPr id="11264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lnSpc>
                <a:spcPct val="80000"/>
              </a:lnSpc>
              <a:buFontTx/>
              <a:buNone/>
            </a:pPr>
            <a:r>
              <a:rPr lang="zh-TW" sz="1200" kern="1200">
                <a:solidFill>
                  <a:schemeClr val="tx1"/>
                </a:solidFill>
                <a:latin typeface="Arial"/>
                <a:ea typeface="ＭＳ Ｐゴシック" charset="0"/>
                <a:cs typeface="ＭＳ Ｐゴシック" charset="0"/>
              </a:rPr>
              <a:t>13 — ICMP</a:t>
            </a:r>
          </a:p>
          <a:p>
            <a:pPr rtl="0">
              <a:lnSpc>
                <a:spcPct val="80000"/>
              </a:lnSpc>
              <a:buFontTx/>
              <a:buNone/>
            </a:pPr>
            <a:r>
              <a:rPr lang="zh-TW" sz="1200" kern="1200">
                <a:solidFill>
                  <a:schemeClr val="tx1"/>
                </a:solidFill>
                <a:latin typeface="Arial"/>
                <a:ea typeface="ＭＳ Ｐゴシック" charset="0"/>
                <a:cs typeface="ＭＳ Ｐゴシック" charset="0"/>
              </a:rPr>
              <a:t>13.1 – ICMP Messages</a:t>
            </a:r>
          </a:p>
          <a:p>
            <a:pPr rtl="0">
              <a:lnSpc>
                <a:spcPct val="80000"/>
              </a:lnSpc>
              <a:buFontTx/>
              <a:buNone/>
            </a:pPr>
            <a:r>
              <a:rPr lang="zh-TW"/>
              <a:t>13.1.4 – Time Exceeded</a:t>
            </a:r>
          </a:p>
        </p:txBody>
      </p:sp>
    </p:spTree>
    <p:extLst>
      <p:ext uri="{BB962C8B-B14F-4D97-AF65-F5344CB8AC3E}">
        <p14:creationId xmlns:p14="http://schemas.microsoft.com/office/powerpoint/2010/main" val="680486228"/>
      </p:ext>
    </p:extLst>
  </p:cSld>
  <p:clrMapOvr>
    <a:masterClrMapping/>
  </p:clrMapOvr>
</p:notes>
</file>

<file path=ppt/notesSlides/notesSlide354.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112642" name="Rectangle 11"/>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a:defRPr>
            </a:lvl1pPr>
            <a:lvl2pPr marL="742950" indent="-285750" defTabSz="882650">
              <a:defRPr sz="2400">
                <a:solidFill>
                  <a:schemeClr val="tx1"/>
                </a:solidFill>
                <a:latin typeface="Arial"/>
              </a:defRPr>
            </a:lvl2pPr>
            <a:lvl3pPr marL="1143000" indent="-228600" defTabSz="882650">
              <a:defRPr sz="2400">
                <a:solidFill>
                  <a:schemeClr val="tx1"/>
                </a:solidFill>
                <a:latin typeface="Arial"/>
              </a:defRPr>
            </a:lvl3pPr>
            <a:lvl4pPr marL="1600200" indent="-228600" defTabSz="882650">
              <a:defRPr sz="2400">
                <a:solidFill>
                  <a:schemeClr val="tx1"/>
                </a:solidFill>
                <a:latin typeface="Arial"/>
              </a:defRPr>
            </a:lvl4pPr>
            <a:lvl5pPr marL="2057400" indent="-228600" defTabSz="882650">
              <a:defRPr sz="2400">
                <a:solidFill>
                  <a:schemeClr val="tx1"/>
                </a:solidFill>
                <a:latin typeface="Arial"/>
              </a:defRPr>
            </a:lvl5pPr>
            <a:lvl6pPr marL="2514600" indent="-228600" algn="ctr" defTabSz="882650" eaLnBrk="0" fontAlgn="base" hangingPunct="0">
              <a:lnSpc>
                <a:spcPct val="90000"/>
              </a:lnSpc>
              <a:spcBef>
                <a:spcPct val="0"/>
              </a:spcBef>
              <a:spcAft>
                <a:spcPct val="0"/>
              </a:spcAft>
              <a:defRPr sz="2400">
                <a:solidFill>
                  <a:schemeClr val="tx1"/>
                </a:solidFill>
                <a:latin typeface="Arial"/>
              </a:defRPr>
            </a:lvl6pPr>
            <a:lvl7pPr marL="2971800" indent="-228600" algn="ctr" defTabSz="882650" eaLnBrk="0" fontAlgn="base" hangingPunct="0">
              <a:lnSpc>
                <a:spcPct val="90000"/>
              </a:lnSpc>
              <a:spcBef>
                <a:spcPct val="0"/>
              </a:spcBef>
              <a:spcAft>
                <a:spcPct val="0"/>
              </a:spcAft>
              <a:defRPr sz="2400">
                <a:solidFill>
                  <a:schemeClr val="tx1"/>
                </a:solidFill>
                <a:latin typeface="Arial"/>
              </a:defRPr>
            </a:lvl7pPr>
            <a:lvl8pPr marL="3429000" indent="-228600" algn="ctr" defTabSz="882650" eaLnBrk="0" fontAlgn="base" hangingPunct="0">
              <a:lnSpc>
                <a:spcPct val="90000"/>
              </a:lnSpc>
              <a:spcBef>
                <a:spcPct val="0"/>
              </a:spcBef>
              <a:spcAft>
                <a:spcPct val="0"/>
              </a:spcAft>
              <a:defRPr sz="2400">
                <a:solidFill>
                  <a:schemeClr val="tx1"/>
                </a:solidFill>
                <a:latin typeface="Arial"/>
              </a:defRPr>
            </a:lvl8pPr>
            <a:lvl9pPr marL="3886200" indent="-228600" algn="ctr" defTabSz="882650" eaLnBrk="0" fontAlgn="base" hangingPunct="0">
              <a:lnSpc>
                <a:spcPct val="90000"/>
              </a:lnSpc>
              <a:spcBef>
                <a:spcPct val="0"/>
              </a:spcBef>
              <a:spcAft>
                <a:spcPct val="0"/>
              </a:spcAft>
              <a:defRPr sz="2400">
                <a:solidFill>
                  <a:schemeClr val="tx1"/>
                </a:solidFill>
                <a:latin typeface="Arial"/>
              </a:defRPr>
            </a:lvl9pPr>
          </a:lstStyle>
          <a:p>
            <a:pPr rtl="0"/>
            <a:fld id="{04267211-205D-47E8-9F29-7E4C01D43DC3}" type="slidenum">
              <a:rPr sz="800">
                <a:solidFill>
                  <a:prstClr val="black"/>
                </a:solidFill>
              </a:rPr>
              <a:pPr rtl="0"/>
              <a:t>354</a:t>
            </a:fld>
            <a:endParaRPr sz="800">
              <a:solidFill>
                <a:prstClr val="black"/>
              </a:solidFill>
            </a:endParaRPr>
          </a:p>
        </p:txBody>
      </p:sp>
      <p:sp>
        <p:nvSpPr>
          <p:cNvPr id="112643" name="Rectangle 2"/>
          <p:cNvSpPr>
            <a:spLocks noGrp="1" noRot="1" noChangeAspect="1" noChangeArrowheads="1" noTextEdit="1"/>
          </p:cNvSpPr>
          <p:nvPr>
            <p:ph type="sldImg"/>
          </p:nvPr>
        </p:nvSpPr>
        <p:spPr>
          <a:xfrm>
            <a:off x="1168400" y="1243013"/>
            <a:ext cx="4470400" cy="3354387"/>
          </a:xfrm>
        </p:spPr>
      </p:sp>
      <p:sp>
        <p:nvSpPr>
          <p:cNvPr id="11264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lnSpc>
                <a:spcPct val="80000"/>
              </a:lnSpc>
              <a:buFontTx/>
              <a:buNone/>
            </a:pPr>
            <a:r>
              <a:rPr lang="zh-TW" sz="1200" kern="1200">
                <a:solidFill>
                  <a:schemeClr val="tx1"/>
                </a:solidFill>
                <a:latin typeface="Arial"/>
                <a:ea typeface="ＭＳ Ｐゴシック" charset="0"/>
                <a:cs typeface="ＭＳ Ｐゴシック" charset="0"/>
              </a:rPr>
              <a:t>13 — ICMP</a:t>
            </a:r>
          </a:p>
          <a:p>
            <a:pPr rtl="0">
              <a:lnSpc>
                <a:spcPct val="80000"/>
              </a:lnSpc>
              <a:buFontTx/>
              <a:buNone/>
            </a:pPr>
            <a:r>
              <a:rPr lang="zh-TW" sz="1200" kern="1200">
                <a:solidFill>
                  <a:schemeClr val="tx1"/>
                </a:solidFill>
                <a:latin typeface="Arial"/>
                <a:ea typeface="ＭＳ Ｐゴシック" charset="0"/>
                <a:cs typeface="ＭＳ Ｐゴシック" charset="0"/>
              </a:rPr>
              <a:t>13.1 – ICMP Messages</a:t>
            </a:r>
          </a:p>
          <a:p>
            <a:pPr rtl="0">
              <a:lnSpc>
                <a:spcPct val="80000"/>
              </a:lnSpc>
              <a:buFontTx/>
              <a:buNone/>
            </a:pPr>
            <a:r>
              <a:rPr lang="zh-TW"/>
              <a:t>13.1.5 — ICMPv6 訊息</a:t>
            </a:r>
          </a:p>
        </p:txBody>
      </p:sp>
    </p:spTree>
    <p:extLst>
      <p:ext uri="{BB962C8B-B14F-4D97-AF65-F5344CB8AC3E}">
        <p14:creationId xmlns:p14="http://schemas.microsoft.com/office/powerpoint/2010/main" val="2762631136"/>
      </p:ext>
    </p:extLst>
  </p:cSld>
  <p:clrMapOvr>
    <a:masterClrMapping/>
  </p:clrMapOvr>
</p:notes>
</file>

<file path=ppt/notesSlides/notesSlide355.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112642" name="Rectangle 11"/>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a:defRPr>
            </a:lvl1pPr>
            <a:lvl2pPr marL="742950" indent="-285750" defTabSz="882650">
              <a:defRPr sz="2400">
                <a:solidFill>
                  <a:schemeClr val="tx1"/>
                </a:solidFill>
                <a:latin typeface="Arial"/>
              </a:defRPr>
            </a:lvl2pPr>
            <a:lvl3pPr marL="1143000" indent="-228600" defTabSz="882650">
              <a:defRPr sz="2400">
                <a:solidFill>
                  <a:schemeClr val="tx1"/>
                </a:solidFill>
                <a:latin typeface="Arial"/>
              </a:defRPr>
            </a:lvl3pPr>
            <a:lvl4pPr marL="1600200" indent="-228600" defTabSz="882650">
              <a:defRPr sz="2400">
                <a:solidFill>
                  <a:schemeClr val="tx1"/>
                </a:solidFill>
                <a:latin typeface="Arial"/>
              </a:defRPr>
            </a:lvl4pPr>
            <a:lvl5pPr marL="2057400" indent="-228600" defTabSz="882650">
              <a:defRPr sz="2400">
                <a:solidFill>
                  <a:schemeClr val="tx1"/>
                </a:solidFill>
                <a:latin typeface="Arial"/>
              </a:defRPr>
            </a:lvl5pPr>
            <a:lvl6pPr marL="2514600" indent="-228600" algn="ctr" defTabSz="882650" eaLnBrk="0" fontAlgn="base" hangingPunct="0">
              <a:lnSpc>
                <a:spcPct val="90000"/>
              </a:lnSpc>
              <a:spcBef>
                <a:spcPct val="0"/>
              </a:spcBef>
              <a:spcAft>
                <a:spcPct val="0"/>
              </a:spcAft>
              <a:defRPr sz="2400">
                <a:solidFill>
                  <a:schemeClr val="tx1"/>
                </a:solidFill>
                <a:latin typeface="Arial"/>
              </a:defRPr>
            </a:lvl6pPr>
            <a:lvl7pPr marL="2971800" indent="-228600" algn="ctr" defTabSz="882650" eaLnBrk="0" fontAlgn="base" hangingPunct="0">
              <a:lnSpc>
                <a:spcPct val="90000"/>
              </a:lnSpc>
              <a:spcBef>
                <a:spcPct val="0"/>
              </a:spcBef>
              <a:spcAft>
                <a:spcPct val="0"/>
              </a:spcAft>
              <a:defRPr sz="2400">
                <a:solidFill>
                  <a:schemeClr val="tx1"/>
                </a:solidFill>
                <a:latin typeface="Arial"/>
              </a:defRPr>
            </a:lvl7pPr>
            <a:lvl8pPr marL="3429000" indent="-228600" algn="ctr" defTabSz="882650" eaLnBrk="0" fontAlgn="base" hangingPunct="0">
              <a:lnSpc>
                <a:spcPct val="90000"/>
              </a:lnSpc>
              <a:spcBef>
                <a:spcPct val="0"/>
              </a:spcBef>
              <a:spcAft>
                <a:spcPct val="0"/>
              </a:spcAft>
              <a:defRPr sz="2400">
                <a:solidFill>
                  <a:schemeClr val="tx1"/>
                </a:solidFill>
                <a:latin typeface="Arial"/>
              </a:defRPr>
            </a:lvl8pPr>
            <a:lvl9pPr marL="3886200" indent="-228600" algn="ctr" defTabSz="882650" eaLnBrk="0" fontAlgn="base" hangingPunct="0">
              <a:lnSpc>
                <a:spcPct val="90000"/>
              </a:lnSpc>
              <a:spcBef>
                <a:spcPct val="0"/>
              </a:spcBef>
              <a:spcAft>
                <a:spcPct val="0"/>
              </a:spcAft>
              <a:defRPr sz="2400">
                <a:solidFill>
                  <a:schemeClr val="tx1"/>
                </a:solidFill>
                <a:latin typeface="Arial"/>
              </a:defRPr>
            </a:lvl9pPr>
          </a:lstStyle>
          <a:p>
            <a:pPr rtl="0"/>
            <a:fld id="{04267211-205D-47E8-9F29-7E4C01D43DC3}" type="slidenum">
              <a:rPr sz="800">
                <a:solidFill>
                  <a:prstClr val="black"/>
                </a:solidFill>
              </a:rPr>
              <a:pPr rtl="0"/>
              <a:t>355</a:t>
            </a:fld>
            <a:endParaRPr sz="800">
              <a:solidFill>
                <a:prstClr val="black"/>
              </a:solidFill>
            </a:endParaRPr>
          </a:p>
        </p:txBody>
      </p:sp>
      <p:sp>
        <p:nvSpPr>
          <p:cNvPr id="112643" name="Rectangle 2"/>
          <p:cNvSpPr>
            <a:spLocks noGrp="1" noRot="1" noChangeAspect="1" noChangeArrowheads="1" noTextEdit="1"/>
          </p:cNvSpPr>
          <p:nvPr>
            <p:ph type="sldImg"/>
          </p:nvPr>
        </p:nvSpPr>
        <p:spPr>
          <a:xfrm>
            <a:off x="1168400" y="1243013"/>
            <a:ext cx="4470400" cy="3354387"/>
          </a:xfrm>
        </p:spPr>
      </p:sp>
      <p:sp>
        <p:nvSpPr>
          <p:cNvPr id="11264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lnSpc>
                <a:spcPct val="80000"/>
              </a:lnSpc>
              <a:buFontTx/>
              <a:buNone/>
            </a:pPr>
            <a:r>
              <a:rPr lang="zh-TW" sz="1200" kern="1200">
                <a:solidFill>
                  <a:schemeClr val="tx1"/>
                </a:solidFill>
                <a:latin typeface="Arial"/>
                <a:ea typeface="ＭＳ Ｐゴシック" charset="0"/>
                <a:cs typeface="ＭＳ Ｐゴシック" charset="0"/>
              </a:rPr>
              <a:t>13 — ICMP</a:t>
            </a:r>
          </a:p>
          <a:p>
            <a:pPr rtl="0">
              <a:lnSpc>
                <a:spcPct val="80000"/>
              </a:lnSpc>
              <a:buFontTx/>
              <a:buNone/>
            </a:pPr>
            <a:r>
              <a:rPr lang="zh-TW" sz="1200" kern="1200">
                <a:solidFill>
                  <a:schemeClr val="tx1"/>
                </a:solidFill>
                <a:latin typeface="Arial"/>
                <a:ea typeface="ＭＳ Ｐゴシック" charset="0"/>
                <a:cs typeface="ＭＳ Ｐゴシック" charset="0"/>
              </a:rPr>
              <a:t>13.1 – ICMP Messages</a:t>
            </a:r>
          </a:p>
          <a:p>
            <a:pPr rtl="0">
              <a:lnSpc>
                <a:spcPct val="80000"/>
              </a:lnSpc>
              <a:buFontTx/>
              <a:buNone/>
            </a:pPr>
            <a:r>
              <a:rPr lang="zh-TW"/>
              <a:t>13.1.5 — ICMPv6 信息（連續）</a:t>
            </a:r>
          </a:p>
        </p:txBody>
      </p:sp>
    </p:spTree>
    <p:extLst>
      <p:ext uri="{BB962C8B-B14F-4D97-AF65-F5344CB8AC3E}">
        <p14:creationId xmlns:p14="http://schemas.microsoft.com/office/powerpoint/2010/main" val="1064904864"/>
      </p:ext>
    </p:extLst>
  </p:cSld>
  <p:clrMapOvr>
    <a:masterClrMapping/>
  </p:clrMapOvr>
</p:notes>
</file>

<file path=ppt/notesSlides/notesSlide356.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112642" name="Rectangle 11"/>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a:defRPr>
            </a:lvl1pPr>
            <a:lvl2pPr marL="742950" indent="-285750" defTabSz="882650">
              <a:defRPr sz="2400">
                <a:solidFill>
                  <a:schemeClr val="tx1"/>
                </a:solidFill>
                <a:latin typeface="Arial"/>
              </a:defRPr>
            </a:lvl2pPr>
            <a:lvl3pPr marL="1143000" indent="-228600" defTabSz="882650">
              <a:defRPr sz="2400">
                <a:solidFill>
                  <a:schemeClr val="tx1"/>
                </a:solidFill>
                <a:latin typeface="Arial"/>
              </a:defRPr>
            </a:lvl3pPr>
            <a:lvl4pPr marL="1600200" indent="-228600" defTabSz="882650">
              <a:defRPr sz="2400">
                <a:solidFill>
                  <a:schemeClr val="tx1"/>
                </a:solidFill>
                <a:latin typeface="Arial"/>
              </a:defRPr>
            </a:lvl4pPr>
            <a:lvl5pPr marL="2057400" indent="-228600" defTabSz="882650">
              <a:defRPr sz="2400">
                <a:solidFill>
                  <a:schemeClr val="tx1"/>
                </a:solidFill>
                <a:latin typeface="Arial"/>
              </a:defRPr>
            </a:lvl5pPr>
            <a:lvl6pPr marL="2514600" indent="-228600" algn="ctr" defTabSz="882650" eaLnBrk="0" fontAlgn="base" hangingPunct="0">
              <a:lnSpc>
                <a:spcPct val="90000"/>
              </a:lnSpc>
              <a:spcBef>
                <a:spcPct val="0"/>
              </a:spcBef>
              <a:spcAft>
                <a:spcPct val="0"/>
              </a:spcAft>
              <a:defRPr sz="2400">
                <a:solidFill>
                  <a:schemeClr val="tx1"/>
                </a:solidFill>
                <a:latin typeface="Arial"/>
              </a:defRPr>
            </a:lvl6pPr>
            <a:lvl7pPr marL="2971800" indent="-228600" algn="ctr" defTabSz="882650" eaLnBrk="0" fontAlgn="base" hangingPunct="0">
              <a:lnSpc>
                <a:spcPct val="90000"/>
              </a:lnSpc>
              <a:spcBef>
                <a:spcPct val="0"/>
              </a:spcBef>
              <a:spcAft>
                <a:spcPct val="0"/>
              </a:spcAft>
              <a:defRPr sz="2400">
                <a:solidFill>
                  <a:schemeClr val="tx1"/>
                </a:solidFill>
                <a:latin typeface="Arial"/>
              </a:defRPr>
            </a:lvl7pPr>
            <a:lvl8pPr marL="3429000" indent="-228600" algn="ctr" defTabSz="882650" eaLnBrk="0" fontAlgn="base" hangingPunct="0">
              <a:lnSpc>
                <a:spcPct val="90000"/>
              </a:lnSpc>
              <a:spcBef>
                <a:spcPct val="0"/>
              </a:spcBef>
              <a:spcAft>
                <a:spcPct val="0"/>
              </a:spcAft>
              <a:defRPr sz="2400">
                <a:solidFill>
                  <a:schemeClr val="tx1"/>
                </a:solidFill>
                <a:latin typeface="Arial"/>
              </a:defRPr>
            </a:lvl8pPr>
            <a:lvl9pPr marL="3886200" indent="-228600" algn="ctr" defTabSz="882650" eaLnBrk="0" fontAlgn="base" hangingPunct="0">
              <a:lnSpc>
                <a:spcPct val="90000"/>
              </a:lnSpc>
              <a:spcBef>
                <a:spcPct val="0"/>
              </a:spcBef>
              <a:spcAft>
                <a:spcPct val="0"/>
              </a:spcAft>
              <a:defRPr sz="2400">
                <a:solidFill>
                  <a:schemeClr val="tx1"/>
                </a:solidFill>
                <a:latin typeface="Arial"/>
              </a:defRPr>
            </a:lvl9pPr>
          </a:lstStyle>
          <a:p>
            <a:pPr rtl="0"/>
            <a:fld id="{04267211-205D-47E8-9F29-7E4C01D43DC3}" type="slidenum">
              <a:rPr sz="800">
                <a:solidFill>
                  <a:prstClr val="black"/>
                </a:solidFill>
              </a:rPr>
              <a:pPr rtl="0"/>
              <a:t>356</a:t>
            </a:fld>
            <a:endParaRPr sz="800">
              <a:solidFill>
                <a:prstClr val="black"/>
              </a:solidFill>
            </a:endParaRPr>
          </a:p>
        </p:txBody>
      </p:sp>
      <p:sp>
        <p:nvSpPr>
          <p:cNvPr id="112643" name="Rectangle 2"/>
          <p:cNvSpPr>
            <a:spLocks noGrp="1" noRot="1" noChangeAspect="1" noChangeArrowheads="1" noTextEdit="1"/>
          </p:cNvSpPr>
          <p:nvPr>
            <p:ph type="sldImg"/>
          </p:nvPr>
        </p:nvSpPr>
        <p:spPr>
          <a:xfrm>
            <a:off x="1168400" y="1243013"/>
            <a:ext cx="4470400" cy="3354387"/>
          </a:xfrm>
        </p:spPr>
      </p:sp>
      <p:sp>
        <p:nvSpPr>
          <p:cNvPr id="11264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lnSpc>
                <a:spcPct val="80000"/>
              </a:lnSpc>
              <a:buFontTx/>
              <a:buNone/>
            </a:pPr>
            <a:r>
              <a:rPr lang="zh-TW" sz="1200" kern="1200">
                <a:solidFill>
                  <a:schemeClr val="tx1"/>
                </a:solidFill>
                <a:latin typeface="Arial"/>
                <a:ea typeface="ＭＳ Ｐゴシック" charset="0"/>
                <a:cs typeface="ＭＳ Ｐゴシック" charset="0"/>
              </a:rPr>
              <a:t>13 — ICMP</a:t>
            </a:r>
          </a:p>
          <a:p>
            <a:pPr rtl="0">
              <a:lnSpc>
                <a:spcPct val="80000"/>
              </a:lnSpc>
              <a:buFontTx/>
              <a:buNone/>
            </a:pPr>
            <a:r>
              <a:rPr lang="zh-TW" sz="1200" kern="1200">
                <a:solidFill>
                  <a:schemeClr val="tx1"/>
                </a:solidFill>
                <a:latin typeface="Arial"/>
                <a:ea typeface="ＭＳ Ｐゴシック" charset="0"/>
                <a:cs typeface="ＭＳ Ｐゴシック" charset="0"/>
              </a:rPr>
              <a:t>13.1 – ICMP Messages</a:t>
            </a:r>
          </a:p>
          <a:p>
            <a:pPr rtl="0">
              <a:lnSpc>
                <a:spcPct val="80000"/>
              </a:lnSpc>
              <a:buFontTx/>
              <a:buNone/>
            </a:pPr>
            <a:r>
              <a:rPr lang="zh-TW"/>
              <a:t>13.1.5 — ICMPv6 信息（連續）</a:t>
            </a:r>
          </a:p>
        </p:txBody>
      </p:sp>
    </p:spTree>
    <p:extLst>
      <p:ext uri="{BB962C8B-B14F-4D97-AF65-F5344CB8AC3E}">
        <p14:creationId xmlns:p14="http://schemas.microsoft.com/office/powerpoint/2010/main" val="2438046645"/>
      </p:ext>
    </p:extLst>
  </p:cSld>
  <p:clrMapOvr>
    <a:masterClrMapping/>
  </p:clrMapOvr>
</p:notes>
</file>

<file path=ppt/notesSlides/notesSlide357.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112642" name="Rectangle 11"/>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a:defRPr>
            </a:lvl1pPr>
            <a:lvl2pPr marL="742950" indent="-285750" defTabSz="882650">
              <a:defRPr sz="2400">
                <a:solidFill>
                  <a:schemeClr val="tx1"/>
                </a:solidFill>
                <a:latin typeface="Arial"/>
              </a:defRPr>
            </a:lvl2pPr>
            <a:lvl3pPr marL="1143000" indent="-228600" defTabSz="882650">
              <a:defRPr sz="2400">
                <a:solidFill>
                  <a:schemeClr val="tx1"/>
                </a:solidFill>
                <a:latin typeface="Arial"/>
              </a:defRPr>
            </a:lvl3pPr>
            <a:lvl4pPr marL="1600200" indent="-228600" defTabSz="882650">
              <a:defRPr sz="2400">
                <a:solidFill>
                  <a:schemeClr val="tx1"/>
                </a:solidFill>
                <a:latin typeface="Arial"/>
              </a:defRPr>
            </a:lvl4pPr>
            <a:lvl5pPr marL="2057400" indent="-228600" defTabSz="882650">
              <a:defRPr sz="2400">
                <a:solidFill>
                  <a:schemeClr val="tx1"/>
                </a:solidFill>
                <a:latin typeface="Arial"/>
              </a:defRPr>
            </a:lvl5pPr>
            <a:lvl6pPr marL="2514600" indent="-228600" algn="ctr" defTabSz="882650" eaLnBrk="0" fontAlgn="base" hangingPunct="0">
              <a:lnSpc>
                <a:spcPct val="90000"/>
              </a:lnSpc>
              <a:spcBef>
                <a:spcPct val="0"/>
              </a:spcBef>
              <a:spcAft>
                <a:spcPct val="0"/>
              </a:spcAft>
              <a:defRPr sz="2400">
                <a:solidFill>
                  <a:schemeClr val="tx1"/>
                </a:solidFill>
                <a:latin typeface="Arial"/>
              </a:defRPr>
            </a:lvl6pPr>
            <a:lvl7pPr marL="2971800" indent="-228600" algn="ctr" defTabSz="882650" eaLnBrk="0" fontAlgn="base" hangingPunct="0">
              <a:lnSpc>
                <a:spcPct val="90000"/>
              </a:lnSpc>
              <a:spcBef>
                <a:spcPct val="0"/>
              </a:spcBef>
              <a:spcAft>
                <a:spcPct val="0"/>
              </a:spcAft>
              <a:defRPr sz="2400">
                <a:solidFill>
                  <a:schemeClr val="tx1"/>
                </a:solidFill>
                <a:latin typeface="Arial"/>
              </a:defRPr>
            </a:lvl7pPr>
            <a:lvl8pPr marL="3429000" indent="-228600" algn="ctr" defTabSz="882650" eaLnBrk="0" fontAlgn="base" hangingPunct="0">
              <a:lnSpc>
                <a:spcPct val="90000"/>
              </a:lnSpc>
              <a:spcBef>
                <a:spcPct val="0"/>
              </a:spcBef>
              <a:spcAft>
                <a:spcPct val="0"/>
              </a:spcAft>
              <a:defRPr sz="2400">
                <a:solidFill>
                  <a:schemeClr val="tx1"/>
                </a:solidFill>
                <a:latin typeface="Arial"/>
              </a:defRPr>
            </a:lvl8pPr>
            <a:lvl9pPr marL="3886200" indent="-228600" algn="ctr" defTabSz="882650" eaLnBrk="0" fontAlgn="base" hangingPunct="0">
              <a:lnSpc>
                <a:spcPct val="90000"/>
              </a:lnSpc>
              <a:spcBef>
                <a:spcPct val="0"/>
              </a:spcBef>
              <a:spcAft>
                <a:spcPct val="0"/>
              </a:spcAft>
              <a:defRPr sz="2400">
                <a:solidFill>
                  <a:schemeClr val="tx1"/>
                </a:solidFill>
                <a:latin typeface="Arial"/>
              </a:defRPr>
            </a:lvl9pPr>
          </a:lstStyle>
          <a:p>
            <a:pPr rtl="0"/>
            <a:fld id="{04267211-205D-47E8-9F29-7E4C01D43DC3}" type="slidenum">
              <a:rPr sz="800">
                <a:solidFill>
                  <a:prstClr val="black"/>
                </a:solidFill>
              </a:rPr>
              <a:pPr rtl="0"/>
              <a:t>357</a:t>
            </a:fld>
            <a:endParaRPr sz="800">
              <a:solidFill>
                <a:prstClr val="black"/>
              </a:solidFill>
            </a:endParaRPr>
          </a:p>
        </p:txBody>
      </p:sp>
      <p:sp>
        <p:nvSpPr>
          <p:cNvPr id="112643" name="Rectangle 2"/>
          <p:cNvSpPr>
            <a:spLocks noGrp="1" noRot="1" noChangeAspect="1" noChangeArrowheads="1" noTextEdit="1"/>
          </p:cNvSpPr>
          <p:nvPr>
            <p:ph type="sldImg"/>
          </p:nvPr>
        </p:nvSpPr>
        <p:spPr>
          <a:xfrm>
            <a:off x="1168400" y="1243013"/>
            <a:ext cx="4470400" cy="3354387"/>
          </a:xfrm>
        </p:spPr>
      </p:sp>
      <p:sp>
        <p:nvSpPr>
          <p:cNvPr id="11264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lnSpc>
                <a:spcPct val="80000"/>
              </a:lnSpc>
              <a:buFontTx/>
              <a:buNone/>
            </a:pPr>
            <a:r>
              <a:rPr lang="zh-TW" sz="1200" kern="1200">
                <a:solidFill>
                  <a:schemeClr val="tx1"/>
                </a:solidFill>
                <a:latin typeface="Arial"/>
                <a:ea typeface="ＭＳ Ｐゴシック" charset="0"/>
                <a:cs typeface="ＭＳ Ｐゴシック" charset="0"/>
              </a:rPr>
              <a:t>13 — ICMP</a:t>
            </a:r>
          </a:p>
          <a:p>
            <a:pPr rtl="0">
              <a:lnSpc>
                <a:spcPct val="80000"/>
              </a:lnSpc>
              <a:buFontTx/>
              <a:buNone/>
            </a:pPr>
            <a:r>
              <a:rPr lang="zh-TW" sz="1200" kern="1200">
                <a:solidFill>
                  <a:schemeClr val="tx1"/>
                </a:solidFill>
                <a:latin typeface="Arial"/>
                <a:ea typeface="ＭＳ Ｐゴシック" charset="0"/>
                <a:cs typeface="ＭＳ Ｐゴシック" charset="0"/>
              </a:rPr>
              <a:t>13.1 – ICMP Messages</a:t>
            </a:r>
          </a:p>
          <a:p>
            <a:pPr rtl="0">
              <a:lnSpc>
                <a:spcPct val="80000"/>
              </a:lnSpc>
              <a:buFontTx/>
              <a:buNone/>
            </a:pPr>
            <a:r>
              <a:rPr lang="zh-TW"/>
              <a:t>13.1.5 — ICMPv6 信息（連續）</a:t>
            </a:r>
          </a:p>
        </p:txBody>
      </p:sp>
    </p:spTree>
    <p:extLst>
      <p:ext uri="{BB962C8B-B14F-4D97-AF65-F5344CB8AC3E}">
        <p14:creationId xmlns:p14="http://schemas.microsoft.com/office/powerpoint/2010/main" val="1485584305"/>
      </p:ext>
    </p:extLst>
  </p:cSld>
  <p:clrMapOvr>
    <a:masterClrMapping/>
  </p:clrMapOvr>
</p:notes>
</file>

<file path=ppt/notesSlides/notesSlide358.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112642" name="Rectangle 11"/>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a:defRPr>
            </a:lvl1pPr>
            <a:lvl2pPr marL="742950" indent="-285750" defTabSz="882650">
              <a:defRPr sz="2400">
                <a:solidFill>
                  <a:schemeClr val="tx1"/>
                </a:solidFill>
                <a:latin typeface="Arial"/>
              </a:defRPr>
            </a:lvl2pPr>
            <a:lvl3pPr marL="1143000" indent="-228600" defTabSz="882650">
              <a:defRPr sz="2400">
                <a:solidFill>
                  <a:schemeClr val="tx1"/>
                </a:solidFill>
                <a:latin typeface="Arial"/>
              </a:defRPr>
            </a:lvl3pPr>
            <a:lvl4pPr marL="1600200" indent="-228600" defTabSz="882650">
              <a:defRPr sz="2400">
                <a:solidFill>
                  <a:schemeClr val="tx1"/>
                </a:solidFill>
                <a:latin typeface="Arial"/>
              </a:defRPr>
            </a:lvl4pPr>
            <a:lvl5pPr marL="2057400" indent="-228600" defTabSz="882650">
              <a:defRPr sz="2400">
                <a:solidFill>
                  <a:schemeClr val="tx1"/>
                </a:solidFill>
                <a:latin typeface="Arial"/>
              </a:defRPr>
            </a:lvl5pPr>
            <a:lvl6pPr marL="2514600" indent="-228600" algn="ctr" defTabSz="882650" eaLnBrk="0" fontAlgn="base" hangingPunct="0">
              <a:lnSpc>
                <a:spcPct val="90000"/>
              </a:lnSpc>
              <a:spcBef>
                <a:spcPct val="0"/>
              </a:spcBef>
              <a:spcAft>
                <a:spcPct val="0"/>
              </a:spcAft>
              <a:defRPr sz="2400">
                <a:solidFill>
                  <a:schemeClr val="tx1"/>
                </a:solidFill>
                <a:latin typeface="Arial"/>
              </a:defRPr>
            </a:lvl6pPr>
            <a:lvl7pPr marL="2971800" indent="-228600" algn="ctr" defTabSz="882650" eaLnBrk="0" fontAlgn="base" hangingPunct="0">
              <a:lnSpc>
                <a:spcPct val="90000"/>
              </a:lnSpc>
              <a:spcBef>
                <a:spcPct val="0"/>
              </a:spcBef>
              <a:spcAft>
                <a:spcPct val="0"/>
              </a:spcAft>
              <a:defRPr sz="2400">
                <a:solidFill>
                  <a:schemeClr val="tx1"/>
                </a:solidFill>
                <a:latin typeface="Arial"/>
              </a:defRPr>
            </a:lvl7pPr>
            <a:lvl8pPr marL="3429000" indent="-228600" algn="ctr" defTabSz="882650" eaLnBrk="0" fontAlgn="base" hangingPunct="0">
              <a:lnSpc>
                <a:spcPct val="90000"/>
              </a:lnSpc>
              <a:spcBef>
                <a:spcPct val="0"/>
              </a:spcBef>
              <a:spcAft>
                <a:spcPct val="0"/>
              </a:spcAft>
              <a:defRPr sz="2400">
                <a:solidFill>
                  <a:schemeClr val="tx1"/>
                </a:solidFill>
                <a:latin typeface="Arial"/>
              </a:defRPr>
            </a:lvl8pPr>
            <a:lvl9pPr marL="3886200" indent="-228600" algn="ctr" defTabSz="882650" eaLnBrk="0" fontAlgn="base" hangingPunct="0">
              <a:lnSpc>
                <a:spcPct val="90000"/>
              </a:lnSpc>
              <a:spcBef>
                <a:spcPct val="0"/>
              </a:spcBef>
              <a:spcAft>
                <a:spcPct val="0"/>
              </a:spcAft>
              <a:defRPr sz="2400">
                <a:solidFill>
                  <a:schemeClr val="tx1"/>
                </a:solidFill>
                <a:latin typeface="Arial"/>
              </a:defRPr>
            </a:lvl9pPr>
          </a:lstStyle>
          <a:p>
            <a:pPr rtl="0"/>
            <a:fld id="{04267211-205D-47E8-9F29-7E4C01D43DC3}" type="slidenum">
              <a:rPr sz="800">
                <a:solidFill>
                  <a:prstClr val="black"/>
                </a:solidFill>
              </a:rPr>
              <a:pPr rtl="0"/>
              <a:t>358</a:t>
            </a:fld>
            <a:endParaRPr sz="800">
              <a:solidFill>
                <a:prstClr val="black"/>
              </a:solidFill>
            </a:endParaRPr>
          </a:p>
        </p:txBody>
      </p:sp>
      <p:sp>
        <p:nvSpPr>
          <p:cNvPr id="112643" name="Rectangle 2"/>
          <p:cNvSpPr>
            <a:spLocks noGrp="1" noRot="1" noChangeAspect="1" noChangeArrowheads="1" noTextEdit="1"/>
          </p:cNvSpPr>
          <p:nvPr>
            <p:ph type="sldImg"/>
          </p:nvPr>
        </p:nvSpPr>
        <p:spPr>
          <a:xfrm>
            <a:off x="1168400" y="1243013"/>
            <a:ext cx="4470400" cy="3354387"/>
          </a:xfrm>
        </p:spPr>
      </p:sp>
      <p:sp>
        <p:nvSpPr>
          <p:cNvPr id="11264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lnSpc>
                <a:spcPct val="80000"/>
              </a:lnSpc>
              <a:buFontTx/>
              <a:buNone/>
            </a:pPr>
            <a:r>
              <a:rPr lang="zh-TW" sz="1200" kern="1200">
                <a:solidFill>
                  <a:schemeClr val="tx1"/>
                </a:solidFill>
                <a:latin typeface="Arial"/>
                <a:ea typeface="ＭＳ Ｐゴシック" charset="0"/>
                <a:cs typeface="ＭＳ Ｐゴシック" charset="0"/>
              </a:rPr>
              <a:t>13 — ICMP</a:t>
            </a:r>
          </a:p>
          <a:p>
            <a:pPr rtl="0">
              <a:lnSpc>
                <a:spcPct val="80000"/>
              </a:lnSpc>
              <a:buFontTx/>
              <a:buNone/>
            </a:pPr>
            <a:r>
              <a:rPr lang="zh-TW" sz="1200" kern="1200">
                <a:solidFill>
                  <a:schemeClr val="tx1"/>
                </a:solidFill>
                <a:latin typeface="Arial"/>
                <a:ea typeface="ＭＳ Ｐゴシック" charset="0"/>
                <a:cs typeface="ＭＳ Ｐゴシック" charset="0"/>
              </a:rPr>
              <a:t>13.1 – ICMP Messages</a:t>
            </a:r>
          </a:p>
          <a:p>
            <a:pPr rtl="0">
              <a:lnSpc>
                <a:spcPct val="80000"/>
              </a:lnSpc>
              <a:buFontTx/>
              <a:buNone/>
            </a:pPr>
            <a:r>
              <a:rPr lang="zh-TW"/>
              <a:t>13.1.5 — ICMPv6 訊息</a:t>
            </a:r>
          </a:p>
          <a:p>
            <a:pPr rtl="0">
              <a:lnSpc>
                <a:spcPct val="80000"/>
              </a:lnSpc>
              <a:buFontTx/>
              <a:buNone/>
            </a:pPr>
            <a:r>
              <a:rPr lang="zh-TW"/>
              <a:t>13.1.6 — 檢查您的理解 — ICMP 訊息</a:t>
            </a:r>
          </a:p>
        </p:txBody>
      </p:sp>
    </p:spTree>
    <p:extLst>
      <p:ext uri="{BB962C8B-B14F-4D97-AF65-F5344CB8AC3E}">
        <p14:creationId xmlns:p14="http://schemas.microsoft.com/office/powerpoint/2010/main" val="1431320276"/>
      </p:ext>
    </p:extLst>
  </p:cSld>
  <p:clrMapOvr>
    <a:masterClrMapping/>
  </p:clrMapOvr>
</p:notes>
</file>

<file path=ppt/notesSlides/notesSlide359.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112642" name="Rectangle 11"/>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a:defRPr>
            </a:lvl1pPr>
            <a:lvl2pPr marL="742950" indent="-285750" defTabSz="882650">
              <a:defRPr sz="2400">
                <a:solidFill>
                  <a:schemeClr val="tx1"/>
                </a:solidFill>
                <a:latin typeface="Arial"/>
              </a:defRPr>
            </a:lvl2pPr>
            <a:lvl3pPr marL="1143000" indent="-228600" defTabSz="882650">
              <a:defRPr sz="2400">
                <a:solidFill>
                  <a:schemeClr val="tx1"/>
                </a:solidFill>
                <a:latin typeface="Arial"/>
              </a:defRPr>
            </a:lvl3pPr>
            <a:lvl4pPr marL="1600200" indent="-228600" defTabSz="882650">
              <a:defRPr sz="2400">
                <a:solidFill>
                  <a:schemeClr val="tx1"/>
                </a:solidFill>
                <a:latin typeface="Arial"/>
              </a:defRPr>
            </a:lvl4pPr>
            <a:lvl5pPr marL="2057400" indent="-228600" defTabSz="882650">
              <a:defRPr sz="2400">
                <a:solidFill>
                  <a:schemeClr val="tx1"/>
                </a:solidFill>
                <a:latin typeface="Arial"/>
              </a:defRPr>
            </a:lvl5pPr>
            <a:lvl6pPr marL="2514600" indent="-228600" algn="ctr" defTabSz="882650" eaLnBrk="0" fontAlgn="base" hangingPunct="0">
              <a:lnSpc>
                <a:spcPct val="90000"/>
              </a:lnSpc>
              <a:spcBef>
                <a:spcPct val="0"/>
              </a:spcBef>
              <a:spcAft>
                <a:spcPct val="0"/>
              </a:spcAft>
              <a:defRPr sz="2400">
                <a:solidFill>
                  <a:schemeClr val="tx1"/>
                </a:solidFill>
                <a:latin typeface="Arial"/>
              </a:defRPr>
            </a:lvl6pPr>
            <a:lvl7pPr marL="2971800" indent="-228600" algn="ctr" defTabSz="882650" eaLnBrk="0" fontAlgn="base" hangingPunct="0">
              <a:lnSpc>
                <a:spcPct val="90000"/>
              </a:lnSpc>
              <a:spcBef>
                <a:spcPct val="0"/>
              </a:spcBef>
              <a:spcAft>
                <a:spcPct val="0"/>
              </a:spcAft>
              <a:defRPr sz="2400">
                <a:solidFill>
                  <a:schemeClr val="tx1"/>
                </a:solidFill>
                <a:latin typeface="Arial"/>
              </a:defRPr>
            </a:lvl7pPr>
            <a:lvl8pPr marL="3429000" indent="-228600" algn="ctr" defTabSz="882650" eaLnBrk="0" fontAlgn="base" hangingPunct="0">
              <a:lnSpc>
                <a:spcPct val="90000"/>
              </a:lnSpc>
              <a:spcBef>
                <a:spcPct val="0"/>
              </a:spcBef>
              <a:spcAft>
                <a:spcPct val="0"/>
              </a:spcAft>
              <a:defRPr sz="2400">
                <a:solidFill>
                  <a:schemeClr val="tx1"/>
                </a:solidFill>
                <a:latin typeface="Arial"/>
              </a:defRPr>
            </a:lvl8pPr>
            <a:lvl9pPr marL="3886200" indent="-228600" algn="ctr" defTabSz="882650" eaLnBrk="0" fontAlgn="base" hangingPunct="0">
              <a:lnSpc>
                <a:spcPct val="90000"/>
              </a:lnSpc>
              <a:spcBef>
                <a:spcPct val="0"/>
              </a:spcBef>
              <a:spcAft>
                <a:spcPct val="0"/>
              </a:spcAft>
              <a:defRPr sz="2400">
                <a:solidFill>
                  <a:schemeClr val="tx1"/>
                </a:solidFill>
                <a:latin typeface="Arial"/>
              </a:defRPr>
            </a:lvl9pPr>
          </a:lstStyle>
          <a:p>
            <a:pPr rtl="0"/>
            <a:fld id="{04267211-205D-47E8-9F29-7E4C01D43DC3}" type="slidenum">
              <a:rPr sz="800">
                <a:solidFill>
                  <a:prstClr val="black"/>
                </a:solidFill>
              </a:rPr>
              <a:pPr rtl="0"/>
              <a:t>359</a:t>
            </a:fld>
            <a:endParaRPr sz="800">
              <a:solidFill>
                <a:prstClr val="black"/>
              </a:solidFill>
            </a:endParaRPr>
          </a:p>
        </p:txBody>
      </p:sp>
      <p:sp>
        <p:nvSpPr>
          <p:cNvPr id="112643" name="Rectangle 2"/>
          <p:cNvSpPr>
            <a:spLocks noGrp="1" noRot="1" noChangeAspect="1" noChangeArrowheads="1" noTextEdit="1"/>
          </p:cNvSpPr>
          <p:nvPr>
            <p:ph type="sldImg"/>
          </p:nvPr>
        </p:nvSpPr>
        <p:spPr>
          <a:xfrm>
            <a:off x="1168400" y="1243013"/>
            <a:ext cx="4470400" cy="3354387"/>
          </a:xfrm>
        </p:spPr>
      </p:sp>
      <p:sp>
        <p:nvSpPr>
          <p:cNvPr id="11264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lnSpc>
                <a:spcPct val="80000"/>
              </a:lnSpc>
              <a:buFontTx/>
              <a:buNone/>
            </a:pPr>
            <a:r>
              <a:rPr lang="zh-TW" sz="1200" kern="1200">
                <a:solidFill>
                  <a:schemeClr val="tx1"/>
                </a:solidFill>
                <a:latin typeface="Arial"/>
                <a:ea typeface="ＭＳ Ｐゴシック" charset="0"/>
                <a:cs typeface="ＭＳ Ｐゴシック" charset="0"/>
              </a:rPr>
              <a:t>13 — ICMP</a:t>
            </a:r>
          </a:p>
          <a:p>
            <a:pPr rtl="0">
              <a:lnSpc>
                <a:spcPct val="80000"/>
              </a:lnSpc>
              <a:buFontTx/>
              <a:buNone/>
            </a:pPr>
            <a:r>
              <a:rPr lang="zh-TW" sz="1200" kern="1200">
                <a:solidFill>
                  <a:schemeClr val="tx1"/>
                </a:solidFill>
                <a:latin typeface="Arial"/>
                <a:ea typeface="ＭＳ Ｐゴシック" charset="0"/>
                <a:cs typeface="ＭＳ Ｐゴシック" charset="0"/>
              </a:rPr>
              <a:t>13.2 – Ping and Traceroute Tests</a:t>
            </a:r>
          </a:p>
          <a:p>
            <a:pPr rtl="0">
              <a:lnSpc>
                <a:spcPct val="80000"/>
              </a:lnSpc>
              <a:buFontTx/>
              <a:buNone/>
            </a:pPr>
            <a:r>
              <a:rPr lang="zh-TW" sz="1200" b="0" kern="1200">
                <a:solidFill>
                  <a:schemeClr val="tx1"/>
                </a:solidFill>
                <a:latin typeface="Arial"/>
                <a:ea typeface="ＭＳ Ｐゴシック" charset="0"/>
              </a:rPr>
              <a:t>13.2.1 — Ping — 測試連線能力</a:t>
            </a:r>
          </a:p>
          <a:p>
            <a:pPr>
              <a:lnSpc>
                <a:spcPct val="80000"/>
              </a:lnSpc>
              <a:buFontTx/>
              <a:buNone/>
            </a:pPr>
            <a:endParaRPr lang="en-US"/>
          </a:p>
        </p:txBody>
      </p:sp>
    </p:spTree>
    <p:extLst>
      <p:ext uri="{BB962C8B-B14F-4D97-AF65-F5344CB8AC3E}">
        <p14:creationId xmlns:p14="http://schemas.microsoft.com/office/powerpoint/2010/main" val="3029700753"/>
      </p:ext>
    </p:extLst>
  </p:cSld>
  <p:clrMapOvr>
    <a:masterClrMapping/>
  </p:clrMapOvr>
</p:notes>
</file>

<file path=ppt/notesSlides/notesSlide36.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lnSpc>
                <a:spcPct val="80000"/>
              </a:lnSpc>
              <a:buFontTx/>
              <a:buNone/>
            </a:pPr>
            <a:r>
              <a:rPr lang="zh-TW" sz="1200" kern="1200">
                <a:solidFill>
                  <a:schemeClr val="tx1"/>
                </a:solidFill>
                <a:latin typeface="Arial"/>
                <a:ea typeface="ＭＳ Ｐゴシック" charset="0"/>
                <a:cs typeface="ＭＳ Ｐゴシック" charset="0"/>
              </a:rPr>
              <a:t>1 – Networking Today</a:t>
            </a:r>
          </a:p>
          <a:p>
            <a:pPr rtl="0">
              <a:lnSpc>
                <a:spcPct val="80000"/>
              </a:lnSpc>
              <a:buFontTx/>
              <a:buNone/>
            </a:pPr>
            <a:r>
              <a:rPr lang="zh-TW" sz="1200" kern="1200">
                <a:solidFill>
                  <a:schemeClr val="tx1"/>
                </a:solidFill>
                <a:latin typeface="Arial"/>
                <a:ea typeface="ＭＳ Ｐゴシック" charset="0"/>
                <a:cs typeface="ＭＳ Ｐゴシック" charset="0"/>
              </a:rPr>
              <a:t>1.7 – </a:t>
            </a:r>
            <a:r>
              <a:rPr lang="zh-TW" sz="1200">
                <a:solidFill>
                  <a:schemeClr val="accent5">
                    <a:lumMod val="40000"/>
                    <a:lumOff val="60000"/>
                  </a:schemeClr>
                </a:solidFill>
              </a:rPr>
              <a:t>Network Trends</a:t>
            </a:r>
          </a:p>
          <a:p>
            <a:pPr rtl="0">
              <a:lnSpc>
                <a:spcPct val="80000"/>
              </a:lnSpc>
              <a:buFontTx/>
              <a:buNone/>
            </a:pPr>
            <a:r>
              <a:rPr lang="zh-TW">
                <a:latin typeface="Arial"/>
              </a:rPr>
              <a:t>1.7.9 — 無線寬頻</a:t>
            </a:r>
          </a:p>
          <a:p>
            <a:pPr marL="0" marR="0" lvl="0" indent="0" algn="l" defTabSz="457200" rtl="0" eaLnBrk="1" fontAlgn="auto" latinLnBrk="0" hangingPunct="1">
              <a:lnSpc>
                <a:spcPct val="80000"/>
              </a:lnSpc>
              <a:spcBef>
                <a:spcPct val="0"/>
              </a:spcBef>
              <a:spcAft>
                <a:spcPct val="0"/>
              </a:spcAft>
              <a:buClrTx/>
              <a:buSzTx/>
              <a:buFontTx/>
              <a:buNone/>
              <a:defRPr/>
            </a:pPr>
            <a:r>
              <a:rPr lang="zh-TW" sz="1200">
                <a:effectLst/>
              </a:rPr>
              <a:t>1.7.10 — 檢查您的理解 — </a:t>
            </a:r>
            <a:r>
              <a:rPr lang="zh-TW" altLang="en-US" sz="1200">
                <a:effectLst/>
              </a:rPr>
              <a:t>網路</a:t>
            </a:r>
            <a:r>
              <a:rPr lang="zh-TW" sz="1200">
                <a:effectLst/>
              </a:rPr>
              <a:t>趨勢</a:t>
            </a:r>
          </a:p>
          <a:p>
            <a:pPr>
              <a:lnSpc>
                <a:spcPct val="80000"/>
              </a:lnSpc>
              <a:buFontTx/>
              <a:buNone/>
            </a:pPr>
            <a:endParaRPr lang="en-US"/>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36</a:t>
            </a:fld>
            <a:endParaRPr>
              <a:solidFill>
                <a:prstClr val="black"/>
              </a:solidFill>
            </a:endParaRPr>
          </a:p>
        </p:txBody>
      </p:sp>
    </p:spTree>
    <p:extLst>
      <p:ext uri="{BB962C8B-B14F-4D97-AF65-F5344CB8AC3E}">
        <p14:creationId xmlns:p14="http://schemas.microsoft.com/office/powerpoint/2010/main" val="2218257303"/>
      </p:ext>
    </p:extLst>
  </p:cSld>
  <p:clrMapOvr>
    <a:masterClrMapping/>
  </p:clrMapOvr>
</p:notes>
</file>

<file path=ppt/notesSlides/notesSlide360.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112642" name="Rectangle 11"/>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a:defRPr>
            </a:lvl1pPr>
            <a:lvl2pPr marL="742950" indent="-285750" defTabSz="882650">
              <a:defRPr sz="2400">
                <a:solidFill>
                  <a:schemeClr val="tx1"/>
                </a:solidFill>
                <a:latin typeface="Arial"/>
              </a:defRPr>
            </a:lvl2pPr>
            <a:lvl3pPr marL="1143000" indent="-228600" defTabSz="882650">
              <a:defRPr sz="2400">
                <a:solidFill>
                  <a:schemeClr val="tx1"/>
                </a:solidFill>
                <a:latin typeface="Arial"/>
              </a:defRPr>
            </a:lvl3pPr>
            <a:lvl4pPr marL="1600200" indent="-228600" defTabSz="882650">
              <a:defRPr sz="2400">
                <a:solidFill>
                  <a:schemeClr val="tx1"/>
                </a:solidFill>
                <a:latin typeface="Arial"/>
              </a:defRPr>
            </a:lvl4pPr>
            <a:lvl5pPr marL="2057400" indent="-228600" defTabSz="882650">
              <a:defRPr sz="2400">
                <a:solidFill>
                  <a:schemeClr val="tx1"/>
                </a:solidFill>
                <a:latin typeface="Arial"/>
              </a:defRPr>
            </a:lvl5pPr>
            <a:lvl6pPr marL="2514600" indent="-228600" algn="ctr" defTabSz="882650" eaLnBrk="0" fontAlgn="base" hangingPunct="0">
              <a:lnSpc>
                <a:spcPct val="90000"/>
              </a:lnSpc>
              <a:spcBef>
                <a:spcPct val="0"/>
              </a:spcBef>
              <a:spcAft>
                <a:spcPct val="0"/>
              </a:spcAft>
              <a:defRPr sz="2400">
                <a:solidFill>
                  <a:schemeClr val="tx1"/>
                </a:solidFill>
                <a:latin typeface="Arial"/>
              </a:defRPr>
            </a:lvl6pPr>
            <a:lvl7pPr marL="2971800" indent="-228600" algn="ctr" defTabSz="882650" eaLnBrk="0" fontAlgn="base" hangingPunct="0">
              <a:lnSpc>
                <a:spcPct val="90000"/>
              </a:lnSpc>
              <a:spcBef>
                <a:spcPct val="0"/>
              </a:spcBef>
              <a:spcAft>
                <a:spcPct val="0"/>
              </a:spcAft>
              <a:defRPr sz="2400">
                <a:solidFill>
                  <a:schemeClr val="tx1"/>
                </a:solidFill>
                <a:latin typeface="Arial"/>
              </a:defRPr>
            </a:lvl7pPr>
            <a:lvl8pPr marL="3429000" indent="-228600" algn="ctr" defTabSz="882650" eaLnBrk="0" fontAlgn="base" hangingPunct="0">
              <a:lnSpc>
                <a:spcPct val="90000"/>
              </a:lnSpc>
              <a:spcBef>
                <a:spcPct val="0"/>
              </a:spcBef>
              <a:spcAft>
                <a:spcPct val="0"/>
              </a:spcAft>
              <a:defRPr sz="2400">
                <a:solidFill>
                  <a:schemeClr val="tx1"/>
                </a:solidFill>
                <a:latin typeface="Arial"/>
              </a:defRPr>
            </a:lvl8pPr>
            <a:lvl9pPr marL="3886200" indent="-228600" algn="ctr" defTabSz="882650" eaLnBrk="0" fontAlgn="base" hangingPunct="0">
              <a:lnSpc>
                <a:spcPct val="90000"/>
              </a:lnSpc>
              <a:spcBef>
                <a:spcPct val="0"/>
              </a:spcBef>
              <a:spcAft>
                <a:spcPct val="0"/>
              </a:spcAft>
              <a:defRPr sz="2400">
                <a:solidFill>
                  <a:schemeClr val="tx1"/>
                </a:solidFill>
                <a:latin typeface="Arial"/>
              </a:defRPr>
            </a:lvl9pPr>
          </a:lstStyle>
          <a:p>
            <a:pPr rtl="0"/>
            <a:fld id="{04267211-205D-47E8-9F29-7E4C01D43DC3}" type="slidenum">
              <a:rPr sz="800">
                <a:solidFill>
                  <a:prstClr val="black"/>
                </a:solidFill>
              </a:rPr>
              <a:pPr rtl="0"/>
              <a:t>360</a:t>
            </a:fld>
            <a:endParaRPr sz="800">
              <a:solidFill>
                <a:prstClr val="black"/>
              </a:solidFill>
            </a:endParaRPr>
          </a:p>
        </p:txBody>
      </p:sp>
      <p:sp>
        <p:nvSpPr>
          <p:cNvPr id="112643" name="Rectangle 2"/>
          <p:cNvSpPr>
            <a:spLocks noGrp="1" noRot="1" noChangeAspect="1" noChangeArrowheads="1" noTextEdit="1"/>
          </p:cNvSpPr>
          <p:nvPr>
            <p:ph type="sldImg"/>
          </p:nvPr>
        </p:nvSpPr>
        <p:spPr>
          <a:xfrm>
            <a:off x="1168400" y="1243013"/>
            <a:ext cx="4470400" cy="3354387"/>
          </a:xfrm>
        </p:spPr>
      </p:sp>
      <p:sp>
        <p:nvSpPr>
          <p:cNvPr id="11264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lnSpc>
                <a:spcPct val="80000"/>
              </a:lnSpc>
              <a:buFontTx/>
              <a:buNone/>
            </a:pPr>
            <a:r>
              <a:rPr lang="zh-TW" sz="1200" kern="1200">
                <a:solidFill>
                  <a:schemeClr val="tx1"/>
                </a:solidFill>
                <a:latin typeface="Arial"/>
                <a:ea typeface="ＭＳ Ｐゴシック" charset="0"/>
                <a:cs typeface="ＭＳ Ｐゴシック" charset="0"/>
              </a:rPr>
              <a:t>13 — ICMP</a:t>
            </a:r>
          </a:p>
          <a:p>
            <a:pPr rtl="0">
              <a:lnSpc>
                <a:spcPct val="80000"/>
              </a:lnSpc>
              <a:buFontTx/>
              <a:buNone/>
            </a:pPr>
            <a:r>
              <a:rPr lang="zh-TW" sz="1200" kern="1200">
                <a:solidFill>
                  <a:schemeClr val="tx1"/>
                </a:solidFill>
                <a:latin typeface="Arial"/>
                <a:ea typeface="ＭＳ Ｐゴシック" charset="0"/>
                <a:cs typeface="ＭＳ Ｐゴシック" charset="0"/>
              </a:rPr>
              <a:t>13.2 – Ping and Traceroute Tests</a:t>
            </a:r>
          </a:p>
          <a:p>
            <a:pPr rtl="0">
              <a:lnSpc>
                <a:spcPct val="80000"/>
              </a:lnSpc>
              <a:buFontTx/>
              <a:buNone/>
            </a:pPr>
            <a:r>
              <a:rPr lang="zh-TW" sz="1200" b="0" kern="1200">
                <a:solidFill>
                  <a:schemeClr val="tx1"/>
                </a:solidFill>
                <a:latin typeface="Arial"/>
                <a:ea typeface="ＭＳ Ｐゴシック" charset="0"/>
              </a:rPr>
              <a:t>13.2.2 — </a:t>
            </a:r>
            <a:r>
              <a:rPr lang="en-US" altLang="zh-TW" sz="1200" b="0" kern="1200">
                <a:solidFill>
                  <a:schemeClr val="tx1"/>
                </a:solidFill>
                <a:latin typeface="Arial"/>
                <a:ea typeface="ＭＳ Ｐゴシック" charset="0"/>
              </a:rPr>
              <a:t>Ping</a:t>
            </a:r>
            <a:r>
              <a:rPr lang="zh-TW" sz="1200" b="0" kern="1200">
                <a:solidFill>
                  <a:schemeClr val="tx1"/>
                </a:solidFill>
                <a:latin typeface="Arial"/>
                <a:ea typeface="ＭＳ Ｐゴシック" charset="0"/>
              </a:rPr>
              <a:t>回路</a:t>
            </a:r>
          </a:p>
        </p:txBody>
      </p:sp>
    </p:spTree>
    <p:extLst>
      <p:ext uri="{BB962C8B-B14F-4D97-AF65-F5344CB8AC3E}">
        <p14:creationId xmlns:p14="http://schemas.microsoft.com/office/powerpoint/2010/main" val="743527700"/>
      </p:ext>
    </p:extLst>
  </p:cSld>
  <p:clrMapOvr>
    <a:masterClrMapping/>
  </p:clrMapOvr>
</p:notes>
</file>

<file path=ppt/notesSlides/notesSlide361.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112642" name="Rectangle 11"/>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a:defRPr>
            </a:lvl1pPr>
            <a:lvl2pPr marL="742950" indent="-285750" defTabSz="882650">
              <a:defRPr sz="2400">
                <a:solidFill>
                  <a:schemeClr val="tx1"/>
                </a:solidFill>
                <a:latin typeface="Arial"/>
              </a:defRPr>
            </a:lvl2pPr>
            <a:lvl3pPr marL="1143000" indent="-228600" defTabSz="882650">
              <a:defRPr sz="2400">
                <a:solidFill>
                  <a:schemeClr val="tx1"/>
                </a:solidFill>
                <a:latin typeface="Arial"/>
              </a:defRPr>
            </a:lvl3pPr>
            <a:lvl4pPr marL="1600200" indent="-228600" defTabSz="882650">
              <a:defRPr sz="2400">
                <a:solidFill>
                  <a:schemeClr val="tx1"/>
                </a:solidFill>
                <a:latin typeface="Arial"/>
              </a:defRPr>
            </a:lvl4pPr>
            <a:lvl5pPr marL="2057400" indent="-228600" defTabSz="882650">
              <a:defRPr sz="2400">
                <a:solidFill>
                  <a:schemeClr val="tx1"/>
                </a:solidFill>
                <a:latin typeface="Arial"/>
              </a:defRPr>
            </a:lvl5pPr>
            <a:lvl6pPr marL="2514600" indent="-228600" algn="ctr" defTabSz="882650" eaLnBrk="0" fontAlgn="base" hangingPunct="0">
              <a:lnSpc>
                <a:spcPct val="90000"/>
              </a:lnSpc>
              <a:spcBef>
                <a:spcPct val="0"/>
              </a:spcBef>
              <a:spcAft>
                <a:spcPct val="0"/>
              </a:spcAft>
              <a:defRPr sz="2400">
                <a:solidFill>
                  <a:schemeClr val="tx1"/>
                </a:solidFill>
                <a:latin typeface="Arial"/>
              </a:defRPr>
            </a:lvl6pPr>
            <a:lvl7pPr marL="2971800" indent="-228600" algn="ctr" defTabSz="882650" eaLnBrk="0" fontAlgn="base" hangingPunct="0">
              <a:lnSpc>
                <a:spcPct val="90000"/>
              </a:lnSpc>
              <a:spcBef>
                <a:spcPct val="0"/>
              </a:spcBef>
              <a:spcAft>
                <a:spcPct val="0"/>
              </a:spcAft>
              <a:defRPr sz="2400">
                <a:solidFill>
                  <a:schemeClr val="tx1"/>
                </a:solidFill>
                <a:latin typeface="Arial"/>
              </a:defRPr>
            </a:lvl7pPr>
            <a:lvl8pPr marL="3429000" indent="-228600" algn="ctr" defTabSz="882650" eaLnBrk="0" fontAlgn="base" hangingPunct="0">
              <a:lnSpc>
                <a:spcPct val="90000"/>
              </a:lnSpc>
              <a:spcBef>
                <a:spcPct val="0"/>
              </a:spcBef>
              <a:spcAft>
                <a:spcPct val="0"/>
              </a:spcAft>
              <a:defRPr sz="2400">
                <a:solidFill>
                  <a:schemeClr val="tx1"/>
                </a:solidFill>
                <a:latin typeface="Arial"/>
              </a:defRPr>
            </a:lvl8pPr>
            <a:lvl9pPr marL="3886200" indent="-228600" algn="ctr" defTabSz="882650" eaLnBrk="0" fontAlgn="base" hangingPunct="0">
              <a:lnSpc>
                <a:spcPct val="90000"/>
              </a:lnSpc>
              <a:spcBef>
                <a:spcPct val="0"/>
              </a:spcBef>
              <a:spcAft>
                <a:spcPct val="0"/>
              </a:spcAft>
              <a:defRPr sz="2400">
                <a:solidFill>
                  <a:schemeClr val="tx1"/>
                </a:solidFill>
                <a:latin typeface="Arial"/>
              </a:defRPr>
            </a:lvl9pPr>
          </a:lstStyle>
          <a:p>
            <a:pPr rtl="0"/>
            <a:fld id="{04267211-205D-47E8-9F29-7E4C01D43DC3}" type="slidenum">
              <a:rPr sz="800"/>
              <a:pPr rtl="0"/>
              <a:t>361</a:t>
            </a:fld>
            <a:endParaRPr sz="800"/>
          </a:p>
        </p:txBody>
      </p:sp>
      <p:sp>
        <p:nvSpPr>
          <p:cNvPr id="112643" name="Rectangle 2"/>
          <p:cNvSpPr>
            <a:spLocks noGrp="1" noRot="1" noChangeAspect="1" noChangeArrowheads="1" noTextEdit="1"/>
          </p:cNvSpPr>
          <p:nvPr>
            <p:ph type="sldImg"/>
          </p:nvPr>
        </p:nvSpPr>
        <p:spPr>
          <a:xfrm>
            <a:off x="1168400" y="1243013"/>
            <a:ext cx="4470400" cy="3354387"/>
          </a:xfrm>
        </p:spPr>
      </p:sp>
      <p:sp>
        <p:nvSpPr>
          <p:cNvPr id="11264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lnSpc>
                <a:spcPct val="80000"/>
              </a:lnSpc>
              <a:buFontTx/>
              <a:buNone/>
            </a:pPr>
            <a:r>
              <a:rPr lang="zh-TW" sz="1200" kern="1200">
                <a:solidFill>
                  <a:schemeClr val="tx1"/>
                </a:solidFill>
                <a:latin typeface="Arial"/>
                <a:ea typeface="ＭＳ Ｐゴシック" charset="0"/>
                <a:cs typeface="ＭＳ Ｐゴシック" charset="0"/>
              </a:rPr>
              <a:t>13 — ICMP</a:t>
            </a:r>
          </a:p>
          <a:p>
            <a:pPr rtl="0">
              <a:lnSpc>
                <a:spcPct val="80000"/>
              </a:lnSpc>
              <a:buFontTx/>
              <a:buNone/>
            </a:pPr>
            <a:r>
              <a:rPr lang="zh-TW" sz="1200" kern="1200">
                <a:solidFill>
                  <a:schemeClr val="tx1"/>
                </a:solidFill>
                <a:latin typeface="Arial"/>
                <a:ea typeface="ＭＳ Ｐゴシック" charset="0"/>
                <a:cs typeface="ＭＳ Ｐゴシック" charset="0"/>
              </a:rPr>
              <a:t>13.2 – Ping and Traceroute Tests</a:t>
            </a:r>
          </a:p>
          <a:p>
            <a:pPr rtl="0">
              <a:lnSpc>
                <a:spcPct val="80000"/>
              </a:lnSpc>
              <a:buFontTx/>
              <a:buNone/>
            </a:pPr>
            <a:r>
              <a:rPr lang="zh-TW" sz="1200" b="0" kern="1200">
                <a:solidFill>
                  <a:schemeClr val="tx1"/>
                </a:solidFill>
                <a:latin typeface="Arial"/>
                <a:ea typeface="ＭＳ Ｐゴシック" charset="0"/>
              </a:rPr>
              <a:t>13.2.3 – Ping the Default Gateway</a:t>
            </a:r>
          </a:p>
        </p:txBody>
      </p:sp>
    </p:spTree>
    <p:extLst>
      <p:ext uri="{BB962C8B-B14F-4D97-AF65-F5344CB8AC3E}">
        <p14:creationId xmlns:p14="http://schemas.microsoft.com/office/powerpoint/2010/main" val="3087404270"/>
      </p:ext>
    </p:extLst>
  </p:cSld>
  <p:clrMapOvr>
    <a:masterClrMapping/>
  </p:clrMapOvr>
</p:notes>
</file>

<file path=ppt/notesSlides/notesSlide362.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lnSpc>
                <a:spcPct val="80000"/>
              </a:lnSpc>
              <a:buFontTx/>
              <a:buNone/>
            </a:pPr>
            <a:r>
              <a:rPr lang="zh-TW" sz="1200" kern="1200">
                <a:solidFill>
                  <a:schemeClr val="tx1"/>
                </a:solidFill>
                <a:latin typeface="Arial"/>
                <a:ea typeface="ＭＳ Ｐゴシック" charset="0"/>
                <a:cs typeface="ＭＳ Ｐゴシック" charset="0"/>
              </a:rPr>
              <a:t>13 — ICMP</a:t>
            </a:r>
          </a:p>
          <a:p>
            <a:pPr rtl="0">
              <a:lnSpc>
                <a:spcPct val="80000"/>
              </a:lnSpc>
              <a:buFontTx/>
              <a:buNone/>
            </a:pPr>
            <a:r>
              <a:rPr lang="zh-TW" sz="1200" kern="1200">
                <a:solidFill>
                  <a:schemeClr val="tx1"/>
                </a:solidFill>
                <a:latin typeface="Arial"/>
                <a:ea typeface="ＭＳ Ｐゴシック" charset="0"/>
                <a:cs typeface="ＭＳ Ｐゴシック" charset="0"/>
              </a:rPr>
              <a:t>13.2 – Ping and Traceroute Tests</a:t>
            </a:r>
          </a:p>
          <a:p>
            <a:pPr rtl="0">
              <a:lnSpc>
                <a:spcPct val="80000"/>
              </a:lnSpc>
              <a:buFontTx/>
              <a:buNone/>
            </a:pPr>
            <a:r>
              <a:rPr lang="zh-TW" sz="1200" b="0" kern="1200">
                <a:solidFill>
                  <a:schemeClr val="tx1"/>
                </a:solidFill>
                <a:latin typeface="Arial"/>
                <a:ea typeface="ＭＳ Ｐゴシック" charset="0"/>
              </a:rPr>
              <a:t>13.2.4 — 偵測遠端主機</a:t>
            </a:r>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362</a:t>
            </a:fld>
            <a:endParaRPr>
              <a:solidFill>
                <a:prstClr val="black"/>
              </a:solidFill>
            </a:endParaRPr>
          </a:p>
        </p:txBody>
      </p:sp>
    </p:spTree>
    <p:extLst>
      <p:ext uri="{BB962C8B-B14F-4D97-AF65-F5344CB8AC3E}">
        <p14:creationId xmlns:p14="http://schemas.microsoft.com/office/powerpoint/2010/main" val="3460114380"/>
      </p:ext>
    </p:extLst>
  </p:cSld>
  <p:clrMapOvr>
    <a:masterClrMapping/>
  </p:clrMapOvr>
</p:notes>
</file>

<file path=ppt/notesSlides/notesSlide363.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lnSpc>
                <a:spcPct val="80000"/>
              </a:lnSpc>
              <a:buFontTx/>
              <a:buNone/>
            </a:pPr>
            <a:r>
              <a:rPr lang="zh-TW" sz="1200" kern="1200">
                <a:solidFill>
                  <a:schemeClr val="tx1"/>
                </a:solidFill>
                <a:latin typeface="Arial"/>
                <a:ea typeface="ＭＳ Ｐゴシック" charset="0"/>
                <a:cs typeface="ＭＳ Ｐゴシック" charset="0"/>
              </a:rPr>
              <a:t>13 — ICMP</a:t>
            </a:r>
          </a:p>
          <a:p>
            <a:pPr rtl="0">
              <a:lnSpc>
                <a:spcPct val="80000"/>
              </a:lnSpc>
              <a:buFontTx/>
              <a:buNone/>
            </a:pPr>
            <a:r>
              <a:rPr lang="zh-TW" sz="1200" kern="1200">
                <a:solidFill>
                  <a:schemeClr val="tx1"/>
                </a:solidFill>
                <a:latin typeface="Arial"/>
                <a:ea typeface="ＭＳ Ｐゴシック" charset="0"/>
                <a:cs typeface="ＭＳ Ｐゴシック" charset="0"/>
              </a:rPr>
              <a:t>13.2 – Ping and Traceroute Tests</a:t>
            </a:r>
          </a:p>
          <a:p>
            <a:pPr rtl="0">
              <a:lnSpc>
                <a:spcPct val="80000"/>
              </a:lnSpc>
              <a:buFontTx/>
              <a:buNone/>
            </a:pPr>
            <a:r>
              <a:rPr lang="zh-TW" sz="1200" b="0" kern="1200">
                <a:solidFill>
                  <a:schemeClr val="tx1"/>
                </a:solidFill>
                <a:latin typeface="Arial"/>
                <a:ea typeface="ＭＳ Ｐゴシック" charset="0"/>
              </a:rPr>
              <a:t>13.2.5 — 追蹤針對性 — 測試路徑</a:t>
            </a:r>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363</a:t>
            </a:fld>
            <a:endParaRPr>
              <a:solidFill>
                <a:prstClr val="black"/>
              </a:solidFill>
            </a:endParaRPr>
          </a:p>
        </p:txBody>
      </p:sp>
    </p:spTree>
    <p:extLst>
      <p:ext uri="{BB962C8B-B14F-4D97-AF65-F5344CB8AC3E}">
        <p14:creationId xmlns:p14="http://schemas.microsoft.com/office/powerpoint/2010/main" val="1579232181"/>
      </p:ext>
    </p:extLst>
  </p:cSld>
  <p:clrMapOvr>
    <a:masterClrMapping/>
  </p:clrMapOvr>
</p:notes>
</file>

<file path=ppt/notesSlides/notesSlide364.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lnSpc>
                <a:spcPct val="80000"/>
              </a:lnSpc>
              <a:buFontTx/>
              <a:buNone/>
            </a:pPr>
            <a:r>
              <a:rPr lang="zh-TW" sz="1200" kern="1200">
                <a:solidFill>
                  <a:schemeClr val="tx1"/>
                </a:solidFill>
                <a:latin typeface="Arial"/>
                <a:ea typeface="ＭＳ Ｐゴシック" charset="0"/>
                <a:cs typeface="ＭＳ Ｐゴシック" charset="0"/>
              </a:rPr>
              <a:t>13 — ICMP</a:t>
            </a:r>
          </a:p>
          <a:p>
            <a:pPr rtl="0">
              <a:lnSpc>
                <a:spcPct val="80000"/>
              </a:lnSpc>
              <a:buFontTx/>
              <a:buNone/>
            </a:pPr>
            <a:r>
              <a:rPr lang="zh-TW" sz="1200" kern="1200">
                <a:solidFill>
                  <a:schemeClr val="tx1"/>
                </a:solidFill>
                <a:latin typeface="Arial"/>
                <a:ea typeface="ＭＳ Ｐゴシック" charset="0"/>
                <a:cs typeface="ＭＳ Ｐゴシック" charset="0"/>
              </a:rPr>
              <a:t>13.2 – Ping and Traceroute Tests</a:t>
            </a:r>
          </a:p>
          <a:p>
            <a:pPr rtl="0">
              <a:lnSpc>
                <a:spcPct val="80000"/>
              </a:lnSpc>
              <a:buFontTx/>
              <a:buNone/>
            </a:pPr>
            <a:r>
              <a:rPr lang="zh-TW" sz="1200" b="0" kern="1200">
                <a:solidFill>
                  <a:schemeClr val="tx1"/>
                </a:solidFill>
                <a:latin typeface="Arial"/>
                <a:ea typeface="ＭＳ Ｐゴシック" charset="0"/>
              </a:rPr>
              <a:t>13.2.5 — 追蹤針孔 — 測試路徑 (連續)</a:t>
            </a:r>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364</a:t>
            </a:fld>
            <a:endParaRPr>
              <a:solidFill>
                <a:prstClr val="black"/>
              </a:solidFill>
            </a:endParaRPr>
          </a:p>
        </p:txBody>
      </p:sp>
    </p:spTree>
    <p:extLst>
      <p:ext uri="{BB962C8B-B14F-4D97-AF65-F5344CB8AC3E}">
        <p14:creationId xmlns:p14="http://schemas.microsoft.com/office/powerpoint/2010/main" val="1620276370"/>
      </p:ext>
    </p:extLst>
  </p:cSld>
  <p:clrMapOvr>
    <a:masterClrMapping/>
  </p:clrMapOvr>
</p:notes>
</file>

<file path=ppt/notesSlides/notesSlide365.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2529" name="Rectangle 11"/>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a:ea typeface="ＭＳ Ｐゴシック" charset="0"/>
                <a:cs typeface="ＭＳ Ｐゴシック" charset="0"/>
              </a:defRPr>
            </a:lvl1pPr>
            <a:lvl2pPr marL="742950" indent="-285750" defTabSz="903288">
              <a:defRPr sz="2400">
                <a:solidFill>
                  <a:schemeClr val="tx1"/>
                </a:solidFill>
                <a:latin typeface="Arial"/>
                <a:ea typeface="ＭＳ Ｐゴシック" charset="0"/>
              </a:defRPr>
            </a:lvl2pPr>
            <a:lvl3pPr marL="1143000" indent="-228600" defTabSz="903288">
              <a:defRPr sz="2400">
                <a:solidFill>
                  <a:schemeClr val="tx1"/>
                </a:solidFill>
                <a:latin typeface="Arial"/>
                <a:ea typeface="ＭＳ Ｐゴシック" charset="0"/>
              </a:defRPr>
            </a:lvl3pPr>
            <a:lvl4pPr marL="1600200" indent="-228600" defTabSz="903288">
              <a:defRPr sz="2400">
                <a:solidFill>
                  <a:schemeClr val="tx1"/>
                </a:solidFill>
                <a:latin typeface="Arial"/>
                <a:ea typeface="ＭＳ Ｐゴシック" charset="0"/>
              </a:defRPr>
            </a:lvl4pPr>
            <a:lvl5pPr marL="2057400" indent="-228600" defTabSz="903288">
              <a:defRPr sz="2400">
                <a:solidFill>
                  <a:schemeClr val="tx1"/>
                </a:solidFill>
                <a:latin typeface="Arial"/>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9pPr>
          </a:lstStyle>
          <a:p>
            <a:pPr rtl="0"/>
            <a:fld id="{3997A419-355F-A04A-96E0-21643AF8E9FF}" type="slidenum">
              <a:rPr sz="800">
                <a:solidFill>
                  <a:prstClr val="black"/>
                </a:solidFill>
              </a:rPr>
              <a:pPr rtl="0"/>
              <a:t>365</a:t>
            </a:fld>
            <a:endParaRPr sz="800">
              <a:solidFill>
                <a:prstClr val="black"/>
              </a:solidFill>
            </a:endParaRPr>
          </a:p>
        </p:txBody>
      </p:sp>
      <p:sp>
        <p:nvSpPr>
          <p:cNvPr id="22530" name="Rectangle 2"/>
          <p:cNvSpPr>
            <a:spLocks noGrp="1" noRot="1" noChangeAspect="1" noChangeArrowheads="1" noTextEdit="1"/>
          </p:cNvSpPr>
          <p:nvPr>
            <p:ph type="sldImg"/>
          </p:nvPr>
        </p:nvSpPr>
        <p:spPr>
          <a:xfrm>
            <a:off x="1168400" y="1243013"/>
            <a:ext cx="4470400" cy="3354387"/>
          </a:xfrm>
        </p:spPr>
      </p:sp>
      <p:sp>
        <p:nvSpPr>
          <p:cNvPr id="2253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lnSpc>
                <a:spcPct val="80000"/>
              </a:lnSpc>
              <a:buFontTx/>
              <a:buNone/>
            </a:pPr>
            <a:r>
              <a:rPr lang="zh-TW" sz="1200" kern="1200">
                <a:solidFill>
                  <a:schemeClr val="tx1"/>
                </a:solidFill>
                <a:latin typeface="Arial"/>
                <a:ea typeface="ＭＳ Ｐゴシック" charset="0"/>
                <a:cs typeface="ＭＳ Ｐゴシック" charset="0"/>
              </a:rPr>
              <a:t>13 — ICMP</a:t>
            </a:r>
          </a:p>
          <a:p>
            <a:pPr rtl="0">
              <a:lnSpc>
                <a:spcPct val="80000"/>
              </a:lnSpc>
              <a:buFontTx/>
              <a:buNone/>
            </a:pPr>
            <a:r>
              <a:rPr lang="zh-TW" sz="1200" kern="1200">
                <a:solidFill>
                  <a:schemeClr val="tx1"/>
                </a:solidFill>
                <a:latin typeface="Arial"/>
                <a:ea typeface="ＭＳ Ｐゴシック" charset="0"/>
                <a:cs typeface="ＭＳ Ｐゴシック" charset="0"/>
              </a:rPr>
              <a:t>13.3 — 單元練習及問答</a:t>
            </a:r>
          </a:p>
          <a:p>
            <a:pPr rtl="0">
              <a:lnSpc>
                <a:spcPct val="80000"/>
              </a:lnSpc>
              <a:buFontTx/>
              <a:buNone/>
            </a:pPr>
            <a:r>
              <a:rPr lang="zh-TW" sz="1200" kern="1200">
                <a:solidFill>
                  <a:schemeClr val="tx1"/>
                </a:solidFill>
                <a:latin typeface="Arial"/>
                <a:ea typeface="ＭＳ Ｐゴシック" charset="0"/>
                <a:cs typeface="ＭＳ Ｐゴシック" charset="0"/>
              </a:rPr>
              <a:t>13.3.3 — 我在本單元中學到了什麼？</a:t>
            </a:r>
          </a:p>
          <a:p>
            <a:pPr rtl="0">
              <a:lnSpc>
                <a:spcPct val="80000"/>
              </a:lnSpc>
              <a:buFontTx/>
              <a:buNone/>
            </a:pPr>
            <a:r>
              <a:rPr lang="zh-TW" sz="1200" kern="1200">
                <a:solidFill>
                  <a:schemeClr val="tx1"/>
                </a:solidFill>
                <a:latin typeface="Arial"/>
                <a:ea typeface="ＭＳ Ｐゴシック" charset="0"/>
                <a:cs typeface="ＭＳ Ｐゴシック" charset="0"/>
              </a:rPr>
              <a:t>13.3.4 — 單元測驗-ICMP</a:t>
            </a:r>
          </a:p>
        </p:txBody>
      </p:sp>
    </p:spTree>
    <p:extLst>
      <p:ext uri="{BB962C8B-B14F-4D97-AF65-F5344CB8AC3E}">
        <p14:creationId xmlns:p14="http://schemas.microsoft.com/office/powerpoint/2010/main" val="2727145199"/>
      </p:ext>
    </p:extLst>
  </p:cSld>
  <p:clrMapOvr>
    <a:masterClrMapping/>
  </p:clrMapOvr>
</p:notes>
</file>

<file path=ppt/notesSlides/notesSlide366.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rtl="0"/>
            <a:fld id="{5641018C-6CAF-B84E-B92C-ECB119457FBA}" type="slidenum">
              <a:rPr/>
              <a:t>366</a:t>
            </a:fld>
            <a:endParaRPr/>
          </a:p>
        </p:txBody>
      </p:sp>
    </p:spTree>
    <p:extLst>
      <p:ext uri="{BB962C8B-B14F-4D97-AF65-F5344CB8AC3E}">
        <p14:creationId xmlns:p14="http://schemas.microsoft.com/office/powerpoint/2010/main" val="2688030667"/>
      </p:ext>
    </p:extLst>
  </p:cSld>
  <p:clrMapOvr>
    <a:masterClrMapping/>
  </p:clrMapOvr>
</p:notes>
</file>

<file path=ppt/notesSlides/notesSlide367.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18434" name="Rectangle 11"/>
          <p:cNvSpPr txBox="1">
            <a:spLocks noGrp="1" noChangeArrowheads="1"/>
          </p:cNvSpPr>
          <p:nvPr/>
        </p:nvSpPr>
        <p:spPr bwMode="auto">
          <a:xfrm>
            <a:off x="5885392" y="9435469"/>
            <a:ext cx="806779" cy="312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a:cs typeface="Arial"/>
              </a:defRPr>
            </a:lvl1pPr>
            <a:lvl2pPr marL="742950" indent="-285750" defTabSz="903288" eaLnBrk="0" hangingPunct="0">
              <a:defRPr sz="2400" b="1">
                <a:solidFill>
                  <a:schemeClr val="tx1"/>
                </a:solidFill>
                <a:latin typeface="Arial"/>
                <a:cs typeface="Arial"/>
              </a:defRPr>
            </a:lvl2pPr>
            <a:lvl3pPr marL="1143000" indent="-228600" defTabSz="903288" eaLnBrk="0" hangingPunct="0">
              <a:defRPr sz="2400" b="1">
                <a:solidFill>
                  <a:schemeClr val="tx1"/>
                </a:solidFill>
                <a:latin typeface="Arial"/>
                <a:cs typeface="Arial"/>
              </a:defRPr>
            </a:lvl3pPr>
            <a:lvl4pPr marL="1600200" indent="-228600" defTabSz="903288" eaLnBrk="0" hangingPunct="0">
              <a:defRPr sz="2400" b="1">
                <a:solidFill>
                  <a:schemeClr val="tx1"/>
                </a:solidFill>
                <a:latin typeface="Arial"/>
                <a:cs typeface="Arial"/>
              </a:defRPr>
            </a:lvl4pPr>
            <a:lvl5pPr marL="2057400" indent="-228600" defTabSz="903288" eaLnBrk="0" hangingPunct="0">
              <a:defRPr sz="2400" b="1">
                <a:solidFill>
                  <a:schemeClr val="tx1"/>
                </a:solidFill>
                <a:latin typeface="Arial"/>
                <a:cs typeface="Arial"/>
              </a:defRPr>
            </a:lvl5pPr>
            <a:lvl6pPr marL="2514600" indent="-228600" defTabSz="903288" eaLnBrk="0" fontAlgn="base" hangingPunct="0">
              <a:spcBef>
                <a:spcPct val="0"/>
              </a:spcBef>
              <a:spcAft>
                <a:spcPct val="0"/>
              </a:spcAft>
              <a:defRPr sz="2400" b="1">
                <a:solidFill>
                  <a:schemeClr val="tx1"/>
                </a:solidFill>
                <a:latin typeface="Arial"/>
                <a:cs typeface="Arial"/>
              </a:defRPr>
            </a:lvl6pPr>
            <a:lvl7pPr marL="2971800" indent="-228600" defTabSz="903288" eaLnBrk="0" fontAlgn="base" hangingPunct="0">
              <a:spcBef>
                <a:spcPct val="0"/>
              </a:spcBef>
              <a:spcAft>
                <a:spcPct val="0"/>
              </a:spcAft>
              <a:defRPr sz="2400" b="1">
                <a:solidFill>
                  <a:schemeClr val="tx1"/>
                </a:solidFill>
                <a:latin typeface="Arial"/>
                <a:cs typeface="Arial"/>
              </a:defRPr>
            </a:lvl7pPr>
            <a:lvl8pPr marL="3429000" indent="-228600" defTabSz="903288" eaLnBrk="0" fontAlgn="base" hangingPunct="0">
              <a:spcBef>
                <a:spcPct val="0"/>
              </a:spcBef>
              <a:spcAft>
                <a:spcPct val="0"/>
              </a:spcAft>
              <a:defRPr sz="2400" b="1">
                <a:solidFill>
                  <a:schemeClr val="tx1"/>
                </a:solidFill>
                <a:latin typeface="Arial"/>
                <a:cs typeface="Arial"/>
              </a:defRPr>
            </a:lvl8pPr>
            <a:lvl9pPr marL="3886200" indent="-228600" defTabSz="903288" eaLnBrk="0" fontAlgn="base" hangingPunct="0">
              <a:spcBef>
                <a:spcPct val="0"/>
              </a:spcBef>
              <a:spcAft>
                <a:spcPct val="0"/>
              </a:spcAft>
              <a:defRPr sz="2400" b="1">
                <a:solidFill>
                  <a:schemeClr val="tx1"/>
                </a:solidFill>
                <a:latin typeface="Arial"/>
                <a:cs typeface="Arial"/>
              </a:defRPr>
            </a:lvl9pPr>
          </a:lstStyle>
          <a:p>
            <a:pPr algn="r" rtl="0"/>
            <a:fld id="{7C839C26-801B-42B6-A101-60F37FE2B0A8}" type="slidenum">
              <a:rPr sz="800" b="0">
                <a:solidFill>
                  <a:prstClr val="black"/>
                </a:solidFill>
              </a:rPr>
              <a:pPr algn="r" rtl="0"/>
              <a:t>367</a:t>
            </a:fld>
            <a:endParaRPr sz="800" b="0">
              <a:solidFill>
                <a:prstClr val="black"/>
              </a:solidFill>
            </a:endParaRPr>
          </a:p>
        </p:txBody>
      </p:sp>
      <p:sp>
        <p:nvSpPr>
          <p:cNvPr id="18435" name="Rectangle 2"/>
          <p:cNvSpPr>
            <a:spLocks noGrp="1" noRot="1" noChangeAspect="1" noChangeArrowheads="1" noTextEdit="1"/>
          </p:cNvSpPr>
          <p:nvPr>
            <p:ph type="sldImg"/>
          </p:nvPr>
        </p:nvSpPr>
        <p:spPr>
          <a:xfrm>
            <a:off x="1168400" y="1243013"/>
            <a:ext cx="4470400" cy="3354387"/>
          </a:xfrm>
        </p:spPr>
      </p:sp>
      <p:sp>
        <p:nvSpPr>
          <p:cNvPr id="1843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buFontTx/>
              <a:buNone/>
            </a:pPr>
            <a:r>
              <a:rPr lang="zh-TW"/>
              <a:t>傳輸層**</a:t>
            </a:r>
          </a:p>
          <a:p>
            <a:pPr rtl="0">
              <a:buFontTx/>
              <a:buNone/>
            </a:pPr>
            <a:r>
              <a:rPr lang="zh-TW"/>
              <a:t>14.0.2 — 我將學會在本單元中做什麼？</a:t>
            </a:r>
          </a:p>
        </p:txBody>
      </p:sp>
    </p:spTree>
    <p:extLst>
      <p:ext uri="{BB962C8B-B14F-4D97-AF65-F5344CB8AC3E}">
        <p14:creationId xmlns:p14="http://schemas.microsoft.com/office/powerpoint/2010/main" val="3372900455"/>
      </p:ext>
    </p:extLst>
  </p:cSld>
  <p:clrMapOvr>
    <a:masterClrMapping/>
  </p:clrMapOvr>
</p:notes>
</file>

<file path=ppt/notesSlides/notesSlide368.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14 –傳輸層</a:t>
            </a:r>
          </a:p>
          <a:p>
            <a:pPr rtl="0"/>
            <a:r>
              <a:rPr lang="zh-TW"/>
              <a:t>14.1-數據傳輸</a:t>
            </a:r>
          </a:p>
          <a:p>
            <a:pPr rtl="0"/>
            <a:r>
              <a:rPr lang="zh-TW"/>
              <a:t>14.1.1 – 傳輸層的角色</a:t>
            </a:r>
          </a:p>
          <a:p>
            <a:endParaRPr lang="en-US"/>
          </a:p>
        </p:txBody>
      </p:sp>
      <p:sp>
        <p:nvSpPr>
          <p:cNvPr id="4" name="Slide Number Placeholder 3"/>
          <p:cNvSpPr>
            <a:spLocks noGrp="1"/>
          </p:cNvSpPr>
          <p:nvPr>
            <p:ph type="sldNum" sz="quarter" idx="5"/>
          </p:nvPr>
        </p:nvSpPr>
        <p:spPr/>
        <p:txBody>
          <a:bodyPr/>
          <a:lstStyle/>
          <a:p>
            <a:pPr rtl="0"/>
            <a:fld id="{5641018C-6CAF-B84E-B92C-ECB119457FBA}" type="slidenum">
              <a:rPr/>
              <a:t>368</a:t>
            </a:fld>
            <a:endParaRPr/>
          </a:p>
        </p:txBody>
      </p:sp>
    </p:spTree>
    <p:extLst>
      <p:ext uri="{BB962C8B-B14F-4D97-AF65-F5344CB8AC3E}">
        <p14:creationId xmlns:p14="http://schemas.microsoft.com/office/powerpoint/2010/main" val="2437956877"/>
      </p:ext>
    </p:extLst>
  </p:cSld>
  <p:clrMapOvr>
    <a:masterClrMapping/>
  </p:clrMapOvr>
</p:notes>
</file>

<file path=ppt/notesSlides/notesSlide369.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14 –傳輸層</a:t>
            </a:r>
          </a:p>
          <a:p>
            <a:pPr rtl="0"/>
            <a:r>
              <a:rPr lang="zh-TW"/>
              <a:t>14.1-數據傳輸</a:t>
            </a:r>
          </a:p>
          <a:p>
            <a:pPr rtl="0"/>
            <a:r>
              <a:rPr lang="zh-TW"/>
              <a:t>14.1.2 — 傳輸層責任</a:t>
            </a:r>
          </a:p>
        </p:txBody>
      </p:sp>
      <p:sp>
        <p:nvSpPr>
          <p:cNvPr id="4" name="Slide Number Placeholder 3"/>
          <p:cNvSpPr>
            <a:spLocks noGrp="1"/>
          </p:cNvSpPr>
          <p:nvPr>
            <p:ph type="sldNum" sz="quarter" idx="5"/>
          </p:nvPr>
        </p:nvSpPr>
        <p:spPr/>
        <p:txBody>
          <a:bodyPr/>
          <a:lstStyle/>
          <a:p>
            <a:pPr rtl="0"/>
            <a:fld id="{5641018C-6CAF-B84E-B92C-ECB119457FBA}" type="slidenum">
              <a:rPr/>
              <a:t>369</a:t>
            </a:fld>
            <a:endParaRPr/>
          </a:p>
        </p:txBody>
      </p:sp>
    </p:spTree>
    <p:extLst>
      <p:ext uri="{BB962C8B-B14F-4D97-AF65-F5344CB8AC3E}">
        <p14:creationId xmlns:p14="http://schemas.microsoft.com/office/powerpoint/2010/main" val="1530026556"/>
      </p:ext>
    </p:extLst>
  </p:cSld>
  <p:clrMapOvr>
    <a:masterClrMapping/>
  </p:clrMapOvr>
</p:notes>
</file>

<file path=ppt/notesSlides/notesSlide37.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lnSpc>
                <a:spcPct val="80000"/>
              </a:lnSpc>
              <a:buFontTx/>
              <a:buNone/>
            </a:pPr>
            <a:r>
              <a:rPr lang="zh-TW" sz="1200" kern="1200">
                <a:solidFill>
                  <a:schemeClr val="tx1"/>
                </a:solidFill>
                <a:latin typeface="Arial"/>
                <a:ea typeface="ＭＳ Ｐゴシック" charset="0"/>
                <a:cs typeface="ＭＳ Ｐゴシック" charset="0"/>
              </a:rPr>
              <a:t>1 – Networking Today</a:t>
            </a:r>
          </a:p>
          <a:p>
            <a:pPr rtl="0">
              <a:lnSpc>
                <a:spcPct val="80000"/>
              </a:lnSpc>
              <a:buFontTx/>
              <a:buNone/>
            </a:pPr>
            <a:r>
              <a:rPr lang="zh-TW" sz="1200" kern="1200">
                <a:solidFill>
                  <a:schemeClr val="tx1"/>
                </a:solidFill>
                <a:latin typeface="Arial"/>
                <a:ea typeface="ＭＳ Ｐゴシック" charset="0"/>
                <a:cs typeface="ＭＳ Ｐゴシック" charset="0"/>
              </a:rPr>
              <a:t>1.8 – </a:t>
            </a:r>
            <a:r>
              <a:rPr lang="zh-TW" sz="1200">
                <a:solidFill>
                  <a:schemeClr val="accent5">
                    <a:lumMod val="40000"/>
                    <a:lumOff val="60000"/>
                  </a:schemeClr>
                </a:solidFill>
              </a:rPr>
              <a:t>Network Security</a:t>
            </a:r>
          </a:p>
          <a:p>
            <a:pPr rtl="0">
              <a:lnSpc>
                <a:spcPct val="80000"/>
              </a:lnSpc>
              <a:buFontTx/>
              <a:buNone/>
            </a:pPr>
            <a:r>
              <a:rPr lang="zh-TW">
                <a:latin typeface="Arial"/>
              </a:rPr>
              <a:t>1.8.1 – Security</a:t>
            </a:r>
            <a:r>
              <a:rPr lang="zh-TW" baseline="0">
                <a:latin typeface="Arial"/>
              </a:rPr>
              <a:t> Threats</a:t>
            </a:r>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37</a:t>
            </a:fld>
            <a:endParaRPr>
              <a:solidFill>
                <a:prstClr val="black"/>
              </a:solidFill>
            </a:endParaRPr>
          </a:p>
        </p:txBody>
      </p:sp>
    </p:spTree>
    <p:extLst>
      <p:ext uri="{BB962C8B-B14F-4D97-AF65-F5344CB8AC3E}">
        <p14:creationId xmlns:p14="http://schemas.microsoft.com/office/powerpoint/2010/main" val="3115531245"/>
      </p:ext>
    </p:extLst>
  </p:cSld>
  <p:clrMapOvr>
    <a:masterClrMapping/>
  </p:clrMapOvr>
</p:notes>
</file>

<file path=ppt/notesSlides/notesSlide370.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Notes Placeholder 1">
            <a:extLst>
              <a:ext uri="{FF2B5EF4-FFF2-40B4-BE49-F238E27FC236}">
                <a16:creationId xmlns:a16="http://schemas.microsoft.com/office/drawing/2014/main" id="{D2AE65D2-E8A9-4DEA-8D3E-EAE0A86F4E33}"/>
              </a:ext>
            </a:extLst>
          </p:cNvPr>
          <p:cNvSpPr>
            <a:spLocks noGrp="1"/>
          </p:cNvSpPr>
          <p:nvPr>
            <p:ph type="body" idx="1"/>
          </p:nvPr>
        </p:nvSpPr>
        <p:spPr/>
        <p:txBody>
          <a:bodyPr/>
          <a:lstStyle/>
          <a:p>
            <a:pPr rtl="0"/>
            <a:r>
              <a:rPr lang="zh-TW"/>
              <a:t>14 –傳輸層</a:t>
            </a:r>
          </a:p>
          <a:p>
            <a:pPr rtl="0"/>
            <a:r>
              <a:rPr lang="zh-TW"/>
              <a:t>14.1 - Transportation of Data</a:t>
            </a:r>
          </a:p>
          <a:p>
            <a:pPr rtl="0"/>
            <a:r>
              <a:rPr lang="zh-TW"/>
              <a:t>14.1.3 – 傳輸層協定</a:t>
            </a:r>
          </a:p>
        </p:txBody>
      </p:sp>
    </p:spTree>
    <p:extLst>
      <p:ext uri="{BB962C8B-B14F-4D97-AF65-F5344CB8AC3E}">
        <p14:creationId xmlns:p14="http://schemas.microsoft.com/office/powerpoint/2010/main" val="995336373"/>
      </p:ext>
    </p:extLst>
  </p:cSld>
  <p:clrMapOvr>
    <a:masterClrMapping/>
  </p:clrMapOvr>
</p:notes>
</file>

<file path=ppt/notesSlides/notesSlide371.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Notes Placeholder 1">
            <a:extLst>
              <a:ext uri="{FF2B5EF4-FFF2-40B4-BE49-F238E27FC236}">
                <a16:creationId xmlns:a16="http://schemas.microsoft.com/office/drawing/2014/main" id="{9B27BCDD-D2E0-4E2D-928E-1E27B4BF8740}"/>
              </a:ext>
            </a:extLst>
          </p:cNvPr>
          <p:cNvSpPr>
            <a:spLocks noGrp="1"/>
          </p:cNvSpPr>
          <p:nvPr>
            <p:ph type="body" idx="1"/>
          </p:nvPr>
        </p:nvSpPr>
        <p:spPr/>
        <p:txBody>
          <a:bodyPr/>
          <a:lstStyle/>
          <a:p>
            <a:pPr rtl="0"/>
            <a:r>
              <a:rPr lang="zh-TW"/>
              <a:t>14 –傳輸層</a:t>
            </a:r>
          </a:p>
          <a:p>
            <a:pPr rtl="0"/>
            <a:r>
              <a:rPr lang="zh-TW"/>
              <a:t>14.1-數據傳輸</a:t>
            </a:r>
          </a:p>
          <a:p>
            <a:pPr rtl="0"/>
            <a:r>
              <a:rPr lang="zh-TW"/>
              <a:t>14.1.4 – 傳輸控制通訊協定 (TCP)</a:t>
            </a:r>
          </a:p>
        </p:txBody>
      </p:sp>
    </p:spTree>
    <p:extLst>
      <p:ext uri="{BB962C8B-B14F-4D97-AF65-F5344CB8AC3E}">
        <p14:creationId xmlns:p14="http://schemas.microsoft.com/office/powerpoint/2010/main" val="1531650506"/>
      </p:ext>
    </p:extLst>
  </p:cSld>
  <p:clrMapOvr>
    <a:masterClrMapping/>
  </p:clrMapOvr>
</p:notes>
</file>

<file path=ppt/notesSlides/notesSlide372.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Notes Placeholder 1">
            <a:extLst>
              <a:ext uri="{FF2B5EF4-FFF2-40B4-BE49-F238E27FC236}">
                <a16:creationId xmlns:a16="http://schemas.microsoft.com/office/drawing/2014/main" id="{C9878DC3-8B4C-4358-8A3E-EF09D38A27B9}"/>
              </a:ext>
            </a:extLst>
          </p:cNvPr>
          <p:cNvSpPr>
            <a:spLocks noGrp="1"/>
          </p:cNvSpPr>
          <p:nvPr>
            <p:ph type="body" idx="1"/>
          </p:nvPr>
        </p:nvSpPr>
        <p:spPr/>
        <p:txBody>
          <a:bodyPr/>
          <a:lstStyle/>
          <a:p>
            <a:pPr rtl="0"/>
            <a:r>
              <a:rPr lang="zh-TW"/>
              <a:t>14 –傳輸層</a:t>
            </a:r>
          </a:p>
          <a:p>
            <a:pPr rtl="0"/>
            <a:r>
              <a:rPr lang="zh-TW"/>
              <a:t>14.1-數據傳輸</a:t>
            </a:r>
          </a:p>
          <a:p>
            <a:pPr rtl="0"/>
            <a:r>
              <a:rPr lang="zh-TW"/>
              <a:t>14.1.5 – 使用者資料包通訊協定 (UDP)</a:t>
            </a:r>
          </a:p>
        </p:txBody>
      </p:sp>
    </p:spTree>
    <p:extLst>
      <p:ext uri="{BB962C8B-B14F-4D97-AF65-F5344CB8AC3E}">
        <p14:creationId xmlns:p14="http://schemas.microsoft.com/office/powerpoint/2010/main" val="2073569093"/>
      </p:ext>
    </p:extLst>
  </p:cSld>
  <p:clrMapOvr>
    <a:masterClrMapping/>
  </p:clrMapOvr>
</p:notes>
</file>

<file path=ppt/notesSlides/notesSlide373.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Notes Placeholder 1">
            <a:extLst>
              <a:ext uri="{FF2B5EF4-FFF2-40B4-BE49-F238E27FC236}">
                <a16:creationId xmlns:a16="http://schemas.microsoft.com/office/drawing/2014/main" id="{AB12BD5F-4A37-4D96-A8D8-7F4E79363003}"/>
              </a:ext>
            </a:extLst>
          </p:cNvPr>
          <p:cNvSpPr>
            <a:spLocks noGrp="1"/>
          </p:cNvSpPr>
          <p:nvPr>
            <p:ph type="body" idx="1"/>
          </p:nvPr>
        </p:nvSpPr>
        <p:spPr/>
        <p:txBody>
          <a:bodyPr/>
          <a:lstStyle/>
          <a:p>
            <a:pPr rtl="0"/>
            <a:r>
              <a:rPr lang="zh-TW"/>
              <a:t>14 –傳輸層</a:t>
            </a:r>
          </a:p>
          <a:p>
            <a:pPr rtl="0"/>
            <a:r>
              <a:rPr lang="zh-TW"/>
              <a:t>14.1-數據傳輸</a:t>
            </a:r>
          </a:p>
          <a:p>
            <a:pPr rtl="0"/>
            <a:r>
              <a:rPr lang="zh-TW"/>
              <a:t>14.1.6 — 正確應用程式的正確傳輸層通訊協定</a:t>
            </a:r>
          </a:p>
          <a:p>
            <a:pPr rtl="0"/>
            <a:r>
              <a:rPr lang="zh-TW"/>
              <a:t>14.1.7 — 檢查您的理解-數據傳輸</a:t>
            </a:r>
          </a:p>
        </p:txBody>
      </p:sp>
    </p:spTree>
    <p:extLst>
      <p:ext uri="{BB962C8B-B14F-4D97-AF65-F5344CB8AC3E}">
        <p14:creationId xmlns:p14="http://schemas.microsoft.com/office/powerpoint/2010/main" val="3610845756"/>
      </p:ext>
    </p:extLst>
  </p:cSld>
  <p:clrMapOvr>
    <a:masterClrMapping/>
  </p:clrMapOvr>
</p:notes>
</file>

<file path=ppt/notesSlides/notesSlide374.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14 – 傳輸層</a:t>
            </a:r>
          </a:p>
          <a:p>
            <a:pPr rtl="0"/>
            <a:r>
              <a:rPr lang="zh-TW"/>
              <a:t>14.2 – TCP 概觀</a:t>
            </a:r>
          </a:p>
          <a:p>
            <a:pPr rtl="0"/>
            <a:r>
              <a:rPr lang="zh-TW"/>
              <a:t>14.2.1 — TCP 功能</a:t>
            </a:r>
          </a:p>
        </p:txBody>
      </p:sp>
      <p:sp>
        <p:nvSpPr>
          <p:cNvPr id="4" name="Slide Number Placeholder 3"/>
          <p:cNvSpPr>
            <a:spLocks noGrp="1"/>
          </p:cNvSpPr>
          <p:nvPr>
            <p:ph type="sldNum" sz="quarter" idx="5"/>
          </p:nvPr>
        </p:nvSpPr>
        <p:spPr/>
        <p:txBody>
          <a:bodyPr/>
          <a:lstStyle/>
          <a:p>
            <a:pPr rtl="0"/>
            <a:fld id="{5641018C-6CAF-B84E-B92C-ECB119457FBA}" type="slidenum">
              <a:rPr/>
              <a:t>374</a:t>
            </a:fld>
            <a:endParaRPr/>
          </a:p>
        </p:txBody>
      </p:sp>
    </p:spTree>
    <p:extLst>
      <p:ext uri="{BB962C8B-B14F-4D97-AF65-F5344CB8AC3E}">
        <p14:creationId xmlns:p14="http://schemas.microsoft.com/office/powerpoint/2010/main" val="2736949582"/>
      </p:ext>
    </p:extLst>
  </p:cSld>
  <p:clrMapOvr>
    <a:masterClrMapping/>
  </p:clrMapOvr>
</p:notes>
</file>

<file path=ppt/notesSlides/notesSlide375.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14 – 傳輸層</a:t>
            </a:r>
          </a:p>
          <a:p>
            <a:pPr rtl="0"/>
            <a:r>
              <a:rPr lang="zh-TW"/>
              <a:t>14.2 – TCP Overview</a:t>
            </a:r>
          </a:p>
          <a:p>
            <a:pPr rtl="0"/>
            <a:r>
              <a:rPr lang="zh-TW"/>
              <a:t>14.2.2 — TCP 標頭</a:t>
            </a:r>
          </a:p>
        </p:txBody>
      </p:sp>
      <p:sp>
        <p:nvSpPr>
          <p:cNvPr id="4" name="Slide Number Placeholder 3"/>
          <p:cNvSpPr>
            <a:spLocks noGrp="1"/>
          </p:cNvSpPr>
          <p:nvPr>
            <p:ph type="sldNum" sz="quarter" idx="5"/>
          </p:nvPr>
        </p:nvSpPr>
        <p:spPr/>
        <p:txBody>
          <a:bodyPr/>
          <a:lstStyle/>
          <a:p>
            <a:pPr rtl="0"/>
            <a:fld id="{5641018C-6CAF-B84E-B92C-ECB119457FBA}" type="slidenum">
              <a:rPr/>
              <a:t>375</a:t>
            </a:fld>
            <a:endParaRPr/>
          </a:p>
        </p:txBody>
      </p:sp>
    </p:spTree>
    <p:extLst>
      <p:ext uri="{BB962C8B-B14F-4D97-AF65-F5344CB8AC3E}">
        <p14:creationId xmlns:p14="http://schemas.microsoft.com/office/powerpoint/2010/main" val="2820687316"/>
      </p:ext>
    </p:extLst>
  </p:cSld>
  <p:clrMapOvr>
    <a:masterClrMapping/>
  </p:clrMapOvr>
</p:notes>
</file>

<file path=ppt/notesSlides/notesSlide376.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14 – 傳輸層</a:t>
            </a:r>
          </a:p>
          <a:p>
            <a:pPr rtl="0"/>
            <a:r>
              <a:rPr lang="zh-TW"/>
              <a:t>14.2 – TCP Overview</a:t>
            </a:r>
          </a:p>
          <a:p>
            <a:pPr rtl="0"/>
            <a:r>
              <a:rPr lang="zh-TW"/>
              <a:t>14.2.3 — TCP 標頭</a:t>
            </a:r>
          </a:p>
          <a:p>
            <a:endParaRPr lang="en-US"/>
          </a:p>
        </p:txBody>
      </p:sp>
      <p:sp>
        <p:nvSpPr>
          <p:cNvPr id="4" name="Slide Number Placeholder 3"/>
          <p:cNvSpPr>
            <a:spLocks noGrp="1"/>
          </p:cNvSpPr>
          <p:nvPr>
            <p:ph type="sldNum" sz="quarter" idx="5"/>
          </p:nvPr>
        </p:nvSpPr>
        <p:spPr/>
        <p:txBody>
          <a:bodyPr/>
          <a:lstStyle/>
          <a:p>
            <a:pPr rtl="0"/>
            <a:fld id="{5641018C-6CAF-B84E-B92C-ECB119457FBA}" type="slidenum">
              <a:rPr/>
              <a:t>376</a:t>
            </a:fld>
            <a:endParaRPr/>
          </a:p>
        </p:txBody>
      </p:sp>
    </p:spTree>
    <p:extLst>
      <p:ext uri="{BB962C8B-B14F-4D97-AF65-F5344CB8AC3E}">
        <p14:creationId xmlns:p14="http://schemas.microsoft.com/office/powerpoint/2010/main" val="2230957212"/>
      </p:ext>
    </p:extLst>
  </p:cSld>
  <p:clrMapOvr>
    <a:masterClrMapping/>
  </p:clrMapOvr>
</p:notes>
</file>

<file path=ppt/notesSlides/notesSlide377.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14 – 傳輸層</a:t>
            </a:r>
          </a:p>
          <a:p>
            <a:pPr rtl="0"/>
            <a:r>
              <a:rPr lang="zh-TW"/>
              <a:t>14.2 – TCP Overview</a:t>
            </a:r>
          </a:p>
          <a:p>
            <a:pPr rtl="0"/>
            <a:r>
              <a:rPr lang="zh-TW"/>
              <a:t>14.2.4 — 使用 TCP 的應用程式</a:t>
            </a:r>
          </a:p>
          <a:p>
            <a:pPr rtl="0"/>
            <a:r>
              <a:rPr lang="zh-TW"/>
              <a:t>14.2.5 檢查您的理解-TCP 概觀</a:t>
            </a:r>
          </a:p>
        </p:txBody>
      </p:sp>
      <p:sp>
        <p:nvSpPr>
          <p:cNvPr id="4" name="Slide Number Placeholder 3"/>
          <p:cNvSpPr>
            <a:spLocks noGrp="1"/>
          </p:cNvSpPr>
          <p:nvPr>
            <p:ph type="sldNum" sz="quarter" idx="5"/>
          </p:nvPr>
        </p:nvSpPr>
        <p:spPr/>
        <p:txBody>
          <a:bodyPr/>
          <a:lstStyle/>
          <a:p>
            <a:pPr rtl="0"/>
            <a:fld id="{5641018C-6CAF-B84E-B92C-ECB119457FBA}" type="slidenum">
              <a:rPr/>
              <a:t>377</a:t>
            </a:fld>
            <a:endParaRPr/>
          </a:p>
        </p:txBody>
      </p:sp>
    </p:spTree>
    <p:extLst>
      <p:ext uri="{BB962C8B-B14F-4D97-AF65-F5344CB8AC3E}">
        <p14:creationId xmlns:p14="http://schemas.microsoft.com/office/powerpoint/2010/main" val="1241776922"/>
      </p:ext>
    </p:extLst>
  </p:cSld>
  <p:clrMapOvr>
    <a:masterClrMapping/>
  </p:clrMapOvr>
</p:notes>
</file>

<file path=ppt/notesSlides/notesSlide378.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14 – 傳輸層</a:t>
            </a:r>
          </a:p>
          <a:p>
            <a:pPr rtl="0"/>
            <a:r>
              <a:rPr lang="zh-TW"/>
              <a:t>14.3 — UDP 概觀</a:t>
            </a:r>
          </a:p>
          <a:p>
            <a:pPr rtl="0"/>
            <a:r>
              <a:rPr lang="zh-TW"/>
              <a:t>14.3.1 — UDP 功能</a:t>
            </a:r>
          </a:p>
        </p:txBody>
      </p:sp>
      <p:sp>
        <p:nvSpPr>
          <p:cNvPr id="4" name="Slide Number Placeholder 3"/>
          <p:cNvSpPr>
            <a:spLocks noGrp="1"/>
          </p:cNvSpPr>
          <p:nvPr>
            <p:ph type="sldNum" sz="quarter" idx="5"/>
          </p:nvPr>
        </p:nvSpPr>
        <p:spPr/>
        <p:txBody>
          <a:bodyPr/>
          <a:lstStyle/>
          <a:p>
            <a:pPr rtl="0"/>
            <a:fld id="{5641018C-6CAF-B84E-B92C-ECB119457FBA}" type="slidenum">
              <a:rPr/>
              <a:t>378</a:t>
            </a:fld>
            <a:endParaRPr/>
          </a:p>
        </p:txBody>
      </p:sp>
    </p:spTree>
    <p:extLst>
      <p:ext uri="{BB962C8B-B14F-4D97-AF65-F5344CB8AC3E}">
        <p14:creationId xmlns:p14="http://schemas.microsoft.com/office/powerpoint/2010/main" val="2126201458"/>
      </p:ext>
    </p:extLst>
  </p:cSld>
  <p:clrMapOvr>
    <a:masterClrMapping/>
  </p:clrMapOvr>
</p:notes>
</file>

<file path=ppt/notesSlides/notesSlide379.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14 – 傳輸層</a:t>
            </a:r>
          </a:p>
          <a:p>
            <a:pPr rtl="0"/>
            <a:r>
              <a:rPr lang="zh-TW"/>
              <a:t>14.3 – UDP Overview</a:t>
            </a:r>
          </a:p>
          <a:p>
            <a:pPr rtl="0"/>
            <a:r>
              <a:rPr lang="zh-TW"/>
              <a:t>14.3.2 — UDP 標頭</a:t>
            </a:r>
          </a:p>
        </p:txBody>
      </p:sp>
      <p:sp>
        <p:nvSpPr>
          <p:cNvPr id="4" name="Slide Number Placeholder 3"/>
          <p:cNvSpPr>
            <a:spLocks noGrp="1"/>
          </p:cNvSpPr>
          <p:nvPr>
            <p:ph type="sldNum" sz="quarter" idx="5"/>
          </p:nvPr>
        </p:nvSpPr>
        <p:spPr/>
        <p:txBody>
          <a:bodyPr/>
          <a:lstStyle/>
          <a:p>
            <a:pPr rtl="0"/>
            <a:fld id="{5641018C-6CAF-B84E-B92C-ECB119457FBA}" type="slidenum">
              <a:rPr/>
              <a:t>379</a:t>
            </a:fld>
            <a:endParaRPr/>
          </a:p>
        </p:txBody>
      </p:sp>
    </p:spTree>
    <p:extLst>
      <p:ext uri="{BB962C8B-B14F-4D97-AF65-F5344CB8AC3E}">
        <p14:creationId xmlns:p14="http://schemas.microsoft.com/office/powerpoint/2010/main" val="3871121563"/>
      </p:ext>
    </p:extLst>
  </p:cSld>
  <p:clrMapOvr>
    <a:masterClrMapping/>
  </p:clrMapOvr>
</p:notes>
</file>

<file path=ppt/notesSlides/notesSlide38.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lnSpc>
                <a:spcPct val="80000"/>
              </a:lnSpc>
              <a:buFontTx/>
              <a:buNone/>
            </a:pPr>
            <a:r>
              <a:rPr lang="zh-TW" sz="1200" kern="1200">
                <a:solidFill>
                  <a:schemeClr val="tx1"/>
                </a:solidFill>
                <a:latin typeface="Arial"/>
                <a:ea typeface="ＭＳ Ｐゴシック" charset="0"/>
                <a:cs typeface="ＭＳ Ｐゴシック" charset="0"/>
              </a:rPr>
              <a:t>1 – Networking Today</a:t>
            </a:r>
          </a:p>
          <a:p>
            <a:pPr rtl="0">
              <a:lnSpc>
                <a:spcPct val="80000"/>
              </a:lnSpc>
              <a:buFontTx/>
              <a:buNone/>
            </a:pPr>
            <a:r>
              <a:rPr lang="zh-TW" sz="1200" kern="1200">
                <a:solidFill>
                  <a:schemeClr val="tx1"/>
                </a:solidFill>
                <a:latin typeface="Arial"/>
                <a:ea typeface="ＭＳ Ｐゴシック" charset="0"/>
                <a:cs typeface="ＭＳ Ｐゴシック" charset="0"/>
              </a:rPr>
              <a:t>1.8 – </a:t>
            </a:r>
            <a:r>
              <a:rPr lang="zh-TW" sz="1200">
                <a:solidFill>
                  <a:schemeClr val="accent5">
                    <a:lumMod val="40000"/>
                    <a:lumOff val="60000"/>
                  </a:schemeClr>
                </a:solidFill>
              </a:rPr>
              <a:t>Network Security</a:t>
            </a:r>
          </a:p>
          <a:p>
            <a:pPr rtl="0">
              <a:lnSpc>
                <a:spcPct val="80000"/>
              </a:lnSpc>
              <a:buFontTx/>
              <a:buNone/>
            </a:pPr>
            <a:r>
              <a:rPr lang="zh-TW">
                <a:latin typeface="Arial"/>
              </a:rPr>
              <a:t>1.8.1 — 保安</a:t>
            </a:r>
            <a:r>
              <a:rPr lang="zh-TW" baseline="0">
                <a:latin typeface="Arial"/>
              </a:rPr>
              <a:t> 威脅（連續） </a:t>
            </a:r>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38</a:t>
            </a:fld>
            <a:endParaRPr>
              <a:solidFill>
                <a:prstClr val="black"/>
              </a:solidFill>
            </a:endParaRPr>
          </a:p>
        </p:txBody>
      </p:sp>
    </p:spTree>
    <p:extLst>
      <p:ext uri="{BB962C8B-B14F-4D97-AF65-F5344CB8AC3E}">
        <p14:creationId xmlns:p14="http://schemas.microsoft.com/office/powerpoint/2010/main" val="670238761"/>
      </p:ext>
    </p:extLst>
  </p:cSld>
  <p:clrMapOvr>
    <a:masterClrMapping/>
  </p:clrMapOvr>
</p:notes>
</file>

<file path=ppt/notesSlides/notesSlide380.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14 – 傳輸層</a:t>
            </a:r>
          </a:p>
          <a:p>
            <a:pPr rtl="0"/>
            <a:r>
              <a:rPr lang="zh-TW"/>
              <a:t>14.3 – UDP Overview</a:t>
            </a:r>
          </a:p>
          <a:p>
            <a:pPr rtl="0"/>
            <a:r>
              <a:rPr lang="zh-TW"/>
              <a:t>14.3.3-UDP 標題字段</a:t>
            </a:r>
          </a:p>
          <a:p>
            <a:endParaRPr lang="en-US"/>
          </a:p>
        </p:txBody>
      </p:sp>
      <p:sp>
        <p:nvSpPr>
          <p:cNvPr id="4" name="Slide Number Placeholder 3"/>
          <p:cNvSpPr>
            <a:spLocks noGrp="1"/>
          </p:cNvSpPr>
          <p:nvPr>
            <p:ph type="sldNum" sz="quarter" idx="5"/>
          </p:nvPr>
        </p:nvSpPr>
        <p:spPr/>
        <p:txBody>
          <a:bodyPr/>
          <a:lstStyle/>
          <a:p>
            <a:pPr rtl="0"/>
            <a:fld id="{5641018C-6CAF-B84E-B92C-ECB119457FBA}" type="slidenum">
              <a:rPr/>
              <a:t>380</a:t>
            </a:fld>
            <a:endParaRPr/>
          </a:p>
        </p:txBody>
      </p:sp>
    </p:spTree>
    <p:extLst>
      <p:ext uri="{BB962C8B-B14F-4D97-AF65-F5344CB8AC3E}">
        <p14:creationId xmlns:p14="http://schemas.microsoft.com/office/powerpoint/2010/main" val="1419338026"/>
      </p:ext>
    </p:extLst>
  </p:cSld>
  <p:clrMapOvr>
    <a:masterClrMapping/>
  </p:clrMapOvr>
</p:notes>
</file>

<file path=ppt/notesSlides/notesSlide381.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14 – 傳輸層</a:t>
            </a:r>
          </a:p>
          <a:p>
            <a:pPr rtl="0"/>
            <a:r>
              <a:rPr lang="zh-TW"/>
              <a:t>14.4 – Port Numbers</a:t>
            </a:r>
          </a:p>
          <a:p>
            <a:pPr rtl="0"/>
            <a:r>
              <a:rPr lang="zh-TW"/>
              <a:t>14.4.1-多重獨立通訊</a:t>
            </a:r>
          </a:p>
        </p:txBody>
      </p:sp>
      <p:sp>
        <p:nvSpPr>
          <p:cNvPr id="4" name="Slide Number Placeholder 3"/>
          <p:cNvSpPr>
            <a:spLocks noGrp="1"/>
          </p:cNvSpPr>
          <p:nvPr>
            <p:ph type="sldNum" sz="quarter" idx="5"/>
          </p:nvPr>
        </p:nvSpPr>
        <p:spPr/>
        <p:txBody>
          <a:bodyPr/>
          <a:lstStyle/>
          <a:p>
            <a:pPr rtl="0"/>
            <a:fld id="{5641018C-6CAF-B84E-B92C-ECB119457FBA}" type="slidenum">
              <a:rPr/>
              <a:t>381</a:t>
            </a:fld>
            <a:endParaRPr/>
          </a:p>
        </p:txBody>
      </p:sp>
    </p:spTree>
    <p:extLst>
      <p:ext uri="{BB962C8B-B14F-4D97-AF65-F5344CB8AC3E}">
        <p14:creationId xmlns:p14="http://schemas.microsoft.com/office/powerpoint/2010/main" val="1302243693"/>
      </p:ext>
    </p:extLst>
  </p:cSld>
  <p:clrMapOvr>
    <a:masterClrMapping/>
  </p:clrMapOvr>
</p:notes>
</file>

<file path=ppt/notesSlides/notesSlide382.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14 – 傳輸層</a:t>
            </a:r>
          </a:p>
          <a:p>
            <a:pPr rtl="0"/>
            <a:r>
              <a:rPr lang="zh-TW"/>
              <a:t>14.4 – Port Numbers</a:t>
            </a:r>
          </a:p>
          <a:p>
            <a:pPr rtl="0"/>
            <a:r>
              <a:rPr lang="zh-TW"/>
              <a:t>14.4.2 — 插槽對</a:t>
            </a:r>
          </a:p>
        </p:txBody>
      </p:sp>
      <p:sp>
        <p:nvSpPr>
          <p:cNvPr id="4" name="Slide Number Placeholder 3"/>
          <p:cNvSpPr>
            <a:spLocks noGrp="1"/>
          </p:cNvSpPr>
          <p:nvPr>
            <p:ph type="sldNum" sz="quarter" idx="5"/>
          </p:nvPr>
        </p:nvSpPr>
        <p:spPr/>
        <p:txBody>
          <a:bodyPr/>
          <a:lstStyle/>
          <a:p>
            <a:pPr rtl="0"/>
            <a:fld id="{5641018C-6CAF-B84E-B92C-ECB119457FBA}" type="slidenum">
              <a:rPr/>
              <a:t>382</a:t>
            </a:fld>
            <a:endParaRPr/>
          </a:p>
        </p:txBody>
      </p:sp>
    </p:spTree>
    <p:extLst>
      <p:ext uri="{BB962C8B-B14F-4D97-AF65-F5344CB8AC3E}">
        <p14:creationId xmlns:p14="http://schemas.microsoft.com/office/powerpoint/2010/main" val="3076914140"/>
      </p:ext>
    </p:extLst>
  </p:cSld>
  <p:clrMapOvr>
    <a:masterClrMapping/>
  </p:clrMapOvr>
</p:notes>
</file>

<file path=ppt/notesSlides/notesSlide383.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14 – 傳輸層</a:t>
            </a:r>
          </a:p>
          <a:p>
            <a:pPr rtl="0"/>
            <a:r>
              <a:rPr lang="zh-TW"/>
              <a:t>14.4 – Port Numbers</a:t>
            </a:r>
          </a:p>
          <a:p>
            <a:pPr rtl="0"/>
            <a:r>
              <a:rPr lang="zh-TW"/>
              <a:t>14.4.3-連接埠號碼群組</a:t>
            </a:r>
          </a:p>
        </p:txBody>
      </p:sp>
      <p:sp>
        <p:nvSpPr>
          <p:cNvPr id="4" name="Slide Number Placeholder 3"/>
          <p:cNvSpPr>
            <a:spLocks noGrp="1"/>
          </p:cNvSpPr>
          <p:nvPr>
            <p:ph type="sldNum" sz="quarter" idx="5"/>
          </p:nvPr>
        </p:nvSpPr>
        <p:spPr/>
        <p:txBody>
          <a:bodyPr/>
          <a:lstStyle/>
          <a:p>
            <a:pPr rtl="0"/>
            <a:fld id="{5641018C-6CAF-B84E-B92C-ECB119457FBA}" type="slidenum">
              <a:rPr/>
              <a:t>383</a:t>
            </a:fld>
            <a:endParaRPr/>
          </a:p>
        </p:txBody>
      </p:sp>
    </p:spTree>
    <p:extLst>
      <p:ext uri="{BB962C8B-B14F-4D97-AF65-F5344CB8AC3E}">
        <p14:creationId xmlns:p14="http://schemas.microsoft.com/office/powerpoint/2010/main" val="3650621312"/>
      </p:ext>
    </p:extLst>
  </p:cSld>
  <p:clrMapOvr>
    <a:masterClrMapping/>
  </p:clrMapOvr>
</p:notes>
</file>

<file path=ppt/notesSlides/notesSlide384.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14 – 傳輸層</a:t>
            </a:r>
          </a:p>
          <a:p>
            <a:pPr rtl="0"/>
            <a:r>
              <a:rPr lang="zh-TW"/>
              <a:t>14.4 – Port Numbers</a:t>
            </a:r>
          </a:p>
          <a:p>
            <a:pPr rtl="0"/>
            <a:r>
              <a:rPr lang="zh-TW"/>
              <a:t>14.4.3-連接埠號碼群組 (連續)</a:t>
            </a:r>
          </a:p>
        </p:txBody>
      </p:sp>
      <p:sp>
        <p:nvSpPr>
          <p:cNvPr id="4" name="Slide Number Placeholder 3"/>
          <p:cNvSpPr>
            <a:spLocks noGrp="1"/>
          </p:cNvSpPr>
          <p:nvPr>
            <p:ph type="sldNum" sz="quarter" idx="5"/>
          </p:nvPr>
        </p:nvSpPr>
        <p:spPr/>
        <p:txBody>
          <a:bodyPr/>
          <a:lstStyle/>
          <a:p>
            <a:pPr rtl="0"/>
            <a:fld id="{5641018C-6CAF-B84E-B92C-ECB119457FBA}" type="slidenum">
              <a:rPr/>
              <a:t>384</a:t>
            </a:fld>
            <a:endParaRPr/>
          </a:p>
        </p:txBody>
      </p:sp>
    </p:spTree>
    <p:extLst>
      <p:ext uri="{BB962C8B-B14F-4D97-AF65-F5344CB8AC3E}">
        <p14:creationId xmlns:p14="http://schemas.microsoft.com/office/powerpoint/2010/main" val="2419016720"/>
      </p:ext>
    </p:extLst>
  </p:cSld>
  <p:clrMapOvr>
    <a:masterClrMapping/>
  </p:clrMapOvr>
</p:notes>
</file>

<file path=ppt/notesSlides/notesSlide385.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14 – 傳輸層</a:t>
            </a:r>
          </a:p>
          <a:p>
            <a:pPr rtl="0"/>
            <a:r>
              <a:rPr lang="zh-TW"/>
              <a:t>14.4 – Port Numbers</a:t>
            </a:r>
          </a:p>
          <a:p>
            <a:pPr rtl="0"/>
            <a:r>
              <a:rPr lang="zh-TW"/>
              <a:t>14.4.4-</a:t>
            </a:r>
            <a:r>
              <a:rPr lang="zh-TW" altLang="en-US"/>
              <a:t>網路</a:t>
            </a:r>
            <a:r>
              <a:rPr lang="zh-TW"/>
              <a:t>統計局命令</a:t>
            </a:r>
          </a:p>
          <a:p>
            <a:pPr rtl="0"/>
            <a:r>
              <a:rPr lang="zh-TW"/>
              <a:t>14.4.5-檢查您的理解-端口號</a:t>
            </a:r>
          </a:p>
          <a:p>
            <a:endParaRPr lang="en-US"/>
          </a:p>
        </p:txBody>
      </p:sp>
      <p:sp>
        <p:nvSpPr>
          <p:cNvPr id="4" name="Slide Number Placeholder 3"/>
          <p:cNvSpPr>
            <a:spLocks noGrp="1"/>
          </p:cNvSpPr>
          <p:nvPr>
            <p:ph type="sldNum" sz="quarter" idx="5"/>
          </p:nvPr>
        </p:nvSpPr>
        <p:spPr/>
        <p:txBody>
          <a:bodyPr/>
          <a:lstStyle/>
          <a:p>
            <a:pPr rtl="0"/>
            <a:fld id="{5641018C-6CAF-B84E-B92C-ECB119457FBA}" type="slidenum">
              <a:rPr/>
              <a:t>385</a:t>
            </a:fld>
            <a:endParaRPr/>
          </a:p>
        </p:txBody>
      </p:sp>
    </p:spTree>
    <p:extLst>
      <p:ext uri="{BB962C8B-B14F-4D97-AF65-F5344CB8AC3E}">
        <p14:creationId xmlns:p14="http://schemas.microsoft.com/office/powerpoint/2010/main" val="3283591440"/>
      </p:ext>
    </p:extLst>
  </p:cSld>
  <p:clrMapOvr>
    <a:masterClrMapping/>
  </p:clrMapOvr>
</p:notes>
</file>

<file path=ppt/notesSlides/notesSlide386.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14 – 傳輸層</a:t>
            </a:r>
          </a:p>
          <a:p>
            <a:pPr rtl="0"/>
            <a:r>
              <a:rPr lang="zh-TW"/>
              <a:t>14.5 – TCP Communication Process</a:t>
            </a:r>
          </a:p>
          <a:p>
            <a:pPr rtl="0"/>
            <a:r>
              <a:rPr lang="zh-TW"/>
              <a:t>14.5.1 – TCP Server Processes</a:t>
            </a:r>
          </a:p>
        </p:txBody>
      </p:sp>
      <p:sp>
        <p:nvSpPr>
          <p:cNvPr id="4" name="Slide Number Placeholder 3"/>
          <p:cNvSpPr>
            <a:spLocks noGrp="1"/>
          </p:cNvSpPr>
          <p:nvPr>
            <p:ph type="sldNum" sz="quarter" idx="5"/>
          </p:nvPr>
        </p:nvSpPr>
        <p:spPr/>
        <p:txBody>
          <a:bodyPr/>
          <a:lstStyle/>
          <a:p>
            <a:pPr rtl="0"/>
            <a:fld id="{5641018C-6CAF-B84E-B92C-ECB119457FBA}" type="slidenum">
              <a:rPr/>
              <a:t>386</a:t>
            </a:fld>
            <a:endParaRPr/>
          </a:p>
        </p:txBody>
      </p:sp>
    </p:spTree>
    <p:extLst>
      <p:ext uri="{BB962C8B-B14F-4D97-AF65-F5344CB8AC3E}">
        <p14:creationId xmlns:p14="http://schemas.microsoft.com/office/powerpoint/2010/main" val="2036898543"/>
      </p:ext>
    </p:extLst>
  </p:cSld>
  <p:clrMapOvr>
    <a:masterClrMapping/>
  </p:clrMapOvr>
</p:notes>
</file>

<file path=ppt/notesSlides/notesSlide387.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14 – 傳輸層</a:t>
            </a:r>
          </a:p>
          <a:p>
            <a:pPr rtl="0"/>
            <a:r>
              <a:rPr lang="zh-TW"/>
              <a:t>14.5 – TCP Communication Process</a:t>
            </a:r>
          </a:p>
          <a:p>
            <a:pPr rtl="0"/>
            <a:r>
              <a:rPr lang="zh-TW"/>
              <a:t>14.5.2 – TCP Connection Establishment</a:t>
            </a:r>
          </a:p>
        </p:txBody>
      </p:sp>
      <p:sp>
        <p:nvSpPr>
          <p:cNvPr id="4" name="Slide Number Placeholder 3"/>
          <p:cNvSpPr>
            <a:spLocks noGrp="1"/>
          </p:cNvSpPr>
          <p:nvPr>
            <p:ph type="sldNum" sz="quarter" idx="5"/>
          </p:nvPr>
        </p:nvSpPr>
        <p:spPr/>
        <p:txBody>
          <a:bodyPr/>
          <a:lstStyle/>
          <a:p>
            <a:pPr rtl="0"/>
            <a:fld id="{5641018C-6CAF-B84E-B92C-ECB119457FBA}" type="slidenum">
              <a:rPr/>
              <a:t>387</a:t>
            </a:fld>
            <a:endParaRPr/>
          </a:p>
        </p:txBody>
      </p:sp>
    </p:spTree>
    <p:extLst>
      <p:ext uri="{BB962C8B-B14F-4D97-AF65-F5344CB8AC3E}">
        <p14:creationId xmlns:p14="http://schemas.microsoft.com/office/powerpoint/2010/main" val="2790934862"/>
      </p:ext>
    </p:extLst>
  </p:cSld>
  <p:clrMapOvr>
    <a:masterClrMapping/>
  </p:clrMapOvr>
</p:notes>
</file>

<file path=ppt/notesSlides/notesSlide388.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14 – 傳輸層</a:t>
            </a:r>
          </a:p>
          <a:p>
            <a:pPr rtl="0"/>
            <a:r>
              <a:rPr lang="zh-TW"/>
              <a:t>14.5 – TCP Communication Process</a:t>
            </a:r>
          </a:p>
          <a:p>
            <a:pPr rtl="0"/>
            <a:r>
              <a:rPr lang="zh-TW"/>
              <a:t>14.5.3 – Session Termination</a:t>
            </a:r>
          </a:p>
        </p:txBody>
      </p:sp>
      <p:sp>
        <p:nvSpPr>
          <p:cNvPr id="4" name="Slide Number Placeholder 3"/>
          <p:cNvSpPr>
            <a:spLocks noGrp="1"/>
          </p:cNvSpPr>
          <p:nvPr>
            <p:ph type="sldNum" sz="quarter" idx="5"/>
          </p:nvPr>
        </p:nvSpPr>
        <p:spPr/>
        <p:txBody>
          <a:bodyPr/>
          <a:lstStyle/>
          <a:p>
            <a:pPr rtl="0"/>
            <a:fld id="{5641018C-6CAF-B84E-B92C-ECB119457FBA}" type="slidenum">
              <a:rPr/>
              <a:t>388</a:t>
            </a:fld>
            <a:endParaRPr/>
          </a:p>
        </p:txBody>
      </p:sp>
    </p:spTree>
    <p:extLst>
      <p:ext uri="{BB962C8B-B14F-4D97-AF65-F5344CB8AC3E}">
        <p14:creationId xmlns:p14="http://schemas.microsoft.com/office/powerpoint/2010/main" val="1138119157"/>
      </p:ext>
    </p:extLst>
  </p:cSld>
  <p:clrMapOvr>
    <a:masterClrMapping/>
  </p:clrMapOvr>
</p:notes>
</file>

<file path=ppt/notesSlides/notesSlide389.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14 – 傳輸層</a:t>
            </a:r>
          </a:p>
          <a:p>
            <a:pPr rtl="0"/>
            <a:r>
              <a:rPr lang="zh-TW"/>
              <a:t>14.5 – TCP Communication Process</a:t>
            </a:r>
          </a:p>
          <a:p>
            <a:pPr rtl="0"/>
            <a:r>
              <a:rPr lang="zh-TW"/>
              <a:t>14.5.4 — 三向握手建立</a:t>
            </a:r>
          </a:p>
        </p:txBody>
      </p:sp>
      <p:sp>
        <p:nvSpPr>
          <p:cNvPr id="4" name="Slide Number Placeholder 3"/>
          <p:cNvSpPr>
            <a:spLocks noGrp="1"/>
          </p:cNvSpPr>
          <p:nvPr>
            <p:ph type="sldNum" sz="quarter" idx="5"/>
          </p:nvPr>
        </p:nvSpPr>
        <p:spPr/>
        <p:txBody>
          <a:bodyPr/>
          <a:lstStyle/>
          <a:p>
            <a:pPr rtl="0"/>
            <a:fld id="{5641018C-6CAF-B84E-B92C-ECB119457FBA}" type="slidenum">
              <a:rPr/>
              <a:t>389</a:t>
            </a:fld>
            <a:endParaRPr/>
          </a:p>
        </p:txBody>
      </p:sp>
    </p:spTree>
    <p:extLst>
      <p:ext uri="{BB962C8B-B14F-4D97-AF65-F5344CB8AC3E}">
        <p14:creationId xmlns:p14="http://schemas.microsoft.com/office/powerpoint/2010/main" val="445209456"/>
      </p:ext>
    </p:extLst>
  </p:cSld>
  <p:clrMapOvr>
    <a:masterClrMapping/>
  </p:clrMapOvr>
</p:notes>
</file>

<file path=ppt/notesSlides/notesSlide39.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lnSpc>
                <a:spcPct val="80000"/>
              </a:lnSpc>
              <a:buFontTx/>
              <a:buNone/>
            </a:pPr>
            <a:r>
              <a:rPr lang="zh-TW" sz="1200" kern="1200">
                <a:solidFill>
                  <a:schemeClr val="tx1"/>
                </a:solidFill>
                <a:latin typeface="Arial"/>
                <a:ea typeface="ＭＳ Ｐゴシック" charset="0"/>
                <a:cs typeface="ＭＳ Ｐゴシック" charset="0"/>
              </a:rPr>
              <a:t>1 – Networking Today</a:t>
            </a:r>
          </a:p>
          <a:p>
            <a:pPr rtl="0">
              <a:lnSpc>
                <a:spcPct val="80000"/>
              </a:lnSpc>
              <a:buFontTx/>
              <a:buNone/>
            </a:pPr>
            <a:r>
              <a:rPr lang="zh-TW" sz="1200" kern="1200">
                <a:solidFill>
                  <a:schemeClr val="tx1"/>
                </a:solidFill>
                <a:latin typeface="Arial"/>
                <a:ea typeface="ＭＳ Ｐゴシック" charset="0"/>
                <a:cs typeface="ＭＳ Ｐゴシック" charset="0"/>
              </a:rPr>
              <a:t>1.8 – </a:t>
            </a:r>
            <a:r>
              <a:rPr lang="zh-TW" sz="1200">
                <a:solidFill>
                  <a:schemeClr val="accent5">
                    <a:lumMod val="40000"/>
                    <a:lumOff val="60000"/>
                  </a:schemeClr>
                </a:solidFill>
              </a:rPr>
              <a:t>Network Security</a:t>
            </a:r>
          </a:p>
          <a:p>
            <a:pPr rtl="0">
              <a:lnSpc>
                <a:spcPct val="80000"/>
              </a:lnSpc>
              <a:buFontTx/>
              <a:buNone/>
            </a:pPr>
            <a:r>
              <a:rPr lang="zh-TW">
                <a:latin typeface="Arial"/>
              </a:rPr>
              <a:t>1.8.2 – Security</a:t>
            </a:r>
            <a:r>
              <a:rPr lang="zh-TW" baseline="0">
                <a:latin typeface="Arial"/>
              </a:rPr>
              <a:t> Solutions</a:t>
            </a:r>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39</a:t>
            </a:fld>
            <a:endParaRPr>
              <a:solidFill>
                <a:prstClr val="black"/>
              </a:solidFill>
            </a:endParaRPr>
          </a:p>
        </p:txBody>
      </p:sp>
    </p:spTree>
    <p:extLst>
      <p:ext uri="{BB962C8B-B14F-4D97-AF65-F5344CB8AC3E}">
        <p14:creationId xmlns:p14="http://schemas.microsoft.com/office/powerpoint/2010/main" val="171885437"/>
      </p:ext>
    </p:extLst>
  </p:cSld>
  <p:clrMapOvr>
    <a:masterClrMapping/>
  </p:clrMapOvr>
</p:notes>
</file>

<file path=ppt/notesSlides/notesSlide390.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14 – 傳輸層</a:t>
            </a:r>
          </a:p>
          <a:p>
            <a:pPr rtl="0"/>
            <a:r>
              <a:rPr lang="zh-TW"/>
              <a:t>14.5 – TCP Communication Process</a:t>
            </a:r>
          </a:p>
          <a:p>
            <a:pPr rtl="0"/>
            <a:r>
              <a:rPr lang="zh-TW"/>
              <a:t>14.5.4 — 三向握手分析</a:t>
            </a:r>
          </a:p>
        </p:txBody>
      </p:sp>
      <p:sp>
        <p:nvSpPr>
          <p:cNvPr id="4" name="Slide Number Placeholder 3"/>
          <p:cNvSpPr>
            <a:spLocks noGrp="1"/>
          </p:cNvSpPr>
          <p:nvPr>
            <p:ph type="sldNum" sz="quarter" idx="5"/>
          </p:nvPr>
        </p:nvSpPr>
        <p:spPr/>
        <p:txBody>
          <a:bodyPr/>
          <a:lstStyle/>
          <a:p>
            <a:pPr rtl="0"/>
            <a:fld id="{5641018C-6CAF-B84E-B92C-ECB119457FBA}" type="slidenum">
              <a:rPr/>
              <a:t>390</a:t>
            </a:fld>
            <a:endParaRPr/>
          </a:p>
        </p:txBody>
      </p:sp>
    </p:spTree>
    <p:extLst>
      <p:ext uri="{BB962C8B-B14F-4D97-AF65-F5344CB8AC3E}">
        <p14:creationId xmlns:p14="http://schemas.microsoft.com/office/powerpoint/2010/main" val="1072898922"/>
      </p:ext>
    </p:extLst>
  </p:cSld>
  <p:clrMapOvr>
    <a:masterClrMapping/>
  </p:clrMapOvr>
</p:notes>
</file>

<file path=ppt/notesSlides/notesSlide391.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14 – 傳輸層</a:t>
            </a:r>
          </a:p>
          <a:p>
            <a:pPr rtl="0"/>
            <a:r>
              <a:rPr lang="zh-TW"/>
              <a:t>14.6 — 可靠性和流量控制</a:t>
            </a:r>
          </a:p>
          <a:p>
            <a:pPr rtl="0"/>
            <a:r>
              <a:rPr lang="zh-TW"/>
              <a:t>14.6.1 — TCP 可靠性 — 保證和訂購的交付</a:t>
            </a:r>
          </a:p>
        </p:txBody>
      </p:sp>
      <p:sp>
        <p:nvSpPr>
          <p:cNvPr id="4" name="Slide Number Placeholder 3"/>
          <p:cNvSpPr>
            <a:spLocks noGrp="1"/>
          </p:cNvSpPr>
          <p:nvPr>
            <p:ph type="sldNum" sz="quarter" idx="5"/>
          </p:nvPr>
        </p:nvSpPr>
        <p:spPr/>
        <p:txBody>
          <a:bodyPr/>
          <a:lstStyle/>
          <a:p>
            <a:pPr rtl="0"/>
            <a:fld id="{5641018C-6CAF-B84E-B92C-ECB119457FBA}" type="slidenum">
              <a:rPr/>
              <a:t>391</a:t>
            </a:fld>
            <a:endParaRPr/>
          </a:p>
        </p:txBody>
      </p:sp>
    </p:spTree>
    <p:extLst>
      <p:ext uri="{BB962C8B-B14F-4D97-AF65-F5344CB8AC3E}">
        <p14:creationId xmlns:p14="http://schemas.microsoft.com/office/powerpoint/2010/main" val="1062714591"/>
      </p:ext>
    </p:extLst>
  </p:cSld>
  <p:clrMapOvr>
    <a:masterClrMapping/>
  </p:clrMapOvr>
</p:notes>
</file>

<file path=ppt/notesSlides/notesSlide392.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14 – 傳輸層</a:t>
            </a:r>
          </a:p>
          <a:p>
            <a:pPr rtl="0"/>
            <a:r>
              <a:rPr lang="zh-TW"/>
              <a:t>14.6 — 可靠性和流量控制</a:t>
            </a:r>
          </a:p>
          <a:p>
            <a:pPr rtl="0"/>
            <a:r>
              <a:rPr lang="zh-TW"/>
              <a:t>14.6.3 TCP 可靠性 — 資料遺失和傳輸</a:t>
            </a:r>
          </a:p>
        </p:txBody>
      </p:sp>
      <p:sp>
        <p:nvSpPr>
          <p:cNvPr id="4" name="Slide Number Placeholder 3"/>
          <p:cNvSpPr>
            <a:spLocks noGrp="1"/>
          </p:cNvSpPr>
          <p:nvPr>
            <p:ph type="sldNum" sz="quarter" idx="5"/>
          </p:nvPr>
        </p:nvSpPr>
        <p:spPr/>
        <p:txBody>
          <a:bodyPr/>
          <a:lstStyle/>
          <a:p>
            <a:pPr rtl="0"/>
            <a:fld id="{5641018C-6CAF-B84E-B92C-ECB119457FBA}" type="slidenum">
              <a:rPr/>
              <a:t>392</a:t>
            </a:fld>
            <a:endParaRPr/>
          </a:p>
        </p:txBody>
      </p:sp>
    </p:spTree>
    <p:extLst>
      <p:ext uri="{BB962C8B-B14F-4D97-AF65-F5344CB8AC3E}">
        <p14:creationId xmlns:p14="http://schemas.microsoft.com/office/powerpoint/2010/main" val="2345363709"/>
      </p:ext>
    </p:extLst>
  </p:cSld>
  <p:clrMapOvr>
    <a:masterClrMapping/>
  </p:clrMapOvr>
</p:notes>
</file>

<file path=ppt/notesSlides/notesSlide393.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14 – 傳輸層</a:t>
            </a:r>
          </a:p>
          <a:p>
            <a:pPr rtl="0"/>
            <a:r>
              <a:rPr lang="zh-TW"/>
              <a:t>14.6 — 可靠性和流量控制</a:t>
            </a:r>
          </a:p>
          <a:p>
            <a:pPr rtl="0"/>
            <a:r>
              <a:rPr lang="zh-TW"/>
              <a:t>14.6.3 TCP 可靠性 — 資料遺失和傳輸 (連續)</a:t>
            </a:r>
          </a:p>
        </p:txBody>
      </p:sp>
      <p:sp>
        <p:nvSpPr>
          <p:cNvPr id="4" name="Slide Number Placeholder 3"/>
          <p:cNvSpPr>
            <a:spLocks noGrp="1"/>
          </p:cNvSpPr>
          <p:nvPr>
            <p:ph type="sldNum" sz="quarter" idx="5"/>
          </p:nvPr>
        </p:nvSpPr>
        <p:spPr/>
        <p:txBody>
          <a:bodyPr/>
          <a:lstStyle/>
          <a:p>
            <a:pPr rtl="0"/>
            <a:fld id="{5641018C-6CAF-B84E-B92C-ECB119457FBA}" type="slidenum">
              <a:rPr/>
              <a:t>393</a:t>
            </a:fld>
            <a:endParaRPr/>
          </a:p>
        </p:txBody>
      </p:sp>
    </p:spTree>
    <p:extLst>
      <p:ext uri="{BB962C8B-B14F-4D97-AF65-F5344CB8AC3E}">
        <p14:creationId xmlns:p14="http://schemas.microsoft.com/office/powerpoint/2010/main" val="3502159911"/>
      </p:ext>
    </p:extLst>
  </p:cSld>
  <p:clrMapOvr>
    <a:masterClrMapping/>
  </p:clrMapOvr>
</p:notes>
</file>

<file path=ppt/notesSlides/notesSlide394.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14 – 傳輸層</a:t>
            </a:r>
          </a:p>
          <a:p>
            <a:pPr rtl="0"/>
            <a:r>
              <a:rPr lang="zh-TW"/>
              <a:t>14.6 — 可靠性和流量控制</a:t>
            </a:r>
          </a:p>
          <a:p>
            <a:pPr rtl="0"/>
            <a:r>
              <a:rPr lang="zh-TW"/>
              <a:t>14.6.5 — TCP 流量控制 — 視窗大小和確認</a:t>
            </a:r>
          </a:p>
        </p:txBody>
      </p:sp>
      <p:sp>
        <p:nvSpPr>
          <p:cNvPr id="4" name="Slide Number Placeholder 3"/>
          <p:cNvSpPr>
            <a:spLocks noGrp="1"/>
          </p:cNvSpPr>
          <p:nvPr>
            <p:ph type="sldNum" sz="quarter" idx="5"/>
          </p:nvPr>
        </p:nvSpPr>
        <p:spPr/>
        <p:txBody>
          <a:bodyPr/>
          <a:lstStyle/>
          <a:p>
            <a:pPr rtl="0"/>
            <a:fld id="{5641018C-6CAF-B84E-B92C-ECB119457FBA}" type="slidenum">
              <a:rPr/>
              <a:t>394</a:t>
            </a:fld>
            <a:endParaRPr/>
          </a:p>
        </p:txBody>
      </p:sp>
    </p:spTree>
    <p:extLst>
      <p:ext uri="{BB962C8B-B14F-4D97-AF65-F5344CB8AC3E}">
        <p14:creationId xmlns:p14="http://schemas.microsoft.com/office/powerpoint/2010/main" val="570146059"/>
      </p:ext>
    </p:extLst>
  </p:cSld>
  <p:clrMapOvr>
    <a:masterClrMapping/>
  </p:clrMapOvr>
</p:notes>
</file>

<file path=ppt/notesSlides/notesSlide395.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14 – 傳輸層</a:t>
            </a:r>
          </a:p>
          <a:p>
            <a:pPr rtl="0"/>
            <a:r>
              <a:rPr lang="zh-TW"/>
              <a:t>14.6 — 可靠性和流量控制</a:t>
            </a:r>
          </a:p>
          <a:p>
            <a:pPr rtl="0"/>
            <a:r>
              <a:rPr lang="zh-TW"/>
              <a:t>14.6.6 — TCP 流量控制 — 最大區段大小 (MSS)</a:t>
            </a:r>
          </a:p>
        </p:txBody>
      </p:sp>
      <p:sp>
        <p:nvSpPr>
          <p:cNvPr id="4" name="Slide Number Placeholder 3"/>
          <p:cNvSpPr>
            <a:spLocks noGrp="1"/>
          </p:cNvSpPr>
          <p:nvPr>
            <p:ph type="sldNum" sz="quarter" idx="5"/>
          </p:nvPr>
        </p:nvSpPr>
        <p:spPr/>
        <p:txBody>
          <a:bodyPr/>
          <a:lstStyle/>
          <a:p>
            <a:pPr rtl="0"/>
            <a:fld id="{5641018C-6CAF-B84E-B92C-ECB119457FBA}" type="slidenum">
              <a:rPr/>
              <a:t>395</a:t>
            </a:fld>
            <a:endParaRPr/>
          </a:p>
        </p:txBody>
      </p:sp>
    </p:spTree>
    <p:extLst>
      <p:ext uri="{BB962C8B-B14F-4D97-AF65-F5344CB8AC3E}">
        <p14:creationId xmlns:p14="http://schemas.microsoft.com/office/powerpoint/2010/main" val="3549825399"/>
      </p:ext>
    </p:extLst>
  </p:cSld>
  <p:clrMapOvr>
    <a:masterClrMapping/>
  </p:clrMapOvr>
</p:notes>
</file>

<file path=ppt/notesSlides/notesSlide396.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14 – 傳輸層</a:t>
            </a:r>
          </a:p>
          <a:p>
            <a:pPr rtl="0"/>
            <a:r>
              <a:rPr lang="zh-TW"/>
              <a:t>14.6 — 可靠性和流量控制</a:t>
            </a:r>
          </a:p>
          <a:p>
            <a:pPr rtl="0"/>
            <a:r>
              <a:rPr lang="zh-TW"/>
              <a:t>14.6.7 — TCP 流量控制 — 擁塞避免</a:t>
            </a:r>
          </a:p>
          <a:p>
            <a:pPr rtl="0"/>
            <a:r>
              <a:rPr lang="zh-TW"/>
              <a:t>14.6.8 — 檢查您的瞭解 — 可靠性和流量控制</a:t>
            </a:r>
          </a:p>
        </p:txBody>
      </p:sp>
      <p:sp>
        <p:nvSpPr>
          <p:cNvPr id="4" name="Slide Number Placeholder 3"/>
          <p:cNvSpPr>
            <a:spLocks noGrp="1"/>
          </p:cNvSpPr>
          <p:nvPr>
            <p:ph type="sldNum" sz="quarter" idx="5"/>
          </p:nvPr>
        </p:nvSpPr>
        <p:spPr/>
        <p:txBody>
          <a:bodyPr/>
          <a:lstStyle/>
          <a:p>
            <a:pPr rtl="0"/>
            <a:fld id="{5641018C-6CAF-B84E-B92C-ECB119457FBA}" type="slidenum">
              <a:rPr/>
              <a:t>396</a:t>
            </a:fld>
            <a:endParaRPr/>
          </a:p>
        </p:txBody>
      </p:sp>
    </p:spTree>
    <p:extLst>
      <p:ext uri="{BB962C8B-B14F-4D97-AF65-F5344CB8AC3E}">
        <p14:creationId xmlns:p14="http://schemas.microsoft.com/office/powerpoint/2010/main" val="2198578267"/>
      </p:ext>
    </p:extLst>
  </p:cSld>
  <p:clrMapOvr>
    <a:masterClrMapping/>
  </p:clrMapOvr>
</p:notes>
</file>

<file path=ppt/notesSlides/notesSlide397.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14 – 傳輸層</a:t>
            </a:r>
          </a:p>
          <a:p>
            <a:pPr rtl="0"/>
            <a:r>
              <a:rPr lang="zh-TW"/>
              <a:t>14.7-UDP 通訊</a:t>
            </a:r>
          </a:p>
          <a:p>
            <a:pPr rtl="0"/>
            <a:r>
              <a:rPr lang="zh-TW"/>
              <a:t>14.7.1-UDP 低開銷與可靠性</a:t>
            </a:r>
          </a:p>
        </p:txBody>
      </p:sp>
      <p:sp>
        <p:nvSpPr>
          <p:cNvPr id="4" name="Slide Number Placeholder 3"/>
          <p:cNvSpPr>
            <a:spLocks noGrp="1"/>
          </p:cNvSpPr>
          <p:nvPr>
            <p:ph type="sldNum" sz="quarter" idx="5"/>
          </p:nvPr>
        </p:nvSpPr>
        <p:spPr/>
        <p:txBody>
          <a:bodyPr/>
          <a:lstStyle/>
          <a:p>
            <a:pPr rtl="0"/>
            <a:fld id="{5641018C-6CAF-B84E-B92C-ECB119457FBA}" type="slidenum">
              <a:rPr/>
              <a:t>397</a:t>
            </a:fld>
            <a:endParaRPr/>
          </a:p>
        </p:txBody>
      </p:sp>
    </p:spTree>
    <p:extLst>
      <p:ext uri="{BB962C8B-B14F-4D97-AF65-F5344CB8AC3E}">
        <p14:creationId xmlns:p14="http://schemas.microsoft.com/office/powerpoint/2010/main" val="2335305359"/>
      </p:ext>
    </p:extLst>
  </p:cSld>
  <p:clrMapOvr>
    <a:masterClrMapping/>
  </p:clrMapOvr>
</p:notes>
</file>

<file path=ppt/notesSlides/notesSlide398.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14 – 傳輸層</a:t>
            </a:r>
          </a:p>
          <a:p>
            <a:pPr rtl="0"/>
            <a:r>
              <a:rPr lang="zh-TW"/>
              <a:t>14.7-UDP 通訊</a:t>
            </a:r>
          </a:p>
          <a:p>
            <a:pPr rtl="0"/>
            <a:r>
              <a:rPr lang="zh-TW"/>
              <a:t>14.7.2 – UDP Datagram Reassembly</a:t>
            </a:r>
          </a:p>
        </p:txBody>
      </p:sp>
      <p:sp>
        <p:nvSpPr>
          <p:cNvPr id="4" name="Slide Number Placeholder 3"/>
          <p:cNvSpPr>
            <a:spLocks noGrp="1"/>
          </p:cNvSpPr>
          <p:nvPr>
            <p:ph type="sldNum" sz="quarter" idx="5"/>
          </p:nvPr>
        </p:nvSpPr>
        <p:spPr/>
        <p:txBody>
          <a:bodyPr/>
          <a:lstStyle/>
          <a:p>
            <a:pPr rtl="0"/>
            <a:fld id="{5641018C-6CAF-B84E-B92C-ECB119457FBA}" type="slidenum">
              <a:rPr/>
              <a:t>398</a:t>
            </a:fld>
            <a:endParaRPr/>
          </a:p>
        </p:txBody>
      </p:sp>
    </p:spTree>
    <p:extLst>
      <p:ext uri="{BB962C8B-B14F-4D97-AF65-F5344CB8AC3E}">
        <p14:creationId xmlns:p14="http://schemas.microsoft.com/office/powerpoint/2010/main" val="4045602776"/>
      </p:ext>
    </p:extLst>
  </p:cSld>
  <p:clrMapOvr>
    <a:masterClrMapping/>
  </p:clrMapOvr>
</p:notes>
</file>

<file path=ppt/notesSlides/notesSlide399.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14 – 傳輸層</a:t>
            </a:r>
          </a:p>
          <a:p>
            <a:pPr rtl="0"/>
            <a:r>
              <a:rPr lang="zh-TW"/>
              <a:t>14.7-UDP 通訊</a:t>
            </a:r>
          </a:p>
          <a:p>
            <a:pPr rtl="0"/>
            <a:r>
              <a:rPr lang="zh-TW"/>
              <a:t>14.7.3 – UDP Server Processes and Requests</a:t>
            </a:r>
          </a:p>
        </p:txBody>
      </p:sp>
      <p:sp>
        <p:nvSpPr>
          <p:cNvPr id="4" name="Slide Number Placeholder 3"/>
          <p:cNvSpPr>
            <a:spLocks noGrp="1"/>
          </p:cNvSpPr>
          <p:nvPr>
            <p:ph type="sldNum" sz="quarter" idx="5"/>
          </p:nvPr>
        </p:nvSpPr>
        <p:spPr/>
        <p:txBody>
          <a:bodyPr/>
          <a:lstStyle/>
          <a:p>
            <a:pPr rtl="0"/>
            <a:fld id="{5641018C-6CAF-B84E-B92C-ECB119457FBA}" type="slidenum">
              <a:rPr/>
              <a:t>399</a:t>
            </a:fld>
            <a:endParaRPr/>
          </a:p>
        </p:txBody>
      </p:sp>
    </p:spTree>
    <p:extLst>
      <p:ext uri="{BB962C8B-B14F-4D97-AF65-F5344CB8AC3E}">
        <p14:creationId xmlns:p14="http://schemas.microsoft.com/office/powerpoint/2010/main" val="1995311578"/>
      </p:ext>
    </p:extLst>
  </p:cSld>
  <p:clrMapOvr>
    <a:masterClrMapping/>
  </p:clrMapOvr>
</p:notes>
</file>

<file path=ppt/notesSlides/notesSlide4.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0482" name="Rectangle 11"/>
          <p:cNvSpPr txBox="1">
            <a:spLocks noGrp="1" noChangeArrowheads="1"/>
          </p:cNvSpPr>
          <p:nvPr/>
        </p:nvSpPr>
        <p:spPr bwMode="auto">
          <a:xfrm>
            <a:off x="5885392" y="9435469"/>
            <a:ext cx="806779" cy="312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a:cs typeface="Arial"/>
              </a:defRPr>
            </a:lvl1pPr>
            <a:lvl2pPr marL="742950" indent="-285750" defTabSz="903288" eaLnBrk="0" hangingPunct="0">
              <a:defRPr sz="2400" b="1">
                <a:solidFill>
                  <a:schemeClr val="tx1"/>
                </a:solidFill>
                <a:latin typeface="Arial"/>
                <a:cs typeface="Arial"/>
              </a:defRPr>
            </a:lvl2pPr>
            <a:lvl3pPr marL="1143000" indent="-228600" defTabSz="903288" eaLnBrk="0" hangingPunct="0">
              <a:defRPr sz="2400" b="1">
                <a:solidFill>
                  <a:schemeClr val="tx1"/>
                </a:solidFill>
                <a:latin typeface="Arial"/>
                <a:cs typeface="Arial"/>
              </a:defRPr>
            </a:lvl3pPr>
            <a:lvl4pPr marL="1600200" indent="-228600" defTabSz="903288" eaLnBrk="0" hangingPunct="0">
              <a:defRPr sz="2400" b="1">
                <a:solidFill>
                  <a:schemeClr val="tx1"/>
                </a:solidFill>
                <a:latin typeface="Arial"/>
                <a:cs typeface="Arial"/>
              </a:defRPr>
            </a:lvl4pPr>
            <a:lvl5pPr marL="2057400" indent="-228600" defTabSz="903288" eaLnBrk="0" hangingPunct="0">
              <a:defRPr sz="2400" b="1">
                <a:solidFill>
                  <a:schemeClr val="tx1"/>
                </a:solidFill>
                <a:latin typeface="Arial"/>
                <a:cs typeface="Arial"/>
              </a:defRPr>
            </a:lvl5pPr>
            <a:lvl6pPr marL="2514600" indent="-228600" defTabSz="903288" eaLnBrk="0" fontAlgn="base" hangingPunct="0">
              <a:spcBef>
                <a:spcPct val="0"/>
              </a:spcBef>
              <a:spcAft>
                <a:spcPct val="0"/>
              </a:spcAft>
              <a:defRPr sz="2400" b="1">
                <a:solidFill>
                  <a:schemeClr val="tx1"/>
                </a:solidFill>
                <a:latin typeface="Arial"/>
                <a:cs typeface="Arial"/>
              </a:defRPr>
            </a:lvl6pPr>
            <a:lvl7pPr marL="2971800" indent="-228600" defTabSz="903288" eaLnBrk="0" fontAlgn="base" hangingPunct="0">
              <a:spcBef>
                <a:spcPct val="0"/>
              </a:spcBef>
              <a:spcAft>
                <a:spcPct val="0"/>
              </a:spcAft>
              <a:defRPr sz="2400" b="1">
                <a:solidFill>
                  <a:schemeClr val="tx1"/>
                </a:solidFill>
                <a:latin typeface="Arial"/>
                <a:cs typeface="Arial"/>
              </a:defRPr>
            </a:lvl7pPr>
            <a:lvl8pPr marL="3429000" indent="-228600" defTabSz="903288" eaLnBrk="0" fontAlgn="base" hangingPunct="0">
              <a:spcBef>
                <a:spcPct val="0"/>
              </a:spcBef>
              <a:spcAft>
                <a:spcPct val="0"/>
              </a:spcAft>
              <a:defRPr sz="2400" b="1">
                <a:solidFill>
                  <a:schemeClr val="tx1"/>
                </a:solidFill>
                <a:latin typeface="Arial"/>
                <a:cs typeface="Arial"/>
              </a:defRPr>
            </a:lvl8pPr>
            <a:lvl9pPr marL="3886200" indent="-228600" defTabSz="903288" eaLnBrk="0" fontAlgn="base" hangingPunct="0">
              <a:spcBef>
                <a:spcPct val="0"/>
              </a:spcBef>
              <a:spcAft>
                <a:spcPct val="0"/>
              </a:spcAft>
              <a:defRPr sz="2400" b="1">
                <a:solidFill>
                  <a:schemeClr val="tx1"/>
                </a:solidFill>
                <a:latin typeface="Arial"/>
                <a:cs typeface="Arial"/>
              </a:defRPr>
            </a:lvl9pPr>
          </a:lstStyle>
          <a:p>
            <a:pPr algn="r" rtl="0"/>
            <a:fld id="{0A313ED8-785B-4D16-9B17-4143385249B9}" type="slidenum">
              <a:rPr sz="800" b="0"/>
              <a:pPr algn="r" rtl="0"/>
              <a:t>4</a:t>
            </a:fld>
            <a:endParaRPr sz="800" b="0"/>
          </a:p>
        </p:txBody>
      </p:sp>
      <p:sp>
        <p:nvSpPr>
          <p:cNvPr id="20483" name="Rectangle 2"/>
          <p:cNvSpPr>
            <a:spLocks noGrp="1" noRot="1" noChangeAspect="1" noChangeArrowheads="1" noTextEdit="1"/>
          </p:cNvSpPr>
          <p:nvPr>
            <p:ph type="sldImg"/>
          </p:nvPr>
        </p:nvSpPr>
        <p:spPr>
          <a:xfrm>
            <a:off x="1168400" y="1243013"/>
            <a:ext cx="4470400" cy="3354387"/>
          </a:xfrm>
        </p:spPr>
      </p:sp>
      <p:sp>
        <p:nvSpPr>
          <p:cNvPr id="2048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457200" rtl="0" eaLnBrk="1" fontAlgn="auto" latinLnBrk="0" hangingPunct="1">
              <a:lnSpc>
                <a:spcPct val="100000"/>
              </a:lnSpc>
              <a:spcBef>
                <a:spcPct val="0"/>
              </a:spcBef>
              <a:spcAft>
                <a:spcPct val="0"/>
              </a:spcAft>
              <a:buClrTx/>
              <a:buSzTx/>
              <a:buFontTx/>
              <a:buNone/>
              <a:defRPr/>
            </a:pPr>
            <a:r>
              <a:rPr lang="zh-TW" sz="1200" b="0"/>
              <a:t>1 — 今日的網路連線</a:t>
            </a:r>
          </a:p>
          <a:p>
            <a:pPr rtl="0"/>
            <a:r>
              <a:rPr lang="zh-TW"/>
              <a:t>1.0.2-我將學會在本單元中做什麼？</a:t>
            </a:r>
          </a:p>
        </p:txBody>
      </p:sp>
    </p:spTree>
    <p:extLst>
      <p:ext uri="{BB962C8B-B14F-4D97-AF65-F5344CB8AC3E}">
        <p14:creationId xmlns:p14="http://schemas.microsoft.com/office/powerpoint/2010/main" val="2862840491"/>
      </p:ext>
    </p:extLst>
  </p:cSld>
  <p:clrMapOvr>
    <a:masterClrMapping/>
  </p:clrMapOvr>
</p:notes>
</file>

<file path=ppt/notesSlides/notesSlide40.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lnSpc>
                <a:spcPct val="80000"/>
              </a:lnSpc>
              <a:buFontTx/>
              <a:buNone/>
            </a:pPr>
            <a:r>
              <a:rPr lang="zh-TW" sz="1200" kern="1200">
                <a:solidFill>
                  <a:schemeClr val="tx1"/>
                </a:solidFill>
                <a:latin typeface="Arial"/>
                <a:ea typeface="ＭＳ Ｐゴシック" charset="0"/>
                <a:cs typeface="ＭＳ Ｐゴシック" charset="0"/>
              </a:rPr>
              <a:t>1 – Networking Today</a:t>
            </a:r>
          </a:p>
          <a:p>
            <a:pPr rtl="0">
              <a:lnSpc>
                <a:spcPct val="80000"/>
              </a:lnSpc>
              <a:buFontTx/>
              <a:buNone/>
            </a:pPr>
            <a:r>
              <a:rPr lang="zh-TW" sz="1200" kern="1200">
                <a:solidFill>
                  <a:schemeClr val="tx1"/>
                </a:solidFill>
                <a:latin typeface="Arial"/>
                <a:ea typeface="ＭＳ Ｐゴシック" charset="0"/>
                <a:cs typeface="ＭＳ Ｐゴシック" charset="0"/>
              </a:rPr>
              <a:t>1.8 – </a:t>
            </a:r>
            <a:r>
              <a:rPr lang="zh-TW" sz="1200">
                <a:solidFill>
                  <a:schemeClr val="accent5">
                    <a:lumMod val="40000"/>
                    <a:lumOff val="60000"/>
                  </a:schemeClr>
                </a:solidFill>
              </a:rPr>
              <a:t>Network Security</a:t>
            </a:r>
          </a:p>
          <a:p>
            <a:pPr rtl="0">
              <a:lnSpc>
                <a:spcPct val="80000"/>
              </a:lnSpc>
              <a:buFontTx/>
              <a:buNone/>
            </a:pPr>
            <a:r>
              <a:rPr lang="zh-TW">
                <a:latin typeface="Arial"/>
              </a:rPr>
              <a:t>1.8.2 — 安全</a:t>
            </a:r>
            <a:r>
              <a:rPr lang="zh-TW" baseline="0">
                <a:latin typeface="Arial"/>
              </a:rPr>
              <a:t> 解決方案 (連續) </a:t>
            </a:r>
          </a:p>
          <a:p>
            <a:pPr marL="0" marR="0" lvl="0" indent="0" algn="l" defTabSz="457200" rtl="0" eaLnBrk="1" fontAlgn="auto" latinLnBrk="0" hangingPunct="1">
              <a:lnSpc>
                <a:spcPct val="80000"/>
              </a:lnSpc>
              <a:spcBef>
                <a:spcPct val="0"/>
              </a:spcBef>
              <a:spcAft>
                <a:spcPct val="0"/>
              </a:spcAft>
              <a:buClrTx/>
              <a:buSzTx/>
              <a:buFontTx/>
              <a:buNone/>
              <a:defRPr/>
            </a:pPr>
            <a:r>
              <a:rPr lang="zh-TW" sz="1200">
                <a:effectLst/>
              </a:rPr>
              <a:t>1.8.3 — 檢查您的理解 — </a:t>
            </a:r>
            <a:r>
              <a:rPr lang="zh-TW" altLang="en-US" sz="1200">
                <a:effectLst/>
              </a:rPr>
              <a:t>網路</a:t>
            </a:r>
            <a:r>
              <a:rPr lang="zh-TW" sz="1200">
                <a:effectLst/>
              </a:rPr>
              <a:t>安全</a:t>
            </a:r>
          </a:p>
          <a:p>
            <a:pPr>
              <a:lnSpc>
                <a:spcPct val="80000"/>
              </a:lnSpc>
              <a:buFontTx/>
              <a:buNone/>
            </a:pPr>
            <a:endParaRPr lang="en-US"/>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40</a:t>
            </a:fld>
            <a:endParaRPr>
              <a:solidFill>
                <a:prstClr val="black"/>
              </a:solidFill>
            </a:endParaRPr>
          </a:p>
        </p:txBody>
      </p:sp>
    </p:spTree>
    <p:extLst>
      <p:ext uri="{BB962C8B-B14F-4D97-AF65-F5344CB8AC3E}">
        <p14:creationId xmlns:p14="http://schemas.microsoft.com/office/powerpoint/2010/main" val="7317866"/>
      </p:ext>
    </p:extLst>
  </p:cSld>
  <p:clrMapOvr>
    <a:masterClrMapping/>
  </p:clrMapOvr>
</p:notes>
</file>

<file path=ppt/notesSlides/notesSlide400.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14 – 傳輸層</a:t>
            </a:r>
          </a:p>
          <a:p>
            <a:pPr rtl="0"/>
            <a:r>
              <a:rPr lang="zh-TW"/>
              <a:t>14.7 - UDP Communication</a:t>
            </a:r>
          </a:p>
          <a:p>
            <a:pPr rtl="0"/>
            <a:r>
              <a:rPr lang="zh-TW"/>
              <a:t>14.7.4 – UDP Client Processes </a:t>
            </a:r>
          </a:p>
          <a:p>
            <a:pPr rtl="0"/>
            <a:r>
              <a:rPr lang="zh-TW"/>
              <a:t>14.7.5 檢查您的理解 — UDP 通訊</a:t>
            </a:r>
          </a:p>
        </p:txBody>
      </p:sp>
      <p:sp>
        <p:nvSpPr>
          <p:cNvPr id="4" name="Slide Number Placeholder 3"/>
          <p:cNvSpPr>
            <a:spLocks noGrp="1"/>
          </p:cNvSpPr>
          <p:nvPr>
            <p:ph type="sldNum" sz="quarter" idx="5"/>
          </p:nvPr>
        </p:nvSpPr>
        <p:spPr/>
        <p:txBody>
          <a:bodyPr/>
          <a:lstStyle/>
          <a:p>
            <a:pPr rtl="0"/>
            <a:fld id="{5641018C-6CAF-B84E-B92C-ECB119457FBA}" type="slidenum">
              <a:rPr/>
              <a:t>400</a:t>
            </a:fld>
            <a:endParaRPr/>
          </a:p>
        </p:txBody>
      </p:sp>
    </p:spTree>
    <p:extLst>
      <p:ext uri="{BB962C8B-B14F-4D97-AF65-F5344CB8AC3E}">
        <p14:creationId xmlns:p14="http://schemas.microsoft.com/office/powerpoint/2010/main" val="1730084473"/>
      </p:ext>
    </p:extLst>
  </p:cSld>
  <p:clrMapOvr>
    <a:masterClrMapping/>
  </p:clrMapOvr>
</p:notes>
</file>

<file path=ppt/notesSlides/notesSlide401.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2529" name="Rectangle 11"/>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a:ea typeface="ＭＳ Ｐゴシック" charset="0"/>
                <a:cs typeface="ＭＳ Ｐゴシック" charset="0"/>
              </a:defRPr>
            </a:lvl1pPr>
            <a:lvl2pPr marL="742950" indent="-285750" defTabSz="903288">
              <a:defRPr sz="2400">
                <a:solidFill>
                  <a:schemeClr val="tx1"/>
                </a:solidFill>
                <a:latin typeface="Arial"/>
                <a:ea typeface="ＭＳ Ｐゴシック" charset="0"/>
              </a:defRPr>
            </a:lvl2pPr>
            <a:lvl3pPr marL="1143000" indent="-228600" defTabSz="903288">
              <a:defRPr sz="2400">
                <a:solidFill>
                  <a:schemeClr val="tx1"/>
                </a:solidFill>
                <a:latin typeface="Arial"/>
                <a:ea typeface="ＭＳ Ｐゴシック" charset="0"/>
              </a:defRPr>
            </a:lvl3pPr>
            <a:lvl4pPr marL="1600200" indent="-228600" defTabSz="903288">
              <a:defRPr sz="2400">
                <a:solidFill>
                  <a:schemeClr val="tx1"/>
                </a:solidFill>
                <a:latin typeface="Arial"/>
                <a:ea typeface="ＭＳ Ｐゴシック" charset="0"/>
              </a:defRPr>
            </a:lvl4pPr>
            <a:lvl5pPr marL="2057400" indent="-228600" defTabSz="903288">
              <a:defRPr sz="2400">
                <a:solidFill>
                  <a:schemeClr val="tx1"/>
                </a:solidFill>
                <a:latin typeface="Arial"/>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9pPr>
          </a:lstStyle>
          <a:p>
            <a:pPr rtl="0"/>
            <a:fld id="{3997A419-355F-A04A-96E0-21643AF8E9FF}" type="slidenum">
              <a:rPr sz="800">
                <a:solidFill>
                  <a:prstClr val="black"/>
                </a:solidFill>
              </a:rPr>
              <a:pPr rtl="0"/>
              <a:t>401</a:t>
            </a:fld>
            <a:endParaRPr sz="800">
              <a:solidFill>
                <a:prstClr val="black"/>
              </a:solidFill>
            </a:endParaRPr>
          </a:p>
        </p:txBody>
      </p:sp>
      <p:sp>
        <p:nvSpPr>
          <p:cNvPr id="22530" name="Rectangle 2"/>
          <p:cNvSpPr>
            <a:spLocks noGrp="1" noRot="1" noChangeAspect="1" noChangeArrowheads="1" noTextEdit="1"/>
          </p:cNvSpPr>
          <p:nvPr>
            <p:ph type="sldImg"/>
          </p:nvPr>
        </p:nvSpPr>
        <p:spPr>
          <a:xfrm>
            <a:off x="1168400" y="1243013"/>
            <a:ext cx="4470400" cy="3354387"/>
          </a:xfrm>
        </p:spPr>
      </p:sp>
      <p:sp>
        <p:nvSpPr>
          <p:cNvPr id="2253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r>
              <a:rPr lang="zh-TW"/>
              <a:t>14 – 傳輸層</a:t>
            </a:r>
          </a:p>
          <a:p>
            <a:pPr rtl="0"/>
            <a:r>
              <a:rPr lang="zh-TW"/>
              <a:t>14.8 — 單元練習及問答</a:t>
            </a:r>
          </a:p>
          <a:p>
            <a:pPr rtl="0"/>
            <a:r>
              <a:rPr lang="zh-TW"/>
              <a:t>14.8.2-我學到了什麼這個模塊？</a:t>
            </a:r>
          </a:p>
        </p:txBody>
      </p:sp>
    </p:spTree>
    <p:extLst>
      <p:ext uri="{BB962C8B-B14F-4D97-AF65-F5344CB8AC3E}">
        <p14:creationId xmlns:p14="http://schemas.microsoft.com/office/powerpoint/2010/main" val="1834525130"/>
      </p:ext>
    </p:extLst>
  </p:cSld>
  <p:clrMapOvr>
    <a:masterClrMapping/>
  </p:clrMapOvr>
</p:notes>
</file>

<file path=ppt/notesSlides/notesSlide402.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2529" name="Rectangle 11"/>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a:ea typeface="ＭＳ Ｐゴシック" charset="0"/>
                <a:cs typeface="ＭＳ Ｐゴシック" charset="0"/>
              </a:defRPr>
            </a:lvl1pPr>
            <a:lvl2pPr marL="742950" indent="-285750" defTabSz="903288">
              <a:defRPr sz="2400">
                <a:solidFill>
                  <a:schemeClr val="tx1"/>
                </a:solidFill>
                <a:latin typeface="Arial"/>
                <a:ea typeface="ＭＳ Ｐゴシック" charset="0"/>
              </a:defRPr>
            </a:lvl2pPr>
            <a:lvl3pPr marL="1143000" indent="-228600" defTabSz="903288">
              <a:defRPr sz="2400">
                <a:solidFill>
                  <a:schemeClr val="tx1"/>
                </a:solidFill>
                <a:latin typeface="Arial"/>
                <a:ea typeface="ＭＳ Ｐゴシック" charset="0"/>
              </a:defRPr>
            </a:lvl3pPr>
            <a:lvl4pPr marL="1600200" indent="-228600" defTabSz="903288">
              <a:defRPr sz="2400">
                <a:solidFill>
                  <a:schemeClr val="tx1"/>
                </a:solidFill>
                <a:latin typeface="Arial"/>
                <a:ea typeface="ＭＳ Ｐゴシック" charset="0"/>
              </a:defRPr>
            </a:lvl4pPr>
            <a:lvl5pPr marL="2057400" indent="-228600" defTabSz="903288">
              <a:defRPr sz="2400">
                <a:solidFill>
                  <a:schemeClr val="tx1"/>
                </a:solidFill>
                <a:latin typeface="Arial"/>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9pPr>
          </a:lstStyle>
          <a:p>
            <a:pPr rtl="0"/>
            <a:fld id="{3997A419-355F-A04A-96E0-21643AF8E9FF}" type="slidenum">
              <a:rPr sz="800">
                <a:solidFill>
                  <a:prstClr val="black"/>
                </a:solidFill>
              </a:rPr>
              <a:pPr rtl="0"/>
              <a:t>402</a:t>
            </a:fld>
            <a:endParaRPr sz="800">
              <a:solidFill>
                <a:prstClr val="black"/>
              </a:solidFill>
            </a:endParaRPr>
          </a:p>
        </p:txBody>
      </p:sp>
      <p:sp>
        <p:nvSpPr>
          <p:cNvPr id="22530" name="Rectangle 2"/>
          <p:cNvSpPr>
            <a:spLocks noGrp="1" noRot="1" noChangeAspect="1" noChangeArrowheads="1" noTextEdit="1"/>
          </p:cNvSpPr>
          <p:nvPr>
            <p:ph type="sldImg"/>
          </p:nvPr>
        </p:nvSpPr>
        <p:spPr>
          <a:xfrm>
            <a:off x="1168400" y="1243013"/>
            <a:ext cx="4470400" cy="3354387"/>
          </a:xfrm>
        </p:spPr>
      </p:sp>
      <p:sp>
        <p:nvSpPr>
          <p:cNvPr id="2253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r>
              <a:rPr lang="zh-TW"/>
              <a:t>14 – 傳輸層</a:t>
            </a:r>
          </a:p>
          <a:p>
            <a:pPr rtl="0"/>
            <a:r>
              <a:rPr lang="zh-TW"/>
              <a:t>14.8 – Modules Practice and Quiz</a:t>
            </a:r>
          </a:p>
          <a:p>
            <a:pPr rtl="0"/>
            <a:r>
              <a:rPr lang="zh-TW"/>
              <a:t>14.8.2-我學到了什麼這個模塊？(續)</a:t>
            </a:r>
          </a:p>
          <a:p>
            <a:pPr rtl="0"/>
            <a:r>
              <a:rPr lang="zh-TW"/>
              <a:t>14.8.3-模組測驗-傳輸層</a:t>
            </a:r>
          </a:p>
        </p:txBody>
      </p:sp>
    </p:spTree>
    <p:extLst>
      <p:ext uri="{BB962C8B-B14F-4D97-AF65-F5344CB8AC3E}">
        <p14:creationId xmlns:p14="http://schemas.microsoft.com/office/powerpoint/2010/main" val="2012498487"/>
      </p:ext>
    </p:extLst>
  </p:cSld>
  <p:clrMapOvr>
    <a:masterClrMapping/>
  </p:clrMapOvr>
</p:notes>
</file>

<file path=ppt/notesSlides/notesSlide403.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smtClean="0"/>
              <a:t>單元</a:t>
            </a:r>
            <a:r>
              <a:rPr lang="zh-TW"/>
              <a:t>15 – 應用層</a:t>
            </a:r>
          </a:p>
          <a:p>
            <a:endParaRPr lang="en-US"/>
          </a:p>
        </p:txBody>
      </p:sp>
      <p:sp>
        <p:nvSpPr>
          <p:cNvPr id="4" name="Slide Number Placeholder 3"/>
          <p:cNvSpPr>
            <a:spLocks noGrp="1"/>
          </p:cNvSpPr>
          <p:nvPr>
            <p:ph type="sldNum" sz="quarter" idx="10"/>
          </p:nvPr>
        </p:nvSpPr>
        <p:spPr/>
        <p:txBody>
          <a:bodyPr/>
          <a:lstStyle/>
          <a:p>
            <a:pPr rtl="0"/>
            <a:fld id="{5641018C-6CAF-B84E-B92C-ECB119457FBA}" type="slidenum">
              <a:rPr/>
              <a:t>403</a:t>
            </a:fld>
            <a:endParaRPr/>
          </a:p>
        </p:txBody>
      </p:sp>
    </p:spTree>
    <p:extLst>
      <p:ext uri="{BB962C8B-B14F-4D97-AF65-F5344CB8AC3E}">
        <p14:creationId xmlns:p14="http://schemas.microsoft.com/office/powerpoint/2010/main" val="1134987239"/>
      </p:ext>
    </p:extLst>
  </p:cSld>
  <p:clrMapOvr>
    <a:masterClrMapping/>
  </p:clrMapOvr>
</p:notes>
</file>

<file path=ppt/notesSlides/notesSlide404.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18434" name="Rectangle 11"/>
          <p:cNvSpPr txBox="1">
            <a:spLocks noGrp="1" noChangeArrowheads="1"/>
          </p:cNvSpPr>
          <p:nvPr/>
        </p:nvSpPr>
        <p:spPr bwMode="auto">
          <a:xfrm>
            <a:off x="5885392" y="9435469"/>
            <a:ext cx="806779" cy="312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a:cs typeface="Arial"/>
              </a:defRPr>
            </a:lvl1pPr>
            <a:lvl2pPr marL="742950" indent="-285750" defTabSz="903288" eaLnBrk="0" hangingPunct="0">
              <a:defRPr sz="2400" b="1">
                <a:solidFill>
                  <a:schemeClr val="tx1"/>
                </a:solidFill>
                <a:latin typeface="Arial"/>
                <a:cs typeface="Arial"/>
              </a:defRPr>
            </a:lvl2pPr>
            <a:lvl3pPr marL="1143000" indent="-228600" defTabSz="903288" eaLnBrk="0" hangingPunct="0">
              <a:defRPr sz="2400" b="1">
                <a:solidFill>
                  <a:schemeClr val="tx1"/>
                </a:solidFill>
                <a:latin typeface="Arial"/>
                <a:cs typeface="Arial"/>
              </a:defRPr>
            </a:lvl3pPr>
            <a:lvl4pPr marL="1600200" indent="-228600" defTabSz="903288" eaLnBrk="0" hangingPunct="0">
              <a:defRPr sz="2400" b="1">
                <a:solidFill>
                  <a:schemeClr val="tx1"/>
                </a:solidFill>
                <a:latin typeface="Arial"/>
                <a:cs typeface="Arial"/>
              </a:defRPr>
            </a:lvl4pPr>
            <a:lvl5pPr marL="2057400" indent="-228600" defTabSz="903288" eaLnBrk="0" hangingPunct="0">
              <a:defRPr sz="2400" b="1">
                <a:solidFill>
                  <a:schemeClr val="tx1"/>
                </a:solidFill>
                <a:latin typeface="Arial"/>
                <a:cs typeface="Arial"/>
              </a:defRPr>
            </a:lvl5pPr>
            <a:lvl6pPr marL="2514600" indent="-228600" defTabSz="903288" eaLnBrk="0" fontAlgn="base" hangingPunct="0">
              <a:spcBef>
                <a:spcPct val="0"/>
              </a:spcBef>
              <a:spcAft>
                <a:spcPct val="0"/>
              </a:spcAft>
              <a:defRPr sz="2400" b="1">
                <a:solidFill>
                  <a:schemeClr val="tx1"/>
                </a:solidFill>
                <a:latin typeface="Arial"/>
                <a:cs typeface="Arial"/>
              </a:defRPr>
            </a:lvl6pPr>
            <a:lvl7pPr marL="2971800" indent="-228600" defTabSz="903288" eaLnBrk="0" fontAlgn="base" hangingPunct="0">
              <a:spcBef>
                <a:spcPct val="0"/>
              </a:spcBef>
              <a:spcAft>
                <a:spcPct val="0"/>
              </a:spcAft>
              <a:defRPr sz="2400" b="1">
                <a:solidFill>
                  <a:schemeClr val="tx1"/>
                </a:solidFill>
                <a:latin typeface="Arial"/>
                <a:cs typeface="Arial"/>
              </a:defRPr>
            </a:lvl7pPr>
            <a:lvl8pPr marL="3429000" indent="-228600" defTabSz="903288" eaLnBrk="0" fontAlgn="base" hangingPunct="0">
              <a:spcBef>
                <a:spcPct val="0"/>
              </a:spcBef>
              <a:spcAft>
                <a:spcPct val="0"/>
              </a:spcAft>
              <a:defRPr sz="2400" b="1">
                <a:solidFill>
                  <a:schemeClr val="tx1"/>
                </a:solidFill>
                <a:latin typeface="Arial"/>
                <a:cs typeface="Arial"/>
              </a:defRPr>
            </a:lvl8pPr>
            <a:lvl9pPr marL="3886200" indent="-228600" defTabSz="903288" eaLnBrk="0" fontAlgn="base" hangingPunct="0">
              <a:spcBef>
                <a:spcPct val="0"/>
              </a:spcBef>
              <a:spcAft>
                <a:spcPct val="0"/>
              </a:spcAft>
              <a:defRPr sz="2400" b="1">
                <a:solidFill>
                  <a:schemeClr val="tx1"/>
                </a:solidFill>
                <a:latin typeface="Arial"/>
                <a:cs typeface="Arial"/>
              </a:defRPr>
            </a:lvl9pPr>
          </a:lstStyle>
          <a:p>
            <a:pPr algn="r" rtl="0"/>
            <a:fld id="{7C839C26-801B-42B6-A101-60F37FE2B0A8}" type="slidenum">
              <a:rPr sz="800" b="0">
                <a:solidFill>
                  <a:prstClr val="black"/>
                </a:solidFill>
              </a:rPr>
              <a:pPr algn="r" rtl="0"/>
              <a:t>404</a:t>
            </a:fld>
            <a:endParaRPr sz="800" b="0">
              <a:solidFill>
                <a:prstClr val="black"/>
              </a:solidFill>
            </a:endParaRPr>
          </a:p>
        </p:txBody>
      </p:sp>
      <p:sp>
        <p:nvSpPr>
          <p:cNvPr id="18435" name="Rectangle 2"/>
          <p:cNvSpPr>
            <a:spLocks noGrp="1" noRot="1" noChangeAspect="1" noChangeArrowheads="1" noTextEdit="1"/>
          </p:cNvSpPr>
          <p:nvPr>
            <p:ph type="sldImg"/>
          </p:nvPr>
        </p:nvSpPr>
        <p:spPr>
          <a:xfrm>
            <a:off x="1168400" y="1243013"/>
            <a:ext cx="4470400" cy="3354387"/>
          </a:xfrm>
        </p:spPr>
      </p:sp>
      <p:sp>
        <p:nvSpPr>
          <p:cNvPr id="1843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lnSpc>
                <a:spcPct val="80000"/>
              </a:lnSpc>
              <a:buFontTx/>
              <a:buNone/>
            </a:pPr>
            <a:r>
              <a:rPr lang="zh-TW" sz="1200" kern="1200">
                <a:solidFill>
                  <a:schemeClr val="tx1"/>
                </a:solidFill>
                <a:latin typeface="Arial"/>
                <a:ea typeface="ＭＳ Ｐゴシック" charset="0"/>
                <a:cs typeface="ＭＳ Ｐゴシック" charset="0"/>
              </a:rPr>
              <a:t>單元15 – 應用層</a:t>
            </a:r>
          </a:p>
          <a:p>
            <a:pPr rtl="0">
              <a:lnSpc>
                <a:spcPct val="80000"/>
              </a:lnSpc>
              <a:buFontTx/>
              <a:buNone/>
            </a:pPr>
            <a:r>
              <a:rPr lang="zh-TW" sz="1200" kern="1200">
                <a:solidFill>
                  <a:schemeClr val="tx1"/>
                </a:solidFill>
                <a:latin typeface="Arial"/>
                <a:ea typeface="ＭＳ Ｐゴシック" charset="0"/>
                <a:cs typeface="ＭＳ Ｐゴシック" charset="0"/>
              </a:rPr>
              <a:t>15.0.2 — 我將學會在模組中做些什麼？</a:t>
            </a:r>
          </a:p>
          <a:p>
            <a:pPr>
              <a:buFontTx/>
              <a:buNone/>
            </a:pPr>
            <a:endParaRPr lang="en-GB"/>
          </a:p>
        </p:txBody>
      </p:sp>
    </p:spTree>
    <p:extLst>
      <p:ext uri="{BB962C8B-B14F-4D97-AF65-F5344CB8AC3E}">
        <p14:creationId xmlns:p14="http://schemas.microsoft.com/office/powerpoint/2010/main" val="102045618"/>
      </p:ext>
    </p:extLst>
  </p:cSld>
  <p:clrMapOvr>
    <a:masterClrMapping/>
  </p:clrMapOvr>
</p:notes>
</file>

<file path=ppt/notesSlides/notesSlide405.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112642" name="Rectangle 11"/>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a:defRPr>
            </a:lvl1pPr>
            <a:lvl2pPr marL="742950" indent="-285750" defTabSz="882650">
              <a:defRPr sz="2400">
                <a:solidFill>
                  <a:schemeClr val="tx1"/>
                </a:solidFill>
                <a:latin typeface="Arial"/>
              </a:defRPr>
            </a:lvl2pPr>
            <a:lvl3pPr marL="1143000" indent="-228600" defTabSz="882650">
              <a:defRPr sz="2400">
                <a:solidFill>
                  <a:schemeClr val="tx1"/>
                </a:solidFill>
                <a:latin typeface="Arial"/>
              </a:defRPr>
            </a:lvl3pPr>
            <a:lvl4pPr marL="1600200" indent="-228600" defTabSz="882650">
              <a:defRPr sz="2400">
                <a:solidFill>
                  <a:schemeClr val="tx1"/>
                </a:solidFill>
                <a:latin typeface="Arial"/>
              </a:defRPr>
            </a:lvl4pPr>
            <a:lvl5pPr marL="2057400" indent="-228600" defTabSz="882650">
              <a:defRPr sz="2400">
                <a:solidFill>
                  <a:schemeClr val="tx1"/>
                </a:solidFill>
                <a:latin typeface="Arial"/>
              </a:defRPr>
            </a:lvl5pPr>
            <a:lvl6pPr marL="2514600" indent="-228600" algn="ctr" defTabSz="882650" eaLnBrk="0" fontAlgn="base" hangingPunct="0">
              <a:lnSpc>
                <a:spcPct val="90000"/>
              </a:lnSpc>
              <a:spcBef>
                <a:spcPct val="0"/>
              </a:spcBef>
              <a:spcAft>
                <a:spcPct val="0"/>
              </a:spcAft>
              <a:defRPr sz="2400">
                <a:solidFill>
                  <a:schemeClr val="tx1"/>
                </a:solidFill>
                <a:latin typeface="Arial"/>
              </a:defRPr>
            </a:lvl6pPr>
            <a:lvl7pPr marL="2971800" indent="-228600" algn="ctr" defTabSz="882650" eaLnBrk="0" fontAlgn="base" hangingPunct="0">
              <a:lnSpc>
                <a:spcPct val="90000"/>
              </a:lnSpc>
              <a:spcBef>
                <a:spcPct val="0"/>
              </a:spcBef>
              <a:spcAft>
                <a:spcPct val="0"/>
              </a:spcAft>
              <a:defRPr sz="2400">
                <a:solidFill>
                  <a:schemeClr val="tx1"/>
                </a:solidFill>
                <a:latin typeface="Arial"/>
              </a:defRPr>
            </a:lvl7pPr>
            <a:lvl8pPr marL="3429000" indent="-228600" algn="ctr" defTabSz="882650" eaLnBrk="0" fontAlgn="base" hangingPunct="0">
              <a:lnSpc>
                <a:spcPct val="90000"/>
              </a:lnSpc>
              <a:spcBef>
                <a:spcPct val="0"/>
              </a:spcBef>
              <a:spcAft>
                <a:spcPct val="0"/>
              </a:spcAft>
              <a:defRPr sz="2400">
                <a:solidFill>
                  <a:schemeClr val="tx1"/>
                </a:solidFill>
                <a:latin typeface="Arial"/>
              </a:defRPr>
            </a:lvl8pPr>
            <a:lvl9pPr marL="3886200" indent="-228600" algn="ctr" defTabSz="882650" eaLnBrk="0" fontAlgn="base" hangingPunct="0">
              <a:lnSpc>
                <a:spcPct val="90000"/>
              </a:lnSpc>
              <a:spcBef>
                <a:spcPct val="0"/>
              </a:spcBef>
              <a:spcAft>
                <a:spcPct val="0"/>
              </a:spcAft>
              <a:defRPr sz="2400">
                <a:solidFill>
                  <a:schemeClr val="tx1"/>
                </a:solidFill>
                <a:latin typeface="Arial"/>
              </a:defRPr>
            </a:lvl9pPr>
          </a:lstStyle>
          <a:p>
            <a:pPr rtl="0"/>
            <a:fld id="{04267211-205D-47E8-9F29-7E4C01D43DC3}" type="slidenum">
              <a:rPr sz="800">
                <a:solidFill>
                  <a:prstClr val="black"/>
                </a:solidFill>
              </a:rPr>
              <a:pPr rtl="0"/>
              <a:t>405</a:t>
            </a:fld>
            <a:endParaRPr sz="800">
              <a:solidFill>
                <a:prstClr val="black"/>
              </a:solidFill>
            </a:endParaRPr>
          </a:p>
        </p:txBody>
      </p:sp>
      <p:sp>
        <p:nvSpPr>
          <p:cNvPr id="112643" name="Rectangle 2"/>
          <p:cNvSpPr>
            <a:spLocks noGrp="1" noRot="1" noChangeAspect="1" noChangeArrowheads="1" noTextEdit="1"/>
          </p:cNvSpPr>
          <p:nvPr>
            <p:ph type="sldImg"/>
          </p:nvPr>
        </p:nvSpPr>
        <p:spPr>
          <a:xfrm>
            <a:off x="1168400" y="1243013"/>
            <a:ext cx="4470400" cy="3354387"/>
          </a:xfrm>
        </p:spPr>
      </p:sp>
      <p:sp>
        <p:nvSpPr>
          <p:cNvPr id="11264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lnSpc>
                <a:spcPct val="80000"/>
              </a:lnSpc>
              <a:buFontTx/>
              <a:buNone/>
            </a:pPr>
            <a:r>
              <a:rPr lang="zh-TW" sz="1200" kern="1200">
                <a:solidFill>
                  <a:schemeClr val="tx1"/>
                </a:solidFill>
                <a:latin typeface="Arial"/>
                <a:ea typeface="ＭＳ Ｐゴシック" charset="0"/>
                <a:cs typeface="ＭＳ Ｐゴシック" charset="0"/>
              </a:rPr>
              <a:t>單元15 – 應用層</a:t>
            </a:r>
          </a:p>
          <a:p>
            <a:pPr rtl="0">
              <a:lnSpc>
                <a:spcPct val="80000"/>
              </a:lnSpc>
              <a:buFontTx/>
              <a:buNone/>
            </a:pPr>
            <a:r>
              <a:rPr lang="zh-TW" sz="1200" kern="1200">
                <a:solidFill>
                  <a:schemeClr val="tx1"/>
                </a:solidFill>
                <a:latin typeface="Arial"/>
                <a:ea typeface="ＭＳ Ｐゴシック" charset="0"/>
                <a:cs typeface="ＭＳ Ｐゴシック" charset="0"/>
              </a:rPr>
              <a:t>15.1 – 應用層、展示層和會談層</a:t>
            </a:r>
          </a:p>
          <a:p>
            <a:pPr rtl="0">
              <a:lnSpc>
                <a:spcPct val="80000"/>
              </a:lnSpc>
              <a:buFontTx/>
              <a:buNone/>
            </a:pPr>
            <a:r>
              <a:rPr lang="zh-TW" sz="1200" b="0" kern="1200">
                <a:solidFill>
                  <a:schemeClr val="tx1"/>
                </a:solidFill>
                <a:latin typeface="Arial"/>
                <a:ea typeface="ＭＳ Ｐゴシック" charset="0"/>
              </a:rPr>
              <a:t>15.1.1 – 應用層</a:t>
            </a:r>
          </a:p>
          <a:p>
            <a:pPr>
              <a:lnSpc>
                <a:spcPct val="80000"/>
              </a:lnSpc>
              <a:buFontTx/>
              <a:buNone/>
            </a:pPr>
            <a:endParaRPr lang="en-US"/>
          </a:p>
        </p:txBody>
      </p:sp>
    </p:spTree>
    <p:extLst>
      <p:ext uri="{BB962C8B-B14F-4D97-AF65-F5344CB8AC3E}">
        <p14:creationId xmlns:p14="http://schemas.microsoft.com/office/powerpoint/2010/main" val="38040288"/>
      </p:ext>
    </p:extLst>
  </p:cSld>
  <p:clrMapOvr>
    <a:masterClrMapping/>
  </p:clrMapOvr>
</p:notes>
</file>

<file path=ppt/notesSlides/notesSlide406.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112642" name="Rectangle 11"/>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a:defRPr>
            </a:lvl1pPr>
            <a:lvl2pPr marL="742950" indent="-285750" defTabSz="882650">
              <a:defRPr sz="2400">
                <a:solidFill>
                  <a:schemeClr val="tx1"/>
                </a:solidFill>
                <a:latin typeface="Arial"/>
              </a:defRPr>
            </a:lvl2pPr>
            <a:lvl3pPr marL="1143000" indent="-228600" defTabSz="882650">
              <a:defRPr sz="2400">
                <a:solidFill>
                  <a:schemeClr val="tx1"/>
                </a:solidFill>
                <a:latin typeface="Arial"/>
              </a:defRPr>
            </a:lvl3pPr>
            <a:lvl4pPr marL="1600200" indent="-228600" defTabSz="882650">
              <a:defRPr sz="2400">
                <a:solidFill>
                  <a:schemeClr val="tx1"/>
                </a:solidFill>
                <a:latin typeface="Arial"/>
              </a:defRPr>
            </a:lvl4pPr>
            <a:lvl5pPr marL="2057400" indent="-228600" defTabSz="882650">
              <a:defRPr sz="2400">
                <a:solidFill>
                  <a:schemeClr val="tx1"/>
                </a:solidFill>
                <a:latin typeface="Arial"/>
              </a:defRPr>
            </a:lvl5pPr>
            <a:lvl6pPr marL="2514600" indent="-228600" algn="ctr" defTabSz="882650" eaLnBrk="0" fontAlgn="base" hangingPunct="0">
              <a:lnSpc>
                <a:spcPct val="90000"/>
              </a:lnSpc>
              <a:spcBef>
                <a:spcPct val="0"/>
              </a:spcBef>
              <a:spcAft>
                <a:spcPct val="0"/>
              </a:spcAft>
              <a:defRPr sz="2400">
                <a:solidFill>
                  <a:schemeClr val="tx1"/>
                </a:solidFill>
                <a:latin typeface="Arial"/>
              </a:defRPr>
            </a:lvl6pPr>
            <a:lvl7pPr marL="2971800" indent="-228600" algn="ctr" defTabSz="882650" eaLnBrk="0" fontAlgn="base" hangingPunct="0">
              <a:lnSpc>
                <a:spcPct val="90000"/>
              </a:lnSpc>
              <a:spcBef>
                <a:spcPct val="0"/>
              </a:spcBef>
              <a:spcAft>
                <a:spcPct val="0"/>
              </a:spcAft>
              <a:defRPr sz="2400">
                <a:solidFill>
                  <a:schemeClr val="tx1"/>
                </a:solidFill>
                <a:latin typeface="Arial"/>
              </a:defRPr>
            </a:lvl7pPr>
            <a:lvl8pPr marL="3429000" indent="-228600" algn="ctr" defTabSz="882650" eaLnBrk="0" fontAlgn="base" hangingPunct="0">
              <a:lnSpc>
                <a:spcPct val="90000"/>
              </a:lnSpc>
              <a:spcBef>
                <a:spcPct val="0"/>
              </a:spcBef>
              <a:spcAft>
                <a:spcPct val="0"/>
              </a:spcAft>
              <a:defRPr sz="2400">
                <a:solidFill>
                  <a:schemeClr val="tx1"/>
                </a:solidFill>
                <a:latin typeface="Arial"/>
              </a:defRPr>
            </a:lvl8pPr>
            <a:lvl9pPr marL="3886200" indent="-228600" algn="ctr" defTabSz="882650" eaLnBrk="0" fontAlgn="base" hangingPunct="0">
              <a:lnSpc>
                <a:spcPct val="90000"/>
              </a:lnSpc>
              <a:spcBef>
                <a:spcPct val="0"/>
              </a:spcBef>
              <a:spcAft>
                <a:spcPct val="0"/>
              </a:spcAft>
              <a:defRPr sz="2400">
                <a:solidFill>
                  <a:schemeClr val="tx1"/>
                </a:solidFill>
                <a:latin typeface="Arial"/>
              </a:defRPr>
            </a:lvl9pPr>
          </a:lstStyle>
          <a:p>
            <a:pPr rtl="0"/>
            <a:fld id="{04267211-205D-47E8-9F29-7E4C01D43DC3}" type="slidenum">
              <a:rPr sz="800">
                <a:solidFill>
                  <a:prstClr val="black"/>
                </a:solidFill>
              </a:rPr>
              <a:pPr rtl="0"/>
              <a:t>406</a:t>
            </a:fld>
            <a:endParaRPr sz="800">
              <a:solidFill>
                <a:prstClr val="black"/>
              </a:solidFill>
            </a:endParaRPr>
          </a:p>
        </p:txBody>
      </p:sp>
      <p:sp>
        <p:nvSpPr>
          <p:cNvPr id="112643" name="Rectangle 2"/>
          <p:cNvSpPr>
            <a:spLocks noGrp="1" noRot="1" noChangeAspect="1" noChangeArrowheads="1" noTextEdit="1"/>
          </p:cNvSpPr>
          <p:nvPr>
            <p:ph type="sldImg"/>
          </p:nvPr>
        </p:nvSpPr>
        <p:spPr>
          <a:xfrm>
            <a:off x="1168400" y="1243013"/>
            <a:ext cx="4470400" cy="3354387"/>
          </a:xfrm>
        </p:spPr>
      </p:sp>
      <p:sp>
        <p:nvSpPr>
          <p:cNvPr id="11264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lnSpc>
                <a:spcPct val="80000"/>
              </a:lnSpc>
              <a:buFontTx/>
              <a:buNone/>
            </a:pPr>
            <a:r>
              <a:rPr lang="zh-TW" sz="1200" kern="1200">
                <a:solidFill>
                  <a:schemeClr val="tx1"/>
                </a:solidFill>
                <a:latin typeface="Arial"/>
                <a:ea typeface="ＭＳ Ｐゴシック" charset="0"/>
                <a:cs typeface="ＭＳ Ｐゴシック" charset="0"/>
              </a:rPr>
              <a:t>15 – 應用層</a:t>
            </a:r>
          </a:p>
          <a:p>
            <a:pPr rtl="0">
              <a:lnSpc>
                <a:spcPct val="80000"/>
              </a:lnSpc>
              <a:buFontTx/>
              <a:buNone/>
            </a:pPr>
            <a:r>
              <a:rPr lang="zh-TW" sz="1200" kern="1200">
                <a:solidFill>
                  <a:schemeClr val="tx1"/>
                </a:solidFill>
                <a:latin typeface="Arial"/>
                <a:ea typeface="ＭＳ Ｐゴシック" charset="0"/>
                <a:cs typeface="ＭＳ Ｐゴシック" charset="0"/>
              </a:rPr>
              <a:t>15.1 – 應用層、展示層和會談層</a:t>
            </a:r>
          </a:p>
          <a:p>
            <a:pPr rtl="0">
              <a:lnSpc>
                <a:spcPct val="80000"/>
              </a:lnSpc>
              <a:buFontTx/>
              <a:buNone/>
            </a:pPr>
            <a:r>
              <a:rPr lang="zh-TW" sz="1200" b="0" kern="1200">
                <a:solidFill>
                  <a:schemeClr val="tx1"/>
                </a:solidFill>
                <a:latin typeface="Arial"/>
                <a:ea typeface="ＭＳ Ｐゴシック" charset="0"/>
              </a:rPr>
              <a:t>15.1.2 — 演示和會話層</a:t>
            </a:r>
          </a:p>
          <a:p>
            <a:pPr>
              <a:lnSpc>
                <a:spcPct val="80000"/>
              </a:lnSpc>
              <a:buFontTx/>
              <a:buNone/>
            </a:pPr>
            <a:endParaRPr lang="en-US"/>
          </a:p>
        </p:txBody>
      </p:sp>
    </p:spTree>
    <p:extLst>
      <p:ext uri="{BB962C8B-B14F-4D97-AF65-F5344CB8AC3E}">
        <p14:creationId xmlns:p14="http://schemas.microsoft.com/office/powerpoint/2010/main" val="4204498922"/>
      </p:ext>
    </p:extLst>
  </p:cSld>
  <p:clrMapOvr>
    <a:masterClrMapping/>
  </p:clrMapOvr>
</p:notes>
</file>

<file path=ppt/notesSlides/notesSlide407.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112642" name="Rectangle 11"/>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a:defRPr>
            </a:lvl1pPr>
            <a:lvl2pPr marL="742950" indent="-285750" defTabSz="882650">
              <a:defRPr sz="2400">
                <a:solidFill>
                  <a:schemeClr val="tx1"/>
                </a:solidFill>
                <a:latin typeface="Arial"/>
              </a:defRPr>
            </a:lvl2pPr>
            <a:lvl3pPr marL="1143000" indent="-228600" defTabSz="882650">
              <a:defRPr sz="2400">
                <a:solidFill>
                  <a:schemeClr val="tx1"/>
                </a:solidFill>
                <a:latin typeface="Arial"/>
              </a:defRPr>
            </a:lvl3pPr>
            <a:lvl4pPr marL="1600200" indent="-228600" defTabSz="882650">
              <a:defRPr sz="2400">
                <a:solidFill>
                  <a:schemeClr val="tx1"/>
                </a:solidFill>
                <a:latin typeface="Arial"/>
              </a:defRPr>
            </a:lvl4pPr>
            <a:lvl5pPr marL="2057400" indent="-228600" defTabSz="882650">
              <a:defRPr sz="2400">
                <a:solidFill>
                  <a:schemeClr val="tx1"/>
                </a:solidFill>
                <a:latin typeface="Arial"/>
              </a:defRPr>
            </a:lvl5pPr>
            <a:lvl6pPr marL="2514600" indent="-228600" algn="ctr" defTabSz="882650" eaLnBrk="0" fontAlgn="base" hangingPunct="0">
              <a:lnSpc>
                <a:spcPct val="90000"/>
              </a:lnSpc>
              <a:spcBef>
                <a:spcPct val="0"/>
              </a:spcBef>
              <a:spcAft>
                <a:spcPct val="0"/>
              </a:spcAft>
              <a:defRPr sz="2400">
                <a:solidFill>
                  <a:schemeClr val="tx1"/>
                </a:solidFill>
                <a:latin typeface="Arial"/>
              </a:defRPr>
            </a:lvl6pPr>
            <a:lvl7pPr marL="2971800" indent="-228600" algn="ctr" defTabSz="882650" eaLnBrk="0" fontAlgn="base" hangingPunct="0">
              <a:lnSpc>
                <a:spcPct val="90000"/>
              </a:lnSpc>
              <a:spcBef>
                <a:spcPct val="0"/>
              </a:spcBef>
              <a:spcAft>
                <a:spcPct val="0"/>
              </a:spcAft>
              <a:defRPr sz="2400">
                <a:solidFill>
                  <a:schemeClr val="tx1"/>
                </a:solidFill>
                <a:latin typeface="Arial"/>
              </a:defRPr>
            </a:lvl7pPr>
            <a:lvl8pPr marL="3429000" indent="-228600" algn="ctr" defTabSz="882650" eaLnBrk="0" fontAlgn="base" hangingPunct="0">
              <a:lnSpc>
                <a:spcPct val="90000"/>
              </a:lnSpc>
              <a:spcBef>
                <a:spcPct val="0"/>
              </a:spcBef>
              <a:spcAft>
                <a:spcPct val="0"/>
              </a:spcAft>
              <a:defRPr sz="2400">
                <a:solidFill>
                  <a:schemeClr val="tx1"/>
                </a:solidFill>
                <a:latin typeface="Arial"/>
              </a:defRPr>
            </a:lvl8pPr>
            <a:lvl9pPr marL="3886200" indent="-228600" algn="ctr" defTabSz="882650" eaLnBrk="0" fontAlgn="base" hangingPunct="0">
              <a:lnSpc>
                <a:spcPct val="90000"/>
              </a:lnSpc>
              <a:spcBef>
                <a:spcPct val="0"/>
              </a:spcBef>
              <a:spcAft>
                <a:spcPct val="0"/>
              </a:spcAft>
              <a:defRPr sz="2400">
                <a:solidFill>
                  <a:schemeClr val="tx1"/>
                </a:solidFill>
                <a:latin typeface="Arial"/>
              </a:defRPr>
            </a:lvl9pPr>
          </a:lstStyle>
          <a:p>
            <a:pPr rtl="0"/>
            <a:fld id="{04267211-205D-47E8-9F29-7E4C01D43DC3}" type="slidenum">
              <a:rPr sz="800">
                <a:solidFill>
                  <a:prstClr val="black"/>
                </a:solidFill>
              </a:rPr>
              <a:pPr rtl="0"/>
              <a:t>407</a:t>
            </a:fld>
            <a:endParaRPr sz="800">
              <a:solidFill>
                <a:prstClr val="black"/>
              </a:solidFill>
            </a:endParaRPr>
          </a:p>
        </p:txBody>
      </p:sp>
      <p:sp>
        <p:nvSpPr>
          <p:cNvPr id="112643" name="Rectangle 2"/>
          <p:cNvSpPr>
            <a:spLocks noGrp="1" noRot="1" noChangeAspect="1" noChangeArrowheads="1" noTextEdit="1"/>
          </p:cNvSpPr>
          <p:nvPr>
            <p:ph type="sldImg"/>
          </p:nvPr>
        </p:nvSpPr>
        <p:spPr>
          <a:xfrm>
            <a:off x="1168400" y="1243013"/>
            <a:ext cx="4470400" cy="3354387"/>
          </a:xfrm>
        </p:spPr>
      </p:sp>
      <p:sp>
        <p:nvSpPr>
          <p:cNvPr id="11264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lnSpc>
                <a:spcPct val="80000"/>
              </a:lnSpc>
              <a:buFontTx/>
              <a:buNone/>
            </a:pPr>
            <a:r>
              <a:rPr lang="zh-TW" sz="1200" kern="1200">
                <a:solidFill>
                  <a:schemeClr val="tx1"/>
                </a:solidFill>
                <a:latin typeface="Arial"/>
                <a:ea typeface="ＭＳ Ｐゴシック" charset="0"/>
                <a:cs typeface="ＭＳ Ｐゴシック" charset="0"/>
              </a:rPr>
              <a:t>15 – 應用層</a:t>
            </a:r>
          </a:p>
          <a:p>
            <a:pPr rtl="0">
              <a:lnSpc>
                <a:spcPct val="80000"/>
              </a:lnSpc>
              <a:buFontTx/>
              <a:buNone/>
            </a:pPr>
            <a:r>
              <a:rPr lang="zh-TW" sz="1200" kern="1200">
                <a:solidFill>
                  <a:schemeClr val="tx1"/>
                </a:solidFill>
                <a:latin typeface="Arial"/>
                <a:ea typeface="ＭＳ Ｐゴシック" charset="0"/>
                <a:cs typeface="ＭＳ Ｐゴシック" charset="0"/>
              </a:rPr>
              <a:t>15.1 – 應用層、展示層和會議層</a:t>
            </a:r>
          </a:p>
          <a:p>
            <a:pPr rtl="0">
              <a:lnSpc>
                <a:spcPct val="80000"/>
              </a:lnSpc>
              <a:buFontTx/>
              <a:buNone/>
            </a:pPr>
            <a:r>
              <a:rPr lang="zh-TW" sz="1200" b="0" kern="1200">
                <a:solidFill>
                  <a:schemeClr val="tx1"/>
                </a:solidFill>
                <a:latin typeface="Arial"/>
                <a:ea typeface="ＭＳ Ｐゴシック" charset="0"/>
              </a:rPr>
              <a:t>15.1.3 — TCP/IP 應用層通訊協定</a:t>
            </a:r>
          </a:p>
          <a:p>
            <a:pPr rtl="0">
              <a:lnSpc>
                <a:spcPct val="80000"/>
              </a:lnSpc>
              <a:buFontTx/>
              <a:buNone/>
            </a:pPr>
            <a:r>
              <a:rPr lang="zh-TW" sz="1200" b="0" kern="1200">
                <a:solidFill>
                  <a:schemeClr val="tx1"/>
                </a:solidFill>
                <a:latin typeface="Arial"/>
                <a:ea typeface="ＭＳ Ｐゴシック" charset="0"/>
              </a:rPr>
              <a:t>15.1.4 — 檢查您的理解 — 申請、會話、演示</a:t>
            </a:r>
          </a:p>
          <a:p>
            <a:pPr>
              <a:lnSpc>
                <a:spcPct val="80000"/>
              </a:lnSpc>
              <a:buFontTx/>
              <a:buNone/>
            </a:pPr>
            <a:endParaRPr lang="en-US"/>
          </a:p>
        </p:txBody>
      </p:sp>
    </p:spTree>
    <p:extLst>
      <p:ext uri="{BB962C8B-B14F-4D97-AF65-F5344CB8AC3E}">
        <p14:creationId xmlns:p14="http://schemas.microsoft.com/office/powerpoint/2010/main" val="3390018301"/>
      </p:ext>
    </p:extLst>
  </p:cSld>
  <p:clrMapOvr>
    <a:masterClrMapping/>
  </p:clrMapOvr>
</p:notes>
</file>

<file path=ppt/notesSlides/notesSlide408.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112642" name="Rectangle 11"/>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a:defRPr>
            </a:lvl1pPr>
            <a:lvl2pPr marL="742950" indent="-285750" defTabSz="882650">
              <a:defRPr sz="2400">
                <a:solidFill>
                  <a:schemeClr val="tx1"/>
                </a:solidFill>
                <a:latin typeface="Arial"/>
              </a:defRPr>
            </a:lvl2pPr>
            <a:lvl3pPr marL="1143000" indent="-228600" defTabSz="882650">
              <a:defRPr sz="2400">
                <a:solidFill>
                  <a:schemeClr val="tx1"/>
                </a:solidFill>
                <a:latin typeface="Arial"/>
              </a:defRPr>
            </a:lvl3pPr>
            <a:lvl4pPr marL="1600200" indent="-228600" defTabSz="882650">
              <a:defRPr sz="2400">
                <a:solidFill>
                  <a:schemeClr val="tx1"/>
                </a:solidFill>
                <a:latin typeface="Arial"/>
              </a:defRPr>
            </a:lvl4pPr>
            <a:lvl5pPr marL="2057400" indent="-228600" defTabSz="882650">
              <a:defRPr sz="2400">
                <a:solidFill>
                  <a:schemeClr val="tx1"/>
                </a:solidFill>
                <a:latin typeface="Arial"/>
              </a:defRPr>
            </a:lvl5pPr>
            <a:lvl6pPr marL="2514600" indent="-228600" algn="ctr" defTabSz="882650" eaLnBrk="0" fontAlgn="base" hangingPunct="0">
              <a:lnSpc>
                <a:spcPct val="90000"/>
              </a:lnSpc>
              <a:spcBef>
                <a:spcPct val="0"/>
              </a:spcBef>
              <a:spcAft>
                <a:spcPct val="0"/>
              </a:spcAft>
              <a:defRPr sz="2400">
                <a:solidFill>
                  <a:schemeClr val="tx1"/>
                </a:solidFill>
                <a:latin typeface="Arial"/>
              </a:defRPr>
            </a:lvl6pPr>
            <a:lvl7pPr marL="2971800" indent="-228600" algn="ctr" defTabSz="882650" eaLnBrk="0" fontAlgn="base" hangingPunct="0">
              <a:lnSpc>
                <a:spcPct val="90000"/>
              </a:lnSpc>
              <a:spcBef>
                <a:spcPct val="0"/>
              </a:spcBef>
              <a:spcAft>
                <a:spcPct val="0"/>
              </a:spcAft>
              <a:defRPr sz="2400">
                <a:solidFill>
                  <a:schemeClr val="tx1"/>
                </a:solidFill>
                <a:latin typeface="Arial"/>
              </a:defRPr>
            </a:lvl7pPr>
            <a:lvl8pPr marL="3429000" indent="-228600" algn="ctr" defTabSz="882650" eaLnBrk="0" fontAlgn="base" hangingPunct="0">
              <a:lnSpc>
                <a:spcPct val="90000"/>
              </a:lnSpc>
              <a:spcBef>
                <a:spcPct val="0"/>
              </a:spcBef>
              <a:spcAft>
                <a:spcPct val="0"/>
              </a:spcAft>
              <a:defRPr sz="2400">
                <a:solidFill>
                  <a:schemeClr val="tx1"/>
                </a:solidFill>
                <a:latin typeface="Arial"/>
              </a:defRPr>
            </a:lvl8pPr>
            <a:lvl9pPr marL="3886200" indent="-228600" algn="ctr" defTabSz="882650" eaLnBrk="0" fontAlgn="base" hangingPunct="0">
              <a:lnSpc>
                <a:spcPct val="90000"/>
              </a:lnSpc>
              <a:spcBef>
                <a:spcPct val="0"/>
              </a:spcBef>
              <a:spcAft>
                <a:spcPct val="0"/>
              </a:spcAft>
              <a:defRPr sz="2400">
                <a:solidFill>
                  <a:schemeClr val="tx1"/>
                </a:solidFill>
                <a:latin typeface="Arial"/>
              </a:defRPr>
            </a:lvl9pPr>
          </a:lstStyle>
          <a:p>
            <a:pPr rtl="0"/>
            <a:fld id="{04267211-205D-47E8-9F29-7E4C01D43DC3}" type="slidenum">
              <a:rPr sz="800">
                <a:solidFill>
                  <a:prstClr val="black"/>
                </a:solidFill>
              </a:rPr>
              <a:pPr rtl="0"/>
              <a:t>408</a:t>
            </a:fld>
            <a:endParaRPr sz="800">
              <a:solidFill>
                <a:prstClr val="black"/>
              </a:solidFill>
            </a:endParaRPr>
          </a:p>
        </p:txBody>
      </p:sp>
      <p:sp>
        <p:nvSpPr>
          <p:cNvPr id="112643" name="Rectangle 2"/>
          <p:cNvSpPr>
            <a:spLocks noGrp="1" noRot="1" noChangeAspect="1" noChangeArrowheads="1" noTextEdit="1"/>
          </p:cNvSpPr>
          <p:nvPr>
            <p:ph type="sldImg"/>
          </p:nvPr>
        </p:nvSpPr>
        <p:spPr>
          <a:xfrm>
            <a:off x="1168400" y="1243013"/>
            <a:ext cx="4470400" cy="3354387"/>
          </a:xfrm>
        </p:spPr>
      </p:sp>
      <p:sp>
        <p:nvSpPr>
          <p:cNvPr id="11264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lnSpc>
                <a:spcPct val="80000"/>
              </a:lnSpc>
              <a:buFontTx/>
              <a:buNone/>
            </a:pPr>
            <a:r>
              <a:rPr lang="zh-TW" sz="1200" kern="1200">
                <a:solidFill>
                  <a:schemeClr val="tx1"/>
                </a:solidFill>
                <a:latin typeface="Arial"/>
                <a:ea typeface="ＭＳ Ｐゴシック" charset="0"/>
                <a:cs typeface="ＭＳ Ｐゴシック" charset="0"/>
              </a:rPr>
              <a:t>15 – 應用層</a:t>
            </a:r>
          </a:p>
          <a:p>
            <a:pPr rtl="0">
              <a:lnSpc>
                <a:spcPct val="80000"/>
              </a:lnSpc>
              <a:buFontTx/>
              <a:buNone/>
            </a:pPr>
            <a:r>
              <a:rPr lang="zh-TW" sz="1200" kern="1200">
                <a:solidFill>
                  <a:schemeClr val="tx1"/>
                </a:solidFill>
                <a:latin typeface="Arial"/>
                <a:ea typeface="ＭＳ Ｐゴシック" charset="0"/>
                <a:cs typeface="ＭＳ Ｐゴシック" charset="0"/>
              </a:rPr>
              <a:t>15.2 – 點對點網路</a:t>
            </a:r>
          </a:p>
          <a:p>
            <a:pPr rtl="0">
              <a:lnSpc>
                <a:spcPct val="80000"/>
              </a:lnSpc>
              <a:buFontTx/>
              <a:buNone/>
            </a:pPr>
            <a:r>
              <a:rPr lang="zh-TW">
                <a:latin typeface="Arial"/>
              </a:rPr>
              <a:t>用戶端/伺服器型號</a:t>
            </a:r>
          </a:p>
          <a:p>
            <a:pPr>
              <a:lnSpc>
                <a:spcPct val="80000"/>
              </a:lnSpc>
              <a:buFontTx/>
              <a:buNone/>
            </a:pPr>
            <a:endParaRPr lang="en-US"/>
          </a:p>
        </p:txBody>
      </p:sp>
    </p:spTree>
    <p:extLst>
      <p:ext uri="{BB962C8B-B14F-4D97-AF65-F5344CB8AC3E}">
        <p14:creationId xmlns:p14="http://schemas.microsoft.com/office/powerpoint/2010/main" val="2697877680"/>
      </p:ext>
    </p:extLst>
  </p:cSld>
  <p:clrMapOvr>
    <a:masterClrMapping/>
  </p:clrMapOvr>
</p:notes>
</file>

<file path=ppt/notesSlides/notesSlide409.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112642" name="Rectangle 11"/>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a:defRPr>
            </a:lvl1pPr>
            <a:lvl2pPr marL="742950" indent="-285750" defTabSz="882650">
              <a:defRPr sz="2400">
                <a:solidFill>
                  <a:schemeClr val="tx1"/>
                </a:solidFill>
                <a:latin typeface="Arial"/>
              </a:defRPr>
            </a:lvl2pPr>
            <a:lvl3pPr marL="1143000" indent="-228600" defTabSz="882650">
              <a:defRPr sz="2400">
                <a:solidFill>
                  <a:schemeClr val="tx1"/>
                </a:solidFill>
                <a:latin typeface="Arial"/>
              </a:defRPr>
            </a:lvl3pPr>
            <a:lvl4pPr marL="1600200" indent="-228600" defTabSz="882650">
              <a:defRPr sz="2400">
                <a:solidFill>
                  <a:schemeClr val="tx1"/>
                </a:solidFill>
                <a:latin typeface="Arial"/>
              </a:defRPr>
            </a:lvl4pPr>
            <a:lvl5pPr marL="2057400" indent="-228600" defTabSz="882650">
              <a:defRPr sz="2400">
                <a:solidFill>
                  <a:schemeClr val="tx1"/>
                </a:solidFill>
                <a:latin typeface="Arial"/>
              </a:defRPr>
            </a:lvl5pPr>
            <a:lvl6pPr marL="2514600" indent="-228600" algn="ctr" defTabSz="882650" eaLnBrk="0" fontAlgn="base" hangingPunct="0">
              <a:lnSpc>
                <a:spcPct val="90000"/>
              </a:lnSpc>
              <a:spcBef>
                <a:spcPct val="0"/>
              </a:spcBef>
              <a:spcAft>
                <a:spcPct val="0"/>
              </a:spcAft>
              <a:defRPr sz="2400">
                <a:solidFill>
                  <a:schemeClr val="tx1"/>
                </a:solidFill>
                <a:latin typeface="Arial"/>
              </a:defRPr>
            </a:lvl6pPr>
            <a:lvl7pPr marL="2971800" indent="-228600" algn="ctr" defTabSz="882650" eaLnBrk="0" fontAlgn="base" hangingPunct="0">
              <a:lnSpc>
                <a:spcPct val="90000"/>
              </a:lnSpc>
              <a:spcBef>
                <a:spcPct val="0"/>
              </a:spcBef>
              <a:spcAft>
                <a:spcPct val="0"/>
              </a:spcAft>
              <a:defRPr sz="2400">
                <a:solidFill>
                  <a:schemeClr val="tx1"/>
                </a:solidFill>
                <a:latin typeface="Arial"/>
              </a:defRPr>
            </a:lvl7pPr>
            <a:lvl8pPr marL="3429000" indent="-228600" algn="ctr" defTabSz="882650" eaLnBrk="0" fontAlgn="base" hangingPunct="0">
              <a:lnSpc>
                <a:spcPct val="90000"/>
              </a:lnSpc>
              <a:spcBef>
                <a:spcPct val="0"/>
              </a:spcBef>
              <a:spcAft>
                <a:spcPct val="0"/>
              </a:spcAft>
              <a:defRPr sz="2400">
                <a:solidFill>
                  <a:schemeClr val="tx1"/>
                </a:solidFill>
                <a:latin typeface="Arial"/>
              </a:defRPr>
            </a:lvl8pPr>
            <a:lvl9pPr marL="3886200" indent="-228600" algn="ctr" defTabSz="882650" eaLnBrk="0" fontAlgn="base" hangingPunct="0">
              <a:lnSpc>
                <a:spcPct val="90000"/>
              </a:lnSpc>
              <a:spcBef>
                <a:spcPct val="0"/>
              </a:spcBef>
              <a:spcAft>
                <a:spcPct val="0"/>
              </a:spcAft>
              <a:defRPr sz="2400">
                <a:solidFill>
                  <a:schemeClr val="tx1"/>
                </a:solidFill>
                <a:latin typeface="Arial"/>
              </a:defRPr>
            </a:lvl9pPr>
          </a:lstStyle>
          <a:p>
            <a:pPr rtl="0"/>
            <a:fld id="{04267211-205D-47E8-9F29-7E4C01D43DC3}" type="slidenum">
              <a:rPr sz="800">
                <a:solidFill>
                  <a:prstClr val="black"/>
                </a:solidFill>
              </a:rPr>
              <a:pPr rtl="0"/>
              <a:t>409</a:t>
            </a:fld>
            <a:endParaRPr sz="800">
              <a:solidFill>
                <a:prstClr val="black"/>
              </a:solidFill>
            </a:endParaRPr>
          </a:p>
        </p:txBody>
      </p:sp>
      <p:sp>
        <p:nvSpPr>
          <p:cNvPr id="112643" name="Rectangle 2"/>
          <p:cNvSpPr>
            <a:spLocks noGrp="1" noRot="1" noChangeAspect="1" noChangeArrowheads="1" noTextEdit="1"/>
          </p:cNvSpPr>
          <p:nvPr>
            <p:ph type="sldImg"/>
          </p:nvPr>
        </p:nvSpPr>
        <p:spPr>
          <a:xfrm>
            <a:off x="1168400" y="1243013"/>
            <a:ext cx="4470400" cy="3354387"/>
          </a:xfrm>
        </p:spPr>
      </p:sp>
      <p:sp>
        <p:nvSpPr>
          <p:cNvPr id="11264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lnSpc>
                <a:spcPct val="80000"/>
              </a:lnSpc>
              <a:buFontTx/>
              <a:buNone/>
            </a:pPr>
            <a:r>
              <a:rPr lang="zh-TW" sz="1200" kern="1200">
                <a:solidFill>
                  <a:schemeClr val="tx1"/>
                </a:solidFill>
                <a:latin typeface="Arial"/>
                <a:ea typeface="ＭＳ Ｐゴシック" charset="0"/>
                <a:cs typeface="ＭＳ Ｐゴシック" charset="0"/>
              </a:rPr>
              <a:t>15 – 應用層</a:t>
            </a:r>
          </a:p>
          <a:p>
            <a:pPr rtl="0">
              <a:lnSpc>
                <a:spcPct val="80000"/>
              </a:lnSpc>
              <a:buFontTx/>
              <a:buNone/>
            </a:pPr>
            <a:r>
              <a:rPr lang="zh-TW" sz="1200" kern="1200">
                <a:solidFill>
                  <a:schemeClr val="tx1"/>
                </a:solidFill>
                <a:latin typeface="Arial"/>
                <a:ea typeface="ＭＳ Ｐゴシック" charset="0"/>
                <a:cs typeface="ＭＳ Ｐゴシック" charset="0"/>
              </a:rPr>
              <a:t>15.2 – 點對點網路</a:t>
            </a:r>
          </a:p>
          <a:p>
            <a:pPr rtl="0">
              <a:lnSpc>
                <a:spcPct val="80000"/>
              </a:lnSpc>
              <a:buFontTx/>
              <a:buNone/>
            </a:pPr>
            <a:r>
              <a:rPr lang="zh-TW">
                <a:latin typeface="Arial"/>
              </a:rPr>
              <a:t>15.2.2 – 點對點網路</a:t>
            </a:r>
          </a:p>
          <a:p>
            <a:pPr>
              <a:lnSpc>
                <a:spcPct val="80000"/>
              </a:lnSpc>
              <a:buFontTx/>
              <a:buNone/>
            </a:pPr>
            <a:endParaRPr lang="en-US"/>
          </a:p>
        </p:txBody>
      </p:sp>
    </p:spTree>
    <p:extLst>
      <p:ext uri="{BB962C8B-B14F-4D97-AF65-F5344CB8AC3E}">
        <p14:creationId xmlns:p14="http://schemas.microsoft.com/office/powerpoint/2010/main" val="4099061784"/>
      </p:ext>
    </p:extLst>
  </p:cSld>
  <p:clrMapOvr>
    <a:masterClrMapping/>
  </p:clrMapOvr>
</p:notes>
</file>

<file path=ppt/notesSlides/notesSlide41.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lnSpc>
                <a:spcPct val="80000"/>
              </a:lnSpc>
              <a:buFontTx/>
              <a:buNone/>
            </a:pPr>
            <a:r>
              <a:rPr lang="zh-TW" sz="1200" kern="1200">
                <a:solidFill>
                  <a:schemeClr val="tx1"/>
                </a:solidFill>
                <a:latin typeface="Arial"/>
                <a:ea typeface="ＭＳ Ｐゴシック" charset="0"/>
                <a:cs typeface="ＭＳ Ｐゴシック" charset="0"/>
              </a:rPr>
              <a:t>1 – Networking Today</a:t>
            </a:r>
          </a:p>
          <a:p>
            <a:pPr rtl="0">
              <a:lnSpc>
                <a:spcPct val="80000"/>
              </a:lnSpc>
              <a:buFontTx/>
              <a:buNone/>
            </a:pPr>
            <a:r>
              <a:rPr lang="zh-TW" sz="1200" kern="1200">
                <a:solidFill>
                  <a:schemeClr val="tx1"/>
                </a:solidFill>
                <a:latin typeface="Arial"/>
                <a:ea typeface="ＭＳ Ｐゴシック" charset="0"/>
                <a:cs typeface="ＭＳ Ｐゴシック" charset="0"/>
              </a:rPr>
              <a:t>1.10 – </a:t>
            </a:r>
            <a:r>
              <a:rPr lang="zh-TW">
                <a:solidFill>
                  <a:schemeClr val="accent5">
                    <a:lumMod val="40000"/>
                    <a:lumOff val="60000"/>
                  </a:schemeClr>
                </a:solidFill>
              </a:rPr>
              <a:t>Module Practice and Quiz </a:t>
            </a:r>
          </a:p>
          <a:p>
            <a:pPr rtl="0">
              <a:lnSpc>
                <a:spcPct val="80000"/>
              </a:lnSpc>
              <a:buFontTx/>
              <a:buNone/>
            </a:pPr>
            <a:r>
              <a:rPr lang="zh-TW">
                <a:latin typeface="Arial"/>
              </a:rPr>
              <a:t>1.10.1</a:t>
            </a:r>
            <a:r>
              <a:rPr lang="zh-TW" baseline="0">
                <a:latin typeface="Arial"/>
              </a:rPr>
              <a:t> — </a:t>
            </a:r>
            <a:r>
              <a:rPr lang="zh-TW"/>
              <a:t>我在本單元中學到了什麼？ </a:t>
            </a:r>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41</a:t>
            </a:fld>
            <a:endParaRPr>
              <a:solidFill>
                <a:prstClr val="black"/>
              </a:solidFill>
            </a:endParaRPr>
          </a:p>
        </p:txBody>
      </p:sp>
    </p:spTree>
    <p:extLst>
      <p:ext uri="{BB962C8B-B14F-4D97-AF65-F5344CB8AC3E}">
        <p14:creationId xmlns:p14="http://schemas.microsoft.com/office/powerpoint/2010/main" val="3377823027"/>
      </p:ext>
    </p:extLst>
  </p:cSld>
  <p:clrMapOvr>
    <a:masterClrMapping/>
  </p:clrMapOvr>
</p:notes>
</file>

<file path=ppt/notesSlides/notesSlide410.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112642" name="Rectangle 11"/>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a:defRPr>
            </a:lvl1pPr>
            <a:lvl2pPr marL="742950" indent="-285750" defTabSz="882650">
              <a:defRPr sz="2400">
                <a:solidFill>
                  <a:schemeClr val="tx1"/>
                </a:solidFill>
                <a:latin typeface="Arial"/>
              </a:defRPr>
            </a:lvl2pPr>
            <a:lvl3pPr marL="1143000" indent="-228600" defTabSz="882650">
              <a:defRPr sz="2400">
                <a:solidFill>
                  <a:schemeClr val="tx1"/>
                </a:solidFill>
                <a:latin typeface="Arial"/>
              </a:defRPr>
            </a:lvl3pPr>
            <a:lvl4pPr marL="1600200" indent="-228600" defTabSz="882650">
              <a:defRPr sz="2400">
                <a:solidFill>
                  <a:schemeClr val="tx1"/>
                </a:solidFill>
                <a:latin typeface="Arial"/>
              </a:defRPr>
            </a:lvl4pPr>
            <a:lvl5pPr marL="2057400" indent="-228600" defTabSz="882650">
              <a:defRPr sz="2400">
                <a:solidFill>
                  <a:schemeClr val="tx1"/>
                </a:solidFill>
                <a:latin typeface="Arial"/>
              </a:defRPr>
            </a:lvl5pPr>
            <a:lvl6pPr marL="2514600" indent="-228600" algn="ctr" defTabSz="882650" eaLnBrk="0" fontAlgn="base" hangingPunct="0">
              <a:lnSpc>
                <a:spcPct val="90000"/>
              </a:lnSpc>
              <a:spcBef>
                <a:spcPct val="0"/>
              </a:spcBef>
              <a:spcAft>
                <a:spcPct val="0"/>
              </a:spcAft>
              <a:defRPr sz="2400">
                <a:solidFill>
                  <a:schemeClr val="tx1"/>
                </a:solidFill>
                <a:latin typeface="Arial"/>
              </a:defRPr>
            </a:lvl6pPr>
            <a:lvl7pPr marL="2971800" indent="-228600" algn="ctr" defTabSz="882650" eaLnBrk="0" fontAlgn="base" hangingPunct="0">
              <a:lnSpc>
                <a:spcPct val="90000"/>
              </a:lnSpc>
              <a:spcBef>
                <a:spcPct val="0"/>
              </a:spcBef>
              <a:spcAft>
                <a:spcPct val="0"/>
              </a:spcAft>
              <a:defRPr sz="2400">
                <a:solidFill>
                  <a:schemeClr val="tx1"/>
                </a:solidFill>
                <a:latin typeface="Arial"/>
              </a:defRPr>
            </a:lvl7pPr>
            <a:lvl8pPr marL="3429000" indent="-228600" algn="ctr" defTabSz="882650" eaLnBrk="0" fontAlgn="base" hangingPunct="0">
              <a:lnSpc>
                <a:spcPct val="90000"/>
              </a:lnSpc>
              <a:spcBef>
                <a:spcPct val="0"/>
              </a:spcBef>
              <a:spcAft>
                <a:spcPct val="0"/>
              </a:spcAft>
              <a:defRPr sz="2400">
                <a:solidFill>
                  <a:schemeClr val="tx1"/>
                </a:solidFill>
                <a:latin typeface="Arial"/>
              </a:defRPr>
            </a:lvl8pPr>
            <a:lvl9pPr marL="3886200" indent="-228600" algn="ctr" defTabSz="882650" eaLnBrk="0" fontAlgn="base" hangingPunct="0">
              <a:lnSpc>
                <a:spcPct val="90000"/>
              </a:lnSpc>
              <a:spcBef>
                <a:spcPct val="0"/>
              </a:spcBef>
              <a:spcAft>
                <a:spcPct val="0"/>
              </a:spcAft>
              <a:defRPr sz="2400">
                <a:solidFill>
                  <a:schemeClr val="tx1"/>
                </a:solidFill>
                <a:latin typeface="Arial"/>
              </a:defRPr>
            </a:lvl9pPr>
          </a:lstStyle>
          <a:p>
            <a:pPr rtl="0"/>
            <a:fld id="{04267211-205D-47E8-9F29-7E4C01D43DC3}" type="slidenum">
              <a:rPr sz="800"/>
              <a:pPr rtl="0"/>
              <a:t>410</a:t>
            </a:fld>
            <a:endParaRPr sz="800"/>
          </a:p>
        </p:txBody>
      </p:sp>
      <p:sp>
        <p:nvSpPr>
          <p:cNvPr id="112643" name="Rectangle 2"/>
          <p:cNvSpPr>
            <a:spLocks noGrp="1" noRot="1" noChangeAspect="1" noChangeArrowheads="1" noTextEdit="1"/>
          </p:cNvSpPr>
          <p:nvPr>
            <p:ph type="sldImg"/>
          </p:nvPr>
        </p:nvSpPr>
        <p:spPr>
          <a:xfrm>
            <a:off x="1168400" y="1243013"/>
            <a:ext cx="4470400" cy="3354387"/>
          </a:xfrm>
        </p:spPr>
      </p:sp>
      <p:sp>
        <p:nvSpPr>
          <p:cNvPr id="11264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lnSpc>
                <a:spcPct val="80000"/>
              </a:lnSpc>
              <a:buFontTx/>
              <a:buNone/>
            </a:pPr>
            <a:r>
              <a:rPr lang="zh-TW" sz="1200" kern="1200">
                <a:solidFill>
                  <a:schemeClr val="tx1"/>
                </a:solidFill>
                <a:latin typeface="Arial"/>
                <a:ea typeface="ＭＳ Ｐゴシック" charset="0"/>
                <a:cs typeface="ＭＳ Ｐゴシック" charset="0"/>
              </a:rPr>
              <a:t>15 – 應用層</a:t>
            </a:r>
          </a:p>
          <a:p>
            <a:pPr rtl="0">
              <a:lnSpc>
                <a:spcPct val="80000"/>
              </a:lnSpc>
              <a:buFontTx/>
              <a:buNone/>
            </a:pPr>
            <a:r>
              <a:rPr lang="zh-TW" sz="1200" kern="1200">
                <a:solidFill>
                  <a:schemeClr val="tx1"/>
                </a:solidFill>
                <a:latin typeface="Arial"/>
                <a:ea typeface="ＭＳ Ｐゴシック" charset="0"/>
                <a:cs typeface="ＭＳ Ｐゴシック" charset="0"/>
              </a:rPr>
              <a:t>15.2 – 點對點網路</a:t>
            </a:r>
          </a:p>
          <a:p>
            <a:pPr rtl="0">
              <a:lnSpc>
                <a:spcPct val="80000"/>
              </a:lnSpc>
              <a:buFontTx/>
              <a:buNone/>
            </a:pPr>
            <a:r>
              <a:rPr lang="zh-TW">
                <a:latin typeface="Arial"/>
              </a:rPr>
              <a:t>15.2.3 — 點對點應用</a:t>
            </a:r>
          </a:p>
          <a:p>
            <a:pPr>
              <a:lnSpc>
                <a:spcPct val="80000"/>
              </a:lnSpc>
              <a:buFontTx/>
              <a:buNone/>
            </a:pPr>
            <a:endParaRPr lang="en-US"/>
          </a:p>
        </p:txBody>
      </p:sp>
    </p:spTree>
    <p:extLst>
      <p:ext uri="{BB962C8B-B14F-4D97-AF65-F5344CB8AC3E}">
        <p14:creationId xmlns:p14="http://schemas.microsoft.com/office/powerpoint/2010/main" val="1871756685"/>
      </p:ext>
    </p:extLst>
  </p:cSld>
  <p:clrMapOvr>
    <a:masterClrMapping/>
  </p:clrMapOvr>
</p:notes>
</file>

<file path=ppt/notesSlides/notesSlide411.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lnSpc>
                <a:spcPct val="80000"/>
              </a:lnSpc>
              <a:buFontTx/>
              <a:buNone/>
            </a:pPr>
            <a:r>
              <a:rPr lang="zh-TW" sz="1200" kern="1200">
                <a:solidFill>
                  <a:schemeClr val="tx1"/>
                </a:solidFill>
                <a:latin typeface="Arial"/>
                <a:ea typeface="ＭＳ Ｐゴシック" charset="0"/>
                <a:cs typeface="ＭＳ Ｐゴシック" charset="0"/>
              </a:rPr>
              <a:t>15 – 應用層</a:t>
            </a:r>
          </a:p>
          <a:p>
            <a:pPr rtl="0">
              <a:lnSpc>
                <a:spcPct val="80000"/>
              </a:lnSpc>
              <a:buFontTx/>
              <a:buNone/>
            </a:pPr>
            <a:r>
              <a:rPr lang="zh-TW" sz="1200" kern="1200">
                <a:solidFill>
                  <a:schemeClr val="tx1"/>
                </a:solidFill>
                <a:latin typeface="Arial"/>
                <a:ea typeface="ＭＳ Ｐゴシック" charset="0"/>
                <a:cs typeface="ＭＳ Ｐゴシック" charset="0"/>
              </a:rPr>
              <a:t>15.2 – 點對點網路</a:t>
            </a:r>
          </a:p>
          <a:p>
            <a:pPr rtl="0">
              <a:lnSpc>
                <a:spcPct val="80000"/>
              </a:lnSpc>
              <a:buFontTx/>
              <a:buNone/>
            </a:pPr>
            <a:r>
              <a:rPr lang="zh-TW">
                <a:latin typeface="Arial"/>
              </a:rPr>
              <a:t>15.2.4 — 常見的 P2P 應用</a:t>
            </a:r>
          </a:p>
          <a:p>
            <a:pPr rtl="0">
              <a:lnSpc>
                <a:spcPct val="80000"/>
              </a:lnSpc>
              <a:buFontTx/>
              <a:buNone/>
            </a:pPr>
            <a:r>
              <a:rPr lang="zh-TW">
                <a:latin typeface="Arial"/>
              </a:rPr>
              <a:t>15.2.5 — 檢查您的理解 — 點對點</a:t>
            </a:r>
          </a:p>
          <a:p>
            <a:endParaRPr lang="en-US"/>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411</a:t>
            </a:fld>
            <a:endParaRPr>
              <a:solidFill>
                <a:prstClr val="black"/>
              </a:solidFill>
            </a:endParaRPr>
          </a:p>
        </p:txBody>
      </p:sp>
    </p:spTree>
    <p:extLst>
      <p:ext uri="{BB962C8B-B14F-4D97-AF65-F5344CB8AC3E}">
        <p14:creationId xmlns:p14="http://schemas.microsoft.com/office/powerpoint/2010/main" val="3206912223"/>
      </p:ext>
    </p:extLst>
  </p:cSld>
  <p:clrMapOvr>
    <a:masterClrMapping/>
  </p:clrMapOvr>
</p:notes>
</file>

<file path=ppt/notesSlides/notesSlide412.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lnSpc>
                <a:spcPct val="80000"/>
              </a:lnSpc>
              <a:buFontTx/>
              <a:buNone/>
            </a:pPr>
            <a:r>
              <a:rPr lang="zh-TW" sz="1200" kern="1200">
                <a:solidFill>
                  <a:schemeClr val="tx1"/>
                </a:solidFill>
                <a:latin typeface="Arial"/>
                <a:ea typeface="ＭＳ Ｐゴシック" charset="0"/>
                <a:cs typeface="ＭＳ Ｐゴシック" charset="0"/>
              </a:rPr>
              <a:t>15 – 應用層</a:t>
            </a:r>
          </a:p>
          <a:p>
            <a:pPr rtl="0">
              <a:lnSpc>
                <a:spcPct val="80000"/>
              </a:lnSpc>
              <a:buFontTx/>
              <a:buNone/>
            </a:pPr>
            <a:r>
              <a:rPr lang="zh-TW" sz="1200" kern="1200">
                <a:solidFill>
                  <a:schemeClr val="tx1"/>
                </a:solidFill>
                <a:latin typeface="Arial"/>
                <a:ea typeface="ＭＳ Ｐゴシック" charset="0"/>
                <a:cs typeface="ＭＳ Ｐゴシック" charset="0"/>
              </a:rPr>
              <a:t>15.3 — 網頁和電子郵件通訊協定</a:t>
            </a:r>
          </a:p>
          <a:p>
            <a:pPr rtl="0">
              <a:lnSpc>
                <a:spcPct val="80000"/>
              </a:lnSpc>
              <a:buFontTx/>
              <a:buNone/>
            </a:pPr>
            <a:r>
              <a:rPr lang="zh-TW">
                <a:latin typeface="Arial"/>
              </a:rPr>
              <a:t>15.3.1 — 超文本傳輸協議和超文本標記語言</a:t>
            </a:r>
          </a:p>
          <a:p>
            <a:endParaRPr lang="en-US"/>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412</a:t>
            </a:fld>
            <a:endParaRPr>
              <a:solidFill>
                <a:prstClr val="black"/>
              </a:solidFill>
            </a:endParaRPr>
          </a:p>
        </p:txBody>
      </p:sp>
    </p:spTree>
    <p:extLst>
      <p:ext uri="{BB962C8B-B14F-4D97-AF65-F5344CB8AC3E}">
        <p14:creationId xmlns:p14="http://schemas.microsoft.com/office/powerpoint/2010/main" val="904242596"/>
      </p:ext>
    </p:extLst>
  </p:cSld>
  <p:clrMapOvr>
    <a:masterClrMapping/>
  </p:clrMapOvr>
</p:notes>
</file>

<file path=ppt/notesSlides/notesSlide413.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lnSpc>
                <a:spcPct val="80000"/>
              </a:lnSpc>
              <a:buFontTx/>
              <a:buNone/>
            </a:pPr>
            <a:r>
              <a:rPr lang="zh-TW" sz="1200" kern="1200">
                <a:solidFill>
                  <a:schemeClr val="tx1"/>
                </a:solidFill>
                <a:latin typeface="Arial"/>
                <a:ea typeface="ＭＳ Ｐゴシック" charset="0"/>
                <a:cs typeface="ＭＳ Ｐゴシック" charset="0"/>
              </a:rPr>
              <a:t>15 – 應用層</a:t>
            </a:r>
          </a:p>
          <a:p>
            <a:pPr rtl="0">
              <a:lnSpc>
                <a:spcPct val="80000"/>
              </a:lnSpc>
              <a:buFontTx/>
              <a:buNone/>
            </a:pPr>
            <a:r>
              <a:rPr lang="zh-TW" sz="1200" kern="1200">
                <a:solidFill>
                  <a:schemeClr val="tx1"/>
                </a:solidFill>
                <a:latin typeface="Arial"/>
                <a:ea typeface="ＭＳ Ｐゴシック" charset="0"/>
                <a:cs typeface="ＭＳ Ｐゴシック" charset="0"/>
              </a:rPr>
              <a:t>15.3 — 網頁和電子郵件通訊協定</a:t>
            </a:r>
          </a:p>
          <a:p>
            <a:pPr rtl="0">
              <a:lnSpc>
                <a:spcPct val="80000"/>
              </a:lnSpc>
              <a:buFontTx/>
              <a:buNone/>
            </a:pPr>
            <a:r>
              <a:rPr lang="zh-TW">
                <a:latin typeface="Arial"/>
              </a:rPr>
              <a:t>15.3.1 — 超文本傳輸協議和超文本標記語言（續）</a:t>
            </a:r>
          </a:p>
          <a:p>
            <a:endParaRPr lang="en-US"/>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413</a:t>
            </a:fld>
            <a:endParaRPr>
              <a:solidFill>
                <a:prstClr val="black"/>
              </a:solidFill>
            </a:endParaRPr>
          </a:p>
        </p:txBody>
      </p:sp>
    </p:spTree>
    <p:extLst>
      <p:ext uri="{BB962C8B-B14F-4D97-AF65-F5344CB8AC3E}">
        <p14:creationId xmlns:p14="http://schemas.microsoft.com/office/powerpoint/2010/main" val="2681340300"/>
      </p:ext>
    </p:extLst>
  </p:cSld>
  <p:clrMapOvr>
    <a:masterClrMapping/>
  </p:clrMapOvr>
</p:notes>
</file>

<file path=ppt/notesSlides/notesSlide414.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lnSpc>
                <a:spcPct val="80000"/>
              </a:lnSpc>
              <a:buFontTx/>
              <a:buNone/>
            </a:pPr>
            <a:r>
              <a:rPr lang="zh-TW" sz="1200" kern="1200">
                <a:solidFill>
                  <a:schemeClr val="tx1"/>
                </a:solidFill>
                <a:latin typeface="Arial"/>
                <a:ea typeface="ＭＳ Ｐゴシック" charset="0"/>
                <a:cs typeface="ＭＳ Ｐゴシック" charset="0"/>
              </a:rPr>
              <a:t>15 – 應用層</a:t>
            </a:r>
          </a:p>
          <a:p>
            <a:pPr rtl="0">
              <a:lnSpc>
                <a:spcPct val="80000"/>
              </a:lnSpc>
              <a:buFontTx/>
              <a:buNone/>
            </a:pPr>
            <a:r>
              <a:rPr lang="zh-TW" sz="1200" kern="1200">
                <a:solidFill>
                  <a:schemeClr val="tx1"/>
                </a:solidFill>
                <a:latin typeface="Arial"/>
                <a:ea typeface="ＭＳ Ｐゴシック" charset="0"/>
                <a:cs typeface="ＭＳ Ｐゴシック" charset="0"/>
              </a:rPr>
              <a:t>15.3 — 網頁和電子郵件通訊協定</a:t>
            </a:r>
          </a:p>
          <a:p>
            <a:pPr rtl="0">
              <a:lnSpc>
                <a:spcPct val="80000"/>
              </a:lnSpc>
              <a:buFontTx/>
              <a:buNone/>
            </a:pPr>
            <a:r>
              <a:rPr lang="zh-TW">
                <a:latin typeface="Arial"/>
              </a:rPr>
              <a:t>15.3.1 — 超文本傳輸協議和超文本標記語言（續）</a:t>
            </a:r>
          </a:p>
          <a:p>
            <a:endParaRPr lang="en-US"/>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414</a:t>
            </a:fld>
            <a:endParaRPr>
              <a:solidFill>
                <a:prstClr val="black"/>
              </a:solidFill>
            </a:endParaRPr>
          </a:p>
        </p:txBody>
      </p:sp>
    </p:spTree>
    <p:extLst>
      <p:ext uri="{BB962C8B-B14F-4D97-AF65-F5344CB8AC3E}">
        <p14:creationId xmlns:p14="http://schemas.microsoft.com/office/powerpoint/2010/main" val="3529734789"/>
      </p:ext>
    </p:extLst>
  </p:cSld>
  <p:clrMapOvr>
    <a:masterClrMapping/>
  </p:clrMapOvr>
</p:notes>
</file>

<file path=ppt/notesSlides/notesSlide415.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lnSpc>
                <a:spcPct val="80000"/>
              </a:lnSpc>
              <a:buFontTx/>
              <a:buNone/>
            </a:pPr>
            <a:r>
              <a:rPr lang="zh-TW" sz="1200" kern="1200">
                <a:solidFill>
                  <a:schemeClr val="tx1"/>
                </a:solidFill>
                <a:latin typeface="Arial"/>
                <a:ea typeface="ＭＳ Ｐゴシック" charset="0"/>
                <a:cs typeface="ＭＳ Ｐゴシック" charset="0"/>
              </a:rPr>
              <a:t>15 – 應用層</a:t>
            </a:r>
          </a:p>
          <a:p>
            <a:pPr rtl="0">
              <a:lnSpc>
                <a:spcPct val="80000"/>
              </a:lnSpc>
              <a:buFontTx/>
              <a:buNone/>
            </a:pPr>
            <a:r>
              <a:rPr lang="zh-TW" sz="1200" kern="1200">
                <a:solidFill>
                  <a:schemeClr val="tx1"/>
                </a:solidFill>
                <a:latin typeface="Arial"/>
                <a:ea typeface="ＭＳ Ｐゴシック" charset="0"/>
                <a:cs typeface="ＭＳ Ｐゴシック" charset="0"/>
              </a:rPr>
              <a:t>15.3 — 網頁和電子郵件通訊協定</a:t>
            </a:r>
          </a:p>
          <a:p>
            <a:pPr rtl="0">
              <a:lnSpc>
                <a:spcPct val="80000"/>
              </a:lnSpc>
              <a:buFontTx/>
              <a:buNone/>
            </a:pPr>
            <a:r>
              <a:rPr lang="zh-TW">
                <a:latin typeface="Arial"/>
              </a:rPr>
              <a:t>15.3.2 — HTTP 和 HTTPS</a:t>
            </a:r>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415</a:t>
            </a:fld>
            <a:endParaRPr>
              <a:solidFill>
                <a:prstClr val="black"/>
              </a:solidFill>
            </a:endParaRPr>
          </a:p>
        </p:txBody>
      </p:sp>
    </p:spTree>
    <p:extLst>
      <p:ext uri="{BB962C8B-B14F-4D97-AF65-F5344CB8AC3E}">
        <p14:creationId xmlns:p14="http://schemas.microsoft.com/office/powerpoint/2010/main" val="2442601626"/>
      </p:ext>
    </p:extLst>
  </p:cSld>
  <p:clrMapOvr>
    <a:masterClrMapping/>
  </p:clrMapOvr>
</p:notes>
</file>

<file path=ppt/notesSlides/notesSlide416.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lnSpc>
                <a:spcPct val="80000"/>
              </a:lnSpc>
              <a:buFontTx/>
              <a:buNone/>
            </a:pPr>
            <a:r>
              <a:rPr lang="zh-TW" sz="1200" kern="1200">
                <a:solidFill>
                  <a:schemeClr val="tx1"/>
                </a:solidFill>
                <a:latin typeface="Arial"/>
                <a:ea typeface="ＭＳ Ｐゴシック" charset="0"/>
                <a:cs typeface="ＭＳ Ｐゴシック" charset="0"/>
              </a:rPr>
              <a:t>15 – 應用層</a:t>
            </a:r>
          </a:p>
          <a:p>
            <a:pPr rtl="0">
              <a:lnSpc>
                <a:spcPct val="80000"/>
              </a:lnSpc>
              <a:buFontTx/>
              <a:buNone/>
            </a:pPr>
            <a:r>
              <a:rPr lang="zh-TW" sz="1200" kern="1200">
                <a:solidFill>
                  <a:schemeClr val="tx1"/>
                </a:solidFill>
                <a:latin typeface="Arial"/>
                <a:ea typeface="ＭＳ Ｐゴシック" charset="0"/>
                <a:cs typeface="ＭＳ Ｐゴシック" charset="0"/>
              </a:rPr>
              <a:t>15.3 — 網頁和電子郵件通訊協定</a:t>
            </a:r>
          </a:p>
          <a:p>
            <a:pPr rtl="0">
              <a:lnSpc>
                <a:spcPct val="80000"/>
              </a:lnSpc>
              <a:buFontTx/>
              <a:buNone/>
            </a:pPr>
            <a:r>
              <a:rPr lang="zh-TW">
                <a:latin typeface="Arial"/>
              </a:rPr>
              <a:t>15.3.3 — 電子郵件通訊協定</a:t>
            </a:r>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416</a:t>
            </a:fld>
            <a:endParaRPr>
              <a:solidFill>
                <a:prstClr val="black"/>
              </a:solidFill>
            </a:endParaRPr>
          </a:p>
        </p:txBody>
      </p:sp>
    </p:spTree>
    <p:extLst>
      <p:ext uri="{BB962C8B-B14F-4D97-AF65-F5344CB8AC3E}">
        <p14:creationId xmlns:p14="http://schemas.microsoft.com/office/powerpoint/2010/main" val="1683275614"/>
      </p:ext>
    </p:extLst>
  </p:cSld>
  <p:clrMapOvr>
    <a:masterClrMapping/>
  </p:clrMapOvr>
</p:notes>
</file>

<file path=ppt/notesSlides/notesSlide417.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lnSpc>
                <a:spcPct val="80000"/>
              </a:lnSpc>
              <a:buFontTx/>
              <a:buNone/>
            </a:pPr>
            <a:r>
              <a:rPr lang="zh-TW" sz="1200" kern="1200">
                <a:solidFill>
                  <a:schemeClr val="tx1"/>
                </a:solidFill>
                <a:latin typeface="Arial"/>
                <a:ea typeface="ＭＳ Ｐゴシック" charset="0"/>
                <a:cs typeface="ＭＳ Ｐゴシック" charset="0"/>
              </a:rPr>
              <a:t>15 – 應用層</a:t>
            </a:r>
          </a:p>
          <a:p>
            <a:pPr rtl="0">
              <a:lnSpc>
                <a:spcPct val="80000"/>
              </a:lnSpc>
              <a:buFontTx/>
              <a:buNone/>
            </a:pPr>
            <a:r>
              <a:rPr lang="zh-TW" sz="1200" kern="1200">
                <a:solidFill>
                  <a:schemeClr val="tx1"/>
                </a:solidFill>
                <a:latin typeface="Arial"/>
                <a:ea typeface="ＭＳ Ｐゴシック" charset="0"/>
                <a:cs typeface="ＭＳ Ｐゴシック" charset="0"/>
              </a:rPr>
              <a:t>15.3 — 網頁和電子郵件通訊協定</a:t>
            </a:r>
          </a:p>
          <a:p>
            <a:pPr rtl="0">
              <a:lnSpc>
                <a:spcPct val="80000"/>
              </a:lnSpc>
              <a:buFontTx/>
              <a:buNone/>
            </a:pPr>
            <a:r>
              <a:rPr lang="zh-TW">
                <a:latin typeface="Arial"/>
              </a:rPr>
              <a:t>15.3.4 — SMTP、流程和 IMAP</a:t>
            </a:r>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417</a:t>
            </a:fld>
            <a:endParaRPr>
              <a:solidFill>
                <a:prstClr val="black"/>
              </a:solidFill>
            </a:endParaRPr>
          </a:p>
        </p:txBody>
      </p:sp>
    </p:spTree>
    <p:extLst>
      <p:ext uri="{BB962C8B-B14F-4D97-AF65-F5344CB8AC3E}">
        <p14:creationId xmlns:p14="http://schemas.microsoft.com/office/powerpoint/2010/main" val="2012614805"/>
      </p:ext>
    </p:extLst>
  </p:cSld>
  <p:clrMapOvr>
    <a:masterClrMapping/>
  </p:clrMapOvr>
</p:notes>
</file>

<file path=ppt/notesSlides/notesSlide418.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lnSpc>
                <a:spcPct val="80000"/>
              </a:lnSpc>
              <a:buFontTx/>
              <a:buNone/>
            </a:pPr>
            <a:r>
              <a:rPr lang="zh-TW" sz="1200" kern="1200">
                <a:solidFill>
                  <a:schemeClr val="tx1"/>
                </a:solidFill>
                <a:latin typeface="Arial"/>
                <a:ea typeface="ＭＳ Ｐゴシック" charset="0"/>
                <a:cs typeface="ＭＳ Ｐゴシック" charset="0"/>
              </a:rPr>
              <a:t>15 – 應用層</a:t>
            </a:r>
          </a:p>
          <a:p>
            <a:pPr rtl="0">
              <a:lnSpc>
                <a:spcPct val="80000"/>
              </a:lnSpc>
              <a:buFontTx/>
              <a:buNone/>
            </a:pPr>
            <a:r>
              <a:rPr lang="zh-TW" sz="1200" kern="1200">
                <a:solidFill>
                  <a:schemeClr val="tx1"/>
                </a:solidFill>
                <a:latin typeface="Arial"/>
                <a:ea typeface="ＭＳ Ｐゴシック" charset="0"/>
                <a:cs typeface="ＭＳ Ｐゴシック" charset="0"/>
              </a:rPr>
              <a:t>15.3 — 網頁和電子郵件通訊協定</a:t>
            </a:r>
          </a:p>
          <a:p>
            <a:pPr rtl="0">
              <a:lnSpc>
                <a:spcPct val="80000"/>
              </a:lnSpc>
              <a:buFontTx/>
              <a:buNone/>
            </a:pPr>
            <a:r>
              <a:rPr lang="zh-TW">
                <a:latin typeface="Arial"/>
              </a:rPr>
              <a:t>15.3.4 — SMTP、流程及 IMAP (續發)</a:t>
            </a:r>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418</a:t>
            </a:fld>
            <a:endParaRPr>
              <a:solidFill>
                <a:prstClr val="black"/>
              </a:solidFill>
            </a:endParaRPr>
          </a:p>
        </p:txBody>
      </p:sp>
    </p:spTree>
    <p:extLst>
      <p:ext uri="{BB962C8B-B14F-4D97-AF65-F5344CB8AC3E}">
        <p14:creationId xmlns:p14="http://schemas.microsoft.com/office/powerpoint/2010/main" val="1623284510"/>
      </p:ext>
    </p:extLst>
  </p:cSld>
  <p:clrMapOvr>
    <a:masterClrMapping/>
  </p:clrMapOvr>
</p:notes>
</file>

<file path=ppt/notesSlides/notesSlide419.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lnSpc>
                <a:spcPct val="80000"/>
              </a:lnSpc>
              <a:buFontTx/>
              <a:buNone/>
            </a:pPr>
            <a:r>
              <a:rPr lang="zh-TW" sz="1200" kern="1200">
                <a:solidFill>
                  <a:schemeClr val="tx1"/>
                </a:solidFill>
                <a:latin typeface="Arial"/>
                <a:ea typeface="ＭＳ Ｐゴシック" charset="0"/>
                <a:cs typeface="ＭＳ Ｐゴシック" charset="0"/>
              </a:rPr>
              <a:t>15 – 應用層</a:t>
            </a:r>
          </a:p>
          <a:p>
            <a:pPr rtl="0">
              <a:lnSpc>
                <a:spcPct val="80000"/>
              </a:lnSpc>
              <a:buFontTx/>
              <a:buNone/>
            </a:pPr>
            <a:r>
              <a:rPr lang="zh-TW" sz="1200" kern="1200">
                <a:solidFill>
                  <a:schemeClr val="tx1"/>
                </a:solidFill>
                <a:latin typeface="Arial"/>
                <a:ea typeface="ＭＳ Ｐゴシック" charset="0"/>
                <a:cs typeface="ＭＳ Ｐゴシック" charset="0"/>
              </a:rPr>
              <a:t>15.3 — 網頁和電子郵件通訊協定</a:t>
            </a:r>
          </a:p>
          <a:p>
            <a:pPr rtl="0">
              <a:lnSpc>
                <a:spcPct val="80000"/>
              </a:lnSpc>
              <a:buFontTx/>
              <a:buNone/>
            </a:pPr>
            <a:r>
              <a:rPr lang="zh-TW">
                <a:latin typeface="Arial"/>
              </a:rPr>
              <a:t>15.3.4 — SMTP、流程及 IMAP (續發)</a:t>
            </a:r>
          </a:p>
          <a:p>
            <a:pPr rtl="0">
              <a:lnSpc>
                <a:spcPct val="80000"/>
              </a:lnSpc>
              <a:buFontTx/>
              <a:buNone/>
            </a:pPr>
            <a:r>
              <a:rPr lang="zh-TW">
                <a:latin typeface="Arial"/>
              </a:rPr>
              <a:t>15.3.5 — 檢查您的了解 — 網頁和電子郵件通訊協定</a:t>
            </a:r>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419</a:t>
            </a:fld>
            <a:endParaRPr>
              <a:solidFill>
                <a:prstClr val="black"/>
              </a:solidFill>
            </a:endParaRPr>
          </a:p>
        </p:txBody>
      </p:sp>
    </p:spTree>
    <p:extLst>
      <p:ext uri="{BB962C8B-B14F-4D97-AF65-F5344CB8AC3E}">
        <p14:creationId xmlns:p14="http://schemas.microsoft.com/office/powerpoint/2010/main" val="2900284740"/>
      </p:ext>
    </p:extLst>
  </p:cSld>
  <p:clrMapOvr>
    <a:masterClrMapping/>
  </p:clrMapOvr>
</p:notes>
</file>

<file path=ppt/notesSlides/notesSlide42.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lnSpc>
                <a:spcPct val="80000"/>
              </a:lnSpc>
              <a:buFontTx/>
              <a:buNone/>
            </a:pPr>
            <a:r>
              <a:rPr lang="zh-TW" sz="1200" kern="1200">
                <a:solidFill>
                  <a:schemeClr val="tx1"/>
                </a:solidFill>
                <a:latin typeface="Arial"/>
                <a:ea typeface="ＭＳ Ｐゴシック" charset="0"/>
                <a:cs typeface="ＭＳ Ｐゴシック" charset="0"/>
              </a:rPr>
              <a:t>1 – Networking Today</a:t>
            </a:r>
          </a:p>
          <a:p>
            <a:pPr rtl="0">
              <a:lnSpc>
                <a:spcPct val="80000"/>
              </a:lnSpc>
              <a:buFontTx/>
              <a:buNone/>
            </a:pPr>
            <a:r>
              <a:rPr lang="zh-TW" sz="1200" kern="1200">
                <a:solidFill>
                  <a:schemeClr val="tx1"/>
                </a:solidFill>
                <a:latin typeface="Arial"/>
                <a:ea typeface="ＭＳ Ｐゴシック" charset="0"/>
                <a:cs typeface="ＭＳ Ｐゴシック" charset="0"/>
              </a:rPr>
              <a:t>1.10 – </a:t>
            </a:r>
            <a:r>
              <a:rPr lang="zh-TW">
                <a:solidFill>
                  <a:schemeClr val="accent5">
                    <a:lumMod val="40000"/>
                    <a:lumOff val="60000"/>
                  </a:schemeClr>
                </a:solidFill>
              </a:rPr>
              <a:t>Module Practice and Quiz </a:t>
            </a:r>
          </a:p>
          <a:p>
            <a:pPr rtl="0">
              <a:lnSpc>
                <a:spcPct val="80000"/>
              </a:lnSpc>
              <a:buFontTx/>
              <a:buNone/>
            </a:pPr>
            <a:r>
              <a:rPr lang="zh-TW">
                <a:latin typeface="Arial"/>
              </a:rPr>
              <a:t>1.10.1</a:t>
            </a:r>
            <a:r>
              <a:rPr lang="zh-TW" baseline="0">
                <a:latin typeface="Arial"/>
              </a:rPr>
              <a:t> —</a:t>
            </a:r>
            <a:r>
              <a:rPr lang="zh-TW"/>
              <a:t>我在本單元中學到了什麼？(Cont.)</a:t>
            </a:r>
          </a:p>
          <a:p>
            <a:pPr marL="0" marR="0" lvl="0" indent="0" algn="l" defTabSz="457200" rtl="0" eaLnBrk="1" fontAlgn="auto" latinLnBrk="0" hangingPunct="1">
              <a:lnSpc>
                <a:spcPct val="80000"/>
              </a:lnSpc>
              <a:spcBef>
                <a:spcPct val="0"/>
              </a:spcBef>
              <a:spcAft>
                <a:spcPct val="0"/>
              </a:spcAft>
              <a:buClrTx/>
              <a:buSzTx/>
              <a:buFontTx/>
              <a:buNone/>
              <a:defRPr/>
            </a:pPr>
            <a:r>
              <a:rPr lang="zh-TW"/>
              <a:t>1.10.2 </a:t>
            </a:r>
            <a:r>
              <a:rPr lang="zh-TW" sz="1200">
                <a:effectLst/>
              </a:rPr>
              <a:t>– Module</a:t>
            </a:r>
            <a:r>
              <a:rPr lang="zh-TW" sz="1200" baseline="0">
                <a:effectLst/>
              </a:rPr>
              <a:t> Quiz</a:t>
            </a:r>
          </a:p>
          <a:p>
            <a:pPr>
              <a:lnSpc>
                <a:spcPct val="80000"/>
              </a:lnSpc>
              <a:buFontTx/>
              <a:buNone/>
            </a:pPr>
            <a:endParaRPr lang="en-US"/>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42</a:t>
            </a:fld>
            <a:endParaRPr>
              <a:solidFill>
                <a:prstClr val="black"/>
              </a:solidFill>
            </a:endParaRPr>
          </a:p>
        </p:txBody>
      </p:sp>
    </p:spTree>
    <p:extLst>
      <p:ext uri="{BB962C8B-B14F-4D97-AF65-F5344CB8AC3E}">
        <p14:creationId xmlns:p14="http://schemas.microsoft.com/office/powerpoint/2010/main" val="2678480821"/>
      </p:ext>
    </p:extLst>
  </p:cSld>
  <p:clrMapOvr>
    <a:masterClrMapping/>
  </p:clrMapOvr>
</p:notes>
</file>

<file path=ppt/notesSlides/notesSlide420.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2529" name="Rectangle 11"/>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a:ea typeface="ＭＳ Ｐゴシック" charset="0"/>
                <a:cs typeface="ＭＳ Ｐゴシック" charset="0"/>
              </a:defRPr>
            </a:lvl1pPr>
            <a:lvl2pPr marL="742950" indent="-285750" defTabSz="903288">
              <a:defRPr sz="2400">
                <a:solidFill>
                  <a:schemeClr val="tx1"/>
                </a:solidFill>
                <a:latin typeface="Arial"/>
                <a:ea typeface="ＭＳ Ｐゴシック" charset="0"/>
              </a:defRPr>
            </a:lvl2pPr>
            <a:lvl3pPr marL="1143000" indent="-228600" defTabSz="903288">
              <a:defRPr sz="2400">
                <a:solidFill>
                  <a:schemeClr val="tx1"/>
                </a:solidFill>
                <a:latin typeface="Arial"/>
                <a:ea typeface="ＭＳ Ｐゴシック" charset="0"/>
              </a:defRPr>
            </a:lvl3pPr>
            <a:lvl4pPr marL="1600200" indent="-228600" defTabSz="903288">
              <a:defRPr sz="2400">
                <a:solidFill>
                  <a:schemeClr val="tx1"/>
                </a:solidFill>
                <a:latin typeface="Arial"/>
                <a:ea typeface="ＭＳ Ｐゴシック" charset="0"/>
              </a:defRPr>
            </a:lvl4pPr>
            <a:lvl5pPr marL="2057400" indent="-228600" defTabSz="903288">
              <a:defRPr sz="2400">
                <a:solidFill>
                  <a:schemeClr val="tx1"/>
                </a:solidFill>
                <a:latin typeface="Arial"/>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9pPr>
          </a:lstStyle>
          <a:p>
            <a:pPr rtl="0"/>
            <a:fld id="{3997A419-355F-A04A-96E0-21643AF8E9FF}" type="slidenum">
              <a:rPr sz="800">
                <a:solidFill>
                  <a:prstClr val="black"/>
                </a:solidFill>
              </a:rPr>
              <a:pPr rtl="0"/>
              <a:t>420</a:t>
            </a:fld>
            <a:endParaRPr sz="800">
              <a:solidFill>
                <a:prstClr val="black"/>
              </a:solidFill>
            </a:endParaRPr>
          </a:p>
        </p:txBody>
      </p:sp>
      <p:sp>
        <p:nvSpPr>
          <p:cNvPr id="22530" name="Rectangle 2"/>
          <p:cNvSpPr>
            <a:spLocks noGrp="1" noRot="1" noChangeAspect="1" noChangeArrowheads="1" noTextEdit="1"/>
          </p:cNvSpPr>
          <p:nvPr>
            <p:ph type="sldImg"/>
          </p:nvPr>
        </p:nvSpPr>
        <p:spPr>
          <a:xfrm>
            <a:off x="1168400" y="1243013"/>
            <a:ext cx="4470400" cy="3354387"/>
          </a:xfrm>
        </p:spPr>
      </p:sp>
      <p:sp>
        <p:nvSpPr>
          <p:cNvPr id="2253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lnSpc>
                <a:spcPct val="80000"/>
              </a:lnSpc>
              <a:buFontTx/>
              <a:buNone/>
            </a:pPr>
            <a:r>
              <a:rPr lang="zh-TW" sz="1200" kern="1200">
                <a:solidFill>
                  <a:schemeClr val="tx1"/>
                </a:solidFill>
                <a:latin typeface="Arial"/>
                <a:ea typeface="ＭＳ Ｐゴシック" charset="0"/>
                <a:cs typeface="ＭＳ Ｐゴシック" charset="0"/>
              </a:rPr>
              <a:t>15 – 應用層</a:t>
            </a:r>
          </a:p>
          <a:p>
            <a:pPr rtl="0">
              <a:lnSpc>
                <a:spcPct val="80000"/>
              </a:lnSpc>
              <a:buFontTx/>
              <a:buNone/>
            </a:pPr>
            <a:r>
              <a:rPr lang="zh-TW" sz="1200" kern="1200">
                <a:solidFill>
                  <a:schemeClr val="tx1"/>
                </a:solidFill>
                <a:latin typeface="Arial"/>
                <a:ea typeface="ＭＳ Ｐゴシック" charset="0"/>
                <a:cs typeface="ＭＳ Ｐゴシック" charset="0"/>
              </a:rPr>
              <a:t>15.4 – IP 定址服務</a:t>
            </a:r>
          </a:p>
          <a:p>
            <a:pPr rtl="0">
              <a:lnSpc>
                <a:spcPct val="80000"/>
              </a:lnSpc>
              <a:buFontTx/>
              <a:buNone/>
            </a:pPr>
            <a:r>
              <a:rPr lang="zh-TW">
                <a:latin typeface="Arial"/>
              </a:rPr>
              <a:t>15.4.1 – 網域名稱服務</a:t>
            </a:r>
          </a:p>
          <a:p>
            <a:endParaRPr lang="en-US"/>
          </a:p>
        </p:txBody>
      </p:sp>
    </p:spTree>
    <p:extLst>
      <p:ext uri="{BB962C8B-B14F-4D97-AF65-F5344CB8AC3E}">
        <p14:creationId xmlns:p14="http://schemas.microsoft.com/office/powerpoint/2010/main" val="670160641"/>
      </p:ext>
    </p:extLst>
  </p:cSld>
  <p:clrMapOvr>
    <a:masterClrMapping/>
  </p:clrMapOvr>
</p:notes>
</file>

<file path=ppt/notesSlides/notesSlide421.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2529" name="Rectangle 11"/>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a:ea typeface="ＭＳ Ｐゴシック" charset="0"/>
                <a:cs typeface="ＭＳ Ｐゴシック" charset="0"/>
              </a:defRPr>
            </a:lvl1pPr>
            <a:lvl2pPr marL="742950" indent="-285750" defTabSz="903288">
              <a:defRPr sz="2400">
                <a:solidFill>
                  <a:schemeClr val="tx1"/>
                </a:solidFill>
                <a:latin typeface="Arial"/>
                <a:ea typeface="ＭＳ Ｐゴシック" charset="0"/>
              </a:defRPr>
            </a:lvl2pPr>
            <a:lvl3pPr marL="1143000" indent="-228600" defTabSz="903288">
              <a:defRPr sz="2400">
                <a:solidFill>
                  <a:schemeClr val="tx1"/>
                </a:solidFill>
                <a:latin typeface="Arial"/>
                <a:ea typeface="ＭＳ Ｐゴシック" charset="0"/>
              </a:defRPr>
            </a:lvl3pPr>
            <a:lvl4pPr marL="1600200" indent="-228600" defTabSz="903288">
              <a:defRPr sz="2400">
                <a:solidFill>
                  <a:schemeClr val="tx1"/>
                </a:solidFill>
                <a:latin typeface="Arial"/>
                <a:ea typeface="ＭＳ Ｐゴシック" charset="0"/>
              </a:defRPr>
            </a:lvl4pPr>
            <a:lvl5pPr marL="2057400" indent="-228600" defTabSz="903288">
              <a:defRPr sz="2400">
                <a:solidFill>
                  <a:schemeClr val="tx1"/>
                </a:solidFill>
                <a:latin typeface="Arial"/>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9pPr>
          </a:lstStyle>
          <a:p>
            <a:pPr rtl="0"/>
            <a:fld id="{3997A419-355F-A04A-96E0-21643AF8E9FF}" type="slidenum">
              <a:rPr sz="800">
                <a:solidFill>
                  <a:prstClr val="black"/>
                </a:solidFill>
              </a:rPr>
              <a:pPr rtl="0"/>
              <a:t>421</a:t>
            </a:fld>
            <a:endParaRPr sz="800">
              <a:solidFill>
                <a:prstClr val="black"/>
              </a:solidFill>
            </a:endParaRPr>
          </a:p>
        </p:txBody>
      </p:sp>
      <p:sp>
        <p:nvSpPr>
          <p:cNvPr id="22530" name="Rectangle 2"/>
          <p:cNvSpPr>
            <a:spLocks noGrp="1" noRot="1" noChangeAspect="1" noChangeArrowheads="1" noTextEdit="1"/>
          </p:cNvSpPr>
          <p:nvPr>
            <p:ph type="sldImg"/>
          </p:nvPr>
        </p:nvSpPr>
        <p:spPr>
          <a:xfrm>
            <a:off x="1168400" y="1243013"/>
            <a:ext cx="4470400" cy="3354387"/>
          </a:xfrm>
        </p:spPr>
      </p:sp>
      <p:sp>
        <p:nvSpPr>
          <p:cNvPr id="2253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lnSpc>
                <a:spcPct val="80000"/>
              </a:lnSpc>
              <a:buFontTx/>
              <a:buNone/>
            </a:pPr>
            <a:r>
              <a:rPr lang="zh-TW" sz="1200" kern="1200">
                <a:solidFill>
                  <a:schemeClr val="tx1"/>
                </a:solidFill>
                <a:latin typeface="Arial"/>
                <a:ea typeface="ＭＳ Ｐゴシック" charset="0"/>
                <a:cs typeface="ＭＳ Ｐゴシック" charset="0"/>
              </a:rPr>
              <a:t>15 – 應用層</a:t>
            </a:r>
          </a:p>
          <a:p>
            <a:pPr rtl="0">
              <a:lnSpc>
                <a:spcPct val="80000"/>
              </a:lnSpc>
              <a:buFontTx/>
              <a:buNone/>
            </a:pPr>
            <a:r>
              <a:rPr lang="zh-TW" sz="1200" kern="1200">
                <a:solidFill>
                  <a:schemeClr val="tx1"/>
                </a:solidFill>
                <a:latin typeface="Arial"/>
                <a:ea typeface="ＭＳ Ｐゴシック" charset="0"/>
                <a:cs typeface="ＭＳ Ｐゴシック" charset="0"/>
              </a:rPr>
              <a:t>15.4 – IP 定址服務</a:t>
            </a:r>
          </a:p>
          <a:p>
            <a:pPr rtl="0">
              <a:lnSpc>
                <a:spcPct val="80000"/>
              </a:lnSpc>
              <a:buFontTx/>
              <a:buNone/>
            </a:pPr>
            <a:r>
              <a:rPr lang="zh-TW">
                <a:latin typeface="Arial"/>
              </a:rPr>
              <a:t>15.4.2 – DNS 訊息格式</a:t>
            </a:r>
          </a:p>
          <a:p>
            <a:endParaRPr lang="en-US"/>
          </a:p>
        </p:txBody>
      </p:sp>
    </p:spTree>
    <p:extLst>
      <p:ext uri="{BB962C8B-B14F-4D97-AF65-F5344CB8AC3E}">
        <p14:creationId xmlns:p14="http://schemas.microsoft.com/office/powerpoint/2010/main" val="3475385441"/>
      </p:ext>
    </p:extLst>
  </p:cSld>
  <p:clrMapOvr>
    <a:masterClrMapping/>
  </p:clrMapOvr>
</p:notes>
</file>

<file path=ppt/notesSlides/notesSlide422.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2529" name="Rectangle 11"/>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a:ea typeface="ＭＳ Ｐゴシック" charset="0"/>
                <a:cs typeface="ＭＳ Ｐゴシック" charset="0"/>
              </a:defRPr>
            </a:lvl1pPr>
            <a:lvl2pPr marL="742950" indent="-285750" defTabSz="903288">
              <a:defRPr sz="2400">
                <a:solidFill>
                  <a:schemeClr val="tx1"/>
                </a:solidFill>
                <a:latin typeface="Arial"/>
                <a:ea typeface="ＭＳ Ｐゴシック" charset="0"/>
              </a:defRPr>
            </a:lvl2pPr>
            <a:lvl3pPr marL="1143000" indent="-228600" defTabSz="903288">
              <a:defRPr sz="2400">
                <a:solidFill>
                  <a:schemeClr val="tx1"/>
                </a:solidFill>
                <a:latin typeface="Arial"/>
                <a:ea typeface="ＭＳ Ｐゴシック" charset="0"/>
              </a:defRPr>
            </a:lvl3pPr>
            <a:lvl4pPr marL="1600200" indent="-228600" defTabSz="903288">
              <a:defRPr sz="2400">
                <a:solidFill>
                  <a:schemeClr val="tx1"/>
                </a:solidFill>
                <a:latin typeface="Arial"/>
                <a:ea typeface="ＭＳ Ｐゴシック" charset="0"/>
              </a:defRPr>
            </a:lvl4pPr>
            <a:lvl5pPr marL="2057400" indent="-228600" defTabSz="903288">
              <a:defRPr sz="2400">
                <a:solidFill>
                  <a:schemeClr val="tx1"/>
                </a:solidFill>
                <a:latin typeface="Arial"/>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9pPr>
          </a:lstStyle>
          <a:p>
            <a:pPr rtl="0"/>
            <a:fld id="{3997A419-355F-A04A-96E0-21643AF8E9FF}" type="slidenum">
              <a:rPr sz="800">
                <a:solidFill>
                  <a:prstClr val="black"/>
                </a:solidFill>
              </a:rPr>
              <a:pPr rtl="0"/>
              <a:t>422</a:t>
            </a:fld>
            <a:endParaRPr sz="800">
              <a:solidFill>
                <a:prstClr val="black"/>
              </a:solidFill>
            </a:endParaRPr>
          </a:p>
        </p:txBody>
      </p:sp>
      <p:sp>
        <p:nvSpPr>
          <p:cNvPr id="22530" name="Rectangle 2"/>
          <p:cNvSpPr>
            <a:spLocks noGrp="1" noRot="1" noChangeAspect="1" noChangeArrowheads="1" noTextEdit="1"/>
          </p:cNvSpPr>
          <p:nvPr>
            <p:ph type="sldImg"/>
          </p:nvPr>
        </p:nvSpPr>
        <p:spPr>
          <a:xfrm>
            <a:off x="1168400" y="1243013"/>
            <a:ext cx="4470400" cy="3354387"/>
          </a:xfrm>
        </p:spPr>
      </p:sp>
      <p:sp>
        <p:nvSpPr>
          <p:cNvPr id="2253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lnSpc>
                <a:spcPct val="80000"/>
              </a:lnSpc>
              <a:buFontTx/>
              <a:buNone/>
            </a:pPr>
            <a:r>
              <a:rPr lang="zh-TW" sz="1200" kern="1200">
                <a:solidFill>
                  <a:schemeClr val="tx1"/>
                </a:solidFill>
                <a:latin typeface="Arial"/>
                <a:ea typeface="ＭＳ Ｐゴシック" charset="0"/>
                <a:cs typeface="ＭＳ Ｐゴシック" charset="0"/>
              </a:rPr>
              <a:t>15 – 應用層</a:t>
            </a:r>
          </a:p>
          <a:p>
            <a:pPr rtl="0">
              <a:lnSpc>
                <a:spcPct val="80000"/>
              </a:lnSpc>
              <a:buFontTx/>
              <a:buNone/>
            </a:pPr>
            <a:r>
              <a:rPr lang="zh-TW" sz="1200" kern="1200">
                <a:solidFill>
                  <a:schemeClr val="tx1"/>
                </a:solidFill>
                <a:latin typeface="Arial"/>
                <a:ea typeface="ＭＳ Ｐゴシック" charset="0"/>
                <a:cs typeface="ＭＳ Ｐゴシック" charset="0"/>
              </a:rPr>
              <a:t>15.4 – IP 定址服務</a:t>
            </a:r>
          </a:p>
          <a:p>
            <a:pPr rtl="0">
              <a:lnSpc>
                <a:spcPct val="80000"/>
              </a:lnSpc>
              <a:buFontTx/>
              <a:buNone/>
            </a:pPr>
            <a:r>
              <a:rPr lang="zh-TW">
                <a:latin typeface="Arial"/>
              </a:rPr>
              <a:t>15.4.2 — DNS 訊息格式 (續)</a:t>
            </a:r>
          </a:p>
          <a:p>
            <a:endParaRPr lang="en-US"/>
          </a:p>
        </p:txBody>
      </p:sp>
    </p:spTree>
    <p:extLst>
      <p:ext uri="{BB962C8B-B14F-4D97-AF65-F5344CB8AC3E}">
        <p14:creationId xmlns:p14="http://schemas.microsoft.com/office/powerpoint/2010/main" val="2723147086"/>
      </p:ext>
    </p:extLst>
  </p:cSld>
  <p:clrMapOvr>
    <a:masterClrMapping/>
  </p:clrMapOvr>
</p:notes>
</file>

<file path=ppt/notesSlides/notesSlide423.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2529" name="Rectangle 11"/>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a:ea typeface="ＭＳ Ｐゴシック" charset="0"/>
                <a:cs typeface="ＭＳ Ｐゴシック" charset="0"/>
              </a:defRPr>
            </a:lvl1pPr>
            <a:lvl2pPr marL="742950" indent="-285750" defTabSz="903288">
              <a:defRPr sz="2400">
                <a:solidFill>
                  <a:schemeClr val="tx1"/>
                </a:solidFill>
                <a:latin typeface="Arial"/>
                <a:ea typeface="ＭＳ Ｐゴシック" charset="0"/>
              </a:defRPr>
            </a:lvl2pPr>
            <a:lvl3pPr marL="1143000" indent="-228600" defTabSz="903288">
              <a:defRPr sz="2400">
                <a:solidFill>
                  <a:schemeClr val="tx1"/>
                </a:solidFill>
                <a:latin typeface="Arial"/>
                <a:ea typeface="ＭＳ Ｐゴシック" charset="0"/>
              </a:defRPr>
            </a:lvl3pPr>
            <a:lvl4pPr marL="1600200" indent="-228600" defTabSz="903288">
              <a:defRPr sz="2400">
                <a:solidFill>
                  <a:schemeClr val="tx1"/>
                </a:solidFill>
                <a:latin typeface="Arial"/>
                <a:ea typeface="ＭＳ Ｐゴシック" charset="0"/>
              </a:defRPr>
            </a:lvl4pPr>
            <a:lvl5pPr marL="2057400" indent="-228600" defTabSz="903288">
              <a:defRPr sz="2400">
                <a:solidFill>
                  <a:schemeClr val="tx1"/>
                </a:solidFill>
                <a:latin typeface="Arial"/>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9pPr>
          </a:lstStyle>
          <a:p>
            <a:pPr rtl="0"/>
            <a:fld id="{3997A419-355F-A04A-96E0-21643AF8E9FF}" type="slidenum">
              <a:rPr sz="800">
                <a:solidFill>
                  <a:prstClr val="black"/>
                </a:solidFill>
              </a:rPr>
              <a:pPr rtl="0"/>
              <a:t>423</a:t>
            </a:fld>
            <a:endParaRPr sz="800">
              <a:solidFill>
                <a:prstClr val="black"/>
              </a:solidFill>
            </a:endParaRPr>
          </a:p>
        </p:txBody>
      </p:sp>
      <p:sp>
        <p:nvSpPr>
          <p:cNvPr id="22530" name="Rectangle 2"/>
          <p:cNvSpPr>
            <a:spLocks noGrp="1" noRot="1" noChangeAspect="1" noChangeArrowheads="1" noTextEdit="1"/>
          </p:cNvSpPr>
          <p:nvPr>
            <p:ph type="sldImg"/>
          </p:nvPr>
        </p:nvSpPr>
        <p:spPr>
          <a:xfrm>
            <a:off x="1168400" y="1243013"/>
            <a:ext cx="4470400" cy="3354387"/>
          </a:xfrm>
        </p:spPr>
      </p:sp>
      <p:sp>
        <p:nvSpPr>
          <p:cNvPr id="2253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lnSpc>
                <a:spcPct val="80000"/>
              </a:lnSpc>
              <a:buFontTx/>
              <a:buNone/>
            </a:pPr>
            <a:r>
              <a:rPr lang="zh-TW" sz="1200" kern="1200">
                <a:solidFill>
                  <a:schemeClr val="tx1"/>
                </a:solidFill>
                <a:latin typeface="Arial"/>
                <a:ea typeface="ＭＳ Ｐゴシック" charset="0"/>
                <a:cs typeface="ＭＳ Ｐゴシック" charset="0"/>
              </a:rPr>
              <a:t>15 – 應用層</a:t>
            </a:r>
          </a:p>
          <a:p>
            <a:pPr rtl="0">
              <a:lnSpc>
                <a:spcPct val="80000"/>
              </a:lnSpc>
              <a:buFontTx/>
              <a:buNone/>
            </a:pPr>
            <a:r>
              <a:rPr lang="zh-TW" sz="1200" kern="1200">
                <a:solidFill>
                  <a:schemeClr val="tx1"/>
                </a:solidFill>
                <a:latin typeface="Arial"/>
                <a:ea typeface="ＭＳ Ｐゴシック" charset="0"/>
                <a:cs typeface="ＭＳ Ｐゴシック" charset="0"/>
              </a:rPr>
              <a:t>15.4 – IP 定址服務</a:t>
            </a:r>
          </a:p>
          <a:p>
            <a:pPr rtl="0">
              <a:lnSpc>
                <a:spcPct val="80000"/>
              </a:lnSpc>
              <a:buFontTx/>
              <a:buNone/>
            </a:pPr>
            <a:r>
              <a:rPr lang="zh-TW">
                <a:latin typeface="Arial"/>
              </a:rPr>
              <a:t>15.4.3 — DNS 階層架構</a:t>
            </a:r>
          </a:p>
          <a:p>
            <a:endParaRPr lang="en-US"/>
          </a:p>
        </p:txBody>
      </p:sp>
    </p:spTree>
    <p:extLst>
      <p:ext uri="{BB962C8B-B14F-4D97-AF65-F5344CB8AC3E}">
        <p14:creationId xmlns:p14="http://schemas.microsoft.com/office/powerpoint/2010/main" val="4086221510"/>
      </p:ext>
    </p:extLst>
  </p:cSld>
  <p:clrMapOvr>
    <a:masterClrMapping/>
  </p:clrMapOvr>
</p:notes>
</file>

<file path=ppt/notesSlides/notesSlide424.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2529" name="Rectangle 11"/>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a:ea typeface="ＭＳ Ｐゴシック" charset="0"/>
                <a:cs typeface="ＭＳ Ｐゴシック" charset="0"/>
              </a:defRPr>
            </a:lvl1pPr>
            <a:lvl2pPr marL="742950" indent="-285750" defTabSz="903288">
              <a:defRPr sz="2400">
                <a:solidFill>
                  <a:schemeClr val="tx1"/>
                </a:solidFill>
                <a:latin typeface="Arial"/>
                <a:ea typeface="ＭＳ Ｐゴシック" charset="0"/>
              </a:defRPr>
            </a:lvl2pPr>
            <a:lvl3pPr marL="1143000" indent="-228600" defTabSz="903288">
              <a:defRPr sz="2400">
                <a:solidFill>
                  <a:schemeClr val="tx1"/>
                </a:solidFill>
                <a:latin typeface="Arial"/>
                <a:ea typeface="ＭＳ Ｐゴシック" charset="0"/>
              </a:defRPr>
            </a:lvl3pPr>
            <a:lvl4pPr marL="1600200" indent="-228600" defTabSz="903288">
              <a:defRPr sz="2400">
                <a:solidFill>
                  <a:schemeClr val="tx1"/>
                </a:solidFill>
                <a:latin typeface="Arial"/>
                <a:ea typeface="ＭＳ Ｐゴシック" charset="0"/>
              </a:defRPr>
            </a:lvl4pPr>
            <a:lvl5pPr marL="2057400" indent="-228600" defTabSz="903288">
              <a:defRPr sz="2400">
                <a:solidFill>
                  <a:schemeClr val="tx1"/>
                </a:solidFill>
                <a:latin typeface="Arial"/>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9pPr>
          </a:lstStyle>
          <a:p>
            <a:pPr rtl="0"/>
            <a:fld id="{3997A419-355F-A04A-96E0-21643AF8E9FF}" type="slidenum">
              <a:rPr sz="800">
                <a:solidFill>
                  <a:prstClr val="black"/>
                </a:solidFill>
              </a:rPr>
              <a:pPr rtl="0"/>
              <a:t>424</a:t>
            </a:fld>
            <a:endParaRPr sz="800">
              <a:solidFill>
                <a:prstClr val="black"/>
              </a:solidFill>
            </a:endParaRPr>
          </a:p>
        </p:txBody>
      </p:sp>
      <p:sp>
        <p:nvSpPr>
          <p:cNvPr id="22530" name="Rectangle 2"/>
          <p:cNvSpPr>
            <a:spLocks noGrp="1" noRot="1" noChangeAspect="1" noChangeArrowheads="1" noTextEdit="1"/>
          </p:cNvSpPr>
          <p:nvPr>
            <p:ph type="sldImg"/>
          </p:nvPr>
        </p:nvSpPr>
        <p:spPr>
          <a:xfrm>
            <a:off x="1168400" y="1243013"/>
            <a:ext cx="4470400" cy="3354387"/>
          </a:xfrm>
        </p:spPr>
      </p:sp>
      <p:sp>
        <p:nvSpPr>
          <p:cNvPr id="2253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lnSpc>
                <a:spcPct val="80000"/>
              </a:lnSpc>
              <a:buFontTx/>
              <a:buNone/>
            </a:pPr>
            <a:r>
              <a:rPr lang="zh-TW" sz="1200" kern="1200">
                <a:solidFill>
                  <a:schemeClr val="tx1"/>
                </a:solidFill>
                <a:latin typeface="Arial"/>
                <a:ea typeface="ＭＳ Ｐゴシック" charset="0"/>
                <a:cs typeface="ＭＳ Ｐゴシック" charset="0"/>
              </a:rPr>
              <a:t>15 – 應用層</a:t>
            </a:r>
          </a:p>
          <a:p>
            <a:pPr rtl="0">
              <a:lnSpc>
                <a:spcPct val="80000"/>
              </a:lnSpc>
              <a:buFontTx/>
              <a:buNone/>
            </a:pPr>
            <a:r>
              <a:rPr lang="zh-TW" sz="1200" kern="1200">
                <a:solidFill>
                  <a:schemeClr val="tx1"/>
                </a:solidFill>
                <a:latin typeface="Arial"/>
                <a:ea typeface="ＭＳ Ｐゴシック" charset="0"/>
                <a:cs typeface="ＭＳ Ｐゴシック" charset="0"/>
              </a:rPr>
              <a:t>15.4 – IP 定址服務</a:t>
            </a:r>
          </a:p>
          <a:p>
            <a:pPr rtl="0">
              <a:lnSpc>
                <a:spcPct val="80000"/>
              </a:lnSpc>
              <a:buFontTx/>
              <a:buNone/>
            </a:pPr>
            <a:r>
              <a:rPr lang="zh-TW">
                <a:latin typeface="Arial"/>
              </a:rPr>
              <a:t>15.4.4-nslookup 命令</a:t>
            </a:r>
          </a:p>
          <a:p>
            <a:pPr rtl="0">
              <a:lnSpc>
                <a:spcPct val="80000"/>
              </a:lnSpc>
              <a:buFontTx/>
              <a:buNone/>
            </a:pPr>
            <a:r>
              <a:rPr lang="zh-TW">
                <a:latin typeface="Arial"/>
              </a:rPr>
              <a:t>15.4.5-語法檢查-nslookup 命令</a:t>
            </a:r>
          </a:p>
          <a:p>
            <a:endParaRPr lang="en-US"/>
          </a:p>
          <a:p>
            <a:endParaRPr lang="en-US"/>
          </a:p>
        </p:txBody>
      </p:sp>
    </p:spTree>
    <p:extLst>
      <p:ext uri="{BB962C8B-B14F-4D97-AF65-F5344CB8AC3E}">
        <p14:creationId xmlns:p14="http://schemas.microsoft.com/office/powerpoint/2010/main" val="2826580922"/>
      </p:ext>
    </p:extLst>
  </p:cSld>
  <p:clrMapOvr>
    <a:masterClrMapping/>
  </p:clrMapOvr>
</p:notes>
</file>

<file path=ppt/notesSlides/notesSlide425.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2529" name="Rectangle 11"/>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a:ea typeface="ＭＳ Ｐゴシック" charset="0"/>
                <a:cs typeface="ＭＳ Ｐゴシック" charset="0"/>
              </a:defRPr>
            </a:lvl1pPr>
            <a:lvl2pPr marL="742950" indent="-285750" defTabSz="903288">
              <a:defRPr sz="2400">
                <a:solidFill>
                  <a:schemeClr val="tx1"/>
                </a:solidFill>
                <a:latin typeface="Arial"/>
                <a:ea typeface="ＭＳ Ｐゴシック" charset="0"/>
              </a:defRPr>
            </a:lvl2pPr>
            <a:lvl3pPr marL="1143000" indent="-228600" defTabSz="903288">
              <a:defRPr sz="2400">
                <a:solidFill>
                  <a:schemeClr val="tx1"/>
                </a:solidFill>
                <a:latin typeface="Arial"/>
                <a:ea typeface="ＭＳ Ｐゴシック" charset="0"/>
              </a:defRPr>
            </a:lvl3pPr>
            <a:lvl4pPr marL="1600200" indent="-228600" defTabSz="903288">
              <a:defRPr sz="2400">
                <a:solidFill>
                  <a:schemeClr val="tx1"/>
                </a:solidFill>
                <a:latin typeface="Arial"/>
                <a:ea typeface="ＭＳ Ｐゴシック" charset="0"/>
              </a:defRPr>
            </a:lvl4pPr>
            <a:lvl5pPr marL="2057400" indent="-228600" defTabSz="903288">
              <a:defRPr sz="2400">
                <a:solidFill>
                  <a:schemeClr val="tx1"/>
                </a:solidFill>
                <a:latin typeface="Arial"/>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9pPr>
          </a:lstStyle>
          <a:p>
            <a:pPr rtl="0"/>
            <a:fld id="{3997A419-355F-A04A-96E0-21643AF8E9FF}" type="slidenum">
              <a:rPr sz="800">
                <a:solidFill>
                  <a:prstClr val="black"/>
                </a:solidFill>
              </a:rPr>
              <a:pPr rtl="0"/>
              <a:t>425</a:t>
            </a:fld>
            <a:endParaRPr sz="800">
              <a:solidFill>
                <a:prstClr val="black"/>
              </a:solidFill>
            </a:endParaRPr>
          </a:p>
        </p:txBody>
      </p:sp>
      <p:sp>
        <p:nvSpPr>
          <p:cNvPr id="22530" name="Rectangle 2"/>
          <p:cNvSpPr>
            <a:spLocks noGrp="1" noRot="1" noChangeAspect="1" noChangeArrowheads="1" noTextEdit="1"/>
          </p:cNvSpPr>
          <p:nvPr>
            <p:ph type="sldImg"/>
          </p:nvPr>
        </p:nvSpPr>
        <p:spPr>
          <a:xfrm>
            <a:off x="1168400" y="1243013"/>
            <a:ext cx="4470400" cy="3354387"/>
          </a:xfrm>
        </p:spPr>
      </p:sp>
      <p:sp>
        <p:nvSpPr>
          <p:cNvPr id="2253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lnSpc>
                <a:spcPct val="80000"/>
              </a:lnSpc>
              <a:buFontTx/>
              <a:buNone/>
            </a:pPr>
            <a:r>
              <a:rPr lang="zh-TW" sz="1200" kern="1200">
                <a:solidFill>
                  <a:schemeClr val="tx1"/>
                </a:solidFill>
                <a:latin typeface="Arial"/>
                <a:ea typeface="ＭＳ Ｐゴシック" charset="0"/>
                <a:cs typeface="ＭＳ Ｐゴシック" charset="0"/>
              </a:rPr>
              <a:t>15 – 應用層</a:t>
            </a:r>
          </a:p>
          <a:p>
            <a:pPr rtl="0">
              <a:lnSpc>
                <a:spcPct val="80000"/>
              </a:lnSpc>
              <a:buFontTx/>
              <a:buNone/>
            </a:pPr>
            <a:r>
              <a:rPr lang="zh-TW" sz="1200" kern="1200">
                <a:solidFill>
                  <a:schemeClr val="tx1"/>
                </a:solidFill>
                <a:latin typeface="Arial"/>
                <a:ea typeface="ＭＳ Ｐゴシック" charset="0"/>
                <a:cs typeface="ＭＳ Ｐゴシック" charset="0"/>
              </a:rPr>
              <a:t>15.4 – IP 定址服務</a:t>
            </a:r>
          </a:p>
          <a:p>
            <a:pPr rtl="0">
              <a:lnSpc>
                <a:spcPct val="80000"/>
              </a:lnSpc>
              <a:buFontTx/>
              <a:buNone/>
            </a:pPr>
            <a:r>
              <a:rPr lang="zh-TW">
                <a:latin typeface="Arial"/>
              </a:rPr>
              <a:t>15.4.6 – 動態主機設定協定</a:t>
            </a:r>
          </a:p>
          <a:p>
            <a:endParaRPr lang="en-US"/>
          </a:p>
          <a:p>
            <a:endParaRPr lang="en-US"/>
          </a:p>
        </p:txBody>
      </p:sp>
    </p:spTree>
    <p:extLst>
      <p:ext uri="{BB962C8B-B14F-4D97-AF65-F5344CB8AC3E}">
        <p14:creationId xmlns:p14="http://schemas.microsoft.com/office/powerpoint/2010/main" val="1419959988"/>
      </p:ext>
    </p:extLst>
  </p:cSld>
  <p:clrMapOvr>
    <a:masterClrMapping/>
  </p:clrMapOvr>
</p:notes>
</file>

<file path=ppt/notesSlides/notesSlide426.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2529" name="Rectangle 11"/>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a:ea typeface="ＭＳ Ｐゴシック" charset="0"/>
                <a:cs typeface="ＭＳ Ｐゴシック" charset="0"/>
              </a:defRPr>
            </a:lvl1pPr>
            <a:lvl2pPr marL="742950" indent="-285750" defTabSz="903288">
              <a:defRPr sz="2400">
                <a:solidFill>
                  <a:schemeClr val="tx1"/>
                </a:solidFill>
                <a:latin typeface="Arial"/>
                <a:ea typeface="ＭＳ Ｐゴシック" charset="0"/>
              </a:defRPr>
            </a:lvl2pPr>
            <a:lvl3pPr marL="1143000" indent="-228600" defTabSz="903288">
              <a:defRPr sz="2400">
                <a:solidFill>
                  <a:schemeClr val="tx1"/>
                </a:solidFill>
                <a:latin typeface="Arial"/>
                <a:ea typeface="ＭＳ Ｐゴシック" charset="0"/>
              </a:defRPr>
            </a:lvl3pPr>
            <a:lvl4pPr marL="1600200" indent="-228600" defTabSz="903288">
              <a:defRPr sz="2400">
                <a:solidFill>
                  <a:schemeClr val="tx1"/>
                </a:solidFill>
                <a:latin typeface="Arial"/>
                <a:ea typeface="ＭＳ Ｐゴシック" charset="0"/>
              </a:defRPr>
            </a:lvl4pPr>
            <a:lvl5pPr marL="2057400" indent="-228600" defTabSz="903288">
              <a:defRPr sz="2400">
                <a:solidFill>
                  <a:schemeClr val="tx1"/>
                </a:solidFill>
                <a:latin typeface="Arial"/>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9pPr>
          </a:lstStyle>
          <a:p>
            <a:pPr rtl="0"/>
            <a:fld id="{3997A419-355F-A04A-96E0-21643AF8E9FF}" type="slidenum">
              <a:rPr sz="800">
                <a:solidFill>
                  <a:prstClr val="black"/>
                </a:solidFill>
              </a:rPr>
              <a:pPr rtl="0"/>
              <a:t>426</a:t>
            </a:fld>
            <a:endParaRPr sz="800">
              <a:solidFill>
                <a:prstClr val="black"/>
              </a:solidFill>
            </a:endParaRPr>
          </a:p>
        </p:txBody>
      </p:sp>
      <p:sp>
        <p:nvSpPr>
          <p:cNvPr id="22530" name="Rectangle 2"/>
          <p:cNvSpPr>
            <a:spLocks noGrp="1" noRot="1" noChangeAspect="1" noChangeArrowheads="1" noTextEdit="1"/>
          </p:cNvSpPr>
          <p:nvPr>
            <p:ph type="sldImg"/>
          </p:nvPr>
        </p:nvSpPr>
        <p:spPr>
          <a:xfrm>
            <a:off x="1168400" y="1243013"/>
            <a:ext cx="4470400" cy="3354387"/>
          </a:xfrm>
        </p:spPr>
      </p:sp>
      <p:sp>
        <p:nvSpPr>
          <p:cNvPr id="2253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lnSpc>
                <a:spcPct val="80000"/>
              </a:lnSpc>
              <a:buFontTx/>
              <a:buNone/>
            </a:pPr>
            <a:r>
              <a:rPr lang="zh-TW" sz="1200" kern="1200">
                <a:solidFill>
                  <a:schemeClr val="tx1"/>
                </a:solidFill>
                <a:latin typeface="Arial"/>
                <a:ea typeface="ＭＳ Ｐゴシック" charset="0"/>
                <a:cs typeface="ＭＳ Ｐゴシック" charset="0"/>
              </a:rPr>
              <a:t>15 – 應用層</a:t>
            </a:r>
          </a:p>
          <a:p>
            <a:pPr rtl="0">
              <a:lnSpc>
                <a:spcPct val="80000"/>
              </a:lnSpc>
              <a:buFontTx/>
              <a:buNone/>
            </a:pPr>
            <a:r>
              <a:rPr lang="zh-TW" sz="1200" kern="1200">
                <a:solidFill>
                  <a:schemeClr val="tx1"/>
                </a:solidFill>
                <a:latin typeface="Arial"/>
                <a:ea typeface="ＭＳ Ｐゴシック" charset="0"/>
                <a:cs typeface="ＭＳ Ｐゴシック" charset="0"/>
              </a:rPr>
              <a:t>15.4 – IP 定址服務</a:t>
            </a:r>
          </a:p>
          <a:p>
            <a:pPr rtl="0">
              <a:lnSpc>
                <a:spcPct val="80000"/>
              </a:lnSpc>
              <a:buFontTx/>
              <a:buNone/>
            </a:pPr>
            <a:r>
              <a:rPr lang="zh-TW">
                <a:latin typeface="Arial"/>
              </a:rPr>
              <a:t>15.4.7 – DHCP 的運作</a:t>
            </a:r>
          </a:p>
          <a:p>
            <a:endParaRPr lang="en-US"/>
          </a:p>
          <a:p>
            <a:endParaRPr lang="en-US"/>
          </a:p>
        </p:txBody>
      </p:sp>
    </p:spTree>
    <p:extLst>
      <p:ext uri="{BB962C8B-B14F-4D97-AF65-F5344CB8AC3E}">
        <p14:creationId xmlns:p14="http://schemas.microsoft.com/office/powerpoint/2010/main" val="2865743494"/>
      </p:ext>
    </p:extLst>
  </p:cSld>
  <p:clrMapOvr>
    <a:masterClrMapping/>
  </p:clrMapOvr>
</p:notes>
</file>

<file path=ppt/notesSlides/notesSlide427.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2529" name="Rectangle 11"/>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a:ea typeface="ＭＳ Ｐゴシック" charset="0"/>
                <a:cs typeface="ＭＳ Ｐゴシック" charset="0"/>
              </a:defRPr>
            </a:lvl1pPr>
            <a:lvl2pPr marL="742950" indent="-285750" defTabSz="903288">
              <a:defRPr sz="2400">
                <a:solidFill>
                  <a:schemeClr val="tx1"/>
                </a:solidFill>
                <a:latin typeface="Arial"/>
                <a:ea typeface="ＭＳ Ｐゴシック" charset="0"/>
              </a:defRPr>
            </a:lvl2pPr>
            <a:lvl3pPr marL="1143000" indent="-228600" defTabSz="903288">
              <a:defRPr sz="2400">
                <a:solidFill>
                  <a:schemeClr val="tx1"/>
                </a:solidFill>
                <a:latin typeface="Arial"/>
                <a:ea typeface="ＭＳ Ｐゴシック" charset="0"/>
              </a:defRPr>
            </a:lvl3pPr>
            <a:lvl4pPr marL="1600200" indent="-228600" defTabSz="903288">
              <a:defRPr sz="2400">
                <a:solidFill>
                  <a:schemeClr val="tx1"/>
                </a:solidFill>
                <a:latin typeface="Arial"/>
                <a:ea typeface="ＭＳ Ｐゴシック" charset="0"/>
              </a:defRPr>
            </a:lvl4pPr>
            <a:lvl5pPr marL="2057400" indent="-228600" defTabSz="903288">
              <a:defRPr sz="2400">
                <a:solidFill>
                  <a:schemeClr val="tx1"/>
                </a:solidFill>
                <a:latin typeface="Arial"/>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9pPr>
          </a:lstStyle>
          <a:p>
            <a:pPr rtl="0"/>
            <a:fld id="{3997A419-355F-A04A-96E0-21643AF8E9FF}" type="slidenum">
              <a:rPr sz="800">
                <a:solidFill>
                  <a:prstClr val="black"/>
                </a:solidFill>
              </a:rPr>
              <a:pPr rtl="0"/>
              <a:t>427</a:t>
            </a:fld>
            <a:endParaRPr sz="800">
              <a:solidFill>
                <a:prstClr val="black"/>
              </a:solidFill>
            </a:endParaRPr>
          </a:p>
        </p:txBody>
      </p:sp>
      <p:sp>
        <p:nvSpPr>
          <p:cNvPr id="22530" name="Rectangle 2"/>
          <p:cNvSpPr>
            <a:spLocks noGrp="1" noRot="1" noChangeAspect="1" noChangeArrowheads="1" noTextEdit="1"/>
          </p:cNvSpPr>
          <p:nvPr>
            <p:ph type="sldImg"/>
          </p:nvPr>
        </p:nvSpPr>
        <p:spPr>
          <a:xfrm>
            <a:off x="1168400" y="1243013"/>
            <a:ext cx="4470400" cy="3354387"/>
          </a:xfrm>
        </p:spPr>
      </p:sp>
      <p:sp>
        <p:nvSpPr>
          <p:cNvPr id="2253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lnSpc>
                <a:spcPct val="80000"/>
              </a:lnSpc>
              <a:buFontTx/>
              <a:buNone/>
            </a:pPr>
            <a:r>
              <a:rPr lang="zh-TW" sz="1200" kern="1200">
                <a:solidFill>
                  <a:schemeClr val="tx1"/>
                </a:solidFill>
                <a:latin typeface="Arial"/>
                <a:ea typeface="ＭＳ Ｐゴシック" charset="0"/>
                <a:cs typeface="ＭＳ Ｐゴシック" charset="0"/>
              </a:rPr>
              <a:t>15 – 應用層</a:t>
            </a:r>
          </a:p>
          <a:p>
            <a:pPr rtl="0">
              <a:lnSpc>
                <a:spcPct val="80000"/>
              </a:lnSpc>
              <a:buFontTx/>
              <a:buNone/>
            </a:pPr>
            <a:r>
              <a:rPr lang="zh-TW" sz="1200" kern="1200">
                <a:solidFill>
                  <a:schemeClr val="tx1"/>
                </a:solidFill>
                <a:latin typeface="Arial"/>
                <a:ea typeface="ＭＳ Ｐゴシック" charset="0"/>
                <a:cs typeface="ＭＳ Ｐゴシック" charset="0"/>
              </a:rPr>
              <a:t>15.5 — 檔案共用服務</a:t>
            </a:r>
          </a:p>
          <a:p>
            <a:pPr rtl="0">
              <a:lnSpc>
                <a:spcPct val="80000"/>
              </a:lnSpc>
              <a:buFontTx/>
              <a:buNone/>
            </a:pPr>
            <a:r>
              <a:rPr lang="zh-TW">
                <a:latin typeface="Arial"/>
              </a:rPr>
              <a:t>15.5.1 – 檔案傳輸協定。</a:t>
            </a:r>
          </a:p>
        </p:txBody>
      </p:sp>
    </p:spTree>
    <p:extLst>
      <p:ext uri="{BB962C8B-B14F-4D97-AF65-F5344CB8AC3E}">
        <p14:creationId xmlns:p14="http://schemas.microsoft.com/office/powerpoint/2010/main" val="509225690"/>
      </p:ext>
    </p:extLst>
  </p:cSld>
  <p:clrMapOvr>
    <a:masterClrMapping/>
  </p:clrMapOvr>
</p:notes>
</file>

<file path=ppt/notesSlides/notesSlide428.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2529" name="Rectangle 11"/>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a:ea typeface="ＭＳ Ｐゴシック" charset="0"/>
                <a:cs typeface="ＭＳ Ｐゴシック" charset="0"/>
              </a:defRPr>
            </a:lvl1pPr>
            <a:lvl2pPr marL="742950" indent="-285750" defTabSz="903288">
              <a:defRPr sz="2400">
                <a:solidFill>
                  <a:schemeClr val="tx1"/>
                </a:solidFill>
                <a:latin typeface="Arial"/>
                <a:ea typeface="ＭＳ Ｐゴシック" charset="0"/>
              </a:defRPr>
            </a:lvl2pPr>
            <a:lvl3pPr marL="1143000" indent="-228600" defTabSz="903288">
              <a:defRPr sz="2400">
                <a:solidFill>
                  <a:schemeClr val="tx1"/>
                </a:solidFill>
                <a:latin typeface="Arial"/>
                <a:ea typeface="ＭＳ Ｐゴシック" charset="0"/>
              </a:defRPr>
            </a:lvl3pPr>
            <a:lvl4pPr marL="1600200" indent="-228600" defTabSz="903288">
              <a:defRPr sz="2400">
                <a:solidFill>
                  <a:schemeClr val="tx1"/>
                </a:solidFill>
                <a:latin typeface="Arial"/>
                <a:ea typeface="ＭＳ Ｐゴシック" charset="0"/>
              </a:defRPr>
            </a:lvl4pPr>
            <a:lvl5pPr marL="2057400" indent="-228600" defTabSz="903288">
              <a:defRPr sz="2400">
                <a:solidFill>
                  <a:schemeClr val="tx1"/>
                </a:solidFill>
                <a:latin typeface="Arial"/>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9pPr>
          </a:lstStyle>
          <a:p>
            <a:pPr rtl="0"/>
            <a:fld id="{3997A419-355F-A04A-96E0-21643AF8E9FF}" type="slidenum">
              <a:rPr sz="800">
                <a:solidFill>
                  <a:prstClr val="black"/>
                </a:solidFill>
              </a:rPr>
              <a:pPr rtl="0"/>
              <a:t>428</a:t>
            </a:fld>
            <a:endParaRPr sz="800">
              <a:solidFill>
                <a:prstClr val="black"/>
              </a:solidFill>
            </a:endParaRPr>
          </a:p>
        </p:txBody>
      </p:sp>
      <p:sp>
        <p:nvSpPr>
          <p:cNvPr id="22530" name="Rectangle 2"/>
          <p:cNvSpPr>
            <a:spLocks noGrp="1" noRot="1" noChangeAspect="1" noChangeArrowheads="1" noTextEdit="1"/>
          </p:cNvSpPr>
          <p:nvPr>
            <p:ph type="sldImg"/>
          </p:nvPr>
        </p:nvSpPr>
        <p:spPr>
          <a:xfrm>
            <a:off x="1168400" y="1243013"/>
            <a:ext cx="4470400" cy="3354387"/>
          </a:xfrm>
        </p:spPr>
      </p:sp>
      <p:sp>
        <p:nvSpPr>
          <p:cNvPr id="2253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lnSpc>
                <a:spcPct val="80000"/>
              </a:lnSpc>
              <a:buFontTx/>
              <a:buNone/>
            </a:pPr>
            <a:r>
              <a:rPr lang="zh-TW" sz="1200" kern="1200">
                <a:solidFill>
                  <a:schemeClr val="tx1"/>
                </a:solidFill>
                <a:latin typeface="Arial"/>
                <a:ea typeface="ＭＳ Ｐゴシック" charset="0"/>
                <a:cs typeface="ＭＳ Ｐゴシック" charset="0"/>
              </a:rPr>
              <a:t>15 – 應用層</a:t>
            </a:r>
          </a:p>
          <a:p>
            <a:pPr rtl="0">
              <a:lnSpc>
                <a:spcPct val="80000"/>
              </a:lnSpc>
              <a:buFontTx/>
              <a:buNone/>
            </a:pPr>
            <a:r>
              <a:rPr lang="zh-TW" sz="1200" kern="1200">
                <a:solidFill>
                  <a:schemeClr val="tx1"/>
                </a:solidFill>
                <a:latin typeface="Arial"/>
                <a:ea typeface="ＭＳ Ｐゴシック" charset="0"/>
                <a:cs typeface="ＭＳ Ｐゴシック" charset="0"/>
              </a:rPr>
              <a:t>15.5 — 檔案共用服務</a:t>
            </a:r>
          </a:p>
          <a:p>
            <a:pPr rtl="0">
              <a:lnSpc>
                <a:spcPct val="80000"/>
              </a:lnSpc>
              <a:buFontTx/>
              <a:buNone/>
            </a:pPr>
            <a:r>
              <a:rPr lang="zh-TW">
                <a:latin typeface="Arial"/>
              </a:rPr>
              <a:t>15.5.2 –伺服器消息塊</a:t>
            </a:r>
          </a:p>
          <a:p>
            <a:pPr rtl="0">
              <a:lnSpc>
                <a:spcPct val="80000"/>
              </a:lnSpc>
              <a:buFontTx/>
              <a:buNone/>
            </a:pPr>
            <a:r>
              <a:rPr lang="zh-TW">
                <a:latin typeface="Arial"/>
              </a:rPr>
              <a:t>15.5.3 — 檢查您的理解 — 檔案共用服務</a:t>
            </a:r>
          </a:p>
          <a:p>
            <a:endParaRPr lang="en-US"/>
          </a:p>
        </p:txBody>
      </p:sp>
    </p:spTree>
    <p:extLst>
      <p:ext uri="{BB962C8B-B14F-4D97-AF65-F5344CB8AC3E}">
        <p14:creationId xmlns:p14="http://schemas.microsoft.com/office/powerpoint/2010/main" val="631193780"/>
      </p:ext>
    </p:extLst>
  </p:cSld>
  <p:clrMapOvr>
    <a:masterClrMapping/>
  </p:clrMapOvr>
</p:notes>
</file>

<file path=ppt/notesSlides/notesSlide429.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2529" name="Rectangle 11"/>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a:ea typeface="ＭＳ Ｐゴシック" charset="0"/>
                <a:cs typeface="ＭＳ Ｐゴシック" charset="0"/>
              </a:defRPr>
            </a:lvl1pPr>
            <a:lvl2pPr marL="742950" indent="-285750" defTabSz="903288">
              <a:defRPr sz="2400">
                <a:solidFill>
                  <a:schemeClr val="tx1"/>
                </a:solidFill>
                <a:latin typeface="Arial"/>
                <a:ea typeface="ＭＳ Ｐゴシック" charset="0"/>
              </a:defRPr>
            </a:lvl2pPr>
            <a:lvl3pPr marL="1143000" indent="-228600" defTabSz="903288">
              <a:defRPr sz="2400">
                <a:solidFill>
                  <a:schemeClr val="tx1"/>
                </a:solidFill>
                <a:latin typeface="Arial"/>
                <a:ea typeface="ＭＳ Ｐゴシック" charset="0"/>
              </a:defRPr>
            </a:lvl3pPr>
            <a:lvl4pPr marL="1600200" indent="-228600" defTabSz="903288">
              <a:defRPr sz="2400">
                <a:solidFill>
                  <a:schemeClr val="tx1"/>
                </a:solidFill>
                <a:latin typeface="Arial"/>
                <a:ea typeface="ＭＳ Ｐゴシック" charset="0"/>
              </a:defRPr>
            </a:lvl4pPr>
            <a:lvl5pPr marL="2057400" indent="-228600" defTabSz="903288">
              <a:defRPr sz="2400">
                <a:solidFill>
                  <a:schemeClr val="tx1"/>
                </a:solidFill>
                <a:latin typeface="Arial"/>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9pPr>
          </a:lstStyle>
          <a:p>
            <a:pPr rtl="0"/>
            <a:fld id="{3997A419-355F-A04A-96E0-21643AF8E9FF}" type="slidenum">
              <a:rPr sz="800">
                <a:solidFill>
                  <a:prstClr val="black"/>
                </a:solidFill>
              </a:rPr>
              <a:pPr rtl="0"/>
              <a:t>429</a:t>
            </a:fld>
            <a:endParaRPr sz="800">
              <a:solidFill>
                <a:prstClr val="black"/>
              </a:solidFill>
            </a:endParaRPr>
          </a:p>
        </p:txBody>
      </p:sp>
      <p:sp>
        <p:nvSpPr>
          <p:cNvPr id="22530" name="Rectangle 2"/>
          <p:cNvSpPr>
            <a:spLocks noGrp="1" noRot="1" noChangeAspect="1" noChangeArrowheads="1" noTextEdit="1"/>
          </p:cNvSpPr>
          <p:nvPr>
            <p:ph type="sldImg"/>
          </p:nvPr>
        </p:nvSpPr>
        <p:spPr>
          <a:xfrm>
            <a:off x="1168400" y="1243013"/>
            <a:ext cx="4470400" cy="3354387"/>
          </a:xfrm>
        </p:spPr>
      </p:sp>
      <p:sp>
        <p:nvSpPr>
          <p:cNvPr id="2253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lnSpc>
                <a:spcPct val="80000"/>
              </a:lnSpc>
              <a:buFontTx/>
              <a:buNone/>
            </a:pPr>
            <a:r>
              <a:rPr lang="zh-TW" sz="1200" kern="1200">
                <a:solidFill>
                  <a:schemeClr val="tx1"/>
                </a:solidFill>
                <a:latin typeface="Arial"/>
                <a:ea typeface="ＭＳ Ｐゴシック" charset="0"/>
                <a:cs typeface="ＭＳ Ｐゴシック" charset="0"/>
              </a:rPr>
              <a:t>15 – 應用層</a:t>
            </a:r>
          </a:p>
          <a:p>
            <a:pPr rtl="0">
              <a:lnSpc>
                <a:spcPct val="80000"/>
              </a:lnSpc>
              <a:buFontTx/>
              <a:buNone/>
            </a:pPr>
            <a:r>
              <a:rPr lang="zh-TW" sz="1200" kern="1200">
                <a:solidFill>
                  <a:schemeClr val="tx1"/>
                </a:solidFill>
                <a:latin typeface="Arial"/>
                <a:ea typeface="ＭＳ Ｐゴシック" charset="0"/>
                <a:cs typeface="ＭＳ Ｐゴシック" charset="0"/>
              </a:rPr>
              <a:t>15.6 — 單元練習和問答</a:t>
            </a:r>
          </a:p>
          <a:p>
            <a:pPr rtl="0">
              <a:lnSpc>
                <a:spcPct val="80000"/>
              </a:lnSpc>
              <a:buFontTx/>
              <a:buNone/>
            </a:pPr>
            <a:r>
              <a:rPr lang="zh-TW">
                <a:latin typeface="Arial"/>
              </a:rPr>
              <a:t>15.6.1 — 我在本單元中學到了什麼？</a:t>
            </a:r>
          </a:p>
          <a:p>
            <a:pPr rtl="0">
              <a:lnSpc>
                <a:spcPct val="80000"/>
              </a:lnSpc>
              <a:buFontTx/>
              <a:buNone/>
            </a:pPr>
            <a:r>
              <a:rPr lang="zh-TW">
                <a:latin typeface="Arial"/>
              </a:rPr>
              <a:t>15.6.2 — 模組測驗 — 應用層</a:t>
            </a:r>
          </a:p>
        </p:txBody>
      </p:sp>
    </p:spTree>
    <p:extLst>
      <p:ext uri="{BB962C8B-B14F-4D97-AF65-F5344CB8AC3E}">
        <p14:creationId xmlns:p14="http://schemas.microsoft.com/office/powerpoint/2010/main" val="1197533350"/>
      </p:ext>
    </p:extLst>
  </p:cSld>
  <p:clrMapOvr>
    <a:masterClrMapping/>
  </p:clrMapOvr>
</p:notes>
</file>

<file path=ppt/notesSlides/notesSlide43.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108546" name="投影片圖像版面配置區 1"/>
          <p:cNvSpPr>
            <a:spLocks noGrp="1" noRot="1" noChangeAspect="1" noTextEdit="1"/>
          </p:cNvSpPr>
          <p:nvPr>
            <p:ph type="sldImg"/>
          </p:nvPr>
        </p:nvSpPr>
        <p:spPr/>
      </p:sp>
      <p:sp>
        <p:nvSpPr>
          <p:cNvPr id="108547" name="備忘稿版面配置區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TW" altLang="en-US" smtClean="0"/>
              <a:t>現在開始第二章思科</a:t>
            </a:r>
            <a:r>
              <a:rPr lang="en-US" altLang="zh-TW" smtClean="0"/>
              <a:t>IOS</a:t>
            </a:r>
            <a:r>
              <a:rPr lang="zh-TW" altLang="en-US" smtClean="0"/>
              <a:t>作業系統介紹</a:t>
            </a:r>
          </a:p>
        </p:txBody>
      </p:sp>
      <p:sp>
        <p:nvSpPr>
          <p:cNvPr id="108548" name="投影片編號版面配置區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kumimoji="1" sz="1400">
                <a:solidFill>
                  <a:schemeClr val="tx1"/>
                </a:solidFill>
                <a:latin typeface="標楷體" pitchFamily="65" charset="-120"/>
                <a:ea typeface="標楷體" panose="03000509000000000000" pitchFamily="65" charset="-120"/>
              </a:defRPr>
            </a:lvl1pPr>
            <a:lvl2pPr marL="742950" indent="-285750" eaLnBrk="0" hangingPunct="0">
              <a:spcBef>
                <a:spcPct val="30000"/>
              </a:spcBef>
              <a:defRPr kumimoji="1" sz="1400">
                <a:solidFill>
                  <a:schemeClr val="tx1"/>
                </a:solidFill>
                <a:latin typeface="標楷體" pitchFamily="65" charset="-120"/>
                <a:ea typeface="標楷體" panose="03000509000000000000" pitchFamily="65" charset="-120"/>
              </a:defRPr>
            </a:lvl2pPr>
            <a:lvl3pPr marL="1143000" indent="-228600" eaLnBrk="0" hangingPunct="0">
              <a:spcBef>
                <a:spcPct val="30000"/>
              </a:spcBef>
              <a:defRPr kumimoji="1" sz="1400">
                <a:solidFill>
                  <a:schemeClr val="tx1"/>
                </a:solidFill>
                <a:latin typeface="標楷體" pitchFamily="65" charset="-120"/>
                <a:ea typeface="標楷體" panose="03000509000000000000" pitchFamily="65" charset="-120"/>
              </a:defRPr>
            </a:lvl3pPr>
            <a:lvl4pPr marL="1600200" indent="-228600" eaLnBrk="0" hangingPunct="0">
              <a:spcBef>
                <a:spcPct val="30000"/>
              </a:spcBef>
              <a:defRPr kumimoji="1" sz="1400">
                <a:solidFill>
                  <a:schemeClr val="tx1"/>
                </a:solidFill>
                <a:latin typeface="標楷體" pitchFamily="65" charset="-120"/>
                <a:ea typeface="標楷體" panose="03000509000000000000" pitchFamily="65" charset="-120"/>
              </a:defRPr>
            </a:lvl4pPr>
            <a:lvl5pPr marL="2057400" indent="-228600" eaLnBrk="0" hangingPunct="0">
              <a:spcBef>
                <a:spcPct val="30000"/>
              </a:spcBef>
              <a:defRPr kumimoji="1" sz="1400">
                <a:solidFill>
                  <a:schemeClr val="tx1"/>
                </a:solidFill>
                <a:latin typeface="標楷體" pitchFamily="65" charset="-120"/>
                <a:ea typeface="標楷體" panose="03000509000000000000" pitchFamily="65" charset="-120"/>
              </a:defRPr>
            </a:lvl5pPr>
            <a:lvl6pPr marL="2514600" indent="-228600" eaLnBrk="0" fontAlgn="base" hangingPunct="0">
              <a:spcBef>
                <a:spcPct val="30000"/>
              </a:spcBef>
              <a:spcAft>
                <a:spcPct val="0"/>
              </a:spcAft>
              <a:defRPr kumimoji="1" sz="1400">
                <a:solidFill>
                  <a:schemeClr val="tx1"/>
                </a:solidFill>
                <a:latin typeface="標楷體" pitchFamily="65" charset="-120"/>
                <a:ea typeface="標楷體" panose="03000509000000000000" pitchFamily="65" charset="-120"/>
              </a:defRPr>
            </a:lvl6pPr>
            <a:lvl7pPr marL="2971800" indent="-228600" eaLnBrk="0" fontAlgn="base" hangingPunct="0">
              <a:spcBef>
                <a:spcPct val="30000"/>
              </a:spcBef>
              <a:spcAft>
                <a:spcPct val="0"/>
              </a:spcAft>
              <a:defRPr kumimoji="1" sz="1400">
                <a:solidFill>
                  <a:schemeClr val="tx1"/>
                </a:solidFill>
                <a:latin typeface="標楷體" pitchFamily="65" charset="-120"/>
                <a:ea typeface="標楷體" panose="03000509000000000000" pitchFamily="65" charset="-120"/>
              </a:defRPr>
            </a:lvl7pPr>
            <a:lvl8pPr marL="3429000" indent="-228600" eaLnBrk="0" fontAlgn="base" hangingPunct="0">
              <a:spcBef>
                <a:spcPct val="30000"/>
              </a:spcBef>
              <a:spcAft>
                <a:spcPct val="0"/>
              </a:spcAft>
              <a:defRPr kumimoji="1" sz="1400">
                <a:solidFill>
                  <a:schemeClr val="tx1"/>
                </a:solidFill>
                <a:latin typeface="標楷體" pitchFamily="65" charset="-120"/>
                <a:ea typeface="標楷體" panose="03000509000000000000" pitchFamily="65" charset="-120"/>
              </a:defRPr>
            </a:lvl8pPr>
            <a:lvl9pPr marL="3886200" indent="-228600" eaLnBrk="0" fontAlgn="base" hangingPunct="0">
              <a:spcBef>
                <a:spcPct val="30000"/>
              </a:spcBef>
              <a:spcAft>
                <a:spcPct val="0"/>
              </a:spcAft>
              <a:defRPr kumimoji="1" sz="1400">
                <a:solidFill>
                  <a:schemeClr val="tx1"/>
                </a:solidFill>
                <a:latin typeface="標楷體" pitchFamily="65" charset="-120"/>
                <a:ea typeface="標楷體" panose="03000509000000000000" pitchFamily="65" charset="-120"/>
              </a:defRPr>
            </a:lvl9pPr>
          </a:lstStyle>
          <a:p>
            <a:pPr eaLnBrk="1" hangingPunct="1">
              <a:spcBef>
                <a:spcPct val="0"/>
              </a:spcBef>
            </a:pPr>
            <a:fld id="{5ABC28BB-B03A-4143-8302-E96D97397497}" type="slidenum">
              <a:rPr lang="en-US" altLang="zh-TW" sz="1200">
                <a:latin typeface="Arial" panose="020b0604020202020204" pitchFamily="34" charset="0"/>
                <a:ea typeface="新細明體" pitchFamily="18" charset="-120"/>
              </a:rPr>
              <a:pPr eaLnBrk="1" hangingPunct="1">
                <a:spcBef>
                  <a:spcPct val="0"/>
                </a:spcBef>
              </a:pPr>
              <a:t>43</a:t>
            </a:fld>
            <a:endParaRPr lang="en-US" altLang="zh-TW" sz="1200">
              <a:latin typeface="Arial" panose="020b0604020202020204" pitchFamily="34" charset="0"/>
              <a:ea typeface="新細明體" pitchFamily="18" charset="-120"/>
            </a:endParaRPr>
          </a:p>
        </p:txBody>
      </p:sp>
    </p:spTree>
    <p:extLst>
      <p:ext uri="{BB962C8B-B14F-4D97-AF65-F5344CB8AC3E}">
        <p14:creationId xmlns:p14="http://schemas.microsoft.com/office/powerpoint/2010/main" val="1961959168"/>
      </p:ext>
    </p:extLst>
  </p:cSld>
  <p:clrMapOvr>
    <a:masterClrMapping/>
  </p:clrMapOvr>
</p:notes>
</file>

<file path=ppt/notesSlides/notesSlide430.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smtClean="0"/>
              <a:t>Module </a:t>
            </a:r>
            <a:r>
              <a:rPr lang="zh-TW"/>
              <a:t>16: Network Security Fundamentals</a:t>
            </a:r>
          </a:p>
          <a:p>
            <a:endParaRPr lang="en-US"/>
          </a:p>
        </p:txBody>
      </p:sp>
      <p:sp>
        <p:nvSpPr>
          <p:cNvPr id="4" name="Slide Number Placeholder 3"/>
          <p:cNvSpPr>
            <a:spLocks noGrp="1"/>
          </p:cNvSpPr>
          <p:nvPr>
            <p:ph type="sldNum" sz="quarter" idx="10"/>
          </p:nvPr>
        </p:nvSpPr>
        <p:spPr/>
        <p:txBody>
          <a:bodyPr/>
          <a:lstStyle/>
          <a:p>
            <a:pPr rtl="0"/>
            <a:fld id="{5641018C-6CAF-B84E-B92C-ECB119457FBA}" type="slidenum">
              <a:rPr/>
              <a:t>430</a:t>
            </a:fld>
            <a:endParaRPr/>
          </a:p>
        </p:txBody>
      </p:sp>
    </p:spTree>
    <p:extLst>
      <p:ext uri="{BB962C8B-B14F-4D97-AF65-F5344CB8AC3E}">
        <p14:creationId xmlns:p14="http://schemas.microsoft.com/office/powerpoint/2010/main" val="37601852"/>
      </p:ext>
    </p:extLst>
  </p:cSld>
  <p:clrMapOvr>
    <a:masterClrMapping/>
  </p:clrMapOvr>
</p:notes>
</file>

<file path=ppt/notesSlides/notesSlide431.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18434" name="Rectangle 11"/>
          <p:cNvSpPr txBox="1">
            <a:spLocks noGrp="1" noChangeArrowheads="1"/>
          </p:cNvSpPr>
          <p:nvPr/>
        </p:nvSpPr>
        <p:spPr bwMode="auto">
          <a:xfrm>
            <a:off x="5885392" y="9435469"/>
            <a:ext cx="806779" cy="312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a:cs typeface="Arial"/>
              </a:defRPr>
            </a:lvl1pPr>
            <a:lvl2pPr marL="742950" indent="-285750" defTabSz="903288" eaLnBrk="0" hangingPunct="0">
              <a:defRPr sz="2400" b="1">
                <a:solidFill>
                  <a:schemeClr val="tx1"/>
                </a:solidFill>
                <a:latin typeface="Arial"/>
                <a:cs typeface="Arial"/>
              </a:defRPr>
            </a:lvl2pPr>
            <a:lvl3pPr marL="1143000" indent="-228600" defTabSz="903288" eaLnBrk="0" hangingPunct="0">
              <a:defRPr sz="2400" b="1">
                <a:solidFill>
                  <a:schemeClr val="tx1"/>
                </a:solidFill>
                <a:latin typeface="Arial"/>
                <a:cs typeface="Arial"/>
              </a:defRPr>
            </a:lvl3pPr>
            <a:lvl4pPr marL="1600200" indent="-228600" defTabSz="903288" eaLnBrk="0" hangingPunct="0">
              <a:defRPr sz="2400" b="1">
                <a:solidFill>
                  <a:schemeClr val="tx1"/>
                </a:solidFill>
                <a:latin typeface="Arial"/>
                <a:cs typeface="Arial"/>
              </a:defRPr>
            </a:lvl4pPr>
            <a:lvl5pPr marL="2057400" indent="-228600" defTabSz="903288" eaLnBrk="0" hangingPunct="0">
              <a:defRPr sz="2400" b="1">
                <a:solidFill>
                  <a:schemeClr val="tx1"/>
                </a:solidFill>
                <a:latin typeface="Arial"/>
                <a:cs typeface="Arial"/>
              </a:defRPr>
            </a:lvl5pPr>
            <a:lvl6pPr marL="2514600" indent="-228600" defTabSz="903288" eaLnBrk="0" fontAlgn="base" hangingPunct="0">
              <a:spcBef>
                <a:spcPct val="0"/>
              </a:spcBef>
              <a:spcAft>
                <a:spcPct val="0"/>
              </a:spcAft>
              <a:defRPr sz="2400" b="1">
                <a:solidFill>
                  <a:schemeClr val="tx1"/>
                </a:solidFill>
                <a:latin typeface="Arial"/>
                <a:cs typeface="Arial"/>
              </a:defRPr>
            </a:lvl6pPr>
            <a:lvl7pPr marL="2971800" indent="-228600" defTabSz="903288" eaLnBrk="0" fontAlgn="base" hangingPunct="0">
              <a:spcBef>
                <a:spcPct val="0"/>
              </a:spcBef>
              <a:spcAft>
                <a:spcPct val="0"/>
              </a:spcAft>
              <a:defRPr sz="2400" b="1">
                <a:solidFill>
                  <a:schemeClr val="tx1"/>
                </a:solidFill>
                <a:latin typeface="Arial"/>
                <a:cs typeface="Arial"/>
              </a:defRPr>
            </a:lvl7pPr>
            <a:lvl8pPr marL="3429000" indent="-228600" defTabSz="903288" eaLnBrk="0" fontAlgn="base" hangingPunct="0">
              <a:spcBef>
                <a:spcPct val="0"/>
              </a:spcBef>
              <a:spcAft>
                <a:spcPct val="0"/>
              </a:spcAft>
              <a:defRPr sz="2400" b="1">
                <a:solidFill>
                  <a:schemeClr val="tx1"/>
                </a:solidFill>
                <a:latin typeface="Arial"/>
                <a:cs typeface="Arial"/>
              </a:defRPr>
            </a:lvl8pPr>
            <a:lvl9pPr marL="3886200" indent="-228600" defTabSz="903288" eaLnBrk="0" fontAlgn="base" hangingPunct="0">
              <a:spcBef>
                <a:spcPct val="0"/>
              </a:spcBef>
              <a:spcAft>
                <a:spcPct val="0"/>
              </a:spcAft>
              <a:defRPr sz="2400" b="1">
                <a:solidFill>
                  <a:schemeClr val="tx1"/>
                </a:solidFill>
                <a:latin typeface="Arial"/>
                <a:cs typeface="Arial"/>
              </a:defRPr>
            </a:lvl9pPr>
          </a:lstStyle>
          <a:p>
            <a:pPr algn="r" rtl="0"/>
            <a:fld id="{7C839C26-801B-42B6-A101-60F37FE2B0A8}" type="slidenum">
              <a:rPr sz="800" b="0">
                <a:solidFill>
                  <a:prstClr val="black"/>
                </a:solidFill>
              </a:rPr>
              <a:pPr algn="r" rtl="0"/>
              <a:t>431</a:t>
            </a:fld>
            <a:endParaRPr sz="800" b="0">
              <a:solidFill>
                <a:prstClr val="black"/>
              </a:solidFill>
            </a:endParaRPr>
          </a:p>
        </p:txBody>
      </p:sp>
      <p:sp>
        <p:nvSpPr>
          <p:cNvPr id="18435" name="Rectangle 2"/>
          <p:cNvSpPr>
            <a:spLocks noGrp="1" noRot="1" noChangeAspect="1" noChangeArrowheads="1" noTextEdit="1"/>
          </p:cNvSpPr>
          <p:nvPr>
            <p:ph type="sldImg"/>
          </p:nvPr>
        </p:nvSpPr>
        <p:spPr>
          <a:xfrm>
            <a:off x="1168400" y="1243013"/>
            <a:ext cx="4470400" cy="3354387"/>
          </a:xfrm>
        </p:spPr>
      </p:sp>
      <p:sp>
        <p:nvSpPr>
          <p:cNvPr id="1843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buFontTx/>
              <a:buNone/>
            </a:pPr>
            <a:r>
              <a:rPr lang="zh-TW"/>
              <a:t>16- 網路安全基礎</a:t>
            </a:r>
          </a:p>
          <a:p>
            <a:pPr rtl="0">
              <a:buFontTx/>
              <a:buNone/>
            </a:pPr>
            <a:r>
              <a:rPr lang="zh-TW"/>
              <a:t>16.0.2-我將學會在本單元中做什麼？</a:t>
            </a:r>
          </a:p>
        </p:txBody>
      </p:sp>
    </p:spTree>
    <p:extLst>
      <p:ext uri="{BB962C8B-B14F-4D97-AF65-F5344CB8AC3E}">
        <p14:creationId xmlns:p14="http://schemas.microsoft.com/office/powerpoint/2010/main" val="3104739218"/>
      </p:ext>
    </p:extLst>
  </p:cSld>
  <p:clrMapOvr>
    <a:masterClrMapping/>
  </p:clrMapOvr>
</p:notes>
</file>

<file path=ppt/notesSlides/notesSlide432.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16- 網路安全基礎</a:t>
            </a:r>
          </a:p>
          <a:p>
            <a:pPr rtl="0"/>
            <a:r>
              <a:rPr lang="zh-TW"/>
              <a:t>16.1 安全的威脅及弱點</a:t>
            </a:r>
          </a:p>
          <a:p>
            <a:pPr rtl="0"/>
            <a:r>
              <a:rPr lang="zh-TW"/>
              <a:t>16.1.1 — 威脅的類型</a:t>
            </a:r>
          </a:p>
        </p:txBody>
      </p:sp>
      <p:sp>
        <p:nvSpPr>
          <p:cNvPr id="4" name="Slide Number Placeholder 3"/>
          <p:cNvSpPr>
            <a:spLocks noGrp="1"/>
          </p:cNvSpPr>
          <p:nvPr>
            <p:ph type="sldNum" sz="quarter" idx="5"/>
          </p:nvPr>
        </p:nvSpPr>
        <p:spPr/>
        <p:txBody>
          <a:bodyPr/>
          <a:lstStyle/>
          <a:p>
            <a:pPr rtl="0"/>
            <a:fld id="{5641018C-6CAF-B84E-B92C-ECB119457FBA}" type="slidenum">
              <a:rPr/>
              <a:t>432</a:t>
            </a:fld>
            <a:endParaRPr/>
          </a:p>
        </p:txBody>
      </p:sp>
    </p:spTree>
    <p:extLst>
      <p:ext uri="{BB962C8B-B14F-4D97-AF65-F5344CB8AC3E}">
        <p14:creationId xmlns:p14="http://schemas.microsoft.com/office/powerpoint/2010/main" val="1512039117"/>
      </p:ext>
    </p:extLst>
  </p:cSld>
  <p:clrMapOvr>
    <a:masterClrMapping/>
  </p:clrMapOvr>
</p:notes>
</file>

<file path=ppt/notesSlides/notesSlide433.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16- 網路安全基礎</a:t>
            </a:r>
          </a:p>
          <a:p>
            <a:pPr rtl="0"/>
            <a:r>
              <a:rPr lang="zh-TW"/>
              <a:t>16.1 安全的威脅及弱點</a:t>
            </a:r>
          </a:p>
          <a:p>
            <a:pPr rtl="0"/>
            <a:r>
              <a:rPr lang="zh-TW"/>
              <a:t>16.1.2 — 弱點類型</a:t>
            </a:r>
          </a:p>
        </p:txBody>
      </p:sp>
      <p:sp>
        <p:nvSpPr>
          <p:cNvPr id="4" name="Slide Number Placeholder 3"/>
          <p:cNvSpPr>
            <a:spLocks noGrp="1"/>
          </p:cNvSpPr>
          <p:nvPr>
            <p:ph type="sldNum" sz="quarter" idx="5"/>
          </p:nvPr>
        </p:nvSpPr>
        <p:spPr/>
        <p:txBody>
          <a:bodyPr/>
          <a:lstStyle/>
          <a:p>
            <a:pPr rtl="0"/>
            <a:fld id="{5641018C-6CAF-B84E-B92C-ECB119457FBA}" type="slidenum">
              <a:rPr/>
              <a:t>433</a:t>
            </a:fld>
            <a:endParaRPr/>
          </a:p>
        </p:txBody>
      </p:sp>
    </p:spTree>
    <p:extLst>
      <p:ext uri="{BB962C8B-B14F-4D97-AF65-F5344CB8AC3E}">
        <p14:creationId xmlns:p14="http://schemas.microsoft.com/office/powerpoint/2010/main" val="724274746"/>
      </p:ext>
    </p:extLst>
  </p:cSld>
  <p:clrMapOvr>
    <a:masterClrMapping/>
  </p:clrMapOvr>
</p:notes>
</file>

<file path=ppt/notesSlides/notesSlide434.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16- 網路安全基礎</a:t>
            </a:r>
          </a:p>
          <a:p>
            <a:pPr rtl="0"/>
            <a:r>
              <a:rPr lang="zh-TW"/>
              <a:t>16.1 安全的威脅及弱點</a:t>
            </a:r>
          </a:p>
          <a:p>
            <a:pPr rtl="0"/>
            <a:r>
              <a:rPr lang="zh-TW"/>
              <a:t>16.1.3 – Physical Security</a:t>
            </a:r>
          </a:p>
          <a:p>
            <a:pPr rtl="0"/>
            <a:r>
              <a:rPr lang="zh-TW"/>
              <a:t>16.1.4 — 檢查您的瞭解 — 安全威脅和弱點</a:t>
            </a:r>
          </a:p>
        </p:txBody>
      </p:sp>
      <p:sp>
        <p:nvSpPr>
          <p:cNvPr id="4" name="Slide Number Placeholder 3"/>
          <p:cNvSpPr>
            <a:spLocks noGrp="1"/>
          </p:cNvSpPr>
          <p:nvPr>
            <p:ph type="sldNum" sz="quarter" idx="5"/>
          </p:nvPr>
        </p:nvSpPr>
        <p:spPr/>
        <p:txBody>
          <a:bodyPr/>
          <a:lstStyle/>
          <a:p>
            <a:pPr rtl="0"/>
            <a:fld id="{5641018C-6CAF-B84E-B92C-ECB119457FBA}" type="slidenum">
              <a:rPr/>
              <a:t>434</a:t>
            </a:fld>
            <a:endParaRPr/>
          </a:p>
        </p:txBody>
      </p:sp>
    </p:spTree>
    <p:extLst>
      <p:ext uri="{BB962C8B-B14F-4D97-AF65-F5344CB8AC3E}">
        <p14:creationId xmlns:p14="http://schemas.microsoft.com/office/powerpoint/2010/main" val="2854518987"/>
      </p:ext>
    </p:extLst>
  </p:cSld>
  <p:clrMapOvr>
    <a:masterClrMapping/>
  </p:clrMapOvr>
</p:notes>
</file>

<file path=ppt/notesSlides/notesSlide435.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16- 網路安全基礎</a:t>
            </a:r>
          </a:p>
          <a:p>
            <a:pPr rtl="0"/>
            <a:r>
              <a:rPr lang="zh-TW"/>
              <a:t>16.2 — </a:t>
            </a:r>
            <a:r>
              <a:rPr lang="zh-TW" altLang="en-US"/>
              <a:t>網路</a:t>
            </a:r>
            <a:r>
              <a:rPr lang="zh-TW"/>
              <a:t>攻擊</a:t>
            </a:r>
          </a:p>
          <a:p>
            <a:pPr rtl="0"/>
            <a:r>
              <a:rPr lang="zh-TW"/>
              <a:t>16.2.1 — 惡意程式碼的類型</a:t>
            </a:r>
          </a:p>
        </p:txBody>
      </p:sp>
      <p:sp>
        <p:nvSpPr>
          <p:cNvPr id="4" name="Slide Number Placeholder 3"/>
          <p:cNvSpPr>
            <a:spLocks noGrp="1"/>
          </p:cNvSpPr>
          <p:nvPr>
            <p:ph type="sldNum" sz="quarter" idx="5"/>
          </p:nvPr>
        </p:nvSpPr>
        <p:spPr/>
        <p:txBody>
          <a:bodyPr/>
          <a:lstStyle/>
          <a:p>
            <a:pPr rtl="0"/>
            <a:fld id="{5641018C-6CAF-B84E-B92C-ECB119457FBA}" type="slidenum">
              <a:rPr/>
              <a:t>435</a:t>
            </a:fld>
            <a:endParaRPr/>
          </a:p>
        </p:txBody>
      </p:sp>
    </p:spTree>
    <p:extLst>
      <p:ext uri="{BB962C8B-B14F-4D97-AF65-F5344CB8AC3E}">
        <p14:creationId xmlns:p14="http://schemas.microsoft.com/office/powerpoint/2010/main" val="716169266"/>
      </p:ext>
    </p:extLst>
  </p:cSld>
  <p:clrMapOvr>
    <a:masterClrMapping/>
  </p:clrMapOvr>
</p:notes>
</file>

<file path=ppt/notesSlides/notesSlide436.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16- 網路安全基礎</a:t>
            </a:r>
          </a:p>
          <a:p>
            <a:pPr rtl="0"/>
            <a:r>
              <a:rPr lang="zh-TW"/>
              <a:t>16.2 — </a:t>
            </a:r>
            <a:r>
              <a:rPr lang="zh-TW" altLang="en-US"/>
              <a:t>網路</a:t>
            </a:r>
            <a:r>
              <a:rPr lang="zh-TW"/>
              <a:t>攻擊</a:t>
            </a:r>
          </a:p>
          <a:p>
            <a:pPr rtl="0"/>
            <a:r>
              <a:rPr lang="zh-TW"/>
              <a:t>偵察攻擊</a:t>
            </a:r>
          </a:p>
        </p:txBody>
      </p:sp>
      <p:sp>
        <p:nvSpPr>
          <p:cNvPr id="4" name="Slide Number Placeholder 3"/>
          <p:cNvSpPr>
            <a:spLocks noGrp="1"/>
          </p:cNvSpPr>
          <p:nvPr>
            <p:ph type="sldNum" sz="quarter" idx="5"/>
          </p:nvPr>
        </p:nvSpPr>
        <p:spPr/>
        <p:txBody>
          <a:bodyPr/>
          <a:lstStyle/>
          <a:p>
            <a:pPr rtl="0"/>
            <a:fld id="{5641018C-6CAF-B84E-B92C-ECB119457FBA}" type="slidenum">
              <a:rPr/>
              <a:t>436</a:t>
            </a:fld>
            <a:endParaRPr/>
          </a:p>
        </p:txBody>
      </p:sp>
    </p:spTree>
    <p:extLst>
      <p:ext uri="{BB962C8B-B14F-4D97-AF65-F5344CB8AC3E}">
        <p14:creationId xmlns:p14="http://schemas.microsoft.com/office/powerpoint/2010/main" val="1779978038"/>
      </p:ext>
    </p:extLst>
  </p:cSld>
  <p:clrMapOvr>
    <a:masterClrMapping/>
  </p:clrMapOvr>
</p:notes>
</file>

<file path=ppt/notesSlides/notesSlide437.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16- 網路安全基礎</a:t>
            </a:r>
          </a:p>
          <a:p>
            <a:pPr rtl="0"/>
            <a:r>
              <a:rPr lang="zh-TW"/>
              <a:t>16.2 — </a:t>
            </a:r>
            <a:r>
              <a:rPr lang="zh-TW" altLang="en-US"/>
              <a:t>網路</a:t>
            </a:r>
            <a:r>
              <a:rPr lang="zh-TW"/>
              <a:t>攻擊</a:t>
            </a:r>
          </a:p>
          <a:p>
            <a:pPr rtl="0"/>
            <a:r>
              <a:rPr lang="zh-TW"/>
              <a:t>存取攻擊</a:t>
            </a:r>
          </a:p>
        </p:txBody>
      </p:sp>
      <p:sp>
        <p:nvSpPr>
          <p:cNvPr id="4" name="Slide Number Placeholder 3"/>
          <p:cNvSpPr>
            <a:spLocks noGrp="1"/>
          </p:cNvSpPr>
          <p:nvPr>
            <p:ph type="sldNum" sz="quarter" idx="5"/>
          </p:nvPr>
        </p:nvSpPr>
        <p:spPr/>
        <p:txBody>
          <a:bodyPr/>
          <a:lstStyle/>
          <a:p>
            <a:pPr rtl="0"/>
            <a:fld id="{5641018C-6CAF-B84E-B92C-ECB119457FBA}" type="slidenum">
              <a:rPr/>
              <a:t>437</a:t>
            </a:fld>
            <a:endParaRPr/>
          </a:p>
        </p:txBody>
      </p:sp>
    </p:spTree>
    <p:extLst>
      <p:ext uri="{BB962C8B-B14F-4D97-AF65-F5344CB8AC3E}">
        <p14:creationId xmlns:p14="http://schemas.microsoft.com/office/powerpoint/2010/main" val="3032685838"/>
      </p:ext>
    </p:extLst>
  </p:cSld>
  <p:clrMapOvr>
    <a:masterClrMapping/>
  </p:clrMapOvr>
</p:notes>
</file>

<file path=ppt/notesSlides/notesSlide438.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16- 網路安全基礎</a:t>
            </a:r>
          </a:p>
          <a:p>
            <a:pPr rtl="0"/>
            <a:r>
              <a:rPr lang="zh-TW"/>
              <a:t>16.2 — </a:t>
            </a:r>
            <a:r>
              <a:rPr lang="zh-TW" altLang="en-US"/>
              <a:t>網路</a:t>
            </a:r>
            <a:r>
              <a:rPr lang="zh-TW"/>
              <a:t>攻擊</a:t>
            </a:r>
          </a:p>
          <a:p>
            <a:pPr rtl="0"/>
            <a:r>
              <a:rPr lang="zh-TW"/>
              <a:t>16.2.4 — 拒絕服務攻擊</a:t>
            </a:r>
          </a:p>
          <a:p>
            <a:pPr rtl="0"/>
            <a:r>
              <a:rPr lang="zh-TW"/>
              <a:t>16.2.5 — 檢查您瞭解 — 網路攻擊</a:t>
            </a:r>
          </a:p>
        </p:txBody>
      </p:sp>
      <p:sp>
        <p:nvSpPr>
          <p:cNvPr id="4" name="Slide Number Placeholder 3"/>
          <p:cNvSpPr>
            <a:spLocks noGrp="1"/>
          </p:cNvSpPr>
          <p:nvPr>
            <p:ph type="sldNum" sz="quarter" idx="5"/>
          </p:nvPr>
        </p:nvSpPr>
        <p:spPr/>
        <p:txBody>
          <a:bodyPr/>
          <a:lstStyle/>
          <a:p>
            <a:pPr rtl="0"/>
            <a:fld id="{5641018C-6CAF-B84E-B92C-ECB119457FBA}" type="slidenum">
              <a:rPr/>
              <a:t>438</a:t>
            </a:fld>
            <a:endParaRPr/>
          </a:p>
        </p:txBody>
      </p:sp>
    </p:spTree>
    <p:extLst>
      <p:ext uri="{BB962C8B-B14F-4D97-AF65-F5344CB8AC3E}">
        <p14:creationId xmlns:p14="http://schemas.microsoft.com/office/powerpoint/2010/main" val="1413890699"/>
      </p:ext>
    </p:extLst>
  </p:cSld>
  <p:clrMapOvr>
    <a:masterClrMapping/>
  </p:clrMapOvr>
</p:notes>
</file>

<file path=ppt/notesSlides/notesSlide439.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16- 網路安全基礎</a:t>
            </a:r>
          </a:p>
          <a:p>
            <a:pPr rtl="0"/>
            <a:r>
              <a:rPr lang="zh-TW"/>
              <a:t>16.3 — </a:t>
            </a:r>
            <a:r>
              <a:rPr lang="zh-TW" altLang="en-US"/>
              <a:t>網路</a:t>
            </a:r>
            <a:r>
              <a:rPr lang="zh-TW"/>
              <a:t>攻擊</a:t>
            </a:r>
            <a:r>
              <a:rPr lang="zh-TW" altLang="en-US"/>
              <a:t>預防</a:t>
            </a:r>
            <a:endParaRPr lang="zh-TW"/>
          </a:p>
          <a:p>
            <a:pPr rtl="0"/>
            <a:r>
              <a:rPr lang="zh-TW"/>
              <a:t>16.3.1 — 深度防禦方法</a:t>
            </a:r>
          </a:p>
        </p:txBody>
      </p:sp>
      <p:sp>
        <p:nvSpPr>
          <p:cNvPr id="4" name="Slide Number Placeholder 3"/>
          <p:cNvSpPr>
            <a:spLocks noGrp="1"/>
          </p:cNvSpPr>
          <p:nvPr>
            <p:ph type="sldNum" sz="quarter" idx="5"/>
          </p:nvPr>
        </p:nvSpPr>
        <p:spPr/>
        <p:txBody>
          <a:bodyPr/>
          <a:lstStyle/>
          <a:p>
            <a:pPr rtl="0"/>
            <a:fld id="{5641018C-6CAF-B84E-B92C-ECB119457FBA}" type="slidenum">
              <a:rPr/>
              <a:t>439</a:t>
            </a:fld>
            <a:endParaRPr/>
          </a:p>
        </p:txBody>
      </p:sp>
    </p:spTree>
    <p:extLst>
      <p:ext uri="{BB962C8B-B14F-4D97-AF65-F5344CB8AC3E}">
        <p14:creationId xmlns:p14="http://schemas.microsoft.com/office/powerpoint/2010/main" val="2278051754"/>
      </p:ext>
    </p:extLst>
  </p:cSld>
  <p:clrMapOvr>
    <a:masterClrMapping/>
  </p:clrMapOvr>
</p:notes>
</file>

<file path=ppt/notesSlides/notesSlide44.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18434" name="Rectangle 11"/>
          <p:cNvSpPr txBox="1">
            <a:spLocks noGrp="1" noChangeArrowheads="1"/>
          </p:cNvSpPr>
          <p:nvPr/>
        </p:nvSpPr>
        <p:spPr bwMode="auto">
          <a:xfrm>
            <a:off x="5885392" y="9435469"/>
            <a:ext cx="806779" cy="312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a:cs typeface="Arial"/>
              </a:defRPr>
            </a:lvl1pPr>
            <a:lvl2pPr marL="742950" indent="-285750" defTabSz="903288" eaLnBrk="0" hangingPunct="0">
              <a:defRPr sz="2400" b="1">
                <a:solidFill>
                  <a:schemeClr val="tx1"/>
                </a:solidFill>
                <a:latin typeface="Arial"/>
                <a:cs typeface="Arial"/>
              </a:defRPr>
            </a:lvl2pPr>
            <a:lvl3pPr marL="1143000" indent="-228600" defTabSz="903288" eaLnBrk="0" hangingPunct="0">
              <a:defRPr sz="2400" b="1">
                <a:solidFill>
                  <a:schemeClr val="tx1"/>
                </a:solidFill>
                <a:latin typeface="Arial"/>
                <a:cs typeface="Arial"/>
              </a:defRPr>
            </a:lvl3pPr>
            <a:lvl4pPr marL="1600200" indent="-228600" defTabSz="903288" eaLnBrk="0" hangingPunct="0">
              <a:defRPr sz="2400" b="1">
                <a:solidFill>
                  <a:schemeClr val="tx1"/>
                </a:solidFill>
                <a:latin typeface="Arial"/>
                <a:cs typeface="Arial"/>
              </a:defRPr>
            </a:lvl4pPr>
            <a:lvl5pPr marL="2057400" indent="-228600" defTabSz="903288" eaLnBrk="0" hangingPunct="0">
              <a:defRPr sz="2400" b="1">
                <a:solidFill>
                  <a:schemeClr val="tx1"/>
                </a:solidFill>
                <a:latin typeface="Arial"/>
                <a:cs typeface="Arial"/>
              </a:defRPr>
            </a:lvl5pPr>
            <a:lvl6pPr marL="2514600" indent="-228600" defTabSz="903288" eaLnBrk="0" fontAlgn="base" hangingPunct="0">
              <a:spcBef>
                <a:spcPct val="0"/>
              </a:spcBef>
              <a:spcAft>
                <a:spcPct val="0"/>
              </a:spcAft>
              <a:defRPr sz="2400" b="1">
                <a:solidFill>
                  <a:schemeClr val="tx1"/>
                </a:solidFill>
                <a:latin typeface="Arial"/>
                <a:cs typeface="Arial"/>
              </a:defRPr>
            </a:lvl6pPr>
            <a:lvl7pPr marL="2971800" indent="-228600" defTabSz="903288" eaLnBrk="0" fontAlgn="base" hangingPunct="0">
              <a:spcBef>
                <a:spcPct val="0"/>
              </a:spcBef>
              <a:spcAft>
                <a:spcPct val="0"/>
              </a:spcAft>
              <a:defRPr sz="2400" b="1">
                <a:solidFill>
                  <a:schemeClr val="tx1"/>
                </a:solidFill>
                <a:latin typeface="Arial"/>
                <a:cs typeface="Arial"/>
              </a:defRPr>
            </a:lvl7pPr>
            <a:lvl8pPr marL="3429000" indent="-228600" defTabSz="903288" eaLnBrk="0" fontAlgn="base" hangingPunct="0">
              <a:spcBef>
                <a:spcPct val="0"/>
              </a:spcBef>
              <a:spcAft>
                <a:spcPct val="0"/>
              </a:spcAft>
              <a:defRPr sz="2400" b="1">
                <a:solidFill>
                  <a:schemeClr val="tx1"/>
                </a:solidFill>
                <a:latin typeface="Arial"/>
                <a:cs typeface="Arial"/>
              </a:defRPr>
            </a:lvl8pPr>
            <a:lvl9pPr marL="3886200" indent="-228600" defTabSz="903288" eaLnBrk="0" fontAlgn="base" hangingPunct="0">
              <a:spcBef>
                <a:spcPct val="0"/>
              </a:spcBef>
              <a:spcAft>
                <a:spcPct val="0"/>
              </a:spcAft>
              <a:defRPr sz="2400" b="1">
                <a:solidFill>
                  <a:schemeClr val="tx1"/>
                </a:solidFill>
                <a:latin typeface="Arial"/>
                <a:cs typeface="Arial"/>
              </a:defRPr>
            </a:lvl9pPr>
          </a:lstStyle>
          <a:p>
            <a:pPr algn="r" rtl="0"/>
            <a:fld id="{7C839C26-801B-42B6-A101-60F37FE2B0A8}" type="slidenum">
              <a:rPr sz="800" b="0">
                <a:solidFill>
                  <a:prstClr val="black"/>
                </a:solidFill>
              </a:rPr>
              <a:pPr algn="r" rtl="0"/>
              <a:t>44</a:t>
            </a:fld>
            <a:endParaRPr sz="800" b="0">
              <a:solidFill>
                <a:prstClr val="black"/>
              </a:solidFill>
            </a:endParaRPr>
          </a:p>
        </p:txBody>
      </p:sp>
      <p:sp>
        <p:nvSpPr>
          <p:cNvPr id="18435" name="Rectangle 2"/>
          <p:cNvSpPr>
            <a:spLocks noGrp="1" noRot="1" noChangeAspect="1" noChangeArrowheads="1" noTextEdit="1"/>
          </p:cNvSpPr>
          <p:nvPr>
            <p:ph type="sldImg"/>
          </p:nvPr>
        </p:nvSpPr>
        <p:spPr>
          <a:xfrm>
            <a:off x="1168400" y="1243013"/>
            <a:ext cx="4470400" cy="3354387"/>
          </a:xfrm>
        </p:spPr>
      </p:sp>
      <p:sp>
        <p:nvSpPr>
          <p:cNvPr id="1843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lnSpc>
                <a:spcPct val="80000"/>
              </a:lnSpc>
              <a:buFontTx/>
              <a:buNone/>
            </a:pPr>
            <a:r>
              <a:rPr lang="zh-TW" sz="1200" kern="1200">
                <a:solidFill>
                  <a:schemeClr val="tx1"/>
                </a:solidFill>
                <a:latin typeface="Arial"/>
                <a:ea typeface="ＭＳ Ｐゴシック" charset="0"/>
                <a:cs typeface="ＭＳ Ｐゴシック" charset="0"/>
              </a:rPr>
              <a:t>2 — 基本交換器和終端裝置組態</a:t>
            </a:r>
          </a:p>
          <a:p>
            <a:pPr rtl="0">
              <a:lnSpc>
                <a:spcPct val="80000"/>
              </a:lnSpc>
              <a:buFontTx/>
              <a:buNone/>
            </a:pPr>
            <a:r>
              <a:rPr lang="zh-TW" sz="1200" kern="1200">
                <a:solidFill>
                  <a:schemeClr val="tx1"/>
                </a:solidFill>
                <a:latin typeface="Arial"/>
                <a:ea typeface="ＭＳ Ｐゴシック" charset="0"/>
                <a:cs typeface="ＭＳ Ｐゴシック" charset="0"/>
              </a:rPr>
              <a:t>2.0.2-我將學會在模組中做什麼？</a:t>
            </a:r>
          </a:p>
          <a:p>
            <a:pPr>
              <a:buFontTx/>
              <a:buNone/>
            </a:pPr>
            <a:endParaRPr lang="en-GB"/>
          </a:p>
        </p:txBody>
      </p:sp>
    </p:spTree>
    <p:extLst>
      <p:ext uri="{BB962C8B-B14F-4D97-AF65-F5344CB8AC3E}">
        <p14:creationId xmlns:p14="http://schemas.microsoft.com/office/powerpoint/2010/main" val="134402478"/>
      </p:ext>
    </p:extLst>
  </p:cSld>
  <p:clrMapOvr>
    <a:masterClrMapping/>
  </p:clrMapOvr>
</p:notes>
</file>

<file path=ppt/notesSlides/notesSlide440.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16- 網路安全基礎</a:t>
            </a:r>
          </a:p>
          <a:p>
            <a:pPr rtl="0"/>
            <a:r>
              <a:rPr lang="zh-TW"/>
              <a:t>16.3 – Network Attack Mitigations</a:t>
            </a:r>
          </a:p>
          <a:p>
            <a:pPr rtl="0"/>
            <a:r>
              <a:rPr lang="zh-TW"/>
              <a:t>16.3.2 保持備份</a:t>
            </a:r>
          </a:p>
        </p:txBody>
      </p:sp>
      <p:sp>
        <p:nvSpPr>
          <p:cNvPr id="4" name="Slide Number Placeholder 3"/>
          <p:cNvSpPr>
            <a:spLocks noGrp="1"/>
          </p:cNvSpPr>
          <p:nvPr>
            <p:ph type="sldNum" sz="quarter" idx="5"/>
          </p:nvPr>
        </p:nvSpPr>
        <p:spPr/>
        <p:txBody>
          <a:bodyPr/>
          <a:lstStyle/>
          <a:p>
            <a:pPr rtl="0"/>
            <a:fld id="{5641018C-6CAF-B84E-B92C-ECB119457FBA}" type="slidenum">
              <a:rPr/>
              <a:t>440</a:t>
            </a:fld>
            <a:endParaRPr/>
          </a:p>
        </p:txBody>
      </p:sp>
    </p:spTree>
    <p:extLst>
      <p:ext uri="{BB962C8B-B14F-4D97-AF65-F5344CB8AC3E}">
        <p14:creationId xmlns:p14="http://schemas.microsoft.com/office/powerpoint/2010/main" val="1825015363"/>
      </p:ext>
    </p:extLst>
  </p:cSld>
  <p:clrMapOvr>
    <a:masterClrMapping/>
  </p:clrMapOvr>
</p:notes>
</file>

<file path=ppt/notesSlides/notesSlide441.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16- 網路安全基礎</a:t>
            </a:r>
          </a:p>
          <a:p>
            <a:pPr rtl="0"/>
            <a:r>
              <a:rPr lang="zh-TW"/>
              <a:t>16.3 – Network Attack Mitigations</a:t>
            </a:r>
          </a:p>
          <a:p>
            <a:pPr rtl="0"/>
            <a:r>
              <a:rPr lang="zh-TW"/>
              <a:t>16.3.3 — 升級、更新和</a:t>
            </a:r>
            <a:r>
              <a:rPr lang="zh-TW" altLang="en-US"/>
              <a:t>更新檔</a:t>
            </a:r>
            <a:endParaRPr lang="zh-TW"/>
          </a:p>
        </p:txBody>
      </p:sp>
      <p:sp>
        <p:nvSpPr>
          <p:cNvPr id="4" name="Slide Number Placeholder 3"/>
          <p:cNvSpPr>
            <a:spLocks noGrp="1"/>
          </p:cNvSpPr>
          <p:nvPr>
            <p:ph type="sldNum" sz="quarter" idx="5"/>
          </p:nvPr>
        </p:nvSpPr>
        <p:spPr/>
        <p:txBody>
          <a:bodyPr/>
          <a:lstStyle/>
          <a:p>
            <a:pPr rtl="0"/>
            <a:fld id="{5641018C-6CAF-B84E-B92C-ECB119457FBA}" type="slidenum">
              <a:rPr/>
              <a:t>441</a:t>
            </a:fld>
            <a:endParaRPr/>
          </a:p>
        </p:txBody>
      </p:sp>
    </p:spTree>
    <p:extLst>
      <p:ext uri="{BB962C8B-B14F-4D97-AF65-F5344CB8AC3E}">
        <p14:creationId xmlns:p14="http://schemas.microsoft.com/office/powerpoint/2010/main" val="2000930409"/>
      </p:ext>
    </p:extLst>
  </p:cSld>
  <p:clrMapOvr>
    <a:masterClrMapping/>
  </p:clrMapOvr>
</p:notes>
</file>

<file path=ppt/notesSlides/notesSlide442.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16- 網路安全基礎</a:t>
            </a:r>
          </a:p>
          <a:p>
            <a:pPr rtl="0"/>
            <a:r>
              <a:rPr lang="zh-TW"/>
              <a:t>16.3 – Network Attack Mitigations</a:t>
            </a:r>
          </a:p>
          <a:p>
            <a:pPr rtl="0"/>
            <a:r>
              <a:rPr lang="zh-TW"/>
              <a:t>認證、授權和記帳</a:t>
            </a:r>
          </a:p>
        </p:txBody>
      </p:sp>
      <p:sp>
        <p:nvSpPr>
          <p:cNvPr id="4" name="Slide Number Placeholder 3"/>
          <p:cNvSpPr>
            <a:spLocks noGrp="1"/>
          </p:cNvSpPr>
          <p:nvPr>
            <p:ph type="sldNum" sz="quarter" idx="5"/>
          </p:nvPr>
        </p:nvSpPr>
        <p:spPr/>
        <p:txBody>
          <a:bodyPr/>
          <a:lstStyle/>
          <a:p>
            <a:pPr rtl="0"/>
            <a:fld id="{5641018C-6CAF-B84E-B92C-ECB119457FBA}" type="slidenum">
              <a:rPr/>
              <a:t>442</a:t>
            </a:fld>
            <a:endParaRPr/>
          </a:p>
        </p:txBody>
      </p:sp>
    </p:spTree>
    <p:extLst>
      <p:ext uri="{BB962C8B-B14F-4D97-AF65-F5344CB8AC3E}">
        <p14:creationId xmlns:p14="http://schemas.microsoft.com/office/powerpoint/2010/main" val="3417791461"/>
      </p:ext>
    </p:extLst>
  </p:cSld>
  <p:clrMapOvr>
    <a:masterClrMapping/>
  </p:clrMapOvr>
</p:notes>
</file>

<file path=ppt/notesSlides/notesSlide443.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16- 網路安全基礎</a:t>
            </a:r>
          </a:p>
          <a:p>
            <a:pPr rtl="0"/>
            <a:r>
              <a:rPr lang="zh-TW"/>
              <a:t>16.3 – Network Attack Mitigations</a:t>
            </a:r>
          </a:p>
          <a:p>
            <a:pPr rtl="0"/>
            <a:r>
              <a:rPr lang="zh-TW"/>
              <a:t>16.3.5-防火牆</a:t>
            </a:r>
          </a:p>
        </p:txBody>
      </p:sp>
      <p:sp>
        <p:nvSpPr>
          <p:cNvPr id="4" name="Slide Number Placeholder 3"/>
          <p:cNvSpPr>
            <a:spLocks noGrp="1"/>
          </p:cNvSpPr>
          <p:nvPr>
            <p:ph type="sldNum" sz="quarter" idx="5"/>
          </p:nvPr>
        </p:nvSpPr>
        <p:spPr/>
        <p:txBody>
          <a:bodyPr/>
          <a:lstStyle/>
          <a:p>
            <a:pPr rtl="0"/>
            <a:fld id="{5641018C-6CAF-B84E-B92C-ECB119457FBA}" type="slidenum">
              <a:rPr/>
              <a:t>443</a:t>
            </a:fld>
            <a:endParaRPr/>
          </a:p>
        </p:txBody>
      </p:sp>
    </p:spTree>
    <p:extLst>
      <p:ext uri="{BB962C8B-B14F-4D97-AF65-F5344CB8AC3E}">
        <p14:creationId xmlns:p14="http://schemas.microsoft.com/office/powerpoint/2010/main" val="587980592"/>
      </p:ext>
    </p:extLst>
  </p:cSld>
  <p:clrMapOvr>
    <a:masterClrMapping/>
  </p:clrMapOvr>
</p:notes>
</file>

<file path=ppt/notesSlides/notesSlide444.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16- 網路安全基礎</a:t>
            </a:r>
          </a:p>
          <a:p>
            <a:pPr rtl="0"/>
            <a:r>
              <a:rPr lang="zh-TW"/>
              <a:t>16.3 – Network Attack Mitigations</a:t>
            </a:r>
          </a:p>
          <a:p>
            <a:pPr rtl="0"/>
            <a:r>
              <a:rPr lang="zh-TW"/>
              <a:t>16.3.6 — 防火牆的類型</a:t>
            </a:r>
          </a:p>
        </p:txBody>
      </p:sp>
      <p:sp>
        <p:nvSpPr>
          <p:cNvPr id="4" name="Slide Number Placeholder 3"/>
          <p:cNvSpPr>
            <a:spLocks noGrp="1"/>
          </p:cNvSpPr>
          <p:nvPr>
            <p:ph type="sldNum" sz="quarter" idx="5"/>
          </p:nvPr>
        </p:nvSpPr>
        <p:spPr/>
        <p:txBody>
          <a:bodyPr/>
          <a:lstStyle/>
          <a:p>
            <a:pPr rtl="0"/>
            <a:fld id="{5641018C-6CAF-B84E-B92C-ECB119457FBA}" type="slidenum">
              <a:rPr/>
              <a:t>444</a:t>
            </a:fld>
            <a:endParaRPr/>
          </a:p>
        </p:txBody>
      </p:sp>
    </p:spTree>
    <p:extLst>
      <p:ext uri="{BB962C8B-B14F-4D97-AF65-F5344CB8AC3E}">
        <p14:creationId xmlns:p14="http://schemas.microsoft.com/office/powerpoint/2010/main" val="3637449656"/>
      </p:ext>
    </p:extLst>
  </p:cSld>
  <p:clrMapOvr>
    <a:masterClrMapping/>
  </p:clrMapOvr>
</p:notes>
</file>

<file path=ppt/notesSlides/notesSlide445.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16- 網路安全基礎</a:t>
            </a:r>
          </a:p>
          <a:p>
            <a:pPr rtl="0"/>
            <a:r>
              <a:rPr lang="zh-TW"/>
              <a:t>16.3 – Network Attack Mitigations</a:t>
            </a:r>
          </a:p>
          <a:p>
            <a:pPr rtl="0"/>
            <a:r>
              <a:rPr lang="zh-TW"/>
              <a:t>終端安全</a:t>
            </a:r>
          </a:p>
          <a:p>
            <a:pPr rtl="0"/>
            <a:r>
              <a:rPr lang="zh-TW"/>
              <a:t>16.3.8 — 檢查您的瞭解 — 網路攻擊</a:t>
            </a:r>
            <a:r>
              <a:rPr lang="zh-TW" altLang="en-US"/>
              <a:t>預防</a:t>
            </a:r>
            <a:r>
              <a:rPr lang="zh-TW"/>
              <a:t>措施</a:t>
            </a:r>
          </a:p>
        </p:txBody>
      </p:sp>
      <p:sp>
        <p:nvSpPr>
          <p:cNvPr id="4" name="Slide Number Placeholder 3"/>
          <p:cNvSpPr>
            <a:spLocks noGrp="1"/>
          </p:cNvSpPr>
          <p:nvPr>
            <p:ph type="sldNum" sz="quarter" idx="5"/>
          </p:nvPr>
        </p:nvSpPr>
        <p:spPr/>
        <p:txBody>
          <a:bodyPr/>
          <a:lstStyle/>
          <a:p>
            <a:pPr rtl="0"/>
            <a:fld id="{5641018C-6CAF-B84E-B92C-ECB119457FBA}" type="slidenum">
              <a:rPr/>
              <a:t>445</a:t>
            </a:fld>
            <a:endParaRPr/>
          </a:p>
        </p:txBody>
      </p:sp>
    </p:spTree>
    <p:extLst>
      <p:ext uri="{BB962C8B-B14F-4D97-AF65-F5344CB8AC3E}">
        <p14:creationId xmlns:p14="http://schemas.microsoft.com/office/powerpoint/2010/main" val="141743762"/>
      </p:ext>
    </p:extLst>
  </p:cSld>
  <p:clrMapOvr>
    <a:masterClrMapping/>
  </p:clrMapOvr>
</p:notes>
</file>

<file path=ppt/notesSlides/notesSlide446.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16- 網路安全基礎</a:t>
            </a:r>
          </a:p>
          <a:p>
            <a:pPr rtl="0"/>
            <a:r>
              <a:rPr lang="zh-TW"/>
              <a:t>16.4 — 裝置安全性</a:t>
            </a:r>
          </a:p>
          <a:p>
            <a:pPr rtl="0"/>
            <a:r>
              <a:rPr lang="zh-TW"/>
              <a:t>16.4.1 — 思科自動安全</a:t>
            </a:r>
          </a:p>
        </p:txBody>
      </p:sp>
      <p:sp>
        <p:nvSpPr>
          <p:cNvPr id="4" name="Slide Number Placeholder 3"/>
          <p:cNvSpPr>
            <a:spLocks noGrp="1"/>
          </p:cNvSpPr>
          <p:nvPr>
            <p:ph type="sldNum" sz="quarter" idx="5"/>
          </p:nvPr>
        </p:nvSpPr>
        <p:spPr/>
        <p:txBody>
          <a:bodyPr/>
          <a:lstStyle/>
          <a:p>
            <a:pPr rtl="0"/>
            <a:fld id="{5641018C-6CAF-B84E-B92C-ECB119457FBA}" type="slidenum">
              <a:rPr/>
              <a:t>446</a:t>
            </a:fld>
            <a:endParaRPr/>
          </a:p>
        </p:txBody>
      </p:sp>
    </p:spTree>
    <p:extLst>
      <p:ext uri="{BB962C8B-B14F-4D97-AF65-F5344CB8AC3E}">
        <p14:creationId xmlns:p14="http://schemas.microsoft.com/office/powerpoint/2010/main" val="542136795"/>
      </p:ext>
    </p:extLst>
  </p:cSld>
  <p:clrMapOvr>
    <a:masterClrMapping/>
  </p:clrMapOvr>
</p:notes>
</file>

<file path=ppt/notesSlides/notesSlide447.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16- 網路安全基礎</a:t>
            </a:r>
          </a:p>
          <a:p>
            <a:pPr rtl="0"/>
            <a:r>
              <a:rPr lang="zh-TW"/>
              <a:t>16.4 – Device Security</a:t>
            </a:r>
          </a:p>
          <a:p>
            <a:pPr rtl="0"/>
            <a:r>
              <a:rPr lang="zh-TW"/>
              <a:t>16.4.2-密碼</a:t>
            </a:r>
          </a:p>
        </p:txBody>
      </p:sp>
      <p:sp>
        <p:nvSpPr>
          <p:cNvPr id="4" name="Slide Number Placeholder 3"/>
          <p:cNvSpPr>
            <a:spLocks noGrp="1"/>
          </p:cNvSpPr>
          <p:nvPr>
            <p:ph type="sldNum" sz="quarter" idx="5"/>
          </p:nvPr>
        </p:nvSpPr>
        <p:spPr/>
        <p:txBody>
          <a:bodyPr/>
          <a:lstStyle/>
          <a:p>
            <a:pPr rtl="0"/>
            <a:fld id="{5641018C-6CAF-B84E-B92C-ECB119457FBA}" type="slidenum">
              <a:rPr/>
              <a:t>447</a:t>
            </a:fld>
            <a:endParaRPr/>
          </a:p>
        </p:txBody>
      </p:sp>
    </p:spTree>
    <p:extLst>
      <p:ext uri="{BB962C8B-B14F-4D97-AF65-F5344CB8AC3E}">
        <p14:creationId xmlns:p14="http://schemas.microsoft.com/office/powerpoint/2010/main" val="2111536506"/>
      </p:ext>
    </p:extLst>
  </p:cSld>
  <p:clrMapOvr>
    <a:masterClrMapping/>
  </p:clrMapOvr>
</p:notes>
</file>

<file path=ppt/notesSlides/notesSlide448.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16- 網路安全基礎</a:t>
            </a:r>
          </a:p>
          <a:p>
            <a:pPr rtl="0"/>
            <a:r>
              <a:rPr lang="zh-TW"/>
              <a:t>16.4 – Device Security</a:t>
            </a:r>
          </a:p>
          <a:p>
            <a:pPr rtl="0"/>
            <a:r>
              <a:rPr lang="zh-TW"/>
              <a:t>16.4.3 — 額外的密碼安全性</a:t>
            </a:r>
          </a:p>
        </p:txBody>
      </p:sp>
      <p:sp>
        <p:nvSpPr>
          <p:cNvPr id="4" name="Slide Number Placeholder 3"/>
          <p:cNvSpPr>
            <a:spLocks noGrp="1"/>
          </p:cNvSpPr>
          <p:nvPr>
            <p:ph type="sldNum" sz="quarter" idx="5"/>
          </p:nvPr>
        </p:nvSpPr>
        <p:spPr/>
        <p:txBody>
          <a:bodyPr/>
          <a:lstStyle/>
          <a:p>
            <a:pPr rtl="0"/>
            <a:fld id="{5641018C-6CAF-B84E-B92C-ECB119457FBA}" type="slidenum">
              <a:rPr/>
              <a:t>448</a:t>
            </a:fld>
            <a:endParaRPr/>
          </a:p>
        </p:txBody>
      </p:sp>
    </p:spTree>
    <p:extLst>
      <p:ext uri="{BB962C8B-B14F-4D97-AF65-F5344CB8AC3E}">
        <p14:creationId xmlns:p14="http://schemas.microsoft.com/office/powerpoint/2010/main" val="1524295239"/>
      </p:ext>
    </p:extLst>
  </p:cSld>
  <p:clrMapOvr>
    <a:masterClrMapping/>
  </p:clrMapOvr>
</p:notes>
</file>

<file path=ppt/notesSlides/notesSlide449.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16- 網路安全基礎</a:t>
            </a:r>
          </a:p>
          <a:p>
            <a:pPr rtl="0"/>
            <a:r>
              <a:rPr lang="zh-TW"/>
              <a:t>16.4 – Device Security</a:t>
            </a:r>
          </a:p>
          <a:p>
            <a:pPr rtl="0"/>
            <a:r>
              <a:rPr lang="zh-TW"/>
              <a:t>16.4.4-啟用 SSH</a:t>
            </a:r>
          </a:p>
        </p:txBody>
      </p:sp>
      <p:sp>
        <p:nvSpPr>
          <p:cNvPr id="4" name="Slide Number Placeholder 3"/>
          <p:cNvSpPr>
            <a:spLocks noGrp="1"/>
          </p:cNvSpPr>
          <p:nvPr>
            <p:ph type="sldNum" sz="quarter" idx="5"/>
          </p:nvPr>
        </p:nvSpPr>
        <p:spPr/>
        <p:txBody>
          <a:bodyPr/>
          <a:lstStyle/>
          <a:p>
            <a:pPr rtl="0"/>
            <a:fld id="{5641018C-6CAF-B84E-B92C-ECB119457FBA}" type="slidenum">
              <a:rPr/>
              <a:t>449</a:t>
            </a:fld>
            <a:endParaRPr/>
          </a:p>
        </p:txBody>
      </p:sp>
    </p:spTree>
    <p:extLst>
      <p:ext uri="{BB962C8B-B14F-4D97-AF65-F5344CB8AC3E}">
        <p14:creationId xmlns:p14="http://schemas.microsoft.com/office/powerpoint/2010/main" val="2977618005"/>
      </p:ext>
    </p:extLst>
  </p:cSld>
  <p:clrMapOvr>
    <a:masterClrMapping/>
  </p:clrMapOvr>
</p:notes>
</file>

<file path=ppt/notesSlides/notesSlide45.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112642" name="Rectangle 11"/>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a:defRPr>
            </a:lvl1pPr>
            <a:lvl2pPr marL="742950" indent="-285750" defTabSz="882650">
              <a:defRPr sz="2400">
                <a:solidFill>
                  <a:schemeClr val="tx1"/>
                </a:solidFill>
                <a:latin typeface="Arial"/>
              </a:defRPr>
            </a:lvl2pPr>
            <a:lvl3pPr marL="1143000" indent="-228600" defTabSz="882650">
              <a:defRPr sz="2400">
                <a:solidFill>
                  <a:schemeClr val="tx1"/>
                </a:solidFill>
                <a:latin typeface="Arial"/>
              </a:defRPr>
            </a:lvl3pPr>
            <a:lvl4pPr marL="1600200" indent="-228600" defTabSz="882650">
              <a:defRPr sz="2400">
                <a:solidFill>
                  <a:schemeClr val="tx1"/>
                </a:solidFill>
                <a:latin typeface="Arial"/>
              </a:defRPr>
            </a:lvl4pPr>
            <a:lvl5pPr marL="2057400" indent="-228600" defTabSz="882650">
              <a:defRPr sz="2400">
                <a:solidFill>
                  <a:schemeClr val="tx1"/>
                </a:solidFill>
                <a:latin typeface="Arial"/>
              </a:defRPr>
            </a:lvl5pPr>
            <a:lvl6pPr marL="2514600" indent="-228600" algn="ctr" defTabSz="882650" eaLnBrk="0" fontAlgn="base" hangingPunct="0">
              <a:lnSpc>
                <a:spcPct val="90000"/>
              </a:lnSpc>
              <a:spcBef>
                <a:spcPct val="0"/>
              </a:spcBef>
              <a:spcAft>
                <a:spcPct val="0"/>
              </a:spcAft>
              <a:defRPr sz="2400">
                <a:solidFill>
                  <a:schemeClr val="tx1"/>
                </a:solidFill>
                <a:latin typeface="Arial"/>
              </a:defRPr>
            </a:lvl6pPr>
            <a:lvl7pPr marL="2971800" indent="-228600" algn="ctr" defTabSz="882650" eaLnBrk="0" fontAlgn="base" hangingPunct="0">
              <a:lnSpc>
                <a:spcPct val="90000"/>
              </a:lnSpc>
              <a:spcBef>
                <a:spcPct val="0"/>
              </a:spcBef>
              <a:spcAft>
                <a:spcPct val="0"/>
              </a:spcAft>
              <a:defRPr sz="2400">
                <a:solidFill>
                  <a:schemeClr val="tx1"/>
                </a:solidFill>
                <a:latin typeface="Arial"/>
              </a:defRPr>
            </a:lvl7pPr>
            <a:lvl8pPr marL="3429000" indent="-228600" algn="ctr" defTabSz="882650" eaLnBrk="0" fontAlgn="base" hangingPunct="0">
              <a:lnSpc>
                <a:spcPct val="90000"/>
              </a:lnSpc>
              <a:spcBef>
                <a:spcPct val="0"/>
              </a:spcBef>
              <a:spcAft>
                <a:spcPct val="0"/>
              </a:spcAft>
              <a:defRPr sz="2400">
                <a:solidFill>
                  <a:schemeClr val="tx1"/>
                </a:solidFill>
                <a:latin typeface="Arial"/>
              </a:defRPr>
            </a:lvl8pPr>
            <a:lvl9pPr marL="3886200" indent="-228600" algn="ctr" defTabSz="882650" eaLnBrk="0" fontAlgn="base" hangingPunct="0">
              <a:lnSpc>
                <a:spcPct val="90000"/>
              </a:lnSpc>
              <a:spcBef>
                <a:spcPct val="0"/>
              </a:spcBef>
              <a:spcAft>
                <a:spcPct val="0"/>
              </a:spcAft>
              <a:defRPr sz="2400">
                <a:solidFill>
                  <a:schemeClr val="tx1"/>
                </a:solidFill>
                <a:latin typeface="Arial"/>
              </a:defRPr>
            </a:lvl9pPr>
          </a:lstStyle>
          <a:p>
            <a:pPr rtl="0"/>
            <a:fld id="{04267211-205D-47E8-9F29-7E4C01D43DC3}" type="slidenum">
              <a:rPr sz="800">
                <a:solidFill>
                  <a:prstClr val="black"/>
                </a:solidFill>
              </a:rPr>
              <a:pPr rtl="0"/>
              <a:t>45</a:t>
            </a:fld>
            <a:endParaRPr sz="800">
              <a:solidFill>
                <a:prstClr val="black"/>
              </a:solidFill>
            </a:endParaRPr>
          </a:p>
        </p:txBody>
      </p:sp>
      <p:sp>
        <p:nvSpPr>
          <p:cNvPr id="112643" name="Rectangle 2"/>
          <p:cNvSpPr>
            <a:spLocks noGrp="1" noRot="1" noChangeAspect="1" noChangeArrowheads="1" noTextEdit="1"/>
          </p:cNvSpPr>
          <p:nvPr>
            <p:ph type="sldImg"/>
          </p:nvPr>
        </p:nvSpPr>
        <p:spPr>
          <a:xfrm>
            <a:off x="1168400" y="1243013"/>
            <a:ext cx="4470400" cy="3354387"/>
          </a:xfrm>
        </p:spPr>
      </p:sp>
      <p:sp>
        <p:nvSpPr>
          <p:cNvPr id="11264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lnSpc>
                <a:spcPct val="80000"/>
              </a:lnSpc>
              <a:buFontTx/>
              <a:buNone/>
            </a:pPr>
            <a:r>
              <a:rPr lang="zh-TW" sz="1200" kern="1200">
                <a:solidFill>
                  <a:schemeClr val="tx1"/>
                </a:solidFill>
                <a:latin typeface="Arial"/>
                <a:ea typeface="ＭＳ Ｐゴシック" charset="0"/>
                <a:cs typeface="ＭＳ Ｐゴシック" charset="0"/>
              </a:rPr>
              <a:t>2 — 基本交換器和終端裝置組態</a:t>
            </a:r>
          </a:p>
          <a:p>
            <a:pPr rtl="0">
              <a:lnSpc>
                <a:spcPct val="80000"/>
              </a:lnSpc>
              <a:buFontTx/>
              <a:buNone/>
            </a:pPr>
            <a:r>
              <a:rPr lang="zh-TW" sz="1200" kern="1200">
                <a:solidFill>
                  <a:schemeClr val="tx1"/>
                </a:solidFill>
                <a:latin typeface="Arial"/>
                <a:ea typeface="ＭＳ Ｐゴシック" charset="0"/>
                <a:cs typeface="ＭＳ Ｐゴシック" charset="0"/>
              </a:rPr>
              <a:t>2.1 — </a:t>
            </a:r>
            <a:r>
              <a:rPr lang="zh-TW" sz="1200" kern="1200">
                <a:solidFill>
                  <a:schemeClr val="accent5">
                    <a:lumMod val="40000"/>
                    <a:lumOff val="60000"/>
                  </a:schemeClr>
                </a:solidFill>
                <a:latin typeface="Arial"/>
                <a:ea typeface="ＭＳ Ｐゴシック" charset="0"/>
                <a:cs typeface="ＭＳ Ｐゴシック" charset="0"/>
              </a:rPr>
              <a:t>思科 IOS 存取</a:t>
            </a:r>
          </a:p>
          <a:p>
            <a:pPr rtl="0">
              <a:lnSpc>
                <a:spcPct val="80000"/>
              </a:lnSpc>
              <a:buFontTx/>
              <a:buNone/>
            </a:pPr>
            <a:r>
              <a:rPr lang="zh-TW">
                <a:latin typeface="Arial"/>
              </a:rPr>
              <a:t>2.1.1 – Operating Systems</a:t>
            </a:r>
          </a:p>
          <a:p>
            <a:pPr>
              <a:lnSpc>
                <a:spcPct val="80000"/>
              </a:lnSpc>
              <a:buFontTx/>
              <a:buNone/>
            </a:pPr>
            <a:endParaRPr lang="en-US"/>
          </a:p>
        </p:txBody>
      </p:sp>
    </p:spTree>
    <p:extLst>
      <p:ext uri="{BB962C8B-B14F-4D97-AF65-F5344CB8AC3E}">
        <p14:creationId xmlns:p14="http://schemas.microsoft.com/office/powerpoint/2010/main" val="3240256755"/>
      </p:ext>
    </p:extLst>
  </p:cSld>
  <p:clrMapOvr>
    <a:masterClrMapping/>
  </p:clrMapOvr>
</p:notes>
</file>

<file path=ppt/notesSlides/notesSlide450.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16- 網路安全基礎</a:t>
            </a:r>
          </a:p>
          <a:p>
            <a:pPr rtl="0"/>
            <a:r>
              <a:rPr lang="zh-TW"/>
              <a:t>16.4 – Device Security</a:t>
            </a:r>
          </a:p>
          <a:p>
            <a:pPr rtl="0"/>
            <a:r>
              <a:rPr lang="zh-TW"/>
              <a:t>16.4.5 — 停用未使用的服務</a:t>
            </a:r>
          </a:p>
        </p:txBody>
      </p:sp>
      <p:sp>
        <p:nvSpPr>
          <p:cNvPr id="4" name="Slide Number Placeholder 3"/>
          <p:cNvSpPr>
            <a:spLocks noGrp="1"/>
          </p:cNvSpPr>
          <p:nvPr>
            <p:ph type="sldNum" sz="quarter" idx="5"/>
          </p:nvPr>
        </p:nvSpPr>
        <p:spPr/>
        <p:txBody>
          <a:bodyPr/>
          <a:lstStyle/>
          <a:p>
            <a:pPr rtl="0"/>
            <a:fld id="{5641018C-6CAF-B84E-B92C-ECB119457FBA}" type="slidenum">
              <a:rPr/>
              <a:t>450</a:t>
            </a:fld>
            <a:endParaRPr/>
          </a:p>
        </p:txBody>
      </p:sp>
    </p:spTree>
    <p:extLst>
      <p:ext uri="{BB962C8B-B14F-4D97-AF65-F5344CB8AC3E}">
        <p14:creationId xmlns:p14="http://schemas.microsoft.com/office/powerpoint/2010/main" val="4206395232"/>
      </p:ext>
    </p:extLst>
  </p:cSld>
  <p:clrMapOvr>
    <a:masterClrMapping/>
  </p:clrMapOvr>
</p:notes>
</file>

<file path=ppt/notesSlides/notesSlide451.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16- 網路安全基礎</a:t>
            </a:r>
          </a:p>
          <a:p>
            <a:pPr rtl="0"/>
            <a:r>
              <a:rPr lang="zh-TW"/>
              <a:t>16.4 – Device Security</a:t>
            </a:r>
          </a:p>
          <a:p>
            <a:pPr rtl="0"/>
            <a:r>
              <a:rPr lang="zh-TW"/>
              <a:t>16.4.6 — 封包</a:t>
            </a:r>
            <a:r>
              <a:rPr lang="zh-TW" altLang="en-US"/>
              <a:t>追蹤</a:t>
            </a:r>
            <a:r>
              <a:rPr lang="zh-TW"/>
              <a:t> — 配置安全密碼和 SSH</a:t>
            </a:r>
          </a:p>
        </p:txBody>
      </p:sp>
      <p:sp>
        <p:nvSpPr>
          <p:cNvPr id="4" name="Slide Number Placeholder 3"/>
          <p:cNvSpPr>
            <a:spLocks noGrp="1"/>
          </p:cNvSpPr>
          <p:nvPr>
            <p:ph type="sldNum" sz="quarter" idx="5"/>
          </p:nvPr>
        </p:nvSpPr>
        <p:spPr/>
        <p:txBody>
          <a:bodyPr/>
          <a:lstStyle/>
          <a:p>
            <a:pPr rtl="0"/>
            <a:fld id="{5641018C-6CAF-B84E-B92C-ECB119457FBA}" type="slidenum">
              <a:rPr/>
              <a:t>451</a:t>
            </a:fld>
            <a:endParaRPr/>
          </a:p>
        </p:txBody>
      </p:sp>
    </p:spTree>
    <p:extLst>
      <p:ext uri="{BB962C8B-B14F-4D97-AF65-F5344CB8AC3E}">
        <p14:creationId xmlns:p14="http://schemas.microsoft.com/office/powerpoint/2010/main" val="124147828"/>
      </p:ext>
    </p:extLst>
  </p:cSld>
  <p:clrMapOvr>
    <a:masterClrMapping/>
  </p:clrMapOvr>
</p:notes>
</file>

<file path=ppt/notesSlides/notesSlide452.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2529" name="Rectangle 11"/>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a:ea typeface="ＭＳ Ｐゴシック" charset="0"/>
                <a:cs typeface="ＭＳ Ｐゴシック" charset="0"/>
              </a:defRPr>
            </a:lvl1pPr>
            <a:lvl2pPr marL="742950" indent="-285750" defTabSz="903288">
              <a:defRPr sz="2400">
                <a:solidFill>
                  <a:schemeClr val="tx1"/>
                </a:solidFill>
                <a:latin typeface="Arial"/>
                <a:ea typeface="ＭＳ Ｐゴシック" charset="0"/>
              </a:defRPr>
            </a:lvl2pPr>
            <a:lvl3pPr marL="1143000" indent="-228600" defTabSz="903288">
              <a:defRPr sz="2400">
                <a:solidFill>
                  <a:schemeClr val="tx1"/>
                </a:solidFill>
                <a:latin typeface="Arial"/>
                <a:ea typeface="ＭＳ Ｐゴシック" charset="0"/>
              </a:defRPr>
            </a:lvl3pPr>
            <a:lvl4pPr marL="1600200" indent="-228600" defTabSz="903288">
              <a:defRPr sz="2400">
                <a:solidFill>
                  <a:schemeClr val="tx1"/>
                </a:solidFill>
                <a:latin typeface="Arial"/>
                <a:ea typeface="ＭＳ Ｐゴシック" charset="0"/>
              </a:defRPr>
            </a:lvl4pPr>
            <a:lvl5pPr marL="2057400" indent="-228600" defTabSz="903288">
              <a:defRPr sz="2400">
                <a:solidFill>
                  <a:schemeClr val="tx1"/>
                </a:solidFill>
                <a:latin typeface="Arial"/>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9pPr>
          </a:lstStyle>
          <a:p>
            <a:pPr rtl="0"/>
            <a:fld id="{3997A419-355F-A04A-96E0-21643AF8E9FF}" type="slidenum">
              <a:rPr sz="800">
                <a:solidFill>
                  <a:prstClr val="black"/>
                </a:solidFill>
              </a:rPr>
              <a:pPr rtl="0"/>
              <a:t>452</a:t>
            </a:fld>
            <a:endParaRPr sz="800">
              <a:solidFill>
                <a:prstClr val="black"/>
              </a:solidFill>
            </a:endParaRPr>
          </a:p>
        </p:txBody>
      </p:sp>
      <p:sp>
        <p:nvSpPr>
          <p:cNvPr id="22530" name="Rectangle 2"/>
          <p:cNvSpPr>
            <a:spLocks noGrp="1" noRot="1" noChangeAspect="1" noChangeArrowheads="1" noTextEdit="1"/>
          </p:cNvSpPr>
          <p:nvPr>
            <p:ph type="sldImg"/>
          </p:nvPr>
        </p:nvSpPr>
        <p:spPr>
          <a:xfrm>
            <a:off x="1168400" y="1243013"/>
            <a:ext cx="4470400" cy="3354387"/>
          </a:xfrm>
        </p:spPr>
      </p:sp>
      <p:sp>
        <p:nvSpPr>
          <p:cNvPr id="2253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r>
              <a:rPr lang="zh-TW" sz="1200"/>
              <a:t>16- 網路安全基礎</a:t>
            </a:r>
          </a:p>
          <a:p>
            <a:pPr rtl="0"/>
            <a:r>
              <a:rPr lang="zh-TW" sz="1200"/>
              <a:t>16.5 — 單元練習和問答</a:t>
            </a:r>
          </a:p>
          <a:p>
            <a:pPr rtl="0"/>
            <a:r>
              <a:rPr lang="zh-TW" sz="1200"/>
              <a:t>16.5.3 — 我在本單元中學到了什麼？</a:t>
            </a:r>
          </a:p>
        </p:txBody>
      </p:sp>
    </p:spTree>
    <p:extLst>
      <p:ext uri="{BB962C8B-B14F-4D97-AF65-F5344CB8AC3E}">
        <p14:creationId xmlns:p14="http://schemas.microsoft.com/office/powerpoint/2010/main" val="1036614019"/>
      </p:ext>
    </p:extLst>
  </p:cSld>
  <p:clrMapOvr>
    <a:masterClrMapping/>
  </p:clrMapOvr>
</p:notes>
</file>

<file path=ppt/notesSlides/notesSlide453.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2529" name="Rectangle 11"/>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a:ea typeface="ＭＳ Ｐゴシック" charset="0"/>
                <a:cs typeface="ＭＳ Ｐゴシック" charset="0"/>
              </a:defRPr>
            </a:lvl1pPr>
            <a:lvl2pPr marL="742950" indent="-285750" defTabSz="903288">
              <a:defRPr sz="2400">
                <a:solidFill>
                  <a:schemeClr val="tx1"/>
                </a:solidFill>
                <a:latin typeface="Arial"/>
                <a:ea typeface="ＭＳ Ｐゴシック" charset="0"/>
              </a:defRPr>
            </a:lvl2pPr>
            <a:lvl3pPr marL="1143000" indent="-228600" defTabSz="903288">
              <a:defRPr sz="2400">
                <a:solidFill>
                  <a:schemeClr val="tx1"/>
                </a:solidFill>
                <a:latin typeface="Arial"/>
                <a:ea typeface="ＭＳ Ｐゴシック" charset="0"/>
              </a:defRPr>
            </a:lvl3pPr>
            <a:lvl4pPr marL="1600200" indent="-228600" defTabSz="903288">
              <a:defRPr sz="2400">
                <a:solidFill>
                  <a:schemeClr val="tx1"/>
                </a:solidFill>
                <a:latin typeface="Arial"/>
                <a:ea typeface="ＭＳ Ｐゴシック" charset="0"/>
              </a:defRPr>
            </a:lvl4pPr>
            <a:lvl5pPr marL="2057400" indent="-228600" defTabSz="903288">
              <a:defRPr sz="2400">
                <a:solidFill>
                  <a:schemeClr val="tx1"/>
                </a:solidFill>
                <a:latin typeface="Arial"/>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9pPr>
          </a:lstStyle>
          <a:p>
            <a:pPr rtl="0"/>
            <a:fld id="{3997A419-355F-A04A-96E0-21643AF8E9FF}" type="slidenum">
              <a:rPr sz="800">
                <a:solidFill>
                  <a:prstClr val="black"/>
                </a:solidFill>
              </a:rPr>
              <a:pPr rtl="0"/>
              <a:t>453</a:t>
            </a:fld>
            <a:endParaRPr sz="800">
              <a:solidFill>
                <a:prstClr val="black"/>
              </a:solidFill>
            </a:endParaRPr>
          </a:p>
        </p:txBody>
      </p:sp>
      <p:sp>
        <p:nvSpPr>
          <p:cNvPr id="22530" name="Rectangle 2"/>
          <p:cNvSpPr>
            <a:spLocks noGrp="1" noRot="1" noChangeAspect="1" noChangeArrowheads="1" noTextEdit="1"/>
          </p:cNvSpPr>
          <p:nvPr>
            <p:ph type="sldImg"/>
          </p:nvPr>
        </p:nvSpPr>
        <p:spPr>
          <a:xfrm>
            <a:off x="1168400" y="1243013"/>
            <a:ext cx="4470400" cy="3354387"/>
          </a:xfrm>
        </p:spPr>
      </p:sp>
      <p:sp>
        <p:nvSpPr>
          <p:cNvPr id="2253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r>
              <a:rPr lang="zh-TW" sz="1200"/>
              <a:t>16- 網路安全基礎</a:t>
            </a:r>
          </a:p>
          <a:p>
            <a:pPr rtl="0"/>
            <a:r>
              <a:rPr lang="zh-TW" sz="1200"/>
              <a:t>16.5 — 單元練習和問答</a:t>
            </a:r>
          </a:p>
          <a:p>
            <a:pPr rtl="0"/>
            <a:r>
              <a:rPr lang="zh-TW" sz="1200"/>
              <a:t>16.5.3 – 我在本模組中學到了什麼？(續)</a:t>
            </a:r>
          </a:p>
          <a:p>
            <a:pPr rtl="0"/>
            <a:r>
              <a:rPr lang="zh-TW" sz="1200"/>
              <a:t>16.5.4 — 單元測驗 — 網路安全基礎知識</a:t>
            </a:r>
          </a:p>
        </p:txBody>
      </p:sp>
    </p:spTree>
    <p:extLst>
      <p:ext uri="{BB962C8B-B14F-4D97-AF65-F5344CB8AC3E}">
        <p14:creationId xmlns:p14="http://schemas.microsoft.com/office/powerpoint/2010/main" val="1045803974"/>
      </p:ext>
    </p:extLst>
  </p:cSld>
  <p:clrMapOvr>
    <a:masterClrMapping/>
  </p:clrMapOvr>
</p:notes>
</file>

<file path=ppt/notesSlides/notesSlide454.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2529" name="Rectangle 11"/>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a:ea typeface="ＭＳ Ｐゴシック" charset="0"/>
                <a:cs typeface="ＭＳ Ｐゴシック" charset="0"/>
              </a:defRPr>
            </a:lvl1pPr>
            <a:lvl2pPr marL="742950" indent="-285750" defTabSz="903288">
              <a:defRPr sz="2400">
                <a:solidFill>
                  <a:schemeClr val="tx1"/>
                </a:solidFill>
                <a:latin typeface="Arial"/>
                <a:ea typeface="ＭＳ Ｐゴシック" charset="0"/>
              </a:defRPr>
            </a:lvl2pPr>
            <a:lvl3pPr marL="1143000" indent="-228600" defTabSz="903288">
              <a:defRPr sz="2400">
                <a:solidFill>
                  <a:schemeClr val="tx1"/>
                </a:solidFill>
                <a:latin typeface="Arial"/>
                <a:ea typeface="ＭＳ Ｐゴシック" charset="0"/>
              </a:defRPr>
            </a:lvl3pPr>
            <a:lvl4pPr marL="1600200" indent="-228600" defTabSz="903288">
              <a:defRPr sz="2400">
                <a:solidFill>
                  <a:schemeClr val="tx1"/>
                </a:solidFill>
                <a:latin typeface="Arial"/>
                <a:ea typeface="ＭＳ Ｐゴシック" charset="0"/>
              </a:defRPr>
            </a:lvl4pPr>
            <a:lvl5pPr marL="2057400" indent="-228600" defTabSz="903288">
              <a:defRPr sz="2400">
                <a:solidFill>
                  <a:schemeClr val="tx1"/>
                </a:solidFill>
                <a:latin typeface="Arial"/>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9pPr>
          </a:lstStyle>
          <a:p>
            <a:pPr rtl="0"/>
            <a:fld id="{3997A419-355F-A04A-96E0-21643AF8E9FF}" type="slidenum">
              <a:rPr sz="800">
                <a:solidFill>
                  <a:prstClr val="black"/>
                </a:solidFill>
              </a:rPr>
              <a:pPr rtl="0"/>
              <a:t>454</a:t>
            </a:fld>
            <a:endParaRPr sz="800">
              <a:solidFill>
                <a:prstClr val="black"/>
              </a:solidFill>
            </a:endParaRPr>
          </a:p>
        </p:txBody>
      </p:sp>
      <p:sp>
        <p:nvSpPr>
          <p:cNvPr id="22530" name="Rectangle 2"/>
          <p:cNvSpPr>
            <a:spLocks noGrp="1" noRot="1" noChangeAspect="1" noChangeArrowheads="1" noTextEdit="1"/>
          </p:cNvSpPr>
          <p:nvPr>
            <p:ph type="sldImg"/>
          </p:nvPr>
        </p:nvSpPr>
        <p:spPr>
          <a:xfrm>
            <a:off x="1168400" y="1243013"/>
            <a:ext cx="4470400" cy="3354387"/>
          </a:xfrm>
        </p:spPr>
      </p:sp>
      <p:sp>
        <p:nvSpPr>
          <p:cNvPr id="2253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r>
              <a:rPr lang="zh-TW" sz="1200"/>
              <a:t>16- 網路安全基礎</a:t>
            </a:r>
          </a:p>
          <a:p>
            <a:pPr rtl="0"/>
            <a:r>
              <a:rPr lang="zh-TW" sz="1200"/>
              <a:t>16.5 — 單元練習和問答</a:t>
            </a:r>
          </a:p>
          <a:p>
            <a:pPr rtl="0"/>
            <a:r>
              <a:rPr lang="zh-TW" sz="1200"/>
              <a:t>16.5.3 – 我在本模組中學到了什麼？(續)</a:t>
            </a:r>
          </a:p>
          <a:p>
            <a:pPr rtl="0"/>
            <a:r>
              <a:rPr lang="zh-TW" sz="1200"/>
              <a:t>16.5.4 — 單元測驗 — 網路安全基礎知識</a:t>
            </a:r>
          </a:p>
        </p:txBody>
      </p:sp>
    </p:spTree>
    <p:extLst>
      <p:ext uri="{BB962C8B-B14F-4D97-AF65-F5344CB8AC3E}">
        <p14:creationId xmlns:p14="http://schemas.microsoft.com/office/powerpoint/2010/main" val="822852814"/>
      </p:ext>
    </p:extLst>
  </p:cSld>
  <p:clrMapOvr>
    <a:masterClrMapping/>
  </p:clrMapOvr>
</p:notes>
</file>

<file path=ppt/notesSlides/notesSlide455.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smtClean="0"/>
              <a:t>單元 </a:t>
            </a:r>
            <a:r>
              <a:rPr lang="zh-TW"/>
              <a:t>17：建立小型網路</a:t>
            </a:r>
          </a:p>
          <a:p>
            <a:endParaRPr lang="en-US"/>
          </a:p>
        </p:txBody>
      </p:sp>
      <p:sp>
        <p:nvSpPr>
          <p:cNvPr id="4" name="Slide Number Placeholder 3"/>
          <p:cNvSpPr>
            <a:spLocks noGrp="1"/>
          </p:cNvSpPr>
          <p:nvPr>
            <p:ph type="sldNum" sz="quarter" idx="10"/>
          </p:nvPr>
        </p:nvSpPr>
        <p:spPr/>
        <p:txBody>
          <a:bodyPr/>
          <a:lstStyle/>
          <a:p>
            <a:pPr rtl="0"/>
            <a:fld id="{5641018C-6CAF-B84E-B92C-ECB119457FBA}" type="slidenum">
              <a:rPr/>
              <a:t>455</a:t>
            </a:fld>
            <a:endParaRPr/>
          </a:p>
        </p:txBody>
      </p:sp>
    </p:spTree>
    <p:extLst>
      <p:ext uri="{BB962C8B-B14F-4D97-AF65-F5344CB8AC3E}">
        <p14:creationId xmlns:p14="http://schemas.microsoft.com/office/powerpoint/2010/main" val="4254676503"/>
      </p:ext>
    </p:extLst>
  </p:cSld>
  <p:clrMapOvr>
    <a:masterClrMapping/>
  </p:clrMapOvr>
</p:notes>
</file>

<file path=ppt/notesSlides/notesSlide456.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18434" name="Rectangle 11"/>
          <p:cNvSpPr txBox="1">
            <a:spLocks noGrp="1" noChangeArrowheads="1"/>
          </p:cNvSpPr>
          <p:nvPr/>
        </p:nvSpPr>
        <p:spPr bwMode="auto">
          <a:xfrm>
            <a:off x="5885392" y="9435469"/>
            <a:ext cx="806779" cy="312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a:cs typeface="Arial"/>
              </a:defRPr>
            </a:lvl1pPr>
            <a:lvl2pPr marL="742950" indent="-285750" defTabSz="903288" eaLnBrk="0" hangingPunct="0">
              <a:defRPr sz="2400" b="1">
                <a:solidFill>
                  <a:schemeClr val="tx1"/>
                </a:solidFill>
                <a:latin typeface="Arial"/>
                <a:cs typeface="Arial"/>
              </a:defRPr>
            </a:lvl2pPr>
            <a:lvl3pPr marL="1143000" indent="-228600" defTabSz="903288" eaLnBrk="0" hangingPunct="0">
              <a:defRPr sz="2400" b="1">
                <a:solidFill>
                  <a:schemeClr val="tx1"/>
                </a:solidFill>
                <a:latin typeface="Arial"/>
                <a:cs typeface="Arial"/>
              </a:defRPr>
            </a:lvl3pPr>
            <a:lvl4pPr marL="1600200" indent="-228600" defTabSz="903288" eaLnBrk="0" hangingPunct="0">
              <a:defRPr sz="2400" b="1">
                <a:solidFill>
                  <a:schemeClr val="tx1"/>
                </a:solidFill>
                <a:latin typeface="Arial"/>
                <a:cs typeface="Arial"/>
              </a:defRPr>
            </a:lvl4pPr>
            <a:lvl5pPr marL="2057400" indent="-228600" defTabSz="903288" eaLnBrk="0" hangingPunct="0">
              <a:defRPr sz="2400" b="1">
                <a:solidFill>
                  <a:schemeClr val="tx1"/>
                </a:solidFill>
                <a:latin typeface="Arial"/>
                <a:cs typeface="Arial"/>
              </a:defRPr>
            </a:lvl5pPr>
            <a:lvl6pPr marL="2514600" indent="-228600" defTabSz="903288" eaLnBrk="0" fontAlgn="base" hangingPunct="0">
              <a:spcBef>
                <a:spcPct val="0"/>
              </a:spcBef>
              <a:spcAft>
                <a:spcPct val="0"/>
              </a:spcAft>
              <a:defRPr sz="2400" b="1">
                <a:solidFill>
                  <a:schemeClr val="tx1"/>
                </a:solidFill>
                <a:latin typeface="Arial"/>
                <a:cs typeface="Arial"/>
              </a:defRPr>
            </a:lvl6pPr>
            <a:lvl7pPr marL="2971800" indent="-228600" defTabSz="903288" eaLnBrk="0" fontAlgn="base" hangingPunct="0">
              <a:spcBef>
                <a:spcPct val="0"/>
              </a:spcBef>
              <a:spcAft>
                <a:spcPct val="0"/>
              </a:spcAft>
              <a:defRPr sz="2400" b="1">
                <a:solidFill>
                  <a:schemeClr val="tx1"/>
                </a:solidFill>
                <a:latin typeface="Arial"/>
                <a:cs typeface="Arial"/>
              </a:defRPr>
            </a:lvl7pPr>
            <a:lvl8pPr marL="3429000" indent="-228600" defTabSz="903288" eaLnBrk="0" fontAlgn="base" hangingPunct="0">
              <a:spcBef>
                <a:spcPct val="0"/>
              </a:spcBef>
              <a:spcAft>
                <a:spcPct val="0"/>
              </a:spcAft>
              <a:defRPr sz="2400" b="1">
                <a:solidFill>
                  <a:schemeClr val="tx1"/>
                </a:solidFill>
                <a:latin typeface="Arial"/>
                <a:cs typeface="Arial"/>
              </a:defRPr>
            </a:lvl8pPr>
            <a:lvl9pPr marL="3886200" indent="-228600" defTabSz="903288" eaLnBrk="0" fontAlgn="base" hangingPunct="0">
              <a:spcBef>
                <a:spcPct val="0"/>
              </a:spcBef>
              <a:spcAft>
                <a:spcPct val="0"/>
              </a:spcAft>
              <a:defRPr sz="2400" b="1">
                <a:solidFill>
                  <a:schemeClr val="tx1"/>
                </a:solidFill>
                <a:latin typeface="Arial"/>
                <a:cs typeface="Arial"/>
              </a:defRPr>
            </a:lvl9pPr>
          </a:lstStyle>
          <a:p>
            <a:pPr algn="r" rtl="0"/>
            <a:fld id="{7C839C26-801B-42B6-A101-60F37FE2B0A8}" type="slidenum">
              <a:rPr sz="800" b="0">
                <a:solidFill>
                  <a:prstClr val="black"/>
                </a:solidFill>
              </a:rPr>
              <a:pPr algn="r" rtl="0"/>
              <a:t>456</a:t>
            </a:fld>
            <a:endParaRPr sz="800" b="0">
              <a:solidFill>
                <a:prstClr val="black"/>
              </a:solidFill>
            </a:endParaRPr>
          </a:p>
        </p:txBody>
      </p:sp>
      <p:sp>
        <p:nvSpPr>
          <p:cNvPr id="18435" name="Rectangle 2"/>
          <p:cNvSpPr>
            <a:spLocks noGrp="1" noRot="1" noChangeAspect="1" noChangeArrowheads="1" noTextEdit="1"/>
          </p:cNvSpPr>
          <p:nvPr>
            <p:ph type="sldImg"/>
          </p:nvPr>
        </p:nvSpPr>
        <p:spPr>
          <a:xfrm>
            <a:off x="1168400" y="1243013"/>
            <a:ext cx="4470400" cy="3354387"/>
          </a:xfrm>
        </p:spPr>
      </p:sp>
      <p:sp>
        <p:nvSpPr>
          <p:cNvPr id="1843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buFontTx/>
              <a:buNone/>
            </a:pPr>
            <a:r>
              <a:rPr lang="zh-TW"/>
              <a:t>17.0.2</a:t>
            </a:r>
          </a:p>
        </p:txBody>
      </p:sp>
    </p:spTree>
    <p:extLst>
      <p:ext uri="{BB962C8B-B14F-4D97-AF65-F5344CB8AC3E}">
        <p14:creationId xmlns:p14="http://schemas.microsoft.com/office/powerpoint/2010/main" val="1708504424"/>
      </p:ext>
    </p:extLst>
  </p:cSld>
  <p:clrMapOvr>
    <a:masterClrMapping/>
  </p:clrMapOvr>
</p:notes>
</file>

<file path=ppt/notesSlides/notesSlide457.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17 — 建立小型網路</a:t>
            </a:r>
          </a:p>
          <a:p>
            <a:pPr rtl="0"/>
            <a:r>
              <a:rPr lang="zh-TW"/>
              <a:t>17.1 — 小型網路中的裝置</a:t>
            </a:r>
          </a:p>
          <a:p>
            <a:pPr rtl="0"/>
            <a:r>
              <a:rPr lang="zh-TW"/>
              <a:t>17.1.1 – 小型網路拓樸</a:t>
            </a:r>
          </a:p>
        </p:txBody>
      </p:sp>
      <p:sp>
        <p:nvSpPr>
          <p:cNvPr id="4" name="Slide Number Placeholder 3"/>
          <p:cNvSpPr>
            <a:spLocks noGrp="1"/>
          </p:cNvSpPr>
          <p:nvPr>
            <p:ph type="sldNum" sz="quarter" idx="5"/>
          </p:nvPr>
        </p:nvSpPr>
        <p:spPr/>
        <p:txBody>
          <a:bodyPr/>
          <a:lstStyle/>
          <a:p>
            <a:pPr rtl="0"/>
            <a:fld id="{5641018C-6CAF-B84E-B92C-ECB119457FBA}" type="slidenum">
              <a:rPr/>
              <a:t>457</a:t>
            </a:fld>
            <a:endParaRPr/>
          </a:p>
        </p:txBody>
      </p:sp>
    </p:spTree>
    <p:extLst>
      <p:ext uri="{BB962C8B-B14F-4D97-AF65-F5344CB8AC3E}">
        <p14:creationId xmlns:p14="http://schemas.microsoft.com/office/powerpoint/2010/main" val="3431035235"/>
      </p:ext>
    </p:extLst>
  </p:cSld>
  <p:clrMapOvr>
    <a:masterClrMapping/>
  </p:clrMapOvr>
</p:notes>
</file>

<file path=ppt/notesSlides/notesSlide458.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17 — 建立小型網路</a:t>
            </a:r>
          </a:p>
          <a:p>
            <a:pPr rtl="0"/>
            <a:r>
              <a:rPr lang="zh-TW"/>
              <a:t>17.1 — 小型網路中的裝置</a:t>
            </a:r>
          </a:p>
          <a:p>
            <a:pPr rtl="0"/>
            <a:r>
              <a:rPr lang="zh-TW"/>
              <a:t>17.1.2 — 小型網路的裝置選擇</a:t>
            </a:r>
          </a:p>
        </p:txBody>
      </p:sp>
      <p:sp>
        <p:nvSpPr>
          <p:cNvPr id="4" name="Slide Number Placeholder 3"/>
          <p:cNvSpPr>
            <a:spLocks noGrp="1"/>
          </p:cNvSpPr>
          <p:nvPr>
            <p:ph type="sldNum" sz="quarter" idx="5"/>
          </p:nvPr>
        </p:nvSpPr>
        <p:spPr/>
        <p:txBody>
          <a:bodyPr/>
          <a:lstStyle/>
          <a:p>
            <a:pPr rtl="0"/>
            <a:fld id="{5641018C-6CAF-B84E-B92C-ECB119457FBA}" type="slidenum">
              <a:rPr/>
              <a:t>458</a:t>
            </a:fld>
            <a:endParaRPr/>
          </a:p>
        </p:txBody>
      </p:sp>
    </p:spTree>
    <p:extLst>
      <p:ext uri="{BB962C8B-B14F-4D97-AF65-F5344CB8AC3E}">
        <p14:creationId xmlns:p14="http://schemas.microsoft.com/office/powerpoint/2010/main" val="434441672"/>
      </p:ext>
    </p:extLst>
  </p:cSld>
  <p:clrMapOvr>
    <a:masterClrMapping/>
  </p:clrMapOvr>
</p:notes>
</file>

<file path=ppt/notesSlides/notesSlide459.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17 — 建立小型網路</a:t>
            </a:r>
          </a:p>
          <a:p>
            <a:pPr rtl="0"/>
            <a:r>
              <a:rPr lang="zh-TW"/>
              <a:t>17.1 — 小型網路中的裝置</a:t>
            </a:r>
          </a:p>
          <a:p>
            <a:pPr rtl="0"/>
            <a:r>
              <a:rPr lang="zh-TW"/>
              <a:t>17.1.3 — 小型網路的 IP 定址</a:t>
            </a:r>
          </a:p>
        </p:txBody>
      </p:sp>
      <p:sp>
        <p:nvSpPr>
          <p:cNvPr id="4" name="Slide Number Placeholder 3"/>
          <p:cNvSpPr>
            <a:spLocks noGrp="1"/>
          </p:cNvSpPr>
          <p:nvPr>
            <p:ph type="sldNum" sz="quarter" idx="5"/>
          </p:nvPr>
        </p:nvSpPr>
        <p:spPr/>
        <p:txBody>
          <a:bodyPr/>
          <a:lstStyle/>
          <a:p>
            <a:pPr rtl="0"/>
            <a:fld id="{5641018C-6CAF-B84E-B92C-ECB119457FBA}" type="slidenum">
              <a:rPr/>
              <a:t>459</a:t>
            </a:fld>
            <a:endParaRPr/>
          </a:p>
        </p:txBody>
      </p:sp>
    </p:spTree>
    <p:extLst>
      <p:ext uri="{BB962C8B-B14F-4D97-AF65-F5344CB8AC3E}">
        <p14:creationId xmlns:p14="http://schemas.microsoft.com/office/powerpoint/2010/main" val="2569035942"/>
      </p:ext>
    </p:extLst>
  </p:cSld>
  <p:clrMapOvr>
    <a:masterClrMapping/>
  </p:clrMapOvr>
</p:notes>
</file>

<file path=ppt/notesSlides/notesSlide46.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112642" name="Rectangle 11"/>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a:defRPr>
            </a:lvl1pPr>
            <a:lvl2pPr marL="742950" indent="-285750" defTabSz="882650">
              <a:defRPr sz="2400">
                <a:solidFill>
                  <a:schemeClr val="tx1"/>
                </a:solidFill>
                <a:latin typeface="Arial"/>
              </a:defRPr>
            </a:lvl2pPr>
            <a:lvl3pPr marL="1143000" indent="-228600" defTabSz="882650">
              <a:defRPr sz="2400">
                <a:solidFill>
                  <a:schemeClr val="tx1"/>
                </a:solidFill>
                <a:latin typeface="Arial"/>
              </a:defRPr>
            </a:lvl3pPr>
            <a:lvl4pPr marL="1600200" indent="-228600" defTabSz="882650">
              <a:defRPr sz="2400">
                <a:solidFill>
                  <a:schemeClr val="tx1"/>
                </a:solidFill>
                <a:latin typeface="Arial"/>
              </a:defRPr>
            </a:lvl4pPr>
            <a:lvl5pPr marL="2057400" indent="-228600" defTabSz="882650">
              <a:defRPr sz="2400">
                <a:solidFill>
                  <a:schemeClr val="tx1"/>
                </a:solidFill>
                <a:latin typeface="Arial"/>
              </a:defRPr>
            </a:lvl5pPr>
            <a:lvl6pPr marL="2514600" indent="-228600" algn="ctr" defTabSz="882650" eaLnBrk="0" fontAlgn="base" hangingPunct="0">
              <a:lnSpc>
                <a:spcPct val="90000"/>
              </a:lnSpc>
              <a:spcBef>
                <a:spcPct val="0"/>
              </a:spcBef>
              <a:spcAft>
                <a:spcPct val="0"/>
              </a:spcAft>
              <a:defRPr sz="2400">
                <a:solidFill>
                  <a:schemeClr val="tx1"/>
                </a:solidFill>
                <a:latin typeface="Arial"/>
              </a:defRPr>
            </a:lvl6pPr>
            <a:lvl7pPr marL="2971800" indent="-228600" algn="ctr" defTabSz="882650" eaLnBrk="0" fontAlgn="base" hangingPunct="0">
              <a:lnSpc>
                <a:spcPct val="90000"/>
              </a:lnSpc>
              <a:spcBef>
                <a:spcPct val="0"/>
              </a:spcBef>
              <a:spcAft>
                <a:spcPct val="0"/>
              </a:spcAft>
              <a:defRPr sz="2400">
                <a:solidFill>
                  <a:schemeClr val="tx1"/>
                </a:solidFill>
                <a:latin typeface="Arial"/>
              </a:defRPr>
            </a:lvl7pPr>
            <a:lvl8pPr marL="3429000" indent="-228600" algn="ctr" defTabSz="882650" eaLnBrk="0" fontAlgn="base" hangingPunct="0">
              <a:lnSpc>
                <a:spcPct val="90000"/>
              </a:lnSpc>
              <a:spcBef>
                <a:spcPct val="0"/>
              </a:spcBef>
              <a:spcAft>
                <a:spcPct val="0"/>
              </a:spcAft>
              <a:defRPr sz="2400">
                <a:solidFill>
                  <a:schemeClr val="tx1"/>
                </a:solidFill>
                <a:latin typeface="Arial"/>
              </a:defRPr>
            </a:lvl8pPr>
            <a:lvl9pPr marL="3886200" indent="-228600" algn="ctr" defTabSz="882650" eaLnBrk="0" fontAlgn="base" hangingPunct="0">
              <a:lnSpc>
                <a:spcPct val="90000"/>
              </a:lnSpc>
              <a:spcBef>
                <a:spcPct val="0"/>
              </a:spcBef>
              <a:spcAft>
                <a:spcPct val="0"/>
              </a:spcAft>
              <a:defRPr sz="2400">
                <a:solidFill>
                  <a:schemeClr val="tx1"/>
                </a:solidFill>
                <a:latin typeface="Arial"/>
              </a:defRPr>
            </a:lvl9pPr>
          </a:lstStyle>
          <a:p>
            <a:pPr rtl="0"/>
            <a:fld id="{04267211-205D-47E8-9F29-7E4C01D43DC3}" type="slidenum">
              <a:rPr sz="800">
                <a:solidFill>
                  <a:prstClr val="black"/>
                </a:solidFill>
              </a:rPr>
              <a:pPr rtl="0"/>
              <a:t>46</a:t>
            </a:fld>
            <a:endParaRPr sz="800">
              <a:solidFill>
                <a:prstClr val="black"/>
              </a:solidFill>
            </a:endParaRPr>
          </a:p>
        </p:txBody>
      </p:sp>
      <p:sp>
        <p:nvSpPr>
          <p:cNvPr id="112643" name="Rectangle 2"/>
          <p:cNvSpPr>
            <a:spLocks noGrp="1" noRot="1" noChangeAspect="1" noChangeArrowheads="1" noTextEdit="1"/>
          </p:cNvSpPr>
          <p:nvPr>
            <p:ph type="sldImg"/>
          </p:nvPr>
        </p:nvSpPr>
        <p:spPr>
          <a:xfrm>
            <a:off x="1168400" y="1243013"/>
            <a:ext cx="4470400" cy="3354387"/>
          </a:xfrm>
        </p:spPr>
      </p:sp>
      <p:sp>
        <p:nvSpPr>
          <p:cNvPr id="11264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lnSpc>
                <a:spcPct val="80000"/>
              </a:lnSpc>
              <a:buFontTx/>
              <a:buNone/>
            </a:pPr>
            <a:r>
              <a:rPr lang="zh-TW" sz="1200" kern="1200">
                <a:solidFill>
                  <a:schemeClr val="tx1"/>
                </a:solidFill>
                <a:latin typeface="Arial"/>
                <a:ea typeface="ＭＳ Ｐゴシック" charset="0"/>
                <a:cs typeface="ＭＳ Ｐゴシック" charset="0"/>
              </a:rPr>
              <a:t>2 — 基本交換器和終端裝置組態</a:t>
            </a:r>
          </a:p>
          <a:p>
            <a:pPr rtl="0">
              <a:lnSpc>
                <a:spcPct val="80000"/>
              </a:lnSpc>
              <a:buFontTx/>
              <a:buNone/>
            </a:pPr>
            <a:r>
              <a:rPr lang="zh-TW" sz="1200" kern="1200">
                <a:solidFill>
                  <a:schemeClr val="tx1"/>
                </a:solidFill>
                <a:latin typeface="Arial"/>
                <a:ea typeface="ＭＳ Ｐゴシック" charset="0"/>
                <a:cs typeface="ＭＳ Ｐゴシック" charset="0"/>
              </a:rPr>
              <a:t>2.1 – </a:t>
            </a:r>
            <a:r>
              <a:rPr lang="zh-TW" sz="1200" kern="1200">
                <a:solidFill>
                  <a:schemeClr val="accent5">
                    <a:lumMod val="40000"/>
                    <a:lumOff val="60000"/>
                  </a:schemeClr>
                </a:solidFill>
                <a:latin typeface="Arial"/>
                <a:ea typeface="ＭＳ Ｐゴシック" charset="0"/>
                <a:cs typeface="ＭＳ Ｐゴシック" charset="0"/>
              </a:rPr>
              <a:t>Cisco IOS Access</a:t>
            </a:r>
          </a:p>
          <a:p>
            <a:pPr rtl="0">
              <a:lnSpc>
                <a:spcPct val="80000"/>
              </a:lnSpc>
              <a:buFontTx/>
              <a:buNone/>
            </a:pPr>
            <a:r>
              <a:rPr lang="zh-TW">
                <a:latin typeface="Arial"/>
              </a:rPr>
              <a:t>2.1.2 — GUI</a:t>
            </a:r>
          </a:p>
          <a:p>
            <a:pPr>
              <a:lnSpc>
                <a:spcPct val="80000"/>
              </a:lnSpc>
              <a:buFontTx/>
              <a:buNone/>
            </a:pPr>
            <a:endParaRPr lang="en-US"/>
          </a:p>
        </p:txBody>
      </p:sp>
    </p:spTree>
    <p:extLst>
      <p:ext uri="{BB962C8B-B14F-4D97-AF65-F5344CB8AC3E}">
        <p14:creationId xmlns:p14="http://schemas.microsoft.com/office/powerpoint/2010/main" val="169790114"/>
      </p:ext>
    </p:extLst>
  </p:cSld>
  <p:clrMapOvr>
    <a:masterClrMapping/>
  </p:clrMapOvr>
</p:notes>
</file>

<file path=ppt/notesSlides/notesSlide460.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17 — 建立小型網路</a:t>
            </a:r>
          </a:p>
          <a:p>
            <a:pPr rtl="0"/>
            <a:r>
              <a:rPr lang="zh-TW"/>
              <a:t>17.1 — 小型網路中的裝置</a:t>
            </a:r>
          </a:p>
          <a:p>
            <a:pPr rtl="0"/>
            <a:r>
              <a:rPr lang="zh-TW"/>
              <a:t>17.1.4 — 小型網路中的冗餘</a:t>
            </a:r>
          </a:p>
        </p:txBody>
      </p:sp>
      <p:sp>
        <p:nvSpPr>
          <p:cNvPr id="4" name="Slide Number Placeholder 3"/>
          <p:cNvSpPr>
            <a:spLocks noGrp="1"/>
          </p:cNvSpPr>
          <p:nvPr>
            <p:ph type="sldNum" sz="quarter" idx="5"/>
          </p:nvPr>
        </p:nvSpPr>
        <p:spPr/>
        <p:txBody>
          <a:bodyPr/>
          <a:lstStyle/>
          <a:p>
            <a:pPr rtl="0"/>
            <a:fld id="{5641018C-6CAF-B84E-B92C-ECB119457FBA}" type="slidenum">
              <a:rPr/>
              <a:t>460</a:t>
            </a:fld>
            <a:endParaRPr/>
          </a:p>
        </p:txBody>
      </p:sp>
    </p:spTree>
    <p:extLst>
      <p:ext uri="{BB962C8B-B14F-4D97-AF65-F5344CB8AC3E}">
        <p14:creationId xmlns:p14="http://schemas.microsoft.com/office/powerpoint/2010/main" val="3479479120"/>
      </p:ext>
    </p:extLst>
  </p:cSld>
  <p:clrMapOvr>
    <a:masterClrMapping/>
  </p:clrMapOvr>
</p:notes>
</file>

<file path=ppt/notesSlides/notesSlide461.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17 — 建立小型網路</a:t>
            </a:r>
          </a:p>
          <a:p>
            <a:pPr rtl="0"/>
            <a:r>
              <a:rPr lang="zh-TW"/>
              <a:t>17.1 — 小型網路中的裝置</a:t>
            </a:r>
          </a:p>
          <a:p>
            <a:pPr rtl="0"/>
            <a:r>
              <a:rPr lang="zh-TW"/>
              <a:t>17.1.5 – 流量管理</a:t>
            </a:r>
          </a:p>
          <a:p>
            <a:pPr rtl="0"/>
            <a:r>
              <a:rPr lang="zh-TW"/>
              <a:t>17.1.6 — 檢查您的理解 — 小型網路中的裝置</a:t>
            </a:r>
          </a:p>
        </p:txBody>
      </p:sp>
      <p:sp>
        <p:nvSpPr>
          <p:cNvPr id="4" name="Slide Number Placeholder 3"/>
          <p:cNvSpPr>
            <a:spLocks noGrp="1"/>
          </p:cNvSpPr>
          <p:nvPr>
            <p:ph type="sldNum" sz="quarter" idx="5"/>
          </p:nvPr>
        </p:nvSpPr>
        <p:spPr/>
        <p:txBody>
          <a:bodyPr/>
          <a:lstStyle/>
          <a:p>
            <a:pPr rtl="0"/>
            <a:fld id="{5641018C-6CAF-B84E-B92C-ECB119457FBA}" type="slidenum">
              <a:rPr/>
              <a:t>461</a:t>
            </a:fld>
            <a:endParaRPr/>
          </a:p>
        </p:txBody>
      </p:sp>
    </p:spTree>
    <p:extLst>
      <p:ext uri="{BB962C8B-B14F-4D97-AF65-F5344CB8AC3E}">
        <p14:creationId xmlns:p14="http://schemas.microsoft.com/office/powerpoint/2010/main" val="3752203356"/>
      </p:ext>
    </p:extLst>
  </p:cSld>
  <p:clrMapOvr>
    <a:masterClrMapping/>
  </p:clrMapOvr>
</p:notes>
</file>

<file path=ppt/notesSlides/notesSlide462.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17 — 建立小型網路</a:t>
            </a:r>
          </a:p>
          <a:p>
            <a:pPr rtl="0"/>
            <a:r>
              <a:rPr lang="zh-TW"/>
              <a:t>17.2 — 小型網路應用程式和通訊協定</a:t>
            </a:r>
          </a:p>
          <a:p>
            <a:pPr rtl="0"/>
            <a:r>
              <a:rPr lang="zh-TW"/>
              <a:t>17.2.1 — 常見應用</a:t>
            </a:r>
          </a:p>
        </p:txBody>
      </p:sp>
      <p:sp>
        <p:nvSpPr>
          <p:cNvPr id="4" name="Slide Number Placeholder 3"/>
          <p:cNvSpPr>
            <a:spLocks noGrp="1"/>
          </p:cNvSpPr>
          <p:nvPr>
            <p:ph type="sldNum" sz="quarter" idx="5"/>
          </p:nvPr>
        </p:nvSpPr>
        <p:spPr/>
        <p:txBody>
          <a:bodyPr/>
          <a:lstStyle/>
          <a:p>
            <a:pPr rtl="0"/>
            <a:fld id="{5641018C-6CAF-B84E-B92C-ECB119457FBA}" type="slidenum">
              <a:rPr/>
              <a:t>462</a:t>
            </a:fld>
            <a:endParaRPr/>
          </a:p>
        </p:txBody>
      </p:sp>
    </p:spTree>
    <p:extLst>
      <p:ext uri="{BB962C8B-B14F-4D97-AF65-F5344CB8AC3E}">
        <p14:creationId xmlns:p14="http://schemas.microsoft.com/office/powerpoint/2010/main" val="1043685853"/>
      </p:ext>
    </p:extLst>
  </p:cSld>
  <p:clrMapOvr>
    <a:masterClrMapping/>
  </p:clrMapOvr>
</p:notes>
</file>

<file path=ppt/notesSlides/notesSlide463.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17 — 建立小型網路</a:t>
            </a:r>
          </a:p>
          <a:p>
            <a:pPr rtl="0"/>
            <a:r>
              <a:rPr lang="zh-TW"/>
              <a:t>17.2 — 小型網路應用程式和通訊協定</a:t>
            </a:r>
          </a:p>
          <a:p>
            <a:pPr rtl="0"/>
            <a:r>
              <a:rPr lang="zh-TW"/>
              <a:t>17.2.2 — 共同協議書</a:t>
            </a:r>
          </a:p>
        </p:txBody>
      </p:sp>
      <p:sp>
        <p:nvSpPr>
          <p:cNvPr id="4" name="Slide Number Placeholder 3"/>
          <p:cNvSpPr>
            <a:spLocks noGrp="1"/>
          </p:cNvSpPr>
          <p:nvPr>
            <p:ph type="sldNum" sz="quarter" idx="5"/>
          </p:nvPr>
        </p:nvSpPr>
        <p:spPr/>
        <p:txBody>
          <a:bodyPr/>
          <a:lstStyle/>
          <a:p>
            <a:pPr rtl="0"/>
            <a:fld id="{5641018C-6CAF-B84E-B92C-ECB119457FBA}" type="slidenum">
              <a:rPr/>
              <a:t>463</a:t>
            </a:fld>
            <a:endParaRPr/>
          </a:p>
        </p:txBody>
      </p:sp>
    </p:spTree>
    <p:extLst>
      <p:ext uri="{BB962C8B-B14F-4D97-AF65-F5344CB8AC3E}">
        <p14:creationId xmlns:p14="http://schemas.microsoft.com/office/powerpoint/2010/main" val="4006384459"/>
      </p:ext>
    </p:extLst>
  </p:cSld>
  <p:clrMapOvr>
    <a:masterClrMapping/>
  </p:clrMapOvr>
</p:notes>
</file>

<file path=ppt/notesSlides/notesSlide464.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17 — 建立小型網路</a:t>
            </a:r>
          </a:p>
          <a:p>
            <a:pPr rtl="0"/>
            <a:r>
              <a:rPr lang="zh-TW"/>
              <a:t>17.2 — 小型網路應用程式和通訊協定</a:t>
            </a:r>
          </a:p>
          <a:p>
            <a:pPr rtl="0"/>
            <a:r>
              <a:rPr lang="zh-TW"/>
              <a:t>17.2.2 — 共同議定書 (續)</a:t>
            </a:r>
          </a:p>
        </p:txBody>
      </p:sp>
      <p:sp>
        <p:nvSpPr>
          <p:cNvPr id="4" name="Slide Number Placeholder 3"/>
          <p:cNvSpPr>
            <a:spLocks noGrp="1"/>
          </p:cNvSpPr>
          <p:nvPr>
            <p:ph type="sldNum" sz="quarter" idx="5"/>
          </p:nvPr>
        </p:nvSpPr>
        <p:spPr/>
        <p:txBody>
          <a:bodyPr/>
          <a:lstStyle/>
          <a:p>
            <a:pPr rtl="0"/>
            <a:fld id="{5641018C-6CAF-B84E-B92C-ECB119457FBA}" type="slidenum">
              <a:rPr/>
              <a:t>464</a:t>
            </a:fld>
            <a:endParaRPr/>
          </a:p>
        </p:txBody>
      </p:sp>
    </p:spTree>
    <p:extLst>
      <p:ext uri="{BB962C8B-B14F-4D97-AF65-F5344CB8AC3E}">
        <p14:creationId xmlns:p14="http://schemas.microsoft.com/office/powerpoint/2010/main" val="2688347502"/>
      </p:ext>
    </p:extLst>
  </p:cSld>
  <p:clrMapOvr>
    <a:masterClrMapping/>
  </p:clrMapOvr>
</p:notes>
</file>

<file path=ppt/notesSlides/notesSlide465.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17 — 建立小型網路</a:t>
            </a:r>
          </a:p>
          <a:p>
            <a:pPr rtl="0"/>
            <a:r>
              <a:rPr lang="zh-TW"/>
              <a:t>17.2 — 小型網路應用程式和通訊協定</a:t>
            </a:r>
          </a:p>
          <a:p>
            <a:pPr rtl="0"/>
            <a:r>
              <a:rPr lang="zh-TW"/>
              <a:t>17.2.3 — 語音及視訊應用程式</a:t>
            </a:r>
          </a:p>
          <a:p>
            <a:pPr rtl="0"/>
            <a:r>
              <a:rPr lang="zh-TW"/>
              <a:t>17.2.4 — 檢查您的了解 — 小型網路應用程式和通訊協定</a:t>
            </a:r>
          </a:p>
        </p:txBody>
      </p:sp>
      <p:sp>
        <p:nvSpPr>
          <p:cNvPr id="4" name="Slide Number Placeholder 3"/>
          <p:cNvSpPr>
            <a:spLocks noGrp="1"/>
          </p:cNvSpPr>
          <p:nvPr>
            <p:ph type="sldNum" sz="quarter" idx="5"/>
          </p:nvPr>
        </p:nvSpPr>
        <p:spPr/>
        <p:txBody>
          <a:bodyPr/>
          <a:lstStyle/>
          <a:p>
            <a:pPr rtl="0"/>
            <a:fld id="{5641018C-6CAF-B84E-B92C-ECB119457FBA}" type="slidenum">
              <a:rPr/>
              <a:t>465</a:t>
            </a:fld>
            <a:endParaRPr/>
          </a:p>
        </p:txBody>
      </p:sp>
    </p:spTree>
    <p:extLst>
      <p:ext uri="{BB962C8B-B14F-4D97-AF65-F5344CB8AC3E}">
        <p14:creationId xmlns:p14="http://schemas.microsoft.com/office/powerpoint/2010/main" val="3721999910"/>
      </p:ext>
    </p:extLst>
  </p:cSld>
  <p:clrMapOvr>
    <a:masterClrMapping/>
  </p:clrMapOvr>
</p:notes>
</file>

<file path=ppt/notesSlides/notesSlide466.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17 — 建立小型網路</a:t>
            </a:r>
          </a:p>
          <a:p>
            <a:pPr rtl="0"/>
            <a:r>
              <a:rPr lang="zh-TW"/>
              <a:t>17.3 — 擴充到更大的網路</a:t>
            </a:r>
          </a:p>
          <a:p>
            <a:pPr rtl="0"/>
            <a:r>
              <a:rPr lang="zh-TW"/>
              <a:t>17.3.1 — 小型網路成長</a:t>
            </a:r>
          </a:p>
        </p:txBody>
      </p:sp>
      <p:sp>
        <p:nvSpPr>
          <p:cNvPr id="4" name="Slide Number Placeholder 3"/>
          <p:cNvSpPr>
            <a:spLocks noGrp="1"/>
          </p:cNvSpPr>
          <p:nvPr>
            <p:ph type="sldNum" sz="quarter" idx="5"/>
          </p:nvPr>
        </p:nvSpPr>
        <p:spPr/>
        <p:txBody>
          <a:bodyPr/>
          <a:lstStyle/>
          <a:p>
            <a:pPr rtl="0"/>
            <a:fld id="{5641018C-6CAF-B84E-B92C-ECB119457FBA}" type="slidenum">
              <a:rPr/>
              <a:t>466</a:t>
            </a:fld>
            <a:endParaRPr/>
          </a:p>
        </p:txBody>
      </p:sp>
    </p:spTree>
    <p:extLst>
      <p:ext uri="{BB962C8B-B14F-4D97-AF65-F5344CB8AC3E}">
        <p14:creationId xmlns:p14="http://schemas.microsoft.com/office/powerpoint/2010/main" val="1057811883"/>
      </p:ext>
    </p:extLst>
  </p:cSld>
  <p:clrMapOvr>
    <a:masterClrMapping/>
  </p:clrMapOvr>
</p:notes>
</file>

<file path=ppt/notesSlides/notesSlide467.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17 — 建立小型網路</a:t>
            </a:r>
          </a:p>
          <a:p>
            <a:pPr rtl="0"/>
            <a:r>
              <a:rPr lang="zh-TW"/>
              <a:t>17.3 — 擴充到更大的網路</a:t>
            </a:r>
          </a:p>
          <a:p>
            <a:pPr rtl="0"/>
            <a:r>
              <a:rPr lang="zh-TW"/>
              <a:t>17.3.2 — 協議分析</a:t>
            </a:r>
          </a:p>
        </p:txBody>
      </p:sp>
      <p:sp>
        <p:nvSpPr>
          <p:cNvPr id="4" name="Slide Number Placeholder 3"/>
          <p:cNvSpPr>
            <a:spLocks noGrp="1"/>
          </p:cNvSpPr>
          <p:nvPr>
            <p:ph type="sldNum" sz="quarter" idx="5"/>
          </p:nvPr>
        </p:nvSpPr>
        <p:spPr/>
        <p:txBody>
          <a:bodyPr/>
          <a:lstStyle/>
          <a:p>
            <a:pPr rtl="0"/>
            <a:fld id="{5641018C-6CAF-B84E-B92C-ECB119457FBA}" type="slidenum">
              <a:rPr/>
              <a:t>467</a:t>
            </a:fld>
            <a:endParaRPr/>
          </a:p>
        </p:txBody>
      </p:sp>
    </p:spTree>
    <p:extLst>
      <p:ext uri="{BB962C8B-B14F-4D97-AF65-F5344CB8AC3E}">
        <p14:creationId xmlns:p14="http://schemas.microsoft.com/office/powerpoint/2010/main" val="3572490717"/>
      </p:ext>
    </p:extLst>
  </p:cSld>
  <p:clrMapOvr>
    <a:masterClrMapping/>
  </p:clrMapOvr>
</p:notes>
</file>

<file path=ppt/notesSlides/notesSlide468.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17 — 建立小型網路</a:t>
            </a:r>
          </a:p>
          <a:p>
            <a:pPr rtl="0"/>
            <a:r>
              <a:rPr lang="zh-TW"/>
              <a:t>17.3 — 擴充到更大的網路</a:t>
            </a:r>
          </a:p>
          <a:p>
            <a:pPr rtl="0"/>
            <a:r>
              <a:rPr lang="zh-TW"/>
              <a:t>17.3.3 — 員工</a:t>
            </a:r>
            <a:r>
              <a:rPr lang="zh-TW" altLang="en-US"/>
              <a:t>網路</a:t>
            </a:r>
            <a:r>
              <a:rPr lang="zh-TW"/>
              <a:t>使用率</a:t>
            </a:r>
          </a:p>
          <a:p>
            <a:pPr rtl="0"/>
            <a:r>
              <a:rPr lang="zh-TW"/>
              <a:t>17.3.4 — 檢查您的瞭解 — 擴充到更大的網路</a:t>
            </a:r>
          </a:p>
        </p:txBody>
      </p:sp>
      <p:sp>
        <p:nvSpPr>
          <p:cNvPr id="4" name="Slide Number Placeholder 3"/>
          <p:cNvSpPr>
            <a:spLocks noGrp="1"/>
          </p:cNvSpPr>
          <p:nvPr>
            <p:ph type="sldNum" sz="quarter" idx="5"/>
          </p:nvPr>
        </p:nvSpPr>
        <p:spPr/>
        <p:txBody>
          <a:bodyPr/>
          <a:lstStyle/>
          <a:p>
            <a:pPr rtl="0"/>
            <a:fld id="{5641018C-6CAF-B84E-B92C-ECB119457FBA}" type="slidenum">
              <a:rPr/>
              <a:t>468</a:t>
            </a:fld>
            <a:endParaRPr/>
          </a:p>
        </p:txBody>
      </p:sp>
    </p:spTree>
    <p:extLst>
      <p:ext uri="{BB962C8B-B14F-4D97-AF65-F5344CB8AC3E}">
        <p14:creationId xmlns:p14="http://schemas.microsoft.com/office/powerpoint/2010/main" val="3867617631"/>
      </p:ext>
    </p:extLst>
  </p:cSld>
  <p:clrMapOvr>
    <a:masterClrMapping/>
  </p:clrMapOvr>
</p:notes>
</file>

<file path=ppt/notesSlides/notesSlide469.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17 — 建立小型網路</a:t>
            </a:r>
          </a:p>
          <a:p>
            <a:pPr rtl="0"/>
            <a:r>
              <a:rPr lang="zh-TW"/>
              <a:t>17.4 – 驗證連通性</a:t>
            </a:r>
          </a:p>
          <a:p>
            <a:pPr rtl="0"/>
            <a:r>
              <a:rPr lang="zh-TW"/>
              <a:t>17.4.1 — 使用 Ping 驗證連線能力</a:t>
            </a:r>
          </a:p>
        </p:txBody>
      </p:sp>
      <p:sp>
        <p:nvSpPr>
          <p:cNvPr id="4" name="Slide Number Placeholder 3"/>
          <p:cNvSpPr>
            <a:spLocks noGrp="1"/>
          </p:cNvSpPr>
          <p:nvPr>
            <p:ph type="sldNum" sz="quarter" idx="5"/>
          </p:nvPr>
        </p:nvSpPr>
        <p:spPr/>
        <p:txBody>
          <a:bodyPr/>
          <a:lstStyle/>
          <a:p>
            <a:pPr rtl="0"/>
            <a:fld id="{5641018C-6CAF-B84E-B92C-ECB119457FBA}" type="slidenum">
              <a:rPr/>
              <a:t>469</a:t>
            </a:fld>
            <a:endParaRPr/>
          </a:p>
        </p:txBody>
      </p:sp>
    </p:spTree>
    <p:extLst>
      <p:ext uri="{BB962C8B-B14F-4D97-AF65-F5344CB8AC3E}">
        <p14:creationId xmlns:p14="http://schemas.microsoft.com/office/powerpoint/2010/main" val="4059144933"/>
      </p:ext>
    </p:extLst>
  </p:cSld>
  <p:clrMapOvr>
    <a:masterClrMapping/>
  </p:clrMapOvr>
</p:notes>
</file>

<file path=ppt/notesSlides/notesSlide47.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112642" name="Rectangle 11"/>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a:defRPr>
            </a:lvl1pPr>
            <a:lvl2pPr marL="742950" indent="-285750" defTabSz="882650">
              <a:defRPr sz="2400">
                <a:solidFill>
                  <a:schemeClr val="tx1"/>
                </a:solidFill>
                <a:latin typeface="Arial"/>
              </a:defRPr>
            </a:lvl2pPr>
            <a:lvl3pPr marL="1143000" indent="-228600" defTabSz="882650">
              <a:defRPr sz="2400">
                <a:solidFill>
                  <a:schemeClr val="tx1"/>
                </a:solidFill>
                <a:latin typeface="Arial"/>
              </a:defRPr>
            </a:lvl3pPr>
            <a:lvl4pPr marL="1600200" indent="-228600" defTabSz="882650">
              <a:defRPr sz="2400">
                <a:solidFill>
                  <a:schemeClr val="tx1"/>
                </a:solidFill>
                <a:latin typeface="Arial"/>
              </a:defRPr>
            </a:lvl4pPr>
            <a:lvl5pPr marL="2057400" indent="-228600" defTabSz="882650">
              <a:defRPr sz="2400">
                <a:solidFill>
                  <a:schemeClr val="tx1"/>
                </a:solidFill>
                <a:latin typeface="Arial"/>
              </a:defRPr>
            </a:lvl5pPr>
            <a:lvl6pPr marL="2514600" indent="-228600" algn="ctr" defTabSz="882650" eaLnBrk="0" fontAlgn="base" hangingPunct="0">
              <a:lnSpc>
                <a:spcPct val="90000"/>
              </a:lnSpc>
              <a:spcBef>
                <a:spcPct val="0"/>
              </a:spcBef>
              <a:spcAft>
                <a:spcPct val="0"/>
              </a:spcAft>
              <a:defRPr sz="2400">
                <a:solidFill>
                  <a:schemeClr val="tx1"/>
                </a:solidFill>
                <a:latin typeface="Arial"/>
              </a:defRPr>
            </a:lvl6pPr>
            <a:lvl7pPr marL="2971800" indent="-228600" algn="ctr" defTabSz="882650" eaLnBrk="0" fontAlgn="base" hangingPunct="0">
              <a:lnSpc>
                <a:spcPct val="90000"/>
              </a:lnSpc>
              <a:spcBef>
                <a:spcPct val="0"/>
              </a:spcBef>
              <a:spcAft>
                <a:spcPct val="0"/>
              </a:spcAft>
              <a:defRPr sz="2400">
                <a:solidFill>
                  <a:schemeClr val="tx1"/>
                </a:solidFill>
                <a:latin typeface="Arial"/>
              </a:defRPr>
            </a:lvl7pPr>
            <a:lvl8pPr marL="3429000" indent="-228600" algn="ctr" defTabSz="882650" eaLnBrk="0" fontAlgn="base" hangingPunct="0">
              <a:lnSpc>
                <a:spcPct val="90000"/>
              </a:lnSpc>
              <a:spcBef>
                <a:spcPct val="0"/>
              </a:spcBef>
              <a:spcAft>
                <a:spcPct val="0"/>
              </a:spcAft>
              <a:defRPr sz="2400">
                <a:solidFill>
                  <a:schemeClr val="tx1"/>
                </a:solidFill>
                <a:latin typeface="Arial"/>
              </a:defRPr>
            </a:lvl8pPr>
            <a:lvl9pPr marL="3886200" indent="-228600" algn="ctr" defTabSz="882650" eaLnBrk="0" fontAlgn="base" hangingPunct="0">
              <a:lnSpc>
                <a:spcPct val="90000"/>
              </a:lnSpc>
              <a:spcBef>
                <a:spcPct val="0"/>
              </a:spcBef>
              <a:spcAft>
                <a:spcPct val="0"/>
              </a:spcAft>
              <a:defRPr sz="2400">
                <a:solidFill>
                  <a:schemeClr val="tx1"/>
                </a:solidFill>
                <a:latin typeface="Arial"/>
              </a:defRPr>
            </a:lvl9pPr>
          </a:lstStyle>
          <a:p>
            <a:pPr rtl="0"/>
            <a:fld id="{04267211-205D-47E8-9F29-7E4C01D43DC3}" type="slidenum">
              <a:rPr sz="800">
                <a:solidFill>
                  <a:prstClr val="black"/>
                </a:solidFill>
              </a:rPr>
              <a:pPr rtl="0"/>
              <a:t>47</a:t>
            </a:fld>
            <a:endParaRPr sz="800">
              <a:solidFill>
                <a:prstClr val="black"/>
              </a:solidFill>
            </a:endParaRPr>
          </a:p>
        </p:txBody>
      </p:sp>
      <p:sp>
        <p:nvSpPr>
          <p:cNvPr id="112643" name="Rectangle 2"/>
          <p:cNvSpPr>
            <a:spLocks noGrp="1" noRot="1" noChangeAspect="1" noChangeArrowheads="1" noTextEdit="1"/>
          </p:cNvSpPr>
          <p:nvPr>
            <p:ph type="sldImg"/>
          </p:nvPr>
        </p:nvSpPr>
        <p:spPr>
          <a:xfrm>
            <a:off x="1168400" y="1243013"/>
            <a:ext cx="4470400" cy="3354387"/>
          </a:xfrm>
        </p:spPr>
      </p:sp>
      <p:sp>
        <p:nvSpPr>
          <p:cNvPr id="11264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lnSpc>
                <a:spcPct val="80000"/>
              </a:lnSpc>
              <a:buFontTx/>
              <a:buNone/>
            </a:pPr>
            <a:r>
              <a:rPr lang="zh-TW" sz="1200" kern="1200">
                <a:solidFill>
                  <a:schemeClr val="tx1"/>
                </a:solidFill>
                <a:latin typeface="Arial"/>
                <a:ea typeface="ＭＳ Ｐゴシック" charset="0"/>
                <a:cs typeface="ＭＳ Ｐゴシック" charset="0"/>
              </a:rPr>
              <a:t>2 — 基本交換器和終端裝置組態</a:t>
            </a:r>
          </a:p>
          <a:p>
            <a:pPr rtl="0">
              <a:lnSpc>
                <a:spcPct val="80000"/>
              </a:lnSpc>
              <a:buFontTx/>
              <a:buNone/>
            </a:pPr>
            <a:r>
              <a:rPr lang="zh-TW" sz="1200" kern="1200">
                <a:solidFill>
                  <a:schemeClr val="tx1"/>
                </a:solidFill>
                <a:latin typeface="Arial"/>
                <a:ea typeface="ＭＳ Ｐゴシック" charset="0"/>
                <a:cs typeface="ＭＳ Ｐゴシック" charset="0"/>
              </a:rPr>
              <a:t>2.1 – </a:t>
            </a:r>
            <a:r>
              <a:rPr lang="zh-TW" sz="1200" kern="1200">
                <a:solidFill>
                  <a:schemeClr val="accent5">
                    <a:lumMod val="40000"/>
                    <a:lumOff val="60000"/>
                  </a:schemeClr>
                </a:solidFill>
                <a:latin typeface="Arial"/>
                <a:ea typeface="ＭＳ Ｐゴシック" charset="0"/>
                <a:cs typeface="ＭＳ Ｐゴシック" charset="0"/>
              </a:rPr>
              <a:t>Cisco IOS Access</a:t>
            </a:r>
          </a:p>
          <a:p>
            <a:pPr rtl="0">
              <a:lnSpc>
                <a:spcPct val="80000"/>
              </a:lnSpc>
              <a:buFontTx/>
              <a:buNone/>
            </a:pPr>
            <a:r>
              <a:rPr lang="zh-TW">
                <a:latin typeface="Arial"/>
              </a:rPr>
              <a:t>2.1.3-一個操作系統的目的</a:t>
            </a:r>
          </a:p>
          <a:p>
            <a:pPr>
              <a:lnSpc>
                <a:spcPct val="80000"/>
              </a:lnSpc>
              <a:buFontTx/>
              <a:buNone/>
            </a:pPr>
            <a:endParaRPr lang="en-US"/>
          </a:p>
        </p:txBody>
      </p:sp>
    </p:spTree>
    <p:extLst>
      <p:ext uri="{BB962C8B-B14F-4D97-AF65-F5344CB8AC3E}">
        <p14:creationId xmlns:p14="http://schemas.microsoft.com/office/powerpoint/2010/main" val="3323922949"/>
      </p:ext>
    </p:extLst>
  </p:cSld>
  <p:clrMapOvr>
    <a:masterClrMapping/>
  </p:clrMapOvr>
</p:notes>
</file>

<file path=ppt/notesSlides/notesSlide470.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17 — 建立小型網路</a:t>
            </a:r>
          </a:p>
          <a:p>
            <a:pPr rtl="0"/>
            <a:r>
              <a:rPr lang="zh-TW"/>
              <a:t>17.4 – 驗證連通性</a:t>
            </a:r>
          </a:p>
          <a:p>
            <a:pPr rtl="0"/>
            <a:r>
              <a:rPr lang="zh-TW"/>
              <a:t>17.4.1 — 驗證與 Ping 連線 (連續)</a:t>
            </a:r>
          </a:p>
        </p:txBody>
      </p:sp>
      <p:sp>
        <p:nvSpPr>
          <p:cNvPr id="4" name="Slide Number Placeholder 3"/>
          <p:cNvSpPr>
            <a:spLocks noGrp="1"/>
          </p:cNvSpPr>
          <p:nvPr>
            <p:ph type="sldNum" sz="quarter" idx="5"/>
          </p:nvPr>
        </p:nvSpPr>
        <p:spPr/>
        <p:txBody>
          <a:bodyPr/>
          <a:lstStyle/>
          <a:p>
            <a:pPr rtl="0"/>
            <a:fld id="{5641018C-6CAF-B84E-B92C-ECB119457FBA}" type="slidenum">
              <a:rPr/>
              <a:t>470</a:t>
            </a:fld>
            <a:endParaRPr/>
          </a:p>
        </p:txBody>
      </p:sp>
    </p:spTree>
    <p:extLst>
      <p:ext uri="{BB962C8B-B14F-4D97-AF65-F5344CB8AC3E}">
        <p14:creationId xmlns:p14="http://schemas.microsoft.com/office/powerpoint/2010/main" val="2608321032"/>
      </p:ext>
    </p:extLst>
  </p:cSld>
  <p:clrMapOvr>
    <a:masterClrMapping/>
  </p:clrMapOvr>
</p:notes>
</file>

<file path=ppt/notesSlides/notesSlide471.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17 — 建立小型網路</a:t>
            </a:r>
          </a:p>
          <a:p>
            <a:pPr rtl="0"/>
            <a:r>
              <a:rPr lang="zh-TW"/>
              <a:t>17.4 – 驗證連通性</a:t>
            </a:r>
          </a:p>
          <a:p>
            <a:pPr rtl="0"/>
            <a:r>
              <a:rPr lang="zh-TW"/>
              <a:t>17.4.2 — 延伸平安</a:t>
            </a:r>
          </a:p>
        </p:txBody>
      </p:sp>
      <p:sp>
        <p:nvSpPr>
          <p:cNvPr id="4" name="Slide Number Placeholder 3"/>
          <p:cNvSpPr>
            <a:spLocks noGrp="1"/>
          </p:cNvSpPr>
          <p:nvPr>
            <p:ph type="sldNum" sz="quarter" idx="5"/>
          </p:nvPr>
        </p:nvSpPr>
        <p:spPr/>
        <p:txBody>
          <a:bodyPr/>
          <a:lstStyle/>
          <a:p>
            <a:pPr rtl="0"/>
            <a:fld id="{5641018C-6CAF-B84E-B92C-ECB119457FBA}" type="slidenum">
              <a:rPr/>
              <a:t>471</a:t>
            </a:fld>
            <a:endParaRPr/>
          </a:p>
        </p:txBody>
      </p:sp>
    </p:spTree>
    <p:extLst>
      <p:ext uri="{BB962C8B-B14F-4D97-AF65-F5344CB8AC3E}">
        <p14:creationId xmlns:p14="http://schemas.microsoft.com/office/powerpoint/2010/main" val="1241157521"/>
      </p:ext>
    </p:extLst>
  </p:cSld>
  <p:clrMapOvr>
    <a:masterClrMapping/>
  </p:clrMapOvr>
</p:notes>
</file>

<file path=ppt/notesSlides/notesSlide472.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17 — 建立小型網路</a:t>
            </a:r>
          </a:p>
          <a:p>
            <a:pPr rtl="0"/>
            <a:r>
              <a:rPr lang="zh-TW"/>
              <a:t>17.4 – 驗證連通性</a:t>
            </a:r>
          </a:p>
          <a:p>
            <a:pPr rtl="0"/>
            <a:r>
              <a:rPr lang="zh-TW"/>
              <a:t>17.4.3 — 使用追蹤器驗證連線能力</a:t>
            </a:r>
          </a:p>
        </p:txBody>
      </p:sp>
      <p:sp>
        <p:nvSpPr>
          <p:cNvPr id="4" name="Slide Number Placeholder 3"/>
          <p:cNvSpPr>
            <a:spLocks noGrp="1"/>
          </p:cNvSpPr>
          <p:nvPr>
            <p:ph type="sldNum" sz="quarter" idx="5"/>
          </p:nvPr>
        </p:nvSpPr>
        <p:spPr/>
        <p:txBody>
          <a:bodyPr/>
          <a:lstStyle/>
          <a:p>
            <a:pPr rtl="0"/>
            <a:fld id="{5641018C-6CAF-B84E-B92C-ECB119457FBA}" type="slidenum">
              <a:rPr/>
              <a:t>472</a:t>
            </a:fld>
            <a:endParaRPr/>
          </a:p>
        </p:txBody>
      </p:sp>
    </p:spTree>
    <p:extLst>
      <p:ext uri="{BB962C8B-B14F-4D97-AF65-F5344CB8AC3E}">
        <p14:creationId xmlns:p14="http://schemas.microsoft.com/office/powerpoint/2010/main" val="1128738354"/>
      </p:ext>
    </p:extLst>
  </p:cSld>
  <p:clrMapOvr>
    <a:masterClrMapping/>
  </p:clrMapOvr>
</p:notes>
</file>

<file path=ppt/notesSlides/notesSlide473.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17 — 建立小型網路</a:t>
            </a:r>
          </a:p>
          <a:p>
            <a:pPr rtl="0"/>
            <a:r>
              <a:rPr lang="zh-TW"/>
              <a:t>17.4 – 驗證連通性</a:t>
            </a:r>
          </a:p>
          <a:p>
            <a:pPr rtl="0"/>
            <a:r>
              <a:rPr lang="zh-TW"/>
              <a:t>17.4.3 — 驗證與追蹤針對器的連線能力 (連續)</a:t>
            </a:r>
          </a:p>
        </p:txBody>
      </p:sp>
      <p:sp>
        <p:nvSpPr>
          <p:cNvPr id="4" name="Slide Number Placeholder 3"/>
          <p:cNvSpPr>
            <a:spLocks noGrp="1"/>
          </p:cNvSpPr>
          <p:nvPr>
            <p:ph type="sldNum" sz="quarter" idx="5"/>
          </p:nvPr>
        </p:nvSpPr>
        <p:spPr/>
        <p:txBody>
          <a:bodyPr/>
          <a:lstStyle/>
          <a:p>
            <a:pPr rtl="0"/>
            <a:fld id="{5641018C-6CAF-B84E-B92C-ECB119457FBA}" type="slidenum">
              <a:rPr/>
              <a:t>473</a:t>
            </a:fld>
            <a:endParaRPr/>
          </a:p>
        </p:txBody>
      </p:sp>
    </p:spTree>
    <p:extLst>
      <p:ext uri="{BB962C8B-B14F-4D97-AF65-F5344CB8AC3E}">
        <p14:creationId xmlns:p14="http://schemas.microsoft.com/office/powerpoint/2010/main" val="1887572195"/>
      </p:ext>
    </p:extLst>
  </p:cSld>
  <p:clrMapOvr>
    <a:masterClrMapping/>
  </p:clrMapOvr>
</p:notes>
</file>

<file path=ppt/notesSlides/notesSlide474.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17 — 建立小型網路</a:t>
            </a:r>
          </a:p>
          <a:p>
            <a:pPr rtl="0"/>
            <a:r>
              <a:rPr lang="zh-TW"/>
              <a:t>17.4 – 驗證連通性</a:t>
            </a:r>
          </a:p>
          <a:p>
            <a:pPr rtl="0"/>
            <a:r>
              <a:rPr lang="zh-TW"/>
              <a:t>17.4.3 — 驗證與追蹤針對器的連線能力 (連續)</a:t>
            </a:r>
          </a:p>
        </p:txBody>
      </p:sp>
      <p:sp>
        <p:nvSpPr>
          <p:cNvPr id="4" name="Slide Number Placeholder 3"/>
          <p:cNvSpPr>
            <a:spLocks noGrp="1"/>
          </p:cNvSpPr>
          <p:nvPr>
            <p:ph type="sldNum" sz="quarter" idx="5"/>
          </p:nvPr>
        </p:nvSpPr>
        <p:spPr/>
        <p:txBody>
          <a:bodyPr/>
          <a:lstStyle/>
          <a:p>
            <a:pPr rtl="0"/>
            <a:fld id="{5641018C-6CAF-B84E-B92C-ECB119457FBA}" type="slidenum">
              <a:rPr/>
              <a:t>474</a:t>
            </a:fld>
            <a:endParaRPr/>
          </a:p>
        </p:txBody>
      </p:sp>
    </p:spTree>
    <p:extLst>
      <p:ext uri="{BB962C8B-B14F-4D97-AF65-F5344CB8AC3E}">
        <p14:creationId xmlns:p14="http://schemas.microsoft.com/office/powerpoint/2010/main" val="2986357341"/>
      </p:ext>
    </p:extLst>
  </p:cSld>
  <p:clrMapOvr>
    <a:masterClrMapping/>
  </p:clrMapOvr>
</p:notes>
</file>

<file path=ppt/notesSlides/notesSlide475.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17 — 建立小型網路</a:t>
            </a:r>
          </a:p>
          <a:p>
            <a:pPr rtl="0"/>
            <a:r>
              <a:rPr lang="zh-TW"/>
              <a:t>17.4 – 驗證連通性</a:t>
            </a:r>
          </a:p>
          <a:p>
            <a:pPr rtl="0"/>
            <a:r>
              <a:rPr lang="zh-TW"/>
              <a:t>17.4.4 — 延伸追蹤針對性</a:t>
            </a:r>
          </a:p>
        </p:txBody>
      </p:sp>
      <p:sp>
        <p:nvSpPr>
          <p:cNvPr id="4" name="Slide Number Placeholder 3"/>
          <p:cNvSpPr>
            <a:spLocks noGrp="1"/>
          </p:cNvSpPr>
          <p:nvPr>
            <p:ph type="sldNum" sz="quarter" idx="5"/>
          </p:nvPr>
        </p:nvSpPr>
        <p:spPr/>
        <p:txBody>
          <a:bodyPr/>
          <a:lstStyle/>
          <a:p>
            <a:pPr rtl="0"/>
            <a:fld id="{5641018C-6CAF-B84E-B92C-ECB119457FBA}" type="slidenum">
              <a:rPr/>
              <a:t>475</a:t>
            </a:fld>
            <a:endParaRPr/>
          </a:p>
        </p:txBody>
      </p:sp>
    </p:spTree>
    <p:extLst>
      <p:ext uri="{BB962C8B-B14F-4D97-AF65-F5344CB8AC3E}">
        <p14:creationId xmlns:p14="http://schemas.microsoft.com/office/powerpoint/2010/main" val="1550777564"/>
      </p:ext>
    </p:extLst>
  </p:cSld>
  <p:clrMapOvr>
    <a:masterClrMapping/>
  </p:clrMapOvr>
</p:notes>
</file>

<file path=ppt/notesSlides/notesSlide476.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17 — 建立小型網路</a:t>
            </a:r>
          </a:p>
          <a:p>
            <a:pPr rtl="0"/>
            <a:r>
              <a:rPr lang="zh-TW"/>
              <a:t>17.4 – 驗證連通性</a:t>
            </a:r>
          </a:p>
          <a:p>
            <a:pPr rtl="0"/>
            <a:r>
              <a:rPr lang="zh-TW"/>
              <a:t>17.4.4 — 延伸追蹤針孔 (連續)</a:t>
            </a:r>
          </a:p>
        </p:txBody>
      </p:sp>
      <p:sp>
        <p:nvSpPr>
          <p:cNvPr id="4" name="Slide Number Placeholder 3"/>
          <p:cNvSpPr>
            <a:spLocks noGrp="1"/>
          </p:cNvSpPr>
          <p:nvPr>
            <p:ph type="sldNum" sz="quarter" idx="5"/>
          </p:nvPr>
        </p:nvSpPr>
        <p:spPr/>
        <p:txBody>
          <a:bodyPr/>
          <a:lstStyle/>
          <a:p>
            <a:pPr rtl="0"/>
            <a:fld id="{5641018C-6CAF-B84E-B92C-ECB119457FBA}" type="slidenum">
              <a:rPr/>
              <a:t>476</a:t>
            </a:fld>
            <a:endParaRPr/>
          </a:p>
        </p:txBody>
      </p:sp>
    </p:spTree>
    <p:extLst>
      <p:ext uri="{BB962C8B-B14F-4D97-AF65-F5344CB8AC3E}">
        <p14:creationId xmlns:p14="http://schemas.microsoft.com/office/powerpoint/2010/main" val="3303607135"/>
      </p:ext>
    </p:extLst>
  </p:cSld>
  <p:clrMapOvr>
    <a:masterClrMapping/>
  </p:clrMapOvr>
</p:notes>
</file>

<file path=ppt/notesSlides/notesSlide477.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17 — 建立小型網路</a:t>
            </a:r>
          </a:p>
          <a:p>
            <a:pPr rtl="0"/>
            <a:r>
              <a:rPr lang="zh-TW"/>
              <a:t>17.4 – 驗證連通性</a:t>
            </a:r>
          </a:p>
          <a:p>
            <a:pPr rtl="0"/>
            <a:r>
              <a:rPr lang="zh-TW"/>
              <a:t>17.4.5 – 網路</a:t>
            </a:r>
            <a:r>
              <a:rPr lang="zh-TW" altLang="en-US"/>
              <a:t>基準</a:t>
            </a:r>
            <a:endParaRPr lang="zh-TW"/>
          </a:p>
        </p:txBody>
      </p:sp>
      <p:sp>
        <p:nvSpPr>
          <p:cNvPr id="4" name="Slide Number Placeholder 3"/>
          <p:cNvSpPr>
            <a:spLocks noGrp="1"/>
          </p:cNvSpPr>
          <p:nvPr>
            <p:ph type="sldNum" sz="quarter" idx="5"/>
          </p:nvPr>
        </p:nvSpPr>
        <p:spPr/>
        <p:txBody>
          <a:bodyPr/>
          <a:lstStyle/>
          <a:p>
            <a:pPr rtl="0"/>
            <a:fld id="{5641018C-6CAF-B84E-B92C-ECB119457FBA}" type="slidenum">
              <a:rPr/>
              <a:t>477</a:t>
            </a:fld>
            <a:endParaRPr/>
          </a:p>
        </p:txBody>
      </p:sp>
    </p:spTree>
    <p:extLst>
      <p:ext uri="{BB962C8B-B14F-4D97-AF65-F5344CB8AC3E}">
        <p14:creationId xmlns:p14="http://schemas.microsoft.com/office/powerpoint/2010/main" val="1244362290"/>
      </p:ext>
    </p:extLst>
  </p:cSld>
  <p:clrMapOvr>
    <a:masterClrMapping/>
  </p:clrMapOvr>
</p:notes>
</file>

<file path=ppt/notesSlides/notesSlide478.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17 — 建立小型網路</a:t>
            </a:r>
          </a:p>
          <a:p>
            <a:pPr rtl="0"/>
            <a:r>
              <a:rPr lang="zh-TW"/>
              <a:t>17.5-主機和 IOS 命令</a:t>
            </a:r>
          </a:p>
          <a:p>
            <a:pPr rtl="0"/>
            <a:r>
              <a:rPr lang="zh-TW"/>
              <a:t>17.5.1 — 視窗主機上的 IP 配置</a:t>
            </a:r>
          </a:p>
        </p:txBody>
      </p:sp>
      <p:sp>
        <p:nvSpPr>
          <p:cNvPr id="4" name="Slide Number Placeholder 3"/>
          <p:cNvSpPr>
            <a:spLocks noGrp="1"/>
          </p:cNvSpPr>
          <p:nvPr>
            <p:ph type="sldNum" sz="quarter" idx="5"/>
          </p:nvPr>
        </p:nvSpPr>
        <p:spPr/>
        <p:txBody>
          <a:bodyPr/>
          <a:lstStyle/>
          <a:p>
            <a:pPr rtl="0"/>
            <a:fld id="{5641018C-6CAF-B84E-B92C-ECB119457FBA}" type="slidenum">
              <a:rPr/>
              <a:t>478</a:t>
            </a:fld>
            <a:endParaRPr/>
          </a:p>
        </p:txBody>
      </p:sp>
    </p:spTree>
    <p:extLst>
      <p:ext uri="{BB962C8B-B14F-4D97-AF65-F5344CB8AC3E}">
        <p14:creationId xmlns:p14="http://schemas.microsoft.com/office/powerpoint/2010/main" val="4216415459"/>
      </p:ext>
    </p:extLst>
  </p:cSld>
  <p:clrMapOvr>
    <a:masterClrMapping/>
  </p:clrMapOvr>
</p:notes>
</file>

<file path=ppt/notesSlides/notesSlide479.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17 — 建立小型網路</a:t>
            </a:r>
          </a:p>
          <a:p>
            <a:pPr rtl="0"/>
            <a:r>
              <a:rPr lang="zh-TW"/>
              <a:t>17.5-主機和 IOS 命令</a:t>
            </a:r>
          </a:p>
          <a:p>
            <a:pPr rtl="0"/>
            <a:r>
              <a:rPr lang="zh-TW"/>
              <a:t>17.5.2 — Linux 主機上的 IP 配置</a:t>
            </a:r>
          </a:p>
        </p:txBody>
      </p:sp>
      <p:sp>
        <p:nvSpPr>
          <p:cNvPr id="4" name="Slide Number Placeholder 3"/>
          <p:cNvSpPr>
            <a:spLocks noGrp="1"/>
          </p:cNvSpPr>
          <p:nvPr>
            <p:ph type="sldNum" sz="quarter" idx="5"/>
          </p:nvPr>
        </p:nvSpPr>
        <p:spPr/>
        <p:txBody>
          <a:bodyPr/>
          <a:lstStyle/>
          <a:p>
            <a:pPr rtl="0"/>
            <a:fld id="{5641018C-6CAF-B84E-B92C-ECB119457FBA}" type="slidenum">
              <a:rPr/>
              <a:t>479</a:t>
            </a:fld>
            <a:endParaRPr/>
          </a:p>
        </p:txBody>
      </p:sp>
    </p:spTree>
    <p:extLst>
      <p:ext uri="{BB962C8B-B14F-4D97-AF65-F5344CB8AC3E}">
        <p14:creationId xmlns:p14="http://schemas.microsoft.com/office/powerpoint/2010/main" val="912189586"/>
      </p:ext>
    </p:extLst>
  </p:cSld>
  <p:clrMapOvr>
    <a:masterClrMapping/>
  </p:clrMapOvr>
</p:notes>
</file>

<file path=ppt/notesSlides/notesSlide48.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112642" name="Rectangle 11"/>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a:defRPr>
            </a:lvl1pPr>
            <a:lvl2pPr marL="742950" indent="-285750" defTabSz="882650">
              <a:defRPr sz="2400">
                <a:solidFill>
                  <a:schemeClr val="tx1"/>
                </a:solidFill>
                <a:latin typeface="Arial"/>
              </a:defRPr>
            </a:lvl2pPr>
            <a:lvl3pPr marL="1143000" indent="-228600" defTabSz="882650">
              <a:defRPr sz="2400">
                <a:solidFill>
                  <a:schemeClr val="tx1"/>
                </a:solidFill>
                <a:latin typeface="Arial"/>
              </a:defRPr>
            </a:lvl3pPr>
            <a:lvl4pPr marL="1600200" indent="-228600" defTabSz="882650">
              <a:defRPr sz="2400">
                <a:solidFill>
                  <a:schemeClr val="tx1"/>
                </a:solidFill>
                <a:latin typeface="Arial"/>
              </a:defRPr>
            </a:lvl4pPr>
            <a:lvl5pPr marL="2057400" indent="-228600" defTabSz="882650">
              <a:defRPr sz="2400">
                <a:solidFill>
                  <a:schemeClr val="tx1"/>
                </a:solidFill>
                <a:latin typeface="Arial"/>
              </a:defRPr>
            </a:lvl5pPr>
            <a:lvl6pPr marL="2514600" indent="-228600" algn="ctr" defTabSz="882650" eaLnBrk="0" fontAlgn="base" hangingPunct="0">
              <a:lnSpc>
                <a:spcPct val="90000"/>
              </a:lnSpc>
              <a:spcBef>
                <a:spcPct val="0"/>
              </a:spcBef>
              <a:spcAft>
                <a:spcPct val="0"/>
              </a:spcAft>
              <a:defRPr sz="2400">
                <a:solidFill>
                  <a:schemeClr val="tx1"/>
                </a:solidFill>
                <a:latin typeface="Arial"/>
              </a:defRPr>
            </a:lvl6pPr>
            <a:lvl7pPr marL="2971800" indent="-228600" algn="ctr" defTabSz="882650" eaLnBrk="0" fontAlgn="base" hangingPunct="0">
              <a:lnSpc>
                <a:spcPct val="90000"/>
              </a:lnSpc>
              <a:spcBef>
                <a:spcPct val="0"/>
              </a:spcBef>
              <a:spcAft>
                <a:spcPct val="0"/>
              </a:spcAft>
              <a:defRPr sz="2400">
                <a:solidFill>
                  <a:schemeClr val="tx1"/>
                </a:solidFill>
                <a:latin typeface="Arial"/>
              </a:defRPr>
            </a:lvl7pPr>
            <a:lvl8pPr marL="3429000" indent="-228600" algn="ctr" defTabSz="882650" eaLnBrk="0" fontAlgn="base" hangingPunct="0">
              <a:lnSpc>
                <a:spcPct val="90000"/>
              </a:lnSpc>
              <a:spcBef>
                <a:spcPct val="0"/>
              </a:spcBef>
              <a:spcAft>
                <a:spcPct val="0"/>
              </a:spcAft>
              <a:defRPr sz="2400">
                <a:solidFill>
                  <a:schemeClr val="tx1"/>
                </a:solidFill>
                <a:latin typeface="Arial"/>
              </a:defRPr>
            </a:lvl8pPr>
            <a:lvl9pPr marL="3886200" indent="-228600" algn="ctr" defTabSz="882650" eaLnBrk="0" fontAlgn="base" hangingPunct="0">
              <a:lnSpc>
                <a:spcPct val="90000"/>
              </a:lnSpc>
              <a:spcBef>
                <a:spcPct val="0"/>
              </a:spcBef>
              <a:spcAft>
                <a:spcPct val="0"/>
              </a:spcAft>
              <a:defRPr sz="2400">
                <a:solidFill>
                  <a:schemeClr val="tx1"/>
                </a:solidFill>
                <a:latin typeface="Arial"/>
              </a:defRPr>
            </a:lvl9pPr>
          </a:lstStyle>
          <a:p>
            <a:pPr rtl="0"/>
            <a:fld id="{04267211-205D-47E8-9F29-7E4C01D43DC3}" type="slidenum">
              <a:rPr sz="800">
                <a:solidFill>
                  <a:prstClr val="black"/>
                </a:solidFill>
              </a:rPr>
              <a:pPr rtl="0"/>
              <a:t>48</a:t>
            </a:fld>
            <a:endParaRPr sz="800">
              <a:solidFill>
                <a:prstClr val="black"/>
              </a:solidFill>
            </a:endParaRPr>
          </a:p>
        </p:txBody>
      </p:sp>
      <p:sp>
        <p:nvSpPr>
          <p:cNvPr id="112643" name="Rectangle 2"/>
          <p:cNvSpPr>
            <a:spLocks noGrp="1" noRot="1" noChangeAspect="1" noChangeArrowheads="1" noTextEdit="1"/>
          </p:cNvSpPr>
          <p:nvPr>
            <p:ph type="sldImg"/>
          </p:nvPr>
        </p:nvSpPr>
        <p:spPr>
          <a:xfrm>
            <a:off x="1168400" y="1243013"/>
            <a:ext cx="4470400" cy="3354387"/>
          </a:xfrm>
        </p:spPr>
      </p:sp>
      <p:sp>
        <p:nvSpPr>
          <p:cNvPr id="11264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lnSpc>
                <a:spcPct val="80000"/>
              </a:lnSpc>
              <a:buFontTx/>
              <a:buNone/>
            </a:pPr>
            <a:r>
              <a:rPr lang="zh-TW" sz="1200" kern="1200">
                <a:solidFill>
                  <a:schemeClr val="tx1"/>
                </a:solidFill>
                <a:latin typeface="Arial"/>
                <a:ea typeface="ＭＳ Ｐゴシック" charset="0"/>
                <a:cs typeface="ＭＳ Ｐゴシック" charset="0"/>
              </a:rPr>
              <a:t>2 — 基本交換器和終端裝置組態</a:t>
            </a:r>
          </a:p>
          <a:p>
            <a:pPr rtl="0">
              <a:lnSpc>
                <a:spcPct val="80000"/>
              </a:lnSpc>
              <a:buFontTx/>
              <a:buNone/>
            </a:pPr>
            <a:r>
              <a:rPr lang="zh-TW" sz="1200" kern="1200">
                <a:solidFill>
                  <a:schemeClr val="tx1"/>
                </a:solidFill>
                <a:latin typeface="Arial"/>
                <a:ea typeface="ＭＳ Ｐゴシック" charset="0"/>
                <a:cs typeface="ＭＳ Ｐゴシック" charset="0"/>
              </a:rPr>
              <a:t>2.1 – </a:t>
            </a:r>
            <a:r>
              <a:rPr lang="zh-TW" sz="1200" kern="1200">
                <a:solidFill>
                  <a:schemeClr val="accent5">
                    <a:lumMod val="40000"/>
                    <a:lumOff val="60000"/>
                  </a:schemeClr>
                </a:solidFill>
                <a:latin typeface="Arial"/>
                <a:ea typeface="ＭＳ Ｐゴシック" charset="0"/>
                <a:cs typeface="ＭＳ Ｐゴシック" charset="0"/>
              </a:rPr>
              <a:t>Cisco IOS Access</a:t>
            </a:r>
          </a:p>
          <a:p>
            <a:pPr rtl="0">
              <a:lnSpc>
                <a:spcPct val="80000"/>
              </a:lnSpc>
              <a:buFontTx/>
              <a:buNone/>
            </a:pPr>
            <a:r>
              <a:rPr lang="zh-TW">
                <a:latin typeface="Arial"/>
              </a:rPr>
              <a:t>2.1.4 – Access Methods</a:t>
            </a:r>
          </a:p>
          <a:p>
            <a:pPr>
              <a:lnSpc>
                <a:spcPct val="80000"/>
              </a:lnSpc>
              <a:buFontTx/>
              <a:buNone/>
            </a:pPr>
            <a:endParaRPr lang="en-US"/>
          </a:p>
        </p:txBody>
      </p:sp>
    </p:spTree>
    <p:extLst>
      <p:ext uri="{BB962C8B-B14F-4D97-AF65-F5344CB8AC3E}">
        <p14:creationId xmlns:p14="http://schemas.microsoft.com/office/powerpoint/2010/main" val="2908951261"/>
      </p:ext>
    </p:extLst>
  </p:cSld>
  <p:clrMapOvr>
    <a:masterClrMapping/>
  </p:clrMapOvr>
</p:notes>
</file>

<file path=ppt/notesSlides/notesSlide480.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17 — 建立小型網路</a:t>
            </a:r>
          </a:p>
          <a:p>
            <a:pPr rtl="0"/>
            <a:r>
              <a:rPr lang="zh-TW"/>
              <a:t>17.5-主機和 IOS 命令</a:t>
            </a:r>
          </a:p>
          <a:p>
            <a:pPr rtl="0"/>
            <a:r>
              <a:rPr lang="zh-TW"/>
              <a:t>17.5.3 — macOS 主機上的 IP 配置</a:t>
            </a:r>
          </a:p>
        </p:txBody>
      </p:sp>
      <p:sp>
        <p:nvSpPr>
          <p:cNvPr id="4" name="Slide Number Placeholder 3"/>
          <p:cNvSpPr>
            <a:spLocks noGrp="1"/>
          </p:cNvSpPr>
          <p:nvPr>
            <p:ph type="sldNum" sz="quarter" idx="5"/>
          </p:nvPr>
        </p:nvSpPr>
        <p:spPr/>
        <p:txBody>
          <a:bodyPr/>
          <a:lstStyle/>
          <a:p>
            <a:pPr rtl="0"/>
            <a:fld id="{5641018C-6CAF-B84E-B92C-ECB119457FBA}" type="slidenum">
              <a:rPr/>
              <a:t>480</a:t>
            </a:fld>
            <a:endParaRPr/>
          </a:p>
        </p:txBody>
      </p:sp>
    </p:spTree>
    <p:extLst>
      <p:ext uri="{BB962C8B-B14F-4D97-AF65-F5344CB8AC3E}">
        <p14:creationId xmlns:p14="http://schemas.microsoft.com/office/powerpoint/2010/main" val="732533285"/>
      </p:ext>
    </p:extLst>
  </p:cSld>
  <p:clrMapOvr>
    <a:masterClrMapping/>
  </p:clrMapOvr>
</p:notes>
</file>

<file path=ppt/notesSlides/notesSlide481.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17 — 建立小型網路</a:t>
            </a:r>
          </a:p>
          <a:p>
            <a:pPr rtl="0"/>
            <a:r>
              <a:rPr lang="zh-TW"/>
              <a:t>17.5-主機和 IOS 命令</a:t>
            </a:r>
          </a:p>
          <a:p>
            <a:pPr rtl="0"/>
            <a:r>
              <a:rPr lang="zh-TW"/>
              <a:t>17.5.4 — 阿爾普命令</a:t>
            </a:r>
          </a:p>
        </p:txBody>
      </p:sp>
      <p:sp>
        <p:nvSpPr>
          <p:cNvPr id="4" name="Slide Number Placeholder 3"/>
          <p:cNvSpPr>
            <a:spLocks noGrp="1"/>
          </p:cNvSpPr>
          <p:nvPr>
            <p:ph type="sldNum" sz="quarter" idx="5"/>
          </p:nvPr>
        </p:nvSpPr>
        <p:spPr/>
        <p:txBody>
          <a:bodyPr/>
          <a:lstStyle/>
          <a:p>
            <a:pPr rtl="0"/>
            <a:fld id="{5641018C-6CAF-B84E-B92C-ECB119457FBA}" type="slidenum">
              <a:rPr/>
              <a:t>481</a:t>
            </a:fld>
            <a:endParaRPr/>
          </a:p>
        </p:txBody>
      </p:sp>
    </p:spTree>
    <p:extLst>
      <p:ext uri="{BB962C8B-B14F-4D97-AF65-F5344CB8AC3E}">
        <p14:creationId xmlns:p14="http://schemas.microsoft.com/office/powerpoint/2010/main" val="3774083404"/>
      </p:ext>
    </p:extLst>
  </p:cSld>
  <p:clrMapOvr>
    <a:masterClrMapping/>
  </p:clrMapOvr>
</p:notes>
</file>

<file path=ppt/notesSlides/notesSlide482.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17 — 建立小型網路</a:t>
            </a:r>
          </a:p>
          <a:p>
            <a:pPr rtl="0"/>
            <a:r>
              <a:rPr lang="zh-TW"/>
              <a:t>17.5-主機和 IOS 命令</a:t>
            </a:r>
          </a:p>
          <a:p>
            <a:pPr rtl="0"/>
            <a:r>
              <a:rPr lang="zh-TW"/>
              <a:t>17.5.5 — 重新審閱常見節目指令</a:t>
            </a:r>
          </a:p>
        </p:txBody>
      </p:sp>
      <p:sp>
        <p:nvSpPr>
          <p:cNvPr id="4" name="Slide Number Placeholder 3"/>
          <p:cNvSpPr>
            <a:spLocks noGrp="1"/>
          </p:cNvSpPr>
          <p:nvPr>
            <p:ph type="sldNum" sz="quarter" idx="5"/>
          </p:nvPr>
        </p:nvSpPr>
        <p:spPr/>
        <p:txBody>
          <a:bodyPr/>
          <a:lstStyle/>
          <a:p>
            <a:pPr rtl="0"/>
            <a:fld id="{5641018C-6CAF-B84E-B92C-ECB119457FBA}" type="slidenum">
              <a:rPr/>
              <a:t>482</a:t>
            </a:fld>
            <a:endParaRPr/>
          </a:p>
        </p:txBody>
      </p:sp>
    </p:spTree>
    <p:extLst>
      <p:ext uri="{BB962C8B-B14F-4D97-AF65-F5344CB8AC3E}">
        <p14:creationId xmlns:p14="http://schemas.microsoft.com/office/powerpoint/2010/main" val="2702966110"/>
      </p:ext>
    </p:extLst>
  </p:cSld>
  <p:clrMapOvr>
    <a:masterClrMapping/>
  </p:clrMapOvr>
</p:notes>
</file>

<file path=ppt/notesSlides/notesSlide483.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17 — 建立小型網路</a:t>
            </a:r>
          </a:p>
          <a:p>
            <a:pPr rtl="0"/>
            <a:r>
              <a:rPr lang="zh-TW"/>
              <a:t>17.5-主機和 IOS 命令</a:t>
            </a:r>
          </a:p>
          <a:p>
            <a:pPr rtl="0"/>
            <a:r>
              <a:rPr lang="zh-TW"/>
              <a:t>17.5.6 – The show cdp neighbors 命令</a:t>
            </a:r>
          </a:p>
        </p:txBody>
      </p:sp>
      <p:sp>
        <p:nvSpPr>
          <p:cNvPr id="4" name="Slide Number Placeholder 3"/>
          <p:cNvSpPr>
            <a:spLocks noGrp="1"/>
          </p:cNvSpPr>
          <p:nvPr>
            <p:ph type="sldNum" sz="quarter" idx="5"/>
          </p:nvPr>
        </p:nvSpPr>
        <p:spPr/>
        <p:txBody>
          <a:bodyPr/>
          <a:lstStyle/>
          <a:p>
            <a:pPr rtl="0"/>
            <a:fld id="{5641018C-6CAF-B84E-B92C-ECB119457FBA}" type="slidenum">
              <a:rPr/>
              <a:t>483</a:t>
            </a:fld>
            <a:endParaRPr/>
          </a:p>
        </p:txBody>
      </p:sp>
    </p:spTree>
    <p:extLst>
      <p:ext uri="{BB962C8B-B14F-4D97-AF65-F5344CB8AC3E}">
        <p14:creationId xmlns:p14="http://schemas.microsoft.com/office/powerpoint/2010/main" val="2217376097"/>
      </p:ext>
    </p:extLst>
  </p:cSld>
  <p:clrMapOvr>
    <a:masterClrMapping/>
  </p:clrMapOvr>
</p:notes>
</file>

<file path=ppt/notesSlides/notesSlide484.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17 — 建立小型網路</a:t>
            </a:r>
          </a:p>
          <a:p>
            <a:pPr rtl="0"/>
            <a:r>
              <a:rPr lang="zh-TW"/>
              <a:t>17.5-主機和 IOS 命令</a:t>
            </a:r>
          </a:p>
          <a:p>
            <a:pPr rtl="0"/>
            <a:r>
              <a:rPr lang="zh-TW"/>
              <a:t>17.5.7 — 顯示 IP 界面簡短命令</a:t>
            </a:r>
          </a:p>
        </p:txBody>
      </p:sp>
      <p:sp>
        <p:nvSpPr>
          <p:cNvPr id="4" name="Slide Number Placeholder 3"/>
          <p:cNvSpPr>
            <a:spLocks noGrp="1"/>
          </p:cNvSpPr>
          <p:nvPr>
            <p:ph type="sldNum" sz="quarter" idx="5"/>
          </p:nvPr>
        </p:nvSpPr>
        <p:spPr/>
        <p:txBody>
          <a:bodyPr/>
          <a:lstStyle/>
          <a:p>
            <a:pPr rtl="0"/>
            <a:fld id="{5641018C-6CAF-B84E-B92C-ECB119457FBA}" type="slidenum">
              <a:rPr/>
              <a:t>484</a:t>
            </a:fld>
            <a:endParaRPr/>
          </a:p>
        </p:txBody>
      </p:sp>
    </p:spTree>
    <p:extLst>
      <p:ext uri="{BB962C8B-B14F-4D97-AF65-F5344CB8AC3E}">
        <p14:creationId xmlns:p14="http://schemas.microsoft.com/office/powerpoint/2010/main" val="2469694285"/>
      </p:ext>
    </p:extLst>
  </p:cSld>
  <p:clrMapOvr>
    <a:masterClrMapping/>
  </p:clrMapOvr>
</p:notes>
</file>

<file path=ppt/notesSlides/notesSlide485.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17 — 建立小型網路</a:t>
            </a:r>
          </a:p>
          <a:p>
            <a:pPr rtl="0"/>
            <a:r>
              <a:rPr lang="zh-TW"/>
              <a:t>17.6 – 故障排除方法及工具</a:t>
            </a:r>
          </a:p>
          <a:p>
            <a:pPr rtl="0"/>
            <a:r>
              <a:rPr lang="zh-TW"/>
              <a:t>17.6.1 — 基本疑難排解方法</a:t>
            </a:r>
          </a:p>
        </p:txBody>
      </p:sp>
      <p:sp>
        <p:nvSpPr>
          <p:cNvPr id="4" name="Slide Number Placeholder 3"/>
          <p:cNvSpPr>
            <a:spLocks noGrp="1"/>
          </p:cNvSpPr>
          <p:nvPr>
            <p:ph type="sldNum" sz="quarter" idx="5"/>
          </p:nvPr>
        </p:nvSpPr>
        <p:spPr/>
        <p:txBody>
          <a:bodyPr/>
          <a:lstStyle/>
          <a:p>
            <a:pPr rtl="0"/>
            <a:fld id="{5641018C-6CAF-B84E-B92C-ECB119457FBA}" type="slidenum">
              <a:rPr/>
              <a:t>485</a:t>
            </a:fld>
            <a:endParaRPr/>
          </a:p>
        </p:txBody>
      </p:sp>
    </p:spTree>
    <p:extLst>
      <p:ext uri="{BB962C8B-B14F-4D97-AF65-F5344CB8AC3E}">
        <p14:creationId xmlns:p14="http://schemas.microsoft.com/office/powerpoint/2010/main" val="1731569199"/>
      </p:ext>
    </p:extLst>
  </p:cSld>
  <p:clrMapOvr>
    <a:masterClrMapping/>
  </p:clrMapOvr>
</p:notes>
</file>

<file path=ppt/notesSlides/notesSlide486.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17 — 建立小型網路</a:t>
            </a:r>
          </a:p>
          <a:p>
            <a:pPr rtl="0"/>
            <a:r>
              <a:rPr lang="zh-TW"/>
              <a:t>17.6 – 故障排除方法及工具</a:t>
            </a:r>
          </a:p>
          <a:p>
            <a:pPr rtl="0"/>
            <a:r>
              <a:rPr lang="zh-TW"/>
              <a:t>17.6.2 — 解決或升級？</a:t>
            </a:r>
          </a:p>
        </p:txBody>
      </p:sp>
      <p:sp>
        <p:nvSpPr>
          <p:cNvPr id="4" name="Slide Number Placeholder 3"/>
          <p:cNvSpPr>
            <a:spLocks noGrp="1"/>
          </p:cNvSpPr>
          <p:nvPr>
            <p:ph type="sldNum" sz="quarter" idx="5"/>
          </p:nvPr>
        </p:nvSpPr>
        <p:spPr/>
        <p:txBody>
          <a:bodyPr/>
          <a:lstStyle/>
          <a:p>
            <a:pPr rtl="0"/>
            <a:fld id="{5641018C-6CAF-B84E-B92C-ECB119457FBA}" type="slidenum">
              <a:rPr/>
              <a:t>486</a:t>
            </a:fld>
            <a:endParaRPr/>
          </a:p>
        </p:txBody>
      </p:sp>
    </p:spTree>
    <p:extLst>
      <p:ext uri="{BB962C8B-B14F-4D97-AF65-F5344CB8AC3E}">
        <p14:creationId xmlns:p14="http://schemas.microsoft.com/office/powerpoint/2010/main" val="3685401366"/>
      </p:ext>
    </p:extLst>
  </p:cSld>
  <p:clrMapOvr>
    <a:masterClrMapping/>
  </p:clrMapOvr>
</p:notes>
</file>

<file path=ppt/notesSlides/notesSlide487.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17 — 建立小型網路</a:t>
            </a:r>
          </a:p>
          <a:p>
            <a:pPr rtl="0"/>
            <a:r>
              <a:rPr lang="zh-TW"/>
              <a:t>17.6 – 故障排除方法及工具</a:t>
            </a:r>
          </a:p>
          <a:p>
            <a:pPr rtl="0"/>
            <a:r>
              <a:rPr lang="zh-TW"/>
              <a:t>17.6.3 — 除錯命令</a:t>
            </a:r>
          </a:p>
        </p:txBody>
      </p:sp>
      <p:sp>
        <p:nvSpPr>
          <p:cNvPr id="4" name="Slide Number Placeholder 3"/>
          <p:cNvSpPr>
            <a:spLocks noGrp="1"/>
          </p:cNvSpPr>
          <p:nvPr>
            <p:ph type="sldNum" sz="quarter" idx="5"/>
          </p:nvPr>
        </p:nvSpPr>
        <p:spPr/>
        <p:txBody>
          <a:bodyPr/>
          <a:lstStyle/>
          <a:p>
            <a:pPr rtl="0"/>
            <a:fld id="{5641018C-6CAF-B84E-B92C-ECB119457FBA}" type="slidenum">
              <a:rPr/>
              <a:t>487</a:t>
            </a:fld>
            <a:endParaRPr/>
          </a:p>
        </p:txBody>
      </p:sp>
    </p:spTree>
    <p:extLst>
      <p:ext uri="{BB962C8B-B14F-4D97-AF65-F5344CB8AC3E}">
        <p14:creationId xmlns:p14="http://schemas.microsoft.com/office/powerpoint/2010/main" val="1234301011"/>
      </p:ext>
    </p:extLst>
  </p:cSld>
  <p:clrMapOvr>
    <a:masterClrMapping/>
  </p:clrMapOvr>
</p:notes>
</file>

<file path=ppt/notesSlides/notesSlide488.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17 — 建立小型網路</a:t>
            </a:r>
          </a:p>
          <a:p>
            <a:pPr rtl="0"/>
            <a:r>
              <a:rPr lang="zh-TW"/>
              <a:t>17.6 – 故障排除方法及工具</a:t>
            </a:r>
          </a:p>
          <a:p>
            <a:pPr rtl="0"/>
            <a:r>
              <a:rPr lang="zh-TW"/>
              <a:t>17.6.4 — 終端機監視器指令</a:t>
            </a:r>
          </a:p>
          <a:p>
            <a:pPr rtl="0"/>
            <a:r>
              <a:rPr lang="zh-TW"/>
              <a:t>17.6.5 — 檢查您的理解 — 疑難排解方法</a:t>
            </a:r>
          </a:p>
        </p:txBody>
      </p:sp>
      <p:sp>
        <p:nvSpPr>
          <p:cNvPr id="4" name="Slide Number Placeholder 3"/>
          <p:cNvSpPr>
            <a:spLocks noGrp="1"/>
          </p:cNvSpPr>
          <p:nvPr>
            <p:ph type="sldNum" sz="quarter" idx="5"/>
          </p:nvPr>
        </p:nvSpPr>
        <p:spPr/>
        <p:txBody>
          <a:bodyPr/>
          <a:lstStyle/>
          <a:p>
            <a:pPr rtl="0"/>
            <a:fld id="{5641018C-6CAF-B84E-B92C-ECB119457FBA}" type="slidenum">
              <a:rPr/>
              <a:t>488</a:t>
            </a:fld>
            <a:endParaRPr/>
          </a:p>
        </p:txBody>
      </p:sp>
    </p:spTree>
    <p:extLst>
      <p:ext uri="{BB962C8B-B14F-4D97-AF65-F5344CB8AC3E}">
        <p14:creationId xmlns:p14="http://schemas.microsoft.com/office/powerpoint/2010/main" val="2628245476"/>
      </p:ext>
    </p:extLst>
  </p:cSld>
  <p:clrMapOvr>
    <a:masterClrMapping/>
  </p:clrMapOvr>
</p:notes>
</file>

<file path=ppt/notesSlides/notesSlide489.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17 — 建立小型網路</a:t>
            </a:r>
          </a:p>
          <a:p>
            <a:pPr rtl="0"/>
            <a:r>
              <a:rPr lang="zh-TW"/>
              <a:t>17.7 – 故障排除場景</a:t>
            </a:r>
          </a:p>
          <a:p>
            <a:pPr rtl="0"/>
            <a:r>
              <a:rPr lang="zh-TW"/>
              <a:t>17.7.1 — 雙工操作和不匹配問題</a:t>
            </a:r>
          </a:p>
        </p:txBody>
      </p:sp>
      <p:sp>
        <p:nvSpPr>
          <p:cNvPr id="4" name="Slide Number Placeholder 3"/>
          <p:cNvSpPr>
            <a:spLocks noGrp="1"/>
          </p:cNvSpPr>
          <p:nvPr>
            <p:ph type="sldNum" sz="quarter" idx="5"/>
          </p:nvPr>
        </p:nvSpPr>
        <p:spPr/>
        <p:txBody>
          <a:bodyPr/>
          <a:lstStyle/>
          <a:p>
            <a:pPr rtl="0"/>
            <a:fld id="{5641018C-6CAF-B84E-B92C-ECB119457FBA}" type="slidenum">
              <a:rPr/>
              <a:t>489</a:t>
            </a:fld>
            <a:endParaRPr/>
          </a:p>
        </p:txBody>
      </p:sp>
    </p:spTree>
    <p:extLst>
      <p:ext uri="{BB962C8B-B14F-4D97-AF65-F5344CB8AC3E}">
        <p14:creationId xmlns:p14="http://schemas.microsoft.com/office/powerpoint/2010/main" val="3334413922"/>
      </p:ext>
    </p:extLst>
  </p:cSld>
  <p:clrMapOvr>
    <a:masterClrMapping/>
  </p:clrMapOvr>
</p:notes>
</file>

<file path=ppt/notesSlides/notesSlide49.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112642" name="Rectangle 11"/>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a:defRPr>
            </a:lvl1pPr>
            <a:lvl2pPr marL="742950" indent="-285750" defTabSz="882650">
              <a:defRPr sz="2400">
                <a:solidFill>
                  <a:schemeClr val="tx1"/>
                </a:solidFill>
                <a:latin typeface="Arial"/>
              </a:defRPr>
            </a:lvl2pPr>
            <a:lvl3pPr marL="1143000" indent="-228600" defTabSz="882650">
              <a:defRPr sz="2400">
                <a:solidFill>
                  <a:schemeClr val="tx1"/>
                </a:solidFill>
                <a:latin typeface="Arial"/>
              </a:defRPr>
            </a:lvl3pPr>
            <a:lvl4pPr marL="1600200" indent="-228600" defTabSz="882650">
              <a:defRPr sz="2400">
                <a:solidFill>
                  <a:schemeClr val="tx1"/>
                </a:solidFill>
                <a:latin typeface="Arial"/>
              </a:defRPr>
            </a:lvl4pPr>
            <a:lvl5pPr marL="2057400" indent="-228600" defTabSz="882650">
              <a:defRPr sz="2400">
                <a:solidFill>
                  <a:schemeClr val="tx1"/>
                </a:solidFill>
                <a:latin typeface="Arial"/>
              </a:defRPr>
            </a:lvl5pPr>
            <a:lvl6pPr marL="2514600" indent="-228600" algn="ctr" defTabSz="882650" eaLnBrk="0" fontAlgn="base" hangingPunct="0">
              <a:lnSpc>
                <a:spcPct val="90000"/>
              </a:lnSpc>
              <a:spcBef>
                <a:spcPct val="0"/>
              </a:spcBef>
              <a:spcAft>
                <a:spcPct val="0"/>
              </a:spcAft>
              <a:defRPr sz="2400">
                <a:solidFill>
                  <a:schemeClr val="tx1"/>
                </a:solidFill>
                <a:latin typeface="Arial"/>
              </a:defRPr>
            </a:lvl6pPr>
            <a:lvl7pPr marL="2971800" indent="-228600" algn="ctr" defTabSz="882650" eaLnBrk="0" fontAlgn="base" hangingPunct="0">
              <a:lnSpc>
                <a:spcPct val="90000"/>
              </a:lnSpc>
              <a:spcBef>
                <a:spcPct val="0"/>
              </a:spcBef>
              <a:spcAft>
                <a:spcPct val="0"/>
              </a:spcAft>
              <a:defRPr sz="2400">
                <a:solidFill>
                  <a:schemeClr val="tx1"/>
                </a:solidFill>
                <a:latin typeface="Arial"/>
              </a:defRPr>
            </a:lvl7pPr>
            <a:lvl8pPr marL="3429000" indent="-228600" algn="ctr" defTabSz="882650" eaLnBrk="0" fontAlgn="base" hangingPunct="0">
              <a:lnSpc>
                <a:spcPct val="90000"/>
              </a:lnSpc>
              <a:spcBef>
                <a:spcPct val="0"/>
              </a:spcBef>
              <a:spcAft>
                <a:spcPct val="0"/>
              </a:spcAft>
              <a:defRPr sz="2400">
                <a:solidFill>
                  <a:schemeClr val="tx1"/>
                </a:solidFill>
                <a:latin typeface="Arial"/>
              </a:defRPr>
            </a:lvl8pPr>
            <a:lvl9pPr marL="3886200" indent="-228600" algn="ctr" defTabSz="882650" eaLnBrk="0" fontAlgn="base" hangingPunct="0">
              <a:lnSpc>
                <a:spcPct val="90000"/>
              </a:lnSpc>
              <a:spcBef>
                <a:spcPct val="0"/>
              </a:spcBef>
              <a:spcAft>
                <a:spcPct val="0"/>
              </a:spcAft>
              <a:defRPr sz="2400">
                <a:solidFill>
                  <a:schemeClr val="tx1"/>
                </a:solidFill>
                <a:latin typeface="Arial"/>
              </a:defRPr>
            </a:lvl9pPr>
          </a:lstStyle>
          <a:p>
            <a:pPr rtl="0"/>
            <a:fld id="{04267211-205D-47E8-9F29-7E4C01D43DC3}" type="slidenum">
              <a:rPr sz="800">
                <a:solidFill>
                  <a:prstClr val="black"/>
                </a:solidFill>
              </a:rPr>
              <a:pPr rtl="0"/>
              <a:t>49</a:t>
            </a:fld>
            <a:endParaRPr sz="800">
              <a:solidFill>
                <a:prstClr val="black"/>
              </a:solidFill>
            </a:endParaRPr>
          </a:p>
        </p:txBody>
      </p:sp>
      <p:sp>
        <p:nvSpPr>
          <p:cNvPr id="112643" name="Rectangle 2"/>
          <p:cNvSpPr>
            <a:spLocks noGrp="1" noRot="1" noChangeAspect="1" noChangeArrowheads="1" noTextEdit="1"/>
          </p:cNvSpPr>
          <p:nvPr>
            <p:ph type="sldImg"/>
          </p:nvPr>
        </p:nvSpPr>
        <p:spPr>
          <a:xfrm>
            <a:off x="1168400" y="1243013"/>
            <a:ext cx="4470400" cy="3354387"/>
          </a:xfrm>
        </p:spPr>
      </p:sp>
      <p:sp>
        <p:nvSpPr>
          <p:cNvPr id="11264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lnSpc>
                <a:spcPct val="80000"/>
              </a:lnSpc>
              <a:buFontTx/>
              <a:buNone/>
            </a:pPr>
            <a:r>
              <a:rPr lang="zh-TW" sz="1200" kern="1200">
                <a:solidFill>
                  <a:schemeClr val="tx1"/>
                </a:solidFill>
                <a:latin typeface="Arial"/>
                <a:ea typeface="ＭＳ Ｐゴシック" charset="0"/>
                <a:cs typeface="ＭＳ Ｐゴシック" charset="0"/>
              </a:rPr>
              <a:t>2 — 基本交換器和終端裝置組態</a:t>
            </a:r>
          </a:p>
          <a:p>
            <a:pPr rtl="0">
              <a:lnSpc>
                <a:spcPct val="80000"/>
              </a:lnSpc>
              <a:buFontTx/>
              <a:buNone/>
            </a:pPr>
            <a:r>
              <a:rPr lang="zh-TW" sz="1200" kern="1200">
                <a:solidFill>
                  <a:schemeClr val="tx1"/>
                </a:solidFill>
                <a:latin typeface="Arial"/>
                <a:ea typeface="ＭＳ Ｐゴシック" charset="0"/>
                <a:cs typeface="ＭＳ Ｐゴシック" charset="0"/>
              </a:rPr>
              <a:t>2.1 – </a:t>
            </a:r>
            <a:r>
              <a:rPr lang="zh-TW" sz="1200" kern="1200">
                <a:solidFill>
                  <a:schemeClr val="accent5">
                    <a:lumMod val="40000"/>
                    <a:lumOff val="60000"/>
                  </a:schemeClr>
                </a:solidFill>
                <a:latin typeface="Arial"/>
                <a:ea typeface="ＭＳ Ｐゴシック" charset="0"/>
                <a:cs typeface="ＭＳ Ｐゴシック" charset="0"/>
              </a:rPr>
              <a:t>Cisco IOS Access</a:t>
            </a:r>
          </a:p>
          <a:p>
            <a:pPr rtl="0">
              <a:lnSpc>
                <a:spcPct val="80000"/>
              </a:lnSpc>
              <a:buFontTx/>
              <a:buNone/>
            </a:pPr>
            <a:r>
              <a:rPr lang="zh-TW">
                <a:latin typeface="Arial"/>
              </a:rPr>
              <a:t>2.1.5 – Terminal Emulation Programs</a:t>
            </a:r>
          </a:p>
          <a:p>
            <a:pPr rtl="0">
              <a:lnSpc>
                <a:spcPct val="80000"/>
              </a:lnSpc>
              <a:buFontTx/>
              <a:buNone/>
            </a:pPr>
            <a:r>
              <a:rPr lang="zh-TW">
                <a:latin typeface="Arial"/>
              </a:rPr>
              <a:t>2.1.6 — 檢查您的理解-思科 IOS 存取</a:t>
            </a:r>
          </a:p>
          <a:p>
            <a:pPr>
              <a:lnSpc>
                <a:spcPct val="80000"/>
              </a:lnSpc>
              <a:buFontTx/>
              <a:buNone/>
            </a:pPr>
            <a:endParaRPr lang="en-US"/>
          </a:p>
        </p:txBody>
      </p:sp>
    </p:spTree>
    <p:extLst>
      <p:ext uri="{BB962C8B-B14F-4D97-AF65-F5344CB8AC3E}">
        <p14:creationId xmlns:p14="http://schemas.microsoft.com/office/powerpoint/2010/main" val="3778564976"/>
      </p:ext>
    </p:extLst>
  </p:cSld>
  <p:clrMapOvr>
    <a:masterClrMapping/>
  </p:clrMapOvr>
</p:notes>
</file>

<file path=ppt/notesSlides/notesSlide490.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17 — 建立小型網路</a:t>
            </a:r>
          </a:p>
          <a:p>
            <a:pPr rtl="0"/>
            <a:r>
              <a:rPr lang="zh-TW"/>
              <a:t>17.7 – 故障排除場景</a:t>
            </a:r>
          </a:p>
          <a:p>
            <a:pPr rtl="0"/>
            <a:r>
              <a:rPr lang="zh-TW"/>
              <a:t>17.7.2 — iOS 裝置上的 IP 位址問題</a:t>
            </a:r>
          </a:p>
        </p:txBody>
      </p:sp>
      <p:sp>
        <p:nvSpPr>
          <p:cNvPr id="4" name="Slide Number Placeholder 3"/>
          <p:cNvSpPr>
            <a:spLocks noGrp="1"/>
          </p:cNvSpPr>
          <p:nvPr>
            <p:ph type="sldNum" sz="quarter" idx="5"/>
          </p:nvPr>
        </p:nvSpPr>
        <p:spPr/>
        <p:txBody>
          <a:bodyPr/>
          <a:lstStyle/>
          <a:p>
            <a:pPr rtl="0"/>
            <a:fld id="{5641018C-6CAF-B84E-B92C-ECB119457FBA}" type="slidenum">
              <a:rPr/>
              <a:t>490</a:t>
            </a:fld>
            <a:endParaRPr/>
          </a:p>
        </p:txBody>
      </p:sp>
    </p:spTree>
    <p:extLst>
      <p:ext uri="{BB962C8B-B14F-4D97-AF65-F5344CB8AC3E}">
        <p14:creationId xmlns:p14="http://schemas.microsoft.com/office/powerpoint/2010/main" val="2997361207"/>
      </p:ext>
    </p:extLst>
  </p:cSld>
  <p:clrMapOvr>
    <a:masterClrMapping/>
  </p:clrMapOvr>
</p:notes>
</file>

<file path=ppt/notesSlides/notesSlide491.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17 — 建立小型網路</a:t>
            </a:r>
          </a:p>
          <a:p>
            <a:pPr rtl="0"/>
            <a:r>
              <a:rPr lang="zh-TW"/>
              <a:t>17.7 – 故障排除場景</a:t>
            </a:r>
          </a:p>
          <a:p>
            <a:pPr rtl="0"/>
            <a:r>
              <a:rPr lang="zh-TW"/>
              <a:t>17.7.3 — 終端裝置上的 IP 位址問題</a:t>
            </a:r>
          </a:p>
        </p:txBody>
      </p:sp>
      <p:sp>
        <p:nvSpPr>
          <p:cNvPr id="4" name="Slide Number Placeholder 3"/>
          <p:cNvSpPr>
            <a:spLocks noGrp="1"/>
          </p:cNvSpPr>
          <p:nvPr>
            <p:ph type="sldNum" sz="quarter" idx="5"/>
          </p:nvPr>
        </p:nvSpPr>
        <p:spPr/>
        <p:txBody>
          <a:bodyPr/>
          <a:lstStyle/>
          <a:p>
            <a:pPr rtl="0"/>
            <a:fld id="{5641018C-6CAF-B84E-B92C-ECB119457FBA}" type="slidenum">
              <a:rPr/>
              <a:t>491</a:t>
            </a:fld>
            <a:endParaRPr/>
          </a:p>
        </p:txBody>
      </p:sp>
    </p:spTree>
    <p:extLst>
      <p:ext uri="{BB962C8B-B14F-4D97-AF65-F5344CB8AC3E}">
        <p14:creationId xmlns:p14="http://schemas.microsoft.com/office/powerpoint/2010/main" val="645979148"/>
      </p:ext>
    </p:extLst>
  </p:cSld>
  <p:clrMapOvr>
    <a:masterClrMapping/>
  </p:clrMapOvr>
</p:notes>
</file>

<file path=ppt/notesSlides/notesSlide492.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17 — 建立小型網路</a:t>
            </a:r>
          </a:p>
          <a:p>
            <a:pPr rtl="0"/>
            <a:r>
              <a:rPr lang="zh-TW"/>
              <a:t>17.7 – 故障排除場景</a:t>
            </a:r>
          </a:p>
          <a:p>
            <a:pPr rtl="0"/>
            <a:r>
              <a:rPr lang="zh-TW"/>
              <a:t>17.7.4 — 預設閘道問題</a:t>
            </a:r>
          </a:p>
        </p:txBody>
      </p:sp>
      <p:sp>
        <p:nvSpPr>
          <p:cNvPr id="4" name="Slide Number Placeholder 3"/>
          <p:cNvSpPr>
            <a:spLocks noGrp="1"/>
          </p:cNvSpPr>
          <p:nvPr>
            <p:ph type="sldNum" sz="quarter" idx="5"/>
          </p:nvPr>
        </p:nvSpPr>
        <p:spPr/>
        <p:txBody>
          <a:bodyPr/>
          <a:lstStyle/>
          <a:p>
            <a:pPr rtl="0"/>
            <a:fld id="{5641018C-6CAF-B84E-B92C-ECB119457FBA}" type="slidenum">
              <a:rPr/>
              <a:t>492</a:t>
            </a:fld>
            <a:endParaRPr/>
          </a:p>
        </p:txBody>
      </p:sp>
    </p:spTree>
    <p:extLst>
      <p:ext uri="{BB962C8B-B14F-4D97-AF65-F5344CB8AC3E}">
        <p14:creationId xmlns:p14="http://schemas.microsoft.com/office/powerpoint/2010/main" val="3603967624"/>
      </p:ext>
    </p:extLst>
  </p:cSld>
  <p:clrMapOvr>
    <a:masterClrMapping/>
  </p:clrMapOvr>
</p:notes>
</file>

<file path=ppt/notesSlides/notesSlide493.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17 — 建立小型網路</a:t>
            </a:r>
          </a:p>
          <a:p>
            <a:pPr rtl="0"/>
            <a:r>
              <a:rPr lang="zh-TW"/>
              <a:t>17.7 – 故障排除場景</a:t>
            </a:r>
          </a:p>
          <a:p>
            <a:pPr rtl="0"/>
            <a:r>
              <a:rPr lang="zh-TW"/>
              <a:t>17.7.5 – 排除 DNS 故障問題</a:t>
            </a:r>
          </a:p>
        </p:txBody>
      </p:sp>
      <p:sp>
        <p:nvSpPr>
          <p:cNvPr id="4" name="Slide Number Placeholder 3"/>
          <p:cNvSpPr>
            <a:spLocks noGrp="1"/>
          </p:cNvSpPr>
          <p:nvPr>
            <p:ph type="sldNum" sz="quarter" idx="5"/>
          </p:nvPr>
        </p:nvSpPr>
        <p:spPr/>
        <p:txBody>
          <a:bodyPr/>
          <a:lstStyle/>
          <a:p>
            <a:pPr rtl="0"/>
            <a:fld id="{5641018C-6CAF-B84E-B92C-ECB119457FBA}" type="slidenum">
              <a:rPr/>
              <a:t>493</a:t>
            </a:fld>
            <a:endParaRPr/>
          </a:p>
        </p:txBody>
      </p:sp>
    </p:spTree>
    <p:extLst>
      <p:ext uri="{BB962C8B-B14F-4D97-AF65-F5344CB8AC3E}">
        <p14:creationId xmlns:p14="http://schemas.microsoft.com/office/powerpoint/2010/main" val="307357436"/>
      </p:ext>
    </p:extLst>
  </p:cSld>
  <p:clrMapOvr>
    <a:masterClrMapping/>
  </p:clrMapOvr>
</p:notes>
</file>

<file path=ppt/notesSlides/notesSlide494.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2529" name="Rectangle 11"/>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a:ea typeface="ＭＳ Ｐゴシック" charset="0"/>
                <a:cs typeface="ＭＳ Ｐゴシック" charset="0"/>
              </a:defRPr>
            </a:lvl1pPr>
            <a:lvl2pPr marL="742950" indent="-285750" defTabSz="903288">
              <a:defRPr sz="2400">
                <a:solidFill>
                  <a:schemeClr val="tx1"/>
                </a:solidFill>
                <a:latin typeface="Arial"/>
                <a:ea typeface="ＭＳ Ｐゴシック" charset="0"/>
              </a:defRPr>
            </a:lvl2pPr>
            <a:lvl3pPr marL="1143000" indent="-228600" defTabSz="903288">
              <a:defRPr sz="2400">
                <a:solidFill>
                  <a:schemeClr val="tx1"/>
                </a:solidFill>
                <a:latin typeface="Arial"/>
                <a:ea typeface="ＭＳ Ｐゴシック" charset="0"/>
              </a:defRPr>
            </a:lvl3pPr>
            <a:lvl4pPr marL="1600200" indent="-228600" defTabSz="903288">
              <a:defRPr sz="2400">
                <a:solidFill>
                  <a:schemeClr val="tx1"/>
                </a:solidFill>
                <a:latin typeface="Arial"/>
                <a:ea typeface="ＭＳ Ｐゴシック" charset="0"/>
              </a:defRPr>
            </a:lvl4pPr>
            <a:lvl5pPr marL="2057400" indent="-228600" defTabSz="903288">
              <a:defRPr sz="2400">
                <a:solidFill>
                  <a:schemeClr val="tx1"/>
                </a:solidFill>
                <a:latin typeface="Arial"/>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9pPr>
          </a:lstStyle>
          <a:p>
            <a:pPr rtl="0"/>
            <a:fld id="{3997A419-355F-A04A-96E0-21643AF8E9FF}" type="slidenum">
              <a:rPr sz="800">
                <a:solidFill>
                  <a:prstClr val="black"/>
                </a:solidFill>
              </a:rPr>
              <a:pPr rtl="0"/>
              <a:t>494</a:t>
            </a:fld>
            <a:endParaRPr sz="800">
              <a:solidFill>
                <a:prstClr val="black"/>
              </a:solidFill>
            </a:endParaRPr>
          </a:p>
        </p:txBody>
      </p:sp>
      <p:sp>
        <p:nvSpPr>
          <p:cNvPr id="22530" name="Rectangle 2"/>
          <p:cNvSpPr>
            <a:spLocks noGrp="1" noRot="1" noChangeAspect="1" noChangeArrowheads="1" noTextEdit="1"/>
          </p:cNvSpPr>
          <p:nvPr>
            <p:ph type="sldImg"/>
          </p:nvPr>
        </p:nvSpPr>
        <p:spPr>
          <a:xfrm>
            <a:off x="1168400" y="1243013"/>
            <a:ext cx="4470400" cy="3354387"/>
          </a:xfrm>
        </p:spPr>
      </p:sp>
      <p:sp>
        <p:nvSpPr>
          <p:cNvPr id="2253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r>
              <a:rPr lang="zh-TW"/>
              <a:t>17 — 建立小型網路</a:t>
            </a:r>
          </a:p>
          <a:p>
            <a:pPr rtl="0"/>
            <a:r>
              <a:rPr lang="zh-TW"/>
              <a:t>17.8 — 單元練習和問答</a:t>
            </a:r>
          </a:p>
          <a:p>
            <a:pPr rtl="0"/>
            <a:r>
              <a:rPr lang="zh-TW"/>
              <a:t>17.8.4 — 我在這個單元中學到了什麼？</a:t>
            </a:r>
          </a:p>
        </p:txBody>
      </p:sp>
    </p:spTree>
    <p:extLst>
      <p:ext uri="{BB962C8B-B14F-4D97-AF65-F5344CB8AC3E}">
        <p14:creationId xmlns:p14="http://schemas.microsoft.com/office/powerpoint/2010/main" val="2370195523"/>
      </p:ext>
    </p:extLst>
  </p:cSld>
  <p:clrMapOvr>
    <a:masterClrMapping/>
  </p:clrMapOvr>
</p:notes>
</file>

<file path=ppt/notesSlides/notesSlide495.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2529" name="Rectangle 11"/>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a:ea typeface="ＭＳ Ｐゴシック" charset="0"/>
                <a:cs typeface="ＭＳ Ｐゴシック" charset="0"/>
              </a:defRPr>
            </a:lvl1pPr>
            <a:lvl2pPr marL="742950" indent="-285750" defTabSz="903288">
              <a:defRPr sz="2400">
                <a:solidFill>
                  <a:schemeClr val="tx1"/>
                </a:solidFill>
                <a:latin typeface="Arial"/>
                <a:ea typeface="ＭＳ Ｐゴシック" charset="0"/>
              </a:defRPr>
            </a:lvl2pPr>
            <a:lvl3pPr marL="1143000" indent="-228600" defTabSz="903288">
              <a:defRPr sz="2400">
                <a:solidFill>
                  <a:schemeClr val="tx1"/>
                </a:solidFill>
                <a:latin typeface="Arial"/>
                <a:ea typeface="ＭＳ Ｐゴシック" charset="0"/>
              </a:defRPr>
            </a:lvl3pPr>
            <a:lvl4pPr marL="1600200" indent="-228600" defTabSz="903288">
              <a:defRPr sz="2400">
                <a:solidFill>
                  <a:schemeClr val="tx1"/>
                </a:solidFill>
                <a:latin typeface="Arial"/>
                <a:ea typeface="ＭＳ Ｐゴシック" charset="0"/>
              </a:defRPr>
            </a:lvl4pPr>
            <a:lvl5pPr marL="2057400" indent="-228600" defTabSz="903288">
              <a:defRPr sz="2400">
                <a:solidFill>
                  <a:schemeClr val="tx1"/>
                </a:solidFill>
                <a:latin typeface="Arial"/>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9pPr>
          </a:lstStyle>
          <a:p>
            <a:pPr rtl="0"/>
            <a:fld id="{3997A419-355F-A04A-96E0-21643AF8E9FF}" type="slidenum">
              <a:rPr sz="800">
                <a:solidFill>
                  <a:prstClr val="black"/>
                </a:solidFill>
              </a:rPr>
              <a:pPr rtl="0"/>
              <a:t>495</a:t>
            </a:fld>
            <a:endParaRPr sz="800">
              <a:solidFill>
                <a:prstClr val="black"/>
              </a:solidFill>
            </a:endParaRPr>
          </a:p>
        </p:txBody>
      </p:sp>
      <p:sp>
        <p:nvSpPr>
          <p:cNvPr id="22530" name="Rectangle 2"/>
          <p:cNvSpPr>
            <a:spLocks noGrp="1" noRot="1" noChangeAspect="1" noChangeArrowheads="1" noTextEdit="1"/>
          </p:cNvSpPr>
          <p:nvPr>
            <p:ph type="sldImg"/>
          </p:nvPr>
        </p:nvSpPr>
        <p:spPr>
          <a:xfrm>
            <a:off x="1168400" y="1243013"/>
            <a:ext cx="4470400" cy="3354387"/>
          </a:xfrm>
        </p:spPr>
      </p:sp>
      <p:sp>
        <p:nvSpPr>
          <p:cNvPr id="2253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r>
              <a:rPr lang="zh-TW"/>
              <a:t>17 — 建立小型網路</a:t>
            </a:r>
          </a:p>
          <a:p>
            <a:pPr rtl="0"/>
            <a:r>
              <a:rPr lang="zh-TW"/>
              <a:t>17.8 — 單元練習和問答</a:t>
            </a:r>
          </a:p>
          <a:p>
            <a:pPr rtl="0"/>
            <a:r>
              <a:rPr lang="zh-TW"/>
              <a:t>17.8.4 — 我在此單元中學到了什麼？</a:t>
            </a:r>
          </a:p>
        </p:txBody>
      </p:sp>
    </p:spTree>
    <p:extLst>
      <p:ext uri="{BB962C8B-B14F-4D97-AF65-F5344CB8AC3E}">
        <p14:creationId xmlns:p14="http://schemas.microsoft.com/office/powerpoint/2010/main" val="783846537"/>
      </p:ext>
    </p:extLst>
  </p:cSld>
  <p:clrMapOvr>
    <a:masterClrMapping/>
  </p:clrMapOvr>
</p:notes>
</file>

<file path=ppt/notesSlides/notesSlide496.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2529" name="Rectangle 11"/>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a:ea typeface="ＭＳ Ｐゴシック" charset="0"/>
                <a:cs typeface="ＭＳ Ｐゴシック" charset="0"/>
              </a:defRPr>
            </a:lvl1pPr>
            <a:lvl2pPr marL="742950" indent="-285750" defTabSz="903288">
              <a:defRPr sz="2400">
                <a:solidFill>
                  <a:schemeClr val="tx1"/>
                </a:solidFill>
                <a:latin typeface="Arial"/>
                <a:ea typeface="ＭＳ Ｐゴシック" charset="0"/>
              </a:defRPr>
            </a:lvl2pPr>
            <a:lvl3pPr marL="1143000" indent="-228600" defTabSz="903288">
              <a:defRPr sz="2400">
                <a:solidFill>
                  <a:schemeClr val="tx1"/>
                </a:solidFill>
                <a:latin typeface="Arial"/>
                <a:ea typeface="ＭＳ Ｐゴシック" charset="0"/>
              </a:defRPr>
            </a:lvl3pPr>
            <a:lvl4pPr marL="1600200" indent="-228600" defTabSz="903288">
              <a:defRPr sz="2400">
                <a:solidFill>
                  <a:schemeClr val="tx1"/>
                </a:solidFill>
                <a:latin typeface="Arial"/>
                <a:ea typeface="ＭＳ Ｐゴシック" charset="0"/>
              </a:defRPr>
            </a:lvl4pPr>
            <a:lvl5pPr marL="2057400" indent="-228600" defTabSz="903288">
              <a:defRPr sz="2400">
                <a:solidFill>
                  <a:schemeClr val="tx1"/>
                </a:solidFill>
                <a:latin typeface="Arial"/>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9pPr>
          </a:lstStyle>
          <a:p>
            <a:pPr rtl="0"/>
            <a:fld id="{3997A419-355F-A04A-96E0-21643AF8E9FF}" type="slidenum">
              <a:rPr sz="800">
                <a:solidFill>
                  <a:prstClr val="black"/>
                </a:solidFill>
              </a:rPr>
              <a:pPr rtl="0"/>
              <a:t>496</a:t>
            </a:fld>
            <a:endParaRPr sz="800">
              <a:solidFill>
                <a:prstClr val="black"/>
              </a:solidFill>
            </a:endParaRPr>
          </a:p>
        </p:txBody>
      </p:sp>
      <p:sp>
        <p:nvSpPr>
          <p:cNvPr id="22530" name="Rectangle 2"/>
          <p:cNvSpPr>
            <a:spLocks noGrp="1" noRot="1" noChangeAspect="1" noChangeArrowheads="1" noTextEdit="1"/>
          </p:cNvSpPr>
          <p:nvPr>
            <p:ph type="sldImg"/>
          </p:nvPr>
        </p:nvSpPr>
        <p:spPr>
          <a:xfrm>
            <a:off x="1168400" y="1243013"/>
            <a:ext cx="4470400" cy="3354387"/>
          </a:xfrm>
        </p:spPr>
      </p:sp>
      <p:sp>
        <p:nvSpPr>
          <p:cNvPr id="2253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r>
              <a:rPr lang="zh-TW"/>
              <a:t>17 — 建立小型網路</a:t>
            </a:r>
          </a:p>
          <a:p>
            <a:pPr rtl="0"/>
            <a:r>
              <a:rPr lang="zh-TW"/>
              <a:t>17.8 — 單元練習和問答</a:t>
            </a:r>
          </a:p>
          <a:p>
            <a:pPr rtl="0"/>
            <a:r>
              <a:rPr lang="zh-TW"/>
              <a:t>17.8.4 — 我在此單元中學到了什麼？</a:t>
            </a:r>
          </a:p>
          <a:p>
            <a:pPr rtl="0"/>
            <a:r>
              <a:rPr lang="zh-TW"/>
              <a:t>17.8.5 — 單元測驗 — 建立小型網路</a:t>
            </a:r>
          </a:p>
        </p:txBody>
      </p:sp>
    </p:spTree>
    <p:extLst>
      <p:ext uri="{BB962C8B-B14F-4D97-AF65-F5344CB8AC3E}">
        <p14:creationId xmlns:p14="http://schemas.microsoft.com/office/powerpoint/2010/main" val="142968468"/>
      </p:ext>
    </p:extLst>
  </p:cSld>
  <p:clrMapOvr>
    <a:masterClrMapping/>
  </p:clrMapOvr>
</p:notes>
</file>

<file path=ppt/notesSlides/notesSlide497.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ltLang="en-US" smtClean="0"/>
              <a:t>單元</a:t>
            </a:r>
            <a:r>
              <a:rPr lang="zh-TW" smtClean="0"/>
              <a:t> </a:t>
            </a:r>
            <a:r>
              <a:rPr lang="zh-TW"/>
              <a:t>1：基本裝置設定</a:t>
            </a:r>
          </a:p>
          <a:p>
            <a:endParaRPr lang="en-US"/>
          </a:p>
        </p:txBody>
      </p:sp>
      <p:sp>
        <p:nvSpPr>
          <p:cNvPr id="4" name="Slide Number Placeholder 3"/>
          <p:cNvSpPr>
            <a:spLocks noGrp="1"/>
          </p:cNvSpPr>
          <p:nvPr>
            <p:ph type="sldNum" sz="quarter" idx="10"/>
          </p:nvPr>
        </p:nvSpPr>
        <p:spPr/>
        <p:txBody>
          <a:bodyPr/>
          <a:lstStyle/>
          <a:p>
            <a:pPr rtl="0"/>
            <a:fld id="{5641018C-6CAF-B84E-B92C-ECB119457FBA}" type="slidenum">
              <a:rPr/>
              <a:t>497</a:t>
            </a:fld>
            <a:endParaRPr/>
          </a:p>
        </p:txBody>
      </p:sp>
    </p:spTree>
    <p:extLst>
      <p:ext uri="{BB962C8B-B14F-4D97-AF65-F5344CB8AC3E}">
        <p14:creationId xmlns:p14="http://schemas.microsoft.com/office/powerpoint/2010/main" val="745203498"/>
      </p:ext>
    </p:extLst>
  </p:cSld>
  <p:clrMapOvr>
    <a:masterClrMapping/>
  </p:clrMapOvr>
</p:notes>
</file>

<file path=ppt/notesSlides/notesSlide498.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18434" name="Rectangle 11"/>
          <p:cNvSpPr txBox="1">
            <a:spLocks noGrp="1" noChangeArrowheads="1"/>
          </p:cNvSpPr>
          <p:nvPr/>
        </p:nvSpPr>
        <p:spPr bwMode="auto">
          <a:xfrm>
            <a:off x="5885392" y="9435469"/>
            <a:ext cx="806779" cy="312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a:cs typeface="Arial"/>
              </a:defRPr>
            </a:lvl1pPr>
            <a:lvl2pPr marL="742950" indent="-285750" defTabSz="903288" eaLnBrk="0" hangingPunct="0">
              <a:defRPr sz="2400" b="1">
                <a:solidFill>
                  <a:schemeClr val="tx1"/>
                </a:solidFill>
                <a:latin typeface="Arial"/>
                <a:cs typeface="Arial"/>
              </a:defRPr>
            </a:lvl2pPr>
            <a:lvl3pPr marL="1143000" indent="-228600" defTabSz="903288" eaLnBrk="0" hangingPunct="0">
              <a:defRPr sz="2400" b="1">
                <a:solidFill>
                  <a:schemeClr val="tx1"/>
                </a:solidFill>
                <a:latin typeface="Arial"/>
                <a:cs typeface="Arial"/>
              </a:defRPr>
            </a:lvl3pPr>
            <a:lvl4pPr marL="1600200" indent="-228600" defTabSz="903288" eaLnBrk="0" hangingPunct="0">
              <a:defRPr sz="2400" b="1">
                <a:solidFill>
                  <a:schemeClr val="tx1"/>
                </a:solidFill>
                <a:latin typeface="Arial"/>
                <a:cs typeface="Arial"/>
              </a:defRPr>
            </a:lvl4pPr>
            <a:lvl5pPr marL="2057400" indent="-228600" defTabSz="903288" eaLnBrk="0" hangingPunct="0">
              <a:defRPr sz="2400" b="1">
                <a:solidFill>
                  <a:schemeClr val="tx1"/>
                </a:solidFill>
                <a:latin typeface="Arial"/>
                <a:cs typeface="Arial"/>
              </a:defRPr>
            </a:lvl5pPr>
            <a:lvl6pPr marL="2514600" indent="-228600" defTabSz="903288" eaLnBrk="0" fontAlgn="base" hangingPunct="0">
              <a:spcBef>
                <a:spcPct val="0"/>
              </a:spcBef>
              <a:spcAft>
                <a:spcPct val="0"/>
              </a:spcAft>
              <a:defRPr sz="2400" b="1">
                <a:solidFill>
                  <a:schemeClr val="tx1"/>
                </a:solidFill>
                <a:latin typeface="Arial"/>
                <a:cs typeface="Arial"/>
              </a:defRPr>
            </a:lvl6pPr>
            <a:lvl7pPr marL="2971800" indent="-228600" defTabSz="903288" eaLnBrk="0" fontAlgn="base" hangingPunct="0">
              <a:spcBef>
                <a:spcPct val="0"/>
              </a:spcBef>
              <a:spcAft>
                <a:spcPct val="0"/>
              </a:spcAft>
              <a:defRPr sz="2400" b="1">
                <a:solidFill>
                  <a:schemeClr val="tx1"/>
                </a:solidFill>
                <a:latin typeface="Arial"/>
                <a:cs typeface="Arial"/>
              </a:defRPr>
            </a:lvl7pPr>
            <a:lvl8pPr marL="3429000" indent="-228600" defTabSz="903288" eaLnBrk="0" fontAlgn="base" hangingPunct="0">
              <a:spcBef>
                <a:spcPct val="0"/>
              </a:spcBef>
              <a:spcAft>
                <a:spcPct val="0"/>
              </a:spcAft>
              <a:defRPr sz="2400" b="1">
                <a:solidFill>
                  <a:schemeClr val="tx1"/>
                </a:solidFill>
                <a:latin typeface="Arial"/>
                <a:cs typeface="Arial"/>
              </a:defRPr>
            </a:lvl8pPr>
            <a:lvl9pPr marL="3886200" indent="-228600" defTabSz="903288" eaLnBrk="0" fontAlgn="base" hangingPunct="0">
              <a:spcBef>
                <a:spcPct val="0"/>
              </a:spcBef>
              <a:spcAft>
                <a:spcPct val="0"/>
              </a:spcAft>
              <a:defRPr sz="2400" b="1">
                <a:solidFill>
                  <a:schemeClr val="tx1"/>
                </a:solidFill>
                <a:latin typeface="Arial"/>
                <a:cs typeface="Arial"/>
              </a:defRPr>
            </a:lvl9pPr>
          </a:lstStyle>
          <a:p>
            <a:pPr algn="r" rtl="0"/>
            <a:fld id="{7C839C26-801B-42B6-A101-60F37FE2B0A8}" type="slidenum">
              <a:rPr sz="800" b="0">
                <a:solidFill>
                  <a:prstClr val="black"/>
                </a:solidFill>
              </a:rPr>
              <a:pPr algn="r" rtl="0"/>
              <a:t>498</a:t>
            </a:fld>
            <a:endParaRPr sz="800" b="0">
              <a:solidFill>
                <a:prstClr val="black"/>
              </a:solidFill>
            </a:endParaRPr>
          </a:p>
        </p:txBody>
      </p:sp>
      <p:sp>
        <p:nvSpPr>
          <p:cNvPr id="18435" name="Rectangle 2"/>
          <p:cNvSpPr>
            <a:spLocks noGrp="1" noRot="1" noChangeAspect="1" noChangeArrowheads="1" noTextEdit="1"/>
          </p:cNvSpPr>
          <p:nvPr>
            <p:ph type="sldImg"/>
          </p:nvPr>
        </p:nvSpPr>
        <p:spPr>
          <a:xfrm>
            <a:off x="1168400" y="1243013"/>
            <a:ext cx="4470400" cy="3354387"/>
          </a:xfrm>
        </p:spPr>
      </p:sp>
      <p:sp>
        <p:nvSpPr>
          <p:cNvPr id="1843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buFontTx/>
              <a:buNone/>
            </a:pPr>
            <a:r>
              <a:rPr lang="zh-TW"/>
              <a:t>1.0 簡介</a:t>
            </a:r>
          </a:p>
          <a:p>
            <a:pPr rtl="0">
              <a:buFontTx/>
              <a:buNone/>
            </a:pPr>
            <a:r>
              <a:rPr lang="zh-TW"/>
              <a:t>1.0.2 我將學會在本單元中做什麼？</a:t>
            </a:r>
          </a:p>
        </p:txBody>
      </p:sp>
    </p:spTree>
    <p:extLst>
      <p:ext uri="{BB962C8B-B14F-4D97-AF65-F5344CB8AC3E}">
        <p14:creationId xmlns:p14="http://schemas.microsoft.com/office/powerpoint/2010/main" val="2358539589"/>
      </p:ext>
    </p:extLst>
  </p:cSld>
  <p:clrMapOvr>
    <a:masterClrMapping/>
  </p:clrMapOvr>
</p:notes>
</file>

<file path=ppt/notesSlides/notesSlide499.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1- 裝置基本設定</a:t>
            </a:r>
          </a:p>
          <a:p>
            <a:pPr rtl="0"/>
            <a:r>
              <a:rPr lang="zh-TW"/>
              <a:t>1.1. - 利用初始設定來設定交換器</a:t>
            </a:r>
          </a:p>
          <a:p>
            <a:pPr rtl="0"/>
            <a:r>
              <a:rPr lang="zh-TW"/>
              <a:t>1.1.1 - 交換器啟動順序</a:t>
            </a:r>
          </a:p>
        </p:txBody>
      </p:sp>
      <p:sp>
        <p:nvSpPr>
          <p:cNvPr id="4" name="Slide Number Placeholder 3"/>
          <p:cNvSpPr>
            <a:spLocks noGrp="1"/>
          </p:cNvSpPr>
          <p:nvPr>
            <p:ph type="sldNum" sz="quarter" idx="5"/>
          </p:nvPr>
        </p:nvSpPr>
        <p:spPr/>
        <p:txBody>
          <a:bodyPr/>
          <a:lstStyle/>
          <a:p>
            <a:pPr rtl="0"/>
            <a:fld id="{5641018C-6CAF-B84E-B92C-ECB119457FBA}" type="slidenum">
              <a:rPr/>
              <a:t>499</a:t>
            </a:fld>
            <a:endParaRPr/>
          </a:p>
        </p:txBody>
      </p:sp>
    </p:spTree>
    <p:extLst>
      <p:ext uri="{BB962C8B-B14F-4D97-AF65-F5344CB8AC3E}">
        <p14:creationId xmlns:p14="http://schemas.microsoft.com/office/powerpoint/2010/main" val="1856587386"/>
      </p:ext>
    </p:extLst>
  </p:cSld>
  <p:clrMapOvr>
    <a:masterClrMapping/>
  </p:clrMapOvr>
</p:notes>
</file>

<file path=ppt/notesSlides/notesSlide5.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112642" name="Rectangle 11"/>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a:defRPr>
            </a:lvl1pPr>
            <a:lvl2pPr marL="742950" indent="-285750" defTabSz="882650">
              <a:defRPr sz="2400">
                <a:solidFill>
                  <a:schemeClr val="tx1"/>
                </a:solidFill>
                <a:latin typeface="Arial"/>
              </a:defRPr>
            </a:lvl2pPr>
            <a:lvl3pPr marL="1143000" indent="-228600" defTabSz="882650">
              <a:defRPr sz="2400">
                <a:solidFill>
                  <a:schemeClr val="tx1"/>
                </a:solidFill>
                <a:latin typeface="Arial"/>
              </a:defRPr>
            </a:lvl3pPr>
            <a:lvl4pPr marL="1600200" indent="-228600" defTabSz="882650">
              <a:defRPr sz="2400">
                <a:solidFill>
                  <a:schemeClr val="tx1"/>
                </a:solidFill>
                <a:latin typeface="Arial"/>
              </a:defRPr>
            </a:lvl4pPr>
            <a:lvl5pPr marL="2057400" indent="-228600" defTabSz="882650">
              <a:defRPr sz="2400">
                <a:solidFill>
                  <a:schemeClr val="tx1"/>
                </a:solidFill>
                <a:latin typeface="Arial"/>
              </a:defRPr>
            </a:lvl5pPr>
            <a:lvl6pPr marL="2514600" indent="-228600" algn="ctr" defTabSz="882650" eaLnBrk="0" fontAlgn="base" hangingPunct="0">
              <a:lnSpc>
                <a:spcPct val="90000"/>
              </a:lnSpc>
              <a:spcBef>
                <a:spcPct val="0"/>
              </a:spcBef>
              <a:spcAft>
                <a:spcPct val="0"/>
              </a:spcAft>
              <a:defRPr sz="2400">
                <a:solidFill>
                  <a:schemeClr val="tx1"/>
                </a:solidFill>
                <a:latin typeface="Arial"/>
              </a:defRPr>
            </a:lvl6pPr>
            <a:lvl7pPr marL="2971800" indent="-228600" algn="ctr" defTabSz="882650" eaLnBrk="0" fontAlgn="base" hangingPunct="0">
              <a:lnSpc>
                <a:spcPct val="90000"/>
              </a:lnSpc>
              <a:spcBef>
                <a:spcPct val="0"/>
              </a:spcBef>
              <a:spcAft>
                <a:spcPct val="0"/>
              </a:spcAft>
              <a:defRPr sz="2400">
                <a:solidFill>
                  <a:schemeClr val="tx1"/>
                </a:solidFill>
                <a:latin typeface="Arial"/>
              </a:defRPr>
            </a:lvl7pPr>
            <a:lvl8pPr marL="3429000" indent="-228600" algn="ctr" defTabSz="882650" eaLnBrk="0" fontAlgn="base" hangingPunct="0">
              <a:lnSpc>
                <a:spcPct val="90000"/>
              </a:lnSpc>
              <a:spcBef>
                <a:spcPct val="0"/>
              </a:spcBef>
              <a:spcAft>
                <a:spcPct val="0"/>
              </a:spcAft>
              <a:defRPr sz="2400">
                <a:solidFill>
                  <a:schemeClr val="tx1"/>
                </a:solidFill>
                <a:latin typeface="Arial"/>
              </a:defRPr>
            </a:lvl8pPr>
            <a:lvl9pPr marL="3886200" indent="-228600" algn="ctr" defTabSz="882650" eaLnBrk="0" fontAlgn="base" hangingPunct="0">
              <a:lnSpc>
                <a:spcPct val="90000"/>
              </a:lnSpc>
              <a:spcBef>
                <a:spcPct val="0"/>
              </a:spcBef>
              <a:spcAft>
                <a:spcPct val="0"/>
              </a:spcAft>
              <a:defRPr sz="2400">
                <a:solidFill>
                  <a:schemeClr val="tx1"/>
                </a:solidFill>
                <a:latin typeface="Arial"/>
              </a:defRPr>
            </a:lvl9pPr>
          </a:lstStyle>
          <a:p>
            <a:pPr rtl="0"/>
            <a:fld id="{04267211-205D-47E8-9F29-7E4C01D43DC3}" type="slidenum">
              <a:rPr sz="800"/>
              <a:pPr rtl="0"/>
              <a:t>5</a:t>
            </a:fld>
            <a:endParaRPr sz="800"/>
          </a:p>
        </p:txBody>
      </p:sp>
      <p:sp>
        <p:nvSpPr>
          <p:cNvPr id="112643" name="Rectangle 2"/>
          <p:cNvSpPr>
            <a:spLocks noGrp="1" noRot="1" noChangeAspect="1" noChangeArrowheads="1" noTextEdit="1"/>
          </p:cNvSpPr>
          <p:nvPr>
            <p:ph type="sldImg"/>
          </p:nvPr>
        </p:nvSpPr>
        <p:spPr>
          <a:xfrm>
            <a:off x="1168400" y="1243013"/>
            <a:ext cx="4470400" cy="3354387"/>
          </a:xfrm>
        </p:spPr>
      </p:sp>
      <p:sp>
        <p:nvSpPr>
          <p:cNvPr id="11264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lnSpc>
                <a:spcPct val="80000"/>
              </a:lnSpc>
              <a:buFontTx/>
              <a:buNone/>
            </a:pPr>
            <a:r>
              <a:rPr lang="zh-TW" sz="1200" kern="1200">
                <a:solidFill>
                  <a:schemeClr val="tx1"/>
                </a:solidFill>
                <a:latin typeface="Arial"/>
                <a:ea typeface="ＭＳ Ｐゴシック" charset="0"/>
                <a:cs typeface="ＭＳ Ｐゴシック" charset="0"/>
              </a:rPr>
              <a:t>1 – Networking Today</a:t>
            </a:r>
          </a:p>
          <a:p>
            <a:pPr rtl="0">
              <a:lnSpc>
                <a:spcPct val="80000"/>
              </a:lnSpc>
              <a:buFontTx/>
              <a:buNone/>
            </a:pPr>
            <a:r>
              <a:rPr lang="zh-TW" sz="1200" kern="1200">
                <a:solidFill>
                  <a:schemeClr val="tx1"/>
                </a:solidFill>
                <a:latin typeface="Arial"/>
                <a:ea typeface="ＭＳ Ｐゴシック" charset="0"/>
                <a:cs typeface="ＭＳ Ｐゴシック" charset="0"/>
              </a:rPr>
              <a:t>1.1 — </a:t>
            </a:r>
            <a:r>
              <a:rPr lang="zh-TW" altLang="en-US" sz="1200" kern="1200">
                <a:solidFill>
                  <a:schemeClr val="tx1"/>
                </a:solidFill>
                <a:latin typeface="Arial"/>
                <a:ea typeface="ＭＳ Ｐゴシック" charset="0"/>
                <a:cs typeface="ＭＳ Ｐゴシック" charset="0"/>
              </a:rPr>
              <a:t>網路</a:t>
            </a:r>
            <a:r>
              <a:rPr lang="zh-TW" sz="1200" kern="1200">
                <a:solidFill>
                  <a:schemeClr val="tx1"/>
                </a:solidFill>
                <a:latin typeface="Arial"/>
                <a:ea typeface="ＭＳ Ｐゴシック" charset="0"/>
                <a:cs typeface="ＭＳ Ｐゴシック" charset="0"/>
              </a:rPr>
              <a:t>影響我們的生活</a:t>
            </a:r>
          </a:p>
          <a:p>
            <a:pPr rtl="0">
              <a:lnSpc>
                <a:spcPct val="80000"/>
              </a:lnSpc>
              <a:buFontTx/>
              <a:buNone/>
            </a:pPr>
            <a:r>
              <a:rPr lang="zh-TW" sz="1200" kern="1200">
                <a:solidFill>
                  <a:schemeClr val="tx1"/>
                </a:solidFill>
                <a:latin typeface="Arial"/>
                <a:ea typeface="ＭＳ Ｐゴシック" charset="0"/>
                <a:cs typeface="ＭＳ Ｐゴシック" charset="0"/>
              </a:rPr>
              <a:t>1.1.1 — </a:t>
            </a:r>
            <a:r>
              <a:rPr lang="zh-TW" altLang="en-US"/>
              <a:t>網路</a:t>
            </a:r>
            <a:r>
              <a:rPr lang="zh-TW"/>
              <a:t>連接我們</a:t>
            </a:r>
          </a:p>
        </p:txBody>
      </p:sp>
    </p:spTree>
    <p:extLst>
      <p:ext uri="{BB962C8B-B14F-4D97-AF65-F5344CB8AC3E}">
        <p14:creationId xmlns:p14="http://schemas.microsoft.com/office/powerpoint/2010/main" val="567042217"/>
      </p:ext>
    </p:extLst>
  </p:cSld>
  <p:clrMapOvr>
    <a:masterClrMapping/>
  </p:clrMapOvr>
</p:notes>
</file>

<file path=ppt/notesSlides/notesSlide50.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112642" name="Rectangle 11"/>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a:defRPr>
            </a:lvl1pPr>
            <a:lvl2pPr marL="742950" indent="-285750" defTabSz="882650">
              <a:defRPr sz="2400">
                <a:solidFill>
                  <a:schemeClr val="tx1"/>
                </a:solidFill>
                <a:latin typeface="Arial"/>
              </a:defRPr>
            </a:lvl2pPr>
            <a:lvl3pPr marL="1143000" indent="-228600" defTabSz="882650">
              <a:defRPr sz="2400">
                <a:solidFill>
                  <a:schemeClr val="tx1"/>
                </a:solidFill>
                <a:latin typeface="Arial"/>
              </a:defRPr>
            </a:lvl3pPr>
            <a:lvl4pPr marL="1600200" indent="-228600" defTabSz="882650">
              <a:defRPr sz="2400">
                <a:solidFill>
                  <a:schemeClr val="tx1"/>
                </a:solidFill>
                <a:latin typeface="Arial"/>
              </a:defRPr>
            </a:lvl4pPr>
            <a:lvl5pPr marL="2057400" indent="-228600" defTabSz="882650">
              <a:defRPr sz="2400">
                <a:solidFill>
                  <a:schemeClr val="tx1"/>
                </a:solidFill>
                <a:latin typeface="Arial"/>
              </a:defRPr>
            </a:lvl5pPr>
            <a:lvl6pPr marL="2514600" indent="-228600" algn="ctr" defTabSz="882650" eaLnBrk="0" fontAlgn="base" hangingPunct="0">
              <a:lnSpc>
                <a:spcPct val="90000"/>
              </a:lnSpc>
              <a:spcBef>
                <a:spcPct val="0"/>
              </a:spcBef>
              <a:spcAft>
                <a:spcPct val="0"/>
              </a:spcAft>
              <a:defRPr sz="2400">
                <a:solidFill>
                  <a:schemeClr val="tx1"/>
                </a:solidFill>
                <a:latin typeface="Arial"/>
              </a:defRPr>
            </a:lvl6pPr>
            <a:lvl7pPr marL="2971800" indent="-228600" algn="ctr" defTabSz="882650" eaLnBrk="0" fontAlgn="base" hangingPunct="0">
              <a:lnSpc>
                <a:spcPct val="90000"/>
              </a:lnSpc>
              <a:spcBef>
                <a:spcPct val="0"/>
              </a:spcBef>
              <a:spcAft>
                <a:spcPct val="0"/>
              </a:spcAft>
              <a:defRPr sz="2400">
                <a:solidFill>
                  <a:schemeClr val="tx1"/>
                </a:solidFill>
                <a:latin typeface="Arial"/>
              </a:defRPr>
            </a:lvl7pPr>
            <a:lvl8pPr marL="3429000" indent="-228600" algn="ctr" defTabSz="882650" eaLnBrk="0" fontAlgn="base" hangingPunct="0">
              <a:lnSpc>
                <a:spcPct val="90000"/>
              </a:lnSpc>
              <a:spcBef>
                <a:spcPct val="0"/>
              </a:spcBef>
              <a:spcAft>
                <a:spcPct val="0"/>
              </a:spcAft>
              <a:defRPr sz="2400">
                <a:solidFill>
                  <a:schemeClr val="tx1"/>
                </a:solidFill>
                <a:latin typeface="Arial"/>
              </a:defRPr>
            </a:lvl8pPr>
            <a:lvl9pPr marL="3886200" indent="-228600" algn="ctr" defTabSz="882650" eaLnBrk="0" fontAlgn="base" hangingPunct="0">
              <a:lnSpc>
                <a:spcPct val="90000"/>
              </a:lnSpc>
              <a:spcBef>
                <a:spcPct val="0"/>
              </a:spcBef>
              <a:spcAft>
                <a:spcPct val="0"/>
              </a:spcAft>
              <a:defRPr sz="2400">
                <a:solidFill>
                  <a:schemeClr val="tx1"/>
                </a:solidFill>
                <a:latin typeface="Arial"/>
              </a:defRPr>
            </a:lvl9pPr>
          </a:lstStyle>
          <a:p>
            <a:pPr rtl="0"/>
            <a:fld id="{04267211-205D-47E8-9F29-7E4C01D43DC3}" type="slidenum">
              <a:rPr sz="800">
                <a:solidFill>
                  <a:prstClr val="black"/>
                </a:solidFill>
              </a:rPr>
              <a:pPr rtl="0"/>
              <a:t>50</a:t>
            </a:fld>
            <a:endParaRPr sz="800">
              <a:solidFill>
                <a:prstClr val="black"/>
              </a:solidFill>
            </a:endParaRPr>
          </a:p>
        </p:txBody>
      </p:sp>
      <p:sp>
        <p:nvSpPr>
          <p:cNvPr id="112643" name="Rectangle 2"/>
          <p:cNvSpPr>
            <a:spLocks noGrp="1" noRot="1" noChangeAspect="1" noChangeArrowheads="1" noTextEdit="1"/>
          </p:cNvSpPr>
          <p:nvPr>
            <p:ph type="sldImg"/>
          </p:nvPr>
        </p:nvSpPr>
        <p:spPr>
          <a:xfrm>
            <a:off x="1168400" y="1243013"/>
            <a:ext cx="4470400" cy="3354387"/>
          </a:xfrm>
        </p:spPr>
      </p:sp>
      <p:sp>
        <p:nvSpPr>
          <p:cNvPr id="11264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lnSpc>
                <a:spcPct val="80000"/>
              </a:lnSpc>
              <a:buFontTx/>
              <a:buNone/>
            </a:pPr>
            <a:r>
              <a:rPr lang="zh-TW" sz="1200" kern="1200">
                <a:solidFill>
                  <a:schemeClr val="tx1"/>
                </a:solidFill>
                <a:latin typeface="Arial"/>
                <a:ea typeface="ＭＳ Ｐゴシック" charset="0"/>
                <a:cs typeface="ＭＳ Ｐゴシック" charset="0"/>
              </a:rPr>
              <a:t>2 — 基本交換器和終端裝置組態</a:t>
            </a:r>
          </a:p>
          <a:p>
            <a:pPr rtl="0">
              <a:lnSpc>
                <a:spcPct val="80000"/>
              </a:lnSpc>
              <a:buFontTx/>
              <a:buNone/>
            </a:pPr>
            <a:r>
              <a:rPr lang="zh-TW" sz="1200" kern="1200">
                <a:solidFill>
                  <a:schemeClr val="tx1"/>
                </a:solidFill>
                <a:latin typeface="Arial"/>
                <a:ea typeface="ＭＳ Ｐゴシック" charset="0"/>
                <a:cs typeface="ＭＳ Ｐゴシック" charset="0"/>
              </a:rPr>
              <a:t>2.2 – IOS </a:t>
            </a:r>
            <a:r>
              <a:rPr lang="zh-TW" sz="1200" kern="1200">
                <a:solidFill>
                  <a:schemeClr val="accent5">
                    <a:lumMod val="40000"/>
                    <a:lumOff val="60000"/>
                  </a:schemeClr>
                </a:solidFill>
                <a:latin typeface="Arial"/>
                <a:ea typeface="ＭＳ Ｐゴシック" charset="0"/>
                <a:cs typeface="ＭＳ Ｐゴシック" charset="0"/>
              </a:rPr>
              <a:t>Navigation</a:t>
            </a:r>
          </a:p>
          <a:p>
            <a:pPr rtl="0">
              <a:lnSpc>
                <a:spcPct val="80000"/>
              </a:lnSpc>
              <a:buFontTx/>
              <a:buNone/>
            </a:pPr>
            <a:r>
              <a:rPr lang="zh-TW">
                <a:latin typeface="Arial"/>
              </a:rPr>
              <a:t>2.2.1 — 主要指令模式</a:t>
            </a:r>
          </a:p>
          <a:p>
            <a:pPr>
              <a:lnSpc>
                <a:spcPct val="80000"/>
              </a:lnSpc>
              <a:buFontTx/>
              <a:buNone/>
            </a:pPr>
            <a:endParaRPr lang="en-US"/>
          </a:p>
        </p:txBody>
      </p:sp>
    </p:spTree>
    <p:extLst>
      <p:ext uri="{BB962C8B-B14F-4D97-AF65-F5344CB8AC3E}">
        <p14:creationId xmlns:p14="http://schemas.microsoft.com/office/powerpoint/2010/main" val="2447573004"/>
      </p:ext>
    </p:extLst>
  </p:cSld>
  <p:clrMapOvr>
    <a:masterClrMapping/>
  </p:clrMapOvr>
</p:notes>
</file>

<file path=ppt/notesSlides/notesSlide500.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1- 裝置基本設定</a:t>
            </a:r>
          </a:p>
          <a:p>
            <a:pPr rtl="0"/>
            <a:r>
              <a:rPr lang="zh-TW"/>
              <a:t>1.1. - 利用初始設定來設定交換器</a:t>
            </a:r>
          </a:p>
          <a:p>
            <a:pPr rtl="0"/>
            <a:r>
              <a:rPr lang="zh-TW"/>
              <a:t>1.1.2-boot system 指令</a:t>
            </a:r>
          </a:p>
        </p:txBody>
      </p:sp>
      <p:sp>
        <p:nvSpPr>
          <p:cNvPr id="4" name="Slide Number Placeholder 3"/>
          <p:cNvSpPr>
            <a:spLocks noGrp="1"/>
          </p:cNvSpPr>
          <p:nvPr>
            <p:ph type="sldNum" sz="quarter" idx="5"/>
          </p:nvPr>
        </p:nvSpPr>
        <p:spPr/>
        <p:txBody>
          <a:bodyPr/>
          <a:lstStyle/>
          <a:p>
            <a:pPr rtl="0"/>
            <a:fld id="{5641018C-6CAF-B84E-B92C-ECB119457FBA}" type="slidenum">
              <a:rPr/>
              <a:t>500</a:t>
            </a:fld>
            <a:endParaRPr/>
          </a:p>
        </p:txBody>
      </p:sp>
    </p:spTree>
    <p:extLst>
      <p:ext uri="{BB962C8B-B14F-4D97-AF65-F5344CB8AC3E}">
        <p14:creationId xmlns:p14="http://schemas.microsoft.com/office/powerpoint/2010/main" val="1937028112"/>
      </p:ext>
    </p:extLst>
  </p:cSld>
  <p:clrMapOvr>
    <a:masterClrMapping/>
  </p:clrMapOvr>
</p:notes>
</file>

<file path=ppt/notesSlides/notesSlide501.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1- 裝置基本設定</a:t>
            </a:r>
          </a:p>
          <a:p>
            <a:pPr rtl="0"/>
            <a:r>
              <a:rPr lang="zh-TW"/>
              <a:t>1.1. - 利用初始設定來設定交換器</a:t>
            </a:r>
          </a:p>
          <a:p>
            <a:pPr rtl="0"/>
            <a:r>
              <a:rPr lang="zh-TW"/>
              <a:t>1.1.3 — 交換器 LED 指示燈</a:t>
            </a:r>
          </a:p>
        </p:txBody>
      </p:sp>
      <p:sp>
        <p:nvSpPr>
          <p:cNvPr id="4" name="Slide Number Placeholder 3"/>
          <p:cNvSpPr>
            <a:spLocks noGrp="1"/>
          </p:cNvSpPr>
          <p:nvPr>
            <p:ph type="sldNum" sz="quarter" idx="5"/>
          </p:nvPr>
        </p:nvSpPr>
        <p:spPr/>
        <p:txBody>
          <a:bodyPr/>
          <a:lstStyle/>
          <a:p>
            <a:pPr rtl="0"/>
            <a:fld id="{5641018C-6CAF-B84E-B92C-ECB119457FBA}" type="slidenum">
              <a:rPr/>
              <a:t>501</a:t>
            </a:fld>
            <a:endParaRPr/>
          </a:p>
        </p:txBody>
      </p:sp>
    </p:spTree>
    <p:extLst>
      <p:ext uri="{BB962C8B-B14F-4D97-AF65-F5344CB8AC3E}">
        <p14:creationId xmlns:p14="http://schemas.microsoft.com/office/powerpoint/2010/main" val="3071344963"/>
      </p:ext>
    </p:extLst>
  </p:cSld>
  <p:clrMapOvr>
    <a:masterClrMapping/>
  </p:clrMapOvr>
</p:notes>
</file>

<file path=ppt/notesSlides/notesSlide502.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1- 裝置基本設定</a:t>
            </a:r>
          </a:p>
          <a:p>
            <a:pPr rtl="0"/>
            <a:r>
              <a:rPr lang="zh-TW"/>
              <a:t>1.1. - 利用初始設定來設定交換器</a:t>
            </a:r>
          </a:p>
          <a:p>
            <a:pPr rtl="0"/>
            <a:r>
              <a:rPr lang="zh-TW"/>
              <a:t>1.1.3 — 交換器 LED 指示燈（續）</a:t>
            </a:r>
          </a:p>
        </p:txBody>
      </p:sp>
      <p:sp>
        <p:nvSpPr>
          <p:cNvPr id="4" name="Slide Number Placeholder 3"/>
          <p:cNvSpPr>
            <a:spLocks noGrp="1"/>
          </p:cNvSpPr>
          <p:nvPr>
            <p:ph type="sldNum" sz="quarter" idx="5"/>
          </p:nvPr>
        </p:nvSpPr>
        <p:spPr/>
        <p:txBody>
          <a:bodyPr/>
          <a:lstStyle/>
          <a:p>
            <a:pPr rtl="0"/>
            <a:fld id="{5641018C-6CAF-B84E-B92C-ECB119457FBA}" type="slidenum">
              <a:rPr/>
              <a:t>502</a:t>
            </a:fld>
            <a:endParaRPr/>
          </a:p>
        </p:txBody>
      </p:sp>
    </p:spTree>
    <p:extLst>
      <p:ext uri="{BB962C8B-B14F-4D97-AF65-F5344CB8AC3E}">
        <p14:creationId xmlns:p14="http://schemas.microsoft.com/office/powerpoint/2010/main" val="3017892564"/>
      </p:ext>
    </p:extLst>
  </p:cSld>
  <p:clrMapOvr>
    <a:masterClrMapping/>
  </p:clrMapOvr>
</p:notes>
</file>

<file path=ppt/notesSlides/notesSlide503.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1- 裝置基本設定</a:t>
            </a:r>
          </a:p>
          <a:p>
            <a:pPr rtl="0"/>
            <a:r>
              <a:rPr lang="zh-TW"/>
              <a:t>1.1. - 利用初始設定來設定交換器</a:t>
            </a:r>
          </a:p>
          <a:p>
            <a:pPr rtl="0"/>
            <a:r>
              <a:rPr lang="zh-TW"/>
              <a:t>1.1.4 — 從系統當機復原</a:t>
            </a:r>
          </a:p>
        </p:txBody>
      </p:sp>
      <p:sp>
        <p:nvSpPr>
          <p:cNvPr id="4" name="Slide Number Placeholder 3"/>
          <p:cNvSpPr>
            <a:spLocks noGrp="1"/>
          </p:cNvSpPr>
          <p:nvPr>
            <p:ph type="sldNum" sz="quarter" idx="5"/>
          </p:nvPr>
        </p:nvSpPr>
        <p:spPr/>
        <p:txBody>
          <a:bodyPr/>
          <a:lstStyle/>
          <a:p>
            <a:pPr rtl="0"/>
            <a:fld id="{5641018C-6CAF-B84E-B92C-ECB119457FBA}" type="slidenum">
              <a:rPr/>
              <a:t>503</a:t>
            </a:fld>
            <a:endParaRPr/>
          </a:p>
        </p:txBody>
      </p:sp>
    </p:spTree>
    <p:extLst>
      <p:ext uri="{BB962C8B-B14F-4D97-AF65-F5344CB8AC3E}">
        <p14:creationId xmlns:p14="http://schemas.microsoft.com/office/powerpoint/2010/main" val="3126165449"/>
      </p:ext>
    </p:extLst>
  </p:cSld>
  <p:clrMapOvr>
    <a:masterClrMapping/>
  </p:clrMapOvr>
</p:notes>
</file>

<file path=ppt/notesSlides/notesSlide504.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1- 裝置基本設定</a:t>
            </a:r>
          </a:p>
          <a:p>
            <a:pPr rtl="0"/>
            <a:r>
              <a:rPr lang="zh-TW"/>
              <a:t>1.1. - 利用初始設定來設定交換器</a:t>
            </a:r>
          </a:p>
          <a:p>
            <a:pPr rtl="0"/>
            <a:r>
              <a:rPr lang="zh-TW"/>
              <a:t>1.1.5 — 交換器管理存取</a:t>
            </a:r>
          </a:p>
        </p:txBody>
      </p:sp>
      <p:sp>
        <p:nvSpPr>
          <p:cNvPr id="4" name="Slide Number Placeholder 3"/>
          <p:cNvSpPr>
            <a:spLocks noGrp="1"/>
          </p:cNvSpPr>
          <p:nvPr>
            <p:ph type="sldNum" sz="quarter" idx="5"/>
          </p:nvPr>
        </p:nvSpPr>
        <p:spPr/>
        <p:txBody>
          <a:bodyPr/>
          <a:lstStyle/>
          <a:p>
            <a:pPr rtl="0"/>
            <a:fld id="{5641018C-6CAF-B84E-B92C-ECB119457FBA}" type="slidenum">
              <a:rPr/>
              <a:t>504</a:t>
            </a:fld>
            <a:endParaRPr/>
          </a:p>
        </p:txBody>
      </p:sp>
    </p:spTree>
    <p:extLst>
      <p:ext uri="{BB962C8B-B14F-4D97-AF65-F5344CB8AC3E}">
        <p14:creationId xmlns:p14="http://schemas.microsoft.com/office/powerpoint/2010/main" val="2824995651"/>
      </p:ext>
    </p:extLst>
  </p:cSld>
  <p:clrMapOvr>
    <a:masterClrMapping/>
  </p:clrMapOvr>
</p:notes>
</file>

<file path=ppt/notesSlides/notesSlide505.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1- 裝置基本設定</a:t>
            </a:r>
          </a:p>
          <a:p>
            <a:pPr rtl="0"/>
            <a:r>
              <a:rPr lang="zh-TW"/>
              <a:t>1.1. - 利用初始設定來設定交換器</a:t>
            </a:r>
          </a:p>
          <a:p>
            <a:pPr rtl="0"/>
            <a:r>
              <a:rPr lang="zh-TW"/>
              <a:t>1.1.6 — 交換器 SVI 設定範例</a:t>
            </a:r>
          </a:p>
        </p:txBody>
      </p:sp>
      <p:sp>
        <p:nvSpPr>
          <p:cNvPr id="4" name="Slide Number Placeholder 3"/>
          <p:cNvSpPr>
            <a:spLocks noGrp="1"/>
          </p:cNvSpPr>
          <p:nvPr>
            <p:ph type="sldNum" sz="quarter" idx="5"/>
          </p:nvPr>
        </p:nvSpPr>
        <p:spPr/>
        <p:txBody>
          <a:bodyPr/>
          <a:lstStyle/>
          <a:p>
            <a:pPr rtl="0"/>
            <a:fld id="{5641018C-6CAF-B84E-B92C-ECB119457FBA}" type="slidenum">
              <a:rPr/>
              <a:t>505</a:t>
            </a:fld>
            <a:endParaRPr/>
          </a:p>
        </p:txBody>
      </p:sp>
    </p:spTree>
    <p:extLst>
      <p:ext uri="{BB962C8B-B14F-4D97-AF65-F5344CB8AC3E}">
        <p14:creationId xmlns:p14="http://schemas.microsoft.com/office/powerpoint/2010/main" val="46009762"/>
      </p:ext>
    </p:extLst>
  </p:cSld>
  <p:clrMapOvr>
    <a:masterClrMapping/>
  </p:clrMapOvr>
</p:notes>
</file>

<file path=ppt/notesSlides/notesSlide506.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1- 裝置基本設定</a:t>
            </a:r>
          </a:p>
          <a:p>
            <a:pPr rtl="0"/>
            <a:r>
              <a:rPr lang="zh-TW"/>
              <a:t>1.1. - 利用初始設定來設定交換器</a:t>
            </a:r>
          </a:p>
          <a:p>
            <a:pPr rtl="0"/>
            <a:r>
              <a:rPr lang="zh-TW"/>
              <a:t>1.1.6 — 交換器 SVI 設定範例（續）</a:t>
            </a:r>
          </a:p>
        </p:txBody>
      </p:sp>
      <p:sp>
        <p:nvSpPr>
          <p:cNvPr id="4" name="Slide Number Placeholder 3"/>
          <p:cNvSpPr>
            <a:spLocks noGrp="1"/>
          </p:cNvSpPr>
          <p:nvPr>
            <p:ph type="sldNum" sz="quarter" idx="5"/>
          </p:nvPr>
        </p:nvSpPr>
        <p:spPr/>
        <p:txBody>
          <a:bodyPr/>
          <a:lstStyle/>
          <a:p>
            <a:pPr rtl="0"/>
            <a:fld id="{5641018C-6CAF-B84E-B92C-ECB119457FBA}" type="slidenum">
              <a:rPr/>
              <a:t>506</a:t>
            </a:fld>
            <a:endParaRPr/>
          </a:p>
        </p:txBody>
      </p:sp>
    </p:spTree>
    <p:extLst>
      <p:ext uri="{BB962C8B-B14F-4D97-AF65-F5344CB8AC3E}">
        <p14:creationId xmlns:p14="http://schemas.microsoft.com/office/powerpoint/2010/main" val="4143622561"/>
      </p:ext>
    </p:extLst>
  </p:cSld>
  <p:clrMapOvr>
    <a:masterClrMapping/>
  </p:clrMapOvr>
</p:notes>
</file>

<file path=ppt/notesSlides/notesSlide507.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1- 裝置基本設定</a:t>
            </a:r>
          </a:p>
          <a:p>
            <a:pPr rtl="0"/>
            <a:r>
              <a:rPr lang="zh-TW"/>
              <a:t>1.1. - 利用初始設定來設定交換器</a:t>
            </a:r>
          </a:p>
          <a:p>
            <a:pPr rtl="0"/>
            <a:r>
              <a:rPr lang="zh-TW"/>
              <a:t>1.1.6 — 交換器 SVI 設定範例（續）</a:t>
            </a:r>
          </a:p>
        </p:txBody>
      </p:sp>
      <p:sp>
        <p:nvSpPr>
          <p:cNvPr id="4" name="Slide Number Placeholder 3"/>
          <p:cNvSpPr>
            <a:spLocks noGrp="1"/>
          </p:cNvSpPr>
          <p:nvPr>
            <p:ph type="sldNum" sz="quarter" idx="5"/>
          </p:nvPr>
        </p:nvSpPr>
        <p:spPr/>
        <p:txBody>
          <a:bodyPr/>
          <a:lstStyle/>
          <a:p>
            <a:pPr rtl="0"/>
            <a:fld id="{5641018C-6CAF-B84E-B92C-ECB119457FBA}" type="slidenum">
              <a:rPr/>
              <a:t>507</a:t>
            </a:fld>
            <a:endParaRPr/>
          </a:p>
        </p:txBody>
      </p:sp>
    </p:spTree>
    <p:extLst>
      <p:ext uri="{BB962C8B-B14F-4D97-AF65-F5344CB8AC3E}">
        <p14:creationId xmlns:p14="http://schemas.microsoft.com/office/powerpoint/2010/main" val="2244951410"/>
      </p:ext>
    </p:extLst>
  </p:cSld>
  <p:clrMapOvr>
    <a:masterClrMapping/>
  </p:clrMapOvr>
</p:notes>
</file>

<file path=ppt/notesSlides/notesSlide508.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1- 裝置基本設定</a:t>
            </a:r>
          </a:p>
          <a:p>
            <a:pPr rtl="0"/>
            <a:r>
              <a:rPr lang="zh-TW"/>
              <a:t>1.1. - 利用初始設定來設定交換器</a:t>
            </a:r>
          </a:p>
          <a:p>
            <a:pPr rtl="0"/>
            <a:r>
              <a:rPr lang="zh-TW"/>
              <a:t>1.1.6 — 交換器 SVI 設定範例（續）</a:t>
            </a:r>
          </a:p>
        </p:txBody>
      </p:sp>
      <p:sp>
        <p:nvSpPr>
          <p:cNvPr id="4" name="Slide Number Placeholder 3"/>
          <p:cNvSpPr>
            <a:spLocks noGrp="1"/>
          </p:cNvSpPr>
          <p:nvPr>
            <p:ph type="sldNum" sz="quarter" idx="5"/>
          </p:nvPr>
        </p:nvSpPr>
        <p:spPr/>
        <p:txBody>
          <a:bodyPr/>
          <a:lstStyle/>
          <a:p>
            <a:pPr rtl="0"/>
            <a:fld id="{5641018C-6CAF-B84E-B92C-ECB119457FBA}" type="slidenum">
              <a:rPr/>
              <a:t>508</a:t>
            </a:fld>
            <a:endParaRPr/>
          </a:p>
        </p:txBody>
      </p:sp>
    </p:spTree>
    <p:extLst>
      <p:ext uri="{BB962C8B-B14F-4D97-AF65-F5344CB8AC3E}">
        <p14:creationId xmlns:p14="http://schemas.microsoft.com/office/powerpoint/2010/main" val="3318988868"/>
      </p:ext>
    </p:extLst>
  </p:cSld>
  <p:clrMapOvr>
    <a:masterClrMapping/>
  </p:clrMapOvr>
</p:notes>
</file>

<file path=ppt/notesSlides/notesSlide509.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1- 裝置基本設定</a:t>
            </a:r>
          </a:p>
          <a:p>
            <a:pPr rtl="0"/>
            <a:r>
              <a:rPr lang="zh-TW"/>
              <a:t>1.2 設定交換器連接埠</a:t>
            </a:r>
          </a:p>
          <a:p>
            <a:pPr rtl="0"/>
            <a:r>
              <a:rPr lang="zh-TW"/>
              <a:t>1.2.1 — 雙工通訊</a:t>
            </a:r>
          </a:p>
        </p:txBody>
      </p:sp>
      <p:sp>
        <p:nvSpPr>
          <p:cNvPr id="4" name="Slide Number Placeholder 3"/>
          <p:cNvSpPr>
            <a:spLocks noGrp="1"/>
          </p:cNvSpPr>
          <p:nvPr>
            <p:ph type="sldNum" sz="quarter" idx="5"/>
          </p:nvPr>
        </p:nvSpPr>
        <p:spPr/>
        <p:txBody>
          <a:bodyPr/>
          <a:lstStyle/>
          <a:p>
            <a:pPr rtl="0"/>
            <a:fld id="{5641018C-6CAF-B84E-B92C-ECB119457FBA}" type="slidenum">
              <a:rPr/>
              <a:t>509</a:t>
            </a:fld>
            <a:endParaRPr/>
          </a:p>
        </p:txBody>
      </p:sp>
    </p:spTree>
    <p:extLst>
      <p:ext uri="{BB962C8B-B14F-4D97-AF65-F5344CB8AC3E}">
        <p14:creationId xmlns:p14="http://schemas.microsoft.com/office/powerpoint/2010/main" val="3381880136"/>
      </p:ext>
    </p:extLst>
  </p:cSld>
  <p:clrMapOvr>
    <a:masterClrMapping/>
  </p:clrMapOvr>
</p:notes>
</file>

<file path=ppt/notesSlides/notesSlide51.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112642" name="Rectangle 11"/>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a:defRPr>
            </a:lvl1pPr>
            <a:lvl2pPr marL="742950" indent="-285750" defTabSz="882650">
              <a:defRPr sz="2400">
                <a:solidFill>
                  <a:schemeClr val="tx1"/>
                </a:solidFill>
                <a:latin typeface="Arial"/>
              </a:defRPr>
            </a:lvl2pPr>
            <a:lvl3pPr marL="1143000" indent="-228600" defTabSz="882650">
              <a:defRPr sz="2400">
                <a:solidFill>
                  <a:schemeClr val="tx1"/>
                </a:solidFill>
                <a:latin typeface="Arial"/>
              </a:defRPr>
            </a:lvl3pPr>
            <a:lvl4pPr marL="1600200" indent="-228600" defTabSz="882650">
              <a:defRPr sz="2400">
                <a:solidFill>
                  <a:schemeClr val="tx1"/>
                </a:solidFill>
                <a:latin typeface="Arial"/>
              </a:defRPr>
            </a:lvl4pPr>
            <a:lvl5pPr marL="2057400" indent="-228600" defTabSz="882650">
              <a:defRPr sz="2400">
                <a:solidFill>
                  <a:schemeClr val="tx1"/>
                </a:solidFill>
                <a:latin typeface="Arial"/>
              </a:defRPr>
            </a:lvl5pPr>
            <a:lvl6pPr marL="2514600" indent="-228600" algn="ctr" defTabSz="882650" eaLnBrk="0" fontAlgn="base" hangingPunct="0">
              <a:lnSpc>
                <a:spcPct val="90000"/>
              </a:lnSpc>
              <a:spcBef>
                <a:spcPct val="0"/>
              </a:spcBef>
              <a:spcAft>
                <a:spcPct val="0"/>
              </a:spcAft>
              <a:defRPr sz="2400">
                <a:solidFill>
                  <a:schemeClr val="tx1"/>
                </a:solidFill>
                <a:latin typeface="Arial"/>
              </a:defRPr>
            </a:lvl6pPr>
            <a:lvl7pPr marL="2971800" indent="-228600" algn="ctr" defTabSz="882650" eaLnBrk="0" fontAlgn="base" hangingPunct="0">
              <a:lnSpc>
                <a:spcPct val="90000"/>
              </a:lnSpc>
              <a:spcBef>
                <a:spcPct val="0"/>
              </a:spcBef>
              <a:spcAft>
                <a:spcPct val="0"/>
              </a:spcAft>
              <a:defRPr sz="2400">
                <a:solidFill>
                  <a:schemeClr val="tx1"/>
                </a:solidFill>
                <a:latin typeface="Arial"/>
              </a:defRPr>
            </a:lvl7pPr>
            <a:lvl8pPr marL="3429000" indent="-228600" algn="ctr" defTabSz="882650" eaLnBrk="0" fontAlgn="base" hangingPunct="0">
              <a:lnSpc>
                <a:spcPct val="90000"/>
              </a:lnSpc>
              <a:spcBef>
                <a:spcPct val="0"/>
              </a:spcBef>
              <a:spcAft>
                <a:spcPct val="0"/>
              </a:spcAft>
              <a:defRPr sz="2400">
                <a:solidFill>
                  <a:schemeClr val="tx1"/>
                </a:solidFill>
                <a:latin typeface="Arial"/>
              </a:defRPr>
            </a:lvl8pPr>
            <a:lvl9pPr marL="3886200" indent="-228600" algn="ctr" defTabSz="882650" eaLnBrk="0" fontAlgn="base" hangingPunct="0">
              <a:lnSpc>
                <a:spcPct val="90000"/>
              </a:lnSpc>
              <a:spcBef>
                <a:spcPct val="0"/>
              </a:spcBef>
              <a:spcAft>
                <a:spcPct val="0"/>
              </a:spcAft>
              <a:defRPr sz="2400">
                <a:solidFill>
                  <a:schemeClr val="tx1"/>
                </a:solidFill>
                <a:latin typeface="Arial"/>
              </a:defRPr>
            </a:lvl9pPr>
          </a:lstStyle>
          <a:p>
            <a:pPr rtl="0"/>
            <a:fld id="{04267211-205D-47E8-9F29-7E4C01D43DC3}" type="slidenum">
              <a:rPr sz="800">
                <a:solidFill>
                  <a:prstClr val="black"/>
                </a:solidFill>
              </a:rPr>
              <a:pPr rtl="0"/>
              <a:t>51</a:t>
            </a:fld>
            <a:endParaRPr sz="800">
              <a:solidFill>
                <a:prstClr val="black"/>
              </a:solidFill>
            </a:endParaRPr>
          </a:p>
        </p:txBody>
      </p:sp>
      <p:sp>
        <p:nvSpPr>
          <p:cNvPr id="112643" name="Rectangle 2"/>
          <p:cNvSpPr>
            <a:spLocks noGrp="1" noRot="1" noChangeAspect="1" noChangeArrowheads="1" noTextEdit="1"/>
          </p:cNvSpPr>
          <p:nvPr>
            <p:ph type="sldImg"/>
          </p:nvPr>
        </p:nvSpPr>
        <p:spPr>
          <a:xfrm>
            <a:off x="1168400" y="1243013"/>
            <a:ext cx="4470400" cy="3354387"/>
          </a:xfrm>
        </p:spPr>
      </p:sp>
      <p:sp>
        <p:nvSpPr>
          <p:cNvPr id="11264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lnSpc>
                <a:spcPct val="80000"/>
              </a:lnSpc>
              <a:buFontTx/>
              <a:buNone/>
            </a:pPr>
            <a:r>
              <a:rPr lang="zh-TW" sz="1200" kern="1200">
                <a:solidFill>
                  <a:schemeClr val="tx1"/>
                </a:solidFill>
                <a:latin typeface="Arial"/>
                <a:ea typeface="ＭＳ Ｐゴシック" charset="0"/>
                <a:cs typeface="ＭＳ Ｐゴシック" charset="0"/>
              </a:rPr>
              <a:t>2 — 基本交換器和終端裝置組態</a:t>
            </a:r>
          </a:p>
          <a:p>
            <a:pPr rtl="0">
              <a:lnSpc>
                <a:spcPct val="80000"/>
              </a:lnSpc>
              <a:buFontTx/>
              <a:buNone/>
            </a:pPr>
            <a:r>
              <a:rPr lang="zh-TW" sz="1200" kern="1200">
                <a:solidFill>
                  <a:schemeClr val="tx1"/>
                </a:solidFill>
                <a:latin typeface="Arial"/>
                <a:ea typeface="ＭＳ Ｐゴシック" charset="0"/>
                <a:cs typeface="ＭＳ Ｐゴシック" charset="0"/>
              </a:rPr>
              <a:t>2.2 – IOS </a:t>
            </a:r>
            <a:r>
              <a:rPr lang="zh-TW" sz="1200" kern="1200">
                <a:solidFill>
                  <a:schemeClr val="accent5">
                    <a:lumMod val="40000"/>
                    <a:lumOff val="60000"/>
                  </a:schemeClr>
                </a:solidFill>
                <a:latin typeface="Arial"/>
                <a:ea typeface="ＭＳ Ｐゴシック" charset="0"/>
                <a:cs typeface="ＭＳ Ｐゴシック" charset="0"/>
              </a:rPr>
              <a:t>Navigation</a:t>
            </a:r>
          </a:p>
          <a:p>
            <a:pPr rtl="0">
              <a:lnSpc>
                <a:spcPct val="80000"/>
              </a:lnSpc>
              <a:buFontTx/>
              <a:buNone/>
            </a:pPr>
            <a:r>
              <a:rPr lang="zh-TW">
                <a:latin typeface="Arial"/>
              </a:rPr>
              <a:t>2.2.2 — 配置模式和子配置模式</a:t>
            </a:r>
          </a:p>
          <a:p>
            <a:pPr>
              <a:lnSpc>
                <a:spcPct val="80000"/>
              </a:lnSpc>
              <a:buFontTx/>
              <a:buNone/>
            </a:pPr>
            <a:endParaRPr lang="en-US"/>
          </a:p>
        </p:txBody>
      </p:sp>
    </p:spTree>
    <p:extLst>
      <p:ext uri="{BB962C8B-B14F-4D97-AF65-F5344CB8AC3E}">
        <p14:creationId xmlns:p14="http://schemas.microsoft.com/office/powerpoint/2010/main" val="1328302834"/>
      </p:ext>
    </p:extLst>
  </p:cSld>
  <p:clrMapOvr>
    <a:masterClrMapping/>
  </p:clrMapOvr>
</p:notes>
</file>

<file path=ppt/notesSlides/notesSlide510.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1- 裝置基本設定</a:t>
            </a:r>
          </a:p>
          <a:p>
            <a:pPr rtl="0"/>
            <a:r>
              <a:rPr lang="zh-TW"/>
              <a:t>1.2 設定交換器連接埠</a:t>
            </a:r>
          </a:p>
          <a:p>
            <a:pPr rtl="0"/>
            <a:r>
              <a:rPr lang="zh-TW"/>
              <a:t>1.2.2 — 在實體層設定交換器連接埠</a:t>
            </a:r>
          </a:p>
        </p:txBody>
      </p:sp>
      <p:sp>
        <p:nvSpPr>
          <p:cNvPr id="4" name="Slide Number Placeholder 3"/>
          <p:cNvSpPr>
            <a:spLocks noGrp="1"/>
          </p:cNvSpPr>
          <p:nvPr>
            <p:ph type="sldNum" sz="quarter" idx="5"/>
          </p:nvPr>
        </p:nvSpPr>
        <p:spPr/>
        <p:txBody>
          <a:bodyPr/>
          <a:lstStyle/>
          <a:p>
            <a:pPr rtl="0"/>
            <a:fld id="{5641018C-6CAF-B84E-B92C-ECB119457FBA}" type="slidenum">
              <a:rPr/>
              <a:t>510</a:t>
            </a:fld>
            <a:endParaRPr/>
          </a:p>
        </p:txBody>
      </p:sp>
    </p:spTree>
    <p:extLst>
      <p:ext uri="{BB962C8B-B14F-4D97-AF65-F5344CB8AC3E}">
        <p14:creationId xmlns:p14="http://schemas.microsoft.com/office/powerpoint/2010/main" val="1716406743"/>
      </p:ext>
    </p:extLst>
  </p:cSld>
  <p:clrMapOvr>
    <a:masterClrMapping/>
  </p:clrMapOvr>
</p:notes>
</file>

<file path=ppt/notesSlides/notesSlide511.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1- 裝置基本設定</a:t>
            </a:r>
          </a:p>
          <a:p>
            <a:pPr rtl="0"/>
            <a:r>
              <a:rPr lang="zh-TW"/>
              <a:t>1.2 設定交換器連接埠</a:t>
            </a:r>
          </a:p>
          <a:p>
            <a:pPr rtl="0"/>
            <a:r>
              <a:rPr lang="zh-TW"/>
              <a:t>1.2.2 — 在實體層設定交換器連接埠 (續)</a:t>
            </a:r>
          </a:p>
        </p:txBody>
      </p:sp>
      <p:sp>
        <p:nvSpPr>
          <p:cNvPr id="4" name="Slide Number Placeholder 3"/>
          <p:cNvSpPr>
            <a:spLocks noGrp="1"/>
          </p:cNvSpPr>
          <p:nvPr>
            <p:ph type="sldNum" sz="quarter" idx="5"/>
          </p:nvPr>
        </p:nvSpPr>
        <p:spPr/>
        <p:txBody>
          <a:bodyPr/>
          <a:lstStyle/>
          <a:p>
            <a:pPr rtl="0"/>
            <a:fld id="{5641018C-6CAF-B84E-B92C-ECB119457FBA}" type="slidenum">
              <a:rPr/>
              <a:t>511</a:t>
            </a:fld>
            <a:endParaRPr/>
          </a:p>
        </p:txBody>
      </p:sp>
    </p:spTree>
    <p:extLst>
      <p:ext uri="{BB962C8B-B14F-4D97-AF65-F5344CB8AC3E}">
        <p14:creationId xmlns:p14="http://schemas.microsoft.com/office/powerpoint/2010/main" val="261385284"/>
      </p:ext>
    </p:extLst>
  </p:cSld>
  <p:clrMapOvr>
    <a:masterClrMapping/>
  </p:clrMapOvr>
</p:notes>
</file>

<file path=ppt/notesSlides/notesSlide512.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1- 裝置基本設定</a:t>
            </a:r>
          </a:p>
          <a:p>
            <a:pPr rtl="0"/>
            <a:r>
              <a:rPr lang="zh-TW"/>
              <a:t>1.2 設定交換器連接埠</a:t>
            </a:r>
          </a:p>
          <a:p>
            <a:pPr rtl="0"/>
            <a:r>
              <a:rPr lang="zh-TW"/>
              <a:t>1.2.3 — auto-MDIX</a:t>
            </a:r>
          </a:p>
        </p:txBody>
      </p:sp>
      <p:sp>
        <p:nvSpPr>
          <p:cNvPr id="4" name="Slide Number Placeholder 3"/>
          <p:cNvSpPr>
            <a:spLocks noGrp="1"/>
          </p:cNvSpPr>
          <p:nvPr>
            <p:ph type="sldNum" sz="quarter" idx="5"/>
          </p:nvPr>
        </p:nvSpPr>
        <p:spPr/>
        <p:txBody>
          <a:bodyPr/>
          <a:lstStyle/>
          <a:p>
            <a:pPr rtl="0"/>
            <a:fld id="{5641018C-6CAF-B84E-B92C-ECB119457FBA}" type="slidenum">
              <a:rPr/>
              <a:t>512</a:t>
            </a:fld>
            <a:endParaRPr/>
          </a:p>
        </p:txBody>
      </p:sp>
    </p:spTree>
    <p:extLst>
      <p:ext uri="{BB962C8B-B14F-4D97-AF65-F5344CB8AC3E}">
        <p14:creationId xmlns:p14="http://schemas.microsoft.com/office/powerpoint/2010/main" val="3218461391"/>
      </p:ext>
    </p:extLst>
  </p:cSld>
  <p:clrMapOvr>
    <a:masterClrMapping/>
  </p:clrMapOvr>
</p:notes>
</file>

<file path=ppt/notesSlides/notesSlide513.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1- 裝置基本設定</a:t>
            </a:r>
          </a:p>
          <a:p>
            <a:pPr rtl="0"/>
            <a:r>
              <a:rPr lang="zh-TW"/>
              <a:t>1.2 設定交換器連接埠</a:t>
            </a:r>
          </a:p>
          <a:p>
            <a:pPr rtl="0"/>
            <a:r>
              <a:rPr lang="zh-TW"/>
              <a:t>1.2.4 — 交換器驗證指令</a:t>
            </a:r>
          </a:p>
        </p:txBody>
      </p:sp>
      <p:sp>
        <p:nvSpPr>
          <p:cNvPr id="4" name="Slide Number Placeholder 3"/>
          <p:cNvSpPr>
            <a:spLocks noGrp="1"/>
          </p:cNvSpPr>
          <p:nvPr>
            <p:ph type="sldNum" sz="quarter" idx="5"/>
          </p:nvPr>
        </p:nvSpPr>
        <p:spPr/>
        <p:txBody>
          <a:bodyPr/>
          <a:lstStyle/>
          <a:p>
            <a:pPr rtl="0"/>
            <a:fld id="{5641018C-6CAF-B84E-B92C-ECB119457FBA}" type="slidenum">
              <a:rPr/>
              <a:t>513</a:t>
            </a:fld>
            <a:endParaRPr/>
          </a:p>
        </p:txBody>
      </p:sp>
    </p:spTree>
    <p:extLst>
      <p:ext uri="{BB962C8B-B14F-4D97-AF65-F5344CB8AC3E}">
        <p14:creationId xmlns:p14="http://schemas.microsoft.com/office/powerpoint/2010/main" val="1809496955"/>
      </p:ext>
    </p:extLst>
  </p:cSld>
  <p:clrMapOvr>
    <a:masterClrMapping/>
  </p:clrMapOvr>
</p:notes>
</file>

<file path=ppt/notesSlides/notesSlide514.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1- 裝置基本設定</a:t>
            </a:r>
          </a:p>
          <a:p>
            <a:pPr rtl="0"/>
            <a:r>
              <a:rPr lang="zh-TW"/>
              <a:t>1.2 設定交換器連接埠</a:t>
            </a:r>
          </a:p>
          <a:p>
            <a:pPr rtl="0"/>
            <a:r>
              <a:rPr lang="zh-TW"/>
              <a:t>1.2.5 — 驗證交換器連接埠設定</a:t>
            </a:r>
          </a:p>
        </p:txBody>
      </p:sp>
      <p:sp>
        <p:nvSpPr>
          <p:cNvPr id="4" name="Slide Number Placeholder 3"/>
          <p:cNvSpPr>
            <a:spLocks noGrp="1"/>
          </p:cNvSpPr>
          <p:nvPr>
            <p:ph type="sldNum" sz="quarter" idx="5"/>
          </p:nvPr>
        </p:nvSpPr>
        <p:spPr/>
        <p:txBody>
          <a:bodyPr/>
          <a:lstStyle/>
          <a:p>
            <a:pPr rtl="0"/>
            <a:fld id="{5641018C-6CAF-B84E-B92C-ECB119457FBA}" type="slidenum">
              <a:rPr/>
              <a:t>514</a:t>
            </a:fld>
            <a:endParaRPr/>
          </a:p>
        </p:txBody>
      </p:sp>
    </p:spTree>
    <p:extLst>
      <p:ext uri="{BB962C8B-B14F-4D97-AF65-F5344CB8AC3E}">
        <p14:creationId xmlns:p14="http://schemas.microsoft.com/office/powerpoint/2010/main" val="2054594877"/>
      </p:ext>
    </p:extLst>
  </p:cSld>
  <p:clrMapOvr>
    <a:masterClrMapping/>
  </p:clrMapOvr>
</p:notes>
</file>

<file path=ppt/notesSlides/notesSlide515.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1- 裝置基本設定</a:t>
            </a:r>
          </a:p>
          <a:p>
            <a:pPr rtl="0"/>
            <a:r>
              <a:rPr lang="zh-TW"/>
              <a:t>1.2 設定交換器連接埠</a:t>
            </a:r>
          </a:p>
          <a:p>
            <a:pPr rtl="0"/>
            <a:r>
              <a:rPr lang="zh-TW"/>
              <a:t>1.2.5 — 驗證交換器連接埠設定 (續)</a:t>
            </a:r>
          </a:p>
        </p:txBody>
      </p:sp>
      <p:sp>
        <p:nvSpPr>
          <p:cNvPr id="4" name="Slide Number Placeholder 3"/>
          <p:cNvSpPr>
            <a:spLocks noGrp="1"/>
          </p:cNvSpPr>
          <p:nvPr>
            <p:ph type="sldNum" sz="quarter" idx="5"/>
          </p:nvPr>
        </p:nvSpPr>
        <p:spPr/>
        <p:txBody>
          <a:bodyPr/>
          <a:lstStyle/>
          <a:p>
            <a:pPr rtl="0"/>
            <a:fld id="{5641018C-6CAF-B84E-B92C-ECB119457FBA}" type="slidenum">
              <a:rPr/>
              <a:t>515</a:t>
            </a:fld>
            <a:endParaRPr/>
          </a:p>
        </p:txBody>
      </p:sp>
    </p:spTree>
    <p:extLst>
      <p:ext uri="{BB962C8B-B14F-4D97-AF65-F5344CB8AC3E}">
        <p14:creationId xmlns:p14="http://schemas.microsoft.com/office/powerpoint/2010/main" val="274872585"/>
      </p:ext>
    </p:extLst>
  </p:cSld>
  <p:clrMapOvr>
    <a:masterClrMapping/>
  </p:clrMapOvr>
</p:notes>
</file>

<file path=ppt/notesSlides/notesSlide516.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1- 裝置基本設定</a:t>
            </a:r>
          </a:p>
          <a:p>
            <a:pPr rtl="0"/>
            <a:r>
              <a:rPr lang="zh-TW"/>
              <a:t>1.2 設定交換器連接埠</a:t>
            </a:r>
          </a:p>
          <a:p>
            <a:pPr rtl="0"/>
            <a:r>
              <a:rPr lang="zh-TW"/>
              <a:t>1.2.6 — 網路存取層問題</a:t>
            </a:r>
          </a:p>
        </p:txBody>
      </p:sp>
      <p:sp>
        <p:nvSpPr>
          <p:cNvPr id="4" name="Slide Number Placeholder 3"/>
          <p:cNvSpPr>
            <a:spLocks noGrp="1"/>
          </p:cNvSpPr>
          <p:nvPr>
            <p:ph type="sldNum" sz="quarter" idx="5"/>
          </p:nvPr>
        </p:nvSpPr>
        <p:spPr/>
        <p:txBody>
          <a:bodyPr/>
          <a:lstStyle/>
          <a:p>
            <a:pPr rtl="0"/>
            <a:fld id="{5641018C-6CAF-B84E-B92C-ECB119457FBA}" type="slidenum">
              <a:rPr/>
              <a:t>516</a:t>
            </a:fld>
            <a:endParaRPr/>
          </a:p>
        </p:txBody>
      </p:sp>
    </p:spTree>
    <p:extLst>
      <p:ext uri="{BB962C8B-B14F-4D97-AF65-F5344CB8AC3E}">
        <p14:creationId xmlns:p14="http://schemas.microsoft.com/office/powerpoint/2010/main" val="3128263854"/>
      </p:ext>
    </p:extLst>
  </p:cSld>
  <p:clrMapOvr>
    <a:masterClrMapping/>
  </p:clrMapOvr>
</p:notes>
</file>

<file path=ppt/notesSlides/notesSlide517.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1- 裝置基本設定</a:t>
            </a:r>
          </a:p>
          <a:p>
            <a:pPr rtl="0"/>
            <a:r>
              <a:rPr lang="zh-TW"/>
              <a:t>1.2 設定交換器連接埠</a:t>
            </a:r>
          </a:p>
          <a:p>
            <a:pPr rtl="0"/>
            <a:r>
              <a:rPr lang="zh-TW"/>
              <a:t>1.2.6 — 網路存取層問題 (續)</a:t>
            </a:r>
          </a:p>
        </p:txBody>
      </p:sp>
      <p:sp>
        <p:nvSpPr>
          <p:cNvPr id="4" name="Slide Number Placeholder 3"/>
          <p:cNvSpPr>
            <a:spLocks noGrp="1"/>
          </p:cNvSpPr>
          <p:nvPr>
            <p:ph type="sldNum" sz="quarter" idx="5"/>
          </p:nvPr>
        </p:nvSpPr>
        <p:spPr/>
        <p:txBody>
          <a:bodyPr/>
          <a:lstStyle/>
          <a:p>
            <a:pPr rtl="0"/>
            <a:fld id="{5641018C-6CAF-B84E-B92C-ECB119457FBA}" type="slidenum">
              <a:rPr/>
              <a:t>517</a:t>
            </a:fld>
            <a:endParaRPr/>
          </a:p>
        </p:txBody>
      </p:sp>
    </p:spTree>
    <p:extLst>
      <p:ext uri="{BB962C8B-B14F-4D97-AF65-F5344CB8AC3E}">
        <p14:creationId xmlns:p14="http://schemas.microsoft.com/office/powerpoint/2010/main" val="4092891559"/>
      </p:ext>
    </p:extLst>
  </p:cSld>
  <p:clrMapOvr>
    <a:masterClrMapping/>
  </p:clrMapOvr>
</p:notes>
</file>

<file path=ppt/notesSlides/notesSlide518.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1- 裝置基本設定</a:t>
            </a:r>
          </a:p>
          <a:p>
            <a:pPr rtl="0"/>
            <a:r>
              <a:rPr lang="zh-TW"/>
              <a:t>1.2 設定交換器連接埠</a:t>
            </a:r>
          </a:p>
          <a:p>
            <a:pPr rtl="0"/>
            <a:r>
              <a:rPr lang="zh-TW"/>
              <a:t>1.2.6 — 網路存取層問題 (連續)</a:t>
            </a:r>
          </a:p>
        </p:txBody>
      </p:sp>
      <p:sp>
        <p:nvSpPr>
          <p:cNvPr id="4" name="Slide Number Placeholder 3"/>
          <p:cNvSpPr>
            <a:spLocks noGrp="1"/>
          </p:cNvSpPr>
          <p:nvPr>
            <p:ph type="sldNum" sz="quarter" idx="5"/>
          </p:nvPr>
        </p:nvSpPr>
        <p:spPr/>
        <p:txBody>
          <a:bodyPr/>
          <a:lstStyle/>
          <a:p>
            <a:pPr rtl="0"/>
            <a:fld id="{5641018C-6CAF-B84E-B92C-ECB119457FBA}" type="slidenum">
              <a:rPr/>
              <a:t>518</a:t>
            </a:fld>
            <a:endParaRPr/>
          </a:p>
        </p:txBody>
      </p:sp>
    </p:spTree>
    <p:extLst>
      <p:ext uri="{BB962C8B-B14F-4D97-AF65-F5344CB8AC3E}">
        <p14:creationId xmlns:p14="http://schemas.microsoft.com/office/powerpoint/2010/main" val="1164527111"/>
      </p:ext>
    </p:extLst>
  </p:cSld>
  <p:clrMapOvr>
    <a:masterClrMapping/>
  </p:clrMapOvr>
</p:notes>
</file>

<file path=ppt/notesSlides/notesSlide519.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1- 裝置基本設定</a:t>
            </a:r>
          </a:p>
          <a:p>
            <a:pPr rtl="0"/>
            <a:r>
              <a:rPr lang="zh-TW"/>
              <a:t>1.2 設定交換器連接埠</a:t>
            </a:r>
          </a:p>
          <a:p>
            <a:pPr rtl="0"/>
            <a:r>
              <a:rPr lang="zh-TW"/>
              <a:t>1.2.7 — 介面輸入和輸出錯誤</a:t>
            </a:r>
          </a:p>
        </p:txBody>
      </p:sp>
      <p:sp>
        <p:nvSpPr>
          <p:cNvPr id="4" name="Slide Number Placeholder 3"/>
          <p:cNvSpPr>
            <a:spLocks noGrp="1"/>
          </p:cNvSpPr>
          <p:nvPr>
            <p:ph type="sldNum" sz="quarter" idx="5"/>
          </p:nvPr>
        </p:nvSpPr>
        <p:spPr/>
        <p:txBody>
          <a:bodyPr/>
          <a:lstStyle/>
          <a:p>
            <a:pPr rtl="0"/>
            <a:fld id="{5641018C-6CAF-B84E-B92C-ECB119457FBA}" type="slidenum">
              <a:rPr/>
              <a:t>519</a:t>
            </a:fld>
            <a:endParaRPr/>
          </a:p>
        </p:txBody>
      </p:sp>
    </p:spTree>
    <p:extLst>
      <p:ext uri="{BB962C8B-B14F-4D97-AF65-F5344CB8AC3E}">
        <p14:creationId xmlns:p14="http://schemas.microsoft.com/office/powerpoint/2010/main" val="355106837"/>
      </p:ext>
    </p:extLst>
  </p:cSld>
  <p:clrMapOvr>
    <a:masterClrMapping/>
  </p:clrMapOvr>
</p:notes>
</file>

<file path=ppt/notesSlides/notesSlide52.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lnSpc>
                <a:spcPct val="80000"/>
              </a:lnSpc>
              <a:buFontTx/>
              <a:buNone/>
            </a:pPr>
            <a:r>
              <a:rPr lang="zh-TW" sz="1200" kern="1200">
                <a:solidFill>
                  <a:schemeClr val="tx1"/>
                </a:solidFill>
                <a:latin typeface="Arial"/>
                <a:ea typeface="ＭＳ Ｐゴシック" charset="0"/>
                <a:cs typeface="ＭＳ Ｐゴシック" charset="0"/>
              </a:rPr>
              <a:t>2 — 基本交換器和終端裝置組態</a:t>
            </a:r>
          </a:p>
          <a:p>
            <a:pPr rtl="0">
              <a:lnSpc>
                <a:spcPct val="80000"/>
              </a:lnSpc>
              <a:buFontTx/>
              <a:buNone/>
            </a:pPr>
            <a:r>
              <a:rPr lang="zh-TW" sz="1200" kern="1200">
                <a:solidFill>
                  <a:schemeClr val="tx1"/>
                </a:solidFill>
                <a:latin typeface="Arial"/>
                <a:ea typeface="ＭＳ Ｐゴシック" charset="0"/>
                <a:cs typeface="ＭＳ Ｐゴシック" charset="0"/>
              </a:rPr>
              <a:t>2.2 – IOS </a:t>
            </a:r>
            <a:r>
              <a:rPr lang="zh-TW" sz="1200" kern="1200">
                <a:solidFill>
                  <a:schemeClr val="accent5">
                    <a:lumMod val="40000"/>
                    <a:lumOff val="60000"/>
                  </a:schemeClr>
                </a:solidFill>
                <a:latin typeface="Arial"/>
                <a:ea typeface="ＭＳ Ｐゴシック" charset="0"/>
                <a:cs typeface="ＭＳ Ｐゴシック" charset="0"/>
              </a:rPr>
              <a:t>Navigation</a:t>
            </a:r>
          </a:p>
          <a:p>
            <a:pPr rtl="0">
              <a:lnSpc>
                <a:spcPct val="80000"/>
              </a:lnSpc>
              <a:buFontTx/>
              <a:buNone/>
            </a:pPr>
            <a:r>
              <a:rPr lang="zh-TW">
                <a:latin typeface="Arial"/>
              </a:rPr>
              <a:t>2.2.4 — IOS 模式之間導航</a:t>
            </a:r>
          </a:p>
          <a:p>
            <a:endParaRPr lang="en-US"/>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52</a:t>
            </a:fld>
            <a:endParaRPr>
              <a:solidFill>
                <a:prstClr val="black"/>
              </a:solidFill>
            </a:endParaRPr>
          </a:p>
        </p:txBody>
      </p:sp>
    </p:spTree>
    <p:extLst>
      <p:ext uri="{BB962C8B-B14F-4D97-AF65-F5344CB8AC3E}">
        <p14:creationId xmlns:p14="http://schemas.microsoft.com/office/powerpoint/2010/main" val="781702783"/>
      </p:ext>
    </p:extLst>
  </p:cSld>
  <p:clrMapOvr>
    <a:masterClrMapping/>
  </p:clrMapOvr>
</p:notes>
</file>

<file path=ppt/notesSlides/notesSlide520.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1- 裝置基本設定</a:t>
            </a:r>
          </a:p>
          <a:p>
            <a:pPr rtl="0"/>
            <a:r>
              <a:rPr lang="zh-TW"/>
              <a:t>1.2 設定交換器連接埠</a:t>
            </a:r>
          </a:p>
          <a:p>
            <a:pPr rtl="0"/>
            <a:r>
              <a:rPr lang="zh-TW"/>
              <a:t>1.2.7-介輸入和輸出錯誤（續）</a:t>
            </a:r>
          </a:p>
        </p:txBody>
      </p:sp>
      <p:sp>
        <p:nvSpPr>
          <p:cNvPr id="4" name="Slide Number Placeholder 3"/>
          <p:cNvSpPr>
            <a:spLocks noGrp="1"/>
          </p:cNvSpPr>
          <p:nvPr>
            <p:ph type="sldNum" sz="quarter" idx="5"/>
          </p:nvPr>
        </p:nvSpPr>
        <p:spPr/>
        <p:txBody>
          <a:bodyPr/>
          <a:lstStyle/>
          <a:p>
            <a:pPr rtl="0"/>
            <a:fld id="{5641018C-6CAF-B84E-B92C-ECB119457FBA}" type="slidenum">
              <a:rPr/>
              <a:t>520</a:t>
            </a:fld>
            <a:endParaRPr/>
          </a:p>
        </p:txBody>
      </p:sp>
    </p:spTree>
    <p:extLst>
      <p:ext uri="{BB962C8B-B14F-4D97-AF65-F5344CB8AC3E}">
        <p14:creationId xmlns:p14="http://schemas.microsoft.com/office/powerpoint/2010/main" val="845999431"/>
      </p:ext>
    </p:extLst>
  </p:cSld>
  <p:clrMapOvr>
    <a:masterClrMapping/>
  </p:clrMapOvr>
</p:notes>
</file>

<file path=ppt/notesSlides/notesSlide521.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1- 裝置基本設定</a:t>
            </a:r>
          </a:p>
          <a:p>
            <a:pPr rtl="0"/>
            <a:r>
              <a:rPr lang="zh-TW"/>
              <a:t>1.2 設定交換器連接埠</a:t>
            </a:r>
          </a:p>
          <a:p>
            <a:pPr rtl="0"/>
            <a:r>
              <a:rPr lang="zh-TW"/>
              <a:t>1.2.8 — 故障排除網路存取層問題</a:t>
            </a:r>
          </a:p>
          <a:p>
            <a:pPr rtl="0"/>
            <a:r>
              <a:rPr lang="zh-TW"/>
              <a:t>1.2.9 — 語法檢查器 — 設定交換器連接埠</a:t>
            </a:r>
          </a:p>
        </p:txBody>
      </p:sp>
      <p:sp>
        <p:nvSpPr>
          <p:cNvPr id="4" name="Slide Number Placeholder 3"/>
          <p:cNvSpPr>
            <a:spLocks noGrp="1"/>
          </p:cNvSpPr>
          <p:nvPr>
            <p:ph type="sldNum" sz="quarter" idx="5"/>
          </p:nvPr>
        </p:nvSpPr>
        <p:spPr/>
        <p:txBody>
          <a:bodyPr/>
          <a:lstStyle/>
          <a:p>
            <a:pPr rtl="0"/>
            <a:fld id="{5641018C-6CAF-B84E-B92C-ECB119457FBA}" type="slidenum">
              <a:rPr/>
              <a:t>521</a:t>
            </a:fld>
            <a:endParaRPr/>
          </a:p>
        </p:txBody>
      </p:sp>
    </p:spTree>
    <p:extLst>
      <p:ext uri="{BB962C8B-B14F-4D97-AF65-F5344CB8AC3E}">
        <p14:creationId xmlns:p14="http://schemas.microsoft.com/office/powerpoint/2010/main" val="3373404116"/>
      </p:ext>
    </p:extLst>
  </p:cSld>
  <p:clrMapOvr>
    <a:masterClrMapping/>
  </p:clrMapOvr>
</p:notes>
</file>

<file path=ppt/notesSlides/notesSlide522.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1- 裝置基本設定</a:t>
            </a:r>
          </a:p>
          <a:p>
            <a:pPr rtl="0"/>
            <a:r>
              <a:rPr lang="zh-TW"/>
              <a:t>1.3 – 安全遠端存取</a:t>
            </a:r>
          </a:p>
          <a:p>
            <a:pPr rtl="0"/>
            <a:r>
              <a:rPr lang="zh-TW"/>
              <a:t>1.3.1 — Telnet 操作</a:t>
            </a:r>
          </a:p>
        </p:txBody>
      </p:sp>
      <p:sp>
        <p:nvSpPr>
          <p:cNvPr id="4" name="Slide Number Placeholder 3"/>
          <p:cNvSpPr>
            <a:spLocks noGrp="1"/>
          </p:cNvSpPr>
          <p:nvPr>
            <p:ph type="sldNum" sz="quarter" idx="5"/>
          </p:nvPr>
        </p:nvSpPr>
        <p:spPr/>
        <p:txBody>
          <a:bodyPr/>
          <a:lstStyle/>
          <a:p>
            <a:pPr rtl="0"/>
            <a:fld id="{5641018C-6CAF-B84E-B92C-ECB119457FBA}" type="slidenum">
              <a:rPr/>
              <a:t>522</a:t>
            </a:fld>
            <a:endParaRPr/>
          </a:p>
        </p:txBody>
      </p:sp>
    </p:spTree>
    <p:extLst>
      <p:ext uri="{BB962C8B-B14F-4D97-AF65-F5344CB8AC3E}">
        <p14:creationId xmlns:p14="http://schemas.microsoft.com/office/powerpoint/2010/main" val="1301564768"/>
      </p:ext>
    </p:extLst>
  </p:cSld>
  <p:clrMapOvr>
    <a:masterClrMapping/>
  </p:clrMapOvr>
</p:notes>
</file>

<file path=ppt/notesSlides/notesSlide523.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1- 裝置基本設定</a:t>
            </a:r>
          </a:p>
          <a:p>
            <a:pPr rtl="0"/>
            <a:r>
              <a:rPr lang="zh-TW"/>
              <a:t>1.3 – 安全遠端存取</a:t>
            </a:r>
          </a:p>
          <a:p>
            <a:pPr rtl="0"/>
            <a:r>
              <a:rPr lang="zh-TW"/>
              <a:t>1.3.2 — SSH 操作</a:t>
            </a:r>
          </a:p>
        </p:txBody>
      </p:sp>
      <p:sp>
        <p:nvSpPr>
          <p:cNvPr id="4" name="Slide Number Placeholder 3"/>
          <p:cNvSpPr>
            <a:spLocks noGrp="1"/>
          </p:cNvSpPr>
          <p:nvPr>
            <p:ph type="sldNum" sz="quarter" idx="5"/>
          </p:nvPr>
        </p:nvSpPr>
        <p:spPr/>
        <p:txBody>
          <a:bodyPr/>
          <a:lstStyle/>
          <a:p>
            <a:pPr rtl="0"/>
            <a:fld id="{5641018C-6CAF-B84E-B92C-ECB119457FBA}" type="slidenum">
              <a:rPr/>
              <a:t>523</a:t>
            </a:fld>
            <a:endParaRPr/>
          </a:p>
        </p:txBody>
      </p:sp>
    </p:spTree>
    <p:extLst>
      <p:ext uri="{BB962C8B-B14F-4D97-AF65-F5344CB8AC3E}">
        <p14:creationId xmlns:p14="http://schemas.microsoft.com/office/powerpoint/2010/main" val="3084902634"/>
      </p:ext>
    </p:extLst>
  </p:cSld>
  <p:clrMapOvr>
    <a:masterClrMapping/>
  </p:clrMapOvr>
</p:notes>
</file>

<file path=ppt/notesSlides/notesSlide524.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1- 裝置基本設定</a:t>
            </a:r>
          </a:p>
          <a:p>
            <a:pPr rtl="0"/>
            <a:r>
              <a:rPr lang="zh-TW"/>
              <a:t>1.3 – 安全遠端存取</a:t>
            </a:r>
          </a:p>
          <a:p>
            <a:pPr rtl="0"/>
            <a:r>
              <a:rPr lang="zh-TW"/>
              <a:t>1.3.3 — 驗證交換器支援 SSH</a:t>
            </a:r>
          </a:p>
        </p:txBody>
      </p:sp>
      <p:sp>
        <p:nvSpPr>
          <p:cNvPr id="4" name="Slide Number Placeholder 3"/>
          <p:cNvSpPr>
            <a:spLocks noGrp="1"/>
          </p:cNvSpPr>
          <p:nvPr>
            <p:ph type="sldNum" sz="quarter" idx="5"/>
          </p:nvPr>
        </p:nvSpPr>
        <p:spPr/>
        <p:txBody>
          <a:bodyPr/>
          <a:lstStyle/>
          <a:p>
            <a:pPr rtl="0"/>
            <a:fld id="{5641018C-6CAF-B84E-B92C-ECB119457FBA}" type="slidenum">
              <a:rPr/>
              <a:t>524</a:t>
            </a:fld>
            <a:endParaRPr/>
          </a:p>
        </p:txBody>
      </p:sp>
    </p:spTree>
    <p:extLst>
      <p:ext uri="{BB962C8B-B14F-4D97-AF65-F5344CB8AC3E}">
        <p14:creationId xmlns:p14="http://schemas.microsoft.com/office/powerpoint/2010/main" val="1159631441"/>
      </p:ext>
    </p:extLst>
  </p:cSld>
  <p:clrMapOvr>
    <a:masterClrMapping/>
  </p:clrMapOvr>
</p:notes>
</file>

<file path=ppt/notesSlides/notesSlide525.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1- 裝置基本設定</a:t>
            </a:r>
          </a:p>
          <a:p>
            <a:pPr rtl="0"/>
            <a:r>
              <a:rPr lang="zh-TW"/>
              <a:t>1.3 – 安全遠端存取</a:t>
            </a:r>
          </a:p>
          <a:p>
            <a:pPr rtl="0"/>
            <a:r>
              <a:rPr lang="zh-TW"/>
              <a:t>1.3.4 — 設定 SSH</a:t>
            </a:r>
          </a:p>
        </p:txBody>
      </p:sp>
      <p:sp>
        <p:nvSpPr>
          <p:cNvPr id="4" name="Slide Number Placeholder 3"/>
          <p:cNvSpPr>
            <a:spLocks noGrp="1"/>
          </p:cNvSpPr>
          <p:nvPr>
            <p:ph type="sldNum" sz="quarter" idx="5"/>
          </p:nvPr>
        </p:nvSpPr>
        <p:spPr/>
        <p:txBody>
          <a:bodyPr/>
          <a:lstStyle/>
          <a:p>
            <a:pPr rtl="0"/>
            <a:fld id="{5641018C-6CAF-B84E-B92C-ECB119457FBA}" type="slidenum">
              <a:rPr/>
              <a:t>525</a:t>
            </a:fld>
            <a:endParaRPr/>
          </a:p>
        </p:txBody>
      </p:sp>
    </p:spTree>
    <p:extLst>
      <p:ext uri="{BB962C8B-B14F-4D97-AF65-F5344CB8AC3E}">
        <p14:creationId xmlns:p14="http://schemas.microsoft.com/office/powerpoint/2010/main" val="3140797166"/>
      </p:ext>
    </p:extLst>
  </p:cSld>
  <p:clrMapOvr>
    <a:masterClrMapping/>
  </p:clrMapOvr>
</p:notes>
</file>

<file path=ppt/notesSlides/notesSlide526.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1- 裝置基本設定</a:t>
            </a:r>
          </a:p>
          <a:p>
            <a:pPr rtl="0"/>
            <a:r>
              <a:rPr lang="zh-TW"/>
              <a:t>1.3 – 安全遠端存取</a:t>
            </a:r>
          </a:p>
          <a:p>
            <a:pPr rtl="0"/>
            <a:r>
              <a:rPr lang="zh-TW"/>
              <a:t>1.3.5-驗證 SSH 是可操作的</a:t>
            </a:r>
          </a:p>
        </p:txBody>
      </p:sp>
      <p:sp>
        <p:nvSpPr>
          <p:cNvPr id="4" name="Slide Number Placeholder 3"/>
          <p:cNvSpPr>
            <a:spLocks noGrp="1"/>
          </p:cNvSpPr>
          <p:nvPr>
            <p:ph type="sldNum" sz="quarter" idx="5"/>
          </p:nvPr>
        </p:nvSpPr>
        <p:spPr/>
        <p:txBody>
          <a:bodyPr/>
          <a:lstStyle/>
          <a:p>
            <a:pPr rtl="0"/>
            <a:fld id="{5641018C-6CAF-B84E-B92C-ECB119457FBA}" type="slidenum">
              <a:rPr/>
              <a:t>526</a:t>
            </a:fld>
            <a:endParaRPr/>
          </a:p>
        </p:txBody>
      </p:sp>
    </p:spTree>
    <p:extLst>
      <p:ext uri="{BB962C8B-B14F-4D97-AF65-F5344CB8AC3E}">
        <p14:creationId xmlns:p14="http://schemas.microsoft.com/office/powerpoint/2010/main" val="2302086340"/>
      </p:ext>
    </p:extLst>
  </p:cSld>
  <p:clrMapOvr>
    <a:masterClrMapping/>
  </p:clrMapOvr>
</p:notes>
</file>

<file path=ppt/notesSlides/notesSlide527.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1- 裝置基本設定</a:t>
            </a:r>
          </a:p>
          <a:p>
            <a:pPr rtl="0"/>
            <a:r>
              <a:rPr lang="zh-TW"/>
              <a:t>1.3 – 安全遠端存取</a:t>
            </a:r>
          </a:p>
          <a:p>
            <a:pPr rtl="0"/>
            <a:r>
              <a:rPr lang="zh-TW"/>
              <a:t>1.3.5-驗證 SSH 是可操作的(續)</a:t>
            </a:r>
          </a:p>
        </p:txBody>
      </p:sp>
      <p:sp>
        <p:nvSpPr>
          <p:cNvPr id="4" name="Slide Number Placeholder 3"/>
          <p:cNvSpPr>
            <a:spLocks noGrp="1"/>
          </p:cNvSpPr>
          <p:nvPr>
            <p:ph type="sldNum" sz="quarter" idx="5"/>
          </p:nvPr>
        </p:nvSpPr>
        <p:spPr/>
        <p:txBody>
          <a:bodyPr/>
          <a:lstStyle/>
          <a:p>
            <a:pPr rtl="0"/>
            <a:fld id="{5641018C-6CAF-B84E-B92C-ECB119457FBA}" type="slidenum">
              <a:rPr/>
              <a:t>527</a:t>
            </a:fld>
            <a:endParaRPr/>
          </a:p>
        </p:txBody>
      </p:sp>
    </p:spTree>
    <p:extLst>
      <p:ext uri="{BB962C8B-B14F-4D97-AF65-F5344CB8AC3E}">
        <p14:creationId xmlns:p14="http://schemas.microsoft.com/office/powerpoint/2010/main" val="3579618749"/>
      </p:ext>
    </p:extLst>
  </p:cSld>
  <p:clrMapOvr>
    <a:masterClrMapping/>
  </p:clrMapOvr>
</p:notes>
</file>

<file path=ppt/notesSlides/notesSlide528.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1- 裝置基本設定</a:t>
            </a:r>
          </a:p>
          <a:p>
            <a:pPr rtl="0"/>
            <a:r>
              <a:rPr lang="zh-TW"/>
              <a:t>單元 1.4: 路由器基本設定</a:t>
            </a:r>
          </a:p>
          <a:p>
            <a:pPr rtl="0"/>
            <a:r>
              <a:rPr lang="zh-TW"/>
              <a:t>1.4.1 – 基本路由器設定</a:t>
            </a:r>
          </a:p>
        </p:txBody>
      </p:sp>
      <p:sp>
        <p:nvSpPr>
          <p:cNvPr id="4" name="Slide Number Placeholder 3"/>
          <p:cNvSpPr>
            <a:spLocks noGrp="1"/>
          </p:cNvSpPr>
          <p:nvPr>
            <p:ph type="sldNum" sz="quarter" idx="5"/>
          </p:nvPr>
        </p:nvSpPr>
        <p:spPr/>
        <p:txBody>
          <a:bodyPr/>
          <a:lstStyle/>
          <a:p>
            <a:pPr rtl="0"/>
            <a:fld id="{5641018C-6CAF-B84E-B92C-ECB119457FBA}" type="slidenum">
              <a:rPr/>
              <a:t>528</a:t>
            </a:fld>
            <a:endParaRPr/>
          </a:p>
        </p:txBody>
      </p:sp>
    </p:spTree>
    <p:extLst>
      <p:ext uri="{BB962C8B-B14F-4D97-AF65-F5344CB8AC3E}">
        <p14:creationId xmlns:p14="http://schemas.microsoft.com/office/powerpoint/2010/main" val="3978867487"/>
      </p:ext>
    </p:extLst>
  </p:cSld>
  <p:clrMapOvr>
    <a:masterClrMapping/>
  </p:clrMapOvr>
</p:notes>
</file>

<file path=ppt/notesSlides/notesSlide529.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1- 裝置基本設定</a:t>
            </a:r>
          </a:p>
          <a:p>
            <a:pPr rtl="0"/>
            <a:r>
              <a:rPr lang="zh-TW"/>
              <a:t>單元 1.4: 路由器基本設定</a:t>
            </a:r>
          </a:p>
          <a:p>
            <a:pPr rtl="0"/>
            <a:r>
              <a:rPr lang="zh-TW"/>
              <a:t>1.4.1 — 設定基本路由器設定 (續)</a:t>
            </a:r>
          </a:p>
          <a:p>
            <a:pPr rtl="0"/>
            <a:r>
              <a:rPr lang="zh-TW"/>
              <a:t>1.4.2 — 語法檢查器 — 設定基本路由器設定</a:t>
            </a:r>
          </a:p>
        </p:txBody>
      </p:sp>
      <p:sp>
        <p:nvSpPr>
          <p:cNvPr id="4" name="Slide Number Placeholder 3"/>
          <p:cNvSpPr>
            <a:spLocks noGrp="1"/>
          </p:cNvSpPr>
          <p:nvPr>
            <p:ph type="sldNum" sz="quarter" idx="5"/>
          </p:nvPr>
        </p:nvSpPr>
        <p:spPr/>
        <p:txBody>
          <a:bodyPr/>
          <a:lstStyle/>
          <a:p>
            <a:pPr rtl="0"/>
            <a:fld id="{5641018C-6CAF-B84E-B92C-ECB119457FBA}" type="slidenum">
              <a:rPr/>
              <a:t>529</a:t>
            </a:fld>
            <a:endParaRPr/>
          </a:p>
        </p:txBody>
      </p:sp>
    </p:spTree>
    <p:extLst>
      <p:ext uri="{BB962C8B-B14F-4D97-AF65-F5344CB8AC3E}">
        <p14:creationId xmlns:p14="http://schemas.microsoft.com/office/powerpoint/2010/main" val="1161513126"/>
      </p:ext>
    </p:extLst>
  </p:cSld>
  <p:clrMapOvr>
    <a:masterClrMapping/>
  </p:clrMapOvr>
</p:notes>
</file>

<file path=ppt/notesSlides/notesSlide53.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lnSpc>
                <a:spcPct val="80000"/>
              </a:lnSpc>
              <a:buFontTx/>
              <a:buNone/>
            </a:pPr>
            <a:r>
              <a:rPr lang="zh-TW" sz="1200" kern="1200">
                <a:solidFill>
                  <a:schemeClr val="tx1"/>
                </a:solidFill>
                <a:latin typeface="Arial"/>
                <a:ea typeface="ＭＳ Ｐゴシック" charset="0"/>
                <a:cs typeface="ＭＳ Ｐゴシック" charset="0"/>
              </a:rPr>
              <a:t>2 — 基本交換器和終端裝置組態</a:t>
            </a:r>
          </a:p>
          <a:p>
            <a:pPr rtl="0">
              <a:lnSpc>
                <a:spcPct val="80000"/>
              </a:lnSpc>
              <a:buFontTx/>
              <a:buNone/>
            </a:pPr>
            <a:r>
              <a:rPr lang="zh-TW" sz="1200" kern="1200">
                <a:solidFill>
                  <a:schemeClr val="tx1"/>
                </a:solidFill>
                <a:latin typeface="Arial"/>
                <a:ea typeface="ＭＳ Ｐゴシック" charset="0"/>
                <a:cs typeface="ＭＳ Ｐゴシック" charset="0"/>
              </a:rPr>
              <a:t>2.2 – IOS </a:t>
            </a:r>
            <a:r>
              <a:rPr lang="zh-TW" sz="1200" kern="1200">
                <a:solidFill>
                  <a:schemeClr val="accent5">
                    <a:lumMod val="40000"/>
                    <a:lumOff val="60000"/>
                  </a:schemeClr>
                </a:solidFill>
                <a:latin typeface="Arial"/>
                <a:ea typeface="ＭＳ Ｐゴシック" charset="0"/>
                <a:cs typeface="ＭＳ Ｐゴシック" charset="0"/>
              </a:rPr>
              <a:t>Navigation</a:t>
            </a:r>
          </a:p>
          <a:p>
            <a:pPr rtl="0">
              <a:lnSpc>
                <a:spcPct val="80000"/>
              </a:lnSpc>
              <a:buFontTx/>
              <a:buNone/>
            </a:pPr>
            <a:r>
              <a:rPr lang="zh-TW">
                <a:latin typeface="Arial"/>
              </a:rPr>
              <a:t>2.2.4 – Navigate Between IOS Modes</a:t>
            </a:r>
          </a:p>
          <a:p>
            <a:endParaRPr lang="en-US"/>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53</a:t>
            </a:fld>
            <a:endParaRPr>
              <a:solidFill>
                <a:prstClr val="black"/>
              </a:solidFill>
            </a:endParaRPr>
          </a:p>
        </p:txBody>
      </p:sp>
    </p:spTree>
    <p:extLst>
      <p:ext uri="{BB962C8B-B14F-4D97-AF65-F5344CB8AC3E}">
        <p14:creationId xmlns:p14="http://schemas.microsoft.com/office/powerpoint/2010/main" val="102198228"/>
      </p:ext>
    </p:extLst>
  </p:cSld>
  <p:clrMapOvr>
    <a:masterClrMapping/>
  </p:clrMapOvr>
</p:notes>
</file>

<file path=ppt/notesSlides/notesSlide530.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1- 裝置基本設定</a:t>
            </a:r>
          </a:p>
          <a:p>
            <a:pPr rtl="0"/>
            <a:r>
              <a:rPr lang="zh-TW"/>
              <a:t>單元 1.4: 路由器基本設定</a:t>
            </a:r>
          </a:p>
          <a:p>
            <a:pPr rtl="0"/>
            <a:r>
              <a:rPr lang="zh-TW"/>
              <a:t>1.4.3 — 雙堆疊拓樸</a:t>
            </a:r>
          </a:p>
        </p:txBody>
      </p:sp>
      <p:sp>
        <p:nvSpPr>
          <p:cNvPr id="4" name="Slide Number Placeholder 3"/>
          <p:cNvSpPr>
            <a:spLocks noGrp="1"/>
          </p:cNvSpPr>
          <p:nvPr>
            <p:ph type="sldNum" sz="quarter" idx="5"/>
          </p:nvPr>
        </p:nvSpPr>
        <p:spPr/>
        <p:txBody>
          <a:bodyPr/>
          <a:lstStyle/>
          <a:p>
            <a:pPr rtl="0"/>
            <a:fld id="{5641018C-6CAF-B84E-B92C-ECB119457FBA}" type="slidenum">
              <a:rPr/>
              <a:t>530</a:t>
            </a:fld>
            <a:endParaRPr/>
          </a:p>
        </p:txBody>
      </p:sp>
    </p:spTree>
    <p:extLst>
      <p:ext uri="{BB962C8B-B14F-4D97-AF65-F5344CB8AC3E}">
        <p14:creationId xmlns:p14="http://schemas.microsoft.com/office/powerpoint/2010/main" val="539028635"/>
      </p:ext>
    </p:extLst>
  </p:cSld>
  <p:clrMapOvr>
    <a:masterClrMapping/>
  </p:clrMapOvr>
</p:notes>
</file>

<file path=ppt/notesSlides/notesSlide531.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1- 裝置基本設定</a:t>
            </a:r>
          </a:p>
          <a:p>
            <a:pPr rtl="0"/>
            <a:r>
              <a:rPr lang="zh-TW"/>
              <a:t>單元 1.4: 路由器基本設定</a:t>
            </a:r>
          </a:p>
          <a:p>
            <a:pPr rtl="0"/>
            <a:r>
              <a:rPr lang="zh-TW"/>
              <a:t>1.4.4 — 設定路由器介面</a:t>
            </a:r>
          </a:p>
        </p:txBody>
      </p:sp>
      <p:sp>
        <p:nvSpPr>
          <p:cNvPr id="4" name="Slide Number Placeholder 3"/>
          <p:cNvSpPr>
            <a:spLocks noGrp="1"/>
          </p:cNvSpPr>
          <p:nvPr>
            <p:ph type="sldNum" sz="quarter" idx="5"/>
          </p:nvPr>
        </p:nvSpPr>
        <p:spPr/>
        <p:txBody>
          <a:bodyPr/>
          <a:lstStyle/>
          <a:p>
            <a:pPr rtl="0"/>
            <a:fld id="{5641018C-6CAF-B84E-B92C-ECB119457FBA}" type="slidenum">
              <a:rPr/>
              <a:t>531</a:t>
            </a:fld>
            <a:endParaRPr/>
          </a:p>
        </p:txBody>
      </p:sp>
    </p:spTree>
    <p:extLst>
      <p:ext uri="{BB962C8B-B14F-4D97-AF65-F5344CB8AC3E}">
        <p14:creationId xmlns:p14="http://schemas.microsoft.com/office/powerpoint/2010/main" val="3783440659"/>
      </p:ext>
    </p:extLst>
  </p:cSld>
  <p:clrMapOvr>
    <a:masterClrMapping/>
  </p:clrMapOvr>
</p:notes>
</file>

<file path=ppt/notesSlides/notesSlide532.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1- 裝置基本設定</a:t>
            </a:r>
          </a:p>
          <a:p>
            <a:pPr rtl="0"/>
            <a:r>
              <a:rPr lang="zh-TW"/>
              <a:t>單元 1.4: 路由器基本設定</a:t>
            </a:r>
          </a:p>
          <a:p>
            <a:pPr rtl="0"/>
            <a:r>
              <a:rPr lang="zh-TW"/>
              <a:t>1.4.4 — 設定路由器介面 (續)</a:t>
            </a:r>
          </a:p>
          <a:p>
            <a:pPr rtl="0"/>
            <a:r>
              <a:rPr lang="zh-TW"/>
              <a:t>1.4.5 – 語法檢查 - 設定路由器介面</a:t>
            </a:r>
          </a:p>
        </p:txBody>
      </p:sp>
      <p:sp>
        <p:nvSpPr>
          <p:cNvPr id="4" name="Slide Number Placeholder 3"/>
          <p:cNvSpPr>
            <a:spLocks noGrp="1"/>
          </p:cNvSpPr>
          <p:nvPr>
            <p:ph type="sldNum" sz="quarter" idx="5"/>
          </p:nvPr>
        </p:nvSpPr>
        <p:spPr/>
        <p:txBody>
          <a:bodyPr/>
          <a:lstStyle/>
          <a:p>
            <a:pPr rtl="0"/>
            <a:fld id="{5641018C-6CAF-B84E-B92C-ECB119457FBA}" type="slidenum">
              <a:rPr/>
              <a:t>532</a:t>
            </a:fld>
            <a:endParaRPr/>
          </a:p>
        </p:txBody>
      </p:sp>
    </p:spTree>
    <p:extLst>
      <p:ext uri="{BB962C8B-B14F-4D97-AF65-F5344CB8AC3E}">
        <p14:creationId xmlns:p14="http://schemas.microsoft.com/office/powerpoint/2010/main" val="1993021540"/>
      </p:ext>
    </p:extLst>
  </p:cSld>
  <p:clrMapOvr>
    <a:masterClrMapping/>
  </p:clrMapOvr>
</p:notes>
</file>

<file path=ppt/notesSlides/notesSlide533.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1- 裝置基本設定</a:t>
            </a:r>
          </a:p>
          <a:p>
            <a:pPr rtl="0"/>
            <a:r>
              <a:rPr lang="zh-TW"/>
              <a:t>單元 1.4: 路由器基本設定</a:t>
            </a:r>
          </a:p>
          <a:p>
            <a:pPr rtl="0"/>
            <a:r>
              <a:rPr lang="zh-TW"/>
              <a:t>1.4.6 — IPv4 迴路介面</a:t>
            </a:r>
          </a:p>
        </p:txBody>
      </p:sp>
      <p:sp>
        <p:nvSpPr>
          <p:cNvPr id="4" name="Slide Number Placeholder 3"/>
          <p:cNvSpPr>
            <a:spLocks noGrp="1"/>
          </p:cNvSpPr>
          <p:nvPr>
            <p:ph type="sldNum" sz="quarter" idx="5"/>
          </p:nvPr>
        </p:nvSpPr>
        <p:spPr/>
        <p:txBody>
          <a:bodyPr/>
          <a:lstStyle/>
          <a:p>
            <a:pPr rtl="0"/>
            <a:fld id="{5641018C-6CAF-B84E-B92C-ECB119457FBA}" type="slidenum">
              <a:rPr/>
              <a:t>533</a:t>
            </a:fld>
            <a:endParaRPr/>
          </a:p>
        </p:txBody>
      </p:sp>
    </p:spTree>
    <p:extLst>
      <p:ext uri="{BB962C8B-B14F-4D97-AF65-F5344CB8AC3E}">
        <p14:creationId xmlns:p14="http://schemas.microsoft.com/office/powerpoint/2010/main" val="3671659415"/>
      </p:ext>
    </p:extLst>
  </p:cSld>
  <p:clrMapOvr>
    <a:masterClrMapping/>
  </p:clrMapOvr>
</p:notes>
</file>

<file path=ppt/notesSlides/notesSlide534.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1- 裝置基本設定</a:t>
            </a:r>
          </a:p>
          <a:p>
            <a:pPr rtl="0"/>
            <a:r>
              <a:rPr lang="zh-TW"/>
              <a:t>1.5 - 驗證直連網路</a:t>
            </a:r>
          </a:p>
          <a:p>
            <a:pPr rtl="0"/>
            <a:r>
              <a:rPr lang="zh-TW"/>
              <a:t>1.5.1 — 介面驗證指令</a:t>
            </a:r>
          </a:p>
        </p:txBody>
      </p:sp>
      <p:sp>
        <p:nvSpPr>
          <p:cNvPr id="4" name="Slide Number Placeholder 3"/>
          <p:cNvSpPr>
            <a:spLocks noGrp="1"/>
          </p:cNvSpPr>
          <p:nvPr>
            <p:ph type="sldNum" sz="quarter" idx="5"/>
          </p:nvPr>
        </p:nvSpPr>
        <p:spPr/>
        <p:txBody>
          <a:bodyPr/>
          <a:lstStyle/>
          <a:p>
            <a:pPr rtl="0"/>
            <a:fld id="{5641018C-6CAF-B84E-B92C-ECB119457FBA}" type="slidenum">
              <a:rPr/>
              <a:t>534</a:t>
            </a:fld>
            <a:endParaRPr/>
          </a:p>
        </p:txBody>
      </p:sp>
    </p:spTree>
    <p:extLst>
      <p:ext uri="{BB962C8B-B14F-4D97-AF65-F5344CB8AC3E}">
        <p14:creationId xmlns:p14="http://schemas.microsoft.com/office/powerpoint/2010/main" val="828978340"/>
      </p:ext>
    </p:extLst>
  </p:cSld>
  <p:clrMapOvr>
    <a:masterClrMapping/>
  </p:clrMapOvr>
</p:notes>
</file>

<file path=ppt/notesSlides/notesSlide535.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1- 裝置基本設定</a:t>
            </a:r>
          </a:p>
          <a:p>
            <a:pPr rtl="0"/>
            <a:r>
              <a:rPr lang="zh-TW"/>
              <a:t>1.5 - 驗證直連網路</a:t>
            </a:r>
          </a:p>
          <a:p>
            <a:pPr rtl="0"/>
            <a:r>
              <a:rPr lang="zh-TW"/>
              <a:t>1.5.2 — 驗證介面狀態</a:t>
            </a:r>
          </a:p>
        </p:txBody>
      </p:sp>
      <p:sp>
        <p:nvSpPr>
          <p:cNvPr id="4" name="Slide Number Placeholder 3"/>
          <p:cNvSpPr>
            <a:spLocks noGrp="1"/>
          </p:cNvSpPr>
          <p:nvPr>
            <p:ph type="sldNum" sz="quarter" idx="5"/>
          </p:nvPr>
        </p:nvSpPr>
        <p:spPr/>
        <p:txBody>
          <a:bodyPr/>
          <a:lstStyle/>
          <a:p>
            <a:pPr rtl="0"/>
            <a:fld id="{5641018C-6CAF-B84E-B92C-ECB119457FBA}" type="slidenum">
              <a:rPr/>
              <a:t>535</a:t>
            </a:fld>
            <a:endParaRPr/>
          </a:p>
        </p:txBody>
      </p:sp>
    </p:spTree>
    <p:extLst>
      <p:ext uri="{BB962C8B-B14F-4D97-AF65-F5344CB8AC3E}">
        <p14:creationId xmlns:p14="http://schemas.microsoft.com/office/powerpoint/2010/main" val="2566654748"/>
      </p:ext>
    </p:extLst>
  </p:cSld>
  <p:clrMapOvr>
    <a:masterClrMapping/>
  </p:clrMapOvr>
</p:notes>
</file>

<file path=ppt/notesSlides/notesSlide536.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1- 裝置基本設定</a:t>
            </a:r>
          </a:p>
          <a:p>
            <a:pPr rtl="0"/>
            <a:r>
              <a:rPr lang="zh-TW"/>
              <a:t>1.5 - 驗證直連網路</a:t>
            </a:r>
          </a:p>
          <a:p>
            <a:pPr rtl="0"/>
            <a:r>
              <a:rPr lang="zh-TW"/>
              <a:t>1.5.3 - 驗證 IPv6 鏈路本地和多點傳送地址</a:t>
            </a:r>
          </a:p>
        </p:txBody>
      </p:sp>
      <p:sp>
        <p:nvSpPr>
          <p:cNvPr id="4" name="Slide Number Placeholder 3"/>
          <p:cNvSpPr>
            <a:spLocks noGrp="1"/>
          </p:cNvSpPr>
          <p:nvPr>
            <p:ph type="sldNum" sz="quarter" idx="5"/>
          </p:nvPr>
        </p:nvSpPr>
        <p:spPr/>
        <p:txBody>
          <a:bodyPr/>
          <a:lstStyle/>
          <a:p>
            <a:pPr rtl="0"/>
            <a:fld id="{5641018C-6CAF-B84E-B92C-ECB119457FBA}" type="slidenum">
              <a:rPr/>
              <a:t>536</a:t>
            </a:fld>
            <a:endParaRPr/>
          </a:p>
        </p:txBody>
      </p:sp>
    </p:spTree>
    <p:extLst>
      <p:ext uri="{BB962C8B-B14F-4D97-AF65-F5344CB8AC3E}">
        <p14:creationId xmlns:p14="http://schemas.microsoft.com/office/powerpoint/2010/main" val="1679494785"/>
      </p:ext>
    </p:extLst>
  </p:cSld>
  <p:clrMapOvr>
    <a:masterClrMapping/>
  </p:clrMapOvr>
</p:notes>
</file>

<file path=ppt/notesSlides/notesSlide537.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1- 裝置基本設定</a:t>
            </a:r>
          </a:p>
          <a:p>
            <a:pPr rtl="0"/>
            <a:r>
              <a:rPr lang="zh-TW"/>
              <a:t>1.5 - 驗證直連網路</a:t>
            </a:r>
          </a:p>
          <a:p>
            <a:pPr rtl="0"/>
            <a:r>
              <a:rPr lang="zh-TW"/>
              <a:t>1.5.4 – V驗證介面設定</a:t>
            </a:r>
          </a:p>
        </p:txBody>
      </p:sp>
      <p:sp>
        <p:nvSpPr>
          <p:cNvPr id="4" name="Slide Number Placeholder 3"/>
          <p:cNvSpPr>
            <a:spLocks noGrp="1"/>
          </p:cNvSpPr>
          <p:nvPr>
            <p:ph type="sldNum" sz="quarter" idx="5"/>
          </p:nvPr>
        </p:nvSpPr>
        <p:spPr/>
        <p:txBody>
          <a:bodyPr/>
          <a:lstStyle/>
          <a:p>
            <a:pPr rtl="0"/>
            <a:fld id="{5641018C-6CAF-B84E-B92C-ECB119457FBA}" type="slidenum">
              <a:rPr/>
              <a:t>537</a:t>
            </a:fld>
            <a:endParaRPr/>
          </a:p>
        </p:txBody>
      </p:sp>
    </p:spTree>
    <p:extLst>
      <p:ext uri="{BB962C8B-B14F-4D97-AF65-F5344CB8AC3E}">
        <p14:creationId xmlns:p14="http://schemas.microsoft.com/office/powerpoint/2010/main" val="1651438208"/>
      </p:ext>
    </p:extLst>
  </p:cSld>
  <p:clrMapOvr>
    <a:masterClrMapping/>
  </p:clrMapOvr>
</p:notes>
</file>

<file path=ppt/notesSlides/notesSlide538.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1- 裝置基本設定</a:t>
            </a:r>
          </a:p>
          <a:p>
            <a:pPr rtl="0"/>
            <a:r>
              <a:rPr lang="zh-TW"/>
              <a:t>1.5 - 驗證直連網路</a:t>
            </a:r>
          </a:p>
          <a:p>
            <a:pPr rtl="0"/>
            <a:r>
              <a:rPr lang="zh-TW"/>
              <a:t>1.5.5 — 驗證路由</a:t>
            </a:r>
          </a:p>
        </p:txBody>
      </p:sp>
      <p:sp>
        <p:nvSpPr>
          <p:cNvPr id="4" name="Slide Number Placeholder 3"/>
          <p:cNvSpPr>
            <a:spLocks noGrp="1"/>
          </p:cNvSpPr>
          <p:nvPr>
            <p:ph type="sldNum" sz="quarter" idx="5"/>
          </p:nvPr>
        </p:nvSpPr>
        <p:spPr/>
        <p:txBody>
          <a:bodyPr/>
          <a:lstStyle/>
          <a:p>
            <a:pPr rtl="0"/>
            <a:fld id="{5641018C-6CAF-B84E-B92C-ECB119457FBA}" type="slidenum">
              <a:rPr/>
              <a:t>538</a:t>
            </a:fld>
            <a:endParaRPr/>
          </a:p>
        </p:txBody>
      </p:sp>
    </p:spTree>
    <p:extLst>
      <p:ext uri="{BB962C8B-B14F-4D97-AF65-F5344CB8AC3E}">
        <p14:creationId xmlns:p14="http://schemas.microsoft.com/office/powerpoint/2010/main" val="986910552"/>
      </p:ext>
    </p:extLst>
  </p:cSld>
  <p:clrMapOvr>
    <a:masterClrMapping/>
  </p:clrMapOvr>
</p:notes>
</file>

<file path=ppt/notesSlides/notesSlide539.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1- 裝置基本設定</a:t>
            </a:r>
          </a:p>
          <a:p>
            <a:pPr rtl="0"/>
            <a:r>
              <a:rPr lang="zh-TW"/>
              <a:t>1.5 - 驗證直連網路</a:t>
            </a:r>
          </a:p>
          <a:p>
            <a:pPr rtl="0"/>
            <a:r>
              <a:rPr lang="zh-TW"/>
              <a:t>1.5.5 — 驗證路由 (續)</a:t>
            </a:r>
          </a:p>
        </p:txBody>
      </p:sp>
      <p:sp>
        <p:nvSpPr>
          <p:cNvPr id="4" name="Slide Number Placeholder 3"/>
          <p:cNvSpPr>
            <a:spLocks noGrp="1"/>
          </p:cNvSpPr>
          <p:nvPr>
            <p:ph type="sldNum" sz="quarter" idx="5"/>
          </p:nvPr>
        </p:nvSpPr>
        <p:spPr/>
        <p:txBody>
          <a:bodyPr/>
          <a:lstStyle/>
          <a:p>
            <a:pPr rtl="0"/>
            <a:fld id="{5641018C-6CAF-B84E-B92C-ECB119457FBA}" type="slidenum">
              <a:rPr/>
              <a:t>539</a:t>
            </a:fld>
            <a:endParaRPr/>
          </a:p>
        </p:txBody>
      </p:sp>
    </p:spTree>
    <p:extLst>
      <p:ext uri="{BB962C8B-B14F-4D97-AF65-F5344CB8AC3E}">
        <p14:creationId xmlns:p14="http://schemas.microsoft.com/office/powerpoint/2010/main" val="1569829996"/>
      </p:ext>
    </p:extLst>
  </p:cSld>
  <p:clrMapOvr>
    <a:masterClrMapping/>
  </p:clrMapOvr>
</p:notes>
</file>

<file path=ppt/notesSlides/notesSlide54.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lnSpc>
                <a:spcPct val="80000"/>
              </a:lnSpc>
              <a:buFontTx/>
              <a:buNone/>
            </a:pPr>
            <a:r>
              <a:rPr lang="zh-TW" sz="1200" kern="1200">
                <a:solidFill>
                  <a:schemeClr val="tx1"/>
                </a:solidFill>
                <a:latin typeface="Arial"/>
                <a:ea typeface="ＭＳ Ｐゴシック" charset="0"/>
                <a:cs typeface="ＭＳ Ｐゴシック" charset="0"/>
              </a:rPr>
              <a:t>2 — 基本交換器和終端裝置組態</a:t>
            </a:r>
          </a:p>
          <a:p>
            <a:pPr rtl="0">
              <a:lnSpc>
                <a:spcPct val="80000"/>
              </a:lnSpc>
              <a:buFontTx/>
              <a:buNone/>
            </a:pPr>
            <a:r>
              <a:rPr lang="zh-TW" sz="1200" kern="1200">
                <a:solidFill>
                  <a:schemeClr val="tx1"/>
                </a:solidFill>
                <a:latin typeface="Arial"/>
                <a:ea typeface="ＭＳ Ｐゴシック" charset="0"/>
                <a:cs typeface="ＭＳ Ｐゴシック" charset="0"/>
              </a:rPr>
              <a:t>2.3 – The Command Structure</a:t>
            </a:r>
          </a:p>
          <a:p>
            <a:pPr rtl="0">
              <a:lnSpc>
                <a:spcPct val="80000"/>
              </a:lnSpc>
              <a:buFontTx/>
              <a:buNone/>
            </a:pPr>
            <a:r>
              <a:rPr lang="zh-TW">
                <a:latin typeface="Arial"/>
              </a:rPr>
              <a:t>2.3.1 – Basic IOS Command Structure</a:t>
            </a:r>
          </a:p>
          <a:p>
            <a:endParaRPr lang="en-US"/>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54</a:t>
            </a:fld>
            <a:endParaRPr>
              <a:solidFill>
                <a:prstClr val="black"/>
              </a:solidFill>
            </a:endParaRPr>
          </a:p>
        </p:txBody>
      </p:sp>
    </p:spTree>
    <p:extLst>
      <p:ext uri="{BB962C8B-B14F-4D97-AF65-F5344CB8AC3E}">
        <p14:creationId xmlns:p14="http://schemas.microsoft.com/office/powerpoint/2010/main" val="1429479949"/>
      </p:ext>
    </p:extLst>
  </p:cSld>
  <p:clrMapOvr>
    <a:masterClrMapping/>
  </p:clrMapOvr>
</p:notes>
</file>

<file path=ppt/notesSlides/notesSlide540.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1- 裝置基本設定</a:t>
            </a:r>
          </a:p>
          <a:p>
            <a:pPr rtl="0"/>
            <a:r>
              <a:rPr lang="zh-TW"/>
              <a:t>1.5 - 驗證直連網路</a:t>
            </a:r>
          </a:p>
          <a:p>
            <a:pPr rtl="0"/>
            <a:r>
              <a:rPr lang="zh-TW"/>
              <a:t>1.5.6 — 過濾 show 指令輸出</a:t>
            </a:r>
          </a:p>
          <a:p>
            <a:pPr rtl="0"/>
            <a:r>
              <a:rPr lang="zh-TW"/>
              <a:t>1.5.7 — 語法檢查器 — 過濾 show 指令輸出</a:t>
            </a:r>
          </a:p>
        </p:txBody>
      </p:sp>
      <p:sp>
        <p:nvSpPr>
          <p:cNvPr id="4" name="Slide Number Placeholder 3"/>
          <p:cNvSpPr>
            <a:spLocks noGrp="1"/>
          </p:cNvSpPr>
          <p:nvPr>
            <p:ph type="sldNum" sz="quarter" idx="5"/>
          </p:nvPr>
        </p:nvSpPr>
        <p:spPr/>
        <p:txBody>
          <a:bodyPr/>
          <a:lstStyle/>
          <a:p>
            <a:pPr rtl="0"/>
            <a:fld id="{5641018C-6CAF-B84E-B92C-ECB119457FBA}" type="slidenum">
              <a:rPr/>
              <a:t>540</a:t>
            </a:fld>
            <a:endParaRPr/>
          </a:p>
        </p:txBody>
      </p:sp>
    </p:spTree>
    <p:extLst>
      <p:ext uri="{BB962C8B-B14F-4D97-AF65-F5344CB8AC3E}">
        <p14:creationId xmlns:p14="http://schemas.microsoft.com/office/powerpoint/2010/main" val="2788128979"/>
      </p:ext>
    </p:extLst>
  </p:cSld>
  <p:clrMapOvr>
    <a:masterClrMapping/>
  </p:clrMapOvr>
</p:notes>
</file>

<file path=ppt/notesSlides/notesSlide541.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1- 裝置基本設定</a:t>
            </a:r>
          </a:p>
          <a:p>
            <a:pPr rtl="0"/>
            <a:r>
              <a:rPr lang="zh-TW"/>
              <a:t>1.5 - 驗證直連網路</a:t>
            </a:r>
          </a:p>
          <a:p>
            <a:pPr rtl="0"/>
            <a:r>
              <a:rPr lang="zh-TW"/>
              <a:t>1.5.8 — 指令歷史記錄功能</a:t>
            </a:r>
          </a:p>
          <a:p>
            <a:pPr rtl="0"/>
            <a:r>
              <a:rPr lang="zh-TW"/>
              <a:t>1.5.9 — 語法檢查器 — 指令歷史記錄功能</a:t>
            </a:r>
          </a:p>
        </p:txBody>
      </p:sp>
      <p:sp>
        <p:nvSpPr>
          <p:cNvPr id="4" name="Slide Number Placeholder 3"/>
          <p:cNvSpPr>
            <a:spLocks noGrp="1"/>
          </p:cNvSpPr>
          <p:nvPr>
            <p:ph type="sldNum" sz="quarter" idx="5"/>
          </p:nvPr>
        </p:nvSpPr>
        <p:spPr/>
        <p:txBody>
          <a:bodyPr/>
          <a:lstStyle/>
          <a:p>
            <a:pPr rtl="0"/>
            <a:fld id="{5641018C-6CAF-B84E-B92C-ECB119457FBA}" type="slidenum">
              <a:rPr/>
              <a:t>541</a:t>
            </a:fld>
            <a:endParaRPr/>
          </a:p>
        </p:txBody>
      </p:sp>
    </p:spTree>
    <p:extLst>
      <p:ext uri="{BB962C8B-B14F-4D97-AF65-F5344CB8AC3E}">
        <p14:creationId xmlns:p14="http://schemas.microsoft.com/office/powerpoint/2010/main" val="3058733849"/>
      </p:ext>
    </p:extLst>
  </p:cSld>
  <p:clrMapOvr>
    <a:masterClrMapping/>
  </p:clrMapOvr>
</p:notes>
</file>

<file path=ppt/notesSlides/notesSlide542.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2529" name="Rectangle 11"/>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a:ea typeface="ＭＳ Ｐゴシック" charset="0"/>
                <a:cs typeface="ＭＳ Ｐゴシック" charset="0"/>
              </a:defRPr>
            </a:lvl1pPr>
            <a:lvl2pPr marL="742950" indent="-285750" defTabSz="903288">
              <a:defRPr sz="2400">
                <a:solidFill>
                  <a:schemeClr val="tx1"/>
                </a:solidFill>
                <a:latin typeface="Arial"/>
                <a:ea typeface="ＭＳ Ｐゴシック" charset="0"/>
              </a:defRPr>
            </a:lvl2pPr>
            <a:lvl3pPr marL="1143000" indent="-228600" defTabSz="903288">
              <a:defRPr sz="2400">
                <a:solidFill>
                  <a:schemeClr val="tx1"/>
                </a:solidFill>
                <a:latin typeface="Arial"/>
                <a:ea typeface="ＭＳ Ｐゴシック" charset="0"/>
              </a:defRPr>
            </a:lvl3pPr>
            <a:lvl4pPr marL="1600200" indent="-228600" defTabSz="903288">
              <a:defRPr sz="2400">
                <a:solidFill>
                  <a:schemeClr val="tx1"/>
                </a:solidFill>
                <a:latin typeface="Arial"/>
                <a:ea typeface="ＭＳ Ｐゴシック" charset="0"/>
              </a:defRPr>
            </a:lvl4pPr>
            <a:lvl5pPr marL="2057400" indent="-228600" defTabSz="903288">
              <a:defRPr sz="2400">
                <a:solidFill>
                  <a:schemeClr val="tx1"/>
                </a:solidFill>
                <a:latin typeface="Arial"/>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9pPr>
          </a:lstStyle>
          <a:p>
            <a:pPr rtl="0"/>
            <a:fld id="{3997A419-355F-A04A-96E0-21643AF8E9FF}" type="slidenum">
              <a:rPr sz="800">
                <a:solidFill>
                  <a:prstClr val="black"/>
                </a:solidFill>
              </a:rPr>
              <a:pPr rtl="0"/>
              <a:t>542</a:t>
            </a:fld>
            <a:endParaRPr sz="800">
              <a:solidFill>
                <a:prstClr val="black"/>
              </a:solidFill>
            </a:endParaRPr>
          </a:p>
        </p:txBody>
      </p:sp>
      <p:sp>
        <p:nvSpPr>
          <p:cNvPr id="22530" name="Rectangle 2"/>
          <p:cNvSpPr>
            <a:spLocks noGrp="1" noRot="1" noChangeAspect="1" noChangeArrowheads="1" noTextEdit="1"/>
          </p:cNvSpPr>
          <p:nvPr>
            <p:ph type="sldImg"/>
          </p:nvPr>
        </p:nvSpPr>
        <p:spPr>
          <a:xfrm>
            <a:off x="1168400" y="1243013"/>
            <a:ext cx="4470400" cy="3354387"/>
          </a:xfrm>
        </p:spPr>
      </p:sp>
      <p:sp>
        <p:nvSpPr>
          <p:cNvPr id="2253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457200" rtl="0" eaLnBrk="1" fontAlgn="auto" latinLnBrk="0" hangingPunct="1">
              <a:lnSpc>
                <a:spcPct val="100000"/>
              </a:lnSpc>
              <a:spcBef>
                <a:spcPct val="0"/>
              </a:spcBef>
              <a:spcAft>
                <a:spcPct val="0"/>
              </a:spcAft>
              <a:buClrTx/>
              <a:buSzTx/>
              <a:buFontTx/>
              <a:buNone/>
              <a:defRPr/>
            </a:pPr>
            <a:r>
              <a:rPr lang="zh-TW"/>
              <a:t>1- 裝置基本設定</a:t>
            </a:r>
          </a:p>
          <a:p>
            <a:pPr marL="0" marR="0" lvl="0" indent="0" algn="l" defTabSz="457200" rtl="0" eaLnBrk="1" fontAlgn="auto" latinLnBrk="0" hangingPunct="1">
              <a:lnSpc>
                <a:spcPct val="100000"/>
              </a:lnSpc>
              <a:spcBef>
                <a:spcPct val="0"/>
              </a:spcBef>
              <a:spcAft>
                <a:spcPct val="0"/>
              </a:spcAft>
              <a:buClrTx/>
              <a:buSzTx/>
              <a:buFontTx/>
              <a:buNone/>
              <a:defRPr/>
            </a:pPr>
            <a:r>
              <a:rPr lang="zh-TW" sz="1200"/>
              <a:t>1.6 — 單元練習和問答</a:t>
            </a:r>
          </a:p>
          <a:p>
            <a:pPr marL="0" marR="0" lvl="0" indent="0" algn="l" defTabSz="457200" rtl="0" eaLnBrk="1" fontAlgn="auto" latinLnBrk="0" hangingPunct="1">
              <a:lnSpc>
                <a:spcPct val="100000"/>
              </a:lnSpc>
              <a:spcBef>
                <a:spcPct val="0"/>
              </a:spcBef>
              <a:spcAft>
                <a:spcPct val="0"/>
              </a:spcAft>
              <a:buClrTx/>
              <a:buSzTx/>
              <a:buFontTx/>
              <a:buNone/>
              <a:defRPr/>
            </a:pPr>
            <a:r>
              <a:rPr lang="zh-TW" sz="1200"/>
              <a:t>1.6.3 — 我在本單元中學到了什麼？</a:t>
            </a:r>
          </a:p>
          <a:p>
            <a:pPr marL="0" marR="0" lvl="0" indent="0" algn="l" defTabSz="457200" rtl="0" eaLnBrk="1" fontAlgn="auto" latinLnBrk="0" hangingPunct="1">
              <a:lnSpc>
                <a:spcPct val="100000"/>
              </a:lnSpc>
              <a:spcBef>
                <a:spcPct val="0"/>
              </a:spcBef>
              <a:spcAft>
                <a:spcPct val="0"/>
              </a:spcAft>
              <a:buClrTx/>
              <a:buSzTx/>
              <a:buFontTx/>
              <a:buNone/>
              <a:defRPr/>
            </a:pPr>
            <a:r>
              <a:rPr lang="zh-TW" sz="1200"/>
              <a:t>1.6.4 — 模組測驗 — 基本裝置設定</a:t>
            </a:r>
          </a:p>
        </p:txBody>
      </p:sp>
    </p:spTree>
    <p:extLst>
      <p:ext uri="{BB962C8B-B14F-4D97-AF65-F5344CB8AC3E}">
        <p14:creationId xmlns:p14="http://schemas.microsoft.com/office/powerpoint/2010/main" val="63857671"/>
      </p:ext>
    </p:extLst>
  </p:cSld>
  <p:clrMapOvr>
    <a:masterClrMapping/>
  </p:clrMapOvr>
</p:notes>
</file>

<file path=ppt/notesSlides/notesSlide543.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2529" name="Rectangle 11"/>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a:ea typeface="ＭＳ Ｐゴシック" charset="0"/>
                <a:cs typeface="ＭＳ Ｐゴシック" charset="0"/>
              </a:defRPr>
            </a:lvl1pPr>
            <a:lvl2pPr marL="742950" indent="-285750" defTabSz="903288">
              <a:defRPr sz="2400">
                <a:solidFill>
                  <a:schemeClr val="tx1"/>
                </a:solidFill>
                <a:latin typeface="Arial"/>
                <a:ea typeface="ＭＳ Ｐゴシック" charset="0"/>
              </a:defRPr>
            </a:lvl2pPr>
            <a:lvl3pPr marL="1143000" indent="-228600" defTabSz="903288">
              <a:defRPr sz="2400">
                <a:solidFill>
                  <a:schemeClr val="tx1"/>
                </a:solidFill>
                <a:latin typeface="Arial"/>
                <a:ea typeface="ＭＳ Ｐゴシック" charset="0"/>
              </a:defRPr>
            </a:lvl3pPr>
            <a:lvl4pPr marL="1600200" indent="-228600" defTabSz="903288">
              <a:defRPr sz="2400">
                <a:solidFill>
                  <a:schemeClr val="tx1"/>
                </a:solidFill>
                <a:latin typeface="Arial"/>
                <a:ea typeface="ＭＳ Ｐゴシック" charset="0"/>
              </a:defRPr>
            </a:lvl4pPr>
            <a:lvl5pPr marL="2057400" indent="-228600" defTabSz="903288">
              <a:defRPr sz="2400">
                <a:solidFill>
                  <a:schemeClr val="tx1"/>
                </a:solidFill>
                <a:latin typeface="Arial"/>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9pPr>
          </a:lstStyle>
          <a:p>
            <a:pPr rtl="0"/>
            <a:fld id="{3997A419-355F-A04A-96E0-21643AF8E9FF}" type="slidenum">
              <a:rPr sz="800">
                <a:solidFill>
                  <a:prstClr val="black"/>
                </a:solidFill>
              </a:rPr>
              <a:pPr rtl="0"/>
              <a:t>543</a:t>
            </a:fld>
            <a:endParaRPr sz="800">
              <a:solidFill>
                <a:prstClr val="black"/>
              </a:solidFill>
            </a:endParaRPr>
          </a:p>
        </p:txBody>
      </p:sp>
      <p:sp>
        <p:nvSpPr>
          <p:cNvPr id="22530" name="Rectangle 2"/>
          <p:cNvSpPr>
            <a:spLocks noGrp="1" noRot="1" noChangeAspect="1" noChangeArrowheads="1" noTextEdit="1"/>
          </p:cNvSpPr>
          <p:nvPr>
            <p:ph type="sldImg"/>
          </p:nvPr>
        </p:nvSpPr>
        <p:spPr>
          <a:xfrm>
            <a:off x="1168400" y="1243013"/>
            <a:ext cx="4470400" cy="3354387"/>
          </a:xfrm>
        </p:spPr>
      </p:sp>
      <p:sp>
        <p:nvSpPr>
          <p:cNvPr id="2253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457200" rtl="0" eaLnBrk="1" fontAlgn="auto" latinLnBrk="0" hangingPunct="1">
              <a:lnSpc>
                <a:spcPct val="100000"/>
              </a:lnSpc>
              <a:spcBef>
                <a:spcPct val="0"/>
              </a:spcBef>
              <a:spcAft>
                <a:spcPct val="0"/>
              </a:spcAft>
              <a:buClrTx/>
              <a:buSzTx/>
              <a:buFontTx/>
              <a:buNone/>
              <a:defRPr/>
            </a:pPr>
            <a:r>
              <a:rPr lang="zh-TW"/>
              <a:t>1- 裝置基本設定</a:t>
            </a:r>
          </a:p>
          <a:p>
            <a:pPr marL="0" marR="0" lvl="0" indent="0" algn="l" defTabSz="457200" rtl="0" eaLnBrk="1" fontAlgn="auto" latinLnBrk="0" hangingPunct="1">
              <a:lnSpc>
                <a:spcPct val="100000"/>
              </a:lnSpc>
              <a:spcBef>
                <a:spcPct val="0"/>
              </a:spcBef>
              <a:spcAft>
                <a:spcPct val="0"/>
              </a:spcAft>
              <a:buClrTx/>
              <a:buSzTx/>
              <a:buFontTx/>
              <a:buNone/>
              <a:defRPr/>
            </a:pPr>
            <a:r>
              <a:rPr lang="zh-TW" sz="1200"/>
              <a:t>1.6 — 單元練習和問答</a:t>
            </a:r>
          </a:p>
          <a:p>
            <a:pPr marL="0" marR="0" lvl="0" indent="0" algn="l" defTabSz="457200" rtl="0" eaLnBrk="1" fontAlgn="auto" latinLnBrk="0" hangingPunct="1">
              <a:lnSpc>
                <a:spcPct val="100000"/>
              </a:lnSpc>
              <a:spcBef>
                <a:spcPct val="0"/>
              </a:spcBef>
              <a:spcAft>
                <a:spcPct val="0"/>
              </a:spcAft>
              <a:buClrTx/>
              <a:buSzTx/>
              <a:buFontTx/>
              <a:buNone/>
              <a:defRPr/>
            </a:pPr>
            <a:r>
              <a:rPr lang="zh-TW" sz="1200"/>
              <a:t>1.6.3 — 我在本單元中學到了什麼？(續)</a:t>
            </a:r>
          </a:p>
        </p:txBody>
      </p:sp>
    </p:spTree>
    <p:extLst>
      <p:ext uri="{BB962C8B-B14F-4D97-AF65-F5344CB8AC3E}">
        <p14:creationId xmlns:p14="http://schemas.microsoft.com/office/powerpoint/2010/main" val="3339862472"/>
      </p:ext>
    </p:extLst>
  </p:cSld>
  <p:clrMapOvr>
    <a:masterClrMapping/>
  </p:clrMapOvr>
</p:notes>
</file>

<file path=ppt/notesSlides/notesSlide544.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2529" name="Rectangle 11"/>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a:ea typeface="ＭＳ Ｐゴシック" charset="0"/>
                <a:cs typeface="ＭＳ Ｐゴシック" charset="0"/>
              </a:defRPr>
            </a:lvl1pPr>
            <a:lvl2pPr marL="742950" indent="-285750" defTabSz="903288">
              <a:defRPr sz="2400">
                <a:solidFill>
                  <a:schemeClr val="tx1"/>
                </a:solidFill>
                <a:latin typeface="Arial"/>
                <a:ea typeface="ＭＳ Ｐゴシック" charset="0"/>
              </a:defRPr>
            </a:lvl2pPr>
            <a:lvl3pPr marL="1143000" indent="-228600" defTabSz="903288">
              <a:defRPr sz="2400">
                <a:solidFill>
                  <a:schemeClr val="tx1"/>
                </a:solidFill>
                <a:latin typeface="Arial"/>
                <a:ea typeface="ＭＳ Ｐゴシック" charset="0"/>
              </a:defRPr>
            </a:lvl3pPr>
            <a:lvl4pPr marL="1600200" indent="-228600" defTabSz="903288">
              <a:defRPr sz="2400">
                <a:solidFill>
                  <a:schemeClr val="tx1"/>
                </a:solidFill>
                <a:latin typeface="Arial"/>
                <a:ea typeface="ＭＳ Ｐゴシック" charset="0"/>
              </a:defRPr>
            </a:lvl4pPr>
            <a:lvl5pPr marL="2057400" indent="-228600" defTabSz="903288">
              <a:defRPr sz="2400">
                <a:solidFill>
                  <a:schemeClr val="tx1"/>
                </a:solidFill>
                <a:latin typeface="Arial"/>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9pPr>
          </a:lstStyle>
          <a:p>
            <a:pPr rtl="0"/>
            <a:fld id="{3997A419-355F-A04A-96E0-21643AF8E9FF}" type="slidenum">
              <a:rPr sz="800">
                <a:solidFill>
                  <a:prstClr val="black"/>
                </a:solidFill>
              </a:rPr>
              <a:pPr rtl="0"/>
              <a:t>544</a:t>
            </a:fld>
            <a:endParaRPr sz="800">
              <a:solidFill>
                <a:prstClr val="black"/>
              </a:solidFill>
            </a:endParaRPr>
          </a:p>
        </p:txBody>
      </p:sp>
      <p:sp>
        <p:nvSpPr>
          <p:cNvPr id="22530" name="Rectangle 2"/>
          <p:cNvSpPr>
            <a:spLocks noGrp="1" noRot="1" noChangeAspect="1" noChangeArrowheads="1" noTextEdit="1"/>
          </p:cNvSpPr>
          <p:nvPr>
            <p:ph type="sldImg"/>
          </p:nvPr>
        </p:nvSpPr>
        <p:spPr>
          <a:xfrm>
            <a:off x="1168400" y="1243013"/>
            <a:ext cx="4470400" cy="3354387"/>
          </a:xfrm>
        </p:spPr>
      </p:sp>
      <p:sp>
        <p:nvSpPr>
          <p:cNvPr id="2253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457200" rtl="0" eaLnBrk="1" fontAlgn="auto" latinLnBrk="0" hangingPunct="1">
              <a:lnSpc>
                <a:spcPct val="100000"/>
              </a:lnSpc>
              <a:spcBef>
                <a:spcPct val="0"/>
              </a:spcBef>
              <a:spcAft>
                <a:spcPct val="0"/>
              </a:spcAft>
              <a:buClrTx/>
              <a:buSzTx/>
              <a:buFontTx/>
              <a:buNone/>
              <a:defRPr/>
            </a:pPr>
            <a:r>
              <a:rPr lang="zh-TW"/>
              <a:t>1- 裝置基本設定</a:t>
            </a:r>
          </a:p>
          <a:p>
            <a:pPr marL="0" marR="0" lvl="0" indent="0" algn="l" defTabSz="457200" rtl="0" eaLnBrk="1" fontAlgn="auto" latinLnBrk="0" hangingPunct="1">
              <a:lnSpc>
                <a:spcPct val="100000"/>
              </a:lnSpc>
              <a:spcBef>
                <a:spcPct val="0"/>
              </a:spcBef>
              <a:spcAft>
                <a:spcPct val="0"/>
              </a:spcAft>
              <a:buClrTx/>
              <a:buSzTx/>
              <a:buFontTx/>
              <a:buNone/>
              <a:defRPr/>
            </a:pPr>
            <a:r>
              <a:rPr lang="zh-TW" sz="1200"/>
              <a:t>1.6 — 單元練習和問答</a:t>
            </a:r>
          </a:p>
          <a:p>
            <a:pPr marL="0" marR="0" lvl="0" indent="0" algn="l" defTabSz="457200" rtl="0" eaLnBrk="1" fontAlgn="auto" latinLnBrk="0" hangingPunct="1">
              <a:lnSpc>
                <a:spcPct val="100000"/>
              </a:lnSpc>
              <a:spcBef>
                <a:spcPct val="0"/>
              </a:spcBef>
              <a:spcAft>
                <a:spcPct val="0"/>
              </a:spcAft>
              <a:buClrTx/>
              <a:buSzTx/>
              <a:buFontTx/>
              <a:buNone/>
              <a:defRPr/>
            </a:pPr>
            <a:r>
              <a:rPr lang="zh-TW" sz="1200"/>
              <a:t>1.6.3 – 我在本單元中學到了什麼？(續)</a:t>
            </a:r>
          </a:p>
          <a:p>
            <a:pPr marL="0" marR="0" lvl="0" indent="0" algn="l" defTabSz="457200" rtl="0" eaLnBrk="1" fontAlgn="auto" latinLnBrk="0" hangingPunct="1">
              <a:lnSpc>
                <a:spcPct val="100000"/>
              </a:lnSpc>
              <a:spcBef>
                <a:spcPct val="0"/>
              </a:spcBef>
              <a:spcAft>
                <a:spcPct val="0"/>
              </a:spcAft>
              <a:buClrTx/>
              <a:buSzTx/>
              <a:buFontTx/>
              <a:buNone/>
              <a:defRPr/>
            </a:pPr>
            <a:r>
              <a:rPr lang="zh-TW" sz="1200"/>
              <a:t>1.6.4 — 模組測驗 — 基本裝置設定</a:t>
            </a:r>
          </a:p>
        </p:txBody>
      </p:sp>
    </p:spTree>
    <p:extLst>
      <p:ext uri="{BB962C8B-B14F-4D97-AF65-F5344CB8AC3E}">
        <p14:creationId xmlns:p14="http://schemas.microsoft.com/office/powerpoint/2010/main" val="3129033689"/>
      </p:ext>
    </p:extLst>
  </p:cSld>
  <p:clrMapOvr>
    <a:masterClrMapping/>
  </p:clrMapOvr>
</p:notes>
</file>

<file path=ppt/notesSlides/notesSlide545.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57345" name="Rectangle 11"/>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a:ea typeface="ＭＳ Ｐゴシック" charset="0"/>
                <a:cs typeface="ＭＳ Ｐゴシック" charset="0"/>
              </a:defRPr>
            </a:lvl1pPr>
            <a:lvl2pPr marL="742950" indent="-285750" defTabSz="903288">
              <a:defRPr sz="2400">
                <a:solidFill>
                  <a:schemeClr val="tx1"/>
                </a:solidFill>
                <a:latin typeface="Arial"/>
                <a:ea typeface="ＭＳ Ｐゴシック" charset="0"/>
              </a:defRPr>
            </a:lvl2pPr>
            <a:lvl3pPr marL="1143000" indent="-228600" defTabSz="903288">
              <a:defRPr sz="2400">
                <a:solidFill>
                  <a:schemeClr val="tx1"/>
                </a:solidFill>
                <a:latin typeface="Arial"/>
                <a:ea typeface="ＭＳ Ｐゴシック" charset="0"/>
              </a:defRPr>
            </a:lvl3pPr>
            <a:lvl4pPr marL="1600200" indent="-228600" defTabSz="903288">
              <a:defRPr sz="2400">
                <a:solidFill>
                  <a:schemeClr val="tx1"/>
                </a:solidFill>
                <a:latin typeface="Arial"/>
                <a:ea typeface="ＭＳ Ｐゴシック" charset="0"/>
              </a:defRPr>
            </a:lvl4pPr>
            <a:lvl5pPr marL="2057400" indent="-228600" defTabSz="903288">
              <a:defRPr sz="2400">
                <a:solidFill>
                  <a:schemeClr val="tx1"/>
                </a:solidFill>
                <a:latin typeface="Arial"/>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9pPr>
          </a:lstStyle>
          <a:p>
            <a:pPr rtl="0"/>
            <a:fld id="{6C92755B-29FD-8743-9094-C0E3A734D22E}" type="slidenum">
              <a:rPr sz="800">
                <a:solidFill>
                  <a:prstClr val="black"/>
                </a:solidFill>
              </a:rPr>
              <a:pPr rtl="0"/>
              <a:t>545</a:t>
            </a:fld>
            <a:endParaRPr sz="800">
              <a:solidFill>
                <a:prstClr val="black"/>
              </a:solidFill>
            </a:endParaRPr>
          </a:p>
        </p:txBody>
      </p:sp>
      <p:sp>
        <p:nvSpPr>
          <p:cNvPr id="57346" name="Rectangle 2"/>
          <p:cNvSpPr>
            <a:spLocks noGrp="1" noRot="1" noChangeAspect="1" noChangeArrowheads="1" noTextEdit="1"/>
          </p:cNvSpPr>
          <p:nvPr>
            <p:ph type="sldImg"/>
          </p:nvPr>
        </p:nvSpPr>
        <p:spPr>
          <a:xfrm>
            <a:off x="1168400" y="1243013"/>
            <a:ext cx="4470400" cy="3354387"/>
          </a:xfrm>
        </p:spPr>
      </p:sp>
      <p:sp>
        <p:nvSpPr>
          <p:cNvPr id="57347"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457200" rtl="0" eaLnBrk="1" fontAlgn="auto" latinLnBrk="0" hangingPunct="1">
              <a:lnSpc>
                <a:spcPct val="80000"/>
              </a:lnSpc>
              <a:spcBef>
                <a:spcPct val="0"/>
              </a:spcBef>
              <a:spcAft>
                <a:spcPct val="0"/>
              </a:spcAft>
              <a:buClrTx/>
              <a:buSzTx/>
              <a:buFontTx/>
              <a:buNone/>
              <a:defRPr/>
            </a:pPr>
            <a:endParaRPr lang="en-US"/>
          </a:p>
        </p:txBody>
      </p:sp>
    </p:spTree>
    <p:extLst>
      <p:ext uri="{BB962C8B-B14F-4D97-AF65-F5344CB8AC3E}">
        <p14:creationId xmlns:p14="http://schemas.microsoft.com/office/powerpoint/2010/main" val="3023846655"/>
      </p:ext>
    </p:extLst>
  </p:cSld>
  <p:clrMapOvr>
    <a:masterClrMapping/>
  </p:clrMapOvr>
</p:notes>
</file>

<file path=ppt/notesSlides/notesSlide546.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buFontTx/>
              <a:buNone/>
            </a:pPr>
            <a:r>
              <a:rPr lang="zh-TW" altLang="en-US" sz="1200" smtClean="0">
                <a:solidFill>
                  <a:schemeClr val="accent5">
                    <a:lumMod val="40000"/>
                    <a:lumOff val="60000"/>
                  </a:schemeClr>
                </a:solidFill>
              </a:rPr>
              <a:t>單元</a:t>
            </a:r>
            <a:r>
              <a:rPr lang="zh-TW" sz="1200" smtClean="0">
                <a:solidFill>
                  <a:schemeClr val="accent5">
                    <a:lumMod val="40000"/>
                    <a:lumOff val="60000"/>
                  </a:schemeClr>
                </a:solidFill>
              </a:rPr>
              <a:t> </a:t>
            </a:r>
            <a:r>
              <a:rPr lang="zh-TW" sz="1200">
                <a:solidFill>
                  <a:schemeClr val="accent5">
                    <a:lumMod val="40000"/>
                    <a:lumOff val="60000"/>
                  </a:schemeClr>
                </a:solidFill>
              </a:rPr>
              <a:t>2 - 交換概念</a:t>
            </a:r>
          </a:p>
        </p:txBody>
      </p:sp>
      <p:sp>
        <p:nvSpPr>
          <p:cNvPr id="4" name="Slide Number Placeholder 3"/>
          <p:cNvSpPr>
            <a:spLocks noGrp="1"/>
          </p:cNvSpPr>
          <p:nvPr>
            <p:ph type="sldNum" sz="quarter" idx="10"/>
          </p:nvPr>
        </p:nvSpPr>
        <p:spPr/>
        <p:txBody>
          <a:bodyPr/>
          <a:lstStyle/>
          <a:p>
            <a:pPr rtl="0"/>
            <a:fld id="{5641018C-6CAF-B84E-B92C-ECB119457FBA}" type="slidenum">
              <a:rPr/>
              <a:t>546</a:t>
            </a:fld>
            <a:endParaRPr/>
          </a:p>
        </p:txBody>
      </p:sp>
    </p:spTree>
    <p:extLst>
      <p:ext uri="{BB962C8B-B14F-4D97-AF65-F5344CB8AC3E}">
        <p14:creationId xmlns:p14="http://schemas.microsoft.com/office/powerpoint/2010/main" val="1390741306"/>
      </p:ext>
    </p:extLst>
  </p:cSld>
  <p:clrMapOvr>
    <a:masterClrMapping/>
  </p:clrMapOvr>
</p:notes>
</file>

<file path=ppt/notesSlides/notesSlide547.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0482" name="Rectangle 11"/>
          <p:cNvSpPr txBox="1">
            <a:spLocks noGrp="1" noChangeArrowheads="1"/>
          </p:cNvSpPr>
          <p:nvPr/>
        </p:nvSpPr>
        <p:spPr bwMode="auto">
          <a:xfrm>
            <a:off x="5885392" y="9435469"/>
            <a:ext cx="806779" cy="312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a:cs typeface="Arial"/>
              </a:defRPr>
            </a:lvl1pPr>
            <a:lvl2pPr marL="742950" indent="-285750" defTabSz="903288" eaLnBrk="0" hangingPunct="0">
              <a:defRPr sz="2400" b="1">
                <a:solidFill>
                  <a:schemeClr val="tx1"/>
                </a:solidFill>
                <a:latin typeface="Arial"/>
                <a:cs typeface="Arial"/>
              </a:defRPr>
            </a:lvl2pPr>
            <a:lvl3pPr marL="1143000" indent="-228600" defTabSz="903288" eaLnBrk="0" hangingPunct="0">
              <a:defRPr sz="2400" b="1">
                <a:solidFill>
                  <a:schemeClr val="tx1"/>
                </a:solidFill>
                <a:latin typeface="Arial"/>
                <a:cs typeface="Arial"/>
              </a:defRPr>
            </a:lvl3pPr>
            <a:lvl4pPr marL="1600200" indent="-228600" defTabSz="903288" eaLnBrk="0" hangingPunct="0">
              <a:defRPr sz="2400" b="1">
                <a:solidFill>
                  <a:schemeClr val="tx1"/>
                </a:solidFill>
                <a:latin typeface="Arial"/>
                <a:cs typeface="Arial"/>
              </a:defRPr>
            </a:lvl4pPr>
            <a:lvl5pPr marL="2057400" indent="-228600" defTabSz="903288" eaLnBrk="0" hangingPunct="0">
              <a:defRPr sz="2400" b="1">
                <a:solidFill>
                  <a:schemeClr val="tx1"/>
                </a:solidFill>
                <a:latin typeface="Arial"/>
                <a:cs typeface="Arial"/>
              </a:defRPr>
            </a:lvl5pPr>
            <a:lvl6pPr marL="2514600" indent="-228600" defTabSz="903288" eaLnBrk="0" fontAlgn="base" hangingPunct="0">
              <a:spcBef>
                <a:spcPct val="0"/>
              </a:spcBef>
              <a:spcAft>
                <a:spcPct val="0"/>
              </a:spcAft>
              <a:defRPr sz="2400" b="1">
                <a:solidFill>
                  <a:schemeClr val="tx1"/>
                </a:solidFill>
                <a:latin typeface="Arial"/>
                <a:cs typeface="Arial"/>
              </a:defRPr>
            </a:lvl6pPr>
            <a:lvl7pPr marL="2971800" indent="-228600" defTabSz="903288" eaLnBrk="0" fontAlgn="base" hangingPunct="0">
              <a:spcBef>
                <a:spcPct val="0"/>
              </a:spcBef>
              <a:spcAft>
                <a:spcPct val="0"/>
              </a:spcAft>
              <a:defRPr sz="2400" b="1">
                <a:solidFill>
                  <a:schemeClr val="tx1"/>
                </a:solidFill>
                <a:latin typeface="Arial"/>
                <a:cs typeface="Arial"/>
              </a:defRPr>
            </a:lvl7pPr>
            <a:lvl8pPr marL="3429000" indent="-228600" defTabSz="903288" eaLnBrk="0" fontAlgn="base" hangingPunct="0">
              <a:spcBef>
                <a:spcPct val="0"/>
              </a:spcBef>
              <a:spcAft>
                <a:spcPct val="0"/>
              </a:spcAft>
              <a:defRPr sz="2400" b="1">
                <a:solidFill>
                  <a:schemeClr val="tx1"/>
                </a:solidFill>
                <a:latin typeface="Arial"/>
                <a:cs typeface="Arial"/>
              </a:defRPr>
            </a:lvl8pPr>
            <a:lvl9pPr marL="3886200" indent="-228600" defTabSz="903288" eaLnBrk="0" fontAlgn="base" hangingPunct="0">
              <a:spcBef>
                <a:spcPct val="0"/>
              </a:spcBef>
              <a:spcAft>
                <a:spcPct val="0"/>
              </a:spcAft>
              <a:defRPr sz="2400" b="1">
                <a:solidFill>
                  <a:schemeClr val="tx1"/>
                </a:solidFill>
                <a:latin typeface="Arial"/>
                <a:cs typeface="Arial"/>
              </a:defRPr>
            </a:lvl9pPr>
          </a:lstStyle>
          <a:p>
            <a:pPr algn="r" rtl="0"/>
            <a:fld id="{0A313ED8-785B-4D16-9B17-4143385249B9}" type="slidenum">
              <a:rPr sz="800" b="0"/>
              <a:pPr algn="r" rtl="0"/>
              <a:t>547</a:t>
            </a:fld>
            <a:endParaRPr sz="800" b="0"/>
          </a:p>
        </p:txBody>
      </p:sp>
      <p:sp>
        <p:nvSpPr>
          <p:cNvPr id="20483" name="Rectangle 2"/>
          <p:cNvSpPr>
            <a:spLocks noGrp="1" noRot="1" noChangeAspect="1" noChangeArrowheads="1" noTextEdit="1"/>
          </p:cNvSpPr>
          <p:nvPr>
            <p:ph type="sldImg"/>
          </p:nvPr>
        </p:nvSpPr>
        <p:spPr>
          <a:xfrm>
            <a:off x="1168400" y="1243013"/>
            <a:ext cx="4470400" cy="3354387"/>
          </a:xfrm>
        </p:spPr>
      </p:sp>
      <p:sp>
        <p:nvSpPr>
          <p:cNvPr id="2048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buFontTx/>
              <a:buNone/>
            </a:pPr>
            <a:r>
              <a:rPr lang="zh-TW" sz="1200">
                <a:solidFill>
                  <a:schemeClr val="accent5">
                    <a:lumMod val="40000"/>
                    <a:lumOff val="60000"/>
                  </a:schemeClr>
                </a:solidFill>
              </a:rPr>
              <a:t>2</a:t>
            </a:r>
            <a:r>
              <a:rPr lang="zh-TW" sz="1200" baseline="0">
                <a:solidFill>
                  <a:schemeClr val="accent5">
                    <a:lumMod val="40000"/>
                    <a:lumOff val="60000"/>
                  </a:schemeClr>
                </a:solidFill>
              </a:rPr>
              <a:t> – </a:t>
            </a:r>
            <a:r>
              <a:rPr lang="zh-TW" sz="1200">
                <a:solidFill>
                  <a:schemeClr val="accent5">
                    <a:lumMod val="40000"/>
                    <a:lumOff val="60000"/>
                  </a:schemeClr>
                </a:solidFill>
              </a:rPr>
              <a:t> 交換概念</a:t>
            </a:r>
          </a:p>
          <a:p>
            <a:pPr rtl="0">
              <a:buFontTx/>
              <a:buNone/>
            </a:pPr>
            <a:r>
              <a:rPr lang="zh-TW" sz="1200" b="0"/>
              <a:t>2.0 – 簡介</a:t>
            </a:r>
          </a:p>
          <a:p>
            <a:pPr rtl="0">
              <a:lnSpc>
                <a:spcPct val="80000"/>
              </a:lnSpc>
              <a:buFontTx/>
              <a:buNone/>
            </a:pPr>
            <a:r>
              <a:rPr lang="zh-TW" sz="1200" kern="1200">
                <a:solidFill>
                  <a:schemeClr val="tx1"/>
                </a:solidFill>
                <a:latin typeface="Arial"/>
                <a:ea typeface="ＭＳ Ｐゴシック" charset="0"/>
                <a:cs typeface="ＭＳ Ｐゴシック" charset="0"/>
              </a:rPr>
              <a:t>2.0.2- </a:t>
            </a:r>
            <a:r>
              <a:rPr lang="zh-TW" sz="1200" kern="1200">
                <a:solidFill>
                  <a:schemeClr val="tx1"/>
                </a:solidFill>
                <a:latin typeface="+mn-lt"/>
                <a:ea typeface="+mn-ea"/>
                <a:cs typeface="+mn-cs"/>
              </a:rPr>
              <a:t>我</a:t>
            </a:r>
            <a:r>
              <a:rPr lang="zh-TW" sz="1200" kern="1200" baseline="0">
                <a:solidFill>
                  <a:schemeClr val="tx1"/>
                </a:solidFill>
                <a:latin typeface="+mn-lt"/>
                <a:ea typeface="+mn-ea"/>
                <a:cs typeface="+mn-cs"/>
              </a:rPr>
              <a:t> 將學會在這個模組中做什麼？ </a:t>
            </a:r>
          </a:p>
          <a:p>
            <a:endParaRPr lang="en-GB"/>
          </a:p>
        </p:txBody>
      </p:sp>
    </p:spTree>
    <p:extLst>
      <p:ext uri="{BB962C8B-B14F-4D97-AF65-F5344CB8AC3E}">
        <p14:creationId xmlns:p14="http://schemas.microsoft.com/office/powerpoint/2010/main" val="3890006389"/>
      </p:ext>
    </p:extLst>
  </p:cSld>
  <p:clrMapOvr>
    <a:masterClrMapping/>
  </p:clrMapOvr>
</p:notes>
</file>

<file path=ppt/notesSlides/notesSlide548.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112642" name="Rectangle 11"/>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a:defRPr>
            </a:lvl1pPr>
            <a:lvl2pPr marL="742950" indent="-285750" defTabSz="882650">
              <a:defRPr sz="2400">
                <a:solidFill>
                  <a:schemeClr val="tx1"/>
                </a:solidFill>
                <a:latin typeface="Arial"/>
              </a:defRPr>
            </a:lvl2pPr>
            <a:lvl3pPr marL="1143000" indent="-228600" defTabSz="882650">
              <a:defRPr sz="2400">
                <a:solidFill>
                  <a:schemeClr val="tx1"/>
                </a:solidFill>
                <a:latin typeface="Arial"/>
              </a:defRPr>
            </a:lvl3pPr>
            <a:lvl4pPr marL="1600200" indent="-228600" defTabSz="882650">
              <a:defRPr sz="2400">
                <a:solidFill>
                  <a:schemeClr val="tx1"/>
                </a:solidFill>
                <a:latin typeface="Arial"/>
              </a:defRPr>
            </a:lvl4pPr>
            <a:lvl5pPr marL="2057400" indent="-228600" defTabSz="882650">
              <a:defRPr sz="2400">
                <a:solidFill>
                  <a:schemeClr val="tx1"/>
                </a:solidFill>
                <a:latin typeface="Arial"/>
              </a:defRPr>
            </a:lvl5pPr>
            <a:lvl6pPr marL="2514600" indent="-228600" algn="ctr" defTabSz="882650" eaLnBrk="0" fontAlgn="base" hangingPunct="0">
              <a:lnSpc>
                <a:spcPct val="90000"/>
              </a:lnSpc>
              <a:spcBef>
                <a:spcPct val="0"/>
              </a:spcBef>
              <a:spcAft>
                <a:spcPct val="0"/>
              </a:spcAft>
              <a:defRPr sz="2400">
                <a:solidFill>
                  <a:schemeClr val="tx1"/>
                </a:solidFill>
                <a:latin typeface="Arial"/>
              </a:defRPr>
            </a:lvl6pPr>
            <a:lvl7pPr marL="2971800" indent="-228600" algn="ctr" defTabSz="882650" eaLnBrk="0" fontAlgn="base" hangingPunct="0">
              <a:lnSpc>
                <a:spcPct val="90000"/>
              </a:lnSpc>
              <a:spcBef>
                <a:spcPct val="0"/>
              </a:spcBef>
              <a:spcAft>
                <a:spcPct val="0"/>
              </a:spcAft>
              <a:defRPr sz="2400">
                <a:solidFill>
                  <a:schemeClr val="tx1"/>
                </a:solidFill>
                <a:latin typeface="Arial"/>
              </a:defRPr>
            </a:lvl7pPr>
            <a:lvl8pPr marL="3429000" indent="-228600" algn="ctr" defTabSz="882650" eaLnBrk="0" fontAlgn="base" hangingPunct="0">
              <a:lnSpc>
                <a:spcPct val="90000"/>
              </a:lnSpc>
              <a:spcBef>
                <a:spcPct val="0"/>
              </a:spcBef>
              <a:spcAft>
                <a:spcPct val="0"/>
              </a:spcAft>
              <a:defRPr sz="2400">
                <a:solidFill>
                  <a:schemeClr val="tx1"/>
                </a:solidFill>
                <a:latin typeface="Arial"/>
              </a:defRPr>
            </a:lvl8pPr>
            <a:lvl9pPr marL="3886200" indent="-228600" algn="ctr" defTabSz="882650" eaLnBrk="0" fontAlgn="base" hangingPunct="0">
              <a:lnSpc>
                <a:spcPct val="90000"/>
              </a:lnSpc>
              <a:spcBef>
                <a:spcPct val="0"/>
              </a:spcBef>
              <a:spcAft>
                <a:spcPct val="0"/>
              </a:spcAft>
              <a:defRPr sz="2400">
                <a:solidFill>
                  <a:schemeClr val="tx1"/>
                </a:solidFill>
                <a:latin typeface="Arial"/>
              </a:defRPr>
            </a:lvl9pPr>
          </a:lstStyle>
          <a:p>
            <a:pPr rtl="0"/>
            <a:fld id="{04267211-205D-47E8-9F29-7E4C01D43DC3}" type="slidenum">
              <a:rPr sz="800"/>
              <a:pPr rtl="0"/>
              <a:t>548</a:t>
            </a:fld>
            <a:endParaRPr sz="800"/>
          </a:p>
        </p:txBody>
      </p:sp>
      <p:sp>
        <p:nvSpPr>
          <p:cNvPr id="112643" name="Rectangle 2"/>
          <p:cNvSpPr>
            <a:spLocks noGrp="1" noRot="1" noChangeAspect="1" noChangeArrowheads="1" noTextEdit="1"/>
          </p:cNvSpPr>
          <p:nvPr>
            <p:ph type="sldImg"/>
          </p:nvPr>
        </p:nvSpPr>
        <p:spPr>
          <a:xfrm>
            <a:off x="1168400" y="1243013"/>
            <a:ext cx="4470400" cy="3354387"/>
          </a:xfrm>
        </p:spPr>
      </p:sp>
      <p:sp>
        <p:nvSpPr>
          <p:cNvPr id="11264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buFontTx/>
              <a:buNone/>
            </a:pPr>
            <a:r>
              <a:rPr lang="zh-TW" sz="1200">
                <a:solidFill>
                  <a:schemeClr val="accent5">
                    <a:lumMod val="40000"/>
                    <a:lumOff val="60000"/>
                  </a:schemeClr>
                </a:solidFill>
              </a:rPr>
              <a:t>2</a:t>
            </a:r>
            <a:r>
              <a:rPr lang="zh-TW" sz="1200" baseline="0">
                <a:solidFill>
                  <a:schemeClr val="accent5">
                    <a:lumMod val="40000"/>
                    <a:lumOff val="60000"/>
                  </a:schemeClr>
                </a:solidFill>
              </a:rPr>
              <a:t> – </a:t>
            </a:r>
            <a:r>
              <a:rPr lang="zh-TW" sz="1200">
                <a:solidFill>
                  <a:schemeClr val="accent5">
                    <a:lumMod val="40000"/>
                    <a:lumOff val="60000"/>
                  </a:schemeClr>
                </a:solidFill>
              </a:rPr>
              <a:t> 交換概念</a:t>
            </a:r>
          </a:p>
          <a:p>
            <a:pPr rtl="0">
              <a:buFontTx/>
              <a:buNone/>
            </a:pPr>
            <a:r>
              <a:rPr lang="zh-TW" sz="1200" b="0"/>
              <a:t>2.1 – </a:t>
            </a:r>
            <a:r>
              <a:rPr lang="zh-TW">
                <a:solidFill>
                  <a:schemeClr val="accent5">
                    <a:lumMod val="40000"/>
                    <a:lumOff val="60000"/>
                  </a:schemeClr>
                </a:solidFill>
              </a:rPr>
              <a:t>訊框轉發</a:t>
            </a:r>
          </a:p>
          <a:p>
            <a:pPr rtl="0">
              <a:lnSpc>
                <a:spcPct val="80000"/>
              </a:lnSpc>
              <a:buFontTx/>
              <a:buNone/>
            </a:pPr>
            <a:r>
              <a:rPr lang="zh-TW" sz="1200" kern="1200">
                <a:solidFill>
                  <a:schemeClr val="tx1"/>
                </a:solidFill>
                <a:latin typeface="Arial"/>
                <a:ea typeface="ＭＳ Ｐゴシック" charset="0"/>
                <a:cs typeface="ＭＳ Ｐゴシック" charset="0"/>
              </a:rPr>
              <a:t>2.1.1 — </a:t>
            </a:r>
            <a:r>
              <a:rPr lang="zh-TW"/>
              <a:t>在網路中交換</a:t>
            </a:r>
          </a:p>
        </p:txBody>
      </p:sp>
    </p:spTree>
    <p:extLst>
      <p:ext uri="{BB962C8B-B14F-4D97-AF65-F5344CB8AC3E}">
        <p14:creationId xmlns:p14="http://schemas.microsoft.com/office/powerpoint/2010/main" val="2027187579"/>
      </p:ext>
    </p:extLst>
  </p:cSld>
  <p:clrMapOvr>
    <a:masterClrMapping/>
  </p:clrMapOvr>
</p:notes>
</file>

<file path=ppt/notesSlides/notesSlide549.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112642" name="Rectangle 11"/>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a:defRPr>
            </a:lvl1pPr>
            <a:lvl2pPr marL="742950" indent="-285750" defTabSz="882650">
              <a:defRPr sz="2400">
                <a:solidFill>
                  <a:schemeClr val="tx1"/>
                </a:solidFill>
                <a:latin typeface="Arial"/>
              </a:defRPr>
            </a:lvl2pPr>
            <a:lvl3pPr marL="1143000" indent="-228600" defTabSz="882650">
              <a:defRPr sz="2400">
                <a:solidFill>
                  <a:schemeClr val="tx1"/>
                </a:solidFill>
                <a:latin typeface="Arial"/>
              </a:defRPr>
            </a:lvl3pPr>
            <a:lvl4pPr marL="1600200" indent="-228600" defTabSz="882650">
              <a:defRPr sz="2400">
                <a:solidFill>
                  <a:schemeClr val="tx1"/>
                </a:solidFill>
                <a:latin typeface="Arial"/>
              </a:defRPr>
            </a:lvl4pPr>
            <a:lvl5pPr marL="2057400" indent="-228600" defTabSz="882650">
              <a:defRPr sz="2400">
                <a:solidFill>
                  <a:schemeClr val="tx1"/>
                </a:solidFill>
                <a:latin typeface="Arial"/>
              </a:defRPr>
            </a:lvl5pPr>
            <a:lvl6pPr marL="2514600" indent="-228600" algn="ctr" defTabSz="882650" eaLnBrk="0" fontAlgn="base" hangingPunct="0">
              <a:lnSpc>
                <a:spcPct val="90000"/>
              </a:lnSpc>
              <a:spcBef>
                <a:spcPct val="0"/>
              </a:spcBef>
              <a:spcAft>
                <a:spcPct val="0"/>
              </a:spcAft>
              <a:defRPr sz="2400">
                <a:solidFill>
                  <a:schemeClr val="tx1"/>
                </a:solidFill>
                <a:latin typeface="Arial"/>
              </a:defRPr>
            </a:lvl6pPr>
            <a:lvl7pPr marL="2971800" indent="-228600" algn="ctr" defTabSz="882650" eaLnBrk="0" fontAlgn="base" hangingPunct="0">
              <a:lnSpc>
                <a:spcPct val="90000"/>
              </a:lnSpc>
              <a:spcBef>
                <a:spcPct val="0"/>
              </a:spcBef>
              <a:spcAft>
                <a:spcPct val="0"/>
              </a:spcAft>
              <a:defRPr sz="2400">
                <a:solidFill>
                  <a:schemeClr val="tx1"/>
                </a:solidFill>
                <a:latin typeface="Arial"/>
              </a:defRPr>
            </a:lvl7pPr>
            <a:lvl8pPr marL="3429000" indent="-228600" algn="ctr" defTabSz="882650" eaLnBrk="0" fontAlgn="base" hangingPunct="0">
              <a:lnSpc>
                <a:spcPct val="90000"/>
              </a:lnSpc>
              <a:spcBef>
                <a:spcPct val="0"/>
              </a:spcBef>
              <a:spcAft>
                <a:spcPct val="0"/>
              </a:spcAft>
              <a:defRPr sz="2400">
                <a:solidFill>
                  <a:schemeClr val="tx1"/>
                </a:solidFill>
                <a:latin typeface="Arial"/>
              </a:defRPr>
            </a:lvl8pPr>
            <a:lvl9pPr marL="3886200" indent="-228600" algn="ctr" defTabSz="882650" eaLnBrk="0" fontAlgn="base" hangingPunct="0">
              <a:lnSpc>
                <a:spcPct val="90000"/>
              </a:lnSpc>
              <a:spcBef>
                <a:spcPct val="0"/>
              </a:spcBef>
              <a:spcAft>
                <a:spcPct val="0"/>
              </a:spcAft>
              <a:defRPr sz="2400">
                <a:solidFill>
                  <a:schemeClr val="tx1"/>
                </a:solidFill>
                <a:latin typeface="Arial"/>
              </a:defRPr>
            </a:lvl9pPr>
          </a:lstStyle>
          <a:p>
            <a:pPr rtl="0"/>
            <a:fld id="{04267211-205D-47E8-9F29-7E4C01D43DC3}" type="slidenum">
              <a:rPr sz="800">
                <a:solidFill>
                  <a:prstClr val="black"/>
                </a:solidFill>
              </a:rPr>
              <a:pPr rtl="0"/>
              <a:t>549</a:t>
            </a:fld>
            <a:endParaRPr sz="800">
              <a:solidFill>
                <a:prstClr val="black"/>
              </a:solidFill>
            </a:endParaRPr>
          </a:p>
        </p:txBody>
      </p:sp>
      <p:sp>
        <p:nvSpPr>
          <p:cNvPr id="112643" name="Rectangle 2"/>
          <p:cNvSpPr>
            <a:spLocks noGrp="1" noRot="1" noChangeAspect="1" noChangeArrowheads="1" noTextEdit="1"/>
          </p:cNvSpPr>
          <p:nvPr>
            <p:ph type="sldImg"/>
          </p:nvPr>
        </p:nvSpPr>
        <p:spPr>
          <a:xfrm>
            <a:off x="1168400" y="1243013"/>
            <a:ext cx="4470400" cy="3354387"/>
          </a:xfrm>
        </p:spPr>
      </p:sp>
      <p:sp>
        <p:nvSpPr>
          <p:cNvPr id="11264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buFontTx/>
              <a:buNone/>
            </a:pPr>
            <a:r>
              <a:rPr lang="zh-TW" sz="1200">
                <a:solidFill>
                  <a:schemeClr val="accent5">
                    <a:lumMod val="40000"/>
                    <a:lumOff val="60000"/>
                  </a:schemeClr>
                </a:solidFill>
              </a:rPr>
              <a:t>2</a:t>
            </a:r>
            <a:r>
              <a:rPr lang="zh-TW" sz="1200" baseline="0">
                <a:solidFill>
                  <a:schemeClr val="accent5">
                    <a:lumMod val="40000"/>
                    <a:lumOff val="60000"/>
                  </a:schemeClr>
                </a:solidFill>
              </a:rPr>
              <a:t> – </a:t>
            </a:r>
            <a:r>
              <a:rPr lang="zh-TW" sz="1200">
                <a:solidFill>
                  <a:schemeClr val="accent5">
                    <a:lumMod val="40000"/>
                    <a:lumOff val="60000"/>
                  </a:schemeClr>
                </a:solidFill>
              </a:rPr>
              <a:t> 交換概念</a:t>
            </a:r>
          </a:p>
          <a:p>
            <a:pPr rtl="0">
              <a:buFontTx/>
              <a:buNone/>
            </a:pPr>
            <a:r>
              <a:rPr lang="zh-TW" sz="1200" b="0"/>
              <a:t>2.1 – </a:t>
            </a:r>
            <a:r>
              <a:rPr lang="zh-TW">
                <a:solidFill>
                  <a:schemeClr val="accent5">
                    <a:lumMod val="40000"/>
                    <a:lumOff val="60000"/>
                  </a:schemeClr>
                </a:solidFill>
              </a:rPr>
              <a:t>訊框轉發</a:t>
            </a:r>
          </a:p>
          <a:p>
            <a:pPr rtl="0">
              <a:lnSpc>
                <a:spcPct val="80000"/>
              </a:lnSpc>
              <a:buFontTx/>
              <a:buNone/>
            </a:pPr>
            <a:r>
              <a:rPr lang="zh-TW">
                <a:latin typeface="Arial"/>
              </a:rPr>
              <a:t>2.1.2</a:t>
            </a:r>
            <a:r>
              <a:rPr lang="zh-TW" baseline="0">
                <a:latin typeface="Arial"/>
              </a:rPr>
              <a:t> </a:t>
            </a:r>
            <a:r>
              <a:rPr lang="zh-TW" sz="1200" b="0"/>
              <a:t>— </a:t>
            </a:r>
            <a:r>
              <a:rPr lang="zh-TW"/>
              <a:t> 交換器 MAC 位址表 </a:t>
            </a:r>
          </a:p>
          <a:p>
            <a:pPr>
              <a:lnSpc>
                <a:spcPct val="80000"/>
              </a:lnSpc>
              <a:buFontTx/>
              <a:buNone/>
            </a:pPr>
            <a:endParaRPr lang="en-US"/>
          </a:p>
        </p:txBody>
      </p:sp>
    </p:spTree>
    <p:extLst>
      <p:ext uri="{BB962C8B-B14F-4D97-AF65-F5344CB8AC3E}">
        <p14:creationId xmlns:p14="http://schemas.microsoft.com/office/powerpoint/2010/main" val="3204281047"/>
      </p:ext>
    </p:extLst>
  </p:cSld>
  <p:clrMapOvr>
    <a:masterClrMapping/>
  </p:clrMapOvr>
</p:notes>
</file>

<file path=ppt/notesSlides/notesSlide55.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lnSpc>
                <a:spcPct val="80000"/>
              </a:lnSpc>
              <a:buFontTx/>
              <a:buNone/>
            </a:pPr>
            <a:r>
              <a:rPr lang="zh-TW" sz="1200" kern="1200">
                <a:solidFill>
                  <a:schemeClr val="tx1"/>
                </a:solidFill>
                <a:latin typeface="Arial"/>
                <a:ea typeface="ＭＳ Ｐゴシック" charset="0"/>
                <a:cs typeface="ＭＳ Ｐゴシック" charset="0"/>
              </a:rPr>
              <a:t>2 — 基本交換器和終端裝置組態</a:t>
            </a:r>
          </a:p>
          <a:p>
            <a:pPr rtl="0">
              <a:lnSpc>
                <a:spcPct val="80000"/>
              </a:lnSpc>
              <a:buFontTx/>
              <a:buNone/>
            </a:pPr>
            <a:r>
              <a:rPr lang="zh-TW" sz="1200" kern="1200">
                <a:solidFill>
                  <a:schemeClr val="tx1"/>
                </a:solidFill>
                <a:latin typeface="Arial"/>
                <a:ea typeface="ＭＳ Ｐゴシック" charset="0"/>
                <a:cs typeface="ＭＳ Ｐゴシック" charset="0"/>
              </a:rPr>
              <a:t>2.3 – The Command Structure</a:t>
            </a:r>
          </a:p>
          <a:p>
            <a:pPr rtl="0">
              <a:lnSpc>
                <a:spcPct val="80000"/>
              </a:lnSpc>
              <a:buFontTx/>
              <a:buNone/>
            </a:pPr>
            <a:r>
              <a:rPr lang="zh-TW">
                <a:latin typeface="Arial"/>
              </a:rPr>
              <a:t>IOS 命令語法約定</a:t>
            </a:r>
          </a:p>
          <a:p>
            <a:endParaRPr lang="en-US"/>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55</a:t>
            </a:fld>
            <a:endParaRPr>
              <a:solidFill>
                <a:prstClr val="black"/>
              </a:solidFill>
            </a:endParaRPr>
          </a:p>
        </p:txBody>
      </p:sp>
    </p:spTree>
    <p:extLst>
      <p:ext uri="{BB962C8B-B14F-4D97-AF65-F5344CB8AC3E}">
        <p14:creationId xmlns:p14="http://schemas.microsoft.com/office/powerpoint/2010/main" val="3653933765"/>
      </p:ext>
    </p:extLst>
  </p:cSld>
  <p:clrMapOvr>
    <a:masterClrMapping/>
  </p:clrMapOvr>
</p:notes>
</file>

<file path=ppt/notesSlides/notesSlide550.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112642" name="Rectangle 11"/>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a:defRPr>
            </a:lvl1pPr>
            <a:lvl2pPr marL="742950" indent="-285750" defTabSz="882650">
              <a:defRPr sz="2400">
                <a:solidFill>
                  <a:schemeClr val="tx1"/>
                </a:solidFill>
                <a:latin typeface="Arial"/>
              </a:defRPr>
            </a:lvl2pPr>
            <a:lvl3pPr marL="1143000" indent="-228600" defTabSz="882650">
              <a:defRPr sz="2400">
                <a:solidFill>
                  <a:schemeClr val="tx1"/>
                </a:solidFill>
                <a:latin typeface="Arial"/>
              </a:defRPr>
            </a:lvl3pPr>
            <a:lvl4pPr marL="1600200" indent="-228600" defTabSz="882650">
              <a:defRPr sz="2400">
                <a:solidFill>
                  <a:schemeClr val="tx1"/>
                </a:solidFill>
                <a:latin typeface="Arial"/>
              </a:defRPr>
            </a:lvl4pPr>
            <a:lvl5pPr marL="2057400" indent="-228600" defTabSz="882650">
              <a:defRPr sz="2400">
                <a:solidFill>
                  <a:schemeClr val="tx1"/>
                </a:solidFill>
                <a:latin typeface="Arial"/>
              </a:defRPr>
            </a:lvl5pPr>
            <a:lvl6pPr marL="2514600" indent="-228600" algn="ctr" defTabSz="882650" eaLnBrk="0" fontAlgn="base" hangingPunct="0">
              <a:lnSpc>
                <a:spcPct val="90000"/>
              </a:lnSpc>
              <a:spcBef>
                <a:spcPct val="0"/>
              </a:spcBef>
              <a:spcAft>
                <a:spcPct val="0"/>
              </a:spcAft>
              <a:defRPr sz="2400">
                <a:solidFill>
                  <a:schemeClr val="tx1"/>
                </a:solidFill>
                <a:latin typeface="Arial"/>
              </a:defRPr>
            </a:lvl6pPr>
            <a:lvl7pPr marL="2971800" indent="-228600" algn="ctr" defTabSz="882650" eaLnBrk="0" fontAlgn="base" hangingPunct="0">
              <a:lnSpc>
                <a:spcPct val="90000"/>
              </a:lnSpc>
              <a:spcBef>
                <a:spcPct val="0"/>
              </a:spcBef>
              <a:spcAft>
                <a:spcPct val="0"/>
              </a:spcAft>
              <a:defRPr sz="2400">
                <a:solidFill>
                  <a:schemeClr val="tx1"/>
                </a:solidFill>
                <a:latin typeface="Arial"/>
              </a:defRPr>
            </a:lvl7pPr>
            <a:lvl8pPr marL="3429000" indent="-228600" algn="ctr" defTabSz="882650" eaLnBrk="0" fontAlgn="base" hangingPunct="0">
              <a:lnSpc>
                <a:spcPct val="90000"/>
              </a:lnSpc>
              <a:spcBef>
                <a:spcPct val="0"/>
              </a:spcBef>
              <a:spcAft>
                <a:spcPct val="0"/>
              </a:spcAft>
              <a:defRPr sz="2400">
                <a:solidFill>
                  <a:schemeClr val="tx1"/>
                </a:solidFill>
                <a:latin typeface="Arial"/>
              </a:defRPr>
            </a:lvl8pPr>
            <a:lvl9pPr marL="3886200" indent="-228600" algn="ctr" defTabSz="882650" eaLnBrk="0" fontAlgn="base" hangingPunct="0">
              <a:lnSpc>
                <a:spcPct val="90000"/>
              </a:lnSpc>
              <a:spcBef>
                <a:spcPct val="0"/>
              </a:spcBef>
              <a:spcAft>
                <a:spcPct val="0"/>
              </a:spcAft>
              <a:defRPr sz="2400">
                <a:solidFill>
                  <a:schemeClr val="tx1"/>
                </a:solidFill>
                <a:latin typeface="Arial"/>
              </a:defRPr>
            </a:lvl9pPr>
          </a:lstStyle>
          <a:p>
            <a:pPr rtl="0"/>
            <a:fld id="{04267211-205D-47E8-9F29-7E4C01D43DC3}" type="slidenum">
              <a:rPr sz="800">
                <a:solidFill>
                  <a:prstClr val="black"/>
                </a:solidFill>
              </a:rPr>
              <a:pPr rtl="0"/>
              <a:t>550</a:t>
            </a:fld>
            <a:endParaRPr sz="800">
              <a:solidFill>
                <a:prstClr val="black"/>
              </a:solidFill>
            </a:endParaRPr>
          </a:p>
        </p:txBody>
      </p:sp>
      <p:sp>
        <p:nvSpPr>
          <p:cNvPr id="112643" name="Rectangle 2"/>
          <p:cNvSpPr>
            <a:spLocks noGrp="1" noRot="1" noChangeAspect="1" noChangeArrowheads="1" noTextEdit="1"/>
          </p:cNvSpPr>
          <p:nvPr>
            <p:ph type="sldImg"/>
          </p:nvPr>
        </p:nvSpPr>
        <p:spPr>
          <a:xfrm>
            <a:off x="1168400" y="1243013"/>
            <a:ext cx="4470400" cy="3354387"/>
          </a:xfrm>
        </p:spPr>
      </p:sp>
      <p:sp>
        <p:nvSpPr>
          <p:cNvPr id="11264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buFontTx/>
              <a:buNone/>
            </a:pPr>
            <a:r>
              <a:rPr lang="zh-TW" sz="1200">
                <a:solidFill>
                  <a:schemeClr val="accent5">
                    <a:lumMod val="40000"/>
                    <a:lumOff val="60000"/>
                  </a:schemeClr>
                </a:solidFill>
              </a:rPr>
              <a:t>2</a:t>
            </a:r>
            <a:r>
              <a:rPr lang="zh-TW" sz="1200" baseline="0">
                <a:solidFill>
                  <a:schemeClr val="accent5">
                    <a:lumMod val="40000"/>
                    <a:lumOff val="60000"/>
                  </a:schemeClr>
                </a:solidFill>
              </a:rPr>
              <a:t> – </a:t>
            </a:r>
            <a:r>
              <a:rPr lang="zh-TW" sz="1200">
                <a:solidFill>
                  <a:schemeClr val="accent5">
                    <a:lumMod val="40000"/>
                    <a:lumOff val="60000"/>
                  </a:schemeClr>
                </a:solidFill>
              </a:rPr>
              <a:t> 交換概念</a:t>
            </a:r>
          </a:p>
          <a:p>
            <a:pPr rtl="0">
              <a:buFontTx/>
              <a:buNone/>
            </a:pPr>
            <a:r>
              <a:rPr lang="zh-TW" sz="1200" b="0"/>
              <a:t>2.1 – </a:t>
            </a:r>
            <a:r>
              <a:rPr lang="zh-TW">
                <a:solidFill>
                  <a:schemeClr val="accent5">
                    <a:lumMod val="40000"/>
                    <a:lumOff val="60000"/>
                  </a:schemeClr>
                </a:solidFill>
              </a:rPr>
              <a:t>訊框轉發</a:t>
            </a:r>
          </a:p>
          <a:p>
            <a:pPr rtl="0">
              <a:lnSpc>
                <a:spcPct val="80000"/>
              </a:lnSpc>
              <a:buFontTx/>
              <a:buNone/>
            </a:pPr>
            <a:r>
              <a:rPr lang="zh-TW">
                <a:latin typeface="Arial"/>
              </a:rPr>
              <a:t>2.1.3</a:t>
            </a:r>
            <a:r>
              <a:rPr lang="zh-TW" baseline="0">
                <a:latin typeface="Arial"/>
              </a:rPr>
              <a:t> </a:t>
            </a:r>
            <a:r>
              <a:rPr lang="zh-TW" sz="1200" b="0"/>
              <a:t>— </a:t>
            </a:r>
            <a:r>
              <a:rPr lang="zh-TW"/>
              <a:t>交換器學習和轉送方法 </a:t>
            </a:r>
          </a:p>
        </p:txBody>
      </p:sp>
    </p:spTree>
    <p:extLst>
      <p:ext uri="{BB962C8B-B14F-4D97-AF65-F5344CB8AC3E}">
        <p14:creationId xmlns:p14="http://schemas.microsoft.com/office/powerpoint/2010/main" val="2584654003"/>
      </p:ext>
    </p:extLst>
  </p:cSld>
  <p:clrMapOvr>
    <a:masterClrMapping/>
  </p:clrMapOvr>
</p:notes>
</file>

<file path=ppt/notesSlides/notesSlide551.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112642" name="Rectangle 11"/>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a:defRPr>
            </a:lvl1pPr>
            <a:lvl2pPr marL="742950" indent="-285750" defTabSz="882650">
              <a:defRPr sz="2400">
                <a:solidFill>
                  <a:schemeClr val="tx1"/>
                </a:solidFill>
                <a:latin typeface="Arial"/>
              </a:defRPr>
            </a:lvl2pPr>
            <a:lvl3pPr marL="1143000" indent="-228600" defTabSz="882650">
              <a:defRPr sz="2400">
                <a:solidFill>
                  <a:schemeClr val="tx1"/>
                </a:solidFill>
                <a:latin typeface="Arial"/>
              </a:defRPr>
            </a:lvl3pPr>
            <a:lvl4pPr marL="1600200" indent="-228600" defTabSz="882650">
              <a:defRPr sz="2400">
                <a:solidFill>
                  <a:schemeClr val="tx1"/>
                </a:solidFill>
                <a:latin typeface="Arial"/>
              </a:defRPr>
            </a:lvl4pPr>
            <a:lvl5pPr marL="2057400" indent="-228600" defTabSz="882650">
              <a:defRPr sz="2400">
                <a:solidFill>
                  <a:schemeClr val="tx1"/>
                </a:solidFill>
                <a:latin typeface="Arial"/>
              </a:defRPr>
            </a:lvl5pPr>
            <a:lvl6pPr marL="2514600" indent="-228600" algn="ctr" defTabSz="882650" eaLnBrk="0" fontAlgn="base" hangingPunct="0">
              <a:lnSpc>
                <a:spcPct val="90000"/>
              </a:lnSpc>
              <a:spcBef>
                <a:spcPct val="0"/>
              </a:spcBef>
              <a:spcAft>
                <a:spcPct val="0"/>
              </a:spcAft>
              <a:defRPr sz="2400">
                <a:solidFill>
                  <a:schemeClr val="tx1"/>
                </a:solidFill>
                <a:latin typeface="Arial"/>
              </a:defRPr>
            </a:lvl6pPr>
            <a:lvl7pPr marL="2971800" indent="-228600" algn="ctr" defTabSz="882650" eaLnBrk="0" fontAlgn="base" hangingPunct="0">
              <a:lnSpc>
                <a:spcPct val="90000"/>
              </a:lnSpc>
              <a:spcBef>
                <a:spcPct val="0"/>
              </a:spcBef>
              <a:spcAft>
                <a:spcPct val="0"/>
              </a:spcAft>
              <a:defRPr sz="2400">
                <a:solidFill>
                  <a:schemeClr val="tx1"/>
                </a:solidFill>
                <a:latin typeface="Arial"/>
              </a:defRPr>
            </a:lvl7pPr>
            <a:lvl8pPr marL="3429000" indent="-228600" algn="ctr" defTabSz="882650" eaLnBrk="0" fontAlgn="base" hangingPunct="0">
              <a:lnSpc>
                <a:spcPct val="90000"/>
              </a:lnSpc>
              <a:spcBef>
                <a:spcPct val="0"/>
              </a:spcBef>
              <a:spcAft>
                <a:spcPct val="0"/>
              </a:spcAft>
              <a:defRPr sz="2400">
                <a:solidFill>
                  <a:schemeClr val="tx1"/>
                </a:solidFill>
                <a:latin typeface="Arial"/>
              </a:defRPr>
            </a:lvl8pPr>
            <a:lvl9pPr marL="3886200" indent="-228600" algn="ctr" defTabSz="882650" eaLnBrk="0" fontAlgn="base" hangingPunct="0">
              <a:lnSpc>
                <a:spcPct val="90000"/>
              </a:lnSpc>
              <a:spcBef>
                <a:spcPct val="0"/>
              </a:spcBef>
              <a:spcAft>
                <a:spcPct val="0"/>
              </a:spcAft>
              <a:defRPr sz="2400">
                <a:solidFill>
                  <a:schemeClr val="tx1"/>
                </a:solidFill>
                <a:latin typeface="Arial"/>
              </a:defRPr>
            </a:lvl9pPr>
          </a:lstStyle>
          <a:p>
            <a:pPr rtl="0"/>
            <a:fld id="{04267211-205D-47E8-9F29-7E4C01D43DC3}" type="slidenum">
              <a:rPr sz="800">
                <a:solidFill>
                  <a:prstClr val="black"/>
                </a:solidFill>
              </a:rPr>
              <a:pPr rtl="0"/>
              <a:t>551</a:t>
            </a:fld>
            <a:endParaRPr sz="800">
              <a:solidFill>
                <a:prstClr val="black"/>
              </a:solidFill>
            </a:endParaRPr>
          </a:p>
        </p:txBody>
      </p:sp>
      <p:sp>
        <p:nvSpPr>
          <p:cNvPr id="112643" name="Rectangle 2"/>
          <p:cNvSpPr>
            <a:spLocks noGrp="1" noRot="1" noChangeAspect="1" noChangeArrowheads="1" noTextEdit="1"/>
          </p:cNvSpPr>
          <p:nvPr>
            <p:ph type="sldImg"/>
          </p:nvPr>
        </p:nvSpPr>
        <p:spPr>
          <a:xfrm>
            <a:off x="1168400" y="1243013"/>
            <a:ext cx="4470400" cy="3354387"/>
          </a:xfrm>
        </p:spPr>
      </p:sp>
      <p:sp>
        <p:nvSpPr>
          <p:cNvPr id="11264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buFontTx/>
              <a:buNone/>
            </a:pPr>
            <a:r>
              <a:rPr lang="zh-TW" sz="1200">
                <a:solidFill>
                  <a:schemeClr val="accent5">
                    <a:lumMod val="40000"/>
                    <a:lumOff val="60000"/>
                  </a:schemeClr>
                </a:solidFill>
              </a:rPr>
              <a:t>2</a:t>
            </a:r>
            <a:r>
              <a:rPr lang="zh-TW" sz="1200" baseline="0">
                <a:solidFill>
                  <a:schemeClr val="accent5">
                    <a:lumMod val="40000"/>
                    <a:lumOff val="60000"/>
                  </a:schemeClr>
                </a:solidFill>
              </a:rPr>
              <a:t> – </a:t>
            </a:r>
            <a:r>
              <a:rPr lang="zh-TW" sz="1200">
                <a:solidFill>
                  <a:schemeClr val="accent5">
                    <a:lumMod val="40000"/>
                    <a:lumOff val="60000"/>
                  </a:schemeClr>
                </a:solidFill>
              </a:rPr>
              <a:t> 交換概念</a:t>
            </a:r>
          </a:p>
          <a:p>
            <a:pPr rtl="0">
              <a:buFontTx/>
              <a:buNone/>
            </a:pPr>
            <a:r>
              <a:rPr lang="zh-TW" sz="1200" b="0"/>
              <a:t>2.1 – </a:t>
            </a:r>
            <a:r>
              <a:rPr lang="zh-TW">
                <a:solidFill>
                  <a:schemeClr val="accent5">
                    <a:lumMod val="40000"/>
                    <a:lumOff val="60000"/>
                  </a:schemeClr>
                </a:solidFill>
              </a:rPr>
              <a:t>訊框轉發</a:t>
            </a:r>
          </a:p>
          <a:p>
            <a:pPr rtl="0">
              <a:lnSpc>
                <a:spcPct val="80000"/>
              </a:lnSpc>
              <a:buFontTx/>
              <a:buNone/>
            </a:pPr>
            <a:r>
              <a:rPr lang="zh-TW">
                <a:latin typeface="Arial"/>
              </a:rPr>
              <a:t>2.1.5</a:t>
            </a:r>
            <a:r>
              <a:rPr lang="zh-TW" baseline="0">
                <a:latin typeface="Arial"/>
              </a:rPr>
              <a:t> </a:t>
            </a:r>
            <a:r>
              <a:rPr lang="zh-TW" sz="1200" b="0"/>
              <a:t>– </a:t>
            </a:r>
            <a:r>
              <a:rPr lang="zh-TW"/>
              <a:t>交換器轉送方法</a:t>
            </a:r>
          </a:p>
        </p:txBody>
      </p:sp>
    </p:spTree>
    <p:extLst>
      <p:ext uri="{BB962C8B-B14F-4D97-AF65-F5344CB8AC3E}">
        <p14:creationId xmlns:p14="http://schemas.microsoft.com/office/powerpoint/2010/main" val="3086594085"/>
      </p:ext>
    </p:extLst>
  </p:cSld>
  <p:clrMapOvr>
    <a:masterClrMapping/>
  </p:clrMapOvr>
</p:notes>
</file>

<file path=ppt/notesSlides/notesSlide552.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112642" name="Rectangle 11"/>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a:defRPr>
            </a:lvl1pPr>
            <a:lvl2pPr marL="742950" indent="-285750" defTabSz="882650">
              <a:defRPr sz="2400">
                <a:solidFill>
                  <a:schemeClr val="tx1"/>
                </a:solidFill>
                <a:latin typeface="Arial"/>
              </a:defRPr>
            </a:lvl2pPr>
            <a:lvl3pPr marL="1143000" indent="-228600" defTabSz="882650">
              <a:defRPr sz="2400">
                <a:solidFill>
                  <a:schemeClr val="tx1"/>
                </a:solidFill>
                <a:latin typeface="Arial"/>
              </a:defRPr>
            </a:lvl3pPr>
            <a:lvl4pPr marL="1600200" indent="-228600" defTabSz="882650">
              <a:defRPr sz="2400">
                <a:solidFill>
                  <a:schemeClr val="tx1"/>
                </a:solidFill>
                <a:latin typeface="Arial"/>
              </a:defRPr>
            </a:lvl4pPr>
            <a:lvl5pPr marL="2057400" indent="-228600" defTabSz="882650">
              <a:defRPr sz="2400">
                <a:solidFill>
                  <a:schemeClr val="tx1"/>
                </a:solidFill>
                <a:latin typeface="Arial"/>
              </a:defRPr>
            </a:lvl5pPr>
            <a:lvl6pPr marL="2514600" indent="-228600" algn="ctr" defTabSz="882650" eaLnBrk="0" fontAlgn="base" hangingPunct="0">
              <a:lnSpc>
                <a:spcPct val="90000"/>
              </a:lnSpc>
              <a:spcBef>
                <a:spcPct val="0"/>
              </a:spcBef>
              <a:spcAft>
                <a:spcPct val="0"/>
              </a:spcAft>
              <a:defRPr sz="2400">
                <a:solidFill>
                  <a:schemeClr val="tx1"/>
                </a:solidFill>
                <a:latin typeface="Arial"/>
              </a:defRPr>
            </a:lvl6pPr>
            <a:lvl7pPr marL="2971800" indent="-228600" algn="ctr" defTabSz="882650" eaLnBrk="0" fontAlgn="base" hangingPunct="0">
              <a:lnSpc>
                <a:spcPct val="90000"/>
              </a:lnSpc>
              <a:spcBef>
                <a:spcPct val="0"/>
              </a:spcBef>
              <a:spcAft>
                <a:spcPct val="0"/>
              </a:spcAft>
              <a:defRPr sz="2400">
                <a:solidFill>
                  <a:schemeClr val="tx1"/>
                </a:solidFill>
                <a:latin typeface="Arial"/>
              </a:defRPr>
            </a:lvl7pPr>
            <a:lvl8pPr marL="3429000" indent="-228600" algn="ctr" defTabSz="882650" eaLnBrk="0" fontAlgn="base" hangingPunct="0">
              <a:lnSpc>
                <a:spcPct val="90000"/>
              </a:lnSpc>
              <a:spcBef>
                <a:spcPct val="0"/>
              </a:spcBef>
              <a:spcAft>
                <a:spcPct val="0"/>
              </a:spcAft>
              <a:defRPr sz="2400">
                <a:solidFill>
                  <a:schemeClr val="tx1"/>
                </a:solidFill>
                <a:latin typeface="Arial"/>
              </a:defRPr>
            </a:lvl8pPr>
            <a:lvl9pPr marL="3886200" indent="-228600" algn="ctr" defTabSz="882650" eaLnBrk="0" fontAlgn="base" hangingPunct="0">
              <a:lnSpc>
                <a:spcPct val="90000"/>
              </a:lnSpc>
              <a:spcBef>
                <a:spcPct val="0"/>
              </a:spcBef>
              <a:spcAft>
                <a:spcPct val="0"/>
              </a:spcAft>
              <a:defRPr sz="2400">
                <a:solidFill>
                  <a:schemeClr val="tx1"/>
                </a:solidFill>
                <a:latin typeface="Arial"/>
              </a:defRPr>
            </a:lvl9pPr>
          </a:lstStyle>
          <a:p>
            <a:pPr rtl="0"/>
            <a:fld id="{04267211-205D-47E8-9F29-7E4C01D43DC3}" type="slidenum">
              <a:rPr sz="800">
                <a:solidFill>
                  <a:prstClr val="black"/>
                </a:solidFill>
              </a:rPr>
              <a:pPr rtl="0"/>
              <a:t>552</a:t>
            </a:fld>
            <a:endParaRPr sz="800">
              <a:solidFill>
                <a:prstClr val="black"/>
              </a:solidFill>
            </a:endParaRPr>
          </a:p>
        </p:txBody>
      </p:sp>
      <p:sp>
        <p:nvSpPr>
          <p:cNvPr id="112643" name="Rectangle 2"/>
          <p:cNvSpPr>
            <a:spLocks noGrp="1" noRot="1" noChangeAspect="1" noChangeArrowheads="1" noTextEdit="1"/>
          </p:cNvSpPr>
          <p:nvPr>
            <p:ph type="sldImg"/>
          </p:nvPr>
        </p:nvSpPr>
        <p:spPr>
          <a:xfrm>
            <a:off x="1168400" y="1243013"/>
            <a:ext cx="4470400" cy="3354387"/>
          </a:xfrm>
        </p:spPr>
      </p:sp>
      <p:sp>
        <p:nvSpPr>
          <p:cNvPr id="11264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buFontTx/>
              <a:buNone/>
            </a:pPr>
            <a:r>
              <a:rPr lang="zh-TW" sz="1200">
                <a:solidFill>
                  <a:schemeClr val="accent5">
                    <a:lumMod val="40000"/>
                    <a:lumOff val="60000"/>
                  </a:schemeClr>
                </a:solidFill>
              </a:rPr>
              <a:t>2</a:t>
            </a:r>
            <a:r>
              <a:rPr lang="zh-TW" sz="1200" baseline="0">
                <a:solidFill>
                  <a:schemeClr val="accent5">
                    <a:lumMod val="40000"/>
                    <a:lumOff val="60000"/>
                  </a:schemeClr>
                </a:solidFill>
              </a:rPr>
              <a:t> – </a:t>
            </a:r>
            <a:r>
              <a:rPr lang="zh-TW" sz="1200">
                <a:solidFill>
                  <a:schemeClr val="accent5">
                    <a:lumMod val="40000"/>
                    <a:lumOff val="60000"/>
                  </a:schemeClr>
                </a:solidFill>
              </a:rPr>
              <a:t> 交換概念</a:t>
            </a:r>
          </a:p>
          <a:p>
            <a:pPr rtl="0">
              <a:buFontTx/>
              <a:buNone/>
            </a:pPr>
            <a:r>
              <a:rPr lang="zh-TW" sz="1200" b="0"/>
              <a:t>2.1 – </a:t>
            </a:r>
            <a:r>
              <a:rPr lang="zh-TW">
                <a:solidFill>
                  <a:schemeClr val="accent5">
                    <a:lumMod val="40000"/>
                    <a:lumOff val="60000"/>
                  </a:schemeClr>
                </a:solidFill>
              </a:rPr>
              <a:t>訊框轉發</a:t>
            </a:r>
          </a:p>
          <a:p>
            <a:pPr rtl="0">
              <a:lnSpc>
                <a:spcPct val="80000"/>
              </a:lnSpc>
              <a:buFontTx/>
              <a:buNone/>
            </a:pPr>
            <a:r>
              <a:rPr lang="zh-TW">
                <a:latin typeface="Arial"/>
              </a:rPr>
              <a:t>2.1.6</a:t>
            </a:r>
            <a:r>
              <a:rPr lang="zh-TW" baseline="0">
                <a:latin typeface="Arial"/>
              </a:rPr>
              <a:t> </a:t>
            </a:r>
            <a:r>
              <a:rPr lang="zh-TW" sz="1200" b="0"/>
              <a:t>– </a:t>
            </a:r>
            <a:r>
              <a:rPr lang="zh-TW"/>
              <a:t>儲存轉發交換</a:t>
            </a:r>
          </a:p>
        </p:txBody>
      </p:sp>
    </p:spTree>
    <p:extLst>
      <p:ext uri="{BB962C8B-B14F-4D97-AF65-F5344CB8AC3E}">
        <p14:creationId xmlns:p14="http://schemas.microsoft.com/office/powerpoint/2010/main" val="3994299321"/>
      </p:ext>
    </p:extLst>
  </p:cSld>
  <p:clrMapOvr>
    <a:masterClrMapping/>
  </p:clrMapOvr>
</p:notes>
</file>

<file path=ppt/notesSlides/notesSlide553.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112642" name="Rectangle 11"/>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a:defRPr>
            </a:lvl1pPr>
            <a:lvl2pPr marL="742950" indent="-285750" defTabSz="882650">
              <a:defRPr sz="2400">
                <a:solidFill>
                  <a:schemeClr val="tx1"/>
                </a:solidFill>
                <a:latin typeface="Arial"/>
              </a:defRPr>
            </a:lvl2pPr>
            <a:lvl3pPr marL="1143000" indent="-228600" defTabSz="882650">
              <a:defRPr sz="2400">
                <a:solidFill>
                  <a:schemeClr val="tx1"/>
                </a:solidFill>
                <a:latin typeface="Arial"/>
              </a:defRPr>
            </a:lvl3pPr>
            <a:lvl4pPr marL="1600200" indent="-228600" defTabSz="882650">
              <a:defRPr sz="2400">
                <a:solidFill>
                  <a:schemeClr val="tx1"/>
                </a:solidFill>
                <a:latin typeface="Arial"/>
              </a:defRPr>
            </a:lvl4pPr>
            <a:lvl5pPr marL="2057400" indent="-228600" defTabSz="882650">
              <a:defRPr sz="2400">
                <a:solidFill>
                  <a:schemeClr val="tx1"/>
                </a:solidFill>
                <a:latin typeface="Arial"/>
              </a:defRPr>
            </a:lvl5pPr>
            <a:lvl6pPr marL="2514600" indent="-228600" algn="ctr" defTabSz="882650" eaLnBrk="0" fontAlgn="base" hangingPunct="0">
              <a:lnSpc>
                <a:spcPct val="90000"/>
              </a:lnSpc>
              <a:spcBef>
                <a:spcPct val="0"/>
              </a:spcBef>
              <a:spcAft>
                <a:spcPct val="0"/>
              </a:spcAft>
              <a:defRPr sz="2400">
                <a:solidFill>
                  <a:schemeClr val="tx1"/>
                </a:solidFill>
                <a:latin typeface="Arial"/>
              </a:defRPr>
            </a:lvl6pPr>
            <a:lvl7pPr marL="2971800" indent="-228600" algn="ctr" defTabSz="882650" eaLnBrk="0" fontAlgn="base" hangingPunct="0">
              <a:lnSpc>
                <a:spcPct val="90000"/>
              </a:lnSpc>
              <a:spcBef>
                <a:spcPct val="0"/>
              </a:spcBef>
              <a:spcAft>
                <a:spcPct val="0"/>
              </a:spcAft>
              <a:defRPr sz="2400">
                <a:solidFill>
                  <a:schemeClr val="tx1"/>
                </a:solidFill>
                <a:latin typeface="Arial"/>
              </a:defRPr>
            </a:lvl7pPr>
            <a:lvl8pPr marL="3429000" indent="-228600" algn="ctr" defTabSz="882650" eaLnBrk="0" fontAlgn="base" hangingPunct="0">
              <a:lnSpc>
                <a:spcPct val="90000"/>
              </a:lnSpc>
              <a:spcBef>
                <a:spcPct val="0"/>
              </a:spcBef>
              <a:spcAft>
                <a:spcPct val="0"/>
              </a:spcAft>
              <a:defRPr sz="2400">
                <a:solidFill>
                  <a:schemeClr val="tx1"/>
                </a:solidFill>
                <a:latin typeface="Arial"/>
              </a:defRPr>
            </a:lvl8pPr>
            <a:lvl9pPr marL="3886200" indent="-228600" algn="ctr" defTabSz="882650" eaLnBrk="0" fontAlgn="base" hangingPunct="0">
              <a:lnSpc>
                <a:spcPct val="90000"/>
              </a:lnSpc>
              <a:spcBef>
                <a:spcPct val="0"/>
              </a:spcBef>
              <a:spcAft>
                <a:spcPct val="0"/>
              </a:spcAft>
              <a:defRPr sz="2400">
                <a:solidFill>
                  <a:schemeClr val="tx1"/>
                </a:solidFill>
                <a:latin typeface="Arial"/>
              </a:defRPr>
            </a:lvl9pPr>
          </a:lstStyle>
          <a:p>
            <a:pPr rtl="0"/>
            <a:fld id="{04267211-205D-47E8-9F29-7E4C01D43DC3}" type="slidenum">
              <a:rPr sz="800">
                <a:solidFill>
                  <a:prstClr val="black"/>
                </a:solidFill>
              </a:rPr>
              <a:pPr rtl="0"/>
              <a:t>553</a:t>
            </a:fld>
            <a:endParaRPr sz="800">
              <a:solidFill>
                <a:prstClr val="black"/>
              </a:solidFill>
            </a:endParaRPr>
          </a:p>
        </p:txBody>
      </p:sp>
      <p:sp>
        <p:nvSpPr>
          <p:cNvPr id="112643" name="Rectangle 2"/>
          <p:cNvSpPr>
            <a:spLocks noGrp="1" noRot="1" noChangeAspect="1" noChangeArrowheads="1" noTextEdit="1"/>
          </p:cNvSpPr>
          <p:nvPr>
            <p:ph type="sldImg"/>
          </p:nvPr>
        </p:nvSpPr>
        <p:spPr>
          <a:xfrm>
            <a:off x="1168400" y="1243013"/>
            <a:ext cx="4470400" cy="3354387"/>
          </a:xfrm>
        </p:spPr>
      </p:sp>
      <p:sp>
        <p:nvSpPr>
          <p:cNvPr id="11264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buFontTx/>
              <a:buNone/>
            </a:pPr>
            <a:r>
              <a:rPr lang="zh-TW" sz="1200">
                <a:solidFill>
                  <a:schemeClr val="accent5">
                    <a:lumMod val="40000"/>
                    <a:lumOff val="60000"/>
                  </a:schemeClr>
                </a:solidFill>
              </a:rPr>
              <a:t>2</a:t>
            </a:r>
            <a:r>
              <a:rPr lang="zh-TW" sz="1200" baseline="0">
                <a:solidFill>
                  <a:schemeClr val="accent5">
                    <a:lumMod val="40000"/>
                    <a:lumOff val="60000"/>
                  </a:schemeClr>
                </a:solidFill>
              </a:rPr>
              <a:t> – </a:t>
            </a:r>
            <a:r>
              <a:rPr lang="zh-TW" sz="1200">
                <a:solidFill>
                  <a:schemeClr val="accent5">
                    <a:lumMod val="40000"/>
                    <a:lumOff val="60000"/>
                  </a:schemeClr>
                </a:solidFill>
              </a:rPr>
              <a:t> 交換概念</a:t>
            </a:r>
          </a:p>
          <a:p>
            <a:pPr rtl="0">
              <a:buFontTx/>
              <a:buNone/>
            </a:pPr>
            <a:r>
              <a:rPr lang="zh-TW" sz="1200" b="0"/>
              <a:t>2.1 – </a:t>
            </a:r>
            <a:r>
              <a:rPr lang="zh-TW">
                <a:solidFill>
                  <a:schemeClr val="accent5">
                    <a:lumMod val="40000"/>
                    <a:lumOff val="60000"/>
                  </a:schemeClr>
                </a:solidFill>
              </a:rPr>
              <a:t>訊框轉發</a:t>
            </a:r>
          </a:p>
          <a:p>
            <a:pPr rtl="0">
              <a:lnSpc>
                <a:spcPct val="80000"/>
              </a:lnSpc>
              <a:buFontTx/>
              <a:buNone/>
            </a:pPr>
            <a:r>
              <a:rPr lang="zh-TW">
                <a:latin typeface="Arial"/>
              </a:rPr>
              <a:t>2.1.7</a:t>
            </a:r>
            <a:r>
              <a:rPr lang="zh-TW" baseline="0">
                <a:latin typeface="Arial"/>
              </a:rPr>
              <a:t> </a:t>
            </a:r>
            <a:r>
              <a:rPr lang="zh-TW" sz="1200" b="0"/>
              <a:t>– </a:t>
            </a:r>
            <a:r>
              <a:rPr lang="zh-TW"/>
              <a:t>直通交換</a:t>
            </a:r>
          </a:p>
          <a:p>
            <a:pPr marL="0" marR="0" indent="0" algn="l" defTabSz="457200" rtl="0" eaLnBrk="1" fontAlgn="auto" latinLnBrk="0" hangingPunct="1">
              <a:lnSpc>
                <a:spcPct val="80000"/>
              </a:lnSpc>
              <a:spcBef>
                <a:spcPct val="0"/>
              </a:spcBef>
              <a:spcAft>
                <a:spcPct val="0"/>
              </a:spcAft>
              <a:buClrTx/>
              <a:buSzTx/>
              <a:buFontTx/>
              <a:buNone/>
              <a:defRPr/>
            </a:pPr>
            <a:r>
              <a:rPr lang="zh-TW">
                <a:latin typeface="Arial"/>
              </a:rPr>
              <a:t>2.1.8</a:t>
            </a:r>
            <a:r>
              <a:rPr lang="zh-TW" baseline="0">
                <a:latin typeface="Arial"/>
              </a:rPr>
              <a:t> </a:t>
            </a:r>
            <a:r>
              <a:rPr lang="zh-TW" sz="1200" b="0"/>
              <a:t>— </a:t>
            </a:r>
            <a:r>
              <a:rPr lang="zh-TW"/>
              <a:t>活動 — 交換它！ </a:t>
            </a:r>
          </a:p>
          <a:p>
            <a:pPr>
              <a:lnSpc>
                <a:spcPct val="80000"/>
              </a:lnSpc>
              <a:buFontTx/>
              <a:buNone/>
            </a:pPr>
            <a:endParaRPr lang="en-US"/>
          </a:p>
        </p:txBody>
      </p:sp>
    </p:spTree>
    <p:extLst>
      <p:ext uri="{BB962C8B-B14F-4D97-AF65-F5344CB8AC3E}">
        <p14:creationId xmlns:p14="http://schemas.microsoft.com/office/powerpoint/2010/main" val="1325496827"/>
      </p:ext>
    </p:extLst>
  </p:cSld>
  <p:clrMapOvr>
    <a:masterClrMapping/>
  </p:clrMapOvr>
</p:notes>
</file>

<file path=ppt/notesSlides/notesSlide554.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112642" name="Rectangle 11"/>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a:defRPr>
            </a:lvl1pPr>
            <a:lvl2pPr marL="742950" indent="-285750" defTabSz="882650">
              <a:defRPr sz="2400">
                <a:solidFill>
                  <a:schemeClr val="tx1"/>
                </a:solidFill>
                <a:latin typeface="Arial"/>
              </a:defRPr>
            </a:lvl2pPr>
            <a:lvl3pPr marL="1143000" indent="-228600" defTabSz="882650">
              <a:defRPr sz="2400">
                <a:solidFill>
                  <a:schemeClr val="tx1"/>
                </a:solidFill>
                <a:latin typeface="Arial"/>
              </a:defRPr>
            </a:lvl3pPr>
            <a:lvl4pPr marL="1600200" indent="-228600" defTabSz="882650">
              <a:defRPr sz="2400">
                <a:solidFill>
                  <a:schemeClr val="tx1"/>
                </a:solidFill>
                <a:latin typeface="Arial"/>
              </a:defRPr>
            </a:lvl4pPr>
            <a:lvl5pPr marL="2057400" indent="-228600" defTabSz="882650">
              <a:defRPr sz="2400">
                <a:solidFill>
                  <a:schemeClr val="tx1"/>
                </a:solidFill>
                <a:latin typeface="Arial"/>
              </a:defRPr>
            </a:lvl5pPr>
            <a:lvl6pPr marL="2514600" indent="-228600" algn="ctr" defTabSz="882650" eaLnBrk="0" fontAlgn="base" hangingPunct="0">
              <a:lnSpc>
                <a:spcPct val="90000"/>
              </a:lnSpc>
              <a:spcBef>
                <a:spcPct val="0"/>
              </a:spcBef>
              <a:spcAft>
                <a:spcPct val="0"/>
              </a:spcAft>
              <a:defRPr sz="2400">
                <a:solidFill>
                  <a:schemeClr val="tx1"/>
                </a:solidFill>
                <a:latin typeface="Arial"/>
              </a:defRPr>
            </a:lvl6pPr>
            <a:lvl7pPr marL="2971800" indent="-228600" algn="ctr" defTabSz="882650" eaLnBrk="0" fontAlgn="base" hangingPunct="0">
              <a:lnSpc>
                <a:spcPct val="90000"/>
              </a:lnSpc>
              <a:spcBef>
                <a:spcPct val="0"/>
              </a:spcBef>
              <a:spcAft>
                <a:spcPct val="0"/>
              </a:spcAft>
              <a:defRPr sz="2400">
                <a:solidFill>
                  <a:schemeClr val="tx1"/>
                </a:solidFill>
                <a:latin typeface="Arial"/>
              </a:defRPr>
            </a:lvl7pPr>
            <a:lvl8pPr marL="3429000" indent="-228600" algn="ctr" defTabSz="882650" eaLnBrk="0" fontAlgn="base" hangingPunct="0">
              <a:lnSpc>
                <a:spcPct val="90000"/>
              </a:lnSpc>
              <a:spcBef>
                <a:spcPct val="0"/>
              </a:spcBef>
              <a:spcAft>
                <a:spcPct val="0"/>
              </a:spcAft>
              <a:defRPr sz="2400">
                <a:solidFill>
                  <a:schemeClr val="tx1"/>
                </a:solidFill>
                <a:latin typeface="Arial"/>
              </a:defRPr>
            </a:lvl8pPr>
            <a:lvl9pPr marL="3886200" indent="-228600" algn="ctr" defTabSz="882650" eaLnBrk="0" fontAlgn="base" hangingPunct="0">
              <a:lnSpc>
                <a:spcPct val="90000"/>
              </a:lnSpc>
              <a:spcBef>
                <a:spcPct val="0"/>
              </a:spcBef>
              <a:spcAft>
                <a:spcPct val="0"/>
              </a:spcAft>
              <a:defRPr sz="2400">
                <a:solidFill>
                  <a:schemeClr val="tx1"/>
                </a:solidFill>
                <a:latin typeface="Arial"/>
              </a:defRPr>
            </a:lvl9pPr>
          </a:lstStyle>
          <a:p>
            <a:pPr rtl="0"/>
            <a:fld id="{04267211-205D-47E8-9F29-7E4C01D43DC3}" type="slidenum">
              <a:rPr sz="800">
                <a:solidFill>
                  <a:prstClr val="black"/>
                </a:solidFill>
              </a:rPr>
              <a:pPr rtl="0"/>
              <a:t>554</a:t>
            </a:fld>
            <a:endParaRPr sz="800">
              <a:solidFill>
                <a:prstClr val="black"/>
              </a:solidFill>
            </a:endParaRPr>
          </a:p>
        </p:txBody>
      </p:sp>
      <p:sp>
        <p:nvSpPr>
          <p:cNvPr id="112643" name="Rectangle 2"/>
          <p:cNvSpPr>
            <a:spLocks noGrp="1" noRot="1" noChangeAspect="1" noChangeArrowheads="1" noTextEdit="1"/>
          </p:cNvSpPr>
          <p:nvPr>
            <p:ph type="sldImg"/>
          </p:nvPr>
        </p:nvSpPr>
        <p:spPr>
          <a:xfrm>
            <a:off x="1168400" y="1243013"/>
            <a:ext cx="4470400" cy="3354387"/>
          </a:xfrm>
        </p:spPr>
      </p:sp>
      <p:sp>
        <p:nvSpPr>
          <p:cNvPr id="11264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buFontTx/>
              <a:buNone/>
            </a:pPr>
            <a:r>
              <a:rPr lang="zh-TW" sz="1200">
                <a:solidFill>
                  <a:schemeClr val="accent5">
                    <a:lumMod val="40000"/>
                    <a:lumOff val="60000"/>
                  </a:schemeClr>
                </a:solidFill>
              </a:rPr>
              <a:t>2</a:t>
            </a:r>
            <a:r>
              <a:rPr lang="zh-TW" sz="1200" baseline="0">
                <a:solidFill>
                  <a:schemeClr val="accent5">
                    <a:lumMod val="40000"/>
                    <a:lumOff val="60000"/>
                  </a:schemeClr>
                </a:solidFill>
              </a:rPr>
              <a:t> – </a:t>
            </a:r>
            <a:r>
              <a:rPr lang="zh-TW" sz="1200">
                <a:solidFill>
                  <a:schemeClr val="accent5">
                    <a:lumMod val="40000"/>
                    <a:lumOff val="60000"/>
                  </a:schemeClr>
                </a:solidFill>
              </a:rPr>
              <a:t> 交換概念</a:t>
            </a:r>
          </a:p>
          <a:p>
            <a:pPr rtl="0">
              <a:buFontTx/>
              <a:buNone/>
            </a:pPr>
            <a:r>
              <a:rPr lang="zh-TW" sz="1200" b="0"/>
              <a:t>2.2 — </a:t>
            </a:r>
            <a:r>
              <a:rPr lang="zh-TW">
                <a:solidFill>
                  <a:schemeClr val="accent5">
                    <a:lumMod val="40000"/>
                    <a:lumOff val="60000"/>
                  </a:schemeClr>
                </a:solidFill>
              </a:rPr>
              <a:t>交換領域</a:t>
            </a:r>
          </a:p>
          <a:p>
            <a:pPr rtl="0">
              <a:lnSpc>
                <a:spcPct val="80000"/>
              </a:lnSpc>
              <a:buFontTx/>
              <a:buNone/>
            </a:pPr>
            <a:r>
              <a:rPr lang="zh-TW" sz="1200" kern="1200">
                <a:solidFill>
                  <a:schemeClr val="tx1"/>
                </a:solidFill>
                <a:latin typeface="Arial"/>
                <a:ea typeface="ＭＳ Ｐゴシック" charset="0"/>
                <a:cs typeface="ＭＳ Ｐゴシック" charset="0"/>
              </a:rPr>
              <a:t>2.2.1 – </a:t>
            </a:r>
            <a:r>
              <a:rPr lang="zh-TW"/>
              <a:t>碰撞領域</a:t>
            </a:r>
          </a:p>
        </p:txBody>
      </p:sp>
    </p:spTree>
    <p:extLst>
      <p:ext uri="{BB962C8B-B14F-4D97-AF65-F5344CB8AC3E}">
        <p14:creationId xmlns:p14="http://schemas.microsoft.com/office/powerpoint/2010/main" val="1613971324"/>
      </p:ext>
    </p:extLst>
  </p:cSld>
  <p:clrMapOvr>
    <a:masterClrMapping/>
  </p:clrMapOvr>
</p:notes>
</file>

<file path=ppt/notesSlides/notesSlide555.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112642" name="Rectangle 11"/>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a:defRPr>
            </a:lvl1pPr>
            <a:lvl2pPr marL="742950" indent="-285750" defTabSz="882650">
              <a:defRPr sz="2400">
                <a:solidFill>
                  <a:schemeClr val="tx1"/>
                </a:solidFill>
                <a:latin typeface="Arial"/>
              </a:defRPr>
            </a:lvl2pPr>
            <a:lvl3pPr marL="1143000" indent="-228600" defTabSz="882650">
              <a:defRPr sz="2400">
                <a:solidFill>
                  <a:schemeClr val="tx1"/>
                </a:solidFill>
                <a:latin typeface="Arial"/>
              </a:defRPr>
            </a:lvl3pPr>
            <a:lvl4pPr marL="1600200" indent="-228600" defTabSz="882650">
              <a:defRPr sz="2400">
                <a:solidFill>
                  <a:schemeClr val="tx1"/>
                </a:solidFill>
                <a:latin typeface="Arial"/>
              </a:defRPr>
            </a:lvl4pPr>
            <a:lvl5pPr marL="2057400" indent="-228600" defTabSz="882650">
              <a:defRPr sz="2400">
                <a:solidFill>
                  <a:schemeClr val="tx1"/>
                </a:solidFill>
                <a:latin typeface="Arial"/>
              </a:defRPr>
            </a:lvl5pPr>
            <a:lvl6pPr marL="2514600" indent="-228600" algn="ctr" defTabSz="882650" eaLnBrk="0" fontAlgn="base" hangingPunct="0">
              <a:lnSpc>
                <a:spcPct val="90000"/>
              </a:lnSpc>
              <a:spcBef>
                <a:spcPct val="0"/>
              </a:spcBef>
              <a:spcAft>
                <a:spcPct val="0"/>
              </a:spcAft>
              <a:defRPr sz="2400">
                <a:solidFill>
                  <a:schemeClr val="tx1"/>
                </a:solidFill>
                <a:latin typeface="Arial"/>
              </a:defRPr>
            </a:lvl6pPr>
            <a:lvl7pPr marL="2971800" indent="-228600" algn="ctr" defTabSz="882650" eaLnBrk="0" fontAlgn="base" hangingPunct="0">
              <a:lnSpc>
                <a:spcPct val="90000"/>
              </a:lnSpc>
              <a:spcBef>
                <a:spcPct val="0"/>
              </a:spcBef>
              <a:spcAft>
                <a:spcPct val="0"/>
              </a:spcAft>
              <a:defRPr sz="2400">
                <a:solidFill>
                  <a:schemeClr val="tx1"/>
                </a:solidFill>
                <a:latin typeface="Arial"/>
              </a:defRPr>
            </a:lvl7pPr>
            <a:lvl8pPr marL="3429000" indent="-228600" algn="ctr" defTabSz="882650" eaLnBrk="0" fontAlgn="base" hangingPunct="0">
              <a:lnSpc>
                <a:spcPct val="90000"/>
              </a:lnSpc>
              <a:spcBef>
                <a:spcPct val="0"/>
              </a:spcBef>
              <a:spcAft>
                <a:spcPct val="0"/>
              </a:spcAft>
              <a:defRPr sz="2400">
                <a:solidFill>
                  <a:schemeClr val="tx1"/>
                </a:solidFill>
                <a:latin typeface="Arial"/>
              </a:defRPr>
            </a:lvl8pPr>
            <a:lvl9pPr marL="3886200" indent="-228600" algn="ctr" defTabSz="882650" eaLnBrk="0" fontAlgn="base" hangingPunct="0">
              <a:lnSpc>
                <a:spcPct val="90000"/>
              </a:lnSpc>
              <a:spcBef>
                <a:spcPct val="0"/>
              </a:spcBef>
              <a:spcAft>
                <a:spcPct val="0"/>
              </a:spcAft>
              <a:defRPr sz="2400">
                <a:solidFill>
                  <a:schemeClr val="tx1"/>
                </a:solidFill>
                <a:latin typeface="Arial"/>
              </a:defRPr>
            </a:lvl9pPr>
          </a:lstStyle>
          <a:p>
            <a:pPr rtl="0"/>
            <a:fld id="{04267211-205D-47E8-9F29-7E4C01D43DC3}" type="slidenum">
              <a:rPr sz="800">
                <a:solidFill>
                  <a:prstClr val="black"/>
                </a:solidFill>
              </a:rPr>
              <a:pPr rtl="0"/>
              <a:t>555</a:t>
            </a:fld>
            <a:endParaRPr sz="800">
              <a:solidFill>
                <a:prstClr val="black"/>
              </a:solidFill>
            </a:endParaRPr>
          </a:p>
        </p:txBody>
      </p:sp>
      <p:sp>
        <p:nvSpPr>
          <p:cNvPr id="112643" name="Rectangle 2"/>
          <p:cNvSpPr>
            <a:spLocks noGrp="1" noRot="1" noChangeAspect="1" noChangeArrowheads="1" noTextEdit="1"/>
          </p:cNvSpPr>
          <p:nvPr>
            <p:ph type="sldImg"/>
          </p:nvPr>
        </p:nvSpPr>
        <p:spPr>
          <a:xfrm>
            <a:off x="1168400" y="1243013"/>
            <a:ext cx="4470400" cy="3354387"/>
          </a:xfrm>
        </p:spPr>
      </p:sp>
      <p:sp>
        <p:nvSpPr>
          <p:cNvPr id="11264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buFontTx/>
              <a:buNone/>
            </a:pPr>
            <a:r>
              <a:rPr lang="zh-TW" sz="1200">
                <a:solidFill>
                  <a:schemeClr val="accent5">
                    <a:lumMod val="40000"/>
                    <a:lumOff val="60000"/>
                  </a:schemeClr>
                </a:solidFill>
              </a:rPr>
              <a:t>2</a:t>
            </a:r>
            <a:r>
              <a:rPr lang="zh-TW" sz="1200" baseline="0">
                <a:solidFill>
                  <a:schemeClr val="accent5">
                    <a:lumMod val="40000"/>
                    <a:lumOff val="60000"/>
                  </a:schemeClr>
                </a:solidFill>
              </a:rPr>
              <a:t> – </a:t>
            </a:r>
            <a:r>
              <a:rPr lang="zh-TW" sz="1200">
                <a:solidFill>
                  <a:schemeClr val="accent5">
                    <a:lumMod val="40000"/>
                    <a:lumOff val="60000"/>
                  </a:schemeClr>
                </a:solidFill>
              </a:rPr>
              <a:t> 交換概念</a:t>
            </a:r>
          </a:p>
          <a:p>
            <a:pPr rtl="0">
              <a:buFontTx/>
              <a:buNone/>
            </a:pPr>
            <a:r>
              <a:rPr lang="zh-TW" sz="1200" b="0"/>
              <a:t>2.2 — </a:t>
            </a:r>
            <a:r>
              <a:rPr lang="zh-TW">
                <a:solidFill>
                  <a:schemeClr val="accent5">
                    <a:lumMod val="40000"/>
                    <a:lumOff val="60000"/>
                  </a:schemeClr>
                </a:solidFill>
              </a:rPr>
              <a:t>交換領域</a:t>
            </a:r>
          </a:p>
          <a:p>
            <a:pPr rtl="0">
              <a:lnSpc>
                <a:spcPct val="80000"/>
              </a:lnSpc>
              <a:buFontTx/>
              <a:buNone/>
            </a:pPr>
            <a:r>
              <a:rPr lang="zh-TW" sz="1200" kern="1200">
                <a:solidFill>
                  <a:schemeClr val="tx1"/>
                </a:solidFill>
                <a:latin typeface="Arial"/>
                <a:ea typeface="ＭＳ Ｐゴシック" charset="0"/>
                <a:cs typeface="ＭＳ Ｐゴシック" charset="0"/>
              </a:rPr>
              <a:t>2.2.2</a:t>
            </a:r>
            <a:r>
              <a:rPr lang="zh-TW" sz="1200" kern="1200" baseline="0">
                <a:solidFill>
                  <a:schemeClr val="tx1"/>
                </a:solidFill>
                <a:latin typeface="Arial"/>
                <a:ea typeface="ＭＳ Ｐゴシック" charset="0"/>
                <a:cs typeface="ＭＳ Ｐゴシック" charset="0"/>
              </a:rPr>
              <a:t> </a:t>
            </a:r>
            <a:r>
              <a:rPr lang="zh-TW" sz="1200" kern="1200">
                <a:solidFill>
                  <a:schemeClr val="tx1"/>
                </a:solidFill>
                <a:latin typeface="Arial"/>
                <a:ea typeface="ＭＳ Ｐゴシック" charset="0"/>
                <a:cs typeface="ＭＳ Ｐゴシック" charset="0"/>
              </a:rPr>
              <a:t>– </a:t>
            </a:r>
            <a:r>
              <a:rPr lang="zh-TW"/>
              <a:t>廣播領域</a:t>
            </a:r>
          </a:p>
        </p:txBody>
      </p:sp>
    </p:spTree>
    <p:extLst>
      <p:ext uri="{BB962C8B-B14F-4D97-AF65-F5344CB8AC3E}">
        <p14:creationId xmlns:p14="http://schemas.microsoft.com/office/powerpoint/2010/main" val="2297688429"/>
      </p:ext>
    </p:extLst>
  </p:cSld>
  <p:clrMapOvr>
    <a:masterClrMapping/>
  </p:clrMapOvr>
</p:notes>
</file>

<file path=ppt/notesSlides/notesSlide556.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112642" name="Rectangle 11"/>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a:defRPr>
            </a:lvl1pPr>
            <a:lvl2pPr marL="742950" indent="-285750" defTabSz="882650">
              <a:defRPr sz="2400">
                <a:solidFill>
                  <a:schemeClr val="tx1"/>
                </a:solidFill>
                <a:latin typeface="Arial"/>
              </a:defRPr>
            </a:lvl2pPr>
            <a:lvl3pPr marL="1143000" indent="-228600" defTabSz="882650">
              <a:defRPr sz="2400">
                <a:solidFill>
                  <a:schemeClr val="tx1"/>
                </a:solidFill>
                <a:latin typeface="Arial"/>
              </a:defRPr>
            </a:lvl3pPr>
            <a:lvl4pPr marL="1600200" indent="-228600" defTabSz="882650">
              <a:defRPr sz="2400">
                <a:solidFill>
                  <a:schemeClr val="tx1"/>
                </a:solidFill>
                <a:latin typeface="Arial"/>
              </a:defRPr>
            </a:lvl4pPr>
            <a:lvl5pPr marL="2057400" indent="-228600" defTabSz="882650">
              <a:defRPr sz="2400">
                <a:solidFill>
                  <a:schemeClr val="tx1"/>
                </a:solidFill>
                <a:latin typeface="Arial"/>
              </a:defRPr>
            </a:lvl5pPr>
            <a:lvl6pPr marL="2514600" indent="-228600" algn="ctr" defTabSz="882650" eaLnBrk="0" fontAlgn="base" hangingPunct="0">
              <a:lnSpc>
                <a:spcPct val="90000"/>
              </a:lnSpc>
              <a:spcBef>
                <a:spcPct val="0"/>
              </a:spcBef>
              <a:spcAft>
                <a:spcPct val="0"/>
              </a:spcAft>
              <a:defRPr sz="2400">
                <a:solidFill>
                  <a:schemeClr val="tx1"/>
                </a:solidFill>
                <a:latin typeface="Arial"/>
              </a:defRPr>
            </a:lvl6pPr>
            <a:lvl7pPr marL="2971800" indent="-228600" algn="ctr" defTabSz="882650" eaLnBrk="0" fontAlgn="base" hangingPunct="0">
              <a:lnSpc>
                <a:spcPct val="90000"/>
              </a:lnSpc>
              <a:spcBef>
                <a:spcPct val="0"/>
              </a:spcBef>
              <a:spcAft>
                <a:spcPct val="0"/>
              </a:spcAft>
              <a:defRPr sz="2400">
                <a:solidFill>
                  <a:schemeClr val="tx1"/>
                </a:solidFill>
                <a:latin typeface="Arial"/>
              </a:defRPr>
            </a:lvl7pPr>
            <a:lvl8pPr marL="3429000" indent="-228600" algn="ctr" defTabSz="882650" eaLnBrk="0" fontAlgn="base" hangingPunct="0">
              <a:lnSpc>
                <a:spcPct val="90000"/>
              </a:lnSpc>
              <a:spcBef>
                <a:spcPct val="0"/>
              </a:spcBef>
              <a:spcAft>
                <a:spcPct val="0"/>
              </a:spcAft>
              <a:defRPr sz="2400">
                <a:solidFill>
                  <a:schemeClr val="tx1"/>
                </a:solidFill>
                <a:latin typeface="Arial"/>
              </a:defRPr>
            </a:lvl8pPr>
            <a:lvl9pPr marL="3886200" indent="-228600" algn="ctr" defTabSz="882650" eaLnBrk="0" fontAlgn="base" hangingPunct="0">
              <a:lnSpc>
                <a:spcPct val="90000"/>
              </a:lnSpc>
              <a:spcBef>
                <a:spcPct val="0"/>
              </a:spcBef>
              <a:spcAft>
                <a:spcPct val="0"/>
              </a:spcAft>
              <a:defRPr sz="2400">
                <a:solidFill>
                  <a:schemeClr val="tx1"/>
                </a:solidFill>
                <a:latin typeface="Arial"/>
              </a:defRPr>
            </a:lvl9pPr>
          </a:lstStyle>
          <a:p>
            <a:pPr rtl="0"/>
            <a:fld id="{04267211-205D-47E8-9F29-7E4C01D43DC3}" type="slidenum">
              <a:rPr sz="800">
                <a:solidFill>
                  <a:prstClr val="black"/>
                </a:solidFill>
              </a:rPr>
              <a:pPr rtl="0"/>
              <a:t>556</a:t>
            </a:fld>
            <a:endParaRPr sz="800">
              <a:solidFill>
                <a:prstClr val="black"/>
              </a:solidFill>
            </a:endParaRPr>
          </a:p>
        </p:txBody>
      </p:sp>
      <p:sp>
        <p:nvSpPr>
          <p:cNvPr id="112643" name="Rectangle 2"/>
          <p:cNvSpPr>
            <a:spLocks noGrp="1" noRot="1" noChangeAspect="1" noChangeArrowheads="1" noTextEdit="1"/>
          </p:cNvSpPr>
          <p:nvPr>
            <p:ph type="sldImg"/>
          </p:nvPr>
        </p:nvSpPr>
        <p:spPr>
          <a:xfrm>
            <a:off x="1168400" y="1243013"/>
            <a:ext cx="4470400" cy="3354387"/>
          </a:xfrm>
        </p:spPr>
      </p:sp>
      <p:sp>
        <p:nvSpPr>
          <p:cNvPr id="11264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buFontTx/>
              <a:buNone/>
            </a:pPr>
            <a:r>
              <a:rPr lang="zh-TW" sz="1200">
                <a:solidFill>
                  <a:schemeClr val="accent5">
                    <a:lumMod val="40000"/>
                    <a:lumOff val="60000"/>
                  </a:schemeClr>
                </a:solidFill>
              </a:rPr>
              <a:t>2</a:t>
            </a:r>
            <a:r>
              <a:rPr lang="zh-TW" sz="1200" baseline="0">
                <a:solidFill>
                  <a:schemeClr val="accent5">
                    <a:lumMod val="40000"/>
                    <a:lumOff val="60000"/>
                  </a:schemeClr>
                </a:solidFill>
              </a:rPr>
              <a:t> – </a:t>
            </a:r>
            <a:r>
              <a:rPr lang="zh-TW" sz="1200">
                <a:solidFill>
                  <a:schemeClr val="accent5">
                    <a:lumMod val="40000"/>
                    <a:lumOff val="60000"/>
                  </a:schemeClr>
                </a:solidFill>
              </a:rPr>
              <a:t> 交換概念</a:t>
            </a:r>
          </a:p>
          <a:p>
            <a:pPr rtl="0">
              <a:buFontTx/>
              <a:buNone/>
            </a:pPr>
            <a:r>
              <a:rPr lang="zh-TW" sz="1200" b="0"/>
              <a:t>2.2 — </a:t>
            </a:r>
            <a:r>
              <a:rPr lang="zh-TW">
                <a:solidFill>
                  <a:schemeClr val="accent5">
                    <a:lumMod val="40000"/>
                    <a:lumOff val="60000"/>
                  </a:schemeClr>
                </a:solidFill>
              </a:rPr>
              <a:t>交換領域</a:t>
            </a:r>
          </a:p>
          <a:p>
            <a:pPr rtl="0">
              <a:lnSpc>
                <a:spcPct val="80000"/>
              </a:lnSpc>
              <a:buFontTx/>
              <a:buNone/>
            </a:pPr>
            <a:r>
              <a:rPr lang="zh-TW" sz="1200" kern="1200">
                <a:solidFill>
                  <a:schemeClr val="tx1"/>
                </a:solidFill>
                <a:latin typeface="Arial"/>
                <a:ea typeface="ＭＳ Ｐゴシック" charset="0"/>
                <a:cs typeface="ＭＳ Ｐゴシック" charset="0"/>
              </a:rPr>
              <a:t>2.2.3</a:t>
            </a:r>
            <a:r>
              <a:rPr lang="zh-TW" sz="1200" kern="1200" baseline="0">
                <a:solidFill>
                  <a:schemeClr val="tx1"/>
                </a:solidFill>
                <a:latin typeface="Arial"/>
                <a:ea typeface="ＭＳ Ｐゴシック" charset="0"/>
                <a:cs typeface="ＭＳ Ｐゴシック" charset="0"/>
              </a:rPr>
              <a:t> </a:t>
            </a:r>
            <a:r>
              <a:rPr lang="zh-TW" sz="1200" kern="1200">
                <a:solidFill>
                  <a:schemeClr val="tx1"/>
                </a:solidFill>
                <a:latin typeface="Arial"/>
                <a:ea typeface="ＭＳ Ｐゴシック" charset="0"/>
                <a:cs typeface="ＭＳ Ｐゴシック" charset="0"/>
              </a:rPr>
              <a:t>— </a:t>
            </a:r>
            <a:r>
              <a:rPr lang="zh-TW"/>
              <a:t>緩解網路擁塞 </a:t>
            </a:r>
          </a:p>
          <a:p>
            <a:pPr marL="0" marR="0" indent="0" algn="l" defTabSz="457200" rtl="0" eaLnBrk="1" fontAlgn="auto" latinLnBrk="0" hangingPunct="1">
              <a:lnSpc>
                <a:spcPct val="80000"/>
              </a:lnSpc>
              <a:spcBef>
                <a:spcPct val="0"/>
              </a:spcBef>
              <a:spcAft>
                <a:spcPct val="0"/>
              </a:spcAft>
              <a:buClrTx/>
              <a:buSzTx/>
              <a:buFontTx/>
              <a:buNone/>
              <a:defRPr/>
            </a:pPr>
            <a:r>
              <a:rPr lang="zh-TW" sz="1200" kern="1200">
                <a:solidFill>
                  <a:schemeClr val="tx1"/>
                </a:solidFill>
                <a:latin typeface="Arial"/>
                <a:ea typeface="ＭＳ Ｐゴシック" charset="0"/>
                <a:cs typeface="ＭＳ Ｐゴシック" charset="0"/>
              </a:rPr>
              <a:t>2.2.4</a:t>
            </a:r>
            <a:r>
              <a:rPr lang="zh-TW" sz="1200" kern="1200" baseline="0">
                <a:solidFill>
                  <a:schemeClr val="tx1"/>
                </a:solidFill>
                <a:latin typeface="Arial"/>
                <a:ea typeface="ＭＳ Ｐゴシック" charset="0"/>
                <a:cs typeface="ＭＳ Ｐゴシック" charset="0"/>
              </a:rPr>
              <a:t> </a:t>
            </a:r>
            <a:r>
              <a:rPr lang="zh-TW" sz="1200">
                <a:effectLst/>
              </a:rPr>
              <a:t>— 檢查你的理解- </a:t>
            </a:r>
            <a:r>
              <a:rPr lang="zh-TW">
                <a:solidFill>
                  <a:schemeClr val="accent5">
                    <a:lumMod val="40000"/>
                    <a:lumOff val="60000"/>
                  </a:schemeClr>
                </a:solidFill>
              </a:rPr>
              <a:t>交換領域</a:t>
            </a:r>
            <a:r>
              <a:rPr lang="zh-TW" sz="1200" b="0" baseline="0"/>
              <a:t> </a:t>
            </a:r>
          </a:p>
          <a:p>
            <a:pPr>
              <a:lnSpc>
                <a:spcPct val="80000"/>
              </a:lnSpc>
              <a:buFontTx/>
              <a:buNone/>
            </a:pPr>
            <a:endParaRPr lang="en-US" sz="1200" kern="1200">
              <a:solidFill>
                <a:schemeClr val="tx1"/>
              </a:solidFill>
              <a:latin typeface="Arial"/>
              <a:ea typeface="ＭＳ Ｐゴシック" charset="0"/>
              <a:cs typeface="ＭＳ Ｐゴシック" charset="0"/>
            </a:endParaRPr>
          </a:p>
        </p:txBody>
      </p:sp>
    </p:spTree>
    <p:extLst>
      <p:ext uri="{BB962C8B-B14F-4D97-AF65-F5344CB8AC3E}">
        <p14:creationId xmlns:p14="http://schemas.microsoft.com/office/powerpoint/2010/main" val="2455750745"/>
      </p:ext>
    </p:extLst>
  </p:cSld>
  <p:clrMapOvr>
    <a:masterClrMapping/>
  </p:clrMapOvr>
</p:notes>
</file>

<file path=ppt/notesSlides/notesSlide557.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buFontTx/>
              <a:buNone/>
            </a:pPr>
            <a:r>
              <a:rPr lang="zh-TW" sz="1200">
                <a:solidFill>
                  <a:schemeClr val="accent5">
                    <a:lumMod val="40000"/>
                    <a:lumOff val="60000"/>
                  </a:schemeClr>
                </a:solidFill>
              </a:rPr>
              <a:t>2</a:t>
            </a:r>
            <a:r>
              <a:rPr lang="zh-TW" sz="1200" baseline="0">
                <a:solidFill>
                  <a:schemeClr val="accent5">
                    <a:lumMod val="40000"/>
                    <a:lumOff val="60000"/>
                  </a:schemeClr>
                </a:solidFill>
              </a:rPr>
              <a:t> – </a:t>
            </a:r>
            <a:r>
              <a:rPr lang="zh-TW" sz="1200">
                <a:solidFill>
                  <a:schemeClr val="accent5">
                    <a:lumMod val="40000"/>
                    <a:lumOff val="60000"/>
                  </a:schemeClr>
                </a:solidFill>
              </a:rPr>
              <a:t> 交換概念</a:t>
            </a:r>
          </a:p>
          <a:p>
            <a:pPr rtl="0">
              <a:buFontTx/>
              <a:buNone/>
            </a:pPr>
            <a:r>
              <a:rPr lang="zh-TW" sz="1200" b="0"/>
              <a:t>2.3 – </a:t>
            </a:r>
            <a:r>
              <a:rPr lang="zh-TW">
                <a:solidFill>
                  <a:schemeClr val="accent5">
                    <a:lumMod val="40000"/>
                    <a:lumOff val="60000"/>
                  </a:schemeClr>
                </a:solidFill>
              </a:rPr>
              <a:t>單元練習及測驗</a:t>
            </a:r>
          </a:p>
          <a:p>
            <a:pPr rtl="0">
              <a:lnSpc>
                <a:spcPct val="80000"/>
              </a:lnSpc>
              <a:buFontTx/>
              <a:buNone/>
            </a:pPr>
            <a:r>
              <a:rPr lang="zh-TW">
                <a:latin typeface="Arial"/>
              </a:rPr>
              <a:t>2.3.1</a:t>
            </a:r>
            <a:r>
              <a:rPr lang="zh-TW" baseline="0">
                <a:latin typeface="Arial"/>
              </a:rPr>
              <a:t> - </a:t>
            </a:r>
            <a:r>
              <a:rPr lang="zh-TW"/>
              <a:t>我在本單元中學到了什麼？ </a:t>
            </a:r>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557</a:t>
            </a:fld>
            <a:endParaRPr>
              <a:solidFill>
                <a:prstClr val="black"/>
              </a:solidFill>
            </a:endParaRPr>
          </a:p>
        </p:txBody>
      </p:sp>
    </p:spTree>
    <p:extLst>
      <p:ext uri="{BB962C8B-B14F-4D97-AF65-F5344CB8AC3E}">
        <p14:creationId xmlns:p14="http://schemas.microsoft.com/office/powerpoint/2010/main" val="20217884"/>
      </p:ext>
    </p:extLst>
  </p:cSld>
  <p:clrMapOvr>
    <a:masterClrMapping/>
  </p:clrMapOvr>
</p:notes>
</file>

<file path=ppt/notesSlides/notesSlide558.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57345" name="Rectangle 11"/>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a:ea typeface="ＭＳ Ｐゴシック" charset="0"/>
                <a:cs typeface="ＭＳ Ｐゴシック" charset="0"/>
              </a:defRPr>
            </a:lvl1pPr>
            <a:lvl2pPr marL="742950" indent="-285750" defTabSz="903288">
              <a:defRPr sz="2400">
                <a:solidFill>
                  <a:schemeClr val="tx1"/>
                </a:solidFill>
                <a:latin typeface="Arial"/>
                <a:ea typeface="ＭＳ Ｐゴシック" charset="0"/>
              </a:defRPr>
            </a:lvl2pPr>
            <a:lvl3pPr marL="1143000" indent="-228600" defTabSz="903288">
              <a:defRPr sz="2400">
                <a:solidFill>
                  <a:schemeClr val="tx1"/>
                </a:solidFill>
                <a:latin typeface="Arial"/>
                <a:ea typeface="ＭＳ Ｐゴシック" charset="0"/>
              </a:defRPr>
            </a:lvl3pPr>
            <a:lvl4pPr marL="1600200" indent="-228600" defTabSz="903288">
              <a:defRPr sz="2400">
                <a:solidFill>
                  <a:schemeClr val="tx1"/>
                </a:solidFill>
                <a:latin typeface="Arial"/>
                <a:ea typeface="ＭＳ Ｐゴシック" charset="0"/>
              </a:defRPr>
            </a:lvl4pPr>
            <a:lvl5pPr marL="2057400" indent="-228600" defTabSz="903288">
              <a:defRPr sz="2400">
                <a:solidFill>
                  <a:schemeClr val="tx1"/>
                </a:solidFill>
                <a:latin typeface="Arial"/>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9pPr>
          </a:lstStyle>
          <a:p>
            <a:pPr rtl="0"/>
            <a:fld id="{6C92755B-29FD-8743-9094-C0E3A734D22E}" type="slidenum">
              <a:rPr sz="800">
                <a:solidFill>
                  <a:prstClr val="black"/>
                </a:solidFill>
              </a:rPr>
              <a:pPr rtl="0"/>
              <a:t>558</a:t>
            </a:fld>
            <a:endParaRPr sz="800">
              <a:solidFill>
                <a:prstClr val="black"/>
              </a:solidFill>
            </a:endParaRPr>
          </a:p>
        </p:txBody>
      </p:sp>
      <p:sp>
        <p:nvSpPr>
          <p:cNvPr id="57346" name="Rectangle 2"/>
          <p:cNvSpPr>
            <a:spLocks noGrp="1" noRot="1" noChangeAspect="1" noChangeArrowheads="1" noTextEdit="1"/>
          </p:cNvSpPr>
          <p:nvPr>
            <p:ph type="sldImg"/>
          </p:nvPr>
        </p:nvSpPr>
        <p:spPr>
          <a:xfrm>
            <a:off x="1168400" y="1243013"/>
            <a:ext cx="4470400" cy="3354387"/>
          </a:xfrm>
        </p:spPr>
      </p:sp>
      <p:sp>
        <p:nvSpPr>
          <p:cNvPr id="57347"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457200" rtl="0" eaLnBrk="1" fontAlgn="auto" latinLnBrk="0" hangingPunct="1">
              <a:lnSpc>
                <a:spcPct val="80000"/>
              </a:lnSpc>
              <a:spcBef>
                <a:spcPct val="0"/>
              </a:spcBef>
              <a:spcAft>
                <a:spcPct val="0"/>
              </a:spcAft>
              <a:buClrTx/>
              <a:buSzTx/>
              <a:buFontTx/>
              <a:buNone/>
              <a:defRPr/>
            </a:pPr>
            <a:endParaRPr lang="en-US"/>
          </a:p>
        </p:txBody>
      </p:sp>
    </p:spTree>
    <p:extLst>
      <p:ext uri="{BB962C8B-B14F-4D97-AF65-F5344CB8AC3E}">
        <p14:creationId xmlns:p14="http://schemas.microsoft.com/office/powerpoint/2010/main" val="3277498230"/>
      </p:ext>
    </p:extLst>
  </p:cSld>
  <p:clrMapOvr>
    <a:masterClrMapping/>
  </p:clrMapOvr>
</p:notes>
</file>

<file path=ppt/notesSlides/notesSlide559.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buFontTx/>
              <a:buNone/>
            </a:pPr>
            <a:r>
              <a:rPr lang="zh-TW" b="0"/>
              <a:t>Cisco Networking Academy Program</a:t>
            </a:r>
          </a:p>
          <a:p>
            <a:pPr rtl="0">
              <a:buFontTx/>
              <a:buNone/>
            </a:pPr>
            <a:r>
              <a:rPr lang="zh-TW" b="0"/>
              <a:t>交換、路由和無線基礎 7.0 版 (SRWE)</a:t>
            </a:r>
          </a:p>
          <a:p>
            <a:pPr rtl="0">
              <a:buFontTx/>
              <a:buNone/>
            </a:pPr>
            <a:r>
              <a:rPr lang="zh-TW" altLang="en-US" sz="1200" b="0"/>
              <a:t>單元</a:t>
            </a:r>
            <a:r>
              <a:rPr lang="zh-TW" sz="1200" b="0"/>
              <a:t> 3： </a:t>
            </a:r>
            <a:r>
              <a:rPr lang="zh-TW" sz="1200">
                <a:solidFill>
                  <a:schemeClr val="accent5">
                    <a:lumMod val="40000"/>
                    <a:lumOff val="60000"/>
                  </a:schemeClr>
                </a:solidFill>
              </a:rPr>
              <a:t>VLAN</a:t>
            </a:r>
          </a:p>
        </p:txBody>
      </p:sp>
      <p:sp>
        <p:nvSpPr>
          <p:cNvPr id="4" name="Slide Number Placeholder 3"/>
          <p:cNvSpPr>
            <a:spLocks noGrp="1"/>
          </p:cNvSpPr>
          <p:nvPr>
            <p:ph type="sldNum" sz="quarter" idx="10"/>
          </p:nvPr>
        </p:nvSpPr>
        <p:spPr/>
        <p:txBody>
          <a:bodyPr/>
          <a:lstStyle/>
          <a:p>
            <a:pPr rtl="0"/>
            <a:fld id="{5641018C-6CAF-B84E-B92C-ECB119457FBA}" type="slidenum">
              <a:rPr/>
              <a:t>559</a:t>
            </a:fld>
            <a:endParaRPr/>
          </a:p>
        </p:txBody>
      </p:sp>
    </p:spTree>
    <p:extLst>
      <p:ext uri="{BB962C8B-B14F-4D97-AF65-F5344CB8AC3E}">
        <p14:creationId xmlns:p14="http://schemas.microsoft.com/office/powerpoint/2010/main" val="696088471"/>
      </p:ext>
    </p:extLst>
  </p:cSld>
  <p:clrMapOvr>
    <a:masterClrMapping/>
  </p:clrMapOvr>
</p:notes>
</file>

<file path=ppt/notesSlides/notesSlide56.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lnSpc>
                <a:spcPct val="80000"/>
              </a:lnSpc>
              <a:buFontTx/>
              <a:buNone/>
            </a:pPr>
            <a:r>
              <a:rPr lang="zh-TW" sz="1200" kern="1200">
                <a:solidFill>
                  <a:schemeClr val="tx1"/>
                </a:solidFill>
                <a:latin typeface="Arial"/>
                <a:ea typeface="ＭＳ Ｐゴシック" charset="0"/>
                <a:cs typeface="ＭＳ Ｐゴシック" charset="0"/>
              </a:rPr>
              <a:t>2 — 基本交換器和終端裝置組態</a:t>
            </a:r>
          </a:p>
          <a:p>
            <a:pPr rtl="0">
              <a:lnSpc>
                <a:spcPct val="80000"/>
              </a:lnSpc>
              <a:buFontTx/>
              <a:buNone/>
            </a:pPr>
            <a:r>
              <a:rPr lang="zh-TW" sz="1200" kern="1200">
                <a:solidFill>
                  <a:schemeClr val="tx1"/>
                </a:solidFill>
                <a:latin typeface="Arial"/>
                <a:ea typeface="ＭＳ Ｐゴシック" charset="0"/>
                <a:cs typeface="ＭＳ Ｐゴシック" charset="0"/>
              </a:rPr>
              <a:t>2.3 – The Command Structure</a:t>
            </a:r>
          </a:p>
          <a:p>
            <a:pPr rtl="0">
              <a:lnSpc>
                <a:spcPct val="80000"/>
              </a:lnSpc>
              <a:buFontTx/>
              <a:buNone/>
            </a:pPr>
            <a:r>
              <a:rPr lang="zh-TW">
                <a:latin typeface="Arial"/>
              </a:rPr>
              <a:t>IOS 命令語法約定 </a:t>
            </a:r>
          </a:p>
          <a:p>
            <a:endParaRPr lang="en-US"/>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56</a:t>
            </a:fld>
            <a:endParaRPr>
              <a:solidFill>
                <a:prstClr val="black"/>
              </a:solidFill>
            </a:endParaRPr>
          </a:p>
        </p:txBody>
      </p:sp>
    </p:spTree>
    <p:extLst>
      <p:ext uri="{BB962C8B-B14F-4D97-AF65-F5344CB8AC3E}">
        <p14:creationId xmlns:p14="http://schemas.microsoft.com/office/powerpoint/2010/main" val="3571807024"/>
      </p:ext>
    </p:extLst>
  </p:cSld>
  <p:clrMapOvr>
    <a:masterClrMapping/>
  </p:clrMapOvr>
</p:notes>
</file>

<file path=ppt/notesSlides/notesSlide560.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0482" name="Rectangle 11"/>
          <p:cNvSpPr txBox="1">
            <a:spLocks noGrp="1" noChangeArrowheads="1"/>
          </p:cNvSpPr>
          <p:nvPr/>
        </p:nvSpPr>
        <p:spPr bwMode="auto">
          <a:xfrm>
            <a:off x="5885392" y="9435469"/>
            <a:ext cx="806779" cy="312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a:cs typeface="Arial"/>
              </a:defRPr>
            </a:lvl1pPr>
            <a:lvl2pPr marL="742950" indent="-285750" defTabSz="903288" eaLnBrk="0" hangingPunct="0">
              <a:defRPr sz="2400" b="1">
                <a:solidFill>
                  <a:schemeClr val="tx1"/>
                </a:solidFill>
                <a:latin typeface="Arial"/>
                <a:cs typeface="Arial"/>
              </a:defRPr>
            </a:lvl2pPr>
            <a:lvl3pPr marL="1143000" indent="-228600" defTabSz="903288" eaLnBrk="0" hangingPunct="0">
              <a:defRPr sz="2400" b="1">
                <a:solidFill>
                  <a:schemeClr val="tx1"/>
                </a:solidFill>
                <a:latin typeface="Arial"/>
                <a:cs typeface="Arial"/>
              </a:defRPr>
            </a:lvl3pPr>
            <a:lvl4pPr marL="1600200" indent="-228600" defTabSz="903288" eaLnBrk="0" hangingPunct="0">
              <a:defRPr sz="2400" b="1">
                <a:solidFill>
                  <a:schemeClr val="tx1"/>
                </a:solidFill>
                <a:latin typeface="Arial"/>
                <a:cs typeface="Arial"/>
              </a:defRPr>
            </a:lvl4pPr>
            <a:lvl5pPr marL="2057400" indent="-228600" defTabSz="903288" eaLnBrk="0" hangingPunct="0">
              <a:defRPr sz="2400" b="1">
                <a:solidFill>
                  <a:schemeClr val="tx1"/>
                </a:solidFill>
                <a:latin typeface="Arial"/>
                <a:cs typeface="Arial"/>
              </a:defRPr>
            </a:lvl5pPr>
            <a:lvl6pPr marL="2514600" indent="-228600" defTabSz="903288" eaLnBrk="0" fontAlgn="base" hangingPunct="0">
              <a:spcBef>
                <a:spcPct val="0"/>
              </a:spcBef>
              <a:spcAft>
                <a:spcPct val="0"/>
              </a:spcAft>
              <a:defRPr sz="2400" b="1">
                <a:solidFill>
                  <a:schemeClr val="tx1"/>
                </a:solidFill>
                <a:latin typeface="Arial"/>
                <a:cs typeface="Arial"/>
              </a:defRPr>
            </a:lvl6pPr>
            <a:lvl7pPr marL="2971800" indent="-228600" defTabSz="903288" eaLnBrk="0" fontAlgn="base" hangingPunct="0">
              <a:spcBef>
                <a:spcPct val="0"/>
              </a:spcBef>
              <a:spcAft>
                <a:spcPct val="0"/>
              </a:spcAft>
              <a:defRPr sz="2400" b="1">
                <a:solidFill>
                  <a:schemeClr val="tx1"/>
                </a:solidFill>
                <a:latin typeface="Arial"/>
                <a:cs typeface="Arial"/>
              </a:defRPr>
            </a:lvl7pPr>
            <a:lvl8pPr marL="3429000" indent="-228600" defTabSz="903288" eaLnBrk="0" fontAlgn="base" hangingPunct="0">
              <a:spcBef>
                <a:spcPct val="0"/>
              </a:spcBef>
              <a:spcAft>
                <a:spcPct val="0"/>
              </a:spcAft>
              <a:defRPr sz="2400" b="1">
                <a:solidFill>
                  <a:schemeClr val="tx1"/>
                </a:solidFill>
                <a:latin typeface="Arial"/>
                <a:cs typeface="Arial"/>
              </a:defRPr>
            </a:lvl8pPr>
            <a:lvl9pPr marL="3886200" indent="-228600" defTabSz="903288" eaLnBrk="0" fontAlgn="base" hangingPunct="0">
              <a:spcBef>
                <a:spcPct val="0"/>
              </a:spcBef>
              <a:spcAft>
                <a:spcPct val="0"/>
              </a:spcAft>
              <a:defRPr sz="2400" b="1">
                <a:solidFill>
                  <a:schemeClr val="tx1"/>
                </a:solidFill>
                <a:latin typeface="Arial"/>
                <a:cs typeface="Arial"/>
              </a:defRPr>
            </a:lvl9pPr>
          </a:lstStyle>
          <a:p>
            <a:pPr algn="r" rtl="0"/>
            <a:fld id="{0A313ED8-785B-4D16-9B17-4143385249B9}" type="slidenum">
              <a:rPr sz="800" b="0"/>
              <a:pPr algn="r" rtl="0"/>
              <a:t>560</a:t>
            </a:fld>
            <a:endParaRPr sz="800" b="0"/>
          </a:p>
        </p:txBody>
      </p:sp>
      <p:sp>
        <p:nvSpPr>
          <p:cNvPr id="20483" name="Rectangle 2"/>
          <p:cNvSpPr>
            <a:spLocks noGrp="1" noRot="1" noChangeAspect="1" noChangeArrowheads="1" noTextEdit="1"/>
          </p:cNvSpPr>
          <p:nvPr>
            <p:ph type="sldImg"/>
          </p:nvPr>
        </p:nvSpPr>
        <p:spPr>
          <a:xfrm>
            <a:off x="1168400" y="1243013"/>
            <a:ext cx="4470400" cy="3354387"/>
          </a:xfrm>
        </p:spPr>
      </p:sp>
      <p:sp>
        <p:nvSpPr>
          <p:cNvPr id="2048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buFontTx/>
              <a:buNone/>
            </a:pPr>
            <a:r>
              <a:rPr lang="zh-TW" sz="1200" b="0"/>
              <a:t>3 — </a:t>
            </a:r>
            <a:r>
              <a:rPr lang="zh-TW" sz="1200">
                <a:solidFill>
                  <a:schemeClr val="accent5">
                    <a:lumMod val="40000"/>
                    <a:lumOff val="60000"/>
                  </a:schemeClr>
                </a:solidFill>
              </a:rPr>
              <a:t>VLAN</a:t>
            </a:r>
          </a:p>
          <a:p>
            <a:pPr rtl="0">
              <a:buFontTx/>
              <a:buNone/>
            </a:pPr>
            <a:r>
              <a:rPr lang="zh-TW" sz="1200" b="0"/>
              <a:t>3.0 – 簡介</a:t>
            </a:r>
          </a:p>
          <a:p>
            <a:pPr rtl="0">
              <a:lnSpc>
                <a:spcPct val="80000"/>
              </a:lnSpc>
              <a:buFontTx/>
              <a:buNone/>
            </a:pPr>
            <a:r>
              <a:rPr lang="zh-TW" sz="1200" kern="1200">
                <a:solidFill>
                  <a:schemeClr val="tx1"/>
                </a:solidFill>
                <a:latin typeface="Arial"/>
                <a:ea typeface="ＭＳ Ｐゴシック" charset="0"/>
                <a:cs typeface="ＭＳ Ｐゴシック" charset="0"/>
              </a:rPr>
              <a:t>3.0.2- </a:t>
            </a:r>
            <a:r>
              <a:rPr lang="zh-TW" sz="1200" kern="1200">
                <a:solidFill>
                  <a:schemeClr val="tx1"/>
                </a:solidFill>
                <a:latin typeface="+mn-lt"/>
                <a:ea typeface="+mn-ea"/>
                <a:cs typeface="+mn-cs"/>
              </a:rPr>
              <a:t>我</a:t>
            </a:r>
            <a:r>
              <a:rPr lang="zh-TW" sz="1200" kern="1200" baseline="0">
                <a:solidFill>
                  <a:schemeClr val="tx1"/>
                </a:solidFill>
                <a:latin typeface="+mn-lt"/>
                <a:ea typeface="+mn-ea"/>
                <a:cs typeface="+mn-cs"/>
              </a:rPr>
              <a:t> 將學會在這個</a:t>
            </a:r>
            <a:r>
              <a:rPr lang="zh-TW" altLang="en-US" sz="1200" kern="1200" baseline="0">
                <a:solidFill>
                  <a:schemeClr val="tx1"/>
                </a:solidFill>
                <a:latin typeface="+mn-lt"/>
                <a:ea typeface="+mn-ea"/>
                <a:cs typeface="+mn-cs"/>
              </a:rPr>
              <a:t>單元</a:t>
            </a:r>
            <a:r>
              <a:rPr lang="zh-TW" sz="1200" kern="1200" baseline="0">
                <a:solidFill>
                  <a:schemeClr val="tx1"/>
                </a:solidFill>
                <a:latin typeface="+mn-lt"/>
                <a:ea typeface="+mn-ea"/>
                <a:cs typeface="+mn-cs"/>
              </a:rPr>
              <a:t>中做什麼？ </a:t>
            </a:r>
          </a:p>
          <a:p>
            <a:endParaRPr lang="en-GB"/>
          </a:p>
        </p:txBody>
      </p:sp>
    </p:spTree>
    <p:extLst>
      <p:ext uri="{BB962C8B-B14F-4D97-AF65-F5344CB8AC3E}">
        <p14:creationId xmlns:p14="http://schemas.microsoft.com/office/powerpoint/2010/main" val="2963217293"/>
      </p:ext>
    </p:extLst>
  </p:cSld>
  <p:clrMapOvr>
    <a:masterClrMapping/>
  </p:clrMapOvr>
</p:notes>
</file>

<file path=ppt/notesSlides/notesSlide561.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112642" name="Rectangle 11"/>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a:defRPr>
            </a:lvl1pPr>
            <a:lvl2pPr marL="742950" indent="-285750" defTabSz="882650">
              <a:defRPr sz="2400">
                <a:solidFill>
                  <a:schemeClr val="tx1"/>
                </a:solidFill>
                <a:latin typeface="Arial"/>
              </a:defRPr>
            </a:lvl2pPr>
            <a:lvl3pPr marL="1143000" indent="-228600" defTabSz="882650">
              <a:defRPr sz="2400">
                <a:solidFill>
                  <a:schemeClr val="tx1"/>
                </a:solidFill>
                <a:latin typeface="Arial"/>
              </a:defRPr>
            </a:lvl3pPr>
            <a:lvl4pPr marL="1600200" indent="-228600" defTabSz="882650">
              <a:defRPr sz="2400">
                <a:solidFill>
                  <a:schemeClr val="tx1"/>
                </a:solidFill>
                <a:latin typeface="Arial"/>
              </a:defRPr>
            </a:lvl4pPr>
            <a:lvl5pPr marL="2057400" indent="-228600" defTabSz="882650">
              <a:defRPr sz="2400">
                <a:solidFill>
                  <a:schemeClr val="tx1"/>
                </a:solidFill>
                <a:latin typeface="Arial"/>
              </a:defRPr>
            </a:lvl5pPr>
            <a:lvl6pPr marL="2514600" indent="-228600" algn="ctr" defTabSz="882650" eaLnBrk="0" fontAlgn="base" hangingPunct="0">
              <a:lnSpc>
                <a:spcPct val="90000"/>
              </a:lnSpc>
              <a:spcBef>
                <a:spcPct val="0"/>
              </a:spcBef>
              <a:spcAft>
                <a:spcPct val="0"/>
              </a:spcAft>
              <a:defRPr sz="2400">
                <a:solidFill>
                  <a:schemeClr val="tx1"/>
                </a:solidFill>
                <a:latin typeface="Arial"/>
              </a:defRPr>
            </a:lvl6pPr>
            <a:lvl7pPr marL="2971800" indent="-228600" algn="ctr" defTabSz="882650" eaLnBrk="0" fontAlgn="base" hangingPunct="0">
              <a:lnSpc>
                <a:spcPct val="90000"/>
              </a:lnSpc>
              <a:spcBef>
                <a:spcPct val="0"/>
              </a:spcBef>
              <a:spcAft>
                <a:spcPct val="0"/>
              </a:spcAft>
              <a:defRPr sz="2400">
                <a:solidFill>
                  <a:schemeClr val="tx1"/>
                </a:solidFill>
                <a:latin typeface="Arial"/>
              </a:defRPr>
            </a:lvl7pPr>
            <a:lvl8pPr marL="3429000" indent="-228600" algn="ctr" defTabSz="882650" eaLnBrk="0" fontAlgn="base" hangingPunct="0">
              <a:lnSpc>
                <a:spcPct val="90000"/>
              </a:lnSpc>
              <a:spcBef>
                <a:spcPct val="0"/>
              </a:spcBef>
              <a:spcAft>
                <a:spcPct val="0"/>
              </a:spcAft>
              <a:defRPr sz="2400">
                <a:solidFill>
                  <a:schemeClr val="tx1"/>
                </a:solidFill>
                <a:latin typeface="Arial"/>
              </a:defRPr>
            </a:lvl8pPr>
            <a:lvl9pPr marL="3886200" indent="-228600" algn="ctr" defTabSz="882650" eaLnBrk="0" fontAlgn="base" hangingPunct="0">
              <a:lnSpc>
                <a:spcPct val="90000"/>
              </a:lnSpc>
              <a:spcBef>
                <a:spcPct val="0"/>
              </a:spcBef>
              <a:spcAft>
                <a:spcPct val="0"/>
              </a:spcAft>
              <a:defRPr sz="2400">
                <a:solidFill>
                  <a:schemeClr val="tx1"/>
                </a:solidFill>
                <a:latin typeface="Arial"/>
              </a:defRPr>
            </a:lvl9pPr>
          </a:lstStyle>
          <a:p>
            <a:pPr rtl="0"/>
            <a:fld id="{04267211-205D-47E8-9F29-7E4C01D43DC3}" type="slidenum">
              <a:rPr sz="800"/>
              <a:pPr rtl="0"/>
              <a:t>561</a:t>
            </a:fld>
            <a:endParaRPr sz="800"/>
          </a:p>
        </p:txBody>
      </p:sp>
      <p:sp>
        <p:nvSpPr>
          <p:cNvPr id="112643" name="Rectangle 2"/>
          <p:cNvSpPr>
            <a:spLocks noGrp="1" noRot="1" noChangeAspect="1" noChangeArrowheads="1" noTextEdit="1"/>
          </p:cNvSpPr>
          <p:nvPr>
            <p:ph type="sldImg"/>
          </p:nvPr>
        </p:nvSpPr>
        <p:spPr>
          <a:xfrm>
            <a:off x="1168400" y="1243013"/>
            <a:ext cx="4470400" cy="3354387"/>
          </a:xfrm>
        </p:spPr>
      </p:sp>
      <p:sp>
        <p:nvSpPr>
          <p:cNvPr id="11264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buFontTx/>
              <a:buNone/>
            </a:pPr>
            <a:r>
              <a:rPr lang="zh-TW" sz="1200" b="0"/>
              <a:t>3 — </a:t>
            </a:r>
            <a:r>
              <a:rPr lang="zh-TW" sz="1200">
                <a:solidFill>
                  <a:schemeClr val="accent5">
                    <a:lumMod val="40000"/>
                    <a:lumOff val="60000"/>
                  </a:schemeClr>
                </a:solidFill>
              </a:rPr>
              <a:t>VLAN</a:t>
            </a:r>
          </a:p>
          <a:p>
            <a:pPr rtl="0">
              <a:buFontTx/>
              <a:buNone/>
            </a:pPr>
            <a:r>
              <a:rPr lang="zh-TW" sz="1200" b="0" baseline="0"/>
              <a:t> 3.1 —VLAN 概觀 </a:t>
            </a:r>
          </a:p>
          <a:p>
            <a:pPr rtl="0">
              <a:lnSpc>
                <a:spcPct val="80000"/>
              </a:lnSpc>
              <a:buFontTx/>
              <a:buNone/>
            </a:pPr>
            <a:r>
              <a:rPr lang="zh-TW" sz="1200" kern="1200">
                <a:solidFill>
                  <a:schemeClr val="tx1"/>
                </a:solidFill>
                <a:latin typeface="Arial"/>
                <a:ea typeface="ＭＳ Ｐゴシック" charset="0"/>
                <a:cs typeface="ＭＳ Ｐゴシック" charset="0"/>
              </a:rPr>
              <a:t>3.1.1 — </a:t>
            </a:r>
            <a:r>
              <a:rPr lang="zh-TW" sz="1200" kern="1200" baseline="0">
                <a:solidFill>
                  <a:schemeClr val="tx1"/>
                </a:solidFill>
                <a:latin typeface="+mn-lt"/>
                <a:ea typeface="+mn-ea"/>
                <a:cs typeface="+mn-cs"/>
              </a:rPr>
              <a:t> </a:t>
            </a:r>
            <a:r>
              <a:rPr lang="zh-TW"/>
              <a:t>VLAN 定義 </a:t>
            </a:r>
          </a:p>
        </p:txBody>
      </p:sp>
    </p:spTree>
    <p:extLst>
      <p:ext uri="{BB962C8B-B14F-4D97-AF65-F5344CB8AC3E}">
        <p14:creationId xmlns:p14="http://schemas.microsoft.com/office/powerpoint/2010/main" val="1111701600"/>
      </p:ext>
    </p:extLst>
  </p:cSld>
  <p:clrMapOvr>
    <a:masterClrMapping/>
  </p:clrMapOvr>
</p:notes>
</file>

<file path=ppt/notesSlides/notesSlide562.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112642" name="Rectangle 11"/>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a:defRPr>
            </a:lvl1pPr>
            <a:lvl2pPr marL="742950" indent="-285750" defTabSz="882650">
              <a:defRPr sz="2400">
                <a:solidFill>
                  <a:schemeClr val="tx1"/>
                </a:solidFill>
                <a:latin typeface="Arial"/>
              </a:defRPr>
            </a:lvl2pPr>
            <a:lvl3pPr marL="1143000" indent="-228600" defTabSz="882650">
              <a:defRPr sz="2400">
                <a:solidFill>
                  <a:schemeClr val="tx1"/>
                </a:solidFill>
                <a:latin typeface="Arial"/>
              </a:defRPr>
            </a:lvl3pPr>
            <a:lvl4pPr marL="1600200" indent="-228600" defTabSz="882650">
              <a:defRPr sz="2400">
                <a:solidFill>
                  <a:schemeClr val="tx1"/>
                </a:solidFill>
                <a:latin typeface="Arial"/>
              </a:defRPr>
            </a:lvl4pPr>
            <a:lvl5pPr marL="2057400" indent="-228600" defTabSz="882650">
              <a:defRPr sz="2400">
                <a:solidFill>
                  <a:schemeClr val="tx1"/>
                </a:solidFill>
                <a:latin typeface="Arial"/>
              </a:defRPr>
            </a:lvl5pPr>
            <a:lvl6pPr marL="2514600" indent="-228600" algn="ctr" defTabSz="882650" eaLnBrk="0" fontAlgn="base" hangingPunct="0">
              <a:lnSpc>
                <a:spcPct val="90000"/>
              </a:lnSpc>
              <a:spcBef>
                <a:spcPct val="0"/>
              </a:spcBef>
              <a:spcAft>
                <a:spcPct val="0"/>
              </a:spcAft>
              <a:defRPr sz="2400">
                <a:solidFill>
                  <a:schemeClr val="tx1"/>
                </a:solidFill>
                <a:latin typeface="Arial"/>
              </a:defRPr>
            </a:lvl6pPr>
            <a:lvl7pPr marL="2971800" indent="-228600" algn="ctr" defTabSz="882650" eaLnBrk="0" fontAlgn="base" hangingPunct="0">
              <a:lnSpc>
                <a:spcPct val="90000"/>
              </a:lnSpc>
              <a:spcBef>
                <a:spcPct val="0"/>
              </a:spcBef>
              <a:spcAft>
                <a:spcPct val="0"/>
              </a:spcAft>
              <a:defRPr sz="2400">
                <a:solidFill>
                  <a:schemeClr val="tx1"/>
                </a:solidFill>
                <a:latin typeface="Arial"/>
              </a:defRPr>
            </a:lvl7pPr>
            <a:lvl8pPr marL="3429000" indent="-228600" algn="ctr" defTabSz="882650" eaLnBrk="0" fontAlgn="base" hangingPunct="0">
              <a:lnSpc>
                <a:spcPct val="90000"/>
              </a:lnSpc>
              <a:spcBef>
                <a:spcPct val="0"/>
              </a:spcBef>
              <a:spcAft>
                <a:spcPct val="0"/>
              </a:spcAft>
              <a:defRPr sz="2400">
                <a:solidFill>
                  <a:schemeClr val="tx1"/>
                </a:solidFill>
                <a:latin typeface="Arial"/>
              </a:defRPr>
            </a:lvl8pPr>
            <a:lvl9pPr marL="3886200" indent="-228600" algn="ctr" defTabSz="882650" eaLnBrk="0" fontAlgn="base" hangingPunct="0">
              <a:lnSpc>
                <a:spcPct val="90000"/>
              </a:lnSpc>
              <a:spcBef>
                <a:spcPct val="0"/>
              </a:spcBef>
              <a:spcAft>
                <a:spcPct val="0"/>
              </a:spcAft>
              <a:defRPr sz="2400">
                <a:solidFill>
                  <a:schemeClr val="tx1"/>
                </a:solidFill>
                <a:latin typeface="Arial"/>
              </a:defRPr>
            </a:lvl9pPr>
          </a:lstStyle>
          <a:p>
            <a:pPr rtl="0"/>
            <a:fld id="{04267211-205D-47E8-9F29-7E4C01D43DC3}" type="slidenum">
              <a:rPr sz="800">
                <a:solidFill>
                  <a:prstClr val="black"/>
                </a:solidFill>
              </a:rPr>
              <a:pPr rtl="0"/>
              <a:t>562</a:t>
            </a:fld>
            <a:endParaRPr sz="800">
              <a:solidFill>
                <a:prstClr val="black"/>
              </a:solidFill>
            </a:endParaRPr>
          </a:p>
        </p:txBody>
      </p:sp>
      <p:sp>
        <p:nvSpPr>
          <p:cNvPr id="112643" name="Rectangle 2"/>
          <p:cNvSpPr>
            <a:spLocks noGrp="1" noRot="1" noChangeAspect="1" noChangeArrowheads="1" noTextEdit="1"/>
          </p:cNvSpPr>
          <p:nvPr>
            <p:ph type="sldImg"/>
          </p:nvPr>
        </p:nvSpPr>
        <p:spPr>
          <a:xfrm>
            <a:off x="1168400" y="1243013"/>
            <a:ext cx="4470400" cy="3354387"/>
          </a:xfrm>
        </p:spPr>
      </p:sp>
      <p:sp>
        <p:nvSpPr>
          <p:cNvPr id="11264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buFontTx/>
              <a:buNone/>
            </a:pPr>
            <a:r>
              <a:rPr lang="zh-TW" sz="1200" b="0"/>
              <a:t>3 — </a:t>
            </a:r>
            <a:r>
              <a:rPr lang="zh-TW" sz="1200">
                <a:solidFill>
                  <a:schemeClr val="accent5">
                    <a:lumMod val="40000"/>
                    <a:lumOff val="60000"/>
                  </a:schemeClr>
                </a:solidFill>
              </a:rPr>
              <a:t>VLAN</a:t>
            </a:r>
          </a:p>
          <a:p>
            <a:pPr rtl="0">
              <a:buFontTx/>
              <a:buNone/>
            </a:pPr>
            <a:r>
              <a:rPr lang="zh-TW" sz="1200" b="0" baseline="0"/>
              <a:t> 3.1 —VLAN 概觀 </a:t>
            </a:r>
          </a:p>
          <a:p>
            <a:pPr rtl="0">
              <a:lnSpc>
                <a:spcPct val="80000"/>
              </a:lnSpc>
              <a:buFontTx/>
              <a:buNone/>
            </a:pPr>
            <a:r>
              <a:rPr lang="zh-TW">
                <a:latin typeface="Arial"/>
              </a:rPr>
              <a:t>3.1.2</a:t>
            </a:r>
            <a:r>
              <a:rPr lang="zh-TW" baseline="0">
                <a:latin typeface="Arial"/>
              </a:rPr>
              <a:t> </a:t>
            </a:r>
            <a:r>
              <a:rPr lang="zh-TW" sz="1200" b="0"/>
              <a:t>— </a:t>
            </a:r>
            <a:r>
              <a:rPr lang="zh-TW"/>
              <a:t> VLAN 設計的優點 </a:t>
            </a:r>
          </a:p>
          <a:p>
            <a:pPr>
              <a:lnSpc>
                <a:spcPct val="80000"/>
              </a:lnSpc>
              <a:buFontTx/>
              <a:buNone/>
            </a:pPr>
            <a:endParaRPr lang="en-US"/>
          </a:p>
        </p:txBody>
      </p:sp>
    </p:spTree>
    <p:extLst>
      <p:ext uri="{BB962C8B-B14F-4D97-AF65-F5344CB8AC3E}">
        <p14:creationId xmlns:p14="http://schemas.microsoft.com/office/powerpoint/2010/main" val="1122462676"/>
      </p:ext>
    </p:extLst>
  </p:cSld>
  <p:clrMapOvr>
    <a:masterClrMapping/>
  </p:clrMapOvr>
</p:notes>
</file>

<file path=ppt/notesSlides/notesSlide563.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112642" name="Rectangle 11"/>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a:defRPr>
            </a:lvl1pPr>
            <a:lvl2pPr marL="742950" indent="-285750" defTabSz="882650">
              <a:defRPr sz="2400">
                <a:solidFill>
                  <a:schemeClr val="tx1"/>
                </a:solidFill>
                <a:latin typeface="Arial"/>
              </a:defRPr>
            </a:lvl2pPr>
            <a:lvl3pPr marL="1143000" indent="-228600" defTabSz="882650">
              <a:defRPr sz="2400">
                <a:solidFill>
                  <a:schemeClr val="tx1"/>
                </a:solidFill>
                <a:latin typeface="Arial"/>
              </a:defRPr>
            </a:lvl3pPr>
            <a:lvl4pPr marL="1600200" indent="-228600" defTabSz="882650">
              <a:defRPr sz="2400">
                <a:solidFill>
                  <a:schemeClr val="tx1"/>
                </a:solidFill>
                <a:latin typeface="Arial"/>
              </a:defRPr>
            </a:lvl4pPr>
            <a:lvl5pPr marL="2057400" indent="-228600" defTabSz="882650">
              <a:defRPr sz="2400">
                <a:solidFill>
                  <a:schemeClr val="tx1"/>
                </a:solidFill>
                <a:latin typeface="Arial"/>
              </a:defRPr>
            </a:lvl5pPr>
            <a:lvl6pPr marL="2514600" indent="-228600" algn="ctr" defTabSz="882650" eaLnBrk="0" fontAlgn="base" hangingPunct="0">
              <a:lnSpc>
                <a:spcPct val="90000"/>
              </a:lnSpc>
              <a:spcBef>
                <a:spcPct val="0"/>
              </a:spcBef>
              <a:spcAft>
                <a:spcPct val="0"/>
              </a:spcAft>
              <a:defRPr sz="2400">
                <a:solidFill>
                  <a:schemeClr val="tx1"/>
                </a:solidFill>
                <a:latin typeface="Arial"/>
              </a:defRPr>
            </a:lvl6pPr>
            <a:lvl7pPr marL="2971800" indent="-228600" algn="ctr" defTabSz="882650" eaLnBrk="0" fontAlgn="base" hangingPunct="0">
              <a:lnSpc>
                <a:spcPct val="90000"/>
              </a:lnSpc>
              <a:spcBef>
                <a:spcPct val="0"/>
              </a:spcBef>
              <a:spcAft>
                <a:spcPct val="0"/>
              </a:spcAft>
              <a:defRPr sz="2400">
                <a:solidFill>
                  <a:schemeClr val="tx1"/>
                </a:solidFill>
                <a:latin typeface="Arial"/>
              </a:defRPr>
            </a:lvl7pPr>
            <a:lvl8pPr marL="3429000" indent="-228600" algn="ctr" defTabSz="882650" eaLnBrk="0" fontAlgn="base" hangingPunct="0">
              <a:lnSpc>
                <a:spcPct val="90000"/>
              </a:lnSpc>
              <a:spcBef>
                <a:spcPct val="0"/>
              </a:spcBef>
              <a:spcAft>
                <a:spcPct val="0"/>
              </a:spcAft>
              <a:defRPr sz="2400">
                <a:solidFill>
                  <a:schemeClr val="tx1"/>
                </a:solidFill>
                <a:latin typeface="Arial"/>
              </a:defRPr>
            </a:lvl8pPr>
            <a:lvl9pPr marL="3886200" indent="-228600" algn="ctr" defTabSz="882650" eaLnBrk="0" fontAlgn="base" hangingPunct="0">
              <a:lnSpc>
                <a:spcPct val="90000"/>
              </a:lnSpc>
              <a:spcBef>
                <a:spcPct val="0"/>
              </a:spcBef>
              <a:spcAft>
                <a:spcPct val="0"/>
              </a:spcAft>
              <a:defRPr sz="2400">
                <a:solidFill>
                  <a:schemeClr val="tx1"/>
                </a:solidFill>
                <a:latin typeface="Arial"/>
              </a:defRPr>
            </a:lvl9pPr>
          </a:lstStyle>
          <a:p>
            <a:pPr rtl="0"/>
            <a:fld id="{04267211-205D-47E8-9F29-7E4C01D43DC3}" type="slidenum">
              <a:rPr sz="800">
                <a:solidFill>
                  <a:prstClr val="black"/>
                </a:solidFill>
              </a:rPr>
              <a:pPr rtl="0"/>
              <a:t>563</a:t>
            </a:fld>
            <a:endParaRPr sz="800">
              <a:solidFill>
                <a:prstClr val="black"/>
              </a:solidFill>
            </a:endParaRPr>
          </a:p>
        </p:txBody>
      </p:sp>
      <p:sp>
        <p:nvSpPr>
          <p:cNvPr id="112643" name="Rectangle 2"/>
          <p:cNvSpPr>
            <a:spLocks noGrp="1" noRot="1" noChangeAspect="1" noChangeArrowheads="1" noTextEdit="1"/>
          </p:cNvSpPr>
          <p:nvPr>
            <p:ph type="sldImg"/>
          </p:nvPr>
        </p:nvSpPr>
        <p:spPr>
          <a:xfrm>
            <a:off x="1168400" y="1243013"/>
            <a:ext cx="4470400" cy="3354387"/>
          </a:xfrm>
        </p:spPr>
      </p:sp>
      <p:sp>
        <p:nvSpPr>
          <p:cNvPr id="11264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buFontTx/>
              <a:buNone/>
            </a:pPr>
            <a:r>
              <a:rPr lang="zh-TW" sz="1200" b="0"/>
              <a:t>3 — </a:t>
            </a:r>
            <a:r>
              <a:rPr lang="zh-TW" sz="1200">
                <a:solidFill>
                  <a:schemeClr val="accent5">
                    <a:lumMod val="40000"/>
                    <a:lumOff val="60000"/>
                  </a:schemeClr>
                </a:solidFill>
              </a:rPr>
              <a:t>VLAN</a:t>
            </a:r>
          </a:p>
          <a:p>
            <a:pPr rtl="0">
              <a:buFontTx/>
              <a:buNone/>
            </a:pPr>
            <a:r>
              <a:rPr lang="zh-TW" sz="1200" b="0" baseline="0"/>
              <a:t> 3.1 —VLAN 概觀 </a:t>
            </a:r>
          </a:p>
          <a:p>
            <a:pPr rtl="0">
              <a:lnSpc>
                <a:spcPct val="80000"/>
              </a:lnSpc>
              <a:buFontTx/>
              <a:buNone/>
            </a:pPr>
            <a:r>
              <a:rPr lang="zh-TW">
                <a:latin typeface="Arial"/>
              </a:rPr>
              <a:t>3.1.3</a:t>
            </a:r>
            <a:r>
              <a:rPr lang="zh-TW" baseline="0">
                <a:latin typeface="Arial"/>
              </a:rPr>
              <a:t> </a:t>
            </a:r>
            <a:r>
              <a:rPr lang="zh-TW" sz="1200" b="0"/>
              <a:t>– </a:t>
            </a:r>
            <a:r>
              <a:rPr lang="zh-TW"/>
              <a:t>VLAN 的類型</a:t>
            </a:r>
          </a:p>
        </p:txBody>
      </p:sp>
    </p:spTree>
    <p:extLst>
      <p:ext uri="{BB962C8B-B14F-4D97-AF65-F5344CB8AC3E}">
        <p14:creationId xmlns:p14="http://schemas.microsoft.com/office/powerpoint/2010/main" val="3937705824"/>
      </p:ext>
    </p:extLst>
  </p:cSld>
  <p:clrMapOvr>
    <a:masterClrMapping/>
  </p:clrMapOvr>
</p:notes>
</file>

<file path=ppt/notesSlides/notesSlide564.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112642" name="Rectangle 11"/>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a:defRPr>
            </a:lvl1pPr>
            <a:lvl2pPr marL="742950" indent="-285750" defTabSz="882650">
              <a:defRPr sz="2400">
                <a:solidFill>
                  <a:schemeClr val="tx1"/>
                </a:solidFill>
                <a:latin typeface="Arial"/>
              </a:defRPr>
            </a:lvl2pPr>
            <a:lvl3pPr marL="1143000" indent="-228600" defTabSz="882650">
              <a:defRPr sz="2400">
                <a:solidFill>
                  <a:schemeClr val="tx1"/>
                </a:solidFill>
                <a:latin typeface="Arial"/>
              </a:defRPr>
            </a:lvl3pPr>
            <a:lvl4pPr marL="1600200" indent="-228600" defTabSz="882650">
              <a:defRPr sz="2400">
                <a:solidFill>
                  <a:schemeClr val="tx1"/>
                </a:solidFill>
                <a:latin typeface="Arial"/>
              </a:defRPr>
            </a:lvl4pPr>
            <a:lvl5pPr marL="2057400" indent="-228600" defTabSz="882650">
              <a:defRPr sz="2400">
                <a:solidFill>
                  <a:schemeClr val="tx1"/>
                </a:solidFill>
                <a:latin typeface="Arial"/>
              </a:defRPr>
            </a:lvl5pPr>
            <a:lvl6pPr marL="2514600" indent="-228600" algn="ctr" defTabSz="882650" eaLnBrk="0" fontAlgn="base" hangingPunct="0">
              <a:lnSpc>
                <a:spcPct val="90000"/>
              </a:lnSpc>
              <a:spcBef>
                <a:spcPct val="0"/>
              </a:spcBef>
              <a:spcAft>
                <a:spcPct val="0"/>
              </a:spcAft>
              <a:defRPr sz="2400">
                <a:solidFill>
                  <a:schemeClr val="tx1"/>
                </a:solidFill>
                <a:latin typeface="Arial"/>
              </a:defRPr>
            </a:lvl6pPr>
            <a:lvl7pPr marL="2971800" indent="-228600" algn="ctr" defTabSz="882650" eaLnBrk="0" fontAlgn="base" hangingPunct="0">
              <a:lnSpc>
                <a:spcPct val="90000"/>
              </a:lnSpc>
              <a:spcBef>
                <a:spcPct val="0"/>
              </a:spcBef>
              <a:spcAft>
                <a:spcPct val="0"/>
              </a:spcAft>
              <a:defRPr sz="2400">
                <a:solidFill>
                  <a:schemeClr val="tx1"/>
                </a:solidFill>
                <a:latin typeface="Arial"/>
              </a:defRPr>
            </a:lvl7pPr>
            <a:lvl8pPr marL="3429000" indent="-228600" algn="ctr" defTabSz="882650" eaLnBrk="0" fontAlgn="base" hangingPunct="0">
              <a:lnSpc>
                <a:spcPct val="90000"/>
              </a:lnSpc>
              <a:spcBef>
                <a:spcPct val="0"/>
              </a:spcBef>
              <a:spcAft>
                <a:spcPct val="0"/>
              </a:spcAft>
              <a:defRPr sz="2400">
                <a:solidFill>
                  <a:schemeClr val="tx1"/>
                </a:solidFill>
                <a:latin typeface="Arial"/>
              </a:defRPr>
            </a:lvl8pPr>
            <a:lvl9pPr marL="3886200" indent="-228600" algn="ctr" defTabSz="882650" eaLnBrk="0" fontAlgn="base" hangingPunct="0">
              <a:lnSpc>
                <a:spcPct val="90000"/>
              </a:lnSpc>
              <a:spcBef>
                <a:spcPct val="0"/>
              </a:spcBef>
              <a:spcAft>
                <a:spcPct val="0"/>
              </a:spcAft>
              <a:defRPr sz="2400">
                <a:solidFill>
                  <a:schemeClr val="tx1"/>
                </a:solidFill>
                <a:latin typeface="Arial"/>
              </a:defRPr>
            </a:lvl9pPr>
          </a:lstStyle>
          <a:p>
            <a:pPr rtl="0"/>
            <a:fld id="{04267211-205D-47E8-9F29-7E4C01D43DC3}" type="slidenum">
              <a:rPr sz="800">
                <a:solidFill>
                  <a:prstClr val="black"/>
                </a:solidFill>
              </a:rPr>
              <a:pPr rtl="0"/>
              <a:t>564</a:t>
            </a:fld>
            <a:endParaRPr sz="800">
              <a:solidFill>
                <a:prstClr val="black"/>
              </a:solidFill>
            </a:endParaRPr>
          </a:p>
        </p:txBody>
      </p:sp>
      <p:sp>
        <p:nvSpPr>
          <p:cNvPr id="112643" name="Rectangle 2"/>
          <p:cNvSpPr>
            <a:spLocks noGrp="1" noRot="1" noChangeAspect="1" noChangeArrowheads="1" noTextEdit="1"/>
          </p:cNvSpPr>
          <p:nvPr>
            <p:ph type="sldImg"/>
          </p:nvPr>
        </p:nvSpPr>
        <p:spPr>
          <a:xfrm>
            <a:off x="1168400" y="1243013"/>
            <a:ext cx="4470400" cy="3354387"/>
          </a:xfrm>
        </p:spPr>
      </p:sp>
      <p:sp>
        <p:nvSpPr>
          <p:cNvPr id="11264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buFontTx/>
              <a:buNone/>
            </a:pPr>
            <a:r>
              <a:rPr lang="zh-TW" sz="1200" b="0"/>
              <a:t>3 — </a:t>
            </a:r>
            <a:r>
              <a:rPr lang="zh-TW" sz="1200">
                <a:solidFill>
                  <a:schemeClr val="accent5">
                    <a:lumMod val="40000"/>
                    <a:lumOff val="60000"/>
                  </a:schemeClr>
                </a:solidFill>
              </a:rPr>
              <a:t>VLAN</a:t>
            </a:r>
          </a:p>
          <a:p>
            <a:pPr rtl="0">
              <a:buFontTx/>
              <a:buNone/>
            </a:pPr>
            <a:r>
              <a:rPr lang="zh-TW" sz="1200" b="0" baseline="0"/>
              <a:t> 3.1 —VLAN 概觀 </a:t>
            </a:r>
          </a:p>
          <a:p>
            <a:pPr rtl="0">
              <a:lnSpc>
                <a:spcPct val="80000"/>
              </a:lnSpc>
              <a:buFontTx/>
              <a:buNone/>
            </a:pPr>
            <a:r>
              <a:rPr lang="zh-TW">
                <a:latin typeface="Arial"/>
              </a:rPr>
              <a:t>3.1.3</a:t>
            </a:r>
            <a:r>
              <a:rPr lang="zh-TW" baseline="0">
                <a:latin typeface="Arial"/>
              </a:rPr>
              <a:t> </a:t>
            </a:r>
            <a:r>
              <a:rPr lang="zh-TW" sz="1200" b="0"/>
              <a:t>— </a:t>
            </a:r>
            <a:r>
              <a:rPr lang="zh-TW"/>
              <a:t>VLAN 的類型（續） </a:t>
            </a:r>
          </a:p>
        </p:txBody>
      </p:sp>
    </p:spTree>
    <p:extLst>
      <p:ext uri="{BB962C8B-B14F-4D97-AF65-F5344CB8AC3E}">
        <p14:creationId xmlns:p14="http://schemas.microsoft.com/office/powerpoint/2010/main" val="2988565717"/>
      </p:ext>
    </p:extLst>
  </p:cSld>
  <p:clrMapOvr>
    <a:masterClrMapping/>
  </p:clrMapOvr>
</p:notes>
</file>

<file path=ppt/notesSlides/notesSlide565.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112642" name="Rectangle 11"/>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a:defRPr>
            </a:lvl1pPr>
            <a:lvl2pPr marL="742950" indent="-285750" defTabSz="882650">
              <a:defRPr sz="2400">
                <a:solidFill>
                  <a:schemeClr val="tx1"/>
                </a:solidFill>
                <a:latin typeface="Arial"/>
              </a:defRPr>
            </a:lvl2pPr>
            <a:lvl3pPr marL="1143000" indent="-228600" defTabSz="882650">
              <a:defRPr sz="2400">
                <a:solidFill>
                  <a:schemeClr val="tx1"/>
                </a:solidFill>
                <a:latin typeface="Arial"/>
              </a:defRPr>
            </a:lvl3pPr>
            <a:lvl4pPr marL="1600200" indent="-228600" defTabSz="882650">
              <a:defRPr sz="2400">
                <a:solidFill>
                  <a:schemeClr val="tx1"/>
                </a:solidFill>
                <a:latin typeface="Arial"/>
              </a:defRPr>
            </a:lvl4pPr>
            <a:lvl5pPr marL="2057400" indent="-228600" defTabSz="882650">
              <a:defRPr sz="2400">
                <a:solidFill>
                  <a:schemeClr val="tx1"/>
                </a:solidFill>
                <a:latin typeface="Arial"/>
              </a:defRPr>
            </a:lvl5pPr>
            <a:lvl6pPr marL="2514600" indent="-228600" algn="ctr" defTabSz="882650" eaLnBrk="0" fontAlgn="base" hangingPunct="0">
              <a:lnSpc>
                <a:spcPct val="90000"/>
              </a:lnSpc>
              <a:spcBef>
                <a:spcPct val="0"/>
              </a:spcBef>
              <a:spcAft>
                <a:spcPct val="0"/>
              </a:spcAft>
              <a:defRPr sz="2400">
                <a:solidFill>
                  <a:schemeClr val="tx1"/>
                </a:solidFill>
                <a:latin typeface="Arial"/>
              </a:defRPr>
            </a:lvl6pPr>
            <a:lvl7pPr marL="2971800" indent="-228600" algn="ctr" defTabSz="882650" eaLnBrk="0" fontAlgn="base" hangingPunct="0">
              <a:lnSpc>
                <a:spcPct val="90000"/>
              </a:lnSpc>
              <a:spcBef>
                <a:spcPct val="0"/>
              </a:spcBef>
              <a:spcAft>
                <a:spcPct val="0"/>
              </a:spcAft>
              <a:defRPr sz="2400">
                <a:solidFill>
                  <a:schemeClr val="tx1"/>
                </a:solidFill>
                <a:latin typeface="Arial"/>
              </a:defRPr>
            </a:lvl7pPr>
            <a:lvl8pPr marL="3429000" indent="-228600" algn="ctr" defTabSz="882650" eaLnBrk="0" fontAlgn="base" hangingPunct="0">
              <a:lnSpc>
                <a:spcPct val="90000"/>
              </a:lnSpc>
              <a:spcBef>
                <a:spcPct val="0"/>
              </a:spcBef>
              <a:spcAft>
                <a:spcPct val="0"/>
              </a:spcAft>
              <a:defRPr sz="2400">
                <a:solidFill>
                  <a:schemeClr val="tx1"/>
                </a:solidFill>
                <a:latin typeface="Arial"/>
              </a:defRPr>
            </a:lvl8pPr>
            <a:lvl9pPr marL="3886200" indent="-228600" algn="ctr" defTabSz="882650" eaLnBrk="0" fontAlgn="base" hangingPunct="0">
              <a:lnSpc>
                <a:spcPct val="90000"/>
              </a:lnSpc>
              <a:spcBef>
                <a:spcPct val="0"/>
              </a:spcBef>
              <a:spcAft>
                <a:spcPct val="0"/>
              </a:spcAft>
              <a:defRPr sz="2400">
                <a:solidFill>
                  <a:schemeClr val="tx1"/>
                </a:solidFill>
                <a:latin typeface="Arial"/>
              </a:defRPr>
            </a:lvl9pPr>
          </a:lstStyle>
          <a:p>
            <a:pPr rtl="0"/>
            <a:fld id="{04267211-205D-47E8-9F29-7E4C01D43DC3}" type="slidenum">
              <a:rPr sz="800">
                <a:solidFill>
                  <a:prstClr val="black"/>
                </a:solidFill>
              </a:rPr>
              <a:pPr rtl="0"/>
              <a:t>565</a:t>
            </a:fld>
            <a:endParaRPr sz="800">
              <a:solidFill>
                <a:prstClr val="black"/>
              </a:solidFill>
            </a:endParaRPr>
          </a:p>
        </p:txBody>
      </p:sp>
      <p:sp>
        <p:nvSpPr>
          <p:cNvPr id="112643" name="Rectangle 2"/>
          <p:cNvSpPr>
            <a:spLocks noGrp="1" noRot="1" noChangeAspect="1" noChangeArrowheads="1" noTextEdit="1"/>
          </p:cNvSpPr>
          <p:nvPr>
            <p:ph type="sldImg"/>
          </p:nvPr>
        </p:nvSpPr>
        <p:spPr>
          <a:xfrm>
            <a:off x="1168400" y="1243013"/>
            <a:ext cx="4470400" cy="3354387"/>
          </a:xfrm>
        </p:spPr>
      </p:sp>
      <p:sp>
        <p:nvSpPr>
          <p:cNvPr id="11264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buFontTx/>
              <a:buNone/>
            </a:pPr>
            <a:r>
              <a:rPr lang="zh-TW" sz="1200" b="0"/>
              <a:t>3 — </a:t>
            </a:r>
            <a:r>
              <a:rPr lang="zh-TW" sz="1200">
                <a:solidFill>
                  <a:schemeClr val="accent5">
                    <a:lumMod val="40000"/>
                    <a:lumOff val="60000"/>
                  </a:schemeClr>
                </a:solidFill>
              </a:rPr>
              <a:t>VLAN</a:t>
            </a:r>
          </a:p>
          <a:p>
            <a:pPr rtl="0">
              <a:buFontTx/>
              <a:buNone/>
            </a:pPr>
            <a:r>
              <a:rPr lang="zh-TW" sz="1200" b="0" baseline="0"/>
              <a:t> 3.1 —VLAN 概觀 </a:t>
            </a:r>
          </a:p>
          <a:p>
            <a:pPr rtl="0">
              <a:lnSpc>
                <a:spcPct val="80000"/>
              </a:lnSpc>
              <a:buFontTx/>
              <a:buNone/>
            </a:pPr>
            <a:r>
              <a:rPr lang="zh-TW">
                <a:latin typeface="Arial"/>
              </a:rPr>
              <a:t>3.1.3</a:t>
            </a:r>
            <a:r>
              <a:rPr lang="zh-TW" baseline="0">
                <a:latin typeface="Arial"/>
              </a:rPr>
              <a:t> </a:t>
            </a:r>
            <a:r>
              <a:rPr lang="zh-TW" sz="1200" b="0"/>
              <a:t>— </a:t>
            </a:r>
            <a:r>
              <a:rPr lang="zh-TW"/>
              <a:t>VLAN 的類型（續） </a:t>
            </a:r>
          </a:p>
        </p:txBody>
      </p:sp>
    </p:spTree>
    <p:extLst>
      <p:ext uri="{BB962C8B-B14F-4D97-AF65-F5344CB8AC3E}">
        <p14:creationId xmlns:p14="http://schemas.microsoft.com/office/powerpoint/2010/main" val="4128022537"/>
      </p:ext>
    </p:extLst>
  </p:cSld>
  <p:clrMapOvr>
    <a:masterClrMapping/>
  </p:clrMapOvr>
</p:notes>
</file>

<file path=ppt/notesSlides/notesSlide566.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112642" name="Rectangle 11"/>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a:defRPr>
            </a:lvl1pPr>
            <a:lvl2pPr marL="742950" indent="-285750" defTabSz="882650">
              <a:defRPr sz="2400">
                <a:solidFill>
                  <a:schemeClr val="tx1"/>
                </a:solidFill>
                <a:latin typeface="Arial"/>
              </a:defRPr>
            </a:lvl2pPr>
            <a:lvl3pPr marL="1143000" indent="-228600" defTabSz="882650">
              <a:defRPr sz="2400">
                <a:solidFill>
                  <a:schemeClr val="tx1"/>
                </a:solidFill>
                <a:latin typeface="Arial"/>
              </a:defRPr>
            </a:lvl3pPr>
            <a:lvl4pPr marL="1600200" indent="-228600" defTabSz="882650">
              <a:defRPr sz="2400">
                <a:solidFill>
                  <a:schemeClr val="tx1"/>
                </a:solidFill>
                <a:latin typeface="Arial"/>
              </a:defRPr>
            </a:lvl4pPr>
            <a:lvl5pPr marL="2057400" indent="-228600" defTabSz="882650">
              <a:defRPr sz="2400">
                <a:solidFill>
                  <a:schemeClr val="tx1"/>
                </a:solidFill>
                <a:latin typeface="Arial"/>
              </a:defRPr>
            </a:lvl5pPr>
            <a:lvl6pPr marL="2514600" indent="-228600" algn="ctr" defTabSz="882650" eaLnBrk="0" fontAlgn="base" hangingPunct="0">
              <a:lnSpc>
                <a:spcPct val="90000"/>
              </a:lnSpc>
              <a:spcBef>
                <a:spcPct val="0"/>
              </a:spcBef>
              <a:spcAft>
                <a:spcPct val="0"/>
              </a:spcAft>
              <a:defRPr sz="2400">
                <a:solidFill>
                  <a:schemeClr val="tx1"/>
                </a:solidFill>
                <a:latin typeface="Arial"/>
              </a:defRPr>
            </a:lvl6pPr>
            <a:lvl7pPr marL="2971800" indent="-228600" algn="ctr" defTabSz="882650" eaLnBrk="0" fontAlgn="base" hangingPunct="0">
              <a:lnSpc>
                <a:spcPct val="90000"/>
              </a:lnSpc>
              <a:spcBef>
                <a:spcPct val="0"/>
              </a:spcBef>
              <a:spcAft>
                <a:spcPct val="0"/>
              </a:spcAft>
              <a:defRPr sz="2400">
                <a:solidFill>
                  <a:schemeClr val="tx1"/>
                </a:solidFill>
                <a:latin typeface="Arial"/>
              </a:defRPr>
            </a:lvl7pPr>
            <a:lvl8pPr marL="3429000" indent="-228600" algn="ctr" defTabSz="882650" eaLnBrk="0" fontAlgn="base" hangingPunct="0">
              <a:lnSpc>
                <a:spcPct val="90000"/>
              </a:lnSpc>
              <a:spcBef>
                <a:spcPct val="0"/>
              </a:spcBef>
              <a:spcAft>
                <a:spcPct val="0"/>
              </a:spcAft>
              <a:defRPr sz="2400">
                <a:solidFill>
                  <a:schemeClr val="tx1"/>
                </a:solidFill>
                <a:latin typeface="Arial"/>
              </a:defRPr>
            </a:lvl8pPr>
            <a:lvl9pPr marL="3886200" indent="-228600" algn="ctr" defTabSz="882650" eaLnBrk="0" fontAlgn="base" hangingPunct="0">
              <a:lnSpc>
                <a:spcPct val="90000"/>
              </a:lnSpc>
              <a:spcBef>
                <a:spcPct val="0"/>
              </a:spcBef>
              <a:spcAft>
                <a:spcPct val="0"/>
              </a:spcAft>
              <a:defRPr sz="2400">
                <a:solidFill>
                  <a:schemeClr val="tx1"/>
                </a:solidFill>
                <a:latin typeface="Arial"/>
              </a:defRPr>
            </a:lvl9pPr>
          </a:lstStyle>
          <a:p>
            <a:pPr rtl="0"/>
            <a:fld id="{04267211-205D-47E8-9F29-7E4C01D43DC3}" type="slidenum">
              <a:rPr sz="800">
                <a:solidFill>
                  <a:prstClr val="black"/>
                </a:solidFill>
              </a:rPr>
              <a:pPr rtl="0"/>
              <a:t>566</a:t>
            </a:fld>
            <a:endParaRPr sz="800">
              <a:solidFill>
                <a:prstClr val="black"/>
              </a:solidFill>
            </a:endParaRPr>
          </a:p>
        </p:txBody>
      </p:sp>
      <p:sp>
        <p:nvSpPr>
          <p:cNvPr id="112643" name="Rectangle 2"/>
          <p:cNvSpPr>
            <a:spLocks noGrp="1" noRot="1" noChangeAspect="1" noChangeArrowheads="1" noTextEdit="1"/>
          </p:cNvSpPr>
          <p:nvPr>
            <p:ph type="sldImg"/>
          </p:nvPr>
        </p:nvSpPr>
        <p:spPr>
          <a:xfrm>
            <a:off x="1168400" y="1243013"/>
            <a:ext cx="4470400" cy="3354387"/>
          </a:xfrm>
        </p:spPr>
      </p:sp>
      <p:sp>
        <p:nvSpPr>
          <p:cNvPr id="11264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buFontTx/>
              <a:buNone/>
            </a:pPr>
            <a:r>
              <a:rPr lang="zh-TW" sz="1200" b="0"/>
              <a:t>3 — </a:t>
            </a:r>
            <a:r>
              <a:rPr lang="zh-TW" sz="1200">
                <a:solidFill>
                  <a:schemeClr val="accent5">
                    <a:lumMod val="40000"/>
                    <a:lumOff val="60000"/>
                  </a:schemeClr>
                </a:solidFill>
              </a:rPr>
              <a:t>VLAN</a:t>
            </a:r>
          </a:p>
          <a:p>
            <a:pPr rtl="0">
              <a:buFontTx/>
              <a:buNone/>
            </a:pPr>
            <a:r>
              <a:rPr lang="zh-TW" sz="1200" b="0"/>
              <a:t>3.2 — </a:t>
            </a:r>
            <a:r>
              <a:rPr lang="zh-TW">
                <a:solidFill>
                  <a:schemeClr val="accent5">
                    <a:lumMod val="40000"/>
                    <a:lumOff val="60000"/>
                  </a:schemeClr>
                </a:solidFill>
              </a:rPr>
              <a:t>多交換環境中的 VLAN</a:t>
            </a:r>
          </a:p>
          <a:p>
            <a:pPr rtl="0">
              <a:lnSpc>
                <a:spcPct val="80000"/>
              </a:lnSpc>
              <a:buFontTx/>
              <a:buNone/>
            </a:pPr>
            <a:r>
              <a:rPr lang="zh-TW" sz="1200" kern="1200">
                <a:solidFill>
                  <a:schemeClr val="tx1"/>
                </a:solidFill>
                <a:latin typeface="Arial"/>
                <a:ea typeface="ＭＳ Ｐゴシック" charset="0"/>
                <a:cs typeface="ＭＳ Ｐゴシック" charset="0"/>
              </a:rPr>
              <a:t>3.2.1 — </a:t>
            </a:r>
            <a:r>
              <a:rPr lang="zh-TW"/>
              <a:t> 定義 VLAN 中繼</a:t>
            </a:r>
          </a:p>
        </p:txBody>
      </p:sp>
    </p:spTree>
    <p:extLst>
      <p:ext uri="{BB962C8B-B14F-4D97-AF65-F5344CB8AC3E}">
        <p14:creationId xmlns:p14="http://schemas.microsoft.com/office/powerpoint/2010/main" val="1734122579"/>
      </p:ext>
    </p:extLst>
  </p:cSld>
  <p:clrMapOvr>
    <a:masterClrMapping/>
  </p:clrMapOvr>
</p:notes>
</file>

<file path=ppt/notesSlides/notesSlide567.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112642" name="Rectangle 11"/>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a:defRPr>
            </a:lvl1pPr>
            <a:lvl2pPr marL="742950" indent="-285750" defTabSz="882650">
              <a:defRPr sz="2400">
                <a:solidFill>
                  <a:schemeClr val="tx1"/>
                </a:solidFill>
                <a:latin typeface="Arial"/>
              </a:defRPr>
            </a:lvl2pPr>
            <a:lvl3pPr marL="1143000" indent="-228600" defTabSz="882650">
              <a:defRPr sz="2400">
                <a:solidFill>
                  <a:schemeClr val="tx1"/>
                </a:solidFill>
                <a:latin typeface="Arial"/>
              </a:defRPr>
            </a:lvl3pPr>
            <a:lvl4pPr marL="1600200" indent="-228600" defTabSz="882650">
              <a:defRPr sz="2400">
                <a:solidFill>
                  <a:schemeClr val="tx1"/>
                </a:solidFill>
                <a:latin typeface="Arial"/>
              </a:defRPr>
            </a:lvl4pPr>
            <a:lvl5pPr marL="2057400" indent="-228600" defTabSz="882650">
              <a:defRPr sz="2400">
                <a:solidFill>
                  <a:schemeClr val="tx1"/>
                </a:solidFill>
                <a:latin typeface="Arial"/>
              </a:defRPr>
            </a:lvl5pPr>
            <a:lvl6pPr marL="2514600" indent="-228600" algn="ctr" defTabSz="882650" eaLnBrk="0" fontAlgn="base" hangingPunct="0">
              <a:lnSpc>
                <a:spcPct val="90000"/>
              </a:lnSpc>
              <a:spcBef>
                <a:spcPct val="0"/>
              </a:spcBef>
              <a:spcAft>
                <a:spcPct val="0"/>
              </a:spcAft>
              <a:defRPr sz="2400">
                <a:solidFill>
                  <a:schemeClr val="tx1"/>
                </a:solidFill>
                <a:latin typeface="Arial"/>
              </a:defRPr>
            </a:lvl6pPr>
            <a:lvl7pPr marL="2971800" indent="-228600" algn="ctr" defTabSz="882650" eaLnBrk="0" fontAlgn="base" hangingPunct="0">
              <a:lnSpc>
                <a:spcPct val="90000"/>
              </a:lnSpc>
              <a:spcBef>
                <a:spcPct val="0"/>
              </a:spcBef>
              <a:spcAft>
                <a:spcPct val="0"/>
              </a:spcAft>
              <a:defRPr sz="2400">
                <a:solidFill>
                  <a:schemeClr val="tx1"/>
                </a:solidFill>
                <a:latin typeface="Arial"/>
              </a:defRPr>
            </a:lvl7pPr>
            <a:lvl8pPr marL="3429000" indent="-228600" algn="ctr" defTabSz="882650" eaLnBrk="0" fontAlgn="base" hangingPunct="0">
              <a:lnSpc>
                <a:spcPct val="90000"/>
              </a:lnSpc>
              <a:spcBef>
                <a:spcPct val="0"/>
              </a:spcBef>
              <a:spcAft>
                <a:spcPct val="0"/>
              </a:spcAft>
              <a:defRPr sz="2400">
                <a:solidFill>
                  <a:schemeClr val="tx1"/>
                </a:solidFill>
                <a:latin typeface="Arial"/>
              </a:defRPr>
            </a:lvl8pPr>
            <a:lvl9pPr marL="3886200" indent="-228600" algn="ctr" defTabSz="882650" eaLnBrk="0" fontAlgn="base" hangingPunct="0">
              <a:lnSpc>
                <a:spcPct val="90000"/>
              </a:lnSpc>
              <a:spcBef>
                <a:spcPct val="0"/>
              </a:spcBef>
              <a:spcAft>
                <a:spcPct val="0"/>
              </a:spcAft>
              <a:defRPr sz="2400">
                <a:solidFill>
                  <a:schemeClr val="tx1"/>
                </a:solidFill>
                <a:latin typeface="Arial"/>
              </a:defRPr>
            </a:lvl9pPr>
          </a:lstStyle>
          <a:p>
            <a:pPr rtl="0"/>
            <a:fld id="{04267211-205D-47E8-9F29-7E4C01D43DC3}" type="slidenum">
              <a:rPr sz="800">
                <a:solidFill>
                  <a:prstClr val="black"/>
                </a:solidFill>
              </a:rPr>
              <a:pPr rtl="0"/>
              <a:t>567</a:t>
            </a:fld>
            <a:endParaRPr sz="800">
              <a:solidFill>
                <a:prstClr val="black"/>
              </a:solidFill>
            </a:endParaRPr>
          </a:p>
        </p:txBody>
      </p:sp>
      <p:sp>
        <p:nvSpPr>
          <p:cNvPr id="112643" name="Rectangle 2"/>
          <p:cNvSpPr>
            <a:spLocks noGrp="1" noRot="1" noChangeAspect="1" noChangeArrowheads="1" noTextEdit="1"/>
          </p:cNvSpPr>
          <p:nvPr>
            <p:ph type="sldImg"/>
          </p:nvPr>
        </p:nvSpPr>
        <p:spPr>
          <a:xfrm>
            <a:off x="1168400" y="1243013"/>
            <a:ext cx="4470400" cy="3354387"/>
          </a:xfrm>
        </p:spPr>
      </p:sp>
      <p:sp>
        <p:nvSpPr>
          <p:cNvPr id="11264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buFontTx/>
              <a:buNone/>
            </a:pPr>
            <a:r>
              <a:rPr lang="zh-TW" sz="1200" b="0"/>
              <a:t>3 — </a:t>
            </a:r>
            <a:r>
              <a:rPr lang="zh-TW" sz="1200">
                <a:solidFill>
                  <a:schemeClr val="accent5">
                    <a:lumMod val="40000"/>
                    <a:lumOff val="60000"/>
                  </a:schemeClr>
                </a:solidFill>
              </a:rPr>
              <a:t>VLAN</a:t>
            </a:r>
          </a:p>
          <a:p>
            <a:pPr rtl="0">
              <a:buFontTx/>
              <a:buNone/>
            </a:pPr>
            <a:r>
              <a:rPr lang="zh-TW" sz="1200" b="0"/>
              <a:t>3.2 — </a:t>
            </a:r>
            <a:r>
              <a:rPr lang="zh-TW">
                <a:solidFill>
                  <a:schemeClr val="accent5">
                    <a:lumMod val="40000"/>
                    <a:lumOff val="60000"/>
                  </a:schemeClr>
                </a:solidFill>
              </a:rPr>
              <a:t>多交換環境中的 VLAN</a:t>
            </a:r>
          </a:p>
          <a:p>
            <a:pPr rtl="0">
              <a:lnSpc>
                <a:spcPct val="80000"/>
              </a:lnSpc>
              <a:buFontTx/>
              <a:buNone/>
            </a:pPr>
            <a:r>
              <a:rPr lang="zh-TW" sz="1200" kern="1200">
                <a:solidFill>
                  <a:schemeClr val="tx1"/>
                </a:solidFill>
                <a:latin typeface="Arial"/>
                <a:ea typeface="ＭＳ Ｐゴシック" charset="0"/>
                <a:cs typeface="ＭＳ Ｐゴシック" charset="0"/>
              </a:rPr>
              <a:t>3.2.2</a:t>
            </a:r>
            <a:r>
              <a:rPr lang="zh-TW" sz="1200" kern="1200" baseline="0">
                <a:solidFill>
                  <a:schemeClr val="tx1"/>
                </a:solidFill>
                <a:latin typeface="Arial"/>
                <a:ea typeface="ＭＳ Ｐゴシック" charset="0"/>
                <a:cs typeface="ＭＳ Ｐゴシック" charset="0"/>
              </a:rPr>
              <a:t> </a:t>
            </a:r>
            <a:r>
              <a:rPr lang="zh-TW" sz="1200" kern="1200">
                <a:solidFill>
                  <a:schemeClr val="tx1"/>
                </a:solidFill>
                <a:latin typeface="Arial"/>
                <a:ea typeface="ＭＳ Ｐゴシック" charset="0"/>
                <a:cs typeface="ＭＳ Ｐゴシック" charset="0"/>
              </a:rPr>
              <a:t>— </a:t>
            </a:r>
            <a:r>
              <a:rPr lang="zh-TW"/>
              <a:t> 不含 VLAN 的網路 </a:t>
            </a:r>
          </a:p>
        </p:txBody>
      </p:sp>
    </p:spTree>
    <p:extLst>
      <p:ext uri="{BB962C8B-B14F-4D97-AF65-F5344CB8AC3E}">
        <p14:creationId xmlns:p14="http://schemas.microsoft.com/office/powerpoint/2010/main" val="4138645902"/>
      </p:ext>
    </p:extLst>
  </p:cSld>
  <p:clrMapOvr>
    <a:masterClrMapping/>
  </p:clrMapOvr>
</p:notes>
</file>

<file path=ppt/notesSlides/notesSlide568.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112642" name="Rectangle 11"/>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a:defRPr>
            </a:lvl1pPr>
            <a:lvl2pPr marL="742950" indent="-285750" defTabSz="882650">
              <a:defRPr sz="2400">
                <a:solidFill>
                  <a:schemeClr val="tx1"/>
                </a:solidFill>
                <a:latin typeface="Arial"/>
              </a:defRPr>
            </a:lvl2pPr>
            <a:lvl3pPr marL="1143000" indent="-228600" defTabSz="882650">
              <a:defRPr sz="2400">
                <a:solidFill>
                  <a:schemeClr val="tx1"/>
                </a:solidFill>
                <a:latin typeface="Arial"/>
              </a:defRPr>
            </a:lvl3pPr>
            <a:lvl4pPr marL="1600200" indent="-228600" defTabSz="882650">
              <a:defRPr sz="2400">
                <a:solidFill>
                  <a:schemeClr val="tx1"/>
                </a:solidFill>
                <a:latin typeface="Arial"/>
              </a:defRPr>
            </a:lvl4pPr>
            <a:lvl5pPr marL="2057400" indent="-228600" defTabSz="882650">
              <a:defRPr sz="2400">
                <a:solidFill>
                  <a:schemeClr val="tx1"/>
                </a:solidFill>
                <a:latin typeface="Arial"/>
              </a:defRPr>
            </a:lvl5pPr>
            <a:lvl6pPr marL="2514600" indent="-228600" algn="ctr" defTabSz="882650" eaLnBrk="0" fontAlgn="base" hangingPunct="0">
              <a:lnSpc>
                <a:spcPct val="90000"/>
              </a:lnSpc>
              <a:spcBef>
                <a:spcPct val="0"/>
              </a:spcBef>
              <a:spcAft>
                <a:spcPct val="0"/>
              </a:spcAft>
              <a:defRPr sz="2400">
                <a:solidFill>
                  <a:schemeClr val="tx1"/>
                </a:solidFill>
                <a:latin typeface="Arial"/>
              </a:defRPr>
            </a:lvl6pPr>
            <a:lvl7pPr marL="2971800" indent="-228600" algn="ctr" defTabSz="882650" eaLnBrk="0" fontAlgn="base" hangingPunct="0">
              <a:lnSpc>
                <a:spcPct val="90000"/>
              </a:lnSpc>
              <a:spcBef>
                <a:spcPct val="0"/>
              </a:spcBef>
              <a:spcAft>
                <a:spcPct val="0"/>
              </a:spcAft>
              <a:defRPr sz="2400">
                <a:solidFill>
                  <a:schemeClr val="tx1"/>
                </a:solidFill>
                <a:latin typeface="Arial"/>
              </a:defRPr>
            </a:lvl7pPr>
            <a:lvl8pPr marL="3429000" indent="-228600" algn="ctr" defTabSz="882650" eaLnBrk="0" fontAlgn="base" hangingPunct="0">
              <a:lnSpc>
                <a:spcPct val="90000"/>
              </a:lnSpc>
              <a:spcBef>
                <a:spcPct val="0"/>
              </a:spcBef>
              <a:spcAft>
                <a:spcPct val="0"/>
              </a:spcAft>
              <a:defRPr sz="2400">
                <a:solidFill>
                  <a:schemeClr val="tx1"/>
                </a:solidFill>
                <a:latin typeface="Arial"/>
              </a:defRPr>
            </a:lvl8pPr>
            <a:lvl9pPr marL="3886200" indent="-228600" algn="ctr" defTabSz="882650" eaLnBrk="0" fontAlgn="base" hangingPunct="0">
              <a:lnSpc>
                <a:spcPct val="90000"/>
              </a:lnSpc>
              <a:spcBef>
                <a:spcPct val="0"/>
              </a:spcBef>
              <a:spcAft>
                <a:spcPct val="0"/>
              </a:spcAft>
              <a:defRPr sz="2400">
                <a:solidFill>
                  <a:schemeClr val="tx1"/>
                </a:solidFill>
                <a:latin typeface="Arial"/>
              </a:defRPr>
            </a:lvl9pPr>
          </a:lstStyle>
          <a:p>
            <a:pPr rtl="0"/>
            <a:fld id="{04267211-205D-47E8-9F29-7E4C01D43DC3}" type="slidenum">
              <a:rPr sz="800">
                <a:solidFill>
                  <a:prstClr val="black"/>
                </a:solidFill>
              </a:rPr>
              <a:pPr rtl="0"/>
              <a:t>568</a:t>
            </a:fld>
            <a:endParaRPr sz="800">
              <a:solidFill>
                <a:prstClr val="black"/>
              </a:solidFill>
            </a:endParaRPr>
          </a:p>
        </p:txBody>
      </p:sp>
      <p:sp>
        <p:nvSpPr>
          <p:cNvPr id="112643" name="Rectangle 2"/>
          <p:cNvSpPr>
            <a:spLocks noGrp="1" noRot="1" noChangeAspect="1" noChangeArrowheads="1" noTextEdit="1"/>
          </p:cNvSpPr>
          <p:nvPr>
            <p:ph type="sldImg"/>
          </p:nvPr>
        </p:nvSpPr>
        <p:spPr>
          <a:xfrm>
            <a:off x="1168400" y="1243013"/>
            <a:ext cx="4470400" cy="3354387"/>
          </a:xfrm>
        </p:spPr>
      </p:sp>
      <p:sp>
        <p:nvSpPr>
          <p:cNvPr id="11264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buFontTx/>
              <a:buNone/>
            </a:pPr>
            <a:r>
              <a:rPr lang="zh-TW" sz="1200" b="0"/>
              <a:t>3 — </a:t>
            </a:r>
            <a:r>
              <a:rPr lang="zh-TW" sz="1200">
                <a:solidFill>
                  <a:schemeClr val="accent5">
                    <a:lumMod val="40000"/>
                    <a:lumOff val="60000"/>
                  </a:schemeClr>
                </a:solidFill>
              </a:rPr>
              <a:t>VLAN</a:t>
            </a:r>
          </a:p>
          <a:p>
            <a:pPr rtl="0">
              <a:buFontTx/>
              <a:buNone/>
            </a:pPr>
            <a:r>
              <a:rPr lang="zh-TW" sz="1200" b="0"/>
              <a:t>3.2 — </a:t>
            </a:r>
            <a:r>
              <a:rPr lang="zh-TW">
                <a:solidFill>
                  <a:schemeClr val="accent5">
                    <a:lumMod val="40000"/>
                    <a:lumOff val="60000"/>
                  </a:schemeClr>
                </a:solidFill>
              </a:rPr>
              <a:t>多交換環境中的 VLAN</a:t>
            </a:r>
          </a:p>
          <a:p>
            <a:pPr rtl="0">
              <a:lnSpc>
                <a:spcPct val="80000"/>
              </a:lnSpc>
              <a:buFontTx/>
              <a:buNone/>
            </a:pPr>
            <a:r>
              <a:rPr lang="zh-TW" sz="1200" kern="1200">
                <a:solidFill>
                  <a:schemeClr val="tx1"/>
                </a:solidFill>
                <a:latin typeface="Arial"/>
                <a:ea typeface="ＭＳ Ｐゴシック" charset="0"/>
                <a:cs typeface="ＭＳ Ｐゴシック" charset="0"/>
              </a:rPr>
              <a:t>3.2.3</a:t>
            </a:r>
            <a:r>
              <a:rPr lang="zh-TW" sz="1200" kern="1200" baseline="0">
                <a:solidFill>
                  <a:schemeClr val="tx1"/>
                </a:solidFill>
                <a:latin typeface="Arial"/>
                <a:ea typeface="ＭＳ Ｐゴシック" charset="0"/>
                <a:cs typeface="ＭＳ Ｐゴシック" charset="0"/>
              </a:rPr>
              <a:t> </a:t>
            </a:r>
            <a:r>
              <a:rPr lang="zh-TW" sz="1200" kern="1200">
                <a:solidFill>
                  <a:schemeClr val="tx1"/>
                </a:solidFill>
                <a:latin typeface="Arial"/>
                <a:ea typeface="ＭＳ Ｐゴシック" charset="0"/>
                <a:cs typeface="ＭＳ Ｐゴシック" charset="0"/>
              </a:rPr>
              <a:t>— </a:t>
            </a:r>
            <a:r>
              <a:rPr lang="zh-TW"/>
              <a:t>有 VLAN 的網路 </a:t>
            </a:r>
          </a:p>
          <a:p>
            <a:pPr>
              <a:lnSpc>
                <a:spcPct val="80000"/>
              </a:lnSpc>
              <a:buFontTx/>
              <a:buNone/>
            </a:pPr>
            <a:endParaRPr lang="en-US" sz="1200" kern="1200">
              <a:solidFill>
                <a:schemeClr val="tx1"/>
              </a:solidFill>
              <a:latin typeface="Arial"/>
              <a:ea typeface="ＭＳ Ｐゴシック" charset="0"/>
              <a:cs typeface="ＭＳ Ｐゴシック" charset="0"/>
            </a:endParaRPr>
          </a:p>
        </p:txBody>
      </p:sp>
    </p:spTree>
    <p:extLst>
      <p:ext uri="{BB962C8B-B14F-4D97-AF65-F5344CB8AC3E}">
        <p14:creationId xmlns:p14="http://schemas.microsoft.com/office/powerpoint/2010/main" val="3706085217"/>
      </p:ext>
    </p:extLst>
  </p:cSld>
  <p:clrMapOvr>
    <a:masterClrMapping/>
  </p:clrMapOvr>
</p:notes>
</file>

<file path=ppt/notesSlides/notesSlide569.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112642" name="Rectangle 11"/>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a:defRPr>
            </a:lvl1pPr>
            <a:lvl2pPr marL="742950" indent="-285750" defTabSz="882650">
              <a:defRPr sz="2400">
                <a:solidFill>
                  <a:schemeClr val="tx1"/>
                </a:solidFill>
                <a:latin typeface="Arial"/>
              </a:defRPr>
            </a:lvl2pPr>
            <a:lvl3pPr marL="1143000" indent="-228600" defTabSz="882650">
              <a:defRPr sz="2400">
                <a:solidFill>
                  <a:schemeClr val="tx1"/>
                </a:solidFill>
                <a:latin typeface="Arial"/>
              </a:defRPr>
            </a:lvl3pPr>
            <a:lvl4pPr marL="1600200" indent="-228600" defTabSz="882650">
              <a:defRPr sz="2400">
                <a:solidFill>
                  <a:schemeClr val="tx1"/>
                </a:solidFill>
                <a:latin typeface="Arial"/>
              </a:defRPr>
            </a:lvl4pPr>
            <a:lvl5pPr marL="2057400" indent="-228600" defTabSz="882650">
              <a:defRPr sz="2400">
                <a:solidFill>
                  <a:schemeClr val="tx1"/>
                </a:solidFill>
                <a:latin typeface="Arial"/>
              </a:defRPr>
            </a:lvl5pPr>
            <a:lvl6pPr marL="2514600" indent="-228600" algn="ctr" defTabSz="882650" eaLnBrk="0" fontAlgn="base" hangingPunct="0">
              <a:lnSpc>
                <a:spcPct val="90000"/>
              </a:lnSpc>
              <a:spcBef>
                <a:spcPct val="0"/>
              </a:spcBef>
              <a:spcAft>
                <a:spcPct val="0"/>
              </a:spcAft>
              <a:defRPr sz="2400">
                <a:solidFill>
                  <a:schemeClr val="tx1"/>
                </a:solidFill>
                <a:latin typeface="Arial"/>
              </a:defRPr>
            </a:lvl6pPr>
            <a:lvl7pPr marL="2971800" indent="-228600" algn="ctr" defTabSz="882650" eaLnBrk="0" fontAlgn="base" hangingPunct="0">
              <a:lnSpc>
                <a:spcPct val="90000"/>
              </a:lnSpc>
              <a:spcBef>
                <a:spcPct val="0"/>
              </a:spcBef>
              <a:spcAft>
                <a:spcPct val="0"/>
              </a:spcAft>
              <a:defRPr sz="2400">
                <a:solidFill>
                  <a:schemeClr val="tx1"/>
                </a:solidFill>
                <a:latin typeface="Arial"/>
              </a:defRPr>
            </a:lvl7pPr>
            <a:lvl8pPr marL="3429000" indent="-228600" algn="ctr" defTabSz="882650" eaLnBrk="0" fontAlgn="base" hangingPunct="0">
              <a:lnSpc>
                <a:spcPct val="90000"/>
              </a:lnSpc>
              <a:spcBef>
                <a:spcPct val="0"/>
              </a:spcBef>
              <a:spcAft>
                <a:spcPct val="0"/>
              </a:spcAft>
              <a:defRPr sz="2400">
                <a:solidFill>
                  <a:schemeClr val="tx1"/>
                </a:solidFill>
                <a:latin typeface="Arial"/>
              </a:defRPr>
            </a:lvl8pPr>
            <a:lvl9pPr marL="3886200" indent="-228600" algn="ctr" defTabSz="882650" eaLnBrk="0" fontAlgn="base" hangingPunct="0">
              <a:lnSpc>
                <a:spcPct val="90000"/>
              </a:lnSpc>
              <a:spcBef>
                <a:spcPct val="0"/>
              </a:spcBef>
              <a:spcAft>
                <a:spcPct val="0"/>
              </a:spcAft>
              <a:defRPr sz="2400">
                <a:solidFill>
                  <a:schemeClr val="tx1"/>
                </a:solidFill>
                <a:latin typeface="Arial"/>
              </a:defRPr>
            </a:lvl9pPr>
          </a:lstStyle>
          <a:p>
            <a:pPr rtl="0"/>
            <a:fld id="{04267211-205D-47E8-9F29-7E4C01D43DC3}" type="slidenum">
              <a:rPr sz="800">
                <a:solidFill>
                  <a:prstClr val="black"/>
                </a:solidFill>
              </a:rPr>
              <a:pPr rtl="0"/>
              <a:t>569</a:t>
            </a:fld>
            <a:endParaRPr sz="800">
              <a:solidFill>
                <a:prstClr val="black"/>
              </a:solidFill>
            </a:endParaRPr>
          </a:p>
        </p:txBody>
      </p:sp>
      <p:sp>
        <p:nvSpPr>
          <p:cNvPr id="112643" name="Rectangle 2"/>
          <p:cNvSpPr>
            <a:spLocks noGrp="1" noRot="1" noChangeAspect="1" noChangeArrowheads="1" noTextEdit="1"/>
          </p:cNvSpPr>
          <p:nvPr>
            <p:ph type="sldImg"/>
          </p:nvPr>
        </p:nvSpPr>
        <p:spPr>
          <a:xfrm>
            <a:off x="1168400" y="1243013"/>
            <a:ext cx="4470400" cy="3354387"/>
          </a:xfrm>
        </p:spPr>
      </p:sp>
      <p:sp>
        <p:nvSpPr>
          <p:cNvPr id="11264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buFontTx/>
              <a:buNone/>
            </a:pPr>
            <a:r>
              <a:rPr lang="zh-TW" sz="1200" b="0"/>
              <a:t>3 — </a:t>
            </a:r>
            <a:r>
              <a:rPr lang="zh-TW" sz="1200">
                <a:solidFill>
                  <a:schemeClr val="accent5">
                    <a:lumMod val="40000"/>
                    <a:lumOff val="60000"/>
                  </a:schemeClr>
                </a:solidFill>
              </a:rPr>
              <a:t>VLAN</a:t>
            </a:r>
          </a:p>
          <a:p>
            <a:pPr rtl="0">
              <a:buFontTx/>
              <a:buNone/>
            </a:pPr>
            <a:r>
              <a:rPr lang="zh-TW" sz="1200" b="0"/>
              <a:t>3.2 — </a:t>
            </a:r>
            <a:r>
              <a:rPr lang="zh-TW">
                <a:solidFill>
                  <a:schemeClr val="accent5">
                    <a:lumMod val="40000"/>
                    <a:lumOff val="60000"/>
                  </a:schemeClr>
                </a:solidFill>
              </a:rPr>
              <a:t>多交換環境中的 VLAN</a:t>
            </a:r>
          </a:p>
          <a:p>
            <a:pPr rtl="0">
              <a:lnSpc>
                <a:spcPct val="80000"/>
              </a:lnSpc>
              <a:buFontTx/>
              <a:buNone/>
            </a:pPr>
            <a:r>
              <a:rPr lang="zh-TW" sz="1200" kern="1200">
                <a:solidFill>
                  <a:schemeClr val="tx1"/>
                </a:solidFill>
                <a:latin typeface="Arial"/>
                <a:ea typeface="ＭＳ Ｐゴシック" charset="0"/>
                <a:cs typeface="ＭＳ Ｐゴシック" charset="0"/>
              </a:rPr>
              <a:t>3.2.4</a:t>
            </a:r>
            <a:r>
              <a:rPr lang="zh-TW" sz="1200" kern="1200" baseline="0">
                <a:solidFill>
                  <a:schemeClr val="tx1"/>
                </a:solidFill>
                <a:latin typeface="Arial"/>
                <a:ea typeface="ＭＳ Ｐゴシック" charset="0"/>
                <a:cs typeface="ＭＳ Ｐゴシック" charset="0"/>
              </a:rPr>
              <a:t> </a:t>
            </a:r>
            <a:r>
              <a:rPr lang="zh-TW" sz="1200" kern="1200">
                <a:solidFill>
                  <a:schemeClr val="tx1"/>
                </a:solidFill>
                <a:latin typeface="Arial"/>
                <a:ea typeface="ＭＳ Ｐゴシック" charset="0"/>
                <a:cs typeface="ＭＳ Ｐゴシック" charset="0"/>
              </a:rPr>
              <a:t>— </a:t>
            </a:r>
            <a:r>
              <a:rPr lang="zh-TW"/>
              <a:t>具有標籤的 VLAN 識別 </a:t>
            </a:r>
          </a:p>
          <a:p>
            <a:pPr>
              <a:lnSpc>
                <a:spcPct val="80000"/>
              </a:lnSpc>
              <a:buFontTx/>
              <a:buNone/>
            </a:pPr>
            <a:endParaRPr lang="en-US" sz="1200" kern="1200">
              <a:solidFill>
                <a:schemeClr val="tx1"/>
              </a:solidFill>
              <a:latin typeface="Arial"/>
              <a:ea typeface="ＭＳ Ｐゴシック" charset="0"/>
              <a:cs typeface="ＭＳ Ｐゴシック" charset="0"/>
            </a:endParaRPr>
          </a:p>
        </p:txBody>
      </p:sp>
    </p:spTree>
    <p:extLst>
      <p:ext uri="{BB962C8B-B14F-4D97-AF65-F5344CB8AC3E}">
        <p14:creationId xmlns:p14="http://schemas.microsoft.com/office/powerpoint/2010/main" val="2461392256"/>
      </p:ext>
    </p:extLst>
  </p:cSld>
  <p:clrMapOvr>
    <a:masterClrMapping/>
  </p:clrMapOvr>
</p:notes>
</file>

<file path=ppt/notesSlides/notesSlide57.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lnSpc>
                <a:spcPct val="80000"/>
              </a:lnSpc>
              <a:buFontTx/>
              <a:buNone/>
            </a:pPr>
            <a:r>
              <a:rPr lang="zh-TW" sz="1200" kern="1200">
                <a:solidFill>
                  <a:schemeClr val="tx1"/>
                </a:solidFill>
                <a:latin typeface="Arial"/>
                <a:ea typeface="ＭＳ Ｐゴシック" charset="0"/>
                <a:cs typeface="ＭＳ Ｐゴシック" charset="0"/>
              </a:rPr>
              <a:t>2 — 基本交換器和終端裝置組態</a:t>
            </a:r>
          </a:p>
          <a:p>
            <a:pPr rtl="0">
              <a:lnSpc>
                <a:spcPct val="80000"/>
              </a:lnSpc>
              <a:buFontTx/>
              <a:buNone/>
            </a:pPr>
            <a:r>
              <a:rPr lang="zh-TW" sz="1200" kern="1200">
                <a:solidFill>
                  <a:schemeClr val="tx1"/>
                </a:solidFill>
                <a:latin typeface="Arial"/>
                <a:ea typeface="ＭＳ Ｐゴシック" charset="0"/>
                <a:cs typeface="ＭＳ Ｐゴシック" charset="0"/>
              </a:rPr>
              <a:t>2.3 – The Command Structure</a:t>
            </a:r>
          </a:p>
          <a:p>
            <a:pPr rtl="0">
              <a:lnSpc>
                <a:spcPct val="80000"/>
              </a:lnSpc>
              <a:buFontTx/>
              <a:buNone/>
            </a:pPr>
            <a:r>
              <a:rPr lang="zh-TW">
                <a:latin typeface="Arial"/>
              </a:rPr>
              <a:t>2.3.3 — IOS 幫助功能</a:t>
            </a:r>
          </a:p>
          <a:p>
            <a:endParaRPr lang="en-US"/>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57</a:t>
            </a:fld>
            <a:endParaRPr>
              <a:solidFill>
                <a:prstClr val="black"/>
              </a:solidFill>
            </a:endParaRPr>
          </a:p>
        </p:txBody>
      </p:sp>
    </p:spTree>
    <p:extLst>
      <p:ext uri="{BB962C8B-B14F-4D97-AF65-F5344CB8AC3E}">
        <p14:creationId xmlns:p14="http://schemas.microsoft.com/office/powerpoint/2010/main" val="3363579790"/>
      </p:ext>
    </p:extLst>
  </p:cSld>
  <p:clrMapOvr>
    <a:masterClrMapping/>
  </p:clrMapOvr>
</p:notes>
</file>

<file path=ppt/notesSlides/notesSlide570.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112642" name="Rectangle 11"/>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a:defRPr>
            </a:lvl1pPr>
            <a:lvl2pPr marL="742950" indent="-285750" defTabSz="882650">
              <a:defRPr sz="2400">
                <a:solidFill>
                  <a:schemeClr val="tx1"/>
                </a:solidFill>
                <a:latin typeface="Arial"/>
              </a:defRPr>
            </a:lvl2pPr>
            <a:lvl3pPr marL="1143000" indent="-228600" defTabSz="882650">
              <a:defRPr sz="2400">
                <a:solidFill>
                  <a:schemeClr val="tx1"/>
                </a:solidFill>
                <a:latin typeface="Arial"/>
              </a:defRPr>
            </a:lvl3pPr>
            <a:lvl4pPr marL="1600200" indent="-228600" defTabSz="882650">
              <a:defRPr sz="2400">
                <a:solidFill>
                  <a:schemeClr val="tx1"/>
                </a:solidFill>
                <a:latin typeface="Arial"/>
              </a:defRPr>
            </a:lvl4pPr>
            <a:lvl5pPr marL="2057400" indent="-228600" defTabSz="882650">
              <a:defRPr sz="2400">
                <a:solidFill>
                  <a:schemeClr val="tx1"/>
                </a:solidFill>
                <a:latin typeface="Arial"/>
              </a:defRPr>
            </a:lvl5pPr>
            <a:lvl6pPr marL="2514600" indent="-228600" algn="ctr" defTabSz="882650" eaLnBrk="0" fontAlgn="base" hangingPunct="0">
              <a:lnSpc>
                <a:spcPct val="90000"/>
              </a:lnSpc>
              <a:spcBef>
                <a:spcPct val="0"/>
              </a:spcBef>
              <a:spcAft>
                <a:spcPct val="0"/>
              </a:spcAft>
              <a:defRPr sz="2400">
                <a:solidFill>
                  <a:schemeClr val="tx1"/>
                </a:solidFill>
                <a:latin typeface="Arial"/>
              </a:defRPr>
            </a:lvl6pPr>
            <a:lvl7pPr marL="2971800" indent="-228600" algn="ctr" defTabSz="882650" eaLnBrk="0" fontAlgn="base" hangingPunct="0">
              <a:lnSpc>
                <a:spcPct val="90000"/>
              </a:lnSpc>
              <a:spcBef>
                <a:spcPct val="0"/>
              </a:spcBef>
              <a:spcAft>
                <a:spcPct val="0"/>
              </a:spcAft>
              <a:defRPr sz="2400">
                <a:solidFill>
                  <a:schemeClr val="tx1"/>
                </a:solidFill>
                <a:latin typeface="Arial"/>
              </a:defRPr>
            </a:lvl7pPr>
            <a:lvl8pPr marL="3429000" indent="-228600" algn="ctr" defTabSz="882650" eaLnBrk="0" fontAlgn="base" hangingPunct="0">
              <a:lnSpc>
                <a:spcPct val="90000"/>
              </a:lnSpc>
              <a:spcBef>
                <a:spcPct val="0"/>
              </a:spcBef>
              <a:spcAft>
                <a:spcPct val="0"/>
              </a:spcAft>
              <a:defRPr sz="2400">
                <a:solidFill>
                  <a:schemeClr val="tx1"/>
                </a:solidFill>
                <a:latin typeface="Arial"/>
              </a:defRPr>
            </a:lvl8pPr>
            <a:lvl9pPr marL="3886200" indent="-228600" algn="ctr" defTabSz="882650" eaLnBrk="0" fontAlgn="base" hangingPunct="0">
              <a:lnSpc>
                <a:spcPct val="90000"/>
              </a:lnSpc>
              <a:spcBef>
                <a:spcPct val="0"/>
              </a:spcBef>
              <a:spcAft>
                <a:spcPct val="0"/>
              </a:spcAft>
              <a:defRPr sz="2400">
                <a:solidFill>
                  <a:schemeClr val="tx1"/>
                </a:solidFill>
                <a:latin typeface="Arial"/>
              </a:defRPr>
            </a:lvl9pPr>
          </a:lstStyle>
          <a:p>
            <a:pPr rtl="0"/>
            <a:fld id="{04267211-205D-47E8-9F29-7E4C01D43DC3}" type="slidenum">
              <a:rPr sz="800">
                <a:solidFill>
                  <a:prstClr val="black"/>
                </a:solidFill>
              </a:rPr>
              <a:pPr rtl="0"/>
              <a:t>570</a:t>
            </a:fld>
            <a:endParaRPr sz="800">
              <a:solidFill>
                <a:prstClr val="black"/>
              </a:solidFill>
            </a:endParaRPr>
          </a:p>
        </p:txBody>
      </p:sp>
      <p:sp>
        <p:nvSpPr>
          <p:cNvPr id="112643" name="Rectangle 2"/>
          <p:cNvSpPr>
            <a:spLocks noGrp="1" noRot="1" noChangeAspect="1" noChangeArrowheads="1" noTextEdit="1"/>
          </p:cNvSpPr>
          <p:nvPr>
            <p:ph type="sldImg"/>
          </p:nvPr>
        </p:nvSpPr>
        <p:spPr>
          <a:xfrm>
            <a:off x="1168400" y="1243013"/>
            <a:ext cx="4470400" cy="3354387"/>
          </a:xfrm>
        </p:spPr>
      </p:sp>
      <p:sp>
        <p:nvSpPr>
          <p:cNvPr id="11264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buFontTx/>
              <a:buNone/>
            </a:pPr>
            <a:r>
              <a:rPr lang="zh-TW" sz="1200" b="0"/>
              <a:t>3 — </a:t>
            </a:r>
            <a:r>
              <a:rPr lang="zh-TW" sz="1200">
                <a:solidFill>
                  <a:schemeClr val="accent5">
                    <a:lumMod val="40000"/>
                    <a:lumOff val="60000"/>
                  </a:schemeClr>
                </a:solidFill>
              </a:rPr>
              <a:t>VLAN</a:t>
            </a:r>
          </a:p>
          <a:p>
            <a:pPr rtl="0">
              <a:buFontTx/>
              <a:buNone/>
            </a:pPr>
            <a:r>
              <a:rPr lang="zh-TW" sz="1200" b="0"/>
              <a:t>3.2 — </a:t>
            </a:r>
            <a:r>
              <a:rPr lang="zh-TW">
                <a:solidFill>
                  <a:schemeClr val="accent5">
                    <a:lumMod val="40000"/>
                    <a:lumOff val="60000"/>
                  </a:schemeClr>
                </a:solidFill>
              </a:rPr>
              <a:t>多交換環境中的 VLAN</a:t>
            </a:r>
          </a:p>
          <a:p>
            <a:pPr rtl="0">
              <a:lnSpc>
                <a:spcPct val="80000"/>
              </a:lnSpc>
              <a:buFontTx/>
              <a:buNone/>
            </a:pPr>
            <a:r>
              <a:rPr lang="zh-TW" sz="1200" kern="1200">
                <a:solidFill>
                  <a:schemeClr val="tx1"/>
                </a:solidFill>
                <a:latin typeface="Arial"/>
                <a:ea typeface="ＭＳ Ｐゴシック" charset="0"/>
                <a:cs typeface="ＭＳ Ｐゴシック" charset="0"/>
              </a:rPr>
              <a:t>3.2.5</a:t>
            </a:r>
            <a:r>
              <a:rPr lang="zh-TW" sz="1200" kern="1200" baseline="0">
                <a:solidFill>
                  <a:schemeClr val="tx1"/>
                </a:solidFill>
                <a:latin typeface="Arial"/>
                <a:ea typeface="ＭＳ Ｐゴシック" charset="0"/>
                <a:cs typeface="ＭＳ Ｐゴシック" charset="0"/>
              </a:rPr>
              <a:t> </a:t>
            </a:r>
            <a:r>
              <a:rPr lang="zh-TW" sz="1200" kern="1200">
                <a:solidFill>
                  <a:schemeClr val="tx1"/>
                </a:solidFill>
                <a:latin typeface="Arial"/>
                <a:ea typeface="ＭＳ Ｐゴシック" charset="0"/>
                <a:cs typeface="ＭＳ Ｐゴシック" charset="0"/>
              </a:rPr>
              <a:t>— </a:t>
            </a:r>
            <a:r>
              <a:rPr lang="zh-TW"/>
              <a:t>原生 VLAN 和 802.1Q 標籤 </a:t>
            </a:r>
          </a:p>
          <a:p>
            <a:pPr>
              <a:lnSpc>
                <a:spcPct val="80000"/>
              </a:lnSpc>
              <a:buFontTx/>
              <a:buNone/>
            </a:pPr>
            <a:endParaRPr lang="en-US" sz="1200" kern="1200">
              <a:solidFill>
                <a:schemeClr val="tx1"/>
              </a:solidFill>
              <a:latin typeface="Arial"/>
              <a:ea typeface="ＭＳ Ｐゴシック" charset="0"/>
              <a:cs typeface="ＭＳ Ｐゴシック" charset="0"/>
            </a:endParaRPr>
          </a:p>
        </p:txBody>
      </p:sp>
    </p:spTree>
    <p:extLst>
      <p:ext uri="{BB962C8B-B14F-4D97-AF65-F5344CB8AC3E}">
        <p14:creationId xmlns:p14="http://schemas.microsoft.com/office/powerpoint/2010/main" val="2099981572"/>
      </p:ext>
    </p:extLst>
  </p:cSld>
  <p:clrMapOvr>
    <a:masterClrMapping/>
  </p:clrMapOvr>
</p:notes>
</file>

<file path=ppt/notesSlides/notesSlide571.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112642" name="Rectangle 11"/>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a:defRPr>
            </a:lvl1pPr>
            <a:lvl2pPr marL="742950" indent="-285750" defTabSz="882650">
              <a:defRPr sz="2400">
                <a:solidFill>
                  <a:schemeClr val="tx1"/>
                </a:solidFill>
                <a:latin typeface="Arial"/>
              </a:defRPr>
            </a:lvl2pPr>
            <a:lvl3pPr marL="1143000" indent="-228600" defTabSz="882650">
              <a:defRPr sz="2400">
                <a:solidFill>
                  <a:schemeClr val="tx1"/>
                </a:solidFill>
                <a:latin typeface="Arial"/>
              </a:defRPr>
            </a:lvl3pPr>
            <a:lvl4pPr marL="1600200" indent="-228600" defTabSz="882650">
              <a:defRPr sz="2400">
                <a:solidFill>
                  <a:schemeClr val="tx1"/>
                </a:solidFill>
                <a:latin typeface="Arial"/>
              </a:defRPr>
            </a:lvl4pPr>
            <a:lvl5pPr marL="2057400" indent="-228600" defTabSz="882650">
              <a:defRPr sz="2400">
                <a:solidFill>
                  <a:schemeClr val="tx1"/>
                </a:solidFill>
                <a:latin typeface="Arial"/>
              </a:defRPr>
            </a:lvl5pPr>
            <a:lvl6pPr marL="2514600" indent="-228600" algn="ctr" defTabSz="882650" eaLnBrk="0" fontAlgn="base" hangingPunct="0">
              <a:lnSpc>
                <a:spcPct val="90000"/>
              </a:lnSpc>
              <a:spcBef>
                <a:spcPct val="0"/>
              </a:spcBef>
              <a:spcAft>
                <a:spcPct val="0"/>
              </a:spcAft>
              <a:defRPr sz="2400">
                <a:solidFill>
                  <a:schemeClr val="tx1"/>
                </a:solidFill>
                <a:latin typeface="Arial"/>
              </a:defRPr>
            </a:lvl6pPr>
            <a:lvl7pPr marL="2971800" indent="-228600" algn="ctr" defTabSz="882650" eaLnBrk="0" fontAlgn="base" hangingPunct="0">
              <a:lnSpc>
                <a:spcPct val="90000"/>
              </a:lnSpc>
              <a:spcBef>
                <a:spcPct val="0"/>
              </a:spcBef>
              <a:spcAft>
                <a:spcPct val="0"/>
              </a:spcAft>
              <a:defRPr sz="2400">
                <a:solidFill>
                  <a:schemeClr val="tx1"/>
                </a:solidFill>
                <a:latin typeface="Arial"/>
              </a:defRPr>
            </a:lvl7pPr>
            <a:lvl8pPr marL="3429000" indent="-228600" algn="ctr" defTabSz="882650" eaLnBrk="0" fontAlgn="base" hangingPunct="0">
              <a:lnSpc>
                <a:spcPct val="90000"/>
              </a:lnSpc>
              <a:spcBef>
                <a:spcPct val="0"/>
              </a:spcBef>
              <a:spcAft>
                <a:spcPct val="0"/>
              </a:spcAft>
              <a:defRPr sz="2400">
                <a:solidFill>
                  <a:schemeClr val="tx1"/>
                </a:solidFill>
                <a:latin typeface="Arial"/>
              </a:defRPr>
            </a:lvl8pPr>
            <a:lvl9pPr marL="3886200" indent="-228600" algn="ctr" defTabSz="882650" eaLnBrk="0" fontAlgn="base" hangingPunct="0">
              <a:lnSpc>
                <a:spcPct val="90000"/>
              </a:lnSpc>
              <a:spcBef>
                <a:spcPct val="0"/>
              </a:spcBef>
              <a:spcAft>
                <a:spcPct val="0"/>
              </a:spcAft>
              <a:defRPr sz="2400">
                <a:solidFill>
                  <a:schemeClr val="tx1"/>
                </a:solidFill>
                <a:latin typeface="Arial"/>
              </a:defRPr>
            </a:lvl9pPr>
          </a:lstStyle>
          <a:p>
            <a:pPr rtl="0"/>
            <a:fld id="{04267211-205D-47E8-9F29-7E4C01D43DC3}" type="slidenum">
              <a:rPr sz="800">
                <a:solidFill>
                  <a:prstClr val="black"/>
                </a:solidFill>
              </a:rPr>
              <a:pPr rtl="0"/>
              <a:t>571</a:t>
            </a:fld>
            <a:endParaRPr sz="800">
              <a:solidFill>
                <a:prstClr val="black"/>
              </a:solidFill>
            </a:endParaRPr>
          </a:p>
        </p:txBody>
      </p:sp>
      <p:sp>
        <p:nvSpPr>
          <p:cNvPr id="112643" name="Rectangle 2"/>
          <p:cNvSpPr>
            <a:spLocks noGrp="1" noRot="1" noChangeAspect="1" noChangeArrowheads="1" noTextEdit="1"/>
          </p:cNvSpPr>
          <p:nvPr>
            <p:ph type="sldImg"/>
          </p:nvPr>
        </p:nvSpPr>
        <p:spPr>
          <a:xfrm>
            <a:off x="1168400" y="1243013"/>
            <a:ext cx="4470400" cy="3354387"/>
          </a:xfrm>
        </p:spPr>
      </p:sp>
      <p:sp>
        <p:nvSpPr>
          <p:cNvPr id="11264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buFontTx/>
              <a:buNone/>
            </a:pPr>
            <a:r>
              <a:rPr lang="zh-TW" sz="1200" b="0"/>
              <a:t>3 — </a:t>
            </a:r>
            <a:r>
              <a:rPr lang="zh-TW" sz="1200">
                <a:solidFill>
                  <a:schemeClr val="accent5">
                    <a:lumMod val="40000"/>
                    <a:lumOff val="60000"/>
                  </a:schemeClr>
                </a:solidFill>
              </a:rPr>
              <a:t>VLAN</a:t>
            </a:r>
          </a:p>
          <a:p>
            <a:pPr rtl="0">
              <a:buFontTx/>
              <a:buNone/>
            </a:pPr>
            <a:r>
              <a:rPr lang="zh-TW" sz="1200" b="0"/>
              <a:t>3.2 — </a:t>
            </a:r>
            <a:r>
              <a:rPr lang="zh-TW">
                <a:solidFill>
                  <a:schemeClr val="accent5">
                    <a:lumMod val="40000"/>
                    <a:lumOff val="60000"/>
                  </a:schemeClr>
                </a:solidFill>
              </a:rPr>
              <a:t>多交換環境中的 VLAN</a:t>
            </a:r>
          </a:p>
          <a:p>
            <a:pPr rtl="0">
              <a:lnSpc>
                <a:spcPct val="80000"/>
              </a:lnSpc>
              <a:buFontTx/>
              <a:buNone/>
            </a:pPr>
            <a:r>
              <a:rPr lang="zh-TW" sz="1200" kern="1200">
                <a:solidFill>
                  <a:schemeClr val="tx1"/>
                </a:solidFill>
                <a:latin typeface="Arial"/>
                <a:ea typeface="ＭＳ Ｐゴシック" charset="0"/>
                <a:cs typeface="ＭＳ Ｐゴシック" charset="0"/>
              </a:rPr>
              <a:t>3.2.6</a:t>
            </a:r>
            <a:r>
              <a:rPr lang="zh-TW" sz="1200" kern="1200" baseline="0">
                <a:solidFill>
                  <a:schemeClr val="tx1"/>
                </a:solidFill>
                <a:latin typeface="Arial"/>
                <a:ea typeface="ＭＳ Ｐゴシック" charset="0"/>
                <a:cs typeface="ＭＳ Ｐゴシック" charset="0"/>
              </a:rPr>
              <a:t> </a:t>
            </a:r>
            <a:r>
              <a:rPr lang="zh-TW" sz="1200" kern="1200">
                <a:solidFill>
                  <a:schemeClr val="tx1"/>
                </a:solidFill>
                <a:latin typeface="Arial"/>
                <a:ea typeface="ＭＳ Ｐゴシック" charset="0"/>
                <a:cs typeface="ＭＳ Ｐゴシック" charset="0"/>
              </a:rPr>
              <a:t>— </a:t>
            </a:r>
            <a:r>
              <a:rPr lang="zh-TW"/>
              <a:t>語音 VLAN 標籤 </a:t>
            </a:r>
          </a:p>
          <a:p>
            <a:pPr>
              <a:lnSpc>
                <a:spcPct val="80000"/>
              </a:lnSpc>
              <a:buFontTx/>
              <a:buNone/>
            </a:pPr>
            <a:endParaRPr lang="en-US" sz="1200" kern="1200">
              <a:solidFill>
                <a:schemeClr val="tx1"/>
              </a:solidFill>
              <a:latin typeface="Arial"/>
              <a:ea typeface="ＭＳ Ｐゴシック" charset="0"/>
              <a:cs typeface="ＭＳ Ｐゴシック" charset="0"/>
            </a:endParaRPr>
          </a:p>
        </p:txBody>
      </p:sp>
    </p:spTree>
    <p:extLst>
      <p:ext uri="{BB962C8B-B14F-4D97-AF65-F5344CB8AC3E}">
        <p14:creationId xmlns:p14="http://schemas.microsoft.com/office/powerpoint/2010/main" val="2515352646"/>
      </p:ext>
    </p:extLst>
  </p:cSld>
  <p:clrMapOvr>
    <a:masterClrMapping/>
  </p:clrMapOvr>
</p:notes>
</file>

<file path=ppt/notesSlides/notesSlide572.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112642" name="Rectangle 11"/>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a:defRPr>
            </a:lvl1pPr>
            <a:lvl2pPr marL="742950" indent="-285750" defTabSz="882650">
              <a:defRPr sz="2400">
                <a:solidFill>
                  <a:schemeClr val="tx1"/>
                </a:solidFill>
                <a:latin typeface="Arial"/>
              </a:defRPr>
            </a:lvl2pPr>
            <a:lvl3pPr marL="1143000" indent="-228600" defTabSz="882650">
              <a:defRPr sz="2400">
                <a:solidFill>
                  <a:schemeClr val="tx1"/>
                </a:solidFill>
                <a:latin typeface="Arial"/>
              </a:defRPr>
            </a:lvl3pPr>
            <a:lvl4pPr marL="1600200" indent="-228600" defTabSz="882650">
              <a:defRPr sz="2400">
                <a:solidFill>
                  <a:schemeClr val="tx1"/>
                </a:solidFill>
                <a:latin typeface="Arial"/>
              </a:defRPr>
            </a:lvl4pPr>
            <a:lvl5pPr marL="2057400" indent="-228600" defTabSz="882650">
              <a:defRPr sz="2400">
                <a:solidFill>
                  <a:schemeClr val="tx1"/>
                </a:solidFill>
                <a:latin typeface="Arial"/>
              </a:defRPr>
            </a:lvl5pPr>
            <a:lvl6pPr marL="2514600" indent="-228600" algn="ctr" defTabSz="882650" eaLnBrk="0" fontAlgn="base" hangingPunct="0">
              <a:lnSpc>
                <a:spcPct val="90000"/>
              </a:lnSpc>
              <a:spcBef>
                <a:spcPct val="0"/>
              </a:spcBef>
              <a:spcAft>
                <a:spcPct val="0"/>
              </a:spcAft>
              <a:defRPr sz="2400">
                <a:solidFill>
                  <a:schemeClr val="tx1"/>
                </a:solidFill>
                <a:latin typeface="Arial"/>
              </a:defRPr>
            </a:lvl6pPr>
            <a:lvl7pPr marL="2971800" indent="-228600" algn="ctr" defTabSz="882650" eaLnBrk="0" fontAlgn="base" hangingPunct="0">
              <a:lnSpc>
                <a:spcPct val="90000"/>
              </a:lnSpc>
              <a:spcBef>
                <a:spcPct val="0"/>
              </a:spcBef>
              <a:spcAft>
                <a:spcPct val="0"/>
              </a:spcAft>
              <a:defRPr sz="2400">
                <a:solidFill>
                  <a:schemeClr val="tx1"/>
                </a:solidFill>
                <a:latin typeface="Arial"/>
              </a:defRPr>
            </a:lvl7pPr>
            <a:lvl8pPr marL="3429000" indent="-228600" algn="ctr" defTabSz="882650" eaLnBrk="0" fontAlgn="base" hangingPunct="0">
              <a:lnSpc>
                <a:spcPct val="90000"/>
              </a:lnSpc>
              <a:spcBef>
                <a:spcPct val="0"/>
              </a:spcBef>
              <a:spcAft>
                <a:spcPct val="0"/>
              </a:spcAft>
              <a:defRPr sz="2400">
                <a:solidFill>
                  <a:schemeClr val="tx1"/>
                </a:solidFill>
                <a:latin typeface="Arial"/>
              </a:defRPr>
            </a:lvl8pPr>
            <a:lvl9pPr marL="3886200" indent="-228600" algn="ctr" defTabSz="882650" eaLnBrk="0" fontAlgn="base" hangingPunct="0">
              <a:lnSpc>
                <a:spcPct val="90000"/>
              </a:lnSpc>
              <a:spcBef>
                <a:spcPct val="0"/>
              </a:spcBef>
              <a:spcAft>
                <a:spcPct val="0"/>
              </a:spcAft>
              <a:defRPr sz="2400">
                <a:solidFill>
                  <a:schemeClr val="tx1"/>
                </a:solidFill>
                <a:latin typeface="Arial"/>
              </a:defRPr>
            </a:lvl9pPr>
          </a:lstStyle>
          <a:p>
            <a:pPr rtl="0"/>
            <a:fld id="{04267211-205D-47E8-9F29-7E4C01D43DC3}" type="slidenum">
              <a:rPr sz="800">
                <a:solidFill>
                  <a:prstClr val="black"/>
                </a:solidFill>
              </a:rPr>
              <a:pPr rtl="0"/>
              <a:t>572</a:t>
            </a:fld>
            <a:endParaRPr sz="800">
              <a:solidFill>
                <a:prstClr val="black"/>
              </a:solidFill>
            </a:endParaRPr>
          </a:p>
        </p:txBody>
      </p:sp>
      <p:sp>
        <p:nvSpPr>
          <p:cNvPr id="112643" name="Rectangle 2"/>
          <p:cNvSpPr>
            <a:spLocks noGrp="1" noRot="1" noChangeAspect="1" noChangeArrowheads="1" noTextEdit="1"/>
          </p:cNvSpPr>
          <p:nvPr>
            <p:ph type="sldImg"/>
          </p:nvPr>
        </p:nvSpPr>
        <p:spPr>
          <a:xfrm>
            <a:off x="1168400" y="1243013"/>
            <a:ext cx="4470400" cy="3354387"/>
          </a:xfrm>
        </p:spPr>
      </p:sp>
      <p:sp>
        <p:nvSpPr>
          <p:cNvPr id="11264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buFontTx/>
              <a:buNone/>
            </a:pPr>
            <a:r>
              <a:rPr lang="zh-TW" sz="1200" b="0"/>
              <a:t>3 — </a:t>
            </a:r>
            <a:r>
              <a:rPr lang="zh-TW" sz="1200">
                <a:solidFill>
                  <a:schemeClr val="accent5">
                    <a:lumMod val="40000"/>
                    <a:lumOff val="60000"/>
                  </a:schemeClr>
                </a:solidFill>
              </a:rPr>
              <a:t>VLAN</a:t>
            </a:r>
          </a:p>
          <a:p>
            <a:pPr rtl="0">
              <a:buFontTx/>
              <a:buNone/>
            </a:pPr>
            <a:r>
              <a:rPr lang="zh-TW" sz="1200" b="0"/>
              <a:t>3.2 — </a:t>
            </a:r>
            <a:r>
              <a:rPr lang="zh-TW">
                <a:solidFill>
                  <a:schemeClr val="accent5">
                    <a:lumMod val="40000"/>
                    <a:lumOff val="60000"/>
                  </a:schemeClr>
                </a:solidFill>
              </a:rPr>
              <a:t>多交換環境中的 VLAN</a:t>
            </a:r>
          </a:p>
          <a:p>
            <a:pPr rtl="0">
              <a:lnSpc>
                <a:spcPct val="80000"/>
              </a:lnSpc>
              <a:buFontTx/>
              <a:buNone/>
            </a:pPr>
            <a:r>
              <a:rPr lang="zh-TW" sz="1200" kern="1200">
                <a:solidFill>
                  <a:schemeClr val="tx1"/>
                </a:solidFill>
                <a:latin typeface="Arial"/>
                <a:ea typeface="ＭＳ Ｐゴシック" charset="0"/>
                <a:cs typeface="ＭＳ Ｐゴシック" charset="0"/>
              </a:rPr>
              <a:t>3.2.7</a:t>
            </a:r>
            <a:r>
              <a:rPr lang="zh-TW" sz="1200" kern="1200" baseline="0">
                <a:solidFill>
                  <a:schemeClr val="tx1"/>
                </a:solidFill>
                <a:latin typeface="Arial"/>
                <a:ea typeface="ＭＳ Ｐゴシック" charset="0"/>
                <a:cs typeface="ＭＳ Ｐゴシック" charset="0"/>
              </a:rPr>
              <a:t> </a:t>
            </a:r>
            <a:r>
              <a:rPr lang="zh-TW" sz="1200" kern="1200">
                <a:solidFill>
                  <a:schemeClr val="tx1"/>
                </a:solidFill>
                <a:latin typeface="Arial"/>
                <a:ea typeface="ＭＳ Ｐゴシック" charset="0"/>
                <a:cs typeface="ＭＳ Ｐゴシック" charset="0"/>
              </a:rPr>
              <a:t>— </a:t>
            </a:r>
            <a:r>
              <a:rPr lang="zh-TW"/>
              <a:t>語音 VLAN 驗證範例 </a:t>
            </a:r>
          </a:p>
          <a:p>
            <a:pPr>
              <a:lnSpc>
                <a:spcPct val="80000"/>
              </a:lnSpc>
              <a:buFontTx/>
              <a:buNone/>
            </a:pPr>
            <a:endParaRPr lang="en-US" sz="1200" kern="1200">
              <a:solidFill>
                <a:schemeClr val="tx1"/>
              </a:solidFill>
              <a:latin typeface="Arial"/>
              <a:ea typeface="ＭＳ Ｐゴシック" charset="0"/>
              <a:cs typeface="ＭＳ Ｐゴシック" charset="0"/>
            </a:endParaRPr>
          </a:p>
        </p:txBody>
      </p:sp>
    </p:spTree>
    <p:extLst>
      <p:ext uri="{BB962C8B-B14F-4D97-AF65-F5344CB8AC3E}">
        <p14:creationId xmlns:p14="http://schemas.microsoft.com/office/powerpoint/2010/main" val="1455909683"/>
      </p:ext>
    </p:extLst>
  </p:cSld>
  <p:clrMapOvr>
    <a:masterClrMapping/>
  </p:clrMapOvr>
</p:notes>
</file>

<file path=ppt/notesSlides/notesSlide573.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buFontTx/>
              <a:buNone/>
            </a:pPr>
            <a:r>
              <a:rPr lang="zh-TW" sz="1200" b="0"/>
              <a:t>3 –</a:t>
            </a:r>
            <a:r>
              <a:rPr lang="zh-TW" sz="1200" b="0" baseline="0">
                <a:solidFill>
                  <a:schemeClr val="accent5">
                    <a:lumMod val="40000"/>
                    <a:lumOff val="60000"/>
                  </a:schemeClr>
                </a:solidFill>
              </a:rPr>
              <a:t> </a:t>
            </a:r>
            <a:r>
              <a:rPr lang="zh-TW" sz="1200">
                <a:solidFill>
                  <a:schemeClr val="accent5">
                    <a:lumMod val="40000"/>
                    <a:lumOff val="60000"/>
                  </a:schemeClr>
                </a:solidFill>
              </a:rPr>
              <a:t>VLANs</a:t>
            </a:r>
          </a:p>
          <a:p>
            <a:pPr rtl="0">
              <a:buFontTx/>
              <a:buNone/>
            </a:pPr>
            <a:r>
              <a:rPr lang="zh-TW" sz="1200" b="0"/>
              <a:t>3.3 — </a:t>
            </a:r>
            <a:r>
              <a:rPr lang="zh-TW">
                <a:solidFill>
                  <a:schemeClr val="accent5">
                    <a:lumMod val="40000"/>
                    <a:lumOff val="60000"/>
                  </a:schemeClr>
                </a:solidFill>
              </a:rPr>
              <a:t>VLAN 設定</a:t>
            </a:r>
          </a:p>
          <a:p>
            <a:pPr rtl="0">
              <a:lnSpc>
                <a:spcPct val="80000"/>
              </a:lnSpc>
              <a:buFontTx/>
              <a:buNone/>
            </a:pPr>
            <a:r>
              <a:rPr lang="zh-TW" sz="1200" kern="1200">
                <a:solidFill>
                  <a:schemeClr val="tx1"/>
                </a:solidFill>
                <a:latin typeface="Arial"/>
                <a:ea typeface="ＭＳ Ｐゴシック" charset="0"/>
                <a:cs typeface="ＭＳ Ｐゴシック" charset="0"/>
              </a:rPr>
              <a:t>3.3.1</a:t>
            </a:r>
            <a:r>
              <a:rPr lang="zh-TW" sz="1200" kern="1200" baseline="0">
                <a:solidFill>
                  <a:schemeClr val="tx1"/>
                </a:solidFill>
                <a:latin typeface="Arial"/>
                <a:ea typeface="ＭＳ Ｐゴシック" charset="0"/>
                <a:cs typeface="ＭＳ Ｐゴシック" charset="0"/>
              </a:rPr>
              <a:t> </a:t>
            </a:r>
            <a:r>
              <a:rPr lang="zh-TW" sz="1200" kern="1200">
                <a:solidFill>
                  <a:schemeClr val="tx1"/>
                </a:solidFill>
                <a:latin typeface="Arial"/>
                <a:ea typeface="ＭＳ Ｐゴシック" charset="0"/>
                <a:cs typeface="ＭＳ Ｐゴシック" charset="0"/>
              </a:rPr>
              <a:t>— </a:t>
            </a:r>
            <a:r>
              <a:rPr lang="zh-TW"/>
              <a:t>Catalyst 交換器上的 VLAN 範圍 </a:t>
            </a:r>
          </a:p>
          <a:p>
            <a:endParaRPr lang="en-US"/>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573</a:t>
            </a:fld>
            <a:endParaRPr>
              <a:solidFill>
                <a:prstClr val="black"/>
              </a:solidFill>
            </a:endParaRPr>
          </a:p>
        </p:txBody>
      </p:sp>
    </p:spTree>
    <p:extLst>
      <p:ext uri="{BB962C8B-B14F-4D97-AF65-F5344CB8AC3E}">
        <p14:creationId xmlns:p14="http://schemas.microsoft.com/office/powerpoint/2010/main" val="2597653762"/>
      </p:ext>
    </p:extLst>
  </p:cSld>
  <p:clrMapOvr>
    <a:masterClrMapping/>
  </p:clrMapOvr>
</p:notes>
</file>

<file path=ppt/notesSlides/notesSlide574.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buFontTx/>
              <a:buNone/>
            </a:pPr>
            <a:r>
              <a:rPr lang="zh-TW" sz="1200" b="0"/>
              <a:t>3 — VLAN</a:t>
            </a:r>
          </a:p>
          <a:p>
            <a:pPr rtl="0">
              <a:buFontTx/>
              <a:buNone/>
            </a:pPr>
            <a:r>
              <a:rPr lang="zh-TW" sz="1200" b="0"/>
              <a:t>3.3 — VLAN 設定</a:t>
            </a:r>
          </a:p>
          <a:p>
            <a:pPr rtl="0">
              <a:lnSpc>
                <a:spcPct val="80000"/>
              </a:lnSpc>
              <a:buFontTx/>
              <a:buNone/>
            </a:pPr>
            <a:r>
              <a:rPr lang="zh-TW" sz="1200" kern="1200">
                <a:solidFill>
                  <a:schemeClr val="tx1"/>
                </a:solidFill>
                <a:latin typeface="Arial"/>
                <a:ea typeface="ＭＳ Ｐゴシック" charset="0"/>
                <a:cs typeface="ＭＳ Ｐゴシック" charset="0"/>
              </a:rPr>
              <a:t>3.3.2</a:t>
            </a:r>
            <a:r>
              <a:rPr lang="zh-TW" sz="1200" kern="1200" baseline="0">
                <a:solidFill>
                  <a:schemeClr val="tx1"/>
                </a:solidFill>
                <a:latin typeface="Arial"/>
                <a:ea typeface="ＭＳ Ｐゴシック" charset="0"/>
                <a:cs typeface="ＭＳ Ｐゴシック" charset="0"/>
              </a:rPr>
              <a:t> </a:t>
            </a:r>
            <a:r>
              <a:rPr lang="zh-TW" sz="1200" kern="1200">
                <a:solidFill>
                  <a:schemeClr val="tx1"/>
                </a:solidFill>
                <a:latin typeface="Arial"/>
                <a:ea typeface="ＭＳ Ｐゴシック" charset="0"/>
                <a:cs typeface="ＭＳ Ｐゴシック" charset="0"/>
              </a:rPr>
              <a:t>— </a:t>
            </a:r>
            <a:r>
              <a:rPr lang="zh-TW"/>
              <a:t>VLAN 建立命令 </a:t>
            </a:r>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574</a:t>
            </a:fld>
            <a:endParaRPr>
              <a:solidFill>
                <a:prstClr val="black"/>
              </a:solidFill>
            </a:endParaRPr>
          </a:p>
        </p:txBody>
      </p:sp>
    </p:spTree>
    <p:extLst>
      <p:ext uri="{BB962C8B-B14F-4D97-AF65-F5344CB8AC3E}">
        <p14:creationId xmlns:p14="http://schemas.microsoft.com/office/powerpoint/2010/main" val="163822245"/>
      </p:ext>
    </p:extLst>
  </p:cSld>
  <p:clrMapOvr>
    <a:masterClrMapping/>
  </p:clrMapOvr>
</p:notes>
</file>

<file path=ppt/notesSlides/notesSlide575.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buFontTx/>
              <a:buNone/>
            </a:pPr>
            <a:r>
              <a:rPr lang="zh-TW" sz="1200" b="0"/>
              <a:t>3 –</a:t>
            </a:r>
            <a:r>
              <a:rPr lang="zh-TW" sz="1200" b="0" baseline="0">
                <a:solidFill>
                  <a:schemeClr val="accent5">
                    <a:lumMod val="40000"/>
                    <a:lumOff val="60000"/>
                  </a:schemeClr>
                </a:solidFill>
              </a:rPr>
              <a:t> </a:t>
            </a:r>
            <a:r>
              <a:rPr lang="zh-TW" sz="1200">
                <a:solidFill>
                  <a:schemeClr val="accent5">
                    <a:lumMod val="40000"/>
                    <a:lumOff val="60000"/>
                  </a:schemeClr>
                </a:solidFill>
              </a:rPr>
              <a:t>VLANs</a:t>
            </a:r>
          </a:p>
          <a:p>
            <a:pPr rtl="0">
              <a:buFontTx/>
              <a:buNone/>
            </a:pPr>
            <a:r>
              <a:rPr lang="zh-TW" sz="1200" b="0"/>
              <a:t>3.3 — </a:t>
            </a:r>
            <a:r>
              <a:rPr lang="zh-TW">
                <a:solidFill>
                  <a:schemeClr val="accent5">
                    <a:lumMod val="40000"/>
                    <a:lumOff val="60000"/>
                  </a:schemeClr>
                </a:solidFill>
              </a:rPr>
              <a:t>VLAN 設定</a:t>
            </a:r>
          </a:p>
          <a:p>
            <a:pPr rtl="0">
              <a:lnSpc>
                <a:spcPct val="80000"/>
              </a:lnSpc>
              <a:buFontTx/>
              <a:buNone/>
            </a:pPr>
            <a:r>
              <a:rPr lang="zh-TW" sz="1200" kern="1200">
                <a:solidFill>
                  <a:schemeClr val="tx1"/>
                </a:solidFill>
                <a:latin typeface="Arial"/>
                <a:ea typeface="ＭＳ Ｐゴシック" charset="0"/>
                <a:cs typeface="ＭＳ Ｐゴシック" charset="0"/>
              </a:rPr>
              <a:t>3.3.3</a:t>
            </a:r>
            <a:r>
              <a:rPr lang="zh-TW" sz="1200" kern="1200" baseline="0">
                <a:solidFill>
                  <a:schemeClr val="tx1"/>
                </a:solidFill>
                <a:latin typeface="Arial"/>
                <a:ea typeface="ＭＳ Ｐゴシック" charset="0"/>
                <a:cs typeface="ＭＳ Ｐゴシック" charset="0"/>
              </a:rPr>
              <a:t> </a:t>
            </a:r>
            <a:r>
              <a:rPr lang="zh-TW" sz="1200" kern="1200">
                <a:solidFill>
                  <a:schemeClr val="tx1"/>
                </a:solidFill>
                <a:latin typeface="Arial"/>
                <a:ea typeface="ＭＳ Ｐゴシック" charset="0"/>
                <a:cs typeface="ＭＳ Ｐゴシック" charset="0"/>
              </a:rPr>
              <a:t>— </a:t>
            </a:r>
            <a:r>
              <a:rPr lang="zh-TW"/>
              <a:t>VLAN 建立範例 </a:t>
            </a:r>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575</a:t>
            </a:fld>
            <a:endParaRPr>
              <a:solidFill>
                <a:prstClr val="black"/>
              </a:solidFill>
            </a:endParaRPr>
          </a:p>
        </p:txBody>
      </p:sp>
    </p:spTree>
    <p:extLst>
      <p:ext uri="{BB962C8B-B14F-4D97-AF65-F5344CB8AC3E}">
        <p14:creationId xmlns:p14="http://schemas.microsoft.com/office/powerpoint/2010/main" val="771213202"/>
      </p:ext>
    </p:extLst>
  </p:cSld>
  <p:clrMapOvr>
    <a:masterClrMapping/>
  </p:clrMapOvr>
</p:notes>
</file>

<file path=ppt/notesSlides/notesSlide576.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buFontTx/>
              <a:buNone/>
            </a:pPr>
            <a:r>
              <a:rPr lang="zh-TW" sz="1200" b="0"/>
              <a:t>3 –</a:t>
            </a:r>
            <a:r>
              <a:rPr lang="zh-TW" sz="1200" b="0" baseline="0">
                <a:solidFill>
                  <a:schemeClr val="accent5">
                    <a:lumMod val="40000"/>
                    <a:lumOff val="60000"/>
                  </a:schemeClr>
                </a:solidFill>
              </a:rPr>
              <a:t> </a:t>
            </a:r>
            <a:r>
              <a:rPr lang="zh-TW" sz="1200">
                <a:solidFill>
                  <a:schemeClr val="accent5">
                    <a:lumMod val="40000"/>
                    <a:lumOff val="60000"/>
                  </a:schemeClr>
                </a:solidFill>
              </a:rPr>
              <a:t>VLANs</a:t>
            </a:r>
          </a:p>
          <a:p>
            <a:pPr rtl="0">
              <a:buFontTx/>
              <a:buNone/>
            </a:pPr>
            <a:r>
              <a:rPr lang="zh-TW" sz="1200" b="0"/>
              <a:t>3.3 — </a:t>
            </a:r>
            <a:r>
              <a:rPr lang="zh-TW">
                <a:solidFill>
                  <a:schemeClr val="accent5">
                    <a:lumMod val="40000"/>
                    <a:lumOff val="60000"/>
                  </a:schemeClr>
                </a:solidFill>
              </a:rPr>
              <a:t>VLAN 設定</a:t>
            </a:r>
          </a:p>
          <a:p>
            <a:pPr rtl="0">
              <a:lnSpc>
                <a:spcPct val="80000"/>
              </a:lnSpc>
              <a:buFontTx/>
              <a:buNone/>
            </a:pPr>
            <a:r>
              <a:rPr lang="zh-TW" sz="1200" kern="1200">
                <a:solidFill>
                  <a:schemeClr val="tx1"/>
                </a:solidFill>
                <a:latin typeface="Arial"/>
                <a:ea typeface="ＭＳ Ｐゴシック" charset="0"/>
                <a:cs typeface="ＭＳ Ｐゴシック" charset="0"/>
              </a:rPr>
              <a:t>3.3.4</a:t>
            </a:r>
            <a:r>
              <a:rPr lang="zh-TW" sz="1200" kern="1200" baseline="0">
                <a:solidFill>
                  <a:schemeClr val="tx1"/>
                </a:solidFill>
                <a:latin typeface="Arial"/>
                <a:ea typeface="ＭＳ Ｐゴシック" charset="0"/>
                <a:cs typeface="ＭＳ Ｐゴシック" charset="0"/>
              </a:rPr>
              <a:t> </a:t>
            </a:r>
            <a:r>
              <a:rPr lang="zh-TW" sz="1200" kern="1200">
                <a:solidFill>
                  <a:schemeClr val="tx1"/>
                </a:solidFill>
                <a:latin typeface="Arial"/>
                <a:ea typeface="ＭＳ Ｐゴシック" charset="0"/>
                <a:cs typeface="ＭＳ Ｐゴシック" charset="0"/>
              </a:rPr>
              <a:t>— </a:t>
            </a:r>
            <a:r>
              <a:rPr lang="zh-TW"/>
              <a:t>VLAN 連接埠指派指令 </a:t>
            </a:r>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576</a:t>
            </a:fld>
            <a:endParaRPr>
              <a:solidFill>
                <a:prstClr val="black"/>
              </a:solidFill>
            </a:endParaRPr>
          </a:p>
        </p:txBody>
      </p:sp>
    </p:spTree>
    <p:extLst>
      <p:ext uri="{BB962C8B-B14F-4D97-AF65-F5344CB8AC3E}">
        <p14:creationId xmlns:p14="http://schemas.microsoft.com/office/powerpoint/2010/main" val="2651883012"/>
      </p:ext>
    </p:extLst>
  </p:cSld>
  <p:clrMapOvr>
    <a:masterClrMapping/>
  </p:clrMapOvr>
</p:notes>
</file>

<file path=ppt/notesSlides/notesSlide577.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buFontTx/>
              <a:buNone/>
            </a:pPr>
            <a:r>
              <a:rPr lang="zh-TW" sz="1200" b="0"/>
              <a:t>3 –</a:t>
            </a:r>
            <a:r>
              <a:rPr lang="zh-TW" sz="1200" b="0" baseline="0">
                <a:solidFill>
                  <a:schemeClr val="accent5">
                    <a:lumMod val="40000"/>
                    <a:lumOff val="60000"/>
                  </a:schemeClr>
                </a:solidFill>
              </a:rPr>
              <a:t> </a:t>
            </a:r>
            <a:r>
              <a:rPr lang="zh-TW" sz="1200">
                <a:solidFill>
                  <a:schemeClr val="accent5">
                    <a:lumMod val="40000"/>
                    <a:lumOff val="60000"/>
                  </a:schemeClr>
                </a:solidFill>
              </a:rPr>
              <a:t>VLANs</a:t>
            </a:r>
          </a:p>
          <a:p>
            <a:pPr rtl="0">
              <a:buFontTx/>
              <a:buNone/>
            </a:pPr>
            <a:r>
              <a:rPr lang="zh-TW" sz="1200" b="0"/>
              <a:t>3.3 — </a:t>
            </a:r>
            <a:r>
              <a:rPr lang="zh-TW">
                <a:solidFill>
                  <a:schemeClr val="accent5">
                    <a:lumMod val="40000"/>
                    <a:lumOff val="60000"/>
                  </a:schemeClr>
                </a:solidFill>
              </a:rPr>
              <a:t>VLAN 設定</a:t>
            </a:r>
          </a:p>
          <a:p>
            <a:pPr rtl="0">
              <a:lnSpc>
                <a:spcPct val="80000"/>
              </a:lnSpc>
              <a:buFontTx/>
              <a:buNone/>
            </a:pPr>
            <a:r>
              <a:rPr lang="zh-TW" sz="1200" kern="1200">
                <a:solidFill>
                  <a:schemeClr val="tx1"/>
                </a:solidFill>
                <a:latin typeface="Arial"/>
                <a:ea typeface="ＭＳ Ｐゴシック" charset="0"/>
                <a:cs typeface="ＭＳ Ｐゴシック" charset="0"/>
              </a:rPr>
              <a:t>3.3.5</a:t>
            </a:r>
            <a:r>
              <a:rPr lang="zh-TW" sz="1200" kern="1200" baseline="0">
                <a:solidFill>
                  <a:schemeClr val="tx1"/>
                </a:solidFill>
                <a:latin typeface="Arial"/>
                <a:ea typeface="ＭＳ Ｐゴシック" charset="0"/>
                <a:cs typeface="ＭＳ Ｐゴシック" charset="0"/>
              </a:rPr>
              <a:t> </a:t>
            </a:r>
            <a:r>
              <a:rPr lang="zh-TW" sz="1200" kern="1200">
                <a:solidFill>
                  <a:schemeClr val="tx1"/>
                </a:solidFill>
                <a:latin typeface="Arial"/>
                <a:ea typeface="ＭＳ Ｐゴシック" charset="0"/>
                <a:cs typeface="ＭＳ Ｐゴシック" charset="0"/>
              </a:rPr>
              <a:t>— </a:t>
            </a:r>
            <a:r>
              <a:rPr lang="zh-TW"/>
              <a:t>VLAN 連接埠指派範例 </a:t>
            </a:r>
          </a:p>
          <a:p>
            <a:pPr marL="0" marR="0" lvl="0" indent="0" algn="l" defTabSz="457200" rtl="0" eaLnBrk="1" fontAlgn="auto" latinLnBrk="0" hangingPunct="1">
              <a:lnSpc>
                <a:spcPct val="80000"/>
              </a:lnSpc>
              <a:spcBef>
                <a:spcPct val="0"/>
              </a:spcBef>
              <a:spcAft>
                <a:spcPct val="0"/>
              </a:spcAft>
              <a:buClrTx/>
              <a:buSzTx/>
              <a:buFontTx/>
              <a:buNone/>
              <a:defRPr/>
            </a:pPr>
            <a:endParaRPr lang="en-US"/>
          </a:p>
          <a:p>
            <a:pPr>
              <a:lnSpc>
                <a:spcPct val="80000"/>
              </a:lnSpc>
              <a:buFontTx/>
              <a:buNone/>
            </a:pPr>
            <a:endParaRPr lang="en-US"/>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577</a:t>
            </a:fld>
            <a:endParaRPr>
              <a:solidFill>
                <a:prstClr val="black"/>
              </a:solidFill>
            </a:endParaRPr>
          </a:p>
        </p:txBody>
      </p:sp>
    </p:spTree>
    <p:extLst>
      <p:ext uri="{BB962C8B-B14F-4D97-AF65-F5344CB8AC3E}">
        <p14:creationId xmlns:p14="http://schemas.microsoft.com/office/powerpoint/2010/main" val="2015603546"/>
      </p:ext>
    </p:extLst>
  </p:cSld>
  <p:clrMapOvr>
    <a:masterClrMapping/>
  </p:clrMapOvr>
</p:notes>
</file>

<file path=ppt/notesSlides/notesSlide578.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buFontTx/>
              <a:buNone/>
            </a:pPr>
            <a:r>
              <a:rPr lang="zh-TW" sz="1200" b="0"/>
              <a:t>3 –</a:t>
            </a:r>
            <a:r>
              <a:rPr lang="zh-TW" sz="1200" b="0" baseline="0">
                <a:solidFill>
                  <a:schemeClr val="accent5">
                    <a:lumMod val="40000"/>
                    <a:lumOff val="60000"/>
                  </a:schemeClr>
                </a:solidFill>
              </a:rPr>
              <a:t> </a:t>
            </a:r>
            <a:r>
              <a:rPr lang="zh-TW" sz="1200">
                <a:solidFill>
                  <a:schemeClr val="accent5">
                    <a:lumMod val="40000"/>
                    <a:lumOff val="60000"/>
                  </a:schemeClr>
                </a:solidFill>
              </a:rPr>
              <a:t>VLANs</a:t>
            </a:r>
          </a:p>
          <a:p>
            <a:pPr rtl="0">
              <a:buFontTx/>
              <a:buNone/>
            </a:pPr>
            <a:r>
              <a:rPr lang="zh-TW" sz="1200" b="0"/>
              <a:t>3.3 — </a:t>
            </a:r>
            <a:r>
              <a:rPr lang="zh-TW">
                <a:solidFill>
                  <a:schemeClr val="accent5">
                    <a:lumMod val="40000"/>
                    <a:lumOff val="60000"/>
                  </a:schemeClr>
                </a:solidFill>
              </a:rPr>
              <a:t>VLAN 設定</a:t>
            </a:r>
          </a:p>
          <a:p>
            <a:pPr rtl="0">
              <a:lnSpc>
                <a:spcPct val="80000"/>
              </a:lnSpc>
              <a:buFontTx/>
              <a:buNone/>
            </a:pPr>
            <a:r>
              <a:rPr lang="zh-TW" sz="1200" kern="1200">
                <a:solidFill>
                  <a:schemeClr val="tx1"/>
                </a:solidFill>
                <a:latin typeface="Arial"/>
                <a:ea typeface="ＭＳ Ｐゴシック" charset="0"/>
                <a:cs typeface="ＭＳ Ｐゴシック" charset="0"/>
              </a:rPr>
              <a:t>3.3.6</a:t>
            </a:r>
            <a:r>
              <a:rPr lang="zh-TW" sz="1200" kern="1200" baseline="0">
                <a:solidFill>
                  <a:schemeClr val="tx1"/>
                </a:solidFill>
                <a:latin typeface="Arial"/>
                <a:ea typeface="ＭＳ Ｐゴシック" charset="0"/>
                <a:cs typeface="ＭＳ Ｐゴシック" charset="0"/>
              </a:rPr>
              <a:t> </a:t>
            </a:r>
            <a:r>
              <a:rPr lang="zh-TW" sz="1200" kern="1200">
                <a:solidFill>
                  <a:schemeClr val="tx1"/>
                </a:solidFill>
                <a:latin typeface="Arial"/>
                <a:ea typeface="ＭＳ Ｐゴシック" charset="0"/>
                <a:cs typeface="ＭＳ Ｐゴシック" charset="0"/>
              </a:rPr>
              <a:t>— </a:t>
            </a:r>
            <a:r>
              <a:rPr lang="zh-TW"/>
              <a:t>資料和語音 VLAN </a:t>
            </a:r>
          </a:p>
          <a:p>
            <a:pPr marL="0" marR="0" lvl="0" indent="0" algn="l" defTabSz="457200" rtl="0" eaLnBrk="1" fontAlgn="auto" latinLnBrk="0" hangingPunct="1">
              <a:lnSpc>
                <a:spcPct val="80000"/>
              </a:lnSpc>
              <a:spcBef>
                <a:spcPct val="0"/>
              </a:spcBef>
              <a:spcAft>
                <a:spcPct val="0"/>
              </a:spcAft>
              <a:buClrTx/>
              <a:buSzTx/>
              <a:buFontTx/>
              <a:buNone/>
              <a:defRPr/>
            </a:pPr>
            <a:endParaRPr lang="en-US"/>
          </a:p>
          <a:p>
            <a:pPr>
              <a:lnSpc>
                <a:spcPct val="80000"/>
              </a:lnSpc>
              <a:buFontTx/>
              <a:buNone/>
            </a:pPr>
            <a:endParaRPr lang="en-US"/>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578</a:t>
            </a:fld>
            <a:endParaRPr>
              <a:solidFill>
                <a:prstClr val="black"/>
              </a:solidFill>
            </a:endParaRPr>
          </a:p>
        </p:txBody>
      </p:sp>
    </p:spTree>
    <p:extLst>
      <p:ext uri="{BB962C8B-B14F-4D97-AF65-F5344CB8AC3E}">
        <p14:creationId xmlns:p14="http://schemas.microsoft.com/office/powerpoint/2010/main" val="1471803589"/>
      </p:ext>
    </p:extLst>
  </p:cSld>
  <p:clrMapOvr>
    <a:masterClrMapping/>
  </p:clrMapOvr>
</p:notes>
</file>

<file path=ppt/notesSlides/notesSlide579.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buFontTx/>
              <a:buNone/>
            </a:pPr>
            <a:r>
              <a:rPr lang="zh-TW" sz="1200" b="0"/>
              <a:t>3 –</a:t>
            </a:r>
            <a:r>
              <a:rPr lang="zh-TW" sz="1200" b="0" baseline="0">
                <a:solidFill>
                  <a:schemeClr val="accent5">
                    <a:lumMod val="40000"/>
                    <a:lumOff val="60000"/>
                  </a:schemeClr>
                </a:solidFill>
              </a:rPr>
              <a:t> </a:t>
            </a:r>
            <a:r>
              <a:rPr lang="zh-TW" sz="1200">
                <a:solidFill>
                  <a:schemeClr val="accent5">
                    <a:lumMod val="40000"/>
                    <a:lumOff val="60000"/>
                  </a:schemeClr>
                </a:solidFill>
              </a:rPr>
              <a:t>VLANs</a:t>
            </a:r>
          </a:p>
          <a:p>
            <a:pPr rtl="0">
              <a:buFontTx/>
              <a:buNone/>
            </a:pPr>
            <a:r>
              <a:rPr lang="zh-TW" sz="1200" b="0"/>
              <a:t>3.3 — </a:t>
            </a:r>
            <a:r>
              <a:rPr lang="zh-TW">
                <a:solidFill>
                  <a:schemeClr val="accent5">
                    <a:lumMod val="40000"/>
                    <a:lumOff val="60000"/>
                  </a:schemeClr>
                </a:solidFill>
              </a:rPr>
              <a:t>VLAN 設定</a:t>
            </a:r>
          </a:p>
          <a:p>
            <a:pPr rtl="0">
              <a:lnSpc>
                <a:spcPct val="80000"/>
              </a:lnSpc>
              <a:buFontTx/>
              <a:buNone/>
            </a:pPr>
            <a:r>
              <a:rPr lang="zh-TW" sz="1200" kern="1200">
                <a:solidFill>
                  <a:schemeClr val="tx1"/>
                </a:solidFill>
                <a:latin typeface="Arial"/>
                <a:ea typeface="ＭＳ Ｐゴシック" charset="0"/>
                <a:cs typeface="ＭＳ Ｐゴシック" charset="0"/>
              </a:rPr>
              <a:t>3.3.7</a:t>
            </a:r>
            <a:r>
              <a:rPr lang="zh-TW" sz="1200" kern="1200" baseline="0">
                <a:solidFill>
                  <a:schemeClr val="tx1"/>
                </a:solidFill>
                <a:latin typeface="Arial"/>
                <a:ea typeface="ＭＳ Ｐゴシック" charset="0"/>
                <a:cs typeface="ＭＳ Ｐゴシック" charset="0"/>
              </a:rPr>
              <a:t> </a:t>
            </a:r>
            <a:r>
              <a:rPr lang="zh-TW" sz="1200" kern="1200">
                <a:solidFill>
                  <a:schemeClr val="tx1"/>
                </a:solidFill>
                <a:latin typeface="Arial"/>
                <a:ea typeface="ＭＳ Ｐゴシック" charset="0"/>
                <a:cs typeface="ＭＳ Ｐゴシック" charset="0"/>
              </a:rPr>
              <a:t>— </a:t>
            </a:r>
            <a:r>
              <a:rPr lang="zh-TW"/>
              <a:t>資料和語音 VLAN 範例 </a:t>
            </a:r>
          </a:p>
          <a:p>
            <a:pPr marL="0" marR="0" lvl="0" indent="0" algn="l" defTabSz="457200" rtl="0" eaLnBrk="1" fontAlgn="auto" latinLnBrk="0" hangingPunct="1">
              <a:lnSpc>
                <a:spcPct val="80000"/>
              </a:lnSpc>
              <a:spcBef>
                <a:spcPct val="0"/>
              </a:spcBef>
              <a:spcAft>
                <a:spcPct val="0"/>
              </a:spcAft>
              <a:buClrTx/>
              <a:buSzTx/>
              <a:buFontTx/>
              <a:buNone/>
              <a:defRPr/>
            </a:pPr>
            <a:endParaRPr lang="en-US"/>
          </a:p>
          <a:p>
            <a:pPr>
              <a:lnSpc>
                <a:spcPct val="80000"/>
              </a:lnSpc>
              <a:buFontTx/>
              <a:buNone/>
            </a:pPr>
            <a:endParaRPr lang="en-US"/>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579</a:t>
            </a:fld>
            <a:endParaRPr>
              <a:solidFill>
                <a:prstClr val="black"/>
              </a:solidFill>
            </a:endParaRPr>
          </a:p>
        </p:txBody>
      </p:sp>
    </p:spTree>
    <p:extLst>
      <p:ext uri="{BB962C8B-B14F-4D97-AF65-F5344CB8AC3E}">
        <p14:creationId xmlns:p14="http://schemas.microsoft.com/office/powerpoint/2010/main" val="3076786074"/>
      </p:ext>
    </p:extLst>
  </p:cSld>
  <p:clrMapOvr>
    <a:masterClrMapping/>
  </p:clrMapOvr>
</p:notes>
</file>

<file path=ppt/notesSlides/notesSlide58.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112642" name="Rectangle 11"/>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a:defRPr>
            </a:lvl1pPr>
            <a:lvl2pPr marL="742950" indent="-285750" defTabSz="882650">
              <a:defRPr sz="2400">
                <a:solidFill>
                  <a:schemeClr val="tx1"/>
                </a:solidFill>
                <a:latin typeface="Arial"/>
              </a:defRPr>
            </a:lvl2pPr>
            <a:lvl3pPr marL="1143000" indent="-228600" defTabSz="882650">
              <a:defRPr sz="2400">
                <a:solidFill>
                  <a:schemeClr val="tx1"/>
                </a:solidFill>
                <a:latin typeface="Arial"/>
              </a:defRPr>
            </a:lvl3pPr>
            <a:lvl4pPr marL="1600200" indent="-228600" defTabSz="882650">
              <a:defRPr sz="2400">
                <a:solidFill>
                  <a:schemeClr val="tx1"/>
                </a:solidFill>
                <a:latin typeface="Arial"/>
              </a:defRPr>
            </a:lvl4pPr>
            <a:lvl5pPr marL="2057400" indent="-228600" defTabSz="882650">
              <a:defRPr sz="2400">
                <a:solidFill>
                  <a:schemeClr val="tx1"/>
                </a:solidFill>
                <a:latin typeface="Arial"/>
              </a:defRPr>
            </a:lvl5pPr>
            <a:lvl6pPr marL="2514600" indent="-228600" algn="ctr" defTabSz="882650" eaLnBrk="0" fontAlgn="base" hangingPunct="0">
              <a:lnSpc>
                <a:spcPct val="90000"/>
              </a:lnSpc>
              <a:spcBef>
                <a:spcPct val="0"/>
              </a:spcBef>
              <a:spcAft>
                <a:spcPct val="0"/>
              </a:spcAft>
              <a:defRPr sz="2400">
                <a:solidFill>
                  <a:schemeClr val="tx1"/>
                </a:solidFill>
                <a:latin typeface="Arial"/>
              </a:defRPr>
            </a:lvl6pPr>
            <a:lvl7pPr marL="2971800" indent="-228600" algn="ctr" defTabSz="882650" eaLnBrk="0" fontAlgn="base" hangingPunct="0">
              <a:lnSpc>
                <a:spcPct val="90000"/>
              </a:lnSpc>
              <a:spcBef>
                <a:spcPct val="0"/>
              </a:spcBef>
              <a:spcAft>
                <a:spcPct val="0"/>
              </a:spcAft>
              <a:defRPr sz="2400">
                <a:solidFill>
                  <a:schemeClr val="tx1"/>
                </a:solidFill>
                <a:latin typeface="Arial"/>
              </a:defRPr>
            </a:lvl7pPr>
            <a:lvl8pPr marL="3429000" indent="-228600" algn="ctr" defTabSz="882650" eaLnBrk="0" fontAlgn="base" hangingPunct="0">
              <a:lnSpc>
                <a:spcPct val="90000"/>
              </a:lnSpc>
              <a:spcBef>
                <a:spcPct val="0"/>
              </a:spcBef>
              <a:spcAft>
                <a:spcPct val="0"/>
              </a:spcAft>
              <a:defRPr sz="2400">
                <a:solidFill>
                  <a:schemeClr val="tx1"/>
                </a:solidFill>
                <a:latin typeface="Arial"/>
              </a:defRPr>
            </a:lvl8pPr>
            <a:lvl9pPr marL="3886200" indent="-228600" algn="ctr" defTabSz="882650" eaLnBrk="0" fontAlgn="base" hangingPunct="0">
              <a:lnSpc>
                <a:spcPct val="90000"/>
              </a:lnSpc>
              <a:spcBef>
                <a:spcPct val="0"/>
              </a:spcBef>
              <a:spcAft>
                <a:spcPct val="0"/>
              </a:spcAft>
              <a:defRPr sz="2400">
                <a:solidFill>
                  <a:schemeClr val="tx1"/>
                </a:solidFill>
                <a:latin typeface="Arial"/>
              </a:defRPr>
            </a:lvl9pPr>
          </a:lstStyle>
          <a:p>
            <a:pPr rtl="0"/>
            <a:fld id="{04267211-205D-47E8-9F29-7E4C01D43DC3}" type="slidenum">
              <a:rPr sz="800"/>
              <a:pPr rtl="0"/>
              <a:t>58</a:t>
            </a:fld>
            <a:endParaRPr sz="800"/>
          </a:p>
        </p:txBody>
      </p:sp>
      <p:sp>
        <p:nvSpPr>
          <p:cNvPr id="112643" name="Rectangle 2"/>
          <p:cNvSpPr>
            <a:spLocks noGrp="1" noRot="1" noChangeAspect="1" noChangeArrowheads="1" noTextEdit="1"/>
          </p:cNvSpPr>
          <p:nvPr>
            <p:ph type="sldImg"/>
          </p:nvPr>
        </p:nvSpPr>
        <p:spPr>
          <a:xfrm>
            <a:off x="1168400" y="1243013"/>
            <a:ext cx="4470400" cy="3354387"/>
          </a:xfrm>
        </p:spPr>
      </p:sp>
      <p:sp>
        <p:nvSpPr>
          <p:cNvPr id="11264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lnSpc>
                <a:spcPct val="80000"/>
              </a:lnSpc>
              <a:buFontTx/>
              <a:buNone/>
            </a:pPr>
            <a:r>
              <a:rPr lang="zh-TW" sz="1200" kern="1200">
                <a:solidFill>
                  <a:schemeClr val="tx1"/>
                </a:solidFill>
                <a:latin typeface="Arial"/>
                <a:ea typeface="ＭＳ Ｐゴシック" charset="0"/>
                <a:cs typeface="ＭＳ Ｐゴシック" charset="0"/>
              </a:rPr>
              <a:t>2 — 基本交換器和終端裝置組態</a:t>
            </a:r>
          </a:p>
          <a:p>
            <a:pPr rtl="0">
              <a:lnSpc>
                <a:spcPct val="80000"/>
              </a:lnSpc>
              <a:buFontTx/>
              <a:buNone/>
            </a:pPr>
            <a:r>
              <a:rPr lang="zh-TW" sz="1200" kern="1200">
                <a:solidFill>
                  <a:schemeClr val="tx1"/>
                </a:solidFill>
                <a:latin typeface="Arial"/>
                <a:ea typeface="ＭＳ Ｐゴシック" charset="0"/>
                <a:cs typeface="ＭＳ Ｐゴシック" charset="0"/>
              </a:rPr>
              <a:t>2.3 – The Command Structure</a:t>
            </a:r>
          </a:p>
          <a:p>
            <a:pPr rtl="0">
              <a:lnSpc>
                <a:spcPct val="80000"/>
              </a:lnSpc>
              <a:buFontTx/>
              <a:buNone/>
            </a:pPr>
            <a:r>
              <a:rPr lang="zh-TW">
                <a:latin typeface="Arial"/>
              </a:rPr>
              <a:t>2.3.4-影片-上下文敏感幫助和命令語法檢查器</a:t>
            </a:r>
          </a:p>
          <a:p>
            <a:pPr>
              <a:lnSpc>
                <a:spcPct val="80000"/>
              </a:lnSpc>
              <a:buFontTx/>
              <a:buNone/>
            </a:pPr>
            <a:endParaRPr lang="en-US"/>
          </a:p>
        </p:txBody>
      </p:sp>
    </p:spTree>
    <p:extLst>
      <p:ext uri="{BB962C8B-B14F-4D97-AF65-F5344CB8AC3E}">
        <p14:creationId xmlns:p14="http://schemas.microsoft.com/office/powerpoint/2010/main" val="604782213"/>
      </p:ext>
    </p:extLst>
  </p:cSld>
  <p:clrMapOvr>
    <a:masterClrMapping/>
  </p:clrMapOvr>
</p:notes>
</file>

<file path=ppt/notesSlides/notesSlide580.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buFontTx/>
              <a:buNone/>
            </a:pPr>
            <a:r>
              <a:rPr lang="zh-TW" sz="1200" b="0"/>
              <a:t>3 –</a:t>
            </a:r>
            <a:r>
              <a:rPr lang="zh-TW" sz="1200" b="0" baseline="0">
                <a:solidFill>
                  <a:schemeClr val="accent5">
                    <a:lumMod val="40000"/>
                    <a:lumOff val="60000"/>
                  </a:schemeClr>
                </a:solidFill>
              </a:rPr>
              <a:t> </a:t>
            </a:r>
            <a:r>
              <a:rPr lang="zh-TW" sz="1200">
                <a:solidFill>
                  <a:schemeClr val="accent5">
                    <a:lumMod val="40000"/>
                    <a:lumOff val="60000"/>
                  </a:schemeClr>
                </a:solidFill>
              </a:rPr>
              <a:t>VLANs</a:t>
            </a:r>
          </a:p>
          <a:p>
            <a:pPr rtl="0">
              <a:buFontTx/>
              <a:buNone/>
            </a:pPr>
            <a:r>
              <a:rPr lang="zh-TW" sz="1200" b="0"/>
              <a:t>3.3 — </a:t>
            </a:r>
            <a:r>
              <a:rPr lang="zh-TW">
                <a:solidFill>
                  <a:schemeClr val="accent5">
                    <a:lumMod val="40000"/>
                    <a:lumOff val="60000"/>
                  </a:schemeClr>
                </a:solidFill>
              </a:rPr>
              <a:t>VLAN 設定</a:t>
            </a:r>
          </a:p>
          <a:p>
            <a:pPr rtl="0">
              <a:lnSpc>
                <a:spcPct val="80000"/>
              </a:lnSpc>
              <a:buFontTx/>
              <a:buNone/>
            </a:pPr>
            <a:r>
              <a:rPr lang="zh-TW" sz="1200" kern="1200">
                <a:solidFill>
                  <a:schemeClr val="tx1"/>
                </a:solidFill>
                <a:latin typeface="Arial"/>
                <a:ea typeface="ＭＳ Ｐゴシック" charset="0"/>
                <a:cs typeface="ＭＳ Ｐゴシック" charset="0"/>
              </a:rPr>
              <a:t>3.3.8</a:t>
            </a:r>
            <a:r>
              <a:rPr lang="zh-TW" sz="1200" kern="1200" baseline="0">
                <a:solidFill>
                  <a:schemeClr val="tx1"/>
                </a:solidFill>
                <a:latin typeface="Arial"/>
                <a:ea typeface="ＭＳ Ｐゴシック" charset="0"/>
                <a:cs typeface="ＭＳ Ｐゴシック" charset="0"/>
              </a:rPr>
              <a:t> </a:t>
            </a:r>
            <a:r>
              <a:rPr lang="zh-TW" sz="1200" kern="1200">
                <a:solidFill>
                  <a:schemeClr val="tx1"/>
                </a:solidFill>
                <a:latin typeface="Arial"/>
                <a:ea typeface="ＭＳ Ｐゴシック" charset="0"/>
                <a:cs typeface="ＭＳ Ｐゴシック" charset="0"/>
              </a:rPr>
              <a:t>— </a:t>
            </a:r>
            <a:r>
              <a:rPr lang="zh-TW"/>
              <a:t>驗證 VLAN 資訊 </a:t>
            </a:r>
          </a:p>
          <a:p>
            <a:pPr marL="0" marR="0" lvl="0" indent="0" algn="l" defTabSz="457200" rtl="0" eaLnBrk="1" fontAlgn="auto" latinLnBrk="0" hangingPunct="1">
              <a:lnSpc>
                <a:spcPct val="80000"/>
              </a:lnSpc>
              <a:spcBef>
                <a:spcPct val="0"/>
              </a:spcBef>
              <a:spcAft>
                <a:spcPct val="0"/>
              </a:spcAft>
              <a:buClrTx/>
              <a:buSzTx/>
              <a:buFontTx/>
              <a:buNone/>
              <a:defRPr/>
            </a:pPr>
            <a:endParaRPr lang="en-US"/>
          </a:p>
          <a:p>
            <a:pPr>
              <a:lnSpc>
                <a:spcPct val="80000"/>
              </a:lnSpc>
              <a:buFontTx/>
              <a:buNone/>
            </a:pPr>
            <a:endParaRPr lang="en-US"/>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580</a:t>
            </a:fld>
            <a:endParaRPr>
              <a:solidFill>
                <a:prstClr val="black"/>
              </a:solidFill>
            </a:endParaRPr>
          </a:p>
        </p:txBody>
      </p:sp>
    </p:spTree>
    <p:extLst>
      <p:ext uri="{BB962C8B-B14F-4D97-AF65-F5344CB8AC3E}">
        <p14:creationId xmlns:p14="http://schemas.microsoft.com/office/powerpoint/2010/main" val="29119443"/>
      </p:ext>
    </p:extLst>
  </p:cSld>
  <p:clrMapOvr>
    <a:masterClrMapping/>
  </p:clrMapOvr>
</p:notes>
</file>

<file path=ppt/notesSlides/notesSlide581.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buFontTx/>
              <a:buNone/>
            </a:pPr>
            <a:r>
              <a:rPr lang="zh-TW" sz="1200" b="0"/>
              <a:t>3 –</a:t>
            </a:r>
            <a:r>
              <a:rPr lang="zh-TW" sz="1200" b="0" baseline="0">
                <a:solidFill>
                  <a:schemeClr val="accent5">
                    <a:lumMod val="40000"/>
                    <a:lumOff val="60000"/>
                  </a:schemeClr>
                </a:solidFill>
              </a:rPr>
              <a:t> </a:t>
            </a:r>
            <a:r>
              <a:rPr lang="zh-TW" sz="1200">
                <a:solidFill>
                  <a:schemeClr val="accent5">
                    <a:lumMod val="40000"/>
                    <a:lumOff val="60000"/>
                  </a:schemeClr>
                </a:solidFill>
              </a:rPr>
              <a:t>VLANs</a:t>
            </a:r>
          </a:p>
          <a:p>
            <a:pPr rtl="0">
              <a:buFontTx/>
              <a:buNone/>
            </a:pPr>
            <a:r>
              <a:rPr lang="zh-TW" sz="1200" b="0"/>
              <a:t>3.3 — </a:t>
            </a:r>
            <a:r>
              <a:rPr lang="zh-TW">
                <a:solidFill>
                  <a:schemeClr val="accent5">
                    <a:lumMod val="40000"/>
                    <a:lumOff val="60000"/>
                  </a:schemeClr>
                </a:solidFill>
              </a:rPr>
              <a:t>VLAN 設定</a:t>
            </a:r>
          </a:p>
          <a:p>
            <a:pPr rtl="0">
              <a:lnSpc>
                <a:spcPct val="80000"/>
              </a:lnSpc>
              <a:buFontTx/>
              <a:buNone/>
            </a:pPr>
            <a:r>
              <a:rPr lang="zh-TW" sz="1200" kern="1200">
                <a:solidFill>
                  <a:schemeClr val="tx1"/>
                </a:solidFill>
                <a:latin typeface="Arial"/>
                <a:ea typeface="ＭＳ Ｐゴシック" charset="0"/>
                <a:cs typeface="ＭＳ Ｐゴシック" charset="0"/>
              </a:rPr>
              <a:t>3.3.9</a:t>
            </a:r>
            <a:r>
              <a:rPr lang="zh-TW" sz="1200" kern="1200" baseline="0">
                <a:solidFill>
                  <a:schemeClr val="tx1"/>
                </a:solidFill>
                <a:latin typeface="Arial"/>
                <a:ea typeface="ＭＳ Ｐゴシック" charset="0"/>
                <a:cs typeface="ＭＳ Ｐゴシック" charset="0"/>
              </a:rPr>
              <a:t> </a:t>
            </a:r>
            <a:r>
              <a:rPr lang="zh-TW" sz="1200" kern="1200">
                <a:solidFill>
                  <a:schemeClr val="tx1"/>
                </a:solidFill>
                <a:latin typeface="Arial"/>
                <a:ea typeface="ＭＳ Ｐゴシック" charset="0"/>
                <a:cs typeface="ＭＳ Ｐゴシック" charset="0"/>
              </a:rPr>
              <a:t>— </a:t>
            </a:r>
            <a:r>
              <a:rPr lang="zh-TW"/>
              <a:t>變更 VLAN 連接埠成員資格 </a:t>
            </a:r>
          </a:p>
          <a:p>
            <a:pPr marL="0" marR="0" lvl="0" indent="0" algn="l" defTabSz="457200" rtl="0" eaLnBrk="1" fontAlgn="auto" latinLnBrk="0" hangingPunct="1">
              <a:lnSpc>
                <a:spcPct val="80000"/>
              </a:lnSpc>
              <a:spcBef>
                <a:spcPct val="0"/>
              </a:spcBef>
              <a:spcAft>
                <a:spcPct val="0"/>
              </a:spcAft>
              <a:buClrTx/>
              <a:buSzTx/>
              <a:buFontTx/>
              <a:buNone/>
              <a:defRPr/>
            </a:pPr>
            <a:endParaRPr lang="en-US"/>
          </a:p>
          <a:p>
            <a:pPr>
              <a:lnSpc>
                <a:spcPct val="80000"/>
              </a:lnSpc>
              <a:buFontTx/>
              <a:buNone/>
            </a:pPr>
            <a:endParaRPr lang="en-US"/>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581</a:t>
            </a:fld>
            <a:endParaRPr>
              <a:solidFill>
                <a:prstClr val="black"/>
              </a:solidFill>
            </a:endParaRPr>
          </a:p>
        </p:txBody>
      </p:sp>
    </p:spTree>
    <p:extLst>
      <p:ext uri="{BB962C8B-B14F-4D97-AF65-F5344CB8AC3E}">
        <p14:creationId xmlns:p14="http://schemas.microsoft.com/office/powerpoint/2010/main" val="725403006"/>
      </p:ext>
    </p:extLst>
  </p:cSld>
  <p:clrMapOvr>
    <a:masterClrMapping/>
  </p:clrMapOvr>
</p:notes>
</file>

<file path=ppt/notesSlides/notesSlide582.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buFontTx/>
              <a:buNone/>
            </a:pPr>
            <a:r>
              <a:rPr lang="zh-TW" sz="1200" b="0"/>
              <a:t>3 –</a:t>
            </a:r>
            <a:r>
              <a:rPr lang="zh-TW" sz="1200" b="0" baseline="0">
                <a:solidFill>
                  <a:schemeClr val="accent5">
                    <a:lumMod val="40000"/>
                    <a:lumOff val="60000"/>
                  </a:schemeClr>
                </a:solidFill>
              </a:rPr>
              <a:t> </a:t>
            </a:r>
            <a:r>
              <a:rPr lang="zh-TW" sz="1200">
                <a:solidFill>
                  <a:schemeClr val="accent5">
                    <a:lumMod val="40000"/>
                    <a:lumOff val="60000"/>
                  </a:schemeClr>
                </a:solidFill>
              </a:rPr>
              <a:t>VLANs</a:t>
            </a:r>
          </a:p>
          <a:p>
            <a:pPr rtl="0">
              <a:buFontTx/>
              <a:buNone/>
            </a:pPr>
            <a:r>
              <a:rPr lang="zh-TW" sz="1200" b="0"/>
              <a:t>3.3 — </a:t>
            </a:r>
            <a:r>
              <a:rPr lang="zh-TW">
                <a:solidFill>
                  <a:schemeClr val="accent5">
                    <a:lumMod val="40000"/>
                    <a:lumOff val="60000"/>
                  </a:schemeClr>
                </a:solidFill>
              </a:rPr>
              <a:t>VLAN 設定</a:t>
            </a:r>
          </a:p>
          <a:p>
            <a:pPr rtl="0">
              <a:lnSpc>
                <a:spcPct val="80000"/>
              </a:lnSpc>
              <a:buFontTx/>
              <a:buNone/>
            </a:pPr>
            <a:r>
              <a:rPr lang="zh-TW" sz="1200" kern="1200">
                <a:solidFill>
                  <a:schemeClr val="tx1"/>
                </a:solidFill>
                <a:latin typeface="Arial"/>
                <a:ea typeface="ＭＳ Ｐゴシック" charset="0"/>
                <a:cs typeface="ＭＳ Ｐゴシック" charset="0"/>
              </a:rPr>
              <a:t>3.3.10</a:t>
            </a:r>
            <a:r>
              <a:rPr lang="zh-TW" sz="1200" kern="1200" baseline="0">
                <a:solidFill>
                  <a:schemeClr val="tx1"/>
                </a:solidFill>
                <a:latin typeface="Arial"/>
                <a:ea typeface="ＭＳ Ｐゴシック" charset="0"/>
                <a:cs typeface="ＭＳ Ｐゴシック" charset="0"/>
              </a:rPr>
              <a:t> </a:t>
            </a:r>
            <a:r>
              <a:rPr lang="zh-TW" sz="1200" kern="1200">
                <a:solidFill>
                  <a:schemeClr val="tx1"/>
                </a:solidFill>
                <a:latin typeface="Arial"/>
                <a:ea typeface="ＭＳ Ｐゴシック" charset="0"/>
                <a:cs typeface="ＭＳ Ｐゴシック" charset="0"/>
              </a:rPr>
              <a:t>— </a:t>
            </a:r>
            <a:r>
              <a:rPr lang="zh-TW"/>
              <a:t>刪除 VLAN </a:t>
            </a:r>
          </a:p>
          <a:p>
            <a:pPr marL="0" marR="0" lvl="0" indent="0" algn="l" defTabSz="457200" rtl="0" eaLnBrk="1" fontAlgn="auto" latinLnBrk="0" hangingPunct="1">
              <a:lnSpc>
                <a:spcPct val="80000"/>
              </a:lnSpc>
              <a:spcBef>
                <a:spcPct val="0"/>
              </a:spcBef>
              <a:spcAft>
                <a:spcPct val="0"/>
              </a:spcAft>
              <a:buClrTx/>
              <a:buSzTx/>
              <a:buFontTx/>
              <a:buNone/>
              <a:defRPr/>
            </a:pPr>
            <a:r>
              <a:rPr lang="zh-TW" sz="1200" kern="1200">
                <a:solidFill>
                  <a:schemeClr val="tx1"/>
                </a:solidFill>
                <a:latin typeface="Arial"/>
                <a:ea typeface="ＭＳ Ｐゴシック" charset="0"/>
                <a:cs typeface="ＭＳ Ｐゴシック" charset="0"/>
              </a:rPr>
              <a:t>3.3.11</a:t>
            </a:r>
            <a:r>
              <a:rPr lang="zh-TW" sz="1200" kern="1200" baseline="0">
                <a:solidFill>
                  <a:schemeClr val="tx1"/>
                </a:solidFill>
                <a:latin typeface="Arial"/>
                <a:ea typeface="ＭＳ Ｐゴシック" charset="0"/>
                <a:cs typeface="ＭＳ Ｐゴシック" charset="0"/>
              </a:rPr>
              <a:t> </a:t>
            </a:r>
            <a:r>
              <a:rPr lang="zh-TW" sz="1200" kern="1200">
                <a:solidFill>
                  <a:schemeClr val="tx1"/>
                </a:solidFill>
                <a:latin typeface="Arial"/>
                <a:ea typeface="ＭＳ Ｐゴシック" charset="0"/>
                <a:cs typeface="ＭＳ Ｐゴシック" charset="0"/>
              </a:rPr>
              <a:t>— </a:t>
            </a:r>
            <a:r>
              <a:rPr lang="zh-TW"/>
              <a:t>語法檢查器 — VLAN 設定 </a:t>
            </a:r>
          </a:p>
          <a:p>
            <a:pPr>
              <a:lnSpc>
                <a:spcPct val="80000"/>
              </a:lnSpc>
              <a:buFontTx/>
              <a:buNone/>
            </a:pPr>
            <a:endParaRPr lang="en-US" altLang="en-US"/>
          </a:p>
          <a:p>
            <a:pPr marL="0" marR="0" lvl="0" indent="0" algn="l" defTabSz="457200" rtl="0" eaLnBrk="1" fontAlgn="auto" latinLnBrk="0" hangingPunct="1">
              <a:lnSpc>
                <a:spcPct val="80000"/>
              </a:lnSpc>
              <a:spcBef>
                <a:spcPct val="0"/>
              </a:spcBef>
              <a:spcAft>
                <a:spcPct val="0"/>
              </a:spcAft>
              <a:buClrTx/>
              <a:buSzTx/>
              <a:buFontTx/>
              <a:buNone/>
              <a:defRPr/>
            </a:pPr>
            <a:endParaRPr lang="en-US"/>
          </a:p>
          <a:p>
            <a:pPr>
              <a:lnSpc>
                <a:spcPct val="80000"/>
              </a:lnSpc>
              <a:buFontTx/>
              <a:buNone/>
            </a:pPr>
            <a:endParaRPr lang="en-US"/>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582</a:t>
            </a:fld>
            <a:endParaRPr>
              <a:solidFill>
                <a:prstClr val="black"/>
              </a:solidFill>
            </a:endParaRPr>
          </a:p>
        </p:txBody>
      </p:sp>
    </p:spTree>
    <p:extLst>
      <p:ext uri="{BB962C8B-B14F-4D97-AF65-F5344CB8AC3E}">
        <p14:creationId xmlns:p14="http://schemas.microsoft.com/office/powerpoint/2010/main" val="3932768209"/>
      </p:ext>
    </p:extLst>
  </p:cSld>
  <p:clrMapOvr>
    <a:masterClrMapping/>
  </p:clrMapOvr>
</p:notes>
</file>

<file path=ppt/notesSlides/notesSlide583.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buFontTx/>
              <a:buNone/>
            </a:pPr>
            <a:r>
              <a:rPr lang="zh-TW" sz="1200" b="0"/>
              <a:t>3 — </a:t>
            </a:r>
            <a:r>
              <a:rPr lang="zh-TW">
                <a:solidFill>
                  <a:schemeClr val="accent5">
                    <a:lumMod val="40000"/>
                    <a:lumOff val="60000"/>
                  </a:schemeClr>
                </a:solidFill>
              </a:rPr>
              <a:t>VLAN</a:t>
            </a:r>
          </a:p>
          <a:p>
            <a:pPr rtl="0">
              <a:buFontTx/>
              <a:buNone/>
            </a:pPr>
            <a:r>
              <a:rPr lang="zh-TW" sz="1200" b="0"/>
              <a:t>3.4 – </a:t>
            </a:r>
            <a:r>
              <a:rPr lang="zh-TW">
                <a:solidFill>
                  <a:schemeClr val="accent5">
                    <a:lumMod val="40000"/>
                    <a:lumOff val="60000"/>
                  </a:schemeClr>
                </a:solidFill>
              </a:rPr>
              <a:t>VLAN </a:t>
            </a:r>
            <a:r>
              <a:rPr lang="zh-TW" altLang="en-US">
                <a:solidFill>
                  <a:schemeClr val="accent5">
                    <a:lumMod val="40000"/>
                    <a:lumOff val="60000"/>
                  </a:schemeClr>
                </a:solidFill>
              </a:rPr>
              <a:t>中繼</a:t>
            </a:r>
            <a:endParaRPr lang="zh-TW">
              <a:solidFill>
                <a:schemeClr val="accent5">
                  <a:lumMod val="40000"/>
                  <a:lumOff val="60000"/>
                </a:schemeClr>
              </a:solidFill>
            </a:endParaRPr>
          </a:p>
          <a:p>
            <a:pPr rtl="0"/>
            <a:r>
              <a:rPr lang="zh-TW"/>
              <a:t>3.4.1</a:t>
            </a:r>
            <a:r>
              <a:rPr lang="zh-TW" baseline="0"/>
              <a:t> – </a:t>
            </a:r>
            <a:r>
              <a:rPr lang="zh-TW"/>
              <a:t>中繼設定命令</a:t>
            </a:r>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583</a:t>
            </a:fld>
            <a:endParaRPr>
              <a:solidFill>
                <a:prstClr val="black"/>
              </a:solidFill>
            </a:endParaRPr>
          </a:p>
        </p:txBody>
      </p:sp>
    </p:spTree>
    <p:extLst>
      <p:ext uri="{BB962C8B-B14F-4D97-AF65-F5344CB8AC3E}">
        <p14:creationId xmlns:p14="http://schemas.microsoft.com/office/powerpoint/2010/main" val="2703445125"/>
      </p:ext>
    </p:extLst>
  </p:cSld>
  <p:clrMapOvr>
    <a:masterClrMapping/>
  </p:clrMapOvr>
</p:notes>
</file>

<file path=ppt/notesSlides/notesSlide584.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buFontTx/>
              <a:buNone/>
            </a:pPr>
            <a:r>
              <a:rPr lang="zh-TW" sz="1200" b="0"/>
              <a:t>3 — </a:t>
            </a:r>
            <a:r>
              <a:rPr lang="zh-TW">
                <a:solidFill>
                  <a:schemeClr val="accent5">
                    <a:lumMod val="40000"/>
                    <a:lumOff val="60000"/>
                  </a:schemeClr>
                </a:solidFill>
              </a:rPr>
              <a:t>VLAN</a:t>
            </a:r>
          </a:p>
          <a:p>
            <a:pPr rtl="0">
              <a:buFontTx/>
              <a:buNone/>
            </a:pPr>
            <a:r>
              <a:rPr lang="zh-TW" sz="1200" b="0"/>
              <a:t>3.4 – </a:t>
            </a:r>
            <a:r>
              <a:rPr lang="zh-TW">
                <a:solidFill>
                  <a:schemeClr val="accent5">
                    <a:lumMod val="40000"/>
                    <a:lumOff val="60000"/>
                  </a:schemeClr>
                </a:solidFill>
              </a:rPr>
              <a:t>VLAN </a:t>
            </a:r>
            <a:r>
              <a:rPr lang="zh-TW" altLang="en-US">
                <a:solidFill>
                  <a:schemeClr val="accent5">
                    <a:lumMod val="40000"/>
                    <a:lumOff val="60000"/>
                  </a:schemeClr>
                </a:solidFill>
              </a:rPr>
              <a:t>中繼</a:t>
            </a:r>
            <a:endParaRPr lang="zh-TW">
              <a:solidFill>
                <a:schemeClr val="accent5">
                  <a:lumMod val="40000"/>
                  <a:lumOff val="60000"/>
                </a:schemeClr>
              </a:solidFill>
            </a:endParaRPr>
          </a:p>
          <a:p>
            <a:pPr rtl="0"/>
            <a:r>
              <a:rPr lang="zh-TW"/>
              <a:t>3.4.2</a:t>
            </a:r>
            <a:r>
              <a:rPr lang="zh-TW" baseline="0"/>
              <a:t> — </a:t>
            </a:r>
            <a:r>
              <a:rPr lang="zh-TW"/>
              <a:t>中繼設定範例</a:t>
            </a:r>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584</a:t>
            </a:fld>
            <a:endParaRPr>
              <a:solidFill>
                <a:prstClr val="black"/>
              </a:solidFill>
            </a:endParaRPr>
          </a:p>
        </p:txBody>
      </p:sp>
    </p:spTree>
    <p:extLst>
      <p:ext uri="{BB962C8B-B14F-4D97-AF65-F5344CB8AC3E}">
        <p14:creationId xmlns:p14="http://schemas.microsoft.com/office/powerpoint/2010/main" val="2177570885"/>
      </p:ext>
    </p:extLst>
  </p:cSld>
  <p:clrMapOvr>
    <a:masterClrMapping/>
  </p:clrMapOvr>
</p:notes>
</file>

<file path=ppt/notesSlides/notesSlide585.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buFontTx/>
              <a:buNone/>
            </a:pPr>
            <a:r>
              <a:rPr lang="zh-TW" sz="1200" b="0"/>
              <a:t>3 — </a:t>
            </a:r>
            <a:r>
              <a:rPr lang="zh-TW">
                <a:solidFill>
                  <a:schemeClr val="accent5">
                    <a:lumMod val="40000"/>
                    <a:lumOff val="60000"/>
                  </a:schemeClr>
                </a:solidFill>
              </a:rPr>
              <a:t>VLAN</a:t>
            </a:r>
          </a:p>
          <a:p>
            <a:pPr rtl="0">
              <a:buFontTx/>
              <a:buNone/>
            </a:pPr>
            <a:r>
              <a:rPr lang="zh-TW" sz="1200" b="0"/>
              <a:t>3.4 – </a:t>
            </a:r>
            <a:r>
              <a:rPr lang="zh-TW">
                <a:solidFill>
                  <a:schemeClr val="accent5">
                    <a:lumMod val="40000"/>
                    <a:lumOff val="60000"/>
                  </a:schemeClr>
                </a:solidFill>
              </a:rPr>
              <a:t>VLAN </a:t>
            </a:r>
            <a:r>
              <a:rPr lang="zh-TW" altLang="en-US">
                <a:solidFill>
                  <a:schemeClr val="accent5">
                    <a:lumMod val="40000"/>
                    <a:lumOff val="60000"/>
                  </a:schemeClr>
                </a:solidFill>
              </a:rPr>
              <a:t>中繼</a:t>
            </a:r>
            <a:endParaRPr lang="zh-TW">
              <a:solidFill>
                <a:schemeClr val="accent5">
                  <a:lumMod val="40000"/>
                  <a:lumOff val="60000"/>
                </a:schemeClr>
              </a:solidFill>
            </a:endParaRPr>
          </a:p>
          <a:p>
            <a:pPr rtl="0"/>
            <a:r>
              <a:rPr lang="zh-TW"/>
              <a:t>3.4.3</a:t>
            </a:r>
            <a:r>
              <a:rPr lang="zh-TW" baseline="0"/>
              <a:t> – </a:t>
            </a:r>
            <a:r>
              <a:rPr lang="zh-TW"/>
              <a:t>驗</a:t>
            </a:r>
            <a:r>
              <a:rPr lang="zh-TW" altLang="en-US"/>
              <a:t>證</a:t>
            </a:r>
            <a:r>
              <a:rPr lang="zh-TW"/>
              <a:t>中繼設定</a:t>
            </a:r>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585</a:t>
            </a:fld>
            <a:endParaRPr>
              <a:solidFill>
                <a:prstClr val="black"/>
              </a:solidFill>
            </a:endParaRPr>
          </a:p>
        </p:txBody>
      </p:sp>
    </p:spTree>
    <p:extLst>
      <p:ext uri="{BB962C8B-B14F-4D97-AF65-F5344CB8AC3E}">
        <p14:creationId xmlns:p14="http://schemas.microsoft.com/office/powerpoint/2010/main" val="649532317"/>
      </p:ext>
    </p:extLst>
  </p:cSld>
  <p:clrMapOvr>
    <a:masterClrMapping/>
  </p:clrMapOvr>
</p:notes>
</file>

<file path=ppt/notesSlides/notesSlide586.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buFontTx/>
              <a:buNone/>
            </a:pPr>
            <a:r>
              <a:rPr lang="zh-TW" sz="1200" b="0"/>
              <a:t>3 — </a:t>
            </a:r>
            <a:r>
              <a:rPr lang="zh-TW">
                <a:solidFill>
                  <a:schemeClr val="accent5">
                    <a:lumMod val="40000"/>
                    <a:lumOff val="60000"/>
                  </a:schemeClr>
                </a:solidFill>
              </a:rPr>
              <a:t>VLAN</a:t>
            </a:r>
          </a:p>
          <a:p>
            <a:pPr rtl="0">
              <a:buFontTx/>
              <a:buNone/>
            </a:pPr>
            <a:r>
              <a:rPr lang="zh-TW" sz="1200" b="0"/>
              <a:t>3.4 – </a:t>
            </a:r>
            <a:r>
              <a:rPr lang="zh-TW">
                <a:solidFill>
                  <a:schemeClr val="accent5">
                    <a:lumMod val="40000"/>
                    <a:lumOff val="60000"/>
                  </a:schemeClr>
                </a:solidFill>
              </a:rPr>
              <a:t>VLAN </a:t>
            </a:r>
            <a:r>
              <a:rPr lang="zh-TW" altLang="en-US">
                <a:solidFill>
                  <a:schemeClr val="accent5">
                    <a:lumMod val="40000"/>
                    <a:lumOff val="60000"/>
                  </a:schemeClr>
                </a:solidFill>
              </a:rPr>
              <a:t>中繼</a:t>
            </a:r>
            <a:endParaRPr lang="zh-TW">
              <a:solidFill>
                <a:schemeClr val="accent5">
                  <a:lumMod val="40000"/>
                  <a:lumOff val="60000"/>
                </a:schemeClr>
              </a:solidFill>
            </a:endParaRPr>
          </a:p>
          <a:p>
            <a:pPr rtl="0"/>
            <a:r>
              <a:rPr lang="zh-TW"/>
              <a:t>3.4.4</a:t>
            </a:r>
            <a:r>
              <a:rPr lang="zh-TW" baseline="0"/>
              <a:t> - </a:t>
            </a:r>
            <a:r>
              <a:rPr lang="zh-TW"/>
              <a:t>將中繼重置為預設狀態</a:t>
            </a:r>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586</a:t>
            </a:fld>
            <a:endParaRPr>
              <a:solidFill>
                <a:prstClr val="black"/>
              </a:solidFill>
            </a:endParaRPr>
          </a:p>
        </p:txBody>
      </p:sp>
    </p:spTree>
    <p:extLst>
      <p:ext uri="{BB962C8B-B14F-4D97-AF65-F5344CB8AC3E}">
        <p14:creationId xmlns:p14="http://schemas.microsoft.com/office/powerpoint/2010/main" val="1815181781"/>
      </p:ext>
    </p:extLst>
  </p:cSld>
  <p:clrMapOvr>
    <a:masterClrMapping/>
  </p:clrMapOvr>
</p:notes>
</file>

<file path=ppt/notesSlides/notesSlide587.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buFontTx/>
              <a:buNone/>
            </a:pPr>
            <a:r>
              <a:rPr lang="zh-TW" sz="1200" b="0"/>
              <a:t>3 — </a:t>
            </a:r>
            <a:r>
              <a:rPr lang="zh-TW">
                <a:solidFill>
                  <a:schemeClr val="accent5">
                    <a:lumMod val="40000"/>
                    <a:lumOff val="60000"/>
                  </a:schemeClr>
                </a:solidFill>
              </a:rPr>
              <a:t>VLAN</a:t>
            </a:r>
          </a:p>
          <a:p>
            <a:pPr rtl="0">
              <a:buFontTx/>
              <a:buNone/>
            </a:pPr>
            <a:r>
              <a:rPr lang="zh-TW" sz="1200" b="0"/>
              <a:t>3.4 – </a:t>
            </a:r>
            <a:r>
              <a:rPr lang="zh-TW">
                <a:solidFill>
                  <a:schemeClr val="accent5">
                    <a:lumMod val="40000"/>
                    <a:lumOff val="60000"/>
                  </a:schemeClr>
                </a:solidFill>
              </a:rPr>
              <a:t>VLAN </a:t>
            </a:r>
            <a:r>
              <a:rPr lang="zh-TW" altLang="en-US">
                <a:solidFill>
                  <a:schemeClr val="accent5">
                    <a:lumMod val="40000"/>
                    <a:lumOff val="60000"/>
                  </a:schemeClr>
                </a:solidFill>
              </a:rPr>
              <a:t>中繼</a:t>
            </a:r>
            <a:endParaRPr lang="zh-TW">
              <a:solidFill>
                <a:schemeClr val="accent5">
                  <a:lumMod val="40000"/>
                  <a:lumOff val="60000"/>
                </a:schemeClr>
              </a:solidFill>
            </a:endParaRPr>
          </a:p>
          <a:p>
            <a:pPr rtl="0"/>
            <a:r>
              <a:rPr lang="zh-TW"/>
              <a:t>3.4.4</a:t>
            </a:r>
            <a:r>
              <a:rPr lang="zh-TW" baseline="0"/>
              <a:t> - </a:t>
            </a:r>
            <a:r>
              <a:rPr lang="zh-TW"/>
              <a:t>將中繼重置為預設狀態（續）</a:t>
            </a:r>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587</a:t>
            </a:fld>
            <a:endParaRPr>
              <a:solidFill>
                <a:prstClr val="black"/>
              </a:solidFill>
            </a:endParaRPr>
          </a:p>
        </p:txBody>
      </p:sp>
    </p:spTree>
    <p:extLst>
      <p:ext uri="{BB962C8B-B14F-4D97-AF65-F5344CB8AC3E}">
        <p14:creationId xmlns:p14="http://schemas.microsoft.com/office/powerpoint/2010/main" val="1865585091"/>
      </p:ext>
    </p:extLst>
  </p:cSld>
  <p:clrMapOvr>
    <a:masterClrMapping/>
  </p:clrMapOvr>
</p:notes>
</file>

<file path=ppt/notesSlides/notesSlide588.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buFontTx/>
              <a:buNone/>
            </a:pPr>
            <a:r>
              <a:rPr lang="zh-TW" sz="1200" b="0"/>
              <a:t>3 — </a:t>
            </a:r>
            <a:r>
              <a:rPr lang="zh-TW" sz="1200">
                <a:solidFill>
                  <a:schemeClr val="accent5">
                    <a:lumMod val="40000"/>
                    <a:lumOff val="60000"/>
                  </a:schemeClr>
                </a:solidFill>
              </a:rPr>
              <a:t>VLAN</a:t>
            </a:r>
          </a:p>
          <a:p>
            <a:pPr rtl="0">
              <a:buFontTx/>
              <a:buNone/>
            </a:pPr>
            <a:r>
              <a:rPr lang="zh-TW" sz="1200" b="0"/>
              <a:t>3.5 – </a:t>
            </a:r>
            <a:r>
              <a:rPr lang="zh-TW">
                <a:solidFill>
                  <a:schemeClr val="accent5">
                    <a:lumMod val="40000"/>
                    <a:lumOff val="60000"/>
                  </a:schemeClr>
                </a:solidFill>
              </a:rPr>
              <a:t>動態</a:t>
            </a:r>
            <a:r>
              <a:rPr lang="zh-TW" altLang="en-US">
                <a:solidFill>
                  <a:schemeClr val="accent5">
                    <a:lumMod val="40000"/>
                    <a:lumOff val="60000"/>
                  </a:schemeClr>
                </a:solidFill>
              </a:rPr>
              <a:t>中繼</a:t>
            </a:r>
            <a:r>
              <a:rPr lang="zh-TW">
                <a:solidFill>
                  <a:schemeClr val="accent5">
                    <a:lumMod val="40000"/>
                    <a:lumOff val="60000"/>
                  </a:schemeClr>
                </a:solidFill>
              </a:rPr>
              <a:t>協定</a:t>
            </a:r>
          </a:p>
          <a:p>
            <a:pPr rtl="0">
              <a:lnSpc>
                <a:spcPct val="80000"/>
              </a:lnSpc>
              <a:buFontTx/>
              <a:buNone/>
            </a:pPr>
            <a:r>
              <a:rPr lang="zh-TW">
                <a:latin typeface="Arial"/>
              </a:rPr>
              <a:t>3.5.1 — </a:t>
            </a:r>
            <a:r>
              <a:rPr lang="zh-TW"/>
              <a:t>介紹 DTP</a:t>
            </a:r>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588</a:t>
            </a:fld>
            <a:endParaRPr>
              <a:solidFill>
                <a:prstClr val="black"/>
              </a:solidFill>
            </a:endParaRPr>
          </a:p>
        </p:txBody>
      </p:sp>
    </p:spTree>
    <p:extLst>
      <p:ext uri="{BB962C8B-B14F-4D97-AF65-F5344CB8AC3E}">
        <p14:creationId xmlns:p14="http://schemas.microsoft.com/office/powerpoint/2010/main" val="1410469732"/>
      </p:ext>
    </p:extLst>
  </p:cSld>
  <p:clrMapOvr>
    <a:masterClrMapping/>
  </p:clrMapOvr>
</p:notes>
</file>

<file path=ppt/notesSlides/notesSlide589.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buFontTx/>
              <a:buNone/>
            </a:pPr>
            <a:r>
              <a:rPr lang="zh-TW" sz="1200" b="0"/>
              <a:t>3 — </a:t>
            </a:r>
            <a:r>
              <a:rPr lang="zh-TW" sz="1200">
                <a:solidFill>
                  <a:schemeClr val="accent5">
                    <a:lumMod val="40000"/>
                    <a:lumOff val="60000"/>
                  </a:schemeClr>
                </a:solidFill>
              </a:rPr>
              <a:t>VLAN</a:t>
            </a:r>
          </a:p>
          <a:p>
            <a:pPr rtl="0">
              <a:buFontTx/>
              <a:buNone/>
            </a:pPr>
            <a:r>
              <a:rPr lang="zh-TW" sz="1200" b="0"/>
              <a:t>3.5 – </a:t>
            </a:r>
            <a:r>
              <a:rPr lang="zh-TW">
                <a:solidFill>
                  <a:schemeClr val="accent5">
                    <a:lumMod val="40000"/>
                    <a:lumOff val="60000"/>
                  </a:schemeClr>
                </a:solidFill>
              </a:rPr>
              <a:t>動態</a:t>
            </a:r>
            <a:r>
              <a:rPr lang="zh-TW" altLang="en-US">
                <a:solidFill>
                  <a:schemeClr val="accent5">
                    <a:lumMod val="40000"/>
                    <a:lumOff val="60000"/>
                  </a:schemeClr>
                </a:solidFill>
              </a:rPr>
              <a:t>中繼</a:t>
            </a:r>
            <a:r>
              <a:rPr lang="zh-TW">
                <a:solidFill>
                  <a:schemeClr val="accent5">
                    <a:lumMod val="40000"/>
                    <a:lumOff val="60000"/>
                  </a:schemeClr>
                </a:solidFill>
              </a:rPr>
              <a:t>協定</a:t>
            </a:r>
          </a:p>
          <a:p>
            <a:pPr rtl="0">
              <a:lnSpc>
                <a:spcPct val="80000"/>
              </a:lnSpc>
              <a:buFontTx/>
              <a:buNone/>
            </a:pPr>
            <a:r>
              <a:rPr lang="zh-TW">
                <a:latin typeface="Arial"/>
              </a:rPr>
              <a:t>3.5.2 — </a:t>
            </a:r>
            <a:r>
              <a:rPr lang="zh-TW"/>
              <a:t>協商介面模式</a:t>
            </a:r>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589</a:t>
            </a:fld>
            <a:endParaRPr>
              <a:solidFill>
                <a:prstClr val="black"/>
              </a:solidFill>
            </a:endParaRPr>
          </a:p>
        </p:txBody>
      </p:sp>
    </p:spTree>
    <p:extLst>
      <p:ext uri="{BB962C8B-B14F-4D97-AF65-F5344CB8AC3E}">
        <p14:creationId xmlns:p14="http://schemas.microsoft.com/office/powerpoint/2010/main" val="2271999014"/>
      </p:ext>
    </p:extLst>
  </p:cSld>
  <p:clrMapOvr>
    <a:masterClrMapping/>
  </p:clrMapOvr>
</p:notes>
</file>

<file path=ppt/notesSlides/notesSlide59.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lnSpc>
                <a:spcPct val="80000"/>
              </a:lnSpc>
              <a:buFontTx/>
              <a:buNone/>
            </a:pPr>
            <a:r>
              <a:rPr lang="zh-TW" sz="1200" kern="1200">
                <a:solidFill>
                  <a:schemeClr val="tx1"/>
                </a:solidFill>
                <a:latin typeface="Arial"/>
                <a:ea typeface="ＭＳ Ｐゴシック" charset="0"/>
                <a:cs typeface="ＭＳ Ｐゴシック" charset="0"/>
              </a:rPr>
              <a:t>2 — 基本交換器和終端裝置組態</a:t>
            </a:r>
          </a:p>
          <a:p>
            <a:pPr rtl="0">
              <a:lnSpc>
                <a:spcPct val="80000"/>
              </a:lnSpc>
              <a:buFontTx/>
              <a:buNone/>
            </a:pPr>
            <a:r>
              <a:rPr lang="zh-TW" sz="1200" kern="1200">
                <a:solidFill>
                  <a:schemeClr val="tx1"/>
                </a:solidFill>
                <a:latin typeface="Arial"/>
                <a:ea typeface="ＭＳ Ｐゴシック" charset="0"/>
                <a:cs typeface="ＭＳ Ｐゴシック" charset="0"/>
              </a:rPr>
              <a:t>2.3 – The Command Structure</a:t>
            </a:r>
          </a:p>
          <a:p>
            <a:pPr rtl="0">
              <a:lnSpc>
                <a:spcPct val="80000"/>
              </a:lnSpc>
              <a:buFontTx/>
              <a:buNone/>
            </a:pPr>
            <a:r>
              <a:rPr lang="zh-TW">
                <a:latin typeface="Arial"/>
              </a:rPr>
              <a:t>2.3.5 – Hot Keys and Shortcuts</a:t>
            </a:r>
          </a:p>
          <a:p>
            <a:endParaRPr lang="en-US"/>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59</a:t>
            </a:fld>
            <a:endParaRPr>
              <a:solidFill>
                <a:prstClr val="black"/>
              </a:solidFill>
            </a:endParaRPr>
          </a:p>
        </p:txBody>
      </p:sp>
    </p:spTree>
    <p:extLst>
      <p:ext uri="{BB962C8B-B14F-4D97-AF65-F5344CB8AC3E}">
        <p14:creationId xmlns:p14="http://schemas.microsoft.com/office/powerpoint/2010/main" val="3744525212"/>
      </p:ext>
    </p:extLst>
  </p:cSld>
  <p:clrMapOvr>
    <a:masterClrMapping/>
  </p:clrMapOvr>
</p:notes>
</file>

<file path=ppt/notesSlides/notesSlide590.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buFontTx/>
              <a:buNone/>
            </a:pPr>
            <a:r>
              <a:rPr lang="zh-TW" sz="1200" b="0"/>
              <a:t>3 — </a:t>
            </a:r>
            <a:r>
              <a:rPr lang="zh-TW" sz="1200">
                <a:solidFill>
                  <a:schemeClr val="accent5">
                    <a:lumMod val="40000"/>
                    <a:lumOff val="60000"/>
                  </a:schemeClr>
                </a:solidFill>
              </a:rPr>
              <a:t>VLAN</a:t>
            </a:r>
          </a:p>
          <a:p>
            <a:pPr rtl="0">
              <a:buFontTx/>
              <a:buNone/>
            </a:pPr>
            <a:r>
              <a:rPr lang="zh-TW" sz="1200" b="0"/>
              <a:t>3.5 – </a:t>
            </a:r>
            <a:r>
              <a:rPr lang="zh-TW">
                <a:solidFill>
                  <a:schemeClr val="accent5">
                    <a:lumMod val="40000"/>
                    <a:lumOff val="60000"/>
                  </a:schemeClr>
                </a:solidFill>
              </a:rPr>
              <a:t>動態</a:t>
            </a:r>
            <a:r>
              <a:rPr lang="zh-TW" altLang="en-US">
                <a:solidFill>
                  <a:schemeClr val="accent5">
                    <a:lumMod val="40000"/>
                    <a:lumOff val="60000"/>
                  </a:schemeClr>
                </a:solidFill>
              </a:rPr>
              <a:t>中繼</a:t>
            </a:r>
            <a:r>
              <a:rPr lang="zh-TW">
                <a:solidFill>
                  <a:schemeClr val="accent5">
                    <a:lumMod val="40000"/>
                    <a:lumOff val="60000"/>
                  </a:schemeClr>
                </a:solidFill>
              </a:rPr>
              <a:t>協定</a:t>
            </a:r>
          </a:p>
          <a:p>
            <a:pPr rtl="0">
              <a:lnSpc>
                <a:spcPct val="80000"/>
              </a:lnSpc>
              <a:buFontTx/>
              <a:buNone/>
            </a:pPr>
            <a:r>
              <a:rPr lang="zh-TW">
                <a:latin typeface="Arial"/>
              </a:rPr>
              <a:t>3.5.3 — </a:t>
            </a:r>
            <a:r>
              <a:rPr lang="zh-TW" sz="1200"/>
              <a:t>DTP 設定的結果</a:t>
            </a:r>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590</a:t>
            </a:fld>
            <a:endParaRPr>
              <a:solidFill>
                <a:prstClr val="black"/>
              </a:solidFill>
            </a:endParaRPr>
          </a:p>
        </p:txBody>
      </p:sp>
    </p:spTree>
    <p:extLst>
      <p:ext uri="{BB962C8B-B14F-4D97-AF65-F5344CB8AC3E}">
        <p14:creationId xmlns:p14="http://schemas.microsoft.com/office/powerpoint/2010/main" val="3501507807"/>
      </p:ext>
    </p:extLst>
  </p:cSld>
  <p:clrMapOvr>
    <a:masterClrMapping/>
  </p:clrMapOvr>
</p:notes>
</file>

<file path=ppt/notesSlides/notesSlide591.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buFontTx/>
              <a:buNone/>
            </a:pPr>
            <a:r>
              <a:rPr lang="zh-TW" sz="1200" b="0"/>
              <a:t>3 — </a:t>
            </a:r>
            <a:r>
              <a:rPr lang="zh-TW" sz="1200">
                <a:solidFill>
                  <a:schemeClr val="accent5">
                    <a:lumMod val="40000"/>
                    <a:lumOff val="60000"/>
                  </a:schemeClr>
                </a:solidFill>
              </a:rPr>
              <a:t>VLAN</a:t>
            </a:r>
          </a:p>
          <a:p>
            <a:pPr rtl="0">
              <a:buFontTx/>
              <a:buNone/>
            </a:pPr>
            <a:r>
              <a:rPr lang="zh-TW" sz="1200" b="0"/>
              <a:t>3.5 – </a:t>
            </a:r>
            <a:r>
              <a:rPr lang="zh-TW">
                <a:solidFill>
                  <a:schemeClr val="accent5">
                    <a:lumMod val="40000"/>
                    <a:lumOff val="60000"/>
                  </a:schemeClr>
                </a:solidFill>
              </a:rPr>
              <a:t>動態</a:t>
            </a:r>
            <a:r>
              <a:rPr lang="zh-TW" altLang="en-US">
                <a:solidFill>
                  <a:schemeClr val="accent5">
                    <a:lumMod val="40000"/>
                    <a:lumOff val="60000"/>
                  </a:schemeClr>
                </a:solidFill>
              </a:rPr>
              <a:t>中繼</a:t>
            </a:r>
            <a:r>
              <a:rPr lang="zh-TW">
                <a:solidFill>
                  <a:schemeClr val="accent5">
                    <a:lumMod val="40000"/>
                    <a:lumOff val="60000"/>
                  </a:schemeClr>
                </a:solidFill>
              </a:rPr>
              <a:t>協定</a:t>
            </a:r>
          </a:p>
          <a:p>
            <a:pPr rtl="0">
              <a:lnSpc>
                <a:spcPct val="80000"/>
              </a:lnSpc>
              <a:buFontTx/>
              <a:buNone/>
            </a:pPr>
            <a:r>
              <a:rPr lang="zh-TW">
                <a:latin typeface="Arial"/>
              </a:rPr>
              <a:t>3.5.4 — </a:t>
            </a:r>
            <a:r>
              <a:rPr lang="zh-TW" sz="1200"/>
              <a:t>驗證 DTP 模式</a:t>
            </a:r>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591</a:t>
            </a:fld>
            <a:endParaRPr>
              <a:solidFill>
                <a:prstClr val="black"/>
              </a:solidFill>
            </a:endParaRPr>
          </a:p>
        </p:txBody>
      </p:sp>
    </p:spTree>
    <p:extLst>
      <p:ext uri="{BB962C8B-B14F-4D97-AF65-F5344CB8AC3E}">
        <p14:creationId xmlns:p14="http://schemas.microsoft.com/office/powerpoint/2010/main" val="649206488"/>
      </p:ext>
    </p:extLst>
  </p:cSld>
  <p:clrMapOvr>
    <a:masterClrMapping/>
  </p:clrMapOvr>
</p:notes>
</file>

<file path=ppt/notesSlides/notesSlide592.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buFontTx/>
              <a:buNone/>
            </a:pPr>
            <a:r>
              <a:rPr lang="zh-TW" sz="1200" b="0"/>
              <a:t>3 — </a:t>
            </a:r>
            <a:r>
              <a:rPr lang="zh-TW" sz="1200">
                <a:solidFill>
                  <a:schemeClr val="accent5">
                    <a:lumMod val="40000"/>
                    <a:lumOff val="60000"/>
                  </a:schemeClr>
                </a:solidFill>
              </a:rPr>
              <a:t>VLAN</a:t>
            </a:r>
          </a:p>
          <a:p>
            <a:pPr rtl="0">
              <a:buFontTx/>
              <a:buNone/>
            </a:pPr>
            <a:r>
              <a:rPr lang="zh-TW" sz="1200" b="0"/>
              <a:t>3.6 – </a:t>
            </a:r>
            <a:r>
              <a:rPr lang="zh-TW">
                <a:solidFill>
                  <a:schemeClr val="accent5">
                    <a:lumMod val="40000"/>
                    <a:lumOff val="60000"/>
                  </a:schemeClr>
                </a:solidFill>
              </a:rPr>
              <a:t>單元練習及測驗</a:t>
            </a:r>
          </a:p>
          <a:p>
            <a:pPr rtl="0">
              <a:lnSpc>
                <a:spcPct val="80000"/>
              </a:lnSpc>
              <a:buFontTx/>
              <a:buNone/>
            </a:pPr>
            <a:r>
              <a:rPr lang="zh-TW">
                <a:latin typeface="Arial"/>
              </a:rPr>
              <a:t>3.6.3</a:t>
            </a:r>
            <a:r>
              <a:rPr lang="zh-TW" baseline="0">
                <a:latin typeface="Arial"/>
              </a:rPr>
              <a:t> - </a:t>
            </a:r>
            <a:r>
              <a:rPr lang="zh-TW"/>
              <a:t>我在本單元中學到了什麼？ </a:t>
            </a:r>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592</a:t>
            </a:fld>
            <a:endParaRPr>
              <a:solidFill>
                <a:prstClr val="black"/>
              </a:solidFill>
            </a:endParaRPr>
          </a:p>
        </p:txBody>
      </p:sp>
    </p:spTree>
    <p:extLst>
      <p:ext uri="{BB962C8B-B14F-4D97-AF65-F5344CB8AC3E}">
        <p14:creationId xmlns:p14="http://schemas.microsoft.com/office/powerpoint/2010/main" val="3760792921"/>
      </p:ext>
    </p:extLst>
  </p:cSld>
  <p:clrMapOvr>
    <a:masterClrMapping/>
  </p:clrMapOvr>
</p:notes>
</file>

<file path=ppt/notesSlides/notesSlide593.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buFontTx/>
              <a:buNone/>
            </a:pPr>
            <a:r>
              <a:rPr lang="zh-TW" sz="1200" b="0"/>
              <a:t>3 — </a:t>
            </a:r>
            <a:r>
              <a:rPr lang="zh-TW" sz="1200">
                <a:solidFill>
                  <a:schemeClr val="accent5">
                    <a:lumMod val="40000"/>
                    <a:lumOff val="60000"/>
                  </a:schemeClr>
                </a:solidFill>
              </a:rPr>
              <a:t>VLAN</a:t>
            </a:r>
          </a:p>
          <a:p>
            <a:pPr rtl="0">
              <a:buFontTx/>
              <a:buNone/>
            </a:pPr>
            <a:r>
              <a:rPr lang="zh-TW" sz="1200" b="0"/>
              <a:t>3.6 – </a:t>
            </a:r>
            <a:r>
              <a:rPr lang="zh-TW">
                <a:solidFill>
                  <a:schemeClr val="accent5">
                    <a:lumMod val="40000"/>
                    <a:lumOff val="60000"/>
                  </a:schemeClr>
                </a:solidFill>
              </a:rPr>
              <a:t>單元練習及測驗</a:t>
            </a:r>
          </a:p>
          <a:p>
            <a:pPr rtl="0">
              <a:lnSpc>
                <a:spcPct val="80000"/>
              </a:lnSpc>
              <a:buFontTx/>
              <a:buNone/>
            </a:pPr>
            <a:r>
              <a:rPr lang="zh-TW">
                <a:latin typeface="Arial"/>
              </a:rPr>
              <a:t>3.6.3</a:t>
            </a:r>
            <a:r>
              <a:rPr lang="zh-TW" baseline="0">
                <a:latin typeface="Arial"/>
              </a:rPr>
              <a:t> -</a:t>
            </a:r>
            <a:r>
              <a:rPr lang="zh-TW"/>
              <a:t>我在本單元中學到了什麼？(續)</a:t>
            </a:r>
          </a:p>
          <a:p>
            <a:pPr rtl="0">
              <a:lnSpc>
                <a:spcPct val="80000"/>
              </a:lnSpc>
              <a:buFontTx/>
              <a:buNone/>
            </a:pPr>
            <a:r>
              <a:rPr lang="zh-TW"/>
              <a:t>3.6.4 — </a:t>
            </a:r>
            <a:r>
              <a:rPr lang="zh-TW" altLang="en-US"/>
              <a:t>單元</a:t>
            </a:r>
            <a:r>
              <a:rPr lang="zh-TW"/>
              <a:t>測驗 —</a:t>
            </a:r>
            <a:r>
              <a:rPr lang="zh-TW" baseline="0"/>
              <a:t> </a:t>
            </a:r>
            <a:r>
              <a:rPr lang="zh-TW"/>
              <a:t>協定和模型 </a:t>
            </a:r>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593</a:t>
            </a:fld>
            <a:endParaRPr>
              <a:solidFill>
                <a:prstClr val="black"/>
              </a:solidFill>
            </a:endParaRPr>
          </a:p>
        </p:txBody>
      </p:sp>
    </p:spTree>
    <p:extLst>
      <p:ext uri="{BB962C8B-B14F-4D97-AF65-F5344CB8AC3E}">
        <p14:creationId xmlns:p14="http://schemas.microsoft.com/office/powerpoint/2010/main" val="3392286001"/>
      </p:ext>
    </p:extLst>
  </p:cSld>
  <p:clrMapOvr>
    <a:masterClrMapping/>
  </p:clrMapOvr>
</p:notes>
</file>

<file path=ppt/notesSlides/notesSlide594.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57345" name="Rectangle 11"/>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a:ea typeface="ＭＳ Ｐゴシック" charset="0"/>
                <a:cs typeface="ＭＳ Ｐゴシック" charset="0"/>
              </a:defRPr>
            </a:lvl1pPr>
            <a:lvl2pPr marL="742950" indent="-285750" defTabSz="903288">
              <a:defRPr sz="2400">
                <a:solidFill>
                  <a:schemeClr val="tx1"/>
                </a:solidFill>
                <a:latin typeface="Arial"/>
                <a:ea typeface="ＭＳ Ｐゴシック" charset="0"/>
              </a:defRPr>
            </a:lvl2pPr>
            <a:lvl3pPr marL="1143000" indent="-228600" defTabSz="903288">
              <a:defRPr sz="2400">
                <a:solidFill>
                  <a:schemeClr val="tx1"/>
                </a:solidFill>
                <a:latin typeface="Arial"/>
                <a:ea typeface="ＭＳ Ｐゴシック" charset="0"/>
              </a:defRPr>
            </a:lvl3pPr>
            <a:lvl4pPr marL="1600200" indent="-228600" defTabSz="903288">
              <a:defRPr sz="2400">
                <a:solidFill>
                  <a:schemeClr val="tx1"/>
                </a:solidFill>
                <a:latin typeface="Arial"/>
                <a:ea typeface="ＭＳ Ｐゴシック" charset="0"/>
              </a:defRPr>
            </a:lvl4pPr>
            <a:lvl5pPr marL="2057400" indent="-228600" defTabSz="903288">
              <a:defRPr sz="2400">
                <a:solidFill>
                  <a:schemeClr val="tx1"/>
                </a:solidFill>
                <a:latin typeface="Arial"/>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9pPr>
          </a:lstStyle>
          <a:p>
            <a:pPr rtl="0"/>
            <a:fld id="{6C92755B-29FD-8743-9094-C0E3A734D22E}" type="slidenum">
              <a:rPr sz="800"/>
              <a:pPr rtl="0"/>
              <a:t>594</a:t>
            </a:fld>
            <a:endParaRPr sz="800"/>
          </a:p>
        </p:txBody>
      </p:sp>
      <p:sp>
        <p:nvSpPr>
          <p:cNvPr id="57346" name="Rectangle 2"/>
          <p:cNvSpPr>
            <a:spLocks noGrp="1" noRot="1" noChangeAspect="1" noChangeArrowheads="1" noTextEdit="1"/>
          </p:cNvSpPr>
          <p:nvPr>
            <p:ph type="sldImg"/>
          </p:nvPr>
        </p:nvSpPr>
        <p:spPr>
          <a:xfrm>
            <a:off x="1168400" y="1243013"/>
            <a:ext cx="4470400" cy="3354387"/>
          </a:xfrm>
        </p:spPr>
      </p:sp>
      <p:sp>
        <p:nvSpPr>
          <p:cNvPr id="57347"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lnSpc>
                <a:spcPct val="80000"/>
              </a:lnSpc>
              <a:buFontTx/>
              <a:buNone/>
            </a:pPr>
            <a:r>
              <a:rPr lang="zh-TW">
                <a:latin typeface="Arial"/>
              </a:rPr>
              <a:t>新詞彙和命令</a:t>
            </a:r>
          </a:p>
        </p:txBody>
      </p:sp>
    </p:spTree>
    <p:extLst>
      <p:ext uri="{BB962C8B-B14F-4D97-AF65-F5344CB8AC3E}">
        <p14:creationId xmlns:p14="http://schemas.microsoft.com/office/powerpoint/2010/main" val="2948864791"/>
      </p:ext>
    </p:extLst>
  </p:cSld>
  <p:clrMapOvr>
    <a:masterClrMapping/>
  </p:clrMapOvr>
</p:notes>
</file>

<file path=ppt/notesSlides/notesSlide595.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57345" name="Rectangle 11"/>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a:ea typeface="ＭＳ Ｐゴシック" charset="0"/>
                <a:cs typeface="ＭＳ Ｐゴシック" charset="0"/>
              </a:defRPr>
            </a:lvl1pPr>
            <a:lvl2pPr marL="742950" indent="-285750" defTabSz="903288">
              <a:defRPr sz="2400">
                <a:solidFill>
                  <a:schemeClr val="tx1"/>
                </a:solidFill>
                <a:latin typeface="Arial"/>
                <a:ea typeface="ＭＳ Ｐゴシック" charset="0"/>
              </a:defRPr>
            </a:lvl2pPr>
            <a:lvl3pPr marL="1143000" indent="-228600" defTabSz="903288">
              <a:defRPr sz="2400">
                <a:solidFill>
                  <a:schemeClr val="tx1"/>
                </a:solidFill>
                <a:latin typeface="Arial"/>
                <a:ea typeface="ＭＳ Ｐゴシック" charset="0"/>
              </a:defRPr>
            </a:lvl3pPr>
            <a:lvl4pPr marL="1600200" indent="-228600" defTabSz="903288">
              <a:defRPr sz="2400">
                <a:solidFill>
                  <a:schemeClr val="tx1"/>
                </a:solidFill>
                <a:latin typeface="Arial"/>
                <a:ea typeface="ＭＳ Ｐゴシック" charset="0"/>
              </a:defRPr>
            </a:lvl4pPr>
            <a:lvl5pPr marL="2057400" indent="-228600" defTabSz="903288">
              <a:defRPr sz="2400">
                <a:solidFill>
                  <a:schemeClr val="tx1"/>
                </a:solidFill>
                <a:latin typeface="Arial"/>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9pPr>
          </a:lstStyle>
          <a:p>
            <a:pPr rtl="0"/>
            <a:fld id="{6C92755B-29FD-8743-9094-C0E3A734D22E}" type="slidenum">
              <a:rPr sz="800"/>
              <a:pPr rtl="0"/>
              <a:t>595</a:t>
            </a:fld>
            <a:endParaRPr sz="800"/>
          </a:p>
        </p:txBody>
      </p:sp>
      <p:sp>
        <p:nvSpPr>
          <p:cNvPr id="57346" name="Rectangle 2"/>
          <p:cNvSpPr>
            <a:spLocks noGrp="1" noRot="1" noChangeAspect="1" noChangeArrowheads="1" noTextEdit="1"/>
          </p:cNvSpPr>
          <p:nvPr>
            <p:ph type="sldImg"/>
          </p:nvPr>
        </p:nvSpPr>
        <p:spPr>
          <a:xfrm>
            <a:off x="1168400" y="1243013"/>
            <a:ext cx="4470400" cy="3354387"/>
          </a:xfrm>
        </p:spPr>
      </p:sp>
      <p:sp>
        <p:nvSpPr>
          <p:cNvPr id="57347"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lnSpc>
                <a:spcPct val="80000"/>
              </a:lnSpc>
              <a:buFontTx/>
              <a:buNone/>
            </a:pPr>
            <a:r>
              <a:rPr lang="zh-TW">
                <a:latin typeface="Arial"/>
              </a:rPr>
              <a:t>新詞彙與命令</a:t>
            </a:r>
          </a:p>
        </p:txBody>
      </p:sp>
    </p:spTree>
    <p:extLst>
      <p:ext uri="{BB962C8B-B14F-4D97-AF65-F5344CB8AC3E}">
        <p14:creationId xmlns:p14="http://schemas.microsoft.com/office/powerpoint/2010/main" val="1518480297"/>
      </p:ext>
    </p:extLst>
  </p:cSld>
  <p:clrMapOvr>
    <a:masterClrMapping/>
  </p:clrMapOvr>
</p:notes>
</file>

<file path=ppt/notesSlides/notesSlide596.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交換、路由和無線基礎  v7.0 版 (SRWE)</a:t>
            </a:r>
          </a:p>
          <a:p>
            <a:pPr rtl="0"/>
            <a:r>
              <a:rPr lang="zh-TW" altLang="en-US"/>
              <a:t>單元</a:t>
            </a:r>
            <a:r>
              <a:rPr lang="zh-TW"/>
              <a:t> 14 - VLAN 間路由</a:t>
            </a:r>
          </a:p>
          <a:p>
            <a:endParaRPr lang="en-US"/>
          </a:p>
        </p:txBody>
      </p:sp>
      <p:sp>
        <p:nvSpPr>
          <p:cNvPr id="4" name="Slide Number Placeholder 3"/>
          <p:cNvSpPr>
            <a:spLocks noGrp="1"/>
          </p:cNvSpPr>
          <p:nvPr>
            <p:ph type="sldNum" sz="quarter" idx="10"/>
          </p:nvPr>
        </p:nvSpPr>
        <p:spPr/>
        <p:txBody>
          <a:bodyPr/>
          <a:lstStyle/>
          <a:p>
            <a:pPr rtl="0"/>
            <a:fld id="{5641018C-6CAF-B84E-B92C-ECB119457FBA}" type="slidenum">
              <a:rPr/>
              <a:t>596</a:t>
            </a:fld>
            <a:endParaRPr/>
          </a:p>
        </p:txBody>
      </p:sp>
    </p:spTree>
    <p:extLst>
      <p:ext uri="{BB962C8B-B14F-4D97-AF65-F5344CB8AC3E}">
        <p14:creationId xmlns:p14="http://schemas.microsoft.com/office/powerpoint/2010/main" val="1609226123"/>
      </p:ext>
    </p:extLst>
  </p:cSld>
  <p:clrMapOvr>
    <a:masterClrMapping/>
  </p:clrMapOvr>
</p:notes>
</file>

<file path=ppt/notesSlides/notesSlide597.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18434" name="Rectangle 11"/>
          <p:cNvSpPr txBox="1">
            <a:spLocks noGrp="1" noChangeArrowheads="1"/>
          </p:cNvSpPr>
          <p:nvPr/>
        </p:nvSpPr>
        <p:spPr bwMode="auto">
          <a:xfrm>
            <a:off x="5885392" y="9435469"/>
            <a:ext cx="806779" cy="312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a:cs typeface="Arial"/>
              </a:defRPr>
            </a:lvl1pPr>
            <a:lvl2pPr marL="742950" indent="-285750" defTabSz="903288" eaLnBrk="0" hangingPunct="0">
              <a:defRPr sz="2400" b="1">
                <a:solidFill>
                  <a:schemeClr val="tx1"/>
                </a:solidFill>
                <a:latin typeface="Arial"/>
                <a:cs typeface="Arial"/>
              </a:defRPr>
            </a:lvl2pPr>
            <a:lvl3pPr marL="1143000" indent="-228600" defTabSz="903288" eaLnBrk="0" hangingPunct="0">
              <a:defRPr sz="2400" b="1">
                <a:solidFill>
                  <a:schemeClr val="tx1"/>
                </a:solidFill>
                <a:latin typeface="Arial"/>
                <a:cs typeface="Arial"/>
              </a:defRPr>
            </a:lvl3pPr>
            <a:lvl4pPr marL="1600200" indent="-228600" defTabSz="903288" eaLnBrk="0" hangingPunct="0">
              <a:defRPr sz="2400" b="1">
                <a:solidFill>
                  <a:schemeClr val="tx1"/>
                </a:solidFill>
                <a:latin typeface="Arial"/>
                <a:cs typeface="Arial"/>
              </a:defRPr>
            </a:lvl4pPr>
            <a:lvl5pPr marL="2057400" indent="-228600" defTabSz="903288" eaLnBrk="0" hangingPunct="0">
              <a:defRPr sz="2400" b="1">
                <a:solidFill>
                  <a:schemeClr val="tx1"/>
                </a:solidFill>
                <a:latin typeface="Arial"/>
                <a:cs typeface="Arial"/>
              </a:defRPr>
            </a:lvl5pPr>
            <a:lvl6pPr marL="2514600" indent="-228600" defTabSz="903288" eaLnBrk="0" fontAlgn="base" hangingPunct="0">
              <a:spcBef>
                <a:spcPct val="0"/>
              </a:spcBef>
              <a:spcAft>
                <a:spcPct val="0"/>
              </a:spcAft>
              <a:defRPr sz="2400" b="1">
                <a:solidFill>
                  <a:schemeClr val="tx1"/>
                </a:solidFill>
                <a:latin typeface="Arial"/>
                <a:cs typeface="Arial"/>
              </a:defRPr>
            </a:lvl6pPr>
            <a:lvl7pPr marL="2971800" indent="-228600" defTabSz="903288" eaLnBrk="0" fontAlgn="base" hangingPunct="0">
              <a:spcBef>
                <a:spcPct val="0"/>
              </a:spcBef>
              <a:spcAft>
                <a:spcPct val="0"/>
              </a:spcAft>
              <a:defRPr sz="2400" b="1">
                <a:solidFill>
                  <a:schemeClr val="tx1"/>
                </a:solidFill>
                <a:latin typeface="Arial"/>
                <a:cs typeface="Arial"/>
              </a:defRPr>
            </a:lvl7pPr>
            <a:lvl8pPr marL="3429000" indent="-228600" defTabSz="903288" eaLnBrk="0" fontAlgn="base" hangingPunct="0">
              <a:spcBef>
                <a:spcPct val="0"/>
              </a:spcBef>
              <a:spcAft>
                <a:spcPct val="0"/>
              </a:spcAft>
              <a:defRPr sz="2400" b="1">
                <a:solidFill>
                  <a:schemeClr val="tx1"/>
                </a:solidFill>
                <a:latin typeface="Arial"/>
                <a:cs typeface="Arial"/>
              </a:defRPr>
            </a:lvl8pPr>
            <a:lvl9pPr marL="3886200" indent="-228600" defTabSz="903288" eaLnBrk="0" fontAlgn="base" hangingPunct="0">
              <a:spcBef>
                <a:spcPct val="0"/>
              </a:spcBef>
              <a:spcAft>
                <a:spcPct val="0"/>
              </a:spcAft>
              <a:defRPr sz="2400" b="1">
                <a:solidFill>
                  <a:schemeClr val="tx1"/>
                </a:solidFill>
                <a:latin typeface="Arial"/>
                <a:cs typeface="Arial"/>
              </a:defRPr>
            </a:lvl9pPr>
          </a:lstStyle>
          <a:p>
            <a:pPr algn="r" rtl="0"/>
            <a:fld id="{7C839C26-801B-42B6-A101-60F37FE2B0A8}" type="slidenum">
              <a:rPr sz="800" b="0">
                <a:solidFill>
                  <a:prstClr val="black"/>
                </a:solidFill>
              </a:rPr>
              <a:pPr algn="r" rtl="0"/>
              <a:t>597</a:t>
            </a:fld>
            <a:endParaRPr sz="800" b="0">
              <a:solidFill>
                <a:prstClr val="black"/>
              </a:solidFill>
            </a:endParaRPr>
          </a:p>
        </p:txBody>
      </p:sp>
      <p:sp>
        <p:nvSpPr>
          <p:cNvPr id="18435" name="Rectangle 2"/>
          <p:cNvSpPr>
            <a:spLocks noGrp="1" noRot="1" noChangeAspect="1" noChangeArrowheads="1" noTextEdit="1"/>
          </p:cNvSpPr>
          <p:nvPr>
            <p:ph type="sldImg"/>
          </p:nvPr>
        </p:nvSpPr>
        <p:spPr>
          <a:xfrm>
            <a:off x="1168400" y="1243013"/>
            <a:ext cx="4470400" cy="3354387"/>
          </a:xfrm>
        </p:spPr>
      </p:sp>
      <p:sp>
        <p:nvSpPr>
          <p:cNvPr id="1843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endParaRPr lang="en-GB"/>
          </a:p>
        </p:txBody>
      </p:sp>
    </p:spTree>
    <p:extLst>
      <p:ext uri="{BB962C8B-B14F-4D97-AF65-F5344CB8AC3E}">
        <p14:creationId xmlns:p14="http://schemas.microsoft.com/office/powerpoint/2010/main" val="322077975"/>
      </p:ext>
    </p:extLst>
  </p:cSld>
  <p:clrMapOvr>
    <a:masterClrMapping/>
  </p:clrMapOvr>
</p:notes>
</file>

<file path=ppt/notesSlides/notesSlide598.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4 - VLAN 間路由</a:t>
            </a:r>
          </a:p>
          <a:p>
            <a:pPr rtl="0"/>
            <a:r>
              <a:rPr lang="zh-TW"/>
              <a:t>4.1 — VLAN 間路由</a:t>
            </a:r>
            <a:r>
              <a:rPr lang="zh-TW" altLang="en-US"/>
              <a:t>運作</a:t>
            </a:r>
            <a:endParaRPr lang="zh-TW"/>
          </a:p>
          <a:p>
            <a:pPr rtl="0"/>
            <a:r>
              <a:rPr lang="zh-TW"/>
              <a:t>4.1.1 - 什麼是 VLAN 間路由？</a:t>
            </a:r>
          </a:p>
        </p:txBody>
      </p:sp>
      <p:sp>
        <p:nvSpPr>
          <p:cNvPr id="4" name="Slide Number Placeholder 3"/>
          <p:cNvSpPr>
            <a:spLocks noGrp="1"/>
          </p:cNvSpPr>
          <p:nvPr>
            <p:ph type="sldNum" sz="quarter" idx="5"/>
          </p:nvPr>
        </p:nvSpPr>
        <p:spPr/>
        <p:txBody>
          <a:bodyPr/>
          <a:lstStyle/>
          <a:p>
            <a:pPr rtl="0"/>
            <a:fld id="{5641018C-6CAF-B84E-B92C-ECB119457FBA}" type="slidenum">
              <a:rPr/>
              <a:t>598</a:t>
            </a:fld>
            <a:endParaRPr/>
          </a:p>
        </p:txBody>
      </p:sp>
    </p:spTree>
    <p:extLst>
      <p:ext uri="{BB962C8B-B14F-4D97-AF65-F5344CB8AC3E}">
        <p14:creationId xmlns:p14="http://schemas.microsoft.com/office/powerpoint/2010/main" val="4231232936"/>
      </p:ext>
    </p:extLst>
  </p:cSld>
  <p:clrMapOvr>
    <a:masterClrMapping/>
  </p:clrMapOvr>
</p:notes>
</file>

<file path=ppt/notesSlides/notesSlide599.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4 - VLAN 間路由</a:t>
            </a:r>
          </a:p>
          <a:p>
            <a:pPr rtl="0"/>
            <a:r>
              <a:rPr lang="zh-TW"/>
              <a:t>4.1 — VLAN 間路由</a:t>
            </a:r>
            <a:r>
              <a:rPr lang="zh-TW" altLang="en-US"/>
              <a:t>運作</a:t>
            </a:r>
            <a:endParaRPr lang="zh-TW"/>
          </a:p>
          <a:p>
            <a:pPr rtl="0"/>
            <a:r>
              <a:rPr lang="zh-TW"/>
              <a:t>4.1.2 - 傳統 VLAN 間路由</a:t>
            </a:r>
          </a:p>
        </p:txBody>
      </p:sp>
      <p:sp>
        <p:nvSpPr>
          <p:cNvPr id="4" name="Slide Number Placeholder 3"/>
          <p:cNvSpPr>
            <a:spLocks noGrp="1"/>
          </p:cNvSpPr>
          <p:nvPr>
            <p:ph type="sldNum" sz="quarter" idx="5"/>
          </p:nvPr>
        </p:nvSpPr>
        <p:spPr/>
        <p:txBody>
          <a:bodyPr/>
          <a:lstStyle/>
          <a:p>
            <a:pPr rtl="0"/>
            <a:fld id="{5641018C-6CAF-B84E-B92C-ECB119457FBA}" type="slidenum">
              <a:rPr/>
              <a:t>599</a:t>
            </a:fld>
            <a:endParaRPr/>
          </a:p>
        </p:txBody>
      </p:sp>
    </p:spTree>
    <p:extLst>
      <p:ext uri="{BB962C8B-B14F-4D97-AF65-F5344CB8AC3E}">
        <p14:creationId xmlns:p14="http://schemas.microsoft.com/office/powerpoint/2010/main" val="2074602002"/>
      </p:ext>
    </p:extLst>
  </p:cSld>
  <p:clrMapOvr>
    <a:masterClrMapping/>
  </p:clrMapOvr>
</p:notes>
</file>

<file path=ppt/notesSlides/notesSlide6.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112642" name="Rectangle 11"/>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a:defRPr>
            </a:lvl1pPr>
            <a:lvl2pPr marL="742950" indent="-285750" defTabSz="882650">
              <a:defRPr sz="2400">
                <a:solidFill>
                  <a:schemeClr val="tx1"/>
                </a:solidFill>
                <a:latin typeface="Arial"/>
              </a:defRPr>
            </a:lvl2pPr>
            <a:lvl3pPr marL="1143000" indent="-228600" defTabSz="882650">
              <a:defRPr sz="2400">
                <a:solidFill>
                  <a:schemeClr val="tx1"/>
                </a:solidFill>
                <a:latin typeface="Arial"/>
              </a:defRPr>
            </a:lvl3pPr>
            <a:lvl4pPr marL="1600200" indent="-228600" defTabSz="882650">
              <a:defRPr sz="2400">
                <a:solidFill>
                  <a:schemeClr val="tx1"/>
                </a:solidFill>
                <a:latin typeface="Arial"/>
              </a:defRPr>
            </a:lvl4pPr>
            <a:lvl5pPr marL="2057400" indent="-228600" defTabSz="882650">
              <a:defRPr sz="2400">
                <a:solidFill>
                  <a:schemeClr val="tx1"/>
                </a:solidFill>
                <a:latin typeface="Arial"/>
              </a:defRPr>
            </a:lvl5pPr>
            <a:lvl6pPr marL="2514600" indent="-228600" algn="ctr" defTabSz="882650" eaLnBrk="0" fontAlgn="base" hangingPunct="0">
              <a:lnSpc>
                <a:spcPct val="90000"/>
              </a:lnSpc>
              <a:spcBef>
                <a:spcPct val="0"/>
              </a:spcBef>
              <a:spcAft>
                <a:spcPct val="0"/>
              </a:spcAft>
              <a:defRPr sz="2400">
                <a:solidFill>
                  <a:schemeClr val="tx1"/>
                </a:solidFill>
                <a:latin typeface="Arial"/>
              </a:defRPr>
            </a:lvl6pPr>
            <a:lvl7pPr marL="2971800" indent="-228600" algn="ctr" defTabSz="882650" eaLnBrk="0" fontAlgn="base" hangingPunct="0">
              <a:lnSpc>
                <a:spcPct val="90000"/>
              </a:lnSpc>
              <a:spcBef>
                <a:spcPct val="0"/>
              </a:spcBef>
              <a:spcAft>
                <a:spcPct val="0"/>
              </a:spcAft>
              <a:defRPr sz="2400">
                <a:solidFill>
                  <a:schemeClr val="tx1"/>
                </a:solidFill>
                <a:latin typeface="Arial"/>
              </a:defRPr>
            </a:lvl7pPr>
            <a:lvl8pPr marL="3429000" indent="-228600" algn="ctr" defTabSz="882650" eaLnBrk="0" fontAlgn="base" hangingPunct="0">
              <a:lnSpc>
                <a:spcPct val="90000"/>
              </a:lnSpc>
              <a:spcBef>
                <a:spcPct val="0"/>
              </a:spcBef>
              <a:spcAft>
                <a:spcPct val="0"/>
              </a:spcAft>
              <a:defRPr sz="2400">
                <a:solidFill>
                  <a:schemeClr val="tx1"/>
                </a:solidFill>
                <a:latin typeface="Arial"/>
              </a:defRPr>
            </a:lvl8pPr>
            <a:lvl9pPr marL="3886200" indent="-228600" algn="ctr" defTabSz="882650" eaLnBrk="0" fontAlgn="base" hangingPunct="0">
              <a:lnSpc>
                <a:spcPct val="90000"/>
              </a:lnSpc>
              <a:spcBef>
                <a:spcPct val="0"/>
              </a:spcBef>
              <a:spcAft>
                <a:spcPct val="0"/>
              </a:spcAft>
              <a:defRPr sz="2400">
                <a:solidFill>
                  <a:schemeClr val="tx1"/>
                </a:solidFill>
                <a:latin typeface="Arial"/>
              </a:defRPr>
            </a:lvl9pPr>
          </a:lstStyle>
          <a:p>
            <a:pPr rtl="0"/>
            <a:fld id="{04267211-205D-47E8-9F29-7E4C01D43DC3}" type="slidenum">
              <a:rPr sz="800">
                <a:solidFill>
                  <a:prstClr val="black"/>
                </a:solidFill>
              </a:rPr>
              <a:pPr rtl="0"/>
              <a:t>6</a:t>
            </a:fld>
            <a:endParaRPr sz="800">
              <a:solidFill>
                <a:prstClr val="black"/>
              </a:solidFill>
            </a:endParaRPr>
          </a:p>
        </p:txBody>
      </p:sp>
      <p:sp>
        <p:nvSpPr>
          <p:cNvPr id="112643" name="Rectangle 2"/>
          <p:cNvSpPr>
            <a:spLocks noGrp="1" noRot="1" noChangeAspect="1" noChangeArrowheads="1" noTextEdit="1"/>
          </p:cNvSpPr>
          <p:nvPr>
            <p:ph type="sldImg"/>
          </p:nvPr>
        </p:nvSpPr>
        <p:spPr>
          <a:xfrm>
            <a:off x="1168400" y="1243013"/>
            <a:ext cx="4470400" cy="3354387"/>
          </a:xfrm>
        </p:spPr>
      </p:sp>
      <p:sp>
        <p:nvSpPr>
          <p:cNvPr id="11264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lnSpc>
                <a:spcPct val="80000"/>
              </a:lnSpc>
              <a:buFontTx/>
              <a:buNone/>
            </a:pPr>
            <a:r>
              <a:rPr lang="zh-TW" sz="1200" kern="1200">
                <a:solidFill>
                  <a:schemeClr val="tx1"/>
                </a:solidFill>
                <a:latin typeface="Arial"/>
                <a:ea typeface="ＭＳ Ｐゴシック" charset="0"/>
                <a:cs typeface="ＭＳ Ｐゴシック" charset="0"/>
              </a:rPr>
              <a:t>1 – Networking Today</a:t>
            </a:r>
          </a:p>
          <a:p>
            <a:pPr rtl="0">
              <a:lnSpc>
                <a:spcPct val="80000"/>
              </a:lnSpc>
              <a:buFontTx/>
              <a:buNone/>
            </a:pPr>
            <a:r>
              <a:rPr lang="zh-TW" sz="1200" kern="1200">
                <a:solidFill>
                  <a:schemeClr val="tx1"/>
                </a:solidFill>
                <a:latin typeface="Arial"/>
                <a:ea typeface="ＭＳ Ｐゴシック" charset="0"/>
                <a:cs typeface="ＭＳ Ｐゴシック" charset="0"/>
              </a:rPr>
              <a:t>1.2 – Network</a:t>
            </a:r>
            <a:r>
              <a:rPr lang="zh-TW" sz="1200" kern="1200" baseline="0">
                <a:solidFill>
                  <a:schemeClr val="tx1"/>
                </a:solidFill>
                <a:latin typeface="Arial"/>
                <a:ea typeface="ＭＳ Ｐゴシック" charset="0"/>
                <a:cs typeface="ＭＳ Ｐゴシック" charset="0"/>
              </a:rPr>
              <a:t> Components</a:t>
            </a:r>
          </a:p>
          <a:p>
            <a:pPr rtl="0">
              <a:lnSpc>
                <a:spcPct val="80000"/>
              </a:lnSpc>
              <a:buFontTx/>
              <a:buNone/>
            </a:pPr>
            <a:r>
              <a:rPr lang="zh-TW" sz="1200" kern="1200">
                <a:solidFill>
                  <a:schemeClr val="tx1"/>
                </a:solidFill>
                <a:latin typeface="Arial"/>
                <a:ea typeface="ＭＳ Ｐゴシック" charset="0"/>
                <a:cs typeface="ＭＳ Ｐゴシック" charset="0"/>
              </a:rPr>
              <a:t>1.2.1 — 主機角色</a:t>
            </a:r>
          </a:p>
        </p:txBody>
      </p:sp>
    </p:spTree>
    <p:extLst>
      <p:ext uri="{BB962C8B-B14F-4D97-AF65-F5344CB8AC3E}">
        <p14:creationId xmlns:p14="http://schemas.microsoft.com/office/powerpoint/2010/main" val="2056973213"/>
      </p:ext>
    </p:extLst>
  </p:cSld>
  <p:clrMapOvr>
    <a:masterClrMapping/>
  </p:clrMapOvr>
</p:notes>
</file>

<file path=ppt/notesSlides/notesSlide60.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lnSpc>
                <a:spcPct val="80000"/>
              </a:lnSpc>
              <a:buFontTx/>
              <a:buNone/>
            </a:pPr>
            <a:r>
              <a:rPr lang="zh-TW" sz="1200" kern="1200">
                <a:solidFill>
                  <a:schemeClr val="tx1"/>
                </a:solidFill>
                <a:latin typeface="Arial"/>
                <a:ea typeface="ＭＳ Ｐゴシック" charset="0"/>
                <a:cs typeface="ＭＳ Ｐゴシック" charset="0"/>
              </a:rPr>
              <a:t>2 — 基本交換器和終端裝置組態</a:t>
            </a:r>
          </a:p>
          <a:p>
            <a:pPr rtl="0">
              <a:lnSpc>
                <a:spcPct val="80000"/>
              </a:lnSpc>
              <a:buFontTx/>
              <a:buNone/>
            </a:pPr>
            <a:r>
              <a:rPr lang="zh-TW" sz="1200" kern="1200">
                <a:solidFill>
                  <a:schemeClr val="tx1"/>
                </a:solidFill>
                <a:latin typeface="Arial"/>
                <a:ea typeface="ＭＳ Ｐゴシック" charset="0"/>
                <a:cs typeface="ＭＳ Ｐゴシック" charset="0"/>
              </a:rPr>
              <a:t>2.3 – The Command Structure</a:t>
            </a:r>
          </a:p>
          <a:p>
            <a:pPr rtl="0">
              <a:lnSpc>
                <a:spcPct val="80000"/>
              </a:lnSpc>
              <a:buFontTx/>
              <a:buNone/>
            </a:pPr>
            <a:r>
              <a:rPr lang="zh-TW">
                <a:latin typeface="Arial"/>
              </a:rPr>
              <a:t>2.3.5 – Hot Keys and Shortcuts</a:t>
            </a:r>
          </a:p>
          <a:p>
            <a:endParaRPr lang="en-US"/>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60</a:t>
            </a:fld>
            <a:endParaRPr>
              <a:solidFill>
                <a:prstClr val="black"/>
              </a:solidFill>
            </a:endParaRPr>
          </a:p>
        </p:txBody>
      </p:sp>
    </p:spTree>
    <p:extLst>
      <p:ext uri="{BB962C8B-B14F-4D97-AF65-F5344CB8AC3E}">
        <p14:creationId xmlns:p14="http://schemas.microsoft.com/office/powerpoint/2010/main" val="1025328996"/>
      </p:ext>
    </p:extLst>
  </p:cSld>
  <p:clrMapOvr>
    <a:masterClrMapping/>
  </p:clrMapOvr>
</p:notes>
</file>

<file path=ppt/notesSlides/notesSlide600.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4 - VLAN 間路由</a:t>
            </a:r>
          </a:p>
          <a:p>
            <a:pPr rtl="0"/>
            <a:r>
              <a:rPr lang="zh-TW"/>
              <a:t>4.1 — VLAN 間路由</a:t>
            </a:r>
            <a:r>
              <a:rPr lang="zh-TW" altLang="en-US"/>
              <a:t>運作</a:t>
            </a:r>
            <a:endParaRPr lang="zh-TW"/>
          </a:p>
          <a:p>
            <a:pPr rtl="0"/>
            <a:r>
              <a:rPr lang="zh-TW"/>
              <a:t>4.1.3 - 單臂路由器 VLAN 間路由</a:t>
            </a:r>
          </a:p>
        </p:txBody>
      </p:sp>
      <p:sp>
        <p:nvSpPr>
          <p:cNvPr id="4" name="Slide Number Placeholder 3"/>
          <p:cNvSpPr>
            <a:spLocks noGrp="1"/>
          </p:cNvSpPr>
          <p:nvPr>
            <p:ph type="sldNum" sz="quarter" idx="5"/>
          </p:nvPr>
        </p:nvSpPr>
        <p:spPr/>
        <p:txBody>
          <a:bodyPr/>
          <a:lstStyle/>
          <a:p>
            <a:pPr rtl="0"/>
            <a:fld id="{5641018C-6CAF-B84E-B92C-ECB119457FBA}" type="slidenum">
              <a:rPr/>
              <a:t>600</a:t>
            </a:fld>
            <a:endParaRPr/>
          </a:p>
        </p:txBody>
      </p:sp>
    </p:spTree>
    <p:extLst>
      <p:ext uri="{BB962C8B-B14F-4D97-AF65-F5344CB8AC3E}">
        <p14:creationId xmlns:p14="http://schemas.microsoft.com/office/powerpoint/2010/main" val="700548922"/>
      </p:ext>
    </p:extLst>
  </p:cSld>
  <p:clrMapOvr>
    <a:masterClrMapping/>
  </p:clrMapOvr>
</p:notes>
</file>

<file path=ppt/notesSlides/notesSlide601.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4 - VLAN 間路由</a:t>
            </a:r>
          </a:p>
          <a:p>
            <a:pPr rtl="0"/>
            <a:r>
              <a:rPr lang="zh-TW"/>
              <a:t>4.1 — VLAN 間路由</a:t>
            </a:r>
            <a:r>
              <a:rPr lang="zh-TW" altLang="en-US"/>
              <a:t>運作</a:t>
            </a:r>
            <a:endParaRPr lang="zh-TW"/>
          </a:p>
          <a:p>
            <a:pPr rtl="0"/>
            <a:r>
              <a:rPr lang="zh-TW"/>
              <a:t>4.1.4 - 第 3 層交換器上的 VLAN 間路由</a:t>
            </a:r>
          </a:p>
        </p:txBody>
      </p:sp>
      <p:sp>
        <p:nvSpPr>
          <p:cNvPr id="4" name="Slide Number Placeholder 3"/>
          <p:cNvSpPr>
            <a:spLocks noGrp="1"/>
          </p:cNvSpPr>
          <p:nvPr>
            <p:ph type="sldNum" sz="quarter" idx="5"/>
          </p:nvPr>
        </p:nvSpPr>
        <p:spPr/>
        <p:txBody>
          <a:bodyPr/>
          <a:lstStyle/>
          <a:p>
            <a:pPr rtl="0"/>
            <a:fld id="{5641018C-6CAF-B84E-B92C-ECB119457FBA}" type="slidenum">
              <a:rPr/>
              <a:t>601</a:t>
            </a:fld>
            <a:endParaRPr/>
          </a:p>
        </p:txBody>
      </p:sp>
    </p:spTree>
    <p:extLst>
      <p:ext uri="{BB962C8B-B14F-4D97-AF65-F5344CB8AC3E}">
        <p14:creationId xmlns:p14="http://schemas.microsoft.com/office/powerpoint/2010/main" val="4122692983"/>
      </p:ext>
    </p:extLst>
  </p:cSld>
  <p:clrMapOvr>
    <a:masterClrMapping/>
  </p:clrMapOvr>
</p:notes>
</file>

<file path=ppt/notesSlides/notesSlide602.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4 - VLAN 間路由</a:t>
            </a:r>
          </a:p>
          <a:p>
            <a:pPr rtl="0"/>
            <a:r>
              <a:rPr lang="zh-TW"/>
              <a:t>4.1 — VLAN 間路由</a:t>
            </a:r>
            <a:r>
              <a:rPr lang="zh-TW" altLang="en-US"/>
              <a:t>運作</a:t>
            </a:r>
            <a:endParaRPr lang="zh-TW"/>
          </a:p>
          <a:p>
            <a:pPr rtl="0"/>
            <a:r>
              <a:rPr lang="zh-TW"/>
              <a:t>4.1.4 - 第 3 層交換器上的 VLAN 間路由 (續)</a:t>
            </a:r>
          </a:p>
          <a:p>
            <a:pPr rtl="0"/>
            <a:r>
              <a:rPr lang="zh-TW"/>
              <a:t>4.1.5 — 檢查你的理解 — VLAN 間路由</a:t>
            </a:r>
            <a:r>
              <a:rPr lang="zh-TW" altLang="en-US"/>
              <a:t>運作</a:t>
            </a:r>
            <a:endParaRPr lang="zh-TW"/>
          </a:p>
        </p:txBody>
      </p:sp>
      <p:sp>
        <p:nvSpPr>
          <p:cNvPr id="4" name="Slide Number Placeholder 3"/>
          <p:cNvSpPr>
            <a:spLocks noGrp="1"/>
          </p:cNvSpPr>
          <p:nvPr>
            <p:ph type="sldNum" sz="quarter" idx="5"/>
          </p:nvPr>
        </p:nvSpPr>
        <p:spPr/>
        <p:txBody>
          <a:bodyPr/>
          <a:lstStyle/>
          <a:p>
            <a:pPr rtl="0"/>
            <a:fld id="{5641018C-6CAF-B84E-B92C-ECB119457FBA}" type="slidenum">
              <a:rPr/>
              <a:t>602</a:t>
            </a:fld>
            <a:endParaRPr/>
          </a:p>
        </p:txBody>
      </p:sp>
    </p:spTree>
    <p:extLst>
      <p:ext uri="{BB962C8B-B14F-4D97-AF65-F5344CB8AC3E}">
        <p14:creationId xmlns:p14="http://schemas.microsoft.com/office/powerpoint/2010/main" val="4195689449"/>
      </p:ext>
    </p:extLst>
  </p:cSld>
  <p:clrMapOvr>
    <a:masterClrMapping/>
  </p:clrMapOvr>
</p:notes>
</file>

<file path=ppt/notesSlides/notesSlide603.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4 - VLAN 間路由</a:t>
            </a:r>
          </a:p>
          <a:p>
            <a:pPr rtl="0"/>
            <a:r>
              <a:rPr lang="zh-TW"/>
              <a:t>4.2 - 單臂路由器 VLAN 間路由</a:t>
            </a:r>
          </a:p>
          <a:p>
            <a:pPr rtl="0"/>
            <a:r>
              <a:rPr lang="zh-TW"/>
              <a:t>4.2.1 — 單臂路由器案例</a:t>
            </a:r>
          </a:p>
        </p:txBody>
      </p:sp>
      <p:sp>
        <p:nvSpPr>
          <p:cNvPr id="4" name="Slide Number Placeholder 3"/>
          <p:cNvSpPr>
            <a:spLocks noGrp="1"/>
          </p:cNvSpPr>
          <p:nvPr>
            <p:ph type="sldNum" sz="quarter" idx="5"/>
          </p:nvPr>
        </p:nvSpPr>
        <p:spPr/>
        <p:txBody>
          <a:bodyPr/>
          <a:lstStyle/>
          <a:p>
            <a:pPr rtl="0"/>
            <a:fld id="{5641018C-6CAF-B84E-B92C-ECB119457FBA}" type="slidenum">
              <a:rPr/>
              <a:t>603</a:t>
            </a:fld>
            <a:endParaRPr/>
          </a:p>
        </p:txBody>
      </p:sp>
    </p:spTree>
    <p:extLst>
      <p:ext uri="{BB962C8B-B14F-4D97-AF65-F5344CB8AC3E}">
        <p14:creationId xmlns:p14="http://schemas.microsoft.com/office/powerpoint/2010/main" val="2786593044"/>
      </p:ext>
    </p:extLst>
  </p:cSld>
  <p:clrMapOvr>
    <a:masterClrMapping/>
  </p:clrMapOvr>
</p:notes>
</file>

<file path=ppt/notesSlides/notesSlide604.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4 - VLAN 間路由</a:t>
            </a:r>
          </a:p>
          <a:p>
            <a:pPr rtl="0"/>
            <a:r>
              <a:rPr lang="zh-TW"/>
              <a:t>4.2 - 單臂路由器 VLAN 間路由</a:t>
            </a:r>
          </a:p>
          <a:p>
            <a:pPr rtl="0"/>
            <a:r>
              <a:rPr lang="zh-TW"/>
              <a:t>4.2.2 — S1 VLAN 和中繼設定</a:t>
            </a:r>
          </a:p>
        </p:txBody>
      </p:sp>
      <p:sp>
        <p:nvSpPr>
          <p:cNvPr id="4" name="Slide Number Placeholder 3"/>
          <p:cNvSpPr>
            <a:spLocks noGrp="1"/>
          </p:cNvSpPr>
          <p:nvPr>
            <p:ph type="sldNum" sz="quarter" idx="5"/>
          </p:nvPr>
        </p:nvSpPr>
        <p:spPr/>
        <p:txBody>
          <a:bodyPr/>
          <a:lstStyle/>
          <a:p>
            <a:pPr rtl="0"/>
            <a:fld id="{5641018C-6CAF-B84E-B92C-ECB119457FBA}" type="slidenum">
              <a:rPr/>
              <a:t>604</a:t>
            </a:fld>
            <a:endParaRPr/>
          </a:p>
        </p:txBody>
      </p:sp>
    </p:spTree>
    <p:extLst>
      <p:ext uri="{BB962C8B-B14F-4D97-AF65-F5344CB8AC3E}">
        <p14:creationId xmlns:p14="http://schemas.microsoft.com/office/powerpoint/2010/main" val="1472789306"/>
      </p:ext>
    </p:extLst>
  </p:cSld>
  <p:clrMapOvr>
    <a:masterClrMapping/>
  </p:clrMapOvr>
</p:notes>
</file>

<file path=ppt/notesSlides/notesSlide605.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4 - VLAN 間路由</a:t>
            </a:r>
          </a:p>
          <a:p>
            <a:pPr rtl="0"/>
            <a:r>
              <a:rPr lang="zh-TW"/>
              <a:t>4.2 - 單臂路由器 VLAN 間路由</a:t>
            </a:r>
          </a:p>
          <a:p>
            <a:pPr rtl="0"/>
            <a:r>
              <a:rPr lang="zh-TW"/>
              <a:t>4.2.3 — S2 VLAN 和中繼設定</a:t>
            </a:r>
          </a:p>
        </p:txBody>
      </p:sp>
      <p:sp>
        <p:nvSpPr>
          <p:cNvPr id="4" name="Slide Number Placeholder 3"/>
          <p:cNvSpPr>
            <a:spLocks noGrp="1"/>
          </p:cNvSpPr>
          <p:nvPr>
            <p:ph type="sldNum" sz="quarter" idx="5"/>
          </p:nvPr>
        </p:nvSpPr>
        <p:spPr/>
        <p:txBody>
          <a:bodyPr/>
          <a:lstStyle/>
          <a:p>
            <a:pPr rtl="0"/>
            <a:fld id="{5641018C-6CAF-B84E-B92C-ECB119457FBA}" type="slidenum">
              <a:rPr/>
              <a:t>605</a:t>
            </a:fld>
            <a:endParaRPr/>
          </a:p>
        </p:txBody>
      </p:sp>
    </p:spTree>
    <p:extLst>
      <p:ext uri="{BB962C8B-B14F-4D97-AF65-F5344CB8AC3E}">
        <p14:creationId xmlns:p14="http://schemas.microsoft.com/office/powerpoint/2010/main" val="561270021"/>
      </p:ext>
    </p:extLst>
  </p:cSld>
  <p:clrMapOvr>
    <a:masterClrMapping/>
  </p:clrMapOvr>
</p:notes>
</file>

<file path=ppt/notesSlides/notesSlide606.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4 - VLAN 間路由</a:t>
            </a:r>
          </a:p>
          <a:p>
            <a:pPr rtl="0"/>
            <a:r>
              <a:rPr lang="zh-TW"/>
              <a:t>4.2 - 單臂路由器 VLAN 間路由</a:t>
            </a:r>
          </a:p>
          <a:p>
            <a:pPr rtl="0"/>
            <a:r>
              <a:rPr lang="zh-TW"/>
              <a:t>4.2.4 – R1 子介面設定</a:t>
            </a:r>
          </a:p>
        </p:txBody>
      </p:sp>
      <p:sp>
        <p:nvSpPr>
          <p:cNvPr id="4" name="Slide Number Placeholder 3"/>
          <p:cNvSpPr>
            <a:spLocks noGrp="1"/>
          </p:cNvSpPr>
          <p:nvPr>
            <p:ph type="sldNum" sz="quarter" idx="5"/>
          </p:nvPr>
        </p:nvSpPr>
        <p:spPr/>
        <p:txBody>
          <a:bodyPr/>
          <a:lstStyle/>
          <a:p>
            <a:pPr rtl="0"/>
            <a:fld id="{5641018C-6CAF-B84E-B92C-ECB119457FBA}" type="slidenum">
              <a:rPr/>
              <a:t>606</a:t>
            </a:fld>
            <a:endParaRPr/>
          </a:p>
        </p:txBody>
      </p:sp>
    </p:spTree>
    <p:extLst>
      <p:ext uri="{BB962C8B-B14F-4D97-AF65-F5344CB8AC3E}">
        <p14:creationId xmlns:p14="http://schemas.microsoft.com/office/powerpoint/2010/main" val="296120313"/>
      </p:ext>
    </p:extLst>
  </p:cSld>
  <p:clrMapOvr>
    <a:masterClrMapping/>
  </p:clrMapOvr>
</p:notes>
</file>

<file path=ppt/notesSlides/notesSlide607.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4 - VLAN 間路由</a:t>
            </a:r>
          </a:p>
          <a:p>
            <a:pPr rtl="0"/>
            <a:r>
              <a:rPr lang="zh-TW"/>
              <a:t>4.2 - 單臂路由器 VLAN 間路由</a:t>
            </a:r>
          </a:p>
          <a:p>
            <a:pPr rtl="0"/>
            <a:r>
              <a:rPr lang="zh-TW"/>
              <a:t>4.2.4 — R1 子介面設定 (續)</a:t>
            </a:r>
          </a:p>
        </p:txBody>
      </p:sp>
      <p:sp>
        <p:nvSpPr>
          <p:cNvPr id="4" name="Slide Number Placeholder 3"/>
          <p:cNvSpPr>
            <a:spLocks noGrp="1"/>
          </p:cNvSpPr>
          <p:nvPr>
            <p:ph type="sldNum" sz="quarter" idx="5"/>
          </p:nvPr>
        </p:nvSpPr>
        <p:spPr/>
        <p:txBody>
          <a:bodyPr/>
          <a:lstStyle/>
          <a:p>
            <a:pPr rtl="0"/>
            <a:fld id="{5641018C-6CAF-B84E-B92C-ECB119457FBA}" type="slidenum">
              <a:rPr/>
              <a:t>607</a:t>
            </a:fld>
            <a:endParaRPr/>
          </a:p>
        </p:txBody>
      </p:sp>
    </p:spTree>
    <p:extLst>
      <p:ext uri="{BB962C8B-B14F-4D97-AF65-F5344CB8AC3E}">
        <p14:creationId xmlns:p14="http://schemas.microsoft.com/office/powerpoint/2010/main" val="341967942"/>
      </p:ext>
    </p:extLst>
  </p:cSld>
  <p:clrMapOvr>
    <a:masterClrMapping/>
  </p:clrMapOvr>
</p:notes>
</file>

<file path=ppt/notesSlides/notesSlide608.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4 - VLAN 間路由</a:t>
            </a:r>
          </a:p>
          <a:p>
            <a:pPr rtl="0"/>
            <a:r>
              <a:rPr lang="zh-TW"/>
              <a:t>4.2 - 單臂路由器 VLAN 間路由</a:t>
            </a:r>
          </a:p>
          <a:p>
            <a:pPr rtl="0"/>
            <a:r>
              <a:rPr lang="zh-TW"/>
              <a:t>4.2.5 — </a:t>
            </a:r>
            <a:r>
              <a:rPr lang="zh-TW" sz="1200"/>
              <a:t>驗證 PC1 和 PC2 之間的連接性</a:t>
            </a:r>
          </a:p>
        </p:txBody>
      </p:sp>
      <p:sp>
        <p:nvSpPr>
          <p:cNvPr id="4" name="Slide Number Placeholder 3"/>
          <p:cNvSpPr>
            <a:spLocks noGrp="1"/>
          </p:cNvSpPr>
          <p:nvPr>
            <p:ph type="sldNum" sz="quarter" idx="5"/>
          </p:nvPr>
        </p:nvSpPr>
        <p:spPr/>
        <p:txBody>
          <a:bodyPr/>
          <a:lstStyle/>
          <a:p>
            <a:pPr rtl="0"/>
            <a:fld id="{5641018C-6CAF-B84E-B92C-ECB119457FBA}" type="slidenum">
              <a:rPr/>
              <a:t>608</a:t>
            </a:fld>
            <a:endParaRPr/>
          </a:p>
        </p:txBody>
      </p:sp>
    </p:spTree>
    <p:extLst>
      <p:ext uri="{BB962C8B-B14F-4D97-AF65-F5344CB8AC3E}">
        <p14:creationId xmlns:p14="http://schemas.microsoft.com/office/powerpoint/2010/main" val="491416961"/>
      </p:ext>
    </p:extLst>
  </p:cSld>
  <p:clrMapOvr>
    <a:masterClrMapping/>
  </p:clrMapOvr>
</p:notes>
</file>

<file path=ppt/notesSlides/notesSlide609.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4 - VLAN 間路由</a:t>
            </a:r>
          </a:p>
          <a:p>
            <a:pPr rtl="0"/>
            <a:r>
              <a:rPr lang="zh-TW"/>
              <a:t>4.2 - 單臂路由器 VLAN 間路由</a:t>
            </a:r>
          </a:p>
          <a:p>
            <a:pPr rtl="0"/>
            <a:r>
              <a:rPr lang="zh-TW"/>
              <a:t>4.2.6 — </a:t>
            </a:r>
            <a:r>
              <a:rPr lang="zh-TW" sz="1200"/>
              <a:t>單臂路由器 VLAN 間路由驗證</a:t>
            </a:r>
          </a:p>
        </p:txBody>
      </p:sp>
      <p:sp>
        <p:nvSpPr>
          <p:cNvPr id="4" name="Slide Number Placeholder 3"/>
          <p:cNvSpPr>
            <a:spLocks noGrp="1"/>
          </p:cNvSpPr>
          <p:nvPr>
            <p:ph type="sldNum" sz="quarter" idx="5"/>
          </p:nvPr>
        </p:nvSpPr>
        <p:spPr/>
        <p:txBody>
          <a:bodyPr/>
          <a:lstStyle/>
          <a:p>
            <a:pPr rtl="0"/>
            <a:fld id="{5641018C-6CAF-B84E-B92C-ECB119457FBA}" type="slidenum">
              <a:rPr/>
              <a:t>609</a:t>
            </a:fld>
            <a:endParaRPr/>
          </a:p>
        </p:txBody>
      </p:sp>
    </p:spTree>
    <p:extLst>
      <p:ext uri="{BB962C8B-B14F-4D97-AF65-F5344CB8AC3E}">
        <p14:creationId xmlns:p14="http://schemas.microsoft.com/office/powerpoint/2010/main" val="3154613773"/>
      </p:ext>
    </p:extLst>
  </p:cSld>
  <p:clrMapOvr>
    <a:masterClrMapping/>
  </p:clrMapOvr>
</p:notes>
</file>

<file path=ppt/notesSlides/notesSlide61.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lnSpc>
                <a:spcPct val="80000"/>
              </a:lnSpc>
              <a:buFontTx/>
              <a:buNone/>
            </a:pPr>
            <a:r>
              <a:rPr lang="zh-TW" sz="1200" kern="1200">
                <a:solidFill>
                  <a:schemeClr val="tx1"/>
                </a:solidFill>
                <a:latin typeface="Arial"/>
                <a:ea typeface="ＭＳ Ｐゴシック" charset="0"/>
                <a:cs typeface="ＭＳ Ｐゴシック" charset="0"/>
              </a:rPr>
              <a:t>2 — 基本交換器和終端裝置組態</a:t>
            </a:r>
          </a:p>
          <a:p>
            <a:pPr rtl="0">
              <a:lnSpc>
                <a:spcPct val="80000"/>
              </a:lnSpc>
              <a:buFontTx/>
              <a:buNone/>
            </a:pPr>
            <a:r>
              <a:rPr lang="zh-TW" sz="1200" kern="1200">
                <a:solidFill>
                  <a:schemeClr val="tx1"/>
                </a:solidFill>
                <a:latin typeface="Arial"/>
                <a:ea typeface="ＭＳ Ｐゴシック" charset="0"/>
                <a:cs typeface="ＭＳ Ｐゴシック" charset="0"/>
              </a:rPr>
              <a:t>2.3 – The Command Structure</a:t>
            </a:r>
          </a:p>
          <a:p>
            <a:pPr rtl="0">
              <a:lnSpc>
                <a:spcPct val="80000"/>
              </a:lnSpc>
              <a:buFontTx/>
              <a:buNone/>
            </a:pPr>
            <a:r>
              <a:rPr lang="zh-TW">
                <a:latin typeface="Arial"/>
              </a:rPr>
              <a:t>2.3.5 – Hot Keys and Shortcuts</a:t>
            </a:r>
          </a:p>
          <a:p>
            <a:endParaRPr lang="en-US"/>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61</a:t>
            </a:fld>
            <a:endParaRPr>
              <a:solidFill>
                <a:prstClr val="black"/>
              </a:solidFill>
            </a:endParaRPr>
          </a:p>
        </p:txBody>
      </p:sp>
    </p:spTree>
    <p:extLst>
      <p:ext uri="{BB962C8B-B14F-4D97-AF65-F5344CB8AC3E}">
        <p14:creationId xmlns:p14="http://schemas.microsoft.com/office/powerpoint/2010/main" val="3673082348"/>
      </p:ext>
    </p:extLst>
  </p:cSld>
  <p:clrMapOvr>
    <a:masterClrMapping/>
  </p:clrMapOvr>
</p:notes>
</file>

<file path=ppt/notesSlides/notesSlide610.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4 - VLAN 間路由</a:t>
            </a:r>
          </a:p>
          <a:p>
            <a:pPr rtl="0"/>
            <a:r>
              <a:rPr lang="zh-TW"/>
              <a:t>4.3 — 使用第 3 層交換器的 VLAN 間路由</a:t>
            </a:r>
          </a:p>
          <a:p>
            <a:pPr rtl="0"/>
            <a:r>
              <a:rPr lang="zh-TW"/>
              <a:t>4.3.1 — 第 3 層交換器 VLAN 間路由</a:t>
            </a:r>
          </a:p>
        </p:txBody>
      </p:sp>
      <p:sp>
        <p:nvSpPr>
          <p:cNvPr id="4" name="Slide Number Placeholder 3"/>
          <p:cNvSpPr>
            <a:spLocks noGrp="1"/>
          </p:cNvSpPr>
          <p:nvPr>
            <p:ph type="sldNum" sz="quarter" idx="5"/>
          </p:nvPr>
        </p:nvSpPr>
        <p:spPr/>
        <p:txBody>
          <a:bodyPr/>
          <a:lstStyle/>
          <a:p>
            <a:pPr rtl="0"/>
            <a:fld id="{5641018C-6CAF-B84E-B92C-ECB119457FBA}" type="slidenum">
              <a:rPr/>
              <a:t>610</a:t>
            </a:fld>
            <a:endParaRPr/>
          </a:p>
        </p:txBody>
      </p:sp>
    </p:spTree>
    <p:extLst>
      <p:ext uri="{BB962C8B-B14F-4D97-AF65-F5344CB8AC3E}">
        <p14:creationId xmlns:p14="http://schemas.microsoft.com/office/powerpoint/2010/main" val="2827947080"/>
      </p:ext>
    </p:extLst>
  </p:cSld>
  <p:clrMapOvr>
    <a:masterClrMapping/>
  </p:clrMapOvr>
</p:notes>
</file>

<file path=ppt/notesSlides/notesSlide611.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4 - VLAN 間路由</a:t>
            </a:r>
          </a:p>
          <a:p>
            <a:pPr rtl="0"/>
            <a:r>
              <a:rPr lang="zh-TW"/>
              <a:t>4.3 — 使用第 3 層交換器的 VLAN 間路由</a:t>
            </a:r>
          </a:p>
          <a:p>
            <a:pPr rtl="0"/>
            <a:r>
              <a:rPr lang="zh-TW"/>
              <a:t>4.3.2 — 第 3 層交換器案例</a:t>
            </a:r>
          </a:p>
        </p:txBody>
      </p:sp>
      <p:sp>
        <p:nvSpPr>
          <p:cNvPr id="4" name="Slide Number Placeholder 3"/>
          <p:cNvSpPr>
            <a:spLocks noGrp="1"/>
          </p:cNvSpPr>
          <p:nvPr>
            <p:ph type="sldNum" sz="quarter" idx="5"/>
          </p:nvPr>
        </p:nvSpPr>
        <p:spPr/>
        <p:txBody>
          <a:bodyPr/>
          <a:lstStyle/>
          <a:p>
            <a:pPr rtl="0"/>
            <a:fld id="{5641018C-6CAF-B84E-B92C-ECB119457FBA}" type="slidenum">
              <a:rPr/>
              <a:t>611</a:t>
            </a:fld>
            <a:endParaRPr/>
          </a:p>
        </p:txBody>
      </p:sp>
    </p:spTree>
    <p:extLst>
      <p:ext uri="{BB962C8B-B14F-4D97-AF65-F5344CB8AC3E}">
        <p14:creationId xmlns:p14="http://schemas.microsoft.com/office/powerpoint/2010/main" val="4149938308"/>
      </p:ext>
    </p:extLst>
  </p:cSld>
  <p:clrMapOvr>
    <a:masterClrMapping/>
  </p:clrMapOvr>
</p:notes>
</file>

<file path=ppt/notesSlides/notesSlide612.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4 - VLAN 間路由</a:t>
            </a:r>
          </a:p>
          <a:p>
            <a:pPr rtl="0"/>
            <a:r>
              <a:rPr lang="zh-TW"/>
              <a:t>4.3 — 使用第 3 層交換器的 VLAN 間路由</a:t>
            </a:r>
          </a:p>
          <a:p>
            <a:pPr rtl="0"/>
            <a:r>
              <a:rPr lang="zh-TW"/>
              <a:t>4.3.3 – 第 3 層交換器設定</a:t>
            </a:r>
          </a:p>
        </p:txBody>
      </p:sp>
      <p:sp>
        <p:nvSpPr>
          <p:cNvPr id="4" name="Slide Number Placeholder 3"/>
          <p:cNvSpPr>
            <a:spLocks noGrp="1"/>
          </p:cNvSpPr>
          <p:nvPr>
            <p:ph type="sldNum" sz="quarter" idx="5"/>
          </p:nvPr>
        </p:nvSpPr>
        <p:spPr/>
        <p:txBody>
          <a:bodyPr/>
          <a:lstStyle/>
          <a:p>
            <a:pPr rtl="0"/>
            <a:fld id="{5641018C-6CAF-B84E-B92C-ECB119457FBA}" type="slidenum">
              <a:rPr/>
              <a:t>612</a:t>
            </a:fld>
            <a:endParaRPr/>
          </a:p>
        </p:txBody>
      </p:sp>
    </p:spTree>
    <p:extLst>
      <p:ext uri="{BB962C8B-B14F-4D97-AF65-F5344CB8AC3E}">
        <p14:creationId xmlns:p14="http://schemas.microsoft.com/office/powerpoint/2010/main" val="2850563674"/>
      </p:ext>
    </p:extLst>
  </p:cSld>
  <p:clrMapOvr>
    <a:masterClrMapping/>
  </p:clrMapOvr>
</p:notes>
</file>

<file path=ppt/notesSlides/notesSlide613.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4 - VLAN 間路由</a:t>
            </a:r>
          </a:p>
          <a:p>
            <a:pPr rtl="0"/>
            <a:r>
              <a:rPr lang="zh-TW"/>
              <a:t>4.3 — 使用第 3 層交換器的 VLAN 間路由</a:t>
            </a:r>
          </a:p>
          <a:p>
            <a:pPr rtl="0"/>
            <a:r>
              <a:rPr lang="zh-TW"/>
              <a:t>4.3.4 — 第 3 層交換器間 VLAN 路由驗證</a:t>
            </a:r>
          </a:p>
        </p:txBody>
      </p:sp>
      <p:sp>
        <p:nvSpPr>
          <p:cNvPr id="4" name="Slide Number Placeholder 3"/>
          <p:cNvSpPr>
            <a:spLocks noGrp="1"/>
          </p:cNvSpPr>
          <p:nvPr>
            <p:ph type="sldNum" sz="quarter" idx="5"/>
          </p:nvPr>
        </p:nvSpPr>
        <p:spPr/>
        <p:txBody>
          <a:bodyPr/>
          <a:lstStyle/>
          <a:p>
            <a:pPr rtl="0"/>
            <a:fld id="{5641018C-6CAF-B84E-B92C-ECB119457FBA}" type="slidenum">
              <a:rPr/>
              <a:t>613</a:t>
            </a:fld>
            <a:endParaRPr/>
          </a:p>
        </p:txBody>
      </p:sp>
    </p:spTree>
    <p:extLst>
      <p:ext uri="{BB962C8B-B14F-4D97-AF65-F5344CB8AC3E}">
        <p14:creationId xmlns:p14="http://schemas.microsoft.com/office/powerpoint/2010/main" val="199784125"/>
      </p:ext>
    </p:extLst>
  </p:cSld>
  <p:clrMapOvr>
    <a:masterClrMapping/>
  </p:clrMapOvr>
</p:notes>
</file>

<file path=ppt/notesSlides/notesSlide614.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4 - VLAN 間路由</a:t>
            </a:r>
          </a:p>
          <a:p>
            <a:pPr rtl="0"/>
            <a:r>
              <a:rPr lang="zh-TW"/>
              <a:t>4.3 — 使用第 3 層交換器的 VLAN 間路由</a:t>
            </a:r>
          </a:p>
          <a:p>
            <a:pPr rtl="0"/>
            <a:r>
              <a:rPr lang="zh-TW"/>
              <a:t>4.3.5 - 在第 3 層交換器上的路由</a:t>
            </a:r>
          </a:p>
        </p:txBody>
      </p:sp>
      <p:sp>
        <p:nvSpPr>
          <p:cNvPr id="4" name="Slide Number Placeholder 3"/>
          <p:cNvSpPr>
            <a:spLocks noGrp="1"/>
          </p:cNvSpPr>
          <p:nvPr>
            <p:ph type="sldNum" sz="quarter" idx="5"/>
          </p:nvPr>
        </p:nvSpPr>
        <p:spPr/>
        <p:txBody>
          <a:bodyPr/>
          <a:lstStyle/>
          <a:p>
            <a:pPr rtl="0"/>
            <a:fld id="{5641018C-6CAF-B84E-B92C-ECB119457FBA}" type="slidenum">
              <a:rPr/>
              <a:t>614</a:t>
            </a:fld>
            <a:endParaRPr/>
          </a:p>
        </p:txBody>
      </p:sp>
    </p:spTree>
    <p:extLst>
      <p:ext uri="{BB962C8B-B14F-4D97-AF65-F5344CB8AC3E}">
        <p14:creationId xmlns:p14="http://schemas.microsoft.com/office/powerpoint/2010/main" val="1811605386"/>
      </p:ext>
    </p:extLst>
  </p:cSld>
  <p:clrMapOvr>
    <a:masterClrMapping/>
  </p:clrMapOvr>
</p:notes>
</file>

<file path=ppt/notesSlides/notesSlide615.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4 - VLAN 間路由</a:t>
            </a:r>
          </a:p>
          <a:p>
            <a:pPr rtl="0"/>
            <a:r>
              <a:rPr lang="zh-TW"/>
              <a:t>4.3 — 使用第 3 層交換器的 VLAN 間路由</a:t>
            </a:r>
          </a:p>
          <a:p>
            <a:pPr rtl="0"/>
            <a:r>
              <a:rPr lang="zh-TW"/>
              <a:t>4.3.6 - 第 3 層交換器上的路由案例</a:t>
            </a:r>
          </a:p>
        </p:txBody>
      </p:sp>
      <p:sp>
        <p:nvSpPr>
          <p:cNvPr id="4" name="Slide Number Placeholder 3"/>
          <p:cNvSpPr>
            <a:spLocks noGrp="1"/>
          </p:cNvSpPr>
          <p:nvPr>
            <p:ph type="sldNum" sz="quarter" idx="5"/>
          </p:nvPr>
        </p:nvSpPr>
        <p:spPr/>
        <p:txBody>
          <a:bodyPr/>
          <a:lstStyle/>
          <a:p>
            <a:pPr rtl="0"/>
            <a:fld id="{5641018C-6CAF-B84E-B92C-ECB119457FBA}" type="slidenum">
              <a:rPr/>
              <a:t>615</a:t>
            </a:fld>
            <a:endParaRPr/>
          </a:p>
        </p:txBody>
      </p:sp>
    </p:spTree>
    <p:extLst>
      <p:ext uri="{BB962C8B-B14F-4D97-AF65-F5344CB8AC3E}">
        <p14:creationId xmlns:p14="http://schemas.microsoft.com/office/powerpoint/2010/main" val="3746547264"/>
      </p:ext>
    </p:extLst>
  </p:cSld>
  <p:clrMapOvr>
    <a:masterClrMapping/>
  </p:clrMapOvr>
</p:notes>
</file>

<file path=ppt/notesSlides/notesSlide616.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4 - VLAN 間路由</a:t>
            </a:r>
          </a:p>
          <a:p>
            <a:pPr rtl="0"/>
            <a:r>
              <a:rPr lang="zh-TW"/>
              <a:t>4.3 — 使用第 3 層交換器的 VLAN 間路由</a:t>
            </a:r>
          </a:p>
          <a:p>
            <a:pPr rtl="0"/>
            <a:r>
              <a:rPr lang="zh-TW"/>
              <a:t>4.3.7 — 第 3 層交換器的路由設定</a:t>
            </a:r>
          </a:p>
        </p:txBody>
      </p:sp>
      <p:sp>
        <p:nvSpPr>
          <p:cNvPr id="4" name="Slide Number Placeholder 3"/>
          <p:cNvSpPr>
            <a:spLocks noGrp="1"/>
          </p:cNvSpPr>
          <p:nvPr>
            <p:ph type="sldNum" sz="quarter" idx="5"/>
          </p:nvPr>
        </p:nvSpPr>
        <p:spPr/>
        <p:txBody>
          <a:bodyPr/>
          <a:lstStyle/>
          <a:p>
            <a:pPr rtl="0"/>
            <a:fld id="{5641018C-6CAF-B84E-B92C-ECB119457FBA}" type="slidenum">
              <a:rPr/>
              <a:t>616</a:t>
            </a:fld>
            <a:endParaRPr/>
          </a:p>
        </p:txBody>
      </p:sp>
    </p:spTree>
    <p:extLst>
      <p:ext uri="{BB962C8B-B14F-4D97-AF65-F5344CB8AC3E}">
        <p14:creationId xmlns:p14="http://schemas.microsoft.com/office/powerpoint/2010/main" val="2176302059"/>
      </p:ext>
    </p:extLst>
  </p:cSld>
  <p:clrMapOvr>
    <a:masterClrMapping/>
  </p:clrMapOvr>
</p:notes>
</file>

<file path=ppt/notesSlides/notesSlide617.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4 - VLAN 間路由</a:t>
            </a:r>
          </a:p>
          <a:p>
            <a:pPr rtl="0"/>
            <a:r>
              <a:rPr lang="zh-TW"/>
              <a:t>4.4 - VLAN 間路由故障排除</a:t>
            </a:r>
          </a:p>
          <a:p>
            <a:pPr rtl="0"/>
            <a:r>
              <a:rPr lang="zh-TW"/>
              <a:t>4.4.1 — 常見的 VLAN 間問題</a:t>
            </a:r>
          </a:p>
        </p:txBody>
      </p:sp>
      <p:sp>
        <p:nvSpPr>
          <p:cNvPr id="4" name="Slide Number Placeholder 3"/>
          <p:cNvSpPr>
            <a:spLocks noGrp="1"/>
          </p:cNvSpPr>
          <p:nvPr>
            <p:ph type="sldNum" sz="quarter" idx="5"/>
          </p:nvPr>
        </p:nvSpPr>
        <p:spPr/>
        <p:txBody>
          <a:bodyPr/>
          <a:lstStyle/>
          <a:p>
            <a:pPr rtl="0"/>
            <a:fld id="{5641018C-6CAF-B84E-B92C-ECB119457FBA}" type="slidenum">
              <a:rPr/>
              <a:t>617</a:t>
            </a:fld>
            <a:endParaRPr/>
          </a:p>
        </p:txBody>
      </p:sp>
    </p:spTree>
    <p:extLst>
      <p:ext uri="{BB962C8B-B14F-4D97-AF65-F5344CB8AC3E}">
        <p14:creationId xmlns:p14="http://schemas.microsoft.com/office/powerpoint/2010/main" val="781234704"/>
      </p:ext>
    </p:extLst>
  </p:cSld>
  <p:clrMapOvr>
    <a:masterClrMapping/>
  </p:clrMapOvr>
</p:notes>
</file>

<file path=ppt/notesSlides/notesSlide618.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4 - VLAN 間路由</a:t>
            </a:r>
          </a:p>
          <a:p>
            <a:pPr rtl="0"/>
            <a:r>
              <a:rPr lang="zh-TW"/>
              <a:t>4.4 - VLAN 間路由故障排除</a:t>
            </a:r>
          </a:p>
          <a:p>
            <a:pPr rtl="0"/>
            <a:r>
              <a:rPr lang="zh-TW"/>
              <a:t>4.4.2 — 故障排除 VLAN 間路由案例</a:t>
            </a:r>
          </a:p>
        </p:txBody>
      </p:sp>
      <p:sp>
        <p:nvSpPr>
          <p:cNvPr id="4" name="Slide Number Placeholder 3"/>
          <p:cNvSpPr>
            <a:spLocks noGrp="1"/>
          </p:cNvSpPr>
          <p:nvPr>
            <p:ph type="sldNum" sz="quarter" idx="5"/>
          </p:nvPr>
        </p:nvSpPr>
        <p:spPr/>
        <p:txBody>
          <a:bodyPr/>
          <a:lstStyle/>
          <a:p>
            <a:pPr rtl="0"/>
            <a:fld id="{5641018C-6CAF-B84E-B92C-ECB119457FBA}" type="slidenum">
              <a:rPr/>
              <a:t>618</a:t>
            </a:fld>
            <a:endParaRPr/>
          </a:p>
        </p:txBody>
      </p:sp>
    </p:spTree>
    <p:extLst>
      <p:ext uri="{BB962C8B-B14F-4D97-AF65-F5344CB8AC3E}">
        <p14:creationId xmlns:p14="http://schemas.microsoft.com/office/powerpoint/2010/main" val="1343349864"/>
      </p:ext>
    </p:extLst>
  </p:cSld>
  <p:clrMapOvr>
    <a:masterClrMapping/>
  </p:clrMapOvr>
</p:notes>
</file>

<file path=ppt/notesSlides/notesSlide619.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4 - VLAN 間路由</a:t>
            </a:r>
          </a:p>
          <a:p>
            <a:pPr rtl="0"/>
            <a:r>
              <a:rPr lang="zh-TW"/>
              <a:t>4.4 - VLAN 間路由故障排除</a:t>
            </a:r>
          </a:p>
          <a:p>
            <a:pPr rtl="0"/>
            <a:r>
              <a:rPr lang="zh-TW"/>
              <a:t>4.4.3 — 缺少 VLAN</a:t>
            </a:r>
          </a:p>
        </p:txBody>
      </p:sp>
      <p:sp>
        <p:nvSpPr>
          <p:cNvPr id="4" name="Slide Number Placeholder 3"/>
          <p:cNvSpPr>
            <a:spLocks noGrp="1"/>
          </p:cNvSpPr>
          <p:nvPr>
            <p:ph type="sldNum" sz="quarter" idx="5"/>
          </p:nvPr>
        </p:nvSpPr>
        <p:spPr/>
        <p:txBody>
          <a:bodyPr/>
          <a:lstStyle/>
          <a:p>
            <a:pPr rtl="0"/>
            <a:fld id="{5641018C-6CAF-B84E-B92C-ECB119457FBA}" type="slidenum">
              <a:rPr/>
              <a:t>619</a:t>
            </a:fld>
            <a:endParaRPr/>
          </a:p>
        </p:txBody>
      </p:sp>
    </p:spTree>
    <p:extLst>
      <p:ext uri="{BB962C8B-B14F-4D97-AF65-F5344CB8AC3E}">
        <p14:creationId xmlns:p14="http://schemas.microsoft.com/office/powerpoint/2010/main" val="4169568941"/>
      </p:ext>
    </p:extLst>
  </p:cSld>
  <p:clrMapOvr>
    <a:masterClrMapping/>
  </p:clrMapOvr>
</p:notes>
</file>

<file path=ppt/notesSlides/notesSlide62.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2529" name="Rectangle 11"/>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a:ea typeface="ＭＳ Ｐゴシック" charset="0"/>
                <a:cs typeface="ＭＳ Ｐゴシック" charset="0"/>
              </a:defRPr>
            </a:lvl1pPr>
            <a:lvl2pPr marL="742950" indent="-285750" defTabSz="903288">
              <a:defRPr sz="2400">
                <a:solidFill>
                  <a:schemeClr val="tx1"/>
                </a:solidFill>
                <a:latin typeface="Arial"/>
                <a:ea typeface="ＭＳ Ｐゴシック" charset="0"/>
              </a:defRPr>
            </a:lvl2pPr>
            <a:lvl3pPr marL="1143000" indent="-228600" defTabSz="903288">
              <a:defRPr sz="2400">
                <a:solidFill>
                  <a:schemeClr val="tx1"/>
                </a:solidFill>
                <a:latin typeface="Arial"/>
                <a:ea typeface="ＭＳ Ｐゴシック" charset="0"/>
              </a:defRPr>
            </a:lvl3pPr>
            <a:lvl4pPr marL="1600200" indent="-228600" defTabSz="903288">
              <a:defRPr sz="2400">
                <a:solidFill>
                  <a:schemeClr val="tx1"/>
                </a:solidFill>
                <a:latin typeface="Arial"/>
                <a:ea typeface="ＭＳ Ｐゴシック" charset="0"/>
              </a:defRPr>
            </a:lvl4pPr>
            <a:lvl5pPr marL="2057400" indent="-228600" defTabSz="903288">
              <a:defRPr sz="2400">
                <a:solidFill>
                  <a:schemeClr val="tx1"/>
                </a:solidFill>
                <a:latin typeface="Arial"/>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9pPr>
          </a:lstStyle>
          <a:p>
            <a:pPr rtl="0"/>
            <a:fld id="{3997A419-355F-A04A-96E0-21643AF8E9FF}" type="slidenum">
              <a:rPr sz="800">
                <a:solidFill>
                  <a:prstClr val="black"/>
                </a:solidFill>
              </a:rPr>
              <a:pPr rtl="0"/>
              <a:t>62</a:t>
            </a:fld>
            <a:endParaRPr sz="800">
              <a:solidFill>
                <a:prstClr val="black"/>
              </a:solidFill>
            </a:endParaRPr>
          </a:p>
        </p:txBody>
      </p:sp>
      <p:sp>
        <p:nvSpPr>
          <p:cNvPr id="22530" name="Rectangle 2"/>
          <p:cNvSpPr>
            <a:spLocks noGrp="1" noRot="1" noChangeAspect="1" noChangeArrowheads="1" noTextEdit="1"/>
          </p:cNvSpPr>
          <p:nvPr>
            <p:ph type="sldImg"/>
          </p:nvPr>
        </p:nvSpPr>
        <p:spPr>
          <a:xfrm>
            <a:off x="1168400" y="1243013"/>
            <a:ext cx="4470400" cy="3354387"/>
          </a:xfrm>
        </p:spPr>
      </p:sp>
      <p:sp>
        <p:nvSpPr>
          <p:cNvPr id="2253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lnSpc>
                <a:spcPct val="80000"/>
              </a:lnSpc>
              <a:buFontTx/>
              <a:buNone/>
            </a:pPr>
            <a:r>
              <a:rPr lang="zh-TW" sz="1200" kern="1200">
                <a:solidFill>
                  <a:schemeClr val="tx1"/>
                </a:solidFill>
                <a:latin typeface="Arial"/>
                <a:ea typeface="ＭＳ Ｐゴシック" charset="0"/>
                <a:cs typeface="ＭＳ Ｐゴシック" charset="0"/>
              </a:rPr>
              <a:t>2 — 基本交換器和終端裝置組態</a:t>
            </a:r>
          </a:p>
          <a:p>
            <a:pPr rtl="0">
              <a:lnSpc>
                <a:spcPct val="80000"/>
              </a:lnSpc>
              <a:buFontTx/>
              <a:buNone/>
            </a:pPr>
            <a:r>
              <a:rPr lang="zh-TW" sz="1200" kern="1200">
                <a:solidFill>
                  <a:schemeClr val="tx1"/>
                </a:solidFill>
                <a:latin typeface="Arial"/>
                <a:ea typeface="ＭＳ Ｐゴシック" charset="0"/>
                <a:cs typeface="ＭＳ Ｐゴシック" charset="0"/>
              </a:rPr>
              <a:t>裝置基本設定</a:t>
            </a:r>
          </a:p>
          <a:p>
            <a:pPr rtl="0">
              <a:lnSpc>
                <a:spcPct val="80000"/>
              </a:lnSpc>
              <a:buFontTx/>
              <a:buNone/>
            </a:pPr>
            <a:r>
              <a:rPr lang="zh-TW">
                <a:latin typeface="Arial"/>
              </a:rPr>
              <a:t>設備名稱</a:t>
            </a:r>
          </a:p>
          <a:p>
            <a:endParaRPr lang="en-US"/>
          </a:p>
        </p:txBody>
      </p:sp>
    </p:spTree>
    <p:extLst>
      <p:ext uri="{BB962C8B-B14F-4D97-AF65-F5344CB8AC3E}">
        <p14:creationId xmlns:p14="http://schemas.microsoft.com/office/powerpoint/2010/main" val="2181036626"/>
      </p:ext>
    </p:extLst>
  </p:cSld>
  <p:clrMapOvr>
    <a:masterClrMapping/>
  </p:clrMapOvr>
</p:notes>
</file>

<file path=ppt/notesSlides/notesSlide620.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4 - VLAN 間路由</a:t>
            </a:r>
          </a:p>
          <a:p>
            <a:pPr rtl="0"/>
            <a:r>
              <a:rPr lang="zh-TW"/>
              <a:t>4.4 - VLAN 間路由故障排除</a:t>
            </a:r>
          </a:p>
          <a:p>
            <a:pPr rtl="0"/>
            <a:r>
              <a:rPr lang="zh-TW"/>
              <a:t>4.4.4 — 交換器中繼連接埠問題</a:t>
            </a:r>
          </a:p>
        </p:txBody>
      </p:sp>
      <p:sp>
        <p:nvSpPr>
          <p:cNvPr id="4" name="Slide Number Placeholder 3"/>
          <p:cNvSpPr>
            <a:spLocks noGrp="1"/>
          </p:cNvSpPr>
          <p:nvPr>
            <p:ph type="sldNum" sz="quarter" idx="5"/>
          </p:nvPr>
        </p:nvSpPr>
        <p:spPr/>
        <p:txBody>
          <a:bodyPr/>
          <a:lstStyle/>
          <a:p>
            <a:pPr rtl="0"/>
            <a:fld id="{5641018C-6CAF-B84E-B92C-ECB119457FBA}" type="slidenum">
              <a:rPr/>
              <a:t>620</a:t>
            </a:fld>
            <a:endParaRPr/>
          </a:p>
        </p:txBody>
      </p:sp>
    </p:spTree>
    <p:extLst>
      <p:ext uri="{BB962C8B-B14F-4D97-AF65-F5344CB8AC3E}">
        <p14:creationId xmlns:p14="http://schemas.microsoft.com/office/powerpoint/2010/main" val="3035305605"/>
      </p:ext>
    </p:extLst>
  </p:cSld>
  <p:clrMapOvr>
    <a:masterClrMapping/>
  </p:clrMapOvr>
</p:notes>
</file>

<file path=ppt/notesSlides/notesSlide621.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4 - VLAN 間路由</a:t>
            </a:r>
          </a:p>
          <a:p>
            <a:pPr rtl="0"/>
            <a:r>
              <a:rPr lang="zh-TW"/>
              <a:t>4.4 - VLAN 間路由故障排除</a:t>
            </a:r>
          </a:p>
          <a:p>
            <a:pPr rtl="0"/>
            <a:r>
              <a:rPr lang="zh-TW"/>
              <a:t>4.4.5 — 交換器存取連接埠問題</a:t>
            </a:r>
          </a:p>
        </p:txBody>
      </p:sp>
      <p:sp>
        <p:nvSpPr>
          <p:cNvPr id="4" name="Slide Number Placeholder 3"/>
          <p:cNvSpPr>
            <a:spLocks noGrp="1"/>
          </p:cNvSpPr>
          <p:nvPr>
            <p:ph type="sldNum" sz="quarter" idx="5"/>
          </p:nvPr>
        </p:nvSpPr>
        <p:spPr/>
        <p:txBody>
          <a:bodyPr/>
          <a:lstStyle/>
          <a:p>
            <a:pPr rtl="0"/>
            <a:fld id="{5641018C-6CAF-B84E-B92C-ECB119457FBA}" type="slidenum">
              <a:rPr/>
              <a:t>621</a:t>
            </a:fld>
            <a:endParaRPr/>
          </a:p>
        </p:txBody>
      </p:sp>
    </p:spTree>
    <p:extLst>
      <p:ext uri="{BB962C8B-B14F-4D97-AF65-F5344CB8AC3E}">
        <p14:creationId xmlns:p14="http://schemas.microsoft.com/office/powerpoint/2010/main" val="667503872"/>
      </p:ext>
    </p:extLst>
  </p:cSld>
  <p:clrMapOvr>
    <a:masterClrMapping/>
  </p:clrMapOvr>
</p:notes>
</file>

<file path=ppt/notesSlides/notesSlide622.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4 - VLAN 間路由</a:t>
            </a:r>
          </a:p>
          <a:p>
            <a:pPr rtl="0"/>
            <a:r>
              <a:rPr lang="zh-TW"/>
              <a:t>4.4 - VLAN 間路由故障排除</a:t>
            </a:r>
          </a:p>
          <a:p>
            <a:pPr rtl="0"/>
            <a:r>
              <a:rPr lang="zh-TW"/>
              <a:t>4.4.6 – 路由器設定問題</a:t>
            </a:r>
          </a:p>
          <a:p>
            <a:pPr rtl="0"/>
            <a:r>
              <a:rPr lang="zh-TW"/>
              <a:t>4.4.7 — 檢查你的理解 — 故障排除 VLAN 間路由</a:t>
            </a:r>
          </a:p>
        </p:txBody>
      </p:sp>
      <p:sp>
        <p:nvSpPr>
          <p:cNvPr id="4" name="Slide Number Placeholder 3"/>
          <p:cNvSpPr>
            <a:spLocks noGrp="1"/>
          </p:cNvSpPr>
          <p:nvPr>
            <p:ph type="sldNum" sz="quarter" idx="5"/>
          </p:nvPr>
        </p:nvSpPr>
        <p:spPr/>
        <p:txBody>
          <a:bodyPr/>
          <a:lstStyle/>
          <a:p>
            <a:pPr rtl="0"/>
            <a:fld id="{5641018C-6CAF-B84E-B92C-ECB119457FBA}" type="slidenum">
              <a:rPr/>
              <a:t>622</a:t>
            </a:fld>
            <a:endParaRPr/>
          </a:p>
        </p:txBody>
      </p:sp>
    </p:spTree>
    <p:extLst>
      <p:ext uri="{BB962C8B-B14F-4D97-AF65-F5344CB8AC3E}">
        <p14:creationId xmlns:p14="http://schemas.microsoft.com/office/powerpoint/2010/main" val="3223000786"/>
      </p:ext>
    </p:extLst>
  </p:cSld>
  <p:clrMapOvr>
    <a:masterClrMapping/>
  </p:clrMapOvr>
</p:notes>
</file>

<file path=ppt/notesSlides/notesSlide623.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2529" name="Rectangle 11"/>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a:ea typeface="ＭＳ Ｐゴシック" charset="0"/>
                <a:cs typeface="ＭＳ Ｐゴシック" charset="0"/>
              </a:defRPr>
            </a:lvl1pPr>
            <a:lvl2pPr marL="742950" indent="-285750" defTabSz="903288">
              <a:defRPr sz="2400">
                <a:solidFill>
                  <a:schemeClr val="tx1"/>
                </a:solidFill>
                <a:latin typeface="Arial"/>
                <a:ea typeface="ＭＳ Ｐゴシック" charset="0"/>
              </a:defRPr>
            </a:lvl2pPr>
            <a:lvl3pPr marL="1143000" indent="-228600" defTabSz="903288">
              <a:defRPr sz="2400">
                <a:solidFill>
                  <a:schemeClr val="tx1"/>
                </a:solidFill>
                <a:latin typeface="Arial"/>
                <a:ea typeface="ＭＳ Ｐゴシック" charset="0"/>
              </a:defRPr>
            </a:lvl3pPr>
            <a:lvl4pPr marL="1600200" indent="-228600" defTabSz="903288">
              <a:defRPr sz="2400">
                <a:solidFill>
                  <a:schemeClr val="tx1"/>
                </a:solidFill>
                <a:latin typeface="Arial"/>
                <a:ea typeface="ＭＳ Ｐゴシック" charset="0"/>
              </a:defRPr>
            </a:lvl4pPr>
            <a:lvl5pPr marL="2057400" indent="-228600" defTabSz="903288">
              <a:defRPr sz="2400">
                <a:solidFill>
                  <a:schemeClr val="tx1"/>
                </a:solidFill>
                <a:latin typeface="Arial"/>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9pPr>
          </a:lstStyle>
          <a:p>
            <a:pPr rtl="0"/>
            <a:fld id="{3997A419-355F-A04A-96E0-21643AF8E9FF}" type="slidenum">
              <a:rPr sz="800">
                <a:solidFill>
                  <a:prstClr val="black"/>
                </a:solidFill>
              </a:rPr>
              <a:pPr rtl="0"/>
              <a:t>623</a:t>
            </a:fld>
            <a:endParaRPr sz="800">
              <a:solidFill>
                <a:prstClr val="black"/>
              </a:solidFill>
            </a:endParaRPr>
          </a:p>
        </p:txBody>
      </p:sp>
      <p:sp>
        <p:nvSpPr>
          <p:cNvPr id="22530" name="Rectangle 2"/>
          <p:cNvSpPr>
            <a:spLocks noGrp="1" noRot="1" noChangeAspect="1" noChangeArrowheads="1" noTextEdit="1"/>
          </p:cNvSpPr>
          <p:nvPr>
            <p:ph type="sldImg"/>
          </p:nvPr>
        </p:nvSpPr>
        <p:spPr>
          <a:xfrm>
            <a:off x="1168400" y="1243013"/>
            <a:ext cx="4470400" cy="3354387"/>
          </a:xfrm>
        </p:spPr>
      </p:sp>
      <p:sp>
        <p:nvSpPr>
          <p:cNvPr id="2253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457200" rtl="0" eaLnBrk="1" fontAlgn="auto" latinLnBrk="0" hangingPunct="1">
              <a:lnSpc>
                <a:spcPct val="100000"/>
              </a:lnSpc>
              <a:spcBef>
                <a:spcPct val="0"/>
              </a:spcBef>
              <a:spcAft>
                <a:spcPct val="0"/>
              </a:spcAft>
              <a:buClrTx/>
              <a:buSzTx/>
              <a:buFontTx/>
              <a:buNone/>
              <a:defRPr/>
            </a:pPr>
            <a:r>
              <a:rPr lang="zh-TW"/>
              <a:t>4 - VLAN 間路由</a:t>
            </a:r>
          </a:p>
          <a:p>
            <a:pPr marL="0" marR="0" lvl="0" indent="0" algn="l" defTabSz="457200" rtl="0" eaLnBrk="1" fontAlgn="auto" latinLnBrk="0" hangingPunct="1">
              <a:lnSpc>
                <a:spcPct val="100000"/>
              </a:lnSpc>
              <a:spcBef>
                <a:spcPct val="0"/>
              </a:spcBef>
              <a:spcAft>
                <a:spcPct val="0"/>
              </a:spcAft>
              <a:buClrTx/>
              <a:buSzTx/>
              <a:buFontTx/>
              <a:buNone/>
              <a:defRPr/>
            </a:pPr>
            <a:r>
              <a:rPr lang="zh-TW" sz="1200"/>
              <a:t>4.5 — 單元練習和問答</a:t>
            </a:r>
          </a:p>
          <a:p>
            <a:pPr marL="0" marR="0" lvl="0" indent="0" algn="l" defTabSz="457200" rtl="0" eaLnBrk="1" fontAlgn="auto" latinLnBrk="0" hangingPunct="1">
              <a:lnSpc>
                <a:spcPct val="100000"/>
              </a:lnSpc>
              <a:spcBef>
                <a:spcPct val="0"/>
              </a:spcBef>
              <a:spcAft>
                <a:spcPct val="0"/>
              </a:spcAft>
              <a:buClrTx/>
              <a:buSzTx/>
              <a:buFontTx/>
              <a:buNone/>
              <a:defRPr/>
            </a:pPr>
            <a:r>
              <a:rPr lang="zh-TW" sz="1200"/>
              <a:t>4.5.3 — 我在這個單元中學到了什麼？</a:t>
            </a:r>
          </a:p>
        </p:txBody>
      </p:sp>
    </p:spTree>
    <p:extLst>
      <p:ext uri="{BB962C8B-B14F-4D97-AF65-F5344CB8AC3E}">
        <p14:creationId xmlns:p14="http://schemas.microsoft.com/office/powerpoint/2010/main" val="2148076872"/>
      </p:ext>
    </p:extLst>
  </p:cSld>
  <p:clrMapOvr>
    <a:masterClrMapping/>
  </p:clrMapOvr>
</p:notes>
</file>

<file path=ppt/notesSlides/notesSlide624.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2529" name="Rectangle 11"/>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a:ea typeface="ＭＳ Ｐゴシック" charset="0"/>
                <a:cs typeface="ＭＳ Ｐゴシック" charset="0"/>
              </a:defRPr>
            </a:lvl1pPr>
            <a:lvl2pPr marL="742950" indent="-285750" defTabSz="903288">
              <a:defRPr sz="2400">
                <a:solidFill>
                  <a:schemeClr val="tx1"/>
                </a:solidFill>
                <a:latin typeface="Arial"/>
                <a:ea typeface="ＭＳ Ｐゴシック" charset="0"/>
              </a:defRPr>
            </a:lvl2pPr>
            <a:lvl3pPr marL="1143000" indent="-228600" defTabSz="903288">
              <a:defRPr sz="2400">
                <a:solidFill>
                  <a:schemeClr val="tx1"/>
                </a:solidFill>
                <a:latin typeface="Arial"/>
                <a:ea typeface="ＭＳ Ｐゴシック" charset="0"/>
              </a:defRPr>
            </a:lvl3pPr>
            <a:lvl4pPr marL="1600200" indent="-228600" defTabSz="903288">
              <a:defRPr sz="2400">
                <a:solidFill>
                  <a:schemeClr val="tx1"/>
                </a:solidFill>
                <a:latin typeface="Arial"/>
                <a:ea typeface="ＭＳ Ｐゴシック" charset="0"/>
              </a:defRPr>
            </a:lvl4pPr>
            <a:lvl5pPr marL="2057400" indent="-228600" defTabSz="903288">
              <a:defRPr sz="2400">
                <a:solidFill>
                  <a:schemeClr val="tx1"/>
                </a:solidFill>
                <a:latin typeface="Arial"/>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9pPr>
          </a:lstStyle>
          <a:p>
            <a:pPr rtl="0"/>
            <a:fld id="{3997A419-355F-A04A-96E0-21643AF8E9FF}" type="slidenum">
              <a:rPr sz="800">
                <a:solidFill>
                  <a:prstClr val="black"/>
                </a:solidFill>
              </a:rPr>
              <a:pPr rtl="0"/>
              <a:t>624</a:t>
            </a:fld>
            <a:endParaRPr sz="800">
              <a:solidFill>
                <a:prstClr val="black"/>
              </a:solidFill>
            </a:endParaRPr>
          </a:p>
        </p:txBody>
      </p:sp>
      <p:sp>
        <p:nvSpPr>
          <p:cNvPr id="22530" name="Rectangle 2"/>
          <p:cNvSpPr>
            <a:spLocks noGrp="1" noRot="1" noChangeAspect="1" noChangeArrowheads="1" noTextEdit="1"/>
          </p:cNvSpPr>
          <p:nvPr>
            <p:ph type="sldImg"/>
          </p:nvPr>
        </p:nvSpPr>
        <p:spPr>
          <a:xfrm>
            <a:off x="1168400" y="1243013"/>
            <a:ext cx="4470400" cy="3354387"/>
          </a:xfrm>
        </p:spPr>
      </p:sp>
      <p:sp>
        <p:nvSpPr>
          <p:cNvPr id="2253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457200" rtl="0" eaLnBrk="1" fontAlgn="auto" latinLnBrk="0" hangingPunct="1">
              <a:lnSpc>
                <a:spcPct val="100000"/>
              </a:lnSpc>
              <a:spcBef>
                <a:spcPct val="0"/>
              </a:spcBef>
              <a:spcAft>
                <a:spcPct val="0"/>
              </a:spcAft>
              <a:buClrTx/>
              <a:buSzTx/>
              <a:buFontTx/>
              <a:buNone/>
              <a:defRPr/>
            </a:pPr>
            <a:r>
              <a:rPr lang="zh-TW"/>
              <a:t>4 - VLAN 間路由</a:t>
            </a:r>
          </a:p>
          <a:p>
            <a:pPr marL="0" marR="0" lvl="0" indent="0" algn="l" defTabSz="457200" rtl="0" eaLnBrk="1" fontAlgn="auto" latinLnBrk="0" hangingPunct="1">
              <a:lnSpc>
                <a:spcPct val="100000"/>
              </a:lnSpc>
              <a:spcBef>
                <a:spcPct val="0"/>
              </a:spcBef>
              <a:spcAft>
                <a:spcPct val="0"/>
              </a:spcAft>
              <a:buClrTx/>
              <a:buSzTx/>
              <a:buFontTx/>
              <a:buNone/>
              <a:defRPr/>
            </a:pPr>
            <a:r>
              <a:rPr lang="zh-TW" sz="1200"/>
              <a:t>4.5 — 單元練習和問答</a:t>
            </a:r>
          </a:p>
          <a:p>
            <a:pPr marL="0" marR="0" lvl="0" indent="0" algn="l" defTabSz="457200" rtl="0" eaLnBrk="1" fontAlgn="auto" latinLnBrk="0" hangingPunct="1">
              <a:lnSpc>
                <a:spcPct val="100000"/>
              </a:lnSpc>
              <a:spcBef>
                <a:spcPct val="0"/>
              </a:spcBef>
              <a:spcAft>
                <a:spcPct val="0"/>
              </a:spcAft>
              <a:buClrTx/>
              <a:buSzTx/>
              <a:buFontTx/>
              <a:buNone/>
              <a:defRPr/>
            </a:pPr>
            <a:r>
              <a:rPr lang="zh-TW" sz="1200"/>
              <a:t>4.5.3 — 我在這個單元中學到了什麼？(續)</a:t>
            </a:r>
          </a:p>
        </p:txBody>
      </p:sp>
    </p:spTree>
    <p:extLst>
      <p:ext uri="{BB962C8B-B14F-4D97-AF65-F5344CB8AC3E}">
        <p14:creationId xmlns:p14="http://schemas.microsoft.com/office/powerpoint/2010/main" val="3374127657"/>
      </p:ext>
    </p:extLst>
  </p:cSld>
  <p:clrMapOvr>
    <a:masterClrMapping/>
  </p:clrMapOvr>
</p:notes>
</file>

<file path=ppt/notesSlides/notesSlide625.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2529" name="Rectangle 11"/>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a:ea typeface="ＭＳ Ｐゴシック" charset="0"/>
                <a:cs typeface="ＭＳ Ｐゴシック" charset="0"/>
              </a:defRPr>
            </a:lvl1pPr>
            <a:lvl2pPr marL="742950" indent="-285750" defTabSz="903288">
              <a:defRPr sz="2400">
                <a:solidFill>
                  <a:schemeClr val="tx1"/>
                </a:solidFill>
                <a:latin typeface="Arial"/>
                <a:ea typeface="ＭＳ Ｐゴシック" charset="0"/>
              </a:defRPr>
            </a:lvl2pPr>
            <a:lvl3pPr marL="1143000" indent="-228600" defTabSz="903288">
              <a:defRPr sz="2400">
                <a:solidFill>
                  <a:schemeClr val="tx1"/>
                </a:solidFill>
                <a:latin typeface="Arial"/>
                <a:ea typeface="ＭＳ Ｐゴシック" charset="0"/>
              </a:defRPr>
            </a:lvl3pPr>
            <a:lvl4pPr marL="1600200" indent="-228600" defTabSz="903288">
              <a:defRPr sz="2400">
                <a:solidFill>
                  <a:schemeClr val="tx1"/>
                </a:solidFill>
                <a:latin typeface="Arial"/>
                <a:ea typeface="ＭＳ Ｐゴシック" charset="0"/>
              </a:defRPr>
            </a:lvl4pPr>
            <a:lvl5pPr marL="2057400" indent="-228600" defTabSz="903288">
              <a:defRPr sz="2400">
                <a:solidFill>
                  <a:schemeClr val="tx1"/>
                </a:solidFill>
                <a:latin typeface="Arial"/>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9pPr>
          </a:lstStyle>
          <a:p>
            <a:pPr rtl="0"/>
            <a:fld id="{3997A419-355F-A04A-96E0-21643AF8E9FF}" type="slidenum">
              <a:rPr sz="800">
                <a:solidFill>
                  <a:prstClr val="black"/>
                </a:solidFill>
              </a:rPr>
              <a:pPr rtl="0"/>
              <a:t>625</a:t>
            </a:fld>
            <a:endParaRPr sz="800">
              <a:solidFill>
                <a:prstClr val="black"/>
              </a:solidFill>
            </a:endParaRPr>
          </a:p>
        </p:txBody>
      </p:sp>
      <p:sp>
        <p:nvSpPr>
          <p:cNvPr id="22530" name="Rectangle 2"/>
          <p:cNvSpPr>
            <a:spLocks noGrp="1" noRot="1" noChangeAspect="1" noChangeArrowheads="1" noTextEdit="1"/>
          </p:cNvSpPr>
          <p:nvPr>
            <p:ph type="sldImg"/>
          </p:nvPr>
        </p:nvSpPr>
        <p:spPr>
          <a:xfrm>
            <a:off x="1168400" y="1243013"/>
            <a:ext cx="4470400" cy="3354387"/>
          </a:xfrm>
        </p:spPr>
      </p:sp>
      <p:sp>
        <p:nvSpPr>
          <p:cNvPr id="2253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457200" rtl="0" eaLnBrk="1" fontAlgn="auto" latinLnBrk="0" hangingPunct="1">
              <a:lnSpc>
                <a:spcPct val="100000"/>
              </a:lnSpc>
              <a:spcBef>
                <a:spcPct val="0"/>
              </a:spcBef>
              <a:spcAft>
                <a:spcPct val="0"/>
              </a:spcAft>
              <a:buClrTx/>
              <a:buSzTx/>
              <a:buFontTx/>
              <a:buNone/>
              <a:defRPr/>
            </a:pPr>
            <a:r>
              <a:rPr lang="zh-TW"/>
              <a:t>4 - VLAN 間路由</a:t>
            </a:r>
          </a:p>
          <a:p>
            <a:pPr marL="0" marR="0" lvl="0" indent="0" algn="l" defTabSz="457200" rtl="0" eaLnBrk="1" fontAlgn="auto" latinLnBrk="0" hangingPunct="1">
              <a:lnSpc>
                <a:spcPct val="100000"/>
              </a:lnSpc>
              <a:spcBef>
                <a:spcPct val="0"/>
              </a:spcBef>
              <a:spcAft>
                <a:spcPct val="0"/>
              </a:spcAft>
              <a:buClrTx/>
              <a:buSzTx/>
              <a:buFontTx/>
              <a:buNone/>
              <a:defRPr/>
            </a:pPr>
            <a:r>
              <a:rPr lang="zh-TW" sz="1200"/>
              <a:t>4.5 — 單元練習和問答</a:t>
            </a:r>
          </a:p>
          <a:p>
            <a:pPr marL="0" marR="0" lvl="0" indent="0" algn="l" defTabSz="457200" rtl="0" eaLnBrk="1" fontAlgn="auto" latinLnBrk="0" hangingPunct="1">
              <a:lnSpc>
                <a:spcPct val="100000"/>
              </a:lnSpc>
              <a:spcBef>
                <a:spcPct val="0"/>
              </a:spcBef>
              <a:spcAft>
                <a:spcPct val="0"/>
              </a:spcAft>
              <a:buClrTx/>
              <a:buSzTx/>
              <a:buFontTx/>
              <a:buNone/>
              <a:defRPr/>
            </a:pPr>
            <a:r>
              <a:rPr lang="zh-TW" sz="1200"/>
              <a:t>4.5.3 — 我在這個單元中學到了什麼？(續)</a:t>
            </a:r>
          </a:p>
          <a:p>
            <a:pPr marL="0" marR="0" lvl="0" indent="0" algn="l" defTabSz="457200" rtl="0" eaLnBrk="1" fontAlgn="auto" latinLnBrk="0" hangingPunct="1">
              <a:lnSpc>
                <a:spcPct val="100000"/>
              </a:lnSpc>
              <a:spcBef>
                <a:spcPct val="0"/>
              </a:spcBef>
              <a:spcAft>
                <a:spcPct val="0"/>
              </a:spcAft>
              <a:buClrTx/>
              <a:buSzTx/>
              <a:buFontTx/>
              <a:buNone/>
              <a:defRPr/>
            </a:pPr>
            <a:r>
              <a:rPr lang="zh-TW" sz="1200"/>
              <a:t>4.5.4 — </a:t>
            </a:r>
            <a:r>
              <a:rPr lang="zh-TW" altLang="en-US" sz="1200"/>
              <a:t>單元</a:t>
            </a:r>
            <a:r>
              <a:rPr lang="zh-TW" sz="1200"/>
              <a:t>測驗 — VLAN 間路由</a:t>
            </a:r>
          </a:p>
        </p:txBody>
      </p:sp>
    </p:spTree>
    <p:extLst>
      <p:ext uri="{BB962C8B-B14F-4D97-AF65-F5344CB8AC3E}">
        <p14:creationId xmlns:p14="http://schemas.microsoft.com/office/powerpoint/2010/main" val="812586546"/>
      </p:ext>
    </p:extLst>
  </p:cSld>
  <p:clrMapOvr>
    <a:masterClrMapping/>
  </p:clrMapOvr>
</p:notes>
</file>

<file path=ppt/notesSlides/notesSlide626.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57345" name="Rectangle 11"/>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a:ea typeface="ＭＳ Ｐゴシック" charset="0"/>
                <a:cs typeface="ＭＳ Ｐゴシック" charset="0"/>
              </a:defRPr>
            </a:lvl1pPr>
            <a:lvl2pPr marL="742950" indent="-285750" defTabSz="903288">
              <a:defRPr sz="2400">
                <a:solidFill>
                  <a:schemeClr val="tx1"/>
                </a:solidFill>
                <a:latin typeface="Arial"/>
                <a:ea typeface="ＭＳ Ｐゴシック" charset="0"/>
              </a:defRPr>
            </a:lvl2pPr>
            <a:lvl3pPr marL="1143000" indent="-228600" defTabSz="903288">
              <a:defRPr sz="2400">
                <a:solidFill>
                  <a:schemeClr val="tx1"/>
                </a:solidFill>
                <a:latin typeface="Arial"/>
                <a:ea typeface="ＭＳ Ｐゴシック" charset="0"/>
              </a:defRPr>
            </a:lvl3pPr>
            <a:lvl4pPr marL="1600200" indent="-228600" defTabSz="903288">
              <a:defRPr sz="2400">
                <a:solidFill>
                  <a:schemeClr val="tx1"/>
                </a:solidFill>
                <a:latin typeface="Arial"/>
                <a:ea typeface="ＭＳ Ｐゴシック" charset="0"/>
              </a:defRPr>
            </a:lvl4pPr>
            <a:lvl5pPr marL="2057400" indent="-228600" defTabSz="903288">
              <a:defRPr sz="2400">
                <a:solidFill>
                  <a:schemeClr val="tx1"/>
                </a:solidFill>
                <a:latin typeface="Arial"/>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9pPr>
          </a:lstStyle>
          <a:p>
            <a:pPr rtl="0"/>
            <a:fld id="{6C92755B-29FD-8743-9094-C0E3A734D22E}" type="slidenum">
              <a:rPr sz="800">
                <a:solidFill>
                  <a:prstClr val="black"/>
                </a:solidFill>
              </a:rPr>
              <a:pPr rtl="0"/>
              <a:t>626</a:t>
            </a:fld>
            <a:endParaRPr sz="800">
              <a:solidFill>
                <a:prstClr val="black"/>
              </a:solidFill>
            </a:endParaRPr>
          </a:p>
        </p:txBody>
      </p:sp>
      <p:sp>
        <p:nvSpPr>
          <p:cNvPr id="57346" name="Rectangle 2"/>
          <p:cNvSpPr>
            <a:spLocks noGrp="1" noRot="1" noChangeAspect="1" noChangeArrowheads="1" noTextEdit="1"/>
          </p:cNvSpPr>
          <p:nvPr>
            <p:ph type="sldImg"/>
          </p:nvPr>
        </p:nvSpPr>
        <p:spPr>
          <a:xfrm>
            <a:off x="1168400" y="1243013"/>
            <a:ext cx="4470400" cy="3354387"/>
          </a:xfrm>
        </p:spPr>
      </p:sp>
      <p:sp>
        <p:nvSpPr>
          <p:cNvPr id="57347"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457200" rtl="0" eaLnBrk="1" fontAlgn="auto" latinLnBrk="0" hangingPunct="1">
              <a:lnSpc>
                <a:spcPct val="80000"/>
              </a:lnSpc>
              <a:spcBef>
                <a:spcPct val="0"/>
              </a:spcBef>
              <a:spcAft>
                <a:spcPct val="0"/>
              </a:spcAft>
              <a:buClrTx/>
              <a:buSzTx/>
              <a:buFontTx/>
              <a:buNone/>
              <a:defRPr/>
            </a:pPr>
            <a:endParaRPr lang="en-US"/>
          </a:p>
        </p:txBody>
      </p:sp>
    </p:spTree>
    <p:extLst>
      <p:ext uri="{BB962C8B-B14F-4D97-AF65-F5344CB8AC3E}">
        <p14:creationId xmlns:p14="http://schemas.microsoft.com/office/powerpoint/2010/main" val="1938052984"/>
      </p:ext>
    </p:extLst>
  </p:cSld>
  <p:clrMapOvr>
    <a:masterClrMapping/>
  </p:clrMapOvr>
</p:notes>
</file>

<file path=ppt/notesSlides/notesSlide627.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rtl="0"/>
            <a:fld id="{5641018C-6CAF-B84E-B92C-ECB119457FBA}" type="slidenum">
              <a:rPr/>
              <a:t>627</a:t>
            </a:fld>
            <a:endParaRPr/>
          </a:p>
        </p:txBody>
      </p:sp>
    </p:spTree>
    <p:extLst>
      <p:ext uri="{BB962C8B-B14F-4D97-AF65-F5344CB8AC3E}">
        <p14:creationId xmlns:p14="http://schemas.microsoft.com/office/powerpoint/2010/main" val="1991161418"/>
      </p:ext>
    </p:extLst>
  </p:cSld>
  <p:clrMapOvr>
    <a:masterClrMapping/>
  </p:clrMapOvr>
</p:notes>
</file>

<file path=ppt/notesSlides/notesSlide628.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18434" name="Rectangle 11"/>
          <p:cNvSpPr txBox="1">
            <a:spLocks noGrp="1" noChangeArrowheads="1"/>
          </p:cNvSpPr>
          <p:nvPr/>
        </p:nvSpPr>
        <p:spPr bwMode="auto">
          <a:xfrm>
            <a:off x="5885392" y="9435469"/>
            <a:ext cx="806779" cy="312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a:cs typeface="Arial"/>
              </a:defRPr>
            </a:lvl1pPr>
            <a:lvl2pPr marL="742950" indent="-285750" defTabSz="903288" eaLnBrk="0" hangingPunct="0">
              <a:defRPr sz="2400" b="1">
                <a:solidFill>
                  <a:schemeClr val="tx1"/>
                </a:solidFill>
                <a:latin typeface="Arial"/>
                <a:cs typeface="Arial"/>
              </a:defRPr>
            </a:lvl2pPr>
            <a:lvl3pPr marL="1143000" indent="-228600" defTabSz="903288" eaLnBrk="0" hangingPunct="0">
              <a:defRPr sz="2400" b="1">
                <a:solidFill>
                  <a:schemeClr val="tx1"/>
                </a:solidFill>
                <a:latin typeface="Arial"/>
                <a:cs typeface="Arial"/>
              </a:defRPr>
            </a:lvl3pPr>
            <a:lvl4pPr marL="1600200" indent="-228600" defTabSz="903288" eaLnBrk="0" hangingPunct="0">
              <a:defRPr sz="2400" b="1">
                <a:solidFill>
                  <a:schemeClr val="tx1"/>
                </a:solidFill>
                <a:latin typeface="Arial"/>
                <a:cs typeface="Arial"/>
              </a:defRPr>
            </a:lvl4pPr>
            <a:lvl5pPr marL="2057400" indent="-228600" defTabSz="903288" eaLnBrk="0" hangingPunct="0">
              <a:defRPr sz="2400" b="1">
                <a:solidFill>
                  <a:schemeClr val="tx1"/>
                </a:solidFill>
                <a:latin typeface="Arial"/>
                <a:cs typeface="Arial"/>
              </a:defRPr>
            </a:lvl5pPr>
            <a:lvl6pPr marL="2514600" indent="-228600" defTabSz="903288" eaLnBrk="0" fontAlgn="base" hangingPunct="0">
              <a:spcBef>
                <a:spcPct val="0"/>
              </a:spcBef>
              <a:spcAft>
                <a:spcPct val="0"/>
              </a:spcAft>
              <a:defRPr sz="2400" b="1">
                <a:solidFill>
                  <a:schemeClr val="tx1"/>
                </a:solidFill>
                <a:latin typeface="Arial"/>
                <a:cs typeface="Arial"/>
              </a:defRPr>
            </a:lvl6pPr>
            <a:lvl7pPr marL="2971800" indent="-228600" defTabSz="903288" eaLnBrk="0" fontAlgn="base" hangingPunct="0">
              <a:spcBef>
                <a:spcPct val="0"/>
              </a:spcBef>
              <a:spcAft>
                <a:spcPct val="0"/>
              </a:spcAft>
              <a:defRPr sz="2400" b="1">
                <a:solidFill>
                  <a:schemeClr val="tx1"/>
                </a:solidFill>
                <a:latin typeface="Arial"/>
                <a:cs typeface="Arial"/>
              </a:defRPr>
            </a:lvl7pPr>
            <a:lvl8pPr marL="3429000" indent="-228600" defTabSz="903288" eaLnBrk="0" fontAlgn="base" hangingPunct="0">
              <a:spcBef>
                <a:spcPct val="0"/>
              </a:spcBef>
              <a:spcAft>
                <a:spcPct val="0"/>
              </a:spcAft>
              <a:defRPr sz="2400" b="1">
                <a:solidFill>
                  <a:schemeClr val="tx1"/>
                </a:solidFill>
                <a:latin typeface="Arial"/>
                <a:cs typeface="Arial"/>
              </a:defRPr>
            </a:lvl8pPr>
            <a:lvl9pPr marL="3886200" indent="-228600" defTabSz="903288" eaLnBrk="0" fontAlgn="base" hangingPunct="0">
              <a:spcBef>
                <a:spcPct val="0"/>
              </a:spcBef>
              <a:spcAft>
                <a:spcPct val="0"/>
              </a:spcAft>
              <a:defRPr sz="2400" b="1">
                <a:solidFill>
                  <a:schemeClr val="tx1"/>
                </a:solidFill>
                <a:latin typeface="Arial"/>
                <a:cs typeface="Arial"/>
              </a:defRPr>
            </a:lvl9pPr>
          </a:lstStyle>
          <a:p>
            <a:pPr algn="r" rtl="0"/>
            <a:fld id="{7C839C26-801B-42B6-A101-60F37FE2B0A8}" type="slidenum">
              <a:rPr sz="800" b="0">
                <a:solidFill>
                  <a:prstClr val="black"/>
                </a:solidFill>
              </a:rPr>
              <a:pPr algn="r" rtl="0"/>
              <a:t>628</a:t>
            </a:fld>
            <a:endParaRPr sz="800" b="0">
              <a:solidFill>
                <a:prstClr val="black"/>
              </a:solidFill>
            </a:endParaRPr>
          </a:p>
        </p:txBody>
      </p:sp>
      <p:sp>
        <p:nvSpPr>
          <p:cNvPr id="18435" name="Rectangle 2"/>
          <p:cNvSpPr>
            <a:spLocks noGrp="1" noRot="1" noChangeAspect="1" noChangeArrowheads="1" noTextEdit="1"/>
          </p:cNvSpPr>
          <p:nvPr>
            <p:ph type="sldImg"/>
          </p:nvPr>
        </p:nvSpPr>
        <p:spPr>
          <a:xfrm>
            <a:off x="1168400" y="1243013"/>
            <a:ext cx="4470400" cy="3354387"/>
          </a:xfrm>
        </p:spPr>
      </p:sp>
      <p:sp>
        <p:nvSpPr>
          <p:cNvPr id="1843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endParaRPr lang="en-GB"/>
          </a:p>
        </p:txBody>
      </p:sp>
    </p:spTree>
    <p:extLst>
      <p:ext uri="{BB962C8B-B14F-4D97-AF65-F5344CB8AC3E}">
        <p14:creationId xmlns:p14="http://schemas.microsoft.com/office/powerpoint/2010/main" val="3913662163"/>
      </p:ext>
    </p:extLst>
  </p:cSld>
  <p:clrMapOvr>
    <a:masterClrMapping/>
  </p:clrMapOvr>
</p:notes>
</file>

<file path=ppt/notesSlides/notesSlide629.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5 — STP 概念</a:t>
            </a:r>
          </a:p>
          <a:p>
            <a:pPr rtl="0"/>
            <a:r>
              <a:rPr lang="zh-TW"/>
              <a:t>5.1 — STP 的目的</a:t>
            </a:r>
          </a:p>
          <a:p>
            <a:pPr rtl="0"/>
            <a:r>
              <a:rPr lang="zh-TW"/>
              <a:t>5.1.1 — 第 2 層交換式網路的備援</a:t>
            </a:r>
          </a:p>
        </p:txBody>
      </p:sp>
      <p:sp>
        <p:nvSpPr>
          <p:cNvPr id="4" name="Slide Number Placeholder 3"/>
          <p:cNvSpPr>
            <a:spLocks noGrp="1"/>
          </p:cNvSpPr>
          <p:nvPr>
            <p:ph type="sldNum" sz="quarter" idx="5"/>
          </p:nvPr>
        </p:nvSpPr>
        <p:spPr/>
        <p:txBody>
          <a:bodyPr/>
          <a:lstStyle/>
          <a:p>
            <a:pPr rtl="0"/>
            <a:fld id="{5641018C-6CAF-B84E-B92C-ECB119457FBA}" type="slidenum">
              <a:rPr/>
              <a:t>629</a:t>
            </a:fld>
            <a:endParaRPr/>
          </a:p>
        </p:txBody>
      </p:sp>
    </p:spTree>
    <p:extLst>
      <p:ext uri="{BB962C8B-B14F-4D97-AF65-F5344CB8AC3E}">
        <p14:creationId xmlns:p14="http://schemas.microsoft.com/office/powerpoint/2010/main" val="1416751768"/>
      </p:ext>
    </p:extLst>
  </p:cSld>
  <p:clrMapOvr>
    <a:masterClrMapping/>
  </p:clrMapOvr>
</p:notes>
</file>

<file path=ppt/notesSlides/notesSlide63.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2529" name="Rectangle 11"/>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a:ea typeface="ＭＳ Ｐゴシック" charset="0"/>
                <a:cs typeface="ＭＳ Ｐゴシック" charset="0"/>
              </a:defRPr>
            </a:lvl1pPr>
            <a:lvl2pPr marL="742950" indent="-285750" defTabSz="903288">
              <a:defRPr sz="2400">
                <a:solidFill>
                  <a:schemeClr val="tx1"/>
                </a:solidFill>
                <a:latin typeface="Arial"/>
                <a:ea typeface="ＭＳ Ｐゴシック" charset="0"/>
              </a:defRPr>
            </a:lvl2pPr>
            <a:lvl3pPr marL="1143000" indent="-228600" defTabSz="903288">
              <a:defRPr sz="2400">
                <a:solidFill>
                  <a:schemeClr val="tx1"/>
                </a:solidFill>
                <a:latin typeface="Arial"/>
                <a:ea typeface="ＭＳ Ｐゴシック" charset="0"/>
              </a:defRPr>
            </a:lvl3pPr>
            <a:lvl4pPr marL="1600200" indent="-228600" defTabSz="903288">
              <a:defRPr sz="2400">
                <a:solidFill>
                  <a:schemeClr val="tx1"/>
                </a:solidFill>
                <a:latin typeface="Arial"/>
                <a:ea typeface="ＭＳ Ｐゴシック" charset="0"/>
              </a:defRPr>
            </a:lvl4pPr>
            <a:lvl5pPr marL="2057400" indent="-228600" defTabSz="903288">
              <a:defRPr sz="2400">
                <a:solidFill>
                  <a:schemeClr val="tx1"/>
                </a:solidFill>
                <a:latin typeface="Arial"/>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9pPr>
          </a:lstStyle>
          <a:p>
            <a:pPr rtl="0"/>
            <a:fld id="{3997A419-355F-A04A-96E0-21643AF8E9FF}" type="slidenum">
              <a:rPr sz="800">
                <a:solidFill>
                  <a:prstClr val="black"/>
                </a:solidFill>
              </a:rPr>
              <a:pPr rtl="0"/>
              <a:t>63</a:t>
            </a:fld>
            <a:endParaRPr sz="800">
              <a:solidFill>
                <a:prstClr val="black"/>
              </a:solidFill>
            </a:endParaRPr>
          </a:p>
        </p:txBody>
      </p:sp>
      <p:sp>
        <p:nvSpPr>
          <p:cNvPr id="22530" name="Rectangle 2"/>
          <p:cNvSpPr>
            <a:spLocks noGrp="1" noRot="1" noChangeAspect="1" noChangeArrowheads="1" noTextEdit="1"/>
          </p:cNvSpPr>
          <p:nvPr>
            <p:ph type="sldImg"/>
          </p:nvPr>
        </p:nvSpPr>
        <p:spPr>
          <a:xfrm>
            <a:off x="1168400" y="1243013"/>
            <a:ext cx="4470400" cy="3354387"/>
          </a:xfrm>
        </p:spPr>
      </p:sp>
      <p:sp>
        <p:nvSpPr>
          <p:cNvPr id="2253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lnSpc>
                <a:spcPct val="80000"/>
              </a:lnSpc>
              <a:buFontTx/>
              <a:buNone/>
            </a:pPr>
            <a:r>
              <a:rPr lang="zh-TW" sz="1200" kern="1200">
                <a:solidFill>
                  <a:schemeClr val="tx1"/>
                </a:solidFill>
                <a:latin typeface="Arial"/>
                <a:ea typeface="ＭＳ Ｐゴシック" charset="0"/>
                <a:cs typeface="ＭＳ Ｐゴシック" charset="0"/>
              </a:rPr>
              <a:t>2 — 基本交換器和終端裝置組態</a:t>
            </a:r>
          </a:p>
          <a:p>
            <a:pPr rtl="0">
              <a:lnSpc>
                <a:spcPct val="80000"/>
              </a:lnSpc>
              <a:buFontTx/>
              <a:buNone/>
            </a:pPr>
            <a:r>
              <a:rPr lang="zh-TW" sz="1200" kern="1200">
                <a:solidFill>
                  <a:schemeClr val="tx1"/>
                </a:solidFill>
                <a:latin typeface="Arial"/>
                <a:ea typeface="ＭＳ Ｐゴシック" charset="0"/>
                <a:cs typeface="ＭＳ Ｐゴシック" charset="0"/>
              </a:rPr>
              <a:t>裝置基本設定</a:t>
            </a:r>
          </a:p>
          <a:p>
            <a:pPr rtl="0">
              <a:lnSpc>
                <a:spcPct val="80000"/>
              </a:lnSpc>
              <a:buFontTx/>
              <a:buNone/>
            </a:pPr>
            <a:r>
              <a:rPr lang="zh-TW">
                <a:latin typeface="Arial"/>
              </a:rPr>
              <a:t>2.4.2 — 密碼指導方針</a:t>
            </a:r>
          </a:p>
          <a:p>
            <a:endParaRPr lang="en-US"/>
          </a:p>
        </p:txBody>
      </p:sp>
    </p:spTree>
    <p:extLst>
      <p:ext uri="{BB962C8B-B14F-4D97-AF65-F5344CB8AC3E}">
        <p14:creationId xmlns:p14="http://schemas.microsoft.com/office/powerpoint/2010/main" val="3627714205"/>
      </p:ext>
    </p:extLst>
  </p:cSld>
  <p:clrMapOvr>
    <a:masterClrMapping/>
  </p:clrMapOvr>
</p:notes>
</file>

<file path=ppt/notesSlides/notesSlide630.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5 — STP 概念</a:t>
            </a:r>
          </a:p>
          <a:p>
            <a:pPr rtl="0"/>
            <a:r>
              <a:rPr lang="zh-TW"/>
              <a:t>5.1 — STP 的目的</a:t>
            </a:r>
          </a:p>
          <a:p>
            <a:pPr rtl="0"/>
            <a:r>
              <a:rPr lang="zh-TW"/>
              <a:t>5.1.2 – 生成樹協定</a:t>
            </a:r>
          </a:p>
        </p:txBody>
      </p:sp>
      <p:sp>
        <p:nvSpPr>
          <p:cNvPr id="4" name="Slide Number Placeholder 3"/>
          <p:cNvSpPr>
            <a:spLocks noGrp="1"/>
          </p:cNvSpPr>
          <p:nvPr>
            <p:ph type="sldNum" sz="quarter" idx="5"/>
          </p:nvPr>
        </p:nvSpPr>
        <p:spPr/>
        <p:txBody>
          <a:bodyPr/>
          <a:lstStyle/>
          <a:p>
            <a:pPr rtl="0"/>
            <a:fld id="{5641018C-6CAF-B84E-B92C-ECB119457FBA}" type="slidenum">
              <a:rPr/>
              <a:t>630</a:t>
            </a:fld>
            <a:endParaRPr/>
          </a:p>
        </p:txBody>
      </p:sp>
    </p:spTree>
    <p:extLst>
      <p:ext uri="{BB962C8B-B14F-4D97-AF65-F5344CB8AC3E}">
        <p14:creationId xmlns:p14="http://schemas.microsoft.com/office/powerpoint/2010/main" val="409263517"/>
      </p:ext>
    </p:extLst>
  </p:cSld>
  <p:clrMapOvr>
    <a:masterClrMapping/>
  </p:clrMapOvr>
</p:notes>
</file>

<file path=ppt/notesSlides/notesSlide631.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5 — STP 概念</a:t>
            </a:r>
          </a:p>
          <a:p>
            <a:pPr rtl="0"/>
            <a:r>
              <a:rPr lang="zh-TW"/>
              <a:t>5.1 — STP 的目的</a:t>
            </a:r>
          </a:p>
          <a:p>
            <a:pPr rtl="0"/>
            <a:r>
              <a:rPr lang="zh-TW"/>
              <a:t>5.1.3 — STP 重新計算</a:t>
            </a:r>
          </a:p>
        </p:txBody>
      </p:sp>
      <p:sp>
        <p:nvSpPr>
          <p:cNvPr id="4" name="Slide Number Placeholder 3"/>
          <p:cNvSpPr>
            <a:spLocks noGrp="1"/>
          </p:cNvSpPr>
          <p:nvPr>
            <p:ph type="sldNum" sz="quarter" idx="5"/>
          </p:nvPr>
        </p:nvSpPr>
        <p:spPr/>
        <p:txBody>
          <a:bodyPr/>
          <a:lstStyle/>
          <a:p>
            <a:pPr rtl="0"/>
            <a:fld id="{5641018C-6CAF-B84E-B92C-ECB119457FBA}" type="slidenum">
              <a:rPr/>
              <a:t>631</a:t>
            </a:fld>
            <a:endParaRPr/>
          </a:p>
        </p:txBody>
      </p:sp>
    </p:spTree>
    <p:extLst>
      <p:ext uri="{BB962C8B-B14F-4D97-AF65-F5344CB8AC3E}">
        <p14:creationId xmlns:p14="http://schemas.microsoft.com/office/powerpoint/2010/main" val="349629664"/>
      </p:ext>
    </p:extLst>
  </p:cSld>
  <p:clrMapOvr>
    <a:masterClrMapping/>
  </p:clrMapOvr>
</p:notes>
</file>

<file path=ppt/notesSlides/notesSlide632.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5 — STP 概念</a:t>
            </a:r>
          </a:p>
          <a:p>
            <a:pPr rtl="0"/>
            <a:r>
              <a:rPr lang="zh-TW"/>
              <a:t>5.1 — STP 的目的</a:t>
            </a:r>
          </a:p>
          <a:p>
            <a:pPr rtl="0"/>
            <a:r>
              <a:rPr lang="zh-TW"/>
              <a:t>5.1.4 — 備援交換器連結的問題</a:t>
            </a:r>
          </a:p>
        </p:txBody>
      </p:sp>
      <p:sp>
        <p:nvSpPr>
          <p:cNvPr id="4" name="Slide Number Placeholder 3"/>
          <p:cNvSpPr>
            <a:spLocks noGrp="1"/>
          </p:cNvSpPr>
          <p:nvPr>
            <p:ph type="sldNum" sz="quarter" idx="5"/>
          </p:nvPr>
        </p:nvSpPr>
        <p:spPr/>
        <p:txBody>
          <a:bodyPr/>
          <a:lstStyle/>
          <a:p>
            <a:pPr rtl="0"/>
            <a:fld id="{5641018C-6CAF-B84E-B92C-ECB119457FBA}" type="slidenum">
              <a:rPr/>
              <a:t>632</a:t>
            </a:fld>
            <a:endParaRPr/>
          </a:p>
        </p:txBody>
      </p:sp>
    </p:spTree>
    <p:extLst>
      <p:ext uri="{BB962C8B-B14F-4D97-AF65-F5344CB8AC3E}">
        <p14:creationId xmlns:p14="http://schemas.microsoft.com/office/powerpoint/2010/main" val="1975948856"/>
      </p:ext>
    </p:extLst>
  </p:cSld>
  <p:clrMapOvr>
    <a:masterClrMapping/>
  </p:clrMapOvr>
</p:notes>
</file>

<file path=ppt/notesSlides/notesSlide633.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5 — STP 概念</a:t>
            </a:r>
          </a:p>
          <a:p>
            <a:pPr rtl="0"/>
            <a:r>
              <a:rPr lang="zh-TW"/>
              <a:t>5.1 — STP 的目的</a:t>
            </a:r>
          </a:p>
          <a:p>
            <a:pPr rtl="0"/>
            <a:r>
              <a:rPr lang="zh-TW"/>
              <a:t>5.1.5 — 第 2 層迴圈</a:t>
            </a:r>
          </a:p>
        </p:txBody>
      </p:sp>
      <p:sp>
        <p:nvSpPr>
          <p:cNvPr id="4" name="Slide Number Placeholder 3"/>
          <p:cNvSpPr>
            <a:spLocks noGrp="1"/>
          </p:cNvSpPr>
          <p:nvPr>
            <p:ph type="sldNum" sz="quarter" idx="5"/>
          </p:nvPr>
        </p:nvSpPr>
        <p:spPr/>
        <p:txBody>
          <a:bodyPr/>
          <a:lstStyle/>
          <a:p>
            <a:pPr rtl="0"/>
            <a:fld id="{5641018C-6CAF-B84E-B92C-ECB119457FBA}" type="slidenum">
              <a:rPr/>
              <a:t>633</a:t>
            </a:fld>
            <a:endParaRPr/>
          </a:p>
        </p:txBody>
      </p:sp>
    </p:spTree>
    <p:extLst>
      <p:ext uri="{BB962C8B-B14F-4D97-AF65-F5344CB8AC3E}">
        <p14:creationId xmlns:p14="http://schemas.microsoft.com/office/powerpoint/2010/main" val="2679919025"/>
      </p:ext>
    </p:extLst>
  </p:cSld>
  <p:clrMapOvr>
    <a:masterClrMapping/>
  </p:clrMapOvr>
</p:notes>
</file>

<file path=ppt/notesSlides/notesSlide634.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5 — STP 概念</a:t>
            </a:r>
          </a:p>
          <a:p>
            <a:pPr rtl="0"/>
            <a:r>
              <a:rPr lang="zh-TW"/>
              <a:t>5.1 — STP 的目的</a:t>
            </a:r>
          </a:p>
          <a:p>
            <a:pPr rtl="0"/>
            <a:r>
              <a:rPr lang="zh-TW"/>
              <a:t>5.1.6 – 廣播風暴</a:t>
            </a:r>
          </a:p>
        </p:txBody>
      </p:sp>
      <p:sp>
        <p:nvSpPr>
          <p:cNvPr id="4" name="Slide Number Placeholder 3"/>
          <p:cNvSpPr>
            <a:spLocks noGrp="1"/>
          </p:cNvSpPr>
          <p:nvPr>
            <p:ph type="sldNum" sz="quarter" idx="5"/>
          </p:nvPr>
        </p:nvSpPr>
        <p:spPr/>
        <p:txBody>
          <a:bodyPr/>
          <a:lstStyle/>
          <a:p>
            <a:pPr rtl="0"/>
            <a:fld id="{5641018C-6CAF-B84E-B92C-ECB119457FBA}" type="slidenum">
              <a:rPr/>
              <a:t>634</a:t>
            </a:fld>
            <a:endParaRPr/>
          </a:p>
        </p:txBody>
      </p:sp>
    </p:spTree>
    <p:extLst>
      <p:ext uri="{BB962C8B-B14F-4D97-AF65-F5344CB8AC3E}">
        <p14:creationId xmlns:p14="http://schemas.microsoft.com/office/powerpoint/2010/main" val="502023289"/>
      </p:ext>
    </p:extLst>
  </p:cSld>
  <p:clrMapOvr>
    <a:masterClrMapping/>
  </p:clrMapOvr>
</p:notes>
</file>

<file path=ppt/notesSlides/notesSlide635.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5 — STP 概念</a:t>
            </a:r>
          </a:p>
          <a:p>
            <a:pPr rtl="0"/>
            <a:r>
              <a:rPr lang="zh-TW"/>
              <a:t>5.1 — STP 的目的</a:t>
            </a:r>
          </a:p>
          <a:p>
            <a:pPr rtl="0"/>
            <a:r>
              <a:rPr lang="zh-TW"/>
              <a:t>5.1.7 – 生成樹演算法</a:t>
            </a:r>
          </a:p>
        </p:txBody>
      </p:sp>
      <p:sp>
        <p:nvSpPr>
          <p:cNvPr id="4" name="Slide Number Placeholder 3"/>
          <p:cNvSpPr>
            <a:spLocks noGrp="1"/>
          </p:cNvSpPr>
          <p:nvPr>
            <p:ph type="sldNum" sz="quarter" idx="5"/>
          </p:nvPr>
        </p:nvSpPr>
        <p:spPr/>
        <p:txBody>
          <a:bodyPr/>
          <a:lstStyle/>
          <a:p>
            <a:pPr rtl="0"/>
            <a:fld id="{5641018C-6CAF-B84E-B92C-ECB119457FBA}" type="slidenum">
              <a:rPr/>
              <a:t>635</a:t>
            </a:fld>
            <a:endParaRPr/>
          </a:p>
        </p:txBody>
      </p:sp>
    </p:spTree>
    <p:extLst>
      <p:ext uri="{BB962C8B-B14F-4D97-AF65-F5344CB8AC3E}">
        <p14:creationId xmlns:p14="http://schemas.microsoft.com/office/powerpoint/2010/main" val="3472341316"/>
      </p:ext>
    </p:extLst>
  </p:cSld>
  <p:clrMapOvr>
    <a:masterClrMapping/>
  </p:clrMapOvr>
</p:notes>
</file>

<file path=ppt/notesSlides/notesSlide636.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5 — STP 概念</a:t>
            </a:r>
          </a:p>
          <a:p>
            <a:pPr rtl="0"/>
            <a:r>
              <a:rPr lang="zh-TW"/>
              <a:t>5.1 — STP 的目的</a:t>
            </a:r>
          </a:p>
          <a:p>
            <a:pPr rtl="0"/>
            <a:r>
              <a:rPr lang="zh-TW"/>
              <a:t>5.1.7 – 生成樹演算法(續)</a:t>
            </a:r>
          </a:p>
        </p:txBody>
      </p:sp>
      <p:sp>
        <p:nvSpPr>
          <p:cNvPr id="4" name="Slide Number Placeholder 3"/>
          <p:cNvSpPr>
            <a:spLocks noGrp="1"/>
          </p:cNvSpPr>
          <p:nvPr>
            <p:ph type="sldNum" sz="quarter" idx="5"/>
          </p:nvPr>
        </p:nvSpPr>
        <p:spPr/>
        <p:txBody>
          <a:bodyPr/>
          <a:lstStyle/>
          <a:p>
            <a:pPr rtl="0"/>
            <a:fld id="{5641018C-6CAF-B84E-B92C-ECB119457FBA}" type="slidenum">
              <a:rPr/>
              <a:t>636</a:t>
            </a:fld>
            <a:endParaRPr/>
          </a:p>
        </p:txBody>
      </p:sp>
    </p:spTree>
    <p:extLst>
      <p:ext uri="{BB962C8B-B14F-4D97-AF65-F5344CB8AC3E}">
        <p14:creationId xmlns:p14="http://schemas.microsoft.com/office/powerpoint/2010/main" val="3398937766"/>
      </p:ext>
    </p:extLst>
  </p:cSld>
  <p:clrMapOvr>
    <a:masterClrMapping/>
  </p:clrMapOvr>
</p:notes>
</file>

<file path=ppt/notesSlides/notesSlide637.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5 — STP 概念</a:t>
            </a:r>
          </a:p>
          <a:p>
            <a:pPr rtl="0"/>
            <a:r>
              <a:rPr lang="zh-TW"/>
              <a:t>5.2 — STP 運作</a:t>
            </a:r>
          </a:p>
          <a:p>
            <a:pPr rtl="0"/>
            <a:r>
              <a:rPr lang="zh-TW"/>
              <a:t>5.2.1 — 無迴圈拓樸的步驟</a:t>
            </a:r>
          </a:p>
        </p:txBody>
      </p:sp>
      <p:sp>
        <p:nvSpPr>
          <p:cNvPr id="4" name="Slide Number Placeholder 3"/>
          <p:cNvSpPr>
            <a:spLocks noGrp="1"/>
          </p:cNvSpPr>
          <p:nvPr>
            <p:ph type="sldNum" sz="quarter" idx="5"/>
          </p:nvPr>
        </p:nvSpPr>
        <p:spPr/>
        <p:txBody>
          <a:bodyPr/>
          <a:lstStyle/>
          <a:p>
            <a:pPr rtl="0"/>
            <a:fld id="{5641018C-6CAF-B84E-B92C-ECB119457FBA}" type="slidenum">
              <a:rPr/>
              <a:t>637</a:t>
            </a:fld>
            <a:endParaRPr/>
          </a:p>
        </p:txBody>
      </p:sp>
    </p:spTree>
    <p:extLst>
      <p:ext uri="{BB962C8B-B14F-4D97-AF65-F5344CB8AC3E}">
        <p14:creationId xmlns:p14="http://schemas.microsoft.com/office/powerpoint/2010/main" val="2416201957"/>
      </p:ext>
    </p:extLst>
  </p:cSld>
  <p:clrMapOvr>
    <a:masterClrMapping/>
  </p:clrMapOvr>
</p:notes>
</file>

<file path=ppt/notesSlides/notesSlide638.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5 — STP 概念</a:t>
            </a:r>
          </a:p>
          <a:p>
            <a:pPr rtl="0"/>
            <a:r>
              <a:rPr lang="zh-TW"/>
              <a:t>5.2 — STP 運作</a:t>
            </a:r>
          </a:p>
          <a:p>
            <a:pPr rtl="0"/>
            <a:r>
              <a:rPr lang="zh-TW"/>
              <a:t>5.2.1 - 無迴圈拓樸的步驟(續)</a:t>
            </a:r>
          </a:p>
        </p:txBody>
      </p:sp>
      <p:sp>
        <p:nvSpPr>
          <p:cNvPr id="4" name="Slide Number Placeholder 3"/>
          <p:cNvSpPr>
            <a:spLocks noGrp="1"/>
          </p:cNvSpPr>
          <p:nvPr>
            <p:ph type="sldNum" sz="quarter" idx="5"/>
          </p:nvPr>
        </p:nvSpPr>
        <p:spPr/>
        <p:txBody>
          <a:bodyPr/>
          <a:lstStyle/>
          <a:p>
            <a:pPr rtl="0"/>
            <a:fld id="{5641018C-6CAF-B84E-B92C-ECB119457FBA}" type="slidenum">
              <a:rPr/>
              <a:t>638</a:t>
            </a:fld>
            <a:endParaRPr/>
          </a:p>
        </p:txBody>
      </p:sp>
    </p:spTree>
    <p:extLst>
      <p:ext uri="{BB962C8B-B14F-4D97-AF65-F5344CB8AC3E}">
        <p14:creationId xmlns:p14="http://schemas.microsoft.com/office/powerpoint/2010/main" val="1518851184"/>
      </p:ext>
    </p:extLst>
  </p:cSld>
  <p:clrMapOvr>
    <a:masterClrMapping/>
  </p:clrMapOvr>
</p:notes>
</file>

<file path=ppt/notesSlides/notesSlide639.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5 — STP 概念</a:t>
            </a:r>
          </a:p>
          <a:p>
            <a:pPr rtl="0"/>
            <a:r>
              <a:rPr lang="zh-TW"/>
              <a:t>5.2 — STP 運作</a:t>
            </a:r>
          </a:p>
          <a:p>
            <a:pPr rtl="0"/>
            <a:r>
              <a:rPr lang="zh-TW"/>
              <a:t>5.2.2 - 1. 選舉根橋接器</a:t>
            </a:r>
          </a:p>
        </p:txBody>
      </p:sp>
      <p:sp>
        <p:nvSpPr>
          <p:cNvPr id="4" name="Slide Number Placeholder 3"/>
          <p:cNvSpPr>
            <a:spLocks noGrp="1"/>
          </p:cNvSpPr>
          <p:nvPr>
            <p:ph type="sldNum" sz="quarter" idx="5"/>
          </p:nvPr>
        </p:nvSpPr>
        <p:spPr/>
        <p:txBody>
          <a:bodyPr/>
          <a:lstStyle/>
          <a:p>
            <a:pPr rtl="0"/>
            <a:fld id="{5641018C-6CAF-B84E-B92C-ECB119457FBA}" type="slidenum">
              <a:rPr/>
              <a:t>639</a:t>
            </a:fld>
            <a:endParaRPr/>
          </a:p>
        </p:txBody>
      </p:sp>
    </p:spTree>
    <p:extLst>
      <p:ext uri="{BB962C8B-B14F-4D97-AF65-F5344CB8AC3E}">
        <p14:creationId xmlns:p14="http://schemas.microsoft.com/office/powerpoint/2010/main" val="3978309492"/>
      </p:ext>
    </p:extLst>
  </p:cSld>
  <p:clrMapOvr>
    <a:masterClrMapping/>
  </p:clrMapOvr>
</p:notes>
</file>

<file path=ppt/notesSlides/notesSlide64.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2529" name="Rectangle 11"/>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a:ea typeface="ＭＳ Ｐゴシック" charset="0"/>
                <a:cs typeface="ＭＳ Ｐゴシック" charset="0"/>
              </a:defRPr>
            </a:lvl1pPr>
            <a:lvl2pPr marL="742950" indent="-285750" defTabSz="903288">
              <a:defRPr sz="2400">
                <a:solidFill>
                  <a:schemeClr val="tx1"/>
                </a:solidFill>
                <a:latin typeface="Arial"/>
                <a:ea typeface="ＭＳ Ｐゴシック" charset="0"/>
              </a:defRPr>
            </a:lvl2pPr>
            <a:lvl3pPr marL="1143000" indent="-228600" defTabSz="903288">
              <a:defRPr sz="2400">
                <a:solidFill>
                  <a:schemeClr val="tx1"/>
                </a:solidFill>
                <a:latin typeface="Arial"/>
                <a:ea typeface="ＭＳ Ｐゴシック" charset="0"/>
              </a:defRPr>
            </a:lvl3pPr>
            <a:lvl4pPr marL="1600200" indent="-228600" defTabSz="903288">
              <a:defRPr sz="2400">
                <a:solidFill>
                  <a:schemeClr val="tx1"/>
                </a:solidFill>
                <a:latin typeface="Arial"/>
                <a:ea typeface="ＭＳ Ｐゴシック" charset="0"/>
              </a:defRPr>
            </a:lvl4pPr>
            <a:lvl5pPr marL="2057400" indent="-228600" defTabSz="903288">
              <a:defRPr sz="2400">
                <a:solidFill>
                  <a:schemeClr val="tx1"/>
                </a:solidFill>
                <a:latin typeface="Arial"/>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9pPr>
          </a:lstStyle>
          <a:p>
            <a:pPr rtl="0"/>
            <a:fld id="{3997A419-355F-A04A-96E0-21643AF8E9FF}" type="slidenum">
              <a:rPr sz="800">
                <a:solidFill>
                  <a:prstClr val="black"/>
                </a:solidFill>
              </a:rPr>
              <a:pPr rtl="0"/>
              <a:t>64</a:t>
            </a:fld>
            <a:endParaRPr sz="800">
              <a:solidFill>
                <a:prstClr val="black"/>
              </a:solidFill>
            </a:endParaRPr>
          </a:p>
        </p:txBody>
      </p:sp>
      <p:sp>
        <p:nvSpPr>
          <p:cNvPr id="22530" name="Rectangle 2"/>
          <p:cNvSpPr>
            <a:spLocks noGrp="1" noRot="1" noChangeAspect="1" noChangeArrowheads="1" noTextEdit="1"/>
          </p:cNvSpPr>
          <p:nvPr>
            <p:ph type="sldImg"/>
          </p:nvPr>
        </p:nvSpPr>
        <p:spPr>
          <a:xfrm>
            <a:off x="1168400" y="1243013"/>
            <a:ext cx="4470400" cy="3354387"/>
          </a:xfrm>
        </p:spPr>
      </p:sp>
      <p:sp>
        <p:nvSpPr>
          <p:cNvPr id="2253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lnSpc>
                <a:spcPct val="80000"/>
              </a:lnSpc>
              <a:buFontTx/>
              <a:buNone/>
            </a:pPr>
            <a:r>
              <a:rPr lang="zh-TW" sz="1200" kern="1200">
                <a:solidFill>
                  <a:schemeClr val="tx1"/>
                </a:solidFill>
                <a:latin typeface="Arial"/>
                <a:ea typeface="ＭＳ Ｐゴシック" charset="0"/>
                <a:cs typeface="ＭＳ Ｐゴシック" charset="0"/>
              </a:rPr>
              <a:t>2 — 基本交換器和終端裝置組態</a:t>
            </a:r>
          </a:p>
          <a:p>
            <a:pPr rtl="0">
              <a:lnSpc>
                <a:spcPct val="80000"/>
              </a:lnSpc>
              <a:buFontTx/>
              <a:buNone/>
            </a:pPr>
            <a:r>
              <a:rPr lang="zh-TW" sz="1200" kern="1200">
                <a:solidFill>
                  <a:schemeClr val="tx1"/>
                </a:solidFill>
                <a:latin typeface="Arial"/>
                <a:ea typeface="ＭＳ Ｐゴシック" charset="0"/>
                <a:cs typeface="ＭＳ Ｐゴシック" charset="0"/>
              </a:rPr>
              <a:t>裝置基本設定</a:t>
            </a:r>
          </a:p>
          <a:p>
            <a:pPr rtl="0">
              <a:lnSpc>
                <a:spcPct val="80000"/>
              </a:lnSpc>
              <a:buFontTx/>
              <a:buNone/>
            </a:pPr>
            <a:r>
              <a:rPr lang="zh-TW">
                <a:latin typeface="Arial"/>
              </a:rPr>
              <a:t>設定密碼</a:t>
            </a:r>
          </a:p>
          <a:p>
            <a:endParaRPr lang="en-US"/>
          </a:p>
        </p:txBody>
      </p:sp>
    </p:spTree>
    <p:extLst>
      <p:ext uri="{BB962C8B-B14F-4D97-AF65-F5344CB8AC3E}">
        <p14:creationId xmlns:p14="http://schemas.microsoft.com/office/powerpoint/2010/main" val="134087060"/>
      </p:ext>
    </p:extLst>
  </p:cSld>
  <p:clrMapOvr>
    <a:masterClrMapping/>
  </p:clrMapOvr>
</p:notes>
</file>

<file path=ppt/notesSlides/notesSlide640.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5 — STP 概念</a:t>
            </a:r>
          </a:p>
          <a:p>
            <a:pPr rtl="0"/>
            <a:r>
              <a:rPr lang="zh-TW"/>
              <a:t>5.2 — STP 運作</a:t>
            </a:r>
          </a:p>
          <a:p>
            <a:pPr rtl="0"/>
            <a:r>
              <a:rPr lang="zh-TW"/>
              <a:t>5.2.3 — 預設 BID 的影響</a:t>
            </a:r>
          </a:p>
        </p:txBody>
      </p:sp>
      <p:sp>
        <p:nvSpPr>
          <p:cNvPr id="4" name="Slide Number Placeholder 3"/>
          <p:cNvSpPr>
            <a:spLocks noGrp="1"/>
          </p:cNvSpPr>
          <p:nvPr>
            <p:ph type="sldNum" sz="quarter" idx="5"/>
          </p:nvPr>
        </p:nvSpPr>
        <p:spPr/>
        <p:txBody>
          <a:bodyPr/>
          <a:lstStyle/>
          <a:p>
            <a:pPr rtl="0"/>
            <a:fld id="{5641018C-6CAF-B84E-B92C-ECB119457FBA}" type="slidenum">
              <a:rPr/>
              <a:t>640</a:t>
            </a:fld>
            <a:endParaRPr/>
          </a:p>
        </p:txBody>
      </p:sp>
    </p:spTree>
    <p:extLst>
      <p:ext uri="{BB962C8B-B14F-4D97-AF65-F5344CB8AC3E}">
        <p14:creationId xmlns:p14="http://schemas.microsoft.com/office/powerpoint/2010/main" val="2077131988"/>
      </p:ext>
    </p:extLst>
  </p:cSld>
  <p:clrMapOvr>
    <a:masterClrMapping/>
  </p:clrMapOvr>
</p:notes>
</file>

<file path=ppt/notesSlides/notesSlide641.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5 — STP 概念</a:t>
            </a:r>
          </a:p>
          <a:p>
            <a:pPr rtl="0"/>
            <a:r>
              <a:rPr lang="zh-TW"/>
              <a:t>5.2 — STP 運作</a:t>
            </a:r>
          </a:p>
          <a:p>
            <a:pPr rtl="0"/>
            <a:r>
              <a:rPr lang="zh-TW"/>
              <a:t>5.2.4 — 確定根路徑成本</a:t>
            </a:r>
          </a:p>
        </p:txBody>
      </p:sp>
      <p:sp>
        <p:nvSpPr>
          <p:cNvPr id="4" name="Slide Number Placeholder 3"/>
          <p:cNvSpPr>
            <a:spLocks noGrp="1"/>
          </p:cNvSpPr>
          <p:nvPr>
            <p:ph type="sldNum" sz="quarter" idx="5"/>
          </p:nvPr>
        </p:nvSpPr>
        <p:spPr/>
        <p:txBody>
          <a:bodyPr/>
          <a:lstStyle/>
          <a:p>
            <a:pPr rtl="0"/>
            <a:fld id="{5641018C-6CAF-B84E-B92C-ECB119457FBA}" type="slidenum">
              <a:rPr/>
              <a:t>641</a:t>
            </a:fld>
            <a:endParaRPr/>
          </a:p>
        </p:txBody>
      </p:sp>
    </p:spTree>
    <p:extLst>
      <p:ext uri="{BB962C8B-B14F-4D97-AF65-F5344CB8AC3E}">
        <p14:creationId xmlns:p14="http://schemas.microsoft.com/office/powerpoint/2010/main" val="3833474959"/>
      </p:ext>
    </p:extLst>
  </p:cSld>
  <p:clrMapOvr>
    <a:masterClrMapping/>
  </p:clrMapOvr>
</p:notes>
</file>

<file path=ppt/notesSlides/notesSlide642.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5 — STP 概念</a:t>
            </a:r>
          </a:p>
          <a:p>
            <a:pPr rtl="0"/>
            <a:r>
              <a:rPr lang="zh-TW"/>
              <a:t>5.2 — STP 運作</a:t>
            </a:r>
          </a:p>
          <a:p>
            <a:pPr rtl="0"/>
            <a:r>
              <a:rPr lang="zh-TW"/>
              <a:t>5.2.5 - 2. 選舉根埠</a:t>
            </a:r>
          </a:p>
        </p:txBody>
      </p:sp>
      <p:sp>
        <p:nvSpPr>
          <p:cNvPr id="4" name="Slide Number Placeholder 3"/>
          <p:cNvSpPr>
            <a:spLocks noGrp="1"/>
          </p:cNvSpPr>
          <p:nvPr>
            <p:ph type="sldNum" sz="quarter" idx="5"/>
          </p:nvPr>
        </p:nvSpPr>
        <p:spPr/>
        <p:txBody>
          <a:bodyPr/>
          <a:lstStyle/>
          <a:p>
            <a:pPr rtl="0"/>
            <a:fld id="{5641018C-6CAF-B84E-B92C-ECB119457FBA}" type="slidenum">
              <a:rPr/>
              <a:t>642</a:t>
            </a:fld>
            <a:endParaRPr/>
          </a:p>
        </p:txBody>
      </p:sp>
    </p:spTree>
    <p:extLst>
      <p:ext uri="{BB962C8B-B14F-4D97-AF65-F5344CB8AC3E}">
        <p14:creationId xmlns:p14="http://schemas.microsoft.com/office/powerpoint/2010/main" val="1758851226"/>
      </p:ext>
    </p:extLst>
  </p:cSld>
  <p:clrMapOvr>
    <a:masterClrMapping/>
  </p:clrMapOvr>
</p:notes>
</file>

<file path=ppt/notesSlides/notesSlide643.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5 — STP 概念</a:t>
            </a:r>
          </a:p>
          <a:p>
            <a:pPr rtl="0"/>
            <a:r>
              <a:rPr lang="zh-TW"/>
              <a:t>5.2 — STP 運作</a:t>
            </a:r>
          </a:p>
          <a:p>
            <a:pPr rtl="0"/>
            <a:r>
              <a:rPr lang="zh-TW"/>
              <a:t>5.2.6 – 選舉指定埠</a:t>
            </a:r>
          </a:p>
        </p:txBody>
      </p:sp>
      <p:sp>
        <p:nvSpPr>
          <p:cNvPr id="4" name="Slide Number Placeholder 3"/>
          <p:cNvSpPr>
            <a:spLocks noGrp="1"/>
          </p:cNvSpPr>
          <p:nvPr>
            <p:ph type="sldNum" sz="quarter" idx="5"/>
          </p:nvPr>
        </p:nvSpPr>
        <p:spPr/>
        <p:txBody>
          <a:bodyPr/>
          <a:lstStyle/>
          <a:p>
            <a:pPr rtl="0"/>
            <a:fld id="{5641018C-6CAF-B84E-B92C-ECB119457FBA}" type="slidenum">
              <a:rPr/>
              <a:t>643</a:t>
            </a:fld>
            <a:endParaRPr/>
          </a:p>
        </p:txBody>
      </p:sp>
    </p:spTree>
    <p:extLst>
      <p:ext uri="{BB962C8B-B14F-4D97-AF65-F5344CB8AC3E}">
        <p14:creationId xmlns:p14="http://schemas.microsoft.com/office/powerpoint/2010/main" val="1265736687"/>
      </p:ext>
    </p:extLst>
  </p:cSld>
  <p:clrMapOvr>
    <a:masterClrMapping/>
  </p:clrMapOvr>
</p:notes>
</file>

<file path=ppt/notesSlides/notesSlide644.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5 — STP 概念</a:t>
            </a:r>
          </a:p>
          <a:p>
            <a:pPr rtl="0"/>
            <a:r>
              <a:rPr lang="zh-TW"/>
              <a:t>5.2 — STP 運作</a:t>
            </a:r>
          </a:p>
          <a:p>
            <a:pPr rtl="0"/>
            <a:r>
              <a:rPr lang="zh-TW"/>
              <a:t>5.2.7 — 選擇替代 (封鎖) 連接埠</a:t>
            </a:r>
          </a:p>
        </p:txBody>
      </p:sp>
      <p:sp>
        <p:nvSpPr>
          <p:cNvPr id="4" name="Slide Number Placeholder 3"/>
          <p:cNvSpPr>
            <a:spLocks noGrp="1"/>
          </p:cNvSpPr>
          <p:nvPr>
            <p:ph type="sldNum" sz="quarter" idx="5"/>
          </p:nvPr>
        </p:nvSpPr>
        <p:spPr/>
        <p:txBody>
          <a:bodyPr/>
          <a:lstStyle/>
          <a:p>
            <a:pPr rtl="0"/>
            <a:fld id="{5641018C-6CAF-B84E-B92C-ECB119457FBA}" type="slidenum">
              <a:rPr/>
              <a:t>644</a:t>
            </a:fld>
            <a:endParaRPr/>
          </a:p>
        </p:txBody>
      </p:sp>
    </p:spTree>
    <p:extLst>
      <p:ext uri="{BB962C8B-B14F-4D97-AF65-F5344CB8AC3E}">
        <p14:creationId xmlns:p14="http://schemas.microsoft.com/office/powerpoint/2010/main" val="3858735120"/>
      </p:ext>
    </p:extLst>
  </p:cSld>
  <p:clrMapOvr>
    <a:masterClrMapping/>
  </p:clrMapOvr>
</p:notes>
</file>

<file path=ppt/notesSlides/notesSlide645.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5 — STP 概念</a:t>
            </a:r>
          </a:p>
          <a:p>
            <a:pPr rtl="0"/>
            <a:r>
              <a:rPr lang="zh-TW"/>
              <a:t>5.2 — STP 運作</a:t>
            </a:r>
          </a:p>
          <a:p>
            <a:pPr rtl="0"/>
            <a:r>
              <a:rPr lang="zh-TW"/>
              <a:t>5.2.8 — 從多個等價路徑選取根連接埠</a:t>
            </a:r>
          </a:p>
        </p:txBody>
      </p:sp>
      <p:sp>
        <p:nvSpPr>
          <p:cNvPr id="4" name="Slide Number Placeholder 3"/>
          <p:cNvSpPr>
            <a:spLocks noGrp="1"/>
          </p:cNvSpPr>
          <p:nvPr>
            <p:ph type="sldNum" sz="quarter" idx="5"/>
          </p:nvPr>
        </p:nvSpPr>
        <p:spPr/>
        <p:txBody>
          <a:bodyPr/>
          <a:lstStyle/>
          <a:p>
            <a:pPr rtl="0"/>
            <a:fld id="{5641018C-6CAF-B84E-B92C-ECB119457FBA}" type="slidenum">
              <a:rPr/>
              <a:t>645</a:t>
            </a:fld>
            <a:endParaRPr/>
          </a:p>
        </p:txBody>
      </p:sp>
    </p:spTree>
    <p:extLst>
      <p:ext uri="{BB962C8B-B14F-4D97-AF65-F5344CB8AC3E}">
        <p14:creationId xmlns:p14="http://schemas.microsoft.com/office/powerpoint/2010/main" val="1137361033"/>
      </p:ext>
    </p:extLst>
  </p:cSld>
  <p:clrMapOvr>
    <a:masterClrMapping/>
  </p:clrMapOvr>
</p:notes>
</file>

<file path=ppt/notesSlides/notesSlide646.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5 — STP 概念</a:t>
            </a:r>
          </a:p>
          <a:p>
            <a:pPr rtl="0"/>
            <a:r>
              <a:rPr lang="zh-TW"/>
              <a:t>5.2 — STP 運作</a:t>
            </a:r>
          </a:p>
          <a:p>
            <a:pPr rtl="0"/>
            <a:r>
              <a:rPr lang="zh-TW"/>
              <a:t>5.2.8 — 從多個等價路徑選取根連接埠 (續)</a:t>
            </a:r>
          </a:p>
        </p:txBody>
      </p:sp>
      <p:sp>
        <p:nvSpPr>
          <p:cNvPr id="4" name="Slide Number Placeholder 3"/>
          <p:cNvSpPr>
            <a:spLocks noGrp="1"/>
          </p:cNvSpPr>
          <p:nvPr>
            <p:ph type="sldNum" sz="quarter" idx="5"/>
          </p:nvPr>
        </p:nvSpPr>
        <p:spPr/>
        <p:txBody>
          <a:bodyPr/>
          <a:lstStyle/>
          <a:p>
            <a:pPr rtl="0"/>
            <a:fld id="{5641018C-6CAF-B84E-B92C-ECB119457FBA}" type="slidenum">
              <a:rPr/>
              <a:t>646</a:t>
            </a:fld>
            <a:endParaRPr/>
          </a:p>
        </p:txBody>
      </p:sp>
    </p:spTree>
    <p:extLst>
      <p:ext uri="{BB962C8B-B14F-4D97-AF65-F5344CB8AC3E}">
        <p14:creationId xmlns:p14="http://schemas.microsoft.com/office/powerpoint/2010/main" val="2910117815"/>
      </p:ext>
    </p:extLst>
  </p:cSld>
  <p:clrMapOvr>
    <a:masterClrMapping/>
  </p:clrMapOvr>
</p:notes>
</file>

<file path=ppt/notesSlides/notesSlide647.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5 — STP 概念</a:t>
            </a:r>
          </a:p>
          <a:p>
            <a:pPr rtl="0"/>
            <a:r>
              <a:rPr lang="zh-TW"/>
              <a:t>5.2 — STP 運作</a:t>
            </a:r>
          </a:p>
          <a:p>
            <a:pPr rtl="0"/>
            <a:r>
              <a:rPr lang="zh-TW"/>
              <a:t>5.2.8 — 從多個等價路徑選取根連接埠 (續)</a:t>
            </a:r>
          </a:p>
        </p:txBody>
      </p:sp>
      <p:sp>
        <p:nvSpPr>
          <p:cNvPr id="4" name="Slide Number Placeholder 3"/>
          <p:cNvSpPr>
            <a:spLocks noGrp="1"/>
          </p:cNvSpPr>
          <p:nvPr>
            <p:ph type="sldNum" sz="quarter" idx="5"/>
          </p:nvPr>
        </p:nvSpPr>
        <p:spPr/>
        <p:txBody>
          <a:bodyPr/>
          <a:lstStyle/>
          <a:p>
            <a:pPr rtl="0"/>
            <a:fld id="{5641018C-6CAF-B84E-B92C-ECB119457FBA}" type="slidenum">
              <a:rPr/>
              <a:t>647</a:t>
            </a:fld>
            <a:endParaRPr/>
          </a:p>
        </p:txBody>
      </p:sp>
    </p:spTree>
    <p:extLst>
      <p:ext uri="{BB962C8B-B14F-4D97-AF65-F5344CB8AC3E}">
        <p14:creationId xmlns:p14="http://schemas.microsoft.com/office/powerpoint/2010/main" val="3355978905"/>
      </p:ext>
    </p:extLst>
  </p:cSld>
  <p:clrMapOvr>
    <a:masterClrMapping/>
  </p:clrMapOvr>
</p:notes>
</file>

<file path=ppt/notesSlides/notesSlide648.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5 — STP 概念</a:t>
            </a:r>
          </a:p>
          <a:p>
            <a:pPr rtl="0"/>
            <a:r>
              <a:rPr lang="zh-TW"/>
              <a:t>5.2 — STP 運作</a:t>
            </a:r>
          </a:p>
          <a:p>
            <a:pPr rtl="0"/>
            <a:r>
              <a:rPr lang="zh-TW"/>
              <a:t>5.2.8 — 從多個等價路徑選取根連接埠 (續)</a:t>
            </a:r>
          </a:p>
        </p:txBody>
      </p:sp>
      <p:sp>
        <p:nvSpPr>
          <p:cNvPr id="4" name="Slide Number Placeholder 3"/>
          <p:cNvSpPr>
            <a:spLocks noGrp="1"/>
          </p:cNvSpPr>
          <p:nvPr>
            <p:ph type="sldNum" sz="quarter" idx="5"/>
          </p:nvPr>
        </p:nvSpPr>
        <p:spPr/>
        <p:txBody>
          <a:bodyPr/>
          <a:lstStyle/>
          <a:p>
            <a:pPr rtl="0"/>
            <a:fld id="{5641018C-6CAF-B84E-B92C-ECB119457FBA}" type="slidenum">
              <a:rPr/>
              <a:t>648</a:t>
            </a:fld>
            <a:endParaRPr/>
          </a:p>
        </p:txBody>
      </p:sp>
    </p:spTree>
    <p:extLst>
      <p:ext uri="{BB962C8B-B14F-4D97-AF65-F5344CB8AC3E}">
        <p14:creationId xmlns:p14="http://schemas.microsoft.com/office/powerpoint/2010/main" val="655880637"/>
      </p:ext>
    </p:extLst>
  </p:cSld>
  <p:clrMapOvr>
    <a:masterClrMapping/>
  </p:clrMapOvr>
</p:notes>
</file>

<file path=ppt/notesSlides/notesSlide649.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5 — STP 概念</a:t>
            </a:r>
          </a:p>
          <a:p>
            <a:pPr rtl="0"/>
            <a:r>
              <a:rPr lang="zh-TW"/>
              <a:t>5.2 — STP 運作</a:t>
            </a:r>
          </a:p>
          <a:p>
            <a:pPr rtl="0"/>
            <a:r>
              <a:rPr lang="zh-TW"/>
              <a:t>5.2.9 — STP 計時器和連接埠狀態</a:t>
            </a:r>
          </a:p>
        </p:txBody>
      </p:sp>
      <p:sp>
        <p:nvSpPr>
          <p:cNvPr id="4" name="Slide Number Placeholder 3"/>
          <p:cNvSpPr>
            <a:spLocks noGrp="1"/>
          </p:cNvSpPr>
          <p:nvPr>
            <p:ph type="sldNum" sz="quarter" idx="5"/>
          </p:nvPr>
        </p:nvSpPr>
        <p:spPr/>
        <p:txBody>
          <a:bodyPr/>
          <a:lstStyle/>
          <a:p>
            <a:pPr rtl="0"/>
            <a:fld id="{5641018C-6CAF-B84E-B92C-ECB119457FBA}" type="slidenum">
              <a:rPr/>
              <a:t>649</a:t>
            </a:fld>
            <a:endParaRPr/>
          </a:p>
        </p:txBody>
      </p:sp>
    </p:spTree>
    <p:extLst>
      <p:ext uri="{BB962C8B-B14F-4D97-AF65-F5344CB8AC3E}">
        <p14:creationId xmlns:p14="http://schemas.microsoft.com/office/powerpoint/2010/main" val="4195018726"/>
      </p:ext>
    </p:extLst>
  </p:cSld>
  <p:clrMapOvr>
    <a:masterClrMapping/>
  </p:clrMapOvr>
</p:notes>
</file>

<file path=ppt/notesSlides/notesSlide65.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2529" name="Rectangle 11"/>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a:ea typeface="ＭＳ Ｐゴシック" charset="0"/>
                <a:cs typeface="ＭＳ Ｐゴシック" charset="0"/>
              </a:defRPr>
            </a:lvl1pPr>
            <a:lvl2pPr marL="742950" indent="-285750" defTabSz="903288">
              <a:defRPr sz="2400">
                <a:solidFill>
                  <a:schemeClr val="tx1"/>
                </a:solidFill>
                <a:latin typeface="Arial"/>
                <a:ea typeface="ＭＳ Ｐゴシック" charset="0"/>
              </a:defRPr>
            </a:lvl2pPr>
            <a:lvl3pPr marL="1143000" indent="-228600" defTabSz="903288">
              <a:defRPr sz="2400">
                <a:solidFill>
                  <a:schemeClr val="tx1"/>
                </a:solidFill>
                <a:latin typeface="Arial"/>
                <a:ea typeface="ＭＳ Ｐゴシック" charset="0"/>
              </a:defRPr>
            </a:lvl3pPr>
            <a:lvl4pPr marL="1600200" indent="-228600" defTabSz="903288">
              <a:defRPr sz="2400">
                <a:solidFill>
                  <a:schemeClr val="tx1"/>
                </a:solidFill>
                <a:latin typeface="Arial"/>
                <a:ea typeface="ＭＳ Ｐゴシック" charset="0"/>
              </a:defRPr>
            </a:lvl4pPr>
            <a:lvl5pPr marL="2057400" indent="-228600" defTabSz="903288">
              <a:defRPr sz="2400">
                <a:solidFill>
                  <a:schemeClr val="tx1"/>
                </a:solidFill>
                <a:latin typeface="Arial"/>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9pPr>
          </a:lstStyle>
          <a:p>
            <a:pPr rtl="0"/>
            <a:fld id="{3997A419-355F-A04A-96E0-21643AF8E9FF}" type="slidenum">
              <a:rPr sz="800">
                <a:solidFill>
                  <a:prstClr val="black"/>
                </a:solidFill>
              </a:rPr>
              <a:pPr rtl="0"/>
              <a:t>65</a:t>
            </a:fld>
            <a:endParaRPr sz="800">
              <a:solidFill>
                <a:prstClr val="black"/>
              </a:solidFill>
            </a:endParaRPr>
          </a:p>
        </p:txBody>
      </p:sp>
      <p:sp>
        <p:nvSpPr>
          <p:cNvPr id="22530" name="Rectangle 2"/>
          <p:cNvSpPr>
            <a:spLocks noGrp="1" noRot="1" noChangeAspect="1" noChangeArrowheads="1" noTextEdit="1"/>
          </p:cNvSpPr>
          <p:nvPr>
            <p:ph type="sldImg"/>
          </p:nvPr>
        </p:nvSpPr>
        <p:spPr>
          <a:xfrm>
            <a:off x="1168400" y="1243013"/>
            <a:ext cx="4470400" cy="3354387"/>
          </a:xfrm>
        </p:spPr>
      </p:sp>
      <p:sp>
        <p:nvSpPr>
          <p:cNvPr id="2253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lnSpc>
                <a:spcPct val="80000"/>
              </a:lnSpc>
              <a:buFontTx/>
              <a:buNone/>
            </a:pPr>
            <a:r>
              <a:rPr lang="zh-TW" sz="1200" kern="1200">
                <a:solidFill>
                  <a:schemeClr val="tx1"/>
                </a:solidFill>
                <a:latin typeface="Arial"/>
                <a:ea typeface="ＭＳ Ｐゴシック" charset="0"/>
                <a:cs typeface="ＭＳ Ｐゴシック" charset="0"/>
              </a:rPr>
              <a:t>2 — 基本交換器和終端裝置組態</a:t>
            </a:r>
          </a:p>
          <a:p>
            <a:pPr rtl="0">
              <a:lnSpc>
                <a:spcPct val="80000"/>
              </a:lnSpc>
              <a:buFontTx/>
              <a:buNone/>
            </a:pPr>
            <a:r>
              <a:rPr lang="zh-TW" sz="1200" kern="1200">
                <a:solidFill>
                  <a:schemeClr val="tx1"/>
                </a:solidFill>
                <a:latin typeface="Arial"/>
                <a:ea typeface="ＭＳ Ｐゴシック" charset="0"/>
                <a:cs typeface="ＭＳ Ｐゴシック" charset="0"/>
              </a:rPr>
              <a:t>裝置基本設定</a:t>
            </a:r>
          </a:p>
          <a:p>
            <a:pPr rtl="0">
              <a:lnSpc>
                <a:spcPct val="80000"/>
              </a:lnSpc>
              <a:buFontTx/>
              <a:buNone/>
            </a:pPr>
            <a:r>
              <a:rPr lang="zh-TW">
                <a:latin typeface="Arial"/>
              </a:rPr>
              <a:t>2.4.3 – Configure Passwords</a:t>
            </a:r>
          </a:p>
          <a:p>
            <a:endParaRPr lang="en-US"/>
          </a:p>
          <a:p>
            <a:endParaRPr lang="en-US"/>
          </a:p>
        </p:txBody>
      </p:sp>
    </p:spTree>
    <p:extLst>
      <p:ext uri="{BB962C8B-B14F-4D97-AF65-F5344CB8AC3E}">
        <p14:creationId xmlns:p14="http://schemas.microsoft.com/office/powerpoint/2010/main" val="2822853232"/>
      </p:ext>
    </p:extLst>
  </p:cSld>
  <p:clrMapOvr>
    <a:masterClrMapping/>
  </p:clrMapOvr>
</p:notes>
</file>

<file path=ppt/notesSlides/notesSlide650.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5 — STP 概念</a:t>
            </a:r>
          </a:p>
          <a:p>
            <a:pPr rtl="0"/>
            <a:r>
              <a:rPr lang="zh-TW"/>
              <a:t>5.2 — STP 運作</a:t>
            </a:r>
          </a:p>
          <a:p>
            <a:pPr rtl="0"/>
            <a:r>
              <a:rPr lang="zh-TW"/>
              <a:t>5.2.9 — STP 計時器和連接埠狀態（續）</a:t>
            </a:r>
          </a:p>
        </p:txBody>
      </p:sp>
      <p:sp>
        <p:nvSpPr>
          <p:cNvPr id="4" name="Slide Number Placeholder 3"/>
          <p:cNvSpPr>
            <a:spLocks noGrp="1"/>
          </p:cNvSpPr>
          <p:nvPr>
            <p:ph type="sldNum" sz="quarter" idx="5"/>
          </p:nvPr>
        </p:nvSpPr>
        <p:spPr/>
        <p:txBody>
          <a:bodyPr/>
          <a:lstStyle/>
          <a:p>
            <a:pPr rtl="0"/>
            <a:fld id="{5641018C-6CAF-B84E-B92C-ECB119457FBA}" type="slidenum">
              <a:rPr/>
              <a:t>650</a:t>
            </a:fld>
            <a:endParaRPr/>
          </a:p>
        </p:txBody>
      </p:sp>
    </p:spTree>
    <p:extLst>
      <p:ext uri="{BB962C8B-B14F-4D97-AF65-F5344CB8AC3E}">
        <p14:creationId xmlns:p14="http://schemas.microsoft.com/office/powerpoint/2010/main" val="3863111765"/>
      </p:ext>
    </p:extLst>
  </p:cSld>
  <p:clrMapOvr>
    <a:masterClrMapping/>
  </p:clrMapOvr>
</p:notes>
</file>

<file path=ppt/notesSlides/notesSlide651.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5 — STP 概念</a:t>
            </a:r>
          </a:p>
          <a:p>
            <a:pPr rtl="0"/>
            <a:r>
              <a:rPr lang="zh-TW"/>
              <a:t>5.2 — STP 運作</a:t>
            </a:r>
          </a:p>
          <a:p>
            <a:pPr rtl="0"/>
            <a:r>
              <a:rPr lang="zh-TW"/>
              <a:t>5.2.10 — 每個連接埠狀態的運作詳情</a:t>
            </a:r>
          </a:p>
        </p:txBody>
      </p:sp>
      <p:sp>
        <p:nvSpPr>
          <p:cNvPr id="4" name="Slide Number Placeholder 3"/>
          <p:cNvSpPr>
            <a:spLocks noGrp="1"/>
          </p:cNvSpPr>
          <p:nvPr>
            <p:ph type="sldNum" sz="quarter" idx="5"/>
          </p:nvPr>
        </p:nvSpPr>
        <p:spPr/>
        <p:txBody>
          <a:bodyPr/>
          <a:lstStyle/>
          <a:p>
            <a:pPr rtl="0"/>
            <a:fld id="{5641018C-6CAF-B84E-B92C-ECB119457FBA}" type="slidenum">
              <a:rPr/>
              <a:t>651</a:t>
            </a:fld>
            <a:endParaRPr/>
          </a:p>
        </p:txBody>
      </p:sp>
    </p:spTree>
    <p:extLst>
      <p:ext uri="{BB962C8B-B14F-4D97-AF65-F5344CB8AC3E}">
        <p14:creationId xmlns:p14="http://schemas.microsoft.com/office/powerpoint/2010/main" val="38184848"/>
      </p:ext>
    </p:extLst>
  </p:cSld>
  <p:clrMapOvr>
    <a:masterClrMapping/>
  </p:clrMapOvr>
</p:notes>
</file>

<file path=ppt/notesSlides/notesSlide652.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5 — STP 概念</a:t>
            </a:r>
          </a:p>
          <a:p>
            <a:pPr rtl="0"/>
            <a:r>
              <a:rPr lang="zh-TW"/>
              <a:t>5.2 — STP 運作</a:t>
            </a:r>
          </a:p>
          <a:p>
            <a:pPr rtl="0"/>
            <a:r>
              <a:rPr lang="zh-TW"/>
              <a:t>5.2.11 — 每個 VLAN 生成樹</a:t>
            </a:r>
          </a:p>
          <a:p>
            <a:pPr rtl="0"/>
            <a:r>
              <a:rPr lang="zh-TW"/>
              <a:t>5.2.12 — 檢查你的理解 — STP 操作</a:t>
            </a:r>
          </a:p>
        </p:txBody>
      </p:sp>
      <p:sp>
        <p:nvSpPr>
          <p:cNvPr id="4" name="Slide Number Placeholder 3"/>
          <p:cNvSpPr>
            <a:spLocks noGrp="1"/>
          </p:cNvSpPr>
          <p:nvPr>
            <p:ph type="sldNum" sz="quarter" idx="5"/>
          </p:nvPr>
        </p:nvSpPr>
        <p:spPr/>
        <p:txBody>
          <a:bodyPr/>
          <a:lstStyle/>
          <a:p>
            <a:pPr rtl="0"/>
            <a:fld id="{5641018C-6CAF-B84E-B92C-ECB119457FBA}" type="slidenum">
              <a:rPr/>
              <a:t>652</a:t>
            </a:fld>
            <a:endParaRPr/>
          </a:p>
        </p:txBody>
      </p:sp>
    </p:spTree>
    <p:extLst>
      <p:ext uri="{BB962C8B-B14F-4D97-AF65-F5344CB8AC3E}">
        <p14:creationId xmlns:p14="http://schemas.microsoft.com/office/powerpoint/2010/main" val="450688457"/>
      </p:ext>
    </p:extLst>
  </p:cSld>
  <p:clrMapOvr>
    <a:masterClrMapping/>
  </p:clrMapOvr>
</p:notes>
</file>

<file path=ppt/notesSlides/notesSlide653.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5 — STP 概念</a:t>
            </a:r>
          </a:p>
          <a:p>
            <a:pPr rtl="0"/>
            <a:r>
              <a:rPr lang="zh-TW"/>
              <a:t>5.3 — STP 的演變</a:t>
            </a:r>
          </a:p>
          <a:p>
            <a:pPr rtl="0"/>
            <a:r>
              <a:rPr lang="zh-TW"/>
              <a:t>5.3.1- 不同版本的 STP</a:t>
            </a:r>
          </a:p>
        </p:txBody>
      </p:sp>
      <p:sp>
        <p:nvSpPr>
          <p:cNvPr id="4" name="Slide Number Placeholder 3"/>
          <p:cNvSpPr>
            <a:spLocks noGrp="1"/>
          </p:cNvSpPr>
          <p:nvPr>
            <p:ph type="sldNum" sz="quarter" idx="5"/>
          </p:nvPr>
        </p:nvSpPr>
        <p:spPr/>
        <p:txBody>
          <a:bodyPr/>
          <a:lstStyle/>
          <a:p>
            <a:pPr rtl="0"/>
            <a:fld id="{5641018C-6CAF-B84E-B92C-ECB119457FBA}" type="slidenum">
              <a:rPr/>
              <a:t>653</a:t>
            </a:fld>
            <a:endParaRPr/>
          </a:p>
        </p:txBody>
      </p:sp>
    </p:spTree>
    <p:extLst>
      <p:ext uri="{BB962C8B-B14F-4D97-AF65-F5344CB8AC3E}">
        <p14:creationId xmlns:p14="http://schemas.microsoft.com/office/powerpoint/2010/main" val="1132036732"/>
      </p:ext>
    </p:extLst>
  </p:cSld>
  <p:clrMapOvr>
    <a:masterClrMapping/>
  </p:clrMapOvr>
</p:notes>
</file>

<file path=ppt/notesSlides/notesSlide654.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5 — STP 概念</a:t>
            </a:r>
          </a:p>
          <a:p>
            <a:pPr rtl="0"/>
            <a:r>
              <a:rPr lang="zh-TW"/>
              <a:t>5.3 — STP 的演變</a:t>
            </a:r>
          </a:p>
          <a:p>
            <a:pPr rtl="0"/>
            <a:r>
              <a:rPr lang="zh-TW"/>
              <a:t>5.3.1 - 不同版本的 STP（續）</a:t>
            </a:r>
          </a:p>
        </p:txBody>
      </p:sp>
      <p:sp>
        <p:nvSpPr>
          <p:cNvPr id="4" name="Slide Number Placeholder 3"/>
          <p:cNvSpPr>
            <a:spLocks noGrp="1"/>
          </p:cNvSpPr>
          <p:nvPr>
            <p:ph type="sldNum" sz="quarter" idx="5"/>
          </p:nvPr>
        </p:nvSpPr>
        <p:spPr/>
        <p:txBody>
          <a:bodyPr/>
          <a:lstStyle/>
          <a:p>
            <a:pPr rtl="0"/>
            <a:fld id="{5641018C-6CAF-B84E-B92C-ECB119457FBA}" type="slidenum">
              <a:rPr/>
              <a:t>654</a:t>
            </a:fld>
            <a:endParaRPr/>
          </a:p>
        </p:txBody>
      </p:sp>
    </p:spTree>
    <p:extLst>
      <p:ext uri="{BB962C8B-B14F-4D97-AF65-F5344CB8AC3E}">
        <p14:creationId xmlns:p14="http://schemas.microsoft.com/office/powerpoint/2010/main" val="713944901"/>
      </p:ext>
    </p:extLst>
  </p:cSld>
  <p:clrMapOvr>
    <a:masterClrMapping/>
  </p:clrMapOvr>
</p:notes>
</file>

<file path=ppt/notesSlides/notesSlide655.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5 — STP 概念</a:t>
            </a:r>
          </a:p>
          <a:p>
            <a:pPr rtl="0"/>
            <a:r>
              <a:rPr lang="zh-TW"/>
              <a:t>5.3 — STP 的演變</a:t>
            </a:r>
          </a:p>
          <a:p>
            <a:pPr rtl="0"/>
            <a:r>
              <a:rPr lang="zh-TW"/>
              <a:t>5.3.2 — RSTP 概念</a:t>
            </a:r>
          </a:p>
        </p:txBody>
      </p:sp>
      <p:sp>
        <p:nvSpPr>
          <p:cNvPr id="4" name="Slide Number Placeholder 3"/>
          <p:cNvSpPr>
            <a:spLocks noGrp="1"/>
          </p:cNvSpPr>
          <p:nvPr>
            <p:ph type="sldNum" sz="quarter" idx="5"/>
          </p:nvPr>
        </p:nvSpPr>
        <p:spPr/>
        <p:txBody>
          <a:bodyPr/>
          <a:lstStyle/>
          <a:p>
            <a:pPr rtl="0"/>
            <a:fld id="{5641018C-6CAF-B84E-B92C-ECB119457FBA}" type="slidenum">
              <a:rPr/>
              <a:t>655</a:t>
            </a:fld>
            <a:endParaRPr/>
          </a:p>
        </p:txBody>
      </p:sp>
    </p:spTree>
    <p:extLst>
      <p:ext uri="{BB962C8B-B14F-4D97-AF65-F5344CB8AC3E}">
        <p14:creationId xmlns:p14="http://schemas.microsoft.com/office/powerpoint/2010/main" val="323724310"/>
      </p:ext>
    </p:extLst>
  </p:cSld>
  <p:clrMapOvr>
    <a:masterClrMapping/>
  </p:clrMapOvr>
</p:notes>
</file>

<file path=ppt/notesSlides/notesSlide656.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5 — STP 概念</a:t>
            </a:r>
          </a:p>
          <a:p>
            <a:pPr rtl="0"/>
            <a:r>
              <a:rPr lang="zh-TW"/>
              <a:t>5.3 — STP 的演變</a:t>
            </a:r>
          </a:p>
          <a:p>
            <a:pPr rtl="0"/>
            <a:r>
              <a:rPr lang="zh-TW"/>
              <a:t>5.3.3 – RSTP 連接埠狀態和連接埠角色</a:t>
            </a:r>
          </a:p>
        </p:txBody>
      </p:sp>
      <p:sp>
        <p:nvSpPr>
          <p:cNvPr id="4" name="Slide Number Placeholder 3"/>
          <p:cNvSpPr>
            <a:spLocks noGrp="1"/>
          </p:cNvSpPr>
          <p:nvPr>
            <p:ph type="sldNum" sz="quarter" idx="5"/>
          </p:nvPr>
        </p:nvSpPr>
        <p:spPr/>
        <p:txBody>
          <a:bodyPr/>
          <a:lstStyle/>
          <a:p>
            <a:pPr rtl="0"/>
            <a:fld id="{5641018C-6CAF-B84E-B92C-ECB119457FBA}" type="slidenum">
              <a:rPr/>
              <a:t>656</a:t>
            </a:fld>
            <a:endParaRPr/>
          </a:p>
        </p:txBody>
      </p:sp>
    </p:spTree>
    <p:extLst>
      <p:ext uri="{BB962C8B-B14F-4D97-AF65-F5344CB8AC3E}">
        <p14:creationId xmlns:p14="http://schemas.microsoft.com/office/powerpoint/2010/main" val="2129120355"/>
      </p:ext>
    </p:extLst>
  </p:cSld>
  <p:clrMapOvr>
    <a:masterClrMapping/>
  </p:clrMapOvr>
</p:notes>
</file>

<file path=ppt/notesSlides/notesSlide657.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5 — STP 概念</a:t>
            </a:r>
          </a:p>
          <a:p>
            <a:pPr rtl="0"/>
            <a:r>
              <a:rPr lang="zh-TW"/>
              <a:t>5.3 — STP 的演變</a:t>
            </a:r>
          </a:p>
          <a:p>
            <a:pPr rtl="0"/>
            <a:r>
              <a:rPr lang="zh-TW"/>
              <a:t>5.3.3 – RSTP 連接埠狀態和連接埠角色（續）</a:t>
            </a:r>
          </a:p>
        </p:txBody>
      </p:sp>
      <p:sp>
        <p:nvSpPr>
          <p:cNvPr id="4" name="Slide Number Placeholder 3"/>
          <p:cNvSpPr>
            <a:spLocks noGrp="1"/>
          </p:cNvSpPr>
          <p:nvPr>
            <p:ph type="sldNum" sz="quarter" idx="5"/>
          </p:nvPr>
        </p:nvSpPr>
        <p:spPr/>
        <p:txBody>
          <a:bodyPr/>
          <a:lstStyle/>
          <a:p>
            <a:pPr rtl="0"/>
            <a:fld id="{5641018C-6CAF-B84E-B92C-ECB119457FBA}" type="slidenum">
              <a:rPr/>
              <a:t>657</a:t>
            </a:fld>
            <a:endParaRPr/>
          </a:p>
        </p:txBody>
      </p:sp>
    </p:spTree>
    <p:extLst>
      <p:ext uri="{BB962C8B-B14F-4D97-AF65-F5344CB8AC3E}">
        <p14:creationId xmlns:p14="http://schemas.microsoft.com/office/powerpoint/2010/main" val="1365677423"/>
      </p:ext>
    </p:extLst>
  </p:cSld>
  <p:clrMapOvr>
    <a:masterClrMapping/>
  </p:clrMapOvr>
</p:notes>
</file>

<file path=ppt/notesSlides/notesSlide658.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5 — STP 概念</a:t>
            </a:r>
          </a:p>
          <a:p>
            <a:pPr rtl="0"/>
            <a:r>
              <a:rPr lang="zh-TW"/>
              <a:t>5.3 — STP 的演變</a:t>
            </a:r>
          </a:p>
          <a:p>
            <a:pPr rtl="0"/>
            <a:r>
              <a:rPr lang="zh-TW"/>
              <a:t>5.3.4 — PortFast 和 BPDU Guard</a:t>
            </a:r>
          </a:p>
        </p:txBody>
      </p:sp>
      <p:sp>
        <p:nvSpPr>
          <p:cNvPr id="4" name="Slide Number Placeholder 3"/>
          <p:cNvSpPr>
            <a:spLocks noGrp="1"/>
          </p:cNvSpPr>
          <p:nvPr>
            <p:ph type="sldNum" sz="quarter" idx="5"/>
          </p:nvPr>
        </p:nvSpPr>
        <p:spPr/>
        <p:txBody>
          <a:bodyPr/>
          <a:lstStyle/>
          <a:p>
            <a:pPr rtl="0"/>
            <a:fld id="{5641018C-6CAF-B84E-B92C-ECB119457FBA}" type="slidenum">
              <a:rPr/>
              <a:t>658</a:t>
            </a:fld>
            <a:endParaRPr/>
          </a:p>
        </p:txBody>
      </p:sp>
    </p:spTree>
    <p:extLst>
      <p:ext uri="{BB962C8B-B14F-4D97-AF65-F5344CB8AC3E}">
        <p14:creationId xmlns:p14="http://schemas.microsoft.com/office/powerpoint/2010/main" val="752596778"/>
      </p:ext>
    </p:extLst>
  </p:cSld>
  <p:clrMapOvr>
    <a:masterClrMapping/>
  </p:clrMapOvr>
</p:notes>
</file>

<file path=ppt/notesSlides/notesSlide659.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5 — STP 概念</a:t>
            </a:r>
          </a:p>
          <a:p>
            <a:pPr rtl="0"/>
            <a:r>
              <a:rPr lang="zh-TW"/>
              <a:t>5.3 — STP 的演變</a:t>
            </a:r>
          </a:p>
          <a:p>
            <a:pPr rtl="0"/>
            <a:r>
              <a:rPr lang="zh-TW"/>
              <a:t>5.3.5 — STP 的替代方案</a:t>
            </a:r>
          </a:p>
          <a:p>
            <a:pPr rtl="0"/>
            <a:r>
              <a:rPr lang="zh-TW"/>
              <a:t>5.3.6 — 檢查你的理解 — STP 的演變</a:t>
            </a:r>
          </a:p>
        </p:txBody>
      </p:sp>
      <p:sp>
        <p:nvSpPr>
          <p:cNvPr id="4" name="Slide Number Placeholder 3"/>
          <p:cNvSpPr>
            <a:spLocks noGrp="1"/>
          </p:cNvSpPr>
          <p:nvPr>
            <p:ph type="sldNum" sz="quarter" idx="5"/>
          </p:nvPr>
        </p:nvSpPr>
        <p:spPr/>
        <p:txBody>
          <a:bodyPr/>
          <a:lstStyle/>
          <a:p>
            <a:pPr rtl="0"/>
            <a:fld id="{5641018C-6CAF-B84E-B92C-ECB119457FBA}" type="slidenum">
              <a:rPr/>
              <a:t>659</a:t>
            </a:fld>
            <a:endParaRPr/>
          </a:p>
        </p:txBody>
      </p:sp>
    </p:spTree>
    <p:extLst>
      <p:ext uri="{BB962C8B-B14F-4D97-AF65-F5344CB8AC3E}">
        <p14:creationId xmlns:p14="http://schemas.microsoft.com/office/powerpoint/2010/main" val="881510237"/>
      </p:ext>
    </p:extLst>
  </p:cSld>
  <p:clrMapOvr>
    <a:masterClrMapping/>
  </p:clrMapOvr>
</p:notes>
</file>

<file path=ppt/notesSlides/notesSlide66.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2529" name="Rectangle 11"/>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a:ea typeface="ＭＳ Ｐゴシック" charset="0"/>
                <a:cs typeface="ＭＳ Ｐゴシック" charset="0"/>
              </a:defRPr>
            </a:lvl1pPr>
            <a:lvl2pPr marL="742950" indent="-285750" defTabSz="903288">
              <a:defRPr sz="2400">
                <a:solidFill>
                  <a:schemeClr val="tx1"/>
                </a:solidFill>
                <a:latin typeface="Arial"/>
                <a:ea typeface="ＭＳ Ｐゴシック" charset="0"/>
              </a:defRPr>
            </a:lvl2pPr>
            <a:lvl3pPr marL="1143000" indent="-228600" defTabSz="903288">
              <a:defRPr sz="2400">
                <a:solidFill>
                  <a:schemeClr val="tx1"/>
                </a:solidFill>
                <a:latin typeface="Arial"/>
                <a:ea typeface="ＭＳ Ｐゴシック" charset="0"/>
              </a:defRPr>
            </a:lvl3pPr>
            <a:lvl4pPr marL="1600200" indent="-228600" defTabSz="903288">
              <a:defRPr sz="2400">
                <a:solidFill>
                  <a:schemeClr val="tx1"/>
                </a:solidFill>
                <a:latin typeface="Arial"/>
                <a:ea typeface="ＭＳ Ｐゴシック" charset="0"/>
              </a:defRPr>
            </a:lvl4pPr>
            <a:lvl5pPr marL="2057400" indent="-228600" defTabSz="903288">
              <a:defRPr sz="2400">
                <a:solidFill>
                  <a:schemeClr val="tx1"/>
                </a:solidFill>
                <a:latin typeface="Arial"/>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9pPr>
          </a:lstStyle>
          <a:p>
            <a:pPr rtl="0"/>
            <a:fld id="{3997A419-355F-A04A-96E0-21643AF8E9FF}" type="slidenum">
              <a:rPr sz="800">
                <a:solidFill>
                  <a:prstClr val="black"/>
                </a:solidFill>
              </a:rPr>
              <a:pPr rtl="0"/>
              <a:t>66</a:t>
            </a:fld>
            <a:endParaRPr sz="800">
              <a:solidFill>
                <a:prstClr val="black"/>
              </a:solidFill>
            </a:endParaRPr>
          </a:p>
        </p:txBody>
      </p:sp>
      <p:sp>
        <p:nvSpPr>
          <p:cNvPr id="22530" name="Rectangle 2"/>
          <p:cNvSpPr>
            <a:spLocks noGrp="1" noRot="1" noChangeAspect="1" noChangeArrowheads="1" noTextEdit="1"/>
          </p:cNvSpPr>
          <p:nvPr>
            <p:ph type="sldImg"/>
          </p:nvPr>
        </p:nvSpPr>
        <p:spPr>
          <a:xfrm>
            <a:off x="1168400" y="1243013"/>
            <a:ext cx="4470400" cy="3354387"/>
          </a:xfrm>
        </p:spPr>
      </p:sp>
      <p:sp>
        <p:nvSpPr>
          <p:cNvPr id="2253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lnSpc>
                <a:spcPct val="80000"/>
              </a:lnSpc>
              <a:buFontTx/>
              <a:buNone/>
            </a:pPr>
            <a:r>
              <a:rPr lang="zh-TW" sz="1200" kern="1200">
                <a:solidFill>
                  <a:schemeClr val="tx1"/>
                </a:solidFill>
                <a:latin typeface="Arial"/>
                <a:ea typeface="ＭＳ Ｐゴシック" charset="0"/>
                <a:cs typeface="ＭＳ Ｐゴシック" charset="0"/>
              </a:rPr>
              <a:t>2 — 基本交換器和終端裝置組態</a:t>
            </a:r>
          </a:p>
          <a:p>
            <a:pPr rtl="0">
              <a:lnSpc>
                <a:spcPct val="80000"/>
              </a:lnSpc>
              <a:buFontTx/>
              <a:buNone/>
            </a:pPr>
            <a:r>
              <a:rPr lang="zh-TW" sz="1200" kern="1200">
                <a:solidFill>
                  <a:schemeClr val="tx1"/>
                </a:solidFill>
                <a:latin typeface="Arial"/>
                <a:ea typeface="ＭＳ Ｐゴシック" charset="0"/>
                <a:cs typeface="ＭＳ Ｐゴシック" charset="0"/>
              </a:rPr>
              <a:t>裝置基本設定</a:t>
            </a:r>
          </a:p>
          <a:p>
            <a:pPr rtl="0">
              <a:lnSpc>
                <a:spcPct val="80000"/>
              </a:lnSpc>
              <a:buFontTx/>
              <a:buNone/>
            </a:pPr>
            <a:r>
              <a:rPr lang="zh-TW">
                <a:latin typeface="Arial"/>
              </a:rPr>
              <a:t>2.4.4 – Encrypt Passwords</a:t>
            </a:r>
          </a:p>
          <a:p>
            <a:endParaRPr lang="en-US"/>
          </a:p>
          <a:p>
            <a:endParaRPr lang="en-US"/>
          </a:p>
        </p:txBody>
      </p:sp>
    </p:spTree>
    <p:extLst>
      <p:ext uri="{BB962C8B-B14F-4D97-AF65-F5344CB8AC3E}">
        <p14:creationId xmlns:p14="http://schemas.microsoft.com/office/powerpoint/2010/main" val="1646361380"/>
      </p:ext>
    </p:extLst>
  </p:cSld>
  <p:clrMapOvr>
    <a:masterClrMapping/>
  </p:clrMapOvr>
</p:notes>
</file>

<file path=ppt/notesSlides/notesSlide660.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2529" name="Rectangle 11"/>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a:ea typeface="ＭＳ Ｐゴシック" charset="0"/>
                <a:cs typeface="ＭＳ Ｐゴシック" charset="0"/>
              </a:defRPr>
            </a:lvl1pPr>
            <a:lvl2pPr marL="742950" indent="-285750" defTabSz="903288">
              <a:defRPr sz="2400">
                <a:solidFill>
                  <a:schemeClr val="tx1"/>
                </a:solidFill>
                <a:latin typeface="Arial"/>
                <a:ea typeface="ＭＳ Ｐゴシック" charset="0"/>
              </a:defRPr>
            </a:lvl2pPr>
            <a:lvl3pPr marL="1143000" indent="-228600" defTabSz="903288">
              <a:defRPr sz="2400">
                <a:solidFill>
                  <a:schemeClr val="tx1"/>
                </a:solidFill>
                <a:latin typeface="Arial"/>
                <a:ea typeface="ＭＳ Ｐゴシック" charset="0"/>
              </a:defRPr>
            </a:lvl3pPr>
            <a:lvl4pPr marL="1600200" indent="-228600" defTabSz="903288">
              <a:defRPr sz="2400">
                <a:solidFill>
                  <a:schemeClr val="tx1"/>
                </a:solidFill>
                <a:latin typeface="Arial"/>
                <a:ea typeface="ＭＳ Ｐゴシック" charset="0"/>
              </a:defRPr>
            </a:lvl4pPr>
            <a:lvl5pPr marL="2057400" indent="-228600" defTabSz="903288">
              <a:defRPr sz="2400">
                <a:solidFill>
                  <a:schemeClr val="tx1"/>
                </a:solidFill>
                <a:latin typeface="Arial"/>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9pPr>
          </a:lstStyle>
          <a:p>
            <a:pPr rtl="0"/>
            <a:fld id="{3997A419-355F-A04A-96E0-21643AF8E9FF}" type="slidenum">
              <a:rPr sz="800">
                <a:solidFill>
                  <a:prstClr val="black"/>
                </a:solidFill>
              </a:rPr>
              <a:pPr rtl="0"/>
              <a:t>660</a:t>
            </a:fld>
            <a:endParaRPr sz="800">
              <a:solidFill>
                <a:prstClr val="black"/>
              </a:solidFill>
            </a:endParaRPr>
          </a:p>
        </p:txBody>
      </p:sp>
      <p:sp>
        <p:nvSpPr>
          <p:cNvPr id="22530" name="Rectangle 2"/>
          <p:cNvSpPr>
            <a:spLocks noGrp="1" noRot="1" noChangeAspect="1" noChangeArrowheads="1" noTextEdit="1"/>
          </p:cNvSpPr>
          <p:nvPr>
            <p:ph type="sldImg"/>
          </p:nvPr>
        </p:nvSpPr>
        <p:spPr>
          <a:xfrm>
            <a:off x="1168400" y="1243013"/>
            <a:ext cx="4470400" cy="3354387"/>
          </a:xfrm>
        </p:spPr>
      </p:sp>
      <p:sp>
        <p:nvSpPr>
          <p:cNvPr id="2253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457200" rtl="0" eaLnBrk="1" fontAlgn="auto" latinLnBrk="0" hangingPunct="1">
              <a:lnSpc>
                <a:spcPct val="100000"/>
              </a:lnSpc>
              <a:spcBef>
                <a:spcPct val="0"/>
              </a:spcBef>
              <a:spcAft>
                <a:spcPct val="0"/>
              </a:spcAft>
              <a:buClrTx/>
              <a:buSzTx/>
              <a:buFontTx/>
              <a:buNone/>
              <a:defRPr/>
            </a:pPr>
            <a:r>
              <a:rPr lang="zh-TW"/>
              <a:t>5 — STP 概念</a:t>
            </a:r>
          </a:p>
          <a:p>
            <a:pPr marL="0" marR="0" lvl="0" indent="0" algn="l" defTabSz="457200" rtl="0" eaLnBrk="1" fontAlgn="auto" latinLnBrk="0" hangingPunct="1">
              <a:lnSpc>
                <a:spcPct val="100000"/>
              </a:lnSpc>
              <a:spcBef>
                <a:spcPct val="0"/>
              </a:spcBef>
              <a:spcAft>
                <a:spcPct val="0"/>
              </a:spcAft>
              <a:buClrTx/>
              <a:buSzTx/>
              <a:buFontTx/>
              <a:buNone/>
              <a:defRPr/>
            </a:pPr>
            <a:r>
              <a:rPr lang="zh-TW" sz="1200"/>
              <a:t>5.4 — 單元練習和測驗</a:t>
            </a:r>
          </a:p>
          <a:p>
            <a:pPr marL="0" marR="0" lvl="0" indent="0" algn="l" defTabSz="457200" rtl="0" eaLnBrk="1" fontAlgn="auto" latinLnBrk="0" hangingPunct="1">
              <a:lnSpc>
                <a:spcPct val="100000"/>
              </a:lnSpc>
              <a:spcBef>
                <a:spcPct val="0"/>
              </a:spcBef>
              <a:spcAft>
                <a:spcPct val="0"/>
              </a:spcAft>
              <a:buClrTx/>
              <a:buSzTx/>
              <a:buFontTx/>
              <a:buNone/>
              <a:defRPr/>
            </a:pPr>
            <a:r>
              <a:rPr lang="zh-TW" sz="1200"/>
              <a:t>5.4.1 — 我在本單元中學到了什麼？</a:t>
            </a:r>
          </a:p>
        </p:txBody>
      </p:sp>
    </p:spTree>
    <p:extLst>
      <p:ext uri="{BB962C8B-B14F-4D97-AF65-F5344CB8AC3E}">
        <p14:creationId xmlns:p14="http://schemas.microsoft.com/office/powerpoint/2010/main" val="3855201017"/>
      </p:ext>
    </p:extLst>
  </p:cSld>
  <p:clrMapOvr>
    <a:masterClrMapping/>
  </p:clrMapOvr>
</p:notes>
</file>

<file path=ppt/notesSlides/notesSlide661.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2529" name="Rectangle 11"/>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a:ea typeface="ＭＳ Ｐゴシック" charset="0"/>
                <a:cs typeface="ＭＳ Ｐゴシック" charset="0"/>
              </a:defRPr>
            </a:lvl1pPr>
            <a:lvl2pPr marL="742950" indent="-285750" defTabSz="903288">
              <a:defRPr sz="2400">
                <a:solidFill>
                  <a:schemeClr val="tx1"/>
                </a:solidFill>
                <a:latin typeface="Arial"/>
                <a:ea typeface="ＭＳ Ｐゴシック" charset="0"/>
              </a:defRPr>
            </a:lvl2pPr>
            <a:lvl3pPr marL="1143000" indent="-228600" defTabSz="903288">
              <a:defRPr sz="2400">
                <a:solidFill>
                  <a:schemeClr val="tx1"/>
                </a:solidFill>
                <a:latin typeface="Arial"/>
                <a:ea typeface="ＭＳ Ｐゴシック" charset="0"/>
              </a:defRPr>
            </a:lvl3pPr>
            <a:lvl4pPr marL="1600200" indent="-228600" defTabSz="903288">
              <a:defRPr sz="2400">
                <a:solidFill>
                  <a:schemeClr val="tx1"/>
                </a:solidFill>
                <a:latin typeface="Arial"/>
                <a:ea typeface="ＭＳ Ｐゴシック" charset="0"/>
              </a:defRPr>
            </a:lvl4pPr>
            <a:lvl5pPr marL="2057400" indent="-228600" defTabSz="903288">
              <a:defRPr sz="2400">
                <a:solidFill>
                  <a:schemeClr val="tx1"/>
                </a:solidFill>
                <a:latin typeface="Arial"/>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9pPr>
          </a:lstStyle>
          <a:p>
            <a:pPr rtl="0"/>
            <a:fld id="{3997A419-355F-A04A-96E0-21643AF8E9FF}" type="slidenum">
              <a:rPr sz="800">
                <a:solidFill>
                  <a:prstClr val="black"/>
                </a:solidFill>
              </a:rPr>
              <a:pPr rtl="0"/>
              <a:t>661</a:t>
            </a:fld>
            <a:endParaRPr sz="800">
              <a:solidFill>
                <a:prstClr val="black"/>
              </a:solidFill>
            </a:endParaRPr>
          </a:p>
        </p:txBody>
      </p:sp>
      <p:sp>
        <p:nvSpPr>
          <p:cNvPr id="22530" name="Rectangle 2"/>
          <p:cNvSpPr>
            <a:spLocks noGrp="1" noRot="1" noChangeAspect="1" noChangeArrowheads="1" noTextEdit="1"/>
          </p:cNvSpPr>
          <p:nvPr>
            <p:ph type="sldImg"/>
          </p:nvPr>
        </p:nvSpPr>
        <p:spPr>
          <a:xfrm>
            <a:off x="1168400" y="1243013"/>
            <a:ext cx="4470400" cy="3354387"/>
          </a:xfrm>
        </p:spPr>
      </p:sp>
      <p:sp>
        <p:nvSpPr>
          <p:cNvPr id="2253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457200" rtl="0" eaLnBrk="1" fontAlgn="auto" latinLnBrk="0" hangingPunct="1">
              <a:lnSpc>
                <a:spcPct val="100000"/>
              </a:lnSpc>
              <a:spcBef>
                <a:spcPct val="0"/>
              </a:spcBef>
              <a:spcAft>
                <a:spcPct val="0"/>
              </a:spcAft>
              <a:buClrTx/>
              <a:buSzTx/>
              <a:buFontTx/>
              <a:buNone/>
              <a:defRPr/>
            </a:pPr>
            <a:r>
              <a:rPr lang="zh-TW"/>
              <a:t>5 — STP 概念</a:t>
            </a:r>
          </a:p>
          <a:p>
            <a:pPr marL="0" marR="0" lvl="0" indent="0" algn="l" defTabSz="457200" rtl="0" eaLnBrk="1" fontAlgn="auto" latinLnBrk="0" hangingPunct="1">
              <a:lnSpc>
                <a:spcPct val="100000"/>
              </a:lnSpc>
              <a:spcBef>
                <a:spcPct val="0"/>
              </a:spcBef>
              <a:spcAft>
                <a:spcPct val="0"/>
              </a:spcAft>
              <a:buClrTx/>
              <a:buSzTx/>
              <a:buFontTx/>
              <a:buNone/>
              <a:defRPr/>
            </a:pPr>
            <a:r>
              <a:rPr lang="zh-TW" sz="1200"/>
              <a:t>5.4 — 單元練習和問答</a:t>
            </a:r>
          </a:p>
          <a:p>
            <a:pPr marL="0" marR="0" lvl="0" indent="0" algn="l" defTabSz="457200" rtl="0" eaLnBrk="1" fontAlgn="auto" latinLnBrk="0" hangingPunct="1">
              <a:lnSpc>
                <a:spcPct val="100000"/>
              </a:lnSpc>
              <a:spcBef>
                <a:spcPct val="0"/>
              </a:spcBef>
              <a:spcAft>
                <a:spcPct val="0"/>
              </a:spcAft>
              <a:buClrTx/>
              <a:buSzTx/>
              <a:buFontTx/>
              <a:buNone/>
              <a:defRPr/>
            </a:pPr>
            <a:r>
              <a:rPr lang="zh-TW" sz="1200"/>
              <a:t>5.4.1 — 我在本單元中學到了什麼？(續)</a:t>
            </a:r>
          </a:p>
          <a:p>
            <a:pPr marL="0" marR="0" lvl="0" indent="0" algn="l" defTabSz="457200" rtl="0" eaLnBrk="1" fontAlgn="auto" latinLnBrk="0" hangingPunct="1">
              <a:lnSpc>
                <a:spcPct val="100000"/>
              </a:lnSpc>
              <a:spcBef>
                <a:spcPct val="0"/>
              </a:spcBef>
              <a:spcAft>
                <a:spcPct val="0"/>
              </a:spcAft>
              <a:buClrTx/>
              <a:buSzTx/>
              <a:buFontTx/>
              <a:buNone/>
              <a:defRPr/>
            </a:pPr>
            <a:endParaRPr lang="en-US" sz="1200"/>
          </a:p>
        </p:txBody>
      </p:sp>
    </p:spTree>
    <p:extLst>
      <p:ext uri="{BB962C8B-B14F-4D97-AF65-F5344CB8AC3E}">
        <p14:creationId xmlns:p14="http://schemas.microsoft.com/office/powerpoint/2010/main" val="31310765"/>
      </p:ext>
    </p:extLst>
  </p:cSld>
  <p:clrMapOvr>
    <a:masterClrMapping/>
  </p:clrMapOvr>
</p:notes>
</file>

<file path=ppt/notesSlides/notesSlide662.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2529" name="Rectangle 11"/>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a:ea typeface="ＭＳ Ｐゴシック" charset="0"/>
                <a:cs typeface="ＭＳ Ｐゴシック" charset="0"/>
              </a:defRPr>
            </a:lvl1pPr>
            <a:lvl2pPr marL="742950" indent="-285750" defTabSz="903288">
              <a:defRPr sz="2400">
                <a:solidFill>
                  <a:schemeClr val="tx1"/>
                </a:solidFill>
                <a:latin typeface="Arial"/>
                <a:ea typeface="ＭＳ Ｐゴシック" charset="0"/>
              </a:defRPr>
            </a:lvl2pPr>
            <a:lvl3pPr marL="1143000" indent="-228600" defTabSz="903288">
              <a:defRPr sz="2400">
                <a:solidFill>
                  <a:schemeClr val="tx1"/>
                </a:solidFill>
                <a:latin typeface="Arial"/>
                <a:ea typeface="ＭＳ Ｐゴシック" charset="0"/>
              </a:defRPr>
            </a:lvl3pPr>
            <a:lvl4pPr marL="1600200" indent="-228600" defTabSz="903288">
              <a:defRPr sz="2400">
                <a:solidFill>
                  <a:schemeClr val="tx1"/>
                </a:solidFill>
                <a:latin typeface="Arial"/>
                <a:ea typeface="ＭＳ Ｐゴシック" charset="0"/>
              </a:defRPr>
            </a:lvl4pPr>
            <a:lvl5pPr marL="2057400" indent="-228600" defTabSz="903288">
              <a:defRPr sz="2400">
                <a:solidFill>
                  <a:schemeClr val="tx1"/>
                </a:solidFill>
                <a:latin typeface="Arial"/>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9pPr>
          </a:lstStyle>
          <a:p>
            <a:pPr rtl="0"/>
            <a:fld id="{3997A419-355F-A04A-96E0-21643AF8E9FF}" type="slidenum">
              <a:rPr sz="800">
                <a:solidFill>
                  <a:prstClr val="black"/>
                </a:solidFill>
              </a:rPr>
              <a:pPr rtl="0"/>
              <a:t>662</a:t>
            </a:fld>
            <a:endParaRPr sz="800">
              <a:solidFill>
                <a:prstClr val="black"/>
              </a:solidFill>
            </a:endParaRPr>
          </a:p>
        </p:txBody>
      </p:sp>
      <p:sp>
        <p:nvSpPr>
          <p:cNvPr id="22530" name="Rectangle 2"/>
          <p:cNvSpPr>
            <a:spLocks noGrp="1" noRot="1" noChangeAspect="1" noChangeArrowheads="1" noTextEdit="1"/>
          </p:cNvSpPr>
          <p:nvPr>
            <p:ph type="sldImg"/>
          </p:nvPr>
        </p:nvSpPr>
        <p:spPr>
          <a:xfrm>
            <a:off x="1168400" y="1243013"/>
            <a:ext cx="4470400" cy="3354387"/>
          </a:xfrm>
        </p:spPr>
      </p:sp>
      <p:sp>
        <p:nvSpPr>
          <p:cNvPr id="2253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457200" rtl="0" eaLnBrk="1" fontAlgn="auto" latinLnBrk="0" hangingPunct="1">
              <a:lnSpc>
                <a:spcPct val="100000"/>
              </a:lnSpc>
              <a:spcBef>
                <a:spcPct val="0"/>
              </a:spcBef>
              <a:spcAft>
                <a:spcPct val="0"/>
              </a:spcAft>
              <a:buClrTx/>
              <a:buSzTx/>
              <a:buFontTx/>
              <a:buNone/>
              <a:defRPr/>
            </a:pPr>
            <a:r>
              <a:rPr lang="zh-TW"/>
              <a:t>5 — STP 概念</a:t>
            </a:r>
          </a:p>
          <a:p>
            <a:pPr marL="0" marR="0" lvl="0" indent="0" algn="l" defTabSz="457200" rtl="0" eaLnBrk="1" fontAlgn="auto" latinLnBrk="0" hangingPunct="1">
              <a:lnSpc>
                <a:spcPct val="100000"/>
              </a:lnSpc>
              <a:spcBef>
                <a:spcPct val="0"/>
              </a:spcBef>
              <a:spcAft>
                <a:spcPct val="0"/>
              </a:spcAft>
              <a:buClrTx/>
              <a:buSzTx/>
              <a:buFontTx/>
              <a:buNone/>
              <a:defRPr/>
            </a:pPr>
            <a:r>
              <a:rPr lang="zh-TW" sz="1200"/>
              <a:t>5.4 — 單元練習和問答</a:t>
            </a:r>
          </a:p>
          <a:p>
            <a:pPr marL="0" marR="0" lvl="0" indent="0" algn="l" defTabSz="457200" rtl="0" eaLnBrk="1" fontAlgn="auto" latinLnBrk="0" hangingPunct="1">
              <a:lnSpc>
                <a:spcPct val="100000"/>
              </a:lnSpc>
              <a:spcBef>
                <a:spcPct val="0"/>
              </a:spcBef>
              <a:spcAft>
                <a:spcPct val="0"/>
              </a:spcAft>
              <a:buClrTx/>
              <a:buSzTx/>
              <a:buFontTx/>
              <a:buNone/>
              <a:defRPr/>
            </a:pPr>
            <a:r>
              <a:rPr lang="zh-TW" sz="1200"/>
              <a:t>5.4.1 — 我在本單元中學到了什麼？(續)</a:t>
            </a:r>
          </a:p>
          <a:p>
            <a:pPr marL="0" marR="0" lvl="0" indent="0" algn="l" defTabSz="457200" rtl="0" eaLnBrk="1" fontAlgn="auto" latinLnBrk="0" hangingPunct="1">
              <a:lnSpc>
                <a:spcPct val="100000"/>
              </a:lnSpc>
              <a:spcBef>
                <a:spcPct val="0"/>
              </a:spcBef>
              <a:spcAft>
                <a:spcPct val="0"/>
              </a:spcAft>
              <a:buClrTx/>
              <a:buSzTx/>
              <a:buFontTx/>
              <a:buNone/>
              <a:defRPr/>
            </a:pPr>
            <a:r>
              <a:rPr lang="zh-TW" sz="1200"/>
              <a:t>5.4.2-</a:t>
            </a:r>
            <a:r>
              <a:rPr lang="zh-TW" altLang="en-US" sz="1200"/>
              <a:t>單元</a:t>
            </a:r>
            <a:r>
              <a:rPr lang="zh-TW" sz="1200"/>
              <a:t>測驗-STP</a:t>
            </a:r>
          </a:p>
        </p:txBody>
      </p:sp>
    </p:spTree>
    <p:extLst>
      <p:ext uri="{BB962C8B-B14F-4D97-AF65-F5344CB8AC3E}">
        <p14:creationId xmlns:p14="http://schemas.microsoft.com/office/powerpoint/2010/main" val="439582841"/>
      </p:ext>
    </p:extLst>
  </p:cSld>
  <p:clrMapOvr>
    <a:masterClrMapping/>
  </p:clrMapOvr>
</p:notes>
</file>

<file path=ppt/notesSlides/notesSlide663.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57345" name="Rectangle 11"/>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a:ea typeface="ＭＳ Ｐゴシック" charset="0"/>
                <a:cs typeface="ＭＳ Ｐゴシック" charset="0"/>
              </a:defRPr>
            </a:lvl1pPr>
            <a:lvl2pPr marL="742950" indent="-285750" defTabSz="903288">
              <a:defRPr sz="2400">
                <a:solidFill>
                  <a:schemeClr val="tx1"/>
                </a:solidFill>
                <a:latin typeface="Arial"/>
                <a:ea typeface="ＭＳ Ｐゴシック" charset="0"/>
              </a:defRPr>
            </a:lvl2pPr>
            <a:lvl3pPr marL="1143000" indent="-228600" defTabSz="903288">
              <a:defRPr sz="2400">
                <a:solidFill>
                  <a:schemeClr val="tx1"/>
                </a:solidFill>
                <a:latin typeface="Arial"/>
                <a:ea typeface="ＭＳ Ｐゴシック" charset="0"/>
              </a:defRPr>
            </a:lvl3pPr>
            <a:lvl4pPr marL="1600200" indent="-228600" defTabSz="903288">
              <a:defRPr sz="2400">
                <a:solidFill>
                  <a:schemeClr val="tx1"/>
                </a:solidFill>
                <a:latin typeface="Arial"/>
                <a:ea typeface="ＭＳ Ｐゴシック" charset="0"/>
              </a:defRPr>
            </a:lvl4pPr>
            <a:lvl5pPr marL="2057400" indent="-228600" defTabSz="903288">
              <a:defRPr sz="2400">
                <a:solidFill>
                  <a:schemeClr val="tx1"/>
                </a:solidFill>
                <a:latin typeface="Arial"/>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9pPr>
          </a:lstStyle>
          <a:p>
            <a:pPr rtl="0"/>
            <a:fld id="{6C92755B-29FD-8743-9094-C0E3A734D22E}" type="slidenum">
              <a:rPr sz="800">
                <a:solidFill>
                  <a:prstClr val="black"/>
                </a:solidFill>
              </a:rPr>
              <a:pPr rtl="0"/>
              <a:t>663</a:t>
            </a:fld>
            <a:endParaRPr sz="800">
              <a:solidFill>
                <a:prstClr val="black"/>
              </a:solidFill>
            </a:endParaRPr>
          </a:p>
        </p:txBody>
      </p:sp>
      <p:sp>
        <p:nvSpPr>
          <p:cNvPr id="57346" name="Rectangle 2"/>
          <p:cNvSpPr>
            <a:spLocks noGrp="1" noRot="1" noChangeAspect="1" noChangeArrowheads="1" noTextEdit="1"/>
          </p:cNvSpPr>
          <p:nvPr>
            <p:ph type="sldImg"/>
          </p:nvPr>
        </p:nvSpPr>
        <p:spPr>
          <a:xfrm>
            <a:off x="1168400" y="1243013"/>
            <a:ext cx="4470400" cy="3354387"/>
          </a:xfrm>
        </p:spPr>
      </p:sp>
      <p:sp>
        <p:nvSpPr>
          <p:cNvPr id="57347"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457200" rtl="0" eaLnBrk="1" fontAlgn="auto" latinLnBrk="0" hangingPunct="1">
              <a:lnSpc>
                <a:spcPct val="80000"/>
              </a:lnSpc>
              <a:spcBef>
                <a:spcPct val="0"/>
              </a:spcBef>
              <a:spcAft>
                <a:spcPct val="0"/>
              </a:spcAft>
              <a:buClrTx/>
              <a:buSzTx/>
              <a:buFontTx/>
              <a:buNone/>
              <a:defRPr/>
            </a:pPr>
            <a:endParaRPr lang="en-US"/>
          </a:p>
        </p:txBody>
      </p:sp>
    </p:spTree>
    <p:extLst>
      <p:ext uri="{BB962C8B-B14F-4D97-AF65-F5344CB8AC3E}">
        <p14:creationId xmlns:p14="http://schemas.microsoft.com/office/powerpoint/2010/main" val="3171178222"/>
      </p:ext>
    </p:extLst>
  </p:cSld>
  <p:clrMapOvr>
    <a:masterClrMapping/>
  </p:clrMapOvr>
</p:notes>
</file>

<file path=ppt/notesSlides/notesSlide664.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思科網路學院課程</a:t>
            </a:r>
            <a:br>
              <a:rPr lang="en-US"/>
            </a:br>
            <a:r>
              <a:rPr lang="zh-TW"/>
              <a:t>交換、路由和無線基礎 7.0 版 (SRWE)</a:t>
            </a:r>
          </a:p>
          <a:p>
            <a:pPr rtl="0"/>
            <a:r>
              <a:rPr lang="zh-TW"/>
              <a:t>單元 6：乙太通道</a:t>
            </a:r>
          </a:p>
          <a:p>
            <a:endParaRPr lang="en-US"/>
          </a:p>
        </p:txBody>
      </p:sp>
      <p:sp>
        <p:nvSpPr>
          <p:cNvPr id="4" name="Slide Number Placeholder 3"/>
          <p:cNvSpPr>
            <a:spLocks noGrp="1"/>
          </p:cNvSpPr>
          <p:nvPr>
            <p:ph type="sldNum" sz="quarter" idx="10"/>
          </p:nvPr>
        </p:nvSpPr>
        <p:spPr/>
        <p:txBody>
          <a:bodyPr/>
          <a:lstStyle/>
          <a:p>
            <a:pPr rtl="0"/>
            <a:fld id="{5641018C-6CAF-B84E-B92C-ECB119457FBA}" type="slidenum">
              <a:rPr/>
              <a:t>664</a:t>
            </a:fld>
            <a:endParaRPr/>
          </a:p>
        </p:txBody>
      </p:sp>
    </p:spTree>
    <p:extLst>
      <p:ext uri="{BB962C8B-B14F-4D97-AF65-F5344CB8AC3E}">
        <p14:creationId xmlns:p14="http://schemas.microsoft.com/office/powerpoint/2010/main" val="3059883042"/>
      </p:ext>
    </p:extLst>
  </p:cSld>
  <p:clrMapOvr>
    <a:masterClrMapping/>
  </p:clrMapOvr>
</p:notes>
</file>

<file path=ppt/notesSlides/notesSlide665.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18434" name="Rectangle 11"/>
          <p:cNvSpPr txBox="1">
            <a:spLocks noGrp="1" noChangeArrowheads="1"/>
          </p:cNvSpPr>
          <p:nvPr/>
        </p:nvSpPr>
        <p:spPr bwMode="auto">
          <a:xfrm>
            <a:off x="5885392" y="9435469"/>
            <a:ext cx="806779" cy="312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a:cs typeface="Arial"/>
              </a:defRPr>
            </a:lvl1pPr>
            <a:lvl2pPr marL="742950" indent="-285750" defTabSz="903288" eaLnBrk="0" hangingPunct="0">
              <a:defRPr sz="2400" b="1">
                <a:solidFill>
                  <a:schemeClr val="tx1"/>
                </a:solidFill>
                <a:latin typeface="Arial"/>
                <a:cs typeface="Arial"/>
              </a:defRPr>
            </a:lvl2pPr>
            <a:lvl3pPr marL="1143000" indent="-228600" defTabSz="903288" eaLnBrk="0" hangingPunct="0">
              <a:defRPr sz="2400" b="1">
                <a:solidFill>
                  <a:schemeClr val="tx1"/>
                </a:solidFill>
                <a:latin typeface="Arial"/>
                <a:cs typeface="Arial"/>
              </a:defRPr>
            </a:lvl3pPr>
            <a:lvl4pPr marL="1600200" indent="-228600" defTabSz="903288" eaLnBrk="0" hangingPunct="0">
              <a:defRPr sz="2400" b="1">
                <a:solidFill>
                  <a:schemeClr val="tx1"/>
                </a:solidFill>
                <a:latin typeface="Arial"/>
                <a:cs typeface="Arial"/>
              </a:defRPr>
            </a:lvl4pPr>
            <a:lvl5pPr marL="2057400" indent="-228600" defTabSz="903288" eaLnBrk="0" hangingPunct="0">
              <a:defRPr sz="2400" b="1">
                <a:solidFill>
                  <a:schemeClr val="tx1"/>
                </a:solidFill>
                <a:latin typeface="Arial"/>
                <a:cs typeface="Arial"/>
              </a:defRPr>
            </a:lvl5pPr>
            <a:lvl6pPr marL="2514600" indent="-228600" defTabSz="903288" eaLnBrk="0" fontAlgn="base" hangingPunct="0">
              <a:spcBef>
                <a:spcPct val="0"/>
              </a:spcBef>
              <a:spcAft>
                <a:spcPct val="0"/>
              </a:spcAft>
              <a:defRPr sz="2400" b="1">
                <a:solidFill>
                  <a:schemeClr val="tx1"/>
                </a:solidFill>
                <a:latin typeface="Arial"/>
                <a:cs typeface="Arial"/>
              </a:defRPr>
            </a:lvl6pPr>
            <a:lvl7pPr marL="2971800" indent="-228600" defTabSz="903288" eaLnBrk="0" fontAlgn="base" hangingPunct="0">
              <a:spcBef>
                <a:spcPct val="0"/>
              </a:spcBef>
              <a:spcAft>
                <a:spcPct val="0"/>
              </a:spcAft>
              <a:defRPr sz="2400" b="1">
                <a:solidFill>
                  <a:schemeClr val="tx1"/>
                </a:solidFill>
                <a:latin typeface="Arial"/>
                <a:cs typeface="Arial"/>
              </a:defRPr>
            </a:lvl7pPr>
            <a:lvl8pPr marL="3429000" indent="-228600" defTabSz="903288" eaLnBrk="0" fontAlgn="base" hangingPunct="0">
              <a:spcBef>
                <a:spcPct val="0"/>
              </a:spcBef>
              <a:spcAft>
                <a:spcPct val="0"/>
              </a:spcAft>
              <a:defRPr sz="2400" b="1">
                <a:solidFill>
                  <a:schemeClr val="tx1"/>
                </a:solidFill>
                <a:latin typeface="Arial"/>
                <a:cs typeface="Arial"/>
              </a:defRPr>
            </a:lvl8pPr>
            <a:lvl9pPr marL="3886200" indent="-228600" defTabSz="903288" eaLnBrk="0" fontAlgn="base" hangingPunct="0">
              <a:spcBef>
                <a:spcPct val="0"/>
              </a:spcBef>
              <a:spcAft>
                <a:spcPct val="0"/>
              </a:spcAft>
              <a:defRPr sz="2400" b="1">
                <a:solidFill>
                  <a:schemeClr val="tx1"/>
                </a:solidFill>
                <a:latin typeface="Arial"/>
                <a:cs typeface="Arial"/>
              </a:defRPr>
            </a:lvl9pPr>
          </a:lstStyle>
          <a:p>
            <a:pPr algn="r" rtl="0"/>
            <a:fld id="{7C839C26-801B-42B6-A101-60F37FE2B0A8}" type="slidenum">
              <a:rPr sz="800" b="0">
                <a:solidFill>
                  <a:prstClr val="black"/>
                </a:solidFill>
              </a:rPr>
              <a:pPr algn="r" rtl="0"/>
              <a:t>665</a:t>
            </a:fld>
            <a:endParaRPr sz="800" b="0">
              <a:solidFill>
                <a:prstClr val="black"/>
              </a:solidFill>
            </a:endParaRPr>
          </a:p>
        </p:txBody>
      </p:sp>
      <p:sp>
        <p:nvSpPr>
          <p:cNvPr id="18435" name="Rectangle 2"/>
          <p:cNvSpPr>
            <a:spLocks noGrp="1" noRot="1" noChangeAspect="1" noChangeArrowheads="1" noTextEdit="1"/>
          </p:cNvSpPr>
          <p:nvPr>
            <p:ph type="sldImg"/>
          </p:nvPr>
        </p:nvSpPr>
        <p:spPr>
          <a:xfrm>
            <a:off x="1168400" y="1243013"/>
            <a:ext cx="4470400" cy="3354387"/>
          </a:xfrm>
        </p:spPr>
      </p:sp>
      <p:sp>
        <p:nvSpPr>
          <p:cNvPr id="1843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buFontTx/>
              <a:buNone/>
            </a:pPr>
            <a:r>
              <a:rPr lang="zh-TW"/>
              <a:t>6.0 – 簡介</a:t>
            </a:r>
          </a:p>
          <a:p>
            <a:pPr rtl="0">
              <a:buFontTx/>
              <a:buNone/>
            </a:pPr>
            <a:r>
              <a:rPr lang="zh-TW"/>
              <a:t>6.0.2 - 我將在本單元中學到什麼？</a:t>
            </a:r>
          </a:p>
        </p:txBody>
      </p:sp>
    </p:spTree>
    <p:extLst>
      <p:ext uri="{BB962C8B-B14F-4D97-AF65-F5344CB8AC3E}">
        <p14:creationId xmlns:p14="http://schemas.microsoft.com/office/powerpoint/2010/main" val="1223765857"/>
      </p:ext>
    </p:extLst>
  </p:cSld>
  <p:clrMapOvr>
    <a:masterClrMapping/>
  </p:clrMapOvr>
</p:notes>
</file>

<file path=ppt/notesSlides/notesSlide666.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6 – 乙太通道</a:t>
            </a:r>
          </a:p>
          <a:p>
            <a:pPr rtl="0"/>
            <a:r>
              <a:rPr lang="zh-TW"/>
              <a:t>6.1 — 乙太通道操作</a:t>
            </a:r>
          </a:p>
          <a:p>
            <a:pPr rtl="0"/>
            <a:r>
              <a:rPr lang="zh-TW"/>
              <a:t>6.1.1 – 鏈路聚合</a:t>
            </a:r>
          </a:p>
        </p:txBody>
      </p:sp>
      <p:sp>
        <p:nvSpPr>
          <p:cNvPr id="4" name="Slide Number Placeholder 3"/>
          <p:cNvSpPr>
            <a:spLocks noGrp="1"/>
          </p:cNvSpPr>
          <p:nvPr>
            <p:ph type="sldNum" sz="quarter" idx="5"/>
          </p:nvPr>
        </p:nvSpPr>
        <p:spPr/>
        <p:txBody>
          <a:bodyPr/>
          <a:lstStyle/>
          <a:p>
            <a:pPr rtl="0"/>
            <a:fld id="{5641018C-6CAF-B84E-B92C-ECB119457FBA}" type="slidenum">
              <a:rPr/>
              <a:t>666</a:t>
            </a:fld>
            <a:endParaRPr/>
          </a:p>
        </p:txBody>
      </p:sp>
    </p:spTree>
    <p:extLst>
      <p:ext uri="{BB962C8B-B14F-4D97-AF65-F5344CB8AC3E}">
        <p14:creationId xmlns:p14="http://schemas.microsoft.com/office/powerpoint/2010/main" val="422582623"/>
      </p:ext>
    </p:extLst>
  </p:cSld>
  <p:clrMapOvr>
    <a:masterClrMapping/>
  </p:clrMapOvr>
</p:notes>
</file>

<file path=ppt/notesSlides/notesSlide667.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6 – 乙太通道</a:t>
            </a:r>
          </a:p>
          <a:p>
            <a:pPr rtl="0"/>
            <a:r>
              <a:rPr lang="zh-TW"/>
              <a:t>6.1 — 乙太通道操作</a:t>
            </a:r>
          </a:p>
          <a:p>
            <a:pPr rtl="0"/>
            <a:r>
              <a:rPr lang="zh-TW"/>
              <a:t>6.1.2 – 乙太通道</a:t>
            </a:r>
          </a:p>
        </p:txBody>
      </p:sp>
      <p:sp>
        <p:nvSpPr>
          <p:cNvPr id="4" name="Slide Number Placeholder 3"/>
          <p:cNvSpPr>
            <a:spLocks noGrp="1"/>
          </p:cNvSpPr>
          <p:nvPr>
            <p:ph type="sldNum" sz="quarter" idx="5"/>
          </p:nvPr>
        </p:nvSpPr>
        <p:spPr/>
        <p:txBody>
          <a:bodyPr/>
          <a:lstStyle/>
          <a:p>
            <a:pPr rtl="0"/>
            <a:fld id="{5641018C-6CAF-B84E-B92C-ECB119457FBA}" type="slidenum">
              <a:rPr/>
              <a:t>667</a:t>
            </a:fld>
            <a:endParaRPr/>
          </a:p>
        </p:txBody>
      </p:sp>
    </p:spTree>
    <p:extLst>
      <p:ext uri="{BB962C8B-B14F-4D97-AF65-F5344CB8AC3E}">
        <p14:creationId xmlns:p14="http://schemas.microsoft.com/office/powerpoint/2010/main" val="3036311919"/>
      </p:ext>
    </p:extLst>
  </p:cSld>
  <p:clrMapOvr>
    <a:masterClrMapping/>
  </p:clrMapOvr>
</p:notes>
</file>

<file path=ppt/notesSlides/notesSlide668.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6 – 乙太通道</a:t>
            </a:r>
          </a:p>
          <a:p>
            <a:pPr rtl="0"/>
            <a:r>
              <a:rPr lang="zh-TW"/>
              <a:t>6.1 — 乙太通道操作</a:t>
            </a:r>
          </a:p>
          <a:p>
            <a:pPr rtl="0"/>
            <a:r>
              <a:rPr lang="zh-TW"/>
              <a:t>6.1.3 — 乙太通道的優點</a:t>
            </a:r>
          </a:p>
        </p:txBody>
      </p:sp>
      <p:sp>
        <p:nvSpPr>
          <p:cNvPr id="4" name="Slide Number Placeholder 3"/>
          <p:cNvSpPr>
            <a:spLocks noGrp="1"/>
          </p:cNvSpPr>
          <p:nvPr>
            <p:ph type="sldNum" sz="quarter" idx="5"/>
          </p:nvPr>
        </p:nvSpPr>
        <p:spPr/>
        <p:txBody>
          <a:bodyPr/>
          <a:lstStyle/>
          <a:p>
            <a:pPr rtl="0"/>
            <a:fld id="{5641018C-6CAF-B84E-B92C-ECB119457FBA}" type="slidenum">
              <a:rPr/>
              <a:t>668</a:t>
            </a:fld>
            <a:endParaRPr/>
          </a:p>
        </p:txBody>
      </p:sp>
    </p:spTree>
    <p:extLst>
      <p:ext uri="{BB962C8B-B14F-4D97-AF65-F5344CB8AC3E}">
        <p14:creationId xmlns:p14="http://schemas.microsoft.com/office/powerpoint/2010/main" val="560080534"/>
      </p:ext>
    </p:extLst>
  </p:cSld>
  <p:clrMapOvr>
    <a:masterClrMapping/>
  </p:clrMapOvr>
</p:notes>
</file>

<file path=ppt/notesSlides/notesSlide669.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6 – 乙太通道</a:t>
            </a:r>
          </a:p>
          <a:p>
            <a:pPr rtl="0"/>
            <a:r>
              <a:rPr lang="zh-TW"/>
              <a:t>6.1 — 乙太通道操作</a:t>
            </a:r>
          </a:p>
          <a:p>
            <a:pPr rtl="0"/>
            <a:r>
              <a:rPr lang="zh-TW"/>
              <a:t>6.1.4 — 實作限制</a:t>
            </a:r>
          </a:p>
        </p:txBody>
      </p:sp>
      <p:sp>
        <p:nvSpPr>
          <p:cNvPr id="4" name="Slide Number Placeholder 3"/>
          <p:cNvSpPr>
            <a:spLocks noGrp="1"/>
          </p:cNvSpPr>
          <p:nvPr>
            <p:ph type="sldNum" sz="quarter" idx="5"/>
          </p:nvPr>
        </p:nvSpPr>
        <p:spPr/>
        <p:txBody>
          <a:bodyPr/>
          <a:lstStyle/>
          <a:p>
            <a:pPr rtl="0"/>
            <a:fld id="{5641018C-6CAF-B84E-B92C-ECB119457FBA}" type="slidenum">
              <a:rPr/>
              <a:t>669</a:t>
            </a:fld>
            <a:endParaRPr/>
          </a:p>
        </p:txBody>
      </p:sp>
    </p:spTree>
    <p:extLst>
      <p:ext uri="{BB962C8B-B14F-4D97-AF65-F5344CB8AC3E}">
        <p14:creationId xmlns:p14="http://schemas.microsoft.com/office/powerpoint/2010/main" val="2763599861"/>
      </p:ext>
    </p:extLst>
  </p:cSld>
  <p:clrMapOvr>
    <a:masterClrMapping/>
  </p:clrMapOvr>
</p:notes>
</file>

<file path=ppt/notesSlides/notesSlide67.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2529" name="Rectangle 11"/>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a:ea typeface="ＭＳ Ｐゴシック" charset="0"/>
                <a:cs typeface="ＭＳ Ｐゴシック" charset="0"/>
              </a:defRPr>
            </a:lvl1pPr>
            <a:lvl2pPr marL="742950" indent="-285750" defTabSz="903288">
              <a:defRPr sz="2400">
                <a:solidFill>
                  <a:schemeClr val="tx1"/>
                </a:solidFill>
                <a:latin typeface="Arial"/>
                <a:ea typeface="ＭＳ Ｐゴシック" charset="0"/>
              </a:defRPr>
            </a:lvl2pPr>
            <a:lvl3pPr marL="1143000" indent="-228600" defTabSz="903288">
              <a:defRPr sz="2400">
                <a:solidFill>
                  <a:schemeClr val="tx1"/>
                </a:solidFill>
                <a:latin typeface="Arial"/>
                <a:ea typeface="ＭＳ Ｐゴシック" charset="0"/>
              </a:defRPr>
            </a:lvl3pPr>
            <a:lvl4pPr marL="1600200" indent="-228600" defTabSz="903288">
              <a:defRPr sz="2400">
                <a:solidFill>
                  <a:schemeClr val="tx1"/>
                </a:solidFill>
                <a:latin typeface="Arial"/>
                <a:ea typeface="ＭＳ Ｐゴシック" charset="0"/>
              </a:defRPr>
            </a:lvl4pPr>
            <a:lvl5pPr marL="2057400" indent="-228600" defTabSz="903288">
              <a:defRPr sz="2400">
                <a:solidFill>
                  <a:schemeClr val="tx1"/>
                </a:solidFill>
                <a:latin typeface="Arial"/>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9pPr>
          </a:lstStyle>
          <a:p>
            <a:pPr rtl="0"/>
            <a:fld id="{3997A419-355F-A04A-96E0-21643AF8E9FF}" type="slidenum">
              <a:rPr sz="800">
                <a:solidFill>
                  <a:prstClr val="black"/>
                </a:solidFill>
              </a:rPr>
              <a:pPr rtl="0"/>
              <a:t>67</a:t>
            </a:fld>
            <a:endParaRPr sz="800">
              <a:solidFill>
                <a:prstClr val="black"/>
              </a:solidFill>
            </a:endParaRPr>
          </a:p>
        </p:txBody>
      </p:sp>
      <p:sp>
        <p:nvSpPr>
          <p:cNvPr id="22530" name="Rectangle 2"/>
          <p:cNvSpPr>
            <a:spLocks noGrp="1" noRot="1" noChangeAspect="1" noChangeArrowheads="1" noTextEdit="1"/>
          </p:cNvSpPr>
          <p:nvPr>
            <p:ph type="sldImg"/>
          </p:nvPr>
        </p:nvSpPr>
        <p:spPr>
          <a:xfrm>
            <a:off x="1168400" y="1243013"/>
            <a:ext cx="4470400" cy="3354387"/>
          </a:xfrm>
        </p:spPr>
      </p:sp>
      <p:sp>
        <p:nvSpPr>
          <p:cNvPr id="2253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lnSpc>
                <a:spcPct val="80000"/>
              </a:lnSpc>
              <a:buFontTx/>
              <a:buNone/>
            </a:pPr>
            <a:r>
              <a:rPr lang="zh-TW" sz="1200" kern="1200">
                <a:solidFill>
                  <a:schemeClr val="tx1"/>
                </a:solidFill>
                <a:latin typeface="Arial"/>
                <a:ea typeface="ＭＳ Ｐゴシック" charset="0"/>
                <a:cs typeface="ＭＳ Ｐゴシック" charset="0"/>
              </a:rPr>
              <a:t>2 — 基本交換器和終端裝置組態</a:t>
            </a:r>
          </a:p>
          <a:p>
            <a:pPr rtl="0">
              <a:lnSpc>
                <a:spcPct val="80000"/>
              </a:lnSpc>
              <a:buFontTx/>
              <a:buNone/>
            </a:pPr>
            <a:r>
              <a:rPr lang="zh-TW" sz="1200" kern="1200">
                <a:solidFill>
                  <a:schemeClr val="tx1"/>
                </a:solidFill>
                <a:latin typeface="Arial"/>
                <a:ea typeface="ＭＳ Ｐゴシック" charset="0"/>
                <a:cs typeface="ＭＳ Ｐゴシック" charset="0"/>
              </a:rPr>
              <a:t>裝置基本設定</a:t>
            </a:r>
          </a:p>
          <a:p>
            <a:pPr rtl="0">
              <a:lnSpc>
                <a:spcPct val="80000"/>
              </a:lnSpc>
              <a:buFontTx/>
              <a:buNone/>
            </a:pPr>
            <a:r>
              <a:rPr lang="zh-TW">
                <a:latin typeface="Arial"/>
              </a:rPr>
              <a:t>2.4.5 — 橫幅訊息</a:t>
            </a:r>
          </a:p>
          <a:p>
            <a:endParaRPr lang="en-US"/>
          </a:p>
          <a:p>
            <a:endParaRPr lang="en-US"/>
          </a:p>
        </p:txBody>
      </p:sp>
    </p:spTree>
    <p:extLst>
      <p:ext uri="{BB962C8B-B14F-4D97-AF65-F5344CB8AC3E}">
        <p14:creationId xmlns:p14="http://schemas.microsoft.com/office/powerpoint/2010/main" val="1975367739"/>
      </p:ext>
    </p:extLst>
  </p:cSld>
  <p:clrMapOvr>
    <a:masterClrMapping/>
  </p:clrMapOvr>
</p:notes>
</file>

<file path=ppt/notesSlides/notesSlide670.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6 – 乙太通道</a:t>
            </a:r>
          </a:p>
          <a:p>
            <a:pPr rtl="0"/>
            <a:r>
              <a:rPr lang="zh-TW"/>
              <a:t>6.1 — 乙太通道操作</a:t>
            </a:r>
          </a:p>
          <a:p>
            <a:pPr rtl="0"/>
            <a:r>
              <a:rPr lang="zh-TW"/>
              <a:t>6.1.5 — 自動協商協定</a:t>
            </a:r>
          </a:p>
        </p:txBody>
      </p:sp>
      <p:sp>
        <p:nvSpPr>
          <p:cNvPr id="4" name="Slide Number Placeholder 3"/>
          <p:cNvSpPr>
            <a:spLocks noGrp="1"/>
          </p:cNvSpPr>
          <p:nvPr>
            <p:ph type="sldNum" sz="quarter" idx="5"/>
          </p:nvPr>
        </p:nvSpPr>
        <p:spPr/>
        <p:txBody>
          <a:bodyPr/>
          <a:lstStyle/>
          <a:p>
            <a:pPr rtl="0"/>
            <a:fld id="{5641018C-6CAF-B84E-B92C-ECB119457FBA}" type="slidenum">
              <a:rPr/>
              <a:t>670</a:t>
            </a:fld>
            <a:endParaRPr/>
          </a:p>
        </p:txBody>
      </p:sp>
    </p:spTree>
    <p:extLst>
      <p:ext uri="{BB962C8B-B14F-4D97-AF65-F5344CB8AC3E}">
        <p14:creationId xmlns:p14="http://schemas.microsoft.com/office/powerpoint/2010/main" val="2420014191"/>
      </p:ext>
    </p:extLst>
  </p:cSld>
  <p:clrMapOvr>
    <a:masterClrMapping/>
  </p:clrMapOvr>
</p:notes>
</file>

<file path=ppt/notesSlides/notesSlide671.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6 – 乙太通道</a:t>
            </a:r>
          </a:p>
          <a:p>
            <a:pPr rtl="0"/>
            <a:r>
              <a:rPr lang="zh-TW"/>
              <a:t>6.1 — 乙太通道操作</a:t>
            </a:r>
          </a:p>
          <a:p>
            <a:pPr rtl="0"/>
            <a:r>
              <a:rPr lang="zh-TW"/>
              <a:t>6.1.6 — PAgP 操作</a:t>
            </a:r>
          </a:p>
        </p:txBody>
      </p:sp>
      <p:sp>
        <p:nvSpPr>
          <p:cNvPr id="4" name="Slide Number Placeholder 3"/>
          <p:cNvSpPr>
            <a:spLocks noGrp="1"/>
          </p:cNvSpPr>
          <p:nvPr>
            <p:ph type="sldNum" sz="quarter" idx="5"/>
          </p:nvPr>
        </p:nvSpPr>
        <p:spPr/>
        <p:txBody>
          <a:bodyPr/>
          <a:lstStyle/>
          <a:p>
            <a:pPr rtl="0"/>
            <a:fld id="{5641018C-6CAF-B84E-B92C-ECB119457FBA}" type="slidenum">
              <a:rPr/>
              <a:t>671</a:t>
            </a:fld>
            <a:endParaRPr/>
          </a:p>
        </p:txBody>
      </p:sp>
    </p:spTree>
    <p:extLst>
      <p:ext uri="{BB962C8B-B14F-4D97-AF65-F5344CB8AC3E}">
        <p14:creationId xmlns:p14="http://schemas.microsoft.com/office/powerpoint/2010/main" val="2196747442"/>
      </p:ext>
    </p:extLst>
  </p:cSld>
  <p:clrMapOvr>
    <a:masterClrMapping/>
  </p:clrMapOvr>
</p:notes>
</file>

<file path=ppt/notesSlides/notesSlide672.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6 – 乙太通道</a:t>
            </a:r>
          </a:p>
          <a:p>
            <a:pPr rtl="0"/>
            <a:r>
              <a:rPr lang="zh-TW"/>
              <a:t>6.1 — 乙太通道操作</a:t>
            </a:r>
          </a:p>
          <a:p>
            <a:pPr rtl="0"/>
            <a:r>
              <a:rPr lang="zh-TW"/>
              <a:t>6.1.6 — PAgP 操作 (續)</a:t>
            </a:r>
          </a:p>
        </p:txBody>
      </p:sp>
      <p:sp>
        <p:nvSpPr>
          <p:cNvPr id="4" name="Slide Number Placeholder 3"/>
          <p:cNvSpPr>
            <a:spLocks noGrp="1"/>
          </p:cNvSpPr>
          <p:nvPr>
            <p:ph type="sldNum" sz="quarter" idx="5"/>
          </p:nvPr>
        </p:nvSpPr>
        <p:spPr/>
        <p:txBody>
          <a:bodyPr/>
          <a:lstStyle/>
          <a:p>
            <a:pPr rtl="0"/>
            <a:fld id="{5641018C-6CAF-B84E-B92C-ECB119457FBA}" type="slidenum">
              <a:rPr/>
              <a:t>672</a:t>
            </a:fld>
            <a:endParaRPr/>
          </a:p>
        </p:txBody>
      </p:sp>
    </p:spTree>
    <p:extLst>
      <p:ext uri="{BB962C8B-B14F-4D97-AF65-F5344CB8AC3E}">
        <p14:creationId xmlns:p14="http://schemas.microsoft.com/office/powerpoint/2010/main" val="3177870736"/>
      </p:ext>
    </p:extLst>
  </p:cSld>
  <p:clrMapOvr>
    <a:masterClrMapping/>
  </p:clrMapOvr>
</p:notes>
</file>

<file path=ppt/notesSlides/notesSlide673.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6 – 乙太通道</a:t>
            </a:r>
          </a:p>
          <a:p>
            <a:pPr rtl="0"/>
            <a:r>
              <a:rPr lang="zh-TW"/>
              <a:t>6.1 — 乙太通道操作</a:t>
            </a:r>
          </a:p>
          <a:p>
            <a:pPr rtl="0"/>
            <a:r>
              <a:rPr lang="zh-TW"/>
              <a:t>6.1.7 — PAgP 模式設定範例</a:t>
            </a:r>
          </a:p>
        </p:txBody>
      </p:sp>
      <p:sp>
        <p:nvSpPr>
          <p:cNvPr id="4" name="Slide Number Placeholder 3"/>
          <p:cNvSpPr>
            <a:spLocks noGrp="1"/>
          </p:cNvSpPr>
          <p:nvPr>
            <p:ph type="sldNum" sz="quarter" idx="5"/>
          </p:nvPr>
        </p:nvSpPr>
        <p:spPr/>
        <p:txBody>
          <a:bodyPr/>
          <a:lstStyle/>
          <a:p>
            <a:pPr rtl="0"/>
            <a:fld id="{5641018C-6CAF-B84E-B92C-ECB119457FBA}" type="slidenum">
              <a:rPr/>
              <a:t>673</a:t>
            </a:fld>
            <a:endParaRPr/>
          </a:p>
        </p:txBody>
      </p:sp>
    </p:spTree>
    <p:extLst>
      <p:ext uri="{BB962C8B-B14F-4D97-AF65-F5344CB8AC3E}">
        <p14:creationId xmlns:p14="http://schemas.microsoft.com/office/powerpoint/2010/main" val="2208836626"/>
      </p:ext>
    </p:extLst>
  </p:cSld>
  <p:clrMapOvr>
    <a:masterClrMapping/>
  </p:clrMapOvr>
</p:notes>
</file>

<file path=ppt/notesSlides/notesSlide674.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6 – 乙太通道</a:t>
            </a:r>
          </a:p>
          <a:p>
            <a:pPr rtl="0"/>
            <a:r>
              <a:rPr lang="zh-TW"/>
              <a:t>6.1 — 乙太通道操作</a:t>
            </a:r>
          </a:p>
          <a:p>
            <a:pPr rtl="0"/>
            <a:r>
              <a:rPr lang="zh-TW"/>
              <a:t>6.1.8 — LACP 運作</a:t>
            </a:r>
          </a:p>
        </p:txBody>
      </p:sp>
      <p:sp>
        <p:nvSpPr>
          <p:cNvPr id="4" name="Slide Number Placeholder 3"/>
          <p:cNvSpPr>
            <a:spLocks noGrp="1"/>
          </p:cNvSpPr>
          <p:nvPr>
            <p:ph type="sldNum" sz="quarter" idx="5"/>
          </p:nvPr>
        </p:nvSpPr>
        <p:spPr/>
        <p:txBody>
          <a:bodyPr/>
          <a:lstStyle/>
          <a:p>
            <a:pPr rtl="0"/>
            <a:fld id="{5641018C-6CAF-B84E-B92C-ECB119457FBA}" type="slidenum">
              <a:rPr/>
              <a:t>674</a:t>
            </a:fld>
            <a:endParaRPr/>
          </a:p>
        </p:txBody>
      </p:sp>
    </p:spTree>
    <p:extLst>
      <p:ext uri="{BB962C8B-B14F-4D97-AF65-F5344CB8AC3E}">
        <p14:creationId xmlns:p14="http://schemas.microsoft.com/office/powerpoint/2010/main" val="3745707745"/>
      </p:ext>
    </p:extLst>
  </p:cSld>
  <p:clrMapOvr>
    <a:masterClrMapping/>
  </p:clrMapOvr>
</p:notes>
</file>

<file path=ppt/notesSlides/notesSlide675.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6 – 乙太通道</a:t>
            </a:r>
          </a:p>
          <a:p>
            <a:pPr rtl="0"/>
            <a:r>
              <a:rPr lang="zh-TW"/>
              <a:t>6.1 — 乙太通道操作</a:t>
            </a:r>
          </a:p>
          <a:p>
            <a:pPr rtl="0"/>
            <a:r>
              <a:rPr lang="zh-TW"/>
              <a:t>6.1.9 — LACP 模式設定範例</a:t>
            </a:r>
          </a:p>
          <a:p>
            <a:pPr rtl="0"/>
            <a:r>
              <a:rPr lang="zh-TW"/>
              <a:t>6.1.10 — 檢查你的瞭解 — 乙太通道操作</a:t>
            </a:r>
          </a:p>
        </p:txBody>
      </p:sp>
      <p:sp>
        <p:nvSpPr>
          <p:cNvPr id="4" name="Slide Number Placeholder 3"/>
          <p:cNvSpPr>
            <a:spLocks noGrp="1"/>
          </p:cNvSpPr>
          <p:nvPr>
            <p:ph type="sldNum" sz="quarter" idx="5"/>
          </p:nvPr>
        </p:nvSpPr>
        <p:spPr/>
        <p:txBody>
          <a:bodyPr/>
          <a:lstStyle/>
          <a:p>
            <a:pPr rtl="0"/>
            <a:fld id="{5641018C-6CAF-B84E-B92C-ECB119457FBA}" type="slidenum">
              <a:rPr/>
              <a:t>675</a:t>
            </a:fld>
            <a:endParaRPr/>
          </a:p>
        </p:txBody>
      </p:sp>
    </p:spTree>
    <p:extLst>
      <p:ext uri="{BB962C8B-B14F-4D97-AF65-F5344CB8AC3E}">
        <p14:creationId xmlns:p14="http://schemas.microsoft.com/office/powerpoint/2010/main" val="1685268906"/>
      </p:ext>
    </p:extLst>
  </p:cSld>
  <p:clrMapOvr>
    <a:masterClrMapping/>
  </p:clrMapOvr>
</p:notes>
</file>

<file path=ppt/notesSlides/notesSlide676.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6 – 乙太通道</a:t>
            </a:r>
          </a:p>
          <a:p>
            <a:pPr rtl="0"/>
            <a:r>
              <a:rPr lang="zh-TW"/>
              <a:t>6.2 — 設定乙太通道</a:t>
            </a:r>
          </a:p>
          <a:p>
            <a:pPr rtl="0"/>
            <a:r>
              <a:rPr lang="zh-TW"/>
              <a:t>6.2.1 – 設定準則</a:t>
            </a:r>
          </a:p>
        </p:txBody>
      </p:sp>
      <p:sp>
        <p:nvSpPr>
          <p:cNvPr id="4" name="Slide Number Placeholder 3"/>
          <p:cNvSpPr>
            <a:spLocks noGrp="1"/>
          </p:cNvSpPr>
          <p:nvPr>
            <p:ph type="sldNum" sz="quarter" idx="5"/>
          </p:nvPr>
        </p:nvSpPr>
        <p:spPr/>
        <p:txBody>
          <a:bodyPr/>
          <a:lstStyle/>
          <a:p>
            <a:pPr rtl="0"/>
            <a:fld id="{5641018C-6CAF-B84E-B92C-ECB119457FBA}" type="slidenum">
              <a:rPr/>
              <a:t>676</a:t>
            </a:fld>
            <a:endParaRPr/>
          </a:p>
        </p:txBody>
      </p:sp>
    </p:spTree>
    <p:extLst>
      <p:ext uri="{BB962C8B-B14F-4D97-AF65-F5344CB8AC3E}">
        <p14:creationId xmlns:p14="http://schemas.microsoft.com/office/powerpoint/2010/main" val="4259549573"/>
      </p:ext>
    </p:extLst>
  </p:cSld>
  <p:clrMapOvr>
    <a:masterClrMapping/>
  </p:clrMapOvr>
</p:notes>
</file>

<file path=ppt/notesSlides/notesSlide677.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6 – 乙太通道</a:t>
            </a:r>
          </a:p>
          <a:p>
            <a:pPr rtl="0"/>
            <a:r>
              <a:rPr lang="zh-TW"/>
              <a:t>6.2 — 設定乙太通道</a:t>
            </a:r>
          </a:p>
          <a:p>
            <a:pPr rtl="0"/>
            <a:r>
              <a:rPr lang="zh-TW"/>
              <a:t>6.2.1 – 設定準則(續)</a:t>
            </a:r>
          </a:p>
        </p:txBody>
      </p:sp>
      <p:sp>
        <p:nvSpPr>
          <p:cNvPr id="4" name="Slide Number Placeholder 3"/>
          <p:cNvSpPr>
            <a:spLocks noGrp="1"/>
          </p:cNvSpPr>
          <p:nvPr>
            <p:ph type="sldNum" sz="quarter" idx="5"/>
          </p:nvPr>
        </p:nvSpPr>
        <p:spPr/>
        <p:txBody>
          <a:bodyPr/>
          <a:lstStyle/>
          <a:p>
            <a:pPr rtl="0"/>
            <a:fld id="{5641018C-6CAF-B84E-B92C-ECB119457FBA}" type="slidenum">
              <a:rPr/>
              <a:t>677</a:t>
            </a:fld>
            <a:endParaRPr/>
          </a:p>
        </p:txBody>
      </p:sp>
    </p:spTree>
    <p:extLst>
      <p:ext uri="{BB962C8B-B14F-4D97-AF65-F5344CB8AC3E}">
        <p14:creationId xmlns:p14="http://schemas.microsoft.com/office/powerpoint/2010/main" val="4185940966"/>
      </p:ext>
    </p:extLst>
  </p:cSld>
  <p:clrMapOvr>
    <a:masterClrMapping/>
  </p:clrMapOvr>
</p:notes>
</file>

<file path=ppt/notesSlides/notesSlide678.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6 – 乙太通道</a:t>
            </a:r>
          </a:p>
          <a:p>
            <a:pPr rtl="0"/>
            <a:r>
              <a:rPr lang="zh-TW"/>
              <a:t>6.2 — 設定乙太通道</a:t>
            </a:r>
          </a:p>
          <a:p>
            <a:pPr rtl="0"/>
            <a:r>
              <a:rPr lang="zh-TW"/>
              <a:t>6.2.2 — LACP 設定範例</a:t>
            </a:r>
          </a:p>
          <a:p>
            <a:pPr rtl="0"/>
            <a:r>
              <a:rPr lang="zh-TW"/>
              <a:t>6.2.3 — 語法檢查器 — 設定乙太通道</a:t>
            </a:r>
          </a:p>
          <a:p>
            <a:endParaRPr lang="en-US"/>
          </a:p>
        </p:txBody>
      </p:sp>
      <p:sp>
        <p:nvSpPr>
          <p:cNvPr id="4" name="Slide Number Placeholder 3"/>
          <p:cNvSpPr>
            <a:spLocks noGrp="1"/>
          </p:cNvSpPr>
          <p:nvPr>
            <p:ph type="sldNum" sz="quarter" idx="5"/>
          </p:nvPr>
        </p:nvSpPr>
        <p:spPr/>
        <p:txBody>
          <a:bodyPr/>
          <a:lstStyle/>
          <a:p>
            <a:pPr rtl="0"/>
            <a:fld id="{5641018C-6CAF-B84E-B92C-ECB119457FBA}" type="slidenum">
              <a:rPr/>
              <a:t>678</a:t>
            </a:fld>
            <a:endParaRPr/>
          </a:p>
        </p:txBody>
      </p:sp>
    </p:spTree>
    <p:extLst>
      <p:ext uri="{BB962C8B-B14F-4D97-AF65-F5344CB8AC3E}">
        <p14:creationId xmlns:p14="http://schemas.microsoft.com/office/powerpoint/2010/main" val="2145684928"/>
      </p:ext>
    </p:extLst>
  </p:cSld>
  <p:clrMapOvr>
    <a:masterClrMapping/>
  </p:clrMapOvr>
</p:notes>
</file>

<file path=ppt/notesSlides/notesSlide679.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6 – 乙太通道</a:t>
            </a:r>
          </a:p>
          <a:p>
            <a:pPr rtl="0"/>
            <a:r>
              <a:rPr lang="zh-TW"/>
              <a:t>6.3 — 驗證和故障排除乙太通道</a:t>
            </a:r>
          </a:p>
          <a:p>
            <a:pPr rtl="0"/>
            <a:r>
              <a:rPr lang="zh-TW"/>
              <a:t>6.3.1 — 驗證乙太通道</a:t>
            </a:r>
          </a:p>
        </p:txBody>
      </p:sp>
      <p:sp>
        <p:nvSpPr>
          <p:cNvPr id="4" name="Slide Number Placeholder 3"/>
          <p:cNvSpPr>
            <a:spLocks noGrp="1"/>
          </p:cNvSpPr>
          <p:nvPr>
            <p:ph type="sldNum" sz="quarter" idx="5"/>
          </p:nvPr>
        </p:nvSpPr>
        <p:spPr/>
        <p:txBody>
          <a:bodyPr/>
          <a:lstStyle/>
          <a:p>
            <a:pPr rtl="0"/>
            <a:fld id="{5641018C-6CAF-B84E-B92C-ECB119457FBA}" type="slidenum">
              <a:rPr/>
              <a:t>679</a:t>
            </a:fld>
            <a:endParaRPr/>
          </a:p>
        </p:txBody>
      </p:sp>
    </p:spTree>
    <p:extLst>
      <p:ext uri="{BB962C8B-B14F-4D97-AF65-F5344CB8AC3E}">
        <p14:creationId xmlns:p14="http://schemas.microsoft.com/office/powerpoint/2010/main" val="4170939004"/>
      </p:ext>
    </p:extLst>
  </p:cSld>
  <p:clrMapOvr>
    <a:masterClrMapping/>
  </p:clrMapOvr>
</p:notes>
</file>

<file path=ppt/notesSlides/notesSlide68.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2529" name="Rectangle 11"/>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a:ea typeface="ＭＳ Ｐゴシック" charset="0"/>
                <a:cs typeface="ＭＳ Ｐゴシック" charset="0"/>
              </a:defRPr>
            </a:lvl1pPr>
            <a:lvl2pPr marL="742950" indent="-285750" defTabSz="903288">
              <a:defRPr sz="2400">
                <a:solidFill>
                  <a:schemeClr val="tx1"/>
                </a:solidFill>
                <a:latin typeface="Arial"/>
                <a:ea typeface="ＭＳ Ｐゴシック" charset="0"/>
              </a:defRPr>
            </a:lvl2pPr>
            <a:lvl3pPr marL="1143000" indent="-228600" defTabSz="903288">
              <a:defRPr sz="2400">
                <a:solidFill>
                  <a:schemeClr val="tx1"/>
                </a:solidFill>
                <a:latin typeface="Arial"/>
                <a:ea typeface="ＭＳ Ｐゴシック" charset="0"/>
              </a:defRPr>
            </a:lvl3pPr>
            <a:lvl4pPr marL="1600200" indent="-228600" defTabSz="903288">
              <a:defRPr sz="2400">
                <a:solidFill>
                  <a:schemeClr val="tx1"/>
                </a:solidFill>
                <a:latin typeface="Arial"/>
                <a:ea typeface="ＭＳ Ｐゴシック" charset="0"/>
              </a:defRPr>
            </a:lvl4pPr>
            <a:lvl5pPr marL="2057400" indent="-228600" defTabSz="903288">
              <a:defRPr sz="2400">
                <a:solidFill>
                  <a:schemeClr val="tx1"/>
                </a:solidFill>
                <a:latin typeface="Arial"/>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9pPr>
          </a:lstStyle>
          <a:p>
            <a:pPr rtl="0"/>
            <a:fld id="{3997A419-355F-A04A-96E0-21643AF8E9FF}" type="slidenum">
              <a:rPr sz="800">
                <a:solidFill>
                  <a:prstClr val="black"/>
                </a:solidFill>
              </a:rPr>
              <a:pPr rtl="0"/>
              <a:t>68</a:t>
            </a:fld>
            <a:endParaRPr sz="800">
              <a:solidFill>
                <a:prstClr val="black"/>
              </a:solidFill>
            </a:endParaRPr>
          </a:p>
        </p:txBody>
      </p:sp>
      <p:sp>
        <p:nvSpPr>
          <p:cNvPr id="22530" name="Rectangle 2"/>
          <p:cNvSpPr>
            <a:spLocks noGrp="1" noRot="1" noChangeAspect="1" noChangeArrowheads="1" noTextEdit="1"/>
          </p:cNvSpPr>
          <p:nvPr>
            <p:ph type="sldImg"/>
          </p:nvPr>
        </p:nvSpPr>
        <p:spPr>
          <a:xfrm>
            <a:off x="1168400" y="1243013"/>
            <a:ext cx="4470400" cy="3354387"/>
          </a:xfrm>
        </p:spPr>
      </p:sp>
      <p:sp>
        <p:nvSpPr>
          <p:cNvPr id="2253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lnSpc>
                <a:spcPct val="80000"/>
              </a:lnSpc>
              <a:buFontTx/>
              <a:buNone/>
            </a:pPr>
            <a:r>
              <a:rPr lang="zh-TW" sz="1200" kern="1200">
                <a:solidFill>
                  <a:schemeClr val="tx1"/>
                </a:solidFill>
                <a:latin typeface="Arial"/>
                <a:ea typeface="ＭＳ Ｐゴシック" charset="0"/>
                <a:cs typeface="ＭＳ Ｐゴシック" charset="0"/>
              </a:rPr>
              <a:t>2 — 基本交換器和終端裝置組態</a:t>
            </a:r>
          </a:p>
          <a:p>
            <a:pPr rtl="0">
              <a:lnSpc>
                <a:spcPct val="80000"/>
              </a:lnSpc>
              <a:buFontTx/>
              <a:buNone/>
            </a:pPr>
            <a:r>
              <a:rPr lang="zh-TW" sz="1200" kern="1200">
                <a:solidFill>
                  <a:schemeClr val="tx1"/>
                </a:solidFill>
                <a:latin typeface="Arial"/>
                <a:ea typeface="ＭＳ Ｐゴシック" charset="0"/>
                <a:cs typeface="ＭＳ Ｐゴシック" charset="0"/>
              </a:rPr>
              <a:t>2.5 – Save Configurations</a:t>
            </a:r>
          </a:p>
          <a:p>
            <a:pPr rtl="0">
              <a:lnSpc>
                <a:spcPct val="80000"/>
              </a:lnSpc>
              <a:buFontTx/>
              <a:buNone/>
            </a:pPr>
            <a:r>
              <a:rPr lang="zh-TW">
                <a:latin typeface="Arial"/>
              </a:rPr>
              <a:t>2.5.1 – Configuration Files</a:t>
            </a:r>
          </a:p>
          <a:p>
            <a:endParaRPr lang="en-US"/>
          </a:p>
        </p:txBody>
      </p:sp>
    </p:spTree>
    <p:extLst>
      <p:ext uri="{BB962C8B-B14F-4D97-AF65-F5344CB8AC3E}">
        <p14:creationId xmlns:p14="http://schemas.microsoft.com/office/powerpoint/2010/main" val="2735829262"/>
      </p:ext>
    </p:extLst>
  </p:cSld>
  <p:clrMapOvr>
    <a:masterClrMapping/>
  </p:clrMapOvr>
</p:notes>
</file>

<file path=ppt/notesSlides/notesSlide680.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6 – 乙太通道</a:t>
            </a:r>
          </a:p>
          <a:p>
            <a:pPr rtl="0"/>
            <a:r>
              <a:rPr lang="zh-TW"/>
              <a:t>6.3 — 驗證和故障排除乙太通道</a:t>
            </a:r>
          </a:p>
          <a:p>
            <a:pPr rtl="0"/>
            <a:r>
              <a:rPr lang="zh-TW"/>
              <a:t>6.3.2 — 乙太通道設定的常見問題</a:t>
            </a:r>
          </a:p>
        </p:txBody>
      </p:sp>
      <p:sp>
        <p:nvSpPr>
          <p:cNvPr id="4" name="Slide Number Placeholder 3"/>
          <p:cNvSpPr>
            <a:spLocks noGrp="1"/>
          </p:cNvSpPr>
          <p:nvPr>
            <p:ph type="sldNum" sz="quarter" idx="5"/>
          </p:nvPr>
        </p:nvSpPr>
        <p:spPr/>
        <p:txBody>
          <a:bodyPr/>
          <a:lstStyle/>
          <a:p>
            <a:pPr rtl="0"/>
            <a:fld id="{5641018C-6CAF-B84E-B92C-ECB119457FBA}" type="slidenum">
              <a:rPr/>
              <a:t>680</a:t>
            </a:fld>
            <a:endParaRPr/>
          </a:p>
        </p:txBody>
      </p:sp>
    </p:spTree>
    <p:extLst>
      <p:ext uri="{BB962C8B-B14F-4D97-AF65-F5344CB8AC3E}">
        <p14:creationId xmlns:p14="http://schemas.microsoft.com/office/powerpoint/2010/main" val="2341436928"/>
      </p:ext>
    </p:extLst>
  </p:cSld>
  <p:clrMapOvr>
    <a:masterClrMapping/>
  </p:clrMapOvr>
</p:notes>
</file>

<file path=ppt/notesSlides/notesSlide681.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6 – 乙太通道</a:t>
            </a:r>
          </a:p>
          <a:p>
            <a:pPr rtl="0"/>
            <a:r>
              <a:rPr lang="zh-TW"/>
              <a:t>6.3 — 驗證和故障排除乙太通道</a:t>
            </a:r>
          </a:p>
          <a:p>
            <a:pPr rtl="0"/>
            <a:r>
              <a:rPr lang="zh-TW"/>
              <a:t>6.3.3 — 故障排除乙太通道範例</a:t>
            </a:r>
          </a:p>
        </p:txBody>
      </p:sp>
      <p:sp>
        <p:nvSpPr>
          <p:cNvPr id="4" name="Slide Number Placeholder 3"/>
          <p:cNvSpPr>
            <a:spLocks noGrp="1"/>
          </p:cNvSpPr>
          <p:nvPr>
            <p:ph type="sldNum" sz="quarter" idx="5"/>
          </p:nvPr>
        </p:nvSpPr>
        <p:spPr/>
        <p:txBody>
          <a:bodyPr/>
          <a:lstStyle/>
          <a:p>
            <a:pPr rtl="0"/>
            <a:fld id="{5641018C-6CAF-B84E-B92C-ECB119457FBA}" type="slidenum">
              <a:rPr/>
              <a:t>681</a:t>
            </a:fld>
            <a:endParaRPr/>
          </a:p>
        </p:txBody>
      </p:sp>
    </p:spTree>
    <p:extLst>
      <p:ext uri="{BB962C8B-B14F-4D97-AF65-F5344CB8AC3E}">
        <p14:creationId xmlns:p14="http://schemas.microsoft.com/office/powerpoint/2010/main" val="2329300454"/>
      </p:ext>
    </p:extLst>
  </p:cSld>
  <p:clrMapOvr>
    <a:masterClrMapping/>
  </p:clrMapOvr>
</p:notes>
</file>

<file path=ppt/notesSlides/notesSlide682.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6 – 乙太通道</a:t>
            </a:r>
          </a:p>
          <a:p>
            <a:pPr rtl="0"/>
            <a:r>
              <a:rPr lang="zh-TW"/>
              <a:t>6.3 — 驗證和故障排除乙太通道</a:t>
            </a:r>
          </a:p>
          <a:p>
            <a:pPr rtl="0"/>
            <a:r>
              <a:rPr lang="zh-TW"/>
              <a:t>6.3.3 — 故障排除乙太通道範例(續)</a:t>
            </a:r>
          </a:p>
        </p:txBody>
      </p:sp>
      <p:sp>
        <p:nvSpPr>
          <p:cNvPr id="4" name="Slide Number Placeholder 3"/>
          <p:cNvSpPr>
            <a:spLocks noGrp="1"/>
          </p:cNvSpPr>
          <p:nvPr>
            <p:ph type="sldNum" sz="quarter" idx="5"/>
          </p:nvPr>
        </p:nvSpPr>
        <p:spPr/>
        <p:txBody>
          <a:bodyPr/>
          <a:lstStyle/>
          <a:p>
            <a:pPr rtl="0"/>
            <a:fld id="{5641018C-6CAF-B84E-B92C-ECB119457FBA}" type="slidenum">
              <a:rPr/>
              <a:t>682</a:t>
            </a:fld>
            <a:endParaRPr/>
          </a:p>
        </p:txBody>
      </p:sp>
    </p:spTree>
    <p:extLst>
      <p:ext uri="{BB962C8B-B14F-4D97-AF65-F5344CB8AC3E}">
        <p14:creationId xmlns:p14="http://schemas.microsoft.com/office/powerpoint/2010/main" val="1020904341"/>
      </p:ext>
    </p:extLst>
  </p:cSld>
  <p:clrMapOvr>
    <a:masterClrMapping/>
  </p:clrMapOvr>
</p:notes>
</file>

<file path=ppt/notesSlides/notesSlide683.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6 – 乙太通道</a:t>
            </a:r>
          </a:p>
          <a:p>
            <a:pPr rtl="0"/>
            <a:r>
              <a:rPr lang="zh-TW"/>
              <a:t>6.3 — 驗證和故障排除乙太通道</a:t>
            </a:r>
          </a:p>
          <a:p>
            <a:pPr rtl="0"/>
            <a:r>
              <a:rPr lang="zh-TW"/>
              <a:t>6.3.3 — 故障排除乙太通道範例(續)</a:t>
            </a:r>
          </a:p>
        </p:txBody>
      </p:sp>
      <p:sp>
        <p:nvSpPr>
          <p:cNvPr id="4" name="Slide Number Placeholder 3"/>
          <p:cNvSpPr>
            <a:spLocks noGrp="1"/>
          </p:cNvSpPr>
          <p:nvPr>
            <p:ph type="sldNum" sz="quarter" idx="5"/>
          </p:nvPr>
        </p:nvSpPr>
        <p:spPr/>
        <p:txBody>
          <a:bodyPr/>
          <a:lstStyle/>
          <a:p>
            <a:pPr rtl="0"/>
            <a:fld id="{5641018C-6CAF-B84E-B92C-ECB119457FBA}" type="slidenum">
              <a:rPr/>
              <a:t>683</a:t>
            </a:fld>
            <a:endParaRPr/>
          </a:p>
        </p:txBody>
      </p:sp>
    </p:spTree>
    <p:extLst>
      <p:ext uri="{BB962C8B-B14F-4D97-AF65-F5344CB8AC3E}">
        <p14:creationId xmlns:p14="http://schemas.microsoft.com/office/powerpoint/2010/main" val="1661209900"/>
      </p:ext>
    </p:extLst>
  </p:cSld>
  <p:clrMapOvr>
    <a:masterClrMapping/>
  </p:clrMapOvr>
</p:notes>
</file>

<file path=ppt/notesSlides/notesSlide684.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6 – 乙太通道</a:t>
            </a:r>
          </a:p>
          <a:p>
            <a:pPr rtl="0"/>
            <a:r>
              <a:rPr lang="zh-TW"/>
              <a:t>6.3 — 驗證和故障排除乙太通道</a:t>
            </a:r>
          </a:p>
          <a:p>
            <a:pPr rtl="0"/>
            <a:r>
              <a:rPr lang="zh-TW"/>
              <a:t>6.3.3 — 故障排除乙太通道範例(續)</a:t>
            </a:r>
          </a:p>
        </p:txBody>
      </p:sp>
      <p:sp>
        <p:nvSpPr>
          <p:cNvPr id="4" name="Slide Number Placeholder 3"/>
          <p:cNvSpPr>
            <a:spLocks noGrp="1"/>
          </p:cNvSpPr>
          <p:nvPr>
            <p:ph type="sldNum" sz="quarter" idx="5"/>
          </p:nvPr>
        </p:nvSpPr>
        <p:spPr/>
        <p:txBody>
          <a:bodyPr/>
          <a:lstStyle/>
          <a:p>
            <a:pPr rtl="0"/>
            <a:fld id="{5641018C-6CAF-B84E-B92C-ECB119457FBA}" type="slidenum">
              <a:rPr/>
              <a:t>684</a:t>
            </a:fld>
            <a:endParaRPr/>
          </a:p>
        </p:txBody>
      </p:sp>
    </p:spTree>
    <p:extLst>
      <p:ext uri="{BB962C8B-B14F-4D97-AF65-F5344CB8AC3E}">
        <p14:creationId xmlns:p14="http://schemas.microsoft.com/office/powerpoint/2010/main" val="1824219254"/>
      </p:ext>
    </p:extLst>
  </p:cSld>
  <p:clrMapOvr>
    <a:masterClrMapping/>
  </p:clrMapOvr>
</p:notes>
</file>

<file path=ppt/notesSlides/notesSlide685.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6 – 乙太通道</a:t>
            </a:r>
          </a:p>
          <a:p>
            <a:pPr rtl="0"/>
            <a:r>
              <a:rPr lang="zh-TW"/>
              <a:t>6.3 — 驗證和故障排除乙太通道</a:t>
            </a:r>
          </a:p>
          <a:p>
            <a:pPr rtl="0"/>
            <a:r>
              <a:rPr lang="zh-TW"/>
              <a:t>6.3.3 — 故障排除乙太通道範例(續)</a:t>
            </a:r>
          </a:p>
        </p:txBody>
      </p:sp>
      <p:sp>
        <p:nvSpPr>
          <p:cNvPr id="4" name="Slide Number Placeholder 3"/>
          <p:cNvSpPr>
            <a:spLocks noGrp="1"/>
          </p:cNvSpPr>
          <p:nvPr>
            <p:ph type="sldNum" sz="quarter" idx="5"/>
          </p:nvPr>
        </p:nvSpPr>
        <p:spPr/>
        <p:txBody>
          <a:bodyPr/>
          <a:lstStyle/>
          <a:p>
            <a:pPr rtl="0"/>
            <a:fld id="{5641018C-6CAF-B84E-B92C-ECB119457FBA}" type="slidenum">
              <a:rPr/>
              <a:t>685</a:t>
            </a:fld>
            <a:endParaRPr/>
          </a:p>
        </p:txBody>
      </p:sp>
    </p:spTree>
    <p:extLst>
      <p:ext uri="{BB962C8B-B14F-4D97-AF65-F5344CB8AC3E}">
        <p14:creationId xmlns:p14="http://schemas.microsoft.com/office/powerpoint/2010/main" val="3228221081"/>
      </p:ext>
    </p:extLst>
  </p:cSld>
  <p:clrMapOvr>
    <a:masterClrMapping/>
  </p:clrMapOvr>
</p:notes>
</file>

<file path=ppt/notesSlides/notesSlide686.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2529" name="Rectangle 11"/>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a:ea typeface="ＭＳ Ｐゴシック" charset="0"/>
                <a:cs typeface="ＭＳ Ｐゴシック" charset="0"/>
              </a:defRPr>
            </a:lvl1pPr>
            <a:lvl2pPr marL="742950" indent="-285750" defTabSz="903288">
              <a:defRPr sz="2400">
                <a:solidFill>
                  <a:schemeClr val="tx1"/>
                </a:solidFill>
                <a:latin typeface="Arial"/>
                <a:ea typeface="ＭＳ Ｐゴシック" charset="0"/>
              </a:defRPr>
            </a:lvl2pPr>
            <a:lvl3pPr marL="1143000" indent="-228600" defTabSz="903288">
              <a:defRPr sz="2400">
                <a:solidFill>
                  <a:schemeClr val="tx1"/>
                </a:solidFill>
                <a:latin typeface="Arial"/>
                <a:ea typeface="ＭＳ Ｐゴシック" charset="0"/>
              </a:defRPr>
            </a:lvl3pPr>
            <a:lvl4pPr marL="1600200" indent="-228600" defTabSz="903288">
              <a:defRPr sz="2400">
                <a:solidFill>
                  <a:schemeClr val="tx1"/>
                </a:solidFill>
                <a:latin typeface="Arial"/>
                <a:ea typeface="ＭＳ Ｐゴシック" charset="0"/>
              </a:defRPr>
            </a:lvl4pPr>
            <a:lvl5pPr marL="2057400" indent="-228600" defTabSz="903288">
              <a:defRPr sz="2400">
                <a:solidFill>
                  <a:schemeClr val="tx1"/>
                </a:solidFill>
                <a:latin typeface="Arial"/>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9pPr>
          </a:lstStyle>
          <a:p>
            <a:pPr rtl="0"/>
            <a:fld id="{3997A419-355F-A04A-96E0-21643AF8E9FF}" type="slidenum">
              <a:rPr sz="800">
                <a:solidFill>
                  <a:prstClr val="black"/>
                </a:solidFill>
              </a:rPr>
              <a:pPr rtl="0"/>
              <a:t>686</a:t>
            </a:fld>
            <a:endParaRPr sz="800">
              <a:solidFill>
                <a:prstClr val="black"/>
              </a:solidFill>
            </a:endParaRPr>
          </a:p>
        </p:txBody>
      </p:sp>
      <p:sp>
        <p:nvSpPr>
          <p:cNvPr id="22530" name="Rectangle 2"/>
          <p:cNvSpPr>
            <a:spLocks noGrp="1" noRot="1" noChangeAspect="1" noChangeArrowheads="1" noTextEdit="1"/>
          </p:cNvSpPr>
          <p:nvPr>
            <p:ph type="sldImg"/>
          </p:nvPr>
        </p:nvSpPr>
        <p:spPr>
          <a:xfrm>
            <a:off x="1168400" y="1243013"/>
            <a:ext cx="4470400" cy="3354387"/>
          </a:xfrm>
        </p:spPr>
      </p:sp>
      <p:sp>
        <p:nvSpPr>
          <p:cNvPr id="2253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457200" rtl="0" eaLnBrk="1" fontAlgn="auto" latinLnBrk="0" hangingPunct="1">
              <a:lnSpc>
                <a:spcPct val="100000"/>
              </a:lnSpc>
              <a:spcBef>
                <a:spcPct val="0"/>
              </a:spcBef>
              <a:spcAft>
                <a:spcPct val="0"/>
              </a:spcAft>
              <a:buClrTx/>
              <a:buSzTx/>
              <a:buFontTx/>
              <a:buNone/>
              <a:defRPr/>
            </a:pPr>
            <a:r>
              <a:rPr lang="zh-TW"/>
              <a:t>6 – 乙太通道</a:t>
            </a:r>
          </a:p>
          <a:p>
            <a:pPr marL="0" marR="0" lvl="0" indent="0" algn="l" defTabSz="457200" rtl="0" eaLnBrk="1" fontAlgn="auto" latinLnBrk="0" hangingPunct="1">
              <a:lnSpc>
                <a:spcPct val="100000"/>
              </a:lnSpc>
              <a:spcBef>
                <a:spcPct val="0"/>
              </a:spcBef>
              <a:spcAft>
                <a:spcPct val="0"/>
              </a:spcAft>
              <a:buClrTx/>
              <a:buSzTx/>
              <a:buFontTx/>
              <a:buNone/>
              <a:defRPr/>
            </a:pPr>
            <a:r>
              <a:rPr lang="zh-TW" sz="1200"/>
              <a:t>6.4 — 單元練習和測驗</a:t>
            </a:r>
          </a:p>
          <a:p>
            <a:pPr marL="0" marR="0" lvl="0" indent="0" algn="l" defTabSz="457200" rtl="0" eaLnBrk="1" fontAlgn="auto" latinLnBrk="0" hangingPunct="1">
              <a:lnSpc>
                <a:spcPct val="100000"/>
              </a:lnSpc>
              <a:spcBef>
                <a:spcPct val="0"/>
              </a:spcBef>
              <a:spcAft>
                <a:spcPct val="0"/>
              </a:spcAft>
              <a:buClrTx/>
              <a:buSzTx/>
              <a:buFontTx/>
              <a:buNone/>
              <a:defRPr/>
            </a:pPr>
            <a:r>
              <a:rPr lang="zh-TW" sz="1200"/>
              <a:t>6.4.3 — 我在本單元中學到了什麼？</a:t>
            </a:r>
          </a:p>
        </p:txBody>
      </p:sp>
    </p:spTree>
    <p:extLst>
      <p:ext uri="{BB962C8B-B14F-4D97-AF65-F5344CB8AC3E}">
        <p14:creationId xmlns:p14="http://schemas.microsoft.com/office/powerpoint/2010/main" val="2975517050"/>
      </p:ext>
    </p:extLst>
  </p:cSld>
  <p:clrMapOvr>
    <a:masterClrMapping/>
  </p:clrMapOvr>
</p:notes>
</file>

<file path=ppt/notesSlides/notesSlide687.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2529" name="Rectangle 11"/>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a:ea typeface="ＭＳ Ｐゴシック" charset="0"/>
                <a:cs typeface="ＭＳ Ｐゴシック" charset="0"/>
              </a:defRPr>
            </a:lvl1pPr>
            <a:lvl2pPr marL="742950" indent="-285750" defTabSz="903288">
              <a:defRPr sz="2400">
                <a:solidFill>
                  <a:schemeClr val="tx1"/>
                </a:solidFill>
                <a:latin typeface="Arial"/>
                <a:ea typeface="ＭＳ Ｐゴシック" charset="0"/>
              </a:defRPr>
            </a:lvl2pPr>
            <a:lvl3pPr marL="1143000" indent="-228600" defTabSz="903288">
              <a:defRPr sz="2400">
                <a:solidFill>
                  <a:schemeClr val="tx1"/>
                </a:solidFill>
                <a:latin typeface="Arial"/>
                <a:ea typeface="ＭＳ Ｐゴシック" charset="0"/>
              </a:defRPr>
            </a:lvl3pPr>
            <a:lvl4pPr marL="1600200" indent="-228600" defTabSz="903288">
              <a:defRPr sz="2400">
                <a:solidFill>
                  <a:schemeClr val="tx1"/>
                </a:solidFill>
                <a:latin typeface="Arial"/>
                <a:ea typeface="ＭＳ Ｐゴシック" charset="0"/>
              </a:defRPr>
            </a:lvl4pPr>
            <a:lvl5pPr marL="2057400" indent="-228600" defTabSz="903288">
              <a:defRPr sz="2400">
                <a:solidFill>
                  <a:schemeClr val="tx1"/>
                </a:solidFill>
                <a:latin typeface="Arial"/>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9pPr>
          </a:lstStyle>
          <a:p>
            <a:pPr rtl="0"/>
            <a:fld id="{3997A419-355F-A04A-96E0-21643AF8E9FF}" type="slidenum">
              <a:rPr sz="800">
                <a:solidFill>
                  <a:prstClr val="black"/>
                </a:solidFill>
              </a:rPr>
              <a:pPr rtl="0"/>
              <a:t>687</a:t>
            </a:fld>
            <a:endParaRPr sz="800">
              <a:solidFill>
                <a:prstClr val="black"/>
              </a:solidFill>
            </a:endParaRPr>
          </a:p>
        </p:txBody>
      </p:sp>
      <p:sp>
        <p:nvSpPr>
          <p:cNvPr id="22530" name="Rectangle 2"/>
          <p:cNvSpPr>
            <a:spLocks noGrp="1" noRot="1" noChangeAspect="1" noChangeArrowheads="1" noTextEdit="1"/>
          </p:cNvSpPr>
          <p:nvPr>
            <p:ph type="sldImg"/>
          </p:nvPr>
        </p:nvSpPr>
        <p:spPr>
          <a:xfrm>
            <a:off x="1168400" y="1243013"/>
            <a:ext cx="4470400" cy="3354387"/>
          </a:xfrm>
        </p:spPr>
      </p:sp>
      <p:sp>
        <p:nvSpPr>
          <p:cNvPr id="2253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457200" rtl="0" eaLnBrk="1" fontAlgn="auto" latinLnBrk="0" hangingPunct="1">
              <a:lnSpc>
                <a:spcPct val="100000"/>
              </a:lnSpc>
              <a:spcBef>
                <a:spcPct val="0"/>
              </a:spcBef>
              <a:spcAft>
                <a:spcPct val="0"/>
              </a:spcAft>
              <a:buClrTx/>
              <a:buSzTx/>
              <a:buFontTx/>
              <a:buNone/>
              <a:defRPr/>
            </a:pPr>
            <a:r>
              <a:rPr lang="zh-TW"/>
              <a:t>6 – 乙太通道</a:t>
            </a:r>
          </a:p>
          <a:p>
            <a:pPr marL="0" marR="0" lvl="0" indent="0" algn="l" defTabSz="457200" rtl="0" eaLnBrk="1" fontAlgn="auto" latinLnBrk="0" hangingPunct="1">
              <a:lnSpc>
                <a:spcPct val="100000"/>
              </a:lnSpc>
              <a:spcBef>
                <a:spcPct val="0"/>
              </a:spcBef>
              <a:spcAft>
                <a:spcPct val="0"/>
              </a:spcAft>
              <a:buClrTx/>
              <a:buSzTx/>
              <a:buFontTx/>
              <a:buNone/>
              <a:defRPr/>
            </a:pPr>
            <a:r>
              <a:rPr lang="zh-TW" sz="1200"/>
              <a:t>6.4 — 單元練習和測驗</a:t>
            </a:r>
          </a:p>
          <a:p>
            <a:pPr marL="0" marR="0" lvl="0" indent="0" algn="l" defTabSz="457200" rtl="0" eaLnBrk="1" fontAlgn="auto" latinLnBrk="0" hangingPunct="1">
              <a:lnSpc>
                <a:spcPct val="100000"/>
              </a:lnSpc>
              <a:spcBef>
                <a:spcPct val="0"/>
              </a:spcBef>
              <a:spcAft>
                <a:spcPct val="0"/>
              </a:spcAft>
              <a:buClrTx/>
              <a:buSzTx/>
              <a:buFontTx/>
              <a:buNone/>
              <a:defRPr/>
            </a:pPr>
            <a:r>
              <a:rPr lang="zh-TW" sz="1200"/>
              <a:t>6.4.3 — 我在本單元中學到了什麼？(續)</a:t>
            </a:r>
          </a:p>
        </p:txBody>
      </p:sp>
    </p:spTree>
    <p:extLst>
      <p:ext uri="{BB962C8B-B14F-4D97-AF65-F5344CB8AC3E}">
        <p14:creationId xmlns:p14="http://schemas.microsoft.com/office/powerpoint/2010/main" val="1704978263"/>
      </p:ext>
    </p:extLst>
  </p:cSld>
  <p:clrMapOvr>
    <a:masterClrMapping/>
  </p:clrMapOvr>
</p:notes>
</file>

<file path=ppt/notesSlides/notesSlide688.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2529" name="Rectangle 11"/>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a:ea typeface="ＭＳ Ｐゴシック" charset="0"/>
                <a:cs typeface="ＭＳ Ｐゴシック" charset="0"/>
              </a:defRPr>
            </a:lvl1pPr>
            <a:lvl2pPr marL="742950" indent="-285750" defTabSz="903288">
              <a:defRPr sz="2400">
                <a:solidFill>
                  <a:schemeClr val="tx1"/>
                </a:solidFill>
                <a:latin typeface="Arial"/>
                <a:ea typeface="ＭＳ Ｐゴシック" charset="0"/>
              </a:defRPr>
            </a:lvl2pPr>
            <a:lvl3pPr marL="1143000" indent="-228600" defTabSz="903288">
              <a:defRPr sz="2400">
                <a:solidFill>
                  <a:schemeClr val="tx1"/>
                </a:solidFill>
                <a:latin typeface="Arial"/>
                <a:ea typeface="ＭＳ Ｐゴシック" charset="0"/>
              </a:defRPr>
            </a:lvl3pPr>
            <a:lvl4pPr marL="1600200" indent="-228600" defTabSz="903288">
              <a:defRPr sz="2400">
                <a:solidFill>
                  <a:schemeClr val="tx1"/>
                </a:solidFill>
                <a:latin typeface="Arial"/>
                <a:ea typeface="ＭＳ Ｐゴシック" charset="0"/>
              </a:defRPr>
            </a:lvl4pPr>
            <a:lvl5pPr marL="2057400" indent="-228600" defTabSz="903288">
              <a:defRPr sz="2400">
                <a:solidFill>
                  <a:schemeClr val="tx1"/>
                </a:solidFill>
                <a:latin typeface="Arial"/>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9pPr>
          </a:lstStyle>
          <a:p>
            <a:pPr rtl="0"/>
            <a:fld id="{3997A419-355F-A04A-96E0-21643AF8E9FF}" type="slidenum">
              <a:rPr sz="800">
                <a:solidFill>
                  <a:prstClr val="black"/>
                </a:solidFill>
              </a:rPr>
              <a:pPr rtl="0"/>
              <a:t>688</a:t>
            </a:fld>
            <a:endParaRPr sz="800">
              <a:solidFill>
                <a:prstClr val="black"/>
              </a:solidFill>
            </a:endParaRPr>
          </a:p>
        </p:txBody>
      </p:sp>
      <p:sp>
        <p:nvSpPr>
          <p:cNvPr id="22530" name="Rectangle 2"/>
          <p:cNvSpPr>
            <a:spLocks noGrp="1" noRot="1" noChangeAspect="1" noChangeArrowheads="1" noTextEdit="1"/>
          </p:cNvSpPr>
          <p:nvPr>
            <p:ph type="sldImg"/>
          </p:nvPr>
        </p:nvSpPr>
        <p:spPr>
          <a:xfrm>
            <a:off x="1168400" y="1243013"/>
            <a:ext cx="4470400" cy="3354387"/>
          </a:xfrm>
        </p:spPr>
      </p:sp>
      <p:sp>
        <p:nvSpPr>
          <p:cNvPr id="2253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457200" rtl="0" eaLnBrk="1" fontAlgn="auto" latinLnBrk="0" hangingPunct="1">
              <a:lnSpc>
                <a:spcPct val="100000"/>
              </a:lnSpc>
              <a:spcBef>
                <a:spcPct val="0"/>
              </a:spcBef>
              <a:spcAft>
                <a:spcPct val="0"/>
              </a:spcAft>
              <a:buClrTx/>
              <a:buSzTx/>
              <a:buFontTx/>
              <a:buNone/>
              <a:defRPr/>
            </a:pPr>
            <a:r>
              <a:rPr lang="zh-TW"/>
              <a:t>6 – 乙太通道</a:t>
            </a:r>
          </a:p>
          <a:p>
            <a:pPr marL="0" marR="0" lvl="0" indent="0" algn="l" defTabSz="457200" rtl="0" eaLnBrk="1" fontAlgn="auto" latinLnBrk="0" hangingPunct="1">
              <a:lnSpc>
                <a:spcPct val="100000"/>
              </a:lnSpc>
              <a:spcBef>
                <a:spcPct val="0"/>
              </a:spcBef>
              <a:spcAft>
                <a:spcPct val="0"/>
              </a:spcAft>
              <a:buClrTx/>
              <a:buSzTx/>
              <a:buFontTx/>
              <a:buNone/>
              <a:defRPr/>
            </a:pPr>
            <a:r>
              <a:rPr lang="zh-TW" sz="1200"/>
              <a:t>6.4 — 單元練習和測驗</a:t>
            </a:r>
          </a:p>
          <a:p>
            <a:pPr marL="0" marR="0" lvl="0" indent="0" algn="l" defTabSz="457200" rtl="0" eaLnBrk="1" fontAlgn="auto" latinLnBrk="0" hangingPunct="1">
              <a:lnSpc>
                <a:spcPct val="100000"/>
              </a:lnSpc>
              <a:spcBef>
                <a:spcPct val="0"/>
              </a:spcBef>
              <a:spcAft>
                <a:spcPct val="0"/>
              </a:spcAft>
              <a:buClrTx/>
              <a:buSzTx/>
              <a:buFontTx/>
              <a:buNone/>
              <a:defRPr/>
            </a:pPr>
            <a:r>
              <a:rPr lang="zh-TW" sz="1200"/>
              <a:t>6.4.3 — 我在本單元中學到了什麼？(續)</a:t>
            </a:r>
          </a:p>
          <a:p>
            <a:pPr marL="0" marR="0" lvl="0" indent="0" algn="l" defTabSz="457200" rtl="0" eaLnBrk="1" fontAlgn="auto" latinLnBrk="0" hangingPunct="1">
              <a:lnSpc>
                <a:spcPct val="100000"/>
              </a:lnSpc>
              <a:spcBef>
                <a:spcPct val="0"/>
              </a:spcBef>
              <a:spcAft>
                <a:spcPct val="0"/>
              </a:spcAft>
              <a:buClrTx/>
              <a:buSzTx/>
              <a:buFontTx/>
              <a:buNone/>
              <a:defRPr/>
            </a:pPr>
            <a:r>
              <a:rPr lang="zh-TW" sz="1200"/>
              <a:t>6.4.4 — </a:t>
            </a:r>
            <a:r>
              <a:rPr lang="zh-TW" altLang="en-US" sz="1200"/>
              <a:t>單元</a:t>
            </a:r>
            <a:r>
              <a:rPr lang="zh-TW" sz="1200"/>
              <a:t>測驗-乙太通道</a:t>
            </a:r>
          </a:p>
        </p:txBody>
      </p:sp>
    </p:spTree>
    <p:extLst>
      <p:ext uri="{BB962C8B-B14F-4D97-AF65-F5344CB8AC3E}">
        <p14:creationId xmlns:p14="http://schemas.microsoft.com/office/powerpoint/2010/main" val="2484813277"/>
      </p:ext>
    </p:extLst>
  </p:cSld>
  <p:clrMapOvr>
    <a:masterClrMapping/>
  </p:clrMapOvr>
</p:notes>
</file>

<file path=ppt/notesSlides/notesSlide689.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57345" name="Rectangle 11"/>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a:ea typeface="ＭＳ Ｐゴシック" charset="0"/>
                <a:cs typeface="ＭＳ Ｐゴシック" charset="0"/>
              </a:defRPr>
            </a:lvl1pPr>
            <a:lvl2pPr marL="742950" indent="-285750" defTabSz="903288">
              <a:defRPr sz="2400">
                <a:solidFill>
                  <a:schemeClr val="tx1"/>
                </a:solidFill>
                <a:latin typeface="Arial"/>
                <a:ea typeface="ＭＳ Ｐゴシック" charset="0"/>
              </a:defRPr>
            </a:lvl2pPr>
            <a:lvl3pPr marL="1143000" indent="-228600" defTabSz="903288">
              <a:defRPr sz="2400">
                <a:solidFill>
                  <a:schemeClr val="tx1"/>
                </a:solidFill>
                <a:latin typeface="Arial"/>
                <a:ea typeface="ＭＳ Ｐゴシック" charset="0"/>
              </a:defRPr>
            </a:lvl3pPr>
            <a:lvl4pPr marL="1600200" indent="-228600" defTabSz="903288">
              <a:defRPr sz="2400">
                <a:solidFill>
                  <a:schemeClr val="tx1"/>
                </a:solidFill>
                <a:latin typeface="Arial"/>
                <a:ea typeface="ＭＳ Ｐゴシック" charset="0"/>
              </a:defRPr>
            </a:lvl4pPr>
            <a:lvl5pPr marL="2057400" indent="-228600" defTabSz="903288">
              <a:defRPr sz="2400">
                <a:solidFill>
                  <a:schemeClr val="tx1"/>
                </a:solidFill>
                <a:latin typeface="Arial"/>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9pPr>
          </a:lstStyle>
          <a:p>
            <a:pPr rtl="0"/>
            <a:fld id="{6C92755B-29FD-8743-9094-C0E3A734D22E}" type="slidenum">
              <a:rPr sz="800">
                <a:solidFill>
                  <a:prstClr val="black"/>
                </a:solidFill>
              </a:rPr>
              <a:pPr rtl="0"/>
              <a:t>689</a:t>
            </a:fld>
            <a:endParaRPr sz="800">
              <a:solidFill>
                <a:prstClr val="black"/>
              </a:solidFill>
            </a:endParaRPr>
          </a:p>
        </p:txBody>
      </p:sp>
      <p:sp>
        <p:nvSpPr>
          <p:cNvPr id="57346" name="Rectangle 2"/>
          <p:cNvSpPr>
            <a:spLocks noGrp="1" noRot="1" noChangeAspect="1" noChangeArrowheads="1" noTextEdit="1"/>
          </p:cNvSpPr>
          <p:nvPr>
            <p:ph type="sldImg"/>
          </p:nvPr>
        </p:nvSpPr>
        <p:spPr>
          <a:xfrm>
            <a:off x="1168400" y="1243013"/>
            <a:ext cx="4470400" cy="3354387"/>
          </a:xfrm>
        </p:spPr>
      </p:sp>
      <p:sp>
        <p:nvSpPr>
          <p:cNvPr id="57347"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457200" rtl="0" eaLnBrk="1" fontAlgn="auto" latinLnBrk="0" hangingPunct="1">
              <a:lnSpc>
                <a:spcPct val="80000"/>
              </a:lnSpc>
              <a:spcBef>
                <a:spcPct val="0"/>
              </a:spcBef>
              <a:spcAft>
                <a:spcPct val="0"/>
              </a:spcAft>
              <a:buClrTx/>
              <a:buSzTx/>
              <a:buFontTx/>
              <a:buNone/>
              <a:defRPr/>
            </a:pPr>
            <a:endParaRPr lang="en-US"/>
          </a:p>
        </p:txBody>
      </p:sp>
    </p:spTree>
    <p:extLst>
      <p:ext uri="{BB962C8B-B14F-4D97-AF65-F5344CB8AC3E}">
        <p14:creationId xmlns:p14="http://schemas.microsoft.com/office/powerpoint/2010/main" val="1564439858"/>
      </p:ext>
    </p:extLst>
  </p:cSld>
  <p:clrMapOvr>
    <a:masterClrMapping/>
  </p:clrMapOvr>
</p:notes>
</file>

<file path=ppt/notesSlides/notesSlide69.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2529" name="Rectangle 11"/>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a:ea typeface="ＭＳ Ｐゴシック" charset="0"/>
                <a:cs typeface="ＭＳ Ｐゴシック" charset="0"/>
              </a:defRPr>
            </a:lvl1pPr>
            <a:lvl2pPr marL="742950" indent="-285750" defTabSz="903288">
              <a:defRPr sz="2400">
                <a:solidFill>
                  <a:schemeClr val="tx1"/>
                </a:solidFill>
                <a:latin typeface="Arial"/>
                <a:ea typeface="ＭＳ Ｐゴシック" charset="0"/>
              </a:defRPr>
            </a:lvl2pPr>
            <a:lvl3pPr marL="1143000" indent="-228600" defTabSz="903288">
              <a:defRPr sz="2400">
                <a:solidFill>
                  <a:schemeClr val="tx1"/>
                </a:solidFill>
                <a:latin typeface="Arial"/>
                <a:ea typeface="ＭＳ Ｐゴシック" charset="0"/>
              </a:defRPr>
            </a:lvl3pPr>
            <a:lvl4pPr marL="1600200" indent="-228600" defTabSz="903288">
              <a:defRPr sz="2400">
                <a:solidFill>
                  <a:schemeClr val="tx1"/>
                </a:solidFill>
                <a:latin typeface="Arial"/>
                <a:ea typeface="ＭＳ Ｐゴシック" charset="0"/>
              </a:defRPr>
            </a:lvl4pPr>
            <a:lvl5pPr marL="2057400" indent="-228600" defTabSz="903288">
              <a:defRPr sz="2400">
                <a:solidFill>
                  <a:schemeClr val="tx1"/>
                </a:solidFill>
                <a:latin typeface="Arial"/>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9pPr>
          </a:lstStyle>
          <a:p>
            <a:pPr rtl="0"/>
            <a:fld id="{3997A419-355F-A04A-96E0-21643AF8E9FF}" type="slidenum">
              <a:rPr sz="800">
                <a:solidFill>
                  <a:prstClr val="black"/>
                </a:solidFill>
              </a:rPr>
              <a:pPr rtl="0"/>
              <a:t>69</a:t>
            </a:fld>
            <a:endParaRPr sz="800">
              <a:solidFill>
                <a:prstClr val="black"/>
              </a:solidFill>
            </a:endParaRPr>
          </a:p>
        </p:txBody>
      </p:sp>
      <p:sp>
        <p:nvSpPr>
          <p:cNvPr id="22530" name="Rectangle 2"/>
          <p:cNvSpPr>
            <a:spLocks noGrp="1" noRot="1" noChangeAspect="1" noChangeArrowheads="1" noTextEdit="1"/>
          </p:cNvSpPr>
          <p:nvPr>
            <p:ph type="sldImg"/>
          </p:nvPr>
        </p:nvSpPr>
        <p:spPr>
          <a:xfrm>
            <a:off x="1168400" y="1243013"/>
            <a:ext cx="4470400" cy="3354387"/>
          </a:xfrm>
        </p:spPr>
      </p:sp>
      <p:sp>
        <p:nvSpPr>
          <p:cNvPr id="2253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lnSpc>
                <a:spcPct val="80000"/>
              </a:lnSpc>
              <a:buFontTx/>
              <a:buNone/>
            </a:pPr>
            <a:r>
              <a:rPr lang="zh-TW" sz="1200" kern="1200">
                <a:solidFill>
                  <a:schemeClr val="tx1"/>
                </a:solidFill>
                <a:latin typeface="Arial"/>
                <a:ea typeface="ＭＳ Ｐゴシック" charset="0"/>
                <a:cs typeface="ＭＳ Ｐゴシック" charset="0"/>
              </a:rPr>
              <a:t>2 — 基本交換器和終端裝置組態</a:t>
            </a:r>
          </a:p>
          <a:p>
            <a:pPr rtl="0">
              <a:lnSpc>
                <a:spcPct val="80000"/>
              </a:lnSpc>
              <a:buFontTx/>
              <a:buNone/>
            </a:pPr>
            <a:r>
              <a:rPr lang="zh-TW" sz="1200" kern="1200">
                <a:solidFill>
                  <a:schemeClr val="tx1"/>
                </a:solidFill>
                <a:latin typeface="Arial"/>
                <a:ea typeface="ＭＳ Ｐゴシック" charset="0"/>
                <a:cs typeface="ＭＳ Ｐゴシック" charset="0"/>
              </a:rPr>
              <a:t>2.5 – Save Configurations</a:t>
            </a:r>
          </a:p>
          <a:p>
            <a:pPr rtl="0">
              <a:lnSpc>
                <a:spcPct val="80000"/>
              </a:lnSpc>
              <a:buFontTx/>
              <a:buNone/>
            </a:pPr>
            <a:r>
              <a:rPr lang="zh-TW">
                <a:latin typeface="Arial"/>
              </a:rPr>
              <a:t>修改執行設定</a:t>
            </a:r>
          </a:p>
          <a:p>
            <a:endParaRPr lang="en-US"/>
          </a:p>
        </p:txBody>
      </p:sp>
    </p:spTree>
    <p:extLst>
      <p:ext uri="{BB962C8B-B14F-4D97-AF65-F5344CB8AC3E}">
        <p14:creationId xmlns:p14="http://schemas.microsoft.com/office/powerpoint/2010/main" val="3712209187"/>
      </p:ext>
    </p:extLst>
  </p:cSld>
  <p:clrMapOvr>
    <a:masterClrMapping/>
  </p:clrMapOvr>
</p:notes>
</file>

<file path=ppt/notesSlides/notesSlide690.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思科網路學院課程</a:t>
            </a:r>
            <a:br>
              <a:rPr lang="en-US"/>
            </a:br>
            <a:r>
              <a:rPr lang="zh-TW"/>
              <a:t>交換、路由和無線基礎 7.0 版 (SRWE)</a:t>
            </a:r>
          </a:p>
          <a:p>
            <a:pPr rtl="0"/>
            <a:r>
              <a:rPr lang="zh-TW"/>
              <a:t>單元七：DHCPv4</a:t>
            </a:r>
          </a:p>
          <a:p>
            <a:endParaRPr lang="en-US"/>
          </a:p>
          <a:p>
            <a:endParaRPr lang="en-US"/>
          </a:p>
          <a:p>
            <a:endParaRPr lang="en-US"/>
          </a:p>
          <a:p>
            <a:endParaRPr lang="en-US"/>
          </a:p>
        </p:txBody>
      </p:sp>
      <p:sp>
        <p:nvSpPr>
          <p:cNvPr id="4" name="Slide Number Placeholder 3"/>
          <p:cNvSpPr>
            <a:spLocks noGrp="1"/>
          </p:cNvSpPr>
          <p:nvPr>
            <p:ph type="sldNum" sz="quarter" idx="10"/>
          </p:nvPr>
        </p:nvSpPr>
        <p:spPr/>
        <p:txBody>
          <a:bodyPr/>
          <a:lstStyle/>
          <a:p>
            <a:pPr rtl="0"/>
            <a:fld id="{5641018C-6CAF-B84E-B92C-ECB119457FBA}" type="slidenum">
              <a:rPr/>
              <a:t>690</a:t>
            </a:fld>
            <a:endParaRPr/>
          </a:p>
        </p:txBody>
      </p:sp>
    </p:spTree>
    <p:extLst>
      <p:ext uri="{BB962C8B-B14F-4D97-AF65-F5344CB8AC3E}">
        <p14:creationId xmlns:p14="http://schemas.microsoft.com/office/powerpoint/2010/main" val="1372961938"/>
      </p:ext>
    </p:extLst>
  </p:cSld>
  <p:clrMapOvr>
    <a:masterClrMapping/>
  </p:clrMapOvr>
</p:notes>
</file>

<file path=ppt/notesSlides/notesSlide691.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18434" name="Rectangle 11"/>
          <p:cNvSpPr txBox="1">
            <a:spLocks noGrp="1" noChangeArrowheads="1"/>
          </p:cNvSpPr>
          <p:nvPr/>
        </p:nvSpPr>
        <p:spPr bwMode="auto">
          <a:xfrm>
            <a:off x="5885392" y="9435469"/>
            <a:ext cx="806779" cy="312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a:cs typeface="Arial"/>
              </a:defRPr>
            </a:lvl1pPr>
            <a:lvl2pPr marL="742950" indent="-285750" defTabSz="903288" eaLnBrk="0" hangingPunct="0">
              <a:defRPr sz="2400" b="1">
                <a:solidFill>
                  <a:schemeClr val="tx1"/>
                </a:solidFill>
                <a:latin typeface="Arial"/>
                <a:cs typeface="Arial"/>
              </a:defRPr>
            </a:lvl2pPr>
            <a:lvl3pPr marL="1143000" indent="-228600" defTabSz="903288" eaLnBrk="0" hangingPunct="0">
              <a:defRPr sz="2400" b="1">
                <a:solidFill>
                  <a:schemeClr val="tx1"/>
                </a:solidFill>
                <a:latin typeface="Arial"/>
                <a:cs typeface="Arial"/>
              </a:defRPr>
            </a:lvl3pPr>
            <a:lvl4pPr marL="1600200" indent="-228600" defTabSz="903288" eaLnBrk="0" hangingPunct="0">
              <a:defRPr sz="2400" b="1">
                <a:solidFill>
                  <a:schemeClr val="tx1"/>
                </a:solidFill>
                <a:latin typeface="Arial"/>
                <a:cs typeface="Arial"/>
              </a:defRPr>
            </a:lvl4pPr>
            <a:lvl5pPr marL="2057400" indent="-228600" defTabSz="903288" eaLnBrk="0" hangingPunct="0">
              <a:defRPr sz="2400" b="1">
                <a:solidFill>
                  <a:schemeClr val="tx1"/>
                </a:solidFill>
                <a:latin typeface="Arial"/>
                <a:cs typeface="Arial"/>
              </a:defRPr>
            </a:lvl5pPr>
            <a:lvl6pPr marL="2514600" indent="-228600" defTabSz="903288" eaLnBrk="0" fontAlgn="base" hangingPunct="0">
              <a:spcBef>
                <a:spcPct val="0"/>
              </a:spcBef>
              <a:spcAft>
                <a:spcPct val="0"/>
              </a:spcAft>
              <a:defRPr sz="2400" b="1">
                <a:solidFill>
                  <a:schemeClr val="tx1"/>
                </a:solidFill>
                <a:latin typeface="Arial"/>
                <a:cs typeface="Arial"/>
              </a:defRPr>
            </a:lvl6pPr>
            <a:lvl7pPr marL="2971800" indent="-228600" defTabSz="903288" eaLnBrk="0" fontAlgn="base" hangingPunct="0">
              <a:spcBef>
                <a:spcPct val="0"/>
              </a:spcBef>
              <a:spcAft>
                <a:spcPct val="0"/>
              </a:spcAft>
              <a:defRPr sz="2400" b="1">
                <a:solidFill>
                  <a:schemeClr val="tx1"/>
                </a:solidFill>
                <a:latin typeface="Arial"/>
                <a:cs typeface="Arial"/>
              </a:defRPr>
            </a:lvl7pPr>
            <a:lvl8pPr marL="3429000" indent="-228600" defTabSz="903288" eaLnBrk="0" fontAlgn="base" hangingPunct="0">
              <a:spcBef>
                <a:spcPct val="0"/>
              </a:spcBef>
              <a:spcAft>
                <a:spcPct val="0"/>
              </a:spcAft>
              <a:defRPr sz="2400" b="1">
                <a:solidFill>
                  <a:schemeClr val="tx1"/>
                </a:solidFill>
                <a:latin typeface="Arial"/>
                <a:cs typeface="Arial"/>
              </a:defRPr>
            </a:lvl8pPr>
            <a:lvl9pPr marL="3886200" indent="-228600" defTabSz="903288" eaLnBrk="0" fontAlgn="base" hangingPunct="0">
              <a:spcBef>
                <a:spcPct val="0"/>
              </a:spcBef>
              <a:spcAft>
                <a:spcPct val="0"/>
              </a:spcAft>
              <a:defRPr sz="2400" b="1">
                <a:solidFill>
                  <a:schemeClr val="tx1"/>
                </a:solidFill>
                <a:latin typeface="Arial"/>
                <a:cs typeface="Arial"/>
              </a:defRPr>
            </a:lvl9pPr>
          </a:lstStyle>
          <a:p>
            <a:pPr algn="r" rtl="0"/>
            <a:fld id="{7C839C26-801B-42B6-A101-60F37FE2B0A8}" type="slidenum">
              <a:rPr sz="800" b="0">
                <a:solidFill>
                  <a:prstClr val="black"/>
                </a:solidFill>
              </a:rPr>
              <a:pPr algn="r" rtl="0"/>
              <a:t>691</a:t>
            </a:fld>
            <a:endParaRPr sz="800" b="0">
              <a:solidFill>
                <a:prstClr val="black"/>
              </a:solidFill>
            </a:endParaRPr>
          </a:p>
        </p:txBody>
      </p:sp>
      <p:sp>
        <p:nvSpPr>
          <p:cNvPr id="18435" name="Rectangle 2"/>
          <p:cNvSpPr>
            <a:spLocks noGrp="1" noRot="1" noChangeAspect="1" noChangeArrowheads="1" noTextEdit="1"/>
          </p:cNvSpPr>
          <p:nvPr>
            <p:ph type="sldImg"/>
          </p:nvPr>
        </p:nvSpPr>
        <p:spPr>
          <a:xfrm>
            <a:off x="1168400" y="1243013"/>
            <a:ext cx="4470400" cy="3354387"/>
          </a:xfrm>
        </p:spPr>
      </p:sp>
      <p:sp>
        <p:nvSpPr>
          <p:cNvPr id="1843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buFontTx/>
              <a:buNone/>
            </a:pPr>
            <a:r>
              <a:rPr lang="zh-TW"/>
              <a:t>7.0 — 簡介</a:t>
            </a:r>
          </a:p>
          <a:p>
            <a:pPr rtl="0">
              <a:buFontTx/>
              <a:buNone/>
            </a:pPr>
            <a:r>
              <a:rPr lang="zh-TW"/>
              <a:t>7.0.2 - 我將在本單元中學會做什麼？</a:t>
            </a:r>
          </a:p>
        </p:txBody>
      </p:sp>
    </p:spTree>
    <p:extLst>
      <p:ext uri="{BB962C8B-B14F-4D97-AF65-F5344CB8AC3E}">
        <p14:creationId xmlns:p14="http://schemas.microsoft.com/office/powerpoint/2010/main" val="1369198833"/>
      </p:ext>
    </p:extLst>
  </p:cSld>
  <p:clrMapOvr>
    <a:masterClrMapping/>
  </p:clrMapOvr>
</p:notes>
</file>

<file path=ppt/notesSlides/notesSlide692.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7 — DHCPv4</a:t>
            </a:r>
          </a:p>
          <a:p>
            <a:pPr rtl="0"/>
            <a:r>
              <a:rPr lang="zh-TW"/>
              <a:t>7.1 — DHCPv4 概念</a:t>
            </a:r>
          </a:p>
          <a:p>
            <a:pPr rtl="0"/>
            <a:r>
              <a:rPr lang="zh-TW"/>
              <a:t>7.1.1 — DHCPv4 伺服器和用戶端</a:t>
            </a:r>
          </a:p>
        </p:txBody>
      </p:sp>
      <p:sp>
        <p:nvSpPr>
          <p:cNvPr id="4" name="Slide Number Placeholder 3"/>
          <p:cNvSpPr>
            <a:spLocks noGrp="1"/>
          </p:cNvSpPr>
          <p:nvPr>
            <p:ph type="sldNum" sz="quarter" idx="5"/>
          </p:nvPr>
        </p:nvSpPr>
        <p:spPr/>
        <p:txBody>
          <a:bodyPr/>
          <a:lstStyle/>
          <a:p>
            <a:pPr rtl="0"/>
            <a:fld id="{5641018C-6CAF-B84E-B92C-ECB119457FBA}" type="slidenum">
              <a:rPr/>
              <a:t>692</a:t>
            </a:fld>
            <a:endParaRPr/>
          </a:p>
        </p:txBody>
      </p:sp>
    </p:spTree>
    <p:extLst>
      <p:ext uri="{BB962C8B-B14F-4D97-AF65-F5344CB8AC3E}">
        <p14:creationId xmlns:p14="http://schemas.microsoft.com/office/powerpoint/2010/main" val="240134813"/>
      </p:ext>
    </p:extLst>
  </p:cSld>
  <p:clrMapOvr>
    <a:masterClrMapping/>
  </p:clrMapOvr>
</p:notes>
</file>

<file path=ppt/notesSlides/notesSlide693.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7 — DHCPv4</a:t>
            </a:r>
          </a:p>
          <a:p>
            <a:pPr rtl="0"/>
            <a:r>
              <a:rPr lang="zh-TW"/>
              <a:t>7.1 — DHCPv4 概念</a:t>
            </a:r>
          </a:p>
          <a:p>
            <a:pPr rtl="0"/>
            <a:r>
              <a:rPr lang="zh-TW"/>
              <a:t>7.1.2 — DHCPv4 操作</a:t>
            </a:r>
          </a:p>
        </p:txBody>
      </p:sp>
      <p:sp>
        <p:nvSpPr>
          <p:cNvPr id="4" name="Slide Number Placeholder 3"/>
          <p:cNvSpPr>
            <a:spLocks noGrp="1"/>
          </p:cNvSpPr>
          <p:nvPr>
            <p:ph type="sldNum" sz="quarter" idx="5"/>
          </p:nvPr>
        </p:nvSpPr>
        <p:spPr/>
        <p:txBody>
          <a:bodyPr/>
          <a:lstStyle/>
          <a:p>
            <a:pPr rtl="0"/>
            <a:fld id="{5641018C-6CAF-B84E-B92C-ECB119457FBA}" type="slidenum">
              <a:rPr/>
              <a:t>693</a:t>
            </a:fld>
            <a:endParaRPr/>
          </a:p>
        </p:txBody>
      </p:sp>
    </p:spTree>
    <p:extLst>
      <p:ext uri="{BB962C8B-B14F-4D97-AF65-F5344CB8AC3E}">
        <p14:creationId xmlns:p14="http://schemas.microsoft.com/office/powerpoint/2010/main" val="576339904"/>
      </p:ext>
    </p:extLst>
  </p:cSld>
  <p:clrMapOvr>
    <a:masterClrMapping/>
  </p:clrMapOvr>
</p:notes>
</file>

<file path=ppt/notesSlides/notesSlide694.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7 — DHCPv4</a:t>
            </a:r>
          </a:p>
          <a:p>
            <a:pPr rtl="0"/>
            <a:r>
              <a:rPr lang="zh-TW"/>
              <a:t>7.1 — DHCPv4 概念</a:t>
            </a:r>
          </a:p>
          <a:p>
            <a:pPr rtl="0"/>
            <a:r>
              <a:rPr lang="zh-TW"/>
              <a:t>7.1.3 — 取得租約的步驟</a:t>
            </a:r>
          </a:p>
        </p:txBody>
      </p:sp>
      <p:sp>
        <p:nvSpPr>
          <p:cNvPr id="4" name="Slide Number Placeholder 3"/>
          <p:cNvSpPr>
            <a:spLocks noGrp="1"/>
          </p:cNvSpPr>
          <p:nvPr>
            <p:ph type="sldNum" sz="quarter" idx="5"/>
          </p:nvPr>
        </p:nvSpPr>
        <p:spPr/>
        <p:txBody>
          <a:bodyPr/>
          <a:lstStyle/>
          <a:p>
            <a:pPr rtl="0"/>
            <a:fld id="{5641018C-6CAF-B84E-B92C-ECB119457FBA}" type="slidenum">
              <a:rPr/>
              <a:t>694</a:t>
            </a:fld>
            <a:endParaRPr/>
          </a:p>
        </p:txBody>
      </p:sp>
    </p:spTree>
    <p:extLst>
      <p:ext uri="{BB962C8B-B14F-4D97-AF65-F5344CB8AC3E}">
        <p14:creationId xmlns:p14="http://schemas.microsoft.com/office/powerpoint/2010/main" val="3937517115"/>
      </p:ext>
    </p:extLst>
  </p:cSld>
  <p:clrMapOvr>
    <a:masterClrMapping/>
  </p:clrMapOvr>
</p:notes>
</file>

<file path=ppt/notesSlides/notesSlide695.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7 — DHCPv4</a:t>
            </a:r>
          </a:p>
          <a:p>
            <a:pPr rtl="0"/>
            <a:r>
              <a:rPr lang="zh-TW"/>
              <a:t>7.1 — DHCPv4 概念</a:t>
            </a:r>
          </a:p>
          <a:p>
            <a:pPr rtl="0"/>
            <a:r>
              <a:rPr lang="zh-TW"/>
              <a:t>7.1.4 — 續租步驟</a:t>
            </a:r>
          </a:p>
          <a:p>
            <a:pPr rtl="0"/>
            <a:r>
              <a:rPr lang="zh-TW"/>
              <a:t>7.1.5 — 檢查你的理解 — DHCPv4 概念</a:t>
            </a:r>
          </a:p>
        </p:txBody>
      </p:sp>
      <p:sp>
        <p:nvSpPr>
          <p:cNvPr id="4" name="Slide Number Placeholder 3"/>
          <p:cNvSpPr>
            <a:spLocks noGrp="1"/>
          </p:cNvSpPr>
          <p:nvPr>
            <p:ph type="sldNum" sz="quarter" idx="5"/>
          </p:nvPr>
        </p:nvSpPr>
        <p:spPr/>
        <p:txBody>
          <a:bodyPr/>
          <a:lstStyle/>
          <a:p>
            <a:pPr rtl="0"/>
            <a:fld id="{5641018C-6CAF-B84E-B92C-ECB119457FBA}" type="slidenum">
              <a:rPr/>
              <a:t>695</a:t>
            </a:fld>
            <a:endParaRPr/>
          </a:p>
        </p:txBody>
      </p:sp>
    </p:spTree>
    <p:extLst>
      <p:ext uri="{BB962C8B-B14F-4D97-AF65-F5344CB8AC3E}">
        <p14:creationId xmlns:p14="http://schemas.microsoft.com/office/powerpoint/2010/main" val="3617874173"/>
      </p:ext>
    </p:extLst>
  </p:cSld>
  <p:clrMapOvr>
    <a:masterClrMapping/>
  </p:clrMapOvr>
</p:notes>
</file>

<file path=ppt/notesSlides/notesSlide696.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7 — DHCPv4</a:t>
            </a:r>
          </a:p>
          <a:p>
            <a:pPr rtl="0"/>
            <a:r>
              <a:rPr lang="zh-TW"/>
              <a:t>7.2 — 設定一部思科 IOS DHCPv4 伺服器</a:t>
            </a:r>
          </a:p>
          <a:p>
            <a:pPr rtl="0"/>
            <a:r>
              <a:rPr lang="zh-TW"/>
              <a:t>7.2.1 — 思科 IOS DHCPv4 伺服器</a:t>
            </a:r>
          </a:p>
        </p:txBody>
      </p:sp>
      <p:sp>
        <p:nvSpPr>
          <p:cNvPr id="4" name="Slide Number Placeholder 3"/>
          <p:cNvSpPr>
            <a:spLocks noGrp="1"/>
          </p:cNvSpPr>
          <p:nvPr>
            <p:ph type="sldNum" sz="quarter" idx="5"/>
          </p:nvPr>
        </p:nvSpPr>
        <p:spPr/>
        <p:txBody>
          <a:bodyPr/>
          <a:lstStyle/>
          <a:p>
            <a:pPr rtl="0"/>
            <a:fld id="{5641018C-6CAF-B84E-B92C-ECB119457FBA}" type="slidenum">
              <a:rPr/>
              <a:t>696</a:t>
            </a:fld>
            <a:endParaRPr/>
          </a:p>
        </p:txBody>
      </p:sp>
    </p:spTree>
    <p:extLst>
      <p:ext uri="{BB962C8B-B14F-4D97-AF65-F5344CB8AC3E}">
        <p14:creationId xmlns:p14="http://schemas.microsoft.com/office/powerpoint/2010/main" val="49736052"/>
      </p:ext>
    </p:extLst>
  </p:cSld>
  <p:clrMapOvr>
    <a:masterClrMapping/>
  </p:clrMapOvr>
</p:notes>
</file>

<file path=ppt/notesSlides/notesSlide697.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7 — DHCPv4</a:t>
            </a:r>
          </a:p>
          <a:p>
            <a:pPr rtl="0"/>
            <a:r>
              <a:rPr lang="zh-TW"/>
              <a:t>7.2 — 設定一部思科 IOS DHCPv4 伺服器</a:t>
            </a:r>
          </a:p>
          <a:p>
            <a:pPr rtl="0"/>
            <a:r>
              <a:rPr lang="zh-TW"/>
              <a:t>7.2.2 — </a:t>
            </a:r>
            <a:r>
              <a:rPr lang="zh-TW" sz="1200"/>
              <a:t>設定思科 IOS DHCPv4 伺服器的步驟</a:t>
            </a:r>
          </a:p>
        </p:txBody>
      </p:sp>
      <p:sp>
        <p:nvSpPr>
          <p:cNvPr id="4" name="Slide Number Placeholder 3"/>
          <p:cNvSpPr>
            <a:spLocks noGrp="1"/>
          </p:cNvSpPr>
          <p:nvPr>
            <p:ph type="sldNum" sz="quarter" idx="5"/>
          </p:nvPr>
        </p:nvSpPr>
        <p:spPr/>
        <p:txBody>
          <a:bodyPr/>
          <a:lstStyle/>
          <a:p>
            <a:pPr rtl="0"/>
            <a:fld id="{5641018C-6CAF-B84E-B92C-ECB119457FBA}" type="slidenum">
              <a:rPr/>
              <a:t>697</a:t>
            </a:fld>
            <a:endParaRPr/>
          </a:p>
        </p:txBody>
      </p:sp>
    </p:spTree>
    <p:extLst>
      <p:ext uri="{BB962C8B-B14F-4D97-AF65-F5344CB8AC3E}">
        <p14:creationId xmlns:p14="http://schemas.microsoft.com/office/powerpoint/2010/main" val="3716888497"/>
      </p:ext>
    </p:extLst>
  </p:cSld>
  <p:clrMapOvr>
    <a:masterClrMapping/>
  </p:clrMapOvr>
</p:notes>
</file>

<file path=ppt/notesSlides/notesSlide698.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7 — DHCPv4</a:t>
            </a:r>
          </a:p>
          <a:p>
            <a:pPr rtl="0"/>
            <a:r>
              <a:rPr lang="zh-TW"/>
              <a:t>7.2 — 設定一部思科 IOS DHCPv4 伺服器</a:t>
            </a:r>
          </a:p>
          <a:p>
            <a:pPr rtl="0"/>
            <a:r>
              <a:rPr lang="zh-TW"/>
              <a:t>7.2.2 — </a:t>
            </a:r>
            <a:r>
              <a:rPr lang="zh-TW" sz="1200"/>
              <a:t>設定思科 IOS DHCPv4 伺服器的步驟 (續) </a:t>
            </a:r>
          </a:p>
        </p:txBody>
      </p:sp>
      <p:sp>
        <p:nvSpPr>
          <p:cNvPr id="4" name="Slide Number Placeholder 3"/>
          <p:cNvSpPr>
            <a:spLocks noGrp="1"/>
          </p:cNvSpPr>
          <p:nvPr>
            <p:ph type="sldNum" sz="quarter" idx="5"/>
          </p:nvPr>
        </p:nvSpPr>
        <p:spPr/>
        <p:txBody>
          <a:bodyPr/>
          <a:lstStyle/>
          <a:p>
            <a:pPr rtl="0"/>
            <a:fld id="{5641018C-6CAF-B84E-B92C-ECB119457FBA}" type="slidenum">
              <a:rPr/>
              <a:t>698</a:t>
            </a:fld>
            <a:endParaRPr/>
          </a:p>
        </p:txBody>
      </p:sp>
    </p:spTree>
    <p:extLst>
      <p:ext uri="{BB962C8B-B14F-4D97-AF65-F5344CB8AC3E}">
        <p14:creationId xmlns:p14="http://schemas.microsoft.com/office/powerpoint/2010/main" val="2941996889"/>
      </p:ext>
    </p:extLst>
  </p:cSld>
  <p:clrMapOvr>
    <a:masterClrMapping/>
  </p:clrMapOvr>
</p:notes>
</file>

<file path=ppt/notesSlides/notesSlide699.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7 — DHCPv4</a:t>
            </a:r>
          </a:p>
          <a:p>
            <a:pPr rtl="0"/>
            <a:r>
              <a:rPr lang="zh-TW"/>
              <a:t>7.2 — 設定一部思科 IOS DHCPv4 伺服器</a:t>
            </a:r>
          </a:p>
          <a:p>
            <a:pPr rtl="0"/>
            <a:r>
              <a:rPr lang="zh-TW"/>
              <a:t>7.2.3 — 設定範例</a:t>
            </a:r>
          </a:p>
        </p:txBody>
      </p:sp>
      <p:sp>
        <p:nvSpPr>
          <p:cNvPr id="4" name="Slide Number Placeholder 3"/>
          <p:cNvSpPr>
            <a:spLocks noGrp="1"/>
          </p:cNvSpPr>
          <p:nvPr>
            <p:ph type="sldNum" sz="quarter" idx="5"/>
          </p:nvPr>
        </p:nvSpPr>
        <p:spPr/>
        <p:txBody>
          <a:bodyPr/>
          <a:lstStyle/>
          <a:p>
            <a:pPr rtl="0"/>
            <a:fld id="{5641018C-6CAF-B84E-B92C-ECB119457FBA}" type="slidenum">
              <a:rPr/>
              <a:t>699</a:t>
            </a:fld>
            <a:endParaRPr/>
          </a:p>
        </p:txBody>
      </p:sp>
    </p:spTree>
    <p:extLst>
      <p:ext uri="{BB962C8B-B14F-4D97-AF65-F5344CB8AC3E}">
        <p14:creationId xmlns:p14="http://schemas.microsoft.com/office/powerpoint/2010/main" val="591270"/>
      </p:ext>
    </p:extLst>
  </p:cSld>
  <p:clrMapOvr>
    <a:masterClrMapping/>
  </p:clrMapOvr>
</p:notes>
</file>

<file path=ppt/notesSlides/notesSlide7.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112642" name="Rectangle 11"/>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a:defRPr>
            </a:lvl1pPr>
            <a:lvl2pPr marL="742950" indent="-285750" defTabSz="882650">
              <a:defRPr sz="2400">
                <a:solidFill>
                  <a:schemeClr val="tx1"/>
                </a:solidFill>
                <a:latin typeface="Arial"/>
              </a:defRPr>
            </a:lvl2pPr>
            <a:lvl3pPr marL="1143000" indent="-228600" defTabSz="882650">
              <a:defRPr sz="2400">
                <a:solidFill>
                  <a:schemeClr val="tx1"/>
                </a:solidFill>
                <a:latin typeface="Arial"/>
              </a:defRPr>
            </a:lvl3pPr>
            <a:lvl4pPr marL="1600200" indent="-228600" defTabSz="882650">
              <a:defRPr sz="2400">
                <a:solidFill>
                  <a:schemeClr val="tx1"/>
                </a:solidFill>
                <a:latin typeface="Arial"/>
              </a:defRPr>
            </a:lvl4pPr>
            <a:lvl5pPr marL="2057400" indent="-228600" defTabSz="882650">
              <a:defRPr sz="2400">
                <a:solidFill>
                  <a:schemeClr val="tx1"/>
                </a:solidFill>
                <a:latin typeface="Arial"/>
              </a:defRPr>
            </a:lvl5pPr>
            <a:lvl6pPr marL="2514600" indent="-228600" algn="ctr" defTabSz="882650" eaLnBrk="0" fontAlgn="base" hangingPunct="0">
              <a:lnSpc>
                <a:spcPct val="90000"/>
              </a:lnSpc>
              <a:spcBef>
                <a:spcPct val="0"/>
              </a:spcBef>
              <a:spcAft>
                <a:spcPct val="0"/>
              </a:spcAft>
              <a:defRPr sz="2400">
                <a:solidFill>
                  <a:schemeClr val="tx1"/>
                </a:solidFill>
                <a:latin typeface="Arial"/>
              </a:defRPr>
            </a:lvl6pPr>
            <a:lvl7pPr marL="2971800" indent="-228600" algn="ctr" defTabSz="882650" eaLnBrk="0" fontAlgn="base" hangingPunct="0">
              <a:lnSpc>
                <a:spcPct val="90000"/>
              </a:lnSpc>
              <a:spcBef>
                <a:spcPct val="0"/>
              </a:spcBef>
              <a:spcAft>
                <a:spcPct val="0"/>
              </a:spcAft>
              <a:defRPr sz="2400">
                <a:solidFill>
                  <a:schemeClr val="tx1"/>
                </a:solidFill>
                <a:latin typeface="Arial"/>
              </a:defRPr>
            </a:lvl7pPr>
            <a:lvl8pPr marL="3429000" indent="-228600" algn="ctr" defTabSz="882650" eaLnBrk="0" fontAlgn="base" hangingPunct="0">
              <a:lnSpc>
                <a:spcPct val="90000"/>
              </a:lnSpc>
              <a:spcBef>
                <a:spcPct val="0"/>
              </a:spcBef>
              <a:spcAft>
                <a:spcPct val="0"/>
              </a:spcAft>
              <a:defRPr sz="2400">
                <a:solidFill>
                  <a:schemeClr val="tx1"/>
                </a:solidFill>
                <a:latin typeface="Arial"/>
              </a:defRPr>
            </a:lvl8pPr>
            <a:lvl9pPr marL="3886200" indent="-228600" algn="ctr" defTabSz="882650" eaLnBrk="0" fontAlgn="base" hangingPunct="0">
              <a:lnSpc>
                <a:spcPct val="90000"/>
              </a:lnSpc>
              <a:spcBef>
                <a:spcPct val="0"/>
              </a:spcBef>
              <a:spcAft>
                <a:spcPct val="0"/>
              </a:spcAft>
              <a:defRPr sz="2400">
                <a:solidFill>
                  <a:schemeClr val="tx1"/>
                </a:solidFill>
                <a:latin typeface="Arial"/>
              </a:defRPr>
            </a:lvl9pPr>
          </a:lstStyle>
          <a:p>
            <a:pPr rtl="0"/>
            <a:fld id="{04267211-205D-47E8-9F29-7E4C01D43DC3}" type="slidenum">
              <a:rPr sz="800">
                <a:solidFill>
                  <a:prstClr val="black"/>
                </a:solidFill>
              </a:rPr>
              <a:pPr rtl="0"/>
              <a:t>7</a:t>
            </a:fld>
            <a:endParaRPr sz="800">
              <a:solidFill>
                <a:prstClr val="black"/>
              </a:solidFill>
            </a:endParaRPr>
          </a:p>
        </p:txBody>
      </p:sp>
      <p:sp>
        <p:nvSpPr>
          <p:cNvPr id="112643" name="Rectangle 2"/>
          <p:cNvSpPr>
            <a:spLocks noGrp="1" noRot="1" noChangeAspect="1" noChangeArrowheads="1" noTextEdit="1"/>
          </p:cNvSpPr>
          <p:nvPr>
            <p:ph type="sldImg"/>
          </p:nvPr>
        </p:nvSpPr>
        <p:spPr>
          <a:xfrm>
            <a:off x="1168400" y="1243013"/>
            <a:ext cx="4470400" cy="3354387"/>
          </a:xfrm>
        </p:spPr>
      </p:sp>
      <p:sp>
        <p:nvSpPr>
          <p:cNvPr id="11264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lnSpc>
                <a:spcPct val="80000"/>
              </a:lnSpc>
              <a:buFontTx/>
              <a:buNone/>
            </a:pPr>
            <a:r>
              <a:rPr lang="zh-TW" sz="1200" kern="1200">
                <a:solidFill>
                  <a:schemeClr val="tx1"/>
                </a:solidFill>
                <a:latin typeface="Arial"/>
                <a:ea typeface="ＭＳ Ｐゴシック" charset="0"/>
                <a:cs typeface="ＭＳ Ｐゴシック" charset="0"/>
              </a:rPr>
              <a:t>1 – Networking Today</a:t>
            </a:r>
          </a:p>
          <a:p>
            <a:pPr rtl="0">
              <a:lnSpc>
                <a:spcPct val="80000"/>
              </a:lnSpc>
              <a:buFontTx/>
              <a:buNone/>
            </a:pPr>
            <a:r>
              <a:rPr lang="zh-TW" sz="1200" kern="1200">
                <a:solidFill>
                  <a:schemeClr val="tx1"/>
                </a:solidFill>
                <a:latin typeface="Arial"/>
                <a:ea typeface="ＭＳ Ｐゴシック" charset="0"/>
                <a:cs typeface="ＭＳ Ｐゴシック" charset="0"/>
              </a:rPr>
              <a:t>1.2 – Network</a:t>
            </a:r>
            <a:r>
              <a:rPr lang="zh-TW" sz="1200" kern="1200" baseline="0">
                <a:solidFill>
                  <a:schemeClr val="tx1"/>
                </a:solidFill>
                <a:latin typeface="Arial"/>
                <a:ea typeface="ＭＳ Ｐゴシック" charset="0"/>
                <a:cs typeface="ＭＳ Ｐゴシック" charset="0"/>
              </a:rPr>
              <a:t> Components</a:t>
            </a:r>
          </a:p>
          <a:p>
            <a:pPr marL="0" marR="0" lvl="0" indent="0" algn="l" defTabSz="457200" rtl="0" eaLnBrk="1" fontAlgn="auto" latinLnBrk="0" hangingPunct="1">
              <a:lnSpc>
                <a:spcPct val="80000"/>
              </a:lnSpc>
              <a:spcBef>
                <a:spcPct val="0"/>
              </a:spcBef>
              <a:spcAft>
                <a:spcPct val="0"/>
              </a:spcAft>
              <a:buClrTx/>
              <a:buSzTx/>
              <a:buFontTx/>
              <a:buNone/>
              <a:defRPr/>
            </a:pPr>
            <a:r>
              <a:rPr lang="zh-TW" sz="1200" kern="1200">
                <a:solidFill>
                  <a:schemeClr val="tx1"/>
                </a:solidFill>
                <a:latin typeface="Arial"/>
                <a:ea typeface="ＭＳ Ｐゴシック" charset="0"/>
                <a:cs typeface="ＭＳ Ｐゴシック" charset="0"/>
              </a:rPr>
              <a:t>1.2.2 – Peer-to-Peer</a:t>
            </a:r>
          </a:p>
          <a:p>
            <a:pPr>
              <a:lnSpc>
                <a:spcPct val="80000"/>
              </a:lnSpc>
              <a:buFontTx/>
              <a:buNone/>
            </a:pPr>
            <a:endParaRPr lang="en-US"/>
          </a:p>
        </p:txBody>
      </p:sp>
    </p:spTree>
    <p:extLst>
      <p:ext uri="{BB962C8B-B14F-4D97-AF65-F5344CB8AC3E}">
        <p14:creationId xmlns:p14="http://schemas.microsoft.com/office/powerpoint/2010/main" val="1454147392"/>
      </p:ext>
    </p:extLst>
  </p:cSld>
  <p:clrMapOvr>
    <a:masterClrMapping/>
  </p:clrMapOvr>
</p:notes>
</file>

<file path=ppt/notesSlides/notesSlide70.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2529" name="Rectangle 11"/>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a:ea typeface="ＭＳ Ｐゴシック" charset="0"/>
                <a:cs typeface="ＭＳ Ｐゴシック" charset="0"/>
              </a:defRPr>
            </a:lvl1pPr>
            <a:lvl2pPr marL="742950" indent="-285750" defTabSz="903288">
              <a:defRPr sz="2400">
                <a:solidFill>
                  <a:schemeClr val="tx1"/>
                </a:solidFill>
                <a:latin typeface="Arial"/>
                <a:ea typeface="ＭＳ Ｐゴシック" charset="0"/>
              </a:defRPr>
            </a:lvl2pPr>
            <a:lvl3pPr marL="1143000" indent="-228600" defTabSz="903288">
              <a:defRPr sz="2400">
                <a:solidFill>
                  <a:schemeClr val="tx1"/>
                </a:solidFill>
                <a:latin typeface="Arial"/>
                <a:ea typeface="ＭＳ Ｐゴシック" charset="0"/>
              </a:defRPr>
            </a:lvl3pPr>
            <a:lvl4pPr marL="1600200" indent="-228600" defTabSz="903288">
              <a:defRPr sz="2400">
                <a:solidFill>
                  <a:schemeClr val="tx1"/>
                </a:solidFill>
                <a:latin typeface="Arial"/>
                <a:ea typeface="ＭＳ Ｐゴシック" charset="0"/>
              </a:defRPr>
            </a:lvl4pPr>
            <a:lvl5pPr marL="2057400" indent="-228600" defTabSz="903288">
              <a:defRPr sz="2400">
                <a:solidFill>
                  <a:schemeClr val="tx1"/>
                </a:solidFill>
                <a:latin typeface="Arial"/>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9pPr>
          </a:lstStyle>
          <a:p>
            <a:pPr rtl="0"/>
            <a:fld id="{3997A419-355F-A04A-96E0-21643AF8E9FF}" type="slidenum">
              <a:rPr sz="800">
                <a:solidFill>
                  <a:prstClr val="black"/>
                </a:solidFill>
              </a:rPr>
              <a:pPr rtl="0"/>
              <a:t>70</a:t>
            </a:fld>
            <a:endParaRPr sz="800">
              <a:solidFill>
                <a:prstClr val="black"/>
              </a:solidFill>
            </a:endParaRPr>
          </a:p>
        </p:txBody>
      </p:sp>
      <p:sp>
        <p:nvSpPr>
          <p:cNvPr id="22530" name="Rectangle 2"/>
          <p:cNvSpPr>
            <a:spLocks noGrp="1" noRot="1" noChangeAspect="1" noChangeArrowheads="1" noTextEdit="1"/>
          </p:cNvSpPr>
          <p:nvPr>
            <p:ph type="sldImg"/>
          </p:nvPr>
        </p:nvSpPr>
        <p:spPr>
          <a:xfrm>
            <a:off x="1168400" y="1243013"/>
            <a:ext cx="4470400" cy="3354387"/>
          </a:xfrm>
        </p:spPr>
      </p:sp>
      <p:sp>
        <p:nvSpPr>
          <p:cNvPr id="2253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lnSpc>
                <a:spcPct val="80000"/>
              </a:lnSpc>
              <a:buFontTx/>
              <a:buNone/>
            </a:pPr>
            <a:r>
              <a:rPr lang="zh-TW" sz="1200" kern="1200">
                <a:solidFill>
                  <a:schemeClr val="tx1"/>
                </a:solidFill>
                <a:latin typeface="Arial"/>
                <a:ea typeface="ＭＳ Ｐゴシック" charset="0"/>
                <a:cs typeface="ＭＳ Ｐゴシック" charset="0"/>
              </a:rPr>
              <a:t>2 — 基本交換器和終端裝置組態</a:t>
            </a:r>
          </a:p>
          <a:p>
            <a:pPr rtl="0">
              <a:lnSpc>
                <a:spcPct val="80000"/>
              </a:lnSpc>
              <a:buFontTx/>
              <a:buNone/>
            </a:pPr>
            <a:r>
              <a:rPr lang="zh-TW" sz="1200" kern="1200">
                <a:solidFill>
                  <a:schemeClr val="tx1"/>
                </a:solidFill>
                <a:latin typeface="Arial"/>
                <a:ea typeface="ＭＳ Ｐゴシック" charset="0"/>
                <a:cs typeface="ＭＳ Ｐゴシック" charset="0"/>
              </a:rPr>
              <a:t>2.5 – Save Configurations</a:t>
            </a:r>
          </a:p>
          <a:p>
            <a:pPr rtl="0">
              <a:lnSpc>
                <a:spcPct val="80000"/>
              </a:lnSpc>
              <a:buFontTx/>
              <a:buNone/>
            </a:pPr>
            <a:r>
              <a:rPr lang="zh-TW">
                <a:latin typeface="Arial"/>
              </a:rPr>
              <a:t>2.5.4-將配置捕獲到文本文件</a:t>
            </a:r>
          </a:p>
          <a:p>
            <a:endParaRPr lang="en-US"/>
          </a:p>
        </p:txBody>
      </p:sp>
    </p:spTree>
    <p:extLst>
      <p:ext uri="{BB962C8B-B14F-4D97-AF65-F5344CB8AC3E}">
        <p14:creationId xmlns:p14="http://schemas.microsoft.com/office/powerpoint/2010/main" val="2462760830"/>
      </p:ext>
    </p:extLst>
  </p:cSld>
  <p:clrMapOvr>
    <a:masterClrMapping/>
  </p:clrMapOvr>
</p:notes>
</file>

<file path=ppt/notesSlides/notesSlide700.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7 — DHCPv4</a:t>
            </a:r>
          </a:p>
          <a:p>
            <a:pPr rtl="0"/>
            <a:r>
              <a:rPr lang="zh-TW"/>
              <a:t>7.2 — 設定一部思科 IOS DHCPv4 伺服器</a:t>
            </a:r>
          </a:p>
          <a:p>
            <a:pPr rtl="0"/>
            <a:r>
              <a:rPr lang="zh-TW"/>
              <a:t>7.2.4 — DHCPv4 驗證</a:t>
            </a:r>
          </a:p>
        </p:txBody>
      </p:sp>
      <p:sp>
        <p:nvSpPr>
          <p:cNvPr id="4" name="Slide Number Placeholder 3"/>
          <p:cNvSpPr>
            <a:spLocks noGrp="1"/>
          </p:cNvSpPr>
          <p:nvPr>
            <p:ph type="sldNum" sz="quarter" idx="5"/>
          </p:nvPr>
        </p:nvSpPr>
        <p:spPr/>
        <p:txBody>
          <a:bodyPr/>
          <a:lstStyle/>
          <a:p>
            <a:pPr rtl="0"/>
            <a:fld id="{5641018C-6CAF-B84E-B92C-ECB119457FBA}" type="slidenum">
              <a:rPr/>
              <a:t>700</a:t>
            </a:fld>
            <a:endParaRPr/>
          </a:p>
        </p:txBody>
      </p:sp>
    </p:spTree>
    <p:extLst>
      <p:ext uri="{BB962C8B-B14F-4D97-AF65-F5344CB8AC3E}">
        <p14:creationId xmlns:p14="http://schemas.microsoft.com/office/powerpoint/2010/main" val="3653173785"/>
      </p:ext>
    </p:extLst>
  </p:cSld>
  <p:clrMapOvr>
    <a:masterClrMapping/>
  </p:clrMapOvr>
</p:notes>
</file>

<file path=ppt/notesSlides/notesSlide701.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7 — DHCPv4</a:t>
            </a:r>
          </a:p>
          <a:p>
            <a:pPr rtl="0"/>
            <a:r>
              <a:rPr lang="zh-TW"/>
              <a:t>7.2 — 設定一部思科 IOS DHCPv4 伺服器</a:t>
            </a:r>
          </a:p>
          <a:p>
            <a:pPr rtl="0"/>
            <a:r>
              <a:rPr lang="zh-TW"/>
              <a:t>7.2.5 — 驗證 DHCPv4 是否正常運作</a:t>
            </a:r>
          </a:p>
        </p:txBody>
      </p:sp>
      <p:sp>
        <p:nvSpPr>
          <p:cNvPr id="4" name="Slide Number Placeholder 3"/>
          <p:cNvSpPr>
            <a:spLocks noGrp="1"/>
          </p:cNvSpPr>
          <p:nvPr>
            <p:ph type="sldNum" sz="quarter" idx="5"/>
          </p:nvPr>
        </p:nvSpPr>
        <p:spPr/>
        <p:txBody>
          <a:bodyPr/>
          <a:lstStyle/>
          <a:p>
            <a:pPr rtl="0"/>
            <a:fld id="{5641018C-6CAF-B84E-B92C-ECB119457FBA}" type="slidenum">
              <a:rPr/>
              <a:t>701</a:t>
            </a:fld>
            <a:endParaRPr/>
          </a:p>
        </p:txBody>
      </p:sp>
    </p:spTree>
    <p:extLst>
      <p:ext uri="{BB962C8B-B14F-4D97-AF65-F5344CB8AC3E}">
        <p14:creationId xmlns:p14="http://schemas.microsoft.com/office/powerpoint/2010/main" val="4247108022"/>
      </p:ext>
    </p:extLst>
  </p:cSld>
  <p:clrMapOvr>
    <a:masterClrMapping/>
  </p:clrMapOvr>
</p:notes>
</file>

<file path=ppt/notesSlides/notesSlide702.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7 — DHCPv4</a:t>
            </a:r>
          </a:p>
          <a:p>
            <a:pPr rtl="0"/>
            <a:r>
              <a:rPr lang="zh-TW"/>
              <a:t>7.2 — 設定一部思科 IOS DHCPv4 伺服器</a:t>
            </a:r>
          </a:p>
          <a:p>
            <a:pPr rtl="0"/>
            <a:r>
              <a:rPr lang="zh-TW"/>
              <a:t>7.2.5 — 驗證 DHCPv4 是否正常運作 (續)</a:t>
            </a:r>
          </a:p>
        </p:txBody>
      </p:sp>
      <p:sp>
        <p:nvSpPr>
          <p:cNvPr id="4" name="Slide Number Placeholder 3"/>
          <p:cNvSpPr>
            <a:spLocks noGrp="1"/>
          </p:cNvSpPr>
          <p:nvPr>
            <p:ph type="sldNum" sz="quarter" idx="5"/>
          </p:nvPr>
        </p:nvSpPr>
        <p:spPr/>
        <p:txBody>
          <a:bodyPr/>
          <a:lstStyle/>
          <a:p>
            <a:pPr rtl="0"/>
            <a:fld id="{5641018C-6CAF-B84E-B92C-ECB119457FBA}" type="slidenum">
              <a:rPr/>
              <a:t>702</a:t>
            </a:fld>
            <a:endParaRPr/>
          </a:p>
        </p:txBody>
      </p:sp>
    </p:spTree>
    <p:extLst>
      <p:ext uri="{BB962C8B-B14F-4D97-AF65-F5344CB8AC3E}">
        <p14:creationId xmlns:p14="http://schemas.microsoft.com/office/powerpoint/2010/main" val="2608123476"/>
      </p:ext>
    </p:extLst>
  </p:cSld>
  <p:clrMapOvr>
    <a:masterClrMapping/>
  </p:clrMapOvr>
</p:notes>
</file>

<file path=ppt/notesSlides/notesSlide703.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7 — DHCPv4</a:t>
            </a:r>
          </a:p>
          <a:p>
            <a:pPr rtl="0"/>
            <a:r>
              <a:rPr lang="zh-TW"/>
              <a:t>7.2 — 設定一部思科 IOS DHCPv4 伺服器</a:t>
            </a:r>
          </a:p>
          <a:p>
            <a:pPr rtl="0"/>
            <a:r>
              <a:rPr lang="zh-TW"/>
              <a:t>7.2.5 — 驗證 DHCPv4 是否正常運作 (續)</a:t>
            </a:r>
          </a:p>
        </p:txBody>
      </p:sp>
      <p:sp>
        <p:nvSpPr>
          <p:cNvPr id="4" name="Slide Number Placeholder 3"/>
          <p:cNvSpPr>
            <a:spLocks noGrp="1"/>
          </p:cNvSpPr>
          <p:nvPr>
            <p:ph type="sldNum" sz="quarter" idx="5"/>
          </p:nvPr>
        </p:nvSpPr>
        <p:spPr/>
        <p:txBody>
          <a:bodyPr/>
          <a:lstStyle/>
          <a:p>
            <a:pPr rtl="0"/>
            <a:fld id="{5641018C-6CAF-B84E-B92C-ECB119457FBA}" type="slidenum">
              <a:rPr/>
              <a:t>703</a:t>
            </a:fld>
            <a:endParaRPr/>
          </a:p>
        </p:txBody>
      </p:sp>
    </p:spTree>
    <p:extLst>
      <p:ext uri="{BB962C8B-B14F-4D97-AF65-F5344CB8AC3E}">
        <p14:creationId xmlns:p14="http://schemas.microsoft.com/office/powerpoint/2010/main" val="1606233543"/>
      </p:ext>
    </p:extLst>
  </p:cSld>
  <p:clrMapOvr>
    <a:masterClrMapping/>
  </p:clrMapOvr>
</p:notes>
</file>

<file path=ppt/notesSlides/notesSlide704.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7 — DHCPv4</a:t>
            </a:r>
          </a:p>
          <a:p>
            <a:pPr rtl="0"/>
            <a:r>
              <a:rPr lang="zh-TW"/>
              <a:t>7.2 — 設定一部思科 IOS DHCPv4 伺服器</a:t>
            </a:r>
          </a:p>
          <a:p>
            <a:pPr rtl="0"/>
            <a:r>
              <a:rPr lang="zh-TW"/>
              <a:t>7.2.5 — 驗證 DHCPv4 是否正常運作 (續)</a:t>
            </a:r>
          </a:p>
          <a:p>
            <a:pPr marL="0" marR="0" lvl="0" indent="0" algn="l" defTabSz="457200" rtl="0" eaLnBrk="1" fontAlgn="auto" latinLnBrk="0" hangingPunct="1">
              <a:lnSpc>
                <a:spcPct val="100000"/>
              </a:lnSpc>
              <a:spcBef>
                <a:spcPct val="0"/>
              </a:spcBef>
              <a:spcAft>
                <a:spcPct val="0"/>
              </a:spcAft>
              <a:buClrTx/>
              <a:buSzTx/>
              <a:buFontTx/>
              <a:buNone/>
              <a:defRPr/>
            </a:pPr>
            <a:r>
              <a:rPr lang="zh-TW"/>
              <a:t>7.2.6 — 語法檢查器 — 設定 DHCPv4</a:t>
            </a:r>
          </a:p>
          <a:p>
            <a:endParaRPr lang="en-US"/>
          </a:p>
        </p:txBody>
      </p:sp>
      <p:sp>
        <p:nvSpPr>
          <p:cNvPr id="4" name="Slide Number Placeholder 3"/>
          <p:cNvSpPr>
            <a:spLocks noGrp="1"/>
          </p:cNvSpPr>
          <p:nvPr>
            <p:ph type="sldNum" sz="quarter" idx="5"/>
          </p:nvPr>
        </p:nvSpPr>
        <p:spPr/>
        <p:txBody>
          <a:bodyPr/>
          <a:lstStyle/>
          <a:p>
            <a:pPr rtl="0"/>
            <a:fld id="{5641018C-6CAF-B84E-B92C-ECB119457FBA}" type="slidenum">
              <a:rPr/>
              <a:t>704</a:t>
            </a:fld>
            <a:endParaRPr/>
          </a:p>
        </p:txBody>
      </p:sp>
    </p:spTree>
    <p:extLst>
      <p:ext uri="{BB962C8B-B14F-4D97-AF65-F5344CB8AC3E}">
        <p14:creationId xmlns:p14="http://schemas.microsoft.com/office/powerpoint/2010/main" val="380852021"/>
      </p:ext>
    </p:extLst>
  </p:cSld>
  <p:clrMapOvr>
    <a:masterClrMapping/>
  </p:clrMapOvr>
</p:notes>
</file>

<file path=ppt/notesSlides/notesSlide705.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7 — DHCPv4</a:t>
            </a:r>
          </a:p>
          <a:p>
            <a:pPr rtl="0"/>
            <a:r>
              <a:rPr lang="zh-TW"/>
              <a:t>7.2 — 設定一部思科 IOS DHCPv4 伺服器</a:t>
            </a:r>
          </a:p>
          <a:p>
            <a:pPr rtl="0"/>
            <a:r>
              <a:rPr lang="zh-TW"/>
              <a:t>7.2.7 — 停用思科 IOS DHCPv4 伺服器</a:t>
            </a:r>
          </a:p>
          <a:p>
            <a:endParaRPr lang="en-US"/>
          </a:p>
        </p:txBody>
      </p:sp>
      <p:sp>
        <p:nvSpPr>
          <p:cNvPr id="4" name="Slide Number Placeholder 3"/>
          <p:cNvSpPr>
            <a:spLocks noGrp="1"/>
          </p:cNvSpPr>
          <p:nvPr>
            <p:ph type="sldNum" sz="quarter" idx="5"/>
          </p:nvPr>
        </p:nvSpPr>
        <p:spPr/>
        <p:txBody>
          <a:bodyPr/>
          <a:lstStyle/>
          <a:p>
            <a:pPr rtl="0"/>
            <a:fld id="{5641018C-6CAF-B84E-B92C-ECB119457FBA}" type="slidenum">
              <a:rPr/>
              <a:t>705</a:t>
            </a:fld>
            <a:endParaRPr/>
          </a:p>
        </p:txBody>
      </p:sp>
    </p:spTree>
    <p:extLst>
      <p:ext uri="{BB962C8B-B14F-4D97-AF65-F5344CB8AC3E}">
        <p14:creationId xmlns:p14="http://schemas.microsoft.com/office/powerpoint/2010/main" val="3651486210"/>
      </p:ext>
    </p:extLst>
  </p:cSld>
  <p:clrMapOvr>
    <a:masterClrMapping/>
  </p:clrMapOvr>
</p:notes>
</file>

<file path=ppt/notesSlides/notesSlide706.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7 — DHCPv4</a:t>
            </a:r>
          </a:p>
          <a:p>
            <a:pPr rtl="0"/>
            <a:r>
              <a:rPr lang="zh-TW"/>
              <a:t>7.2 — 設定一部思科 IOS DHCPv4 伺服器</a:t>
            </a:r>
          </a:p>
          <a:p>
            <a:pPr rtl="0"/>
            <a:r>
              <a:rPr lang="zh-TW"/>
              <a:t>7.2.8 — DHCPv4 Relay</a:t>
            </a:r>
          </a:p>
        </p:txBody>
      </p:sp>
      <p:sp>
        <p:nvSpPr>
          <p:cNvPr id="4" name="Slide Number Placeholder 3"/>
          <p:cNvSpPr>
            <a:spLocks noGrp="1"/>
          </p:cNvSpPr>
          <p:nvPr>
            <p:ph type="sldNum" sz="quarter" idx="5"/>
          </p:nvPr>
        </p:nvSpPr>
        <p:spPr/>
        <p:txBody>
          <a:bodyPr/>
          <a:lstStyle/>
          <a:p>
            <a:pPr rtl="0"/>
            <a:fld id="{5641018C-6CAF-B84E-B92C-ECB119457FBA}" type="slidenum">
              <a:rPr/>
              <a:t>706</a:t>
            </a:fld>
            <a:endParaRPr/>
          </a:p>
        </p:txBody>
      </p:sp>
    </p:spTree>
    <p:extLst>
      <p:ext uri="{BB962C8B-B14F-4D97-AF65-F5344CB8AC3E}">
        <p14:creationId xmlns:p14="http://schemas.microsoft.com/office/powerpoint/2010/main" val="931434691"/>
      </p:ext>
    </p:extLst>
  </p:cSld>
  <p:clrMapOvr>
    <a:masterClrMapping/>
  </p:clrMapOvr>
</p:notes>
</file>

<file path=ppt/notesSlides/notesSlide707.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7 — DHCPv4</a:t>
            </a:r>
          </a:p>
          <a:p>
            <a:pPr rtl="0"/>
            <a:r>
              <a:rPr lang="zh-TW"/>
              <a:t>7.2 — 設定一部思科 IOS DHCPv4 伺服器</a:t>
            </a:r>
          </a:p>
          <a:p>
            <a:pPr rtl="0"/>
            <a:r>
              <a:rPr lang="zh-TW"/>
              <a:t>7.2.8 — DHCPv4 Relay (續)</a:t>
            </a:r>
          </a:p>
        </p:txBody>
      </p:sp>
      <p:sp>
        <p:nvSpPr>
          <p:cNvPr id="4" name="Slide Number Placeholder 3"/>
          <p:cNvSpPr>
            <a:spLocks noGrp="1"/>
          </p:cNvSpPr>
          <p:nvPr>
            <p:ph type="sldNum" sz="quarter" idx="5"/>
          </p:nvPr>
        </p:nvSpPr>
        <p:spPr/>
        <p:txBody>
          <a:bodyPr/>
          <a:lstStyle/>
          <a:p>
            <a:pPr rtl="0"/>
            <a:fld id="{5641018C-6CAF-B84E-B92C-ECB119457FBA}" type="slidenum">
              <a:rPr/>
              <a:t>707</a:t>
            </a:fld>
            <a:endParaRPr/>
          </a:p>
        </p:txBody>
      </p:sp>
    </p:spTree>
    <p:extLst>
      <p:ext uri="{BB962C8B-B14F-4D97-AF65-F5344CB8AC3E}">
        <p14:creationId xmlns:p14="http://schemas.microsoft.com/office/powerpoint/2010/main" val="734575102"/>
      </p:ext>
    </p:extLst>
  </p:cSld>
  <p:clrMapOvr>
    <a:masterClrMapping/>
  </p:clrMapOvr>
</p:notes>
</file>

<file path=ppt/notesSlides/notesSlide708.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7 — DHCPv4</a:t>
            </a:r>
          </a:p>
          <a:p>
            <a:pPr rtl="0"/>
            <a:r>
              <a:rPr lang="zh-TW"/>
              <a:t>7.2 — 設定一部思科 IOS DHCPv4 伺服器</a:t>
            </a:r>
          </a:p>
          <a:p>
            <a:pPr rtl="0"/>
            <a:r>
              <a:rPr lang="zh-TW"/>
              <a:t>7.2.9 — </a:t>
            </a:r>
            <a:r>
              <a:rPr lang="zh-TW" sz="1200"/>
              <a:t>其他服務廣播轉送</a:t>
            </a:r>
          </a:p>
        </p:txBody>
      </p:sp>
      <p:sp>
        <p:nvSpPr>
          <p:cNvPr id="4" name="Slide Number Placeholder 3"/>
          <p:cNvSpPr>
            <a:spLocks noGrp="1"/>
          </p:cNvSpPr>
          <p:nvPr>
            <p:ph type="sldNum" sz="quarter" idx="5"/>
          </p:nvPr>
        </p:nvSpPr>
        <p:spPr/>
        <p:txBody>
          <a:bodyPr/>
          <a:lstStyle/>
          <a:p>
            <a:pPr rtl="0"/>
            <a:fld id="{5641018C-6CAF-B84E-B92C-ECB119457FBA}" type="slidenum">
              <a:rPr/>
              <a:t>708</a:t>
            </a:fld>
            <a:endParaRPr/>
          </a:p>
        </p:txBody>
      </p:sp>
    </p:spTree>
    <p:extLst>
      <p:ext uri="{BB962C8B-B14F-4D97-AF65-F5344CB8AC3E}">
        <p14:creationId xmlns:p14="http://schemas.microsoft.com/office/powerpoint/2010/main" val="1659020"/>
      </p:ext>
    </p:extLst>
  </p:cSld>
  <p:clrMapOvr>
    <a:masterClrMapping/>
  </p:clrMapOvr>
</p:notes>
</file>

<file path=ppt/notesSlides/notesSlide709.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7 — DHCPv4</a:t>
            </a:r>
          </a:p>
          <a:p>
            <a:pPr rtl="0"/>
            <a:r>
              <a:rPr lang="zh-TW"/>
              <a:t>7.3 — 設定 DHCPv4 用戶端</a:t>
            </a:r>
          </a:p>
          <a:p>
            <a:pPr rtl="0"/>
            <a:r>
              <a:rPr lang="zh-TW"/>
              <a:t>7.3.1 - 思科路由器成為 DHCPv4 用戶端</a:t>
            </a:r>
          </a:p>
        </p:txBody>
      </p:sp>
      <p:sp>
        <p:nvSpPr>
          <p:cNvPr id="4" name="Slide Number Placeholder 3"/>
          <p:cNvSpPr>
            <a:spLocks noGrp="1"/>
          </p:cNvSpPr>
          <p:nvPr>
            <p:ph type="sldNum" sz="quarter" idx="5"/>
          </p:nvPr>
        </p:nvSpPr>
        <p:spPr/>
        <p:txBody>
          <a:bodyPr/>
          <a:lstStyle/>
          <a:p>
            <a:pPr rtl="0"/>
            <a:fld id="{5641018C-6CAF-B84E-B92C-ECB119457FBA}" type="slidenum">
              <a:rPr/>
              <a:t>709</a:t>
            </a:fld>
            <a:endParaRPr/>
          </a:p>
        </p:txBody>
      </p:sp>
    </p:spTree>
    <p:extLst>
      <p:ext uri="{BB962C8B-B14F-4D97-AF65-F5344CB8AC3E}">
        <p14:creationId xmlns:p14="http://schemas.microsoft.com/office/powerpoint/2010/main" val="1047683254"/>
      </p:ext>
    </p:extLst>
  </p:cSld>
  <p:clrMapOvr>
    <a:masterClrMapping/>
  </p:clrMapOvr>
</p:notes>
</file>

<file path=ppt/notesSlides/notesSlide71.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2529" name="Rectangle 11"/>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a:ea typeface="ＭＳ Ｐゴシック" charset="0"/>
                <a:cs typeface="ＭＳ Ｐゴシック" charset="0"/>
              </a:defRPr>
            </a:lvl1pPr>
            <a:lvl2pPr marL="742950" indent="-285750" defTabSz="903288">
              <a:defRPr sz="2400">
                <a:solidFill>
                  <a:schemeClr val="tx1"/>
                </a:solidFill>
                <a:latin typeface="Arial"/>
                <a:ea typeface="ＭＳ Ｐゴシック" charset="0"/>
              </a:defRPr>
            </a:lvl2pPr>
            <a:lvl3pPr marL="1143000" indent="-228600" defTabSz="903288">
              <a:defRPr sz="2400">
                <a:solidFill>
                  <a:schemeClr val="tx1"/>
                </a:solidFill>
                <a:latin typeface="Arial"/>
                <a:ea typeface="ＭＳ Ｐゴシック" charset="0"/>
              </a:defRPr>
            </a:lvl3pPr>
            <a:lvl4pPr marL="1600200" indent="-228600" defTabSz="903288">
              <a:defRPr sz="2400">
                <a:solidFill>
                  <a:schemeClr val="tx1"/>
                </a:solidFill>
                <a:latin typeface="Arial"/>
                <a:ea typeface="ＭＳ Ｐゴシック" charset="0"/>
              </a:defRPr>
            </a:lvl4pPr>
            <a:lvl5pPr marL="2057400" indent="-228600" defTabSz="903288">
              <a:defRPr sz="2400">
                <a:solidFill>
                  <a:schemeClr val="tx1"/>
                </a:solidFill>
                <a:latin typeface="Arial"/>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9pPr>
          </a:lstStyle>
          <a:p>
            <a:pPr rtl="0"/>
            <a:fld id="{3997A419-355F-A04A-96E0-21643AF8E9FF}" type="slidenum">
              <a:rPr sz="800">
                <a:solidFill>
                  <a:prstClr val="black"/>
                </a:solidFill>
              </a:rPr>
              <a:pPr rtl="0"/>
              <a:t>71</a:t>
            </a:fld>
            <a:endParaRPr sz="800">
              <a:solidFill>
                <a:prstClr val="black"/>
              </a:solidFill>
            </a:endParaRPr>
          </a:p>
        </p:txBody>
      </p:sp>
      <p:sp>
        <p:nvSpPr>
          <p:cNvPr id="22530" name="Rectangle 2"/>
          <p:cNvSpPr>
            <a:spLocks noGrp="1" noRot="1" noChangeAspect="1" noChangeArrowheads="1" noTextEdit="1"/>
          </p:cNvSpPr>
          <p:nvPr>
            <p:ph type="sldImg"/>
          </p:nvPr>
        </p:nvSpPr>
        <p:spPr>
          <a:xfrm>
            <a:off x="1168400" y="1243013"/>
            <a:ext cx="4470400" cy="3354387"/>
          </a:xfrm>
        </p:spPr>
      </p:sp>
      <p:sp>
        <p:nvSpPr>
          <p:cNvPr id="2253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lnSpc>
                <a:spcPct val="80000"/>
              </a:lnSpc>
              <a:buFontTx/>
              <a:buNone/>
            </a:pPr>
            <a:r>
              <a:rPr lang="zh-TW" sz="1200" kern="1200">
                <a:solidFill>
                  <a:schemeClr val="tx1"/>
                </a:solidFill>
                <a:latin typeface="Arial"/>
                <a:ea typeface="ＭＳ Ｐゴシック" charset="0"/>
                <a:cs typeface="ＭＳ Ｐゴシック" charset="0"/>
              </a:rPr>
              <a:t>2 — 基本交換器和終端裝置組態</a:t>
            </a:r>
          </a:p>
          <a:p>
            <a:pPr rtl="0">
              <a:lnSpc>
                <a:spcPct val="80000"/>
              </a:lnSpc>
              <a:buFontTx/>
              <a:buNone/>
            </a:pPr>
            <a:r>
              <a:rPr lang="zh-TW" sz="1200" kern="1200">
                <a:solidFill>
                  <a:schemeClr val="tx1"/>
                </a:solidFill>
                <a:latin typeface="Arial"/>
                <a:ea typeface="ＭＳ Ｐゴシック" charset="0"/>
                <a:cs typeface="ＭＳ Ｐゴシック" charset="0"/>
              </a:rPr>
              <a:t>2.5 – Save Configurations</a:t>
            </a:r>
          </a:p>
          <a:p>
            <a:pPr rtl="0">
              <a:lnSpc>
                <a:spcPct val="80000"/>
              </a:lnSpc>
              <a:buFontTx/>
              <a:buNone/>
            </a:pPr>
            <a:r>
              <a:rPr lang="zh-TW">
                <a:latin typeface="Arial"/>
              </a:rPr>
              <a:t>2.5.4 – Capture Configuration to a Text File</a:t>
            </a:r>
          </a:p>
          <a:p>
            <a:endParaRPr lang="en-US"/>
          </a:p>
        </p:txBody>
      </p:sp>
    </p:spTree>
    <p:extLst>
      <p:ext uri="{BB962C8B-B14F-4D97-AF65-F5344CB8AC3E}">
        <p14:creationId xmlns:p14="http://schemas.microsoft.com/office/powerpoint/2010/main" val="1814566396"/>
      </p:ext>
    </p:extLst>
  </p:cSld>
  <p:clrMapOvr>
    <a:masterClrMapping/>
  </p:clrMapOvr>
</p:notes>
</file>

<file path=ppt/notesSlides/notesSlide710.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7 — DHCPv4</a:t>
            </a:r>
          </a:p>
          <a:p>
            <a:pPr rtl="0"/>
            <a:r>
              <a:rPr lang="zh-TW"/>
              <a:t>7.3 — 設定 DHCPv4 用戶端</a:t>
            </a:r>
          </a:p>
          <a:p>
            <a:pPr rtl="0"/>
            <a:r>
              <a:rPr lang="zh-TW"/>
              <a:t>7.3.2 — 設定範例</a:t>
            </a:r>
          </a:p>
        </p:txBody>
      </p:sp>
      <p:sp>
        <p:nvSpPr>
          <p:cNvPr id="4" name="Slide Number Placeholder 3"/>
          <p:cNvSpPr>
            <a:spLocks noGrp="1"/>
          </p:cNvSpPr>
          <p:nvPr>
            <p:ph type="sldNum" sz="quarter" idx="5"/>
          </p:nvPr>
        </p:nvSpPr>
        <p:spPr/>
        <p:txBody>
          <a:bodyPr/>
          <a:lstStyle/>
          <a:p>
            <a:pPr rtl="0"/>
            <a:fld id="{5641018C-6CAF-B84E-B92C-ECB119457FBA}" type="slidenum">
              <a:rPr/>
              <a:t>710</a:t>
            </a:fld>
            <a:endParaRPr/>
          </a:p>
        </p:txBody>
      </p:sp>
    </p:spTree>
    <p:extLst>
      <p:ext uri="{BB962C8B-B14F-4D97-AF65-F5344CB8AC3E}">
        <p14:creationId xmlns:p14="http://schemas.microsoft.com/office/powerpoint/2010/main" val="2968471515"/>
      </p:ext>
    </p:extLst>
  </p:cSld>
  <p:clrMapOvr>
    <a:masterClrMapping/>
  </p:clrMapOvr>
</p:notes>
</file>

<file path=ppt/notesSlides/notesSlide711.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7 — DHCPv4</a:t>
            </a:r>
          </a:p>
          <a:p>
            <a:pPr rtl="0"/>
            <a:r>
              <a:rPr lang="zh-TW"/>
              <a:t>7.3 — 設定 DHCPv4 用戶端</a:t>
            </a:r>
          </a:p>
          <a:p>
            <a:pPr rtl="0"/>
            <a:r>
              <a:rPr lang="zh-TW"/>
              <a:t>7.3.3 — </a:t>
            </a:r>
            <a:r>
              <a:rPr lang="zh-TW" sz="1200"/>
              <a:t>家用路由器做為 DHCPv4 用戶端</a:t>
            </a:r>
          </a:p>
          <a:p>
            <a:pPr rtl="0"/>
            <a:r>
              <a:rPr lang="zh-TW" sz="1200"/>
              <a:t>7.3.4 — 語法檢查器 — 將思科 IOS 路由器設定為 DHCP 用戶端</a:t>
            </a:r>
          </a:p>
        </p:txBody>
      </p:sp>
      <p:sp>
        <p:nvSpPr>
          <p:cNvPr id="4" name="Slide Number Placeholder 3"/>
          <p:cNvSpPr>
            <a:spLocks noGrp="1"/>
          </p:cNvSpPr>
          <p:nvPr>
            <p:ph type="sldNum" sz="quarter" idx="5"/>
          </p:nvPr>
        </p:nvSpPr>
        <p:spPr/>
        <p:txBody>
          <a:bodyPr/>
          <a:lstStyle/>
          <a:p>
            <a:pPr rtl="0"/>
            <a:fld id="{5641018C-6CAF-B84E-B92C-ECB119457FBA}" type="slidenum">
              <a:rPr/>
              <a:t>711</a:t>
            </a:fld>
            <a:endParaRPr/>
          </a:p>
        </p:txBody>
      </p:sp>
    </p:spTree>
    <p:extLst>
      <p:ext uri="{BB962C8B-B14F-4D97-AF65-F5344CB8AC3E}">
        <p14:creationId xmlns:p14="http://schemas.microsoft.com/office/powerpoint/2010/main" val="3801131243"/>
      </p:ext>
    </p:extLst>
  </p:cSld>
  <p:clrMapOvr>
    <a:masterClrMapping/>
  </p:clrMapOvr>
</p:notes>
</file>

<file path=ppt/notesSlides/notesSlide712.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2529" name="Rectangle 11"/>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a:ea typeface="ＭＳ Ｐゴシック" charset="0"/>
                <a:cs typeface="ＭＳ Ｐゴシック" charset="0"/>
              </a:defRPr>
            </a:lvl1pPr>
            <a:lvl2pPr marL="742950" indent="-285750" defTabSz="903288">
              <a:defRPr sz="2400">
                <a:solidFill>
                  <a:schemeClr val="tx1"/>
                </a:solidFill>
                <a:latin typeface="Arial"/>
                <a:ea typeface="ＭＳ Ｐゴシック" charset="0"/>
              </a:defRPr>
            </a:lvl2pPr>
            <a:lvl3pPr marL="1143000" indent="-228600" defTabSz="903288">
              <a:defRPr sz="2400">
                <a:solidFill>
                  <a:schemeClr val="tx1"/>
                </a:solidFill>
                <a:latin typeface="Arial"/>
                <a:ea typeface="ＭＳ Ｐゴシック" charset="0"/>
              </a:defRPr>
            </a:lvl3pPr>
            <a:lvl4pPr marL="1600200" indent="-228600" defTabSz="903288">
              <a:defRPr sz="2400">
                <a:solidFill>
                  <a:schemeClr val="tx1"/>
                </a:solidFill>
                <a:latin typeface="Arial"/>
                <a:ea typeface="ＭＳ Ｐゴシック" charset="0"/>
              </a:defRPr>
            </a:lvl4pPr>
            <a:lvl5pPr marL="2057400" indent="-228600" defTabSz="903288">
              <a:defRPr sz="2400">
                <a:solidFill>
                  <a:schemeClr val="tx1"/>
                </a:solidFill>
                <a:latin typeface="Arial"/>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9pPr>
          </a:lstStyle>
          <a:p>
            <a:pPr rtl="0"/>
            <a:fld id="{3997A419-355F-A04A-96E0-21643AF8E9FF}" type="slidenum">
              <a:rPr sz="800">
                <a:solidFill>
                  <a:prstClr val="black"/>
                </a:solidFill>
              </a:rPr>
              <a:pPr rtl="0"/>
              <a:t>712</a:t>
            </a:fld>
            <a:endParaRPr sz="800">
              <a:solidFill>
                <a:prstClr val="black"/>
              </a:solidFill>
            </a:endParaRPr>
          </a:p>
        </p:txBody>
      </p:sp>
      <p:sp>
        <p:nvSpPr>
          <p:cNvPr id="22530" name="Rectangle 2"/>
          <p:cNvSpPr>
            <a:spLocks noGrp="1" noRot="1" noChangeAspect="1" noChangeArrowheads="1" noTextEdit="1"/>
          </p:cNvSpPr>
          <p:nvPr>
            <p:ph type="sldImg"/>
          </p:nvPr>
        </p:nvSpPr>
        <p:spPr>
          <a:xfrm>
            <a:off x="1168400" y="1243013"/>
            <a:ext cx="4470400" cy="3354387"/>
          </a:xfrm>
        </p:spPr>
      </p:sp>
      <p:sp>
        <p:nvSpPr>
          <p:cNvPr id="2253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457200" rtl="0" eaLnBrk="1" fontAlgn="auto" latinLnBrk="0" hangingPunct="1">
              <a:lnSpc>
                <a:spcPct val="100000"/>
              </a:lnSpc>
              <a:spcBef>
                <a:spcPct val="0"/>
              </a:spcBef>
              <a:spcAft>
                <a:spcPct val="0"/>
              </a:spcAft>
              <a:buClrTx/>
              <a:buSzTx/>
              <a:buFontTx/>
              <a:buNone/>
              <a:defRPr/>
            </a:pPr>
            <a:r>
              <a:rPr lang="zh-TW"/>
              <a:t>7 — DHCPv4</a:t>
            </a:r>
          </a:p>
          <a:p>
            <a:pPr marL="0" marR="0" lvl="0" indent="0" algn="l" defTabSz="457200" rtl="0" eaLnBrk="1" fontAlgn="auto" latinLnBrk="0" hangingPunct="1">
              <a:lnSpc>
                <a:spcPct val="100000"/>
              </a:lnSpc>
              <a:spcBef>
                <a:spcPct val="0"/>
              </a:spcBef>
              <a:spcAft>
                <a:spcPct val="0"/>
              </a:spcAft>
              <a:buClrTx/>
              <a:buSzTx/>
              <a:buFontTx/>
              <a:buNone/>
              <a:defRPr/>
            </a:pPr>
            <a:r>
              <a:rPr lang="zh-TW" sz="1200"/>
              <a:t>7.4 — 單元練習和問答</a:t>
            </a:r>
          </a:p>
          <a:p>
            <a:pPr marL="0" marR="0" lvl="0" indent="0" algn="l" defTabSz="457200" rtl="0" eaLnBrk="1" fontAlgn="auto" latinLnBrk="0" hangingPunct="1">
              <a:lnSpc>
                <a:spcPct val="100000"/>
              </a:lnSpc>
              <a:spcBef>
                <a:spcPct val="0"/>
              </a:spcBef>
              <a:spcAft>
                <a:spcPct val="0"/>
              </a:spcAft>
              <a:buClrTx/>
              <a:buSzTx/>
              <a:buFontTx/>
              <a:buNone/>
              <a:defRPr/>
            </a:pPr>
            <a:r>
              <a:rPr lang="zh-TW" sz="1200"/>
              <a:t>7.4.3 — 我在本單元中學到了什麼</a:t>
            </a:r>
          </a:p>
        </p:txBody>
      </p:sp>
    </p:spTree>
    <p:extLst>
      <p:ext uri="{BB962C8B-B14F-4D97-AF65-F5344CB8AC3E}">
        <p14:creationId xmlns:p14="http://schemas.microsoft.com/office/powerpoint/2010/main" val="786538061"/>
      </p:ext>
    </p:extLst>
  </p:cSld>
  <p:clrMapOvr>
    <a:masterClrMapping/>
  </p:clrMapOvr>
</p:notes>
</file>

<file path=ppt/notesSlides/notesSlide713.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2529" name="Rectangle 11"/>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a:ea typeface="ＭＳ Ｐゴシック" charset="0"/>
                <a:cs typeface="ＭＳ Ｐゴシック" charset="0"/>
              </a:defRPr>
            </a:lvl1pPr>
            <a:lvl2pPr marL="742950" indent="-285750" defTabSz="903288">
              <a:defRPr sz="2400">
                <a:solidFill>
                  <a:schemeClr val="tx1"/>
                </a:solidFill>
                <a:latin typeface="Arial"/>
                <a:ea typeface="ＭＳ Ｐゴシック" charset="0"/>
              </a:defRPr>
            </a:lvl2pPr>
            <a:lvl3pPr marL="1143000" indent="-228600" defTabSz="903288">
              <a:defRPr sz="2400">
                <a:solidFill>
                  <a:schemeClr val="tx1"/>
                </a:solidFill>
                <a:latin typeface="Arial"/>
                <a:ea typeface="ＭＳ Ｐゴシック" charset="0"/>
              </a:defRPr>
            </a:lvl3pPr>
            <a:lvl4pPr marL="1600200" indent="-228600" defTabSz="903288">
              <a:defRPr sz="2400">
                <a:solidFill>
                  <a:schemeClr val="tx1"/>
                </a:solidFill>
                <a:latin typeface="Arial"/>
                <a:ea typeface="ＭＳ Ｐゴシック" charset="0"/>
              </a:defRPr>
            </a:lvl4pPr>
            <a:lvl5pPr marL="2057400" indent="-228600" defTabSz="903288">
              <a:defRPr sz="2400">
                <a:solidFill>
                  <a:schemeClr val="tx1"/>
                </a:solidFill>
                <a:latin typeface="Arial"/>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9pPr>
          </a:lstStyle>
          <a:p>
            <a:pPr rtl="0"/>
            <a:fld id="{3997A419-355F-A04A-96E0-21643AF8E9FF}" type="slidenum">
              <a:rPr sz="800">
                <a:solidFill>
                  <a:prstClr val="black"/>
                </a:solidFill>
              </a:rPr>
              <a:pPr rtl="0"/>
              <a:t>713</a:t>
            </a:fld>
            <a:endParaRPr sz="800">
              <a:solidFill>
                <a:prstClr val="black"/>
              </a:solidFill>
            </a:endParaRPr>
          </a:p>
        </p:txBody>
      </p:sp>
      <p:sp>
        <p:nvSpPr>
          <p:cNvPr id="22530" name="Rectangle 2"/>
          <p:cNvSpPr>
            <a:spLocks noGrp="1" noRot="1" noChangeAspect="1" noChangeArrowheads="1" noTextEdit="1"/>
          </p:cNvSpPr>
          <p:nvPr>
            <p:ph type="sldImg"/>
          </p:nvPr>
        </p:nvSpPr>
        <p:spPr>
          <a:xfrm>
            <a:off x="1168400" y="1243013"/>
            <a:ext cx="4470400" cy="3354387"/>
          </a:xfrm>
        </p:spPr>
      </p:sp>
      <p:sp>
        <p:nvSpPr>
          <p:cNvPr id="2253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457200" rtl="0" eaLnBrk="1" fontAlgn="auto" latinLnBrk="0" hangingPunct="1">
              <a:lnSpc>
                <a:spcPct val="100000"/>
              </a:lnSpc>
              <a:spcBef>
                <a:spcPct val="0"/>
              </a:spcBef>
              <a:spcAft>
                <a:spcPct val="0"/>
              </a:spcAft>
              <a:buClrTx/>
              <a:buSzTx/>
              <a:buFontTx/>
              <a:buNone/>
              <a:defRPr/>
            </a:pPr>
            <a:r>
              <a:rPr lang="zh-TW"/>
              <a:t>7 — DHCPv4</a:t>
            </a:r>
          </a:p>
          <a:p>
            <a:pPr marL="0" marR="0" lvl="0" indent="0" algn="l" defTabSz="457200" rtl="0" eaLnBrk="1" fontAlgn="auto" latinLnBrk="0" hangingPunct="1">
              <a:lnSpc>
                <a:spcPct val="100000"/>
              </a:lnSpc>
              <a:spcBef>
                <a:spcPct val="0"/>
              </a:spcBef>
              <a:spcAft>
                <a:spcPct val="0"/>
              </a:spcAft>
              <a:buClrTx/>
              <a:buSzTx/>
              <a:buFontTx/>
              <a:buNone/>
              <a:defRPr/>
            </a:pPr>
            <a:r>
              <a:rPr lang="zh-TW" sz="1200"/>
              <a:t>7.4 — 單元練習和問答</a:t>
            </a:r>
          </a:p>
          <a:p>
            <a:pPr marL="0" marR="0" lvl="0" indent="0" algn="l" defTabSz="457200" rtl="0" eaLnBrk="1" fontAlgn="auto" latinLnBrk="0" hangingPunct="1">
              <a:lnSpc>
                <a:spcPct val="100000"/>
              </a:lnSpc>
              <a:spcBef>
                <a:spcPct val="0"/>
              </a:spcBef>
              <a:spcAft>
                <a:spcPct val="0"/>
              </a:spcAft>
              <a:buClrTx/>
              <a:buSzTx/>
              <a:buFontTx/>
              <a:buNone/>
              <a:defRPr/>
            </a:pPr>
            <a:r>
              <a:rPr lang="zh-TW" sz="1200"/>
              <a:t>7.4.3 - 我在本單元中學到了什麼（續）</a:t>
            </a:r>
          </a:p>
          <a:p>
            <a:pPr marL="0" marR="0" lvl="0" indent="0" algn="l" defTabSz="457200" rtl="0" eaLnBrk="1" fontAlgn="auto" latinLnBrk="0" hangingPunct="1">
              <a:lnSpc>
                <a:spcPct val="100000"/>
              </a:lnSpc>
              <a:spcBef>
                <a:spcPct val="0"/>
              </a:spcBef>
              <a:spcAft>
                <a:spcPct val="0"/>
              </a:spcAft>
              <a:buClrTx/>
              <a:buSzTx/>
              <a:buFontTx/>
              <a:buNone/>
              <a:defRPr/>
            </a:pPr>
            <a:r>
              <a:rPr lang="zh-TW" sz="1200"/>
              <a:t>7.4.4 — 單元測驗 — DHCPv4</a:t>
            </a:r>
          </a:p>
        </p:txBody>
      </p:sp>
    </p:spTree>
    <p:extLst>
      <p:ext uri="{BB962C8B-B14F-4D97-AF65-F5344CB8AC3E}">
        <p14:creationId xmlns:p14="http://schemas.microsoft.com/office/powerpoint/2010/main" val="380215589"/>
      </p:ext>
    </p:extLst>
  </p:cSld>
  <p:clrMapOvr>
    <a:masterClrMapping/>
  </p:clrMapOvr>
</p:notes>
</file>

<file path=ppt/notesSlides/notesSlide714.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57345" name="Rectangle 11"/>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a:ea typeface="ＭＳ Ｐゴシック" charset="0"/>
                <a:cs typeface="ＭＳ Ｐゴシック" charset="0"/>
              </a:defRPr>
            </a:lvl1pPr>
            <a:lvl2pPr marL="742950" indent="-285750" defTabSz="903288">
              <a:defRPr sz="2400">
                <a:solidFill>
                  <a:schemeClr val="tx1"/>
                </a:solidFill>
                <a:latin typeface="Arial"/>
                <a:ea typeface="ＭＳ Ｐゴシック" charset="0"/>
              </a:defRPr>
            </a:lvl2pPr>
            <a:lvl3pPr marL="1143000" indent="-228600" defTabSz="903288">
              <a:defRPr sz="2400">
                <a:solidFill>
                  <a:schemeClr val="tx1"/>
                </a:solidFill>
                <a:latin typeface="Arial"/>
                <a:ea typeface="ＭＳ Ｐゴシック" charset="0"/>
              </a:defRPr>
            </a:lvl3pPr>
            <a:lvl4pPr marL="1600200" indent="-228600" defTabSz="903288">
              <a:defRPr sz="2400">
                <a:solidFill>
                  <a:schemeClr val="tx1"/>
                </a:solidFill>
                <a:latin typeface="Arial"/>
                <a:ea typeface="ＭＳ Ｐゴシック" charset="0"/>
              </a:defRPr>
            </a:lvl4pPr>
            <a:lvl5pPr marL="2057400" indent="-228600" defTabSz="903288">
              <a:defRPr sz="2400">
                <a:solidFill>
                  <a:schemeClr val="tx1"/>
                </a:solidFill>
                <a:latin typeface="Arial"/>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9pPr>
          </a:lstStyle>
          <a:p>
            <a:pPr rtl="0"/>
            <a:fld id="{6C92755B-29FD-8743-9094-C0E3A734D22E}" type="slidenum">
              <a:rPr sz="800">
                <a:solidFill>
                  <a:prstClr val="black"/>
                </a:solidFill>
              </a:rPr>
              <a:pPr rtl="0"/>
              <a:t>714</a:t>
            </a:fld>
            <a:endParaRPr sz="800">
              <a:solidFill>
                <a:prstClr val="black"/>
              </a:solidFill>
            </a:endParaRPr>
          </a:p>
        </p:txBody>
      </p:sp>
      <p:sp>
        <p:nvSpPr>
          <p:cNvPr id="57346" name="Rectangle 2"/>
          <p:cNvSpPr>
            <a:spLocks noGrp="1" noRot="1" noChangeAspect="1" noChangeArrowheads="1" noTextEdit="1"/>
          </p:cNvSpPr>
          <p:nvPr>
            <p:ph type="sldImg"/>
          </p:nvPr>
        </p:nvSpPr>
        <p:spPr>
          <a:xfrm>
            <a:off x="1168400" y="1243013"/>
            <a:ext cx="4470400" cy="3354387"/>
          </a:xfrm>
        </p:spPr>
      </p:sp>
      <p:sp>
        <p:nvSpPr>
          <p:cNvPr id="57347"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457200" rtl="0" eaLnBrk="1" fontAlgn="auto" latinLnBrk="0" hangingPunct="1">
              <a:lnSpc>
                <a:spcPct val="80000"/>
              </a:lnSpc>
              <a:spcBef>
                <a:spcPct val="0"/>
              </a:spcBef>
              <a:spcAft>
                <a:spcPct val="0"/>
              </a:spcAft>
              <a:buClrTx/>
              <a:buSzTx/>
              <a:buFontTx/>
              <a:buNone/>
              <a:defRPr/>
            </a:pPr>
            <a:endParaRPr lang="en-US"/>
          </a:p>
        </p:txBody>
      </p:sp>
    </p:spTree>
    <p:extLst>
      <p:ext uri="{BB962C8B-B14F-4D97-AF65-F5344CB8AC3E}">
        <p14:creationId xmlns:p14="http://schemas.microsoft.com/office/powerpoint/2010/main" val="2014212138"/>
      </p:ext>
    </p:extLst>
  </p:cSld>
  <p:clrMapOvr>
    <a:masterClrMapping/>
  </p:clrMapOvr>
</p:notes>
</file>

<file path=ppt/notesSlides/notesSlide715.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buFontTx/>
              <a:buNone/>
            </a:pPr>
            <a:r>
              <a:rPr lang="zh-TW" b="0"/>
              <a:t>Cisco Networking Academy Program</a:t>
            </a:r>
          </a:p>
          <a:p>
            <a:pPr rtl="0">
              <a:buFontTx/>
              <a:buNone/>
            </a:pPr>
            <a:r>
              <a:rPr lang="zh-TW" b="0" baseline="0"/>
              <a:t>網路簡介 v</a:t>
            </a:r>
            <a:r>
              <a:rPr lang="zh-TW" b="0"/>
              <a:t>7.0 (ITN)</a:t>
            </a:r>
          </a:p>
          <a:p>
            <a:pPr rtl="0">
              <a:buFontTx/>
              <a:buNone/>
            </a:pPr>
            <a:r>
              <a:rPr lang="zh-TW">
                <a:solidFill>
                  <a:schemeClr val="accent5">
                    <a:lumMod val="40000"/>
                    <a:lumOff val="60000"/>
                  </a:schemeClr>
                </a:solidFill>
              </a:rPr>
              <a:t>單元 8 - SLAAC 和 DHCPv6</a:t>
            </a:r>
          </a:p>
          <a:p>
            <a:endParaRPr lang="en-US"/>
          </a:p>
        </p:txBody>
      </p:sp>
      <p:sp>
        <p:nvSpPr>
          <p:cNvPr id="4" name="Slide Number Placeholder 3"/>
          <p:cNvSpPr>
            <a:spLocks noGrp="1"/>
          </p:cNvSpPr>
          <p:nvPr>
            <p:ph type="sldNum" sz="quarter" idx="10"/>
          </p:nvPr>
        </p:nvSpPr>
        <p:spPr/>
        <p:txBody>
          <a:bodyPr/>
          <a:lstStyle/>
          <a:p>
            <a:pPr rtl="0"/>
            <a:fld id="{5641018C-6CAF-B84E-B92C-ECB119457FBA}" type="slidenum">
              <a:rPr/>
              <a:t>715</a:t>
            </a:fld>
            <a:endParaRPr/>
          </a:p>
        </p:txBody>
      </p:sp>
    </p:spTree>
    <p:extLst>
      <p:ext uri="{BB962C8B-B14F-4D97-AF65-F5344CB8AC3E}">
        <p14:creationId xmlns:p14="http://schemas.microsoft.com/office/powerpoint/2010/main" val="1286654221"/>
      </p:ext>
    </p:extLst>
  </p:cSld>
  <p:clrMapOvr>
    <a:masterClrMapping/>
  </p:clrMapOvr>
</p:notes>
</file>

<file path=ppt/notesSlides/notesSlide716.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18434" name="Rectangle 11"/>
          <p:cNvSpPr txBox="1">
            <a:spLocks noGrp="1" noChangeArrowheads="1"/>
          </p:cNvSpPr>
          <p:nvPr/>
        </p:nvSpPr>
        <p:spPr bwMode="auto">
          <a:xfrm>
            <a:off x="5885392" y="9435469"/>
            <a:ext cx="806779" cy="312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a:cs typeface="Arial"/>
              </a:defRPr>
            </a:lvl1pPr>
            <a:lvl2pPr marL="742950" indent="-285750" defTabSz="903288" eaLnBrk="0" hangingPunct="0">
              <a:defRPr sz="2400" b="1">
                <a:solidFill>
                  <a:schemeClr val="tx1"/>
                </a:solidFill>
                <a:latin typeface="Arial"/>
                <a:cs typeface="Arial"/>
              </a:defRPr>
            </a:lvl2pPr>
            <a:lvl3pPr marL="1143000" indent="-228600" defTabSz="903288" eaLnBrk="0" hangingPunct="0">
              <a:defRPr sz="2400" b="1">
                <a:solidFill>
                  <a:schemeClr val="tx1"/>
                </a:solidFill>
                <a:latin typeface="Arial"/>
                <a:cs typeface="Arial"/>
              </a:defRPr>
            </a:lvl3pPr>
            <a:lvl4pPr marL="1600200" indent="-228600" defTabSz="903288" eaLnBrk="0" hangingPunct="0">
              <a:defRPr sz="2400" b="1">
                <a:solidFill>
                  <a:schemeClr val="tx1"/>
                </a:solidFill>
                <a:latin typeface="Arial"/>
                <a:cs typeface="Arial"/>
              </a:defRPr>
            </a:lvl4pPr>
            <a:lvl5pPr marL="2057400" indent="-228600" defTabSz="903288" eaLnBrk="0" hangingPunct="0">
              <a:defRPr sz="2400" b="1">
                <a:solidFill>
                  <a:schemeClr val="tx1"/>
                </a:solidFill>
                <a:latin typeface="Arial"/>
                <a:cs typeface="Arial"/>
              </a:defRPr>
            </a:lvl5pPr>
            <a:lvl6pPr marL="2514600" indent="-228600" defTabSz="903288" eaLnBrk="0" fontAlgn="base" hangingPunct="0">
              <a:spcBef>
                <a:spcPct val="0"/>
              </a:spcBef>
              <a:spcAft>
                <a:spcPct val="0"/>
              </a:spcAft>
              <a:defRPr sz="2400" b="1">
                <a:solidFill>
                  <a:schemeClr val="tx1"/>
                </a:solidFill>
                <a:latin typeface="Arial"/>
                <a:cs typeface="Arial"/>
              </a:defRPr>
            </a:lvl6pPr>
            <a:lvl7pPr marL="2971800" indent="-228600" defTabSz="903288" eaLnBrk="0" fontAlgn="base" hangingPunct="0">
              <a:spcBef>
                <a:spcPct val="0"/>
              </a:spcBef>
              <a:spcAft>
                <a:spcPct val="0"/>
              </a:spcAft>
              <a:defRPr sz="2400" b="1">
                <a:solidFill>
                  <a:schemeClr val="tx1"/>
                </a:solidFill>
                <a:latin typeface="Arial"/>
                <a:cs typeface="Arial"/>
              </a:defRPr>
            </a:lvl7pPr>
            <a:lvl8pPr marL="3429000" indent="-228600" defTabSz="903288" eaLnBrk="0" fontAlgn="base" hangingPunct="0">
              <a:spcBef>
                <a:spcPct val="0"/>
              </a:spcBef>
              <a:spcAft>
                <a:spcPct val="0"/>
              </a:spcAft>
              <a:defRPr sz="2400" b="1">
                <a:solidFill>
                  <a:schemeClr val="tx1"/>
                </a:solidFill>
                <a:latin typeface="Arial"/>
                <a:cs typeface="Arial"/>
              </a:defRPr>
            </a:lvl8pPr>
            <a:lvl9pPr marL="3886200" indent="-228600" defTabSz="903288" eaLnBrk="0" fontAlgn="base" hangingPunct="0">
              <a:spcBef>
                <a:spcPct val="0"/>
              </a:spcBef>
              <a:spcAft>
                <a:spcPct val="0"/>
              </a:spcAft>
              <a:defRPr sz="2400" b="1">
                <a:solidFill>
                  <a:schemeClr val="tx1"/>
                </a:solidFill>
                <a:latin typeface="Arial"/>
                <a:cs typeface="Arial"/>
              </a:defRPr>
            </a:lvl9pPr>
          </a:lstStyle>
          <a:p>
            <a:pPr algn="r" rtl="0"/>
            <a:fld id="{7C839C26-801B-42B6-A101-60F37FE2B0A8}" type="slidenum">
              <a:rPr sz="800" b="0">
                <a:solidFill>
                  <a:prstClr val="black"/>
                </a:solidFill>
              </a:rPr>
              <a:pPr algn="r" rtl="0"/>
              <a:t>716</a:t>
            </a:fld>
            <a:endParaRPr sz="800" b="0">
              <a:solidFill>
                <a:prstClr val="black"/>
              </a:solidFill>
            </a:endParaRPr>
          </a:p>
        </p:txBody>
      </p:sp>
      <p:sp>
        <p:nvSpPr>
          <p:cNvPr id="18435" name="Rectangle 2"/>
          <p:cNvSpPr>
            <a:spLocks noGrp="1" noRot="1" noChangeAspect="1" noChangeArrowheads="1" noTextEdit="1"/>
          </p:cNvSpPr>
          <p:nvPr>
            <p:ph type="sldImg"/>
          </p:nvPr>
        </p:nvSpPr>
        <p:spPr>
          <a:xfrm>
            <a:off x="1168400" y="1243013"/>
            <a:ext cx="4470400" cy="3354387"/>
          </a:xfrm>
        </p:spPr>
      </p:sp>
      <p:sp>
        <p:nvSpPr>
          <p:cNvPr id="1843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457200" rtl="0" eaLnBrk="1" fontAlgn="auto" latinLnBrk="0" hangingPunct="1">
              <a:lnSpc>
                <a:spcPct val="100000"/>
              </a:lnSpc>
              <a:spcBef>
                <a:spcPct val="0"/>
              </a:spcBef>
              <a:spcAft>
                <a:spcPct val="0"/>
              </a:spcAft>
              <a:buClrTx/>
              <a:buSzTx/>
              <a:buFontTx/>
              <a:buNone/>
              <a:defRPr/>
            </a:pPr>
            <a:r>
              <a:rPr lang="zh-TW" sz="1200" baseline="0">
                <a:solidFill>
                  <a:schemeClr val="accent5">
                    <a:lumMod val="40000"/>
                    <a:lumOff val="60000"/>
                  </a:schemeClr>
                </a:solidFill>
              </a:rPr>
              <a:t>8. </a:t>
            </a:r>
            <a:r>
              <a:rPr lang="zh-TW">
                <a:solidFill>
                  <a:schemeClr val="accent5">
                    <a:lumMod val="40000"/>
                    <a:lumOff val="60000"/>
                  </a:schemeClr>
                </a:solidFill>
              </a:rPr>
              <a:t>SLAAC 和 DHCPv6</a:t>
            </a:r>
          </a:p>
          <a:p>
            <a:pPr rtl="0">
              <a:buFontTx/>
              <a:buNone/>
            </a:pPr>
            <a:r>
              <a:rPr lang="zh-TW" sz="1200" b="0"/>
              <a:t>8.0 – 介紹</a:t>
            </a:r>
          </a:p>
          <a:p>
            <a:pPr rtl="0">
              <a:lnSpc>
                <a:spcPct val="80000"/>
              </a:lnSpc>
              <a:buFontTx/>
              <a:buNone/>
            </a:pPr>
            <a:r>
              <a:rPr lang="zh-TW" sz="1200" kern="1200">
                <a:solidFill>
                  <a:schemeClr val="tx1"/>
                </a:solidFill>
                <a:latin typeface="Arial"/>
                <a:ea typeface="ＭＳ Ｐゴシック" charset="0"/>
                <a:cs typeface="ＭＳ Ｐゴシック" charset="0"/>
              </a:rPr>
              <a:t>8.0.2 — </a:t>
            </a:r>
            <a:r>
              <a:rPr lang="zh-TW" sz="1200" kern="1200">
                <a:solidFill>
                  <a:schemeClr val="tx1"/>
                </a:solidFill>
                <a:latin typeface="+mn-lt"/>
                <a:ea typeface="+mn-ea"/>
                <a:cs typeface="+mn-cs"/>
              </a:rPr>
              <a:t>我</a:t>
            </a:r>
            <a:r>
              <a:rPr lang="zh-TW" sz="1200" kern="1200" baseline="0">
                <a:solidFill>
                  <a:schemeClr val="tx1"/>
                </a:solidFill>
                <a:latin typeface="+mn-lt"/>
                <a:ea typeface="+mn-ea"/>
                <a:cs typeface="+mn-cs"/>
              </a:rPr>
              <a:t> 將學會在本單元中做什麼？ </a:t>
            </a:r>
          </a:p>
        </p:txBody>
      </p:sp>
    </p:spTree>
    <p:extLst>
      <p:ext uri="{BB962C8B-B14F-4D97-AF65-F5344CB8AC3E}">
        <p14:creationId xmlns:p14="http://schemas.microsoft.com/office/powerpoint/2010/main" val="2175934419"/>
      </p:ext>
    </p:extLst>
  </p:cSld>
  <p:clrMapOvr>
    <a:masterClrMapping/>
  </p:clrMapOvr>
</p:notes>
</file>

<file path=ppt/notesSlides/notesSlide717.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8. SLAAC 和 DHCPv6</a:t>
            </a:r>
          </a:p>
          <a:p>
            <a:pPr rtl="0"/>
            <a:r>
              <a:rPr lang="zh-TW"/>
              <a:t>8.1 — IPv6 GUA 指派</a:t>
            </a:r>
          </a:p>
          <a:p>
            <a:pPr rtl="0"/>
            <a:r>
              <a:rPr lang="zh-TW"/>
              <a:t>8.1.1 — IPv6 主機設定</a:t>
            </a:r>
          </a:p>
        </p:txBody>
      </p:sp>
      <p:sp>
        <p:nvSpPr>
          <p:cNvPr id="4" name="Slide Number Placeholder 3"/>
          <p:cNvSpPr>
            <a:spLocks noGrp="1"/>
          </p:cNvSpPr>
          <p:nvPr>
            <p:ph type="sldNum" sz="quarter" idx="5"/>
          </p:nvPr>
        </p:nvSpPr>
        <p:spPr/>
        <p:txBody>
          <a:bodyPr/>
          <a:lstStyle/>
          <a:p>
            <a:pPr rtl="0"/>
            <a:fld id="{5641018C-6CAF-B84E-B92C-ECB119457FBA}" type="slidenum">
              <a:rPr/>
              <a:t>717</a:t>
            </a:fld>
            <a:endParaRPr/>
          </a:p>
        </p:txBody>
      </p:sp>
    </p:spTree>
    <p:extLst>
      <p:ext uri="{BB962C8B-B14F-4D97-AF65-F5344CB8AC3E}">
        <p14:creationId xmlns:p14="http://schemas.microsoft.com/office/powerpoint/2010/main" val="1058486802"/>
      </p:ext>
    </p:extLst>
  </p:cSld>
  <p:clrMapOvr>
    <a:masterClrMapping/>
  </p:clrMapOvr>
</p:notes>
</file>

<file path=ppt/notesSlides/notesSlide718.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8. SLAAC 和 DHCPv6</a:t>
            </a:r>
          </a:p>
          <a:p>
            <a:pPr rtl="0"/>
            <a:r>
              <a:rPr lang="zh-TW"/>
              <a:t>8.1 — IPv6 GUA 指派</a:t>
            </a:r>
          </a:p>
          <a:p>
            <a:pPr rtl="0"/>
            <a:r>
              <a:rPr lang="zh-TW"/>
              <a:t>8.1.2 — </a:t>
            </a:r>
            <a:r>
              <a:rPr lang="zh-TW" sz="1200"/>
              <a:t>IPv6 主機鏈路本地位址</a:t>
            </a:r>
          </a:p>
        </p:txBody>
      </p:sp>
      <p:sp>
        <p:nvSpPr>
          <p:cNvPr id="4" name="Slide Number Placeholder 3"/>
          <p:cNvSpPr>
            <a:spLocks noGrp="1"/>
          </p:cNvSpPr>
          <p:nvPr>
            <p:ph type="sldNum" sz="quarter" idx="5"/>
          </p:nvPr>
        </p:nvSpPr>
        <p:spPr/>
        <p:txBody>
          <a:bodyPr/>
          <a:lstStyle/>
          <a:p>
            <a:pPr rtl="0"/>
            <a:fld id="{5641018C-6CAF-B84E-B92C-ECB119457FBA}" type="slidenum">
              <a:rPr/>
              <a:t>718</a:t>
            </a:fld>
            <a:endParaRPr/>
          </a:p>
        </p:txBody>
      </p:sp>
    </p:spTree>
    <p:extLst>
      <p:ext uri="{BB962C8B-B14F-4D97-AF65-F5344CB8AC3E}">
        <p14:creationId xmlns:p14="http://schemas.microsoft.com/office/powerpoint/2010/main" val="3248661879"/>
      </p:ext>
    </p:extLst>
  </p:cSld>
  <p:clrMapOvr>
    <a:masterClrMapping/>
  </p:clrMapOvr>
</p:notes>
</file>

<file path=ppt/notesSlides/notesSlide719.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8 – SLAAC and DHCPv6</a:t>
            </a:r>
          </a:p>
          <a:p>
            <a:pPr rtl="0"/>
            <a:r>
              <a:rPr lang="zh-TW"/>
              <a:t>8.1 — IPv6 GUA 指派</a:t>
            </a:r>
          </a:p>
          <a:p>
            <a:pPr rtl="0"/>
            <a:r>
              <a:rPr lang="zh-TW"/>
              <a:t>8.1.3 — </a:t>
            </a:r>
            <a:r>
              <a:rPr lang="zh-TW" sz="1200"/>
              <a:t>IPv6 GUA 指派</a:t>
            </a:r>
          </a:p>
        </p:txBody>
      </p:sp>
      <p:sp>
        <p:nvSpPr>
          <p:cNvPr id="4" name="Slide Number Placeholder 3"/>
          <p:cNvSpPr>
            <a:spLocks noGrp="1"/>
          </p:cNvSpPr>
          <p:nvPr>
            <p:ph type="sldNum" sz="quarter" idx="5"/>
          </p:nvPr>
        </p:nvSpPr>
        <p:spPr/>
        <p:txBody>
          <a:bodyPr/>
          <a:lstStyle/>
          <a:p>
            <a:pPr rtl="0"/>
            <a:fld id="{5641018C-6CAF-B84E-B92C-ECB119457FBA}" type="slidenum">
              <a:rPr/>
              <a:t>719</a:t>
            </a:fld>
            <a:endParaRPr/>
          </a:p>
        </p:txBody>
      </p:sp>
    </p:spTree>
    <p:extLst>
      <p:ext uri="{BB962C8B-B14F-4D97-AF65-F5344CB8AC3E}">
        <p14:creationId xmlns:p14="http://schemas.microsoft.com/office/powerpoint/2010/main" val="94799783"/>
      </p:ext>
    </p:extLst>
  </p:cSld>
  <p:clrMapOvr>
    <a:masterClrMapping/>
  </p:clrMapOvr>
</p:notes>
</file>

<file path=ppt/notesSlides/notesSlide72.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2529" name="Rectangle 11"/>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a:ea typeface="ＭＳ Ｐゴシック" charset="0"/>
                <a:cs typeface="ＭＳ Ｐゴシック" charset="0"/>
              </a:defRPr>
            </a:lvl1pPr>
            <a:lvl2pPr marL="742950" indent="-285750" defTabSz="903288">
              <a:defRPr sz="2400">
                <a:solidFill>
                  <a:schemeClr val="tx1"/>
                </a:solidFill>
                <a:latin typeface="Arial"/>
                <a:ea typeface="ＭＳ Ｐゴシック" charset="0"/>
              </a:defRPr>
            </a:lvl2pPr>
            <a:lvl3pPr marL="1143000" indent="-228600" defTabSz="903288">
              <a:defRPr sz="2400">
                <a:solidFill>
                  <a:schemeClr val="tx1"/>
                </a:solidFill>
                <a:latin typeface="Arial"/>
                <a:ea typeface="ＭＳ Ｐゴシック" charset="0"/>
              </a:defRPr>
            </a:lvl3pPr>
            <a:lvl4pPr marL="1600200" indent="-228600" defTabSz="903288">
              <a:defRPr sz="2400">
                <a:solidFill>
                  <a:schemeClr val="tx1"/>
                </a:solidFill>
                <a:latin typeface="Arial"/>
                <a:ea typeface="ＭＳ Ｐゴシック" charset="0"/>
              </a:defRPr>
            </a:lvl4pPr>
            <a:lvl5pPr marL="2057400" indent="-228600" defTabSz="903288">
              <a:defRPr sz="2400">
                <a:solidFill>
                  <a:schemeClr val="tx1"/>
                </a:solidFill>
                <a:latin typeface="Arial"/>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9pPr>
          </a:lstStyle>
          <a:p>
            <a:pPr rtl="0"/>
            <a:fld id="{3997A419-355F-A04A-96E0-21643AF8E9FF}" type="slidenum">
              <a:rPr sz="800">
                <a:solidFill>
                  <a:prstClr val="black"/>
                </a:solidFill>
              </a:rPr>
              <a:pPr rtl="0"/>
              <a:t>72</a:t>
            </a:fld>
            <a:endParaRPr sz="800">
              <a:solidFill>
                <a:prstClr val="black"/>
              </a:solidFill>
            </a:endParaRPr>
          </a:p>
        </p:txBody>
      </p:sp>
      <p:sp>
        <p:nvSpPr>
          <p:cNvPr id="22530" name="Rectangle 2"/>
          <p:cNvSpPr>
            <a:spLocks noGrp="1" noRot="1" noChangeAspect="1" noChangeArrowheads="1" noTextEdit="1"/>
          </p:cNvSpPr>
          <p:nvPr>
            <p:ph type="sldImg"/>
          </p:nvPr>
        </p:nvSpPr>
        <p:spPr>
          <a:xfrm>
            <a:off x="1168400" y="1243013"/>
            <a:ext cx="4470400" cy="3354387"/>
          </a:xfrm>
        </p:spPr>
      </p:sp>
      <p:sp>
        <p:nvSpPr>
          <p:cNvPr id="2253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lnSpc>
                <a:spcPct val="80000"/>
              </a:lnSpc>
              <a:buFontTx/>
              <a:buNone/>
            </a:pPr>
            <a:r>
              <a:rPr lang="zh-TW" sz="1200" kern="1200">
                <a:solidFill>
                  <a:schemeClr val="tx1"/>
                </a:solidFill>
                <a:latin typeface="Arial"/>
                <a:ea typeface="ＭＳ Ｐゴシック" charset="0"/>
                <a:cs typeface="ＭＳ Ｐゴシック" charset="0"/>
              </a:rPr>
              <a:t>2 — 基本交換器和終端裝置組態</a:t>
            </a:r>
          </a:p>
          <a:p>
            <a:pPr rtl="0">
              <a:lnSpc>
                <a:spcPct val="80000"/>
              </a:lnSpc>
              <a:buFontTx/>
              <a:buNone/>
            </a:pPr>
            <a:r>
              <a:rPr lang="zh-TW" sz="1200" kern="1200">
                <a:solidFill>
                  <a:schemeClr val="tx1"/>
                </a:solidFill>
                <a:latin typeface="Arial"/>
                <a:ea typeface="ＭＳ Ｐゴシック" charset="0"/>
                <a:cs typeface="ＭＳ Ｐゴシック" charset="0"/>
              </a:rPr>
              <a:t>2.6 — 連接埠和位址</a:t>
            </a:r>
          </a:p>
          <a:p>
            <a:pPr rtl="0">
              <a:lnSpc>
                <a:spcPct val="80000"/>
              </a:lnSpc>
              <a:buFontTx/>
              <a:buNone/>
            </a:pPr>
            <a:r>
              <a:rPr lang="zh-TW">
                <a:latin typeface="Arial"/>
              </a:rPr>
              <a:t>2.6.1 – IP Addresses</a:t>
            </a:r>
          </a:p>
          <a:p>
            <a:endParaRPr lang="en-US"/>
          </a:p>
        </p:txBody>
      </p:sp>
    </p:spTree>
    <p:extLst>
      <p:ext uri="{BB962C8B-B14F-4D97-AF65-F5344CB8AC3E}">
        <p14:creationId xmlns:p14="http://schemas.microsoft.com/office/powerpoint/2010/main" val="351597271"/>
      </p:ext>
    </p:extLst>
  </p:cSld>
  <p:clrMapOvr>
    <a:masterClrMapping/>
  </p:clrMapOvr>
</p:notes>
</file>

<file path=ppt/notesSlides/notesSlide720.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8. SLAAC 和 DHCPv6</a:t>
            </a:r>
          </a:p>
          <a:p>
            <a:pPr rtl="0"/>
            <a:r>
              <a:rPr lang="zh-TW"/>
              <a:t>8.1 — IPv6 GUA 指派</a:t>
            </a:r>
          </a:p>
          <a:p>
            <a:pPr rtl="0"/>
            <a:r>
              <a:rPr lang="zh-TW"/>
              <a:t>8.1.4 — 三個 RA 訊息旗標</a:t>
            </a:r>
          </a:p>
          <a:p>
            <a:pPr rtl="0"/>
            <a:r>
              <a:rPr lang="zh-TW"/>
              <a:t>8.1.5 — 檢查你的理解 — IPv6 GUA 指派</a:t>
            </a:r>
          </a:p>
        </p:txBody>
      </p:sp>
      <p:sp>
        <p:nvSpPr>
          <p:cNvPr id="4" name="Slide Number Placeholder 3"/>
          <p:cNvSpPr>
            <a:spLocks noGrp="1"/>
          </p:cNvSpPr>
          <p:nvPr>
            <p:ph type="sldNum" sz="quarter" idx="5"/>
          </p:nvPr>
        </p:nvSpPr>
        <p:spPr/>
        <p:txBody>
          <a:bodyPr/>
          <a:lstStyle/>
          <a:p>
            <a:pPr rtl="0"/>
            <a:fld id="{5641018C-6CAF-B84E-B92C-ECB119457FBA}" type="slidenum">
              <a:rPr/>
              <a:t>720</a:t>
            </a:fld>
            <a:endParaRPr/>
          </a:p>
        </p:txBody>
      </p:sp>
    </p:spTree>
    <p:extLst>
      <p:ext uri="{BB962C8B-B14F-4D97-AF65-F5344CB8AC3E}">
        <p14:creationId xmlns:p14="http://schemas.microsoft.com/office/powerpoint/2010/main" val="2586550182"/>
      </p:ext>
    </p:extLst>
  </p:cSld>
  <p:clrMapOvr>
    <a:masterClrMapping/>
  </p:clrMapOvr>
</p:notes>
</file>

<file path=ppt/notesSlides/notesSlide721.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8. SLAAC 和 DHCPv6</a:t>
            </a:r>
          </a:p>
          <a:p>
            <a:pPr rtl="0"/>
            <a:r>
              <a:rPr lang="zh-TW"/>
              <a:t>8.2 — SLAAC</a:t>
            </a:r>
          </a:p>
          <a:p>
            <a:pPr rtl="0"/>
            <a:r>
              <a:rPr lang="zh-TW"/>
              <a:t>8.2.1 — SLAAC 概觀</a:t>
            </a:r>
          </a:p>
        </p:txBody>
      </p:sp>
      <p:sp>
        <p:nvSpPr>
          <p:cNvPr id="4" name="Slide Number Placeholder 3"/>
          <p:cNvSpPr>
            <a:spLocks noGrp="1"/>
          </p:cNvSpPr>
          <p:nvPr>
            <p:ph type="sldNum" sz="quarter" idx="5"/>
          </p:nvPr>
        </p:nvSpPr>
        <p:spPr/>
        <p:txBody>
          <a:bodyPr/>
          <a:lstStyle/>
          <a:p>
            <a:pPr rtl="0"/>
            <a:fld id="{5641018C-6CAF-B84E-B92C-ECB119457FBA}" type="slidenum">
              <a:rPr/>
              <a:t>721</a:t>
            </a:fld>
            <a:endParaRPr/>
          </a:p>
        </p:txBody>
      </p:sp>
    </p:spTree>
    <p:extLst>
      <p:ext uri="{BB962C8B-B14F-4D97-AF65-F5344CB8AC3E}">
        <p14:creationId xmlns:p14="http://schemas.microsoft.com/office/powerpoint/2010/main" val="2587867436"/>
      </p:ext>
    </p:extLst>
  </p:cSld>
  <p:clrMapOvr>
    <a:masterClrMapping/>
  </p:clrMapOvr>
</p:notes>
</file>

<file path=ppt/notesSlides/notesSlide722.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8. SLAAC 和 DHCPv6</a:t>
            </a:r>
          </a:p>
          <a:p>
            <a:pPr rtl="0"/>
            <a:r>
              <a:rPr lang="zh-TW"/>
              <a:t>8.2 — SLAAC</a:t>
            </a:r>
          </a:p>
          <a:p>
            <a:pPr rtl="0"/>
            <a:r>
              <a:rPr lang="zh-TW"/>
              <a:t>8.2.2 — 啟用 SLAAC</a:t>
            </a:r>
          </a:p>
        </p:txBody>
      </p:sp>
      <p:sp>
        <p:nvSpPr>
          <p:cNvPr id="4" name="Slide Number Placeholder 3"/>
          <p:cNvSpPr>
            <a:spLocks noGrp="1"/>
          </p:cNvSpPr>
          <p:nvPr>
            <p:ph type="sldNum" sz="quarter" idx="5"/>
          </p:nvPr>
        </p:nvSpPr>
        <p:spPr/>
        <p:txBody>
          <a:bodyPr/>
          <a:lstStyle/>
          <a:p>
            <a:pPr rtl="0"/>
            <a:fld id="{5641018C-6CAF-B84E-B92C-ECB119457FBA}" type="slidenum">
              <a:rPr/>
              <a:t>722</a:t>
            </a:fld>
            <a:endParaRPr/>
          </a:p>
        </p:txBody>
      </p:sp>
    </p:spTree>
    <p:extLst>
      <p:ext uri="{BB962C8B-B14F-4D97-AF65-F5344CB8AC3E}">
        <p14:creationId xmlns:p14="http://schemas.microsoft.com/office/powerpoint/2010/main" val="161395607"/>
      </p:ext>
    </p:extLst>
  </p:cSld>
  <p:clrMapOvr>
    <a:masterClrMapping/>
  </p:clrMapOvr>
</p:notes>
</file>

<file path=ppt/notesSlides/notesSlide723.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8. SLAAC 和 DHCPv6</a:t>
            </a:r>
          </a:p>
          <a:p>
            <a:pPr rtl="0"/>
            <a:r>
              <a:rPr lang="zh-TW"/>
              <a:t>8.2 — SLAAC</a:t>
            </a:r>
          </a:p>
          <a:p>
            <a:pPr rtl="0"/>
            <a:r>
              <a:rPr lang="zh-TW"/>
              <a:t>8.2.2 — 啟用 SLAAC (續)</a:t>
            </a:r>
          </a:p>
        </p:txBody>
      </p:sp>
      <p:sp>
        <p:nvSpPr>
          <p:cNvPr id="4" name="Slide Number Placeholder 3"/>
          <p:cNvSpPr>
            <a:spLocks noGrp="1"/>
          </p:cNvSpPr>
          <p:nvPr>
            <p:ph type="sldNum" sz="quarter" idx="5"/>
          </p:nvPr>
        </p:nvSpPr>
        <p:spPr/>
        <p:txBody>
          <a:bodyPr/>
          <a:lstStyle/>
          <a:p>
            <a:pPr rtl="0"/>
            <a:fld id="{5641018C-6CAF-B84E-B92C-ECB119457FBA}" type="slidenum">
              <a:rPr/>
              <a:t>723</a:t>
            </a:fld>
            <a:endParaRPr/>
          </a:p>
        </p:txBody>
      </p:sp>
    </p:spTree>
    <p:extLst>
      <p:ext uri="{BB962C8B-B14F-4D97-AF65-F5344CB8AC3E}">
        <p14:creationId xmlns:p14="http://schemas.microsoft.com/office/powerpoint/2010/main" val="1066196611"/>
      </p:ext>
    </p:extLst>
  </p:cSld>
  <p:clrMapOvr>
    <a:masterClrMapping/>
  </p:clrMapOvr>
</p:notes>
</file>

<file path=ppt/notesSlides/notesSlide724.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8. SLAAC 和 DHCPv6</a:t>
            </a:r>
          </a:p>
          <a:p>
            <a:pPr rtl="0"/>
            <a:r>
              <a:rPr lang="zh-TW"/>
              <a:t>8.2 — SLAAC</a:t>
            </a:r>
          </a:p>
          <a:p>
            <a:pPr rtl="0"/>
            <a:r>
              <a:rPr lang="zh-TW"/>
              <a:t>8.2.3 — 僅限 SLAAC 方法</a:t>
            </a:r>
          </a:p>
        </p:txBody>
      </p:sp>
      <p:sp>
        <p:nvSpPr>
          <p:cNvPr id="4" name="Slide Number Placeholder 3"/>
          <p:cNvSpPr>
            <a:spLocks noGrp="1"/>
          </p:cNvSpPr>
          <p:nvPr>
            <p:ph type="sldNum" sz="quarter" idx="5"/>
          </p:nvPr>
        </p:nvSpPr>
        <p:spPr/>
        <p:txBody>
          <a:bodyPr/>
          <a:lstStyle/>
          <a:p>
            <a:pPr rtl="0"/>
            <a:fld id="{5641018C-6CAF-B84E-B92C-ECB119457FBA}" type="slidenum">
              <a:rPr/>
              <a:t>724</a:t>
            </a:fld>
            <a:endParaRPr/>
          </a:p>
        </p:txBody>
      </p:sp>
    </p:spTree>
    <p:extLst>
      <p:ext uri="{BB962C8B-B14F-4D97-AF65-F5344CB8AC3E}">
        <p14:creationId xmlns:p14="http://schemas.microsoft.com/office/powerpoint/2010/main" val="2508980723"/>
      </p:ext>
    </p:extLst>
  </p:cSld>
  <p:clrMapOvr>
    <a:masterClrMapping/>
  </p:clrMapOvr>
</p:notes>
</file>

<file path=ppt/notesSlides/notesSlide725.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8. SLAAC 和 DHCPv6</a:t>
            </a:r>
          </a:p>
          <a:p>
            <a:pPr rtl="0"/>
            <a:r>
              <a:rPr lang="zh-TW"/>
              <a:t>8.2 — SLAAC</a:t>
            </a:r>
          </a:p>
          <a:p>
            <a:pPr rtl="0"/>
            <a:r>
              <a:rPr lang="zh-TW"/>
              <a:t>8.2.4 — </a:t>
            </a:r>
            <a:r>
              <a:rPr lang="zh-TW" sz="1200"/>
              <a:t>ICMPv6 RS 資訊</a:t>
            </a:r>
          </a:p>
        </p:txBody>
      </p:sp>
      <p:sp>
        <p:nvSpPr>
          <p:cNvPr id="4" name="Slide Number Placeholder 3"/>
          <p:cNvSpPr>
            <a:spLocks noGrp="1"/>
          </p:cNvSpPr>
          <p:nvPr>
            <p:ph type="sldNum" sz="quarter" idx="5"/>
          </p:nvPr>
        </p:nvSpPr>
        <p:spPr/>
        <p:txBody>
          <a:bodyPr/>
          <a:lstStyle/>
          <a:p>
            <a:pPr rtl="0"/>
            <a:fld id="{5641018C-6CAF-B84E-B92C-ECB119457FBA}" type="slidenum">
              <a:rPr/>
              <a:t>725</a:t>
            </a:fld>
            <a:endParaRPr/>
          </a:p>
        </p:txBody>
      </p:sp>
    </p:spTree>
    <p:extLst>
      <p:ext uri="{BB962C8B-B14F-4D97-AF65-F5344CB8AC3E}">
        <p14:creationId xmlns:p14="http://schemas.microsoft.com/office/powerpoint/2010/main" val="2387116973"/>
      </p:ext>
    </p:extLst>
  </p:cSld>
  <p:clrMapOvr>
    <a:masterClrMapping/>
  </p:clrMapOvr>
</p:notes>
</file>

<file path=ppt/notesSlides/notesSlide726.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8. SLAAC 和 DHCPv6</a:t>
            </a:r>
          </a:p>
          <a:p>
            <a:pPr rtl="0"/>
            <a:r>
              <a:rPr lang="zh-TW"/>
              <a:t>8.2 — SLAAC</a:t>
            </a:r>
          </a:p>
          <a:p>
            <a:pPr rtl="0"/>
            <a:r>
              <a:rPr lang="zh-TW"/>
              <a:t>8.2.5 — 產生介面 ID 的主機程序</a:t>
            </a:r>
          </a:p>
        </p:txBody>
      </p:sp>
      <p:sp>
        <p:nvSpPr>
          <p:cNvPr id="4" name="Slide Number Placeholder 3"/>
          <p:cNvSpPr>
            <a:spLocks noGrp="1"/>
          </p:cNvSpPr>
          <p:nvPr>
            <p:ph type="sldNum" sz="quarter" idx="5"/>
          </p:nvPr>
        </p:nvSpPr>
        <p:spPr/>
        <p:txBody>
          <a:bodyPr/>
          <a:lstStyle/>
          <a:p>
            <a:pPr rtl="0"/>
            <a:fld id="{5641018C-6CAF-B84E-B92C-ECB119457FBA}" type="slidenum">
              <a:rPr/>
              <a:t>726</a:t>
            </a:fld>
            <a:endParaRPr/>
          </a:p>
        </p:txBody>
      </p:sp>
    </p:spTree>
    <p:extLst>
      <p:ext uri="{BB962C8B-B14F-4D97-AF65-F5344CB8AC3E}">
        <p14:creationId xmlns:p14="http://schemas.microsoft.com/office/powerpoint/2010/main" val="1781673357"/>
      </p:ext>
    </p:extLst>
  </p:cSld>
  <p:clrMapOvr>
    <a:masterClrMapping/>
  </p:clrMapOvr>
</p:notes>
</file>

<file path=ppt/notesSlides/notesSlide727.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8. SLAAC 和 DHCPv6</a:t>
            </a:r>
          </a:p>
          <a:p>
            <a:pPr rtl="0"/>
            <a:r>
              <a:rPr lang="zh-TW"/>
              <a:t>8.2 — SLAAC</a:t>
            </a:r>
          </a:p>
          <a:p>
            <a:pPr rtl="0"/>
            <a:r>
              <a:rPr lang="zh-TW"/>
              <a:t>8.2.6 – 重複位址偵測</a:t>
            </a:r>
          </a:p>
          <a:p>
            <a:pPr rtl="0"/>
            <a:r>
              <a:rPr lang="zh-TW"/>
              <a:t>8.2.7 – 檢視你的理解 - SLAAC</a:t>
            </a:r>
          </a:p>
        </p:txBody>
      </p:sp>
      <p:sp>
        <p:nvSpPr>
          <p:cNvPr id="4" name="Slide Number Placeholder 3"/>
          <p:cNvSpPr>
            <a:spLocks noGrp="1"/>
          </p:cNvSpPr>
          <p:nvPr>
            <p:ph type="sldNum" sz="quarter" idx="5"/>
          </p:nvPr>
        </p:nvSpPr>
        <p:spPr/>
        <p:txBody>
          <a:bodyPr/>
          <a:lstStyle/>
          <a:p>
            <a:pPr rtl="0"/>
            <a:fld id="{5641018C-6CAF-B84E-B92C-ECB119457FBA}" type="slidenum">
              <a:rPr/>
              <a:t>727</a:t>
            </a:fld>
            <a:endParaRPr/>
          </a:p>
        </p:txBody>
      </p:sp>
    </p:spTree>
    <p:extLst>
      <p:ext uri="{BB962C8B-B14F-4D97-AF65-F5344CB8AC3E}">
        <p14:creationId xmlns:p14="http://schemas.microsoft.com/office/powerpoint/2010/main" val="730719682"/>
      </p:ext>
    </p:extLst>
  </p:cSld>
  <p:clrMapOvr>
    <a:masterClrMapping/>
  </p:clrMapOvr>
</p:notes>
</file>

<file path=ppt/notesSlides/notesSlide728.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8. SLAAC 和 DHCPv6</a:t>
            </a:r>
          </a:p>
          <a:p>
            <a:pPr rtl="0"/>
            <a:r>
              <a:rPr lang="zh-TW"/>
              <a:t>8.3 — DHCPv6</a:t>
            </a:r>
          </a:p>
          <a:p>
            <a:pPr rtl="0"/>
            <a:r>
              <a:rPr lang="zh-TW"/>
              <a:t>8.3.1 — DHCPv6 操作步驟</a:t>
            </a:r>
          </a:p>
        </p:txBody>
      </p:sp>
      <p:sp>
        <p:nvSpPr>
          <p:cNvPr id="4" name="Slide Number Placeholder 3"/>
          <p:cNvSpPr>
            <a:spLocks noGrp="1"/>
          </p:cNvSpPr>
          <p:nvPr>
            <p:ph type="sldNum" sz="quarter" idx="5"/>
          </p:nvPr>
        </p:nvSpPr>
        <p:spPr/>
        <p:txBody>
          <a:bodyPr/>
          <a:lstStyle/>
          <a:p>
            <a:pPr rtl="0"/>
            <a:fld id="{5641018C-6CAF-B84E-B92C-ECB119457FBA}" type="slidenum">
              <a:rPr/>
              <a:t>728</a:t>
            </a:fld>
            <a:endParaRPr/>
          </a:p>
        </p:txBody>
      </p:sp>
    </p:spTree>
    <p:extLst>
      <p:ext uri="{BB962C8B-B14F-4D97-AF65-F5344CB8AC3E}">
        <p14:creationId xmlns:p14="http://schemas.microsoft.com/office/powerpoint/2010/main" val="4076071678"/>
      </p:ext>
    </p:extLst>
  </p:cSld>
  <p:clrMapOvr>
    <a:masterClrMapping/>
  </p:clrMapOvr>
</p:notes>
</file>

<file path=ppt/notesSlides/notesSlide729.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8. SLAAC 和 DHCPv6</a:t>
            </a:r>
          </a:p>
          <a:p>
            <a:pPr rtl="0"/>
            <a:r>
              <a:rPr lang="zh-TW"/>
              <a:t>8.3 — DHCPv6</a:t>
            </a:r>
          </a:p>
          <a:p>
            <a:pPr rtl="0"/>
            <a:r>
              <a:rPr lang="zh-TW"/>
              <a:t>8.3.2 — 無狀態 DHCPv6 操作</a:t>
            </a:r>
          </a:p>
        </p:txBody>
      </p:sp>
      <p:sp>
        <p:nvSpPr>
          <p:cNvPr id="4" name="Slide Number Placeholder 3"/>
          <p:cNvSpPr>
            <a:spLocks noGrp="1"/>
          </p:cNvSpPr>
          <p:nvPr>
            <p:ph type="sldNum" sz="quarter" idx="5"/>
          </p:nvPr>
        </p:nvSpPr>
        <p:spPr/>
        <p:txBody>
          <a:bodyPr/>
          <a:lstStyle/>
          <a:p>
            <a:pPr rtl="0"/>
            <a:fld id="{5641018C-6CAF-B84E-B92C-ECB119457FBA}" type="slidenum">
              <a:rPr/>
              <a:t>729</a:t>
            </a:fld>
            <a:endParaRPr/>
          </a:p>
        </p:txBody>
      </p:sp>
    </p:spTree>
    <p:extLst>
      <p:ext uri="{BB962C8B-B14F-4D97-AF65-F5344CB8AC3E}">
        <p14:creationId xmlns:p14="http://schemas.microsoft.com/office/powerpoint/2010/main" val="3988458042"/>
      </p:ext>
    </p:extLst>
  </p:cSld>
  <p:clrMapOvr>
    <a:masterClrMapping/>
  </p:clrMapOvr>
</p:notes>
</file>

<file path=ppt/notesSlides/notesSlide73.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2529" name="Rectangle 11"/>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a:ea typeface="ＭＳ Ｐゴシック" charset="0"/>
                <a:cs typeface="ＭＳ Ｐゴシック" charset="0"/>
              </a:defRPr>
            </a:lvl1pPr>
            <a:lvl2pPr marL="742950" indent="-285750" defTabSz="903288">
              <a:defRPr sz="2400">
                <a:solidFill>
                  <a:schemeClr val="tx1"/>
                </a:solidFill>
                <a:latin typeface="Arial"/>
                <a:ea typeface="ＭＳ Ｐゴシック" charset="0"/>
              </a:defRPr>
            </a:lvl2pPr>
            <a:lvl3pPr marL="1143000" indent="-228600" defTabSz="903288">
              <a:defRPr sz="2400">
                <a:solidFill>
                  <a:schemeClr val="tx1"/>
                </a:solidFill>
                <a:latin typeface="Arial"/>
                <a:ea typeface="ＭＳ Ｐゴシック" charset="0"/>
              </a:defRPr>
            </a:lvl3pPr>
            <a:lvl4pPr marL="1600200" indent="-228600" defTabSz="903288">
              <a:defRPr sz="2400">
                <a:solidFill>
                  <a:schemeClr val="tx1"/>
                </a:solidFill>
                <a:latin typeface="Arial"/>
                <a:ea typeface="ＭＳ Ｐゴシック" charset="0"/>
              </a:defRPr>
            </a:lvl4pPr>
            <a:lvl5pPr marL="2057400" indent="-228600" defTabSz="903288">
              <a:defRPr sz="2400">
                <a:solidFill>
                  <a:schemeClr val="tx1"/>
                </a:solidFill>
                <a:latin typeface="Arial"/>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9pPr>
          </a:lstStyle>
          <a:p>
            <a:pPr rtl="0"/>
            <a:fld id="{3997A419-355F-A04A-96E0-21643AF8E9FF}" type="slidenum">
              <a:rPr sz="800">
                <a:solidFill>
                  <a:prstClr val="black"/>
                </a:solidFill>
              </a:rPr>
              <a:pPr rtl="0"/>
              <a:t>73</a:t>
            </a:fld>
            <a:endParaRPr sz="800">
              <a:solidFill>
                <a:prstClr val="black"/>
              </a:solidFill>
            </a:endParaRPr>
          </a:p>
        </p:txBody>
      </p:sp>
      <p:sp>
        <p:nvSpPr>
          <p:cNvPr id="22530" name="Rectangle 2"/>
          <p:cNvSpPr>
            <a:spLocks noGrp="1" noRot="1" noChangeAspect="1" noChangeArrowheads="1" noTextEdit="1"/>
          </p:cNvSpPr>
          <p:nvPr>
            <p:ph type="sldImg"/>
          </p:nvPr>
        </p:nvSpPr>
        <p:spPr>
          <a:xfrm>
            <a:off x="1168400" y="1243013"/>
            <a:ext cx="4470400" cy="3354387"/>
          </a:xfrm>
        </p:spPr>
      </p:sp>
      <p:sp>
        <p:nvSpPr>
          <p:cNvPr id="2253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lnSpc>
                <a:spcPct val="80000"/>
              </a:lnSpc>
              <a:buFontTx/>
              <a:buNone/>
            </a:pPr>
            <a:r>
              <a:rPr lang="zh-TW" sz="1200" kern="1200">
                <a:solidFill>
                  <a:schemeClr val="tx1"/>
                </a:solidFill>
                <a:latin typeface="Arial"/>
                <a:ea typeface="ＭＳ Ｐゴシック" charset="0"/>
                <a:cs typeface="ＭＳ Ｐゴシック" charset="0"/>
              </a:rPr>
              <a:t>2 — 基本交換器和終端裝置組態</a:t>
            </a:r>
          </a:p>
          <a:p>
            <a:pPr rtl="0">
              <a:lnSpc>
                <a:spcPct val="80000"/>
              </a:lnSpc>
              <a:buFontTx/>
              <a:buNone/>
            </a:pPr>
            <a:r>
              <a:rPr lang="zh-TW" sz="1200" kern="1200">
                <a:solidFill>
                  <a:schemeClr val="tx1"/>
                </a:solidFill>
                <a:latin typeface="Arial"/>
                <a:ea typeface="ＭＳ Ｐゴシック" charset="0"/>
                <a:cs typeface="ＭＳ Ｐゴシック" charset="0"/>
              </a:rPr>
              <a:t>2.6 – Ports and Addresses</a:t>
            </a:r>
          </a:p>
          <a:p>
            <a:pPr rtl="0">
              <a:lnSpc>
                <a:spcPct val="80000"/>
              </a:lnSpc>
              <a:buFontTx/>
              <a:buNone/>
            </a:pPr>
            <a:r>
              <a:rPr lang="zh-TW">
                <a:latin typeface="Arial"/>
              </a:rPr>
              <a:t>2.6.1 – IP Addresses</a:t>
            </a:r>
          </a:p>
          <a:p>
            <a:endParaRPr lang="en-US"/>
          </a:p>
        </p:txBody>
      </p:sp>
    </p:spTree>
    <p:extLst>
      <p:ext uri="{BB962C8B-B14F-4D97-AF65-F5344CB8AC3E}">
        <p14:creationId xmlns:p14="http://schemas.microsoft.com/office/powerpoint/2010/main" val="1284756175"/>
      </p:ext>
    </p:extLst>
  </p:cSld>
  <p:clrMapOvr>
    <a:masterClrMapping/>
  </p:clrMapOvr>
</p:notes>
</file>

<file path=ppt/notesSlides/notesSlide730.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8. SLAAC 和 DHCPv6</a:t>
            </a:r>
          </a:p>
          <a:p>
            <a:pPr rtl="0"/>
            <a:r>
              <a:rPr lang="zh-TW"/>
              <a:t>8.3 — DHCPv6</a:t>
            </a:r>
          </a:p>
          <a:p>
            <a:pPr rtl="0"/>
            <a:r>
              <a:rPr lang="zh-TW"/>
              <a:t>8.3.3 — 在 </a:t>
            </a:r>
            <a:r>
              <a:rPr lang="zh-TW" sz="1200"/>
              <a:t>介面上啟用無狀態 DHCPv6</a:t>
            </a:r>
          </a:p>
        </p:txBody>
      </p:sp>
      <p:sp>
        <p:nvSpPr>
          <p:cNvPr id="4" name="Slide Number Placeholder 3"/>
          <p:cNvSpPr>
            <a:spLocks noGrp="1"/>
          </p:cNvSpPr>
          <p:nvPr>
            <p:ph type="sldNum" sz="quarter" idx="5"/>
          </p:nvPr>
        </p:nvSpPr>
        <p:spPr/>
        <p:txBody>
          <a:bodyPr/>
          <a:lstStyle/>
          <a:p>
            <a:pPr rtl="0"/>
            <a:fld id="{5641018C-6CAF-B84E-B92C-ECB119457FBA}" type="slidenum">
              <a:rPr/>
              <a:t>730</a:t>
            </a:fld>
            <a:endParaRPr/>
          </a:p>
        </p:txBody>
      </p:sp>
    </p:spTree>
    <p:extLst>
      <p:ext uri="{BB962C8B-B14F-4D97-AF65-F5344CB8AC3E}">
        <p14:creationId xmlns:p14="http://schemas.microsoft.com/office/powerpoint/2010/main" val="2280713909"/>
      </p:ext>
    </p:extLst>
  </p:cSld>
  <p:clrMapOvr>
    <a:masterClrMapping/>
  </p:clrMapOvr>
</p:notes>
</file>

<file path=ppt/notesSlides/notesSlide731.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8. SLAAC 和 DHCPv6</a:t>
            </a:r>
          </a:p>
          <a:p>
            <a:pPr rtl="0"/>
            <a:r>
              <a:rPr lang="zh-TW"/>
              <a:t>8.3 — DHCPv6</a:t>
            </a:r>
          </a:p>
          <a:p>
            <a:pPr rtl="0"/>
            <a:r>
              <a:rPr lang="zh-TW"/>
              <a:t>8.3.4 — 有狀態的 DHCPv6 操作</a:t>
            </a:r>
          </a:p>
        </p:txBody>
      </p:sp>
      <p:sp>
        <p:nvSpPr>
          <p:cNvPr id="4" name="Slide Number Placeholder 3"/>
          <p:cNvSpPr>
            <a:spLocks noGrp="1"/>
          </p:cNvSpPr>
          <p:nvPr>
            <p:ph type="sldNum" sz="quarter" idx="5"/>
          </p:nvPr>
        </p:nvSpPr>
        <p:spPr/>
        <p:txBody>
          <a:bodyPr/>
          <a:lstStyle/>
          <a:p>
            <a:pPr rtl="0"/>
            <a:fld id="{5641018C-6CAF-B84E-B92C-ECB119457FBA}" type="slidenum">
              <a:rPr/>
              <a:t>731</a:t>
            </a:fld>
            <a:endParaRPr/>
          </a:p>
        </p:txBody>
      </p:sp>
    </p:spTree>
    <p:extLst>
      <p:ext uri="{BB962C8B-B14F-4D97-AF65-F5344CB8AC3E}">
        <p14:creationId xmlns:p14="http://schemas.microsoft.com/office/powerpoint/2010/main" val="1154839973"/>
      </p:ext>
    </p:extLst>
  </p:cSld>
  <p:clrMapOvr>
    <a:masterClrMapping/>
  </p:clrMapOvr>
</p:notes>
</file>

<file path=ppt/notesSlides/notesSlide732.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8. SLAAC 和 DHCPv6</a:t>
            </a:r>
          </a:p>
          <a:p>
            <a:pPr rtl="0"/>
            <a:r>
              <a:rPr lang="zh-TW"/>
              <a:t>8.3 — DHCPv6</a:t>
            </a:r>
          </a:p>
          <a:p>
            <a:pPr rtl="0"/>
            <a:r>
              <a:rPr lang="zh-TW"/>
              <a:t>8.3.5 —  </a:t>
            </a:r>
            <a:r>
              <a:rPr lang="zh-TW" sz="1200"/>
              <a:t>介面上啟用有狀態 DHCPv6</a:t>
            </a:r>
          </a:p>
          <a:p>
            <a:pPr rtl="0"/>
            <a:r>
              <a:rPr lang="zh-TW" sz="1200"/>
              <a:t>8.3.6 — 檢查你的理解 — DHCPv6</a:t>
            </a:r>
          </a:p>
        </p:txBody>
      </p:sp>
      <p:sp>
        <p:nvSpPr>
          <p:cNvPr id="4" name="Slide Number Placeholder 3"/>
          <p:cNvSpPr>
            <a:spLocks noGrp="1"/>
          </p:cNvSpPr>
          <p:nvPr>
            <p:ph type="sldNum" sz="quarter" idx="5"/>
          </p:nvPr>
        </p:nvSpPr>
        <p:spPr/>
        <p:txBody>
          <a:bodyPr/>
          <a:lstStyle/>
          <a:p>
            <a:pPr rtl="0"/>
            <a:fld id="{5641018C-6CAF-B84E-B92C-ECB119457FBA}" type="slidenum">
              <a:rPr/>
              <a:t>732</a:t>
            </a:fld>
            <a:endParaRPr/>
          </a:p>
        </p:txBody>
      </p:sp>
    </p:spTree>
    <p:extLst>
      <p:ext uri="{BB962C8B-B14F-4D97-AF65-F5344CB8AC3E}">
        <p14:creationId xmlns:p14="http://schemas.microsoft.com/office/powerpoint/2010/main" val="3831445775"/>
      </p:ext>
    </p:extLst>
  </p:cSld>
  <p:clrMapOvr>
    <a:masterClrMapping/>
  </p:clrMapOvr>
</p:notes>
</file>

<file path=ppt/notesSlides/notesSlide733.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8. SLAAC 和 DHCPv6</a:t>
            </a:r>
          </a:p>
          <a:p>
            <a:pPr rtl="0"/>
            <a:r>
              <a:rPr lang="zh-TW"/>
              <a:t>8.4 — 設定 DHCPv6 伺服器</a:t>
            </a:r>
          </a:p>
          <a:p>
            <a:pPr rtl="0"/>
            <a:r>
              <a:rPr lang="zh-TW"/>
              <a:t>8.4.1 — DHCPv6 路由器角色</a:t>
            </a:r>
          </a:p>
        </p:txBody>
      </p:sp>
      <p:sp>
        <p:nvSpPr>
          <p:cNvPr id="4" name="Slide Number Placeholder 3"/>
          <p:cNvSpPr>
            <a:spLocks noGrp="1"/>
          </p:cNvSpPr>
          <p:nvPr>
            <p:ph type="sldNum" sz="quarter" idx="5"/>
          </p:nvPr>
        </p:nvSpPr>
        <p:spPr/>
        <p:txBody>
          <a:bodyPr/>
          <a:lstStyle/>
          <a:p>
            <a:pPr rtl="0"/>
            <a:fld id="{5641018C-6CAF-B84E-B92C-ECB119457FBA}" type="slidenum">
              <a:rPr/>
              <a:t>733</a:t>
            </a:fld>
            <a:endParaRPr/>
          </a:p>
        </p:txBody>
      </p:sp>
    </p:spTree>
    <p:extLst>
      <p:ext uri="{BB962C8B-B14F-4D97-AF65-F5344CB8AC3E}">
        <p14:creationId xmlns:p14="http://schemas.microsoft.com/office/powerpoint/2010/main" val="3514690663"/>
      </p:ext>
    </p:extLst>
  </p:cSld>
  <p:clrMapOvr>
    <a:masterClrMapping/>
  </p:clrMapOvr>
</p:notes>
</file>

<file path=ppt/notesSlides/notesSlide734.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8. SLAAC 和 DHCPv6</a:t>
            </a:r>
          </a:p>
          <a:p>
            <a:pPr rtl="0"/>
            <a:r>
              <a:rPr lang="zh-TW"/>
              <a:t>8.4 — 設定 DHCPv6 伺服器</a:t>
            </a:r>
          </a:p>
          <a:p>
            <a:pPr rtl="0"/>
            <a:r>
              <a:rPr lang="zh-TW"/>
              <a:t>8.4.2 — </a:t>
            </a:r>
            <a:r>
              <a:rPr lang="zh-TW" sz="1200"/>
              <a:t>設定無狀態 DHCPv6 伺服器</a:t>
            </a:r>
          </a:p>
        </p:txBody>
      </p:sp>
      <p:sp>
        <p:nvSpPr>
          <p:cNvPr id="4" name="Slide Number Placeholder 3"/>
          <p:cNvSpPr>
            <a:spLocks noGrp="1"/>
          </p:cNvSpPr>
          <p:nvPr>
            <p:ph type="sldNum" sz="quarter" idx="5"/>
          </p:nvPr>
        </p:nvSpPr>
        <p:spPr/>
        <p:txBody>
          <a:bodyPr/>
          <a:lstStyle/>
          <a:p>
            <a:pPr rtl="0"/>
            <a:fld id="{5641018C-6CAF-B84E-B92C-ECB119457FBA}" type="slidenum">
              <a:rPr/>
              <a:t>734</a:t>
            </a:fld>
            <a:endParaRPr/>
          </a:p>
        </p:txBody>
      </p:sp>
    </p:spTree>
    <p:extLst>
      <p:ext uri="{BB962C8B-B14F-4D97-AF65-F5344CB8AC3E}">
        <p14:creationId xmlns:p14="http://schemas.microsoft.com/office/powerpoint/2010/main" val="110291376"/>
      </p:ext>
    </p:extLst>
  </p:cSld>
  <p:clrMapOvr>
    <a:masterClrMapping/>
  </p:clrMapOvr>
</p:notes>
</file>

<file path=ppt/notesSlides/notesSlide735.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8. SLAAC 和 DHCPv6</a:t>
            </a:r>
          </a:p>
          <a:p>
            <a:pPr rtl="0"/>
            <a:r>
              <a:rPr lang="zh-TW"/>
              <a:t>8.4 — 設定 DHCPv6 伺服器</a:t>
            </a:r>
          </a:p>
          <a:p>
            <a:pPr rtl="0"/>
            <a:r>
              <a:rPr lang="zh-TW"/>
              <a:t>8.4.3 — </a:t>
            </a:r>
            <a:r>
              <a:rPr lang="zh-TW" sz="1200"/>
              <a:t>設定無狀態 DHCPv6 用戶端</a:t>
            </a:r>
          </a:p>
        </p:txBody>
      </p:sp>
      <p:sp>
        <p:nvSpPr>
          <p:cNvPr id="4" name="Slide Number Placeholder 3"/>
          <p:cNvSpPr>
            <a:spLocks noGrp="1"/>
          </p:cNvSpPr>
          <p:nvPr>
            <p:ph type="sldNum" sz="quarter" idx="5"/>
          </p:nvPr>
        </p:nvSpPr>
        <p:spPr/>
        <p:txBody>
          <a:bodyPr/>
          <a:lstStyle/>
          <a:p>
            <a:pPr rtl="0"/>
            <a:fld id="{5641018C-6CAF-B84E-B92C-ECB119457FBA}" type="slidenum">
              <a:rPr/>
              <a:t>735</a:t>
            </a:fld>
            <a:endParaRPr/>
          </a:p>
        </p:txBody>
      </p:sp>
    </p:spTree>
    <p:extLst>
      <p:ext uri="{BB962C8B-B14F-4D97-AF65-F5344CB8AC3E}">
        <p14:creationId xmlns:p14="http://schemas.microsoft.com/office/powerpoint/2010/main" val="1127154453"/>
      </p:ext>
    </p:extLst>
  </p:cSld>
  <p:clrMapOvr>
    <a:masterClrMapping/>
  </p:clrMapOvr>
</p:notes>
</file>

<file path=ppt/notesSlides/notesSlide736.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8. SLAAC 和 DHCPv6</a:t>
            </a:r>
          </a:p>
          <a:p>
            <a:pPr rtl="0"/>
            <a:r>
              <a:rPr lang="zh-TW"/>
              <a:t>8.4 — 設定 DHCPv6 伺服器</a:t>
            </a:r>
          </a:p>
          <a:p>
            <a:pPr rtl="0"/>
            <a:r>
              <a:rPr lang="zh-TW"/>
              <a:t>8.4.4 — </a:t>
            </a:r>
            <a:r>
              <a:rPr lang="zh-TW" sz="1200"/>
              <a:t>設定一個有狀態的 DHCPv6 伺服器</a:t>
            </a:r>
          </a:p>
        </p:txBody>
      </p:sp>
      <p:sp>
        <p:nvSpPr>
          <p:cNvPr id="4" name="Slide Number Placeholder 3"/>
          <p:cNvSpPr>
            <a:spLocks noGrp="1"/>
          </p:cNvSpPr>
          <p:nvPr>
            <p:ph type="sldNum" sz="quarter" idx="5"/>
          </p:nvPr>
        </p:nvSpPr>
        <p:spPr/>
        <p:txBody>
          <a:bodyPr/>
          <a:lstStyle/>
          <a:p>
            <a:pPr rtl="0"/>
            <a:fld id="{5641018C-6CAF-B84E-B92C-ECB119457FBA}" type="slidenum">
              <a:rPr/>
              <a:t>736</a:t>
            </a:fld>
            <a:endParaRPr/>
          </a:p>
        </p:txBody>
      </p:sp>
    </p:spTree>
    <p:extLst>
      <p:ext uri="{BB962C8B-B14F-4D97-AF65-F5344CB8AC3E}">
        <p14:creationId xmlns:p14="http://schemas.microsoft.com/office/powerpoint/2010/main" val="961164463"/>
      </p:ext>
    </p:extLst>
  </p:cSld>
  <p:clrMapOvr>
    <a:masterClrMapping/>
  </p:clrMapOvr>
</p:notes>
</file>

<file path=ppt/notesSlides/notesSlide737.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8. SLAAC 和 DHCPv6</a:t>
            </a:r>
          </a:p>
          <a:p>
            <a:pPr rtl="0"/>
            <a:r>
              <a:rPr lang="zh-TW"/>
              <a:t>8.4 — 設定 DHCPv6 伺服器</a:t>
            </a:r>
          </a:p>
          <a:p>
            <a:pPr rtl="0"/>
            <a:r>
              <a:rPr lang="zh-TW"/>
              <a:t>8.4.5 — </a:t>
            </a:r>
            <a:r>
              <a:rPr lang="zh-TW" sz="1200"/>
              <a:t>設定有狀態的 DHCPv6 客戶端</a:t>
            </a:r>
          </a:p>
        </p:txBody>
      </p:sp>
      <p:sp>
        <p:nvSpPr>
          <p:cNvPr id="4" name="Slide Number Placeholder 3"/>
          <p:cNvSpPr>
            <a:spLocks noGrp="1"/>
          </p:cNvSpPr>
          <p:nvPr>
            <p:ph type="sldNum" sz="quarter" idx="5"/>
          </p:nvPr>
        </p:nvSpPr>
        <p:spPr/>
        <p:txBody>
          <a:bodyPr/>
          <a:lstStyle/>
          <a:p>
            <a:pPr rtl="0"/>
            <a:fld id="{5641018C-6CAF-B84E-B92C-ECB119457FBA}" type="slidenum">
              <a:rPr/>
              <a:t>737</a:t>
            </a:fld>
            <a:endParaRPr/>
          </a:p>
        </p:txBody>
      </p:sp>
    </p:spTree>
    <p:extLst>
      <p:ext uri="{BB962C8B-B14F-4D97-AF65-F5344CB8AC3E}">
        <p14:creationId xmlns:p14="http://schemas.microsoft.com/office/powerpoint/2010/main" val="4267007720"/>
      </p:ext>
    </p:extLst>
  </p:cSld>
  <p:clrMapOvr>
    <a:masterClrMapping/>
  </p:clrMapOvr>
</p:notes>
</file>

<file path=ppt/notesSlides/notesSlide738.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8. SLAAC 和 DHCPv6</a:t>
            </a:r>
          </a:p>
          <a:p>
            <a:pPr rtl="0"/>
            <a:r>
              <a:rPr lang="zh-TW"/>
              <a:t>8.4 — 設定 DHCPv6 伺服器</a:t>
            </a:r>
          </a:p>
          <a:p>
            <a:pPr rtl="0"/>
            <a:r>
              <a:rPr lang="zh-TW"/>
              <a:t>8.4.6 — DHCPv6 伺服器驗證指令</a:t>
            </a:r>
          </a:p>
        </p:txBody>
      </p:sp>
      <p:sp>
        <p:nvSpPr>
          <p:cNvPr id="4" name="Slide Number Placeholder 3"/>
          <p:cNvSpPr>
            <a:spLocks noGrp="1"/>
          </p:cNvSpPr>
          <p:nvPr>
            <p:ph type="sldNum" sz="quarter" idx="5"/>
          </p:nvPr>
        </p:nvSpPr>
        <p:spPr/>
        <p:txBody>
          <a:bodyPr/>
          <a:lstStyle/>
          <a:p>
            <a:pPr rtl="0"/>
            <a:fld id="{5641018C-6CAF-B84E-B92C-ECB119457FBA}" type="slidenum">
              <a:rPr/>
              <a:t>738</a:t>
            </a:fld>
            <a:endParaRPr/>
          </a:p>
        </p:txBody>
      </p:sp>
    </p:spTree>
    <p:extLst>
      <p:ext uri="{BB962C8B-B14F-4D97-AF65-F5344CB8AC3E}">
        <p14:creationId xmlns:p14="http://schemas.microsoft.com/office/powerpoint/2010/main" val="3885086181"/>
      </p:ext>
    </p:extLst>
  </p:cSld>
  <p:clrMapOvr>
    <a:masterClrMapping/>
  </p:clrMapOvr>
</p:notes>
</file>

<file path=ppt/notesSlides/notesSlide739.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8. SLAAC 和 DHCPv6</a:t>
            </a:r>
          </a:p>
          <a:p>
            <a:pPr rtl="0"/>
            <a:r>
              <a:rPr lang="zh-TW"/>
              <a:t>8.4 — 設定 DHCPv6 伺服器</a:t>
            </a:r>
          </a:p>
          <a:p>
            <a:pPr rtl="0"/>
            <a:r>
              <a:rPr lang="zh-TW"/>
              <a:t>8.4.6 — DHCPv6 伺服器驗證指令 (續)</a:t>
            </a:r>
          </a:p>
        </p:txBody>
      </p:sp>
      <p:sp>
        <p:nvSpPr>
          <p:cNvPr id="4" name="Slide Number Placeholder 3"/>
          <p:cNvSpPr>
            <a:spLocks noGrp="1"/>
          </p:cNvSpPr>
          <p:nvPr>
            <p:ph type="sldNum" sz="quarter" idx="5"/>
          </p:nvPr>
        </p:nvSpPr>
        <p:spPr/>
        <p:txBody>
          <a:bodyPr/>
          <a:lstStyle/>
          <a:p>
            <a:pPr rtl="0"/>
            <a:fld id="{5641018C-6CAF-B84E-B92C-ECB119457FBA}" type="slidenum">
              <a:rPr/>
              <a:t>739</a:t>
            </a:fld>
            <a:endParaRPr/>
          </a:p>
        </p:txBody>
      </p:sp>
    </p:spTree>
    <p:extLst>
      <p:ext uri="{BB962C8B-B14F-4D97-AF65-F5344CB8AC3E}">
        <p14:creationId xmlns:p14="http://schemas.microsoft.com/office/powerpoint/2010/main" val="3246966699"/>
      </p:ext>
    </p:extLst>
  </p:cSld>
  <p:clrMapOvr>
    <a:masterClrMapping/>
  </p:clrMapOvr>
</p:notes>
</file>

<file path=ppt/notesSlides/notesSlide74.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2529" name="Rectangle 11"/>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a:ea typeface="ＭＳ Ｐゴシック" charset="0"/>
                <a:cs typeface="ＭＳ Ｐゴシック" charset="0"/>
              </a:defRPr>
            </a:lvl1pPr>
            <a:lvl2pPr marL="742950" indent="-285750" defTabSz="903288">
              <a:defRPr sz="2400">
                <a:solidFill>
                  <a:schemeClr val="tx1"/>
                </a:solidFill>
                <a:latin typeface="Arial"/>
                <a:ea typeface="ＭＳ Ｐゴシック" charset="0"/>
              </a:defRPr>
            </a:lvl2pPr>
            <a:lvl3pPr marL="1143000" indent="-228600" defTabSz="903288">
              <a:defRPr sz="2400">
                <a:solidFill>
                  <a:schemeClr val="tx1"/>
                </a:solidFill>
                <a:latin typeface="Arial"/>
                <a:ea typeface="ＭＳ Ｐゴシック" charset="0"/>
              </a:defRPr>
            </a:lvl3pPr>
            <a:lvl4pPr marL="1600200" indent="-228600" defTabSz="903288">
              <a:defRPr sz="2400">
                <a:solidFill>
                  <a:schemeClr val="tx1"/>
                </a:solidFill>
                <a:latin typeface="Arial"/>
                <a:ea typeface="ＭＳ Ｐゴシック" charset="0"/>
              </a:defRPr>
            </a:lvl4pPr>
            <a:lvl5pPr marL="2057400" indent="-228600" defTabSz="903288">
              <a:defRPr sz="2400">
                <a:solidFill>
                  <a:schemeClr val="tx1"/>
                </a:solidFill>
                <a:latin typeface="Arial"/>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9pPr>
          </a:lstStyle>
          <a:p>
            <a:pPr rtl="0"/>
            <a:fld id="{3997A419-355F-A04A-96E0-21643AF8E9FF}" type="slidenum">
              <a:rPr sz="800">
                <a:solidFill>
                  <a:prstClr val="black"/>
                </a:solidFill>
              </a:rPr>
              <a:pPr rtl="0"/>
              <a:t>74</a:t>
            </a:fld>
            <a:endParaRPr sz="800">
              <a:solidFill>
                <a:prstClr val="black"/>
              </a:solidFill>
            </a:endParaRPr>
          </a:p>
        </p:txBody>
      </p:sp>
      <p:sp>
        <p:nvSpPr>
          <p:cNvPr id="22530" name="Rectangle 2"/>
          <p:cNvSpPr>
            <a:spLocks noGrp="1" noRot="1" noChangeAspect="1" noChangeArrowheads="1" noTextEdit="1"/>
          </p:cNvSpPr>
          <p:nvPr>
            <p:ph type="sldImg"/>
          </p:nvPr>
        </p:nvSpPr>
        <p:spPr>
          <a:xfrm>
            <a:off x="1168400" y="1243013"/>
            <a:ext cx="4470400" cy="3354387"/>
          </a:xfrm>
        </p:spPr>
      </p:sp>
      <p:sp>
        <p:nvSpPr>
          <p:cNvPr id="2253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lnSpc>
                <a:spcPct val="80000"/>
              </a:lnSpc>
              <a:buFontTx/>
              <a:buNone/>
            </a:pPr>
            <a:r>
              <a:rPr lang="zh-TW" sz="1200" kern="1200">
                <a:solidFill>
                  <a:schemeClr val="tx1"/>
                </a:solidFill>
                <a:latin typeface="Arial"/>
                <a:ea typeface="ＭＳ Ｐゴシック" charset="0"/>
                <a:cs typeface="ＭＳ Ｐゴシック" charset="0"/>
              </a:rPr>
              <a:t>2 — 基本交換器和終端裝置組態</a:t>
            </a:r>
          </a:p>
          <a:p>
            <a:pPr rtl="0">
              <a:lnSpc>
                <a:spcPct val="80000"/>
              </a:lnSpc>
              <a:buFontTx/>
              <a:buNone/>
            </a:pPr>
            <a:r>
              <a:rPr lang="zh-TW" sz="1200" kern="1200">
                <a:solidFill>
                  <a:schemeClr val="tx1"/>
                </a:solidFill>
                <a:latin typeface="Arial"/>
                <a:ea typeface="ＭＳ Ｐゴシック" charset="0"/>
                <a:cs typeface="ＭＳ Ｐゴシック" charset="0"/>
              </a:rPr>
              <a:t>2.6 – Ports and Addresses</a:t>
            </a:r>
          </a:p>
          <a:p>
            <a:pPr rtl="0">
              <a:lnSpc>
                <a:spcPct val="80000"/>
              </a:lnSpc>
              <a:buFontTx/>
              <a:buNone/>
            </a:pPr>
            <a:r>
              <a:rPr lang="zh-TW">
                <a:latin typeface="Arial"/>
              </a:rPr>
              <a:t>2.6.2 — 介面和連接埠</a:t>
            </a:r>
          </a:p>
          <a:p>
            <a:pPr rtl="0">
              <a:lnSpc>
                <a:spcPct val="80000"/>
              </a:lnSpc>
              <a:buFontTx/>
              <a:buNone/>
            </a:pPr>
            <a:r>
              <a:rPr lang="zh-TW">
                <a:latin typeface="Arial"/>
              </a:rPr>
              <a:t>2.6.3 — 檢查您的理解-埠口和位址</a:t>
            </a:r>
          </a:p>
          <a:p>
            <a:endParaRPr lang="en-US"/>
          </a:p>
        </p:txBody>
      </p:sp>
    </p:spTree>
    <p:extLst>
      <p:ext uri="{BB962C8B-B14F-4D97-AF65-F5344CB8AC3E}">
        <p14:creationId xmlns:p14="http://schemas.microsoft.com/office/powerpoint/2010/main" val="2742464009"/>
      </p:ext>
    </p:extLst>
  </p:cSld>
  <p:clrMapOvr>
    <a:masterClrMapping/>
  </p:clrMapOvr>
</p:notes>
</file>

<file path=ppt/notesSlides/notesSlide740.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8. SLAAC 和 DHCPv6</a:t>
            </a:r>
          </a:p>
          <a:p>
            <a:pPr rtl="0"/>
            <a:r>
              <a:rPr lang="zh-TW"/>
              <a:t>8.4 — 設定 DHCPv6 伺服器</a:t>
            </a:r>
          </a:p>
          <a:p>
            <a:pPr rtl="0"/>
            <a:r>
              <a:rPr lang="zh-TW"/>
              <a:t>8.4.7 — 設定 DHCPv6 轉送代理程式</a:t>
            </a:r>
          </a:p>
        </p:txBody>
      </p:sp>
      <p:sp>
        <p:nvSpPr>
          <p:cNvPr id="4" name="Slide Number Placeholder 3"/>
          <p:cNvSpPr>
            <a:spLocks noGrp="1"/>
          </p:cNvSpPr>
          <p:nvPr>
            <p:ph type="sldNum" sz="quarter" idx="5"/>
          </p:nvPr>
        </p:nvSpPr>
        <p:spPr/>
        <p:txBody>
          <a:bodyPr/>
          <a:lstStyle/>
          <a:p>
            <a:pPr rtl="0"/>
            <a:fld id="{5641018C-6CAF-B84E-B92C-ECB119457FBA}" type="slidenum">
              <a:rPr/>
              <a:t>740</a:t>
            </a:fld>
            <a:endParaRPr/>
          </a:p>
        </p:txBody>
      </p:sp>
    </p:spTree>
    <p:extLst>
      <p:ext uri="{BB962C8B-B14F-4D97-AF65-F5344CB8AC3E}">
        <p14:creationId xmlns:p14="http://schemas.microsoft.com/office/powerpoint/2010/main" val="1370308782"/>
      </p:ext>
    </p:extLst>
  </p:cSld>
  <p:clrMapOvr>
    <a:masterClrMapping/>
  </p:clrMapOvr>
</p:notes>
</file>

<file path=ppt/notesSlides/notesSlide741.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8. SLAAC 和 DHCPv6</a:t>
            </a:r>
          </a:p>
          <a:p>
            <a:pPr rtl="0"/>
            <a:r>
              <a:rPr lang="zh-TW"/>
              <a:t>8.4 — 設定 DHCPv6 伺服器</a:t>
            </a:r>
          </a:p>
          <a:p>
            <a:pPr rtl="0"/>
            <a:r>
              <a:rPr lang="zh-TW"/>
              <a:t>8.4.8 — 驗證 DHCPv6 轉送代理</a:t>
            </a:r>
          </a:p>
          <a:p>
            <a:pPr marL="0" marR="0" lvl="0" indent="0" algn="l" defTabSz="457200" rtl="0" eaLnBrk="1" fontAlgn="auto" latinLnBrk="0" hangingPunct="1">
              <a:lnSpc>
                <a:spcPct val="100000"/>
              </a:lnSpc>
              <a:spcBef>
                <a:spcPct val="0"/>
              </a:spcBef>
              <a:spcAft>
                <a:spcPct val="0"/>
              </a:spcAft>
              <a:buClrTx/>
              <a:buSzTx/>
              <a:buFontTx/>
              <a:buNone/>
              <a:defRPr/>
            </a:pPr>
            <a:r>
              <a:rPr lang="zh-TW"/>
              <a:t>8.4.9- </a:t>
            </a:r>
            <a:r>
              <a:rPr lang="zh-TW" sz="1200" b="0" i="0" kern="1200">
                <a:solidFill>
                  <a:schemeClr val="tx1"/>
                </a:solidFill>
                <a:effectLst/>
                <a:latin typeface="+mn-lt"/>
                <a:ea typeface="+mn-ea"/>
                <a:cs typeface="+mn-cs"/>
              </a:rPr>
              <a:t>檢查你的瞭解-設定 DHCPv6 伺服器</a:t>
            </a:r>
          </a:p>
        </p:txBody>
      </p:sp>
      <p:sp>
        <p:nvSpPr>
          <p:cNvPr id="4" name="Slide Number Placeholder 3"/>
          <p:cNvSpPr>
            <a:spLocks noGrp="1"/>
          </p:cNvSpPr>
          <p:nvPr>
            <p:ph type="sldNum" sz="quarter" idx="5"/>
          </p:nvPr>
        </p:nvSpPr>
        <p:spPr/>
        <p:txBody>
          <a:bodyPr/>
          <a:lstStyle/>
          <a:p>
            <a:pPr rtl="0"/>
            <a:fld id="{5641018C-6CAF-B84E-B92C-ECB119457FBA}" type="slidenum">
              <a:rPr/>
              <a:t>741</a:t>
            </a:fld>
            <a:endParaRPr/>
          </a:p>
        </p:txBody>
      </p:sp>
    </p:spTree>
    <p:extLst>
      <p:ext uri="{BB962C8B-B14F-4D97-AF65-F5344CB8AC3E}">
        <p14:creationId xmlns:p14="http://schemas.microsoft.com/office/powerpoint/2010/main" val="3889739994"/>
      </p:ext>
    </p:extLst>
  </p:cSld>
  <p:clrMapOvr>
    <a:masterClrMapping/>
  </p:clrMapOvr>
</p:notes>
</file>

<file path=ppt/notesSlides/notesSlide742.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2529" name="Rectangle 11"/>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a:ea typeface="ＭＳ Ｐゴシック" charset="0"/>
                <a:cs typeface="ＭＳ Ｐゴシック" charset="0"/>
              </a:defRPr>
            </a:lvl1pPr>
            <a:lvl2pPr marL="742950" indent="-285750" defTabSz="903288">
              <a:defRPr sz="2400">
                <a:solidFill>
                  <a:schemeClr val="tx1"/>
                </a:solidFill>
                <a:latin typeface="Arial"/>
                <a:ea typeface="ＭＳ Ｐゴシック" charset="0"/>
              </a:defRPr>
            </a:lvl2pPr>
            <a:lvl3pPr marL="1143000" indent="-228600" defTabSz="903288">
              <a:defRPr sz="2400">
                <a:solidFill>
                  <a:schemeClr val="tx1"/>
                </a:solidFill>
                <a:latin typeface="Arial"/>
                <a:ea typeface="ＭＳ Ｐゴシック" charset="0"/>
              </a:defRPr>
            </a:lvl3pPr>
            <a:lvl4pPr marL="1600200" indent="-228600" defTabSz="903288">
              <a:defRPr sz="2400">
                <a:solidFill>
                  <a:schemeClr val="tx1"/>
                </a:solidFill>
                <a:latin typeface="Arial"/>
                <a:ea typeface="ＭＳ Ｐゴシック" charset="0"/>
              </a:defRPr>
            </a:lvl4pPr>
            <a:lvl5pPr marL="2057400" indent="-228600" defTabSz="903288">
              <a:defRPr sz="2400">
                <a:solidFill>
                  <a:schemeClr val="tx1"/>
                </a:solidFill>
                <a:latin typeface="Arial"/>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9pPr>
          </a:lstStyle>
          <a:p>
            <a:pPr rtl="0"/>
            <a:fld id="{3997A419-355F-A04A-96E0-21643AF8E9FF}" type="slidenum">
              <a:rPr sz="800">
                <a:solidFill>
                  <a:prstClr val="black"/>
                </a:solidFill>
              </a:rPr>
              <a:pPr rtl="0"/>
              <a:t>742</a:t>
            </a:fld>
            <a:endParaRPr sz="800">
              <a:solidFill>
                <a:prstClr val="black"/>
              </a:solidFill>
            </a:endParaRPr>
          </a:p>
        </p:txBody>
      </p:sp>
      <p:sp>
        <p:nvSpPr>
          <p:cNvPr id="22530" name="Rectangle 2"/>
          <p:cNvSpPr>
            <a:spLocks noGrp="1" noRot="1" noChangeAspect="1" noChangeArrowheads="1" noTextEdit="1"/>
          </p:cNvSpPr>
          <p:nvPr>
            <p:ph type="sldImg"/>
          </p:nvPr>
        </p:nvSpPr>
        <p:spPr>
          <a:xfrm>
            <a:off x="1168400" y="1243013"/>
            <a:ext cx="4470400" cy="3354387"/>
          </a:xfrm>
        </p:spPr>
      </p:sp>
      <p:sp>
        <p:nvSpPr>
          <p:cNvPr id="2253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457200" rtl="0" eaLnBrk="1" fontAlgn="auto" latinLnBrk="0" hangingPunct="1">
              <a:lnSpc>
                <a:spcPct val="100000"/>
              </a:lnSpc>
              <a:spcBef>
                <a:spcPct val="0"/>
              </a:spcBef>
              <a:spcAft>
                <a:spcPct val="0"/>
              </a:spcAft>
              <a:buClrTx/>
              <a:buSzTx/>
              <a:buFontTx/>
              <a:buNone/>
              <a:defRPr/>
            </a:pPr>
            <a:r>
              <a:rPr lang="zh-TW"/>
              <a:t>8. SLAAC 和 DHCPv6</a:t>
            </a:r>
          </a:p>
          <a:p>
            <a:pPr marL="0" marR="0" lvl="0" indent="0" algn="l" defTabSz="457200" rtl="0" eaLnBrk="1" fontAlgn="auto" latinLnBrk="0" hangingPunct="1">
              <a:lnSpc>
                <a:spcPct val="100000"/>
              </a:lnSpc>
              <a:spcBef>
                <a:spcPct val="0"/>
              </a:spcBef>
              <a:spcAft>
                <a:spcPct val="0"/>
              </a:spcAft>
              <a:buClrTx/>
              <a:buSzTx/>
              <a:buFontTx/>
              <a:buNone/>
              <a:defRPr/>
            </a:pPr>
            <a:r>
              <a:rPr lang="zh-TW" sz="1200"/>
              <a:t>8.5 — 單元練習和測驗</a:t>
            </a:r>
          </a:p>
          <a:p>
            <a:pPr marL="0" marR="0" lvl="0" indent="0" algn="l" defTabSz="457200" rtl="0" eaLnBrk="1" fontAlgn="auto" latinLnBrk="0" hangingPunct="1">
              <a:lnSpc>
                <a:spcPct val="100000"/>
              </a:lnSpc>
              <a:spcBef>
                <a:spcPct val="0"/>
              </a:spcBef>
              <a:spcAft>
                <a:spcPct val="0"/>
              </a:spcAft>
              <a:buClrTx/>
              <a:buSzTx/>
              <a:buFontTx/>
              <a:buNone/>
              <a:defRPr/>
            </a:pPr>
            <a:r>
              <a:rPr lang="zh-TW" sz="1200"/>
              <a:t>8.5.2— 我在本單元中學到了什麼？</a:t>
            </a:r>
          </a:p>
        </p:txBody>
      </p:sp>
    </p:spTree>
    <p:extLst>
      <p:ext uri="{BB962C8B-B14F-4D97-AF65-F5344CB8AC3E}">
        <p14:creationId xmlns:p14="http://schemas.microsoft.com/office/powerpoint/2010/main" val="1020027510"/>
      </p:ext>
    </p:extLst>
  </p:cSld>
  <p:clrMapOvr>
    <a:masterClrMapping/>
  </p:clrMapOvr>
</p:notes>
</file>

<file path=ppt/notesSlides/notesSlide743.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2529" name="Rectangle 11"/>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a:ea typeface="ＭＳ Ｐゴシック" charset="0"/>
                <a:cs typeface="ＭＳ Ｐゴシック" charset="0"/>
              </a:defRPr>
            </a:lvl1pPr>
            <a:lvl2pPr marL="742950" indent="-285750" defTabSz="903288">
              <a:defRPr sz="2400">
                <a:solidFill>
                  <a:schemeClr val="tx1"/>
                </a:solidFill>
                <a:latin typeface="Arial"/>
                <a:ea typeface="ＭＳ Ｐゴシック" charset="0"/>
              </a:defRPr>
            </a:lvl2pPr>
            <a:lvl3pPr marL="1143000" indent="-228600" defTabSz="903288">
              <a:defRPr sz="2400">
                <a:solidFill>
                  <a:schemeClr val="tx1"/>
                </a:solidFill>
                <a:latin typeface="Arial"/>
                <a:ea typeface="ＭＳ Ｐゴシック" charset="0"/>
              </a:defRPr>
            </a:lvl3pPr>
            <a:lvl4pPr marL="1600200" indent="-228600" defTabSz="903288">
              <a:defRPr sz="2400">
                <a:solidFill>
                  <a:schemeClr val="tx1"/>
                </a:solidFill>
                <a:latin typeface="Arial"/>
                <a:ea typeface="ＭＳ Ｐゴシック" charset="0"/>
              </a:defRPr>
            </a:lvl4pPr>
            <a:lvl5pPr marL="2057400" indent="-228600" defTabSz="903288">
              <a:defRPr sz="2400">
                <a:solidFill>
                  <a:schemeClr val="tx1"/>
                </a:solidFill>
                <a:latin typeface="Arial"/>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9pPr>
          </a:lstStyle>
          <a:p>
            <a:pPr rtl="0"/>
            <a:fld id="{3997A419-355F-A04A-96E0-21643AF8E9FF}" type="slidenum">
              <a:rPr sz="800">
                <a:solidFill>
                  <a:prstClr val="black"/>
                </a:solidFill>
              </a:rPr>
              <a:pPr rtl="0"/>
              <a:t>743</a:t>
            </a:fld>
            <a:endParaRPr sz="800">
              <a:solidFill>
                <a:prstClr val="black"/>
              </a:solidFill>
            </a:endParaRPr>
          </a:p>
        </p:txBody>
      </p:sp>
      <p:sp>
        <p:nvSpPr>
          <p:cNvPr id="22530" name="Rectangle 2"/>
          <p:cNvSpPr>
            <a:spLocks noGrp="1" noRot="1" noChangeAspect="1" noChangeArrowheads="1" noTextEdit="1"/>
          </p:cNvSpPr>
          <p:nvPr>
            <p:ph type="sldImg"/>
          </p:nvPr>
        </p:nvSpPr>
        <p:spPr>
          <a:xfrm>
            <a:off x="1168400" y="1243013"/>
            <a:ext cx="4470400" cy="3354387"/>
          </a:xfrm>
        </p:spPr>
      </p:sp>
      <p:sp>
        <p:nvSpPr>
          <p:cNvPr id="2253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457200" rtl="0" eaLnBrk="1" fontAlgn="auto" latinLnBrk="0" hangingPunct="1">
              <a:lnSpc>
                <a:spcPct val="100000"/>
              </a:lnSpc>
              <a:spcBef>
                <a:spcPct val="0"/>
              </a:spcBef>
              <a:spcAft>
                <a:spcPct val="0"/>
              </a:spcAft>
              <a:buClrTx/>
              <a:buSzTx/>
              <a:buFontTx/>
              <a:buNone/>
              <a:defRPr/>
            </a:pPr>
            <a:r>
              <a:rPr lang="zh-TW"/>
              <a:t>8. SLAAC 和 DHCPv6</a:t>
            </a:r>
          </a:p>
          <a:p>
            <a:pPr marL="0" marR="0" lvl="0" indent="0" algn="l" defTabSz="457200" rtl="0" eaLnBrk="1" fontAlgn="auto" latinLnBrk="0" hangingPunct="1">
              <a:lnSpc>
                <a:spcPct val="100000"/>
              </a:lnSpc>
              <a:spcBef>
                <a:spcPct val="0"/>
              </a:spcBef>
              <a:spcAft>
                <a:spcPct val="0"/>
              </a:spcAft>
              <a:buClrTx/>
              <a:buSzTx/>
              <a:buFontTx/>
              <a:buNone/>
              <a:defRPr/>
            </a:pPr>
            <a:r>
              <a:rPr lang="zh-TW" sz="1200"/>
              <a:t>8.5 — 單元練習和測驗</a:t>
            </a:r>
          </a:p>
          <a:p>
            <a:pPr marL="0" marR="0" lvl="0" indent="0" algn="l" defTabSz="457200" rtl="0" eaLnBrk="1" fontAlgn="auto" latinLnBrk="0" hangingPunct="1">
              <a:lnSpc>
                <a:spcPct val="100000"/>
              </a:lnSpc>
              <a:spcBef>
                <a:spcPct val="0"/>
              </a:spcBef>
              <a:spcAft>
                <a:spcPct val="0"/>
              </a:spcAft>
              <a:buClrTx/>
              <a:buSzTx/>
              <a:buFontTx/>
              <a:buNone/>
              <a:defRPr/>
            </a:pPr>
            <a:r>
              <a:rPr lang="zh-TW" sz="1200"/>
              <a:t>8.5.2— 我在本單元中學到了什麼？</a:t>
            </a:r>
          </a:p>
        </p:txBody>
      </p:sp>
    </p:spTree>
    <p:extLst>
      <p:ext uri="{BB962C8B-B14F-4D97-AF65-F5344CB8AC3E}">
        <p14:creationId xmlns:p14="http://schemas.microsoft.com/office/powerpoint/2010/main" val="1953776310"/>
      </p:ext>
    </p:extLst>
  </p:cSld>
  <p:clrMapOvr>
    <a:masterClrMapping/>
  </p:clrMapOvr>
</p:notes>
</file>

<file path=ppt/notesSlides/notesSlide744.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2529" name="Rectangle 11"/>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a:ea typeface="ＭＳ Ｐゴシック" charset="0"/>
                <a:cs typeface="ＭＳ Ｐゴシック" charset="0"/>
              </a:defRPr>
            </a:lvl1pPr>
            <a:lvl2pPr marL="742950" indent="-285750" defTabSz="903288">
              <a:defRPr sz="2400">
                <a:solidFill>
                  <a:schemeClr val="tx1"/>
                </a:solidFill>
                <a:latin typeface="Arial"/>
                <a:ea typeface="ＭＳ Ｐゴシック" charset="0"/>
              </a:defRPr>
            </a:lvl2pPr>
            <a:lvl3pPr marL="1143000" indent="-228600" defTabSz="903288">
              <a:defRPr sz="2400">
                <a:solidFill>
                  <a:schemeClr val="tx1"/>
                </a:solidFill>
                <a:latin typeface="Arial"/>
                <a:ea typeface="ＭＳ Ｐゴシック" charset="0"/>
              </a:defRPr>
            </a:lvl3pPr>
            <a:lvl4pPr marL="1600200" indent="-228600" defTabSz="903288">
              <a:defRPr sz="2400">
                <a:solidFill>
                  <a:schemeClr val="tx1"/>
                </a:solidFill>
                <a:latin typeface="Arial"/>
                <a:ea typeface="ＭＳ Ｐゴシック" charset="0"/>
              </a:defRPr>
            </a:lvl4pPr>
            <a:lvl5pPr marL="2057400" indent="-228600" defTabSz="903288">
              <a:defRPr sz="2400">
                <a:solidFill>
                  <a:schemeClr val="tx1"/>
                </a:solidFill>
                <a:latin typeface="Arial"/>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9pPr>
          </a:lstStyle>
          <a:p>
            <a:pPr rtl="0"/>
            <a:fld id="{3997A419-355F-A04A-96E0-21643AF8E9FF}" type="slidenum">
              <a:rPr sz="800">
                <a:solidFill>
                  <a:prstClr val="black"/>
                </a:solidFill>
              </a:rPr>
              <a:pPr rtl="0"/>
              <a:t>744</a:t>
            </a:fld>
            <a:endParaRPr sz="800">
              <a:solidFill>
                <a:prstClr val="black"/>
              </a:solidFill>
            </a:endParaRPr>
          </a:p>
        </p:txBody>
      </p:sp>
      <p:sp>
        <p:nvSpPr>
          <p:cNvPr id="22530" name="Rectangle 2"/>
          <p:cNvSpPr>
            <a:spLocks noGrp="1" noRot="1" noChangeAspect="1" noChangeArrowheads="1" noTextEdit="1"/>
          </p:cNvSpPr>
          <p:nvPr>
            <p:ph type="sldImg"/>
          </p:nvPr>
        </p:nvSpPr>
        <p:spPr>
          <a:xfrm>
            <a:off x="1168400" y="1243013"/>
            <a:ext cx="4470400" cy="3354387"/>
          </a:xfrm>
        </p:spPr>
      </p:sp>
      <p:sp>
        <p:nvSpPr>
          <p:cNvPr id="2253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457200" rtl="0" eaLnBrk="1" fontAlgn="auto" latinLnBrk="0" hangingPunct="1">
              <a:lnSpc>
                <a:spcPct val="100000"/>
              </a:lnSpc>
              <a:spcBef>
                <a:spcPct val="0"/>
              </a:spcBef>
              <a:spcAft>
                <a:spcPct val="0"/>
              </a:spcAft>
              <a:buClrTx/>
              <a:buSzTx/>
              <a:buFontTx/>
              <a:buNone/>
              <a:defRPr/>
            </a:pPr>
            <a:r>
              <a:rPr lang="zh-TW"/>
              <a:t>8. SLAAC 和 DHCPv6</a:t>
            </a:r>
          </a:p>
          <a:p>
            <a:pPr marL="0" marR="0" lvl="0" indent="0" algn="l" defTabSz="457200" rtl="0" eaLnBrk="1" fontAlgn="auto" latinLnBrk="0" hangingPunct="1">
              <a:lnSpc>
                <a:spcPct val="100000"/>
              </a:lnSpc>
              <a:spcBef>
                <a:spcPct val="0"/>
              </a:spcBef>
              <a:spcAft>
                <a:spcPct val="0"/>
              </a:spcAft>
              <a:buClrTx/>
              <a:buSzTx/>
              <a:buFontTx/>
              <a:buNone/>
              <a:defRPr/>
            </a:pPr>
            <a:r>
              <a:rPr lang="zh-TW" sz="1200"/>
              <a:t>8.5 — 單元練習和測驗</a:t>
            </a:r>
          </a:p>
          <a:p>
            <a:pPr marL="0" marR="0" lvl="0" indent="0" algn="l" defTabSz="457200" rtl="0" eaLnBrk="1" fontAlgn="auto" latinLnBrk="0" hangingPunct="1">
              <a:lnSpc>
                <a:spcPct val="100000"/>
              </a:lnSpc>
              <a:spcBef>
                <a:spcPct val="0"/>
              </a:spcBef>
              <a:spcAft>
                <a:spcPct val="0"/>
              </a:spcAft>
              <a:buClrTx/>
              <a:buSzTx/>
              <a:buFontTx/>
              <a:buNone/>
              <a:defRPr/>
            </a:pPr>
            <a:r>
              <a:rPr lang="zh-TW" sz="1200"/>
              <a:t>8.5.2— 我在本單元中學到了什麼？</a:t>
            </a:r>
          </a:p>
          <a:p>
            <a:pPr marL="0" marR="0" lvl="0" indent="0" algn="l" defTabSz="457200" rtl="0" eaLnBrk="1" fontAlgn="auto" latinLnBrk="0" hangingPunct="1">
              <a:lnSpc>
                <a:spcPct val="100000"/>
              </a:lnSpc>
              <a:spcBef>
                <a:spcPct val="0"/>
              </a:spcBef>
              <a:spcAft>
                <a:spcPct val="0"/>
              </a:spcAft>
              <a:buClrTx/>
              <a:buSzTx/>
              <a:buFontTx/>
              <a:buNone/>
              <a:defRPr/>
            </a:pPr>
            <a:r>
              <a:rPr lang="zh-TW" sz="1200"/>
              <a:t>8.5.3 — 單元測驗 - SLAAC 和 DHCPv6</a:t>
            </a:r>
          </a:p>
        </p:txBody>
      </p:sp>
    </p:spTree>
    <p:extLst>
      <p:ext uri="{BB962C8B-B14F-4D97-AF65-F5344CB8AC3E}">
        <p14:creationId xmlns:p14="http://schemas.microsoft.com/office/powerpoint/2010/main" val="1553405483"/>
      </p:ext>
    </p:extLst>
  </p:cSld>
  <p:clrMapOvr>
    <a:masterClrMapping/>
  </p:clrMapOvr>
</p:notes>
</file>

<file path=ppt/notesSlides/notesSlide745.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57345" name="Rectangle 11"/>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a:ea typeface="ＭＳ Ｐゴシック" charset="0"/>
                <a:cs typeface="ＭＳ Ｐゴシック" charset="0"/>
              </a:defRPr>
            </a:lvl1pPr>
            <a:lvl2pPr marL="742950" indent="-285750" defTabSz="903288">
              <a:defRPr sz="2400">
                <a:solidFill>
                  <a:schemeClr val="tx1"/>
                </a:solidFill>
                <a:latin typeface="Arial"/>
                <a:ea typeface="ＭＳ Ｐゴシック" charset="0"/>
              </a:defRPr>
            </a:lvl2pPr>
            <a:lvl3pPr marL="1143000" indent="-228600" defTabSz="903288">
              <a:defRPr sz="2400">
                <a:solidFill>
                  <a:schemeClr val="tx1"/>
                </a:solidFill>
                <a:latin typeface="Arial"/>
                <a:ea typeface="ＭＳ Ｐゴシック" charset="0"/>
              </a:defRPr>
            </a:lvl3pPr>
            <a:lvl4pPr marL="1600200" indent="-228600" defTabSz="903288">
              <a:defRPr sz="2400">
                <a:solidFill>
                  <a:schemeClr val="tx1"/>
                </a:solidFill>
                <a:latin typeface="Arial"/>
                <a:ea typeface="ＭＳ Ｐゴシック" charset="0"/>
              </a:defRPr>
            </a:lvl4pPr>
            <a:lvl5pPr marL="2057400" indent="-228600" defTabSz="903288">
              <a:defRPr sz="2400">
                <a:solidFill>
                  <a:schemeClr val="tx1"/>
                </a:solidFill>
                <a:latin typeface="Arial"/>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9pPr>
          </a:lstStyle>
          <a:p>
            <a:pPr rtl="0"/>
            <a:fld id="{6C92755B-29FD-8743-9094-C0E3A734D22E}" type="slidenum">
              <a:rPr sz="800">
                <a:solidFill>
                  <a:prstClr val="black"/>
                </a:solidFill>
              </a:rPr>
              <a:pPr rtl="0"/>
              <a:t>745</a:t>
            </a:fld>
            <a:endParaRPr sz="800">
              <a:solidFill>
                <a:prstClr val="black"/>
              </a:solidFill>
            </a:endParaRPr>
          </a:p>
        </p:txBody>
      </p:sp>
      <p:sp>
        <p:nvSpPr>
          <p:cNvPr id="57346" name="Rectangle 2"/>
          <p:cNvSpPr>
            <a:spLocks noGrp="1" noRot="1" noChangeAspect="1" noChangeArrowheads="1" noTextEdit="1"/>
          </p:cNvSpPr>
          <p:nvPr>
            <p:ph type="sldImg"/>
          </p:nvPr>
        </p:nvSpPr>
        <p:spPr>
          <a:xfrm>
            <a:off x="1168400" y="1243013"/>
            <a:ext cx="4470400" cy="3354387"/>
          </a:xfrm>
        </p:spPr>
      </p:sp>
      <p:sp>
        <p:nvSpPr>
          <p:cNvPr id="57347"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457200" rtl="0" eaLnBrk="1" fontAlgn="auto" latinLnBrk="0" hangingPunct="1">
              <a:lnSpc>
                <a:spcPct val="80000"/>
              </a:lnSpc>
              <a:spcBef>
                <a:spcPct val="0"/>
              </a:spcBef>
              <a:spcAft>
                <a:spcPct val="0"/>
              </a:spcAft>
              <a:buClrTx/>
              <a:buSzTx/>
              <a:buFontTx/>
              <a:buNone/>
              <a:defRPr/>
            </a:pPr>
            <a:endParaRPr lang="en-US"/>
          </a:p>
        </p:txBody>
      </p:sp>
    </p:spTree>
    <p:extLst>
      <p:ext uri="{BB962C8B-B14F-4D97-AF65-F5344CB8AC3E}">
        <p14:creationId xmlns:p14="http://schemas.microsoft.com/office/powerpoint/2010/main" val="3659717134"/>
      </p:ext>
    </p:extLst>
  </p:cSld>
  <p:clrMapOvr>
    <a:masterClrMapping/>
  </p:clrMapOvr>
</p:notes>
</file>

<file path=ppt/notesSlides/notesSlide746.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buFontTx/>
              <a:buNone/>
            </a:pPr>
            <a:r>
              <a:rPr lang="zh-TW" b="0"/>
              <a:t>Cisco Networking Academy Program</a:t>
            </a:r>
          </a:p>
          <a:p>
            <a:pPr rtl="0"/>
            <a:r>
              <a:rPr lang="zh-TW">
                <a:solidFill>
                  <a:schemeClr val="accent5">
                    <a:lumMod val="40000"/>
                    <a:lumOff val="60000"/>
                  </a:schemeClr>
                </a:solidFill>
              </a:rPr>
              <a:t>交換、路由和無線基礎  v7.0 版 (SRWE)</a:t>
            </a:r>
          </a:p>
          <a:p>
            <a:pPr rtl="0">
              <a:buFontTx/>
              <a:buNone/>
            </a:pPr>
            <a:r>
              <a:rPr lang="zh-TW">
                <a:solidFill>
                  <a:schemeClr val="accent5">
                    <a:lumMod val="40000"/>
                    <a:lumOff val="60000"/>
                  </a:schemeClr>
                </a:solidFill>
              </a:rPr>
              <a:t>單元 9：FHRP 概念</a:t>
            </a:r>
          </a:p>
          <a:p>
            <a:endParaRPr lang="en-US"/>
          </a:p>
        </p:txBody>
      </p:sp>
      <p:sp>
        <p:nvSpPr>
          <p:cNvPr id="4" name="Slide Number Placeholder 3"/>
          <p:cNvSpPr>
            <a:spLocks noGrp="1"/>
          </p:cNvSpPr>
          <p:nvPr>
            <p:ph type="sldNum" sz="quarter" idx="10"/>
          </p:nvPr>
        </p:nvSpPr>
        <p:spPr/>
        <p:txBody>
          <a:bodyPr/>
          <a:lstStyle/>
          <a:p>
            <a:pPr rtl="0"/>
            <a:fld id="{5641018C-6CAF-B84E-B92C-ECB119457FBA}" type="slidenum">
              <a:rPr/>
              <a:t>746</a:t>
            </a:fld>
            <a:endParaRPr/>
          </a:p>
        </p:txBody>
      </p:sp>
    </p:spTree>
    <p:extLst>
      <p:ext uri="{BB962C8B-B14F-4D97-AF65-F5344CB8AC3E}">
        <p14:creationId xmlns:p14="http://schemas.microsoft.com/office/powerpoint/2010/main" val="2507489552"/>
      </p:ext>
    </p:extLst>
  </p:cSld>
  <p:clrMapOvr>
    <a:masterClrMapping/>
  </p:clrMapOvr>
</p:notes>
</file>

<file path=ppt/notesSlides/notesSlide747.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18434" name="Rectangle 11"/>
          <p:cNvSpPr txBox="1">
            <a:spLocks noGrp="1" noChangeArrowheads="1"/>
          </p:cNvSpPr>
          <p:nvPr/>
        </p:nvSpPr>
        <p:spPr bwMode="auto">
          <a:xfrm>
            <a:off x="5885392" y="9435469"/>
            <a:ext cx="806779" cy="312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a:cs typeface="Arial"/>
              </a:defRPr>
            </a:lvl1pPr>
            <a:lvl2pPr marL="742950" indent="-285750" defTabSz="903288" eaLnBrk="0" hangingPunct="0">
              <a:defRPr sz="2400" b="1">
                <a:solidFill>
                  <a:schemeClr val="tx1"/>
                </a:solidFill>
                <a:latin typeface="Arial"/>
                <a:cs typeface="Arial"/>
              </a:defRPr>
            </a:lvl2pPr>
            <a:lvl3pPr marL="1143000" indent="-228600" defTabSz="903288" eaLnBrk="0" hangingPunct="0">
              <a:defRPr sz="2400" b="1">
                <a:solidFill>
                  <a:schemeClr val="tx1"/>
                </a:solidFill>
                <a:latin typeface="Arial"/>
                <a:cs typeface="Arial"/>
              </a:defRPr>
            </a:lvl3pPr>
            <a:lvl4pPr marL="1600200" indent="-228600" defTabSz="903288" eaLnBrk="0" hangingPunct="0">
              <a:defRPr sz="2400" b="1">
                <a:solidFill>
                  <a:schemeClr val="tx1"/>
                </a:solidFill>
                <a:latin typeface="Arial"/>
                <a:cs typeface="Arial"/>
              </a:defRPr>
            </a:lvl4pPr>
            <a:lvl5pPr marL="2057400" indent="-228600" defTabSz="903288" eaLnBrk="0" hangingPunct="0">
              <a:defRPr sz="2400" b="1">
                <a:solidFill>
                  <a:schemeClr val="tx1"/>
                </a:solidFill>
                <a:latin typeface="Arial"/>
                <a:cs typeface="Arial"/>
              </a:defRPr>
            </a:lvl5pPr>
            <a:lvl6pPr marL="2514600" indent="-228600" defTabSz="903288" eaLnBrk="0" fontAlgn="base" hangingPunct="0">
              <a:spcBef>
                <a:spcPct val="0"/>
              </a:spcBef>
              <a:spcAft>
                <a:spcPct val="0"/>
              </a:spcAft>
              <a:defRPr sz="2400" b="1">
                <a:solidFill>
                  <a:schemeClr val="tx1"/>
                </a:solidFill>
                <a:latin typeface="Arial"/>
                <a:cs typeface="Arial"/>
              </a:defRPr>
            </a:lvl6pPr>
            <a:lvl7pPr marL="2971800" indent="-228600" defTabSz="903288" eaLnBrk="0" fontAlgn="base" hangingPunct="0">
              <a:spcBef>
                <a:spcPct val="0"/>
              </a:spcBef>
              <a:spcAft>
                <a:spcPct val="0"/>
              </a:spcAft>
              <a:defRPr sz="2400" b="1">
                <a:solidFill>
                  <a:schemeClr val="tx1"/>
                </a:solidFill>
                <a:latin typeface="Arial"/>
                <a:cs typeface="Arial"/>
              </a:defRPr>
            </a:lvl7pPr>
            <a:lvl8pPr marL="3429000" indent="-228600" defTabSz="903288" eaLnBrk="0" fontAlgn="base" hangingPunct="0">
              <a:spcBef>
                <a:spcPct val="0"/>
              </a:spcBef>
              <a:spcAft>
                <a:spcPct val="0"/>
              </a:spcAft>
              <a:defRPr sz="2400" b="1">
                <a:solidFill>
                  <a:schemeClr val="tx1"/>
                </a:solidFill>
                <a:latin typeface="Arial"/>
                <a:cs typeface="Arial"/>
              </a:defRPr>
            </a:lvl8pPr>
            <a:lvl9pPr marL="3886200" indent="-228600" defTabSz="903288" eaLnBrk="0" fontAlgn="base" hangingPunct="0">
              <a:spcBef>
                <a:spcPct val="0"/>
              </a:spcBef>
              <a:spcAft>
                <a:spcPct val="0"/>
              </a:spcAft>
              <a:defRPr sz="2400" b="1">
                <a:solidFill>
                  <a:schemeClr val="tx1"/>
                </a:solidFill>
                <a:latin typeface="Arial"/>
                <a:cs typeface="Arial"/>
              </a:defRPr>
            </a:lvl9pPr>
          </a:lstStyle>
          <a:p>
            <a:pPr algn="r" rtl="0"/>
            <a:fld id="{7C839C26-801B-42B6-A101-60F37FE2B0A8}" type="slidenum">
              <a:rPr sz="800" b="0">
                <a:solidFill>
                  <a:prstClr val="black"/>
                </a:solidFill>
              </a:rPr>
              <a:pPr algn="r" rtl="0"/>
              <a:t>747</a:t>
            </a:fld>
            <a:endParaRPr sz="800" b="0">
              <a:solidFill>
                <a:prstClr val="black"/>
              </a:solidFill>
            </a:endParaRPr>
          </a:p>
        </p:txBody>
      </p:sp>
      <p:sp>
        <p:nvSpPr>
          <p:cNvPr id="18435" name="Rectangle 2"/>
          <p:cNvSpPr>
            <a:spLocks noGrp="1" noRot="1" noChangeAspect="1" noChangeArrowheads="1" noTextEdit="1"/>
          </p:cNvSpPr>
          <p:nvPr>
            <p:ph type="sldImg"/>
          </p:nvPr>
        </p:nvSpPr>
        <p:spPr>
          <a:xfrm>
            <a:off x="1168400" y="1243013"/>
            <a:ext cx="4470400" cy="3354387"/>
          </a:xfrm>
        </p:spPr>
      </p:sp>
      <p:sp>
        <p:nvSpPr>
          <p:cNvPr id="1843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buFontTx/>
              <a:buNone/>
            </a:pPr>
            <a:r>
              <a:rPr lang="zh-TW"/>
              <a:t>9 - 簡介</a:t>
            </a:r>
          </a:p>
          <a:p>
            <a:pPr rtl="0">
              <a:buFontTx/>
              <a:buNone/>
            </a:pPr>
            <a:r>
              <a:rPr lang="zh-TW"/>
              <a:t>9.0.2 - 我將學會在這個</a:t>
            </a:r>
            <a:r>
              <a:rPr lang="zh-TW" altLang="en-US"/>
              <a:t>單元</a:t>
            </a:r>
            <a:r>
              <a:rPr lang="zh-TW"/>
              <a:t>中做什麼？</a:t>
            </a:r>
          </a:p>
        </p:txBody>
      </p:sp>
    </p:spTree>
    <p:extLst>
      <p:ext uri="{BB962C8B-B14F-4D97-AF65-F5344CB8AC3E}">
        <p14:creationId xmlns:p14="http://schemas.microsoft.com/office/powerpoint/2010/main" val="764726722"/>
      </p:ext>
    </p:extLst>
  </p:cSld>
  <p:clrMapOvr>
    <a:masterClrMapping/>
  </p:clrMapOvr>
</p:notes>
</file>

<file path=ppt/notesSlides/notesSlide748.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9 — FHRP 概念</a:t>
            </a:r>
          </a:p>
          <a:p>
            <a:pPr rtl="0"/>
            <a:r>
              <a:rPr lang="zh-TW"/>
              <a:t>9.1 - 第一跳備援協定</a:t>
            </a:r>
          </a:p>
          <a:p>
            <a:pPr rtl="0"/>
            <a:r>
              <a:rPr lang="zh-TW"/>
              <a:t>9.1.1 — 預設閘道限制</a:t>
            </a:r>
          </a:p>
        </p:txBody>
      </p:sp>
      <p:sp>
        <p:nvSpPr>
          <p:cNvPr id="4" name="Slide Number Placeholder 3"/>
          <p:cNvSpPr>
            <a:spLocks noGrp="1"/>
          </p:cNvSpPr>
          <p:nvPr>
            <p:ph type="sldNum" sz="quarter" idx="5"/>
          </p:nvPr>
        </p:nvSpPr>
        <p:spPr/>
        <p:txBody>
          <a:bodyPr/>
          <a:lstStyle/>
          <a:p>
            <a:pPr rtl="0"/>
            <a:fld id="{5641018C-6CAF-B84E-B92C-ECB119457FBA}" type="slidenum">
              <a:rPr/>
              <a:t>748</a:t>
            </a:fld>
            <a:endParaRPr/>
          </a:p>
        </p:txBody>
      </p:sp>
    </p:spTree>
    <p:extLst>
      <p:ext uri="{BB962C8B-B14F-4D97-AF65-F5344CB8AC3E}">
        <p14:creationId xmlns:p14="http://schemas.microsoft.com/office/powerpoint/2010/main" val="2103835031"/>
      </p:ext>
    </p:extLst>
  </p:cSld>
  <p:clrMapOvr>
    <a:masterClrMapping/>
  </p:clrMapOvr>
</p:notes>
</file>

<file path=ppt/notesSlides/notesSlide749.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9 — FHRP 概念</a:t>
            </a:r>
          </a:p>
          <a:p>
            <a:pPr rtl="0"/>
            <a:r>
              <a:rPr lang="zh-TW"/>
              <a:t>9.1 - 第一跳備援協定</a:t>
            </a:r>
          </a:p>
          <a:p>
            <a:pPr rtl="0"/>
            <a:r>
              <a:rPr lang="zh-TW"/>
              <a:t>9.1.2 — 路由器備援</a:t>
            </a:r>
          </a:p>
        </p:txBody>
      </p:sp>
      <p:sp>
        <p:nvSpPr>
          <p:cNvPr id="4" name="Slide Number Placeholder 3"/>
          <p:cNvSpPr>
            <a:spLocks noGrp="1"/>
          </p:cNvSpPr>
          <p:nvPr>
            <p:ph type="sldNum" sz="quarter" idx="5"/>
          </p:nvPr>
        </p:nvSpPr>
        <p:spPr/>
        <p:txBody>
          <a:bodyPr/>
          <a:lstStyle/>
          <a:p>
            <a:pPr rtl="0"/>
            <a:fld id="{5641018C-6CAF-B84E-B92C-ECB119457FBA}" type="slidenum">
              <a:rPr/>
              <a:t>749</a:t>
            </a:fld>
            <a:endParaRPr/>
          </a:p>
        </p:txBody>
      </p:sp>
    </p:spTree>
    <p:extLst>
      <p:ext uri="{BB962C8B-B14F-4D97-AF65-F5344CB8AC3E}">
        <p14:creationId xmlns:p14="http://schemas.microsoft.com/office/powerpoint/2010/main" val="2077966318"/>
      </p:ext>
    </p:extLst>
  </p:cSld>
  <p:clrMapOvr>
    <a:masterClrMapping/>
  </p:clrMapOvr>
</p:notes>
</file>

<file path=ppt/notesSlides/notesSlide75.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2529" name="Rectangle 11"/>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a:ea typeface="ＭＳ Ｐゴシック" charset="0"/>
                <a:cs typeface="ＭＳ Ｐゴシック" charset="0"/>
              </a:defRPr>
            </a:lvl1pPr>
            <a:lvl2pPr marL="742950" indent="-285750" defTabSz="903288">
              <a:defRPr sz="2400">
                <a:solidFill>
                  <a:schemeClr val="tx1"/>
                </a:solidFill>
                <a:latin typeface="Arial"/>
                <a:ea typeface="ＭＳ Ｐゴシック" charset="0"/>
              </a:defRPr>
            </a:lvl2pPr>
            <a:lvl3pPr marL="1143000" indent="-228600" defTabSz="903288">
              <a:defRPr sz="2400">
                <a:solidFill>
                  <a:schemeClr val="tx1"/>
                </a:solidFill>
                <a:latin typeface="Arial"/>
                <a:ea typeface="ＭＳ Ｐゴシック" charset="0"/>
              </a:defRPr>
            </a:lvl3pPr>
            <a:lvl4pPr marL="1600200" indent="-228600" defTabSz="903288">
              <a:defRPr sz="2400">
                <a:solidFill>
                  <a:schemeClr val="tx1"/>
                </a:solidFill>
                <a:latin typeface="Arial"/>
                <a:ea typeface="ＭＳ Ｐゴシック" charset="0"/>
              </a:defRPr>
            </a:lvl4pPr>
            <a:lvl5pPr marL="2057400" indent="-228600" defTabSz="903288">
              <a:defRPr sz="2400">
                <a:solidFill>
                  <a:schemeClr val="tx1"/>
                </a:solidFill>
                <a:latin typeface="Arial"/>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9pPr>
          </a:lstStyle>
          <a:p>
            <a:pPr rtl="0"/>
            <a:fld id="{3997A419-355F-A04A-96E0-21643AF8E9FF}" type="slidenum">
              <a:rPr sz="800">
                <a:solidFill>
                  <a:prstClr val="black"/>
                </a:solidFill>
              </a:rPr>
              <a:pPr rtl="0"/>
              <a:t>75</a:t>
            </a:fld>
            <a:endParaRPr sz="800">
              <a:solidFill>
                <a:prstClr val="black"/>
              </a:solidFill>
            </a:endParaRPr>
          </a:p>
        </p:txBody>
      </p:sp>
      <p:sp>
        <p:nvSpPr>
          <p:cNvPr id="22530" name="Rectangle 2"/>
          <p:cNvSpPr>
            <a:spLocks noGrp="1" noRot="1" noChangeAspect="1" noChangeArrowheads="1" noTextEdit="1"/>
          </p:cNvSpPr>
          <p:nvPr>
            <p:ph type="sldImg"/>
          </p:nvPr>
        </p:nvSpPr>
        <p:spPr>
          <a:xfrm>
            <a:off x="1168400" y="1243013"/>
            <a:ext cx="4470400" cy="3354387"/>
          </a:xfrm>
        </p:spPr>
      </p:sp>
      <p:sp>
        <p:nvSpPr>
          <p:cNvPr id="2253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lnSpc>
                <a:spcPct val="80000"/>
              </a:lnSpc>
              <a:buFontTx/>
              <a:buNone/>
            </a:pPr>
            <a:r>
              <a:rPr lang="zh-TW" sz="1200" kern="1200">
                <a:solidFill>
                  <a:schemeClr val="tx1"/>
                </a:solidFill>
                <a:latin typeface="Arial"/>
                <a:ea typeface="ＭＳ Ｐゴシック" charset="0"/>
                <a:cs typeface="ＭＳ Ｐゴシック" charset="0"/>
              </a:rPr>
              <a:t>2 — 基本交換器和終端裝置組態</a:t>
            </a:r>
          </a:p>
          <a:p>
            <a:pPr rtl="0">
              <a:lnSpc>
                <a:spcPct val="80000"/>
              </a:lnSpc>
              <a:buFontTx/>
              <a:buNone/>
            </a:pPr>
            <a:r>
              <a:rPr lang="zh-TW" sz="1200" kern="1200">
                <a:solidFill>
                  <a:schemeClr val="tx1"/>
                </a:solidFill>
                <a:latin typeface="Arial"/>
                <a:ea typeface="ＭＳ Ｐゴシック" charset="0"/>
                <a:cs typeface="ＭＳ Ｐゴシック" charset="0"/>
              </a:rPr>
              <a:t>2.7 – Configure IP Addressing</a:t>
            </a:r>
          </a:p>
          <a:p>
            <a:pPr rtl="0">
              <a:lnSpc>
                <a:spcPct val="80000"/>
              </a:lnSpc>
              <a:buFontTx/>
              <a:buNone/>
            </a:pPr>
            <a:r>
              <a:rPr lang="zh-TW">
                <a:latin typeface="Arial"/>
              </a:rPr>
              <a:t>2.7.1 — 手動設定終端裝置的 IP 位址</a:t>
            </a:r>
          </a:p>
          <a:p>
            <a:endParaRPr lang="en-US"/>
          </a:p>
        </p:txBody>
      </p:sp>
    </p:spTree>
    <p:extLst>
      <p:ext uri="{BB962C8B-B14F-4D97-AF65-F5344CB8AC3E}">
        <p14:creationId xmlns:p14="http://schemas.microsoft.com/office/powerpoint/2010/main" val="951243358"/>
      </p:ext>
    </p:extLst>
  </p:cSld>
  <p:clrMapOvr>
    <a:masterClrMapping/>
  </p:clrMapOvr>
</p:notes>
</file>

<file path=ppt/notesSlides/notesSlide750.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9 — FHRP 概念</a:t>
            </a:r>
          </a:p>
          <a:p>
            <a:pPr rtl="0"/>
            <a:r>
              <a:rPr lang="zh-TW"/>
              <a:t>9.1 - 第一跳備援協定</a:t>
            </a:r>
          </a:p>
          <a:p>
            <a:pPr rtl="0"/>
            <a:r>
              <a:rPr lang="zh-TW"/>
              <a:t>9.1.2 — 路由器備援 (續)</a:t>
            </a:r>
          </a:p>
        </p:txBody>
      </p:sp>
      <p:sp>
        <p:nvSpPr>
          <p:cNvPr id="4" name="Slide Number Placeholder 3"/>
          <p:cNvSpPr>
            <a:spLocks noGrp="1"/>
          </p:cNvSpPr>
          <p:nvPr>
            <p:ph type="sldNum" sz="quarter" idx="5"/>
          </p:nvPr>
        </p:nvSpPr>
        <p:spPr/>
        <p:txBody>
          <a:bodyPr/>
          <a:lstStyle/>
          <a:p>
            <a:pPr rtl="0"/>
            <a:fld id="{5641018C-6CAF-B84E-B92C-ECB119457FBA}" type="slidenum">
              <a:rPr/>
              <a:t>750</a:t>
            </a:fld>
            <a:endParaRPr/>
          </a:p>
        </p:txBody>
      </p:sp>
    </p:spTree>
    <p:extLst>
      <p:ext uri="{BB962C8B-B14F-4D97-AF65-F5344CB8AC3E}">
        <p14:creationId xmlns:p14="http://schemas.microsoft.com/office/powerpoint/2010/main" val="1258624854"/>
      </p:ext>
    </p:extLst>
  </p:cSld>
  <p:clrMapOvr>
    <a:masterClrMapping/>
  </p:clrMapOvr>
</p:notes>
</file>

<file path=ppt/notesSlides/notesSlide751.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9 — FHRP 概念</a:t>
            </a:r>
          </a:p>
          <a:p>
            <a:pPr rtl="0"/>
            <a:r>
              <a:rPr lang="zh-TW"/>
              <a:t>9.1 - 第一跳備援協定</a:t>
            </a:r>
          </a:p>
          <a:p>
            <a:pPr rtl="0"/>
            <a:r>
              <a:rPr lang="zh-TW"/>
              <a:t>9.1.3 — 路由器容錯移轉的步驟</a:t>
            </a:r>
          </a:p>
        </p:txBody>
      </p:sp>
      <p:sp>
        <p:nvSpPr>
          <p:cNvPr id="4" name="Slide Number Placeholder 3"/>
          <p:cNvSpPr>
            <a:spLocks noGrp="1"/>
          </p:cNvSpPr>
          <p:nvPr>
            <p:ph type="sldNum" sz="quarter" idx="5"/>
          </p:nvPr>
        </p:nvSpPr>
        <p:spPr/>
        <p:txBody>
          <a:bodyPr/>
          <a:lstStyle/>
          <a:p>
            <a:pPr rtl="0"/>
            <a:fld id="{5641018C-6CAF-B84E-B92C-ECB119457FBA}" type="slidenum">
              <a:rPr/>
              <a:t>751</a:t>
            </a:fld>
            <a:endParaRPr/>
          </a:p>
        </p:txBody>
      </p:sp>
    </p:spTree>
    <p:extLst>
      <p:ext uri="{BB962C8B-B14F-4D97-AF65-F5344CB8AC3E}">
        <p14:creationId xmlns:p14="http://schemas.microsoft.com/office/powerpoint/2010/main" val="1915178060"/>
      </p:ext>
    </p:extLst>
  </p:cSld>
  <p:clrMapOvr>
    <a:masterClrMapping/>
  </p:clrMapOvr>
</p:notes>
</file>

<file path=ppt/notesSlides/notesSlide752.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9 — FHRP 概念</a:t>
            </a:r>
          </a:p>
          <a:p>
            <a:pPr rtl="0"/>
            <a:r>
              <a:rPr lang="zh-TW"/>
              <a:t>9.1 - 第一跳備援協定</a:t>
            </a:r>
          </a:p>
          <a:p>
            <a:pPr rtl="0"/>
            <a:r>
              <a:rPr lang="zh-TW"/>
              <a:t>9.1.4 — FHRP 選項</a:t>
            </a:r>
          </a:p>
          <a:p>
            <a:pPr rtl="0"/>
            <a:r>
              <a:rPr lang="zh-TW"/>
              <a:t>9.1.5 — 檢查你的理解 — 第一跳備援協定</a:t>
            </a:r>
          </a:p>
        </p:txBody>
      </p:sp>
      <p:sp>
        <p:nvSpPr>
          <p:cNvPr id="4" name="Slide Number Placeholder 3"/>
          <p:cNvSpPr>
            <a:spLocks noGrp="1"/>
          </p:cNvSpPr>
          <p:nvPr>
            <p:ph type="sldNum" sz="quarter" idx="5"/>
          </p:nvPr>
        </p:nvSpPr>
        <p:spPr/>
        <p:txBody>
          <a:bodyPr/>
          <a:lstStyle/>
          <a:p>
            <a:pPr rtl="0"/>
            <a:fld id="{5641018C-6CAF-B84E-B92C-ECB119457FBA}" type="slidenum">
              <a:rPr/>
              <a:t>752</a:t>
            </a:fld>
            <a:endParaRPr/>
          </a:p>
        </p:txBody>
      </p:sp>
    </p:spTree>
    <p:extLst>
      <p:ext uri="{BB962C8B-B14F-4D97-AF65-F5344CB8AC3E}">
        <p14:creationId xmlns:p14="http://schemas.microsoft.com/office/powerpoint/2010/main" val="1556654865"/>
      </p:ext>
    </p:extLst>
  </p:cSld>
  <p:clrMapOvr>
    <a:masterClrMapping/>
  </p:clrMapOvr>
</p:notes>
</file>

<file path=ppt/notesSlides/notesSlide753.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9 — FHRP 概念</a:t>
            </a:r>
          </a:p>
          <a:p>
            <a:pPr rtl="0"/>
            <a:r>
              <a:rPr lang="zh-TW"/>
              <a:t>9.2 — HSRP</a:t>
            </a:r>
          </a:p>
          <a:p>
            <a:pPr rtl="0"/>
            <a:r>
              <a:rPr lang="zh-TW"/>
              <a:t>9.2.1 — HSRP 概述</a:t>
            </a:r>
          </a:p>
        </p:txBody>
      </p:sp>
      <p:sp>
        <p:nvSpPr>
          <p:cNvPr id="4" name="Slide Number Placeholder 3"/>
          <p:cNvSpPr>
            <a:spLocks noGrp="1"/>
          </p:cNvSpPr>
          <p:nvPr>
            <p:ph type="sldNum" sz="quarter" idx="5"/>
          </p:nvPr>
        </p:nvSpPr>
        <p:spPr/>
        <p:txBody>
          <a:bodyPr/>
          <a:lstStyle/>
          <a:p>
            <a:pPr rtl="0"/>
            <a:fld id="{5641018C-6CAF-B84E-B92C-ECB119457FBA}" type="slidenum">
              <a:rPr/>
              <a:t>753</a:t>
            </a:fld>
            <a:endParaRPr/>
          </a:p>
        </p:txBody>
      </p:sp>
    </p:spTree>
    <p:extLst>
      <p:ext uri="{BB962C8B-B14F-4D97-AF65-F5344CB8AC3E}">
        <p14:creationId xmlns:p14="http://schemas.microsoft.com/office/powerpoint/2010/main" val="1021872695"/>
      </p:ext>
    </p:extLst>
  </p:cSld>
  <p:clrMapOvr>
    <a:masterClrMapping/>
  </p:clrMapOvr>
</p:notes>
</file>

<file path=ppt/notesSlides/notesSlide754.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9 — FHRP 概念</a:t>
            </a:r>
          </a:p>
          <a:p>
            <a:pPr rtl="0"/>
            <a:r>
              <a:rPr lang="zh-TW"/>
              <a:t>9.2 — HSRP</a:t>
            </a:r>
          </a:p>
          <a:p>
            <a:pPr rtl="0"/>
            <a:r>
              <a:rPr lang="zh-TW"/>
              <a:t>9.2.2 — HSRP 的優先順序和搶佔</a:t>
            </a:r>
          </a:p>
        </p:txBody>
      </p:sp>
      <p:sp>
        <p:nvSpPr>
          <p:cNvPr id="4" name="Slide Number Placeholder 3"/>
          <p:cNvSpPr>
            <a:spLocks noGrp="1"/>
          </p:cNvSpPr>
          <p:nvPr>
            <p:ph type="sldNum" sz="quarter" idx="5"/>
          </p:nvPr>
        </p:nvSpPr>
        <p:spPr/>
        <p:txBody>
          <a:bodyPr/>
          <a:lstStyle/>
          <a:p>
            <a:pPr rtl="0"/>
            <a:fld id="{5641018C-6CAF-B84E-B92C-ECB119457FBA}" type="slidenum">
              <a:rPr/>
              <a:t>754</a:t>
            </a:fld>
            <a:endParaRPr/>
          </a:p>
        </p:txBody>
      </p:sp>
    </p:spTree>
    <p:extLst>
      <p:ext uri="{BB962C8B-B14F-4D97-AF65-F5344CB8AC3E}">
        <p14:creationId xmlns:p14="http://schemas.microsoft.com/office/powerpoint/2010/main" val="724352410"/>
      </p:ext>
    </p:extLst>
  </p:cSld>
  <p:clrMapOvr>
    <a:masterClrMapping/>
  </p:clrMapOvr>
</p:notes>
</file>

<file path=ppt/notesSlides/notesSlide755.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9 — FHRP 概念</a:t>
            </a:r>
          </a:p>
          <a:p>
            <a:pPr rtl="0"/>
            <a:r>
              <a:rPr lang="zh-TW"/>
              <a:t>9.2 — HSRP</a:t>
            </a:r>
          </a:p>
          <a:p>
            <a:pPr rtl="0"/>
            <a:r>
              <a:rPr lang="zh-TW"/>
              <a:t>9.2.2 — 優先順序及搶佔 (續)</a:t>
            </a:r>
          </a:p>
        </p:txBody>
      </p:sp>
      <p:sp>
        <p:nvSpPr>
          <p:cNvPr id="4" name="Slide Number Placeholder 3"/>
          <p:cNvSpPr>
            <a:spLocks noGrp="1"/>
          </p:cNvSpPr>
          <p:nvPr>
            <p:ph type="sldNum" sz="quarter" idx="5"/>
          </p:nvPr>
        </p:nvSpPr>
        <p:spPr/>
        <p:txBody>
          <a:bodyPr/>
          <a:lstStyle/>
          <a:p>
            <a:pPr rtl="0"/>
            <a:fld id="{5641018C-6CAF-B84E-B92C-ECB119457FBA}" type="slidenum">
              <a:rPr/>
              <a:t>755</a:t>
            </a:fld>
            <a:endParaRPr/>
          </a:p>
        </p:txBody>
      </p:sp>
    </p:spTree>
    <p:extLst>
      <p:ext uri="{BB962C8B-B14F-4D97-AF65-F5344CB8AC3E}">
        <p14:creationId xmlns:p14="http://schemas.microsoft.com/office/powerpoint/2010/main" val="3183491359"/>
      </p:ext>
    </p:extLst>
  </p:cSld>
  <p:clrMapOvr>
    <a:masterClrMapping/>
  </p:clrMapOvr>
</p:notes>
</file>

<file path=ppt/notesSlides/notesSlide756.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9 — FHRP 概念</a:t>
            </a:r>
          </a:p>
          <a:p>
            <a:pPr rtl="0"/>
            <a:r>
              <a:rPr lang="zh-TW"/>
              <a:t>9.2 — HSRP</a:t>
            </a:r>
          </a:p>
          <a:p>
            <a:pPr rtl="0"/>
            <a:r>
              <a:rPr lang="zh-TW"/>
              <a:t>9.2.3 — HSRP 狀態和計時器</a:t>
            </a:r>
          </a:p>
          <a:p>
            <a:pPr rtl="0"/>
            <a:r>
              <a:rPr lang="zh-TW"/>
              <a:t>9.2.4 – 檢查你理解 - HSRP</a:t>
            </a:r>
          </a:p>
        </p:txBody>
      </p:sp>
      <p:sp>
        <p:nvSpPr>
          <p:cNvPr id="4" name="Slide Number Placeholder 3"/>
          <p:cNvSpPr>
            <a:spLocks noGrp="1"/>
          </p:cNvSpPr>
          <p:nvPr>
            <p:ph type="sldNum" sz="quarter" idx="5"/>
          </p:nvPr>
        </p:nvSpPr>
        <p:spPr/>
        <p:txBody>
          <a:bodyPr/>
          <a:lstStyle/>
          <a:p>
            <a:pPr rtl="0"/>
            <a:fld id="{5641018C-6CAF-B84E-B92C-ECB119457FBA}" type="slidenum">
              <a:rPr/>
              <a:t>756</a:t>
            </a:fld>
            <a:endParaRPr/>
          </a:p>
        </p:txBody>
      </p:sp>
    </p:spTree>
    <p:extLst>
      <p:ext uri="{BB962C8B-B14F-4D97-AF65-F5344CB8AC3E}">
        <p14:creationId xmlns:p14="http://schemas.microsoft.com/office/powerpoint/2010/main" val="1572612306"/>
      </p:ext>
    </p:extLst>
  </p:cSld>
  <p:clrMapOvr>
    <a:masterClrMapping/>
  </p:clrMapOvr>
</p:notes>
</file>

<file path=ppt/notesSlides/notesSlide757.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2529" name="Rectangle 11"/>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a:ea typeface="ＭＳ Ｐゴシック" charset="0"/>
                <a:cs typeface="ＭＳ Ｐゴシック" charset="0"/>
              </a:defRPr>
            </a:lvl1pPr>
            <a:lvl2pPr marL="742950" indent="-285750" defTabSz="903288">
              <a:defRPr sz="2400">
                <a:solidFill>
                  <a:schemeClr val="tx1"/>
                </a:solidFill>
                <a:latin typeface="Arial"/>
                <a:ea typeface="ＭＳ Ｐゴシック" charset="0"/>
              </a:defRPr>
            </a:lvl2pPr>
            <a:lvl3pPr marL="1143000" indent="-228600" defTabSz="903288">
              <a:defRPr sz="2400">
                <a:solidFill>
                  <a:schemeClr val="tx1"/>
                </a:solidFill>
                <a:latin typeface="Arial"/>
                <a:ea typeface="ＭＳ Ｐゴシック" charset="0"/>
              </a:defRPr>
            </a:lvl3pPr>
            <a:lvl4pPr marL="1600200" indent="-228600" defTabSz="903288">
              <a:defRPr sz="2400">
                <a:solidFill>
                  <a:schemeClr val="tx1"/>
                </a:solidFill>
                <a:latin typeface="Arial"/>
                <a:ea typeface="ＭＳ Ｐゴシック" charset="0"/>
              </a:defRPr>
            </a:lvl4pPr>
            <a:lvl5pPr marL="2057400" indent="-228600" defTabSz="903288">
              <a:defRPr sz="2400">
                <a:solidFill>
                  <a:schemeClr val="tx1"/>
                </a:solidFill>
                <a:latin typeface="Arial"/>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9pPr>
          </a:lstStyle>
          <a:p>
            <a:pPr rtl="0"/>
            <a:fld id="{3997A419-355F-A04A-96E0-21643AF8E9FF}" type="slidenum">
              <a:rPr sz="800">
                <a:solidFill>
                  <a:prstClr val="black"/>
                </a:solidFill>
              </a:rPr>
              <a:pPr rtl="0"/>
              <a:t>757</a:t>
            </a:fld>
            <a:endParaRPr sz="800">
              <a:solidFill>
                <a:prstClr val="black"/>
              </a:solidFill>
            </a:endParaRPr>
          </a:p>
        </p:txBody>
      </p:sp>
      <p:sp>
        <p:nvSpPr>
          <p:cNvPr id="22530" name="Rectangle 2"/>
          <p:cNvSpPr>
            <a:spLocks noGrp="1" noRot="1" noChangeAspect="1" noChangeArrowheads="1" noTextEdit="1"/>
          </p:cNvSpPr>
          <p:nvPr>
            <p:ph type="sldImg"/>
          </p:nvPr>
        </p:nvSpPr>
        <p:spPr>
          <a:xfrm>
            <a:off x="1168400" y="1243013"/>
            <a:ext cx="4470400" cy="3354387"/>
          </a:xfrm>
        </p:spPr>
      </p:sp>
      <p:sp>
        <p:nvSpPr>
          <p:cNvPr id="2253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457200" rtl="0" eaLnBrk="1" fontAlgn="auto" latinLnBrk="0" hangingPunct="1">
              <a:lnSpc>
                <a:spcPct val="100000"/>
              </a:lnSpc>
              <a:spcBef>
                <a:spcPct val="0"/>
              </a:spcBef>
              <a:spcAft>
                <a:spcPct val="0"/>
              </a:spcAft>
              <a:buClrTx/>
              <a:buSzTx/>
              <a:buFontTx/>
              <a:buNone/>
              <a:defRPr/>
            </a:pPr>
            <a:r>
              <a:rPr lang="zh-TW"/>
              <a:t>9 — FHRP 概念</a:t>
            </a:r>
          </a:p>
          <a:p>
            <a:pPr marL="0" marR="0" lvl="0" indent="0" algn="l" defTabSz="457200" rtl="0" eaLnBrk="1" fontAlgn="auto" latinLnBrk="0" hangingPunct="1">
              <a:lnSpc>
                <a:spcPct val="100000"/>
              </a:lnSpc>
              <a:spcBef>
                <a:spcPct val="0"/>
              </a:spcBef>
              <a:spcAft>
                <a:spcPct val="0"/>
              </a:spcAft>
              <a:buClrTx/>
              <a:buSzTx/>
              <a:buFontTx/>
              <a:buNone/>
              <a:defRPr/>
            </a:pPr>
            <a:r>
              <a:rPr lang="zh-TW" sz="1200"/>
              <a:t>9.3 — 單元練習和問答</a:t>
            </a:r>
          </a:p>
          <a:p>
            <a:pPr marL="0" marR="0" lvl="0" indent="0" algn="l" defTabSz="457200" rtl="0" eaLnBrk="1" fontAlgn="auto" latinLnBrk="0" hangingPunct="1">
              <a:lnSpc>
                <a:spcPct val="100000"/>
              </a:lnSpc>
              <a:spcBef>
                <a:spcPct val="0"/>
              </a:spcBef>
              <a:spcAft>
                <a:spcPct val="0"/>
              </a:spcAft>
              <a:buClrTx/>
              <a:buSzTx/>
              <a:buFontTx/>
              <a:buNone/>
              <a:defRPr/>
            </a:pPr>
            <a:r>
              <a:rPr lang="zh-TW" sz="1200"/>
              <a:t>9.3.1 — 我在本單元中學到了什麼？</a:t>
            </a:r>
          </a:p>
        </p:txBody>
      </p:sp>
    </p:spTree>
    <p:extLst>
      <p:ext uri="{BB962C8B-B14F-4D97-AF65-F5344CB8AC3E}">
        <p14:creationId xmlns:p14="http://schemas.microsoft.com/office/powerpoint/2010/main" val="3811648461"/>
      </p:ext>
    </p:extLst>
  </p:cSld>
  <p:clrMapOvr>
    <a:masterClrMapping/>
  </p:clrMapOvr>
</p:notes>
</file>

<file path=ppt/notesSlides/notesSlide758.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2529" name="Rectangle 11"/>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a:ea typeface="ＭＳ Ｐゴシック" charset="0"/>
                <a:cs typeface="ＭＳ Ｐゴシック" charset="0"/>
              </a:defRPr>
            </a:lvl1pPr>
            <a:lvl2pPr marL="742950" indent="-285750" defTabSz="903288">
              <a:defRPr sz="2400">
                <a:solidFill>
                  <a:schemeClr val="tx1"/>
                </a:solidFill>
                <a:latin typeface="Arial"/>
                <a:ea typeface="ＭＳ Ｐゴシック" charset="0"/>
              </a:defRPr>
            </a:lvl2pPr>
            <a:lvl3pPr marL="1143000" indent="-228600" defTabSz="903288">
              <a:defRPr sz="2400">
                <a:solidFill>
                  <a:schemeClr val="tx1"/>
                </a:solidFill>
                <a:latin typeface="Arial"/>
                <a:ea typeface="ＭＳ Ｐゴシック" charset="0"/>
              </a:defRPr>
            </a:lvl3pPr>
            <a:lvl4pPr marL="1600200" indent="-228600" defTabSz="903288">
              <a:defRPr sz="2400">
                <a:solidFill>
                  <a:schemeClr val="tx1"/>
                </a:solidFill>
                <a:latin typeface="Arial"/>
                <a:ea typeface="ＭＳ Ｐゴシック" charset="0"/>
              </a:defRPr>
            </a:lvl4pPr>
            <a:lvl5pPr marL="2057400" indent="-228600" defTabSz="903288">
              <a:defRPr sz="2400">
                <a:solidFill>
                  <a:schemeClr val="tx1"/>
                </a:solidFill>
                <a:latin typeface="Arial"/>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9pPr>
          </a:lstStyle>
          <a:p>
            <a:pPr rtl="0"/>
            <a:fld id="{3997A419-355F-A04A-96E0-21643AF8E9FF}" type="slidenum">
              <a:rPr sz="800">
                <a:solidFill>
                  <a:prstClr val="black"/>
                </a:solidFill>
              </a:rPr>
              <a:pPr rtl="0"/>
              <a:t>758</a:t>
            </a:fld>
            <a:endParaRPr sz="800">
              <a:solidFill>
                <a:prstClr val="black"/>
              </a:solidFill>
            </a:endParaRPr>
          </a:p>
        </p:txBody>
      </p:sp>
      <p:sp>
        <p:nvSpPr>
          <p:cNvPr id="22530" name="Rectangle 2"/>
          <p:cNvSpPr>
            <a:spLocks noGrp="1" noRot="1" noChangeAspect="1" noChangeArrowheads="1" noTextEdit="1"/>
          </p:cNvSpPr>
          <p:nvPr>
            <p:ph type="sldImg"/>
          </p:nvPr>
        </p:nvSpPr>
        <p:spPr>
          <a:xfrm>
            <a:off x="1168400" y="1243013"/>
            <a:ext cx="4470400" cy="3354387"/>
          </a:xfrm>
        </p:spPr>
      </p:sp>
      <p:sp>
        <p:nvSpPr>
          <p:cNvPr id="2253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457200" rtl="0" eaLnBrk="1" fontAlgn="auto" latinLnBrk="0" hangingPunct="1">
              <a:lnSpc>
                <a:spcPct val="100000"/>
              </a:lnSpc>
              <a:spcBef>
                <a:spcPct val="0"/>
              </a:spcBef>
              <a:spcAft>
                <a:spcPct val="0"/>
              </a:spcAft>
              <a:buClrTx/>
              <a:buSzTx/>
              <a:buFontTx/>
              <a:buNone/>
              <a:defRPr/>
            </a:pPr>
            <a:r>
              <a:rPr lang="zh-TW"/>
              <a:t>9 — FHRP 概念</a:t>
            </a:r>
          </a:p>
          <a:p>
            <a:pPr marL="0" marR="0" lvl="0" indent="0" algn="l" defTabSz="457200" rtl="0" eaLnBrk="1" fontAlgn="auto" latinLnBrk="0" hangingPunct="1">
              <a:lnSpc>
                <a:spcPct val="100000"/>
              </a:lnSpc>
              <a:spcBef>
                <a:spcPct val="0"/>
              </a:spcBef>
              <a:spcAft>
                <a:spcPct val="0"/>
              </a:spcAft>
              <a:buClrTx/>
              <a:buSzTx/>
              <a:buFontTx/>
              <a:buNone/>
              <a:defRPr/>
            </a:pPr>
            <a:r>
              <a:rPr lang="zh-TW" sz="1200"/>
              <a:t>9.3 — 單元練習和問答</a:t>
            </a:r>
          </a:p>
          <a:p>
            <a:pPr marL="0" marR="0" lvl="0" indent="0" algn="l" defTabSz="457200" rtl="0" eaLnBrk="1" fontAlgn="auto" latinLnBrk="0" hangingPunct="1">
              <a:lnSpc>
                <a:spcPct val="100000"/>
              </a:lnSpc>
              <a:spcBef>
                <a:spcPct val="0"/>
              </a:spcBef>
              <a:spcAft>
                <a:spcPct val="0"/>
              </a:spcAft>
              <a:buClrTx/>
              <a:buSzTx/>
              <a:buFontTx/>
              <a:buNone/>
              <a:defRPr/>
            </a:pPr>
            <a:r>
              <a:rPr lang="zh-TW" sz="1200"/>
              <a:t>9.3.1 — 我在本單元中學到了什麼？(續)</a:t>
            </a:r>
          </a:p>
          <a:p>
            <a:pPr marL="0" marR="0" lvl="0" indent="0" algn="l" defTabSz="457200" rtl="0" eaLnBrk="1" fontAlgn="auto" latinLnBrk="0" hangingPunct="1">
              <a:lnSpc>
                <a:spcPct val="100000"/>
              </a:lnSpc>
              <a:spcBef>
                <a:spcPct val="0"/>
              </a:spcBef>
              <a:spcAft>
                <a:spcPct val="0"/>
              </a:spcAft>
              <a:buClrTx/>
              <a:buSzTx/>
              <a:buFontTx/>
              <a:buNone/>
              <a:defRPr/>
            </a:pPr>
            <a:r>
              <a:rPr lang="zh-TW" sz="1200"/>
              <a:t>9.3.2 — 單元測驗 — FHRP 概念</a:t>
            </a:r>
          </a:p>
        </p:txBody>
      </p:sp>
    </p:spTree>
    <p:extLst>
      <p:ext uri="{BB962C8B-B14F-4D97-AF65-F5344CB8AC3E}">
        <p14:creationId xmlns:p14="http://schemas.microsoft.com/office/powerpoint/2010/main" val="12935886"/>
      </p:ext>
    </p:extLst>
  </p:cSld>
  <p:clrMapOvr>
    <a:masterClrMapping/>
  </p:clrMapOvr>
</p:notes>
</file>

<file path=ppt/notesSlides/notesSlide759.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57345" name="Rectangle 11"/>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a:ea typeface="ＭＳ Ｐゴシック" charset="0"/>
                <a:cs typeface="ＭＳ Ｐゴシック" charset="0"/>
              </a:defRPr>
            </a:lvl1pPr>
            <a:lvl2pPr marL="742950" indent="-285750" defTabSz="903288">
              <a:defRPr sz="2400">
                <a:solidFill>
                  <a:schemeClr val="tx1"/>
                </a:solidFill>
                <a:latin typeface="Arial"/>
                <a:ea typeface="ＭＳ Ｐゴシック" charset="0"/>
              </a:defRPr>
            </a:lvl2pPr>
            <a:lvl3pPr marL="1143000" indent="-228600" defTabSz="903288">
              <a:defRPr sz="2400">
                <a:solidFill>
                  <a:schemeClr val="tx1"/>
                </a:solidFill>
                <a:latin typeface="Arial"/>
                <a:ea typeface="ＭＳ Ｐゴシック" charset="0"/>
              </a:defRPr>
            </a:lvl3pPr>
            <a:lvl4pPr marL="1600200" indent="-228600" defTabSz="903288">
              <a:defRPr sz="2400">
                <a:solidFill>
                  <a:schemeClr val="tx1"/>
                </a:solidFill>
                <a:latin typeface="Arial"/>
                <a:ea typeface="ＭＳ Ｐゴシック" charset="0"/>
              </a:defRPr>
            </a:lvl4pPr>
            <a:lvl5pPr marL="2057400" indent="-228600" defTabSz="903288">
              <a:defRPr sz="2400">
                <a:solidFill>
                  <a:schemeClr val="tx1"/>
                </a:solidFill>
                <a:latin typeface="Arial"/>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9pPr>
          </a:lstStyle>
          <a:p>
            <a:pPr rtl="0"/>
            <a:fld id="{6C92755B-29FD-8743-9094-C0E3A734D22E}" type="slidenum">
              <a:rPr sz="800">
                <a:solidFill>
                  <a:prstClr val="black"/>
                </a:solidFill>
              </a:rPr>
              <a:pPr rtl="0"/>
              <a:t>759</a:t>
            </a:fld>
            <a:endParaRPr sz="800">
              <a:solidFill>
                <a:prstClr val="black"/>
              </a:solidFill>
            </a:endParaRPr>
          </a:p>
        </p:txBody>
      </p:sp>
      <p:sp>
        <p:nvSpPr>
          <p:cNvPr id="57346" name="Rectangle 2"/>
          <p:cNvSpPr>
            <a:spLocks noGrp="1" noRot="1" noChangeAspect="1" noChangeArrowheads="1" noTextEdit="1"/>
          </p:cNvSpPr>
          <p:nvPr>
            <p:ph type="sldImg"/>
          </p:nvPr>
        </p:nvSpPr>
        <p:spPr>
          <a:xfrm>
            <a:off x="1168400" y="1243013"/>
            <a:ext cx="4470400" cy="3354387"/>
          </a:xfrm>
        </p:spPr>
      </p:sp>
      <p:sp>
        <p:nvSpPr>
          <p:cNvPr id="57347"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457200" rtl="0" eaLnBrk="1" fontAlgn="auto" latinLnBrk="0" hangingPunct="1">
              <a:lnSpc>
                <a:spcPct val="80000"/>
              </a:lnSpc>
              <a:spcBef>
                <a:spcPct val="0"/>
              </a:spcBef>
              <a:spcAft>
                <a:spcPct val="0"/>
              </a:spcAft>
              <a:buClrTx/>
              <a:buSzTx/>
              <a:buFontTx/>
              <a:buNone/>
              <a:defRPr/>
            </a:pPr>
            <a:endParaRPr lang="en-US"/>
          </a:p>
        </p:txBody>
      </p:sp>
    </p:spTree>
    <p:extLst>
      <p:ext uri="{BB962C8B-B14F-4D97-AF65-F5344CB8AC3E}">
        <p14:creationId xmlns:p14="http://schemas.microsoft.com/office/powerpoint/2010/main" val="685597224"/>
      </p:ext>
    </p:extLst>
  </p:cSld>
  <p:clrMapOvr>
    <a:masterClrMapping/>
  </p:clrMapOvr>
</p:notes>
</file>

<file path=ppt/notesSlides/notesSlide76.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2529" name="Rectangle 11"/>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a:ea typeface="ＭＳ Ｐゴシック" charset="0"/>
                <a:cs typeface="ＭＳ Ｐゴシック" charset="0"/>
              </a:defRPr>
            </a:lvl1pPr>
            <a:lvl2pPr marL="742950" indent="-285750" defTabSz="903288">
              <a:defRPr sz="2400">
                <a:solidFill>
                  <a:schemeClr val="tx1"/>
                </a:solidFill>
                <a:latin typeface="Arial"/>
                <a:ea typeface="ＭＳ Ｐゴシック" charset="0"/>
              </a:defRPr>
            </a:lvl2pPr>
            <a:lvl3pPr marL="1143000" indent="-228600" defTabSz="903288">
              <a:defRPr sz="2400">
                <a:solidFill>
                  <a:schemeClr val="tx1"/>
                </a:solidFill>
                <a:latin typeface="Arial"/>
                <a:ea typeface="ＭＳ Ｐゴシック" charset="0"/>
              </a:defRPr>
            </a:lvl3pPr>
            <a:lvl4pPr marL="1600200" indent="-228600" defTabSz="903288">
              <a:defRPr sz="2400">
                <a:solidFill>
                  <a:schemeClr val="tx1"/>
                </a:solidFill>
                <a:latin typeface="Arial"/>
                <a:ea typeface="ＭＳ Ｐゴシック" charset="0"/>
              </a:defRPr>
            </a:lvl4pPr>
            <a:lvl5pPr marL="2057400" indent="-228600" defTabSz="903288">
              <a:defRPr sz="2400">
                <a:solidFill>
                  <a:schemeClr val="tx1"/>
                </a:solidFill>
                <a:latin typeface="Arial"/>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9pPr>
          </a:lstStyle>
          <a:p>
            <a:pPr rtl="0"/>
            <a:fld id="{3997A419-355F-A04A-96E0-21643AF8E9FF}" type="slidenum">
              <a:rPr sz="800">
                <a:solidFill>
                  <a:prstClr val="black"/>
                </a:solidFill>
              </a:rPr>
              <a:pPr rtl="0"/>
              <a:t>76</a:t>
            </a:fld>
            <a:endParaRPr sz="800">
              <a:solidFill>
                <a:prstClr val="black"/>
              </a:solidFill>
            </a:endParaRPr>
          </a:p>
        </p:txBody>
      </p:sp>
      <p:sp>
        <p:nvSpPr>
          <p:cNvPr id="22530" name="Rectangle 2"/>
          <p:cNvSpPr>
            <a:spLocks noGrp="1" noRot="1" noChangeAspect="1" noChangeArrowheads="1" noTextEdit="1"/>
          </p:cNvSpPr>
          <p:nvPr>
            <p:ph type="sldImg"/>
          </p:nvPr>
        </p:nvSpPr>
        <p:spPr>
          <a:xfrm>
            <a:off x="1168400" y="1243013"/>
            <a:ext cx="4470400" cy="3354387"/>
          </a:xfrm>
        </p:spPr>
      </p:sp>
      <p:sp>
        <p:nvSpPr>
          <p:cNvPr id="2253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lnSpc>
                <a:spcPct val="80000"/>
              </a:lnSpc>
              <a:buFontTx/>
              <a:buNone/>
            </a:pPr>
            <a:r>
              <a:rPr lang="zh-TW" sz="1200" kern="1200">
                <a:solidFill>
                  <a:schemeClr val="tx1"/>
                </a:solidFill>
                <a:latin typeface="Arial"/>
                <a:ea typeface="ＭＳ Ｐゴシック" charset="0"/>
                <a:cs typeface="ＭＳ Ｐゴシック" charset="0"/>
              </a:rPr>
              <a:t>2 — 基本交換器和終端裝置組態</a:t>
            </a:r>
          </a:p>
          <a:p>
            <a:pPr rtl="0">
              <a:lnSpc>
                <a:spcPct val="80000"/>
              </a:lnSpc>
              <a:buFontTx/>
              <a:buNone/>
            </a:pPr>
            <a:r>
              <a:rPr lang="zh-TW" sz="1200" kern="1200">
                <a:solidFill>
                  <a:schemeClr val="tx1"/>
                </a:solidFill>
                <a:latin typeface="Arial"/>
                <a:ea typeface="ＭＳ Ｐゴシック" charset="0"/>
                <a:cs typeface="ＭＳ Ｐゴシック" charset="0"/>
              </a:rPr>
              <a:t>2.7 – Configure IP Addressing</a:t>
            </a:r>
          </a:p>
          <a:p>
            <a:pPr rtl="0">
              <a:lnSpc>
                <a:spcPct val="80000"/>
              </a:lnSpc>
              <a:buFontTx/>
              <a:buNone/>
            </a:pPr>
            <a:r>
              <a:rPr lang="zh-TW">
                <a:latin typeface="Arial"/>
              </a:rPr>
              <a:t>2.7.2 — 終端裝置的自動 IP 位址組態</a:t>
            </a:r>
          </a:p>
          <a:p>
            <a:pPr rtl="0"/>
            <a:r>
              <a:rPr lang="zh-TW"/>
              <a:t>2.7.3 — 語法檢查程式 — 驗證視窗電腦 IP 設定</a:t>
            </a:r>
          </a:p>
        </p:txBody>
      </p:sp>
    </p:spTree>
    <p:extLst>
      <p:ext uri="{BB962C8B-B14F-4D97-AF65-F5344CB8AC3E}">
        <p14:creationId xmlns:p14="http://schemas.microsoft.com/office/powerpoint/2010/main" val="131082581"/>
      </p:ext>
    </p:extLst>
  </p:cSld>
  <p:clrMapOvr>
    <a:masterClrMapping/>
  </p:clrMapOvr>
</p:notes>
</file>

<file path=ppt/notesSlides/notesSlide760.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buFontTx/>
              <a:buNone/>
            </a:pPr>
            <a:r>
              <a:rPr lang="zh-TW" altLang="en-US" b="0"/>
              <a:t>思科</a:t>
            </a:r>
            <a:r>
              <a:rPr lang="zh-TW" b="0"/>
              <a:t> Networking Academy Program</a:t>
            </a:r>
          </a:p>
          <a:p>
            <a:pPr rtl="0"/>
            <a:r>
              <a:rPr lang="zh-TW">
                <a:solidFill>
                  <a:schemeClr val="accent5">
                    <a:lumMod val="40000"/>
                    <a:lumOff val="60000"/>
                  </a:schemeClr>
                </a:solidFill>
              </a:rPr>
              <a:t>交換、路由和無線基礎  v7.0 版 (SRWE)</a:t>
            </a:r>
          </a:p>
          <a:p>
            <a:pPr rtl="0">
              <a:buFontTx/>
              <a:buNone/>
            </a:pPr>
            <a:r>
              <a:rPr lang="zh-TW">
                <a:solidFill>
                  <a:schemeClr val="accent5">
                    <a:lumMod val="40000"/>
                    <a:lumOff val="60000"/>
                  </a:schemeClr>
                </a:solidFill>
              </a:rPr>
              <a:t>單元 10：區域網路安全概念</a:t>
            </a:r>
          </a:p>
          <a:p>
            <a:endParaRPr lang="en-US"/>
          </a:p>
        </p:txBody>
      </p:sp>
      <p:sp>
        <p:nvSpPr>
          <p:cNvPr id="4" name="Slide Number Placeholder 3"/>
          <p:cNvSpPr>
            <a:spLocks noGrp="1"/>
          </p:cNvSpPr>
          <p:nvPr>
            <p:ph type="sldNum" sz="quarter" idx="10"/>
          </p:nvPr>
        </p:nvSpPr>
        <p:spPr/>
        <p:txBody>
          <a:bodyPr/>
          <a:lstStyle/>
          <a:p>
            <a:pPr rtl="0"/>
            <a:fld id="{5641018C-6CAF-B84E-B92C-ECB119457FBA}" type="slidenum">
              <a:rPr/>
              <a:t>760</a:t>
            </a:fld>
            <a:endParaRPr/>
          </a:p>
        </p:txBody>
      </p:sp>
    </p:spTree>
    <p:extLst>
      <p:ext uri="{BB962C8B-B14F-4D97-AF65-F5344CB8AC3E}">
        <p14:creationId xmlns:p14="http://schemas.microsoft.com/office/powerpoint/2010/main" val="2751287581"/>
      </p:ext>
    </p:extLst>
  </p:cSld>
  <p:clrMapOvr>
    <a:masterClrMapping/>
  </p:clrMapOvr>
</p:notes>
</file>

<file path=ppt/notesSlides/notesSlide761.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18434" name="Rectangle 11"/>
          <p:cNvSpPr txBox="1">
            <a:spLocks noGrp="1" noChangeArrowheads="1"/>
          </p:cNvSpPr>
          <p:nvPr/>
        </p:nvSpPr>
        <p:spPr bwMode="auto">
          <a:xfrm>
            <a:off x="5885392" y="9435469"/>
            <a:ext cx="806779" cy="312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a:cs typeface="Arial"/>
              </a:defRPr>
            </a:lvl1pPr>
            <a:lvl2pPr marL="742950" indent="-285750" defTabSz="903288" eaLnBrk="0" hangingPunct="0">
              <a:defRPr sz="2400" b="1">
                <a:solidFill>
                  <a:schemeClr val="tx1"/>
                </a:solidFill>
                <a:latin typeface="Arial"/>
                <a:cs typeface="Arial"/>
              </a:defRPr>
            </a:lvl2pPr>
            <a:lvl3pPr marL="1143000" indent="-228600" defTabSz="903288" eaLnBrk="0" hangingPunct="0">
              <a:defRPr sz="2400" b="1">
                <a:solidFill>
                  <a:schemeClr val="tx1"/>
                </a:solidFill>
                <a:latin typeface="Arial"/>
                <a:cs typeface="Arial"/>
              </a:defRPr>
            </a:lvl3pPr>
            <a:lvl4pPr marL="1600200" indent="-228600" defTabSz="903288" eaLnBrk="0" hangingPunct="0">
              <a:defRPr sz="2400" b="1">
                <a:solidFill>
                  <a:schemeClr val="tx1"/>
                </a:solidFill>
                <a:latin typeface="Arial"/>
                <a:cs typeface="Arial"/>
              </a:defRPr>
            </a:lvl4pPr>
            <a:lvl5pPr marL="2057400" indent="-228600" defTabSz="903288" eaLnBrk="0" hangingPunct="0">
              <a:defRPr sz="2400" b="1">
                <a:solidFill>
                  <a:schemeClr val="tx1"/>
                </a:solidFill>
                <a:latin typeface="Arial"/>
                <a:cs typeface="Arial"/>
              </a:defRPr>
            </a:lvl5pPr>
            <a:lvl6pPr marL="2514600" indent="-228600" defTabSz="903288" eaLnBrk="0" fontAlgn="base" hangingPunct="0">
              <a:spcBef>
                <a:spcPct val="0"/>
              </a:spcBef>
              <a:spcAft>
                <a:spcPct val="0"/>
              </a:spcAft>
              <a:defRPr sz="2400" b="1">
                <a:solidFill>
                  <a:schemeClr val="tx1"/>
                </a:solidFill>
                <a:latin typeface="Arial"/>
                <a:cs typeface="Arial"/>
              </a:defRPr>
            </a:lvl6pPr>
            <a:lvl7pPr marL="2971800" indent="-228600" defTabSz="903288" eaLnBrk="0" fontAlgn="base" hangingPunct="0">
              <a:spcBef>
                <a:spcPct val="0"/>
              </a:spcBef>
              <a:spcAft>
                <a:spcPct val="0"/>
              </a:spcAft>
              <a:defRPr sz="2400" b="1">
                <a:solidFill>
                  <a:schemeClr val="tx1"/>
                </a:solidFill>
                <a:latin typeface="Arial"/>
                <a:cs typeface="Arial"/>
              </a:defRPr>
            </a:lvl7pPr>
            <a:lvl8pPr marL="3429000" indent="-228600" defTabSz="903288" eaLnBrk="0" fontAlgn="base" hangingPunct="0">
              <a:spcBef>
                <a:spcPct val="0"/>
              </a:spcBef>
              <a:spcAft>
                <a:spcPct val="0"/>
              </a:spcAft>
              <a:defRPr sz="2400" b="1">
                <a:solidFill>
                  <a:schemeClr val="tx1"/>
                </a:solidFill>
                <a:latin typeface="Arial"/>
                <a:cs typeface="Arial"/>
              </a:defRPr>
            </a:lvl8pPr>
            <a:lvl9pPr marL="3886200" indent="-228600" defTabSz="903288" eaLnBrk="0" fontAlgn="base" hangingPunct="0">
              <a:spcBef>
                <a:spcPct val="0"/>
              </a:spcBef>
              <a:spcAft>
                <a:spcPct val="0"/>
              </a:spcAft>
              <a:defRPr sz="2400" b="1">
                <a:solidFill>
                  <a:schemeClr val="tx1"/>
                </a:solidFill>
                <a:latin typeface="Arial"/>
                <a:cs typeface="Arial"/>
              </a:defRPr>
            </a:lvl9pPr>
          </a:lstStyle>
          <a:p>
            <a:pPr algn="r" rtl="0"/>
            <a:fld id="{7C839C26-801B-42B6-A101-60F37FE2B0A8}" type="slidenum">
              <a:rPr sz="800" b="0">
                <a:solidFill>
                  <a:prstClr val="black"/>
                </a:solidFill>
              </a:rPr>
              <a:pPr algn="r" rtl="0"/>
              <a:t>761</a:t>
            </a:fld>
            <a:endParaRPr sz="800" b="0">
              <a:solidFill>
                <a:prstClr val="black"/>
              </a:solidFill>
            </a:endParaRPr>
          </a:p>
        </p:txBody>
      </p:sp>
      <p:sp>
        <p:nvSpPr>
          <p:cNvPr id="18435" name="Rectangle 2"/>
          <p:cNvSpPr>
            <a:spLocks noGrp="1" noRot="1" noChangeAspect="1" noChangeArrowheads="1" noTextEdit="1"/>
          </p:cNvSpPr>
          <p:nvPr>
            <p:ph type="sldImg"/>
          </p:nvPr>
        </p:nvSpPr>
        <p:spPr>
          <a:xfrm>
            <a:off x="1168400" y="1243013"/>
            <a:ext cx="4470400" cy="3354387"/>
          </a:xfrm>
        </p:spPr>
      </p:sp>
      <p:sp>
        <p:nvSpPr>
          <p:cNvPr id="1843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buFontTx/>
              <a:buNone/>
            </a:pPr>
            <a:r>
              <a:rPr lang="zh-TW"/>
              <a:t>10- 簡介</a:t>
            </a:r>
          </a:p>
          <a:p>
            <a:pPr rtl="0">
              <a:buFontTx/>
              <a:buNone/>
            </a:pPr>
            <a:r>
              <a:rPr lang="zh-TW"/>
              <a:t>10.0.2 - 我將在本</a:t>
            </a:r>
            <a:r>
              <a:rPr lang="zh-TW" altLang="en-US"/>
              <a:t>單元</a:t>
            </a:r>
            <a:r>
              <a:rPr lang="zh-TW"/>
              <a:t>中學習什麼</a:t>
            </a:r>
          </a:p>
        </p:txBody>
      </p:sp>
    </p:spTree>
    <p:extLst>
      <p:ext uri="{BB962C8B-B14F-4D97-AF65-F5344CB8AC3E}">
        <p14:creationId xmlns:p14="http://schemas.microsoft.com/office/powerpoint/2010/main" val="1104613917"/>
      </p:ext>
    </p:extLst>
  </p:cSld>
  <p:clrMapOvr>
    <a:masterClrMapping/>
  </p:clrMapOvr>
</p:notes>
</file>

<file path=ppt/notesSlides/notesSlide762.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10 — 區域網路安全概念</a:t>
            </a:r>
          </a:p>
          <a:p>
            <a:pPr rtl="0"/>
            <a:r>
              <a:rPr lang="zh-TW"/>
              <a:t>10.1 – 終端安全</a:t>
            </a:r>
          </a:p>
          <a:p>
            <a:pPr rtl="0"/>
            <a:r>
              <a:rPr lang="zh-TW"/>
              <a:t>10.1.1 — 今日的網路攻擊</a:t>
            </a:r>
          </a:p>
        </p:txBody>
      </p:sp>
      <p:sp>
        <p:nvSpPr>
          <p:cNvPr id="4" name="Slide Number Placeholder 3"/>
          <p:cNvSpPr>
            <a:spLocks noGrp="1"/>
          </p:cNvSpPr>
          <p:nvPr>
            <p:ph type="sldNum" sz="quarter" idx="5"/>
          </p:nvPr>
        </p:nvSpPr>
        <p:spPr/>
        <p:txBody>
          <a:bodyPr/>
          <a:lstStyle/>
          <a:p>
            <a:pPr rtl="0"/>
            <a:fld id="{5641018C-6CAF-B84E-B92C-ECB119457FBA}" type="slidenum">
              <a:rPr/>
              <a:t>762</a:t>
            </a:fld>
            <a:endParaRPr/>
          </a:p>
        </p:txBody>
      </p:sp>
    </p:spTree>
    <p:extLst>
      <p:ext uri="{BB962C8B-B14F-4D97-AF65-F5344CB8AC3E}">
        <p14:creationId xmlns:p14="http://schemas.microsoft.com/office/powerpoint/2010/main" val="3644106785"/>
      </p:ext>
    </p:extLst>
  </p:cSld>
  <p:clrMapOvr>
    <a:masterClrMapping/>
  </p:clrMapOvr>
</p:notes>
</file>

<file path=ppt/notesSlides/notesSlide763.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10 — 區域網路安全概念</a:t>
            </a:r>
          </a:p>
          <a:p>
            <a:pPr rtl="0"/>
            <a:r>
              <a:rPr lang="zh-TW"/>
              <a:t>10.1 – 終端安全</a:t>
            </a:r>
          </a:p>
          <a:p>
            <a:pPr rtl="0"/>
            <a:r>
              <a:rPr lang="zh-TW"/>
              <a:t>10.1.2 — 網路安全設備</a:t>
            </a:r>
          </a:p>
        </p:txBody>
      </p:sp>
      <p:sp>
        <p:nvSpPr>
          <p:cNvPr id="4" name="Slide Number Placeholder 3"/>
          <p:cNvSpPr>
            <a:spLocks noGrp="1"/>
          </p:cNvSpPr>
          <p:nvPr>
            <p:ph type="sldNum" sz="quarter" idx="5"/>
          </p:nvPr>
        </p:nvSpPr>
        <p:spPr/>
        <p:txBody>
          <a:bodyPr/>
          <a:lstStyle/>
          <a:p>
            <a:pPr rtl="0"/>
            <a:fld id="{5641018C-6CAF-B84E-B92C-ECB119457FBA}" type="slidenum">
              <a:rPr/>
              <a:t>763</a:t>
            </a:fld>
            <a:endParaRPr/>
          </a:p>
        </p:txBody>
      </p:sp>
    </p:spTree>
    <p:extLst>
      <p:ext uri="{BB962C8B-B14F-4D97-AF65-F5344CB8AC3E}">
        <p14:creationId xmlns:p14="http://schemas.microsoft.com/office/powerpoint/2010/main" val="365825215"/>
      </p:ext>
    </p:extLst>
  </p:cSld>
  <p:clrMapOvr>
    <a:masterClrMapping/>
  </p:clrMapOvr>
</p:notes>
</file>

<file path=ppt/notesSlides/notesSlide764.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10 — 區域網路安全概念</a:t>
            </a:r>
          </a:p>
          <a:p>
            <a:pPr rtl="0"/>
            <a:r>
              <a:rPr lang="zh-TW"/>
              <a:t>10.1 – 終端安全</a:t>
            </a:r>
          </a:p>
          <a:p>
            <a:pPr rtl="0"/>
            <a:r>
              <a:rPr lang="zh-TW"/>
              <a:t>10.1.3 – 端點防護</a:t>
            </a:r>
          </a:p>
        </p:txBody>
      </p:sp>
      <p:sp>
        <p:nvSpPr>
          <p:cNvPr id="4" name="Slide Number Placeholder 3"/>
          <p:cNvSpPr>
            <a:spLocks noGrp="1"/>
          </p:cNvSpPr>
          <p:nvPr>
            <p:ph type="sldNum" sz="quarter" idx="5"/>
          </p:nvPr>
        </p:nvSpPr>
        <p:spPr/>
        <p:txBody>
          <a:bodyPr/>
          <a:lstStyle/>
          <a:p>
            <a:pPr rtl="0"/>
            <a:fld id="{5641018C-6CAF-B84E-B92C-ECB119457FBA}" type="slidenum">
              <a:rPr/>
              <a:t>764</a:t>
            </a:fld>
            <a:endParaRPr/>
          </a:p>
        </p:txBody>
      </p:sp>
    </p:spTree>
    <p:extLst>
      <p:ext uri="{BB962C8B-B14F-4D97-AF65-F5344CB8AC3E}">
        <p14:creationId xmlns:p14="http://schemas.microsoft.com/office/powerpoint/2010/main" val="993981882"/>
      </p:ext>
    </p:extLst>
  </p:cSld>
  <p:clrMapOvr>
    <a:masterClrMapping/>
  </p:clrMapOvr>
</p:notes>
</file>

<file path=ppt/notesSlides/notesSlide765.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10 — 區域網路安全概念</a:t>
            </a:r>
          </a:p>
          <a:p>
            <a:pPr rtl="0"/>
            <a:r>
              <a:rPr lang="zh-TW"/>
              <a:t>10.1 – 終端安全</a:t>
            </a:r>
          </a:p>
          <a:p>
            <a:pPr rtl="0"/>
            <a:r>
              <a:rPr lang="zh-TW"/>
              <a:t>10.1.4 – 思科電子郵件安全設備</a:t>
            </a:r>
          </a:p>
        </p:txBody>
      </p:sp>
      <p:sp>
        <p:nvSpPr>
          <p:cNvPr id="4" name="Slide Number Placeholder 3"/>
          <p:cNvSpPr>
            <a:spLocks noGrp="1"/>
          </p:cNvSpPr>
          <p:nvPr>
            <p:ph type="sldNum" sz="quarter" idx="5"/>
          </p:nvPr>
        </p:nvSpPr>
        <p:spPr/>
        <p:txBody>
          <a:bodyPr/>
          <a:lstStyle/>
          <a:p>
            <a:pPr rtl="0"/>
            <a:fld id="{5641018C-6CAF-B84E-B92C-ECB119457FBA}" type="slidenum">
              <a:rPr/>
              <a:t>765</a:t>
            </a:fld>
            <a:endParaRPr/>
          </a:p>
        </p:txBody>
      </p:sp>
    </p:spTree>
    <p:extLst>
      <p:ext uri="{BB962C8B-B14F-4D97-AF65-F5344CB8AC3E}">
        <p14:creationId xmlns:p14="http://schemas.microsoft.com/office/powerpoint/2010/main" val="3894068544"/>
      </p:ext>
    </p:extLst>
  </p:cSld>
  <p:clrMapOvr>
    <a:masterClrMapping/>
  </p:clrMapOvr>
</p:notes>
</file>

<file path=ppt/notesSlides/notesSlide766.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10 — 區域網路安全概念</a:t>
            </a:r>
          </a:p>
          <a:p>
            <a:pPr rtl="0"/>
            <a:r>
              <a:rPr lang="zh-TW"/>
              <a:t>10.1 – 終端安全</a:t>
            </a:r>
          </a:p>
          <a:p>
            <a:pPr rtl="0"/>
            <a:r>
              <a:rPr lang="zh-TW"/>
              <a:t>10.1.5 – 思科網頁安全設備</a:t>
            </a:r>
          </a:p>
          <a:p>
            <a:pPr rtl="0"/>
            <a:r>
              <a:rPr lang="zh-TW"/>
              <a:t>10.1.6 — 檢查你的理解 — 端點安全</a:t>
            </a:r>
          </a:p>
        </p:txBody>
      </p:sp>
      <p:sp>
        <p:nvSpPr>
          <p:cNvPr id="4" name="Slide Number Placeholder 3"/>
          <p:cNvSpPr>
            <a:spLocks noGrp="1"/>
          </p:cNvSpPr>
          <p:nvPr>
            <p:ph type="sldNum" sz="quarter" idx="5"/>
          </p:nvPr>
        </p:nvSpPr>
        <p:spPr/>
        <p:txBody>
          <a:bodyPr/>
          <a:lstStyle/>
          <a:p>
            <a:pPr rtl="0"/>
            <a:fld id="{5641018C-6CAF-B84E-B92C-ECB119457FBA}" type="slidenum">
              <a:rPr/>
              <a:t>766</a:t>
            </a:fld>
            <a:endParaRPr/>
          </a:p>
        </p:txBody>
      </p:sp>
    </p:spTree>
    <p:extLst>
      <p:ext uri="{BB962C8B-B14F-4D97-AF65-F5344CB8AC3E}">
        <p14:creationId xmlns:p14="http://schemas.microsoft.com/office/powerpoint/2010/main" val="32906020"/>
      </p:ext>
    </p:extLst>
  </p:cSld>
  <p:clrMapOvr>
    <a:masterClrMapping/>
  </p:clrMapOvr>
</p:notes>
</file>

<file path=ppt/notesSlides/notesSlide767.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10 — 區域網路安全概念</a:t>
            </a:r>
          </a:p>
          <a:p>
            <a:pPr rtl="0"/>
            <a:r>
              <a:rPr lang="zh-TW"/>
              <a:t>10.2 – 存取控制</a:t>
            </a:r>
          </a:p>
          <a:p>
            <a:pPr rtl="0"/>
            <a:r>
              <a:rPr lang="zh-TW"/>
              <a:t>10.2.1 — 使用本機密碼進行身份驗證</a:t>
            </a:r>
          </a:p>
        </p:txBody>
      </p:sp>
      <p:sp>
        <p:nvSpPr>
          <p:cNvPr id="4" name="Slide Number Placeholder 3"/>
          <p:cNvSpPr>
            <a:spLocks noGrp="1"/>
          </p:cNvSpPr>
          <p:nvPr>
            <p:ph type="sldNum" sz="quarter" idx="5"/>
          </p:nvPr>
        </p:nvSpPr>
        <p:spPr/>
        <p:txBody>
          <a:bodyPr/>
          <a:lstStyle/>
          <a:p>
            <a:pPr rtl="0"/>
            <a:fld id="{5641018C-6CAF-B84E-B92C-ECB119457FBA}" type="slidenum">
              <a:rPr/>
              <a:t>767</a:t>
            </a:fld>
            <a:endParaRPr/>
          </a:p>
        </p:txBody>
      </p:sp>
    </p:spTree>
    <p:extLst>
      <p:ext uri="{BB962C8B-B14F-4D97-AF65-F5344CB8AC3E}">
        <p14:creationId xmlns:p14="http://schemas.microsoft.com/office/powerpoint/2010/main" val="132844584"/>
      </p:ext>
    </p:extLst>
  </p:cSld>
  <p:clrMapOvr>
    <a:masterClrMapping/>
  </p:clrMapOvr>
</p:notes>
</file>

<file path=ppt/notesSlides/notesSlide768.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10 — 區域網路安全概念</a:t>
            </a:r>
          </a:p>
          <a:p>
            <a:pPr rtl="0"/>
            <a:r>
              <a:rPr lang="zh-TW"/>
              <a:t>10.2 – 存取控制</a:t>
            </a:r>
          </a:p>
          <a:p>
            <a:pPr rtl="0"/>
            <a:r>
              <a:rPr lang="zh-TW"/>
              <a:t>10.2.2 — AAA 元件</a:t>
            </a:r>
          </a:p>
        </p:txBody>
      </p:sp>
      <p:sp>
        <p:nvSpPr>
          <p:cNvPr id="4" name="Slide Number Placeholder 3"/>
          <p:cNvSpPr>
            <a:spLocks noGrp="1"/>
          </p:cNvSpPr>
          <p:nvPr>
            <p:ph type="sldNum" sz="quarter" idx="5"/>
          </p:nvPr>
        </p:nvSpPr>
        <p:spPr/>
        <p:txBody>
          <a:bodyPr/>
          <a:lstStyle/>
          <a:p>
            <a:pPr rtl="0"/>
            <a:fld id="{5641018C-6CAF-B84E-B92C-ECB119457FBA}" type="slidenum">
              <a:rPr/>
              <a:t>768</a:t>
            </a:fld>
            <a:endParaRPr/>
          </a:p>
        </p:txBody>
      </p:sp>
    </p:spTree>
    <p:extLst>
      <p:ext uri="{BB962C8B-B14F-4D97-AF65-F5344CB8AC3E}">
        <p14:creationId xmlns:p14="http://schemas.microsoft.com/office/powerpoint/2010/main" val="1993578643"/>
      </p:ext>
    </p:extLst>
  </p:cSld>
  <p:clrMapOvr>
    <a:masterClrMapping/>
  </p:clrMapOvr>
</p:notes>
</file>

<file path=ppt/notesSlides/notesSlide769.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10 — 區域網路安全概念</a:t>
            </a:r>
          </a:p>
          <a:p>
            <a:pPr rtl="0"/>
            <a:r>
              <a:rPr lang="zh-TW"/>
              <a:t>10.2 – 存取控制</a:t>
            </a:r>
          </a:p>
          <a:p>
            <a:pPr rtl="0"/>
            <a:r>
              <a:rPr lang="zh-TW"/>
              <a:t>10.2.3 - 認證</a:t>
            </a:r>
          </a:p>
        </p:txBody>
      </p:sp>
      <p:sp>
        <p:nvSpPr>
          <p:cNvPr id="4" name="Slide Number Placeholder 3"/>
          <p:cNvSpPr>
            <a:spLocks noGrp="1"/>
          </p:cNvSpPr>
          <p:nvPr>
            <p:ph type="sldNum" sz="quarter" idx="5"/>
          </p:nvPr>
        </p:nvSpPr>
        <p:spPr/>
        <p:txBody>
          <a:bodyPr/>
          <a:lstStyle/>
          <a:p>
            <a:pPr rtl="0"/>
            <a:fld id="{5641018C-6CAF-B84E-B92C-ECB119457FBA}" type="slidenum">
              <a:rPr/>
              <a:t>769</a:t>
            </a:fld>
            <a:endParaRPr/>
          </a:p>
        </p:txBody>
      </p:sp>
    </p:spTree>
    <p:extLst>
      <p:ext uri="{BB962C8B-B14F-4D97-AF65-F5344CB8AC3E}">
        <p14:creationId xmlns:p14="http://schemas.microsoft.com/office/powerpoint/2010/main" val="3930120391"/>
      </p:ext>
    </p:extLst>
  </p:cSld>
  <p:clrMapOvr>
    <a:masterClrMapping/>
  </p:clrMapOvr>
</p:notes>
</file>

<file path=ppt/notesSlides/notesSlide77.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2529" name="Rectangle 11"/>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a:ea typeface="ＭＳ Ｐゴシック" charset="0"/>
                <a:cs typeface="ＭＳ Ｐゴシック" charset="0"/>
              </a:defRPr>
            </a:lvl1pPr>
            <a:lvl2pPr marL="742950" indent="-285750" defTabSz="903288">
              <a:defRPr sz="2400">
                <a:solidFill>
                  <a:schemeClr val="tx1"/>
                </a:solidFill>
                <a:latin typeface="Arial"/>
                <a:ea typeface="ＭＳ Ｐゴシック" charset="0"/>
              </a:defRPr>
            </a:lvl2pPr>
            <a:lvl3pPr marL="1143000" indent="-228600" defTabSz="903288">
              <a:defRPr sz="2400">
                <a:solidFill>
                  <a:schemeClr val="tx1"/>
                </a:solidFill>
                <a:latin typeface="Arial"/>
                <a:ea typeface="ＭＳ Ｐゴシック" charset="0"/>
              </a:defRPr>
            </a:lvl3pPr>
            <a:lvl4pPr marL="1600200" indent="-228600" defTabSz="903288">
              <a:defRPr sz="2400">
                <a:solidFill>
                  <a:schemeClr val="tx1"/>
                </a:solidFill>
                <a:latin typeface="Arial"/>
                <a:ea typeface="ＭＳ Ｐゴシック" charset="0"/>
              </a:defRPr>
            </a:lvl4pPr>
            <a:lvl5pPr marL="2057400" indent="-228600" defTabSz="903288">
              <a:defRPr sz="2400">
                <a:solidFill>
                  <a:schemeClr val="tx1"/>
                </a:solidFill>
                <a:latin typeface="Arial"/>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9pPr>
          </a:lstStyle>
          <a:p>
            <a:pPr rtl="0"/>
            <a:fld id="{3997A419-355F-A04A-96E0-21643AF8E9FF}" type="slidenum">
              <a:rPr sz="800">
                <a:solidFill>
                  <a:prstClr val="black"/>
                </a:solidFill>
              </a:rPr>
              <a:pPr rtl="0"/>
              <a:t>77</a:t>
            </a:fld>
            <a:endParaRPr sz="800">
              <a:solidFill>
                <a:prstClr val="black"/>
              </a:solidFill>
            </a:endParaRPr>
          </a:p>
        </p:txBody>
      </p:sp>
      <p:sp>
        <p:nvSpPr>
          <p:cNvPr id="22530" name="Rectangle 2"/>
          <p:cNvSpPr>
            <a:spLocks noGrp="1" noRot="1" noChangeAspect="1" noChangeArrowheads="1" noTextEdit="1"/>
          </p:cNvSpPr>
          <p:nvPr>
            <p:ph type="sldImg"/>
          </p:nvPr>
        </p:nvSpPr>
        <p:spPr>
          <a:xfrm>
            <a:off x="1168400" y="1243013"/>
            <a:ext cx="4470400" cy="3354387"/>
          </a:xfrm>
        </p:spPr>
      </p:sp>
      <p:sp>
        <p:nvSpPr>
          <p:cNvPr id="2253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lnSpc>
                <a:spcPct val="80000"/>
              </a:lnSpc>
              <a:buFontTx/>
              <a:buNone/>
            </a:pPr>
            <a:r>
              <a:rPr lang="zh-TW" sz="1200" kern="1200">
                <a:solidFill>
                  <a:schemeClr val="tx1"/>
                </a:solidFill>
                <a:latin typeface="Arial"/>
                <a:ea typeface="ＭＳ Ｐゴシック" charset="0"/>
                <a:cs typeface="ＭＳ Ｐゴシック" charset="0"/>
              </a:rPr>
              <a:t>2 — 基本交換器和終端裝置組態</a:t>
            </a:r>
          </a:p>
          <a:p>
            <a:pPr rtl="0">
              <a:lnSpc>
                <a:spcPct val="80000"/>
              </a:lnSpc>
              <a:buFontTx/>
              <a:buNone/>
            </a:pPr>
            <a:r>
              <a:rPr lang="zh-TW" sz="1200" kern="1200">
                <a:solidFill>
                  <a:schemeClr val="tx1"/>
                </a:solidFill>
                <a:latin typeface="Arial"/>
                <a:ea typeface="ＭＳ Ｐゴシック" charset="0"/>
                <a:cs typeface="ＭＳ Ｐゴシック" charset="0"/>
              </a:rPr>
              <a:t>2.7 – Configure IP Addressing</a:t>
            </a:r>
          </a:p>
          <a:p>
            <a:pPr rtl="0">
              <a:lnSpc>
                <a:spcPct val="80000"/>
              </a:lnSpc>
              <a:buFontTx/>
              <a:buNone/>
            </a:pPr>
            <a:r>
              <a:rPr lang="zh-TW">
                <a:latin typeface="Arial"/>
              </a:rPr>
              <a:t>2.7.4 — 交換器虛擬介面組態</a:t>
            </a:r>
          </a:p>
          <a:p>
            <a:pPr rtl="0"/>
            <a:r>
              <a:rPr lang="zh-TW"/>
              <a:t>2.7.5 — 語法檢查程式 — 配置交換器虛擬介面</a:t>
            </a:r>
          </a:p>
        </p:txBody>
      </p:sp>
    </p:spTree>
    <p:extLst>
      <p:ext uri="{BB962C8B-B14F-4D97-AF65-F5344CB8AC3E}">
        <p14:creationId xmlns:p14="http://schemas.microsoft.com/office/powerpoint/2010/main" val="287358617"/>
      </p:ext>
    </p:extLst>
  </p:cSld>
  <p:clrMapOvr>
    <a:masterClrMapping/>
  </p:clrMapOvr>
</p:notes>
</file>

<file path=ppt/notesSlides/notesSlide770.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10 — 區域網路安全概念</a:t>
            </a:r>
          </a:p>
          <a:p>
            <a:pPr rtl="0"/>
            <a:r>
              <a:rPr lang="zh-TW"/>
              <a:t>10.2 – 存取控制</a:t>
            </a:r>
          </a:p>
          <a:p>
            <a:pPr rtl="0"/>
            <a:r>
              <a:rPr lang="zh-TW"/>
              <a:t>10.2.4 - 授權</a:t>
            </a:r>
          </a:p>
        </p:txBody>
      </p:sp>
      <p:sp>
        <p:nvSpPr>
          <p:cNvPr id="4" name="Slide Number Placeholder 3"/>
          <p:cNvSpPr>
            <a:spLocks noGrp="1"/>
          </p:cNvSpPr>
          <p:nvPr>
            <p:ph type="sldNum" sz="quarter" idx="5"/>
          </p:nvPr>
        </p:nvSpPr>
        <p:spPr/>
        <p:txBody>
          <a:bodyPr/>
          <a:lstStyle/>
          <a:p>
            <a:pPr rtl="0"/>
            <a:fld id="{5641018C-6CAF-B84E-B92C-ECB119457FBA}" type="slidenum">
              <a:rPr/>
              <a:t>770</a:t>
            </a:fld>
            <a:endParaRPr/>
          </a:p>
        </p:txBody>
      </p:sp>
    </p:spTree>
    <p:extLst>
      <p:ext uri="{BB962C8B-B14F-4D97-AF65-F5344CB8AC3E}">
        <p14:creationId xmlns:p14="http://schemas.microsoft.com/office/powerpoint/2010/main" val="262333261"/>
      </p:ext>
    </p:extLst>
  </p:cSld>
  <p:clrMapOvr>
    <a:masterClrMapping/>
  </p:clrMapOvr>
</p:notes>
</file>

<file path=ppt/notesSlides/notesSlide771.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10 — 區域網路安全概念</a:t>
            </a:r>
          </a:p>
          <a:p>
            <a:pPr rtl="0"/>
            <a:r>
              <a:rPr lang="zh-TW"/>
              <a:t>10.2 – 存取控制</a:t>
            </a:r>
          </a:p>
          <a:p>
            <a:pPr rtl="0"/>
            <a:r>
              <a:rPr lang="zh-TW"/>
              <a:t>10.2.5 - 計量</a:t>
            </a:r>
          </a:p>
        </p:txBody>
      </p:sp>
      <p:sp>
        <p:nvSpPr>
          <p:cNvPr id="4" name="Slide Number Placeholder 3"/>
          <p:cNvSpPr>
            <a:spLocks noGrp="1"/>
          </p:cNvSpPr>
          <p:nvPr>
            <p:ph type="sldNum" sz="quarter" idx="5"/>
          </p:nvPr>
        </p:nvSpPr>
        <p:spPr/>
        <p:txBody>
          <a:bodyPr/>
          <a:lstStyle/>
          <a:p>
            <a:pPr rtl="0"/>
            <a:fld id="{5641018C-6CAF-B84E-B92C-ECB119457FBA}" type="slidenum">
              <a:rPr/>
              <a:t>771</a:t>
            </a:fld>
            <a:endParaRPr/>
          </a:p>
        </p:txBody>
      </p:sp>
    </p:spTree>
    <p:extLst>
      <p:ext uri="{BB962C8B-B14F-4D97-AF65-F5344CB8AC3E}">
        <p14:creationId xmlns:p14="http://schemas.microsoft.com/office/powerpoint/2010/main" val="3626440688"/>
      </p:ext>
    </p:extLst>
  </p:cSld>
  <p:clrMapOvr>
    <a:masterClrMapping/>
  </p:clrMapOvr>
</p:notes>
</file>

<file path=ppt/notesSlides/notesSlide772.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10 — 區域網路安全概念</a:t>
            </a:r>
          </a:p>
          <a:p>
            <a:pPr rtl="0"/>
            <a:r>
              <a:rPr lang="zh-TW"/>
              <a:t>10.2 – 存取控制</a:t>
            </a:r>
          </a:p>
          <a:p>
            <a:pPr rtl="0"/>
            <a:r>
              <a:rPr lang="zh-TW"/>
              <a:t>10.2.6 — 802.1X</a:t>
            </a:r>
          </a:p>
          <a:p>
            <a:pPr rtl="0"/>
            <a:r>
              <a:rPr lang="zh-TW"/>
              <a:t>10.2.7 — 檢查你的理解 — 存取控制</a:t>
            </a:r>
          </a:p>
        </p:txBody>
      </p:sp>
      <p:sp>
        <p:nvSpPr>
          <p:cNvPr id="4" name="Slide Number Placeholder 3"/>
          <p:cNvSpPr>
            <a:spLocks noGrp="1"/>
          </p:cNvSpPr>
          <p:nvPr>
            <p:ph type="sldNum" sz="quarter" idx="5"/>
          </p:nvPr>
        </p:nvSpPr>
        <p:spPr/>
        <p:txBody>
          <a:bodyPr/>
          <a:lstStyle/>
          <a:p>
            <a:pPr rtl="0"/>
            <a:fld id="{5641018C-6CAF-B84E-B92C-ECB119457FBA}" type="slidenum">
              <a:rPr/>
              <a:t>772</a:t>
            </a:fld>
            <a:endParaRPr/>
          </a:p>
        </p:txBody>
      </p:sp>
    </p:spTree>
    <p:extLst>
      <p:ext uri="{BB962C8B-B14F-4D97-AF65-F5344CB8AC3E}">
        <p14:creationId xmlns:p14="http://schemas.microsoft.com/office/powerpoint/2010/main" val="2813748373"/>
      </p:ext>
    </p:extLst>
  </p:cSld>
  <p:clrMapOvr>
    <a:masterClrMapping/>
  </p:clrMapOvr>
</p:notes>
</file>

<file path=ppt/notesSlides/notesSlide773.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10 — 區域網路安全概念</a:t>
            </a:r>
          </a:p>
          <a:p>
            <a:pPr rtl="0"/>
            <a:r>
              <a:rPr lang="zh-TW"/>
              <a:t>10.3 — 第 2 層安全威脅</a:t>
            </a:r>
          </a:p>
          <a:p>
            <a:pPr rtl="0"/>
            <a:r>
              <a:rPr lang="zh-TW"/>
              <a:t>10.3.1 - 第二層弱點</a:t>
            </a:r>
          </a:p>
        </p:txBody>
      </p:sp>
      <p:sp>
        <p:nvSpPr>
          <p:cNvPr id="4" name="Slide Number Placeholder 3"/>
          <p:cNvSpPr>
            <a:spLocks noGrp="1"/>
          </p:cNvSpPr>
          <p:nvPr>
            <p:ph type="sldNum" sz="quarter" idx="5"/>
          </p:nvPr>
        </p:nvSpPr>
        <p:spPr/>
        <p:txBody>
          <a:bodyPr/>
          <a:lstStyle/>
          <a:p>
            <a:pPr rtl="0"/>
            <a:fld id="{5641018C-6CAF-B84E-B92C-ECB119457FBA}" type="slidenum">
              <a:rPr/>
              <a:t>773</a:t>
            </a:fld>
            <a:endParaRPr/>
          </a:p>
        </p:txBody>
      </p:sp>
    </p:spTree>
    <p:extLst>
      <p:ext uri="{BB962C8B-B14F-4D97-AF65-F5344CB8AC3E}">
        <p14:creationId xmlns:p14="http://schemas.microsoft.com/office/powerpoint/2010/main" val="1640642197"/>
      </p:ext>
    </p:extLst>
  </p:cSld>
  <p:clrMapOvr>
    <a:masterClrMapping/>
  </p:clrMapOvr>
</p:notes>
</file>

<file path=ppt/notesSlides/notesSlide774.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10 — 區域網路安全概念</a:t>
            </a:r>
          </a:p>
          <a:p>
            <a:pPr rtl="0"/>
            <a:r>
              <a:rPr lang="zh-TW"/>
              <a:t>10.3 — 第 2 層安全威脅</a:t>
            </a:r>
          </a:p>
          <a:p>
            <a:pPr rtl="0"/>
            <a:r>
              <a:rPr lang="zh-TW"/>
              <a:t>10.3.2 - 交換攻擊類別</a:t>
            </a:r>
          </a:p>
        </p:txBody>
      </p:sp>
      <p:sp>
        <p:nvSpPr>
          <p:cNvPr id="4" name="Slide Number Placeholder 3"/>
          <p:cNvSpPr>
            <a:spLocks noGrp="1"/>
          </p:cNvSpPr>
          <p:nvPr>
            <p:ph type="sldNum" sz="quarter" idx="5"/>
          </p:nvPr>
        </p:nvSpPr>
        <p:spPr/>
        <p:txBody>
          <a:bodyPr/>
          <a:lstStyle/>
          <a:p>
            <a:pPr rtl="0"/>
            <a:fld id="{5641018C-6CAF-B84E-B92C-ECB119457FBA}" type="slidenum">
              <a:rPr/>
              <a:t>774</a:t>
            </a:fld>
            <a:endParaRPr/>
          </a:p>
        </p:txBody>
      </p:sp>
    </p:spTree>
    <p:extLst>
      <p:ext uri="{BB962C8B-B14F-4D97-AF65-F5344CB8AC3E}">
        <p14:creationId xmlns:p14="http://schemas.microsoft.com/office/powerpoint/2010/main" val="2411299007"/>
      </p:ext>
    </p:extLst>
  </p:cSld>
  <p:clrMapOvr>
    <a:masterClrMapping/>
  </p:clrMapOvr>
</p:notes>
</file>

<file path=ppt/notesSlides/notesSlide775.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10 — 區域網路安全概念</a:t>
            </a:r>
          </a:p>
          <a:p>
            <a:pPr rtl="0"/>
            <a:r>
              <a:rPr lang="zh-TW"/>
              <a:t>10.3 — 第 2 層安全威脅</a:t>
            </a:r>
          </a:p>
          <a:p>
            <a:pPr rtl="0"/>
            <a:r>
              <a:rPr lang="zh-TW"/>
              <a:t>10.3.3 - 交換攻擊緩解技術</a:t>
            </a:r>
          </a:p>
          <a:p>
            <a:pPr rtl="0"/>
            <a:r>
              <a:rPr lang="zh-TW"/>
              <a:t>10.3.4 — 檢查你的理解 — 第 2 層安全威脅</a:t>
            </a:r>
          </a:p>
        </p:txBody>
      </p:sp>
      <p:sp>
        <p:nvSpPr>
          <p:cNvPr id="4" name="Slide Number Placeholder 3"/>
          <p:cNvSpPr>
            <a:spLocks noGrp="1"/>
          </p:cNvSpPr>
          <p:nvPr>
            <p:ph type="sldNum" sz="quarter" idx="5"/>
          </p:nvPr>
        </p:nvSpPr>
        <p:spPr/>
        <p:txBody>
          <a:bodyPr/>
          <a:lstStyle/>
          <a:p>
            <a:pPr rtl="0"/>
            <a:fld id="{5641018C-6CAF-B84E-B92C-ECB119457FBA}" type="slidenum">
              <a:rPr/>
              <a:t>775</a:t>
            </a:fld>
            <a:endParaRPr/>
          </a:p>
        </p:txBody>
      </p:sp>
    </p:spTree>
    <p:extLst>
      <p:ext uri="{BB962C8B-B14F-4D97-AF65-F5344CB8AC3E}">
        <p14:creationId xmlns:p14="http://schemas.microsoft.com/office/powerpoint/2010/main" val="2991280505"/>
      </p:ext>
    </p:extLst>
  </p:cSld>
  <p:clrMapOvr>
    <a:masterClrMapping/>
  </p:clrMapOvr>
</p:notes>
</file>

<file path=ppt/notesSlides/notesSlide776.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10 — 區域網路安全概念</a:t>
            </a:r>
          </a:p>
          <a:p>
            <a:pPr rtl="0"/>
            <a:r>
              <a:rPr lang="zh-TW"/>
              <a:t>10.4 — MAC 位址表攻擊</a:t>
            </a:r>
          </a:p>
          <a:p>
            <a:pPr rtl="0"/>
            <a:r>
              <a:rPr lang="zh-TW"/>
              <a:t>10.4.1 — 交換器操作複習</a:t>
            </a:r>
          </a:p>
          <a:p>
            <a:endParaRPr lang="en-US"/>
          </a:p>
        </p:txBody>
      </p:sp>
      <p:sp>
        <p:nvSpPr>
          <p:cNvPr id="4" name="Slide Number Placeholder 3"/>
          <p:cNvSpPr>
            <a:spLocks noGrp="1"/>
          </p:cNvSpPr>
          <p:nvPr>
            <p:ph type="sldNum" sz="quarter" idx="5"/>
          </p:nvPr>
        </p:nvSpPr>
        <p:spPr/>
        <p:txBody>
          <a:bodyPr/>
          <a:lstStyle/>
          <a:p>
            <a:pPr rtl="0"/>
            <a:fld id="{5641018C-6CAF-B84E-B92C-ECB119457FBA}" type="slidenum">
              <a:rPr/>
              <a:t>776</a:t>
            </a:fld>
            <a:endParaRPr/>
          </a:p>
        </p:txBody>
      </p:sp>
    </p:spTree>
    <p:extLst>
      <p:ext uri="{BB962C8B-B14F-4D97-AF65-F5344CB8AC3E}">
        <p14:creationId xmlns:p14="http://schemas.microsoft.com/office/powerpoint/2010/main" val="3127736676"/>
      </p:ext>
    </p:extLst>
  </p:cSld>
  <p:clrMapOvr>
    <a:masterClrMapping/>
  </p:clrMapOvr>
</p:notes>
</file>

<file path=ppt/notesSlides/notesSlide777.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10 — 區域網路安全概念</a:t>
            </a:r>
          </a:p>
          <a:p>
            <a:pPr rtl="0"/>
            <a:r>
              <a:rPr lang="zh-TW"/>
              <a:t>10.4 — MAC 位址表攻擊</a:t>
            </a:r>
          </a:p>
          <a:p>
            <a:pPr rtl="0"/>
            <a:r>
              <a:rPr lang="zh-TW"/>
              <a:t>10.4.2 — MAC 位址表洪泛</a:t>
            </a:r>
          </a:p>
          <a:p>
            <a:endParaRPr lang="en-US"/>
          </a:p>
        </p:txBody>
      </p:sp>
      <p:sp>
        <p:nvSpPr>
          <p:cNvPr id="4" name="Slide Number Placeholder 3"/>
          <p:cNvSpPr>
            <a:spLocks noGrp="1"/>
          </p:cNvSpPr>
          <p:nvPr>
            <p:ph type="sldNum" sz="quarter" idx="5"/>
          </p:nvPr>
        </p:nvSpPr>
        <p:spPr/>
        <p:txBody>
          <a:bodyPr/>
          <a:lstStyle/>
          <a:p>
            <a:pPr rtl="0"/>
            <a:fld id="{5641018C-6CAF-B84E-B92C-ECB119457FBA}" type="slidenum">
              <a:rPr/>
              <a:t>777</a:t>
            </a:fld>
            <a:endParaRPr/>
          </a:p>
        </p:txBody>
      </p:sp>
    </p:spTree>
    <p:extLst>
      <p:ext uri="{BB962C8B-B14F-4D97-AF65-F5344CB8AC3E}">
        <p14:creationId xmlns:p14="http://schemas.microsoft.com/office/powerpoint/2010/main" val="3192763712"/>
      </p:ext>
    </p:extLst>
  </p:cSld>
  <p:clrMapOvr>
    <a:masterClrMapping/>
  </p:clrMapOvr>
</p:notes>
</file>

<file path=ppt/notesSlides/notesSlide778.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10 — 區域網路安全概念</a:t>
            </a:r>
          </a:p>
          <a:p>
            <a:pPr rtl="0"/>
            <a:r>
              <a:rPr lang="zh-TW"/>
              <a:t>10.4 — MAC 位址表攻擊</a:t>
            </a:r>
          </a:p>
          <a:p>
            <a:pPr rtl="0"/>
            <a:r>
              <a:rPr lang="zh-TW"/>
              <a:t>10.4.3 — MAC 位址表格攻擊緩解</a:t>
            </a:r>
          </a:p>
          <a:p>
            <a:pPr rtl="0"/>
            <a:r>
              <a:rPr lang="zh-TW"/>
              <a:t>10.4.4 - 檢查你的理解 - MAC 地址表攻擊</a:t>
            </a:r>
          </a:p>
          <a:p>
            <a:endParaRPr lang="en-US"/>
          </a:p>
        </p:txBody>
      </p:sp>
      <p:sp>
        <p:nvSpPr>
          <p:cNvPr id="4" name="Slide Number Placeholder 3"/>
          <p:cNvSpPr>
            <a:spLocks noGrp="1"/>
          </p:cNvSpPr>
          <p:nvPr>
            <p:ph type="sldNum" sz="quarter" idx="5"/>
          </p:nvPr>
        </p:nvSpPr>
        <p:spPr/>
        <p:txBody>
          <a:bodyPr/>
          <a:lstStyle/>
          <a:p>
            <a:pPr rtl="0"/>
            <a:fld id="{5641018C-6CAF-B84E-B92C-ECB119457FBA}" type="slidenum">
              <a:rPr/>
              <a:t>778</a:t>
            </a:fld>
            <a:endParaRPr/>
          </a:p>
        </p:txBody>
      </p:sp>
    </p:spTree>
    <p:extLst>
      <p:ext uri="{BB962C8B-B14F-4D97-AF65-F5344CB8AC3E}">
        <p14:creationId xmlns:p14="http://schemas.microsoft.com/office/powerpoint/2010/main" val="1202846446"/>
      </p:ext>
    </p:extLst>
  </p:cSld>
  <p:clrMapOvr>
    <a:masterClrMapping/>
  </p:clrMapOvr>
</p:notes>
</file>

<file path=ppt/notesSlides/notesSlide779.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10 — 區域網路安全概念</a:t>
            </a:r>
          </a:p>
          <a:p>
            <a:pPr rtl="0"/>
            <a:r>
              <a:rPr lang="zh-TW"/>
              <a:t>10.5 — 區域網路攻擊</a:t>
            </a:r>
          </a:p>
          <a:p>
            <a:pPr rtl="0"/>
            <a:r>
              <a:rPr lang="zh-TW"/>
              <a:t>10.5.2 — VLAN 跳躍攻擊</a:t>
            </a:r>
          </a:p>
        </p:txBody>
      </p:sp>
      <p:sp>
        <p:nvSpPr>
          <p:cNvPr id="4" name="Slide Number Placeholder 3"/>
          <p:cNvSpPr>
            <a:spLocks noGrp="1"/>
          </p:cNvSpPr>
          <p:nvPr>
            <p:ph type="sldNum" sz="quarter" idx="5"/>
          </p:nvPr>
        </p:nvSpPr>
        <p:spPr/>
        <p:txBody>
          <a:bodyPr/>
          <a:lstStyle/>
          <a:p>
            <a:pPr rtl="0"/>
            <a:fld id="{5641018C-6CAF-B84E-B92C-ECB119457FBA}" type="slidenum">
              <a:rPr/>
              <a:t>779</a:t>
            </a:fld>
            <a:endParaRPr/>
          </a:p>
        </p:txBody>
      </p:sp>
    </p:spTree>
    <p:extLst>
      <p:ext uri="{BB962C8B-B14F-4D97-AF65-F5344CB8AC3E}">
        <p14:creationId xmlns:p14="http://schemas.microsoft.com/office/powerpoint/2010/main" val="2445432109"/>
      </p:ext>
    </p:extLst>
  </p:cSld>
  <p:clrMapOvr>
    <a:masterClrMapping/>
  </p:clrMapOvr>
</p:notes>
</file>

<file path=ppt/notesSlides/notesSlide78.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2529" name="Rectangle 11"/>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a:ea typeface="ＭＳ Ｐゴシック" charset="0"/>
                <a:cs typeface="ＭＳ Ｐゴシック" charset="0"/>
              </a:defRPr>
            </a:lvl1pPr>
            <a:lvl2pPr marL="742950" indent="-285750" defTabSz="903288">
              <a:defRPr sz="2400">
                <a:solidFill>
                  <a:schemeClr val="tx1"/>
                </a:solidFill>
                <a:latin typeface="Arial"/>
                <a:ea typeface="ＭＳ Ｐゴシック" charset="0"/>
              </a:defRPr>
            </a:lvl2pPr>
            <a:lvl3pPr marL="1143000" indent="-228600" defTabSz="903288">
              <a:defRPr sz="2400">
                <a:solidFill>
                  <a:schemeClr val="tx1"/>
                </a:solidFill>
                <a:latin typeface="Arial"/>
                <a:ea typeface="ＭＳ Ｐゴシック" charset="0"/>
              </a:defRPr>
            </a:lvl3pPr>
            <a:lvl4pPr marL="1600200" indent="-228600" defTabSz="903288">
              <a:defRPr sz="2400">
                <a:solidFill>
                  <a:schemeClr val="tx1"/>
                </a:solidFill>
                <a:latin typeface="Arial"/>
                <a:ea typeface="ＭＳ Ｐゴシック" charset="0"/>
              </a:defRPr>
            </a:lvl4pPr>
            <a:lvl5pPr marL="2057400" indent="-228600" defTabSz="903288">
              <a:defRPr sz="2400">
                <a:solidFill>
                  <a:schemeClr val="tx1"/>
                </a:solidFill>
                <a:latin typeface="Arial"/>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9pPr>
          </a:lstStyle>
          <a:p>
            <a:pPr rtl="0"/>
            <a:fld id="{3997A419-355F-A04A-96E0-21643AF8E9FF}" type="slidenum">
              <a:rPr sz="800">
                <a:solidFill>
                  <a:prstClr val="black"/>
                </a:solidFill>
              </a:rPr>
              <a:pPr rtl="0"/>
              <a:t>78</a:t>
            </a:fld>
            <a:endParaRPr sz="800">
              <a:solidFill>
                <a:prstClr val="black"/>
              </a:solidFill>
            </a:endParaRPr>
          </a:p>
        </p:txBody>
      </p:sp>
      <p:sp>
        <p:nvSpPr>
          <p:cNvPr id="22530" name="Rectangle 2"/>
          <p:cNvSpPr>
            <a:spLocks noGrp="1" noRot="1" noChangeAspect="1" noChangeArrowheads="1" noTextEdit="1"/>
          </p:cNvSpPr>
          <p:nvPr>
            <p:ph type="sldImg"/>
          </p:nvPr>
        </p:nvSpPr>
        <p:spPr>
          <a:xfrm>
            <a:off x="1168400" y="1243013"/>
            <a:ext cx="4470400" cy="3354387"/>
          </a:xfrm>
        </p:spPr>
      </p:sp>
      <p:sp>
        <p:nvSpPr>
          <p:cNvPr id="2253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lnSpc>
                <a:spcPct val="80000"/>
              </a:lnSpc>
              <a:buFontTx/>
              <a:buNone/>
            </a:pPr>
            <a:r>
              <a:rPr lang="zh-TW" sz="1200" kern="1200">
                <a:solidFill>
                  <a:schemeClr val="tx1"/>
                </a:solidFill>
                <a:latin typeface="Arial"/>
                <a:ea typeface="ＭＳ Ｐゴシック" charset="0"/>
                <a:cs typeface="ＭＳ Ｐゴシック" charset="0"/>
              </a:rPr>
              <a:t>2 — 基本交換器和終端裝置組態</a:t>
            </a:r>
          </a:p>
          <a:p>
            <a:pPr rtl="0">
              <a:lnSpc>
                <a:spcPct val="80000"/>
              </a:lnSpc>
              <a:buFontTx/>
              <a:buNone/>
            </a:pPr>
            <a:r>
              <a:rPr lang="zh-TW" sz="1200" kern="1200">
                <a:solidFill>
                  <a:schemeClr val="tx1"/>
                </a:solidFill>
                <a:latin typeface="Arial"/>
                <a:ea typeface="ＭＳ Ｐゴシック" charset="0"/>
                <a:cs typeface="ＭＳ Ｐゴシック" charset="0"/>
              </a:rPr>
              <a:t>2.9 — 單元練習和問答</a:t>
            </a:r>
          </a:p>
          <a:p>
            <a:pPr rtl="0">
              <a:lnSpc>
                <a:spcPct val="80000"/>
              </a:lnSpc>
              <a:buFontTx/>
              <a:buNone/>
            </a:pPr>
            <a:r>
              <a:rPr lang="zh-TW">
                <a:latin typeface="Arial"/>
              </a:rPr>
              <a:t>2.9.3 — 我在本單元中學到了什麼？</a:t>
            </a:r>
          </a:p>
          <a:p>
            <a:pPr rtl="0">
              <a:lnSpc>
                <a:spcPct val="80000"/>
              </a:lnSpc>
              <a:buFontTx/>
              <a:buNone/>
            </a:pPr>
            <a:r>
              <a:rPr lang="zh-TW">
                <a:latin typeface="Arial"/>
              </a:rPr>
              <a:t>2.9.4 — 模組測驗-基本交換器和終端裝置配置</a:t>
            </a:r>
          </a:p>
        </p:txBody>
      </p:sp>
    </p:spTree>
    <p:extLst>
      <p:ext uri="{BB962C8B-B14F-4D97-AF65-F5344CB8AC3E}">
        <p14:creationId xmlns:p14="http://schemas.microsoft.com/office/powerpoint/2010/main" val="2418861536"/>
      </p:ext>
    </p:extLst>
  </p:cSld>
  <p:clrMapOvr>
    <a:masterClrMapping/>
  </p:clrMapOvr>
</p:notes>
</file>

<file path=ppt/notesSlides/notesSlide780.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10 — 區域網路安全概念</a:t>
            </a:r>
          </a:p>
          <a:p>
            <a:pPr rtl="0"/>
            <a:r>
              <a:rPr lang="zh-TW"/>
              <a:t>10.5 — 區域網路攻擊</a:t>
            </a:r>
          </a:p>
          <a:p>
            <a:pPr rtl="0"/>
            <a:r>
              <a:rPr lang="zh-TW"/>
              <a:t>10.5.3 — VLAN 雙重標籤攻擊</a:t>
            </a:r>
          </a:p>
        </p:txBody>
      </p:sp>
      <p:sp>
        <p:nvSpPr>
          <p:cNvPr id="4" name="Slide Number Placeholder 3"/>
          <p:cNvSpPr>
            <a:spLocks noGrp="1"/>
          </p:cNvSpPr>
          <p:nvPr>
            <p:ph type="sldNum" sz="quarter" idx="5"/>
          </p:nvPr>
        </p:nvSpPr>
        <p:spPr/>
        <p:txBody>
          <a:bodyPr/>
          <a:lstStyle/>
          <a:p>
            <a:pPr rtl="0"/>
            <a:fld id="{5641018C-6CAF-B84E-B92C-ECB119457FBA}" type="slidenum">
              <a:rPr/>
              <a:t>780</a:t>
            </a:fld>
            <a:endParaRPr/>
          </a:p>
        </p:txBody>
      </p:sp>
    </p:spTree>
    <p:extLst>
      <p:ext uri="{BB962C8B-B14F-4D97-AF65-F5344CB8AC3E}">
        <p14:creationId xmlns:p14="http://schemas.microsoft.com/office/powerpoint/2010/main" val="3784316787"/>
      </p:ext>
    </p:extLst>
  </p:cSld>
  <p:clrMapOvr>
    <a:masterClrMapping/>
  </p:clrMapOvr>
</p:notes>
</file>

<file path=ppt/notesSlides/notesSlide781.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10 — 區域網路安全概念</a:t>
            </a:r>
          </a:p>
          <a:p>
            <a:pPr rtl="0"/>
            <a:r>
              <a:rPr lang="zh-TW"/>
              <a:t>10.5 — 區域網路攻擊</a:t>
            </a:r>
          </a:p>
          <a:p>
            <a:pPr rtl="0"/>
            <a:r>
              <a:rPr lang="zh-TW"/>
              <a:t>10.5.3 — VLAN 雙重標籤攻擊(續)</a:t>
            </a:r>
          </a:p>
        </p:txBody>
      </p:sp>
      <p:sp>
        <p:nvSpPr>
          <p:cNvPr id="4" name="Slide Number Placeholder 3"/>
          <p:cNvSpPr>
            <a:spLocks noGrp="1"/>
          </p:cNvSpPr>
          <p:nvPr>
            <p:ph type="sldNum" sz="quarter" idx="5"/>
          </p:nvPr>
        </p:nvSpPr>
        <p:spPr/>
        <p:txBody>
          <a:bodyPr/>
          <a:lstStyle/>
          <a:p>
            <a:pPr rtl="0"/>
            <a:fld id="{5641018C-6CAF-B84E-B92C-ECB119457FBA}" type="slidenum">
              <a:rPr/>
              <a:t>781</a:t>
            </a:fld>
            <a:endParaRPr/>
          </a:p>
        </p:txBody>
      </p:sp>
    </p:spTree>
    <p:extLst>
      <p:ext uri="{BB962C8B-B14F-4D97-AF65-F5344CB8AC3E}">
        <p14:creationId xmlns:p14="http://schemas.microsoft.com/office/powerpoint/2010/main" val="1488315831"/>
      </p:ext>
    </p:extLst>
  </p:cSld>
  <p:clrMapOvr>
    <a:masterClrMapping/>
  </p:clrMapOvr>
</p:notes>
</file>

<file path=ppt/notesSlides/notesSlide782.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10 — 區域網路安全概念</a:t>
            </a:r>
          </a:p>
          <a:p>
            <a:pPr rtl="0"/>
            <a:r>
              <a:rPr lang="zh-TW"/>
              <a:t>10.5 — 區域網路攻擊</a:t>
            </a:r>
          </a:p>
          <a:p>
            <a:pPr rtl="0"/>
            <a:r>
              <a:rPr lang="zh-TW"/>
              <a:t>10.5.4 — DHCP 訊息</a:t>
            </a:r>
          </a:p>
        </p:txBody>
      </p:sp>
      <p:sp>
        <p:nvSpPr>
          <p:cNvPr id="4" name="Slide Number Placeholder 3"/>
          <p:cNvSpPr>
            <a:spLocks noGrp="1"/>
          </p:cNvSpPr>
          <p:nvPr>
            <p:ph type="sldNum" sz="quarter" idx="5"/>
          </p:nvPr>
        </p:nvSpPr>
        <p:spPr/>
        <p:txBody>
          <a:bodyPr/>
          <a:lstStyle/>
          <a:p>
            <a:pPr rtl="0"/>
            <a:fld id="{5641018C-6CAF-B84E-B92C-ECB119457FBA}" type="slidenum">
              <a:rPr/>
              <a:t>782</a:t>
            </a:fld>
            <a:endParaRPr/>
          </a:p>
        </p:txBody>
      </p:sp>
    </p:spTree>
    <p:extLst>
      <p:ext uri="{BB962C8B-B14F-4D97-AF65-F5344CB8AC3E}">
        <p14:creationId xmlns:p14="http://schemas.microsoft.com/office/powerpoint/2010/main" val="4238982712"/>
      </p:ext>
    </p:extLst>
  </p:cSld>
  <p:clrMapOvr>
    <a:masterClrMapping/>
  </p:clrMapOvr>
</p:notes>
</file>

<file path=ppt/notesSlides/notesSlide783.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10 — 區域網路安全概念</a:t>
            </a:r>
          </a:p>
          <a:p>
            <a:pPr rtl="0"/>
            <a:r>
              <a:rPr lang="zh-TW"/>
              <a:t>10.5 — 區域網路攻擊</a:t>
            </a:r>
          </a:p>
          <a:p>
            <a:pPr rtl="0"/>
            <a:r>
              <a:rPr lang="zh-TW"/>
              <a:t>10.5.5 — DHCP 攻擊</a:t>
            </a:r>
          </a:p>
        </p:txBody>
      </p:sp>
      <p:sp>
        <p:nvSpPr>
          <p:cNvPr id="4" name="Slide Number Placeholder 3"/>
          <p:cNvSpPr>
            <a:spLocks noGrp="1"/>
          </p:cNvSpPr>
          <p:nvPr>
            <p:ph type="sldNum" sz="quarter" idx="5"/>
          </p:nvPr>
        </p:nvSpPr>
        <p:spPr/>
        <p:txBody>
          <a:bodyPr/>
          <a:lstStyle/>
          <a:p>
            <a:pPr rtl="0"/>
            <a:fld id="{5641018C-6CAF-B84E-B92C-ECB119457FBA}" type="slidenum">
              <a:rPr/>
              <a:t>783</a:t>
            </a:fld>
            <a:endParaRPr/>
          </a:p>
        </p:txBody>
      </p:sp>
    </p:spTree>
    <p:extLst>
      <p:ext uri="{BB962C8B-B14F-4D97-AF65-F5344CB8AC3E}">
        <p14:creationId xmlns:p14="http://schemas.microsoft.com/office/powerpoint/2010/main" val="2447913116"/>
      </p:ext>
    </p:extLst>
  </p:cSld>
  <p:clrMapOvr>
    <a:masterClrMapping/>
  </p:clrMapOvr>
</p:notes>
</file>

<file path=ppt/notesSlides/notesSlide784.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10 — 區域網路安全概念</a:t>
            </a:r>
          </a:p>
          <a:p>
            <a:pPr rtl="0"/>
            <a:r>
              <a:rPr lang="zh-TW"/>
              <a:t>10.5 — 區域網路攻擊</a:t>
            </a:r>
          </a:p>
          <a:p>
            <a:pPr rtl="0"/>
            <a:r>
              <a:rPr lang="zh-TW"/>
              <a:t>10.5.7- </a:t>
            </a:r>
            <a:r>
              <a:rPr lang="zh-TW" sz="1200"/>
              <a:t>ARP 攻擊</a:t>
            </a:r>
          </a:p>
        </p:txBody>
      </p:sp>
      <p:sp>
        <p:nvSpPr>
          <p:cNvPr id="4" name="Slide Number Placeholder 3"/>
          <p:cNvSpPr>
            <a:spLocks noGrp="1"/>
          </p:cNvSpPr>
          <p:nvPr>
            <p:ph type="sldNum" sz="quarter" idx="5"/>
          </p:nvPr>
        </p:nvSpPr>
        <p:spPr/>
        <p:txBody>
          <a:bodyPr/>
          <a:lstStyle/>
          <a:p>
            <a:pPr rtl="0"/>
            <a:fld id="{5641018C-6CAF-B84E-B92C-ECB119457FBA}" type="slidenum">
              <a:rPr/>
              <a:t>784</a:t>
            </a:fld>
            <a:endParaRPr/>
          </a:p>
        </p:txBody>
      </p:sp>
    </p:spTree>
    <p:extLst>
      <p:ext uri="{BB962C8B-B14F-4D97-AF65-F5344CB8AC3E}">
        <p14:creationId xmlns:p14="http://schemas.microsoft.com/office/powerpoint/2010/main" val="4091979111"/>
      </p:ext>
    </p:extLst>
  </p:cSld>
  <p:clrMapOvr>
    <a:masterClrMapping/>
  </p:clrMapOvr>
</p:notes>
</file>

<file path=ppt/notesSlides/notesSlide785.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10 — 區域網路安全概念</a:t>
            </a:r>
          </a:p>
          <a:p>
            <a:pPr rtl="0"/>
            <a:r>
              <a:rPr lang="zh-TW"/>
              <a:t>10.5 — 區域網路攻擊</a:t>
            </a:r>
          </a:p>
          <a:p>
            <a:pPr rtl="0"/>
            <a:r>
              <a:rPr lang="zh-TW"/>
              <a:t>10.5.8 — 位址詐騙攻擊</a:t>
            </a:r>
          </a:p>
        </p:txBody>
      </p:sp>
      <p:sp>
        <p:nvSpPr>
          <p:cNvPr id="4" name="Slide Number Placeholder 3"/>
          <p:cNvSpPr>
            <a:spLocks noGrp="1"/>
          </p:cNvSpPr>
          <p:nvPr>
            <p:ph type="sldNum" sz="quarter" idx="5"/>
          </p:nvPr>
        </p:nvSpPr>
        <p:spPr/>
        <p:txBody>
          <a:bodyPr/>
          <a:lstStyle/>
          <a:p>
            <a:pPr rtl="0"/>
            <a:fld id="{5641018C-6CAF-B84E-B92C-ECB119457FBA}" type="slidenum">
              <a:rPr/>
              <a:t>785</a:t>
            </a:fld>
            <a:endParaRPr/>
          </a:p>
        </p:txBody>
      </p:sp>
    </p:spTree>
    <p:extLst>
      <p:ext uri="{BB962C8B-B14F-4D97-AF65-F5344CB8AC3E}">
        <p14:creationId xmlns:p14="http://schemas.microsoft.com/office/powerpoint/2010/main" val="954778641"/>
      </p:ext>
    </p:extLst>
  </p:cSld>
  <p:clrMapOvr>
    <a:masterClrMapping/>
  </p:clrMapOvr>
</p:notes>
</file>

<file path=ppt/notesSlides/notesSlide786.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10 — 區域網路安全概念</a:t>
            </a:r>
          </a:p>
          <a:p>
            <a:pPr rtl="0"/>
            <a:r>
              <a:rPr lang="zh-TW"/>
              <a:t>10.5 — 區域網路攻擊</a:t>
            </a:r>
          </a:p>
          <a:p>
            <a:pPr rtl="0"/>
            <a:r>
              <a:rPr lang="zh-TW"/>
              <a:t>10.5.9 — STP 攻擊</a:t>
            </a:r>
          </a:p>
        </p:txBody>
      </p:sp>
      <p:sp>
        <p:nvSpPr>
          <p:cNvPr id="4" name="Slide Number Placeholder 3"/>
          <p:cNvSpPr>
            <a:spLocks noGrp="1"/>
          </p:cNvSpPr>
          <p:nvPr>
            <p:ph type="sldNum" sz="quarter" idx="5"/>
          </p:nvPr>
        </p:nvSpPr>
        <p:spPr/>
        <p:txBody>
          <a:bodyPr/>
          <a:lstStyle/>
          <a:p>
            <a:pPr rtl="0"/>
            <a:fld id="{5641018C-6CAF-B84E-B92C-ECB119457FBA}" type="slidenum">
              <a:rPr/>
              <a:t>786</a:t>
            </a:fld>
            <a:endParaRPr/>
          </a:p>
        </p:txBody>
      </p:sp>
    </p:spTree>
    <p:extLst>
      <p:ext uri="{BB962C8B-B14F-4D97-AF65-F5344CB8AC3E}">
        <p14:creationId xmlns:p14="http://schemas.microsoft.com/office/powerpoint/2010/main" val="2138423640"/>
      </p:ext>
    </p:extLst>
  </p:cSld>
  <p:clrMapOvr>
    <a:masterClrMapping/>
  </p:clrMapOvr>
</p:notes>
</file>

<file path=ppt/notesSlides/notesSlide787.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10 — 區域網路安全概念</a:t>
            </a:r>
          </a:p>
          <a:p>
            <a:pPr rtl="0"/>
            <a:r>
              <a:rPr lang="zh-TW"/>
              <a:t>10.5 — 區域網路攻擊</a:t>
            </a:r>
          </a:p>
          <a:p>
            <a:pPr rtl="0"/>
            <a:r>
              <a:rPr lang="zh-TW"/>
              <a:t>10.5.10 — CDP 偵察</a:t>
            </a:r>
          </a:p>
          <a:p>
            <a:pPr rtl="0"/>
            <a:r>
              <a:rPr lang="zh-TW"/>
              <a:t>10.5.11 — 檢查你的瞭解 — 區域網路攻擊</a:t>
            </a:r>
          </a:p>
        </p:txBody>
      </p:sp>
      <p:sp>
        <p:nvSpPr>
          <p:cNvPr id="4" name="Slide Number Placeholder 3"/>
          <p:cNvSpPr>
            <a:spLocks noGrp="1"/>
          </p:cNvSpPr>
          <p:nvPr>
            <p:ph type="sldNum" sz="quarter" idx="5"/>
          </p:nvPr>
        </p:nvSpPr>
        <p:spPr/>
        <p:txBody>
          <a:bodyPr/>
          <a:lstStyle/>
          <a:p>
            <a:pPr rtl="0"/>
            <a:fld id="{5641018C-6CAF-B84E-B92C-ECB119457FBA}" type="slidenum">
              <a:rPr/>
              <a:t>787</a:t>
            </a:fld>
            <a:endParaRPr/>
          </a:p>
        </p:txBody>
      </p:sp>
    </p:spTree>
    <p:extLst>
      <p:ext uri="{BB962C8B-B14F-4D97-AF65-F5344CB8AC3E}">
        <p14:creationId xmlns:p14="http://schemas.microsoft.com/office/powerpoint/2010/main" val="2236097674"/>
      </p:ext>
    </p:extLst>
  </p:cSld>
  <p:clrMapOvr>
    <a:masterClrMapping/>
  </p:clrMapOvr>
</p:notes>
</file>

<file path=ppt/notesSlides/notesSlide788.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2529" name="Rectangle 11"/>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a:ea typeface="ＭＳ Ｐゴシック" charset="0"/>
                <a:cs typeface="ＭＳ Ｐゴシック" charset="0"/>
              </a:defRPr>
            </a:lvl1pPr>
            <a:lvl2pPr marL="742950" indent="-285750" defTabSz="903288">
              <a:defRPr sz="2400">
                <a:solidFill>
                  <a:schemeClr val="tx1"/>
                </a:solidFill>
                <a:latin typeface="Arial"/>
                <a:ea typeface="ＭＳ Ｐゴシック" charset="0"/>
              </a:defRPr>
            </a:lvl2pPr>
            <a:lvl3pPr marL="1143000" indent="-228600" defTabSz="903288">
              <a:defRPr sz="2400">
                <a:solidFill>
                  <a:schemeClr val="tx1"/>
                </a:solidFill>
                <a:latin typeface="Arial"/>
                <a:ea typeface="ＭＳ Ｐゴシック" charset="0"/>
              </a:defRPr>
            </a:lvl3pPr>
            <a:lvl4pPr marL="1600200" indent="-228600" defTabSz="903288">
              <a:defRPr sz="2400">
                <a:solidFill>
                  <a:schemeClr val="tx1"/>
                </a:solidFill>
                <a:latin typeface="Arial"/>
                <a:ea typeface="ＭＳ Ｐゴシック" charset="0"/>
              </a:defRPr>
            </a:lvl4pPr>
            <a:lvl5pPr marL="2057400" indent="-228600" defTabSz="903288">
              <a:defRPr sz="2400">
                <a:solidFill>
                  <a:schemeClr val="tx1"/>
                </a:solidFill>
                <a:latin typeface="Arial"/>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9pPr>
          </a:lstStyle>
          <a:p>
            <a:pPr rtl="0"/>
            <a:fld id="{3997A419-355F-A04A-96E0-21643AF8E9FF}" type="slidenum">
              <a:rPr sz="800">
                <a:solidFill>
                  <a:prstClr val="black"/>
                </a:solidFill>
              </a:rPr>
              <a:pPr rtl="0"/>
              <a:t>788</a:t>
            </a:fld>
            <a:endParaRPr sz="800">
              <a:solidFill>
                <a:prstClr val="black"/>
              </a:solidFill>
            </a:endParaRPr>
          </a:p>
        </p:txBody>
      </p:sp>
      <p:sp>
        <p:nvSpPr>
          <p:cNvPr id="22530" name="Rectangle 2"/>
          <p:cNvSpPr>
            <a:spLocks noGrp="1" noRot="1" noChangeAspect="1" noChangeArrowheads="1" noTextEdit="1"/>
          </p:cNvSpPr>
          <p:nvPr>
            <p:ph type="sldImg"/>
          </p:nvPr>
        </p:nvSpPr>
        <p:spPr>
          <a:xfrm>
            <a:off x="1168400" y="1243013"/>
            <a:ext cx="4470400" cy="3354387"/>
          </a:xfrm>
        </p:spPr>
      </p:sp>
      <p:sp>
        <p:nvSpPr>
          <p:cNvPr id="2253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457200" rtl="0" eaLnBrk="1" fontAlgn="auto" latinLnBrk="0" hangingPunct="1">
              <a:lnSpc>
                <a:spcPct val="100000"/>
              </a:lnSpc>
              <a:spcBef>
                <a:spcPct val="0"/>
              </a:spcBef>
              <a:spcAft>
                <a:spcPct val="0"/>
              </a:spcAft>
              <a:buClrTx/>
              <a:buSzTx/>
              <a:buFontTx/>
              <a:buNone/>
              <a:defRPr/>
            </a:pPr>
            <a:r>
              <a:rPr lang="zh-TW"/>
              <a:t>10 — 區域網路安全概念</a:t>
            </a:r>
          </a:p>
          <a:p>
            <a:pPr rtl="0"/>
            <a:r>
              <a:rPr lang="zh-TW" sz="1200"/>
              <a:t>10.6 — </a:t>
            </a:r>
            <a:r>
              <a:rPr lang="zh-TW" altLang="en-US" sz="1200"/>
              <a:t>單元</a:t>
            </a:r>
            <a:r>
              <a:rPr lang="zh-TW" sz="1200"/>
              <a:t>練習和測驗</a:t>
            </a:r>
          </a:p>
          <a:p>
            <a:pPr rtl="0"/>
            <a:r>
              <a:rPr lang="zh-TW" sz="1200"/>
              <a:t>10.6.1 - 我在本單元中學到了什麼？</a:t>
            </a:r>
          </a:p>
        </p:txBody>
      </p:sp>
    </p:spTree>
    <p:extLst>
      <p:ext uri="{BB962C8B-B14F-4D97-AF65-F5344CB8AC3E}">
        <p14:creationId xmlns:p14="http://schemas.microsoft.com/office/powerpoint/2010/main" val="3322620231"/>
      </p:ext>
    </p:extLst>
  </p:cSld>
  <p:clrMapOvr>
    <a:masterClrMapping/>
  </p:clrMapOvr>
</p:notes>
</file>

<file path=ppt/notesSlides/notesSlide789.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2529" name="Rectangle 11"/>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a:ea typeface="ＭＳ Ｐゴシック" charset="0"/>
                <a:cs typeface="ＭＳ Ｐゴシック" charset="0"/>
              </a:defRPr>
            </a:lvl1pPr>
            <a:lvl2pPr marL="742950" indent="-285750" defTabSz="903288">
              <a:defRPr sz="2400">
                <a:solidFill>
                  <a:schemeClr val="tx1"/>
                </a:solidFill>
                <a:latin typeface="Arial"/>
                <a:ea typeface="ＭＳ Ｐゴシック" charset="0"/>
              </a:defRPr>
            </a:lvl2pPr>
            <a:lvl3pPr marL="1143000" indent="-228600" defTabSz="903288">
              <a:defRPr sz="2400">
                <a:solidFill>
                  <a:schemeClr val="tx1"/>
                </a:solidFill>
                <a:latin typeface="Arial"/>
                <a:ea typeface="ＭＳ Ｐゴシック" charset="0"/>
              </a:defRPr>
            </a:lvl3pPr>
            <a:lvl4pPr marL="1600200" indent="-228600" defTabSz="903288">
              <a:defRPr sz="2400">
                <a:solidFill>
                  <a:schemeClr val="tx1"/>
                </a:solidFill>
                <a:latin typeface="Arial"/>
                <a:ea typeface="ＭＳ Ｐゴシック" charset="0"/>
              </a:defRPr>
            </a:lvl4pPr>
            <a:lvl5pPr marL="2057400" indent="-228600" defTabSz="903288">
              <a:defRPr sz="2400">
                <a:solidFill>
                  <a:schemeClr val="tx1"/>
                </a:solidFill>
                <a:latin typeface="Arial"/>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9pPr>
          </a:lstStyle>
          <a:p>
            <a:pPr rtl="0"/>
            <a:fld id="{3997A419-355F-A04A-96E0-21643AF8E9FF}" type="slidenum">
              <a:rPr sz="800">
                <a:solidFill>
                  <a:prstClr val="black"/>
                </a:solidFill>
              </a:rPr>
              <a:pPr rtl="0"/>
              <a:t>789</a:t>
            </a:fld>
            <a:endParaRPr sz="800">
              <a:solidFill>
                <a:prstClr val="black"/>
              </a:solidFill>
            </a:endParaRPr>
          </a:p>
        </p:txBody>
      </p:sp>
      <p:sp>
        <p:nvSpPr>
          <p:cNvPr id="22530" name="Rectangle 2"/>
          <p:cNvSpPr>
            <a:spLocks noGrp="1" noRot="1" noChangeAspect="1" noChangeArrowheads="1" noTextEdit="1"/>
          </p:cNvSpPr>
          <p:nvPr>
            <p:ph type="sldImg"/>
          </p:nvPr>
        </p:nvSpPr>
        <p:spPr>
          <a:xfrm>
            <a:off x="1168400" y="1243013"/>
            <a:ext cx="4470400" cy="3354387"/>
          </a:xfrm>
        </p:spPr>
      </p:sp>
      <p:sp>
        <p:nvSpPr>
          <p:cNvPr id="2253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457200" rtl="0" eaLnBrk="1" fontAlgn="auto" latinLnBrk="0" hangingPunct="1">
              <a:lnSpc>
                <a:spcPct val="100000"/>
              </a:lnSpc>
              <a:spcBef>
                <a:spcPct val="0"/>
              </a:spcBef>
              <a:spcAft>
                <a:spcPct val="0"/>
              </a:spcAft>
              <a:buClrTx/>
              <a:buSzTx/>
              <a:buFontTx/>
              <a:buNone/>
              <a:defRPr/>
            </a:pPr>
            <a:r>
              <a:rPr lang="zh-TW"/>
              <a:t>10 — 區域網路安全概念</a:t>
            </a:r>
          </a:p>
          <a:p>
            <a:pPr rtl="0"/>
            <a:r>
              <a:rPr lang="zh-TW" sz="1200"/>
              <a:t>10.6 — </a:t>
            </a:r>
            <a:r>
              <a:rPr lang="zh-TW" altLang="en-US" sz="1200"/>
              <a:t>單元</a:t>
            </a:r>
            <a:r>
              <a:rPr lang="zh-TW" sz="1200"/>
              <a:t>練習和測驗</a:t>
            </a:r>
          </a:p>
          <a:p>
            <a:pPr rtl="0"/>
            <a:r>
              <a:rPr lang="zh-TW" sz="1200"/>
              <a:t>10.6.1 - 我在本單元中學到了什麼？(續)</a:t>
            </a:r>
          </a:p>
        </p:txBody>
      </p:sp>
    </p:spTree>
    <p:extLst>
      <p:ext uri="{BB962C8B-B14F-4D97-AF65-F5344CB8AC3E}">
        <p14:creationId xmlns:p14="http://schemas.microsoft.com/office/powerpoint/2010/main" val="2392297819"/>
      </p:ext>
    </p:extLst>
  </p:cSld>
  <p:clrMapOvr>
    <a:masterClrMapping/>
  </p:clrMapOvr>
</p:notes>
</file>

<file path=ppt/notesSlides/notesSlide79.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108546" name="投影片圖像版面配置區 1"/>
          <p:cNvSpPr>
            <a:spLocks noGrp="1" noRot="1" noChangeAspect="1" noTextEdit="1"/>
          </p:cNvSpPr>
          <p:nvPr>
            <p:ph type="sldImg"/>
          </p:nvPr>
        </p:nvSpPr>
        <p:spPr/>
      </p:sp>
      <p:sp>
        <p:nvSpPr>
          <p:cNvPr id="108547" name="備忘稿版面配置區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TW" altLang="en-US" smtClean="0"/>
              <a:t>現在開始第三章</a:t>
            </a:r>
            <a:r>
              <a:rPr lang="en-US" altLang="zh-TW" smtClean="0"/>
              <a:t>-</a:t>
            </a:r>
            <a:r>
              <a:rPr lang="zh-TW" altLang="en-US" smtClean="0"/>
              <a:t>協定和模型</a:t>
            </a:r>
          </a:p>
        </p:txBody>
      </p:sp>
      <p:sp>
        <p:nvSpPr>
          <p:cNvPr id="108548" name="投影片編號版面配置區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kumimoji="1" sz="1400">
                <a:solidFill>
                  <a:schemeClr val="tx1"/>
                </a:solidFill>
                <a:latin typeface="標楷體" pitchFamily="65" charset="-120"/>
                <a:ea typeface="標楷體" panose="03000509000000000000" pitchFamily="65" charset="-120"/>
              </a:defRPr>
            </a:lvl1pPr>
            <a:lvl2pPr marL="742950" indent="-285750" eaLnBrk="0" hangingPunct="0">
              <a:spcBef>
                <a:spcPct val="30000"/>
              </a:spcBef>
              <a:defRPr kumimoji="1" sz="1400">
                <a:solidFill>
                  <a:schemeClr val="tx1"/>
                </a:solidFill>
                <a:latin typeface="標楷體" pitchFamily="65" charset="-120"/>
                <a:ea typeface="標楷體" panose="03000509000000000000" pitchFamily="65" charset="-120"/>
              </a:defRPr>
            </a:lvl2pPr>
            <a:lvl3pPr marL="1143000" indent="-228600" eaLnBrk="0" hangingPunct="0">
              <a:spcBef>
                <a:spcPct val="30000"/>
              </a:spcBef>
              <a:defRPr kumimoji="1" sz="1400">
                <a:solidFill>
                  <a:schemeClr val="tx1"/>
                </a:solidFill>
                <a:latin typeface="標楷體" pitchFamily="65" charset="-120"/>
                <a:ea typeface="標楷體" panose="03000509000000000000" pitchFamily="65" charset="-120"/>
              </a:defRPr>
            </a:lvl3pPr>
            <a:lvl4pPr marL="1600200" indent="-228600" eaLnBrk="0" hangingPunct="0">
              <a:spcBef>
                <a:spcPct val="30000"/>
              </a:spcBef>
              <a:defRPr kumimoji="1" sz="1400">
                <a:solidFill>
                  <a:schemeClr val="tx1"/>
                </a:solidFill>
                <a:latin typeface="標楷體" pitchFamily="65" charset="-120"/>
                <a:ea typeface="標楷體" panose="03000509000000000000" pitchFamily="65" charset="-120"/>
              </a:defRPr>
            </a:lvl4pPr>
            <a:lvl5pPr marL="2057400" indent="-228600" eaLnBrk="0" hangingPunct="0">
              <a:spcBef>
                <a:spcPct val="30000"/>
              </a:spcBef>
              <a:defRPr kumimoji="1" sz="1400">
                <a:solidFill>
                  <a:schemeClr val="tx1"/>
                </a:solidFill>
                <a:latin typeface="標楷體" pitchFamily="65" charset="-120"/>
                <a:ea typeface="標楷體" panose="03000509000000000000" pitchFamily="65" charset="-120"/>
              </a:defRPr>
            </a:lvl5pPr>
            <a:lvl6pPr marL="2514600" indent="-228600" eaLnBrk="0" fontAlgn="base" hangingPunct="0">
              <a:spcBef>
                <a:spcPct val="30000"/>
              </a:spcBef>
              <a:spcAft>
                <a:spcPct val="0"/>
              </a:spcAft>
              <a:defRPr kumimoji="1" sz="1400">
                <a:solidFill>
                  <a:schemeClr val="tx1"/>
                </a:solidFill>
                <a:latin typeface="標楷體" pitchFamily="65" charset="-120"/>
                <a:ea typeface="標楷體" panose="03000509000000000000" pitchFamily="65" charset="-120"/>
              </a:defRPr>
            </a:lvl6pPr>
            <a:lvl7pPr marL="2971800" indent="-228600" eaLnBrk="0" fontAlgn="base" hangingPunct="0">
              <a:spcBef>
                <a:spcPct val="30000"/>
              </a:spcBef>
              <a:spcAft>
                <a:spcPct val="0"/>
              </a:spcAft>
              <a:defRPr kumimoji="1" sz="1400">
                <a:solidFill>
                  <a:schemeClr val="tx1"/>
                </a:solidFill>
                <a:latin typeface="標楷體" pitchFamily="65" charset="-120"/>
                <a:ea typeface="標楷體" panose="03000509000000000000" pitchFamily="65" charset="-120"/>
              </a:defRPr>
            </a:lvl7pPr>
            <a:lvl8pPr marL="3429000" indent="-228600" eaLnBrk="0" fontAlgn="base" hangingPunct="0">
              <a:spcBef>
                <a:spcPct val="30000"/>
              </a:spcBef>
              <a:spcAft>
                <a:spcPct val="0"/>
              </a:spcAft>
              <a:defRPr kumimoji="1" sz="1400">
                <a:solidFill>
                  <a:schemeClr val="tx1"/>
                </a:solidFill>
                <a:latin typeface="標楷體" pitchFamily="65" charset="-120"/>
                <a:ea typeface="標楷體" panose="03000509000000000000" pitchFamily="65" charset="-120"/>
              </a:defRPr>
            </a:lvl8pPr>
            <a:lvl9pPr marL="3886200" indent="-228600" eaLnBrk="0" fontAlgn="base" hangingPunct="0">
              <a:spcBef>
                <a:spcPct val="30000"/>
              </a:spcBef>
              <a:spcAft>
                <a:spcPct val="0"/>
              </a:spcAft>
              <a:defRPr kumimoji="1" sz="1400">
                <a:solidFill>
                  <a:schemeClr val="tx1"/>
                </a:solidFill>
                <a:latin typeface="標楷體" pitchFamily="65" charset="-120"/>
                <a:ea typeface="標楷體" panose="03000509000000000000" pitchFamily="65" charset="-120"/>
              </a:defRPr>
            </a:lvl9pPr>
          </a:lstStyle>
          <a:p>
            <a:pPr eaLnBrk="1" hangingPunct="1">
              <a:spcBef>
                <a:spcPct val="0"/>
              </a:spcBef>
            </a:pPr>
            <a:fld id="{5ABC28BB-B03A-4143-8302-E96D97397497}" type="slidenum">
              <a:rPr lang="en-US" altLang="zh-TW" sz="1200">
                <a:latin typeface="Arial" panose="020b0604020202020204" pitchFamily="34" charset="0"/>
                <a:ea typeface="新細明體" pitchFamily="18" charset="-120"/>
              </a:rPr>
              <a:pPr eaLnBrk="1" hangingPunct="1">
                <a:spcBef>
                  <a:spcPct val="0"/>
                </a:spcBef>
              </a:pPr>
              <a:t>79</a:t>
            </a:fld>
            <a:endParaRPr lang="en-US" altLang="zh-TW" sz="1200">
              <a:latin typeface="Arial" panose="020b0604020202020204" pitchFamily="34" charset="0"/>
              <a:ea typeface="新細明體" pitchFamily="18" charset="-120"/>
            </a:endParaRPr>
          </a:p>
        </p:txBody>
      </p:sp>
    </p:spTree>
    <p:extLst>
      <p:ext uri="{BB962C8B-B14F-4D97-AF65-F5344CB8AC3E}">
        <p14:creationId xmlns:p14="http://schemas.microsoft.com/office/powerpoint/2010/main" val="3491809836"/>
      </p:ext>
    </p:extLst>
  </p:cSld>
  <p:clrMapOvr>
    <a:masterClrMapping/>
  </p:clrMapOvr>
</p:notes>
</file>

<file path=ppt/notesSlides/notesSlide790.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2529" name="Rectangle 11"/>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a:ea typeface="ＭＳ Ｐゴシック" charset="0"/>
                <a:cs typeface="ＭＳ Ｐゴシック" charset="0"/>
              </a:defRPr>
            </a:lvl1pPr>
            <a:lvl2pPr marL="742950" indent="-285750" defTabSz="903288">
              <a:defRPr sz="2400">
                <a:solidFill>
                  <a:schemeClr val="tx1"/>
                </a:solidFill>
                <a:latin typeface="Arial"/>
                <a:ea typeface="ＭＳ Ｐゴシック" charset="0"/>
              </a:defRPr>
            </a:lvl2pPr>
            <a:lvl3pPr marL="1143000" indent="-228600" defTabSz="903288">
              <a:defRPr sz="2400">
                <a:solidFill>
                  <a:schemeClr val="tx1"/>
                </a:solidFill>
                <a:latin typeface="Arial"/>
                <a:ea typeface="ＭＳ Ｐゴシック" charset="0"/>
              </a:defRPr>
            </a:lvl3pPr>
            <a:lvl4pPr marL="1600200" indent="-228600" defTabSz="903288">
              <a:defRPr sz="2400">
                <a:solidFill>
                  <a:schemeClr val="tx1"/>
                </a:solidFill>
                <a:latin typeface="Arial"/>
                <a:ea typeface="ＭＳ Ｐゴシック" charset="0"/>
              </a:defRPr>
            </a:lvl4pPr>
            <a:lvl5pPr marL="2057400" indent="-228600" defTabSz="903288">
              <a:defRPr sz="2400">
                <a:solidFill>
                  <a:schemeClr val="tx1"/>
                </a:solidFill>
                <a:latin typeface="Arial"/>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9pPr>
          </a:lstStyle>
          <a:p>
            <a:pPr rtl="0"/>
            <a:fld id="{3997A419-355F-A04A-96E0-21643AF8E9FF}" type="slidenum">
              <a:rPr sz="800">
                <a:solidFill>
                  <a:prstClr val="black"/>
                </a:solidFill>
              </a:rPr>
              <a:pPr rtl="0"/>
              <a:t>790</a:t>
            </a:fld>
            <a:endParaRPr sz="800">
              <a:solidFill>
                <a:prstClr val="black"/>
              </a:solidFill>
            </a:endParaRPr>
          </a:p>
        </p:txBody>
      </p:sp>
      <p:sp>
        <p:nvSpPr>
          <p:cNvPr id="22530" name="Rectangle 2"/>
          <p:cNvSpPr>
            <a:spLocks noGrp="1" noRot="1" noChangeAspect="1" noChangeArrowheads="1" noTextEdit="1"/>
          </p:cNvSpPr>
          <p:nvPr>
            <p:ph type="sldImg"/>
          </p:nvPr>
        </p:nvSpPr>
        <p:spPr>
          <a:xfrm>
            <a:off x="1168400" y="1243013"/>
            <a:ext cx="4470400" cy="3354387"/>
          </a:xfrm>
        </p:spPr>
      </p:sp>
      <p:sp>
        <p:nvSpPr>
          <p:cNvPr id="2253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457200" rtl="0" eaLnBrk="1" fontAlgn="auto" latinLnBrk="0" hangingPunct="1">
              <a:lnSpc>
                <a:spcPct val="100000"/>
              </a:lnSpc>
              <a:spcBef>
                <a:spcPct val="0"/>
              </a:spcBef>
              <a:spcAft>
                <a:spcPct val="0"/>
              </a:spcAft>
              <a:buClrTx/>
              <a:buSzTx/>
              <a:buFontTx/>
              <a:buNone/>
              <a:defRPr/>
            </a:pPr>
            <a:r>
              <a:rPr lang="zh-TW"/>
              <a:t>10 — 區域網路安全概念</a:t>
            </a:r>
          </a:p>
          <a:p>
            <a:pPr rtl="0"/>
            <a:r>
              <a:rPr lang="zh-TW" sz="1200"/>
              <a:t>10.6 — </a:t>
            </a:r>
            <a:r>
              <a:rPr lang="zh-TW" altLang="en-US" sz="1200"/>
              <a:t>單元</a:t>
            </a:r>
            <a:r>
              <a:rPr lang="zh-TW" sz="1200"/>
              <a:t>練習和測驗</a:t>
            </a:r>
          </a:p>
          <a:p>
            <a:pPr rtl="0"/>
            <a:r>
              <a:rPr lang="zh-TW" sz="1200"/>
              <a:t>10.6.1 - 我在本單元中學到了什麼？(續)</a:t>
            </a:r>
          </a:p>
          <a:p>
            <a:pPr rtl="0"/>
            <a:r>
              <a:rPr lang="zh-TW" sz="1200"/>
              <a:t>10.6.2 — </a:t>
            </a:r>
            <a:r>
              <a:rPr lang="zh-TW" altLang="en-US" sz="1200"/>
              <a:t>單元</a:t>
            </a:r>
            <a:r>
              <a:rPr lang="zh-TW" sz="1200"/>
              <a:t>測驗 — 區域網路安全概念</a:t>
            </a:r>
          </a:p>
        </p:txBody>
      </p:sp>
    </p:spTree>
    <p:extLst>
      <p:ext uri="{BB962C8B-B14F-4D97-AF65-F5344CB8AC3E}">
        <p14:creationId xmlns:p14="http://schemas.microsoft.com/office/powerpoint/2010/main" val="1763470203"/>
      </p:ext>
    </p:extLst>
  </p:cSld>
  <p:clrMapOvr>
    <a:masterClrMapping/>
  </p:clrMapOvr>
</p:notes>
</file>

<file path=ppt/notesSlides/notesSlide791.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57345" name="Rectangle 11"/>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a:ea typeface="ＭＳ Ｐゴシック" charset="0"/>
                <a:cs typeface="ＭＳ Ｐゴシック" charset="0"/>
              </a:defRPr>
            </a:lvl1pPr>
            <a:lvl2pPr marL="742950" indent="-285750" defTabSz="903288">
              <a:defRPr sz="2400">
                <a:solidFill>
                  <a:schemeClr val="tx1"/>
                </a:solidFill>
                <a:latin typeface="Arial"/>
                <a:ea typeface="ＭＳ Ｐゴシック" charset="0"/>
              </a:defRPr>
            </a:lvl2pPr>
            <a:lvl3pPr marL="1143000" indent="-228600" defTabSz="903288">
              <a:defRPr sz="2400">
                <a:solidFill>
                  <a:schemeClr val="tx1"/>
                </a:solidFill>
                <a:latin typeface="Arial"/>
                <a:ea typeface="ＭＳ Ｐゴシック" charset="0"/>
              </a:defRPr>
            </a:lvl3pPr>
            <a:lvl4pPr marL="1600200" indent="-228600" defTabSz="903288">
              <a:defRPr sz="2400">
                <a:solidFill>
                  <a:schemeClr val="tx1"/>
                </a:solidFill>
                <a:latin typeface="Arial"/>
                <a:ea typeface="ＭＳ Ｐゴシック" charset="0"/>
              </a:defRPr>
            </a:lvl4pPr>
            <a:lvl5pPr marL="2057400" indent="-228600" defTabSz="903288">
              <a:defRPr sz="2400">
                <a:solidFill>
                  <a:schemeClr val="tx1"/>
                </a:solidFill>
                <a:latin typeface="Arial"/>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9pPr>
          </a:lstStyle>
          <a:p>
            <a:pPr rtl="0"/>
            <a:fld id="{6C92755B-29FD-8743-9094-C0E3A734D22E}" type="slidenum">
              <a:rPr sz="800">
                <a:solidFill>
                  <a:prstClr val="black"/>
                </a:solidFill>
              </a:rPr>
              <a:pPr rtl="0"/>
              <a:t>791</a:t>
            </a:fld>
            <a:endParaRPr sz="800">
              <a:solidFill>
                <a:prstClr val="black"/>
              </a:solidFill>
            </a:endParaRPr>
          </a:p>
        </p:txBody>
      </p:sp>
      <p:sp>
        <p:nvSpPr>
          <p:cNvPr id="57346" name="Rectangle 2"/>
          <p:cNvSpPr>
            <a:spLocks noGrp="1" noRot="1" noChangeAspect="1" noChangeArrowheads="1" noTextEdit="1"/>
          </p:cNvSpPr>
          <p:nvPr>
            <p:ph type="sldImg"/>
          </p:nvPr>
        </p:nvSpPr>
        <p:spPr>
          <a:xfrm>
            <a:off x="1168400" y="1243013"/>
            <a:ext cx="4470400" cy="3354387"/>
          </a:xfrm>
        </p:spPr>
      </p:sp>
      <p:sp>
        <p:nvSpPr>
          <p:cNvPr id="57347"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457200" rtl="0" eaLnBrk="1" fontAlgn="auto" latinLnBrk="0" hangingPunct="1">
              <a:lnSpc>
                <a:spcPct val="80000"/>
              </a:lnSpc>
              <a:spcBef>
                <a:spcPct val="0"/>
              </a:spcBef>
              <a:spcAft>
                <a:spcPct val="0"/>
              </a:spcAft>
              <a:buClrTx/>
              <a:buSzTx/>
              <a:buFontTx/>
              <a:buNone/>
              <a:defRPr/>
            </a:pPr>
            <a:endParaRPr lang="en-US"/>
          </a:p>
        </p:txBody>
      </p:sp>
    </p:spTree>
    <p:extLst>
      <p:ext uri="{BB962C8B-B14F-4D97-AF65-F5344CB8AC3E}">
        <p14:creationId xmlns:p14="http://schemas.microsoft.com/office/powerpoint/2010/main" val="18816677"/>
      </p:ext>
    </p:extLst>
  </p:cSld>
  <p:clrMapOvr>
    <a:masterClrMapping/>
  </p:clrMapOvr>
</p:notes>
</file>

<file path=ppt/notesSlides/notesSlide792.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buFontTx/>
              <a:buNone/>
            </a:pPr>
            <a:r>
              <a:rPr lang="zh-TW" b="0"/>
              <a:t>Cisco Networking Academy Program</a:t>
            </a:r>
          </a:p>
          <a:p>
            <a:pPr rtl="0"/>
            <a:r>
              <a:rPr lang="zh-TW">
                <a:solidFill>
                  <a:schemeClr val="accent5">
                    <a:lumMod val="40000"/>
                    <a:lumOff val="60000"/>
                  </a:schemeClr>
                </a:solidFill>
              </a:rPr>
              <a:t>交換、路由和無線基礎  v7.0 版 (SRWE)</a:t>
            </a:r>
          </a:p>
          <a:p>
            <a:pPr rtl="0">
              <a:buFontTx/>
              <a:buNone/>
            </a:pPr>
            <a:r>
              <a:rPr lang="zh-TW" altLang="en-US">
                <a:solidFill>
                  <a:schemeClr val="accent5">
                    <a:lumMod val="40000"/>
                    <a:lumOff val="60000"/>
                  </a:schemeClr>
                </a:solidFill>
              </a:rPr>
              <a:t>單元</a:t>
            </a:r>
            <a:r>
              <a:rPr lang="zh-TW">
                <a:solidFill>
                  <a:schemeClr val="accent5">
                    <a:lumMod val="40000"/>
                    <a:lumOff val="60000"/>
                  </a:schemeClr>
                </a:solidFill>
              </a:rPr>
              <a:t> 11：交換器安全性設定</a:t>
            </a:r>
          </a:p>
          <a:p>
            <a:endParaRPr lang="en-US"/>
          </a:p>
        </p:txBody>
      </p:sp>
      <p:sp>
        <p:nvSpPr>
          <p:cNvPr id="4" name="Slide Number Placeholder 3"/>
          <p:cNvSpPr>
            <a:spLocks noGrp="1"/>
          </p:cNvSpPr>
          <p:nvPr>
            <p:ph type="sldNum" sz="quarter" idx="10"/>
          </p:nvPr>
        </p:nvSpPr>
        <p:spPr/>
        <p:txBody>
          <a:bodyPr/>
          <a:lstStyle/>
          <a:p>
            <a:pPr rtl="0"/>
            <a:fld id="{5641018C-6CAF-B84E-B92C-ECB119457FBA}" type="slidenum">
              <a:rPr/>
              <a:t>792</a:t>
            </a:fld>
            <a:endParaRPr/>
          </a:p>
        </p:txBody>
      </p:sp>
    </p:spTree>
    <p:extLst>
      <p:ext uri="{BB962C8B-B14F-4D97-AF65-F5344CB8AC3E}">
        <p14:creationId xmlns:p14="http://schemas.microsoft.com/office/powerpoint/2010/main" val="2257594056"/>
      </p:ext>
    </p:extLst>
  </p:cSld>
  <p:clrMapOvr>
    <a:masterClrMapping/>
  </p:clrMapOvr>
</p:notes>
</file>

<file path=ppt/notesSlides/notesSlide793.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18434" name="Rectangle 11"/>
          <p:cNvSpPr txBox="1">
            <a:spLocks noGrp="1" noChangeArrowheads="1"/>
          </p:cNvSpPr>
          <p:nvPr/>
        </p:nvSpPr>
        <p:spPr bwMode="auto">
          <a:xfrm>
            <a:off x="5885392" y="9435469"/>
            <a:ext cx="806779" cy="312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a:cs typeface="Arial"/>
              </a:defRPr>
            </a:lvl1pPr>
            <a:lvl2pPr marL="742950" indent="-285750" defTabSz="903288" eaLnBrk="0" hangingPunct="0">
              <a:defRPr sz="2400" b="1">
                <a:solidFill>
                  <a:schemeClr val="tx1"/>
                </a:solidFill>
                <a:latin typeface="Arial"/>
                <a:cs typeface="Arial"/>
              </a:defRPr>
            </a:lvl2pPr>
            <a:lvl3pPr marL="1143000" indent="-228600" defTabSz="903288" eaLnBrk="0" hangingPunct="0">
              <a:defRPr sz="2400" b="1">
                <a:solidFill>
                  <a:schemeClr val="tx1"/>
                </a:solidFill>
                <a:latin typeface="Arial"/>
                <a:cs typeface="Arial"/>
              </a:defRPr>
            </a:lvl3pPr>
            <a:lvl4pPr marL="1600200" indent="-228600" defTabSz="903288" eaLnBrk="0" hangingPunct="0">
              <a:defRPr sz="2400" b="1">
                <a:solidFill>
                  <a:schemeClr val="tx1"/>
                </a:solidFill>
                <a:latin typeface="Arial"/>
                <a:cs typeface="Arial"/>
              </a:defRPr>
            </a:lvl4pPr>
            <a:lvl5pPr marL="2057400" indent="-228600" defTabSz="903288" eaLnBrk="0" hangingPunct="0">
              <a:defRPr sz="2400" b="1">
                <a:solidFill>
                  <a:schemeClr val="tx1"/>
                </a:solidFill>
                <a:latin typeface="Arial"/>
                <a:cs typeface="Arial"/>
              </a:defRPr>
            </a:lvl5pPr>
            <a:lvl6pPr marL="2514600" indent="-228600" defTabSz="903288" eaLnBrk="0" fontAlgn="base" hangingPunct="0">
              <a:spcBef>
                <a:spcPct val="0"/>
              </a:spcBef>
              <a:spcAft>
                <a:spcPct val="0"/>
              </a:spcAft>
              <a:defRPr sz="2400" b="1">
                <a:solidFill>
                  <a:schemeClr val="tx1"/>
                </a:solidFill>
                <a:latin typeface="Arial"/>
                <a:cs typeface="Arial"/>
              </a:defRPr>
            </a:lvl6pPr>
            <a:lvl7pPr marL="2971800" indent="-228600" defTabSz="903288" eaLnBrk="0" fontAlgn="base" hangingPunct="0">
              <a:spcBef>
                <a:spcPct val="0"/>
              </a:spcBef>
              <a:spcAft>
                <a:spcPct val="0"/>
              </a:spcAft>
              <a:defRPr sz="2400" b="1">
                <a:solidFill>
                  <a:schemeClr val="tx1"/>
                </a:solidFill>
                <a:latin typeface="Arial"/>
                <a:cs typeface="Arial"/>
              </a:defRPr>
            </a:lvl7pPr>
            <a:lvl8pPr marL="3429000" indent="-228600" defTabSz="903288" eaLnBrk="0" fontAlgn="base" hangingPunct="0">
              <a:spcBef>
                <a:spcPct val="0"/>
              </a:spcBef>
              <a:spcAft>
                <a:spcPct val="0"/>
              </a:spcAft>
              <a:defRPr sz="2400" b="1">
                <a:solidFill>
                  <a:schemeClr val="tx1"/>
                </a:solidFill>
                <a:latin typeface="Arial"/>
                <a:cs typeface="Arial"/>
              </a:defRPr>
            </a:lvl8pPr>
            <a:lvl9pPr marL="3886200" indent="-228600" defTabSz="903288" eaLnBrk="0" fontAlgn="base" hangingPunct="0">
              <a:spcBef>
                <a:spcPct val="0"/>
              </a:spcBef>
              <a:spcAft>
                <a:spcPct val="0"/>
              </a:spcAft>
              <a:defRPr sz="2400" b="1">
                <a:solidFill>
                  <a:schemeClr val="tx1"/>
                </a:solidFill>
                <a:latin typeface="Arial"/>
                <a:cs typeface="Arial"/>
              </a:defRPr>
            </a:lvl9pPr>
          </a:lstStyle>
          <a:p>
            <a:pPr algn="r" rtl="0"/>
            <a:fld id="{7C839C26-801B-42B6-A101-60F37FE2B0A8}" type="slidenum">
              <a:rPr sz="800" b="0">
                <a:solidFill>
                  <a:prstClr val="black"/>
                </a:solidFill>
              </a:rPr>
              <a:pPr algn="r" rtl="0"/>
              <a:t>793</a:t>
            </a:fld>
            <a:endParaRPr sz="800" b="0">
              <a:solidFill>
                <a:prstClr val="black"/>
              </a:solidFill>
            </a:endParaRPr>
          </a:p>
        </p:txBody>
      </p:sp>
      <p:sp>
        <p:nvSpPr>
          <p:cNvPr id="18435" name="Rectangle 2"/>
          <p:cNvSpPr>
            <a:spLocks noGrp="1" noRot="1" noChangeAspect="1" noChangeArrowheads="1" noTextEdit="1"/>
          </p:cNvSpPr>
          <p:nvPr>
            <p:ph type="sldImg"/>
          </p:nvPr>
        </p:nvSpPr>
        <p:spPr>
          <a:xfrm>
            <a:off x="1168400" y="1243013"/>
            <a:ext cx="4470400" cy="3354387"/>
          </a:xfrm>
        </p:spPr>
      </p:sp>
      <p:sp>
        <p:nvSpPr>
          <p:cNvPr id="1843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buFontTx/>
              <a:buNone/>
            </a:pPr>
            <a:r>
              <a:rPr lang="zh-TW"/>
              <a:t>11 - 交換器安全性設定</a:t>
            </a:r>
          </a:p>
          <a:p>
            <a:pPr rtl="0">
              <a:buFontTx/>
              <a:buNone/>
            </a:pPr>
            <a:r>
              <a:rPr lang="zh-TW"/>
              <a:t>11.0 – 簡介</a:t>
            </a:r>
          </a:p>
          <a:p>
            <a:pPr rtl="0">
              <a:buFontTx/>
              <a:buNone/>
            </a:pPr>
            <a:r>
              <a:rPr lang="zh-TW"/>
              <a:t>11.0.2 - 我將在本單元中學到什麼？</a:t>
            </a:r>
          </a:p>
        </p:txBody>
      </p:sp>
    </p:spTree>
    <p:extLst>
      <p:ext uri="{BB962C8B-B14F-4D97-AF65-F5344CB8AC3E}">
        <p14:creationId xmlns:p14="http://schemas.microsoft.com/office/powerpoint/2010/main" val="1562046404"/>
      </p:ext>
    </p:extLst>
  </p:cSld>
  <p:clrMapOvr>
    <a:masterClrMapping/>
  </p:clrMapOvr>
</p:notes>
</file>

<file path=ppt/notesSlides/notesSlide794.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11 — 交換器安全性設定</a:t>
            </a:r>
          </a:p>
          <a:p>
            <a:pPr rtl="0"/>
            <a:r>
              <a:rPr lang="zh-TW"/>
              <a:t>11.1 — 實作連接埠安全性</a:t>
            </a:r>
          </a:p>
          <a:p>
            <a:pPr rtl="0"/>
            <a:r>
              <a:rPr lang="zh-TW"/>
              <a:t>11.1.1 –保護未使用的連接埠</a:t>
            </a:r>
          </a:p>
        </p:txBody>
      </p:sp>
      <p:sp>
        <p:nvSpPr>
          <p:cNvPr id="4" name="Slide Number Placeholder 3"/>
          <p:cNvSpPr>
            <a:spLocks noGrp="1"/>
          </p:cNvSpPr>
          <p:nvPr>
            <p:ph type="sldNum" sz="quarter" idx="5"/>
          </p:nvPr>
        </p:nvSpPr>
        <p:spPr/>
        <p:txBody>
          <a:bodyPr/>
          <a:lstStyle/>
          <a:p>
            <a:pPr rtl="0"/>
            <a:fld id="{5641018C-6CAF-B84E-B92C-ECB119457FBA}" type="slidenum">
              <a:rPr/>
              <a:t>794</a:t>
            </a:fld>
            <a:endParaRPr/>
          </a:p>
        </p:txBody>
      </p:sp>
    </p:spTree>
    <p:extLst>
      <p:ext uri="{BB962C8B-B14F-4D97-AF65-F5344CB8AC3E}">
        <p14:creationId xmlns:p14="http://schemas.microsoft.com/office/powerpoint/2010/main" val="1532537537"/>
      </p:ext>
    </p:extLst>
  </p:cSld>
  <p:clrMapOvr>
    <a:masterClrMapping/>
  </p:clrMapOvr>
</p:notes>
</file>

<file path=ppt/notesSlides/notesSlide795.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11 — 交換器安全性設定</a:t>
            </a:r>
          </a:p>
          <a:p>
            <a:pPr rtl="0"/>
            <a:r>
              <a:rPr lang="zh-TW"/>
              <a:t>11.1 — 實作連接埠安全性</a:t>
            </a:r>
          </a:p>
          <a:p>
            <a:pPr rtl="0"/>
            <a:r>
              <a:rPr lang="zh-TW"/>
              <a:t>11.1.2 — 緩解 MAC 位址表攻擊</a:t>
            </a:r>
          </a:p>
        </p:txBody>
      </p:sp>
      <p:sp>
        <p:nvSpPr>
          <p:cNvPr id="4" name="Slide Number Placeholder 3"/>
          <p:cNvSpPr>
            <a:spLocks noGrp="1"/>
          </p:cNvSpPr>
          <p:nvPr>
            <p:ph type="sldNum" sz="quarter" idx="5"/>
          </p:nvPr>
        </p:nvSpPr>
        <p:spPr/>
        <p:txBody>
          <a:bodyPr/>
          <a:lstStyle/>
          <a:p>
            <a:pPr rtl="0"/>
            <a:fld id="{5641018C-6CAF-B84E-B92C-ECB119457FBA}" type="slidenum">
              <a:rPr/>
              <a:t>795</a:t>
            </a:fld>
            <a:endParaRPr/>
          </a:p>
        </p:txBody>
      </p:sp>
    </p:spTree>
    <p:extLst>
      <p:ext uri="{BB962C8B-B14F-4D97-AF65-F5344CB8AC3E}">
        <p14:creationId xmlns:p14="http://schemas.microsoft.com/office/powerpoint/2010/main" val="2572087377"/>
      </p:ext>
    </p:extLst>
  </p:cSld>
  <p:clrMapOvr>
    <a:masterClrMapping/>
  </p:clrMapOvr>
</p:notes>
</file>

<file path=ppt/notesSlides/notesSlide796.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11 — 交換器安全性設定</a:t>
            </a:r>
          </a:p>
          <a:p>
            <a:pPr rtl="0"/>
            <a:r>
              <a:rPr lang="zh-TW"/>
              <a:t>11.1 — 實作連接埠安全性</a:t>
            </a:r>
          </a:p>
          <a:p>
            <a:pPr rtl="0"/>
            <a:r>
              <a:rPr lang="zh-TW"/>
              <a:t>11.1.3 – 啟用連接埠安全性</a:t>
            </a:r>
          </a:p>
        </p:txBody>
      </p:sp>
      <p:sp>
        <p:nvSpPr>
          <p:cNvPr id="4" name="Slide Number Placeholder 3"/>
          <p:cNvSpPr>
            <a:spLocks noGrp="1"/>
          </p:cNvSpPr>
          <p:nvPr>
            <p:ph type="sldNum" sz="quarter" idx="5"/>
          </p:nvPr>
        </p:nvSpPr>
        <p:spPr/>
        <p:txBody>
          <a:bodyPr/>
          <a:lstStyle/>
          <a:p>
            <a:pPr rtl="0"/>
            <a:fld id="{5641018C-6CAF-B84E-B92C-ECB119457FBA}" type="slidenum">
              <a:rPr/>
              <a:t>796</a:t>
            </a:fld>
            <a:endParaRPr/>
          </a:p>
        </p:txBody>
      </p:sp>
    </p:spTree>
    <p:extLst>
      <p:ext uri="{BB962C8B-B14F-4D97-AF65-F5344CB8AC3E}">
        <p14:creationId xmlns:p14="http://schemas.microsoft.com/office/powerpoint/2010/main" val="2603157316"/>
      </p:ext>
    </p:extLst>
  </p:cSld>
  <p:clrMapOvr>
    <a:masterClrMapping/>
  </p:clrMapOvr>
</p:notes>
</file>

<file path=ppt/notesSlides/notesSlide797.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11 — 交換器安全性設定</a:t>
            </a:r>
          </a:p>
          <a:p>
            <a:pPr rtl="0"/>
            <a:r>
              <a:rPr lang="zh-TW"/>
              <a:t>11.1 — 實作連接埠安全性</a:t>
            </a:r>
          </a:p>
          <a:p>
            <a:pPr rtl="0"/>
            <a:r>
              <a:rPr lang="zh-TW"/>
              <a:t>11.1.3 — 啟用連接埠安全性 (續)</a:t>
            </a:r>
          </a:p>
        </p:txBody>
      </p:sp>
      <p:sp>
        <p:nvSpPr>
          <p:cNvPr id="4" name="Slide Number Placeholder 3"/>
          <p:cNvSpPr>
            <a:spLocks noGrp="1"/>
          </p:cNvSpPr>
          <p:nvPr>
            <p:ph type="sldNum" sz="quarter" idx="5"/>
          </p:nvPr>
        </p:nvSpPr>
        <p:spPr/>
        <p:txBody>
          <a:bodyPr/>
          <a:lstStyle/>
          <a:p>
            <a:pPr rtl="0"/>
            <a:fld id="{5641018C-6CAF-B84E-B92C-ECB119457FBA}" type="slidenum">
              <a:rPr/>
              <a:t>797</a:t>
            </a:fld>
            <a:endParaRPr/>
          </a:p>
        </p:txBody>
      </p:sp>
    </p:spTree>
    <p:extLst>
      <p:ext uri="{BB962C8B-B14F-4D97-AF65-F5344CB8AC3E}">
        <p14:creationId xmlns:p14="http://schemas.microsoft.com/office/powerpoint/2010/main" val="616332708"/>
      </p:ext>
    </p:extLst>
  </p:cSld>
  <p:clrMapOvr>
    <a:masterClrMapping/>
  </p:clrMapOvr>
</p:notes>
</file>

<file path=ppt/notesSlides/notesSlide798.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11 — 交換器安全性設定</a:t>
            </a:r>
          </a:p>
          <a:p>
            <a:pPr rtl="0"/>
            <a:r>
              <a:rPr lang="zh-TW"/>
              <a:t>11.1 — 實作連接埠安全性</a:t>
            </a:r>
          </a:p>
          <a:p>
            <a:pPr rtl="0"/>
            <a:r>
              <a:rPr lang="zh-TW"/>
              <a:t>11.1.3 — 啟用連接埠安全性 (續)</a:t>
            </a:r>
          </a:p>
        </p:txBody>
      </p:sp>
      <p:sp>
        <p:nvSpPr>
          <p:cNvPr id="4" name="Slide Number Placeholder 3"/>
          <p:cNvSpPr>
            <a:spLocks noGrp="1"/>
          </p:cNvSpPr>
          <p:nvPr>
            <p:ph type="sldNum" sz="quarter" idx="5"/>
          </p:nvPr>
        </p:nvSpPr>
        <p:spPr/>
        <p:txBody>
          <a:bodyPr/>
          <a:lstStyle/>
          <a:p>
            <a:pPr rtl="0"/>
            <a:fld id="{5641018C-6CAF-B84E-B92C-ECB119457FBA}" type="slidenum">
              <a:rPr/>
              <a:t>798</a:t>
            </a:fld>
            <a:endParaRPr/>
          </a:p>
        </p:txBody>
      </p:sp>
    </p:spTree>
    <p:extLst>
      <p:ext uri="{BB962C8B-B14F-4D97-AF65-F5344CB8AC3E}">
        <p14:creationId xmlns:p14="http://schemas.microsoft.com/office/powerpoint/2010/main" val="4023326730"/>
      </p:ext>
    </p:extLst>
  </p:cSld>
  <p:clrMapOvr>
    <a:masterClrMapping/>
  </p:clrMapOvr>
</p:notes>
</file>

<file path=ppt/notesSlides/notesSlide799.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11 — 交換器安全性設定</a:t>
            </a:r>
          </a:p>
          <a:p>
            <a:pPr rtl="0"/>
            <a:r>
              <a:rPr lang="zh-TW"/>
              <a:t>11.1 — 實作連接埠安全性</a:t>
            </a:r>
          </a:p>
          <a:p>
            <a:pPr rtl="0"/>
            <a:r>
              <a:rPr lang="zh-TW"/>
              <a:t>11.1.4 — 限制和學習 MAC 位址</a:t>
            </a:r>
          </a:p>
        </p:txBody>
      </p:sp>
      <p:sp>
        <p:nvSpPr>
          <p:cNvPr id="4" name="Slide Number Placeholder 3"/>
          <p:cNvSpPr>
            <a:spLocks noGrp="1"/>
          </p:cNvSpPr>
          <p:nvPr>
            <p:ph type="sldNum" sz="quarter" idx="5"/>
          </p:nvPr>
        </p:nvSpPr>
        <p:spPr/>
        <p:txBody>
          <a:bodyPr/>
          <a:lstStyle/>
          <a:p>
            <a:pPr rtl="0"/>
            <a:fld id="{5641018C-6CAF-B84E-B92C-ECB119457FBA}" type="slidenum">
              <a:rPr/>
              <a:t>799</a:t>
            </a:fld>
            <a:endParaRPr/>
          </a:p>
        </p:txBody>
      </p:sp>
    </p:spTree>
    <p:extLst>
      <p:ext uri="{BB962C8B-B14F-4D97-AF65-F5344CB8AC3E}">
        <p14:creationId xmlns:p14="http://schemas.microsoft.com/office/powerpoint/2010/main" val="1013840413"/>
      </p:ext>
    </p:extLst>
  </p:cSld>
  <p:clrMapOvr>
    <a:masterClrMapping/>
  </p:clrMapOvr>
</p:notes>
</file>

<file path=ppt/notesSlides/notesSlide8.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112642" name="Rectangle 11"/>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a:defRPr>
            </a:lvl1pPr>
            <a:lvl2pPr marL="742950" indent="-285750" defTabSz="882650">
              <a:defRPr sz="2400">
                <a:solidFill>
                  <a:schemeClr val="tx1"/>
                </a:solidFill>
                <a:latin typeface="Arial"/>
              </a:defRPr>
            </a:lvl2pPr>
            <a:lvl3pPr marL="1143000" indent="-228600" defTabSz="882650">
              <a:defRPr sz="2400">
                <a:solidFill>
                  <a:schemeClr val="tx1"/>
                </a:solidFill>
                <a:latin typeface="Arial"/>
              </a:defRPr>
            </a:lvl3pPr>
            <a:lvl4pPr marL="1600200" indent="-228600" defTabSz="882650">
              <a:defRPr sz="2400">
                <a:solidFill>
                  <a:schemeClr val="tx1"/>
                </a:solidFill>
                <a:latin typeface="Arial"/>
              </a:defRPr>
            </a:lvl4pPr>
            <a:lvl5pPr marL="2057400" indent="-228600" defTabSz="882650">
              <a:defRPr sz="2400">
                <a:solidFill>
                  <a:schemeClr val="tx1"/>
                </a:solidFill>
                <a:latin typeface="Arial"/>
              </a:defRPr>
            </a:lvl5pPr>
            <a:lvl6pPr marL="2514600" indent="-228600" algn="ctr" defTabSz="882650" eaLnBrk="0" fontAlgn="base" hangingPunct="0">
              <a:lnSpc>
                <a:spcPct val="90000"/>
              </a:lnSpc>
              <a:spcBef>
                <a:spcPct val="0"/>
              </a:spcBef>
              <a:spcAft>
                <a:spcPct val="0"/>
              </a:spcAft>
              <a:defRPr sz="2400">
                <a:solidFill>
                  <a:schemeClr val="tx1"/>
                </a:solidFill>
                <a:latin typeface="Arial"/>
              </a:defRPr>
            </a:lvl6pPr>
            <a:lvl7pPr marL="2971800" indent="-228600" algn="ctr" defTabSz="882650" eaLnBrk="0" fontAlgn="base" hangingPunct="0">
              <a:lnSpc>
                <a:spcPct val="90000"/>
              </a:lnSpc>
              <a:spcBef>
                <a:spcPct val="0"/>
              </a:spcBef>
              <a:spcAft>
                <a:spcPct val="0"/>
              </a:spcAft>
              <a:defRPr sz="2400">
                <a:solidFill>
                  <a:schemeClr val="tx1"/>
                </a:solidFill>
                <a:latin typeface="Arial"/>
              </a:defRPr>
            </a:lvl7pPr>
            <a:lvl8pPr marL="3429000" indent="-228600" algn="ctr" defTabSz="882650" eaLnBrk="0" fontAlgn="base" hangingPunct="0">
              <a:lnSpc>
                <a:spcPct val="90000"/>
              </a:lnSpc>
              <a:spcBef>
                <a:spcPct val="0"/>
              </a:spcBef>
              <a:spcAft>
                <a:spcPct val="0"/>
              </a:spcAft>
              <a:defRPr sz="2400">
                <a:solidFill>
                  <a:schemeClr val="tx1"/>
                </a:solidFill>
                <a:latin typeface="Arial"/>
              </a:defRPr>
            </a:lvl8pPr>
            <a:lvl9pPr marL="3886200" indent="-228600" algn="ctr" defTabSz="882650" eaLnBrk="0" fontAlgn="base" hangingPunct="0">
              <a:lnSpc>
                <a:spcPct val="90000"/>
              </a:lnSpc>
              <a:spcBef>
                <a:spcPct val="0"/>
              </a:spcBef>
              <a:spcAft>
                <a:spcPct val="0"/>
              </a:spcAft>
              <a:defRPr sz="2400">
                <a:solidFill>
                  <a:schemeClr val="tx1"/>
                </a:solidFill>
                <a:latin typeface="Arial"/>
              </a:defRPr>
            </a:lvl9pPr>
          </a:lstStyle>
          <a:p>
            <a:pPr rtl="0"/>
            <a:fld id="{04267211-205D-47E8-9F29-7E4C01D43DC3}" type="slidenum">
              <a:rPr sz="800">
                <a:solidFill>
                  <a:prstClr val="black"/>
                </a:solidFill>
              </a:rPr>
              <a:pPr rtl="0"/>
              <a:t>8</a:t>
            </a:fld>
            <a:endParaRPr sz="800">
              <a:solidFill>
                <a:prstClr val="black"/>
              </a:solidFill>
            </a:endParaRPr>
          </a:p>
        </p:txBody>
      </p:sp>
      <p:sp>
        <p:nvSpPr>
          <p:cNvPr id="112643" name="Rectangle 2"/>
          <p:cNvSpPr>
            <a:spLocks noGrp="1" noRot="1" noChangeAspect="1" noChangeArrowheads="1" noTextEdit="1"/>
          </p:cNvSpPr>
          <p:nvPr>
            <p:ph type="sldImg"/>
          </p:nvPr>
        </p:nvSpPr>
        <p:spPr>
          <a:xfrm>
            <a:off x="1168400" y="1243013"/>
            <a:ext cx="4470400" cy="3354387"/>
          </a:xfrm>
        </p:spPr>
      </p:sp>
      <p:sp>
        <p:nvSpPr>
          <p:cNvPr id="11264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lnSpc>
                <a:spcPct val="80000"/>
              </a:lnSpc>
              <a:buFontTx/>
              <a:buNone/>
            </a:pPr>
            <a:r>
              <a:rPr lang="zh-TW" sz="1200" kern="1200">
                <a:solidFill>
                  <a:schemeClr val="tx1"/>
                </a:solidFill>
                <a:latin typeface="Arial"/>
                <a:ea typeface="ＭＳ Ｐゴシック" charset="0"/>
                <a:cs typeface="ＭＳ Ｐゴシック" charset="0"/>
              </a:rPr>
              <a:t>1 – Networking Today</a:t>
            </a:r>
          </a:p>
          <a:p>
            <a:pPr rtl="0">
              <a:lnSpc>
                <a:spcPct val="80000"/>
              </a:lnSpc>
              <a:buFontTx/>
              <a:buNone/>
            </a:pPr>
            <a:r>
              <a:rPr lang="zh-TW" sz="1200" kern="1200">
                <a:solidFill>
                  <a:schemeClr val="tx1"/>
                </a:solidFill>
                <a:latin typeface="Arial"/>
                <a:ea typeface="ＭＳ Ｐゴシック" charset="0"/>
                <a:cs typeface="ＭＳ Ｐゴシック" charset="0"/>
              </a:rPr>
              <a:t>1.2 – Network</a:t>
            </a:r>
            <a:r>
              <a:rPr lang="zh-TW" sz="1200" kern="1200" baseline="0">
                <a:solidFill>
                  <a:schemeClr val="tx1"/>
                </a:solidFill>
                <a:latin typeface="Arial"/>
                <a:ea typeface="ＭＳ Ｐゴシック" charset="0"/>
                <a:cs typeface="ＭＳ Ｐゴシック" charset="0"/>
              </a:rPr>
              <a:t> Components</a:t>
            </a:r>
          </a:p>
          <a:p>
            <a:pPr marL="0" marR="0" lvl="0" indent="0" algn="l" defTabSz="457200" rtl="0" eaLnBrk="1" fontAlgn="auto" latinLnBrk="0" hangingPunct="1">
              <a:lnSpc>
                <a:spcPct val="80000"/>
              </a:lnSpc>
              <a:spcBef>
                <a:spcPct val="0"/>
              </a:spcBef>
              <a:spcAft>
                <a:spcPct val="0"/>
              </a:spcAft>
              <a:buClrTx/>
              <a:buSzTx/>
              <a:buFontTx/>
              <a:buNone/>
              <a:defRPr/>
            </a:pPr>
            <a:r>
              <a:rPr lang="zh-TW" sz="1200" kern="1200">
                <a:solidFill>
                  <a:schemeClr val="tx1"/>
                </a:solidFill>
                <a:latin typeface="Arial"/>
                <a:ea typeface="ＭＳ Ｐゴシック" charset="0"/>
                <a:cs typeface="ＭＳ Ｐゴシック" charset="0"/>
              </a:rPr>
              <a:t>1.2.3 – End Devices</a:t>
            </a:r>
          </a:p>
        </p:txBody>
      </p:sp>
    </p:spTree>
    <p:extLst>
      <p:ext uri="{BB962C8B-B14F-4D97-AF65-F5344CB8AC3E}">
        <p14:creationId xmlns:p14="http://schemas.microsoft.com/office/powerpoint/2010/main" val="1010881480"/>
      </p:ext>
    </p:extLst>
  </p:cSld>
  <p:clrMapOvr>
    <a:masterClrMapping/>
  </p:clrMapOvr>
</p:notes>
</file>

<file path=ppt/notesSlides/notesSlide80.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0482" name="Rectangle 11"/>
          <p:cNvSpPr txBox="1">
            <a:spLocks noGrp="1" noChangeArrowheads="1"/>
          </p:cNvSpPr>
          <p:nvPr/>
        </p:nvSpPr>
        <p:spPr bwMode="auto">
          <a:xfrm>
            <a:off x="5885392" y="9435469"/>
            <a:ext cx="806779" cy="312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a:cs typeface="Arial"/>
              </a:defRPr>
            </a:lvl1pPr>
            <a:lvl2pPr marL="742950" indent="-285750" defTabSz="903288" eaLnBrk="0" hangingPunct="0">
              <a:defRPr sz="2400" b="1">
                <a:solidFill>
                  <a:schemeClr val="tx1"/>
                </a:solidFill>
                <a:latin typeface="Arial"/>
                <a:cs typeface="Arial"/>
              </a:defRPr>
            </a:lvl2pPr>
            <a:lvl3pPr marL="1143000" indent="-228600" defTabSz="903288" eaLnBrk="0" hangingPunct="0">
              <a:defRPr sz="2400" b="1">
                <a:solidFill>
                  <a:schemeClr val="tx1"/>
                </a:solidFill>
                <a:latin typeface="Arial"/>
                <a:cs typeface="Arial"/>
              </a:defRPr>
            </a:lvl3pPr>
            <a:lvl4pPr marL="1600200" indent="-228600" defTabSz="903288" eaLnBrk="0" hangingPunct="0">
              <a:defRPr sz="2400" b="1">
                <a:solidFill>
                  <a:schemeClr val="tx1"/>
                </a:solidFill>
                <a:latin typeface="Arial"/>
                <a:cs typeface="Arial"/>
              </a:defRPr>
            </a:lvl4pPr>
            <a:lvl5pPr marL="2057400" indent="-228600" defTabSz="903288" eaLnBrk="0" hangingPunct="0">
              <a:defRPr sz="2400" b="1">
                <a:solidFill>
                  <a:schemeClr val="tx1"/>
                </a:solidFill>
                <a:latin typeface="Arial"/>
                <a:cs typeface="Arial"/>
              </a:defRPr>
            </a:lvl5pPr>
            <a:lvl6pPr marL="2514600" indent="-228600" defTabSz="903288" eaLnBrk="0" fontAlgn="base" hangingPunct="0">
              <a:spcBef>
                <a:spcPct val="0"/>
              </a:spcBef>
              <a:spcAft>
                <a:spcPct val="0"/>
              </a:spcAft>
              <a:defRPr sz="2400" b="1">
                <a:solidFill>
                  <a:schemeClr val="tx1"/>
                </a:solidFill>
                <a:latin typeface="Arial"/>
                <a:cs typeface="Arial"/>
              </a:defRPr>
            </a:lvl6pPr>
            <a:lvl7pPr marL="2971800" indent="-228600" defTabSz="903288" eaLnBrk="0" fontAlgn="base" hangingPunct="0">
              <a:spcBef>
                <a:spcPct val="0"/>
              </a:spcBef>
              <a:spcAft>
                <a:spcPct val="0"/>
              </a:spcAft>
              <a:defRPr sz="2400" b="1">
                <a:solidFill>
                  <a:schemeClr val="tx1"/>
                </a:solidFill>
                <a:latin typeface="Arial"/>
                <a:cs typeface="Arial"/>
              </a:defRPr>
            </a:lvl7pPr>
            <a:lvl8pPr marL="3429000" indent="-228600" defTabSz="903288" eaLnBrk="0" fontAlgn="base" hangingPunct="0">
              <a:spcBef>
                <a:spcPct val="0"/>
              </a:spcBef>
              <a:spcAft>
                <a:spcPct val="0"/>
              </a:spcAft>
              <a:defRPr sz="2400" b="1">
                <a:solidFill>
                  <a:schemeClr val="tx1"/>
                </a:solidFill>
                <a:latin typeface="Arial"/>
                <a:cs typeface="Arial"/>
              </a:defRPr>
            </a:lvl8pPr>
            <a:lvl9pPr marL="3886200" indent="-228600" defTabSz="903288" eaLnBrk="0" fontAlgn="base" hangingPunct="0">
              <a:spcBef>
                <a:spcPct val="0"/>
              </a:spcBef>
              <a:spcAft>
                <a:spcPct val="0"/>
              </a:spcAft>
              <a:defRPr sz="2400" b="1">
                <a:solidFill>
                  <a:schemeClr val="tx1"/>
                </a:solidFill>
                <a:latin typeface="Arial"/>
                <a:cs typeface="Arial"/>
              </a:defRPr>
            </a:lvl9pPr>
          </a:lstStyle>
          <a:p>
            <a:pPr algn="r" rtl="0"/>
            <a:fld id="{0A313ED8-785B-4D16-9B17-4143385249B9}" type="slidenum">
              <a:rPr sz="800" b="0"/>
              <a:pPr algn="r" rtl="0"/>
              <a:t>80</a:t>
            </a:fld>
            <a:endParaRPr sz="800" b="0"/>
          </a:p>
        </p:txBody>
      </p:sp>
      <p:sp>
        <p:nvSpPr>
          <p:cNvPr id="20483" name="Rectangle 2"/>
          <p:cNvSpPr>
            <a:spLocks noGrp="1" noRot="1" noChangeAspect="1" noChangeArrowheads="1" noTextEdit="1"/>
          </p:cNvSpPr>
          <p:nvPr>
            <p:ph type="sldImg"/>
          </p:nvPr>
        </p:nvSpPr>
        <p:spPr>
          <a:xfrm>
            <a:off x="1168400" y="1243013"/>
            <a:ext cx="4470400" cy="3354387"/>
          </a:xfrm>
        </p:spPr>
      </p:sp>
      <p:sp>
        <p:nvSpPr>
          <p:cNvPr id="2048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buFontTx/>
              <a:buNone/>
            </a:pPr>
            <a:r>
              <a:rPr lang="zh-TW" sz="1200" b="0"/>
              <a:t>3 — </a:t>
            </a:r>
            <a:r>
              <a:rPr lang="zh-TW" sz="1200">
                <a:solidFill>
                  <a:schemeClr val="accent5">
                    <a:lumMod val="40000"/>
                    <a:lumOff val="60000"/>
                  </a:schemeClr>
                </a:solidFill>
              </a:rPr>
              <a:t>協議和模式</a:t>
            </a:r>
          </a:p>
          <a:p>
            <a:pPr rtl="0">
              <a:buFontTx/>
              <a:buNone/>
            </a:pPr>
            <a:r>
              <a:rPr lang="zh-TW" sz="1200" b="0"/>
              <a:t>3.0 – 簡介</a:t>
            </a:r>
          </a:p>
          <a:p>
            <a:pPr rtl="0">
              <a:lnSpc>
                <a:spcPct val="80000"/>
              </a:lnSpc>
              <a:buFontTx/>
              <a:buNone/>
            </a:pPr>
            <a:r>
              <a:rPr lang="zh-TW" sz="1200" kern="1200">
                <a:solidFill>
                  <a:schemeClr val="tx1"/>
                </a:solidFill>
                <a:latin typeface="Arial"/>
                <a:ea typeface="ＭＳ Ｐゴシック" charset="0"/>
                <a:cs typeface="ＭＳ Ｐゴシック" charset="0"/>
              </a:rPr>
              <a:t>3.0.2- </a:t>
            </a:r>
            <a:r>
              <a:rPr lang="zh-TW" sz="1200" kern="1200">
                <a:solidFill>
                  <a:schemeClr val="tx1"/>
                </a:solidFill>
                <a:latin typeface="+mn-lt"/>
                <a:ea typeface="+mn-ea"/>
                <a:cs typeface="+mn-cs"/>
              </a:rPr>
              <a:t>我</a:t>
            </a:r>
            <a:r>
              <a:rPr lang="zh-TW" sz="1200" kern="1200" baseline="0">
                <a:solidFill>
                  <a:schemeClr val="tx1"/>
                </a:solidFill>
                <a:latin typeface="+mn-lt"/>
                <a:ea typeface="+mn-ea"/>
                <a:cs typeface="+mn-cs"/>
              </a:rPr>
              <a:t> 將學會在這個模組中做什麼？ </a:t>
            </a:r>
          </a:p>
          <a:p>
            <a:endParaRPr lang="en-GB"/>
          </a:p>
        </p:txBody>
      </p:sp>
    </p:spTree>
    <p:extLst>
      <p:ext uri="{BB962C8B-B14F-4D97-AF65-F5344CB8AC3E}">
        <p14:creationId xmlns:p14="http://schemas.microsoft.com/office/powerpoint/2010/main" val="448632795"/>
      </p:ext>
    </p:extLst>
  </p:cSld>
  <p:clrMapOvr>
    <a:masterClrMapping/>
  </p:clrMapOvr>
</p:notes>
</file>

<file path=ppt/notesSlides/notesSlide800.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11 — 交換器安全性設定</a:t>
            </a:r>
          </a:p>
          <a:p>
            <a:pPr rtl="0"/>
            <a:r>
              <a:rPr lang="zh-TW"/>
              <a:t>11.1 — 實作連接埠安全性</a:t>
            </a:r>
          </a:p>
          <a:p>
            <a:pPr rtl="0"/>
            <a:r>
              <a:rPr lang="zh-TW"/>
              <a:t>11.1.4 — 限制和學習 MAC 位址 (續)</a:t>
            </a:r>
          </a:p>
        </p:txBody>
      </p:sp>
      <p:sp>
        <p:nvSpPr>
          <p:cNvPr id="4" name="Slide Number Placeholder 3"/>
          <p:cNvSpPr>
            <a:spLocks noGrp="1"/>
          </p:cNvSpPr>
          <p:nvPr>
            <p:ph type="sldNum" sz="quarter" idx="5"/>
          </p:nvPr>
        </p:nvSpPr>
        <p:spPr/>
        <p:txBody>
          <a:bodyPr/>
          <a:lstStyle/>
          <a:p>
            <a:pPr rtl="0"/>
            <a:fld id="{5641018C-6CAF-B84E-B92C-ECB119457FBA}" type="slidenum">
              <a:rPr/>
              <a:t>800</a:t>
            </a:fld>
            <a:endParaRPr/>
          </a:p>
        </p:txBody>
      </p:sp>
    </p:spTree>
    <p:extLst>
      <p:ext uri="{BB962C8B-B14F-4D97-AF65-F5344CB8AC3E}">
        <p14:creationId xmlns:p14="http://schemas.microsoft.com/office/powerpoint/2010/main" val="2645348429"/>
      </p:ext>
    </p:extLst>
  </p:cSld>
  <p:clrMapOvr>
    <a:masterClrMapping/>
  </p:clrMapOvr>
</p:notes>
</file>

<file path=ppt/notesSlides/notesSlide801.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11 — 交換器安全性設定</a:t>
            </a:r>
          </a:p>
          <a:p>
            <a:pPr rtl="0"/>
            <a:r>
              <a:rPr lang="zh-TW"/>
              <a:t>11.1 — 實作連接埠安全性</a:t>
            </a:r>
          </a:p>
          <a:p>
            <a:pPr rtl="0"/>
            <a:r>
              <a:rPr lang="zh-TW"/>
              <a:t>11.1.4 — 限制和學習 MAC 位址 (續)</a:t>
            </a:r>
          </a:p>
        </p:txBody>
      </p:sp>
      <p:sp>
        <p:nvSpPr>
          <p:cNvPr id="4" name="Slide Number Placeholder 3"/>
          <p:cNvSpPr>
            <a:spLocks noGrp="1"/>
          </p:cNvSpPr>
          <p:nvPr>
            <p:ph type="sldNum" sz="quarter" idx="5"/>
          </p:nvPr>
        </p:nvSpPr>
        <p:spPr/>
        <p:txBody>
          <a:bodyPr/>
          <a:lstStyle/>
          <a:p>
            <a:pPr rtl="0"/>
            <a:fld id="{5641018C-6CAF-B84E-B92C-ECB119457FBA}" type="slidenum">
              <a:rPr/>
              <a:t>801</a:t>
            </a:fld>
            <a:endParaRPr/>
          </a:p>
        </p:txBody>
      </p:sp>
    </p:spTree>
    <p:extLst>
      <p:ext uri="{BB962C8B-B14F-4D97-AF65-F5344CB8AC3E}">
        <p14:creationId xmlns:p14="http://schemas.microsoft.com/office/powerpoint/2010/main" val="3858571345"/>
      </p:ext>
    </p:extLst>
  </p:cSld>
  <p:clrMapOvr>
    <a:masterClrMapping/>
  </p:clrMapOvr>
</p:notes>
</file>

<file path=ppt/notesSlides/notesSlide802.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11 — 交換器安全性設定</a:t>
            </a:r>
          </a:p>
          <a:p>
            <a:pPr rtl="0"/>
            <a:r>
              <a:rPr lang="zh-TW"/>
              <a:t>11.1 — 實作連接埠安全性</a:t>
            </a:r>
          </a:p>
          <a:p>
            <a:pPr rtl="0"/>
            <a:r>
              <a:rPr lang="zh-TW"/>
              <a:t>11.1.5 — 連接埠安全老化</a:t>
            </a:r>
          </a:p>
        </p:txBody>
      </p:sp>
      <p:sp>
        <p:nvSpPr>
          <p:cNvPr id="4" name="Slide Number Placeholder 3"/>
          <p:cNvSpPr>
            <a:spLocks noGrp="1"/>
          </p:cNvSpPr>
          <p:nvPr>
            <p:ph type="sldNum" sz="quarter" idx="5"/>
          </p:nvPr>
        </p:nvSpPr>
        <p:spPr/>
        <p:txBody>
          <a:bodyPr/>
          <a:lstStyle/>
          <a:p>
            <a:pPr rtl="0"/>
            <a:fld id="{5641018C-6CAF-B84E-B92C-ECB119457FBA}" type="slidenum">
              <a:rPr/>
              <a:t>802</a:t>
            </a:fld>
            <a:endParaRPr/>
          </a:p>
        </p:txBody>
      </p:sp>
    </p:spTree>
    <p:extLst>
      <p:ext uri="{BB962C8B-B14F-4D97-AF65-F5344CB8AC3E}">
        <p14:creationId xmlns:p14="http://schemas.microsoft.com/office/powerpoint/2010/main" val="3813902174"/>
      </p:ext>
    </p:extLst>
  </p:cSld>
  <p:clrMapOvr>
    <a:masterClrMapping/>
  </p:clrMapOvr>
</p:notes>
</file>

<file path=ppt/notesSlides/notesSlide803.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11 — 交換器安全性設定</a:t>
            </a:r>
          </a:p>
          <a:p>
            <a:pPr rtl="0"/>
            <a:r>
              <a:rPr lang="zh-TW"/>
              <a:t>11.1 — 實作連接埠安全性</a:t>
            </a:r>
          </a:p>
          <a:p>
            <a:pPr rtl="0"/>
            <a:r>
              <a:rPr lang="zh-TW"/>
              <a:t>11.1.5 — 連接埠安全老化(續)</a:t>
            </a:r>
          </a:p>
        </p:txBody>
      </p:sp>
      <p:sp>
        <p:nvSpPr>
          <p:cNvPr id="4" name="Slide Number Placeholder 3"/>
          <p:cNvSpPr>
            <a:spLocks noGrp="1"/>
          </p:cNvSpPr>
          <p:nvPr>
            <p:ph type="sldNum" sz="quarter" idx="5"/>
          </p:nvPr>
        </p:nvSpPr>
        <p:spPr/>
        <p:txBody>
          <a:bodyPr/>
          <a:lstStyle/>
          <a:p>
            <a:pPr rtl="0"/>
            <a:fld id="{5641018C-6CAF-B84E-B92C-ECB119457FBA}" type="slidenum">
              <a:rPr/>
              <a:t>803</a:t>
            </a:fld>
            <a:endParaRPr/>
          </a:p>
        </p:txBody>
      </p:sp>
    </p:spTree>
    <p:extLst>
      <p:ext uri="{BB962C8B-B14F-4D97-AF65-F5344CB8AC3E}">
        <p14:creationId xmlns:p14="http://schemas.microsoft.com/office/powerpoint/2010/main" val="1117484125"/>
      </p:ext>
    </p:extLst>
  </p:cSld>
  <p:clrMapOvr>
    <a:masterClrMapping/>
  </p:clrMapOvr>
</p:notes>
</file>

<file path=ppt/notesSlides/notesSlide804.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11 — 交換器安全性設定</a:t>
            </a:r>
          </a:p>
          <a:p>
            <a:pPr rtl="0"/>
            <a:r>
              <a:rPr lang="zh-TW"/>
              <a:t>11.1 — 實作連接埠安全性</a:t>
            </a:r>
          </a:p>
          <a:p>
            <a:pPr rtl="0"/>
            <a:r>
              <a:rPr lang="zh-TW"/>
              <a:t>11.1.6 — 連接埠安全違規模式</a:t>
            </a:r>
          </a:p>
        </p:txBody>
      </p:sp>
      <p:sp>
        <p:nvSpPr>
          <p:cNvPr id="4" name="Slide Number Placeholder 3"/>
          <p:cNvSpPr>
            <a:spLocks noGrp="1"/>
          </p:cNvSpPr>
          <p:nvPr>
            <p:ph type="sldNum" sz="quarter" idx="5"/>
          </p:nvPr>
        </p:nvSpPr>
        <p:spPr/>
        <p:txBody>
          <a:bodyPr/>
          <a:lstStyle/>
          <a:p>
            <a:pPr rtl="0"/>
            <a:fld id="{5641018C-6CAF-B84E-B92C-ECB119457FBA}" type="slidenum">
              <a:rPr/>
              <a:t>804</a:t>
            </a:fld>
            <a:endParaRPr/>
          </a:p>
        </p:txBody>
      </p:sp>
    </p:spTree>
    <p:extLst>
      <p:ext uri="{BB962C8B-B14F-4D97-AF65-F5344CB8AC3E}">
        <p14:creationId xmlns:p14="http://schemas.microsoft.com/office/powerpoint/2010/main" val="1433501292"/>
      </p:ext>
    </p:extLst>
  </p:cSld>
  <p:clrMapOvr>
    <a:masterClrMapping/>
  </p:clrMapOvr>
</p:notes>
</file>

<file path=ppt/notesSlides/notesSlide805.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11 — 交換器安全性設定</a:t>
            </a:r>
          </a:p>
          <a:p>
            <a:pPr rtl="0"/>
            <a:r>
              <a:rPr lang="zh-TW"/>
              <a:t>11.1 — 實作連接埠安全性</a:t>
            </a:r>
          </a:p>
          <a:p>
            <a:pPr rtl="0"/>
            <a:r>
              <a:rPr lang="zh-TW"/>
              <a:t>11.1.6 — 連接埠安全違規模式 (續)</a:t>
            </a:r>
          </a:p>
        </p:txBody>
      </p:sp>
      <p:sp>
        <p:nvSpPr>
          <p:cNvPr id="4" name="Slide Number Placeholder 3"/>
          <p:cNvSpPr>
            <a:spLocks noGrp="1"/>
          </p:cNvSpPr>
          <p:nvPr>
            <p:ph type="sldNum" sz="quarter" idx="5"/>
          </p:nvPr>
        </p:nvSpPr>
        <p:spPr/>
        <p:txBody>
          <a:bodyPr/>
          <a:lstStyle/>
          <a:p>
            <a:pPr rtl="0"/>
            <a:fld id="{5641018C-6CAF-B84E-B92C-ECB119457FBA}" type="slidenum">
              <a:rPr/>
              <a:t>805</a:t>
            </a:fld>
            <a:endParaRPr/>
          </a:p>
        </p:txBody>
      </p:sp>
    </p:spTree>
    <p:extLst>
      <p:ext uri="{BB962C8B-B14F-4D97-AF65-F5344CB8AC3E}">
        <p14:creationId xmlns:p14="http://schemas.microsoft.com/office/powerpoint/2010/main" val="1278454778"/>
      </p:ext>
    </p:extLst>
  </p:cSld>
  <p:clrMapOvr>
    <a:masterClrMapping/>
  </p:clrMapOvr>
</p:notes>
</file>

<file path=ppt/notesSlides/notesSlide806.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11 — 交換器安全性設定</a:t>
            </a:r>
          </a:p>
          <a:p>
            <a:pPr rtl="0"/>
            <a:r>
              <a:rPr lang="zh-TW"/>
              <a:t>11.1 — 實作連接埠安全性</a:t>
            </a:r>
          </a:p>
          <a:p>
            <a:pPr rtl="0"/>
            <a:r>
              <a:rPr lang="zh-TW"/>
              <a:t>11.1.7 — 處於錯誤-停用狀態的連接埠</a:t>
            </a:r>
          </a:p>
        </p:txBody>
      </p:sp>
      <p:sp>
        <p:nvSpPr>
          <p:cNvPr id="4" name="Slide Number Placeholder 3"/>
          <p:cNvSpPr>
            <a:spLocks noGrp="1"/>
          </p:cNvSpPr>
          <p:nvPr>
            <p:ph type="sldNum" sz="quarter" idx="5"/>
          </p:nvPr>
        </p:nvSpPr>
        <p:spPr/>
        <p:txBody>
          <a:bodyPr/>
          <a:lstStyle/>
          <a:p>
            <a:pPr rtl="0"/>
            <a:fld id="{5641018C-6CAF-B84E-B92C-ECB119457FBA}" type="slidenum">
              <a:rPr/>
              <a:t>806</a:t>
            </a:fld>
            <a:endParaRPr/>
          </a:p>
        </p:txBody>
      </p:sp>
    </p:spTree>
    <p:extLst>
      <p:ext uri="{BB962C8B-B14F-4D97-AF65-F5344CB8AC3E}">
        <p14:creationId xmlns:p14="http://schemas.microsoft.com/office/powerpoint/2010/main" val="4243013705"/>
      </p:ext>
    </p:extLst>
  </p:cSld>
  <p:clrMapOvr>
    <a:masterClrMapping/>
  </p:clrMapOvr>
</p:notes>
</file>

<file path=ppt/notesSlides/notesSlide807.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11 — 交換器安全性設定</a:t>
            </a:r>
          </a:p>
          <a:p>
            <a:pPr rtl="0"/>
            <a:r>
              <a:rPr lang="zh-TW"/>
              <a:t>11.1 — 實作連接埠安全性</a:t>
            </a:r>
          </a:p>
          <a:p>
            <a:pPr rtl="0"/>
            <a:r>
              <a:rPr lang="zh-TW"/>
              <a:t>11.1.7 — 處於錯誤-停用狀態的連接埠 (續)</a:t>
            </a:r>
          </a:p>
        </p:txBody>
      </p:sp>
      <p:sp>
        <p:nvSpPr>
          <p:cNvPr id="4" name="Slide Number Placeholder 3"/>
          <p:cNvSpPr>
            <a:spLocks noGrp="1"/>
          </p:cNvSpPr>
          <p:nvPr>
            <p:ph type="sldNum" sz="quarter" idx="5"/>
          </p:nvPr>
        </p:nvSpPr>
        <p:spPr/>
        <p:txBody>
          <a:bodyPr/>
          <a:lstStyle/>
          <a:p>
            <a:pPr rtl="0"/>
            <a:fld id="{5641018C-6CAF-B84E-B92C-ECB119457FBA}" type="slidenum">
              <a:rPr/>
              <a:t>807</a:t>
            </a:fld>
            <a:endParaRPr/>
          </a:p>
        </p:txBody>
      </p:sp>
    </p:spTree>
    <p:extLst>
      <p:ext uri="{BB962C8B-B14F-4D97-AF65-F5344CB8AC3E}">
        <p14:creationId xmlns:p14="http://schemas.microsoft.com/office/powerpoint/2010/main" val="1888089242"/>
      </p:ext>
    </p:extLst>
  </p:cSld>
  <p:clrMapOvr>
    <a:masterClrMapping/>
  </p:clrMapOvr>
</p:notes>
</file>

<file path=ppt/notesSlides/notesSlide808.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11 — 交換器安全性設定</a:t>
            </a:r>
          </a:p>
          <a:p>
            <a:pPr rtl="0"/>
            <a:r>
              <a:rPr lang="zh-TW"/>
              <a:t>11.1 — 實作連接埠安全性</a:t>
            </a:r>
          </a:p>
          <a:p>
            <a:pPr rtl="0"/>
            <a:r>
              <a:rPr lang="zh-TW"/>
              <a:t>11.1.8 – 檢驗連接埠安全性</a:t>
            </a:r>
          </a:p>
        </p:txBody>
      </p:sp>
      <p:sp>
        <p:nvSpPr>
          <p:cNvPr id="4" name="Slide Number Placeholder 3"/>
          <p:cNvSpPr>
            <a:spLocks noGrp="1"/>
          </p:cNvSpPr>
          <p:nvPr>
            <p:ph type="sldNum" sz="quarter" idx="5"/>
          </p:nvPr>
        </p:nvSpPr>
        <p:spPr/>
        <p:txBody>
          <a:bodyPr/>
          <a:lstStyle/>
          <a:p>
            <a:pPr rtl="0"/>
            <a:fld id="{5641018C-6CAF-B84E-B92C-ECB119457FBA}" type="slidenum">
              <a:rPr/>
              <a:t>808</a:t>
            </a:fld>
            <a:endParaRPr/>
          </a:p>
        </p:txBody>
      </p:sp>
    </p:spTree>
    <p:extLst>
      <p:ext uri="{BB962C8B-B14F-4D97-AF65-F5344CB8AC3E}">
        <p14:creationId xmlns:p14="http://schemas.microsoft.com/office/powerpoint/2010/main" val="3711788740"/>
      </p:ext>
    </p:extLst>
  </p:cSld>
  <p:clrMapOvr>
    <a:masterClrMapping/>
  </p:clrMapOvr>
</p:notes>
</file>

<file path=ppt/notesSlides/notesSlide809.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11 — 交換器安全性設定</a:t>
            </a:r>
          </a:p>
          <a:p>
            <a:pPr rtl="0"/>
            <a:r>
              <a:rPr lang="zh-TW"/>
              <a:t>11.1 — 實作連接埠安全性</a:t>
            </a:r>
          </a:p>
          <a:p>
            <a:pPr rtl="0"/>
            <a:r>
              <a:rPr lang="zh-TW"/>
              <a:t>11.1.8 — 驗證連接埠安全性 (續)</a:t>
            </a:r>
          </a:p>
        </p:txBody>
      </p:sp>
      <p:sp>
        <p:nvSpPr>
          <p:cNvPr id="4" name="Slide Number Placeholder 3"/>
          <p:cNvSpPr>
            <a:spLocks noGrp="1"/>
          </p:cNvSpPr>
          <p:nvPr>
            <p:ph type="sldNum" sz="quarter" idx="5"/>
          </p:nvPr>
        </p:nvSpPr>
        <p:spPr/>
        <p:txBody>
          <a:bodyPr/>
          <a:lstStyle/>
          <a:p>
            <a:pPr rtl="0"/>
            <a:fld id="{5641018C-6CAF-B84E-B92C-ECB119457FBA}" type="slidenum">
              <a:rPr/>
              <a:t>809</a:t>
            </a:fld>
            <a:endParaRPr/>
          </a:p>
        </p:txBody>
      </p:sp>
    </p:spTree>
    <p:extLst>
      <p:ext uri="{BB962C8B-B14F-4D97-AF65-F5344CB8AC3E}">
        <p14:creationId xmlns:p14="http://schemas.microsoft.com/office/powerpoint/2010/main" val="2777052473"/>
      </p:ext>
    </p:extLst>
  </p:cSld>
  <p:clrMapOvr>
    <a:masterClrMapping/>
  </p:clrMapOvr>
</p:notes>
</file>

<file path=ppt/notesSlides/notesSlide81.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112642" name="Rectangle 11"/>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a:defRPr>
            </a:lvl1pPr>
            <a:lvl2pPr marL="742950" indent="-285750" defTabSz="882650">
              <a:defRPr sz="2400">
                <a:solidFill>
                  <a:schemeClr val="tx1"/>
                </a:solidFill>
                <a:latin typeface="Arial"/>
              </a:defRPr>
            </a:lvl2pPr>
            <a:lvl3pPr marL="1143000" indent="-228600" defTabSz="882650">
              <a:defRPr sz="2400">
                <a:solidFill>
                  <a:schemeClr val="tx1"/>
                </a:solidFill>
                <a:latin typeface="Arial"/>
              </a:defRPr>
            </a:lvl3pPr>
            <a:lvl4pPr marL="1600200" indent="-228600" defTabSz="882650">
              <a:defRPr sz="2400">
                <a:solidFill>
                  <a:schemeClr val="tx1"/>
                </a:solidFill>
                <a:latin typeface="Arial"/>
              </a:defRPr>
            </a:lvl4pPr>
            <a:lvl5pPr marL="2057400" indent="-228600" defTabSz="882650">
              <a:defRPr sz="2400">
                <a:solidFill>
                  <a:schemeClr val="tx1"/>
                </a:solidFill>
                <a:latin typeface="Arial"/>
              </a:defRPr>
            </a:lvl5pPr>
            <a:lvl6pPr marL="2514600" indent="-228600" algn="ctr" defTabSz="882650" eaLnBrk="0" fontAlgn="base" hangingPunct="0">
              <a:lnSpc>
                <a:spcPct val="90000"/>
              </a:lnSpc>
              <a:spcBef>
                <a:spcPct val="0"/>
              </a:spcBef>
              <a:spcAft>
                <a:spcPct val="0"/>
              </a:spcAft>
              <a:defRPr sz="2400">
                <a:solidFill>
                  <a:schemeClr val="tx1"/>
                </a:solidFill>
                <a:latin typeface="Arial"/>
              </a:defRPr>
            </a:lvl6pPr>
            <a:lvl7pPr marL="2971800" indent="-228600" algn="ctr" defTabSz="882650" eaLnBrk="0" fontAlgn="base" hangingPunct="0">
              <a:lnSpc>
                <a:spcPct val="90000"/>
              </a:lnSpc>
              <a:spcBef>
                <a:spcPct val="0"/>
              </a:spcBef>
              <a:spcAft>
                <a:spcPct val="0"/>
              </a:spcAft>
              <a:defRPr sz="2400">
                <a:solidFill>
                  <a:schemeClr val="tx1"/>
                </a:solidFill>
                <a:latin typeface="Arial"/>
              </a:defRPr>
            </a:lvl7pPr>
            <a:lvl8pPr marL="3429000" indent="-228600" algn="ctr" defTabSz="882650" eaLnBrk="0" fontAlgn="base" hangingPunct="0">
              <a:lnSpc>
                <a:spcPct val="90000"/>
              </a:lnSpc>
              <a:spcBef>
                <a:spcPct val="0"/>
              </a:spcBef>
              <a:spcAft>
                <a:spcPct val="0"/>
              </a:spcAft>
              <a:defRPr sz="2400">
                <a:solidFill>
                  <a:schemeClr val="tx1"/>
                </a:solidFill>
                <a:latin typeface="Arial"/>
              </a:defRPr>
            </a:lvl8pPr>
            <a:lvl9pPr marL="3886200" indent="-228600" algn="ctr" defTabSz="882650" eaLnBrk="0" fontAlgn="base" hangingPunct="0">
              <a:lnSpc>
                <a:spcPct val="90000"/>
              </a:lnSpc>
              <a:spcBef>
                <a:spcPct val="0"/>
              </a:spcBef>
              <a:spcAft>
                <a:spcPct val="0"/>
              </a:spcAft>
              <a:defRPr sz="2400">
                <a:solidFill>
                  <a:schemeClr val="tx1"/>
                </a:solidFill>
                <a:latin typeface="Arial"/>
              </a:defRPr>
            </a:lvl9pPr>
          </a:lstStyle>
          <a:p>
            <a:pPr rtl="0"/>
            <a:fld id="{04267211-205D-47E8-9F29-7E4C01D43DC3}" type="slidenum">
              <a:rPr sz="800">
                <a:solidFill>
                  <a:prstClr val="black"/>
                </a:solidFill>
              </a:rPr>
              <a:pPr rtl="0"/>
              <a:t>81</a:t>
            </a:fld>
            <a:endParaRPr sz="800">
              <a:solidFill>
                <a:prstClr val="black"/>
              </a:solidFill>
            </a:endParaRPr>
          </a:p>
        </p:txBody>
      </p:sp>
      <p:sp>
        <p:nvSpPr>
          <p:cNvPr id="112643" name="Rectangle 2"/>
          <p:cNvSpPr>
            <a:spLocks noGrp="1" noRot="1" noChangeAspect="1" noChangeArrowheads="1" noTextEdit="1"/>
          </p:cNvSpPr>
          <p:nvPr>
            <p:ph type="sldImg"/>
          </p:nvPr>
        </p:nvSpPr>
        <p:spPr>
          <a:xfrm>
            <a:off x="1168400" y="1243013"/>
            <a:ext cx="4470400" cy="3354387"/>
          </a:xfrm>
        </p:spPr>
      </p:sp>
      <p:sp>
        <p:nvSpPr>
          <p:cNvPr id="11264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buFontTx/>
              <a:buNone/>
            </a:pPr>
            <a:r>
              <a:rPr lang="zh-TW" sz="1200" b="0"/>
              <a:t>3 – </a:t>
            </a:r>
            <a:r>
              <a:rPr lang="zh-TW" sz="1200">
                <a:solidFill>
                  <a:schemeClr val="accent5">
                    <a:lumMod val="40000"/>
                    <a:lumOff val="60000"/>
                  </a:schemeClr>
                </a:solidFill>
              </a:rPr>
              <a:t>協議和模式</a:t>
            </a:r>
          </a:p>
          <a:p>
            <a:pPr rtl="0">
              <a:buFontTx/>
              <a:buNone/>
            </a:pPr>
            <a:r>
              <a:rPr lang="zh-TW" sz="1200" b="0"/>
              <a:t>3.1 – 規則</a:t>
            </a:r>
          </a:p>
          <a:p>
            <a:pPr rtl="0">
              <a:lnSpc>
                <a:spcPct val="80000"/>
              </a:lnSpc>
              <a:buFontTx/>
              <a:buNone/>
            </a:pPr>
            <a:r>
              <a:rPr lang="zh-TW">
                <a:latin typeface="Arial"/>
              </a:rPr>
              <a:t>3.1.2</a:t>
            </a:r>
            <a:r>
              <a:rPr lang="zh-TW" baseline="0">
                <a:latin typeface="Arial"/>
              </a:rPr>
              <a:t> </a:t>
            </a:r>
            <a:r>
              <a:rPr lang="zh-TW" sz="1200" b="0"/>
              <a:t>— </a:t>
            </a:r>
            <a:r>
              <a:rPr lang="zh-TW"/>
              <a:t>通訊基礎知識 </a:t>
            </a:r>
          </a:p>
          <a:p>
            <a:pPr>
              <a:lnSpc>
                <a:spcPct val="80000"/>
              </a:lnSpc>
              <a:buFontTx/>
              <a:buNone/>
            </a:pPr>
            <a:endParaRPr lang="en-US"/>
          </a:p>
        </p:txBody>
      </p:sp>
    </p:spTree>
    <p:extLst>
      <p:ext uri="{BB962C8B-B14F-4D97-AF65-F5344CB8AC3E}">
        <p14:creationId xmlns:p14="http://schemas.microsoft.com/office/powerpoint/2010/main" val="377515257"/>
      </p:ext>
    </p:extLst>
  </p:cSld>
  <p:clrMapOvr>
    <a:masterClrMapping/>
  </p:clrMapOvr>
</p:notes>
</file>

<file path=ppt/notesSlides/notesSlide810.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11 — 交換器安全性設定</a:t>
            </a:r>
          </a:p>
          <a:p>
            <a:pPr rtl="0"/>
            <a:r>
              <a:rPr lang="zh-TW"/>
              <a:t>11.1 — 實作連接埠安全性</a:t>
            </a:r>
          </a:p>
          <a:p>
            <a:pPr rtl="0"/>
            <a:r>
              <a:rPr lang="zh-TW"/>
              <a:t>11.1.8 — 驗證連接埠安全性 (續)</a:t>
            </a:r>
          </a:p>
        </p:txBody>
      </p:sp>
      <p:sp>
        <p:nvSpPr>
          <p:cNvPr id="4" name="Slide Number Placeholder 3"/>
          <p:cNvSpPr>
            <a:spLocks noGrp="1"/>
          </p:cNvSpPr>
          <p:nvPr>
            <p:ph type="sldNum" sz="quarter" idx="5"/>
          </p:nvPr>
        </p:nvSpPr>
        <p:spPr/>
        <p:txBody>
          <a:bodyPr/>
          <a:lstStyle/>
          <a:p>
            <a:pPr rtl="0"/>
            <a:fld id="{5641018C-6CAF-B84E-B92C-ECB119457FBA}" type="slidenum">
              <a:rPr/>
              <a:t>810</a:t>
            </a:fld>
            <a:endParaRPr/>
          </a:p>
        </p:txBody>
      </p:sp>
    </p:spTree>
    <p:extLst>
      <p:ext uri="{BB962C8B-B14F-4D97-AF65-F5344CB8AC3E}">
        <p14:creationId xmlns:p14="http://schemas.microsoft.com/office/powerpoint/2010/main" val="2191929806"/>
      </p:ext>
    </p:extLst>
  </p:cSld>
  <p:clrMapOvr>
    <a:masterClrMapping/>
  </p:clrMapOvr>
</p:notes>
</file>

<file path=ppt/notesSlides/notesSlide811.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11 — 交換器安全性設定</a:t>
            </a:r>
          </a:p>
          <a:p>
            <a:pPr rtl="0"/>
            <a:r>
              <a:rPr lang="zh-TW"/>
              <a:t>11.1 — 實作連接埠安全性</a:t>
            </a:r>
          </a:p>
          <a:p>
            <a:pPr rtl="0"/>
            <a:r>
              <a:rPr lang="zh-TW"/>
              <a:t>11.1.8 — 驗證連接埠安全性 (續)</a:t>
            </a:r>
          </a:p>
          <a:p>
            <a:pPr rtl="0"/>
            <a:r>
              <a:rPr lang="zh-TW"/>
              <a:t>11.1.9 — 語法檢查器 — 實作連接埠安全性</a:t>
            </a:r>
          </a:p>
        </p:txBody>
      </p:sp>
      <p:sp>
        <p:nvSpPr>
          <p:cNvPr id="4" name="Slide Number Placeholder 3"/>
          <p:cNvSpPr>
            <a:spLocks noGrp="1"/>
          </p:cNvSpPr>
          <p:nvPr>
            <p:ph type="sldNum" sz="quarter" idx="5"/>
          </p:nvPr>
        </p:nvSpPr>
        <p:spPr/>
        <p:txBody>
          <a:bodyPr/>
          <a:lstStyle/>
          <a:p>
            <a:pPr rtl="0"/>
            <a:fld id="{5641018C-6CAF-B84E-B92C-ECB119457FBA}" type="slidenum">
              <a:rPr/>
              <a:t>811</a:t>
            </a:fld>
            <a:endParaRPr/>
          </a:p>
        </p:txBody>
      </p:sp>
    </p:spTree>
    <p:extLst>
      <p:ext uri="{BB962C8B-B14F-4D97-AF65-F5344CB8AC3E}">
        <p14:creationId xmlns:p14="http://schemas.microsoft.com/office/powerpoint/2010/main" val="1598424324"/>
      </p:ext>
    </p:extLst>
  </p:cSld>
  <p:clrMapOvr>
    <a:masterClrMapping/>
  </p:clrMapOvr>
</p:notes>
</file>

<file path=ppt/notesSlides/notesSlide812.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11 — 交換器安全性設定</a:t>
            </a:r>
          </a:p>
          <a:p>
            <a:pPr rtl="0"/>
            <a:r>
              <a:rPr lang="zh-TW"/>
              <a:t>11.2 — 緩解 VLAN 攻擊</a:t>
            </a:r>
          </a:p>
          <a:p>
            <a:endParaRPr lang="en-US"/>
          </a:p>
        </p:txBody>
      </p:sp>
      <p:sp>
        <p:nvSpPr>
          <p:cNvPr id="4" name="Slide Number Placeholder 3"/>
          <p:cNvSpPr>
            <a:spLocks noGrp="1"/>
          </p:cNvSpPr>
          <p:nvPr>
            <p:ph type="sldNum" sz="quarter" idx="10"/>
          </p:nvPr>
        </p:nvSpPr>
        <p:spPr/>
        <p:txBody>
          <a:bodyPr/>
          <a:lstStyle/>
          <a:p>
            <a:pPr rtl="0"/>
            <a:fld id="{5641018C-6CAF-B84E-B92C-ECB119457FBA}" type="slidenum">
              <a:rPr/>
              <a:t>812</a:t>
            </a:fld>
            <a:endParaRPr/>
          </a:p>
        </p:txBody>
      </p:sp>
    </p:spTree>
    <p:extLst>
      <p:ext uri="{BB962C8B-B14F-4D97-AF65-F5344CB8AC3E}">
        <p14:creationId xmlns:p14="http://schemas.microsoft.com/office/powerpoint/2010/main" val="906590970"/>
      </p:ext>
    </p:extLst>
  </p:cSld>
  <p:clrMapOvr>
    <a:masterClrMapping/>
  </p:clrMapOvr>
</p:notes>
</file>

<file path=ppt/notesSlides/notesSlide813.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11 — 交換器安全性設定</a:t>
            </a:r>
          </a:p>
          <a:p>
            <a:pPr rtl="0"/>
            <a:r>
              <a:rPr lang="zh-TW"/>
              <a:t>11.2 — 緩解 VLAN 攻擊</a:t>
            </a:r>
          </a:p>
          <a:p>
            <a:pPr rtl="0"/>
            <a:r>
              <a:rPr lang="zh-TW"/>
              <a:t>11.2.1 — VLAN 攻擊復習</a:t>
            </a:r>
          </a:p>
        </p:txBody>
      </p:sp>
      <p:sp>
        <p:nvSpPr>
          <p:cNvPr id="4" name="Slide Number Placeholder 3"/>
          <p:cNvSpPr>
            <a:spLocks noGrp="1"/>
          </p:cNvSpPr>
          <p:nvPr>
            <p:ph type="sldNum" sz="quarter" idx="5"/>
          </p:nvPr>
        </p:nvSpPr>
        <p:spPr/>
        <p:txBody>
          <a:bodyPr/>
          <a:lstStyle/>
          <a:p>
            <a:pPr rtl="0"/>
            <a:fld id="{5641018C-6CAF-B84E-B92C-ECB119457FBA}" type="slidenum">
              <a:rPr/>
              <a:t>813</a:t>
            </a:fld>
            <a:endParaRPr/>
          </a:p>
        </p:txBody>
      </p:sp>
    </p:spTree>
    <p:extLst>
      <p:ext uri="{BB962C8B-B14F-4D97-AF65-F5344CB8AC3E}">
        <p14:creationId xmlns:p14="http://schemas.microsoft.com/office/powerpoint/2010/main" val="850132920"/>
      </p:ext>
    </p:extLst>
  </p:cSld>
  <p:clrMapOvr>
    <a:masterClrMapping/>
  </p:clrMapOvr>
</p:notes>
</file>

<file path=ppt/notesSlides/notesSlide814.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11 — 交換器安全性設定</a:t>
            </a:r>
          </a:p>
          <a:p>
            <a:pPr rtl="0"/>
            <a:r>
              <a:rPr lang="zh-TW"/>
              <a:t>11.2 — 緩解 VLAN 攻擊</a:t>
            </a:r>
          </a:p>
          <a:p>
            <a:pPr rtl="0"/>
            <a:r>
              <a:rPr lang="zh-TW"/>
              <a:t>11.2.2 — 緩解 VLAN 跳躍攻擊的步驟</a:t>
            </a:r>
          </a:p>
          <a:p>
            <a:pPr rtl="0"/>
            <a:r>
              <a:rPr lang="zh-TW"/>
              <a:t>11.2.3 — 語法檢查器 — 緩解 VLAN 跳躍攻擊</a:t>
            </a:r>
          </a:p>
        </p:txBody>
      </p:sp>
      <p:sp>
        <p:nvSpPr>
          <p:cNvPr id="4" name="Slide Number Placeholder 3"/>
          <p:cNvSpPr>
            <a:spLocks noGrp="1"/>
          </p:cNvSpPr>
          <p:nvPr>
            <p:ph type="sldNum" sz="quarter" idx="5"/>
          </p:nvPr>
        </p:nvSpPr>
        <p:spPr/>
        <p:txBody>
          <a:bodyPr/>
          <a:lstStyle/>
          <a:p>
            <a:pPr rtl="0"/>
            <a:fld id="{5641018C-6CAF-B84E-B92C-ECB119457FBA}" type="slidenum">
              <a:rPr/>
              <a:t>814</a:t>
            </a:fld>
            <a:endParaRPr/>
          </a:p>
        </p:txBody>
      </p:sp>
    </p:spTree>
    <p:extLst>
      <p:ext uri="{BB962C8B-B14F-4D97-AF65-F5344CB8AC3E}">
        <p14:creationId xmlns:p14="http://schemas.microsoft.com/office/powerpoint/2010/main" val="1385864128"/>
      </p:ext>
    </p:extLst>
  </p:cSld>
  <p:clrMapOvr>
    <a:masterClrMapping/>
  </p:clrMapOvr>
</p:notes>
</file>

<file path=ppt/notesSlides/notesSlide815.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11 — 交換器安全性設定</a:t>
            </a:r>
          </a:p>
          <a:p>
            <a:pPr rtl="0"/>
            <a:r>
              <a:rPr lang="zh-TW"/>
              <a:t>11.3 - 緩解 DHCP 攻擊</a:t>
            </a:r>
          </a:p>
          <a:p>
            <a:pPr rtl="0"/>
            <a:r>
              <a:rPr lang="zh-TW"/>
              <a:t>11.3.1 — DHCP 攻擊復習</a:t>
            </a:r>
          </a:p>
        </p:txBody>
      </p:sp>
      <p:sp>
        <p:nvSpPr>
          <p:cNvPr id="4" name="Slide Number Placeholder 3"/>
          <p:cNvSpPr>
            <a:spLocks noGrp="1"/>
          </p:cNvSpPr>
          <p:nvPr>
            <p:ph type="sldNum" sz="quarter" idx="5"/>
          </p:nvPr>
        </p:nvSpPr>
        <p:spPr/>
        <p:txBody>
          <a:bodyPr/>
          <a:lstStyle/>
          <a:p>
            <a:pPr rtl="0"/>
            <a:fld id="{5641018C-6CAF-B84E-B92C-ECB119457FBA}" type="slidenum">
              <a:rPr/>
              <a:t>815</a:t>
            </a:fld>
            <a:endParaRPr/>
          </a:p>
        </p:txBody>
      </p:sp>
    </p:spTree>
    <p:extLst>
      <p:ext uri="{BB962C8B-B14F-4D97-AF65-F5344CB8AC3E}">
        <p14:creationId xmlns:p14="http://schemas.microsoft.com/office/powerpoint/2010/main" val="3623048634"/>
      </p:ext>
    </p:extLst>
  </p:cSld>
  <p:clrMapOvr>
    <a:masterClrMapping/>
  </p:clrMapOvr>
</p:notes>
</file>

<file path=ppt/notesSlides/notesSlide816.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11 — 交換器安全性設定</a:t>
            </a:r>
          </a:p>
          <a:p>
            <a:pPr rtl="0"/>
            <a:r>
              <a:rPr lang="zh-TW"/>
              <a:t>11.3 - 緩解 DHCP 攻擊</a:t>
            </a:r>
          </a:p>
          <a:p>
            <a:pPr rtl="0"/>
            <a:r>
              <a:rPr lang="zh-TW"/>
              <a:t>DHCP 偵聽</a:t>
            </a:r>
          </a:p>
        </p:txBody>
      </p:sp>
      <p:sp>
        <p:nvSpPr>
          <p:cNvPr id="4" name="Slide Number Placeholder 3"/>
          <p:cNvSpPr>
            <a:spLocks noGrp="1"/>
          </p:cNvSpPr>
          <p:nvPr>
            <p:ph type="sldNum" sz="quarter" idx="5"/>
          </p:nvPr>
        </p:nvSpPr>
        <p:spPr/>
        <p:txBody>
          <a:bodyPr/>
          <a:lstStyle/>
          <a:p>
            <a:pPr rtl="0"/>
            <a:fld id="{5641018C-6CAF-B84E-B92C-ECB119457FBA}" type="slidenum">
              <a:rPr/>
              <a:t>816</a:t>
            </a:fld>
            <a:endParaRPr/>
          </a:p>
        </p:txBody>
      </p:sp>
    </p:spTree>
    <p:extLst>
      <p:ext uri="{BB962C8B-B14F-4D97-AF65-F5344CB8AC3E}">
        <p14:creationId xmlns:p14="http://schemas.microsoft.com/office/powerpoint/2010/main" val="2643834802"/>
      </p:ext>
    </p:extLst>
  </p:cSld>
  <p:clrMapOvr>
    <a:masterClrMapping/>
  </p:clrMapOvr>
</p:notes>
</file>

<file path=ppt/notesSlides/notesSlide817.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11 — 交換器安全性設定</a:t>
            </a:r>
          </a:p>
          <a:p>
            <a:pPr rtl="0"/>
            <a:r>
              <a:rPr lang="zh-TW"/>
              <a:t>11.3 - 緩解 DHCP 攻擊</a:t>
            </a:r>
          </a:p>
          <a:p>
            <a:pPr rtl="0"/>
            <a:r>
              <a:rPr lang="zh-TW"/>
              <a:t>11.3.3 — 實作 DHCP 偵聽的步驟</a:t>
            </a:r>
          </a:p>
        </p:txBody>
      </p:sp>
      <p:sp>
        <p:nvSpPr>
          <p:cNvPr id="4" name="Slide Number Placeholder 3"/>
          <p:cNvSpPr>
            <a:spLocks noGrp="1"/>
          </p:cNvSpPr>
          <p:nvPr>
            <p:ph type="sldNum" sz="quarter" idx="5"/>
          </p:nvPr>
        </p:nvSpPr>
        <p:spPr/>
        <p:txBody>
          <a:bodyPr/>
          <a:lstStyle/>
          <a:p>
            <a:pPr rtl="0"/>
            <a:fld id="{5641018C-6CAF-B84E-B92C-ECB119457FBA}" type="slidenum">
              <a:rPr/>
              <a:t>817</a:t>
            </a:fld>
            <a:endParaRPr/>
          </a:p>
        </p:txBody>
      </p:sp>
    </p:spTree>
    <p:extLst>
      <p:ext uri="{BB962C8B-B14F-4D97-AF65-F5344CB8AC3E}">
        <p14:creationId xmlns:p14="http://schemas.microsoft.com/office/powerpoint/2010/main" val="3501157390"/>
      </p:ext>
    </p:extLst>
  </p:cSld>
  <p:clrMapOvr>
    <a:masterClrMapping/>
  </p:clrMapOvr>
</p:notes>
</file>

<file path=ppt/notesSlides/notesSlide818.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sz="1200" b="0" i="0" kern="1200">
                <a:solidFill>
                  <a:schemeClr val="tx1"/>
                </a:solidFill>
                <a:effectLst/>
                <a:latin typeface="+mn-lt"/>
                <a:ea typeface="+mn-ea"/>
                <a:cs typeface="+mn-cs"/>
              </a:rPr>
              <a:t>11 </a:t>
            </a:r>
            <a:r>
              <a:rPr lang="zh-TW"/>
              <a:t>— 交換器安全性設定</a:t>
            </a:r>
          </a:p>
          <a:p>
            <a:pPr rtl="0"/>
            <a:r>
              <a:rPr lang="zh-TW"/>
              <a:t>11.3 - 緩解 DHCP 攻擊</a:t>
            </a:r>
          </a:p>
          <a:p>
            <a:pPr rtl="0"/>
            <a:r>
              <a:rPr lang="zh-TW"/>
              <a:t>11.3.4 - DHCP 偵聽設定範例</a:t>
            </a:r>
          </a:p>
        </p:txBody>
      </p:sp>
      <p:sp>
        <p:nvSpPr>
          <p:cNvPr id="4" name="Slide Number Placeholder 3"/>
          <p:cNvSpPr>
            <a:spLocks noGrp="1"/>
          </p:cNvSpPr>
          <p:nvPr>
            <p:ph type="sldNum" sz="quarter" idx="5"/>
          </p:nvPr>
        </p:nvSpPr>
        <p:spPr/>
        <p:txBody>
          <a:bodyPr/>
          <a:lstStyle/>
          <a:p>
            <a:pPr rtl="0"/>
            <a:fld id="{5641018C-6CAF-B84E-B92C-ECB119457FBA}" type="slidenum">
              <a:rPr/>
              <a:t>818</a:t>
            </a:fld>
            <a:endParaRPr/>
          </a:p>
        </p:txBody>
      </p:sp>
    </p:spTree>
    <p:extLst>
      <p:ext uri="{BB962C8B-B14F-4D97-AF65-F5344CB8AC3E}">
        <p14:creationId xmlns:p14="http://schemas.microsoft.com/office/powerpoint/2010/main" val="1811644146"/>
      </p:ext>
    </p:extLst>
  </p:cSld>
  <p:clrMapOvr>
    <a:masterClrMapping/>
  </p:clrMapOvr>
</p:notes>
</file>

<file path=ppt/notesSlides/notesSlide819.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sz="1200" b="0" i="0" kern="1200">
                <a:solidFill>
                  <a:schemeClr val="tx1"/>
                </a:solidFill>
                <a:effectLst/>
                <a:latin typeface="+mn-lt"/>
                <a:ea typeface="+mn-ea"/>
                <a:cs typeface="+mn-cs"/>
              </a:rPr>
              <a:t>11 </a:t>
            </a:r>
            <a:r>
              <a:rPr lang="zh-TW"/>
              <a:t>— 交換器安全性設定</a:t>
            </a:r>
          </a:p>
          <a:p>
            <a:pPr rtl="0"/>
            <a:r>
              <a:rPr lang="zh-TW"/>
              <a:t>11.3 - 緩解 DHCP 攻擊</a:t>
            </a:r>
          </a:p>
          <a:p>
            <a:pPr rtl="0"/>
            <a:r>
              <a:rPr lang="zh-TW"/>
              <a:t>11.3.4 - DHCP 偵聽設定範例 (續)</a:t>
            </a:r>
          </a:p>
          <a:p>
            <a:pPr rtl="0"/>
            <a:r>
              <a:rPr lang="zh-TW"/>
              <a:t>11.3.5 — 語法檢查器 — 緩解 DHCP 攻擊</a:t>
            </a:r>
          </a:p>
        </p:txBody>
      </p:sp>
      <p:sp>
        <p:nvSpPr>
          <p:cNvPr id="4" name="Slide Number Placeholder 3"/>
          <p:cNvSpPr>
            <a:spLocks noGrp="1"/>
          </p:cNvSpPr>
          <p:nvPr>
            <p:ph type="sldNum" sz="quarter" idx="5"/>
          </p:nvPr>
        </p:nvSpPr>
        <p:spPr/>
        <p:txBody>
          <a:bodyPr/>
          <a:lstStyle/>
          <a:p>
            <a:pPr rtl="0"/>
            <a:fld id="{5641018C-6CAF-B84E-B92C-ECB119457FBA}" type="slidenum">
              <a:rPr/>
              <a:t>819</a:t>
            </a:fld>
            <a:endParaRPr/>
          </a:p>
        </p:txBody>
      </p:sp>
    </p:spTree>
    <p:extLst>
      <p:ext uri="{BB962C8B-B14F-4D97-AF65-F5344CB8AC3E}">
        <p14:creationId xmlns:p14="http://schemas.microsoft.com/office/powerpoint/2010/main" val="3552162528"/>
      </p:ext>
    </p:extLst>
  </p:cSld>
  <p:clrMapOvr>
    <a:masterClrMapping/>
  </p:clrMapOvr>
</p:notes>
</file>

<file path=ppt/notesSlides/notesSlide82.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112642" name="Rectangle 11"/>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a:defRPr>
            </a:lvl1pPr>
            <a:lvl2pPr marL="742950" indent="-285750" defTabSz="882650">
              <a:defRPr sz="2400">
                <a:solidFill>
                  <a:schemeClr val="tx1"/>
                </a:solidFill>
                <a:latin typeface="Arial"/>
              </a:defRPr>
            </a:lvl2pPr>
            <a:lvl3pPr marL="1143000" indent="-228600" defTabSz="882650">
              <a:defRPr sz="2400">
                <a:solidFill>
                  <a:schemeClr val="tx1"/>
                </a:solidFill>
                <a:latin typeface="Arial"/>
              </a:defRPr>
            </a:lvl3pPr>
            <a:lvl4pPr marL="1600200" indent="-228600" defTabSz="882650">
              <a:defRPr sz="2400">
                <a:solidFill>
                  <a:schemeClr val="tx1"/>
                </a:solidFill>
                <a:latin typeface="Arial"/>
              </a:defRPr>
            </a:lvl4pPr>
            <a:lvl5pPr marL="2057400" indent="-228600" defTabSz="882650">
              <a:defRPr sz="2400">
                <a:solidFill>
                  <a:schemeClr val="tx1"/>
                </a:solidFill>
                <a:latin typeface="Arial"/>
              </a:defRPr>
            </a:lvl5pPr>
            <a:lvl6pPr marL="2514600" indent="-228600" algn="ctr" defTabSz="882650" eaLnBrk="0" fontAlgn="base" hangingPunct="0">
              <a:lnSpc>
                <a:spcPct val="90000"/>
              </a:lnSpc>
              <a:spcBef>
                <a:spcPct val="0"/>
              </a:spcBef>
              <a:spcAft>
                <a:spcPct val="0"/>
              </a:spcAft>
              <a:defRPr sz="2400">
                <a:solidFill>
                  <a:schemeClr val="tx1"/>
                </a:solidFill>
                <a:latin typeface="Arial"/>
              </a:defRPr>
            </a:lvl6pPr>
            <a:lvl7pPr marL="2971800" indent="-228600" algn="ctr" defTabSz="882650" eaLnBrk="0" fontAlgn="base" hangingPunct="0">
              <a:lnSpc>
                <a:spcPct val="90000"/>
              </a:lnSpc>
              <a:spcBef>
                <a:spcPct val="0"/>
              </a:spcBef>
              <a:spcAft>
                <a:spcPct val="0"/>
              </a:spcAft>
              <a:defRPr sz="2400">
                <a:solidFill>
                  <a:schemeClr val="tx1"/>
                </a:solidFill>
                <a:latin typeface="Arial"/>
              </a:defRPr>
            </a:lvl7pPr>
            <a:lvl8pPr marL="3429000" indent="-228600" algn="ctr" defTabSz="882650" eaLnBrk="0" fontAlgn="base" hangingPunct="0">
              <a:lnSpc>
                <a:spcPct val="90000"/>
              </a:lnSpc>
              <a:spcBef>
                <a:spcPct val="0"/>
              </a:spcBef>
              <a:spcAft>
                <a:spcPct val="0"/>
              </a:spcAft>
              <a:defRPr sz="2400">
                <a:solidFill>
                  <a:schemeClr val="tx1"/>
                </a:solidFill>
                <a:latin typeface="Arial"/>
              </a:defRPr>
            </a:lvl8pPr>
            <a:lvl9pPr marL="3886200" indent="-228600" algn="ctr" defTabSz="882650" eaLnBrk="0" fontAlgn="base" hangingPunct="0">
              <a:lnSpc>
                <a:spcPct val="90000"/>
              </a:lnSpc>
              <a:spcBef>
                <a:spcPct val="0"/>
              </a:spcBef>
              <a:spcAft>
                <a:spcPct val="0"/>
              </a:spcAft>
              <a:defRPr sz="2400">
                <a:solidFill>
                  <a:schemeClr val="tx1"/>
                </a:solidFill>
                <a:latin typeface="Arial"/>
              </a:defRPr>
            </a:lvl9pPr>
          </a:lstStyle>
          <a:p>
            <a:pPr rtl="0"/>
            <a:fld id="{04267211-205D-47E8-9F29-7E4C01D43DC3}" type="slidenum">
              <a:rPr sz="800">
                <a:solidFill>
                  <a:prstClr val="black"/>
                </a:solidFill>
              </a:rPr>
              <a:pPr rtl="0"/>
              <a:t>82</a:t>
            </a:fld>
            <a:endParaRPr sz="800">
              <a:solidFill>
                <a:prstClr val="black"/>
              </a:solidFill>
            </a:endParaRPr>
          </a:p>
        </p:txBody>
      </p:sp>
      <p:sp>
        <p:nvSpPr>
          <p:cNvPr id="112643" name="Rectangle 2"/>
          <p:cNvSpPr>
            <a:spLocks noGrp="1" noRot="1" noChangeAspect="1" noChangeArrowheads="1" noTextEdit="1"/>
          </p:cNvSpPr>
          <p:nvPr>
            <p:ph type="sldImg"/>
          </p:nvPr>
        </p:nvSpPr>
        <p:spPr>
          <a:xfrm>
            <a:off x="1168400" y="1243013"/>
            <a:ext cx="4470400" cy="3354387"/>
          </a:xfrm>
        </p:spPr>
      </p:sp>
      <p:sp>
        <p:nvSpPr>
          <p:cNvPr id="11264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buFontTx/>
              <a:buNone/>
            </a:pPr>
            <a:r>
              <a:rPr lang="zh-TW" sz="1200" b="0"/>
              <a:t>3 – </a:t>
            </a:r>
            <a:r>
              <a:rPr lang="zh-TW" sz="1200">
                <a:solidFill>
                  <a:schemeClr val="accent5">
                    <a:lumMod val="40000"/>
                    <a:lumOff val="60000"/>
                  </a:schemeClr>
                </a:solidFill>
              </a:rPr>
              <a:t>協議和模式</a:t>
            </a:r>
          </a:p>
          <a:p>
            <a:pPr rtl="0">
              <a:buFontTx/>
              <a:buNone/>
            </a:pPr>
            <a:r>
              <a:rPr lang="zh-TW" sz="1200" b="0"/>
              <a:t>3.1 – 規則</a:t>
            </a:r>
          </a:p>
          <a:p>
            <a:pPr rtl="0">
              <a:lnSpc>
                <a:spcPct val="80000"/>
              </a:lnSpc>
              <a:buFontTx/>
              <a:buNone/>
            </a:pPr>
            <a:r>
              <a:rPr lang="zh-TW">
                <a:latin typeface="Arial"/>
              </a:rPr>
              <a:t>3.1.3</a:t>
            </a:r>
            <a:r>
              <a:rPr lang="zh-TW" baseline="0">
                <a:latin typeface="Arial"/>
              </a:rPr>
              <a:t> </a:t>
            </a:r>
            <a:r>
              <a:rPr lang="zh-TW" sz="1200" b="0"/>
              <a:t>— </a:t>
            </a:r>
            <a:r>
              <a:rPr lang="zh-TW"/>
              <a:t>通信協議 </a:t>
            </a:r>
          </a:p>
        </p:txBody>
      </p:sp>
    </p:spTree>
    <p:extLst>
      <p:ext uri="{BB962C8B-B14F-4D97-AF65-F5344CB8AC3E}">
        <p14:creationId xmlns:p14="http://schemas.microsoft.com/office/powerpoint/2010/main" val="770742012"/>
      </p:ext>
    </p:extLst>
  </p:cSld>
  <p:clrMapOvr>
    <a:masterClrMapping/>
  </p:clrMapOvr>
</p:notes>
</file>

<file path=ppt/notesSlides/notesSlide820.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sz="1200" b="0" i="0" kern="1200">
                <a:solidFill>
                  <a:schemeClr val="tx1"/>
                </a:solidFill>
                <a:effectLst/>
                <a:latin typeface="+mn-lt"/>
                <a:ea typeface="+mn-ea"/>
                <a:cs typeface="+mn-cs"/>
              </a:rPr>
              <a:t>11 </a:t>
            </a:r>
            <a:r>
              <a:rPr lang="zh-TW"/>
              <a:t>— 交換器安全性設定</a:t>
            </a:r>
          </a:p>
          <a:p>
            <a:pPr rtl="0"/>
            <a:r>
              <a:rPr lang="zh-TW"/>
              <a:t>11.4 - 緩解 ARP 攻擊</a:t>
            </a:r>
          </a:p>
          <a:p>
            <a:pPr rtl="0"/>
            <a:r>
              <a:rPr lang="zh-TW"/>
              <a:t>11.4.1 — 動態 ARP 檢測</a:t>
            </a:r>
          </a:p>
          <a:p>
            <a:endParaRPr lang="en-US"/>
          </a:p>
        </p:txBody>
      </p:sp>
      <p:sp>
        <p:nvSpPr>
          <p:cNvPr id="4" name="Slide Number Placeholder 3"/>
          <p:cNvSpPr>
            <a:spLocks noGrp="1"/>
          </p:cNvSpPr>
          <p:nvPr>
            <p:ph type="sldNum" sz="quarter" idx="5"/>
          </p:nvPr>
        </p:nvSpPr>
        <p:spPr/>
        <p:txBody>
          <a:bodyPr/>
          <a:lstStyle/>
          <a:p>
            <a:pPr rtl="0"/>
            <a:fld id="{5641018C-6CAF-B84E-B92C-ECB119457FBA}" type="slidenum">
              <a:rPr/>
              <a:t>820</a:t>
            </a:fld>
            <a:endParaRPr/>
          </a:p>
        </p:txBody>
      </p:sp>
    </p:spTree>
    <p:extLst>
      <p:ext uri="{BB962C8B-B14F-4D97-AF65-F5344CB8AC3E}">
        <p14:creationId xmlns:p14="http://schemas.microsoft.com/office/powerpoint/2010/main" val="4188214249"/>
      </p:ext>
    </p:extLst>
  </p:cSld>
  <p:clrMapOvr>
    <a:masterClrMapping/>
  </p:clrMapOvr>
</p:notes>
</file>

<file path=ppt/notesSlides/notesSlide821.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sz="1200" b="0" i="0" kern="1200">
                <a:solidFill>
                  <a:schemeClr val="tx1"/>
                </a:solidFill>
                <a:effectLst/>
                <a:latin typeface="+mn-lt"/>
                <a:ea typeface="+mn-ea"/>
                <a:cs typeface="+mn-cs"/>
              </a:rPr>
              <a:t>11 </a:t>
            </a:r>
            <a:r>
              <a:rPr lang="zh-TW"/>
              <a:t>— 交換器安全性設定</a:t>
            </a:r>
          </a:p>
          <a:p>
            <a:pPr rtl="0"/>
            <a:r>
              <a:rPr lang="zh-TW"/>
              <a:t>11.4 - 緩解 ARP 攻擊</a:t>
            </a:r>
          </a:p>
          <a:p>
            <a:pPr rtl="0"/>
            <a:r>
              <a:rPr lang="zh-TW"/>
              <a:t>11.4.2 – DAI 實作指南</a:t>
            </a:r>
          </a:p>
        </p:txBody>
      </p:sp>
      <p:sp>
        <p:nvSpPr>
          <p:cNvPr id="4" name="Slide Number Placeholder 3"/>
          <p:cNvSpPr>
            <a:spLocks noGrp="1"/>
          </p:cNvSpPr>
          <p:nvPr>
            <p:ph type="sldNum" sz="quarter" idx="5"/>
          </p:nvPr>
        </p:nvSpPr>
        <p:spPr/>
        <p:txBody>
          <a:bodyPr/>
          <a:lstStyle/>
          <a:p>
            <a:pPr rtl="0"/>
            <a:fld id="{5641018C-6CAF-B84E-B92C-ECB119457FBA}" type="slidenum">
              <a:rPr/>
              <a:t>821</a:t>
            </a:fld>
            <a:endParaRPr/>
          </a:p>
        </p:txBody>
      </p:sp>
    </p:spTree>
    <p:extLst>
      <p:ext uri="{BB962C8B-B14F-4D97-AF65-F5344CB8AC3E}">
        <p14:creationId xmlns:p14="http://schemas.microsoft.com/office/powerpoint/2010/main" val="598584052"/>
      </p:ext>
    </p:extLst>
  </p:cSld>
  <p:clrMapOvr>
    <a:masterClrMapping/>
  </p:clrMapOvr>
</p:notes>
</file>

<file path=ppt/notesSlides/notesSlide822.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sz="1200" b="0" i="0" kern="1200">
                <a:solidFill>
                  <a:schemeClr val="tx1"/>
                </a:solidFill>
                <a:effectLst/>
                <a:latin typeface="+mn-lt"/>
                <a:ea typeface="+mn-ea"/>
                <a:cs typeface="+mn-cs"/>
              </a:rPr>
              <a:t>11 </a:t>
            </a:r>
            <a:r>
              <a:rPr lang="zh-TW"/>
              <a:t>— 交換器安全性設定</a:t>
            </a:r>
          </a:p>
          <a:p>
            <a:pPr rtl="0"/>
            <a:r>
              <a:rPr lang="zh-TW"/>
              <a:t>11.4 - 緩解 ARP 攻擊</a:t>
            </a:r>
          </a:p>
          <a:p>
            <a:pPr rtl="0"/>
            <a:r>
              <a:rPr lang="zh-TW"/>
              <a:t>11.4.3 — DAI 設定範例</a:t>
            </a:r>
          </a:p>
        </p:txBody>
      </p:sp>
      <p:sp>
        <p:nvSpPr>
          <p:cNvPr id="4" name="Slide Number Placeholder 3"/>
          <p:cNvSpPr>
            <a:spLocks noGrp="1"/>
          </p:cNvSpPr>
          <p:nvPr>
            <p:ph type="sldNum" sz="quarter" idx="5"/>
          </p:nvPr>
        </p:nvSpPr>
        <p:spPr/>
        <p:txBody>
          <a:bodyPr/>
          <a:lstStyle/>
          <a:p>
            <a:pPr rtl="0"/>
            <a:fld id="{5641018C-6CAF-B84E-B92C-ECB119457FBA}" type="slidenum">
              <a:rPr/>
              <a:t>822</a:t>
            </a:fld>
            <a:endParaRPr/>
          </a:p>
        </p:txBody>
      </p:sp>
    </p:spTree>
    <p:extLst>
      <p:ext uri="{BB962C8B-B14F-4D97-AF65-F5344CB8AC3E}">
        <p14:creationId xmlns:p14="http://schemas.microsoft.com/office/powerpoint/2010/main" val="2358829587"/>
      </p:ext>
    </p:extLst>
  </p:cSld>
  <p:clrMapOvr>
    <a:masterClrMapping/>
  </p:clrMapOvr>
</p:notes>
</file>

<file path=ppt/notesSlides/notesSlide823.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sz="1200" b="0" i="0" kern="1200">
                <a:solidFill>
                  <a:schemeClr val="tx1"/>
                </a:solidFill>
                <a:effectLst/>
                <a:latin typeface="+mn-lt"/>
                <a:ea typeface="+mn-ea"/>
                <a:cs typeface="+mn-cs"/>
              </a:rPr>
              <a:t>11 </a:t>
            </a:r>
            <a:r>
              <a:rPr lang="zh-TW"/>
              <a:t>— 交換器安全性設定</a:t>
            </a:r>
          </a:p>
          <a:p>
            <a:pPr rtl="0"/>
            <a:r>
              <a:rPr lang="zh-TW"/>
              <a:t>11.4 - 緩解 ARP 攻擊</a:t>
            </a:r>
          </a:p>
          <a:p>
            <a:pPr rtl="0"/>
            <a:r>
              <a:rPr lang="zh-TW"/>
              <a:t>11.4.3 — DAI 設定示例(續)</a:t>
            </a:r>
          </a:p>
        </p:txBody>
      </p:sp>
      <p:sp>
        <p:nvSpPr>
          <p:cNvPr id="4" name="Slide Number Placeholder 3"/>
          <p:cNvSpPr>
            <a:spLocks noGrp="1"/>
          </p:cNvSpPr>
          <p:nvPr>
            <p:ph type="sldNum" sz="quarter" idx="5"/>
          </p:nvPr>
        </p:nvSpPr>
        <p:spPr/>
        <p:txBody>
          <a:bodyPr/>
          <a:lstStyle/>
          <a:p>
            <a:pPr rtl="0"/>
            <a:fld id="{5641018C-6CAF-B84E-B92C-ECB119457FBA}" type="slidenum">
              <a:rPr/>
              <a:t>823</a:t>
            </a:fld>
            <a:endParaRPr/>
          </a:p>
        </p:txBody>
      </p:sp>
    </p:spTree>
    <p:extLst>
      <p:ext uri="{BB962C8B-B14F-4D97-AF65-F5344CB8AC3E}">
        <p14:creationId xmlns:p14="http://schemas.microsoft.com/office/powerpoint/2010/main" val="778149060"/>
      </p:ext>
    </p:extLst>
  </p:cSld>
  <p:clrMapOvr>
    <a:masterClrMapping/>
  </p:clrMapOvr>
</p:notes>
</file>

<file path=ppt/notesSlides/notesSlide824.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sz="1200" b="0" i="0" kern="1200">
                <a:solidFill>
                  <a:schemeClr val="tx1"/>
                </a:solidFill>
                <a:effectLst/>
                <a:latin typeface="+mn-lt"/>
                <a:ea typeface="+mn-ea"/>
                <a:cs typeface="+mn-cs"/>
              </a:rPr>
              <a:t>11 </a:t>
            </a:r>
            <a:r>
              <a:rPr lang="zh-TW"/>
              <a:t>— 交換器安全性設定</a:t>
            </a:r>
          </a:p>
          <a:p>
            <a:pPr rtl="0"/>
            <a:r>
              <a:rPr lang="zh-TW"/>
              <a:t>11.4 - 緩解 ARP 攻擊</a:t>
            </a:r>
          </a:p>
          <a:p>
            <a:pPr rtl="0"/>
            <a:r>
              <a:rPr lang="zh-TW"/>
              <a:t>11.4.3 — DAI 設定示例(續)</a:t>
            </a:r>
          </a:p>
          <a:p>
            <a:pPr rtl="0"/>
            <a:r>
              <a:rPr lang="zh-TW"/>
              <a:t>11.4.4 — 語法檢查器 — 緩解 ARP 攻擊</a:t>
            </a:r>
          </a:p>
        </p:txBody>
      </p:sp>
      <p:sp>
        <p:nvSpPr>
          <p:cNvPr id="4" name="Slide Number Placeholder 3"/>
          <p:cNvSpPr>
            <a:spLocks noGrp="1"/>
          </p:cNvSpPr>
          <p:nvPr>
            <p:ph type="sldNum" sz="quarter" idx="5"/>
          </p:nvPr>
        </p:nvSpPr>
        <p:spPr/>
        <p:txBody>
          <a:bodyPr/>
          <a:lstStyle/>
          <a:p>
            <a:pPr rtl="0"/>
            <a:fld id="{5641018C-6CAF-B84E-B92C-ECB119457FBA}" type="slidenum">
              <a:rPr/>
              <a:t>824</a:t>
            </a:fld>
            <a:endParaRPr/>
          </a:p>
        </p:txBody>
      </p:sp>
    </p:spTree>
    <p:extLst>
      <p:ext uri="{BB962C8B-B14F-4D97-AF65-F5344CB8AC3E}">
        <p14:creationId xmlns:p14="http://schemas.microsoft.com/office/powerpoint/2010/main" val="1150891682"/>
      </p:ext>
    </p:extLst>
  </p:cSld>
  <p:clrMapOvr>
    <a:masterClrMapping/>
  </p:clrMapOvr>
</p:notes>
</file>

<file path=ppt/notesSlides/notesSlide825.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sz="1200" b="0" i="0" kern="1200">
                <a:solidFill>
                  <a:schemeClr val="tx1"/>
                </a:solidFill>
                <a:effectLst/>
                <a:latin typeface="+mn-lt"/>
                <a:ea typeface="+mn-ea"/>
                <a:cs typeface="+mn-cs"/>
              </a:rPr>
              <a:t>11 </a:t>
            </a:r>
            <a:r>
              <a:rPr lang="zh-TW"/>
              <a:t>— 交換器安全性設定</a:t>
            </a:r>
          </a:p>
          <a:p>
            <a:pPr rtl="0"/>
            <a:r>
              <a:rPr lang="zh-TW"/>
              <a:t>11.5 - 緩解 STP 攻擊</a:t>
            </a:r>
          </a:p>
          <a:p>
            <a:pPr rtl="0"/>
            <a:r>
              <a:rPr lang="zh-TW"/>
              <a:t>11.5.1 — PortFast 和 BPDU Guard</a:t>
            </a:r>
          </a:p>
        </p:txBody>
      </p:sp>
      <p:sp>
        <p:nvSpPr>
          <p:cNvPr id="4" name="Slide Number Placeholder 3"/>
          <p:cNvSpPr>
            <a:spLocks noGrp="1"/>
          </p:cNvSpPr>
          <p:nvPr>
            <p:ph type="sldNum" sz="quarter" idx="5"/>
          </p:nvPr>
        </p:nvSpPr>
        <p:spPr/>
        <p:txBody>
          <a:bodyPr/>
          <a:lstStyle/>
          <a:p>
            <a:pPr rtl="0"/>
            <a:fld id="{5641018C-6CAF-B84E-B92C-ECB119457FBA}" type="slidenum">
              <a:rPr/>
              <a:t>825</a:t>
            </a:fld>
            <a:endParaRPr/>
          </a:p>
        </p:txBody>
      </p:sp>
    </p:spTree>
    <p:extLst>
      <p:ext uri="{BB962C8B-B14F-4D97-AF65-F5344CB8AC3E}">
        <p14:creationId xmlns:p14="http://schemas.microsoft.com/office/powerpoint/2010/main" val="3874068607"/>
      </p:ext>
    </p:extLst>
  </p:cSld>
  <p:clrMapOvr>
    <a:masterClrMapping/>
  </p:clrMapOvr>
</p:notes>
</file>

<file path=ppt/notesSlides/notesSlide826.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sz="1200" b="0" i="0" kern="1200">
                <a:solidFill>
                  <a:schemeClr val="tx1"/>
                </a:solidFill>
                <a:effectLst/>
                <a:latin typeface="+mn-lt"/>
                <a:ea typeface="+mn-ea"/>
                <a:cs typeface="+mn-cs"/>
              </a:rPr>
              <a:t>11 </a:t>
            </a:r>
            <a:r>
              <a:rPr lang="zh-TW"/>
              <a:t>— 交換器安全性設定</a:t>
            </a:r>
          </a:p>
          <a:p>
            <a:pPr rtl="0"/>
            <a:r>
              <a:rPr lang="zh-TW"/>
              <a:t>11.5 - 緩解 STP 攻擊</a:t>
            </a:r>
          </a:p>
          <a:p>
            <a:pPr rtl="0"/>
            <a:r>
              <a:rPr lang="zh-TW"/>
              <a:t>11.5.2 – 設定 PortFast</a:t>
            </a:r>
          </a:p>
        </p:txBody>
      </p:sp>
      <p:sp>
        <p:nvSpPr>
          <p:cNvPr id="4" name="Slide Number Placeholder 3"/>
          <p:cNvSpPr>
            <a:spLocks noGrp="1"/>
          </p:cNvSpPr>
          <p:nvPr>
            <p:ph type="sldNum" sz="quarter" idx="5"/>
          </p:nvPr>
        </p:nvSpPr>
        <p:spPr/>
        <p:txBody>
          <a:bodyPr/>
          <a:lstStyle/>
          <a:p>
            <a:pPr rtl="0"/>
            <a:fld id="{5641018C-6CAF-B84E-B92C-ECB119457FBA}" type="slidenum">
              <a:rPr/>
              <a:t>826</a:t>
            </a:fld>
            <a:endParaRPr/>
          </a:p>
        </p:txBody>
      </p:sp>
    </p:spTree>
    <p:extLst>
      <p:ext uri="{BB962C8B-B14F-4D97-AF65-F5344CB8AC3E}">
        <p14:creationId xmlns:p14="http://schemas.microsoft.com/office/powerpoint/2010/main" val="2715430945"/>
      </p:ext>
    </p:extLst>
  </p:cSld>
  <p:clrMapOvr>
    <a:masterClrMapping/>
  </p:clrMapOvr>
</p:notes>
</file>

<file path=ppt/notesSlides/notesSlide827.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sz="1200" b="0" i="0" kern="1200">
                <a:solidFill>
                  <a:schemeClr val="tx1"/>
                </a:solidFill>
                <a:effectLst/>
                <a:latin typeface="+mn-lt"/>
                <a:ea typeface="+mn-ea"/>
                <a:cs typeface="+mn-cs"/>
              </a:rPr>
              <a:t>11 </a:t>
            </a:r>
            <a:r>
              <a:rPr lang="zh-TW"/>
              <a:t>— 交換器安全性設定</a:t>
            </a:r>
          </a:p>
          <a:p>
            <a:pPr rtl="0"/>
            <a:r>
              <a:rPr lang="zh-TW"/>
              <a:t>11.5 - 緩解 STP 攻擊</a:t>
            </a:r>
          </a:p>
          <a:p>
            <a:pPr rtl="0"/>
            <a:r>
              <a:rPr lang="zh-TW"/>
              <a:t>11.5.2 – 設定 PortFast</a:t>
            </a:r>
          </a:p>
        </p:txBody>
      </p:sp>
      <p:sp>
        <p:nvSpPr>
          <p:cNvPr id="4" name="Slide Number Placeholder 3"/>
          <p:cNvSpPr>
            <a:spLocks noGrp="1"/>
          </p:cNvSpPr>
          <p:nvPr>
            <p:ph type="sldNum" sz="quarter" idx="5"/>
          </p:nvPr>
        </p:nvSpPr>
        <p:spPr/>
        <p:txBody>
          <a:bodyPr/>
          <a:lstStyle/>
          <a:p>
            <a:pPr rtl="0"/>
            <a:fld id="{5641018C-6CAF-B84E-B92C-ECB119457FBA}" type="slidenum">
              <a:rPr/>
              <a:t>827</a:t>
            </a:fld>
            <a:endParaRPr/>
          </a:p>
        </p:txBody>
      </p:sp>
    </p:spTree>
    <p:extLst>
      <p:ext uri="{BB962C8B-B14F-4D97-AF65-F5344CB8AC3E}">
        <p14:creationId xmlns:p14="http://schemas.microsoft.com/office/powerpoint/2010/main" val="3198750317"/>
      </p:ext>
    </p:extLst>
  </p:cSld>
  <p:clrMapOvr>
    <a:masterClrMapping/>
  </p:clrMapOvr>
</p:notes>
</file>

<file path=ppt/notesSlides/notesSlide828.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sz="1200" b="0" i="0" kern="1200">
                <a:solidFill>
                  <a:schemeClr val="tx1"/>
                </a:solidFill>
                <a:effectLst/>
                <a:latin typeface="+mn-lt"/>
                <a:ea typeface="+mn-ea"/>
                <a:cs typeface="+mn-cs"/>
              </a:rPr>
              <a:t>11 </a:t>
            </a:r>
            <a:r>
              <a:rPr lang="zh-TW"/>
              <a:t>— 交換器安全性設定</a:t>
            </a:r>
          </a:p>
          <a:p>
            <a:pPr rtl="0"/>
            <a:r>
              <a:rPr lang="zh-TW"/>
              <a:t>11.5 - 緩解 STP 攻擊</a:t>
            </a:r>
          </a:p>
          <a:p>
            <a:pPr rtl="0"/>
            <a:r>
              <a:rPr lang="zh-TW"/>
              <a:t>11.5.3 — 設定 BPDU 防護</a:t>
            </a:r>
          </a:p>
          <a:p>
            <a:pPr rtl="0"/>
            <a:r>
              <a:rPr lang="zh-TW"/>
              <a:t>11.5.4 — 語法檢查器 — 緩解 STP 攻擊</a:t>
            </a:r>
          </a:p>
          <a:p>
            <a:endParaRPr lang="en-US"/>
          </a:p>
        </p:txBody>
      </p:sp>
      <p:sp>
        <p:nvSpPr>
          <p:cNvPr id="4" name="Slide Number Placeholder 3"/>
          <p:cNvSpPr>
            <a:spLocks noGrp="1"/>
          </p:cNvSpPr>
          <p:nvPr>
            <p:ph type="sldNum" sz="quarter" idx="5"/>
          </p:nvPr>
        </p:nvSpPr>
        <p:spPr/>
        <p:txBody>
          <a:bodyPr/>
          <a:lstStyle/>
          <a:p>
            <a:pPr rtl="0"/>
            <a:fld id="{5641018C-6CAF-B84E-B92C-ECB119457FBA}" type="slidenum">
              <a:rPr/>
              <a:t>828</a:t>
            </a:fld>
            <a:endParaRPr/>
          </a:p>
        </p:txBody>
      </p:sp>
    </p:spTree>
    <p:extLst>
      <p:ext uri="{BB962C8B-B14F-4D97-AF65-F5344CB8AC3E}">
        <p14:creationId xmlns:p14="http://schemas.microsoft.com/office/powerpoint/2010/main" val="451179498"/>
      </p:ext>
    </p:extLst>
  </p:cSld>
  <p:clrMapOvr>
    <a:masterClrMapping/>
  </p:clrMapOvr>
</p:notes>
</file>

<file path=ppt/notesSlides/notesSlide829.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2529" name="Rectangle 11"/>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a:ea typeface="ＭＳ Ｐゴシック" charset="0"/>
                <a:cs typeface="ＭＳ Ｐゴシック" charset="0"/>
              </a:defRPr>
            </a:lvl1pPr>
            <a:lvl2pPr marL="742950" indent="-285750" defTabSz="903288">
              <a:defRPr sz="2400">
                <a:solidFill>
                  <a:schemeClr val="tx1"/>
                </a:solidFill>
                <a:latin typeface="Arial"/>
                <a:ea typeface="ＭＳ Ｐゴシック" charset="0"/>
              </a:defRPr>
            </a:lvl2pPr>
            <a:lvl3pPr marL="1143000" indent="-228600" defTabSz="903288">
              <a:defRPr sz="2400">
                <a:solidFill>
                  <a:schemeClr val="tx1"/>
                </a:solidFill>
                <a:latin typeface="Arial"/>
                <a:ea typeface="ＭＳ Ｐゴシック" charset="0"/>
              </a:defRPr>
            </a:lvl3pPr>
            <a:lvl4pPr marL="1600200" indent="-228600" defTabSz="903288">
              <a:defRPr sz="2400">
                <a:solidFill>
                  <a:schemeClr val="tx1"/>
                </a:solidFill>
                <a:latin typeface="Arial"/>
                <a:ea typeface="ＭＳ Ｐゴシック" charset="0"/>
              </a:defRPr>
            </a:lvl4pPr>
            <a:lvl5pPr marL="2057400" indent="-228600" defTabSz="903288">
              <a:defRPr sz="2400">
                <a:solidFill>
                  <a:schemeClr val="tx1"/>
                </a:solidFill>
                <a:latin typeface="Arial"/>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9pPr>
          </a:lstStyle>
          <a:p>
            <a:pPr rtl="0"/>
            <a:fld id="{3997A419-355F-A04A-96E0-21643AF8E9FF}" type="slidenum">
              <a:rPr sz="800">
                <a:solidFill>
                  <a:prstClr val="black"/>
                </a:solidFill>
              </a:rPr>
              <a:pPr rtl="0"/>
              <a:t>829</a:t>
            </a:fld>
            <a:endParaRPr sz="800">
              <a:solidFill>
                <a:prstClr val="black"/>
              </a:solidFill>
            </a:endParaRPr>
          </a:p>
        </p:txBody>
      </p:sp>
      <p:sp>
        <p:nvSpPr>
          <p:cNvPr id="22530" name="Rectangle 2"/>
          <p:cNvSpPr>
            <a:spLocks noGrp="1" noRot="1" noChangeAspect="1" noChangeArrowheads="1" noTextEdit="1"/>
          </p:cNvSpPr>
          <p:nvPr>
            <p:ph type="sldImg"/>
          </p:nvPr>
        </p:nvSpPr>
        <p:spPr>
          <a:xfrm>
            <a:off x="1168400" y="1243013"/>
            <a:ext cx="4470400" cy="3354387"/>
          </a:xfrm>
        </p:spPr>
      </p:sp>
      <p:sp>
        <p:nvSpPr>
          <p:cNvPr id="2253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r>
              <a:rPr lang="zh-TW" sz="1200" b="0" i="0" kern="1200">
                <a:solidFill>
                  <a:schemeClr val="tx1"/>
                </a:solidFill>
                <a:effectLst/>
                <a:latin typeface="+mn-lt"/>
                <a:ea typeface="+mn-ea"/>
                <a:cs typeface="+mn-cs"/>
              </a:rPr>
              <a:t>11 </a:t>
            </a:r>
            <a:r>
              <a:rPr lang="zh-TW"/>
              <a:t>— 交換器安全性設定</a:t>
            </a:r>
          </a:p>
          <a:p>
            <a:pPr rtl="0"/>
            <a:r>
              <a:rPr lang="zh-TW"/>
              <a:t>11.6 — 單元練習及測驗</a:t>
            </a:r>
          </a:p>
          <a:p>
            <a:pPr rtl="0"/>
            <a:r>
              <a:rPr lang="zh-TW"/>
              <a:t>11.6.3 — 我在這個單元中學到了什麼？</a:t>
            </a:r>
          </a:p>
        </p:txBody>
      </p:sp>
    </p:spTree>
    <p:extLst>
      <p:ext uri="{BB962C8B-B14F-4D97-AF65-F5344CB8AC3E}">
        <p14:creationId xmlns:p14="http://schemas.microsoft.com/office/powerpoint/2010/main" val="1712701121"/>
      </p:ext>
    </p:extLst>
  </p:cSld>
  <p:clrMapOvr>
    <a:masterClrMapping/>
  </p:clrMapOvr>
</p:notes>
</file>

<file path=ppt/notesSlides/notesSlide83.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112642" name="Rectangle 11"/>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a:defRPr>
            </a:lvl1pPr>
            <a:lvl2pPr marL="742950" indent="-285750" defTabSz="882650">
              <a:defRPr sz="2400">
                <a:solidFill>
                  <a:schemeClr val="tx1"/>
                </a:solidFill>
                <a:latin typeface="Arial"/>
              </a:defRPr>
            </a:lvl2pPr>
            <a:lvl3pPr marL="1143000" indent="-228600" defTabSz="882650">
              <a:defRPr sz="2400">
                <a:solidFill>
                  <a:schemeClr val="tx1"/>
                </a:solidFill>
                <a:latin typeface="Arial"/>
              </a:defRPr>
            </a:lvl3pPr>
            <a:lvl4pPr marL="1600200" indent="-228600" defTabSz="882650">
              <a:defRPr sz="2400">
                <a:solidFill>
                  <a:schemeClr val="tx1"/>
                </a:solidFill>
                <a:latin typeface="Arial"/>
              </a:defRPr>
            </a:lvl4pPr>
            <a:lvl5pPr marL="2057400" indent="-228600" defTabSz="882650">
              <a:defRPr sz="2400">
                <a:solidFill>
                  <a:schemeClr val="tx1"/>
                </a:solidFill>
                <a:latin typeface="Arial"/>
              </a:defRPr>
            </a:lvl5pPr>
            <a:lvl6pPr marL="2514600" indent="-228600" algn="ctr" defTabSz="882650" eaLnBrk="0" fontAlgn="base" hangingPunct="0">
              <a:lnSpc>
                <a:spcPct val="90000"/>
              </a:lnSpc>
              <a:spcBef>
                <a:spcPct val="0"/>
              </a:spcBef>
              <a:spcAft>
                <a:spcPct val="0"/>
              </a:spcAft>
              <a:defRPr sz="2400">
                <a:solidFill>
                  <a:schemeClr val="tx1"/>
                </a:solidFill>
                <a:latin typeface="Arial"/>
              </a:defRPr>
            </a:lvl6pPr>
            <a:lvl7pPr marL="2971800" indent="-228600" algn="ctr" defTabSz="882650" eaLnBrk="0" fontAlgn="base" hangingPunct="0">
              <a:lnSpc>
                <a:spcPct val="90000"/>
              </a:lnSpc>
              <a:spcBef>
                <a:spcPct val="0"/>
              </a:spcBef>
              <a:spcAft>
                <a:spcPct val="0"/>
              </a:spcAft>
              <a:defRPr sz="2400">
                <a:solidFill>
                  <a:schemeClr val="tx1"/>
                </a:solidFill>
                <a:latin typeface="Arial"/>
              </a:defRPr>
            </a:lvl7pPr>
            <a:lvl8pPr marL="3429000" indent="-228600" algn="ctr" defTabSz="882650" eaLnBrk="0" fontAlgn="base" hangingPunct="0">
              <a:lnSpc>
                <a:spcPct val="90000"/>
              </a:lnSpc>
              <a:spcBef>
                <a:spcPct val="0"/>
              </a:spcBef>
              <a:spcAft>
                <a:spcPct val="0"/>
              </a:spcAft>
              <a:defRPr sz="2400">
                <a:solidFill>
                  <a:schemeClr val="tx1"/>
                </a:solidFill>
                <a:latin typeface="Arial"/>
              </a:defRPr>
            </a:lvl8pPr>
            <a:lvl9pPr marL="3886200" indent="-228600" algn="ctr" defTabSz="882650" eaLnBrk="0" fontAlgn="base" hangingPunct="0">
              <a:lnSpc>
                <a:spcPct val="90000"/>
              </a:lnSpc>
              <a:spcBef>
                <a:spcPct val="0"/>
              </a:spcBef>
              <a:spcAft>
                <a:spcPct val="0"/>
              </a:spcAft>
              <a:defRPr sz="2400">
                <a:solidFill>
                  <a:schemeClr val="tx1"/>
                </a:solidFill>
                <a:latin typeface="Arial"/>
              </a:defRPr>
            </a:lvl9pPr>
          </a:lstStyle>
          <a:p>
            <a:pPr rtl="0"/>
            <a:fld id="{04267211-205D-47E8-9F29-7E4C01D43DC3}" type="slidenum">
              <a:rPr sz="800">
                <a:solidFill>
                  <a:prstClr val="black"/>
                </a:solidFill>
              </a:rPr>
              <a:pPr rtl="0"/>
              <a:t>83</a:t>
            </a:fld>
            <a:endParaRPr sz="800">
              <a:solidFill>
                <a:prstClr val="black"/>
              </a:solidFill>
            </a:endParaRPr>
          </a:p>
        </p:txBody>
      </p:sp>
      <p:sp>
        <p:nvSpPr>
          <p:cNvPr id="112643" name="Rectangle 2"/>
          <p:cNvSpPr>
            <a:spLocks noGrp="1" noRot="1" noChangeAspect="1" noChangeArrowheads="1" noTextEdit="1"/>
          </p:cNvSpPr>
          <p:nvPr>
            <p:ph type="sldImg"/>
          </p:nvPr>
        </p:nvSpPr>
        <p:spPr>
          <a:xfrm>
            <a:off x="1168400" y="1243013"/>
            <a:ext cx="4470400" cy="3354387"/>
          </a:xfrm>
        </p:spPr>
      </p:sp>
      <p:sp>
        <p:nvSpPr>
          <p:cNvPr id="11264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buFontTx/>
              <a:buNone/>
            </a:pPr>
            <a:r>
              <a:rPr lang="zh-TW" sz="1200" b="0"/>
              <a:t>3 – </a:t>
            </a:r>
            <a:r>
              <a:rPr lang="zh-TW" sz="1200">
                <a:solidFill>
                  <a:schemeClr val="accent5">
                    <a:lumMod val="40000"/>
                    <a:lumOff val="60000"/>
                  </a:schemeClr>
                </a:solidFill>
              </a:rPr>
              <a:t>協議和模式</a:t>
            </a:r>
          </a:p>
          <a:p>
            <a:pPr rtl="0">
              <a:buFontTx/>
              <a:buNone/>
            </a:pPr>
            <a:r>
              <a:rPr lang="zh-TW" sz="1200" b="0"/>
              <a:t>3.1 – 規則</a:t>
            </a:r>
          </a:p>
          <a:p>
            <a:pPr rtl="0">
              <a:lnSpc>
                <a:spcPct val="80000"/>
              </a:lnSpc>
              <a:buFontTx/>
              <a:buNone/>
            </a:pPr>
            <a:r>
              <a:rPr lang="zh-TW">
                <a:latin typeface="Arial"/>
              </a:rPr>
              <a:t>3.1.4</a:t>
            </a:r>
            <a:r>
              <a:rPr lang="zh-TW" baseline="0">
                <a:latin typeface="Arial"/>
              </a:rPr>
              <a:t> </a:t>
            </a:r>
            <a:r>
              <a:rPr lang="zh-TW" sz="1200" b="0"/>
              <a:t>— </a:t>
            </a:r>
            <a:r>
              <a:rPr lang="zh-TW"/>
              <a:t>規則制定 </a:t>
            </a:r>
          </a:p>
        </p:txBody>
      </p:sp>
    </p:spTree>
    <p:extLst>
      <p:ext uri="{BB962C8B-B14F-4D97-AF65-F5344CB8AC3E}">
        <p14:creationId xmlns:p14="http://schemas.microsoft.com/office/powerpoint/2010/main" val="3630817025"/>
      </p:ext>
    </p:extLst>
  </p:cSld>
  <p:clrMapOvr>
    <a:masterClrMapping/>
  </p:clrMapOvr>
</p:notes>
</file>

<file path=ppt/notesSlides/notesSlide830.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2529" name="Rectangle 11"/>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a:ea typeface="ＭＳ Ｐゴシック" charset="0"/>
                <a:cs typeface="ＭＳ Ｐゴシック" charset="0"/>
              </a:defRPr>
            </a:lvl1pPr>
            <a:lvl2pPr marL="742950" indent="-285750" defTabSz="903288">
              <a:defRPr sz="2400">
                <a:solidFill>
                  <a:schemeClr val="tx1"/>
                </a:solidFill>
                <a:latin typeface="Arial"/>
                <a:ea typeface="ＭＳ Ｐゴシック" charset="0"/>
              </a:defRPr>
            </a:lvl2pPr>
            <a:lvl3pPr marL="1143000" indent="-228600" defTabSz="903288">
              <a:defRPr sz="2400">
                <a:solidFill>
                  <a:schemeClr val="tx1"/>
                </a:solidFill>
                <a:latin typeface="Arial"/>
                <a:ea typeface="ＭＳ Ｐゴシック" charset="0"/>
              </a:defRPr>
            </a:lvl3pPr>
            <a:lvl4pPr marL="1600200" indent="-228600" defTabSz="903288">
              <a:defRPr sz="2400">
                <a:solidFill>
                  <a:schemeClr val="tx1"/>
                </a:solidFill>
                <a:latin typeface="Arial"/>
                <a:ea typeface="ＭＳ Ｐゴシック" charset="0"/>
              </a:defRPr>
            </a:lvl4pPr>
            <a:lvl5pPr marL="2057400" indent="-228600" defTabSz="903288">
              <a:defRPr sz="2400">
                <a:solidFill>
                  <a:schemeClr val="tx1"/>
                </a:solidFill>
                <a:latin typeface="Arial"/>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9pPr>
          </a:lstStyle>
          <a:p>
            <a:pPr rtl="0"/>
            <a:fld id="{3997A419-355F-A04A-96E0-21643AF8E9FF}" type="slidenum">
              <a:rPr sz="800">
                <a:solidFill>
                  <a:prstClr val="black"/>
                </a:solidFill>
              </a:rPr>
              <a:pPr rtl="0"/>
              <a:t>830</a:t>
            </a:fld>
            <a:endParaRPr sz="800">
              <a:solidFill>
                <a:prstClr val="black"/>
              </a:solidFill>
            </a:endParaRPr>
          </a:p>
        </p:txBody>
      </p:sp>
      <p:sp>
        <p:nvSpPr>
          <p:cNvPr id="22530" name="Rectangle 2"/>
          <p:cNvSpPr>
            <a:spLocks noGrp="1" noRot="1" noChangeAspect="1" noChangeArrowheads="1" noTextEdit="1"/>
          </p:cNvSpPr>
          <p:nvPr>
            <p:ph type="sldImg"/>
          </p:nvPr>
        </p:nvSpPr>
        <p:spPr>
          <a:xfrm>
            <a:off x="1168400" y="1243013"/>
            <a:ext cx="4470400" cy="3354387"/>
          </a:xfrm>
        </p:spPr>
      </p:sp>
      <p:sp>
        <p:nvSpPr>
          <p:cNvPr id="2253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r>
              <a:rPr lang="zh-TW" sz="1200" b="0" i="0" kern="1200">
                <a:solidFill>
                  <a:schemeClr val="tx1"/>
                </a:solidFill>
                <a:effectLst/>
                <a:latin typeface="+mn-lt"/>
                <a:ea typeface="+mn-ea"/>
                <a:cs typeface="+mn-cs"/>
              </a:rPr>
              <a:t>11 </a:t>
            </a:r>
            <a:r>
              <a:rPr lang="zh-TW"/>
              <a:t>— 交換器安全性設定</a:t>
            </a:r>
          </a:p>
          <a:p>
            <a:pPr rtl="0"/>
            <a:r>
              <a:rPr lang="zh-TW"/>
              <a:t>11.6 — 單元練習及測驗</a:t>
            </a:r>
          </a:p>
          <a:p>
            <a:pPr rtl="0"/>
            <a:r>
              <a:rPr lang="zh-TW"/>
              <a:t>11.6.3 — 我在這個單元中學到了什麼？(續)</a:t>
            </a:r>
          </a:p>
          <a:p>
            <a:pPr rtl="0"/>
            <a:r>
              <a:rPr lang="zh-TW"/>
              <a:t>11.6.4 – 單元測驗</a:t>
            </a:r>
          </a:p>
        </p:txBody>
      </p:sp>
    </p:spTree>
    <p:extLst>
      <p:ext uri="{BB962C8B-B14F-4D97-AF65-F5344CB8AC3E}">
        <p14:creationId xmlns:p14="http://schemas.microsoft.com/office/powerpoint/2010/main" val="300316632"/>
      </p:ext>
    </p:extLst>
  </p:cSld>
  <p:clrMapOvr>
    <a:masterClrMapping/>
  </p:clrMapOvr>
</p:notes>
</file>

<file path=ppt/notesSlides/notesSlide831.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57345" name="Rectangle 11"/>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a:ea typeface="ＭＳ Ｐゴシック" charset="0"/>
                <a:cs typeface="ＭＳ Ｐゴシック" charset="0"/>
              </a:defRPr>
            </a:lvl1pPr>
            <a:lvl2pPr marL="742950" indent="-285750" defTabSz="903288">
              <a:defRPr sz="2400">
                <a:solidFill>
                  <a:schemeClr val="tx1"/>
                </a:solidFill>
                <a:latin typeface="Arial"/>
                <a:ea typeface="ＭＳ Ｐゴシック" charset="0"/>
              </a:defRPr>
            </a:lvl2pPr>
            <a:lvl3pPr marL="1143000" indent="-228600" defTabSz="903288">
              <a:defRPr sz="2400">
                <a:solidFill>
                  <a:schemeClr val="tx1"/>
                </a:solidFill>
                <a:latin typeface="Arial"/>
                <a:ea typeface="ＭＳ Ｐゴシック" charset="0"/>
              </a:defRPr>
            </a:lvl3pPr>
            <a:lvl4pPr marL="1600200" indent="-228600" defTabSz="903288">
              <a:defRPr sz="2400">
                <a:solidFill>
                  <a:schemeClr val="tx1"/>
                </a:solidFill>
                <a:latin typeface="Arial"/>
                <a:ea typeface="ＭＳ Ｐゴシック" charset="0"/>
              </a:defRPr>
            </a:lvl4pPr>
            <a:lvl5pPr marL="2057400" indent="-228600" defTabSz="903288">
              <a:defRPr sz="2400">
                <a:solidFill>
                  <a:schemeClr val="tx1"/>
                </a:solidFill>
                <a:latin typeface="Arial"/>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9pPr>
          </a:lstStyle>
          <a:p>
            <a:pPr rtl="0"/>
            <a:fld id="{6C92755B-29FD-8743-9094-C0E3A734D22E}" type="slidenum">
              <a:rPr sz="800">
                <a:solidFill>
                  <a:prstClr val="black"/>
                </a:solidFill>
              </a:rPr>
              <a:pPr rtl="0"/>
              <a:t>831</a:t>
            </a:fld>
            <a:endParaRPr sz="800">
              <a:solidFill>
                <a:prstClr val="black"/>
              </a:solidFill>
            </a:endParaRPr>
          </a:p>
        </p:txBody>
      </p:sp>
      <p:sp>
        <p:nvSpPr>
          <p:cNvPr id="57346" name="Rectangle 2"/>
          <p:cNvSpPr>
            <a:spLocks noGrp="1" noRot="1" noChangeAspect="1" noChangeArrowheads="1" noTextEdit="1"/>
          </p:cNvSpPr>
          <p:nvPr>
            <p:ph type="sldImg"/>
          </p:nvPr>
        </p:nvSpPr>
        <p:spPr>
          <a:xfrm>
            <a:off x="1168400" y="1243013"/>
            <a:ext cx="4470400" cy="3354387"/>
          </a:xfrm>
        </p:spPr>
      </p:sp>
      <p:sp>
        <p:nvSpPr>
          <p:cNvPr id="57347"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457200" rtl="0" eaLnBrk="1" fontAlgn="auto" latinLnBrk="0" hangingPunct="1">
              <a:lnSpc>
                <a:spcPct val="80000"/>
              </a:lnSpc>
              <a:spcBef>
                <a:spcPct val="0"/>
              </a:spcBef>
              <a:spcAft>
                <a:spcPct val="0"/>
              </a:spcAft>
              <a:buClrTx/>
              <a:buSzTx/>
              <a:buFontTx/>
              <a:buNone/>
              <a:defRPr/>
            </a:pPr>
            <a:endParaRPr lang="en-US"/>
          </a:p>
        </p:txBody>
      </p:sp>
    </p:spTree>
    <p:extLst>
      <p:ext uri="{BB962C8B-B14F-4D97-AF65-F5344CB8AC3E}">
        <p14:creationId xmlns:p14="http://schemas.microsoft.com/office/powerpoint/2010/main" val="389210374"/>
      </p:ext>
    </p:extLst>
  </p:cSld>
  <p:clrMapOvr>
    <a:masterClrMapping/>
  </p:clrMapOvr>
</p:notes>
</file>

<file path=ppt/notesSlides/notesSlide832.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ct val="0"/>
              </a:spcBef>
              <a:spcAft>
                <a:spcPct val="0"/>
              </a:spcAft>
              <a:buClrTx/>
              <a:buSzTx/>
              <a:buFontTx/>
              <a:buNone/>
              <a:defRPr/>
            </a:pPr>
            <a:r>
              <a:rPr lang="zh-TW"/>
              <a:t>思科網路學院課程</a:t>
            </a:r>
            <a:br>
              <a:rPr lang="en-US"/>
            </a:br>
            <a:r>
              <a:rPr lang="zh-TW"/>
              <a:t>交換、路由和無線基礎 7.0 版 (SRWE)</a:t>
            </a:r>
          </a:p>
          <a:p>
            <a:pPr rtl="0"/>
            <a:r>
              <a:rPr lang="zh-TW"/>
              <a:t>單元 12：WLAN 概念</a:t>
            </a:r>
          </a:p>
          <a:p>
            <a:endParaRPr lang="en-US"/>
          </a:p>
        </p:txBody>
      </p:sp>
      <p:sp>
        <p:nvSpPr>
          <p:cNvPr id="4" name="Slide Number Placeholder 3"/>
          <p:cNvSpPr>
            <a:spLocks noGrp="1"/>
          </p:cNvSpPr>
          <p:nvPr>
            <p:ph type="sldNum" sz="quarter" idx="10"/>
          </p:nvPr>
        </p:nvSpPr>
        <p:spPr/>
        <p:txBody>
          <a:bodyPr/>
          <a:lstStyle/>
          <a:p>
            <a:pPr rtl="0"/>
            <a:fld id="{5641018C-6CAF-B84E-B92C-ECB119457FBA}" type="slidenum">
              <a:rPr/>
              <a:t>832</a:t>
            </a:fld>
            <a:endParaRPr/>
          </a:p>
        </p:txBody>
      </p:sp>
    </p:spTree>
    <p:extLst>
      <p:ext uri="{BB962C8B-B14F-4D97-AF65-F5344CB8AC3E}">
        <p14:creationId xmlns:p14="http://schemas.microsoft.com/office/powerpoint/2010/main" val="1005385505"/>
      </p:ext>
    </p:extLst>
  </p:cSld>
  <p:clrMapOvr>
    <a:masterClrMapping/>
  </p:clrMapOvr>
</p:notes>
</file>

<file path=ppt/notesSlides/notesSlide833.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18434" name="Rectangle 11"/>
          <p:cNvSpPr txBox="1">
            <a:spLocks noGrp="1" noChangeArrowheads="1"/>
          </p:cNvSpPr>
          <p:nvPr/>
        </p:nvSpPr>
        <p:spPr bwMode="auto">
          <a:xfrm>
            <a:off x="5885392" y="9435469"/>
            <a:ext cx="806779" cy="312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a:cs typeface="Arial"/>
              </a:defRPr>
            </a:lvl1pPr>
            <a:lvl2pPr marL="742950" indent="-285750" defTabSz="903288" eaLnBrk="0" hangingPunct="0">
              <a:defRPr sz="2400" b="1">
                <a:solidFill>
                  <a:schemeClr val="tx1"/>
                </a:solidFill>
                <a:latin typeface="Arial"/>
                <a:cs typeface="Arial"/>
              </a:defRPr>
            </a:lvl2pPr>
            <a:lvl3pPr marL="1143000" indent="-228600" defTabSz="903288" eaLnBrk="0" hangingPunct="0">
              <a:defRPr sz="2400" b="1">
                <a:solidFill>
                  <a:schemeClr val="tx1"/>
                </a:solidFill>
                <a:latin typeface="Arial"/>
                <a:cs typeface="Arial"/>
              </a:defRPr>
            </a:lvl3pPr>
            <a:lvl4pPr marL="1600200" indent="-228600" defTabSz="903288" eaLnBrk="0" hangingPunct="0">
              <a:defRPr sz="2400" b="1">
                <a:solidFill>
                  <a:schemeClr val="tx1"/>
                </a:solidFill>
                <a:latin typeface="Arial"/>
                <a:cs typeface="Arial"/>
              </a:defRPr>
            </a:lvl4pPr>
            <a:lvl5pPr marL="2057400" indent="-228600" defTabSz="903288" eaLnBrk="0" hangingPunct="0">
              <a:defRPr sz="2400" b="1">
                <a:solidFill>
                  <a:schemeClr val="tx1"/>
                </a:solidFill>
                <a:latin typeface="Arial"/>
                <a:cs typeface="Arial"/>
              </a:defRPr>
            </a:lvl5pPr>
            <a:lvl6pPr marL="2514600" indent="-228600" defTabSz="903288" eaLnBrk="0" fontAlgn="base" hangingPunct="0">
              <a:spcBef>
                <a:spcPct val="0"/>
              </a:spcBef>
              <a:spcAft>
                <a:spcPct val="0"/>
              </a:spcAft>
              <a:defRPr sz="2400" b="1">
                <a:solidFill>
                  <a:schemeClr val="tx1"/>
                </a:solidFill>
                <a:latin typeface="Arial"/>
                <a:cs typeface="Arial"/>
              </a:defRPr>
            </a:lvl6pPr>
            <a:lvl7pPr marL="2971800" indent="-228600" defTabSz="903288" eaLnBrk="0" fontAlgn="base" hangingPunct="0">
              <a:spcBef>
                <a:spcPct val="0"/>
              </a:spcBef>
              <a:spcAft>
                <a:spcPct val="0"/>
              </a:spcAft>
              <a:defRPr sz="2400" b="1">
                <a:solidFill>
                  <a:schemeClr val="tx1"/>
                </a:solidFill>
                <a:latin typeface="Arial"/>
                <a:cs typeface="Arial"/>
              </a:defRPr>
            </a:lvl7pPr>
            <a:lvl8pPr marL="3429000" indent="-228600" defTabSz="903288" eaLnBrk="0" fontAlgn="base" hangingPunct="0">
              <a:spcBef>
                <a:spcPct val="0"/>
              </a:spcBef>
              <a:spcAft>
                <a:spcPct val="0"/>
              </a:spcAft>
              <a:defRPr sz="2400" b="1">
                <a:solidFill>
                  <a:schemeClr val="tx1"/>
                </a:solidFill>
                <a:latin typeface="Arial"/>
                <a:cs typeface="Arial"/>
              </a:defRPr>
            </a:lvl8pPr>
            <a:lvl9pPr marL="3886200" indent="-228600" defTabSz="903288" eaLnBrk="0" fontAlgn="base" hangingPunct="0">
              <a:spcBef>
                <a:spcPct val="0"/>
              </a:spcBef>
              <a:spcAft>
                <a:spcPct val="0"/>
              </a:spcAft>
              <a:defRPr sz="2400" b="1">
                <a:solidFill>
                  <a:schemeClr val="tx1"/>
                </a:solidFill>
                <a:latin typeface="Arial"/>
                <a:cs typeface="Arial"/>
              </a:defRPr>
            </a:lvl9pPr>
          </a:lstStyle>
          <a:p>
            <a:pPr algn="r" rtl="0"/>
            <a:fld id="{7C839C26-801B-42B6-A101-60F37FE2B0A8}" type="slidenum">
              <a:rPr sz="800" b="0">
                <a:solidFill>
                  <a:prstClr val="black"/>
                </a:solidFill>
              </a:rPr>
              <a:pPr algn="r" rtl="0"/>
              <a:t>833</a:t>
            </a:fld>
            <a:endParaRPr sz="800" b="0">
              <a:solidFill>
                <a:prstClr val="black"/>
              </a:solidFill>
            </a:endParaRPr>
          </a:p>
        </p:txBody>
      </p:sp>
      <p:sp>
        <p:nvSpPr>
          <p:cNvPr id="18435" name="Rectangle 2"/>
          <p:cNvSpPr>
            <a:spLocks noGrp="1" noRot="1" noChangeAspect="1" noChangeArrowheads="1" noTextEdit="1"/>
          </p:cNvSpPr>
          <p:nvPr>
            <p:ph type="sldImg"/>
          </p:nvPr>
        </p:nvSpPr>
        <p:spPr>
          <a:xfrm>
            <a:off x="1168400" y="1243013"/>
            <a:ext cx="4470400" cy="3354387"/>
          </a:xfrm>
        </p:spPr>
      </p:sp>
      <p:sp>
        <p:nvSpPr>
          <p:cNvPr id="1843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buFontTx/>
              <a:buNone/>
            </a:pPr>
            <a:r>
              <a:rPr lang="zh-TW"/>
              <a:t>12 - 簡介</a:t>
            </a:r>
          </a:p>
          <a:p>
            <a:pPr rtl="0">
              <a:buFontTx/>
              <a:buNone/>
            </a:pPr>
            <a:r>
              <a:rPr lang="zh-TW"/>
              <a:t>12.0.2 - 我將在本單元中學到什麼？</a:t>
            </a:r>
          </a:p>
        </p:txBody>
      </p:sp>
    </p:spTree>
    <p:extLst>
      <p:ext uri="{BB962C8B-B14F-4D97-AF65-F5344CB8AC3E}">
        <p14:creationId xmlns:p14="http://schemas.microsoft.com/office/powerpoint/2010/main" val="1813530791"/>
      </p:ext>
    </p:extLst>
  </p:cSld>
  <p:clrMapOvr>
    <a:masterClrMapping/>
  </p:clrMapOvr>
</p:notes>
</file>

<file path=ppt/notesSlides/notesSlide834.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12 — 無線區域網路概念</a:t>
            </a:r>
          </a:p>
          <a:p>
            <a:pPr rtl="0"/>
            <a:r>
              <a:rPr lang="zh-TW"/>
              <a:t>12.1 — 無線介紹</a:t>
            </a:r>
          </a:p>
          <a:p>
            <a:pPr rtl="0"/>
            <a:r>
              <a:rPr lang="zh-TW"/>
              <a:t>12.1.1 – 無線的優點</a:t>
            </a:r>
          </a:p>
        </p:txBody>
      </p:sp>
      <p:sp>
        <p:nvSpPr>
          <p:cNvPr id="4" name="Slide Number Placeholder 3"/>
          <p:cNvSpPr>
            <a:spLocks noGrp="1"/>
          </p:cNvSpPr>
          <p:nvPr>
            <p:ph type="sldNum" sz="quarter" idx="5"/>
          </p:nvPr>
        </p:nvSpPr>
        <p:spPr/>
        <p:txBody>
          <a:bodyPr/>
          <a:lstStyle/>
          <a:p>
            <a:pPr rtl="0"/>
            <a:fld id="{5641018C-6CAF-B84E-B92C-ECB119457FBA}" type="slidenum">
              <a:rPr/>
              <a:t>834</a:t>
            </a:fld>
            <a:endParaRPr/>
          </a:p>
        </p:txBody>
      </p:sp>
    </p:spTree>
    <p:extLst>
      <p:ext uri="{BB962C8B-B14F-4D97-AF65-F5344CB8AC3E}">
        <p14:creationId xmlns:p14="http://schemas.microsoft.com/office/powerpoint/2010/main" val="3055658041"/>
      </p:ext>
    </p:extLst>
  </p:cSld>
  <p:clrMapOvr>
    <a:masterClrMapping/>
  </p:clrMapOvr>
</p:notes>
</file>

<file path=ppt/notesSlides/notesSlide835.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12 — 無線區域網路概念</a:t>
            </a:r>
          </a:p>
          <a:p>
            <a:pPr rtl="0"/>
            <a:r>
              <a:rPr lang="zh-TW"/>
              <a:t>12.1 — 無線介紹</a:t>
            </a:r>
          </a:p>
          <a:p>
            <a:pPr rtl="0"/>
            <a:r>
              <a:rPr lang="zh-TW"/>
              <a:t>12.1.2 — 無線網路類型</a:t>
            </a:r>
          </a:p>
        </p:txBody>
      </p:sp>
      <p:sp>
        <p:nvSpPr>
          <p:cNvPr id="4" name="Slide Number Placeholder 3"/>
          <p:cNvSpPr>
            <a:spLocks noGrp="1"/>
          </p:cNvSpPr>
          <p:nvPr>
            <p:ph type="sldNum" sz="quarter" idx="5"/>
          </p:nvPr>
        </p:nvSpPr>
        <p:spPr/>
        <p:txBody>
          <a:bodyPr/>
          <a:lstStyle/>
          <a:p>
            <a:pPr rtl="0"/>
            <a:fld id="{5641018C-6CAF-B84E-B92C-ECB119457FBA}" type="slidenum">
              <a:rPr/>
              <a:t>835</a:t>
            </a:fld>
            <a:endParaRPr/>
          </a:p>
        </p:txBody>
      </p:sp>
    </p:spTree>
    <p:extLst>
      <p:ext uri="{BB962C8B-B14F-4D97-AF65-F5344CB8AC3E}">
        <p14:creationId xmlns:p14="http://schemas.microsoft.com/office/powerpoint/2010/main" val="1666542434"/>
      </p:ext>
    </p:extLst>
  </p:cSld>
  <p:clrMapOvr>
    <a:masterClrMapping/>
  </p:clrMapOvr>
</p:notes>
</file>

<file path=ppt/notesSlides/notesSlide836.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12 — 無線區域網路概念</a:t>
            </a:r>
          </a:p>
          <a:p>
            <a:pPr rtl="0"/>
            <a:r>
              <a:rPr lang="zh-TW"/>
              <a:t>12.1 — 無線介紹</a:t>
            </a:r>
          </a:p>
          <a:p>
            <a:pPr rtl="0"/>
            <a:r>
              <a:rPr lang="zh-TW"/>
              <a:t>12.1.3 – 無線技術</a:t>
            </a:r>
          </a:p>
        </p:txBody>
      </p:sp>
      <p:sp>
        <p:nvSpPr>
          <p:cNvPr id="4" name="Slide Number Placeholder 3"/>
          <p:cNvSpPr>
            <a:spLocks noGrp="1"/>
          </p:cNvSpPr>
          <p:nvPr>
            <p:ph type="sldNum" sz="quarter" idx="5"/>
          </p:nvPr>
        </p:nvSpPr>
        <p:spPr/>
        <p:txBody>
          <a:bodyPr/>
          <a:lstStyle/>
          <a:p>
            <a:pPr rtl="0"/>
            <a:fld id="{5641018C-6CAF-B84E-B92C-ECB119457FBA}" type="slidenum">
              <a:rPr/>
              <a:t>836</a:t>
            </a:fld>
            <a:endParaRPr/>
          </a:p>
        </p:txBody>
      </p:sp>
    </p:spTree>
    <p:extLst>
      <p:ext uri="{BB962C8B-B14F-4D97-AF65-F5344CB8AC3E}">
        <p14:creationId xmlns:p14="http://schemas.microsoft.com/office/powerpoint/2010/main" val="1561869289"/>
      </p:ext>
    </p:extLst>
  </p:cSld>
  <p:clrMapOvr>
    <a:masterClrMapping/>
  </p:clrMapOvr>
</p:notes>
</file>

<file path=ppt/notesSlides/notesSlide837.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12 — 無線區域網路概念</a:t>
            </a:r>
          </a:p>
          <a:p>
            <a:pPr rtl="0"/>
            <a:r>
              <a:rPr lang="zh-TW"/>
              <a:t>12.1 — 無線介紹</a:t>
            </a:r>
          </a:p>
          <a:p>
            <a:pPr rtl="0"/>
            <a:r>
              <a:rPr lang="zh-TW"/>
              <a:t>12.1.3 — 無線技術 (續)</a:t>
            </a:r>
          </a:p>
        </p:txBody>
      </p:sp>
      <p:sp>
        <p:nvSpPr>
          <p:cNvPr id="4" name="Slide Number Placeholder 3"/>
          <p:cNvSpPr>
            <a:spLocks noGrp="1"/>
          </p:cNvSpPr>
          <p:nvPr>
            <p:ph type="sldNum" sz="quarter" idx="5"/>
          </p:nvPr>
        </p:nvSpPr>
        <p:spPr/>
        <p:txBody>
          <a:bodyPr/>
          <a:lstStyle/>
          <a:p>
            <a:pPr rtl="0"/>
            <a:fld id="{5641018C-6CAF-B84E-B92C-ECB119457FBA}" type="slidenum">
              <a:rPr/>
              <a:t>837</a:t>
            </a:fld>
            <a:endParaRPr/>
          </a:p>
        </p:txBody>
      </p:sp>
    </p:spTree>
    <p:extLst>
      <p:ext uri="{BB962C8B-B14F-4D97-AF65-F5344CB8AC3E}">
        <p14:creationId xmlns:p14="http://schemas.microsoft.com/office/powerpoint/2010/main" val="1203155882"/>
      </p:ext>
    </p:extLst>
  </p:cSld>
  <p:clrMapOvr>
    <a:masterClrMapping/>
  </p:clrMapOvr>
</p:notes>
</file>

<file path=ppt/notesSlides/notesSlide838.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12 — 無線區域網路概念</a:t>
            </a:r>
          </a:p>
          <a:p>
            <a:pPr rtl="0"/>
            <a:r>
              <a:rPr lang="zh-TW"/>
              <a:t>12.1 — 無線介紹</a:t>
            </a:r>
          </a:p>
          <a:p>
            <a:pPr rtl="0"/>
            <a:r>
              <a:rPr lang="zh-TW"/>
              <a:t>12.1.4 — 802.11 標準</a:t>
            </a:r>
          </a:p>
        </p:txBody>
      </p:sp>
      <p:sp>
        <p:nvSpPr>
          <p:cNvPr id="4" name="Slide Number Placeholder 3"/>
          <p:cNvSpPr>
            <a:spLocks noGrp="1"/>
          </p:cNvSpPr>
          <p:nvPr>
            <p:ph type="sldNum" sz="quarter" idx="5"/>
          </p:nvPr>
        </p:nvSpPr>
        <p:spPr/>
        <p:txBody>
          <a:bodyPr/>
          <a:lstStyle/>
          <a:p>
            <a:pPr rtl="0"/>
            <a:fld id="{5641018C-6CAF-B84E-B92C-ECB119457FBA}" type="slidenum">
              <a:rPr/>
              <a:t>838</a:t>
            </a:fld>
            <a:endParaRPr/>
          </a:p>
        </p:txBody>
      </p:sp>
    </p:spTree>
    <p:extLst>
      <p:ext uri="{BB962C8B-B14F-4D97-AF65-F5344CB8AC3E}">
        <p14:creationId xmlns:p14="http://schemas.microsoft.com/office/powerpoint/2010/main" val="3667920427"/>
      </p:ext>
    </p:extLst>
  </p:cSld>
  <p:clrMapOvr>
    <a:masterClrMapping/>
  </p:clrMapOvr>
</p:notes>
</file>

<file path=ppt/notesSlides/notesSlide839.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12 — 無線區域網路概念</a:t>
            </a:r>
          </a:p>
          <a:p>
            <a:pPr rtl="0"/>
            <a:r>
              <a:rPr lang="zh-TW"/>
              <a:t>12.1 — 無線介紹</a:t>
            </a:r>
          </a:p>
          <a:p>
            <a:pPr rtl="0"/>
            <a:r>
              <a:rPr lang="zh-TW"/>
              <a:t>12.1.5 — 無線電頻率</a:t>
            </a:r>
          </a:p>
        </p:txBody>
      </p:sp>
      <p:sp>
        <p:nvSpPr>
          <p:cNvPr id="4" name="Slide Number Placeholder 3"/>
          <p:cNvSpPr>
            <a:spLocks noGrp="1"/>
          </p:cNvSpPr>
          <p:nvPr>
            <p:ph type="sldNum" sz="quarter" idx="5"/>
          </p:nvPr>
        </p:nvSpPr>
        <p:spPr/>
        <p:txBody>
          <a:bodyPr/>
          <a:lstStyle/>
          <a:p>
            <a:pPr rtl="0"/>
            <a:fld id="{5641018C-6CAF-B84E-B92C-ECB119457FBA}" type="slidenum">
              <a:rPr/>
              <a:t>839</a:t>
            </a:fld>
            <a:endParaRPr/>
          </a:p>
        </p:txBody>
      </p:sp>
    </p:spTree>
    <p:extLst>
      <p:ext uri="{BB962C8B-B14F-4D97-AF65-F5344CB8AC3E}">
        <p14:creationId xmlns:p14="http://schemas.microsoft.com/office/powerpoint/2010/main" val="3378015071"/>
      </p:ext>
    </p:extLst>
  </p:cSld>
  <p:clrMapOvr>
    <a:masterClrMapping/>
  </p:clrMapOvr>
</p:notes>
</file>

<file path=ppt/notesSlides/notesSlide84.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112642" name="Rectangle 11"/>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a:defRPr>
            </a:lvl1pPr>
            <a:lvl2pPr marL="742950" indent="-285750" defTabSz="882650">
              <a:defRPr sz="2400">
                <a:solidFill>
                  <a:schemeClr val="tx1"/>
                </a:solidFill>
                <a:latin typeface="Arial"/>
              </a:defRPr>
            </a:lvl2pPr>
            <a:lvl3pPr marL="1143000" indent="-228600" defTabSz="882650">
              <a:defRPr sz="2400">
                <a:solidFill>
                  <a:schemeClr val="tx1"/>
                </a:solidFill>
                <a:latin typeface="Arial"/>
              </a:defRPr>
            </a:lvl3pPr>
            <a:lvl4pPr marL="1600200" indent="-228600" defTabSz="882650">
              <a:defRPr sz="2400">
                <a:solidFill>
                  <a:schemeClr val="tx1"/>
                </a:solidFill>
                <a:latin typeface="Arial"/>
              </a:defRPr>
            </a:lvl4pPr>
            <a:lvl5pPr marL="2057400" indent="-228600" defTabSz="882650">
              <a:defRPr sz="2400">
                <a:solidFill>
                  <a:schemeClr val="tx1"/>
                </a:solidFill>
                <a:latin typeface="Arial"/>
              </a:defRPr>
            </a:lvl5pPr>
            <a:lvl6pPr marL="2514600" indent="-228600" algn="ctr" defTabSz="882650" eaLnBrk="0" fontAlgn="base" hangingPunct="0">
              <a:lnSpc>
                <a:spcPct val="90000"/>
              </a:lnSpc>
              <a:spcBef>
                <a:spcPct val="0"/>
              </a:spcBef>
              <a:spcAft>
                <a:spcPct val="0"/>
              </a:spcAft>
              <a:defRPr sz="2400">
                <a:solidFill>
                  <a:schemeClr val="tx1"/>
                </a:solidFill>
                <a:latin typeface="Arial"/>
              </a:defRPr>
            </a:lvl6pPr>
            <a:lvl7pPr marL="2971800" indent="-228600" algn="ctr" defTabSz="882650" eaLnBrk="0" fontAlgn="base" hangingPunct="0">
              <a:lnSpc>
                <a:spcPct val="90000"/>
              </a:lnSpc>
              <a:spcBef>
                <a:spcPct val="0"/>
              </a:spcBef>
              <a:spcAft>
                <a:spcPct val="0"/>
              </a:spcAft>
              <a:defRPr sz="2400">
                <a:solidFill>
                  <a:schemeClr val="tx1"/>
                </a:solidFill>
                <a:latin typeface="Arial"/>
              </a:defRPr>
            </a:lvl7pPr>
            <a:lvl8pPr marL="3429000" indent="-228600" algn="ctr" defTabSz="882650" eaLnBrk="0" fontAlgn="base" hangingPunct="0">
              <a:lnSpc>
                <a:spcPct val="90000"/>
              </a:lnSpc>
              <a:spcBef>
                <a:spcPct val="0"/>
              </a:spcBef>
              <a:spcAft>
                <a:spcPct val="0"/>
              </a:spcAft>
              <a:defRPr sz="2400">
                <a:solidFill>
                  <a:schemeClr val="tx1"/>
                </a:solidFill>
                <a:latin typeface="Arial"/>
              </a:defRPr>
            </a:lvl8pPr>
            <a:lvl9pPr marL="3886200" indent="-228600" algn="ctr" defTabSz="882650" eaLnBrk="0" fontAlgn="base" hangingPunct="0">
              <a:lnSpc>
                <a:spcPct val="90000"/>
              </a:lnSpc>
              <a:spcBef>
                <a:spcPct val="0"/>
              </a:spcBef>
              <a:spcAft>
                <a:spcPct val="0"/>
              </a:spcAft>
              <a:defRPr sz="2400">
                <a:solidFill>
                  <a:schemeClr val="tx1"/>
                </a:solidFill>
                <a:latin typeface="Arial"/>
              </a:defRPr>
            </a:lvl9pPr>
          </a:lstStyle>
          <a:p>
            <a:pPr rtl="0"/>
            <a:fld id="{04267211-205D-47E8-9F29-7E4C01D43DC3}" type="slidenum">
              <a:rPr sz="800">
                <a:solidFill>
                  <a:prstClr val="black"/>
                </a:solidFill>
              </a:rPr>
              <a:pPr rtl="0"/>
              <a:t>84</a:t>
            </a:fld>
            <a:endParaRPr sz="800">
              <a:solidFill>
                <a:prstClr val="black"/>
              </a:solidFill>
            </a:endParaRPr>
          </a:p>
        </p:txBody>
      </p:sp>
      <p:sp>
        <p:nvSpPr>
          <p:cNvPr id="112643" name="Rectangle 2"/>
          <p:cNvSpPr>
            <a:spLocks noGrp="1" noRot="1" noChangeAspect="1" noChangeArrowheads="1" noTextEdit="1"/>
          </p:cNvSpPr>
          <p:nvPr>
            <p:ph type="sldImg"/>
          </p:nvPr>
        </p:nvSpPr>
        <p:spPr>
          <a:xfrm>
            <a:off x="1168400" y="1243013"/>
            <a:ext cx="4470400" cy="3354387"/>
          </a:xfrm>
        </p:spPr>
      </p:sp>
      <p:sp>
        <p:nvSpPr>
          <p:cNvPr id="11264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buFontTx/>
              <a:buNone/>
            </a:pPr>
            <a:r>
              <a:rPr lang="zh-TW" sz="1200" b="0"/>
              <a:t>3 – </a:t>
            </a:r>
            <a:r>
              <a:rPr lang="zh-TW" sz="1200">
                <a:solidFill>
                  <a:schemeClr val="accent5">
                    <a:lumMod val="40000"/>
                    <a:lumOff val="60000"/>
                  </a:schemeClr>
                </a:solidFill>
              </a:rPr>
              <a:t>協議和模式</a:t>
            </a:r>
          </a:p>
          <a:p>
            <a:pPr rtl="0">
              <a:buFontTx/>
              <a:buNone/>
            </a:pPr>
            <a:r>
              <a:rPr lang="zh-TW" sz="1200" b="0"/>
              <a:t>3.1 –規則</a:t>
            </a:r>
          </a:p>
          <a:p>
            <a:pPr rtl="0">
              <a:lnSpc>
                <a:spcPct val="80000"/>
              </a:lnSpc>
              <a:buFontTx/>
              <a:buNone/>
            </a:pPr>
            <a:r>
              <a:rPr lang="zh-TW">
                <a:latin typeface="Arial"/>
              </a:rPr>
              <a:t>3.1.4</a:t>
            </a:r>
            <a:r>
              <a:rPr lang="zh-TW" baseline="0">
                <a:latin typeface="Arial"/>
              </a:rPr>
              <a:t> </a:t>
            </a:r>
            <a:r>
              <a:rPr lang="zh-TW" sz="1200" b="0"/>
              <a:t>— </a:t>
            </a:r>
            <a:r>
              <a:rPr lang="zh-TW"/>
              <a:t>規則制定 (續) </a:t>
            </a:r>
          </a:p>
        </p:txBody>
      </p:sp>
    </p:spTree>
    <p:extLst>
      <p:ext uri="{BB962C8B-B14F-4D97-AF65-F5344CB8AC3E}">
        <p14:creationId xmlns:p14="http://schemas.microsoft.com/office/powerpoint/2010/main" val="4052934288"/>
      </p:ext>
    </p:extLst>
  </p:cSld>
  <p:clrMapOvr>
    <a:masterClrMapping/>
  </p:clrMapOvr>
</p:notes>
</file>

<file path=ppt/notesSlides/notesSlide840.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12 — 無線區域網路概念</a:t>
            </a:r>
          </a:p>
          <a:p>
            <a:pPr rtl="0"/>
            <a:r>
              <a:rPr lang="zh-TW"/>
              <a:t>12.1 — 無線介紹</a:t>
            </a:r>
          </a:p>
          <a:p>
            <a:pPr rtl="0"/>
            <a:r>
              <a:rPr lang="zh-TW"/>
              <a:t>12.1.6 — 無線標準組織</a:t>
            </a:r>
          </a:p>
          <a:p>
            <a:pPr rtl="0"/>
            <a:r>
              <a:rPr lang="zh-TW"/>
              <a:t>12.1.7 — 檢查你的理解 — 無線簡介</a:t>
            </a:r>
          </a:p>
        </p:txBody>
      </p:sp>
      <p:sp>
        <p:nvSpPr>
          <p:cNvPr id="4" name="Slide Number Placeholder 3"/>
          <p:cNvSpPr>
            <a:spLocks noGrp="1"/>
          </p:cNvSpPr>
          <p:nvPr>
            <p:ph type="sldNum" sz="quarter" idx="5"/>
          </p:nvPr>
        </p:nvSpPr>
        <p:spPr/>
        <p:txBody>
          <a:bodyPr/>
          <a:lstStyle/>
          <a:p>
            <a:pPr rtl="0"/>
            <a:fld id="{5641018C-6CAF-B84E-B92C-ECB119457FBA}" type="slidenum">
              <a:rPr/>
              <a:t>840</a:t>
            </a:fld>
            <a:endParaRPr/>
          </a:p>
        </p:txBody>
      </p:sp>
    </p:spTree>
    <p:extLst>
      <p:ext uri="{BB962C8B-B14F-4D97-AF65-F5344CB8AC3E}">
        <p14:creationId xmlns:p14="http://schemas.microsoft.com/office/powerpoint/2010/main" val="3791408371"/>
      </p:ext>
    </p:extLst>
  </p:cSld>
  <p:clrMapOvr>
    <a:masterClrMapping/>
  </p:clrMapOvr>
</p:notes>
</file>

<file path=ppt/notesSlides/notesSlide841.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12 — 無線區域網路概念</a:t>
            </a:r>
          </a:p>
          <a:p>
            <a:pPr rtl="0"/>
            <a:r>
              <a:rPr lang="zh-TW"/>
              <a:t>12.2 — 無線區域網路元件</a:t>
            </a:r>
          </a:p>
          <a:p>
            <a:pPr rtl="0"/>
            <a:r>
              <a:rPr lang="zh-TW"/>
              <a:t>12.2.2 – 無線 NICs</a:t>
            </a:r>
          </a:p>
        </p:txBody>
      </p:sp>
      <p:sp>
        <p:nvSpPr>
          <p:cNvPr id="4" name="Slide Number Placeholder 3"/>
          <p:cNvSpPr>
            <a:spLocks noGrp="1"/>
          </p:cNvSpPr>
          <p:nvPr>
            <p:ph type="sldNum" sz="quarter" idx="5"/>
          </p:nvPr>
        </p:nvSpPr>
        <p:spPr/>
        <p:txBody>
          <a:bodyPr/>
          <a:lstStyle/>
          <a:p>
            <a:pPr rtl="0"/>
            <a:fld id="{5641018C-6CAF-B84E-B92C-ECB119457FBA}" type="slidenum">
              <a:rPr/>
              <a:t>841</a:t>
            </a:fld>
            <a:endParaRPr/>
          </a:p>
        </p:txBody>
      </p:sp>
    </p:spTree>
    <p:extLst>
      <p:ext uri="{BB962C8B-B14F-4D97-AF65-F5344CB8AC3E}">
        <p14:creationId xmlns:p14="http://schemas.microsoft.com/office/powerpoint/2010/main" val="3848727709"/>
      </p:ext>
    </p:extLst>
  </p:cSld>
  <p:clrMapOvr>
    <a:masterClrMapping/>
  </p:clrMapOvr>
</p:notes>
</file>

<file path=ppt/notesSlides/notesSlide842.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12 — 無線區域網路概念</a:t>
            </a:r>
          </a:p>
          <a:p>
            <a:pPr rtl="0"/>
            <a:r>
              <a:rPr lang="zh-TW"/>
              <a:t>12.2 — 無線區域網路元件</a:t>
            </a:r>
          </a:p>
          <a:p>
            <a:pPr rtl="0"/>
            <a:r>
              <a:rPr lang="zh-TW"/>
              <a:t>12.2.3 — 無線家庭路由器</a:t>
            </a:r>
          </a:p>
        </p:txBody>
      </p:sp>
      <p:sp>
        <p:nvSpPr>
          <p:cNvPr id="4" name="Slide Number Placeholder 3"/>
          <p:cNvSpPr>
            <a:spLocks noGrp="1"/>
          </p:cNvSpPr>
          <p:nvPr>
            <p:ph type="sldNum" sz="quarter" idx="5"/>
          </p:nvPr>
        </p:nvSpPr>
        <p:spPr/>
        <p:txBody>
          <a:bodyPr/>
          <a:lstStyle/>
          <a:p>
            <a:pPr rtl="0"/>
            <a:fld id="{5641018C-6CAF-B84E-B92C-ECB119457FBA}" type="slidenum">
              <a:rPr/>
              <a:t>842</a:t>
            </a:fld>
            <a:endParaRPr/>
          </a:p>
        </p:txBody>
      </p:sp>
    </p:spTree>
    <p:extLst>
      <p:ext uri="{BB962C8B-B14F-4D97-AF65-F5344CB8AC3E}">
        <p14:creationId xmlns:p14="http://schemas.microsoft.com/office/powerpoint/2010/main" val="1497340221"/>
      </p:ext>
    </p:extLst>
  </p:cSld>
  <p:clrMapOvr>
    <a:masterClrMapping/>
  </p:clrMapOvr>
</p:notes>
</file>

<file path=ppt/notesSlides/notesSlide843.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12 — 無線區域網路概念</a:t>
            </a:r>
          </a:p>
          <a:p>
            <a:pPr rtl="0"/>
            <a:r>
              <a:rPr lang="zh-TW"/>
              <a:t>12.2 — 無線區域網路元件</a:t>
            </a:r>
          </a:p>
          <a:p>
            <a:pPr rtl="0"/>
            <a:r>
              <a:rPr lang="zh-TW"/>
              <a:t>12.2.4 – 無線存取點</a:t>
            </a:r>
          </a:p>
        </p:txBody>
      </p:sp>
      <p:sp>
        <p:nvSpPr>
          <p:cNvPr id="4" name="Slide Number Placeholder 3"/>
          <p:cNvSpPr>
            <a:spLocks noGrp="1"/>
          </p:cNvSpPr>
          <p:nvPr>
            <p:ph type="sldNum" sz="quarter" idx="5"/>
          </p:nvPr>
        </p:nvSpPr>
        <p:spPr/>
        <p:txBody>
          <a:bodyPr/>
          <a:lstStyle/>
          <a:p>
            <a:pPr rtl="0"/>
            <a:fld id="{5641018C-6CAF-B84E-B92C-ECB119457FBA}" type="slidenum">
              <a:rPr/>
              <a:t>843</a:t>
            </a:fld>
            <a:endParaRPr/>
          </a:p>
        </p:txBody>
      </p:sp>
    </p:spTree>
    <p:extLst>
      <p:ext uri="{BB962C8B-B14F-4D97-AF65-F5344CB8AC3E}">
        <p14:creationId xmlns:p14="http://schemas.microsoft.com/office/powerpoint/2010/main" val="1886010651"/>
      </p:ext>
    </p:extLst>
  </p:cSld>
  <p:clrMapOvr>
    <a:masterClrMapping/>
  </p:clrMapOvr>
</p:notes>
</file>

<file path=ppt/notesSlides/notesSlide844.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12 — 無線區域網路概念</a:t>
            </a:r>
          </a:p>
          <a:p>
            <a:pPr rtl="0"/>
            <a:r>
              <a:rPr lang="zh-TW"/>
              <a:t>12.2 — 無線區域網路元件</a:t>
            </a:r>
          </a:p>
          <a:p>
            <a:pPr rtl="0"/>
            <a:r>
              <a:rPr lang="zh-TW"/>
              <a:t>12.2.5 — AP 類別</a:t>
            </a:r>
          </a:p>
        </p:txBody>
      </p:sp>
      <p:sp>
        <p:nvSpPr>
          <p:cNvPr id="4" name="Slide Number Placeholder 3"/>
          <p:cNvSpPr>
            <a:spLocks noGrp="1"/>
          </p:cNvSpPr>
          <p:nvPr>
            <p:ph type="sldNum" sz="quarter" idx="5"/>
          </p:nvPr>
        </p:nvSpPr>
        <p:spPr/>
        <p:txBody>
          <a:bodyPr/>
          <a:lstStyle/>
          <a:p>
            <a:pPr rtl="0"/>
            <a:fld id="{5641018C-6CAF-B84E-B92C-ECB119457FBA}" type="slidenum">
              <a:rPr/>
              <a:t>844</a:t>
            </a:fld>
            <a:endParaRPr/>
          </a:p>
        </p:txBody>
      </p:sp>
    </p:spTree>
    <p:extLst>
      <p:ext uri="{BB962C8B-B14F-4D97-AF65-F5344CB8AC3E}">
        <p14:creationId xmlns:p14="http://schemas.microsoft.com/office/powerpoint/2010/main" val="2665050165"/>
      </p:ext>
    </p:extLst>
  </p:cSld>
  <p:clrMapOvr>
    <a:masterClrMapping/>
  </p:clrMapOvr>
</p:notes>
</file>

<file path=ppt/notesSlides/notesSlide845.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12 — 無線區域網路概念</a:t>
            </a:r>
          </a:p>
          <a:p>
            <a:pPr rtl="0"/>
            <a:r>
              <a:rPr lang="zh-TW"/>
              <a:t>12.2 — 無線區域網路元件</a:t>
            </a:r>
          </a:p>
          <a:p>
            <a:pPr rtl="0"/>
            <a:r>
              <a:rPr lang="zh-TW"/>
              <a:t>12.2.6 — 無線天線</a:t>
            </a:r>
          </a:p>
          <a:p>
            <a:pPr rtl="0"/>
            <a:r>
              <a:rPr lang="zh-TW"/>
              <a:t>12.2.7 — 檢查你的瞭解 — WLAN 元件</a:t>
            </a:r>
          </a:p>
        </p:txBody>
      </p:sp>
      <p:sp>
        <p:nvSpPr>
          <p:cNvPr id="4" name="Slide Number Placeholder 3"/>
          <p:cNvSpPr>
            <a:spLocks noGrp="1"/>
          </p:cNvSpPr>
          <p:nvPr>
            <p:ph type="sldNum" sz="quarter" idx="5"/>
          </p:nvPr>
        </p:nvSpPr>
        <p:spPr/>
        <p:txBody>
          <a:bodyPr/>
          <a:lstStyle/>
          <a:p>
            <a:pPr rtl="0"/>
            <a:fld id="{5641018C-6CAF-B84E-B92C-ECB119457FBA}" type="slidenum">
              <a:rPr/>
              <a:t>845</a:t>
            </a:fld>
            <a:endParaRPr/>
          </a:p>
        </p:txBody>
      </p:sp>
    </p:spTree>
    <p:extLst>
      <p:ext uri="{BB962C8B-B14F-4D97-AF65-F5344CB8AC3E}">
        <p14:creationId xmlns:p14="http://schemas.microsoft.com/office/powerpoint/2010/main" val="3969708755"/>
      </p:ext>
    </p:extLst>
  </p:cSld>
  <p:clrMapOvr>
    <a:masterClrMapping/>
  </p:clrMapOvr>
</p:notes>
</file>

<file path=ppt/notesSlides/notesSlide846.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12 — 無線區域網路概念</a:t>
            </a:r>
          </a:p>
          <a:p>
            <a:pPr rtl="0"/>
            <a:r>
              <a:rPr lang="zh-TW"/>
              <a:t>12.3 — 無線區域網路運作</a:t>
            </a:r>
          </a:p>
          <a:p>
            <a:pPr rtl="0"/>
            <a:r>
              <a:rPr lang="zh-TW"/>
              <a:t>12.3.2 — 802.11 無線拓撲模式</a:t>
            </a:r>
          </a:p>
        </p:txBody>
      </p:sp>
      <p:sp>
        <p:nvSpPr>
          <p:cNvPr id="4" name="Slide Number Placeholder 3"/>
          <p:cNvSpPr>
            <a:spLocks noGrp="1"/>
          </p:cNvSpPr>
          <p:nvPr>
            <p:ph type="sldNum" sz="quarter" idx="5"/>
          </p:nvPr>
        </p:nvSpPr>
        <p:spPr/>
        <p:txBody>
          <a:bodyPr/>
          <a:lstStyle/>
          <a:p>
            <a:pPr rtl="0"/>
            <a:fld id="{5641018C-6CAF-B84E-B92C-ECB119457FBA}" type="slidenum">
              <a:rPr/>
              <a:t>846</a:t>
            </a:fld>
            <a:endParaRPr/>
          </a:p>
        </p:txBody>
      </p:sp>
    </p:spTree>
    <p:extLst>
      <p:ext uri="{BB962C8B-B14F-4D97-AF65-F5344CB8AC3E}">
        <p14:creationId xmlns:p14="http://schemas.microsoft.com/office/powerpoint/2010/main" val="3987825469"/>
      </p:ext>
    </p:extLst>
  </p:cSld>
  <p:clrMapOvr>
    <a:masterClrMapping/>
  </p:clrMapOvr>
</p:notes>
</file>

<file path=ppt/notesSlides/notesSlide847.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12 — 無線區域網路概念</a:t>
            </a:r>
          </a:p>
          <a:p>
            <a:pPr rtl="0"/>
            <a:r>
              <a:rPr lang="zh-TW"/>
              <a:t>12.3 — 無線區域網路運作</a:t>
            </a:r>
          </a:p>
          <a:p>
            <a:pPr rtl="0"/>
            <a:r>
              <a:rPr lang="zh-TW"/>
              <a:t>12.3.3 — BSS 及 ESS</a:t>
            </a:r>
          </a:p>
        </p:txBody>
      </p:sp>
      <p:sp>
        <p:nvSpPr>
          <p:cNvPr id="4" name="Slide Number Placeholder 3"/>
          <p:cNvSpPr>
            <a:spLocks noGrp="1"/>
          </p:cNvSpPr>
          <p:nvPr>
            <p:ph type="sldNum" sz="quarter" idx="5"/>
          </p:nvPr>
        </p:nvSpPr>
        <p:spPr/>
        <p:txBody>
          <a:bodyPr/>
          <a:lstStyle/>
          <a:p>
            <a:pPr rtl="0"/>
            <a:fld id="{5641018C-6CAF-B84E-B92C-ECB119457FBA}" type="slidenum">
              <a:rPr/>
              <a:t>847</a:t>
            </a:fld>
            <a:endParaRPr/>
          </a:p>
        </p:txBody>
      </p:sp>
    </p:spTree>
    <p:extLst>
      <p:ext uri="{BB962C8B-B14F-4D97-AF65-F5344CB8AC3E}">
        <p14:creationId xmlns:p14="http://schemas.microsoft.com/office/powerpoint/2010/main" val="2410696196"/>
      </p:ext>
    </p:extLst>
  </p:cSld>
  <p:clrMapOvr>
    <a:masterClrMapping/>
  </p:clrMapOvr>
</p:notes>
</file>

<file path=ppt/notesSlides/notesSlide848.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12 — 無線區域網路概念</a:t>
            </a:r>
          </a:p>
          <a:p>
            <a:pPr rtl="0"/>
            <a:r>
              <a:rPr lang="zh-TW"/>
              <a:t>12.3 — 無線區域網路運作</a:t>
            </a:r>
          </a:p>
          <a:p>
            <a:pPr rtl="0"/>
            <a:r>
              <a:rPr lang="zh-TW"/>
              <a:t>12.3.4 — 802.11 訊框結構</a:t>
            </a:r>
          </a:p>
        </p:txBody>
      </p:sp>
      <p:sp>
        <p:nvSpPr>
          <p:cNvPr id="4" name="Slide Number Placeholder 3"/>
          <p:cNvSpPr>
            <a:spLocks noGrp="1"/>
          </p:cNvSpPr>
          <p:nvPr>
            <p:ph type="sldNum" sz="quarter" idx="5"/>
          </p:nvPr>
        </p:nvSpPr>
        <p:spPr/>
        <p:txBody>
          <a:bodyPr/>
          <a:lstStyle/>
          <a:p>
            <a:pPr rtl="0"/>
            <a:fld id="{5641018C-6CAF-B84E-B92C-ECB119457FBA}" type="slidenum">
              <a:rPr/>
              <a:t>848</a:t>
            </a:fld>
            <a:endParaRPr/>
          </a:p>
        </p:txBody>
      </p:sp>
    </p:spTree>
    <p:extLst>
      <p:ext uri="{BB962C8B-B14F-4D97-AF65-F5344CB8AC3E}">
        <p14:creationId xmlns:p14="http://schemas.microsoft.com/office/powerpoint/2010/main" val="3261539230"/>
      </p:ext>
    </p:extLst>
  </p:cSld>
  <p:clrMapOvr>
    <a:masterClrMapping/>
  </p:clrMapOvr>
</p:notes>
</file>

<file path=ppt/notesSlides/notesSlide849.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12 — 無線區域網路概念</a:t>
            </a:r>
          </a:p>
          <a:p>
            <a:pPr rtl="0"/>
            <a:r>
              <a:rPr lang="zh-TW"/>
              <a:t>12.3 — 無線區域網路運作</a:t>
            </a:r>
          </a:p>
          <a:p>
            <a:pPr rtl="0"/>
            <a:r>
              <a:rPr lang="zh-TW"/>
              <a:t>12.3.5 — CSMA/CA</a:t>
            </a:r>
          </a:p>
        </p:txBody>
      </p:sp>
      <p:sp>
        <p:nvSpPr>
          <p:cNvPr id="4" name="Slide Number Placeholder 3"/>
          <p:cNvSpPr>
            <a:spLocks noGrp="1"/>
          </p:cNvSpPr>
          <p:nvPr>
            <p:ph type="sldNum" sz="quarter" idx="5"/>
          </p:nvPr>
        </p:nvSpPr>
        <p:spPr/>
        <p:txBody>
          <a:bodyPr/>
          <a:lstStyle/>
          <a:p>
            <a:pPr rtl="0"/>
            <a:fld id="{5641018C-6CAF-B84E-B92C-ECB119457FBA}" type="slidenum">
              <a:rPr/>
              <a:t>849</a:t>
            </a:fld>
            <a:endParaRPr/>
          </a:p>
        </p:txBody>
      </p:sp>
    </p:spTree>
    <p:extLst>
      <p:ext uri="{BB962C8B-B14F-4D97-AF65-F5344CB8AC3E}">
        <p14:creationId xmlns:p14="http://schemas.microsoft.com/office/powerpoint/2010/main" val="40394320"/>
      </p:ext>
    </p:extLst>
  </p:cSld>
  <p:clrMapOvr>
    <a:masterClrMapping/>
  </p:clrMapOvr>
</p:notes>
</file>

<file path=ppt/notesSlides/notesSlide85.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112642" name="Rectangle 11"/>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a:defRPr>
            </a:lvl1pPr>
            <a:lvl2pPr marL="742950" indent="-285750" defTabSz="882650">
              <a:defRPr sz="2400">
                <a:solidFill>
                  <a:schemeClr val="tx1"/>
                </a:solidFill>
                <a:latin typeface="Arial"/>
              </a:defRPr>
            </a:lvl2pPr>
            <a:lvl3pPr marL="1143000" indent="-228600" defTabSz="882650">
              <a:defRPr sz="2400">
                <a:solidFill>
                  <a:schemeClr val="tx1"/>
                </a:solidFill>
                <a:latin typeface="Arial"/>
              </a:defRPr>
            </a:lvl3pPr>
            <a:lvl4pPr marL="1600200" indent="-228600" defTabSz="882650">
              <a:defRPr sz="2400">
                <a:solidFill>
                  <a:schemeClr val="tx1"/>
                </a:solidFill>
                <a:latin typeface="Arial"/>
              </a:defRPr>
            </a:lvl4pPr>
            <a:lvl5pPr marL="2057400" indent="-228600" defTabSz="882650">
              <a:defRPr sz="2400">
                <a:solidFill>
                  <a:schemeClr val="tx1"/>
                </a:solidFill>
                <a:latin typeface="Arial"/>
              </a:defRPr>
            </a:lvl5pPr>
            <a:lvl6pPr marL="2514600" indent="-228600" algn="ctr" defTabSz="882650" eaLnBrk="0" fontAlgn="base" hangingPunct="0">
              <a:lnSpc>
                <a:spcPct val="90000"/>
              </a:lnSpc>
              <a:spcBef>
                <a:spcPct val="0"/>
              </a:spcBef>
              <a:spcAft>
                <a:spcPct val="0"/>
              </a:spcAft>
              <a:defRPr sz="2400">
                <a:solidFill>
                  <a:schemeClr val="tx1"/>
                </a:solidFill>
                <a:latin typeface="Arial"/>
              </a:defRPr>
            </a:lvl6pPr>
            <a:lvl7pPr marL="2971800" indent="-228600" algn="ctr" defTabSz="882650" eaLnBrk="0" fontAlgn="base" hangingPunct="0">
              <a:lnSpc>
                <a:spcPct val="90000"/>
              </a:lnSpc>
              <a:spcBef>
                <a:spcPct val="0"/>
              </a:spcBef>
              <a:spcAft>
                <a:spcPct val="0"/>
              </a:spcAft>
              <a:defRPr sz="2400">
                <a:solidFill>
                  <a:schemeClr val="tx1"/>
                </a:solidFill>
                <a:latin typeface="Arial"/>
              </a:defRPr>
            </a:lvl7pPr>
            <a:lvl8pPr marL="3429000" indent="-228600" algn="ctr" defTabSz="882650" eaLnBrk="0" fontAlgn="base" hangingPunct="0">
              <a:lnSpc>
                <a:spcPct val="90000"/>
              </a:lnSpc>
              <a:spcBef>
                <a:spcPct val="0"/>
              </a:spcBef>
              <a:spcAft>
                <a:spcPct val="0"/>
              </a:spcAft>
              <a:defRPr sz="2400">
                <a:solidFill>
                  <a:schemeClr val="tx1"/>
                </a:solidFill>
                <a:latin typeface="Arial"/>
              </a:defRPr>
            </a:lvl8pPr>
            <a:lvl9pPr marL="3886200" indent="-228600" algn="ctr" defTabSz="882650" eaLnBrk="0" fontAlgn="base" hangingPunct="0">
              <a:lnSpc>
                <a:spcPct val="90000"/>
              </a:lnSpc>
              <a:spcBef>
                <a:spcPct val="0"/>
              </a:spcBef>
              <a:spcAft>
                <a:spcPct val="0"/>
              </a:spcAft>
              <a:defRPr sz="2400">
                <a:solidFill>
                  <a:schemeClr val="tx1"/>
                </a:solidFill>
                <a:latin typeface="Arial"/>
              </a:defRPr>
            </a:lvl9pPr>
          </a:lstStyle>
          <a:p>
            <a:pPr rtl="0"/>
            <a:fld id="{04267211-205D-47E8-9F29-7E4C01D43DC3}" type="slidenum">
              <a:rPr sz="800">
                <a:solidFill>
                  <a:prstClr val="black"/>
                </a:solidFill>
              </a:rPr>
              <a:pPr rtl="0"/>
              <a:t>85</a:t>
            </a:fld>
            <a:endParaRPr sz="800">
              <a:solidFill>
                <a:prstClr val="black"/>
              </a:solidFill>
            </a:endParaRPr>
          </a:p>
        </p:txBody>
      </p:sp>
      <p:sp>
        <p:nvSpPr>
          <p:cNvPr id="112643" name="Rectangle 2"/>
          <p:cNvSpPr>
            <a:spLocks noGrp="1" noRot="1" noChangeAspect="1" noChangeArrowheads="1" noTextEdit="1"/>
          </p:cNvSpPr>
          <p:nvPr>
            <p:ph type="sldImg"/>
          </p:nvPr>
        </p:nvSpPr>
        <p:spPr>
          <a:xfrm>
            <a:off x="1168400" y="1243013"/>
            <a:ext cx="4470400" cy="3354387"/>
          </a:xfrm>
        </p:spPr>
      </p:sp>
      <p:sp>
        <p:nvSpPr>
          <p:cNvPr id="11264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buFontTx/>
              <a:buNone/>
            </a:pPr>
            <a:r>
              <a:rPr lang="zh-TW" sz="1200" b="0"/>
              <a:t>3 – </a:t>
            </a:r>
            <a:r>
              <a:rPr lang="zh-TW" sz="1200">
                <a:solidFill>
                  <a:schemeClr val="accent5">
                    <a:lumMod val="40000"/>
                    <a:lumOff val="60000"/>
                  </a:schemeClr>
                </a:solidFill>
              </a:rPr>
              <a:t>協議和模式</a:t>
            </a:r>
          </a:p>
          <a:p>
            <a:pPr rtl="0">
              <a:buFontTx/>
              <a:buNone/>
            </a:pPr>
            <a:r>
              <a:rPr lang="zh-TW" sz="1200" b="0"/>
              <a:t>3.1 – 規則</a:t>
            </a:r>
          </a:p>
          <a:p>
            <a:pPr rtl="0">
              <a:lnSpc>
                <a:spcPct val="80000"/>
              </a:lnSpc>
              <a:buFontTx/>
              <a:buNone/>
            </a:pPr>
            <a:r>
              <a:rPr lang="zh-TW">
                <a:latin typeface="Arial"/>
              </a:rPr>
              <a:t>3.1.5</a:t>
            </a:r>
            <a:r>
              <a:rPr lang="zh-TW" baseline="0">
                <a:latin typeface="Arial"/>
              </a:rPr>
              <a:t> </a:t>
            </a:r>
            <a:r>
              <a:rPr lang="zh-TW" sz="1200" b="0"/>
              <a:t>— </a:t>
            </a:r>
            <a:r>
              <a:rPr lang="zh-TW"/>
              <a:t>網路通訊協定需求 </a:t>
            </a:r>
          </a:p>
        </p:txBody>
      </p:sp>
    </p:spTree>
    <p:extLst>
      <p:ext uri="{BB962C8B-B14F-4D97-AF65-F5344CB8AC3E}">
        <p14:creationId xmlns:p14="http://schemas.microsoft.com/office/powerpoint/2010/main" val="2911592605"/>
      </p:ext>
    </p:extLst>
  </p:cSld>
  <p:clrMapOvr>
    <a:masterClrMapping/>
  </p:clrMapOvr>
</p:notes>
</file>

<file path=ppt/notesSlides/notesSlide850.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12 — 無線區域網路概念</a:t>
            </a:r>
          </a:p>
          <a:p>
            <a:pPr rtl="0"/>
            <a:r>
              <a:rPr lang="zh-TW"/>
              <a:t>12.3 — 無線區域網路運作</a:t>
            </a:r>
          </a:p>
          <a:p>
            <a:pPr rtl="0"/>
            <a:r>
              <a:rPr lang="zh-TW"/>
              <a:t>12.3.6 — 無線用戶端與 AP 關聯</a:t>
            </a:r>
          </a:p>
        </p:txBody>
      </p:sp>
      <p:sp>
        <p:nvSpPr>
          <p:cNvPr id="4" name="Slide Number Placeholder 3"/>
          <p:cNvSpPr>
            <a:spLocks noGrp="1"/>
          </p:cNvSpPr>
          <p:nvPr>
            <p:ph type="sldNum" sz="quarter" idx="5"/>
          </p:nvPr>
        </p:nvSpPr>
        <p:spPr/>
        <p:txBody>
          <a:bodyPr/>
          <a:lstStyle/>
          <a:p>
            <a:pPr rtl="0"/>
            <a:fld id="{5641018C-6CAF-B84E-B92C-ECB119457FBA}" type="slidenum">
              <a:rPr/>
              <a:t>850</a:t>
            </a:fld>
            <a:endParaRPr/>
          </a:p>
        </p:txBody>
      </p:sp>
    </p:spTree>
    <p:extLst>
      <p:ext uri="{BB962C8B-B14F-4D97-AF65-F5344CB8AC3E}">
        <p14:creationId xmlns:p14="http://schemas.microsoft.com/office/powerpoint/2010/main" val="1075507665"/>
      </p:ext>
    </p:extLst>
  </p:cSld>
  <p:clrMapOvr>
    <a:masterClrMapping/>
  </p:clrMapOvr>
</p:notes>
</file>

<file path=ppt/notesSlides/notesSlide851.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12 — 無線區域網路概念</a:t>
            </a:r>
          </a:p>
          <a:p>
            <a:pPr rtl="0"/>
            <a:r>
              <a:rPr lang="zh-TW"/>
              <a:t>12.3 — 無線區域網路運作</a:t>
            </a:r>
          </a:p>
          <a:p>
            <a:pPr rtl="0"/>
            <a:r>
              <a:rPr lang="zh-TW"/>
              <a:t>12.3.6 — 無線用戶端與 AP 關聯 (續)</a:t>
            </a:r>
          </a:p>
        </p:txBody>
      </p:sp>
      <p:sp>
        <p:nvSpPr>
          <p:cNvPr id="4" name="Slide Number Placeholder 3"/>
          <p:cNvSpPr>
            <a:spLocks noGrp="1"/>
          </p:cNvSpPr>
          <p:nvPr>
            <p:ph type="sldNum" sz="quarter" idx="5"/>
          </p:nvPr>
        </p:nvSpPr>
        <p:spPr/>
        <p:txBody>
          <a:bodyPr/>
          <a:lstStyle/>
          <a:p>
            <a:pPr rtl="0"/>
            <a:fld id="{5641018C-6CAF-B84E-B92C-ECB119457FBA}" type="slidenum">
              <a:rPr/>
              <a:t>851</a:t>
            </a:fld>
            <a:endParaRPr/>
          </a:p>
        </p:txBody>
      </p:sp>
    </p:spTree>
    <p:extLst>
      <p:ext uri="{BB962C8B-B14F-4D97-AF65-F5344CB8AC3E}">
        <p14:creationId xmlns:p14="http://schemas.microsoft.com/office/powerpoint/2010/main" val="1409688077"/>
      </p:ext>
    </p:extLst>
  </p:cSld>
  <p:clrMapOvr>
    <a:masterClrMapping/>
  </p:clrMapOvr>
</p:notes>
</file>

<file path=ppt/notesSlides/notesSlide852.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12 — 無線區域網路概念</a:t>
            </a:r>
          </a:p>
          <a:p>
            <a:pPr rtl="0"/>
            <a:r>
              <a:rPr lang="zh-TW"/>
              <a:t>12.3 — 無線區域網路運作</a:t>
            </a:r>
          </a:p>
          <a:p>
            <a:pPr rtl="0"/>
            <a:r>
              <a:rPr lang="zh-TW"/>
              <a:t>12.3.7 — 被動式和主動式探索模式</a:t>
            </a:r>
          </a:p>
          <a:p>
            <a:pPr rtl="0"/>
            <a:r>
              <a:rPr lang="zh-TW"/>
              <a:t>12.3.8 — 檢查你的理解 — 無線區域網路運作</a:t>
            </a:r>
          </a:p>
        </p:txBody>
      </p:sp>
      <p:sp>
        <p:nvSpPr>
          <p:cNvPr id="4" name="Slide Number Placeholder 3"/>
          <p:cNvSpPr>
            <a:spLocks noGrp="1"/>
          </p:cNvSpPr>
          <p:nvPr>
            <p:ph type="sldNum" sz="quarter" idx="5"/>
          </p:nvPr>
        </p:nvSpPr>
        <p:spPr/>
        <p:txBody>
          <a:bodyPr/>
          <a:lstStyle/>
          <a:p>
            <a:pPr rtl="0"/>
            <a:fld id="{5641018C-6CAF-B84E-B92C-ECB119457FBA}" type="slidenum">
              <a:rPr/>
              <a:t>852</a:t>
            </a:fld>
            <a:endParaRPr/>
          </a:p>
        </p:txBody>
      </p:sp>
    </p:spTree>
    <p:extLst>
      <p:ext uri="{BB962C8B-B14F-4D97-AF65-F5344CB8AC3E}">
        <p14:creationId xmlns:p14="http://schemas.microsoft.com/office/powerpoint/2010/main" val="1062291198"/>
      </p:ext>
    </p:extLst>
  </p:cSld>
  <p:clrMapOvr>
    <a:masterClrMapping/>
  </p:clrMapOvr>
</p:notes>
</file>

<file path=ppt/notesSlides/notesSlide853.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12 — 無線區域網路概念</a:t>
            </a:r>
          </a:p>
          <a:p>
            <a:pPr rtl="0"/>
            <a:r>
              <a:rPr lang="zh-TW"/>
              <a:t>12.4 — CAPWAP 運作</a:t>
            </a:r>
          </a:p>
          <a:p>
            <a:pPr rtl="0"/>
            <a:r>
              <a:rPr lang="zh-TW"/>
              <a:t>12.4.2 — CAPWAP 簡介</a:t>
            </a:r>
          </a:p>
        </p:txBody>
      </p:sp>
      <p:sp>
        <p:nvSpPr>
          <p:cNvPr id="4" name="Slide Number Placeholder 3"/>
          <p:cNvSpPr>
            <a:spLocks noGrp="1"/>
          </p:cNvSpPr>
          <p:nvPr>
            <p:ph type="sldNum" sz="quarter" idx="5"/>
          </p:nvPr>
        </p:nvSpPr>
        <p:spPr/>
        <p:txBody>
          <a:bodyPr/>
          <a:lstStyle/>
          <a:p>
            <a:pPr rtl="0"/>
            <a:fld id="{5641018C-6CAF-B84E-B92C-ECB119457FBA}" type="slidenum">
              <a:rPr/>
              <a:t>853</a:t>
            </a:fld>
            <a:endParaRPr/>
          </a:p>
        </p:txBody>
      </p:sp>
    </p:spTree>
    <p:extLst>
      <p:ext uri="{BB962C8B-B14F-4D97-AF65-F5344CB8AC3E}">
        <p14:creationId xmlns:p14="http://schemas.microsoft.com/office/powerpoint/2010/main" val="4271592026"/>
      </p:ext>
    </p:extLst>
  </p:cSld>
  <p:clrMapOvr>
    <a:masterClrMapping/>
  </p:clrMapOvr>
</p:notes>
</file>

<file path=ppt/notesSlides/notesSlide854.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12 — 無線區域網路概念</a:t>
            </a:r>
          </a:p>
          <a:p>
            <a:pPr rtl="0"/>
            <a:r>
              <a:rPr lang="zh-TW"/>
              <a:t>12.4 — CAPWAP 運作</a:t>
            </a:r>
          </a:p>
          <a:p>
            <a:pPr rtl="0"/>
            <a:r>
              <a:rPr lang="zh-TW"/>
              <a:t>12.4.3 — 分割 MAC 架構</a:t>
            </a:r>
          </a:p>
        </p:txBody>
      </p:sp>
      <p:sp>
        <p:nvSpPr>
          <p:cNvPr id="4" name="Slide Number Placeholder 3"/>
          <p:cNvSpPr>
            <a:spLocks noGrp="1"/>
          </p:cNvSpPr>
          <p:nvPr>
            <p:ph type="sldNum" sz="quarter" idx="5"/>
          </p:nvPr>
        </p:nvSpPr>
        <p:spPr/>
        <p:txBody>
          <a:bodyPr/>
          <a:lstStyle/>
          <a:p>
            <a:pPr rtl="0"/>
            <a:fld id="{5641018C-6CAF-B84E-B92C-ECB119457FBA}" type="slidenum">
              <a:rPr/>
              <a:t>854</a:t>
            </a:fld>
            <a:endParaRPr/>
          </a:p>
        </p:txBody>
      </p:sp>
    </p:spTree>
    <p:extLst>
      <p:ext uri="{BB962C8B-B14F-4D97-AF65-F5344CB8AC3E}">
        <p14:creationId xmlns:p14="http://schemas.microsoft.com/office/powerpoint/2010/main" val="3645346790"/>
      </p:ext>
    </p:extLst>
  </p:cSld>
  <p:clrMapOvr>
    <a:masterClrMapping/>
  </p:clrMapOvr>
</p:notes>
</file>

<file path=ppt/notesSlides/notesSlide855.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12 — 無線區域網路概念</a:t>
            </a:r>
          </a:p>
          <a:p>
            <a:pPr rtl="0"/>
            <a:r>
              <a:rPr lang="zh-TW"/>
              <a:t>12.4 — CAPWAP 運作</a:t>
            </a:r>
          </a:p>
          <a:p>
            <a:pPr rtl="0"/>
            <a:r>
              <a:rPr lang="zh-TW"/>
              <a:t>12.4.4 – DTLS 加密</a:t>
            </a:r>
          </a:p>
        </p:txBody>
      </p:sp>
      <p:sp>
        <p:nvSpPr>
          <p:cNvPr id="4" name="Slide Number Placeholder 3"/>
          <p:cNvSpPr>
            <a:spLocks noGrp="1"/>
          </p:cNvSpPr>
          <p:nvPr>
            <p:ph type="sldNum" sz="quarter" idx="5"/>
          </p:nvPr>
        </p:nvSpPr>
        <p:spPr/>
        <p:txBody>
          <a:bodyPr/>
          <a:lstStyle/>
          <a:p>
            <a:pPr rtl="0"/>
            <a:fld id="{5641018C-6CAF-B84E-B92C-ECB119457FBA}" type="slidenum">
              <a:rPr/>
              <a:t>855</a:t>
            </a:fld>
            <a:endParaRPr/>
          </a:p>
        </p:txBody>
      </p:sp>
    </p:spTree>
    <p:extLst>
      <p:ext uri="{BB962C8B-B14F-4D97-AF65-F5344CB8AC3E}">
        <p14:creationId xmlns:p14="http://schemas.microsoft.com/office/powerpoint/2010/main" val="624367894"/>
      </p:ext>
    </p:extLst>
  </p:cSld>
  <p:clrMapOvr>
    <a:masterClrMapping/>
  </p:clrMapOvr>
</p:notes>
</file>

<file path=ppt/notesSlides/notesSlide856.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12 — 無線區域網路概念</a:t>
            </a:r>
          </a:p>
          <a:p>
            <a:pPr rtl="0"/>
            <a:r>
              <a:rPr lang="zh-TW"/>
              <a:t>12.4 — CAPWAP 運作</a:t>
            </a:r>
          </a:p>
          <a:p>
            <a:pPr rtl="0"/>
            <a:r>
              <a:rPr lang="zh-TW"/>
              <a:t>12.4.5 — 彈性連接 AP</a:t>
            </a:r>
          </a:p>
          <a:p>
            <a:pPr rtl="0"/>
            <a:r>
              <a:rPr lang="zh-TW"/>
              <a:t>12.4.6 — 檢查你的理解 — CAPWAP 運作</a:t>
            </a:r>
          </a:p>
        </p:txBody>
      </p:sp>
      <p:sp>
        <p:nvSpPr>
          <p:cNvPr id="4" name="Slide Number Placeholder 3"/>
          <p:cNvSpPr>
            <a:spLocks noGrp="1"/>
          </p:cNvSpPr>
          <p:nvPr>
            <p:ph type="sldNum" sz="quarter" idx="5"/>
          </p:nvPr>
        </p:nvSpPr>
        <p:spPr/>
        <p:txBody>
          <a:bodyPr/>
          <a:lstStyle/>
          <a:p>
            <a:pPr rtl="0"/>
            <a:fld id="{5641018C-6CAF-B84E-B92C-ECB119457FBA}" type="slidenum">
              <a:rPr/>
              <a:t>856</a:t>
            </a:fld>
            <a:endParaRPr/>
          </a:p>
        </p:txBody>
      </p:sp>
    </p:spTree>
    <p:extLst>
      <p:ext uri="{BB962C8B-B14F-4D97-AF65-F5344CB8AC3E}">
        <p14:creationId xmlns:p14="http://schemas.microsoft.com/office/powerpoint/2010/main" val="2165508044"/>
      </p:ext>
    </p:extLst>
  </p:cSld>
  <p:clrMapOvr>
    <a:masterClrMapping/>
  </p:clrMapOvr>
</p:notes>
</file>

<file path=ppt/notesSlides/notesSlide857.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12 — 無線區域網路概念</a:t>
            </a:r>
          </a:p>
          <a:p>
            <a:pPr rtl="0"/>
            <a:r>
              <a:rPr lang="zh-TW"/>
              <a:t>12.5 — 頻道管理</a:t>
            </a:r>
          </a:p>
          <a:p>
            <a:pPr rtl="0"/>
            <a:r>
              <a:rPr lang="zh-TW"/>
              <a:t>12.5.1 — 頻率頻道飽和</a:t>
            </a:r>
          </a:p>
        </p:txBody>
      </p:sp>
      <p:sp>
        <p:nvSpPr>
          <p:cNvPr id="4" name="Slide Number Placeholder 3"/>
          <p:cNvSpPr>
            <a:spLocks noGrp="1"/>
          </p:cNvSpPr>
          <p:nvPr>
            <p:ph type="sldNum" sz="quarter" idx="5"/>
          </p:nvPr>
        </p:nvSpPr>
        <p:spPr/>
        <p:txBody>
          <a:bodyPr/>
          <a:lstStyle/>
          <a:p>
            <a:pPr rtl="0"/>
            <a:fld id="{5641018C-6CAF-B84E-B92C-ECB119457FBA}" type="slidenum">
              <a:rPr/>
              <a:t>857</a:t>
            </a:fld>
            <a:endParaRPr/>
          </a:p>
        </p:txBody>
      </p:sp>
    </p:spTree>
    <p:extLst>
      <p:ext uri="{BB962C8B-B14F-4D97-AF65-F5344CB8AC3E}">
        <p14:creationId xmlns:p14="http://schemas.microsoft.com/office/powerpoint/2010/main" val="1596831305"/>
      </p:ext>
    </p:extLst>
  </p:cSld>
  <p:clrMapOvr>
    <a:masterClrMapping/>
  </p:clrMapOvr>
</p:notes>
</file>

<file path=ppt/notesSlides/notesSlide858.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12 — 無線區域網路概念</a:t>
            </a:r>
          </a:p>
          <a:p>
            <a:pPr rtl="0"/>
            <a:r>
              <a:rPr lang="zh-TW"/>
              <a:t>12.5 — 頻道管理</a:t>
            </a:r>
          </a:p>
          <a:p>
            <a:pPr rtl="0"/>
            <a:r>
              <a:rPr lang="zh-TW"/>
              <a:t>12.5.2 — 頻道選擇</a:t>
            </a:r>
          </a:p>
        </p:txBody>
      </p:sp>
      <p:sp>
        <p:nvSpPr>
          <p:cNvPr id="4" name="Slide Number Placeholder 3"/>
          <p:cNvSpPr>
            <a:spLocks noGrp="1"/>
          </p:cNvSpPr>
          <p:nvPr>
            <p:ph type="sldNum" sz="quarter" idx="5"/>
          </p:nvPr>
        </p:nvSpPr>
        <p:spPr/>
        <p:txBody>
          <a:bodyPr/>
          <a:lstStyle/>
          <a:p>
            <a:pPr rtl="0"/>
            <a:fld id="{5641018C-6CAF-B84E-B92C-ECB119457FBA}" type="slidenum">
              <a:rPr/>
              <a:t>858</a:t>
            </a:fld>
            <a:endParaRPr/>
          </a:p>
        </p:txBody>
      </p:sp>
    </p:spTree>
    <p:extLst>
      <p:ext uri="{BB962C8B-B14F-4D97-AF65-F5344CB8AC3E}">
        <p14:creationId xmlns:p14="http://schemas.microsoft.com/office/powerpoint/2010/main" val="412595892"/>
      </p:ext>
    </p:extLst>
  </p:cSld>
  <p:clrMapOvr>
    <a:masterClrMapping/>
  </p:clrMapOvr>
</p:notes>
</file>

<file path=ppt/notesSlides/notesSlide859.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12 — 無線區域網路概念</a:t>
            </a:r>
          </a:p>
          <a:p>
            <a:pPr rtl="0"/>
            <a:r>
              <a:rPr lang="zh-TW"/>
              <a:t>12.5 — 頻道管理</a:t>
            </a:r>
          </a:p>
          <a:p>
            <a:pPr rtl="0"/>
            <a:r>
              <a:rPr lang="zh-TW"/>
              <a:t>12.5.2 — 頻道選擇 (續)</a:t>
            </a:r>
          </a:p>
        </p:txBody>
      </p:sp>
      <p:sp>
        <p:nvSpPr>
          <p:cNvPr id="4" name="Slide Number Placeholder 3"/>
          <p:cNvSpPr>
            <a:spLocks noGrp="1"/>
          </p:cNvSpPr>
          <p:nvPr>
            <p:ph type="sldNum" sz="quarter" idx="5"/>
          </p:nvPr>
        </p:nvSpPr>
        <p:spPr/>
        <p:txBody>
          <a:bodyPr/>
          <a:lstStyle/>
          <a:p>
            <a:pPr rtl="0"/>
            <a:fld id="{5641018C-6CAF-B84E-B92C-ECB119457FBA}" type="slidenum">
              <a:rPr/>
              <a:t>859</a:t>
            </a:fld>
            <a:endParaRPr/>
          </a:p>
        </p:txBody>
      </p:sp>
    </p:spTree>
    <p:extLst>
      <p:ext uri="{BB962C8B-B14F-4D97-AF65-F5344CB8AC3E}">
        <p14:creationId xmlns:p14="http://schemas.microsoft.com/office/powerpoint/2010/main" val="2895100210"/>
      </p:ext>
    </p:extLst>
  </p:cSld>
  <p:clrMapOvr>
    <a:masterClrMapping/>
  </p:clrMapOvr>
</p:notes>
</file>

<file path=ppt/notesSlides/notesSlide86.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112642" name="Rectangle 11"/>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a:defRPr>
            </a:lvl1pPr>
            <a:lvl2pPr marL="742950" indent="-285750" defTabSz="882650">
              <a:defRPr sz="2400">
                <a:solidFill>
                  <a:schemeClr val="tx1"/>
                </a:solidFill>
                <a:latin typeface="Arial"/>
              </a:defRPr>
            </a:lvl2pPr>
            <a:lvl3pPr marL="1143000" indent="-228600" defTabSz="882650">
              <a:defRPr sz="2400">
                <a:solidFill>
                  <a:schemeClr val="tx1"/>
                </a:solidFill>
                <a:latin typeface="Arial"/>
              </a:defRPr>
            </a:lvl3pPr>
            <a:lvl4pPr marL="1600200" indent="-228600" defTabSz="882650">
              <a:defRPr sz="2400">
                <a:solidFill>
                  <a:schemeClr val="tx1"/>
                </a:solidFill>
                <a:latin typeface="Arial"/>
              </a:defRPr>
            </a:lvl4pPr>
            <a:lvl5pPr marL="2057400" indent="-228600" defTabSz="882650">
              <a:defRPr sz="2400">
                <a:solidFill>
                  <a:schemeClr val="tx1"/>
                </a:solidFill>
                <a:latin typeface="Arial"/>
              </a:defRPr>
            </a:lvl5pPr>
            <a:lvl6pPr marL="2514600" indent="-228600" algn="ctr" defTabSz="882650" eaLnBrk="0" fontAlgn="base" hangingPunct="0">
              <a:lnSpc>
                <a:spcPct val="90000"/>
              </a:lnSpc>
              <a:spcBef>
                <a:spcPct val="0"/>
              </a:spcBef>
              <a:spcAft>
                <a:spcPct val="0"/>
              </a:spcAft>
              <a:defRPr sz="2400">
                <a:solidFill>
                  <a:schemeClr val="tx1"/>
                </a:solidFill>
                <a:latin typeface="Arial"/>
              </a:defRPr>
            </a:lvl6pPr>
            <a:lvl7pPr marL="2971800" indent="-228600" algn="ctr" defTabSz="882650" eaLnBrk="0" fontAlgn="base" hangingPunct="0">
              <a:lnSpc>
                <a:spcPct val="90000"/>
              </a:lnSpc>
              <a:spcBef>
                <a:spcPct val="0"/>
              </a:spcBef>
              <a:spcAft>
                <a:spcPct val="0"/>
              </a:spcAft>
              <a:defRPr sz="2400">
                <a:solidFill>
                  <a:schemeClr val="tx1"/>
                </a:solidFill>
                <a:latin typeface="Arial"/>
              </a:defRPr>
            </a:lvl7pPr>
            <a:lvl8pPr marL="3429000" indent="-228600" algn="ctr" defTabSz="882650" eaLnBrk="0" fontAlgn="base" hangingPunct="0">
              <a:lnSpc>
                <a:spcPct val="90000"/>
              </a:lnSpc>
              <a:spcBef>
                <a:spcPct val="0"/>
              </a:spcBef>
              <a:spcAft>
                <a:spcPct val="0"/>
              </a:spcAft>
              <a:defRPr sz="2400">
                <a:solidFill>
                  <a:schemeClr val="tx1"/>
                </a:solidFill>
                <a:latin typeface="Arial"/>
              </a:defRPr>
            </a:lvl8pPr>
            <a:lvl9pPr marL="3886200" indent="-228600" algn="ctr" defTabSz="882650" eaLnBrk="0" fontAlgn="base" hangingPunct="0">
              <a:lnSpc>
                <a:spcPct val="90000"/>
              </a:lnSpc>
              <a:spcBef>
                <a:spcPct val="0"/>
              </a:spcBef>
              <a:spcAft>
                <a:spcPct val="0"/>
              </a:spcAft>
              <a:defRPr sz="2400">
                <a:solidFill>
                  <a:schemeClr val="tx1"/>
                </a:solidFill>
                <a:latin typeface="Arial"/>
              </a:defRPr>
            </a:lvl9pPr>
          </a:lstStyle>
          <a:p>
            <a:pPr rtl="0"/>
            <a:fld id="{04267211-205D-47E8-9F29-7E4C01D43DC3}" type="slidenum">
              <a:rPr sz="800">
                <a:solidFill>
                  <a:prstClr val="black"/>
                </a:solidFill>
              </a:rPr>
              <a:pPr rtl="0"/>
              <a:t>86</a:t>
            </a:fld>
            <a:endParaRPr sz="800">
              <a:solidFill>
                <a:prstClr val="black"/>
              </a:solidFill>
            </a:endParaRPr>
          </a:p>
        </p:txBody>
      </p:sp>
      <p:sp>
        <p:nvSpPr>
          <p:cNvPr id="112643" name="Rectangle 2"/>
          <p:cNvSpPr>
            <a:spLocks noGrp="1" noRot="1" noChangeAspect="1" noChangeArrowheads="1" noTextEdit="1"/>
          </p:cNvSpPr>
          <p:nvPr>
            <p:ph type="sldImg"/>
          </p:nvPr>
        </p:nvSpPr>
        <p:spPr>
          <a:xfrm>
            <a:off x="1168400" y="1243013"/>
            <a:ext cx="4470400" cy="3354387"/>
          </a:xfrm>
        </p:spPr>
      </p:sp>
      <p:sp>
        <p:nvSpPr>
          <p:cNvPr id="11264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buFontTx/>
              <a:buNone/>
            </a:pPr>
            <a:r>
              <a:rPr lang="zh-TW" sz="1200" b="0"/>
              <a:t>3 – </a:t>
            </a:r>
            <a:r>
              <a:rPr lang="zh-TW" sz="1200">
                <a:solidFill>
                  <a:schemeClr val="accent5">
                    <a:lumMod val="40000"/>
                    <a:lumOff val="60000"/>
                  </a:schemeClr>
                </a:solidFill>
              </a:rPr>
              <a:t>協議和模式</a:t>
            </a:r>
          </a:p>
          <a:p>
            <a:pPr rtl="0">
              <a:buFontTx/>
              <a:buNone/>
            </a:pPr>
            <a:r>
              <a:rPr lang="zh-TW" sz="1200" b="0"/>
              <a:t>3.1 – 規則</a:t>
            </a:r>
          </a:p>
          <a:p>
            <a:pPr rtl="0">
              <a:lnSpc>
                <a:spcPct val="80000"/>
              </a:lnSpc>
              <a:buFontTx/>
              <a:buNone/>
            </a:pPr>
            <a:r>
              <a:rPr lang="zh-TW">
                <a:latin typeface="Arial"/>
              </a:rPr>
              <a:t>3.1.6</a:t>
            </a:r>
            <a:r>
              <a:rPr lang="zh-TW" baseline="0">
                <a:latin typeface="Arial"/>
              </a:rPr>
              <a:t> </a:t>
            </a:r>
            <a:r>
              <a:rPr lang="zh-TW" sz="1200" b="0"/>
              <a:t>– </a:t>
            </a:r>
            <a:r>
              <a:rPr lang="zh-TW"/>
              <a:t>訊息編碼</a:t>
            </a:r>
          </a:p>
          <a:p>
            <a:pPr>
              <a:lnSpc>
                <a:spcPct val="80000"/>
              </a:lnSpc>
              <a:buFontTx/>
              <a:buNone/>
            </a:pPr>
            <a:endParaRPr lang="en-US"/>
          </a:p>
        </p:txBody>
      </p:sp>
    </p:spTree>
    <p:extLst>
      <p:ext uri="{BB962C8B-B14F-4D97-AF65-F5344CB8AC3E}">
        <p14:creationId xmlns:p14="http://schemas.microsoft.com/office/powerpoint/2010/main" val="864385181"/>
      </p:ext>
    </p:extLst>
  </p:cSld>
  <p:clrMapOvr>
    <a:masterClrMapping/>
  </p:clrMapOvr>
</p:notes>
</file>

<file path=ppt/notesSlides/notesSlide860.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12 — 無線區域網路概念</a:t>
            </a:r>
          </a:p>
          <a:p>
            <a:pPr rtl="0"/>
            <a:r>
              <a:rPr lang="zh-TW"/>
              <a:t>12.5 — 頻道管理</a:t>
            </a:r>
          </a:p>
          <a:p>
            <a:pPr rtl="0"/>
            <a:r>
              <a:rPr lang="zh-TW"/>
              <a:t>12.5.3 — 規劃 WLAN 部署</a:t>
            </a:r>
          </a:p>
          <a:p>
            <a:pPr rtl="0"/>
            <a:r>
              <a:rPr lang="zh-TW"/>
              <a:t>12.5.4 — 檢查你的瞭解 — 頻道管理</a:t>
            </a:r>
          </a:p>
        </p:txBody>
      </p:sp>
      <p:sp>
        <p:nvSpPr>
          <p:cNvPr id="4" name="Slide Number Placeholder 3"/>
          <p:cNvSpPr>
            <a:spLocks noGrp="1"/>
          </p:cNvSpPr>
          <p:nvPr>
            <p:ph type="sldNum" sz="quarter" idx="5"/>
          </p:nvPr>
        </p:nvSpPr>
        <p:spPr/>
        <p:txBody>
          <a:bodyPr/>
          <a:lstStyle/>
          <a:p>
            <a:pPr rtl="0"/>
            <a:fld id="{5641018C-6CAF-B84E-B92C-ECB119457FBA}" type="slidenum">
              <a:rPr/>
              <a:t>860</a:t>
            </a:fld>
            <a:endParaRPr/>
          </a:p>
        </p:txBody>
      </p:sp>
    </p:spTree>
    <p:extLst>
      <p:ext uri="{BB962C8B-B14F-4D97-AF65-F5344CB8AC3E}">
        <p14:creationId xmlns:p14="http://schemas.microsoft.com/office/powerpoint/2010/main" val="1229409521"/>
      </p:ext>
    </p:extLst>
  </p:cSld>
  <p:clrMapOvr>
    <a:masterClrMapping/>
  </p:clrMapOvr>
</p:notes>
</file>

<file path=ppt/notesSlides/notesSlide861.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12 — 無線區域網路概念</a:t>
            </a:r>
          </a:p>
          <a:p>
            <a:pPr rtl="0"/>
            <a:r>
              <a:rPr lang="zh-TW"/>
              <a:t>12.6 — 無線區域網路威脅</a:t>
            </a:r>
          </a:p>
          <a:p>
            <a:pPr rtl="0"/>
            <a:r>
              <a:rPr lang="zh-TW"/>
              <a:t>12.6.2 — 無線安全概觀</a:t>
            </a:r>
          </a:p>
        </p:txBody>
      </p:sp>
      <p:sp>
        <p:nvSpPr>
          <p:cNvPr id="4" name="Slide Number Placeholder 3"/>
          <p:cNvSpPr>
            <a:spLocks noGrp="1"/>
          </p:cNvSpPr>
          <p:nvPr>
            <p:ph type="sldNum" sz="quarter" idx="5"/>
          </p:nvPr>
        </p:nvSpPr>
        <p:spPr/>
        <p:txBody>
          <a:bodyPr/>
          <a:lstStyle/>
          <a:p>
            <a:pPr rtl="0"/>
            <a:fld id="{5641018C-6CAF-B84E-B92C-ECB119457FBA}" type="slidenum">
              <a:rPr/>
              <a:t>861</a:t>
            </a:fld>
            <a:endParaRPr/>
          </a:p>
        </p:txBody>
      </p:sp>
    </p:spTree>
    <p:extLst>
      <p:ext uri="{BB962C8B-B14F-4D97-AF65-F5344CB8AC3E}">
        <p14:creationId xmlns:p14="http://schemas.microsoft.com/office/powerpoint/2010/main" val="414893869"/>
      </p:ext>
    </p:extLst>
  </p:cSld>
  <p:clrMapOvr>
    <a:masterClrMapping/>
  </p:clrMapOvr>
</p:notes>
</file>

<file path=ppt/notesSlides/notesSlide862.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12 — 無線區域網路概念</a:t>
            </a:r>
          </a:p>
          <a:p>
            <a:pPr rtl="0"/>
            <a:r>
              <a:rPr lang="zh-TW"/>
              <a:t>12.6 — 無線區域網路威脅</a:t>
            </a:r>
          </a:p>
          <a:p>
            <a:pPr rtl="0"/>
            <a:r>
              <a:rPr lang="zh-TW"/>
              <a:t>12.6.3 — DoS 攻擊</a:t>
            </a:r>
          </a:p>
        </p:txBody>
      </p:sp>
      <p:sp>
        <p:nvSpPr>
          <p:cNvPr id="4" name="Slide Number Placeholder 3"/>
          <p:cNvSpPr>
            <a:spLocks noGrp="1"/>
          </p:cNvSpPr>
          <p:nvPr>
            <p:ph type="sldNum" sz="quarter" idx="5"/>
          </p:nvPr>
        </p:nvSpPr>
        <p:spPr/>
        <p:txBody>
          <a:bodyPr/>
          <a:lstStyle/>
          <a:p>
            <a:pPr rtl="0"/>
            <a:fld id="{5641018C-6CAF-B84E-B92C-ECB119457FBA}" type="slidenum">
              <a:rPr/>
              <a:t>862</a:t>
            </a:fld>
            <a:endParaRPr/>
          </a:p>
        </p:txBody>
      </p:sp>
    </p:spTree>
    <p:extLst>
      <p:ext uri="{BB962C8B-B14F-4D97-AF65-F5344CB8AC3E}">
        <p14:creationId xmlns:p14="http://schemas.microsoft.com/office/powerpoint/2010/main" val="4065395479"/>
      </p:ext>
    </p:extLst>
  </p:cSld>
  <p:clrMapOvr>
    <a:masterClrMapping/>
  </p:clrMapOvr>
</p:notes>
</file>

<file path=ppt/notesSlides/notesSlide863.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12 — 無線區域網路概念</a:t>
            </a:r>
          </a:p>
          <a:p>
            <a:pPr rtl="0"/>
            <a:r>
              <a:rPr lang="zh-TW"/>
              <a:t>12.6 — 無線區域網路威脅</a:t>
            </a:r>
          </a:p>
          <a:p>
            <a:pPr rtl="0"/>
            <a:r>
              <a:rPr lang="zh-TW"/>
              <a:t>12.6.4 — 惡意存取點</a:t>
            </a:r>
          </a:p>
        </p:txBody>
      </p:sp>
      <p:sp>
        <p:nvSpPr>
          <p:cNvPr id="4" name="Slide Number Placeholder 3"/>
          <p:cNvSpPr>
            <a:spLocks noGrp="1"/>
          </p:cNvSpPr>
          <p:nvPr>
            <p:ph type="sldNum" sz="quarter" idx="5"/>
          </p:nvPr>
        </p:nvSpPr>
        <p:spPr/>
        <p:txBody>
          <a:bodyPr/>
          <a:lstStyle/>
          <a:p>
            <a:pPr rtl="0"/>
            <a:fld id="{5641018C-6CAF-B84E-B92C-ECB119457FBA}" type="slidenum">
              <a:rPr/>
              <a:t>863</a:t>
            </a:fld>
            <a:endParaRPr/>
          </a:p>
        </p:txBody>
      </p:sp>
    </p:spTree>
    <p:extLst>
      <p:ext uri="{BB962C8B-B14F-4D97-AF65-F5344CB8AC3E}">
        <p14:creationId xmlns:p14="http://schemas.microsoft.com/office/powerpoint/2010/main" val="2272873938"/>
      </p:ext>
    </p:extLst>
  </p:cSld>
  <p:clrMapOvr>
    <a:masterClrMapping/>
  </p:clrMapOvr>
</p:notes>
</file>

<file path=ppt/notesSlides/notesSlide864.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12 — 無線區域網路概念</a:t>
            </a:r>
          </a:p>
          <a:p>
            <a:pPr rtl="0"/>
            <a:r>
              <a:rPr lang="zh-TW"/>
              <a:t>12.6 — 無線區域網路威脅</a:t>
            </a:r>
          </a:p>
          <a:p>
            <a:pPr rtl="0"/>
            <a:r>
              <a:rPr lang="zh-TW"/>
              <a:t>12.6.5 – 中間人攻擊</a:t>
            </a:r>
          </a:p>
          <a:p>
            <a:pPr rtl="0"/>
            <a:r>
              <a:rPr lang="zh-TW"/>
              <a:t>12.6.6 — 檢查你的瞭解 — WLAN 威脅</a:t>
            </a:r>
          </a:p>
        </p:txBody>
      </p:sp>
      <p:sp>
        <p:nvSpPr>
          <p:cNvPr id="4" name="Slide Number Placeholder 3"/>
          <p:cNvSpPr>
            <a:spLocks noGrp="1"/>
          </p:cNvSpPr>
          <p:nvPr>
            <p:ph type="sldNum" sz="quarter" idx="5"/>
          </p:nvPr>
        </p:nvSpPr>
        <p:spPr/>
        <p:txBody>
          <a:bodyPr/>
          <a:lstStyle/>
          <a:p>
            <a:pPr rtl="0"/>
            <a:fld id="{5641018C-6CAF-B84E-B92C-ECB119457FBA}" type="slidenum">
              <a:rPr/>
              <a:t>864</a:t>
            </a:fld>
            <a:endParaRPr/>
          </a:p>
        </p:txBody>
      </p:sp>
    </p:spTree>
    <p:extLst>
      <p:ext uri="{BB962C8B-B14F-4D97-AF65-F5344CB8AC3E}">
        <p14:creationId xmlns:p14="http://schemas.microsoft.com/office/powerpoint/2010/main" val="2446333704"/>
      </p:ext>
    </p:extLst>
  </p:cSld>
  <p:clrMapOvr>
    <a:masterClrMapping/>
  </p:clrMapOvr>
</p:notes>
</file>

<file path=ppt/notesSlides/notesSlide865.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12 — 無線區域網路概念</a:t>
            </a:r>
          </a:p>
          <a:p>
            <a:pPr rtl="0"/>
            <a:r>
              <a:rPr lang="zh-TW"/>
              <a:t>12.7 — 安全無線區域網路</a:t>
            </a:r>
          </a:p>
          <a:p>
            <a:pPr rtl="0"/>
            <a:r>
              <a:rPr lang="zh-TW"/>
              <a:t>12.7.2 — SSID 隱藏和 MAC 位址過濾</a:t>
            </a:r>
          </a:p>
        </p:txBody>
      </p:sp>
      <p:sp>
        <p:nvSpPr>
          <p:cNvPr id="4" name="Slide Number Placeholder 3"/>
          <p:cNvSpPr>
            <a:spLocks noGrp="1"/>
          </p:cNvSpPr>
          <p:nvPr>
            <p:ph type="sldNum" sz="quarter" idx="5"/>
          </p:nvPr>
        </p:nvSpPr>
        <p:spPr/>
        <p:txBody>
          <a:bodyPr/>
          <a:lstStyle/>
          <a:p>
            <a:pPr rtl="0"/>
            <a:fld id="{5641018C-6CAF-B84E-B92C-ECB119457FBA}" type="slidenum">
              <a:rPr/>
              <a:t>865</a:t>
            </a:fld>
            <a:endParaRPr/>
          </a:p>
        </p:txBody>
      </p:sp>
    </p:spTree>
    <p:extLst>
      <p:ext uri="{BB962C8B-B14F-4D97-AF65-F5344CB8AC3E}">
        <p14:creationId xmlns:p14="http://schemas.microsoft.com/office/powerpoint/2010/main" val="1727211916"/>
      </p:ext>
    </p:extLst>
  </p:cSld>
  <p:clrMapOvr>
    <a:masterClrMapping/>
  </p:clrMapOvr>
</p:notes>
</file>

<file path=ppt/notesSlides/notesSlide866.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12 — 無線區域網路概念</a:t>
            </a:r>
          </a:p>
          <a:p>
            <a:pPr rtl="0"/>
            <a:r>
              <a:rPr lang="zh-TW"/>
              <a:t>12.7 — 安全無線區域網路</a:t>
            </a:r>
          </a:p>
          <a:p>
            <a:pPr rtl="0"/>
            <a:r>
              <a:rPr lang="zh-TW"/>
              <a:t>12.7.3 — 802.11 原始驗證方法</a:t>
            </a:r>
          </a:p>
        </p:txBody>
      </p:sp>
      <p:sp>
        <p:nvSpPr>
          <p:cNvPr id="4" name="Slide Number Placeholder 3"/>
          <p:cNvSpPr>
            <a:spLocks noGrp="1"/>
          </p:cNvSpPr>
          <p:nvPr>
            <p:ph type="sldNum" sz="quarter" idx="5"/>
          </p:nvPr>
        </p:nvSpPr>
        <p:spPr/>
        <p:txBody>
          <a:bodyPr/>
          <a:lstStyle/>
          <a:p>
            <a:pPr rtl="0"/>
            <a:fld id="{5641018C-6CAF-B84E-B92C-ECB119457FBA}" type="slidenum">
              <a:rPr/>
              <a:t>866</a:t>
            </a:fld>
            <a:endParaRPr/>
          </a:p>
        </p:txBody>
      </p:sp>
    </p:spTree>
    <p:extLst>
      <p:ext uri="{BB962C8B-B14F-4D97-AF65-F5344CB8AC3E}">
        <p14:creationId xmlns:p14="http://schemas.microsoft.com/office/powerpoint/2010/main" val="204138283"/>
      </p:ext>
    </p:extLst>
  </p:cSld>
  <p:clrMapOvr>
    <a:masterClrMapping/>
  </p:clrMapOvr>
</p:notes>
</file>

<file path=ppt/notesSlides/notesSlide867.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12 — 無線區域網路概念</a:t>
            </a:r>
          </a:p>
          <a:p>
            <a:pPr rtl="0"/>
            <a:r>
              <a:rPr lang="zh-TW"/>
              <a:t>12.7 — 安全無線區域網路</a:t>
            </a:r>
          </a:p>
          <a:p>
            <a:pPr rtl="0"/>
            <a:r>
              <a:rPr lang="zh-TW"/>
              <a:t>12.7.4 – 共用金鑰驗證方法</a:t>
            </a:r>
          </a:p>
        </p:txBody>
      </p:sp>
      <p:sp>
        <p:nvSpPr>
          <p:cNvPr id="4" name="Slide Number Placeholder 3"/>
          <p:cNvSpPr>
            <a:spLocks noGrp="1"/>
          </p:cNvSpPr>
          <p:nvPr>
            <p:ph type="sldNum" sz="quarter" idx="5"/>
          </p:nvPr>
        </p:nvSpPr>
        <p:spPr/>
        <p:txBody>
          <a:bodyPr/>
          <a:lstStyle/>
          <a:p>
            <a:pPr rtl="0"/>
            <a:fld id="{5641018C-6CAF-B84E-B92C-ECB119457FBA}" type="slidenum">
              <a:rPr/>
              <a:t>867</a:t>
            </a:fld>
            <a:endParaRPr/>
          </a:p>
        </p:txBody>
      </p:sp>
    </p:spTree>
    <p:extLst>
      <p:ext uri="{BB962C8B-B14F-4D97-AF65-F5344CB8AC3E}">
        <p14:creationId xmlns:p14="http://schemas.microsoft.com/office/powerpoint/2010/main" val="1997863313"/>
      </p:ext>
    </p:extLst>
  </p:cSld>
  <p:clrMapOvr>
    <a:masterClrMapping/>
  </p:clrMapOvr>
</p:notes>
</file>

<file path=ppt/notesSlides/notesSlide868.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12 — 無線區域網路概念</a:t>
            </a:r>
          </a:p>
          <a:p>
            <a:pPr rtl="0"/>
            <a:r>
              <a:rPr lang="zh-TW"/>
              <a:t>12.7 — 安全無線區域網路</a:t>
            </a:r>
          </a:p>
          <a:p>
            <a:pPr rtl="0"/>
            <a:r>
              <a:rPr lang="zh-TW"/>
              <a:t>12.7.5 — 驗證家庭使用者</a:t>
            </a:r>
          </a:p>
        </p:txBody>
      </p:sp>
      <p:sp>
        <p:nvSpPr>
          <p:cNvPr id="4" name="Slide Number Placeholder 3"/>
          <p:cNvSpPr>
            <a:spLocks noGrp="1"/>
          </p:cNvSpPr>
          <p:nvPr>
            <p:ph type="sldNum" sz="quarter" idx="5"/>
          </p:nvPr>
        </p:nvSpPr>
        <p:spPr/>
        <p:txBody>
          <a:bodyPr/>
          <a:lstStyle/>
          <a:p>
            <a:pPr rtl="0"/>
            <a:fld id="{5641018C-6CAF-B84E-B92C-ECB119457FBA}" type="slidenum">
              <a:rPr/>
              <a:t>868</a:t>
            </a:fld>
            <a:endParaRPr/>
          </a:p>
        </p:txBody>
      </p:sp>
    </p:spTree>
    <p:extLst>
      <p:ext uri="{BB962C8B-B14F-4D97-AF65-F5344CB8AC3E}">
        <p14:creationId xmlns:p14="http://schemas.microsoft.com/office/powerpoint/2010/main" val="2787268788"/>
      </p:ext>
    </p:extLst>
  </p:cSld>
  <p:clrMapOvr>
    <a:masterClrMapping/>
  </p:clrMapOvr>
</p:notes>
</file>

<file path=ppt/notesSlides/notesSlide869.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12 — 無線區域網路概念</a:t>
            </a:r>
          </a:p>
          <a:p>
            <a:pPr rtl="0"/>
            <a:r>
              <a:rPr lang="zh-TW"/>
              <a:t>12.7 — 安全無線區域網路</a:t>
            </a:r>
          </a:p>
          <a:p>
            <a:pPr rtl="0"/>
            <a:r>
              <a:rPr lang="zh-TW"/>
              <a:t>12.7.6 – 加密方法</a:t>
            </a:r>
          </a:p>
        </p:txBody>
      </p:sp>
      <p:sp>
        <p:nvSpPr>
          <p:cNvPr id="4" name="Slide Number Placeholder 3"/>
          <p:cNvSpPr>
            <a:spLocks noGrp="1"/>
          </p:cNvSpPr>
          <p:nvPr>
            <p:ph type="sldNum" sz="quarter" idx="5"/>
          </p:nvPr>
        </p:nvSpPr>
        <p:spPr/>
        <p:txBody>
          <a:bodyPr/>
          <a:lstStyle/>
          <a:p>
            <a:pPr rtl="0"/>
            <a:fld id="{5641018C-6CAF-B84E-B92C-ECB119457FBA}" type="slidenum">
              <a:rPr/>
              <a:t>869</a:t>
            </a:fld>
            <a:endParaRPr/>
          </a:p>
        </p:txBody>
      </p:sp>
    </p:spTree>
    <p:extLst>
      <p:ext uri="{BB962C8B-B14F-4D97-AF65-F5344CB8AC3E}">
        <p14:creationId xmlns:p14="http://schemas.microsoft.com/office/powerpoint/2010/main" val="4127102630"/>
      </p:ext>
    </p:extLst>
  </p:cSld>
  <p:clrMapOvr>
    <a:masterClrMapping/>
  </p:clrMapOvr>
</p:notes>
</file>

<file path=ppt/notesSlides/notesSlide87.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112642" name="Rectangle 11"/>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a:defRPr>
            </a:lvl1pPr>
            <a:lvl2pPr marL="742950" indent="-285750" defTabSz="882650">
              <a:defRPr sz="2400">
                <a:solidFill>
                  <a:schemeClr val="tx1"/>
                </a:solidFill>
                <a:latin typeface="Arial"/>
              </a:defRPr>
            </a:lvl2pPr>
            <a:lvl3pPr marL="1143000" indent="-228600" defTabSz="882650">
              <a:defRPr sz="2400">
                <a:solidFill>
                  <a:schemeClr val="tx1"/>
                </a:solidFill>
                <a:latin typeface="Arial"/>
              </a:defRPr>
            </a:lvl3pPr>
            <a:lvl4pPr marL="1600200" indent="-228600" defTabSz="882650">
              <a:defRPr sz="2400">
                <a:solidFill>
                  <a:schemeClr val="tx1"/>
                </a:solidFill>
                <a:latin typeface="Arial"/>
              </a:defRPr>
            </a:lvl4pPr>
            <a:lvl5pPr marL="2057400" indent="-228600" defTabSz="882650">
              <a:defRPr sz="2400">
                <a:solidFill>
                  <a:schemeClr val="tx1"/>
                </a:solidFill>
                <a:latin typeface="Arial"/>
              </a:defRPr>
            </a:lvl5pPr>
            <a:lvl6pPr marL="2514600" indent="-228600" algn="ctr" defTabSz="882650" eaLnBrk="0" fontAlgn="base" hangingPunct="0">
              <a:lnSpc>
                <a:spcPct val="90000"/>
              </a:lnSpc>
              <a:spcBef>
                <a:spcPct val="0"/>
              </a:spcBef>
              <a:spcAft>
                <a:spcPct val="0"/>
              </a:spcAft>
              <a:defRPr sz="2400">
                <a:solidFill>
                  <a:schemeClr val="tx1"/>
                </a:solidFill>
                <a:latin typeface="Arial"/>
              </a:defRPr>
            </a:lvl6pPr>
            <a:lvl7pPr marL="2971800" indent="-228600" algn="ctr" defTabSz="882650" eaLnBrk="0" fontAlgn="base" hangingPunct="0">
              <a:lnSpc>
                <a:spcPct val="90000"/>
              </a:lnSpc>
              <a:spcBef>
                <a:spcPct val="0"/>
              </a:spcBef>
              <a:spcAft>
                <a:spcPct val="0"/>
              </a:spcAft>
              <a:defRPr sz="2400">
                <a:solidFill>
                  <a:schemeClr val="tx1"/>
                </a:solidFill>
                <a:latin typeface="Arial"/>
              </a:defRPr>
            </a:lvl7pPr>
            <a:lvl8pPr marL="3429000" indent="-228600" algn="ctr" defTabSz="882650" eaLnBrk="0" fontAlgn="base" hangingPunct="0">
              <a:lnSpc>
                <a:spcPct val="90000"/>
              </a:lnSpc>
              <a:spcBef>
                <a:spcPct val="0"/>
              </a:spcBef>
              <a:spcAft>
                <a:spcPct val="0"/>
              </a:spcAft>
              <a:defRPr sz="2400">
                <a:solidFill>
                  <a:schemeClr val="tx1"/>
                </a:solidFill>
                <a:latin typeface="Arial"/>
              </a:defRPr>
            </a:lvl8pPr>
            <a:lvl9pPr marL="3886200" indent="-228600" algn="ctr" defTabSz="882650" eaLnBrk="0" fontAlgn="base" hangingPunct="0">
              <a:lnSpc>
                <a:spcPct val="90000"/>
              </a:lnSpc>
              <a:spcBef>
                <a:spcPct val="0"/>
              </a:spcBef>
              <a:spcAft>
                <a:spcPct val="0"/>
              </a:spcAft>
              <a:defRPr sz="2400">
                <a:solidFill>
                  <a:schemeClr val="tx1"/>
                </a:solidFill>
                <a:latin typeface="Arial"/>
              </a:defRPr>
            </a:lvl9pPr>
          </a:lstStyle>
          <a:p>
            <a:pPr rtl="0"/>
            <a:fld id="{04267211-205D-47E8-9F29-7E4C01D43DC3}" type="slidenum">
              <a:rPr sz="800">
                <a:solidFill>
                  <a:prstClr val="black"/>
                </a:solidFill>
              </a:rPr>
              <a:pPr rtl="0"/>
              <a:t>87</a:t>
            </a:fld>
            <a:endParaRPr sz="800">
              <a:solidFill>
                <a:prstClr val="black"/>
              </a:solidFill>
            </a:endParaRPr>
          </a:p>
        </p:txBody>
      </p:sp>
      <p:sp>
        <p:nvSpPr>
          <p:cNvPr id="112643" name="Rectangle 2"/>
          <p:cNvSpPr>
            <a:spLocks noGrp="1" noRot="1" noChangeAspect="1" noChangeArrowheads="1" noTextEdit="1"/>
          </p:cNvSpPr>
          <p:nvPr>
            <p:ph type="sldImg"/>
          </p:nvPr>
        </p:nvSpPr>
        <p:spPr>
          <a:xfrm>
            <a:off x="1168400" y="1243013"/>
            <a:ext cx="4470400" cy="3354387"/>
          </a:xfrm>
        </p:spPr>
      </p:sp>
      <p:sp>
        <p:nvSpPr>
          <p:cNvPr id="11264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buFontTx/>
              <a:buNone/>
            </a:pPr>
            <a:r>
              <a:rPr lang="zh-TW" sz="1200" b="0"/>
              <a:t>3 – </a:t>
            </a:r>
            <a:r>
              <a:rPr lang="zh-TW" sz="1200">
                <a:solidFill>
                  <a:schemeClr val="accent5">
                    <a:lumMod val="40000"/>
                    <a:lumOff val="60000"/>
                  </a:schemeClr>
                </a:solidFill>
              </a:rPr>
              <a:t>協議和模式</a:t>
            </a:r>
          </a:p>
          <a:p>
            <a:pPr rtl="0">
              <a:buFontTx/>
              <a:buNone/>
            </a:pPr>
            <a:r>
              <a:rPr lang="zh-TW" sz="1200" b="0"/>
              <a:t>3.1 – 規則</a:t>
            </a:r>
          </a:p>
          <a:p>
            <a:pPr rtl="0">
              <a:lnSpc>
                <a:spcPct val="80000"/>
              </a:lnSpc>
              <a:buFontTx/>
              <a:buNone/>
            </a:pPr>
            <a:r>
              <a:rPr lang="zh-TW">
                <a:latin typeface="Arial"/>
              </a:rPr>
              <a:t>3.1.7</a:t>
            </a:r>
            <a:r>
              <a:rPr lang="zh-TW" baseline="0">
                <a:latin typeface="Arial"/>
              </a:rPr>
              <a:t> </a:t>
            </a:r>
            <a:r>
              <a:rPr lang="zh-TW" sz="1200" b="0"/>
              <a:t>— </a:t>
            </a:r>
            <a:r>
              <a:rPr lang="zh-TW"/>
              <a:t>訊息格式及封裝 </a:t>
            </a:r>
          </a:p>
        </p:txBody>
      </p:sp>
    </p:spTree>
    <p:extLst>
      <p:ext uri="{BB962C8B-B14F-4D97-AF65-F5344CB8AC3E}">
        <p14:creationId xmlns:p14="http://schemas.microsoft.com/office/powerpoint/2010/main" val="418884906"/>
      </p:ext>
    </p:extLst>
  </p:cSld>
  <p:clrMapOvr>
    <a:masterClrMapping/>
  </p:clrMapOvr>
</p:notes>
</file>

<file path=ppt/notesSlides/notesSlide870.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12 — 無線區域網路概念</a:t>
            </a:r>
          </a:p>
          <a:p>
            <a:pPr rtl="0"/>
            <a:r>
              <a:rPr lang="zh-TW"/>
              <a:t>12.7 — 安全無線區域網路</a:t>
            </a:r>
          </a:p>
          <a:p>
            <a:pPr rtl="0"/>
            <a:r>
              <a:rPr lang="zh-TW"/>
              <a:t>12.7.7 — 企業中的身份驗證</a:t>
            </a:r>
          </a:p>
        </p:txBody>
      </p:sp>
      <p:sp>
        <p:nvSpPr>
          <p:cNvPr id="4" name="Slide Number Placeholder 3"/>
          <p:cNvSpPr>
            <a:spLocks noGrp="1"/>
          </p:cNvSpPr>
          <p:nvPr>
            <p:ph type="sldNum" sz="quarter" idx="5"/>
          </p:nvPr>
        </p:nvSpPr>
        <p:spPr/>
        <p:txBody>
          <a:bodyPr/>
          <a:lstStyle/>
          <a:p>
            <a:pPr rtl="0"/>
            <a:fld id="{5641018C-6CAF-B84E-B92C-ECB119457FBA}" type="slidenum">
              <a:rPr/>
              <a:t>870</a:t>
            </a:fld>
            <a:endParaRPr/>
          </a:p>
        </p:txBody>
      </p:sp>
    </p:spTree>
    <p:extLst>
      <p:ext uri="{BB962C8B-B14F-4D97-AF65-F5344CB8AC3E}">
        <p14:creationId xmlns:p14="http://schemas.microsoft.com/office/powerpoint/2010/main" val="1957204762"/>
      </p:ext>
    </p:extLst>
  </p:cSld>
  <p:clrMapOvr>
    <a:masterClrMapping/>
  </p:clrMapOvr>
</p:notes>
</file>

<file path=ppt/notesSlides/notesSlide871.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12 — 無線區域網路概念</a:t>
            </a:r>
          </a:p>
          <a:p>
            <a:pPr rtl="0"/>
            <a:r>
              <a:rPr lang="zh-TW"/>
              <a:t>12.7 — 安全無線區域網路</a:t>
            </a:r>
          </a:p>
          <a:p>
            <a:pPr rtl="0"/>
            <a:r>
              <a:rPr lang="zh-TW"/>
              <a:t>12.7.8 — WPA 3</a:t>
            </a:r>
          </a:p>
          <a:p>
            <a:pPr rtl="0"/>
            <a:r>
              <a:rPr lang="zh-TW"/>
              <a:t>12.7.9 — 檢查你的理解 — 安全無線區域網路</a:t>
            </a:r>
          </a:p>
        </p:txBody>
      </p:sp>
      <p:sp>
        <p:nvSpPr>
          <p:cNvPr id="4" name="Slide Number Placeholder 3"/>
          <p:cNvSpPr>
            <a:spLocks noGrp="1"/>
          </p:cNvSpPr>
          <p:nvPr>
            <p:ph type="sldNum" sz="quarter" idx="5"/>
          </p:nvPr>
        </p:nvSpPr>
        <p:spPr/>
        <p:txBody>
          <a:bodyPr/>
          <a:lstStyle/>
          <a:p>
            <a:pPr rtl="0"/>
            <a:fld id="{5641018C-6CAF-B84E-B92C-ECB119457FBA}" type="slidenum">
              <a:rPr/>
              <a:t>871</a:t>
            </a:fld>
            <a:endParaRPr/>
          </a:p>
        </p:txBody>
      </p:sp>
    </p:spTree>
    <p:extLst>
      <p:ext uri="{BB962C8B-B14F-4D97-AF65-F5344CB8AC3E}">
        <p14:creationId xmlns:p14="http://schemas.microsoft.com/office/powerpoint/2010/main" val="2695571170"/>
      </p:ext>
    </p:extLst>
  </p:cSld>
  <p:clrMapOvr>
    <a:masterClrMapping/>
  </p:clrMapOvr>
</p:notes>
</file>

<file path=ppt/notesSlides/notesSlide872.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2529" name="Rectangle 11"/>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a:ea typeface="ＭＳ Ｐゴシック" charset="0"/>
                <a:cs typeface="ＭＳ Ｐゴシック" charset="0"/>
              </a:defRPr>
            </a:lvl1pPr>
            <a:lvl2pPr marL="742950" indent="-285750" defTabSz="903288">
              <a:defRPr sz="2400">
                <a:solidFill>
                  <a:schemeClr val="tx1"/>
                </a:solidFill>
                <a:latin typeface="Arial"/>
                <a:ea typeface="ＭＳ Ｐゴシック" charset="0"/>
              </a:defRPr>
            </a:lvl2pPr>
            <a:lvl3pPr marL="1143000" indent="-228600" defTabSz="903288">
              <a:defRPr sz="2400">
                <a:solidFill>
                  <a:schemeClr val="tx1"/>
                </a:solidFill>
                <a:latin typeface="Arial"/>
                <a:ea typeface="ＭＳ Ｐゴシック" charset="0"/>
              </a:defRPr>
            </a:lvl3pPr>
            <a:lvl4pPr marL="1600200" indent="-228600" defTabSz="903288">
              <a:defRPr sz="2400">
                <a:solidFill>
                  <a:schemeClr val="tx1"/>
                </a:solidFill>
                <a:latin typeface="Arial"/>
                <a:ea typeface="ＭＳ Ｐゴシック" charset="0"/>
              </a:defRPr>
            </a:lvl4pPr>
            <a:lvl5pPr marL="2057400" indent="-228600" defTabSz="903288">
              <a:defRPr sz="2400">
                <a:solidFill>
                  <a:schemeClr val="tx1"/>
                </a:solidFill>
                <a:latin typeface="Arial"/>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9pPr>
          </a:lstStyle>
          <a:p>
            <a:pPr rtl="0"/>
            <a:fld id="{3997A419-355F-A04A-96E0-21643AF8E9FF}" type="slidenum">
              <a:rPr sz="800">
                <a:solidFill>
                  <a:prstClr val="black"/>
                </a:solidFill>
              </a:rPr>
              <a:pPr rtl="0"/>
              <a:t>872</a:t>
            </a:fld>
            <a:endParaRPr sz="800">
              <a:solidFill>
                <a:prstClr val="black"/>
              </a:solidFill>
            </a:endParaRPr>
          </a:p>
        </p:txBody>
      </p:sp>
      <p:sp>
        <p:nvSpPr>
          <p:cNvPr id="22530" name="Rectangle 2"/>
          <p:cNvSpPr>
            <a:spLocks noGrp="1" noRot="1" noChangeAspect="1" noChangeArrowheads="1" noTextEdit="1"/>
          </p:cNvSpPr>
          <p:nvPr>
            <p:ph type="sldImg"/>
          </p:nvPr>
        </p:nvSpPr>
        <p:spPr>
          <a:xfrm>
            <a:off x="1168400" y="1243013"/>
            <a:ext cx="4470400" cy="3354387"/>
          </a:xfrm>
        </p:spPr>
      </p:sp>
      <p:sp>
        <p:nvSpPr>
          <p:cNvPr id="2253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r>
              <a:rPr lang="zh-TW"/>
              <a:t>12 — 無線區域網路概念</a:t>
            </a:r>
          </a:p>
          <a:p>
            <a:pPr rtl="0"/>
            <a:r>
              <a:rPr lang="zh-TW"/>
              <a:t>12.8 — 單元練習及問答</a:t>
            </a:r>
          </a:p>
          <a:p>
            <a:pPr rtl="0"/>
            <a:r>
              <a:rPr lang="zh-TW"/>
              <a:t>12.8.1-我在本單元中學到了什麼？</a:t>
            </a:r>
          </a:p>
          <a:p>
            <a:pPr rtl="0"/>
            <a:r>
              <a:rPr lang="zh-TW"/>
              <a:t>12.8.2 — </a:t>
            </a:r>
            <a:r>
              <a:rPr lang="zh-TW" altLang="en-US"/>
              <a:t>單元</a:t>
            </a:r>
            <a:r>
              <a:rPr lang="zh-TW"/>
              <a:t>測驗 — WLAN 概念</a:t>
            </a:r>
          </a:p>
        </p:txBody>
      </p:sp>
    </p:spTree>
    <p:extLst>
      <p:ext uri="{BB962C8B-B14F-4D97-AF65-F5344CB8AC3E}">
        <p14:creationId xmlns:p14="http://schemas.microsoft.com/office/powerpoint/2010/main" val="465992391"/>
      </p:ext>
    </p:extLst>
  </p:cSld>
  <p:clrMapOvr>
    <a:masterClrMapping/>
  </p:clrMapOvr>
</p:notes>
</file>

<file path=ppt/notesSlides/notesSlide873.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57345" name="Rectangle 11"/>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a:ea typeface="ＭＳ Ｐゴシック" charset="0"/>
                <a:cs typeface="ＭＳ Ｐゴシック" charset="0"/>
              </a:defRPr>
            </a:lvl1pPr>
            <a:lvl2pPr marL="742950" indent="-285750" defTabSz="903288">
              <a:defRPr sz="2400">
                <a:solidFill>
                  <a:schemeClr val="tx1"/>
                </a:solidFill>
                <a:latin typeface="Arial"/>
                <a:ea typeface="ＭＳ Ｐゴシック" charset="0"/>
              </a:defRPr>
            </a:lvl2pPr>
            <a:lvl3pPr marL="1143000" indent="-228600" defTabSz="903288">
              <a:defRPr sz="2400">
                <a:solidFill>
                  <a:schemeClr val="tx1"/>
                </a:solidFill>
                <a:latin typeface="Arial"/>
                <a:ea typeface="ＭＳ Ｐゴシック" charset="0"/>
              </a:defRPr>
            </a:lvl3pPr>
            <a:lvl4pPr marL="1600200" indent="-228600" defTabSz="903288">
              <a:defRPr sz="2400">
                <a:solidFill>
                  <a:schemeClr val="tx1"/>
                </a:solidFill>
                <a:latin typeface="Arial"/>
                <a:ea typeface="ＭＳ Ｐゴシック" charset="0"/>
              </a:defRPr>
            </a:lvl4pPr>
            <a:lvl5pPr marL="2057400" indent="-228600" defTabSz="903288">
              <a:defRPr sz="2400">
                <a:solidFill>
                  <a:schemeClr val="tx1"/>
                </a:solidFill>
                <a:latin typeface="Arial"/>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9pPr>
          </a:lstStyle>
          <a:p>
            <a:pPr rtl="0"/>
            <a:fld id="{6C92755B-29FD-8743-9094-C0E3A734D22E}" type="slidenum">
              <a:rPr sz="800">
                <a:solidFill>
                  <a:prstClr val="black"/>
                </a:solidFill>
              </a:rPr>
              <a:pPr rtl="0"/>
              <a:t>873</a:t>
            </a:fld>
            <a:endParaRPr sz="800">
              <a:solidFill>
                <a:prstClr val="black"/>
              </a:solidFill>
            </a:endParaRPr>
          </a:p>
        </p:txBody>
      </p:sp>
      <p:sp>
        <p:nvSpPr>
          <p:cNvPr id="57346" name="Rectangle 2"/>
          <p:cNvSpPr>
            <a:spLocks noGrp="1" noRot="1" noChangeAspect="1" noChangeArrowheads="1" noTextEdit="1"/>
          </p:cNvSpPr>
          <p:nvPr>
            <p:ph type="sldImg"/>
          </p:nvPr>
        </p:nvSpPr>
        <p:spPr>
          <a:xfrm>
            <a:off x="1168400" y="1243013"/>
            <a:ext cx="4470400" cy="3354387"/>
          </a:xfrm>
        </p:spPr>
      </p:sp>
      <p:sp>
        <p:nvSpPr>
          <p:cNvPr id="57347"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457200" rtl="0" eaLnBrk="1" fontAlgn="auto" latinLnBrk="0" hangingPunct="1">
              <a:lnSpc>
                <a:spcPct val="80000"/>
              </a:lnSpc>
              <a:spcBef>
                <a:spcPct val="0"/>
              </a:spcBef>
              <a:spcAft>
                <a:spcPct val="0"/>
              </a:spcAft>
              <a:buClrTx/>
              <a:buSzTx/>
              <a:buFontTx/>
              <a:buNone/>
              <a:defRPr/>
            </a:pPr>
            <a:endParaRPr lang="en-US"/>
          </a:p>
        </p:txBody>
      </p:sp>
    </p:spTree>
    <p:extLst>
      <p:ext uri="{BB962C8B-B14F-4D97-AF65-F5344CB8AC3E}">
        <p14:creationId xmlns:p14="http://schemas.microsoft.com/office/powerpoint/2010/main" val="646994543"/>
      </p:ext>
    </p:extLst>
  </p:cSld>
  <p:clrMapOvr>
    <a:masterClrMapping/>
  </p:clrMapOvr>
</p:notes>
</file>

<file path=ppt/notesSlides/notesSlide874.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buFontTx/>
              <a:buNone/>
            </a:pPr>
            <a:r>
              <a:rPr lang="zh-TW" b="0"/>
              <a:t>Cisco Networking Academy Program</a:t>
            </a:r>
          </a:p>
          <a:p>
            <a:pPr rtl="0">
              <a:spcBef>
                <a:spcPct val="0"/>
              </a:spcBef>
            </a:pPr>
            <a:r>
              <a:rPr lang="zh-TW">
                <a:solidFill>
                  <a:schemeClr val="accent5">
                    <a:lumMod val="40000"/>
                    <a:lumOff val="60000"/>
                  </a:schemeClr>
                </a:solidFill>
              </a:rPr>
              <a:t>交換、路由和無線基礎 7.0 版 (SRWE)</a:t>
            </a:r>
          </a:p>
          <a:p>
            <a:pPr rtl="0">
              <a:buFontTx/>
              <a:buNone/>
            </a:pPr>
            <a:r>
              <a:rPr lang="zh-TW" altLang="en-US" b="0"/>
              <a:t>單元</a:t>
            </a:r>
            <a:r>
              <a:rPr lang="zh-TW" b="0"/>
              <a:t> 13：WLAN 設定</a:t>
            </a:r>
          </a:p>
          <a:p>
            <a:endParaRPr lang="en-US"/>
          </a:p>
        </p:txBody>
      </p:sp>
      <p:sp>
        <p:nvSpPr>
          <p:cNvPr id="4" name="Slide Number Placeholder 3"/>
          <p:cNvSpPr>
            <a:spLocks noGrp="1"/>
          </p:cNvSpPr>
          <p:nvPr>
            <p:ph type="sldNum" sz="quarter" idx="10"/>
          </p:nvPr>
        </p:nvSpPr>
        <p:spPr/>
        <p:txBody>
          <a:bodyPr/>
          <a:lstStyle/>
          <a:p>
            <a:pPr rtl="0"/>
            <a:fld id="{5641018C-6CAF-B84E-B92C-ECB119457FBA}" type="slidenum">
              <a:rPr/>
              <a:t>874</a:t>
            </a:fld>
            <a:endParaRPr/>
          </a:p>
        </p:txBody>
      </p:sp>
    </p:spTree>
    <p:extLst>
      <p:ext uri="{BB962C8B-B14F-4D97-AF65-F5344CB8AC3E}">
        <p14:creationId xmlns:p14="http://schemas.microsoft.com/office/powerpoint/2010/main" val="1025344943"/>
      </p:ext>
    </p:extLst>
  </p:cSld>
  <p:clrMapOvr>
    <a:masterClrMapping/>
  </p:clrMapOvr>
</p:notes>
</file>

<file path=ppt/notesSlides/notesSlide875.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18434" name="Rectangle 11"/>
          <p:cNvSpPr txBox="1">
            <a:spLocks noGrp="1" noChangeArrowheads="1"/>
          </p:cNvSpPr>
          <p:nvPr/>
        </p:nvSpPr>
        <p:spPr bwMode="auto">
          <a:xfrm>
            <a:off x="5885392" y="9435469"/>
            <a:ext cx="806779" cy="312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a:cs typeface="Arial"/>
              </a:defRPr>
            </a:lvl1pPr>
            <a:lvl2pPr marL="742950" indent="-285750" defTabSz="903288" eaLnBrk="0" hangingPunct="0">
              <a:defRPr sz="2400" b="1">
                <a:solidFill>
                  <a:schemeClr val="tx1"/>
                </a:solidFill>
                <a:latin typeface="Arial"/>
                <a:cs typeface="Arial"/>
              </a:defRPr>
            </a:lvl2pPr>
            <a:lvl3pPr marL="1143000" indent="-228600" defTabSz="903288" eaLnBrk="0" hangingPunct="0">
              <a:defRPr sz="2400" b="1">
                <a:solidFill>
                  <a:schemeClr val="tx1"/>
                </a:solidFill>
                <a:latin typeface="Arial"/>
                <a:cs typeface="Arial"/>
              </a:defRPr>
            </a:lvl3pPr>
            <a:lvl4pPr marL="1600200" indent="-228600" defTabSz="903288" eaLnBrk="0" hangingPunct="0">
              <a:defRPr sz="2400" b="1">
                <a:solidFill>
                  <a:schemeClr val="tx1"/>
                </a:solidFill>
                <a:latin typeface="Arial"/>
                <a:cs typeface="Arial"/>
              </a:defRPr>
            </a:lvl4pPr>
            <a:lvl5pPr marL="2057400" indent="-228600" defTabSz="903288" eaLnBrk="0" hangingPunct="0">
              <a:defRPr sz="2400" b="1">
                <a:solidFill>
                  <a:schemeClr val="tx1"/>
                </a:solidFill>
                <a:latin typeface="Arial"/>
                <a:cs typeface="Arial"/>
              </a:defRPr>
            </a:lvl5pPr>
            <a:lvl6pPr marL="2514600" indent="-228600" defTabSz="903288" eaLnBrk="0" fontAlgn="base" hangingPunct="0">
              <a:spcBef>
                <a:spcPct val="0"/>
              </a:spcBef>
              <a:spcAft>
                <a:spcPct val="0"/>
              </a:spcAft>
              <a:defRPr sz="2400" b="1">
                <a:solidFill>
                  <a:schemeClr val="tx1"/>
                </a:solidFill>
                <a:latin typeface="Arial"/>
                <a:cs typeface="Arial"/>
              </a:defRPr>
            </a:lvl6pPr>
            <a:lvl7pPr marL="2971800" indent="-228600" defTabSz="903288" eaLnBrk="0" fontAlgn="base" hangingPunct="0">
              <a:spcBef>
                <a:spcPct val="0"/>
              </a:spcBef>
              <a:spcAft>
                <a:spcPct val="0"/>
              </a:spcAft>
              <a:defRPr sz="2400" b="1">
                <a:solidFill>
                  <a:schemeClr val="tx1"/>
                </a:solidFill>
                <a:latin typeface="Arial"/>
                <a:cs typeface="Arial"/>
              </a:defRPr>
            </a:lvl7pPr>
            <a:lvl8pPr marL="3429000" indent="-228600" defTabSz="903288" eaLnBrk="0" fontAlgn="base" hangingPunct="0">
              <a:spcBef>
                <a:spcPct val="0"/>
              </a:spcBef>
              <a:spcAft>
                <a:spcPct val="0"/>
              </a:spcAft>
              <a:defRPr sz="2400" b="1">
                <a:solidFill>
                  <a:schemeClr val="tx1"/>
                </a:solidFill>
                <a:latin typeface="Arial"/>
                <a:cs typeface="Arial"/>
              </a:defRPr>
            </a:lvl8pPr>
            <a:lvl9pPr marL="3886200" indent="-228600" defTabSz="903288" eaLnBrk="0" fontAlgn="base" hangingPunct="0">
              <a:spcBef>
                <a:spcPct val="0"/>
              </a:spcBef>
              <a:spcAft>
                <a:spcPct val="0"/>
              </a:spcAft>
              <a:defRPr sz="2400" b="1">
                <a:solidFill>
                  <a:schemeClr val="tx1"/>
                </a:solidFill>
                <a:latin typeface="Arial"/>
                <a:cs typeface="Arial"/>
              </a:defRPr>
            </a:lvl9pPr>
          </a:lstStyle>
          <a:p>
            <a:pPr algn="r" rtl="0"/>
            <a:fld id="{7C839C26-801B-42B6-A101-60F37FE2B0A8}" type="slidenum">
              <a:rPr sz="800" b="0">
                <a:solidFill>
                  <a:prstClr val="black"/>
                </a:solidFill>
              </a:rPr>
              <a:pPr algn="r" rtl="0"/>
              <a:t>875</a:t>
            </a:fld>
            <a:endParaRPr sz="800" b="0">
              <a:solidFill>
                <a:prstClr val="black"/>
              </a:solidFill>
            </a:endParaRPr>
          </a:p>
        </p:txBody>
      </p:sp>
      <p:sp>
        <p:nvSpPr>
          <p:cNvPr id="18435" name="Rectangle 2"/>
          <p:cNvSpPr>
            <a:spLocks noGrp="1" noRot="1" noChangeAspect="1" noChangeArrowheads="1" noTextEdit="1"/>
          </p:cNvSpPr>
          <p:nvPr>
            <p:ph type="sldImg"/>
          </p:nvPr>
        </p:nvSpPr>
        <p:spPr>
          <a:xfrm>
            <a:off x="1168400" y="1243013"/>
            <a:ext cx="4470400" cy="3354387"/>
          </a:xfrm>
        </p:spPr>
      </p:sp>
      <p:sp>
        <p:nvSpPr>
          <p:cNvPr id="1843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buFontTx/>
              <a:buNone/>
            </a:pPr>
            <a:r>
              <a:rPr lang="zh-TW"/>
              <a:t>13.0 – 簡介</a:t>
            </a:r>
          </a:p>
          <a:p>
            <a:pPr rtl="0">
              <a:buFontTx/>
              <a:buNone/>
            </a:pPr>
            <a:r>
              <a:rPr lang="zh-TW"/>
              <a:t>13.0.2 — 我將在本單元中學會做什麼？</a:t>
            </a:r>
          </a:p>
        </p:txBody>
      </p:sp>
    </p:spTree>
    <p:extLst>
      <p:ext uri="{BB962C8B-B14F-4D97-AF65-F5344CB8AC3E}">
        <p14:creationId xmlns:p14="http://schemas.microsoft.com/office/powerpoint/2010/main" val="3823908417"/>
      </p:ext>
    </p:extLst>
  </p:cSld>
  <p:clrMapOvr>
    <a:masterClrMapping/>
  </p:clrMapOvr>
</p:notes>
</file>

<file path=ppt/notesSlides/notesSlide876.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13 – WLAN 設定</a:t>
            </a:r>
          </a:p>
          <a:p>
            <a:pPr rtl="0"/>
            <a:r>
              <a:rPr lang="zh-TW"/>
              <a:t>13.1 - 遠端站台 WLAN 設定</a:t>
            </a:r>
          </a:p>
          <a:p>
            <a:pPr rtl="0"/>
            <a:r>
              <a:rPr lang="zh-TW"/>
              <a:t>13.1.2 - </a:t>
            </a:r>
            <a:r>
              <a:rPr lang="zh-TW" sz="1200"/>
              <a:t>無線路由器</a:t>
            </a:r>
          </a:p>
        </p:txBody>
      </p:sp>
      <p:sp>
        <p:nvSpPr>
          <p:cNvPr id="4" name="Slide Number Placeholder 3"/>
          <p:cNvSpPr>
            <a:spLocks noGrp="1"/>
          </p:cNvSpPr>
          <p:nvPr>
            <p:ph type="sldNum" sz="quarter" idx="5"/>
          </p:nvPr>
        </p:nvSpPr>
        <p:spPr/>
        <p:txBody>
          <a:bodyPr/>
          <a:lstStyle/>
          <a:p>
            <a:pPr rtl="0"/>
            <a:fld id="{5641018C-6CAF-B84E-B92C-ECB119457FBA}" type="slidenum">
              <a:rPr/>
              <a:t>876</a:t>
            </a:fld>
            <a:endParaRPr/>
          </a:p>
        </p:txBody>
      </p:sp>
    </p:spTree>
    <p:extLst>
      <p:ext uri="{BB962C8B-B14F-4D97-AF65-F5344CB8AC3E}">
        <p14:creationId xmlns:p14="http://schemas.microsoft.com/office/powerpoint/2010/main" val="781909359"/>
      </p:ext>
    </p:extLst>
  </p:cSld>
  <p:clrMapOvr>
    <a:masterClrMapping/>
  </p:clrMapOvr>
</p:notes>
</file>

<file path=ppt/notesSlides/notesSlide877.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13 – WLAN 設定</a:t>
            </a:r>
          </a:p>
          <a:p>
            <a:pPr rtl="0"/>
            <a:r>
              <a:rPr lang="zh-TW"/>
              <a:t>13.1 - 遠端站台 WLAN 設定</a:t>
            </a:r>
          </a:p>
          <a:p>
            <a:pPr rtl="0"/>
            <a:r>
              <a:rPr lang="zh-TW"/>
              <a:t>13.1.3 — 登入無線路由器</a:t>
            </a:r>
          </a:p>
        </p:txBody>
      </p:sp>
      <p:sp>
        <p:nvSpPr>
          <p:cNvPr id="4" name="Slide Number Placeholder 3"/>
          <p:cNvSpPr>
            <a:spLocks noGrp="1"/>
          </p:cNvSpPr>
          <p:nvPr>
            <p:ph type="sldNum" sz="quarter" idx="5"/>
          </p:nvPr>
        </p:nvSpPr>
        <p:spPr/>
        <p:txBody>
          <a:bodyPr/>
          <a:lstStyle/>
          <a:p>
            <a:pPr rtl="0"/>
            <a:fld id="{5641018C-6CAF-B84E-B92C-ECB119457FBA}" type="slidenum">
              <a:rPr/>
              <a:t>877</a:t>
            </a:fld>
            <a:endParaRPr/>
          </a:p>
        </p:txBody>
      </p:sp>
    </p:spTree>
    <p:extLst>
      <p:ext uri="{BB962C8B-B14F-4D97-AF65-F5344CB8AC3E}">
        <p14:creationId xmlns:p14="http://schemas.microsoft.com/office/powerpoint/2010/main" val="1374860067"/>
      </p:ext>
    </p:extLst>
  </p:cSld>
  <p:clrMapOvr>
    <a:masterClrMapping/>
  </p:clrMapOvr>
</p:notes>
</file>

<file path=ppt/notesSlides/notesSlide878.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13 – WLAN 設定</a:t>
            </a:r>
          </a:p>
          <a:p>
            <a:pPr rtl="0"/>
            <a:r>
              <a:rPr lang="zh-TW"/>
              <a:t>13.1 - 遠端站台 WLAN 設定</a:t>
            </a:r>
          </a:p>
          <a:p>
            <a:pPr rtl="0"/>
            <a:r>
              <a:rPr lang="zh-TW"/>
              <a:t>13.1.4- </a:t>
            </a:r>
            <a:r>
              <a:rPr lang="zh-TW" sz="1200"/>
              <a:t>基本網路設定</a:t>
            </a:r>
          </a:p>
        </p:txBody>
      </p:sp>
      <p:sp>
        <p:nvSpPr>
          <p:cNvPr id="4" name="Slide Number Placeholder 3"/>
          <p:cNvSpPr>
            <a:spLocks noGrp="1"/>
          </p:cNvSpPr>
          <p:nvPr>
            <p:ph type="sldNum" sz="quarter" idx="5"/>
          </p:nvPr>
        </p:nvSpPr>
        <p:spPr/>
        <p:txBody>
          <a:bodyPr/>
          <a:lstStyle/>
          <a:p>
            <a:pPr rtl="0"/>
            <a:fld id="{5641018C-6CAF-B84E-B92C-ECB119457FBA}" type="slidenum">
              <a:rPr/>
              <a:t>878</a:t>
            </a:fld>
            <a:endParaRPr/>
          </a:p>
        </p:txBody>
      </p:sp>
    </p:spTree>
    <p:extLst>
      <p:ext uri="{BB962C8B-B14F-4D97-AF65-F5344CB8AC3E}">
        <p14:creationId xmlns:p14="http://schemas.microsoft.com/office/powerpoint/2010/main" val="852561634"/>
      </p:ext>
    </p:extLst>
  </p:cSld>
  <p:clrMapOvr>
    <a:masterClrMapping/>
  </p:clrMapOvr>
</p:notes>
</file>

<file path=ppt/notesSlides/notesSlide879.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13 – WLAN 設定</a:t>
            </a:r>
          </a:p>
          <a:p>
            <a:pPr rtl="0"/>
            <a:r>
              <a:rPr lang="zh-TW"/>
              <a:t>13.1 - 遠端站台 WLAN 設定</a:t>
            </a:r>
          </a:p>
          <a:p>
            <a:pPr rtl="0"/>
            <a:r>
              <a:rPr lang="zh-TW"/>
              <a:t>13.1.5- </a:t>
            </a:r>
            <a:r>
              <a:rPr lang="zh-TW" sz="1200"/>
              <a:t>基本無線設定</a:t>
            </a:r>
          </a:p>
        </p:txBody>
      </p:sp>
      <p:sp>
        <p:nvSpPr>
          <p:cNvPr id="4" name="Slide Number Placeholder 3"/>
          <p:cNvSpPr>
            <a:spLocks noGrp="1"/>
          </p:cNvSpPr>
          <p:nvPr>
            <p:ph type="sldNum" sz="quarter" idx="5"/>
          </p:nvPr>
        </p:nvSpPr>
        <p:spPr/>
        <p:txBody>
          <a:bodyPr/>
          <a:lstStyle/>
          <a:p>
            <a:pPr rtl="0"/>
            <a:fld id="{5641018C-6CAF-B84E-B92C-ECB119457FBA}" type="slidenum">
              <a:rPr/>
              <a:t>879</a:t>
            </a:fld>
            <a:endParaRPr/>
          </a:p>
        </p:txBody>
      </p:sp>
    </p:spTree>
    <p:extLst>
      <p:ext uri="{BB962C8B-B14F-4D97-AF65-F5344CB8AC3E}">
        <p14:creationId xmlns:p14="http://schemas.microsoft.com/office/powerpoint/2010/main" val="126587734"/>
      </p:ext>
    </p:extLst>
  </p:cSld>
  <p:clrMapOvr>
    <a:masterClrMapping/>
  </p:clrMapOvr>
</p:notes>
</file>

<file path=ppt/notesSlides/notesSlide88.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112642" name="Rectangle 11"/>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a:defRPr>
            </a:lvl1pPr>
            <a:lvl2pPr marL="742950" indent="-285750" defTabSz="882650">
              <a:defRPr sz="2400">
                <a:solidFill>
                  <a:schemeClr val="tx1"/>
                </a:solidFill>
                <a:latin typeface="Arial"/>
              </a:defRPr>
            </a:lvl2pPr>
            <a:lvl3pPr marL="1143000" indent="-228600" defTabSz="882650">
              <a:defRPr sz="2400">
                <a:solidFill>
                  <a:schemeClr val="tx1"/>
                </a:solidFill>
                <a:latin typeface="Arial"/>
              </a:defRPr>
            </a:lvl3pPr>
            <a:lvl4pPr marL="1600200" indent="-228600" defTabSz="882650">
              <a:defRPr sz="2400">
                <a:solidFill>
                  <a:schemeClr val="tx1"/>
                </a:solidFill>
                <a:latin typeface="Arial"/>
              </a:defRPr>
            </a:lvl4pPr>
            <a:lvl5pPr marL="2057400" indent="-228600" defTabSz="882650">
              <a:defRPr sz="2400">
                <a:solidFill>
                  <a:schemeClr val="tx1"/>
                </a:solidFill>
                <a:latin typeface="Arial"/>
              </a:defRPr>
            </a:lvl5pPr>
            <a:lvl6pPr marL="2514600" indent="-228600" algn="ctr" defTabSz="882650" eaLnBrk="0" fontAlgn="base" hangingPunct="0">
              <a:lnSpc>
                <a:spcPct val="90000"/>
              </a:lnSpc>
              <a:spcBef>
                <a:spcPct val="0"/>
              </a:spcBef>
              <a:spcAft>
                <a:spcPct val="0"/>
              </a:spcAft>
              <a:defRPr sz="2400">
                <a:solidFill>
                  <a:schemeClr val="tx1"/>
                </a:solidFill>
                <a:latin typeface="Arial"/>
              </a:defRPr>
            </a:lvl6pPr>
            <a:lvl7pPr marL="2971800" indent="-228600" algn="ctr" defTabSz="882650" eaLnBrk="0" fontAlgn="base" hangingPunct="0">
              <a:lnSpc>
                <a:spcPct val="90000"/>
              </a:lnSpc>
              <a:spcBef>
                <a:spcPct val="0"/>
              </a:spcBef>
              <a:spcAft>
                <a:spcPct val="0"/>
              </a:spcAft>
              <a:defRPr sz="2400">
                <a:solidFill>
                  <a:schemeClr val="tx1"/>
                </a:solidFill>
                <a:latin typeface="Arial"/>
              </a:defRPr>
            </a:lvl7pPr>
            <a:lvl8pPr marL="3429000" indent="-228600" algn="ctr" defTabSz="882650" eaLnBrk="0" fontAlgn="base" hangingPunct="0">
              <a:lnSpc>
                <a:spcPct val="90000"/>
              </a:lnSpc>
              <a:spcBef>
                <a:spcPct val="0"/>
              </a:spcBef>
              <a:spcAft>
                <a:spcPct val="0"/>
              </a:spcAft>
              <a:defRPr sz="2400">
                <a:solidFill>
                  <a:schemeClr val="tx1"/>
                </a:solidFill>
                <a:latin typeface="Arial"/>
              </a:defRPr>
            </a:lvl8pPr>
            <a:lvl9pPr marL="3886200" indent="-228600" algn="ctr" defTabSz="882650" eaLnBrk="0" fontAlgn="base" hangingPunct="0">
              <a:lnSpc>
                <a:spcPct val="90000"/>
              </a:lnSpc>
              <a:spcBef>
                <a:spcPct val="0"/>
              </a:spcBef>
              <a:spcAft>
                <a:spcPct val="0"/>
              </a:spcAft>
              <a:defRPr sz="2400">
                <a:solidFill>
                  <a:schemeClr val="tx1"/>
                </a:solidFill>
                <a:latin typeface="Arial"/>
              </a:defRPr>
            </a:lvl9pPr>
          </a:lstStyle>
          <a:p>
            <a:pPr rtl="0"/>
            <a:fld id="{04267211-205D-47E8-9F29-7E4C01D43DC3}" type="slidenum">
              <a:rPr sz="800">
                <a:solidFill>
                  <a:prstClr val="black"/>
                </a:solidFill>
              </a:rPr>
              <a:pPr rtl="0"/>
              <a:t>88</a:t>
            </a:fld>
            <a:endParaRPr sz="800">
              <a:solidFill>
                <a:prstClr val="black"/>
              </a:solidFill>
            </a:endParaRPr>
          </a:p>
        </p:txBody>
      </p:sp>
      <p:sp>
        <p:nvSpPr>
          <p:cNvPr id="112643" name="Rectangle 2"/>
          <p:cNvSpPr>
            <a:spLocks noGrp="1" noRot="1" noChangeAspect="1" noChangeArrowheads="1" noTextEdit="1"/>
          </p:cNvSpPr>
          <p:nvPr>
            <p:ph type="sldImg"/>
          </p:nvPr>
        </p:nvSpPr>
        <p:spPr>
          <a:xfrm>
            <a:off x="1168400" y="1243013"/>
            <a:ext cx="4470400" cy="3354387"/>
          </a:xfrm>
        </p:spPr>
      </p:sp>
      <p:sp>
        <p:nvSpPr>
          <p:cNvPr id="11264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buFontTx/>
              <a:buNone/>
            </a:pPr>
            <a:r>
              <a:rPr lang="zh-TW" sz="1200" b="0"/>
              <a:t>3 – </a:t>
            </a:r>
            <a:r>
              <a:rPr lang="zh-TW" sz="1200">
                <a:solidFill>
                  <a:schemeClr val="accent5">
                    <a:lumMod val="40000"/>
                    <a:lumOff val="60000"/>
                  </a:schemeClr>
                </a:solidFill>
              </a:rPr>
              <a:t>協議和模式</a:t>
            </a:r>
          </a:p>
          <a:p>
            <a:pPr rtl="0">
              <a:buFontTx/>
              <a:buNone/>
            </a:pPr>
            <a:r>
              <a:rPr lang="zh-TW" sz="1200" b="0"/>
              <a:t>3.1 – 規則</a:t>
            </a:r>
          </a:p>
          <a:p>
            <a:pPr rtl="0">
              <a:lnSpc>
                <a:spcPct val="80000"/>
              </a:lnSpc>
              <a:buFontTx/>
              <a:buNone/>
            </a:pPr>
            <a:r>
              <a:rPr lang="zh-TW">
                <a:latin typeface="Arial"/>
              </a:rPr>
              <a:t>3.1.8</a:t>
            </a:r>
            <a:r>
              <a:rPr lang="zh-TW" baseline="0">
                <a:latin typeface="Arial"/>
              </a:rPr>
              <a:t> </a:t>
            </a:r>
            <a:r>
              <a:rPr lang="zh-TW" sz="1200" b="0"/>
              <a:t>– </a:t>
            </a:r>
            <a:r>
              <a:rPr lang="zh-TW"/>
              <a:t>訊息大小 </a:t>
            </a:r>
          </a:p>
        </p:txBody>
      </p:sp>
    </p:spTree>
    <p:extLst>
      <p:ext uri="{BB962C8B-B14F-4D97-AF65-F5344CB8AC3E}">
        <p14:creationId xmlns:p14="http://schemas.microsoft.com/office/powerpoint/2010/main" val="3840081664"/>
      </p:ext>
    </p:extLst>
  </p:cSld>
  <p:clrMapOvr>
    <a:masterClrMapping/>
  </p:clrMapOvr>
</p:notes>
</file>

<file path=ppt/notesSlides/notesSlide880.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13 – WLAN 設定</a:t>
            </a:r>
          </a:p>
          <a:p>
            <a:pPr rtl="0"/>
            <a:r>
              <a:rPr lang="zh-TW"/>
              <a:t>13.1 - 遠端站台 WLAN 設定</a:t>
            </a:r>
          </a:p>
          <a:p>
            <a:pPr rtl="0"/>
            <a:r>
              <a:rPr lang="zh-TW"/>
              <a:t>13.1.6 - </a:t>
            </a:r>
            <a:r>
              <a:rPr lang="zh-TW" sz="1200"/>
              <a:t>設定無線網狀網路</a:t>
            </a:r>
          </a:p>
        </p:txBody>
      </p:sp>
      <p:sp>
        <p:nvSpPr>
          <p:cNvPr id="4" name="Slide Number Placeholder 3"/>
          <p:cNvSpPr>
            <a:spLocks noGrp="1"/>
          </p:cNvSpPr>
          <p:nvPr>
            <p:ph type="sldNum" sz="quarter" idx="5"/>
          </p:nvPr>
        </p:nvSpPr>
        <p:spPr/>
        <p:txBody>
          <a:bodyPr/>
          <a:lstStyle/>
          <a:p>
            <a:pPr rtl="0"/>
            <a:fld id="{5641018C-6CAF-B84E-B92C-ECB119457FBA}" type="slidenum">
              <a:rPr/>
              <a:t>880</a:t>
            </a:fld>
            <a:endParaRPr/>
          </a:p>
        </p:txBody>
      </p:sp>
    </p:spTree>
    <p:extLst>
      <p:ext uri="{BB962C8B-B14F-4D97-AF65-F5344CB8AC3E}">
        <p14:creationId xmlns:p14="http://schemas.microsoft.com/office/powerpoint/2010/main" val="842639940"/>
      </p:ext>
    </p:extLst>
  </p:cSld>
  <p:clrMapOvr>
    <a:masterClrMapping/>
  </p:clrMapOvr>
</p:notes>
</file>

<file path=ppt/notesSlides/notesSlide881.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13 – WLAN 設定</a:t>
            </a:r>
          </a:p>
          <a:p>
            <a:pPr rtl="0"/>
            <a:r>
              <a:rPr lang="zh-TW"/>
              <a:t>13.1 - 遠端站台 WLAN 設定</a:t>
            </a:r>
          </a:p>
          <a:p>
            <a:pPr rtl="0"/>
            <a:r>
              <a:rPr lang="zh-TW"/>
              <a:t>13.1.7- </a:t>
            </a:r>
            <a:r>
              <a:rPr lang="zh-TW" sz="1200"/>
              <a:t>IPv4 的 NAT</a:t>
            </a:r>
          </a:p>
        </p:txBody>
      </p:sp>
      <p:sp>
        <p:nvSpPr>
          <p:cNvPr id="4" name="Slide Number Placeholder 3"/>
          <p:cNvSpPr>
            <a:spLocks noGrp="1"/>
          </p:cNvSpPr>
          <p:nvPr>
            <p:ph type="sldNum" sz="quarter" idx="5"/>
          </p:nvPr>
        </p:nvSpPr>
        <p:spPr/>
        <p:txBody>
          <a:bodyPr/>
          <a:lstStyle/>
          <a:p>
            <a:pPr rtl="0"/>
            <a:fld id="{5641018C-6CAF-B84E-B92C-ECB119457FBA}" type="slidenum">
              <a:rPr/>
              <a:t>881</a:t>
            </a:fld>
            <a:endParaRPr/>
          </a:p>
        </p:txBody>
      </p:sp>
    </p:spTree>
    <p:extLst>
      <p:ext uri="{BB962C8B-B14F-4D97-AF65-F5344CB8AC3E}">
        <p14:creationId xmlns:p14="http://schemas.microsoft.com/office/powerpoint/2010/main" val="3485597916"/>
      </p:ext>
    </p:extLst>
  </p:cSld>
  <p:clrMapOvr>
    <a:masterClrMapping/>
  </p:clrMapOvr>
</p:notes>
</file>

<file path=ppt/notesSlides/notesSlide882.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13 – WLAN 設定</a:t>
            </a:r>
          </a:p>
          <a:p>
            <a:pPr rtl="0"/>
            <a:r>
              <a:rPr lang="zh-TW"/>
              <a:t>13.1 - 遠端站台 WLAN 設定</a:t>
            </a:r>
          </a:p>
          <a:p>
            <a:pPr rtl="0"/>
            <a:r>
              <a:rPr lang="zh-TW"/>
              <a:t>13.1.8 - </a:t>
            </a:r>
            <a:r>
              <a:rPr lang="zh-TW" sz="1200"/>
              <a:t>服務品質</a:t>
            </a:r>
          </a:p>
        </p:txBody>
      </p:sp>
      <p:sp>
        <p:nvSpPr>
          <p:cNvPr id="4" name="Slide Number Placeholder 3"/>
          <p:cNvSpPr>
            <a:spLocks noGrp="1"/>
          </p:cNvSpPr>
          <p:nvPr>
            <p:ph type="sldNum" sz="quarter" idx="5"/>
          </p:nvPr>
        </p:nvSpPr>
        <p:spPr/>
        <p:txBody>
          <a:bodyPr/>
          <a:lstStyle/>
          <a:p>
            <a:pPr rtl="0"/>
            <a:fld id="{5641018C-6CAF-B84E-B92C-ECB119457FBA}" type="slidenum">
              <a:rPr/>
              <a:t>882</a:t>
            </a:fld>
            <a:endParaRPr/>
          </a:p>
        </p:txBody>
      </p:sp>
    </p:spTree>
    <p:extLst>
      <p:ext uri="{BB962C8B-B14F-4D97-AF65-F5344CB8AC3E}">
        <p14:creationId xmlns:p14="http://schemas.microsoft.com/office/powerpoint/2010/main" val="2269091965"/>
      </p:ext>
    </p:extLst>
  </p:cSld>
  <p:clrMapOvr>
    <a:masterClrMapping/>
  </p:clrMapOvr>
</p:notes>
</file>

<file path=ppt/notesSlides/notesSlide883.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13 – WLAN 設定</a:t>
            </a:r>
          </a:p>
          <a:p>
            <a:pPr rtl="0"/>
            <a:r>
              <a:rPr lang="zh-TW"/>
              <a:t>13.1 - 遠端站台 WLAN 設定</a:t>
            </a:r>
          </a:p>
          <a:p>
            <a:pPr rtl="0"/>
            <a:r>
              <a:rPr lang="zh-TW"/>
              <a:t>13.1.9 – 連接埠轉發</a:t>
            </a:r>
          </a:p>
        </p:txBody>
      </p:sp>
      <p:sp>
        <p:nvSpPr>
          <p:cNvPr id="4" name="Slide Number Placeholder 3"/>
          <p:cNvSpPr>
            <a:spLocks noGrp="1"/>
          </p:cNvSpPr>
          <p:nvPr>
            <p:ph type="sldNum" sz="quarter" idx="5"/>
          </p:nvPr>
        </p:nvSpPr>
        <p:spPr/>
        <p:txBody>
          <a:bodyPr/>
          <a:lstStyle/>
          <a:p>
            <a:pPr rtl="0"/>
            <a:fld id="{5641018C-6CAF-B84E-B92C-ECB119457FBA}" type="slidenum">
              <a:rPr/>
              <a:t>883</a:t>
            </a:fld>
            <a:endParaRPr/>
          </a:p>
        </p:txBody>
      </p:sp>
    </p:spTree>
    <p:extLst>
      <p:ext uri="{BB962C8B-B14F-4D97-AF65-F5344CB8AC3E}">
        <p14:creationId xmlns:p14="http://schemas.microsoft.com/office/powerpoint/2010/main" val="445629614"/>
      </p:ext>
    </p:extLst>
  </p:cSld>
  <p:clrMapOvr>
    <a:masterClrMapping/>
  </p:clrMapOvr>
</p:notes>
</file>

<file path=ppt/notesSlides/notesSlide884.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13 – WLAN 設定</a:t>
            </a:r>
          </a:p>
          <a:p>
            <a:pPr rtl="0"/>
            <a:r>
              <a:rPr lang="zh-TW"/>
              <a:t>13.2 — 在 WLC 上設定基本 WLAN</a:t>
            </a:r>
          </a:p>
          <a:p>
            <a:pPr rtl="0"/>
            <a:r>
              <a:rPr lang="zh-TW"/>
              <a:t>13.2.2 — WLC 拓樸</a:t>
            </a:r>
          </a:p>
        </p:txBody>
      </p:sp>
      <p:sp>
        <p:nvSpPr>
          <p:cNvPr id="4" name="Slide Number Placeholder 3"/>
          <p:cNvSpPr>
            <a:spLocks noGrp="1"/>
          </p:cNvSpPr>
          <p:nvPr>
            <p:ph type="sldNum" sz="quarter" idx="5"/>
          </p:nvPr>
        </p:nvSpPr>
        <p:spPr/>
        <p:txBody>
          <a:bodyPr/>
          <a:lstStyle/>
          <a:p>
            <a:pPr rtl="0"/>
            <a:fld id="{5641018C-6CAF-B84E-B92C-ECB119457FBA}" type="slidenum">
              <a:rPr/>
              <a:t>884</a:t>
            </a:fld>
            <a:endParaRPr/>
          </a:p>
        </p:txBody>
      </p:sp>
    </p:spTree>
    <p:extLst>
      <p:ext uri="{BB962C8B-B14F-4D97-AF65-F5344CB8AC3E}">
        <p14:creationId xmlns:p14="http://schemas.microsoft.com/office/powerpoint/2010/main" val="935146508"/>
      </p:ext>
    </p:extLst>
  </p:cSld>
  <p:clrMapOvr>
    <a:masterClrMapping/>
  </p:clrMapOvr>
</p:notes>
</file>

<file path=ppt/notesSlides/notesSlide885.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13 – WLAN 設定</a:t>
            </a:r>
          </a:p>
          <a:p>
            <a:pPr rtl="0"/>
            <a:r>
              <a:rPr lang="zh-TW"/>
              <a:t>13.2 — 在 WLC 上設定基本 WLAN</a:t>
            </a:r>
          </a:p>
          <a:p>
            <a:pPr rtl="0"/>
            <a:r>
              <a:rPr lang="zh-TW"/>
              <a:t>13.2.3 — 登入 WLC</a:t>
            </a:r>
          </a:p>
        </p:txBody>
      </p:sp>
      <p:sp>
        <p:nvSpPr>
          <p:cNvPr id="4" name="Slide Number Placeholder 3"/>
          <p:cNvSpPr>
            <a:spLocks noGrp="1"/>
          </p:cNvSpPr>
          <p:nvPr>
            <p:ph type="sldNum" sz="quarter" idx="5"/>
          </p:nvPr>
        </p:nvSpPr>
        <p:spPr/>
        <p:txBody>
          <a:bodyPr/>
          <a:lstStyle/>
          <a:p>
            <a:pPr rtl="0"/>
            <a:fld id="{5641018C-6CAF-B84E-B92C-ECB119457FBA}" type="slidenum">
              <a:rPr/>
              <a:t>885</a:t>
            </a:fld>
            <a:endParaRPr/>
          </a:p>
        </p:txBody>
      </p:sp>
    </p:spTree>
    <p:extLst>
      <p:ext uri="{BB962C8B-B14F-4D97-AF65-F5344CB8AC3E}">
        <p14:creationId xmlns:p14="http://schemas.microsoft.com/office/powerpoint/2010/main" val="2696865797"/>
      </p:ext>
    </p:extLst>
  </p:cSld>
  <p:clrMapOvr>
    <a:masterClrMapping/>
  </p:clrMapOvr>
</p:notes>
</file>

<file path=ppt/notesSlides/notesSlide886.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13 – WLAN 設定</a:t>
            </a:r>
          </a:p>
          <a:p>
            <a:pPr rtl="0"/>
            <a:r>
              <a:rPr lang="zh-TW"/>
              <a:t>13.2 — 在 WLC 上設定基本 WLAN</a:t>
            </a:r>
          </a:p>
          <a:p>
            <a:pPr rtl="0"/>
            <a:r>
              <a:rPr lang="zh-TW"/>
              <a:t>13.2.4 — </a:t>
            </a:r>
            <a:r>
              <a:rPr lang="zh-TW" sz="1200"/>
              <a:t>檢視 AP 資訊</a:t>
            </a:r>
          </a:p>
        </p:txBody>
      </p:sp>
      <p:sp>
        <p:nvSpPr>
          <p:cNvPr id="4" name="Slide Number Placeholder 3"/>
          <p:cNvSpPr>
            <a:spLocks noGrp="1"/>
          </p:cNvSpPr>
          <p:nvPr>
            <p:ph type="sldNum" sz="quarter" idx="5"/>
          </p:nvPr>
        </p:nvSpPr>
        <p:spPr/>
        <p:txBody>
          <a:bodyPr/>
          <a:lstStyle/>
          <a:p>
            <a:pPr rtl="0"/>
            <a:fld id="{5641018C-6CAF-B84E-B92C-ECB119457FBA}" type="slidenum">
              <a:rPr/>
              <a:t>886</a:t>
            </a:fld>
            <a:endParaRPr/>
          </a:p>
        </p:txBody>
      </p:sp>
    </p:spTree>
    <p:extLst>
      <p:ext uri="{BB962C8B-B14F-4D97-AF65-F5344CB8AC3E}">
        <p14:creationId xmlns:p14="http://schemas.microsoft.com/office/powerpoint/2010/main" val="306408593"/>
      </p:ext>
    </p:extLst>
  </p:cSld>
  <p:clrMapOvr>
    <a:masterClrMapping/>
  </p:clrMapOvr>
</p:notes>
</file>

<file path=ppt/notesSlides/notesSlide887.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13 – WLAN 設定</a:t>
            </a:r>
          </a:p>
          <a:p>
            <a:pPr rtl="0"/>
            <a:r>
              <a:rPr lang="zh-TW"/>
              <a:t>13.2 — 在 WLC 上設定基本 WLAN</a:t>
            </a:r>
          </a:p>
          <a:p>
            <a:pPr rtl="0"/>
            <a:r>
              <a:rPr lang="zh-TW"/>
              <a:t>13.2.5 - </a:t>
            </a:r>
            <a:r>
              <a:rPr lang="zh-TW" sz="1200"/>
              <a:t>進階設定</a:t>
            </a:r>
          </a:p>
        </p:txBody>
      </p:sp>
      <p:sp>
        <p:nvSpPr>
          <p:cNvPr id="4" name="Slide Number Placeholder 3"/>
          <p:cNvSpPr>
            <a:spLocks noGrp="1"/>
          </p:cNvSpPr>
          <p:nvPr>
            <p:ph type="sldNum" sz="quarter" idx="5"/>
          </p:nvPr>
        </p:nvSpPr>
        <p:spPr/>
        <p:txBody>
          <a:bodyPr/>
          <a:lstStyle/>
          <a:p>
            <a:pPr rtl="0"/>
            <a:fld id="{5641018C-6CAF-B84E-B92C-ECB119457FBA}" type="slidenum">
              <a:rPr/>
              <a:t>887</a:t>
            </a:fld>
            <a:endParaRPr/>
          </a:p>
        </p:txBody>
      </p:sp>
    </p:spTree>
    <p:extLst>
      <p:ext uri="{BB962C8B-B14F-4D97-AF65-F5344CB8AC3E}">
        <p14:creationId xmlns:p14="http://schemas.microsoft.com/office/powerpoint/2010/main" val="2373329682"/>
      </p:ext>
    </p:extLst>
  </p:cSld>
  <p:clrMapOvr>
    <a:masterClrMapping/>
  </p:clrMapOvr>
</p:notes>
</file>

<file path=ppt/notesSlides/notesSlide888.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13 – WLAN 設定</a:t>
            </a:r>
          </a:p>
          <a:p>
            <a:pPr rtl="0"/>
            <a:r>
              <a:rPr lang="zh-TW"/>
              <a:t>13.2 — 在 WLC 上設定基本 WLAN</a:t>
            </a:r>
          </a:p>
          <a:p>
            <a:pPr rtl="0"/>
            <a:r>
              <a:rPr lang="zh-TW"/>
              <a:t>13.2.6- </a:t>
            </a:r>
            <a:r>
              <a:rPr lang="zh-TW" sz="1200"/>
              <a:t>設定無線網路</a:t>
            </a:r>
          </a:p>
        </p:txBody>
      </p:sp>
      <p:sp>
        <p:nvSpPr>
          <p:cNvPr id="4" name="Slide Number Placeholder 3"/>
          <p:cNvSpPr>
            <a:spLocks noGrp="1"/>
          </p:cNvSpPr>
          <p:nvPr>
            <p:ph type="sldNum" sz="quarter" idx="5"/>
          </p:nvPr>
        </p:nvSpPr>
        <p:spPr/>
        <p:txBody>
          <a:bodyPr/>
          <a:lstStyle/>
          <a:p>
            <a:pPr rtl="0"/>
            <a:fld id="{5641018C-6CAF-B84E-B92C-ECB119457FBA}" type="slidenum">
              <a:rPr/>
              <a:t>888</a:t>
            </a:fld>
            <a:endParaRPr/>
          </a:p>
        </p:txBody>
      </p:sp>
    </p:spTree>
    <p:extLst>
      <p:ext uri="{BB962C8B-B14F-4D97-AF65-F5344CB8AC3E}">
        <p14:creationId xmlns:p14="http://schemas.microsoft.com/office/powerpoint/2010/main" val="4260489966"/>
      </p:ext>
    </p:extLst>
  </p:cSld>
  <p:clrMapOvr>
    <a:masterClrMapping/>
  </p:clrMapOvr>
</p:notes>
</file>

<file path=ppt/notesSlides/notesSlide889.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13 – WLAN 設定</a:t>
            </a:r>
          </a:p>
          <a:p>
            <a:pPr rtl="0"/>
            <a:r>
              <a:rPr lang="zh-TW"/>
              <a:t>13.2 — 在 WLC 上設定基本 WLAN</a:t>
            </a:r>
          </a:p>
          <a:p>
            <a:pPr rtl="0"/>
            <a:r>
              <a:rPr lang="zh-TW"/>
              <a:t>13.2.6- </a:t>
            </a:r>
            <a:r>
              <a:rPr lang="zh-TW" sz="1200"/>
              <a:t>設定一個 WLAN(續) </a:t>
            </a:r>
          </a:p>
        </p:txBody>
      </p:sp>
      <p:sp>
        <p:nvSpPr>
          <p:cNvPr id="4" name="Slide Number Placeholder 3"/>
          <p:cNvSpPr>
            <a:spLocks noGrp="1"/>
          </p:cNvSpPr>
          <p:nvPr>
            <p:ph type="sldNum" sz="quarter" idx="5"/>
          </p:nvPr>
        </p:nvSpPr>
        <p:spPr/>
        <p:txBody>
          <a:bodyPr/>
          <a:lstStyle/>
          <a:p>
            <a:pPr rtl="0"/>
            <a:fld id="{5641018C-6CAF-B84E-B92C-ECB119457FBA}" type="slidenum">
              <a:rPr/>
              <a:t>889</a:t>
            </a:fld>
            <a:endParaRPr/>
          </a:p>
        </p:txBody>
      </p:sp>
    </p:spTree>
    <p:extLst>
      <p:ext uri="{BB962C8B-B14F-4D97-AF65-F5344CB8AC3E}">
        <p14:creationId xmlns:p14="http://schemas.microsoft.com/office/powerpoint/2010/main" val="3115434827"/>
      </p:ext>
    </p:extLst>
  </p:cSld>
  <p:clrMapOvr>
    <a:masterClrMapping/>
  </p:clrMapOvr>
</p:notes>
</file>

<file path=ppt/notesSlides/notesSlide89.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112642" name="Rectangle 11"/>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a:defRPr>
            </a:lvl1pPr>
            <a:lvl2pPr marL="742950" indent="-285750" defTabSz="882650">
              <a:defRPr sz="2400">
                <a:solidFill>
                  <a:schemeClr val="tx1"/>
                </a:solidFill>
                <a:latin typeface="Arial"/>
              </a:defRPr>
            </a:lvl2pPr>
            <a:lvl3pPr marL="1143000" indent="-228600" defTabSz="882650">
              <a:defRPr sz="2400">
                <a:solidFill>
                  <a:schemeClr val="tx1"/>
                </a:solidFill>
                <a:latin typeface="Arial"/>
              </a:defRPr>
            </a:lvl3pPr>
            <a:lvl4pPr marL="1600200" indent="-228600" defTabSz="882650">
              <a:defRPr sz="2400">
                <a:solidFill>
                  <a:schemeClr val="tx1"/>
                </a:solidFill>
                <a:latin typeface="Arial"/>
              </a:defRPr>
            </a:lvl4pPr>
            <a:lvl5pPr marL="2057400" indent="-228600" defTabSz="882650">
              <a:defRPr sz="2400">
                <a:solidFill>
                  <a:schemeClr val="tx1"/>
                </a:solidFill>
                <a:latin typeface="Arial"/>
              </a:defRPr>
            </a:lvl5pPr>
            <a:lvl6pPr marL="2514600" indent="-228600" algn="ctr" defTabSz="882650" eaLnBrk="0" fontAlgn="base" hangingPunct="0">
              <a:lnSpc>
                <a:spcPct val="90000"/>
              </a:lnSpc>
              <a:spcBef>
                <a:spcPct val="0"/>
              </a:spcBef>
              <a:spcAft>
                <a:spcPct val="0"/>
              </a:spcAft>
              <a:defRPr sz="2400">
                <a:solidFill>
                  <a:schemeClr val="tx1"/>
                </a:solidFill>
                <a:latin typeface="Arial"/>
              </a:defRPr>
            </a:lvl6pPr>
            <a:lvl7pPr marL="2971800" indent="-228600" algn="ctr" defTabSz="882650" eaLnBrk="0" fontAlgn="base" hangingPunct="0">
              <a:lnSpc>
                <a:spcPct val="90000"/>
              </a:lnSpc>
              <a:spcBef>
                <a:spcPct val="0"/>
              </a:spcBef>
              <a:spcAft>
                <a:spcPct val="0"/>
              </a:spcAft>
              <a:defRPr sz="2400">
                <a:solidFill>
                  <a:schemeClr val="tx1"/>
                </a:solidFill>
                <a:latin typeface="Arial"/>
              </a:defRPr>
            </a:lvl7pPr>
            <a:lvl8pPr marL="3429000" indent="-228600" algn="ctr" defTabSz="882650" eaLnBrk="0" fontAlgn="base" hangingPunct="0">
              <a:lnSpc>
                <a:spcPct val="90000"/>
              </a:lnSpc>
              <a:spcBef>
                <a:spcPct val="0"/>
              </a:spcBef>
              <a:spcAft>
                <a:spcPct val="0"/>
              </a:spcAft>
              <a:defRPr sz="2400">
                <a:solidFill>
                  <a:schemeClr val="tx1"/>
                </a:solidFill>
                <a:latin typeface="Arial"/>
              </a:defRPr>
            </a:lvl8pPr>
            <a:lvl9pPr marL="3886200" indent="-228600" algn="ctr" defTabSz="882650" eaLnBrk="0" fontAlgn="base" hangingPunct="0">
              <a:lnSpc>
                <a:spcPct val="90000"/>
              </a:lnSpc>
              <a:spcBef>
                <a:spcPct val="0"/>
              </a:spcBef>
              <a:spcAft>
                <a:spcPct val="0"/>
              </a:spcAft>
              <a:defRPr sz="2400">
                <a:solidFill>
                  <a:schemeClr val="tx1"/>
                </a:solidFill>
                <a:latin typeface="Arial"/>
              </a:defRPr>
            </a:lvl9pPr>
          </a:lstStyle>
          <a:p>
            <a:pPr rtl="0"/>
            <a:fld id="{04267211-205D-47E8-9F29-7E4C01D43DC3}" type="slidenum">
              <a:rPr sz="800">
                <a:solidFill>
                  <a:prstClr val="black"/>
                </a:solidFill>
              </a:rPr>
              <a:pPr rtl="0"/>
              <a:t>89</a:t>
            </a:fld>
            <a:endParaRPr sz="800">
              <a:solidFill>
                <a:prstClr val="black"/>
              </a:solidFill>
            </a:endParaRPr>
          </a:p>
        </p:txBody>
      </p:sp>
      <p:sp>
        <p:nvSpPr>
          <p:cNvPr id="112643" name="Rectangle 2"/>
          <p:cNvSpPr>
            <a:spLocks noGrp="1" noRot="1" noChangeAspect="1" noChangeArrowheads="1" noTextEdit="1"/>
          </p:cNvSpPr>
          <p:nvPr>
            <p:ph type="sldImg"/>
          </p:nvPr>
        </p:nvSpPr>
        <p:spPr>
          <a:xfrm>
            <a:off x="1168400" y="1243013"/>
            <a:ext cx="4470400" cy="3354387"/>
          </a:xfrm>
        </p:spPr>
      </p:sp>
      <p:sp>
        <p:nvSpPr>
          <p:cNvPr id="11264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buFontTx/>
              <a:buNone/>
            </a:pPr>
            <a:r>
              <a:rPr lang="zh-TW" sz="1200" b="0"/>
              <a:t>3 – </a:t>
            </a:r>
            <a:r>
              <a:rPr lang="zh-TW" sz="1200">
                <a:solidFill>
                  <a:schemeClr val="accent5">
                    <a:lumMod val="40000"/>
                    <a:lumOff val="60000"/>
                  </a:schemeClr>
                </a:solidFill>
              </a:rPr>
              <a:t>協議和模式</a:t>
            </a:r>
          </a:p>
          <a:p>
            <a:pPr rtl="0">
              <a:buFontTx/>
              <a:buNone/>
            </a:pPr>
            <a:r>
              <a:rPr lang="zh-TW" sz="1200" b="0"/>
              <a:t>3.1 – 規則</a:t>
            </a:r>
          </a:p>
          <a:p>
            <a:pPr rtl="0">
              <a:lnSpc>
                <a:spcPct val="80000"/>
              </a:lnSpc>
              <a:buFontTx/>
              <a:buNone/>
            </a:pPr>
            <a:r>
              <a:rPr lang="zh-TW">
                <a:latin typeface="Arial"/>
              </a:rPr>
              <a:t>3.1.9</a:t>
            </a:r>
            <a:r>
              <a:rPr lang="zh-TW" baseline="0">
                <a:latin typeface="Arial"/>
              </a:rPr>
              <a:t> </a:t>
            </a:r>
            <a:r>
              <a:rPr lang="zh-TW" sz="1200" b="0"/>
              <a:t>– </a:t>
            </a:r>
            <a:r>
              <a:rPr lang="zh-TW"/>
              <a:t>Message訊息時間 Timing</a:t>
            </a:r>
          </a:p>
        </p:txBody>
      </p:sp>
    </p:spTree>
    <p:extLst>
      <p:ext uri="{BB962C8B-B14F-4D97-AF65-F5344CB8AC3E}">
        <p14:creationId xmlns:p14="http://schemas.microsoft.com/office/powerpoint/2010/main" val="1466026500"/>
      </p:ext>
    </p:extLst>
  </p:cSld>
  <p:clrMapOvr>
    <a:masterClrMapping/>
  </p:clrMapOvr>
</p:notes>
</file>

<file path=ppt/notesSlides/notesSlide890.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13 – WLAN 設定</a:t>
            </a:r>
          </a:p>
          <a:p>
            <a:pPr rtl="0"/>
            <a:r>
              <a:rPr lang="zh-TW"/>
              <a:t>13.2 — 在 WLC 上設定基本 WLAN</a:t>
            </a:r>
          </a:p>
          <a:p>
            <a:pPr rtl="0"/>
            <a:r>
              <a:rPr lang="zh-TW"/>
              <a:t>13.2.6- </a:t>
            </a:r>
            <a:r>
              <a:rPr lang="zh-TW" sz="1200"/>
              <a:t>設定一個 WLAN(續) </a:t>
            </a:r>
          </a:p>
        </p:txBody>
      </p:sp>
      <p:sp>
        <p:nvSpPr>
          <p:cNvPr id="4" name="Slide Number Placeholder 3"/>
          <p:cNvSpPr>
            <a:spLocks noGrp="1"/>
          </p:cNvSpPr>
          <p:nvPr>
            <p:ph type="sldNum" sz="quarter" idx="5"/>
          </p:nvPr>
        </p:nvSpPr>
        <p:spPr/>
        <p:txBody>
          <a:bodyPr/>
          <a:lstStyle/>
          <a:p>
            <a:pPr rtl="0"/>
            <a:fld id="{5641018C-6CAF-B84E-B92C-ECB119457FBA}" type="slidenum">
              <a:rPr/>
              <a:t>890</a:t>
            </a:fld>
            <a:endParaRPr/>
          </a:p>
        </p:txBody>
      </p:sp>
    </p:spTree>
    <p:extLst>
      <p:ext uri="{BB962C8B-B14F-4D97-AF65-F5344CB8AC3E}">
        <p14:creationId xmlns:p14="http://schemas.microsoft.com/office/powerpoint/2010/main" val="1278484077"/>
      </p:ext>
    </p:extLst>
  </p:cSld>
  <p:clrMapOvr>
    <a:masterClrMapping/>
  </p:clrMapOvr>
</p:notes>
</file>

<file path=ppt/notesSlides/notesSlide891.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13 – WLAN 設定</a:t>
            </a:r>
          </a:p>
          <a:p>
            <a:pPr rtl="0"/>
            <a:r>
              <a:rPr lang="zh-TW"/>
              <a:t>13.2 — 在 WLC 上設定基本 WLAN</a:t>
            </a:r>
          </a:p>
          <a:p>
            <a:pPr rtl="0"/>
            <a:r>
              <a:rPr lang="zh-TW"/>
              <a:t>13.2.6 - </a:t>
            </a:r>
            <a:r>
              <a:rPr lang="zh-TW" sz="1200"/>
              <a:t>設定一個 WLAN(續) </a:t>
            </a:r>
          </a:p>
        </p:txBody>
      </p:sp>
      <p:sp>
        <p:nvSpPr>
          <p:cNvPr id="4" name="Slide Number Placeholder 3"/>
          <p:cNvSpPr>
            <a:spLocks noGrp="1"/>
          </p:cNvSpPr>
          <p:nvPr>
            <p:ph type="sldNum" sz="quarter" idx="5"/>
          </p:nvPr>
        </p:nvSpPr>
        <p:spPr/>
        <p:txBody>
          <a:bodyPr/>
          <a:lstStyle/>
          <a:p>
            <a:pPr rtl="0"/>
            <a:fld id="{5641018C-6CAF-B84E-B92C-ECB119457FBA}" type="slidenum">
              <a:rPr/>
              <a:t>891</a:t>
            </a:fld>
            <a:endParaRPr/>
          </a:p>
        </p:txBody>
      </p:sp>
    </p:spTree>
    <p:extLst>
      <p:ext uri="{BB962C8B-B14F-4D97-AF65-F5344CB8AC3E}">
        <p14:creationId xmlns:p14="http://schemas.microsoft.com/office/powerpoint/2010/main" val="3075038188"/>
      </p:ext>
    </p:extLst>
  </p:cSld>
  <p:clrMapOvr>
    <a:masterClrMapping/>
  </p:clrMapOvr>
</p:notes>
</file>

<file path=ppt/notesSlides/notesSlide892.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13 – WLAN 設定</a:t>
            </a:r>
          </a:p>
          <a:p>
            <a:pPr rtl="0"/>
            <a:r>
              <a:rPr lang="zh-TW"/>
              <a:t>13.2 — 在 WLC 上設定基本 WLAN</a:t>
            </a:r>
          </a:p>
          <a:p>
            <a:pPr rtl="0"/>
            <a:r>
              <a:rPr lang="zh-TW"/>
              <a:t>13.2.6- </a:t>
            </a:r>
            <a:r>
              <a:rPr lang="zh-TW" sz="1200"/>
              <a:t>設定一個 WLAN(續) </a:t>
            </a:r>
          </a:p>
        </p:txBody>
      </p:sp>
      <p:sp>
        <p:nvSpPr>
          <p:cNvPr id="4" name="Slide Number Placeholder 3"/>
          <p:cNvSpPr>
            <a:spLocks noGrp="1"/>
          </p:cNvSpPr>
          <p:nvPr>
            <p:ph type="sldNum" sz="quarter" idx="5"/>
          </p:nvPr>
        </p:nvSpPr>
        <p:spPr/>
        <p:txBody>
          <a:bodyPr/>
          <a:lstStyle/>
          <a:p>
            <a:pPr rtl="0"/>
            <a:fld id="{5641018C-6CAF-B84E-B92C-ECB119457FBA}" type="slidenum">
              <a:rPr/>
              <a:t>892</a:t>
            </a:fld>
            <a:endParaRPr/>
          </a:p>
        </p:txBody>
      </p:sp>
    </p:spTree>
    <p:extLst>
      <p:ext uri="{BB962C8B-B14F-4D97-AF65-F5344CB8AC3E}">
        <p14:creationId xmlns:p14="http://schemas.microsoft.com/office/powerpoint/2010/main" val="219387016"/>
      </p:ext>
    </p:extLst>
  </p:cSld>
  <p:clrMapOvr>
    <a:masterClrMapping/>
  </p:clrMapOvr>
</p:notes>
</file>

<file path=ppt/notesSlides/notesSlide893.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13 – WLAN 設定</a:t>
            </a:r>
          </a:p>
          <a:p>
            <a:pPr rtl="0"/>
            <a:r>
              <a:rPr lang="zh-TW"/>
              <a:t>13.2 — 在 WLC 上設定基本 WLAN</a:t>
            </a:r>
          </a:p>
          <a:p>
            <a:pPr rtl="0"/>
            <a:r>
              <a:rPr lang="zh-TW"/>
              <a:t>13.2.6 - </a:t>
            </a:r>
            <a:r>
              <a:rPr lang="zh-TW" sz="1200"/>
              <a:t>設定一個 WLAN(續) </a:t>
            </a:r>
          </a:p>
        </p:txBody>
      </p:sp>
      <p:sp>
        <p:nvSpPr>
          <p:cNvPr id="4" name="Slide Number Placeholder 3"/>
          <p:cNvSpPr>
            <a:spLocks noGrp="1"/>
          </p:cNvSpPr>
          <p:nvPr>
            <p:ph type="sldNum" sz="quarter" idx="5"/>
          </p:nvPr>
        </p:nvSpPr>
        <p:spPr/>
        <p:txBody>
          <a:bodyPr/>
          <a:lstStyle/>
          <a:p>
            <a:pPr rtl="0"/>
            <a:fld id="{5641018C-6CAF-B84E-B92C-ECB119457FBA}" type="slidenum">
              <a:rPr/>
              <a:t>893</a:t>
            </a:fld>
            <a:endParaRPr/>
          </a:p>
        </p:txBody>
      </p:sp>
    </p:spTree>
    <p:extLst>
      <p:ext uri="{BB962C8B-B14F-4D97-AF65-F5344CB8AC3E}">
        <p14:creationId xmlns:p14="http://schemas.microsoft.com/office/powerpoint/2010/main" val="1575823073"/>
      </p:ext>
    </p:extLst>
  </p:cSld>
  <p:clrMapOvr>
    <a:masterClrMapping/>
  </p:clrMapOvr>
</p:notes>
</file>

<file path=ppt/notesSlides/notesSlide894.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13 – WLAN 設定</a:t>
            </a:r>
          </a:p>
          <a:p>
            <a:pPr rtl="0"/>
            <a:r>
              <a:rPr lang="zh-TW"/>
              <a:t>13.3 — 在 WLC 上設定 WPA2 企業 WLAN</a:t>
            </a:r>
          </a:p>
          <a:p>
            <a:pPr rtl="0"/>
            <a:r>
              <a:rPr lang="zh-TW"/>
              <a:t>13.3.2 - </a:t>
            </a:r>
            <a:r>
              <a:rPr lang="zh-TW" sz="1200"/>
              <a:t>SNMP 和 RADIUS</a:t>
            </a:r>
          </a:p>
        </p:txBody>
      </p:sp>
      <p:sp>
        <p:nvSpPr>
          <p:cNvPr id="4" name="Slide Number Placeholder 3"/>
          <p:cNvSpPr>
            <a:spLocks noGrp="1"/>
          </p:cNvSpPr>
          <p:nvPr>
            <p:ph type="sldNum" sz="quarter" idx="5"/>
          </p:nvPr>
        </p:nvSpPr>
        <p:spPr/>
        <p:txBody>
          <a:bodyPr/>
          <a:lstStyle/>
          <a:p>
            <a:pPr rtl="0"/>
            <a:fld id="{5641018C-6CAF-B84E-B92C-ECB119457FBA}" type="slidenum">
              <a:rPr/>
              <a:t>894</a:t>
            </a:fld>
            <a:endParaRPr/>
          </a:p>
        </p:txBody>
      </p:sp>
    </p:spTree>
    <p:extLst>
      <p:ext uri="{BB962C8B-B14F-4D97-AF65-F5344CB8AC3E}">
        <p14:creationId xmlns:p14="http://schemas.microsoft.com/office/powerpoint/2010/main" val="4108366672"/>
      </p:ext>
    </p:extLst>
  </p:cSld>
  <p:clrMapOvr>
    <a:masterClrMapping/>
  </p:clrMapOvr>
</p:notes>
</file>

<file path=ppt/notesSlides/notesSlide895.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13 – WLAN 設定</a:t>
            </a:r>
          </a:p>
          <a:p>
            <a:pPr rtl="0"/>
            <a:r>
              <a:rPr lang="zh-TW"/>
              <a:t>13.3 — 在 WLC 上設定 WPA2 企業 WLAN</a:t>
            </a:r>
          </a:p>
          <a:p>
            <a:pPr rtl="0"/>
            <a:r>
              <a:rPr lang="zh-TW"/>
              <a:t>13.3.3- </a:t>
            </a:r>
            <a:r>
              <a:rPr lang="zh-TW" sz="1200"/>
              <a:t>設定 SNMP 伺服器資訊</a:t>
            </a:r>
          </a:p>
        </p:txBody>
      </p:sp>
      <p:sp>
        <p:nvSpPr>
          <p:cNvPr id="4" name="Slide Number Placeholder 3"/>
          <p:cNvSpPr>
            <a:spLocks noGrp="1"/>
          </p:cNvSpPr>
          <p:nvPr>
            <p:ph type="sldNum" sz="quarter" idx="5"/>
          </p:nvPr>
        </p:nvSpPr>
        <p:spPr/>
        <p:txBody>
          <a:bodyPr/>
          <a:lstStyle/>
          <a:p>
            <a:pPr rtl="0"/>
            <a:fld id="{5641018C-6CAF-B84E-B92C-ECB119457FBA}" type="slidenum">
              <a:rPr/>
              <a:t>895</a:t>
            </a:fld>
            <a:endParaRPr/>
          </a:p>
        </p:txBody>
      </p:sp>
    </p:spTree>
    <p:extLst>
      <p:ext uri="{BB962C8B-B14F-4D97-AF65-F5344CB8AC3E}">
        <p14:creationId xmlns:p14="http://schemas.microsoft.com/office/powerpoint/2010/main" val="214622876"/>
      </p:ext>
    </p:extLst>
  </p:cSld>
  <p:clrMapOvr>
    <a:masterClrMapping/>
  </p:clrMapOvr>
</p:notes>
</file>

<file path=ppt/notesSlides/notesSlide896.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13 – WLAN 設定</a:t>
            </a:r>
          </a:p>
          <a:p>
            <a:pPr rtl="0"/>
            <a:r>
              <a:rPr lang="zh-TW"/>
              <a:t>13.3 — 在 WLC 上設定 WPA2 企業 WLAN</a:t>
            </a:r>
          </a:p>
          <a:p>
            <a:pPr rtl="0"/>
            <a:r>
              <a:rPr lang="zh-TW"/>
              <a:t>13.3.4 - </a:t>
            </a:r>
            <a:r>
              <a:rPr lang="zh-TW" sz="1200"/>
              <a:t>設定 RADIUS 伺服器資訊</a:t>
            </a:r>
          </a:p>
        </p:txBody>
      </p:sp>
      <p:sp>
        <p:nvSpPr>
          <p:cNvPr id="4" name="Slide Number Placeholder 3"/>
          <p:cNvSpPr>
            <a:spLocks noGrp="1"/>
          </p:cNvSpPr>
          <p:nvPr>
            <p:ph type="sldNum" sz="quarter" idx="5"/>
          </p:nvPr>
        </p:nvSpPr>
        <p:spPr/>
        <p:txBody>
          <a:bodyPr/>
          <a:lstStyle/>
          <a:p>
            <a:pPr rtl="0"/>
            <a:fld id="{5641018C-6CAF-B84E-B92C-ECB119457FBA}" type="slidenum">
              <a:rPr/>
              <a:t>896</a:t>
            </a:fld>
            <a:endParaRPr/>
          </a:p>
        </p:txBody>
      </p:sp>
    </p:spTree>
    <p:extLst>
      <p:ext uri="{BB962C8B-B14F-4D97-AF65-F5344CB8AC3E}">
        <p14:creationId xmlns:p14="http://schemas.microsoft.com/office/powerpoint/2010/main" val="1237653427"/>
      </p:ext>
    </p:extLst>
  </p:cSld>
  <p:clrMapOvr>
    <a:masterClrMapping/>
  </p:clrMapOvr>
</p:notes>
</file>

<file path=ppt/notesSlides/notesSlide897.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13 – WLAN 設定</a:t>
            </a:r>
          </a:p>
          <a:p>
            <a:pPr rtl="0"/>
            <a:r>
              <a:rPr lang="zh-TW"/>
              <a:t>13.3 — 在 WLC 上設定 WPA2 企業 WLAN</a:t>
            </a:r>
          </a:p>
          <a:p>
            <a:pPr rtl="0"/>
            <a:r>
              <a:rPr lang="zh-TW"/>
              <a:t>13.3.4- </a:t>
            </a:r>
            <a:r>
              <a:rPr lang="zh-TW" sz="1200"/>
              <a:t>設定 RADIUS 伺服器資訊 (續) </a:t>
            </a:r>
          </a:p>
        </p:txBody>
      </p:sp>
      <p:sp>
        <p:nvSpPr>
          <p:cNvPr id="4" name="Slide Number Placeholder 3"/>
          <p:cNvSpPr>
            <a:spLocks noGrp="1"/>
          </p:cNvSpPr>
          <p:nvPr>
            <p:ph type="sldNum" sz="quarter" idx="5"/>
          </p:nvPr>
        </p:nvSpPr>
        <p:spPr/>
        <p:txBody>
          <a:bodyPr/>
          <a:lstStyle/>
          <a:p>
            <a:pPr rtl="0"/>
            <a:fld id="{5641018C-6CAF-B84E-B92C-ECB119457FBA}" type="slidenum">
              <a:rPr/>
              <a:t>897</a:t>
            </a:fld>
            <a:endParaRPr/>
          </a:p>
        </p:txBody>
      </p:sp>
    </p:spTree>
    <p:extLst>
      <p:ext uri="{BB962C8B-B14F-4D97-AF65-F5344CB8AC3E}">
        <p14:creationId xmlns:p14="http://schemas.microsoft.com/office/powerpoint/2010/main" val="1930692619"/>
      </p:ext>
    </p:extLst>
  </p:cSld>
  <p:clrMapOvr>
    <a:masterClrMapping/>
  </p:clrMapOvr>
</p:notes>
</file>

<file path=ppt/notesSlides/notesSlide898.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13 – WLAN 設定</a:t>
            </a:r>
          </a:p>
          <a:p>
            <a:pPr rtl="0"/>
            <a:r>
              <a:rPr lang="zh-TW"/>
              <a:t>13.3 — 在 WLC 上設定 WPA2 企業 WLAN</a:t>
            </a:r>
          </a:p>
          <a:p>
            <a:pPr rtl="0"/>
            <a:r>
              <a:rPr lang="zh-TW"/>
              <a:t>13.3.6 — 具有 VLAN 5 定址的拓樸</a:t>
            </a:r>
          </a:p>
        </p:txBody>
      </p:sp>
      <p:sp>
        <p:nvSpPr>
          <p:cNvPr id="4" name="Slide Number Placeholder 3"/>
          <p:cNvSpPr>
            <a:spLocks noGrp="1"/>
          </p:cNvSpPr>
          <p:nvPr>
            <p:ph type="sldNum" sz="quarter" idx="5"/>
          </p:nvPr>
        </p:nvSpPr>
        <p:spPr/>
        <p:txBody>
          <a:bodyPr/>
          <a:lstStyle/>
          <a:p>
            <a:pPr rtl="0"/>
            <a:fld id="{5641018C-6CAF-B84E-B92C-ECB119457FBA}" type="slidenum">
              <a:rPr/>
              <a:t>898</a:t>
            </a:fld>
            <a:endParaRPr/>
          </a:p>
        </p:txBody>
      </p:sp>
    </p:spTree>
    <p:extLst>
      <p:ext uri="{BB962C8B-B14F-4D97-AF65-F5344CB8AC3E}">
        <p14:creationId xmlns:p14="http://schemas.microsoft.com/office/powerpoint/2010/main" val="4045838967"/>
      </p:ext>
    </p:extLst>
  </p:cSld>
  <p:clrMapOvr>
    <a:masterClrMapping/>
  </p:clrMapOvr>
</p:notes>
</file>

<file path=ppt/notesSlides/notesSlide899.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13 – WLAN 設定</a:t>
            </a:r>
          </a:p>
          <a:p>
            <a:pPr rtl="0"/>
            <a:r>
              <a:rPr lang="zh-TW"/>
              <a:t>13.3 — 在 WLC 上設定 WPA2 企業 WLAN</a:t>
            </a:r>
          </a:p>
          <a:p>
            <a:pPr rtl="0"/>
            <a:r>
              <a:rPr lang="zh-TW"/>
              <a:t>13.3.7- </a:t>
            </a:r>
            <a:r>
              <a:rPr lang="zh-TW" sz="1200"/>
              <a:t>設定新介面</a:t>
            </a:r>
          </a:p>
        </p:txBody>
      </p:sp>
      <p:sp>
        <p:nvSpPr>
          <p:cNvPr id="4" name="Slide Number Placeholder 3"/>
          <p:cNvSpPr>
            <a:spLocks noGrp="1"/>
          </p:cNvSpPr>
          <p:nvPr>
            <p:ph type="sldNum" sz="quarter" idx="5"/>
          </p:nvPr>
        </p:nvSpPr>
        <p:spPr/>
        <p:txBody>
          <a:bodyPr/>
          <a:lstStyle/>
          <a:p>
            <a:pPr rtl="0"/>
            <a:fld id="{5641018C-6CAF-B84E-B92C-ECB119457FBA}" type="slidenum">
              <a:rPr/>
              <a:t>899</a:t>
            </a:fld>
            <a:endParaRPr/>
          </a:p>
        </p:txBody>
      </p:sp>
    </p:spTree>
    <p:extLst>
      <p:ext uri="{BB962C8B-B14F-4D97-AF65-F5344CB8AC3E}">
        <p14:creationId xmlns:p14="http://schemas.microsoft.com/office/powerpoint/2010/main" val="2860588487"/>
      </p:ext>
    </p:extLst>
  </p:cSld>
  <p:clrMapOvr>
    <a:masterClrMapping/>
  </p:clrMapOvr>
</p:notes>
</file>

<file path=ppt/notesSlides/notesSlide9.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lnSpc>
                <a:spcPct val="80000"/>
              </a:lnSpc>
              <a:buFontTx/>
              <a:buNone/>
            </a:pPr>
            <a:r>
              <a:rPr lang="zh-TW" sz="1200" kern="1200">
                <a:solidFill>
                  <a:schemeClr val="tx1"/>
                </a:solidFill>
                <a:latin typeface="Arial"/>
                <a:ea typeface="ＭＳ Ｐゴシック" charset="0"/>
                <a:cs typeface="ＭＳ Ｐゴシック" charset="0"/>
              </a:rPr>
              <a:t>1 – Networking Today</a:t>
            </a:r>
          </a:p>
          <a:p>
            <a:pPr rtl="0">
              <a:lnSpc>
                <a:spcPct val="80000"/>
              </a:lnSpc>
              <a:buFontTx/>
              <a:buNone/>
            </a:pPr>
            <a:r>
              <a:rPr lang="zh-TW" sz="1200" kern="1200">
                <a:solidFill>
                  <a:schemeClr val="tx1"/>
                </a:solidFill>
                <a:latin typeface="Arial"/>
                <a:ea typeface="ＭＳ Ｐゴシック" charset="0"/>
                <a:cs typeface="ＭＳ Ｐゴシック" charset="0"/>
              </a:rPr>
              <a:t>1.2 – Network</a:t>
            </a:r>
            <a:r>
              <a:rPr lang="zh-TW" sz="1200" kern="1200" baseline="0">
                <a:solidFill>
                  <a:schemeClr val="tx1"/>
                </a:solidFill>
                <a:latin typeface="Arial"/>
                <a:ea typeface="ＭＳ Ｐゴシック" charset="0"/>
                <a:cs typeface="ＭＳ Ｐゴシック" charset="0"/>
              </a:rPr>
              <a:t> Components</a:t>
            </a:r>
          </a:p>
          <a:p>
            <a:pPr marL="0" marR="0" lvl="0" indent="0" algn="l" defTabSz="457200" rtl="0" eaLnBrk="1" fontAlgn="auto" latinLnBrk="0" hangingPunct="1">
              <a:lnSpc>
                <a:spcPct val="80000"/>
              </a:lnSpc>
              <a:spcBef>
                <a:spcPct val="0"/>
              </a:spcBef>
              <a:spcAft>
                <a:spcPct val="0"/>
              </a:spcAft>
              <a:buClrTx/>
              <a:buSzTx/>
              <a:buFontTx/>
              <a:buNone/>
              <a:defRPr/>
            </a:pPr>
            <a:r>
              <a:rPr lang="zh-TW" sz="1200" kern="1200">
                <a:solidFill>
                  <a:schemeClr val="tx1"/>
                </a:solidFill>
                <a:latin typeface="Arial"/>
                <a:ea typeface="ＭＳ Ｐゴシック" charset="0"/>
                <a:cs typeface="ＭＳ Ｐゴシック" charset="0"/>
              </a:rPr>
              <a:t>1.2.4 — </a:t>
            </a:r>
            <a:r>
              <a:rPr lang="zh-TW"/>
              <a:t>中介網路裝置</a:t>
            </a:r>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9</a:t>
            </a:fld>
            <a:endParaRPr>
              <a:solidFill>
                <a:prstClr val="black"/>
              </a:solidFill>
            </a:endParaRPr>
          </a:p>
        </p:txBody>
      </p:sp>
    </p:spTree>
    <p:extLst>
      <p:ext uri="{BB962C8B-B14F-4D97-AF65-F5344CB8AC3E}">
        <p14:creationId xmlns:p14="http://schemas.microsoft.com/office/powerpoint/2010/main" val="4203490983"/>
      </p:ext>
    </p:extLst>
  </p:cSld>
  <p:clrMapOvr>
    <a:masterClrMapping/>
  </p:clrMapOvr>
</p:notes>
</file>

<file path=ppt/notesSlides/notesSlide90.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112642" name="Rectangle 11"/>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a:defRPr>
            </a:lvl1pPr>
            <a:lvl2pPr marL="742950" indent="-285750" defTabSz="882650">
              <a:defRPr sz="2400">
                <a:solidFill>
                  <a:schemeClr val="tx1"/>
                </a:solidFill>
                <a:latin typeface="Arial"/>
              </a:defRPr>
            </a:lvl2pPr>
            <a:lvl3pPr marL="1143000" indent="-228600" defTabSz="882650">
              <a:defRPr sz="2400">
                <a:solidFill>
                  <a:schemeClr val="tx1"/>
                </a:solidFill>
                <a:latin typeface="Arial"/>
              </a:defRPr>
            </a:lvl3pPr>
            <a:lvl4pPr marL="1600200" indent="-228600" defTabSz="882650">
              <a:defRPr sz="2400">
                <a:solidFill>
                  <a:schemeClr val="tx1"/>
                </a:solidFill>
                <a:latin typeface="Arial"/>
              </a:defRPr>
            </a:lvl4pPr>
            <a:lvl5pPr marL="2057400" indent="-228600" defTabSz="882650">
              <a:defRPr sz="2400">
                <a:solidFill>
                  <a:schemeClr val="tx1"/>
                </a:solidFill>
                <a:latin typeface="Arial"/>
              </a:defRPr>
            </a:lvl5pPr>
            <a:lvl6pPr marL="2514600" indent="-228600" algn="ctr" defTabSz="882650" eaLnBrk="0" fontAlgn="base" hangingPunct="0">
              <a:lnSpc>
                <a:spcPct val="90000"/>
              </a:lnSpc>
              <a:spcBef>
                <a:spcPct val="0"/>
              </a:spcBef>
              <a:spcAft>
                <a:spcPct val="0"/>
              </a:spcAft>
              <a:defRPr sz="2400">
                <a:solidFill>
                  <a:schemeClr val="tx1"/>
                </a:solidFill>
                <a:latin typeface="Arial"/>
              </a:defRPr>
            </a:lvl6pPr>
            <a:lvl7pPr marL="2971800" indent="-228600" algn="ctr" defTabSz="882650" eaLnBrk="0" fontAlgn="base" hangingPunct="0">
              <a:lnSpc>
                <a:spcPct val="90000"/>
              </a:lnSpc>
              <a:spcBef>
                <a:spcPct val="0"/>
              </a:spcBef>
              <a:spcAft>
                <a:spcPct val="0"/>
              </a:spcAft>
              <a:defRPr sz="2400">
                <a:solidFill>
                  <a:schemeClr val="tx1"/>
                </a:solidFill>
                <a:latin typeface="Arial"/>
              </a:defRPr>
            </a:lvl7pPr>
            <a:lvl8pPr marL="3429000" indent="-228600" algn="ctr" defTabSz="882650" eaLnBrk="0" fontAlgn="base" hangingPunct="0">
              <a:lnSpc>
                <a:spcPct val="90000"/>
              </a:lnSpc>
              <a:spcBef>
                <a:spcPct val="0"/>
              </a:spcBef>
              <a:spcAft>
                <a:spcPct val="0"/>
              </a:spcAft>
              <a:defRPr sz="2400">
                <a:solidFill>
                  <a:schemeClr val="tx1"/>
                </a:solidFill>
                <a:latin typeface="Arial"/>
              </a:defRPr>
            </a:lvl8pPr>
            <a:lvl9pPr marL="3886200" indent="-228600" algn="ctr" defTabSz="882650" eaLnBrk="0" fontAlgn="base" hangingPunct="0">
              <a:lnSpc>
                <a:spcPct val="90000"/>
              </a:lnSpc>
              <a:spcBef>
                <a:spcPct val="0"/>
              </a:spcBef>
              <a:spcAft>
                <a:spcPct val="0"/>
              </a:spcAft>
              <a:defRPr sz="2400">
                <a:solidFill>
                  <a:schemeClr val="tx1"/>
                </a:solidFill>
                <a:latin typeface="Arial"/>
              </a:defRPr>
            </a:lvl9pPr>
          </a:lstStyle>
          <a:p>
            <a:pPr rtl="0"/>
            <a:fld id="{04267211-205D-47E8-9F29-7E4C01D43DC3}" type="slidenum">
              <a:rPr sz="800">
                <a:solidFill>
                  <a:prstClr val="black"/>
                </a:solidFill>
              </a:rPr>
              <a:pPr rtl="0"/>
              <a:t>90</a:t>
            </a:fld>
            <a:endParaRPr sz="800">
              <a:solidFill>
                <a:prstClr val="black"/>
              </a:solidFill>
            </a:endParaRPr>
          </a:p>
        </p:txBody>
      </p:sp>
      <p:sp>
        <p:nvSpPr>
          <p:cNvPr id="112643" name="Rectangle 2"/>
          <p:cNvSpPr>
            <a:spLocks noGrp="1" noRot="1" noChangeAspect="1" noChangeArrowheads="1" noTextEdit="1"/>
          </p:cNvSpPr>
          <p:nvPr>
            <p:ph type="sldImg"/>
          </p:nvPr>
        </p:nvSpPr>
        <p:spPr>
          <a:xfrm>
            <a:off x="1168400" y="1243013"/>
            <a:ext cx="4470400" cy="3354387"/>
          </a:xfrm>
        </p:spPr>
      </p:sp>
      <p:sp>
        <p:nvSpPr>
          <p:cNvPr id="11264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buFontTx/>
              <a:buNone/>
            </a:pPr>
            <a:r>
              <a:rPr lang="zh-TW" sz="1200" b="0"/>
              <a:t>3 – </a:t>
            </a:r>
            <a:r>
              <a:rPr lang="zh-TW" sz="1200">
                <a:solidFill>
                  <a:schemeClr val="accent5">
                    <a:lumMod val="40000"/>
                    <a:lumOff val="60000"/>
                  </a:schemeClr>
                </a:solidFill>
              </a:rPr>
              <a:t>協議和模式</a:t>
            </a:r>
          </a:p>
          <a:p>
            <a:pPr rtl="0">
              <a:buFontTx/>
              <a:buNone/>
            </a:pPr>
            <a:r>
              <a:rPr lang="zh-TW" sz="1200" b="0"/>
              <a:t>3.1 – 規則</a:t>
            </a:r>
          </a:p>
          <a:p>
            <a:pPr rtl="0">
              <a:lnSpc>
                <a:spcPct val="80000"/>
              </a:lnSpc>
              <a:buFontTx/>
              <a:buNone/>
            </a:pPr>
            <a:r>
              <a:rPr lang="zh-TW">
                <a:latin typeface="Arial"/>
              </a:rPr>
              <a:t>3.1.10</a:t>
            </a:r>
            <a:r>
              <a:rPr lang="zh-TW" baseline="0">
                <a:latin typeface="Arial"/>
              </a:rPr>
              <a:t> </a:t>
            </a:r>
            <a:r>
              <a:rPr lang="zh-TW" sz="1200" b="0"/>
              <a:t>— </a:t>
            </a:r>
            <a:r>
              <a:rPr lang="zh-TW"/>
              <a:t>訊息傳遞選項 </a:t>
            </a:r>
          </a:p>
        </p:txBody>
      </p:sp>
    </p:spTree>
    <p:extLst>
      <p:ext uri="{BB962C8B-B14F-4D97-AF65-F5344CB8AC3E}">
        <p14:creationId xmlns:p14="http://schemas.microsoft.com/office/powerpoint/2010/main" val="3608640020"/>
      </p:ext>
    </p:extLst>
  </p:cSld>
  <p:clrMapOvr>
    <a:masterClrMapping/>
  </p:clrMapOvr>
</p:notes>
</file>

<file path=ppt/notesSlides/notesSlide900.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13 – WLAN 設定</a:t>
            </a:r>
          </a:p>
          <a:p>
            <a:pPr rtl="0"/>
            <a:r>
              <a:rPr lang="zh-TW"/>
              <a:t>13.3 — 在 WLC 上設定 WPA2 企業 WLAN</a:t>
            </a:r>
          </a:p>
          <a:p>
            <a:pPr rtl="0"/>
            <a:r>
              <a:rPr lang="zh-TW"/>
              <a:t>13.3.7- </a:t>
            </a:r>
            <a:r>
              <a:rPr lang="zh-TW" sz="1200"/>
              <a:t>設定新介面(續) </a:t>
            </a:r>
          </a:p>
        </p:txBody>
      </p:sp>
      <p:sp>
        <p:nvSpPr>
          <p:cNvPr id="4" name="Slide Number Placeholder 3"/>
          <p:cNvSpPr>
            <a:spLocks noGrp="1"/>
          </p:cNvSpPr>
          <p:nvPr>
            <p:ph type="sldNum" sz="quarter" idx="5"/>
          </p:nvPr>
        </p:nvSpPr>
        <p:spPr/>
        <p:txBody>
          <a:bodyPr/>
          <a:lstStyle/>
          <a:p>
            <a:pPr rtl="0"/>
            <a:fld id="{5641018C-6CAF-B84E-B92C-ECB119457FBA}" type="slidenum">
              <a:rPr/>
              <a:t>900</a:t>
            </a:fld>
            <a:endParaRPr/>
          </a:p>
        </p:txBody>
      </p:sp>
    </p:spTree>
    <p:extLst>
      <p:ext uri="{BB962C8B-B14F-4D97-AF65-F5344CB8AC3E}">
        <p14:creationId xmlns:p14="http://schemas.microsoft.com/office/powerpoint/2010/main" val="150368463"/>
      </p:ext>
    </p:extLst>
  </p:cSld>
  <p:clrMapOvr>
    <a:masterClrMapping/>
  </p:clrMapOvr>
</p:notes>
</file>

<file path=ppt/notesSlides/notesSlide901.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13 – WLAN 設定</a:t>
            </a:r>
          </a:p>
          <a:p>
            <a:pPr rtl="0"/>
            <a:r>
              <a:rPr lang="zh-TW"/>
              <a:t>13.3 — 在 WLC 上設定 WPA2 企業 WLAN</a:t>
            </a:r>
          </a:p>
          <a:p>
            <a:pPr rtl="0"/>
            <a:r>
              <a:rPr lang="zh-TW"/>
              <a:t>13.3.7- </a:t>
            </a:r>
            <a:r>
              <a:rPr lang="zh-TW" sz="1200"/>
              <a:t>設定新介面(續) </a:t>
            </a:r>
          </a:p>
        </p:txBody>
      </p:sp>
      <p:sp>
        <p:nvSpPr>
          <p:cNvPr id="4" name="Slide Number Placeholder 3"/>
          <p:cNvSpPr>
            <a:spLocks noGrp="1"/>
          </p:cNvSpPr>
          <p:nvPr>
            <p:ph type="sldNum" sz="quarter" idx="5"/>
          </p:nvPr>
        </p:nvSpPr>
        <p:spPr/>
        <p:txBody>
          <a:bodyPr/>
          <a:lstStyle/>
          <a:p>
            <a:pPr rtl="0"/>
            <a:fld id="{5641018C-6CAF-B84E-B92C-ECB119457FBA}" type="slidenum">
              <a:rPr/>
              <a:t>901</a:t>
            </a:fld>
            <a:endParaRPr/>
          </a:p>
        </p:txBody>
      </p:sp>
    </p:spTree>
    <p:extLst>
      <p:ext uri="{BB962C8B-B14F-4D97-AF65-F5344CB8AC3E}">
        <p14:creationId xmlns:p14="http://schemas.microsoft.com/office/powerpoint/2010/main" val="2201810929"/>
      </p:ext>
    </p:extLst>
  </p:cSld>
  <p:clrMapOvr>
    <a:masterClrMapping/>
  </p:clrMapOvr>
</p:notes>
</file>

<file path=ppt/notesSlides/notesSlide902.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13 – WLAN 設定</a:t>
            </a:r>
          </a:p>
          <a:p>
            <a:pPr rtl="0"/>
            <a:r>
              <a:rPr lang="zh-TW"/>
              <a:t>13.3 — 在 WLC 上設定 WPA2 企業 WLAN</a:t>
            </a:r>
          </a:p>
          <a:p>
            <a:pPr rtl="0"/>
            <a:r>
              <a:rPr lang="zh-TW"/>
              <a:t>13.3.7- </a:t>
            </a:r>
            <a:r>
              <a:rPr lang="zh-TW" sz="1200"/>
              <a:t>設定新介面(續) </a:t>
            </a:r>
          </a:p>
        </p:txBody>
      </p:sp>
      <p:sp>
        <p:nvSpPr>
          <p:cNvPr id="4" name="Slide Number Placeholder 3"/>
          <p:cNvSpPr>
            <a:spLocks noGrp="1"/>
          </p:cNvSpPr>
          <p:nvPr>
            <p:ph type="sldNum" sz="quarter" idx="5"/>
          </p:nvPr>
        </p:nvSpPr>
        <p:spPr/>
        <p:txBody>
          <a:bodyPr/>
          <a:lstStyle/>
          <a:p>
            <a:pPr rtl="0"/>
            <a:fld id="{5641018C-6CAF-B84E-B92C-ECB119457FBA}" type="slidenum">
              <a:rPr/>
              <a:t>902</a:t>
            </a:fld>
            <a:endParaRPr/>
          </a:p>
        </p:txBody>
      </p:sp>
    </p:spTree>
    <p:extLst>
      <p:ext uri="{BB962C8B-B14F-4D97-AF65-F5344CB8AC3E}">
        <p14:creationId xmlns:p14="http://schemas.microsoft.com/office/powerpoint/2010/main" val="2451620209"/>
      </p:ext>
    </p:extLst>
  </p:cSld>
  <p:clrMapOvr>
    <a:masterClrMapping/>
  </p:clrMapOvr>
</p:notes>
</file>

<file path=ppt/notesSlides/notesSlide903.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13 – WLAN 設定</a:t>
            </a:r>
          </a:p>
          <a:p>
            <a:pPr rtl="0"/>
            <a:r>
              <a:rPr lang="zh-TW"/>
              <a:t>13.3 — 在 WLC 上設定 WPA2 企業 WLAN</a:t>
            </a:r>
          </a:p>
          <a:p>
            <a:pPr rtl="0"/>
            <a:r>
              <a:rPr lang="zh-TW"/>
              <a:t>13.3.7- </a:t>
            </a:r>
            <a:r>
              <a:rPr lang="zh-TW" sz="1200"/>
              <a:t>設定新介面(續) </a:t>
            </a:r>
          </a:p>
        </p:txBody>
      </p:sp>
      <p:sp>
        <p:nvSpPr>
          <p:cNvPr id="4" name="Slide Number Placeholder 3"/>
          <p:cNvSpPr>
            <a:spLocks noGrp="1"/>
          </p:cNvSpPr>
          <p:nvPr>
            <p:ph type="sldNum" sz="quarter" idx="5"/>
          </p:nvPr>
        </p:nvSpPr>
        <p:spPr/>
        <p:txBody>
          <a:bodyPr/>
          <a:lstStyle/>
          <a:p>
            <a:pPr rtl="0"/>
            <a:fld id="{5641018C-6CAF-B84E-B92C-ECB119457FBA}" type="slidenum">
              <a:rPr/>
              <a:t>903</a:t>
            </a:fld>
            <a:endParaRPr/>
          </a:p>
        </p:txBody>
      </p:sp>
    </p:spTree>
    <p:extLst>
      <p:ext uri="{BB962C8B-B14F-4D97-AF65-F5344CB8AC3E}">
        <p14:creationId xmlns:p14="http://schemas.microsoft.com/office/powerpoint/2010/main" val="3033438565"/>
      </p:ext>
    </p:extLst>
  </p:cSld>
  <p:clrMapOvr>
    <a:masterClrMapping/>
  </p:clrMapOvr>
</p:notes>
</file>

<file path=ppt/notesSlides/notesSlide904.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13 – WLAN 設定</a:t>
            </a:r>
          </a:p>
          <a:p>
            <a:pPr rtl="0"/>
            <a:r>
              <a:rPr lang="zh-TW"/>
              <a:t>13.3 — 在 WLC 上設定 WPA2 企業 WLAN</a:t>
            </a:r>
          </a:p>
          <a:p>
            <a:pPr rtl="0"/>
            <a:r>
              <a:rPr lang="zh-TW"/>
              <a:t>13.3.9- </a:t>
            </a:r>
            <a:r>
              <a:rPr lang="zh-TW" sz="1200"/>
              <a:t>設定 DHCP 領域</a:t>
            </a:r>
          </a:p>
        </p:txBody>
      </p:sp>
      <p:sp>
        <p:nvSpPr>
          <p:cNvPr id="4" name="Slide Number Placeholder 3"/>
          <p:cNvSpPr>
            <a:spLocks noGrp="1"/>
          </p:cNvSpPr>
          <p:nvPr>
            <p:ph type="sldNum" sz="quarter" idx="5"/>
          </p:nvPr>
        </p:nvSpPr>
        <p:spPr/>
        <p:txBody>
          <a:bodyPr/>
          <a:lstStyle/>
          <a:p>
            <a:pPr rtl="0"/>
            <a:fld id="{5641018C-6CAF-B84E-B92C-ECB119457FBA}" type="slidenum">
              <a:rPr/>
              <a:t>904</a:t>
            </a:fld>
            <a:endParaRPr/>
          </a:p>
        </p:txBody>
      </p:sp>
    </p:spTree>
    <p:extLst>
      <p:ext uri="{BB962C8B-B14F-4D97-AF65-F5344CB8AC3E}">
        <p14:creationId xmlns:p14="http://schemas.microsoft.com/office/powerpoint/2010/main" val="2538507160"/>
      </p:ext>
    </p:extLst>
  </p:cSld>
  <p:clrMapOvr>
    <a:masterClrMapping/>
  </p:clrMapOvr>
</p:notes>
</file>

<file path=ppt/notesSlides/notesSlide905.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13 – WLAN 設定</a:t>
            </a:r>
          </a:p>
          <a:p>
            <a:pPr rtl="0"/>
            <a:r>
              <a:rPr lang="zh-TW"/>
              <a:t>13.3 — 在 WLC 上設定 WPA2 企業 WLAN</a:t>
            </a:r>
          </a:p>
          <a:p>
            <a:pPr rtl="0"/>
            <a:r>
              <a:rPr lang="zh-TW"/>
              <a:t>13.3.9- </a:t>
            </a:r>
            <a:r>
              <a:rPr lang="zh-TW" sz="1200"/>
              <a:t>設定 DHCP 領域 (續) </a:t>
            </a:r>
          </a:p>
        </p:txBody>
      </p:sp>
      <p:sp>
        <p:nvSpPr>
          <p:cNvPr id="4" name="Slide Number Placeholder 3"/>
          <p:cNvSpPr>
            <a:spLocks noGrp="1"/>
          </p:cNvSpPr>
          <p:nvPr>
            <p:ph type="sldNum" sz="quarter" idx="5"/>
          </p:nvPr>
        </p:nvSpPr>
        <p:spPr/>
        <p:txBody>
          <a:bodyPr/>
          <a:lstStyle/>
          <a:p>
            <a:pPr rtl="0"/>
            <a:fld id="{5641018C-6CAF-B84E-B92C-ECB119457FBA}" type="slidenum">
              <a:rPr/>
              <a:t>905</a:t>
            </a:fld>
            <a:endParaRPr/>
          </a:p>
        </p:txBody>
      </p:sp>
    </p:spTree>
    <p:extLst>
      <p:ext uri="{BB962C8B-B14F-4D97-AF65-F5344CB8AC3E}">
        <p14:creationId xmlns:p14="http://schemas.microsoft.com/office/powerpoint/2010/main" val="2467151790"/>
      </p:ext>
    </p:extLst>
  </p:cSld>
  <p:clrMapOvr>
    <a:masterClrMapping/>
  </p:clrMapOvr>
</p:notes>
</file>

<file path=ppt/notesSlides/notesSlide906.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13 – WLAN 設定</a:t>
            </a:r>
          </a:p>
          <a:p>
            <a:pPr rtl="0"/>
            <a:r>
              <a:rPr lang="zh-TW"/>
              <a:t>13.3 — 在 WLC 上設定 WPA2 企業 WLAN</a:t>
            </a:r>
          </a:p>
          <a:p>
            <a:pPr rtl="0"/>
            <a:r>
              <a:rPr lang="zh-TW"/>
              <a:t>13.3.9- </a:t>
            </a:r>
            <a:r>
              <a:rPr lang="zh-TW" sz="1200"/>
              <a:t>設定 DHCP 領域 (續) </a:t>
            </a:r>
          </a:p>
        </p:txBody>
      </p:sp>
      <p:sp>
        <p:nvSpPr>
          <p:cNvPr id="4" name="Slide Number Placeholder 3"/>
          <p:cNvSpPr>
            <a:spLocks noGrp="1"/>
          </p:cNvSpPr>
          <p:nvPr>
            <p:ph type="sldNum" sz="quarter" idx="5"/>
          </p:nvPr>
        </p:nvSpPr>
        <p:spPr/>
        <p:txBody>
          <a:bodyPr/>
          <a:lstStyle/>
          <a:p>
            <a:pPr rtl="0"/>
            <a:fld id="{5641018C-6CAF-B84E-B92C-ECB119457FBA}" type="slidenum">
              <a:rPr/>
              <a:t>906</a:t>
            </a:fld>
            <a:endParaRPr/>
          </a:p>
        </p:txBody>
      </p:sp>
    </p:spTree>
    <p:extLst>
      <p:ext uri="{BB962C8B-B14F-4D97-AF65-F5344CB8AC3E}">
        <p14:creationId xmlns:p14="http://schemas.microsoft.com/office/powerpoint/2010/main" val="2047096147"/>
      </p:ext>
    </p:extLst>
  </p:cSld>
  <p:clrMapOvr>
    <a:masterClrMapping/>
  </p:clrMapOvr>
</p:notes>
</file>

<file path=ppt/notesSlides/notesSlide907.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13 – WLAN 設定</a:t>
            </a:r>
          </a:p>
          <a:p>
            <a:pPr rtl="0"/>
            <a:r>
              <a:rPr lang="zh-TW"/>
              <a:t>13.3 — 在 WLC 上設定 WPA2 企業 WLAN</a:t>
            </a:r>
          </a:p>
          <a:p>
            <a:pPr rtl="0"/>
            <a:r>
              <a:rPr lang="zh-TW"/>
              <a:t>13.3.9 - </a:t>
            </a:r>
            <a:r>
              <a:rPr lang="zh-TW" sz="1200"/>
              <a:t>設定 DHCP 領域 (續) </a:t>
            </a:r>
          </a:p>
        </p:txBody>
      </p:sp>
      <p:sp>
        <p:nvSpPr>
          <p:cNvPr id="4" name="Slide Number Placeholder 3"/>
          <p:cNvSpPr>
            <a:spLocks noGrp="1"/>
          </p:cNvSpPr>
          <p:nvPr>
            <p:ph type="sldNum" sz="quarter" idx="5"/>
          </p:nvPr>
        </p:nvSpPr>
        <p:spPr/>
        <p:txBody>
          <a:bodyPr/>
          <a:lstStyle/>
          <a:p>
            <a:pPr rtl="0"/>
            <a:fld id="{5641018C-6CAF-B84E-B92C-ECB119457FBA}" type="slidenum">
              <a:rPr/>
              <a:t>907</a:t>
            </a:fld>
            <a:endParaRPr/>
          </a:p>
        </p:txBody>
      </p:sp>
    </p:spTree>
    <p:extLst>
      <p:ext uri="{BB962C8B-B14F-4D97-AF65-F5344CB8AC3E}">
        <p14:creationId xmlns:p14="http://schemas.microsoft.com/office/powerpoint/2010/main" val="2782249072"/>
      </p:ext>
    </p:extLst>
  </p:cSld>
  <p:clrMapOvr>
    <a:masterClrMapping/>
  </p:clrMapOvr>
</p:notes>
</file>

<file path=ppt/notesSlides/notesSlide908.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13 – WLAN 設定</a:t>
            </a:r>
          </a:p>
          <a:p>
            <a:pPr rtl="0"/>
            <a:r>
              <a:rPr lang="zh-TW"/>
              <a:t>13.3 — 在 WLC 上設定 WPA2 企業 WLAN</a:t>
            </a:r>
          </a:p>
          <a:p>
            <a:pPr rtl="0"/>
            <a:r>
              <a:rPr lang="zh-TW"/>
              <a:t>13.3.11 - </a:t>
            </a:r>
            <a:r>
              <a:rPr lang="zh-TW" sz="1200"/>
              <a:t>設定 WPA2 企業 WLAN</a:t>
            </a:r>
          </a:p>
        </p:txBody>
      </p:sp>
      <p:sp>
        <p:nvSpPr>
          <p:cNvPr id="4" name="Slide Number Placeholder 3"/>
          <p:cNvSpPr>
            <a:spLocks noGrp="1"/>
          </p:cNvSpPr>
          <p:nvPr>
            <p:ph type="sldNum" sz="quarter" idx="5"/>
          </p:nvPr>
        </p:nvSpPr>
        <p:spPr/>
        <p:txBody>
          <a:bodyPr/>
          <a:lstStyle/>
          <a:p>
            <a:pPr rtl="0"/>
            <a:fld id="{5641018C-6CAF-B84E-B92C-ECB119457FBA}" type="slidenum">
              <a:rPr/>
              <a:t>908</a:t>
            </a:fld>
            <a:endParaRPr/>
          </a:p>
        </p:txBody>
      </p:sp>
    </p:spTree>
    <p:extLst>
      <p:ext uri="{BB962C8B-B14F-4D97-AF65-F5344CB8AC3E}">
        <p14:creationId xmlns:p14="http://schemas.microsoft.com/office/powerpoint/2010/main" val="174694808"/>
      </p:ext>
    </p:extLst>
  </p:cSld>
  <p:clrMapOvr>
    <a:masterClrMapping/>
  </p:clrMapOvr>
</p:notes>
</file>

<file path=ppt/notesSlides/notesSlide909.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13 – WLAN 設定</a:t>
            </a:r>
          </a:p>
          <a:p>
            <a:pPr rtl="0"/>
            <a:r>
              <a:rPr lang="zh-TW"/>
              <a:t>13.3 — 在 WLC 上設定 WPA2 企業 WLAN</a:t>
            </a:r>
          </a:p>
          <a:p>
            <a:pPr rtl="0"/>
            <a:r>
              <a:rPr lang="zh-TW"/>
              <a:t>13.3.11 - </a:t>
            </a:r>
            <a:r>
              <a:rPr lang="zh-TW" sz="1200"/>
              <a:t>設定 WPA2 企業 WLAN</a:t>
            </a:r>
          </a:p>
        </p:txBody>
      </p:sp>
      <p:sp>
        <p:nvSpPr>
          <p:cNvPr id="4" name="Slide Number Placeholder 3"/>
          <p:cNvSpPr>
            <a:spLocks noGrp="1"/>
          </p:cNvSpPr>
          <p:nvPr>
            <p:ph type="sldNum" sz="quarter" idx="5"/>
          </p:nvPr>
        </p:nvSpPr>
        <p:spPr/>
        <p:txBody>
          <a:bodyPr/>
          <a:lstStyle/>
          <a:p>
            <a:pPr rtl="0"/>
            <a:fld id="{5641018C-6CAF-B84E-B92C-ECB119457FBA}" type="slidenum">
              <a:rPr/>
              <a:t>909</a:t>
            </a:fld>
            <a:endParaRPr/>
          </a:p>
        </p:txBody>
      </p:sp>
    </p:spTree>
    <p:extLst>
      <p:ext uri="{BB962C8B-B14F-4D97-AF65-F5344CB8AC3E}">
        <p14:creationId xmlns:p14="http://schemas.microsoft.com/office/powerpoint/2010/main" val="1476287769"/>
      </p:ext>
    </p:extLst>
  </p:cSld>
  <p:clrMapOvr>
    <a:masterClrMapping/>
  </p:clrMapOvr>
</p:notes>
</file>

<file path=ppt/notesSlides/notesSlide91.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112642" name="Rectangle 11"/>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a:defRPr>
            </a:lvl1pPr>
            <a:lvl2pPr marL="742950" indent="-285750" defTabSz="882650">
              <a:defRPr sz="2400">
                <a:solidFill>
                  <a:schemeClr val="tx1"/>
                </a:solidFill>
                <a:latin typeface="Arial"/>
              </a:defRPr>
            </a:lvl2pPr>
            <a:lvl3pPr marL="1143000" indent="-228600" defTabSz="882650">
              <a:defRPr sz="2400">
                <a:solidFill>
                  <a:schemeClr val="tx1"/>
                </a:solidFill>
                <a:latin typeface="Arial"/>
              </a:defRPr>
            </a:lvl3pPr>
            <a:lvl4pPr marL="1600200" indent="-228600" defTabSz="882650">
              <a:defRPr sz="2400">
                <a:solidFill>
                  <a:schemeClr val="tx1"/>
                </a:solidFill>
                <a:latin typeface="Arial"/>
              </a:defRPr>
            </a:lvl4pPr>
            <a:lvl5pPr marL="2057400" indent="-228600" defTabSz="882650">
              <a:defRPr sz="2400">
                <a:solidFill>
                  <a:schemeClr val="tx1"/>
                </a:solidFill>
                <a:latin typeface="Arial"/>
              </a:defRPr>
            </a:lvl5pPr>
            <a:lvl6pPr marL="2514600" indent="-228600" algn="ctr" defTabSz="882650" eaLnBrk="0" fontAlgn="base" hangingPunct="0">
              <a:lnSpc>
                <a:spcPct val="90000"/>
              </a:lnSpc>
              <a:spcBef>
                <a:spcPct val="0"/>
              </a:spcBef>
              <a:spcAft>
                <a:spcPct val="0"/>
              </a:spcAft>
              <a:defRPr sz="2400">
                <a:solidFill>
                  <a:schemeClr val="tx1"/>
                </a:solidFill>
                <a:latin typeface="Arial"/>
              </a:defRPr>
            </a:lvl6pPr>
            <a:lvl7pPr marL="2971800" indent="-228600" algn="ctr" defTabSz="882650" eaLnBrk="0" fontAlgn="base" hangingPunct="0">
              <a:lnSpc>
                <a:spcPct val="90000"/>
              </a:lnSpc>
              <a:spcBef>
                <a:spcPct val="0"/>
              </a:spcBef>
              <a:spcAft>
                <a:spcPct val="0"/>
              </a:spcAft>
              <a:defRPr sz="2400">
                <a:solidFill>
                  <a:schemeClr val="tx1"/>
                </a:solidFill>
                <a:latin typeface="Arial"/>
              </a:defRPr>
            </a:lvl7pPr>
            <a:lvl8pPr marL="3429000" indent="-228600" algn="ctr" defTabSz="882650" eaLnBrk="0" fontAlgn="base" hangingPunct="0">
              <a:lnSpc>
                <a:spcPct val="90000"/>
              </a:lnSpc>
              <a:spcBef>
                <a:spcPct val="0"/>
              </a:spcBef>
              <a:spcAft>
                <a:spcPct val="0"/>
              </a:spcAft>
              <a:defRPr sz="2400">
                <a:solidFill>
                  <a:schemeClr val="tx1"/>
                </a:solidFill>
                <a:latin typeface="Arial"/>
              </a:defRPr>
            </a:lvl8pPr>
            <a:lvl9pPr marL="3886200" indent="-228600" algn="ctr" defTabSz="882650" eaLnBrk="0" fontAlgn="base" hangingPunct="0">
              <a:lnSpc>
                <a:spcPct val="90000"/>
              </a:lnSpc>
              <a:spcBef>
                <a:spcPct val="0"/>
              </a:spcBef>
              <a:spcAft>
                <a:spcPct val="0"/>
              </a:spcAft>
              <a:defRPr sz="2400">
                <a:solidFill>
                  <a:schemeClr val="tx1"/>
                </a:solidFill>
                <a:latin typeface="Arial"/>
              </a:defRPr>
            </a:lvl9pPr>
          </a:lstStyle>
          <a:p>
            <a:pPr rtl="0"/>
            <a:fld id="{04267211-205D-47E8-9F29-7E4C01D43DC3}" type="slidenum">
              <a:rPr sz="800">
                <a:solidFill>
                  <a:prstClr val="black"/>
                </a:solidFill>
              </a:rPr>
              <a:pPr rtl="0"/>
              <a:t>91</a:t>
            </a:fld>
            <a:endParaRPr sz="800">
              <a:solidFill>
                <a:prstClr val="black"/>
              </a:solidFill>
            </a:endParaRPr>
          </a:p>
        </p:txBody>
      </p:sp>
      <p:sp>
        <p:nvSpPr>
          <p:cNvPr id="112643" name="Rectangle 2"/>
          <p:cNvSpPr>
            <a:spLocks noGrp="1" noRot="1" noChangeAspect="1" noChangeArrowheads="1" noTextEdit="1"/>
          </p:cNvSpPr>
          <p:nvPr>
            <p:ph type="sldImg"/>
          </p:nvPr>
        </p:nvSpPr>
        <p:spPr>
          <a:xfrm>
            <a:off x="1168400" y="1243013"/>
            <a:ext cx="4470400" cy="3354387"/>
          </a:xfrm>
        </p:spPr>
      </p:sp>
      <p:sp>
        <p:nvSpPr>
          <p:cNvPr id="11264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buFontTx/>
              <a:buNone/>
            </a:pPr>
            <a:r>
              <a:rPr lang="zh-TW" sz="1200" b="0"/>
              <a:t>3 – </a:t>
            </a:r>
            <a:r>
              <a:rPr lang="zh-TW" sz="1200">
                <a:solidFill>
                  <a:schemeClr val="accent5">
                    <a:lumMod val="40000"/>
                    <a:lumOff val="60000"/>
                  </a:schemeClr>
                </a:solidFill>
              </a:rPr>
              <a:t>協議和模式</a:t>
            </a:r>
          </a:p>
          <a:p>
            <a:pPr rtl="0">
              <a:buFontTx/>
              <a:buNone/>
            </a:pPr>
            <a:r>
              <a:rPr lang="zh-TW" sz="1200" b="0"/>
              <a:t>3.1 – 規則</a:t>
            </a:r>
          </a:p>
          <a:p>
            <a:pPr rtl="0">
              <a:lnSpc>
                <a:spcPct val="80000"/>
              </a:lnSpc>
              <a:buFontTx/>
              <a:buNone/>
            </a:pPr>
            <a:r>
              <a:rPr lang="zh-TW">
                <a:latin typeface="Arial"/>
              </a:rPr>
              <a:t>3.1.11</a:t>
            </a:r>
            <a:r>
              <a:rPr lang="zh-TW" baseline="0">
                <a:latin typeface="Arial"/>
              </a:rPr>
              <a:t> </a:t>
            </a:r>
            <a:r>
              <a:rPr lang="zh-TW" sz="1200" b="0"/>
              <a:t>- </a:t>
            </a:r>
            <a:r>
              <a:rPr lang="zh-TW"/>
              <a:t>關於節點圖示的注意 </a:t>
            </a:r>
            <a:r>
              <a:rPr lang="zh-TW">
                <a:latin typeface="Arial"/>
              </a:rPr>
              <a:t>事項</a:t>
            </a:r>
          </a:p>
          <a:p>
            <a:pPr marL="0" marR="0" lvl="0" indent="0" algn="l" defTabSz="457200" rtl="0" eaLnBrk="1" fontAlgn="auto" latinLnBrk="0" hangingPunct="1">
              <a:lnSpc>
                <a:spcPct val="80000"/>
              </a:lnSpc>
              <a:spcBef>
                <a:spcPct val="0"/>
              </a:spcBef>
              <a:spcAft>
                <a:spcPct val="0"/>
              </a:spcAft>
              <a:buClrTx/>
              <a:buSzTx/>
              <a:buFontTx/>
              <a:buNone/>
              <a:defRPr/>
            </a:pPr>
            <a:r>
              <a:rPr lang="zh-TW"/>
              <a:t>3.1.12 </a:t>
            </a:r>
            <a:r>
              <a:rPr lang="zh-TW" sz="1200">
                <a:effectLst/>
              </a:rPr>
              <a:t>— 檢查你的理解 — 規則</a:t>
            </a:r>
          </a:p>
          <a:p>
            <a:pPr>
              <a:lnSpc>
                <a:spcPct val="80000"/>
              </a:lnSpc>
              <a:buFontTx/>
              <a:buNone/>
            </a:pPr>
            <a:endParaRPr lang="en-US"/>
          </a:p>
        </p:txBody>
      </p:sp>
    </p:spTree>
    <p:extLst>
      <p:ext uri="{BB962C8B-B14F-4D97-AF65-F5344CB8AC3E}">
        <p14:creationId xmlns:p14="http://schemas.microsoft.com/office/powerpoint/2010/main" val="1026408875"/>
      </p:ext>
    </p:extLst>
  </p:cSld>
  <p:clrMapOvr>
    <a:masterClrMapping/>
  </p:clrMapOvr>
</p:notes>
</file>

<file path=ppt/notesSlides/notesSlide910.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13 – WLAN 設定</a:t>
            </a:r>
          </a:p>
          <a:p>
            <a:pPr rtl="0"/>
            <a:r>
              <a:rPr lang="zh-TW"/>
              <a:t>13.3 — 在 WLC 上設定 WPA2 企業 WLAN</a:t>
            </a:r>
          </a:p>
          <a:p>
            <a:pPr rtl="0"/>
            <a:r>
              <a:rPr lang="zh-TW"/>
              <a:t>13.3.11 - </a:t>
            </a:r>
            <a:r>
              <a:rPr lang="zh-TW" sz="1200"/>
              <a:t>設定 WPA2 企業 WLAN</a:t>
            </a:r>
          </a:p>
        </p:txBody>
      </p:sp>
      <p:sp>
        <p:nvSpPr>
          <p:cNvPr id="4" name="Slide Number Placeholder 3"/>
          <p:cNvSpPr>
            <a:spLocks noGrp="1"/>
          </p:cNvSpPr>
          <p:nvPr>
            <p:ph type="sldNum" sz="quarter" idx="5"/>
          </p:nvPr>
        </p:nvSpPr>
        <p:spPr/>
        <p:txBody>
          <a:bodyPr/>
          <a:lstStyle/>
          <a:p>
            <a:pPr rtl="0"/>
            <a:fld id="{5641018C-6CAF-B84E-B92C-ECB119457FBA}" type="slidenum">
              <a:rPr/>
              <a:t>910</a:t>
            </a:fld>
            <a:endParaRPr/>
          </a:p>
        </p:txBody>
      </p:sp>
    </p:spTree>
    <p:extLst>
      <p:ext uri="{BB962C8B-B14F-4D97-AF65-F5344CB8AC3E}">
        <p14:creationId xmlns:p14="http://schemas.microsoft.com/office/powerpoint/2010/main" val="2906803024"/>
      </p:ext>
    </p:extLst>
  </p:cSld>
  <p:clrMapOvr>
    <a:masterClrMapping/>
  </p:clrMapOvr>
</p:notes>
</file>

<file path=ppt/notesSlides/notesSlide911.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13 – WLAN 設定</a:t>
            </a:r>
          </a:p>
          <a:p>
            <a:pPr rtl="0"/>
            <a:r>
              <a:rPr lang="zh-TW"/>
              <a:t>13.3 — 在 WLC 上設定 WPA2 企業 WLAN</a:t>
            </a:r>
          </a:p>
          <a:p>
            <a:pPr rtl="0"/>
            <a:r>
              <a:rPr lang="zh-TW"/>
              <a:t>13.3.11 - </a:t>
            </a:r>
            <a:r>
              <a:rPr lang="zh-TW" sz="1200"/>
              <a:t>設定 WPA2 企業 WLAN(續)</a:t>
            </a:r>
          </a:p>
        </p:txBody>
      </p:sp>
      <p:sp>
        <p:nvSpPr>
          <p:cNvPr id="4" name="Slide Number Placeholder 3"/>
          <p:cNvSpPr>
            <a:spLocks noGrp="1"/>
          </p:cNvSpPr>
          <p:nvPr>
            <p:ph type="sldNum" sz="quarter" idx="5"/>
          </p:nvPr>
        </p:nvSpPr>
        <p:spPr/>
        <p:txBody>
          <a:bodyPr/>
          <a:lstStyle/>
          <a:p>
            <a:pPr rtl="0"/>
            <a:fld id="{5641018C-6CAF-B84E-B92C-ECB119457FBA}" type="slidenum">
              <a:rPr/>
              <a:t>911</a:t>
            </a:fld>
            <a:endParaRPr/>
          </a:p>
        </p:txBody>
      </p:sp>
    </p:spTree>
    <p:extLst>
      <p:ext uri="{BB962C8B-B14F-4D97-AF65-F5344CB8AC3E}">
        <p14:creationId xmlns:p14="http://schemas.microsoft.com/office/powerpoint/2010/main" val="4053854893"/>
      </p:ext>
    </p:extLst>
  </p:cSld>
  <p:clrMapOvr>
    <a:masterClrMapping/>
  </p:clrMapOvr>
</p:notes>
</file>

<file path=ppt/notesSlides/notesSlide912.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13 – WLAN 設定</a:t>
            </a:r>
          </a:p>
          <a:p>
            <a:pPr rtl="0"/>
            <a:r>
              <a:rPr lang="zh-TW"/>
              <a:t>13.4 — 故障排除 WLAN 問題</a:t>
            </a:r>
          </a:p>
          <a:p>
            <a:pPr rtl="0"/>
            <a:r>
              <a:rPr lang="zh-TW"/>
              <a:t>13.4.1 — 故障排除方法</a:t>
            </a:r>
          </a:p>
        </p:txBody>
      </p:sp>
      <p:sp>
        <p:nvSpPr>
          <p:cNvPr id="4" name="Slide Number Placeholder 3"/>
          <p:cNvSpPr>
            <a:spLocks noGrp="1"/>
          </p:cNvSpPr>
          <p:nvPr>
            <p:ph type="sldNum" sz="quarter" idx="5"/>
          </p:nvPr>
        </p:nvSpPr>
        <p:spPr/>
        <p:txBody>
          <a:bodyPr/>
          <a:lstStyle/>
          <a:p>
            <a:pPr rtl="0"/>
            <a:fld id="{5641018C-6CAF-B84E-B92C-ECB119457FBA}" type="slidenum">
              <a:rPr/>
              <a:t>912</a:t>
            </a:fld>
            <a:endParaRPr/>
          </a:p>
        </p:txBody>
      </p:sp>
    </p:spTree>
    <p:extLst>
      <p:ext uri="{BB962C8B-B14F-4D97-AF65-F5344CB8AC3E}">
        <p14:creationId xmlns:p14="http://schemas.microsoft.com/office/powerpoint/2010/main" val="4195907120"/>
      </p:ext>
    </p:extLst>
  </p:cSld>
  <p:clrMapOvr>
    <a:masterClrMapping/>
  </p:clrMapOvr>
</p:notes>
</file>

<file path=ppt/notesSlides/notesSlide913.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13 – WLAN 設定</a:t>
            </a:r>
          </a:p>
          <a:p>
            <a:pPr rtl="0"/>
            <a:r>
              <a:rPr lang="zh-TW"/>
              <a:t>13.4 — 故障排除 WLAN 問題</a:t>
            </a:r>
          </a:p>
          <a:p>
            <a:pPr rtl="0"/>
            <a:r>
              <a:rPr lang="zh-TW"/>
              <a:t>13.4.1 — 故障排除方法 (續)</a:t>
            </a:r>
          </a:p>
        </p:txBody>
      </p:sp>
      <p:sp>
        <p:nvSpPr>
          <p:cNvPr id="4" name="Slide Number Placeholder 3"/>
          <p:cNvSpPr>
            <a:spLocks noGrp="1"/>
          </p:cNvSpPr>
          <p:nvPr>
            <p:ph type="sldNum" sz="quarter" idx="5"/>
          </p:nvPr>
        </p:nvSpPr>
        <p:spPr/>
        <p:txBody>
          <a:bodyPr/>
          <a:lstStyle/>
          <a:p>
            <a:pPr rtl="0"/>
            <a:fld id="{5641018C-6CAF-B84E-B92C-ECB119457FBA}" type="slidenum">
              <a:rPr/>
              <a:t>913</a:t>
            </a:fld>
            <a:endParaRPr/>
          </a:p>
        </p:txBody>
      </p:sp>
    </p:spTree>
    <p:extLst>
      <p:ext uri="{BB962C8B-B14F-4D97-AF65-F5344CB8AC3E}">
        <p14:creationId xmlns:p14="http://schemas.microsoft.com/office/powerpoint/2010/main" val="893525361"/>
      </p:ext>
    </p:extLst>
  </p:cSld>
  <p:clrMapOvr>
    <a:masterClrMapping/>
  </p:clrMapOvr>
</p:notes>
</file>

<file path=ppt/notesSlides/notesSlide914.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13 – WLAN 設定</a:t>
            </a:r>
          </a:p>
          <a:p>
            <a:pPr rtl="0"/>
            <a:r>
              <a:rPr lang="zh-TW"/>
              <a:t>13.4 — 故障排除 WLAN 問題</a:t>
            </a:r>
          </a:p>
          <a:p>
            <a:pPr rtl="0"/>
            <a:r>
              <a:rPr lang="zh-TW"/>
              <a:t>13.4.2 — </a:t>
            </a:r>
            <a:r>
              <a:rPr lang="zh-TW" sz="1200"/>
              <a:t>無線用戶端未連線</a:t>
            </a:r>
          </a:p>
        </p:txBody>
      </p:sp>
      <p:sp>
        <p:nvSpPr>
          <p:cNvPr id="4" name="Slide Number Placeholder 3"/>
          <p:cNvSpPr>
            <a:spLocks noGrp="1"/>
          </p:cNvSpPr>
          <p:nvPr>
            <p:ph type="sldNum" sz="quarter" idx="5"/>
          </p:nvPr>
        </p:nvSpPr>
        <p:spPr/>
        <p:txBody>
          <a:bodyPr/>
          <a:lstStyle/>
          <a:p>
            <a:pPr rtl="0"/>
            <a:fld id="{5641018C-6CAF-B84E-B92C-ECB119457FBA}" type="slidenum">
              <a:rPr/>
              <a:t>914</a:t>
            </a:fld>
            <a:endParaRPr/>
          </a:p>
        </p:txBody>
      </p:sp>
    </p:spTree>
    <p:extLst>
      <p:ext uri="{BB962C8B-B14F-4D97-AF65-F5344CB8AC3E}">
        <p14:creationId xmlns:p14="http://schemas.microsoft.com/office/powerpoint/2010/main" val="680145078"/>
      </p:ext>
    </p:extLst>
  </p:cSld>
  <p:clrMapOvr>
    <a:masterClrMapping/>
  </p:clrMapOvr>
</p:notes>
</file>

<file path=ppt/notesSlides/notesSlide915.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13 – WLAN 設定</a:t>
            </a:r>
          </a:p>
          <a:p>
            <a:pPr rtl="0"/>
            <a:r>
              <a:rPr lang="zh-TW"/>
              <a:t>13.4 — 故障排除 WLAN 問題</a:t>
            </a:r>
          </a:p>
          <a:p>
            <a:pPr rtl="0"/>
            <a:r>
              <a:rPr lang="zh-TW"/>
              <a:t>13.4.2 — </a:t>
            </a:r>
            <a:r>
              <a:rPr lang="zh-TW" sz="1200"/>
              <a:t>無線用戶端未連線 (續) </a:t>
            </a:r>
          </a:p>
        </p:txBody>
      </p:sp>
      <p:sp>
        <p:nvSpPr>
          <p:cNvPr id="4" name="Slide Number Placeholder 3"/>
          <p:cNvSpPr>
            <a:spLocks noGrp="1"/>
          </p:cNvSpPr>
          <p:nvPr>
            <p:ph type="sldNum" sz="quarter" idx="5"/>
          </p:nvPr>
        </p:nvSpPr>
        <p:spPr/>
        <p:txBody>
          <a:bodyPr/>
          <a:lstStyle/>
          <a:p>
            <a:pPr rtl="0"/>
            <a:fld id="{5641018C-6CAF-B84E-B92C-ECB119457FBA}" type="slidenum">
              <a:rPr/>
              <a:t>915</a:t>
            </a:fld>
            <a:endParaRPr/>
          </a:p>
        </p:txBody>
      </p:sp>
    </p:spTree>
    <p:extLst>
      <p:ext uri="{BB962C8B-B14F-4D97-AF65-F5344CB8AC3E}">
        <p14:creationId xmlns:p14="http://schemas.microsoft.com/office/powerpoint/2010/main" val="3114854719"/>
      </p:ext>
    </p:extLst>
  </p:cSld>
  <p:clrMapOvr>
    <a:masterClrMapping/>
  </p:clrMapOvr>
</p:notes>
</file>

<file path=ppt/notesSlides/notesSlide916.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13 – WLAN 設定</a:t>
            </a:r>
          </a:p>
          <a:p>
            <a:pPr rtl="0"/>
            <a:r>
              <a:rPr lang="zh-TW"/>
              <a:t>13.4 — 故障排除 WLAN 問題</a:t>
            </a:r>
          </a:p>
          <a:p>
            <a:pPr rtl="0"/>
            <a:r>
              <a:rPr lang="zh-TW"/>
              <a:t>13.4.3 — </a:t>
            </a:r>
            <a:r>
              <a:rPr lang="zh-TW" sz="1200"/>
              <a:t>網路緩慢時的故障排除</a:t>
            </a:r>
          </a:p>
        </p:txBody>
      </p:sp>
      <p:sp>
        <p:nvSpPr>
          <p:cNvPr id="4" name="Slide Number Placeholder 3"/>
          <p:cNvSpPr>
            <a:spLocks noGrp="1"/>
          </p:cNvSpPr>
          <p:nvPr>
            <p:ph type="sldNum" sz="quarter" idx="5"/>
          </p:nvPr>
        </p:nvSpPr>
        <p:spPr/>
        <p:txBody>
          <a:bodyPr/>
          <a:lstStyle/>
          <a:p>
            <a:pPr rtl="0"/>
            <a:fld id="{5641018C-6CAF-B84E-B92C-ECB119457FBA}" type="slidenum">
              <a:rPr/>
              <a:t>916</a:t>
            </a:fld>
            <a:endParaRPr/>
          </a:p>
        </p:txBody>
      </p:sp>
    </p:spTree>
    <p:extLst>
      <p:ext uri="{BB962C8B-B14F-4D97-AF65-F5344CB8AC3E}">
        <p14:creationId xmlns:p14="http://schemas.microsoft.com/office/powerpoint/2010/main" val="827765003"/>
      </p:ext>
    </p:extLst>
  </p:cSld>
  <p:clrMapOvr>
    <a:masterClrMapping/>
  </p:clrMapOvr>
</p:notes>
</file>

<file path=ppt/notesSlides/notesSlide917.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13 – WLAN 設定</a:t>
            </a:r>
          </a:p>
          <a:p>
            <a:pPr rtl="0"/>
            <a:r>
              <a:rPr lang="zh-TW"/>
              <a:t>13.4 — 故障排除 WLAN 問題</a:t>
            </a:r>
          </a:p>
          <a:p>
            <a:pPr rtl="0"/>
            <a:r>
              <a:rPr lang="zh-TW"/>
              <a:t>13.4.3 — </a:t>
            </a:r>
            <a:r>
              <a:rPr lang="zh-TW" sz="1200"/>
              <a:t>網路緩慢時的故障排除 (續) </a:t>
            </a:r>
          </a:p>
        </p:txBody>
      </p:sp>
      <p:sp>
        <p:nvSpPr>
          <p:cNvPr id="4" name="Slide Number Placeholder 3"/>
          <p:cNvSpPr>
            <a:spLocks noGrp="1"/>
          </p:cNvSpPr>
          <p:nvPr>
            <p:ph type="sldNum" sz="quarter" idx="5"/>
          </p:nvPr>
        </p:nvSpPr>
        <p:spPr/>
        <p:txBody>
          <a:bodyPr/>
          <a:lstStyle/>
          <a:p>
            <a:pPr rtl="0"/>
            <a:fld id="{5641018C-6CAF-B84E-B92C-ECB119457FBA}" type="slidenum">
              <a:rPr/>
              <a:t>917</a:t>
            </a:fld>
            <a:endParaRPr/>
          </a:p>
        </p:txBody>
      </p:sp>
    </p:spTree>
    <p:extLst>
      <p:ext uri="{BB962C8B-B14F-4D97-AF65-F5344CB8AC3E}">
        <p14:creationId xmlns:p14="http://schemas.microsoft.com/office/powerpoint/2010/main" val="2870190565"/>
      </p:ext>
    </p:extLst>
  </p:cSld>
  <p:clrMapOvr>
    <a:masterClrMapping/>
  </p:clrMapOvr>
</p:notes>
</file>

<file path=ppt/notesSlides/notesSlide918.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13 – WLAN 設定</a:t>
            </a:r>
          </a:p>
          <a:p>
            <a:pPr rtl="0"/>
            <a:r>
              <a:rPr lang="zh-TW"/>
              <a:t>13.4 — 故障排除 WLAN 問題</a:t>
            </a:r>
          </a:p>
          <a:p>
            <a:pPr rtl="0"/>
            <a:r>
              <a:rPr lang="zh-TW"/>
              <a:t>13.4.4 — </a:t>
            </a:r>
            <a:r>
              <a:rPr lang="zh-TW" sz="1200"/>
              <a:t>更新韌體</a:t>
            </a:r>
          </a:p>
        </p:txBody>
      </p:sp>
      <p:sp>
        <p:nvSpPr>
          <p:cNvPr id="4" name="Slide Number Placeholder 3"/>
          <p:cNvSpPr>
            <a:spLocks noGrp="1"/>
          </p:cNvSpPr>
          <p:nvPr>
            <p:ph type="sldNum" sz="quarter" idx="5"/>
          </p:nvPr>
        </p:nvSpPr>
        <p:spPr/>
        <p:txBody>
          <a:bodyPr/>
          <a:lstStyle/>
          <a:p>
            <a:pPr rtl="0"/>
            <a:fld id="{5641018C-6CAF-B84E-B92C-ECB119457FBA}" type="slidenum">
              <a:rPr/>
              <a:t>918</a:t>
            </a:fld>
            <a:endParaRPr/>
          </a:p>
        </p:txBody>
      </p:sp>
    </p:spTree>
    <p:extLst>
      <p:ext uri="{BB962C8B-B14F-4D97-AF65-F5344CB8AC3E}">
        <p14:creationId xmlns:p14="http://schemas.microsoft.com/office/powerpoint/2010/main" val="3681868421"/>
      </p:ext>
    </p:extLst>
  </p:cSld>
  <p:clrMapOvr>
    <a:masterClrMapping/>
  </p:clrMapOvr>
</p:notes>
</file>

<file path=ppt/notesSlides/notesSlide919.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2529" name="Rectangle 11"/>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a:ea typeface="ＭＳ Ｐゴシック" charset="0"/>
                <a:cs typeface="ＭＳ Ｐゴシック" charset="0"/>
              </a:defRPr>
            </a:lvl1pPr>
            <a:lvl2pPr marL="742950" indent="-285750" defTabSz="903288">
              <a:defRPr sz="2400">
                <a:solidFill>
                  <a:schemeClr val="tx1"/>
                </a:solidFill>
                <a:latin typeface="Arial"/>
                <a:ea typeface="ＭＳ Ｐゴシック" charset="0"/>
              </a:defRPr>
            </a:lvl2pPr>
            <a:lvl3pPr marL="1143000" indent="-228600" defTabSz="903288">
              <a:defRPr sz="2400">
                <a:solidFill>
                  <a:schemeClr val="tx1"/>
                </a:solidFill>
                <a:latin typeface="Arial"/>
                <a:ea typeface="ＭＳ Ｐゴシック" charset="0"/>
              </a:defRPr>
            </a:lvl3pPr>
            <a:lvl4pPr marL="1600200" indent="-228600" defTabSz="903288">
              <a:defRPr sz="2400">
                <a:solidFill>
                  <a:schemeClr val="tx1"/>
                </a:solidFill>
                <a:latin typeface="Arial"/>
                <a:ea typeface="ＭＳ Ｐゴシック" charset="0"/>
              </a:defRPr>
            </a:lvl4pPr>
            <a:lvl5pPr marL="2057400" indent="-228600" defTabSz="903288">
              <a:defRPr sz="2400">
                <a:solidFill>
                  <a:schemeClr val="tx1"/>
                </a:solidFill>
                <a:latin typeface="Arial"/>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9pPr>
          </a:lstStyle>
          <a:p>
            <a:pPr rtl="0"/>
            <a:fld id="{3997A419-355F-A04A-96E0-21643AF8E9FF}" type="slidenum">
              <a:rPr sz="800">
                <a:solidFill>
                  <a:prstClr val="black"/>
                </a:solidFill>
              </a:rPr>
              <a:pPr rtl="0"/>
              <a:t>919</a:t>
            </a:fld>
            <a:endParaRPr sz="800">
              <a:solidFill>
                <a:prstClr val="black"/>
              </a:solidFill>
            </a:endParaRPr>
          </a:p>
        </p:txBody>
      </p:sp>
      <p:sp>
        <p:nvSpPr>
          <p:cNvPr id="22530" name="Rectangle 2"/>
          <p:cNvSpPr>
            <a:spLocks noGrp="1" noRot="1" noChangeAspect="1" noChangeArrowheads="1" noTextEdit="1"/>
          </p:cNvSpPr>
          <p:nvPr>
            <p:ph type="sldImg"/>
          </p:nvPr>
        </p:nvSpPr>
        <p:spPr>
          <a:xfrm>
            <a:off x="1168400" y="1243013"/>
            <a:ext cx="4470400" cy="3354387"/>
          </a:xfrm>
        </p:spPr>
      </p:sp>
      <p:sp>
        <p:nvSpPr>
          <p:cNvPr id="2253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r>
              <a:rPr lang="zh-TW"/>
              <a:t>13 – WLAN 設定</a:t>
            </a:r>
          </a:p>
          <a:p>
            <a:pPr rtl="0"/>
            <a:r>
              <a:rPr lang="zh-TW"/>
              <a:t>13.5 — </a:t>
            </a:r>
            <a:r>
              <a:rPr lang="zh-TW" altLang="en-US"/>
              <a:t>單元</a:t>
            </a:r>
            <a:r>
              <a:rPr lang="zh-TW"/>
              <a:t>實務和摘要</a:t>
            </a:r>
          </a:p>
          <a:p>
            <a:pPr rtl="0"/>
            <a:r>
              <a:rPr lang="zh-TW"/>
              <a:t>13.5.2 — 我在本單元中學到了什麼？</a:t>
            </a:r>
          </a:p>
        </p:txBody>
      </p:sp>
    </p:spTree>
    <p:extLst>
      <p:ext uri="{BB962C8B-B14F-4D97-AF65-F5344CB8AC3E}">
        <p14:creationId xmlns:p14="http://schemas.microsoft.com/office/powerpoint/2010/main" val="1084410913"/>
      </p:ext>
    </p:extLst>
  </p:cSld>
  <p:clrMapOvr>
    <a:masterClrMapping/>
  </p:clrMapOvr>
</p:notes>
</file>

<file path=ppt/notesSlides/notesSlide92.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112642" name="Rectangle 11"/>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a:defRPr>
            </a:lvl1pPr>
            <a:lvl2pPr marL="742950" indent="-285750" defTabSz="882650">
              <a:defRPr sz="2400">
                <a:solidFill>
                  <a:schemeClr val="tx1"/>
                </a:solidFill>
                <a:latin typeface="Arial"/>
              </a:defRPr>
            </a:lvl2pPr>
            <a:lvl3pPr marL="1143000" indent="-228600" defTabSz="882650">
              <a:defRPr sz="2400">
                <a:solidFill>
                  <a:schemeClr val="tx1"/>
                </a:solidFill>
                <a:latin typeface="Arial"/>
              </a:defRPr>
            </a:lvl3pPr>
            <a:lvl4pPr marL="1600200" indent="-228600" defTabSz="882650">
              <a:defRPr sz="2400">
                <a:solidFill>
                  <a:schemeClr val="tx1"/>
                </a:solidFill>
                <a:latin typeface="Arial"/>
              </a:defRPr>
            </a:lvl4pPr>
            <a:lvl5pPr marL="2057400" indent="-228600" defTabSz="882650">
              <a:defRPr sz="2400">
                <a:solidFill>
                  <a:schemeClr val="tx1"/>
                </a:solidFill>
                <a:latin typeface="Arial"/>
              </a:defRPr>
            </a:lvl5pPr>
            <a:lvl6pPr marL="2514600" indent="-228600" algn="ctr" defTabSz="882650" eaLnBrk="0" fontAlgn="base" hangingPunct="0">
              <a:lnSpc>
                <a:spcPct val="90000"/>
              </a:lnSpc>
              <a:spcBef>
                <a:spcPct val="0"/>
              </a:spcBef>
              <a:spcAft>
                <a:spcPct val="0"/>
              </a:spcAft>
              <a:defRPr sz="2400">
                <a:solidFill>
                  <a:schemeClr val="tx1"/>
                </a:solidFill>
                <a:latin typeface="Arial"/>
              </a:defRPr>
            </a:lvl6pPr>
            <a:lvl7pPr marL="2971800" indent="-228600" algn="ctr" defTabSz="882650" eaLnBrk="0" fontAlgn="base" hangingPunct="0">
              <a:lnSpc>
                <a:spcPct val="90000"/>
              </a:lnSpc>
              <a:spcBef>
                <a:spcPct val="0"/>
              </a:spcBef>
              <a:spcAft>
                <a:spcPct val="0"/>
              </a:spcAft>
              <a:defRPr sz="2400">
                <a:solidFill>
                  <a:schemeClr val="tx1"/>
                </a:solidFill>
                <a:latin typeface="Arial"/>
              </a:defRPr>
            </a:lvl7pPr>
            <a:lvl8pPr marL="3429000" indent="-228600" algn="ctr" defTabSz="882650" eaLnBrk="0" fontAlgn="base" hangingPunct="0">
              <a:lnSpc>
                <a:spcPct val="90000"/>
              </a:lnSpc>
              <a:spcBef>
                <a:spcPct val="0"/>
              </a:spcBef>
              <a:spcAft>
                <a:spcPct val="0"/>
              </a:spcAft>
              <a:defRPr sz="2400">
                <a:solidFill>
                  <a:schemeClr val="tx1"/>
                </a:solidFill>
                <a:latin typeface="Arial"/>
              </a:defRPr>
            </a:lvl8pPr>
            <a:lvl9pPr marL="3886200" indent="-228600" algn="ctr" defTabSz="882650" eaLnBrk="0" fontAlgn="base" hangingPunct="0">
              <a:lnSpc>
                <a:spcPct val="90000"/>
              </a:lnSpc>
              <a:spcBef>
                <a:spcPct val="0"/>
              </a:spcBef>
              <a:spcAft>
                <a:spcPct val="0"/>
              </a:spcAft>
              <a:defRPr sz="2400">
                <a:solidFill>
                  <a:schemeClr val="tx1"/>
                </a:solidFill>
                <a:latin typeface="Arial"/>
              </a:defRPr>
            </a:lvl9pPr>
          </a:lstStyle>
          <a:p>
            <a:pPr rtl="0"/>
            <a:fld id="{04267211-205D-47E8-9F29-7E4C01D43DC3}" type="slidenum">
              <a:rPr sz="800">
                <a:solidFill>
                  <a:prstClr val="black"/>
                </a:solidFill>
              </a:rPr>
              <a:pPr rtl="0"/>
              <a:t>92</a:t>
            </a:fld>
            <a:endParaRPr sz="800">
              <a:solidFill>
                <a:prstClr val="black"/>
              </a:solidFill>
            </a:endParaRPr>
          </a:p>
        </p:txBody>
      </p:sp>
      <p:sp>
        <p:nvSpPr>
          <p:cNvPr id="112643" name="Rectangle 2"/>
          <p:cNvSpPr>
            <a:spLocks noGrp="1" noRot="1" noChangeAspect="1" noChangeArrowheads="1" noTextEdit="1"/>
          </p:cNvSpPr>
          <p:nvPr>
            <p:ph type="sldImg"/>
          </p:nvPr>
        </p:nvSpPr>
        <p:spPr>
          <a:xfrm>
            <a:off x="1168400" y="1243013"/>
            <a:ext cx="4470400" cy="3354387"/>
          </a:xfrm>
        </p:spPr>
      </p:sp>
      <p:sp>
        <p:nvSpPr>
          <p:cNvPr id="11264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buFontTx/>
              <a:buNone/>
            </a:pPr>
            <a:r>
              <a:rPr lang="zh-TW" sz="1200" b="0"/>
              <a:t>3 – </a:t>
            </a:r>
            <a:r>
              <a:rPr lang="zh-TW" sz="1200">
                <a:solidFill>
                  <a:schemeClr val="accent5">
                    <a:lumMod val="40000"/>
                    <a:lumOff val="60000"/>
                  </a:schemeClr>
                </a:solidFill>
              </a:rPr>
              <a:t>協議和模式</a:t>
            </a:r>
          </a:p>
          <a:p>
            <a:pPr rtl="0">
              <a:buFontTx/>
              <a:buNone/>
            </a:pPr>
            <a:r>
              <a:rPr lang="zh-TW" sz="1200" b="0"/>
              <a:t>3.2 – 協議</a:t>
            </a:r>
          </a:p>
          <a:p>
            <a:pPr rtl="0">
              <a:lnSpc>
                <a:spcPct val="80000"/>
              </a:lnSpc>
              <a:buFontTx/>
              <a:buNone/>
            </a:pPr>
            <a:r>
              <a:rPr lang="zh-TW" sz="1200" kern="1200">
                <a:solidFill>
                  <a:schemeClr val="tx1"/>
                </a:solidFill>
                <a:latin typeface="Arial"/>
                <a:ea typeface="ＭＳ Ｐゴシック" charset="0"/>
                <a:cs typeface="ＭＳ Ｐゴシック" charset="0"/>
              </a:rPr>
              <a:t>3.2.1 — </a:t>
            </a:r>
            <a:r>
              <a:rPr lang="zh-TW"/>
              <a:t>網路通訊協定概述</a:t>
            </a:r>
          </a:p>
        </p:txBody>
      </p:sp>
    </p:spTree>
    <p:extLst>
      <p:ext uri="{BB962C8B-B14F-4D97-AF65-F5344CB8AC3E}">
        <p14:creationId xmlns:p14="http://schemas.microsoft.com/office/powerpoint/2010/main" val="1348180462"/>
      </p:ext>
    </p:extLst>
  </p:cSld>
  <p:clrMapOvr>
    <a:masterClrMapping/>
  </p:clrMapOvr>
</p:notes>
</file>

<file path=ppt/notesSlides/notesSlide920.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2529" name="Rectangle 11"/>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a:ea typeface="ＭＳ Ｐゴシック" charset="0"/>
                <a:cs typeface="ＭＳ Ｐゴシック" charset="0"/>
              </a:defRPr>
            </a:lvl1pPr>
            <a:lvl2pPr marL="742950" indent="-285750" defTabSz="903288">
              <a:defRPr sz="2400">
                <a:solidFill>
                  <a:schemeClr val="tx1"/>
                </a:solidFill>
                <a:latin typeface="Arial"/>
                <a:ea typeface="ＭＳ Ｐゴシック" charset="0"/>
              </a:defRPr>
            </a:lvl2pPr>
            <a:lvl3pPr marL="1143000" indent="-228600" defTabSz="903288">
              <a:defRPr sz="2400">
                <a:solidFill>
                  <a:schemeClr val="tx1"/>
                </a:solidFill>
                <a:latin typeface="Arial"/>
                <a:ea typeface="ＭＳ Ｐゴシック" charset="0"/>
              </a:defRPr>
            </a:lvl3pPr>
            <a:lvl4pPr marL="1600200" indent="-228600" defTabSz="903288">
              <a:defRPr sz="2400">
                <a:solidFill>
                  <a:schemeClr val="tx1"/>
                </a:solidFill>
                <a:latin typeface="Arial"/>
                <a:ea typeface="ＭＳ Ｐゴシック" charset="0"/>
              </a:defRPr>
            </a:lvl4pPr>
            <a:lvl5pPr marL="2057400" indent="-228600" defTabSz="903288">
              <a:defRPr sz="2400">
                <a:solidFill>
                  <a:schemeClr val="tx1"/>
                </a:solidFill>
                <a:latin typeface="Arial"/>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9pPr>
          </a:lstStyle>
          <a:p>
            <a:pPr rtl="0"/>
            <a:fld id="{3997A419-355F-A04A-96E0-21643AF8E9FF}" type="slidenum">
              <a:rPr sz="800">
                <a:solidFill>
                  <a:prstClr val="black"/>
                </a:solidFill>
              </a:rPr>
              <a:pPr rtl="0"/>
              <a:t>920</a:t>
            </a:fld>
            <a:endParaRPr sz="800">
              <a:solidFill>
                <a:prstClr val="black"/>
              </a:solidFill>
            </a:endParaRPr>
          </a:p>
        </p:txBody>
      </p:sp>
      <p:sp>
        <p:nvSpPr>
          <p:cNvPr id="22530" name="Rectangle 2"/>
          <p:cNvSpPr>
            <a:spLocks noGrp="1" noRot="1" noChangeAspect="1" noChangeArrowheads="1" noTextEdit="1"/>
          </p:cNvSpPr>
          <p:nvPr>
            <p:ph type="sldImg"/>
          </p:nvPr>
        </p:nvSpPr>
        <p:spPr>
          <a:xfrm>
            <a:off x="1168400" y="1243013"/>
            <a:ext cx="4470400" cy="3354387"/>
          </a:xfrm>
        </p:spPr>
      </p:sp>
      <p:sp>
        <p:nvSpPr>
          <p:cNvPr id="2253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r>
              <a:rPr lang="zh-TW"/>
              <a:t>13 – WLAN 設定</a:t>
            </a:r>
          </a:p>
          <a:p>
            <a:pPr rtl="0"/>
            <a:r>
              <a:rPr lang="zh-TW"/>
              <a:t>13.5 — </a:t>
            </a:r>
            <a:r>
              <a:rPr lang="zh-TW" altLang="en-US"/>
              <a:t>單元</a:t>
            </a:r>
            <a:r>
              <a:rPr lang="zh-TW"/>
              <a:t>實務和摘要</a:t>
            </a:r>
          </a:p>
          <a:p>
            <a:pPr rtl="0"/>
            <a:r>
              <a:rPr lang="zh-TW"/>
              <a:t>13.5.2 — 我在本單元中學到了什麼？(續)</a:t>
            </a:r>
          </a:p>
          <a:p>
            <a:pPr rtl="0"/>
            <a:r>
              <a:rPr lang="zh-TW"/>
              <a:t>13.5.3 — </a:t>
            </a:r>
            <a:r>
              <a:rPr lang="zh-TW" altLang="en-US"/>
              <a:t>單元</a:t>
            </a:r>
            <a:r>
              <a:rPr lang="zh-TW"/>
              <a:t>測驗 — 無線區域網路設定</a:t>
            </a:r>
          </a:p>
        </p:txBody>
      </p:sp>
    </p:spTree>
    <p:extLst>
      <p:ext uri="{BB962C8B-B14F-4D97-AF65-F5344CB8AC3E}">
        <p14:creationId xmlns:p14="http://schemas.microsoft.com/office/powerpoint/2010/main" val="1435206026"/>
      </p:ext>
    </p:extLst>
  </p:cSld>
  <p:clrMapOvr>
    <a:masterClrMapping/>
  </p:clrMapOvr>
</p:notes>
</file>

<file path=ppt/notesSlides/notesSlide921.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57345" name="Rectangle 11"/>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a:ea typeface="ＭＳ Ｐゴシック" charset="0"/>
                <a:cs typeface="ＭＳ Ｐゴシック" charset="0"/>
              </a:defRPr>
            </a:lvl1pPr>
            <a:lvl2pPr marL="742950" indent="-285750" defTabSz="903288">
              <a:defRPr sz="2400">
                <a:solidFill>
                  <a:schemeClr val="tx1"/>
                </a:solidFill>
                <a:latin typeface="Arial"/>
                <a:ea typeface="ＭＳ Ｐゴシック" charset="0"/>
              </a:defRPr>
            </a:lvl2pPr>
            <a:lvl3pPr marL="1143000" indent="-228600" defTabSz="903288">
              <a:defRPr sz="2400">
                <a:solidFill>
                  <a:schemeClr val="tx1"/>
                </a:solidFill>
                <a:latin typeface="Arial"/>
                <a:ea typeface="ＭＳ Ｐゴシック" charset="0"/>
              </a:defRPr>
            </a:lvl3pPr>
            <a:lvl4pPr marL="1600200" indent="-228600" defTabSz="903288">
              <a:defRPr sz="2400">
                <a:solidFill>
                  <a:schemeClr val="tx1"/>
                </a:solidFill>
                <a:latin typeface="Arial"/>
                <a:ea typeface="ＭＳ Ｐゴシック" charset="0"/>
              </a:defRPr>
            </a:lvl4pPr>
            <a:lvl5pPr marL="2057400" indent="-228600" defTabSz="903288">
              <a:defRPr sz="2400">
                <a:solidFill>
                  <a:schemeClr val="tx1"/>
                </a:solidFill>
                <a:latin typeface="Arial"/>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9pPr>
          </a:lstStyle>
          <a:p>
            <a:pPr rtl="0"/>
            <a:fld id="{6C92755B-29FD-8743-9094-C0E3A734D22E}" type="slidenum">
              <a:rPr sz="800">
                <a:solidFill>
                  <a:prstClr val="black"/>
                </a:solidFill>
              </a:rPr>
              <a:pPr rtl="0"/>
              <a:t>921</a:t>
            </a:fld>
            <a:endParaRPr sz="800">
              <a:solidFill>
                <a:prstClr val="black"/>
              </a:solidFill>
            </a:endParaRPr>
          </a:p>
        </p:txBody>
      </p:sp>
      <p:sp>
        <p:nvSpPr>
          <p:cNvPr id="57346" name="Rectangle 2"/>
          <p:cNvSpPr>
            <a:spLocks noGrp="1" noRot="1" noChangeAspect="1" noChangeArrowheads="1" noTextEdit="1"/>
          </p:cNvSpPr>
          <p:nvPr>
            <p:ph type="sldImg"/>
          </p:nvPr>
        </p:nvSpPr>
        <p:spPr>
          <a:xfrm>
            <a:off x="1168400" y="1243013"/>
            <a:ext cx="4470400" cy="3354387"/>
          </a:xfrm>
        </p:spPr>
      </p:sp>
      <p:sp>
        <p:nvSpPr>
          <p:cNvPr id="57347"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457200" rtl="0" eaLnBrk="1" fontAlgn="auto" latinLnBrk="0" hangingPunct="1">
              <a:lnSpc>
                <a:spcPct val="80000"/>
              </a:lnSpc>
              <a:spcBef>
                <a:spcPct val="0"/>
              </a:spcBef>
              <a:spcAft>
                <a:spcPct val="0"/>
              </a:spcAft>
              <a:buClrTx/>
              <a:buSzTx/>
              <a:buFontTx/>
              <a:buNone/>
              <a:defRPr/>
            </a:pPr>
            <a:endParaRPr lang="en-US"/>
          </a:p>
        </p:txBody>
      </p:sp>
    </p:spTree>
    <p:extLst>
      <p:ext uri="{BB962C8B-B14F-4D97-AF65-F5344CB8AC3E}">
        <p14:creationId xmlns:p14="http://schemas.microsoft.com/office/powerpoint/2010/main" val="3952630747"/>
      </p:ext>
    </p:extLst>
  </p:cSld>
  <p:clrMapOvr>
    <a:masterClrMapping/>
  </p:clrMapOvr>
</p:notes>
</file>

<file path=ppt/notesSlides/notesSlide922.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buFontTx/>
              <a:buNone/>
            </a:pPr>
            <a:r>
              <a:rPr lang="zh-TW" b="0"/>
              <a:t>Cisco Networking Academy Program</a:t>
            </a:r>
          </a:p>
          <a:p>
            <a:pPr rtl="0">
              <a:spcBef>
                <a:spcPct val="0"/>
              </a:spcBef>
            </a:pPr>
            <a:r>
              <a:rPr lang="zh-TW">
                <a:solidFill>
                  <a:schemeClr val="accent5">
                    <a:lumMod val="40000"/>
                    <a:lumOff val="60000"/>
                  </a:schemeClr>
                </a:solidFill>
              </a:rPr>
              <a:t>交換、路由和無線基礎 7.0 版 (SRWE)</a:t>
            </a:r>
          </a:p>
          <a:p>
            <a:pPr rtl="0">
              <a:buFontTx/>
              <a:buNone/>
            </a:pPr>
            <a:r>
              <a:rPr lang="zh-TW" b="0"/>
              <a:t>單元 14：路由概念</a:t>
            </a:r>
          </a:p>
          <a:p>
            <a:endParaRPr lang="en-US"/>
          </a:p>
        </p:txBody>
      </p:sp>
      <p:sp>
        <p:nvSpPr>
          <p:cNvPr id="4" name="Slide Number Placeholder 3"/>
          <p:cNvSpPr>
            <a:spLocks noGrp="1"/>
          </p:cNvSpPr>
          <p:nvPr>
            <p:ph type="sldNum" sz="quarter" idx="10"/>
          </p:nvPr>
        </p:nvSpPr>
        <p:spPr/>
        <p:txBody>
          <a:bodyPr/>
          <a:lstStyle/>
          <a:p>
            <a:pPr rtl="0"/>
            <a:fld id="{5641018C-6CAF-B84E-B92C-ECB119457FBA}" type="slidenum">
              <a:rPr/>
              <a:t>922</a:t>
            </a:fld>
            <a:endParaRPr/>
          </a:p>
        </p:txBody>
      </p:sp>
    </p:spTree>
    <p:extLst>
      <p:ext uri="{BB962C8B-B14F-4D97-AF65-F5344CB8AC3E}">
        <p14:creationId xmlns:p14="http://schemas.microsoft.com/office/powerpoint/2010/main" val="3703249968"/>
      </p:ext>
    </p:extLst>
  </p:cSld>
  <p:clrMapOvr>
    <a:masterClrMapping/>
  </p:clrMapOvr>
</p:notes>
</file>

<file path=ppt/notesSlides/notesSlide923.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18434" name="Rectangle 11"/>
          <p:cNvSpPr txBox="1">
            <a:spLocks noGrp="1" noChangeArrowheads="1"/>
          </p:cNvSpPr>
          <p:nvPr/>
        </p:nvSpPr>
        <p:spPr bwMode="auto">
          <a:xfrm>
            <a:off x="5885392" y="9435469"/>
            <a:ext cx="806779" cy="312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a:cs typeface="Arial"/>
              </a:defRPr>
            </a:lvl1pPr>
            <a:lvl2pPr marL="742950" indent="-285750" defTabSz="903288" eaLnBrk="0" hangingPunct="0">
              <a:defRPr sz="2400" b="1">
                <a:solidFill>
                  <a:schemeClr val="tx1"/>
                </a:solidFill>
                <a:latin typeface="Arial"/>
                <a:cs typeface="Arial"/>
              </a:defRPr>
            </a:lvl2pPr>
            <a:lvl3pPr marL="1143000" indent="-228600" defTabSz="903288" eaLnBrk="0" hangingPunct="0">
              <a:defRPr sz="2400" b="1">
                <a:solidFill>
                  <a:schemeClr val="tx1"/>
                </a:solidFill>
                <a:latin typeface="Arial"/>
                <a:cs typeface="Arial"/>
              </a:defRPr>
            </a:lvl3pPr>
            <a:lvl4pPr marL="1600200" indent="-228600" defTabSz="903288" eaLnBrk="0" hangingPunct="0">
              <a:defRPr sz="2400" b="1">
                <a:solidFill>
                  <a:schemeClr val="tx1"/>
                </a:solidFill>
                <a:latin typeface="Arial"/>
                <a:cs typeface="Arial"/>
              </a:defRPr>
            </a:lvl4pPr>
            <a:lvl5pPr marL="2057400" indent="-228600" defTabSz="903288" eaLnBrk="0" hangingPunct="0">
              <a:defRPr sz="2400" b="1">
                <a:solidFill>
                  <a:schemeClr val="tx1"/>
                </a:solidFill>
                <a:latin typeface="Arial"/>
                <a:cs typeface="Arial"/>
              </a:defRPr>
            </a:lvl5pPr>
            <a:lvl6pPr marL="2514600" indent="-228600" defTabSz="903288" eaLnBrk="0" fontAlgn="base" hangingPunct="0">
              <a:spcBef>
                <a:spcPct val="0"/>
              </a:spcBef>
              <a:spcAft>
                <a:spcPct val="0"/>
              </a:spcAft>
              <a:defRPr sz="2400" b="1">
                <a:solidFill>
                  <a:schemeClr val="tx1"/>
                </a:solidFill>
                <a:latin typeface="Arial"/>
                <a:cs typeface="Arial"/>
              </a:defRPr>
            </a:lvl6pPr>
            <a:lvl7pPr marL="2971800" indent="-228600" defTabSz="903288" eaLnBrk="0" fontAlgn="base" hangingPunct="0">
              <a:spcBef>
                <a:spcPct val="0"/>
              </a:spcBef>
              <a:spcAft>
                <a:spcPct val="0"/>
              </a:spcAft>
              <a:defRPr sz="2400" b="1">
                <a:solidFill>
                  <a:schemeClr val="tx1"/>
                </a:solidFill>
                <a:latin typeface="Arial"/>
                <a:cs typeface="Arial"/>
              </a:defRPr>
            </a:lvl7pPr>
            <a:lvl8pPr marL="3429000" indent="-228600" defTabSz="903288" eaLnBrk="0" fontAlgn="base" hangingPunct="0">
              <a:spcBef>
                <a:spcPct val="0"/>
              </a:spcBef>
              <a:spcAft>
                <a:spcPct val="0"/>
              </a:spcAft>
              <a:defRPr sz="2400" b="1">
                <a:solidFill>
                  <a:schemeClr val="tx1"/>
                </a:solidFill>
                <a:latin typeface="Arial"/>
                <a:cs typeface="Arial"/>
              </a:defRPr>
            </a:lvl8pPr>
            <a:lvl9pPr marL="3886200" indent="-228600" defTabSz="903288" eaLnBrk="0" fontAlgn="base" hangingPunct="0">
              <a:spcBef>
                <a:spcPct val="0"/>
              </a:spcBef>
              <a:spcAft>
                <a:spcPct val="0"/>
              </a:spcAft>
              <a:defRPr sz="2400" b="1">
                <a:solidFill>
                  <a:schemeClr val="tx1"/>
                </a:solidFill>
                <a:latin typeface="Arial"/>
                <a:cs typeface="Arial"/>
              </a:defRPr>
            </a:lvl9pPr>
          </a:lstStyle>
          <a:p>
            <a:pPr algn="r" rtl="0"/>
            <a:fld id="{7C839C26-801B-42B6-A101-60F37FE2B0A8}" type="slidenum">
              <a:rPr sz="800" b="0">
                <a:solidFill>
                  <a:prstClr val="black"/>
                </a:solidFill>
              </a:rPr>
              <a:pPr algn="r" rtl="0"/>
              <a:t>923</a:t>
            </a:fld>
            <a:endParaRPr sz="800" b="0">
              <a:solidFill>
                <a:prstClr val="black"/>
              </a:solidFill>
            </a:endParaRPr>
          </a:p>
        </p:txBody>
      </p:sp>
      <p:sp>
        <p:nvSpPr>
          <p:cNvPr id="18435" name="Rectangle 2"/>
          <p:cNvSpPr>
            <a:spLocks noGrp="1" noRot="1" noChangeAspect="1" noChangeArrowheads="1" noTextEdit="1"/>
          </p:cNvSpPr>
          <p:nvPr>
            <p:ph type="sldImg"/>
          </p:nvPr>
        </p:nvSpPr>
        <p:spPr>
          <a:xfrm>
            <a:off x="1168400" y="1243013"/>
            <a:ext cx="4470400" cy="3354387"/>
          </a:xfrm>
        </p:spPr>
      </p:sp>
      <p:sp>
        <p:nvSpPr>
          <p:cNvPr id="1843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buFontTx/>
              <a:buNone/>
            </a:pPr>
            <a:r>
              <a:rPr lang="zh-TW"/>
              <a:t>14 - 路由概念</a:t>
            </a:r>
          </a:p>
          <a:p>
            <a:pPr rtl="0">
              <a:buFontTx/>
              <a:buNone/>
            </a:pPr>
            <a:r>
              <a:rPr lang="zh-TW"/>
              <a:t>14.0 – 簡介</a:t>
            </a:r>
          </a:p>
          <a:p>
            <a:pPr rtl="0">
              <a:buFontTx/>
              <a:buNone/>
            </a:pPr>
            <a:r>
              <a:rPr lang="zh-TW"/>
              <a:t>14.0.2 - 在這個</a:t>
            </a:r>
            <a:r>
              <a:rPr lang="zh-TW" altLang="en-US"/>
              <a:t>單元</a:t>
            </a:r>
            <a:r>
              <a:rPr lang="zh-TW"/>
              <a:t>中我將學會什麼？</a:t>
            </a:r>
          </a:p>
        </p:txBody>
      </p:sp>
    </p:spTree>
    <p:extLst>
      <p:ext uri="{BB962C8B-B14F-4D97-AF65-F5344CB8AC3E}">
        <p14:creationId xmlns:p14="http://schemas.microsoft.com/office/powerpoint/2010/main" val="1723510508"/>
      </p:ext>
    </p:extLst>
  </p:cSld>
  <p:clrMapOvr>
    <a:masterClrMapping/>
  </p:clrMapOvr>
</p:notes>
</file>

<file path=ppt/notesSlides/notesSlide924.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14 - 路由概念</a:t>
            </a:r>
          </a:p>
          <a:p>
            <a:pPr rtl="0"/>
            <a:r>
              <a:rPr lang="zh-TW"/>
              <a:t>14.1 - 路徑決定</a:t>
            </a:r>
          </a:p>
          <a:p>
            <a:pPr rtl="0"/>
            <a:r>
              <a:rPr lang="zh-TW"/>
              <a:t>14.1.1 - 路由器的兩個功能</a:t>
            </a:r>
          </a:p>
        </p:txBody>
      </p:sp>
      <p:sp>
        <p:nvSpPr>
          <p:cNvPr id="4" name="Slide Number Placeholder 3"/>
          <p:cNvSpPr>
            <a:spLocks noGrp="1"/>
          </p:cNvSpPr>
          <p:nvPr>
            <p:ph type="sldNum" sz="quarter" idx="5"/>
          </p:nvPr>
        </p:nvSpPr>
        <p:spPr/>
        <p:txBody>
          <a:bodyPr/>
          <a:lstStyle/>
          <a:p>
            <a:pPr rtl="0"/>
            <a:fld id="{5641018C-6CAF-B84E-B92C-ECB119457FBA}" type="slidenum">
              <a:rPr/>
              <a:t>924</a:t>
            </a:fld>
            <a:endParaRPr/>
          </a:p>
        </p:txBody>
      </p:sp>
    </p:spTree>
    <p:extLst>
      <p:ext uri="{BB962C8B-B14F-4D97-AF65-F5344CB8AC3E}">
        <p14:creationId xmlns:p14="http://schemas.microsoft.com/office/powerpoint/2010/main" val="2133779782"/>
      </p:ext>
    </p:extLst>
  </p:cSld>
  <p:clrMapOvr>
    <a:masterClrMapping/>
  </p:clrMapOvr>
</p:notes>
</file>

<file path=ppt/notesSlides/notesSlide925.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14 - 路由概念</a:t>
            </a:r>
          </a:p>
          <a:p>
            <a:pPr rtl="0"/>
            <a:r>
              <a:rPr lang="zh-TW"/>
              <a:t>14.1 - 路徑決定</a:t>
            </a:r>
          </a:p>
          <a:p>
            <a:pPr rtl="0"/>
            <a:r>
              <a:rPr lang="zh-TW"/>
              <a:t>14.1.2 - 路由器功能範例</a:t>
            </a:r>
          </a:p>
        </p:txBody>
      </p:sp>
      <p:sp>
        <p:nvSpPr>
          <p:cNvPr id="4" name="Slide Number Placeholder 3"/>
          <p:cNvSpPr>
            <a:spLocks noGrp="1"/>
          </p:cNvSpPr>
          <p:nvPr>
            <p:ph type="sldNum" sz="quarter" idx="5"/>
          </p:nvPr>
        </p:nvSpPr>
        <p:spPr/>
        <p:txBody>
          <a:bodyPr/>
          <a:lstStyle/>
          <a:p>
            <a:pPr rtl="0"/>
            <a:fld id="{5641018C-6CAF-B84E-B92C-ECB119457FBA}" type="slidenum">
              <a:rPr/>
              <a:t>925</a:t>
            </a:fld>
            <a:endParaRPr/>
          </a:p>
        </p:txBody>
      </p:sp>
    </p:spTree>
    <p:extLst>
      <p:ext uri="{BB962C8B-B14F-4D97-AF65-F5344CB8AC3E}">
        <p14:creationId xmlns:p14="http://schemas.microsoft.com/office/powerpoint/2010/main" val="1025077782"/>
      </p:ext>
    </p:extLst>
  </p:cSld>
  <p:clrMapOvr>
    <a:masterClrMapping/>
  </p:clrMapOvr>
</p:notes>
</file>

<file path=ppt/notesSlides/notesSlide926.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14 - 路由概念</a:t>
            </a:r>
          </a:p>
          <a:p>
            <a:pPr rtl="0"/>
            <a:r>
              <a:rPr lang="zh-TW"/>
              <a:t>14.1 - 路徑決定</a:t>
            </a:r>
          </a:p>
          <a:p>
            <a:pPr rtl="0"/>
            <a:r>
              <a:rPr lang="zh-TW"/>
              <a:t>14.1.3 - </a:t>
            </a:r>
            <a:r>
              <a:rPr lang="zh-TW" sz="1200"/>
              <a:t>最佳路徑等於最長匹配</a:t>
            </a:r>
          </a:p>
        </p:txBody>
      </p:sp>
      <p:sp>
        <p:nvSpPr>
          <p:cNvPr id="4" name="Slide Number Placeholder 3"/>
          <p:cNvSpPr>
            <a:spLocks noGrp="1"/>
          </p:cNvSpPr>
          <p:nvPr>
            <p:ph type="sldNum" sz="quarter" idx="5"/>
          </p:nvPr>
        </p:nvSpPr>
        <p:spPr/>
        <p:txBody>
          <a:bodyPr/>
          <a:lstStyle/>
          <a:p>
            <a:pPr rtl="0"/>
            <a:fld id="{5641018C-6CAF-B84E-B92C-ECB119457FBA}" type="slidenum">
              <a:rPr/>
              <a:t>926</a:t>
            </a:fld>
            <a:endParaRPr/>
          </a:p>
        </p:txBody>
      </p:sp>
    </p:spTree>
    <p:extLst>
      <p:ext uri="{BB962C8B-B14F-4D97-AF65-F5344CB8AC3E}">
        <p14:creationId xmlns:p14="http://schemas.microsoft.com/office/powerpoint/2010/main" val="1966516127"/>
      </p:ext>
    </p:extLst>
  </p:cSld>
  <p:clrMapOvr>
    <a:masterClrMapping/>
  </p:clrMapOvr>
</p:notes>
</file>

<file path=ppt/notesSlides/notesSlide927.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14 - 路由概念</a:t>
            </a:r>
          </a:p>
          <a:p>
            <a:pPr rtl="0"/>
            <a:r>
              <a:rPr lang="zh-TW"/>
              <a:t>14.1 - 路徑決定</a:t>
            </a:r>
          </a:p>
          <a:p>
            <a:pPr rtl="0"/>
            <a:r>
              <a:rPr lang="zh-TW"/>
              <a:t>14.1.4- </a:t>
            </a:r>
            <a:r>
              <a:rPr lang="zh-TW" sz="1200"/>
              <a:t>IPv4 最長匹配範例</a:t>
            </a:r>
          </a:p>
        </p:txBody>
      </p:sp>
      <p:sp>
        <p:nvSpPr>
          <p:cNvPr id="4" name="Slide Number Placeholder 3"/>
          <p:cNvSpPr>
            <a:spLocks noGrp="1"/>
          </p:cNvSpPr>
          <p:nvPr>
            <p:ph type="sldNum" sz="quarter" idx="5"/>
          </p:nvPr>
        </p:nvSpPr>
        <p:spPr/>
        <p:txBody>
          <a:bodyPr/>
          <a:lstStyle/>
          <a:p>
            <a:pPr rtl="0"/>
            <a:fld id="{5641018C-6CAF-B84E-B92C-ECB119457FBA}" type="slidenum">
              <a:rPr/>
              <a:t>927</a:t>
            </a:fld>
            <a:endParaRPr/>
          </a:p>
        </p:txBody>
      </p:sp>
    </p:spTree>
    <p:extLst>
      <p:ext uri="{BB962C8B-B14F-4D97-AF65-F5344CB8AC3E}">
        <p14:creationId xmlns:p14="http://schemas.microsoft.com/office/powerpoint/2010/main" val="2575970571"/>
      </p:ext>
    </p:extLst>
  </p:cSld>
  <p:clrMapOvr>
    <a:masterClrMapping/>
  </p:clrMapOvr>
</p:notes>
</file>

<file path=ppt/notesSlides/notesSlide928.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14 - 路由概念</a:t>
            </a:r>
          </a:p>
          <a:p>
            <a:pPr rtl="0"/>
            <a:r>
              <a:rPr lang="zh-TW"/>
              <a:t>14.1 - 路徑決定</a:t>
            </a:r>
          </a:p>
          <a:p>
            <a:pPr rtl="0"/>
            <a:r>
              <a:rPr lang="zh-TW"/>
              <a:t>14.1.5- </a:t>
            </a:r>
            <a:r>
              <a:rPr lang="zh-TW" sz="1200"/>
              <a:t>IPv6 最長匹配範例</a:t>
            </a:r>
          </a:p>
        </p:txBody>
      </p:sp>
      <p:sp>
        <p:nvSpPr>
          <p:cNvPr id="4" name="Slide Number Placeholder 3"/>
          <p:cNvSpPr>
            <a:spLocks noGrp="1"/>
          </p:cNvSpPr>
          <p:nvPr>
            <p:ph type="sldNum" sz="quarter" idx="5"/>
          </p:nvPr>
        </p:nvSpPr>
        <p:spPr/>
        <p:txBody>
          <a:bodyPr/>
          <a:lstStyle/>
          <a:p>
            <a:pPr rtl="0"/>
            <a:fld id="{5641018C-6CAF-B84E-B92C-ECB119457FBA}" type="slidenum">
              <a:rPr/>
              <a:t>928</a:t>
            </a:fld>
            <a:endParaRPr/>
          </a:p>
        </p:txBody>
      </p:sp>
    </p:spTree>
    <p:extLst>
      <p:ext uri="{BB962C8B-B14F-4D97-AF65-F5344CB8AC3E}">
        <p14:creationId xmlns:p14="http://schemas.microsoft.com/office/powerpoint/2010/main" val="314969891"/>
      </p:ext>
    </p:extLst>
  </p:cSld>
  <p:clrMapOvr>
    <a:masterClrMapping/>
  </p:clrMapOvr>
</p:notes>
</file>

<file path=ppt/notesSlides/notesSlide929.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14 - 路由概念</a:t>
            </a:r>
          </a:p>
          <a:p>
            <a:pPr rtl="0"/>
            <a:r>
              <a:rPr lang="zh-TW"/>
              <a:t>14.1 - 路徑決定</a:t>
            </a:r>
          </a:p>
          <a:p>
            <a:pPr rtl="0"/>
            <a:r>
              <a:rPr lang="zh-TW"/>
              <a:t>14.1.6- </a:t>
            </a:r>
            <a:r>
              <a:rPr lang="zh-TW" sz="1200"/>
              <a:t>構建路由表</a:t>
            </a:r>
          </a:p>
          <a:p>
            <a:pPr rtl="0"/>
            <a:r>
              <a:rPr lang="zh-TW" sz="1200"/>
              <a:t>14.1.7 - 檢查你的理解-路徑確定</a:t>
            </a:r>
          </a:p>
        </p:txBody>
      </p:sp>
      <p:sp>
        <p:nvSpPr>
          <p:cNvPr id="4" name="Slide Number Placeholder 3"/>
          <p:cNvSpPr>
            <a:spLocks noGrp="1"/>
          </p:cNvSpPr>
          <p:nvPr>
            <p:ph type="sldNum" sz="quarter" idx="5"/>
          </p:nvPr>
        </p:nvSpPr>
        <p:spPr/>
        <p:txBody>
          <a:bodyPr/>
          <a:lstStyle/>
          <a:p>
            <a:pPr rtl="0"/>
            <a:fld id="{5641018C-6CAF-B84E-B92C-ECB119457FBA}" type="slidenum">
              <a:rPr/>
              <a:t>929</a:t>
            </a:fld>
            <a:endParaRPr/>
          </a:p>
        </p:txBody>
      </p:sp>
    </p:spTree>
    <p:extLst>
      <p:ext uri="{BB962C8B-B14F-4D97-AF65-F5344CB8AC3E}">
        <p14:creationId xmlns:p14="http://schemas.microsoft.com/office/powerpoint/2010/main" val="1662299946"/>
      </p:ext>
    </p:extLst>
  </p:cSld>
  <p:clrMapOvr>
    <a:masterClrMapping/>
  </p:clrMapOvr>
</p:notes>
</file>

<file path=ppt/notesSlides/notesSlide93.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112642" name="Rectangle 11"/>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a:defRPr>
            </a:lvl1pPr>
            <a:lvl2pPr marL="742950" indent="-285750" defTabSz="882650">
              <a:defRPr sz="2400">
                <a:solidFill>
                  <a:schemeClr val="tx1"/>
                </a:solidFill>
                <a:latin typeface="Arial"/>
              </a:defRPr>
            </a:lvl2pPr>
            <a:lvl3pPr marL="1143000" indent="-228600" defTabSz="882650">
              <a:defRPr sz="2400">
                <a:solidFill>
                  <a:schemeClr val="tx1"/>
                </a:solidFill>
                <a:latin typeface="Arial"/>
              </a:defRPr>
            </a:lvl3pPr>
            <a:lvl4pPr marL="1600200" indent="-228600" defTabSz="882650">
              <a:defRPr sz="2400">
                <a:solidFill>
                  <a:schemeClr val="tx1"/>
                </a:solidFill>
                <a:latin typeface="Arial"/>
              </a:defRPr>
            </a:lvl4pPr>
            <a:lvl5pPr marL="2057400" indent="-228600" defTabSz="882650">
              <a:defRPr sz="2400">
                <a:solidFill>
                  <a:schemeClr val="tx1"/>
                </a:solidFill>
                <a:latin typeface="Arial"/>
              </a:defRPr>
            </a:lvl5pPr>
            <a:lvl6pPr marL="2514600" indent="-228600" algn="ctr" defTabSz="882650" eaLnBrk="0" fontAlgn="base" hangingPunct="0">
              <a:lnSpc>
                <a:spcPct val="90000"/>
              </a:lnSpc>
              <a:spcBef>
                <a:spcPct val="0"/>
              </a:spcBef>
              <a:spcAft>
                <a:spcPct val="0"/>
              </a:spcAft>
              <a:defRPr sz="2400">
                <a:solidFill>
                  <a:schemeClr val="tx1"/>
                </a:solidFill>
                <a:latin typeface="Arial"/>
              </a:defRPr>
            </a:lvl6pPr>
            <a:lvl7pPr marL="2971800" indent="-228600" algn="ctr" defTabSz="882650" eaLnBrk="0" fontAlgn="base" hangingPunct="0">
              <a:lnSpc>
                <a:spcPct val="90000"/>
              </a:lnSpc>
              <a:spcBef>
                <a:spcPct val="0"/>
              </a:spcBef>
              <a:spcAft>
                <a:spcPct val="0"/>
              </a:spcAft>
              <a:defRPr sz="2400">
                <a:solidFill>
                  <a:schemeClr val="tx1"/>
                </a:solidFill>
                <a:latin typeface="Arial"/>
              </a:defRPr>
            </a:lvl7pPr>
            <a:lvl8pPr marL="3429000" indent="-228600" algn="ctr" defTabSz="882650" eaLnBrk="0" fontAlgn="base" hangingPunct="0">
              <a:lnSpc>
                <a:spcPct val="90000"/>
              </a:lnSpc>
              <a:spcBef>
                <a:spcPct val="0"/>
              </a:spcBef>
              <a:spcAft>
                <a:spcPct val="0"/>
              </a:spcAft>
              <a:defRPr sz="2400">
                <a:solidFill>
                  <a:schemeClr val="tx1"/>
                </a:solidFill>
                <a:latin typeface="Arial"/>
              </a:defRPr>
            </a:lvl8pPr>
            <a:lvl9pPr marL="3886200" indent="-228600" algn="ctr" defTabSz="882650" eaLnBrk="0" fontAlgn="base" hangingPunct="0">
              <a:lnSpc>
                <a:spcPct val="90000"/>
              </a:lnSpc>
              <a:spcBef>
                <a:spcPct val="0"/>
              </a:spcBef>
              <a:spcAft>
                <a:spcPct val="0"/>
              </a:spcAft>
              <a:defRPr sz="2400">
                <a:solidFill>
                  <a:schemeClr val="tx1"/>
                </a:solidFill>
                <a:latin typeface="Arial"/>
              </a:defRPr>
            </a:lvl9pPr>
          </a:lstStyle>
          <a:p>
            <a:pPr rtl="0"/>
            <a:fld id="{04267211-205D-47E8-9F29-7E4C01D43DC3}" type="slidenum">
              <a:rPr sz="800">
                <a:solidFill>
                  <a:prstClr val="black"/>
                </a:solidFill>
              </a:rPr>
              <a:pPr rtl="0"/>
              <a:t>93</a:t>
            </a:fld>
            <a:endParaRPr sz="800">
              <a:solidFill>
                <a:prstClr val="black"/>
              </a:solidFill>
            </a:endParaRPr>
          </a:p>
        </p:txBody>
      </p:sp>
      <p:sp>
        <p:nvSpPr>
          <p:cNvPr id="112643" name="Rectangle 2"/>
          <p:cNvSpPr>
            <a:spLocks noGrp="1" noRot="1" noChangeAspect="1" noChangeArrowheads="1" noTextEdit="1"/>
          </p:cNvSpPr>
          <p:nvPr>
            <p:ph type="sldImg"/>
          </p:nvPr>
        </p:nvSpPr>
        <p:spPr>
          <a:xfrm>
            <a:off x="1168400" y="1243013"/>
            <a:ext cx="4470400" cy="3354387"/>
          </a:xfrm>
        </p:spPr>
      </p:sp>
      <p:sp>
        <p:nvSpPr>
          <p:cNvPr id="11264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buFontTx/>
              <a:buNone/>
            </a:pPr>
            <a:r>
              <a:rPr lang="zh-TW" sz="1200" b="0"/>
              <a:t>3 – </a:t>
            </a:r>
            <a:r>
              <a:rPr lang="zh-TW" sz="1200">
                <a:solidFill>
                  <a:schemeClr val="accent5">
                    <a:lumMod val="40000"/>
                    <a:lumOff val="60000"/>
                  </a:schemeClr>
                </a:solidFill>
              </a:rPr>
              <a:t>協議和模式</a:t>
            </a:r>
          </a:p>
          <a:p>
            <a:pPr rtl="0">
              <a:buFontTx/>
              <a:buNone/>
            </a:pPr>
            <a:r>
              <a:rPr lang="zh-TW" sz="1200" b="0"/>
              <a:t>3.2 – 通訊協定</a:t>
            </a:r>
          </a:p>
          <a:p>
            <a:pPr rtl="0">
              <a:lnSpc>
                <a:spcPct val="80000"/>
              </a:lnSpc>
              <a:buFontTx/>
              <a:buNone/>
            </a:pPr>
            <a:r>
              <a:rPr lang="zh-TW" sz="1200" kern="1200">
                <a:solidFill>
                  <a:schemeClr val="tx1"/>
                </a:solidFill>
                <a:latin typeface="Arial"/>
                <a:ea typeface="ＭＳ Ｐゴシック" charset="0"/>
                <a:cs typeface="ＭＳ Ｐゴシック" charset="0"/>
              </a:rPr>
              <a:t>3.2.2</a:t>
            </a:r>
            <a:r>
              <a:rPr lang="zh-TW" sz="1200" kern="1200" baseline="0">
                <a:solidFill>
                  <a:schemeClr val="tx1"/>
                </a:solidFill>
                <a:latin typeface="Arial"/>
                <a:ea typeface="ＭＳ Ｐゴシック" charset="0"/>
                <a:cs typeface="ＭＳ Ｐゴシック" charset="0"/>
              </a:rPr>
              <a:t> </a:t>
            </a:r>
            <a:r>
              <a:rPr lang="zh-TW" sz="1200" kern="1200">
                <a:solidFill>
                  <a:schemeClr val="tx1"/>
                </a:solidFill>
                <a:latin typeface="Arial"/>
                <a:ea typeface="ＭＳ Ｐゴシック" charset="0"/>
                <a:cs typeface="ＭＳ Ｐゴシック" charset="0"/>
              </a:rPr>
              <a:t>— </a:t>
            </a:r>
            <a:r>
              <a:rPr lang="zh-TW"/>
              <a:t>網路協議功能 </a:t>
            </a:r>
          </a:p>
        </p:txBody>
      </p:sp>
    </p:spTree>
    <p:extLst>
      <p:ext uri="{BB962C8B-B14F-4D97-AF65-F5344CB8AC3E}">
        <p14:creationId xmlns:p14="http://schemas.microsoft.com/office/powerpoint/2010/main" val="1178531660"/>
      </p:ext>
    </p:extLst>
  </p:cSld>
  <p:clrMapOvr>
    <a:masterClrMapping/>
  </p:clrMapOvr>
</p:notes>
</file>

<file path=ppt/notesSlides/notesSlide930.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14 - 路由概念</a:t>
            </a:r>
          </a:p>
          <a:p>
            <a:pPr rtl="0"/>
            <a:r>
              <a:rPr lang="zh-TW"/>
              <a:t>14.2 - 封包轉送</a:t>
            </a:r>
          </a:p>
          <a:p>
            <a:pPr rtl="0"/>
            <a:r>
              <a:rPr lang="zh-TW"/>
              <a:t>14.2.1 - 封包轉送決策程序</a:t>
            </a:r>
          </a:p>
        </p:txBody>
      </p:sp>
      <p:sp>
        <p:nvSpPr>
          <p:cNvPr id="4" name="Slide Number Placeholder 3"/>
          <p:cNvSpPr>
            <a:spLocks noGrp="1"/>
          </p:cNvSpPr>
          <p:nvPr>
            <p:ph type="sldNum" sz="quarter" idx="5"/>
          </p:nvPr>
        </p:nvSpPr>
        <p:spPr/>
        <p:txBody>
          <a:bodyPr/>
          <a:lstStyle/>
          <a:p>
            <a:pPr rtl="0"/>
            <a:fld id="{5641018C-6CAF-B84E-B92C-ECB119457FBA}" type="slidenum">
              <a:rPr/>
              <a:t>930</a:t>
            </a:fld>
            <a:endParaRPr/>
          </a:p>
        </p:txBody>
      </p:sp>
    </p:spTree>
    <p:extLst>
      <p:ext uri="{BB962C8B-B14F-4D97-AF65-F5344CB8AC3E}">
        <p14:creationId xmlns:p14="http://schemas.microsoft.com/office/powerpoint/2010/main" val="159231696"/>
      </p:ext>
    </p:extLst>
  </p:cSld>
  <p:clrMapOvr>
    <a:masterClrMapping/>
  </p:clrMapOvr>
</p:notes>
</file>

<file path=ppt/notesSlides/notesSlide931.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14 - 路由概念</a:t>
            </a:r>
          </a:p>
          <a:p>
            <a:pPr rtl="0"/>
            <a:r>
              <a:rPr lang="zh-TW"/>
              <a:t>14.2 - 封包轉送</a:t>
            </a:r>
          </a:p>
          <a:p>
            <a:pPr rtl="0"/>
            <a:r>
              <a:rPr lang="zh-TW"/>
              <a:t>14.2.1 - 封包轉送決策程序 (續)</a:t>
            </a:r>
          </a:p>
        </p:txBody>
      </p:sp>
      <p:sp>
        <p:nvSpPr>
          <p:cNvPr id="4" name="Slide Number Placeholder 3"/>
          <p:cNvSpPr>
            <a:spLocks noGrp="1"/>
          </p:cNvSpPr>
          <p:nvPr>
            <p:ph type="sldNum" sz="quarter" idx="5"/>
          </p:nvPr>
        </p:nvSpPr>
        <p:spPr/>
        <p:txBody>
          <a:bodyPr/>
          <a:lstStyle/>
          <a:p>
            <a:pPr rtl="0"/>
            <a:fld id="{5641018C-6CAF-B84E-B92C-ECB119457FBA}" type="slidenum">
              <a:rPr/>
              <a:t>931</a:t>
            </a:fld>
            <a:endParaRPr/>
          </a:p>
        </p:txBody>
      </p:sp>
    </p:spTree>
    <p:extLst>
      <p:ext uri="{BB962C8B-B14F-4D97-AF65-F5344CB8AC3E}">
        <p14:creationId xmlns:p14="http://schemas.microsoft.com/office/powerpoint/2010/main" val="3391006926"/>
      </p:ext>
    </p:extLst>
  </p:cSld>
  <p:clrMapOvr>
    <a:masterClrMapping/>
  </p:clrMapOvr>
</p:notes>
</file>

<file path=ppt/notesSlides/notesSlide932.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14 - 路由概念</a:t>
            </a:r>
          </a:p>
          <a:p>
            <a:pPr rtl="0"/>
            <a:r>
              <a:rPr lang="zh-TW"/>
              <a:t>14.2 - 封包轉送</a:t>
            </a:r>
          </a:p>
          <a:p>
            <a:pPr rtl="0"/>
            <a:r>
              <a:rPr lang="zh-TW"/>
              <a:t>14.2.1 - 封包轉送決策程序 (續)</a:t>
            </a:r>
          </a:p>
        </p:txBody>
      </p:sp>
      <p:sp>
        <p:nvSpPr>
          <p:cNvPr id="4" name="Slide Number Placeholder 3"/>
          <p:cNvSpPr>
            <a:spLocks noGrp="1"/>
          </p:cNvSpPr>
          <p:nvPr>
            <p:ph type="sldNum" sz="quarter" idx="5"/>
          </p:nvPr>
        </p:nvSpPr>
        <p:spPr/>
        <p:txBody>
          <a:bodyPr/>
          <a:lstStyle/>
          <a:p>
            <a:pPr rtl="0"/>
            <a:fld id="{5641018C-6CAF-B84E-B92C-ECB119457FBA}" type="slidenum">
              <a:rPr/>
              <a:t>932</a:t>
            </a:fld>
            <a:endParaRPr/>
          </a:p>
        </p:txBody>
      </p:sp>
    </p:spTree>
    <p:extLst>
      <p:ext uri="{BB962C8B-B14F-4D97-AF65-F5344CB8AC3E}">
        <p14:creationId xmlns:p14="http://schemas.microsoft.com/office/powerpoint/2010/main" val="1041051793"/>
      </p:ext>
    </p:extLst>
  </p:cSld>
  <p:clrMapOvr>
    <a:masterClrMapping/>
  </p:clrMapOvr>
</p:notes>
</file>

<file path=ppt/notesSlides/notesSlide933.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14 - 路由概念</a:t>
            </a:r>
          </a:p>
          <a:p>
            <a:pPr rtl="0"/>
            <a:r>
              <a:rPr lang="zh-TW"/>
              <a:t>14.2 - 封包轉送</a:t>
            </a:r>
          </a:p>
          <a:p>
            <a:pPr rtl="0"/>
            <a:r>
              <a:rPr lang="zh-TW"/>
              <a:t>14.2.1 - 封包轉送決策程序 (續)</a:t>
            </a:r>
          </a:p>
        </p:txBody>
      </p:sp>
      <p:sp>
        <p:nvSpPr>
          <p:cNvPr id="4" name="Slide Number Placeholder 3"/>
          <p:cNvSpPr>
            <a:spLocks noGrp="1"/>
          </p:cNvSpPr>
          <p:nvPr>
            <p:ph type="sldNum" sz="quarter" idx="5"/>
          </p:nvPr>
        </p:nvSpPr>
        <p:spPr/>
        <p:txBody>
          <a:bodyPr/>
          <a:lstStyle/>
          <a:p>
            <a:pPr rtl="0"/>
            <a:fld id="{5641018C-6CAF-B84E-B92C-ECB119457FBA}" type="slidenum">
              <a:rPr/>
              <a:t>933</a:t>
            </a:fld>
            <a:endParaRPr/>
          </a:p>
        </p:txBody>
      </p:sp>
    </p:spTree>
    <p:extLst>
      <p:ext uri="{BB962C8B-B14F-4D97-AF65-F5344CB8AC3E}">
        <p14:creationId xmlns:p14="http://schemas.microsoft.com/office/powerpoint/2010/main" val="3850371209"/>
      </p:ext>
    </p:extLst>
  </p:cSld>
  <p:clrMapOvr>
    <a:masterClrMapping/>
  </p:clrMapOvr>
</p:notes>
</file>

<file path=ppt/notesSlides/notesSlide934.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14 - 路由概念</a:t>
            </a:r>
          </a:p>
          <a:p>
            <a:pPr rtl="0"/>
            <a:r>
              <a:rPr lang="zh-TW"/>
              <a:t>14.2 - 封包轉送</a:t>
            </a:r>
          </a:p>
          <a:p>
            <a:pPr rtl="0"/>
            <a:r>
              <a:rPr lang="zh-TW"/>
              <a:t>14.2.2 - 端點對端點封包轉送</a:t>
            </a:r>
          </a:p>
        </p:txBody>
      </p:sp>
      <p:sp>
        <p:nvSpPr>
          <p:cNvPr id="4" name="Slide Number Placeholder 3"/>
          <p:cNvSpPr>
            <a:spLocks noGrp="1"/>
          </p:cNvSpPr>
          <p:nvPr>
            <p:ph type="sldNum" sz="quarter" idx="5"/>
          </p:nvPr>
        </p:nvSpPr>
        <p:spPr/>
        <p:txBody>
          <a:bodyPr/>
          <a:lstStyle/>
          <a:p>
            <a:pPr rtl="0"/>
            <a:fld id="{5641018C-6CAF-B84E-B92C-ECB119457FBA}" type="slidenum">
              <a:rPr/>
              <a:t>934</a:t>
            </a:fld>
            <a:endParaRPr/>
          </a:p>
        </p:txBody>
      </p:sp>
    </p:spTree>
    <p:extLst>
      <p:ext uri="{BB962C8B-B14F-4D97-AF65-F5344CB8AC3E}">
        <p14:creationId xmlns:p14="http://schemas.microsoft.com/office/powerpoint/2010/main" val="4123908892"/>
      </p:ext>
    </p:extLst>
  </p:cSld>
  <p:clrMapOvr>
    <a:masterClrMapping/>
  </p:clrMapOvr>
</p:notes>
</file>

<file path=ppt/notesSlides/notesSlide935.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14 - 路由概念</a:t>
            </a:r>
          </a:p>
          <a:p>
            <a:pPr rtl="0"/>
            <a:r>
              <a:rPr lang="zh-TW"/>
              <a:t>14.2 - 封包轉送</a:t>
            </a:r>
          </a:p>
          <a:p>
            <a:pPr rtl="0"/>
            <a:r>
              <a:rPr lang="zh-TW"/>
              <a:t>14.2.3 - </a:t>
            </a:r>
            <a:r>
              <a:rPr lang="zh-TW" sz="1200"/>
              <a:t>封包轉送機制</a:t>
            </a:r>
          </a:p>
        </p:txBody>
      </p:sp>
      <p:sp>
        <p:nvSpPr>
          <p:cNvPr id="4" name="Slide Number Placeholder 3"/>
          <p:cNvSpPr>
            <a:spLocks noGrp="1"/>
          </p:cNvSpPr>
          <p:nvPr>
            <p:ph type="sldNum" sz="quarter" idx="5"/>
          </p:nvPr>
        </p:nvSpPr>
        <p:spPr/>
        <p:txBody>
          <a:bodyPr/>
          <a:lstStyle/>
          <a:p>
            <a:pPr rtl="0"/>
            <a:fld id="{5641018C-6CAF-B84E-B92C-ECB119457FBA}" type="slidenum">
              <a:rPr/>
              <a:t>935</a:t>
            </a:fld>
            <a:endParaRPr/>
          </a:p>
        </p:txBody>
      </p:sp>
    </p:spTree>
    <p:extLst>
      <p:ext uri="{BB962C8B-B14F-4D97-AF65-F5344CB8AC3E}">
        <p14:creationId xmlns:p14="http://schemas.microsoft.com/office/powerpoint/2010/main" val="2229793901"/>
      </p:ext>
    </p:extLst>
  </p:cSld>
  <p:clrMapOvr>
    <a:masterClrMapping/>
  </p:clrMapOvr>
</p:notes>
</file>

<file path=ppt/notesSlides/notesSlide936.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14 - 路由概念</a:t>
            </a:r>
          </a:p>
          <a:p>
            <a:pPr rtl="0"/>
            <a:r>
              <a:rPr lang="zh-TW"/>
              <a:t>14.2 - 封包轉送</a:t>
            </a:r>
          </a:p>
          <a:p>
            <a:pPr rtl="0"/>
            <a:r>
              <a:rPr lang="zh-TW"/>
              <a:t>14.2.3 - </a:t>
            </a:r>
            <a:r>
              <a:rPr lang="zh-TW" sz="1200"/>
              <a:t>封包轉送機制 (續) </a:t>
            </a:r>
          </a:p>
        </p:txBody>
      </p:sp>
      <p:sp>
        <p:nvSpPr>
          <p:cNvPr id="4" name="Slide Number Placeholder 3"/>
          <p:cNvSpPr>
            <a:spLocks noGrp="1"/>
          </p:cNvSpPr>
          <p:nvPr>
            <p:ph type="sldNum" sz="quarter" idx="5"/>
          </p:nvPr>
        </p:nvSpPr>
        <p:spPr/>
        <p:txBody>
          <a:bodyPr/>
          <a:lstStyle/>
          <a:p>
            <a:pPr rtl="0"/>
            <a:fld id="{5641018C-6CAF-B84E-B92C-ECB119457FBA}" type="slidenum">
              <a:rPr/>
              <a:t>936</a:t>
            </a:fld>
            <a:endParaRPr/>
          </a:p>
        </p:txBody>
      </p:sp>
    </p:spTree>
    <p:extLst>
      <p:ext uri="{BB962C8B-B14F-4D97-AF65-F5344CB8AC3E}">
        <p14:creationId xmlns:p14="http://schemas.microsoft.com/office/powerpoint/2010/main" val="30043300"/>
      </p:ext>
    </p:extLst>
  </p:cSld>
  <p:clrMapOvr>
    <a:masterClrMapping/>
  </p:clrMapOvr>
</p:notes>
</file>

<file path=ppt/notesSlides/notesSlide937.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14 - 路由概念</a:t>
            </a:r>
          </a:p>
          <a:p>
            <a:pPr rtl="0"/>
            <a:r>
              <a:rPr lang="zh-TW"/>
              <a:t>14.2 - 封包轉送</a:t>
            </a:r>
          </a:p>
          <a:p>
            <a:pPr rtl="0"/>
            <a:r>
              <a:rPr lang="zh-TW"/>
              <a:t>14.2.3- </a:t>
            </a:r>
            <a:r>
              <a:rPr lang="zh-TW" sz="1200"/>
              <a:t>封包轉送機制 (續) </a:t>
            </a:r>
          </a:p>
        </p:txBody>
      </p:sp>
      <p:sp>
        <p:nvSpPr>
          <p:cNvPr id="4" name="Slide Number Placeholder 3"/>
          <p:cNvSpPr>
            <a:spLocks noGrp="1"/>
          </p:cNvSpPr>
          <p:nvPr>
            <p:ph type="sldNum" sz="quarter" idx="5"/>
          </p:nvPr>
        </p:nvSpPr>
        <p:spPr/>
        <p:txBody>
          <a:bodyPr/>
          <a:lstStyle/>
          <a:p>
            <a:pPr rtl="0"/>
            <a:fld id="{5641018C-6CAF-B84E-B92C-ECB119457FBA}" type="slidenum">
              <a:rPr/>
              <a:t>937</a:t>
            </a:fld>
            <a:endParaRPr/>
          </a:p>
        </p:txBody>
      </p:sp>
    </p:spTree>
    <p:extLst>
      <p:ext uri="{BB962C8B-B14F-4D97-AF65-F5344CB8AC3E}">
        <p14:creationId xmlns:p14="http://schemas.microsoft.com/office/powerpoint/2010/main" val="2207052313"/>
      </p:ext>
    </p:extLst>
  </p:cSld>
  <p:clrMapOvr>
    <a:masterClrMapping/>
  </p:clrMapOvr>
</p:notes>
</file>

<file path=ppt/notesSlides/notesSlide938.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14 - 路由概念</a:t>
            </a:r>
          </a:p>
          <a:p>
            <a:pPr rtl="0"/>
            <a:r>
              <a:rPr lang="zh-TW"/>
              <a:t>14.2 - 封包轉送</a:t>
            </a:r>
          </a:p>
          <a:p>
            <a:pPr rtl="0"/>
            <a:r>
              <a:rPr lang="zh-TW"/>
              <a:t>14.2.3 - </a:t>
            </a:r>
            <a:r>
              <a:rPr lang="zh-TW" sz="1200"/>
              <a:t>封包轉送機制 (續) </a:t>
            </a:r>
          </a:p>
          <a:p>
            <a:pPr rtl="0"/>
            <a:r>
              <a:rPr lang="zh-TW" sz="1200"/>
              <a:t>14.2.4 - 檢查你的理解-封包轉送</a:t>
            </a:r>
          </a:p>
        </p:txBody>
      </p:sp>
      <p:sp>
        <p:nvSpPr>
          <p:cNvPr id="4" name="Slide Number Placeholder 3"/>
          <p:cNvSpPr>
            <a:spLocks noGrp="1"/>
          </p:cNvSpPr>
          <p:nvPr>
            <p:ph type="sldNum" sz="quarter" idx="5"/>
          </p:nvPr>
        </p:nvSpPr>
        <p:spPr/>
        <p:txBody>
          <a:bodyPr/>
          <a:lstStyle/>
          <a:p>
            <a:pPr rtl="0"/>
            <a:fld id="{5641018C-6CAF-B84E-B92C-ECB119457FBA}" type="slidenum">
              <a:rPr/>
              <a:t>938</a:t>
            </a:fld>
            <a:endParaRPr/>
          </a:p>
        </p:txBody>
      </p:sp>
    </p:spTree>
    <p:extLst>
      <p:ext uri="{BB962C8B-B14F-4D97-AF65-F5344CB8AC3E}">
        <p14:creationId xmlns:p14="http://schemas.microsoft.com/office/powerpoint/2010/main" val="485519335"/>
      </p:ext>
    </p:extLst>
  </p:cSld>
  <p:clrMapOvr>
    <a:masterClrMapping/>
  </p:clrMapOvr>
</p:notes>
</file>

<file path=ppt/notesSlides/notesSlide939.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14 - 路由概念</a:t>
            </a:r>
          </a:p>
          <a:p>
            <a:pPr rtl="0"/>
            <a:r>
              <a:rPr lang="zh-TW"/>
              <a:t>14.3 - 基本路由器設定復習</a:t>
            </a:r>
          </a:p>
          <a:p>
            <a:pPr rtl="0"/>
            <a:r>
              <a:rPr lang="zh-TW"/>
              <a:t>14.3.1 - 拓樸</a:t>
            </a:r>
          </a:p>
        </p:txBody>
      </p:sp>
      <p:sp>
        <p:nvSpPr>
          <p:cNvPr id="4" name="Slide Number Placeholder 3"/>
          <p:cNvSpPr>
            <a:spLocks noGrp="1"/>
          </p:cNvSpPr>
          <p:nvPr>
            <p:ph type="sldNum" sz="quarter" idx="5"/>
          </p:nvPr>
        </p:nvSpPr>
        <p:spPr/>
        <p:txBody>
          <a:bodyPr/>
          <a:lstStyle/>
          <a:p>
            <a:pPr rtl="0"/>
            <a:fld id="{5641018C-6CAF-B84E-B92C-ECB119457FBA}" type="slidenum">
              <a:rPr/>
              <a:t>939</a:t>
            </a:fld>
            <a:endParaRPr/>
          </a:p>
        </p:txBody>
      </p:sp>
    </p:spTree>
    <p:extLst>
      <p:ext uri="{BB962C8B-B14F-4D97-AF65-F5344CB8AC3E}">
        <p14:creationId xmlns:p14="http://schemas.microsoft.com/office/powerpoint/2010/main" val="3611421745"/>
      </p:ext>
    </p:extLst>
  </p:cSld>
  <p:clrMapOvr>
    <a:masterClrMapping/>
  </p:clrMapOvr>
</p:notes>
</file>

<file path=ppt/notesSlides/notesSlide94.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112642" name="Rectangle 11"/>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a:defRPr>
            </a:lvl1pPr>
            <a:lvl2pPr marL="742950" indent="-285750" defTabSz="882650">
              <a:defRPr sz="2400">
                <a:solidFill>
                  <a:schemeClr val="tx1"/>
                </a:solidFill>
                <a:latin typeface="Arial"/>
              </a:defRPr>
            </a:lvl2pPr>
            <a:lvl3pPr marL="1143000" indent="-228600" defTabSz="882650">
              <a:defRPr sz="2400">
                <a:solidFill>
                  <a:schemeClr val="tx1"/>
                </a:solidFill>
                <a:latin typeface="Arial"/>
              </a:defRPr>
            </a:lvl3pPr>
            <a:lvl4pPr marL="1600200" indent="-228600" defTabSz="882650">
              <a:defRPr sz="2400">
                <a:solidFill>
                  <a:schemeClr val="tx1"/>
                </a:solidFill>
                <a:latin typeface="Arial"/>
              </a:defRPr>
            </a:lvl4pPr>
            <a:lvl5pPr marL="2057400" indent="-228600" defTabSz="882650">
              <a:defRPr sz="2400">
                <a:solidFill>
                  <a:schemeClr val="tx1"/>
                </a:solidFill>
                <a:latin typeface="Arial"/>
              </a:defRPr>
            </a:lvl5pPr>
            <a:lvl6pPr marL="2514600" indent="-228600" algn="ctr" defTabSz="882650" eaLnBrk="0" fontAlgn="base" hangingPunct="0">
              <a:lnSpc>
                <a:spcPct val="90000"/>
              </a:lnSpc>
              <a:spcBef>
                <a:spcPct val="0"/>
              </a:spcBef>
              <a:spcAft>
                <a:spcPct val="0"/>
              </a:spcAft>
              <a:defRPr sz="2400">
                <a:solidFill>
                  <a:schemeClr val="tx1"/>
                </a:solidFill>
                <a:latin typeface="Arial"/>
              </a:defRPr>
            </a:lvl6pPr>
            <a:lvl7pPr marL="2971800" indent="-228600" algn="ctr" defTabSz="882650" eaLnBrk="0" fontAlgn="base" hangingPunct="0">
              <a:lnSpc>
                <a:spcPct val="90000"/>
              </a:lnSpc>
              <a:spcBef>
                <a:spcPct val="0"/>
              </a:spcBef>
              <a:spcAft>
                <a:spcPct val="0"/>
              </a:spcAft>
              <a:defRPr sz="2400">
                <a:solidFill>
                  <a:schemeClr val="tx1"/>
                </a:solidFill>
                <a:latin typeface="Arial"/>
              </a:defRPr>
            </a:lvl7pPr>
            <a:lvl8pPr marL="3429000" indent="-228600" algn="ctr" defTabSz="882650" eaLnBrk="0" fontAlgn="base" hangingPunct="0">
              <a:lnSpc>
                <a:spcPct val="90000"/>
              </a:lnSpc>
              <a:spcBef>
                <a:spcPct val="0"/>
              </a:spcBef>
              <a:spcAft>
                <a:spcPct val="0"/>
              </a:spcAft>
              <a:defRPr sz="2400">
                <a:solidFill>
                  <a:schemeClr val="tx1"/>
                </a:solidFill>
                <a:latin typeface="Arial"/>
              </a:defRPr>
            </a:lvl8pPr>
            <a:lvl9pPr marL="3886200" indent="-228600" algn="ctr" defTabSz="882650" eaLnBrk="0" fontAlgn="base" hangingPunct="0">
              <a:lnSpc>
                <a:spcPct val="90000"/>
              </a:lnSpc>
              <a:spcBef>
                <a:spcPct val="0"/>
              </a:spcBef>
              <a:spcAft>
                <a:spcPct val="0"/>
              </a:spcAft>
              <a:defRPr sz="2400">
                <a:solidFill>
                  <a:schemeClr val="tx1"/>
                </a:solidFill>
                <a:latin typeface="Arial"/>
              </a:defRPr>
            </a:lvl9pPr>
          </a:lstStyle>
          <a:p>
            <a:pPr rtl="0"/>
            <a:fld id="{04267211-205D-47E8-9F29-7E4C01D43DC3}" type="slidenum">
              <a:rPr sz="800">
                <a:solidFill>
                  <a:prstClr val="black"/>
                </a:solidFill>
              </a:rPr>
              <a:pPr rtl="0"/>
              <a:t>94</a:t>
            </a:fld>
            <a:endParaRPr sz="800">
              <a:solidFill>
                <a:prstClr val="black"/>
              </a:solidFill>
            </a:endParaRPr>
          </a:p>
        </p:txBody>
      </p:sp>
      <p:sp>
        <p:nvSpPr>
          <p:cNvPr id="112643" name="Rectangle 2"/>
          <p:cNvSpPr>
            <a:spLocks noGrp="1" noRot="1" noChangeAspect="1" noChangeArrowheads="1" noTextEdit="1"/>
          </p:cNvSpPr>
          <p:nvPr>
            <p:ph type="sldImg"/>
          </p:nvPr>
        </p:nvSpPr>
        <p:spPr>
          <a:xfrm>
            <a:off x="1168400" y="1243013"/>
            <a:ext cx="4470400" cy="3354387"/>
          </a:xfrm>
        </p:spPr>
      </p:sp>
      <p:sp>
        <p:nvSpPr>
          <p:cNvPr id="11264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buFontTx/>
              <a:buNone/>
            </a:pPr>
            <a:r>
              <a:rPr lang="zh-TW" sz="1200" b="0"/>
              <a:t>3 – </a:t>
            </a:r>
            <a:r>
              <a:rPr lang="zh-TW" sz="1200">
                <a:solidFill>
                  <a:schemeClr val="accent5">
                    <a:lumMod val="40000"/>
                    <a:lumOff val="60000"/>
                  </a:schemeClr>
                </a:solidFill>
              </a:rPr>
              <a:t>協議和模式</a:t>
            </a:r>
          </a:p>
          <a:p>
            <a:pPr rtl="0">
              <a:buFontTx/>
              <a:buNone/>
            </a:pPr>
            <a:r>
              <a:rPr lang="zh-TW" sz="1200" b="0"/>
              <a:t>3.2 – 通訊協定</a:t>
            </a:r>
          </a:p>
          <a:p>
            <a:pPr rtl="0">
              <a:lnSpc>
                <a:spcPct val="80000"/>
              </a:lnSpc>
              <a:buFontTx/>
              <a:buNone/>
            </a:pPr>
            <a:r>
              <a:rPr lang="zh-TW" sz="1200" kern="1200">
                <a:solidFill>
                  <a:schemeClr val="tx1"/>
                </a:solidFill>
                <a:latin typeface="Arial"/>
                <a:ea typeface="ＭＳ Ｐゴシック" charset="0"/>
                <a:cs typeface="ＭＳ Ｐゴシック" charset="0"/>
              </a:rPr>
              <a:t>3.2.3</a:t>
            </a:r>
            <a:r>
              <a:rPr lang="zh-TW" sz="1200" kern="1200" baseline="0">
                <a:solidFill>
                  <a:schemeClr val="tx1"/>
                </a:solidFill>
                <a:latin typeface="Arial"/>
                <a:ea typeface="ＭＳ Ｐゴシック" charset="0"/>
                <a:cs typeface="ＭＳ Ｐゴシック" charset="0"/>
              </a:rPr>
              <a:t> </a:t>
            </a:r>
            <a:r>
              <a:rPr lang="zh-TW" sz="1200" kern="1200">
                <a:solidFill>
                  <a:schemeClr val="tx1"/>
                </a:solidFill>
                <a:latin typeface="Arial"/>
                <a:ea typeface="ＭＳ Ｐゴシック" charset="0"/>
                <a:cs typeface="ＭＳ Ｐゴシック" charset="0"/>
              </a:rPr>
              <a:t>– </a:t>
            </a:r>
            <a:r>
              <a:rPr lang="zh-TW"/>
              <a:t>通訊協定互動</a:t>
            </a:r>
          </a:p>
          <a:p>
            <a:pPr marL="0" marR="0" lvl="0" indent="0" algn="l" defTabSz="457200" rtl="0" eaLnBrk="1" fontAlgn="auto" latinLnBrk="0" hangingPunct="1">
              <a:lnSpc>
                <a:spcPct val="80000"/>
              </a:lnSpc>
              <a:spcBef>
                <a:spcPct val="0"/>
              </a:spcBef>
              <a:spcAft>
                <a:spcPct val="0"/>
              </a:spcAft>
              <a:buClrTx/>
              <a:buSzTx/>
              <a:buFontTx/>
              <a:buNone/>
              <a:defRPr/>
            </a:pPr>
            <a:r>
              <a:rPr lang="zh-TW" sz="1200" kern="1200">
                <a:solidFill>
                  <a:schemeClr val="tx1"/>
                </a:solidFill>
                <a:latin typeface="Arial"/>
                <a:ea typeface="ＭＳ Ｐゴシック" charset="0"/>
                <a:cs typeface="ＭＳ Ｐゴシック" charset="0"/>
              </a:rPr>
              <a:t>3.2.4</a:t>
            </a:r>
            <a:r>
              <a:rPr lang="zh-TW" sz="1200" kern="1200" baseline="0">
                <a:solidFill>
                  <a:schemeClr val="tx1"/>
                </a:solidFill>
                <a:latin typeface="Arial"/>
                <a:ea typeface="ＭＳ Ｐゴシック" charset="0"/>
                <a:cs typeface="ＭＳ Ｐゴシック" charset="0"/>
              </a:rPr>
              <a:t> </a:t>
            </a:r>
            <a:r>
              <a:rPr lang="zh-TW" sz="1200">
                <a:effectLst/>
              </a:rPr>
              <a:t>— 檢查您的理解- </a:t>
            </a:r>
            <a:r>
              <a:rPr lang="zh-TW" sz="1200" b="0"/>
              <a:t>協議</a:t>
            </a:r>
            <a:r>
              <a:rPr lang="zh-TW" sz="1200" b="0" baseline="0"/>
              <a:t> </a:t>
            </a:r>
          </a:p>
          <a:p>
            <a:pPr>
              <a:lnSpc>
                <a:spcPct val="80000"/>
              </a:lnSpc>
              <a:buFontTx/>
              <a:buNone/>
            </a:pPr>
            <a:endParaRPr lang="en-US" sz="1200" kern="1200">
              <a:solidFill>
                <a:schemeClr val="tx1"/>
              </a:solidFill>
              <a:latin typeface="Arial"/>
              <a:ea typeface="ＭＳ Ｐゴシック" charset="0"/>
              <a:cs typeface="ＭＳ Ｐゴシック" charset="0"/>
            </a:endParaRPr>
          </a:p>
        </p:txBody>
      </p:sp>
    </p:spTree>
    <p:extLst>
      <p:ext uri="{BB962C8B-B14F-4D97-AF65-F5344CB8AC3E}">
        <p14:creationId xmlns:p14="http://schemas.microsoft.com/office/powerpoint/2010/main" val="722505749"/>
      </p:ext>
    </p:extLst>
  </p:cSld>
  <p:clrMapOvr>
    <a:masterClrMapping/>
  </p:clrMapOvr>
</p:notes>
</file>

<file path=ppt/notesSlides/notesSlide940.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14 - 路由概念</a:t>
            </a:r>
          </a:p>
          <a:p>
            <a:pPr rtl="0"/>
            <a:r>
              <a:rPr lang="zh-TW"/>
              <a:t>14.3 - 基本路由器設定復習</a:t>
            </a:r>
          </a:p>
          <a:p>
            <a:pPr rtl="0"/>
            <a:r>
              <a:rPr lang="zh-TW"/>
              <a:t>14.3.2 - 設定命令</a:t>
            </a:r>
          </a:p>
        </p:txBody>
      </p:sp>
      <p:sp>
        <p:nvSpPr>
          <p:cNvPr id="4" name="Slide Number Placeholder 3"/>
          <p:cNvSpPr>
            <a:spLocks noGrp="1"/>
          </p:cNvSpPr>
          <p:nvPr>
            <p:ph type="sldNum" sz="quarter" idx="5"/>
          </p:nvPr>
        </p:nvSpPr>
        <p:spPr/>
        <p:txBody>
          <a:bodyPr/>
          <a:lstStyle/>
          <a:p>
            <a:pPr rtl="0"/>
            <a:fld id="{5641018C-6CAF-B84E-B92C-ECB119457FBA}" type="slidenum">
              <a:rPr/>
              <a:t>940</a:t>
            </a:fld>
            <a:endParaRPr/>
          </a:p>
        </p:txBody>
      </p:sp>
    </p:spTree>
    <p:extLst>
      <p:ext uri="{BB962C8B-B14F-4D97-AF65-F5344CB8AC3E}">
        <p14:creationId xmlns:p14="http://schemas.microsoft.com/office/powerpoint/2010/main" val="2889940224"/>
      </p:ext>
    </p:extLst>
  </p:cSld>
  <p:clrMapOvr>
    <a:masterClrMapping/>
  </p:clrMapOvr>
</p:notes>
</file>

<file path=ppt/notesSlides/notesSlide941.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14 - 路由概念</a:t>
            </a:r>
          </a:p>
          <a:p>
            <a:pPr rtl="0"/>
            <a:r>
              <a:rPr lang="zh-TW"/>
              <a:t>14.3 - 基本路由器設定復習</a:t>
            </a:r>
          </a:p>
          <a:p>
            <a:pPr rtl="0"/>
            <a:r>
              <a:rPr lang="zh-TW"/>
              <a:t>14.3.3 - 驗證命令</a:t>
            </a:r>
          </a:p>
        </p:txBody>
      </p:sp>
      <p:sp>
        <p:nvSpPr>
          <p:cNvPr id="4" name="Slide Number Placeholder 3"/>
          <p:cNvSpPr>
            <a:spLocks noGrp="1"/>
          </p:cNvSpPr>
          <p:nvPr>
            <p:ph type="sldNum" sz="quarter" idx="5"/>
          </p:nvPr>
        </p:nvSpPr>
        <p:spPr/>
        <p:txBody>
          <a:bodyPr/>
          <a:lstStyle/>
          <a:p>
            <a:pPr rtl="0"/>
            <a:fld id="{5641018C-6CAF-B84E-B92C-ECB119457FBA}" type="slidenum">
              <a:rPr/>
              <a:t>941</a:t>
            </a:fld>
            <a:endParaRPr/>
          </a:p>
        </p:txBody>
      </p:sp>
    </p:spTree>
    <p:extLst>
      <p:ext uri="{BB962C8B-B14F-4D97-AF65-F5344CB8AC3E}">
        <p14:creationId xmlns:p14="http://schemas.microsoft.com/office/powerpoint/2010/main" val="2688413416"/>
      </p:ext>
    </p:extLst>
  </p:cSld>
  <p:clrMapOvr>
    <a:masterClrMapping/>
  </p:clrMapOvr>
</p:notes>
</file>

<file path=ppt/notesSlides/notesSlide942.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14 - 路由概念</a:t>
            </a:r>
          </a:p>
          <a:p>
            <a:pPr rtl="0"/>
            <a:r>
              <a:rPr lang="zh-TW"/>
              <a:t>14.3 - 基本路由器設定復習</a:t>
            </a:r>
          </a:p>
          <a:p>
            <a:pPr rtl="0"/>
            <a:r>
              <a:rPr lang="zh-TW"/>
              <a:t>14.3.4 - 過濾器命令輸出</a:t>
            </a:r>
          </a:p>
        </p:txBody>
      </p:sp>
      <p:sp>
        <p:nvSpPr>
          <p:cNvPr id="4" name="Slide Number Placeholder 3"/>
          <p:cNvSpPr>
            <a:spLocks noGrp="1"/>
          </p:cNvSpPr>
          <p:nvPr>
            <p:ph type="sldNum" sz="quarter" idx="5"/>
          </p:nvPr>
        </p:nvSpPr>
        <p:spPr/>
        <p:txBody>
          <a:bodyPr/>
          <a:lstStyle/>
          <a:p>
            <a:pPr rtl="0"/>
            <a:fld id="{5641018C-6CAF-B84E-B92C-ECB119457FBA}" type="slidenum">
              <a:rPr/>
              <a:t>942</a:t>
            </a:fld>
            <a:endParaRPr/>
          </a:p>
        </p:txBody>
      </p:sp>
    </p:spTree>
    <p:extLst>
      <p:ext uri="{BB962C8B-B14F-4D97-AF65-F5344CB8AC3E}">
        <p14:creationId xmlns:p14="http://schemas.microsoft.com/office/powerpoint/2010/main" val="785535794"/>
      </p:ext>
    </p:extLst>
  </p:cSld>
  <p:clrMapOvr>
    <a:masterClrMapping/>
  </p:clrMapOvr>
</p:notes>
</file>

<file path=ppt/notesSlides/notesSlide943.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14 - 路由概念</a:t>
            </a:r>
          </a:p>
          <a:p>
            <a:pPr rtl="0"/>
            <a:r>
              <a:rPr lang="zh-TW"/>
              <a:t>14.4  - IP 路由表</a:t>
            </a:r>
          </a:p>
          <a:p>
            <a:pPr rtl="0"/>
            <a:r>
              <a:rPr lang="zh-TW"/>
              <a:t>14.4.1 - 路由來源</a:t>
            </a:r>
          </a:p>
        </p:txBody>
      </p:sp>
      <p:sp>
        <p:nvSpPr>
          <p:cNvPr id="4" name="Slide Number Placeholder 3"/>
          <p:cNvSpPr>
            <a:spLocks noGrp="1"/>
          </p:cNvSpPr>
          <p:nvPr>
            <p:ph type="sldNum" sz="quarter" idx="5"/>
          </p:nvPr>
        </p:nvSpPr>
        <p:spPr/>
        <p:txBody>
          <a:bodyPr/>
          <a:lstStyle/>
          <a:p>
            <a:pPr rtl="0"/>
            <a:fld id="{5641018C-6CAF-B84E-B92C-ECB119457FBA}" type="slidenum">
              <a:rPr/>
              <a:t>943</a:t>
            </a:fld>
            <a:endParaRPr/>
          </a:p>
        </p:txBody>
      </p:sp>
    </p:spTree>
    <p:extLst>
      <p:ext uri="{BB962C8B-B14F-4D97-AF65-F5344CB8AC3E}">
        <p14:creationId xmlns:p14="http://schemas.microsoft.com/office/powerpoint/2010/main" val="3826203579"/>
      </p:ext>
    </p:extLst>
  </p:cSld>
  <p:clrMapOvr>
    <a:masterClrMapping/>
  </p:clrMapOvr>
</p:notes>
</file>

<file path=ppt/notesSlides/notesSlide944.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14 - 路由概念</a:t>
            </a:r>
          </a:p>
          <a:p>
            <a:pPr rtl="0"/>
            <a:r>
              <a:rPr lang="zh-TW"/>
              <a:t>14.4 - IP 路由表</a:t>
            </a:r>
          </a:p>
          <a:p>
            <a:pPr rtl="0"/>
            <a:r>
              <a:rPr lang="zh-TW"/>
              <a:t>14.4.2 - 路由表原理</a:t>
            </a:r>
          </a:p>
        </p:txBody>
      </p:sp>
      <p:sp>
        <p:nvSpPr>
          <p:cNvPr id="4" name="Slide Number Placeholder 3"/>
          <p:cNvSpPr>
            <a:spLocks noGrp="1"/>
          </p:cNvSpPr>
          <p:nvPr>
            <p:ph type="sldNum" sz="quarter" idx="5"/>
          </p:nvPr>
        </p:nvSpPr>
        <p:spPr/>
        <p:txBody>
          <a:bodyPr/>
          <a:lstStyle/>
          <a:p>
            <a:pPr rtl="0"/>
            <a:fld id="{5641018C-6CAF-B84E-B92C-ECB119457FBA}" type="slidenum">
              <a:rPr/>
              <a:t>944</a:t>
            </a:fld>
            <a:endParaRPr/>
          </a:p>
        </p:txBody>
      </p:sp>
    </p:spTree>
    <p:extLst>
      <p:ext uri="{BB962C8B-B14F-4D97-AF65-F5344CB8AC3E}">
        <p14:creationId xmlns:p14="http://schemas.microsoft.com/office/powerpoint/2010/main" val="80311027"/>
      </p:ext>
    </p:extLst>
  </p:cSld>
  <p:clrMapOvr>
    <a:masterClrMapping/>
  </p:clrMapOvr>
</p:notes>
</file>

<file path=ppt/notesSlides/notesSlide945.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14 - 路由概念</a:t>
            </a:r>
          </a:p>
          <a:p>
            <a:pPr rtl="0"/>
            <a:r>
              <a:rPr lang="zh-TW"/>
              <a:t>14.4  - IP 路由表</a:t>
            </a:r>
          </a:p>
          <a:p>
            <a:pPr rtl="0"/>
            <a:r>
              <a:rPr lang="zh-TW"/>
              <a:t>14.4.3 - Routing路由表條目 Table Entries</a:t>
            </a:r>
          </a:p>
        </p:txBody>
      </p:sp>
      <p:sp>
        <p:nvSpPr>
          <p:cNvPr id="4" name="Slide Number Placeholder 3"/>
          <p:cNvSpPr>
            <a:spLocks noGrp="1"/>
          </p:cNvSpPr>
          <p:nvPr>
            <p:ph type="sldNum" sz="quarter" idx="5"/>
          </p:nvPr>
        </p:nvSpPr>
        <p:spPr/>
        <p:txBody>
          <a:bodyPr/>
          <a:lstStyle/>
          <a:p>
            <a:pPr rtl="0"/>
            <a:fld id="{5641018C-6CAF-B84E-B92C-ECB119457FBA}" type="slidenum">
              <a:rPr/>
              <a:t>945</a:t>
            </a:fld>
            <a:endParaRPr/>
          </a:p>
        </p:txBody>
      </p:sp>
    </p:spTree>
    <p:extLst>
      <p:ext uri="{BB962C8B-B14F-4D97-AF65-F5344CB8AC3E}">
        <p14:creationId xmlns:p14="http://schemas.microsoft.com/office/powerpoint/2010/main" val="2202203448"/>
      </p:ext>
    </p:extLst>
  </p:cSld>
  <p:clrMapOvr>
    <a:masterClrMapping/>
  </p:clrMapOvr>
</p:notes>
</file>

<file path=ppt/notesSlides/notesSlide946.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14 - 路由概念</a:t>
            </a:r>
          </a:p>
          <a:p>
            <a:pPr rtl="0"/>
            <a:r>
              <a:rPr lang="zh-TW"/>
              <a:t>14.4  - IP 路由表</a:t>
            </a:r>
          </a:p>
          <a:p>
            <a:pPr rtl="0"/>
            <a:r>
              <a:rPr lang="zh-TW"/>
              <a:t>14.4.4 - 直連網路</a:t>
            </a:r>
          </a:p>
        </p:txBody>
      </p:sp>
      <p:sp>
        <p:nvSpPr>
          <p:cNvPr id="4" name="Slide Number Placeholder 3"/>
          <p:cNvSpPr>
            <a:spLocks noGrp="1"/>
          </p:cNvSpPr>
          <p:nvPr>
            <p:ph type="sldNum" sz="quarter" idx="5"/>
          </p:nvPr>
        </p:nvSpPr>
        <p:spPr/>
        <p:txBody>
          <a:bodyPr/>
          <a:lstStyle/>
          <a:p>
            <a:pPr rtl="0"/>
            <a:fld id="{5641018C-6CAF-B84E-B92C-ECB119457FBA}" type="slidenum">
              <a:rPr/>
              <a:t>946</a:t>
            </a:fld>
            <a:endParaRPr/>
          </a:p>
        </p:txBody>
      </p:sp>
    </p:spTree>
    <p:extLst>
      <p:ext uri="{BB962C8B-B14F-4D97-AF65-F5344CB8AC3E}">
        <p14:creationId xmlns:p14="http://schemas.microsoft.com/office/powerpoint/2010/main" val="2079242084"/>
      </p:ext>
    </p:extLst>
  </p:cSld>
  <p:clrMapOvr>
    <a:masterClrMapping/>
  </p:clrMapOvr>
</p:notes>
</file>

<file path=ppt/notesSlides/notesSlide947.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14 - 路由概念</a:t>
            </a:r>
          </a:p>
          <a:p>
            <a:pPr rtl="0"/>
            <a:r>
              <a:rPr lang="zh-TW"/>
              <a:t>14.4  - IP 路由表</a:t>
            </a:r>
          </a:p>
          <a:p>
            <a:pPr rtl="0"/>
            <a:r>
              <a:rPr lang="zh-TW"/>
              <a:t>14.4.5 - 靜態路由</a:t>
            </a:r>
          </a:p>
        </p:txBody>
      </p:sp>
      <p:sp>
        <p:nvSpPr>
          <p:cNvPr id="4" name="Slide Number Placeholder 3"/>
          <p:cNvSpPr>
            <a:spLocks noGrp="1"/>
          </p:cNvSpPr>
          <p:nvPr>
            <p:ph type="sldNum" sz="quarter" idx="5"/>
          </p:nvPr>
        </p:nvSpPr>
        <p:spPr/>
        <p:txBody>
          <a:bodyPr/>
          <a:lstStyle/>
          <a:p>
            <a:pPr rtl="0"/>
            <a:fld id="{5641018C-6CAF-B84E-B92C-ECB119457FBA}" type="slidenum">
              <a:rPr/>
              <a:t>947</a:t>
            </a:fld>
            <a:endParaRPr/>
          </a:p>
        </p:txBody>
      </p:sp>
    </p:spTree>
    <p:extLst>
      <p:ext uri="{BB962C8B-B14F-4D97-AF65-F5344CB8AC3E}">
        <p14:creationId xmlns:p14="http://schemas.microsoft.com/office/powerpoint/2010/main" val="3376219916"/>
      </p:ext>
    </p:extLst>
  </p:cSld>
  <p:clrMapOvr>
    <a:masterClrMapping/>
  </p:clrMapOvr>
</p:notes>
</file>

<file path=ppt/notesSlides/notesSlide948.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14 - 路由概念</a:t>
            </a:r>
          </a:p>
          <a:p>
            <a:pPr rtl="0"/>
            <a:r>
              <a:rPr lang="zh-TW"/>
              <a:t>14.4  - IP 路由表</a:t>
            </a:r>
          </a:p>
          <a:p>
            <a:pPr rtl="0"/>
            <a:r>
              <a:rPr lang="zh-TW"/>
              <a:t>14.4.6 - IP 路由表中的靜態路由</a:t>
            </a:r>
          </a:p>
        </p:txBody>
      </p:sp>
      <p:sp>
        <p:nvSpPr>
          <p:cNvPr id="4" name="Slide Number Placeholder 3"/>
          <p:cNvSpPr>
            <a:spLocks noGrp="1"/>
          </p:cNvSpPr>
          <p:nvPr>
            <p:ph type="sldNum" sz="quarter" idx="5"/>
          </p:nvPr>
        </p:nvSpPr>
        <p:spPr/>
        <p:txBody>
          <a:bodyPr/>
          <a:lstStyle/>
          <a:p>
            <a:pPr rtl="0"/>
            <a:fld id="{5641018C-6CAF-B84E-B92C-ECB119457FBA}" type="slidenum">
              <a:rPr/>
              <a:t>948</a:t>
            </a:fld>
            <a:endParaRPr/>
          </a:p>
        </p:txBody>
      </p:sp>
    </p:spTree>
    <p:extLst>
      <p:ext uri="{BB962C8B-B14F-4D97-AF65-F5344CB8AC3E}">
        <p14:creationId xmlns:p14="http://schemas.microsoft.com/office/powerpoint/2010/main" val="1893520581"/>
      </p:ext>
    </p:extLst>
  </p:cSld>
  <p:clrMapOvr>
    <a:masterClrMapping/>
  </p:clrMapOvr>
</p:notes>
</file>

<file path=ppt/notesSlides/notesSlide949.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14 - 路由概念</a:t>
            </a:r>
          </a:p>
          <a:p>
            <a:pPr rtl="0"/>
            <a:r>
              <a:rPr lang="zh-TW"/>
              <a:t>14.4  - IP 路由表</a:t>
            </a:r>
          </a:p>
          <a:p>
            <a:pPr rtl="0"/>
            <a:r>
              <a:rPr lang="zh-TW"/>
              <a:t>14.4.7 - 動態路由協定</a:t>
            </a:r>
          </a:p>
        </p:txBody>
      </p:sp>
      <p:sp>
        <p:nvSpPr>
          <p:cNvPr id="4" name="Slide Number Placeholder 3"/>
          <p:cNvSpPr>
            <a:spLocks noGrp="1"/>
          </p:cNvSpPr>
          <p:nvPr>
            <p:ph type="sldNum" sz="quarter" idx="5"/>
          </p:nvPr>
        </p:nvSpPr>
        <p:spPr/>
        <p:txBody>
          <a:bodyPr/>
          <a:lstStyle/>
          <a:p>
            <a:pPr rtl="0"/>
            <a:fld id="{5641018C-6CAF-B84E-B92C-ECB119457FBA}" type="slidenum">
              <a:rPr/>
              <a:t>949</a:t>
            </a:fld>
            <a:endParaRPr/>
          </a:p>
        </p:txBody>
      </p:sp>
    </p:spTree>
    <p:extLst>
      <p:ext uri="{BB962C8B-B14F-4D97-AF65-F5344CB8AC3E}">
        <p14:creationId xmlns:p14="http://schemas.microsoft.com/office/powerpoint/2010/main" val="2590377493"/>
      </p:ext>
    </p:extLst>
  </p:cSld>
  <p:clrMapOvr>
    <a:masterClrMapping/>
  </p:clrMapOvr>
</p:notes>
</file>

<file path=ppt/notesSlides/notesSlide95.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buFontTx/>
              <a:buNone/>
            </a:pPr>
            <a:r>
              <a:rPr lang="zh-TW" sz="1200" b="0"/>
              <a:t>3 – </a:t>
            </a:r>
            <a:r>
              <a:rPr lang="zh-TW" sz="1200">
                <a:solidFill>
                  <a:schemeClr val="accent5">
                    <a:lumMod val="40000"/>
                    <a:lumOff val="60000"/>
                  </a:schemeClr>
                </a:solidFill>
              </a:rPr>
              <a:t>協議和模式</a:t>
            </a:r>
          </a:p>
          <a:p>
            <a:pPr rtl="0">
              <a:buFontTx/>
              <a:buNone/>
            </a:pPr>
            <a:r>
              <a:rPr lang="zh-TW" sz="1200" b="0"/>
              <a:t>3.3 – 通訊協定</a:t>
            </a:r>
            <a:r>
              <a:rPr lang="zh-TW" sz="1200" b="0" baseline="0"/>
              <a:t> 族</a:t>
            </a:r>
          </a:p>
          <a:p>
            <a:pPr rtl="0">
              <a:lnSpc>
                <a:spcPct val="80000"/>
              </a:lnSpc>
              <a:buFontTx/>
              <a:buNone/>
            </a:pPr>
            <a:r>
              <a:rPr lang="zh-TW" sz="1200" kern="1200">
                <a:solidFill>
                  <a:schemeClr val="tx1"/>
                </a:solidFill>
                <a:latin typeface="Arial"/>
                <a:ea typeface="ＭＳ Ｐゴシック" charset="0"/>
                <a:cs typeface="ＭＳ Ｐゴシック" charset="0"/>
              </a:rPr>
              <a:t>3.3.1</a:t>
            </a:r>
            <a:r>
              <a:rPr lang="zh-TW" sz="1200" kern="1200" baseline="0">
                <a:solidFill>
                  <a:schemeClr val="tx1"/>
                </a:solidFill>
                <a:latin typeface="Arial"/>
                <a:ea typeface="ＭＳ Ｐゴシック" charset="0"/>
                <a:cs typeface="ＭＳ Ｐゴシック" charset="0"/>
              </a:rPr>
              <a:t> </a:t>
            </a:r>
            <a:r>
              <a:rPr lang="zh-TW" sz="1200" kern="1200">
                <a:solidFill>
                  <a:schemeClr val="tx1"/>
                </a:solidFill>
                <a:latin typeface="Arial"/>
                <a:ea typeface="ＭＳ Ｐゴシック" charset="0"/>
                <a:cs typeface="ＭＳ Ｐゴシック" charset="0"/>
              </a:rPr>
              <a:t>— 網路通訊協定套件</a:t>
            </a:r>
          </a:p>
          <a:p>
            <a:endParaRPr lang="en-US"/>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95</a:t>
            </a:fld>
            <a:endParaRPr>
              <a:solidFill>
                <a:prstClr val="black"/>
              </a:solidFill>
            </a:endParaRPr>
          </a:p>
        </p:txBody>
      </p:sp>
    </p:spTree>
    <p:extLst>
      <p:ext uri="{BB962C8B-B14F-4D97-AF65-F5344CB8AC3E}">
        <p14:creationId xmlns:p14="http://schemas.microsoft.com/office/powerpoint/2010/main" val="2159704926"/>
      </p:ext>
    </p:extLst>
  </p:cSld>
  <p:clrMapOvr>
    <a:masterClrMapping/>
  </p:clrMapOvr>
</p:notes>
</file>

<file path=ppt/notesSlides/notesSlide950.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14 - 路由概念</a:t>
            </a:r>
          </a:p>
          <a:p>
            <a:pPr rtl="0"/>
            <a:r>
              <a:rPr lang="zh-TW"/>
              <a:t>14.4  - IP 路由表</a:t>
            </a:r>
          </a:p>
          <a:p>
            <a:pPr rtl="0"/>
            <a:r>
              <a:rPr lang="zh-TW"/>
              <a:t>14.4.8 - 路由表中的動態路由</a:t>
            </a:r>
          </a:p>
        </p:txBody>
      </p:sp>
      <p:sp>
        <p:nvSpPr>
          <p:cNvPr id="4" name="Slide Number Placeholder 3"/>
          <p:cNvSpPr>
            <a:spLocks noGrp="1"/>
          </p:cNvSpPr>
          <p:nvPr>
            <p:ph type="sldNum" sz="quarter" idx="5"/>
          </p:nvPr>
        </p:nvSpPr>
        <p:spPr/>
        <p:txBody>
          <a:bodyPr/>
          <a:lstStyle/>
          <a:p>
            <a:pPr rtl="0"/>
            <a:fld id="{5641018C-6CAF-B84E-B92C-ECB119457FBA}" type="slidenum">
              <a:rPr/>
              <a:t>950</a:t>
            </a:fld>
            <a:endParaRPr/>
          </a:p>
        </p:txBody>
      </p:sp>
    </p:spTree>
    <p:extLst>
      <p:ext uri="{BB962C8B-B14F-4D97-AF65-F5344CB8AC3E}">
        <p14:creationId xmlns:p14="http://schemas.microsoft.com/office/powerpoint/2010/main" val="3548914373"/>
      </p:ext>
    </p:extLst>
  </p:cSld>
  <p:clrMapOvr>
    <a:masterClrMapping/>
  </p:clrMapOvr>
</p:notes>
</file>

<file path=ppt/notesSlides/notesSlide951.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14 - 路由概念</a:t>
            </a:r>
          </a:p>
          <a:p>
            <a:pPr rtl="0"/>
            <a:r>
              <a:rPr lang="zh-TW"/>
              <a:t>14.4  - IP 路由表</a:t>
            </a:r>
          </a:p>
          <a:p>
            <a:pPr rtl="0"/>
            <a:r>
              <a:rPr lang="zh-TW"/>
              <a:t>14.4.9 - 預設路由</a:t>
            </a:r>
          </a:p>
        </p:txBody>
      </p:sp>
      <p:sp>
        <p:nvSpPr>
          <p:cNvPr id="4" name="Slide Number Placeholder 3"/>
          <p:cNvSpPr>
            <a:spLocks noGrp="1"/>
          </p:cNvSpPr>
          <p:nvPr>
            <p:ph type="sldNum" sz="quarter" idx="5"/>
          </p:nvPr>
        </p:nvSpPr>
        <p:spPr/>
        <p:txBody>
          <a:bodyPr/>
          <a:lstStyle/>
          <a:p>
            <a:pPr rtl="0"/>
            <a:fld id="{5641018C-6CAF-B84E-B92C-ECB119457FBA}" type="slidenum">
              <a:rPr/>
              <a:t>951</a:t>
            </a:fld>
            <a:endParaRPr/>
          </a:p>
        </p:txBody>
      </p:sp>
    </p:spTree>
    <p:extLst>
      <p:ext uri="{BB962C8B-B14F-4D97-AF65-F5344CB8AC3E}">
        <p14:creationId xmlns:p14="http://schemas.microsoft.com/office/powerpoint/2010/main" val="1252533135"/>
      </p:ext>
    </p:extLst>
  </p:cSld>
  <p:clrMapOvr>
    <a:masterClrMapping/>
  </p:clrMapOvr>
</p:notes>
</file>

<file path=ppt/notesSlides/notesSlide952.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14 - 路由概念</a:t>
            </a:r>
          </a:p>
          <a:p>
            <a:pPr rtl="0"/>
            <a:r>
              <a:rPr lang="zh-TW"/>
              <a:t>14.4  - IP 路由表</a:t>
            </a:r>
          </a:p>
          <a:p>
            <a:pPr rtl="0"/>
            <a:r>
              <a:rPr lang="zh-TW"/>
              <a:t>14.4.10 - </a:t>
            </a:r>
            <a:r>
              <a:rPr lang="zh-TW" sz="1200"/>
              <a:t>IPv4 路由表的結構</a:t>
            </a:r>
          </a:p>
        </p:txBody>
      </p:sp>
      <p:sp>
        <p:nvSpPr>
          <p:cNvPr id="4" name="Slide Number Placeholder 3"/>
          <p:cNvSpPr>
            <a:spLocks noGrp="1"/>
          </p:cNvSpPr>
          <p:nvPr>
            <p:ph type="sldNum" sz="quarter" idx="5"/>
          </p:nvPr>
        </p:nvSpPr>
        <p:spPr/>
        <p:txBody>
          <a:bodyPr/>
          <a:lstStyle/>
          <a:p>
            <a:pPr rtl="0"/>
            <a:fld id="{5641018C-6CAF-B84E-B92C-ECB119457FBA}" type="slidenum">
              <a:rPr/>
              <a:t>952</a:t>
            </a:fld>
            <a:endParaRPr/>
          </a:p>
        </p:txBody>
      </p:sp>
    </p:spTree>
    <p:extLst>
      <p:ext uri="{BB962C8B-B14F-4D97-AF65-F5344CB8AC3E}">
        <p14:creationId xmlns:p14="http://schemas.microsoft.com/office/powerpoint/2010/main" val="2920990724"/>
      </p:ext>
    </p:extLst>
  </p:cSld>
  <p:clrMapOvr>
    <a:masterClrMapping/>
  </p:clrMapOvr>
</p:notes>
</file>

<file path=ppt/notesSlides/notesSlide953.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14 - 路由概念</a:t>
            </a:r>
          </a:p>
          <a:p>
            <a:pPr rtl="0"/>
            <a:r>
              <a:rPr lang="zh-TW"/>
              <a:t>14.4  - IP 路由表</a:t>
            </a:r>
          </a:p>
          <a:p>
            <a:pPr rtl="0"/>
            <a:r>
              <a:rPr lang="zh-TW"/>
              <a:t>14.4.10 - </a:t>
            </a:r>
            <a:r>
              <a:rPr lang="zh-TW" sz="1200"/>
              <a:t>IPv4 路由表的結構</a:t>
            </a:r>
          </a:p>
        </p:txBody>
      </p:sp>
      <p:sp>
        <p:nvSpPr>
          <p:cNvPr id="4" name="Slide Number Placeholder 3"/>
          <p:cNvSpPr>
            <a:spLocks noGrp="1"/>
          </p:cNvSpPr>
          <p:nvPr>
            <p:ph type="sldNum" sz="quarter" idx="5"/>
          </p:nvPr>
        </p:nvSpPr>
        <p:spPr/>
        <p:txBody>
          <a:bodyPr/>
          <a:lstStyle/>
          <a:p>
            <a:pPr rtl="0"/>
            <a:fld id="{5641018C-6CAF-B84E-B92C-ECB119457FBA}" type="slidenum">
              <a:rPr/>
              <a:t>953</a:t>
            </a:fld>
            <a:endParaRPr/>
          </a:p>
        </p:txBody>
      </p:sp>
    </p:spTree>
    <p:extLst>
      <p:ext uri="{BB962C8B-B14F-4D97-AF65-F5344CB8AC3E}">
        <p14:creationId xmlns:p14="http://schemas.microsoft.com/office/powerpoint/2010/main" val="3390267271"/>
      </p:ext>
    </p:extLst>
  </p:cSld>
  <p:clrMapOvr>
    <a:masterClrMapping/>
  </p:clrMapOvr>
</p:notes>
</file>

<file path=ppt/notesSlides/notesSlide954.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14 - 路由概念</a:t>
            </a:r>
          </a:p>
          <a:p>
            <a:pPr rtl="0"/>
            <a:r>
              <a:rPr lang="zh-TW"/>
              <a:t>14.4  - IP 路由表</a:t>
            </a:r>
          </a:p>
          <a:p>
            <a:pPr rtl="0"/>
            <a:r>
              <a:rPr lang="zh-TW"/>
              <a:t>14.4.11- </a:t>
            </a:r>
            <a:r>
              <a:rPr lang="zh-TW" sz="1200"/>
              <a:t>IPv6 路由表的結構</a:t>
            </a:r>
          </a:p>
        </p:txBody>
      </p:sp>
      <p:sp>
        <p:nvSpPr>
          <p:cNvPr id="4" name="Slide Number Placeholder 3"/>
          <p:cNvSpPr>
            <a:spLocks noGrp="1"/>
          </p:cNvSpPr>
          <p:nvPr>
            <p:ph type="sldNum" sz="quarter" idx="5"/>
          </p:nvPr>
        </p:nvSpPr>
        <p:spPr/>
        <p:txBody>
          <a:bodyPr/>
          <a:lstStyle/>
          <a:p>
            <a:pPr rtl="0"/>
            <a:fld id="{5641018C-6CAF-B84E-B92C-ECB119457FBA}" type="slidenum">
              <a:rPr/>
              <a:t>954</a:t>
            </a:fld>
            <a:endParaRPr/>
          </a:p>
        </p:txBody>
      </p:sp>
    </p:spTree>
    <p:extLst>
      <p:ext uri="{BB962C8B-B14F-4D97-AF65-F5344CB8AC3E}">
        <p14:creationId xmlns:p14="http://schemas.microsoft.com/office/powerpoint/2010/main" val="146414428"/>
      </p:ext>
    </p:extLst>
  </p:cSld>
  <p:clrMapOvr>
    <a:masterClrMapping/>
  </p:clrMapOvr>
</p:notes>
</file>

<file path=ppt/notesSlides/notesSlide955.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14 - 路由概念</a:t>
            </a:r>
          </a:p>
          <a:p>
            <a:pPr rtl="0"/>
            <a:r>
              <a:rPr lang="zh-TW"/>
              <a:t>14.4  - IP 路由表</a:t>
            </a:r>
          </a:p>
          <a:p>
            <a:pPr rtl="0"/>
            <a:r>
              <a:rPr lang="zh-TW"/>
              <a:t>14.4.12 - 管理距離</a:t>
            </a:r>
          </a:p>
        </p:txBody>
      </p:sp>
      <p:sp>
        <p:nvSpPr>
          <p:cNvPr id="4" name="Slide Number Placeholder 3"/>
          <p:cNvSpPr>
            <a:spLocks noGrp="1"/>
          </p:cNvSpPr>
          <p:nvPr>
            <p:ph type="sldNum" sz="quarter" idx="5"/>
          </p:nvPr>
        </p:nvSpPr>
        <p:spPr/>
        <p:txBody>
          <a:bodyPr/>
          <a:lstStyle/>
          <a:p>
            <a:pPr rtl="0"/>
            <a:fld id="{5641018C-6CAF-B84E-B92C-ECB119457FBA}" type="slidenum">
              <a:rPr/>
              <a:t>955</a:t>
            </a:fld>
            <a:endParaRPr/>
          </a:p>
        </p:txBody>
      </p:sp>
    </p:spTree>
    <p:extLst>
      <p:ext uri="{BB962C8B-B14F-4D97-AF65-F5344CB8AC3E}">
        <p14:creationId xmlns:p14="http://schemas.microsoft.com/office/powerpoint/2010/main" val="1636371814"/>
      </p:ext>
    </p:extLst>
  </p:cSld>
  <p:clrMapOvr>
    <a:masterClrMapping/>
  </p:clrMapOvr>
</p:notes>
</file>

<file path=ppt/notesSlides/notesSlide956.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14 - 路由概念</a:t>
            </a:r>
          </a:p>
          <a:p>
            <a:pPr rtl="0"/>
            <a:r>
              <a:rPr lang="zh-TW"/>
              <a:t>14.4  - IP 路由表</a:t>
            </a:r>
          </a:p>
          <a:p>
            <a:pPr rtl="0"/>
            <a:r>
              <a:rPr lang="zh-TW"/>
              <a:t>14.4.12 - 管理距離 (續)</a:t>
            </a:r>
          </a:p>
          <a:p>
            <a:pPr rtl="0"/>
            <a:r>
              <a:rPr lang="zh-TW"/>
              <a:t>14.4.13 - 檢查你的了解 - IP 路由表</a:t>
            </a:r>
          </a:p>
        </p:txBody>
      </p:sp>
      <p:sp>
        <p:nvSpPr>
          <p:cNvPr id="4" name="Slide Number Placeholder 3"/>
          <p:cNvSpPr>
            <a:spLocks noGrp="1"/>
          </p:cNvSpPr>
          <p:nvPr>
            <p:ph type="sldNum" sz="quarter" idx="5"/>
          </p:nvPr>
        </p:nvSpPr>
        <p:spPr/>
        <p:txBody>
          <a:bodyPr/>
          <a:lstStyle/>
          <a:p>
            <a:pPr rtl="0"/>
            <a:fld id="{5641018C-6CAF-B84E-B92C-ECB119457FBA}" type="slidenum">
              <a:rPr/>
              <a:t>956</a:t>
            </a:fld>
            <a:endParaRPr/>
          </a:p>
        </p:txBody>
      </p:sp>
    </p:spTree>
    <p:extLst>
      <p:ext uri="{BB962C8B-B14F-4D97-AF65-F5344CB8AC3E}">
        <p14:creationId xmlns:p14="http://schemas.microsoft.com/office/powerpoint/2010/main" val="2715865136"/>
      </p:ext>
    </p:extLst>
  </p:cSld>
  <p:clrMapOvr>
    <a:masterClrMapping/>
  </p:clrMapOvr>
</p:notes>
</file>

<file path=ppt/notesSlides/notesSlide957.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14 - 路由概念</a:t>
            </a:r>
          </a:p>
          <a:p>
            <a:pPr rtl="0"/>
            <a:r>
              <a:rPr lang="zh-TW"/>
              <a:t>14.5 - 靜態和動態路由</a:t>
            </a:r>
          </a:p>
          <a:p>
            <a:pPr rtl="0"/>
            <a:r>
              <a:rPr lang="zh-TW"/>
              <a:t>14.5.1 - 靜態還是動態？</a:t>
            </a:r>
          </a:p>
        </p:txBody>
      </p:sp>
      <p:sp>
        <p:nvSpPr>
          <p:cNvPr id="4" name="Slide Number Placeholder 3"/>
          <p:cNvSpPr>
            <a:spLocks noGrp="1"/>
          </p:cNvSpPr>
          <p:nvPr>
            <p:ph type="sldNum" sz="quarter" idx="5"/>
          </p:nvPr>
        </p:nvSpPr>
        <p:spPr/>
        <p:txBody>
          <a:bodyPr/>
          <a:lstStyle/>
          <a:p>
            <a:pPr rtl="0"/>
            <a:fld id="{5641018C-6CAF-B84E-B92C-ECB119457FBA}" type="slidenum">
              <a:rPr/>
              <a:t>957</a:t>
            </a:fld>
            <a:endParaRPr/>
          </a:p>
        </p:txBody>
      </p:sp>
    </p:spTree>
    <p:extLst>
      <p:ext uri="{BB962C8B-B14F-4D97-AF65-F5344CB8AC3E}">
        <p14:creationId xmlns:p14="http://schemas.microsoft.com/office/powerpoint/2010/main" val="2308690095"/>
      </p:ext>
    </p:extLst>
  </p:cSld>
  <p:clrMapOvr>
    <a:masterClrMapping/>
  </p:clrMapOvr>
</p:notes>
</file>

<file path=ppt/notesSlides/notesSlide958.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14 - 路由概念</a:t>
            </a:r>
          </a:p>
          <a:p>
            <a:pPr rtl="0"/>
            <a:r>
              <a:rPr lang="zh-TW"/>
              <a:t>14.5 - 靜態和動態路由</a:t>
            </a:r>
          </a:p>
          <a:p>
            <a:pPr rtl="0"/>
            <a:r>
              <a:rPr lang="zh-TW"/>
              <a:t>14.5.1 - 靜態還是動態？(續)</a:t>
            </a:r>
          </a:p>
        </p:txBody>
      </p:sp>
      <p:sp>
        <p:nvSpPr>
          <p:cNvPr id="4" name="Slide Number Placeholder 3"/>
          <p:cNvSpPr>
            <a:spLocks noGrp="1"/>
          </p:cNvSpPr>
          <p:nvPr>
            <p:ph type="sldNum" sz="quarter" idx="5"/>
          </p:nvPr>
        </p:nvSpPr>
        <p:spPr/>
        <p:txBody>
          <a:bodyPr/>
          <a:lstStyle/>
          <a:p>
            <a:pPr rtl="0"/>
            <a:fld id="{5641018C-6CAF-B84E-B92C-ECB119457FBA}" type="slidenum">
              <a:rPr/>
              <a:t>958</a:t>
            </a:fld>
            <a:endParaRPr/>
          </a:p>
        </p:txBody>
      </p:sp>
    </p:spTree>
    <p:extLst>
      <p:ext uri="{BB962C8B-B14F-4D97-AF65-F5344CB8AC3E}">
        <p14:creationId xmlns:p14="http://schemas.microsoft.com/office/powerpoint/2010/main" val="4027079971"/>
      </p:ext>
    </p:extLst>
  </p:cSld>
  <p:clrMapOvr>
    <a:masterClrMapping/>
  </p:clrMapOvr>
</p:notes>
</file>

<file path=ppt/notesSlides/notesSlide959.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14 - 路由概念</a:t>
            </a:r>
          </a:p>
          <a:p>
            <a:pPr rtl="0"/>
            <a:r>
              <a:rPr lang="zh-TW"/>
              <a:t>14.5 - 靜態和動態路由</a:t>
            </a:r>
          </a:p>
          <a:p>
            <a:pPr rtl="0"/>
            <a:r>
              <a:rPr lang="zh-TW"/>
              <a:t>14.5.1 - 靜態還是動態？(續)</a:t>
            </a:r>
          </a:p>
        </p:txBody>
      </p:sp>
      <p:sp>
        <p:nvSpPr>
          <p:cNvPr id="4" name="Slide Number Placeholder 3"/>
          <p:cNvSpPr>
            <a:spLocks noGrp="1"/>
          </p:cNvSpPr>
          <p:nvPr>
            <p:ph type="sldNum" sz="quarter" idx="5"/>
          </p:nvPr>
        </p:nvSpPr>
        <p:spPr/>
        <p:txBody>
          <a:bodyPr/>
          <a:lstStyle/>
          <a:p>
            <a:pPr rtl="0"/>
            <a:fld id="{5641018C-6CAF-B84E-B92C-ECB119457FBA}" type="slidenum">
              <a:rPr/>
              <a:t>959</a:t>
            </a:fld>
            <a:endParaRPr/>
          </a:p>
        </p:txBody>
      </p:sp>
    </p:spTree>
    <p:extLst>
      <p:ext uri="{BB962C8B-B14F-4D97-AF65-F5344CB8AC3E}">
        <p14:creationId xmlns:p14="http://schemas.microsoft.com/office/powerpoint/2010/main" val="2757370329"/>
      </p:ext>
    </p:extLst>
  </p:cSld>
  <p:clrMapOvr>
    <a:masterClrMapping/>
  </p:clrMapOvr>
</p:notes>
</file>

<file path=ppt/notesSlides/notesSlide96.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buFontTx/>
              <a:buNone/>
            </a:pPr>
            <a:r>
              <a:rPr lang="zh-TW" sz="1200" b="0"/>
              <a:t>3 – </a:t>
            </a:r>
            <a:r>
              <a:rPr lang="zh-TW" sz="1200">
                <a:solidFill>
                  <a:schemeClr val="accent5">
                    <a:lumMod val="40000"/>
                    <a:lumOff val="60000"/>
                  </a:schemeClr>
                </a:solidFill>
              </a:rPr>
              <a:t>協議和模式</a:t>
            </a:r>
          </a:p>
          <a:p>
            <a:pPr rtl="0">
              <a:buFontTx/>
              <a:buNone/>
            </a:pPr>
            <a:r>
              <a:rPr lang="zh-TW" sz="1200" b="0"/>
              <a:t>3.3 – 通訊協定</a:t>
            </a:r>
            <a:r>
              <a:rPr lang="zh-TW" sz="1200" b="0" baseline="0"/>
              <a:t> 族</a:t>
            </a:r>
          </a:p>
          <a:p>
            <a:pPr rtl="0">
              <a:lnSpc>
                <a:spcPct val="80000"/>
              </a:lnSpc>
              <a:buFontTx/>
              <a:buNone/>
            </a:pPr>
            <a:r>
              <a:rPr lang="zh-TW" sz="1200" kern="1200">
                <a:solidFill>
                  <a:schemeClr val="tx1"/>
                </a:solidFill>
                <a:latin typeface="Arial"/>
                <a:ea typeface="ＭＳ Ｐゴシック" charset="0"/>
                <a:cs typeface="ＭＳ Ｐゴシック" charset="0"/>
              </a:rPr>
              <a:t>3.3.2</a:t>
            </a:r>
            <a:r>
              <a:rPr lang="zh-TW" sz="1200" kern="1200" baseline="0">
                <a:solidFill>
                  <a:schemeClr val="tx1"/>
                </a:solidFill>
                <a:latin typeface="Arial"/>
                <a:ea typeface="ＭＳ Ｐゴシック" charset="0"/>
                <a:cs typeface="ＭＳ Ｐゴシック" charset="0"/>
              </a:rPr>
              <a:t> </a:t>
            </a:r>
            <a:r>
              <a:rPr lang="zh-TW" sz="1200" kern="1200">
                <a:solidFill>
                  <a:schemeClr val="tx1"/>
                </a:solidFill>
                <a:latin typeface="Arial"/>
                <a:ea typeface="ＭＳ Ｐゴシック" charset="0"/>
                <a:cs typeface="ＭＳ Ｐゴシック" charset="0"/>
              </a:rPr>
              <a:t>— </a:t>
            </a:r>
            <a:r>
              <a:rPr lang="zh-TW"/>
              <a:t>協議族的演變 </a:t>
            </a:r>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96</a:t>
            </a:fld>
            <a:endParaRPr>
              <a:solidFill>
                <a:prstClr val="black"/>
              </a:solidFill>
            </a:endParaRPr>
          </a:p>
        </p:txBody>
      </p:sp>
    </p:spTree>
    <p:extLst>
      <p:ext uri="{BB962C8B-B14F-4D97-AF65-F5344CB8AC3E}">
        <p14:creationId xmlns:p14="http://schemas.microsoft.com/office/powerpoint/2010/main" val="2294155950"/>
      </p:ext>
    </p:extLst>
  </p:cSld>
  <p:clrMapOvr>
    <a:masterClrMapping/>
  </p:clrMapOvr>
</p:notes>
</file>

<file path=ppt/notesSlides/notesSlide960.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14 - 路由概念</a:t>
            </a:r>
          </a:p>
          <a:p>
            <a:pPr rtl="0"/>
            <a:r>
              <a:rPr lang="zh-TW"/>
              <a:t>14.5 - 靜態和動態路由</a:t>
            </a:r>
          </a:p>
          <a:p>
            <a:pPr rtl="0"/>
            <a:r>
              <a:rPr lang="zh-TW"/>
              <a:t>14.5.2 - 動態路由演進</a:t>
            </a:r>
          </a:p>
        </p:txBody>
      </p:sp>
      <p:sp>
        <p:nvSpPr>
          <p:cNvPr id="4" name="Slide Number Placeholder 3"/>
          <p:cNvSpPr>
            <a:spLocks noGrp="1"/>
          </p:cNvSpPr>
          <p:nvPr>
            <p:ph type="sldNum" sz="quarter" idx="5"/>
          </p:nvPr>
        </p:nvSpPr>
        <p:spPr/>
        <p:txBody>
          <a:bodyPr/>
          <a:lstStyle/>
          <a:p>
            <a:pPr rtl="0"/>
            <a:fld id="{5641018C-6CAF-B84E-B92C-ECB119457FBA}" type="slidenum">
              <a:rPr/>
              <a:t>960</a:t>
            </a:fld>
            <a:endParaRPr/>
          </a:p>
        </p:txBody>
      </p:sp>
    </p:spTree>
    <p:extLst>
      <p:ext uri="{BB962C8B-B14F-4D97-AF65-F5344CB8AC3E}">
        <p14:creationId xmlns:p14="http://schemas.microsoft.com/office/powerpoint/2010/main" val="2795659249"/>
      </p:ext>
    </p:extLst>
  </p:cSld>
  <p:clrMapOvr>
    <a:masterClrMapping/>
  </p:clrMapOvr>
</p:notes>
</file>

<file path=ppt/notesSlides/notesSlide961.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14 - 路由概念</a:t>
            </a:r>
          </a:p>
          <a:p>
            <a:pPr rtl="0"/>
            <a:r>
              <a:rPr lang="zh-TW"/>
              <a:t>14.5 - 靜態和動態路由</a:t>
            </a:r>
          </a:p>
          <a:p>
            <a:pPr rtl="0"/>
            <a:r>
              <a:rPr lang="zh-TW"/>
              <a:t>14.5.2 - 動態路由演變（續）</a:t>
            </a:r>
          </a:p>
        </p:txBody>
      </p:sp>
      <p:sp>
        <p:nvSpPr>
          <p:cNvPr id="4" name="Slide Number Placeholder 3"/>
          <p:cNvSpPr>
            <a:spLocks noGrp="1"/>
          </p:cNvSpPr>
          <p:nvPr>
            <p:ph type="sldNum" sz="quarter" idx="5"/>
          </p:nvPr>
        </p:nvSpPr>
        <p:spPr/>
        <p:txBody>
          <a:bodyPr/>
          <a:lstStyle/>
          <a:p>
            <a:pPr rtl="0"/>
            <a:fld id="{5641018C-6CAF-B84E-B92C-ECB119457FBA}" type="slidenum">
              <a:rPr/>
              <a:t>961</a:t>
            </a:fld>
            <a:endParaRPr/>
          </a:p>
        </p:txBody>
      </p:sp>
    </p:spTree>
    <p:extLst>
      <p:ext uri="{BB962C8B-B14F-4D97-AF65-F5344CB8AC3E}">
        <p14:creationId xmlns:p14="http://schemas.microsoft.com/office/powerpoint/2010/main" val="1304936544"/>
      </p:ext>
    </p:extLst>
  </p:cSld>
  <p:clrMapOvr>
    <a:masterClrMapping/>
  </p:clrMapOvr>
</p:notes>
</file>

<file path=ppt/notesSlides/notesSlide962.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14 - 路由概念</a:t>
            </a:r>
          </a:p>
          <a:p>
            <a:pPr rtl="0"/>
            <a:r>
              <a:rPr lang="zh-TW"/>
              <a:t>14.5 - 靜態和動態路由</a:t>
            </a:r>
          </a:p>
          <a:p>
            <a:pPr rtl="0"/>
            <a:r>
              <a:rPr lang="zh-TW"/>
              <a:t>14.5.3 - 動態路由協定概念</a:t>
            </a:r>
          </a:p>
        </p:txBody>
      </p:sp>
      <p:sp>
        <p:nvSpPr>
          <p:cNvPr id="4" name="Slide Number Placeholder 3"/>
          <p:cNvSpPr>
            <a:spLocks noGrp="1"/>
          </p:cNvSpPr>
          <p:nvPr>
            <p:ph type="sldNum" sz="quarter" idx="5"/>
          </p:nvPr>
        </p:nvSpPr>
        <p:spPr/>
        <p:txBody>
          <a:bodyPr/>
          <a:lstStyle/>
          <a:p>
            <a:pPr rtl="0"/>
            <a:fld id="{5641018C-6CAF-B84E-B92C-ECB119457FBA}" type="slidenum">
              <a:rPr/>
              <a:t>962</a:t>
            </a:fld>
            <a:endParaRPr/>
          </a:p>
        </p:txBody>
      </p:sp>
    </p:spTree>
    <p:extLst>
      <p:ext uri="{BB962C8B-B14F-4D97-AF65-F5344CB8AC3E}">
        <p14:creationId xmlns:p14="http://schemas.microsoft.com/office/powerpoint/2010/main" val="421973316"/>
      </p:ext>
    </p:extLst>
  </p:cSld>
  <p:clrMapOvr>
    <a:masterClrMapping/>
  </p:clrMapOvr>
</p:notes>
</file>

<file path=ppt/notesSlides/notesSlide963.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14 - 路由概念</a:t>
            </a:r>
          </a:p>
          <a:p>
            <a:pPr rtl="0"/>
            <a:r>
              <a:rPr lang="zh-TW"/>
              <a:t>14.5 - 靜態和動態路由</a:t>
            </a:r>
          </a:p>
          <a:p>
            <a:pPr rtl="0"/>
            <a:r>
              <a:rPr lang="zh-TW"/>
              <a:t>14.5.3-動態路由協定概念（續）</a:t>
            </a:r>
          </a:p>
        </p:txBody>
      </p:sp>
      <p:sp>
        <p:nvSpPr>
          <p:cNvPr id="4" name="Slide Number Placeholder 3"/>
          <p:cNvSpPr>
            <a:spLocks noGrp="1"/>
          </p:cNvSpPr>
          <p:nvPr>
            <p:ph type="sldNum" sz="quarter" idx="5"/>
          </p:nvPr>
        </p:nvSpPr>
        <p:spPr/>
        <p:txBody>
          <a:bodyPr/>
          <a:lstStyle/>
          <a:p>
            <a:pPr rtl="0"/>
            <a:fld id="{5641018C-6CAF-B84E-B92C-ECB119457FBA}" type="slidenum">
              <a:rPr/>
              <a:t>963</a:t>
            </a:fld>
            <a:endParaRPr/>
          </a:p>
        </p:txBody>
      </p:sp>
    </p:spTree>
    <p:extLst>
      <p:ext uri="{BB962C8B-B14F-4D97-AF65-F5344CB8AC3E}">
        <p14:creationId xmlns:p14="http://schemas.microsoft.com/office/powerpoint/2010/main" val="3714918117"/>
      </p:ext>
    </p:extLst>
  </p:cSld>
  <p:clrMapOvr>
    <a:masterClrMapping/>
  </p:clrMapOvr>
</p:notes>
</file>

<file path=ppt/notesSlides/notesSlide964.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14 - 路由概念</a:t>
            </a:r>
          </a:p>
          <a:p>
            <a:pPr rtl="0"/>
            <a:r>
              <a:rPr lang="zh-TW"/>
              <a:t>14.5 - 靜態和動態路由</a:t>
            </a:r>
          </a:p>
          <a:p>
            <a:pPr rtl="0"/>
            <a:r>
              <a:rPr lang="zh-TW"/>
              <a:t>14.5.4 - 最佳路徑</a:t>
            </a:r>
          </a:p>
        </p:txBody>
      </p:sp>
      <p:sp>
        <p:nvSpPr>
          <p:cNvPr id="4" name="Slide Number Placeholder 3"/>
          <p:cNvSpPr>
            <a:spLocks noGrp="1"/>
          </p:cNvSpPr>
          <p:nvPr>
            <p:ph type="sldNum" sz="quarter" idx="5"/>
          </p:nvPr>
        </p:nvSpPr>
        <p:spPr/>
        <p:txBody>
          <a:bodyPr/>
          <a:lstStyle/>
          <a:p>
            <a:pPr rtl="0"/>
            <a:fld id="{5641018C-6CAF-B84E-B92C-ECB119457FBA}" type="slidenum">
              <a:rPr/>
              <a:t>964</a:t>
            </a:fld>
            <a:endParaRPr/>
          </a:p>
        </p:txBody>
      </p:sp>
    </p:spTree>
    <p:extLst>
      <p:ext uri="{BB962C8B-B14F-4D97-AF65-F5344CB8AC3E}">
        <p14:creationId xmlns:p14="http://schemas.microsoft.com/office/powerpoint/2010/main" val="4170284883"/>
      </p:ext>
    </p:extLst>
  </p:cSld>
  <p:clrMapOvr>
    <a:masterClrMapping/>
  </p:clrMapOvr>
</p:notes>
</file>

<file path=ppt/notesSlides/notesSlide965.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14 - 路由概念</a:t>
            </a:r>
          </a:p>
          <a:p>
            <a:pPr rtl="0"/>
            <a:r>
              <a:rPr lang="zh-TW"/>
              <a:t>14.5 - 靜態和動態路由</a:t>
            </a:r>
          </a:p>
          <a:p>
            <a:pPr rtl="0"/>
            <a:r>
              <a:rPr lang="zh-TW"/>
              <a:t>14.5.5 - 負載平衡</a:t>
            </a:r>
          </a:p>
          <a:p>
            <a:pPr rtl="0"/>
            <a:r>
              <a:rPr lang="zh-TW"/>
              <a:t>14.5.6 - 檢查你的理解-動態和靜態路由</a:t>
            </a:r>
          </a:p>
        </p:txBody>
      </p:sp>
      <p:sp>
        <p:nvSpPr>
          <p:cNvPr id="4" name="Slide Number Placeholder 3"/>
          <p:cNvSpPr>
            <a:spLocks noGrp="1"/>
          </p:cNvSpPr>
          <p:nvPr>
            <p:ph type="sldNum" sz="quarter" idx="5"/>
          </p:nvPr>
        </p:nvSpPr>
        <p:spPr/>
        <p:txBody>
          <a:bodyPr/>
          <a:lstStyle/>
          <a:p>
            <a:pPr rtl="0"/>
            <a:fld id="{5641018C-6CAF-B84E-B92C-ECB119457FBA}" type="slidenum">
              <a:rPr/>
              <a:t>965</a:t>
            </a:fld>
            <a:endParaRPr/>
          </a:p>
        </p:txBody>
      </p:sp>
    </p:spTree>
    <p:extLst>
      <p:ext uri="{BB962C8B-B14F-4D97-AF65-F5344CB8AC3E}">
        <p14:creationId xmlns:p14="http://schemas.microsoft.com/office/powerpoint/2010/main" val="2585452933"/>
      </p:ext>
    </p:extLst>
  </p:cSld>
  <p:clrMapOvr>
    <a:masterClrMapping/>
  </p:clrMapOvr>
</p:notes>
</file>

<file path=ppt/notesSlides/notesSlide966.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2529" name="Rectangle 11"/>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a:ea typeface="ＭＳ Ｐゴシック" charset="0"/>
                <a:cs typeface="ＭＳ Ｐゴシック" charset="0"/>
              </a:defRPr>
            </a:lvl1pPr>
            <a:lvl2pPr marL="742950" indent="-285750" defTabSz="903288">
              <a:defRPr sz="2400">
                <a:solidFill>
                  <a:schemeClr val="tx1"/>
                </a:solidFill>
                <a:latin typeface="Arial"/>
                <a:ea typeface="ＭＳ Ｐゴシック" charset="0"/>
              </a:defRPr>
            </a:lvl2pPr>
            <a:lvl3pPr marL="1143000" indent="-228600" defTabSz="903288">
              <a:defRPr sz="2400">
                <a:solidFill>
                  <a:schemeClr val="tx1"/>
                </a:solidFill>
                <a:latin typeface="Arial"/>
                <a:ea typeface="ＭＳ Ｐゴシック" charset="0"/>
              </a:defRPr>
            </a:lvl3pPr>
            <a:lvl4pPr marL="1600200" indent="-228600" defTabSz="903288">
              <a:defRPr sz="2400">
                <a:solidFill>
                  <a:schemeClr val="tx1"/>
                </a:solidFill>
                <a:latin typeface="Arial"/>
                <a:ea typeface="ＭＳ Ｐゴシック" charset="0"/>
              </a:defRPr>
            </a:lvl4pPr>
            <a:lvl5pPr marL="2057400" indent="-228600" defTabSz="903288">
              <a:defRPr sz="2400">
                <a:solidFill>
                  <a:schemeClr val="tx1"/>
                </a:solidFill>
                <a:latin typeface="Arial"/>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9pPr>
          </a:lstStyle>
          <a:p>
            <a:pPr rtl="0"/>
            <a:fld id="{3997A419-355F-A04A-96E0-21643AF8E9FF}" type="slidenum">
              <a:rPr sz="800">
                <a:solidFill>
                  <a:prstClr val="black"/>
                </a:solidFill>
              </a:rPr>
              <a:pPr rtl="0"/>
              <a:t>966</a:t>
            </a:fld>
            <a:endParaRPr sz="800">
              <a:solidFill>
                <a:prstClr val="black"/>
              </a:solidFill>
            </a:endParaRPr>
          </a:p>
        </p:txBody>
      </p:sp>
      <p:sp>
        <p:nvSpPr>
          <p:cNvPr id="22530" name="Rectangle 2"/>
          <p:cNvSpPr>
            <a:spLocks noGrp="1" noRot="1" noChangeAspect="1" noChangeArrowheads="1" noTextEdit="1"/>
          </p:cNvSpPr>
          <p:nvPr>
            <p:ph type="sldImg"/>
          </p:nvPr>
        </p:nvSpPr>
        <p:spPr>
          <a:xfrm>
            <a:off x="1168400" y="1243013"/>
            <a:ext cx="4470400" cy="3354387"/>
          </a:xfrm>
        </p:spPr>
      </p:sp>
      <p:sp>
        <p:nvSpPr>
          <p:cNvPr id="2253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r>
              <a:rPr lang="zh-TW"/>
              <a:t>14 - 路由概念</a:t>
            </a:r>
          </a:p>
          <a:p>
            <a:pPr rtl="0"/>
            <a:r>
              <a:rPr lang="zh-TW"/>
              <a:t>14.6 - 單元練習及問答</a:t>
            </a:r>
          </a:p>
          <a:p>
            <a:pPr rtl="0"/>
            <a:r>
              <a:rPr lang="zh-TW"/>
              <a:t>14.6.1 — 我在本單元中學到了什麼？</a:t>
            </a:r>
          </a:p>
          <a:p>
            <a:pPr rtl="0"/>
            <a:r>
              <a:rPr lang="zh-TW"/>
              <a:t>14.6.2 - 單元測驗-路由概念</a:t>
            </a:r>
          </a:p>
        </p:txBody>
      </p:sp>
    </p:spTree>
    <p:extLst>
      <p:ext uri="{BB962C8B-B14F-4D97-AF65-F5344CB8AC3E}">
        <p14:creationId xmlns:p14="http://schemas.microsoft.com/office/powerpoint/2010/main" val="710268043"/>
      </p:ext>
    </p:extLst>
  </p:cSld>
  <p:clrMapOvr>
    <a:masterClrMapping/>
  </p:clrMapOvr>
</p:notes>
</file>

<file path=ppt/notesSlides/notesSlide967.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2529" name="Rectangle 11"/>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a:ea typeface="ＭＳ Ｐゴシック" charset="0"/>
                <a:cs typeface="ＭＳ Ｐゴシック" charset="0"/>
              </a:defRPr>
            </a:lvl1pPr>
            <a:lvl2pPr marL="742950" indent="-285750" defTabSz="903288">
              <a:defRPr sz="2400">
                <a:solidFill>
                  <a:schemeClr val="tx1"/>
                </a:solidFill>
                <a:latin typeface="Arial"/>
                <a:ea typeface="ＭＳ Ｐゴシック" charset="0"/>
              </a:defRPr>
            </a:lvl2pPr>
            <a:lvl3pPr marL="1143000" indent="-228600" defTabSz="903288">
              <a:defRPr sz="2400">
                <a:solidFill>
                  <a:schemeClr val="tx1"/>
                </a:solidFill>
                <a:latin typeface="Arial"/>
                <a:ea typeface="ＭＳ Ｐゴシック" charset="0"/>
              </a:defRPr>
            </a:lvl3pPr>
            <a:lvl4pPr marL="1600200" indent="-228600" defTabSz="903288">
              <a:defRPr sz="2400">
                <a:solidFill>
                  <a:schemeClr val="tx1"/>
                </a:solidFill>
                <a:latin typeface="Arial"/>
                <a:ea typeface="ＭＳ Ｐゴシック" charset="0"/>
              </a:defRPr>
            </a:lvl4pPr>
            <a:lvl5pPr marL="2057400" indent="-228600" defTabSz="903288">
              <a:defRPr sz="2400">
                <a:solidFill>
                  <a:schemeClr val="tx1"/>
                </a:solidFill>
                <a:latin typeface="Arial"/>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9pPr>
          </a:lstStyle>
          <a:p>
            <a:pPr rtl="0"/>
            <a:fld id="{3997A419-355F-A04A-96E0-21643AF8E9FF}" type="slidenum">
              <a:rPr sz="800">
                <a:solidFill>
                  <a:prstClr val="black"/>
                </a:solidFill>
              </a:rPr>
              <a:pPr rtl="0"/>
              <a:t>967</a:t>
            </a:fld>
            <a:endParaRPr sz="800">
              <a:solidFill>
                <a:prstClr val="black"/>
              </a:solidFill>
            </a:endParaRPr>
          </a:p>
        </p:txBody>
      </p:sp>
      <p:sp>
        <p:nvSpPr>
          <p:cNvPr id="22530" name="Rectangle 2"/>
          <p:cNvSpPr>
            <a:spLocks noGrp="1" noRot="1" noChangeAspect="1" noChangeArrowheads="1" noTextEdit="1"/>
          </p:cNvSpPr>
          <p:nvPr>
            <p:ph type="sldImg"/>
          </p:nvPr>
        </p:nvSpPr>
        <p:spPr>
          <a:xfrm>
            <a:off x="1168400" y="1243013"/>
            <a:ext cx="4470400" cy="3354387"/>
          </a:xfrm>
        </p:spPr>
      </p:sp>
      <p:sp>
        <p:nvSpPr>
          <p:cNvPr id="2253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r>
              <a:rPr lang="zh-TW"/>
              <a:t>14 - 路由概念</a:t>
            </a:r>
          </a:p>
          <a:p>
            <a:pPr rtl="0"/>
            <a:r>
              <a:rPr lang="zh-TW"/>
              <a:t>14.6 - 單元練習及問答</a:t>
            </a:r>
          </a:p>
          <a:p>
            <a:pPr rtl="0"/>
            <a:r>
              <a:rPr lang="zh-TW"/>
              <a:t>14.6.1 — 我在本單元中學到了什麼？(續)</a:t>
            </a:r>
          </a:p>
        </p:txBody>
      </p:sp>
    </p:spTree>
    <p:extLst>
      <p:ext uri="{BB962C8B-B14F-4D97-AF65-F5344CB8AC3E}">
        <p14:creationId xmlns:p14="http://schemas.microsoft.com/office/powerpoint/2010/main" val="3570978554"/>
      </p:ext>
    </p:extLst>
  </p:cSld>
  <p:clrMapOvr>
    <a:masterClrMapping/>
  </p:clrMapOvr>
</p:notes>
</file>

<file path=ppt/notesSlides/notesSlide968.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2529" name="Rectangle 11"/>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a:ea typeface="ＭＳ Ｐゴシック" charset="0"/>
                <a:cs typeface="ＭＳ Ｐゴシック" charset="0"/>
              </a:defRPr>
            </a:lvl1pPr>
            <a:lvl2pPr marL="742950" indent="-285750" defTabSz="903288">
              <a:defRPr sz="2400">
                <a:solidFill>
                  <a:schemeClr val="tx1"/>
                </a:solidFill>
                <a:latin typeface="Arial"/>
                <a:ea typeface="ＭＳ Ｐゴシック" charset="0"/>
              </a:defRPr>
            </a:lvl2pPr>
            <a:lvl3pPr marL="1143000" indent="-228600" defTabSz="903288">
              <a:defRPr sz="2400">
                <a:solidFill>
                  <a:schemeClr val="tx1"/>
                </a:solidFill>
                <a:latin typeface="Arial"/>
                <a:ea typeface="ＭＳ Ｐゴシック" charset="0"/>
              </a:defRPr>
            </a:lvl3pPr>
            <a:lvl4pPr marL="1600200" indent="-228600" defTabSz="903288">
              <a:defRPr sz="2400">
                <a:solidFill>
                  <a:schemeClr val="tx1"/>
                </a:solidFill>
                <a:latin typeface="Arial"/>
                <a:ea typeface="ＭＳ Ｐゴシック" charset="0"/>
              </a:defRPr>
            </a:lvl4pPr>
            <a:lvl5pPr marL="2057400" indent="-228600" defTabSz="903288">
              <a:defRPr sz="2400">
                <a:solidFill>
                  <a:schemeClr val="tx1"/>
                </a:solidFill>
                <a:latin typeface="Arial"/>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9pPr>
          </a:lstStyle>
          <a:p>
            <a:pPr rtl="0"/>
            <a:fld id="{3997A419-355F-A04A-96E0-21643AF8E9FF}" type="slidenum">
              <a:rPr sz="800">
                <a:solidFill>
                  <a:prstClr val="black"/>
                </a:solidFill>
              </a:rPr>
              <a:pPr rtl="0"/>
              <a:t>968</a:t>
            </a:fld>
            <a:endParaRPr sz="800">
              <a:solidFill>
                <a:prstClr val="black"/>
              </a:solidFill>
            </a:endParaRPr>
          </a:p>
        </p:txBody>
      </p:sp>
      <p:sp>
        <p:nvSpPr>
          <p:cNvPr id="22530" name="Rectangle 2"/>
          <p:cNvSpPr>
            <a:spLocks noGrp="1" noRot="1" noChangeAspect="1" noChangeArrowheads="1" noTextEdit="1"/>
          </p:cNvSpPr>
          <p:nvPr>
            <p:ph type="sldImg"/>
          </p:nvPr>
        </p:nvSpPr>
        <p:spPr>
          <a:xfrm>
            <a:off x="1168400" y="1243013"/>
            <a:ext cx="4470400" cy="3354387"/>
          </a:xfrm>
        </p:spPr>
      </p:sp>
      <p:sp>
        <p:nvSpPr>
          <p:cNvPr id="2253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r>
              <a:rPr lang="zh-TW"/>
              <a:t>14 - 路由概念</a:t>
            </a:r>
          </a:p>
          <a:p>
            <a:pPr rtl="0"/>
            <a:r>
              <a:rPr lang="zh-TW"/>
              <a:t>14.6 - 單元練習及問答</a:t>
            </a:r>
          </a:p>
          <a:p>
            <a:pPr rtl="0"/>
            <a:r>
              <a:rPr lang="zh-TW"/>
              <a:t>14.6.1 — 我在本單元中學到了什麼？(續)</a:t>
            </a:r>
          </a:p>
        </p:txBody>
      </p:sp>
    </p:spTree>
    <p:extLst>
      <p:ext uri="{BB962C8B-B14F-4D97-AF65-F5344CB8AC3E}">
        <p14:creationId xmlns:p14="http://schemas.microsoft.com/office/powerpoint/2010/main" val="2072399093"/>
      </p:ext>
    </p:extLst>
  </p:cSld>
  <p:clrMapOvr>
    <a:masterClrMapping/>
  </p:clrMapOvr>
</p:notes>
</file>

<file path=ppt/notesSlides/notesSlide969.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2529" name="Rectangle 11"/>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a:ea typeface="ＭＳ Ｐゴシック" charset="0"/>
                <a:cs typeface="ＭＳ Ｐゴシック" charset="0"/>
              </a:defRPr>
            </a:lvl1pPr>
            <a:lvl2pPr marL="742950" indent="-285750" defTabSz="903288">
              <a:defRPr sz="2400">
                <a:solidFill>
                  <a:schemeClr val="tx1"/>
                </a:solidFill>
                <a:latin typeface="Arial"/>
                <a:ea typeface="ＭＳ Ｐゴシック" charset="0"/>
              </a:defRPr>
            </a:lvl2pPr>
            <a:lvl3pPr marL="1143000" indent="-228600" defTabSz="903288">
              <a:defRPr sz="2400">
                <a:solidFill>
                  <a:schemeClr val="tx1"/>
                </a:solidFill>
                <a:latin typeface="Arial"/>
                <a:ea typeface="ＭＳ Ｐゴシック" charset="0"/>
              </a:defRPr>
            </a:lvl3pPr>
            <a:lvl4pPr marL="1600200" indent="-228600" defTabSz="903288">
              <a:defRPr sz="2400">
                <a:solidFill>
                  <a:schemeClr val="tx1"/>
                </a:solidFill>
                <a:latin typeface="Arial"/>
                <a:ea typeface="ＭＳ Ｐゴシック" charset="0"/>
              </a:defRPr>
            </a:lvl4pPr>
            <a:lvl5pPr marL="2057400" indent="-228600" defTabSz="903288">
              <a:defRPr sz="2400">
                <a:solidFill>
                  <a:schemeClr val="tx1"/>
                </a:solidFill>
                <a:latin typeface="Arial"/>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9pPr>
          </a:lstStyle>
          <a:p>
            <a:pPr rtl="0"/>
            <a:fld id="{3997A419-355F-A04A-96E0-21643AF8E9FF}" type="slidenum">
              <a:rPr sz="800">
                <a:solidFill>
                  <a:prstClr val="black"/>
                </a:solidFill>
              </a:rPr>
              <a:pPr rtl="0"/>
              <a:t>969</a:t>
            </a:fld>
            <a:endParaRPr sz="800">
              <a:solidFill>
                <a:prstClr val="black"/>
              </a:solidFill>
            </a:endParaRPr>
          </a:p>
        </p:txBody>
      </p:sp>
      <p:sp>
        <p:nvSpPr>
          <p:cNvPr id="22530" name="Rectangle 2"/>
          <p:cNvSpPr>
            <a:spLocks noGrp="1" noRot="1" noChangeAspect="1" noChangeArrowheads="1" noTextEdit="1"/>
          </p:cNvSpPr>
          <p:nvPr>
            <p:ph type="sldImg"/>
          </p:nvPr>
        </p:nvSpPr>
        <p:spPr>
          <a:xfrm>
            <a:off x="1168400" y="1243013"/>
            <a:ext cx="4470400" cy="3354387"/>
          </a:xfrm>
        </p:spPr>
      </p:sp>
      <p:sp>
        <p:nvSpPr>
          <p:cNvPr id="2253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r>
              <a:rPr lang="zh-TW"/>
              <a:t>14 - 路由概念</a:t>
            </a:r>
          </a:p>
          <a:p>
            <a:pPr rtl="0"/>
            <a:r>
              <a:rPr lang="zh-TW"/>
              <a:t>14.6 - 單元練習及問答</a:t>
            </a:r>
          </a:p>
          <a:p>
            <a:pPr rtl="0"/>
            <a:r>
              <a:rPr lang="zh-TW"/>
              <a:t>14.6.1 — 我在本單元中學到了什麼？(續)</a:t>
            </a:r>
          </a:p>
          <a:p>
            <a:pPr rtl="0"/>
            <a:r>
              <a:rPr lang="zh-TW"/>
              <a:t>14.6.2 - 單元測驗-路由概念</a:t>
            </a:r>
          </a:p>
        </p:txBody>
      </p:sp>
    </p:spTree>
    <p:extLst>
      <p:ext uri="{BB962C8B-B14F-4D97-AF65-F5344CB8AC3E}">
        <p14:creationId xmlns:p14="http://schemas.microsoft.com/office/powerpoint/2010/main" val="653950563"/>
      </p:ext>
    </p:extLst>
  </p:cSld>
  <p:clrMapOvr>
    <a:masterClrMapping/>
  </p:clrMapOvr>
</p:notes>
</file>

<file path=ppt/notesSlides/notesSlide97.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buFontTx/>
              <a:buNone/>
            </a:pPr>
            <a:r>
              <a:rPr lang="zh-TW" sz="1200" b="0"/>
              <a:t>3 – </a:t>
            </a:r>
            <a:r>
              <a:rPr lang="zh-TW" sz="1200">
                <a:solidFill>
                  <a:schemeClr val="accent5">
                    <a:lumMod val="40000"/>
                    <a:lumOff val="60000"/>
                  </a:schemeClr>
                </a:solidFill>
              </a:rPr>
              <a:t>協議和模式</a:t>
            </a:r>
          </a:p>
          <a:p>
            <a:pPr rtl="0">
              <a:buFontTx/>
              <a:buNone/>
            </a:pPr>
            <a:r>
              <a:rPr lang="zh-TW" sz="1200" b="0"/>
              <a:t>3.3 – 通訊協定</a:t>
            </a:r>
            <a:r>
              <a:rPr lang="zh-TW" sz="1200" b="0" baseline="0"/>
              <a:t> 族</a:t>
            </a:r>
          </a:p>
          <a:p>
            <a:pPr rtl="0">
              <a:lnSpc>
                <a:spcPct val="80000"/>
              </a:lnSpc>
              <a:buFontTx/>
              <a:buNone/>
            </a:pPr>
            <a:r>
              <a:rPr lang="zh-TW" sz="1200" kern="1200">
                <a:solidFill>
                  <a:schemeClr val="tx1"/>
                </a:solidFill>
                <a:latin typeface="Arial"/>
                <a:ea typeface="ＭＳ Ｐゴシック" charset="0"/>
                <a:cs typeface="ＭＳ Ｐゴシック" charset="0"/>
              </a:rPr>
              <a:t>3.3.3</a:t>
            </a:r>
            <a:r>
              <a:rPr lang="zh-TW" sz="1200" kern="1200" baseline="0">
                <a:solidFill>
                  <a:schemeClr val="tx1"/>
                </a:solidFill>
                <a:latin typeface="Arial"/>
                <a:ea typeface="ＭＳ Ｐゴシック" charset="0"/>
                <a:cs typeface="ＭＳ Ｐゴシック" charset="0"/>
              </a:rPr>
              <a:t> </a:t>
            </a:r>
            <a:r>
              <a:rPr lang="zh-TW" sz="1200" kern="1200">
                <a:solidFill>
                  <a:schemeClr val="tx1"/>
                </a:solidFill>
                <a:latin typeface="Arial"/>
                <a:ea typeface="ＭＳ Ｐゴシック" charset="0"/>
                <a:cs typeface="ＭＳ Ｐゴシック" charset="0"/>
              </a:rPr>
              <a:t>— </a:t>
            </a:r>
            <a:r>
              <a:rPr lang="zh-TW"/>
              <a:t>TCP/IP 通訊協定範例 </a:t>
            </a:r>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97</a:t>
            </a:fld>
            <a:endParaRPr>
              <a:solidFill>
                <a:prstClr val="black"/>
              </a:solidFill>
            </a:endParaRPr>
          </a:p>
        </p:txBody>
      </p:sp>
    </p:spTree>
    <p:extLst>
      <p:ext uri="{BB962C8B-B14F-4D97-AF65-F5344CB8AC3E}">
        <p14:creationId xmlns:p14="http://schemas.microsoft.com/office/powerpoint/2010/main" val="760143472"/>
      </p:ext>
    </p:extLst>
  </p:cSld>
  <p:clrMapOvr>
    <a:masterClrMapping/>
  </p:clrMapOvr>
</p:notes>
</file>

<file path=ppt/notesSlides/notesSlide970.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57345" name="Rectangle 11"/>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a:ea typeface="ＭＳ Ｐゴシック" charset="0"/>
                <a:cs typeface="ＭＳ Ｐゴシック" charset="0"/>
              </a:defRPr>
            </a:lvl1pPr>
            <a:lvl2pPr marL="742950" indent="-285750" defTabSz="903288">
              <a:defRPr sz="2400">
                <a:solidFill>
                  <a:schemeClr val="tx1"/>
                </a:solidFill>
                <a:latin typeface="Arial"/>
                <a:ea typeface="ＭＳ Ｐゴシック" charset="0"/>
              </a:defRPr>
            </a:lvl2pPr>
            <a:lvl3pPr marL="1143000" indent="-228600" defTabSz="903288">
              <a:defRPr sz="2400">
                <a:solidFill>
                  <a:schemeClr val="tx1"/>
                </a:solidFill>
                <a:latin typeface="Arial"/>
                <a:ea typeface="ＭＳ Ｐゴシック" charset="0"/>
              </a:defRPr>
            </a:lvl3pPr>
            <a:lvl4pPr marL="1600200" indent="-228600" defTabSz="903288">
              <a:defRPr sz="2400">
                <a:solidFill>
                  <a:schemeClr val="tx1"/>
                </a:solidFill>
                <a:latin typeface="Arial"/>
                <a:ea typeface="ＭＳ Ｐゴシック" charset="0"/>
              </a:defRPr>
            </a:lvl4pPr>
            <a:lvl5pPr marL="2057400" indent="-228600" defTabSz="903288">
              <a:defRPr sz="2400">
                <a:solidFill>
                  <a:schemeClr val="tx1"/>
                </a:solidFill>
                <a:latin typeface="Arial"/>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9pPr>
          </a:lstStyle>
          <a:p>
            <a:pPr rtl="0"/>
            <a:fld id="{6C92755B-29FD-8743-9094-C0E3A734D22E}" type="slidenum">
              <a:rPr sz="800">
                <a:solidFill>
                  <a:prstClr val="black"/>
                </a:solidFill>
              </a:rPr>
              <a:pPr rtl="0"/>
              <a:t>970</a:t>
            </a:fld>
            <a:endParaRPr sz="800">
              <a:solidFill>
                <a:prstClr val="black"/>
              </a:solidFill>
            </a:endParaRPr>
          </a:p>
        </p:txBody>
      </p:sp>
      <p:sp>
        <p:nvSpPr>
          <p:cNvPr id="57346" name="Rectangle 2"/>
          <p:cNvSpPr>
            <a:spLocks noGrp="1" noRot="1" noChangeAspect="1" noChangeArrowheads="1" noTextEdit="1"/>
          </p:cNvSpPr>
          <p:nvPr>
            <p:ph type="sldImg"/>
          </p:nvPr>
        </p:nvSpPr>
        <p:spPr>
          <a:xfrm>
            <a:off x="1168400" y="1243013"/>
            <a:ext cx="4470400" cy="3354387"/>
          </a:xfrm>
        </p:spPr>
      </p:sp>
      <p:sp>
        <p:nvSpPr>
          <p:cNvPr id="57347"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457200" rtl="0" eaLnBrk="1" fontAlgn="auto" latinLnBrk="0" hangingPunct="1">
              <a:lnSpc>
                <a:spcPct val="80000"/>
              </a:lnSpc>
              <a:spcBef>
                <a:spcPct val="0"/>
              </a:spcBef>
              <a:spcAft>
                <a:spcPct val="0"/>
              </a:spcAft>
              <a:buClrTx/>
              <a:buSzTx/>
              <a:buFontTx/>
              <a:buNone/>
              <a:defRPr/>
            </a:pPr>
            <a:endParaRPr lang="en-US"/>
          </a:p>
        </p:txBody>
      </p:sp>
    </p:spTree>
    <p:extLst>
      <p:ext uri="{BB962C8B-B14F-4D97-AF65-F5344CB8AC3E}">
        <p14:creationId xmlns:p14="http://schemas.microsoft.com/office/powerpoint/2010/main" val="3146798124"/>
      </p:ext>
    </p:extLst>
  </p:cSld>
  <p:clrMapOvr>
    <a:masterClrMapping/>
  </p:clrMapOvr>
</p:notes>
</file>

<file path=ppt/notesSlides/notesSlide971.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buFontTx/>
              <a:buNone/>
            </a:pPr>
            <a:r>
              <a:rPr lang="zh-TW" b="0"/>
              <a:t>Cisco Networking Academy Program</a:t>
            </a:r>
          </a:p>
          <a:p>
            <a:pPr rtl="0">
              <a:spcBef>
                <a:spcPct val="0"/>
              </a:spcBef>
            </a:pPr>
            <a:r>
              <a:rPr lang="zh-TW">
                <a:solidFill>
                  <a:schemeClr val="accent5">
                    <a:lumMod val="40000"/>
                    <a:lumOff val="60000"/>
                  </a:schemeClr>
                </a:solidFill>
              </a:rPr>
              <a:t>交換、路由和無線基礎 7.0 版 (SRWE)</a:t>
            </a:r>
          </a:p>
          <a:p>
            <a:pPr rtl="0">
              <a:buFontTx/>
              <a:buNone/>
            </a:pPr>
            <a:r>
              <a:rPr lang="zh-TW" altLang="en-US" b="0"/>
              <a:t>單元</a:t>
            </a:r>
            <a:r>
              <a:rPr lang="zh-TW" b="0"/>
              <a:t> 15 - IP 靜態路由</a:t>
            </a:r>
          </a:p>
          <a:p>
            <a:endParaRPr lang="en-US"/>
          </a:p>
        </p:txBody>
      </p:sp>
      <p:sp>
        <p:nvSpPr>
          <p:cNvPr id="4" name="Slide Number Placeholder 3"/>
          <p:cNvSpPr>
            <a:spLocks noGrp="1"/>
          </p:cNvSpPr>
          <p:nvPr>
            <p:ph type="sldNum" sz="quarter" idx="10"/>
          </p:nvPr>
        </p:nvSpPr>
        <p:spPr/>
        <p:txBody>
          <a:bodyPr/>
          <a:lstStyle/>
          <a:p>
            <a:pPr rtl="0"/>
            <a:fld id="{5641018C-6CAF-B84E-B92C-ECB119457FBA}" type="slidenum">
              <a:rPr/>
              <a:t>971</a:t>
            </a:fld>
            <a:endParaRPr/>
          </a:p>
        </p:txBody>
      </p:sp>
    </p:spTree>
    <p:extLst>
      <p:ext uri="{BB962C8B-B14F-4D97-AF65-F5344CB8AC3E}">
        <p14:creationId xmlns:p14="http://schemas.microsoft.com/office/powerpoint/2010/main" val="1128794412"/>
      </p:ext>
    </p:extLst>
  </p:cSld>
  <p:clrMapOvr>
    <a:masterClrMapping/>
  </p:clrMapOvr>
</p:notes>
</file>

<file path=ppt/notesSlides/notesSlide972.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18434" name="Rectangle 11"/>
          <p:cNvSpPr txBox="1">
            <a:spLocks noGrp="1" noChangeArrowheads="1"/>
          </p:cNvSpPr>
          <p:nvPr/>
        </p:nvSpPr>
        <p:spPr bwMode="auto">
          <a:xfrm>
            <a:off x="5885392" y="9435469"/>
            <a:ext cx="806779" cy="312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a:cs typeface="Arial"/>
              </a:defRPr>
            </a:lvl1pPr>
            <a:lvl2pPr marL="742950" indent="-285750" defTabSz="903288" eaLnBrk="0" hangingPunct="0">
              <a:defRPr sz="2400" b="1">
                <a:solidFill>
                  <a:schemeClr val="tx1"/>
                </a:solidFill>
                <a:latin typeface="Arial"/>
                <a:cs typeface="Arial"/>
              </a:defRPr>
            </a:lvl2pPr>
            <a:lvl3pPr marL="1143000" indent="-228600" defTabSz="903288" eaLnBrk="0" hangingPunct="0">
              <a:defRPr sz="2400" b="1">
                <a:solidFill>
                  <a:schemeClr val="tx1"/>
                </a:solidFill>
                <a:latin typeface="Arial"/>
                <a:cs typeface="Arial"/>
              </a:defRPr>
            </a:lvl3pPr>
            <a:lvl4pPr marL="1600200" indent="-228600" defTabSz="903288" eaLnBrk="0" hangingPunct="0">
              <a:defRPr sz="2400" b="1">
                <a:solidFill>
                  <a:schemeClr val="tx1"/>
                </a:solidFill>
                <a:latin typeface="Arial"/>
                <a:cs typeface="Arial"/>
              </a:defRPr>
            </a:lvl4pPr>
            <a:lvl5pPr marL="2057400" indent="-228600" defTabSz="903288" eaLnBrk="0" hangingPunct="0">
              <a:defRPr sz="2400" b="1">
                <a:solidFill>
                  <a:schemeClr val="tx1"/>
                </a:solidFill>
                <a:latin typeface="Arial"/>
                <a:cs typeface="Arial"/>
              </a:defRPr>
            </a:lvl5pPr>
            <a:lvl6pPr marL="2514600" indent="-228600" defTabSz="903288" eaLnBrk="0" fontAlgn="base" hangingPunct="0">
              <a:spcBef>
                <a:spcPct val="0"/>
              </a:spcBef>
              <a:spcAft>
                <a:spcPct val="0"/>
              </a:spcAft>
              <a:defRPr sz="2400" b="1">
                <a:solidFill>
                  <a:schemeClr val="tx1"/>
                </a:solidFill>
                <a:latin typeface="Arial"/>
                <a:cs typeface="Arial"/>
              </a:defRPr>
            </a:lvl6pPr>
            <a:lvl7pPr marL="2971800" indent="-228600" defTabSz="903288" eaLnBrk="0" fontAlgn="base" hangingPunct="0">
              <a:spcBef>
                <a:spcPct val="0"/>
              </a:spcBef>
              <a:spcAft>
                <a:spcPct val="0"/>
              </a:spcAft>
              <a:defRPr sz="2400" b="1">
                <a:solidFill>
                  <a:schemeClr val="tx1"/>
                </a:solidFill>
                <a:latin typeface="Arial"/>
                <a:cs typeface="Arial"/>
              </a:defRPr>
            </a:lvl7pPr>
            <a:lvl8pPr marL="3429000" indent="-228600" defTabSz="903288" eaLnBrk="0" fontAlgn="base" hangingPunct="0">
              <a:spcBef>
                <a:spcPct val="0"/>
              </a:spcBef>
              <a:spcAft>
                <a:spcPct val="0"/>
              </a:spcAft>
              <a:defRPr sz="2400" b="1">
                <a:solidFill>
                  <a:schemeClr val="tx1"/>
                </a:solidFill>
                <a:latin typeface="Arial"/>
                <a:cs typeface="Arial"/>
              </a:defRPr>
            </a:lvl8pPr>
            <a:lvl9pPr marL="3886200" indent="-228600" defTabSz="903288" eaLnBrk="0" fontAlgn="base" hangingPunct="0">
              <a:spcBef>
                <a:spcPct val="0"/>
              </a:spcBef>
              <a:spcAft>
                <a:spcPct val="0"/>
              </a:spcAft>
              <a:defRPr sz="2400" b="1">
                <a:solidFill>
                  <a:schemeClr val="tx1"/>
                </a:solidFill>
                <a:latin typeface="Arial"/>
                <a:cs typeface="Arial"/>
              </a:defRPr>
            </a:lvl9pPr>
          </a:lstStyle>
          <a:p>
            <a:pPr algn="r" rtl="0"/>
            <a:fld id="{7C839C26-801B-42B6-A101-60F37FE2B0A8}" type="slidenum">
              <a:rPr sz="800" b="0">
                <a:solidFill>
                  <a:prstClr val="black"/>
                </a:solidFill>
              </a:rPr>
              <a:pPr algn="r" rtl="0"/>
              <a:t>972</a:t>
            </a:fld>
            <a:endParaRPr sz="800" b="0">
              <a:solidFill>
                <a:prstClr val="black"/>
              </a:solidFill>
            </a:endParaRPr>
          </a:p>
        </p:txBody>
      </p:sp>
      <p:sp>
        <p:nvSpPr>
          <p:cNvPr id="18435" name="Rectangle 2"/>
          <p:cNvSpPr>
            <a:spLocks noGrp="1" noRot="1" noChangeAspect="1" noChangeArrowheads="1" noTextEdit="1"/>
          </p:cNvSpPr>
          <p:nvPr>
            <p:ph type="sldImg"/>
          </p:nvPr>
        </p:nvSpPr>
        <p:spPr>
          <a:xfrm>
            <a:off x="1168400" y="1243013"/>
            <a:ext cx="4470400" cy="3354387"/>
          </a:xfrm>
        </p:spPr>
      </p:sp>
      <p:sp>
        <p:nvSpPr>
          <p:cNvPr id="1843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buFontTx/>
              <a:buNone/>
            </a:pPr>
            <a:r>
              <a:rPr lang="zh-TW"/>
              <a:t>15 - IP靜態路由</a:t>
            </a:r>
          </a:p>
          <a:p>
            <a:pPr rtl="0">
              <a:buFontTx/>
              <a:buNone/>
            </a:pPr>
            <a:r>
              <a:rPr lang="zh-TW"/>
              <a:t>15.0 – 簡介</a:t>
            </a:r>
          </a:p>
          <a:p>
            <a:pPr rtl="0">
              <a:buFontTx/>
              <a:buNone/>
            </a:pPr>
            <a:r>
              <a:rPr lang="zh-TW"/>
              <a:t>15.0.2 — 我將學會在本單元中做什麼？</a:t>
            </a:r>
          </a:p>
        </p:txBody>
      </p:sp>
    </p:spTree>
    <p:extLst>
      <p:ext uri="{BB962C8B-B14F-4D97-AF65-F5344CB8AC3E}">
        <p14:creationId xmlns:p14="http://schemas.microsoft.com/office/powerpoint/2010/main" val="4238768942"/>
      </p:ext>
    </p:extLst>
  </p:cSld>
  <p:clrMapOvr>
    <a:masterClrMapping/>
  </p:clrMapOvr>
</p:notes>
</file>

<file path=ppt/notesSlides/notesSlide973.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15 — IP靜態路由</a:t>
            </a:r>
          </a:p>
          <a:p>
            <a:pPr rtl="0"/>
            <a:r>
              <a:rPr lang="zh-TW"/>
              <a:t>15.1 – 靜態路由</a:t>
            </a:r>
          </a:p>
          <a:p>
            <a:pPr rtl="0"/>
            <a:r>
              <a:rPr lang="zh-TW"/>
              <a:t>15.1.1 - 靜態路由類型</a:t>
            </a:r>
          </a:p>
        </p:txBody>
      </p:sp>
      <p:sp>
        <p:nvSpPr>
          <p:cNvPr id="4" name="Slide Number Placeholder 3"/>
          <p:cNvSpPr>
            <a:spLocks noGrp="1"/>
          </p:cNvSpPr>
          <p:nvPr>
            <p:ph type="sldNum" sz="quarter" idx="5"/>
          </p:nvPr>
        </p:nvSpPr>
        <p:spPr/>
        <p:txBody>
          <a:bodyPr/>
          <a:lstStyle/>
          <a:p>
            <a:pPr rtl="0"/>
            <a:fld id="{5641018C-6CAF-B84E-B92C-ECB119457FBA}" type="slidenum">
              <a:rPr/>
              <a:t>973</a:t>
            </a:fld>
            <a:endParaRPr/>
          </a:p>
        </p:txBody>
      </p:sp>
    </p:spTree>
    <p:extLst>
      <p:ext uri="{BB962C8B-B14F-4D97-AF65-F5344CB8AC3E}">
        <p14:creationId xmlns:p14="http://schemas.microsoft.com/office/powerpoint/2010/main" val="2489362758"/>
      </p:ext>
    </p:extLst>
  </p:cSld>
  <p:clrMapOvr>
    <a:masterClrMapping/>
  </p:clrMapOvr>
</p:notes>
</file>

<file path=ppt/notesSlides/notesSlide974.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15 — IP靜態路由</a:t>
            </a:r>
          </a:p>
          <a:p>
            <a:pPr rtl="0"/>
            <a:r>
              <a:rPr lang="zh-TW"/>
              <a:t>15.1 – 靜態路由</a:t>
            </a:r>
          </a:p>
          <a:p>
            <a:pPr rtl="0"/>
            <a:r>
              <a:rPr lang="zh-TW"/>
              <a:t>15.1.2 - </a:t>
            </a:r>
            <a:r>
              <a:rPr lang="zh-TW" sz="1200"/>
              <a:t>下一跳選項</a:t>
            </a:r>
          </a:p>
        </p:txBody>
      </p:sp>
      <p:sp>
        <p:nvSpPr>
          <p:cNvPr id="4" name="Slide Number Placeholder 3"/>
          <p:cNvSpPr>
            <a:spLocks noGrp="1"/>
          </p:cNvSpPr>
          <p:nvPr>
            <p:ph type="sldNum" sz="quarter" idx="5"/>
          </p:nvPr>
        </p:nvSpPr>
        <p:spPr/>
        <p:txBody>
          <a:bodyPr/>
          <a:lstStyle/>
          <a:p>
            <a:pPr rtl="0"/>
            <a:fld id="{5641018C-6CAF-B84E-B92C-ECB119457FBA}" type="slidenum">
              <a:rPr/>
              <a:t>974</a:t>
            </a:fld>
            <a:endParaRPr/>
          </a:p>
        </p:txBody>
      </p:sp>
    </p:spTree>
    <p:extLst>
      <p:ext uri="{BB962C8B-B14F-4D97-AF65-F5344CB8AC3E}">
        <p14:creationId xmlns:p14="http://schemas.microsoft.com/office/powerpoint/2010/main" val="2423559162"/>
      </p:ext>
    </p:extLst>
  </p:cSld>
  <p:clrMapOvr>
    <a:masterClrMapping/>
  </p:clrMapOvr>
</p:notes>
</file>

<file path=ppt/notesSlides/notesSlide975.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15 — IP靜態路由</a:t>
            </a:r>
          </a:p>
          <a:p>
            <a:pPr rtl="0"/>
            <a:r>
              <a:rPr lang="zh-TW"/>
              <a:t>15.1 – 靜態路由</a:t>
            </a:r>
          </a:p>
          <a:p>
            <a:pPr rtl="0"/>
            <a:r>
              <a:rPr lang="zh-TW"/>
              <a:t>15.1.3- </a:t>
            </a:r>
            <a:r>
              <a:rPr lang="zh-TW" sz="1200"/>
              <a:t>IPv4 靜態路由命令</a:t>
            </a:r>
          </a:p>
        </p:txBody>
      </p:sp>
      <p:sp>
        <p:nvSpPr>
          <p:cNvPr id="4" name="Slide Number Placeholder 3"/>
          <p:cNvSpPr>
            <a:spLocks noGrp="1"/>
          </p:cNvSpPr>
          <p:nvPr>
            <p:ph type="sldNum" sz="quarter" idx="5"/>
          </p:nvPr>
        </p:nvSpPr>
        <p:spPr/>
        <p:txBody>
          <a:bodyPr/>
          <a:lstStyle/>
          <a:p>
            <a:pPr rtl="0"/>
            <a:fld id="{5641018C-6CAF-B84E-B92C-ECB119457FBA}" type="slidenum">
              <a:rPr/>
              <a:t>975</a:t>
            </a:fld>
            <a:endParaRPr/>
          </a:p>
        </p:txBody>
      </p:sp>
    </p:spTree>
    <p:extLst>
      <p:ext uri="{BB962C8B-B14F-4D97-AF65-F5344CB8AC3E}">
        <p14:creationId xmlns:p14="http://schemas.microsoft.com/office/powerpoint/2010/main" val="4252237809"/>
      </p:ext>
    </p:extLst>
  </p:cSld>
  <p:clrMapOvr>
    <a:masterClrMapping/>
  </p:clrMapOvr>
</p:notes>
</file>

<file path=ppt/notesSlides/notesSlide976.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15 — IP靜態路由</a:t>
            </a:r>
          </a:p>
          <a:p>
            <a:pPr rtl="0"/>
            <a:r>
              <a:rPr lang="zh-TW"/>
              <a:t>15.1 – 靜態路由</a:t>
            </a:r>
          </a:p>
          <a:p>
            <a:pPr rtl="0"/>
            <a:r>
              <a:rPr lang="zh-TW"/>
              <a:t>15.1.4- </a:t>
            </a:r>
            <a:r>
              <a:rPr lang="zh-TW" sz="1200"/>
              <a:t>IPv6 靜態路由命令</a:t>
            </a:r>
          </a:p>
        </p:txBody>
      </p:sp>
      <p:sp>
        <p:nvSpPr>
          <p:cNvPr id="4" name="Slide Number Placeholder 3"/>
          <p:cNvSpPr>
            <a:spLocks noGrp="1"/>
          </p:cNvSpPr>
          <p:nvPr>
            <p:ph type="sldNum" sz="quarter" idx="5"/>
          </p:nvPr>
        </p:nvSpPr>
        <p:spPr/>
        <p:txBody>
          <a:bodyPr/>
          <a:lstStyle/>
          <a:p>
            <a:pPr rtl="0"/>
            <a:fld id="{5641018C-6CAF-B84E-B92C-ECB119457FBA}" type="slidenum">
              <a:rPr/>
              <a:t>976</a:t>
            </a:fld>
            <a:endParaRPr/>
          </a:p>
        </p:txBody>
      </p:sp>
    </p:spTree>
    <p:extLst>
      <p:ext uri="{BB962C8B-B14F-4D97-AF65-F5344CB8AC3E}">
        <p14:creationId xmlns:p14="http://schemas.microsoft.com/office/powerpoint/2010/main" val="1266116242"/>
      </p:ext>
    </p:extLst>
  </p:cSld>
  <p:clrMapOvr>
    <a:masterClrMapping/>
  </p:clrMapOvr>
</p:notes>
</file>

<file path=ppt/notesSlides/notesSlide977.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15 — IP靜態路由</a:t>
            </a:r>
          </a:p>
          <a:p>
            <a:pPr rtl="0"/>
            <a:r>
              <a:rPr lang="zh-TW"/>
              <a:t>15.1 – 靜態路由</a:t>
            </a:r>
          </a:p>
          <a:p>
            <a:pPr rtl="0"/>
            <a:r>
              <a:rPr lang="zh-TW"/>
              <a:t>15.1.5- </a:t>
            </a:r>
            <a:r>
              <a:rPr lang="zh-TW" sz="1200"/>
              <a:t>雙堆疊拓樸</a:t>
            </a:r>
          </a:p>
        </p:txBody>
      </p:sp>
      <p:sp>
        <p:nvSpPr>
          <p:cNvPr id="4" name="Slide Number Placeholder 3"/>
          <p:cNvSpPr>
            <a:spLocks noGrp="1"/>
          </p:cNvSpPr>
          <p:nvPr>
            <p:ph type="sldNum" sz="quarter" idx="5"/>
          </p:nvPr>
        </p:nvSpPr>
        <p:spPr/>
        <p:txBody>
          <a:bodyPr/>
          <a:lstStyle/>
          <a:p>
            <a:pPr rtl="0"/>
            <a:fld id="{5641018C-6CAF-B84E-B92C-ECB119457FBA}" type="slidenum">
              <a:rPr/>
              <a:t>977</a:t>
            </a:fld>
            <a:endParaRPr/>
          </a:p>
        </p:txBody>
      </p:sp>
    </p:spTree>
    <p:extLst>
      <p:ext uri="{BB962C8B-B14F-4D97-AF65-F5344CB8AC3E}">
        <p14:creationId xmlns:p14="http://schemas.microsoft.com/office/powerpoint/2010/main" val="2777552414"/>
      </p:ext>
    </p:extLst>
  </p:cSld>
  <p:clrMapOvr>
    <a:masterClrMapping/>
  </p:clrMapOvr>
</p:notes>
</file>

<file path=ppt/notesSlides/notesSlide978.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15 — IP靜態路由</a:t>
            </a:r>
          </a:p>
          <a:p>
            <a:pPr rtl="0"/>
            <a:r>
              <a:rPr lang="zh-TW"/>
              <a:t>15.1 – 靜態路由</a:t>
            </a:r>
          </a:p>
          <a:p>
            <a:pPr rtl="0"/>
            <a:r>
              <a:rPr lang="zh-TW"/>
              <a:t>15.1.6- </a:t>
            </a:r>
            <a:r>
              <a:rPr lang="zh-TW" sz="1200"/>
              <a:t>IPv4 初始路由表</a:t>
            </a:r>
          </a:p>
        </p:txBody>
      </p:sp>
      <p:sp>
        <p:nvSpPr>
          <p:cNvPr id="4" name="Slide Number Placeholder 3"/>
          <p:cNvSpPr>
            <a:spLocks noGrp="1"/>
          </p:cNvSpPr>
          <p:nvPr>
            <p:ph type="sldNum" sz="quarter" idx="5"/>
          </p:nvPr>
        </p:nvSpPr>
        <p:spPr/>
        <p:txBody>
          <a:bodyPr/>
          <a:lstStyle/>
          <a:p>
            <a:pPr rtl="0"/>
            <a:fld id="{5641018C-6CAF-B84E-B92C-ECB119457FBA}" type="slidenum">
              <a:rPr/>
              <a:t>978</a:t>
            </a:fld>
            <a:endParaRPr/>
          </a:p>
        </p:txBody>
      </p:sp>
    </p:spTree>
    <p:extLst>
      <p:ext uri="{BB962C8B-B14F-4D97-AF65-F5344CB8AC3E}">
        <p14:creationId xmlns:p14="http://schemas.microsoft.com/office/powerpoint/2010/main" val="204926637"/>
      </p:ext>
    </p:extLst>
  </p:cSld>
  <p:clrMapOvr>
    <a:masterClrMapping/>
  </p:clrMapOvr>
</p:notes>
</file>

<file path=ppt/notesSlides/notesSlide979.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15 — IP靜態路由</a:t>
            </a:r>
          </a:p>
          <a:p>
            <a:pPr rtl="0"/>
            <a:r>
              <a:rPr lang="zh-TW"/>
              <a:t>15.1 – 靜態路由</a:t>
            </a:r>
          </a:p>
          <a:p>
            <a:pPr rtl="0"/>
            <a:r>
              <a:rPr lang="zh-TW"/>
              <a:t>15.1.7- </a:t>
            </a:r>
            <a:r>
              <a:rPr lang="zh-TW" sz="1200"/>
              <a:t>IPv6 初始路由表</a:t>
            </a:r>
          </a:p>
          <a:p>
            <a:pPr rtl="0"/>
            <a:r>
              <a:rPr lang="zh-TW" sz="1200"/>
              <a:t>15.1.8 - 檢查你的理解 - 靜態路由</a:t>
            </a:r>
          </a:p>
        </p:txBody>
      </p:sp>
      <p:sp>
        <p:nvSpPr>
          <p:cNvPr id="4" name="Slide Number Placeholder 3"/>
          <p:cNvSpPr>
            <a:spLocks noGrp="1"/>
          </p:cNvSpPr>
          <p:nvPr>
            <p:ph type="sldNum" sz="quarter" idx="5"/>
          </p:nvPr>
        </p:nvSpPr>
        <p:spPr/>
        <p:txBody>
          <a:bodyPr/>
          <a:lstStyle/>
          <a:p>
            <a:pPr rtl="0"/>
            <a:fld id="{5641018C-6CAF-B84E-B92C-ECB119457FBA}" type="slidenum">
              <a:rPr/>
              <a:t>979</a:t>
            </a:fld>
            <a:endParaRPr/>
          </a:p>
        </p:txBody>
      </p:sp>
    </p:spTree>
    <p:extLst>
      <p:ext uri="{BB962C8B-B14F-4D97-AF65-F5344CB8AC3E}">
        <p14:creationId xmlns:p14="http://schemas.microsoft.com/office/powerpoint/2010/main" val="4001524994"/>
      </p:ext>
    </p:extLst>
  </p:cSld>
  <p:clrMapOvr>
    <a:masterClrMapping/>
  </p:clrMapOvr>
</p:notes>
</file>

<file path=ppt/notesSlides/notesSlide98.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buFontTx/>
              <a:buNone/>
            </a:pPr>
            <a:r>
              <a:rPr lang="zh-TW" sz="1200" b="0"/>
              <a:t>3 – </a:t>
            </a:r>
            <a:r>
              <a:rPr lang="zh-TW" sz="1200">
                <a:solidFill>
                  <a:schemeClr val="accent5">
                    <a:lumMod val="40000"/>
                    <a:lumOff val="60000"/>
                  </a:schemeClr>
                </a:solidFill>
              </a:rPr>
              <a:t>協議和模式</a:t>
            </a:r>
          </a:p>
          <a:p>
            <a:pPr rtl="0">
              <a:buFontTx/>
              <a:buNone/>
            </a:pPr>
            <a:r>
              <a:rPr lang="zh-TW" sz="1200" b="0"/>
              <a:t>3.3 – 通訊協定</a:t>
            </a:r>
            <a:r>
              <a:rPr lang="zh-TW" sz="1200" b="0" baseline="0"/>
              <a:t> 族</a:t>
            </a:r>
          </a:p>
          <a:p>
            <a:pPr rtl="0">
              <a:lnSpc>
                <a:spcPct val="80000"/>
              </a:lnSpc>
              <a:buFontTx/>
              <a:buNone/>
            </a:pPr>
            <a:r>
              <a:rPr lang="zh-TW" sz="1200" kern="1200">
                <a:solidFill>
                  <a:schemeClr val="tx1"/>
                </a:solidFill>
                <a:latin typeface="Arial"/>
                <a:ea typeface="ＭＳ Ｐゴシック" charset="0"/>
                <a:cs typeface="ＭＳ Ｐゴシック" charset="0"/>
              </a:rPr>
              <a:t>3.3.4</a:t>
            </a:r>
            <a:r>
              <a:rPr lang="zh-TW" sz="1200" kern="1200" baseline="0">
                <a:solidFill>
                  <a:schemeClr val="tx1"/>
                </a:solidFill>
                <a:latin typeface="Arial"/>
                <a:ea typeface="ＭＳ Ｐゴシック" charset="0"/>
                <a:cs typeface="ＭＳ Ｐゴシック" charset="0"/>
              </a:rPr>
              <a:t> </a:t>
            </a:r>
            <a:r>
              <a:rPr lang="zh-TW" sz="1200" kern="1200">
                <a:solidFill>
                  <a:schemeClr val="tx1"/>
                </a:solidFill>
                <a:latin typeface="Arial"/>
                <a:ea typeface="ＭＳ Ｐゴシック" charset="0"/>
                <a:cs typeface="ＭＳ Ｐゴシック" charset="0"/>
              </a:rPr>
              <a:t>— </a:t>
            </a:r>
            <a:r>
              <a:rPr lang="zh-TW"/>
              <a:t>TCP/IP 通訊協定套件 </a:t>
            </a:r>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98</a:t>
            </a:fld>
            <a:endParaRPr>
              <a:solidFill>
                <a:prstClr val="black"/>
              </a:solidFill>
            </a:endParaRPr>
          </a:p>
        </p:txBody>
      </p:sp>
    </p:spTree>
    <p:extLst>
      <p:ext uri="{BB962C8B-B14F-4D97-AF65-F5344CB8AC3E}">
        <p14:creationId xmlns:p14="http://schemas.microsoft.com/office/powerpoint/2010/main" val="1211477645"/>
      </p:ext>
    </p:extLst>
  </p:cSld>
  <p:clrMapOvr>
    <a:masterClrMapping/>
  </p:clrMapOvr>
</p:notes>
</file>

<file path=ppt/notesSlides/notesSlide980.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15 — 靜態 IP 路由</a:t>
            </a:r>
          </a:p>
          <a:p>
            <a:pPr rtl="0"/>
            <a:r>
              <a:rPr lang="zh-TW"/>
              <a:t>15.2 設定 IP 靜態路由</a:t>
            </a:r>
          </a:p>
          <a:p>
            <a:pPr rtl="0"/>
            <a:r>
              <a:rPr lang="zh-TW"/>
              <a:t>15.2.1 - IPv4 下一跳靜態路由</a:t>
            </a:r>
          </a:p>
        </p:txBody>
      </p:sp>
      <p:sp>
        <p:nvSpPr>
          <p:cNvPr id="4" name="Slide Number Placeholder 3"/>
          <p:cNvSpPr>
            <a:spLocks noGrp="1"/>
          </p:cNvSpPr>
          <p:nvPr>
            <p:ph type="sldNum" sz="quarter" idx="5"/>
          </p:nvPr>
        </p:nvSpPr>
        <p:spPr/>
        <p:txBody>
          <a:bodyPr/>
          <a:lstStyle/>
          <a:p>
            <a:pPr rtl="0"/>
            <a:fld id="{5641018C-6CAF-B84E-B92C-ECB119457FBA}" type="slidenum">
              <a:rPr/>
              <a:t>980</a:t>
            </a:fld>
            <a:endParaRPr/>
          </a:p>
        </p:txBody>
      </p:sp>
    </p:spTree>
    <p:extLst>
      <p:ext uri="{BB962C8B-B14F-4D97-AF65-F5344CB8AC3E}">
        <p14:creationId xmlns:p14="http://schemas.microsoft.com/office/powerpoint/2010/main" val="88029183"/>
      </p:ext>
    </p:extLst>
  </p:cSld>
  <p:clrMapOvr>
    <a:masterClrMapping/>
  </p:clrMapOvr>
</p:notes>
</file>

<file path=ppt/notesSlides/notesSlide981.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15 — 靜態 IP 路由</a:t>
            </a:r>
          </a:p>
          <a:p>
            <a:pPr rtl="0"/>
            <a:r>
              <a:rPr lang="zh-TW"/>
              <a:t>15.2 設定 IP 靜態路由</a:t>
            </a:r>
          </a:p>
          <a:p>
            <a:pPr rtl="0"/>
            <a:r>
              <a:rPr lang="zh-TW"/>
              <a:t>15.2.2 - IPv6 下一跳靜態路由</a:t>
            </a:r>
          </a:p>
        </p:txBody>
      </p:sp>
      <p:sp>
        <p:nvSpPr>
          <p:cNvPr id="4" name="Slide Number Placeholder 3"/>
          <p:cNvSpPr>
            <a:spLocks noGrp="1"/>
          </p:cNvSpPr>
          <p:nvPr>
            <p:ph type="sldNum" sz="quarter" idx="5"/>
          </p:nvPr>
        </p:nvSpPr>
        <p:spPr/>
        <p:txBody>
          <a:bodyPr/>
          <a:lstStyle/>
          <a:p>
            <a:pPr rtl="0"/>
            <a:fld id="{5641018C-6CAF-B84E-B92C-ECB119457FBA}" type="slidenum">
              <a:rPr/>
              <a:t>981</a:t>
            </a:fld>
            <a:endParaRPr/>
          </a:p>
        </p:txBody>
      </p:sp>
    </p:spTree>
    <p:extLst>
      <p:ext uri="{BB962C8B-B14F-4D97-AF65-F5344CB8AC3E}">
        <p14:creationId xmlns:p14="http://schemas.microsoft.com/office/powerpoint/2010/main" val="4104910877"/>
      </p:ext>
    </p:extLst>
  </p:cSld>
  <p:clrMapOvr>
    <a:masterClrMapping/>
  </p:clrMapOvr>
</p:notes>
</file>

<file path=ppt/notesSlides/notesSlide982.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15 — 靜態 IP 路由</a:t>
            </a:r>
          </a:p>
          <a:p>
            <a:pPr rtl="0"/>
            <a:r>
              <a:rPr lang="zh-TW"/>
              <a:t>15.2 設定 IP 靜態路由</a:t>
            </a:r>
          </a:p>
          <a:p>
            <a:pPr rtl="0"/>
            <a:r>
              <a:rPr lang="zh-TW"/>
              <a:t>15.2.3 - </a:t>
            </a:r>
            <a:r>
              <a:rPr lang="zh-TW" sz="1200"/>
              <a:t>IPv4 直接連接的靜態路由</a:t>
            </a:r>
          </a:p>
        </p:txBody>
      </p:sp>
      <p:sp>
        <p:nvSpPr>
          <p:cNvPr id="4" name="Slide Number Placeholder 3"/>
          <p:cNvSpPr>
            <a:spLocks noGrp="1"/>
          </p:cNvSpPr>
          <p:nvPr>
            <p:ph type="sldNum" sz="quarter" idx="5"/>
          </p:nvPr>
        </p:nvSpPr>
        <p:spPr/>
        <p:txBody>
          <a:bodyPr/>
          <a:lstStyle/>
          <a:p>
            <a:pPr rtl="0"/>
            <a:fld id="{5641018C-6CAF-B84E-B92C-ECB119457FBA}" type="slidenum">
              <a:rPr/>
              <a:t>982</a:t>
            </a:fld>
            <a:endParaRPr/>
          </a:p>
        </p:txBody>
      </p:sp>
    </p:spTree>
    <p:extLst>
      <p:ext uri="{BB962C8B-B14F-4D97-AF65-F5344CB8AC3E}">
        <p14:creationId xmlns:p14="http://schemas.microsoft.com/office/powerpoint/2010/main" val="4164043412"/>
      </p:ext>
    </p:extLst>
  </p:cSld>
  <p:clrMapOvr>
    <a:masterClrMapping/>
  </p:clrMapOvr>
</p:notes>
</file>

<file path=ppt/notesSlides/notesSlide983.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15 — 靜態 IP 路由</a:t>
            </a:r>
          </a:p>
          <a:p>
            <a:pPr rtl="0"/>
            <a:r>
              <a:rPr lang="zh-TW"/>
              <a:t>15.2 設定 IP 靜態路由</a:t>
            </a:r>
          </a:p>
          <a:p>
            <a:pPr rtl="0"/>
            <a:r>
              <a:rPr lang="zh-TW"/>
              <a:t>15.2.4 - </a:t>
            </a:r>
            <a:r>
              <a:rPr lang="zh-TW" sz="1200"/>
              <a:t>IPv6 直接連接靜態路由</a:t>
            </a:r>
          </a:p>
        </p:txBody>
      </p:sp>
      <p:sp>
        <p:nvSpPr>
          <p:cNvPr id="4" name="Slide Number Placeholder 3"/>
          <p:cNvSpPr>
            <a:spLocks noGrp="1"/>
          </p:cNvSpPr>
          <p:nvPr>
            <p:ph type="sldNum" sz="quarter" idx="5"/>
          </p:nvPr>
        </p:nvSpPr>
        <p:spPr/>
        <p:txBody>
          <a:bodyPr/>
          <a:lstStyle/>
          <a:p>
            <a:pPr rtl="0"/>
            <a:fld id="{5641018C-6CAF-B84E-B92C-ECB119457FBA}" type="slidenum">
              <a:rPr/>
              <a:t>983</a:t>
            </a:fld>
            <a:endParaRPr/>
          </a:p>
        </p:txBody>
      </p:sp>
    </p:spTree>
    <p:extLst>
      <p:ext uri="{BB962C8B-B14F-4D97-AF65-F5344CB8AC3E}">
        <p14:creationId xmlns:p14="http://schemas.microsoft.com/office/powerpoint/2010/main" val="429533331"/>
      </p:ext>
    </p:extLst>
  </p:cSld>
  <p:clrMapOvr>
    <a:masterClrMapping/>
  </p:clrMapOvr>
</p:notes>
</file>

<file path=ppt/notesSlides/notesSlide984.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15 — 靜態 IP 路由</a:t>
            </a:r>
          </a:p>
          <a:p>
            <a:pPr rtl="0"/>
            <a:r>
              <a:rPr lang="zh-TW"/>
              <a:t>15.2 設定 IP 靜態路由</a:t>
            </a:r>
          </a:p>
          <a:p>
            <a:pPr rtl="0"/>
            <a:r>
              <a:rPr lang="zh-TW"/>
              <a:t>15.2.5 - </a:t>
            </a:r>
            <a:r>
              <a:rPr lang="zh-TW" sz="1200"/>
              <a:t>IPv4 完全指定靜態路由</a:t>
            </a:r>
          </a:p>
        </p:txBody>
      </p:sp>
      <p:sp>
        <p:nvSpPr>
          <p:cNvPr id="4" name="Slide Number Placeholder 3"/>
          <p:cNvSpPr>
            <a:spLocks noGrp="1"/>
          </p:cNvSpPr>
          <p:nvPr>
            <p:ph type="sldNum" sz="quarter" idx="5"/>
          </p:nvPr>
        </p:nvSpPr>
        <p:spPr/>
        <p:txBody>
          <a:bodyPr/>
          <a:lstStyle/>
          <a:p>
            <a:pPr rtl="0"/>
            <a:fld id="{5641018C-6CAF-B84E-B92C-ECB119457FBA}" type="slidenum">
              <a:rPr/>
              <a:t>984</a:t>
            </a:fld>
            <a:endParaRPr/>
          </a:p>
        </p:txBody>
      </p:sp>
    </p:spTree>
    <p:extLst>
      <p:ext uri="{BB962C8B-B14F-4D97-AF65-F5344CB8AC3E}">
        <p14:creationId xmlns:p14="http://schemas.microsoft.com/office/powerpoint/2010/main" val="2482746853"/>
      </p:ext>
    </p:extLst>
  </p:cSld>
  <p:clrMapOvr>
    <a:masterClrMapping/>
  </p:clrMapOvr>
</p:notes>
</file>

<file path=ppt/notesSlides/notesSlide985.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15 — 靜態 IP 路由</a:t>
            </a:r>
          </a:p>
          <a:p>
            <a:pPr rtl="0"/>
            <a:r>
              <a:rPr lang="zh-TW"/>
              <a:t>15.2 設定 IP 靜態路由</a:t>
            </a:r>
          </a:p>
          <a:p>
            <a:pPr rtl="0"/>
            <a:r>
              <a:rPr lang="zh-TW"/>
              <a:t>15.2.6 - </a:t>
            </a:r>
            <a:r>
              <a:rPr lang="zh-TW" sz="1200"/>
              <a:t>IPv6 完全指定靜態路由</a:t>
            </a:r>
          </a:p>
        </p:txBody>
      </p:sp>
      <p:sp>
        <p:nvSpPr>
          <p:cNvPr id="4" name="Slide Number Placeholder 3"/>
          <p:cNvSpPr>
            <a:spLocks noGrp="1"/>
          </p:cNvSpPr>
          <p:nvPr>
            <p:ph type="sldNum" sz="quarter" idx="5"/>
          </p:nvPr>
        </p:nvSpPr>
        <p:spPr/>
        <p:txBody>
          <a:bodyPr/>
          <a:lstStyle/>
          <a:p>
            <a:pPr rtl="0"/>
            <a:fld id="{5641018C-6CAF-B84E-B92C-ECB119457FBA}" type="slidenum">
              <a:rPr/>
              <a:t>985</a:t>
            </a:fld>
            <a:endParaRPr/>
          </a:p>
        </p:txBody>
      </p:sp>
    </p:spTree>
    <p:extLst>
      <p:ext uri="{BB962C8B-B14F-4D97-AF65-F5344CB8AC3E}">
        <p14:creationId xmlns:p14="http://schemas.microsoft.com/office/powerpoint/2010/main" val="4100262283"/>
      </p:ext>
    </p:extLst>
  </p:cSld>
  <p:clrMapOvr>
    <a:masterClrMapping/>
  </p:clrMapOvr>
</p:notes>
</file>

<file path=ppt/notesSlides/notesSlide986.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15 — 靜態 IP 路由</a:t>
            </a:r>
          </a:p>
          <a:p>
            <a:pPr rtl="0"/>
            <a:r>
              <a:rPr lang="zh-TW"/>
              <a:t>15.2 設定 IP 靜態路由</a:t>
            </a:r>
          </a:p>
          <a:p>
            <a:pPr rtl="0"/>
            <a:r>
              <a:rPr lang="zh-TW"/>
              <a:t>15.2.6- </a:t>
            </a:r>
            <a:r>
              <a:rPr lang="zh-TW" sz="1200"/>
              <a:t>IPv6 完全指定靜態路由 (續) </a:t>
            </a:r>
          </a:p>
        </p:txBody>
      </p:sp>
      <p:sp>
        <p:nvSpPr>
          <p:cNvPr id="4" name="Slide Number Placeholder 3"/>
          <p:cNvSpPr>
            <a:spLocks noGrp="1"/>
          </p:cNvSpPr>
          <p:nvPr>
            <p:ph type="sldNum" sz="quarter" idx="5"/>
          </p:nvPr>
        </p:nvSpPr>
        <p:spPr/>
        <p:txBody>
          <a:bodyPr/>
          <a:lstStyle/>
          <a:p>
            <a:pPr rtl="0"/>
            <a:fld id="{5641018C-6CAF-B84E-B92C-ECB119457FBA}" type="slidenum">
              <a:rPr/>
              <a:t>986</a:t>
            </a:fld>
            <a:endParaRPr/>
          </a:p>
        </p:txBody>
      </p:sp>
    </p:spTree>
    <p:extLst>
      <p:ext uri="{BB962C8B-B14F-4D97-AF65-F5344CB8AC3E}">
        <p14:creationId xmlns:p14="http://schemas.microsoft.com/office/powerpoint/2010/main" val="3132593637"/>
      </p:ext>
    </p:extLst>
  </p:cSld>
  <p:clrMapOvr>
    <a:masterClrMapping/>
  </p:clrMapOvr>
</p:notes>
</file>

<file path=ppt/notesSlides/notesSlide987.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15 — 靜態 IP 路由</a:t>
            </a:r>
          </a:p>
          <a:p>
            <a:pPr rtl="0"/>
            <a:r>
              <a:rPr lang="zh-TW"/>
              <a:t>15.2 設定 IP 靜態路由</a:t>
            </a:r>
          </a:p>
          <a:p>
            <a:pPr rtl="0"/>
            <a:r>
              <a:rPr lang="zh-TW"/>
              <a:t>15.2.7 - 驗證靜態路由</a:t>
            </a:r>
          </a:p>
          <a:p>
            <a:pPr rtl="0"/>
            <a:r>
              <a:rPr lang="zh-TW"/>
              <a:t>15.2.8 - 語法檢查器-設定靜態路由</a:t>
            </a:r>
          </a:p>
        </p:txBody>
      </p:sp>
      <p:sp>
        <p:nvSpPr>
          <p:cNvPr id="4" name="Slide Number Placeholder 3"/>
          <p:cNvSpPr>
            <a:spLocks noGrp="1"/>
          </p:cNvSpPr>
          <p:nvPr>
            <p:ph type="sldNum" sz="quarter" idx="5"/>
          </p:nvPr>
        </p:nvSpPr>
        <p:spPr/>
        <p:txBody>
          <a:bodyPr/>
          <a:lstStyle/>
          <a:p>
            <a:pPr rtl="0"/>
            <a:fld id="{5641018C-6CAF-B84E-B92C-ECB119457FBA}" type="slidenum">
              <a:rPr/>
              <a:t>987</a:t>
            </a:fld>
            <a:endParaRPr/>
          </a:p>
        </p:txBody>
      </p:sp>
    </p:spTree>
    <p:extLst>
      <p:ext uri="{BB962C8B-B14F-4D97-AF65-F5344CB8AC3E}">
        <p14:creationId xmlns:p14="http://schemas.microsoft.com/office/powerpoint/2010/main" val="4290950697"/>
      </p:ext>
    </p:extLst>
  </p:cSld>
  <p:clrMapOvr>
    <a:masterClrMapping/>
  </p:clrMapOvr>
</p:notes>
</file>

<file path=ppt/notesSlides/notesSlide988.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15 — IP靜態路由</a:t>
            </a:r>
          </a:p>
          <a:p>
            <a:pPr rtl="0"/>
            <a:r>
              <a:rPr lang="zh-TW"/>
              <a:t>15.3 — 設定 IP 預設靜態路由</a:t>
            </a:r>
          </a:p>
          <a:p>
            <a:pPr rtl="0"/>
            <a:r>
              <a:rPr lang="zh-TW"/>
              <a:t>15.3.1 - 預設靜態路由</a:t>
            </a:r>
          </a:p>
        </p:txBody>
      </p:sp>
      <p:sp>
        <p:nvSpPr>
          <p:cNvPr id="4" name="Slide Number Placeholder 3"/>
          <p:cNvSpPr>
            <a:spLocks noGrp="1"/>
          </p:cNvSpPr>
          <p:nvPr>
            <p:ph type="sldNum" sz="quarter" idx="5"/>
          </p:nvPr>
        </p:nvSpPr>
        <p:spPr/>
        <p:txBody>
          <a:bodyPr/>
          <a:lstStyle/>
          <a:p>
            <a:pPr rtl="0"/>
            <a:fld id="{5641018C-6CAF-B84E-B92C-ECB119457FBA}" type="slidenum">
              <a:rPr/>
              <a:t>988</a:t>
            </a:fld>
            <a:endParaRPr/>
          </a:p>
        </p:txBody>
      </p:sp>
    </p:spTree>
    <p:extLst>
      <p:ext uri="{BB962C8B-B14F-4D97-AF65-F5344CB8AC3E}">
        <p14:creationId xmlns:p14="http://schemas.microsoft.com/office/powerpoint/2010/main" val="1174554670"/>
      </p:ext>
    </p:extLst>
  </p:cSld>
  <p:clrMapOvr>
    <a:masterClrMapping/>
  </p:clrMapOvr>
</p:notes>
</file>

<file path=ppt/notesSlides/notesSlide989.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15 — IP 靜態路由</a:t>
            </a:r>
          </a:p>
          <a:p>
            <a:pPr rtl="0"/>
            <a:r>
              <a:rPr lang="zh-TW"/>
              <a:t>15.3 — 設定 IP 預設靜態路由</a:t>
            </a:r>
          </a:p>
          <a:p>
            <a:pPr rtl="0"/>
            <a:r>
              <a:rPr lang="zh-TW"/>
              <a:t>15.3.1 - 預設靜態路由 (續)</a:t>
            </a:r>
          </a:p>
        </p:txBody>
      </p:sp>
      <p:sp>
        <p:nvSpPr>
          <p:cNvPr id="4" name="Slide Number Placeholder 3"/>
          <p:cNvSpPr>
            <a:spLocks noGrp="1"/>
          </p:cNvSpPr>
          <p:nvPr>
            <p:ph type="sldNum" sz="quarter" idx="5"/>
          </p:nvPr>
        </p:nvSpPr>
        <p:spPr/>
        <p:txBody>
          <a:bodyPr/>
          <a:lstStyle/>
          <a:p>
            <a:pPr rtl="0"/>
            <a:fld id="{5641018C-6CAF-B84E-B92C-ECB119457FBA}" type="slidenum">
              <a:rPr/>
              <a:t>989</a:t>
            </a:fld>
            <a:endParaRPr/>
          </a:p>
        </p:txBody>
      </p:sp>
    </p:spTree>
    <p:extLst>
      <p:ext uri="{BB962C8B-B14F-4D97-AF65-F5344CB8AC3E}">
        <p14:creationId xmlns:p14="http://schemas.microsoft.com/office/powerpoint/2010/main" val="3460474061"/>
      </p:ext>
    </p:extLst>
  </p:cSld>
  <p:clrMapOvr>
    <a:masterClrMapping/>
  </p:clrMapOvr>
</p:notes>
</file>

<file path=ppt/notesSlides/notesSlide99.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buFontTx/>
              <a:buNone/>
            </a:pPr>
            <a:r>
              <a:rPr lang="zh-TW" sz="1200" b="0"/>
              <a:t>3 – </a:t>
            </a:r>
            <a:r>
              <a:rPr lang="zh-TW" sz="1200">
                <a:solidFill>
                  <a:schemeClr val="accent5">
                    <a:lumMod val="40000"/>
                    <a:lumOff val="60000"/>
                  </a:schemeClr>
                </a:solidFill>
              </a:rPr>
              <a:t>協議和模式</a:t>
            </a:r>
          </a:p>
          <a:p>
            <a:pPr rtl="0">
              <a:buFontTx/>
              <a:buNone/>
            </a:pPr>
            <a:r>
              <a:rPr lang="zh-TW" sz="1200" b="0"/>
              <a:t>3.3 – 通訊協定</a:t>
            </a:r>
            <a:r>
              <a:rPr lang="zh-TW" sz="1200" b="0" baseline="0"/>
              <a:t> 族</a:t>
            </a:r>
          </a:p>
          <a:p>
            <a:pPr rtl="0">
              <a:lnSpc>
                <a:spcPct val="80000"/>
              </a:lnSpc>
              <a:buFontTx/>
              <a:buNone/>
            </a:pPr>
            <a:r>
              <a:rPr lang="zh-TW" sz="1200" kern="1200">
                <a:solidFill>
                  <a:schemeClr val="tx1"/>
                </a:solidFill>
                <a:latin typeface="Arial"/>
                <a:ea typeface="ＭＳ Ｐゴシック" charset="0"/>
                <a:cs typeface="ＭＳ Ｐゴシック" charset="0"/>
              </a:rPr>
              <a:t>3.3.5</a:t>
            </a:r>
            <a:r>
              <a:rPr lang="zh-TW" sz="1200" kern="1200" baseline="0">
                <a:solidFill>
                  <a:schemeClr val="tx1"/>
                </a:solidFill>
                <a:latin typeface="Arial"/>
                <a:ea typeface="ＭＳ Ｐゴシック" charset="0"/>
                <a:cs typeface="ＭＳ Ｐゴシック" charset="0"/>
              </a:rPr>
              <a:t> </a:t>
            </a:r>
            <a:r>
              <a:rPr lang="zh-TW" sz="1200" kern="1200">
                <a:solidFill>
                  <a:schemeClr val="tx1"/>
                </a:solidFill>
                <a:latin typeface="Arial"/>
                <a:ea typeface="ＭＳ Ｐゴシック" charset="0"/>
                <a:cs typeface="ＭＳ Ｐゴシック" charset="0"/>
              </a:rPr>
              <a:t>– </a:t>
            </a:r>
            <a:r>
              <a:rPr lang="zh-TW"/>
              <a:t>TCP/IP Communication Process</a:t>
            </a:r>
          </a:p>
          <a:p>
            <a:pPr marL="0" marR="0" lvl="0" indent="0" algn="l" defTabSz="457200" rtl="0" eaLnBrk="1" fontAlgn="auto" latinLnBrk="0" hangingPunct="1">
              <a:lnSpc>
                <a:spcPct val="80000"/>
              </a:lnSpc>
              <a:spcBef>
                <a:spcPct val="0"/>
              </a:spcBef>
              <a:spcAft>
                <a:spcPct val="0"/>
              </a:spcAft>
              <a:buClrTx/>
              <a:buSzTx/>
              <a:buFontTx/>
              <a:buNone/>
              <a:defRPr/>
            </a:pPr>
            <a:r>
              <a:rPr lang="zh-TW"/>
              <a:t>3.3.6 </a:t>
            </a:r>
            <a:r>
              <a:rPr lang="zh-TW" sz="1200">
                <a:effectLst/>
              </a:rPr>
              <a:t>— 檢查您的理解 —</a:t>
            </a:r>
            <a:r>
              <a:rPr lang="zh-TW" sz="1200" baseline="0">
                <a:effectLst/>
              </a:rPr>
              <a:t> </a:t>
            </a:r>
            <a:r>
              <a:rPr lang="zh-TW" sz="1200" b="0"/>
              <a:t>協議</a:t>
            </a:r>
            <a:r>
              <a:rPr lang="zh-TW" sz="1200" b="0" baseline="0"/>
              <a:t> 套房</a:t>
            </a:r>
          </a:p>
          <a:p>
            <a:pPr marL="0" marR="0" lvl="0" indent="0" algn="l" defTabSz="457200" rtl="0" eaLnBrk="1" fontAlgn="auto" latinLnBrk="0" hangingPunct="1">
              <a:lnSpc>
                <a:spcPct val="80000"/>
              </a:lnSpc>
              <a:spcBef>
                <a:spcPct val="0"/>
              </a:spcBef>
              <a:spcAft>
                <a:spcPct val="0"/>
              </a:spcAft>
              <a:buClrTx/>
              <a:buSzTx/>
              <a:buFontTx/>
              <a:buNone/>
              <a:defRPr/>
            </a:pPr>
            <a:endParaRPr lang="en-US"/>
          </a:p>
          <a:p>
            <a:pPr>
              <a:lnSpc>
                <a:spcPct val="80000"/>
              </a:lnSpc>
              <a:buFontTx/>
              <a:buNone/>
            </a:pPr>
            <a:endParaRPr lang="en-US"/>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99</a:t>
            </a:fld>
            <a:endParaRPr>
              <a:solidFill>
                <a:prstClr val="black"/>
              </a:solidFill>
            </a:endParaRPr>
          </a:p>
        </p:txBody>
      </p:sp>
    </p:spTree>
    <p:extLst>
      <p:ext uri="{BB962C8B-B14F-4D97-AF65-F5344CB8AC3E}">
        <p14:creationId xmlns:p14="http://schemas.microsoft.com/office/powerpoint/2010/main" val="2041070501"/>
      </p:ext>
    </p:extLst>
  </p:cSld>
  <p:clrMapOvr>
    <a:masterClrMapping/>
  </p:clrMapOvr>
</p:notes>
</file>

<file path=ppt/notesSlides/notesSlide990.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15 — IP靜態路由</a:t>
            </a:r>
          </a:p>
          <a:p>
            <a:pPr rtl="0"/>
            <a:r>
              <a:rPr lang="zh-TW"/>
              <a:t>15.3 — 設定 IP 預設靜態路由</a:t>
            </a:r>
          </a:p>
          <a:p>
            <a:pPr rtl="0"/>
            <a:r>
              <a:rPr lang="zh-TW"/>
              <a:t>15.3.2 - 設定預設靜態路由。</a:t>
            </a:r>
          </a:p>
        </p:txBody>
      </p:sp>
      <p:sp>
        <p:nvSpPr>
          <p:cNvPr id="4" name="Slide Number Placeholder 3"/>
          <p:cNvSpPr>
            <a:spLocks noGrp="1"/>
          </p:cNvSpPr>
          <p:nvPr>
            <p:ph type="sldNum" sz="quarter" idx="5"/>
          </p:nvPr>
        </p:nvSpPr>
        <p:spPr/>
        <p:txBody>
          <a:bodyPr/>
          <a:lstStyle/>
          <a:p>
            <a:pPr rtl="0"/>
            <a:fld id="{5641018C-6CAF-B84E-B92C-ECB119457FBA}" type="slidenum">
              <a:rPr/>
              <a:t>990</a:t>
            </a:fld>
            <a:endParaRPr/>
          </a:p>
        </p:txBody>
      </p:sp>
    </p:spTree>
    <p:extLst>
      <p:ext uri="{BB962C8B-B14F-4D97-AF65-F5344CB8AC3E}">
        <p14:creationId xmlns:p14="http://schemas.microsoft.com/office/powerpoint/2010/main" val="1846410679"/>
      </p:ext>
    </p:extLst>
  </p:cSld>
  <p:clrMapOvr>
    <a:masterClrMapping/>
  </p:clrMapOvr>
</p:notes>
</file>

<file path=ppt/notesSlides/notesSlide991.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15 — IP靜態路由</a:t>
            </a:r>
          </a:p>
          <a:p>
            <a:pPr rtl="0"/>
            <a:r>
              <a:rPr lang="zh-TW"/>
              <a:t>15.3 — 設定 IP 預設靜態路由</a:t>
            </a:r>
          </a:p>
          <a:p>
            <a:pPr rtl="0"/>
            <a:r>
              <a:rPr lang="zh-TW"/>
              <a:t>15.3.3 - 驗證預設靜態路由</a:t>
            </a:r>
          </a:p>
        </p:txBody>
      </p:sp>
      <p:sp>
        <p:nvSpPr>
          <p:cNvPr id="4" name="Slide Number Placeholder 3"/>
          <p:cNvSpPr>
            <a:spLocks noGrp="1"/>
          </p:cNvSpPr>
          <p:nvPr>
            <p:ph type="sldNum" sz="quarter" idx="5"/>
          </p:nvPr>
        </p:nvSpPr>
        <p:spPr/>
        <p:txBody>
          <a:bodyPr/>
          <a:lstStyle/>
          <a:p>
            <a:pPr rtl="0"/>
            <a:fld id="{5641018C-6CAF-B84E-B92C-ECB119457FBA}" type="slidenum">
              <a:rPr/>
              <a:t>991</a:t>
            </a:fld>
            <a:endParaRPr/>
          </a:p>
        </p:txBody>
      </p:sp>
    </p:spTree>
    <p:extLst>
      <p:ext uri="{BB962C8B-B14F-4D97-AF65-F5344CB8AC3E}">
        <p14:creationId xmlns:p14="http://schemas.microsoft.com/office/powerpoint/2010/main" val="2569197406"/>
      </p:ext>
    </p:extLst>
  </p:cSld>
  <p:clrMapOvr>
    <a:masterClrMapping/>
  </p:clrMapOvr>
</p:notes>
</file>

<file path=ppt/notesSlides/notesSlide992.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15 — IP靜態路由</a:t>
            </a:r>
          </a:p>
          <a:p>
            <a:pPr rtl="0"/>
            <a:r>
              <a:rPr lang="zh-TW"/>
              <a:t>15.3 — 設定 IP 預設靜態路由 </a:t>
            </a:r>
          </a:p>
          <a:p>
            <a:pPr rtl="0"/>
            <a:r>
              <a:rPr lang="zh-TW"/>
              <a:t>15.3.3 - 驗證預設靜態路由(續)</a:t>
            </a:r>
          </a:p>
          <a:p>
            <a:pPr rtl="0"/>
            <a:r>
              <a:rPr lang="zh-TW"/>
              <a:t>15.3.4 - 語法檢查器 - 設定預設靜態路由</a:t>
            </a:r>
          </a:p>
        </p:txBody>
      </p:sp>
      <p:sp>
        <p:nvSpPr>
          <p:cNvPr id="4" name="Slide Number Placeholder 3"/>
          <p:cNvSpPr>
            <a:spLocks noGrp="1"/>
          </p:cNvSpPr>
          <p:nvPr>
            <p:ph type="sldNum" sz="quarter" idx="5"/>
          </p:nvPr>
        </p:nvSpPr>
        <p:spPr/>
        <p:txBody>
          <a:bodyPr/>
          <a:lstStyle/>
          <a:p>
            <a:pPr rtl="0"/>
            <a:fld id="{5641018C-6CAF-B84E-B92C-ECB119457FBA}" type="slidenum">
              <a:rPr/>
              <a:t>992</a:t>
            </a:fld>
            <a:endParaRPr/>
          </a:p>
        </p:txBody>
      </p:sp>
    </p:spTree>
    <p:extLst>
      <p:ext uri="{BB962C8B-B14F-4D97-AF65-F5344CB8AC3E}">
        <p14:creationId xmlns:p14="http://schemas.microsoft.com/office/powerpoint/2010/main" val="2825732225"/>
      </p:ext>
    </p:extLst>
  </p:cSld>
  <p:clrMapOvr>
    <a:masterClrMapping/>
  </p:clrMapOvr>
</p:notes>
</file>

<file path=ppt/notesSlides/notesSlide993.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15 — IP靜態路由</a:t>
            </a:r>
          </a:p>
          <a:p>
            <a:pPr rtl="0"/>
            <a:r>
              <a:rPr lang="zh-TW"/>
              <a:t>15.4 – 設定浮動靜態路由。</a:t>
            </a:r>
          </a:p>
          <a:p>
            <a:pPr rtl="0"/>
            <a:r>
              <a:rPr lang="zh-TW"/>
              <a:t>15.4.1 - 浮動靜態路由</a:t>
            </a:r>
          </a:p>
        </p:txBody>
      </p:sp>
      <p:sp>
        <p:nvSpPr>
          <p:cNvPr id="4" name="Slide Number Placeholder 3"/>
          <p:cNvSpPr>
            <a:spLocks noGrp="1"/>
          </p:cNvSpPr>
          <p:nvPr>
            <p:ph type="sldNum" sz="quarter" idx="5"/>
          </p:nvPr>
        </p:nvSpPr>
        <p:spPr/>
        <p:txBody>
          <a:bodyPr/>
          <a:lstStyle/>
          <a:p>
            <a:pPr rtl="0"/>
            <a:fld id="{5641018C-6CAF-B84E-B92C-ECB119457FBA}" type="slidenum">
              <a:rPr/>
              <a:t>993</a:t>
            </a:fld>
            <a:endParaRPr/>
          </a:p>
        </p:txBody>
      </p:sp>
    </p:spTree>
    <p:extLst>
      <p:ext uri="{BB962C8B-B14F-4D97-AF65-F5344CB8AC3E}">
        <p14:creationId xmlns:p14="http://schemas.microsoft.com/office/powerpoint/2010/main" val="1992535836"/>
      </p:ext>
    </p:extLst>
  </p:cSld>
  <p:clrMapOvr>
    <a:masterClrMapping/>
  </p:clrMapOvr>
</p:notes>
</file>

<file path=ppt/notesSlides/notesSlide994.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15 — IP靜態路由</a:t>
            </a:r>
          </a:p>
          <a:p>
            <a:pPr rtl="0"/>
            <a:r>
              <a:rPr lang="zh-TW"/>
              <a:t>15.4 – 設定浮動靜態路由。</a:t>
            </a:r>
          </a:p>
          <a:p>
            <a:pPr rtl="0"/>
            <a:r>
              <a:rPr lang="zh-TW"/>
              <a:t>15.4.2 - </a:t>
            </a:r>
            <a:r>
              <a:rPr lang="zh-TW" sz="1200"/>
              <a:t>設定 IPv4 和 IPv6 浮動靜態路由</a:t>
            </a:r>
          </a:p>
        </p:txBody>
      </p:sp>
      <p:sp>
        <p:nvSpPr>
          <p:cNvPr id="4" name="Slide Number Placeholder 3"/>
          <p:cNvSpPr>
            <a:spLocks noGrp="1"/>
          </p:cNvSpPr>
          <p:nvPr>
            <p:ph type="sldNum" sz="quarter" idx="5"/>
          </p:nvPr>
        </p:nvSpPr>
        <p:spPr/>
        <p:txBody>
          <a:bodyPr/>
          <a:lstStyle/>
          <a:p>
            <a:pPr rtl="0"/>
            <a:fld id="{5641018C-6CAF-B84E-B92C-ECB119457FBA}" type="slidenum">
              <a:rPr/>
              <a:t>994</a:t>
            </a:fld>
            <a:endParaRPr/>
          </a:p>
        </p:txBody>
      </p:sp>
    </p:spTree>
    <p:extLst>
      <p:ext uri="{BB962C8B-B14F-4D97-AF65-F5344CB8AC3E}">
        <p14:creationId xmlns:p14="http://schemas.microsoft.com/office/powerpoint/2010/main" val="3900046421"/>
      </p:ext>
    </p:extLst>
  </p:cSld>
  <p:clrMapOvr>
    <a:masterClrMapping/>
  </p:clrMapOvr>
</p:notes>
</file>

<file path=ppt/notesSlides/notesSlide995.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15 — IP靜態路由</a:t>
            </a:r>
          </a:p>
          <a:p>
            <a:pPr rtl="0"/>
            <a:r>
              <a:rPr lang="zh-TW"/>
              <a:t>15.4 – 設定浮動靜態路由。</a:t>
            </a:r>
          </a:p>
          <a:p>
            <a:pPr rtl="0"/>
            <a:r>
              <a:rPr lang="zh-TW"/>
              <a:t>15.4.3 - </a:t>
            </a:r>
            <a:r>
              <a:rPr lang="zh-TW" sz="1200"/>
              <a:t>測試浮動靜態路由</a:t>
            </a:r>
          </a:p>
          <a:p>
            <a:pPr rtl="0"/>
            <a:r>
              <a:rPr lang="zh-TW" sz="1200"/>
              <a:t>15.4.4 - 語法檢查器 - 設定浮動靜態路由</a:t>
            </a:r>
          </a:p>
        </p:txBody>
      </p:sp>
      <p:sp>
        <p:nvSpPr>
          <p:cNvPr id="4" name="Slide Number Placeholder 3"/>
          <p:cNvSpPr>
            <a:spLocks noGrp="1"/>
          </p:cNvSpPr>
          <p:nvPr>
            <p:ph type="sldNum" sz="quarter" idx="5"/>
          </p:nvPr>
        </p:nvSpPr>
        <p:spPr/>
        <p:txBody>
          <a:bodyPr/>
          <a:lstStyle/>
          <a:p>
            <a:pPr rtl="0"/>
            <a:fld id="{5641018C-6CAF-B84E-B92C-ECB119457FBA}" type="slidenum">
              <a:rPr/>
              <a:t>995</a:t>
            </a:fld>
            <a:endParaRPr/>
          </a:p>
        </p:txBody>
      </p:sp>
    </p:spTree>
    <p:extLst>
      <p:ext uri="{BB962C8B-B14F-4D97-AF65-F5344CB8AC3E}">
        <p14:creationId xmlns:p14="http://schemas.microsoft.com/office/powerpoint/2010/main" val="1305320049"/>
      </p:ext>
    </p:extLst>
  </p:cSld>
  <p:clrMapOvr>
    <a:masterClrMapping/>
  </p:clrMapOvr>
</p:notes>
</file>

<file path=ppt/notesSlides/notesSlide996.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15 — IP靜態路由</a:t>
            </a:r>
          </a:p>
          <a:p>
            <a:pPr rtl="0"/>
            <a:r>
              <a:rPr lang="zh-TW"/>
              <a:t>15.5 - 設定靜態主機路由</a:t>
            </a:r>
          </a:p>
          <a:p>
            <a:pPr rtl="0"/>
            <a:r>
              <a:rPr lang="zh-TW"/>
              <a:t>15.5.1 - 主機路由</a:t>
            </a:r>
          </a:p>
        </p:txBody>
      </p:sp>
      <p:sp>
        <p:nvSpPr>
          <p:cNvPr id="4" name="Slide Number Placeholder 3"/>
          <p:cNvSpPr>
            <a:spLocks noGrp="1"/>
          </p:cNvSpPr>
          <p:nvPr>
            <p:ph type="sldNum" sz="quarter" idx="5"/>
          </p:nvPr>
        </p:nvSpPr>
        <p:spPr/>
        <p:txBody>
          <a:bodyPr/>
          <a:lstStyle/>
          <a:p>
            <a:pPr rtl="0"/>
            <a:fld id="{5641018C-6CAF-B84E-B92C-ECB119457FBA}" type="slidenum">
              <a:rPr/>
              <a:t>996</a:t>
            </a:fld>
            <a:endParaRPr/>
          </a:p>
        </p:txBody>
      </p:sp>
    </p:spTree>
    <p:extLst>
      <p:ext uri="{BB962C8B-B14F-4D97-AF65-F5344CB8AC3E}">
        <p14:creationId xmlns:p14="http://schemas.microsoft.com/office/powerpoint/2010/main" val="1367055343"/>
      </p:ext>
    </p:extLst>
  </p:cSld>
  <p:clrMapOvr>
    <a:masterClrMapping/>
  </p:clrMapOvr>
</p:notes>
</file>

<file path=ppt/notesSlides/notesSlide997.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15 — IP靜態路由</a:t>
            </a:r>
          </a:p>
          <a:p>
            <a:pPr rtl="0"/>
            <a:r>
              <a:rPr lang="zh-TW"/>
              <a:t>15.5 - 設定靜態主機路由</a:t>
            </a:r>
          </a:p>
          <a:p>
            <a:pPr rtl="0"/>
            <a:r>
              <a:rPr lang="zh-TW"/>
              <a:t>15.5.2- </a:t>
            </a:r>
            <a:r>
              <a:rPr lang="zh-TW" sz="1200"/>
              <a:t>自動安裝主機路由</a:t>
            </a:r>
          </a:p>
        </p:txBody>
      </p:sp>
      <p:sp>
        <p:nvSpPr>
          <p:cNvPr id="4" name="Slide Number Placeholder 3"/>
          <p:cNvSpPr>
            <a:spLocks noGrp="1"/>
          </p:cNvSpPr>
          <p:nvPr>
            <p:ph type="sldNum" sz="quarter" idx="5"/>
          </p:nvPr>
        </p:nvSpPr>
        <p:spPr/>
        <p:txBody>
          <a:bodyPr/>
          <a:lstStyle/>
          <a:p>
            <a:pPr rtl="0"/>
            <a:fld id="{5641018C-6CAF-B84E-B92C-ECB119457FBA}" type="slidenum">
              <a:rPr/>
              <a:t>997</a:t>
            </a:fld>
            <a:endParaRPr/>
          </a:p>
        </p:txBody>
      </p:sp>
    </p:spTree>
    <p:extLst>
      <p:ext uri="{BB962C8B-B14F-4D97-AF65-F5344CB8AC3E}">
        <p14:creationId xmlns:p14="http://schemas.microsoft.com/office/powerpoint/2010/main" val="1638288042"/>
      </p:ext>
    </p:extLst>
  </p:cSld>
  <p:clrMapOvr>
    <a:masterClrMapping/>
  </p:clrMapOvr>
</p:notes>
</file>

<file path=ppt/notesSlides/notesSlide998.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15 — IP靜態路由</a:t>
            </a:r>
          </a:p>
          <a:p>
            <a:pPr rtl="0"/>
            <a:r>
              <a:rPr lang="zh-TW"/>
              <a:t>15.5 - 設定靜態主機路由</a:t>
            </a:r>
          </a:p>
          <a:p>
            <a:pPr rtl="0"/>
            <a:r>
              <a:rPr lang="zh-TW"/>
              <a:t>15.5.3 - </a:t>
            </a:r>
            <a:r>
              <a:rPr lang="zh-TW" sz="1200"/>
              <a:t>靜態主機路由</a:t>
            </a:r>
          </a:p>
        </p:txBody>
      </p:sp>
      <p:sp>
        <p:nvSpPr>
          <p:cNvPr id="4" name="Slide Number Placeholder 3"/>
          <p:cNvSpPr>
            <a:spLocks noGrp="1"/>
          </p:cNvSpPr>
          <p:nvPr>
            <p:ph type="sldNum" sz="quarter" idx="5"/>
          </p:nvPr>
        </p:nvSpPr>
        <p:spPr/>
        <p:txBody>
          <a:bodyPr/>
          <a:lstStyle/>
          <a:p>
            <a:pPr rtl="0"/>
            <a:fld id="{5641018C-6CAF-B84E-B92C-ECB119457FBA}" type="slidenum">
              <a:rPr/>
              <a:t>998</a:t>
            </a:fld>
            <a:endParaRPr/>
          </a:p>
        </p:txBody>
      </p:sp>
    </p:spTree>
    <p:extLst>
      <p:ext uri="{BB962C8B-B14F-4D97-AF65-F5344CB8AC3E}">
        <p14:creationId xmlns:p14="http://schemas.microsoft.com/office/powerpoint/2010/main" val="636503015"/>
      </p:ext>
    </p:extLst>
  </p:cSld>
  <p:clrMapOvr>
    <a:masterClrMapping/>
  </p:clrMapOvr>
</p:notes>
</file>

<file path=ppt/notesSlides/notesSlide999.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68400" y="1243013"/>
            <a:ext cx="4470400" cy="3354387"/>
          </a:xfrm>
        </p:spPr>
      </p:sp>
      <p:sp>
        <p:nvSpPr>
          <p:cNvPr id="3" name="Notes Placeholder 2"/>
          <p:cNvSpPr>
            <a:spLocks noGrp="1"/>
          </p:cNvSpPr>
          <p:nvPr>
            <p:ph type="body" idx="1"/>
          </p:nvPr>
        </p:nvSpPr>
        <p:spPr/>
        <p:txBody>
          <a:bodyPr/>
          <a:lstStyle/>
          <a:p>
            <a:pPr rtl="0"/>
            <a:r>
              <a:rPr lang="zh-TW"/>
              <a:t>15 — IP靜態路由</a:t>
            </a:r>
          </a:p>
          <a:p>
            <a:pPr rtl="0"/>
            <a:r>
              <a:rPr lang="zh-TW"/>
              <a:t>15.5 - 設定靜態主機路由</a:t>
            </a:r>
          </a:p>
          <a:p>
            <a:pPr rtl="0"/>
            <a:r>
              <a:rPr lang="zh-TW"/>
              <a:t>15.5.4 - 設定 </a:t>
            </a:r>
            <a:r>
              <a:rPr lang="zh-TW" sz="1200"/>
              <a:t>靜態主機路由</a:t>
            </a:r>
          </a:p>
        </p:txBody>
      </p:sp>
      <p:sp>
        <p:nvSpPr>
          <p:cNvPr id="4" name="Slide Number Placeholder 3"/>
          <p:cNvSpPr>
            <a:spLocks noGrp="1"/>
          </p:cNvSpPr>
          <p:nvPr>
            <p:ph type="sldNum" sz="quarter" idx="5"/>
          </p:nvPr>
        </p:nvSpPr>
        <p:spPr/>
        <p:txBody>
          <a:bodyPr/>
          <a:lstStyle/>
          <a:p>
            <a:pPr rtl="0"/>
            <a:fld id="{5641018C-6CAF-B84E-B92C-ECB119457FBA}" type="slidenum">
              <a:rPr/>
              <a:t>999</a:t>
            </a:fld>
            <a:endParaRPr/>
          </a:p>
        </p:txBody>
      </p:sp>
    </p:spTree>
    <p:extLst>
      <p:ext uri="{BB962C8B-B14F-4D97-AF65-F5344CB8AC3E}">
        <p14:creationId xmlns:p14="http://schemas.microsoft.com/office/powerpoint/2010/main" val="1858127611"/>
      </p:ext>
    </p:extLst>
  </p:cSld>
  <p:clrMapOvr>
    <a:masterClrMapping/>
  </p:clrMapOvr>
</p:notes>
</file>

<file path=ppt/slideLayouts/_rels/slideLayout1.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2.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3.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4.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5.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6.xml.rels>&#65279;<?xml version="1.0" encoding="utf-8" standalone="yes"?><Relationships xmlns="http://schemas.openxmlformats.org/package/2006/relationships"><Relationship Id="rId1" Type="http://schemas.openxmlformats.org/officeDocument/2006/relationships/slideMaster" Target="../slideMasters/slideMaster2.xml" /></Relationships>
</file>

<file path=ppt/slideLayouts/_rels/slideLayout7.xml.rels>&#65279;<?xml version="1.0" encoding="utf-8" standalone="yes"?><Relationships xmlns="http://schemas.openxmlformats.org/package/2006/relationships"><Relationship Id="rId1" Type="http://schemas.openxmlformats.org/officeDocument/2006/relationships/slideMaster" Target="../slideMasters/slideMaster2.xml" /></Relationships>
</file>

<file path=ppt/slideLayouts/_rels/slideLayout8.xml.rels>&#65279;<?xml version="1.0" encoding="utf-8" standalone="yes"?><Relationships xmlns="http://schemas.openxmlformats.org/package/2006/relationships"><Relationship Id="rId1" Type="http://schemas.openxmlformats.org/officeDocument/2006/relationships/slideMaster" Target="../slideMasters/slideMaster2.xml" /></Relationships>
</file>

<file path=ppt/slideLayouts/slideLayout1.xml><?xml version="1.0" encoding="utf-8"?>
<p:sldLayout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userDrawn="1">
  <p:cSld name="Title and Content">
    <p:spTree>
      <p:nvGrpSpPr>
        <p:cNvPr id="1" name=""/>
        <p:cNvGrpSpPr/>
        <p:nvPr/>
      </p:nvGrpSpPr>
      <p:grpSpPr>
        <a:xfrm>
          <a:off x="0" y="0"/>
          <a:ext cx="0" cy="0"/>
        </a:xfrm>
      </p:grpSpPr>
      <p:sp>
        <p:nvSpPr>
          <p:cNvPr id="4" name="Slide Number Placeholder 6"/>
          <p:cNvSpPr>
            <a:spLocks noGrp="1"/>
          </p:cNvSpPr>
          <p:nvPr>
            <p:ph type="sldNum" sz="quarter" idx="4"/>
          </p:nvPr>
        </p:nvSpPr>
        <p:spPr>
          <a:xfrm>
            <a:off x="8467090" y="6353369"/>
            <a:ext cx="676910" cy="252317"/>
          </a:xfrm>
          <a:prstGeom prst="rect">
            <a:avLst/>
          </a:prstGeom>
        </p:spPr>
        <p:txBody>
          <a:bodyPr vert="horz" lIns="91440" tIns="45720" rIns="91440" bIns="45720" rtlCol="0" anchor="ctr"/>
          <a:lstStyle>
            <a:lvl1pPr algn="r">
              <a:defRPr sz="1600">
                <a:solidFill>
                  <a:schemeClr val="tx2"/>
                </a:solidFill>
                <a:latin typeface="Times New Roman" panose="02020603050405020304" pitchFamily="18" charset="0"/>
                <a:ea typeface="標楷體" panose="03000509000000000000" pitchFamily="65" charset="-120"/>
                <a:cs typeface="Times New Roman" panose="02020603050405020304" pitchFamily="18" charset="0"/>
              </a:defRPr>
            </a:lvl1pPr>
          </a:lstStyle>
          <a:p>
            <a:pPr defTabSz="385754">
              <a:defRPr/>
            </a:pPr>
            <a:fld id="{2F5CCB13-0A32-4557-88E9-079F0C330695}" type="slidenum">
              <a:rPr lang="en-US" kern="0" smtClean="0">
                <a:solidFill>
                  <a:srgbClr val="595959"/>
                </a:solidFill>
              </a:rPr>
              <a:pPr defTabSz="385754">
                <a:defRPr/>
              </a:pPr>
              <a:t>‹#›</a:t>
            </a:fld>
            <a:endParaRPr lang="en-US" kern="0">
              <a:solidFill>
                <a:srgbClr val="595959"/>
              </a:solidFill>
            </a:endParaRPr>
          </a:p>
        </p:txBody>
      </p:sp>
      <p:sp>
        <p:nvSpPr>
          <p:cNvPr id="5" name="Rectangle 3"/>
          <p:cNvSpPr>
            <a:spLocks noGrp="1" noChangeArrowheads="1"/>
          </p:cNvSpPr>
          <p:nvPr>
            <p:ph idx="1"/>
          </p:nvPr>
        </p:nvSpPr>
        <p:spPr bwMode="auto">
          <a:xfrm>
            <a:off x="507320" y="560226"/>
            <a:ext cx="8853286" cy="5540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59" indent="-169859">
              <a:lnSpc>
                <a:spcPct val="100000"/>
              </a:lnSpc>
              <a:spcBef>
                <a:spcPts val="600"/>
              </a:spcBef>
              <a:spcAft>
                <a:spcPts val="600"/>
              </a:spcAft>
              <a:buFont typeface="Wingdings" panose="05000000000000000000" pitchFamily="2" charset="2"/>
              <a:buChar char="§"/>
              <a:defRPr baseline="0">
                <a:solidFill>
                  <a:srgbClr val="000000"/>
                </a:solidFill>
                <a:latin typeface="Times New Roman" panose="02020603050405020304" pitchFamily="18" charset="0"/>
                <a:ea typeface="標楷體" panose="03000509000000000000" pitchFamily="65" charset="-120"/>
              </a:defRPr>
            </a:lvl1pPr>
            <a:lvl2pPr>
              <a:lnSpc>
                <a:spcPct val="100000"/>
              </a:lnSpc>
              <a:spcBef>
                <a:spcPts val="300"/>
              </a:spcBef>
              <a:spcAft>
                <a:spcPts val="300"/>
              </a:spcAft>
              <a:defRPr baseline="0">
                <a:solidFill>
                  <a:srgbClr val="000000"/>
                </a:solidFill>
                <a:latin typeface="Times New Roman" panose="02020603050405020304" pitchFamily="18" charset="0"/>
                <a:ea typeface="標楷體" panose="03000509000000000000" pitchFamily="65" charset="-120"/>
              </a:defRPr>
            </a:lvl2pPr>
            <a:lvl3pPr>
              <a:lnSpc>
                <a:spcPct val="100000"/>
              </a:lnSpc>
              <a:spcBef>
                <a:spcPts val="300"/>
              </a:spcBef>
              <a:spcAft>
                <a:spcPts val="300"/>
              </a:spcAft>
              <a:defRPr baseline="0">
                <a:solidFill>
                  <a:srgbClr val="000000"/>
                </a:solidFill>
                <a:latin typeface="Times New Roman" panose="02020603050405020304" pitchFamily="18" charset="0"/>
                <a:ea typeface="標楷體" panose="03000509000000000000" pitchFamily="65" charset="-120"/>
              </a:defRPr>
            </a:lvl3pPr>
            <a:lvl4pPr>
              <a:lnSpc>
                <a:spcPct val="100000"/>
              </a:lnSpc>
              <a:spcBef>
                <a:spcPts val="300"/>
              </a:spcBef>
              <a:spcAft>
                <a:spcPts val="300"/>
              </a:spcAft>
              <a:defRPr baseline="0">
                <a:solidFill>
                  <a:srgbClr val="000000"/>
                </a:solidFill>
                <a:latin typeface="Times New Roman" panose="02020603050405020304" pitchFamily="18" charset="0"/>
                <a:ea typeface="標楷體" panose="03000509000000000000" pitchFamily="65" charset="-120"/>
              </a:defRPr>
            </a:lvl4pPr>
          </a:lstStyle>
          <a:p>
            <a:pPr lvl="0"/>
            <a:r>
              <a:rPr lang="en-US">
                <a:sym typeface="Arial" panose="020b0604020202020204" pitchFamily="34" charset="0"/>
              </a:rPr>
              <a:t>Click to edit Master text styles</a:t>
            </a:r>
          </a:p>
          <a:p>
            <a:pPr lvl="1"/>
            <a:r>
              <a:rPr lang="en-US">
                <a:sym typeface="Arial" panose="020b0604020202020204" pitchFamily="34" charset="0"/>
              </a:rPr>
              <a:t>Second level</a:t>
            </a:r>
          </a:p>
          <a:p>
            <a:pPr lvl="2"/>
            <a:r>
              <a:rPr lang="en-US">
                <a:sym typeface="Arial" panose="020b0604020202020204" pitchFamily="34" charset="0"/>
              </a:rPr>
              <a:t>Third level</a:t>
            </a:r>
          </a:p>
          <a:p>
            <a:pPr lvl="3"/>
            <a:r>
              <a:rPr lang="en-US">
                <a:sym typeface="Arial" panose="020b0604020202020204" pitchFamily="34" charset="0"/>
              </a:rPr>
              <a:t>Fourth level</a:t>
            </a:r>
          </a:p>
        </p:txBody>
      </p:sp>
      <p:sp>
        <p:nvSpPr>
          <p:cNvPr id="6" name="Rectangle 2"/>
          <p:cNvSpPr>
            <a:spLocks noGrp="1" noChangeArrowheads="1"/>
          </p:cNvSpPr>
          <p:nvPr>
            <p:ph type="title"/>
          </p:nvPr>
        </p:nvSpPr>
        <p:spPr bwMode="auto">
          <a:xfrm>
            <a:off x="1" y="55191"/>
            <a:ext cx="9144000" cy="10100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nSpc>
                <a:spcPct val="100000"/>
              </a:lnSpc>
              <a:defRPr sz="2400" baseline="0">
                <a:latin typeface="Times New Roman" panose="02020603050405020304" pitchFamily="18" charset="0"/>
                <a:ea typeface="標楷體" panose="03000509000000000000" pitchFamily="65" charset="-120"/>
              </a:defRPr>
            </a:lvl1pPr>
          </a:lstStyle>
          <a:p>
            <a:pPr lvl="0"/>
            <a:r>
              <a:rPr lang="en-US">
                <a:sym typeface="Arial" panose="020b0604020202020204" pitchFamily="34" charset="0"/>
              </a:rPr>
              <a:t>Click to edit Master title style</a:t>
            </a:r>
          </a:p>
        </p:txBody>
      </p:sp>
    </p:spTree>
    <p:extLst>
      <p:ext uri="{BB962C8B-B14F-4D97-AF65-F5344CB8AC3E}">
        <p14:creationId xmlns:p14="http://schemas.microsoft.com/office/powerpoint/2010/main" val="202597456"/>
      </p:ext>
    </p:extLst>
  </p:cSld>
  <p:clrMapOvr>
    <a:masterClrMapping/>
  </p:clrMapOvr>
  <p:transition/>
  <p:timing/>
</p:sldLayout>
</file>

<file path=ppt/slideLayouts/slideLayout2.xml><?xml version="1.0" encoding="utf-8"?>
<p:sldLayout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showMasterSp="0">
  <p:cSld name="3_Segue">
    <p:bg>
      <p:bgPr>
        <a:solidFill>
          <a:schemeClr val="bg1"/>
        </a:solidFill>
        <a:effectLst/>
      </p:bgPr>
    </p:bg>
    <p:spTree>
      <p:nvGrpSpPr>
        <p:cNvPr id="1" name=""/>
        <p:cNvGrpSpPr/>
        <p:nvPr/>
      </p:nvGrpSpPr>
      <p:grpSpPr>
        <a:xfrm>
          <a:off x="0" y="0"/>
          <a:ext cx="0" cy="0"/>
        </a:xfrm>
      </p:grpSpPr>
      <p:sp>
        <p:nvSpPr>
          <p:cNvPr id="7" name="Rectangle 6"/>
          <p:cNvSpPr/>
          <p:nvPr userDrawn="1"/>
        </p:nvSpPr>
        <p:spPr>
          <a:xfrm>
            <a:off x="1" y="2"/>
            <a:ext cx="9143999" cy="6841329"/>
          </a:xfrm>
          <a:prstGeom prst="rect">
            <a:avLst/>
          </a:prstGeom>
          <a:solidFill>
            <a:srgbClr val="00394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6" name="Title 1"/>
          <p:cNvSpPr>
            <a:spLocks noGrp="1"/>
          </p:cNvSpPr>
          <p:nvPr>
            <p:ph type="ctrTitle"/>
          </p:nvPr>
        </p:nvSpPr>
        <p:spPr>
          <a:xfrm>
            <a:off x="416425" y="1220546"/>
            <a:ext cx="7598042" cy="3426595"/>
          </a:xfrm>
          <a:prstGeom prst="rect">
            <a:avLst/>
          </a:prstGeom>
        </p:spPr>
        <p:txBody>
          <a:bodyPr anchor="b">
            <a:noAutofit/>
          </a:bodyPr>
          <a:lstStyle>
            <a:lvl1pPr marL="0" indent="0" algn="l">
              <a:lnSpc>
                <a:spcPct val="90000"/>
              </a:lnSpc>
              <a:buFont typeface="Arial" panose="020b0604020202020204" pitchFamily="34" charset="0"/>
              <a:buNone/>
              <a:defRPr sz="4600" b="0" i="0" spc="0" baseline="0">
                <a:solidFill>
                  <a:schemeClr val="accent5"/>
                </a:solidFill>
                <a:latin typeface="Times New Roman" panose="02020603050405020304" pitchFamily="18" charset="0"/>
                <a:ea typeface="標楷體" panose="03000509000000000000" pitchFamily="65" charset="-120"/>
                <a:cs typeface="CiscoSans Thin"/>
              </a:defRPr>
            </a:lvl1pPr>
          </a:lstStyle>
          <a:p>
            <a:r>
              <a:rPr lang="en-US"/>
              <a:t>Click to edit Master title style</a:t>
            </a:r>
          </a:p>
        </p:txBody>
      </p:sp>
      <p:sp>
        <p:nvSpPr>
          <p:cNvPr id="8" name="Rectangle 7"/>
          <p:cNvSpPr>
            <a:spLocks noChangeArrowheads="1"/>
          </p:cNvSpPr>
          <p:nvPr userDrawn="1"/>
        </p:nvSpPr>
        <p:spPr bwMode="ltGray">
          <a:xfrm>
            <a:off x="8369296" y="6221495"/>
            <a:ext cx="364826" cy="308407"/>
          </a:xfrm>
          <a:prstGeom prst="rect">
            <a:avLst/>
          </a:prstGeom>
          <a:noFill/>
          <a:ln w="9525" algn="ctr">
            <a:noFill/>
            <a:miter lim="800000"/>
          </a:ln>
          <a:effectLst/>
        </p:spPr>
        <p:txBody>
          <a:bodyPr wrap="none" lIns="61586" tIns="30792" rIns="61586" bIns="30792" anchor="b">
            <a:spAutoFit/>
          </a:bodyPr>
          <a:lstStyle/>
          <a:p>
            <a:pPr algn="r" defTabSz="610729" rtl="0" fontAlgn="auto">
              <a:spcBef>
                <a:spcPct val="0"/>
              </a:spcBef>
              <a:spcAft>
                <a:spcPct val="0"/>
              </a:spcAft>
              <a:defRPr/>
            </a:pPr>
            <a:fld id="{6A1E46DC-7EF6-4EA2-B285-14272867D133}" type="slidenum">
              <a:rPr sz="1600">
                <a:solidFill>
                  <a:schemeClr val="bg1"/>
                </a:solidFill>
                <a:latin typeface="Times New Roman" panose="02020603050405020304" pitchFamily="18" charset="0"/>
                <a:ea typeface="+mn-ea"/>
                <a:cs typeface="Times New Roman" panose="02020603050405020304" pitchFamily="18" charset="0"/>
              </a:rPr>
              <a:pPr algn="r" defTabSz="610729" rtl="0" fontAlgn="auto">
                <a:spcBef>
                  <a:spcPct val="0"/>
                </a:spcBef>
                <a:spcAft>
                  <a:spcPct val="0"/>
                </a:spcAft>
                <a:defRPr/>
              </a:pPr>
              <a:t>‹#›</a:t>
            </a:fld>
            <a:endParaRPr sz="1600">
              <a:solidFill>
                <a:schemeClr val="bg1"/>
              </a:solidFill>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2120744189"/>
      </p:ext>
    </p:extLst>
  </p:cSld>
  <p:clrMapOvr>
    <a:masterClrMapping/>
  </p:clrMapOvr>
  <p:transition spd="slow">
    <p:wipe/>
  </p:transition>
  <p:timing/>
</p:sldLayout>
</file>

<file path=ppt/slideLayouts/slideLayout3.xml><?xml version="1.0" encoding="utf-8"?>
<p:sldLayout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name="Blank Slide">
    <p:spTree>
      <p:nvGrpSpPr>
        <p:cNvPr id="1" name=""/>
        <p:cNvGrpSpPr/>
        <p:nvPr/>
      </p:nvGrpSpPr>
      <p:grpSpPr>
        <a:xfrm>
          <a:off x="0" y="0"/>
          <a:ext cx="0" cy="0"/>
        </a:xfrm>
      </p:grpSpPr>
      <p:sp>
        <p:nvSpPr>
          <p:cNvPr id="2" name="日期版面配置區 1"/>
          <p:cNvSpPr>
            <a:spLocks noGrp="1"/>
          </p:cNvSpPr>
          <p:nvPr>
            <p:ph type="dt" sz="half" idx="10"/>
          </p:nvPr>
        </p:nvSpPr>
        <p:spPr/>
        <p:txBody>
          <a:bodyPr/>
          <a:lstStyle/>
          <a:p>
            <a:endParaRPr lang="en-US"/>
          </a:p>
        </p:txBody>
      </p:sp>
      <p:sp>
        <p:nvSpPr>
          <p:cNvPr id="3" name="頁尾版面配置區 2"/>
          <p:cNvSpPr>
            <a:spLocks noGrp="1"/>
          </p:cNvSpPr>
          <p:nvPr>
            <p:ph type="ftr" sz="quarter" idx="11"/>
          </p:nvPr>
        </p:nvSpPr>
        <p:spPr/>
        <p:txBody>
          <a:bodyPr/>
          <a:lstStyle/>
          <a:p>
            <a:endParaRPr lang="en-US"/>
          </a:p>
        </p:txBody>
      </p:sp>
      <p:sp>
        <p:nvSpPr>
          <p:cNvPr id="4" name="投影片編號版面配置區 3"/>
          <p:cNvSpPr>
            <a:spLocks noGrp="1"/>
          </p:cNvSpPr>
          <p:nvPr>
            <p:ph type="sldNum" sz="quarter" idx="12"/>
          </p:nvPr>
        </p:nvSpPr>
        <p:spPr/>
        <p:txBody>
          <a:bodyPr/>
          <a:lstStyle>
            <a:lvl1pPr>
              <a:defRPr sz="1600">
                <a:latin typeface="Times New Roman" panose="02020603050405020304" pitchFamily="18" charset="0"/>
                <a:cs typeface="Times New Roman" panose="02020603050405020304" pitchFamily="18" charset="0"/>
              </a:defRPr>
            </a:lvl1pPr>
          </a:lstStyle>
          <a:p>
            <a:fld id="{4FAB73BC-B049-4115-A692-8D63A059BFB8}" type="slidenum">
              <a:rPr lang="en-US" smtClean="0"/>
              <a:t>‹#›</a:t>
            </a:fld>
            <a:endParaRPr lang="en-US"/>
          </a:p>
        </p:txBody>
      </p:sp>
    </p:spTree>
    <p:extLst>
      <p:ext uri="{BB962C8B-B14F-4D97-AF65-F5344CB8AC3E}">
        <p14:creationId xmlns:p14="http://schemas.microsoft.com/office/powerpoint/2010/main" val="3466252192"/>
      </p:ext>
    </p:extLst>
  </p:cSld>
  <p:clrMapOvr>
    <a:overrideClrMapping bg1="lt1" tx1="dk1" bg2="lt2" tx2="dk2" accent1="accent1" accent2="accent2" accent3="accent3" accent4="accent4" accent5="accent5" accent6="accent6" hlink="hlink" folHlink="folHlink"/>
  </p:clrMapOvr>
  <p:transition spd="med">
    <p:fade/>
  </p:transition>
  <p:timing/>
</p:sldLayout>
</file>

<file path=ppt/slideLayouts/slideLayout4.xml><?xml version="1.0" encoding="utf-8"?>
<p:sldLayout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type="titleOnly">
  <p:cSld name="Title Only">
    <p:spTree>
      <p:nvGrpSpPr>
        <p:cNvPr id="1" name=""/>
        <p:cNvGrpSpPr/>
        <p:nvPr/>
      </p:nvGrpSpPr>
      <p:grpSpPr>
        <a:xfrm>
          <a:off x="0" y="0"/>
          <a:ext cx="0" cy="0"/>
        </a:xfrm>
      </p:grpSpPr>
      <p:sp>
        <p:nvSpPr>
          <p:cNvPr id="2" name="Title 1"/>
          <p:cNvSpPr>
            <a:spLocks noGrp="1"/>
          </p:cNvSpPr>
          <p:nvPr>
            <p:ph type="title"/>
          </p:nvPr>
        </p:nvSpPr>
        <p:spPr/>
        <p:txBody>
          <a:bodyPr>
            <a:normAutofit/>
          </a:bodyPr>
          <a:lstStyle>
            <a:lvl1pPr>
              <a:defRPr sz="3000" baseline="0"/>
            </a:lvl1pPr>
          </a:lstStyle>
          <a:p>
            <a:r>
              <a:rPr lang="en-US"/>
              <a:t>Click to edit Master title style</a:t>
            </a:r>
          </a:p>
        </p:txBody>
      </p:sp>
      <p:sp>
        <p:nvSpPr>
          <p:cNvPr id="3" name="日期版面配置區 2"/>
          <p:cNvSpPr>
            <a:spLocks noGrp="1"/>
          </p:cNvSpPr>
          <p:nvPr>
            <p:ph type="dt" sz="half" idx="10"/>
          </p:nvPr>
        </p:nvSpPr>
        <p:spPr/>
        <p:txBody>
          <a:bodyPr/>
          <a:lstStyle/>
          <a:p>
            <a:endParaRPr lang="en-US"/>
          </a:p>
        </p:txBody>
      </p:sp>
      <p:sp>
        <p:nvSpPr>
          <p:cNvPr id="4" name="頁尾版面配置區 3"/>
          <p:cNvSpPr>
            <a:spLocks noGrp="1"/>
          </p:cNvSpPr>
          <p:nvPr>
            <p:ph type="ftr" sz="quarter" idx="11"/>
          </p:nvPr>
        </p:nvSpPr>
        <p:spPr/>
        <p:txBody>
          <a:bodyPr/>
          <a:lstStyle/>
          <a:p>
            <a:endParaRPr lang="en-US"/>
          </a:p>
        </p:txBody>
      </p:sp>
      <p:sp>
        <p:nvSpPr>
          <p:cNvPr id="5" name="投影片編號版面配置區 4"/>
          <p:cNvSpPr>
            <a:spLocks noGrp="1"/>
          </p:cNvSpPr>
          <p:nvPr>
            <p:ph type="sldNum" sz="quarter" idx="12"/>
          </p:nvPr>
        </p:nvSpPr>
        <p:spPr/>
        <p:txBody>
          <a:bodyPr/>
          <a:lstStyle>
            <a:lvl1pPr>
              <a:defRPr sz="1600">
                <a:latin typeface="Times New Roman" panose="02020603050405020304" pitchFamily="18" charset="0"/>
                <a:cs typeface="Times New Roman" panose="02020603050405020304" pitchFamily="18" charset="0"/>
              </a:defRPr>
            </a:lvl1pPr>
          </a:lstStyle>
          <a:p>
            <a:endParaRPr lang="en-US" smtClean="0"/>
          </a:p>
        </p:txBody>
      </p:sp>
    </p:spTree>
    <p:extLst>
      <p:ext uri="{BB962C8B-B14F-4D97-AF65-F5344CB8AC3E}">
        <p14:creationId xmlns:p14="http://schemas.microsoft.com/office/powerpoint/2010/main" val="2056184616"/>
      </p:ext>
    </p:extLst>
  </p:cSld>
  <p:clrMapOvr>
    <a:masterClrMapping/>
  </p:clrMapOvr>
  <p:transition/>
  <p:timing/>
</p:sldLayout>
</file>

<file path=ppt/slideLayouts/slideLayout5.xml><?xml version="1.0" encoding="utf-8"?>
<p:sldLayout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name="Multi_Slide">
    <p:spTree>
      <p:nvGrpSpPr>
        <p:cNvPr id="1" name=""/>
        <p:cNvGrpSpPr/>
        <p:nvPr/>
      </p:nvGrpSpPr>
      <p:grpSpPr>
        <a:xfrm>
          <a:off x="0" y="0"/>
          <a:ext cx="0" cy="0"/>
        </a:xfrm>
      </p:grpSpPr>
      <p:sp>
        <p:nvSpPr>
          <p:cNvPr id="5" name="Content Placeholder 2"/>
          <p:cNvSpPr>
            <a:spLocks noGrp="1"/>
          </p:cNvSpPr>
          <p:nvPr>
            <p:ph idx="1"/>
          </p:nvPr>
        </p:nvSpPr>
        <p:spPr>
          <a:xfrm>
            <a:off x="474662" y="1797052"/>
            <a:ext cx="8280057" cy="4098595"/>
          </a:xfrm>
          <a:prstGeom prst="rect">
            <a:avLst/>
          </a:prstGeom>
        </p:spPr>
        <p:txBody>
          <a:bodyPr lIns="91420" tIns="45710" rIns="91420" bIns="45710">
            <a:noAutofit/>
          </a:bodyPr>
          <a:lstStyle>
            <a:lvl1pPr marL="285683" marR="0" indent="-285683" algn="ctr" defTabSz="457094" rtl="0" eaLnBrk="1" fontAlgn="auto" latinLnBrk="0" hangingPunct="1">
              <a:lnSpc>
                <a:spcPct val="100000"/>
              </a:lnSpc>
              <a:spcBef>
                <a:spcPct val="20000"/>
              </a:spcBef>
              <a:spcAft>
                <a:spcPct val="0"/>
              </a:spcAft>
              <a:buClrTx/>
              <a:buSzTx/>
              <a:buFont typeface="Arial"/>
              <a:buNone/>
              <a:defRPr sz="2000" b="0" i="0" baseline="0">
                <a:solidFill>
                  <a:schemeClr val="bg1"/>
                </a:solidFill>
                <a:latin typeface="+mn-lt"/>
                <a:cs typeface="CiscoSans ExtraLight"/>
              </a:defRPr>
            </a:lvl1pPr>
          </a:lstStyle>
          <a:p>
            <a:pPr lvl="0"/>
            <a:r>
              <a:rPr lang="en-US"/>
              <a:t>Click to edit Master text styles</a:t>
            </a:r>
          </a:p>
        </p:txBody>
      </p:sp>
      <p:sp>
        <p:nvSpPr>
          <p:cNvPr id="4" name="Title Placeholder 5"/>
          <p:cNvSpPr>
            <a:spLocks noGrp="1"/>
          </p:cNvSpPr>
          <p:nvPr>
            <p:ph type="title"/>
          </p:nvPr>
        </p:nvSpPr>
        <p:spPr bwMode="auto">
          <a:xfrm>
            <a:off x="437766" y="455085"/>
            <a:ext cx="8345488" cy="975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a:bodyPr>
          <a:lstStyle>
            <a:lvl1pPr>
              <a:defRPr sz="3000" baseline="0">
                <a:solidFill>
                  <a:srgbClr val="004C69"/>
                </a:solidFill>
              </a:defRPr>
            </a:lvl1pPr>
          </a:lstStyle>
          <a:p>
            <a:pPr lvl="0"/>
            <a:r>
              <a:rPr lang="en-US"/>
              <a:t>Click to edit Master title style</a:t>
            </a:r>
            <a:endParaRPr lang="en-GB"/>
          </a:p>
        </p:txBody>
      </p:sp>
      <p:sp>
        <p:nvSpPr>
          <p:cNvPr id="2" name="日期版面配置區 1"/>
          <p:cNvSpPr>
            <a:spLocks noGrp="1"/>
          </p:cNvSpPr>
          <p:nvPr>
            <p:ph type="dt" sz="half" idx="10"/>
          </p:nvPr>
        </p:nvSpPr>
        <p:spPr/>
        <p:txBody>
          <a:bodyPr/>
          <a:lstStyle/>
          <a:p>
            <a:endParaRPr lang="en-US"/>
          </a:p>
        </p:txBody>
      </p:sp>
      <p:sp>
        <p:nvSpPr>
          <p:cNvPr id="3" name="頁尾版面配置區 2"/>
          <p:cNvSpPr>
            <a:spLocks noGrp="1"/>
          </p:cNvSpPr>
          <p:nvPr>
            <p:ph type="ftr" sz="quarter" idx="11"/>
          </p:nvPr>
        </p:nvSpPr>
        <p:spPr/>
        <p:txBody>
          <a:bodyPr/>
          <a:lstStyle/>
          <a:p>
            <a:endParaRPr lang="en-US"/>
          </a:p>
        </p:txBody>
      </p:sp>
      <p:sp>
        <p:nvSpPr>
          <p:cNvPr id="6" name="投影片編號版面配置區 5"/>
          <p:cNvSpPr>
            <a:spLocks noGrp="1"/>
          </p:cNvSpPr>
          <p:nvPr>
            <p:ph type="sldNum" sz="quarter" idx="12"/>
          </p:nvPr>
        </p:nvSpPr>
        <p:spPr/>
        <p:txBody>
          <a:bodyPr/>
          <a:lstStyle>
            <a:lvl1pPr>
              <a:defRPr sz="1600">
                <a:latin typeface="Times New Roman" panose="02020603050405020304" pitchFamily="18" charset="0"/>
                <a:cs typeface="Times New Roman" panose="02020603050405020304" pitchFamily="18" charset="0"/>
              </a:defRPr>
            </a:lvl1pPr>
          </a:lstStyle>
          <a:p>
            <a:fld id="{4FAB73BC-B049-4115-A692-8D63A059BFB8}" type="slidenum">
              <a:rPr lang="en-US" smtClean="0"/>
              <a:t>‹#›</a:t>
            </a:fld>
            <a:endParaRPr lang="en-US"/>
          </a:p>
        </p:txBody>
      </p:sp>
    </p:spTree>
    <p:extLst>
      <p:ext uri="{BB962C8B-B14F-4D97-AF65-F5344CB8AC3E}">
        <p14:creationId xmlns:p14="http://schemas.microsoft.com/office/powerpoint/2010/main" val="399423663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Layout>
</file>

<file path=ppt/slideLayouts/slideLayout6.xml><?xml version="1.0" encoding="utf-8"?>
<p:sldLayout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type="title" preserve="1">
  <p:cSld name="標題投影片">
    <p:spTree>
      <p:nvGrpSpPr>
        <p:cNvPr id="1" name=""/>
        <p:cNvGrpSpPr/>
        <p:nvPr/>
      </p:nvGrpSpPr>
      <p:grpSpPr>
        <a:xfrm>
          <a:off x="0" y="0"/>
          <a:ext cx="0" cy="0"/>
        </a:xfrm>
      </p:grpSpPr>
      <p:sp>
        <p:nvSpPr>
          <p:cNvPr id="2" name="標題 1"/>
          <p:cNvSpPr>
            <a:spLocks noGrp="1"/>
          </p:cNvSpPr>
          <p:nvPr>
            <p:ph type="ctrTitle"/>
          </p:nvPr>
        </p:nvSpPr>
        <p:spPr>
          <a:xfrm>
            <a:off x="685800" y="2130427"/>
            <a:ext cx="7772400" cy="1470025"/>
          </a:xfrm>
        </p:spPr>
        <p:txBody>
          <a:bodyPr/>
          <a:lstStyle/>
          <a:p>
            <a:r>
              <a:rPr lang="zh-TW" altLang="en-US"/>
              <a:t>按一下以編輯母片標題樣式</a:t>
            </a:r>
          </a:p>
        </p:txBody>
      </p:sp>
      <p:sp>
        <p:nvSpPr>
          <p:cNvPr id="3" name="副標題 2"/>
          <p:cNvSpPr>
            <a:spLocks noGrp="1"/>
          </p:cNvSpPr>
          <p:nvPr>
            <p:ph type="subTitle" idx="1"/>
          </p:nvPr>
        </p:nvSpPr>
        <p:spPr>
          <a:xfrm>
            <a:off x="1371600" y="3886200"/>
            <a:ext cx="6400800" cy="175260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zh-TW" altLang="en-US"/>
              <a:t>按一下以編輯母片副標題樣式</a:t>
            </a:r>
          </a:p>
        </p:txBody>
      </p:sp>
      <p:sp>
        <p:nvSpPr>
          <p:cNvPr id="4" name="Rectangle 4"/>
          <p:cNvSpPr>
            <a:spLocks noGrp="1" noChangeArrowheads="1"/>
          </p:cNvSpPr>
          <p:nvPr>
            <p:ph type="dt" sz="half" idx="10"/>
          </p:nvPr>
        </p:nvSpPr>
        <p:spPr/>
        <p:txBody>
          <a:bodyPr/>
          <a:lstStyle>
            <a:lvl1pPr>
              <a:defRPr/>
            </a:lvl1pPr>
          </a:lstStyle>
          <a:p>
            <a:pPr>
              <a:defRPr/>
            </a:pPr>
            <a:endParaRPr lang="en-US" altLang="zh-TW"/>
          </a:p>
        </p:txBody>
      </p:sp>
      <p:sp>
        <p:nvSpPr>
          <p:cNvPr id="5" name="Rectangle 5"/>
          <p:cNvSpPr>
            <a:spLocks noGrp="1" noChangeArrowheads="1"/>
          </p:cNvSpPr>
          <p:nvPr>
            <p:ph type="ftr" sz="quarter" idx="11"/>
          </p:nvPr>
        </p:nvSpPr>
        <p:spPr/>
        <p:txBody>
          <a:bodyPr/>
          <a:lstStyle>
            <a:lvl1pPr>
              <a:defRPr/>
            </a:lvl1pPr>
          </a:lstStyle>
          <a:p>
            <a:pPr>
              <a:defRPr/>
            </a:pPr>
            <a:endParaRPr lang="en-US" altLang="zh-TW"/>
          </a:p>
        </p:txBody>
      </p:sp>
      <p:sp>
        <p:nvSpPr>
          <p:cNvPr id="6" name="Rectangle 11"/>
          <p:cNvSpPr>
            <a:spLocks noGrp="1" noChangeArrowheads="1"/>
          </p:cNvSpPr>
          <p:nvPr>
            <p:ph type="sldNum" sz="quarter" idx="12"/>
          </p:nvPr>
        </p:nvSpPr>
        <p:spPr/>
        <p:txBody>
          <a:bodyPr/>
          <a:lstStyle>
            <a:lvl1pPr>
              <a:defRPr/>
            </a:lvl1pPr>
          </a:lstStyle>
          <a:p>
            <a:fld id="{38C68405-D8B3-49C2-9037-9F8C36DB7603}" type="slidenum">
              <a:rPr lang="en-US" altLang="zh-TW" smtClean="0"/>
              <a:t>‹#›</a:t>
            </a:fld>
            <a:endParaRPr lang="en-US" altLang="zh-TW"/>
          </a:p>
        </p:txBody>
      </p:sp>
    </p:spTree>
    <p:extLst>
      <p:ext uri="{BB962C8B-B14F-4D97-AF65-F5344CB8AC3E}">
        <p14:creationId xmlns:p14="http://schemas.microsoft.com/office/powerpoint/2010/main" val="206462642"/>
      </p:ext>
    </p:extLst>
  </p:cSld>
  <p:clrMapOvr>
    <a:masterClrMapping/>
  </p:clrMapOvr>
  <p:transition/>
  <p:timing/>
</p:sldLayout>
</file>

<file path=ppt/slideLayouts/slideLayout7.xml><?xml version="1.0" encoding="utf-8"?>
<p:sldLayout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type="obj" preserve="1">
  <p:cSld name="標題及物件">
    <p:spTree>
      <p:nvGrpSpPr>
        <p:cNvPr id="1" name=""/>
        <p:cNvGrpSpPr/>
        <p:nvPr/>
      </p:nvGrpSpPr>
      <p:grpSpPr>
        <a:xfrm>
          <a:off x="0" y="0"/>
          <a: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Rectangle 4"/>
          <p:cNvSpPr>
            <a:spLocks noGrp="1" noChangeArrowheads="1"/>
          </p:cNvSpPr>
          <p:nvPr>
            <p:ph type="dt" sz="half" idx="10"/>
          </p:nvPr>
        </p:nvSpPr>
        <p:spPr/>
        <p:txBody>
          <a:bodyPr/>
          <a:lstStyle>
            <a:lvl1pPr>
              <a:defRPr/>
            </a:lvl1pPr>
          </a:lstStyle>
          <a:p>
            <a:endParaRPr lang="en-US"/>
          </a:p>
        </p:txBody>
      </p:sp>
      <p:sp>
        <p:nvSpPr>
          <p:cNvPr id="5" name="Rectangle 5"/>
          <p:cNvSpPr>
            <a:spLocks noGrp="1" noChangeArrowheads="1"/>
          </p:cNvSpPr>
          <p:nvPr>
            <p:ph type="ftr" sz="quarter" idx="11"/>
          </p:nvPr>
        </p:nvSpPr>
        <p:spPr/>
        <p:txBody>
          <a:bodyPr/>
          <a:lstStyle>
            <a:lvl1pPr>
              <a:defRPr/>
            </a:lvl1pPr>
          </a:lstStyle>
          <a:p>
            <a:endParaRPr lang="en-US"/>
          </a:p>
        </p:txBody>
      </p:sp>
      <p:sp>
        <p:nvSpPr>
          <p:cNvPr id="6" name="Rectangle 11"/>
          <p:cNvSpPr>
            <a:spLocks noGrp="1" noChangeArrowheads="1"/>
          </p:cNvSpPr>
          <p:nvPr>
            <p:ph type="sldNum" sz="quarter" idx="12"/>
          </p:nvPr>
        </p:nvSpPr>
        <p:spPr/>
        <p:txBody>
          <a:bodyPr/>
          <a:lstStyle>
            <a:lvl1pPr>
              <a:defRPr/>
            </a:lvl1pPr>
          </a:lstStyle>
          <a:p>
            <a:fld id="{4FAB73BC-B049-4115-A692-8D63A059BFB8}" type="slidenum">
              <a:rPr lang="en-US" smtClean="0"/>
              <a:t>‹#›</a:t>
            </a:fld>
            <a:endParaRPr lang="en-US"/>
          </a:p>
        </p:txBody>
      </p:sp>
    </p:spTree>
    <p:extLst>
      <p:ext uri="{BB962C8B-B14F-4D97-AF65-F5344CB8AC3E}">
        <p14:creationId xmlns:p14="http://schemas.microsoft.com/office/powerpoint/2010/main" val="1395151707"/>
      </p:ext>
    </p:extLst>
  </p:cSld>
  <p:clrMapOvr>
    <a:masterClrMapping/>
  </p:clrMapOvr>
  <p:transition/>
  <p:timing/>
</p:sldLayout>
</file>

<file path=ppt/slideLayouts/slideLayout8.xml><?xml version="1.0" encoding="utf-8"?>
<p:sldLayout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type="blank" preserve="1">
  <p:cSld name="空白">
    <p:spTree>
      <p:nvGrpSpPr>
        <p:cNvPr id="1" name=""/>
        <p:cNvGrpSpPr/>
        <p:nvPr/>
      </p:nvGrpSpPr>
      <p:grpSpPr>
        <a:xfrm>
          <a:off x="0" y="0"/>
          <a:ext cx="0" cy="0"/>
        </a:xfrm>
      </p:grpSpPr>
      <p:sp>
        <p:nvSpPr>
          <p:cNvPr id="2" name="Rectangle 4"/>
          <p:cNvSpPr>
            <a:spLocks noGrp="1" noChangeArrowheads="1"/>
          </p:cNvSpPr>
          <p:nvPr>
            <p:ph type="dt" sz="half" idx="10"/>
          </p:nvPr>
        </p:nvSpPr>
        <p:spPr/>
        <p:txBody>
          <a:bodyPr/>
          <a:lstStyle>
            <a:lvl1pPr>
              <a:defRPr/>
            </a:lvl1pPr>
          </a:lstStyle>
          <a:p>
            <a:pPr>
              <a:defRPr/>
            </a:pPr>
            <a:endParaRPr lang="en-US" altLang="zh-TW">
              <a:solidFill>
                <a:srgbClr val="000000"/>
              </a:solidFill>
            </a:endParaRPr>
          </a:p>
        </p:txBody>
      </p:sp>
      <p:sp>
        <p:nvSpPr>
          <p:cNvPr id="3" name="Rectangle 5"/>
          <p:cNvSpPr>
            <a:spLocks noGrp="1" noChangeArrowheads="1"/>
          </p:cNvSpPr>
          <p:nvPr>
            <p:ph type="ftr" sz="quarter" idx="11"/>
          </p:nvPr>
        </p:nvSpPr>
        <p:spPr/>
        <p:txBody>
          <a:bodyPr/>
          <a:lstStyle>
            <a:lvl1pPr>
              <a:defRPr/>
            </a:lvl1pPr>
          </a:lstStyle>
          <a:p>
            <a:pPr>
              <a:defRPr/>
            </a:pPr>
            <a:endParaRPr lang="en-US" altLang="zh-TW">
              <a:solidFill>
                <a:srgbClr val="000000"/>
              </a:solidFill>
            </a:endParaRPr>
          </a:p>
        </p:txBody>
      </p:sp>
      <p:sp>
        <p:nvSpPr>
          <p:cNvPr id="4" name="Rectangle 11"/>
          <p:cNvSpPr>
            <a:spLocks noGrp="1" noChangeArrowheads="1"/>
          </p:cNvSpPr>
          <p:nvPr>
            <p:ph type="sldNum" sz="quarter" idx="12"/>
          </p:nvPr>
        </p:nvSpPr>
        <p:spPr/>
        <p:txBody>
          <a:bodyPr/>
          <a:lstStyle>
            <a:lvl1pPr>
              <a:defRPr/>
            </a:lvl1pPr>
          </a:lstStyle>
          <a:p>
            <a:pPr>
              <a:defRPr/>
            </a:pPr>
            <a:fld id="{B73FFFB7-C742-4415-AEEE-5E4ED0525953}" type="slidenum">
              <a:rPr lang="en-US" altLang="zh-TW" smtClean="0">
                <a:solidFill>
                  <a:srgbClr val="000000"/>
                </a:solidFill>
              </a:rPr>
              <a:pPr>
                <a:defRPr/>
              </a:pPr>
              <a:t>‹#›</a:t>
            </a:fld>
            <a:endParaRPr lang="en-US" altLang="zh-TW">
              <a:solidFill>
                <a:srgbClr val="000000"/>
              </a:solidFill>
            </a:endParaRPr>
          </a:p>
        </p:txBody>
      </p:sp>
    </p:spTree>
    <p:extLst>
      <p:ext uri="{BB962C8B-B14F-4D97-AF65-F5344CB8AC3E}">
        <p14:creationId xmlns:p14="http://schemas.microsoft.com/office/powerpoint/2010/main" val="2915441728"/>
      </p:ext>
    </p:extLst>
  </p:cSld>
  <p:clrMapOvr>
    <a:masterClrMapping/>
  </p:clrMapOvr>
  <p:transition/>
  <p:timing/>
</p:sldLayout>
</file>

<file path=ppt/slideMasters/_rels/slideMaster1.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slideLayout" Target="../slideLayouts/slideLayout2.xml" /><Relationship Id="rId3" Type="http://schemas.openxmlformats.org/officeDocument/2006/relationships/slideLayout" Target="../slideLayouts/slideLayout3.xml" /><Relationship Id="rId4" Type="http://schemas.openxmlformats.org/officeDocument/2006/relationships/slideLayout" Target="../slideLayouts/slideLayout4.xml" /><Relationship Id="rId5" Type="http://schemas.openxmlformats.org/officeDocument/2006/relationships/slideLayout" Target="../slideLayouts/slideLayout5.xml" /><Relationship Id="rId6" Type="http://schemas.openxmlformats.org/officeDocument/2006/relationships/theme" Target="../theme/theme1.xml" /></Relationships>
</file>

<file path=ppt/slideMasters/_rels/slideMaster2.xml.rels>&#65279;<?xml version="1.0" encoding="utf-8" standalone="yes"?><Relationships xmlns="http://schemas.openxmlformats.org/package/2006/relationships"><Relationship Id="rId1" Type="http://schemas.openxmlformats.org/officeDocument/2006/relationships/slideLayout" Target="../slideLayouts/slideLayout6.xml" /><Relationship Id="rId2" Type="http://schemas.openxmlformats.org/officeDocument/2006/relationships/slideLayout" Target="../slideLayouts/slideLayout7.xml" /><Relationship Id="rId3" Type="http://schemas.openxmlformats.org/officeDocument/2006/relationships/slideLayout" Target="../slideLayouts/slideLayout8.xml" /><Relationship Id="rId4" Type="http://schemas.openxmlformats.org/officeDocument/2006/relationships/theme" Target="../theme/theme2.xml" /></Relationships>
</file>

<file path=ppt/slideMasters/slideMaster1.xml><?xml version="1.0" encoding="utf-8"?>
<p:sldMaster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bg>
      <p:bgRef idx="1001">
        <a:schemeClr val="bg1"/>
      </p:bgRef>
    </p:bg>
    <p:spTree>
      <p:nvGrpSpPr>
        <p:cNvPr id="1" name=""/>
        <p:cNvGrpSpPr/>
        <p:nvPr/>
      </p:nvGrpSpPr>
      <p:grpSpPr>
        <a:xfrm>
          <a:off x="0" y="0"/>
          <a:ext cx="0" cy="0"/>
        </a:xfrm>
      </p:grpSpPr>
      <p:sp>
        <p:nvSpPr>
          <p:cNvPr id="2" name="Title Placeholder 1"/>
          <p:cNvSpPr>
            <a:spLocks noGrp="1"/>
          </p:cNvSpPr>
          <p:nvPr>
            <p:ph type="title"/>
          </p:nvPr>
        </p:nvSpPr>
        <p:spPr>
          <a:xfrm>
            <a:off x="633845" y="365760"/>
            <a:ext cx="7886700" cy="1325562"/>
          </a:xfrm>
          <a:prstGeom prst="rect">
            <a:avLst/>
          </a:prstGeom>
        </p:spPr>
        <p:txBody>
          <a:bodyPr vert="horz" lIns="91440" tIns="45720" rIns="91440" bIns="45720" rtlCol="0" anchor="ctr">
            <a:normAutofit/>
          </a:bodyPr>
          <a:lstStyle/>
          <a:p>
            <a:r>
              <a:rPr lang="zh-TW" altLang="en-US" smtClean="0"/>
              <a:t>按一下以編輯母片標題樣式</a:t>
            </a:r>
            <a:endParaRPr lang="en-US"/>
          </a:p>
        </p:txBody>
      </p:sp>
      <p:sp>
        <p:nvSpPr>
          <p:cNvPr id="3" name="Text Placeholder 2"/>
          <p:cNvSpPr>
            <a:spLocks noGrp="1"/>
          </p:cNvSpPr>
          <p:nvPr>
            <p:ph type="body" idx="1"/>
          </p:nvPr>
        </p:nvSpPr>
        <p:spPr>
          <a:xfrm>
            <a:off x="633845" y="1828801"/>
            <a:ext cx="7886700" cy="4351337"/>
          </a:xfrm>
          <a:prstGeom prst="rect">
            <a:avLst/>
          </a:prstGeom>
        </p:spPr>
        <p:txBody>
          <a:bodyPr vert="horz" lIns="91440" tIns="45720" rIns="91440" bIns="45720" rtlCol="0">
            <a:normAutofit/>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825">
                <a:solidFill>
                  <a:schemeClr val="tx1">
                    <a:lumMod val="65000"/>
                    <a:lumOff val="35000"/>
                  </a:schemeClr>
                </a:solidFill>
              </a:defRPr>
            </a:lvl1pPr>
          </a:lstStyle>
          <a:p>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825">
                <a:solidFill>
                  <a:schemeClr val="tx1">
                    <a:lumMod val="65000"/>
                    <a:lumOff val="35000"/>
                  </a:schemeClr>
                </a:solidFill>
              </a:defRPr>
            </a:lvl1pPr>
          </a:lstStyle>
          <a:p>
            <a:endParaRPr lang="en-US"/>
          </a:p>
        </p:txBody>
      </p:sp>
      <p:sp>
        <p:nvSpPr>
          <p:cNvPr id="6" name="Slide Number Placeholder 5"/>
          <p:cNvSpPr>
            <a:spLocks noGrp="1"/>
          </p:cNvSpPr>
          <p:nvPr>
            <p:ph type="sldNum" sz="quarter" idx="4"/>
          </p:nvPr>
        </p:nvSpPr>
        <p:spPr>
          <a:xfrm>
            <a:off x="6463145" y="6356351"/>
            <a:ext cx="2057400" cy="365125"/>
          </a:xfrm>
          <a:prstGeom prst="rect">
            <a:avLst/>
          </a:prstGeom>
        </p:spPr>
        <p:txBody>
          <a:bodyPr vert="horz" lIns="91440" tIns="45720" rIns="91440" bIns="45720" rtlCol="0" anchor="ctr"/>
          <a:lstStyle>
            <a:lvl1pPr algn="r">
              <a:defRPr sz="825">
                <a:solidFill>
                  <a:schemeClr val="tx1">
                    <a:tint val="75000"/>
                  </a:schemeClr>
                </a:solidFill>
              </a:defRPr>
            </a:lvl1pPr>
          </a:lstStyle>
          <a:p>
            <a:fld id="{4FAB73BC-B049-4115-A692-8D63A059BFB8}"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853" r:id="rId1"/>
    <p:sldLayoutId id="2147483854" r:id="rId2"/>
    <p:sldLayoutId id="2147483855" r:id="rId3"/>
    <p:sldLayoutId id="2147483856" r:id="rId4"/>
    <p:sldLayoutId id="2147483857" r:id="rId5"/>
  </p:sldLayoutIdLst>
  <p:transition/>
  <p:timing/>
  <p:hf hdr="0" ftr="0" dt="0"/>
  <p:txStyles>
    <p:titleStyle>
      <a:lvl1pPr algn="l" defTabSz="685800" rtl="0" eaLnBrk="1" latinLnBrk="0" hangingPunct="1">
        <a:lnSpc>
          <a:spcPct val="90000"/>
        </a:lnSpc>
        <a:spcBef>
          <a:spcPct val="0"/>
        </a:spcBef>
        <a:buNone/>
        <a:defRPr sz="3000" kern="1200" baseline="0">
          <a:solidFill>
            <a:schemeClr val="tx1"/>
          </a:solidFill>
          <a:latin typeface="Times New Roman" panose="02020603050405020304" pitchFamily="18" charset="0"/>
          <a:ea typeface="標楷體" panose="03000509000000000000" pitchFamily="65" charset="-120"/>
          <a:cs typeface="+mj-cs"/>
        </a:defRPr>
      </a:lvl1pPr>
    </p:titleStyle>
    <p:bodyStyle>
      <a:lvl1pPr marL="171450" indent="-171450" algn="l" defTabSz="685800" rtl="0" eaLnBrk="1" latinLnBrk="0" hangingPunct="1">
        <a:lnSpc>
          <a:spcPct val="90000"/>
        </a:lnSpc>
        <a:spcBef>
          <a:spcPts val="750"/>
        </a:spcBef>
        <a:buFont typeface="Wingdings 2" pitchFamily="18" charset="2"/>
        <a:buChar char=""/>
        <a:defRPr sz="2100" kern="1200" baseline="0">
          <a:solidFill>
            <a:schemeClr val="tx1"/>
          </a:solidFill>
          <a:latin typeface="Times New Roman" panose="02020603050405020304" pitchFamily="18" charset="0"/>
          <a:ea typeface="標楷體" panose="03000509000000000000" pitchFamily="65" charset="-120"/>
          <a:cs typeface="+mn-cs"/>
        </a:defRPr>
      </a:lvl1pPr>
      <a:lvl2pPr marL="514350" indent="-171450" algn="l" defTabSz="685800" rtl="0" eaLnBrk="1" latinLnBrk="0" hangingPunct="1">
        <a:lnSpc>
          <a:spcPct val="90000"/>
        </a:lnSpc>
        <a:spcBef>
          <a:spcPts val="375"/>
        </a:spcBef>
        <a:buFont typeface="Wingdings 2" pitchFamily="18" charset="2"/>
        <a:buChar char=""/>
        <a:defRPr sz="1800" kern="1200" baseline="0">
          <a:solidFill>
            <a:schemeClr val="tx1"/>
          </a:solidFill>
          <a:latin typeface="Times New Roman" panose="02020603050405020304" pitchFamily="18" charset="0"/>
          <a:ea typeface="標楷體" panose="03000509000000000000" pitchFamily="65" charset="-120"/>
          <a:cs typeface="+mn-cs"/>
        </a:defRPr>
      </a:lvl2pPr>
      <a:lvl3pPr marL="857250" indent="-171450" algn="l" defTabSz="685800" rtl="0" eaLnBrk="1" latinLnBrk="0" hangingPunct="1">
        <a:lnSpc>
          <a:spcPct val="90000"/>
        </a:lnSpc>
        <a:spcBef>
          <a:spcPts val="375"/>
        </a:spcBef>
        <a:buFont typeface="Wingdings 2" pitchFamily="18" charset="2"/>
        <a:buChar char=""/>
        <a:defRPr sz="1500" kern="1200" baseline="0">
          <a:solidFill>
            <a:schemeClr val="tx1"/>
          </a:solidFill>
          <a:latin typeface="Times New Roman" panose="02020603050405020304" pitchFamily="18" charset="0"/>
          <a:ea typeface="標楷體" panose="03000509000000000000" pitchFamily="65" charset="-120"/>
          <a:cs typeface="+mn-cs"/>
        </a:defRPr>
      </a:lvl3pPr>
      <a:lvl4pPr marL="1200150" indent="-171450" algn="l" defTabSz="685800" rtl="0" eaLnBrk="1" latinLnBrk="0" hangingPunct="1">
        <a:lnSpc>
          <a:spcPct val="90000"/>
        </a:lnSpc>
        <a:spcBef>
          <a:spcPts val="375"/>
        </a:spcBef>
        <a:buFont typeface="Wingdings 2" pitchFamily="18" charset="2"/>
        <a:buChar char=""/>
        <a:defRPr sz="1350" kern="1200" baseline="0">
          <a:solidFill>
            <a:schemeClr val="tx1"/>
          </a:solidFill>
          <a:latin typeface="Times New Roman" panose="02020603050405020304" pitchFamily="18" charset="0"/>
          <a:ea typeface="標楷體" panose="03000509000000000000" pitchFamily="65" charset="-120"/>
          <a:cs typeface="+mn-cs"/>
        </a:defRPr>
      </a:lvl4pPr>
      <a:lvl5pPr marL="1543050" indent="-171450" algn="l" defTabSz="685800" rtl="0" eaLnBrk="1" latinLnBrk="0" hangingPunct="1">
        <a:lnSpc>
          <a:spcPct val="90000"/>
        </a:lnSpc>
        <a:spcBef>
          <a:spcPts val="375"/>
        </a:spcBef>
        <a:buFont typeface="Wingdings 2" pitchFamily="18" charset="2"/>
        <a:buChar char=""/>
        <a:defRPr sz="1350" kern="1200" baseline="0">
          <a:solidFill>
            <a:schemeClr val="tx1"/>
          </a:solidFill>
          <a:latin typeface="Times New Roman" panose="02020603050405020304" pitchFamily="18" charset="0"/>
          <a:ea typeface="標楷體" panose="03000509000000000000" pitchFamily="65" charset="-120"/>
          <a:cs typeface="+mn-cs"/>
        </a:defRPr>
      </a:lvl5pPr>
      <a:lvl6pPr marL="1885950" indent="-171450" algn="l" defTabSz="685800" rtl="0" eaLnBrk="1" latinLnBrk="0" hangingPunct="1">
        <a:spcBef>
          <a:spcPct val="20000"/>
        </a:spcBef>
        <a:buFont typeface="Wingdings 2" pitchFamily="18" charset="2"/>
        <a:buChar char=""/>
        <a:defRPr sz="1350" kern="1200">
          <a:solidFill>
            <a:schemeClr val="tx1"/>
          </a:solidFill>
          <a:latin typeface="+mn-lt"/>
          <a:ea typeface="+mn-ea"/>
          <a:cs typeface="+mn-cs"/>
        </a:defRPr>
      </a:lvl6pPr>
      <a:lvl7pPr marL="2228850" indent="-171450" algn="l" defTabSz="685800" rtl="0" eaLnBrk="1" latinLnBrk="0" hangingPunct="1">
        <a:spcBef>
          <a:spcPct val="20000"/>
        </a:spcBef>
        <a:buFont typeface="Wingdings 2" pitchFamily="18" charset="2"/>
        <a:buChar char=""/>
        <a:defRPr sz="1350" kern="1200">
          <a:solidFill>
            <a:schemeClr val="tx1"/>
          </a:solidFill>
          <a:latin typeface="+mn-lt"/>
          <a:ea typeface="+mn-ea"/>
          <a:cs typeface="+mn-cs"/>
        </a:defRPr>
      </a:lvl7pPr>
      <a:lvl8pPr marL="2571750" indent="-171450" algn="l" defTabSz="685800" rtl="0" eaLnBrk="1" latinLnBrk="0" hangingPunct="1">
        <a:spcBef>
          <a:spcPct val="20000"/>
        </a:spcBef>
        <a:buFont typeface="Wingdings 2" pitchFamily="18" charset="2"/>
        <a:buChar char=""/>
        <a:defRPr sz="1350" kern="1200">
          <a:solidFill>
            <a:schemeClr val="tx1"/>
          </a:solidFill>
          <a:latin typeface="+mn-lt"/>
          <a:ea typeface="+mn-ea"/>
          <a:cs typeface="+mn-cs"/>
        </a:defRPr>
      </a:lvl8pPr>
      <a:lvl9pPr marL="2914650" indent="-171450" algn="l" defTabSz="685800" rtl="0" eaLnBrk="1" latinLnBrk="0" hangingPunct="1">
        <a:spcBef>
          <a:spcPct val="20000"/>
        </a:spcBef>
        <a:buFont typeface="Wingdings 2" pitchFamily="18" charset="2"/>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bg>
      <p:bgPr>
        <a:solidFill>
          <a:schemeClr val="bg1"/>
        </a:solidFill>
        <a:effectLst/>
      </p:bgPr>
    </p:bg>
    <p:spTree>
      <p:nvGrpSpPr>
        <p:cNvPr id="1" name=""/>
        <p:cNvGrpSpPr/>
        <p:nvPr/>
      </p:nvGrpSpPr>
      <p:grpSpPr>
        <a:xfrm>
          <a:off x="0" y="0"/>
          <a:ext cx="0" cy="0"/>
        </a:xfrm>
      </p:grpSpPr>
      <p:sp>
        <p:nvSpPr>
          <p:cNvPr id="1026" name="Rectangle 2"/>
          <p:cNvSpPr>
            <a:spLocks noGrp="1" noChangeArrowheads="1"/>
          </p:cNvSpPr>
          <p:nvPr>
            <p:ph type="title"/>
          </p:nvPr>
        </p:nvSpPr>
        <p:spPr bwMode="auto">
          <a:xfrm>
            <a:off x="519113" y="4445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TW" altLang="en-US" smtClean="0"/>
              <a:t>按一下以編輯母片標題樣式</a:t>
            </a:r>
          </a:p>
        </p:txBody>
      </p:sp>
      <p:sp>
        <p:nvSpPr>
          <p:cNvPr id="1027" name="Rectangle 3"/>
          <p:cNvSpPr>
            <a:spLocks noGrp="1" noChangeArrowheads="1"/>
          </p:cNvSpPr>
          <p:nvPr>
            <p:ph type="body" idx="1"/>
          </p:nvPr>
        </p:nvSpPr>
        <p:spPr bwMode="auto">
          <a:xfrm>
            <a:off x="457200" y="1600202"/>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TW" altLang="en-US" smtClean="0"/>
              <a:t>按一下以編輯母片</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p>
        </p:txBody>
      </p:sp>
      <p:sp>
        <p:nvSpPr>
          <p:cNvPr id="26628" name="Rectangle 4"/>
          <p:cNvSpPr>
            <a:spLocks noGrp="1" noChangeArrowheads="1"/>
          </p:cNvSpPr>
          <p:nvPr>
            <p:ph type="dt" sz="half" idx="2"/>
          </p:nvPr>
        </p:nvSpPr>
        <p:spPr bwMode="auto">
          <a:xfrm>
            <a:off x="457200" y="6245225"/>
            <a:ext cx="2133600" cy="476250"/>
          </a:xfrm>
          <a:prstGeom prst="rect">
            <a:avLst/>
          </a:prstGeom>
          <a:noFill/>
          <a:ln w="9525">
            <a:noFill/>
            <a:miter lim="800000"/>
          </a:ln>
          <a:effectLst/>
        </p:spPr>
        <p:txBody>
          <a:bodyPr vert="horz" wrap="square" lIns="91440" tIns="45720" rIns="91440" bIns="45720" numCol="1" anchor="t" anchorCtr="0" compatLnSpc="1">
            <a:prstTxWarp prst="textNoShape">
              <a:avLst/>
            </a:prstTxWarp>
          </a:bodyPr>
          <a:lstStyle>
            <a:lvl1pPr>
              <a:defRPr sz="1050">
                <a:latin typeface="Arial" panose="020b0604020202020204" pitchFamily="34" charset="0"/>
                <a:ea typeface="新細明體" pitchFamily="18" charset="-120"/>
              </a:defRPr>
            </a:lvl1pPr>
          </a:lstStyle>
          <a:p>
            <a:endParaRPr lang="en-US"/>
          </a:p>
        </p:txBody>
      </p:sp>
      <p:sp>
        <p:nvSpPr>
          <p:cNvPr id="26629" name="Rectangle 5"/>
          <p:cNvSpPr>
            <a:spLocks noGrp="1" noChangeArrowheads="1"/>
          </p:cNvSpPr>
          <p:nvPr>
            <p:ph type="ftr" sz="quarter" idx="3"/>
          </p:nvPr>
        </p:nvSpPr>
        <p:spPr bwMode="auto">
          <a:xfrm>
            <a:off x="3124200" y="6245225"/>
            <a:ext cx="2895600" cy="476250"/>
          </a:xfrm>
          <a:prstGeom prst="rect">
            <a:avLst/>
          </a:prstGeom>
          <a:noFill/>
          <a:ln w="9525">
            <a:noFill/>
            <a:miter lim="800000"/>
          </a:ln>
          <a:effectLst/>
        </p:spPr>
        <p:txBody>
          <a:bodyPr vert="horz" wrap="square" lIns="91440" tIns="45720" rIns="91440" bIns="45720" numCol="1" anchor="t" anchorCtr="0" compatLnSpc="1">
            <a:prstTxWarp prst="textNoShape">
              <a:avLst/>
            </a:prstTxWarp>
          </a:bodyPr>
          <a:lstStyle>
            <a:lvl1pPr algn="ctr">
              <a:defRPr sz="1050">
                <a:latin typeface="Arial" panose="020b0604020202020204" pitchFamily="34" charset="0"/>
                <a:ea typeface="新細明體" pitchFamily="18" charset="-120"/>
              </a:defRPr>
            </a:lvl1pPr>
          </a:lstStyle>
          <a:p>
            <a:endParaRPr lang="en-US"/>
          </a:p>
        </p:txBody>
      </p:sp>
      <p:sp>
        <p:nvSpPr>
          <p:cNvPr id="1030" name="Line 6"/>
          <p:cNvSpPr>
            <a:spLocks noChangeShapeType="1"/>
          </p:cNvSpPr>
          <p:nvPr/>
        </p:nvSpPr>
        <p:spPr bwMode="auto">
          <a:xfrm rot="10800000" flipV="1">
            <a:off x="900114" y="1035050"/>
            <a:ext cx="7519987" cy="0"/>
          </a:xfrm>
          <a:prstGeom prst="line">
            <a:avLst/>
          </a:prstGeom>
          <a:noFill/>
          <a:ln w="38100">
            <a:solidFill>
              <a:srgbClr val="FF9900"/>
            </a:solidFill>
            <a:round/>
          </a:ln>
          <a:extLst>
            <a:ext uri="{909E8E84-426E-40DD-AFC4-6F175D3DCCD1}">
              <a14:hiddenFill xmlns:a14="http://schemas.microsoft.com/office/drawing/2010/main">
                <a:noFill/>
              </a14:hiddenFill>
            </a:ext>
          </a:extLst>
        </p:spPr>
        <p:txBody>
          <a:bodyPr wrap="none" anchor="ctr"/>
          <a:lstStyle/>
          <a:p>
            <a:endParaRPr lang="zh-TW" altLang="en-US" sz="1350"/>
          </a:p>
        </p:txBody>
      </p:sp>
      <p:sp>
        <p:nvSpPr>
          <p:cNvPr id="1031" name="Line 7"/>
          <p:cNvSpPr>
            <a:spLocks noChangeShapeType="1"/>
          </p:cNvSpPr>
          <p:nvPr/>
        </p:nvSpPr>
        <p:spPr bwMode="auto">
          <a:xfrm rot="10800000" flipV="1">
            <a:off x="900114" y="954088"/>
            <a:ext cx="7519987" cy="0"/>
          </a:xfrm>
          <a:prstGeom prst="line">
            <a:avLst/>
          </a:prstGeom>
          <a:noFill/>
          <a:ln w="38100">
            <a:solidFill>
              <a:srgbClr val="008000"/>
            </a:solidFill>
            <a:round/>
          </a:ln>
          <a:extLst>
            <a:ext uri="{909E8E84-426E-40DD-AFC4-6F175D3DCCD1}">
              <a14:hiddenFill xmlns:a14="http://schemas.microsoft.com/office/drawing/2010/main">
                <a:noFill/>
              </a14:hiddenFill>
            </a:ext>
          </a:extLst>
        </p:spPr>
        <p:txBody>
          <a:bodyPr wrap="none" anchor="ctr"/>
          <a:lstStyle/>
          <a:p>
            <a:endParaRPr lang="zh-TW" altLang="en-US" sz="1350"/>
          </a:p>
        </p:txBody>
      </p:sp>
      <p:sp>
        <p:nvSpPr>
          <p:cNvPr id="1032" name="Line 8"/>
          <p:cNvSpPr>
            <a:spLocks noChangeShapeType="1"/>
          </p:cNvSpPr>
          <p:nvPr/>
        </p:nvSpPr>
        <p:spPr bwMode="auto">
          <a:xfrm rot="10800000" flipV="1">
            <a:off x="900114" y="1125538"/>
            <a:ext cx="7519987" cy="0"/>
          </a:xfrm>
          <a:prstGeom prst="line">
            <a:avLst/>
          </a:prstGeom>
          <a:noFill/>
          <a:ln w="38100">
            <a:solidFill>
              <a:srgbClr val="0000FF"/>
            </a:solidFill>
            <a:round/>
          </a:ln>
          <a:extLst>
            <a:ext uri="{909E8E84-426E-40DD-AFC4-6F175D3DCCD1}">
              <a14:hiddenFill xmlns:a14="http://schemas.microsoft.com/office/drawing/2010/main">
                <a:noFill/>
              </a14:hiddenFill>
            </a:ext>
          </a:extLst>
        </p:spPr>
        <p:txBody>
          <a:bodyPr wrap="none" anchor="ctr"/>
          <a:lstStyle/>
          <a:p>
            <a:endParaRPr lang="zh-TW" altLang="en-US" sz="1350"/>
          </a:p>
        </p:txBody>
      </p:sp>
      <p:sp>
        <p:nvSpPr>
          <p:cNvPr id="26635" name="Rectangle 11"/>
          <p:cNvSpPr>
            <a:spLocks noGrp="1" noChangeArrowheads="1"/>
          </p:cNvSpPr>
          <p:nvPr>
            <p:ph type="sldNum" sz="quarter" idx="4"/>
          </p:nvPr>
        </p:nvSpPr>
        <p:spPr bwMode="auto">
          <a:xfrm>
            <a:off x="6553200" y="6245225"/>
            <a:ext cx="2133600" cy="476250"/>
          </a:xfrm>
          <a:prstGeom prst="rect">
            <a:avLst/>
          </a:prstGeom>
          <a:noFill/>
          <a:ln w="9525">
            <a:noFill/>
            <a:miter lim="800000"/>
          </a:ln>
          <a:effectLst/>
        </p:spPr>
        <p:txBody>
          <a:bodyPr vert="horz" wrap="square" lIns="91440" tIns="45720" rIns="91440" bIns="45720" numCol="1" anchor="t" anchorCtr="0" compatLnSpc="1">
            <a:prstTxWarp prst="textNoShape">
              <a:avLst/>
            </a:prstTxWarp>
          </a:bodyPr>
          <a:lstStyle>
            <a:lvl1pPr algn="r">
              <a:defRPr sz="1600">
                <a:latin typeface="Times New Roman" panose="02020603050405020304" pitchFamily="18" charset="0"/>
                <a:cs typeface="Times New Roman" panose="02020603050405020304" pitchFamily="18" charset="0"/>
              </a:defRPr>
            </a:lvl1pPr>
          </a:lstStyle>
          <a:p>
            <a:fld id="{4FAB73BC-B049-4115-A692-8D63A059BFB8}" type="slidenum">
              <a:rPr lang="en-US" smtClean="0"/>
              <a:t>‹#›</a:t>
            </a:fld>
            <a:endParaRPr lang="en-US"/>
          </a:p>
        </p:txBody>
      </p:sp>
    </p:spTree>
    <p:extLst>
      <p:ext uri="{BB962C8B-B14F-4D97-AF65-F5344CB8AC3E}">
        <p14:creationId xmlns:p14="http://schemas.microsoft.com/office/powerpoint/2010/main" val="2203282198"/>
      </p:ext>
    </p:extLst>
  </p:cSld>
  <p:clrMap bg1="lt1" tx1="dk1" bg2="lt2" tx2="dk2" accent1="accent1" accent2="accent2" accent3="accent3" accent4="accent4" accent5="accent5" accent6="accent6" hlink="hlink" folHlink="folHlink"/>
  <p:sldLayoutIdLst>
    <p:sldLayoutId id="2147483861" r:id="rId1"/>
    <p:sldLayoutId id="2147483862" r:id="rId2"/>
    <p:sldLayoutId id="2147483867" r:id="rId3"/>
  </p:sldLayoutIdLst>
  <p:transition/>
  <p:timing/>
  <p:hf hdr="0" ftr="0" dt="0"/>
  <p:txStyles>
    <p:titleStyle>
      <a:lvl1pPr algn="ctr" rtl="0" eaLnBrk="0" fontAlgn="base" hangingPunct="0">
        <a:spcBef>
          <a:spcPct val="0"/>
        </a:spcBef>
        <a:spcAft>
          <a:spcPct val="0"/>
        </a:spcAft>
        <a:defRPr kumimoji="1" sz="3000">
          <a:solidFill>
            <a:schemeClr val="tx2"/>
          </a:solidFill>
          <a:latin typeface="+mj-lt"/>
          <a:ea typeface="標楷體" panose="03000509000000000000" pitchFamily="65" charset="-120"/>
          <a:cs typeface="+mj-cs"/>
        </a:defRPr>
      </a:lvl1pPr>
      <a:lvl2pPr algn="ctr" rtl="0" eaLnBrk="0" fontAlgn="base" hangingPunct="0">
        <a:spcBef>
          <a:spcPct val="0"/>
        </a:spcBef>
        <a:spcAft>
          <a:spcPct val="0"/>
        </a:spcAft>
        <a:defRPr kumimoji="1" sz="3000">
          <a:solidFill>
            <a:schemeClr val="tx2"/>
          </a:solidFill>
          <a:latin typeface="Arial"/>
          <a:ea typeface="標楷體" panose="03000509000000000000" pitchFamily="65" charset="-120"/>
        </a:defRPr>
      </a:lvl2pPr>
      <a:lvl3pPr algn="ctr" rtl="0" eaLnBrk="0" fontAlgn="base" hangingPunct="0">
        <a:spcBef>
          <a:spcPct val="0"/>
        </a:spcBef>
        <a:spcAft>
          <a:spcPct val="0"/>
        </a:spcAft>
        <a:defRPr kumimoji="1" sz="3000">
          <a:solidFill>
            <a:schemeClr val="tx2"/>
          </a:solidFill>
          <a:latin typeface="Arial"/>
          <a:ea typeface="標楷體" panose="03000509000000000000" pitchFamily="65" charset="-120"/>
        </a:defRPr>
      </a:lvl3pPr>
      <a:lvl4pPr algn="ctr" rtl="0" eaLnBrk="0" fontAlgn="base" hangingPunct="0">
        <a:spcBef>
          <a:spcPct val="0"/>
        </a:spcBef>
        <a:spcAft>
          <a:spcPct val="0"/>
        </a:spcAft>
        <a:defRPr kumimoji="1" sz="3000">
          <a:solidFill>
            <a:schemeClr val="tx2"/>
          </a:solidFill>
          <a:latin typeface="Arial"/>
          <a:ea typeface="標楷體" panose="03000509000000000000" pitchFamily="65" charset="-120"/>
        </a:defRPr>
      </a:lvl4pPr>
      <a:lvl5pPr algn="ctr" rtl="0" eaLnBrk="0" fontAlgn="base" hangingPunct="0">
        <a:spcBef>
          <a:spcPct val="0"/>
        </a:spcBef>
        <a:spcAft>
          <a:spcPct val="0"/>
        </a:spcAft>
        <a:defRPr kumimoji="1" sz="3000">
          <a:solidFill>
            <a:schemeClr val="tx2"/>
          </a:solidFill>
          <a:latin typeface="Arial"/>
          <a:ea typeface="標楷體" panose="03000509000000000000" pitchFamily="65" charset="-120"/>
        </a:defRPr>
      </a:lvl5pPr>
      <a:lvl6pPr marL="342900" algn="ctr" rtl="0" fontAlgn="base">
        <a:spcBef>
          <a:spcPct val="0"/>
        </a:spcBef>
        <a:spcAft>
          <a:spcPct val="0"/>
        </a:spcAft>
        <a:defRPr kumimoji="1" sz="3300">
          <a:solidFill>
            <a:schemeClr val="tx2"/>
          </a:solidFill>
          <a:latin typeface="Arial"/>
          <a:ea typeface="新細明體" pitchFamily="18" charset="-120"/>
        </a:defRPr>
      </a:lvl6pPr>
      <a:lvl7pPr marL="685800" algn="ctr" rtl="0" fontAlgn="base">
        <a:spcBef>
          <a:spcPct val="0"/>
        </a:spcBef>
        <a:spcAft>
          <a:spcPct val="0"/>
        </a:spcAft>
        <a:defRPr kumimoji="1" sz="3300">
          <a:solidFill>
            <a:schemeClr val="tx2"/>
          </a:solidFill>
          <a:latin typeface="Arial"/>
          <a:ea typeface="新細明體" pitchFamily="18" charset="-120"/>
        </a:defRPr>
      </a:lvl7pPr>
      <a:lvl8pPr marL="1028700" algn="ctr" rtl="0" fontAlgn="base">
        <a:spcBef>
          <a:spcPct val="0"/>
        </a:spcBef>
        <a:spcAft>
          <a:spcPct val="0"/>
        </a:spcAft>
        <a:defRPr kumimoji="1" sz="3300">
          <a:solidFill>
            <a:schemeClr val="tx2"/>
          </a:solidFill>
          <a:latin typeface="Arial"/>
          <a:ea typeface="新細明體" pitchFamily="18" charset="-120"/>
        </a:defRPr>
      </a:lvl8pPr>
      <a:lvl9pPr marL="1371600" algn="ctr" rtl="0" fontAlgn="base">
        <a:spcBef>
          <a:spcPct val="0"/>
        </a:spcBef>
        <a:spcAft>
          <a:spcPct val="0"/>
        </a:spcAft>
        <a:defRPr kumimoji="1" sz="3300">
          <a:solidFill>
            <a:schemeClr val="tx2"/>
          </a:solidFill>
          <a:latin typeface="Arial"/>
          <a:ea typeface="新細明體" pitchFamily="18" charset="-120"/>
        </a:defRPr>
      </a:lvl9pPr>
    </p:titleStyle>
    <p:bodyStyle>
      <a:lvl1pPr marL="257175" indent="-257175" algn="l" rtl="0" eaLnBrk="0" fontAlgn="base" hangingPunct="0">
        <a:spcBef>
          <a:spcPct val="20000"/>
        </a:spcBef>
        <a:spcAft>
          <a:spcPct val="0"/>
        </a:spcAft>
        <a:buChar char="•"/>
        <a:defRPr kumimoji="1" sz="2400">
          <a:solidFill>
            <a:schemeClr val="tx1"/>
          </a:solidFill>
          <a:latin typeface="+mn-lt"/>
          <a:ea typeface="標楷體" panose="03000509000000000000" pitchFamily="65" charset="-120"/>
          <a:cs typeface="+mn-cs"/>
        </a:defRPr>
      </a:lvl1pPr>
      <a:lvl2pPr marL="557213" indent="-214313" algn="l" rtl="0" eaLnBrk="0" fontAlgn="base" hangingPunct="0">
        <a:spcBef>
          <a:spcPct val="20000"/>
        </a:spcBef>
        <a:spcAft>
          <a:spcPct val="0"/>
        </a:spcAft>
        <a:buChar char="–"/>
        <a:defRPr kumimoji="1" sz="2100">
          <a:solidFill>
            <a:schemeClr val="tx1"/>
          </a:solidFill>
          <a:latin typeface="+mn-lt"/>
          <a:ea typeface="標楷體" panose="03000509000000000000" pitchFamily="65" charset="-120"/>
        </a:defRPr>
      </a:lvl2pPr>
      <a:lvl3pPr marL="857250" indent="-171450" algn="l" rtl="0" eaLnBrk="0" fontAlgn="base" hangingPunct="0">
        <a:spcBef>
          <a:spcPct val="20000"/>
        </a:spcBef>
        <a:spcAft>
          <a:spcPct val="0"/>
        </a:spcAft>
        <a:buChar char="•"/>
        <a:defRPr kumimoji="1" sz="1800">
          <a:solidFill>
            <a:schemeClr val="tx1"/>
          </a:solidFill>
          <a:latin typeface="+mn-lt"/>
          <a:ea typeface="標楷體" panose="03000509000000000000" pitchFamily="65" charset="-120"/>
        </a:defRPr>
      </a:lvl3pPr>
      <a:lvl4pPr marL="1200150" indent="-171450" algn="l" rtl="0" eaLnBrk="0" fontAlgn="base" hangingPunct="0">
        <a:spcBef>
          <a:spcPct val="20000"/>
        </a:spcBef>
        <a:spcAft>
          <a:spcPct val="0"/>
        </a:spcAft>
        <a:buChar char="–"/>
        <a:defRPr kumimoji="1" sz="1500">
          <a:solidFill>
            <a:schemeClr val="tx1"/>
          </a:solidFill>
          <a:latin typeface="+mn-lt"/>
          <a:ea typeface="標楷體" panose="03000509000000000000" pitchFamily="65" charset="-120"/>
        </a:defRPr>
      </a:lvl4pPr>
      <a:lvl5pPr marL="1543050" indent="-171450" algn="l" rtl="0" eaLnBrk="0" fontAlgn="base" hangingPunct="0">
        <a:spcBef>
          <a:spcPct val="20000"/>
        </a:spcBef>
        <a:spcAft>
          <a:spcPct val="0"/>
        </a:spcAft>
        <a:buChar char="»"/>
        <a:defRPr kumimoji="1" sz="1500">
          <a:solidFill>
            <a:schemeClr val="tx1"/>
          </a:solidFill>
          <a:latin typeface="+mn-lt"/>
          <a:ea typeface="標楷體" panose="03000509000000000000" pitchFamily="65" charset="-120"/>
        </a:defRPr>
      </a:lvl5pPr>
      <a:lvl6pPr marL="1885950" indent="-171450" algn="l" rtl="0" fontAlgn="base">
        <a:spcBef>
          <a:spcPct val="20000"/>
        </a:spcBef>
        <a:spcAft>
          <a:spcPct val="0"/>
        </a:spcAft>
        <a:buChar char="»"/>
        <a:defRPr kumimoji="1" sz="1500">
          <a:solidFill>
            <a:schemeClr val="tx1"/>
          </a:solidFill>
          <a:latin typeface="+mn-lt"/>
          <a:ea typeface="+mn-ea"/>
        </a:defRPr>
      </a:lvl6pPr>
      <a:lvl7pPr marL="2228850" indent="-171450" algn="l" rtl="0" fontAlgn="base">
        <a:spcBef>
          <a:spcPct val="20000"/>
        </a:spcBef>
        <a:spcAft>
          <a:spcPct val="0"/>
        </a:spcAft>
        <a:buChar char="»"/>
        <a:defRPr kumimoji="1" sz="1500">
          <a:solidFill>
            <a:schemeClr val="tx1"/>
          </a:solidFill>
          <a:latin typeface="+mn-lt"/>
          <a:ea typeface="+mn-ea"/>
        </a:defRPr>
      </a:lvl7pPr>
      <a:lvl8pPr marL="2571750" indent="-171450" algn="l" rtl="0" fontAlgn="base">
        <a:spcBef>
          <a:spcPct val="20000"/>
        </a:spcBef>
        <a:spcAft>
          <a:spcPct val="0"/>
        </a:spcAft>
        <a:buChar char="»"/>
        <a:defRPr kumimoji="1" sz="1500">
          <a:solidFill>
            <a:schemeClr val="tx1"/>
          </a:solidFill>
          <a:latin typeface="+mn-lt"/>
          <a:ea typeface="+mn-ea"/>
        </a:defRPr>
      </a:lvl8pPr>
      <a:lvl9pPr marL="2914650" indent="-171450" algn="l" rtl="0" fontAlgn="base">
        <a:spcBef>
          <a:spcPct val="20000"/>
        </a:spcBef>
        <a:spcAft>
          <a:spcPct val="0"/>
        </a:spcAft>
        <a:buChar char="»"/>
        <a:defRPr kumimoji="1" sz="1500">
          <a:solidFill>
            <a:schemeClr val="tx1"/>
          </a:solidFill>
          <a:latin typeface="+mn-lt"/>
          <a:ea typeface="+mn-ea"/>
        </a:defRPr>
      </a:lvl9pPr>
    </p:bodyStyle>
    <p:otherStyle>
      <a:defPPr>
        <a:defRPr lang="zh-TW"/>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&#65279;<?xml version="1.0" encoding="utf-8" standalone="yes"?><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themeOverride" Target="../theme/themeOverride1.xml" /><Relationship Id="rId3" Type="http://schemas.openxmlformats.org/officeDocument/2006/relationships/notesSlide" Target="../notesSlides/notesSlide1.xml" /></Relationships>
</file>

<file path=ppt/slides/_rels/slide10.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10.xml" /><Relationship Id="rId3" Type="http://schemas.openxmlformats.org/officeDocument/2006/relationships/image" Target="../media/image6.jpeg" /><Relationship Id="rId4" Type="http://schemas.openxmlformats.org/officeDocument/2006/relationships/tags" Target="../tags/tag6.xml" /></Relationships>
</file>

<file path=ppt/slides/_rels/slide100.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100.xml" /><Relationship Id="rId3" Type="http://schemas.openxmlformats.org/officeDocument/2006/relationships/image" Target="../media/image109.jpeg" /></Relationships>
</file>

<file path=ppt/slides/_rels/slide1000.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1000.xml" /><Relationship Id="rId3" Type="http://schemas.openxmlformats.org/officeDocument/2006/relationships/image" Target="../media/image611.jpeg" /></Relationships>
</file>

<file path=ppt/slides/_rels/slide1001.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1001.xml" /><Relationship Id="rId3" Type="http://schemas.openxmlformats.org/officeDocument/2006/relationships/image" Target="../media/image612.jpeg" /></Relationships>
</file>

<file path=ppt/slides/_rels/slide1002.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1002.xml" /><Relationship Id="rId3" Type="http://schemas.openxmlformats.org/officeDocument/2006/relationships/tags" Target="../tags/tag302.xml" /></Relationships>
</file>

<file path=ppt/slides/_rels/slide1003.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1003.xml" /><Relationship Id="rId3" Type="http://schemas.openxmlformats.org/officeDocument/2006/relationships/tags" Target="../tags/tag303.xml" /></Relationships>
</file>

<file path=ppt/slides/_rels/slide1004.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1004.xml" /><Relationship Id="rId3" Type="http://schemas.openxmlformats.org/officeDocument/2006/relationships/tags" Target="../tags/tag304.xml" /></Relationships>
</file>

<file path=ppt/slides/_rels/slide1005.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1005.xml" /><Relationship Id="rId3" Type="http://schemas.openxmlformats.org/officeDocument/2006/relationships/tags" Target="../tags/tag305.xml" /></Relationships>
</file>

<file path=ppt/slides/_rels/slide1006.xml.rels>&#65279;<?xml version="1.0" encoding="utf-8" standalone="yes"?><Relationships xmlns="http://schemas.openxmlformats.org/package/2006/relationships"><Relationship Id="rId1" Type="http://schemas.openxmlformats.org/officeDocument/2006/relationships/slideLayout" Target="../slideLayouts/slideLayout6.xml" /><Relationship Id="rId2" Type="http://schemas.openxmlformats.org/officeDocument/2006/relationships/notesSlide" Target="../notesSlides/notesSlide1006.xml" /><Relationship Id="rId3" Type="http://schemas.openxmlformats.org/officeDocument/2006/relationships/tags" Target="../tags/tag306.xml" /></Relationships>
</file>

<file path=ppt/slides/_rels/slide1007.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1007.xml" /><Relationship Id="rId3" Type="http://schemas.openxmlformats.org/officeDocument/2006/relationships/tags" Target="../tags/tag307.xml" /></Relationships>
</file>

<file path=ppt/slides/_rels/slide1008.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1008.xml" /><Relationship Id="rId3" Type="http://schemas.openxmlformats.org/officeDocument/2006/relationships/image" Target="../media/image613.jpeg" /></Relationships>
</file>

<file path=ppt/slides/_rels/slide1009.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1009.xml" /><Relationship Id="rId3" Type="http://schemas.openxmlformats.org/officeDocument/2006/relationships/image" Target="../media/image614.jpeg" /></Relationships>
</file>

<file path=ppt/slides/_rels/slide101.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101.xml" /><Relationship Id="rId3" Type="http://schemas.openxmlformats.org/officeDocument/2006/relationships/image" Target="../media/image110.jpeg" /></Relationships>
</file>

<file path=ppt/slides/_rels/slide1010.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1010.xml" /><Relationship Id="rId3" Type="http://schemas.openxmlformats.org/officeDocument/2006/relationships/image" Target="../media/image615.jpeg" /></Relationships>
</file>

<file path=ppt/slides/_rels/slide1011.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1011.xml" /></Relationships>
</file>

<file path=ppt/slides/_rels/slide1012.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1012.xml" /></Relationships>
</file>

<file path=ppt/slides/_rels/slide1013.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1013.xml" /><Relationship Id="rId3" Type="http://schemas.openxmlformats.org/officeDocument/2006/relationships/image" Target="../media/image616.jpeg" /></Relationships>
</file>

<file path=ppt/slides/_rels/slide1014.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1014.xml" /><Relationship Id="rId3" Type="http://schemas.openxmlformats.org/officeDocument/2006/relationships/tags" Target="../tags/tag308.xml" /></Relationships>
</file>

<file path=ppt/slides/_rels/slide1015.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1015.xml" /><Relationship Id="rId3" Type="http://schemas.openxmlformats.org/officeDocument/2006/relationships/tags" Target="../tags/tag309.xml" /></Relationships>
</file>

<file path=ppt/slides/_rels/slide1016.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1016.xml" /><Relationship Id="rId3" Type="http://schemas.openxmlformats.org/officeDocument/2006/relationships/tags" Target="../tags/tag310.xml" /></Relationships>
</file>

<file path=ppt/slides/_rels/slide102.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102.xml" /><Relationship Id="rId3" Type="http://schemas.openxmlformats.org/officeDocument/2006/relationships/image" Target="../media/image111.jpeg" /></Relationships>
</file>

<file path=ppt/slides/_rels/slide103.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103.xml" /></Relationships>
</file>

<file path=ppt/slides/_rels/slide104.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104.xml" /><Relationship Id="rId3" Type="http://schemas.openxmlformats.org/officeDocument/2006/relationships/image" Target="../media/image112.jpeg" /></Relationships>
</file>

<file path=ppt/slides/_rels/slide105.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105.xml" /></Relationships>
</file>

<file path=ppt/slides/_rels/slide106.xml.rels>&#65279;<?xml version="1.0" encoding="utf-8" standalone="yes"?><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notesSlide" Target="../notesSlides/notesSlide106.xml" /></Relationships>
</file>

<file path=ppt/slides/_rels/slide107.xml.rels>&#65279;<?xml version="1.0" encoding="utf-8" standalone="yes"?><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notesSlide" Target="../notesSlides/notesSlide107.xml" /></Relationships>
</file>

<file path=ppt/slides/_rels/slide108.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108.xml" /><Relationship Id="rId3" Type="http://schemas.openxmlformats.org/officeDocument/2006/relationships/image" Target="../media/image113.jpeg" /></Relationships>
</file>

<file path=ppt/slides/_rels/slide109.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109.xml" /><Relationship Id="rId3" Type="http://schemas.openxmlformats.org/officeDocument/2006/relationships/image" Target="../media/image114.jpeg" /></Relationships>
</file>

<file path=ppt/slides/_rels/slide11.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11.xml" /><Relationship Id="rId3" Type="http://schemas.openxmlformats.org/officeDocument/2006/relationships/image" Target="../media/image7.jpeg" /></Relationships>
</file>

<file path=ppt/slides/_rels/slide110.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110.xml" /><Relationship Id="rId3" Type="http://schemas.openxmlformats.org/officeDocument/2006/relationships/image" Target="../media/image115.jpeg" /></Relationships>
</file>

<file path=ppt/slides/_rels/slide111.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111.xml" /><Relationship Id="rId3" Type="http://schemas.openxmlformats.org/officeDocument/2006/relationships/image" Target="../media/image116.jpeg" /></Relationships>
</file>

<file path=ppt/slides/_rels/slide112.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112.xml" /><Relationship Id="rId3" Type="http://schemas.openxmlformats.org/officeDocument/2006/relationships/image" Target="../media/image107.jpeg" /></Relationships>
</file>

<file path=ppt/slides/_rels/slide113.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113.xml" /><Relationship Id="rId3" Type="http://schemas.openxmlformats.org/officeDocument/2006/relationships/image" Target="../media/image108.jpeg" /></Relationships>
</file>

<file path=ppt/slides/_rels/slide114.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114.xml" /><Relationship Id="rId3" Type="http://schemas.openxmlformats.org/officeDocument/2006/relationships/image" Target="../media/image117.jpeg" /></Relationships>
</file>

<file path=ppt/slides/_rels/slide115.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115.xml" /><Relationship Id="rId3" Type="http://schemas.openxmlformats.org/officeDocument/2006/relationships/image" Target="../media/image118.jpeg" /></Relationships>
</file>

<file path=ppt/slides/_rels/slide116.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116.xml" /><Relationship Id="rId3" Type="http://schemas.openxmlformats.org/officeDocument/2006/relationships/image" Target="../media/image118.jpeg" /></Relationships>
</file>

<file path=ppt/slides/_rels/slide117.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117.xml" /><Relationship Id="rId3" Type="http://schemas.openxmlformats.org/officeDocument/2006/relationships/image" Target="../media/image119.jpeg" /></Relationships>
</file>

<file path=ppt/slides/_rels/slide118.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118.xml" /><Relationship Id="rId3" Type="http://schemas.openxmlformats.org/officeDocument/2006/relationships/image" Target="../media/image120.jpeg" /></Relationships>
</file>

<file path=ppt/slides/_rels/slide119.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119.xml" /><Relationship Id="rId3" Type="http://schemas.openxmlformats.org/officeDocument/2006/relationships/image" Target="../media/image121.jpeg" /></Relationships>
</file>

<file path=ppt/slides/_rels/slide12.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12.xml" /><Relationship Id="rId3" Type="http://schemas.openxmlformats.org/officeDocument/2006/relationships/image" Target="../media/image8.jpeg" /><Relationship Id="rId4" Type="http://schemas.openxmlformats.org/officeDocument/2006/relationships/image" Target="../media/image9.jpeg" /></Relationships>
</file>

<file path=ppt/slides/_rels/slide120.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120.xml" /><Relationship Id="rId3" Type="http://schemas.openxmlformats.org/officeDocument/2006/relationships/image" Target="../media/image121.jpeg" /></Relationships>
</file>

<file path=ppt/slides/_rels/slide121.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121.xml" /><Relationship Id="rId3" Type="http://schemas.openxmlformats.org/officeDocument/2006/relationships/image" Target="../media/image122.jpeg" /></Relationships>
</file>

<file path=ppt/slides/_rels/slide122.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122.xml" /><Relationship Id="rId3" Type="http://schemas.openxmlformats.org/officeDocument/2006/relationships/image" Target="../media/image122.jpeg" /></Relationships>
</file>

<file path=ppt/slides/_rels/slide123.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123.xml" /><Relationship Id="rId3" Type="http://schemas.openxmlformats.org/officeDocument/2006/relationships/image" Target="../media/image123.jpeg" /></Relationships>
</file>

<file path=ppt/slides/_rels/slide124.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124.xml" /><Relationship Id="rId3" Type="http://schemas.openxmlformats.org/officeDocument/2006/relationships/image" Target="../media/image124.jpeg" /></Relationships>
</file>

<file path=ppt/slides/_rels/slide125.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125.xml" /><Relationship Id="rId3" Type="http://schemas.openxmlformats.org/officeDocument/2006/relationships/image" Target="../media/image125.jpeg" /></Relationships>
</file>

<file path=ppt/slides/_rels/slide126.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126.xml" /><Relationship Id="rId3" Type="http://schemas.openxmlformats.org/officeDocument/2006/relationships/image" Target="../media/image125.jpeg" /></Relationships>
</file>

<file path=ppt/slides/_rels/slide127.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127.xml" /></Relationships>
</file>

<file path=ppt/slides/_rels/slide128.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128.xml" /></Relationships>
</file>

<file path=ppt/slides/_rels/slide129.xml.rels>&#65279;<?xml version="1.0" encoding="utf-8" standalone="yes"?><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themeOverride" Target="../theme/themeOverride4.xml" /><Relationship Id="rId3" Type="http://schemas.openxmlformats.org/officeDocument/2006/relationships/notesSlide" Target="../notesSlides/notesSlide129.xml" /></Relationships>
</file>

<file path=ppt/slides/_rels/slide13.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13.xml" /><Relationship Id="rId3" Type="http://schemas.openxmlformats.org/officeDocument/2006/relationships/image" Target="../media/image10.jpeg" /><Relationship Id="rId4" Type="http://schemas.openxmlformats.org/officeDocument/2006/relationships/image" Target="../media/image11.jpeg" /><Relationship Id="rId5" Type="http://schemas.openxmlformats.org/officeDocument/2006/relationships/image" Target="../media/image12.jpeg" /><Relationship Id="rId6" Type="http://schemas.openxmlformats.org/officeDocument/2006/relationships/image" Target="../media/image13.jpeg" /></Relationships>
</file>

<file path=ppt/slides/_rels/slide130.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130.xml" /><Relationship Id="rId3" Type="http://schemas.openxmlformats.org/officeDocument/2006/relationships/tags" Target="../tags/tag49.xml" /></Relationships>
</file>

<file path=ppt/slides/_rels/slide131.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131.xml" /></Relationships>
</file>

<file path=ppt/slides/_rels/slide132.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132.xml" /><Relationship Id="rId3" Type="http://schemas.openxmlformats.org/officeDocument/2006/relationships/image" Target="../media/image126.jpeg" /></Relationships>
</file>

<file path=ppt/slides/_rels/slide133.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133.xml" /><Relationship Id="rId3" Type="http://schemas.openxmlformats.org/officeDocument/2006/relationships/image" Target="../media/image127.jpeg" /></Relationships>
</file>

<file path=ppt/slides/_rels/slide134.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134.xml" /></Relationships>
</file>

<file path=ppt/slides/_rels/slide135.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135.xml" /><Relationship Id="rId3" Type="http://schemas.openxmlformats.org/officeDocument/2006/relationships/image" Target="../media/image128.jpeg" /></Relationships>
</file>

<file path=ppt/slides/_rels/slide136.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136.xml" /><Relationship Id="rId3" Type="http://schemas.openxmlformats.org/officeDocument/2006/relationships/image" Target="../media/image129.jpeg" /><Relationship Id="rId4" Type="http://schemas.openxmlformats.org/officeDocument/2006/relationships/image" Target="../media/image130.jpeg" /><Relationship Id="rId5" Type="http://schemas.openxmlformats.org/officeDocument/2006/relationships/image" Target="../media/image131.jpeg" /></Relationships>
</file>

<file path=ppt/slides/_rels/slide137.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137.xml" /></Relationships>
</file>

<file path=ppt/slides/_rels/slide138.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138.xml" /></Relationships>
</file>

<file path=ppt/slides/_rels/slide139.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139.xml" /></Relationships>
</file>

<file path=ppt/slides/_rels/slide14.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14.xml" /><Relationship Id="rId3" Type="http://schemas.openxmlformats.org/officeDocument/2006/relationships/image" Target="../media/image14.jpeg" /><Relationship Id="rId4" Type="http://schemas.openxmlformats.org/officeDocument/2006/relationships/tags" Target="../tags/tag7.xml" /></Relationships>
</file>

<file path=ppt/slides/_rels/slide140.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140.xml" /><Relationship Id="rId3" Type="http://schemas.openxmlformats.org/officeDocument/2006/relationships/image" Target="../media/image132.jpeg" /></Relationships>
</file>

<file path=ppt/slides/_rels/slide141.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141.xml" /><Relationship Id="rId3" Type="http://schemas.openxmlformats.org/officeDocument/2006/relationships/image" Target="../media/image133.jpeg" /></Relationships>
</file>

<file path=ppt/slides/_rels/slide142.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142.xml" /><Relationship Id="rId3" Type="http://schemas.openxmlformats.org/officeDocument/2006/relationships/image" Target="../media/image134.jpeg" /></Relationships>
</file>

<file path=ppt/slides/_rels/slide143.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143.xml" /><Relationship Id="rId3" Type="http://schemas.openxmlformats.org/officeDocument/2006/relationships/image" Target="../media/image135.jpeg" /><Relationship Id="rId4" Type="http://schemas.openxmlformats.org/officeDocument/2006/relationships/image" Target="../media/image136.jpeg" /></Relationships>
</file>

<file path=ppt/slides/_rels/slide144.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144.xml" /><Relationship Id="rId3" Type="http://schemas.openxmlformats.org/officeDocument/2006/relationships/image" Target="../media/image137.jpeg" /></Relationships>
</file>

<file path=ppt/slides/_rels/slide145.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145.xml" /><Relationship Id="rId3" Type="http://schemas.openxmlformats.org/officeDocument/2006/relationships/image" Target="../media/image138.jpeg" /></Relationships>
</file>

<file path=ppt/slides/_rels/slide146.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146.xml" /><Relationship Id="rId3" Type="http://schemas.openxmlformats.org/officeDocument/2006/relationships/image" Target="../media/image139.jpeg" /><Relationship Id="rId4" Type="http://schemas.openxmlformats.org/officeDocument/2006/relationships/image" Target="../media/image140.jpeg" /><Relationship Id="rId5" Type="http://schemas.openxmlformats.org/officeDocument/2006/relationships/image" Target="../media/image141.jpeg" /><Relationship Id="rId6" Type="http://schemas.openxmlformats.org/officeDocument/2006/relationships/image" Target="../media/image142.jpeg" /><Relationship Id="rId7" Type="http://schemas.openxmlformats.org/officeDocument/2006/relationships/image" Target="../media/image143.jpeg" /><Relationship Id="rId8" Type="http://schemas.openxmlformats.org/officeDocument/2006/relationships/image" Target="../media/image144.jpeg" /></Relationships>
</file>

<file path=ppt/slides/_rels/slide147.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147.xml" /><Relationship Id="rId3" Type="http://schemas.openxmlformats.org/officeDocument/2006/relationships/image" Target="../media/image145.jpeg" /></Relationships>
</file>

<file path=ppt/slides/_rels/slide148.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148.xml" /></Relationships>
</file>

<file path=ppt/slides/_rels/slide149.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149.xml" /><Relationship Id="rId3" Type="http://schemas.openxmlformats.org/officeDocument/2006/relationships/image" Target="../media/image146.jpeg" /><Relationship Id="rId4" Type="http://schemas.openxmlformats.org/officeDocument/2006/relationships/image" Target="../media/image147.jpeg" /></Relationships>
</file>

<file path=ppt/slides/_rels/slide15.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15.xml" /><Relationship Id="rId3" Type="http://schemas.openxmlformats.org/officeDocument/2006/relationships/image" Target="../media/image15.jpeg" /><Relationship Id="rId4" Type="http://schemas.openxmlformats.org/officeDocument/2006/relationships/image" Target="../media/image16.jpeg" /></Relationships>
</file>

<file path=ppt/slides/_rels/slide150.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150.xml" /></Relationships>
</file>

<file path=ppt/slides/_rels/slide151.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151.xml" /><Relationship Id="rId3" Type="http://schemas.openxmlformats.org/officeDocument/2006/relationships/image" Target="../media/image148.jpeg" /><Relationship Id="rId4" Type="http://schemas.openxmlformats.org/officeDocument/2006/relationships/image" Target="../media/image149.jpeg" /><Relationship Id="rId5" Type="http://schemas.openxmlformats.org/officeDocument/2006/relationships/image" Target="../media/image150.jpeg" /><Relationship Id="rId6" Type="http://schemas.openxmlformats.org/officeDocument/2006/relationships/image" Target="../media/image151.jpeg" /></Relationships>
</file>

<file path=ppt/slides/_rels/slide152.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152.xml" /><Relationship Id="rId3" Type="http://schemas.openxmlformats.org/officeDocument/2006/relationships/image" Target="../media/image152.jpeg" /><Relationship Id="rId4" Type="http://schemas.openxmlformats.org/officeDocument/2006/relationships/image" Target="../media/image153.jpeg" /><Relationship Id="rId5" Type="http://schemas.openxmlformats.org/officeDocument/2006/relationships/image" Target="../media/image154.jpeg" /><Relationship Id="rId6" Type="http://schemas.openxmlformats.org/officeDocument/2006/relationships/image" Target="../media/image155.jpeg" /></Relationships>
</file>

<file path=ppt/slides/_rels/slide153.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153.xml" /></Relationships>
</file>

<file path=ppt/slides/_rels/slide154.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154.xml" /></Relationships>
</file>

<file path=ppt/slides/_rels/slide155.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155.xml" /></Relationships>
</file>

<file path=ppt/slides/_rels/slide156.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156.xml" /></Relationships>
</file>

<file path=ppt/slides/_rels/slide157.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157.xml" /><Relationship Id="rId3" Type="http://schemas.openxmlformats.org/officeDocument/2006/relationships/tags" Target="../tags/tag50.xml" /></Relationships>
</file>

<file path=ppt/slides/_rels/slide158.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158.xml" /><Relationship Id="rId3" Type="http://schemas.openxmlformats.org/officeDocument/2006/relationships/tags" Target="../tags/tag51.xml" /></Relationships>
</file>

<file path=ppt/slides/_rels/slide159.xml.rels>&#65279;<?xml version="1.0" encoding="utf-8" standalone="yes"?><Relationships xmlns="http://schemas.openxmlformats.org/package/2006/relationships"><Relationship Id="rId1" Type="http://schemas.openxmlformats.org/officeDocument/2006/relationships/slideLayout" Target="../slideLayouts/slideLayout6.xml" /><Relationship Id="rId2" Type="http://schemas.openxmlformats.org/officeDocument/2006/relationships/themeOverride" Target="../theme/themeOverride5.xml" /><Relationship Id="rId3" Type="http://schemas.openxmlformats.org/officeDocument/2006/relationships/notesSlide" Target="../notesSlides/notesSlide159.xml" /><Relationship Id="rId4" Type="http://schemas.openxmlformats.org/officeDocument/2006/relationships/tags" Target="../tags/tag52.xml" /></Relationships>
</file>

<file path=ppt/slides/_rels/slide16.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16.xml" /><Relationship Id="rId3" Type="http://schemas.openxmlformats.org/officeDocument/2006/relationships/image" Target="../media/image17.jpeg" /></Relationships>
</file>

<file path=ppt/slides/_rels/slide160.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160.xml" /><Relationship Id="rId3" Type="http://schemas.openxmlformats.org/officeDocument/2006/relationships/tags" Target="../tags/tag53.xml" /></Relationships>
</file>

<file path=ppt/slides/_rels/slide161.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161.xml" /><Relationship Id="rId3" Type="http://schemas.openxmlformats.org/officeDocument/2006/relationships/image" Target="../media/image156.jpeg" /><Relationship Id="rId4" Type="http://schemas.openxmlformats.org/officeDocument/2006/relationships/image" Target="../media/image157.jpeg" /></Relationships>
</file>

<file path=ppt/slides/_rels/slide162.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162.xml" /></Relationships>
</file>

<file path=ppt/slides/_rels/slide163.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163.xml" /></Relationships>
</file>

<file path=ppt/slides/_rels/slide164.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164.xml" /></Relationships>
</file>

<file path=ppt/slides/_rels/slide165.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165.xml" /><Relationship Id="rId3" Type="http://schemas.openxmlformats.org/officeDocument/2006/relationships/image" Target="../media/image158.jpeg" /></Relationships>
</file>

<file path=ppt/slides/_rels/slide166.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166.xml" /></Relationships>
</file>

<file path=ppt/slides/_rels/slide167.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167.xml" /><Relationship Id="rId3" Type="http://schemas.openxmlformats.org/officeDocument/2006/relationships/image" Target="../media/image159.jpeg" /></Relationships>
</file>

<file path=ppt/slides/_rels/slide168.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168.xml" /><Relationship Id="rId3" Type="http://schemas.openxmlformats.org/officeDocument/2006/relationships/image" Target="../media/image160.jpeg" /></Relationships>
</file>

<file path=ppt/slides/_rels/slide169.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169.xml" /><Relationship Id="rId3" Type="http://schemas.openxmlformats.org/officeDocument/2006/relationships/image" Target="../media/image161.jpeg" /></Relationships>
</file>

<file path=ppt/slides/_rels/slide17.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17.xml" /><Relationship Id="rId3" Type="http://schemas.openxmlformats.org/officeDocument/2006/relationships/image" Target="../media/image18.jpeg" /></Relationships>
</file>

<file path=ppt/slides/_rels/slide170.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170.xml" /></Relationships>
</file>

<file path=ppt/slides/_rels/slide171.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171.xml" /></Relationships>
</file>

<file path=ppt/slides/_rels/slide172.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172.xml" /><Relationship Id="rId3" Type="http://schemas.openxmlformats.org/officeDocument/2006/relationships/tags" Target="../tags/tag54.xml" /></Relationships>
</file>

<file path=ppt/slides/_rels/slide173.xml.rels>&#65279;<?xml version="1.0" encoding="utf-8" standalone="yes"?><Relationships xmlns="http://schemas.openxmlformats.org/package/2006/relationships"><Relationship Id="rId1" Type="http://schemas.openxmlformats.org/officeDocument/2006/relationships/slideLayout" Target="../slideLayouts/slideLayout6.xml" /><Relationship Id="rId2" Type="http://schemas.openxmlformats.org/officeDocument/2006/relationships/notesSlide" Target="../notesSlides/notesSlide173.xml" /><Relationship Id="rId3" Type="http://schemas.openxmlformats.org/officeDocument/2006/relationships/tags" Target="../tags/tag55.xml" /></Relationships>
</file>

<file path=ppt/slides/_rels/slide174.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174.xml" /><Relationship Id="rId3" Type="http://schemas.openxmlformats.org/officeDocument/2006/relationships/tags" Target="../tags/tag56.xml" /></Relationships>
</file>

<file path=ppt/slides/_rels/slide175.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175.xml" /><Relationship Id="rId3" Type="http://schemas.openxmlformats.org/officeDocument/2006/relationships/image" Target="../media/image162.jpeg" /></Relationships>
</file>

<file path=ppt/slides/_rels/slide176.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176.xml" /><Relationship Id="rId3" Type="http://schemas.openxmlformats.org/officeDocument/2006/relationships/image" Target="../media/image163.jpeg" /></Relationships>
</file>

<file path=ppt/slides/_rels/slide177.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177.xml" /></Relationships>
</file>

<file path=ppt/slides/_rels/slide178.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178.xml" /><Relationship Id="rId3" Type="http://schemas.openxmlformats.org/officeDocument/2006/relationships/image" Target="../media/image164.jpeg" /></Relationships>
</file>

<file path=ppt/slides/_rels/slide179.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179.xml" /></Relationships>
</file>

<file path=ppt/slides/_rels/slide18.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18.xml" /><Relationship Id="rId3" Type="http://schemas.openxmlformats.org/officeDocument/2006/relationships/image" Target="../media/image19.jpeg" /></Relationships>
</file>

<file path=ppt/slides/_rels/slide180.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180.xml" /></Relationships>
</file>

<file path=ppt/slides/_rels/slide181.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181.xml" /><Relationship Id="rId3" Type="http://schemas.openxmlformats.org/officeDocument/2006/relationships/image" Target="../media/image165.jpeg" /></Relationships>
</file>

<file path=ppt/slides/_rels/slide182.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182.xml" /><Relationship Id="rId3" Type="http://schemas.openxmlformats.org/officeDocument/2006/relationships/image" Target="../media/image166.jpeg" /></Relationships>
</file>

<file path=ppt/slides/_rels/slide183.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183.xml" /></Relationships>
</file>

<file path=ppt/slides/_rels/slide184.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184.xml" /></Relationships>
</file>

<file path=ppt/slides/_rels/slide185.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185.xml" /></Relationships>
</file>

<file path=ppt/slides/_rels/slide186.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186.xml" /></Relationships>
</file>

<file path=ppt/slides/_rels/slide187.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187.xml" /></Relationships>
</file>

<file path=ppt/slides/_rels/slide188.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188.xml" /><Relationship Id="rId3" Type="http://schemas.openxmlformats.org/officeDocument/2006/relationships/image" Target="../media/image167.jpeg" /></Relationships>
</file>

<file path=ppt/slides/_rels/slide189.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189.xml" /><Relationship Id="rId3" Type="http://schemas.openxmlformats.org/officeDocument/2006/relationships/image" Target="../media/image168.jpeg" /></Relationships>
</file>

<file path=ppt/slides/_rels/slide19.xml.rels>&#65279;<?xml version="1.0" encoding="utf-8" standalone="yes"?><Relationships xmlns="http://schemas.openxmlformats.org/package/2006/relationships"><Relationship Id="rId1" Type="http://schemas.openxmlformats.org/officeDocument/2006/relationships/slideLayout" Target="../slideLayouts/slideLayout3.xml" /><Relationship Id="rId2" Type="http://schemas.openxmlformats.org/officeDocument/2006/relationships/notesSlide" Target="../notesSlides/notesSlide19.xml" /><Relationship Id="rId3" Type="http://schemas.openxmlformats.org/officeDocument/2006/relationships/image" Target="../media/image20.jpeg" /></Relationships>
</file>

<file path=ppt/slides/_rels/slide190.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190.xml" /></Relationships>
</file>

<file path=ppt/slides/_rels/slide191.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191.xml" /><Relationship Id="rId3" Type="http://schemas.openxmlformats.org/officeDocument/2006/relationships/tags" Target="../tags/tag57.xml" /></Relationships>
</file>

<file path=ppt/slides/_rels/slide192.xml.rels>&#65279;<?xml version="1.0" encoding="utf-8" standalone="yes"?><Relationships xmlns="http://schemas.openxmlformats.org/package/2006/relationships"><Relationship Id="rId1" Type="http://schemas.openxmlformats.org/officeDocument/2006/relationships/slideLayout" Target="../slideLayouts/slideLayout6.xml" /><Relationship Id="rId2" Type="http://schemas.openxmlformats.org/officeDocument/2006/relationships/notesSlide" Target="../notesSlides/notesSlide192.xml" /><Relationship Id="rId3" Type="http://schemas.openxmlformats.org/officeDocument/2006/relationships/tags" Target="../tags/tag58.xml" /></Relationships>
</file>

<file path=ppt/slides/_rels/slide193.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193.xml" /><Relationship Id="rId3" Type="http://schemas.openxmlformats.org/officeDocument/2006/relationships/tags" Target="../tags/tag59.xml" /></Relationships>
</file>

<file path=ppt/slides/_rels/slide194.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194.xml" /><Relationship Id="rId3" Type="http://schemas.openxmlformats.org/officeDocument/2006/relationships/image" Target="../media/image169.jpeg" /></Relationships>
</file>

<file path=ppt/slides/_rels/slide195.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195.xml" /><Relationship Id="rId3" Type="http://schemas.openxmlformats.org/officeDocument/2006/relationships/image" Target="../media/image170.jpeg" /></Relationships>
</file>

<file path=ppt/slides/_rels/slide196.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196.xml" /></Relationships>
</file>

<file path=ppt/slides/_rels/slide197.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197.xml" /><Relationship Id="rId3" Type="http://schemas.openxmlformats.org/officeDocument/2006/relationships/image" Target="../media/image171.jpeg" /></Relationships>
</file>

<file path=ppt/slides/_rels/slide198.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198.xml" /><Relationship Id="rId3" Type="http://schemas.openxmlformats.org/officeDocument/2006/relationships/image" Target="../media/image172.jpeg" /></Relationships>
</file>

<file path=ppt/slides/_rels/slide199.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199.xml" /></Relationships>
</file>

<file path=ppt/slides/_rels/slide2.xml.rels>&#65279;<?xml version="1.0" encoding="utf-8" standalone="yes"?><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notesSlide" Target="../notesSlides/notesSlide2.xml" /></Relationships>
</file>

<file path=ppt/slides/_rels/slide20.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20.xml" /><Relationship Id="rId3" Type="http://schemas.openxmlformats.org/officeDocument/2006/relationships/image" Target="../media/image21.jpeg" /></Relationships>
</file>

<file path=ppt/slides/_rels/slide200.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200.xml" /><Relationship Id="rId3" Type="http://schemas.openxmlformats.org/officeDocument/2006/relationships/image" Target="../media/image173.jpeg" /></Relationships>
</file>

<file path=ppt/slides/_rels/slide201.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201.xml" /><Relationship Id="rId3" Type="http://schemas.openxmlformats.org/officeDocument/2006/relationships/image" Target="../media/image174.jpeg" /></Relationships>
</file>

<file path=ppt/slides/_rels/slide202.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202.xml" /><Relationship Id="rId3" Type="http://schemas.openxmlformats.org/officeDocument/2006/relationships/image" Target="../media/image175.jpeg" /></Relationships>
</file>

<file path=ppt/slides/_rels/slide203.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203.xml" /><Relationship Id="rId3" Type="http://schemas.openxmlformats.org/officeDocument/2006/relationships/image" Target="../media/image176.jpeg" /></Relationships>
</file>

<file path=ppt/slides/_rels/slide204.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204.xml" /><Relationship Id="rId3" Type="http://schemas.openxmlformats.org/officeDocument/2006/relationships/image" Target="../media/image177.jpeg" /></Relationships>
</file>

<file path=ppt/slides/_rels/slide205.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205.xml" /></Relationships>
</file>

<file path=ppt/slides/_rels/slide206.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206.xml" /></Relationships>
</file>

<file path=ppt/slides/_rels/slide207.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207.xml" /></Relationships>
</file>

<file path=ppt/slides/_rels/slide208.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208.xml" /><Relationship Id="rId3" Type="http://schemas.openxmlformats.org/officeDocument/2006/relationships/image" Target="../media/image178.jpeg" /></Relationships>
</file>

<file path=ppt/slides/_rels/slide209.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209.xml" /></Relationships>
</file>

<file path=ppt/slides/_rels/slide21.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21.xml" /><Relationship Id="rId3" Type="http://schemas.openxmlformats.org/officeDocument/2006/relationships/image" Target="../media/image22.jpeg" /><Relationship Id="rId4" Type="http://schemas.openxmlformats.org/officeDocument/2006/relationships/tags" Target="../tags/tag8.xml" /></Relationships>
</file>

<file path=ppt/slides/_rels/slide210.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210.xml" /></Relationships>
</file>

<file path=ppt/slides/_rels/slide211.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211.xml" /></Relationships>
</file>

<file path=ppt/slides/_rels/slide212.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212.xml" /></Relationships>
</file>

<file path=ppt/slides/_rels/slide213.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213.xml" /></Relationships>
</file>

<file path=ppt/slides/_rels/slide214.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214.xml" /><Relationship Id="rId3" Type="http://schemas.openxmlformats.org/officeDocument/2006/relationships/image" Target="../media/image179.jpeg" /></Relationships>
</file>

<file path=ppt/slides/_rels/slide215.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215.xml" /></Relationships>
</file>

<file path=ppt/slides/_rels/slide216.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216.xml" /><Relationship Id="rId3" Type="http://schemas.openxmlformats.org/officeDocument/2006/relationships/tags" Target="../tags/tag60.xml" /></Relationships>
</file>

<file path=ppt/slides/_rels/slide217.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217.xml" /><Relationship Id="rId3" Type="http://schemas.openxmlformats.org/officeDocument/2006/relationships/tags" Target="../tags/tag61.xml" /></Relationships>
</file>

<file path=ppt/slides/_rels/slide218.xml.rels>&#65279;<?xml version="1.0" encoding="utf-8" standalone="yes"?><Relationships xmlns="http://schemas.openxmlformats.org/package/2006/relationships"><Relationship Id="rId1" Type="http://schemas.openxmlformats.org/officeDocument/2006/relationships/slideLayout" Target="../slideLayouts/slideLayout6.xml" /><Relationship Id="rId2" Type="http://schemas.openxmlformats.org/officeDocument/2006/relationships/notesSlide" Target="../notesSlides/notesSlide218.xml" /><Relationship Id="rId3" Type="http://schemas.openxmlformats.org/officeDocument/2006/relationships/tags" Target="../tags/tag62.xml" /></Relationships>
</file>

<file path=ppt/slides/_rels/slide219.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219.xml" /><Relationship Id="rId3" Type="http://schemas.openxmlformats.org/officeDocument/2006/relationships/tags" Target="../tags/tag63.xml" /></Relationships>
</file>

<file path=ppt/slides/_rels/slide22.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22.xml" /><Relationship Id="rId3" Type="http://schemas.openxmlformats.org/officeDocument/2006/relationships/image" Target="../media/image23.jpeg" /><Relationship Id="rId4" Type="http://schemas.openxmlformats.org/officeDocument/2006/relationships/tags" Target="../tags/tag9.xml" /></Relationships>
</file>

<file path=ppt/slides/_rels/slide220.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220.xml" /><Relationship Id="rId3" Type="http://schemas.openxmlformats.org/officeDocument/2006/relationships/image" Target="../media/image180.jpeg" /><Relationship Id="rId4" Type="http://schemas.openxmlformats.org/officeDocument/2006/relationships/image" Target="../media/image181.jpeg" /><Relationship Id="rId5" Type="http://schemas.openxmlformats.org/officeDocument/2006/relationships/tags" Target="../tags/tag64.xml" /></Relationships>
</file>

<file path=ppt/slides/_rels/slide221.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221.xml" /><Relationship Id="rId3" Type="http://schemas.openxmlformats.org/officeDocument/2006/relationships/image" Target="../media/image182.jpeg" /></Relationships>
</file>

<file path=ppt/slides/_rels/slide222.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222.xml" /></Relationships>
</file>

<file path=ppt/slides/_rels/slide223.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223.xml" /><Relationship Id="rId3" Type="http://schemas.openxmlformats.org/officeDocument/2006/relationships/image" Target="../media/image183.jpeg" /></Relationships>
</file>

<file path=ppt/slides/_rels/slide224.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224.xml" /><Relationship Id="rId3" Type="http://schemas.openxmlformats.org/officeDocument/2006/relationships/image" Target="../media/image184.jpeg" /></Relationships>
</file>

<file path=ppt/slides/_rels/slide225.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225.xml" /><Relationship Id="rId3" Type="http://schemas.openxmlformats.org/officeDocument/2006/relationships/image" Target="../media/image185.jpeg" /></Relationships>
</file>

<file path=ppt/slides/_rels/slide226.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226.xml" /><Relationship Id="rId3" Type="http://schemas.openxmlformats.org/officeDocument/2006/relationships/image" Target="../media/image185.jpeg" /></Relationships>
</file>

<file path=ppt/slides/_rels/slide227.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227.xml" /><Relationship Id="rId3" Type="http://schemas.openxmlformats.org/officeDocument/2006/relationships/tags" Target="../tags/tag65.xml" /></Relationships>
</file>

<file path=ppt/slides/_rels/slide228.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228.xml" /><Relationship Id="rId3" Type="http://schemas.openxmlformats.org/officeDocument/2006/relationships/image" Target="../media/image186.jpeg" /><Relationship Id="rId4" Type="http://schemas.openxmlformats.org/officeDocument/2006/relationships/tags" Target="../tags/tag66.xml" /></Relationships>
</file>

<file path=ppt/slides/_rels/slide229.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229.xml" /><Relationship Id="rId3" Type="http://schemas.openxmlformats.org/officeDocument/2006/relationships/tags" Target="../tags/tag67.xml" /></Relationships>
</file>

<file path=ppt/slides/_rels/slide23.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23.xml" /><Relationship Id="rId3" Type="http://schemas.openxmlformats.org/officeDocument/2006/relationships/image" Target="../media/image24.jpeg" /></Relationships>
</file>

<file path=ppt/slides/_rels/slide230.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230.xml" /></Relationships>
</file>

<file path=ppt/slides/_rels/slide231.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231.xml" /><Relationship Id="rId3" Type="http://schemas.openxmlformats.org/officeDocument/2006/relationships/image" Target="../media/image187.jpeg" /></Relationships>
</file>

<file path=ppt/slides/_rels/slide232.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232.xml" /><Relationship Id="rId3" Type="http://schemas.openxmlformats.org/officeDocument/2006/relationships/image" Target="../media/image188.jpeg" /></Relationships>
</file>

<file path=ppt/slides/_rels/slide233.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233.xml" /></Relationships>
</file>

<file path=ppt/slides/_rels/slide234.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234.xml" /></Relationships>
</file>

<file path=ppt/slides/_rels/slide235.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235.xml" /><Relationship Id="rId3" Type="http://schemas.openxmlformats.org/officeDocument/2006/relationships/image" Target="../media/image189.jpeg" /></Relationships>
</file>

<file path=ppt/slides/_rels/slide236.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236.xml" /><Relationship Id="rId3" Type="http://schemas.openxmlformats.org/officeDocument/2006/relationships/image" Target="../media/image189.jpeg" /></Relationships>
</file>

<file path=ppt/slides/_rels/slide237.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237.xml" /></Relationships>
</file>

<file path=ppt/slides/_rels/slide238.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238.xml" /><Relationship Id="rId3" Type="http://schemas.openxmlformats.org/officeDocument/2006/relationships/image" Target="../media/image190.jpeg" /></Relationships>
</file>

<file path=ppt/slides/_rels/slide239.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239.xml" /><Relationship Id="rId3" Type="http://schemas.openxmlformats.org/officeDocument/2006/relationships/image" Target="../media/image191.jpeg" /></Relationships>
</file>

<file path=ppt/slides/_rels/slide24.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24.xml" /><Relationship Id="rId3" Type="http://schemas.openxmlformats.org/officeDocument/2006/relationships/image" Target="../media/image25.jpeg" /></Relationships>
</file>

<file path=ppt/slides/_rels/slide240.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240.xml" /><Relationship Id="rId3" Type="http://schemas.openxmlformats.org/officeDocument/2006/relationships/image" Target="../media/image192.jpeg" /><Relationship Id="rId4" Type="http://schemas.openxmlformats.org/officeDocument/2006/relationships/image" Target="../media/image193.jpeg" /></Relationships>
</file>

<file path=ppt/slides/_rels/slide241.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241.xml" /><Relationship Id="rId3" Type="http://schemas.openxmlformats.org/officeDocument/2006/relationships/image" Target="../media/image194.jpeg" /></Relationships>
</file>

<file path=ppt/slides/_rels/slide242.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242.xml" /><Relationship Id="rId3" Type="http://schemas.openxmlformats.org/officeDocument/2006/relationships/image" Target="../media/image195.jpeg" /><Relationship Id="rId4" Type="http://schemas.openxmlformats.org/officeDocument/2006/relationships/image" Target="../media/image196.jpeg" /></Relationships>
</file>

<file path=ppt/slides/_rels/slide243.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243.xml" /><Relationship Id="rId3" Type="http://schemas.openxmlformats.org/officeDocument/2006/relationships/image" Target="../media/image197.jpeg" /><Relationship Id="rId4" Type="http://schemas.openxmlformats.org/officeDocument/2006/relationships/image" Target="../media/image198.jpeg" /></Relationships>
</file>

<file path=ppt/slides/_rels/slide244.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244.xml" /><Relationship Id="rId3" Type="http://schemas.openxmlformats.org/officeDocument/2006/relationships/image" Target="../media/image199.jpeg" /></Relationships>
</file>

<file path=ppt/slides/_rels/slide245.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245.xml" /></Relationships>
</file>

<file path=ppt/slides/_rels/slide246.xml.rels>&#65279;<?xml version="1.0" encoding="utf-8" standalone="yes"?><Relationships xmlns="http://schemas.openxmlformats.org/package/2006/relationships"><Relationship Id="rId1" Type="http://schemas.openxmlformats.org/officeDocument/2006/relationships/slideLayout" Target="../slideLayouts/slideLayout6.xml" /><Relationship Id="rId2" Type="http://schemas.openxmlformats.org/officeDocument/2006/relationships/notesSlide" Target="../notesSlides/notesSlide246.xml" /><Relationship Id="rId3" Type="http://schemas.openxmlformats.org/officeDocument/2006/relationships/tags" Target="../tags/tag68.xml" /></Relationships>
</file>

<file path=ppt/slides/_rels/slide247.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247.xml" /><Relationship Id="rId3" Type="http://schemas.openxmlformats.org/officeDocument/2006/relationships/tags" Target="../tags/tag69.xml" /></Relationships>
</file>

<file path=ppt/slides/_rels/slide248.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248.xml" /><Relationship Id="rId3" Type="http://schemas.openxmlformats.org/officeDocument/2006/relationships/image" Target="../media/image200.jpeg" /></Relationships>
</file>

<file path=ppt/slides/_rels/slide249.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249.xml" /><Relationship Id="rId3" Type="http://schemas.openxmlformats.org/officeDocument/2006/relationships/image" Target="../media/image201.jpeg" /></Relationships>
</file>

<file path=ppt/slides/_rels/slide25.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25.xml" /><Relationship Id="rId3" Type="http://schemas.openxmlformats.org/officeDocument/2006/relationships/image" Target="../media/image26.jpeg" /></Relationships>
</file>

<file path=ppt/slides/_rels/slide250.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250.xml" /><Relationship Id="rId3" Type="http://schemas.openxmlformats.org/officeDocument/2006/relationships/image" Target="../media/image202.jpeg" /></Relationships>
</file>

<file path=ppt/slides/_rels/slide251.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251.xml" /></Relationships>
</file>

<file path=ppt/slides/_rels/slide252.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252.xml" /><Relationship Id="rId3" Type="http://schemas.openxmlformats.org/officeDocument/2006/relationships/image" Target="../media/image203.jpeg" /></Relationships>
</file>

<file path=ppt/slides/_rels/slide253.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253.xml" /></Relationships>
</file>

<file path=ppt/slides/_rels/slide254.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254.xml" /><Relationship Id="rId3" Type="http://schemas.openxmlformats.org/officeDocument/2006/relationships/image" Target="../media/image204.jpeg" /></Relationships>
</file>

<file path=ppt/slides/_rels/slide255.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255.xml" /></Relationships>
</file>

<file path=ppt/slides/_rels/slide256.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256.xml" /><Relationship Id="rId3" Type="http://schemas.openxmlformats.org/officeDocument/2006/relationships/image" Target="../media/image205.jpeg" /></Relationships>
</file>

<file path=ppt/slides/_rels/slide257.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257.xml" /><Relationship Id="rId3" Type="http://schemas.openxmlformats.org/officeDocument/2006/relationships/tags" Target="../tags/tag70.xml" /></Relationships>
</file>

<file path=ppt/slides/_rels/slide258.xml.rels>&#65279;<?xml version="1.0" encoding="utf-8" standalone="yes"?><Relationships xmlns="http://schemas.openxmlformats.org/package/2006/relationships"><Relationship Id="rId1" Type="http://schemas.openxmlformats.org/officeDocument/2006/relationships/slideLayout" Target="../slideLayouts/slideLayout6.xml" /><Relationship Id="rId2" Type="http://schemas.openxmlformats.org/officeDocument/2006/relationships/notesSlide" Target="../notesSlides/notesSlide258.xml" /><Relationship Id="rId3" Type="http://schemas.openxmlformats.org/officeDocument/2006/relationships/tags" Target="../tags/tag71.xml" /></Relationships>
</file>

<file path=ppt/slides/_rels/slide259.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259.xml" /><Relationship Id="rId3" Type="http://schemas.openxmlformats.org/officeDocument/2006/relationships/tags" Target="../tags/tag72.xml" /></Relationships>
</file>

<file path=ppt/slides/_rels/slide26.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26.xml" /><Relationship Id="rId3" Type="http://schemas.openxmlformats.org/officeDocument/2006/relationships/image" Target="../media/image27.jpeg" /></Relationships>
</file>

<file path=ppt/slides/_rels/slide260.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260.xml" /></Relationships>
</file>

<file path=ppt/slides/_rels/slide261.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261.xml" /></Relationships>
</file>

<file path=ppt/slides/_rels/slide262.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262.xml" /></Relationships>
</file>

<file path=ppt/slides/_rels/slide263.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263.xml" /><Relationship Id="rId3" Type="http://schemas.openxmlformats.org/officeDocument/2006/relationships/image" Target="../media/image206.jpeg" /></Relationships>
</file>

<file path=ppt/slides/_rels/slide264.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264.xml" /><Relationship Id="rId3" Type="http://schemas.openxmlformats.org/officeDocument/2006/relationships/image" Target="../media/image206.jpeg" /></Relationships>
</file>

<file path=ppt/slides/_rels/slide265.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265.xml" /></Relationships>
</file>

<file path=ppt/slides/_rels/slide266.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266.xml" /></Relationships>
</file>

<file path=ppt/slides/_rels/slide267.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267.xml" /></Relationships>
</file>

<file path=ppt/slides/_rels/slide268.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268.xml" /></Relationships>
</file>

<file path=ppt/slides/_rels/slide269.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269.xml" /></Relationships>
</file>

<file path=ppt/slides/_rels/slide27.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27.xml" /><Relationship Id="rId3" Type="http://schemas.openxmlformats.org/officeDocument/2006/relationships/image" Target="../media/image28.jpeg" /></Relationships>
</file>

<file path=ppt/slides/_rels/slide270.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270.xml" /></Relationships>
</file>

<file path=ppt/slides/_rels/slide271.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271.xml" /></Relationships>
</file>

<file path=ppt/slides/_rels/slide272.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272.xml" /><Relationship Id="rId3" Type="http://schemas.openxmlformats.org/officeDocument/2006/relationships/image" Target="../media/image207.jpeg" /></Relationships>
</file>

<file path=ppt/slides/_rels/slide273.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273.xml" /></Relationships>
</file>

<file path=ppt/slides/_rels/slide274.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274.xml" /><Relationship Id="rId3" Type="http://schemas.openxmlformats.org/officeDocument/2006/relationships/tags" Target="../tags/tag73.xml" /></Relationships>
</file>

<file path=ppt/slides/_rels/slide275.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275.xml" /><Relationship Id="rId3" Type="http://schemas.openxmlformats.org/officeDocument/2006/relationships/tags" Target="../tags/tag74.xml" /></Relationships>
</file>

<file path=ppt/slides/_rels/slide276.xml.rels>&#65279;<?xml version="1.0" encoding="utf-8" standalone="yes"?><Relationships xmlns="http://schemas.openxmlformats.org/package/2006/relationships"><Relationship Id="rId1" Type="http://schemas.openxmlformats.org/officeDocument/2006/relationships/slideLayout" Target="../slideLayouts/slideLayout6.xml" /><Relationship Id="rId2" Type="http://schemas.openxmlformats.org/officeDocument/2006/relationships/notesSlide" Target="../notesSlides/notesSlide276.xml" /><Relationship Id="rId3" Type="http://schemas.openxmlformats.org/officeDocument/2006/relationships/tags" Target="../tags/tag75.xml" /></Relationships>
</file>

<file path=ppt/slides/_rels/slide277.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277.xml" /><Relationship Id="rId3" Type="http://schemas.openxmlformats.org/officeDocument/2006/relationships/tags" Target="../tags/tag76.xml" /></Relationships>
</file>

<file path=ppt/slides/_rels/slide278.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278.xml" /><Relationship Id="rId3" Type="http://schemas.openxmlformats.org/officeDocument/2006/relationships/image" Target="../media/image208.jpeg" /></Relationships>
</file>

<file path=ppt/slides/_rels/slide279.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279.xml" /><Relationship Id="rId3" Type="http://schemas.openxmlformats.org/officeDocument/2006/relationships/image" Target="../media/image209.jpeg" /></Relationships>
</file>

<file path=ppt/slides/_rels/slide28.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28.xml" /><Relationship Id="rId3" Type="http://schemas.openxmlformats.org/officeDocument/2006/relationships/image" Target="../media/image29.jpeg" /></Relationships>
</file>

<file path=ppt/slides/_rels/slide280.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280.xml" /></Relationships>
</file>

<file path=ppt/slides/_rels/slide281.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281.xml" /><Relationship Id="rId3" Type="http://schemas.openxmlformats.org/officeDocument/2006/relationships/image" Target="../media/image210.jpeg" /></Relationships>
</file>

<file path=ppt/slides/_rels/slide282.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282.xml" /><Relationship Id="rId3" Type="http://schemas.openxmlformats.org/officeDocument/2006/relationships/image" Target="../media/image211.jpeg" /></Relationships>
</file>

<file path=ppt/slides/_rels/slide283.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283.xml" /><Relationship Id="rId3" Type="http://schemas.openxmlformats.org/officeDocument/2006/relationships/image" Target="../media/image212.jpeg" /><Relationship Id="rId4" Type="http://schemas.openxmlformats.org/officeDocument/2006/relationships/image" Target="../media/image213.jpeg" /></Relationships>
</file>

<file path=ppt/slides/_rels/slide284.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284.xml" /><Relationship Id="rId3" Type="http://schemas.openxmlformats.org/officeDocument/2006/relationships/image" Target="../media/image214.jpeg" /><Relationship Id="rId4" Type="http://schemas.openxmlformats.org/officeDocument/2006/relationships/image" Target="../media/image215.jpeg" /></Relationships>
</file>

<file path=ppt/slides/_rels/slide285.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285.xml" /><Relationship Id="rId3" Type="http://schemas.openxmlformats.org/officeDocument/2006/relationships/image" Target="../media/image216.jpeg" /><Relationship Id="rId4" Type="http://schemas.openxmlformats.org/officeDocument/2006/relationships/image" Target="../media/image217.jpeg" /></Relationships>
</file>

<file path=ppt/slides/_rels/slide286.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286.xml" /></Relationships>
</file>

<file path=ppt/slides/_rels/slide287.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287.xml" /><Relationship Id="rId3" Type="http://schemas.openxmlformats.org/officeDocument/2006/relationships/image" Target="../media/image218.jpeg" /></Relationships>
</file>

<file path=ppt/slides/_rels/slide288.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288.xml" /><Relationship Id="rId3" Type="http://schemas.openxmlformats.org/officeDocument/2006/relationships/image" Target="../media/image219.jpeg" /></Relationships>
</file>

<file path=ppt/slides/_rels/slide289.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289.xml" /><Relationship Id="rId3" Type="http://schemas.openxmlformats.org/officeDocument/2006/relationships/image" Target="../media/image220.jpeg" /></Relationships>
</file>

<file path=ppt/slides/_rels/slide29.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29.xml" /><Relationship Id="rId3" Type="http://schemas.openxmlformats.org/officeDocument/2006/relationships/image" Target="../media/image30.jpeg" /></Relationships>
</file>

<file path=ppt/slides/_rels/slide290.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290.xml" /><Relationship Id="rId3" Type="http://schemas.openxmlformats.org/officeDocument/2006/relationships/image" Target="../media/image221.jpeg" /></Relationships>
</file>

<file path=ppt/slides/_rels/slide291.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291.xml" /><Relationship Id="rId3" Type="http://schemas.openxmlformats.org/officeDocument/2006/relationships/image" Target="../media/image222.jpeg" /></Relationships>
</file>

<file path=ppt/slides/_rels/slide292.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292.xml" /><Relationship Id="rId3" Type="http://schemas.openxmlformats.org/officeDocument/2006/relationships/image" Target="../media/image223.jpeg" /><Relationship Id="rId4" Type="http://schemas.openxmlformats.org/officeDocument/2006/relationships/image" Target="../media/image224.jpeg" /></Relationships>
</file>

<file path=ppt/slides/_rels/slide293.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293.xml" /><Relationship Id="rId3" Type="http://schemas.openxmlformats.org/officeDocument/2006/relationships/image" Target="../media/image225.jpeg" /><Relationship Id="rId4" Type="http://schemas.openxmlformats.org/officeDocument/2006/relationships/image" Target="../media/image226.jpeg" /><Relationship Id="rId5" Type="http://schemas.openxmlformats.org/officeDocument/2006/relationships/image" Target="../media/image227.jpeg" /></Relationships>
</file>

<file path=ppt/slides/_rels/slide294.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294.xml" /></Relationships>
</file>

<file path=ppt/slides/_rels/slide295.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295.xml" /></Relationships>
</file>

<file path=ppt/slides/_rels/slide296.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296.xml" /></Relationships>
</file>

<file path=ppt/slides/_rels/slide297.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297.xml" /></Relationships>
</file>

<file path=ppt/slides/_rels/slide298.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298.xml" /><Relationship Id="rId3" Type="http://schemas.openxmlformats.org/officeDocument/2006/relationships/image" Target="../media/image228.jpeg" /></Relationships>
</file>

<file path=ppt/slides/_rels/slide299.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299.xml" /><Relationship Id="rId3" Type="http://schemas.openxmlformats.org/officeDocument/2006/relationships/image" Target="../media/image229.jpeg" /></Relationships>
</file>

<file path=ppt/slides/_rels/slide3.xml.rels>&#65279;<?xml version="1.0" encoding="utf-8" standalone="yes"?><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notesSlide" Target="../notesSlides/notesSlide3.xml" /></Relationships>
</file>

<file path=ppt/slides/_rels/slide30.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30.xml" /><Relationship Id="rId3" Type="http://schemas.openxmlformats.org/officeDocument/2006/relationships/image" Target="../media/image31.jpeg" /></Relationships>
</file>

<file path=ppt/slides/_rels/slide300.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300.xml" /><Relationship Id="rId3" Type="http://schemas.openxmlformats.org/officeDocument/2006/relationships/image" Target="../media/image230.jpeg" /></Relationships>
</file>

<file path=ppt/slides/_rels/slide301.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301.xml" /></Relationships>
</file>

<file path=ppt/slides/_rels/slide302.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302.xml" /><Relationship Id="rId3" Type="http://schemas.openxmlformats.org/officeDocument/2006/relationships/image" Target="../media/image231.jpeg" /><Relationship Id="rId4" Type="http://schemas.openxmlformats.org/officeDocument/2006/relationships/image" Target="../media/image232.jpeg" /></Relationships>
</file>

<file path=ppt/slides/_rels/slide303.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303.xml" /><Relationship Id="rId3" Type="http://schemas.openxmlformats.org/officeDocument/2006/relationships/image" Target="../media/image233.jpeg" /></Relationships>
</file>

<file path=ppt/slides/_rels/slide304.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304.xml" /><Relationship Id="rId3" Type="http://schemas.openxmlformats.org/officeDocument/2006/relationships/image" Target="../media/image234.jpeg" /><Relationship Id="rId4" Type="http://schemas.openxmlformats.org/officeDocument/2006/relationships/image" Target="../media/image233.jpeg" /></Relationships>
</file>

<file path=ppt/slides/_rels/slide305.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305.xml" /><Relationship Id="rId3" Type="http://schemas.openxmlformats.org/officeDocument/2006/relationships/image" Target="../media/image235.jpeg" /><Relationship Id="rId4" Type="http://schemas.openxmlformats.org/officeDocument/2006/relationships/image" Target="../media/image236.jpeg" /></Relationships>
</file>

<file path=ppt/slides/_rels/slide306.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306.xml" /><Relationship Id="rId3" Type="http://schemas.openxmlformats.org/officeDocument/2006/relationships/image" Target="../media/image237.jpeg" /></Relationships>
</file>

<file path=ppt/slides/_rels/slide307.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307.xml" /></Relationships>
</file>

<file path=ppt/slides/_rels/slide308.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308.xml" /></Relationships>
</file>

<file path=ppt/slides/_rels/slide309.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309.xml" /><Relationship Id="rId3" Type="http://schemas.openxmlformats.org/officeDocument/2006/relationships/tags" Target="../tags/tag77.xml" /></Relationships>
</file>

<file path=ppt/slides/_rels/slide31.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31.xml" /></Relationships>
</file>

<file path=ppt/slides/_rels/slide310.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310.xml" /><Relationship Id="rId3" Type="http://schemas.openxmlformats.org/officeDocument/2006/relationships/tags" Target="../tags/tag78.xml" /></Relationships>
</file>

<file path=ppt/slides/_rels/slide311.xml.rels>&#65279;<?xml version="1.0" encoding="utf-8" standalone="yes"?><Relationships xmlns="http://schemas.openxmlformats.org/package/2006/relationships"><Relationship Id="rId1" Type="http://schemas.openxmlformats.org/officeDocument/2006/relationships/slideLayout" Target="../slideLayouts/slideLayout6.xml" /><Relationship Id="rId2" Type="http://schemas.openxmlformats.org/officeDocument/2006/relationships/notesSlide" Target="../notesSlides/notesSlide311.xml" /><Relationship Id="rId3" Type="http://schemas.openxmlformats.org/officeDocument/2006/relationships/tags" Target="../tags/tag79.xml" /></Relationships>
</file>

<file path=ppt/slides/_rels/slide312.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312.xml" /><Relationship Id="rId3" Type="http://schemas.openxmlformats.org/officeDocument/2006/relationships/tags" Target="../tags/tag80.xml" /></Relationships>
</file>

<file path=ppt/slides/_rels/slide313.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313.xml" /><Relationship Id="rId3" Type="http://schemas.openxmlformats.org/officeDocument/2006/relationships/image" Target="../media/image238.jpeg" /></Relationships>
</file>

<file path=ppt/slides/_rels/slide314.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314.xml" /></Relationships>
</file>

<file path=ppt/slides/_rels/slide315.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315.xml" /></Relationships>
</file>

<file path=ppt/slides/_rels/slide316.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316.xml" /></Relationships>
</file>

<file path=ppt/slides/_rels/slide317.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317.xml" /></Relationships>
</file>

<file path=ppt/slides/_rels/slide318.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318.xml" /></Relationships>
</file>

<file path=ppt/slides/_rels/slide319.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319.xml" /><Relationship Id="rId3" Type="http://schemas.openxmlformats.org/officeDocument/2006/relationships/image" Target="../media/image239.jpeg" /></Relationships>
</file>

<file path=ppt/slides/_rels/slide32.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32.xml" /></Relationships>
</file>

<file path=ppt/slides/_rels/slide320.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320.xml" /><Relationship Id="rId3" Type="http://schemas.openxmlformats.org/officeDocument/2006/relationships/image" Target="../media/image240.jpeg" /></Relationships>
</file>

<file path=ppt/slides/_rels/slide321.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321.xml" /></Relationships>
</file>

<file path=ppt/slides/_rels/slide322.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322.xml" /><Relationship Id="rId3" Type="http://schemas.openxmlformats.org/officeDocument/2006/relationships/image" Target="../media/image241.jpeg" /></Relationships>
</file>

<file path=ppt/slides/_rels/slide323.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323.xml" /></Relationships>
</file>

<file path=ppt/slides/_rels/slide324.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324.xml" /><Relationship Id="rId3" Type="http://schemas.openxmlformats.org/officeDocument/2006/relationships/image" Target="../media/image242.jpeg" /></Relationships>
</file>

<file path=ppt/slides/_rels/slide325.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325.xml" /></Relationships>
</file>

<file path=ppt/slides/_rels/slide326.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326.xml" /><Relationship Id="rId3" Type="http://schemas.openxmlformats.org/officeDocument/2006/relationships/image" Target="../media/image243.jpeg" /></Relationships>
</file>

<file path=ppt/slides/_rels/slide327.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327.xml" /></Relationships>
</file>

<file path=ppt/slides/_rels/slide328.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328.xml" /></Relationships>
</file>

<file path=ppt/slides/_rels/slide329.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329.xml" /><Relationship Id="rId3" Type="http://schemas.openxmlformats.org/officeDocument/2006/relationships/image" Target="../media/image244.jpeg" /></Relationships>
</file>

<file path=ppt/slides/_rels/slide33.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33.xml" /></Relationships>
</file>

<file path=ppt/slides/_rels/slide330.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330.xml" /><Relationship Id="rId3" Type="http://schemas.openxmlformats.org/officeDocument/2006/relationships/image" Target="../media/image245.jpeg" /></Relationships>
</file>

<file path=ppt/slides/_rels/slide331.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331.xml" /><Relationship Id="rId3" Type="http://schemas.openxmlformats.org/officeDocument/2006/relationships/image" Target="../media/image245.jpeg" /></Relationships>
</file>

<file path=ppt/slides/_rels/slide332.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332.xml" /><Relationship Id="rId3" Type="http://schemas.openxmlformats.org/officeDocument/2006/relationships/image" Target="../media/image246.jpeg" /></Relationships>
</file>

<file path=ppt/slides/_rels/slide333.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333.xml" /></Relationships>
</file>

<file path=ppt/slides/_rels/slide334.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334.xml" /></Relationships>
</file>

<file path=ppt/slides/_rels/slide335.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335.xml" /><Relationship Id="rId3" Type="http://schemas.openxmlformats.org/officeDocument/2006/relationships/image" Target="../media/image247.jpeg" /></Relationships>
</file>

<file path=ppt/slides/_rels/slide336.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336.xml" /></Relationships>
</file>

<file path=ppt/slides/_rels/slide337.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337.xml" /></Relationships>
</file>

<file path=ppt/slides/_rels/slide338.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338.xml" /></Relationships>
</file>

<file path=ppt/slides/_rels/slide339.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339.xml" /></Relationships>
</file>

<file path=ppt/slides/_rels/slide34.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34.xml" /><Relationship Id="rId3" Type="http://schemas.openxmlformats.org/officeDocument/2006/relationships/image" Target="../media/image32.jpeg" /></Relationships>
</file>

<file path=ppt/slides/_rels/slide340.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340.xml" /></Relationships>
</file>

<file path=ppt/slides/_rels/slide341.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341.xml" /><Relationship Id="rId3" Type="http://schemas.openxmlformats.org/officeDocument/2006/relationships/image" Target="../media/image248.jpeg" /></Relationships>
</file>

<file path=ppt/slides/_rels/slide342.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342.xml" /><Relationship Id="rId3" Type="http://schemas.openxmlformats.org/officeDocument/2006/relationships/image" Target="../media/image249.jpeg" /></Relationships>
</file>

<file path=ppt/slides/_rels/slide343.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343.xml" /><Relationship Id="rId3" Type="http://schemas.openxmlformats.org/officeDocument/2006/relationships/image" Target="../media/image250.jpeg" /></Relationships>
</file>

<file path=ppt/slides/_rels/slide344.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344.xml" /><Relationship Id="rId3" Type="http://schemas.openxmlformats.org/officeDocument/2006/relationships/image" Target="../media/image251.jpeg" /><Relationship Id="rId4" Type="http://schemas.openxmlformats.org/officeDocument/2006/relationships/image" Target="../media/image252.jpeg" /></Relationships>
</file>

<file path=ppt/slides/_rels/slide345.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345.xml" /></Relationships>
</file>

<file path=ppt/slides/_rels/slide346.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346.xml" /><Relationship Id="rId3" Type="http://schemas.openxmlformats.org/officeDocument/2006/relationships/tags" Target="../tags/tag81.xml" /></Relationships>
</file>

<file path=ppt/slides/_rels/slide347.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347.xml" /><Relationship Id="rId3" Type="http://schemas.openxmlformats.org/officeDocument/2006/relationships/tags" Target="../tags/tag82.xml" /></Relationships>
</file>

<file path=ppt/slides/_rels/slide348.xml.rels>&#65279;<?xml version="1.0" encoding="utf-8" standalone="yes"?><Relationships xmlns="http://schemas.openxmlformats.org/package/2006/relationships"><Relationship Id="rId1" Type="http://schemas.openxmlformats.org/officeDocument/2006/relationships/slideLayout" Target="../slideLayouts/slideLayout6.xml" /><Relationship Id="rId2" Type="http://schemas.openxmlformats.org/officeDocument/2006/relationships/notesSlide" Target="../notesSlides/notesSlide348.xml" /><Relationship Id="rId3" Type="http://schemas.openxmlformats.org/officeDocument/2006/relationships/tags" Target="../tags/tag83.xml" /></Relationships>
</file>

<file path=ppt/slides/_rels/slide349.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349.xml" /><Relationship Id="rId3" Type="http://schemas.openxmlformats.org/officeDocument/2006/relationships/tags" Target="../tags/tag84.xml" /></Relationships>
</file>

<file path=ppt/slides/_rels/slide35.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35.xml" /><Relationship Id="rId3" Type="http://schemas.openxmlformats.org/officeDocument/2006/relationships/image" Target="../media/image33.jpeg" /></Relationships>
</file>

<file path=ppt/slides/_rels/slide350.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350.xml" /><Relationship Id="rId3" Type="http://schemas.openxmlformats.org/officeDocument/2006/relationships/tags" Target="../tags/tag85.xml" /></Relationships>
</file>

<file path=ppt/slides/_rels/slide351.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351.xml" /><Relationship Id="rId3" Type="http://schemas.openxmlformats.org/officeDocument/2006/relationships/image" Target="../media/image253.jpeg" /><Relationship Id="rId4" Type="http://schemas.openxmlformats.org/officeDocument/2006/relationships/tags" Target="../tags/tag86.xml" /></Relationships>
</file>

<file path=ppt/slides/_rels/slide352.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352.xml" /><Relationship Id="rId3" Type="http://schemas.openxmlformats.org/officeDocument/2006/relationships/tags" Target="../tags/tag87.xml" /></Relationships>
</file>

<file path=ppt/slides/_rels/slide353.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353.xml" /><Relationship Id="rId3" Type="http://schemas.openxmlformats.org/officeDocument/2006/relationships/image" Target="../media/image254.jpeg" /><Relationship Id="rId4" Type="http://schemas.openxmlformats.org/officeDocument/2006/relationships/tags" Target="../tags/tag88.xml" /></Relationships>
</file>

<file path=ppt/slides/_rels/slide354.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354.xml" /><Relationship Id="rId3" Type="http://schemas.openxmlformats.org/officeDocument/2006/relationships/tags" Target="../tags/tag89.xml" /></Relationships>
</file>

<file path=ppt/slides/_rels/slide355.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355.xml" /><Relationship Id="rId3" Type="http://schemas.openxmlformats.org/officeDocument/2006/relationships/image" Target="../media/image255.jpeg" /><Relationship Id="rId4" Type="http://schemas.openxmlformats.org/officeDocument/2006/relationships/tags" Target="../tags/tag90.xml" /></Relationships>
</file>

<file path=ppt/slides/_rels/slide356.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356.xml" /><Relationship Id="rId3" Type="http://schemas.openxmlformats.org/officeDocument/2006/relationships/image" Target="../media/image256.jpeg" /><Relationship Id="rId4" Type="http://schemas.openxmlformats.org/officeDocument/2006/relationships/tags" Target="../tags/tag91.xml" /></Relationships>
</file>

<file path=ppt/slides/_rels/slide357.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357.xml" /><Relationship Id="rId3" Type="http://schemas.openxmlformats.org/officeDocument/2006/relationships/image" Target="../media/image257.jpeg" /><Relationship Id="rId4" Type="http://schemas.openxmlformats.org/officeDocument/2006/relationships/tags" Target="../tags/tag92.xml" /></Relationships>
</file>

<file path=ppt/slides/_rels/slide358.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358.xml" /><Relationship Id="rId3" Type="http://schemas.openxmlformats.org/officeDocument/2006/relationships/image" Target="../media/image258.jpeg" /><Relationship Id="rId4" Type="http://schemas.openxmlformats.org/officeDocument/2006/relationships/tags" Target="../tags/tag93.xml" /></Relationships>
</file>

<file path=ppt/slides/_rels/slide359.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359.xml" /><Relationship Id="rId3" Type="http://schemas.openxmlformats.org/officeDocument/2006/relationships/image" Target="../media/image259.jpeg" /><Relationship Id="rId4" Type="http://schemas.openxmlformats.org/officeDocument/2006/relationships/image" Target="../media/image260.jpeg" /><Relationship Id="rId5" Type="http://schemas.openxmlformats.org/officeDocument/2006/relationships/tags" Target="../tags/tag94.xml" /></Relationships>
</file>

<file path=ppt/slides/_rels/slide36.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36.xml" /><Relationship Id="rId3" Type="http://schemas.openxmlformats.org/officeDocument/2006/relationships/image" Target="../media/image34.jpeg" /></Relationships>
</file>

<file path=ppt/slides/_rels/slide360.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360.xml" /><Relationship Id="rId3" Type="http://schemas.openxmlformats.org/officeDocument/2006/relationships/image" Target="../media/image261.jpeg" /><Relationship Id="rId4" Type="http://schemas.openxmlformats.org/officeDocument/2006/relationships/tags" Target="../tags/tag95.xml" /></Relationships>
</file>

<file path=ppt/slides/_rels/slide361.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361.xml" /><Relationship Id="rId3" Type="http://schemas.openxmlformats.org/officeDocument/2006/relationships/image" Target="../media/image262.jpeg" /><Relationship Id="rId4" Type="http://schemas.openxmlformats.org/officeDocument/2006/relationships/tags" Target="../tags/tag96.xml" /></Relationships>
</file>

<file path=ppt/slides/_rels/slide362.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362.xml" /><Relationship Id="rId3" Type="http://schemas.openxmlformats.org/officeDocument/2006/relationships/image" Target="../media/image263.jpeg" /><Relationship Id="rId4" Type="http://schemas.openxmlformats.org/officeDocument/2006/relationships/tags" Target="../tags/tag97.xml" /></Relationships>
</file>

<file path=ppt/slides/_rels/slide363.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363.xml" /><Relationship Id="rId3" Type="http://schemas.openxmlformats.org/officeDocument/2006/relationships/image" Target="../media/image264.jpeg" /><Relationship Id="rId4" Type="http://schemas.openxmlformats.org/officeDocument/2006/relationships/tags" Target="../tags/tag98.xml" /></Relationships>
</file>

<file path=ppt/slides/_rels/slide364.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364.xml" /><Relationship Id="rId3" Type="http://schemas.openxmlformats.org/officeDocument/2006/relationships/image" Target="../media/image265.jpeg" /><Relationship Id="rId4" Type="http://schemas.openxmlformats.org/officeDocument/2006/relationships/tags" Target="../tags/tag99.xml" /></Relationships>
</file>

<file path=ppt/slides/_rels/slide365.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365.xml" /><Relationship Id="rId3" Type="http://schemas.openxmlformats.org/officeDocument/2006/relationships/tags" Target="../tags/tag100.xml" /></Relationships>
</file>

<file path=ppt/slides/_rels/slide366.xml.rels>&#65279;<?xml version="1.0" encoding="utf-8" standalone="yes"?><Relationships xmlns="http://schemas.openxmlformats.org/package/2006/relationships"><Relationship Id="rId1" Type="http://schemas.openxmlformats.org/officeDocument/2006/relationships/slideLayout" Target="../slideLayouts/slideLayout6.xml" /><Relationship Id="rId2" Type="http://schemas.openxmlformats.org/officeDocument/2006/relationships/notesSlide" Target="../notesSlides/notesSlide366.xml" /><Relationship Id="rId3" Type="http://schemas.openxmlformats.org/officeDocument/2006/relationships/tags" Target="../tags/tag101.xml" /></Relationships>
</file>

<file path=ppt/slides/_rels/slide367.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367.xml" /><Relationship Id="rId3" Type="http://schemas.openxmlformats.org/officeDocument/2006/relationships/tags" Target="../tags/tag102.xml" /></Relationships>
</file>

<file path=ppt/slides/_rels/slide368.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368.xml" /><Relationship Id="rId3" Type="http://schemas.openxmlformats.org/officeDocument/2006/relationships/image" Target="../media/image266.jpeg" /></Relationships>
</file>

<file path=ppt/slides/_rels/slide369.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369.xml" /><Relationship Id="rId3" Type="http://schemas.openxmlformats.org/officeDocument/2006/relationships/image" Target="../media/image267.jpeg" /></Relationships>
</file>

<file path=ppt/slides/_rels/slide37.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37.xml" /><Relationship Id="rId3" Type="http://schemas.openxmlformats.org/officeDocument/2006/relationships/image" Target="../media/image35.jpeg" /></Relationships>
</file>

<file path=ppt/slides/_rels/slide370.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370.xml" /><Relationship Id="rId3" Type="http://schemas.openxmlformats.org/officeDocument/2006/relationships/image" Target="../media/image268.jpeg" /></Relationships>
</file>

<file path=ppt/slides/_rels/slide371.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371.xml" /><Relationship Id="rId3" Type="http://schemas.openxmlformats.org/officeDocument/2006/relationships/image" Target="../media/image269.jpeg" /></Relationships>
</file>

<file path=ppt/slides/_rels/slide372.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372.xml" /><Relationship Id="rId3" Type="http://schemas.openxmlformats.org/officeDocument/2006/relationships/image" Target="../media/image270.jpeg" /></Relationships>
</file>

<file path=ppt/slides/_rels/slide373.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373.xml" /><Relationship Id="rId3" Type="http://schemas.openxmlformats.org/officeDocument/2006/relationships/image" Target="../media/image271.jpeg" /></Relationships>
</file>

<file path=ppt/slides/_rels/slide374.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374.xml" /></Relationships>
</file>

<file path=ppt/slides/_rels/slide375.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375.xml" /><Relationship Id="rId3" Type="http://schemas.openxmlformats.org/officeDocument/2006/relationships/image" Target="../media/image272.jpeg" /></Relationships>
</file>

<file path=ppt/slides/_rels/slide376.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376.xml" /></Relationships>
</file>

<file path=ppt/slides/_rels/slide377.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377.xml" /><Relationship Id="rId3" Type="http://schemas.openxmlformats.org/officeDocument/2006/relationships/image" Target="../media/image273.jpeg" /></Relationships>
</file>

<file path=ppt/slides/_rels/slide378.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378.xml" /></Relationships>
</file>

<file path=ppt/slides/_rels/slide379.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379.xml" /><Relationship Id="rId3" Type="http://schemas.openxmlformats.org/officeDocument/2006/relationships/image" Target="../media/image274.jpeg" /></Relationships>
</file>

<file path=ppt/slides/_rels/slide38.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38.xml" /><Relationship Id="rId3" Type="http://schemas.openxmlformats.org/officeDocument/2006/relationships/image" Target="../media/image35.jpeg" /></Relationships>
</file>

<file path=ppt/slides/_rels/slide380.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380.xml" /></Relationships>
</file>

<file path=ppt/slides/_rels/slide381.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381.xml" /><Relationship Id="rId3" Type="http://schemas.openxmlformats.org/officeDocument/2006/relationships/image" Target="../media/image275.jpeg" /></Relationships>
</file>

<file path=ppt/slides/_rels/slide382.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382.xml" /><Relationship Id="rId3" Type="http://schemas.openxmlformats.org/officeDocument/2006/relationships/image" Target="../media/image276.jpeg" /></Relationships>
</file>

<file path=ppt/slides/_rels/slide383.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383.xml" /></Relationships>
</file>

<file path=ppt/slides/_rels/slide384.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384.xml" /></Relationships>
</file>

<file path=ppt/slides/_rels/slide385.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385.xml" /></Relationships>
</file>

<file path=ppt/slides/_rels/slide386.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386.xml" /><Relationship Id="rId3" Type="http://schemas.openxmlformats.org/officeDocument/2006/relationships/image" Target="../media/image277.jpeg" /></Relationships>
</file>

<file path=ppt/slides/_rels/slide387.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387.xml" /><Relationship Id="rId3" Type="http://schemas.openxmlformats.org/officeDocument/2006/relationships/image" Target="../media/image278.jpeg" /></Relationships>
</file>

<file path=ppt/slides/_rels/slide388.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388.xml" /><Relationship Id="rId3" Type="http://schemas.openxmlformats.org/officeDocument/2006/relationships/image" Target="../media/image279.jpeg" /></Relationships>
</file>

<file path=ppt/slides/_rels/slide389.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389.xml" /></Relationships>
</file>

<file path=ppt/slides/_rels/slide39.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39.xml" /><Relationship Id="rId3" Type="http://schemas.openxmlformats.org/officeDocument/2006/relationships/image" Target="../media/image36.jpeg" /></Relationships>
</file>

<file path=ppt/slides/_rels/slide390.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390.xml" /><Relationship Id="rId3" Type="http://schemas.openxmlformats.org/officeDocument/2006/relationships/image" Target="../media/image280.jpeg" /></Relationships>
</file>

<file path=ppt/slides/_rels/slide391.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391.xml" /><Relationship Id="rId3" Type="http://schemas.openxmlformats.org/officeDocument/2006/relationships/image" Target="../media/image281.jpeg" /></Relationships>
</file>

<file path=ppt/slides/_rels/slide392.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392.xml" /><Relationship Id="rId3" Type="http://schemas.openxmlformats.org/officeDocument/2006/relationships/image" Target="../media/image282.jpeg" /></Relationships>
</file>

<file path=ppt/slides/_rels/slide393.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393.xml" /><Relationship Id="rId3" Type="http://schemas.openxmlformats.org/officeDocument/2006/relationships/image" Target="../media/image283.jpeg" /></Relationships>
</file>

<file path=ppt/slides/_rels/slide394.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394.xml" /><Relationship Id="rId3" Type="http://schemas.openxmlformats.org/officeDocument/2006/relationships/image" Target="../media/image284.jpeg" /></Relationships>
</file>

<file path=ppt/slides/_rels/slide395.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395.xml" /><Relationship Id="rId3" Type="http://schemas.openxmlformats.org/officeDocument/2006/relationships/image" Target="../media/image285.jpeg" /><Relationship Id="rId4" Type="http://schemas.openxmlformats.org/officeDocument/2006/relationships/image" Target="../media/image286.jpeg" /></Relationships>
</file>

<file path=ppt/slides/_rels/slide396.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396.xml" /><Relationship Id="rId3" Type="http://schemas.openxmlformats.org/officeDocument/2006/relationships/image" Target="../media/image287.jpeg" /></Relationships>
</file>

<file path=ppt/slides/_rels/slide397.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397.xml" /><Relationship Id="rId3" Type="http://schemas.openxmlformats.org/officeDocument/2006/relationships/image" Target="../media/image288.jpeg" /></Relationships>
</file>

<file path=ppt/slides/_rels/slide398.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398.xml" /><Relationship Id="rId3" Type="http://schemas.openxmlformats.org/officeDocument/2006/relationships/image" Target="../media/image289.jpeg" /></Relationships>
</file>

<file path=ppt/slides/_rels/slide399.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399.xml" /><Relationship Id="rId3" Type="http://schemas.openxmlformats.org/officeDocument/2006/relationships/image" Target="../media/image290.jpeg" /></Relationships>
</file>

<file path=ppt/slides/_rels/slide4.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4.xml" /><Relationship Id="rId3" Type="http://schemas.openxmlformats.org/officeDocument/2006/relationships/tags" Target="../tags/tag1.xml" /></Relationships>
</file>

<file path=ppt/slides/_rels/slide40.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40.xml" /><Relationship Id="rId3" Type="http://schemas.openxmlformats.org/officeDocument/2006/relationships/image" Target="../media/image36.jpeg" /></Relationships>
</file>

<file path=ppt/slides/_rels/slide400.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400.xml" /><Relationship Id="rId3" Type="http://schemas.openxmlformats.org/officeDocument/2006/relationships/image" Target="../media/image291.jpeg" /></Relationships>
</file>

<file path=ppt/slides/_rels/slide401.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401.xml" /><Relationship Id="rId3" Type="http://schemas.openxmlformats.org/officeDocument/2006/relationships/tags" Target="../tags/tag103.xml" /></Relationships>
</file>

<file path=ppt/slides/_rels/slide402.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402.xml" /><Relationship Id="rId3" Type="http://schemas.openxmlformats.org/officeDocument/2006/relationships/tags" Target="../tags/tag104.xml" /></Relationships>
</file>

<file path=ppt/slides/_rels/slide403.xml.rels>&#65279;<?xml version="1.0" encoding="utf-8" standalone="yes"?><Relationships xmlns="http://schemas.openxmlformats.org/package/2006/relationships"><Relationship Id="rId1" Type="http://schemas.openxmlformats.org/officeDocument/2006/relationships/slideLayout" Target="../slideLayouts/slideLayout6.xml" /><Relationship Id="rId2" Type="http://schemas.openxmlformats.org/officeDocument/2006/relationships/notesSlide" Target="../notesSlides/notesSlide403.xml" /><Relationship Id="rId3" Type="http://schemas.openxmlformats.org/officeDocument/2006/relationships/tags" Target="../tags/tag105.xml" /></Relationships>
</file>

<file path=ppt/slides/_rels/slide404.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404.xml" /><Relationship Id="rId3" Type="http://schemas.openxmlformats.org/officeDocument/2006/relationships/tags" Target="../tags/tag106.xml" /></Relationships>
</file>

<file path=ppt/slides/_rels/slide405.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405.xml" /><Relationship Id="rId3" Type="http://schemas.openxmlformats.org/officeDocument/2006/relationships/image" Target="../media/image292.jpeg" /><Relationship Id="rId4" Type="http://schemas.openxmlformats.org/officeDocument/2006/relationships/tags" Target="../tags/tag107.xml" /></Relationships>
</file>

<file path=ppt/slides/_rels/slide406.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406.xml" /><Relationship Id="rId3" Type="http://schemas.openxmlformats.org/officeDocument/2006/relationships/image" Target="../media/image293.jpeg" /><Relationship Id="rId4" Type="http://schemas.openxmlformats.org/officeDocument/2006/relationships/tags" Target="../tags/tag108.xml" /></Relationships>
</file>

<file path=ppt/slides/_rels/slide407.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407.xml" /><Relationship Id="rId3" Type="http://schemas.openxmlformats.org/officeDocument/2006/relationships/tags" Target="../tags/tag109.xml" /></Relationships>
</file>

<file path=ppt/slides/_rels/slide408.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408.xml" /><Relationship Id="rId3" Type="http://schemas.openxmlformats.org/officeDocument/2006/relationships/image" Target="../media/image294.jpeg" /><Relationship Id="rId4" Type="http://schemas.openxmlformats.org/officeDocument/2006/relationships/tags" Target="../tags/tag110.xml" /></Relationships>
</file>

<file path=ppt/slides/_rels/slide409.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409.xml" /><Relationship Id="rId3" Type="http://schemas.openxmlformats.org/officeDocument/2006/relationships/image" Target="../media/image295.jpeg" /><Relationship Id="rId4" Type="http://schemas.openxmlformats.org/officeDocument/2006/relationships/tags" Target="../tags/tag111.xml" /></Relationships>
</file>

<file path=ppt/slides/_rels/slide41.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41.xml" /></Relationships>
</file>

<file path=ppt/slides/_rels/slide410.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410.xml" /><Relationship Id="rId3" Type="http://schemas.openxmlformats.org/officeDocument/2006/relationships/image" Target="../media/image296.jpeg" /><Relationship Id="rId4" Type="http://schemas.openxmlformats.org/officeDocument/2006/relationships/tags" Target="../tags/tag112.xml" /></Relationships>
</file>

<file path=ppt/slides/_rels/slide411.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411.xml" /><Relationship Id="rId3" Type="http://schemas.openxmlformats.org/officeDocument/2006/relationships/image" Target="../media/image297.jpeg" /><Relationship Id="rId4" Type="http://schemas.openxmlformats.org/officeDocument/2006/relationships/tags" Target="../tags/tag113.xml" /></Relationships>
</file>

<file path=ppt/slides/_rels/slide412.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412.xml" /><Relationship Id="rId3" Type="http://schemas.openxmlformats.org/officeDocument/2006/relationships/image" Target="../media/image298.jpeg" /><Relationship Id="rId4" Type="http://schemas.openxmlformats.org/officeDocument/2006/relationships/tags" Target="../tags/tag114.xml" /></Relationships>
</file>

<file path=ppt/slides/_rels/slide413.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413.xml" /><Relationship Id="rId3" Type="http://schemas.openxmlformats.org/officeDocument/2006/relationships/image" Target="../media/image299.jpeg" /><Relationship Id="rId4" Type="http://schemas.openxmlformats.org/officeDocument/2006/relationships/image" Target="../media/image300.jpeg" /><Relationship Id="rId5" Type="http://schemas.openxmlformats.org/officeDocument/2006/relationships/tags" Target="../tags/tag115.xml" /></Relationships>
</file>

<file path=ppt/slides/_rels/slide414.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414.xml" /><Relationship Id="rId3" Type="http://schemas.openxmlformats.org/officeDocument/2006/relationships/image" Target="../media/image301.jpeg" /><Relationship Id="rId4" Type="http://schemas.openxmlformats.org/officeDocument/2006/relationships/tags" Target="../tags/tag116.xml" /></Relationships>
</file>

<file path=ppt/slides/_rels/slide415.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415.xml" /><Relationship Id="rId3" Type="http://schemas.openxmlformats.org/officeDocument/2006/relationships/image" Target="../media/image302.jpeg" /><Relationship Id="rId4" Type="http://schemas.openxmlformats.org/officeDocument/2006/relationships/tags" Target="../tags/tag117.xml" /></Relationships>
</file>

<file path=ppt/slides/_rels/slide416.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416.xml" /><Relationship Id="rId3" Type="http://schemas.openxmlformats.org/officeDocument/2006/relationships/image" Target="../media/image303.jpeg" /><Relationship Id="rId4" Type="http://schemas.openxmlformats.org/officeDocument/2006/relationships/tags" Target="../tags/tag118.xml" /></Relationships>
</file>

<file path=ppt/slides/_rels/slide417.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417.xml" /><Relationship Id="rId3" Type="http://schemas.openxmlformats.org/officeDocument/2006/relationships/image" Target="../media/image304.jpeg" /><Relationship Id="rId4" Type="http://schemas.openxmlformats.org/officeDocument/2006/relationships/tags" Target="../tags/tag119.xml" /></Relationships>
</file>

<file path=ppt/slides/_rels/slide418.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418.xml" /><Relationship Id="rId3" Type="http://schemas.openxmlformats.org/officeDocument/2006/relationships/image" Target="../media/image305.jpeg" /><Relationship Id="rId4" Type="http://schemas.openxmlformats.org/officeDocument/2006/relationships/tags" Target="../tags/tag120.xml" /></Relationships>
</file>

<file path=ppt/slides/_rels/slide419.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419.xml" /><Relationship Id="rId3" Type="http://schemas.openxmlformats.org/officeDocument/2006/relationships/image" Target="../media/image306.jpeg" /><Relationship Id="rId4" Type="http://schemas.openxmlformats.org/officeDocument/2006/relationships/tags" Target="../tags/tag121.xml" /></Relationships>
</file>

<file path=ppt/slides/_rels/slide42.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42.xml" /></Relationships>
</file>

<file path=ppt/slides/_rels/slide420.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420.xml" /><Relationship Id="rId3" Type="http://schemas.openxmlformats.org/officeDocument/2006/relationships/image" Target="../media/image307.jpeg" /><Relationship Id="rId4" Type="http://schemas.openxmlformats.org/officeDocument/2006/relationships/image" Target="../media/image308.jpeg" /><Relationship Id="rId5" Type="http://schemas.openxmlformats.org/officeDocument/2006/relationships/image" Target="../media/image309.jpeg" /><Relationship Id="rId6" Type="http://schemas.openxmlformats.org/officeDocument/2006/relationships/tags" Target="../tags/tag122.xml" /></Relationships>
</file>

<file path=ppt/slides/_rels/slide421.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421.xml" /><Relationship Id="rId3" Type="http://schemas.openxmlformats.org/officeDocument/2006/relationships/tags" Target="../tags/tag123.xml" /></Relationships>
</file>

<file path=ppt/slides/_rels/slide422.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422.xml" /><Relationship Id="rId3" Type="http://schemas.openxmlformats.org/officeDocument/2006/relationships/tags" Target="../tags/tag124.xml" /></Relationships>
</file>

<file path=ppt/slides/_rels/slide423.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423.xml" /><Relationship Id="rId3" Type="http://schemas.openxmlformats.org/officeDocument/2006/relationships/image" Target="../media/image310.jpeg" /><Relationship Id="rId4" Type="http://schemas.openxmlformats.org/officeDocument/2006/relationships/tags" Target="../tags/tag125.xml" /></Relationships>
</file>

<file path=ppt/slides/_rels/slide424.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424.xml" /><Relationship Id="rId3" Type="http://schemas.openxmlformats.org/officeDocument/2006/relationships/image" Target="../media/image311.jpeg" /><Relationship Id="rId4" Type="http://schemas.openxmlformats.org/officeDocument/2006/relationships/tags" Target="../tags/tag126.xml" /></Relationships>
</file>

<file path=ppt/slides/_rels/slide425.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425.xml" /><Relationship Id="rId3" Type="http://schemas.openxmlformats.org/officeDocument/2006/relationships/image" Target="../media/image312.jpeg" /><Relationship Id="rId4" Type="http://schemas.openxmlformats.org/officeDocument/2006/relationships/tags" Target="../tags/tag127.xml" /></Relationships>
</file>

<file path=ppt/slides/_rels/slide426.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426.xml" /><Relationship Id="rId3" Type="http://schemas.openxmlformats.org/officeDocument/2006/relationships/image" Target="../media/image313.jpeg" /><Relationship Id="rId4" Type="http://schemas.openxmlformats.org/officeDocument/2006/relationships/tags" Target="../tags/tag128.xml" /></Relationships>
</file>

<file path=ppt/slides/_rels/slide427.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427.xml" /><Relationship Id="rId3" Type="http://schemas.openxmlformats.org/officeDocument/2006/relationships/image" Target="../media/image314.jpeg" /><Relationship Id="rId4" Type="http://schemas.openxmlformats.org/officeDocument/2006/relationships/tags" Target="../tags/tag129.xml" /></Relationships>
</file>

<file path=ppt/slides/_rels/slide428.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428.xml" /><Relationship Id="rId3" Type="http://schemas.openxmlformats.org/officeDocument/2006/relationships/image" Target="../media/image315.jpeg" /><Relationship Id="rId4" Type="http://schemas.openxmlformats.org/officeDocument/2006/relationships/tags" Target="../tags/tag130.xml" /></Relationships>
</file>

<file path=ppt/slides/_rels/slide429.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429.xml" /><Relationship Id="rId3" Type="http://schemas.openxmlformats.org/officeDocument/2006/relationships/tags" Target="../tags/tag131.xml" /></Relationships>
</file>

<file path=ppt/slides/_rels/slide43.xml.rels>&#65279;<?xml version="1.0" encoding="utf-8" standalone="yes"?><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themeOverride" Target="../theme/themeOverride2.xml" /><Relationship Id="rId3" Type="http://schemas.openxmlformats.org/officeDocument/2006/relationships/notesSlide" Target="../notesSlides/notesSlide43.xml" /></Relationships>
</file>

<file path=ppt/slides/_rels/slide430.xml.rels>&#65279;<?xml version="1.0" encoding="utf-8" standalone="yes"?><Relationships xmlns="http://schemas.openxmlformats.org/package/2006/relationships"><Relationship Id="rId1" Type="http://schemas.openxmlformats.org/officeDocument/2006/relationships/slideLayout" Target="../slideLayouts/slideLayout6.xml" /><Relationship Id="rId2" Type="http://schemas.openxmlformats.org/officeDocument/2006/relationships/notesSlide" Target="../notesSlides/notesSlide430.xml" /><Relationship Id="rId3" Type="http://schemas.openxmlformats.org/officeDocument/2006/relationships/tags" Target="../tags/tag132.xml" /></Relationships>
</file>

<file path=ppt/slides/_rels/slide431.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431.xml" /><Relationship Id="rId3" Type="http://schemas.openxmlformats.org/officeDocument/2006/relationships/tags" Target="../tags/tag133.xml" /></Relationships>
</file>

<file path=ppt/slides/_rels/slide432.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432.xml" /></Relationships>
</file>

<file path=ppt/slides/_rels/slide433.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433.xml" /></Relationships>
</file>

<file path=ppt/slides/_rels/slide434.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434.xml" /></Relationships>
</file>

<file path=ppt/slides/_rels/slide435.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435.xml" /></Relationships>
</file>

<file path=ppt/slides/_rels/slide436.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436.xml" /></Relationships>
</file>

<file path=ppt/slides/_rels/slide437.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437.xml" /></Relationships>
</file>

<file path=ppt/slides/_rels/slide438.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438.xml" /></Relationships>
</file>

<file path=ppt/slides/_rels/slide439.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439.xml" /><Relationship Id="rId3" Type="http://schemas.openxmlformats.org/officeDocument/2006/relationships/image" Target="../media/image316.jpeg" /></Relationships>
</file>

<file path=ppt/slides/_rels/slide44.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44.xml" /><Relationship Id="rId3" Type="http://schemas.openxmlformats.org/officeDocument/2006/relationships/tags" Target="../tags/tag10.xml" /></Relationships>
</file>

<file path=ppt/slides/_rels/slide440.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440.xml" /></Relationships>
</file>

<file path=ppt/slides/_rels/slide441.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441.xml" /><Relationship Id="rId3" Type="http://schemas.openxmlformats.org/officeDocument/2006/relationships/image" Target="../media/image317.jpeg" /></Relationships>
</file>

<file path=ppt/slides/_rels/slide442.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442.xml" /><Relationship Id="rId3" Type="http://schemas.openxmlformats.org/officeDocument/2006/relationships/image" Target="../media/image318.jpeg" /></Relationships>
</file>

<file path=ppt/slides/_rels/slide443.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443.xml" /><Relationship Id="rId3" Type="http://schemas.openxmlformats.org/officeDocument/2006/relationships/image" Target="../media/image319.jpeg" /><Relationship Id="rId4" Type="http://schemas.openxmlformats.org/officeDocument/2006/relationships/image" Target="../media/image320.jpeg" /><Relationship Id="rId5" Type="http://schemas.openxmlformats.org/officeDocument/2006/relationships/image" Target="../media/image321.jpeg" /></Relationships>
</file>

<file path=ppt/slides/_rels/slide444.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444.xml" /></Relationships>
</file>

<file path=ppt/slides/_rels/slide445.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445.xml" /></Relationships>
</file>

<file path=ppt/slides/_rels/slide446.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446.xml" /></Relationships>
</file>

<file path=ppt/slides/_rels/slide447.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447.xml" /></Relationships>
</file>

<file path=ppt/slides/_rels/slide448.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448.xml" /><Relationship Id="rId3" Type="http://schemas.openxmlformats.org/officeDocument/2006/relationships/image" Target="../media/image322.jpeg" /></Relationships>
</file>

<file path=ppt/slides/_rels/slide449.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449.xml" /></Relationships>
</file>

<file path=ppt/slides/_rels/slide45.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45.xml" /><Relationship Id="rId3" Type="http://schemas.openxmlformats.org/officeDocument/2006/relationships/image" Target="../media/image37.jpeg" /><Relationship Id="rId4" Type="http://schemas.openxmlformats.org/officeDocument/2006/relationships/tags" Target="../tags/tag11.xml" /></Relationships>
</file>

<file path=ppt/slides/_rels/slide450.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450.xml" /></Relationships>
</file>

<file path=ppt/slides/_rels/slide451.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451.xml" /></Relationships>
</file>

<file path=ppt/slides/_rels/slide452.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452.xml" /><Relationship Id="rId3" Type="http://schemas.openxmlformats.org/officeDocument/2006/relationships/tags" Target="../tags/tag134.xml" /></Relationships>
</file>

<file path=ppt/slides/_rels/slide453.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453.xml" /><Relationship Id="rId3" Type="http://schemas.openxmlformats.org/officeDocument/2006/relationships/tags" Target="../tags/tag135.xml" /></Relationships>
</file>

<file path=ppt/slides/_rels/slide454.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454.xml" /><Relationship Id="rId3" Type="http://schemas.openxmlformats.org/officeDocument/2006/relationships/tags" Target="../tags/tag136.xml" /></Relationships>
</file>

<file path=ppt/slides/_rels/slide455.xml.rels>&#65279;<?xml version="1.0" encoding="utf-8" standalone="yes"?><Relationships xmlns="http://schemas.openxmlformats.org/package/2006/relationships"><Relationship Id="rId1" Type="http://schemas.openxmlformats.org/officeDocument/2006/relationships/slideLayout" Target="../slideLayouts/slideLayout6.xml" /><Relationship Id="rId2" Type="http://schemas.openxmlformats.org/officeDocument/2006/relationships/notesSlide" Target="../notesSlides/notesSlide455.xml" /><Relationship Id="rId3" Type="http://schemas.openxmlformats.org/officeDocument/2006/relationships/tags" Target="../tags/tag137.xml" /></Relationships>
</file>

<file path=ppt/slides/_rels/slide456.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456.xml" /><Relationship Id="rId3" Type="http://schemas.openxmlformats.org/officeDocument/2006/relationships/tags" Target="../tags/tag138.xml" /></Relationships>
</file>

<file path=ppt/slides/_rels/slide457.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457.xml" /></Relationships>
</file>

<file path=ppt/slides/_rels/slide458.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458.xml" /></Relationships>
</file>

<file path=ppt/slides/_rels/slide459.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459.xml" /></Relationships>
</file>

<file path=ppt/slides/_rels/slide46.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46.xml" /><Relationship Id="rId3" Type="http://schemas.openxmlformats.org/officeDocument/2006/relationships/image" Target="../media/image38.jpeg" /><Relationship Id="rId4" Type="http://schemas.openxmlformats.org/officeDocument/2006/relationships/tags" Target="../tags/tag12.xml" /></Relationships>
</file>

<file path=ppt/slides/_rels/slide460.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460.xml" /><Relationship Id="rId3" Type="http://schemas.openxmlformats.org/officeDocument/2006/relationships/image" Target="../media/image323.jpeg" /></Relationships>
</file>

<file path=ppt/slides/_rels/slide461.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461.xml" /><Relationship Id="rId3" Type="http://schemas.openxmlformats.org/officeDocument/2006/relationships/image" Target="../media/image324.jpeg" /></Relationships>
</file>

<file path=ppt/slides/_rels/slide462.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462.xml" /></Relationships>
</file>

<file path=ppt/slides/_rels/slide463.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463.xml" /></Relationships>
</file>

<file path=ppt/slides/_rels/slide464.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464.xml" /></Relationships>
</file>

<file path=ppt/slides/_rels/slide465.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465.xml" /></Relationships>
</file>

<file path=ppt/slides/_rels/slide466.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466.xml" /></Relationships>
</file>

<file path=ppt/slides/_rels/slide467.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467.xml" /></Relationships>
</file>

<file path=ppt/slides/_rels/slide468.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468.xml" /></Relationships>
</file>

<file path=ppt/slides/_rels/slide469.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469.xml" /><Relationship Id="rId3" Type="http://schemas.openxmlformats.org/officeDocument/2006/relationships/image" Target="../media/image325.jpeg" /><Relationship Id="rId4" Type="http://schemas.openxmlformats.org/officeDocument/2006/relationships/image" Target="../media/image326.jpeg" /></Relationships>
</file>

<file path=ppt/slides/_rels/slide47.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47.xml" /><Relationship Id="rId3" Type="http://schemas.openxmlformats.org/officeDocument/2006/relationships/image" Target="../media/image39.jpeg" /><Relationship Id="rId4" Type="http://schemas.openxmlformats.org/officeDocument/2006/relationships/image" Target="../media/image38.jpeg" /><Relationship Id="rId5" Type="http://schemas.openxmlformats.org/officeDocument/2006/relationships/tags" Target="../tags/tag13.xml" /></Relationships>
</file>

<file path=ppt/slides/_rels/slide470.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470.xml" /></Relationships>
</file>

<file path=ppt/slides/_rels/slide471.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471.xml" /><Relationship Id="rId3" Type="http://schemas.openxmlformats.org/officeDocument/2006/relationships/image" Target="../media/image327.jpeg" /></Relationships>
</file>

<file path=ppt/slides/_rels/slide472.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472.xml" /><Relationship Id="rId3" Type="http://schemas.openxmlformats.org/officeDocument/2006/relationships/image" Target="../media/image328.jpeg" /></Relationships>
</file>

<file path=ppt/slides/_rels/slide473.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473.xml" /><Relationship Id="rId3" Type="http://schemas.openxmlformats.org/officeDocument/2006/relationships/image" Target="../media/image329.jpeg" /></Relationships>
</file>

<file path=ppt/slides/_rels/slide474.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474.xml" /><Relationship Id="rId3" Type="http://schemas.openxmlformats.org/officeDocument/2006/relationships/image" Target="../media/image330.jpeg" /><Relationship Id="rId4" Type="http://schemas.openxmlformats.org/officeDocument/2006/relationships/image" Target="../media/image331.jpeg" /></Relationships>
</file>

<file path=ppt/slides/_rels/slide475.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475.xml" /><Relationship Id="rId3" Type="http://schemas.openxmlformats.org/officeDocument/2006/relationships/image" Target="../media/image332.jpeg" /></Relationships>
</file>

<file path=ppt/slides/_rels/slide476.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476.xml" /><Relationship Id="rId3" Type="http://schemas.openxmlformats.org/officeDocument/2006/relationships/image" Target="../media/image333.jpeg" /></Relationships>
</file>

<file path=ppt/slides/_rels/slide477.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477.xml" /></Relationships>
</file>

<file path=ppt/slides/_rels/slide478.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478.xml" /><Relationship Id="rId3" Type="http://schemas.openxmlformats.org/officeDocument/2006/relationships/image" Target="../media/image334.jpeg" /></Relationships>
</file>

<file path=ppt/slides/_rels/slide479.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479.xml" /><Relationship Id="rId3" Type="http://schemas.openxmlformats.org/officeDocument/2006/relationships/image" Target="../media/image335.jpeg" /></Relationships>
</file>

<file path=ppt/slides/_rels/slide48.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48.xml" /><Relationship Id="rId3" Type="http://schemas.openxmlformats.org/officeDocument/2006/relationships/image" Target="../media/image40.jpeg" /><Relationship Id="rId4" Type="http://schemas.openxmlformats.org/officeDocument/2006/relationships/image" Target="../media/image41.jpeg" /><Relationship Id="rId5" Type="http://schemas.openxmlformats.org/officeDocument/2006/relationships/tags" Target="../tags/tag14.xml" /></Relationships>
</file>

<file path=ppt/slides/_rels/slide480.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480.xml" /><Relationship Id="rId3" Type="http://schemas.openxmlformats.org/officeDocument/2006/relationships/image" Target="../media/image336.jpeg" /></Relationships>
</file>

<file path=ppt/slides/_rels/slide481.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481.xml" /></Relationships>
</file>

<file path=ppt/slides/_rels/slide482.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482.xml" /></Relationships>
</file>

<file path=ppt/slides/_rels/slide483.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483.xml" /><Relationship Id="rId3" Type="http://schemas.openxmlformats.org/officeDocument/2006/relationships/image" Target="../media/image337.jpeg" /></Relationships>
</file>

<file path=ppt/slides/_rels/slide484.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484.xml" /><Relationship Id="rId3" Type="http://schemas.openxmlformats.org/officeDocument/2006/relationships/image" Target="../media/image338.jpeg" /><Relationship Id="rId4" Type="http://schemas.openxmlformats.org/officeDocument/2006/relationships/image" Target="../media/image339.jpeg" /></Relationships>
</file>

<file path=ppt/slides/_rels/slide485.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485.xml" /></Relationships>
</file>

<file path=ppt/slides/_rels/slide486.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486.xml" /></Relationships>
</file>

<file path=ppt/slides/_rels/slide487.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487.xml" /></Relationships>
</file>

<file path=ppt/slides/_rels/slide488.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488.xml" /><Relationship Id="rId3" Type="http://schemas.openxmlformats.org/officeDocument/2006/relationships/image" Target="../media/image340.jpeg" /><Relationship Id="rId4" Type="http://schemas.openxmlformats.org/officeDocument/2006/relationships/image" Target="../media/image341.jpeg" /></Relationships>
</file>

<file path=ppt/slides/_rels/slide489.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489.xml" /></Relationships>
</file>

<file path=ppt/slides/_rels/slide49.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49.xml" /><Relationship Id="rId3" Type="http://schemas.openxmlformats.org/officeDocument/2006/relationships/image" Target="../media/image42.jpeg" /><Relationship Id="rId4" Type="http://schemas.openxmlformats.org/officeDocument/2006/relationships/image" Target="../media/image43.jpeg" /><Relationship Id="rId5" Type="http://schemas.openxmlformats.org/officeDocument/2006/relationships/tags" Target="../tags/tag15.xml" /></Relationships>
</file>

<file path=ppt/slides/_rels/slide490.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490.xml" /><Relationship Id="rId3" Type="http://schemas.openxmlformats.org/officeDocument/2006/relationships/image" Target="../media/image342.jpeg" /></Relationships>
</file>

<file path=ppt/slides/_rels/slide491.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491.xml" /></Relationships>
</file>

<file path=ppt/slides/_rels/slide492.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492.xml" /></Relationships>
</file>

<file path=ppt/slides/_rels/slide493.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493.xml" /></Relationships>
</file>

<file path=ppt/slides/_rels/slide494.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494.xml" /><Relationship Id="rId3" Type="http://schemas.openxmlformats.org/officeDocument/2006/relationships/tags" Target="../tags/tag139.xml" /></Relationships>
</file>

<file path=ppt/slides/_rels/slide495.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495.xml" /><Relationship Id="rId3" Type="http://schemas.openxmlformats.org/officeDocument/2006/relationships/tags" Target="../tags/tag140.xml" /></Relationships>
</file>

<file path=ppt/slides/_rels/slide496.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496.xml" /><Relationship Id="rId3" Type="http://schemas.openxmlformats.org/officeDocument/2006/relationships/tags" Target="../tags/tag141.xml" /></Relationships>
</file>

<file path=ppt/slides/_rels/slide497.xml.rels>&#65279;<?xml version="1.0" encoding="utf-8" standalone="yes"?><Relationships xmlns="http://schemas.openxmlformats.org/package/2006/relationships"><Relationship Id="rId1" Type="http://schemas.openxmlformats.org/officeDocument/2006/relationships/slideLayout" Target="../slideLayouts/slideLayout6.xml" /><Relationship Id="rId2" Type="http://schemas.openxmlformats.org/officeDocument/2006/relationships/notesSlide" Target="../notesSlides/notesSlide497.xml" /><Relationship Id="rId3" Type="http://schemas.openxmlformats.org/officeDocument/2006/relationships/tags" Target="../tags/tag142.xml" /></Relationships>
</file>

<file path=ppt/slides/_rels/slide498.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498.xml" /><Relationship Id="rId3" Type="http://schemas.openxmlformats.org/officeDocument/2006/relationships/tags" Target="../tags/tag143.xml" /></Relationships>
</file>

<file path=ppt/slides/_rels/slide499.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499.xml" /><Relationship Id="rId3" Type="http://schemas.openxmlformats.org/officeDocument/2006/relationships/tags" Target="../tags/tag144.xml" /></Relationships>
</file>

<file path=ppt/slides/_rels/slide5.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5.xml" /><Relationship Id="rId3" Type="http://schemas.openxmlformats.org/officeDocument/2006/relationships/image" Target="../media/image1.jpeg" /><Relationship Id="rId4" Type="http://schemas.openxmlformats.org/officeDocument/2006/relationships/tags" Target="../tags/tag2.xml" /></Relationships>
</file>

<file path=ppt/slides/_rels/slide50.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50.xml" /><Relationship Id="rId3" Type="http://schemas.openxmlformats.org/officeDocument/2006/relationships/image" Target="../media/image44.jpeg" /><Relationship Id="rId4" Type="http://schemas.openxmlformats.org/officeDocument/2006/relationships/image" Target="../media/image45.jpeg" /><Relationship Id="rId5" Type="http://schemas.openxmlformats.org/officeDocument/2006/relationships/image" Target="../media/image46.jpeg" /><Relationship Id="rId6" Type="http://schemas.openxmlformats.org/officeDocument/2006/relationships/image" Target="../media/image47.jpeg" /><Relationship Id="rId7" Type="http://schemas.openxmlformats.org/officeDocument/2006/relationships/tags" Target="../tags/tag16.xml" /></Relationships>
</file>

<file path=ppt/slides/_rels/slide500.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500.xml" /><Relationship Id="rId3" Type="http://schemas.openxmlformats.org/officeDocument/2006/relationships/image" Target="../media/image343.jpeg" /><Relationship Id="rId4" Type="http://schemas.openxmlformats.org/officeDocument/2006/relationships/tags" Target="../tags/tag145.xml" /></Relationships>
</file>

<file path=ppt/slides/_rels/slide501.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501.xml" /><Relationship Id="rId3" Type="http://schemas.openxmlformats.org/officeDocument/2006/relationships/image" Target="../media/image344.jpeg" /><Relationship Id="rId4" Type="http://schemas.openxmlformats.org/officeDocument/2006/relationships/tags" Target="../tags/tag146.xml" /></Relationships>
</file>

<file path=ppt/slides/_rels/slide502.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502.xml" /><Relationship Id="rId3" Type="http://schemas.openxmlformats.org/officeDocument/2006/relationships/tags" Target="../tags/tag147.xml" /></Relationships>
</file>

<file path=ppt/slides/_rels/slide503.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503.xml" /><Relationship Id="rId3" Type="http://schemas.openxmlformats.org/officeDocument/2006/relationships/tags" Target="../tags/tag148.xml" /></Relationships>
</file>

<file path=ppt/slides/_rels/slide504.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504.xml" /><Relationship Id="rId3" Type="http://schemas.openxmlformats.org/officeDocument/2006/relationships/image" Target="../media/image345.jpeg" /><Relationship Id="rId4" Type="http://schemas.openxmlformats.org/officeDocument/2006/relationships/tags" Target="../tags/tag149.xml" /></Relationships>
</file>

<file path=ppt/slides/_rels/slide505.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505.xml" /><Relationship Id="rId3" Type="http://schemas.openxmlformats.org/officeDocument/2006/relationships/tags" Target="../tags/tag150.xml" /></Relationships>
</file>

<file path=ppt/slides/_rels/slide506.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506.xml" /><Relationship Id="rId3" Type="http://schemas.openxmlformats.org/officeDocument/2006/relationships/tags" Target="../tags/tag151.xml" /></Relationships>
</file>

<file path=ppt/slides/_rels/slide507.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507.xml" /><Relationship Id="rId3" Type="http://schemas.openxmlformats.org/officeDocument/2006/relationships/tags" Target="../tags/tag152.xml" /></Relationships>
</file>

<file path=ppt/slides/_rels/slide508.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508.xml" /><Relationship Id="rId3" Type="http://schemas.openxmlformats.org/officeDocument/2006/relationships/image" Target="../media/image346.jpeg" /><Relationship Id="rId4" Type="http://schemas.openxmlformats.org/officeDocument/2006/relationships/tags" Target="../tags/tag153.xml" /></Relationships>
</file>

<file path=ppt/slides/_rels/slide509.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509.xml" /><Relationship Id="rId3" Type="http://schemas.openxmlformats.org/officeDocument/2006/relationships/tags" Target="../tags/tag154.xml" /></Relationships>
</file>

<file path=ppt/slides/_rels/slide51.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51.xml" /><Relationship Id="rId3" Type="http://schemas.openxmlformats.org/officeDocument/2006/relationships/image" Target="../media/image48.jpeg" /><Relationship Id="rId4" Type="http://schemas.openxmlformats.org/officeDocument/2006/relationships/image" Target="../media/image49.jpeg" /><Relationship Id="rId5" Type="http://schemas.openxmlformats.org/officeDocument/2006/relationships/image" Target="../media/image50.jpeg" /><Relationship Id="rId6" Type="http://schemas.openxmlformats.org/officeDocument/2006/relationships/tags" Target="../tags/tag17.xml" /></Relationships>
</file>

<file path=ppt/slides/_rels/slide510.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510.xml" /><Relationship Id="rId3" Type="http://schemas.openxmlformats.org/officeDocument/2006/relationships/tags" Target="../tags/tag155.xml" /></Relationships>
</file>

<file path=ppt/slides/_rels/slide511.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511.xml" /><Relationship Id="rId3" Type="http://schemas.openxmlformats.org/officeDocument/2006/relationships/image" Target="../media/image347.jpeg" /><Relationship Id="rId4" Type="http://schemas.openxmlformats.org/officeDocument/2006/relationships/tags" Target="../tags/tag156.xml" /></Relationships>
</file>

<file path=ppt/slides/_rels/slide512.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512.xml" /><Relationship Id="rId3" Type="http://schemas.openxmlformats.org/officeDocument/2006/relationships/tags" Target="../tags/tag157.xml" /></Relationships>
</file>

<file path=ppt/slides/_rels/slide513.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513.xml" /><Relationship Id="rId3" Type="http://schemas.openxmlformats.org/officeDocument/2006/relationships/tags" Target="../tags/tag158.xml" /></Relationships>
</file>

<file path=ppt/slides/_rels/slide514.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514.xml" /><Relationship Id="rId3" Type="http://schemas.openxmlformats.org/officeDocument/2006/relationships/image" Target="../media/image348.jpeg" /><Relationship Id="rId4" Type="http://schemas.openxmlformats.org/officeDocument/2006/relationships/tags" Target="../tags/tag159.xml" /></Relationships>
</file>

<file path=ppt/slides/_rels/slide515.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515.xml" /><Relationship Id="rId3" Type="http://schemas.openxmlformats.org/officeDocument/2006/relationships/image" Target="../media/image349.jpeg" /><Relationship Id="rId4" Type="http://schemas.openxmlformats.org/officeDocument/2006/relationships/tags" Target="../tags/tag160.xml" /></Relationships>
</file>

<file path=ppt/slides/_rels/slide516.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516.xml" /><Relationship Id="rId3" Type="http://schemas.openxmlformats.org/officeDocument/2006/relationships/image" Target="../media/image350.jpeg" /><Relationship Id="rId4" Type="http://schemas.openxmlformats.org/officeDocument/2006/relationships/tags" Target="../tags/tag161.xml" /></Relationships>
</file>

<file path=ppt/slides/_rels/slide517.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517.xml" /><Relationship Id="rId3" Type="http://schemas.openxmlformats.org/officeDocument/2006/relationships/image" Target="../media/image351.jpeg" /><Relationship Id="rId4" Type="http://schemas.openxmlformats.org/officeDocument/2006/relationships/tags" Target="../tags/tag162.xml" /></Relationships>
</file>

<file path=ppt/slides/_rels/slide518.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518.xml" /><Relationship Id="rId3" Type="http://schemas.openxmlformats.org/officeDocument/2006/relationships/tags" Target="../tags/tag163.xml" /></Relationships>
</file>

<file path=ppt/slides/_rels/slide519.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519.xml" /><Relationship Id="rId3" Type="http://schemas.openxmlformats.org/officeDocument/2006/relationships/tags" Target="../tags/tag164.xml" /></Relationships>
</file>

<file path=ppt/slides/_rels/slide52.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52.xml" /><Relationship Id="rId3" Type="http://schemas.openxmlformats.org/officeDocument/2006/relationships/image" Target="../media/image51.jpeg" /><Relationship Id="rId4" Type="http://schemas.openxmlformats.org/officeDocument/2006/relationships/image" Target="../media/image52.jpeg" /><Relationship Id="rId5" Type="http://schemas.openxmlformats.org/officeDocument/2006/relationships/image" Target="../media/image53.jpeg" /><Relationship Id="rId6" Type="http://schemas.openxmlformats.org/officeDocument/2006/relationships/tags" Target="../tags/tag18.xml" /></Relationships>
</file>

<file path=ppt/slides/_rels/slide520.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520.xml" /><Relationship Id="rId3" Type="http://schemas.openxmlformats.org/officeDocument/2006/relationships/tags" Target="../tags/tag165.xml" /></Relationships>
</file>

<file path=ppt/slides/_rels/slide521.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521.xml" /><Relationship Id="rId3" Type="http://schemas.openxmlformats.org/officeDocument/2006/relationships/image" Target="../media/image352.jpeg" /><Relationship Id="rId4" Type="http://schemas.openxmlformats.org/officeDocument/2006/relationships/tags" Target="../tags/tag166.xml" /></Relationships>
</file>

<file path=ppt/slides/_rels/slide522.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522.xml" /><Relationship Id="rId3" Type="http://schemas.openxmlformats.org/officeDocument/2006/relationships/image" Target="../media/image353.jpeg" /><Relationship Id="rId4" Type="http://schemas.openxmlformats.org/officeDocument/2006/relationships/tags" Target="../tags/tag167.xml" /></Relationships>
</file>

<file path=ppt/slides/_rels/slide523.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523.xml" /><Relationship Id="rId3" Type="http://schemas.openxmlformats.org/officeDocument/2006/relationships/image" Target="../media/image354.jpeg" /><Relationship Id="rId4" Type="http://schemas.openxmlformats.org/officeDocument/2006/relationships/tags" Target="../tags/tag168.xml" /></Relationships>
</file>

<file path=ppt/slides/_rels/slide524.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524.xml" /><Relationship Id="rId3" Type="http://schemas.openxmlformats.org/officeDocument/2006/relationships/image" Target="../media/image355.jpeg" /><Relationship Id="rId4" Type="http://schemas.openxmlformats.org/officeDocument/2006/relationships/tags" Target="../tags/tag169.xml" /></Relationships>
</file>

<file path=ppt/slides/_rels/slide525.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525.xml" /><Relationship Id="rId3" Type="http://schemas.openxmlformats.org/officeDocument/2006/relationships/tags" Target="../tags/tag170.xml" /></Relationships>
</file>

<file path=ppt/slides/_rels/slide526.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526.xml" /><Relationship Id="rId3" Type="http://schemas.openxmlformats.org/officeDocument/2006/relationships/image" Target="../media/image356.jpeg" /><Relationship Id="rId4" Type="http://schemas.openxmlformats.org/officeDocument/2006/relationships/tags" Target="../tags/tag171.xml" /></Relationships>
</file>

<file path=ppt/slides/_rels/slide527.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527.xml" /><Relationship Id="rId3" Type="http://schemas.openxmlformats.org/officeDocument/2006/relationships/image" Target="../media/image357.jpeg" /><Relationship Id="rId4" Type="http://schemas.openxmlformats.org/officeDocument/2006/relationships/tags" Target="../tags/tag172.xml" /></Relationships>
</file>

<file path=ppt/slides/_rels/slide528.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528.xml" /><Relationship Id="rId3" Type="http://schemas.openxmlformats.org/officeDocument/2006/relationships/image" Target="../media/image358.jpeg" /><Relationship Id="rId4" Type="http://schemas.openxmlformats.org/officeDocument/2006/relationships/tags" Target="../tags/tag173.xml" /></Relationships>
</file>

<file path=ppt/slides/_rels/slide529.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529.xml" /><Relationship Id="rId3" Type="http://schemas.openxmlformats.org/officeDocument/2006/relationships/image" Target="../media/image359.jpeg" /><Relationship Id="rId4" Type="http://schemas.openxmlformats.org/officeDocument/2006/relationships/image" Target="../media/image360.jpeg" /><Relationship Id="rId5" Type="http://schemas.openxmlformats.org/officeDocument/2006/relationships/tags" Target="../tags/tag174.xml" /></Relationships>
</file>

<file path=ppt/slides/_rels/slide53.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53.xml" /><Relationship Id="rId3" Type="http://schemas.openxmlformats.org/officeDocument/2006/relationships/image" Target="../media/image54.jpeg" /><Relationship Id="rId4" Type="http://schemas.openxmlformats.org/officeDocument/2006/relationships/image" Target="../media/image55.jpeg" /><Relationship Id="rId5" Type="http://schemas.openxmlformats.org/officeDocument/2006/relationships/tags" Target="../tags/tag19.xml" /></Relationships>
</file>

<file path=ppt/slides/_rels/slide530.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530.xml" /><Relationship Id="rId3" Type="http://schemas.openxmlformats.org/officeDocument/2006/relationships/image" Target="../media/image361.jpeg" /><Relationship Id="rId4" Type="http://schemas.openxmlformats.org/officeDocument/2006/relationships/tags" Target="../tags/tag175.xml" /></Relationships>
</file>

<file path=ppt/slides/_rels/slide531.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531.xml" /><Relationship Id="rId3" Type="http://schemas.openxmlformats.org/officeDocument/2006/relationships/tags" Target="../tags/tag176.xml" /></Relationships>
</file>

<file path=ppt/slides/_rels/slide532.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532.xml" /><Relationship Id="rId3" Type="http://schemas.openxmlformats.org/officeDocument/2006/relationships/image" Target="../media/image362.jpeg" /><Relationship Id="rId4" Type="http://schemas.openxmlformats.org/officeDocument/2006/relationships/tags" Target="../tags/tag177.xml" /></Relationships>
</file>

<file path=ppt/slides/_rels/slide533.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533.xml" /><Relationship Id="rId3" Type="http://schemas.openxmlformats.org/officeDocument/2006/relationships/tags" Target="../tags/tag178.xml" /></Relationships>
</file>

<file path=ppt/slides/_rels/slide534.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534.xml" /><Relationship Id="rId3" Type="http://schemas.openxmlformats.org/officeDocument/2006/relationships/tags" Target="../tags/tag179.xml" /></Relationships>
</file>

<file path=ppt/slides/_rels/slide535.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535.xml" /><Relationship Id="rId3" Type="http://schemas.openxmlformats.org/officeDocument/2006/relationships/image" Target="../media/image363.jpeg" /><Relationship Id="rId4" Type="http://schemas.openxmlformats.org/officeDocument/2006/relationships/tags" Target="../tags/tag180.xml" /></Relationships>
</file>

<file path=ppt/slides/_rels/slide536.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536.xml" /><Relationship Id="rId3" Type="http://schemas.openxmlformats.org/officeDocument/2006/relationships/image" Target="../media/image364.jpeg" /><Relationship Id="rId4" Type="http://schemas.openxmlformats.org/officeDocument/2006/relationships/tags" Target="../tags/tag181.xml" /></Relationships>
</file>

<file path=ppt/slides/_rels/slide537.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537.xml" /><Relationship Id="rId3" Type="http://schemas.openxmlformats.org/officeDocument/2006/relationships/image" Target="../media/image365.jpeg" /><Relationship Id="rId4" Type="http://schemas.openxmlformats.org/officeDocument/2006/relationships/tags" Target="../tags/tag182.xml" /></Relationships>
</file>

<file path=ppt/slides/_rels/slide538.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538.xml" /><Relationship Id="rId3" Type="http://schemas.openxmlformats.org/officeDocument/2006/relationships/image" Target="../media/image366.jpeg" /><Relationship Id="rId4" Type="http://schemas.openxmlformats.org/officeDocument/2006/relationships/tags" Target="../tags/tag183.xml" /></Relationships>
</file>

<file path=ppt/slides/_rels/slide539.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539.xml" /><Relationship Id="rId3" Type="http://schemas.openxmlformats.org/officeDocument/2006/relationships/image" Target="../media/image366.jpeg" /><Relationship Id="rId4" Type="http://schemas.openxmlformats.org/officeDocument/2006/relationships/tags" Target="../tags/tag184.xml" /></Relationships>
</file>

<file path=ppt/slides/_rels/slide54.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54.xml" /><Relationship Id="rId3" Type="http://schemas.openxmlformats.org/officeDocument/2006/relationships/image" Target="../media/image56.jpeg" /><Relationship Id="rId4" Type="http://schemas.openxmlformats.org/officeDocument/2006/relationships/tags" Target="../tags/tag20.xml" /></Relationships>
</file>

<file path=ppt/slides/_rels/slide540.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540.xml" /><Relationship Id="rId3" Type="http://schemas.openxmlformats.org/officeDocument/2006/relationships/tags" Target="../tags/tag185.xml" /></Relationships>
</file>

<file path=ppt/slides/_rels/slide541.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541.xml" /><Relationship Id="rId3" Type="http://schemas.openxmlformats.org/officeDocument/2006/relationships/tags" Target="../tags/tag186.xml" /></Relationships>
</file>

<file path=ppt/slides/_rels/slide542.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542.xml" /><Relationship Id="rId3" Type="http://schemas.openxmlformats.org/officeDocument/2006/relationships/tags" Target="../tags/tag187.xml" /></Relationships>
</file>

<file path=ppt/slides/_rels/slide543.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543.xml" /><Relationship Id="rId3" Type="http://schemas.openxmlformats.org/officeDocument/2006/relationships/tags" Target="../tags/tag188.xml" /></Relationships>
</file>

<file path=ppt/slides/_rels/slide544.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544.xml" /><Relationship Id="rId3" Type="http://schemas.openxmlformats.org/officeDocument/2006/relationships/tags" Target="../tags/tag189.xml" /></Relationships>
</file>

<file path=ppt/slides/_rels/slide545.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545.xml" /><Relationship Id="rId3" Type="http://schemas.openxmlformats.org/officeDocument/2006/relationships/tags" Target="../tags/tag190.xml" /></Relationships>
</file>

<file path=ppt/slides/_rels/slide546.xml.rels>&#65279;<?xml version="1.0" encoding="utf-8" standalone="yes"?><Relationships xmlns="http://schemas.openxmlformats.org/package/2006/relationships"><Relationship Id="rId1" Type="http://schemas.openxmlformats.org/officeDocument/2006/relationships/slideLayout" Target="../slideLayouts/slideLayout6.xml" /><Relationship Id="rId2" Type="http://schemas.openxmlformats.org/officeDocument/2006/relationships/notesSlide" Target="../notesSlides/notesSlide546.xml" /><Relationship Id="rId3" Type="http://schemas.openxmlformats.org/officeDocument/2006/relationships/tags" Target="../tags/tag191.xml" /></Relationships>
</file>

<file path=ppt/slides/_rels/slide547.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547.xml" /><Relationship Id="rId3" Type="http://schemas.openxmlformats.org/officeDocument/2006/relationships/tags" Target="../tags/tag192.xml" /></Relationships>
</file>

<file path=ppt/slides/_rels/slide548.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548.xml" /><Relationship Id="rId3" Type="http://schemas.openxmlformats.org/officeDocument/2006/relationships/image" Target="../media/image367.jpeg" /><Relationship Id="rId4" Type="http://schemas.openxmlformats.org/officeDocument/2006/relationships/tags" Target="../tags/tag193.xml" /></Relationships>
</file>

<file path=ppt/slides/_rels/slide549.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549.xml" /></Relationships>
</file>

<file path=ppt/slides/_rels/slide55.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55.xml" /><Relationship Id="rId3" Type="http://schemas.openxmlformats.org/officeDocument/2006/relationships/tags" Target="../tags/tag21.xml" /></Relationships>
</file>

<file path=ppt/slides/_rels/slide550.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550.xml" /></Relationships>
</file>

<file path=ppt/slides/_rels/slide551.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551.xml" /></Relationships>
</file>

<file path=ppt/slides/_rels/slide552.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552.xml" /><Relationship Id="rId3" Type="http://schemas.openxmlformats.org/officeDocument/2006/relationships/image" Target="../media/image368.jpeg" /></Relationships>
</file>

<file path=ppt/slides/_rels/slide553.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553.xml" /><Relationship Id="rId3" Type="http://schemas.openxmlformats.org/officeDocument/2006/relationships/image" Target="../media/image369.jpeg" /></Relationships>
</file>

<file path=ppt/slides/_rels/slide554.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554.xml" /><Relationship Id="rId3" Type="http://schemas.openxmlformats.org/officeDocument/2006/relationships/image" Target="../media/image370.jpeg" /><Relationship Id="rId4" Type="http://schemas.openxmlformats.org/officeDocument/2006/relationships/tags" Target="../tags/tag194.xml" /></Relationships>
</file>

<file path=ppt/slides/_rels/slide555.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555.xml" /><Relationship Id="rId3" Type="http://schemas.openxmlformats.org/officeDocument/2006/relationships/image" Target="../media/image371.jpeg" /><Relationship Id="rId4" Type="http://schemas.openxmlformats.org/officeDocument/2006/relationships/tags" Target="../tags/tag195.xml" /></Relationships>
</file>

<file path=ppt/slides/_rels/slide556.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556.xml" /><Relationship Id="rId3" Type="http://schemas.openxmlformats.org/officeDocument/2006/relationships/tags" Target="../tags/tag196.xml" /></Relationships>
</file>

<file path=ppt/slides/_rels/slide557.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557.xml" /></Relationships>
</file>

<file path=ppt/slides/_rels/slide558.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558.xml" /><Relationship Id="rId3" Type="http://schemas.openxmlformats.org/officeDocument/2006/relationships/tags" Target="../tags/tag197.xml" /></Relationships>
</file>

<file path=ppt/slides/_rels/slide559.xml.rels>&#65279;<?xml version="1.0" encoding="utf-8" standalone="yes"?><Relationships xmlns="http://schemas.openxmlformats.org/package/2006/relationships"><Relationship Id="rId1" Type="http://schemas.openxmlformats.org/officeDocument/2006/relationships/slideLayout" Target="../slideLayouts/slideLayout6.xml" /><Relationship Id="rId2" Type="http://schemas.openxmlformats.org/officeDocument/2006/relationships/notesSlide" Target="../notesSlides/notesSlide559.xml" /><Relationship Id="rId3" Type="http://schemas.openxmlformats.org/officeDocument/2006/relationships/tags" Target="../tags/tag198.xml" /></Relationships>
</file>

<file path=ppt/slides/_rels/slide56.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56.xml" /><Relationship Id="rId3" Type="http://schemas.openxmlformats.org/officeDocument/2006/relationships/image" Target="../media/image57.jpeg" /><Relationship Id="rId4" Type="http://schemas.openxmlformats.org/officeDocument/2006/relationships/image" Target="../media/image58.jpeg" /><Relationship Id="rId5" Type="http://schemas.openxmlformats.org/officeDocument/2006/relationships/image" Target="../media/image59.jpeg" /><Relationship Id="rId6" Type="http://schemas.openxmlformats.org/officeDocument/2006/relationships/tags" Target="../tags/tag22.xml" /></Relationships>
</file>

<file path=ppt/slides/_rels/slide560.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560.xml" /><Relationship Id="rId3" Type="http://schemas.openxmlformats.org/officeDocument/2006/relationships/tags" Target="../tags/tag199.xml" /></Relationships>
</file>

<file path=ppt/slides/_rels/slide561.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561.xml" /><Relationship Id="rId3" Type="http://schemas.openxmlformats.org/officeDocument/2006/relationships/image" Target="../media/image372.jpeg" /><Relationship Id="rId4" Type="http://schemas.openxmlformats.org/officeDocument/2006/relationships/tags" Target="../tags/tag200.xml" /></Relationships>
</file>

<file path=ppt/slides/_rels/slide562.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562.xml" /><Relationship Id="rId3" Type="http://schemas.openxmlformats.org/officeDocument/2006/relationships/image" Target="../media/image373.jpeg" /></Relationships>
</file>

<file path=ppt/slides/_rels/slide563.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563.xml" /><Relationship Id="rId3" Type="http://schemas.openxmlformats.org/officeDocument/2006/relationships/image" Target="../media/image374.jpeg" /></Relationships>
</file>

<file path=ppt/slides/_rels/slide564.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564.xml" /></Relationships>
</file>

<file path=ppt/slides/_rels/slide565.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565.xml" /><Relationship Id="rId3" Type="http://schemas.openxmlformats.org/officeDocument/2006/relationships/image" Target="../media/image375.jpeg" /></Relationships>
</file>

<file path=ppt/slides/_rels/slide566.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566.xml" /><Relationship Id="rId3" Type="http://schemas.openxmlformats.org/officeDocument/2006/relationships/image" Target="../media/image376.jpeg" /><Relationship Id="rId4" Type="http://schemas.openxmlformats.org/officeDocument/2006/relationships/tags" Target="../tags/tag201.xml" /></Relationships>
</file>

<file path=ppt/slides/_rels/slide567.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567.xml" /><Relationship Id="rId3" Type="http://schemas.openxmlformats.org/officeDocument/2006/relationships/image" Target="../media/image377.jpeg" /><Relationship Id="rId4" Type="http://schemas.openxmlformats.org/officeDocument/2006/relationships/tags" Target="../tags/tag202.xml" /></Relationships>
</file>

<file path=ppt/slides/_rels/slide568.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568.xml" /><Relationship Id="rId3" Type="http://schemas.openxmlformats.org/officeDocument/2006/relationships/image" Target="../media/image378.jpeg" /><Relationship Id="rId4" Type="http://schemas.openxmlformats.org/officeDocument/2006/relationships/tags" Target="../tags/tag203.xml" /></Relationships>
</file>

<file path=ppt/slides/_rels/slide569.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569.xml" /><Relationship Id="rId3" Type="http://schemas.openxmlformats.org/officeDocument/2006/relationships/image" Target="../media/image379.jpeg" /><Relationship Id="rId4" Type="http://schemas.openxmlformats.org/officeDocument/2006/relationships/tags" Target="../tags/tag204.xml" /></Relationships>
</file>

<file path=ppt/slides/_rels/slide57.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57.xml" /><Relationship Id="rId3" Type="http://schemas.openxmlformats.org/officeDocument/2006/relationships/image" Target="../media/image60.jpeg" /><Relationship Id="rId4" Type="http://schemas.openxmlformats.org/officeDocument/2006/relationships/image" Target="../media/image61.jpeg" /><Relationship Id="rId5" Type="http://schemas.openxmlformats.org/officeDocument/2006/relationships/tags" Target="../tags/tag23.xml" /></Relationships>
</file>

<file path=ppt/slides/_rels/slide570.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570.xml" /><Relationship Id="rId3" Type="http://schemas.openxmlformats.org/officeDocument/2006/relationships/image" Target="../media/image380.jpeg" /><Relationship Id="rId4" Type="http://schemas.openxmlformats.org/officeDocument/2006/relationships/tags" Target="../tags/tag205.xml" /></Relationships>
</file>

<file path=ppt/slides/_rels/slide571.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571.xml" /><Relationship Id="rId3" Type="http://schemas.openxmlformats.org/officeDocument/2006/relationships/image" Target="../media/image381.jpeg" /><Relationship Id="rId4" Type="http://schemas.openxmlformats.org/officeDocument/2006/relationships/tags" Target="../tags/tag206.xml" /></Relationships>
</file>

<file path=ppt/slides/_rels/slide572.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572.xml" /><Relationship Id="rId3" Type="http://schemas.openxmlformats.org/officeDocument/2006/relationships/image" Target="../media/image382.jpeg" /><Relationship Id="rId4" Type="http://schemas.openxmlformats.org/officeDocument/2006/relationships/tags" Target="../tags/tag207.xml" /></Relationships>
</file>

<file path=ppt/slides/_rels/slide573.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573.xml" /><Relationship Id="rId3" Type="http://schemas.openxmlformats.org/officeDocument/2006/relationships/image" Target="../media/image383.jpeg" /></Relationships>
</file>

<file path=ppt/slides/_rels/slide574.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574.xml" /></Relationships>
</file>

<file path=ppt/slides/_rels/slide575.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575.xml" /><Relationship Id="rId3" Type="http://schemas.openxmlformats.org/officeDocument/2006/relationships/image" Target="../media/image384.jpeg" /></Relationships>
</file>

<file path=ppt/slides/_rels/slide576.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576.xml" /></Relationships>
</file>

<file path=ppt/slides/_rels/slide577.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577.xml" /><Relationship Id="rId3" Type="http://schemas.openxmlformats.org/officeDocument/2006/relationships/image" Target="../media/image385.jpeg" /></Relationships>
</file>

<file path=ppt/slides/_rels/slide578.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578.xml" /><Relationship Id="rId3" Type="http://schemas.openxmlformats.org/officeDocument/2006/relationships/image" Target="../media/image386.jpeg" /></Relationships>
</file>

<file path=ppt/slides/_rels/slide579.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579.xml" /><Relationship Id="rId3" Type="http://schemas.openxmlformats.org/officeDocument/2006/relationships/image" Target="../media/image387.jpeg" /><Relationship Id="rId4" Type="http://schemas.openxmlformats.org/officeDocument/2006/relationships/image" Target="../media/image388.jpeg" /></Relationships>
</file>

<file path=ppt/slides/_rels/slide58.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58.xml" /><Relationship Id="rId3" Type="http://schemas.openxmlformats.org/officeDocument/2006/relationships/tags" Target="../tags/tag24.xml" /></Relationships>
</file>

<file path=ppt/slides/_rels/slide580.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580.xml" /><Relationship Id="rId3" Type="http://schemas.openxmlformats.org/officeDocument/2006/relationships/image" Target="../media/image389.jpeg" /><Relationship Id="rId4" Type="http://schemas.openxmlformats.org/officeDocument/2006/relationships/image" Target="../media/image390.jpeg" /></Relationships>
</file>

<file path=ppt/slides/_rels/slide581.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581.xml" /><Relationship Id="rId3" Type="http://schemas.openxmlformats.org/officeDocument/2006/relationships/image" Target="../media/image391.jpeg" /><Relationship Id="rId4" Type="http://schemas.openxmlformats.org/officeDocument/2006/relationships/image" Target="../media/image392.jpeg" /></Relationships>
</file>

<file path=ppt/slides/_rels/slide582.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582.xml" /></Relationships>
</file>

<file path=ppt/slides/_rels/slide583.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583.xml" /></Relationships>
</file>

<file path=ppt/slides/_rels/slide584.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584.xml" /><Relationship Id="rId3" Type="http://schemas.openxmlformats.org/officeDocument/2006/relationships/image" Target="../media/image393.jpeg" /></Relationships>
</file>

<file path=ppt/slides/_rels/slide585.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585.xml" /><Relationship Id="rId3" Type="http://schemas.openxmlformats.org/officeDocument/2006/relationships/image" Target="../media/image394.jpeg" /></Relationships>
</file>

<file path=ppt/slides/_rels/slide586.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586.xml" /><Relationship Id="rId3" Type="http://schemas.openxmlformats.org/officeDocument/2006/relationships/image" Target="../media/image395.jpeg" /><Relationship Id="rId4" Type="http://schemas.openxmlformats.org/officeDocument/2006/relationships/image" Target="../media/image396.jpeg" /></Relationships>
</file>

<file path=ppt/slides/_rels/slide587.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587.xml" /><Relationship Id="rId3" Type="http://schemas.openxmlformats.org/officeDocument/2006/relationships/image" Target="../media/image397.jpeg" /></Relationships>
</file>

<file path=ppt/slides/_rels/slide588.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588.xml" /><Relationship Id="rId3" Type="http://schemas.openxmlformats.org/officeDocument/2006/relationships/image" Target="../media/image398.jpeg" /><Relationship Id="rId4" Type="http://schemas.openxmlformats.org/officeDocument/2006/relationships/image" Target="../media/image399.jpeg" /></Relationships>
</file>

<file path=ppt/slides/_rels/slide589.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589.xml" /></Relationships>
</file>

<file path=ppt/slides/_rels/slide59.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59.xml" /><Relationship Id="rId3" Type="http://schemas.openxmlformats.org/officeDocument/2006/relationships/image" Target="../media/image62.jpeg" /><Relationship Id="rId4" Type="http://schemas.openxmlformats.org/officeDocument/2006/relationships/image" Target="../media/image63.jpeg" /><Relationship Id="rId5" Type="http://schemas.openxmlformats.org/officeDocument/2006/relationships/tags" Target="../tags/tag25.xml" /></Relationships>
</file>

<file path=ppt/slides/_rels/slide590.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590.xml" /></Relationships>
</file>

<file path=ppt/slides/_rels/slide591.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591.xml" /><Relationship Id="rId3" Type="http://schemas.openxmlformats.org/officeDocument/2006/relationships/image" Target="../media/image400.jpeg" /></Relationships>
</file>

<file path=ppt/slides/_rels/slide592.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592.xml" /></Relationships>
</file>

<file path=ppt/slides/_rels/slide593.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593.xml" /></Relationships>
</file>

<file path=ppt/slides/_rels/slide594.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594.xml" /></Relationships>
</file>

<file path=ppt/slides/_rels/slide595.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595.xml" /></Relationships>
</file>

<file path=ppt/slides/_rels/slide596.xml.rels>&#65279;<?xml version="1.0" encoding="utf-8" standalone="yes"?><Relationships xmlns="http://schemas.openxmlformats.org/package/2006/relationships"><Relationship Id="rId1" Type="http://schemas.openxmlformats.org/officeDocument/2006/relationships/slideLayout" Target="../slideLayouts/slideLayout6.xml" /><Relationship Id="rId2" Type="http://schemas.openxmlformats.org/officeDocument/2006/relationships/notesSlide" Target="../notesSlides/notesSlide596.xml" /><Relationship Id="rId3" Type="http://schemas.openxmlformats.org/officeDocument/2006/relationships/tags" Target="../tags/tag208.xml" /></Relationships>
</file>

<file path=ppt/slides/_rels/slide597.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597.xml" /><Relationship Id="rId3" Type="http://schemas.openxmlformats.org/officeDocument/2006/relationships/tags" Target="../tags/tag209.xml" /></Relationships>
</file>

<file path=ppt/slides/_rels/slide598.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598.xml" /></Relationships>
</file>

<file path=ppt/slides/_rels/slide599.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599.xml" /><Relationship Id="rId3" Type="http://schemas.openxmlformats.org/officeDocument/2006/relationships/image" Target="../media/image401.jpeg" /></Relationships>
</file>

<file path=ppt/slides/_rels/slide6.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6.xml" /><Relationship Id="rId3" Type="http://schemas.openxmlformats.org/officeDocument/2006/relationships/image" Target="../media/image2.jpeg" /><Relationship Id="rId4" Type="http://schemas.openxmlformats.org/officeDocument/2006/relationships/tags" Target="../tags/tag3.xml" /></Relationships>
</file>

<file path=ppt/slides/_rels/slide60.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60.xml" /><Relationship Id="rId3" Type="http://schemas.openxmlformats.org/officeDocument/2006/relationships/tags" Target="../tags/tag26.xml" /></Relationships>
</file>

<file path=ppt/slides/_rels/slide600.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600.xml" /></Relationships>
</file>

<file path=ppt/slides/_rels/slide601.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601.xml" /><Relationship Id="rId3" Type="http://schemas.openxmlformats.org/officeDocument/2006/relationships/image" Target="../media/image402.jpeg" /></Relationships>
</file>

<file path=ppt/slides/_rels/slide602.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602.xml" /></Relationships>
</file>

<file path=ppt/slides/_rels/slide603.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603.xml" /><Relationship Id="rId3" Type="http://schemas.openxmlformats.org/officeDocument/2006/relationships/image" Target="../media/image403.jpeg" /></Relationships>
</file>

<file path=ppt/slides/_rels/slide604.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604.xml" /></Relationships>
</file>

<file path=ppt/slides/_rels/slide605.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605.xml" /><Relationship Id="rId3" Type="http://schemas.openxmlformats.org/officeDocument/2006/relationships/image" Target="../media/image404.jpeg" /></Relationships>
</file>

<file path=ppt/slides/_rels/slide606.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606.xml" /></Relationships>
</file>

<file path=ppt/slides/_rels/slide607.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607.xml" /><Relationship Id="rId3" Type="http://schemas.openxmlformats.org/officeDocument/2006/relationships/image" Target="../media/image405.jpeg" /></Relationships>
</file>

<file path=ppt/slides/_rels/slide608.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608.xml" /><Relationship Id="rId3" Type="http://schemas.openxmlformats.org/officeDocument/2006/relationships/image" Target="../media/image406.jpeg" /></Relationships>
</file>

<file path=ppt/slides/_rels/slide609.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609.xml" /></Relationships>
</file>

<file path=ppt/slides/_rels/slide61.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61.xml" /><Relationship Id="rId3" Type="http://schemas.openxmlformats.org/officeDocument/2006/relationships/tags" Target="../tags/tag27.xml" /></Relationships>
</file>

<file path=ppt/slides/_rels/slide610.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610.xml" /></Relationships>
</file>

<file path=ppt/slides/_rels/slide611.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611.xml" /><Relationship Id="rId3" Type="http://schemas.openxmlformats.org/officeDocument/2006/relationships/image" Target="../media/image407.jpeg" /></Relationships>
</file>

<file path=ppt/slides/_rels/slide612.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612.xml" /><Relationship Id="rId3" Type="http://schemas.openxmlformats.org/officeDocument/2006/relationships/image" Target="../media/image407.jpeg" /></Relationships>
</file>

<file path=ppt/slides/_rels/slide613.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613.xml" /></Relationships>
</file>

<file path=ppt/slides/_rels/slide614.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614.xml" /></Relationships>
</file>

<file path=ppt/slides/_rels/slide615.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615.xml" /><Relationship Id="rId3" Type="http://schemas.openxmlformats.org/officeDocument/2006/relationships/image" Target="../media/image408.jpeg" /></Relationships>
</file>

<file path=ppt/slides/_rels/slide616.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616.xml" /></Relationships>
</file>

<file path=ppt/slides/_rels/slide617.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617.xml" /></Relationships>
</file>

<file path=ppt/slides/_rels/slide618.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618.xml" /><Relationship Id="rId3" Type="http://schemas.openxmlformats.org/officeDocument/2006/relationships/image" Target="../media/image409.jpeg" /></Relationships>
</file>

<file path=ppt/slides/_rels/slide619.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619.xml" /><Relationship Id="rId3" Type="http://schemas.openxmlformats.org/officeDocument/2006/relationships/image" Target="../media/image410.jpeg" /></Relationships>
</file>

<file path=ppt/slides/_rels/slide62.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62.xml" /><Relationship Id="rId3" Type="http://schemas.openxmlformats.org/officeDocument/2006/relationships/image" Target="../media/image64.jpeg" /><Relationship Id="rId4" Type="http://schemas.openxmlformats.org/officeDocument/2006/relationships/tags" Target="../tags/tag28.xml" /></Relationships>
</file>

<file path=ppt/slides/_rels/slide620.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620.xml" /><Relationship Id="rId3" Type="http://schemas.openxmlformats.org/officeDocument/2006/relationships/image" Target="../media/image411.jpeg" /></Relationships>
</file>

<file path=ppt/slides/_rels/slide621.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621.xml" /><Relationship Id="rId3" Type="http://schemas.openxmlformats.org/officeDocument/2006/relationships/image" Target="../media/image412.jpeg" /></Relationships>
</file>

<file path=ppt/slides/_rels/slide622.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622.xml" /><Relationship Id="rId3" Type="http://schemas.openxmlformats.org/officeDocument/2006/relationships/image" Target="../media/image413.jpeg" /></Relationships>
</file>

<file path=ppt/slides/_rels/slide623.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623.xml" /><Relationship Id="rId3" Type="http://schemas.openxmlformats.org/officeDocument/2006/relationships/tags" Target="../tags/tag210.xml" /></Relationships>
</file>

<file path=ppt/slides/_rels/slide624.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624.xml" /><Relationship Id="rId3" Type="http://schemas.openxmlformats.org/officeDocument/2006/relationships/tags" Target="../tags/tag211.xml" /></Relationships>
</file>

<file path=ppt/slides/_rels/slide625.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625.xml" /><Relationship Id="rId3" Type="http://schemas.openxmlformats.org/officeDocument/2006/relationships/tags" Target="../tags/tag212.xml" /></Relationships>
</file>

<file path=ppt/slides/_rels/slide626.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626.xml" /><Relationship Id="rId3" Type="http://schemas.openxmlformats.org/officeDocument/2006/relationships/tags" Target="../tags/tag213.xml" /></Relationships>
</file>

<file path=ppt/slides/_rels/slide627.xml.rels>&#65279;<?xml version="1.0" encoding="utf-8" standalone="yes"?><Relationships xmlns="http://schemas.openxmlformats.org/package/2006/relationships"><Relationship Id="rId1" Type="http://schemas.openxmlformats.org/officeDocument/2006/relationships/slideLayout" Target="../slideLayouts/slideLayout6.xml" /><Relationship Id="rId2" Type="http://schemas.openxmlformats.org/officeDocument/2006/relationships/notesSlide" Target="../notesSlides/notesSlide627.xml" /><Relationship Id="rId3" Type="http://schemas.openxmlformats.org/officeDocument/2006/relationships/tags" Target="../tags/tag214.xml" /></Relationships>
</file>

<file path=ppt/slides/_rels/slide628.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628.xml" /><Relationship Id="rId3" Type="http://schemas.openxmlformats.org/officeDocument/2006/relationships/tags" Target="../tags/tag215.xml" /></Relationships>
</file>

<file path=ppt/slides/_rels/slide629.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629.xml" /><Relationship Id="rId3" Type="http://schemas.openxmlformats.org/officeDocument/2006/relationships/tags" Target="../tags/tag216.xml" /></Relationships>
</file>

<file path=ppt/slides/_rels/slide63.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63.xml" /><Relationship Id="rId3" Type="http://schemas.openxmlformats.org/officeDocument/2006/relationships/image" Target="../media/image65.png" /><Relationship Id="rId4" Type="http://schemas.openxmlformats.org/officeDocument/2006/relationships/tags" Target="../tags/tag29.xml" /></Relationships>
</file>

<file path=ppt/slides/_rels/slide630.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630.xml" /><Relationship Id="rId3" Type="http://schemas.openxmlformats.org/officeDocument/2006/relationships/image" Target="../media/image414.jpeg" /><Relationship Id="rId4" Type="http://schemas.openxmlformats.org/officeDocument/2006/relationships/tags" Target="../tags/tag217.xml" /></Relationships>
</file>

<file path=ppt/slides/_rels/slide631.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631.xml" /><Relationship Id="rId3" Type="http://schemas.openxmlformats.org/officeDocument/2006/relationships/image" Target="../media/image415.jpeg" /><Relationship Id="rId4" Type="http://schemas.openxmlformats.org/officeDocument/2006/relationships/tags" Target="../tags/tag218.xml" /></Relationships>
</file>

<file path=ppt/slides/_rels/slide632.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632.xml" /><Relationship Id="rId3" Type="http://schemas.openxmlformats.org/officeDocument/2006/relationships/tags" Target="../tags/tag219.xml" /></Relationships>
</file>

<file path=ppt/slides/_rels/slide633.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633.xml" /><Relationship Id="rId3" Type="http://schemas.openxmlformats.org/officeDocument/2006/relationships/tags" Target="../tags/tag220.xml" /></Relationships>
</file>

<file path=ppt/slides/_rels/slide634.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634.xml" /><Relationship Id="rId3" Type="http://schemas.openxmlformats.org/officeDocument/2006/relationships/tags" Target="../tags/tag221.xml" /></Relationships>
</file>

<file path=ppt/slides/_rels/slide635.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635.xml" /><Relationship Id="rId3" Type="http://schemas.openxmlformats.org/officeDocument/2006/relationships/tags" Target="../tags/tag222.xml" /></Relationships>
</file>

<file path=ppt/slides/_rels/slide636.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636.xml" /><Relationship Id="rId3" Type="http://schemas.openxmlformats.org/officeDocument/2006/relationships/tags" Target="../tags/tag223.xml" /></Relationships>
</file>

<file path=ppt/slides/_rels/slide637.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637.xml" /><Relationship Id="rId3" Type="http://schemas.openxmlformats.org/officeDocument/2006/relationships/tags" Target="../tags/tag224.xml" /></Relationships>
</file>

<file path=ppt/slides/_rels/slide638.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638.xml" /><Relationship Id="rId3" Type="http://schemas.openxmlformats.org/officeDocument/2006/relationships/tags" Target="../tags/tag225.xml" /></Relationships>
</file>

<file path=ppt/slides/_rels/slide639.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639.xml" /><Relationship Id="rId3" Type="http://schemas.openxmlformats.org/officeDocument/2006/relationships/image" Target="../media/image416.jpeg" /><Relationship Id="rId4" Type="http://schemas.openxmlformats.org/officeDocument/2006/relationships/tags" Target="../tags/tag226.xml" /></Relationships>
</file>

<file path=ppt/slides/_rels/slide64.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64.xml" /><Relationship Id="rId3" Type="http://schemas.openxmlformats.org/officeDocument/2006/relationships/image" Target="../media/image66.jpeg" /><Relationship Id="rId4" Type="http://schemas.openxmlformats.org/officeDocument/2006/relationships/image" Target="../media/image67.jpeg" /><Relationship Id="rId5" Type="http://schemas.openxmlformats.org/officeDocument/2006/relationships/tags" Target="../tags/tag30.xml" /></Relationships>
</file>

<file path=ppt/slides/_rels/slide640.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640.xml" /><Relationship Id="rId3" Type="http://schemas.openxmlformats.org/officeDocument/2006/relationships/image" Target="../media/image416.jpeg" /><Relationship Id="rId4" Type="http://schemas.openxmlformats.org/officeDocument/2006/relationships/tags" Target="../tags/tag227.xml" /></Relationships>
</file>

<file path=ppt/slides/_rels/slide641.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641.xml" /><Relationship Id="rId3" Type="http://schemas.openxmlformats.org/officeDocument/2006/relationships/tags" Target="../tags/tag228.xml" /></Relationships>
</file>

<file path=ppt/slides/_rels/slide642.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642.xml" /><Relationship Id="rId3" Type="http://schemas.openxmlformats.org/officeDocument/2006/relationships/image" Target="../media/image417.jpeg" /><Relationship Id="rId4" Type="http://schemas.openxmlformats.org/officeDocument/2006/relationships/tags" Target="../tags/tag229.xml" /></Relationships>
</file>

<file path=ppt/slides/_rels/slide643.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643.xml" /><Relationship Id="rId3" Type="http://schemas.openxmlformats.org/officeDocument/2006/relationships/image" Target="../media/image418.jpeg" /><Relationship Id="rId4" Type="http://schemas.openxmlformats.org/officeDocument/2006/relationships/tags" Target="../tags/tag230.xml" /></Relationships>
</file>

<file path=ppt/slides/_rels/slide644.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644.xml" /><Relationship Id="rId3" Type="http://schemas.openxmlformats.org/officeDocument/2006/relationships/image" Target="../media/image419.jpeg" /><Relationship Id="rId4" Type="http://schemas.openxmlformats.org/officeDocument/2006/relationships/tags" Target="../tags/tag231.xml" /></Relationships>
</file>

<file path=ppt/slides/_rels/slide645.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645.xml" /><Relationship Id="rId3" Type="http://schemas.openxmlformats.org/officeDocument/2006/relationships/tags" Target="../tags/tag232.xml" /></Relationships>
</file>

<file path=ppt/slides/_rels/slide646.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646.xml" /><Relationship Id="rId3" Type="http://schemas.openxmlformats.org/officeDocument/2006/relationships/image" Target="../media/image420.jpeg" /><Relationship Id="rId4" Type="http://schemas.openxmlformats.org/officeDocument/2006/relationships/tags" Target="../tags/tag233.xml" /></Relationships>
</file>

<file path=ppt/slides/_rels/slide647.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647.xml" /><Relationship Id="rId3" Type="http://schemas.openxmlformats.org/officeDocument/2006/relationships/image" Target="../media/image421.jpeg" /><Relationship Id="rId4" Type="http://schemas.openxmlformats.org/officeDocument/2006/relationships/tags" Target="../tags/tag234.xml" /></Relationships>
</file>

<file path=ppt/slides/_rels/slide648.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648.xml" /><Relationship Id="rId3" Type="http://schemas.openxmlformats.org/officeDocument/2006/relationships/image" Target="../media/image422.jpeg" /><Relationship Id="rId4" Type="http://schemas.openxmlformats.org/officeDocument/2006/relationships/tags" Target="../tags/tag235.xml" /></Relationships>
</file>

<file path=ppt/slides/_rels/slide649.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649.xml" /><Relationship Id="rId3" Type="http://schemas.openxmlformats.org/officeDocument/2006/relationships/tags" Target="../tags/tag236.xml" /></Relationships>
</file>

<file path=ppt/slides/_rels/slide65.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65.xml" /><Relationship Id="rId3" Type="http://schemas.openxmlformats.org/officeDocument/2006/relationships/image" Target="../media/image68.jpeg" /><Relationship Id="rId4" Type="http://schemas.openxmlformats.org/officeDocument/2006/relationships/tags" Target="../tags/tag31.xml" /></Relationships>
</file>

<file path=ppt/slides/_rels/slide650.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650.xml" /><Relationship Id="rId3" Type="http://schemas.openxmlformats.org/officeDocument/2006/relationships/image" Target="../media/image423.jpeg" /><Relationship Id="rId4" Type="http://schemas.openxmlformats.org/officeDocument/2006/relationships/tags" Target="../tags/tag237.xml" /></Relationships>
</file>

<file path=ppt/slides/_rels/slide651.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651.xml" /><Relationship Id="rId3" Type="http://schemas.openxmlformats.org/officeDocument/2006/relationships/tags" Target="../tags/tag238.xml" /></Relationships>
</file>

<file path=ppt/slides/_rels/slide652.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652.xml" /><Relationship Id="rId3" Type="http://schemas.openxmlformats.org/officeDocument/2006/relationships/tags" Target="../tags/tag239.xml" /></Relationships>
</file>

<file path=ppt/slides/_rels/slide653.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653.xml" /><Relationship Id="rId3" Type="http://schemas.openxmlformats.org/officeDocument/2006/relationships/tags" Target="../tags/tag240.xml" /></Relationships>
</file>

<file path=ppt/slides/_rels/slide654.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654.xml" /><Relationship Id="rId3" Type="http://schemas.openxmlformats.org/officeDocument/2006/relationships/tags" Target="../tags/tag241.xml" /></Relationships>
</file>

<file path=ppt/slides/_rels/slide655.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655.xml" /><Relationship Id="rId3" Type="http://schemas.openxmlformats.org/officeDocument/2006/relationships/tags" Target="../tags/tag242.xml" /></Relationships>
</file>

<file path=ppt/slides/_rels/slide656.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656.xml" /><Relationship Id="rId3" Type="http://schemas.openxmlformats.org/officeDocument/2006/relationships/image" Target="../media/image424.jpeg" /><Relationship Id="rId4" Type="http://schemas.openxmlformats.org/officeDocument/2006/relationships/image" Target="../media/image425.jpeg" /><Relationship Id="rId5" Type="http://schemas.openxmlformats.org/officeDocument/2006/relationships/tags" Target="../tags/tag243.xml" /></Relationships>
</file>

<file path=ppt/slides/_rels/slide657.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657.xml" /><Relationship Id="rId3" Type="http://schemas.openxmlformats.org/officeDocument/2006/relationships/image" Target="../media/image426.jpeg" /></Relationships>
</file>

<file path=ppt/slides/_rels/slide658.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658.xml" /><Relationship Id="rId3" Type="http://schemas.openxmlformats.org/officeDocument/2006/relationships/tags" Target="../tags/tag244.xml" /></Relationships>
</file>

<file path=ppt/slides/_rels/slide659.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659.xml" /><Relationship Id="rId3" Type="http://schemas.openxmlformats.org/officeDocument/2006/relationships/tags" Target="../tags/tag245.xml" /></Relationships>
</file>

<file path=ppt/slides/_rels/slide66.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66.xml" /><Relationship Id="rId3" Type="http://schemas.openxmlformats.org/officeDocument/2006/relationships/image" Target="../media/image69.jpeg" /><Relationship Id="rId4" Type="http://schemas.openxmlformats.org/officeDocument/2006/relationships/image" Target="../media/image70.jpeg" /><Relationship Id="rId5" Type="http://schemas.openxmlformats.org/officeDocument/2006/relationships/tags" Target="../tags/tag32.xml" /></Relationships>
</file>

<file path=ppt/slides/_rels/slide660.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660.xml" /><Relationship Id="rId3" Type="http://schemas.openxmlformats.org/officeDocument/2006/relationships/tags" Target="../tags/tag246.xml" /></Relationships>
</file>

<file path=ppt/slides/_rels/slide661.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661.xml" /><Relationship Id="rId3" Type="http://schemas.openxmlformats.org/officeDocument/2006/relationships/tags" Target="../tags/tag247.xml" /></Relationships>
</file>

<file path=ppt/slides/_rels/slide662.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662.xml" /><Relationship Id="rId3" Type="http://schemas.openxmlformats.org/officeDocument/2006/relationships/tags" Target="../tags/tag248.xml" /></Relationships>
</file>

<file path=ppt/slides/_rels/slide663.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663.xml" /><Relationship Id="rId3" Type="http://schemas.openxmlformats.org/officeDocument/2006/relationships/tags" Target="../tags/tag249.xml" /></Relationships>
</file>

<file path=ppt/slides/_rels/slide664.xml.rels>&#65279;<?xml version="1.0" encoding="utf-8" standalone="yes"?><Relationships xmlns="http://schemas.openxmlformats.org/package/2006/relationships"><Relationship Id="rId1" Type="http://schemas.openxmlformats.org/officeDocument/2006/relationships/slideLayout" Target="../slideLayouts/slideLayout6.xml" /><Relationship Id="rId2" Type="http://schemas.openxmlformats.org/officeDocument/2006/relationships/notesSlide" Target="../notesSlides/notesSlide664.xml" /><Relationship Id="rId3" Type="http://schemas.openxmlformats.org/officeDocument/2006/relationships/tags" Target="../tags/tag250.xml" /></Relationships>
</file>

<file path=ppt/slides/_rels/slide665.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665.xml" /><Relationship Id="rId3" Type="http://schemas.openxmlformats.org/officeDocument/2006/relationships/tags" Target="../tags/tag251.xml" /></Relationships>
</file>

<file path=ppt/slides/_rels/slide666.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666.xml" /></Relationships>
</file>

<file path=ppt/slides/_rels/slide667.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667.xml" /><Relationship Id="rId3" Type="http://schemas.openxmlformats.org/officeDocument/2006/relationships/image" Target="../media/image427.jpeg" /></Relationships>
</file>

<file path=ppt/slides/_rels/slide668.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668.xml" /></Relationships>
</file>

<file path=ppt/slides/_rels/slide669.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669.xml" /></Relationships>
</file>

<file path=ppt/slides/_rels/slide67.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67.xml" /><Relationship Id="rId3" Type="http://schemas.openxmlformats.org/officeDocument/2006/relationships/image" Target="../media/image71.jpeg" /><Relationship Id="rId4" Type="http://schemas.openxmlformats.org/officeDocument/2006/relationships/image" Target="../media/image72.jpeg" /><Relationship Id="rId5" Type="http://schemas.openxmlformats.org/officeDocument/2006/relationships/tags" Target="../tags/tag33.xml" /></Relationships>
</file>

<file path=ppt/slides/_rels/slide670.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670.xml" /></Relationships>
</file>

<file path=ppt/slides/_rels/slide671.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671.xml" /></Relationships>
</file>

<file path=ppt/slides/_rels/slide672.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672.xml" /></Relationships>
</file>

<file path=ppt/slides/_rels/slide673.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673.xml" /><Relationship Id="rId3" Type="http://schemas.openxmlformats.org/officeDocument/2006/relationships/image" Target="../media/image428.jpeg" /></Relationships>
</file>

<file path=ppt/slides/_rels/slide674.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674.xml" /></Relationships>
</file>

<file path=ppt/slides/_rels/slide675.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675.xml" /><Relationship Id="rId3" Type="http://schemas.openxmlformats.org/officeDocument/2006/relationships/image" Target="../media/image429.jpeg" /></Relationships>
</file>

<file path=ppt/slides/_rels/slide676.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676.xml" /></Relationships>
</file>

<file path=ppt/slides/_rels/slide677.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677.xml" /><Relationship Id="rId3" Type="http://schemas.openxmlformats.org/officeDocument/2006/relationships/image" Target="../media/image430.jpeg" /></Relationships>
</file>

<file path=ppt/slides/_rels/slide678.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678.xml" /><Relationship Id="rId3" Type="http://schemas.openxmlformats.org/officeDocument/2006/relationships/image" Target="../media/image431.jpeg" /></Relationships>
</file>

<file path=ppt/slides/_rels/slide679.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679.xml" /></Relationships>
</file>

<file path=ppt/slides/_rels/slide68.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68.xml" /><Relationship Id="rId3" Type="http://schemas.openxmlformats.org/officeDocument/2006/relationships/image" Target="../media/image73.jpeg" /><Relationship Id="rId4" Type="http://schemas.openxmlformats.org/officeDocument/2006/relationships/image" Target="../media/image74.jpeg" /><Relationship Id="rId5" Type="http://schemas.openxmlformats.org/officeDocument/2006/relationships/tags" Target="../tags/tag34.xml" /></Relationships>
</file>

<file path=ppt/slides/_rels/slide680.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680.xml" /></Relationships>
</file>

<file path=ppt/slides/_rels/slide681.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681.xml" /><Relationship Id="rId3" Type="http://schemas.openxmlformats.org/officeDocument/2006/relationships/image" Target="../media/image432.jpeg" /></Relationships>
</file>

<file path=ppt/slides/_rels/slide682.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682.xml" /><Relationship Id="rId3" Type="http://schemas.openxmlformats.org/officeDocument/2006/relationships/image" Target="../media/image433.jpeg" /></Relationships>
</file>

<file path=ppt/slides/_rels/slide683.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683.xml" /><Relationship Id="rId3" Type="http://schemas.openxmlformats.org/officeDocument/2006/relationships/image" Target="../media/image434.jpeg" /></Relationships>
</file>

<file path=ppt/slides/_rels/slide684.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684.xml" /><Relationship Id="rId3" Type="http://schemas.openxmlformats.org/officeDocument/2006/relationships/image" Target="../media/image435.jpeg" /></Relationships>
</file>

<file path=ppt/slides/_rels/slide685.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685.xml" /><Relationship Id="rId3" Type="http://schemas.openxmlformats.org/officeDocument/2006/relationships/image" Target="../media/image436.jpeg" /></Relationships>
</file>

<file path=ppt/slides/_rels/slide686.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686.xml" /><Relationship Id="rId3" Type="http://schemas.openxmlformats.org/officeDocument/2006/relationships/tags" Target="../tags/tag252.xml" /></Relationships>
</file>

<file path=ppt/slides/_rels/slide687.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687.xml" /><Relationship Id="rId3" Type="http://schemas.openxmlformats.org/officeDocument/2006/relationships/tags" Target="../tags/tag253.xml" /></Relationships>
</file>

<file path=ppt/slides/_rels/slide688.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688.xml" /><Relationship Id="rId3" Type="http://schemas.openxmlformats.org/officeDocument/2006/relationships/tags" Target="../tags/tag254.xml" /></Relationships>
</file>

<file path=ppt/slides/_rels/slide689.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689.xml" /><Relationship Id="rId3" Type="http://schemas.openxmlformats.org/officeDocument/2006/relationships/tags" Target="../tags/tag255.xml" /></Relationships>
</file>

<file path=ppt/slides/_rels/slide69.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69.xml" /><Relationship Id="rId3" Type="http://schemas.openxmlformats.org/officeDocument/2006/relationships/image" Target="../media/image75.jpeg" /><Relationship Id="rId4" Type="http://schemas.openxmlformats.org/officeDocument/2006/relationships/image" Target="../media/image76.jpeg" /><Relationship Id="rId5" Type="http://schemas.openxmlformats.org/officeDocument/2006/relationships/tags" Target="../tags/tag35.xml" /></Relationships>
</file>

<file path=ppt/slides/_rels/slide690.xml.rels>&#65279;<?xml version="1.0" encoding="utf-8" standalone="yes"?><Relationships xmlns="http://schemas.openxmlformats.org/package/2006/relationships"><Relationship Id="rId1" Type="http://schemas.openxmlformats.org/officeDocument/2006/relationships/slideLayout" Target="../slideLayouts/slideLayout6.xml" /><Relationship Id="rId2" Type="http://schemas.openxmlformats.org/officeDocument/2006/relationships/notesSlide" Target="../notesSlides/notesSlide690.xml" /><Relationship Id="rId3" Type="http://schemas.openxmlformats.org/officeDocument/2006/relationships/tags" Target="../tags/tag256.xml" /></Relationships>
</file>

<file path=ppt/slides/_rels/slide691.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691.xml" /><Relationship Id="rId3" Type="http://schemas.openxmlformats.org/officeDocument/2006/relationships/tags" Target="../tags/tag257.xml" /></Relationships>
</file>

<file path=ppt/slides/_rels/slide692.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692.xml" /></Relationships>
</file>

<file path=ppt/slides/_rels/slide693.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693.xml" /></Relationships>
</file>

<file path=ppt/slides/_rels/slide694.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694.xml" /><Relationship Id="rId3" Type="http://schemas.openxmlformats.org/officeDocument/2006/relationships/image" Target="../media/image437.jpeg" /></Relationships>
</file>

<file path=ppt/slides/_rels/slide695.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695.xml" /><Relationship Id="rId3" Type="http://schemas.openxmlformats.org/officeDocument/2006/relationships/image" Target="../media/image438.jpeg" /></Relationships>
</file>

<file path=ppt/slides/_rels/slide696.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696.xml" /><Relationship Id="rId3" Type="http://schemas.openxmlformats.org/officeDocument/2006/relationships/image" Target="../media/image439.jpeg" /></Relationships>
</file>

<file path=ppt/slides/_rels/slide697.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697.xml" /></Relationships>
</file>

<file path=ppt/slides/_rels/slide698.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698.xml" /></Relationships>
</file>

<file path=ppt/slides/_rels/slide699.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699.xml" /><Relationship Id="rId3" Type="http://schemas.openxmlformats.org/officeDocument/2006/relationships/image" Target="../media/image439.jpeg" /><Relationship Id="rId4" Type="http://schemas.openxmlformats.org/officeDocument/2006/relationships/image" Target="../media/image440.jpeg" /></Relationships>
</file>

<file path=ppt/slides/_rels/slide7.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7.xml" /><Relationship Id="rId3" Type="http://schemas.openxmlformats.org/officeDocument/2006/relationships/image" Target="../media/image3.jpeg" /><Relationship Id="rId4" Type="http://schemas.openxmlformats.org/officeDocument/2006/relationships/tags" Target="../tags/tag4.xml" /></Relationships>
</file>

<file path=ppt/slides/_rels/slide70.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70.xml" /><Relationship Id="rId3" Type="http://schemas.openxmlformats.org/officeDocument/2006/relationships/image" Target="../media/image77.jpeg" /><Relationship Id="rId4" Type="http://schemas.openxmlformats.org/officeDocument/2006/relationships/tags" Target="../tags/tag36.xml" /></Relationships>
</file>

<file path=ppt/slides/_rels/slide700.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700.xml" /></Relationships>
</file>

<file path=ppt/slides/_rels/slide701.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701.xml" /><Relationship Id="rId3" Type="http://schemas.openxmlformats.org/officeDocument/2006/relationships/image" Target="../media/image441.jpeg" /></Relationships>
</file>

<file path=ppt/slides/_rels/slide702.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702.xml" /><Relationship Id="rId3" Type="http://schemas.openxmlformats.org/officeDocument/2006/relationships/image" Target="../media/image442.jpeg" /></Relationships>
</file>

<file path=ppt/slides/_rels/slide703.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703.xml" /><Relationship Id="rId3" Type="http://schemas.openxmlformats.org/officeDocument/2006/relationships/image" Target="../media/image443.jpeg" /></Relationships>
</file>

<file path=ppt/slides/_rels/slide704.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704.xml" /><Relationship Id="rId3" Type="http://schemas.openxmlformats.org/officeDocument/2006/relationships/image" Target="../media/image444.jpeg" /></Relationships>
</file>

<file path=ppt/slides/_rels/slide705.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705.xml" /><Relationship Id="rId3" Type="http://schemas.openxmlformats.org/officeDocument/2006/relationships/image" Target="../media/image445.jpeg" /></Relationships>
</file>

<file path=ppt/slides/_rels/slide706.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706.xml" /><Relationship Id="rId3" Type="http://schemas.openxmlformats.org/officeDocument/2006/relationships/image" Target="../media/image446.jpeg" /></Relationships>
</file>

<file path=ppt/slides/_rels/slide707.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707.xml" /><Relationship Id="rId3" Type="http://schemas.openxmlformats.org/officeDocument/2006/relationships/image" Target="../media/image447.jpeg" /><Relationship Id="rId4" Type="http://schemas.openxmlformats.org/officeDocument/2006/relationships/image" Target="../media/image448.jpeg" /></Relationships>
</file>

<file path=ppt/slides/_rels/slide708.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708.xml" /></Relationships>
</file>

<file path=ppt/slides/_rels/slide709.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709.xml" /><Relationship Id="rId3" Type="http://schemas.openxmlformats.org/officeDocument/2006/relationships/image" Target="../media/image449.jpeg" /></Relationships>
</file>

<file path=ppt/slides/_rels/slide71.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71.xml" /><Relationship Id="rId3" Type="http://schemas.openxmlformats.org/officeDocument/2006/relationships/image" Target="../media/image78.jpeg" /><Relationship Id="rId4" Type="http://schemas.openxmlformats.org/officeDocument/2006/relationships/image" Target="../media/image79.jpeg" /><Relationship Id="rId5" Type="http://schemas.openxmlformats.org/officeDocument/2006/relationships/tags" Target="../tags/tag37.xml" /></Relationships>
</file>

<file path=ppt/slides/_rels/slide710.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710.xml" /><Relationship Id="rId3" Type="http://schemas.openxmlformats.org/officeDocument/2006/relationships/image" Target="../media/image450.jpeg" /><Relationship Id="rId4" Type="http://schemas.openxmlformats.org/officeDocument/2006/relationships/image" Target="../media/image451.jpeg" /></Relationships>
</file>

<file path=ppt/slides/_rels/slide711.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711.xml" /><Relationship Id="rId3" Type="http://schemas.openxmlformats.org/officeDocument/2006/relationships/image" Target="../media/image452.jpeg" /></Relationships>
</file>

<file path=ppt/slides/_rels/slide712.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712.xml" /><Relationship Id="rId3" Type="http://schemas.openxmlformats.org/officeDocument/2006/relationships/tags" Target="../tags/tag258.xml" /></Relationships>
</file>

<file path=ppt/slides/_rels/slide713.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713.xml" /><Relationship Id="rId3" Type="http://schemas.openxmlformats.org/officeDocument/2006/relationships/tags" Target="../tags/tag259.xml" /></Relationships>
</file>

<file path=ppt/slides/_rels/slide714.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714.xml" /><Relationship Id="rId3" Type="http://schemas.openxmlformats.org/officeDocument/2006/relationships/tags" Target="../tags/tag260.xml" /></Relationships>
</file>

<file path=ppt/slides/_rels/slide715.xml.rels>&#65279;<?xml version="1.0" encoding="utf-8" standalone="yes"?><Relationships xmlns="http://schemas.openxmlformats.org/package/2006/relationships"><Relationship Id="rId1" Type="http://schemas.openxmlformats.org/officeDocument/2006/relationships/slideLayout" Target="../slideLayouts/slideLayout6.xml" /><Relationship Id="rId2" Type="http://schemas.openxmlformats.org/officeDocument/2006/relationships/notesSlide" Target="../notesSlides/notesSlide715.xml" /><Relationship Id="rId3" Type="http://schemas.openxmlformats.org/officeDocument/2006/relationships/tags" Target="../tags/tag261.xml" /></Relationships>
</file>

<file path=ppt/slides/_rels/slide716.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716.xml" /><Relationship Id="rId3" Type="http://schemas.openxmlformats.org/officeDocument/2006/relationships/tags" Target="../tags/tag262.xml" /></Relationships>
</file>

<file path=ppt/slides/_rels/slide717.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717.xml" /><Relationship Id="rId3" Type="http://schemas.openxmlformats.org/officeDocument/2006/relationships/image" Target="../media/image453.jpeg" /></Relationships>
</file>

<file path=ppt/slides/_rels/slide718.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718.xml" /><Relationship Id="rId3" Type="http://schemas.openxmlformats.org/officeDocument/2006/relationships/image" Target="../media/image454.jpeg" /></Relationships>
</file>

<file path=ppt/slides/_rels/slide719.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719.xml" /><Relationship Id="rId3" Type="http://schemas.openxmlformats.org/officeDocument/2006/relationships/image" Target="../media/image455.jpeg" /></Relationships>
</file>

<file path=ppt/slides/_rels/slide72.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72.xml" /><Relationship Id="rId3" Type="http://schemas.openxmlformats.org/officeDocument/2006/relationships/image" Target="../media/image80.jpeg" /><Relationship Id="rId4" Type="http://schemas.openxmlformats.org/officeDocument/2006/relationships/tags" Target="../tags/tag38.xml" /></Relationships>
</file>

<file path=ppt/slides/_rels/slide720.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720.xml" /><Relationship Id="rId3" Type="http://schemas.openxmlformats.org/officeDocument/2006/relationships/image" Target="../media/image456.jpeg" /></Relationships>
</file>

<file path=ppt/slides/_rels/slide721.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721.xml" /></Relationships>
</file>

<file path=ppt/slides/_rels/slide722.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722.xml" /><Relationship Id="rId3" Type="http://schemas.openxmlformats.org/officeDocument/2006/relationships/image" Target="../media/image457.jpeg" /><Relationship Id="rId4" Type="http://schemas.openxmlformats.org/officeDocument/2006/relationships/image" Target="../media/image458.jpeg" /><Relationship Id="rId5" Type="http://schemas.openxmlformats.org/officeDocument/2006/relationships/image" Target="../media/image459.jpeg" /></Relationships>
</file>

<file path=ppt/slides/_rels/slide723.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723.xml" /><Relationship Id="rId3" Type="http://schemas.openxmlformats.org/officeDocument/2006/relationships/image" Target="../media/image457.jpeg" /><Relationship Id="rId4" Type="http://schemas.openxmlformats.org/officeDocument/2006/relationships/image" Target="../media/image460.jpeg" /></Relationships>
</file>

<file path=ppt/slides/_rels/slide724.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724.xml" /><Relationship Id="rId3" Type="http://schemas.openxmlformats.org/officeDocument/2006/relationships/image" Target="../media/image461.jpeg" /><Relationship Id="rId4" Type="http://schemas.openxmlformats.org/officeDocument/2006/relationships/image" Target="../media/image462.jpeg" /></Relationships>
</file>

<file path=ppt/slides/_rels/slide725.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725.xml" /><Relationship Id="rId3" Type="http://schemas.openxmlformats.org/officeDocument/2006/relationships/image" Target="../media/image463.jpeg" /></Relationships>
</file>

<file path=ppt/slides/_rels/slide726.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726.xml" /></Relationships>
</file>

<file path=ppt/slides/_rels/slide727.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727.xml" /></Relationships>
</file>

<file path=ppt/slides/_rels/slide728.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728.xml" /><Relationship Id="rId3" Type="http://schemas.openxmlformats.org/officeDocument/2006/relationships/image" Target="../media/image464.jpeg" /></Relationships>
</file>

<file path=ppt/slides/_rels/slide729.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729.xml" /><Relationship Id="rId3" Type="http://schemas.openxmlformats.org/officeDocument/2006/relationships/image" Target="../media/image465.jpeg" /></Relationships>
</file>

<file path=ppt/slides/_rels/slide73.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73.xml" /><Relationship Id="rId3" Type="http://schemas.openxmlformats.org/officeDocument/2006/relationships/image" Target="../media/image81.jpeg" /><Relationship Id="rId4" Type="http://schemas.openxmlformats.org/officeDocument/2006/relationships/tags" Target="../tags/tag39.xml" /></Relationships>
</file>

<file path=ppt/slides/_rels/slide730.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730.xml" /><Relationship Id="rId3" Type="http://schemas.openxmlformats.org/officeDocument/2006/relationships/image" Target="../media/image466.jpeg" /></Relationships>
</file>

<file path=ppt/slides/_rels/slide731.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731.xml" /><Relationship Id="rId3" Type="http://schemas.openxmlformats.org/officeDocument/2006/relationships/image" Target="../media/image467.jpeg" /></Relationships>
</file>

<file path=ppt/slides/_rels/slide732.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732.xml" /><Relationship Id="rId3" Type="http://schemas.openxmlformats.org/officeDocument/2006/relationships/image" Target="../media/image468.jpeg" /></Relationships>
</file>

<file path=ppt/slides/_rels/slide733.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733.xml" /></Relationships>
</file>

<file path=ppt/slides/_rels/slide734.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734.xml" /></Relationships>
</file>

<file path=ppt/slides/_rels/slide735.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735.xml" /></Relationships>
</file>

<file path=ppt/slides/_rels/slide736.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736.xml" /></Relationships>
</file>

<file path=ppt/slides/_rels/slide737.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737.xml" /></Relationships>
</file>

<file path=ppt/slides/_rels/slide738.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738.xml" /><Relationship Id="rId3" Type="http://schemas.openxmlformats.org/officeDocument/2006/relationships/image" Target="../media/image469.jpeg" /></Relationships>
</file>

<file path=ppt/slides/_rels/slide739.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739.xml" /><Relationship Id="rId3" Type="http://schemas.openxmlformats.org/officeDocument/2006/relationships/image" Target="../media/image470.jpeg" /></Relationships>
</file>

<file path=ppt/slides/_rels/slide74.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74.xml" /><Relationship Id="rId3" Type="http://schemas.openxmlformats.org/officeDocument/2006/relationships/image" Target="../media/image82.jpeg" /><Relationship Id="rId4" Type="http://schemas.openxmlformats.org/officeDocument/2006/relationships/tags" Target="../tags/tag40.xml" /></Relationships>
</file>

<file path=ppt/slides/_rels/slide740.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740.xml" /><Relationship Id="rId3" Type="http://schemas.openxmlformats.org/officeDocument/2006/relationships/image" Target="../media/image471.jpeg" /><Relationship Id="rId4" Type="http://schemas.openxmlformats.org/officeDocument/2006/relationships/image" Target="../media/image472.jpeg" /></Relationships>
</file>

<file path=ppt/slides/_rels/slide741.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741.xml" /><Relationship Id="rId3" Type="http://schemas.openxmlformats.org/officeDocument/2006/relationships/image" Target="../media/image473.jpeg" /><Relationship Id="rId4" Type="http://schemas.openxmlformats.org/officeDocument/2006/relationships/image" Target="../media/image474.jpeg" /></Relationships>
</file>

<file path=ppt/slides/_rels/slide742.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742.xml" /><Relationship Id="rId3" Type="http://schemas.openxmlformats.org/officeDocument/2006/relationships/tags" Target="../tags/tag263.xml" /></Relationships>
</file>

<file path=ppt/slides/_rels/slide743.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743.xml" /><Relationship Id="rId3" Type="http://schemas.openxmlformats.org/officeDocument/2006/relationships/tags" Target="../tags/tag264.xml" /></Relationships>
</file>

<file path=ppt/slides/_rels/slide744.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744.xml" /><Relationship Id="rId3" Type="http://schemas.openxmlformats.org/officeDocument/2006/relationships/tags" Target="../tags/tag265.xml" /></Relationships>
</file>

<file path=ppt/slides/_rels/slide745.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745.xml" /><Relationship Id="rId3" Type="http://schemas.openxmlformats.org/officeDocument/2006/relationships/tags" Target="../tags/tag266.xml" /></Relationships>
</file>

<file path=ppt/slides/_rels/slide746.xml.rels>&#65279;<?xml version="1.0" encoding="utf-8" standalone="yes"?><Relationships xmlns="http://schemas.openxmlformats.org/package/2006/relationships"><Relationship Id="rId1" Type="http://schemas.openxmlformats.org/officeDocument/2006/relationships/slideLayout" Target="../slideLayouts/slideLayout6.xml" /><Relationship Id="rId2" Type="http://schemas.openxmlformats.org/officeDocument/2006/relationships/notesSlide" Target="../notesSlides/notesSlide746.xml" /><Relationship Id="rId3" Type="http://schemas.openxmlformats.org/officeDocument/2006/relationships/tags" Target="../tags/tag267.xml" /></Relationships>
</file>

<file path=ppt/slides/_rels/slide747.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747.xml" /><Relationship Id="rId3" Type="http://schemas.openxmlformats.org/officeDocument/2006/relationships/tags" Target="../tags/tag268.xml" /></Relationships>
</file>

<file path=ppt/slides/_rels/slide748.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748.xml" /><Relationship Id="rId3" Type="http://schemas.openxmlformats.org/officeDocument/2006/relationships/image" Target="../media/image475.jpeg" /></Relationships>
</file>

<file path=ppt/slides/_rels/slide749.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749.xml" /></Relationships>
</file>

<file path=ppt/slides/_rels/slide75.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75.xml" /><Relationship Id="rId3" Type="http://schemas.openxmlformats.org/officeDocument/2006/relationships/image" Target="../media/image83.jpeg" /><Relationship Id="rId4" Type="http://schemas.openxmlformats.org/officeDocument/2006/relationships/tags" Target="../tags/tag41.xml" /></Relationships>
</file>

<file path=ppt/slides/_rels/slide750.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750.xml" /></Relationships>
</file>

<file path=ppt/slides/_rels/slide751.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751.xml" /><Relationship Id="rId3" Type="http://schemas.openxmlformats.org/officeDocument/2006/relationships/image" Target="../media/image476.jpeg" /></Relationships>
</file>

<file path=ppt/slides/_rels/slide752.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752.xml" /></Relationships>
</file>

<file path=ppt/slides/_rels/slide753.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753.xml" /></Relationships>
</file>

<file path=ppt/slides/_rels/slide754.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754.xml" /><Relationship Id="rId3" Type="http://schemas.openxmlformats.org/officeDocument/2006/relationships/image" Target="../media/image477.jpeg" /></Relationships>
</file>

<file path=ppt/slides/_rels/slide755.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755.xml" /><Relationship Id="rId3" Type="http://schemas.openxmlformats.org/officeDocument/2006/relationships/image" Target="../media/image477.jpeg" /></Relationships>
</file>

<file path=ppt/slides/_rels/slide756.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756.xml" /></Relationships>
</file>

<file path=ppt/slides/_rels/slide757.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757.xml" /><Relationship Id="rId3" Type="http://schemas.openxmlformats.org/officeDocument/2006/relationships/tags" Target="../tags/tag269.xml" /></Relationships>
</file>

<file path=ppt/slides/_rels/slide758.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758.xml" /><Relationship Id="rId3" Type="http://schemas.openxmlformats.org/officeDocument/2006/relationships/tags" Target="../tags/tag270.xml" /></Relationships>
</file>

<file path=ppt/slides/_rels/slide759.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759.xml" /><Relationship Id="rId3" Type="http://schemas.openxmlformats.org/officeDocument/2006/relationships/tags" Target="../tags/tag271.xml" /></Relationships>
</file>

<file path=ppt/slides/_rels/slide76.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76.xml" /><Relationship Id="rId3" Type="http://schemas.openxmlformats.org/officeDocument/2006/relationships/image" Target="../media/image84.jpeg" /><Relationship Id="rId4" Type="http://schemas.openxmlformats.org/officeDocument/2006/relationships/tags" Target="../tags/tag42.xml" /></Relationships>
</file>

<file path=ppt/slides/_rels/slide760.xml.rels>&#65279;<?xml version="1.0" encoding="utf-8" standalone="yes"?><Relationships xmlns="http://schemas.openxmlformats.org/package/2006/relationships"><Relationship Id="rId1" Type="http://schemas.openxmlformats.org/officeDocument/2006/relationships/slideLayout" Target="../slideLayouts/slideLayout6.xml" /><Relationship Id="rId2" Type="http://schemas.openxmlformats.org/officeDocument/2006/relationships/notesSlide" Target="../notesSlides/notesSlide760.xml" /><Relationship Id="rId3" Type="http://schemas.openxmlformats.org/officeDocument/2006/relationships/tags" Target="../tags/tag272.xml" /></Relationships>
</file>

<file path=ppt/slides/_rels/slide761.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761.xml" /><Relationship Id="rId3" Type="http://schemas.openxmlformats.org/officeDocument/2006/relationships/tags" Target="../tags/tag273.xml" /></Relationships>
</file>

<file path=ppt/slides/_rels/slide762.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762.xml" /></Relationships>
</file>

<file path=ppt/slides/_rels/slide763.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763.xml" /></Relationships>
</file>

<file path=ppt/slides/_rels/slide764.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764.xml" /><Relationship Id="rId3" Type="http://schemas.openxmlformats.org/officeDocument/2006/relationships/image" Target="../media/image478.jpeg" /></Relationships>
</file>

<file path=ppt/slides/_rels/slide765.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765.xml" /></Relationships>
</file>

<file path=ppt/slides/_rels/slide766.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766.xml" /></Relationships>
</file>

<file path=ppt/slides/_rels/slide767.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767.xml" /><Relationship Id="rId3" Type="http://schemas.openxmlformats.org/officeDocument/2006/relationships/image" Target="../media/image479.jpeg" /><Relationship Id="rId4" Type="http://schemas.openxmlformats.org/officeDocument/2006/relationships/image" Target="../media/image480.jpeg" /></Relationships>
</file>

<file path=ppt/slides/_rels/slide768.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768.xml" /></Relationships>
</file>

<file path=ppt/slides/_rels/slide769.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769.xml" /></Relationships>
</file>

<file path=ppt/slides/_rels/slide77.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77.xml" /><Relationship Id="rId3" Type="http://schemas.openxmlformats.org/officeDocument/2006/relationships/image" Target="../media/image85.jpeg" /><Relationship Id="rId4" Type="http://schemas.openxmlformats.org/officeDocument/2006/relationships/tags" Target="../tags/tag43.xml" /></Relationships>
</file>

<file path=ppt/slides/_rels/slide770.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770.xml" /></Relationships>
</file>

<file path=ppt/slides/_rels/slide771.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771.xml" /></Relationships>
</file>

<file path=ppt/slides/_rels/slide772.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772.xml" /><Relationship Id="rId3" Type="http://schemas.openxmlformats.org/officeDocument/2006/relationships/image" Target="../media/image481.jpeg" /></Relationships>
</file>

<file path=ppt/slides/_rels/slide773.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773.xml" /><Relationship Id="rId3" Type="http://schemas.openxmlformats.org/officeDocument/2006/relationships/image" Target="../media/image482.jpeg" /></Relationships>
</file>

<file path=ppt/slides/_rels/slide774.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774.xml" /></Relationships>
</file>

<file path=ppt/slides/_rels/slide775.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775.xml" /></Relationships>
</file>

<file path=ppt/slides/_rels/slide776.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776.xml" /><Relationship Id="rId3" Type="http://schemas.openxmlformats.org/officeDocument/2006/relationships/image" Target="../media/image483.jpeg" /></Relationships>
</file>

<file path=ppt/slides/_rels/slide777.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777.xml" /><Relationship Id="rId3" Type="http://schemas.openxmlformats.org/officeDocument/2006/relationships/image" Target="../media/image484.jpeg" /></Relationships>
</file>

<file path=ppt/slides/_rels/slide778.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778.xml" /></Relationships>
</file>

<file path=ppt/slides/_rels/slide779.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779.xml" /><Relationship Id="rId3" Type="http://schemas.openxmlformats.org/officeDocument/2006/relationships/image" Target="../media/image485.jpeg" /></Relationships>
</file>

<file path=ppt/slides/_rels/slide78.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78.xml" /><Relationship Id="rId3" Type="http://schemas.openxmlformats.org/officeDocument/2006/relationships/image" Target="../media/image86.jpeg" /><Relationship Id="rId4" Type="http://schemas.openxmlformats.org/officeDocument/2006/relationships/tags" Target="../tags/tag44.xml" /></Relationships>
</file>

<file path=ppt/slides/_rels/slide780.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780.xml" /></Relationships>
</file>

<file path=ppt/slides/_rels/slide781.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781.xml" /></Relationships>
</file>

<file path=ppt/slides/_rels/slide782.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782.xml" /><Relationship Id="rId3" Type="http://schemas.openxmlformats.org/officeDocument/2006/relationships/image" Target="../media/image486.jpeg" /></Relationships>
</file>

<file path=ppt/slides/_rels/slide783.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783.xml" /></Relationships>
</file>

<file path=ppt/slides/_rels/slide784.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784.xml" /></Relationships>
</file>

<file path=ppt/slides/_rels/slide785.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785.xml" /></Relationships>
</file>

<file path=ppt/slides/_rels/slide786.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786.xml" /></Relationships>
</file>

<file path=ppt/slides/_rels/slide787.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787.xml" /></Relationships>
</file>

<file path=ppt/slides/_rels/slide788.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788.xml" /><Relationship Id="rId3" Type="http://schemas.openxmlformats.org/officeDocument/2006/relationships/tags" Target="../tags/tag274.xml" /></Relationships>
</file>

<file path=ppt/slides/_rels/slide789.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789.xml" /><Relationship Id="rId3" Type="http://schemas.openxmlformats.org/officeDocument/2006/relationships/tags" Target="../tags/tag275.xml" /></Relationships>
</file>

<file path=ppt/slides/_rels/slide79.xml.rels>&#65279;<?xml version="1.0" encoding="utf-8" standalone="yes"?><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themeOverride" Target="../theme/themeOverride3.xml" /><Relationship Id="rId3" Type="http://schemas.openxmlformats.org/officeDocument/2006/relationships/notesSlide" Target="../notesSlides/notesSlide79.xml" /></Relationships>
</file>

<file path=ppt/slides/_rels/slide790.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790.xml" /><Relationship Id="rId3" Type="http://schemas.openxmlformats.org/officeDocument/2006/relationships/tags" Target="../tags/tag276.xml" /></Relationships>
</file>

<file path=ppt/slides/_rels/slide791.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791.xml" /><Relationship Id="rId3" Type="http://schemas.openxmlformats.org/officeDocument/2006/relationships/tags" Target="../tags/tag277.xml" /></Relationships>
</file>

<file path=ppt/slides/_rels/slide792.xml.rels>&#65279;<?xml version="1.0" encoding="utf-8" standalone="yes"?><Relationships xmlns="http://schemas.openxmlformats.org/package/2006/relationships"><Relationship Id="rId1" Type="http://schemas.openxmlformats.org/officeDocument/2006/relationships/slideLayout" Target="../slideLayouts/slideLayout6.xml" /><Relationship Id="rId2" Type="http://schemas.openxmlformats.org/officeDocument/2006/relationships/notesSlide" Target="../notesSlides/notesSlide792.xml" /><Relationship Id="rId3" Type="http://schemas.openxmlformats.org/officeDocument/2006/relationships/tags" Target="../tags/tag278.xml" /></Relationships>
</file>

<file path=ppt/slides/_rels/slide793.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793.xml" /><Relationship Id="rId3" Type="http://schemas.openxmlformats.org/officeDocument/2006/relationships/tags" Target="../tags/tag279.xml" /></Relationships>
</file>

<file path=ppt/slides/_rels/slide794.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794.xml" /></Relationships>
</file>

<file path=ppt/slides/_rels/slide795.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795.xml" /></Relationships>
</file>

<file path=ppt/slides/_rels/slide796.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796.xml" /><Relationship Id="rId3" Type="http://schemas.openxmlformats.org/officeDocument/2006/relationships/image" Target="../media/image487.jpeg" /></Relationships>
</file>

<file path=ppt/slides/_rels/slide797.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797.xml" /><Relationship Id="rId3" Type="http://schemas.openxmlformats.org/officeDocument/2006/relationships/image" Target="../media/image488.jpeg" /></Relationships>
</file>

<file path=ppt/slides/_rels/slide798.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798.xml" /><Relationship Id="rId3" Type="http://schemas.openxmlformats.org/officeDocument/2006/relationships/image" Target="../media/image489.jpeg" /></Relationships>
</file>

<file path=ppt/slides/_rels/slide799.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799.xml" /><Relationship Id="rId3" Type="http://schemas.openxmlformats.org/officeDocument/2006/relationships/image" Target="../media/image490.jpeg" /></Relationships>
</file>

<file path=ppt/slides/_rels/slide8.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8.xml" /><Relationship Id="rId3" Type="http://schemas.openxmlformats.org/officeDocument/2006/relationships/image" Target="../media/image4.jpeg" /><Relationship Id="rId4" Type="http://schemas.openxmlformats.org/officeDocument/2006/relationships/tags" Target="../tags/tag5.xml" /></Relationships>
</file>

<file path=ppt/slides/_rels/slide80.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80.xml" /><Relationship Id="rId3" Type="http://schemas.openxmlformats.org/officeDocument/2006/relationships/tags" Target="../tags/tag45.xml" /></Relationships>
</file>

<file path=ppt/slides/_rels/slide800.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800.xml" /></Relationships>
</file>

<file path=ppt/slides/_rels/slide801.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801.xml" /><Relationship Id="rId3" Type="http://schemas.openxmlformats.org/officeDocument/2006/relationships/image" Target="../media/image491.jpeg" /></Relationships>
</file>

<file path=ppt/slides/_rels/slide802.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802.xml" /></Relationships>
</file>

<file path=ppt/slides/_rels/slide803.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803.xml" /><Relationship Id="rId3" Type="http://schemas.openxmlformats.org/officeDocument/2006/relationships/image" Target="../media/image492.jpeg" /></Relationships>
</file>

<file path=ppt/slides/_rels/slide804.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804.xml" /></Relationships>
</file>

<file path=ppt/slides/_rels/slide805.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805.xml" /><Relationship Id="rId3" Type="http://schemas.openxmlformats.org/officeDocument/2006/relationships/image" Target="../media/image493.jpeg" /></Relationships>
</file>

<file path=ppt/slides/_rels/slide806.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806.xml" /><Relationship Id="rId3" Type="http://schemas.openxmlformats.org/officeDocument/2006/relationships/image" Target="../media/image494.jpeg" /></Relationships>
</file>

<file path=ppt/slides/_rels/slide807.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807.xml" /><Relationship Id="rId3" Type="http://schemas.openxmlformats.org/officeDocument/2006/relationships/image" Target="../media/image495.jpeg" /></Relationships>
</file>

<file path=ppt/slides/_rels/slide808.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808.xml" /><Relationship Id="rId3" Type="http://schemas.openxmlformats.org/officeDocument/2006/relationships/image" Target="../media/image496.jpeg" /></Relationships>
</file>

<file path=ppt/slides/_rels/slide809.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809.xml" /><Relationship Id="rId3" Type="http://schemas.openxmlformats.org/officeDocument/2006/relationships/image" Target="../media/image497.jpeg" /></Relationships>
</file>

<file path=ppt/slides/_rels/slide81.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81.xml" /></Relationships>
</file>

<file path=ppt/slides/_rels/slide810.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810.xml" /><Relationship Id="rId3" Type="http://schemas.openxmlformats.org/officeDocument/2006/relationships/image" Target="../media/image498.jpeg" /></Relationships>
</file>

<file path=ppt/slides/_rels/slide811.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811.xml" /><Relationship Id="rId3" Type="http://schemas.openxmlformats.org/officeDocument/2006/relationships/image" Target="../media/image499.jpeg" /></Relationships>
</file>

<file path=ppt/slides/_rels/slide812.xml.rels>&#65279;<?xml version="1.0" encoding="utf-8" standalone="yes"?><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812.xml" /><Relationship Id="rId3" Type="http://schemas.openxmlformats.org/officeDocument/2006/relationships/tags" Target="../tags/tag280.xml" /></Relationships>
</file>

<file path=ppt/slides/_rels/slide813.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813.xml" /></Relationships>
</file>

<file path=ppt/slides/_rels/slide814.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814.xml" /><Relationship Id="rId3" Type="http://schemas.openxmlformats.org/officeDocument/2006/relationships/image" Target="../media/image500.jpeg" /></Relationships>
</file>

<file path=ppt/slides/_rels/slide815.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815.xml" /></Relationships>
</file>

<file path=ppt/slides/_rels/slide816.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816.xml" /></Relationships>
</file>

<file path=ppt/slides/_rels/slide817.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817.xml" /></Relationships>
</file>

<file path=ppt/slides/_rels/slide818.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818.xml" /><Relationship Id="rId3" Type="http://schemas.openxmlformats.org/officeDocument/2006/relationships/image" Target="../media/image501.jpeg" /><Relationship Id="rId4" Type="http://schemas.openxmlformats.org/officeDocument/2006/relationships/image" Target="../media/image502.jpeg" /><Relationship Id="rId5" Type="http://schemas.openxmlformats.org/officeDocument/2006/relationships/image" Target="../media/image503.jpeg" /></Relationships>
</file>

<file path=ppt/slides/_rels/slide819.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819.xml" /><Relationship Id="rId3" Type="http://schemas.openxmlformats.org/officeDocument/2006/relationships/image" Target="../media/image504.jpeg" /></Relationships>
</file>

<file path=ppt/slides/_rels/slide82.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82.xml" /><Relationship Id="rId3" Type="http://schemas.openxmlformats.org/officeDocument/2006/relationships/image" Target="../media/image87.jpeg" /><Relationship Id="rId4" Type="http://schemas.openxmlformats.org/officeDocument/2006/relationships/image" Target="../media/image88.jpeg" /></Relationships>
</file>

<file path=ppt/slides/_rels/slide820.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820.xml" /></Relationships>
</file>

<file path=ppt/slides/_rels/slide821.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821.xml" /><Relationship Id="rId3" Type="http://schemas.openxmlformats.org/officeDocument/2006/relationships/image" Target="../media/image505.jpeg" /></Relationships>
</file>

<file path=ppt/slides/_rels/slide822.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822.xml" /><Relationship Id="rId3" Type="http://schemas.openxmlformats.org/officeDocument/2006/relationships/image" Target="../media/image506.jpeg" /></Relationships>
</file>

<file path=ppt/slides/_rels/slide823.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823.xml" /></Relationships>
</file>

<file path=ppt/slides/_rels/slide824.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824.xml" /><Relationship Id="rId3" Type="http://schemas.openxmlformats.org/officeDocument/2006/relationships/image" Target="../media/image507.jpeg" /></Relationships>
</file>

<file path=ppt/slides/_rels/slide825.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825.xml" /></Relationships>
</file>

<file path=ppt/slides/_rels/slide826.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826.xml" /><Relationship Id="rId3" Type="http://schemas.openxmlformats.org/officeDocument/2006/relationships/image" Target="../media/image508.jpeg" /></Relationships>
</file>

<file path=ppt/slides/_rels/slide827.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827.xml" /></Relationships>
</file>

<file path=ppt/slides/_rels/slide828.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828.xml" /><Relationship Id="rId3" Type="http://schemas.openxmlformats.org/officeDocument/2006/relationships/image" Target="../media/image509.jpeg" /></Relationships>
</file>

<file path=ppt/slides/_rels/slide829.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829.xml" /><Relationship Id="rId3" Type="http://schemas.openxmlformats.org/officeDocument/2006/relationships/tags" Target="../tags/tag281.xml" /></Relationships>
</file>

<file path=ppt/slides/_rels/slide83.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83.xml" /><Relationship Id="rId3" Type="http://schemas.openxmlformats.org/officeDocument/2006/relationships/image" Target="../media/image89.jpeg" /><Relationship Id="rId4" Type="http://schemas.openxmlformats.org/officeDocument/2006/relationships/image" Target="../media/image90.jpeg" /></Relationships>
</file>

<file path=ppt/slides/_rels/slide830.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830.xml" /><Relationship Id="rId3" Type="http://schemas.openxmlformats.org/officeDocument/2006/relationships/tags" Target="../tags/tag282.xml" /></Relationships>
</file>

<file path=ppt/slides/_rels/slide831.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831.xml" /><Relationship Id="rId3" Type="http://schemas.openxmlformats.org/officeDocument/2006/relationships/tags" Target="../tags/tag283.xml" /></Relationships>
</file>

<file path=ppt/slides/_rels/slide832.xml.rels>&#65279;<?xml version="1.0" encoding="utf-8" standalone="yes"?><Relationships xmlns="http://schemas.openxmlformats.org/package/2006/relationships"><Relationship Id="rId1" Type="http://schemas.openxmlformats.org/officeDocument/2006/relationships/slideLayout" Target="../slideLayouts/slideLayout6.xml" /><Relationship Id="rId2" Type="http://schemas.openxmlformats.org/officeDocument/2006/relationships/notesSlide" Target="../notesSlides/notesSlide832.xml" /><Relationship Id="rId3" Type="http://schemas.openxmlformats.org/officeDocument/2006/relationships/tags" Target="../tags/tag284.xml" /></Relationships>
</file>

<file path=ppt/slides/_rels/slide833.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833.xml" /><Relationship Id="rId3" Type="http://schemas.openxmlformats.org/officeDocument/2006/relationships/tags" Target="../tags/tag285.xml" /></Relationships>
</file>

<file path=ppt/slides/_rels/slide834.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834.xml" /><Relationship Id="rId3" Type="http://schemas.openxmlformats.org/officeDocument/2006/relationships/image" Target="../media/image510.jpeg" /></Relationships>
</file>

<file path=ppt/slides/_rels/slide835.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835.xml" /></Relationships>
</file>

<file path=ppt/slides/_rels/slide836.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836.xml" /><Relationship Id="rId3" Type="http://schemas.openxmlformats.org/officeDocument/2006/relationships/image" Target="../media/image511.jpeg" /><Relationship Id="rId4" Type="http://schemas.openxmlformats.org/officeDocument/2006/relationships/image" Target="../media/image512.jpeg" /></Relationships>
</file>

<file path=ppt/slides/_rels/slide837.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837.xml" /><Relationship Id="rId3" Type="http://schemas.openxmlformats.org/officeDocument/2006/relationships/image" Target="../media/image513.jpeg" /><Relationship Id="rId4" Type="http://schemas.openxmlformats.org/officeDocument/2006/relationships/image" Target="../media/image514.jpeg" /></Relationships>
</file>

<file path=ppt/slides/_rels/slide838.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838.xml" /></Relationships>
</file>

<file path=ppt/slides/_rels/slide839.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839.xml" /><Relationship Id="rId3" Type="http://schemas.openxmlformats.org/officeDocument/2006/relationships/image" Target="../media/image515.jpeg" /></Relationships>
</file>

<file path=ppt/slides/_rels/slide84.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84.xml" /></Relationships>
</file>

<file path=ppt/slides/_rels/slide840.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840.xml" /></Relationships>
</file>

<file path=ppt/slides/_rels/slide841.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841.xml" /><Relationship Id="rId3" Type="http://schemas.openxmlformats.org/officeDocument/2006/relationships/image" Target="../media/image516.jpeg" /></Relationships>
</file>

<file path=ppt/slides/_rels/slide842.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842.xml" /><Relationship Id="rId3" Type="http://schemas.openxmlformats.org/officeDocument/2006/relationships/image" Target="../media/image517.jpeg" /></Relationships>
</file>

<file path=ppt/slides/_rels/slide843.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843.xml" /><Relationship Id="rId3" Type="http://schemas.openxmlformats.org/officeDocument/2006/relationships/image" Target="../media/image518.jpeg" /></Relationships>
</file>

<file path=ppt/slides/_rels/slide844.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844.xml" /><Relationship Id="rId3" Type="http://schemas.openxmlformats.org/officeDocument/2006/relationships/image" Target="../media/image519.jpeg" /><Relationship Id="rId4" Type="http://schemas.openxmlformats.org/officeDocument/2006/relationships/image" Target="../media/image520.jpeg" /></Relationships>
</file>

<file path=ppt/slides/_rels/slide845.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845.xml" /><Relationship Id="rId3" Type="http://schemas.openxmlformats.org/officeDocument/2006/relationships/image" Target="../media/image521.jpeg" /><Relationship Id="rId4" Type="http://schemas.openxmlformats.org/officeDocument/2006/relationships/image" Target="../media/image522.jpeg" /><Relationship Id="rId5" Type="http://schemas.openxmlformats.org/officeDocument/2006/relationships/image" Target="../media/image523.jpeg" /></Relationships>
</file>

<file path=ppt/slides/_rels/slide846.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846.xml" /><Relationship Id="rId3" Type="http://schemas.openxmlformats.org/officeDocument/2006/relationships/image" Target="../media/image524.jpeg" /><Relationship Id="rId4" Type="http://schemas.openxmlformats.org/officeDocument/2006/relationships/image" Target="../media/image525.jpeg" /><Relationship Id="rId5" Type="http://schemas.openxmlformats.org/officeDocument/2006/relationships/image" Target="../media/image526.jpeg" /></Relationships>
</file>

<file path=ppt/slides/_rels/slide847.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847.xml" /><Relationship Id="rId3" Type="http://schemas.openxmlformats.org/officeDocument/2006/relationships/image" Target="../media/image527.jpeg" /><Relationship Id="rId4" Type="http://schemas.openxmlformats.org/officeDocument/2006/relationships/image" Target="../media/image528.jpeg" /></Relationships>
</file>

<file path=ppt/slides/_rels/slide848.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848.xml" /><Relationship Id="rId3" Type="http://schemas.openxmlformats.org/officeDocument/2006/relationships/image" Target="../media/image529.jpeg" /></Relationships>
</file>

<file path=ppt/slides/_rels/slide849.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849.xml" /></Relationships>
</file>

<file path=ppt/slides/_rels/slide85.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85.xml" /></Relationships>
</file>

<file path=ppt/slides/_rels/slide850.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850.xml" /><Relationship Id="rId3" Type="http://schemas.openxmlformats.org/officeDocument/2006/relationships/image" Target="../media/image530.jpeg" /></Relationships>
</file>

<file path=ppt/slides/_rels/slide851.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851.xml" /></Relationships>
</file>

<file path=ppt/slides/_rels/slide852.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852.xml" /><Relationship Id="rId3" Type="http://schemas.openxmlformats.org/officeDocument/2006/relationships/image" Target="../media/image531.jpeg" /><Relationship Id="rId4" Type="http://schemas.openxmlformats.org/officeDocument/2006/relationships/image" Target="../media/image532.jpeg" /></Relationships>
</file>

<file path=ppt/slides/_rels/slide853.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853.xml" /><Relationship Id="rId3" Type="http://schemas.openxmlformats.org/officeDocument/2006/relationships/image" Target="../media/image533.jpeg" /></Relationships>
</file>

<file path=ppt/slides/_rels/slide854.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854.xml" /></Relationships>
</file>

<file path=ppt/slides/_rels/slide855.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855.xml" /><Relationship Id="rId3" Type="http://schemas.openxmlformats.org/officeDocument/2006/relationships/image" Target="../media/image534.jpeg" /></Relationships>
</file>

<file path=ppt/slides/_rels/slide856.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856.xml" /><Relationship Id="rId3" Type="http://schemas.openxmlformats.org/officeDocument/2006/relationships/image" Target="../media/image535.jpeg" /></Relationships>
</file>

<file path=ppt/slides/_rels/slide857.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857.xml" /></Relationships>
</file>

<file path=ppt/slides/_rels/slide858.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858.xml" /><Relationship Id="rId3" Type="http://schemas.openxmlformats.org/officeDocument/2006/relationships/image" Target="../media/image536.jpeg" /></Relationships>
</file>

<file path=ppt/slides/_rels/slide859.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859.xml" /><Relationship Id="rId3" Type="http://schemas.openxmlformats.org/officeDocument/2006/relationships/image" Target="../media/image537.jpeg" /></Relationships>
</file>

<file path=ppt/slides/_rels/slide86.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86.xml" /><Relationship Id="rId3" Type="http://schemas.openxmlformats.org/officeDocument/2006/relationships/image" Target="../media/image91.jpeg" /><Relationship Id="rId4" Type="http://schemas.openxmlformats.org/officeDocument/2006/relationships/image" Target="../media/image92.jpeg" /></Relationships>
</file>

<file path=ppt/slides/_rels/slide860.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860.xml" /><Relationship Id="rId3" Type="http://schemas.openxmlformats.org/officeDocument/2006/relationships/image" Target="../media/image538.jpeg" /></Relationships>
</file>

<file path=ppt/slides/_rels/slide861.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861.xml" /></Relationships>
</file>

<file path=ppt/slides/_rels/slide862.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862.xml" /></Relationships>
</file>

<file path=ppt/slides/_rels/slide863.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863.xml" /></Relationships>
</file>

<file path=ppt/slides/_rels/slide864.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864.xml" /></Relationships>
</file>

<file path=ppt/slides/_rels/slide865.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865.xml" /></Relationships>
</file>

<file path=ppt/slides/_rels/slide866.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866.xml" /></Relationships>
</file>

<file path=ppt/slides/_rels/slide867.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867.xml" /></Relationships>
</file>

<file path=ppt/slides/_rels/slide868.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868.xml" /><Relationship Id="rId3" Type="http://schemas.openxmlformats.org/officeDocument/2006/relationships/image" Target="../media/image539.jpeg" /></Relationships>
</file>

<file path=ppt/slides/_rels/slide869.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869.xml" /><Relationship Id="rId3" Type="http://schemas.openxmlformats.org/officeDocument/2006/relationships/image" Target="../media/image540.jpeg" /></Relationships>
</file>

<file path=ppt/slides/_rels/slide87.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87.xml" /><Relationship Id="rId3" Type="http://schemas.openxmlformats.org/officeDocument/2006/relationships/image" Target="../media/image93.jpeg" /><Relationship Id="rId4" Type="http://schemas.openxmlformats.org/officeDocument/2006/relationships/image" Target="../media/image94.jpeg" /></Relationships>
</file>

<file path=ppt/slides/_rels/slide870.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870.xml" /><Relationship Id="rId3" Type="http://schemas.openxmlformats.org/officeDocument/2006/relationships/image" Target="../media/image541.jpeg" /></Relationships>
</file>

<file path=ppt/slides/_rels/slide871.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871.xml" /></Relationships>
</file>

<file path=ppt/slides/_rels/slide872.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872.xml" /><Relationship Id="rId3" Type="http://schemas.openxmlformats.org/officeDocument/2006/relationships/tags" Target="../tags/tag286.xml" /></Relationships>
</file>

<file path=ppt/slides/_rels/slide873.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873.xml" /><Relationship Id="rId3" Type="http://schemas.openxmlformats.org/officeDocument/2006/relationships/tags" Target="../tags/tag287.xml" /></Relationships>
</file>

<file path=ppt/slides/_rels/slide874.xml.rels>&#65279;<?xml version="1.0" encoding="utf-8" standalone="yes"?><Relationships xmlns="http://schemas.openxmlformats.org/package/2006/relationships"><Relationship Id="rId1" Type="http://schemas.openxmlformats.org/officeDocument/2006/relationships/slideLayout" Target="../slideLayouts/slideLayout6.xml" /><Relationship Id="rId2" Type="http://schemas.openxmlformats.org/officeDocument/2006/relationships/notesSlide" Target="../notesSlides/notesSlide874.xml" /><Relationship Id="rId3" Type="http://schemas.openxmlformats.org/officeDocument/2006/relationships/tags" Target="../tags/tag288.xml" /></Relationships>
</file>

<file path=ppt/slides/_rels/slide875.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875.xml" /><Relationship Id="rId3" Type="http://schemas.openxmlformats.org/officeDocument/2006/relationships/tags" Target="../tags/tag289.xml" /></Relationships>
</file>

<file path=ppt/slides/_rels/slide876.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876.xml" /><Relationship Id="rId3" Type="http://schemas.openxmlformats.org/officeDocument/2006/relationships/image" Target="../media/image542.jpeg" /><Relationship Id="rId4" Type="http://schemas.openxmlformats.org/officeDocument/2006/relationships/image" Target="../media/image543.jpeg" /></Relationships>
</file>

<file path=ppt/slides/_rels/slide877.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877.xml" /></Relationships>
</file>

<file path=ppt/slides/_rels/slide878.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878.xml" /></Relationships>
</file>

<file path=ppt/slides/_rels/slide879.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879.xml" /></Relationships>
</file>

<file path=ppt/slides/_rels/slide88.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88.xml" /><Relationship Id="rId3" Type="http://schemas.openxmlformats.org/officeDocument/2006/relationships/image" Target="../media/image95.jpeg" /><Relationship Id="rId4" Type="http://schemas.openxmlformats.org/officeDocument/2006/relationships/image" Target="../media/image96.jpeg" /></Relationships>
</file>

<file path=ppt/slides/_rels/slide880.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880.xml" /><Relationship Id="rId3" Type="http://schemas.openxmlformats.org/officeDocument/2006/relationships/image" Target="../media/image544.jpeg" /></Relationships>
</file>

<file path=ppt/slides/_rels/slide881.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881.xml" /><Relationship Id="rId3" Type="http://schemas.openxmlformats.org/officeDocument/2006/relationships/image" Target="../media/image545.jpeg" /></Relationships>
</file>

<file path=ppt/slides/_rels/slide882.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882.xml" /><Relationship Id="rId3" Type="http://schemas.openxmlformats.org/officeDocument/2006/relationships/image" Target="../media/image546.jpeg" /></Relationships>
</file>

<file path=ppt/slides/_rels/slide883.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883.xml" /></Relationships>
</file>

<file path=ppt/slides/_rels/slide884.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884.xml" /><Relationship Id="rId3" Type="http://schemas.openxmlformats.org/officeDocument/2006/relationships/image" Target="../media/image547.jpeg" /></Relationships>
</file>

<file path=ppt/slides/_rels/slide885.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885.xml" /><Relationship Id="rId3" Type="http://schemas.openxmlformats.org/officeDocument/2006/relationships/image" Target="../media/image548.jpeg" /></Relationships>
</file>

<file path=ppt/slides/_rels/slide886.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886.xml" /><Relationship Id="rId3" Type="http://schemas.openxmlformats.org/officeDocument/2006/relationships/image" Target="../media/image549.png" /></Relationships>
</file>

<file path=ppt/slides/_rels/slide887.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887.xml" /><Relationship Id="rId3" Type="http://schemas.openxmlformats.org/officeDocument/2006/relationships/image" Target="../media/image550.jpeg" /></Relationships>
</file>

<file path=ppt/slides/_rels/slide888.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888.xml" /><Relationship Id="rId3" Type="http://schemas.openxmlformats.org/officeDocument/2006/relationships/image" Target="../media/image551.jpeg" /></Relationships>
</file>

<file path=ppt/slides/_rels/slide889.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889.xml" /></Relationships>
</file>

<file path=ppt/slides/_rels/slide89.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89.xml" /></Relationships>
</file>

<file path=ppt/slides/_rels/slide890.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890.xml" /><Relationship Id="rId3" Type="http://schemas.openxmlformats.org/officeDocument/2006/relationships/image" Target="../media/image552.jpeg" /><Relationship Id="rId4" Type="http://schemas.openxmlformats.org/officeDocument/2006/relationships/image" Target="../media/image553.jpeg" /></Relationships>
</file>

<file path=ppt/slides/_rels/slide891.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891.xml" /><Relationship Id="rId3" Type="http://schemas.openxmlformats.org/officeDocument/2006/relationships/image" Target="../media/image554.jpeg" /><Relationship Id="rId4" Type="http://schemas.openxmlformats.org/officeDocument/2006/relationships/image" Target="../media/image555.jpeg" /></Relationships>
</file>

<file path=ppt/slides/_rels/slide892.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892.xml" /><Relationship Id="rId3" Type="http://schemas.openxmlformats.org/officeDocument/2006/relationships/image" Target="../media/image556.jpeg" /><Relationship Id="rId4" Type="http://schemas.openxmlformats.org/officeDocument/2006/relationships/image" Target="../media/image557.jpeg" /></Relationships>
</file>

<file path=ppt/slides/_rels/slide893.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893.xml" /><Relationship Id="rId3" Type="http://schemas.openxmlformats.org/officeDocument/2006/relationships/image" Target="../media/image558.jpeg" /></Relationships>
</file>

<file path=ppt/slides/_rels/slide894.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894.xml" /><Relationship Id="rId3" Type="http://schemas.openxmlformats.org/officeDocument/2006/relationships/image" Target="../media/image559.jpeg" /></Relationships>
</file>

<file path=ppt/slides/_rels/slide895.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895.xml" /><Relationship Id="rId3" Type="http://schemas.openxmlformats.org/officeDocument/2006/relationships/image" Target="../media/image560.jpeg" /><Relationship Id="rId4" Type="http://schemas.openxmlformats.org/officeDocument/2006/relationships/image" Target="../media/image561.jpeg" /></Relationships>
</file>

<file path=ppt/slides/_rels/slide896.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896.xml" /><Relationship Id="rId3" Type="http://schemas.openxmlformats.org/officeDocument/2006/relationships/image" Target="../media/image562.jpeg" /><Relationship Id="rId4" Type="http://schemas.openxmlformats.org/officeDocument/2006/relationships/image" Target="../media/image563.jpeg" /></Relationships>
</file>

<file path=ppt/slides/_rels/slide897.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897.xml" /><Relationship Id="rId3" Type="http://schemas.openxmlformats.org/officeDocument/2006/relationships/image" Target="../media/image564.jpeg" /></Relationships>
</file>

<file path=ppt/slides/_rels/slide898.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898.xml" /><Relationship Id="rId3" Type="http://schemas.openxmlformats.org/officeDocument/2006/relationships/image" Target="../media/image565.jpeg" /><Relationship Id="rId4" Type="http://schemas.openxmlformats.org/officeDocument/2006/relationships/image" Target="../media/image566.jpeg" /></Relationships>
</file>

<file path=ppt/slides/_rels/slide899.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899.xml" /></Relationships>
</file>

<file path=ppt/slides/_rels/slide9.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9.xml" /><Relationship Id="rId3" Type="http://schemas.openxmlformats.org/officeDocument/2006/relationships/image" Target="../media/image5.jpeg" /></Relationships>
</file>

<file path=ppt/slides/_rels/slide90.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90.xml" /><Relationship Id="rId3" Type="http://schemas.openxmlformats.org/officeDocument/2006/relationships/image" Target="../media/image97.jpeg" /><Relationship Id="rId4" Type="http://schemas.openxmlformats.org/officeDocument/2006/relationships/image" Target="../media/image98.jpeg" /><Relationship Id="rId5" Type="http://schemas.openxmlformats.org/officeDocument/2006/relationships/image" Target="../media/image99.jpeg" /></Relationships>
</file>

<file path=ppt/slides/_rels/slide900.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900.xml" /><Relationship Id="rId3" Type="http://schemas.openxmlformats.org/officeDocument/2006/relationships/image" Target="../media/image567.jpeg" /><Relationship Id="rId4" Type="http://schemas.openxmlformats.org/officeDocument/2006/relationships/image" Target="../media/image568.jpeg" /></Relationships>
</file>

<file path=ppt/slides/_rels/slide901.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901.xml" /><Relationship Id="rId3" Type="http://schemas.openxmlformats.org/officeDocument/2006/relationships/image" Target="../media/image569.jpeg" /></Relationships>
</file>

<file path=ppt/slides/_rels/slide902.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902.xml" /><Relationship Id="rId3" Type="http://schemas.openxmlformats.org/officeDocument/2006/relationships/image" Target="../media/image570.jpeg" /><Relationship Id="rId4" Type="http://schemas.openxmlformats.org/officeDocument/2006/relationships/image" Target="../media/image571.jpeg" /></Relationships>
</file>

<file path=ppt/slides/_rels/slide903.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903.xml" /><Relationship Id="rId3" Type="http://schemas.openxmlformats.org/officeDocument/2006/relationships/image" Target="../media/image572.jpeg" /></Relationships>
</file>

<file path=ppt/slides/_rels/slide904.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904.xml" /></Relationships>
</file>

<file path=ppt/slides/_rels/slide905.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905.xml" /><Relationship Id="rId3" Type="http://schemas.openxmlformats.org/officeDocument/2006/relationships/image" Target="../media/image573.jpeg" /><Relationship Id="rId4" Type="http://schemas.openxmlformats.org/officeDocument/2006/relationships/image" Target="../media/image574.jpeg" /></Relationships>
</file>

<file path=ppt/slides/_rels/slide906.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906.xml" /><Relationship Id="rId3" Type="http://schemas.openxmlformats.org/officeDocument/2006/relationships/image" Target="../media/image575.jpeg" /><Relationship Id="rId4" Type="http://schemas.openxmlformats.org/officeDocument/2006/relationships/image" Target="../media/image576.jpeg" /></Relationships>
</file>

<file path=ppt/slides/_rels/slide907.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907.xml" /><Relationship Id="rId3" Type="http://schemas.openxmlformats.org/officeDocument/2006/relationships/image" Target="../media/image577.jpeg" /></Relationships>
</file>

<file path=ppt/slides/_rels/slide908.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908.xml" /></Relationships>
</file>

<file path=ppt/slides/_rels/slide909.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909.xml" /><Relationship Id="rId3" Type="http://schemas.openxmlformats.org/officeDocument/2006/relationships/image" Target="../media/image578.jpeg" /><Relationship Id="rId4" Type="http://schemas.openxmlformats.org/officeDocument/2006/relationships/image" Target="../media/image579.jpeg" /></Relationships>
</file>

<file path=ppt/slides/_rels/slide91.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91.xml" /><Relationship Id="rId3" Type="http://schemas.openxmlformats.org/officeDocument/2006/relationships/image" Target="../media/image100.jpeg" /></Relationships>
</file>

<file path=ppt/slides/_rels/slide910.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910.xml" /><Relationship Id="rId3" Type="http://schemas.openxmlformats.org/officeDocument/2006/relationships/image" Target="../media/image580.jpeg" /><Relationship Id="rId4" Type="http://schemas.openxmlformats.org/officeDocument/2006/relationships/image" Target="../media/image581.jpeg" /></Relationships>
</file>

<file path=ppt/slides/_rels/slide911.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911.xml" /><Relationship Id="rId3" Type="http://schemas.openxmlformats.org/officeDocument/2006/relationships/image" Target="../media/image582.jpeg" /><Relationship Id="rId4" Type="http://schemas.openxmlformats.org/officeDocument/2006/relationships/image" Target="../media/image583.jpeg" /></Relationships>
</file>

<file path=ppt/slides/_rels/slide912.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912.xml" /></Relationships>
</file>

<file path=ppt/slides/_rels/slide913.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913.xml" /></Relationships>
</file>

<file path=ppt/slides/_rels/slide914.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914.xml" /></Relationships>
</file>

<file path=ppt/slides/_rels/slide915.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915.xml" /></Relationships>
</file>

<file path=ppt/slides/_rels/slide916.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916.xml" /></Relationships>
</file>

<file path=ppt/slides/_rels/slide917.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917.xml" /></Relationships>
</file>

<file path=ppt/slides/_rels/slide918.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918.xml" /><Relationship Id="rId3" Type="http://schemas.openxmlformats.org/officeDocument/2006/relationships/image" Target="../media/image584.jpeg" /></Relationships>
</file>

<file path=ppt/slides/_rels/slide919.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919.xml" /><Relationship Id="rId3" Type="http://schemas.openxmlformats.org/officeDocument/2006/relationships/tags" Target="../tags/tag290.xml" /></Relationships>
</file>

<file path=ppt/slides/_rels/slide92.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92.xml" /><Relationship Id="rId3" Type="http://schemas.openxmlformats.org/officeDocument/2006/relationships/tags" Target="../tags/tag46.xml" /></Relationships>
</file>

<file path=ppt/slides/_rels/slide920.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920.xml" /><Relationship Id="rId3" Type="http://schemas.openxmlformats.org/officeDocument/2006/relationships/tags" Target="../tags/tag291.xml" /></Relationships>
</file>

<file path=ppt/slides/_rels/slide921.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921.xml" /><Relationship Id="rId3" Type="http://schemas.openxmlformats.org/officeDocument/2006/relationships/tags" Target="../tags/tag292.xml" /></Relationships>
</file>

<file path=ppt/slides/_rels/slide922.xml.rels>&#65279;<?xml version="1.0" encoding="utf-8" standalone="yes"?><Relationships xmlns="http://schemas.openxmlformats.org/package/2006/relationships"><Relationship Id="rId1" Type="http://schemas.openxmlformats.org/officeDocument/2006/relationships/slideLayout" Target="../slideLayouts/slideLayout6.xml" /><Relationship Id="rId2" Type="http://schemas.openxmlformats.org/officeDocument/2006/relationships/notesSlide" Target="../notesSlides/notesSlide922.xml" /><Relationship Id="rId3" Type="http://schemas.openxmlformats.org/officeDocument/2006/relationships/tags" Target="../tags/tag293.xml" /></Relationships>
</file>

<file path=ppt/slides/_rels/slide923.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923.xml" /><Relationship Id="rId3" Type="http://schemas.openxmlformats.org/officeDocument/2006/relationships/tags" Target="../tags/tag294.xml" /></Relationships>
</file>

<file path=ppt/slides/_rels/slide924.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924.xml" /></Relationships>
</file>

<file path=ppt/slides/_rels/slide925.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925.xml" /><Relationship Id="rId3" Type="http://schemas.openxmlformats.org/officeDocument/2006/relationships/image" Target="../media/image585.jpeg" /></Relationships>
</file>

<file path=ppt/slides/_rels/slide926.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926.xml" /></Relationships>
</file>

<file path=ppt/slides/_rels/slide927.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927.xml" /></Relationships>
</file>

<file path=ppt/slides/_rels/slide928.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928.xml" /></Relationships>
</file>

<file path=ppt/slides/_rels/slide929.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929.xml" /></Relationships>
</file>

<file path=ppt/slides/_rels/slide93.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93.xml" /><Relationship Id="rId3" Type="http://schemas.openxmlformats.org/officeDocument/2006/relationships/image" Target="../media/image101.jpeg" /><Relationship Id="rId4" Type="http://schemas.openxmlformats.org/officeDocument/2006/relationships/tags" Target="../tags/tag47.xml" /></Relationships>
</file>

<file path=ppt/slides/_rels/slide930.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930.xml" /><Relationship Id="rId3" Type="http://schemas.openxmlformats.org/officeDocument/2006/relationships/image" Target="../media/image586.jpeg" /></Relationships>
</file>

<file path=ppt/slides/_rels/slide931.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931.xml" /></Relationships>
</file>

<file path=ppt/slides/_rels/slide932.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932.xml" /></Relationships>
</file>

<file path=ppt/slides/_rels/slide933.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933.xml" /></Relationships>
</file>

<file path=ppt/slides/_rels/slide934.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934.xml" /></Relationships>
</file>

<file path=ppt/slides/_rels/slide935.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935.xml" /></Relationships>
</file>

<file path=ppt/slides/_rels/slide936.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936.xml" /><Relationship Id="rId3" Type="http://schemas.openxmlformats.org/officeDocument/2006/relationships/image" Target="../media/image587.jpeg" /></Relationships>
</file>

<file path=ppt/slides/_rels/slide937.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937.xml" /><Relationship Id="rId3" Type="http://schemas.openxmlformats.org/officeDocument/2006/relationships/image" Target="../media/image588.jpeg" /></Relationships>
</file>

<file path=ppt/slides/_rels/slide938.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938.xml" /><Relationship Id="rId3" Type="http://schemas.openxmlformats.org/officeDocument/2006/relationships/image" Target="../media/image589.jpeg" /></Relationships>
</file>

<file path=ppt/slides/_rels/slide939.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939.xml" /><Relationship Id="rId3" Type="http://schemas.openxmlformats.org/officeDocument/2006/relationships/image" Target="../media/image590.jpeg" /></Relationships>
</file>

<file path=ppt/slides/_rels/slide94.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94.xml" /><Relationship Id="rId3" Type="http://schemas.openxmlformats.org/officeDocument/2006/relationships/image" Target="../media/image102.jpeg" /><Relationship Id="rId4" Type="http://schemas.openxmlformats.org/officeDocument/2006/relationships/tags" Target="../tags/tag48.xml" /></Relationships>
</file>

<file path=ppt/slides/_rels/slide940.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940.xml" /></Relationships>
</file>

<file path=ppt/slides/_rels/slide941.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941.xml" /></Relationships>
</file>

<file path=ppt/slides/_rels/slide942.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942.xml" /></Relationships>
</file>

<file path=ppt/slides/_rels/slide943.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943.xml" /></Relationships>
</file>

<file path=ppt/slides/_rels/slide944.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944.xml" /></Relationships>
</file>

<file path=ppt/slides/_rels/slide945.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945.xml" /><Relationship Id="rId3" Type="http://schemas.openxmlformats.org/officeDocument/2006/relationships/image" Target="../media/image591.jpeg" /></Relationships>
</file>

<file path=ppt/slides/_rels/slide946.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946.xml" /></Relationships>
</file>

<file path=ppt/slides/_rels/slide947.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947.xml" /></Relationships>
</file>

<file path=ppt/slides/_rels/slide948.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948.xml" /><Relationship Id="rId3" Type="http://schemas.openxmlformats.org/officeDocument/2006/relationships/image" Target="../media/image592.jpeg" /></Relationships>
</file>

<file path=ppt/slides/_rels/slide949.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949.xml" /><Relationship Id="rId3" Type="http://schemas.openxmlformats.org/officeDocument/2006/relationships/image" Target="../media/image593.jpeg" /></Relationships>
</file>

<file path=ppt/slides/_rels/slide95.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95.xml" /><Relationship Id="rId3" Type="http://schemas.openxmlformats.org/officeDocument/2006/relationships/image" Target="../media/image103.jpeg" /></Relationships>
</file>

<file path=ppt/slides/_rels/slide950.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950.xml" /></Relationships>
</file>

<file path=ppt/slides/_rels/slide951.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951.xml" /><Relationship Id="rId3" Type="http://schemas.openxmlformats.org/officeDocument/2006/relationships/image" Target="../media/image594.jpeg" /></Relationships>
</file>

<file path=ppt/slides/_rels/slide952.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952.xml" /></Relationships>
</file>

<file path=ppt/slides/_rels/slide953.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953.xml" /></Relationships>
</file>

<file path=ppt/slides/_rels/slide954.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954.xml" /></Relationships>
</file>

<file path=ppt/slides/_rels/slide955.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955.xml" /></Relationships>
</file>

<file path=ppt/slides/_rels/slide956.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956.xml" /></Relationships>
</file>

<file path=ppt/slides/_rels/slide957.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957.xml" /></Relationships>
</file>

<file path=ppt/slides/_rels/slide958.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958.xml" /></Relationships>
</file>

<file path=ppt/slides/_rels/slide959.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959.xml" /></Relationships>
</file>

<file path=ppt/slides/_rels/slide96.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96.xml" /><Relationship Id="rId3" Type="http://schemas.openxmlformats.org/officeDocument/2006/relationships/image" Target="../media/image104.jpeg" /></Relationships>
</file>

<file path=ppt/slides/_rels/slide960.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960.xml" /><Relationship Id="rId3" Type="http://schemas.openxmlformats.org/officeDocument/2006/relationships/image" Target="../media/image595.jpeg" /></Relationships>
</file>

<file path=ppt/slides/_rels/slide961.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961.xml" /></Relationships>
</file>

<file path=ppt/slides/_rels/slide962.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962.xml" /></Relationships>
</file>

<file path=ppt/slides/_rels/slide963.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963.xml" /></Relationships>
</file>

<file path=ppt/slides/_rels/slide964.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964.xml" /></Relationships>
</file>

<file path=ppt/slides/_rels/slide965.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965.xml" /></Relationships>
</file>

<file path=ppt/slides/_rels/slide966.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966.xml" /><Relationship Id="rId3" Type="http://schemas.openxmlformats.org/officeDocument/2006/relationships/tags" Target="../tags/tag295.xml" /></Relationships>
</file>

<file path=ppt/slides/_rels/slide967.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967.xml" /><Relationship Id="rId3" Type="http://schemas.openxmlformats.org/officeDocument/2006/relationships/tags" Target="../tags/tag296.xml" /></Relationships>
</file>

<file path=ppt/slides/_rels/slide968.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968.xml" /><Relationship Id="rId3" Type="http://schemas.openxmlformats.org/officeDocument/2006/relationships/tags" Target="../tags/tag297.xml" /></Relationships>
</file>

<file path=ppt/slides/_rels/slide969.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969.xml" /><Relationship Id="rId3" Type="http://schemas.openxmlformats.org/officeDocument/2006/relationships/tags" Target="../tags/tag298.xml" /></Relationships>
</file>

<file path=ppt/slides/_rels/slide97.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97.xml" /><Relationship Id="rId3" Type="http://schemas.openxmlformats.org/officeDocument/2006/relationships/image" Target="../media/image105.jpeg" /></Relationships>
</file>

<file path=ppt/slides/_rels/slide970.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970.xml" /><Relationship Id="rId3" Type="http://schemas.openxmlformats.org/officeDocument/2006/relationships/tags" Target="../tags/tag299.xml" /></Relationships>
</file>

<file path=ppt/slides/_rels/slide971.xml.rels>&#65279;<?xml version="1.0" encoding="utf-8" standalone="yes"?><Relationships xmlns="http://schemas.openxmlformats.org/package/2006/relationships"><Relationship Id="rId1" Type="http://schemas.openxmlformats.org/officeDocument/2006/relationships/slideLayout" Target="../slideLayouts/slideLayout6.xml" /><Relationship Id="rId2" Type="http://schemas.openxmlformats.org/officeDocument/2006/relationships/notesSlide" Target="../notesSlides/notesSlide971.xml" /><Relationship Id="rId3" Type="http://schemas.openxmlformats.org/officeDocument/2006/relationships/tags" Target="../tags/tag300.xml" /></Relationships>
</file>

<file path=ppt/slides/_rels/slide972.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972.xml" /><Relationship Id="rId3" Type="http://schemas.openxmlformats.org/officeDocument/2006/relationships/tags" Target="../tags/tag301.xml" /></Relationships>
</file>

<file path=ppt/slides/_rels/slide973.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973.xml" /></Relationships>
</file>

<file path=ppt/slides/_rels/slide974.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974.xml" /></Relationships>
</file>

<file path=ppt/slides/_rels/slide975.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975.xml" /></Relationships>
</file>

<file path=ppt/slides/_rels/slide976.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976.xml" /></Relationships>
</file>

<file path=ppt/slides/_rels/slide977.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977.xml" /><Relationship Id="rId3" Type="http://schemas.openxmlformats.org/officeDocument/2006/relationships/image" Target="../media/image596.jpeg" /></Relationships>
</file>

<file path=ppt/slides/_rels/slide978.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978.xml" /></Relationships>
</file>

<file path=ppt/slides/_rels/slide979.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979.xml" /></Relationships>
</file>

<file path=ppt/slides/_rels/slide98.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98.xml" /><Relationship Id="rId3" Type="http://schemas.openxmlformats.org/officeDocument/2006/relationships/image" Target="../media/image106.jpeg" /></Relationships>
</file>

<file path=ppt/slides/_rels/slide980.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980.xml" /><Relationship Id="rId3" Type="http://schemas.openxmlformats.org/officeDocument/2006/relationships/image" Target="../media/image597.jpeg" /></Relationships>
</file>

<file path=ppt/slides/_rels/slide981.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981.xml" /><Relationship Id="rId3" Type="http://schemas.openxmlformats.org/officeDocument/2006/relationships/image" Target="../media/image598.jpeg" /></Relationships>
</file>

<file path=ppt/slides/_rels/slide982.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982.xml" /><Relationship Id="rId3" Type="http://schemas.openxmlformats.org/officeDocument/2006/relationships/image" Target="../media/image599.jpeg" /></Relationships>
</file>

<file path=ppt/slides/_rels/slide983.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983.xml" /><Relationship Id="rId3" Type="http://schemas.openxmlformats.org/officeDocument/2006/relationships/image" Target="../media/image600.jpeg" /></Relationships>
</file>

<file path=ppt/slides/_rels/slide984.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984.xml" /><Relationship Id="rId3" Type="http://schemas.openxmlformats.org/officeDocument/2006/relationships/image" Target="../media/image601.jpeg" /><Relationship Id="rId4" Type="http://schemas.openxmlformats.org/officeDocument/2006/relationships/image" Target="../media/image602.jpeg" /></Relationships>
</file>

<file path=ppt/slides/_rels/slide985.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985.xml" /><Relationship Id="rId3" Type="http://schemas.openxmlformats.org/officeDocument/2006/relationships/image" Target="../media/image603.jpeg" /></Relationships>
</file>

<file path=ppt/slides/_rels/slide986.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986.xml" /><Relationship Id="rId3" Type="http://schemas.openxmlformats.org/officeDocument/2006/relationships/image" Target="../media/image604.jpeg" /></Relationships>
</file>

<file path=ppt/slides/_rels/slide987.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987.xml" /></Relationships>
</file>

<file path=ppt/slides/_rels/slide988.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988.xml" /><Relationship Id="rId3" Type="http://schemas.openxmlformats.org/officeDocument/2006/relationships/image" Target="../media/image605.jpeg" /></Relationships>
</file>

<file path=ppt/slides/_rels/slide989.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989.xml" /></Relationships>
</file>

<file path=ppt/slides/_rels/slide99.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99.xml" /><Relationship Id="rId3" Type="http://schemas.openxmlformats.org/officeDocument/2006/relationships/image" Target="../media/image107.jpeg" /><Relationship Id="rId4" Type="http://schemas.openxmlformats.org/officeDocument/2006/relationships/image" Target="../media/image108.jpeg" /></Relationships>
</file>

<file path=ppt/slides/_rels/slide990.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990.xml" /></Relationships>
</file>

<file path=ppt/slides/_rels/slide991.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991.xml" /><Relationship Id="rId3" Type="http://schemas.openxmlformats.org/officeDocument/2006/relationships/image" Target="../media/image606.jpeg" /></Relationships>
</file>

<file path=ppt/slides/_rels/slide992.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992.xml" /><Relationship Id="rId3" Type="http://schemas.openxmlformats.org/officeDocument/2006/relationships/image" Target="../media/image607.jpeg" /></Relationships>
</file>

<file path=ppt/slides/_rels/slide993.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993.xml" /></Relationships>
</file>

<file path=ppt/slides/_rels/slide994.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994.xml" /><Relationship Id="rId3" Type="http://schemas.openxmlformats.org/officeDocument/2006/relationships/image" Target="../media/image608.jpeg" /></Relationships>
</file>

<file path=ppt/slides/_rels/slide995.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995.xml" /><Relationship Id="rId3" Type="http://schemas.openxmlformats.org/officeDocument/2006/relationships/image" Target="../media/image596.jpeg" /><Relationship Id="rId4" Type="http://schemas.openxmlformats.org/officeDocument/2006/relationships/image" Target="../media/image609.jpeg" /></Relationships>
</file>

<file path=ppt/slides/_rels/slide996.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996.xml" /></Relationships>
</file>

<file path=ppt/slides/_rels/slide997.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997.xml" /></Relationships>
</file>

<file path=ppt/slides/_rels/slide998.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998.xml" /><Relationship Id="rId3" Type="http://schemas.openxmlformats.org/officeDocument/2006/relationships/image" Target="../media/image610.jpeg" /></Relationships>
</file>

<file path=ppt/slides/_rels/slide999.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999.xml" /></Relationships>
</file>

<file path=ppt/slides/slide1.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bg>
      <p:bgPr>
        <a:solidFill>
          <a:schemeClr val="bg1"/>
        </a:solidFill>
        <a:effectLst/>
      </p:bgPr>
    </p:bg>
    <p:spTree>
      <p:nvGrpSpPr>
        <p:cNvPr id="1" name=""/>
        <p:cNvGrpSpPr/>
        <p:nvPr/>
      </p:nvGrpSpPr>
      <p:grpSpPr>
        <a:xfrm>
          <a:off x="0" y="0"/>
          <a:ext cx="0" cy="0"/>
        </a:xfrm>
      </p:grpSpPr>
      <p:sp>
        <p:nvSpPr>
          <p:cNvPr id="3" name="投影片編號版面配置區 2"/>
          <p:cNvSpPr>
            <a:spLocks noGrp="1"/>
          </p:cNvSpPr>
          <p:nvPr>
            <p:ph type="sldNum" sz="quarter" idx="12"/>
          </p:nvPr>
        </p:nvSpPr>
        <p:spPr/>
        <p:txBody>
          <a:bodyPr/>
          <a:lstStyle/>
          <a:p>
            <a:pPr>
              <a:defRPr/>
            </a:pPr>
            <a:fld id="{B73FFFB7-C742-4415-AEEE-5E4ED0525953}" type="slidenum">
              <a:rPr lang="en-US" altLang="zh-TW" smtClean="0">
                <a:solidFill>
                  <a:srgbClr val="000000"/>
                </a:solidFill>
              </a:rPr>
              <a:pPr>
                <a:defRPr/>
              </a:pPr>
              <a:t>1</a:t>
            </a:fld>
            <a:endParaRPr lang="en-US" altLang="zh-TW">
              <a:solidFill>
                <a:srgbClr val="000000"/>
              </a:solidFill>
            </a:endParaRPr>
          </a:p>
        </p:txBody>
      </p:sp>
      <p:sp>
        <p:nvSpPr>
          <p:cNvPr id="2052" name="Rectangle 2"/>
          <p:cNvSpPr>
            <a:spLocks noGrp="1" noChangeArrowheads="1"/>
          </p:cNvSpPr>
          <p:nvPr>
            <p:ph type="ctrTitle" idx="4294967295"/>
          </p:nvPr>
        </p:nvSpPr>
        <p:spPr>
          <a:xfrm>
            <a:off x="546100" y="2187179"/>
            <a:ext cx="8140700" cy="1457325"/>
          </a:xfrm>
        </p:spPr>
        <p:txBody>
          <a:bodyPr>
            <a:noAutofit/>
          </a:bodyPr>
          <a:lstStyle/>
          <a:p>
            <a:pPr eaLnBrk="1" hangingPunct="1"/>
            <a:r>
              <a:rPr lang="zh-TW" altLang="en-US" sz="5600" b="1">
                <a:solidFill>
                  <a:schemeClr val="tx1"/>
                </a:solidFill>
                <a:latin typeface="標楷體" pitchFamily="65" charset="-120"/>
              </a:rPr>
              <a:t>區域網路建置實務</a:t>
            </a:r>
            <a:r>
              <a:rPr lang="en-US" altLang="zh-TW" sz="5600" b="1">
                <a:solidFill>
                  <a:schemeClr val="tx1"/>
                </a:solidFill>
                <a:latin typeface="標楷體" pitchFamily="65" charset="-120"/>
              </a:rPr>
              <a:t>(CCNA)</a:t>
            </a:r>
            <a:endParaRPr lang="zh-TW" altLang="en-US" sz="5600" b="1">
              <a:latin typeface="標楷體" pitchFamily="65" charset="-120"/>
            </a:endParaRPr>
          </a:p>
        </p:txBody>
      </p:sp>
      <p:sp>
        <p:nvSpPr>
          <p:cNvPr id="5" name="Rectangle 9"/>
          <p:cNvSpPr txBox="1">
            <a:spLocks noChangeArrowheads="1"/>
          </p:cNvSpPr>
          <p:nvPr/>
        </p:nvSpPr>
        <p:spPr>
          <a:xfrm>
            <a:off x="2171700" y="3644504"/>
            <a:ext cx="4800600" cy="1314450"/>
          </a:xfrm>
          <a:prstGeom prst="rect">
            <a:avLst/>
          </a:prstGeom>
          <a:noFill/>
        </p:spPr>
        <p:txBody>
          <a:bodyPr/>
          <a:lstStyle>
            <a:lvl1pPr marL="342900" indent="-342900" algn="l" rtl="0" eaLnBrk="0" fontAlgn="base" hangingPunct="0">
              <a:spcBef>
                <a:spcPct val="20000"/>
              </a:spcBef>
              <a:spcAft>
                <a:spcPct val="0"/>
              </a:spcAft>
              <a:buChar char="•"/>
              <a:defRPr kumimoji="1" sz="3200">
                <a:solidFill>
                  <a:schemeClr val="tx1"/>
                </a:solidFill>
                <a:latin typeface="+mn-lt"/>
                <a:ea typeface="標楷體" panose="03000509000000000000" pitchFamily="65" charset="-120"/>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標楷體" panose="03000509000000000000" pitchFamily="65" charset="-120"/>
              </a:defRPr>
            </a:lvl2pPr>
            <a:lvl3pPr marL="1143000" indent="-228600" algn="l" rtl="0" eaLnBrk="0" fontAlgn="base" hangingPunct="0">
              <a:spcBef>
                <a:spcPct val="20000"/>
              </a:spcBef>
              <a:spcAft>
                <a:spcPct val="0"/>
              </a:spcAft>
              <a:buChar char="•"/>
              <a:defRPr kumimoji="1" sz="2400">
                <a:solidFill>
                  <a:schemeClr val="tx1"/>
                </a:solidFill>
                <a:latin typeface="+mn-lt"/>
                <a:ea typeface="標楷體" panose="03000509000000000000" pitchFamily="65" charset="-120"/>
              </a:defRPr>
            </a:lvl3pPr>
            <a:lvl4pPr marL="1600200" indent="-228600" algn="l" rtl="0" eaLnBrk="0" fontAlgn="base" hangingPunct="0">
              <a:spcBef>
                <a:spcPct val="20000"/>
              </a:spcBef>
              <a:spcAft>
                <a:spcPct val="0"/>
              </a:spcAft>
              <a:buChar char="–"/>
              <a:defRPr kumimoji="1" sz="2000">
                <a:solidFill>
                  <a:schemeClr val="tx1"/>
                </a:solidFill>
                <a:latin typeface="+mn-lt"/>
                <a:ea typeface="標楷體" panose="03000509000000000000" pitchFamily="65" charset="-120"/>
              </a:defRPr>
            </a:lvl4pPr>
            <a:lvl5pPr marL="2057400" indent="-228600" algn="l" rtl="0" eaLnBrk="0" fontAlgn="base" hangingPunct="0">
              <a:spcBef>
                <a:spcPct val="20000"/>
              </a:spcBef>
              <a:spcAft>
                <a:spcPct val="0"/>
              </a:spcAft>
              <a:buChar char="»"/>
              <a:defRPr kumimoji="1" sz="2000">
                <a:solidFill>
                  <a:schemeClr val="tx1"/>
                </a:solidFill>
                <a:latin typeface="+mn-lt"/>
                <a:ea typeface="標楷體" panose="03000509000000000000" pitchFamily="65" charset="-120"/>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a:lstStyle>
          <a:p>
            <a:pPr marL="0" indent="0" algn="ctr" eaLnBrk="1" hangingPunct="1">
              <a:buNone/>
            </a:pPr>
            <a:r>
              <a:rPr lang="zh-TW" altLang="en-US"/>
              <a:t>國防部資通電軍</a:t>
            </a:r>
            <a:endParaRPr lang="en-US" altLang="zh-TW"/>
          </a:p>
          <a:p>
            <a:pPr marL="0" indent="0" algn="ctr" eaLnBrk="1" hangingPunct="1">
              <a:buNone/>
            </a:pPr>
            <a:r>
              <a:rPr lang="zh-TW" altLang="en-US"/>
              <a:t>資電訓測暨準則發展中心</a:t>
            </a:r>
          </a:p>
        </p:txBody>
      </p:sp>
    </p:spTree>
    <p:extLst>
      <p:ext uri="{BB962C8B-B14F-4D97-AF65-F5344CB8AC3E}">
        <p14:creationId xmlns:p14="http://schemas.microsoft.com/office/powerpoint/2010/main" val="1433191352"/>
      </p:ext>
    </p:extLst>
  </p:cSld>
  <p:clrMapOvr>
    <a:overrideClrMapping bg1="lt1" tx1="dk1" bg2="lt2" tx2="dk2" accent1="accent1" accent2="accent2" accent3="accent3" accent4="accent4" accent5="accent5" accent6="accent6" hlink="hlink" folHlink="folHlink"/>
  </p:clrMapOvr>
  <p:transition/>
  <p:timing/>
</p:sld>
</file>

<file path=ppt/slides/slide10.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8194" name="Rectangle 2"/>
          <p:cNvSpPr>
            <a:spLocks noGrp="1" noChangeArrowheads="1"/>
          </p:cNvSpPr>
          <p:nvPr>
            <p:ph type="title"/>
          </p:nvPr>
        </p:nvSpPr>
        <p:spPr/>
        <p:txBody>
          <a:bodyPr>
            <a:normAutofit/>
          </a:bodyPr>
          <a:lstStyle/>
          <a:p>
            <a:pPr rtl="0"/>
            <a:r>
              <a:rPr lang="en-US" altLang="zh-TW" sz="3000" smtClean="0"/>
              <a:t>1.2</a:t>
            </a:r>
            <a:r>
              <a:rPr lang="zh-TW" altLang="en-US" sz="3000" smtClean="0"/>
              <a:t>網路</a:t>
            </a:r>
            <a:r>
              <a:rPr lang="zh-TW" altLang="en-US" sz="3000"/>
              <a:t>元件</a:t>
            </a:r>
            <a:r>
              <a:rPr lang="en-US" altLang="zh-TW" sz="3000"/>
              <a:t>-</a:t>
            </a:r>
            <a:r>
              <a:rPr lang="zh-TW" altLang="en-US" sz="3000"/>
              <a:t>網路媒體</a:t>
            </a:r>
          </a:p>
        </p:txBody>
      </p:sp>
      <p:sp>
        <p:nvSpPr>
          <p:cNvPr id="8195" name="Rectangle 6"/>
          <p:cNvSpPr>
            <a:spLocks noGrp="1" noChangeArrowheads="1"/>
          </p:cNvSpPr>
          <p:nvPr>
            <p:ph idx="1"/>
          </p:nvPr>
        </p:nvSpPr>
        <p:spPr>
          <a:xfrm>
            <a:off x="144065" y="1656197"/>
            <a:ext cx="8743293" cy="608695"/>
          </a:xfrm>
        </p:spPr>
        <p:txBody>
          <a:bodyPr>
            <a:normAutofit fontScale="47500" lnSpcReduction="20000"/>
          </a:bodyPr>
          <a:lstStyle/>
          <a:p>
            <a:pPr marL="0" indent="0">
              <a:buNone/>
            </a:pPr>
            <a:r>
              <a:rPr lang="zh-TW" altLang="en-US" sz="3900"/>
              <a:t>跨網路通信是通過一個介質進行，它允許消息從源到目的地旅行。 </a:t>
            </a:r>
          </a:p>
          <a:p>
            <a:pPr marL="0" indent="0">
              <a:buNone/>
            </a:pPr>
            <a:r>
              <a:rPr lang="zh-TW"/>
              <a:t> </a:t>
            </a:r>
          </a:p>
        </p:txBody>
      </p:sp>
      <p:graphicFrame>
        <p:nvGraphicFramePr>
          <p:cNvPr id="2" name="Table 1"/>
          <p:cNvGraphicFramePr>
            <a:graphicFrameLocks noGrp="1"/>
          </p:cNvGraphicFramePr>
          <p:nvPr>
            <p:extLst>
              <p:ext uri="{D42A27DB-BD31-4B8C-83A1-F6EECF244321}">
                <p14:modId xmlns:p14="http://schemas.microsoft.com/office/powerpoint/2010/main" val="3577039182"/>
              </p:ext>
            </p:extLst>
          </p:nvPr>
        </p:nvGraphicFramePr>
        <p:xfrm>
          <a:off x="361509" y="2353625"/>
          <a:ext cx="4557822" cy="2787791"/>
        </p:xfrm>
        <a:graphic>
          <a:graphicData uri="http://schemas.openxmlformats.org/drawingml/2006/table">
            <a:tbl>
              <a:tblPr firstRow="1" bandRow="1">
                <a:tableStyleId>{5C22544A-7EE6-4342-B048-85BDC9FD1C3A}</a:tableStyleId>
              </a:tblPr>
              <a:tblGrid>
                <a:gridCol w="2324985">
                  <a:extLst>
                    <a:ext uri="{9D8B030D-6E8A-4147-A177-3AD203B41FA5}">
                      <a16:colId xmlns:a16="http://schemas.microsoft.com/office/drawing/2014/main" val="20000"/>
                    </a:ext>
                  </a:extLst>
                </a:gridCol>
                <a:gridCol w="2232837">
                  <a:extLst>
                    <a:ext uri="{9D8B030D-6E8A-4147-A177-3AD203B41FA5}">
                      <a16:colId xmlns:a16="http://schemas.microsoft.com/office/drawing/2014/main" val="20001"/>
                    </a:ext>
                  </a:extLst>
                </a:gridCol>
              </a:tblGrid>
              <a:tr h="431126">
                <a:tc>
                  <a:txBody>
                    <a:bodyPr vert="horz" wrap="square"/>
                    <a:lstStyle/>
                    <a:p>
                      <a:pPr rtl="0"/>
                      <a:r>
                        <a:rPr lang="zh-TW" sz="1500">
                          <a:latin typeface="標楷體" pitchFamily="65" charset="-120"/>
                          <a:ea typeface="標楷體" panose="03000509000000000000" pitchFamily="65" charset="-120"/>
                        </a:rPr>
                        <a:t>Media Types</a:t>
                      </a:r>
                    </a:p>
                  </a:txBody>
                  <a:tcPr/>
                </a:tc>
                <a:tc>
                  <a:txBody>
                    <a:bodyPr vert="horz" wrap="square"/>
                    <a:lstStyle/>
                    <a:p>
                      <a:pPr rtl="0"/>
                      <a:r>
                        <a:rPr lang="zh-TW" sz="1500">
                          <a:latin typeface="標楷體" pitchFamily="65" charset="-120"/>
                          <a:ea typeface="標楷體" panose="03000509000000000000" pitchFamily="65" charset="-120"/>
                        </a:rPr>
                        <a:t>說明</a:t>
                      </a:r>
                    </a:p>
                  </a:txBody>
                  <a:tcPr/>
                </a:tc>
                <a:extLst>
                  <a:ext uri="{0D108BD9-81ED-4DB2-BD59-A6C34878D82A}">
                    <a16:rowId xmlns:a16="http://schemas.microsoft.com/office/drawing/2014/main" val="10000"/>
                  </a:ext>
                </a:extLst>
              </a:tr>
              <a:tr h="599768">
                <a:tc>
                  <a:txBody>
                    <a:bodyPr vert="horz" wrap="square"/>
                    <a:lstStyle/>
                    <a:p>
                      <a:pPr rtl="0"/>
                      <a:r>
                        <a:rPr lang="zh-TW" sz="1500" b="1" i="0" kern="1200">
                          <a:solidFill>
                            <a:schemeClr val="dk1"/>
                          </a:solidFill>
                          <a:effectLst/>
                          <a:latin typeface="標楷體" pitchFamily="65" charset="-120"/>
                          <a:ea typeface="標楷體" panose="03000509000000000000" pitchFamily="65" charset="-120"/>
                          <a:cs typeface="+mn-cs"/>
                        </a:rPr>
                        <a:t>Metal wires within cables</a:t>
                      </a:r>
                    </a:p>
                  </a:txBody>
                  <a:tcPr/>
                </a:tc>
                <a:tc>
                  <a:txBody>
                    <a:bodyPr vert="horz" wrap="square"/>
                    <a:lstStyle/>
                    <a:p>
                      <a:pPr rtl="0"/>
                      <a:r>
                        <a:rPr lang="zh-TW" sz="1500" b="0" i="0" kern="1200">
                          <a:solidFill>
                            <a:schemeClr val="dk1"/>
                          </a:solidFill>
                          <a:effectLst/>
                          <a:latin typeface="標楷體" pitchFamily="65" charset="-120"/>
                          <a:ea typeface="標楷體" panose="03000509000000000000" pitchFamily="65" charset="-120"/>
                          <a:cs typeface="+mn-cs"/>
                        </a:rPr>
                        <a:t>使用電脈衝</a:t>
                      </a:r>
                    </a:p>
                  </a:txBody>
                  <a:tcPr/>
                </a:tc>
                <a:extLst>
                  <a:ext uri="{0D108BD9-81ED-4DB2-BD59-A6C34878D82A}">
                    <a16:rowId xmlns:a16="http://schemas.microsoft.com/office/drawing/2014/main" val="10001"/>
                  </a:ext>
                </a:extLst>
              </a:tr>
              <a:tr h="846731">
                <a:tc>
                  <a:txBody>
                    <a:bodyPr vert="horz" wrap="square"/>
                    <a:lstStyle/>
                    <a:p>
                      <a:pPr rtl="0"/>
                      <a:r>
                        <a:rPr lang="zh-TW" sz="1500" b="1" i="0" kern="1200">
                          <a:solidFill>
                            <a:schemeClr val="dk1"/>
                          </a:solidFill>
                          <a:effectLst/>
                          <a:latin typeface="標楷體" pitchFamily="65" charset="-120"/>
                          <a:ea typeface="標楷體" panose="03000509000000000000" pitchFamily="65" charset="-120"/>
                          <a:cs typeface="+mn-cs"/>
                        </a:rPr>
                        <a:t>電纜內的玻璃或塑膠纖維 (光纖纜線)</a:t>
                      </a:r>
                    </a:p>
                  </a:txBody>
                  <a:tcPr/>
                </a:tc>
                <a:tc>
                  <a:txBody>
                    <a:bodyPr vert="horz" wrap="square"/>
                    <a:lstStyle/>
                    <a:p>
                      <a:pPr rtl="0"/>
                      <a:r>
                        <a:rPr lang="zh-TW" sz="1500" b="0" i="0" kern="1200">
                          <a:solidFill>
                            <a:schemeClr val="dk1"/>
                          </a:solidFill>
                          <a:effectLst/>
                          <a:latin typeface="標楷體" pitchFamily="65" charset="-120"/>
                          <a:ea typeface="標楷體" panose="03000509000000000000" pitchFamily="65" charset="-120"/>
                          <a:cs typeface="+mn-cs"/>
                        </a:rPr>
                        <a:t>使用光脈衝。</a:t>
                      </a:r>
                    </a:p>
                  </a:txBody>
                  <a:tcPr/>
                </a:tc>
                <a:extLst>
                  <a:ext uri="{0D108BD9-81ED-4DB2-BD59-A6C34878D82A}">
                    <a16:rowId xmlns:a16="http://schemas.microsoft.com/office/drawing/2014/main" val="10002"/>
                  </a:ext>
                </a:extLst>
              </a:tr>
              <a:tr h="910166">
                <a:tc>
                  <a:txBody>
                    <a:bodyPr vert="horz" wrap="square"/>
                    <a:lstStyle/>
                    <a:p>
                      <a:pPr rtl="0"/>
                      <a:r>
                        <a:rPr lang="zh-TW" sz="1500" b="1" i="0" kern="1200">
                          <a:solidFill>
                            <a:schemeClr val="dk1"/>
                          </a:solidFill>
                          <a:effectLst/>
                          <a:latin typeface="標楷體" pitchFamily="65" charset="-120"/>
                          <a:ea typeface="標楷體" panose="03000509000000000000" pitchFamily="65" charset="-120"/>
                          <a:cs typeface="+mn-cs"/>
                        </a:rPr>
                        <a:t>無線傳輸</a:t>
                      </a:r>
                    </a:p>
                  </a:txBody>
                  <a:tcPr/>
                </a:tc>
                <a:tc>
                  <a:txBody>
                    <a:bodyPr vert="horz" wrap="square"/>
                    <a:lstStyle/>
                    <a:p>
                      <a:pPr rtl="0"/>
                      <a:r>
                        <a:rPr lang="zh-TW" sz="1500" b="0" i="0" kern="1200">
                          <a:solidFill>
                            <a:schemeClr val="dk1"/>
                          </a:solidFill>
                          <a:effectLst/>
                          <a:latin typeface="標楷體" pitchFamily="65" charset="-120"/>
                          <a:ea typeface="標楷體" panose="03000509000000000000" pitchFamily="65" charset="-120"/>
                          <a:cs typeface="+mn-cs"/>
                        </a:rPr>
                        <a:t>使用電磁波的特定頻率的調製。</a:t>
                      </a:r>
                    </a:p>
                  </a:txBody>
                  <a:tcPr/>
                </a:tc>
                <a:extLst>
                  <a:ext uri="{0D108BD9-81ED-4DB2-BD59-A6C34878D82A}">
                    <a16:rowId xmlns:a16="http://schemas.microsoft.com/office/drawing/2014/main" val="10003"/>
                  </a:ext>
                </a:extLst>
              </a:tr>
            </a:tbl>
          </a:graphicData>
        </a:graphic>
      </p:graphicFrame>
      <p:pic>
        <p:nvPicPr>
          <p:cNvPr id="4" name="Picture 3"/>
          <p:cNvPicPr>
            <a:picLocks noChangeAspect="1"/>
          </p:cNvPicPr>
          <p:nvPr/>
        </p:nvPicPr>
        <p:blipFill>
          <a:blip r:embed="rId3"/>
          <a:stretch>
            <a:fillRect/>
          </a:stretch>
        </p:blipFill>
        <p:spPr>
          <a:xfrm>
            <a:off x="4919331" y="2264891"/>
            <a:ext cx="3968026" cy="2999973"/>
          </a:xfrm>
          <a:prstGeom prst="rect">
            <a:avLst/>
          </a:prstGeom>
        </p:spPr>
      </p:pic>
      <p:sp>
        <p:nvSpPr>
          <p:cNvPr id="3" name="投影片編號版面配置區 2"/>
          <p:cNvSpPr>
            <a:spLocks noGrp="1"/>
          </p:cNvSpPr>
          <p:nvPr>
            <p:ph type="sldNum" sz="quarter" idx="4"/>
          </p:nvPr>
        </p:nvSpPr>
        <p:spPr/>
        <p:txBody>
          <a:bodyPr/>
          <a:lstStyle/>
          <a:p>
            <a:pPr defTabSz="385754">
              <a:defRPr/>
            </a:pPr>
            <a:fld id="{2F5CCB13-0A32-4557-88E9-079F0C330695}" type="slidenum">
              <a:rPr lang="en-US" kern="0" smtClean="0">
                <a:solidFill>
                  <a:srgbClr val="595959"/>
                </a:solidFill>
              </a:rPr>
              <a:pPr defTabSz="385754">
                <a:defRPr/>
              </a:pPr>
              <a:t>10</a:t>
            </a:fld>
            <a:endParaRPr lang="en-US" kern="0">
              <a:solidFill>
                <a:srgbClr val="595959"/>
              </a:solidFill>
            </a:endParaRPr>
          </a:p>
        </p:txBody>
      </p:sp>
    </p:spTree>
    <p:custDataLst>
      <p:tags r:id="rId4"/>
    </p:custDataLst>
    <p:extLst>
      <p:ext uri="{BB962C8B-B14F-4D97-AF65-F5344CB8AC3E}">
        <p14:creationId xmlns:p14="http://schemas.microsoft.com/office/powerpoint/2010/main" val="1708093178"/>
      </p:ext>
    </p:extLst>
  </p:cSld>
  <p:clrMapOvr>
    <a:masterClrMapping/>
  </p:clrMapOvr>
  <p:transition spd="slow">
    <p:wipe/>
  </p:transition>
  <p:timing/>
</p:sld>
</file>

<file path=ppt/slides/slide100.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1506" name="Rectangle 2"/>
          <p:cNvSpPr>
            <a:spLocks noGrp="1" noChangeArrowheads="1"/>
          </p:cNvSpPr>
          <p:nvPr>
            <p:ph type="title"/>
          </p:nvPr>
        </p:nvSpPr>
        <p:spPr>
          <a:xfrm>
            <a:off x="0" y="857251"/>
            <a:ext cx="9144000" cy="757551"/>
          </a:xfrm>
        </p:spPr>
        <p:txBody>
          <a:bodyPr>
            <a:normAutofit/>
          </a:bodyPr>
          <a:lstStyle/>
          <a:p>
            <a:pPr rtl="0"/>
            <a:r>
              <a:rPr lang="en-US" altLang="zh-TW" sz="3000" smtClean="0"/>
              <a:t>3.4</a:t>
            </a:r>
            <a:r>
              <a:rPr lang="zh-TW" altLang="en-US" sz="3000" smtClean="0"/>
              <a:t>標準</a:t>
            </a:r>
            <a:r>
              <a:rPr lang="zh-TW" altLang="en-US" sz="3000"/>
              <a:t>組織</a:t>
            </a:r>
            <a:r>
              <a:rPr lang="en-US" altLang="zh-TW" sz="3000"/>
              <a:t>-</a:t>
            </a:r>
            <a:r>
              <a:rPr lang="zh-TW" altLang="en-US" sz="3000"/>
              <a:t>開放標準</a:t>
            </a:r>
          </a:p>
        </p:txBody>
      </p:sp>
      <p:sp>
        <p:nvSpPr>
          <p:cNvPr id="55299" name="Rectangle 3"/>
          <p:cNvSpPr>
            <a:spLocks noGrp="1" noChangeArrowheads="1"/>
          </p:cNvSpPr>
          <p:nvPr>
            <p:ph type="body" idx="1"/>
          </p:nvPr>
        </p:nvSpPr>
        <p:spPr>
          <a:xfrm>
            <a:off x="4572000" y="1614802"/>
            <a:ext cx="4401766" cy="3950636"/>
          </a:xfrm>
        </p:spPr>
        <p:txBody>
          <a:bodyPr>
            <a:noAutofit/>
          </a:bodyPr>
          <a:lstStyle/>
          <a:p>
            <a:pPr marL="0" indent="0">
              <a:buNone/>
            </a:pPr>
            <a:r>
              <a:rPr lang="zh-TW" altLang="en-US" sz="2600"/>
              <a:t>開放式標準鼓勵：</a:t>
            </a:r>
          </a:p>
          <a:p>
            <a:pPr rtl="0">
              <a:buFont typeface="Arial" panose="020b0604020202020204" pitchFamily="34" charset="0"/>
              <a:buChar char="•"/>
            </a:pPr>
            <a:r>
              <a:rPr lang="zh-TW" altLang="en-US" sz="2600"/>
              <a:t>互通性</a:t>
            </a:r>
          </a:p>
          <a:p>
            <a:pPr rtl="0">
              <a:buFont typeface="Arial" panose="020b0604020202020204" pitchFamily="34" charset="0"/>
              <a:buChar char="•"/>
            </a:pPr>
            <a:r>
              <a:rPr lang="zh-TW" altLang="en-US" sz="2600"/>
              <a:t>競爭</a:t>
            </a:r>
          </a:p>
          <a:p>
            <a:pPr rtl="0">
              <a:buFont typeface="Arial" panose="020b0604020202020204" pitchFamily="34" charset="0"/>
              <a:buChar char="•"/>
            </a:pPr>
            <a:r>
              <a:rPr lang="zh-TW" altLang="en-US" sz="2600"/>
              <a:t>完整價值</a:t>
            </a:r>
          </a:p>
          <a:p>
            <a:pPr marL="0" indent="0">
              <a:buNone/>
            </a:pPr>
            <a:r>
              <a:rPr lang="zh-TW" altLang="en-US" sz="2600"/>
              <a:t>標準組織包括：</a:t>
            </a:r>
          </a:p>
          <a:p>
            <a:pPr rtl="0">
              <a:buFont typeface="Arial" panose="020b0604020202020204" pitchFamily="34" charset="0"/>
              <a:buChar char="•"/>
            </a:pPr>
            <a:r>
              <a:rPr lang="zh-TW" altLang="en-US" sz="2600"/>
              <a:t>供應商中立 </a:t>
            </a:r>
          </a:p>
          <a:p>
            <a:pPr rtl="0">
              <a:buFont typeface="Arial" panose="020b0604020202020204" pitchFamily="34" charset="0"/>
              <a:buChar char="•"/>
            </a:pPr>
            <a:r>
              <a:rPr lang="zh-TW" altLang="en-US" sz="2600"/>
              <a:t>非營利組織 </a:t>
            </a:r>
          </a:p>
          <a:p>
            <a:pPr rtl="0">
              <a:buFont typeface="Arial" panose="020b0604020202020204" pitchFamily="34" charset="0"/>
              <a:buChar char="•"/>
            </a:pPr>
            <a:r>
              <a:rPr lang="zh-TW" altLang="en-US" sz="2600"/>
              <a:t>成立，以制定和推廣開放標準的概念。 </a:t>
            </a:r>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59659" y="1689891"/>
            <a:ext cx="4308835" cy="30717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投影片編號版面配置區 1"/>
          <p:cNvSpPr>
            <a:spLocks noGrp="1"/>
          </p:cNvSpPr>
          <p:nvPr>
            <p:ph type="sldNum" sz="quarter" idx="4"/>
          </p:nvPr>
        </p:nvSpPr>
        <p:spPr/>
        <p:txBody>
          <a:bodyPr/>
          <a:lstStyle/>
          <a:p>
            <a:pPr defTabSz="385754">
              <a:defRPr/>
            </a:pPr>
            <a:fld id="{2F5CCB13-0A32-4557-88E9-079F0C330695}" type="slidenum">
              <a:rPr lang="en-US" kern="0" smtClean="0">
                <a:solidFill>
                  <a:srgbClr val="595959"/>
                </a:solidFill>
              </a:rPr>
              <a:pPr defTabSz="385754">
                <a:defRPr/>
              </a:pPr>
              <a:t>100</a:t>
            </a:fld>
            <a:endParaRPr lang="en-US" kern="0">
              <a:solidFill>
                <a:srgbClr val="595959"/>
              </a:solidFill>
            </a:endParaRPr>
          </a:p>
        </p:txBody>
      </p:sp>
    </p:spTree>
    <p:extLst>
      <p:ext uri="{BB962C8B-B14F-4D97-AF65-F5344CB8AC3E}">
        <p14:creationId xmlns:p14="http://schemas.microsoft.com/office/powerpoint/2010/main" val="4031089877"/>
      </p:ext>
    </p:extLst>
  </p:cSld>
  <p:clrMapOvr>
    <a:masterClrMapping/>
  </p:clrMapOvr>
  <p:transition spd="slow">
    <p:wipe/>
  </p:transition>
  <p:timing/>
</p:sld>
</file>

<file path=ppt/slides/slide1000.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noAutofit/>
          </a:bodyPr>
          <a:lstStyle/>
          <a:p>
            <a:pPr marL="169859" indent="-169859">
              <a:spcAft>
                <a:spcPts val="600"/>
              </a:spcAft>
              <a:buFont typeface="Wingdings" panose="05000000000000000000" pitchFamily="2" charset="2"/>
            </a:pPr>
            <a:r>
              <a:rPr lang="en-US" altLang="zh-TW" sz="2700"/>
              <a:t>32.5</a:t>
            </a:r>
            <a:r>
              <a:rPr lang="zh-TW" altLang="en-US" sz="2700" smtClean="0"/>
              <a:t>設定</a:t>
            </a:r>
            <a:r>
              <a:rPr lang="zh-TW" altLang="en-US" sz="2700"/>
              <a:t>靜態主機路由</a:t>
            </a:r>
            <a:br>
              <a:rPr lang="en-US" sz="2700"/>
            </a:br>
            <a:r>
              <a:rPr lang="zh-TW" altLang="en-US" sz="2700"/>
              <a:t>驗證靜態主機路由</a:t>
            </a:r>
          </a:p>
        </p:txBody>
      </p:sp>
      <p:sp>
        <p:nvSpPr>
          <p:cNvPr id="5" name="Content Placeholder 4">
            <a:extLst>
              <a:ext uri="{FF2B5EF4-FFF2-40B4-BE49-F238E27FC236}">
                <a16:creationId xmlns:a16="http://schemas.microsoft.com/office/drawing/2014/main" id="{781FC384-28C4-C443-8D7D-F78EEC18346C}"/>
              </a:ext>
            </a:extLst>
          </p:cNvPr>
          <p:cNvSpPr>
            <a:spLocks noGrp="1"/>
          </p:cNvSpPr>
          <p:nvPr>
            <p:ph idx="1"/>
          </p:nvPr>
        </p:nvSpPr>
        <p:spPr>
          <a:xfrm>
            <a:off x="474662" y="1589087"/>
            <a:ext cx="8280057" cy="322263"/>
          </a:xfrm>
        </p:spPr>
        <p:txBody>
          <a:bodyPr/>
          <a:lstStyle/>
          <a:p>
            <a:pPr marL="0" indent="0" algn="l"/>
            <a:r>
              <a:rPr lang="zh-TW" altLang="en-US" sz="1600">
                <a:solidFill>
                  <a:srgbClr val="000000"/>
                </a:solidFill>
              </a:rPr>
              <a:t>檢閱 </a:t>
            </a:r>
            <a:r>
              <a:rPr lang="en-US" altLang="zh-TW" sz="1600">
                <a:solidFill>
                  <a:srgbClr val="000000"/>
                </a:solidFill>
              </a:rPr>
              <a:t>IPv4 </a:t>
            </a:r>
            <a:r>
              <a:rPr lang="zh-TW" altLang="en-US" sz="1600">
                <a:solidFill>
                  <a:srgbClr val="000000"/>
                </a:solidFill>
              </a:rPr>
              <a:t>和 </a:t>
            </a:r>
            <a:r>
              <a:rPr lang="en-US" altLang="zh-TW" sz="1600">
                <a:solidFill>
                  <a:srgbClr val="000000"/>
                </a:solidFill>
              </a:rPr>
              <a:t>IPv6 </a:t>
            </a:r>
            <a:r>
              <a:rPr lang="zh-TW" altLang="en-US" sz="1600">
                <a:solidFill>
                  <a:srgbClr val="000000"/>
                </a:solidFill>
              </a:rPr>
              <a:t>路由表會驗證路由是否處於作用中狀態。</a:t>
            </a:r>
          </a:p>
        </p:txBody>
      </p:sp>
      <p:pic>
        <p:nvPicPr>
          <p:cNvPr id="4" name="Picture 3">
            <a:extLst>
              <a:ext uri="{FF2B5EF4-FFF2-40B4-BE49-F238E27FC236}">
                <a16:creationId xmlns:a16="http://schemas.microsoft.com/office/drawing/2014/main" id="{FBDCE70A-C6E1-4729-92F0-BDC10723DB6A}"/>
              </a:ext>
            </a:extLst>
          </p:cNvPr>
          <p:cNvPicPr>
            <a:picLocks noChangeAspect="1"/>
          </p:cNvPicPr>
          <p:nvPr/>
        </p:nvPicPr>
        <p:blipFill>
          <a:blip r:embed="rId3"/>
          <a:stretch>
            <a:fillRect/>
          </a:stretch>
        </p:blipFill>
        <p:spPr>
          <a:xfrm>
            <a:off x="1945712" y="2013770"/>
            <a:ext cx="5252577" cy="3417339"/>
          </a:xfrm>
          <a:prstGeom prst="rect">
            <a:avLst/>
          </a:prstGeom>
        </p:spPr>
      </p:pic>
      <p:sp>
        <p:nvSpPr>
          <p:cNvPr id="2" name="投影片編號版面配置區 1"/>
          <p:cNvSpPr>
            <a:spLocks noGrp="1"/>
          </p:cNvSpPr>
          <p:nvPr>
            <p:ph type="sldNum" sz="quarter" idx="12"/>
          </p:nvPr>
        </p:nvSpPr>
        <p:spPr/>
        <p:txBody>
          <a:bodyPr/>
          <a:lstStyle/>
          <a:p>
            <a:fld id="{4FAB73BC-B049-4115-A692-8D63A059BFB8}" type="slidenum">
              <a:rPr lang="en-US" smtClean="0"/>
              <a:t>1000</a:t>
            </a:fld>
            <a:endParaRPr lang="en-US"/>
          </a:p>
        </p:txBody>
      </p:sp>
    </p:spTree>
    <p:extLst>
      <p:ext uri="{BB962C8B-B14F-4D97-AF65-F5344CB8AC3E}">
        <p14:creationId xmlns:p14="http://schemas.microsoft.com/office/powerpoint/2010/main" val="15189614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1001.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noAutofit/>
          </a:bodyPr>
          <a:lstStyle/>
          <a:p>
            <a:pPr marL="169859" indent="-169859">
              <a:spcAft>
                <a:spcPts val="600"/>
              </a:spcAft>
              <a:buFont typeface="Wingdings" panose="05000000000000000000" pitchFamily="2" charset="2"/>
            </a:pPr>
            <a:r>
              <a:rPr lang="en-US" altLang="zh-TW" sz="2700"/>
              <a:t>32.5</a:t>
            </a:r>
            <a:r>
              <a:rPr lang="zh-TW" altLang="en-US" sz="2700" smtClean="0"/>
              <a:t>設定</a:t>
            </a:r>
            <a:r>
              <a:rPr lang="zh-TW" altLang="en-US" sz="2700"/>
              <a:t>靜態主機路由</a:t>
            </a:r>
            <a:br>
              <a:rPr lang="en-US" sz="2700"/>
            </a:br>
            <a:r>
              <a:rPr lang="zh-TW" altLang="en-US" sz="2700"/>
              <a:t>用鏈路本機下一跳設定 </a:t>
            </a:r>
            <a:r>
              <a:rPr lang="en-US" altLang="zh-TW" sz="2700"/>
              <a:t>IPv6 </a:t>
            </a:r>
            <a:r>
              <a:rPr lang="zh-TW" altLang="en-US" sz="2700"/>
              <a:t>靜態主機路由</a:t>
            </a:r>
          </a:p>
        </p:txBody>
      </p:sp>
      <p:sp>
        <p:nvSpPr>
          <p:cNvPr id="5" name="Content Placeholder 4">
            <a:extLst>
              <a:ext uri="{FF2B5EF4-FFF2-40B4-BE49-F238E27FC236}">
                <a16:creationId xmlns:a16="http://schemas.microsoft.com/office/drawing/2014/main" id="{781FC384-28C4-C443-8D7D-F78EEC18346C}"/>
              </a:ext>
            </a:extLst>
          </p:cNvPr>
          <p:cNvSpPr>
            <a:spLocks noGrp="1"/>
          </p:cNvSpPr>
          <p:nvPr>
            <p:ph idx="1"/>
          </p:nvPr>
        </p:nvSpPr>
        <p:spPr>
          <a:xfrm>
            <a:off x="474662" y="1589088"/>
            <a:ext cx="8280057" cy="1325562"/>
          </a:xfrm>
        </p:spPr>
        <p:txBody>
          <a:bodyPr/>
          <a:lstStyle/>
          <a:p>
            <a:pPr marL="0" indent="0" algn="l"/>
            <a:r>
              <a:rPr lang="zh-TW" altLang="en-US" sz="1600">
                <a:solidFill>
                  <a:srgbClr val="000000"/>
                </a:solidFill>
              </a:rPr>
              <a:t>對於 </a:t>
            </a:r>
            <a:r>
              <a:rPr lang="en-US" altLang="zh-TW" sz="1600">
                <a:solidFill>
                  <a:srgbClr val="000000"/>
                </a:solidFill>
              </a:rPr>
              <a:t>IPv6 </a:t>
            </a:r>
            <a:r>
              <a:rPr lang="zh-TW" altLang="en-US" sz="1600">
                <a:solidFill>
                  <a:srgbClr val="000000"/>
                </a:solidFill>
              </a:rPr>
              <a:t>靜態路由，下一跳位址可以是相鄰路由器的鏈路本地位址。不過，使用鏈路本地位址作為下一個跳躍點時，你必須指定介面類型和介面編號，如範例所示。首先，移除原始 </a:t>
            </a:r>
            <a:r>
              <a:rPr lang="en-US" altLang="zh-TW" sz="1600">
                <a:solidFill>
                  <a:srgbClr val="000000"/>
                </a:solidFill>
              </a:rPr>
              <a:t>IPv6 </a:t>
            </a:r>
            <a:r>
              <a:rPr lang="zh-TW" altLang="en-US" sz="1600">
                <a:solidFill>
                  <a:srgbClr val="000000"/>
                </a:solidFill>
              </a:rPr>
              <a:t>靜態主機路由，然後設定與伺服器的 </a:t>
            </a:r>
            <a:r>
              <a:rPr lang="en-US" altLang="zh-TW" sz="1600">
                <a:solidFill>
                  <a:srgbClr val="000000"/>
                </a:solidFill>
              </a:rPr>
              <a:t>IPv6 </a:t>
            </a:r>
            <a:r>
              <a:rPr lang="zh-TW" altLang="en-US" sz="1600">
                <a:solidFill>
                  <a:srgbClr val="000000"/>
                </a:solidFill>
              </a:rPr>
              <a:t>地址和 </a:t>
            </a:r>
            <a:r>
              <a:rPr lang="en-US" altLang="zh-TW" sz="1600">
                <a:solidFill>
                  <a:srgbClr val="000000"/>
                </a:solidFill>
              </a:rPr>
              <a:t>ISP </a:t>
            </a:r>
            <a:r>
              <a:rPr lang="zh-TW" altLang="en-US" sz="1600">
                <a:solidFill>
                  <a:srgbClr val="000000"/>
                </a:solidFill>
              </a:rPr>
              <a:t>路由器的 </a:t>
            </a:r>
            <a:r>
              <a:rPr lang="en-US" altLang="zh-TW" sz="1600">
                <a:solidFill>
                  <a:srgbClr val="000000"/>
                </a:solidFill>
              </a:rPr>
              <a:t>IPv6 </a:t>
            </a:r>
            <a:r>
              <a:rPr lang="zh-TW" altLang="en-US" sz="1600">
                <a:solidFill>
                  <a:srgbClr val="000000"/>
                </a:solidFill>
              </a:rPr>
              <a:t>鏈路本地位址的完全指定的路由。</a:t>
            </a:r>
          </a:p>
        </p:txBody>
      </p:sp>
      <p:pic>
        <p:nvPicPr>
          <p:cNvPr id="2" name="Picture 1">
            <a:extLst>
              <a:ext uri="{FF2B5EF4-FFF2-40B4-BE49-F238E27FC236}">
                <a16:creationId xmlns:a16="http://schemas.microsoft.com/office/drawing/2014/main" id="{A1BF8A9D-C4F4-4E95-AB3D-4B9D1768F3F6}"/>
              </a:ext>
            </a:extLst>
          </p:cNvPr>
          <p:cNvPicPr>
            <a:picLocks noChangeAspect="1"/>
          </p:cNvPicPr>
          <p:nvPr/>
        </p:nvPicPr>
        <p:blipFill>
          <a:blip r:embed="rId3"/>
          <a:stretch>
            <a:fillRect/>
          </a:stretch>
        </p:blipFill>
        <p:spPr>
          <a:xfrm>
            <a:off x="1329716" y="3007682"/>
            <a:ext cx="6484570" cy="2271303"/>
          </a:xfrm>
          <a:prstGeom prst="rect">
            <a:avLst/>
          </a:prstGeom>
        </p:spPr>
      </p:pic>
      <p:sp>
        <p:nvSpPr>
          <p:cNvPr id="4" name="投影片編號版面配置區 3"/>
          <p:cNvSpPr>
            <a:spLocks noGrp="1"/>
          </p:cNvSpPr>
          <p:nvPr>
            <p:ph type="sldNum" sz="quarter" idx="12"/>
          </p:nvPr>
        </p:nvSpPr>
        <p:spPr/>
        <p:txBody>
          <a:bodyPr/>
          <a:lstStyle/>
          <a:p>
            <a:fld id="{4FAB73BC-B049-4115-A692-8D63A059BFB8}" type="slidenum">
              <a:rPr lang="en-US" smtClean="0"/>
              <a:t>1001</a:t>
            </a:fld>
            <a:endParaRPr lang="en-US"/>
          </a:p>
        </p:txBody>
      </p:sp>
    </p:spTree>
    <p:extLst>
      <p:ext uri="{BB962C8B-B14F-4D97-AF65-F5344CB8AC3E}">
        <p14:creationId xmlns:p14="http://schemas.microsoft.com/office/powerpoint/2010/main" val="339922958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1002.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1505"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noAutofit/>
          </a:bodyPr>
          <a:lstStyle/>
          <a:p>
            <a:pPr marL="169859" indent="-169859">
              <a:lnSpc>
                <a:spcPct val="90000"/>
              </a:lnSpc>
              <a:spcAft>
                <a:spcPts val="600"/>
              </a:spcAft>
              <a:buFont typeface="Wingdings" panose="05000000000000000000" pitchFamily="2" charset="2"/>
            </a:pPr>
            <a:r>
              <a:rPr lang="en-US" altLang="zh-TW" sz="2700" smtClean="0">
                <a:solidFill>
                  <a:srgbClr val="004C69"/>
                </a:solidFill>
              </a:rPr>
              <a:t>32.6</a:t>
            </a:r>
            <a:r>
              <a:rPr lang="zh-TW" altLang="en-US" sz="2700" smtClean="0">
                <a:solidFill>
                  <a:srgbClr val="004C69"/>
                </a:solidFill>
              </a:rPr>
              <a:t>我</a:t>
            </a:r>
            <a:r>
              <a:rPr lang="zh-TW" altLang="en-US" sz="2700">
                <a:solidFill>
                  <a:srgbClr val="004C69"/>
                </a:solidFill>
              </a:rPr>
              <a:t>在本單元中學到了什麼？ </a:t>
            </a:r>
          </a:p>
        </p:txBody>
      </p:sp>
      <p:sp>
        <p:nvSpPr>
          <p:cNvPr id="3" name="Content Placeholder 2">
            <a:extLst>
              <a:ext uri="{FF2B5EF4-FFF2-40B4-BE49-F238E27FC236}">
                <a16:creationId xmlns:a16="http://schemas.microsoft.com/office/drawing/2014/main" id="{4BBBA220-DF56-2545-AAF3-1EA9660F29CD}"/>
              </a:ext>
            </a:extLst>
          </p:cNvPr>
          <p:cNvSpPr>
            <a:spLocks noGrp="1"/>
          </p:cNvSpPr>
          <p:nvPr>
            <p:ph idx="1"/>
          </p:nvPr>
        </p:nvSpPr>
        <p:spPr>
          <a:xfrm>
            <a:off x="590550" y="760845"/>
            <a:ext cx="8186291" cy="4155319"/>
          </a:xfrm>
        </p:spPr>
        <p:txBody>
          <a:bodyPr>
            <a:noAutofit/>
          </a:bodyPr>
          <a:lstStyle/>
          <a:p>
            <a:pPr>
              <a:spcBef>
                <a:spcPct val="0"/>
              </a:spcBef>
              <a:spcAft>
                <a:spcPct val="0"/>
              </a:spcAft>
              <a:buFont typeface="Arial" panose="020b0604020202020204" pitchFamily="34" charset="0"/>
              <a:buChar char="•"/>
            </a:pPr>
            <a:r>
              <a:rPr lang="zh-TW" altLang="en-US" sz="2000"/>
              <a:t>靜態路由可以設定為了 </a:t>
            </a:r>
            <a:r>
              <a:rPr lang="en-US" altLang="zh-TW" sz="2000"/>
              <a:t>IPv4 </a:t>
            </a:r>
            <a:r>
              <a:rPr lang="zh-TW" altLang="en-US" sz="2000"/>
              <a:t>和 </a:t>
            </a:r>
            <a:r>
              <a:rPr lang="en-US" altLang="zh-TW" sz="2000"/>
              <a:t>IPv6</a:t>
            </a:r>
            <a:r>
              <a:rPr lang="zh-TW" altLang="en-US" sz="2000"/>
              <a:t>。這兩種協定都支援下列類型的靜態路由：標準靜態路由、預設靜態路由、浮動靜態路由和摘要靜態路由。 </a:t>
            </a:r>
          </a:p>
          <a:p>
            <a:pPr>
              <a:spcBef>
                <a:spcPct val="0"/>
              </a:spcBef>
              <a:spcAft>
                <a:spcPct val="0"/>
              </a:spcAft>
              <a:buFont typeface="Arial" panose="020b0604020202020204" pitchFamily="34" charset="0"/>
              <a:buChar char="•"/>
            </a:pPr>
            <a:r>
              <a:rPr lang="zh-TW" altLang="en-US" sz="2000"/>
              <a:t>設定靜態路由時，下一個跳躍點可以由 </a:t>
            </a:r>
            <a:r>
              <a:rPr lang="en-US" altLang="zh-TW" sz="2000"/>
              <a:t>IP </a:t>
            </a:r>
            <a:r>
              <a:rPr lang="zh-TW" altLang="en-US" sz="2000"/>
              <a:t>位址、離開的介面或兩者來識別。指定目的地的方式會建立下列三種靜態路由類型之一：下一個跳躍點、直接連線，以及完全指定。 </a:t>
            </a:r>
          </a:p>
          <a:p>
            <a:pPr>
              <a:spcBef>
                <a:spcPct val="0"/>
              </a:spcBef>
              <a:spcAft>
                <a:spcPct val="0"/>
              </a:spcAft>
              <a:buFont typeface="Arial" panose="020b0604020202020204" pitchFamily="34" charset="0"/>
              <a:buChar char="•"/>
            </a:pPr>
            <a:r>
              <a:rPr lang="en-US" altLang="zh-TW" sz="2000"/>
              <a:t>IPv4 </a:t>
            </a:r>
            <a:r>
              <a:rPr lang="zh-TW" altLang="en-US" sz="2000"/>
              <a:t>靜態路由使用以下全域設定命令設定： </a:t>
            </a:r>
            <a:r>
              <a:rPr lang="en-US" altLang="zh-TW" sz="2000" err="1"/>
              <a:t>ip route network-address subnet-mask { ip-address | exit-intf [ip=address] } [distance]. </a:t>
            </a:r>
          </a:p>
          <a:p>
            <a:pPr>
              <a:spcBef>
                <a:spcPct val="0"/>
              </a:spcBef>
              <a:spcAft>
                <a:spcPct val="0"/>
              </a:spcAft>
              <a:buFont typeface="Arial" panose="020b0604020202020204" pitchFamily="34" charset="0"/>
              <a:buChar char="•"/>
            </a:pPr>
            <a:r>
              <a:rPr lang="en-US" altLang="zh-TW" sz="2000"/>
              <a:t>IPv6 </a:t>
            </a:r>
            <a:r>
              <a:rPr lang="zh-TW" altLang="en-US" sz="2000"/>
              <a:t>靜態路由設定使用以下全域設定命令設定： </a:t>
            </a:r>
            <a:r>
              <a:rPr lang="en-US" altLang="zh-TW" sz="2000"/>
              <a:t>ipv6 route ipv6-prefix/prefix-length { ipv6-address | exit-intf [ipv6-address]} [distance]. </a:t>
            </a:r>
          </a:p>
          <a:p>
            <a:pPr>
              <a:spcBef>
                <a:spcPct val="0"/>
              </a:spcBef>
              <a:spcAft>
                <a:spcPct val="0"/>
              </a:spcAft>
              <a:buFont typeface="Arial" panose="020b0604020202020204" pitchFamily="34" charset="0"/>
              <a:buChar char="•"/>
            </a:pPr>
            <a:r>
              <a:rPr lang="zh-TW" altLang="en-US" sz="2000"/>
              <a:t>在下一跳靜態路由中，只會指定下一跳 </a:t>
            </a:r>
            <a:r>
              <a:rPr lang="en-US" altLang="zh-TW" sz="2000"/>
              <a:t>IP </a:t>
            </a:r>
            <a:r>
              <a:rPr lang="zh-TW" altLang="en-US" sz="2000"/>
              <a:t>位址。送出介面衍生自下一個跳躍點。 </a:t>
            </a:r>
          </a:p>
          <a:p>
            <a:pPr>
              <a:spcBef>
                <a:spcPct val="0"/>
              </a:spcBef>
              <a:spcAft>
                <a:spcPct val="0"/>
              </a:spcAft>
              <a:buFont typeface="Arial" panose="020b0604020202020204" pitchFamily="34" charset="0"/>
              <a:buChar char="•"/>
            </a:pPr>
            <a:r>
              <a:rPr lang="zh-TW" altLang="en-US" sz="2000"/>
              <a:t>設定靜態路由時，另一個選項是使用送出介面來指定下一跳位址。直接連接的靜態路由只能與點對點序列介面搭配使用。 </a:t>
            </a:r>
          </a:p>
          <a:p>
            <a:pPr>
              <a:spcBef>
                <a:spcPct val="0"/>
              </a:spcBef>
              <a:spcAft>
                <a:spcPct val="0"/>
              </a:spcAft>
              <a:buFont typeface="Arial" panose="020b0604020202020204" pitchFamily="34" charset="0"/>
              <a:buChar char="•"/>
            </a:pPr>
            <a:r>
              <a:rPr lang="zh-TW" altLang="en-US" sz="2000"/>
              <a:t>在完全指定的靜態路由中，會指定送出介面和下一跳 </a:t>
            </a:r>
            <a:r>
              <a:rPr lang="en-US" altLang="zh-TW" sz="2000"/>
              <a:t>IP </a:t>
            </a:r>
            <a:r>
              <a:rPr lang="zh-TW" altLang="en-US" sz="2000"/>
              <a:t>位址。當送出介面是一個多重存取介面，這種形式的靜態路由被使用，並且有必要明確地標識下一個跳躍點。下一個跳躍點必須直接連線到指定的送出介面。 </a:t>
            </a:r>
          </a:p>
          <a:p>
            <a:pPr>
              <a:spcBef>
                <a:spcPct val="0"/>
              </a:spcBef>
              <a:spcAft>
                <a:spcPct val="0"/>
              </a:spcAft>
              <a:buFont typeface="Arial" panose="020b0604020202020204" pitchFamily="34" charset="0"/>
              <a:buChar char="•"/>
            </a:pPr>
            <a:r>
              <a:rPr lang="zh-TW" altLang="en-US" sz="2000"/>
              <a:t>在完全指定的 </a:t>
            </a:r>
            <a:r>
              <a:rPr lang="en-US" altLang="zh-TW" sz="2000"/>
              <a:t>IPv6 </a:t>
            </a:r>
            <a:r>
              <a:rPr lang="zh-TW" altLang="en-US" sz="2000"/>
              <a:t>靜態路由中，會指定送出介面和下一跳 </a:t>
            </a:r>
            <a:r>
              <a:rPr lang="en-US" altLang="zh-TW" sz="2000"/>
              <a:t>IPv6 </a:t>
            </a:r>
            <a:r>
              <a:rPr lang="zh-TW" altLang="en-US" sz="2000"/>
              <a:t>位址。</a:t>
            </a:r>
          </a:p>
        </p:txBody>
      </p:sp>
      <p:sp>
        <p:nvSpPr>
          <p:cNvPr id="2" name="投影片編號版面配置區 1"/>
          <p:cNvSpPr>
            <a:spLocks noGrp="1"/>
          </p:cNvSpPr>
          <p:nvPr>
            <p:ph type="sldNum" sz="quarter" idx="4"/>
          </p:nvPr>
        </p:nvSpPr>
        <p:spPr/>
        <p:txBody>
          <a:bodyPr/>
          <a:lstStyle/>
          <a:p>
            <a:pPr defTabSz="385754">
              <a:defRPr/>
            </a:pPr>
            <a:fld id="{2F5CCB13-0A32-4557-88E9-079F0C330695}" type="slidenum">
              <a:rPr lang="en-US" kern="0" smtClean="0">
                <a:solidFill>
                  <a:srgbClr val="595959"/>
                </a:solidFill>
              </a:rPr>
              <a:pPr defTabSz="385754">
                <a:defRPr/>
              </a:pPr>
              <a:t>1002</a:t>
            </a:fld>
            <a:endParaRPr lang="en-US" kern="0">
              <a:solidFill>
                <a:srgbClr val="595959"/>
              </a:solidFill>
            </a:endParaRPr>
          </a:p>
        </p:txBody>
      </p:sp>
    </p:spTree>
    <p:custDataLst>
      <p:tags r:id="rId3"/>
    </p:custDataLst>
    <p:extLst>
      <p:ext uri="{BB962C8B-B14F-4D97-AF65-F5344CB8AC3E}">
        <p14:creationId xmlns:p14="http://schemas.microsoft.com/office/powerpoint/2010/main" val="3059194687"/>
      </p:ext>
    </p:extLst>
  </p:cSld>
  <p:clrMapOvr>
    <a:masterClrMapping/>
  </p:clrMapOvr>
  <p:transition spd="slow">
    <p:wipe/>
  </p:transition>
  <p:timing/>
</p:sld>
</file>

<file path=ppt/slides/slide1003.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1505"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noAutofit/>
          </a:bodyPr>
          <a:lstStyle/>
          <a:p>
            <a:pPr marL="169859" indent="-169859">
              <a:lnSpc>
                <a:spcPct val="90000"/>
              </a:lnSpc>
              <a:spcAft>
                <a:spcPts val="600"/>
              </a:spcAft>
              <a:buFont typeface="Wingdings" panose="05000000000000000000" pitchFamily="2" charset="2"/>
            </a:pPr>
            <a:r>
              <a:rPr lang="en-US" altLang="zh-TW" sz="2700" smtClean="0">
                <a:solidFill>
                  <a:srgbClr val="004C69"/>
                </a:solidFill>
              </a:rPr>
              <a:t>32.6</a:t>
            </a:r>
            <a:r>
              <a:rPr lang="zh-TW" altLang="en-US" sz="2700" smtClean="0">
                <a:solidFill>
                  <a:srgbClr val="004C69"/>
                </a:solidFill>
              </a:rPr>
              <a:t>我</a:t>
            </a:r>
            <a:r>
              <a:rPr lang="zh-TW" altLang="en-US" sz="2700">
                <a:solidFill>
                  <a:srgbClr val="004C69"/>
                </a:solidFill>
              </a:rPr>
              <a:t>在本單元中學到了什麼？</a:t>
            </a:r>
            <a:r>
              <a:rPr lang="en-US" altLang="zh-TW" sz="2700">
                <a:solidFill>
                  <a:srgbClr val="004C69"/>
                </a:solidFill>
              </a:rPr>
              <a:t>(</a:t>
            </a:r>
            <a:r>
              <a:rPr lang="zh-TW" altLang="en-US" sz="2700">
                <a:solidFill>
                  <a:srgbClr val="004C69"/>
                </a:solidFill>
              </a:rPr>
              <a:t>續</a:t>
            </a:r>
            <a:r>
              <a:rPr lang="en-US" altLang="zh-TW" sz="2700">
                <a:solidFill>
                  <a:srgbClr val="004C69"/>
                </a:solidFill>
              </a:rPr>
              <a:t>)</a:t>
            </a:r>
          </a:p>
        </p:txBody>
      </p:sp>
      <p:sp>
        <p:nvSpPr>
          <p:cNvPr id="3" name="Content Placeholder 2">
            <a:extLst>
              <a:ext uri="{FF2B5EF4-FFF2-40B4-BE49-F238E27FC236}">
                <a16:creationId xmlns:a16="http://schemas.microsoft.com/office/drawing/2014/main" id="{4BBBA220-DF56-2545-AAF3-1EA9660F29CD}"/>
              </a:ext>
            </a:extLst>
          </p:cNvPr>
          <p:cNvSpPr>
            <a:spLocks noGrp="1"/>
          </p:cNvSpPr>
          <p:nvPr>
            <p:ph idx="1"/>
          </p:nvPr>
        </p:nvSpPr>
        <p:spPr>
          <a:xfrm>
            <a:off x="479121" y="1656195"/>
            <a:ext cx="8533888" cy="4155319"/>
          </a:xfrm>
        </p:spPr>
        <p:txBody>
          <a:bodyPr/>
          <a:lstStyle/>
          <a:p>
            <a:pPr>
              <a:spcBef>
                <a:spcPct val="0"/>
              </a:spcBef>
              <a:spcAft>
                <a:spcPct val="0"/>
              </a:spcAft>
              <a:buFont typeface="Arial" panose="020b0604020202020204" pitchFamily="34" charset="0"/>
              <a:buChar char="•"/>
            </a:pPr>
            <a:r>
              <a:rPr lang="zh-TW" altLang="en-US" sz="2000"/>
              <a:t>預設靜態路由是與所有封包都匹配的路由。 </a:t>
            </a:r>
          </a:p>
          <a:p>
            <a:pPr>
              <a:spcBef>
                <a:spcPct val="0"/>
              </a:spcBef>
              <a:spcAft>
                <a:spcPct val="0"/>
              </a:spcAft>
              <a:buFont typeface="Arial" panose="020b0604020202020204" pitchFamily="34" charset="0"/>
              <a:buChar char="•"/>
            </a:pPr>
            <a:r>
              <a:rPr lang="zh-TW" altLang="en-US" sz="2000"/>
              <a:t>將邊綠路由器連接到服務提供者網路和末稍路由器時，通常會使用預設靜態路由。</a:t>
            </a:r>
          </a:p>
          <a:p>
            <a:pPr>
              <a:spcBef>
                <a:spcPct val="0"/>
              </a:spcBef>
              <a:spcAft>
                <a:spcPct val="0"/>
              </a:spcAft>
              <a:buFont typeface="Arial" panose="020b0604020202020204" pitchFamily="34" charset="0"/>
              <a:buChar char="•"/>
            </a:pPr>
            <a:r>
              <a:rPr lang="zh-TW" altLang="en-US" sz="2000"/>
              <a:t>設定一個 </a:t>
            </a:r>
            <a:r>
              <a:rPr lang="en-US" altLang="zh-TW" sz="2000"/>
              <a:t>IPv4 </a:t>
            </a:r>
            <a:r>
              <a:rPr lang="zh-TW" altLang="en-US" sz="2000"/>
              <a:t>預設靜態路由的語法類似於設定其他 </a:t>
            </a:r>
            <a:r>
              <a:rPr lang="en-US" altLang="zh-TW" sz="2000"/>
              <a:t>IPv4 </a:t>
            </a:r>
            <a:r>
              <a:rPr lang="zh-TW" altLang="en-US" sz="2000"/>
              <a:t>靜態路由，但網路位址是 </a:t>
            </a:r>
            <a:r>
              <a:rPr lang="en-US" altLang="zh-TW" sz="2000"/>
              <a:t>0.0.0.0 </a:t>
            </a:r>
            <a:r>
              <a:rPr lang="zh-TW" altLang="en-US" sz="2000"/>
              <a:t>和子網路遮罩是 </a:t>
            </a:r>
            <a:r>
              <a:rPr lang="en-US" altLang="zh-TW" sz="2000"/>
              <a:t>0.0.0.0</a:t>
            </a:r>
            <a:r>
              <a:rPr lang="zh-TW" altLang="en-US" sz="2000"/>
              <a:t>。 </a:t>
            </a:r>
          </a:p>
          <a:p>
            <a:pPr>
              <a:spcBef>
                <a:spcPct val="0"/>
              </a:spcBef>
              <a:spcAft>
                <a:spcPct val="0"/>
              </a:spcAft>
              <a:buFont typeface="Arial" panose="020b0604020202020204" pitchFamily="34" charset="0"/>
              <a:buChar char="•"/>
            </a:pPr>
            <a:r>
              <a:rPr lang="en-US" altLang="zh-TW" sz="2000"/>
              <a:t>IPv6 </a:t>
            </a:r>
            <a:r>
              <a:rPr lang="zh-TW" altLang="en-US" sz="2000"/>
              <a:t>預設靜態路由的命令語法類似於任何其他 </a:t>
            </a:r>
            <a:r>
              <a:rPr lang="en-US" altLang="zh-TW" sz="2000"/>
              <a:t>IPv6 </a:t>
            </a:r>
            <a:r>
              <a:rPr lang="zh-TW" altLang="en-US" sz="2000"/>
              <a:t>靜態路由，不同之處在於 </a:t>
            </a:r>
            <a:r>
              <a:rPr lang="en-US" altLang="zh-TW" sz="2000"/>
              <a:t>ipv6-</a:t>
            </a:r>
            <a:r>
              <a:rPr lang="zh-TW" altLang="en-US" sz="2000"/>
              <a:t>前置碼</a:t>
            </a:r>
            <a:r>
              <a:rPr lang="en-US" altLang="zh-TW" sz="2000"/>
              <a:t>/</a:t>
            </a:r>
            <a:r>
              <a:rPr lang="zh-TW" altLang="en-US" sz="2000"/>
              <a:t>前置碼長度是 </a:t>
            </a:r>
            <a:r>
              <a:rPr lang="en-US" altLang="zh-TW" sz="2000"/>
              <a:t>::/0</a:t>
            </a:r>
            <a:r>
              <a:rPr lang="zh-TW" altLang="en-US" sz="2000"/>
              <a:t>，它匹配所有路由。 </a:t>
            </a:r>
          </a:p>
          <a:p>
            <a:pPr>
              <a:spcBef>
                <a:spcPct val="0"/>
              </a:spcBef>
              <a:spcAft>
                <a:spcPct val="0"/>
              </a:spcAft>
              <a:buFont typeface="Arial" panose="020b0604020202020204" pitchFamily="34" charset="0"/>
              <a:buChar char="•"/>
            </a:pPr>
            <a:r>
              <a:rPr lang="zh-TW" altLang="en-US" sz="2000"/>
              <a:t>浮動靜態路由是用來在連結失敗時提供主要靜態或動態路由的備份路徑的靜態路由。 </a:t>
            </a:r>
          </a:p>
          <a:p>
            <a:pPr>
              <a:spcBef>
                <a:spcPct val="0"/>
              </a:spcBef>
              <a:spcAft>
                <a:spcPct val="0"/>
              </a:spcAft>
              <a:buFont typeface="Arial" panose="020b0604020202020204" pitchFamily="34" charset="0"/>
              <a:buChar char="•"/>
            </a:pPr>
            <a:r>
              <a:rPr lang="zh-TW" altLang="en-US" sz="2000"/>
              <a:t>浮動靜態路由設定為比主要路由更高的管理距離。預設情況下，靜態路由的管理距離為 </a:t>
            </a:r>
            <a:r>
              <a:rPr lang="en-US" altLang="zh-TW" sz="2000"/>
              <a:t>1</a:t>
            </a:r>
            <a:r>
              <a:rPr lang="zh-TW" altLang="en-US" sz="2000"/>
              <a:t>，使它們比從動態路由協定學到的路由更優先。 </a:t>
            </a:r>
          </a:p>
          <a:p>
            <a:pPr>
              <a:spcBef>
                <a:spcPct val="0"/>
              </a:spcBef>
              <a:spcAft>
                <a:spcPct val="0"/>
              </a:spcAft>
              <a:buFont typeface="Arial" panose="020b0604020202020204" pitchFamily="34" charset="0"/>
              <a:buChar char="•"/>
            </a:pPr>
            <a:r>
              <a:rPr lang="en-US" altLang="zh-TW" sz="2000"/>
              <a:t>IP </a:t>
            </a:r>
            <a:r>
              <a:rPr lang="zh-TW" altLang="en-US" sz="2000"/>
              <a:t>浮動靜態路由是使用距離參數來指定管理距離來設定的。 </a:t>
            </a:r>
          </a:p>
          <a:p>
            <a:pPr>
              <a:spcBef>
                <a:spcPct val="0"/>
              </a:spcBef>
              <a:spcAft>
                <a:spcPct val="0"/>
              </a:spcAft>
              <a:buFont typeface="Arial" panose="020b0604020202020204" pitchFamily="34" charset="0"/>
              <a:buChar char="•"/>
            </a:pPr>
            <a:r>
              <a:rPr lang="zh-TW" altLang="en-US" sz="2000"/>
              <a:t>主機路由是具有 </a:t>
            </a:r>
            <a:r>
              <a:rPr lang="en-US" altLang="zh-TW" sz="2000"/>
              <a:t>32 </a:t>
            </a:r>
            <a:r>
              <a:rPr lang="zh-TW" altLang="en-US" sz="2000"/>
              <a:t>位元遮罩或 </a:t>
            </a:r>
            <a:r>
              <a:rPr lang="en-US" altLang="zh-TW" sz="2000"/>
              <a:t>IPv6 </a:t>
            </a:r>
            <a:r>
              <a:rPr lang="zh-TW" altLang="en-US" sz="2000"/>
              <a:t>地址與 </a:t>
            </a:r>
            <a:r>
              <a:rPr lang="en-US" altLang="zh-TW" sz="2000"/>
              <a:t>128 </a:t>
            </a:r>
            <a:r>
              <a:rPr lang="zh-TW" altLang="en-US" sz="2000"/>
              <a:t>位元遮罩的 </a:t>
            </a:r>
            <a:r>
              <a:rPr lang="en-US" altLang="zh-TW" sz="2000"/>
              <a:t>IPv4 </a:t>
            </a:r>
            <a:r>
              <a:rPr lang="zh-TW" altLang="en-US" sz="2000"/>
              <a:t>地址。 </a:t>
            </a:r>
          </a:p>
          <a:p>
            <a:pPr>
              <a:spcBef>
                <a:spcPct val="0"/>
              </a:spcBef>
              <a:spcAft>
                <a:spcPct val="0"/>
              </a:spcAft>
            </a:pPr>
            <a:endParaRPr lang="en-US" sz="1400"/>
          </a:p>
        </p:txBody>
      </p:sp>
      <p:sp>
        <p:nvSpPr>
          <p:cNvPr id="2" name="投影片編號版面配置區 1"/>
          <p:cNvSpPr>
            <a:spLocks noGrp="1"/>
          </p:cNvSpPr>
          <p:nvPr>
            <p:ph type="sldNum" sz="quarter" idx="4"/>
          </p:nvPr>
        </p:nvSpPr>
        <p:spPr/>
        <p:txBody>
          <a:bodyPr/>
          <a:lstStyle/>
          <a:p>
            <a:pPr defTabSz="385754">
              <a:defRPr/>
            </a:pPr>
            <a:fld id="{2F5CCB13-0A32-4557-88E9-079F0C330695}" type="slidenum">
              <a:rPr lang="en-US" kern="0" smtClean="0">
                <a:solidFill>
                  <a:srgbClr val="595959"/>
                </a:solidFill>
              </a:rPr>
              <a:pPr defTabSz="385754">
                <a:defRPr/>
              </a:pPr>
              <a:t>1003</a:t>
            </a:fld>
            <a:endParaRPr lang="en-US" kern="0">
              <a:solidFill>
                <a:srgbClr val="595959"/>
              </a:solidFill>
            </a:endParaRPr>
          </a:p>
        </p:txBody>
      </p:sp>
    </p:spTree>
    <p:custDataLst>
      <p:tags r:id="rId3"/>
    </p:custDataLst>
    <p:extLst>
      <p:ext uri="{BB962C8B-B14F-4D97-AF65-F5344CB8AC3E}">
        <p14:creationId xmlns:p14="http://schemas.microsoft.com/office/powerpoint/2010/main" val="3340528082"/>
      </p:ext>
    </p:extLst>
  </p:cSld>
  <p:clrMapOvr>
    <a:masterClrMapping/>
  </p:clrMapOvr>
  <p:transition spd="slow">
    <p:wipe/>
  </p:transition>
  <p:timing/>
</p:sld>
</file>

<file path=ppt/slides/slide1004.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1505"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noAutofit/>
          </a:bodyPr>
          <a:lstStyle/>
          <a:p>
            <a:pPr marL="169859" indent="-169859">
              <a:lnSpc>
                <a:spcPct val="90000"/>
              </a:lnSpc>
              <a:spcAft>
                <a:spcPts val="600"/>
              </a:spcAft>
              <a:buFont typeface="Wingdings" panose="05000000000000000000" pitchFamily="2" charset="2"/>
            </a:pPr>
            <a:r>
              <a:rPr lang="en-US" altLang="zh-TW" sz="2700">
                <a:solidFill>
                  <a:srgbClr val="004C69"/>
                </a:solidFill>
              </a:rPr>
              <a:t>32.6</a:t>
            </a:r>
            <a:r>
              <a:rPr lang="zh-TW" altLang="en-US" sz="2700" smtClean="0">
                <a:solidFill>
                  <a:srgbClr val="004C69"/>
                </a:solidFill>
              </a:rPr>
              <a:t>我</a:t>
            </a:r>
            <a:r>
              <a:rPr lang="zh-TW" altLang="en-US" sz="2700">
                <a:solidFill>
                  <a:srgbClr val="004C69"/>
                </a:solidFill>
              </a:rPr>
              <a:t>在本單元中學到了什麼？</a:t>
            </a:r>
            <a:r>
              <a:rPr lang="en-US" altLang="zh-TW" sz="2700">
                <a:solidFill>
                  <a:srgbClr val="004C69"/>
                </a:solidFill>
              </a:rPr>
              <a:t>(</a:t>
            </a:r>
            <a:r>
              <a:rPr lang="zh-TW" altLang="en-US" sz="2700">
                <a:solidFill>
                  <a:srgbClr val="004C69"/>
                </a:solidFill>
              </a:rPr>
              <a:t>續</a:t>
            </a:r>
            <a:r>
              <a:rPr lang="en-US" altLang="zh-TW" sz="2700">
                <a:solidFill>
                  <a:srgbClr val="004C69"/>
                </a:solidFill>
              </a:rPr>
              <a:t>)</a:t>
            </a:r>
          </a:p>
        </p:txBody>
      </p:sp>
      <p:sp>
        <p:nvSpPr>
          <p:cNvPr id="3" name="Content Placeholder 2">
            <a:extLst>
              <a:ext uri="{FF2B5EF4-FFF2-40B4-BE49-F238E27FC236}">
                <a16:creationId xmlns:a16="http://schemas.microsoft.com/office/drawing/2014/main" id="{4BBBA220-DF56-2545-AAF3-1EA9660F29CD}"/>
              </a:ext>
            </a:extLst>
          </p:cNvPr>
          <p:cNvSpPr>
            <a:spLocks noGrp="1"/>
          </p:cNvSpPr>
          <p:nvPr>
            <p:ph idx="1"/>
          </p:nvPr>
        </p:nvSpPr>
        <p:spPr>
          <a:xfrm>
            <a:off x="760957" y="1656195"/>
            <a:ext cx="8101739" cy="4155319"/>
          </a:xfrm>
        </p:spPr>
        <p:txBody>
          <a:bodyPr/>
          <a:lstStyle/>
          <a:p>
            <a:pPr>
              <a:spcBef>
                <a:spcPct val="0"/>
              </a:spcBef>
              <a:spcAft>
                <a:spcPct val="0"/>
              </a:spcAft>
              <a:buFont typeface="Arial" panose="020b0604020202020204" pitchFamily="34" charset="0"/>
              <a:buChar char="•"/>
            </a:pPr>
            <a:r>
              <a:rPr lang="zh-TW" altLang="en-US" sz="2000"/>
              <a:t>有三種方式可以將主機路由新增至路由表：在路由器上設定 </a:t>
            </a:r>
            <a:r>
              <a:rPr lang="en-US" altLang="zh-TW" sz="2000"/>
              <a:t>IP </a:t>
            </a:r>
            <a:r>
              <a:rPr lang="zh-TW" altLang="en-US" sz="2000"/>
              <a:t>位址時自動安裝、設定為靜態主機路由，或透過此單元未涵蓋的其他方法自動取得。 </a:t>
            </a:r>
          </a:p>
          <a:p>
            <a:pPr>
              <a:spcBef>
                <a:spcPct val="0"/>
              </a:spcBef>
              <a:spcAft>
                <a:spcPct val="0"/>
              </a:spcAft>
              <a:buFont typeface="Arial" panose="020b0604020202020204" pitchFamily="34" charset="0"/>
              <a:buChar char="•"/>
            </a:pPr>
            <a:r>
              <a:rPr lang="zh-TW" altLang="en-US" sz="2000"/>
              <a:t>當路由器上設定介面位址時，</a:t>
            </a:r>
            <a:r>
              <a:rPr lang="en-US" altLang="zh-TW" sz="2000"/>
              <a:t>Cisco IOS </a:t>
            </a:r>
            <a:r>
              <a:rPr lang="zh-TW" altLang="en-US" sz="2000"/>
              <a:t>會自動安裝主機路由，也稱為本機主機路由。 </a:t>
            </a:r>
          </a:p>
          <a:p>
            <a:pPr>
              <a:spcBef>
                <a:spcPct val="0"/>
              </a:spcBef>
              <a:spcAft>
                <a:spcPct val="0"/>
              </a:spcAft>
              <a:buFont typeface="Arial" panose="020b0604020202020204" pitchFamily="34" charset="0"/>
              <a:buChar char="•"/>
            </a:pPr>
            <a:r>
              <a:rPr lang="zh-TW" altLang="en-US" sz="2000"/>
              <a:t>主機路由可以是手動設定的靜態路由，將流量導向至特定目的地裝置。 </a:t>
            </a:r>
          </a:p>
          <a:p>
            <a:pPr>
              <a:spcBef>
                <a:spcPct val="0"/>
              </a:spcBef>
              <a:spcAft>
                <a:spcPct val="0"/>
              </a:spcAft>
              <a:buFont typeface="Arial" panose="020b0604020202020204" pitchFamily="34" charset="0"/>
              <a:buChar char="•"/>
            </a:pPr>
            <a:r>
              <a:rPr lang="zh-TW" altLang="en-US" sz="2000"/>
              <a:t>對於 </a:t>
            </a:r>
            <a:r>
              <a:rPr lang="en-US" altLang="zh-TW" sz="2000"/>
              <a:t>IPv6 </a:t>
            </a:r>
            <a:r>
              <a:rPr lang="zh-TW" altLang="en-US" sz="2000"/>
              <a:t>靜態路由，下一跳位址可以是相鄰路由器的鏈路本地位址；不過，使用鏈路本地位址做為下一個跳躍點時，你必須指定介面類型和介面號碼。若要執行這項操作，移除原始 </a:t>
            </a:r>
            <a:r>
              <a:rPr lang="en-US" altLang="zh-TW" sz="2000"/>
              <a:t>IPv6 </a:t>
            </a:r>
            <a:r>
              <a:rPr lang="zh-TW" altLang="en-US" sz="2000"/>
              <a:t>靜態主機路由，然後完全指定的路由設定與伺服器的 </a:t>
            </a:r>
            <a:r>
              <a:rPr lang="en-US" altLang="zh-TW" sz="2000"/>
              <a:t>IPv6 </a:t>
            </a:r>
            <a:r>
              <a:rPr lang="zh-TW" altLang="en-US" sz="2000"/>
              <a:t>位址和 </a:t>
            </a:r>
            <a:r>
              <a:rPr lang="en-US" altLang="zh-TW" sz="2000"/>
              <a:t>ISP </a:t>
            </a:r>
            <a:r>
              <a:rPr lang="zh-TW" altLang="en-US" sz="2000"/>
              <a:t>路由器的 </a:t>
            </a:r>
            <a:r>
              <a:rPr lang="en-US" altLang="zh-TW" sz="2000"/>
              <a:t>IPv6 </a:t>
            </a:r>
            <a:r>
              <a:rPr lang="zh-TW" altLang="en-US" sz="2000"/>
              <a:t>鏈路本地位址。</a:t>
            </a:r>
          </a:p>
          <a:p>
            <a:pPr>
              <a:spcBef>
                <a:spcPct val="0"/>
              </a:spcBef>
              <a:spcAft>
                <a:spcPct val="0"/>
              </a:spcAft>
            </a:pPr>
            <a:endParaRPr lang="en-US" sz="1400"/>
          </a:p>
        </p:txBody>
      </p:sp>
      <p:sp>
        <p:nvSpPr>
          <p:cNvPr id="2" name="投影片編號版面配置區 1"/>
          <p:cNvSpPr>
            <a:spLocks noGrp="1"/>
          </p:cNvSpPr>
          <p:nvPr>
            <p:ph type="sldNum" sz="quarter" idx="4"/>
          </p:nvPr>
        </p:nvSpPr>
        <p:spPr/>
        <p:txBody>
          <a:bodyPr/>
          <a:lstStyle/>
          <a:p>
            <a:pPr defTabSz="385754">
              <a:defRPr/>
            </a:pPr>
            <a:fld id="{2F5CCB13-0A32-4557-88E9-079F0C330695}" type="slidenum">
              <a:rPr lang="en-US" kern="0" smtClean="0">
                <a:solidFill>
                  <a:srgbClr val="595959"/>
                </a:solidFill>
              </a:rPr>
              <a:pPr defTabSz="385754">
                <a:defRPr/>
              </a:pPr>
              <a:t>1004</a:t>
            </a:fld>
            <a:endParaRPr lang="en-US" kern="0">
              <a:solidFill>
                <a:srgbClr val="595959"/>
              </a:solidFill>
            </a:endParaRPr>
          </a:p>
        </p:txBody>
      </p:sp>
    </p:spTree>
    <p:custDataLst>
      <p:tags r:id="rId3"/>
    </p:custDataLst>
    <p:extLst>
      <p:ext uri="{BB962C8B-B14F-4D97-AF65-F5344CB8AC3E}">
        <p14:creationId xmlns:p14="http://schemas.microsoft.com/office/powerpoint/2010/main" val="3407946712"/>
      </p:ext>
    </p:extLst>
  </p:cSld>
  <p:clrMapOvr>
    <a:masterClrMapping/>
  </p:clrMapOvr>
  <p:transition spd="slow">
    <p:wipe/>
  </p:transition>
  <p:timing/>
</p:sld>
</file>

<file path=ppt/slides/slide1005.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56321" name="Rectangle 2"/>
          <p:cNvSpPr>
            <a:spLocks noGrp="1" noChangeArrowheads="1"/>
          </p:cNvSpPr>
          <p:nvPr>
            <p:ph type="title"/>
          </p:nvPr>
        </p:nvSpPr>
        <p:spPr>
          <a:xfrm>
            <a:off x="1" y="898645"/>
            <a:ext cx="9144000" cy="609056"/>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noAutofit/>
          </a:bodyPr>
          <a:lstStyle/>
          <a:p>
            <a:pPr marL="169859" indent="-169859">
              <a:lnSpc>
                <a:spcPct val="90000"/>
              </a:lnSpc>
              <a:spcAft>
                <a:spcPts val="600"/>
              </a:spcAft>
              <a:buFont typeface="Wingdings" panose="05000000000000000000" pitchFamily="2" charset="2"/>
            </a:pPr>
            <a:r>
              <a:rPr lang="en-US" altLang="zh-TW" sz="2700" smtClean="0">
                <a:solidFill>
                  <a:srgbClr val="004C69"/>
                </a:solidFill>
              </a:rPr>
              <a:t>IP </a:t>
            </a:r>
            <a:r>
              <a:rPr lang="zh-TW" altLang="en-US" sz="2700">
                <a:solidFill>
                  <a:srgbClr val="004C69"/>
                </a:solidFill>
              </a:rPr>
              <a:t>靜態路由</a:t>
            </a:r>
            <a:br>
              <a:rPr lang="en-US" sz="2700">
                <a:solidFill>
                  <a:srgbClr val="004C69"/>
                </a:solidFill>
              </a:rPr>
            </a:br>
            <a:r>
              <a:rPr lang="zh-TW" altLang="en-US" sz="2700">
                <a:solidFill>
                  <a:srgbClr val="004C69"/>
                </a:solidFill>
              </a:rPr>
              <a:t>新詞彙和命令</a:t>
            </a:r>
          </a:p>
        </p:txBody>
      </p:sp>
      <p:sp>
        <p:nvSpPr>
          <p:cNvPr id="2" name="Content Placeholder 1">
            <a:extLst>
              <a:ext uri="{FF2B5EF4-FFF2-40B4-BE49-F238E27FC236}">
                <a16:creationId xmlns:a16="http://schemas.microsoft.com/office/drawing/2014/main" id="{24BC69AB-46D4-B341-AA9E-B6E1189E5BDD}"/>
              </a:ext>
            </a:extLst>
          </p:cNvPr>
          <p:cNvSpPr>
            <a:spLocks noGrp="1"/>
          </p:cNvSpPr>
          <p:nvPr>
            <p:ph idx="1"/>
          </p:nvPr>
        </p:nvSpPr>
        <p:spPr>
          <a:xfrm>
            <a:off x="507320" y="1768519"/>
            <a:ext cx="8464448" cy="3664219"/>
          </a:xfrm>
        </p:spPr>
        <p:txBody>
          <a:bodyPr/>
          <a:lstStyle/>
          <a:p>
            <a:pPr>
              <a:spcBef>
                <a:spcPct val="0"/>
              </a:spcBef>
              <a:spcAft>
                <a:spcPct val="0"/>
              </a:spcAft>
            </a:pPr>
            <a:r>
              <a:rPr lang="zh-TW" altLang="en-US" sz="1200"/>
              <a:t>靜態路由</a:t>
            </a:r>
          </a:p>
          <a:p>
            <a:pPr>
              <a:spcBef>
                <a:spcPct val="0"/>
              </a:spcBef>
              <a:spcAft>
                <a:spcPct val="0"/>
              </a:spcAft>
            </a:pPr>
            <a:r>
              <a:rPr lang="zh-TW" altLang="en-US" sz="1200"/>
              <a:t>預設靜態路由</a:t>
            </a:r>
          </a:p>
          <a:p>
            <a:pPr>
              <a:spcBef>
                <a:spcPct val="0"/>
              </a:spcBef>
              <a:spcAft>
                <a:spcPct val="0"/>
              </a:spcAft>
            </a:pPr>
            <a:r>
              <a:rPr lang="zh-TW" altLang="en-US" sz="1200"/>
              <a:t>浮動靜態路由</a:t>
            </a:r>
          </a:p>
          <a:p>
            <a:pPr>
              <a:spcBef>
                <a:spcPct val="0"/>
              </a:spcBef>
              <a:spcAft>
                <a:spcPct val="0"/>
              </a:spcAft>
            </a:pPr>
            <a:r>
              <a:rPr lang="zh-TW" altLang="en-US" sz="1200"/>
              <a:t>摘要靜態路由</a:t>
            </a:r>
          </a:p>
          <a:p>
            <a:pPr>
              <a:spcBef>
                <a:spcPct val="0"/>
              </a:spcBef>
              <a:spcAft>
                <a:spcPct val="0"/>
              </a:spcAft>
            </a:pPr>
            <a:r>
              <a:rPr lang="zh-TW" altLang="en-US" sz="1200"/>
              <a:t>下一跳路由</a:t>
            </a:r>
          </a:p>
          <a:p>
            <a:pPr>
              <a:spcBef>
                <a:spcPct val="0"/>
              </a:spcBef>
              <a:spcAft>
                <a:spcPct val="0"/>
              </a:spcAft>
            </a:pPr>
            <a:r>
              <a:rPr lang="zh-TW" altLang="en-US" sz="1200"/>
              <a:t>直連靜態路由</a:t>
            </a:r>
          </a:p>
          <a:p>
            <a:pPr>
              <a:spcBef>
                <a:spcPct val="0"/>
              </a:spcBef>
              <a:spcAft>
                <a:spcPct val="0"/>
              </a:spcAft>
            </a:pPr>
            <a:r>
              <a:rPr lang="zh-TW" altLang="en-US" sz="1200"/>
              <a:t>完全指定的靜態路由</a:t>
            </a:r>
          </a:p>
          <a:p>
            <a:pPr>
              <a:spcBef>
                <a:spcPct val="0"/>
              </a:spcBef>
              <a:spcAft>
                <a:spcPct val="0"/>
              </a:spcAft>
            </a:pPr>
            <a:r>
              <a:rPr lang="en-US" altLang="zh-TW" sz="1200" b="1">
                <a:latin typeface="Courier New" panose="02070309020205020404" pitchFamily="49" charset="0"/>
                <a:cs typeface="Courier New" panose="02070309020205020404" pitchFamily="49" charset="0"/>
              </a:rPr>
              <a:t>ip route network-address subnet-mask { ip-address | exit-intf [ip-address]} [distance]</a:t>
            </a:r>
          </a:p>
          <a:p>
            <a:pPr>
              <a:spcBef>
                <a:spcPct val="0"/>
              </a:spcBef>
              <a:spcAft>
                <a:spcPct val="0"/>
              </a:spcAft>
            </a:pPr>
            <a:r>
              <a:rPr lang="en-US" altLang="zh-TW" sz="1200" b="1">
                <a:latin typeface="Courier New" panose="02070309020205020404" pitchFamily="49" charset="0"/>
                <a:cs typeface="Courier New" panose="02070309020205020404" pitchFamily="49" charset="0"/>
              </a:rPr>
              <a:t>ipv6 route ipv6-prefix/prefix-length {ipv6-address | exit-intf [ipv6-address]} [distance]</a:t>
            </a:r>
          </a:p>
          <a:p>
            <a:pPr>
              <a:spcBef>
                <a:spcPct val="0"/>
              </a:spcBef>
              <a:spcAft>
                <a:spcPct val="0"/>
              </a:spcAft>
            </a:pPr>
            <a:r>
              <a:rPr lang="en-US" altLang="zh-TW" sz="1200" b="1">
                <a:latin typeface="Courier New" panose="02070309020205020404" pitchFamily="49" charset="0"/>
                <a:cs typeface="Courier New" panose="02070309020205020404" pitchFamily="49" charset="0"/>
              </a:rPr>
              <a:t>show ip route static</a:t>
            </a:r>
          </a:p>
          <a:p>
            <a:pPr>
              <a:spcBef>
                <a:spcPct val="0"/>
              </a:spcBef>
              <a:spcAft>
                <a:spcPct val="0"/>
              </a:spcAft>
            </a:pPr>
            <a:r>
              <a:rPr lang="en-US" altLang="zh-TW" sz="1200" b="1">
                <a:latin typeface="Courier New" panose="02070309020205020404" pitchFamily="49" charset="0"/>
                <a:cs typeface="Courier New" panose="02070309020205020404" pitchFamily="49" charset="0"/>
              </a:rPr>
              <a:t>show ipv6 route static</a:t>
            </a:r>
          </a:p>
          <a:p>
            <a:pPr>
              <a:spcBef>
                <a:spcPct val="0"/>
              </a:spcBef>
              <a:spcAft>
                <a:spcPct val="0"/>
              </a:spcAft>
            </a:pPr>
            <a:r>
              <a:rPr lang="zh-TW" altLang="en-US" sz="1200"/>
              <a:t>四零路由</a:t>
            </a:r>
          </a:p>
          <a:p>
            <a:pPr>
              <a:spcBef>
                <a:spcPct val="0"/>
              </a:spcBef>
              <a:spcAft>
                <a:spcPct val="0"/>
              </a:spcAft>
            </a:pPr>
            <a:r>
              <a:rPr lang="en-US" altLang="zh-TW" sz="1200" b="1">
                <a:latin typeface="Courier New" panose="02070309020205020404" pitchFamily="49" charset="0"/>
                <a:cs typeface="Courier New" panose="02070309020205020404" pitchFamily="49" charset="0"/>
              </a:rPr>
              <a:t>ip route 0.0.0.0 0.0.0.0 {ip-address | exit-intf}</a:t>
            </a:r>
          </a:p>
          <a:p>
            <a:pPr>
              <a:spcBef>
                <a:spcPct val="0"/>
              </a:spcBef>
              <a:spcAft>
                <a:spcPct val="0"/>
              </a:spcAft>
            </a:pPr>
            <a:r>
              <a:rPr lang="en-US" altLang="zh-TW" sz="1200" b="1">
                <a:latin typeface="Courier New" panose="02070309020205020404" pitchFamily="49" charset="0"/>
                <a:cs typeface="Courier New" panose="02070309020205020404" pitchFamily="49" charset="0"/>
              </a:rPr>
              <a:t>ipv6 route ::/0 {ipv6-address | exit-intf}</a:t>
            </a:r>
          </a:p>
          <a:p>
            <a:pPr>
              <a:spcBef>
                <a:spcPct val="0"/>
              </a:spcBef>
              <a:spcAft>
                <a:spcPct val="0"/>
              </a:spcAft>
            </a:pPr>
            <a:r>
              <a:rPr lang="zh-TW" altLang="en-US" sz="1200"/>
              <a:t>主機路由</a:t>
            </a:r>
          </a:p>
          <a:p>
            <a:pPr>
              <a:spcBef>
                <a:spcPct val="0"/>
              </a:spcBef>
              <a:spcAft>
                <a:spcPct val="0"/>
              </a:spcAft>
            </a:pPr>
            <a:r>
              <a:rPr lang="zh-TW" altLang="en-US" sz="1200"/>
              <a:t>本地主機路由</a:t>
            </a:r>
          </a:p>
          <a:p>
            <a:pPr>
              <a:spcBef>
                <a:spcPct val="0"/>
              </a:spcBef>
              <a:spcAft>
                <a:spcPct val="0"/>
              </a:spcAft>
            </a:pPr>
            <a:r>
              <a:rPr lang="zh-TW" altLang="en-US" sz="1200"/>
              <a:t>靜態主機路由</a:t>
            </a:r>
          </a:p>
          <a:p>
            <a:pPr>
              <a:spcBef>
                <a:spcPct val="0"/>
              </a:spcBef>
              <a:spcAft>
                <a:spcPct val="0"/>
              </a:spcAft>
            </a:pPr>
            <a:endParaRPr lang="en-US" sz="1200"/>
          </a:p>
        </p:txBody>
      </p:sp>
      <p:sp>
        <p:nvSpPr>
          <p:cNvPr id="3" name="投影片編號版面配置區 2"/>
          <p:cNvSpPr>
            <a:spLocks noGrp="1"/>
          </p:cNvSpPr>
          <p:nvPr>
            <p:ph type="sldNum" sz="quarter" idx="4"/>
          </p:nvPr>
        </p:nvSpPr>
        <p:spPr/>
        <p:txBody>
          <a:bodyPr/>
          <a:lstStyle/>
          <a:p>
            <a:pPr defTabSz="385754">
              <a:defRPr/>
            </a:pPr>
            <a:fld id="{2F5CCB13-0A32-4557-88E9-079F0C330695}" type="slidenum">
              <a:rPr lang="en-US" kern="0" smtClean="0">
                <a:solidFill>
                  <a:srgbClr val="595959"/>
                </a:solidFill>
              </a:rPr>
              <a:pPr defTabSz="385754">
                <a:defRPr/>
              </a:pPr>
              <a:t>1005</a:t>
            </a:fld>
            <a:endParaRPr lang="en-US" kern="0">
              <a:solidFill>
                <a:srgbClr val="595959"/>
              </a:solidFill>
            </a:endParaRPr>
          </a:p>
        </p:txBody>
      </p:sp>
    </p:spTree>
    <p:custDataLst>
      <p:tags r:id="rId3"/>
    </p:custDataLst>
    <p:extLst>
      <p:ext uri="{BB962C8B-B14F-4D97-AF65-F5344CB8AC3E}">
        <p14:creationId xmlns:p14="http://schemas.microsoft.com/office/powerpoint/2010/main" val="2475416052"/>
      </p:ext>
    </p:extLst>
  </p:cSld>
  <p:clrMapOvr>
    <a:masterClrMapping/>
  </p:clrMapOvr>
  <p:transition spd="slow">
    <p:wipe/>
  </p:transition>
  <p:timing/>
</p:sld>
</file>

<file path=ppt/slides/slide1006.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6" name="Title 5"/>
          <p:cNvSpPr>
            <a:spLocks noGrp="1"/>
          </p:cNvSpPr>
          <p:nvPr>
            <p:ph type="ctrTitle"/>
          </p:nvPr>
        </p:nvSpPr>
        <p:spPr/>
        <p:txBody>
          <a:bodyPr>
            <a:noAutofit/>
          </a:bodyPr>
          <a:lstStyle/>
          <a:p>
            <a:r>
              <a:rPr lang="zh-TW" altLang="en-US" sz="5000">
                <a:solidFill>
                  <a:schemeClr val="tx1"/>
                </a:solidFill>
              </a:rPr>
              <a:t>第三十三</a:t>
            </a:r>
            <a:r>
              <a:rPr lang="zh-TW" altLang="en-US" sz="5000" smtClean="0">
                <a:solidFill>
                  <a:schemeClr val="tx1"/>
                </a:solidFill>
              </a:rPr>
              <a:t>章</a:t>
            </a:r>
            <a:br>
              <a:rPr lang="en-US" altLang="zh-TW" sz="5000" smtClean="0">
                <a:solidFill>
                  <a:schemeClr val="tx1"/>
                </a:solidFill>
              </a:rPr>
            </a:br>
            <a:br>
              <a:rPr lang="en-US" altLang="zh-TW" sz="5000">
                <a:solidFill>
                  <a:schemeClr val="tx1"/>
                </a:solidFill>
              </a:rPr>
            </a:br>
            <a:r>
              <a:rPr lang="zh-TW" altLang="en-US" sz="5000" smtClean="0">
                <a:solidFill>
                  <a:schemeClr val="tx1"/>
                </a:solidFill>
              </a:rPr>
              <a:t>故障</a:t>
            </a:r>
            <a:r>
              <a:rPr lang="zh-TW" altLang="en-US" sz="5000">
                <a:solidFill>
                  <a:schemeClr val="tx1"/>
                </a:solidFill>
              </a:rPr>
              <a:t>排除靜態和預設路由</a:t>
            </a:r>
          </a:p>
        </p:txBody>
      </p:sp>
      <p:sp>
        <p:nvSpPr>
          <p:cNvPr id="7" name="Subtitle 6"/>
          <p:cNvSpPr>
            <a:spLocks noGrp="1"/>
          </p:cNvSpPr>
          <p:nvPr>
            <p:ph type="subTitle" idx="1"/>
          </p:nvPr>
        </p:nvSpPr>
        <p:spPr/>
        <p:txBody>
          <a:bodyPr/>
          <a:lstStyle/>
          <a:p>
            <a:pPr defTabSz="457189">
              <a:lnSpc>
                <a:spcPct val="100000"/>
              </a:lnSpc>
              <a:spcBef>
                <a:spcPct val="0"/>
              </a:spcBef>
              <a:defRPr/>
            </a:pPr>
            <a:r>
              <a:rPr lang="zh-TW">
                <a:solidFill>
                  <a:schemeClr val="accent5">
                    <a:lumMod val="40000"/>
                    <a:lumOff val="60000"/>
                  </a:schemeClr>
                </a:solidFill>
              </a:rPr>
              <a:t>交換、路由和無線基礎  v7.0 版 (SRWE)</a:t>
            </a:r>
          </a:p>
          <a:p>
            <a:endParaRPr lang="en-US"/>
          </a:p>
        </p:txBody>
      </p:sp>
      <p:sp>
        <p:nvSpPr>
          <p:cNvPr id="2" name="投影片編號版面配置區 1"/>
          <p:cNvSpPr>
            <a:spLocks noGrp="1"/>
          </p:cNvSpPr>
          <p:nvPr>
            <p:ph type="sldNum" sz="quarter" idx="12"/>
          </p:nvPr>
        </p:nvSpPr>
        <p:spPr/>
        <p:txBody>
          <a:bodyPr/>
          <a:lstStyle/>
          <a:p>
            <a:fld id="{38C68405-D8B3-49C2-9037-9F8C36DB7603}" type="slidenum">
              <a:rPr lang="en-US" altLang="zh-TW" smtClean="0"/>
              <a:t>1006</a:t>
            </a:fld>
            <a:endParaRPr lang="en-US" altLang="zh-TW"/>
          </a:p>
        </p:txBody>
      </p:sp>
    </p:spTree>
    <p:custDataLst>
      <p:tags r:id="rId3"/>
    </p:custDataLst>
    <p:extLst>
      <p:ext uri="{BB962C8B-B14F-4D97-AF65-F5344CB8AC3E}">
        <p14:creationId xmlns:p14="http://schemas.microsoft.com/office/powerpoint/2010/main" val="169185980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sld>
</file>

<file path=ppt/slides/slide1007.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098" name="Rectangle 33"/>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noAutofit/>
          </a:bodyPr>
          <a:lstStyle/>
          <a:p>
            <a:pPr marL="169859" indent="-169859">
              <a:lnSpc>
                <a:spcPct val="90000"/>
              </a:lnSpc>
              <a:spcAft>
                <a:spcPts val="600"/>
              </a:spcAft>
              <a:buFont typeface="Wingdings" panose="05000000000000000000" pitchFamily="2" charset="2"/>
            </a:pPr>
            <a:r>
              <a:rPr lang="zh-TW" altLang="en-US" sz="2700">
                <a:solidFill>
                  <a:srgbClr val="004C69"/>
                </a:solidFill>
              </a:rPr>
              <a:t>單元目標</a:t>
            </a:r>
          </a:p>
        </p:txBody>
      </p:sp>
      <p:sp>
        <p:nvSpPr>
          <p:cNvPr id="3" name="Rectangle 1">
            <a:extLst>
              <a:ext uri="{FF2B5EF4-FFF2-40B4-BE49-F238E27FC236}">
                <a16:creationId xmlns:a16="http://schemas.microsoft.com/office/drawing/2014/main" id="{B5758CB9-E7D6-4639-ACDC-3F86DC2D2F72}"/>
              </a:ext>
            </a:extLst>
          </p:cNvPr>
          <p:cNvSpPr>
            <a:spLocks noChangeArrowheads="1"/>
          </p:cNvSpPr>
          <p:nvPr/>
        </p:nvSpPr>
        <p:spPr bwMode="auto">
          <a:xfrm>
            <a:off x="169683" y="1358610"/>
            <a:ext cx="8804635" cy="13680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noAutofit/>
          </a:bodyPr>
          <a:lstStyle/>
          <a:p>
            <a:pPr marL="169859" indent="-169859">
              <a:lnSpc>
                <a:spcPct val="90000"/>
              </a:lnSpc>
              <a:spcBef>
                <a:spcPct val="0"/>
              </a:spcBef>
              <a:spcAft>
                <a:spcPts val="600"/>
              </a:spcAft>
            </a:pPr>
            <a:r>
              <a:rPr lang="zh-TW" altLang="en-US" sz="2700">
                <a:solidFill>
                  <a:srgbClr val="004C69"/>
                </a:solidFill>
                <a:latin typeface="Times New Roman" panose="02020603050405020304" pitchFamily="18" charset="0"/>
                <a:ea typeface="標楷體" panose="03000509000000000000" pitchFamily="65" charset="-120"/>
                <a:cs typeface="+mj-cs"/>
              </a:rPr>
              <a:t>單元標題： 故障排除靜態和預設路由</a:t>
            </a:r>
            <a:endParaRPr lang="en-US" altLang="en-US" sz="2700">
              <a:solidFill>
                <a:srgbClr val="004C69"/>
              </a:solidFill>
              <a:latin typeface="Times New Roman" panose="02020603050405020304" pitchFamily="18" charset="0"/>
              <a:ea typeface="標楷體" panose="03000509000000000000" pitchFamily="65" charset="-120"/>
              <a:cs typeface="+mj-cs"/>
            </a:endParaRPr>
          </a:p>
          <a:p>
            <a:pPr marL="169859" indent="-169859">
              <a:lnSpc>
                <a:spcPct val="90000"/>
              </a:lnSpc>
              <a:spcBef>
                <a:spcPct val="0"/>
              </a:spcBef>
              <a:spcAft>
                <a:spcPts val="600"/>
              </a:spcAft>
            </a:pPr>
            <a:r>
              <a:rPr lang="zh-TW" altLang="en-US" sz="2700">
                <a:solidFill>
                  <a:srgbClr val="004C69"/>
                </a:solidFill>
                <a:latin typeface="Times New Roman" panose="02020603050405020304" pitchFamily="18" charset="0"/>
                <a:ea typeface="標楷體" panose="03000509000000000000" pitchFamily="65" charset="-120"/>
                <a:cs typeface="+mj-cs"/>
              </a:rPr>
              <a:t>單元目標： 故障排除靜態和預設路由設定。 </a:t>
            </a:r>
          </a:p>
        </p:txBody>
      </p:sp>
      <p:graphicFrame>
        <p:nvGraphicFramePr>
          <p:cNvPr id="2" name="Table 1">
            <a:extLst>
              <a:ext uri="{FF2B5EF4-FFF2-40B4-BE49-F238E27FC236}">
                <a16:creationId xmlns:a16="http://schemas.microsoft.com/office/drawing/2014/main" id="{E974E1EB-2DBE-496F-B0B0-6C44227DA401}"/>
              </a:ext>
            </a:extLst>
          </p:cNvPr>
          <p:cNvGraphicFramePr>
            <a:graphicFrameLocks noGrp="1"/>
          </p:cNvGraphicFramePr>
          <p:nvPr>
            <p:extLst/>
          </p:nvPr>
        </p:nvGraphicFramePr>
        <p:xfrm>
          <a:off x="407549" y="2698576"/>
          <a:ext cx="8328900" cy="1875282"/>
        </p:xfrm>
        <a:graphic>
          <a:graphicData uri="http://schemas.openxmlformats.org/drawingml/2006/table">
            <a:tbl>
              <a:tblPr firstRow="1" firstCol="1" bandRow="1">
                <a:tableStyleId>{5C22544A-7EE6-4342-B048-85BDC9FD1C3A}</a:tableStyleId>
              </a:tblPr>
              <a:tblGrid>
                <a:gridCol w="4120000">
                  <a:extLst>
                    <a:ext uri="{9D8B030D-6E8A-4147-A177-3AD203B41FA5}">
                      <a16:colId xmlns:a16="http://schemas.microsoft.com/office/drawing/2014/main" val="1523797708"/>
                    </a:ext>
                  </a:extLst>
                </a:gridCol>
                <a:gridCol w="4208900">
                  <a:extLst>
                    <a:ext uri="{9D8B030D-6E8A-4147-A177-3AD203B41FA5}">
                      <a16:colId xmlns:a16="http://schemas.microsoft.com/office/drawing/2014/main" val="2750207184"/>
                    </a:ext>
                  </a:extLst>
                </a:gridCol>
              </a:tblGrid>
              <a:tr h="366903">
                <a:tc>
                  <a:txBody>
                    <a:bodyPr vert="horz" wrap="square"/>
                    <a:lstStyle/>
                    <a:p>
                      <a:pPr marL="0" marR="0" rtl="0">
                        <a:lnSpc>
                          <a:spcPct val="107000"/>
                        </a:lnSpc>
                        <a:spcBef>
                          <a:spcPct val="0"/>
                        </a:spcBef>
                        <a:spcAft>
                          <a:spcPct val="0"/>
                        </a:spcAft>
                      </a:pPr>
                      <a:r>
                        <a:rPr lang="zh-TW" sz="2300">
                          <a:effectLst/>
                          <a:latin typeface="標楷體" pitchFamily="65" charset="-120"/>
                          <a:ea typeface="標楷體" panose="03000509000000000000" pitchFamily="65" charset="-120"/>
                        </a:rPr>
                        <a:t>主題標題</a:t>
                      </a:r>
                    </a:p>
                  </a:txBody>
                  <a:tcPr marL="68580" marR="68580" marT="0" marB="0"/>
                </a:tc>
                <a:tc>
                  <a:txBody>
                    <a:bodyPr vert="horz" wrap="square"/>
                    <a:lstStyle/>
                    <a:p>
                      <a:pPr marL="0" marR="0" rtl="0">
                        <a:lnSpc>
                          <a:spcPct val="107000"/>
                        </a:lnSpc>
                        <a:spcBef>
                          <a:spcPct val="0"/>
                        </a:spcBef>
                        <a:spcAft>
                          <a:spcPct val="0"/>
                        </a:spcAft>
                      </a:pPr>
                      <a:r>
                        <a:rPr lang="zh-TW" sz="2300">
                          <a:effectLst/>
                          <a:latin typeface="標楷體" pitchFamily="65" charset="-120"/>
                          <a:ea typeface="標楷體" panose="03000509000000000000" pitchFamily="65" charset="-120"/>
                        </a:rPr>
                        <a:t>主題目標</a:t>
                      </a:r>
                    </a:p>
                  </a:txBody>
                  <a:tcPr marL="68580" marR="68580" marT="0" marB="0"/>
                </a:tc>
                <a:extLst>
                  <a:ext uri="{0D108BD9-81ED-4DB2-BD59-A6C34878D82A}">
                    <a16:rowId xmlns:a16="http://schemas.microsoft.com/office/drawing/2014/main" val="1874061904"/>
                  </a:ext>
                </a:extLst>
              </a:tr>
              <a:tr h="733806">
                <a:tc>
                  <a:txBody>
                    <a:bodyPr vert="horz" wrap="square"/>
                    <a:lstStyle/>
                    <a:p>
                      <a:pPr marL="0" marR="0" rtl="0">
                        <a:lnSpc>
                          <a:spcPct val="107000"/>
                        </a:lnSpc>
                        <a:spcBef>
                          <a:spcPct val="0"/>
                        </a:spcBef>
                        <a:spcAft>
                          <a:spcPct val="0"/>
                        </a:spcAft>
                      </a:pPr>
                      <a:r>
                        <a:rPr lang="zh-TW" sz="2300">
                          <a:effectLst/>
                          <a:latin typeface="標楷體" pitchFamily="65" charset="-120"/>
                          <a:ea typeface="標楷體" panose="03000509000000000000" pitchFamily="65" charset="-120"/>
                          <a:cs typeface="Times New Roman" panose="02020603050405020304" pitchFamily="18" charset="0"/>
                        </a:rPr>
                        <a:t>使用靜態路由處理封包 </a:t>
                      </a:r>
                    </a:p>
                  </a:txBody>
                  <a:tcPr marL="68580" marR="68580" marT="0" marB="0"/>
                </a:tc>
                <a:tc>
                  <a:txBody>
                    <a:bodyPr vert="horz" wrap="square"/>
                    <a:lstStyle/>
                    <a:p>
                      <a:pPr marL="0" marR="0" rtl="0">
                        <a:lnSpc>
                          <a:spcPct val="107000"/>
                        </a:lnSpc>
                        <a:spcBef>
                          <a:spcPct val="0"/>
                        </a:spcBef>
                        <a:spcAft>
                          <a:spcPct val="0"/>
                        </a:spcAft>
                      </a:pPr>
                      <a:r>
                        <a:rPr lang="zh-TW" sz="2300" kern="1200">
                          <a:solidFill>
                            <a:srgbClr val="000000"/>
                          </a:solidFill>
                          <a:effectLst/>
                          <a:latin typeface="標楷體" pitchFamily="65" charset="-120"/>
                          <a:ea typeface="標楷體" panose="03000509000000000000" pitchFamily="65" charset="-120"/>
                          <a:cs typeface="+mn-cs"/>
                        </a:rPr>
                        <a:t>解釋當一個靜態路由設定路由器如何處理封包。</a:t>
                      </a:r>
                    </a:p>
                  </a:txBody>
                  <a:tcPr marL="68580" marR="68580" marT="0" marB="0"/>
                </a:tc>
                <a:extLst>
                  <a:ext uri="{0D108BD9-81ED-4DB2-BD59-A6C34878D82A}">
                    <a16:rowId xmlns:a16="http://schemas.microsoft.com/office/drawing/2014/main" val="1646858405"/>
                  </a:ext>
                </a:extLst>
              </a:tr>
              <a:tr h="733806">
                <a:tc>
                  <a:txBody>
                    <a:bodyPr vert="horz" wrap="square"/>
                    <a:lstStyle/>
                    <a:p>
                      <a:pPr marL="0" marR="0" rtl="0">
                        <a:lnSpc>
                          <a:spcPct val="107000"/>
                        </a:lnSpc>
                        <a:spcBef>
                          <a:spcPct val="0"/>
                        </a:spcBef>
                        <a:spcAft>
                          <a:spcPct val="0"/>
                        </a:spcAft>
                      </a:pPr>
                      <a:r>
                        <a:rPr lang="zh-TW" sz="2300">
                          <a:effectLst/>
                          <a:latin typeface="標楷體" pitchFamily="65" charset="-120"/>
                          <a:ea typeface="標楷體" panose="03000509000000000000" pitchFamily="65" charset="-120"/>
                          <a:cs typeface="Times New Roman" panose="02020603050405020304" pitchFamily="18" charset="0"/>
                        </a:rPr>
                        <a:t>IPv4 靜態和預設路由設定的故障排除</a:t>
                      </a:r>
                    </a:p>
                  </a:txBody>
                  <a:tcPr marL="68580" marR="68580" marT="0" marB="0"/>
                </a:tc>
                <a:tc>
                  <a:txBody>
                    <a:bodyPr vert="horz" wrap="square"/>
                    <a:lstStyle/>
                    <a:p>
                      <a:pPr marL="0" marR="0" rtl="0">
                        <a:lnSpc>
                          <a:spcPct val="107000"/>
                        </a:lnSpc>
                        <a:spcBef>
                          <a:spcPct val="0"/>
                        </a:spcBef>
                        <a:spcAft>
                          <a:spcPct val="0"/>
                        </a:spcAft>
                      </a:pPr>
                      <a:r>
                        <a:rPr lang="zh-TW" sz="2300" kern="1200">
                          <a:solidFill>
                            <a:srgbClr val="000000"/>
                          </a:solidFill>
                          <a:effectLst/>
                          <a:latin typeface="標楷體" pitchFamily="65" charset="-120"/>
                          <a:ea typeface="標楷體" panose="03000509000000000000" pitchFamily="65" charset="-120"/>
                          <a:cs typeface="+mn-cs"/>
                        </a:rPr>
                        <a:t>故障排除常見的靜態和預設路由設定問題。</a:t>
                      </a:r>
                    </a:p>
                  </a:txBody>
                  <a:tcPr marL="68580" marR="68580" marT="0" marB="0"/>
                </a:tc>
                <a:extLst>
                  <a:ext uri="{0D108BD9-81ED-4DB2-BD59-A6C34878D82A}">
                    <a16:rowId xmlns:a16="http://schemas.microsoft.com/office/drawing/2014/main" val="1435904258"/>
                  </a:ext>
                </a:extLst>
              </a:tr>
            </a:tbl>
          </a:graphicData>
        </a:graphic>
      </p:graphicFrame>
      <p:sp>
        <p:nvSpPr>
          <p:cNvPr id="4" name="投影片編號版面配置區 3"/>
          <p:cNvSpPr>
            <a:spLocks noGrp="1"/>
          </p:cNvSpPr>
          <p:nvPr>
            <p:ph type="sldNum" sz="quarter" idx="4"/>
          </p:nvPr>
        </p:nvSpPr>
        <p:spPr/>
        <p:txBody>
          <a:bodyPr/>
          <a:lstStyle/>
          <a:p>
            <a:pPr defTabSz="385754">
              <a:defRPr/>
            </a:pPr>
            <a:fld id="{2F5CCB13-0A32-4557-88E9-079F0C330695}" type="slidenum">
              <a:rPr lang="en-US" kern="0" smtClean="0">
                <a:solidFill>
                  <a:srgbClr val="595959"/>
                </a:solidFill>
              </a:rPr>
              <a:pPr defTabSz="385754">
                <a:defRPr/>
              </a:pPr>
              <a:t>1007</a:t>
            </a:fld>
            <a:endParaRPr lang="en-US" kern="0">
              <a:solidFill>
                <a:srgbClr val="595959"/>
              </a:solidFill>
            </a:endParaRPr>
          </a:p>
        </p:txBody>
      </p:sp>
    </p:spTree>
    <p:custDataLst>
      <p:tags r:id="rId3"/>
    </p:custDataLst>
    <p:extLst>
      <p:ext uri="{BB962C8B-B14F-4D97-AF65-F5344CB8AC3E}">
        <p14:creationId xmlns:p14="http://schemas.microsoft.com/office/powerpoint/2010/main" val="4008270517"/>
      </p:ext>
    </p:extLst>
  </p:cSld>
  <p:clrMapOvr>
    <a:masterClrMapping/>
  </p:clrMapOvr>
  <p:transition spd="slow">
    <p:wipe/>
  </p:transition>
  <p:timing/>
</p:sld>
</file>

<file path=ppt/slides/slide1008.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noAutofit/>
          </a:bodyPr>
          <a:lstStyle/>
          <a:p>
            <a:pPr marL="169859" indent="-169859">
              <a:spcAft>
                <a:spcPts val="600"/>
              </a:spcAft>
              <a:buFont typeface="Wingdings" panose="05000000000000000000" pitchFamily="2" charset="2"/>
            </a:pPr>
            <a:r>
              <a:rPr lang="en-US" altLang="zh-TW" sz="2700" smtClean="0"/>
              <a:t>33.1</a:t>
            </a:r>
            <a:r>
              <a:rPr lang="zh-TW" altLang="en-US" sz="2700" smtClean="0"/>
              <a:t>使用</a:t>
            </a:r>
            <a:r>
              <a:rPr lang="zh-TW" altLang="en-US" sz="2700"/>
              <a:t>靜態路由</a:t>
            </a:r>
            <a:br>
              <a:rPr lang="en-US" sz="2700"/>
            </a:br>
            <a:r>
              <a:rPr lang="zh-TW" altLang="en-US" sz="2700"/>
              <a:t>靜態路由和封包轉送處理</a:t>
            </a:r>
          </a:p>
        </p:txBody>
      </p:sp>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431972" y="1712670"/>
            <a:ext cx="5464332" cy="153043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rtlCol="0" anchor="t" anchorCtr="0" compatLnSpc="1">
            <a:prstTxWarp prst="textNoShape">
              <a:avLst/>
            </a:prstTxWarp>
            <a:noAutofit/>
          </a:bodyPr>
          <a:lstStyle/>
          <a:p>
            <a:pPr marL="182558" indent="-166684" algn="l" defTabSz="684196" fontAlgn="base">
              <a:spcBef>
                <a:spcPts val="300"/>
              </a:spcBef>
              <a:spcAft>
                <a:spcPts val="300"/>
              </a:spcAft>
              <a:buClr>
                <a:schemeClr val="tx2"/>
              </a:buClr>
              <a:buSzPct val="90000"/>
              <a:buFont typeface="Arial" panose="020b0604020202020204" pitchFamily="34" charset="0"/>
              <a:buChar char="•"/>
            </a:pPr>
            <a:r>
              <a:rPr lang="en-US" altLang="zh-TW" sz="1600">
                <a:solidFill>
                  <a:srgbClr val="000000"/>
                </a:solidFill>
              </a:rPr>
              <a:t>PC1 </a:t>
            </a:r>
            <a:r>
              <a:rPr lang="zh-TW" altLang="en-US" sz="1600">
                <a:solidFill>
                  <a:srgbClr val="000000"/>
                </a:solidFill>
              </a:rPr>
              <a:t>將封包定址至 </a:t>
            </a:r>
            <a:r>
              <a:rPr lang="en-US" altLang="zh-TW" sz="1600">
                <a:solidFill>
                  <a:srgbClr val="000000"/>
                </a:solidFill>
              </a:rPr>
              <a:t>PC3</a:t>
            </a:r>
            <a:r>
              <a:rPr lang="zh-TW" altLang="en-US" sz="1600">
                <a:solidFill>
                  <a:srgbClr val="000000"/>
                </a:solidFill>
              </a:rPr>
              <a:t>，並將其傳送至預設閘道位址。</a:t>
            </a:r>
          </a:p>
          <a:p>
            <a:pPr marL="182558" indent="-166684" algn="l" defTabSz="684196" fontAlgn="base">
              <a:spcBef>
                <a:spcPts val="300"/>
              </a:spcBef>
              <a:spcAft>
                <a:spcPts val="300"/>
              </a:spcAft>
              <a:buClr>
                <a:schemeClr val="tx2"/>
              </a:buClr>
              <a:buSzPct val="90000"/>
              <a:buFont typeface="Arial" panose="020b0604020202020204" pitchFamily="34" charset="0"/>
              <a:buChar char="•"/>
            </a:pPr>
            <a:r>
              <a:rPr lang="zh-TW" altLang="en-US" sz="1600">
                <a:solidFill>
                  <a:srgbClr val="000000"/>
                </a:solidFill>
              </a:rPr>
              <a:t>當封包到達 </a:t>
            </a:r>
            <a:r>
              <a:rPr lang="en-US" altLang="zh-TW" sz="1600">
                <a:solidFill>
                  <a:srgbClr val="000000"/>
                </a:solidFill>
              </a:rPr>
              <a:t>R1 G0/0 </a:t>
            </a:r>
            <a:r>
              <a:rPr lang="zh-TW" altLang="en-US" sz="1600">
                <a:solidFill>
                  <a:srgbClr val="000000"/>
                </a:solidFill>
              </a:rPr>
              <a:t>介面時，</a:t>
            </a:r>
            <a:r>
              <a:rPr lang="en-US" altLang="zh-TW" sz="1600">
                <a:solidFill>
                  <a:srgbClr val="000000"/>
                </a:solidFill>
              </a:rPr>
              <a:t>R1 </a:t>
            </a:r>
            <a:r>
              <a:rPr lang="zh-TW" altLang="en-US" sz="1600">
                <a:solidFill>
                  <a:srgbClr val="000000"/>
                </a:solidFill>
              </a:rPr>
              <a:t>解壓縮封包，並搜尋路由表，以尋找符合的目的網路項目。</a:t>
            </a:r>
          </a:p>
        </p:txBody>
      </p:sp>
      <p:sp>
        <p:nvSpPr>
          <p:cNvPr id="8" name="Content Placeholder 3">
            <a:extLst>
              <a:ext uri="{FF2B5EF4-FFF2-40B4-BE49-F238E27FC236}">
                <a16:creationId xmlns:a16="http://schemas.microsoft.com/office/drawing/2014/main" id="{04E33590-2B40-4C86-B3A2-E0B0D4C7E807}"/>
              </a:ext>
            </a:extLst>
          </p:cNvPr>
          <p:cNvSpPr txBox="1"/>
          <p:nvPr/>
        </p:nvSpPr>
        <p:spPr>
          <a:xfrm>
            <a:off x="431972" y="3537388"/>
            <a:ext cx="8470291" cy="1891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noAutofit/>
          </a:bodyPr>
          <a:lstStyle>
            <a:lvl1pPr marL="285690" marR="0" indent="-285690" algn="ctr" defTabSz="457105" rtl="0" eaLnBrk="1" fontAlgn="auto" latinLnBrk="0" hangingPunct="1">
              <a:lnSpc>
                <a:spcPct val="100000"/>
              </a:lnSpc>
              <a:spcBef>
                <a:spcPct val="20000"/>
              </a:spcBef>
              <a:spcAft>
                <a:spcPct val="0"/>
              </a:spcAft>
              <a:buClrTx/>
              <a:buSzTx/>
              <a:buFont typeface="Arial"/>
              <a:buNone/>
              <a:defRPr lang="en-US" sz="2000" b="0" i="0" kern="1200" baseline="0">
                <a:solidFill>
                  <a:schemeClr val="bg1"/>
                </a:solidFill>
                <a:latin typeface="+mn-lt"/>
                <a:ea typeface="ＭＳ Ｐゴシック" charset="0"/>
                <a:cs typeface="CiscoSans ExtraLight"/>
              </a:defRPr>
            </a:lvl1pPr>
            <a:lvl2pPr marL="358775" indent="-215900" algn="l" defTabSz="684213" rtl="0" eaLnBrk="1" fontAlgn="base" hangingPunct="1">
              <a:lnSpc>
                <a:spcPct val="95000"/>
              </a:lnSpc>
              <a:spcBef>
                <a:spcPts val="600"/>
              </a:spcBef>
              <a:spcAft>
                <a:spcPct val="0"/>
              </a:spcAft>
              <a:buClr>
                <a:schemeClr val="tx2"/>
              </a:buClr>
              <a:buFont typeface="Arial"/>
              <a:buChar char="•"/>
              <a:defRPr lang="en-US" sz="1400" kern="120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a:buChar char="•"/>
              <a:defRPr lang="en-US" sz="1200" kern="120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a:buChar char="•"/>
              <a:defRPr lang="en-US" sz="1100" kern="120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a:buChar char="•"/>
              <a:defRPr lang="en-US" sz="1100" kern="120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anose="020b0604020202020204"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anose="020b0604020202020204"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anose="020b0604020202020204"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15875" indent="0" algn="l" defTabSz="684196" fontAlgn="base">
              <a:spcBef>
                <a:spcPts val="300"/>
              </a:spcBef>
              <a:spcAft>
                <a:spcPts val="300"/>
              </a:spcAft>
              <a:buClr>
                <a:schemeClr val="tx2"/>
              </a:buClr>
              <a:buSzPct val="90000"/>
            </a:pPr>
            <a:r>
              <a:rPr lang="zh-TW" altLang="en-US" sz="1600">
                <a:solidFill>
                  <a:srgbClr val="000000"/>
                </a:solidFill>
              </a:rPr>
              <a:t>如果目的 </a:t>
            </a:r>
            <a:r>
              <a:rPr lang="en-US" altLang="zh-TW" sz="1600">
                <a:solidFill>
                  <a:srgbClr val="000000"/>
                </a:solidFill>
              </a:rPr>
              <a:t>IP </a:t>
            </a:r>
            <a:r>
              <a:rPr lang="zh-TW" altLang="en-US" sz="1600">
                <a:solidFill>
                  <a:srgbClr val="000000"/>
                </a:solidFill>
              </a:rPr>
              <a:t>位址</a:t>
            </a:r>
            <a:r>
              <a:rPr lang="en-US" altLang="zh-TW" sz="1600">
                <a:solidFill>
                  <a:srgbClr val="000000"/>
                </a:solidFill>
              </a:rPr>
              <a:t>:</a:t>
            </a:r>
          </a:p>
          <a:p>
            <a:pPr marL="371466" lvl="1" indent="-166684">
              <a:lnSpc>
                <a:spcPct val="100000"/>
              </a:lnSpc>
              <a:spcBef>
                <a:spcPts val="300"/>
              </a:spcBef>
              <a:spcAft>
                <a:spcPts val="300"/>
              </a:spcAft>
              <a:buFont typeface="Arial" panose="020b0604020202020204" pitchFamily="34" charset="0"/>
              <a:buChar char="•"/>
            </a:pPr>
            <a:r>
              <a:rPr lang="zh-TW" altLang="en-US">
                <a:solidFill>
                  <a:srgbClr val="000000"/>
                </a:solidFill>
              </a:rPr>
              <a:t>符合靜態路由項目，</a:t>
            </a:r>
            <a:r>
              <a:rPr lang="en-US" altLang="zh-TW">
                <a:solidFill>
                  <a:srgbClr val="000000"/>
                </a:solidFill>
              </a:rPr>
              <a:t>R1 </a:t>
            </a:r>
            <a:r>
              <a:rPr lang="zh-TW" altLang="en-US">
                <a:solidFill>
                  <a:srgbClr val="000000"/>
                </a:solidFill>
              </a:rPr>
              <a:t>會使用靜態路由來識別下一跳 </a:t>
            </a:r>
            <a:r>
              <a:rPr lang="en-US" altLang="zh-TW">
                <a:solidFill>
                  <a:srgbClr val="000000"/>
                </a:solidFill>
              </a:rPr>
              <a:t>IP </a:t>
            </a:r>
            <a:r>
              <a:rPr lang="zh-TW" altLang="en-US">
                <a:solidFill>
                  <a:srgbClr val="000000"/>
                </a:solidFill>
              </a:rPr>
              <a:t>位址或送出介面。</a:t>
            </a:r>
          </a:p>
          <a:p>
            <a:pPr marL="371466" lvl="1" indent="-166684">
              <a:lnSpc>
                <a:spcPct val="100000"/>
              </a:lnSpc>
              <a:spcBef>
                <a:spcPts val="300"/>
              </a:spcBef>
              <a:spcAft>
                <a:spcPts val="300"/>
              </a:spcAft>
              <a:buFont typeface="Arial" panose="020b0604020202020204" pitchFamily="34" charset="0"/>
              <a:buChar char="•"/>
            </a:pPr>
            <a:r>
              <a:rPr lang="zh-TW" altLang="en-US">
                <a:solidFill>
                  <a:srgbClr val="000000"/>
                </a:solidFill>
              </a:rPr>
              <a:t>與目的網路的特定路由不相符，則 </a:t>
            </a:r>
            <a:r>
              <a:rPr lang="en-US" altLang="zh-TW">
                <a:solidFill>
                  <a:srgbClr val="000000"/>
                </a:solidFill>
              </a:rPr>
              <a:t>R1 </a:t>
            </a:r>
            <a:r>
              <a:rPr lang="zh-TW" altLang="en-US">
                <a:solidFill>
                  <a:srgbClr val="000000"/>
                </a:solidFill>
              </a:rPr>
              <a:t>將使用預設的靜態路由 </a:t>
            </a:r>
            <a:r>
              <a:rPr lang="en-US" altLang="zh-TW">
                <a:solidFill>
                  <a:srgbClr val="000000"/>
                </a:solidFill>
              </a:rPr>
              <a:t>(</a:t>
            </a:r>
            <a:r>
              <a:rPr lang="zh-TW" altLang="en-US">
                <a:solidFill>
                  <a:srgbClr val="000000"/>
                </a:solidFill>
              </a:rPr>
              <a:t>如果已設定</a:t>
            </a:r>
            <a:r>
              <a:rPr lang="en-US" altLang="zh-TW">
                <a:solidFill>
                  <a:srgbClr val="000000"/>
                </a:solidFill>
              </a:rPr>
              <a:t>)</a:t>
            </a:r>
            <a:r>
              <a:rPr lang="zh-TW" altLang="en-US">
                <a:solidFill>
                  <a:srgbClr val="000000"/>
                </a:solidFill>
              </a:rPr>
              <a:t>。</a:t>
            </a:r>
          </a:p>
          <a:p>
            <a:pPr marL="371466" lvl="1" indent="-166684">
              <a:lnSpc>
                <a:spcPct val="100000"/>
              </a:lnSpc>
              <a:spcBef>
                <a:spcPts val="300"/>
              </a:spcBef>
              <a:spcAft>
                <a:spcPts val="300"/>
              </a:spcAft>
              <a:buFont typeface="Arial" panose="020b0604020202020204" pitchFamily="34" charset="0"/>
              <a:buChar char="•"/>
            </a:pPr>
            <a:r>
              <a:rPr lang="zh-TW" altLang="en-US">
                <a:solidFill>
                  <a:srgbClr val="000000"/>
                </a:solidFill>
              </a:rPr>
              <a:t>不匹配路由表條目，那麼 </a:t>
            </a:r>
            <a:r>
              <a:rPr lang="en-US" altLang="zh-TW">
                <a:solidFill>
                  <a:srgbClr val="000000"/>
                </a:solidFill>
              </a:rPr>
              <a:t>R1 </a:t>
            </a:r>
            <a:r>
              <a:rPr lang="zh-TW" altLang="en-US">
                <a:solidFill>
                  <a:srgbClr val="000000"/>
                </a:solidFill>
              </a:rPr>
              <a:t>將刪除封包，並發送一個 </a:t>
            </a:r>
            <a:r>
              <a:rPr lang="en-US" altLang="zh-TW">
                <a:solidFill>
                  <a:srgbClr val="000000"/>
                </a:solidFill>
              </a:rPr>
              <a:t>ICMP </a:t>
            </a:r>
            <a:r>
              <a:rPr lang="zh-TW" altLang="en-US">
                <a:solidFill>
                  <a:srgbClr val="000000"/>
                </a:solidFill>
              </a:rPr>
              <a:t>訊息返回到來源（即 </a:t>
            </a:r>
            <a:r>
              <a:rPr lang="en-US" altLang="zh-TW">
                <a:solidFill>
                  <a:srgbClr val="000000"/>
                </a:solidFill>
              </a:rPr>
              <a:t>PC1</a:t>
            </a:r>
            <a:r>
              <a:rPr lang="zh-TW" altLang="en-US">
                <a:solidFill>
                  <a:srgbClr val="000000"/>
                </a:solidFill>
              </a:rPr>
              <a:t>）。</a:t>
            </a:r>
          </a:p>
        </p:txBody>
      </p:sp>
      <p:pic>
        <p:nvPicPr>
          <p:cNvPr id="5" name="Picture 4">
            <a:extLst>
              <a:ext uri="{FF2B5EF4-FFF2-40B4-BE49-F238E27FC236}">
                <a16:creationId xmlns:a16="http://schemas.microsoft.com/office/drawing/2014/main" id="{63866CAD-0BAB-49EB-BE6F-BB98C953FC0F}"/>
              </a:ext>
            </a:extLst>
          </p:cNvPr>
          <p:cNvPicPr>
            <a:picLocks noChangeAspect="1"/>
          </p:cNvPicPr>
          <p:nvPr/>
        </p:nvPicPr>
        <p:blipFill>
          <a:blip r:embed="rId3"/>
          <a:stretch>
            <a:fillRect/>
          </a:stretch>
        </p:blipFill>
        <p:spPr>
          <a:xfrm>
            <a:off x="5618375" y="1573032"/>
            <a:ext cx="3377424" cy="1964357"/>
          </a:xfrm>
          <a:prstGeom prst="rect">
            <a:avLst/>
          </a:prstGeom>
        </p:spPr>
      </p:pic>
      <p:sp>
        <p:nvSpPr>
          <p:cNvPr id="2" name="投影片編號版面配置區 1"/>
          <p:cNvSpPr>
            <a:spLocks noGrp="1"/>
          </p:cNvSpPr>
          <p:nvPr>
            <p:ph type="sldNum" sz="quarter" idx="12"/>
          </p:nvPr>
        </p:nvSpPr>
        <p:spPr/>
        <p:txBody>
          <a:bodyPr/>
          <a:lstStyle/>
          <a:p>
            <a:fld id="{4FAB73BC-B049-4115-A692-8D63A059BFB8}" type="slidenum">
              <a:rPr lang="en-US" smtClean="0"/>
              <a:t>1008</a:t>
            </a:fld>
            <a:endParaRPr lang="en-US"/>
          </a:p>
        </p:txBody>
      </p:sp>
    </p:spTree>
    <p:extLst>
      <p:ext uri="{BB962C8B-B14F-4D97-AF65-F5344CB8AC3E}">
        <p14:creationId xmlns:p14="http://schemas.microsoft.com/office/powerpoint/2010/main" val="237853821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1009.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noAutofit/>
          </a:bodyPr>
          <a:lstStyle/>
          <a:p>
            <a:pPr marL="169859" indent="-169859">
              <a:spcAft>
                <a:spcPts val="600"/>
              </a:spcAft>
              <a:buFont typeface="Wingdings" panose="05000000000000000000" pitchFamily="2" charset="2"/>
            </a:pPr>
            <a:r>
              <a:rPr lang="en-US" altLang="zh-TW" sz="2700"/>
              <a:t>33.1</a:t>
            </a:r>
            <a:r>
              <a:rPr lang="zh-TW" altLang="en-US" sz="2700" smtClean="0"/>
              <a:t>使用</a:t>
            </a:r>
            <a:r>
              <a:rPr lang="zh-TW" altLang="en-US" sz="2700"/>
              <a:t>靜態路由的封包處理</a:t>
            </a:r>
            <a:br>
              <a:rPr lang="en-US" sz="2700"/>
            </a:br>
            <a:r>
              <a:rPr lang="zh-TW" altLang="en-US" sz="2700"/>
              <a:t>靜態路由和封包轉送 </a:t>
            </a:r>
            <a:r>
              <a:rPr lang="en-US" altLang="zh-TW" sz="2700"/>
              <a:t>(</a:t>
            </a:r>
            <a:r>
              <a:rPr lang="zh-TW" altLang="en-US" sz="2700"/>
              <a:t>續</a:t>
            </a:r>
            <a:r>
              <a:rPr lang="en-US" altLang="zh-TW" sz="2700"/>
              <a:t>) </a:t>
            </a:r>
          </a:p>
        </p:txBody>
      </p:sp>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431972" y="1712669"/>
            <a:ext cx="5054429" cy="372709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rtlCol="0" anchor="t" anchorCtr="0" compatLnSpc="1">
            <a:prstTxWarp prst="textNoShape">
              <a:avLst/>
            </a:prstTxWarp>
            <a:noAutofit/>
          </a:bodyPr>
          <a:lstStyle/>
          <a:p>
            <a:pPr marL="15875" indent="0" algn="l" defTabSz="684196" fontAlgn="base">
              <a:spcBef>
                <a:spcPts val="300"/>
              </a:spcBef>
              <a:spcAft>
                <a:spcPts val="300"/>
              </a:spcAft>
              <a:buClr>
                <a:schemeClr val="tx2"/>
              </a:buClr>
              <a:buSzPct val="90000"/>
            </a:pPr>
            <a:r>
              <a:rPr lang="zh-TW" altLang="en-US" sz="1600">
                <a:solidFill>
                  <a:srgbClr val="000000"/>
                </a:solidFill>
              </a:rPr>
              <a:t>假設 </a:t>
            </a:r>
            <a:r>
              <a:rPr lang="en-US" altLang="zh-TW" sz="1600">
                <a:solidFill>
                  <a:srgbClr val="000000"/>
                </a:solidFill>
              </a:rPr>
              <a:t>R1 </a:t>
            </a:r>
            <a:r>
              <a:rPr lang="zh-TW" altLang="en-US" sz="1600">
                <a:solidFill>
                  <a:srgbClr val="000000"/>
                </a:solidFill>
              </a:rPr>
              <a:t>匹配路由表條目，它封裝在一個新的訊框中的封包，並將其從介面 </a:t>
            </a:r>
            <a:r>
              <a:rPr lang="en-US" altLang="zh-TW" sz="1600">
                <a:solidFill>
                  <a:srgbClr val="000000"/>
                </a:solidFill>
              </a:rPr>
              <a:t>S0/1/0 </a:t>
            </a:r>
            <a:r>
              <a:rPr lang="zh-TW" altLang="en-US" sz="1600">
                <a:solidFill>
                  <a:srgbClr val="000000"/>
                </a:solidFill>
              </a:rPr>
              <a:t>轉發到 </a:t>
            </a:r>
            <a:r>
              <a:rPr lang="en-US" altLang="zh-TW" sz="1600">
                <a:solidFill>
                  <a:srgbClr val="000000"/>
                </a:solidFill>
              </a:rPr>
              <a:t>R2</a:t>
            </a:r>
            <a:r>
              <a:rPr lang="zh-TW" altLang="en-US" sz="1600">
                <a:solidFill>
                  <a:srgbClr val="000000"/>
                </a:solidFill>
              </a:rPr>
              <a:t>。 </a:t>
            </a:r>
          </a:p>
          <a:p>
            <a:pPr marL="182558" indent="-166684" algn="l" defTabSz="684196" fontAlgn="base">
              <a:spcBef>
                <a:spcPts val="300"/>
              </a:spcBef>
              <a:spcAft>
                <a:spcPts val="300"/>
              </a:spcAft>
              <a:buClr>
                <a:schemeClr val="tx2"/>
              </a:buClr>
              <a:buSzPct val="90000"/>
              <a:buFont typeface="Arial" panose="020b0604020202020204" pitchFamily="34" charset="0"/>
              <a:buChar char="•"/>
            </a:pPr>
            <a:r>
              <a:rPr lang="en-US" altLang="zh-TW" sz="1600">
                <a:solidFill>
                  <a:srgbClr val="000000"/>
                </a:solidFill>
              </a:rPr>
              <a:t>R2 </a:t>
            </a:r>
            <a:r>
              <a:rPr lang="zh-TW" altLang="en-US" sz="1600">
                <a:solidFill>
                  <a:srgbClr val="000000"/>
                </a:solidFill>
              </a:rPr>
              <a:t>會在其 </a:t>
            </a:r>
            <a:r>
              <a:rPr lang="en-US" altLang="zh-TW" sz="1600">
                <a:solidFill>
                  <a:srgbClr val="000000"/>
                </a:solidFill>
              </a:rPr>
              <a:t>S0/1/0 </a:t>
            </a:r>
            <a:r>
              <a:rPr lang="zh-TW" altLang="en-US" sz="1600">
                <a:solidFill>
                  <a:srgbClr val="000000"/>
                </a:solidFill>
              </a:rPr>
              <a:t>介面上接收封包。</a:t>
            </a:r>
          </a:p>
          <a:p>
            <a:pPr marL="182558" indent="-166684" algn="l" defTabSz="684196" fontAlgn="base">
              <a:spcBef>
                <a:spcPts val="300"/>
              </a:spcBef>
              <a:spcAft>
                <a:spcPts val="300"/>
              </a:spcAft>
              <a:buClr>
                <a:schemeClr val="tx2"/>
              </a:buClr>
              <a:buSzPct val="90000"/>
              <a:buFont typeface="Arial" panose="020b0604020202020204" pitchFamily="34" charset="0"/>
              <a:buChar char="•"/>
            </a:pPr>
            <a:r>
              <a:rPr lang="zh-TW" altLang="en-US" sz="1600">
                <a:solidFill>
                  <a:srgbClr val="000000"/>
                </a:solidFill>
              </a:rPr>
              <a:t>它解封裝和處理封包像 </a:t>
            </a:r>
            <a:r>
              <a:rPr lang="en-US" altLang="zh-TW" sz="1600">
                <a:solidFill>
                  <a:srgbClr val="000000"/>
                </a:solidFill>
              </a:rPr>
              <a:t>R1 </a:t>
            </a:r>
            <a:r>
              <a:rPr lang="zh-TW" altLang="en-US" sz="1600">
                <a:solidFill>
                  <a:srgbClr val="000000"/>
                </a:solidFill>
              </a:rPr>
              <a:t>一樣。</a:t>
            </a:r>
          </a:p>
          <a:p>
            <a:pPr marL="182558" indent="-166684" algn="l" defTabSz="684196" fontAlgn="base">
              <a:spcBef>
                <a:spcPts val="300"/>
              </a:spcBef>
              <a:spcAft>
                <a:spcPts val="300"/>
              </a:spcAft>
              <a:buClr>
                <a:schemeClr val="tx2"/>
              </a:buClr>
              <a:buSzPct val="90000"/>
              <a:buFont typeface="Arial" panose="020b0604020202020204" pitchFamily="34" charset="0"/>
              <a:buChar char="•"/>
            </a:pPr>
            <a:r>
              <a:rPr lang="zh-TW" altLang="en-US" sz="1600">
                <a:solidFill>
                  <a:srgbClr val="000000"/>
                </a:solidFill>
              </a:rPr>
              <a:t>當 </a:t>
            </a:r>
            <a:r>
              <a:rPr lang="en-US" altLang="zh-TW" sz="1600">
                <a:solidFill>
                  <a:srgbClr val="000000"/>
                </a:solidFill>
              </a:rPr>
              <a:t>R2 </a:t>
            </a:r>
            <a:r>
              <a:rPr lang="zh-TW" altLang="en-US" sz="1600">
                <a:solidFill>
                  <a:srgbClr val="000000"/>
                </a:solidFill>
              </a:rPr>
              <a:t>在路由表中找到相符項目時，它會使用已識別的下一跳 </a:t>
            </a:r>
            <a:r>
              <a:rPr lang="en-US" altLang="zh-TW" sz="1600">
                <a:solidFill>
                  <a:srgbClr val="000000"/>
                </a:solidFill>
              </a:rPr>
              <a:t>IP </a:t>
            </a:r>
            <a:r>
              <a:rPr lang="zh-TW" altLang="en-US" sz="1600">
                <a:solidFill>
                  <a:srgbClr val="000000"/>
                </a:solidFill>
              </a:rPr>
              <a:t>位址或送出介面，並將封包從其介面 </a:t>
            </a:r>
            <a:r>
              <a:rPr lang="en-US" altLang="zh-TW" sz="1600">
                <a:solidFill>
                  <a:srgbClr val="000000"/>
                </a:solidFill>
              </a:rPr>
              <a:t>S0/1/1 </a:t>
            </a:r>
            <a:r>
              <a:rPr lang="zh-TW" altLang="en-US" sz="1600">
                <a:solidFill>
                  <a:srgbClr val="000000"/>
                </a:solidFill>
              </a:rPr>
              <a:t>向 </a:t>
            </a:r>
            <a:r>
              <a:rPr lang="en-US" altLang="zh-TW" sz="1600">
                <a:solidFill>
                  <a:srgbClr val="000000"/>
                </a:solidFill>
              </a:rPr>
              <a:t>R3 </a:t>
            </a:r>
            <a:r>
              <a:rPr lang="zh-TW" altLang="en-US" sz="1600">
                <a:solidFill>
                  <a:srgbClr val="000000"/>
                </a:solidFill>
              </a:rPr>
              <a:t>傳送。</a:t>
            </a:r>
          </a:p>
          <a:p>
            <a:pPr marL="15875" indent="0" algn="l" defTabSz="684196" fontAlgn="base">
              <a:spcBef>
                <a:spcPts val="300"/>
              </a:spcBef>
              <a:spcAft>
                <a:spcPts val="300"/>
              </a:spcAft>
              <a:buClr>
                <a:schemeClr val="tx2"/>
              </a:buClr>
              <a:buSzPct val="90000"/>
            </a:pPr>
            <a:endParaRPr lang="en-US" sz="1600">
              <a:solidFill>
                <a:srgbClr val="000000"/>
              </a:solidFill>
            </a:endParaRPr>
          </a:p>
        </p:txBody>
      </p:sp>
      <p:sp>
        <p:nvSpPr>
          <p:cNvPr id="8" name="Content Placeholder 3">
            <a:extLst>
              <a:ext uri="{FF2B5EF4-FFF2-40B4-BE49-F238E27FC236}">
                <a16:creationId xmlns:a16="http://schemas.microsoft.com/office/drawing/2014/main" id="{E56E7CDA-6F13-4DF1-BCD1-299A7BB9DD65}"/>
              </a:ext>
            </a:extLst>
          </p:cNvPr>
          <p:cNvSpPr txBox="1"/>
          <p:nvPr/>
        </p:nvSpPr>
        <p:spPr>
          <a:xfrm>
            <a:off x="431972" y="3875699"/>
            <a:ext cx="8470291" cy="9516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noAutofit/>
          </a:bodyPr>
          <a:lstStyle>
            <a:lvl1pPr marL="285690" marR="0" indent="-285690" algn="ctr" defTabSz="457105" rtl="0" eaLnBrk="1" fontAlgn="auto" latinLnBrk="0" hangingPunct="1">
              <a:lnSpc>
                <a:spcPct val="100000"/>
              </a:lnSpc>
              <a:spcBef>
                <a:spcPct val="20000"/>
              </a:spcBef>
              <a:spcAft>
                <a:spcPct val="0"/>
              </a:spcAft>
              <a:buClrTx/>
              <a:buSzTx/>
              <a:buFont typeface="Arial"/>
              <a:buNone/>
              <a:defRPr lang="en-US" sz="2000" b="0" i="0" kern="1200" baseline="0">
                <a:solidFill>
                  <a:schemeClr val="bg1"/>
                </a:solidFill>
                <a:latin typeface="+mn-lt"/>
                <a:ea typeface="ＭＳ Ｐゴシック" charset="0"/>
                <a:cs typeface="CiscoSans ExtraLight"/>
              </a:defRPr>
            </a:lvl1pPr>
            <a:lvl2pPr marL="358775" indent="-215900" algn="l" defTabSz="684213" rtl="0" eaLnBrk="1" fontAlgn="base" hangingPunct="1">
              <a:lnSpc>
                <a:spcPct val="95000"/>
              </a:lnSpc>
              <a:spcBef>
                <a:spcPts val="600"/>
              </a:spcBef>
              <a:spcAft>
                <a:spcPct val="0"/>
              </a:spcAft>
              <a:buClr>
                <a:schemeClr val="tx2"/>
              </a:buClr>
              <a:buFont typeface="Arial"/>
              <a:buChar char="•"/>
              <a:defRPr lang="en-US" sz="1400" kern="120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a:buChar char="•"/>
              <a:defRPr lang="en-US" sz="1200" kern="120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a:buChar char="•"/>
              <a:defRPr lang="en-US" sz="1100" kern="120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a:buChar char="•"/>
              <a:defRPr lang="en-US" sz="1100" kern="120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anose="020b0604020202020204"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anose="020b0604020202020204"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anose="020b0604020202020204"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182558" indent="-166684" algn="l" defTabSz="684196" fontAlgn="base">
              <a:spcBef>
                <a:spcPts val="300"/>
              </a:spcBef>
              <a:spcAft>
                <a:spcPts val="300"/>
              </a:spcAft>
              <a:buClr>
                <a:schemeClr val="tx2"/>
              </a:buClr>
              <a:buSzPct val="90000"/>
              <a:buFont typeface="Arial" panose="020b0604020202020204" pitchFamily="34" charset="0"/>
              <a:buChar char="•"/>
            </a:pPr>
            <a:endParaRPr lang="en-CA" sz="1600">
              <a:solidFill>
                <a:srgbClr val="000000"/>
              </a:solidFill>
            </a:endParaRPr>
          </a:p>
        </p:txBody>
      </p:sp>
      <p:pic>
        <p:nvPicPr>
          <p:cNvPr id="6" name="Picture 5">
            <a:extLst>
              <a:ext uri="{FF2B5EF4-FFF2-40B4-BE49-F238E27FC236}">
                <a16:creationId xmlns:a16="http://schemas.microsoft.com/office/drawing/2014/main" id="{C4C5A040-7E14-4570-B49B-A4A0DA33D3F5}"/>
              </a:ext>
            </a:extLst>
          </p:cNvPr>
          <p:cNvPicPr>
            <a:picLocks noChangeAspect="1"/>
          </p:cNvPicPr>
          <p:nvPr/>
        </p:nvPicPr>
        <p:blipFill>
          <a:blip r:embed="rId3"/>
          <a:stretch>
            <a:fillRect/>
          </a:stretch>
        </p:blipFill>
        <p:spPr>
          <a:xfrm>
            <a:off x="5318006" y="1786239"/>
            <a:ext cx="3677794" cy="1964357"/>
          </a:xfrm>
          <a:prstGeom prst="rect">
            <a:avLst/>
          </a:prstGeom>
        </p:spPr>
      </p:pic>
      <p:sp>
        <p:nvSpPr>
          <p:cNvPr id="2" name="投影片編號版面配置區 1"/>
          <p:cNvSpPr>
            <a:spLocks noGrp="1"/>
          </p:cNvSpPr>
          <p:nvPr>
            <p:ph type="sldNum" sz="quarter" idx="12"/>
          </p:nvPr>
        </p:nvSpPr>
        <p:spPr/>
        <p:txBody>
          <a:bodyPr/>
          <a:lstStyle/>
          <a:p>
            <a:fld id="{4FAB73BC-B049-4115-A692-8D63A059BFB8}" type="slidenum">
              <a:rPr lang="en-US" smtClean="0"/>
              <a:t>1009</a:t>
            </a:fld>
            <a:endParaRPr lang="en-US"/>
          </a:p>
        </p:txBody>
      </p:sp>
    </p:spTree>
    <p:extLst>
      <p:ext uri="{BB962C8B-B14F-4D97-AF65-F5344CB8AC3E}">
        <p14:creationId xmlns:p14="http://schemas.microsoft.com/office/powerpoint/2010/main" val="200749136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101.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1506" name="Rectangle 2"/>
          <p:cNvSpPr>
            <a:spLocks noGrp="1" noChangeArrowheads="1"/>
          </p:cNvSpPr>
          <p:nvPr>
            <p:ph type="title"/>
          </p:nvPr>
        </p:nvSpPr>
        <p:spPr>
          <a:xfrm>
            <a:off x="1" y="658207"/>
            <a:ext cx="5086349" cy="956596"/>
          </a:xfrm>
        </p:spPr>
        <p:txBody>
          <a:bodyPr>
            <a:normAutofit/>
          </a:bodyPr>
          <a:lstStyle/>
          <a:p>
            <a:pPr rtl="0"/>
            <a:r>
              <a:rPr lang="en-US" altLang="zh-TW" sz="3000" smtClean="0"/>
              <a:t>3.4</a:t>
            </a:r>
            <a:r>
              <a:rPr lang="zh-TW" altLang="en-US" sz="3000" smtClean="0"/>
              <a:t>標準</a:t>
            </a:r>
            <a:r>
              <a:rPr lang="zh-TW" altLang="en-US" sz="3000"/>
              <a:t>組織</a:t>
            </a:r>
            <a:r>
              <a:rPr lang="en-US" altLang="zh-TW" sz="3000"/>
              <a:t>-</a:t>
            </a:r>
            <a:r>
              <a:rPr lang="zh-TW" altLang="en-US" sz="3000"/>
              <a:t>網際網路標準</a:t>
            </a:r>
          </a:p>
        </p:txBody>
      </p:sp>
      <p:sp>
        <p:nvSpPr>
          <p:cNvPr id="55299" name="Rectangle 3"/>
          <p:cNvSpPr>
            <a:spLocks noGrp="1" noChangeArrowheads="1"/>
          </p:cNvSpPr>
          <p:nvPr>
            <p:ph type="body" idx="1"/>
          </p:nvPr>
        </p:nvSpPr>
        <p:spPr>
          <a:xfrm>
            <a:off x="4499430" y="1077773"/>
            <a:ext cx="4401766" cy="4322448"/>
          </a:xfrm>
        </p:spPr>
        <p:txBody>
          <a:bodyPr>
            <a:noAutofit/>
          </a:bodyPr>
          <a:lstStyle/>
          <a:p>
            <a:pPr rtl="0">
              <a:buFont typeface="Arial" panose="020b0604020202020204" pitchFamily="34" charset="0"/>
              <a:buChar char="•"/>
            </a:pPr>
            <a:r>
              <a:rPr lang="zh-TW" altLang="en-US" sz="2400"/>
              <a:t> 網際網路協會 </a:t>
            </a:r>
            <a:r>
              <a:rPr lang="en-US" altLang="zh-TW" sz="2400"/>
              <a:t>(ISOC)-</a:t>
            </a:r>
            <a:r>
              <a:rPr lang="zh-TW" altLang="en-US" sz="2400"/>
              <a:t>促進網際網路的開放發展和發展</a:t>
            </a:r>
          </a:p>
          <a:p>
            <a:pPr rtl="0">
              <a:buFont typeface="Arial" panose="020b0604020202020204" pitchFamily="34" charset="0"/>
              <a:buChar char="•"/>
            </a:pPr>
            <a:r>
              <a:rPr lang="zh-TW" altLang="en-US" sz="2400" b="1"/>
              <a:t>網際網路架構委員會（</a:t>
            </a:r>
            <a:r>
              <a:rPr lang="en-US" altLang="zh-TW" sz="2400" b="1"/>
              <a:t>IAB</a:t>
            </a:r>
            <a:r>
              <a:rPr lang="zh-TW" altLang="en-US" sz="2400" b="1"/>
              <a:t>）</a:t>
            </a:r>
            <a:r>
              <a:rPr lang="zh-TW" altLang="en-US" sz="2400"/>
              <a:t> </a:t>
            </a:r>
            <a:r>
              <a:rPr lang="en-US" altLang="zh-TW" sz="2400"/>
              <a:t>-</a:t>
            </a:r>
            <a:r>
              <a:rPr lang="zh-TW" altLang="en-US" sz="2400"/>
              <a:t>負責網際網路標準的管理和發展</a:t>
            </a:r>
          </a:p>
          <a:p>
            <a:pPr rtl="0">
              <a:buFont typeface="Arial" panose="020b0604020202020204" pitchFamily="34" charset="0"/>
              <a:buChar char="•"/>
            </a:pPr>
            <a:r>
              <a:rPr lang="zh-TW" altLang="en-US" sz="2400" b="1"/>
              <a:t>網際網路工程任務小組 </a:t>
            </a:r>
            <a:r>
              <a:rPr lang="en-US" altLang="zh-TW" sz="2400" b="1"/>
              <a:t>(IETF) </a:t>
            </a:r>
            <a:r>
              <a:rPr lang="en-US" altLang="zh-TW" sz="2400"/>
              <a:t>-</a:t>
            </a:r>
            <a:r>
              <a:rPr lang="zh-TW" altLang="en-US" sz="2400"/>
              <a:t>開發、更新和維護網際網路和 </a:t>
            </a:r>
            <a:r>
              <a:rPr lang="en-US" altLang="zh-TW" sz="2400"/>
              <a:t>TCP/IP </a:t>
            </a:r>
            <a:r>
              <a:rPr lang="zh-TW" altLang="en-US" sz="2400"/>
              <a:t>技術</a:t>
            </a:r>
          </a:p>
          <a:p>
            <a:pPr rtl="0">
              <a:buFont typeface="Arial" panose="020b0604020202020204" pitchFamily="34" charset="0"/>
              <a:buChar char="•"/>
            </a:pPr>
            <a:r>
              <a:rPr lang="zh-TW" altLang="en-US" sz="2400" b="1"/>
              <a:t>網際網路研究工作小組 </a:t>
            </a:r>
            <a:r>
              <a:rPr lang="en-US" altLang="zh-TW" sz="2400"/>
              <a:t>-</a:t>
            </a:r>
            <a:r>
              <a:rPr lang="zh-TW" altLang="en-US" sz="2400"/>
              <a:t>專注於網際網路和 </a:t>
            </a:r>
            <a:r>
              <a:rPr lang="en-US" altLang="zh-TW" sz="2400"/>
              <a:t>TCP/IP </a:t>
            </a:r>
            <a:r>
              <a:rPr lang="zh-TW" altLang="en-US" sz="2400"/>
              <a:t>協議的長期研究</a:t>
            </a:r>
          </a:p>
        </p:txBody>
      </p:sp>
      <p:pic>
        <p:nvPicPr>
          <p:cNvPr id="10242"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45145" y="1863670"/>
            <a:ext cx="4354285" cy="3289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投影片編號版面配置區 1"/>
          <p:cNvSpPr>
            <a:spLocks noGrp="1"/>
          </p:cNvSpPr>
          <p:nvPr>
            <p:ph type="sldNum" sz="quarter" idx="4"/>
          </p:nvPr>
        </p:nvSpPr>
        <p:spPr/>
        <p:txBody>
          <a:bodyPr/>
          <a:lstStyle/>
          <a:p>
            <a:pPr defTabSz="385754">
              <a:defRPr/>
            </a:pPr>
            <a:fld id="{2F5CCB13-0A32-4557-88E9-079F0C330695}" type="slidenum">
              <a:rPr lang="en-US" kern="0" smtClean="0">
                <a:solidFill>
                  <a:srgbClr val="595959"/>
                </a:solidFill>
              </a:rPr>
              <a:pPr defTabSz="385754">
                <a:defRPr/>
              </a:pPr>
              <a:t>101</a:t>
            </a:fld>
            <a:endParaRPr lang="en-US" kern="0">
              <a:solidFill>
                <a:srgbClr val="595959"/>
              </a:solidFill>
            </a:endParaRPr>
          </a:p>
        </p:txBody>
      </p:sp>
    </p:spTree>
    <p:extLst>
      <p:ext uri="{BB962C8B-B14F-4D97-AF65-F5344CB8AC3E}">
        <p14:creationId xmlns:p14="http://schemas.microsoft.com/office/powerpoint/2010/main" val="247034946"/>
      </p:ext>
    </p:extLst>
  </p:cSld>
  <p:clrMapOvr>
    <a:masterClrMapping/>
  </p:clrMapOvr>
  <p:transition spd="slow">
    <p:wipe/>
  </p:transition>
  <p:timing/>
</p:sld>
</file>

<file path=ppt/slides/slide1010.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noAutofit/>
          </a:bodyPr>
          <a:lstStyle/>
          <a:p>
            <a:pPr marL="169859" indent="-169859">
              <a:spcAft>
                <a:spcPts val="600"/>
              </a:spcAft>
              <a:buFont typeface="Wingdings" panose="05000000000000000000" pitchFamily="2" charset="2"/>
            </a:pPr>
            <a:r>
              <a:rPr lang="en-US" altLang="zh-TW" sz="2700"/>
              <a:t>33.1</a:t>
            </a:r>
            <a:r>
              <a:rPr lang="zh-TW" altLang="en-US" sz="2700" smtClean="0"/>
              <a:t>使用</a:t>
            </a:r>
            <a:r>
              <a:rPr lang="zh-TW" altLang="en-US" sz="2700"/>
              <a:t>靜態路由的封包處理</a:t>
            </a:r>
            <a:br>
              <a:rPr lang="en-US" sz="2700"/>
            </a:br>
            <a:r>
              <a:rPr lang="zh-TW" altLang="en-US" sz="2700"/>
              <a:t>靜態路由和封包轉送 </a:t>
            </a:r>
            <a:r>
              <a:rPr lang="en-US" altLang="zh-TW" sz="2700"/>
              <a:t>(</a:t>
            </a:r>
            <a:r>
              <a:rPr lang="zh-TW" altLang="en-US" sz="2700"/>
              <a:t>續</a:t>
            </a:r>
            <a:r>
              <a:rPr lang="en-US" altLang="zh-TW" sz="2700"/>
              <a:t>) </a:t>
            </a:r>
          </a:p>
        </p:txBody>
      </p:sp>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221536" y="1650878"/>
            <a:ext cx="4982061" cy="2291709"/>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rtlCol="0" anchor="t" anchorCtr="0" compatLnSpc="1">
            <a:prstTxWarp prst="textNoShape">
              <a:avLst/>
            </a:prstTxWarp>
            <a:noAutofit/>
          </a:bodyPr>
          <a:lstStyle/>
          <a:p>
            <a:pPr marL="182558" indent="-166684" algn="l" defTabSz="684196" fontAlgn="base">
              <a:spcBef>
                <a:spcPts val="300"/>
              </a:spcBef>
              <a:spcAft>
                <a:spcPts val="300"/>
              </a:spcAft>
              <a:buClr>
                <a:schemeClr val="tx2"/>
              </a:buClr>
              <a:buSzPct val="90000"/>
              <a:buFont typeface="Arial" panose="020b0604020202020204" pitchFamily="34" charset="0"/>
              <a:buChar char="•"/>
            </a:pPr>
            <a:r>
              <a:rPr lang="en-US" altLang="zh-TW" sz="1600">
                <a:solidFill>
                  <a:srgbClr val="000000"/>
                </a:solidFill>
              </a:rPr>
              <a:t>R3 </a:t>
            </a:r>
            <a:r>
              <a:rPr lang="zh-TW" altLang="en-US" sz="1600">
                <a:solidFill>
                  <a:srgbClr val="000000"/>
                </a:solidFill>
              </a:rPr>
              <a:t>會接收封包、將它解封裝，並在路由表中搜尋相符項目。</a:t>
            </a:r>
          </a:p>
          <a:p>
            <a:pPr marL="182558" indent="-166684" algn="l" defTabSz="684196" fontAlgn="base">
              <a:spcBef>
                <a:spcPts val="300"/>
              </a:spcBef>
              <a:spcAft>
                <a:spcPts val="300"/>
              </a:spcAft>
              <a:buClr>
                <a:schemeClr val="tx2"/>
              </a:buClr>
              <a:buSzPct val="90000"/>
              <a:buFont typeface="Arial" panose="020b0604020202020204" pitchFamily="34" charset="0"/>
              <a:buChar char="•"/>
            </a:pPr>
            <a:r>
              <a:rPr lang="en-US" altLang="zh-TW" sz="1600">
                <a:solidFill>
                  <a:srgbClr val="000000"/>
                </a:solidFill>
              </a:rPr>
              <a:t>PC3 </a:t>
            </a:r>
            <a:r>
              <a:rPr lang="zh-TW" altLang="en-US" sz="1600">
                <a:solidFill>
                  <a:srgbClr val="000000"/>
                </a:solidFill>
              </a:rPr>
              <a:t>的目的 </a:t>
            </a:r>
            <a:r>
              <a:rPr lang="en-US" altLang="zh-TW" sz="1600">
                <a:solidFill>
                  <a:srgbClr val="000000"/>
                </a:solidFill>
              </a:rPr>
              <a:t>IP </a:t>
            </a:r>
            <a:r>
              <a:rPr lang="zh-TW" altLang="en-US" sz="1600">
                <a:solidFill>
                  <a:srgbClr val="000000"/>
                </a:solidFill>
              </a:rPr>
              <a:t>位址與直接連接的 </a:t>
            </a:r>
            <a:r>
              <a:rPr lang="en-US" altLang="zh-TW" sz="1600">
                <a:solidFill>
                  <a:srgbClr val="000000"/>
                </a:solidFill>
              </a:rPr>
              <a:t>G0/0 </a:t>
            </a:r>
            <a:r>
              <a:rPr lang="zh-TW" altLang="en-US" sz="1600">
                <a:solidFill>
                  <a:srgbClr val="000000"/>
                </a:solidFill>
              </a:rPr>
              <a:t>介面相符。因此，</a:t>
            </a:r>
            <a:r>
              <a:rPr lang="en-US" altLang="zh-TW" sz="1600">
                <a:solidFill>
                  <a:srgbClr val="000000"/>
                </a:solidFill>
              </a:rPr>
              <a:t>R3 </a:t>
            </a:r>
            <a:r>
              <a:rPr lang="zh-TW" altLang="en-US" sz="1600">
                <a:solidFill>
                  <a:srgbClr val="000000"/>
                </a:solidFill>
              </a:rPr>
              <a:t>搜索 </a:t>
            </a:r>
            <a:r>
              <a:rPr lang="en-US" altLang="zh-TW" sz="1600">
                <a:solidFill>
                  <a:srgbClr val="000000"/>
                </a:solidFill>
              </a:rPr>
              <a:t>ARP </a:t>
            </a:r>
            <a:r>
              <a:rPr lang="zh-TW" altLang="en-US" sz="1600">
                <a:solidFill>
                  <a:srgbClr val="000000"/>
                </a:solidFill>
              </a:rPr>
              <a:t>表中的 </a:t>
            </a:r>
            <a:r>
              <a:rPr lang="en-US" altLang="zh-TW" sz="1600">
                <a:solidFill>
                  <a:srgbClr val="000000"/>
                </a:solidFill>
              </a:rPr>
              <a:t>PC3 </a:t>
            </a:r>
            <a:r>
              <a:rPr lang="zh-TW" altLang="en-US" sz="1600">
                <a:solidFill>
                  <a:srgbClr val="000000"/>
                </a:solidFill>
              </a:rPr>
              <a:t>的第 </a:t>
            </a:r>
            <a:r>
              <a:rPr lang="en-US" altLang="zh-TW" sz="1600">
                <a:solidFill>
                  <a:srgbClr val="000000"/>
                </a:solidFill>
              </a:rPr>
              <a:t>2 </a:t>
            </a:r>
            <a:r>
              <a:rPr lang="zh-TW" altLang="en-US" sz="1600">
                <a:solidFill>
                  <a:srgbClr val="000000"/>
                </a:solidFill>
              </a:rPr>
              <a:t>層 </a:t>
            </a:r>
            <a:r>
              <a:rPr lang="en-US" altLang="zh-TW" sz="1600">
                <a:solidFill>
                  <a:srgbClr val="000000"/>
                </a:solidFill>
              </a:rPr>
              <a:t>MAC </a:t>
            </a:r>
            <a:r>
              <a:rPr lang="zh-TW" altLang="en-US" sz="1600">
                <a:solidFill>
                  <a:srgbClr val="000000"/>
                </a:solidFill>
              </a:rPr>
              <a:t>地址。 </a:t>
            </a:r>
          </a:p>
          <a:p>
            <a:pPr marL="182558" indent="-166684" algn="l" defTabSz="684196" fontAlgn="base">
              <a:spcBef>
                <a:spcPts val="300"/>
              </a:spcBef>
              <a:spcAft>
                <a:spcPts val="300"/>
              </a:spcAft>
              <a:buClr>
                <a:schemeClr val="tx2"/>
              </a:buClr>
              <a:buSzPct val="90000"/>
              <a:buFont typeface="Arial" panose="020b0604020202020204" pitchFamily="34" charset="0"/>
              <a:buChar char="•"/>
            </a:pPr>
            <a:r>
              <a:rPr lang="zh-TW" altLang="en-US" sz="1600">
                <a:solidFill>
                  <a:srgbClr val="000000"/>
                </a:solidFill>
              </a:rPr>
              <a:t>如果沒有 </a:t>
            </a:r>
            <a:r>
              <a:rPr lang="en-US" altLang="zh-TW" sz="1600">
                <a:solidFill>
                  <a:srgbClr val="000000"/>
                </a:solidFill>
              </a:rPr>
              <a:t>ARP </a:t>
            </a:r>
            <a:r>
              <a:rPr lang="zh-TW" altLang="en-US" sz="1600">
                <a:solidFill>
                  <a:srgbClr val="000000"/>
                </a:solidFill>
              </a:rPr>
              <a:t>項目存在，則 </a:t>
            </a:r>
            <a:r>
              <a:rPr lang="en-US" altLang="zh-TW" sz="1600">
                <a:solidFill>
                  <a:srgbClr val="000000"/>
                </a:solidFill>
              </a:rPr>
              <a:t>R3 </a:t>
            </a:r>
            <a:r>
              <a:rPr lang="zh-TW" altLang="en-US" sz="1600">
                <a:solidFill>
                  <a:srgbClr val="000000"/>
                </a:solidFill>
              </a:rPr>
              <a:t>會從 </a:t>
            </a:r>
            <a:r>
              <a:rPr lang="en-US" altLang="zh-TW" sz="1600">
                <a:solidFill>
                  <a:srgbClr val="000000"/>
                </a:solidFill>
              </a:rPr>
              <a:t>G0/0 </a:t>
            </a:r>
            <a:r>
              <a:rPr lang="zh-TW" altLang="en-US" sz="1600">
                <a:solidFill>
                  <a:srgbClr val="000000"/>
                </a:solidFill>
              </a:rPr>
              <a:t>介面傳送 </a:t>
            </a:r>
            <a:r>
              <a:rPr lang="en-US" altLang="zh-TW" sz="1600">
                <a:solidFill>
                  <a:srgbClr val="000000"/>
                </a:solidFill>
              </a:rPr>
              <a:t>ARP </a:t>
            </a:r>
            <a:r>
              <a:rPr lang="zh-TW" altLang="en-US" sz="1600">
                <a:solidFill>
                  <a:srgbClr val="000000"/>
                </a:solidFill>
              </a:rPr>
              <a:t>要求。</a:t>
            </a:r>
          </a:p>
        </p:txBody>
      </p:sp>
      <p:sp>
        <p:nvSpPr>
          <p:cNvPr id="8" name="Content Placeholder 3">
            <a:extLst>
              <a:ext uri="{FF2B5EF4-FFF2-40B4-BE49-F238E27FC236}">
                <a16:creationId xmlns:a16="http://schemas.microsoft.com/office/drawing/2014/main" id="{6A2FD246-52EE-4FB7-B7A8-5CEB80981715}"/>
              </a:ext>
            </a:extLst>
          </p:cNvPr>
          <p:cNvSpPr txBox="1"/>
          <p:nvPr/>
        </p:nvSpPr>
        <p:spPr>
          <a:xfrm>
            <a:off x="431970" y="4004378"/>
            <a:ext cx="8345488" cy="16745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noAutofit/>
          </a:bodyPr>
          <a:lstStyle>
            <a:lvl1pPr marL="285690" marR="0" indent="-285690" algn="ctr" defTabSz="457105" rtl="0" eaLnBrk="1" fontAlgn="auto" latinLnBrk="0" hangingPunct="1">
              <a:lnSpc>
                <a:spcPct val="100000"/>
              </a:lnSpc>
              <a:spcBef>
                <a:spcPct val="20000"/>
              </a:spcBef>
              <a:spcAft>
                <a:spcPct val="0"/>
              </a:spcAft>
              <a:buClrTx/>
              <a:buSzTx/>
              <a:buFont typeface="Arial"/>
              <a:buNone/>
              <a:defRPr lang="en-US" sz="2000" b="0" i="0" kern="1200" baseline="0">
                <a:solidFill>
                  <a:schemeClr val="bg1"/>
                </a:solidFill>
                <a:latin typeface="+mn-lt"/>
                <a:ea typeface="ＭＳ Ｐゴシック" charset="0"/>
                <a:cs typeface="CiscoSans ExtraLight"/>
              </a:defRPr>
            </a:lvl1pPr>
            <a:lvl2pPr marL="358775" indent="-215900" algn="l" defTabSz="684213" rtl="0" eaLnBrk="1" fontAlgn="base" hangingPunct="1">
              <a:lnSpc>
                <a:spcPct val="95000"/>
              </a:lnSpc>
              <a:spcBef>
                <a:spcPts val="600"/>
              </a:spcBef>
              <a:spcAft>
                <a:spcPct val="0"/>
              </a:spcAft>
              <a:buClr>
                <a:schemeClr val="tx2"/>
              </a:buClr>
              <a:buFont typeface="Arial"/>
              <a:buChar char="•"/>
              <a:defRPr lang="en-US" sz="1400" kern="120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a:buChar char="•"/>
              <a:defRPr lang="en-US" sz="1200" kern="120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a:buChar char="•"/>
              <a:defRPr lang="en-US" sz="1100" kern="120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a:buChar char="•"/>
              <a:defRPr lang="en-US" sz="1100" kern="120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anose="020b0604020202020204"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anose="020b0604020202020204"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anose="020b0604020202020204"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182558" indent="-166684" algn="l" defTabSz="684196" fontAlgn="base">
              <a:spcBef>
                <a:spcPts val="300"/>
              </a:spcBef>
              <a:spcAft>
                <a:spcPts val="300"/>
              </a:spcAft>
              <a:buClr>
                <a:schemeClr val="tx2"/>
              </a:buClr>
              <a:buSzPct val="90000"/>
              <a:buFont typeface="Arial" panose="020b0604020202020204" pitchFamily="34" charset="0"/>
              <a:buChar char="•"/>
            </a:pPr>
            <a:r>
              <a:rPr lang="en-US" altLang="zh-TW" sz="1600">
                <a:solidFill>
                  <a:srgbClr val="000000"/>
                </a:solidFill>
              </a:rPr>
              <a:t>PC3 </a:t>
            </a:r>
            <a:r>
              <a:rPr lang="zh-TW" altLang="en-US" sz="1600">
                <a:solidFill>
                  <a:srgbClr val="000000"/>
                </a:solidFill>
              </a:rPr>
              <a:t>回應包含其 </a:t>
            </a:r>
            <a:r>
              <a:rPr lang="en-US" altLang="zh-TW" sz="1600">
                <a:solidFill>
                  <a:srgbClr val="000000"/>
                </a:solidFill>
              </a:rPr>
              <a:t>MAC </a:t>
            </a:r>
            <a:r>
              <a:rPr lang="zh-TW" altLang="en-US" sz="1600">
                <a:solidFill>
                  <a:srgbClr val="000000"/>
                </a:solidFill>
              </a:rPr>
              <a:t>地址的 </a:t>
            </a:r>
            <a:r>
              <a:rPr lang="en-US" altLang="zh-TW" sz="1600">
                <a:solidFill>
                  <a:srgbClr val="000000"/>
                </a:solidFill>
              </a:rPr>
              <a:t>ARP </a:t>
            </a:r>
            <a:r>
              <a:rPr lang="zh-TW" altLang="en-US" sz="1600">
                <a:solidFill>
                  <a:srgbClr val="000000"/>
                </a:solidFill>
              </a:rPr>
              <a:t>答覆。</a:t>
            </a:r>
          </a:p>
          <a:p>
            <a:pPr marL="182558" indent="-166684" algn="l" defTabSz="684196" fontAlgn="base">
              <a:spcBef>
                <a:spcPts val="300"/>
              </a:spcBef>
              <a:spcAft>
                <a:spcPts val="300"/>
              </a:spcAft>
              <a:buClr>
                <a:schemeClr val="tx2"/>
              </a:buClr>
              <a:buSzPct val="90000"/>
              <a:buFont typeface="Arial" panose="020b0604020202020204" pitchFamily="34" charset="0"/>
              <a:buChar char="•"/>
            </a:pPr>
            <a:r>
              <a:rPr lang="en-US" altLang="zh-TW" sz="1600">
                <a:solidFill>
                  <a:srgbClr val="000000"/>
                </a:solidFill>
              </a:rPr>
              <a:t>R3 </a:t>
            </a:r>
            <a:r>
              <a:rPr lang="zh-TW" altLang="en-US" sz="1600">
                <a:solidFill>
                  <a:srgbClr val="000000"/>
                </a:solidFill>
              </a:rPr>
              <a:t>將封包封裝在新訊框中，並使用 </a:t>
            </a:r>
            <a:r>
              <a:rPr lang="en-US" altLang="zh-TW" sz="1600">
                <a:solidFill>
                  <a:srgbClr val="000000"/>
                </a:solidFill>
              </a:rPr>
              <a:t>PC3 MAC </a:t>
            </a:r>
            <a:r>
              <a:rPr lang="zh-TW" altLang="en-US" sz="1600">
                <a:solidFill>
                  <a:srgbClr val="000000"/>
                </a:solidFill>
              </a:rPr>
              <a:t>位址做為目的 </a:t>
            </a:r>
            <a:r>
              <a:rPr lang="en-US" altLang="zh-TW" sz="1600">
                <a:solidFill>
                  <a:srgbClr val="000000"/>
                </a:solidFill>
              </a:rPr>
              <a:t>MAC </a:t>
            </a:r>
            <a:r>
              <a:rPr lang="zh-TW" altLang="en-US" sz="1600">
                <a:solidFill>
                  <a:srgbClr val="000000"/>
                </a:solidFill>
              </a:rPr>
              <a:t>位址，以及 </a:t>
            </a:r>
            <a:r>
              <a:rPr lang="en-US" altLang="zh-TW" sz="1600">
                <a:solidFill>
                  <a:srgbClr val="000000"/>
                </a:solidFill>
              </a:rPr>
              <a:t>G0/0 MAC </a:t>
            </a:r>
            <a:r>
              <a:rPr lang="zh-TW" altLang="en-US" sz="1600">
                <a:solidFill>
                  <a:srgbClr val="000000"/>
                </a:solidFill>
              </a:rPr>
              <a:t>位址做為來源 </a:t>
            </a:r>
            <a:r>
              <a:rPr lang="en-US" altLang="zh-TW" sz="1600">
                <a:solidFill>
                  <a:srgbClr val="000000"/>
                </a:solidFill>
              </a:rPr>
              <a:t>MAC </a:t>
            </a:r>
            <a:r>
              <a:rPr lang="zh-TW" altLang="en-US" sz="1600">
                <a:solidFill>
                  <a:srgbClr val="000000"/>
                </a:solidFill>
              </a:rPr>
              <a:t>位址。</a:t>
            </a:r>
          </a:p>
          <a:p>
            <a:pPr marL="182558" indent="-166684" algn="l" defTabSz="684196" fontAlgn="base">
              <a:spcBef>
                <a:spcPts val="300"/>
              </a:spcBef>
              <a:spcAft>
                <a:spcPts val="300"/>
              </a:spcAft>
              <a:buClr>
                <a:schemeClr val="tx2"/>
              </a:buClr>
              <a:buSzPct val="90000"/>
              <a:buFont typeface="Arial" panose="020b0604020202020204" pitchFamily="34" charset="0"/>
              <a:buChar char="•"/>
            </a:pPr>
            <a:r>
              <a:rPr lang="zh-TW" altLang="en-US" sz="1600">
                <a:solidFill>
                  <a:srgbClr val="000000"/>
                </a:solidFill>
              </a:rPr>
              <a:t>該訊框從介面 </a:t>
            </a:r>
            <a:r>
              <a:rPr lang="en-US" altLang="zh-TW" sz="1600">
                <a:solidFill>
                  <a:srgbClr val="000000"/>
                </a:solidFill>
              </a:rPr>
              <a:t>G0/0 </a:t>
            </a:r>
            <a:r>
              <a:rPr lang="zh-TW" altLang="en-US" sz="1600">
                <a:solidFill>
                  <a:srgbClr val="000000"/>
                </a:solidFill>
              </a:rPr>
              <a:t>轉發，</a:t>
            </a:r>
            <a:r>
              <a:rPr lang="en-US" altLang="zh-TW" sz="1600">
                <a:solidFill>
                  <a:srgbClr val="000000"/>
                </a:solidFill>
              </a:rPr>
              <a:t>PC3 </a:t>
            </a:r>
            <a:r>
              <a:rPr lang="zh-TW" altLang="en-US" sz="1600">
                <a:solidFill>
                  <a:srgbClr val="000000"/>
                </a:solidFill>
              </a:rPr>
              <a:t>接收並相應處理它。</a:t>
            </a:r>
          </a:p>
          <a:p>
            <a:pPr marL="182558" indent="-166684" algn="l" defTabSz="684196" fontAlgn="base">
              <a:spcBef>
                <a:spcPts val="300"/>
              </a:spcBef>
              <a:spcAft>
                <a:spcPts val="300"/>
              </a:spcAft>
              <a:buClr>
                <a:schemeClr val="tx2"/>
              </a:buClr>
              <a:buSzPct val="90000"/>
              <a:buFont typeface="Arial" panose="020b0604020202020204" pitchFamily="34" charset="0"/>
              <a:buChar char="•"/>
            </a:pPr>
            <a:endParaRPr lang="en-CA" sz="1600">
              <a:solidFill>
                <a:srgbClr val="000000"/>
              </a:solidFill>
            </a:endParaRPr>
          </a:p>
        </p:txBody>
      </p:sp>
      <p:pic>
        <p:nvPicPr>
          <p:cNvPr id="7" name="Picture 6">
            <a:extLst>
              <a:ext uri="{FF2B5EF4-FFF2-40B4-BE49-F238E27FC236}">
                <a16:creationId xmlns:a16="http://schemas.microsoft.com/office/drawing/2014/main" id="{F361A382-C7FF-4DA1-A15B-FF1323ED9EAF}"/>
              </a:ext>
            </a:extLst>
          </p:cNvPr>
          <p:cNvPicPr>
            <a:picLocks noChangeAspect="1"/>
          </p:cNvPicPr>
          <p:nvPr/>
        </p:nvPicPr>
        <p:blipFill>
          <a:blip r:embed="rId3"/>
          <a:stretch>
            <a:fillRect/>
          </a:stretch>
        </p:blipFill>
        <p:spPr>
          <a:xfrm>
            <a:off x="5318006" y="1786239"/>
            <a:ext cx="3677794" cy="1964357"/>
          </a:xfrm>
          <a:prstGeom prst="rect">
            <a:avLst/>
          </a:prstGeom>
        </p:spPr>
      </p:pic>
      <p:sp>
        <p:nvSpPr>
          <p:cNvPr id="2" name="投影片編號版面配置區 1"/>
          <p:cNvSpPr>
            <a:spLocks noGrp="1"/>
          </p:cNvSpPr>
          <p:nvPr>
            <p:ph type="sldNum" sz="quarter" idx="12"/>
          </p:nvPr>
        </p:nvSpPr>
        <p:spPr/>
        <p:txBody>
          <a:bodyPr/>
          <a:lstStyle/>
          <a:p>
            <a:fld id="{4FAB73BC-B049-4115-A692-8D63A059BFB8}" type="slidenum">
              <a:rPr lang="en-US" smtClean="0"/>
              <a:t>1010</a:t>
            </a:fld>
            <a:endParaRPr lang="en-US"/>
          </a:p>
        </p:txBody>
      </p:sp>
    </p:spTree>
    <p:extLst>
      <p:ext uri="{BB962C8B-B14F-4D97-AF65-F5344CB8AC3E}">
        <p14:creationId xmlns:p14="http://schemas.microsoft.com/office/powerpoint/2010/main" val="141660673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1011.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noAutofit/>
          </a:bodyPr>
          <a:lstStyle/>
          <a:p>
            <a:pPr marL="169859" indent="-169859">
              <a:spcAft>
                <a:spcPts val="600"/>
              </a:spcAft>
              <a:buFont typeface="Wingdings" panose="05000000000000000000" pitchFamily="2" charset="2"/>
            </a:pPr>
            <a:r>
              <a:rPr lang="en-US" altLang="zh-TW" sz="2700" smtClean="0"/>
              <a:t>33.2</a:t>
            </a:r>
            <a:r>
              <a:rPr lang="zh-TW" altLang="en-US" sz="2700" smtClean="0"/>
              <a:t>故障</a:t>
            </a:r>
            <a:r>
              <a:rPr lang="zh-TW" altLang="en-US" sz="2700"/>
              <a:t>排除 </a:t>
            </a:r>
            <a:r>
              <a:rPr lang="en-US" altLang="zh-TW" sz="2700"/>
              <a:t>IPv4 </a:t>
            </a:r>
            <a:r>
              <a:rPr lang="zh-TW" altLang="en-US" sz="2700"/>
              <a:t>靜態和預設路由設定</a:t>
            </a:r>
            <a:br>
              <a:rPr lang="en-US" sz="2700"/>
            </a:br>
            <a:r>
              <a:rPr lang="zh-TW" altLang="en-US" sz="2700"/>
              <a:t>網路變更</a:t>
            </a:r>
          </a:p>
        </p:txBody>
      </p:sp>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431972" y="1712670"/>
            <a:ext cx="8280057" cy="3073946"/>
          </a:xfrm>
        </p:spPr>
        <p:txBody>
          <a:bodyPr/>
          <a:lstStyle/>
          <a:p>
            <a:pPr marL="0" indent="0" algn="l"/>
            <a:r>
              <a:rPr lang="zh-TW" altLang="en-US" sz="1600">
                <a:solidFill>
                  <a:srgbClr val="000000"/>
                </a:solidFill>
              </a:rPr>
              <a:t>網路失敗的原因有許多：</a:t>
            </a:r>
          </a:p>
          <a:p>
            <a:pPr marL="342892" indent="-342892" algn="l">
              <a:buFont typeface="Arial" panose="020b0604020202020204" pitchFamily="34" charset="0"/>
              <a:buChar char="•"/>
            </a:pPr>
            <a:r>
              <a:rPr lang="zh-TW" altLang="en-US" sz="1600">
                <a:solidFill>
                  <a:srgbClr val="000000"/>
                </a:solidFill>
              </a:rPr>
              <a:t>介面可能會失敗</a:t>
            </a:r>
          </a:p>
          <a:p>
            <a:pPr marL="342892" indent="-342892" algn="l">
              <a:buFont typeface="Arial" panose="020b0604020202020204" pitchFamily="34" charset="0"/>
              <a:buChar char="•"/>
            </a:pPr>
            <a:r>
              <a:rPr lang="zh-TW" altLang="en-US" sz="1600">
                <a:solidFill>
                  <a:srgbClr val="000000"/>
                </a:solidFill>
              </a:rPr>
              <a:t>服務提供者中繼連線</a:t>
            </a:r>
          </a:p>
          <a:p>
            <a:pPr marL="342892" indent="-342892" algn="l">
              <a:buFont typeface="Arial" panose="020b0604020202020204" pitchFamily="34" charset="0"/>
              <a:buChar char="•"/>
            </a:pPr>
            <a:r>
              <a:rPr lang="zh-TW" altLang="en-US" sz="1600">
                <a:solidFill>
                  <a:srgbClr val="000000"/>
                </a:solidFill>
              </a:rPr>
              <a:t>鏈接可能會變得過飽和</a:t>
            </a:r>
          </a:p>
          <a:p>
            <a:pPr marL="342892" indent="-342892" algn="l">
              <a:buFont typeface="Arial" panose="020b0604020202020204" pitchFamily="34" charset="0"/>
              <a:buChar char="•"/>
            </a:pPr>
            <a:r>
              <a:rPr lang="zh-TW" altLang="en-US" sz="1600">
                <a:solidFill>
                  <a:srgbClr val="000000"/>
                </a:solidFill>
              </a:rPr>
              <a:t>管理員輸入了錯誤的設定。</a:t>
            </a:r>
          </a:p>
          <a:p>
            <a:pPr marL="342892" indent="-342892" algn="l">
              <a:buFont typeface="Arial" panose="020b0604020202020204" pitchFamily="34" charset="0"/>
              <a:buChar char="•"/>
            </a:pPr>
            <a:endParaRPr lang="en-CA" sz="1600">
              <a:solidFill>
                <a:srgbClr val="000000"/>
              </a:solidFill>
            </a:endParaRPr>
          </a:p>
          <a:p>
            <a:pPr marL="0" indent="0" algn="l"/>
            <a:r>
              <a:rPr lang="zh-TW" altLang="en-US" sz="1600">
                <a:solidFill>
                  <a:srgbClr val="000000"/>
                </a:solidFill>
              </a:rPr>
              <a:t>作為網路管理者，你的責任是查明並解決這些問題。 </a:t>
            </a:r>
          </a:p>
          <a:p>
            <a:pPr marL="0" indent="0" algn="l"/>
            <a:endParaRPr lang="en-CA" sz="1600">
              <a:solidFill>
                <a:srgbClr val="000000"/>
              </a:solidFill>
            </a:endParaRPr>
          </a:p>
          <a:p>
            <a:pPr marL="0" indent="0" algn="l"/>
            <a:r>
              <a:rPr lang="zh-TW" altLang="en-US" sz="1600">
                <a:solidFill>
                  <a:srgbClr val="000000"/>
                </a:solidFill>
              </a:rPr>
              <a:t>若要有效地找出並解決這些問題，最好熟悉工具來協助快速隔離路由問題是有利的。</a:t>
            </a:r>
          </a:p>
        </p:txBody>
      </p:sp>
      <p:sp>
        <p:nvSpPr>
          <p:cNvPr id="2" name="投影片編號版面配置區 1"/>
          <p:cNvSpPr>
            <a:spLocks noGrp="1"/>
          </p:cNvSpPr>
          <p:nvPr>
            <p:ph type="sldNum" sz="quarter" idx="12"/>
          </p:nvPr>
        </p:nvSpPr>
        <p:spPr/>
        <p:txBody>
          <a:bodyPr/>
          <a:lstStyle/>
          <a:p>
            <a:fld id="{4FAB73BC-B049-4115-A692-8D63A059BFB8}" type="slidenum">
              <a:rPr lang="en-US" smtClean="0"/>
              <a:t>1011</a:t>
            </a:fld>
            <a:endParaRPr lang="en-US"/>
          </a:p>
        </p:txBody>
      </p:sp>
    </p:spTree>
    <p:extLst>
      <p:ext uri="{BB962C8B-B14F-4D97-AF65-F5344CB8AC3E}">
        <p14:creationId xmlns:p14="http://schemas.microsoft.com/office/powerpoint/2010/main" val="189577543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1012.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noAutofit/>
          </a:bodyPr>
          <a:lstStyle/>
          <a:p>
            <a:pPr marL="169859" indent="-169859">
              <a:spcAft>
                <a:spcPts val="600"/>
              </a:spcAft>
              <a:buFont typeface="Wingdings" panose="05000000000000000000" pitchFamily="2" charset="2"/>
            </a:pPr>
            <a:r>
              <a:rPr lang="en-US" altLang="zh-TW" sz="2700"/>
              <a:t>33.2</a:t>
            </a:r>
            <a:r>
              <a:rPr lang="zh-TW" altLang="en-US" sz="2700" smtClean="0"/>
              <a:t>故障</a:t>
            </a:r>
            <a:r>
              <a:rPr lang="zh-TW" altLang="en-US" sz="2700"/>
              <a:t>排除 </a:t>
            </a:r>
            <a:r>
              <a:rPr lang="en-US" altLang="zh-TW" sz="2700"/>
              <a:t>IPv4 </a:t>
            </a:r>
            <a:r>
              <a:rPr lang="zh-TW" altLang="en-US" sz="2700"/>
              <a:t>靜態和預設路由設定</a:t>
            </a:r>
            <a:br>
              <a:rPr lang="en-US" sz="2700"/>
            </a:br>
            <a:r>
              <a:rPr lang="zh-TW" altLang="en-US" sz="2700"/>
              <a:t>常見故障排除命令</a:t>
            </a:r>
          </a:p>
        </p:txBody>
      </p:sp>
      <p:graphicFrame>
        <p:nvGraphicFramePr>
          <p:cNvPr id="2" name="Table 1">
            <a:extLst>
              <a:ext uri="{FF2B5EF4-FFF2-40B4-BE49-F238E27FC236}">
                <a16:creationId xmlns:a16="http://schemas.microsoft.com/office/drawing/2014/main" id="{B73E4837-7A3B-4797-BFB6-6F7F910E2136}"/>
              </a:ext>
            </a:extLst>
          </p:cNvPr>
          <p:cNvGraphicFramePr>
            <a:graphicFrameLocks noGrp="1"/>
          </p:cNvGraphicFramePr>
          <p:nvPr>
            <p:extLst/>
          </p:nvPr>
        </p:nvGraphicFramePr>
        <p:xfrm>
          <a:off x="798512" y="1712670"/>
          <a:ext cx="7913517" cy="3288299"/>
        </p:xfrm>
        <a:graphic>
          <a:graphicData uri="http://schemas.openxmlformats.org/drawingml/2006/table">
            <a:tbl>
              <a:tblPr firstRow="1" bandRow="1">
                <a:tableStyleId>{5C22544A-7EE6-4342-B048-85BDC9FD1C3A}</a:tableStyleId>
              </a:tblPr>
              <a:tblGrid>
                <a:gridCol w="2733598">
                  <a:extLst>
                    <a:ext uri="{9D8B030D-6E8A-4147-A177-3AD203B41FA5}">
                      <a16:colId xmlns:a16="http://schemas.microsoft.com/office/drawing/2014/main" val="142654838"/>
                    </a:ext>
                  </a:extLst>
                </a:gridCol>
                <a:gridCol w="5179919">
                  <a:extLst>
                    <a:ext uri="{9D8B030D-6E8A-4147-A177-3AD203B41FA5}">
                      <a16:colId xmlns:a16="http://schemas.microsoft.com/office/drawing/2014/main" val="3001336057"/>
                    </a:ext>
                  </a:extLst>
                </a:gridCol>
              </a:tblGrid>
              <a:tr h="320040">
                <a:tc>
                  <a:txBody>
                    <a:bodyPr vert="horz" wrap="square"/>
                    <a:lstStyle/>
                    <a:p>
                      <a:pPr rtl="0"/>
                      <a:r>
                        <a:rPr lang="zh-TW" sz="1500">
                          <a:latin typeface="標楷體" pitchFamily="65" charset="-120"/>
                          <a:ea typeface="標楷體" panose="03000509000000000000" pitchFamily="65" charset="-120"/>
                        </a:rPr>
                        <a:t>指令</a:t>
                      </a:r>
                    </a:p>
                  </a:txBody>
                  <a:tcPr/>
                </a:tc>
                <a:tc>
                  <a:txBody>
                    <a:bodyPr vert="horz" wrap="square"/>
                    <a:lstStyle/>
                    <a:p>
                      <a:pPr rtl="0"/>
                      <a:r>
                        <a:rPr lang="zh-TW" sz="1500">
                          <a:latin typeface="標楷體" pitchFamily="65" charset="-120"/>
                          <a:ea typeface="標楷體" panose="03000509000000000000" pitchFamily="65" charset="-120"/>
                        </a:rPr>
                        <a:t>說明</a:t>
                      </a:r>
                    </a:p>
                  </a:txBody>
                  <a:tcPr/>
                </a:tc>
                <a:extLst>
                  <a:ext uri="{0D108BD9-81ED-4DB2-BD59-A6C34878D82A}">
                    <a16:rowId xmlns:a16="http://schemas.microsoft.com/office/drawing/2014/main" val="888108213"/>
                  </a:ext>
                </a:extLst>
              </a:tr>
              <a:tr h="715715">
                <a:tc>
                  <a:txBody>
                    <a:bodyPr vert="horz" wrap="square"/>
                    <a:lstStyle/>
                    <a:p>
                      <a:pPr rtl="0"/>
                      <a:r>
                        <a:rPr lang="zh-TW" sz="1500" b="1">
                          <a:solidFill>
                            <a:srgbClr val="000000"/>
                          </a:solidFill>
                          <a:latin typeface="標楷體" pitchFamily="65" charset="-120"/>
                          <a:ea typeface="標楷體" panose="03000509000000000000" pitchFamily="65" charset="-120"/>
                          <a:cs typeface="Courier New" panose="02070309020205020404" pitchFamily="49" charset="0"/>
                        </a:rPr>
                        <a:t>ping</a:t>
                      </a:r>
                    </a:p>
                  </a:txBody>
                  <a:tcPr/>
                </a:tc>
                <a:tc>
                  <a:txBody>
                    <a:bodyPr vert="horz" wrap="square"/>
                    <a:lstStyle/>
                    <a:p>
                      <a:pPr marL="171450" indent="-171450" algn="l" defTabSz="685777" rtl="0" eaLnBrk="1" latinLnBrk="0" hangingPunct="1">
                        <a:buFont typeface="Arial" panose="020b0604020202020204" pitchFamily="34" charset="0"/>
                        <a:buChar char="•"/>
                      </a:pPr>
                      <a:r>
                        <a:rPr lang="zh-TW" sz="1500" kern="1200">
                          <a:solidFill>
                            <a:srgbClr val="000000"/>
                          </a:solidFill>
                          <a:latin typeface="標楷體" pitchFamily="65" charset="-120"/>
                          <a:ea typeface="標楷體" panose="03000509000000000000" pitchFamily="65" charset="-120"/>
                          <a:cs typeface="+mn-cs"/>
                        </a:rPr>
                        <a:t>確認第 3 層對目的地的連線能力。</a:t>
                      </a:r>
                    </a:p>
                    <a:p>
                      <a:pPr marL="171450" indent="-171450" algn="l" defTabSz="685777" rtl="0" eaLnBrk="1" latinLnBrk="0" hangingPunct="1">
                        <a:buFont typeface="Arial" panose="020b0604020202020204" pitchFamily="34" charset="0"/>
                        <a:buChar char="•"/>
                      </a:pPr>
                      <a:r>
                        <a:rPr lang="zh-TW" sz="1500" kern="1200">
                          <a:solidFill>
                            <a:srgbClr val="000000"/>
                          </a:solidFill>
                          <a:latin typeface="標楷體" pitchFamily="65" charset="-120"/>
                          <a:ea typeface="標楷體" panose="03000509000000000000" pitchFamily="65" charset="-120"/>
                          <a:cs typeface="+mn-cs"/>
                        </a:rPr>
                        <a:t>延伸的 ping 提供額外的選項。</a:t>
                      </a:r>
                    </a:p>
                  </a:txBody>
                  <a:tcPr/>
                </a:tc>
                <a:extLst>
                  <a:ext uri="{0D108BD9-81ED-4DB2-BD59-A6C34878D82A}">
                    <a16:rowId xmlns:a16="http://schemas.microsoft.com/office/drawing/2014/main" val="3483992816"/>
                  </a:ext>
                </a:extLst>
              </a:tr>
              <a:tr h="563136">
                <a:tc>
                  <a:txBody>
                    <a:bodyPr vert="horz" wrap="square"/>
                    <a:lstStyle/>
                    <a:p>
                      <a:pPr rtl="0"/>
                      <a:r>
                        <a:rPr lang="zh-TW" sz="1500" b="1">
                          <a:solidFill>
                            <a:srgbClr val="000000"/>
                          </a:solidFill>
                          <a:latin typeface="標楷體" pitchFamily="65" charset="-120"/>
                          <a:ea typeface="標楷體" panose="03000509000000000000" pitchFamily="65" charset="-120"/>
                          <a:cs typeface="Courier New" panose="02070309020205020404" pitchFamily="49" charset="0"/>
                        </a:rPr>
                        <a:t>traceroute</a:t>
                      </a:r>
                    </a:p>
                  </a:txBody>
                  <a:tcPr/>
                </a:tc>
                <a:tc>
                  <a:txBody>
                    <a:bodyPr vert="horz" wrap="square"/>
                    <a:lstStyle/>
                    <a:p>
                      <a:pPr marL="171450" indent="-171450" algn="l" defTabSz="685777" rtl="0" eaLnBrk="1" latinLnBrk="0" hangingPunct="1">
                        <a:buFont typeface="Arial" panose="020b0604020202020204" pitchFamily="34" charset="0"/>
                        <a:buChar char="•"/>
                      </a:pPr>
                      <a:r>
                        <a:rPr lang="zh-TW" sz="1500" kern="1200">
                          <a:solidFill>
                            <a:srgbClr val="000000"/>
                          </a:solidFill>
                          <a:latin typeface="標楷體" pitchFamily="65" charset="-120"/>
                          <a:ea typeface="標楷體" panose="03000509000000000000" pitchFamily="65" charset="-120"/>
                          <a:cs typeface="+mn-cs"/>
                        </a:rPr>
                        <a:t>驗證目的網路的路徑。</a:t>
                      </a:r>
                    </a:p>
                    <a:p>
                      <a:pPr marL="171450" indent="-171450" algn="l" defTabSz="685777" rtl="0" eaLnBrk="1" latinLnBrk="0" hangingPunct="1">
                        <a:buFont typeface="Arial" panose="020b0604020202020204" pitchFamily="34" charset="0"/>
                        <a:buChar char="•"/>
                      </a:pPr>
                      <a:r>
                        <a:rPr lang="zh-TW" sz="1500" kern="1200">
                          <a:solidFill>
                            <a:srgbClr val="000000"/>
                          </a:solidFill>
                          <a:latin typeface="標楷體" pitchFamily="65" charset="-120"/>
                          <a:ea typeface="標楷體" panose="03000509000000000000" pitchFamily="65" charset="-120"/>
                          <a:cs typeface="+mn-cs"/>
                        </a:rPr>
                        <a:t>它使用 ICMP 回應訊息來確定到目的地的跳躍點。</a:t>
                      </a:r>
                    </a:p>
                  </a:txBody>
                  <a:tcPr/>
                </a:tc>
                <a:extLst>
                  <a:ext uri="{0D108BD9-81ED-4DB2-BD59-A6C34878D82A}">
                    <a16:rowId xmlns:a16="http://schemas.microsoft.com/office/drawing/2014/main" val="2404510817"/>
                  </a:ext>
                </a:extLst>
              </a:tr>
              <a:tr h="563136">
                <a:tc>
                  <a:txBody>
                    <a:bodyPr vert="horz" wrap="square"/>
                    <a:lstStyle/>
                    <a:p>
                      <a:pPr rtl="0"/>
                      <a:r>
                        <a:rPr lang="zh-TW" sz="1500" b="1">
                          <a:solidFill>
                            <a:srgbClr val="000000"/>
                          </a:solidFill>
                          <a:latin typeface="標楷體" pitchFamily="65" charset="-120"/>
                          <a:ea typeface="標楷體" panose="03000509000000000000" pitchFamily="65" charset="-120"/>
                          <a:cs typeface="Courier New" panose="02070309020205020404" pitchFamily="49" charset="0"/>
                        </a:rPr>
                        <a:t>show ip route</a:t>
                      </a:r>
                    </a:p>
                  </a:txBody>
                  <a:tcPr/>
                </a:tc>
                <a:tc>
                  <a:txBody>
                    <a:bodyPr vert="horz" wrap="square"/>
                    <a:lstStyle/>
                    <a:p>
                      <a:pPr marL="171450" indent="-171450" algn="l" defTabSz="685777" rtl="0" eaLnBrk="1" latinLnBrk="0" hangingPunct="1">
                        <a:buFont typeface="Arial" panose="020b0604020202020204" pitchFamily="34" charset="0"/>
                        <a:buChar char="•"/>
                      </a:pPr>
                      <a:r>
                        <a:rPr lang="zh-TW" sz="1500" kern="1200">
                          <a:solidFill>
                            <a:srgbClr val="000000"/>
                          </a:solidFill>
                          <a:latin typeface="標楷體" pitchFamily="65" charset="-120"/>
                          <a:ea typeface="標楷體" panose="03000509000000000000" pitchFamily="65" charset="-120"/>
                          <a:cs typeface="+mn-cs"/>
                        </a:rPr>
                        <a:t>顯示路由表。</a:t>
                      </a:r>
                    </a:p>
                    <a:p>
                      <a:pPr marL="171450" indent="-171450" algn="l" defTabSz="685777" rtl="0" eaLnBrk="1" latinLnBrk="0" hangingPunct="1">
                        <a:buFont typeface="Arial" panose="020b0604020202020204" pitchFamily="34" charset="0"/>
                        <a:buChar char="•"/>
                      </a:pPr>
                      <a:r>
                        <a:rPr lang="zh-TW" sz="1500" kern="1200">
                          <a:solidFill>
                            <a:srgbClr val="000000"/>
                          </a:solidFill>
                          <a:latin typeface="標楷體" pitchFamily="65" charset="-120"/>
                          <a:ea typeface="標楷體" panose="03000509000000000000" pitchFamily="65" charset="-120"/>
                          <a:cs typeface="+mn-cs"/>
                        </a:rPr>
                        <a:t>用於驗證目的 IP 位址的路由項目。</a:t>
                      </a:r>
                    </a:p>
                  </a:txBody>
                  <a:tcPr/>
                </a:tc>
                <a:extLst>
                  <a:ext uri="{0D108BD9-81ED-4DB2-BD59-A6C34878D82A}">
                    <a16:rowId xmlns:a16="http://schemas.microsoft.com/office/drawing/2014/main" val="2805360840"/>
                  </a:ext>
                </a:extLst>
              </a:tr>
              <a:tr h="563136">
                <a:tc>
                  <a:txBody>
                    <a:bodyPr vert="horz" wrap="square"/>
                    <a:lstStyle/>
                    <a:p>
                      <a:pPr rtl="0"/>
                      <a:r>
                        <a:rPr lang="zh-TW" sz="1500" b="1">
                          <a:solidFill>
                            <a:srgbClr val="000000"/>
                          </a:solidFill>
                          <a:latin typeface="標楷體" pitchFamily="65" charset="-120"/>
                          <a:ea typeface="標楷體" panose="03000509000000000000" pitchFamily="65" charset="-120"/>
                          <a:cs typeface="Courier New" panose="02070309020205020404" pitchFamily="49" charset="0"/>
                        </a:rPr>
                        <a:t>show ip interface brief</a:t>
                      </a:r>
                    </a:p>
                  </a:txBody>
                  <a:tcPr/>
                </a:tc>
                <a:tc>
                  <a:txBody>
                    <a:bodyPr vert="horz" wrap="square"/>
                    <a:lstStyle/>
                    <a:p>
                      <a:pPr marL="171450" indent="-171450" algn="l" defTabSz="685777" rtl="0" eaLnBrk="1" latinLnBrk="0" hangingPunct="1">
                        <a:buFont typeface="Arial" panose="020b0604020202020204" pitchFamily="34" charset="0"/>
                        <a:buChar char="•"/>
                      </a:pPr>
                      <a:r>
                        <a:rPr lang="zh-TW" sz="1500" kern="1200">
                          <a:solidFill>
                            <a:srgbClr val="000000"/>
                          </a:solidFill>
                          <a:latin typeface="標楷體" pitchFamily="65" charset="-120"/>
                          <a:ea typeface="標楷體" panose="03000509000000000000" pitchFamily="65" charset="-120"/>
                          <a:cs typeface="+mn-cs"/>
                        </a:rPr>
                        <a:t>顯示裝置介面的狀態。</a:t>
                      </a:r>
                    </a:p>
                    <a:p>
                      <a:pPr marL="171450" indent="-171450" algn="l" defTabSz="685777" rtl="0" eaLnBrk="1" latinLnBrk="0" hangingPunct="1">
                        <a:buFont typeface="Arial" panose="020b0604020202020204" pitchFamily="34" charset="0"/>
                        <a:buChar char="•"/>
                      </a:pPr>
                      <a:r>
                        <a:rPr lang="zh-TW" sz="1500" kern="1200">
                          <a:solidFill>
                            <a:srgbClr val="000000"/>
                          </a:solidFill>
                          <a:latin typeface="標楷體" pitchFamily="65" charset="-120"/>
                          <a:ea typeface="標楷體" panose="03000509000000000000" pitchFamily="65" charset="-120"/>
                          <a:cs typeface="+mn-cs"/>
                        </a:rPr>
                        <a:t>用於驗證介面的操作狀態和 IP 地址。</a:t>
                      </a:r>
                    </a:p>
                  </a:txBody>
                  <a:tcPr/>
                </a:tc>
                <a:extLst>
                  <a:ext uri="{0D108BD9-81ED-4DB2-BD59-A6C34878D82A}">
                    <a16:rowId xmlns:a16="http://schemas.microsoft.com/office/drawing/2014/main" val="1271990834"/>
                  </a:ext>
                </a:extLst>
              </a:tr>
              <a:tr h="563136">
                <a:tc>
                  <a:txBody>
                    <a:bodyPr vert="horz" wrap="square"/>
                    <a:lstStyle/>
                    <a:p>
                      <a:pPr rtl="0"/>
                      <a:r>
                        <a:rPr lang="zh-TW" sz="1500" b="1">
                          <a:solidFill>
                            <a:srgbClr val="000000"/>
                          </a:solidFill>
                          <a:latin typeface="標楷體" pitchFamily="65" charset="-120"/>
                          <a:ea typeface="標楷體" panose="03000509000000000000" pitchFamily="65" charset="-120"/>
                          <a:cs typeface="Courier New" panose="02070309020205020404" pitchFamily="49" charset="0"/>
                        </a:rPr>
                        <a:t>show cdp neighbors</a:t>
                      </a:r>
                    </a:p>
                  </a:txBody>
                  <a:tcPr/>
                </a:tc>
                <a:tc>
                  <a:txBody>
                    <a:bodyPr vert="horz" wrap="square"/>
                    <a:lstStyle/>
                    <a:p>
                      <a:pPr marL="171450" indent="-171450" algn="l" defTabSz="685777" rtl="0" eaLnBrk="1" latinLnBrk="0" hangingPunct="1">
                        <a:buFont typeface="Arial" panose="020b0604020202020204" pitchFamily="34" charset="0"/>
                        <a:buChar char="•"/>
                      </a:pPr>
                      <a:r>
                        <a:rPr lang="zh-TW" sz="1500" kern="1200">
                          <a:solidFill>
                            <a:srgbClr val="000000"/>
                          </a:solidFill>
                          <a:latin typeface="標楷體" pitchFamily="65" charset="-120"/>
                          <a:ea typeface="標楷體" panose="03000509000000000000" pitchFamily="65" charset="-120"/>
                          <a:cs typeface="+mn-cs"/>
                        </a:rPr>
                        <a:t>顯示直接連接的</a:t>
                      </a:r>
                      <a:r>
                        <a:rPr lang="zh-TW" altLang="en-US" sz="1500" kern="1200">
                          <a:solidFill>
                            <a:srgbClr val="000000"/>
                          </a:solidFill>
                          <a:latin typeface="標楷體" pitchFamily="65" charset="-120"/>
                          <a:ea typeface="標楷體" panose="03000509000000000000" pitchFamily="65" charset="-120"/>
                          <a:cs typeface="+mn-cs"/>
                        </a:rPr>
                        <a:t>思科</a:t>
                      </a:r>
                      <a:r>
                        <a:rPr lang="zh-TW" sz="1500" kern="1200">
                          <a:solidFill>
                            <a:srgbClr val="000000"/>
                          </a:solidFill>
                          <a:latin typeface="標楷體" pitchFamily="65" charset="-120"/>
                          <a:ea typeface="標楷體" panose="03000509000000000000" pitchFamily="65" charset="-120"/>
                          <a:cs typeface="+mn-cs"/>
                        </a:rPr>
                        <a:t>裝置清單。</a:t>
                      </a:r>
                    </a:p>
                    <a:p>
                      <a:pPr marL="171450" indent="-171450" algn="l" defTabSz="685777" rtl="0" eaLnBrk="1" latinLnBrk="0" hangingPunct="1">
                        <a:buFont typeface="Arial" panose="020b0604020202020204" pitchFamily="34" charset="0"/>
                        <a:buChar char="•"/>
                      </a:pPr>
                      <a:r>
                        <a:rPr lang="zh-TW" sz="1500" kern="1200">
                          <a:solidFill>
                            <a:srgbClr val="000000"/>
                          </a:solidFill>
                          <a:latin typeface="標楷體" pitchFamily="65" charset="-120"/>
                          <a:ea typeface="標楷體" panose="03000509000000000000" pitchFamily="65" charset="-120"/>
                          <a:cs typeface="+mn-cs"/>
                        </a:rPr>
                        <a:t>也用於驗證第 1 層和第 2 層的連接性。</a:t>
                      </a:r>
                    </a:p>
                  </a:txBody>
                  <a:tcPr/>
                </a:tc>
                <a:extLst>
                  <a:ext uri="{0D108BD9-81ED-4DB2-BD59-A6C34878D82A}">
                    <a16:rowId xmlns:a16="http://schemas.microsoft.com/office/drawing/2014/main" val="1469579584"/>
                  </a:ext>
                </a:extLst>
              </a:tr>
            </a:tbl>
          </a:graphicData>
        </a:graphic>
      </p:graphicFrame>
      <p:sp>
        <p:nvSpPr>
          <p:cNvPr id="4" name="投影片編號版面配置區 3"/>
          <p:cNvSpPr>
            <a:spLocks noGrp="1"/>
          </p:cNvSpPr>
          <p:nvPr>
            <p:ph type="sldNum" sz="quarter" idx="12"/>
          </p:nvPr>
        </p:nvSpPr>
        <p:spPr/>
        <p:txBody>
          <a:bodyPr/>
          <a:lstStyle/>
          <a:p>
            <a:fld id="{4FAB73BC-B049-4115-A692-8D63A059BFB8}" type="slidenum">
              <a:rPr lang="en-US" smtClean="0"/>
              <a:t>1012</a:t>
            </a:fld>
            <a:endParaRPr lang="en-US"/>
          </a:p>
        </p:txBody>
      </p:sp>
    </p:spTree>
    <p:extLst>
      <p:ext uri="{BB962C8B-B14F-4D97-AF65-F5344CB8AC3E}">
        <p14:creationId xmlns:p14="http://schemas.microsoft.com/office/powerpoint/2010/main" val="60949380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1013.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noAutofit/>
          </a:bodyPr>
          <a:lstStyle/>
          <a:p>
            <a:pPr marL="169859" indent="-169859">
              <a:spcAft>
                <a:spcPts val="600"/>
              </a:spcAft>
              <a:buFont typeface="Wingdings" panose="05000000000000000000" pitchFamily="2" charset="2"/>
            </a:pPr>
            <a:r>
              <a:rPr lang="en-US" altLang="zh-TW" sz="2700"/>
              <a:t>33.2</a:t>
            </a:r>
            <a:r>
              <a:rPr lang="zh-TW" altLang="en-US" sz="2700"/>
              <a:t>故障排除 </a:t>
            </a:r>
            <a:r>
              <a:rPr lang="en-US" altLang="zh-TW" sz="2700"/>
              <a:t>IPv4 </a:t>
            </a:r>
            <a:r>
              <a:rPr lang="zh-TW" altLang="en-US" sz="2700"/>
              <a:t>靜態和預設路由設定</a:t>
            </a:r>
            <a:br>
              <a:rPr lang="en-US" sz="2700"/>
            </a:br>
            <a:r>
              <a:rPr lang="zh-TW" altLang="en-US" sz="2700"/>
              <a:t>解決連線問題</a:t>
            </a:r>
          </a:p>
        </p:txBody>
      </p:sp>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431972" y="1712670"/>
            <a:ext cx="5022898" cy="1716331"/>
          </a:xfrm>
        </p:spPr>
        <p:txBody>
          <a:bodyPr/>
          <a:lstStyle/>
          <a:p>
            <a:pPr marL="0" indent="0" algn="l"/>
            <a:r>
              <a:rPr lang="zh-TW" altLang="en-US" sz="1600">
                <a:solidFill>
                  <a:srgbClr val="000000"/>
                </a:solidFill>
              </a:rPr>
              <a:t>從 </a:t>
            </a:r>
            <a:r>
              <a:rPr lang="en-US" altLang="zh-TW" sz="1600">
                <a:solidFill>
                  <a:srgbClr val="000000"/>
                </a:solidFill>
              </a:rPr>
              <a:t>PC1 </a:t>
            </a:r>
            <a:r>
              <a:rPr lang="zh-TW" altLang="en-US" sz="1600">
                <a:solidFill>
                  <a:srgbClr val="000000"/>
                </a:solidFill>
              </a:rPr>
              <a:t>到 </a:t>
            </a:r>
            <a:r>
              <a:rPr lang="en-US" altLang="zh-TW" sz="1600">
                <a:solidFill>
                  <a:srgbClr val="000000"/>
                </a:solidFill>
              </a:rPr>
              <a:t>PC3 </a:t>
            </a:r>
            <a:r>
              <a:rPr lang="zh-TW" altLang="en-US" sz="1600">
                <a:solidFill>
                  <a:srgbClr val="000000"/>
                </a:solidFill>
              </a:rPr>
              <a:t>的連線失敗。</a:t>
            </a:r>
          </a:p>
          <a:p>
            <a:pPr marL="342892" indent="-342892" algn="l">
              <a:buFont typeface="Arial" panose="020b0604020202020204" pitchFamily="34" charset="0"/>
              <a:buChar char="•"/>
            </a:pPr>
            <a:r>
              <a:rPr lang="zh-TW" altLang="en-US" sz="1400">
                <a:solidFill>
                  <a:srgbClr val="000000"/>
                </a:solidFill>
              </a:rPr>
              <a:t>從 </a:t>
            </a:r>
            <a:r>
              <a:rPr lang="en-US" altLang="zh-TW" sz="1400">
                <a:solidFill>
                  <a:srgbClr val="000000"/>
                </a:solidFill>
              </a:rPr>
              <a:t>R1 G0/0 </a:t>
            </a:r>
            <a:r>
              <a:rPr lang="zh-TW" altLang="en-US" sz="1400">
                <a:solidFill>
                  <a:srgbClr val="000000"/>
                </a:solidFill>
              </a:rPr>
              <a:t>介面到 </a:t>
            </a:r>
            <a:r>
              <a:rPr lang="en-US" altLang="zh-TW" sz="1400">
                <a:solidFill>
                  <a:srgbClr val="000000"/>
                </a:solidFill>
              </a:rPr>
              <a:t>PC3 </a:t>
            </a:r>
            <a:r>
              <a:rPr lang="zh-TW" altLang="en-US" sz="1400">
                <a:solidFill>
                  <a:srgbClr val="000000"/>
                </a:solidFill>
              </a:rPr>
              <a:t>的延伸 </a:t>
            </a:r>
            <a:r>
              <a:rPr lang="en-US" altLang="zh-TW" sz="1400">
                <a:solidFill>
                  <a:srgbClr val="000000"/>
                </a:solidFill>
              </a:rPr>
              <a:t>ping </a:t>
            </a:r>
            <a:r>
              <a:rPr lang="zh-TW" altLang="en-US" sz="1400">
                <a:solidFill>
                  <a:srgbClr val="000000"/>
                </a:solidFill>
              </a:rPr>
              <a:t>失敗。</a:t>
            </a:r>
          </a:p>
          <a:p>
            <a:pPr marL="342892" indent="-342892" algn="l">
              <a:buFont typeface="Arial" panose="020b0604020202020204" pitchFamily="34" charset="0"/>
              <a:buChar char="•"/>
            </a:pPr>
            <a:r>
              <a:rPr lang="zh-TW" altLang="en-US" sz="1400">
                <a:solidFill>
                  <a:srgbClr val="000000"/>
                </a:solidFill>
              </a:rPr>
              <a:t>從 </a:t>
            </a:r>
            <a:r>
              <a:rPr lang="en-US" altLang="zh-TW" sz="1400">
                <a:solidFill>
                  <a:srgbClr val="000000"/>
                </a:solidFill>
              </a:rPr>
              <a:t>R1 (</a:t>
            </a:r>
            <a:r>
              <a:rPr lang="zh-TW" altLang="en-US" sz="1400">
                <a:solidFill>
                  <a:srgbClr val="000000"/>
                </a:solidFill>
              </a:rPr>
              <a:t>即 </a:t>
            </a:r>
            <a:r>
              <a:rPr lang="en-US" altLang="zh-TW" sz="1400">
                <a:solidFill>
                  <a:srgbClr val="000000"/>
                </a:solidFill>
              </a:rPr>
              <a:t>S0/1/0 </a:t>
            </a:r>
            <a:r>
              <a:rPr lang="zh-TW" altLang="en-US" sz="1400">
                <a:solidFill>
                  <a:srgbClr val="000000"/>
                </a:solidFill>
              </a:rPr>
              <a:t>介面</a:t>
            </a:r>
            <a:r>
              <a:rPr lang="en-US" altLang="zh-TW" sz="1400">
                <a:solidFill>
                  <a:srgbClr val="000000"/>
                </a:solidFill>
              </a:rPr>
              <a:t>) </a:t>
            </a:r>
            <a:r>
              <a:rPr lang="zh-TW" altLang="en-US" sz="1400">
                <a:solidFill>
                  <a:srgbClr val="000000"/>
                </a:solidFill>
              </a:rPr>
              <a:t>到 </a:t>
            </a:r>
            <a:r>
              <a:rPr lang="en-US" altLang="zh-TW" sz="1400">
                <a:solidFill>
                  <a:srgbClr val="000000"/>
                </a:solidFill>
              </a:rPr>
              <a:t>R2 </a:t>
            </a:r>
            <a:r>
              <a:rPr lang="zh-TW" altLang="en-US" sz="1400">
                <a:solidFill>
                  <a:srgbClr val="000000"/>
                </a:solidFill>
              </a:rPr>
              <a:t>的 </a:t>
            </a:r>
            <a:r>
              <a:rPr lang="en-US" altLang="zh-TW" sz="1400">
                <a:solidFill>
                  <a:srgbClr val="000000"/>
                </a:solidFill>
              </a:rPr>
              <a:t>ping </a:t>
            </a:r>
            <a:r>
              <a:rPr lang="zh-TW" altLang="en-US" sz="1400">
                <a:solidFill>
                  <a:srgbClr val="000000"/>
                </a:solidFill>
              </a:rPr>
              <a:t>成功。</a:t>
            </a:r>
          </a:p>
          <a:p>
            <a:pPr marL="342892" indent="-342892" algn="l">
              <a:buFont typeface="Arial" panose="020b0604020202020204" pitchFamily="34" charset="0"/>
              <a:buChar char="•"/>
            </a:pPr>
            <a:r>
              <a:rPr lang="zh-TW" altLang="en-US" sz="1400">
                <a:solidFill>
                  <a:srgbClr val="000000"/>
                </a:solidFill>
              </a:rPr>
              <a:t>從 </a:t>
            </a:r>
            <a:r>
              <a:rPr lang="en-US" altLang="zh-TW" sz="1400">
                <a:solidFill>
                  <a:srgbClr val="000000"/>
                </a:solidFill>
              </a:rPr>
              <a:t>R1</a:t>
            </a:r>
            <a:r>
              <a:rPr lang="zh-TW" altLang="en-US" sz="1400">
                <a:solidFill>
                  <a:srgbClr val="000000"/>
                </a:solidFill>
              </a:rPr>
              <a:t>（即 </a:t>
            </a:r>
            <a:r>
              <a:rPr lang="en-US" altLang="zh-TW" sz="1400">
                <a:solidFill>
                  <a:srgbClr val="000000"/>
                </a:solidFill>
              </a:rPr>
              <a:t>S0/1/0 </a:t>
            </a:r>
            <a:r>
              <a:rPr lang="zh-TW" altLang="en-US" sz="1400">
                <a:solidFill>
                  <a:srgbClr val="000000"/>
                </a:solidFill>
              </a:rPr>
              <a:t>介面）到 </a:t>
            </a:r>
            <a:r>
              <a:rPr lang="en-US" altLang="zh-TW" sz="1400">
                <a:solidFill>
                  <a:srgbClr val="000000"/>
                </a:solidFill>
              </a:rPr>
              <a:t>R3 </a:t>
            </a:r>
            <a:r>
              <a:rPr lang="zh-TW" altLang="en-US" sz="1400">
                <a:solidFill>
                  <a:srgbClr val="000000"/>
                </a:solidFill>
              </a:rPr>
              <a:t>的 </a:t>
            </a:r>
            <a:r>
              <a:rPr lang="en-US" altLang="zh-TW" sz="1400">
                <a:solidFill>
                  <a:srgbClr val="000000"/>
                </a:solidFill>
              </a:rPr>
              <a:t>ping </a:t>
            </a:r>
            <a:r>
              <a:rPr lang="zh-TW" altLang="en-US" sz="1400">
                <a:solidFill>
                  <a:srgbClr val="000000"/>
                </a:solidFill>
              </a:rPr>
              <a:t>成功。</a:t>
            </a:r>
          </a:p>
        </p:txBody>
      </p:sp>
      <p:sp>
        <p:nvSpPr>
          <p:cNvPr id="10" name="Content Placeholder 3">
            <a:extLst>
              <a:ext uri="{FF2B5EF4-FFF2-40B4-BE49-F238E27FC236}">
                <a16:creationId xmlns:a16="http://schemas.microsoft.com/office/drawing/2014/main" id="{2283DF60-4C91-485F-BDD1-7A4CB657C5F3}"/>
              </a:ext>
            </a:extLst>
          </p:cNvPr>
          <p:cNvSpPr txBox="1"/>
          <p:nvPr/>
        </p:nvSpPr>
        <p:spPr>
          <a:xfrm>
            <a:off x="369218" y="3552583"/>
            <a:ext cx="4024415" cy="1716331"/>
          </a:xfrm>
          <a:prstGeom prst="rect">
            <a:avLst/>
          </a:prstGeom>
        </p:spPr>
        <p:txBody>
          <a:bodyPr lIns="91420" tIns="45710" rIns="91420" bIns="45710">
            <a:noAutofit/>
          </a:bodyPr>
          <a:lstStyle>
            <a:lvl1pPr marL="285690" marR="0" indent="-285690" algn="ctr" defTabSz="457105" rtl="0" eaLnBrk="1" fontAlgn="auto" latinLnBrk="0" hangingPunct="1">
              <a:lnSpc>
                <a:spcPct val="100000"/>
              </a:lnSpc>
              <a:spcBef>
                <a:spcPct val="20000"/>
              </a:spcBef>
              <a:spcAft>
                <a:spcPct val="0"/>
              </a:spcAft>
              <a:buClrTx/>
              <a:buSzTx/>
              <a:buFont typeface="Arial"/>
              <a:buNone/>
              <a:defRPr lang="en-US" sz="2000" b="0" i="0" kern="1200" baseline="0">
                <a:solidFill>
                  <a:schemeClr val="bg1"/>
                </a:solidFill>
                <a:latin typeface="+mn-lt"/>
                <a:ea typeface="ＭＳ Ｐゴシック" charset="0"/>
                <a:cs typeface="CiscoSans ExtraLight"/>
              </a:defRPr>
            </a:lvl1pPr>
            <a:lvl2pPr marL="358775" indent="-215900" algn="l" defTabSz="684213" rtl="0" eaLnBrk="1" fontAlgn="base" hangingPunct="1">
              <a:lnSpc>
                <a:spcPct val="95000"/>
              </a:lnSpc>
              <a:spcBef>
                <a:spcPts val="600"/>
              </a:spcBef>
              <a:spcAft>
                <a:spcPct val="0"/>
              </a:spcAft>
              <a:buClr>
                <a:schemeClr val="tx2"/>
              </a:buClr>
              <a:buFont typeface="Arial"/>
              <a:buChar char="•"/>
              <a:defRPr lang="en-US" sz="1400" kern="120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a:buChar char="•"/>
              <a:defRPr lang="en-US" sz="1200" kern="120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a:buChar char="•"/>
              <a:defRPr lang="en-US" sz="1100" kern="120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a:buChar char="•"/>
              <a:defRPr lang="en-US" sz="1100" kern="120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anose="020b0604020202020204"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anose="020b0604020202020204"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anose="020b0604020202020204"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342892" indent="-342892" algn="l">
              <a:buFont typeface="Arial" panose="020b0604020202020204" pitchFamily="34" charset="0"/>
              <a:buChar char="•"/>
            </a:pPr>
            <a:r>
              <a:rPr lang="en-US" altLang="zh-TW" sz="1600">
                <a:solidFill>
                  <a:srgbClr val="000000"/>
                </a:solidFill>
              </a:rPr>
              <a:t>R2 </a:t>
            </a:r>
            <a:r>
              <a:rPr lang="zh-TW" altLang="en-US" sz="1600">
                <a:solidFill>
                  <a:srgbClr val="000000"/>
                </a:solidFill>
              </a:rPr>
              <a:t>路由表顯示問題，並移除不正確的靜態路由。</a:t>
            </a:r>
          </a:p>
          <a:p>
            <a:pPr marL="342892" indent="-342892" algn="l">
              <a:buFont typeface="Arial" panose="020b0604020202020204" pitchFamily="34" charset="0"/>
              <a:buChar char="•"/>
            </a:pPr>
            <a:r>
              <a:rPr lang="zh-TW" altLang="en-US" sz="1600">
                <a:solidFill>
                  <a:srgbClr val="000000"/>
                </a:solidFill>
              </a:rPr>
              <a:t>一個新的靜態路由解決了這個問題。</a:t>
            </a:r>
          </a:p>
          <a:p>
            <a:pPr marL="415975" lvl="1" indent="-342892">
              <a:buFont typeface="Arial" panose="020b0604020202020204" pitchFamily="34" charset="0"/>
              <a:buChar char="•"/>
            </a:pPr>
            <a:r>
              <a:rPr lang="en-US" altLang="zh-TW" sz="1000" b="1">
                <a:solidFill>
                  <a:srgbClr val="000000"/>
                </a:solidFill>
                <a:latin typeface="Courier New" panose="02070309020205020404" pitchFamily="49" charset="0"/>
                <a:cs typeface="Courier New" panose="02070309020205020404" pitchFamily="49" charset="0"/>
              </a:rPr>
              <a:t>ip route 172.16.3.0 255.255.255.0 172.16.2.1</a:t>
            </a:r>
          </a:p>
          <a:p>
            <a:pPr marL="342892" indent="-342892" algn="l">
              <a:buFont typeface="Arial" panose="020b0604020202020204" pitchFamily="34" charset="0"/>
              <a:buChar char="•"/>
            </a:pPr>
            <a:endParaRPr lang="en-CA" sz="1600">
              <a:solidFill>
                <a:srgbClr val="000000"/>
              </a:solidFill>
            </a:endParaRPr>
          </a:p>
          <a:p>
            <a:pPr marL="342892" indent="-342892" algn="l">
              <a:buFont typeface="Arial" panose="020b0604020202020204" pitchFamily="34" charset="0"/>
              <a:buChar char="•"/>
            </a:pPr>
            <a:endParaRPr lang="en-CA" sz="1600">
              <a:solidFill>
                <a:srgbClr val="000000"/>
              </a:solidFill>
            </a:endParaRPr>
          </a:p>
        </p:txBody>
      </p:sp>
      <p:pic>
        <p:nvPicPr>
          <p:cNvPr id="2" name="Picture 1">
            <a:extLst>
              <a:ext uri="{FF2B5EF4-FFF2-40B4-BE49-F238E27FC236}">
                <a16:creationId xmlns:a16="http://schemas.microsoft.com/office/drawing/2014/main" id="{912C72D6-6017-493F-8258-1217F22A31AD}"/>
              </a:ext>
            </a:extLst>
          </p:cNvPr>
          <p:cNvPicPr>
            <a:picLocks noChangeAspect="1"/>
          </p:cNvPicPr>
          <p:nvPr/>
        </p:nvPicPr>
        <p:blipFill>
          <a:blip r:embed="rId3"/>
          <a:stretch>
            <a:fillRect/>
          </a:stretch>
        </p:blipFill>
        <p:spPr>
          <a:xfrm>
            <a:off x="5454869" y="1660120"/>
            <a:ext cx="3327108" cy="1768881"/>
          </a:xfrm>
          <a:prstGeom prst="rect">
            <a:avLst/>
          </a:prstGeom>
        </p:spPr>
      </p:pic>
      <p:sp>
        <p:nvSpPr>
          <p:cNvPr id="9" name="Content Placeholder 3">
            <a:extLst>
              <a:ext uri="{FF2B5EF4-FFF2-40B4-BE49-F238E27FC236}">
                <a16:creationId xmlns:a16="http://schemas.microsoft.com/office/drawing/2014/main" id="{6AAD1D6D-89D0-4094-8B66-34FB3D28F74F}"/>
              </a:ext>
            </a:extLst>
          </p:cNvPr>
          <p:cNvSpPr txBox="1"/>
          <p:nvPr/>
        </p:nvSpPr>
        <p:spPr>
          <a:xfrm>
            <a:off x="4330262" y="3543706"/>
            <a:ext cx="4707960" cy="1883588"/>
          </a:xfrm>
          <a:prstGeom prst="rect">
            <a:avLst/>
          </a:prstGeom>
          <a:ln>
            <a:solidFill>
              <a:srgbClr val="000000"/>
            </a:solidFill>
          </a:ln>
        </p:spPr>
        <p:txBody>
          <a:bodyPr lIns="91420" tIns="45710" rIns="91420" bIns="45710">
            <a:noAutofit/>
          </a:bodyPr>
          <a:lstStyle>
            <a:lvl1pPr marL="285690" marR="0" indent="-285690" algn="ctr" defTabSz="457105" rtl="0" eaLnBrk="1" fontAlgn="auto" latinLnBrk="0" hangingPunct="1">
              <a:lnSpc>
                <a:spcPct val="100000"/>
              </a:lnSpc>
              <a:spcBef>
                <a:spcPct val="20000"/>
              </a:spcBef>
              <a:spcAft>
                <a:spcPct val="0"/>
              </a:spcAft>
              <a:buClrTx/>
              <a:buSzTx/>
              <a:buFont typeface="Arial"/>
              <a:buNone/>
              <a:defRPr lang="en-US" sz="2000" b="0" i="0" kern="1200" baseline="0">
                <a:solidFill>
                  <a:schemeClr val="bg1"/>
                </a:solidFill>
                <a:latin typeface="+mn-lt"/>
                <a:ea typeface="ＭＳ Ｐゴシック" charset="0"/>
                <a:cs typeface="CiscoSans ExtraLight"/>
              </a:defRPr>
            </a:lvl1pPr>
            <a:lvl2pPr marL="358775" indent="-215900" algn="l" defTabSz="684213" rtl="0" eaLnBrk="1" fontAlgn="base" hangingPunct="1">
              <a:lnSpc>
                <a:spcPct val="95000"/>
              </a:lnSpc>
              <a:spcBef>
                <a:spcPts val="600"/>
              </a:spcBef>
              <a:spcAft>
                <a:spcPct val="0"/>
              </a:spcAft>
              <a:buClr>
                <a:schemeClr val="tx2"/>
              </a:buClr>
              <a:buFont typeface="Arial"/>
              <a:buChar char="•"/>
              <a:defRPr lang="en-US" sz="1400" kern="120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a:buChar char="•"/>
              <a:defRPr lang="en-US" sz="1200" kern="120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a:buChar char="•"/>
              <a:defRPr lang="en-US" sz="1100" kern="120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a:buChar char="•"/>
              <a:defRPr lang="en-US" sz="1100" kern="120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anose="020b0604020202020204"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anose="020b0604020202020204"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anose="020b0604020202020204"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algn="l">
              <a:spcBef>
                <a:spcPct val="0"/>
              </a:spcBef>
            </a:pPr>
            <a:r>
              <a:rPr lang="en-US" altLang="zh-TW" sz="900">
                <a:solidFill>
                  <a:srgbClr val="000000"/>
                </a:solidFill>
                <a:latin typeface="Courier New" panose="02070309020205020404" pitchFamily="49" charset="0"/>
                <a:cs typeface="Courier New" panose="02070309020205020404" pitchFamily="49" charset="0"/>
              </a:rPr>
              <a:t>R2# </a:t>
            </a:r>
            <a:r>
              <a:rPr lang="zh-TW" altLang="en-US" sz="900" b="1">
                <a:solidFill>
                  <a:srgbClr val="000000"/>
                </a:solidFill>
                <a:latin typeface="Courier New" panose="02070309020205020404" pitchFamily="49" charset="0"/>
                <a:cs typeface="Courier New" panose="02070309020205020404" pitchFamily="49" charset="0"/>
              </a:rPr>
              <a:t>顯示 </a:t>
            </a:r>
            <a:r>
              <a:rPr lang="en-US" altLang="zh-TW" sz="900" b="1">
                <a:solidFill>
                  <a:srgbClr val="000000"/>
                </a:solidFill>
                <a:latin typeface="Courier New" panose="02070309020205020404" pitchFamily="49" charset="0"/>
                <a:cs typeface="Courier New" panose="02070309020205020404" pitchFamily="49" charset="0"/>
              </a:rPr>
              <a:t>IP </a:t>
            </a:r>
            <a:r>
              <a:rPr lang="zh-TW" altLang="en-US" sz="900" b="1">
                <a:solidFill>
                  <a:srgbClr val="000000"/>
                </a:solidFill>
                <a:latin typeface="Courier New" panose="02070309020205020404" pitchFamily="49" charset="0"/>
                <a:cs typeface="Courier New" panose="02070309020205020404" pitchFamily="49" charset="0"/>
              </a:rPr>
              <a:t>路由 </a:t>
            </a:r>
            <a:r>
              <a:rPr lang="en-US" altLang="zh-TW" sz="900" b="1">
                <a:solidFill>
                  <a:srgbClr val="000000"/>
                </a:solidFill>
                <a:latin typeface="Courier New" panose="02070309020205020404" pitchFamily="49" charset="0"/>
                <a:cs typeface="Courier New" panose="02070309020205020404" pitchFamily="49" charset="0"/>
              </a:rPr>
              <a:t>| </a:t>
            </a:r>
            <a:r>
              <a:rPr lang="zh-TW" altLang="en-US" sz="900" b="1">
                <a:solidFill>
                  <a:srgbClr val="000000"/>
                </a:solidFill>
                <a:latin typeface="Courier New" panose="02070309020205020404" pitchFamily="49" charset="0"/>
                <a:cs typeface="Courier New" panose="02070309020205020404" pitchFamily="49" charset="0"/>
              </a:rPr>
              <a:t>開始閘道</a:t>
            </a:r>
          </a:p>
          <a:p>
            <a:pPr algn="l">
              <a:spcBef>
                <a:spcPct val="0"/>
              </a:spcBef>
            </a:pPr>
            <a:r>
              <a:rPr lang="en-US" altLang="zh-TW" sz="900">
                <a:solidFill>
                  <a:srgbClr val="000000"/>
                </a:solidFill>
                <a:latin typeface="Courier New" panose="02070309020205020404" pitchFamily="49" charset="0"/>
                <a:cs typeface="Courier New" panose="02070309020205020404" pitchFamily="49" charset="0"/>
              </a:rPr>
              <a:t>Gateway of last resort is not set</a:t>
            </a:r>
          </a:p>
          <a:p>
            <a:pPr algn="l">
              <a:spcBef>
                <a:spcPct val="0"/>
              </a:spcBef>
            </a:pPr>
            <a:r>
              <a:rPr lang="en-US" altLang="zh-TW" sz="900">
                <a:solidFill>
                  <a:srgbClr val="000000"/>
                </a:solidFill>
                <a:latin typeface="Courier New" panose="02070309020205020404" pitchFamily="49" charset="0"/>
                <a:cs typeface="Courier New" panose="02070309020205020404" pitchFamily="49" charset="0"/>
              </a:rPr>
              <a:t>172.16.0.0/16 is variably subnetted, 5 subnets, 2 masks </a:t>
            </a:r>
          </a:p>
          <a:p>
            <a:pPr algn="l">
              <a:spcBef>
                <a:spcPct val="0"/>
              </a:spcBef>
            </a:pPr>
            <a:r>
              <a:rPr lang="en-US" altLang="zh-TW" sz="900">
                <a:solidFill>
                  <a:srgbClr val="000000"/>
                </a:solidFill>
                <a:latin typeface="Courier New" panose="02070309020205020404" pitchFamily="49" charset="0"/>
                <a:cs typeface="Courier New" panose="02070309020205020404" pitchFamily="49" charset="0"/>
              </a:rPr>
              <a:t>C 172.16.1.0/24 is directly connected, GigabitEthernet0/0/0</a:t>
            </a:r>
          </a:p>
          <a:p>
            <a:pPr algn="l">
              <a:spcBef>
                <a:spcPct val="0"/>
              </a:spcBef>
            </a:pPr>
            <a:r>
              <a:rPr lang="en-US" altLang="zh-TW" sz="900">
                <a:solidFill>
                  <a:srgbClr val="000000"/>
                </a:solidFill>
                <a:latin typeface="Courier New" panose="02070309020205020404" pitchFamily="49" charset="0"/>
                <a:cs typeface="Courier New" panose="02070309020205020404" pitchFamily="49" charset="0"/>
              </a:rPr>
              <a:t>L 172.16.1.1/32 is directly connected, GigabitEthernet0/0/0</a:t>
            </a:r>
          </a:p>
          <a:p>
            <a:pPr algn="l">
              <a:spcBef>
                <a:spcPct val="0"/>
              </a:spcBef>
            </a:pPr>
            <a:r>
              <a:rPr lang="en-US" altLang="zh-TW" sz="900">
                <a:solidFill>
                  <a:srgbClr val="000000"/>
                </a:solidFill>
                <a:latin typeface="Courier New" panose="02070309020205020404" pitchFamily="49" charset="0"/>
                <a:cs typeface="Courier New" panose="02070309020205020404" pitchFamily="49" charset="0"/>
              </a:rPr>
              <a:t>C 172.16.2.0/24 is directly connected, Serial0/l/0</a:t>
            </a:r>
          </a:p>
          <a:p>
            <a:pPr algn="l">
              <a:spcBef>
                <a:spcPct val="0"/>
              </a:spcBef>
            </a:pPr>
            <a:r>
              <a:rPr lang="en-US" altLang="zh-TW" sz="900">
                <a:solidFill>
                  <a:srgbClr val="000000"/>
                </a:solidFill>
                <a:latin typeface="Courier New" panose="02070309020205020404" pitchFamily="49" charset="0"/>
                <a:cs typeface="Courier New" panose="02070309020205020404" pitchFamily="49" charset="0"/>
              </a:rPr>
              <a:t>L 172.16.2.2/32 is directly connected, Serial0/l/0</a:t>
            </a:r>
          </a:p>
          <a:p>
            <a:pPr algn="l">
              <a:spcBef>
                <a:spcPct val="0"/>
              </a:spcBef>
            </a:pPr>
            <a:r>
              <a:rPr lang="en-US" altLang="zh-TW" sz="900">
                <a:solidFill>
                  <a:srgbClr val="000000"/>
                </a:solidFill>
                <a:highlight>
                  <a:srgbClr val="FFFF00"/>
                </a:highlight>
                <a:latin typeface="Courier New" panose="02070309020205020404" pitchFamily="49" charset="0"/>
                <a:cs typeface="Courier New" panose="02070309020205020404" pitchFamily="49" charset="0"/>
              </a:rPr>
              <a:t>S 172.16.3.0/24 [1/0] via 192.168.1.1</a:t>
            </a:r>
          </a:p>
          <a:p>
            <a:pPr algn="l">
              <a:spcBef>
                <a:spcPct val="0"/>
              </a:spcBef>
            </a:pPr>
            <a:r>
              <a:rPr lang="en-US" altLang="zh-TW" sz="900">
                <a:solidFill>
                  <a:srgbClr val="000000"/>
                </a:solidFill>
                <a:latin typeface="Courier New" panose="02070309020205020404" pitchFamily="49" charset="0"/>
                <a:cs typeface="Courier New" panose="02070309020205020404" pitchFamily="49" charset="0"/>
              </a:rPr>
              <a:t>192.168.1.0/24 is variably subnetted, 2 subnets, 2 masks </a:t>
            </a:r>
          </a:p>
          <a:p>
            <a:pPr algn="l">
              <a:spcBef>
                <a:spcPct val="0"/>
              </a:spcBef>
            </a:pPr>
            <a:r>
              <a:rPr lang="en-US" altLang="zh-TW" sz="900">
                <a:solidFill>
                  <a:srgbClr val="000000"/>
                </a:solidFill>
                <a:latin typeface="Courier New" panose="02070309020205020404" pitchFamily="49" charset="0"/>
                <a:cs typeface="Courier New" panose="02070309020205020404" pitchFamily="49" charset="0"/>
              </a:rPr>
              <a:t>C 192.168.1.0/24 is directly connected, Serial0/1/1</a:t>
            </a:r>
          </a:p>
          <a:p>
            <a:pPr algn="l">
              <a:spcBef>
                <a:spcPct val="0"/>
              </a:spcBef>
            </a:pPr>
            <a:r>
              <a:rPr lang="en-US" altLang="zh-TW" sz="900">
                <a:solidFill>
                  <a:srgbClr val="000000"/>
                </a:solidFill>
                <a:latin typeface="Courier New" panose="02070309020205020404" pitchFamily="49" charset="0"/>
                <a:cs typeface="Courier New" panose="02070309020205020404" pitchFamily="49" charset="0"/>
              </a:rPr>
              <a:t>L 192.168.1.2/32 is directly connected, Serial0/1/1</a:t>
            </a:r>
          </a:p>
          <a:p>
            <a:pPr algn="l">
              <a:spcBef>
                <a:spcPct val="0"/>
              </a:spcBef>
            </a:pPr>
            <a:r>
              <a:rPr lang="en-US" altLang="zh-TW" sz="900">
                <a:solidFill>
                  <a:srgbClr val="000000"/>
                </a:solidFill>
                <a:latin typeface="Courier New" panose="02070309020205020404" pitchFamily="49" charset="0"/>
                <a:cs typeface="Courier New" panose="02070309020205020404" pitchFamily="49" charset="0"/>
              </a:rPr>
              <a:t>S 192.168.2.0/24 [1/0] via 192.168.1.1 </a:t>
            </a:r>
          </a:p>
          <a:p>
            <a:pPr algn="l">
              <a:spcBef>
                <a:spcPct val="0"/>
              </a:spcBef>
            </a:pPr>
            <a:r>
              <a:rPr lang="en-US" altLang="zh-TW" sz="900">
                <a:solidFill>
                  <a:srgbClr val="000000"/>
                </a:solidFill>
                <a:latin typeface="Courier New" panose="02070309020205020404" pitchFamily="49" charset="0"/>
                <a:cs typeface="Courier New" panose="02070309020205020404" pitchFamily="49" charset="0"/>
              </a:rPr>
              <a:t>R2#</a:t>
            </a:r>
          </a:p>
          <a:p>
            <a:pPr marL="342892" indent="-342892" algn="l">
              <a:spcBef>
                <a:spcPct val="0"/>
              </a:spcBef>
              <a:buFont typeface="Arial" panose="020b0604020202020204" pitchFamily="34" charset="0"/>
              <a:buChar char="•"/>
            </a:pPr>
            <a:endParaRPr lang="en-CA" sz="900">
              <a:solidFill>
                <a:srgbClr val="000000"/>
              </a:solidFill>
              <a:latin typeface="Courier New" panose="02070309020205020404" pitchFamily="49" charset="0"/>
              <a:cs typeface="Courier New" panose="02070309020205020404" pitchFamily="49" charset="0"/>
            </a:endParaRPr>
          </a:p>
          <a:p>
            <a:pPr marL="342892" indent="-342892" algn="l">
              <a:spcBef>
                <a:spcPct val="0"/>
              </a:spcBef>
              <a:buFont typeface="Arial" panose="020b0604020202020204" pitchFamily="34" charset="0"/>
              <a:buChar char="•"/>
            </a:pPr>
            <a:endParaRPr lang="en-CA" sz="900">
              <a:solidFill>
                <a:srgbClr val="000000"/>
              </a:solidFill>
              <a:latin typeface="Courier New" panose="02070309020205020404" pitchFamily="49" charset="0"/>
              <a:cs typeface="Courier New" panose="02070309020205020404" pitchFamily="49" charset="0"/>
            </a:endParaRPr>
          </a:p>
        </p:txBody>
      </p:sp>
      <p:sp>
        <p:nvSpPr>
          <p:cNvPr id="5" name="投影片編號版面配置區 4"/>
          <p:cNvSpPr>
            <a:spLocks noGrp="1"/>
          </p:cNvSpPr>
          <p:nvPr>
            <p:ph type="sldNum" sz="quarter" idx="12"/>
          </p:nvPr>
        </p:nvSpPr>
        <p:spPr/>
        <p:txBody>
          <a:bodyPr/>
          <a:lstStyle/>
          <a:p>
            <a:fld id="{4FAB73BC-B049-4115-A692-8D63A059BFB8}" type="slidenum">
              <a:rPr lang="en-US" smtClean="0"/>
              <a:t>1013</a:t>
            </a:fld>
            <a:endParaRPr lang="en-US"/>
          </a:p>
        </p:txBody>
      </p:sp>
    </p:spTree>
    <p:extLst>
      <p:ext uri="{BB962C8B-B14F-4D97-AF65-F5344CB8AC3E}">
        <p14:creationId xmlns:p14="http://schemas.microsoft.com/office/powerpoint/2010/main" val="300471070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1014.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1505"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noAutofit/>
          </a:bodyPr>
          <a:lstStyle/>
          <a:p>
            <a:pPr marL="169859" indent="-169859">
              <a:lnSpc>
                <a:spcPct val="90000"/>
              </a:lnSpc>
              <a:spcAft>
                <a:spcPts val="600"/>
              </a:spcAft>
              <a:buFont typeface="Wingdings" panose="05000000000000000000" pitchFamily="2" charset="2"/>
            </a:pPr>
            <a:r>
              <a:rPr lang="en-US" altLang="zh-TW" sz="2700">
                <a:solidFill>
                  <a:srgbClr val="004C69"/>
                </a:solidFill>
              </a:rPr>
              <a:t>33.3</a:t>
            </a:r>
            <a:r>
              <a:rPr lang="zh-TW" altLang="en-US" sz="2700" smtClean="0">
                <a:solidFill>
                  <a:srgbClr val="004C69"/>
                </a:solidFill>
              </a:rPr>
              <a:t>我</a:t>
            </a:r>
            <a:r>
              <a:rPr lang="zh-TW" altLang="en-US" sz="2700">
                <a:solidFill>
                  <a:srgbClr val="004C69"/>
                </a:solidFill>
              </a:rPr>
              <a:t>在本單元中學到了什麼？ </a:t>
            </a:r>
          </a:p>
        </p:txBody>
      </p:sp>
      <p:sp>
        <p:nvSpPr>
          <p:cNvPr id="2" name="Content Placeholder 1">
            <a:extLst>
              <a:ext uri="{FF2B5EF4-FFF2-40B4-BE49-F238E27FC236}">
                <a16:creationId xmlns:a16="http://schemas.microsoft.com/office/drawing/2014/main" id="{BAC22E0C-A8B9-7D4B-BC8E-95F5947642E5}"/>
              </a:ext>
            </a:extLst>
          </p:cNvPr>
          <p:cNvSpPr>
            <a:spLocks noGrp="1"/>
          </p:cNvSpPr>
          <p:nvPr>
            <p:ph idx="1"/>
          </p:nvPr>
        </p:nvSpPr>
        <p:spPr>
          <a:xfrm>
            <a:off x="432164" y="1656195"/>
            <a:ext cx="8853286" cy="4155319"/>
          </a:xfrm>
        </p:spPr>
        <p:txBody>
          <a:bodyPr>
            <a:normAutofit/>
          </a:bodyPr>
          <a:lstStyle/>
          <a:p>
            <a:pPr marL="182558" indent="-166684">
              <a:spcBef>
                <a:spcPts val="300"/>
              </a:spcBef>
              <a:spcAft>
                <a:spcPts val="300"/>
              </a:spcAft>
              <a:buFont typeface="Arial" panose="020b0604020202020204" pitchFamily="34" charset="0"/>
              <a:buChar char="•"/>
            </a:pPr>
            <a:r>
              <a:rPr lang="zh-TW" altLang="en-US" sz="2000"/>
              <a:t>主機發送一個封包到另一台主機，並將其發送到預設的閘道地址。</a:t>
            </a:r>
          </a:p>
          <a:p>
            <a:pPr marL="182558" indent="-166684">
              <a:spcBef>
                <a:spcPts val="300"/>
              </a:spcBef>
              <a:spcAft>
                <a:spcPts val="300"/>
              </a:spcAft>
              <a:buFont typeface="Arial" panose="020b0604020202020204" pitchFamily="34" charset="0"/>
              <a:buChar char="•"/>
            </a:pPr>
            <a:r>
              <a:rPr lang="zh-TW" altLang="en-US" sz="2000"/>
              <a:t>當封包到達路由器介面時，它會解封裝封包，並搜尋路由表中的相符的目的網路項目。</a:t>
            </a:r>
          </a:p>
          <a:p>
            <a:pPr marL="182558" indent="-166684">
              <a:spcBef>
                <a:spcPts val="300"/>
              </a:spcBef>
              <a:spcAft>
                <a:spcPts val="300"/>
              </a:spcAft>
              <a:buFont typeface="Arial" panose="020b0604020202020204" pitchFamily="34" charset="0"/>
              <a:buChar char="•"/>
            </a:pPr>
            <a:r>
              <a:rPr lang="zh-TW" altLang="en-US" sz="2000"/>
              <a:t>如果目的 </a:t>
            </a:r>
            <a:r>
              <a:rPr lang="en-US" altLang="zh-TW" sz="2000"/>
              <a:t>IP </a:t>
            </a:r>
            <a:r>
              <a:rPr lang="zh-TW" altLang="en-US" sz="2000"/>
              <a:t>位址</a:t>
            </a:r>
            <a:r>
              <a:rPr lang="en-US" altLang="zh-TW" sz="2000"/>
              <a:t>:</a:t>
            </a:r>
          </a:p>
          <a:p>
            <a:pPr marL="371466" lvl="1" indent="-166684">
              <a:buFont typeface="Arial" panose="020b0604020202020204" pitchFamily="34" charset="0"/>
              <a:buChar char="•"/>
            </a:pPr>
            <a:r>
              <a:rPr lang="zh-TW" sz="2000"/>
              <a:t>符合靜態路由項目，路由器會使用靜態路由來識別下一跳 IP 位址或送出介面。</a:t>
            </a:r>
          </a:p>
          <a:p>
            <a:pPr marL="371466" lvl="1" indent="-166684">
              <a:buFont typeface="Arial" panose="020b0604020202020204" pitchFamily="34" charset="0"/>
              <a:buChar char="•"/>
            </a:pPr>
            <a:r>
              <a:rPr lang="zh-TW" sz="2000"/>
              <a:t>不符合目的網路的特定路由，路由器將使用預設的靜態路由 (如果已設定)。</a:t>
            </a:r>
          </a:p>
          <a:p>
            <a:pPr marL="371466" lvl="1" indent="-166684">
              <a:buFont typeface="Arial" panose="020b0604020202020204" pitchFamily="34" charset="0"/>
              <a:buChar char="•"/>
            </a:pPr>
            <a:r>
              <a:rPr lang="zh-TW" sz="2000"/>
              <a:t>不符合路由表項目，則路由器會丟棄封包並將 ICMP 訊息傳回來源。</a:t>
            </a:r>
          </a:p>
          <a:p>
            <a:pPr marL="182558" indent="-166684">
              <a:spcBef>
                <a:spcPts val="300"/>
              </a:spcBef>
              <a:spcAft>
                <a:spcPts val="300"/>
              </a:spcAft>
              <a:buFont typeface="Arial" panose="020b0604020202020204" pitchFamily="34" charset="0"/>
              <a:buChar char="•"/>
            </a:pPr>
            <a:r>
              <a:rPr lang="zh-TW" altLang="en-US" sz="2000"/>
              <a:t>如果路由器匹配路由表條目，則路由器封裝封包並將其轉發出適當的介面。 </a:t>
            </a:r>
          </a:p>
          <a:p>
            <a:pPr marL="182558" indent="-166684">
              <a:spcBef>
                <a:spcPts val="300"/>
              </a:spcBef>
              <a:spcAft>
                <a:spcPts val="300"/>
              </a:spcAft>
              <a:buFont typeface="Arial" panose="020b0604020202020204" pitchFamily="34" charset="0"/>
              <a:buChar char="•"/>
            </a:pPr>
            <a:r>
              <a:rPr lang="zh-TW" altLang="en-US" sz="2000"/>
              <a:t>該封包從路由器轉發到路由器，直到它到達其目的網路。</a:t>
            </a:r>
          </a:p>
        </p:txBody>
      </p:sp>
      <p:sp>
        <p:nvSpPr>
          <p:cNvPr id="3" name="投影片編號版面配置區 2"/>
          <p:cNvSpPr>
            <a:spLocks noGrp="1"/>
          </p:cNvSpPr>
          <p:nvPr>
            <p:ph type="sldNum" sz="quarter" idx="4"/>
          </p:nvPr>
        </p:nvSpPr>
        <p:spPr/>
        <p:txBody>
          <a:bodyPr/>
          <a:lstStyle/>
          <a:p>
            <a:pPr defTabSz="385754">
              <a:defRPr/>
            </a:pPr>
            <a:fld id="{2F5CCB13-0A32-4557-88E9-079F0C330695}" type="slidenum">
              <a:rPr lang="en-US" kern="0" smtClean="0">
                <a:solidFill>
                  <a:srgbClr val="595959"/>
                </a:solidFill>
              </a:rPr>
              <a:pPr defTabSz="385754">
                <a:defRPr/>
              </a:pPr>
              <a:t>1014</a:t>
            </a:fld>
            <a:endParaRPr lang="en-US" kern="0">
              <a:solidFill>
                <a:srgbClr val="595959"/>
              </a:solidFill>
            </a:endParaRPr>
          </a:p>
        </p:txBody>
      </p:sp>
    </p:spTree>
    <p:custDataLst>
      <p:tags r:id="rId3"/>
    </p:custDataLst>
    <p:extLst>
      <p:ext uri="{BB962C8B-B14F-4D97-AF65-F5344CB8AC3E}">
        <p14:creationId xmlns:p14="http://schemas.microsoft.com/office/powerpoint/2010/main" val="2234931546"/>
      </p:ext>
    </p:extLst>
  </p:cSld>
  <p:clrMapOvr>
    <a:masterClrMapping/>
  </p:clrMapOvr>
  <p:transition spd="slow">
    <p:wipe/>
  </p:transition>
  <p:timing/>
</p:sld>
</file>

<file path=ppt/slides/slide1015.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1505"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noAutofit/>
          </a:bodyPr>
          <a:lstStyle/>
          <a:p>
            <a:pPr marL="169859" indent="-169859">
              <a:lnSpc>
                <a:spcPct val="90000"/>
              </a:lnSpc>
              <a:spcAft>
                <a:spcPts val="600"/>
              </a:spcAft>
              <a:buFont typeface="Wingdings" panose="05000000000000000000" pitchFamily="2" charset="2"/>
            </a:pPr>
            <a:r>
              <a:rPr lang="en-US" altLang="zh-TW" sz="2700">
                <a:solidFill>
                  <a:srgbClr val="004C69"/>
                </a:solidFill>
              </a:rPr>
              <a:t>33.3</a:t>
            </a:r>
            <a:r>
              <a:rPr lang="zh-TW" altLang="en-US" sz="2700" smtClean="0">
                <a:solidFill>
                  <a:srgbClr val="004C69"/>
                </a:solidFill>
              </a:rPr>
              <a:t>我</a:t>
            </a:r>
            <a:r>
              <a:rPr lang="zh-TW" altLang="en-US" sz="2700">
                <a:solidFill>
                  <a:srgbClr val="004C69"/>
                </a:solidFill>
              </a:rPr>
              <a:t>在本單元中學到了什麼？</a:t>
            </a:r>
            <a:r>
              <a:rPr lang="en-US" altLang="zh-TW" sz="2700">
                <a:solidFill>
                  <a:srgbClr val="004C69"/>
                </a:solidFill>
              </a:rPr>
              <a:t>(</a:t>
            </a:r>
            <a:r>
              <a:rPr lang="zh-TW" altLang="en-US" sz="2700">
                <a:solidFill>
                  <a:srgbClr val="004C69"/>
                </a:solidFill>
              </a:rPr>
              <a:t>續</a:t>
            </a:r>
            <a:r>
              <a:rPr lang="en-US" altLang="zh-TW" sz="2700">
                <a:solidFill>
                  <a:srgbClr val="004C69"/>
                </a:solidFill>
              </a:rPr>
              <a:t>)</a:t>
            </a:r>
          </a:p>
        </p:txBody>
      </p:sp>
      <p:sp>
        <p:nvSpPr>
          <p:cNvPr id="2" name="Content Placeholder 1">
            <a:extLst>
              <a:ext uri="{FF2B5EF4-FFF2-40B4-BE49-F238E27FC236}">
                <a16:creationId xmlns:a16="http://schemas.microsoft.com/office/drawing/2014/main" id="{BAC22E0C-A8B9-7D4B-BC8E-95F5947642E5}"/>
              </a:ext>
            </a:extLst>
          </p:cNvPr>
          <p:cNvSpPr>
            <a:spLocks noGrp="1"/>
          </p:cNvSpPr>
          <p:nvPr>
            <p:ph idx="1"/>
          </p:nvPr>
        </p:nvSpPr>
        <p:spPr>
          <a:xfrm>
            <a:off x="290715" y="1656195"/>
            <a:ext cx="8853286" cy="4155319"/>
          </a:xfrm>
        </p:spPr>
        <p:txBody>
          <a:bodyPr>
            <a:normAutofit/>
          </a:bodyPr>
          <a:lstStyle/>
          <a:p>
            <a:pPr marL="182558" indent="-166684">
              <a:spcBef>
                <a:spcPts val="300"/>
              </a:spcBef>
              <a:spcAft>
                <a:spcPts val="300"/>
              </a:spcAft>
              <a:buFont typeface="Arial" panose="020b0604020202020204" pitchFamily="34" charset="0"/>
              <a:buChar char="•"/>
            </a:pPr>
            <a:r>
              <a:rPr lang="zh-TW" altLang="en-US" sz="2000"/>
              <a:t>當封包到達目的網路時，該路由器會在路由表中搜尋相符項目。</a:t>
            </a:r>
          </a:p>
          <a:p>
            <a:pPr marL="182558" indent="-166684">
              <a:spcBef>
                <a:spcPts val="300"/>
              </a:spcBef>
              <a:spcAft>
                <a:spcPts val="300"/>
              </a:spcAft>
              <a:buFont typeface="Arial" panose="020b0604020202020204" pitchFamily="34" charset="0"/>
              <a:buChar char="•"/>
            </a:pPr>
            <a:r>
              <a:rPr lang="zh-TW" altLang="en-US" sz="2000"/>
              <a:t>當目的 </a:t>
            </a:r>
            <a:r>
              <a:rPr lang="en-US" altLang="zh-TW" sz="2000"/>
              <a:t>IP </a:t>
            </a:r>
            <a:r>
              <a:rPr lang="zh-TW" altLang="en-US" sz="2000"/>
              <a:t>位址與直接連接的乙太網路介面相符時，路由器會在 </a:t>
            </a:r>
            <a:r>
              <a:rPr lang="en-US" altLang="zh-TW" sz="2000"/>
              <a:t>ARP </a:t>
            </a:r>
            <a:r>
              <a:rPr lang="zh-TW" altLang="en-US" sz="2000"/>
              <a:t>表格中搜尋目的 </a:t>
            </a:r>
            <a:r>
              <a:rPr lang="en-US" altLang="zh-TW" sz="2000"/>
              <a:t>IP </a:t>
            </a:r>
            <a:r>
              <a:rPr lang="zh-TW" altLang="en-US" sz="2000"/>
              <a:t>位址的第 </a:t>
            </a:r>
            <a:r>
              <a:rPr lang="en-US" altLang="zh-TW" sz="2000"/>
              <a:t>2 </a:t>
            </a:r>
            <a:r>
              <a:rPr lang="zh-TW" altLang="en-US" sz="2000"/>
              <a:t>層 </a:t>
            </a:r>
            <a:r>
              <a:rPr lang="en-US" altLang="zh-TW" sz="2000"/>
              <a:t>MAC </a:t>
            </a:r>
            <a:r>
              <a:rPr lang="zh-TW" altLang="en-US" sz="2000"/>
              <a:t>位址。 </a:t>
            </a:r>
          </a:p>
          <a:p>
            <a:pPr marL="182558" indent="-166684">
              <a:spcBef>
                <a:spcPts val="300"/>
              </a:spcBef>
              <a:spcAft>
                <a:spcPts val="300"/>
              </a:spcAft>
              <a:buFont typeface="Arial" panose="020b0604020202020204" pitchFamily="34" charset="0"/>
              <a:buChar char="•"/>
            </a:pPr>
            <a:r>
              <a:rPr lang="zh-TW" altLang="en-US" sz="2000"/>
              <a:t>如果沒有 </a:t>
            </a:r>
            <a:r>
              <a:rPr lang="en-US" altLang="zh-TW" sz="2000"/>
              <a:t>ARP </a:t>
            </a:r>
            <a:r>
              <a:rPr lang="zh-TW" altLang="en-US" sz="2000"/>
              <a:t>項目存在，路由器會從乙太網路介面傳送 </a:t>
            </a:r>
            <a:r>
              <a:rPr lang="en-US" altLang="zh-TW" sz="2000"/>
              <a:t>ARP </a:t>
            </a:r>
            <a:r>
              <a:rPr lang="zh-TW" altLang="en-US" sz="2000"/>
              <a:t>要求</a:t>
            </a:r>
          </a:p>
          <a:p>
            <a:pPr marL="182558" indent="-166684">
              <a:spcBef>
                <a:spcPts val="300"/>
              </a:spcBef>
              <a:spcAft>
                <a:spcPts val="300"/>
              </a:spcAft>
              <a:buFont typeface="Arial" panose="020b0604020202020204" pitchFamily="34" charset="0"/>
              <a:buChar char="•"/>
            </a:pPr>
            <a:r>
              <a:rPr lang="zh-TW" altLang="en-US" sz="2000"/>
              <a:t>目的主機回應包含其 </a:t>
            </a:r>
            <a:r>
              <a:rPr lang="en-US" altLang="zh-TW" sz="2000"/>
              <a:t>MAC </a:t>
            </a:r>
            <a:r>
              <a:rPr lang="zh-TW" altLang="en-US" sz="2000"/>
              <a:t>地址的 </a:t>
            </a:r>
            <a:r>
              <a:rPr lang="en-US" altLang="zh-TW" sz="2000"/>
              <a:t>ARP </a:t>
            </a:r>
            <a:r>
              <a:rPr lang="zh-TW" altLang="en-US" sz="2000"/>
              <a:t>答覆。</a:t>
            </a:r>
          </a:p>
          <a:p>
            <a:pPr marL="182558" indent="-166684">
              <a:spcBef>
                <a:spcPts val="300"/>
              </a:spcBef>
              <a:spcAft>
                <a:spcPts val="300"/>
              </a:spcAft>
              <a:buFont typeface="Arial" panose="020b0604020202020204" pitchFamily="34" charset="0"/>
              <a:buChar char="•"/>
            </a:pPr>
            <a:r>
              <a:rPr lang="zh-TW" altLang="en-US" sz="2000"/>
              <a:t>然後路由器封裝在一個新的訊框中的封包。它使用目的主機的 </a:t>
            </a:r>
            <a:r>
              <a:rPr lang="en-US" altLang="zh-TW" sz="2000"/>
              <a:t>MAC </a:t>
            </a:r>
            <a:r>
              <a:rPr lang="zh-TW" altLang="en-US" sz="2000"/>
              <a:t>位址作為訊框目的 </a:t>
            </a:r>
            <a:r>
              <a:rPr lang="en-US" altLang="zh-TW" sz="2000"/>
              <a:t>MAC </a:t>
            </a:r>
            <a:r>
              <a:rPr lang="zh-TW" altLang="en-US" sz="2000"/>
              <a:t>位址，以及路由器乙太網路介面的 </a:t>
            </a:r>
            <a:r>
              <a:rPr lang="en-US" altLang="zh-TW" sz="2000"/>
              <a:t>MAC </a:t>
            </a:r>
            <a:r>
              <a:rPr lang="zh-TW" altLang="en-US" sz="2000"/>
              <a:t>位址作為訊框中的來源 </a:t>
            </a:r>
            <a:r>
              <a:rPr lang="en-US" altLang="zh-TW" sz="2000"/>
              <a:t>MAC </a:t>
            </a:r>
            <a:r>
              <a:rPr lang="zh-TW" altLang="en-US" sz="2000"/>
              <a:t>位址。</a:t>
            </a:r>
          </a:p>
          <a:p>
            <a:pPr marL="182558" indent="-166684">
              <a:spcBef>
                <a:spcPts val="300"/>
              </a:spcBef>
              <a:spcAft>
                <a:spcPts val="300"/>
              </a:spcAft>
              <a:buFont typeface="Arial" panose="020b0604020202020204" pitchFamily="34" charset="0"/>
              <a:buChar char="•"/>
            </a:pPr>
            <a:r>
              <a:rPr lang="zh-TW" altLang="en-US" sz="2000"/>
              <a:t>訊框會從適當的介面轉送。</a:t>
            </a:r>
          </a:p>
          <a:p>
            <a:pPr marL="182558" indent="-166684">
              <a:spcBef>
                <a:spcPts val="300"/>
              </a:spcBef>
              <a:spcAft>
                <a:spcPts val="300"/>
              </a:spcAft>
              <a:buFont typeface="Arial" panose="020b0604020202020204" pitchFamily="34" charset="0"/>
              <a:buChar char="•"/>
            </a:pPr>
            <a:r>
              <a:rPr lang="zh-TW" altLang="en-US" sz="2000"/>
              <a:t>封包到達目的地主機的網路介面卡 </a:t>
            </a:r>
            <a:r>
              <a:rPr lang="en-US" altLang="zh-TW" sz="2000"/>
              <a:t>(NIC) </a:t>
            </a:r>
            <a:r>
              <a:rPr lang="zh-TW" altLang="en-US" sz="2000"/>
              <a:t>介面，並進行相應的處理。</a:t>
            </a:r>
          </a:p>
        </p:txBody>
      </p:sp>
      <p:sp>
        <p:nvSpPr>
          <p:cNvPr id="3" name="投影片編號版面配置區 2"/>
          <p:cNvSpPr>
            <a:spLocks noGrp="1"/>
          </p:cNvSpPr>
          <p:nvPr>
            <p:ph type="sldNum" sz="quarter" idx="4"/>
          </p:nvPr>
        </p:nvSpPr>
        <p:spPr/>
        <p:txBody>
          <a:bodyPr/>
          <a:lstStyle/>
          <a:p>
            <a:pPr defTabSz="385754">
              <a:defRPr/>
            </a:pPr>
            <a:fld id="{2F5CCB13-0A32-4557-88E9-079F0C330695}" type="slidenum">
              <a:rPr lang="en-US" kern="0" smtClean="0">
                <a:solidFill>
                  <a:srgbClr val="595959"/>
                </a:solidFill>
              </a:rPr>
              <a:pPr defTabSz="385754">
                <a:defRPr/>
              </a:pPr>
              <a:t>1015</a:t>
            </a:fld>
            <a:endParaRPr lang="en-US" kern="0">
              <a:solidFill>
                <a:srgbClr val="595959"/>
              </a:solidFill>
            </a:endParaRPr>
          </a:p>
        </p:txBody>
      </p:sp>
    </p:spTree>
    <p:custDataLst>
      <p:tags r:id="rId3"/>
    </p:custDataLst>
    <p:extLst>
      <p:ext uri="{BB962C8B-B14F-4D97-AF65-F5344CB8AC3E}">
        <p14:creationId xmlns:p14="http://schemas.microsoft.com/office/powerpoint/2010/main" val="426576597"/>
      </p:ext>
    </p:extLst>
  </p:cSld>
  <p:clrMapOvr>
    <a:masterClrMapping/>
  </p:clrMapOvr>
  <p:transition spd="slow">
    <p:wipe/>
  </p:transition>
  <p:timing/>
</p:sld>
</file>

<file path=ppt/slides/slide1016.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1505"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noAutofit/>
          </a:bodyPr>
          <a:lstStyle/>
          <a:p>
            <a:pPr marL="169859" indent="-169859">
              <a:lnSpc>
                <a:spcPct val="90000"/>
              </a:lnSpc>
              <a:spcAft>
                <a:spcPts val="600"/>
              </a:spcAft>
              <a:buFont typeface="Wingdings" panose="05000000000000000000" pitchFamily="2" charset="2"/>
            </a:pPr>
            <a:r>
              <a:rPr lang="en-US" altLang="zh-TW" sz="2700">
                <a:solidFill>
                  <a:srgbClr val="004C69"/>
                </a:solidFill>
              </a:rPr>
              <a:t>33.3</a:t>
            </a:r>
            <a:r>
              <a:rPr lang="zh-TW" altLang="en-US" sz="2700" smtClean="0">
                <a:solidFill>
                  <a:srgbClr val="004C69"/>
                </a:solidFill>
              </a:rPr>
              <a:t>我</a:t>
            </a:r>
            <a:r>
              <a:rPr lang="zh-TW" altLang="en-US" sz="2700">
                <a:solidFill>
                  <a:srgbClr val="004C69"/>
                </a:solidFill>
              </a:rPr>
              <a:t>在本單元中學到了什麼？</a:t>
            </a:r>
            <a:r>
              <a:rPr lang="en-US" altLang="zh-TW" sz="2700">
                <a:solidFill>
                  <a:srgbClr val="004C69"/>
                </a:solidFill>
              </a:rPr>
              <a:t>(</a:t>
            </a:r>
            <a:r>
              <a:rPr lang="zh-TW" altLang="en-US" sz="2700">
                <a:solidFill>
                  <a:srgbClr val="004C69"/>
                </a:solidFill>
              </a:rPr>
              <a:t>續</a:t>
            </a:r>
            <a:r>
              <a:rPr lang="en-US" altLang="zh-TW" sz="2700">
                <a:solidFill>
                  <a:srgbClr val="004C69"/>
                </a:solidFill>
              </a:rPr>
              <a:t>)</a:t>
            </a:r>
          </a:p>
        </p:txBody>
      </p:sp>
      <p:sp>
        <p:nvSpPr>
          <p:cNvPr id="2" name="Content Placeholder 1">
            <a:extLst>
              <a:ext uri="{FF2B5EF4-FFF2-40B4-BE49-F238E27FC236}">
                <a16:creationId xmlns:a16="http://schemas.microsoft.com/office/drawing/2014/main" id="{BAC22E0C-A8B9-7D4B-BC8E-95F5947642E5}"/>
              </a:ext>
            </a:extLst>
          </p:cNvPr>
          <p:cNvSpPr>
            <a:spLocks noGrp="1"/>
          </p:cNvSpPr>
          <p:nvPr>
            <p:ph idx="1"/>
          </p:nvPr>
        </p:nvSpPr>
        <p:spPr>
          <a:xfrm>
            <a:off x="479136" y="1568649"/>
            <a:ext cx="8853286" cy="4155319"/>
          </a:xfrm>
        </p:spPr>
        <p:txBody>
          <a:bodyPr>
            <a:normAutofit/>
          </a:bodyPr>
          <a:lstStyle/>
          <a:p>
            <a:pPr marL="15875" indent="0">
              <a:spcBef>
                <a:spcPts val="300"/>
              </a:spcBef>
              <a:spcAft>
                <a:spcPts val="300"/>
              </a:spcAft>
              <a:buNone/>
            </a:pPr>
            <a:r>
              <a:rPr lang="zh-TW" altLang="en-US" sz="2000"/>
              <a:t>故障排除 </a:t>
            </a:r>
            <a:r>
              <a:rPr lang="en-US" altLang="zh-TW" sz="2000"/>
              <a:t>IPv4 </a:t>
            </a:r>
            <a:r>
              <a:rPr lang="zh-TW" altLang="en-US" sz="2000"/>
              <a:t>靜態和預設路由的常見 </a:t>
            </a:r>
            <a:r>
              <a:rPr lang="en-US" altLang="zh-TW" sz="2000"/>
              <a:t>IOS </a:t>
            </a:r>
            <a:r>
              <a:rPr lang="zh-TW" altLang="en-US" sz="2000"/>
              <a:t>故障排除命令包括：</a:t>
            </a:r>
          </a:p>
          <a:p>
            <a:pPr marL="182558" indent="-166684">
              <a:spcBef>
                <a:spcPts val="300"/>
              </a:spcBef>
              <a:spcAft>
                <a:spcPts val="300"/>
              </a:spcAft>
              <a:buFont typeface="Arial" panose="020b0604020202020204" pitchFamily="34" charset="0"/>
              <a:buChar char="•"/>
            </a:pPr>
            <a:r>
              <a:rPr lang="en-US" altLang="zh-TW" sz="2000" b="1"/>
              <a:t>ping</a:t>
            </a:r>
          </a:p>
          <a:p>
            <a:pPr marL="182558" indent="-166684">
              <a:spcBef>
                <a:spcPts val="300"/>
              </a:spcBef>
              <a:spcAft>
                <a:spcPts val="300"/>
              </a:spcAft>
              <a:buFont typeface="Arial" panose="020b0604020202020204" pitchFamily="34" charset="0"/>
              <a:buChar char="•"/>
            </a:pPr>
            <a:r>
              <a:rPr lang="en-US" altLang="zh-TW" sz="2000" b="1"/>
              <a:t>traceroute</a:t>
            </a:r>
          </a:p>
          <a:p>
            <a:pPr marL="182558" indent="-166684">
              <a:spcBef>
                <a:spcPts val="300"/>
              </a:spcBef>
              <a:spcAft>
                <a:spcPts val="300"/>
              </a:spcAft>
              <a:buFont typeface="Arial" panose="020b0604020202020204" pitchFamily="34" charset="0"/>
              <a:buChar char="•"/>
            </a:pPr>
            <a:r>
              <a:rPr lang="en-US" altLang="zh-TW" sz="2000" b="1"/>
              <a:t>show ip route</a:t>
            </a:r>
          </a:p>
          <a:p>
            <a:pPr marL="182558" indent="-166684">
              <a:spcBef>
                <a:spcPts val="300"/>
              </a:spcBef>
              <a:spcAft>
                <a:spcPts val="300"/>
              </a:spcAft>
              <a:buFont typeface="Arial" panose="020b0604020202020204" pitchFamily="34" charset="0"/>
              <a:buChar char="•"/>
            </a:pPr>
            <a:r>
              <a:rPr lang="en-US" altLang="zh-TW" sz="2000" b="1"/>
              <a:t>show ip interface brief</a:t>
            </a:r>
          </a:p>
          <a:p>
            <a:pPr marL="182558" indent="-166684">
              <a:spcBef>
                <a:spcPts val="300"/>
              </a:spcBef>
              <a:spcAft>
                <a:spcPts val="300"/>
              </a:spcAft>
              <a:buFont typeface="Arial" panose="020b0604020202020204" pitchFamily="34" charset="0"/>
              <a:buChar char="•"/>
            </a:pPr>
            <a:r>
              <a:rPr lang="en-US" altLang="zh-TW" sz="2000" b="1"/>
              <a:t>show cdp neighbors detail</a:t>
            </a:r>
          </a:p>
        </p:txBody>
      </p:sp>
      <p:sp>
        <p:nvSpPr>
          <p:cNvPr id="3" name="投影片編號版面配置區 2"/>
          <p:cNvSpPr>
            <a:spLocks noGrp="1"/>
          </p:cNvSpPr>
          <p:nvPr>
            <p:ph type="sldNum" sz="quarter" idx="4"/>
          </p:nvPr>
        </p:nvSpPr>
        <p:spPr/>
        <p:txBody>
          <a:bodyPr/>
          <a:lstStyle/>
          <a:p>
            <a:pPr defTabSz="385754">
              <a:defRPr/>
            </a:pPr>
            <a:fld id="{2F5CCB13-0A32-4557-88E9-079F0C330695}" type="slidenum">
              <a:rPr lang="en-US" kern="0" smtClean="0">
                <a:solidFill>
                  <a:srgbClr val="595959"/>
                </a:solidFill>
              </a:rPr>
              <a:pPr defTabSz="385754">
                <a:defRPr/>
              </a:pPr>
              <a:t>1016</a:t>
            </a:fld>
            <a:endParaRPr lang="en-US" kern="0">
              <a:solidFill>
                <a:srgbClr val="595959"/>
              </a:solidFill>
            </a:endParaRPr>
          </a:p>
        </p:txBody>
      </p:sp>
    </p:spTree>
    <p:custDataLst>
      <p:tags r:id="rId3"/>
    </p:custDataLst>
    <p:extLst>
      <p:ext uri="{BB962C8B-B14F-4D97-AF65-F5344CB8AC3E}">
        <p14:creationId xmlns:p14="http://schemas.microsoft.com/office/powerpoint/2010/main" val="3552005403"/>
      </p:ext>
    </p:extLst>
  </p:cSld>
  <p:clrMapOvr>
    <a:masterClrMapping/>
  </p:clrMapOvr>
  <p:transition spd="slow">
    <p:wipe/>
  </p:transition>
  <p:timing/>
</p:sld>
</file>

<file path=ppt/slides/slide102.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1506" name="Rectangle 2"/>
          <p:cNvSpPr>
            <a:spLocks noGrp="1" noChangeArrowheads="1"/>
          </p:cNvSpPr>
          <p:nvPr>
            <p:ph type="title"/>
          </p:nvPr>
        </p:nvSpPr>
        <p:spPr>
          <a:xfrm>
            <a:off x="1" y="857251"/>
            <a:ext cx="8955314" cy="757551"/>
          </a:xfrm>
        </p:spPr>
        <p:txBody>
          <a:bodyPr>
            <a:normAutofit/>
          </a:bodyPr>
          <a:lstStyle/>
          <a:p>
            <a:pPr rtl="0"/>
            <a:r>
              <a:rPr lang="en-US" altLang="zh-TW" sz="3000" smtClean="0"/>
              <a:t>3.4</a:t>
            </a:r>
            <a:r>
              <a:rPr lang="zh-TW" altLang="en-US" sz="3000" smtClean="0"/>
              <a:t>標準</a:t>
            </a:r>
            <a:r>
              <a:rPr lang="zh-TW" altLang="en-US" sz="3000"/>
              <a:t>組織</a:t>
            </a:r>
            <a:r>
              <a:rPr lang="en-US" altLang="zh-TW" sz="3000"/>
              <a:t>-</a:t>
            </a:r>
            <a:r>
              <a:rPr lang="zh-TW" altLang="en-US" sz="3000"/>
              <a:t>網際網路標準 </a:t>
            </a:r>
            <a:r>
              <a:rPr lang="en-US" altLang="zh-TW" sz="3000"/>
              <a:t>(</a:t>
            </a:r>
            <a:r>
              <a:rPr lang="zh-TW" altLang="en-US" sz="3000"/>
              <a:t>續</a:t>
            </a:r>
            <a:r>
              <a:rPr lang="en-US" altLang="zh-TW" sz="3000"/>
              <a:t>) </a:t>
            </a:r>
          </a:p>
        </p:txBody>
      </p:sp>
      <p:sp>
        <p:nvSpPr>
          <p:cNvPr id="55299" name="Rectangle 3"/>
          <p:cNvSpPr>
            <a:spLocks noGrp="1" noChangeArrowheads="1"/>
          </p:cNvSpPr>
          <p:nvPr>
            <p:ph type="body" idx="1"/>
          </p:nvPr>
        </p:nvSpPr>
        <p:spPr>
          <a:xfrm>
            <a:off x="4648899" y="1639660"/>
            <a:ext cx="4247972" cy="3672114"/>
          </a:xfrm>
        </p:spPr>
        <p:txBody>
          <a:bodyPr>
            <a:noAutofit/>
          </a:bodyPr>
          <a:lstStyle/>
          <a:p>
            <a:pPr marL="0" indent="0">
              <a:buNone/>
            </a:pPr>
            <a:r>
              <a:rPr lang="zh-TW" altLang="en-US" sz="2400"/>
              <a:t>參與 </a:t>
            </a:r>
            <a:r>
              <a:rPr lang="en-US" altLang="zh-TW" sz="2400"/>
              <a:t>TCP/IP </a:t>
            </a:r>
            <a:r>
              <a:rPr lang="zh-TW" altLang="en-US" sz="2400"/>
              <a:t>開發和支援的標準組織</a:t>
            </a:r>
          </a:p>
          <a:p>
            <a:pPr lvl="1" rtl="0"/>
            <a:r>
              <a:rPr lang="zh-TW" altLang="en-US" sz="2400" b="1"/>
              <a:t>網際網路名稱和號碼分配公司（</a:t>
            </a:r>
            <a:r>
              <a:rPr lang="en-US" altLang="zh-TW" sz="2400" b="1"/>
              <a:t>ICANN</a:t>
            </a:r>
            <a:r>
              <a:rPr lang="zh-TW" altLang="en-US" sz="2400" b="1"/>
              <a:t>） </a:t>
            </a:r>
            <a:r>
              <a:rPr lang="en-US" altLang="zh-TW" sz="2400"/>
              <a:t>-</a:t>
            </a:r>
            <a:r>
              <a:rPr lang="zh-TW" altLang="en-US" sz="2400"/>
              <a:t>協調 </a:t>
            </a:r>
            <a:r>
              <a:rPr lang="en-US" altLang="zh-TW" sz="2400"/>
              <a:t>IP </a:t>
            </a:r>
            <a:r>
              <a:rPr lang="zh-TW" altLang="en-US" sz="2400"/>
              <a:t>位址分配，域名管理和其他信息分配</a:t>
            </a:r>
          </a:p>
          <a:p>
            <a:pPr lvl="1" rtl="0"/>
            <a:r>
              <a:rPr lang="zh-TW" altLang="en-US" sz="2400" b="1"/>
              <a:t>網際網路號碼分配機構 </a:t>
            </a:r>
            <a:r>
              <a:rPr lang="en-US" altLang="zh-TW" sz="2400" b="1"/>
              <a:t>(IANA) </a:t>
            </a:r>
            <a:r>
              <a:rPr lang="en-US" altLang="zh-TW" sz="2400"/>
              <a:t>-</a:t>
            </a:r>
            <a:r>
              <a:rPr lang="zh-TW" altLang="en-US" sz="2400"/>
              <a:t>監督和管理 </a:t>
            </a:r>
            <a:r>
              <a:rPr lang="en-US" altLang="zh-TW" sz="2400"/>
              <a:t>ICANN </a:t>
            </a:r>
            <a:r>
              <a:rPr lang="zh-TW" altLang="en-US" sz="2400"/>
              <a:t>的 </a:t>
            </a:r>
            <a:r>
              <a:rPr lang="en-US" altLang="zh-TW" sz="2400"/>
              <a:t>IP </a:t>
            </a:r>
            <a:r>
              <a:rPr lang="zh-TW" altLang="en-US" sz="2400"/>
              <a:t>位址分配、域名管理和協議識別</a:t>
            </a:r>
            <a:r>
              <a:rPr lang="zh-TW" altLang="en-US" sz="2400" b="1"/>
              <a:t>碼</a:t>
            </a:r>
          </a:p>
        </p:txBody>
      </p:sp>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17022" y="2134508"/>
            <a:ext cx="4378082" cy="27404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投影片編號版面配置區 1"/>
          <p:cNvSpPr>
            <a:spLocks noGrp="1"/>
          </p:cNvSpPr>
          <p:nvPr>
            <p:ph type="sldNum" sz="quarter" idx="4"/>
          </p:nvPr>
        </p:nvSpPr>
        <p:spPr/>
        <p:txBody>
          <a:bodyPr/>
          <a:lstStyle/>
          <a:p>
            <a:pPr defTabSz="385754">
              <a:defRPr/>
            </a:pPr>
            <a:fld id="{2F5CCB13-0A32-4557-88E9-079F0C330695}" type="slidenum">
              <a:rPr lang="en-US" kern="0" smtClean="0">
                <a:solidFill>
                  <a:srgbClr val="595959"/>
                </a:solidFill>
              </a:rPr>
              <a:pPr defTabSz="385754">
                <a:defRPr/>
              </a:pPr>
              <a:t>102</a:t>
            </a:fld>
            <a:endParaRPr lang="en-US" kern="0">
              <a:solidFill>
                <a:srgbClr val="595959"/>
              </a:solidFill>
            </a:endParaRPr>
          </a:p>
        </p:txBody>
      </p:sp>
    </p:spTree>
    <p:extLst>
      <p:ext uri="{BB962C8B-B14F-4D97-AF65-F5344CB8AC3E}">
        <p14:creationId xmlns:p14="http://schemas.microsoft.com/office/powerpoint/2010/main" val="1398028322"/>
      </p:ext>
    </p:extLst>
  </p:cSld>
  <p:clrMapOvr>
    <a:masterClrMapping/>
  </p:clrMapOvr>
  <p:transition spd="slow">
    <p:wipe/>
  </p:transition>
  <p:timing/>
</p:sld>
</file>

<file path=ppt/slides/slide103.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1506" name="Rectangle 2"/>
          <p:cNvSpPr>
            <a:spLocks noGrp="1" noChangeArrowheads="1"/>
          </p:cNvSpPr>
          <p:nvPr>
            <p:ph type="title"/>
          </p:nvPr>
        </p:nvSpPr>
        <p:spPr>
          <a:xfrm>
            <a:off x="0" y="857251"/>
            <a:ext cx="9144000" cy="757551"/>
          </a:xfrm>
        </p:spPr>
        <p:txBody>
          <a:bodyPr>
            <a:normAutofit/>
          </a:bodyPr>
          <a:lstStyle/>
          <a:p>
            <a:pPr rtl="0"/>
            <a:r>
              <a:rPr lang="en-US" altLang="zh-TW" sz="3000" smtClean="0"/>
              <a:t>3.4</a:t>
            </a:r>
            <a:r>
              <a:rPr lang="zh-TW" altLang="en-US" sz="3000" smtClean="0"/>
              <a:t>標準</a:t>
            </a:r>
            <a:r>
              <a:rPr lang="zh-TW" altLang="en-US" sz="3000"/>
              <a:t>組織</a:t>
            </a:r>
            <a:r>
              <a:rPr lang="en-US" altLang="zh-TW" sz="3000"/>
              <a:t>-</a:t>
            </a:r>
            <a:r>
              <a:rPr lang="zh-TW" altLang="en-US" sz="3000"/>
              <a:t>電子與通訊標準</a:t>
            </a:r>
          </a:p>
        </p:txBody>
      </p:sp>
      <p:sp>
        <p:nvSpPr>
          <p:cNvPr id="55299" name="Rectangle 3"/>
          <p:cNvSpPr>
            <a:spLocks noGrp="1" noChangeArrowheads="1"/>
          </p:cNvSpPr>
          <p:nvPr>
            <p:ph type="body" idx="1"/>
          </p:nvPr>
        </p:nvSpPr>
        <p:spPr>
          <a:xfrm>
            <a:off x="116115" y="1678302"/>
            <a:ext cx="8785081" cy="3794491"/>
          </a:xfrm>
        </p:spPr>
        <p:txBody>
          <a:bodyPr>
            <a:noAutofit/>
          </a:bodyPr>
          <a:lstStyle/>
          <a:p>
            <a:pPr rtl="0">
              <a:buFont typeface="Arial" panose="020b0604020202020204" pitchFamily="34" charset="0"/>
              <a:buChar char="•"/>
            </a:pPr>
            <a:r>
              <a:rPr lang="zh-TW" altLang="en-US" sz="2400" b="1"/>
              <a:t>電機電子工程師學會 </a:t>
            </a:r>
            <a:r>
              <a:rPr lang="zh-TW" altLang="en-US" sz="2400"/>
              <a:t>（</a:t>
            </a:r>
            <a:r>
              <a:rPr lang="en-US" altLang="zh-TW" sz="2400" b="1"/>
              <a:t>IEEE</a:t>
            </a:r>
            <a:r>
              <a:rPr lang="zh-TW" altLang="en-US" sz="2400"/>
              <a:t>，發音為 “</a:t>
            </a:r>
            <a:r>
              <a:rPr lang="en-US" altLang="zh-TW" sz="2400"/>
              <a:t>I-triple-E”</a:t>
            </a:r>
            <a:r>
              <a:rPr lang="zh-TW" altLang="en-US" sz="2400"/>
              <a:t>）</a:t>
            </a:r>
            <a:r>
              <a:rPr lang="en-US" altLang="zh-TW" sz="2400"/>
              <a:t>-</a:t>
            </a:r>
            <a:r>
              <a:rPr lang="zh-TW" altLang="en-US" sz="2400"/>
              <a:t>致力於建立電力和能源，醫療保健，電信和網路標準</a:t>
            </a:r>
          </a:p>
          <a:p>
            <a:pPr rtl="0">
              <a:buFont typeface="Arial" panose="020b0604020202020204" pitchFamily="34" charset="0"/>
              <a:buChar char="•"/>
            </a:pPr>
            <a:r>
              <a:rPr lang="zh-TW" altLang="en-US" sz="2400" b="1"/>
              <a:t>電子工業聯盟 </a:t>
            </a:r>
            <a:r>
              <a:rPr lang="en-US" altLang="zh-TW" sz="2400" b="1"/>
              <a:t>(EIA) </a:t>
            </a:r>
            <a:r>
              <a:rPr lang="en-US" altLang="zh-TW" sz="2400"/>
              <a:t>-</a:t>
            </a:r>
            <a:r>
              <a:rPr lang="zh-TW" altLang="en-US" sz="2400"/>
              <a:t>開發與電氣佈線、連接器以及用於安裝網路設備的 </a:t>
            </a:r>
            <a:r>
              <a:rPr lang="en-US" altLang="zh-TW" sz="2400"/>
              <a:t>19 </a:t>
            </a:r>
            <a:r>
              <a:rPr lang="zh-TW" altLang="en-US" sz="2400"/>
              <a:t>吋機架相關的標準</a:t>
            </a:r>
          </a:p>
          <a:p>
            <a:pPr rtl="0">
              <a:buFont typeface="Arial" panose="020b0604020202020204" pitchFamily="34" charset="0"/>
              <a:buChar char="•"/>
            </a:pPr>
            <a:r>
              <a:rPr lang="zh-TW" altLang="en-US" sz="2400" b="1"/>
              <a:t>電</a:t>
            </a:r>
            <a:r>
              <a:rPr lang="zh-TW" altLang="en-US" sz="2400"/>
              <a:t>信產業協會 </a:t>
            </a:r>
            <a:r>
              <a:rPr lang="en-US" altLang="zh-TW" sz="2400"/>
              <a:t>(TIA)-</a:t>
            </a:r>
            <a:r>
              <a:rPr lang="zh-TW" altLang="en-US" sz="2400"/>
              <a:t>開發無線電設備、蜂窩基地台、</a:t>
            </a:r>
            <a:r>
              <a:rPr lang="en-US" altLang="zh-TW" sz="2400"/>
              <a:t>IP </a:t>
            </a:r>
            <a:r>
              <a:rPr lang="zh-TW" altLang="en-US" sz="2400"/>
              <a:t>語音 </a:t>
            </a:r>
            <a:r>
              <a:rPr lang="en-US" altLang="zh-TW" sz="2400"/>
              <a:t>(VoIP) </a:t>
            </a:r>
            <a:r>
              <a:rPr lang="zh-TW" altLang="en-US" sz="2400"/>
              <a:t>裝置、衛星通訊等通訊標準</a:t>
            </a:r>
          </a:p>
          <a:p>
            <a:pPr rtl="0">
              <a:buFont typeface="Arial" panose="020b0604020202020204" pitchFamily="34" charset="0"/>
              <a:buChar char="•"/>
            </a:pPr>
            <a:r>
              <a:rPr lang="zh-TW" altLang="en-US" sz="2400" b="1"/>
              <a:t>國際電信聯盟</a:t>
            </a:r>
            <a:r>
              <a:rPr lang="en-US" altLang="zh-TW" sz="2400" b="1"/>
              <a:t>-</a:t>
            </a:r>
            <a:r>
              <a:rPr lang="zh-TW" altLang="en-US" sz="2400" b="1"/>
              <a:t>電信</a:t>
            </a:r>
            <a:r>
              <a:rPr lang="zh-TW" altLang="en-US" sz="2400"/>
              <a:t>標準化部門（</a:t>
            </a:r>
            <a:r>
              <a:rPr lang="en-US" altLang="zh-TW" sz="2400"/>
              <a:t>ITU-T</a:t>
            </a:r>
            <a:r>
              <a:rPr lang="zh-TW" altLang="en-US" sz="2400"/>
              <a:t>）</a:t>
            </a:r>
            <a:r>
              <a:rPr lang="en-US" altLang="zh-TW" sz="2400"/>
              <a:t>-</a:t>
            </a:r>
            <a:r>
              <a:rPr lang="zh-TW" altLang="en-US" sz="2400"/>
              <a:t>定義視頻壓縮，網際網路協議電視（</a:t>
            </a:r>
            <a:r>
              <a:rPr lang="en-US" altLang="zh-TW" sz="2400"/>
              <a:t>IPTV</a:t>
            </a:r>
            <a:r>
              <a:rPr lang="zh-TW" altLang="en-US" sz="2400"/>
              <a:t>）和寬帶通信的標準，如數字用戶線（</a:t>
            </a:r>
            <a:r>
              <a:rPr lang="en-US" altLang="zh-TW" sz="2400"/>
              <a:t>DSL</a:t>
            </a:r>
            <a:r>
              <a:rPr lang="zh-TW" altLang="en-US" sz="2400"/>
              <a:t>）</a:t>
            </a:r>
          </a:p>
        </p:txBody>
      </p:sp>
      <p:sp>
        <p:nvSpPr>
          <p:cNvPr id="2" name="投影片編號版面配置區 1"/>
          <p:cNvSpPr>
            <a:spLocks noGrp="1"/>
          </p:cNvSpPr>
          <p:nvPr>
            <p:ph type="sldNum" sz="quarter" idx="4"/>
          </p:nvPr>
        </p:nvSpPr>
        <p:spPr/>
        <p:txBody>
          <a:bodyPr/>
          <a:lstStyle/>
          <a:p>
            <a:pPr defTabSz="385754">
              <a:defRPr/>
            </a:pPr>
            <a:fld id="{2F5CCB13-0A32-4557-88E9-079F0C330695}" type="slidenum">
              <a:rPr lang="en-US" kern="0" smtClean="0">
                <a:solidFill>
                  <a:srgbClr val="595959"/>
                </a:solidFill>
              </a:rPr>
              <a:pPr defTabSz="385754">
                <a:defRPr/>
              </a:pPr>
              <a:t>103</a:t>
            </a:fld>
            <a:endParaRPr lang="en-US" kern="0">
              <a:solidFill>
                <a:srgbClr val="595959"/>
              </a:solidFill>
            </a:endParaRPr>
          </a:p>
        </p:txBody>
      </p:sp>
    </p:spTree>
    <p:extLst>
      <p:ext uri="{BB962C8B-B14F-4D97-AF65-F5344CB8AC3E}">
        <p14:creationId xmlns:p14="http://schemas.microsoft.com/office/powerpoint/2010/main" val="285832328"/>
      </p:ext>
    </p:extLst>
  </p:cSld>
  <p:clrMapOvr>
    <a:masterClrMapping/>
  </p:clrMapOvr>
  <p:transition spd="slow">
    <p:wipe/>
  </p:transition>
  <p:timing/>
</p:sld>
</file>

<file path=ppt/slides/slide104.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3314" name="Title 1"/>
          <p:cNvSpPr>
            <a:spLocks noGrp="1"/>
          </p:cNvSpPr>
          <p:nvPr>
            <p:ph type="title"/>
          </p:nvPr>
        </p:nvSpPr>
        <p:spPr/>
        <p:txBody>
          <a:bodyPr>
            <a:normAutofit/>
          </a:bodyPr>
          <a:lstStyle/>
          <a:p>
            <a:r>
              <a:rPr lang="en-US" altLang="zh-TW" sz="3000" smtClean="0"/>
              <a:t>3.5</a:t>
            </a:r>
            <a:r>
              <a:rPr lang="zh-TW" altLang="en-US" sz="3000" smtClean="0"/>
              <a:t>參考</a:t>
            </a:r>
            <a:r>
              <a:rPr lang="zh-TW" altLang="zh-TW" sz="3000"/>
              <a:t>模型</a:t>
            </a:r>
            <a:r>
              <a:rPr lang="en-US" altLang="zh-TW" sz="3000"/>
              <a:t>-</a:t>
            </a:r>
            <a:r>
              <a:rPr lang="zh-TW" altLang="en-US" sz="3000"/>
              <a:t>使用分層模型的優點</a:t>
            </a:r>
            <a:endParaRPr lang="en-US" altLang="en-US" sz="3000"/>
          </a:p>
        </p:txBody>
      </p:sp>
      <p:sp>
        <p:nvSpPr>
          <p:cNvPr id="13315" name="Content Placeholder 2"/>
          <p:cNvSpPr>
            <a:spLocks noGrp="1"/>
          </p:cNvSpPr>
          <p:nvPr>
            <p:ph idx="1"/>
          </p:nvPr>
        </p:nvSpPr>
        <p:spPr>
          <a:xfrm>
            <a:off x="5453350" y="1876531"/>
            <a:ext cx="3690651" cy="3323113"/>
          </a:xfrm>
        </p:spPr>
        <p:txBody>
          <a:bodyPr>
            <a:normAutofit fontScale="92500"/>
          </a:bodyPr>
          <a:lstStyle/>
          <a:p>
            <a:pPr marL="0" indent="0">
              <a:buNone/>
            </a:pPr>
            <a:r>
              <a:rPr lang="zh-TW" altLang="en-US" sz="2400"/>
              <a:t>複雜的概念，例如網路運作方式可能很難解釋和理解。出於這個原因，使用分層模型。</a:t>
            </a:r>
          </a:p>
          <a:p>
            <a:pPr marL="0" indent="0">
              <a:buNone/>
            </a:pPr>
            <a:r>
              <a:rPr lang="zh-TW" altLang="en-US" sz="2400"/>
              <a:t>兩個分層模型描述了網路操作：</a:t>
            </a:r>
          </a:p>
          <a:p>
            <a:pPr rtl="0">
              <a:buFont typeface="Arial" panose="020b0604020202020204" pitchFamily="34" charset="0"/>
              <a:buChar char="•"/>
            </a:pPr>
            <a:r>
              <a:rPr lang="zh-TW" altLang="en-US" sz="2400"/>
              <a:t>開放式系統互聯參考模型</a:t>
            </a:r>
          </a:p>
          <a:p>
            <a:pPr rtl="0">
              <a:buFont typeface="Arial" panose="020b0604020202020204" pitchFamily="34" charset="0"/>
              <a:buChar char="•"/>
            </a:pPr>
            <a:r>
              <a:rPr lang="en-US" altLang="zh-TW" sz="2400"/>
              <a:t>TCP/IP </a:t>
            </a:r>
            <a:r>
              <a:rPr lang="zh-TW" altLang="en-US" sz="2400"/>
              <a:t>參照模型</a:t>
            </a:r>
          </a:p>
          <a:p>
            <a:pPr lvl="1"/>
            <a:endParaRPr lang="en-CA" altLang="en-US"/>
          </a:p>
          <a:p>
            <a:pPr lvl="1"/>
            <a:endParaRPr lang="en-CA" altLang="en-US"/>
          </a:p>
        </p:txBody>
      </p:sp>
      <p:pic>
        <p:nvPicPr>
          <p:cNvPr id="12290"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 y="1655536"/>
            <a:ext cx="5266953" cy="42281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投影片編號版面配置區 1"/>
          <p:cNvSpPr>
            <a:spLocks noGrp="1"/>
          </p:cNvSpPr>
          <p:nvPr>
            <p:ph type="sldNum" sz="quarter" idx="4"/>
          </p:nvPr>
        </p:nvSpPr>
        <p:spPr/>
        <p:txBody>
          <a:bodyPr/>
          <a:lstStyle/>
          <a:p>
            <a:pPr defTabSz="385754">
              <a:defRPr/>
            </a:pPr>
            <a:fld id="{2F5CCB13-0A32-4557-88E9-079F0C330695}" type="slidenum">
              <a:rPr lang="en-US" kern="0" smtClean="0">
                <a:solidFill>
                  <a:srgbClr val="595959"/>
                </a:solidFill>
              </a:rPr>
              <a:pPr defTabSz="385754">
                <a:defRPr/>
              </a:pPr>
              <a:t>104</a:t>
            </a:fld>
            <a:endParaRPr lang="en-US" kern="0">
              <a:solidFill>
                <a:srgbClr val="595959"/>
              </a:solidFill>
            </a:endParaRPr>
          </a:p>
        </p:txBody>
      </p:sp>
    </p:spTree>
    <p:extLst>
      <p:ext uri="{BB962C8B-B14F-4D97-AF65-F5344CB8AC3E}">
        <p14:creationId xmlns:p14="http://schemas.microsoft.com/office/powerpoint/2010/main" val="1625061452"/>
      </p:ext>
    </p:extLst>
  </p:cSld>
  <p:clrMapOvr>
    <a:masterClrMapping/>
  </p:clrMapOvr>
  <p:transition spd="slow">
    <p:wipe/>
  </p:transition>
  <p:timing/>
</p:sld>
</file>

<file path=ppt/slides/slide105.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3314" name="Title 1"/>
          <p:cNvSpPr>
            <a:spLocks noGrp="1"/>
          </p:cNvSpPr>
          <p:nvPr>
            <p:ph type="title"/>
          </p:nvPr>
        </p:nvSpPr>
        <p:spPr/>
        <p:txBody>
          <a:bodyPr>
            <a:normAutofit/>
          </a:bodyPr>
          <a:lstStyle/>
          <a:p>
            <a:pPr rtl="0"/>
            <a:r>
              <a:rPr lang="en-US" altLang="zh-TW" sz="3000" smtClean="0"/>
              <a:t>3.5</a:t>
            </a:r>
            <a:r>
              <a:rPr lang="zh-TW" altLang="en-US" sz="3000" smtClean="0"/>
              <a:t>參考</a:t>
            </a:r>
            <a:r>
              <a:rPr lang="zh-TW" altLang="en-US" sz="3000"/>
              <a:t>模型</a:t>
            </a:r>
            <a:r>
              <a:rPr lang="en-US" altLang="zh-TW" sz="3000"/>
              <a:t>-</a:t>
            </a:r>
            <a:r>
              <a:rPr lang="zh-TW" altLang="en-US" sz="3000"/>
              <a:t>使用分層模型的好處 </a:t>
            </a:r>
            <a:r>
              <a:rPr lang="en-US" altLang="zh-TW" sz="3000"/>
              <a:t>(</a:t>
            </a:r>
            <a:r>
              <a:rPr lang="zh-TW" altLang="en-US" sz="3000"/>
              <a:t>續</a:t>
            </a:r>
            <a:r>
              <a:rPr lang="en-US" altLang="zh-TW" sz="3000"/>
              <a:t>) </a:t>
            </a:r>
          </a:p>
        </p:txBody>
      </p:sp>
      <p:sp>
        <p:nvSpPr>
          <p:cNvPr id="13315" name="Content Placeholder 2"/>
          <p:cNvSpPr>
            <a:spLocks noGrp="1"/>
          </p:cNvSpPr>
          <p:nvPr>
            <p:ph idx="1"/>
          </p:nvPr>
        </p:nvSpPr>
        <p:spPr>
          <a:xfrm>
            <a:off x="290288" y="1656195"/>
            <a:ext cx="8272688" cy="3973080"/>
          </a:xfrm>
        </p:spPr>
        <p:txBody>
          <a:bodyPr>
            <a:normAutofit/>
          </a:bodyPr>
          <a:lstStyle/>
          <a:p>
            <a:pPr marL="0" indent="0">
              <a:buNone/>
            </a:pPr>
            <a:r>
              <a:rPr lang="zh-TW" altLang="en-US" sz="2400"/>
              <a:t>使用分層模型的優點</a:t>
            </a:r>
          </a:p>
          <a:p>
            <a:pPr rtl="0">
              <a:buFont typeface="Arial" panose="020b0604020202020204" pitchFamily="34" charset="0"/>
              <a:buChar char="•"/>
            </a:pPr>
            <a:r>
              <a:rPr lang="zh-TW" altLang="en-US" sz="2400"/>
              <a:t>有助於通訊協定設計，因為對於在特定層工作的通訊協定而言，它們的工作方式及其與上下層之間的介面都已經確定。</a:t>
            </a:r>
          </a:p>
          <a:p>
            <a:pPr rtl="0">
              <a:buFont typeface="Arial" panose="020b0604020202020204" pitchFamily="34" charset="0"/>
              <a:buChar char="•"/>
            </a:pPr>
            <a:r>
              <a:rPr lang="zh-TW" altLang="en-US" sz="2400"/>
              <a:t>促進競爭，因為可以同時使用不同廠商的產品。</a:t>
            </a:r>
          </a:p>
          <a:p>
            <a:pPr rtl="0">
              <a:buFont typeface="Arial" panose="020b0604020202020204" pitchFamily="34" charset="0"/>
              <a:buChar char="•"/>
            </a:pPr>
            <a:r>
              <a:rPr lang="zh-TW" altLang="en-US" sz="2400"/>
              <a:t>避免一個通訊協定層的技術或功能性變化影響相鄰的其他層。</a:t>
            </a:r>
          </a:p>
          <a:p>
            <a:pPr rtl="0">
              <a:buFont typeface="Arial" panose="020b0604020202020204" pitchFamily="34" charset="0"/>
              <a:buChar char="•"/>
            </a:pPr>
            <a:r>
              <a:rPr lang="zh-TW" altLang="en-US" sz="2400"/>
              <a:t>提供了說明網路功能和能力的通用語言。 </a:t>
            </a:r>
          </a:p>
          <a:p>
            <a:pPr lvl="1"/>
            <a:endParaRPr lang="en-CA" altLang="en-US"/>
          </a:p>
          <a:p>
            <a:pPr lvl="1"/>
            <a:endParaRPr lang="en-CA" altLang="en-US"/>
          </a:p>
          <a:p>
            <a:pPr lvl="1"/>
            <a:endParaRPr lang="en-CA" altLang="en-US"/>
          </a:p>
        </p:txBody>
      </p:sp>
      <p:sp>
        <p:nvSpPr>
          <p:cNvPr id="2" name="投影片編號版面配置區 1"/>
          <p:cNvSpPr>
            <a:spLocks noGrp="1"/>
          </p:cNvSpPr>
          <p:nvPr>
            <p:ph type="sldNum" sz="quarter" idx="4"/>
          </p:nvPr>
        </p:nvSpPr>
        <p:spPr/>
        <p:txBody>
          <a:bodyPr/>
          <a:lstStyle/>
          <a:p>
            <a:pPr defTabSz="385754">
              <a:defRPr/>
            </a:pPr>
            <a:fld id="{2F5CCB13-0A32-4557-88E9-079F0C330695}" type="slidenum">
              <a:rPr lang="en-US" kern="0" smtClean="0">
                <a:solidFill>
                  <a:srgbClr val="595959"/>
                </a:solidFill>
              </a:rPr>
              <a:pPr defTabSz="385754">
                <a:defRPr/>
              </a:pPr>
              <a:t>105</a:t>
            </a:fld>
            <a:endParaRPr lang="en-US" kern="0">
              <a:solidFill>
                <a:srgbClr val="595959"/>
              </a:solidFill>
            </a:endParaRPr>
          </a:p>
        </p:txBody>
      </p:sp>
    </p:spTree>
    <p:extLst>
      <p:ext uri="{BB962C8B-B14F-4D97-AF65-F5344CB8AC3E}">
        <p14:creationId xmlns:p14="http://schemas.microsoft.com/office/powerpoint/2010/main" val="3814889937"/>
      </p:ext>
    </p:extLst>
  </p:cSld>
  <p:clrMapOvr>
    <a:masterClrMapping/>
  </p:clrMapOvr>
  <p:transition spd="slow">
    <p:wipe/>
  </p:transition>
  <p:timing/>
</p:sld>
</file>

<file path=ppt/slides/slide106.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3314" name="Title 1"/>
          <p:cNvSpPr>
            <a:spLocks noGrp="1"/>
          </p:cNvSpPr>
          <p:nvPr>
            <p:ph type="title"/>
          </p:nvPr>
        </p:nvSpPr>
        <p:spPr>
          <a:xfrm>
            <a:off x="2" y="958852"/>
            <a:ext cx="8783638" cy="754742"/>
          </a:xfrm>
        </p:spPr>
        <p:txBody>
          <a:bodyPr>
            <a:normAutofit/>
          </a:bodyPr>
          <a:lstStyle/>
          <a:p>
            <a:pPr rtl="0"/>
            <a:r>
              <a:rPr lang="en-US" altLang="zh-TW" smtClean="0"/>
              <a:t>3.5</a:t>
            </a:r>
            <a:r>
              <a:rPr lang="zh-TW" altLang="en-US" smtClean="0"/>
              <a:t>參考</a:t>
            </a:r>
            <a:r>
              <a:rPr lang="zh-TW" altLang="en-US"/>
              <a:t>模型 </a:t>
            </a:r>
            <a:r>
              <a:rPr lang="en-US" altLang="zh-TW"/>
              <a:t>-OSI </a:t>
            </a:r>
            <a:r>
              <a:rPr lang="zh-TW" altLang="en-US"/>
              <a:t>參考模型</a:t>
            </a:r>
          </a:p>
        </p:txBody>
      </p:sp>
      <p:graphicFrame>
        <p:nvGraphicFramePr>
          <p:cNvPr id="5" name="Table 4"/>
          <p:cNvGraphicFramePr>
            <a:graphicFrameLocks noGrp="1"/>
          </p:cNvGraphicFramePr>
          <p:nvPr>
            <p:extLst>
              <p:ext uri="{D42A27DB-BD31-4B8C-83A1-F6EECF244321}">
                <p14:modId xmlns:p14="http://schemas.microsoft.com/office/powerpoint/2010/main" val="2115843830"/>
              </p:ext>
            </p:extLst>
          </p:nvPr>
        </p:nvGraphicFramePr>
        <p:xfrm>
          <a:off x="174546" y="1713594"/>
          <a:ext cx="8434548" cy="4402619"/>
        </p:xfrm>
        <a:graphic>
          <a:graphicData uri="http://schemas.openxmlformats.org/drawingml/2006/table">
            <a:tbl>
              <a:tblPr firstRow="1" firstCol="1" bandRow="1">
                <a:tableStyleId>{5C22544A-7EE6-4342-B048-85BDC9FD1C3A}</a:tableStyleId>
              </a:tblPr>
              <a:tblGrid>
                <a:gridCol w="2559129">
                  <a:extLst>
                    <a:ext uri="{9D8B030D-6E8A-4147-A177-3AD203B41FA5}">
                      <a16:colId xmlns:a16="http://schemas.microsoft.com/office/drawing/2014/main" val="20000"/>
                    </a:ext>
                  </a:extLst>
                </a:gridCol>
                <a:gridCol w="5875419">
                  <a:extLst>
                    <a:ext uri="{9D8B030D-6E8A-4147-A177-3AD203B41FA5}">
                      <a16:colId xmlns:a16="http://schemas.microsoft.com/office/drawing/2014/main" val="20001"/>
                    </a:ext>
                  </a:extLst>
                </a:gridCol>
              </a:tblGrid>
              <a:tr h="365760">
                <a:tc>
                  <a:txBody>
                    <a:bodyPr vert="horz" wrap="square"/>
                    <a:lstStyle/>
                    <a:p>
                      <a:pPr rtl="0"/>
                      <a:r>
                        <a:rPr lang="zh-TW" sz="2000" b="1">
                          <a:effectLst/>
                          <a:latin typeface="標楷體" pitchFamily="65" charset="-120"/>
                          <a:ea typeface="標楷體" panose="03000509000000000000" pitchFamily="65" charset="-120"/>
                        </a:rPr>
                        <a:t>OSI 模型層</a:t>
                      </a:r>
                    </a:p>
                  </a:txBody>
                  <a:tcPr anchor="ctr"/>
                </a:tc>
                <a:tc>
                  <a:txBody>
                    <a:bodyPr vert="horz" wrap="square"/>
                    <a:lstStyle/>
                    <a:p>
                      <a:pPr rtl="0"/>
                      <a:r>
                        <a:rPr lang="zh-TW" sz="2000" b="1">
                          <a:effectLst/>
                          <a:latin typeface="標楷體" pitchFamily="65" charset="-120"/>
                          <a:ea typeface="標楷體" panose="03000509000000000000" pitchFamily="65" charset="-120"/>
                        </a:rPr>
                        <a:t>說明</a:t>
                      </a:r>
                    </a:p>
                  </a:txBody>
                  <a:tcPr anchor="ctr"/>
                </a:tc>
                <a:extLst>
                  <a:ext uri="{0D108BD9-81ED-4DB2-BD59-A6C34878D82A}">
                    <a16:rowId xmlns:a16="http://schemas.microsoft.com/office/drawing/2014/main" val="10000"/>
                  </a:ext>
                </a:extLst>
              </a:tr>
              <a:tr h="365760">
                <a:tc>
                  <a:txBody>
                    <a:bodyPr vert="horz" wrap="square"/>
                    <a:lstStyle/>
                    <a:p>
                      <a:pPr rtl="0"/>
                      <a:r>
                        <a:rPr lang="zh-TW" sz="2000" b="1" smtClean="0">
                          <a:latin typeface="標楷體" pitchFamily="65" charset="-120"/>
                          <a:ea typeface="標楷體" panose="03000509000000000000" pitchFamily="65" charset="-120"/>
                        </a:rPr>
                        <a:t>7-應用</a:t>
                      </a:r>
                      <a:r>
                        <a:rPr lang="en-US" altLang="zh-TW" sz="2000" b="1" smtClean="0">
                          <a:latin typeface="標楷體" pitchFamily="65" charset="-120"/>
                          <a:ea typeface="標楷體" panose="03000509000000000000" pitchFamily="65" charset="-120"/>
                        </a:rPr>
                        <a:t>Application</a:t>
                      </a:r>
                      <a:endParaRPr lang="zh-TW" sz="2000" b="1">
                        <a:latin typeface="標楷體" pitchFamily="65" charset="-120"/>
                        <a:ea typeface="標楷體" panose="03000509000000000000" pitchFamily="65" charset="-120"/>
                      </a:endParaRPr>
                    </a:p>
                  </a:txBody>
                  <a:tcPr anchor="ctr"/>
                </a:tc>
                <a:tc>
                  <a:txBody>
                    <a:bodyPr vert="horz" wrap="square"/>
                    <a:lstStyle/>
                    <a:p>
                      <a:pPr rtl="0"/>
                      <a:r>
                        <a:rPr lang="zh-TW" sz="2000">
                          <a:latin typeface="標楷體" pitchFamily="65" charset="-120"/>
                          <a:ea typeface="標楷體" panose="03000509000000000000" pitchFamily="65" charset="-120"/>
                        </a:rPr>
                        <a:t>包含用於處理序間通訊的通訊協定。</a:t>
                      </a:r>
                    </a:p>
                  </a:txBody>
                  <a:tcPr anchor="ctr"/>
                </a:tc>
                <a:extLst>
                  <a:ext uri="{0D108BD9-81ED-4DB2-BD59-A6C34878D82A}">
                    <a16:rowId xmlns:a16="http://schemas.microsoft.com/office/drawing/2014/main" val="10001"/>
                  </a:ext>
                </a:extLst>
              </a:tr>
              <a:tr h="640080">
                <a:tc>
                  <a:txBody>
                    <a:bodyPr vert="horz" wrap="square"/>
                    <a:lstStyle/>
                    <a:p>
                      <a:pPr rtl="0"/>
                      <a:r>
                        <a:rPr lang="zh-TW" sz="2000" b="1" smtClean="0">
                          <a:latin typeface="標楷體" pitchFamily="65" charset="-120"/>
                          <a:ea typeface="標楷體" panose="03000509000000000000" pitchFamily="65" charset="-120"/>
                        </a:rPr>
                        <a:t>6</a:t>
                      </a:r>
                      <a:r>
                        <a:rPr lang="zh-TW" altLang="zh-TW" sz="2000" b="1" smtClean="0">
                          <a:latin typeface="標楷體" pitchFamily="65" charset="-120"/>
                          <a:ea typeface="標楷體" panose="03000509000000000000" pitchFamily="65" charset="-120"/>
                        </a:rPr>
                        <a:t>-</a:t>
                      </a:r>
                      <a:r>
                        <a:rPr lang="zh-TW" altLang="en-US" sz="2000" b="1" smtClean="0">
                          <a:latin typeface="標楷體" pitchFamily="65" charset="-120"/>
                          <a:ea typeface="標楷體" panose="03000509000000000000" pitchFamily="65" charset="-120"/>
                        </a:rPr>
                        <a:t>表達</a:t>
                      </a:r>
                      <a:r>
                        <a:rPr lang="zh-TW" sz="2000" b="1" smtClean="0">
                          <a:latin typeface="標楷體" pitchFamily="65" charset="-120"/>
                          <a:ea typeface="標楷體" panose="03000509000000000000" pitchFamily="65" charset="-120"/>
                        </a:rPr>
                        <a:t>Presentation</a:t>
                      </a:r>
                      <a:endParaRPr lang="zh-TW" sz="2000" b="1">
                        <a:latin typeface="標楷體" pitchFamily="65" charset="-120"/>
                        <a:ea typeface="標楷體" panose="03000509000000000000" pitchFamily="65" charset="-120"/>
                      </a:endParaRPr>
                    </a:p>
                  </a:txBody>
                  <a:tcPr anchor="ctr"/>
                </a:tc>
                <a:tc>
                  <a:txBody>
                    <a:bodyPr vert="horz" wrap="square"/>
                    <a:lstStyle/>
                    <a:p>
                      <a:pPr rtl="0"/>
                      <a:r>
                        <a:rPr lang="zh-TW" sz="2000">
                          <a:latin typeface="標楷體" pitchFamily="65" charset="-120"/>
                          <a:ea typeface="標楷體" panose="03000509000000000000" pitchFamily="65" charset="-120"/>
                        </a:rPr>
                        <a:t>提供應用程式層服務之間傳輸的資料的通用表示方式。</a:t>
                      </a:r>
                    </a:p>
                  </a:txBody>
                  <a:tcPr anchor="ctr"/>
                </a:tc>
                <a:extLst>
                  <a:ext uri="{0D108BD9-81ED-4DB2-BD59-A6C34878D82A}">
                    <a16:rowId xmlns:a16="http://schemas.microsoft.com/office/drawing/2014/main" val="10002"/>
                  </a:ext>
                </a:extLst>
              </a:tr>
              <a:tr h="485587">
                <a:tc>
                  <a:txBody>
                    <a:bodyPr vert="horz" wrap="square"/>
                    <a:lstStyle/>
                    <a:p>
                      <a:pPr rtl="0"/>
                      <a:r>
                        <a:rPr lang="zh-TW" sz="2000" b="1" smtClean="0">
                          <a:latin typeface="標楷體" pitchFamily="65" charset="-120"/>
                          <a:ea typeface="標楷體" panose="03000509000000000000" pitchFamily="65" charset="-120"/>
                        </a:rPr>
                        <a:t>5</a:t>
                      </a:r>
                      <a:r>
                        <a:rPr lang="zh-TW" altLang="zh-TW" sz="2000" b="1" smtClean="0">
                          <a:latin typeface="標楷體" pitchFamily="65" charset="-120"/>
                          <a:ea typeface="標楷體" panose="03000509000000000000" pitchFamily="65" charset="-120"/>
                        </a:rPr>
                        <a:t>-</a:t>
                      </a:r>
                      <a:r>
                        <a:rPr lang="zh-TW" altLang="en-US" sz="2000" b="1" smtClean="0">
                          <a:latin typeface="標楷體" pitchFamily="65" charset="-120"/>
                          <a:ea typeface="標楷體" panose="03000509000000000000" pitchFamily="65" charset="-120"/>
                        </a:rPr>
                        <a:t>會議</a:t>
                      </a:r>
                      <a:r>
                        <a:rPr lang="zh-TW" sz="2000" b="1" smtClean="0">
                          <a:latin typeface="標楷體" pitchFamily="65" charset="-120"/>
                          <a:ea typeface="標楷體" panose="03000509000000000000" pitchFamily="65" charset="-120"/>
                        </a:rPr>
                        <a:t>Session</a:t>
                      </a:r>
                      <a:endParaRPr lang="zh-TW" sz="2000" b="1">
                        <a:latin typeface="標楷體" pitchFamily="65" charset="-120"/>
                        <a:ea typeface="標楷體" panose="03000509000000000000" pitchFamily="65" charset="-120"/>
                      </a:endParaRPr>
                    </a:p>
                  </a:txBody>
                  <a:tcPr anchor="ctr"/>
                </a:tc>
                <a:tc>
                  <a:txBody>
                    <a:bodyPr vert="horz" wrap="square"/>
                    <a:lstStyle/>
                    <a:p>
                      <a:pPr rtl="0"/>
                      <a:r>
                        <a:rPr lang="zh-TW" sz="2000">
                          <a:latin typeface="標楷體" pitchFamily="65" charset="-120"/>
                          <a:ea typeface="標楷體" panose="03000509000000000000" pitchFamily="65" charset="-120"/>
                        </a:rPr>
                        <a:t>會話層為表示層提供組織對話和管理資料交換的服務。</a:t>
                      </a:r>
                    </a:p>
                  </a:txBody>
                  <a:tcPr anchor="ctr"/>
                </a:tc>
                <a:extLst>
                  <a:ext uri="{0D108BD9-81ED-4DB2-BD59-A6C34878D82A}">
                    <a16:rowId xmlns:a16="http://schemas.microsoft.com/office/drawing/2014/main" val="10003"/>
                  </a:ext>
                </a:extLst>
              </a:tr>
              <a:tr h="485587">
                <a:tc>
                  <a:txBody>
                    <a:bodyPr vert="horz" wrap="square"/>
                    <a:lstStyle/>
                    <a:p>
                      <a:pPr rtl="0"/>
                      <a:r>
                        <a:rPr lang="zh-TW" sz="2000" b="1" smtClean="0">
                          <a:latin typeface="標楷體" pitchFamily="65" charset="-120"/>
                          <a:ea typeface="標楷體" panose="03000509000000000000" pitchFamily="65" charset="-120"/>
                        </a:rPr>
                        <a:t>4</a:t>
                      </a:r>
                      <a:r>
                        <a:rPr lang="zh-TW" altLang="zh-TW" sz="2000" b="1" smtClean="0">
                          <a:latin typeface="標楷體" pitchFamily="65" charset="-120"/>
                          <a:ea typeface="標楷體" panose="03000509000000000000" pitchFamily="65" charset="-120"/>
                        </a:rPr>
                        <a:t>-</a:t>
                      </a:r>
                      <a:r>
                        <a:rPr lang="zh-TW" altLang="en-US" sz="2000" b="1" smtClean="0">
                          <a:latin typeface="標楷體" pitchFamily="65" charset="-120"/>
                          <a:ea typeface="標楷體" panose="03000509000000000000" pitchFamily="65" charset="-120"/>
                        </a:rPr>
                        <a:t>傳輸</a:t>
                      </a:r>
                      <a:r>
                        <a:rPr lang="zh-TW" sz="2000" b="1" smtClean="0">
                          <a:latin typeface="標楷體" pitchFamily="65" charset="-120"/>
                          <a:ea typeface="標楷體" panose="03000509000000000000" pitchFamily="65" charset="-120"/>
                        </a:rPr>
                        <a:t>Transport</a:t>
                      </a:r>
                      <a:endParaRPr lang="zh-TW" sz="2000" b="1">
                        <a:latin typeface="標楷體" pitchFamily="65" charset="-120"/>
                        <a:ea typeface="標楷體" panose="03000509000000000000" pitchFamily="65" charset="-120"/>
                      </a:endParaRPr>
                    </a:p>
                  </a:txBody>
                  <a:tcPr anchor="ctr"/>
                </a:tc>
                <a:tc>
                  <a:txBody>
                    <a:bodyPr vert="horz" wrap="square"/>
                    <a:lstStyle/>
                    <a:p>
                      <a:pPr rtl="0"/>
                      <a:r>
                        <a:rPr lang="zh-TW" sz="2000">
                          <a:latin typeface="標楷體" pitchFamily="65" charset="-120"/>
                          <a:ea typeface="標楷體" panose="03000509000000000000" pitchFamily="65" charset="-120"/>
                        </a:rPr>
                        <a:t>傳輸和重新組裝數據的個人通信</a:t>
                      </a:r>
                      <a:r>
                        <a:rPr lang="zh-TW" altLang="en-US" sz="2000">
                          <a:latin typeface="標楷體" pitchFamily="65" charset="-120"/>
                          <a:ea typeface="標楷體" panose="03000509000000000000" pitchFamily="65" charset="-120"/>
                        </a:rPr>
                        <a:t>。</a:t>
                      </a:r>
                      <a:endParaRPr lang="zh-TW" sz="2000">
                        <a:latin typeface="標楷體" pitchFamily="65" charset="-120"/>
                        <a:ea typeface="標楷體" panose="03000509000000000000" pitchFamily="65" charset="-120"/>
                      </a:endParaRPr>
                    </a:p>
                  </a:txBody>
                  <a:tcPr anchor="ctr"/>
                </a:tc>
                <a:extLst>
                  <a:ext uri="{0D108BD9-81ED-4DB2-BD59-A6C34878D82A}">
                    <a16:rowId xmlns:a16="http://schemas.microsoft.com/office/drawing/2014/main" val="10004"/>
                  </a:ext>
                </a:extLst>
              </a:tr>
              <a:tr h="640080">
                <a:tc>
                  <a:txBody>
                    <a:bodyPr vert="horz" wrap="square"/>
                    <a:lstStyle/>
                    <a:p>
                      <a:pPr rtl="0"/>
                      <a:r>
                        <a:rPr lang="zh-TW" sz="2000" b="1" smtClean="0">
                          <a:latin typeface="標楷體" pitchFamily="65" charset="-120"/>
                          <a:ea typeface="標楷體" panose="03000509000000000000" pitchFamily="65" charset="-120"/>
                        </a:rPr>
                        <a:t>3</a:t>
                      </a:r>
                      <a:r>
                        <a:rPr lang="zh-TW" altLang="zh-TW" sz="2000" b="1" smtClean="0">
                          <a:latin typeface="標楷體" pitchFamily="65" charset="-120"/>
                          <a:ea typeface="標楷體" panose="03000509000000000000" pitchFamily="65" charset="-120"/>
                        </a:rPr>
                        <a:t>-</a:t>
                      </a:r>
                      <a:r>
                        <a:rPr lang="zh-TW" altLang="en-US" sz="2000" b="1" smtClean="0">
                          <a:latin typeface="標楷體" pitchFamily="65" charset="-120"/>
                          <a:ea typeface="標楷體" panose="03000509000000000000" pitchFamily="65" charset="-120"/>
                        </a:rPr>
                        <a:t>網路</a:t>
                      </a:r>
                      <a:r>
                        <a:rPr lang="zh-TW" sz="2000" b="1" smtClean="0">
                          <a:latin typeface="標楷體" pitchFamily="65" charset="-120"/>
                          <a:ea typeface="標楷體" panose="03000509000000000000" pitchFamily="65" charset="-120"/>
                        </a:rPr>
                        <a:t>Network</a:t>
                      </a:r>
                      <a:endParaRPr lang="zh-TW" sz="2000" b="1">
                        <a:latin typeface="標楷體" pitchFamily="65" charset="-120"/>
                        <a:ea typeface="標楷體" panose="03000509000000000000" pitchFamily="65" charset="-120"/>
                      </a:endParaRPr>
                    </a:p>
                  </a:txBody>
                  <a:tcPr anchor="ctr"/>
                </a:tc>
                <a:tc>
                  <a:txBody>
                    <a:bodyPr vert="horz" wrap="square"/>
                    <a:lstStyle/>
                    <a:p>
                      <a:pPr rtl="0"/>
                      <a:r>
                        <a:rPr lang="zh-TW" sz="2000">
                          <a:latin typeface="標楷體" pitchFamily="65" charset="-120"/>
                          <a:ea typeface="標楷體" panose="03000509000000000000" pitchFamily="65" charset="-120"/>
                        </a:rPr>
                        <a:t>網路層為所標識的終端設備之間透過網路交換一個個資料的片段提供服務。</a:t>
                      </a:r>
                    </a:p>
                  </a:txBody>
                  <a:tcPr anchor="ctr"/>
                </a:tc>
                <a:extLst>
                  <a:ext uri="{0D108BD9-81ED-4DB2-BD59-A6C34878D82A}">
                    <a16:rowId xmlns:a16="http://schemas.microsoft.com/office/drawing/2014/main" val="10005"/>
                  </a:ext>
                </a:extLst>
              </a:tr>
              <a:tr h="485587">
                <a:tc>
                  <a:txBody>
                    <a:bodyPr vert="horz" wrap="square"/>
                    <a:lstStyle/>
                    <a:p>
                      <a:pPr rtl="0"/>
                      <a:r>
                        <a:rPr lang="zh-TW" sz="2000" b="1" smtClean="0">
                          <a:latin typeface="標楷體" pitchFamily="65" charset="-120"/>
                          <a:ea typeface="標楷體" panose="03000509000000000000" pitchFamily="65" charset="-120"/>
                        </a:rPr>
                        <a:t>2</a:t>
                      </a:r>
                      <a:r>
                        <a:rPr lang="zh-TW" altLang="zh-TW" sz="2000" b="1" smtClean="0">
                          <a:latin typeface="標楷體" pitchFamily="65" charset="-120"/>
                          <a:ea typeface="標楷體" panose="03000509000000000000" pitchFamily="65" charset="-120"/>
                        </a:rPr>
                        <a:t>-</a:t>
                      </a:r>
                      <a:r>
                        <a:rPr lang="zh-TW" altLang="en-US" sz="2000" b="1" smtClean="0">
                          <a:latin typeface="標楷體" pitchFamily="65" charset="-120"/>
                          <a:ea typeface="標楷體" panose="03000509000000000000" pitchFamily="65" charset="-120"/>
                        </a:rPr>
                        <a:t>資料連結</a:t>
                      </a:r>
                      <a:r>
                        <a:rPr lang="zh-TW" sz="2000" b="1" smtClean="0">
                          <a:latin typeface="標楷體" pitchFamily="65" charset="-120"/>
                          <a:ea typeface="標楷體" panose="03000509000000000000" pitchFamily="65" charset="-120"/>
                        </a:rPr>
                        <a:t>D</a:t>
                      </a:r>
                      <a:r>
                        <a:rPr lang="zh-TW" sz="2000" b="1">
                          <a:latin typeface="標楷體" pitchFamily="65" charset="-120"/>
                          <a:ea typeface="標楷體" panose="03000509000000000000" pitchFamily="65" charset="-120"/>
                        </a:rPr>
                        <a:t>ata Link</a:t>
                      </a:r>
                    </a:p>
                  </a:txBody>
                  <a:tcPr anchor="ctr"/>
                </a:tc>
                <a:tc>
                  <a:txBody>
                    <a:bodyPr vert="horz" wrap="square"/>
                    <a:lstStyle/>
                    <a:p>
                      <a:pPr rtl="0"/>
                      <a:r>
                        <a:rPr lang="zh-TW" sz="2000">
                          <a:latin typeface="標楷體" pitchFamily="65" charset="-120"/>
                          <a:ea typeface="標楷體" panose="03000509000000000000" pitchFamily="65" charset="-120"/>
                        </a:rPr>
                        <a:t>描述了透過通用媒體交換數據幀的方法。</a:t>
                      </a:r>
                    </a:p>
                  </a:txBody>
                  <a:tcPr anchor="ctr"/>
                </a:tc>
                <a:extLst>
                  <a:ext uri="{0D108BD9-81ED-4DB2-BD59-A6C34878D82A}">
                    <a16:rowId xmlns:a16="http://schemas.microsoft.com/office/drawing/2014/main" val="10006"/>
                  </a:ext>
                </a:extLst>
              </a:tr>
              <a:tr h="535845">
                <a:tc>
                  <a:txBody>
                    <a:bodyPr vert="horz" wrap="square"/>
                    <a:lstStyle/>
                    <a:p>
                      <a:pPr rtl="0"/>
                      <a:r>
                        <a:rPr lang="zh-TW" sz="2000" b="1" smtClean="0">
                          <a:latin typeface="標楷體" pitchFamily="65" charset="-120"/>
                          <a:ea typeface="標楷體" panose="03000509000000000000" pitchFamily="65" charset="-120"/>
                        </a:rPr>
                        <a:t>1</a:t>
                      </a:r>
                      <a:r>
                        <a:rPr lang="zh-TW" altLang="zh-TW" sz="2000" b="1" smtClean="0">
                          <a:latin typeface="標楷體" pitchFamily="65" charset="-120"/>
                          <a:ea typeface="標楷體" panose="03000509000000000000" pitchFamily="65" charset="-120"/>
                        </a:rPr>
                        <a:t>-</a:t>
                      </a:r>
                      <a:r>
                        <a:rPr lang="zh-TW" altLang="en-US" sz="2000" b="1" smtClean="0">
                          <a:latin typeface="標楷體" pitchFamily="65" charset="-120"/>
                          <a:ea typeface="標楷體" panose="03000509000000000000" pitchFamily="65" charset="-120"/>
                        </a:rPr>
                        <a:t>實體</a:t>
                      </a:r>
                      <a:r>
                        <a:rPr lang="zh-TW" sz="2000" b="1" smtClean="0">
                          <a:latin typeface="標楷體" pitchFamily="65" charset="-120"/>
                          <a:ea typeface="標楷體" panose="03000509000000000000" pitchFamily="65" charset="-120"/>
                        </a:rPr>
                        <a:t>Physical</a:t>
                      </a:r>
                      <a:endParaRPr lang="zh-TW" sz="2000" b="1">
                        <a:latin typeface="標楷體" pitchFamily="65" charset="-120"/>
                        <a:ea typeface="標楷體" panose="03000509000000000000" pitchFamily="65" charset="-120"/>
                      </a:endParaRPr>
                    </a:p>
                  </a:txBody>
                  <a:tcPr anchor="ctr"/>
                </a:tc>
                <a:tc>
                  <a:txBody>
                    <a:bodyPr vert="horz" wrap="square"/>
                    <a:lstStyle/>
                    <a:p>
                      <a:pPr rtl="0"/>
                      <a:r>
                        <a:rPr lang="zh-TW" sz="2000">
                          <a:latin typeface="標楷體" pitchFamily="65" charset="-120"/>
                          <a:ea typeface="標楷體" panose="03000509000000000000" pitchFamily="65" charset="-120"/>
                        </a:rPr>
                        <a:t>說明啟動、維護和取消啟用實體連線的方法。</a:t>
                      </a:r>
                    </a:p>
                  </a:txBody>
                  <a:tcPr anchor="ctr"/>
                </a:tc>
                <a:extLst>
                  <a:ext uri="{0D108BD9-81ED-4DB2-BD59-A6C34878D82A}">
                    <a16:rowId xmlns:a16="http://schemas.microsoft.com/office/drawing/2014/main" val="10007"/>
                  </a:ext>
                </a:extLst>
              </a:tr>
            </a:tbl>
          </a:graphicData>
        </a:graphic>
      </p:graphicFrame>
      <p:sp>
        <p:nvSpPr>
          <p:cNvPr id="2" name="投影片編號版面配置區 1"/>
          <p:cNvSpPr>
            <a:spLocks noGrp="1"/>
          </p:cNvSpPr>
          <p:nvPr>
            <p:ph type="sldNum" sz="quarter" idx="12"/>
          </p:nvPr>
        </p:nvSpPr>
        <p:spPr/>
        <p:txBody>
          <a:bodyPr/>
          <a:lstStyle/>
          <a:p>
            <a:endParaRPr lang="en-US" smtClean="0"/>
          </a:p>
        </p:txBody>
      </p:sp>
    </p:spTree>
    <p:extLst>
      <p:ext uri="{BB962C8B-B14F-4D97-AF65-F5344CB8AC3E}">
        <p14:creationId xmlns:p14="http://schemas.microsoft.com/office/powerpoint/2010/main" val="4164448186"/>
      </p:ext>
    </p:extLst>
  </p:cSld>
  <p:clrMapOvr>
    <a:masterClrMapping/>
  </p:clrMapOvr>
  <p:transition spd="slow">
    <p:wipe/>
  </p:transition>
  <p:timing/>
</p:sld>
</file>

<file path=ppt/slides/slide107.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3314" name="Title 1"/>
          <p:cNvSpPr>
            <a:spLocks noGrp="1"/>
          </p:cNvSpPr>
          <p:nvPr>
            <p:ph type="title"/>
          </p:nvPr>
        </p:nvSpPr>
        <p:spPr>
          <a:xfrm>
            <a:off x="2" y="958852"/>
            <a:ext cx="8783638" cy="754742"/>
          </a:xfrm>
        </p:spPr>
        <p:txBody>
          <a:bodyPr>
            <a:noAutofit/>
          </a:bodyPr>
          <a:lstStyle/>
          <a:p>
            <a:pPr rtl="0"/>
            <a:r>
              <a:rPr lang="en-US" altLang="zh-TW" smtClean="0"/>
              <a:t>3.5</a:t>
            </a:r>
            <a:r>
              <a:rPr lang="zh-TW" altLang="en-US" smtClean="0"/>
              <a:t>參考</a:t>
            </a:r>
            <a:r>
              <a:rPr lang="zh-TW" altLang="en-US"/>
              <a:t>模型 </a:t>
            </a:r>
            <a:r>
              <a:rPr lang="en-US" altLang="zh-TW"/>
              <a:t>-TCP/IP </a:t>
            </a:r>
            <a:r>
              <a:rPr lang="zh-TW" altLang="en-US"/>
              <a:t>參考模型</a:t>
            </a:r>
          </a:p>
        </p:txBody>
      </p:sp>
      <p:graphicFrame>
        <p:nvGraphicFramePr>
          <p:cNvPr id="5" name="Table 4"/>
          <p:cNvGraphicFramePr>
            <a:graphicFrameLocks noGrp="1"/>
          </p:cNvGraphicFramePr>
          <p:nvPr>
            <p:extLst>
              <p:ext uri="{D42A27DB-BD31-4B8C-83A1-F6EECF244321}">
                <p14:modId xmlns:p14="http://schemas.microsoft.com/office/powerpoint/2010/main" val="1084399472"/>
              </p:ext>
            </p:extLst>
          </p:nvPr>
        </p:nvGraphicFramePr>
        <p:xfrm>
          <a:off x="362857" y="1812476"/>
          <a:ext cx="8215087" cy="4114800"/>
        </p:xfrm>
        <a:graphic>
          <a:graphicData uri="http://schemas.openxmlformats.org/drawingml/2006/table">
            <a:tbl>
              <a:tblPr firstRow="1" firstCol="1" bandRow="1">
                <a:tableStyleId>{5C22544A-7EE6-4342-B048-85BDC9FD1C3A}</a:tableStyleId>
              </a:tblPr>
              <a:tblGrid>
                <a:gridCol w="2237468">
                  <a:extLst>
                    <a:ext uri="{9D8B030D-6E8A-4147-A177-3AD203B41FA5}">
                      <a16:colId xmlns:a16="http://schemas.microsoft.com/office/drawing/2014/main" val="20000"/>
                    </a:ext>
                  </a:extLst>
                </a:gridCol>
                <a:gridCol w="5977619">
                  <a:extLst>
                    <a:ext uri="{9D8B030D-6E8A-4147-A177-3AD203B41FA5}">
                      <a16:colId xmlns:a16="http://schemas.microsoft.com/office/drawing/2014/main" val="20001"/>
                    </a:ext>
                  </a:extLst>
                </a:gridCol>
              </a:tblGrid>
              <a:tr h="365760">
                <a:tc>
                  <a:txBody>
                    <a:bodyPr vert="horz" wrap="square"/>
                    <a:lstStyle/>
                    <a:p>
                      <a:pPr rtl="0"/>
                      <a:r>
                        <a:rPr lang="zh-TW" sz="2400" b="1">
                          <a:effectLst/>
                          <a:latin typeface="標楷體" pitchFamily="65" charset="-120"/>
                          <a:ea typeface="標楷體" panose="03000509000000000000" pitchFamily="65" charset="-120"/>
                        </a:rPr>
                        <a:t>TCP/IP 模型層</a:t>
                      </a:r>
                    </a:p>
                  </a:txBody>
                  <a:tcPr anchor="ctr"/>
                </a:tc>
                <a:tc>
                  <a:txBody>
                    <a:bodyPr vert="horz" wrap="square"/>
                    <a:lstStyle/>
                    <a:p>
                      <a:pPr rtl="0"/>
                      <a:r>
                        <a:rPr lang="zh-TW" sz="2400" b="1">
                          <a:effectLst/>
                          <a:latin typeface="標楷體" pitchFamily="65" charset="-120"/>
                          <a:ea typeface="標楷體" panose="03000509000000000000" pitchFamily="65" charset="-120"/>
                        </a:rPr>
                        <a:t>說明</a:t>
                      </a:r>
                    </a:p>
                  </a:txBody>
                  <a:tcPr anchor="ctr"/>
                </a:tc>
                <a:extLst>
                  <a:ext uri="{0D108BD9-81ED-4DB2-BD59-A6C34878D82A}">
                    <a16:rowId xmlns:a16="http://schemas.microsoft.com/office/drawing/2014/main" val="10000"/>
                  </a:ext>
                </a:extLst>
              </a:tr>
              <a:tr h="640080">
                <a:tc>
                  <a:txBody>
                    <a:bodyPr vert="horz" wrap="square"/>
                    <a:lstStyle/>
                    <a:p>
                      <a:pPr rtl="0"/>
                      <a:r>
                        <a:rPr lang="zh-TW" sz="2400" b="1" smtClean="0">
                          <a:latin typeface="標楷體" pitchFamily="65" charset="-120"/>
                          <a:ea typeface="標楷體" panose="03000509000000000000" pitchFamily="65" charset="-120"/>
                        </a:rPr>
                        <a:t>應用程式</a:t>
                      </a:r>
                      <a:endParaRPr lang="en-US" altLang="zh-TW" sz="2400" b="1" smtClean="0">
                        <a:latin typeface="標楷體" pitchFamily="65" charset="-120"/>
                        <a:ea typeface="標楷體" panose="03000509000000000000" pitchFamily="65" charset="-120"/>
                      </a:endParaRPr>
                    </a:p>
                    <a:p>
                      <a:pPr rtl="0"/>
                      <a:r>
                        <a:rPr lang="en-US" altLang="zh-TW" sz="2400" b="1" smtClean="0">
                          <a:latin typeface="標楷體" pitchFamily="65" charset="-120"/>
                          <a:ea typeface="標楷體" panose="03000509000000000000" pitchFamily="65" charset="-120"/>
                        </a:rPr>
                        <a:t>Application</a:t>
                      </a:r>
                      <a:endParaRPr lang="zh-TW" sz="2400" b="1">
                        <a:latin typeface="標楷體" pitchFamily="65" charset="-120"/>
                        <a:ea typeface="標楷體" panose="03000509000000000000" pitchFamily="65" charset="-120"/>
                      </a:endParaRPr>
                    </a:p>
                  </a:txBody>
                  <a:tcPr anchor="ctr"/>
                </a:tc>
                <a:tc>
                  <a:txBody>
                    <a:bodyPr vert="horz" wrap="square"/>
                    <a:lstStyle/>
                    <a:p>
                      <a:pPr rtl="0"/>
                      <a:r>
                        <a:rPr lang="zh-TW" sz="2400">
                          <a:latin typeface="標楷體" pitchFamily="65" charset="-120"/>
                          <a:ea typeface="標楷體" panose="03000509000000000000" pitchFamily="65" charset="-120"/>
                        </a:rPr>
                        <a:t>將資料表示給使用者，加上編碼和對話方塊控制。</a:t>
                      </a:r>
                    </a:p>
                  </a:txBody>
                  <a:tcPr anchor="ctr"/>
                </a:tc>
                <a:extLst>
                  <a:ext uri="{0D108BD9-81ED-4DB2-BD59-A6C34878D82A}">
                    <a16:rowId xmlns:a16="http://schemas.microsoft.com/office/drawing/2014/main" val="10001"/>
                  </a:ext>
                </a:extLst>
              </a:tr>
              <a:tr h="640080">
                <a:tc>
                  <a:txBody>
                    <a:bodyPr vert="horz" wrap="square"/>
                    <a:lstStyle/>
                    <a:p>
                      <a:pPr rtl="0"/>
                      <a:r>
                        <a:rPr lang="zh-TW" sz="2400" b="1">
                          <a:latin typeface="標楷體" pitchFamily="65" charset="-120"/>
                          <a:ea typeface="標楷體" panose="03000509000000000000" pitchFamily="65" charset="-120"/>
                        </a:rPr>
                        <a:t>傳輸</a:t>
                      </a:r>
                      <a:r>
                        <a:rPr lang="zh-TW" sz="2400" b="1" smtClean="0">
                          <a:latin typeface="標楷體" pitchFamily="65" charset="-120"/>
                          <a:ea typeface="標楷體" panose="03000509000000000000" pitchFamily="65" charset="-120"/>
                        </a:rPr>
                        <a:t>層</a:t>
                      </a:r>
                      <a:endParaRPr lang="en-US" altLang="zh-TW" sz="2400" b="1" smtClean="0">
                        <a:latin typeface="標楷體" pitchFamily="65" charset="-120"/>
                        <a:ea typeface="標楷體" panose="03000509000000000000" pitchFamily="65" charset="-120"/>
                      </a:endParaRPr>
                    </a:p>
                    <a:p>
                      <a:pPr rtl="0"/>
                      <a:r>
                        <a:rPr lang="en-US" altLang="zh-TW" sz="2400" b="1" smtClean="0">
                          <a:latin typeface="標楷體" pitchFamily="65" charset="-120"/>
                          <a:ea typeface="標楷體" panose="03000509000000000000" pitchFamily="65" charset="-120"/>
                        </a:rPr>
                        <a:t>Transport</a:t>
                      </a:r>
                      <a:endParaRPr lang="zh-TW" sz="2400" b="1">
                        <a:latin typeface="標楷體" pitchFamily="65" charset="-120"/>
                        <a:ea typeface="標楷體" panose="03000509000000000000" pitchFamily="65" charset="-120"/>
                      </a:endParaRPr>
                    </a:p>
                  </a:txBody>
                  <a:tcPr anchor="ctr"/>
                </a:tc>
                <a:tc>
                  <a:txBody>
                    <a:bodyPr vert="horz" wrap="square"/>
                    <a:lstStyle/>
                    <a:p>
                      <a:pPr rtl="0"/>
                      <a:r>
                        <a:rPr lang="zh-TW" sz="2400">
                          <a:latin typeface="標楷體" pitchFamily="65" charset="-120"/>
                          <a:ea typeface="標楷體" panose="03000509000000000000" pitchFamily="65" charset="-120"/>
                        </a:rPr>
                        <a:t>支援跨不同網路的各種裝置之間的通訊。</a:t>
                      </a:r>
                    </a:p>
                  </a:txBody>
                  <a:tcPr anchor="ctr"/>
                </a:tc>
                <a:extLst>
                  <a:ext uri="{0D108BD9-81ED-4DB2-BD59-A6C34878D82A}">
                    <a16:rowId xmlns:a16="http://schemas.microsoft.com/office/drawing/2014/main" val="10002"/>
                  </a:ext>
                </a:extLst>
              </a:tr>
              <a:tr h="640080">
                <a:tc>
                  <a:txBody>
                    <a:bodyPr vert="horz" wrap="square"/>
                    <a:lstStyle/>
                    <a:p>
                      <a:pPr rtl="0"/>
                      <a:r>
                        <a:rPr lang="zh-TW" sz="2400" b="1" smtClean="0">
                          <a:latin typeface="標楷體" pitchFamily="65" charset="-120"/>
                          <a:ea typeface="標楷體" panose="03000509000000000000" pitchFamily="65" charset="-120"/>
                        </a:rPr>
                        <a:t>網際網路</a:t>
                      </a:r>
                      <a:endParaRPr lang="en-US" altLang="zh-TW" sz="2400" b="1" smtClean="0">
                        <a:latin typeface="標楷體" pitchFamily="65" charset="-120"/>
                        <a:ea typeface="標楷體" panose="03000509000000000000" pitchFamily="65" charset="-120"/>
                      </a:endParaRPr>
                    </a:p>
                    <a:p>
                      <a:pPr rtl="0"/>
                      <a:r>
                        <a:rPr lang="en-US" altLang="zh-TW" sz="2400" b="1" smtClean="0">
                          <a:latin typeface="標楷體" pitchFamily="65" charset="-120"/>
                          <a:ea typeface="標楷體" panose="03000509000000000000" pitchFamily="65" charset="-120"/>
                        </a:rPr>
                        <a:t>Internet</a:t>
                      </a:r>
                      <a:endParaRPr lang="zh-TW" sz="2400" b="1">
                        <a:latin typeface="標楷體" pitchFamily="65" charset="-120"/>
                        <a:ea typeface="標楷體" panose="03000509000000000000" pitchFamily="65" charset="-120"/>
                      </a:endParaRPr>
                    </a:p>
                  </a:txBody>
                  <a:tcPr anchor="ctr"/>
                </a:tc>
                <a:tc>
                  <a:txBody>
                    <a:bodyPr vert="horz" wrap="square"/>
                    <a:lstStyle/>
                    <a:p>
                      <a:pPr rtl="0"/>
                      <a:r>
                        <a:rPr lang="zh-TW" sz="2400">
                          <a:latin typeface="標楷體" pitchFamily="65" charset="-120"/>
                          <a:ea typeface="標楷體" panose="03000509000000000000" pitchFamily="65" charset="-120"/>
                        </a:rPr>
                        <a:t>確定網路中的最佳路徑</a:t>
                      </a:r>
                      <a:r>
                        <a:rPr lang="zh-TW" altLang="en-US" sz="2400">
                          <a:latin typeface="標楷體" pitchFamily="65" charset="-120"/>
                          <a:ea typeface="標楷體" panose="03000509000000000000" pitchFamily="65" charset="-120"/>
                        </a:rPr>
                        <a:t>。</a:t>
                      </a:r>
                      <a:endParaRPr lang="zh-TW" sz="2400">
                        <a:latin typeface="標楷體" pitchFamily="65" charset="-120"/>
                        <a:ea typeface="標楷體" panose="03000509000000000000" pitchFamily="65" charset="-120"/>
                      </a:endParaRPr>
                    </a:p>
                  </a:txBody>
                  <a:tcPr anchor="ctr"/>
                </a:tc>
                <a:extLst>
                  <a:ext uri="{0D108BD9-81ED-4DB2-BD59-A6C34878D82A}">
                    <a16:rowId xmlns:a16="http://schemas.microsoft.com/office/drawing/2014/main" val="10003"/>
                  </a:ext>
                </a:extLst>
              </a:tr>
              <a:tr h="914400">
                <a:tc>
                  <a:txBody>
                    <a:bodyPr vert="horz" wrap="square"/>
                    <a:lstStyle/>
                    <a:p>
                      <a:pPr rtl="0"/>
                      <a:r>
                        <a:rPr lang="zh-TW" sz="2400" b="1">
                          <a:latin typeface="標楷體" pitchFamily="65" charset="-120"/>
                          <a:ea typeface="標楷體" panose="03000509000000000000" pitchFamily="65" charset="-120"/>
                        </a:rPr>
                        <a:t>網路</a:t>
                      </a:r>
                      <a:r>
                        <a:rPr lang="zh-TW" sz="2400" b="1" smtClean="0">
                          <a:latin typeface="標楷體" pitchFamily="65" charset="-120"/>
                          <a:ea typeface="標楷體" panose="03000509000000000000" pitchFamily="65" charset="-120"/>
                        </a:rPr>
                        <a:t>存取</a:t>
                      </a:r>
                      <a:endParaRPr lang="en-US" altLang="zh-TW" sz="2400" b="1" smtClean="0">
                        <a:latin typeface="標楷體" pitchFamily="65" charset="-120"/>
                        <a:ea typeface="標楷體" panose="03000509000000000000" pitchFamily="65" charset="-120"/>
                      </a:endParaRPr>
                    </a:p>
                    <a:p>
                      <a:pPr rtl="0"/>
                      <a:r>
                        <a:rPr lang="en-US" altLang="zh-TW" sz="2400" b="1" smtClean="0">
                          <a:latin typeface="標楷體" pitchFamily="65" charset="-120"/>
                          <a:ea typeface="標楷體" panose="03000509000000000000" pitchFamily="65" charset="-120"/>
                        </a:rPr>
                        <a:t>Network</a:t>
                      </a:r>
                      <a:r>
                        <a:rPr lang="en-US" altLang="zh-TW" sz="2400" b="1" baseline="0" smtClean="0">
                          <a:latin typeface="標楷體" pitchFamily="65" charset="-120"/>
                          <a:ea typeface="標楷體" panose="03000509000000000000" pitchFamily="65" charset="-120"/>
                        </a:rPr>
                        <a:t> Accessdd</a:t>
                      </a:r>
                      <a:endParaRPr lang="zh-TW" sz="2400" b="1">
                        <a:latin typeface="標楷體" pitchFamily="65" charset="-120"/>
                        <a:ea typeface="標楷體" panose="03000509000000000000" pitchFamily="65" charset="-120"/>
                      </a:endParaRPr>
                    </a:p>
                  </a:txBody>
                  <a:tcPr anchor="ctr"/>
                </a:tc>
                <a:tc>
                  <a:txBody>
                    <a:bodyPr vert="horz" wrap="square"/>
                    <a:lstStyle/>
                    <a:p>
                      <a:pPr rtl="0"/>
                      <a:r>
                        <a:rPr lang="zh-TW" sz="2400">
                          <a:latin typeface="標楷體" pitchFamily="65" charset="-120"/>
                          <a:ea typeface="標楷體" panose="03000509000000000000" pitchFamily="65" charset="-120"/>
                        </a:rPr>
                        <a:t>控制組成網路的硬體裝置和媒體。</a:t>
                      </a:r>
                    </a:p>
                  </a:txBody>
                  <a:tcPr anchor="ctr"/>
                </a:tc>
                <a:extLst>
                  <a:ext uri="{0D108BD9-81ED-4DB2-BD59-A6C34878D82A}">
                    <a16:rowId xmlns:a16="http://schemas.microsoft.com/office/drawing/2014/main" val="10004"/>
                  </a:ext>
                </a:extLst>
              </a:tr>
            </a:tbl>
          </a:graphicData>
        </a:graphic>
      </p:graphicFrame>
      <p:sp>
        <p:nvSpPr>
          <p:cNvPr id="2" name="投影片編號版面配置區 1"/>
          <p:cNvSpPr>
            <a:spLocks noGrp="1"/>
          </p:cNvSpPr>
          <p:nvPr>
            <p:ph type="sldNum" sz="quarter" idx="12"/>
          </p:nvPr>
        </p:nvSpPr>
        <p:spPr/>
        <p:txBody>
          <a:bodyPr/>
          <a:lstStyle/>
          <a:p>
            <a:endParaRPr lang="en-US" smtClean="0"/>
          </a:p>
        </p:txBody>
      </p:sp>
    </p:spTree>
    <p:extLst>
      <p:ext uri="{BB962C8B-B14F-4D97-AF65-F5344CB8AC3E}">
        <p14:creationId xmlns:p14="http://schemas.microsoft.com/office/powerpoint/2010/main" val="1480527793"/>
      </p:ext>
    </p:extLst>
  </p:cSld>
  <p:clrMapOvr>
    <a:masterClrMapping/>
  </p:clrMapOvr>
  <p:transition spd="slow">
    <p:wipe/>
  </p:transition>
  <p:timing/>
</p:sld>
</file>

<file path=ppt/slides/slide108.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3314" name="Title 1"/>
          <p:cNvSpPr>
            <a:spLocks noGrp="1"/>
          </p:cNvSpPr>
          <p:nvPr>
            <p:ph type="title"/>
          </p:nvPr>
        </p:nvSpPr>
        <p:spPr/>
        <p:txBody>
          <a:bodyPr>
            <a:normAutofit/>
          </a:bodyPr>
          <a:lstStyle/>
          <a:p>
            <a:pPr rtl="0"/>
            <a:r>
              <a:rPr lang="en-US" altLang="zh-TW" sz="3000" smtClean="0"/>
              <a:t>3.5</a:t>
            </a:r>
            <a:r>
              <a:rPr lang="zh-TW" altLang="en-US" sz="3000" smtClean="0"/>
              <a:t>參考</a:t>
            </a:r>
            <a:r>
              <a:rPr lang="zh-TW" altLang="en-US" sz="3000"/>
              <a:t>模型</a:t>
            </a:r>
            <a:r>
              <a:rPr lang="en-US" altLang="zh-TW" sz="3000"/>
              <a:t>-OSI </a:t>
            </a:r>
            <a:r>
              <a:rPr lang="zh-TW" altLang="en-US" sz="3000"/>
              <a:t>與 </a:t>
            </a:r>
            <a:r>
              <a:rPr lang="en-US" altLang="zh-TW" sz="3000"/>
              <a:t>TCP/IP </a:t>
            </a:r>
            <a:r>
              <a:rPr lang="zh-TW" altLang="en-US" sz="3000"/>
              <a:t>模型比較</a:t>
            </a:r>
          </a:p>
        </p:txBody>
      </p:sp>
      <p:sp>
        <p:nvSpPr>
          <p:cNvPr id="13315" name="Content Placeholder 2"/>
          <p:cNvSpPr>
            <a:spLocks noGrp="1"/>
          </p:cNvSpPr>
          <p:nvPr>
            <p:ph idx="1"/>
          </p:nvPr>
        </p:nvSpPr>
        <p:spPr>
          <a:xfrm>
            <a:off x="5321030" y="2033567"/>
            <a:ext cx="3822971" cy="3323113"/>
          </a:xfrm>
        </p:spPr>
        <p:txBody>
          <a:bodyPr>
            <a:normAutofit fontScale="92500" lnSpcReduction="20000"/>
          </a:bodyPr>
          <a:lstStyle/>
          <a:p>
            <a:pPr rtl="0">
              <a:buFont typeface="Arial" panose="020b0604020202020204" pitchFamily="34" charset="0"/>
              <a:buChar char="•"/>
            </a:pPr>
            <a:r>
              <a:rPr lang="en-US" altLang="zh-TW" sz="2600"/>
              <a:t>OSI </a:t>
            </a:r>
            <a:r>
              <a:rPr lang="zh-TW" altLang="en-US" sz="2600"/>
              <a:t>模型劃分網路訪問層和 </a:t>
            </a:r>
            <a:r>
              <a:rPr lang="en-US" altLang="zh-TW" sz="2600"/>
              <a:t>TCP/IP </a:t>
            </a:r>
            <a:r>
              <a:rPr lang="zh-TW" altLang="en-US" sz="2600"/>
              <a:t>模型的應用層成多層。</a:t>
            </a:r>
          </a:p>
          <a:p>
            <a:pPr rtl="0">
              <a:buFont typeface="Arial" panose="020b0604020202020204" pitchFamily="34" charset="0"/>
              <a:buChar char="•"/>
            </a:pPr>
            <a:r>
              <a:rPr lang="en-US" altLang="zh-TW" sz="2600"/>
              <a:t>TCP/IP </a:t>
            </a:r>
            <a:r>
              <a:rPr lang="zh-TW" altLang="en-US" sz="2600"/>
              <a:t>通訊協定套件不會指定透過實體媒體傳輸時要使用哪些通訊協定。</a:t>
            </a:r>
          </a:p>
          <a:p>
            <a:pPr rtl="0">
              <a:buFont typeface="Arial" panose="020b0604020202020204" pitchFamily="34" charset="0"/>
              <a:buChar char="•"/>
            </a:pPr>
            <a:r>
              <a:rPr lang="en-US" altLang="zh-TW" sz="2600"/>
              <a:t>OSI </a:t>
            </a:r>
            <a:r>
              <a:rPr lang="zh-TW" altLang="en-US" sz="2600"/>
              <a:t>層 </a:t>
            </a:r>
            <a:r>
              <a:rPr lang="en-US" altLang="zh-TW" sz="2600"/>
              <a:t>1 </a:t>
            </a:r>
            <a:r>
              <a:rPr lang="zh-TW" altLang="en-US" sz="2600"/>
              <a:t>和 </a:t>
            </a:r>
            <a:r>
              <a:rPr lang="en-US" altLang="zh-TW" sz="2600"/>
              <a:t>2 </a:t>
            </a:r>
            <a:r>
              <a:rPr lang="zh-TW" altLang="en-US" sz="2600"/>
              <a:t>討論訪問媒體和透過網路發送數據的實體手段的必要程序。</a:t>
            </a:r>
          </a:p>
          <a:p>
            <a:pPr lvl="1"/>
            <a:endParaRPr lang="en-CA" altLang="en-US"/>
          </a:p>
        </p:txBody>
      </p:sp>
      <p:pic>
        <p:nvPicPr>
          <p:cNvPr id="17410"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74171" y="1804730"/>
            <a:ext cx="5065486" cy="35519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投影片編號版面配置區 1"/>
          <p:cNvSpPr>
            <a:spLocks noGrp="1"/>
          </p:cNvSpPr>
          <p:nvPr>
            <p:ph type="sldNum" sz="quarter" idx="4"/>
          </p:nvPr>
        </p:nvSpPr>
        <p:spPr/>
        <p:txBody>
          <a:bodyPr/>
          <a:lstStyle/>
          <a:p>
            <a:pPr defTabSz="385754">
              <a:defRPr/>
            </a:pPr>
            <a:fld id="{2F5CCB13-0A32-4557-88E9-079F0C330695}" type="slidenum">
              <a:rPr lang="en-US" kern="0" smtClean="0">
                <a:solidFill>
                  <a:srgbClr val="595959"/>
                </a:solidFill>
              </a:rPr>
              <a:pPr defTabSz="385754">
                <a:defRPr/>
              </a:pPr>
              <a:t>108</a:t>
            </a:fld>
            <a:endParaRPr lang="en-US" kern="0">
              <a:solidFill>
                <a:srgbClr val="595959"/>
              </a:solidFill>
            </a:endParaRPr>
          </a:p>
        </p:txBody>
      </p:sp>
    </p:spTree>
    <p:extLst>
      <p:ext uri="{BB962C8B-B14F-4D97-AF65-F5344CB8AC3E}">
        <p14:creationId xmlns:p14="http://schemas.microsoft.com/office/powerpoint/2010/main" val="3571879669"/>
      </p:ext>
    </p:extLst>
  </p:cSld>
  <p:clrMapOvr>
    <a:masterClrMapping/>
  </p:clrMapOvr>
  <p:transition spd="slow">
    <p:wipe/>
  </p:transition>
  <p:timing/>
</p:sld>
</file>

<file path=ppt/slides/slide109.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3314" name="Title 1"/>
          <p:cNvSpPr>
            <a:spLocks noGrp="1"/>
          </p:cNvSpPr>
          <p:nvPr>
            <p:ph type="title"/>
          </p:nvPr>
        </p:nvSpPr>
        <p:spPr>
          <a:xfrm>
            <a:off x="87550" y="898643"/>
            <a:ext cx="4687651" cy="757551"/>
          </a:xfrm>
        </p:spPr>
        <p:txBody>
          <a:bodyPr>
            <a:normAutofit/>
          </a:bodyPr>
          <a:lstStyle/>
          <a:p>
            <a:pPr rtl="0"/>
            <a:r>
              <a:rPr lang="en-US" altLang="zh-TW" sz="3000" smtClean="0"/>
              <a:t>3.6</a:t>
            </a:r>
            <a:r>
              <a:rPr lang="zh-TW" altLang="en-US" sz="3000" smtClean="0"/>
              <a:t>資料</a:t>
            </a:r>
            <a:r>
              <a:rPr lang="zh-TW" altLang="en-US" sz="3000"/>
              <a:t>封裝</a:t>
            </a:r>
            <a:r>
              <a:rPr lang="en-US" altLang="zh-TW" sz="3000"/>
              <a:t>-</a:t>
            </a:r>
            <a:r>
              <a:rPr lang="zh-TW" altLang="en-US" sz="3000"/>
              <a:t>區段訊息</a:t>
            </a:r>
          </a:p>
        </p:txBody>
      </p:sp>
      <p:sp>
        <p:nvSpPr>
          <p:cNvPr id="13315" name="Content Placeholder 2"/>
          <p:cNvSpPr>
            <a:spLocks noGrp="1"/>
          </p:cNvSpPr>
          <p:nvPr>
            <p:ph idx="1"/>
          </p:nvPr>
        </p:nvSpPr>
        <p:spPr>
          <a:xfrm>
            <a:off x="4951380" y="1180117"/>
            <a:ext cx="4192621" cy="4350735"/>
          </a:xfrm>
        </p:spPr>
        <p:txBody>
          <a:bodyPr>
            <a:noAutofit/>
          </a:bodyPr>
          <a:lstStyle/>
          <a:p>
            <a:pPr marL="0" indent="0">
              <a:buNone/>
            </a:pPr>
            <a:r>
              <a:rPr lang="zh-TW" altLang="en-US" sz="2000"/>
              <a:t>分割是分解消息成更小的單元的過程。复用是採取分段數據的多個流，並將它們交錯在一起的過程。</a:t>
            </a:r>
          </a:p>
          <a:p>
            <a:pPr marL="0" indent="0">
              <a:buNone/>
            </a:pPr>
            <a:r>
              <a:rPr lang="zh-TW" altLang="en-US" sz="2000"/>
              <a:t>區隔訊息有兩個主要優點：</a:t>
            </a:r>
          </a:p>
          <a:p>
            <a:pPr rtl="0">
              <a:buFont typeface="Arial" panose="020b0604020202020204" pitchFamily="34" charset="0"/>
              <a:buChar char="•"/>
            </a:pPr>
            <a:r>
              <a:rPr lang="zh-TW" altLang="en-US" sz="2000" b="1"/>
              <a:t>提高速度</a:t>
            </a:r>
            <a:r>
              <a:rPr lang="zh-TW" altLang="en-US" sz="2000"/>
              <a:t> </a:t>
            </a:r>
            <a:r>
              <a:rPr lang="en-US" altLang="zh-TW" sz="2000"/>
              <a:t>-</a:t>
            </a:r>
            <a:r>
              <a:rPr lang="zh-TW" altLang="en-US" sz="2000"/>
              <a:t>大量的數據可以透過網路發送，而無需綁定通信鏈路。 </a:t>
            </a:r>
          </a:p>
          <a:p>
            <a:pPr rtl="0">
              <a:buFont typeface="Arial" panose="020b0604020202020204" pitchFamily="34" charset="0"/>
              <a:buChar char="•"/>
            </a:pPr>
            <a:r>
              <a:rPr lang="zh-TW" altLang="en-US" sz="2000" b="1"/>
              <a:t>提高效率</a:t>
            </a:r>
            <a:r>
              <a:rPr lang="zh-TW" altLang="en-US" sz="2000"/>
              <a:t> </a:t>
            </a:r>
            <a:r>
              <a:rPr lang="en-US" altLang="zh-TW" sz="2000"/>
              <a:t>-</a:t>
            </a:r>
            <a:r>
              <a:rPr lang="zh-TW" altLang="en-US" sz="2000"/>
              <a:t>只有無法到達目的地的段需要重新傳輸，而不是整個數據流</a:t>
            </a:r>
            <a:r>
              <a:rPr lang="zh-TW" sz="2000"/>
              <a:t>。 </a:t>
            </a:r>
          </a:p>
        </p:txBody>
      </p:sp>
      <p:pic>
        <p:nvPicPr>
          <p:cNvPr id="18434"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01601" y="1857671"/>
            <a:ext cx="4673600" cy="35375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投影片編號版面配置區 1"/>
          <p:cNvSpPr>
            <a:spLocks noGrp="1"/>
          </p:cNvSpPr>
          <p:nvPr>
            <p:ph type="sldNum" sz="quarter" idx="4"/>
          </p:nvPr>
        </p:nvSpPr>
        <p:spPr/>
        <p:txBody>
          <a:bodyPr/>
          <a:lstStyle/>
          <a:p>
            <a:pPr defTabSz="385754">
              <a:defRPr/>
            </a:pPr>
            <a:fld id="{2F5CCB13-0A32-4557-88E9-079F0C330695}" type="slidenum">
              <a:rPr lang="en-US" kern="0" smtClean="0">
                <a:solidFill>
                  <a:srgbClr val="595959"/>
                </a:solidFill>
              </a:rPr>
              <a:pPr defTabSz="385754">
                <a:defRPr/>
              </a:pPr>
              <a:t>109</a:t>
            </a:fld>
            <a:endParaRPr lang="en-US" kern="0">
              <a:solidFill>
                <a:srgbClr val="595959"/>
              </a:solidFill>
            </a:endParaRPr>
          </a:p>
        </p:txBody>
      </p:sp>
    </p:spTree>
    <p:extLst>
      <p:ext uri="{BB962C8B-B14F-4D97-AF65-F5344CB8AC3E}">
        <p14:creationId xmlns:p14="http://schemas.microsoft.com/office/powerpoint/2010/main" val="1905463140"/>
      </p:ext>
    </p:extLst>
  </p:cSld>
  <p:clrMapOvr>
    <a:masterClrMapping/>
  </p:clrMapOvr>
  <p:transition spd="slow">
    <p:wipe/>
  </p:transition>
  <p:timing/>
</p:sld>
</file>

<file path=ppt/slides/slide11.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3314" name="Title 1"/>
          <p:cNvSpPr>
            <a:spLocks noGrp="1"/>
          </p:cNvSpPr>
          <p:nvPr>
            <p:ph type="title"/>
          </p:nvPr>
        </p:nvSpPr>
        <p:spPr/>
        <p:txBody>
          <a:bodyPr>
            <a:normAutofit/>
          </a:bodyPr>
          <a:lstStyle/>
          <a:p>
            <a:r>
              <a:rPr lang="en-US" altLang="zh-TW" sz="3000" smtClean="0"/>
              <a:t>1.3</a:t>
            </a:r>
            <a:r>
              <a:rPr lang="zh-TW" altLang="en-US" sz="3000" smtClean="0"/>
              <a:t>網路表現法和拓譜</a:t>
            </a:r>
            <a:r>
              <a:rPr lang="en-US" altLang="zh-TW" sz="3000" smtClean="0"/>
              <a:t>-</a:t>
            </a:r>
            <a:r>
              <a:rPr lang="zh-TW" altLang="en-US" sz="3000"/>
              <a:t>網</a:t>
            </a:r>
            <a:r>
              <a:rPr lang="zh-TW" altLang="en-US" sz="3000" smtClean="0"/>
              <a:t>路表現</a:t>
            </a:r>
            <a:r>
              <a:rPr lang="zh-TW" altLang="en-US" sz="3000"/>
              <a:t>法</a:t>
            </a:r>
          </a:p>
        </p:txBody>
      </p:sp>
      <p:sp>
        <p:nvSpPr>
          <p:cNvPr id="13315" name="Content Placeholder 2"/>
          <p:cNvSpPr>
            <a:spLocks noGrp="1"/>
          </p:cNvSpPr>
          <p:nvPr>
            <p:ph idx="1"/>
          </p:nvPr>
        </p:nvSpPr>
        <p:spPr>
          <a:xfrm>
            <a:off x="167118" y="2009659"/>
            <a:ext cx="3997630" cy="3282194"/>
          </a:xfrm>
        </p:spPr>
        <p:txBody>
          <a:bodyPr/>
          <a:lstStyle/>
          <a:p>
            <a:pPr marL="0" indent="0">
              <a:buNone/>
            </a:pPr>
            <a:r>
              <a:rPr lang="zh-TW" altLang="en-US" sz="1600"/>
              <a:t>網路圖 </a:t>
            </a:r>
            <a:r>
              <a:rPr lang="en-US" altLang="zh-TW" sz="1600"/>
              <a:t>(</a:t>
            </a:r>
            <a:r>
              <a:rPr lang="zh-TW" altLang="en-US" sz="1600"/>
              <a:t>通常稱為拓撲圖</a:t>
            </a:r>
            <a:r>
              <a:rPr lang="en-US" altLang="zh-TW" sz="1600"/>
              <a:t>) </a:t>
            </a:r>
            <a:r>
              <a:rPr lang="zh-TW" altLang="en-US" sz="1600"/>
              <a:t>使用符號來表示網路內的裝置。</a:t>
            </a:r>
          </a:p>
          <a:p>
            <a:pPr marL="0" indent="0">
              <a:buNone/>
            </a:pPr>
            <a:r>
              <a:rPr lang="zh-TW" altLang="en-US" sz="1600"/>
              <a:t>必須知道的重要術語包括：</a:t>
            </a:r>
          </a:p>
          <a:p>
            <a:pPr lvl="2" rtl="0"/>
            <a:r>
              <a:rPr lang="zh-TW" altLang="en-US" sz="1600"/>
              <a:t>網路介面卡 </a:t>
            </a:r>
            <a:r>
              <a:rPr lang="en-US" altLang="zh-TW" sz="1600"/>
              <a:t>(NIC)</a:t>
            </a:r>
          </a:p>
          <a:p>
            <a:pPr lvl="2" rtl="0"/>
            <a:r>
              <a:rPr lang="en-US" altLang="zh-TW" sz="1600"/>
              <a:t>Physical Port</a:t>
            </a:r>
          </a:p>
          <a:p>
            <a:pPr lvl="2" rtl="0"/>
            <a:r>
              <a:rPr lang="zh-TW" altLang="en-US" sz="1600"/>
              <a:t>介面</a:t>
            </a:r>
          </a:p>
          <a:p>
            <a:pPr marL="261931" lvl="2" indent="0">
              <a:buNone/>
            </a:pPr>
            <a:endParaRPr lang="en-US" sz="1600" b="1"/>
          </a:p>
          <a:p>
            <a:pPr marL="261931" lvl="2" indent="0">
              <a:buNone/>
            </a:pPr>
            <a:r>
              <a:rPr lang="zh-TW" altLang="en-US" sz="1600" b="1"/>
              <a:t>注意</a:t>
            </a:r>
            <a:r>
              <a:rPr lang="zh-TW" altLang="en-US" sz="1600"/>
              <a:t>：通常，術語端口和接口可互換使用</a:t>
            </a:r>
          </a:p>
          <a:p>
            <a:pPr lvl="2"/>
            <a:endParaRPr lang="en-CA" altLang="en-US"/>
          </a:p>
          <a:p>
            <a:pPr lvl="1"/>
            <a:endParaRPr lang="en-CA" altLang="en-US"/>
          </a:p>
          <a:p>
            <a:pPr lvl="1"/>
            <a:endParaRPr lang="en-CA" altLang="en-US"/>
          </a:p>
          <a:p>
            <a:pPr lvl="1"/>
            <a:endParaRPr lang="en-CA" altLang="en-US"/>
          </a:p>
          <a:p>
            <a:pPr lvl="1"/>
            <a:endParaRPr lang="en-CA" altLang="en-US"/>
          </a:p>
          <a:p>
            <a:pPr lvl="1"/>
            <a:endParaRPr lang="en-CA" altLang="en-US"/>
          </a:p>
          <a:p>
            <a:pPr lvl="1"/>
            <a:endParaRPr lang="en-CA" altLang="en-US"/>
          </a:p>
          <a:p>
            <a:pPr lvl="1"/>
            <a:endParaRPr lang="en-CA" altLang="en-US"/>
          </a:p>
        </p:txBody>
      </p:sp>
      <p:pic>
        <p:nvPicPr>
          <p:cNvPr id="2" name="Picture 1"/>
          <p:cNvPicPr>
            <a:picLocks noChangeAspect="1"/>
          </p:cNvPicPr>
          <p:nvPr/>
        </p:nvPicPr>
        <p:blipFill>
          <a:blip r:embed="rId3"/>
          <a:stretch>
            <a:fillRect/>
          </a:stretch>
        </p:blipFill>
        <p:spPr>
          <a:xfrm>
            <a:off x="4164748" y="1840821"/>
            <a:ext cx="4880311" cy="3451033"/>
          </a:xfrm>
          <a:prstGeom prst="rect">
            <a:avLst/>
          </a:prstGeom>
        </p:spPr>
      </p:pic>
      <p:sp>
        <p:nvSpPr>
          <p:cNvPr id="3" name="投影片編號版面配置區 2"/>
          <p:cNvSpPr>
            <a:spLocks noGrp="1"/>
          </p:cNvSpPr>
          <p:nvPr>
            <p:ph type="sldNum" sz="quarter" idx="4"/>
          </p:nvPr>
        </p:nvSpPr>
        <p:spPr/>
        <p:txBody>
          <a:bodyPr/>
          <a:lstStyle/>
          <a:p>
            <a:pPr defTabSz="385754">
              <a:defRPr/>
            </a:pPr>
            <a:fld id="{2F5CCB13-0A32-4557-88E9-079F0C330695}" type="slidenum">
              <a:rPr lang="en-US" kern="0" smtClean="0">
                <a:solidFill>
                  <a:srgbClr val="595959"/>
                </a:solidFill>
              </a:rPr>
              <a:pPr defTabSz="385754">
                <a:defRPr/>
              </a:pPr>
              <a:t>11</a:t>
            </a:fld>
            <a:endParaRPr lang="en-US" kern="0">
              <a:solidFill>
                <a:srgbClr val="595959"/>
              </a:solidFill>
            </a:endParaRPr>
          </a:p>
        </p:txBody>
      </p:sp>
    </p:spTree>
    <p:extLst>
      <p:ext uri="{BB962C8B-B14F-4D97-AF65-F5344CB8AC3E}">
        <p14:creationId xmlns:p14="http://schemas.microsoft.com/office/powerpoint/2010/main" val="1422415189"/>
      </p:ext>
    </p:extLst>
  </p:cSld>
  <p:clrMapOvr>
    <a:masterClrMapping/>
  </p:clrMapOvr>
  <p:transition spd="slow">
    <p:wipe/>
  </p:transition>
  <p:timing/>
</p:sld>
</file>

<file path=ppt/slides/slide110.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3314" name="Title 1"/>
          <p:cNvSpPr>
            <a:spLocks noGrp="1"/>
          </p:cNvSpPr>
          <p:nvPr>
            <p:ph type="title"/>
          </p:nvPr>
        </p:nvSpPr>
        <p:spPr>
          <a:xfrm>
            <a:off x="87549" y="898643"/>
            <a:ext cx="9144000" cy="757551"/>
          </a:xfrm>
        </p:spPr>
        <p:txBody>
          <a:bodyPr>
            <a:noAutofit/>
          </a:bodyPr>
          <a:lstStyle/>
          <a:p>
            <a:r>
              <a:rPr lang="en-US" altLang="zh-TW" sz="3000" smtClean="0"/>
              <a:t>3.6</a:t>
            </a:r>
            <a:r>
              <a:rPr lang="zh-TW" altLang="en-US" sz="3000" smtClean="0"/>
              <a:t>資料</a:t>
            </a:r>
            <a:r>
              <a:rPr lang="zh-TW" altLang="en-US" sz="3000"/>
              <a:t>封裝</a:t>
            </a:r>
            <a:r>
              <a:rPr lang="en-US" altLang="zh-TW" sz="3000"/>
              <a:t>-</a:t>
            </a:r>
            <a:r>
              <a:rPr lang="zh-TW" altLang="en-US" sz="3000"/>
              <a:t>數據封裝</a:t>
            </a:r>
            <a:endParaRPr lang="en-US" altLang="en-US" sz="3000"/>
          </a:p>
        </p:txBody>
      </p:sp>
      <p:sp>
        <p:nvSpPr>
          <p:cNvPr id="13315" name="Content Placeholder 2"/>
          <p:cNvSpPr>
            <a:spLocks noGrp="1"/>
          </p:cNvSpPr>
          <p:nvPr>
            <p:ph idx="1"/>
          </p:nvPr>
        </p:nvSpPr>
        <p:spPr>
          <a:xfrm>
            <a:off x="4951380" y="2197004"/>
            <a:ext cx="4192621" cy="3146049"/>
          </a:xfrm>
        </p:spPr>
        <p:txBody>
          <a:bodyPr>
            <a:normAutofit/>
          </a:bodyPr>
          <a:lstStyle/>
          <a:p>
            <a:pPr marL="0" indent="0">
              <a:buNone/>
            </a:pPr>
            <a:r>
              <a:rPr lang="zh-TW" altLang="en-US" sz="2600"/>
              <a:t>排序訊息是編號區段的程序，以便訊息可以在目的地重新組裝。</a:t>
            </a:r>
          </a:p>
          <a:p>
            <a:pPr marL="0" indent="0">
              <a:buNone/>
            </a:pPr>
            <a:r>
              <a:rPr lang="en-US" altLang="zh-TW" sz="2600"/>
              <a:t>TCP </a:t>
            </a:r>
            <a:r>
              <a:rPr lang="zh-TW" altLang="en-US" sz="2600"/>
              <a:t>負責對個別區段進行排序。</a:t>
            </a:r>
          </a:p>
        </p:txBody>
      </p:sp>
      <p:pic>
        <p:nvPicPr>
          <p:cNvPr id="19458"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89592" y="1825686"/>
            <a:ext cx="4658179" cy="35173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投影片編號版面配置區 1"/>
          <p:cNvSpPr>
            <a:spLocks noGrp="1"/>
          </p:cNvSpPr>
          <p:nvPr>
            <p:ph type="sldNum" sz="quarter" idx="4"/>
          </p:nvPr>
        </p:nvSpPr>
        <p:spPr/>
        <p:txBody>
          <a:bodyPr/>
          <a:lstStyle/>
          <a:p>
            <a:pPr defTabSz="385754">
              <a:defRPr/>
            </a:pPr>
            <a:fld id="{2F5CCB13-0A32-4557-88E9-079F0C330695}" type="slidenum">
              <a:rPr lang="en-US" kern="0" smtClean="0">
                <a:solidFill>
                  <a:srgbClr val="595959"/>
                </a:solidFill>
              </a:rPr>
              <a:pPr defTabSz="385754">
                <a:defRPr/>
              </a:pPr>
              <a:t>110</a:t>
            </a:fld>
            <a:endParaRPr lang="en-US" kern="0">
              <a:solidFill>
                <a:srgbClr val="595959"/>
              </a:solidFill>
            </a:endParaRPr>
          </a:p>
        </p:txBody>
      </p:sp>
    </p:spTree>
    <p:extLst>
      <p:ext uri="{BB962C8B-B14F-4D97-AF65-F5344CB8AC3E}">
        <p14:creationId xmlns:p14="http://schemas.microsoft.com/office/powerpoint/2010/main" val="1533900862"/>
      </p:ext>
    </p:extLst>
  </p:cSld>
  <p:clrMapOvr>
    <a:masterClrMapping/>
  </p:clrMapOvr>
  <p:transition spd="slow">
    <p:wipe/>
  </p:transition>
  <p:timing/>
</p:sld>
</file>

<file path=ppt/slides/slide111.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3314" name="Title 1"/>
          <p:cNvSpPr>
            <a:spLocks noGrp="1"/>
          </p:cNvSpPr>
          <p:nvPr>
            <p:ph type="title"/>
          </p:nvPr>
        </p:nvSpPr>
        <p:spPr>
          <a:xfrm>
            <a:off x="87550" y="898643"/>
            <a:ext cx="5389325" cy="757551"/>
          </a:xfrm>
        </p:spPr>
        <p:txBody>
          <a:bodyPr>
            <a:normAutofit fontScale="90000"/>
          </a:bodyPr>
          <a:lstStyle/>
          <a:p>
            <a:r>
              <a:rPr lang="en-US" altLang="zh-TW" sz="3000" smtClean="0"/>
              <a:t>3.6</a:t>
            </a:r>
            <a:r>
              <a:rPr lang="zh-TW" altLang="en-US" sz="3000" smtClean="0"/>
              <a:t>資料</a:t>
            </a:r>
            <a:r>
              <a:rPr lang="zh-TW" altLang="en-US" sz="3000"/>
              <a:t>封裝</a:t>
            </a:r>
            <a:r>
              <a:rPr lang="en-US" altLang="zh-TW" sz="3000"/>
              <a:t>-</a:t>
            </a:r>
            <a:r>
              <a:rPr lang="zh-TW" altLang="en-US" sz="3000"/>
              <a:t>協定資料單元和封裝</a:t>
            </a:r>
            <a:endParaRPr lang="en-US" altLang="en-US" sz="3000"/>
          </a:p>
        </p:txBody>
      </p:sp>
      <p:sp>
        <p:nvSpPr>
          <p:cNvPr id="13315" name="Content Placeholder 2"/>
          <p:cNvSpPr>
            <a:spLocks noGrp="1"/>
          </p:cNvSpPr>
          <p:nvPr>
            <p:ph idx="1"/>
          </p:nvPr>
        </p:nvSpPr>
        <p:spPr>
          <a:xfrm>
            <a:off x="4533900" y="1845425"/>
            <a:ext cx="4542008" cy="4479175"/>
          </a:xfrm>
        </p:spPr>
        <p:txBody>
          <a:bodyPr>
            <a:normAutofit fontScale="70000" lnSpcReduction="20000"/>
          </a:bodyPr>
          <a:lstStyle/>
          <a:p>
            <a:pPr marL="0" indent="0">
              <a:buNone/>
            </a:pPr>
            <a:r>
              <a:rPr lang="zh-TW" altLang="en-US" sz="2900"/>
              <a:t>封裝是協議將其信息添加到數據的過程。</a:t>
            </a:r>
          </a:p>
          <a:p>
            <a:pPr rtl="0">
              <a:buFont typeface="Arial" panose="020b0604020202020204" pitchFamily="34" charset="0"/>
              <a:buChar char="•"/>
            </a:pPr>
            <a:r>
              <a:rPr lang="zh-TW" altLang="en-US" sz="2900"/>
              <a:t>在程序的每個階段，</a:t>
            </a:r>
            <a:r>
              <a:rPr lang="en-US" altLang="zh-TW" sz="2900"/>
              <a:t>PDU </a:t>
            </a:r>
            <a:r>
              <a:rPr lang="zh-TW" altLang="en-US" sz="2900"/>
              <a:t>都有不同的名稱，以反映其新功能。 </a:t>
            </a:r>
          </a:p>
          <a:p>
            <a:pPr rtl="0">
              <a:buFont typeface="Arial" panose="020b0604020202020204" pitchFamily="34" charset="0"/>
              <a:buChar char="•"/>
            </a:pPr>
            <a:r>
              <a:rPr lang="en-US" altLang="zh-TW" sz="2900"/>
              <a:t>PDU </a:t>
            </a:r>
            <a:r>
              <a:rPr lang="zh-TW" altLang="en-US" sz="2900"/>
              <a:t>沒有通用的命名慣例，在本課程中，</a:t>
            </a:r>
            <a:r>
              <a:rPr lang="en-US" altLang="zh-TW" sz="2900"/>
              <a:t>PDU </a:t>
            </a:r>
            <a:r>
              <a:rPr lang="zh-TW" altLang="en-US" sz="2900"/>
              <a:t>會根據 </a:t>
            </a:r>
            <a:r>
              <a:rPr lang="en-US" altLang="zh-TW" sz="2900"/>
              <a:t>TCP/IP </a:t>
            </a:r>
            <a:r>
              <a:rPr lang="zh-TW" altLang="en-US" sz="2900"/>
              <a:t>套件的通訊協定來命名。 </a:t>
            </a:r>
          </a:p>
          <a:p>
            <a:pPr rtl="0">
              <a:buFont typeface="Arial" panose="020b0604020202020204" pitchFamily="34" charset="0"/>
              <a:buChar char="•"/>
            </a:pPr>
            <a:r>
              <a:rPr lang="zh-TW" altLang="en-US" sz="2900"/>
              <a:t>傳遞堆棧的 </a:t>
            </a:r>
            <a:r>
              <a:rPr lang="en-US" altLang="zh-TW" sz="2900"/>
              <a:t>PDU </a:t>
            </a:r>
            <a:r>
              <a:rPr lang="zh-TW" altLang="en-US" sz="2900"/>
              <a:t>如下：</a:t>
            </a:r>
          </a:p>
          <a:p>
            <a:pPr marL="485763" lvl="1" indent="-342892">
              <a:buFont typeface="+mj-lt"/>
              <a:buAutoNum type="arabicPeriod"/>
            </a:pPr>
            <a:r>
              <a:rPr lang="zh-TW" altLang="en-US" sz="2900"/>
              <a:t>資料流程</a:t>
            </a:r>
          </a:p>
          <a:p>
            <a:pPr marL="485763" lvl="1" indent="-342892">
              <a:buFont typeface="+mj-lt"/>
              <a:buAutoNum type="arabicPeriod"/>
            </a:pPr>
            <a:r>
              <a:rPr lang="zh-TW" altLang="en-US" sz="2900"/>
              <a:t>資料段</a:t>
            </a:r>
          </a:p>
          <a:p>
            <a:pPr marL="485763" lvl="1" indent="-342892">
              <a:buFont typeface="+mj-lt"/>
              <a:buAutoNum type="arabicPeriod"/>
            </a:pPr>
            <a:r>
              <a:rPr lang="zh-TW" altLang="en-US" sz="2900"/>
              <a:t>封包</a:t>
            </a:r>
          </a:p>
          <a:p>
            <a:pPr marL="485763" lvl="1" indent="-342892">
              <a:buFont typeface="+mj-lt"/>
              <a:buAutoNum type="arabicPeriod"/>
            </a:pPr>
            <a:r>
              <a:rPr lang="zh-TW" altLang="en-US" sz="2900"/>
              <a:t>間隔</a:t>
            </a:r>
          </a:p>
          <a:p>
            <a:pPr marL="485763" lvl="1" indent="-342892">
              <a:buFont typeface="+mj-lt"/>
              <a:buAutoNum type="arabicPeriod"/>
            </a:pPr>
            <a:r>
              <a:rPr lang="zh-TW" altLang="en-US" sz="2900"/>
              <a:t>位元 </a:t>
            </a:r>
            <a:r>
              <a:rPr lang="en-US" altLang="zh-TW" sz="2900"/>
              <a:t>(</a:t>
            </a:r>
            <a:r>
              <a:rPr lang="zh-TW" altLang="en-US" sz="2900"/>
              <a:t>位元串流</a:t>
            </a:r>
            <a:r>
              <a:rPr lang="en-US" altLang="zh-TW" sz="2900"/>
              <a:t>)</a:t>
            </a:r>
          </a:p>
          <a:p>
            <a:endParaRPr lang="en-US"/>
          </a:p>
        </p:txBody>
      </p:sp>
      <p:pic>
        <p:nvPicPr>
          <p:cNvPr id="20482"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56261" y="1944484"/>
            <a:ext cx="4463365" cy="34659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投影片編號版面配置區 1"/>
          <p:cNvSpPr>
            <a:spLocks noGrp="1"/>
          </p:cNvSpPr>
          <p:nvPr>
            <p:ph type="sldNum" sz="quarter" idx="4"/>
          </p:nvPr>
        </p:nvSpPr>
        <p:spPr/>
        <p:txBody>
          <a:bodyPr/>
          <a:lstStyle/>
          <a:p>
            <a:pPr defTabSz="385754">
              <a:defRPr/>
            </a:pPr>
            <a:fld id="{2F5CCB13-0A32-4557-88E9-079F0C330695}" type="slidenum">
              <a:rPr lang="en-US" kern="0" smtClean="0">
                <a:solidFill>
                  <a:srgbClr val="595959"/>
                </a:solidFill>
              </a:rPr>
              <a:pPr defTabSz="385754">
                <a:defRPr/>
              </a:pPr>
              <a:t>111</a:t>
            </a:fld>
            <a:endParaRPr lang="en-US" kern="0">
              <a:solidFill>
                <a:srgbClr val="595959"/>
              </a:solidFill>
            </a:endParaRPr>
          </a:p>
        </p:txBody>
      </p:sp>
    </p:spTree>
    <p:extLst>
      <p:ext uri="{BB962C8B-B14F-4D97-AF65-F5344CB8AC3E}">
        <p14:creationId xmlns:p14="http://schemas.microsoft.com/office/powerpoint/2010/main" val="177929483"/>
      </p:ext>
    </p:extLst>
  </p:cSld>
  <p:clrMapOvr>
    <a:masterClrMapping/>
  </p:clrMapOvr>
  <p:transition spd="slow">
    <p:wipe/>
  </p:transition>
  <p:timing/>
</p:sld>
</file>

<file path=ppt/slides/slide112.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3314" name="Title 1"/>
          <p:cNvSpPr>
            <a:spLocks noGrp="1"/>
          </p:cNvSpPr>
          <p:nvPr>
            <p:ph type="title"/>
          </p:nvPr>
        </p:nvSpPr>
        <p:spPr/>
        <p:txBody>
          <a:bodyPr>
            <a:normAutofit/>
          </a:bodyPr>
          <a:lstStyle/>
          <a:p>
            <a:pPr rtl="0"/>
            <a:r>
              <a:rPr lang="en-US" altLang="zh-TW" sz="3000" smtClean="0"/>
              <a:t>3.6</a:t>
            </a:r>
            <a:r>
              <a:rPr lang="zh-TW" altLang="en-US" sz="3000" smtClean="0"/>
              <a:t>資料</a:t>
            </a:r>
            <a:r>
              <a:rPr lang="zh-TW" altLang="en-US" sz="3000"/>
              <a:t>封裝</a:t>
            </a:r>
            <a:r>
              <a:rPr lang="en-US" altLang="zh-TW" sz="3000"/>
              <a:t>-</a:t>
            </a:r>
            <a:r>
              <a:rPr lang="zh-TW" altLang="en-US" sz="3000"/>
              <a:t>封裝範例</a:t>
            </a:r>
          </a:p>
        </p:txBody>
      </p:sp>
      <p:sp>
        <p:nvSpPr>
          <p:cNvPr id="13315" name="Content Placeholder 2"/>
          <p:cNvSpPr>
            <a:spLocks noGrp="1"/>
          </p:cNvSpPr>
          <p:nvPr>
            <p:ph idx="1"/>
          </p:nvPr>
        </p:nvSpPr>
        <p:spPr>
          <a:xfrm>
            <a:off x="123575" y="1725197"/>
            <a:ext cx="3505450" cy="3689539"/>
          </a:xfrm>
        </p:spPr>
        <p:txBody>
          <a:bodyPr>
            <a:noAutofit/>
          </a:bodyPr>
          <a:lstStyle/>
          <a:p>
            <a:pPr rtl="0">
              <a:buFont typeface="Arial" panose="020b0604020202020204" pitchFamily="34" charset="0"/>
              <a:buChar char="•"/>
            </a:pPr>
            <a:r>
              <a:rPr lang="zh-TW" altLang="en-US" sz="2600"/>
              <a:t>封裝是一個自上而下的過程。</a:t>
            </a:r>
          </a:p>
          <a:p>
            <a:pPr rtl="0">
              <a:buFont typeface="Arial" panose="020b0604020202020204" pitchFamily="34" charset="0"/>
              <a:buChar char="•"/>
            </a:pPr>
            <a:r>
              <a:rPr lang="zh-TW" altLang="en-US" sz="2600"/>
              <a:t>上述層級會執行其過程，然後將其傳遞至模型的下一層級。這個過程由每個層重複，直到它被作為一個位流發送出去。</a:t>
            </a:r>
          </a:p>
        </p:txBody>
      </p:sp>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511964" y="1858722"/>
            <a:ext cx="5632037" cy="34253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投影片編號版面配置區 1"/>
          <p:cNvSpPr>
            <a:spLocks noGrp="1"/>
          </p:cNvSpPr>
          <p:nvPr>
            <p:ph type="sldNum" sz="quarter" idx="4"/>
          </p:nvPr>
        </p:nvSpPr>
        <p:spPr/>
        <p:txBody>
          <a:bodyPr/>
          <a:lstStyle/>
          <a:p>
            <a:pPr defTabSz="385754">
              <a:defRPr/>
            </a:pPr>
            <a:fld id="{2F5CCB13-0A32-4557-88E9-079F0C330695}" type="slidenum">
              <a:rPr lang="en-US" kern="0" smtClean="0">
                <a:solidFill>
                  <a:srgbClr val="595959"/>
                </a:solidFill>
              </a:rPr>
              <a:pPr defTabSz="385754">
                <a:defRPr/>
              </a:pPr>
              <a:t>112</a:t>
            </a:fld>
            <a:endParaRPr lang="en-US" kern="0">
              <a:solidFill>
                <a:srgbClr val="595959"/>
              </a:solidFill>
            </a:endParaRPr>
          </a:p>
        </p:txBody>
      </p:sp>
    </p:spTree>
    <p:extLst>
      <p:ext uri="{BB962C8B-B14F-4D97-AF65-F5344CB8AC3E}">
        <p14:creationId xmlns:p14="http://schemas.microsoft.com/office/powerpoint/2010/main" val="2091233513"/>
      </p:ext>
    </p:extLst>
  </p:cSld>
  <p:clrMapOvr>
    <a:masterClrMapping/>
  </p:clrMapOvr>
  <p:transition spd="slow">
    <p:wipe/>
  </p:transition>
  <p:timing/>
</p:sld>
</file>

<file path=ppt/slides/slide113.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3314" name="Title 1"/>
          <p:cNvSpPr>
            <a:spLocks noGrp="1"/>
          </p:cNvSpPr>
          <p:nvPr>
            <p:ph type="title"/>
          </p:nvPr>
        </p:nvSpPr>
        <p:spPr/>
        <p:txBody>
          <a:bodyPr>
            <a:normAutofit/>
          </a:bodyPr>
          <a:lstStyle/>
          <a:p>
            <a:pPr rtl="0"/>
            <a:r>
              <a:rPr lang="en-US" altLang="zh-TW" sz="3000" smtClean="0"/>
              <a:t>3.6</a:t>
            </a:r>
            <a:r>
              <a:rPr lang="zh-TW" altLang="en-US" sz="3000" smtClean="0"/>
              <a:t>資料</a:t>
            </a:r>
            <a:r>
              <a:rPr lang="zh-TW" altLang="en-US" sz="3000"/>
              <a:t>封裝</a:t>
            </a:r>
            <a:r>
              <a:rPr lang="en-US" altLang="zh-TW" sz="3000"/>
              <a:t>-</a:t>
            </a:r>
            <a:r>
              <a:rPr lang="zh-TW" altLang="en-US" sz="3000"/>
              <a:t>解封裝範例</a:t>
            </a:r>
          </a:p>
        </p:txBody>
      </p:sp>
      <p:sp>
        <p:nvSpPr>
          <p:cNvPr id="13315" name="Content Placeholder 2"/>
          <p:cNvSpPr>
            <a:spLocks noGrp="1"/>
          </p:cNvSpPr>
          <p:nvPr>
            <p:ph idx="1"/>
          </p:nvPr>
        </p:nvSpPr>
        <p:spPr>
          <a:xfrm>
            <a:off x="123573" y="1754226"/>
            <a:ext cx="4324602" cy="3805654"/>
          </a:xfrm>
        </p:spPr>
        <p:txBody>
          <a:bodyPr>
            <a:noAutofit/>
          </a:bodyPr>
          <a:lstStyle/>
          <a:p>
            <a:pPr rtl="0">
              <a:buFont typeface="Arial" panose="020b0604020202020204" pitchFamily="34" charset="0"/>
              <a:buChar char="•"/>
            </a:pPr>
            <a:r>
              <a:rPr lang="zh-TW" altLang="en-US" sz="2000"/>
              <a:t>數據被去封裝，因為它向上移動堆棧。</a:t>
            </a:r>
          </a:p>
          <a:p>
            <a:pPr rtl="0">
              <a:buFont typeface="Arial" panose="020b0604020202020204" pitchFamily="34" charset="0"/>
              <a:buChar char="•"/>
            </a:pPr>
            <a:r>
              <a:rPr lang="zh-TW" altLang="en-US" sz="2000"/>
              <a:t>當圖層完成其過程時，該圖層會剝離它的標題，並將它傳遞到下一個要處理的層級。這在每個層重複，直到它是應用程序可以處理的數據流。</a:t>
            </a:r>
          </a:p>
          <a:p>
            <a:pPr marL="485763" lvl="1" indent="-342892">
              <a:buFont typeface="+mj-lt"/>
              <a:buAutoNum type="arabicPeriod"/>
            </a:pPr>
            <a:r>
              <a:rPr lang="zh-TW" altLang="en-US" sz="2000"/>
              <a:t>接收為位元 </a:t>
            </a:r>
            <a:r>
              <a:rPr lang="en-US" altLang="zh-TW" sz="2000"/>
              <a:t>(</a:t>
            </a:r>
            <a:r>
              <a:rPr lang="zh-TW" altLang="en-US" sz="2000"/>
              <a:t>位元串流</a:t>
            </a:r>
            <a:r>
              <a:rPr lang="en-US" altLang="zh-TW" sz="2000"/>
              <a:t>)</a:t>
            </a:r>
          </a:p>
          <a:p>
            <a:pPr marL="485763" lvl="1" indent="-342892">
              <a:buFont typeface="+mj-lt"/>
              <a:buAutoNum type="arabicPeriod"/>
            </a:pPr>
            <a:r>
              <a:rPr lang="zh-TW" altLang="en-US" sz="2000"/>
              <a:t>間隔</a:t>
            </a:r>
          </a:p>
          <a:p>
            <a:pPr marL="485763" lvl="1" indent="-342892">
              <a:buFont typeface="+mj-lt"/>
              <a:buAutoNum type="arabicPeriod"/>
            </a:pPr>
            <a:r>
              <a:rPr lang="zh-TW" altLang="en-US" sz="2000"/>
              <a:t>封包</a:t>
            </a:r>
          </a:p>
          <a:p>
            <a:pPr marL="485763" lvl="1" indent="-342892">
              <a:buFont typeface="+mj-lt"/>
              <a:buAutoNum type="arabicPeriod"/>
            </a:pPr>
            <a:r>
              <a:rPr lang="zh-TW" altLang="en-US" sz="2000"/>
              <a:t>資料段</a:t>
            </a:r>
          </a:p>
          <a:p>
            <a:pPr marL="485763" lvl="1" indent="-342892">
              <a:buFont typeface="+mj-lt"/>
              <a:buAutoNum type="arabicPeriod"/>
            </a:pPr>
            <a:r>
              <a:rPr lang="zh-TW" altLang="en-US" sz="2000"/>
              <a:t>資料</a:t>
            </a:r>
            <a:r>
              <a:rPr lang="en-US" altLang="zh-TW" sz="2000"/>
              <a:t>(Data Stream</a:t>
            </a:r>
            <a:r>
              <a:rPr lang="zh-TW" altLang="en-US" sz="2000"/>
              <a:t>資料流程</a:t>
            </a:r>
            <a:r>
              <a:rPr lang="en-US" altLang="zh-TW" sz="2000"/>
              <a:t>)</a:t>
            </a:r>
          </a:p>
        </p:txBody>
      </p:sp>
      <p:pic>
        <p:nvPicPr>
          <p:cNvPr id="8195"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136572" y="2308679"/>
            <a:ext cx="5007429" cy="283614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投影片編號版面配置區 1"/>
          <p:cNvSpPr>
            <a:spLocks noGrp="1"/>
          </p:cNvSpPr>
          <p:nvPr>
            <p:ph type="sldNum" sz="quarter" idx="4"/>
          </p:nvPr>
        </p:nvSpPr>
        <p:spPr/>
        <p:txBody>
          <a:bodyPr/>
          <a:lstStyle/>
          <a:p>
            <a:pPr defTabSz="385754">
              <a:defRPr/>
            </a:pPr>
            <a:fld id="{2F5CCB13-0A32-4557-88E9-079F0C330695}" type="slidenum">
              <a:rPr lang="en-US" kern="0" smtClean="0">
                <a:solidFill>
                  <a:srgbClr val="595959"/>
                </a:solidFill>
              </a:rPr>
              <a:pPr defTabSz="385754">
                <a:defRPr/>
              </a:pPr>
              <a:t>113</a:t>
            </a:fld>
            <a:endParaRPr lang="en-US" kern="0">
              <a:solidFill>
                <a:srgbClr val="595959"/>
              </a:solidFill>
            </a:endParaRPr>
          </a:p>
        </p:txBody>
      </p:sp>
    </p:spTree>
    <p:extLst>
      <p:ext uri="{BB962C8B-B14F-4D97-AF65-F5344CB8AC3E}">
        <p14:creationId xmlns:p14="http://schemas.microsoft.com/office/powerpoint/2010/main" val="529017392"/>
      </p:ext>
    </p:extLst>
  </p:cSld>
  <p:clrMapOvr>
    <a:masterClrMapping/>
  </p:clrMapOvr>
  <p:transition spd="slow">
    <p:wipe/>
  </p:transition>
  <p:timing/>
</p:sld>
</file>

<file path=ppt/slides/slide114.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3314" name="Title 1"/>
          <p:cNvSpPr>
            <a:spLocks noGrp="1"/>
          </p:cNvSpPr>
          <p:nvPr>
            <p:ph type="title"/>
          </p:nvPr>
        </p:nvSpPr>
        <p:spPr>
          <a:xfrm>
            <a:off x="1" y="898643"/>
            <a:ext cx="9144000" cy="757551"/>
          </a:xfrm>
        </p:spPr>
        <p:txBody>
          <a:bodyPr>
            <a:normAutofit/>
          </a:bodyPr>
          <a:lstStyle/>
          <a:p>
            <a:pPr rtl="0"/>
            <a:r>
              <a:rPr lang="en-US" altLang="zh-TW" sz="3000" smtClean="0"/>
              <a:t>3.7</a:t>
            </a:r>
            <a:r>
              <a:rPr lang="zh-TW" altLang="en-US" sz="3000" smtClean="0"/>
              <a:t>資料</a:t>
            </a:r>
            <a:r>
              <a:rPr lang="zh-TW" altLang="en-US" sz="3000"/>
              <a:t>存取</a:t>
            </a:r>
            <a:r>
              <a:rPr lang="en-US" altLang="zh-TW" sz="3000"/>
              <a:t>-</a:t>
            </a:r>
            <a:r>
              <a:rPr lang="zh-TW" altLang="en-US" sz="3000"/>
              <a:t>位址</a:t>
            </a:r>
          </a:p>
        </p:txBody>
      </p:sp>
      <p:sp>
        <p:nvSpPr>
          <p:cNvPr id="13315" name="Content Placeholder 2"/>
          <p:cNvSpPr>
            <a:spLocks noGrp="1"/>
          </p:cNvSpPr>
          <p:nvPr>
            <p:ph idx="1"/>
          </p:nvPr>
        </p:nvSpPr>
        <p:spPr>
          <a:xfrm>
            <a:off x="349305" y="1601749"/>
            <a:ext cx="8445389" cy="2242043"/>
          </a:xfrm>
        </p:spPr>
        <p:txBody>
          <a:bodyPr/>
          <a:lstStyle/>
          <a:p>
            <a:pPr marL="0" indent="0">
              <a:buNone/>
            </a:pPr>
            <a:r>
              <a:rPr lang="zh-TW" altLang="en-US" sz="1600"/>
              <a:t>無論是資料連結和網路層使用定址從來源傳送資料到目的地。</a:t>
            </a:r>
          </a:p>
          <a:p>
            <a:pPr marL="0" indent="0">
              <a:buNone/>
            </a:pPr>
            <a:r>
              <a:rPr lang="zh-TW" altLang="en-US" sz="1600" b="1"/>
              <a:t>網路層源和目標位址</a:t>
            </a:r>
            <a:r>
              <a:rPr lang="zh-TW" altLang="en-US" sz="1600"/>
              <a:t> </a:t>
            </a:r>
            <a:r>
              <a:rPr lang="en-US" altLang="zh-TW" sz="1600"/>
              <a:t>-</a:t>
            </a:r>
            <a:r>
              <a:rPr lang="zh-TW" altLang="en-US" sz="1600"/>
              <a:t>負責將 </a:t>
            </a:r>
            <a:r>
              <a:rPr lang="en-US" altLang="zh-TW" sz="1600"/>
              <a:t>IP </a:t>
            </a:r>
            <a:r>
              <a:rPr lang="zh-TW" altLang="en-US" sz="1600"/>
              <a:t>數據包從原始源傳遞到最終目的地。 </a:t>
            </a:r>
            <a:r>
              <a:rPr lang="zh-TW" altLang="en-US" sz="1600" b="1"/>
              <a:t> </a:t>
            </a:r>
          </a:p>
          <a:p>
            <a:pPr marL="0" indent="0">
              <a:buNone/>
            </a:pPr>
            <a:r>
              <a:rPr lang="zh-TW" altLang="en-US" sz="1600" b="1"/>
              <a:t>資料連結層來源和目的地位址 </a:t>
            </a:r>
            <a:r>
              <a:rPr lang="en-US" altLang="zh-TW" sz="1600"/>
              <a:t>— </a:t>
            </a:r>
            <a:r>
              <a:rPr lang="zh-TW" altLang="en-US" sz="1600"/>
              <a:t>負責將資料連結框架從一張網路介面卡 </a:t>
            </a:r>
            <a:r>
              <a:rPr lang="en-US" altLang="zh-TW" sz="1600"/>
              <a:t>(NIC) </a:t>
            </a:r>
            <a:r>
              <a:rPr lang="zh-TW" altLang="en-US" sz="1600"/>
              <a:t>傳送至相同網路上的另一個 </a:t>
            </a:r>
            <a:r>
              <a:rPr lang="en-US" altLang="zh-TW" sz="1600"/>
              <a:t>NIC</a:t>
            </a:r>
            <a:r>
              <a:rPr lang="zh-TW" altLang="en-US" sz="1600"/>
              <a:t>。 </a:t>
            </a:r>
          </a:p>
          <a:p>
            <a:pPr marL="0" indent="0">
              <a:buNone/>
            </a:pPr>
            <a:endParaRPr lang="en-CA" altLang="en-US"/>
          </a:p>
          <a:p>
            <a:endParaRPr lang="en-CA" altLang="en-US"/>
          </a:p>
        </p:txBody>
      </p:sp>
      <p:pic>
        <p:nvPicPr>
          <p:cNvPr id="21506"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157285" y="4042096"/>
            <a:ext cx="6829425" cy="1666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投影片編號版面配置區 1"/>
          <p:cNvSpPr>
            <a:spLocks noGrp="1"/>
          </p:cNvSpPr>
          <p:nvPr>
            <p:ph type="sldNum" sz="quarter" idx="4"/>
          </p:nvPr>
        </p:nvSpPr>
        <p:spPr/>
        <p:txBody>
          <a:bodyPr/>
          <a:lstStyle/>
          <a:p>
            <a:pPr defTabSz="385754">
              <a:defRPr/>
            </a:pPr>
            <a:fld id="{2F5CCB13-0A32-4557-88E9-079F0C330695}" type="slidenum">
              <a:rPr lang="en-US" kern="0" smtClean="0">
                <a:solidFill>
                  <a:srgbClr val="595959"/>
                </a:solidFill>
              </a:rPr>
              <a:pPr defTabSz="385754">
                <a:defRPr/>
              </a:pPr>
              <a:t>114</a:t>
            </a:fld>
            <a:endParaRPr lang="en-US" kern="0">
              <a:solidFill>
                <a:srgbClr val="595959"/>
              </a:solidFill>
            </a:endParaRPr>
          </a:p>
        </p:txBody>
      </p:sp>
    </p:spTree>
    <p:extLst>
      <p:ext uri="{BB962C8B-B14F-4D97-AF65-F5344CB8AC3E}">
        <p14:creationId xmlns:p14="http://schemas.microsoft.com/office/powerpoint/2010/main" val="3200187125"/>
      </p:ext>
    </p:extLst>
  </p:cSld>
  <p:clrMapOvr>
    <a:masterClrMapping/>
  </p:clrMapOvr>
  <p:transition spd="slow">
    <p:wipe/>
  </p:transition>
  <p:timing/>
</p:sld>
</file>

<file path=ppt/slides/slide115.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3314" name="Title 1"/>
          <p:cNvSpPr>
            <a:spLocks noGrp="1"/>
          </p:cNvSpPr>
          <p:nvPr>
            <p:ph type="title"/>
          </p:nvPr>
        </p:nvSpPr>
        <p:spPr>
          <a:xfrm>
            <a:off x="1" y="898643"/>
            <a:ext cx="9144000" cy="757551"/>
          </a:xfrm>
        </p:spPr>
        <p:txBody>
          <a:bodyPr>
            <a:normAutofit/>
          </a:bodyPr>
          <a:lstStyle/>
          <a:p>
            <a:r>
              <a:rPr lang="en-US" altLang="zh-TW" sz="3000"/>
              <a:t>3.7</a:t>
            </a:r>
            <a:r>
              <a:rPr lang="zh-TW" altLang="en-US" sz="3000"/>
              <a:t>資料存取</a:t>
            </a:r>
            <a:r>
              <a:rPr lang="en-US" altLang="zh-TW" sz="3000"/>
              <a:t>-</a:t>
            </a:r>
            <a:r>
              <a:rPr lang="zh-TW" altLang="en-US" sz="3000" smtClean="0"/>
              <a:t>數據</a:t>
            </a:r>
            <a:r>
              <a:rPr lang="zh-TW" altLang="en-US" sz="3000"/>
              <a:t>訪問</a:t>
            </a:r>
            <a:r>
              <a:rPr lang="en-US" altLang="zh-TW" sz="3000"/>
              <a:t>-</a:t>
            </a:r>
            <a:r>
              <a:rPr lang="zh-TW" altLang="en-US" sz="3000"/>
              <a:t>第</a:t>
            </a:r>
            <a:r>
              <a:rPr lang="en-US" altLang="zh-TW" sz="3000"/>
              <a:t>3</a:t>
            </a:r>
            <a:r>
              <a:rPr lang="zh-TW" altLang="en-US" sz="3000"/>
              <a:t>層邏輯位址</a:t>
            </a:r>
          </a:p>
        </p:txBody>
      </p:sp>
      <p:sp>
        <p:nvSpPr>
          <p:cNvPr id="13315" name="Content Placeholder 2"/>
          <p:cNvSpPr>
            <a:spLocks noGrp="1"/>
          </p:cNvSpPr>
          <p:nvPr>
            <p:ph idx="1"/>
          </p:nvPr>
        </p:nvSpPr>
        <p:spPr>
          <a:xfrm>
            <a:off x="99502" y="1895245"/>
            <a:ext cx="3802452" cy="3457575"/>
          </a:xfrm>
        </p:spPr>
        <p:txBody>
          <a:bodyPr/>
          <a:lstStyle/>
          <a:p>
            <a:pPr marL="0" indent="0">
              <a:buNone/>
            </a:pPr>
            <a:r>
              <a:rPr lang="en-US" altLang="zh-TW" sz="1600"/>
              <a:t>IP </a:t>
            </a:r>
            <a:r>
              <a:rPr lang="zh-TW" altLang="en-US" sz="1600"/>
              <a:t>封包包含兩個 </a:t>
            </a:r>
            <a:r>
              <a:rPr lang="en-US" altLang="zh-TW" sz="1600"/>
              <a:t>IP </a:t>
            </a:r>
            <a:r>
              <a:rPr lang="zh-TW" altLang="en-US" sz="1600"/>
              <a:t>位址：</a:t>
            </a:r>
          </a:p>
          <a:p>
            <a:pPr lvl="1" rtl="0"/>
            <a:r>
              <a:rPr lang="zh-TW" altLang="en-US" sz="1600" b="1"/>
              <a:t>來源 </a:t>
            </a:r>
            <a:r>
              <a:rPr lang="en-US" altLang="zh-TW" sz="1600" b="1"/>
              <a:t>IP </a:t>
            </a:r>
            <a:r>
              <a:rPr lang="zh-TW" altLang="en-US" sz="1600" b="1"/>
              <a:t>位址</a:t>
            </a:r>
            <a:r>
              <a:rPr lang="zh-TW" altLang="en-US" sz="1600"/>
              <a:t> </a:t>
            </a:r>
            <a:r>
              <a:rPr lang="en-US" altLang="zh-TW" sz="1600"/>
              <a:t>-</a:t>
            </a:r>
            <a:r>
              <a:rPr lang="zh-TW" altLang="en-US" sz="1600"/>
              <a:t>傳送裝置的 </a:t>
            </a:r>
            <a:r>
              <a:rPr lang="en-US" altLang="zh-TW" sz="1600"/>
              <a:t>IP </a:t>
            </a:r>
            <a:r>
              <a:rPr lang="zh-TW" altLang="en-US" sz="1600"/>
              <a:t>位址，封包的原始來源。 </a:t>
            </a:r>
          </a:p>
          <a:p>
            <a:pPr lvl="1" rtl="0"/>
            <a:r>
              <a:rPr lang="zh-TW" altLang="en-US" sz="1600" b="1"/>
              <a:t>目標 </a:t>
            </a:r>
            <a:r>
              <a:rPr lang="en-US" altLang="zh-TW" sz="1600" b="1"/>
              <a:t>IP </a:t>
            </a:r>
            <a:r>
              <a:rPr lang="zh-TW" altLang="en-US" sz="1600" b="1"/>
              <a:t>位址</a:t>
            </a:r>
            <a:r>
              <a:rPr lang="zh-TW" altLang="en-US" sz="1600"/>
              <a:t> </a:t>
            </a:r>
            <a:r>
              <a:rPr lang="en-US" altLang="zh-TW" sz="1600"/>
              <a:t>-</a:t>
            </a:r>
            <a:r>
              <a:rPr lang="zh-TW" altLang="en-US" sz="1600"/>
              <a:t>接收裝置的 </a:t>
            </a:r>
            <a:r>
              <a:rPr lang="en-US" altLang="zh-TW" sz="1600"/>
              <a:t>IP </a:t>
            </a:r>
            <a:r>
              <a:rPr lang="zh-TW" altLang="en-US" sz="1600"/>
              <a:t>位址，封包的最終目的地。 </a:t>
            </a:r>
          </a:p>
          <a:p>
            <a:pPr marL="0" indent="0">
              <a:buNone/>
            </a:pPr>
            <a:r>
              <a:rPr lang="zh-TW" altLang="en-US" sz="1600"/>
              <a:t>這些位址可能位於相同的連結或遠端。</a:t>
            </a:r>
          </a:p>
          <a:p>
            <a:endParaRPr lang="en-CA" altLang="en-US"/>
          </a:p>
          <a:p>
            <a:pPr marL="0" indent="0">
              <a:buNone/>
            </a:pPr>
            <a:endParaRPr lang="en-CA" altLang="en-US"/>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078225" y="2090112"/>
            <a:ext cx="4880714" cy="26692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投影片編號版面配置區 1"/>
          <p:cNvSpPr>
            <a:spLocks noGrp="1"/>
          </p:cNvSpPr>
          <p:nvPr>
            <p:ph type="sldNum" sz="quarter" idx="4"/>
          </p:nvPr>
        </p:nvSpPr>
        <p:spPr/>
        <p:txBody>
          <a:bodyPr/>
          <a:lstStyle/>
          <a:p>
            <a:pPr defTabSz="385754">
              <a:defRPr/>
            </a:pPr>
            <a:fld id="{2F5CCB13-0A32-4557-88E9-079F0C330695}" type="slidenum">
              <a:rPr lang="en-US" kern="0" smtClean="0">
                <a:solidFill>
                  <a:srgbClr val="595959"/>
                </a:solidFill>
              </a:rPr>
              <a:pPr defTabSz="385754">
                <a:defRPr/>
              </a:pPr>
              <a:t>115</a:t>
            </a:fld>
            <a:endParaRPr lang="en-US" kern="0">
              <a:solidFill>
                <a:srgbClr val="595959"/>
              </a:solidFill>
            </a:endParaRPr>
          </a:p>
        </p:txBody>
      </p:sp>
    </p:spTree>
    <p:extLst>
      <p:ext uri="{BB962C8B-B14F-4D97-AF65-F5344CB8AC3E}">
        <p14:creationId xmlns:p14="http://schemas.microsoft.com/office/powerpoint/2010/main" val="3732986002"/>
      </p:ext>
    </p:extLst>
  </p:cSld>
  <p:clrMapOvr>
    <a:masterClrMapping/>
  </p:clrMapOvr>
  <p:transition spd="slow">
    <p:wipe/>
  </p:transition>
  <p:timing/>
</p:sld>
</file>

<file path=ppt/slides/slide116.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3314" name="Title 1"/>
          <p:cNvSpPr>
            <a:spLocks noGrp="1"/>
          </p:cNvSpPr>
          <p:nvPr>
            <p:ph type="title"/>
          </p:nvPr>
        </p:nvSpPr>
        <p:spPr>
          <a:xfrm>
            <a:off x="0" y="898643"/>
            <a:ext cx="9144000" cy="757551"/>
          </a:xfrm>
        </p:spPr>
        <p:txBody>
          <a:bodyPr>
            <a:normAutofit/>
          </a:bodyPr>
          <a:lstStyle/>
          <a:p>
            <a:r>
              <a:rPr lang="en-US" altLang="zh-TW" sz="3000"/>
              <a:t>3.7</a:t>
            </a:r>
            <a:r>
              <a:rPr lang="zh-TW" altLang="en-US" sz="3000"/>
              <a:t>資料存取</a:t>
            </a:r>
            <a:r>
              <a:rPr lang="en-US" altLang="zh-TW" sz="3000"/>
              <a:t>-</a:t>
            </a:r>
            <a:r>
              <a:rPr lang="zh-TW" altLang="en-US" sz="3000" smtClean="0"/>
              <a:t>數據</a:t>
            </a:r>
            <a:r>
              <a:rPr lang="zh-TW" altLang="en-US" sz="3000"/>
              <a:t>訪問</a:t>
            </a:r>
            <a:r>
              <a:rPr lang="en-US" altLang="zh-TW" sz="3000"/>
              <a:t>-</a:t>
            </a:r>
            <a:r>
              <a:rPr lang="zh-TW" altLang="en-US" sz="3000"/>
              <a:t>第</a:t>
            </a:r>
            <a:r>
              <a:rPr lang="en-US" altLang="zh-TW" sz="3000"/>
              <a:t>3</a:t>
            </a:r>
            <a:r>
              <a:rPr lang="zh-TW" altLang="en-US" sz="3000"/>
              <a:t>層邏輯位址（續） </a:t>
            </a:r>
          </a:p>
        </p:txBody>
      </p:sp>
      <p:sp>
        <p:nvSpPr>
          <p:cNvPr id="13315" name="Content Placeholder 2"/>
          <p:cNvSpPr>
            <a:spLocks noGrp="1"/>
          </p:cNvSpPr>
          <p:nvPr>
            <p:ph idx="1"/>
          </p:nvPr>
        </p:nvSpPr>
        <p:spPr>
          <a:xfrm>
            <a:off x="100014" y="1743075"/>
            <a:ext cx="4303036" cy="4071766"/>
          </a:xfrm>
        </p:spPr>
        <p:txBody>
          <a:bodyPr/>
          <a:lstStyle/>
          <a:p>
            <a:pPr marL="0" indent="0">
              <a:buNone/>
            </a:pPr>
            <a:r>
              <a:rPr lang="en-US" altLang="zh-TW" sz="1600"/>
              <a:t>IP </a:t>
            </a:r>
            <a:r>
              <a:rPr lang="zh-TW" altLang="en-US" sz="1600"/>
              <a:t>位址包含兩部份。</a:t>
            </a:r>
          </a:p>
          <a:p>
            <a:pPr rtl="0">
              <a:buFont typeface="Arial" panose="020b0604020202020204" pitchFamily="34" charset="0"/>
              <a:buChar char="•"/>
            </a:pPr>
            <a:r>
              <a:rPr lang="zh-TW" altLang="en-US" sz="1600" b="1"/>
              <a:t>網路部分 </a:t>
            </a:r>
            <a:r>
              <a:rPr lang="en-US" altLang="zh-TW" sz="1600" b="1"/>
              <a:t>(IPv4) </a:t>
            </a:r>
            <a:r>
              <a:rPr lang="zh-TW" altLang="en-US" sz="1600" b="1"/>
              <a:t>或字首 </a:t>
            </a:r>
            <a:r>
              <a:rPr lang="en-US" altLang="zh-TW" sz="1600" b="1"/>
              <a:t>(IPv6)</a:t>
            </a:r>
          </a:p>
          <a:p>
            <a:pPr lvl="1" rtl="0"/>
            <a:r>
              <a:rPr lang="zh-TW" altLang="en-US" sz="1500"/>
              <a:t>位址最左邊的部分表示 </a:t>
            </a:r>
            <a:r>
              <a:rPr lang="en-US" altLang="zh-TW" sz="1500"/>
              <a:t>IP </a:t>
            </a:r>
            <a:r>
              <a:rPr lang="zh-TW" altLang="en-US" sz="1500"/>
              <a:t>位址為成員的網路群組。</a:t>
            </a:r>
          </a:p>
          <a:p>
            <a:pPr lvl="1" rtl="0"/>
            <a:r>
              <a:rPr lang="zh-TW" altLang="en-US" sz="1500"/>
              <a:t>每個區域網路或 </a:t>
            </a:r>
            <a:r>
              <a:rPr lang="en-US" altLang="zh-TW" sz="1500"/>
              <a:t>WAN </a:t>
            </a:r>
            <a:r>
              <a:rPr lang="zh-TW" altLang="en-US" sz="1500"/>
              <a:t>都會有相同的網路部分。</a:t>
            </a:r>
          </a:p>
          <a:p>
            <a:pPr rtl="0">
              <a:buFont typeface="Arial" panose="020b0604020202020204" pitchFamily="34" charset="0"/>
              <a:buChar char="•"/>
            </a:pPr>
            <a:r>
              <a:rPr lang="zh-TW" altLang="en-US" sz="1600" b="1"/>
              <a:t>主機部分 </a:t>
            </a:r>
            <a:r>
              <a:rPr lang="en-US" altLang="zh-TW" sz="1600" b="1"/>
              <a:t>(IPv4) </a:t>
            </a:r>
            <a:r>
              <a:rPr lang="zh-TW" altLang="en-US" sz="1600" b="1"/>
              <a:t>或介面識別碼 </a:t>
            </a:r>
            <a:r>
              <a:rPr lang="en-US" altLang="zh-TW" sz="1600" b="1"/>
              <a:t>(IPv6)</a:t>
            </a:r>
          </a:p>
          <a:p>
            <a:pPr lvl="1" rtl="0"/>
            <a:r>
              <a:rPr lang="zh-TW" altLang="en-US" sz="1500"/>
              <a:t>位址的其餘部分可識別群組內的特定裝置。 </a:t>
            </a:r>
          </a:p>
          <a:p>
            <a:pPr lvl="1" rtl="0"/>
            <a:r>
              <a:rPr lang="zh-TW" altLang="en-US" sz="1500"/>
              <a:t>此部分對於網路上的每個裝置都是唯一的。</a:t>
            </a:r>
          </a:p>
          <a:p>
            <a:endParaRPr lang="en-CA" altLang="en-US"/>
          </a:p>
          <a:p>
            <a:pPr marL="0" indent="0">
              <a:buNone/>
            </a:pPr>
            <a:endParaRPr lang="en-CA" altLang="en-US"/>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503063" y="2094357"/>
            <a:ext cx="4640938" cy="26692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投影片編號版面配置區 1"/>
          <p:cNvSpPr>
            <a:spLocks noGrp="1"/>
          </p:cNvSpPr>
          <p:nvPr>
            <p:ph type="sldNum" sz="quarter" idx="4"/>
          </p:nvPr>
        </p:nvSpPr>
        <p:spPr/>
        <p:txBody>
          <a:bodyPr/>
          <a:lstStyle/>
          <a:p>
            <a:pPr defTabSz="385754">
              <a:defRPr/>
            </a:pPr>
            <a:fld id="{2F5CCB13-0A32-4557-88E9-079F0C330695}" type="slidenum">
              <a:rPr lang="en-US" kern="0" smtClean="0">
                <a:solidFill>
                  <a:srgbClr val="595959"/>
                </a:solidFill>
              </a:rPr>
              <a:pPr defTabSz="385754">
                <a:defRPr/>
              </a:pPr>
              <a:t>116</a:t>
            </a:fld>
            <a:endParaRPr lang="en-US" kern="0">
              <a:solidFill>
                <a:srgbClr val="595959"/>
              </a:solidFill>
            </a:endParaRPr>
          </a:p>
        </p:txBody>
      </p:sp>
    </p:spTree>
    <p:extLst>
      <p:ext uri="{BB962C8B-B14F-4D97-AF65-F5344CB8AC3E}">
        <p14:creationId xmlns:p14="http://schemas.microsoft.com/office/powerpoint/2010/main" val="112643032"/>
      </p:ext>
    </p:extLst>
  </p:cSld>
  <p:clrMapOvr>
    <a:masterClrMapping/>
  </p:clrMapOvr>
  <p:transition spd="slow">
    <p:wipe/>
  </p:transition>
  <p:timing/>
</p:sld>
</file>

<file path=ppt/slides/slide117.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3314" name="Title 1"/>
          <p:cNvSpPr>
            <a:spLocks noGrp="1"/>
          </p:cNvSpPr>
          <p:nvPr>
            <p:ph type="title"/>
          </p:nvPr>
        </p:nvSpPr>
        <p:spPr>
          <a:xfrm>
            <a:off x="0" y="898643"/>
            <a:ext cx="9144000" cy="819993"/>
          </a:xfrm>
        </p:spPr>
        <p:txBody>
          <a:bodyPr>
            <a:normAutofit/>
          </a:bodyPr>
          <a:lstStyle/>
          <a:p>
            <a:r>
              <a:rPr lang="en-US" altLang="zh-TW" sz="3000"/>
              <a:t>3.7</a:t>
            </a:r>
            <a:r>
              <a:rPr lang="zh-TW" altLang="en-US" sz="3000"/>
              <a:t>資料存取</a:t>
            </a:r>
            <a:r>
              <a:rPr lang="en-US" altLang="zh-TW" sz="3000"/>
              <a:t>-</a:t>
            </a:r>
            <a:r>
              <a:rPr lang="zh-TW" altLang="en-US" sz="3000" smtClean="0"/>
              <a:t>相同</a:t>
            </a:r>
            <a:r>
              <a:rPr lang="zh-TW" altLang="en-US" sz="3000"/>
              <a:t>網路上的資料存取裝置</a:t>
            </a:r>
          </a:p>
        </p:txBody>
      </p:sp>
      <p:sp>
        <p:nvSpPr>
          <p:cNvPr id="13315" name="Content Placeholder 2"/>
          <p:cNvSpPr>
            <a:spLocks noGrp="1"/>
          </p:cNvSpPr>
          <p:nvPr>
            <p:ph idx="1"/>
          </p:nvPr>
        </p:nvSpPr>
        <p:spPr>
          <a:xfrm>
            <a:off x="177156" y="2042313"/>
            <a:ext cx="3788917" cy="3435310"/>
          </a:xfrm>
        </p:spPr>
        <p:txBody>
          <a:bodyPr/>
          <a:lstStyle/>
          <a:p>
            <a:pPr marL="0" indent="0">
              <a:buNone/>
            </a:pPr>
            <a:r>
              <a:rPr lang="zh-TW" altLang="en-US" sz="1600"/>
              <a:t>當裝置位於同一個網路上時，來源和目的地位址的網路部分中會有相同的號碼。</a:t>
            </a:r>
          </a:p>
          <a:p>
            <a:pPr lvl="1" rtl="0"/>
            <a:r>
              <a:rPr lang="en-US" altLang="zh-TW" sz="1600"/>
              <a:t>PC1 – </a:t>
            </a:r>
            <a:r>
              <a:rPr lang="en-US" altLang="zh-TW" sz="1600" u="sng">
                <a:solidFill>
                  <a:schemeClr val="accent6"/>
                </a:solidFill>
              </a:rPr>
              <a:t>192.168.1</a:t>
            </a:r>
            <a:r>
              <a:rPr lang="en-US" altLang="zh-TW" sz="1600"/>
              <a:t>.110</a:t>
            </a:r>
          </a:p>
          <a:p>
            <a:pPr lvl="1" rtl="0"/>
            <a:r>
              <a:rPr lang="en-US" altLang="zh-TW" sz="1600"/>
              <a:t>FTP</a:t>
            </a:r>
            <a:r>
              <a:rPr lang="zh-TW" altLang="en-US" sz="1600"/>
              <a:t>伺服器 </a:t>
            </a:r>
            <a:r>
              <a:rPr lang="en-US" altLang="zh-TW" sz="1600"/>
              <a:t>— </a:t>
            </a:r>
            <a:r>
              <a:rPr lang="en-US" altLang="zh-TW" sz="1600" u="sng">
                <a:solidFill>
                  <a:schemeClr val="accent6"/>
                </a:solidFill>
              </a:rPr>
              <a:t>192.168.1</a:t>
            </a:r>
            <a:r>
              <a:rPr lang="en-US" altLang="zh-TW" sz="1600"/>
              <a:t>.9</a:t>
            </a: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206229" y="1834744"/>
            <a:ext cx="4643258" cy="29809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投影片編號版面配置區 1"/>
          <p:cNvSpPr>
            <a:spLocks noGrp="1"/>
          </p:cNvSpPr>
          <p:nvPr>
            <p:ph type="sldNum" sz="quarter" idx="4"/>
          </p:nvPr>
        </p:nvSpPr>
        <p:spPr/>
        <p:txBody>
          <a:bodyPr/>
          <a:lstStyle/>
          <a:p>
            <a:pPr defTabSz="385754">
              <a:defRPr/>
            </a:pPr>
            <a:fld id="{2F5CCB13-0A32-4557-88E9-079F0C330695}" type="slidenum">
              <a:rPr lang="en-US" kern="0" smtClean="0">
                <a:solidFill>
                  <a:srgbClr val="595959"/>
                </a:solidFill>
              </a:rPr>
              <a:pPr defTabSz="385754">
                <a:defRPr/>
              </a:pPr>
              <a:t>117</a:t>
            </a:fld>
            <a:endParaRPr lang="en-US" kern="0">
              <a:solidFill>
                <a:srgbClr val="595959"/>
              </a:solidFill>
            </a:endParaRPr>
          </a:p>
        </p:txBody>
      </p:sp>
    </p:spTree>
    <p:extLst>
      <p:ext uri="{BB962C8B-B14F-4D97-AF65-F5344CB8AC3E}">
        <p14:creationId xmlns:p14="http://schemas.microsoft.com/office/powerpoint/2010/main" val="542828098"/>
      </p:ext>
    </p:extLst>
  </p:cSld>
  <p:clrMapOvr>
    <a:masterClrMapping/>
  </p:clrMapOvr>
  <p:transition spd="slow">
    <p:wipe/>
  </p:transition>
  <p:timing/>
</p:sld>
</file>

<file path=ppt/slides/slide118.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3314" name="Title 1"/>
          <p:cNvSpPr>
            <a:spLocks noGrp="1"/>
          </p:cNvSpPr>
          <p:nvPr>
            <p:ph type="title"/>
          </p:nvPr>
        </p:nvSpPr>
        <p:spPr>
          <a:xfrm>
            <a:off x="0" y="898643"/>
            <a:ext cx="9144000" cy="819993"/>
          </a:xfrm>
        </p:spPr>
        <p:txBody>
          <a:bodyPr>
            <a:normAutofit/>
          </a:bodyPr>
          <a:lstStyle/>
          <a:p>
            <a:r>
              <a:rPr lang="en-US" altLang="zh-TW" sz="2600"/>
              <a:t>3.7</a:t>
            </a:r>
            <a:r>
              <a:rPr lang="zh-TW" altLang="en-US" sz="2600"/>
              <a:t>資料存取</a:t>
            </a:r>
            <a:r>
              <a:rPr lang="en-US" altLang="zh-TW" sz="2600"/>
              <a:t>-</a:t>
            </a:r>
            <a:r>
              <a:rPr lang="zh-TW" altLang="en-US" sz="2600" smtClean="0"/>
              <a:t>資料</a:t>
            </a:r>
            <a:r>
              <a:rPr lang="zh-TW" altLang="en-US" sz="2600"/>
              <a:t>連結層位址的資料存取角色：相同的 </a:t>
            </a:r>
            <a:r>
              <a:rPr lang="en-US" altLang="zh-TW" sz="2600"/>
              <a:t>IP </a:t>
            </a:r>
            <a:r>
              <a:rPr lang="zh-TW" altLang="en-US" sz="2600"/>
              <a:t>網路</a:t>
            </a:r>
          </a:p>
        </p:txBody>
      </p:sp>
      <p:sp>
        <p:nvSpPr>
          <p:cNvPr id="13315" name="Content Placeholder 2"/>
          <p:cNvSpPr>
            <a:spLocks noGrp="1"/>
          </p:cNvSpPr>
          <p:nvPr>
            <p:ph idx="1"/>
          </p:nvPr>
        </p:nvSpPr>
        <p:spPr>
          <a:xfrm>
            <a:off x="114301" y="1718637"/>
            <a:ext cx="4029075" cy="3435310"/>
          </a:xfrm>
        </p:spPr>
        <p:txBody>
          <a:bodyPr/>
          <a:lstStyle/>
          <a:p>
            <a:pPr marL="0" indent="0">
              <a:buNone/>
            </a:pPr>
            <a:r>
              <a:rPr lang="zh-TW" altLang="en-US" sz="1600"/>
              <a:t>當裝置位於同一個乙太網路上時，資料連結框架會使用目的地 </a:t>
            </a:r>
            <a:r>
              <a:rPr lang="en-US" altLang="zh-TW" sz="1600"/>
              <a:t>NIC </a:t>
            </a:r>
            <a:r>
              <a:rPr lang="zh-TW" altLang="en-US" sz="1600"/>
              <a:t>的實際 </a:t>
            </a:r>
            <a:r>
              <a:rPr lang="en-US" altLang="zh-TW" sz="1600"/>
              <a:t>MAC </a:t>
            </a:r>
            <a:r>
              <a:rPr lang="zh-TW" altLang="en-US" sz="1600"/>
              <a:t>位址。</a:t>
            </a:r>
          </a:p>
          <a:p>
            <a:pPr marL="0" indent="0">
              <a:buNone/>
            </a:pPr>
            <a:r>
              <a:rPr lang="en-US" altLang="zh-TW" sz="1600"/>
              <a:t>MAC </a:t>
            </a:r>
            <a:r>
              <a:rPr lang="zh-TW" altLang="en-US" sz="1600"/>
              <a:t>位址實際嵌入到乙太網路 </a:t>
            </a:r>
            <a:r>
              <a:rPr lang="en-US" altLang="zh-TW" sz="1600"/>
              <a:t>NIC</a:t>
            </a:r>
            <a:r>
              <a:rPr lang="zh-TW" altLang="en-US" sz="1600"/>
              <a:t>，並且是本地定址。</a:t>
            </a:r>
          </a:p>
          <a:p>
            <a:pPr rtl="0">
              <a:buFont typeface="Arial" panose="020b0604020202020204" pitchFamily="34" charset="0"/>
              <a:buChar char="•"/>
            </a:pPr>
            <a:r>
              <a:rPr lang="zh-TW" altLang="en-US" sz="1600"/>
              <a:t>來源 </a:t>
            </a:r>
            <a:r>
              <a:rPr lang="en-US" altLang="zh-TW" sz="1600"/>
              <a:t>MAC </a:t>
            </a:r>
            <a:r>
              <a:rPr lang="zh-TW" altLang="en-US" sz="1600"/>
              <a:t>位址將是連結上建立者的位址。</a:t>
            </a:r>
          </a:p>
          <a:p>
            <a:pPr rtl="0">
              <a:buFont typeface="Arial" panose="020b0604020202020204" pitchFamily="34" charset="0"/>
              <a:buChar char="•"/>
            </a:pPr>
            <a:r>
              <a:rPr lang="zh-TW" altLang="en-US" sz="1600"/>
              <a:t>即使最終目的地是遠端目的地，目的地 </a:t>
            </a:r>
            <a:r>
              <a:rPr lang="en-US" altLang="zh-TW" sz="1600"/>
              <a:t>MAC </a:t>
            </a:r>
            <a:r>
              <a:rPr lang="zh-TW" altLang="en-US" sz="1600"/>
              <a:t>位址將永遠位於與來源相同的連結上。</a:t>
            </a:r>
          </a:p>
          <a:p>
            <a:pPr marL="0" indent="0">
              <a:buNone/>
            </a:pPr>
            <a:endParaRPr lang="en-CA" altLang="en-US"/>
          </a:p>
        </p:txBody>
      </p:sp>
      <p:pic>
        <p:nvPicPr>
          <p:cNvPr id="2" name="Picture 1"/>
          <p:cNvPicPr>
            <a:picLocks noChangeAspect="1"/>
          </p:cNvPicPr>
          <p:nvPr/>
        </p:nvPicPr>
        <p:blipFill>
          <a:blip r:embed="rId3"/>
          <a:stretch>
            <a:fillRect/>
          </a:stretch>
        </p:blipFill>
        <p:spPr>
          <a:xfrm>
            <a:off x="4399441" y="1718637"/>
            <a:ext cx="4472943" cy="2933866"/>
          </a:xfrm>
          <a:prstGeom prst="rect">
            <a:avLst/>
          </a:prstGeom>
        </p:spPr>
      </p:pic>
      <p:sp>
        <p:nvSpPr>
          <p:cNvPr id="3" name="投影片編號版面配置區 2"/>
          <p:cNvSpPr>
            <a:spLocks noGrp="1"/>
          </p:cNvSpPr>
          <p:nvPr>
            <p:ph type="sldNum" sz="quarter" idx="4"/>
          </p:nvPr>
        </p:nvSpPr>
        <p:spPr/>
        <p:txBody>
          <a:bodyPr/>
          <a:lstStyle/>
          <a:p>
            <a:pPr defTabSz="385754">
              <a:defRPr/>
            </a:pPr>
            <a:fld id="{2F5CCB13-0A32-4557-88E9-079F0C330695}" type="slidenum">
              <a:rPr lang="en-US" kern="0" smtClean="0">
                <a:solidFill>
                  <a:srgbClr val="595959"/>
                </a:solidFill>
              </a:rPr>
              <a:pPr defTabSz="385754">
                <a:defRPr/>
              </a:pPr>
              <a:t>118</a:t>
            </a:fld>
            <a:endParaRPr lang="en-US" kern="0">
              <a:solidFill>
                <a:srgbClr val="595959"/>
              </a:solidFill>
            </a:endParaRPr>
          </a:p>
        </p:txBody>
      </p:sp>
    </p:spTree>
    <p:extLst>
      <p:ext uri="{BB962C8B-B14F-4D97-AF65-F5344CB8AC3E}">
        <p14:creationId xmlns:p14="http://schemas.microsoft.com/office/powerpoint/2010/main" val="14359294"/>
      </p:ext>
    </p:extLst>
  </p:cSld>
  <p:clrMapOvr>
    <a:masterClrMapping/>
  </p:clrMapOvr>
  <p:transition spd="slow">
    <p:wipe/>
  </p:transition>
  <p:timing/>
</p:sld>
</file>

<file path=ppt/slides/slide119.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3314" name="Title 1"/>
          <p:cNvSpPr>
            <a:spLocks noGrp="1"/>
          </p:cNvSpPr>
          <p:nvPr>
            <p:ph type="title"/>
          </p:nvPr>
        </p:nvSpPr>
        <p:spPr>
          <a:xfrm>
            <a:off x="1" y="898643"/>
            <a:ext cx="9143999" cy="819993"/>
          </a:xfrm>
        </p:spPr>
        <p:txBody>
          <a:bodyPr>
            <a:normAutofit/>
          </a:bodyPr>
          <a:lstStyle/>
          <a:p>
            <a:r>
              <a:rPr lang="en-US" altLang="zh-TW" sz="3000"/>
              <a:t>3.7</a:t>
            </a:r>
            <a:r>
              <a:rPr lang="zh-TW" altLang="en-US" sz="3000"/>
              <a:t>資料存取</a:t>
            </a:r>
            <a:r>
              <a:rPr lang="en-US" altLang="zh-TW" sz="3000"/>
              <a:t>-</a:t>
            </a:r>
            <a:r>
              <a:rPr lang="zh-TW" altLang="en-US" sz="3000" smtClean="0"/>
              <a:t>遠端</a:t>
            </a:r>
            <a:r>
              <a:rPr lang="zh-TW" altLang="en-US" sz="3000"/>
              <a:t>網路上的資料存取裝置</a:t>
            </a:r>
          </a:p>
        </p:txBody>
      </p:sp>
      <p:sp>
        <p:nvSpPr>
          <p:cNvPr id="13315" name="Content Placeholder 2"/>
          <p:cNvSpPr>
            <a:spLocks noGrp="1"/>
          </p:cNvSpPr>
          <p:nvPr>
            <p:ph idx="1"/>
          </p:nvPr>
        </p:nvSpPr>
        <p:spPr>
          <a:xfrm>
            <a:off x="114301" y="1718637"/>
            <a:ext cx="3935186" cy="3592626"/>
          </a:xfrm>
        </p:spPr>
        <p:txBody>
          <a:bodyPr/>
          <a:lstStyle/>
          <a:p>
            <a:pPr rtl="0">
              <a:buFont typeface="Arial" panose="020b0604020202020204" pitchFamily="34" charset="0"/>
              <a:buChar char="•"/>
            </a:pPr>
            <a:r>
              <a:rPr lang="zh-TW" altLang="en-US" sz="1600"/>
              <a:t>當實際 </a:t>
            </a:r>
            <a:r>
              <a:rPr lang="en-US" altLang="zh-TW" sz="1600"/>
              <a:t>(</a:t>
            </a:r>
            <a:r>
              <a:rPr lang="zh-TW" altLang="en-US" sz="1600"/>
              <a:t>最終</a:t>
            </a:r>
            <a:r>
              <a:rPr lang="en-US" altLang="zh-TW" sz="1600"/>
              <a:t>) </a:t>
            </a:r>
            <a:r>
              <a:rPr lang="zh-TW" altLang="en-US" sz="1600"/>
              <a:t>目的地不在同一個 </a:t>
            </a:r>
            <a:r>
              <a:rPr lang="en-US" altLang="zh-TW" sz="1600"/>
              <a:t>LAN </a:t>
            </a:r>
            <a:r>
              <a:rPr lang="zh-TW" altLang="en-US" sz="1600"/>
              <a:t>上且為遠端時，會發生什麼情況？ </a:t>
            </a:r>
          </a:p>
          <a:p>
            <a:pPr rtl="0">
              <a:buFont typeface="Arial" panose="020b0604020202020204" pitchFamily="34" charset="0"/>
              <a:buChar char="•"/>
            </a:pPr>
            <a:r>
              <a:rPr lang="zh-TW" altLang="en-US" sz="1600"/>
              <a:t>當 </a:t>
            </a:r>
            <a:r>
              <a:rPr lang="en-US" altLang="zh-TW" sz="1600"/>
              <a:t>PC1 </a:t>
            </a:r>
            <a:r>
              <a:rPr lang="zh-TW" altLang="en-US" sz="1600"/>
              <a:t>嘗試到達 </a:t>
            </a:r>
            <a:r>
              <a:rPr lang="en-US" altLang="zh-TW" sz="1600"/>
              <a:t>Web </a:t>
            </a:r>
            <a:r>
              <a:rPr lang="zh-TW" altLang="en-US" sz="1600"/>
              <a:t>服務器時會發生什麼情況？</a:t>
            </a:r>
          </a:p>
          <a:p>
            <a:pPr rtl="0">
              <a:buFont typeface="Arial" panose="020b0604020202020204" pitchFamily="34" charset="0"/>
              <a:buChar char="•"/>
            </a:pPr>
            <a:r>
              <a:rPr lang="zh-TW" altLang="en-US" sz="1600"/>
              <a:t>這是否會影響網路和資料連結層？</a:t>
            </a:r>
          </a:p>
          <a:p>
            <a:pPr marL="142871" lvl="1" indent="0">
              <a:buNone/>
            </a:pPr>
            <a:endParaRPr lang="en-CA" altLang="en-US"/>
          </a:p>
          <a:p>
            <a:pPr marL="0" indent="0">
              <a:buNone/>
            </a:pPr>
            <a:endParaRPr lang="en-CA" altLang="en-US"/>
          </a:p>
        </p:txBody>
      </p:sp>
      <p:pic>
        <p:nvPicPr>
          <p:cNvPr id="3" name="Picture 2"/>
          <p:cNvPicPr>
            <a:picLocks noChangeAspect="1"/>
          </p:cNvPicPr>
          <p:nvPr/>
        </p:nvPicPr>
        <p:blipFill>
          <a:blip r:embed="rId3"/>
          <a:stretch>
            <a:fillRect/>
          </a:stretch>
        </p:blipFill>
        <p:spPr>
          <a:xfrm>
            <a:off x="4143376" y="1894601"/>
            <a:ext cx="4884533" cy="3240700"/>
          </a:xfrm>
          <a:prstGeom prst="rect">
            <a:avLst/>
          </a:prstGeom>
        </p:spPr>
      </p:pic>
      <p:sp>
        <p:nvSpPr>
          <p:cNvPr id="2" name="投影片編號版面配置區 1"/>
          <p:cNvSpPr>
            <a:spLocks noGrp="1"/>
          </p:cNvSpPr>
          <p:nvPr>
            <p:ph type="sldNum" sz="quarter" idx="4"/>
          </p:nvPr>
        </p:nvSpPr>
        <p:spPr/>
        <p:txBody>
          <a:bodyPr/>
          <a:lstStyle/>
          <a:p>
            <a:pPr defTabSz="385754">
              <a:defRPr/>
            </a:pPr>
            <a:fld id="{2F5CCB13-0A32-4557-88E9-079F0C330695}" type="slidenum">
              <a:rPr lang="en-US" kern="0" smtClean="0">
                <a:solidFill>
                  <a:srgbClr val="595959"/>
                </a:solidFill>
              </a:rPr>
              <a:pPr defTabSz="385754">
                <a:defRPr/>
              </a:pPr>
              <a:t>119</a:t>
            </a:fld>
            <a:endParaRPr lang="en-US" kern="0">
              <a:solidFill>
                <a:srgbClr val="595959"/>
              </a:solidFill>
            </a:endParaRPr>
          </a:p>
        </p:txBody>
      </p:sp>
    </p:spTree>
    <p:extLst>
      <p:ext uri="{BB962C8B-B14F-4D97-AF65-F5344CB8AC3E}">
        <p14:creationId xmlns:p14="http://schemas.microsoft.com/office/powerpoint/2010/main" val="1424673728"/>
      </p:ext>
    </p:extLst>
  </p:cSld>
  <p:clrMapOvr>
    <a:masterClrMapping/>
  </p:clrMapOvr>
  <p:transition spd="slow">
    <p:wipe/>
  </p:transition>
  <p:timing/>
</p:sld>
</file>

<file path=ppt/slides/slide12.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3314" name="Title 1"/>
          <p:cNvSpPr>
            <a:spLocks noGrp="1"/>
          </p:cNvSpPr>
          <p:nvPr>
            <p:ph type="title"/>
          </p:nvPr>
        </p:nvSpPr>
        <p:spPr/>
        <p:txBody>
          <a:bodyPr>
            <a:normAutofit/>
          </a:bodyPr>
          <a:lstStyle/>
          <a:p>
            <a:r>
              <a:rPr lang="en-US" altLang="zh-TW" sz="3000"/>
              <a:t>1.3</a:t>
            </a:r>
            <a:r>
              <a:rPr lang="zh-TW" altLang="en-US" sz="3000"/>
              <a:t>網路表現法和拓</a:t>
            </a:r>
            <a:r>
              <a:rPr lang="zh-TW" altLang="en-US" sz="3000" smtClean="0"/>
              <a:t>譜</a:t>
            </a:r>
            <a:r>
              <a:rPr lang="en-US" altLang="zh-TW" sz="3000" smtClean="0"/>
              <a:t>-</a:t>
            </a:r>
            <a:r>
              <a:rPr lang="zh-TW" altLang="en-US" sz="3000" smtClean="0"/>
              <a:t>拓樸</a:t>
            </a:r>
            <a:r>
              <a:rPr lang="zh-TW" altLang="en-US" sz="3000"/>
              <a:t>圖</a:t>
            </a:r>
          </a:p>
        </p:txBody>
      </p:sp>
      <p:sp>
        <p:nvSpPr>
          <p:cNvPr id="13315" name="Content Placeholder 2"/>
          <p:cNvSpPr>
            <a:spLocks noGrp="1"/>
          </p:cNvSpPr>
          <p:nvPr>
            <p:ph idx="1"/>
          </p:nvPr>
        </p:nvSpPr>
        <p:spPr>
          <a:xfrm>
            <a:off x="283941" y="1654960"/>
            <a:ext cx="4062002" cy="740468"/>
          </a:xfrm>
        </p:spPr>
        <p:txBody>
          <a:bodyPr>
            <a:normAutofit fontScale="92500" lnSpcReduction="10000"/>
          </a:bodyPr>
          <a:lstStyle/>
          <a:p>
            <a:pPr marL="0" indent="0">
              <a:buNone/>
            </a:pPr>
            <a:r>
              <a:rPr lang="zh-TW"/>
              <a:t>實體拓撲圖說明中介裝置和纜線安裝的實體位置。</a:t>
            </a:r>
          </a:p>
          <a:p>
            <a:pPr lvl="1"/>
            <a:endParaRPr lang="en-CA" altLang="en-US"/>
          </a:p>
          <a:p>
            <a:pPr lvl="1"/>
            <a:endParaRPr lang="en-CA" altLang="en-US"/>
          </a:p>
          <a:p>
            <a:pPr lvl="1"/>
            <a:endParaRPr lang="en-CA" altLang="en-US"/>
          </a:p>
          <a:p>
            <a:pPr lvl="1"/>
            <a:endParaRPr lang="en-CA" altLang="en-US"/>
          </a:p>
          <a:p>
            <a:pPr lvl="1"/>
            <a:endParaRPr lang="en-CA" altLang="en-US"/>
          </a:p>
          <a:p>
            <a:pPr lvl="1"/>
            <a:endParaRPr lang="en-CA" altLang="en-US"/>
          </a:p>
        </p:txBody>
      </p:sp>
      <p:pic>
        <p:nvPicPr>
          <p:cNvPr id="3" name="Picture 2"/>
          <p:cNvPicPr>
            <a:picLocks noChangeAspect="1"/>
          </p:cNvPicPr>
          <p:nvPr/>
        </p:nvPicPr>
        <p:blipFill>
          <a:blip r:embed="rId3"/>
          <a:stretch>
            <a:fillRect/>
          </a:stretch>
        </p:blipFill>
        <p:spPr>
          <a:xfrm>
            <a:off x="283941" y="2569361"/>
            <a:ext cx="4168325" cy="2681535"/>
          </a:xfrm>
          <a:prstGeom prst="rect">
            <a:avLst/>
          </a:prstGeom>
        </p:spPr>
      </p:pic>
      <p:sp>
        <p:nvSpPr>
          <p:cNvPr id="2" name="Rectangle 1"/>
          <p:cNvSpPr/>
          <p:nvPr/>
        </p:nvSpPr>
        <p:spPr>
          <a:xfrm>
            <a:off x="4911704" y="1613494"/>
            <a:ext cx="4232297" cy="738664"/>
          </a:xfrm>
          <a:prstGeom prst="rect">
            <a:avLst/>
          </a:prstGeom>
        </p:spPr>
        <p:txBody>
          <a:bodyPr wrap="square">
            <a:spAutoFit/>
          </a:bodyPr>
          <a:lstStyle/>
          <a:p>
            <a:pPr rtl="0"/>
            <a:r>
              <a:rPr lang="zh-TW" altLang="en-US" sz="2100">
                <a:solidFill>
                  <a:srgbClr val="000000"/>
                </a:solidFill>
                <a:latin typeface="Times New Roman" panose="02020603050405020304" pitchFamily="18" charset="0"/>
                <a:ea typeface="標楷體" panose="03000509000000000000" pitchFamily="65" charset="-120"/>
              </a:rPr>
              <a:t>邏輯拓撲圖說明設備，端口和網路的定址方案。</a:t>
            </a:r>
          </a:p>
        </p:txBody>
      </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4582417" y="2569361"/>
            <a:ext cx="3971993" cy="26769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投影片編號版面配置區 3"/>
          <p:cNvSpPr>
            <a:spLocks noGrp="1"/>
          </p:cNvSpPr>
          <p:nvPr>
            <p:ph type="sldNum" sz="quarter" idx="4"/>
          </p:nvPr>
        </p:nvSpPr>
        <p:spPr/>
        <p:txBody>
          <a:bodyPr/>
          <a:lstStyle/>
          <a:p>
            <a:pPr defTabSz="385754">
              <a:defRPr/>
            </a:pPr>
            <a:fld id="{2F5CCB13-0A32-4557-88E9-079F0C330695}" type="slidenum">
              <a:rPr lang="en-US" kern="0" smtClean="0">
                <a:solidFill>
                  <a:srgbClr val="595959"/>
                </a:solidFill>
              </a:rPr>
              <a:pPr defTabSz="385754">
                <a:defRPr/>
              </a:pPr>
              <a:t>12</a:t>
            </a:fld>
            <a:endParaRPr lang="en-US" kern="0">
              <a:solidFill>
                <a:srgbClr val="595959"/>
              </a:solidFill>
            </a:endParaRPr>
          </a:p>
        </p:txBody>
      </p:sp>
    </p:spTree>
    <p:extLst>
      <p:ext uri="{BB962C8B-B14F-4D97-AF65-F5344CB8AC3E}">
        <p14:creationId xmlns:p14="http://schemas.microsoft.com/office/powerpoint/2010/main" val="1474509106"/>
      </p:ext>
    </p:extLst>
  </p:cSld>
  <p:clrMapOvr>
    <a:masterClrMapping/>
  </p:clrMapOvr>
  <p:transition spd="slow">
    <p:wipe/>
  </p:transition>
  <p:timing/>
</p:sld>
</file>

<file path=ppt/slides/slide120.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3314" name="Title 1"/>
          <p:cNvSpPr>
            <a:spLocks noGrp="1"/>
          </p:cNvSpPr>
          <p:nvPr>
            <p:ph type="title"/>
          </p:nvPr>
        </p:nvSpPr>
        <p:spPr>
          <a:xfrm>
            <a:off x="1" y="898643"/>
            <a:ext cx="9144000" cy="819993"/>
          </a:xfrm>
        </p:spPr>
        <p:txBody>
          <a:bodyPr>
            <a:normAutofit/>
          </a:bodyPr>
          <a:lstStyle/>
          <a:p>
            <a:r>
              <a:rPr lang="en-US" altLang="zh-TW" sz="3000"/>
              <a:t>3.7</a:t>
            </a:r>
            <a:r>
              <a:rPr lang="zh-TW" altLang="en-US" sz="3000"/>
              <a:t>資料存取</a:t>
            </a:r>
            <a:r>
              <a:rPr lang="en-US" altLang="zh-TW" sz="3000"/>
              <a:t>-</a:t>
            </a:r>
            <a:r>
              <a:rPr lang="zh-TW" altLang="en-US" sz="3000" smtClean="0"/>
              <a:t>網路</a:t>
            </a:r>
            <a:r>
              <a:rPr lang="zh-TW" altLang="en-US" sz="3000"/>
              <a:t>層位址的資料存取角色</a:t>
            </a:r>
          </a:p>
        </p:txBody>
      </p:sp>
      <p:sp>
        <p:nvSpPr>
          <p:cNvPr id="13315" name="Content Placeholder 2"/>
          <p:cNvSpPr>
            <a:spLocks noGrp="1"/>
          </p:cNvSpPr>
          <p:nvPr>
            <p:ph idx="1"/>
          </p:nvPr>
        </p:nvSpPr>
        <p:spPr>
          <a:xfrm>
            <a:off x="114301" y="1718637"/>
            <a:ext cx="3862788" cy="3592626"/>
          </a:xfrm>
        </p:spPr>
        <p:txBody>
          <a:bodyPr/>
          <a:lstStyle/>
          <a:p>
            <a:pPr marL="0" indent="0">
              <a:buNone/>
            </a:pPr>
            <a:r>
              <a:rPr lang="zh-TW" altLang="en-US" sz="1600"/>
              <a:t>當來源和目的地具有不同的網路部分時，這表示它們位於不同的網路上。</a:t>
            </a:r>
          </a:p>
          <a:p>
            <a:pPr lvl="1" rtl="0"/>
            <a:r>
              <a:rPr lang="en-US" altLang="zh-TW" sz="1600"/>
              <a:t>PC1 – 192.168.1</a:t>
            </a:r>
          </a:p>
          <a:p>
            <a:pPr lvl="1" rtl="0"/>
            <a:r>
              <a:rPr lang="zh-TW" altLang="en-US" sz="1600"/>
              <a:t>網頁伺服器 </a:t>
            </a:r>
            <a:r>
              <a:rPr lang="en-US" altLang="zh-TW" sz="1600"/>
              <a:t>— 172.16.1</a:t>
            </a:r>
          </a:p>
          <a:p>
            <a:pPr marL="0" indent="0">
              <a:buNone/>
            </a:pPr>
            <a:endParaRPr lang="en-CA" altLang="en-US"/>
          </a:p>
          <a:p>
            <a:pPr marL="0" indent="0">
              <a:buNone/>
            </a:pPr>
            <a:endParaRPr lang="en-CA" altLang="en-US"/>
          </a:p>
        </p:txBody>
      </p:sp>
      <p:pic>
        <p:nvPicPr>
          <p:cNvPr id="3" name="Picture 2"/>
          <p:cNvPicPr>
            <a:picLocks noChangeAspect="1"/>
          </p:cNvPicPr>
          <p:nvPr/>
        </p:nvPicPr>
        <p:blipFill>
          <a:blip r:embed="rId3"/>
          <a:stretch>
            <a:fillRect/>
          </a:stretch>
        </p:blipFill>
        <p:spPr>
          <a:xfrm>
            <a:off x="4143376" y="1894601"/>
            <a:ext cx="4884533" cy="3240700"/>
          </a:xfrm>
          <a:prstGeom prst="rect">
            <a:avLst/>
          </a:prstGeom>
        </p:spPr>
      </p:pic>
      <p:sp>
        <p:nvSpPr>
          <p:cNvPr id="2" name="投影片編號版面配置區 1"/>
          <p:cNvSpPr>
            <a:spLocks noGrp="1"/>
          </p:cNvSpPr>
          <p:nvPr>
            <p:ph type="sldNum" sz="quarter" idx="4"/>
          </p:nvPr>
        </p:nvSpPr>
        <p:spPr/>
        <p:txBody>
          <a:bodyPr/>
          <a:lstStyle/>
          <a:p>
            <a:pPr defTabSz="385754">
              <a:defRPr/>
            </a:pPr>
            <a:fld id="{2F5CCB13-0A32-4557-88E9-079F0C330695}" type="slidenum">
              <a:rPr lang="en-US" kern="0" smtClean="0">
                <a:solidFill>
                  <a:srgbClr val="595959"/>
                </a:solidFill>
              </a:rPr>
              <a:pPr defTabSz="385754">
                <a:defRPr/>
              </a:pPr>
              <a:t>120</a:t>
            </a:fld>
            <a:endParaRPr lang="en-US" kern="0">
              <a:solidFill>
                <a:srgbClr val="595959"/>
              </a:solidFill>
            </a:endParaRPr>
          </a:p>
        </p:txBody>
      </p:sp>
    </p:spTree>
    <p:extLst>
      <p:ext uri="{BB962C8B-B14F-4D97-AF65-F5344CB8AC3E}">
        <p14:creationId xmlns:p14="http://schemas.microsoft.com/office/powerpoint/2010/main" val="1914747990"/>
      </p:ext>
    </p:extLst>
  </p:cSld>
  <p:clrMapOvr>
    <a:masterClrMapping/>
  </p:clrMapOvr>
  <p:transition spd="slow">
    <p:wipe/>
  </p:transition>
  <p:timing/>
</p:sld>
</file>

<file path=ppt/slides/slide121.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3314" name="Title 1"/>
          <p:cNvSpPr>
            <a:spLocks noGrp="1"/>
          </p:cNvSpPr>
          <p:nvPr>
            <p:ph type="title"/>
          </p:nvPr>
        </p:nvSpPr>
        <p:spPr>
          <a:xfrm>
            <a:off x="1" y="898644"/>
            <a:ext cx="9144000" cy="743794"/>
          </a:xfrm>
        </p:spPr>
        <p:txBody>
          <a:bodyPr>
            <a:normAutofit/>
          </a:bodyPr>
          <a:lstStyle/>
          <a:p>
            <a:r>
              <a:rPr lang="en-US" altLang="zh-TW" sz="2600"/>
              <a:t>3.7</a:t>
            </a:r>
            <a:r>
              <a:rPr lang="zh-TW" altLang="en-US" sz="2600"/>
              <a:t>資料存取</a:t>
            </a:r>
            <a:r>
              <a:rPr lang="en-US" altLang="zh-TW" sz="2600"/>
              <a:t>-</a:t>
            </a:r>
            <a:r>
              <a:rPr lang="zh-TW" altLang="en-US" sz="2600" smtClean="0"/>
              <a:t>資料</a:t>
            </a:r>
            <a:r>
              <a:rPr lang="zh-TW" altLang="en-US" sz="2600"/>
              <a:t>連結層位址的資料存取角色：不同的 </a:t>
            </a:r>
            <a:r>
              <a:rPr lang="en-US" altLang="zh-TW" sz="2600"/>
              <a:t>IP </a:t>
            </a:r>
            <a:r>
              <a:rPr lang="zh-TW" altLang="en-US" sz="2600"/>
              <a:t>網路</a:t>
            </a:r>
          </a:p>
        </p:txBody>
      </p:sp>
      <p:sp>
        <p:nvSpPr>
          <p:cNvPr id="13315" name="Content Placeholder 2"/>
          <p:cNvSpPr>
            <a:spLocks noGrp="1"/>
          </p:cNvSpPr>
          <p:nvPr>
            <p:ph idx="1"/>
          </p:nvPr>
        </p:nvSpPr>
        <p:spPr>
          <a:xfrm>
            <a:off x="114302" y="1642438"/>
            <a:ext cx="4036523" cy="3901113"/>
          </a:xfrm>
        </p:spPr>
        <p:txBody>
          <a:bodyPr>
            <a:normAutofit fontScale="92500" lnSpcReduction="20000"/>
          </a:bodyPr>
          <a:lstStyle/>
          <a:p>
            <a:pPr marL="0" indent="0">
              <a:buNone/>
            </a:pPr>
            <a:r>
              <a:rPr lang="zh-TW"/>
              <a:t>當最終目的地為遠端時，第 3 層將提供第 2 層與本機預設閘道 IP 位址 (也稱為路由器位址)。</a:t>
            </a:r>
          </a:p>
          <a:p>
            <a:pPr rtl="0">
              <a:buFont typeface="Arial" panose="020b0604020202020204" pitchFamily="34" charset="0"/>
              <a:buChar char="•"/>
            </a:pPr>
            <a:r>
              <a:rPr lang="zh-TW"/>
              <a:t>預設閘道 (DGW) 是屬於此 LAN 的一部分的路由器介面 IP 位址，將成為所有其他遠端位置的 “門” 或 “閘道”。</a:t>
            </a:r>
          </a:p>
          <a:p>
            <a:pPr rtl="0">
              <a:buFont typeface="Arial" panose="020b0604020202020204" pitchFamily="34" charset="0"/>
              <a:buChar char="•"/>
            </a:pPr>
            <a:r>
              <a:rPr lang="zh-TW"/>
              <a:t>必須告知 LAN 上的所有裝置此位址，否則它們的流量僅限於 LAN。 </a:t>
            </a:r>
          </a:p>
          <a:p>
            <a:pPr rtl="0">
              <a:buFont typeface="Arial" panose="020b0604020202020204" pitchFamily="34" charset="0"/>
              <a:buChar char="•"/>
            </a:pPr>
            <a:r>
              <a:rPr lang="zh-TW"/>
              <a:t>一旦 PC1 上的第 2 層轉送到預設閘道 (路由器)，路由器就可以開始將資訊傳送到實際目的地的路由程序。 </a:t>
            </a:r>
          </a:p>
          <a:p>
            <a:pPr marL="0" indent="0">
              <a:buNone/>
            </a:pPr>
            <a:endParaRPr lang="en-CA" altLang="en-US"/>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150825" y="2045970"/>
            <a:ext cx="4878875" cy="33101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投影片編號版面配置區 1"/>
          <p:cNvSpPr>
            <a:spLocks noGrp="1"/>
          </p:cNvSpPr>
          <p:nvPr>
            <p:ph type="sldNum" sz="quarter" idx="4"/>
          </p:nvPr>
        </p:nvSpPr>
        <p:spPr/>
        <p:txBody>
          <a:bodyPr/>
          <a:lstStyle/>
          <a:p>
            <a:pPr defTabSz="385754">
              <a:defRPr/>
            </a:pPr>
            <a:fld id="{2F5CCB13-0A32-4557-88E9-079F0C330695}" type="slidenum">
              <a:rPr lang="en-US" kern="0" smtClean="0">
                <a:solidFill>
                  <a:srgbClr val="595959"/>
                </a:solidFill>
              </a:rPr>
              <a:pPr defTabSz="385754">
                <a:defRPr/>
              </a:pPr>
              <a:t>121</a:t>
            </a:fld>
            <a:endParaRPr lang="en-US" kern="0">
              <a:solidFill>
                <a:srgbClr val="595959"/>
              </a:solidFill>
            </a:endParaRPr>
          </a:p>
        </p:txBody>
      </p:sp>
    </p:spTree>
    <p:extLst>
      <p:ext uri="{BB962C8B-B14F-4D97-AF65-F5344CB8AC3E}">
        <p14:creationId xmlns:p14="http://schemas.microsoft.com/office/powerpoint/2010/main" val="4089694478"/>
      </p:ext>
    </p:extLst>
  </p:cSld>
  <p:clrMapOvr>
    <a:masterClrMapping/>
  </p:clrMapOvr>
  <p:transition spd="slow">
    <p:wipe/>
  </p:transition>
  <p:timing/>
</p:sld>
</file>

<file path=ppt/slides/slide122.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3314" name="Title 1"/>
          <p:cNvSpPr>
            <a:spLocks noGrp="1"/>
          </p:cNvSpPr>
          <p:nvPr>
            <p:ph type="title"/>
          </p:nvPr>
        </p:nvSpPr>
        <p:spPr>
          <a:xfrm>
            <a:off x="1" y="898644"/>
            <a:ext cx="9144000" cy="995957"/>
          </a:xfrm>
        </p:spPr>
        <p:txBody>
          <a:bodyPr>
            <a:normAutofit/>
          </a:bodyPr>
          <a:lstStyle/>
          <a:p>
            <a:r>
              <a:rPr lang="en-US" altLang="zh-TW"/>
              <a:t>3.7</a:t>
            </a:r>
            <a:r>
              <a:rPr lang="zh-TW" altLang="en-US"/>
              <a:t>資料存取</a:t>
            </a:r>
            <a:r>
              <a:rPr lang="en-US" altLang="zh-TW"/>
              <a:t>-</a:t>
            </a:r>
            <a:r>
              <a:rPr lang="zh-TW" altLang="en-US" smtClean="0"/>
              <a:t>資料</a:t>
            </a:r>
            <a:r>
              <a:rPr lang="zh-TW" altLang="en-US"/>
              <a:t>連結層位址的資料存取角色：不同的 </a:t>
            </a:r>
            <a:r>
              <a:rPr lang="en-US" altLang="zh-TW"/>
              <a:t>IP </a:t>
            </a:r>
            <a:r>
              <a:rPr lang="zh-TW" altLang="en-US"/>
              <a:t>網路 </a:t>
            </a:r>
            <a:r>
              <a:rPr lang="en-US" altLang="zh-TW"/>
              <a:t>(</a:t>
            </a:r>
            <a:r>
              <a:rPr lang="zh-TW" altLang="en-US"/>
              <a:t>續</a:t>
            </a:r>
            <a:r>
              <a:rPr lang="en-US" altLang="zh-TW"/>
              <a:t>) </a:t>
            </a:r>
          </a:p>
        </p:txBody>
      </p:sp>
      <p:sp>
        <p:nvSpPr>
          <p:cNvPr id="13315" name="Content Placeholder 2"/>
          <p:cNvSpPr>
            <a:spLocks noGrp="1"/>
          </p:cNvSpPr>
          <p:nvPr>
            <p:ph idx="1"/>
          </p:nvPr>
        </p:nvSpPr>
        <p:spPr>
          <a:xfrm>
            <a:off x="114301" y="1972819"/>
            <a:ext cx="3935186" cy="3632702"/>
          </a:xfrm>
        </p:spPr>
        <p:txBody>
          <a:bodyPr/>
          <a:lstStyle/>
          <a:p>
            <a:pPr rtl="0">
              <a:buFont typeface="Arial" panose="020b0604020202020204" pitchFamily="34" charset="0"/>
              <a:buChar char="•"/>
            </a:pPr>
            <a:r>
              <a:rPr lang="zh-TW" altLang="en-US" sz="1600"/>
              <a:t>資料連結位址是本機位址，因此它會有每個連結的來源和目的地。</a:t>
            </a:r>
          </a:p>
          <a:p>
            <a:pPr rtl="0">
              <a:buFont typeface="Arial" panose="020b0604020202020204" pitchFamily="34" charset="0"/>
              <a:buChar char="•"/>
            </a:pPr>
            <a:r>
              <a:rPr lang="zh-TW" altLang="en-US" sz="1600"/>
              <a:t>第一個區段的 </a:t>
            </a:r>
            <a:r>
              <a:rPr lang="en-US" altLang="zh-TW" sz="1600"/>
              <a:t>MAC </a:t>
            </a:r>
            <a:r>
              <a:rPr lang="zh-TW" altLang="en-US" sz="1600"/>
              <a:t>位址是：</a:t>
            </a:r>
          </a:p>
          <a:p>
            <a:pPr lvl="1" rtl="0"/>
            <a:r>
              <a:rPr lang="zh-TW" altLang="en-US" sz="1600"/>
              <a:t>來源 </a:t>
            </a:r>
            <a:r>
              <a:rPr lang="en-US" altLang="zh-TW" sz="1600"/>
              <a:t>— AA-AA-AA-AA-AA-AA (PC1) </a:t>
            </a:r>
            <a:r>
              <a:rPr lang="zh-TW" altLang="en-US" sz="1600"/>
              <a:t>傳送框架。</a:t>
            </a:r>
          </a:p>
          <a:p>
            <a:pPr lvl="1" rtl="0"/>
            <a:r>
              <a:rPr lang="zh-TW" altLang="en-US" sz="1600"/>
              <a:t>目的地 </a:t>
            </a:r>
            <a:r>
              <a:rPr lang="en-US" altLang="zh-TW" sz="1600"/>
              <a:t>— 11-11-11-11-11-11 (R1-</a:t>
            </a:r>
            <a:r>
              <a:rPr lang="zh-TW" altLang="en-US" sz="1600"/>
              <a:t>預設閘道 </a:t>
            </a:r>
            <a:r>
              <a:rPr lang="en-US" altLang="zh-TW" sz="1600"/>
              <a:t>MAC) </a:t>
            </a:r>
            <a:r>
              <a:rPr lang="zh-TW" altLang="en-US" sz="1600"/>
              <a:t>接收框架。</a:t>
            </a:r>
          </a:p>
          <a:p>
            <a:pPr marL="0" indent="0">
              <a:buNone/>
            </a:pPr>
            <a:r>
              <a:rPr lang="zh-TW" b="1"/>
              <a:t>注意： </a:t>
            </a:r>
            <a:r>
              <a:rPr lang="zh-TW"/>
              <a:t>雖然 L2 本機位址會從連結變更為連結或跳至躍點，但 L3 位址會維持不變。 </a:t>
            </a:r>
          </a:p>
          <a:p>
            <a:endParaRPr lang="en-CA" altLang="en-US"/>
          </a:p>
          <a:p>
            <a:pPr marL="0" indent="0">
              <a:buNone/>
            </a:pPr>
            <a:endParaRPr lang="en-CA" altLang="en-US"/>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482060" y="1731777"/>
            <a:ext cx="4215838" cy="26974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投影片編號版面配置區 1"/>
          <p:cNvSpPr>
            <a:spLocks noGrp="1"/>
          </p:cNvSpPr>
          <p:nvPr>
            <p:ph type="sldNum" sz="quarter" idx="4"/>
          </p:nvPr>
        </p:nvSpPr>
        <p:spPr/>
        <p:txBody>
          <a:bodyPr/>
          <a:lstStyle/>
          <a:p>
            <a:pPr defTabSz="385754">
              <a:defRPr/>
            </a:pPr>
            <a:fld id="{2F5CCB13-0A32-4557-88E9-079F0C330695}" type="slidenum">
              <a:rPr lang="en-US" kern="0" smtClean="0">
                <a:solidFill>
                  <a:srgbClr val="595959"/>
                </a:solidFill>
              </a:rPr>
              <a:pPr defTabSz="385754">
                <a:defRPr/>
              </a:pPr>
              <a:t>122</a:t>
            </a:fld>
            <a:endParaRPr lang="en-US" kern="0">
              <a:solidFill>
                <a:srgbClr val="595959"/>
              </a:solidFill>
            </a:endParaRPr>
          </a:p>
        </p:txBody>
      </p:sp>
    </p:spTree>
    <p:extLst>
      <p:ext uri="{BB962C8B-B14F-4D97-AF65-F5344CB8AC3E}">
        <p14:creationId xmlns:p14="http://schemas.microsoft.com/office/powerpoint/2010/main" val="354763323"/>
      </p:ext>
    </p:extLst>
  </p:cSld>
  <p:clrMapOvr>
    <a:masterClrMapping/>
  </p:clrMapOvr>
  <p:transition spd="slow">
    <p:wipe/>
  </p:transition>
  <p:timing/>
</p:sld>
</file>

<file path=ppt/slides/slide123.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3314" name="Title 1"/>
          <p:cNvSpPr>
            <a:spLocks noGrp="1"/>
          </p:cNvSpPr>
          <p:nvPr>
            <p:ph type="title"/>
          </p:nvPr>
        </p:nvSpPr>
        <p:spPr>
          <a:xfrm>
            <a:off x="1" y="857251"/>
            <a:ext cx="5200649" cy="861386"/>
          </a:xfrm>
        </p:spPr>
        <p:txBody>
          <a:bodyPr>
            <a:noAutofit/>
          </a:bodyPr>
          <a:lstStyle/>
          <a:p>
            <a:r>
              <a:rPr lang="en-US" altLang="zh-TW" sz="3000" smtClean="0"/>
              <a:t>3.7</a:t>
            </a:r>
            <a:r>
              <a:rPr lang="zh-TW" altLang="en-US" sz="3000" smtClean="0"/>
              <a:t>資料</a:t>
            </a:r>
            <a:r>
              <a:rPr lang="zh-TW" altLang="en-US" sz="3000"/>
              <a:t>存取</a:t>
            </a:r>
            <a:r>
              <a:rPr lang="en-US" altLang="zh-TW" sz="3000"/>
              <a:t>-</a:t>
            </a:r>
            <a:r>
              <a:rPr lang="zh-TW" altLang="en-US" sz="3000"/>
              <a:t>資料連結位址</a:t>
            </a:r>
          </a:p>
        </p:txBody>
      </p:sp>
      <p:sp>
        <p:nvSpPr>
          <p:cNvPr id="13315" name="Content Placeholder 2"/>
          <p:cNvSpPr>
            <a:spLocks noGrp="1"/>
          </p:cNvSpPr>
          <p:nvPr>
            <p:ph idx="1"/>
          </p:nvPr>
        </p:nvSpPr>
        <p:spPr>
          <a:xfrm>
            <a:off x="161926" y="1718638"/>
            <a:ext cx="8505825" cy="1676504"/>
          </a:xfrm>
        </p:spPr>
        <p:txBody>
          <a:bodyPr/>
          <a:lstStyle/>
          <a:p>
            <a:pPr rtl="0">
              <a:buFont typeface="Arial" panose="020b0604020202020204" pitchFamily="34" charset="0"/>
              <a:buChar char="•"/>
            </a:pPr>
            <a:r>
              <a:rPr lang="zh-TW" altLang="en-US" sz="1600"/>
              <a:t>由於資料連結位址是本機定址，因此它會針對前往目的地的每個航段或跳線，具有來源和目的地。</a:t>
            </a:r>
          </a:p>
          <a:p>
            <a:pPr rtl="0">
              <a:buFont typeface="Arial" panose="020b0604020202020204" pitchFamily="34" charset="0"/>
              <a:buChar char="•"/>
            </a:pPr>
            <a:r>
              <a:rPr lang="zh-TW" altLang="en-US" sz="1600"/>
              <a:t>第一個區段的 </a:t>
            </a:r>
            <a:r>
              <a:rPr lang="en-US" altLang="zh-TW" sz="1600"/>
              <a:t>MAC </a:t>
            </a:r>
            <a:r>
              <a:rPr lang="zh-TW" altLang="en-US" sz="1600"/>
              <a:t>位址是：</a:t>
            </a:r>
          </a:p>
          <a:p>
            <a:pPr lvl="1" rtl="0"/>
            <a:r>
              <a:rPr lang="zh-TW" altLang="en-US" sz="1600"/>
              <a:t>來源 </a:t>
            </a:r>
            <a:r>
              <a:rPr lang="en-US" altLang="zh-TW" sz="1600"/>
              <a:t>— (PC1 NIC) </a:t>
            </a:r>
            <a:r>
              <a:rPr lang="zh-TW" altLang="en-US" sz="1600"/>
              <a:t>傳送框架</a:t>
            </a:r>
          </a:p>
          <a:p>
            <a:pPr lvl="1" rtl="0"/>
            <a:r>
              <a:rPr lang="zh-TW" altLang="en-US" sz="1600"/>
              <a:t>目的地 </a:t>
            </a:r>
            <a:r>
              <a:rPr lang="en-US" altLang="zh-TW" sz="1600"/>
              <a:t>— (</a:t>
            </a:r>
            <a:r>
              <a:rPr lang="zh-TW" altLang="en-US" sz="1600"/>
              <a:t>第一個路由</a:t>
            </a:r>
            <a:r>
              <a:rPr lang="en-US" altLang="zh-TW" sz="1600"/>
              <a:t>-DGW </a:t>
            </a:r>
            <a:r>
              <a:rPr lang="zh-TW" altLang="en-US" sz="1600"/>
              <a:t>介面</a:t>
            </a:r>
            <a:r>
              <a:rPr lang="en-US" altLang="zh-TW" sz="1600"/>
              <a:t>) </a:t>
            </a:r>
            <a:r>
              <a:rPr lang="zh-TW" altLang="en-US" sz="1600"/>
              <a:t>接收框架</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525842" y="3429001"/>
            <a:ext cx="4470787" cy="216454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投影片編號版面配置區 1"/>
          <p:cNvSpPr>
            <a:spLocks noGrp="1"/>
          </p:cNvSpPr>
          <p:nvPr>
            <p:ph type="sldNum" sz="quarter" idx="4"/>
          </p:nvPr>
        </p:nvSpPr>
        <p:spPr/>
        <p:txBody>
          <a:bodyPr/>
          <a:lstStyle/>
          <a:p>
            <a:pPr defTabSz="385754">
              <a:defRPr/>
            </a:pPr>
            <a:fld id="{2F5CCB13-0A32-4557-88E9-079F0C330695}" type="slidenum">
              <a:rPr lang="en-US" kern="0" smtClean="0">
                <a:solidFill>
                  <a:srgbClr val="595959"/>
                </a:solidFill>
              </a:rPr>
              <a:pPr defTabSz="385754">
                <a:defRPr/>
              </a:pPr>
              <a:t>123</a:t>
            </a:fld>
            <a:endParaRPr lang="en-US" kern="0">
              <a:solidFill>
                <a:srgbClr val="595959"/>
              </a:solidFill>
            </a:endParaRPr>
          </a:p>
        </p:txBody>
      </p:sp>
    </p:spTree>
    <p:extLst>
      <p:ext uri="{BB962C8B-B14F-4D97-AF65-F5344CB8AC3E}">
        <p14:creationId xmlns:p14="http://schemas.microsoft.com/office/powerpoint/2010/main" val="148562578"/>
      </p:ext>
    </p:extLst>
  </p:cSld>
  <p:clrMapOvr>
    <a:masterClrMapping/>
  </p:clrMapOvr>
  <p:transition spd="slow">
    <p:wipe/>
  </p:transition>
  <p:timing/>
</p:sld>
</file>

<file path=ppt/slides/slide124.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3314" name="Title 1"/>
          <p:cNvSpPr>
            <a:spLocks noGrp="1"/>
          </p:cNvSpPr>
          <p:nvPr>
            <p:ph type="title"/>
          </p:nvPr>
        </p:nvSpPr>
        <p:spPr>
          <a:xfrm>
            <a:off x="0" y="857251"/>
            <a:ext cx="5638799" cy="861386"/>
          </a:xfrm>
        </p:spPr>
        <p:txBody>
          <a:bodyPr>
            <a:noAutofit/>
          </a:bodyPr>
          <a:lstStyle/>
          <a:p>
            <a:pPr rtl="0"/>
            <a:r>
              <a:rPr lang="en-US" altLang="zh-TW" sz="3000" smtClean="0"/>
              <a:t>3.7</a:t>
            </a:r>
            <a:r>
              <a:rPr lang="zh-TW" altLang="en-US" sz="3000" smtClean="0"/>
              <a:t>資料</a:t>
            </a:r>
            <a:r>
              <a:rPr lang="zh-TW" altLang="en-US" sz="3000"/>
              <a:t>存取</a:t>
            </a:r>
            <a:r>
              <a:rPr lang="en-US" altLang="zh-TW" sz="3000"/>
              <a:t>-</a:t>
            </a:r>
            <a:r>
              <a:rPr lang="zh-TW" altLang="en-US" sz="3000"/>
              <a:t>資料連結位址 </a:t>
            </a:r>
            <a:r>
              <a:rPr lang="en-US" altLang="zh-TW" sz="3000"/>
              <a:t>(</a:t>
            </a:r>
            <a:r>
              <a:rPr lang="zh-TW" altLang="en-US" sz="3000"/>
              <a:t>續</a:t>
            </a:r>
            <a:r>
              <a:rPr lang="en-US" altLang="zh-TW" sz="3000"/>
              <a:t>) </a:t>
            </a:r>
            <a:endParaRPr lang="zh-TW" altLang="en-US" sz="3000"/>
          </a:p>
        </p:txBody>
      </p:sp>
      <p:sp>
        <p:nvSpPr>
          <p:cNvPr id="13315" name="Content Placeholder 2"/>
          <p:cNvSpPr>
            <a:spLocks noGrp="1"/>
          </p:cNvSpPr>
          <p:nvPr>
            <p:ph idx="1"/>
          </p:nvPr>
        </p:nvSpPr>
        <p:spPr>
          <a:xfrm>
            <a:off x="190500" y="1709113"/>
            <a:ext cx="8248650" cy="1148388"/>
          </a:xfrm>
        </p:spPr>
        <p:txBody>
          <a:bodyPr/>
          <a:lstStyle/>
          <a:p>
            <a:pPr marL="0" indent="0">
              <a:buNone/>
            </a:pPr>
            <a:r>
              <a:rPr lang="zh-TW" altLang="en-US" sz="1600"/>
              <a:t>第二個躍點的 </a:t>
            </a:r>
            <a:r>
              <a:rPr lang="en-US" altLang="zh-TW" sz="1600"/>
              <a:t>MAC </a:t>
            </a:r>
            <a:r>
              <a:rPr lang="zh-TW" altLang="en-US" sz="1600"/>
              <a:t>位址是：</a:t>
            </a:r>
          </a:p>
          <a:p>
            <a:pPr lvl="1" rtl="0"/>
            <a:r>
              <a:rPr lang="zh-TW" altLang="en-US" sz="1600"/>
              <a:t>來源</a:t>
            </a:r>
            <a:r>
              <a:rPr lang="en-US" altLang="zh-TW" sz="1600"/>
              <a:t>-</a:t>
            </a:r>
            <a:r>
              <a:rPr lang="zh-TW" altLang="en-US" sz="1600"/>
              <a:t>（第一路由</a:t>
            </a:r>
            <a:r>
              <a:rPr lang="en-US" altLang="zh-TW" sz="1600"/>
              <a:t>-</a:t>
            </a:r>
            <a:r>
              <a:rPr lang="zh-TW" altLang="en-US" sz="1600"/>
              <a:t>退出接口）發送幀</a:t>
            </a:r>
          </a:p>
          <a:p>
            <a:pPr lvl="1" rtl="0"/>
            <a:r>
              <a:rPr lang="zh-TW" altLang="en-US" sz="1600"/>
              <a:t>目的地 </a:t>
            </a:r>
            <a:r>
              <a:rPr lang="en-US" altLang="zh-TW" sz="1600"/>
              <a:t>— (</a:t>
            </a:r>
            <a:r>
              <a:rPr lang="zh-TW" altLang="en-US" sz="1600"/>
              <a:t>第二個路由器</a:t>
            </a:r>
            <a:r>
              <a:rPr lang="en-US" altLang="zh-TW" sz="1600"/>
              <a:t>) </a:t>
            </a:r>
            <a:r>
              <a:rPr lang="zh-TW" altLang="en-US" sz="1600"/>
              <a:t>接收框架</a:t>
            </a:r>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960043" y="2937255"/>
            <a:ext cx="5223916" cy="2347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投影片編號版面配置區 1"/>
          <p:cNvSpPr>
            <a:spLocks noGrp="1"/>
          </p:cNvSpPr>
          <p:nvPr>
            <p:ph type="sldNum" sz="quarter" idx="4"/>
          </p:nvPr>
        </p:nvSpPr>
        <p:spPr/>
        <p:txBody>
          <a:bodyPr/>
          <a:lstStyle/>
          <a:p>
            <a:pPr defTabSz="385754">
              <a:defRPr/>
            </a:pPr>
            <a:fld id="{2F5CCB13-0A32-4557-88E9-079F0C330695}" type="slidenum">
              <a:rPr lang="en-US" kern="0" smtClean="0">
                <a:solidFill>
                  <a:srgbClr val="595959"/>
                </a:solidFill>
              </a:rPr>
              <a:pPr defTabSz="385754">
                <a:defRPr/>
              </a:pPr>
              <a:t>124</a:t>
            </a:fld>
            <a:endParaRPr lang="en-US" kern="0">
              <a:solidFill>
                <a:srgbClr val="595959"/>
              </a:solidFill>
            </a:endParaRPr>
          </a:p>
        </p:txBody>
      </p:sp>
    </p:spTree>
    <p:extLst>
      <p:ext uri="{BB962C8B-B14F-4D97-AF65-F5344CB8AC3E}">
        <p14:creationId xmlns:p14="http://schemas.microsoft.com/office/powerpoint/2010/main" val="3377723705"/>
      </p:ext>
    </p:extLst>
  </p:cSld>
  <p:clrMapOvr>
    <a:masterClrMapping/>
  </p:clrMapOvr>
  <p:transition spd="slow">
    <p:wipe/>
  </p:transition>
  <p:timing/>
</p:sld>
</file>

<file path=ppt/slides/slide125.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3314" name="Title 1"/>
          <p:cNvSpPr>
            <a:spLocks noGrp="1"/>
          </p:cNvSpPr>
          <p:nvPr>
            <p:ph type="title"/>
          </p:nvPr>
        </p:nvSpPr>
        <p:spPr>
          <a:xfrm>
            <a:off x="0" y="857251"/>
            <a:ext cx="5448299" cy="861386"/>
          </a:xfrm>
        </p:spPr>
        <p:txBody>
          <a:bodyPr>
            <a:noAutofit/>
          </a:bodyPr>
          <a:lstStyle/>
          <a:p>
            <a:pPr rtl="0"/>
            <a:r>
              <a:rPr lang="en-US" altLang="zh-TW" sz="3000" smtClean="0"/>
              <a:t>3.7</a:t>
            </a:r>
            <a:r>
              <a:rPr lang="zh-TW" altLang="en-US" sz="3000" smtClean="0"/>
              <a:t>資料</a:t>
            </a:r>
            <a:r>
              <a:rPr lang="zh-TW" altLang="en-US" sz="3000"/>
              <a:t>存取</a:t>
            </a:r>
            <a:r>
              <a:rPr lang="en-US" altLang="zh-TW" sz="3000"/>
              <a:t>-</a:t>
            </a:r>
            <a:r>
              <a:rPr lang="zh-TW" altLang="en-US" sz="3000"/>
              <a:t>資料連結位址 </a:t>
            </a:r>
            <a:r>
              <a:rPr lang="en-US" altLang="zh-TW" sz="3000"/>
              <a:t>(</a:t>
            </a:r>
            <a:r>
              <a:rPr lang="zh-TW" altLang="en-US" sz="3000"/>
              <a:t>續</a:t>
            </a:r>
            <a:r>
              <a:rPr lang="en-US" altLang="zh-TW" sz="3000"/>
              <a:t>) </a:t>
            </a:r>
            <a:endParaRPr lang="zh-TW" altLang="en-US" sz="3000"/>
          </a:p>
        </p:txBody>
      </p:sp>
      <p:sp>
        <p:nvSpPr>
          <p:cNvPr id="13315" name="Content Placeholder 2"/>
          <p:cNvSpPr>
            <a:spLocks noGrp="1"/>
          </p:cNvSpPr>
          <p:nvPr>
            <p:ph idx="1"/>
          </p:nvPr>
        </p:nvSpPr>
        <p:spPr>
          <a:xfrm>
            <a:off x="180976" y="1699588"/>
            <a:ext cx="7791449" cy="1205538"/>
          </a:xfrm>
        </p:spPr>
        <p:txBody>
          <a:bodyPr/>
          <a:lstStyle/>
          <a:p>
            <a:pPr marL="0" indent="0">
              <a:buNone/>
            </a:pPr>
            <a:r>
              <a:rPr lang="zh-TW" altLang="en-US" sz="1600"/>
              <a:t>最後一個區段的 </a:t>
            </a:r>
            <a:r>
              <a:rPr lang="en-US" altLang="zh-TW" sz="1600"/>
              <a:t>MAC </a:t>
            </a:r>
            <a:r>
              <a:rPr lang="zh-TW" altLang="en-US" sz="1600"/>
              <a:t>位址是：</a:t>
            </a:r>
          </a:p>
          <a:p>
            <a:pPr lvl="1" rtl="0"/>
            <a:r>
              <a:rPr lang="zh-TW" altLang="en-US" sz="1600"/>
              <a:t>源</a:t>
            </a:r>
            <a:r>
              <a:rPr lang="en-US" altLang="zh-TW" sz="1600"/>
              <a:t>-</a:t>
            </a:r>
            <a:r>
              <a:rPr lang="zh-TW" altLang="en-US" sz="1600"/>
              <a:t>（第二路由</a:t>
            </a:r>
            <a:r>
              <a:rPr lang="en-US" altLang="zh-TW" sz="1600"/>
              <a:t>-</a:t>
            </a:r>
            <a:r>
              <a:rPr lang="zh-TW" altLang="en-US" sz="1600"/>
              <a:t>退出接口）發送幀</a:t>
            </a:r>
          </a:p>
          <a:p>
            <a:pPr lvl="1" rtl="0"/>
            <a:r>
              <a:rPr lang="zh-TW" altLang="en-US" sz="1600"/>
              <a:t>目的地 </a:t>
            </a:r>
            <a:r>
              <a:rPr lang="en-US" altLang="zh-TW" sz="1600"/>
              <a:t>— (Web </a:t>
            </a:r>
            <a:r>
              <a:rPr lang="zh-TW" altLang="en-US" sz="1600"/>
              <a:t>伺服器 </a:t>
            </a:r>
            <a:r>
              <a:rPr lang="en-US" altLang="zh-TW" sz="1600"/>
              <a:t>NIC) </a:t>
            </a:r>
            <a:r>
              <a:rPr lang="zh-TW" altLang="en-US" sz="1600"/>
              <a:t>接收框架</a:t>
            </a:r>
          </a:p>
        </p:txBody>
      </p:sp>
      <p:pic>
        <p:nvPicPr>
          <p:cNvPr id="2052" name="Picture 4"/>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983621" y="2994408"/>
            <a:ext cx="5176758" cy="22795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投影片編號版面配置區 1"/>
          <p:cNvSpPr>
            <a:spLocks noGrp="1"/>
          </p:cNvSpPr>
          <p:nvPr>
            <p:ph type="sldNum" sz="quarter" idx="4"/>
          </p:nvPr>
        </p:nvSpPr>
        <p:spPr/>
        <p:txBody>
          <a:bodyPr/>
          <a:lstStyle/>
          <a:p>
            <a:pPr defTabSz="385754">
              <a:defRPr/>
            </a:pPr>
            <a:fld id="{2F5CCB13-0A32-4557-88E9-079F0C330695}" type="slidenum">
              <a:rPr lang="en-US" kern="0" smtClean="0">
                <a:solidFill>
                  <a:srgbClr val="595959"/>
                </a:solidFill>
              </a:rPr>
              <a:pPr defTabSz="385754">
                <a:defRPr/>
              </a:pPr>
              <a:t>125</a:t>
            </a:fld>
            <a:endParaRPr lang="en-US" kern="0">
              <a:solidFill>
                <a:srgbClr val="595959"/>
              </a:solidFill>
            </a:endParaRPr>
          </a:p>
        </p:txBody>
      </p:sp>
    </p:spTree>
    <p:extLst>
      <p:ext uri="{BB962C8B-B14F-4D97-AF65-F5344CB8AC3E}">
        <p14:creationId xmlns:p14="http://schemas.microsoft.com/office/powerpoint/2010/main" val="2753678745"/>
      </p:ext>
    </p:extLst>
  </p:cSld>
  <p:clrMapOvr>
    <a:masterClrMapping/>
  </p:clrMapOvr>
  <p:transition spd="slow">
    <p:wipe/>
  </p:transition>
  <p:timing/>
</p:sld>
</file>

<file path=ppt/slides/slide126.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3314" name="Title 1"/>
          <p:cNvSpPr>
            <a:spLocks noGrp="1"/>
          </p:cNvSpPr>
          <p:nvPr>
            <p:ph type="title"/>
          </p:nvPr>
        </p:nvSpPr>
        <p:spPr>
          <a:xfrm>
            <a:off x="1" y="857251"/>
            <a:ext cx="6181724" cy="861386"/>
          </a:xfrm>
        </p:spPr>
        <p:txBody>
          <a:bodyPr>
            <a:noAutofit/>
          </a:bodyPr>
          <a:lstStyle/>
          <a:p>
            <a:pPr rtl="0"/>
            <a:r>
              <a:rPr lang="en-US" altLang="zh-TW" sz="3000" smtClean="0"/>
              <a:t>3.7</a:t>
            </a:r>
            <a:r>
              <a:rPr lang="zh-TW" altLang="en-US" sz="3000" smtClean="0"/>
              <a:t>資料</a:t>
            </a:r>
            <a:r>
              <a:rPr lang="zh-TW" altLang="en-US" sz="3000"/>
              <a:t>存取</a:t>
            </a:r>
            <a:r>
              <a:rPr lang="en-US" altLang="zh-TW" sz="3000"/>
              <a:t>-</a:t>
            </a:r>
            <a:r>
              <a:rPr lang="zh-TW" altLang="en-US" sz="3000"/>
              <a:t>資料連結位址 </a:t>
            </a:r>
            <a:r>
              <a:rPr lang="en-US" altLang="zh-TW" sz="3000"/>
              <a:t>(</a:t>
            </a:r>
            <a:r>
              <a:rPr lang="zh-TW" altLang="en-US" sz="3000"/>
              <a:t>續</a:t>
            </a:r>
            <a:r>
              <a:rPr lang="en-US" altLang="zh-TW" sz="3000"/>
              <a:t>) </a:t>
            </a:r>
            <a:endParaRPr lang="zh-TW" altLang="en-US" sz="3000"/>
          </a:p>
        </p:txBody>
      </p:sp>
      <p:sp>
        <p:nvSpPr>
          <p:cNvPr id="13315" name="Content Placeholder 2"/>
          <p:cNvSpPr>
            <a:spLocks noGrp="1"/>
          </p:cNvSpPr>
          <p:nvPr>
            <p:ph idx="1"/>
          </p:nvPr>
        </p:nvSpPr>
        <p:spPr>
          <a:xfrm>
            <a:off x="200026" y="1690063"/>
            <a:ext cx="8620125" cy="1205538"/>
          </a:xfrm>
        </p:spPr>
        <p:txBody>
          <a:bodyPr/>
          <a:lstStyle/>
          <a:p>
            <a:pPr rtl="0">
              <a:buFont typeface="Arial" panose="020b0604020202020204" pitchFamily="34" charset="0"/>
              <a:buChar char="•"/>
            </a:pPr>
            <a:r>
              <a:rPr lang="zh-TW" altLang="en-US" sz="1600"/>
              <a:t>請注意，封包不會修改，但是框架已變更，因此 </a:t>
            </a:r>
            <a:r>
              <a:rPr lang="en-US" altLang="zh-TW" sz="1600"/>
              <a:t>L3 IP </a:t>
            </a:r>
            <a:r>
              <a:rPr lang="zh-TW" altLang="en-US" sz="1600"/>
              <a:t>位址不會從區段變更到區段，就像 </a:t>
            </a:r>
            <a:r>
              <a:rPr lang="en-US" altLang="zh-TW" sz="1600"/>
              <a:t>L2 MAC </a:t>
            </a:r>
            <a:r>
              <a:rPr lang="zh-TW" altLang="en-US" sz="1600"/>
              <a:t>位址。</a:t>
            </a:r>
          </a:p>
          <a:p>
            <a:pPr rtl="0">
              <a:buFont typeface="Arial" panose="020b0604020202020204" pitchFamily="34" charset="0"/>
              <a:buChar char="•"/>
            </a:pPr>
            <a:r>
              <a:rPr lang="en-US" altLang="zh-TW" sz="1600"/>
              <a:t>L3 </a:t>
            </a:r>
            <a:r>
              <a:rPr lang="zh-TW" altLang="en-US" sz="1600"/>
              <a:t>位址保持不變，因為它是全局的，最終目的地仍然是 </a:t>
            </a:r>
            <a:r>
              <a:rPr lang="en-US" altLang="zh-TW" sz="1600"/>
              <a:t>Web </a:t>
            </a:r>
            <a:r>
              <a:rPr lang="zh-TW" altLang="en-US" sz="1600"/>
              <a:t>服務器。</a:t>
            </a:r>
          </a:p>
        </p:txBody>
      </p:sp>
      <p:pic>
        <p:nvPicPr>
          <p:cNvPr id="2052" name="Picture 4"/>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970661" y="3039379"/>
            <a:ext cx="5221729" cy="22795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投影片編號版面配置區 1"/>
          <p:cNvSpPr>
            <a:spLocks noGrp="1"/>
          </p:cNvSpPr>
          <p:nvPr>
            <p:ph type="sldNum" sz="quarter" idx="4"/>
          </p:nvPr>
        </p:nvSpPr>
        <p:spPr/>
        <p:txBody>
          <a:bodyPr/>
          <a:lstStyle/>
          <a:p>
            <a:pPr defTabSz="385754">
              <a:defRPr/>
            </a:pPr>
            <a:fld id="{2F5CCB13-0A32-4557-88E9-079F0C330695}" type="slidenum">
              <a:rPr lang="en-US" kern="0" smtClean="0">
                <a:solidFill>
                  <a:srgbClr val="595959"/>
                </a:solidFill>
              </a:rPr>
              <a:pPr defTabSz="385754">
                <a:defRPr/>
              </a:pPr>
              <a:t>126</a:t>
            </a:fld>
            <a:endParaRPr lang="en-US" kern="0">
              <a:solidFill>
                <a:srgbClr val="595959"/>
              </a:solidFill>
            </a:endParaRPr>
          </a:p>
        </p:txBody>
      </p:sp>
    </p:spTree>
    <p:extLst>
      <p:ext uri="{BB962C8B-B14F-4D97-AF65-F5344CB8AC3E}">
        <p14:creationId xmlns:p14="http://schemas.microsoft.com/office/powerpoint/2010/main" val="1468892627"/>
      </p:ext>
    </p:extLst>
  </p:cSld>
  <p:clrMapOvr>
    <a:masterClrMapping/>
  </p:clrMapOvr>
  <p:transition spd="slow">
    <p:wipe/>
  </p:transition>
  <p:timing/>
</p:sld>
</file>

<file path=ppt/slides/slide127.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3314" name="Title 1"/>
          <p:cNvSpPr>
            <a:spLocks noGrp="1"/>
          </p:cNvSpPr>
          <p:nvPr>
            <p:ph type="title"/>
          </p:nvPr>
        </p:nvSpPr>
        <p:spPr>
          <a:xfrm>
            <a:off x="1" y="898643"/>
            <a:ext cx="9144000" cy="757551"/>
          </a:xfrm>
        </p:spPr>
        <p:txBody>
          <a:bodyPr>
            <a:normAutofit/>
          </a:bodyPr>
          <a:lstStyle/>
          <a:p>
            <a:pPr rtl="0"/>
            <a:r>
              <a:rPr lang="en-US" altLang="zh-TW" sz="3000" smtClean="0"/>
              <a:t>3.8</a:t>
            </a:r>
            <a:r>
              <a:rPr lang="zh-TW" altLang="en-US" sz="3000" smtClean="0"/>
              <a:t>我</a:t>
            </a:r>
            <a:r>
              <a:rPr lang="zh-TW" altLang="en-US" sz="3000"/>
              <a:t>在本單元中學到了什麼</a:t>
            </a:r>
          </a:p>
        </p:txBody>
      </p:sp>
      <p:sp>
        <p:nvSpPr>
          <p:cNvPr id="13315" name="Content Placeholder 2"/>
          <p:cNvSpPr>
            <a:spLocks noGrp="1"/>
          </p:cNvSpPr>
          <p:nvPr>
            <p:ph idx="1"/>
          </p:nvPr>
        </p:nvSpPr>
        <p:spPr>
          <a:xfrm>
            <a:off x="1" y="1658725"/>
            <a:ext cx="8840141" cy="3780050"/>
          </a:xfrm>
        </p:spPr>
        <p:txBody>
          <a:bodyPr/>
          <a:lstStyle/>
          <a:p>
            <a:pPr marL="142871" lvl="1" indent="0">
              <a:buNone/>
            </a:pPr>
            <a:r>
              <a:rPr lang="zh-TW" altLang="en-US" sz="1600" b="1"/>
              <a:t>規則</a:t>
            </a:r>
          </a:p>
          <a:p>
            <a:pPr lvl="2" rtl="0"/>
            <a:r>
              <a:rPr lang="zh-TW" altLang="en-US" sz="1600"/>
              <a:t>協議必須有一個發送者和一個接收者。</a:t>
            </a:r>
          </a:p>
          <a:p>
            <a:pPr lvl="2" rtl="0"/>
            <a:r>
              <a:rPr lang="zh-TW" altLang="en-US" sz="1600"/>
              <a:t>常見的電腦通訊協定包括下列需求：郵件編碼、格式化和封裝、大小、計時和傳遞選項。</a:t>
            </a:r>
          </a:p>
          <a:p>
            <a:pPr marL="142871" lvl="1" indent="0">
              <a:buNone/>
            </a:pPr>
            <a:r>
              <a:rPr lang="zh-TW" altLang="en-US" sz="1600" b="1"/>
              <a:t>通訊協定</a:t>
            </a:r>
          </a:p>
          <a:p>
            <a:pPr lvl="2" rtl="0"/>
            <a:r>
              <a:rPr lang="zh-TW" altLang="en-US" sz="1600"/>
              <a:t>要透過網路發送消息需要使用多個協議。</a:t>
            </a:r>
          </a:p>
          <a:p>
            <a:pPr lvl="2" rtl="0"/>
            <a:r>
              <a:rPr lang="zh-TW" altLang="en-US" sz="1600"/>
              <a:t>每個網路通訊協定都有自己的功能、格式和通訊規則。</a:t>
            </a:r>
          </a:p>
          <a:p>
            <a:pPr marL="142871" lvl="1" indent="0">
              <a:buNone/>
            </a:pPr>
            <a:r>
              <a:rPr lang="zh-TW" altLang="en-US" sz="1600" b="1"/>
              <a:t>協定族</a:t>
            </a:r>
          </a:p>
          <a:p>
            <a:pPr lvl="2" rtl="0"/>
            <a:r>
              <a:rPr lang="zh-TW" altLang="en-US" sz="1600"/>
              <a:t>協議套件是一組互相關聯的協議。</a:t>
            </a:r>
          </a:p>
          <a:p>
            <a:pPr lvl="2" rtl="0"/>
            <a:r>
              <a:rPr lang="en-US" altLang="zh-TW" sz="1600"/>
              <a:t>TCP/IP </a:t>
            </a:r>
            <a:r>
              <a:rPr lang="zh-TW" altLang="en-US" sz="1600"/>
              <a:t>協議套件是今天使用的協議。</a:t>
            </a:r>
          </a:p>
          <a:p>
            <a:pPr marL="142871" lvl="1" indent="0">
              <a:buNone/>
            </a:pPr>
            <a:r>
              <a:rPr lang="zh-TW" altLang="en-US" sz="1600" b="1"/>
              <a:t>標準組織</a:t>
            </a:r>
          </a:p>
          <a:p>
            <a:pPr lvl="2" rtl="0"/>
            <a:r>
              <a:rPr lang="zh-TW" altLang="en-US" sz="1600"/>
              <a:t>開放式標準鼓勵互通性、競爭和創新。</a:t>
            </a:r>
          </a:p>
        </p:txBody>
      </p:sp>
      <p:sp>
        <p:nvSpPr>
          <p:cNvPr id="2" name="投影片編號版面配置區 1"/>
          <p:cNvSpPr>
            <a:spLocks noGrp="1"/>
          </p:cNvSpPr>
          <p:nvPr>
            <p:ph type="sldNum" sz="quarter" idx="4"/>
          </p:nvPr>
        </p:nvSpPr>
        <p:spPr/>
        <p:txBody>
          <a:bodyPr/>
          <a:lstStyle/>
          <a:p>
            <a:pPr defTabSz="385754">
              <a:defRPr/>
            </a:pPr>
            <a:fld id="{2F5CCB13-0A32-4557-88E9-079F0C330695}" type="slidenum">
              <a:rPr lang="en-US" kern="0" smtClean="0">
                <a:solidFill>
                  <a:srgbClr val="595959"/>
                </a:solidFill>
              </a:rPr>
              <a:pPr defTabSz="385754">
                <a:defRPr/>
              </a:pPr>
              <a:t>127</a:t>
            </a:fld>
            <a:endParaRPr lang="en-US" kern="0">
              <a:solidFill>
                <a:srgbClr val="595959"/>
              </a:solidFill>
            </a:endParaRPr>
          </a:p>
        </p:txBody>
      </p:sp>
    </p:spTree>
    <p:extLst>
      <p:ext uri="{BB962C8B-B14F-4D97-AF65-F5344CB8AC3E}">
        <p14:creationId xmlns:p14="http://schemas.microsoft.com/office/powerpoint/2010/main" val="1935169998"/>
      </p:ext>
    </p:extLst>
  </p:cSld>
  <p:clrMapOvr>
    <a:masterClrMapping/>
  </p:clrMapOvr>
  <p:transition spd="slow">
    <p:wipe/>
  </p:transition>
  <p:timing/>
</p:sld>
</file>

<file path=ppt/slides/slide128.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3314" name="Title 1"/>
          <p:cNvSpPr>
            <a:spLocks noGrp="1"/>
          </p:cNvSpPr>
          <p:nvPr>
            <p:ph type="title"/>
          </p:nvPr>
        </p:nvSpPr>
        <p:spPr>
          <a:xfrm>
            <a:off x="1" y="898643"/>
            <a:ext cx="9144000" cy="757551"/>
          </a:xfrm>
        </p:spPr>
        <p:txBody>
          <a:bodyPr>
            <a:normAutofit/>
          </a:bodyPr>
          <a:lstStyle/>
          <a:p>
            <a:r>
              <a:rPr lang="en-US" altLang="zh-TW" sz="3000"/>
              <a:t>3.8</a:t>
            </a:r>
            <a:r>
              <a:rPr lang="zh-TW" altLang="zh-TW" sz="3000" smtClean="0"/>
              <a:t>我</a:t>
            </a:r>
            <a:r>
              <a:rPr lang="zh-TW" altLang="zh-TW" sz="3000"/>
              <a:t>在本單元中學到了什麼</a:t>
            </a:r>
            <a:r>
              <a:rPr lang="en-US" altLang="zh-TW" sz="3000"/>
              <a:t>(</a:t>
            </a:r>
            <a:r>
              <a:rPr lang="zh-TW" altLang="en-US" sz="3000"/>
              <a:t>續</a:t>
            </a:r>
            <a:r>
              <a:rPr lang="en-US" altLang="zh-TW" sz="3000"/>
              <a:t>)</a:t>
            </a:r>
          </a:p>
        </p:txBody>
      </p:sp>
      <p:sp>
        <p:nvSpPr>
          <p:cNvPr id="13315" name="Content Placeholder 2"/>
          <p:cNvSpPr>
            <a:spLocks noGrp="1"/>
          </p:cNvSpPr>
          <p:nvPr>
            <p:ph idx="1"/>
          </p:nvPr>
        </p:nvSpPr>
        <p:spPr>
          <a:xfrm>
            <a:off x="1" y="1658725"/>
            <a:ext cx="8840141" cy="3722900"/>
          </a:xfrm>
        </p:spPr>
        <p:txBody>
          <a:bodyPr/>
          <a:lstStyle/>
          <a:p>
            <a:pPr marL="142871" lvl="1" indent="0">
              <a:buNone/>
            </a:pPr>
            <a:r>
              <a:rPr lang="zh-TW" altLang="en-US" sz="1500" b="1"/>
              <a:t>參考模型</a:t>
            </a:r>
          </a:p>
          <a:p>
            <a:pPr lvl="2" rtl="0"/>
            <a:r>
              <a:rPr lang="zh-TW" altLang="en-US"/>
              <a:t>在網路中使用的兩種模型是 </a:t>
            </a:r>
            <a:r>
              <a:rPr lang="en-US" altLang="zh-TW"/>
              <a:t>TCP/IP </a:t>
            </a:r>
            <a:r>
              <a:rPr lang="zh-TW" altLang="en-US"/>
              <a:t>和 </a:t>
            </a:r>
            <a:r>
              <a:rPr lang="en-US" altLang="zh-TW"/>
              <a:t>OSI </a:t>
            </a:r>
            <a:r>
              <a:rPr lang="zh-TW" altLang="en-US"/>
              <a:t>模型。</a:t>
            </a:r>
          </a:p>
          <a:p>
            <a:pPr lvl="2" rtl="0"/>
            <a:r>
              <a:rPr lang="en-US" altLang="zh-TW"/>
              <a:t>TCP/IP </a:t>
            </a:r>
            <a:r>
              <a:rPr lang="zh-TW" altLang="en-US"/>
              <a:t>模型有 </a:t>
            </a:r>
            <a:r>
              <a:rPr lang="en-US" altLang="zh-TW"/>
              <a:t>4 </a:t>
            </a:r>
            <a:r>
              <a:rPr lang="zh-TW" altLang="en-US"/>
              <a:t>層和 </a:t>
            </a:r>
            <a:r>
              <a:rPr lang="en-US" altLang="zh-TW"/>
              <a:t>OSI </a:t>
            </a:r>
            <a:r>
              <a:rPr lang="zh-TW" altLang="en-US"/>
              <a:t>模型有 </a:t>
            </a:r>
            <a:r>
              <a:rPr lang="en-US" altLang="zh-TW"/>
              <a:t>7 </a:t>
            </a:r>
            <a:r>
              <a:rPr lang="zh-TW" altLang="en-US"/>
              <a:t>層。</a:t>
            </a:r>
          </a:p>
          <a:p>
            <a:pPr marL="142871" lvl="1" indent="0">
              <a:buNone/>
            </a:pPr>
            <a:r>
              <a:rPr lang="zh-TW" altLang="en-US" sz="1500" b="1"/>
              <a:t>數據封裝</a:t>
            </a:r>
          </a:p>
          <a:p>
            <a:pPr lvl="2" rtl="0"/>
            <a:r>
              <a:rPr lang="zh-TW" altLang="en-US"/>
              <a:t>一塊數據需要在任何層的形式被稱為 </a:t>
            </a:r>
            <a:r>
              <a:rPr lang="zh-TW" altLang="en-US" i="1"/>
              <a:t>協議數據單元（</a:t>
            </a:r>
            <a:r>
              <a:rPr lang="en-US" altLang="zh-TW" i="1"/>
              <a:t>PDU</a:t>
            </a:r>
            <a:r>
              <a:rPr lang="zh-TW" altLang="en-US" i="1"/>
              <a:t>）</a:t>
            </a:r>
            <a:r>
              <a:rPr lang="zh-TW" altLang="en-US"/>
              <a:t>。</a:t>
            </a:r>
          </a:p>
          <a:p>
            <a:pPr lvl="2" rtl="0"/>
            <a:r>
              <a:rPr lang="zh-TW" altLang="en-US"/>
              <a:t>資料封裝程序中有五種不同的 </a:t>
            </a:r>
            <a:r>
              <a:rPr lang="en-US" altLang="zh-TW"/>
              <a:t>PDU</a:t>
            </a:r>
            <a:r>
              <a:rPr lang="zh-TW" altLang="en-US"/>
              <a:t>：資料、區段、封包、框架和位元</a:t>
            </a:r>
          </a:p>
          <a:p>
            <a:pPr marL="142871" lvl="1" indent="0">
              <a:buNone/>
            </a:pPr>
            <a:r>
              <a:rPr lang="zh-TW" altLang="en-US" sz="1500" b="1"/>
              <a:t>資料存取</a:t>
            </a:r>
          </a:p>
          <a:p>
            <a:pPr lvl="2" rtl="0"/>
            <a:r>
              <a:rPr lang="zh-TW" altLang="en-US"/>
              <a:t>網路和數據鏈接層將提供定址以透過網路移動數據。</a:t>
            </a:r>
          </a:p>
          <a:p>
            <a:pPr lvl="2" rtl="0"/>
            <a:r>
              <a:rPr lang="zh-TW" altLang="en-US"/>
              <a:t>第 </a:t>
            </a:r>
            <a:r>
              <a:rPr lang="en-US" altLang="zh-TW"/>
              <a:t>3 </a:t>
            </a:r>
            <a:r>
              <a:rPr lang="zh-TW" altLang="en-US"/>
              <a:t>層將提供 </a:t>
            </a:r>
            <a:r>
              <a:rPr lang="en-US" altLang="zh-TW"/>
              <a:t>IP </a:t>
            </a:r>
            <a:r>
              <a:rPr lang="zh-TW" altLang="en-US"/>
              <a:t>位址和第 </a:t>
            </a:r>
            <a:r>
              <a:rPr lang="en-US" altLang="zh-TW"/>
              <a:t>2 </a:t>
            </a:r>
            <a:r>
              <a:rPr lang="zh-TW" altLang="en-US"/>
              <a:t>層將提供 </a:t>
            </a:r>
            <a:r>
              <a:rPr lang="en-US" altLang="zh-TW"/>
              <a:t>MAC </a:t>
            </a:r>
            <a:r>
              <a:rPr lang="zh-TW" altLang="en-US"/>
              <a:t>位址。</a:t>
            </a:r>
          </a:p>
          <a:p>
            <a:pPr lvl="2" rtl="0"/>
            <a:r>
              <a:rPr lang="zh-TW" altLang="en-US"/>
              <a:t>這些圖層處理定址的方式取決於來源和目標是否位於相同的網路上，或目標位於與來源不同的網路上。</a:t>
            </a:r>
          </a:p>
        </p:txBody>
      </p:sp>
      <p:sp>
        <p:nvSpPr>
          <p:cNvPr id="2" name="投影片編號版面配置區 1"/>
          <p:cNvSpPr>
            <a:spLocks noGrp="1"/>
          </p:cNvSpPr>
          <p:nvPr>
            <p:ph type="sldNum" sz="quarter" idx="4"/>
          </p:nvPr>
        </p:nvSpPr>
        <p:spPr/>
        <p:txBody>
          <a:bodyPr/>
          <a:lstStyle/>
          <a:p>
            <a:pPr defTabSz="385754">
              <a:defRPr/>
            </a:pPr>
            <a:fld id="{2F5CCB13-0A32-4557-88E9-079F0C330695}" type="slidenum">
              <a:rPr lang="en-US" kern="0" smtClean="0">
                <a:solidFill>
                  <a:srgbClr val="595959"/>
                </a:solidFill>
              </a:rPr>
              <a:pPr defTabSz="385754">
                <a:defRPr/>
              </a:pPr>
              <a:t>128</a:t>
            </a:fld>
            <a:endParaRPr lang="en-US" kern="0">
              <a:solidFill>
                <a:srgbClr val="595959"/>
              </a:solidFill>
            </a:endParaRPr>
          </a:p>
        </p:txBody>
      </p:sp>
    </p:spTree>
    <p:extLst>
      <p:ext uri="{BB962C8B-B14F-4D97-AF65-F5344CB8AC3E}">
        <p14:creationId xmlns:p14="http://schemas.microsoft.com/office/powerpoint/2010/main" val="4247722046"/>
      </p:ext>
    </p:extLst>
  </p:cSld>
  <p:clrMapOvr>
    <a:masterClrMapping/>
  </p:clrMapOvr>
  <p:transition spd="slow">
    <p:wipe/>
  </p:transition>
  <p:timing/>
</p:sld>
</file>

<file path=ppt/slides/slide129.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bg>
      <p:bgPr>
        <a:solidFill>
          <a:schemeClr val="bg1"/>
        </a:solidFill>
        <a:effectLst/>
      </p:bgPr>
    </p:bg>
    <p:spTree>
      <p:nvGrpSpPr>
        <p:cNvPr id="1" name=""/>
        <p:cNvGrpSpPr/>
        <p:nvPr/>
      </p:nvGrpSpPr>
      <p:grpSpPr>
        <a:xfrm>
          <a:off x="0" y="0"/>
          <a:ext cx="0" cy="0"/>
        </a:xfrm>
      </p:grpSpPr>
      <p:sp>
        <p:nvSpPr>
          <p:cNvPr id="4098" name="投影片編號版面配置區 3"/>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kumimoji="1" sz="3200">
                <a:solidFill>
                  <a:schemeClr val="tx1"/>
                </a:solidFill>
                <a:latin typeface="Arial" panose="020b0604020202020204" pitchFamily="34" charset="0"/>
                <a:ea typeface="標楷體" panose="03000509000000000000" pitchFamily="65" charset="-120"/>
              </a:defRPr>
            </a:lvl1pPr>
            <a:lvl2pPr marL="742950" indent="-285750" eaLnBrk="0" hangingPunct="0">
              <a:spcBef>
                <a:spcPct val="20000"/>
              </a:spcBef>
              <a:buChar char="–"/>
              <a:defRPr kumimoji="1" sz="2800">
                <a:solidFill>
                  <a:schemeClr val="tx1"/>
                </a:solidFill>
                <a:latin typeface="Arial" panose="020b0604020202020204" pitchFamily="34" charset="0"/>
                <a:ea typeface="標楷體" panose="03000509000000000000" pitchFamily="65" charset="-120"/>
              </a:defRPr>
            </a:lvl2pPr>
            <a:lvl3pPr marL="1143000" indent="-228600" eaLnBrk="0" hangingPunct="0">
              <a:spcBef>
                <a:spcPct val="20000"/>
              </a:spcBef>
              <a:buChar char="•"/>
              <a:defRPr kumimoji="1" sz="2400">
                <a:solidFill>
                  <a:schemeClr val="tx1"/>
                </a:solidFill>
                <a:latin typeface="Arial" panose="020b0604020202020204" pitchFamily="34" charset="0"/>
                <a:ea typeface="標楷體" panose="03000509000000000000" pitchFamily="65" charset="-120"/>
              </a:defRPr>
            </a:lvl3pPr>
            <a:lvl4pPr marL="1600200" indent="-228600" eaLnBrk="0" hangingPunct="0">
              <a:spcBef>
                <a:spcPct val="20000"/>
              </a:spcBef>
              <a:buChar char="–"/>
              <a:defRPr kumimoji="1" sz="2000">
                <a:solidFill>
                  <a:schemeClr val="tx1"/>
                </a:solidFill>
                <a:latin typeface="Arial" panose="020b0604020202020204" pitchFamily="34" charset="0"/>
                <a:ea typeface="標楷體" panose="03000509000000000000" pitchFamily="65" charset="-120"/>
              </a:defRPr>
            </a:lvl4pPr>
            <a:lvl5pPr marL="2057400" indent="-228600" eaLnBrk="0" hangingPunct="0">
              <a:spcBef>
                <a:spcPct val="20000"/>
              </a:spcBef>
              <a:buChar char="»"/>
              <a:defRPr kumimoji="1" sz="2000">
                <a:solidFill>
                  <a:schemeClr val="tx1"/>
                </a:solidFill>
                <a:latin typeface="Arial" panose="020b0604020202020204" pitchFamily="34" charset="0"/>
                <a:ea typeface="標楷體" panose="03000509000000000000" pitchFamily="65"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標楷體" panose="03000509000000000000" pitchFamily="65"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標楷體" panose="03000509000000000000" pitchFamily="65"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標楷體" panose="03000509000000000000" pitchFamily="65"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標楷體" panose="03000509000000000000" pitchFamily="65" charset="-120"/>
              </a:defRPr>
            </a:lvl9pPr>
          </a:lstStyle>
          <a:p>
            <a:pPr eaLnBrk="1" hangingPunct="1">
              <a:spcBef>
                <a:spcPct val="0"/>
              </a:spcBef>
              <a:buFontTx/>
              <a:buNone/>
            </a:pPr>
            <a:fld id="{F0577ABD-9FEE-47BD-A530-E7BED39CFFA0}" type="slidenum">
              <a:rPr lang="en-US" altLang="zh-TW" sz="1400">
                <a:ea typeface="新細明體" pitchFamily="18" charset="-120"/>
              </a:rPr>
              <a:pPr eaLnBrk="1" hangingPunct="1">
                <a:spcBef>
                  <a:spcPct val="0"/>
                </a:spcBef>
                <a:buFontTx/>
                <a:buNone/>
              </a:pPr>
              <a:t>129</a:t>
            </a:fld>
            <a:endParaRPr lang="en-US" altLang="zh-TW" sz="1400">
              <a:ea typeface="新細明體" pitchFamily="18" charset="-120"/>
            </a:endParaRPr>
          </a:p>
        </p:txBody>
      </p:sp>
      <p:sp>
        <p:nvSpPr>
          <p:cNvPr id="4099" name="Rectangle 2"/>
          <p:cNvSpPr>
            <a:spLocks noChangeArrowheads="1"/>
          </p:cNvSpPr>
          <p:nvPr/>
        </p:nvSpPr>
        <p:spPr bwMode="auto">
          <a:xfrm>
            <a:off x="581025" y="2473325"/>
            <a:ext cx="7721600" cy="18651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lvl1pPr eaLnBrk="0" hangingPunct="0">
              <a:spcBef>
                <a:spcPct val="20000"/>
              </a:spcBef>
              <a:buChar char="•"/>
              <a:defRPr kumimoji="1" sz="3200">
                <a:solidFill>
                  <a:schemeClr val="tx1"/>
                </a:solidFill>
                <a:latin typeface="Arial" panose="020b0604020202020204" pitchFamily="34" charset="0"/>
                <a:ea typeface="標楷體" panose="03000509000000000000" pitchFamily="65" charset="-120"/>
              </a:defRPr>
            </a:lvl1pPr>
            <a:lvl2pPr marL="742950" indent="-285750" eaLnBrk="0" hangingPunct="0">
              <a:spcBef>
                <a:spcPct val="20000"/>
              </a:spcBef>
              <a:buChar char="–"/>
              <a:defRPr kumimoji="1" sz="2800">
                <a:solidFill>
                  <a:schemeClr val="tx1"/>
                </a:solidFill>
                <a:latin typeface="Arial" panose="020b0604020202020204" pitchFamily="34" charset="0"/>
                <a:ea typeface="標楷體" panose="03000509000000000000" pitchFamily="65" charset="-120"/>
              </a:defRPr>
            </a:lvl2pPr>
            <a:lvl3pPr marL="1143000" indent="-228600" eaLnBrk="0" hangingPunct="0">
              <a:spcBef>
                <a:spcPct val="20000"/>
              </a:spcBef>
              <a:buChar char="•"/>
              <a:defRPr kumimoji="1" sz="2400">
                <a:solidFill>
                  <a:schemeClr val="tx1"/>
                </a:solidFill>
                <a:latin typeface="Arial" panose="020b0604020202020204" pitchFamily="34" charset="0"/>
                <a:ea typeface="標楷體" panose="03000509000000000000" pitchFamily="65" charset="-120"/>
              </a:defRPr>
            </a:lvl3pPr>
            <a:lvl4pPr marL="1600200" indent="-228600" eaLnBrk="0" hangingPunct="0">
              <a:spcBef>
                <a:spcPct val="20000"/>
              </a:spcBef>
              <a:buChar char="–"/>
              <a:defRPr kumimoji="1" sz="2000">
                <a:solidFill>
                  <a:schemeClr val="tx1"/>
                </a:solidFill>
                <a:latin typeface="Arial" panose="020b0604020202020204" pitchFamily="34" charset="0"/>
                <a:ea typeface="標楷體" panose="03000509000000000000" pitchFamily="65" charset="-120"/>
              </a:defRPr>
            </a:lvl4pPr>
            <a:lvl5pPr marL="2057400" indent="-228600" eaLnBrk="0" hangingPunct="0">
              <a:spcBef>
                <a:spcPct val="20000"/>
              </a:spcBef>
              <a:buChar char="»"/>
              <a:defRPr kumimoji="1" sz="2000">
                <a:solidFill>
                  <a:schemeClr val="tx1"/>
                </a:solidFill>
                <a:latin typeface="Arial" panose="020b0604020202020204" pitchFamily="34" charset="0"/>
                <a:ea typeface="標楷體" panose="03000509000000000000" pitchFamily="65"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標楷體" panose="03000509000000000000" pitchFamily="65"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標楷體" panose="03000509000000000000" pitchFamily="65"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標楷體" panose="03000509000000000000" pitchFamily="65"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標楷體" panose="03000509000000000000" pitchFamily="65" charset="-120"/>
              </a:defRPr>
            </a:lvl9pPr>
          </a:lstStyle>
          <a:p>
            <a:pPr algn="ctr" eaLnBrk="1" hangingPunct="1">
              <a:lnSpc>
                <a:spcPct val="80000"/>
              </a:lnSpc>
              <a:spcBef>
                <a:spcPct val="0"/>
              </a:spcBef>
              <a:buClr>
                <a:schemeClr val="bg2"/>
              </a:buClr>
              <a:buSzPct val="75000"/>
              <a:buFont typeface="Wingdings" panose="05000000000000000000" pitchFamily="2" charset="2"/>
              <a:buNone/>
            </a:pPr>
            <a:r>
              <a:rPr lang="zh-TW" altLang="en-US" sz="4800"/>
              <a:t>第四</a:t>
            </a:r>
            <a:r>
              <a:rPr lang="zh-TW" altLang="en-US" sz="4800" smtClean="0"/>
              <a:t>章</a:t>
            </a:r>
            <a:endParaRPr lang="en-US" altLang="zh-TW" sz="4800" smtClean="0"/>
          </a:p>
          <a:p>
            <a:pPr algn="ctr" eaLnBrk="1" hangingPunct="1">
              <a:lnSpc>
                <a:spcPct val="80000"/>
              </a:lnSpc>
              <a:spcBef>
                <a:spcPct val="0"/>
              </a:spcBef>
              <a:buClr>
                <a:schemeClr val="bg2"/>
              </a:buClr>
              <a:buSzPct val="75000"/>
              <a:buFont typeface="Wingdings" panose="05000000000000000000" pitchFamily="2" charset="2"/>
              <a:buNone/>
            </a:pPr>
            <a:endParaRPr lang="en-US" altLang="zh-TW" sz="4800"/>
          </a:p>
          <a:p>
            <a:pPr algn="ctr" eaLnBrk="1" hangingPunct="1">
              <a:lnSpc>
                <a:spcPct val="80000"/>
              </a:lnSpc>
              <a:spcBef>
                <a:spcPct val="0"/>
              </a:spcBef>
              <a:buClr>
                <a:schemeClr val="bg2"/>
              </a:buClr>
              <a:buSzPct val="75000"/>
              <a:buFont typeface="Wingdings" panose="05000000000000000000" pitchFamily="2" charset="2"/>
              <a:buNone/>
            </a:pPr>
            <a:r>
              <a:rPr lang="zh-TW" altLang="zh-TW" sz="4800" smtClean="0"/>
              <a:t>實體</a:t>
            </a:r>
            <a:r>
              <a:rPr lang="zh-TW" altLang="zh-TW" sz="4800"/>
              <a:t>層</a:t>
            </a:r>
            <a:endParaRPr lang="zh-TW" altLang="en-US" sz="4000" b="1">
              <a:latin typeface="標楷體" pitchFamily="65" charset="-120"/>
            </a:endParaRPr>
          </a:p>
        </p:txBody>
      </p:sp>
    </p:spTree>
    <p:extLst>
      <p:ext uri="{BB962C8B-B14F-4D97-AF65-F5344CB8AC3E}">
        <p14:creationId xmlns:p14="http://schemas.microsoft.com/office/powerpoint/2010/main" val="152140164"/>
      </p:ext>
    </p:extLst>
  </p:cSld>
  <p:clrMapOvr>
    <a:overrideClrMapping bg1="lt1" tx1="dk1" bg2="lt2" tx2="dk2" accent1="accent1" accent2="accent2" accent3="accent3" accent4="accent4" accent5="accent5" accent6="accent6" hlink="hlink" folHlink="folHlink"/>
  </p:clrMapOvr>
  <p:transition/>
  <p:timing/>
</p:sld>
</file>

<file path=ppt/slides/slide13.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1506" name="Rectangle 2"/>
          <p:cNvSpPr>
            <a:spLocks noGrp="1" noChangeArrowheads="1"/>
          </p:cNvSpPr>
          <p:nvPr>
            <p:ph type="title"/>
          </p:nvPr>
        </p:nvSpPr>
        <p:spPr>
          <a:xfrm>
            <a:off x="0" y="857251"/>
            <a:ext cx="9144000" cy="757551"/>
          </a:xfrm>
        </p:spPr>
        <p:txBody>
          <a:bodyPr>
            <a:normAutofit/>
          </a:bodyPr>
          <a:lstStyle/>
          <a:p>
            <a:r>
              <a:rPr lang="en-US" altLang="zh-TW" sz="3000"/>
              <a:t>1.4 </a:t>
            </a:r>
            <a:r>
              <a:rPr lang="zh-TW" altLang="en-US" sz="3000"/>
              <a:t>常見的網路類型</a:t>
            </a:r>
            <a:r>
              <a:rPr lang="en-US" altLang="zh-TW" sz="3000" smtClean="0"/>
              <a:t>-</a:t>
            </a:r>
            <a:r>
              <a:rPr lang="zh-TW" altLang="en-US" sz="3000"/>
              <a:t>多種規模網路</a:t>
            </a:r>
          </a:p>
        </p:txBody>
      </p:sp>
      <p:sp>
        <p:nvSpPr>
          <p:cNvPr id="55299" name="Rectangle 3"/>
          <p:cNvSpPr>
            <a:spLocks noGrp="1" noChangeArrowheads="1"/>
          </p:cNvSpPr>
          <p:nvPr>
            <p:ph type="body" idx="1"/>
          </p:nvPr>
        </p:nvSpPr>
        <p:spPr>
          <a:xfrm>
            <a:off x="4572000" y="1614802"/>
            <a:ext cx="4401766" cy="3950636"/>
          </a:xfrm>
        </p:spPr>
        <p:txBody>
          <a:bodyPr/>
          <a:lstStyle/>
          <a:p>
            <a:pPr rtl="0" eaLnBrk="1" hangingPunct="1">
              <a:buFont typeface="Arial" panose="020b0604020202020204" pitchFamily="34" charset="0"/>
              <a:buChar char="•"/>
            </a:pPr>
            <a:r>
              <a:rPr lang="zh-TW" altLang="en-US" sz="1700"/>
              <a:t>小型家庭網路 </a:t>
            </a:r>
            <a:r>
              <a:rPr lang="en-US" altLang="zh-TW" sz="1700"/>
              <a:t>— </a:t>
            </a:r>
            <a:r>
              <a:rPr lang="zh-TW" altLang="en-US" sz="1700"/>
              <a:t>連接幾台電腦彼此和網際網路</a:t>
            </a:r>
          </a:p>
          <a:p>
            <a:pPr rtl="0" eaLnBrk="1" hangingPunct="1">
              <a:buFont typeface="Arial" panose="020b0604020202020204" pitchFamily="34" charset="0"/>
              <a:buChar char="•"/>
            </a:pPr>
            <a:r>
              <a:rPr lang="zh-TW" altLang="en-US" sz="1700"/>
              <a:t>小型辦公室</a:t>
            </a:r>
            <a:r>
              <a:rPr lang="en-US" altLang="zh-TW" sz="1700"/>
              <a:t>/</a:t>
            </a:r>
            <a:r>
              <a:rPr lang="zh-TW" altLang="en-US" sz="1700"/>
              <a:t>家庭辦公室 </a:t>
            </a:r>
            <a:r>
              <a:rPr lang="en-US" altLang="zh-TW" sz="1700"/>
              <a:t>— </a:t>
            </a:r>
            <a:r>
              <a:rPr lang="zh-TW" altLang="en-US" sz="1700"/>
              <a:t>讓家中或遠端辦公室內的電腦連線到公司網路</a:t>
            </a:r>
          </a:p>
          <a:p>
            <a:pPr rtl="0" eaLnBrk="1" hangingPunct="1">
              <a:buFont typeface="Arial" panose="020b0604020202020204" pitchFamily="34" charset="0"/>
              <a:buChar char="•"/>
            </a:pPr>
            <a:r>
              <a:rPr lang="zh-TW" altLang="en-US" sz="1700"/>
              <a:t>中大型網路 </a:t>
            </a:r>
            <a:r>
              <a:rPr lang="en-US" altLang="zh-TW" sz="1700"/>
              <a:t>— </a:t>
            </a:r>
            <a:r>
              <a:rPr lang="zh-TW" altLang="en-US" sz="1700"/>
              <a:t>許多位置擁有數百或數千部互連電腦</a:t>
            </a:r>
          </a:p>
          <a:p>
            <a:pPr rtl="0" eaLnBrk="1" hangingPunct="1">
              <a:buFont typeface="Arial" panose="020b0604020202020204" pitchFamily="34" charset="0"/>
              <a:buChar char="•"/>
            </a:pPr>
            <a:r>
              <a:rPr lang="zh-TW" altLang="en-US" sz="1700"/>
              <a:t>全球資訊網 </a:t>
            </a:r>
            <a:r>
              <a:rPr lang="en-US" altLang="zh-TW" sz="1700"/>
              <a:t>— </a:t>
            </a:r>
            <a:r>
              <a:rPr lang="zh-TW" altLang="en-US" sz="1700"/>
              <a:t>連接全球數億台電腦，例如網際網路</a:t>
            </a:r>
          </a:p>
          <a:p>
            <a:pPr lvl="1"/>
            <a:endParaRPr lang="en-US" altLang="en-US" sz="1500"/>
          </a:p>
          <a:p>
            <a:pPr lvl="1"/>
            <a:endParaRPr lang="en-US" altLang="en-US"/>
          </a:p>
          <a:p>
            <a:pPr marL="0" indent="0">
              <a:buNone/>
            </a:pPr>
            <a:endParaRPr lang="en-CA" altLang="en-US" sz="1650" b="1"/>
          </a:p>
        </p:txBody>
      </p:sp>
      <p:sp>
        <p:nvSpPr>
          <p:cNvPr id="2" name="TextBox 1"/>
          <p:cNvSpPr txBox="1"/>
          <p:nvPr/>
        </p:nvSpPr>
        <p:spPr>
          <a:xfrm>
            <a:off x="1" y="3168006"/>
            <a:ext cx="4344344" cy="338554"/>
          </a:xfrm>
          <a:prstGeom prst="rect">
            <a:avLst/>
          </a:prstGeom>
          <a:ln>
            <a:noFill/>
          </a:ln>
        </p:spPr>
        <p:style>
          <a:lnRef idx="2">
            <a:schemeClr val="accent4"/>
          </a:lnRef>
          <a:fillRef idx="1">
            <a:schemeClr val="lt1"/>
          </a:fillRef>
          <a:effectRef idx="0">
            <a:schemeClr val="accent4"/>
          </a:effectRef>
          <a:fontRef idx="minor">
            <a:schemeClr val="dk1"/>
          </a:fontRef>
        </p:style>
        <p:txBody>
          <a:bodyPr wrap="square" rtlCol="0">
            <a:spAutoFit/>
          </a:bodyPr>
          <a:lstStyle/>
          <a:p>
            <a:pPr rtl="0"/>
            <a:r>
              <a:rPr lang="zh-TW" altLang="en-US" sz="1600"/>
              <a:t>小房子 </a:t>
            </a:r>
            <a:r>
              <a:rPr lang="en-US" altLang="zh-TW" sz="1600"/>
              <a:t>SOHO</a:t>
            </a:r>
          </a:p>
        </p:txBody>
      </p:sp>
      <p:pic>
        <p:nvPicPr>
          <p:cNvPr id="3074" name="Picture 2" descr="this is the image’s alt text"/>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50779" y="1614801"/>
            <a:ext cx="2103105" cy="153403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s://d1qjbjciwpxftb.cloudfront.net/courses/ccna1/networking-today/5_common-types-of-networks/assets/1_chunk/media--Small-Home-Office-Net--image.jpg"/>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2253884" y="1614801"/>
            <a:ext cx="2090460" cy="153403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176174" y="5161045"/>
            <a:ext cx="4168171" cy="338554"/>
          </a:xfrm>
          <a:prstGeom prst="rect">
            <a:avLst/>
          </a:prstGeom>
          <a:noFill/>
        </p:spPr>
        <p:txBody>
          <a:bodyPr wrap="square" rtlCol="0">
            <a:spAutoFit/>
          </a:bodyPr>
          <a:lstStyle/>
          <a:p>
            <a:pPr rtl="0"/>
            <a:r>
              <a:rPr lang="zh-TW" altLang="en-US" sz="1600"/>
              <a:t>中</a:t>
            </a:r>
            <a:r>
              <a:rPr lang="en-US" altLang="zh-TW" sz="1600"/>
              <a:t>/</a:t>
            </a:r>
            <a:r>
              <a:rPr lang="zh-TW" altLang="en-US" sz="1600"/>
              <a:t>大世界區域</a:t>
            </a:r>
          </a:p>
        </p:txBody>
      </p:sp>
      <p:pic>
        <p:nvPicPr>
          <p:cNvPr id="3078" name="Picture 6" descr="this is the image’s alt text"/>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150779" y="3556513"/>
            <a:ext cx="2103105" cy="1604532"/>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2253884" y="3537338"/>
            <a:ext cx="2090461" cy="16045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投影片編號版面配置區 3"/>
          <p:cNvSpPr>
            <a:spLocks noGrp="1"/>
          </p:cNvSpPr>
          <p:nvPr>
            <p:ph type="sldNum" sz="quarter" idx="4"/>
          </p:nvPr>
        </p:nvSpPr>
        <p:spPr/>
        <p:txBody>
          <a:bodyPr/>
          <a:lstStyle/>
          <a:p>
            <a:pPr defTabSz="385754">
              <a:defRPr/>
            </a:pPr>
            <a:fld id="{2F5CCB13-0A32-4557-88E9-079F0C330695}" type="slidenum">
              <a:rPr lang="en-US" kern="0" smtClean="0">
                <a:solidFill>
                  <a:srgbClr val="595959"/>
                </a:solidFill>
              </a:rPr>
              <a:pPr defTabSz="385754">
                <a:defRPr/>
              </a:pPr>
              <a:t>13</a:t>
            </a:fld>
            <a:endParaRPr lang="en-US" kern="0">
              <a:solidFill>
                <a:srgbClr val="595959"/>
              </a:solidFill>
            </a:endParaRPr>
          </a:p>
        </p:txBody>
      </p:sp>
    </p:spTree>
    <p:extLst>
      <p:ext uri="{BB962C8B-B14F-4D97-AF65-F5344CB8AC3E}">
        <p14:creationId xmlns:p14="http://schemas.microsoft.com/office/powerpoint/2010/main" val="2020759522"/>
      </p:ext>
    </p:extLst>
  </p:cSld>
  <p:clrMapOvr>
    <a:masterClrMapping/>
  </p:clrMapOvr>
  <p:transition spd="slow">
    <p:wipe/>
  </p:transition>
  <p:timing/>
</p:sld>
</file>

<file path=ppt/slides/slide130.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098" name="Rectangle 33"/>
          <p:cNvSpPr>
            <a:spLocks noGrp="1" noChangeArrowheads="1"/>
          </p:cNvSpPr>
          <p:nvPr>
            <p:ph type="title"/>
          </p:nvPr>
        </p:nvSpPr>
        <p:spPr/>
        <p:txBody>
          <a:bodyPr>
            <a:normAutofit/>
          </a:bodyPr>
          <a:lstStyle/>
          <a:p>
            <a:pPr rtl="0" eaLnBrk="1" hangingPunct="1"/>
            <a:r>
              <a:rPr lang="zh-TW" altLang="en-US" sz="3000"/>
              <a:t>單元概要</a:t>
            </a:r>
          </a:p>
        </p:txBody>
      </p:sp>
      <p:sp>
        <p:nvSpPr>
          <p:cNvPr id="3" name="Rectangle 1">
            <a:extLst>
              <a:ext uri="{FF2B5EF4-FFF2-40B4-BE49-F238E27FC236}">
                <a16:creationId xmlns:a16="http://schemas.microsoft.com/office/drawing/2014/main" id="{B5758CB9-E7D6-4639-ACDC-3F86DC2D2F72}"/>
              </a:ext>
            </a:extLst>
          </p:cNvPr>
          <p:cNvSpPr>
            <a:spLocks noChangeArrowheads="1"/>
          </p:cNvSpPr>
          <p:nvPr/>
        </p:nvSpPr>
        <p:spPr bwMode="auto">
          <a:xfrm>
            <a:off x="169683" y="1696394"/>
            <a:ext cx="8804635" cy="6924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defTabSz="914378" eaLnBrk="0" fontAlgn="base" hangingPunct="0">
              <a:spcBef>
                <a:spcPct val="0"/>
              </a:spcBef>
              <a:spcAft>
                <a:spcPct val="0"/>
              </a:spcAft>
            </a:pPr>
            <a:r>
              <a:rPr lang="zh-TW" altLang="en-US" sz="1950" b="1">
                <a:latin typeface="標楷體" pitchFamily="65" charset="-120"/>
                <a:ea typeface="標楷體" panose="03000509000000000000" pitchFamily="65" charset="-120"/>
                <a:cs typeface="Calibri" panose="020f0502020204030204" pitchFamily="34" charset="0"/>
              </a:rPr>
              <a:t>單元標題：</a:t>
            </a:r>
            <a:r>
              <a:rPr lang="zh-TW" altLang="en-US" sz="1950">
                <a:latin typeface="標楷體" pitchFamily="65" charset="-120"/>
                <a:ea typeface="標楷體" panose="03000509000000000000" pitchFamily="65" charset="-120"/>
                <a:cs typeface="Calibri" panose="020f0502020204030204" pitchFamily="34" charset="0"/>
              </a:rPr>
              <a:t>實體層</a:t>
            </a:r>
          </a:p>
          <a:p>
            <a:pPr defTabSz="914378" eaLnBrk="0" fontAlgn="base" hangingPunct="0">
              <a:spcBef>
                <a:spcPct val="0"/>
              </a:spcBef>
              <a:spcAft>
                <a:spcPct val="0"/>
              </a:spcAft>
            </a:pPr>
            <a:r>
              <a:rPr lang="zh-TW" altLang="en-US" sz="1950" b="1">
                <a:latin typeface="標楷體" pitchFamily="65" charset="-120"/>
                <a:ea typeface="標楷體" panose="03000509000000000000" pitchFamily="65" charset="-120"/>
                <a:cs typeface="Calibri" panose="020f0502020204030204" pitchFamily="34" charset="0"/>
              </a:rPr>
              <a:t>單元目標</a:t>
            </a:r>
            <a:r>
              <a:rPr lang="zh-TW" altLang="en-US" sz="1950">
                <a:latin typeface="標楷體" pitchFamily="65" charset="-120"/>
                <a:ea typeface="標楷體" panose="03000509000000000000" pitchFamily="65" charset="-120"/>
                <a:cs typeface="Calibri" panose="020f0502020204030204" pitchFamily="34" charset="0"/>
              </a:rPr>
              <a:t>：解釋實體層協議，服務和網路介質如何支持跨資料網路的通訊。 </a:t>
            </a:r>
          </a:p>
        </p:txBody>
      </p:sp>
      <p:graphicFrame>
        <p:nvGraphicFramePr>
          <p:cNvPr id="2" name="Table 1">
            <a:extLst>
              <a:ext uri="{FF2B5EF4-FFF2-40B4-BE49-F238E27FC236}">
                <a16:creationId xmlns:a16="http://schemas.microsoft.com/office/drawing/2014/main" id="{E974E1EB-2DBE-496F-B0B0-6C44227DA401}"/>
              </a:ext>
            </a:extLst>
          </p:cNvPr>
          <p:cNvGraphicFramePr>
            <a:graphicFrameLocks noGrp="1"/>
          </p:cNvGraphicFramePr>
          <p:nvPr>
            <p:extLst>
              <p:ext uri="{D42A27DB-BD31-4B8C-83A1-F6EECF244321}">
                <p14:modId xmlns:p14="http://schemas.microsoft.com/office/powerpoint/2010/main" val="2961057284"/>
              </p:ext>
            </p:extLst>
          </p:nvPr>
        </p:nvGraphicFramePr>
        <p:xfrm>
          <a:off x="766914" y="2749604"/>
          <a:ext cx="7604088" cy="3876314"/>
        </p:xfrm>
        <a:graphic>
          <a:graphicData uri="http://schemas.openxmlformats.org/drawingml/2006/table">
            <a:tbl>
              <a:tblPr firstRow="1" firstCol="1" bandRow="1">
                <a:tableStyleId>{5C22544A-7EE6-4342-B048-85BDC9FD1C3A}</a:tableStyleId>
              </a:tblPr>
              <a:tblGrid>
                <a:gridCol w="2519211">
                  <a:extLst>
                    <a:ext uri="{9D8B030D-6E8A-4147-A177-3AD203B41FA5}">
                      <a16:colId xmlns:a16="http://schemas.microsoft.com/office/drawing/2014/main" val="1523797708"/>
                    </a:ext>
                  </a:extLst>
                </a:gridCol>
                <a:gridCol w="5084877">
                  <a:extLst>
                    <a:ext uri="{9D8B030D-6E8A-4147-A177-3AD203B41FA5}">
                      <a16:colId xmlns:a16="http://schemas.microsoft.com/office/drawing/2014/main" val="2750207184"/>
                    </a:ext>
                  </a:extLst>
                </a:gridCol>
              </a:tblGrid>
              <a:tr h="293513">
                <a:tc>
                  <a:txBody>
                    <a:bodyPr vert="horz" wrap="square"/>
                    <a:lstStyle/>
                    <a:p>
                      <a:pPr marL="0" marR="0" rtl="0">
                        <a:lnSpc>
                          <a:spcPct val="107000"/>
                        </a:lnSpc>
                        <a:spcBef>
                          <a:spcPct val="0"/>
                        </a:spcBef>
                        <a:spcAft>
                          <a:spcPct val="0"/>
                        </a:spcAft>
                      </a:pPr>
                      <a:r>
                        <a:rPr lang="zh-TW" sz="2600" baseline="0">
                          <a:effectLst/>
                          <a:latin typeface="Times New Roman" panose="02020603050405020304" pitchFamily="18" charset="0"/>
                          <a:ea typeface="標楷體" panose="03000509000000000000" pitchFamily="65" charset="-120"/>
                        </a:rPr>
                        <a:t>主題標題</a:t>
                      </a:r>
                    </a:p>
                  </a:txBody>
                  <a:tcPr marL="68580" marR="68580" marT="0" marB="0"/>
                </a:tc>
                <a:tc>
                  <a:txBody>
                    <a:bodyPr vert="horz" wrap="square"/>
                    <a:lstStyle/>
                    <a:p>
                      <a:pPr marL="0" marR="0" rtl="0">
                        <a:lnSpc>
                          <a:spcPct val="107000"/>
                        </a:lnSpc>
                        <a:spcBef>
                          <a:spcPct val="0"/>
                        </a:spcBef>
                        <a:spcAft>
                          <a:spcPct val="0"/>
                        </a:spcAft>
                      </a:pPr>
                      <a:r>
                        <a:rPr lang="zh-TW" sz="2600" baseline="0">
                          <a:effectLst/>
                          <a:latin typeface="Times New Roman" panose="02020603050405020304" pitchFamily="18" charset="0"/>
                          <a:ea typeface="標楷體" panose="03000509000000000000" pitchFamily="65" charset="-120"/>
                        </a:rPr>
                        <a:t>主題目標</a:t>
                      </a:r>
                    </a:p>
                  </a:txBody>
                  <a:tcPr marL="68580" marR="68580" marT="0" marB="0"/>
                </a:tc>
                <a:extLst>
                  <a:ext uri="{0D108BD9-81ED-4DB2-BD59-A6C34878D82A}">
                    <a16:rowId xmlns:a16="http://schemas.microsoft.com/office/drawing/2014/main" val="1874061904"/>
                  </a:ext>
                </a:extLst>
              </a:tr>
              <a:tr h="444151">
                <a:tc>
                  <a:txBody>
                    <a:bodyPr vert="horz" wrap="square"/>
                    <a:lstStyle/>
                    <a:p>
                      <a:pPr marL="0" marR="0" rtl="0">
                        <a:lnSpc>
                          <a:spcPct val="107000"/>
                        </a:lnSpc>
                        <a:spcBef>
                          <a:spcPct val="0"/>
                        </a:spcBef>
                        <a:spcAft>
                          <a:spcPct val="0"/>
                        </a:spcAft>
                      </a:pPr>
                      <a:r>
                        <a:rPr lang="zh-TW" sz="2600" baseline="0">
                          <a:effectLst/>
                          <a:latin typeface="Times New Roman" panose="02020603050405020304" pitchFamily="18" charset="0"/>
                          <a:ea typeface="標楷體" panose="03000509000000000000" pitchFamily="65" charset="-120"/>
                        </a:rPr>
                        <a:t>實體層的目的</a:t>
                      </a:r>
                    </a:p>
                  </a:txBody>
                  <a:tcPr marL="68580" marR="68580" marT="0" marB="0"/>
                </a:tc>
                <a:tc>
                  <a:txBody>
                    <a:bodyPr vert="horz" wrap="square"/>
                    <a:lstStyle/>
                    <a:p>
                      <a:pPr marL="0" marR="0" rtl="0">
                        <a:lnSpc>
                          <a:spcPct val="107000"/>
                        </a:lnSpc>
                        <a:spcBef>
                          <a:spcPct val="0"/>
                        </a:spcBef>
                        <a:spcAft>
                          <a:spcPct val="0"/>
                        </a:spcAft>
                      </a:pPr>
                      <a:r>
                        <a:rPr lang="zh-TW" sz="2600" baseline="0">
                          <a:solidFill>
                            <a:srgbClr val="000000"/>
                          </a:solidFill>
                          <a:effectLst/>
                          <a:latin typeface="Times New Roman" panose="02020603050405020304" pitchFamily="18" charset="0"/>
                          <a:ea typeface="標楷體" panose="03000509000000000000" pitchFamily="65" charset="-120"/>
                        </a:rPr>
                        <a:t>描述網路中實體層的目的和功能。</a:t>
                      </a:r>
                    </a:p>
                  </a:txBody>
                  <a:tcPr marL="68580" marR="68580" marT="0" marB="0"/>
                </a:tc>
                <a:extLst>
                  <a:ext uri="{0D108BD9-81ED-4DB2-BD59-A6C34878D82A}">
                    <a16:rowId xmlns:a16="http://schemas.microsoft.com/office/drawing/2014/main" val="1646858405"/>
                  </a:ext>
                </a:extLst>
              </a:tr>
              <a:tr h="315930">
                <a:tc>
                  <a:txBody>
                    <a:bodyPr vert="horz" wrap="square"/>
                    <a:lstStyle/>
                    <a:p>
                      <a:pPr marL="0" marR="0" rtl="0">
                        <a:lnSpc>
                          <a:spcPct val="107000"/>
                        </a:lnSpc>
                        <a:spcBef>
                          <a:spcPct val="0"/>
                        </a:spcBef>
                        <a:spcAft>
                          <a:spcPct val="0"/>
                        </a:spcAft>
                      </a:pPr>
                      <a:r>
                        <a:rPr lang="zh-TW" sz="2600" baseline="0">
                          <a:effectLst/>
                          <a:latin typeface="Times New Roman" panose="02020603050405020304" pitchFamily="18" charset="0"/>
                          <a:ea typeface="標楷體" panose="03000509000000000000" pitchFamily="65" charset="-120"/>
                        </a:rPr>
                        <a:t>實體層特色</a:t>
                      </a:r>
                    </a:p>
                  </a:txBody>
                  <a:tcPr marL="68580" marR="68580" marT="0" marB="0"/>
                </a:tc>
                <a:tc>
                  <a:txBody>
                    <a:bodyPr vert="horz" wrap="square"/>
                    <a:lstStyle/>
                    <a:p>
                      <a:pPr marL="0" marR="0" rtl="0">
                        <a:lnSpc>
                          <a:spcPct val="107000"/>
                        </a:lnSpc>
                        <a:spcBef>
                          <a:spcPct val="0"/>
                        </a:spcBef>
                        <a:spcAft>
                          <a:spcPct val="0"/>
                        </a:spcAft>
                      </a:pPr>
                      <a:r>
                        <a:rPr lang="zh-TW" sz="2600" baseline="0">
                          <a:solidFill>
                            <a:srgbClr val="000000"/>
                          </a:solidFill>
                          <a:effectLst/>
                          <a:latin typeface="Times New Roman" panose="02020603050405020304" pitchFamily="18" charset="0"/>
                          <a:ea typeface="標楷體" panose="03000509000000000000" pitchFamily="65" charset="-120"/>
                        </a:rPr>
                        <a:t>描述實體層的特性。</a:t>
                      </a:r>
                    </a:p>
                  </a:txBody>
                  <a:tcPr marL="68580" marR="68580" marT="0" marB="0"/>
                </a:tc>
                <a:extLst>
                  <a:ext uri="{0D108BD9-81ED-4DB2-BD59-A6C34878D82A}">
                    <a16:rowId xmlns:a16="http://schemas.microsoft.com/office/drawing/2014/main" val="1435904258"/>
                  </a:ext>
                </a:extLst>
              </a:tr>
              <a:tr h="444151">
                <a:tc>
                  <a:txBody>
                    <a:bodyPr vert="horz" wrap="square"/>
                    <a:lstStyle/>
                    <a:p>
                      <a:pPr marL="0" marR="0" rtl="0">
                        <a:lnSpc>
                          <a:spcPct val="107000"/>
                        </a:lnSpc>
                        <a:spcBef>
                          <a:spcPct val="0"/>
                        </a:spcBef>
                        <a:spcAft>
                          <a:spcPct val="0"/>
                        </a:spcAft>
                      </a:pPr>
                      <a:r>
                        <a:rPr lang="zh-TW" sz="2600" baseline="0">
                          <a:effectLst/>
                          <a:latin typeface="Times New Roman" panose="02020603050405020304" pitchFamily="18" charset="0"/>
                          <a:ea typeface="標楷體" panose="03000509000000000000" pitchFamily="65" charset="-120"/>
                        </a:rPr>
                        <a:t>雙絞線</a:t>
                      </a:r>
                    </a:p>
                  </a:txBody>
                  <a:tcPr marL="68580" marR="68580" marT="0" marB="0"/>
                </a:tc>
                <a:tc>
                  <a:txBody>
                    <a:bodyPr vert="horz" wrap="square"/>
                    <a:lstStyle/>
                    <a:p>
                      <a:pPr marL="0" marR="0" rtl="0">
                        <a:lnSpc>
                          <a:spcPct val="107000"/>
                        </a:lnSpc>
                        <a:spcBef>
                          <a:spcPct val="0"/>
                        </a:spcBef>
                        <a:spcAft>
                          <a:spcPct val="0"/>
                        </a:spcAft>
                      </a:pPr>
                      <a:r>
                        <a:rPr lang="zh-TW" sz="2600" baseline="0">
                          <a:solidFill>
                            <a:srgbClr val="000000"/>
                          </a:solidFill>
                          <a:effectLst/>
                          <a:latin typeface="Times New Roman" panose="02020603050405020304" pitchFamily="18" charset="0"/>
                          <a:ea typeface="標楷體" panose="03000509000000000000" pitchFamily="65" charset="-120"/>
                        </a:rPr>
                        <a:t>識別銅線佈線的基本特性。</a:t>
                      </a:r>
                    </a:p>
                  </a:txBody>
                  <a:tcPr marL="68580" marR="68580" marT="0" marB="0"/>
                </a:tc>
                <a:extLst>
                  <a:ext uri="{0D108BD9-81ED-4DB2-BD59-A6C34878D82A}">
                    <a16:rowId xmlns:a16="http://schemas.microsoft.com/office/drawing/2014/main" val="131737215"/>
                  </a:ext>
                </a:extLst>
              </a:tr>
              <a:tr h="444151">
                <a:tc>
                  <a:txBody>
                    <a:bodyPr vert="horz" wrap="square"/>
                    <a:lstStyle/>
                    <a:p>
                      <a:pPr marL="0" marR="0" rtl="0">
                        <a:lnSpc>
                          <a:spcPct val="107000"/>
                        </a:lnSpc>
                        <a:spcBef>
                          <a:spcPct val="0"/>
                        </a:spcBef>
                        <a:spcAft>
                          <a:spcPct val="0"/>
                        </a:spcAft>
                      </a:pPr>
                      <a:r>
                        <a:rPr lang="zh-TW" sz="2600" baseline="0">
                          <a:effectLst/>
                          <a:latin typeface="Times New Roman" panose="02020603050405020304" pitchFamily="18" charset="0"/>
                          <a:ea typeface="標楷體" panose="03000509000000000000" pitchFamily="65" charset="-120"/>
                        </a:rPr>
                        <a:t>UTP 佈線</a:t>
                      </a:r>
                    </a:p>
                  </a:txBody>
                  <a:tcPr marL="68580" marR="68580" marT="0" marB="0"/>
                </a:tc>
                <a:tc>
                  <a:txBody>
                    <a:bodyPr vert="horz" wrap="square"/>
                    <a:lstStyle/>
                    <a:p>
                      <a:pPr marL="0" marR="0" rtl="0">
                        <a:lnSpc>
                          <a:spcPct val="107000"/>
                        </a:lnSpc>
                        <a:spcBef>
                          <a:spcPct val="0"/>
                        </a:spcBef>
                        <a:spcAft>
                          <a:spcPct val="0"/>
                        </a:spcAft>
                      </a:pPr>
                      <a:r>
                        <a:rPr lang="zh-TW" sz="2600" baseline="0">
                          <a:solidFill>
                            <a:srgbClr val="000000"/>
                          </a:solidFill>
                          <a:effectLst/>
                          <a:latin typeface="Times New Roman" panose="02020603050405020304" pitchFamily="18" charset="0"/>
                          <a:ea typeface="標楷體" panose="03000509000000000000" pitchFamily="65" charset="-120"/>
                        </a:rPr>
                        <a:t>解釋 UTP 電纜如何在乙太網網路中使用。</a:t>
                      </a:r>
                    </a:p>
                  </a:txBody>
                  <a:tcPr marL="68580" marR="68580" marT="0" marB="0"/>
                </a:tc>
                <a:extLst>
                  <a:ext uri="{0D108BD9-81ED-4DB2-BD59-A6C34878D82A}">
                    <a16:rowId xmlns:a16="http://schemas.microsoft.com/office/drawing/2014/main" val="3818444524"/>
                  </a:ext>
                </a:extLst>
              </a:tr>
              <a:tr h="444151">
                <a:tc>
                  <a:txBody>
                    <a:bodyPr vert="horz" wrap="square"/>
                    <a:lstStyle/>
                    <a:p>
                      <a:pPr marL="0" marR="0" rtl="0">
                        <a:lnSpc>
                          <a:spcPct val="107000"/>
                        </a:lnSpc>
                        <a:spcBef>
                          <a:spcPct val="0"/>
                        </a:spcBef>
                        <a:spcAft>
                          <a:spcPct val="0"/>
                        </a:spcAft>
                      </a:pPr>
                      <a:r>
                        <a:rPr lang="zh-TW" sz="2600" baseline="0">
                          <a:effectLst/>
                          <a:latin typeface="Times New Roman" panose="02020603050405020304" pitchFamily="18" charset="0"/>
                          <a:ea typeface="標楷體" panose="03000509000000000000" pitchFamily="65" charset="-120"/>
                        </a:rPr>
                        <a:t>光纖電纜</a:t>
                      </a:r>
                    </a:p>
                  </a:txBody>
                  <a:tcPr marL="68580" marR="68580" marT="0" marB="0"/>
                </a:tc>
                <a:tc>
                  <a:txBody>
                    <a:bodyPr vert="horz" wrap="square"/>
                    <a:lstStyle/>
                    <a:p>
                      <a:pPr marL="0" marR="0" rtl="0">
                        <a:lnSpc>
                          <a:spcPct val="107000"/>
                        </a:lnSpc>
                        <a:spcBef>
                          <a:spcPct val="0"/>
                        </a:spcBef>
                        <a:spcAft>
                          <a:spcPct val="0"/>
                        </a:spcAft>
                      </a:pPr>
                      <a:r>
                        <a:rPr lang="zh-TW" sz="2600" baseline="0">
                          <a:solidFill>
                            <a:srgbClr val="000000"/>
                          </a:solidFill>
                          <a:effectLst/>
                          <a:latin typeface="Times New Roman" panose="02020603050405020304" pitchFamily="18" charset="0"/>
                          <a:ea typeface="標楷體" panose="03000509000000000000" pitchFamily="65" charset="-120"/>
                        </a:rPr>
                        <a:t>描述光纖電纜及其比其他介質的主要優點。</a:t>
                      </a:r>
                    </a:p>
                  </a:txBody>
                  <a:tcPr marL="68580" marR="68580" marT="0" marB="0"/>
                </a:tc>
                <a:extLst>
                  <a:ext uri="{0D108BD9-81ED-4DB2-BD59-A6C34878D82A}">
                    <a16:rowId xmlns:a16="http://schemas.microsoft.com/office/drawing/2014/main" val="1846877670"/>
                  </a:ext>
                </a:extLst>
              </a:tr>
              <a:tr h="444151">
                <a:tc>
                  <a:txBody>
                    <a:bodyPr vert="horz" wrap="square"/>
                    <a:lstStyle/>
                    <a:p>
                      <a:pPr marL="0" marR="0" rtl="0">
                        <a:lnSpc>
                          <a:spcPct val="107000"/>
                        </a:lnSpc>
                        <a:spcBef>
                          <a:spcPct val="0"/>
                        </a:spcBef>
                        <a:spcAft>
                          <a:spcPct val="0"/>
                        </a:spcAft>
                      </a:pPr>
                      <a:r>
                        <a:rPr lang="zh-TW" sz="2600" baseline="0">
                          <a:effectLst/>
                          <a:latin typeface="Times New Roman" panose="02020603050405020304" pitchFamily="18" charset="0"/>
                          <a:ea typeface="標楷體" panose="03000509000000000000" pitchFamily="65" charset="-120"/>
                        </a:rPr>
                        <a:t>無線介質</a:t>
                      </a:r>
                    </a:p>
                  </a:txBody>
                  <a:tcPr marL="68580" marR="68580" marT="0" marB="0"/>
                </a:tc>
                <a:tc>
                  <a:txBody>
                    <a:bodyPr vert="horz" wrap="square"/>
                    <a:lstStyle/>
                    <a:p>
                      <a:pPr marL="0" marR="0" rtl="0">
                        <a:lnSpc>
                          <a:spcPct val="107000"/>
                        </a:lnSpc>
                        <a:spcBef>
                          <a:spcPct val="0"/>
                        </a:spcBef>
                        <a:spcAft>
                          <a:spcPct val="0"/>
                        </a:spcAft>
                      </a:pPr>
                      <a:r>
                        <a:rPr lang="zh-TW" sz="2600" baseline="0">
                          <a:solidFill>
                            <a:srgbClr val="000000"/>
                          </a:solidFill>
                          <a:effectLst/>
                          <a:latin typeface="Times New Roman" panose="02020603050405020304" pitchFamily="18" charset="0"/>
                          <a:ea typeface="標楷體" panose="03000509000000000000" pitchFamily="65" charset="-120"/>
                        </a:rPr>
                        <a:t>使用有線和無線介質連接裝置。</a:t>
                      </a:r>
                    </a:p>
                  </a:txBody>
                  <a:tcPr marL="68580" marR="68580" marT="0" marB="0"/>
                </a:tc>
                <a:extLst>
                  <a:ext uri="{0D108BD9-81ED-4DB2-BD59-A6C34878D82A}">
                    <a16:rowId xmlns:a16="http://schemas.microsoft.com/office/drawing/2014/main" val="1886050846"/>
                  </a:ext>
                </a:extLst>
              </a:tr>
            </a:tbl>
          </a:graphicData>
        </a:graphic>
      </p:graphicFrame>
      <p:sp>
        <p:nvSpPr>
          <p:cNvPr id="4" name="投影片編號版面配置區 3"/>
          <p:cNvSpPr>
            <a:spLocks noGrp="1"/>
          </p:cNvSpPr>
          <p:nvPr>
            <p:ph type="sldNum" sz="quarter" idx="4"/>
          </p:nvPr>
        </p:nvSpPr>
        <p:spPr/>
        <p:txBody>
          <a:bodyPr/>
          <a:lstStyle/>
          <a:p>
            <a:pPr defTabSz="385754">
              <a:defRPr/>
            </a:pPr>
            <a:fld id="{2F5CCB13-0A32-4557-88E9-079F0C330695}" type="slidenum">
              <a:rPr lang="en-US" kern="0" smtClean="0">
                <a:solidFill>
                  <a:srgbClr val="595959"/>
                </a:solidFill>
              </a:rPr>
              <a:pPr defTabSz="385754">
                <a:defRPr/>
              </a:pPr>
              <a:t>130</a:t>
            </a:fld>
            <a:endParaRPr lang="en-US" kern="0">
              <a:solidFill>
                <a:srgbClr val="595959"/>
              </a:solidFill>
            </a:endParaRPr>
          </a:p>
        </p:txBody>
      </p:sp>
    </p:spTree>
    <p:custDataLst>
      <p:tags r:id="rId3"/>
    </p:custDataLst>
    <p:extLst>
      <p:ext uri="{BB962C8B-B14F-4D97-AF65-F5344CB8AC3E}">
        <p14:creationId xmlns:p14="http://schemas.microsoft.com/office/powerpoint/2010/main" val="365412575"/>
      </p:ext>
    </p:extLst>
  </p:cSld>
  <p:clrMapOvr>
    <a:masterClrMapping/>
  </p:clrMapOvr>
  <p:transition spd="slow">
    <p:wipe/>
  </p:transition>
  <p:timing/>
</p:sld>
</file>

<file path=ppt/slides/slide131.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p:spPr>
        <p:txBody>
          <a:bodyPr>
            <a:normAutofit/>
          </a:bodyPr>
          <a:lstStyle/>
          <a:p>
            <a:pPr rtl="0"/>
            <a:r>
              <a:rPr lang="zh-TW" altLang="en-US"/>
              <a:t>實體層的目的</a:t>
            </a:r>
            <a:r>
              <a:rPr lang="en-US" altLang="zh-TW"/>
              <a:t>-</a:t>
            </a:r>
            <a:r>
              <a:rPr lang="zh-TW" altLang="en-US"/>
              <a:t>實體連接</a:t>
            </a:r>
          </a:p>
        </p:txBody>
      </p:sp>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431972" y="1712670"/>
            <a:ext cx="8280057" cy="3073946"/>
          </a:xfrm>
        </p:spPr>
        <p:txBody>
          <a:bodyPr/>
          <a:lstStyle/>
          <a:p>
            <a:pPr marL="342892" indent="-342892" algn="l">
              <a:buFont typeface="Arial" panose="020b0604020202020204" pitchFamily="34" charset="0"/>
              <a:buChar char="•"/>
            </a:pPr>
            <a:r>
              <a:rPr lang="zh-TW" altLang="en-US" sz="1600">
                <a:solidFill>
                  <a:srgbClr val="000000"/>
                </a:solidFill>
              </a:rPr>
              <a:t>在進行任何網路通訊之前，必須建立與區域網路的實體連線。</a:t>
            </a:r>
          </a:p>
          <a:p>
            <a:pPr marL="342892" indent="-342892" algn="l">
              <a:buFont typeface="Arial" panose="020b0604020202020204" pitchFamily="34" charset="0"/>
              <a:buChar char="•"/>
            </a:pPr>
            <a:r>
              <a:rPr lang="zh-TW" altLang="en-US" sz="1600">
                <a:solidFill>
                  <a:srgbClr val="000000"/>
                </a:solidFill>
              </a:rPr>
              <a:t>此連線可能是有線或無線，視網路的設定而定。</a:t>
            </a:r>
          </a:p>
          <a:p>
            <a:pPr marL="342892" indent="-342892" algn="l">
              <a:buFont typeface="Arial" panose="020b0604020202020204" pitchFamily="34" charset="0"/>
              <a:buChar char="•"/>
            </a:pPr>
            <a:r>
              <a:rPr lang="zh-TW" altLang="en-US" sz="1600">
                <a:solidFill>
                  <a:srgbClr val="000000"/>
                </a:solidFill>
              </a:rPr>
              <a:t>無論您考慮使用公司辦公室或家庭，這通常適用。</a:t>
            </a:r>
          </a:p>
          <a:p>
            <a:pPr marL="342892" indent="-342892" algn="l">
              <a:buFont typeface="Arial" panose="020b0604020202020204" pitchFamily="34" charset="0"/>
              <a:buChar char="•"/>
            </a:pPr>
            <a:r>
              <a:rPr lang="zh-TW" altLang="en-US" sz="1600">
                <a:solidFill>
                  <a:srgbClr val="000000"/>
                </a:solidFill>
              </a:rPr>
              <a:t>網路介面卡 </a:t>
            </a:r>
            <a:r>
              <a:rPr lang="en-US" altLang="zh-TW" sz="1600">
                <a:solidFill>
                  <a:srgbClr val="000000"/>
                </a:solidFill>
              </a:rPr>
              <a:t>(NIC) </a:t>
            </a:r>
            <a:r>
              <a:rPr lang="zh-TW" altLang="en-US" sz="1600">
                <a:solidFill>
                  <a:srgbClr val="000000"/>
                </a:solidFill>
              </a:rPr>
              <a:t>會將裝置連接到網路。</a:t>
            </a:r>
          </a:p>
          <a:p>
            <a:pPr marL="342892" indent="-342892" algn="l">
              <a:buFont typeface="Arial" panose="020b0604020202020204" pitchFamily="34" charset="0"/>
              <a:buChar char="•"/>
            </a:pPr>
            <a:r>
              <a:rPr lang="zh-TW" altLang="en-US" sz="1600">
                <a:solidFill>
                  <a:srgbClr val="000000"/>
                </a:solidFill>
              </a:rPr>
              <a:t>某些裝置可能只有一個 </a:t>
            </a:r>
            <a:r>
              <a:rPr lang="en-US" altLang="zh-TW" sz="1600">
                <a:solidFill>
                  <a:srgbClr val="000000"/>
                </a:solidFill>
              </a:rPr>
              <a:t>NIC</a:t>
            </a:r>
            <a:r>
              <a:rPr lang="zh-TW" altLang="en-US" sz="1600">
                <a:solidFill>
                  <a:srgbClr val="000000"/>
                </a:solidFill>
              </a:rPr>
              <a:t>，而其他裝置可能有多個 </a:t>
            </a:r>
            <a:r>
              <a:rPr lang="en-US" altLang="zh-TW" sz="1600">
                <a:solidFill>
                  <a:srgbClr val="000000"/>
                </a:solidFill>
              </a:rPr>
              <a:t>NIC (</a:t>
            </a:r>
            <a:r>
              <a:rPr lang="zh-TW" altLang="en-US" sz="1600">
                <a:solidFill>
                  <a:srgbClr val="000000"/>
                </a:solidFill>
              </a:rPr>
              <a:t>例如有線和</a:t>
            </a:r>
            <a:r>
              <a:rPr lang="en-US" altLang="zh-TW" sz="1600">
                <a:solidFill>
                  <a:srgbClr val="000000"/>
                </a:solidFill>
              </a:rPr>
              <a:t>/</a:t>
            </a:r>
            <a:r>
              <a:rPr lang="zh-TW" altLang="en-US" sz="1600">
                <a:solidFill>
                  <a:srgbClr val="000000"/>
                </a:solidFill>
              </a:rPr>
              <a:t>或無線</a:t>
            </a:r>
            <a:r>
              <a:rPr lang="en-US" altLang="zh-TW" sz="1600">
                <a:solidFill>
                  <a:srgbClr val="000000"/>
                </a:solidFill>
              </a:rPr>
              <a:t>)</a:t>
            </a:r>
            <a:r>
              <a:rPr lang="zh-TW" altLang="en-US" sz="1600">
                <a:solidFill>
                  <a:srgbClr val="000000"/>
                </a:solidFill>
              </a:rPr>
              <a:t>。</a:t>
            </a:r>
          </a:p>
          <a:p>
            <a:pPr marL="342892" indent="-342892" algn="l">
              <a:buFont typeface="Arial" panose="020b0604020202020204" pitchFamily="34" charset="0"/>
              <a:buChar char="•"/>
            </a:pPr>
            <a:r>
              <a:rPr lang="zh-TW" altLang="en-US" sz="1600">
                <a:solidFill>
                  <a:srgbClr val="000000"/>
                </a:solidFill>
              </a:rPr>
              <a:t>並非所有實體連線都提供相同等級的效能。</a:t>
            </a:r>
          </a:p>
        </p:txBody>
      </p:sp>
      <p:sp>
        <p:nvSpPr>
          <p:cNvPr id="2" name="投影片編號版面配置區 1"/>
          <p:cNvSpPr>
            <a:spLocks noGrp="1"/>
          </p:cNvSpPr>
          <p:nvPr>
            <p:ph type="sldNum" sz="quarter" idx="12"/>
          </p:nvPr>
        </p:nvSpPr>
        <p:spPr/>
        <p:txBody>
          <a:bodyPr/>
          <a:lstStyle/>
          <a:p>
            <a:fld id="{4FAB73BC-B049-4115-A692-8D63A059BFB8}" type="slidenum">
              <a:rPr lang="en-US" smtClean="0"/>
              <a:t>131</a:t>
            </a:fld>
            <a:endParaRPr lang="en-US"/>
          </a:p>
        </p:txBody>
      </p:sp>
    </p:spTree>
    <p:extLst>
      <p:ext uri="{BB962C8B-B14F-4D97-AF65-F5344CB8AC3E}">
        <p14:creationId xmlns:p14="http://schemas.microsoft.com/office/powerpoint/2010/main" val="211168230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132.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p:spPr>
        <p:txBody>
          <a:bodyPr>
            <a:normAutofit/>
          </a:bodyPr>
          <a:lstStyle/>
          <a:p>
            <a:pPr rtl="0"/>
            <a:r>
              <a:rPr lang="en-US" altLang="zh-TW" smtClean="0"/>
              <a:t>4.1</a:t>
            </a:r>
            <a:r>
              <a:rPr lang="zh-TW" altLang="en-US" smtClean="0"/>
              <a:t>實體</a:t>
            </a:r>
            <a:r>
              <a:rPr lang="zh-TW" altLang="en-US"/>
              <a:t>層的目的</a:t>
            </a:r>
            <a:r>
              <a:rPr lang="en-US" altLang="zh-TW"/>
              <a:t>-</a:t>
            </a:r>
            <a:r>
              <a:rPr lang="zh-TW" altLang="en-US"/>
              <a:t>實體層</a:t>
            </a:r>
          </a:p>
        </p:txBody>
      </p:sp>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431972" y="1712669"/>
            <a:ext cx="3401475" cy="3528045"/>
          </a:xfrm>
        </p:spPr>
        <p:txBody>
          <a:bodyPr/>
          <a:lstStyle/>
          <a:p>
            <a:pPr marL="342892" indent="-342892" algn="l">
              <a:buFont typeface="Arial" panose="020b0604020202020204" pitchFamily="34" charset="0"/>
              <a:buChar char="•"/>
            </a:pPr>
            <a:r>
              <a:rPr lang="zh-TW" altLang="en-US" sz="1600">
                <a:solidFill>
                  <a:srgbClr val="000000"/>
                </a:solidFill>
              </a:rPr>
              <a:t>透過網路介質傳輸位元</a:t>
            </a:r>
          </a:p>
          <a:p>
            <a:pPr marL="342892" indent="-342892" algn="l">
              <a:buFont typeface="Arial" panose="020b0604020202020204" pitchFamily="34" charset="0"/>
              <a:buChar char="•"/>
            </a:pPr>
            <a:r>
              <a:rPr lang="zh-TW" altLang="en-US" sz="1600">
                <a:solidFill>
                  <a:srgbClr val="000000"/>
                </a:solidFill>
              </a:rPr>
              <a:t>該層從資料連結層接收完整的訊框</a:t>
            </a:r>
            <a:r>
              <a:rPr lang="en-US" altLang="zh-TW" sz="1600">
                <a:solidFill>
                  <a:srgbClr val="000000"/>
                </a:solidFill>
              </a:rPr>
              <a:t>(Frame)</a:t>
            </a:r>
            <a:r>
              <a:rPr lang="zh-TW" altLang="en-US" sz="1600">
                <a:solidFill>
                  <a:srgbClr val="000000"/>
                </a:solidFill>
              </a:rPr>
              <a:t>，並將這些訊框</a:t>
            </a:r>
            <a:r>
              <a:rPr lang="en-US" altLang="zh-TW" sz="1600">
                <a:solidFill>
                  <a:srgbClr val="000000"/>
                </a:solidFill>
              </a:rPr>
              <a:t>(Frame)</a:t>
            </a:r>
            <a:r>
              <a:rPr lang="zh-TW" altLang="en-US" sz="1600">
                <a:solidFill>
                  <a:srgbClr val="000000"/>
                </a:solidFill>
              </a:rPr>
              <a:t>編碼為一系列訊號，傳輸到本地介面上。</a:t>
            </a:r>
          </a:p>
          <a:p>
            <a:pPr marL="342892" indent="-342892" algn="l">
              <a:buFont typeface="Arial" panose="020b0604020202020204" pitchFamily="34" charset="0"/>
              <a:buChar char="•"/>
            </a:pPr>
            <a:r>
              <a:rPr lang="zh-TW" altLang="en-US" sz="1600">
                <a:solidFill>
                  <a:srgbClr val="000000"/>
                </a:solidFill>
              </a:rPr>
              <a:t>這是封裝過程中的最後一步。</a:t>
            </a:r>
          </a:p>
          <a:p>
            <a:pPr marL="342892" indent="-342892" algn="l">
              <a:buFont typeface="Arial" panose="020b0604020202020204" pitchFamily="34" charset="0"/>
              <a:buChar char="•"/>
            </a:pPr>
            <a:r>
              <a:rPr lang="zh-TW" altLang="en-US" sz="1600">
                <a:solidFill>
                  <a:srgbClr val="000000"/>
                </a:solidFill>
              </a:rPr>
              <a:t>目標路徑中的下一個設備接收位並重新封裝訊框，然後決定如何處理它。</a:t>
            </a:r>
          </a:p>
        </p:txBody>
      </p:sp>
      <p:pic>
        <p:nvPicPr>
          <p:cNvPr id="5" name="Picture 4">
            <a:extLst>
              <a:ext uri="{FF2B5EF4-FFF2-40B4-BE49-F238E27FC236}">
                <a16:creationId xmlns:a16="http://schemas.microsoft.com/office/drawing/2014/main" id="{07FF563E-E612-FF49-AA84-F8F5904942B7}"/>
              </a:ext>
            </a:extLst>
          </p:cNvPr>
          <p:cNvPicPr>
            <a:picLocks noChangeAspect="1"/>
          </p:cNvPicPr>
          <p:nvPr/>
        </p:nvPicPr>
        <p:blipFill>
          <a:blip r:embed="rId3"/>
          <a:stretch>
            <a:fillRect/>
          </a:stretch>
        </p:blipFill>
        <p:spPr>
          <a:xfrm>
            <a:off x="3833447" y="1865343"/>
            <a:ext cx="4699000" cy="2768600"/>
          </a:xfrm>
          <a:prstGeom prst="rect">
            <a:avLst/>
          </a:prstGeom>
        </p:spPr>
      </p:pic>
      <p:sp>
        <p:nvSpPr>
          <p:cNvPr id="2" name="投影片編號版面配置區 1"/>
          <p:cNvSpPr>
            <a:spLocks noGrp="1"/>
          </p:cNvSpPr>
          <p:nvPr>
            <p:ph type="sldNum" sz="quarter" idx="12"/>
          </p:nvPr>
        </p:nvSpPr>
        <p:spPr/>
        <p:txBody>
          <a:bodyPr/>
          <a:lstStyle/>
          <a:p>
            <a:fld id="{4FAB73BC-B049-4115-A692-8D63A059BFB8}" type="slidenum">
              <a:rPr lang="en-US" smtClean="0"/>
              <a:t>132</a:t>
            </a:fld>
            <a:endParaRPr lang="en-US"/>
          </a:p>
        </p:txBody>
      </p:sp>
    </p:spTree>
    <p:extLst>
      <p:ext uri="{BB962C8B-B14F-4D97-AF65-F5344CB8AC3E}">
        <p14:creationId xmlns:p14="http://schemas.microsoft.com/office/powerpoint/2010/main" val="62988838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133.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p:spPr>
        <p:txBody>
          <a:bodyPr>
            <a:normAutofit/>
          </a:bodyPr>
          <a:lstStyle/>
          <a:p>
            <a:pPr rtl="0"/>
            <a:r>
              <a:rPr lang="en-US" altLang="zh-TW" smtClean="0"/>
              <a:t>4.2</a:t>
            </a:r>
            <a:r>
              <a:rPr lang="zh-TW" altLang="en-US" smtClean="0"/>
              <a:t>實體</a:t>
            </a:r>
            <a:r>
              <a:rPr lang="zh-TW" altLang="en-US"/>
              <a:t>層特性</a:t>
            </a:r>
            <a:r>
              <a:rPr lang="en-US" altLang="zh-TW"/>
              <a:t>-</a:t>
            </a:r>
            <a:r>
              <a:rPr lang="zh-TW" altLang="en-US"/>
              <a:t>實體層標準</a:t>
            </a:r>
          </a:p>
        </p:txBody>
      </p:sp>
      <p:pic>
        <p:nvPicPr>
          <p:cNvPr id="8" name="Content Placeholder 7">
            <a:extLst>
              <a:ext uri="{FF2B5EF4-FFF2-40B4-BE49-F238E27FC236}">
                <a16:creationId xmlns:a16="http://schemas.microsoft.com/office/drawing/2014/main" id="{8A8FA508-7561-8C48-9358-A4BB397A0444}"/>
              </a:ext>
            </a:extLst>
          </p:cNvPr>
          <p:cNvPicPr>
            <a:picLocks noGrp="1" noChangeAspect="1"/>
          </p:cNvPicPr>
          <p:nvPr>
            <p:ph idx="1"/>
          </p:nvPr>
        </p:nvPicPr>
        <p:blipFill>
          <a:blip r:embed="rId3"/>
          <a:stretch>
            <a:fillRect/>
          </a:stretch>
        </p:blipFill>
        <p:spPr>
          <a:xfrm>
            <a:off x="1101969" y="1693888"/>
            <a:ext cx="6576646" cy="3716532"/>
          </a:xfrm>
          <a:prstGeom prst="rect">
            <a:avLst/>
          </a:prstGeom>
        </p:spPr>
      </p:pic>
      <p:sp>
        <p:nvSpPr>
          <p:cNvPr id="2" name="投影片編號版面配置區 1"/>
          <p:cNvSpPr>
            <a:spLocks noGrp="1"/>
          </p:cNvSpPr>
          <p:nvPr>
            <p:ph type="sldNum" sz="quarter" idx="12"/>
          </p:nvPr>
        </p:nvSpPr>
        <p:spPr/>
        <p:txBody>
          <a:bodyPr/>
          <a:lstStyle/>
          <a:p>
            <a:fld id="{4FAB73BC-B049-4115-A692-8D63A059BFB8}" type="slidenum">
              <a:rPr lang="en-US" smtClean="0"/>
              <a:t>133</a:t>
            </a:fld>
            <a:endParaRPr lang="en-US"/>
          </a:p>
        </p:txBody>
      </p:sp>
    </p:spTree>
    <p:extLst>
      <p:ext uri="{BB962C8B-B14F-4D97-AF65-F5344CB8AC3E}">
        <p14:creationId xmlns:p14="http://schemas.microsoft.com/office/powerpoint/2010/main" val="182262140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134.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p:spPr>
        <p:txBody>
          <a:bodyPr>
            <a:normAutofit/>
          </a:bodyPr>
          <a:lstStyle/>
          <a:p>
            <a:pPr rtl="0"/>
            <a:r>
              <a:rPr lang="en-US" altLang="zh-TW" smtClean="0"/>
              <a:t>4.2</a:t>
            </a:r>
            <a:r>
              <a:rPr lang="zh-TW" altLang="en-US" smtClean="0"/>
              <a:t>實體</a:t>
            </a:r>
            <a:r>
              <a:rPr lang="zh-TW" altLang="en-US"/>
              <a:t>層特性</a:t>
            </a:r>
            <a:r>
              <a:rPr lang="en-US" altLang="zh-TW"/>
              <a:t>-</a:t>
            </a:r>
            <a:r>
              <a:rPr lang="zh-TW" altLang="en-US"/>
              <a:t>實體元件</a:t>
            </a:r>
          </a:p>
        </p:txBody>
      </p:sp>
      <p:sp>
        <p:nvSpPr>
          <p:cNvPr id="4" name="Content Placeholder 3">
            <a:extLst>
              <a:ext uri="{FF2B5EF4-FFF2-40B4-BE49-F238E27FC236}">
                <a16:creationId xmlns:a16="http://schemas.microsoft.com/office/drawing/2014/main" id="{6BE9E597-CDF1-0047-B112-C9FD7F790CC7}"/>
              </a:ext>
            </a:extLst>
          </p:cNvPr>
          <p:cNvSpPr>
            <a:spLocks noGrp="1"/>
          </p:cNvSpPr>
          <p:nvPr>
            <p:ph idx="1"/>
          </p:nvPr>
        </p:nvSpPr>
        <p:spPr>
          <a:xfrm>
            <a:off x="474662" y="1701312"/>
            <a:ext cx="8280057" cy="3577672"/>
          </a:xfrm>
        </p:spPr>
        <p:txBody>
          <a:bodyPr/>
          <a:lstStyle/>
          <a:p>
            <a:pPr marL="0" indent="0" algn="l"/>
            <a:r>
              <a:rPr lang="zh-TW">
                <a:solidFill>
                  <a:srgbClr val="000000"/>
                </a:solidFill>
              </a:rPr>
              <a:t>“實體層標準” 處理三個功能區域：</a:t>
            </a:r>
          </a:p>
          <a:p>
            <a:pPr marL="415975" lvl="1" indent="-342892">
              <a:buFont typeface="Arial" panose="020b0604020202020204" pitchFamily="34" charset="0"/>
              <a:buChar char="•"/>
            </a:pPr>
            <a:r>
              <a:rPr lang="zh-TW">
                <a:solidFill>
                  <a:srgbClr val="000000"/>
                </a:solidFill>
              </a:rPr>
              <a:t>實體元件</a:t>
            </a:r>
          </a:p>
          <a:p>
            <a:pPr marL="415975" lvl="1" indent="-342892">
              <a:buFont typeface="Arial" panose="020b0604020202020204" pitchFamily="34" charset="0"/>
              <a:buChar char="•"/>
            </a:pPr>
            <a:r>
              <a:rPr lang="zh-TW">
                <a:solidFill>
                  <a:srgbClr val="000000"/>
                </a:solidFill>
              </a:rPr>
              <a:t>編碼</a:t>
            </a:r>
          </a:p>
          <a:p>
            <a:pPr marL="415975" lvl="1" indent="-342892">
              <a:buFont typeface="Arial" panose="020b0604020202020204" pitchFamily="34" charset="0"/>
              <a:buChar char="•"/>
            </a:pPr>
            <a:r>
              <a:rPr lang="zh-TW">
                <a:solidFill>
                  <a:srgbClr val="000000"/>
                </a:solidFill>
              </a:rPr>
              <a:t>訊號</a:t>
            </a:r>
          </a:p>
          <a:p>
            <a:pPr marL="415975" lvl="1" indent="-342892">
              <a:buFont typeface="Arial" panose="020b0604020202020204" pitchFamily="34" charset="0"/>
              <a:buChar char="•"/>
            </a:pPr>
            <a:endParaRPr lang="en-US">
              <a:solidFill>
                <a:srgbClr val="000000"/>
              </a:solidFill>
            </a:endParaRPr>
          </a:p>
          <a:p>
            <a:pPr marL="0" indent="0" algn="l"/>
            <a:r>
              <a:rPr lang="zh-TW">
                <a:solidFill>
                  <a:srgbClr val="000000"/>
                </a:solidFill>
              </a:rPr>
              <a:t>實體元件是硬體設備，介質和傳輸代表位元的訊號的其他連接器。</a:t>
            </a:r>
          </a:p>
          <a:p>
            <a:pPr marL="415975" lvl="1" indent="-342892">
              <a:buFont typeface="Arial" panose="020b0604020202020204" pitchFamily="34" charset="0"/>
              <a:buChar char="•"/>
            </a:pPr>
            <a:r>
              <a:rPr lang="zh-TW">
                <a:solidFill>
                  <a:srgbClr val="000000"/>
                </a:solidFill>
              </a:rPr>
              <a:t>諸如 NIC、介面與連接器、電纜材料以及電纜設計等硬體元件，均按照與實體層相關的標準規定。</a:t>
            </a:r>
          </a:p>
        </p:txBody>
      </p:sp>
      <p:sp>
        <p:nvSpPr>
          <p:cNvPr id="2" name="投影片編號版面配置區 1"/>
          <p:cNvSpPr>
            <a:spLocks noGrp="1"/>
          </p:cNvSpPr>
          <p:nvPr>
            <p:ph type="sldNum" sz="quarter" idx="12"/>
          </p:nvPr>
        </p:nvSpPr>
        <p:spPr/>
        <p:txBody>
          <a:bodyPr/>
          <a:lstStyle/>
          <a:p>
            <a:fld id="{4FAB73BC-B049-4115-A692-8D63A059BFB8}" type="slidenum">
              <a:rPr lang="en-US" smtClean="0"/>
              <a:t>134</a:t>
            </a:fld>
            <a:endParaRPr lang="en-US"/>
          </a:p>
        </p:txBody>
      </p:sp>
    </p:spTree>
    <p:extLst>
      <p:ext uri="{BB962C8B-B14F-4D97-AF65-F5344CB8AC3E}">
        <p14:creationId xmlns:p14="http://schemas.microsoft.com/office/powerpoint/2010/main" val="101302271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135.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p:spPr>
        <p:txBody>
          <a:bodyPr>
            <a:normAutofit/>
          </a:bodyPr>
          <a:lstStyle/>
          <a:p>
            <a:r>
              <a:rPr lang="en-US" altLang="zh-TW"/>
              <a:t>4.2</a:t>
            </a:r>
            <a:r>
              <a:rPr lang="zh-TW" altLang="en-US" smtClean="0"/>
              <a:t>實體</a:t>
            </a:r>
            <a:r>
              <a:rPr lang="zh-TW" altLang="en-US"/>
              <a:t>層特性</a:t>
            </a:r>
            <a:r>
              <a:rPr lang="en-US" altLang="zh-TW"/>
              <a:t>-</a:t>
            </a:r>
            <a:r>
              <a:rPr lang="zh-TW" altLang="en-US"/>
              <a:t>編碼</a:t>
            </a:r>
          </a:p>
        </p:txBody>
      </p:sp>
      <p:sp>
        <p:nvSpPr>
          <p:cNvPr id="8" name="TextBox 7">
            <a:extLst>
              <a:ext uri="{FF2B5EF4-FFF2-40B4-BE49-F238E27FC236}">
                <a16:creationId xmlns:a16="http://schemas.microsoft.com/office/drawing/2014/main" id="{867B373F-3A37-F348-AE55-90901B27B883}"/>
              </a:ext>
            </a:extLst>
          </p:cNvPr>
          <p:cNvSpPr txBox="1"/>
          <p:nvPr/>
        </p:nvSpPr>
        <p:spPr>
          <a:xfrm>
            <a:off x="386863" y="1924051"/>
            <a:ext cx="3656013" cy="1569660"/>
          </a:xfrm>
          <a:prstGeom prst="rect">
            <a:avLst/>
          </a:prstGeom>
          <a:noFill/>
        </p:spPr>
        <p:txBody>
          <a:bodyPr wrap="square" rtlCol="0">
            <a:spAutoFit/>
          </a:bodyPr>
          <a:lstStyle/>
          <a:p>
            <a:pPr marL="285743" indent="-285743">
              <a:buFont typeface="Arial" panose="020b0604020202020204" pitchFamily="34" charset="0"/>
              <a:buChar char="•"/>
            </a:pPr>
            <a:r>
              <a:rPr lang="zh-TW" altLang="en-US" sz="1600">
                <a:solidFill>
                  <a:srgbClr val="000000"/>
                </a:solidFill>
                <a:latin typeface="Times New Roman" panose="02020603050405020304" pitchFamily="18" charset="0"/>
                <a:ea typeface="標楷體" panose="03000509000000000000" pitchFamily="65" charset="-120"/>
              </a:rPr>
              <a:t>編碼的位元流轉換成網路路徑中的下一個設備可識別的格式。</a:t>
            </a:r>
          </a:p>
          <a:p>
            <a:pPr marL="285743" indent="-285743">
              <a:buFont typeface="Arial" panose="020b0604020202020204" pitchFamily="34" charset="0"/>
              <a:buChar char="•"/>
            </a:pPr>
            <a:r>
              <a:rPr lang="zh-TW" altLang="en-US" sz="1600">
                <a:solidFill>
                  <a:srgbClr val="000000"/>
                </a:solidFill>
                <a:latin typeface="Times New Roman" panose="02020603050405020304" pitchFamily="18" charset="0"/>
                <a:ea typeface="標楷體" panose="03000509000000000000" pitchFamily="65" charset="-120"/>
              </a:rPr>
              <a:t>這種 “編碼” 提供了可預測的模式，可以被下一個設備識別。</a:t>
            </a:r>
          </a:p>
          <a:p>
            <a:pPr marL="285743" indent="-285743">
              <a:buFont typeface="Arial" panose="020b0604020202020204" pitchFamily="34" charset="0"/>
              <a:buChar char="•"/>
            </a:pPr>
            <a:r>
              <a:rPr lang="zh-TW" altLang="en-US" sz="1600">
                <a:solidFill>
                  <a:srgbClr val="000000"/>
                </a:solidFill>
                <a:latin typeface="Times New Roman" panose="02020603050405020304" pitchFamily="18" charset="0"/>
                <a:ea typeface="標楷體" panose="03000509000000000000" pitchFamily="65" charset="-120"/>
              </a:rPr>
              <a:t>編碼方法的例子包括曼徹斯特（如圖所示），</a:t>
            </a:r>
            <a:r>
              <a:rPr lang="en-US" altLang="zh-TW" sz="1600">
                <a:solidFill>
                  <a:srgbClr val="000000"/>
                </a:solidFill>
                <a:latin typeface="Times New Roman" panose="02020603050405020304" pitchFamily="18" charset="0"/>
                <a:ea typeface="標楷體" panose="03000509000000000000" pitchFamily="65" charset="-120"/>
              </a:rPr>
              <a:t>4B/5B </a:t>
            </a:r>
            <a:r>
              <a:rPr lang="zh-TW" altLang="en-US" sz="1600">
                <a:solidFill>
                  <a:srgbClr val="000000"/>
                </a:solidFill>
                <a:latin typeface="Times New Roman" panose="02020603050405020304" pitchFamily="18" charset="0"/>
                <a:ea typeface="標楷體" panose="03000509000000000000" pitchFamily="65" charset="-120"/>
              </a:rPr>
              <a:t>和 </a:t>
            </a:r>
            <a:r>
              <a:rPr lang="en-US" altLang="zh-TW" sz="1600">
                <a:solidFill>
                  <a:srgbClr val="000000"/>
                </a:solidFill>
                <a:latin typeface="Times New Roman" panose="02020603050405020304" pitchFamily="18" charset="0"/>
                <a:ea typeface="標楷體" panose="03000509000000000000" pitchFamily="65" charset="-120"/>
              </a:rPr>
              <a:t>8B/10B</a:t>
            </a:r>
            <a:r>
              <a:rPr lang="zh-TW" altLang="en-US" sz="1600">
                <a:solidFill>
                  <a:srgbClr val="000000"/>
                </a:solidFill>
                <a:latin typeface="Times New Roman" panose="02020603050405020304" pitchFamily="18" charset="0"/>
                <a:ea typeface="標楷體" panose="03000509000000000000" pitchFamily="65" charset="-120"/>
              </a:rPr>
              <a:t>。</a:t>
            </a:r>
          </a:p>
        </p:txBody>
      </p:sp>
      <p:pic>
        <p:nvPicPr>
          <p:cNvPr id="7" name="Content Placeholder 6">
            <a:extLst>
              <a:ext uri="{FF2B5EF4-FFF2-40B4-BE49-F238E27FC236}">
                <a16:creationId xmlns:a16="http://schemas.microsoft.com/office/drawing/2014/main" id="{15258416-999A-294E-8E65-12B100E49082}"/>
              </a:ext>
            </a:extLst>
          </p:cNvPr>
          <p:cNvPicPr>
            <a:picLocks noGrp="1" noChangeAspect="1"/>
          </p:cNvPicPr>
          <p:nvPr>
            <p:ph idx="1"/>
          </p:nvPr>
        </p:nvPicPr>
        <p:blipFill>
          <a:blip r:embed="rId3"/>
          <a:stretch>
            <a:fillRect/>
          </a:stretch>
        </p:blipFill>
        <p:spPr>
          <a:xfrm>
            <a:off x="4042875" y="1827885"/>
            <a:ext cx="4660900" cy="3441700"/>
          </a:xfrm>
        </p:spPr>
      </p:pic>
      <p:sp>
        <p:nvSpPr>
          <p:cNvPr id="2" name="投影片編號版面配置區 1"/>
          <p:cNvSpPr>
            <a:spLocks noGrp="1"/>
          </p:cNvSpPr>
          <p:nvPr>
            <p:ph type="sldNum" sz="quarter" idx="12"/>
          </p:nvPr>
        </p:nvSpPr>
        <p:spPr/>
        <p:txBody>
          <a:bodyPr/>
          <a:lstStyle/>
          <a:p>
            <a:fld id="{4FAB73BC-B049-4115-A692-8D63A059BFB8}" type="slidenum">
              <a:rPr lang="en-US" smtClean="0"/>
              <a:t>135</a:t>
            </a:fld>
            <a:endParaRPr lang="en-US"/>
          </a:p>
        </p:txBody>
      </p:sp>
    </p:spTree>
    <p:extLst>
      <p:ext uri="{BB962C8B-B14F-4D97-AF65-F5344CB8AC3E}">
        <p14:creationId xmlns:p14="http://schemas.microsoft.com/office/powerpoint/2010/main" val="167676516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136.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4572000" cy="731837"/>
          </a:xfrm>
        </p:spPr>
        <p:txBody>
          <a:bodyPr>
            <a:normAutofit/>
          </a:bodyPr>
          <a:lstStyle/>
          <a:p>
            <a:r>
              <a:rPr lang="en-US" altLang="zh-TW"/>
              <a:t>4.2</a:t>
            </a:r>
            <a:r>
              <a:rPr lang="zh-TW" altLang="en-US" smtClean="0"/>
              <a:t>實體</a:t>
            </a:r>
            <a:r>
              <a:rPr lang="zh-TW" altLang="en-US"/>
              <a:t>層特性</a:t>
            </a:r>
            <a:r>
              <a:rPr lang="en-US" altLang="zh-TW"/>
              <a:t>-</a:t>
            </a:r>
            <a:r>
              <a:rPr lang="zh-TW" altLang="en-US"/>
              <a:t>訊號</a:t>
            </a:r>
          </a:p>
        </p:txBody>
      </p:sp>
      <p:sp>
        <p:nvSpPr>
          <p:cNvPr id="8" name="TextBox 7">
            <a:extLst>
              <a:ext uri="{FF2B5EF4-FFF2-40B4-BE49-F238E27FC236}">
                <a16:creationId xmlns:a16="http://schemas.microsoft.com/office/drawing/2014/main" id="{867B373F-3A37-F348-AE55-90901B27B883}"/>
              </a:ext>
            </a:extLst>
          </p:cNvPr>
          <p:cNvSpPr txBox="1"/>
          <p:nvPr/>
        </p:nvSpPr>
        <p:spPr>
          <a:xfrm>
            <a:off x="386862" y="1924050"/>
            <a:ext cx="4056184" cy="1077218"/>
          </a:xfrm>
          <a:prstGeom prst="rect">
            <a:avLst/>
          </a:prstGeom>
          <a:noFill/>
        </p:spPr>
        <p:txBody>
          <a:bodyPr wrap="square" rtlCol="0">
            <a:spAutoFit/>
          </a:bodyPr>
          <a:lstStyle/>
          <a:p>
            <a:pPr marL="285743" indent="-285743">
              <a:buFont typeface="Arial" panose="020b0604020202020204" pitchFamily="34" charset="0"/>
              <a:buChar char="•"/>
            </a:pPr>
            <a:r>
              <a:rPr lang="zh-TW" altLang="en-US" sz="1600">
                <a:solidFill>
                  <a:srgbClr val="000000"/>
                </a:solidFill>
                <a:latin typeface="標楷體" pitchFamily="65" charset="-120"/>
                <a:ea typeface="標楷體" panose="03000509000000000000" pitchFamily="65" charset="-120"/>
              </a:rPr>
              <a:t>訊號方法是如何在實體介質上表示位元</a:t>
            </a:r>
            <a:r>
              <a:rPr lang="zh-TW" altLang="en-US" sz="1600" b="1">
                <a:solidFill>
                  <a:srgbClr val="000000"/>
                </a:solidFill>
                <a:latin typeface="標楷體" pitchFamily="65" charset="-120"/>
                <a:ea typeface="標楷體" panose="03000509000000000000" pitchFamily="65" charset="-120"/>
              </a:rPr>
              <a:t>值</a:t>
            </a:r>
            <a:r>
              <a:rPr lang="zh-TW" altLang="en-US" sz="1600">
                <a:solidFill>
                  <a:srgbClr val="000000"/>
                </a:solidFill>
                <a:latin typeface="標楷體" pitchFamily="65" charset="-120"/>
                <a:ea typeface="標楷體" panose="03000509000000000000" pitchFamily="65" charset="-120"/>
              </a:rPr>
              <a:t>，“</a:t>
            </a:r>
            <a:r>
              <a:rPr lang="en-US" altLang="zh-TW" sz="1600">
                <a:solidFill>
                  <a:srgbClr val="000000"/>
                </a:solidFill>
                <a:latin typeface="標楷體" pitchFamily="65" charset="-120"/>
                <a:ea typeface="標楷體" panose="03000509000000000000" pitchFamily="65" charset="-120"/>
              </a:rPr>
              <a:t>1” </a:t>
            </a:r>
            <a:r>
              <a:rPr lang="zh-TW" altLang="en-US" sz="1600">
                <a:solidFill>
                  <a:srgbClr val="000000"/>
                </a:solidFill>
                <a:latin typeface="標楷體" pitchFamily="65" charset="-120"/>
                <a:ea typeface="標楷體" panose="03000509000000000000" pitchFamily="65" charset="-120"/>
              </a:rPr>
              <a:t>和 “</a:t>
            </a:r>
            <a:r>
              <a:rPr lang="en-US" altLang="zh-TW" sz="1600">
                <a:solidFill>
                  <a:srgbClr val="000000"/>
                </a:solidFill>
                <a:latin typeface="標楷體" pitchFamily="65" charset="-120"/>
                <a:ea typeface="標楷體" panose="03000509000000000000" pitchFamily="65" charset="-120"/>
              </a:rPr>
              <a:t>0”</a:t>
            </a:r>
            <a:r>
              <a:rPr lang="zh-TW" altLang="en-US" sz="1600">
                <a:solidFill>
                  <a:srgbClr val="000000"/>
                </a:solidFill>
                <a:latin typeface="標楷體" pitchFamily="65" charset="-120"/>
                <a:ea typeface="標楷體" panose="03000509000000000000" pitchFamily="65" charset="-120"/>
              </a:rPr>
              <a:t>。</a:t>
            </a:r>
          </a:p>
          <a:p>
            <a:pPr marL="285743" indent="-285743">
              <a:buFont typeface="Arial" panose="020b0604020202020204" pitchFamily="34" charset="0"/>
              <a:buChar char="•"/>
            </a:pPr>
            <a:r>
              <a:rPr lang="zh-TW" altLang="en-US" sz="1600">
                <a:solidFill>
                  <a:srgbClr val="000000"/>
                </a:solidFill>
                <a:latin typeface="標楷體" pitchFamily="65" charset="-120"/>
                <a:ea typeface="標楷體" panose="03000509000000000000" pitchFamily="65" charset="-120"/>
              </a:rPr>
              <a:t>訊號的方法將根據所使用的介質的類型而有所不同。</a:t>
            </a:r>
          </a:p>
        </p:txBody>
      </p:sp>
      <p:pic>
        <p:nvPicPr>
          <p:cNvPr id="6" name="Content Placeholder 5">
            <a:extLst>
              <a:ext uri="{FF2B5EF4-FFF2-40B4-BE49-F238E27FC236}">
                <a16:creationId xmlns:a16="http://schemas.microsoft.com/office/drawing/2014/main" id="{A269CFD5-4CF5-6F41-84C4-121383F6B569}"/>
              </a:ext>
            </a:extLst>
          </p:cNvPr>
          <p:cNvPicPr>
            <a:picLocks noGrp="1" noChangeAspect="1"/>
          </p:cNvPicPr>
          <p:nvPr>
            <p:ph idx="1"/>
          </p:nvPr>
        </p:nvPicPr>
        <p:blipFill>
          <a:blip r:embed="rId3"/>
          <a:stretch>
            <a:fillRect/>
          </a:stretch>
        </p:blipFill>
        <p:spPr>
          <a:xfrm>
            <a:off x="678748" y="3704727"/>
            <a:ext cx="3072240" cy="1083409"/>
          </a:xfrm>
        </p:spPr>
      </p:pic>
      <p:sp>
        <p:nvSpPr>
          <p:cNvPr id="13" name="TextBox 12">
            <a:extLst>
              <a:ext uri="{FF2B5EF4-FFF2-40B4-BE49-F238E27FC236}">
                <a16:creationId xmlns:a16="http://schemas.microsoft.com/office/drawing/2014/main" id="{B661482A-007E-BE46-BEAF-3DA2CB5B442B}"/>
              </a:ext>
            </a:extLst>
          </p:cNvPr>
          <p:cNvSpPr txBox="1"/>
          <p:nvPr/>
        </p:nvSpPr>
        <p:spPr>
          <a:xfrm>
            <a:off x="856964" y="4788136"/>
            <a:ext cx="1415772" cy="276999"/>
          </a:xfrm>
          <a:prstGeom prst="rect">
            <a:avLst/>
          </a:prstGeom>
          <a:noFill/>
        </p:spPr>
        <p:txBody>
          <a:bodyPr wrap="none" rtlCol="0">
            <a:spAutoFit/>
          </a:bodyPr>
          <a:lstStyle/>
          <a:p>
            <a:pPr rtl="0"/>
            <a:r>
              <a:rPr lang="zh-TW" altLang="en-US" sz="1200"/>
              <a:t>銅纜上的電訊訊號</a:t>
            </a:r>
          </a:p>
        </p:txBody>
      </p:sp>
      <p:pic>
        <p:nvPicPr>
          <p:cNvPr id="10" name="Picture 9">
            <a:extLst>
              <a:ext uri="{FF2B5EF4-FFF2-40B4-BE49-F238E27FC236}">
                <a16:creationId xmlns:a16="http://schemas.microsoft.com/office/drawing/2014/main" id="{7417B433-B0D6-D348-A6BA-E2DE3E28C539}"/>
              </a:ext>
            </a:extLst>
          </p:cNvPr>
          <p:cNvPicPr>
            <a:picLocks noChangeAspect="1"/>
          </p:cNvPicPr>
          <p:nvPr/>
        </p:nvPicPr>
        <p:blipFill>
          <a:blip r:embed="rId4"/>
          <a:stretch>
            <a:fillRect/>
          </a:stretch>
        </p:blipFill>
        <p:spPr>
          <a:xfrm>
            <a:off x="4891701" y="988414"/>
            <a:ext cx="3575378" cy="975103"/>
          </a:xfrm>
          <a:prstGeom prst="rect">
            <a:avLst/>
          </a:prstGeom>
        </p:spPr>
      </p:pic>
      <p:sp>
        <p:nvSpPr>
          <p:cNvPr id="14" name="TextBox 13">
            <a:extLst>
              <a:ext uri="{FF2B5EF4-FFF2-40B4-BE49-F238E27FC236}">
                <a16:creationId xmlns:a16="http://schemas.microsoft.com/office/drawing/2014/main" id="{77BAD6EB-A82B-CC4A-B7B5-C06FE8DEA4F2}"/>
              </a:ext>
            </a:extLst>
          </p:cNvPr>
          <p:cNvSpPr txBox="1"/>
          <p:nvPr/>
        </p:nvSpPr>
        <p:spPr>
          <a:xfrm>
            <a:off x="5358355" y="2043925"/>
            <a:ext cx="1569660" cy="276999"/>
          </a:xfrm>
          <a:prstGeom prst="rect">
            <a:avLst/>
          </a:prstGeom>
          <a:noFill/>
        </p:spPr>
        <p:txBody>
          <a:bodyPr wrap="none" rtlCol="0">
            <a:spAutoFit/>
          </a:bodyPr>
          <a:lstStyle/>
          <a:p>
            <a:pPr rtl="0"/>
            <a:r>
              <a:rPr lang="zh-TW" altLang="en-US" sz="1200"/>
              <a:t>光脈衝透過光纖電纜</a:t>
            </a:r>
          </a:p>
        </p:txBody>
      </p:sp>
      <p:pic>
        <p:nvPicPr>
          <p:cNvPr id="12" name="Picture 11">
            <a:extLst>
              <a:ext uri="{FF2B5EF4-FFF2-40B4-BE49-F238E27FC236}">
                <a16:creationId xmlns:a16="http://schemas.microsoft.com/office/drawing/2014/main" id="{D4B1E1AC-C55C-7B4C-80AC-FDBBEFFFCFA3}"/>
              </a:ext>
            </a:extLst>
          </p:cNvPr>
          <p:cNvPicPr>
            <a:picLocks noChangeAspect="1"/>
          </p:cNvPicPr>
          <p:nvPr/>
        </p:nvPicPr>
        <p:blipFill>
          <a:blip r:embed="rId5"/>
          <a:stretch>
            <a:fillRect/>
          </a:stretch>
        </p:blipFill>
        <p:spPr>
          <a:xfrm>
            <a:off x="5007345" y="2600455"/>
            <a:ext cx="3612070" cy="2719199"/>
          </a:xfrm>
          <a:prstGeom prst="rect">
            <a:avLst/>
          </a:prstGeom>
        </p:spPr>
      </p:pic>
      <p:sp>
        <p:nvSpPr>
          <p:cNvPr id="15" name="TextBox 14">
            <a:extLst>
              <a:ext uri="{FF2B5EF4-FFF2-40B4-BE49-F238E27FC236}">
                <a16:creationId xmlns:a16="http://schemas.microsoft.com/office/drawing/2014/main" id="{649305C5-A24C-804E-9F7C-9668430FDC07}"/>
              </a:ext>
            </a:extLst>
          </p:cNvPr>
          <p:cNvSpPr txBox="1"/>
          <p:nvPr/>
        </p:nvSpPr>
        <p:spPr>
          <a:xfrm>
            <a:off x="5578106" y="5237649"/>
            <a:ext cx="1723549" cy="276999"/>
          </a:xfrm>
          <a:prstGeom prst="rect">
            <a:avLst/>
          </a:prstGeom>
          <a:noFill/>
        </p:spPr>
        <p:txBody>
          <a:bodyPr wrap="none" rtlCol="0">
            <a:spAutoFit/>
          </a:bodyPr>
          <a:lstStyle/>
          <a:p>
            <a:pPr rtl="0"/>
            <a:r>
              <a:rPr lang="zh-TW" altLang="en-US" sz="1200"/>
              <a:t>透過無線傳送微波訊號</a:t>
            </a:r>
          </a:p>
        </p:txBody>
      </p:sp>
      <p:sp>
        <p:nvSpPr>
          <p:cNvPr id="2" name="投影片編號版面配置區 1"/>
          <p:cNvSpPr>
            <a:spLocks noGrp="1"/>
          </p:cNvSpPr>
          <p:nvPr>
            <p:ph type="sldNum" sz="quarter" idx="12"/>
          </p:nvPr>
        </p:nvSpPr>
        <p:spPr/>
        <p:txBody>
          <a:bodyPr/>
          <a:lstStyle/>
          <a:p>
            <a:fld id="{4FAB73BC-B049-4115-A692-8D63A059BFB8}" type="slidenum">
              <a:rPr lang="en-US" smtClean="0"/>
              <a:t>136</a:t>
            </a:fld>
            <a:endParaRPr lang="en-US"/>
          </a:p>
        </p:txBody>
      </p:sp>
    </p:spTree>
    <p:extLst>
      <p:ext uri="{BB962C8B-B14F-4D97-AF65-F5344CB8AC3E}">
        <p14:creationId xmlns:p14="http://schemas.microsoft.com/office/powerpoint/2010/main" val="74379175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137.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p:spPr>
        <p:txBody>
          <a:bodyPr>
            <a:normAutofit/>
          </a:bodyPr>
          <a:lstStyle/>
          <a:p>
            <a:r>
              <a:rPr lang="en-US" altLang="zh-TW"/>
              <a:t>4.2</a:t>
            </a:r>
            <a:r>
              <a:rPr lang="zh-TW" altLang="en-US" smtClean="0"/>
              <a:t>實體</a:t>
            </a:r>
            <a:r>
              <a:rPr lang="zh-TW" altLang="en-US"/>
              <a:t>層特性</a:t>
            </a:r>
            <a:r>
              <a:rPr lang="en-US" altLang="zh-TW"/>
              <a:t>-</a:t>
            </a:r>
            <a:r>
              <a:rPr lang="zh-TW" altLang="en-US"/>
              <a:t>頻寬</a:t>
            </a:r>
          </a:p>
        </p:txBody>
      </p:sp>
      <p:sp>
        <p:nvSpPr>
          <p:cNvPr id="5" name="TextBox 4">
            <a:extLst>
              <a:ext uri="{FF2B5EF4-FFF2-40B4-BE49-F238E27FC236}">
                <a16:creationId xmlns:a16="http://schemas.microsoft.com/office/drawing/2014/main" id="{4857A863-7491-0041-AF26-F779D70A7E36}"/>
              </a:ext>
            </a:extLst>
          </p:cNvPr>
          <p:cNvSpPr txBox="1"/>
          <p:nvPr/>
        </p:nvSpPr>
        <p:spPr>
          <a:xfrm>
            <a:off x="474663" y="1748205"/>
            <a:ext cx="8094907" cy="1077218"/>
          </a:xfrm>
          <a:prstGeom prst="rect">
            <a:avLst/>
          </a:prstGeom>
          <a:noFill/>
        </p:spPr>
        <p:txBody>
          <a:bodyPr wrap="square" rtlCol="0">
            <a:spAutoFit/>
          </a:bodyPr>
          <a:lstStyle/>
          <a:p>
            <a:pPr marL="285743" indent="-285743">
              <a:buFont typeface="Arial" panose="020b0604020202020204" pitchFamily="34" charset="0"/>
              <a:buChar char="•"/>
            </a:pPr>
            <a:r>
              <a:rPr lang="zh-TW" altLang="en-US" sz="1600">
                <a:solidFill>
                  <a:srgbClr val="000000"/>
                </a:solidFill>
                <a:latin typeface="標楷體" pitchFamily="65" charset="-120"/>
                <a:ea typeface="標楷體" panose="03000509000000000000" pitchFamily="65" charset="-120"/>
              </a:rPr>
              <a:t>頻寬是在其中一個介質可以攜帶資料的容量。</a:t>
            </a:r>
          </a:p>
          <a:p>
            <a:pPr marL="285743" indent="-285743">
              <a:buFont typeface="Arial" panose="020b0604020202020204" pitchFamily="34" charset="0"/>
              <a:buChar char="•"/>
            </a:pPr>
            <a:r>
              <a:rPr lang="zh-TW" altLang="en-US" sz="1600">
                <a:solidFill>
                  <a:srgbClr val="000000"/>
                </a:solidFill>
                <a:latin typeface="標楷體" pitchFamily="65" charset="-120"/>
                <a:ea typeface="標楷體" panose="03000509000000000000" pitchFamily="65" charset="-120"/>
              </a:rPr>
              <a:t>數位頻寬測量在指定時間</a:t>
            </a:r>
            <a:r>
              <a:rPr lang="zh-TW" altLang="en-US" sz="1600" b="1">
                <a:solidFill>
                  <a:srgbClr val="000000"/>
                </a:solidFill>
                <a:latin typeface="標楷體" pitchFamily="65" charset="-120"/>
                <a:ea typeface="標楷體" panose="03000509000000000000" pitchFamily="65" charset="-120"/>
              </a:rPr>
              <a:t>內</a:t>
            </a:r>
            <a:r>
              <a:rPr lang="zh-TW" altLang="en-US" sz="1600">
                <a:solidFill>
                  <a:srgbClr val="000000"/>
                </a:solidFill>
                <a:latin typeface="標楷體" pitchFamily="65" charset="-120"/>
                <a:ea typeface="標楷體" panose="03000509000000000000" pitchFamily="65" charset="-120"/>
              </a:rPr>
              <a:t>可以從一個位置流動到另一個位置的資料量；一秒</a:t>
            </a:r>
            <a:r>
              <a:rPr lang="zh-TW" altLang="en-US" sz="1600" b="1">
                <a:solidFill>
                  <a:srgbClr val="000000"/>
                </a:solidFill>
                <a:latin typeface="標楷體" pitchFamily="65" charset="-120"/>
                <a:ea typeface="標楷體" panose="03000509000000000000" pitchFamily="65" charset="-120"/>
              </a:rPr>
              <a:t>內</a:t>
            </a:r>
            <a:r>
              <a:rPr lang="zh-TW" altLang="en-US" sz="1600">
                <a:solidFill>
                  <a:srgbClr val="000000"/>
                </a:solidFill>
                <a:latin typeface="標楷體" pitchFamily="65" charset="-120"/>
                <a:ea typeface="標楷體" panose="03000509000000000000" pitchFamily="65" charset="-120"/>
              </a:rPr>
              <a:t>可以傳輸多少位元。</a:t>
            </a:r>
          </a:p>
          <a:p>
            <a:pPr marL="285743" indent="-285743">
              <a:buFont typeface="Arial" panose="020b0604020202020204" pitchFamily="34" charset="0"/>
              <a:buChar char="•"/>
            </a:pPr>
            <a:r>
              <a:rPr lang="zh-TW" altLang="en-US" sz="1600">
                <a:solidFill>
                  <a:srgbClr val="000000"/>
                </a:solidFill>
                <a:latin typeface="標楷體" pitchFamily="65" charset="-120"/>
                <a:ea typeface="標楷體" panose="03000509000000000000" pitchFamily="65" charset="-120"/>
              </a:rPr>
              <a:t>實體介質屬性、目前的技術和物理定律在判斷可用頻寬方面扮演著重要角色。</a:t>
            </a:r>
          </a:p>
        </p:txBody>
      </p:sp>
      <p:graphicFrame>
        <p:nvGraphicFramePr>
          <p:cNvPr id="7" name="Content Placeholder 6">
            <a:extLst>
              <a:ext uri="{FF2B5EF4-FFF2-40B4-BE49-F238E27FC236}">
                <a16:creationId xmlns:a16="http://schemas.microsoft.com/office/drawing/2014/main" id="{73BB6E86-62EB-2348-9F73-08093BACDAF3}"/>
              </a:ext>
            </a:extLst>
          </p:cNvPr>
          <p:cNvGraphicFramePr>
            <a:graphicFrameLocks noGrp="1"/>
          </p:cNvGraphicFramePr>
          <p:nvPr>
            <p:ph idx="1"/>
            <p:extLst>
              <p:ext uri="{D42A27DB-BD31-4B8C-83A1-F6EECF244321}">
                <p14:modId xmlns:p14="http://schemas.microsoft.com/office/powerpoint/2010/main" val="221489519"/>
              </p:ext>
            </p:extLst>
          </p:nvPr>
        </p:nvGraphicFramePr>
        <p:xfrm>
          <a:off x="474662" y="3230760"/>
          <a:ext cx="8280399" cy="2494280"/>
        </p:xfrm>
        <a:graphic>
          <a:graphicData uri="http://schemas.openxmlformats.org/drawingml/2006/table">
            <a:tbl>
              <a:tblPr firstRow="1" bandRow="1">
                <a:tableStyleId>{5C22544A-7EE6-4342-B048-85BDC9FD1C3A}</a:tableStyleId>
              </a:tblPr>
              <a:tblGrid>
                <a:gridCol w="2116138">
                  <a:extLst>
                    <a:ext uri="{9D8B030D-6E8A-4147-A177-3AD203B41FA5}">
                      <a16:colId xmlns:a16="http://schemas.microsoft.com/office/drawing/2014/main" val="3729139006"/>
                    </a:ext>
                  </a:extLst>
                </a:gridCol>
                <a:gridCol w="1312985">
                  <a:extLst>
                    <a:ext uri="{9D8B030D-6E8A-4147-A177-3AD203B41FA5}">
                      <a16:colId xmlns:a16="http://schemas.microsoft.com/office/drawing/2014/main" val="2623022619"/>
                    </a:ext>
                  </a:extLst>
                </a:gridCol>
                <a:gridCol w="4851276">
                  <a:extLst>
                    <a:ext uri="{9D8B030D-6E8A-4147-A177-3AD203B41FA5}">
                      <a16:colId xmlns:a16="http://schemas.microsoft.com/office/drawing/2014/main" val="1988913492"/>
                    </a:ext>
                  </a:extLst>
                </a:gridCol>
              </a:tblGrid>
              <a:tr h="370840">
                <a:tc>
                  <a:txBody>
                    <a:bodyPr vert="horz" wrap="square"/>
                    <a:lstStyle/>
                    <a:p>
                      <a:pPr rtl="0"/>
                      <a:r>
                        <a:rPr lang="zh-TW" sz="1800">
                          <a:latin typeface="Times New Roman" panose="02020603050405020304" pitchFamily="18" charset="0"/>
                          <a:ea typeface="標楷體" panose="03000509000000000000" pitchFamily="65" charset="-120"/>
                        </a:rPr>
                        <a:t>頻寬單位</a:t>
                      </a:r>
                    </a:p>
                  </a:txBody>
                  <a:tcPr/>
                </a:tc>
                <a:tc>
                  <a:txBody>
                    <a:bodyPr vert="horz" wrap="square"/>
                    <a:lstStyle/>
                    <a:p>
                      <a:pPr rtl="0"/>
                      <a:r>
                        <a:rPr lang="zh-TW" sz="1800">
                          <a:latin typeface="Times New Roman" panose="02020603050405020304" pitchFamily="18" charset="0"/>
                          <a:ea typeface="標楷體" panose="03000509000000000000" pitchFamily="65" charset="-120"/>
                        </a:rPr>
                        <a:t>縮寫</a:t>
                      </a:r>
                    </a:p>
                  </a:txBody>
                  <a:tcPr/>
                </a:tc>
                <a:tc>
                  <a:txBody>
                    <a:bodyPr vert="horz" wrap="square"/>
                    <a:lstStyle/>
                    <a:p>
                      <a:pPr rtl="0"/>
                      <a:r>
                        <a:rPr lang="zh-TW" sz="1800">
                          <a:latin typeface="Times New Roman" panose="02020603050405020304" pitchFamily="18" charset="0"/>
                          <a:ea typeface="標楷體" panose="03000509000000000000" pitchFamily="65" charset="-120"/>
                        </a:rPr>
                        <a:t>等效</a:t>
                      </a:r>
                    </a:p>
                  </a:txBody>
                  <a:tcPr/>
                </a:tc>
                <a:extLst>
                  <a:ext uri="{0D108BD9-81ED-4DB2-BD59-A6C34878D82A}">
                    <a16:rowId xmlns:a16="http://schemas.microsoft.com/office/drawing/2014/main" val="2583676789"/>
                  </a:ext>
                </a:extLst>
              </a:tr>
              <a:tr h="370840">
                <a:tc>
                  <a:txBody>
                    <a:bodyPr vert="horz" wrap="square"/>
                    <a:lstStyle/>
                    <a:p>
                      <a:pPr rtl="0"/>
                      <a:r>
                        <a:rPr lang="zh-TW" sz="1800">
                          <a:solidFill>
                            <a:srgbClr val="000000"/>
                          </a:solidFill>
                          <a:latin typeface="Times New Roman" panose="02020603050405020304" pitchFamily="18" charset="0"/>
                          <a:ea typeface="標楷體" panose="03000509000000000000" pitchFamily="65" charset="-120"/>
                        </a:rPr>
                        <a:t>每秒位元數</a:t>
                      </a:r>
                    </a:p>
                  </a:txBody>
                  <a:tcPr/>
                </a:tc>
                <a:tc>
                  <a:txBody>
                    <a:bodyPr vert="horz" wrap="square"/>
                    <a:lstStyle/>
                    <a:p>
                      <a:pPr rtl="0"/>
                      <a:r>
                        <a:rPr lang="zh-TW" sz="1800">
                          <a:solidFill>
                            <a:srgbClr val="000000"/>
                          </a:solidFill>
                          <a:latin typeface="Times New Roman" panose="02020603050405020304" pitchFamily="18" charset="0"/>
                          <a:ea typeface="標楷體" panose="03000509000000000000" pitchFamily="65" charset="-120"/>
                        </a:rPr>
                        <a:t>bps</a:t>
                      </a:r>
                    </a:p>
                  </a:txBody>
                  <a:tcPr/>
                </a:tc>
                <a:tc>
                  <a:txBody>
                    <a:bodyPr vert="horz" wrap="square"/>
                    <a:lstStyle/>
                    <a:p>
                      <a:pPr rtl="0"/>
                      <a:r>
                        <a:rPr lang="zh-TW" sz="1800">
                          <a:solidFill>
                            <a:srgbClr val="000000"/>
                          </a:solidFill>
                          <a:latin typeface="Times New Roman" panose="02020603050405020304" pitchFamily="18" charset="0"/>
                          <a:ea typeface="標楷體" panose="03000509000000000000" pitchFamily="65" charset="-120"/>
                        </a:rPr>
                        <a:t>1 bps = 頻寬的基本單位</a:t>
                      </a:r>
                    </a:p>
                  </a:txBody>
                  <a:tcPr/>
                </a:tc>
                <a:extLst>
                  <a:ext uri="{0D108BD9-81ED-4DB2-BD59-A6C34878D82A}">
                    <a16:rowId xmlns:a16="http://schemas.microsoft.com/office/drawing/2014/main" val="3849654457"/>
                  </a:ext>
                </a:extLst>
              </a:tr>
              <a:tr h="370840">
                <a:tc>
                  <a:txBody>
                    <a:bodyPr vert="horz" wrap="square"/>
                    <a:lstStyle/>
                    <a:p>
                      <a:pPr rtl="0"/>
                      <a:r>
                        <a:rPr lang="zh-TW" sz="1800">
                          <a:solidFill>
                            <a:srgbClr val="000000"/>
                          </a:solidFill>
                          <a:latin typeface="Times New Roman" panose="02020603050405020304" pitchFamily="18" charset="0"/>
                          <a:ea typeface="標楷體" panose="03000509000000000000" pitchFamily="65" charset="-120"/>
                        </a:rPr>
                        <a:t>Kilobits per second</a:t>
                      </a:r>
                    </a:p>
                  </a:txBody>
                  <a:tcPr/>
                </a:tc>
                <a:tc>
                  <a:txBody>
                    <a:bodyPr vert="horz" wrap="square"/>
                    <a:lstStyle/>
                    <a:p>
                      <a:pPr rtl="0"/>
                      <a:r>
                        <a:rPr lang="zh-TW" sz="1800">
                          <a:solidFill>
                            <a:srgbClr val="000000"/>
                          </a:solidFill>
                          <a:latin typeface="Times New Roman" panose="02020603050405020304" pitchFamily="18" charset="0"/>
                          <a:ea typeface="標楷體" panose="03000509000000000000" pitchFamily="65" charset="-120"/>
                        </a:rPr>
                        <a:t>Kbps</a:t>
                      </a:r>
                    </a:p>
                  </a:txBody>
                  <a:tcPr/>
                </a:tc>
                <a:tc>
                  <a:txBody>
                    <a:bodyPr vert="horz" wrap="square"/>
                    <a:lstStyle/>
                    <a:p>
                      <a:pPr rtl="0"/>
                      <a:r>
                        <a:rPr lang="zh-TW" sz="1800">
                          <a:solidFill>
                            <a:srgbClr val="000000"/>
                          </a:solidFill>
                          <a:latin typeface="Times New Roman" panose="02020603050405020304" pitchFamily="18" charset="0"/>
                          <a:ea typeface="標楷體" panose="03000509000000000000" pitchFamily="65" charset="-120"/>
                        </a:rPr>
                        <a:t>1 Kbps = 1,000 bps = 10</a:t>
                      </a:r>
                      <a:r>
                        <a:rPr lang="zh-TW" sz="1800" baseline="30000">
                          <a:solidFill>
                            <a:srgbClr val="000000"/>
                          </a:solidFill>
                          <a:latin typeface="Times New Roman" panose="02020603050405020304" pitchFamily="18" charset="0"/>
                          <a:ea typeface="標楷體" panose="03000509000000000000" pitchFamily="65" charset="-120"/>
                        </a:rPr>
                        <a:t>^3</a:t>
                      </a:r>
                      <a:r>
                        <a:rPr lang="zh-TW" sz="1800">
                          <a:solidFill>
                            <a:srgbClr val="000000"/>
                          </a:solidFill>
                          <a:latin typeface="Times New Roman" panose="02020603050405020304" pitchFamily="18" charset="0"/>
                          <a:ea typeface="標楷體" panose="03000509000000000000" pitchFamily="65" charset="-120"/>
                        </a:rPr>
                        <a:t> bps</a:t>
                      </a:r>
                    </a:p>
                  </a:txBody>
                  <a:tcPr/>
                </a:tc>
                <a:extLst>
                  <a:ext uri="{0D108BD9-81ED-4DB2-BD59-A6C34878D82A}">
                    <a16:rowId xmlns:a16="http://schemas.microsoft.com/office/drawing/2014/main" val="235735172"/>
                  </a:ext>
                </a:extLst>
              </a:tr>
              <a:tr h="640080">
                <a:tc>
                  <a:txBody>
                    <a:bodyPr vert="horz" wrap="square"/>
                    <a:lstStyle/>
                    <a:p>
                      <a:pPr rtl="0"/>
                      <a:r>
                        <a:rPr lang="zh-TW" sz="1800">
                          <a:solidFill>
                            <a:srgbClr val="000000"/>
                          </a:solidFill>
                          <a:latin typeface="Times New Roman" panose="02020603050405020304" pitchFamily="18" charset="0"/>
                          <a:ea typeface="標楷體" panose="03000509000000000000" pitchFamily="65" charset="-120"/>
                        </a:rPr>
                        <a:t>Megabits per second</a:t>
                      </a:r>
                    </a:p>
                  </a:txBody>
                  <a:tcPr/>
                </a:tc>
                <a:tc>
                  <a:txBody>
                    <a:bodyPr vert="horz" wrap="square"/>
                    <a:lstStyle/>
                    <a:p>
                      <a:pPr rtl="0"/>
                      <a:r>
                        <a:rPr lang="zh-TW" sz="1800">
                          <a:solidFill>
                            <a:srgbClr val="000000"/>
                          </a:solidFill>
                          <a:latin typeface="Times New Roman" panose="02020603050405020304" pitchFamily="18" charset="0"/>
                          <a:ea typeface="標楷體" panose="03000509000000000000" pitchFamily="65" charset="-120"/>
                        </a:rPr>
                        <a:t>Mbps</a:t>
                      </a:r>
                    </a:p>
                  </a:txBody>
                  <a:tcPr/>
                </a:tc>
                <a:tc>
                  <a:txBody>
                    <a:bodyPr vert="horz" wrap="square"/>
                    <a:lstStyle/>
                    <a:p>
                      <a:pPr rtl="0"/>
                      <a:r>
                        <a:rPr lang="zh-TW" sz="1800">
                          <a:solidFill>
                            <a:srgbClr val="000000"/>
                          </a:solidFill>
                          <a:latin typeface="Times New Roman" panose="02020603050405020304" pitchFamily="18" charset="0"/>
                          <a:ea typeface="標楷體" panose="03000509000000000000" pitchFamily="65" charset="-120"/>
                        </a:rPr>
                        <a:t>1 Mbps = 100 萬bps = 10</a:t>
                      </a:r>
                      <a:r>
                        <a:rPr lang="zh-TW" sz="1800" baseline="30000">
                          <a:solidFill>
                            <a:srgbClr val="000000"/>
                          </a:solidFill>
                          <a:latin typeface="Times New Roman" panose="02020603050405020304" pitchFamily="18" charset="0"/>
                          <a:ea typeface="標楷體" panose="03000509000000000000" pitchFamily="65" charset="-120"/>
                        </a:rPr>
                        <a:t>^6</a:t>
                      </a:r>
                      <a:r>
                        <a:rPr lang="zh-TW" sz="1800">
                          <a:solidFill>
                            <a:srgbClr val="000000"/>
                          </a:solidFill>
                          <a:latin typeface="Times New Roman" panose="02020603050405020304" pitchFamily="18" charset="0"/>
                          <a:ea typeface="標楷體" panose="03000509000000000000" pitchFamily="65" charset="-120"/>
                        </a:rPr>
                        <a:t> bps</a:t>
                      </a:r>
                    </a:p>
                  </a:txBody>
                  <a:tcPr/>
                </a:tc>
                <a:extLst>
                  <a:ext uri="{0D108BD9-81ED-4DB2-BD59-A6C34878D82A}">
                    <a16:rowId xmlns:a16="http://schemas.microsoft.com/office/drawing/2014/main" val="354468046"/>
                  </a:ext>
                </a:extLst>
              </a:tr>
              <a:tr h="370840">
                <a:tc>
                  <a:txBody>
                    <a:bodyPr vert="horz" wrap="square"/>
                    <a:lstStyle/>
                    <a:p>
                      <a:pPr rtl="0"/>
                      <a:r>
                        <a:rPr lang="zh-TW" sz="1800">
                          <a:solidFill>
                            <a:srgbClr val="000000"/>
                          </a:solidFill>
                          <a:latin typeface="Times New Roman" panose="02020603050405020304" pitchFamily="18" charset="0"/>
                          <a:ea typeface="標楷體" panose="03000509000000000000" pitchFamily="65" charset="-120"/>
                        </a:rPr>
                        <a:t>Gigabits per second</a:t>
                      </a:r>
                    </a:p>
                  </a:txBody>
                  <a:tcPr/>
                </a:tc>
                <a:tc>
                  <a:txBody>
                    <a:bodyPr vert="horz" wrap="square"/>
                    <a:lstStyle/>
                    <a:p>
                      <a:pPr rtl="0"/>
                      <a:r>
                        <a:rPr lang="zh-TW" sz="1800">
                          <a:solidFill>
                            <a:srgbClr val="000000"/>
                          </a:solidFill>
                          <a:latin typeface="Times New Roman" panose="02020603050405020304" pitchFamily="18" charset="0"/>
                          <a:ea typeface="標楷體" panose="03000509000000000000" pitchFamily="65" charset="-120"/>
                        </a:rPr>
                        <a:t>Gbps</a:t>
                      </a:r>
                    </a:p>
                  </a:txBody>
                  <a:tcPr/>
                </a:tc>
                <a:tc>
                  <a:txBody>
                    <a:bodyPr vert="horz" wrap="square"/>
                    <a:lstStyle/>
                    <a:p>
                      <a:pPr rtl="0"/>
                      <a:r>
                        <a:rPr lang="zh-TW" altLang="zh-TW" sz="1800" smtClean="0">
                          <a:solidFill>
                            <a:srgbClr val="000000"/>
                          </a:solidFill>
                          <a:latin typeface="Times New Roman" panose="02020603050405020304" pitchFamily="18" charset="0"/>
                          <a:ea typeface="標楷體" panose="03000509000000000000" pitchFamily="65" charset="-120"/>
                        </a:rPr>
                        <a:t>1 </a:t>
                      </a:r>
                      <a:r>
                        <a:rPr lang="en-US" altLang="zh-TW" sz="1800" smtClean="0">
                          <a:solidFill>
                            <a:srgbClr val="000000"/>
                          </a:solidFill>
                          <a:latin typeface="Times New Roman" panose="02020603050405020304" pitchFamily="18" charset="0"/>
                          <a:ea typeface="標楷體" panose="03000509000000000000" pitchFamily="65" charset="-120"/>
                        </a:rPr>
                        <a:t>G</a:t>
                      </a:r>
                      <a:r>
                        <a:rPr lang="zh-TW" altLang="zh-TW" sz="1800" smtClean="0">
                          <a:solidFill>
                            <a:srgbClr val="000000"/>
                          </a:solidFill>
                          <a:latin typeface="Times New Roman" panose="02020603050405020304" pitchFamily="18" charset="0"/>
                          <a:ea typeface="標楷體" panose="03000509000000000000" pitchFamily="65" charset="-120"/>
                        </a:rPr>
                        <a:t>bps = </a:t>
                      </a:r>
                      <a:r>
                        <a:rPr lang="en-US" altLang="zh-TW" sz="1800" smtClean="0">
                          <a:solidFill>
                            <a:srgbClr val="000000"/>
                          </a:solidFill>
                          <a:latin typeface="Times New Roman" panose="02020603050405020304" pitchFamily="18" charset="0"/>
                          <a:ea typeface="標楷體" panose="03000509000000000000" pitchFamily="65" charset="-120"/>
                        </a:rPr>
                        <a:t>10</a:t>
                      </a:r>
                      <a:r>
                        <a:rPr lang="zh-TW" altLang="en-US" sz="1800" smtClean="0">
                          <a:solidFill>
                            <a:srgbClr val="000000"/>
                          </a:solidFill>
                          <a:latin typeface="Times New Roman" panose="02020603050405020304" pitchFamily="18" charset="0"/>
                          <a:ea typeface="標楷體" panose="03000509000000000000" pitchFamily="65" charset="-120"/>
                        </a:rPr>
                        <a:t>億</a:t>
                      </a:r>
                      <a:r>
                        <a:rPr lang="zh-TW" sz="1800" smtClean="0">
                          <a:solidFill>
                            <a:srgbClr val="000000"/>
                          </a:solidFill>
                          <a:latin typeface="Times New Roman" panose="02020603050405020304" pitchFamily="18" charset="0"/>
                          <a:ea typeface="標楷體" panose="03000509000000000000" pitchFamily="65" charset="-120"/>
                        </a:rPr>
                        <a:t>b</a:t>
                      </a:r>
                      <a:r>
                        <a:rPr lang="zh-TW" sz="1800">
                          <a:solidFill>
                            <a:srgbClr val="000000"/>
                          </a:solidFill>
                          <a:latin typeface="Times New Roman" panose="02020603050405020304" pitchFamily="18" charset="0"/>
                          <a:ea typeface="標楷體" panose="03000509000000000000" pitchFamily="65" charset="-120"/>
                        </a:rPr>
                        <a:t>ps = 10</a:t>
                      </a:r>
                      <a:r>
                        <a:rPr lang="zh-TW" sz="1800" baseline="30000">
                          <a:solidFill>
                            <a:srgbClr val="000000"/>
                          </a:solidFill>
                          <a:latin typeface="Times New Roman" panose="02020603050405020304" pitchFamily="18" charset="0"/>
                          <a:ea typeface="標楷體" panose="03000509000000000000" pitchFamily="65" charset="-120"/>
                        </a:rPr>
                        <a:t>^9</a:t>
                      </a:r>
                      <a:r>
                        <a:rPr lang="zh-TW" sz="1800">
                          <a:solidFill>
                            <a:srgbClr val="000000"/>
                          </a:solidFill>
                          <a:latin typeface="Times New Roman" panose="02020603050405020304" pitchFamily="18" charset="0"/>
                          <a:ea typeface="標楷體" panose="03000509000000000000" pitchFamily="65" charset="-120"/>
                        </a:rPr>
                        <a:t> bps</a:t>
                      </a:r>
                    </a:p>
                  </a:txBody>
                  <a:tcPr/>
                </a:tc>
                <a:extLst>
                  <a:ext uri="{0D108BD9-81ED-4DB2-BD59-A6C34878D82A}">
                    <a16:rowId xmlns:a16="http://schemas.microsoft.com/office/drawing/2014/main" val="1458107787"/>
                  </a:ext>
                </a:extLst>
              </a:tr>
              <a:tr h="370840">
                <a:tc>
                  <a:txBody>
                    <a:bodyPr vert="horz" wrap="square"/>
                    <a:lstStyle/>
                    <a:p>
                      <a:pPr rtl="0"/>
                      <a:r>
                        <a:rPr lang="zh-TW" sz="1800">
                          <a:solidFill>
                            <a:srgbClr val="000000"/>
                          </a:solidFill>
                          <a:latin typeface="Times New Roman" panose="02020603050405020304" pitchFamily="18" charset="0"/>
                          <a:ea typeface="標楷體" panose="03000509000000000000" pitchFamily="65" charset="-120"/>
                        </a:rPr>
                        <a:t>Terabits per second</a:t>
                      </a:r>
                    </a:p>
                  </a:txBody>
                  <a:tcPr/>
                </a:tc>
                <a:tc>
                  <a:txBody>
                    <a:bodyPr vert="horz" wrap="square"/>
                    <a:lstStyle/>
                    <a:p>
                      <a:pPr rtl="0"/>
                      <a:r>
                        <a:rPr lang="zh-TW" sz="1800">
                          <a:solidFill>
                            <a:srgbClr val="000000"/>
                          </a:solidFill>
                          <a:latin typeface="Times New Roman" panose="02020603050405020304" pitchFamily="18" charset="0"/>
                          <a:ea typeface="標楷體" panose="03000509000000000000" pitchFamily="65" charset="-120"/>
                        </a:rPr>
                        <a:t>Tbps</a:t>
                      </a:r>
                    </a:p>
                  </a:txBody>
                  <a:tcPr/>
                </a:tc>
                <a:tc>
                  <a:txBody>
                    <a:bodyPr vert="horz" wrap="square"/>
                    <a:lstStyle/>
                    <a:p>
                      <a:pPr rtl="0"/>
                      <a:r>
                        <a:rPr lang="zh-TW" sz="1800">
                          <a:solidFill>
                            <a:srgbClr val="000000"/>
                          </a:solidFill>
                          <a:latin typeface="Times New Roman" panose="02020603050405020304" pitchFamily="18" charset="0"/>
                          <a:ea typeface="標楷體" panose="03000509000000000000" pitchFamily="65" charset="-120"/>
                        </a:rPr>
                        <a:t>1 Tbps = </a:t>
                      </a:r>
                      <a:r>
                        <a:rPr lang="en-US" altLang="zh-TW" sz="1800" smtClean="0">
                          <a:solidFill>
                            <a:srgbClr val="000000"/>
                          </a:solidFill>
                          <a:latin typeface="Times New Roman" panose="02020603050405020304" pitchFamily="18" charset="0"/>
                          <a:ea typeface="標楷體" panose="03000509000000000000" pitchFamily="65" charset="-120"/>
                        </a:rPr>
                        <a:t>1</a:t>
                      </a:r>
                      <a:r>
                        <a:rPr lang="zh-TW" altLang="en-US" sz="1800" smtClean="0">
                          <a:solidFill>
                            <a:srgbClr val="000000"/>
                          </a:solidFill>
                          <a:latin typeface="Times New Roman" panose="02020603050405020304" pitchFamily="18" charset="0"/>
                          <a:ea typeface="標楷體" panose="03000509000000000000" pitchFamily="65" charset="-120"/>
                        </a:rPr>
                        <a:t>兆</a:t>
                      </a:r>
                      <a:r>
                        <a:rPr lang="zh-TW" sz="1800" smtClean="0">
                          <a:solidFill>
                            <a:srgbClr val="000000"/>
                          </a:solidFill>
                          <a:latin typeface="Times New Roman" panose="02020603050405020304" pitchFamily="18" charset="0"/>
                          <a:ea typeface="標楷體" panose="03000509000000000000" pitchFamily="65" charset="-120"/>
                        </a:rPr>
                        <a:t>bps </a:t>
                      </a:r>
                      <a:r>
                        <a:rPr lang="zh-TW" sz="1800">
                          <a:solidFill>
                            <a:srgbClr val="000000"/>
                          </a:solidFill>
                          <a:latin typeface="Times New Roman" panose="02020603050405020304" pitchFamily="18" charset="0"/>
                          <a:ea typeface="標楷體" panose="03000509000000000000" pitchFamily="65" charset="-120"/>
                        </a:rPr>
                        <a:t>= 10</a:t>
                      </a:r>
                      <a:r>
                        <a:rPr lang="zh-TW" sz="1800" baseline="30000">
                          <a:solidFill>
                            <a:srgbClr val="000000"/>
                          </a:solidFill>
                          <a:latin typeface="Times New Roman" panose="02020603050405020304" pitchFamily="18" charset="0"/>
                          <a:ea typeface="標楷體" panose="03000509000000000000" pitchFamily="65" charset="-120"/>
                        </a:rPr>
                        <a:t>^12</a:t>
                      </a:r>
                      <a:r>
                        <a:rPr lang="zh-TW" sz="1800">
                          <a:solidFill>
                            <a:srgbClr val="000000"/>
                          </a:solidFill>
                          <a:latin typeface="Times New Roman" panose="02020603050405020304" pitchFamily="18" charset="0"/>
                          <a:ea typeface="標楷體" panose="03000509000000000000" pitchFamily="65" charset="-120"/>
                        </a:rPr>
                        <a:t> bps</a:t>
                      </a:r>
                    </a:p>
                  </a:txBody>
                  <a:tcPr/>
                </a:tc>
                <a:extLst>
                  <a:ext uri="{0D108BD9-81ED-4DB2-BD59-A6C34878D82A}">
                    <a16:rowId xmlns:a16="http://schemas.microsoft.com/office/drawing/2014/main" val="2495454272"/>
                  </a:ext>
                </a:extLst>
              </a:tr>
            </a:tbl>
          </a:graphicData>
        </a:graphic>
      </p:graphicFrame>
      <p:sp>
        <p:nvSpPr>
          <p:cNvPr id="2" name="投影片編號版面配置區 1"/>
          <p:cNvSpPr>
            <a:spLocks noGrp="1"/>
          </p:cNvSpPr>
          <p:nvPr>
            <p:ph type="sldNum" sz="quarter" idx="12"/>
          </p:nvPr>
        </p:nvSpPr>
        <p:spPr/>
        <p:txBody>
          <a:bodyPr/>
          <a:lstStyle/>
          <a:p>
            <a:fld id="{4FAB73BC-B049-4115-A692-8D63A059BFB8}" type="slidenum">
              <a:rPr lang="en-US" smtClean="0"/>
              <a:t>137</a:t>
            </a:fld>
            <a:endParaRPr lang="en-US"/>
          </a:p>
        </p:txBody>
      </p:sp>
    </p:spTree>
    <p:extLst>
      <p:ext uri="{BB962C8B-B14F-4D97-AF65-F5344CB8AC3E}">
        <p14:creationId xmlns:p14="http://schemas.microsoft.com/office/powerpoint/2010/main" val="155115316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138.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p:spPr>
        <p:txBody>
          <a:bodyPr>
            <a:normAutofit/>
          </a:bodyPr>
          <a:lstStyle/>
          <a:p>
            <a:r>
              <a:rPr lang="en-US" altLang="zh-TW"/>
              <a:t>4.2</a:t>
            </a:r>
            <a:r>
              <a:rPr lang="zh-TW" altLang="en-US" smtClean="0"/>
              <a:t>實體</a:t>
            </a:r>
            <a:r>
              <a:rPr lang="zh-TW" altLang="en-US"/>
              <a:t>層特性</a:t>
            </a:r>
            <a:r>
              <a:rPr lang="en-US" altLang="zh-TW"/>
              <a:t>-</a:t>
            </a:r>
            <a:r>
              <a:rPr lang="zh-TW" altLang="en-US"/>
              <a:t>頻寬術語</a:t>
            </a:r>
          </a:p>
        </p:txBody>
      </p:sp>
      <p:sp>
        <p:nvSpPr>
          <p:cNvPr id="4" name="Content Placeholder 3">
            <a:extLst>
              <a:ext uri="{FF2B5EF4-FFF2-40B4-BE49-F238E27FC236}">
                <a16:creationId xmlns:a16="http://schemas.microsoft.com/office/drawing/2014/main" id="{A4EF841D-3C4C-0D41-9A8A-23EC2874E5ED}"/>
              </a:ext>
            </a:extLst>
          </p:cNvPr>
          <p:cNvSpPr>
            <a:spLocks noGrp="1"/>
          </p:cNvSpPr>
          <p:nvPr>
            <p:ph idx="1"/>
          </p:nvPr>
        </p:nvSpPr>
        <p:spPr>
          <a:xfrm>
            <a:off x="474662" y="1677866"/>
            <a:ext cx="8280057" cy="3601119"/>
          </a:xfrm>
        </p:spPr>
        <p:txBody>
          <a:bodyPr/>
          <a:lstStyle/>
          <a:p>
            <a:pPr marL="0" indent="0" algn="l"/>
            <a:r>
              <a:rPr lang="zh-TW">
                <a:solidFill>
                  <a:srgbClr val="000000"/>
                </a:solidFill>
              </a:rPr>
              <a:t>延遲</a:t>
            </a:r>
          </a:p>
          <a:p>
            <a:pPr marL="415975" lvl="1" indent="-342892">
              <a:buFont typeface="Arial" panose="020b0604020202020204" pitchFamily="34" charset="0"/>
              <a:buChar char="•"/>
            </a:pPr>
            <a:r>
              <a:rPr lang="zh-TW">
                <a:solidFill>
                  <a:srgbClr val="000000"/>
                </a:solidFill>
              </a:rPr>
              <a:t>資料從一個給定點移動到另一個點的時間 (包括延遲)</a:t>
            </a:r>
          </a:p>
          <a:p>
            <a:pPr marL="0" indent="0" algn="l"/>
            <a:r>
              <a:rPr lang="zh-TW">
                <a:solidFill>
                  <a:srgbClr val="000000"/>
                </a:solidFill>
              </a:rPr>
              <a:t>輸送量</a:t>
            </a:r>
          </a:p>
          <a:p>
            <a:pPr marL="415975" lvl="1" indent="-342892">
              <a:buFont typeface="Arial" panose="020b0604020202020204" pitchFamily="34" charset="0"/>
              <a:buChar char="•"/>
            </a:pPr>
            <a:r>
              <a:rPr lang="zh-TW">
                <a:solidFill>
                  <a:srgbClr val="000000"/>
                </a:solidFill>
              </a:rPr>
              <a:t>在給定的時間段</a:t>
            </a:r>
            <a:r>
              <a:rPr lang="zh-TW" b="1">
                <a:solidFill>
                  <a:srgbClr val="000000"/>
                </a:solidFill>
              </a:rPr>
              <a:t>內</a:t>
            </a:r>
            <a:r>
              <a:rPr lang="zh-TW">
                <a:solidFill>
                  <a:srgbClr val="000000"/>
                </a:solidFill>
              </a:rPr>
              <a:t>的介質位元傳輸的度量</a:t>
            </a:r>
          </a:p>
          <a:p>
            <a:pPr marL="0" indent="0" algn="l"/>
            <a:r>
              <a:rPr lang="zh-TW">
                <a:solidFill>
                  <a:srgbClr val="000000"/>
                </a:solidFill>
              </a:rPr>
              <a:t>實際吞吐量</a:t>
            </a:r>
          </a:p>
          <a:p>
            <a:pPr marL="415975" lvl="1" indent="-342892">
              <a:buFont typeface="Arial" panose="020b0604020202020204" pitchFamily="34" charset="0"/>
              <a:buChar char="•"/>
            </a:pPr>
            <a:r>
              <a:rPr lang="zh-TW">
                <a:solidFill>
                  <a:srgbClr val="000000"/>
                </a:solidFill>
              </a:rPr>
              <a:t>指定一段時間</a:t>
            </a:r>
            <a:r>
              <a:rPr lang="zh-TW" b="1">
                <a:solidFill>
                  <a:srgbClr val="000000"/>
                </a:solidFill>
              </a:rPr>
              <a:t>內</a:t>
            </a:r>
            <a:r>
              <a:rPr lang="zh-TW">
                <a:solidFill>
                  <a:srgbClr val="000000"/>
                </a:solidFill>
              </a:rPr>
              <a:t>傳輸的可用資料測量</a:t>
            </a:r>
          </a:p>
          <a:p>
            <a:pPr marL="415975" lvl="1" indent="-342892">
              <a:buFont typeface="Arial" panose="020b0604020202020204" pitchFamily="34" charset="0"/>
              <a:buChar char="•"/>
            </a:pPr>
            <a:r>
              <a:rPr lang="zh-TW">
                <a:solidFill>
                  <a:srgbClr val="000000"/>
                </a:solidFill>
              </a:rPr>
              <a:t>商量 = 輸送量-流量負荷</a:t>
            </a:r>
          </a:p>
        </p:txBody>
      </p:sp>
      <p:sp>
        <p:nvSpPr>
          <p:cNvPr id="2" name="投影片編號版面配置區 1"/>
          <p:cNvSpPr>
            <a:spLocks noGrp="1"/>
          </p:cNvSpPr>
          <p:nvPr>
            <p:ph type="sldNum" sz="quarter" idx="12"/>
          </p:nvPr>
        </p:nvSpPr>
        <p:spPr/>
        <p:txBody>
          <a:bodyPr/>
          <a:lstStyle/>
          <a:p>
            <a:fld id="{4FAB73BC-B049-4115-A692-8D63A059BFB8}" type="slidenum">
              <a:rPr lang="en-US" smtClean="0"/>
              <a:t>138</a:t>
            </a:fld>
            <a:endParaRPr lang="en-US"/>
          </a:p>
        </p:txBody>
      </p:sp>
    </p:spTree>
    <p:extLst>
      <p:ext uri="{BB962C8B-B14F-4D97-AF65-F5344CB8AC3E}">
        <p14:creationId xmlns:p14="http://schemas.microsoft.com/office/powerpoint/2010/main" val="315675794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139.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p:spPr>
        <p:txBody>
          <a:bodyPr>
            <a:normAutofit/>
          </a:bodyPr>
          <a:lstStyle/>
          <a:p>
            <a:r>
              <a:rPr lang="zh-TW" altLang="zh-TW"/>
              <a:t>銅纜</a:t>
            </a:r>
            <a:r>
              <a:rPr lang="en-US" altLang="zh-TW"/>
              <a:t>-</a:t>
            </a:r>
            <a:r>
              <a:rPr lang="zh-TW" altLang="en-US"/>
              <a:t>銅纜特性</a:t>
            </a:r>
          </a:p>
        </p:txBody>
      </p:sp>
      <p:sp>
        <p:nvSpPr>
          <p:cNvPr id="5" name="Content Placeholder 4">
            <a:extLst>
              <a:ext uri="{FF2B5EF4-FFF2-40B4-BE49-F238E27FC236}">
                <a16:creationId xmlns:a16="http://schemas.microsoft.com/office/drawing/2014/main" id="{CC4F0493-B526-DE4A-B220-F79C82C4F124}"/>
              </a:ext>
            </a:extLst>
          </p:cNvPr>
          <p:cNvSpPr>
            <a:spLocks noGrp="1"/>
          </p:cNvSpPr>
          <p:nvPr>
            <p:ph idx="1"/>
          </p:nvPr>
        </p:nvSpPr>
        <p:spPr>
          <a:xfrm>
            <a:off x="431972" y="1759561"/>
            <a:ext cx="8280057" cy="3505566"/>
          </a:xfrm>
        </p:spPr>
        <p:txBody>
          <a:bodyPr/>
          <a:lstStyle/>
          <a:p>
            <a:pPr marL="0" indent="0" algn="l"/>
            <a:r>
              <a:rPr lang="zh-TW" altLang="en-US" sz="1600">
                <a:solidFill>
                  <a:srgbClr val="000000"/>
                </a:solidFill>
              </a:rPr>
              <a:t>銅纜是當今網路中最常用的電纜類型。它價格低廉，易於安裝，並且具有低電流流量的耐受性。</a:t>
            </a:r>
          </a:p>
          <a:p>
            <a:pPr marL="0" indent="0" algn="l"/>
            <a:r>
              <a:rPr lang="zh-TW" altLang="en-US" sz="1600">
                <a:solidFill>
                  <a:srgbClr val="000000"/>
                </a:solidFill>
              </a:rPr>
              <a:t>限制：</a:t>
            </a:r>
          </a:p>
          <a:p>
            <a:pPr marL="415975" lvl="1" indent="-342892">
              <a:buFont typeface="Arial" panose="020b0604020202020204" pitchFamily="34" charset="0"/>
              <a:buChar char="•"/>
            </a:pPr>
            <a:r>
              <a:rPr lang="zh-TW">
                <a:solidFill>
                  <a:srgbClr val="000000"/>
                </a:solidFill>
              </a:rPr>
              <a:t>衰減 — 電訊號必須行進的時間越長，他們得到的越弱。 </a:t>
            </a:r>
          </a:p>
          <a:p>
            <a:pPr marL="415975" lvl="1" indent="-342892">
              <a:buFont typeface="Arial" panose="020b0604020202020204" pitchFamily="34" charset="0"/>
              <a:buChar char="•"/>
            </a:pPr>
            <a:r>
              <a:rPr lang="zh-TW">
                <a:solidFill>
                  <a:srgbClr val="000000"/>
                </a:solidFill>
              </a:rPr>
              <a:t>電訊號容易受到來自兩個源的干擾，它可以扭曲和損壞資料訊號（電磁干擾（EMI）和射頻干擾（RFI）和串音）。</a:t>
            </a:r>
          </a:p>
          <a:p>
            <a:pPr marL="0" indent="0" algn="l"/>
            <a:r>
              <a:rPr lang="zh-TW" altLang="en-US" sz="1600">
                <a:solidFill>
                  <a:srgbClr val="000000"/>
                </a:solidFill>
              </a:rPr>
              <a:t>干擾</a:t>
            </a:r>
            <a:r>
              <a:rPr lang="en-US" altLang="zh-TW" sz="1600">
                <a:solidFill>
                  <a:srgbClr val="000000"/>
                </a:solidFill>
              </a:rPr>
              <a:t>:</a:t>
            </a:r>
          </a:p>
          <a:p>
            <a:pPr marL="415975" lvl="1" indent="-342892">
              <a:buFont typeface="Arial" panose="020b0604020202020204" pitchFamily="34" charset="0"/>
              <a:buChar char="•"/>
            </a:pPr>
            <a:r>
              <a:rPr lang="zh-TW">
                <a:solidFill>
                  <a:srgbClr val="000000"/>
                </a:solidFill>
              </a:rPr>
              <a:t>嚴格遵守電纜長度限制可減輕衰減。</a:t>
            </a:r>
          </a:p>
          <a:p>
            <a:pPr marL="415975" lvl="1" indent="-342892">
              <a:buFont typeface="Arial" panose="020b0604020202020204" pitchFamily="34" charset="0"/>
              <a:buChar char="•"/>
            </a:pPr>
            <a:r>
              <a:rPr lang="zh-TW">
                <a:solidFill>
                  <a:srgbClr val="000000"/>
                </a:solidFill>
              </a:rPr>
              <a:t>某些類型的銅線採用金屬遮蔽和接地，降低 EMI 和 RFI。</a:t>
            </a:r>
          </a:p>
          <a:p>
            <a:pPr marL="415975" lvl="1" indent="-342892">
              <a:buFont typeface="Arial" panose="020b0604020202020204" pitchFamily="34" charset="0"/>
              <a:buChar char="•"/>
            </a:pPr>
            <a:r>
              <a:rPr lang="zh-TW">
                <a:solidFill>
                  <a:srgbClr val="000000"/>
                </a:solidFill>
              </a:rPr>
              <a:t>某些類型的銅線通過扭轉對方的電路對電線在一起緩解串擾。</a:t>
            </a:r>
          </a:p>
        </p:txBody>
      </p:sp>
      <p:sp>
        <p:nvSpPr>
          <p:cNvPr id="2" name="投影片編號版面配置區 1"/>
          <p:cNvSpPr>
            <a:spLocks noGrp="1"/>
          </p:cNvSpPr>
          <p:nvPr>
            <p:ph type="sldNum" sz="quarter" idx="12"/>
          </p:nvPr>
        </p:nvSpPr>
        <p:spPr/>
        <p:txBody>
          <a:bodyPr/>
          <a:lstStyle/>
          <a:p>
            <a:fld id="{4FAB73BC-B049-4115-A692-8D63A059BFB8}" type="slidenum">
              <a:rPr lang="en-US" smtClean="0"/>
              <a:t>139</a:t>
            </a:fld>
            <a:endParaRPr lang="en-US"/>
          </a:p>
        </p:txBody>
      </p:sp>
    </p:spTree>
    <p:extLst>
      <p:ext uri="{BB962C8B-B14F-4D97-AF65-F5344CB8AC3E}">
        <p14:creationId xmlns:p14="http://schemas.microsoft.com/office/powerpoint/2010/main" val="93440187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14.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8194" name="Rectangle 2"/>
          <p:cNvSpPr>
            <a:spLocks noGrp="1" noChangeArrowheads="1"/>
          </p:cNvSpPr>
          <p:nvPr>
            <p:ph type="title"/>
          </p:nvPr>
        </p:nvSpPr>
        <p:spPr>
          <a:xfrm>
            <a:off x="1" y="898644"/>
            <a:ext cx="9144000" cy="709974"/>
          </a:xfrm>
        </p:spPr>
        <p:txBody>
          <a:bodyPr>
            <a:normAutofit/>
          </a:bodyPr>
          <a:lstStyle/>
          <a:p>
            <a:r>
              <a:rPr lang="en-US" altLang="zh-TW" sz="3000"/>
              <a:t>1.4 </a:t>
            </a:r>
            <a:r>
              <a:rPr lang="zh-TW" altLang="en-US" sz="3000"/>
              <a:t>常見的網路類型</a:t>
            </a:r>
            <a:r>
              <a:rPr lang="en-US" altLang="zh-TW" sz="3000" smtClean="0"/>
              <a:t>-</a:t>
            </a:r>
            <a:r>
              <a:rPr lang="zh-TW" altLang="en-US" sz="3000"/>
              <a:t>區域網路和 </a:t>
            </a:r>
            <a:r>
              <a:rPr lang="en-US" altLang="zh-TW" sz="3000"/>
              <a:t>WAN </a:t>
            </a:r>
            <a:r>
              <a:rPr lang="zh-TW" altLang="en-US" sz="3000"/>
              <a:t>類型</a:t>
            </a:r>
          </a:p>
        </p:txBody>
      </p:sp>
      <p:sp>
        <p:nvSpPr>
          <p:cNvPr id="8195" name="Rectangle 6"/>
          <p:cNvSpPr>
            <a:spLocks noGrp="1" noChangeArrowheads="1"/>
          </p:cNvSpPr>
          <p:nvPr>
            <p:ph idx="1"/>
          </p:nvPr>
        </p:nvSpPr>
        <p:spPr>
          <a:xfrm>
            <a:off x="129889" y="1585311"/>
            <a:ext cx="3995544" cy="3702690"/>
          </a:xfrm>
        </p:spPr>
        <p:txBody>
          <a:bodyPr/>
          <a:lstStyle/>
          <a:p>
            <a:pPr marL="0" indent="0">
              <a:buNone/>
            </a:pPr>
            <a:r>
              <a:rPr lang="zh-TW" altLang="en-US" sz="1600"/>
              <a:t>網路基礎架構的差異很大：</a:t>
            </a:r>
          </a:p>
          <a:p>
            <a:pPr lvl="1" rtl="0">
              <a:buFont typeface="Arial" panose="020b0604020202020204" pitchFamily="34" charset="0"/>
              <a:buChar char="•"/>
            </a:pPr>
            <a:r>
              <a:rPr lang="en-US" altLang="zh-TW" sz="1600"/>
              <a:t>Size of the area covered</a:t>
            </a:r>
          </a:p>
          <a:p>
            <a:pPr lvl="1" rtl="0">
              <a:buFont typeface="Arial" panose="020b0604020202020204" pitchFamily="34" charset="0"/>
              <a:buChar char="•"/>
            </a:pPr>
            <a:r>
              <a:rPr lang="en-US" altLang="zh-TW" sz="1600"/>
              <a:t>Number of users connected</a:t>
            </a:r>
          </a:p>
          <a:p>
            <a:pPr lvl="1" rtl="0">
              <a:buFont typeface="Arial" panose="020b0604020202020204" pitchFamily="34" charset="0"/>
              <a:buChar char="•"/>
            </a:pPr>
            <a:r>
              <a:rPr lang="en-US" altLang="zh-TW" sz="1600"/>
              <a:t>Number and types of services available</a:t>
            </a:r>
          </a:p>
          <a:p>
            <a:pPr lvl="1" rtl="0">
              <a:buFont typeface="Arial" panose="020b0604020202020204" pitchFamily="34" charset="0"/>
              <a:buChar char="•"/>
            </a:pPr>
            <a:r>
              <a:rPr lang="zh-TW" altLang="en-US" sz="1600"/>
              <a:t>責任範圍</a:t>
            </a:r>
          </a:p>
          <a:p>
            <a:pPr marL="142871" lvl="1" indent="0">
              <a:buNone/>
            </a:pPr>
            <a:endParaRPr lang="en-US" altLang="en-US" sz="1600"/>
          </a:p>
          <a:p>
            <a:pPr marL="0" indent="0">
              <a:buNone/>
            </a:pPr>
            <a:r>
              <a:rPr lang="zh-TW" altLang="en-US" sz="1600"/>
              <a:t>兩種最常見的網路類型： </a:t>
            </a:r>
          </a:p>
          <a:p>
            <a:pPr lvl="1" rtl="0">
              <a:buFont typeface="Arial" panose="020b0604020202020204" pitchFamily="34" charset="0"/>
              <a:buChar char="•"/>
            </a:pPr>
            <a:r>
              <a:rPr lang="zh-TW" altLang="en-US" sz="1600"/>
              <a:t>區域網路 </a:t>
            </a:r>
            <a:r>
              <a:rPr lang="en-US" altLang="zh-TW" sz="1600"/>
              <a:t>(LAN) </a:t>
            </a:r>
          </a:p>
          <a:p>
            <a:pPr lvl="1" rtl="0">
              <a:buFont typeface="Arial" panose="020b0604020202020204" pitchFamily="34" charset="0"/>
              <a:buChar char="•"/>
            </a:pPr>
            <a:r>
              <a:rPr lang="en-US" altLang="zh-TW" sz="1600"/>
              <a:t>Wide Area Network (WAN). </a:t>
            </a:r>
          </a:p>
          <a:p>
            <a:pPr marL="0" indent="0">
              <a:buNone/>
            </a:pPr>
            <a:r>
              <a:rPr lang="zh-TW"/>
              <a:t> </a:t>
            </a:r>
          </a:p>
        </p:txBody>
      </p:sp>
      <p:pic>
        <p:nvPicPr>
          <p:cNvPr id="2" name="Picture 1"/>
          <p:cNvPicPr>
            <a:picLocks noChangeAspect="1"/>
          </p:cNvPicPr>
          <p:nvPr/>
        </p:nvPicPr>
        <p:blipFill>
          <a:blip r:embed="rId3"/>
          <a:stretch>
            <a:fillRect/>
          </a:stretch>
        </p:blipFill>
        <p:spPr>
          <a:xfrm>
            <a:off x="4125433" y="1608618"/>
            <a:ext cx="4885003" cy="3601606"/>
          </a:xfrm>
          <a:prstGeom prst="rect">
            <a:avLst/>
          </a:prstGeom>
        </p:spPr>
      </p:pic>
      <p:sp>
        <p:nvSpPr>
          <p:cNvPr id="3" name="投影片編號版面配置區 2"/>
          <p:cNvSpPr>
            <a:spLocks noGrp="1"/>
          </p:cNvSpPr>
          <p:nvPr>
            <p:ph type="sldNum" sz="quarter" idx="4"/>
          </p:nvPr>
        </p:nvSpPr>
        <p:spPr/>
        <p:txBody>
          <a:bodyPr/>
          <a:lstStyle/>
          <a:p>
            <a:pPr defTabSz="385754">
              <a:defRPr/>
            </a:pPr>
            <a:fld id="{2F5CCB13-0A32-4557-88E9-079F0C330695}" type="slidenum">
              <a:rPr lang="en-US" kern="0" smtClean="0">
                <a:solidFill>
                  <a:srgbClr val="595959"/>
                </a:solidFill>
              </a:rPr>
              <a:pPr defTabSz="385754">
                <a:defRPr/>
              </a:pPr>
              <a:t>14</a:t>
            </a:fld>
            <a:endParaRPr lang="en-US" kern="0">
              <a:solidFill>
                <a:srgbClr val="595959"/>
              </a:solidFill>
            </a:endParaRPr>
          </a:p>
        </p:txBody>
      </p:sp>
    </p:spTree>
    <p:custDataLst>
      <p:tags r:id="rId4"/>
    </p:custDataLst>
    <p:extLst>
      <p:ext uri="{BB962C8B-B14F-4D97-AF65-F5344CB8AC3E}">
        <p14:creationId xmlns:p14="http://schemas.microsoft.com/office/powerpoint/2010/main" val="1942221715"/>
      </p:ext>
    </p:extLst>
  </p:cSld>
  <p:clrMapOvr>
    <a:masterClrMapping/>
  </p:clrMapOvr>
  <p:transition spd="slow">
    <p:wipe/>
  </p:transition>
  <p:timing/>
</p:sld>
</file>

<file path=ppt/slides/slide140.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p:spPr>
        <p:txBody>
          <a:bodyPr>
            <a:normAutofit/>
          </a:bodyPr>
          <a:lstStyle/>
          <a:p>
            <a:pPr rtl="0"/>
            <a:r>
              <a:rPr lang="en-US" altLang="zh-TW" smtClean="0"/>
              <a:t>4.3</a:t>
            </a:r>
            <a:r>
              <a:rPr lang="zh-TW" altLang="en-US" smtClean="0"/>
              <a:t>銅纜</a:t>
            </a:r>
            <a:r>
              <a:rPr lang="en-US" altLang="zh-TW" smtClean="0"/>
              <a:t>-</a:t>
            </a:r>
            <a:r>
              <a:rPr lang="zh-TW" altLang="en-US"/>
              <a:t>類型</a:t>
            </a:r>
          </a:p>
        </p:txBody>
      </p:sp>
      <p:pic>
        <p:nvPicPr>
          <p:cNvPr id="4" name="Picture 3"/>
          <p:cNvPicPr>
            <a:picLocks noChangeAspect="1"/>
          </p:cNvPicPr>
          <p:nvPr/>
        </p:nvPicPr>
        <p:blipFill>
          <a:blip r:embed="rId3"/>
          <a:stretch>
            <a:fillRect/>
          </a:stretch>
        </p:blipFill>
        <p:spPr>
          <a:xfrm>
            <a:off x="1732078" y="1504754"/>
            <a:ext cx="5404014" cy="3963825"/>
          </a:xfrm>
          <a:prstGeom prst="rect">
            <a:avLst/>
          </a:prstGeom>
        </p:spPr>
      </p:pic>
      <p:sp>
        <p:nvSpPr>
          <p:cNvPr id="2" name="投影片編號版面配置區 1"/>
          <p:cNvSpPr>
            <a:spLocks noGrp="1"/>
          </p:cNvSpPr>
          <p:nvPr>
            <p:ph type="sldNum" sz="quarter" idx="12"/>
          </p:nvPr>
        </p:nvSpPr>
        <p:spPr/>
        <p:txBody>
          <a:bodyPr/>
          <a:lstStyle/>
          <a:p>
            <a:fld id="{4FAB73BC-B049-4115-A692-8D63A059BFB8}" type="slidenum">
              <a:rPr lang="en-US" smtClean="0"/>
              <a:t>140</a:t>
            </a:fld>
            <a:endParaRPr lang="en-US"/>
          </a:p>
        </p:txBody>
      </p:sp>
    </p:spTree>
    <p:extLst>
      <p:ext uri="{BB962C8B-B14F-4D97-AF65-F5344CB8AC3E}">
        <p14:creationId xmlns:p14="http://schemas.microsoft.com/office/powerpoint/2010/main" val="75710430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141.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p:spPr>
        <p:txBody>
          <a:bodyPr>
            <a:normAutofit/>
          </a:bodyPr>
          <a:lstStyle/>
          <a:p>
            <a:r>
              <a:rPr lang="en-US" altLang="zh-TW"/>
              <a:t>4.3</a:t>
            </a:r>
            <a:r>
              <a:rPr lang="zh-TW" altLang="en-US"/>
              <a:t>銅纜</a:t>
            </a:r>
            <a:r>
              <a:rPr lang="en-US" altLang="zh-TW" smtClean="0"/>
              <a:t>-</a:t>
            </a:r>
            <a:r>
              <a:rPr lang="zh-TW" altLang="en-US" smtClean="0"/>
              <a:t>無</a:t>
            </a:r>
            <a:r>
              <a:rPr lang="zh-TW" altLang="en-US"/>
              <a:t>遮蔽雙絞線 </a:t>
            </a:r>
            <a:r>
              <a:rPr lang="en-US" altLang="zh-TW"/>
              <a:t>(UTP)</a:t>
            </a:r>
            <a:endParaRPr lang="en-US"/>
          </a:p>
        </p:txBody>
      </p:sp>
      <p:sp>
        <p:nvSpPr>
          <p:cNvPr id="8" name="TextBox 7">
            <a:extLst>
              <a:ext uri="{FF2B5EF4-FFF2-40B4-BE49-F238E27FC236}">
                <a16:creationId xmlns:a16="http://schemas.microsoft.com/office/drawing/2014/main" id="{ED05A705-AD6D-F040-9963-71FFC072A0AC}"/>
              </a:ext>
            </a:extLst>
          </p:cNvPr>
          <p:cNvSpPr txBox="1"/>
          <p:nvPr/>
        </p:nvSpPr>
        <p:spPr>
          <a:xfrm>
            <a:off x="4887180" y="1589087"/>
            <a:ext cx="3940297" cy="2308324"/>
          </a:xfrm>
          <a:prstGeom prst="rect">
            <a:avLst/>
          </a:prstGeom>
          <a:noFill/>
        </p:spPr>
        <p:txBody>
          <a:bodyPr wrap="square" rtlCol="0">
            <a:spAutoFit/>
          </a:bodyPr>
          <a:lstStyle/>
          <a:p>
            <a:pPr marL="285743" indent="-285743">
              <a:buFont typeface="Arial" panose="020b0604020202020204" pitchFamily="34" charset="0"/>
              <a:buChar char="•"/>
            </a:pPr>
            <a:r>
              <a:rPr lang="en-US" altLang="zh-TW" sz="1600">
                <a:solidFill>
                  <a:srgbClr val="000000"/>
                </a:solidFill>
              </a:rPr>
              <a:t>UTP </a:t>
            </a:r>
            <a:r>
              <a:rPr lang="zh-TW" altLang="en-US" sz="1600">
                <a:solidFill>
                  <a:srgbClr val="000000"/>
                </a:solidFill>
              </a:rPr>
              <a:t>是最常見的網路介質。</a:t>
            </a:r>
          </a:p>
          <a:p>
            <a:pPr marL="285743" indent="-285743">
              <a:buFont typeface="Arial" panose="020b0604020202020204" pitchFamily="34" charset="0"/>
              <a:buChar char="•"/>
            </a:pPr>
            <a:r>
              <a:rPr lang="zh-TW" altLang="en-US" sz="1600">
                <a:solidFill>
                  <a:srgbClr val="000000"/>
                </a:solidFill>
              </a:rPr>
              <a:t>以 </a:t>
            </a:r>
            <a:r>
              <a:rPr lang="en-US" altLang="zh-TW" sz="1600">
                <a:solidFill>
                  <a:srgbClr val="000000"/>
                </a:solidFill>
              </a:rPr>
              <a:t>RJ-45 </a:t>
            </a:r>
            <a:r>
              <a:rPr lang="zh-TW" altLang="en-US" sz="1600">
                <a:solidFill>
                  <a:srgbClr val="000000"/>
                </a:solidFill>
              </a:rPr>
              <a:t>連接器端接</a:t>
            </a:r>
          </a:p>
          <a:p>
            <a:pPr marL="285743" indent="-285743">
              <a:buFont typeface="Arial" panose="020b0604020202020204" pitchFamily="34" charset="0"/>
              <a:buChar char="•"/>
            </a:pPr>
            <a:r>
              <a:rPr lang="zh-TW" altLang="en-US" sz="1600">
                <a:solidFill>
                  <a:srgbClr val="000000"/>
                </a:solidFill>
              </a:rPr>
              <a:t>將主機與中介網路裝置互連。</a:t>
            </a:r>
          </a:p>
          <a:p>
            <a:pPr marL="285743" indent="-285743">
              <a:buFont typeface="Arial" panose="020b0604020202020204" pitchFamily="34" charset="0"/>
              <a:buChar char="•"/>
            </a:pPr>
            <a:endParaRPr lang="en-US" sz="1600">
              <a:solidFill>
                <a:srgbClr val="000000"/>
              </a:solidFill>
            </a:endParaRPr>
          </a:p>
          <a:p>
            <a:pPr rtl="0"/>
            <a:r>
              <a:rPr lang="en-US" altLang="zh-TW" sz="1600">
                <a:solidFill>
                  <a:srgbClr val="000000"/>
                </a:solidFill>
              </a:rPr>
              <a:t>UTP </a:t>
            </a:r>
            <a:r>
              <a:rPr lang="zh-TW" altLang="en-US" sz="1600">
                <a:solidFill>
                  <a:srgbClr val="000000"/>
                </a:solidFill>
              </a:rPr>
              <a:t>的主要特徵</a:t>
            </a:r>
          </a:p>
          <a:p>
            <a:pPr marL="342892" indent="-342892">
              <a:buFont typeface="+mj-lt"/>
              <a:buAutoNum type="arabicPeriod"/>
            </a:pPr>
            <a:r>
              <a:rPr lang="zh-TW" altLang="en-US" sz="1600">
                <a:solidFill>
                  <a:srgbClr val="000000"/>
                </a:solidFill>
              </a:rPr>
              <a:t>外套可保護銅線免受實體損壞。</a:t>
            </a:r>
          </a:p>
          <a:p>
            <a:pPr marL="342892" indent="-342892">
              <a:buFont typeface="+mj-lt"/>
              <a:buAutoNum type="arabicPeriod"/>
            </a:pPr>
            <a:r>
              <a:rPr lang="zh-TW" altLang="en-US" sz="1600">
                <a:solidFill>
                  <a:srgbClr val="000000"/>
                </a:solidFill>
              </a:rPr>
              <a:t>扭曲對保護訊號免受干擾。</a:t>
            </a:r>
          </a:p>
          <a:p>
            <a:pPr marL="342892" indent="-342892">
              <a:buFont typeface="+mj-lt"/>
              <a:buAutoNum type="arabicPeriod"/>
            </a:pPr>
            <a:r>
              <a:rPr lang="zh-TW" altLang="en-US" sz="1600">
                <a:solidFill>
                  <a:srgbClr val="000000"/>
                </a:solidFill>
              </a:rPr>
              <a:t>顏色標記的塑膠</a:t>
            </a:r>
            <a:r>
              <a:rPr lang="zh-TW" altLang="en-US" sz="1600" b="1">
                <a:solidFill>
                  <a:srgbClr val="000000"/>
                </a:solidFill>
              </a:rPr>
              <a:t>絕</a:t>
            </a:r>
            <a:r>
              <a:rPr lang="zh-TW" altLang="en-US" sz="1600">
                <a:solidFill>
                  <a:srgbClr val="000000"/>
                </a:solidFill>
              </a:rPr>
              <a:t>緣能以電氣隔離彼此之間的電線，並識別每一對。</a:t>
            </a:r>
          </a:p>
        </p:txBody>
      </p:sp>
      <p:pic>
        <p:nvPicPr>
          <p:cNvPr id="6" name="Content Placeholder 5">
            <a:extLst>
              <a:ext uri="{FF2B5EF4-FFF2-40B4-BE49-F238E27FC236}">
                <a16:creationId xmlns:a16="http://schemas.microsoft.com/office/drawing/2014/main" id="{2EC31CAE-F2A8-9644-AE28-6D73094DBEC1}"/>
              </a:ext>
            </a:extLst>
          </p:cNvPr>
          <p:cNvPicPr>
            <a:picLocks noGrp="1" noChangeAspect="1"/>
          </p:cNvPicPr>
          <p:nvPr>
            <p:ph idx="1"/>
          </p:nvPr>
        </p:nvPicPr>
        <p:blipFill>
          <a:blip r:embed="rId3"/>
          <a:stretch>
            <a:fillRect/>
          </a:stretch>
        </p:blipFill>
        <p:spPr>
          <a:xfrm>
            <a:off x="0" y="2440966"/>
            <a:ext cx="4648200" cy="2273300"/>
          </a:xfrm>
        </p:spPr>
      </p:pic>
      <p:sp>
        <p:nvSpPr>
          <p:cNvPr id="2" name="投影片編號版面配置區 1"/>
          <p:cNvSpPr>
            <a:spLocks noGrp="1"/>
          </p:cNvSpPr>
          <p:nvPr>
            <p:ph type="sldNum" sz="quarter" idx="12"/>
          </p:nvPr>
        </p:nvSpPr>
        <p:spPr/>
        <p:txBody>
          <a:bodyPr/>
          <a:lstStyle/>
          <a:p>
            <a:fld id="{4FAB73BC-B049-4115-A692-8D63A059BFB8}" type="slidenum">
              <a:rPr lang="en-US" smtClean="0"/>
              <a:t>141</a:t>
            </a:fld>
            <a:endParaRPr lang="en-US"/>
          </a:p>
        </p:txBody>
      </p:sp>
    </p:spTree>
    <p:extLst>
      <p:ext uri="{BB962C8B-B14F-4D97-AF65-F5344CB8AC3E}">
        <p14:creationId xmlns:p14="http://schemas.microsoft.com/office/powerpoint/2010/main" val="318392871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142.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p:spPr>
        <p:txBody>
          <a:bodyPr>
            <a:normAutofit/>
          </a:bodyPr>
          <a:lstStyle/>
          <a:p>
            <a:r>
              <a:rPr lang="en-US" altLang="zh-TW"/>
              <a:t>4.3</a:t>
            </a:r>
            <a:r>
              <a:rPr lang="zh-TW" altLang="en-US"/>
              <a:t>銅纜</a:t>
            </a:r>
            <a:r>
              <a:rPr lang="zh-TW" altLang="en-US" smtClean="0"/>
              <a:t>無</a:t>
            </a:r>
            <a:r>
              <a:rPr lang="zh-TW" altLang="en-US"/>
              <a:t>遮蔽雙絞線 </a:t>
            </a:r>
            <a:r>
              <a:rPr lang="en-US" altLang="zh-TW"/>
              <a:t>(UTP)</a:t>
            </a:r>
            <a:endParaRPr lang="en-US"/>
          </a:p>
        </p:txBody>
      </p:sp>
      <p:sp>
        <p:nvSpPr>
          <p:cNvPr id="8" name="TextBox 7">
            <a:extLst>
              <a:ext uri="{FF2B5EF4-FFF2-40B4-BE49-F238E27FC236}">
                <a16:creationId xmlns:a16="http://schemas.microsoft.com/office/drawing/2014/main" id="{ED05A705-AD6D-F040-9963-71FFC072A0AC}"/>
              </a:ext>
            </a:extLst>
          </p:cNvPr>
          <p:cNvSpPr txBox="1"/>
          <p:nvPr/>
        </p:nvSpPr>
        <p:spPr>
          <a:xfrm>
            <a:off x="5004412" y="1166842"/>
            <a:ext cx="3940297" cy="3539430"/>
          </a:xfrm>
          <a:prstGeom prst="rect">
            <a:avLst/>
          </a:prstGeom>
          <a:noFill/>
        </p:spPr>
        <p:txBody>
          <a:bodyPr wrap="square" rtlCol="0">
            <a:spAutoFit/>
          </a:bodyPr>
          <a:lstStyle/>
          <a:p>
            <a:pPr marL="285743" indent="-285743">
              <a:buFont typeface="Arial" panose="020b0604020202020204" pitchFamily="34" charset="0"/>
              <a:buChar char="•"/>
            </a:pPr>
            <a:r>
              <a:rPr lang="zh-TW" altLang="en-US" sz="1600">
                <a:solidFill>
                  <a:srgbClr val="000000"/>
                </a:solidFill>
              </a:rPr>
              <a:t>比 </a:t>
            </a:r>
            <a:r>
              <a:rPr lang="en-US" altLang="zh-TW" sz="1600">
                <a:solidFill>
                  <a:srgbClr val="000000"/>
                </a:solidFill>
              </a:rPr>
              <a:t>UTP </a:t>
            </a:r>
            <a:r>
              <a:rPr lang="zh-TW" altLang="en-US" sz="1600">
                <a:solidFill>
                  <a:srgbClr val="000000"/>
                </a:solidFill>
              </a:rPr>
              <a:t>更好的噪音保護</a:t>
            </a:r>
          </a:p>
          <a:p>
            <a:pPr marL="285743" indent="-285743">
              <a:buFont typeface="Arial" panose="020b0604020202020204" pitchFamily="34" charset="0"/>
              <a:buChar char="•"/>
            </a:pPr>
            <a:r>
              <a:rPr lang="zh-TW" altLang="en-US" sz="1600">
                <a:solidFill>
                  <a:srgbClr val="000000"/>
                </a:solidFill>
              </a:rPr>
              <a:t>比 </a:t>
            </a:r>
            <a:r>
              <a:rPr lang="en-US" altLang="zh-TW" sz="1600">
                <a:solidFill>
                  <a:srgbClr val="000000"/>
                </a:solidFill>
              </a:rPr>
              <a:t>UTP </a:t>
            </a:r>
            <a:r>
              <a:rPr lang="zh-TW" altLang="en-US" sz="1600">
                <a:solidFill>
                  <a:srgbClr val="000000"/>
                </a:solidFill>
              </a:rPr>
              <a:t>更昂貴</a:t>
            </a:r>
          </a:p>
          <a:p>
            <a:pPr marL="285743" indent="-285743">
              <a:buFont typeface="Arial" panose="020b0604020202020204" pitchFamily="34" charset="0"/>
              <a:buChar char="•"/>
            </a:pPr>
            <a:r>
              <a:rPr lang="zh-TW" altLang="en-US" sz="1600">
                <a:solidFill>
                  <a:srgbClr val="000000"/>
                </a:solidFill>
              </a:rPr>
              <a:t>安裝比 </a:t>
            </a:r>
            <a:r>
              <a:rPr lang="en-US" altLang="zh-TW" sz="1600">
                <a:solidFill>
                  <a:srgbClr val="000000"/>
                </a:solidFill>
              </a:rPr>
              <a:t>UTP </a:t>
            </a:r>
            <a:r>
              <a:rPr lang="zh-TW" altLang="en-US" sz="1600">
                <a:solidFill>
                  <a:srgbClr val="000000"/>
                </a:solidFill>
              </a:rPr>
              <a:t>更難</a:t>
            </a:r>
          </a:p>
          <a:p>
            <a:pPr marL="285743" indent="-285743">
              <a:buFont typeface="Arial" panose="020b0604020202020204" pitchFamily="34" charset="0"/>
              <a:buChar char="•"/>
            </a:pPr>
            <a:r>
              <a:rPr lang="zh-TW" altLang="en-US" sz="1600">
                <a:solidFill>
                  <a:srgbClr val="000000"/>
                </a:solidFill>
              </a:rPr>
              <a:t>以 </a:t>
            </a:r>
            <a:r>
              <a:rPr lang="en-US" altLang="zh-TW" sz="1600">
                <a:solidFill>
                  <a:srgbClr val="000000"/>
                </a:solidFill>
              </a:rPr>
              <a:t>RJ-45 </a:t>
            </a:r>
            <a:r>
              <a:rPr lang="zh-TW" altLang="en-US" sz="1600">
                <a:solidFill>
                  <a:srgbClr val="000000"/>
                </a:solidFill>
              </a:rPr>
              <a:t>連接器端接</a:t>
            </a:r>
          </a:p>
          <a:p>
            <a:pPr marL="285743" indent="-285743">
              <a:buFont typeface="Arial" panose="020b0604020202020204" pitchFamily="34" charset="0"/>
              <a:buChar char="•"/>
            </a:pPr>
            <a:r>
              <a:rPr lang="zh-TW" altLang="en-US" sz="1600">
                <a:solidFill>
                  <a:srgbClr val="000000"/>
                </a:solidFill>
              </a:rPr>
              <a:t>主機與中介網路裝置互連</a:t>
            </a:r>
          </a:p>
          <a:p>
            <a:pPr marL="285743" indent="-285743">
              <a:buFont typeface="Arial" panose="020b0604020202020204" pitchFamily="34" charset="0"/>
              <a:buChar char="•"/>
            </a:pPr>
            <a:endParaRPr lang="en-US" sz="1600">
              <a:solidFill>
                <a:srgbClr val="000000"/>
              </a:solidFill>
            </a:endParaRPr>
          </a:p>
          <a:p>
            <a:pPr rtl="0"/>
            <a:r>
              <a:rPr lang="en-US" altLang="zh-TW" sz="1600">
                <a:solidFill>
                  <a:srgbClr val="000000"/>
                </a:solidFill>
              </a:rPr>
              <a:t>STP </a:t>
            </a:r>
            <a:r>
              <a:rPr lang="zh-TW" altLang="en-US" sz="1600">
                <a:solidFill>
                  <a:srgbClr val="000000"/>
                </a:solidFill>
              </a:rPr>
              <a:t>的主要特徵</a:t>
            </a:r>
          </a:p>
          <a:p>
            <a:pPr marL="342892" indent="-342892">
              <a:buFont typeface="+mj-lt"/>
              <a:buAutoNum type="arabicPeriod"/>
            </a:pPr>
            <a:r>
              <a:rPr lang="zh-TW" altLang="en-US" sz="1600">
                <a:solidFill>
                  <a:srgbClr val="000000"/>
                </a:solidFill>
              </a:rPr>
              <a:t>外套可保護銅線免受實體損壞</a:t>
            </a:r>
          </a:p>
          <a:p>
            <a:pPr marL="342892" indent="-342892">
              <a:buFont typeface="+mj-lt"/>
              <a:buAutoNum type="arabicPeriod"/>
            </a:pPr>
            <a:r>
              <a:rPr lang="zh-TW" altLang="en-US" sz="1600">
                <a:solidFill>
                  <a:srgbClr val="000000"/>
                </a:solidFill>
              </a:rPr>
              <a:t>編織或箔片遮蔽提供 </a:t>
            </a:r>
            <a:r>
              <a:rPr lang="en-US" altLang="zh-TW" sz="1600">
                <a:solidFill>
                  <a:srgbClr val="000000"/>
                </a:solidFill>
              </a:rPr>
              <a:t>EMI/RFI </a:t>
            </a:r>
            <a:r>
              <a:rPr lang="zh-TW" altLang="en-US" sz="1600">
                <a:solidFill>
                  <a:srgbClr val="000000"/>
                </a:solidFill>
              </a:rPr>
              <a:t>保護</a:t>
            </a:r>
          </a:p>
          <a:p>
            <a:pPr marL="342892" indent="-342892">
              <a:buFont typeface="+mj-lt"/>
              <a:buAutoNum type="arabicPeriod"/>
            </a:pPr>
            <a:r>
              <a:rPr lang="zh-TW" altLang="en-US" sz="1600">
                <a:solidFill>
                  <a:srgbClr val="000000"/>
                </a:solidFill>
              </a:rPr>
              <a:t>為每對電線提供箔遮蔽，提供 </a:t>
            </a:r>
            <a:r>
              <a:rPr lang="en-US" altLang="zh-TW" sz="1600">
                <a:solidFill>
                  <a:srgbClr val="000000"/>
                </a:solidFill>
              </a:rPr>
              <a:t>EMI/RFI </a:t>
            </a:r>
            <a:r>
              <a:rPr lang="zh-TW" altLang="en-US" sz="1600">
                <a:solidFill>
                  <a:srgbClr val="000000"/>
                </a:solidFill>
              </a:rPr>
              <a:t>保護</a:t>
            </a:r>
          </a:p>
          <a:p>
            <a:pPr marL="342892" indent="-342892">
              <a:buFont typeface="+mj-lt"/>
              <a:buAutoNum type="arabicPeriod"/>
            </a:pPr>
            <a:r>
              <a:rPr lang="zh-TW" altLang="en-US" sz="1600">
                <a:solidFill>
                  <a:srgbClr val="000000"/>
                </a:solidFill>
              </a:rPr>
              <a:t>顏色標記的塑膠</a:t>
            </a:r>
            <a:r>
              <a:rPr lang="zh-TW" altLang="en-US" sz="1600" b="1">
                <a:solidFill>
                  <a:srgbClr val="000000"/>
                </a:solidFill>
              </a:rPr>
              <a:t>絕</a:t>
            </a:r>
            <a:r>
              <a:rPr lang="zh-TW" altLang="en-US" sz="1600">
                <a:solidFill>
                  <a:srgbClr val="000000"/>
                </a:solidFill>
              </a:rPr>
              <a:t>緣能讓電線彼此隔離，並識別每對電線</a:t>
            </a:r>
          </a:p>
          <a:p>
            <a:endParaRPr lang="en-US" sz="1600">
              <a:solidFill>
                <a:srgbClr val="000000"/>
              </a:solidFill>
            </a:endParaRPr>
          </a:p>
        </p:txBody>
      </p:sp>
      <p:pic>
        <p:nvPicPr>
          <p:cNvPr id="9" name="Content Placeholder 8">
            <a:extLst>
              <a:ext uri="{FF2B5EF4-FFF2-40B4-BE49-F238E27FC236}">
                <a16:creationId xmlns:a16="http://schemas.microsoft.com/office/drawing/2014/main" id="{B34FD882-F1AD-1C49-ABA6-6BCF3CF4E9AA}"/>
              </a:ext>
            </a:extLst>
          </p:cNvPr>
          <p:cNvPicPr>
            <a:picLocks noGrp="1" noChangeAspect="1"/>
          </p:cNvPicPr>
          <p:nvPr>
            <p:ph idx="1"/>
          </p:nvPr>
        </p:nvPicPr>
        <p:blipFill>
          <a:blip r:embed="rId3"/>
          <a:stretch>
            <a:fillRect/>
          </a:stretch>
        </p:blipFill>
        <p:spPr>
          <a:xfrm>
            <a:off x="469533" y="2519120"/>
            <a:ext cx="4394200" cy="2070100"/>
          </a:xfrm>
          <a:prstGeom prst="rect">
            <a:avLst/>
          </a:prstGeom>
        </p:spPr>
      </p:pic>
      <p:sp>
        <p:nvSpPr>
          <p:cNvPr id="2" name="投影片編號版面配置區 1"/>
          <p:cNvSpPr>
            <a:spLocks noGrp="1"/>
          </p:cNvSpPr>
          <p:nvPr>
            <p:ph type="sldNum" sz="quarter" idx="12"/>
          </p:nvPr>
        </p:nvSpPr>
        <p:spPr/>
        <p:txBody>
          <a:bodyPr/>
          <a:lstStyle/>
          <a:p>
            <a:fld id="{4FAB73BC-B049-4115-A692-8D63A059BFB8}" type="slidenum">
              <a:rPr lang="en-US" smtClean="0"/>
              <a:t>142</a:t>
            </a:fld>
            <a:endParaRPr lang="en-US"/>
          </a:p>
        </p:txBody>
      </p:sp>
    </p:spTree>
    <p:extLst>
      <p:ext uri="{BB962C8B-B14F-4D97-AF65-F5344CB8AC3E}">
        <p14:creationId xmlns:p14="http://schemas.microsoft.com/office/powerpoint/2010/main" val="338149061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143.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p:spPr>
        <p:txBody>
          <a:bodyPr>
            <a:normAutofit/>
          </a:bodyPr>
          <a:lstStyle/>
          <a:p>
            <a:r>
              <a:rPr lang="en-US" altLang="zh-TW"/>
              <a:t>4.3</a:t>
            </a:r>
            <a:r>
              <a:rPr lang="zh-TW" altLang="en-US"/>
              <a:t>銅纜</a:t>
            </a:r>
            <a:r>
              <a:rPr lang="en-US" altLang="zh-TW" smtClean="0"/>
              <a:t>-</a:t>
            </a:r>
            <a:r>
              <a:rPr lang="zh-TW" altLang="en-US"/>
              <a:t>同軸電纜</a:t>
            </a:r>
          </a:p>
        </p:txBody>
      </p:sp>
      <p:sp>
        <p:nvSpPr>
          <p:cNvPr id="7" name="TextBox 6">
            <a:extLst>
              <a:ext uri="{FF2B5EF4-FFF2-40B4-BE49-F238E27FC236}">
                <a16:creationId xmlns:a16="http://schemas.microsoft.com/office/drawing/2014/main" id="{B102DE77-35D1-784E-B1FC-70E9B4C07BE8}"/>
              </a:ext>
            </a:extLst>
          </p:cNvPr>
          <p:cNvSpPr txBox="1"/>
          <p:nvPr/>
        </p:nvSpPr>
        <p:spPr>
          <a:xfrm>
            <a:off x="241359" y="1589087"/>
            <a:ext cx="4641726" cy="2677656"/>
          </a:xfrm>
          <a:prstGeom prst="rect">
            <a:avLst/>
          </a:prstGeom>
          <a:noFill/>
        </p:spPr>
        <p:txBody>
          <a:bodyPr wrap="square" rtlCol="0">
            <a:spAutoFit/>
          </a:bodyPr>
          <a:lstStyle/>
          <a:p>
            <a:pPr rtl="0"/>
            <a:r>
              <a:rPr lang="zh-TW" altLang="en-US" sz="1400">
                <a:solidFill>
                  <a:srgbClr val="000000"/>
                </a:solidFill>
              </a:rPr>
              <a:t>包含下列項目：</a:t>
            </a:r>
          </a:p>
          <a:p>
            <a:pPr marL="342892" indent="-342892">
              <a:buFont typeface="+mj-lt"/>
              <a:buAutoNum type="arabicPeriod"/>
            </a:pPr>
            <a:r>
              <a:rPr lang="zh-TW" altLang="en-US" sz="1400">
                <a:solidFill>
                  <a:srgbClr val="000000"/>
                </a:solidFill>
              </a:rPr>
              <a:t>外部電纜外套，防止輕微的實體損壞</a:t>
            </a:r>
          </a:p>
          <a:p>
            <a:pPr marL="342892" indent="-342892">
              <a:buFont typeface="+mj-lt"/>
              <a:buAutoNum type="arabicPeriod"/>
            </a:pPr>
            <a:r>
              <a:rPr lang="zh-TW" altLang="en-US" sz="1400">
                <a:solidFill>
                  <a:srgbClr val="000000"/>
                </a:solidFill>
              </a:rPr>
              <a:t>編織的銅編織，或金屬箔，作為電路中的第二條線，並作為內導體的遮蔽。</a:t>
            </a:r>
          </a:p>
          <a:p>
            <a:pPr marL="342892" indent="-342892">
              <a:buFont typeface="+mj-lt"/>
              <a:buAutoNum type="arabicPeriod"/>
            </a:pPr>
            <a:r>
              <a:rPr lang="zh-TW" altLang="en-US" sz="1400">
                <a:solidFill>
                  <a:srgbClr val="000000"/>
                </a:solidFill>
              </a:rPr>
              <a:t>一層柔性塑料</a:t>
            </a:r>
            <a:r>
              <a:rPr lang="zh-TW" altLang="en-US" sz="1400" b="1">
                <a:solidFill>
                  <a:srgbClr val="000000"/>
                </a:solidFill>
              </a:rPr>
              <a:t>絕</a:t>
            </a:r>
            <a:r>
              <a:rPr lang="zh-TW" altLang="en-US" sz="1400">
                <a:solidFill>
                  <a:srgbClr val="000000"/>
                </a:solidFill>
              </a:rPr>
              <a:t>緣</a:t>
            </a:r>
          </a:p>
          <a:p>
            <a:pPr marL="342892" indent="-342892">
              <a:buFont typeface="+mj-lt"/>
              <a:buAutoNum type="arabicPeriod"/>
            </a:pPr>
            <a:r>
              <a:rPr lang="zh-TW" altLang="en-US" sz="1400">
                <a:solidFill>
                  <a:srgbClr val="000000"/>
                </a:solidFill>
              </a:rPr>
              <a:t>銅導體用於發送電子訊號。</a:t>
            </a:r>
          </a:p>
          <a:p>
            <a:endParaRPr lang="en-US" sz="1400">
              <a:solidFill>
                <a:srgbClr val="000000"/>
              </a:solidFill>
            </a:endParaRPr>
          </a:p>
          <a:p>
            <a:pPr rtl="0"/>
            <a:r>
              <a:rPr lang="zh-TW" altLang="en-US" sz="1400">
                <a:solidFill>
                  <a:srgbClr val="000000"/>
                </a:solidFill>
              </a:rPr>
              <a:t>有不同類型的連接器與同軸電纜使用。</a:t>
            </a:r>
          </a:p>
          <a:p>
            <a:endParaRPr lang="en-US" sz="1400">
              <a:solidFill>
                <a:srgbClr val="000000"/>
              </a:solidFill>
            </a:endParaRPr>
          </a:p>
          <a:p>
            <a:pPr rtl="0"/>
            <a:r>
              <a:rPr lang="zh-TW" altLang="en-US" sz="1400">
                <a:solidFill>
                  <a:srgbClr val="000000"/>
                </a:solidFill>
              </a:rPr>
              <a:t>常用於下列情況：</a:t>
            </a:r>
          </a:p>
          <a:p>
            <a:pPr marL="285743" indent="-285743">
              <a:buFont typeface="Arial" panose="020b0604020202020204" pitchFamily="34" charset="0"/>
              <a:buChar char="•"/>
            </a:pPr>
            <a:r>
              <a:rPr lang="zh-TW" altLang="en-US" sz="1400">
                <a:solidFill>
                  <a:srgbClr val="000000"/>
                </a:solidFill>
              </a:rPr>
              <a:t>無線安裝 </a:t>
            </a:r>
            <a:r>
              <a:rPr lang="en-US" altLang="zh-TW" sz="1400" b="1">
                <a:solidFill>
                  <a:srgbClr val="000000"/>
                </a:solidFill>
              </a:rPr>
              <a:t>-</a:t>
            </a:r>
            <a:r>
              <a:rPr lang="zh-TW" altLang="en-US" sz="1400">
                <a:solidFill>
                  <a:srgbClr val="000000"/>
                </a:solidFill>
              </a:rPr>
              <a:t> 將天線連接到無線裝置</a:t>
            </a:r>
          </a:p>
          <a:p>
            <a:pPr marL="285743" indent="-285743">
              <a:buFont typeface="Arial" panose="020b0604020202020204" pitchFamily="34" charset="0"/>
              <a:buChar char="•"/>
            </a:pPr>
            <a:r>
              <a:rPr lang="zh-TW" altLang="en-US" sz="1400">
                <a:solidFill>
                  <a:srgbClr val="000000"/>
                </a:solidFill>
              </a:rPr>
              <a:t>電纜互聯網裝置 </a:t>
            </a:r>
            <a:r>
              <a:rPr lang="en-US" altLang="zh-TW" sz="1400" b="1">
                <a:solidFill>
                  <a:srgbClr val="000000"/>
                </a:solidFill>
              </a:rPr>
              <a:t>-</a:t>
            </a:r>
            <a:r>
              <a:rPr lang="zh-TW" altLang="en-US" sz="1400">
                <a:solidFill>
                  <a:srgbClr val="000000"/>
                </a:solidFill>
              </a:rPr>
              <a:t> 客</a:t>
            </a:r>
            <a:r>
              <a:rPr lang="zh-TW" altLang="en-US" sz="1400" b="1">
                <a:solidFill>
                  <a:srgbClr val="000000"/>
                </a:solidFill>
              </a:rPr>
              <a:t>戶</a:t>
            </a:r>
            <a:r>
              <a:rPr lang="zh-TW" altLang="en-US" sz="1400">
                <a:solidFill>
                  <a:srgbClr val="000000"/>
                </a:solidFill>
              </a:rPr>
              <a:t>場所佈線</a:t>
            </a:r>
          </a:p>
        </p:txBody>
      </p:sp>
      <p:pic>
        <p:nvPicPr>
          <p:cNvPr id="6" name="Content Placeholder 5">
            <a:extLst>
              <a:ext uri="{FF2B5EF4-FFF2-40B4-BE49-F238E27FC236}">
                <a16:creationId xmlns:a16="http://schemas.microsoft.com/office/drawing/2014/main" id="{D4D7E851-B888-264E-BD9C-00821E90C266}"/>
              </a:ext>
            </a:extLst>
          </p:cNvPr>
          <p:cNvPicPr>
            <a:picLocks noGrp="1" noChangeAspect="1"/>
          </p:cNvPicPr>
          <p:nvPr>
            <p:ph idx="1"/>
          </p:nvPr>
        </p:nvPicPr>
        <p:blipFill>
          <a:blip r:embed="rId3"/>
          <a:stretch>
            <a:fillRect/>
          </a:stretch>
        </p:blipFill>
        <p:spPr>
          <a:xfrm>
            <a:off x="4996601" y="1732738"/>
            <a:ext cx="3831613" cy="1176372"/>
          </a:xfrm>
        </p:spPr>
      </p:pic>
      <p:pic>
        <p:nvPicPr>
          <p:cNvPr id="2" name="Picture 1"/>
          <p:cNvPicPr>
            <a:picLocks noChangeAspect="1"/>
          </p:cNvPicPr>
          <p:nvPr/>
        </p:nvPicPr>
        <p:blipFill>
          <a:blip r:embed="rId4"/>
          <a:stretch>
            <a:fillRect/>
          </a:stretch>
        </p:blipFill>
        <p:spPr>
          <a:xfrm>
            <a:off x="4799566" y="3184737"/>
            <a:ext cx="4028648" cy="1858015"/>
          </a:xfrm>
          <a:prstGeom prst="rect">
            <a:avLst/>
          </a:prstGeom>
        </p:spPr>
      </p:pic>
      <p:sp>
        <p:nvSpPr>
          <p:cNvPr id="4" name="投影片編號版面配置區 3"/>
          <p:cNvSpPr>
            <a:spLocks noGrp="1"/>
          </p:cNvSpPr>
          <p:nvPr>
            <p:ph type="sldNum" sz="quarter" idx="12"/>
          </p:nvPr>
        </p:nvSpPr>
        <p:spPr/>
        <p:txBody>
          <a:bodyPr/>
          <a:lstStyle/>
          <a:p>
            <a:fld id="{4FAB73BC-B049-4115-A692-8D63A059BFB8}" type="slidenum">
              <a:rPr lang="en-US" smtClean="0"/>
              <a:t>143</a:t>
            </a:fld>
            <a:endParaRPr lang="en-US"/>
          </a:p>
        </p:txBody>
      </p:sp>
    </p:spTree>
    <p:extLst>
      <p:ext uri="{BB962C8B-B14F-4D97-AF65-F5344CB8AC3E}">
        <p14:creationId xmlns:p14="http://schemas.microsoft.com/office/powerpoint/2010/main" val="246008017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144.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p:spPr>
        <p:txBody>
          <a:bodyPr>
            <a:normAutofit/>
          </a:bodyPr>
          <a:lstStyle/>
          <a:p>
            <a:pPr rtl="0"/>
            <a:r>
              <a:rPr lang="en-US" altLang="zh-TW" smtClean="0"/>
              <a:t>4.4UTP </a:t>
            </a:r>
            <a:r>
              <a:rPr lang="zh-TW" altLang="en-US"/>
              <a:t>電纜</a:t>
            </a:r>
            <a:r>
              <a:rPr lang="en-US" altLang="zh-TW"/>
              <a:t>-UTP </a:t>
            </a:r>
            <a:r>
              <a:rPr lang="zh-TW" altLang="en-US"/>
              <a:t>電纜特性</a:t>
            </a:r>
          </a:p>
        </p:txBody>
      </p:sp>
      <p:sp>
        <p:nvSpPr>
          <p:cNvPr id="5" name="Content Placeholder 4">
            <a:extLst>
              <a:ext uri="{FF2B5EF4-FFF2-40B4-BE49-F238E27FC236}">
                <a16:creationId xmlns:a16="http://schemas.microsoft.com/office/drawing/2014/main" id="{CC4F0493-B526-DE4A-B220-F79C82C4F124}"/>
              </a:ext>
            </a:extLst>
          </p:cNvPr>
          <p:cNvSpPr>
            <a:spLocks noGrp="1"/>
          </p:cNvSpPr>
          <p:nvPr>
            <p:ph idx="1"/>
          </p:nvPr>
        </p:nvSpPr>
        <p:spPr>
          <a:xfrm>
            <a:off x="431972" y="1759561"/>
            <a:ext cx="5203285" cy="3505566"/>
          </a:xfrm>
        </p:spPr>
        <p:txBody>
          <a:bodyPr/>
          <a:lstStyle/>
          <a:p>
            <a:pPr marL="0" indent="0" algn="l"/>
            <a:r>
              <a:rPr lang="en-US" altLang="zh-TW" sz="1800">
                <a:solidFill>
                  <a:srgbClr val="000000"/>
                </a:solidFill>
              </a:rPr>
              <a:t>UTP </a:t>
            </a:r>
            <a:r>
              <a:rPr lang="zh-TW" altLang="en-US" sz="1800">
                <a:solidFill>
                  <a:srgbClr val="000000"/>
                </a:solidFill>
              </a:rPr>
              <a:t>有四對顏色編碼的銅線扭曲在一起，並包裹在一個柔性的塑料護套。不使用遮蔽。</a:t>
            </a:r>
            <a:r>
              <a:rPr lang="en-US" altLang="zh-TW" sz="1800">
                <a:solidFill>
                  <a:srgbClr val="000000"/>
                </a:solidFill>
              </a:rPr>
              <a:t>UTP </a:t>
            </a:r>
            <a:r>
              <a:rPr lang="zh-TW" altLang="en-US" sz="1800">
                <a:solidFill>
                  <a:srgbClr val="000000"/>
                </a:solidFill>
              </a:rPr>
              <a:t>依賴於以下屬性來限制串音：</a:t>
            </a:r>
          </a:p>
          <a:p>
            <a:pPr marL="415975" lvl="1" indent="-342892">
              <a:buFont typeface="Arial" panose="020b0604020202020204" pitchFamily="34" charset="0"/>
              <a:buChar char="•"/>
            </a:pPr>
            <a:r>
              <a:rPr lang="zh-TW" altLang="en-US" sz="1600">
                <a:solidFill>
                  <a:srgbClr val="000000"/>
                </a:solidFill>
              </a:rPr>
              <a:t>取消</a:t>
            </a:r>
            <a:r>
              <a:rPr lang="en-US" altLang="zh-TW" sz="1600">
                <a:solidFill>
                  <a:srgbClr val="000000"/>
                </a:solidFill>
              </a:rPr>
              <a:t>-</a:t>
            </a:r>
            <a:r>
              <a:rPr lang="zh-TW" altLang="en-US" sz="1600">
                <a:solidFill>
                  <a:srgbClr val="000000"/>
                </a:solidFill>
              </a:rPr>
              <a:t>一對配線中的每條配線都使用相反的極性。一條配線為負，另一條配線為正。它們被扭曲在一起，磁場有效地互相抵消和外部 </a:t>
            </a:r>
            <a:r>
              <a:rPr lang="en-US" altLang="zh-TW" sz="1600">
                <a:solidFill>
                  <a:srgbClr val="000000"/>
                </a:solidFill>
              </a:rPr>
              <a:t>EMI/RFI</a:t>
            </a:r>
            <a:r>
              <a:rPr lang="zh-TW" altLang="en-US" sz="1600">
                <a:solidFill>
                  <a:srgbClr val="000000"/>
                </a:solidFill>
              </a:rPr>
              <a:t>。</a:t>
            </a:r>
          </a:p>
          <a:p>
            <a:pPr marL="415975" lvl="1" indent="-342892">
              <a:buFont typeface="Arial" panose="020b0604020202020204" pitchFamily="34" charset="0"/>
              <a:buChar char="•"/>
            </a:pPr>
            <a:r>
              <a:rPr lang="zh-TW" altLang="en-US" sz="1600">
                <a:solidFill>
                  <a:srgbClr val="000000"/>
                </a:solidFill>
              </a:rPr>
              <a:t>每條配線中每英呎的扭轉變化</a:t>
            </a:r>
            <a:r>
              <a:rPr lang="en-US" altLang="zh-TW" sz="1600">
                <a:solidFill>
                  <a:srgbClr val="000000"/>
                </a:solidFill>
              </a:rPr>
              <a:t>-</a:t>
            </a:r>
            <a:r>
              <a:rPr lang="zh-TW" altLang="en-US" sz="1600">
                <a:solidFill>
                  <a:srgbClr val="000000"/>
                </a:solidFill>
              </a:rPr>
              <a:t>每條配線都以不同的數量扭轉，這有助於防止電纜中的配線之間的串擾。</a:t>
            </a:r>
          </a:p>
        </p:txBody>
      </p:sp>
      <p:pic>
        <p:nvPicPr>
          <p:cNvPr id="4" name="Picture 3">
            <a:extLst>
              <a:ext uri="{FF2B5EF4-FFF2-40B4-BE49-F238E27FC236}">
                <a16:creationId xmlns:a16="http://schemas.microsoft.com/office/drawing/2014/main" id="{BC230FD4-1F3A-1A43-99BD-45B8BE4A0C15}"/>
              </a:ext>
            </a:extLst>
          </p:cNvPr>
          <p:cNvPicPr>
            <a:picLocks noChangeAspect="1"/>
          </p:cNvPicPr>
          <p:nvPr/>
        </p:nvPicPr>
        <p:blipFill>
          <a:blip r:embed="rId3"/>
          <a:stretch>
            <a:fillRect/>
          </a:stretch>
        </p:blipFill>
        <p:spPr>
          <a:xfrm>
            <a:off x="5635256" y="2375404"/>
            <a:ext cx="3387588" cy="1853904"/>
          </a:xfrm>
          <a:prstGeom prst="rect">
            <a:avLst/>
          </a:prstGeom>
        </p:spPr>
      </p:pic>
      <p:sp>
        <p:nvSpPr>
          <p:cNvPr id="2" name="投影片編號版面配置區 1"/>
          <p:cNvSpPr>
            <a:spLocks noGrp="1"/>
          </p:cNvSpPr>
          <p:nvPr>
            <p:ph type="sldNum" sz="quarter" idx="12"/>
          </p:nvPr>
        </p:nvSpPr>
        <p:spPr/>
        <p:txBody>
          <a:bodyPr/>
          <a:lstStyle/>
          <a:p>
            <a:fld id="{4FAB73BC-B049-4115-A692-8D63A059BFB8}" type="slidenum">
              <a:rPr lang="en-US" smtClean="0"/>
              <a:t>144</a:t>
            </a:fld>
            <a:endParaRPr lang="en-US"/>
          </a:p>
        </p:txBody>
      </p:sp>
    </p:spTree>
    <p:extLst>
      <p:ext uri="{BB962C8B-B14F-4D97-AF65-F5344CB8AC3E}">
        <p14:creationId xmlns:p14="http://schemas.microsoft.com/office/powerpoint/2010/main" val="84469731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145.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1" y="857251"/>
            <a:ext cx="5977851" cy="731837"/>
          </a:xfrm>
        </p:spPr>
        <p:txBody>
          <a:bodyPr>
            <a:normAutofit fontScale="90000"/>
          </a:bodyPr>
          <a:lstStyle/>
          <a:p>
            <a:pPr rtl="0"/>
            <a:r>
              <a:rPr lang="en-US" altLang="zh-TW" smtClean="0"/>
              <a:t>4.4UTP </a:t>
            </a:r>
            <a:r>
              <a:rPr lang="zh-TW" altLang="en-US"/>
              <a:t>電纜</a:t>
            </a:r>
            <a:r>
              <a:rPr lang="en-US" altLang="zh-TW"/>
              <a:t>-UTP </a:t>
            </a:r>
            <a:r>
              <a:rPr lang="zh-TW" altLang="en-US"/>
              <a:t>電纜標準及連接器</a:t>
            </a:r>
          </a:p>
        </p:txBody>
      </p:sp>
      <p:sp>
        <p:nvSpPr>
          <p:cNvPr id="5" name="Content Placeholder 4">
            <a:extLst>
              <a:ext uri="{FF2B5EF4-FFF2-40B4-BE49-F238E27FC236}">
                <a16:creationId xmlns:a16="http://schemas.microsoft.com/office/drawing/2014/main" id="{CC4F0493-B526-DE4A-B220-F79C82C4F124}"/>
              </a:ext>
            </a:extLst>
          </p:cNvPr>
          <p:cNvSpPr>
            <a:spLocks noGrp="1"/>
          </p:cNvSpPr>
          <p:nvPr>
            <p:ph idx="1"/>
          </p:nvPr>
        </p:nvSpPr>
        <p:spPr>
          <a:xfrm>
            <a:off x="207391" y="1589089"/>
            <a:ext cx="5770460" cy="3676040"/>
          </a:xfrm>
        </p:spPr>
        <p:txBody>
          <a:bodyPr/>
          <a:lstStyle/>
          <a:p>
            <a:pPr marL="0" indent="0" algn="l"/>
            <a:r>
              <a:rPr lang="zh-TW" altLang="en-US" sz="1600">
                <a:solidFill>
                  <a:srgbClr val="000000"/>
                </a:solidFill>
              </a:rPr>
              <a:t>對於 </a:t>
            </a:r>
            <a:r>
              <a:rPr lang="en-US" altLang="zh-TW" sz="1600">
                <a:solidFill>
                  <a:srgbClr val="000000"/>
                </a:solidFill>
              </a:rPr>
              <a:t>UTP </a:t>
            </a:r>
            <a:r>
              <a:rPr lang="zh-TW" altLang="en-US" sz="1600">
                <a:solidFill>
                  <a:srgbClr val="000000"/>
                </a:solidFill>
              </a:rPr>
              <a:t>標準是由 </a:t>
            </a:r>
            <a:r>
              <a:rPr lang="en-US" altLang="zh-TW" sz="1600">
                <a:solidFill>
                  <a:srgbClr val="000000"/>
                </a:solidFill>
              </a:rPr>
              <a:t>TI/EIA </a:t>
            </a:r>
            <a:r>
              <a:rPr lang="zh-TW" altLang="en-US" sz="1600">
                <a:solidFill>
                  <a:srgbClr val="000000"/>
                </a:solidFill>
              </a:rPr>
              <a:t>建立。</a:t>
            </a:r>
            <a:r>
              <a:rPr lang="en-US" altLang="zh-TW" sz="1600">
                <a:solidFill>
                  <a:srgbClr val="000000"/>
                </a:solidFill>
              </a:rPr>
              <a:t>TIA/EIA-568 </a:t>
            </a:r>
            <a:r>
              <a:rPr lang="zh-TW" altLang="en-US" sz="1600">
                <a:solidFill>
                  <a:srgbClr val="000000"/>
                </a:solidFill>
              </a:rPr>
              <a:t>標準化要素，如：</a:t>
            </a:r>
          </a:p>
          <a:p>
            <a:pPr marL="415975" lvl="1" indent="-342892">
              <a:buFont typeface="Arial" panose="020b0604020202020204" pitchFamily="34" charset="0"/>
              <a:buChar char="•"/>
            </a:pPr>
            <a:r>
              <a:rPr lang="zh-TW">
                <a:solidFill>
                  <a:srgbClr val="000000"/>
                </a:solidFill>
              </a:rPr>
              <a:t>電纜類型</a:t>
            </a:r>
          </a:p>
          <a:p>
            <a:pPr marL="415975" lvl="1" indent="-342892">
              <a:buFont typeface="Arial" panose="020b0604020202020204" pitchFamily="34" charset="0"/>
              <a:buChar char="•"/>
            </a:pPr>
            <a:r>
              <a:rPr lang="zh-TW">
                <a:solidFill>
                  <a:srgbClr val="000000"/>
                </a:solidFill>
              </a:rPr>
              <a:t>電纜長度</a:t>
            </a:r>
          </a:p>
          <a:p>
            <a:pPr marL="415975" lvl="1" indent="-342892">
              <a:buFont typeface="Arial" panose="020b0604020202020204" pitchFamily="34" charset="0"/>
              <a:buChar char="•"/>
            </a:pPr>
            <a:r>
              <a:rPr lang="zh-TW">
                <a:solidFill>
                  <a:srgbClr val="000000"/>
                </a:solidFill>
              </a:rPr>
              <a:t>連接器</a:t>
            </a:r>
          </a:p>
          <a:p>
            <a:pPr marL="415975" lvl="1" indent="-342892">
              <a:buFont typeface="Arial" panose="020b0604020202020204" pitchFamily="34" charset="0"/>
              <a:buChar char="•"/>
            </a:pPr>
            <a:r>
              <a:rPr lang="zh-TW">
                <a:solidFill>
                  <a:srgbClr val="000000"/>
                </a:solidFill>
              </a:rPr>
              <a:t>電纜終端</a:t>
            </a:r>
          </a:p>
          <a:p>
            <a:pPr marL="415975" lvl="1" indent="-342892">
              <a:buFont typeface="Arial" panose="020b0604020202020204" pitchFamily="34" charset="0"/>
              <a:buChar char="•"/>
            </a:pPr>
            <a:r>
              <a:rPr lang="zh-TW">
                <a:solidFill>
                  <a:srgbClr val="000000"/>
                </a:solidFill>
              </a:rPr>
              <a:t>測試方法</a:t>
            </a:r>
          </a:p>
          <a:p>
            <a:pPr marL="0" indent="0" algn="l"/>
            <a:endParaRPr lang="en-US" sz="1600">
              <a:solidFill>
                <a:srgbClr val="000000"/>
              </a:solidFill>
            </a:endParaRPr>
          </a:p>
          <a:p>
            <a:pPr marL="0" indent="0" algn="l"/>
            <a:r>
              <a:rPr lang="en-US" altLang="zh-TW" sz="1600">
                <a:solidFill>
                  <a:srgbClr val="000000"/>
                </a:solidFill>
              </a:rPr>
              <a:t>IEEE </a:t>
            </a:r>
            <a:r>
              <a:rPr lang="zh-TW" altLang="en-US" sz="1600">
                <a:solidFill>
                  <a:srgbClr val="000000"/>
                </a:solidFill>
              </a:rPr>
              <a:t>建立了銅纜的電氣標準，該標準根據其性能對電纜進行比率。此類軟體有：</a:t>
            </a:r>
          </a:p>
          <a:p>
            <a:pPr marL="415975" lvl="1" indent="-342892">
              <a:buFont typeface="Arial" panose="020b0604020202020204" pitchFamily="34" charset="0"/>
              <a:buChar char="•"/>
            </a:pPr>
            <a:r>
              <a:rPr lang="zh-TW">
                <a:solidFill>
                  <a:srgbClr val="000000"/>
                </a:solidFill>
              </a:rPr>
              <a:t>類別 3</a:t>
            </a:r>
          </a:p>
          <a:p>
            <a:pPr marL="415975" lvl="1" indent="-342892">
              <a:buFont typeface="Arial" panose="020b0604020202020204" pitchFamily="34" charset="0"/>
              <a:buChar char="•"/>
            </a:pPr>
            <a:r>
              <a:rPr lang="zh-TW">
                <a:solidFill>
                  <a:srgbClr val="000000"/>
                </a:solidFill>
              </a:rPr>
              <a:t>類別 5 和 5e</a:t>
            </a:r>
          </a:p>
          <a:p>
            <a:pPr marL="415975" lvl="1" indent="-342892">
              <a:buFont typeface="Arial" panose="020b0604020202020204" pitchFamily="34" charset="0"/>
              <a:buChar char="•"/>
            </a:pPr>
            <a:r>
              <a:rPr lang="zh-TW">
                <a:solidFill>
                  <a:srgbClr val="000000"/>
                </a:solidFill>
              </a:rPr>
              <a:t>類別 6</a:t>
            </a:r>
          </a:p>
          <a:p>
            <a:pPr marL="0" indent="0" algn="l"/>
            <a:endParaRPr lang="en-US" sz="1600">
              <a:solidFill>
                <a:srgbClr val="000000"/>
              </a:solidFill>
            </a:endParaRPr>
          </a:p>
        </p:txBody>
      </p:sp>
      <p:pic>
        <p:nvPicPr>
          <p:cNvPr id="6" name="Picture 5">
            <a:extLst>
              <a:ext uri="{FF2B5EF4-FFF2-40B4-BE49-F238E27FC236}">
                <a16:creationId xmlns:a16="http://schemas.microsoft.com/office/drawing/2014/main" id="{2DB226B2-F9C7-5842-91A8-DBB12759BE48}"/>
              </a:ext>
            </a:extLst>
          </p:cNvPr>
          <p:cNvPicPr>
            <a:picLocks noChangeAspect="1"/>
          </p:cNvPicPr>
          <p:nvPr/>
        </p:nvPicPr>
        <p:blipFill>
          <a:blip r:embed="rId3"/>
          <a:stretch>
            <a:fillRect/>
          </a:stretch>
        </p:blipFill>
        <p:spPr>
          <a:xfrm>
            <a:off x="5977852" y="1223169"/>
            <a:ext cx="2797934" cy="4306460"/>
          </a:xfrm>
          <a:prstGeom prst="rect">
            <a:avLst/>
          </a:prstGeom>
        </p:spPr>
      </p:pic>
      <p:sp>
        <p:nvSpPr>
          <p:cNvPr id="2" name="投影片編號版面配置區 1"/>
          <p:cNvSpPr>
            <a:spLocks noGrp="1"/>
          </p:cNvSpPr>
          <p:nvPr>
            <p:ph type="sldNum" sz="quarter" idx="12"/>
          </p:nvPr>
        </p:nvSpPr>
        <p:spPr/>
        <p:txBody>
          <a:bodyPr/>
          <a:lstStyle/>
          <a:p>
            <a:fld id="{4FAB73BC-B049-4115-A692-8D63A059BFB8}" type="slidenum">
              <a:rPr lang="en-US" smtClean="0"/>
              <a:t>145</a:t>
            </a:fld>
            <a:endParaRPr lang="en-US"/>
          </a:p>
        </p:txBody>
      </p:sp>
    </p:spTree>
    <p:extLst>
      <p:ext uri="{BB962C8B-B14F-4D97-AF65-F5344CB8AC3E}">
        <p14:creationId xmlns:p14="http://schemas.microsoft.com/office/powerpoint/2010/main" val="107021325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146.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p:spPr>
        <p:txBody>
          <a:bodyPr>
            <a:normAutofit/>
          </a:bodyPr>
          <a:lstStyle/>
          <a:p>
            <a:pPr rtl="0"/>
            <a:r>
              <a:rPr lang="en-US" altLang="zh-TW" smtClean="0"/>
              <a:t>4.4UTP </a:t>
            </a:r>
            <a:r>
              <a:rPr lang="zh-TW" altLang="en-US"/>
              <a:t>電纜</a:t>
            </a:r>
            <a:r>
              <a:rPr lang="en-US" altLang="zh-TW"/>
              <a:t>-UTP </a:t>
            </a:r>
            <a:r>
              <a:rPr lang="zh-TW" altLang="en-US"/>
              <a:t>電纜標準及連接器（續） </a:t>
            </a:r>
          </a:p>
        </p:txBody>
      </p:sp>
      <p:pic>
        <p:nvPicPr>
          <p:cNvPr id="4" name="Picture 3">
            <a:extLst>
              <a:ext uri="{FF2B5EF4-FFF2-40B4-BE49-F238E27FC236}">
                <a16:creationId xmlns:a16="http://schemas.microsoft.com/office/drawing/2014/main" id="{BA3FD6E4-4BF3-4240-BC13-7B676A9FDF9A}"/>
              </a:ext>
            </a:extLst>
          </p:cNvPr>
          <p:cNvPicPr>
            <a:picLocks noChangeAspect="1"/>
          </p:cNvPicPr>
          <p:nvPr/>
        </p:nvPicPr>
        <p:blipFill>
          <a:blip r:embed="rId3"/>
          <a:stretch>
            <a:fillRect/>
          </a:stretch>
        </p:blipFill>
        <p:spPr>
          <a:xfrm>
            <a:off x="681323" y="1589087"/>
            <a:ext cx="1152743" cy="1741377"/>
          </a:xfrm>
          <a:prstGeom prst="rect">
            <a:avLst/>
          </a:prstGeom>
        </p:spPr>
      </p:pic>
      <p:pic>
        <p:nvPicPr>
          <p:cNvPr id="8" name="Picture 7">
            <a:extLst>
              <a:ext uri="{FF2B5EF4-FFF2-40B4-BE49-F238E27FC236}">
                <a16:creationId xmlns:a16="http://schemas.microsoft.com/office/drawing/2014/main" id="{6E38D7A7-C224-F948-BC38-6EB511F63870}"/>
              </a:ext>
            </a:extLst>
          </p:cNvPr>
          <p:cNvPicPr>
            <a:picLocks noChangeAspect="1"/>
          </p:cNvPicPr>
          <p:nvPr/>
        </p:nvPicPr>
        <p:blipFill>
          <a:blip r:embed="rId4"/>
          <a:stretch>
            <a:fillRect/>
          </a:stretch>
        </p:blipFill>
        <p:spPr>
          <a:xfrm>
            <a:off x="2041326" y="1796342"/>
            <a:ext cx="1503672" cy="1257744"/>
          </a:xfrm>
          <a:prstGeom prst="rect">
            <a:avLst/>
          </a:prstGeom>
        </p:spPr>
      </p:pic>
      <p:sp>
        <p:nvSpPr>
          <p:cNvPr id="17" name="TextBox 16">
            <a:extLst>
              <a:ext uri="{FF2B5EF4-FFF2-40B4-BE49-F238E27FC236}">
                <a16:creationId xmlns:a16="http://schemas.microsoft.com/office/drawing/2014/main" id="{A7CD34FA-9398-864C-9489-136B1105502D}"/>
              </a:ext>
            </a:extLst>
          </p:cNvPr>
          <p:cNvSpPr txBox="1"/>
          <p:nvPr/>
        </p:nvSpPr>
        <p:spPr>
          <a:xfrm>
            <a:off x="1483300" y="3139506"/>
            <a:ext cx="1156086" cy="307777"/>
          </a:xfrm>
          <a:prstGeom prst="rect">
            <a:avLst/>
          </a:prstGeom>
          <a:noFill/>
        </p:spPr>
        <p:txBody>
          <a:bodyPr wrap="none" rtlCol="0">
            <a:spAutoFit/>
          </a:bodyPr>
          <a:lstStyle/>
          <a:p>
            <a:pPr rtl="0"/>
            <a:r>
              <a:rPr lang="en-US" altLang="zh-TW" sz="1400"/>
              <a:t>RJ-45 </a:t>
            </a:r>
            <a:r>
              <a:rPr lang="zh-TW" altLang="en-US" sz="1400"/>
              <a:t>連接器</a:t>
            </a:r>
          </a:p>
        </p:txBody>
      </p:sp>
      <p:pic>
        <p:nvPicPr>
          <p:cNvPr id="10" name="Picture 9">
            <a:extLst>
              <a:ext uri="{FF2B5EF4-FFF2-40B4-BE49-F238E27FC236}">
                <a16:creationId xmlns:a16="http://schemas.microsoft.com/office/drawing/2014/main" id="{7844EFD8-BA62-954B-B9F2-003C3399FD51}"/>
              </a:ext>
            </a:extLst>
          </p:cNvPr>
          <p:cNvPicPr>
            <a:picLocks noChangeAspect="1"/>
          </p:cNvPicPr>
          <p:nvPr/>
        </p:nvPicPr>
        <p:blipFill>
          <a:blip r:embed="rId5"/>
          <a:stretch>
            <a:fillRect/>
          </a:stretch>
        </p:blipFill>
        <p:spPr>
          <a:xfrm>
            <a:off x="850042" y="3840479"/>
            <a:ext cx="951656" cy="1257744"/>
          </a:xfrm>
          <a:prstGeom prst="rect">
            <a:avLst/>
          </a:prstGeom>
        </p:spPr>
      </p:pic>
      <p:pic>
        <p:nvPicPr>
          <p:cNvPr id="12" name="Picture 11">
            <a:extLst>
              <a:ext uri="{FF2B5EF4-FFF2-40B4-BE49-F238E27FC236}">
                <a16:creationId xmlns:a16="http://schemas.microsoft.com/office/drawing/2014/main" id="{A3C04399-2672-F14A-9635-7DA0B6F6BD2F}"/>
              </a:ext>
            </a:extLst>
          </p:cNvPr>
          <p:cNvPicPr>
            <a:picLocks noChangeAspect="1"/>
          </p:cNvPicPr>
          <p:nvPr/>
        </p:nvPicPr>
        <p:blipFill>
          <a:blip r:embed="rId6"/>
          <a:stretch>
            <a:fillRect/>
          </a:stretch>
        </p:blipFill>
        <p:spPr>
          <a:xfrm>
            <a:off x="2365693" y="3840480"/>
            <a:ext cx="1413464" cy="1257743"/>
          </a:xfrm>
          <a:prstGeom prst="rect">
            <a:avLst/>
          </a:prstGeom>
        </p:spPr>
      </p:pic>
      <p:sp>
        <p:nvSpPr>
          <p:cNvPr id="18" name="TextBox 17">
            <a:extLst>
              <a:ext uri="{FF2B5EF4-FFF2-40B4-BE49-F238E27FC236}">
                <a16:creationId xmlns:a16="http://schemas.microsoft.com/office/drawing/2014/main" id="{B17A183A-435C-AA49-AFFC-BC09395ADF76}"/>
              </a:ext>
            </a:extLst>
          </p:cNvPr>
          <p:cNvSpPr txBox="1"/>
          <p:nvPr/>
        </p:nvSpPr>
        <p:spPr>
          <a:xfrm>
            <a:off x="1538832" y="5183643"/>
            <a:ext cx="1094852" cy="307777"/>
          </a:xfrm>
          <a:prstGeom prst="rect">
            <a:avLst/>
          </a:prstGeom>
          <a:noFill/>
        </p:spPr>
        <p:txBody>
          <a:bodyPr wrap="none" rtlCol="0">
            <a:spAutoFit/>
          </a:bodyPr>
          <a:lstStyle/>
          <a:p>
            <a:pPr rtl="0"/>
            <a:r>
              <a:rPr lang="en-US" altLang="zh-TW" sz="1400"/>
              <a:t>RJ-45 Socket</a:t>
            </a:r>
          </a:p>
        </p:txBody>
      </p:sp>
      <p:pic>
        <p:nvPicPr>
          <p:cNvPr id="14" name="Picture 13">
            <a:extLst>
              <a:ext uri="{FF2B5EF4-FFF2-40B4-BE49-F238E27FC236}">
                <a16:creationId xmlns:a16="http://schemas.microsoft.com/office/drawing/2014/main" id="{433C858A-2163-CE43-A289-9E5276DE6856}"/>
              </a:ext>
            </a:extLst>
          </p:cNvPr>
          <p:cNvPicPr>
            <a:picLocks noChangeAspect="1"/>
          </p:cNvPicPr>
          <p:nvPr/>
        </p:nvPicPr>
        <p:blipFill>
          <a:blip r:embed="rId7"/>
          <a:stretch>
            <a:fillRect/>
          </a:stretch>
        </p:blipFill>
        <p:spPr>
          <a:xfrm>
            <a:off x="5891234" y="1740198"/>
            <a:ext cx="2571445" cy="1370032"/>
          </a:xfrm>
          <a:prstGeom prst="rect">
            <a:avLst/>
          </a:prstGeom>
        </p:spPr>
      </p:pic>
      <p:sp>
        <p:nvSpPr>
          <p:cNvPr id="19" name="TextBox 18">
            <a:extLst>
              <a:ext uri="{FF2B5EF4-FFF2-40B4-BE49-F238E27FC236}">
                <a16:creationId xmlns:a16="http://schemas.microsoft.com/office/drawing/2014/main" id="{988BA4D4-01B8-A344-A17E-4BEDDC8786C3}"/>
              </a:ext>
            </a:extLst>
          </p:cNvPr>
          <p:cNvSpPr txBox="1"/>
          <p:nvPr/>
        </p:nvSpPr>
        <p:spPr>
          <a:xfrm>
            <a:off x="5891234" y="3107452"/>
            <a:ext cx="1598515" cy="307777"/>
          </a:xfrm>
          <a:prstGeom prst="rect">
            <a:avLst/>
          </a:prstGeom>
          <a:noFill/>
        </p:spPr>
        <p:txBody>
          <a:bodyPr wrap="none" rtlCol="0">
            <a:spAutoFit/>
          </a:bodyPr>
          <a:lstStyle/>
          <a:p>
            <a:pPr rtl="0"/>
            <a:r>
              <a:rPr lang="en-US" altLang="zh-TW" sz="1400"/>
              <a:t>UTP </a:t>
            </a:r>
            <a:r>
              <a:rPr lang="zh-TW" altLang="en-US" sz="1400"/>
              <a:t>電纜端接不佳</a:t>
            </a:r>
          </a:p>
        </p:txBody>
      </p:sp>
      <p:pic>
        <p:nvPicPr>
          <p:cNvPr id="16" name="Picture 15">
            <a:extLst>
              <a:ext uri="{FF2B5EF4-FFF2-40B4-BE49-F238E27FC236}">
                <a16:creationId xmlns:a16="http://schemas.microsoft.com/office/drawing/2014/main" id="{880A1867-5D2E-2C4D-B373-E1B6440CA0DD}"/>
              </a:ext>
            </a:extLst>
          </p:cNvPr>
          <p:cNvPicPr>
            <a:picLocks noChangeAspect="1"/>
          </p:cNvPicPr>
          <p:nvPr/>
        </p:nvPicPr>
        <p:blipFill>
          <a:blip r:embed="rId8"/>
          <a:stretch>
            <a:fillRect/>
          </a:stretch>
        </p:blipFill>
        <p:spPr>
          <a:xfrm>
            <a:off x="5816010" y="3516261"/>
            <a:ext cx="2477950" cy="1347839"/>
          </a:xfrm>
          <a:prstGeom prst="rect">
            <a:avLst/>
          </a:prstGeom>
        </p:spPr>
      </p:pic>
      <p:sp>
        <p:nvSpPr>
          <p:cNvPr id="20" name="TextBox 19">
            <a:extLst>
              <a:ext uri="{FF2B5EF4-FFF2-40B4-BE49-F238E27FC236}">
                <a16:creationId xmlns:a16="http://schemas.microsoft.com/office/drawing/2014/main" id="{AEB19259-8FD8-E143-8B42-4941E201E9F4}"/>
              </a:ext>
            </a:extLst>
          </p:cNvPr>
          <p:cNvSpPr txBox="1"/>
          <p:nvPr/>
        </p:nvSpPr>
        <p:spPr>
          <a:xfrm>
            <a:off x="5891233" y="4864099"/>
            <a:ext cx="1818126" cy="307777"/>
          </a:xfrm>
          <a:prstGeom prst="rect">
            <a:avLst/>
          </a:prstGeom>
          <a:noFill/>
        </p:spPr>
        <p:txBody>
          <a:bodyPr wrap="none" rtlCol="0">
            <a:spAutoFit/>
          </a:bodyPr>
          <a:lstStyle/>
          <a:p>
            <a:pPr rtl="0"/>
            <a:r>
              <a:rPr lang="zh-TW" altLang="en-US" sz="1400"/>
              <a:t>正確端接的 </a:t>
            </a:r>
            <a:r>
              <a:rPr lang="en-US" altLang="zh-TW" sz="1400"/>
              <a:t>UTP </a:t>
            </a:r>
            <a:r>
              <a:rPr lang="zh-TW" altLang="en-US" sz="1400"/>
              <a:t>電纜</a:t>
            </a:r>
          </a:p>
        </p:txBody>
      </p:sp>
      <p:sp>
        <p:nvSpPr>
          <p:cNvPr id="2" name="投影片編號版面配置區 1"/>
          <p:cNvSpPr>
            <a:spLocks noGrp="1"/>
          </p:cNvSpPr>
          <p:nvPr>
            <p:ph type="sldNum" sz="quarter" idx="12"/>
          </p:nvPr>
        </p:nvSpPr>
        <p:spPr/>
        <p:txBody>
          <a:bodyPr/>
          <a:lstStyle/>
          <a:p>
            <a:fld id="{4FAB73BC-B049-4115-A692-8D63A059BFB8}" type="slidenum">
              <a:rPr lang="en-US" smtClean="0"/>
              <a:t>146</a:t>
            </a:fld>
            <a:endParaRPr lang="en-US"/>
          </a:p>
        </p:txBody>
      </p:sp>
    </p:spTree>
    <p:extLst>
      <p:ext uri="{BB962C8B-B14F-4D97-AF65-F5344CB8AC3E}">
        <p14:creationId xmlns:p14="http://schemas.microsoft.com/office/powerpoint/2010/main" val="76889686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147.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942311"/>
            <a:ext cx="8345488" cy="731837"/>
          </a:xfrm>
        </p:spPr>
        <p:txBody>
          <a:bodyPr>
            <a:normAutofit/>
          </a:bodyPr>
          <a:lstStyle/>
          <a:p>
            <a:r>
              <a:rPr lang="en-US" altLang="zh-TW"/>
              <a:t>4.4</a:t>
            </a:r>
            <a:r>
              <a:rPr lang="en-US" altLang="zh-TW" smtClean="0"/>
              <a:t>UTP </a:t>
            </a:r>
            <a:r>
              <a:rPr lang="zh-TW" altLang="en-US"/>
              <a:t>電纜</a:t>
            </a:r>
            <a:r>
              <a:rPr lang="en-US" altLang="zh-TW"/>
              <a:t>-</a:t>
            </a:r>
            <a:r>
              <a:rPr lang="zh-TW" altLang="en-US"/>
              <a:t>直通電纜和交叉非遮蔽雙絞線 </a:t>
            </a:r>
          </a:p>
        </p:txBody>
      </p:sp>
      <p:pic>
        <p:nvPicPr>
          <p:cNvPr id="4" name="Picture 3">
            <a:extLst>
              <a:ext uri="{FF2B5EF4-FFF2-40B4-BE49-F238E27FC236}">
                <a16:creationId xmlns:a16="http://schemas.microsoft.com/office/drawing/2014/main" id="{9A2A4AE6-4974-B345-8143-0F5E35175BB2}"/>
              </a:ext>
            </a:extLst>
          </p:cNvPr>
          <p:cNvPicPr>
            <a:picLocks noChangeAspect="1"/>
          </p:cNvPicPr>
          <p:nvPr/>
        </p:nvPicPr>
        <p:blipFill>
          <a:blip r:embed="rId3"/>
          <a:stretch>
            <a:fillRect/>
          </a:stretch>
        </p:blipFill>
        <p:spPr>
          <a:xfrm>
            <a:off x="2413591" y="1734653"/>
            <a:ext cx="3742125" cy="1813242"/>
          </a:xfrm>
          <a:prstGeom prst="rect">
            <a:avLst/>
          </a:prstGeom>
        </p:spPr>
      </p:pic>
      <p:graphicFrame>
        <p:nvGraphicFramePr>
          <p:cNvPr id="5" name="Table 4">
            <a:extLst>
              <a:ext uri="{FF2B5EF4-FFF2-40B4-BE49-F238E27FC236}">
                <a16:creationId xmlns:a16="http://schemas.microsoft.com/office/drawing/2014/main" id="{CA4DD5F5-2964-1944-91B1-7A3C2EC8B5F2}"/>
              </a:ext>
            </a:extLst>
          </p:cNvPr>
          <p:cNvGraphicFramePr>
            <a:graphicFrameLocks noGrp="1"/>
          </p:cNvGraphicFramePr>
          <p:nvPr>
            <p:extLst>
              <p:ext uri="{D42A27DB-BD31-4B8C-83A1-F6EECF244321}">
                <p14:modId xmlns:p14="http://schemas.microsoft.com/office/powerpoint/2010/main" val="2113092676"/>
              </p:ext>
            </p:extLst>
          </p:nvPr>
        </p:nvGraphicFramePr>
        <p:xfrm>
          <a:off x="769089" y="3608401"/>
          <a:ext cx="7576401" cy="2687320"/>
        </p:xfrm>
        <a:graphic>
          <a:graphicData uri="http://schemas.openxmlformats.org/drawingml/2006/table">
            <a:tbl>
              <a:tblPr firstRow="1" bandRow="1">
                <a:tableStyleId>{5C22544A-7EE6-4342-B048-85BDC9FD1C3A}</a:tableStyleId>
              </a:tblPr>
              <a:tblGrid>
                <a:gridCol w="2324986">
                  <a:extLst>
                    <a:ext uri="{9D8B030D-6E8A-4147-A177-3AD203B41FA5}">
                      <a16:colId xmlns:a16="http://schemas.microsoft.com/office/drawing/2014/main" val="2767075972"/>
                    </a:ext>
                  </a:extLst>
                </a:gridCol>
                <a:gridCol w="2413591">
                  <a:extLst>
                    <a:ext uri="{9D8B030D-6E8A-4147-A177-3AD203B41FA5}">
                      <a16:colId xmlns:a16="http://schemas.microsoft.com/office/drawing/2014/main" val="2533726508"/>
                    </a:ext>
                  </a:extLst>
                </a:gridCol>
                <a:gridCol w="2837824">
                  <a:extLst>
                    <a:ext uri="{9D8B030D-6E8A-4147-A177-3AD203B41FA5}">
                      <a16:colId xmlns:a16="http://schemas.microsoft.com/office/drawing/2014/main" val="3265811275"/>
                    </a:ext>
                  </a:extLst>
                </a:gridCol>
              </a:tblGrid>
              <a:tr h="370840">
                <a:tc>
                  <a:txBody>
                    <a:bodyPr vert="horz" wrap="square"/>
                    <a:lstStyle/>
                    <a:p>
                      <a:pPr rtl="0"/>
                      <a:r>
                        <a:rPr lang="zh-TW" sz="1600">
                          <a:latin typeface="標楷體" pitchFamily="65" charset="-120"/>
                          <a:ea typeface="標楷體" panose="03000509000000000000" pitchFamily="65" charset="-120"/>
                        </a:rPr>
                        <a:t>電纜類型</a:t>
                      </a:r>
                    </a:p>
                  </a:txBody>
                  <a:tcPr/>
                </a:tc>
                <a:tc>
                  <a:txBody>
                    <a:bodyPr vert="horz" wrap="square"/>
                    <a:lstStyle/>
                    <a:p>
                      <a:pPr rtl="0"/>
                      <a:r>
                        <a:rPr lang="zh-TW" sz="1600">
                          <a:latin typeface="標楷體" pitchFamily="65" charset="-120"/>
                          <a:ea typeface="標楷體" panose="03000509000000000000" pitchFamily="65" charset="-120"/>
                        </a:rPr>
                        <a:t>標準</a:t>
                      </a:r>
                    </a:p>
                  </a:txBody>
                  <a:tcPr/>
                </a:tc>
                <a:tc>
                  <a:txBody>
                    <a:bodyPr vert="horz" wrap="square"/>
                    <a:lstStyle/>
                    <a:p>
                      <a:pPr rtl="0"/>
                      <a:r>
                        <a:rPr lang="zh-TW" sz="1600">
                          <a:latin typeface="標楷體" pitchFamily="65" charset="-120"/>
                          <a:ea typeface="標楷體" panose="03000509000000000000" pitchFamily="65" charset="-120"/>
                        </a:rPr>
                        <a:t>應用程式</a:t>
                      </a:r>
                    </a:p>
                  </a:txBody>
                  <a:tcPr/>
                </a:tc>
                <a:extLst>
                  <a:ext uri="{0D108BD9-81ED-4DB2-BD59-A6C34878D82A}">
                    <a16:rowId xmlns:a16="http://schemas.microsoft.com/office/drawing/2014/main" val="3025646199"/>
                  </a:ext>
                </a:extLst>
              </a:tr>
              <a:tr h="370840">
                <a:tc>
                  <a:txBody>
                    <a:bodyPr vert="horz" wrap="square"/>
                    <a:lstStyle/>
                    <a:p>
                      <a:pPr rtl="0"/>
                      <a:r>
                        <a:rPr lang="zh-TW" sz="1600">
                          <a:solidFill>
                            <a:srgbClr val="000000"/>
                          </a:solidFill>
                          <a:latin typeface="標楷體" pitchFamily="65" charset="-120"/>
                          <a:ea typeface="標楷體" panose="03000509000000000000" pitchFamily="65" charset="-120"/>
                        </a:rPr>
                        <a:t>乙太網直通電纜</a:t>
                      </a:r>
                    </a:p>
                  </a:txBody>
                  <a:tcPr/>
                </a:tc>
                <a:tc>
                  <a:txBody>
                    <a:bodyPr vert="horz" wrap="square"/>
                    <a:lstStyle/>
                    <a:p>
                      <a:pPr rtl="0"/>
                      <a:r>
                        <a:rPr lang="zh-TW" sz="1600">
                          <a:solidFill>
                            <a:srgbClr val="000000"/>
                          </a:solidFill>
                          <a:latin typeface="標楷體" pitchFamily="65" charset="-120"/>
                          <a:ea typeface="標楷體" panose="03000509000000000000" pitchFamily="65" charset="-120"/>
                        </a:rPr>
                        <a:t>兩端皆為 T568A 或第 568B 號</a:t>
                      </a:r>
                    </a:p>
                  </a:txBody>
                  <a:tcPr/>
                </a:tc>
                <a:tc>
                  <a:txBody>
                    <a:bodyPr vert="horz" wrap="square"/>
                    <a:lstStyle/>
                    <a:p>
                      <a:pPr rtl="0"/>
                      <a:r>
                        <a:rPr lang="zh-TW" sz="1600">
                          <a:solidFill>
                            <a:srgbClr val="000000"/>
                          </a:solidFill>
                          <a:latin typeface="標楷體" pitchFamily="65" charset="-120"/>
                          <a:ea typeface="標楷體" panose="03000509000000000000" pitchFamily="65" charset="-120"/>
                        </a:rPr>
                        <a:t>主機類型變更至網路裝置</a:t>
                      </a:r>
                    </a:p>
                  </a:txBody>
                  <a:tcPr/>
                </a:tc>
                <a:extLst>
                  <a:ext uri="{0D108BD9-81ED-4DB2-BD59-A6C34878D82A}">
                    <a16:rowId xmlns:a16="http://schemas.microsoft.com/office/drawing/2014/main" val="3188198789"/>
                  </a:ext>
                </a:extLst>
              </a:tr>
              <a:tr h="457200">
                <a:tc>
                  <a:txBody>
                    <a:bodyPr vert="horz" wrap="square"/>
                    <a:lstStyle/>
                    <a:p>
                      <a:pPr rtl="0"/>
                      <a:r>
                        <a:rPr lang="zh-TW" sz="1600">
                          <a:solidFill>
                            <a:srgbClr val="000000"/>
                          </a:solidFill>
                          <a:latin typeface="標楷體" pitchFamily="65" charset="-120"/>
                          <a:ea typeface="標楷體" panose="03000509000000000000" pitchFamily="65" charset="-120"/>
                        </a:rPr>
                        <a:t>乙太網交叉電纜 *</a:t>
                      </a:r>
                    </a:p>
                  </a:txBody>
                  <a:tcPr/>
                </a:tc>
                <a:tc>
                  <a:txBody>
                    <a:bodyPr vert="horz" wrap="square"/>
                    <a:lstStyle/>
                    <a:p>
                      <a:pPr rtl="0"/>
                      <a:r>
                        <a:rPr lang="zh-TW" sz="1600">
                          <a:solidFill>
                            <a:srgbClr val="000000"/>
                          </a:solidFill>
                          <a:latin typeface="標楷體" pitchFamily="65" charset="-120"/>
                          <a:ea typeface="標楷體" panose="03000509000000000000" pitchFamily="65" charset="-120"/>
                        </a:rPr>
                        <a:t>一端 T568A、另一端 T568B</a:t>
                      </a:r>
                    </a:p>
                  </a:txBody>
                  <a:tcPr/>
                </a:tc>
                <a:tc>
                  <a:txBody>
                    <a:bodyPr vert="horz" wrap="square"/>
                    <a:lstStyle/>
                    <a:p>
                      <a:pPr rtl="0"/>
                      <a:r>
                        <a:rPr lang="zh-TW" sz="1600">
                          <a:solidFill>
                            <a:srgbClr val="000000"/>
                          </a:solidFill>
                          <a:latin typeface="標楷體" pitchFamily="65" charset="-120"/>
                          <a:ea typeface="標楷體" panose="03000509000000000000" pitchFamily="65" charset="-120"/>
                        </a:rPr>
                        <a:t>主機對主機、交換器對交換器、路由器對路由器</a:t>
                      </a:r>
                    </a:p>
                  </a:txBody>
                  <a:tcPr/>
                </a:tc>
                <a:extLst>
                  <a:ext uri="{0D108BD9-81ED-4DB2-BD59-A6C34878D82A}">
                    <a16:rowId xmlns:a16="http://schemas.microsoft.com/office/drawing/2014/main" val="4082003186"/>
                  </a:ext>
                </a:extLst>
              </a:tr>
              <a:tr h="262890">
                <a:tc gridSpan="3">
                  <a:txBody>
                    <a:bodyPr vert="horz" wrap="square"/>
                    <a:lstStyle/>
                    <a:p>
                      <a:pPr rtl="0"/>
                      <a:r>
                        <a:rPr lang="zh-TW" sz="1600">
                          <a:solidFill>
                            <a:srgbClr val="000000"/>
                          </a:solidFill>
                          <a:latin typeface="標楷體" pitchFamily="65" charset="-120"/>
                          <a:ea typeface="標楷體" panose="03000509000000000000" pitchFamily="65" charset="-120"/>
                        </a:rPr>
                        <a:t>* 由於大多數 NIC 使用 Auto-MDIX 感測電纜類型和完整連接，因此視為傳統</a:t>
                      </a:r>
                    </a:p>
                  </a:txBody>
                  <a:tcPr/>
                </a:tc>
                <a:tc hMerge="1">
                  <a:txBody>
                    <a:bodyPr vert="horz" wrap="square"/>
                    <a:lstStyle/>
                    <a:p>
                      <a:endParaRPr lang="en-US" sz="1200">
                        <a:solidFill>
                          <a:srgbClr val="000000"/>
                        </a:solidFill>
                      </a:endParaRPr>
                    </a:p>
                  </a:txBody>
                  <a:tcPr/>
                </a:tc>
                <a:tc hMerge="1">
                  <a:txBody>
                    <a:bodyPr vert="horz" wrap="square"/>
                    <a:lstStyle/>
                    <a:p>
                      <a:endParaRPr lang="en-US" sz="1200">
                        <a:solidFill>
                          <a:srgbClr val="000000"/>
                        </a:solidFill>
                      </a:endParaRPr>
                    </a:p>
                  </a:txBody>
                  <a:tcPr/>
                </a:tc>
                <a:extLst>
                  <a:ext uri="{0D108BD9-81ED-4DB2-BD59-A6C34878D82A}">
                    <a16:rowId xmlns:a16="http://schemas.microsoft.com/office/drawing/2014/main" val="2604894185"/>
                  </a:ext>
                </a:extLst>
              </a:tr>
              <a:tr h="457200">
                <a:tc>
                  <a:txBody>
                    <a:bodyPr vert="horz" wrap="square"/>
                    <a:lstStyle/>
                    <a:p>
                      <a:pPr rtl="0"/>
                      <a:r>
                        <a:rPr lang="zh-TW" sz="1600">
                          <a:solidFill>
                            <a:srgbClr val="000000"/>
                          </a:solidFill>
                          <a:latin typeface="標楷體" pitchFamily="65" charset="-120"/>
                          <a:ea typeface="標楷體" panose="03000509000000000000" pitchFamily="65" charset="-120"/>
                        </a:rPr>
                        <a:t>全反電纜</a:t>
                      </a:r>
                    </a:p>
                  </a:txBody>
                  <a:tcPr/>
                </a:tc>
                <a:tc>
                  <a:txBody>
                    <a:bodyPr vert="horz" wrap="square"/>
                    <a:lstStyle/>
                    <a:p>
                      <a:pPr rtl="0"/>
                      <a:r>
                        <a:rPr lang="zh-TW" sz="1600">
                          <a:solidFill>
                            <a:srgbClr val="000000"/>
                          </a:solidFill>
                          <a:latin typeface="標楷體" pitchFamily="65" charset="-120"/>
                          <a:ea typeface="標楷體" panose="03000509000000000000" pitchFamily="65" charset="-120"/>
                        </a:rPr>
                        <a:t>Cisco 私有</a:t>
                      </a:r>
                    </a:p>
                  </a:txBody>
                  <a:tcPr/>
                </a:tc>
                <a:tc>
                  <a:txBody>
                    <a:bodyPr vert="horz" wrap="square"/>
                    <a:lstStyle/>
                    <a:p>
                      <a:pPr rtl="0"/>
                      <a:r>
                        <a:rPr lang="zh-TW" sz="1600">
                          <a:solidFill>
                            <a:srgbClr val="000000"/>
                          </a:solidFill>
                          <a:latin typeface="標楷體" pitchFamily="65" charset="-120"/>
                          <a:ea typeface="標楷體" panose="03000509000000000000" pitchFamily="65" charset="-120"/>
                        </a:rPr>
                        <a:t>使用介面卡連接至路由器或交換器主控台連接埠的主機序列埠</a:t>
                      </a:r>
                    </a:p>
                  </a:txBody>
                  <a:tcPr/>
                </a:tc>
                <a:extLst>
                  <a:ext uri="{0D108BD9-81ED-4DB2-BD59-A6C34878D82A}">
                    <a16:rowId xmlns:a16="http://schemas.microsoft.com/office/drawing/2014/main" val="2506356182"/>
                  </a:ext>
                </a:extLst>
              </a:tr>
            </a:tbl>
          </a:graphicData>
        </a:graphic>
      </p:graphicFrame>
      <p:sp>
        <p:nvSpPr>
          <p:cNvPr id="2" name="投影片編號版面配置區 1"/>
          <p:cNvSpPr>
            <a:spLocks noGrp="1"/>
          </p:cNvSpPr>
          <p:nvPr>
            <p:ph type="sldNum" sz="quarter" idx="12"/>
          </p:nvPr>
        </p:nvSpPr>
        <p:spPr/>
        <p:txBody>
          <a:bodyPr/>
          <a:lstStyle/>
          <a:p>
            <a:fld id="{4FAB73BC-B049-4115-A692-8D63A059BFB8}" type="slidenum">
              <a:rPr lang="en-US" smtClean="0"/>
              <a:t>147</a:t>
            </a:fld>
            <a:endParaRPr lang="en-US"/>
          </a:p>
        </p:txBody>
      </p:sp>
    </p:spTree>
    <p:extLst>
      <p:ext uri="{BB962C8B-B14F-4D97-AF65-F5344CB8AC3E}">
        <p14:creationId xmlns:p14="http://schemas.microsoft.com/office/powerpoint/2010/main" val="106756546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148.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p:spPr>
        <p:txBody>
          <a:bodyPr>
            <a:normAutofit/>
          </a:bodyPr>
          <a:lstStyle/>
          <a:p>
            <a:pPr rtl="0"/>
            <a:r>
              <a:rPr lang="en-US" altLang="zh-TW" smtClean="0"/>
              <a:t>4.5</a:t>
            </a:r>
            <a:r>
              <a:rPr lang="zh-TW" altLang="en-US" smtClean="0"/>
              <a:t>光纖</a:t>
            </a:r>
            <a:r>
              <a:rPr lang="zh-TW" altLang="en-US"/>
              <a:t>電纜</a:t>
            </a:r>
            <a:r>
              <a:rPr lang="en-US" altLang="zh-TW"/>
              <a:t>-</a:t>
            </a:r>
            <a:r>
              <a:rPr lang="zh-TW" altLang="en-US"/>
              <a:t>光纖電纜特性</a:t>
            </a:r>
          </a:p>
        </p:txBody>
      </p:sp>
      <p:sp>
        <p:nvSpPr>
          <p:cNvPr id="5" name="Content Placeholder 4">
            <a:extLst>
              <a:ext uri="{FF2B5EF4-FFF2-40B4-BE49-F238E27FC236}">
                <a16:creationId xmlns:a16="http://schemas.microsoft.com/office/drawing/2014/main" id="{CC4F0493-B526-DE4A-B220-F79C82C4F124}"/>
              </a:ext>
            </a:extLst>
          </p:cNvPr>
          <p:cNvSpPr>
            <a:spLocks noGrp="1"/>
          </p:cNvSpPr>
          <p:nvPr>
            <p:ph idx="1"/>
          </p:nvPr>
        </p:nvSpPr>
        <p:spPr>
          <a:xfrm>
            <a:off x="431972" y="1759561"/>
            <a:ext cx="7755099" cy="3505566"/>
          </a:xfrm>
        </p:spPr>
        <p:txBody>
          <a:bodyPr/>
          <a:lstStyle/>
          <a:p>
            <a:pPr marL="342892" indent="-342892" algn="l">
              <a:buFont typeface="Arial" panose="020b0604020202020204" pitchFamily="34" charset="0"/>
              <a:buChar char="•"/>
            </a:pPr>
            <a:r>
              <a:rPr lang="zh-TW" altLang="en-US" sz="1600">
                <a:solidFill>
                  <a:srgbClr val="000000"/>
                </a:solidFill>
              </a:rPr>
              <a:t>不像 </a:t>
            </a:r>
            <a:r>
              <a:rPr lang="en-US" altLang="zh-TW" sz="1600">
                <a:solidFill>
                  <a:srgbClr val="000000"/>
                </a:solidFill>
              </a:rPr>
              <a:t>UTP </a:t>
            </a:r>
            <a:r>
              <a:rPr lang="zh-TW" altLang="en-US" sz="1600">
                <a:solidFill>
                  <a:srgbClr val="000000"/>
                </a:solidFill>
              </a:rPr>
              <a:t>常見，因為涉及的費用</a:t>
            </a:r>
          </a:p>
          <a:p>
            <a:pPr marL="342892" indent="-342892" algn="l">
              <a:buFont typeface="Arial" panose="020b0604020202020204" pitchFamily="34" charset="0"/>
              <a:buChar char="•"/>
            </a:pPr>
            <a:r>
              <a:rPr lang="zh-TW" altLang="en-US" sz="1600">
                <a:solidFill>
                  <a:srgbClr val="000000"/>
                </a:solidFill>
              </a:rPr>
              <a:t>適用於某些網路案例</a:t>
            </a:r>
          </a:p>
          <a:p>
            <a:pPr marL="342892" indent="-342892" algn="l">
              <a:buFont typeface="Arial" panose="020b0604020202020204" pitchFamily="34" charset="0"/>
              <a:buChar char="•"/>
            </a:pPr>
            <a:r>
              <a:rPr lang="zh-TW" altLang="en-US" sz="1600">
                <a:solidFill>
                  <a:srgbClr val="000000"/>
                </a:solidFill>
              </a:rPr>
              <a:t>以比任何其他網路介質更高的頻寬傳輸資料</a:t>
            </a:r>
          </a:p>
          <a:p>
            <a:pPr marL="342892" indent="-342892" algn="l">
              <a:buFont typeface="Arial" panose="020b0604020202020204" pitchFamily="34" charset="0"/>
              <a:buChar char="•"/>
            </a:pPr>
            <a:r>
              <a:rPr lang="zh-TW" altLang="en-US" sz="1600">
                <a:solidFill>
                  <a:srgbClr val="000000"/>
                </a:solidFill>
              </a:rPr>
              <a:t>不易受到衰減，並且完全免疫 </a:t>
            </a:r>
            <a:r>
              <a:rPr lang="en-US" altLang="zh-TW" sz="1600">
                <a:solidFill>
                  <a:srgbClr val="000000"/>
                </a:solidFill>
              </a:rPr>
              <a:t>EMI/RFI</a:t>
            </a:r>
          </a:p>
          <a:p>
            <a:pPr marL="342892" indent="-342892" algn="l">
              <a:buFont typeface="Arial" panose="020b0604020202020204" pitchFamily="34" charset="0"/>
              <a:buChar char="•"/>
            </a:pPr>
            <a:r>
              <a:rPr lang="zh-TW" altLang="en-US" sz="1600">
                <a:solidFill>
                  <a:srgbClr val="000000"/>
                </a:solidFill>
              </a:rPr>
              <a:t>採用非常純淨玻璃的彈性極薄鏈製成</a:t>
            </a:r>
          </a:p>
          <a:p>
            <a:pPr marL="342892" indent="-342892" algn="l">
              <a:buFont typeface="Arial" panose="020b0604020202020204" pitchFamily="34" charset="0"/>
              <a:buChar char="•"/>
            </a:pPr>
            <a:r>
              <a:rPr lang="zh-TW" altLang="en-US" sz="1600">
                <a:solidFill>
                  <a:srgbClr val="000000"/>
                </a:solidFill>
              </a:rPr>
              <a:t>使用雷射或 </a:t>
            </a:r>
            <a:r>
              <a:rPr lang="en-US" altLang="zh-TW" sz="1600">
                <a:solidFill>
                  <a:srgbClr val="000000"/>
                </a:solidFill>
              </a:rPr>
              <a:t>LED </a:t>
            </a:r>
            <a:r>
              <a:rPr lang="zh-TW" altLang="en-US" sz="1600">
                <a:solidFill>
                  <a:srgbClr val="000000"/>
                </a:solidFill>
              </a:rPr>
              <a:t>將位元編碼為光脈衝</a:t>
            </a:r>
          </a:p>
          <a:p>
            <a:pPr marL="342892" indent="-342892" algn="l">
              <a:buFont typeface="Arial" panose="020b0604020202020204" pitchFamily="34" charset="0"/>
              <a:buChar char="•"/>
            </a:pPr>
            <a:r>
              <a:rPr lang="zh-TW" altLang="en-US" sz="1600">
                <a:solidFill>
                  <a:srgbClr val="000000"/>
                </a:solidFill>
              </a:rPr>
              <a:t>光纖電纜可作為波導引，在兩端之間傳輸光線，並且最小的訊號損耗</a:t>
            </a:r>
          </a:p>
        </p:txBody>
      </p:sp>
      <p:sp>
        <p:nvSpPr>
          <p:cNvPr id="2" name="投影片編號版面配置區 1"/>
          <p:cNvSpPr>
            <a:spLocks noGrp="1"/>
          </p:cNvSpPr>
          <p:nvPr>
            <p:ph type="sldNum" sz="quarter" idx="12"/>
          </p:nvPr>
        </p:nvSpPr>
        <p:spPr/>
        <p:txBody>
          <a:bodyPr/>
          <a:lstStyle/>
          <a:p>
            <a:fld id="{4FAB73BC-B049-4115-A692-8D63A059BFB8}" type="slidenum">
              <a:rPr lang="en-US" smtClean="0"/>
              <a:t>148</a:t>
            </a:fld>
            <a:endParaRPr lang="en-US"/>
          </a:p>
        </p:txBody>
      </p:sp>
    </p:spTree>
    <p:extLst>
      <p:ext uri="{BB962C8B-B14F-4D97-AF65-F5344CB8AC3E}">
        <p14:creationId xmlns:p14="http://schemas.microsoft.com/office/powerpoint/2010/main" val="414589689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149.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47824"/>
            <a:ext cx="8345488" cy="731837"/>
          </a:xfrm>
        </p:spPr>
        <p:txBody>
          <a:bodyPr>
            <a:normAutofit/>
          </a:bodyPr>
          <a:lstStyle/>
          <a:p>
            <a:pPr rtl="0"/>
            <a:r>
              <a:rPr lang="en-US" altLang="zh-TW" smtClean="0"/>
              <a:t>4.5</a:t>
            </a:r>
            <a:r>
              <a:rPr lang="zh-TW" altLang="en-US" smtClean="0"/>
              <a:t>光纖</a:t>
            </a:r>
            <a:r>
              <a:rPr lang="zh-TW" altLang="en-US"/>
              <a:t>電纜</a:t>
            </a:r>
            <a:r>
              <a:rPr lang="en-US" altLang="zh-TW"/>
              <a:t>-</a:t>
            </a:r>
            <a:r>
              <a:rPr lang="zh-TW" altLang="en-US"/>
              <a:t>類型的光纖介質</a:t>
            </a:r>
          </a:p>
        </p:txBody>
      </p:sp>
      <p:sp>
        <p:nvSpPr>
          <p:cNvPr id="10" name="TextBox 9">
            <a:extLst>
              <a:ext uri="{FF2B5EF4-FFF2-40B4-BE49-F238E27FC236}">
                <a16:creationId xmlns:a16="http://schemas.microsoft.com/office/drawing/2014/main" id="{0145086B-2901-0F41-A9EB-B71B1C482E4F}"/>
              </a:ext>
            </a:extLst>
          </p:cNvPr>
          <p:cNvSpPr txBox="1"/>
          <p:nvPr/>
        </p:nvSpPr>
        <p:spPr>
          <a:xfrm>
            <a:off x="1223992" y="1633513"/>
            <a:ext cx="1005403" cy="338554"/>
          </a:xfrm>
          <a:prstGeom prst="rect">
            <a:avLst/>
          </a:prstGeom>
          <a:noFill/>
        </p:spPr>
        <p:txBody>
          <a:bodyPr wrap="none" rtlCol="0">
            <a:spAutoFit/>
          </a:bodyPr>
          <a:lstStyle/>
          <a:p>
            <a:pPr rtl="0"/>
            <a:r>
              <a:rPr lang="zh-TW" altLang="en-US" sz="1600"/>
              <a:t>單模光纖</a:t>
            </a:r>
          </a:p>
        </p:txBody>
      </p:sp>
      <p:sp>
        <p:nvSpPr>
          <p:cNvPr id="12" name="TextBox 11">
            <a:extLst>
              <a:ext uri="{FF2B5EF4-FFF2-40B4-BE49-F238E27FC236}">
                <a16:creationId xmlns:a16="http://schemas.microsoft.com/office/drawing/2014/main" id="{2A4ED91E-0D65-D341-8674-40BFA887E49F}"/>
              </a:ext>
            </a:extLst>
          </p:cNvPr>
          <p:cNvSpPr txBox="1"/>
          <p:nvPr/>
        </p:nvSpPr>
        <p:spPr>
          <a:xfrm>
            <a:off x="856905" y="3901518"/>
            <a:ext cx="1909497" cy="738664"/>
          </a:xfrm>
          <a:prstGeom prst="rect">
            <a:avLst/>
          </a:prstGeom>
          <a:noFill/>
        </p:spPr>
        <p:txBody>
          <a:bodyPr wrap="none" rtlCol="0">
            <a:spAutoFit/>
          </a:bodyPr>
          <a:lstStyle/>
          <a:p>
            <a:pPr marL="285743" indent="-285743">
              <a:buFont typeface="Arial" panose="020b0604020202020204" pitchFamily="34" charset="0"/>
              <a:buChar char="•"/>
            </a:pPr>
            <a:r>
              <a:rPr lang="zh-TW" altLang="en-US" sz="1400">
                <a:solidFill>
                  <a:srgbClr val="000000"/>
                </a:solidFill>
              </a:rPr>
              <a:t>非常小的核心</a:t>
            </a:r>
          </a:p>
          <a:p>
            <a:pPr marL="285743" indent="-285743">
              <a:buFont typeface="Arial" panose="020b0604020202020204" pitchFamily="34" charset="0"/>
              <a:buChar char="•"/>
            </a:pPr>
            <a:r>
              <a:rPr lang="zh-TW" altLang="en-US" sz="1400">
                <a:solidFill>
                  <a:srgbClr val="000000"/>
                </a:solidFill>
              </a:rPr>
              <a:t>使用昂貴的雷射器</a:t>
            </a:r>
          </a:p>
          <a:p>
            <a:pPr marL="285743" indent="-285743">
              <a:buFont typeface="Arial" panose="020b0604020202020204" pitchFamily="34" charset="0"/>
              <a:buChar char="•"/>
            </a:pPr>
            <a:r>
              <a:rPr lang="zh-TW" altLang="en-US" sz="1400">
                <a:solidFill>
                  <a:srgbClr val="000000"/>
                </a:solidFill>
              </a:rPr>
              <a:t>長距離應用</a:t>
            </a:r>
          </a:p>
        </p:txBody>
      </p:sp>
      <p:pic>
        <p:nvPicPr>
          <p:cNvPr id="7" name="Picture 6">
            <a:extLst>
              <a:ext uri="{FF2B5EF4-FFF2-40B4-BE49-F238E27FC236}">
                <a16:creationId xmlns:a16="http://schemas.microsoft.com/office/drawing/2014/main" id="{85F69D71-1615-F943-A89B-B8E540C616D0}"/>
              </a:ext>
            </a:extLst>
          </p:cNvPr>
          <p:cNvPicPr>
            <a:picLocks noChangeAspect="1"/>
          </p:cNvPicPr>
          <p:nvPr/>
        </p:nvPicPr>
        <p:blipFill>
          <a:blip r:embed="rId3"/>
          <a:stretch>
            <a:fillRect/>
          </a:stretch>
        </p:blipFill>
        <p:spPr>
          <a:xfrm>
            <a:off x="404037" y="2016494"/>
            <a:ext cx="3498112" cy="1826949"/>
          </a:xfrm>
          <a:prstGeom prst="rect">
            <a:avLst/>
          </a:prstGeom>
        </p:spPr>
      </p:pic>
      <p:sp>
        <p:nvSpPr>
          <p:cNvPr id="11" name="TextBox 10">
            <a:extLst>
              <a:ext uri="{FF2B5EF4-FFF2-40B4-BE49-F238E27FC236}">
                <a16:creationId xmlns:a16="http://schemas.microsoft.com/office/drawing/2014/main" id="{602F7914-42F0-484B-BB97-EB9EA6A329D7}"/>
              </a:ext>
            </a:extLst>
          </p:cNvPr>
          <p:cNvSpPr txBox="1"/>
          <p:nvPr/>
        </p:nvSpPr>
        <p:spPr>
          <a:xfrm>
            <a:off x="5976151" y="1633513"/>
            <a:ext cx="1005403" cy="338554"/>
          </a:xfrm>
          <a:prstGeom prst="rect">
            <a:avLst/>
          </a:prstGeom>
          <a:noFill/>
        </p:spPr>
        <p:txBody>
          <a:bodyPr wrap="none" rtlCol="0">
            <a:spAutoFit/>
          </a:bodyPr>
          <a:lstStyle/>
          <a:p>
            <a:pPr rtl="0"/>
            <a:r>
              <a:rPr lang="zh-TW" altLang="en-US" sz="1600"/>
              <a:t>多模光纖</a:t>
            </a:r>
          </a:p>
        </p:txBody>
      </p:sp>
      <p:sp>
        <p:nvSpPr>
          <p:cNvPr id="13" name="TextBox 12">
            <a:extLst>
              <a:ext uri="{FF2B5EF4-FFF2-40B4-BE49-F238E27FC236}">
                <a16:creationId xmlns:a16="http://schemas.microsoft.com/office/drawing/2014/main" id="{D9E7D19F-4913-9C4C-95A2-35193F2716BF}"/>
              </a:ext>
            </a:extLst>
          </p:cNvPr>
          <p:cNvSpPr txBox="1"/>
          <p:nvPr/>
        </p:nvSpPr>
        <p:spPr>
          <a:xfrm>
            <a:off x="5496243" y="3798736"/>
            <a:ext cx="3078792" cy="954107"/>
          </a:xfrm>
          <a:prstGeom prst="rect">
            <a:avLst/>
          </a:prstGeom>
          <a:noFill/>
        </p:spPr>
        <p:txBody>
          <a:bodyPr wrap="none" rtlCol="0">
            <a:spAutoFit/>
          </a:bodyPr>
          <a:lstStyle/>
          <a:p>
            <a:pPr marL="285743" indent="-285743">
              <a:buFont typeface="Arial" panose="020b0604020202020204" pitchFamily="34" charset="0"/>
              <a:buChar char="•"/>
            </a:pPr>
            <a:r>
              <a:rPr lang="zh-TW" altLang="en-US" sz="1400">
                <a:solidFill>
                  <a:srgbClr val="000000"/>
                </a:solidFill>
              </a:rPr>
              <a:t>更大的核心</a:t>
            </a:r>
          </a:p>
          <a:p>
            <a:pPr marL="285743" indent="-285743">
              <a:buFont typeface="Arial" panose="020b0604020202020204" pitchFamily="34" charset="0"/>
              <a:buChar char="•"/>
            </a:pPr>
            <a:r>
              <a:rPr lang="zh-TW" altLang="en-US" sz="1400">
                <a:solidFill>
                  <a:srgbClr val="000000"/>
                </a:solidFill>
              </a:rPr>
              <a:t>使用較便宜的 </a:t>
            </a:r>
            <a:r>
              <a:rPr lang="en-US" altLang="zh-TW" sz="1400">
                <a:solidFill>
                  <a:srgbClr val="000000"/>
                </a:solidFill>
              </a:rPr>
              <a:t>LED</a:t>
            </a:r>
          </a:p>
          <a:p>
            <a:pPr marL="285743" indent="-285743">
              <a:buFont typeface="Arial" panose="020b0604020202020204" pitchFamily="34" charset="0"/>
              <a:buChar char="•"/>
            </a:pPr>
            <a:r>
              <a:rPr lang="en-US" altLang="zh-TW" sz="1400">
                <a:solidFill>
                  <a:srgbClr val="000000"/>
                </a:solidFill>
              </a:rPr>
              <a:t>LED </a:t>
            </a:r>
            <a:r>
              <a:rPr lang="zh-TW" altLang="en-US" sz="1400">
                <a:solidFill>
                  <a:srgbClr val="000000"/>
                </a:solidFill>
              </a:rPr>
              <a:t>以不同角度傳輸</a:t>
            </a:r>
          </a:p>
          <a:p>
            <a:pPr marL="285743" indent="-285743">
              <a:buFont typeface="Arial" panose="020b0604020202020204" pitchFamily="34" charset="0"/>
              <a:buChar char="•"/>
            </a:pPr>
            <a:r>
              <a:rPr lang="zh-TW" altLang="en-US" sz="1400">
                <a:solidFill>
                  <a:srgbClr val="000000"/>
                </a:solidFill>
              </a:rPr>
              <a:t>超過 </a:t>
            </a:r>
            <a:r>
              <a:rPr lang="en-US" altLang="zh-TW" sz="1400">
                <a:solidFill>
                  <a:srgbClr val="000000"/>
                </a:solidFill>
              </a:rPr>
              <a:t>550 </a:t>
            </a:r>
            <a:r>
              <a:rPr lang="zh-TW" altLang="en-US" sz="1400">
                <a:solidFill>
                  <a:srgbClr val="000000"/>
                </a:solidFill>
              </a:rPr>
              <a:t>公尺，最高可達 </a:t>
            </a:r>
            <a:r>
              <a:rPr lang="en-US" altLang="zh-TW" sz="1400">
                <a:solidFill>
                  <a:srgbClr val="000000"/>
                </a:solidFill>
              </a:rPr>
              <a:t>10 Gbps</a:t>
            </a:r>
          </a:p>
        </p:txBody>
      </p:sp>
      <p:pic>
        <p:nvPicPr>
          <p:cNvPr id="9" name="Picture 8">
            <a:extLst>
              <a:ext uri="{FF2B5EF4-FFF2-40B4-BE49-F238E27FC236}">
                <a16:creationId xmlns:a16="http://schemas.microsoft.com/office/drawing/2014/main" id="{E68DE850-D35E-6A46-911C-7201A131A7ED}"/>
              </a:ext>
            </a:extLst>
          </p:cNvPr>
          <p:cNvPicPr>
            <a:picLocks noChangeAspect="1"/>
          </p:cNvPicPr>
          <p:nvPr/>
        </p:nvPicPr>
        <p:blipFill>
          <a:blip r:embed="rId4"/>
          <a:stretch>
            <a:fillRect/>
          </a:stretch>
        </p:blipFill>
        <p:spPr>
          <a:xfrm>
            <a:off x="5054405" y="2016495"/>
            <a:ext cx="3498112" cy="1822655"/>
          </a:xfrm>
          <a:prstGeom prst="rect">
            <a:avLst/>
          </a:prstGeom>
        </p:spPr>
      </p:pic>
      <p:sp>
        <p:nvSpPr>
          <p:cNvPr id="14" name="TextBox 13">
            <a:extLst>
              <a:ext uri="{FF2B5EF4-FFF2-40B4-BE49-F238E27FC236}">
                <a16:creationId xmlns:a16="http://schemas.microsoft.com/office/drawing/2014/main" id="{D010E103-DB24-A243-A5CD-29306830B737}"/>
              </a:ext>
            </a:extLst>
          </p:cNvPr>
          <p:cNvSpPr txBox="1"/>
          <p:nvPr/>
        </p:nvSpPr>
        <p:spPr>
          <a:xfrm>
            <a:off x="475619" y="4882727"/>
            <a:ext cx="8192763" cy="523220"/>
          </a:xfrm>
          <a:prstGeom prst="rect">
            <a:avLst/>
          </a:prstGeom>
          <a:noFill/>
        </p:spPr>
        <p:txBody>
          <a:bodyPr wrap="square" rtlCol="0">
            <a:spAutoFit/>
          </a:bodyPr>
          <a:lstStyle/>
          <a:p>
            <a:pPr rtl="0"/>
            <a:r>
              <a:rPr lang="zh-TW" altLang="en-US" sz="1400">
                <a:solidFill>
                  <a:srgbClr val="000000"/>
                </a:solidFill>
              </a:rPr>
              <a:t>色散是指隨著時間的推移的光脈衝擴散。擴散增加意味著訊號強度的損失增加。</a:t>
            </a:r>
            <a:r>
              <a:rPr lang="en-US" altLang="zh-TW" sz="1400">
                <a:solidFill>
                  <a:srgbClr val="000000"/>
                </a:solidFill>
              </a:rPr>
              <a:t>MMF </a:t>
            </a:r>
            <a:r>
              <a:rPr lang="zh-TW" altLang="en-US" sz="1400">
                <a:solidFill>
                  <a:srgbClr val="000000"/>
                </a:solidFill>
              </a:rPr>
              <a:t>比 </a:t>
            </a:r>
            <a:r>
              <a:rPr lang="en-US" altLang="zh-TW" sz="1400">
                <a:solidFill>
                  <a:srgbClr val="000000"/>
                </a:solidFill>
              </a:rPr>
              <a:t>SMF </a:t>
            </a:r>
            <a:r>
              <a:rPr lang="zh-TW" altLang="en-US" sz="1400">
                <a:solidFill>
                  <a:srgbClr val="000000"/>
                </a:solidFill>
              </a:rPr>
              <a:t>具有更大的分散性，</a:t>
            </a:r>
            <a:r>
              <a:rPr lang="en-US" altLang="zh-TW" sz="1400">
                <a:solidFill>
                  <a:srgbClr val="000000"/>
                </a:solidFill>
              </a:rPr>
              <a:t>MMF </a:t>
            </a:r>
            <a:r>
              <a:rPr lang="zh-TW" altLang="en-US" sz="1400">
                <a:solidFill>
                  <a:srgbClr val="000000"/>
                </a:solidFill>
              </a:rPr>
              <a:t>的最大電纜距離為 </a:t>
            </a:r>
            <a:r>
              <a:rPr lang="en-US" altLang="zh-TW" sz="1400">
                <a:solidFill>
                  <a:srgbClr val="000000"/>
                </a:solidFill>
              </a:rPr>
              <a:t>550 </a:t>
            </a:r>
            <a:r>
              <a:rPr lang="zh-TW" altLang="en-US" sz="1400">
                <a:solidFill>
                  <a:srgbClr val="000000"/>
                </a:solidFill>
              </a:rPr>
              <a:t>米。</a:t>
            </a:r>
          </a:p>
        </p:txBody>
      </p:sp>
      <p:sp>
        <p:nvSpPr>
          <p:cNvPr id="2" name="投影片編號版面配置區 1"/>
          <p:cNvSpPr>
            <a:spLocks noGrp="1"/>
          </p:cNvSpPr>
          <p:nvPr>
            <p:ph type="sldNum" sz="quarter" idx="12"/>
          </p:nvPr>
        </p:nvSpPr>
        <p:spPr/>
        <p:txBody>
          <a:bodyPr/>
          <a:lstStyle/>
          <a:p>
            <a:fld id="{4FAB73BC-B049-4115-A692-8D63A059BFB8}" type="slidenum">
              <a:rPr lang="en-US" smtClean="0"/>
              <a:t>149</a:t>
            </a:fld>
            <a:endParaRPr lang="en-US"/>
          </a:p>
        </p:txBody>
      </p:sp>
    </p:spTree>
    <p:extLst>
      <p:ext uri="{BB962C8B-B14F-4D97-AF65-F5344CB8AC3E}">
        <p14:creationId xmlns:p14="http://schemas.microsoft.com/office/powerpoint/2010/main" val="186627318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15.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3314" name="Title 1"/>
          <p:cNvSpPr>
            <a:spLocks noGrp="1"/>
          </p:cNvSpPr>
          <p:nvPr>
            <p:ph type="title"/>
          </p:nvPr>
        </p:nvSpPr>
        <p:spPr/>
        <p:txBody>
          <a:bodyPr>
            <a:normAutofit/>
          </a:bodyPr>
          <a:lstStyle/>
          <a:p>
            <a:r>
              <a:rPr lang="en-US" altLang="zh-TW" sz="3000"/>
              <a:t>1.4 </a:t>
            </a:r>
            <a:r>
              <a:rPr lang="zh-TW" altLang="en-US" sz="3000"/>
              <a:t>常見的網路類型</a:t>
            </a:r>
            <a:r>
              <a:rPr lang="en-US" altLang="zh-TW" sz="3000" smtClean="0"/>
              <a:t>-</a:t>
            </a:r>
            <a:r>
              <a:rPr lang="zh-TW" altLang="en-US" sz="3000"/>
              <a:t>區域網路和 </a:t>
            </a:r>
            <a:r>
              <a:rPr lang="en-US" altLang="zh-TW" sz="3000"/>
              <a:t>WAN </a:t>
            </a:r>
            <a:r>
              <a:rPr lang="zh-TW" altLang="en-US" sz="3000"/>
              <a:t>類型 </a:t>
            </a:r>
            <a:r>
              <a:rPr lang="en-US" altLang="zh-TW" sz="3000"/>
              <a:t>(</a:t>
            </a:r>
            <a:r>
              <a:rPr lang="zh-TW" altLang="en-US" sz="3000"/>
              <a:t>續</a:t>
            </a:r>
            <a:r>
              <a:rPr lang="en-US" altLang="zh-TW" sz="3000"/>
              <a:t>) </a:t>
            </a:r>
          </a:p>
        </p:txBody>
      </p:sp>
      <p:sp>
        <p:nvSpPr>
          <p:cNvPr id="13315" name="Content Placeholder 2"/>
          <p:cNvSpPr>
            <a:spLocks noGrp="1"/>
          </p:cNvSpPr>
          <p:nvPr>
            <p:ph idx="1"/>
          </p:nvPr>
        </p:nvSpPr>
        <p:spPr>
          <a:xfrm>
            <a:off x="283941" y="1600120"/>
            <a:ext cx="4062002" cy="614540"/>
          </a:xfrm>
        </p:spPr>
        <p:txBody>
          <a:bodyPr>
            <a:normAutofit fontScale="47500" lnSpcReduction="20000"/>
          </a:bodyPr>
          <a:lstStyle/>
          <a:p>
            <a:pPr marL="0" indent="0">
              <a:buNone/>
            </a:pPr>
            <a:r>
              <a:rPr lang="zh-TW" sz="3400">
                <a:latin typeface="標楷體" pitchFamily="65" charset="-120"/>
              </a:rPr>
              <a:t>LAN 是跨越小型地理區域的網路基礎結構</a:t>
            </a:r>
            <a:r>
              <a:rPr lang="zh-TW" sz="3400" smtClean="0">
                <a:latin typeface="標楷體" pitchFamily="65" charset="-120"/>
              </a:rPr>
              <a:t>。</a:t>
            </a:r>
            <a:endParaRPr lang="en-CA" altLang="en-US" sz="3400"/>
          </a:p>
          <a:p>
            <a:pPr lvl="1"/>
            <a:endParaRPr lang="en-CA" altLang="en-US"/>
          </a:p>
          <a:p>
            <a:pPr lvl="1"/>
            <a:endParaRPr lang="en-CA" altLang="en-US"/>
          </a:p>
          <a:p>
            <a:pPr lvl="1"/>
            <a:endParaRPr lang="en-CA" altLang="en-US"/>
          </a:p>
        </p:txBody>
      </p:sp>
      <p:pic>
        <p:nvPicPr>
          <p:cNvPr id="5" name="Picture 4"/>
          <p:cNvPicPr>
            <a:picLocks noChangeAspect="1"/>
          </p:cNvPicPr>
          <p:nvPr/>
        </p:nvPicPr>
        <p:blipFill>
          <a:blip r:embed="rId3"/>
          <a:stretch>
            <a:fillRect/>
          </a:stretch>
        </p:blipFill>
        <p:spPr>
          <a:xfrm>
            <a:off x="396581" y="2214659"/>
            <a:ext cx="2556289" cy="1344169"/>
          </a:xfrm>
          <a:prstGeom prst="rect">
            <a:avLst/>
          </a:prstGeom>
        </p:spPr>
      </p:pic>
      <p:sp>
        <p:nvSpPr>
          <p:cNvPr id="2" name="Rectangle 1"/>
          <p:cNvSpPr/>
          <p:nvPr/>
        </p:nvSpPr>
        <p:spPr>
          <a:xfrm>
            <a:off x="4798061" y="1600119"/>
            <a:ext cx="4232297" cy="338554"/>
          </a:xfrm>
          <a:prstGeom prst="rect">
            <a:avLst/>
          </a:prstGeom>
        </p:spPr>
        <p:txBody>
          <a:bodyPr wrap="square">
            <a:spAutoFit/>
          </a:bodyPr>
          <a:lstStyle/>
          <a:p>
            <a:pPr rtl="0"/>
            <a:r>
              <a:rPr lang="en-US" altLang="zh-TW" sz="1600">
                <a:solidFill>
                  <a:srgbClr val="000000"/>
                </a:solidFill>
                <a:latin typeface="標楷體" pitchFamily="65" charset="-120"/>
                <a:ea typeface="標楷體" panose="03000509000000000000" pitchFamily="65" charset="-120"/>
              </a:rPr>
              <a:t>WAN </a:t>
            </a:r>
            <a:r>
              <a:rPr lang="zh-TW" altLang="en-US" sz="1600">
                <a:solidFill>
                  <a:srgbClr val="000000"/>
                </a:solidFill>
                <a:latin typeface="標楷體" pitchFamily="65" charset="-120"/>
                <a:ea typeface="標楷體" panose="03000509000000000000" pitchFamily="65" charset="-120"/>
              </a:rPr>
              <a:t>是跨越廣泛地理區域的網路基礎結構。</a:t>
            </a:r>
          </a:p>
        </p:txBody>
      </p:sp>
      <p:pic>
        <p:nvPicPr>
          <p:cNvPr id="6" name="Picture 5"/>
          <p:cNvPicPr>
            <a:picLocks noChangeAspect="1"/>
          </p:cNvPicPr>
          <p:nvPr/>
        </p:nvPicPr>
        <p:blipFill>
          <a:blip r:embed="rId4"/>
          <a:stretch>
            <a:fillRect/>
          </a:stretch>
        </p:blipFill>
        <p:spPr>
          <a:xfrm>
            <a:off x="4818150" y="2223881"/>
            <a:ext cx="3500526" cy="1412920"/>
          </a:xfrm>
          <a:prstGeom prst="rect">
            <a:avLst/>
          </a:prstGeom>
        </p:spPr>
      </p:pic>
      <p:graphicFrame>
        <p:nvGraphicFramePr>
          <p:cNvPr id="3" name="Table 2"/>
          <p:cNvGraphicFramePr>
            <a:graphicFrameLocks noGrp="1"/>
          </p:cNvGraphicFramePr>
          <p:nvPr>
            <p:extLst>
              <p:ext uri="{D42A27DB-BD31-4B8C-83A1-F6EECF244321}">
                <p14:modId xmlns:p14="http://schemas.microsoft.com/office/powerpoint/2010/main" val="3846597713"/>
              </p:ext>
            </p:extLst>
          </p:nvPr>
        </p:nvGraphicFramePr>
        <p:xfrm>
          <a:off x="396580" y="3636801"/>
          <a:ext cx="8633777" cy="2194560"/>
        </p:xfrm>
        <a:graphic>
          <a:graphicData uri="http://schemas.openxmlformats.org/drawingml/2006/table">
            <a:tbl>
              <a:tblPr firstRow="1" bandRow="1">
                <a:tableStyleId>{5C22544A-7EE6-4342-B048-85BDC9FD1C3A}</a:tableStyleId>
              </a:tblPr>
              <a:tblGrid>
                <a:gridCol w="4131164">
                  <a:extLst>
                    <a:ext uri="{9D8B030D-6E8A-4147-A177-3AD203B41FA5}">
                      <a16:colId xmlns:a16="http://schemas.microsoft.com/office/drawing/2014/main" val="20000"/>
                    </a:ext>
                  </a:extLst>
                </a:gridCol>
                <a:gridCol w="4502613">
                  <a:extLst>
                    <a:ext uri="{9D8B030D-6E8A-4147-A177-3AD203B41FA5}">
                      <a16:colId xmlns:a16="http://schemas.microsoft.com/office/drawing/2014/main" val="20001"/>
                    </a:ext>
                  </a:extLst>
                </a:gridCol>
              </a:tblGrid>
              <a:tr h="365760">
                <a:tc>
                  <a:txBody>
                    <a:bodyPr vert="horz" wrap="square"/>
                    <a:lstStyle/>
                    <a:p>
                      <a:pPr rtl="0"/>
                      <a:r>
                        <a:rPr lang="zh-TW" sz="2400">
                          <a:latin typeface="標楷體" pitchFamily="65" charset="-120"/>
                          <a:ea typeface="標楷體" panose="03000509000000000000" pitchFamily="65" charset="-120"/>
                        </a:rPr>
                        <a:t>LAN</a:t>
                      </a:r>
                    </a:p>
                  </a:txBody>
                  <a:tcPr/>
                </a:tc>
                <a:tc>
                  <a:txBody>
                    <a:bodyPr vert="horz" wrap="square"/>
                    <a:lstStyle/>
                    <a:p>
                      <a:pPr rtl="0"/>
                      <a:r>
                        <a:rPr lang="zh-TW" sz="2400">
                          <a:latin typeface="標楷體" pitchFamily="65" charset="-120"/>
                          <a:ea typeface="標楷體" panose="03000509000000000000" pitchFamily="65" charset="-120"/>
                        </a:rPr>
                        <a:t>廣域網路</a:t>
                      </a:r>
                    </a:p>
                  </a:txBody>
                  <a:tcPr/>
                </a:tc>
                <a:extLst>
                  <a:ext uri="{0D108BD9-81ED-4DB2-BD59-A6C34878D82A}">
                    <a16:rowId xmlns:a16="http://schemas.microsoft.com/office/drawing/2014/main" val="10000"/>
                  </a:ext>
                </a:extLst>
              </a:tr>
              <a:tr h="331381">
                <a:tc>
                  <a:txBody>
                    <a:bodyPr vert="horz" wrap="square"/>
                    <a:lstStyle/>
                    <a:p>
                      <a:pPr rtl="0"/>
                      <a:r>
                        <a:rPr lang="zh-TW" sz="2400" b="0" i="0" kern="1200">
                          <a:solidFill>
                            <a:schemeClr val="dk1"/>
                          </a:solidFill>
                          <a:effectLst/>
                          <a:latin typeface="標楷體" pitchFamily="65" charset="-120"/>
                          <a:ea typeface="標楷體" panose="03000509000000000000" pitchFamily="65" charset="-120"/>
                          <a:cs typeface="+mn-cs"/>
                        </a:rPr>
                        <a:t>在有限區域內互連終端裝置。</a:t>
                      </a:r>
                    </a:p>
                  </a:txBody>
                  <a:tcPr/>
                </a:tc>
                <a:tc>
                  <a:txBody>
                    <a:bodyPr vert="horz" wrap="square"/>
                    <a:lstStyle/>
                    <a:p>
                      <a:pPr rtl="0"/>
                      <a:r>
                        <a:rPr lang="zh-TW" sz="2400" b="0" i="0" kern="1200">
                          <a:solidFill>
                            <a:schemeClr val="dk1"/>
                          </a:solidFill>
                          <a:effectLst/>
                          <a:latin typeface="標楷體" pitchFamily="65" charset="-120"/>
                          <a:ea typeface="標楷體" panose="03000509000000000000" pitchFamily="65" charset="-120"/>
                          <a:cs typeface="+mn-cs"/>
                        </a:rPr>
                        <a:t>在廣泛的地理區域網路互連。</a:t>
                      </a:r>
                    </a:p>
                  </a:txBody>
                  <a:tcPr/>
                </a:tc>
                <a:extLst>
                  <a:ext uri="{0D108BD9-81ED-4DB2-BD59-A6C34878D82A}">
                    <a16:rowId xmlns:a16="http://schemas.microsoft.com/office/drawing/2014/main" val="10001"/>
                  </a:ext>
                </a:extLst>
              </a:tr>
              <a:tr h="331381">
                <a:tc>
                  <a:txBody>
                    <a:bodyPr vert="horz" wrap="square"/>
                    <a:lstStyle/>
                    <a:p>
                      <a:pPr rtl="0"/>
                      <a:r>
                        <a:rPr lang="zh-TW" sz="2400" b="0" i="0" kern="1200">
                          <a:solidFill>
                            <a:schemeClr val="dk1"/>
                          </a:solidFill>
                          <a:effectLst/>
                          <a:latin typeface="標楷體" pitchFamily="65" charset="-120"/>
                          <a:ea typeface="標楷體" panose="03000509000000000000" pitchFamily="65" charset="-120"/>
                          <a:cs typeface="+mn-cs"/>
                        </a:rPr>
                        <a:t>由單一組織或個人管理。</a:t>
                      </a:r>
                    </a:p>
                  </a:txBody>
                  <a:tcPr/>
                </a:tc>
                <a:tc>
                  <a:txBody>
                    <a:bodyPr vert="horz" wrap="square"/>
                    <a:lstStyle/>
                    <a:p>
                      <a:pPr rtl="0"/>
                      <a:r>
                        <a:rPr lang="zh-TW" sz="2400" b="0" i="0" kern="1200" baseline="0" smtClean="0">
                          <a:solidFill>
                            <a:schemeClr val="dk1"/>
                          </a:solidFill>
                          <a:effectLst/>
                          <a:latin typeface="標楷體" pitchFamily="65" charset="-120"/>
                          <a:ea typeface="標楷體" panose="03000509000000000000" pitchFamily="65" charset="-120"/>
                          <a:cs typeface="+mn-cs"/>
                        </a:rPr>
                        <a:t>通常</a:t>
                      </a:r>
                      <a:r>
                        <a:rPr lang="zh-TW" sz="2400" b="0" i="0" kern="1200" baseline="0">
                          <a:solidFill>
                            <a:schemeClr val="dk1"/>
                          </a:solidFill>
                          <a:effectLst/>
                          <a:latin typeface="標楷體" pitchFamily="65" charset="-120"/>
                          <a:ea typeface="標楷體" panose="03000509000000000000" pitchFamily="65" charset="-120"/>
                          <a:cs typeface="+mn-cs"/>
                        </a:rPr>
                        <a:t>由</a:t>
                      </a:r>
                      <a:r>
                        <a:rPr lang="zh-TW" sz="2400" b="0" i="0" kern="1200" baseline="0" smtClean="0">
                          <a:solidFill>
                            <a:schemeClr val="dk1"/>
                          </a:solidFill>
                          <a:effectLst/>
                          <a:latin typeface="標楷體" pitchFamily="65" charset="-120"/>
                          <a:ea typeface="標楷體" panose="03000509000000000000" pitchFamily="65" charset="-120"/>
                          <a:cs typeface="+mn-cs"/>
                        </a:rPr>
                        <a:t>一或</a:t>
                      </a:r>
                      <a:r>
                        <a:rPr lang="zh-TW" sz="2400" b="0" i="0" kern="1200" baseline="0">
                          <a:solidFill>
                            <a:schemeClr val="dk1"/>
                          </a:solidFill>
                          <a:effectLst/>
                          <a:latin typeface="標楷體" pitchFamily="65" charset="-120"/>
                          <a:ea typeface="標楷體" panose="03000509000000000000" pitchFamily="65" charset="-120"/>
                          <a:cs typeface="+mn-cs"/>
                        </a:rPr>
                        <a:t>多個服務提供者管理。</a:t>
                      </a:r>
                    </a:p>
                  </a:txBody>
                  <a:tcPr/>
                </a:tc>
                <a:extLst>
                  <a:ext uri="{0D108BD9-81ED-4DB2-BD59-A6C34878D82A}">
                    <a16:rowId xmlns:a16="http://schemas.microsoft.com/office/drawing/2014/main" val="10002"/>
                  </a:ext>
                </a:extLst>
              </a:tr>
              <a:tr h="331381">
                <a:tc>
                  <a:txBody>
                    <a:bodyPr vert="horz" wrap="square"/>
                    <a:lstStyle/>
                    <a:p>
                      <a:pPr rtl="0"/>
                      <a:r>
                        <a:rPr lang="zh-TW" sz="2400" b="0" i="0" kern="1200">
                          <a:solidFill>
                            <a:schemeClr val="dk1"/>
                          </a:solidFill>
                          <a:effectLst/>
                          <a:latin typeface="標楷體" pitchFamily="65" charset="-120"/>
                          <a:ea typeface="標楷體" panose="03000509000000000000" pitchFamily="65" charset="-120"/>
                          <a:cs typeface="+mn-cs"/>
                        </a:rPr>
                        <a:t>為內部裝置提供高速頻寬。</a:t>
                      </a:r>
                    </a:p>
                  </a:txBody>
                  <a:tcPr/>
                </a:tc>
                <a:tc>
                  <a:txBody>
                    <a:bodyPr vert="horz" wrap="square"/>
                    <a:lstStyle/>
                    <a:p>
                      <a:pPr rtl="0"/>
                      <a:r>
                        <a:rPr lang="zh-TW" sz="2400" b="0" i="0" kern="1200">
                          <a:solidFill>
                            <a:schemeClr val="dk1"/>
                          </a:solidFill>
                          <a:effectLst/>
                          <a:latin typeface="標楷體" pitchFamily="65" charset="-120"/>
                          <a:ea typeface="標楷體" panose="03000509000000000000" pitchFamily="65" charset="-120"/>
                          <a:cs typeface="+mn-cs"/>
                        </a:rPr>
                        <a:t>通常會在區域網路之間提供較慢的速度連結。</a:t>
                      </a:r>
                    </a:p>
                  </a:txBody>
                  <a:tcPr/>
                </a:tc>
                <a:extLst>
                  <a:ext uri="{0D108BD9-81ED-4DB2-BD59-A6C34878D82A}">
                    <a16:rowId xmlns:a16="http://schemas.microsoft.com/office/drawing/2014/main" val="10003"/>
                  </a:ext>
                </a:extLst>
              </a:tr>
            </a:tbl>
          </a:graphicData>
        </a:graphic>
      </p:graphicFrame>
      <p:sp>
        <p:nvSpPr>
          <p:cNvPr id="4" name="投影片編號版面配置區 3"/>
          <p:cNvSpPr>
            <a:spLocks noGrp="1"/>
          </p:cNvSpPr>
          <p:nvPr>
            <p:ph type="sldNum" sz="quarter" idx="4"/>
          </p:nvPr>
        </p:nvSpPr>
        <p:spPr/>
        <p:txBody>
          <a:bodyPr/>
          <a:lstStyle/>
          <a:p>
            <a:pPr defTabSz="385754">
              <a:defRPr/>
            </a:pPr>
            <a:fld id="{2F5CCB13-0A32-4557-88E9-079F0C330695}" type="slidenum">
              <a:rPr lang="en-US" kern="0" smtClean="0">
                <a:solidFill>
                  <a:srgbClr val="595959"/>
                </a:solidFill>
              </a:rPr>
              <a:pPr defTabSz="385754">
                <a:defRPr/>
              </a:pPr>
              <a:t>15</a:t>
            </a:fld>
            <a:endParaRPr lang="en-US" kern="0">
              <a:solidFill>
                <a:srgbClr val="595959"/>
              </a:solidFill>
            </a:endParaRPr>
          </a:p>
        </p:txBody>
      </p:sp>
    </p:spTree>
    <p:extLst>
      <p:ext uri="{BB962C8B-B14F-4D97-AF65-F5344CB8AC3E}">
        <p14:creationId xmlns:p14="http://schemas.microsoft.com/office/powerpoint/2010/main" val="3853855215"/>
      </p:ext>
    </p:extLst>
  </p:cSld>
  <p:clrMapOvr>
    <a:masterClrMapping/>
  </p:clrMapOvr>
  <p:transition spd="slow">
    <p:wipe/>
  </p:transition>
  <p:timing/>
</p:sld>
</file>

<file path=ppt/slides/slide150.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p:spPr>
        <p:txBody>
          <a:bodyPr>
            <a:normAutofit/>
          </a:bodyPr>
          <a:lstStyle/>
          <a:p>
            <a:pPr rtl="0"/>
            <a:r>
              <a:rPr lang="en-US" altLang="zh-TW" smtClean="0"/>
              <a:t>4.5</a:t>
            </a:r>
            <a:r>
              <a:rPr lang="zh-TW" altLang="en-US" smtClean="0"/>
              <a:t>光纖</a:t>
            </a:r>
            <a:r>
              <a:rPr lang="zh-TW" altLang="en-US"/>
              <a:t>電纜</a:t>
            </a:r>
            <a:r>
              <a:rPr lang="en-US" altLang="zh-TW"/>
              <a:t>-</a:t>
            </a:r>
            <a:r>
              <a:rPr lang="zh-TW" altLang="en-US"/>
              <a:t>光纖電纜用途</a:t>
            </a:r>
          </a:p>
        </p:txBody>
      </p:sp>
      <p:sp>
        <p:nvSpPr>
          <p:cNvPr id="4" name="Content Placeholder 3">
            <a:extLst>
              <a:ext uri="{FF2B5EF4-FFF2-40B4-BE49-F238E27FC236}">
                <a16:creationId xmlns:a16="http://schemas.microsoft.com/office/drawing/2014/main" id="{DFF076BC-3C2E-CE4F-A6DA-A339E2D4B22B}"/>
              </a:ext>
            </a:extLst>
          </p:cNvPr>
          <p:cNvSpPr>
            <a:spLocks noGrp="1"/>
          </p:cNvSpPr>
          <p:nvPr>
            <p:ph idx="1"/>
          </p:nvPr>
        </p:nvSpPr>
        <p:spPr>
          <a:xfrm>
            <a:off x="431972" y="1790370"/>
            <a:ext cx="8280057" cy="3073946"/>
          </a:xfrm>
        </p:spPr>
        <p:txBody>
          <a:bodyPr/>
          <a:lstStyle/>
          <a:p>
            <a:pPr algn="l" rtl="0"/>
            <a:r>
              <a:rPr lang="zh-TW" altLang="en-US" sz="2600">
                <a:solidFill>
                  <a:srgbClr val="000000"/>
                </a:solidFill>
              </a:rPr>
              <a:t>光纖電纜目前已在四種產業中使用：</a:t>
            </a:r>
          </a:p>
          <a:p>
            <a:pPr algn="l"/>
            <a:endParaRPr lang="en-US" sz="2600">
              <a:solidFill>
                <a:srgbClr val="000000"/>
              </a:solidFill>
            </a:endParaRPr>
          </a:p>
          <a:p>
            <a:pPr marL="342892" indent="-342892" algn="l">
              <a:buFont typeface="+mj-lt"/>
              <a:buAutoNum type="arabicPeriod"/>
            </a:pPr>
            <a:r>
              <a:rPr lang="zh-TW" altLang="en-US" sz="2600" b="1">
                <a:solidFill>
                  <a:srgbClr val="000000"/>
                </a:solidFill>
              </a:rPr>
              <a:t>企業網路</a:t>
            </a:r>
            <a:r>
              <a:rPr lang="en-US" altLang="zh-TW" sz="2600" b="1">
                <a:solidFill>
                  <a:srgbClr val="000000"/>
                </a:solidFill>
              </a:rPr>
              <a:t>-</a:t>
            </a:r>
            <a:r>
              <a:rPr lang="zh-TW" altLang="en-US" sz="2600">
                <a:solidFill>
                  <a:srgbClr val="000000"/>
                </a:solidFill>
              </a:rPr>
              <a:t> 用於骨幹電纜應用和互連基礎設施裝置</a:t>
            </a:r>
          </a:p>
          <a:p>
            <a:pPr marL="342892" indent="-342892" algn="l">
              <a:buFont typeface="+mj-lt"/>
              <a:buAutoNum type="arabicPeriod"/>
            </a:pPr>
            <a:r>
              <a:rPr lang="zh-TW" altLang="en-US" sz="2600" b="1">
                <a:solidFill>
                  <a:srgbClr val="000000"/>
                </a:solidFill>
              </a:rPr>
              <a:t>光纖入屋 </a:t>
            </a:r>
            <a:r>
              <a:rPr lang="en-US" altLang="zh-TW" sz="2600" b="1">
                <a:solidFill>
                  <a:srgbClr val="000000"/>
                </a:solidFill>
              </a:rPr>
              <a:t>(FTTH)-</a:t>
            </a:r>
            <a:r>
              <a:rPr lang="zh-TW" altLang="en-US" sz="2600" b="1">
                <a:solidFill>
                  <a:srgbClr val="000000"/>
                </a:solidFill>
              </a:rPr>
              <a:t> </a:t>
            </a:r>
            <a:r>
              <a:rPr lang="zh-TW" altLang="en-US" sz="2600">
                <a:solidFill>
                  <a:srgbClr val="000000"/>
                </a:solidFill>
              </a:rPr>
              <a:t>用於為家庭和小型企業提供永遠不間斷的寬頻服務</a:t>
            </a:r>
          </a:p>
          <a:p>
            <a:pPr marL="342892" indent="-342892" algn="l">
              <a:buFont typeface="+mj-lt"/>
              <a:buAutoNum type="arabicPeriod"/>
            </a:pPr>
            <a:r>
              <a:rPr lang="zh-TW" altLang="en-US" sz="2600" b="1">
                <a:solidFill>
                  <a:srgbClr val="000000"/>
                </a:solidFill>
              </a:rPr>
              <a:t>長途網路</a:t>
            </a:r>
            <a:r>
              <a:rPr lang="en-US" altLang="zh-TW" sz="2600" b="1">
                <a:solidFill>
                  <a:srgbClr val="000000"/>
                </a:solidFill>
              </a:rPr>
              <a:t>-</a:t>
            </a:r>
            <a:r>
              <a:rPr lang="zh-TW" altLang="en-US" sz="2600">
                <a:solidFill>
                  <a:srgbClr val="000000"/>
                </a:solidFill>
              </a:rPr>
              <a:t> 服務供應商用於連接國家和城市</a:t>
            </a:r>
          </a:p>
          <a:p>
            <a:pPr marL="342892" indent="-342892" algn="l">
              <a:buFont typeface="+mj-lt"/>
              <a:buAutoNum type="arabicPeriod"/>
            </a:pPr>
            <a:r>
              <a:rPr lang="zh-TW" altLang="en-US" sz="2600" b="1">
                <a:solidFill>
                  <a:srgbClr val="000000"/>
                </a:solidFill>
              </a:rPr>
              <a:t>海底電纜網路</a:t>
            </a:r>
            <a:r>
              <a:rPr lang="en-US" altLang="zh-TW" sz="2600" b="1">
                <a:solidFill>
                  <a:srgbClr val="000000"/>
                </a:solidFill>
              </a:rPr>
              <a:t>-</a:t>
            </a:r>
            <a:r>
              <a:rPr lang="zh-TW" altLang="en-US" sz="2600">
                <a:solidFill>
                  <a:srgbClr val="000000"/>
                </a:solidFill>
              </a:rPr>
              <a:t> 用於提供可靠的高速、高容量解決方案，能夠在嚴峻的海底環境中生存，並且在跨洋距離。 </a:t>
            </a:r>
            <a:r>
              <a:rPr lang="zh-TW" altLang="en-US" sz="2600" b="1">
                <a:solidFill>
                  <a:srgbClr val="000000"/>
                </a:solidFill>
              </a:rPr>
              <a:t> </a:t>
            </a:r>
          </a:p>
          <a:p>
            <a:pPr algn="l"/>
            <a:endParaRPr lang="en-US" sz="2600">
              <a:solidFill>
                <a:srgbClr val="000000"/>
              </a:solidFill>
            </a:endParaRPr>
          </a:p>
          <a:p>
            <a:pPr algn="l" rtl="0"/>
            <a:r>
              <a:rPr lang="zh-TW" altLang="en-US" sz="2600">
                <a:solidFill>
                  <a:srgbClr val="000000"/>
                </a:solidFill>
              </a:rPr>
              <a:t>我們在這個過程中的重點是在企業</a:t>
            </a:r>
            <a:r>
              <a:rPr lang="zh-TW" altLang="en-US" sz="2600" b="1">
                <a:solidFill>
                  <a:srgbClr val="000000"/>
                </a:solidFill>
              </a:rPr>
              <a:t>內</a:t>
            </a:r>
            <a:r>
              <a:rPr lang="zh-TW" altLang="en-US" sz="2600">
                <a:solidFill>
                  <a:srgbClr val="000000"/>
                </a:solidFill>
              </a:rPr>
              <a:t>部使用光纖。</a:t>
            </a:r>
          </a:p>
          <a:p>
            <a:pPr algn="l"/>
            <a:endParaRPr lang="en-US" sz="1400">
              <a:solidFill>
                <a:srgbClr val="000000"/>
              </a:solidFill>
            </a:endParaRPr>
          </a:p>
        </p:txBody>
      </p:sp>
      <p:sp>
        <p:nvSpPr>
          <p:cNvPr id="2" name="投影片編號版面配置區 1"/>
          <p:cNvSpPr>
            <a:spLocks noGrp="1"/>
          </p:cNvSpPr>
          <p:nvPr>
            <p:ph type="sldNum" sz="quarter" idx="12"/>
          </p:nvPr>
        </p:nvSpPr>
        <p:spPr/>
        <p:txBody>
          <a:bodyPr/>
          <a:lstStyle/>
          <a:p>
            <a:fld id="{4FAB73BC-B049-4115-A692-8D63A059BFB8}" type="slidenum">
              <a:rPr lang="en-US" smtClean="0"/>
              <a:t>150</a:t>
            </a:fld>
            <a:endParaRPr lang="en-US"/>
          </a:p>
        </p:txBody>
      </p:sp>
    </p:spTree>
    <p:extLst>
      <p:ext uri="{BB962C8B-B14F-4D97-AF65-F5344CB8AC3E}">
        <p14:creationId xmlns:p14="http://schemas.microsoft.com/office/powerpoint/2010/main" val="206189293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151.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p:spPr>
        <p:txBody>
          <a:bodyPr>
            <a:normAutofit/>
          </a:bodyPr>
          <a:lstStyle/>
          <a:p>
            <a:r>
              <a:rPr lang="en-US" altLang="zh-TW"/>
              <a:t>4.5</a:t>
            </a:r>
            <a:r>
              <a:rPr lang="zh-TW" altLang="en-US" smtClean="0"/>
              <a:t>光纖</a:t>
            </a:r>
            <a:r>
              <a:rPr lang="zh-TW" altLang="en-US"/>
              <a:t>電纜</a:t>
            </a:r>
            <a:r>
              <a:rPr lang="en-US" altLang="zh-TW"/>
              <a:t>-</a:t>
            </a:r>
            <a:r>
              <a:rPr lang="zh-TW" altLang="en-US"/>
              <a:t>光纖連接器</a:t>
            </a:r>
          </a:p>
        </p:txBody>
      </p:sp>
      <p:pic>
        <p:nvPicPr>
          <p:cNvPr id="9" name="Picture 8">
            <a:extLst>
              <a:ext uri="{FF2B5EF4-FFF2-40B4-BE49-F238E27FC236}">
                <a16:creationId xmlns:a16="http://schemas.microsoft.com/office/drawing/2014/main" id="{B26D65F4-B7C3-924E-9B83-6DED04AD85D6}"/>
              </a:ext>
            </a:extLst>
          </p:cNvPr>
          <p:cNvPicPr>
            <a:picLocks noChangeAspect="1"/>
          </p:cNvPicPr>
          <p:nvPr/>
        </p:nvPicPr>
        <p:blipFill>
          <a:blip r:embed="rId3"/>
          <a:stretch>
            <a:fillRect/>
          </a:stretch>
        </p:blipFill>
        <p:spPr>
          <a:xfrm>
            <a:off x="1009650" y="1816412"/>
            <a:ext cx="2499094" cy="1158225"/>
          </a:xfrm>
          <a:prstGeom prst="rect">
            <a:avLst/>
          </a:prstGeom>
        </p:spPr>
      </p:pic>
      <p:sp>
        <p:nvSpPr>
          <p:cNvPr id="18" name="TextBox 17">
            <a:extLst>
              <a:ext uri="{FF2B5EF4-FFF2-40B4-BE49-F238E27FC236}">
                <a16:creationId xmlns:a16="http://schemas.microsoft.com/office/drawing/2014/main" id="{044A587F-DE40-3E49-8A91-EEAED1C33FB7}"/>
              </a:ext>
            </a:extLst>
          </p:cNvPr>
          <p:cNvSpPr txBox="1"/>
          <p:nvPr/>
        </p:nvSpPr>
        <p:spPr>
          <a:xfrm>
            <a:off x="966086" y="2991393"/>
            <a:ext cx="1440202" cy="307777"/>
          </a:xfrm>
          <a:prstGeom prst="rect">
            <a:avLst/>
          </a:prstGeom>
          <a:noFill/>
        </p:spPr>
        <p:txBody>
          <a:bodyPr wrap="none" rtlCol="0">
            <a:spAutoFit/>
          </a:bodyPr>
          <a:lstStyle/>
          <a:p>
            <a:pPr rtl="0"/>
            <a:r>
              <a:rPr lang="zh-TW" altLang="en-US" sz="1400">
                <a:solidFill>
                  <a:srgbClr val="000000"/>
                </a:solidFill>
              </a:rPr>
              <a:t>直端 </a:t>
            </a:r>
            <a:r>
              <a:rPr lang="en-US" altLang="zh-TW" sz="1400">
                <a:solidFill>
                  <a:srgbClr val="000000"/>
                </a:solidFill>
              </a:rPr>
              <a:t>(ST) </a:t>
            </a:r>
            <a:r>
              <a:rPr lang="zh-TW" altLang="en-US" sz="1400">
                <a:solidFill>
                  <a:srgbClr val="000000"/>
                </a:solidFill>
              </a:rPr>
              <a:t>連接器</a:t>
            </a:r>
          </a:p>
        </p:txBody>
      </p:sp>
      <p:pic>
        <p:nvPicPr>
          <p:cNvPr id="13" name="Picture 12">
            <a:extLst>
              <a:ext uri="{FF2B5EF4-FFF2-40B4-BE49-F238E27FC236}">
                <a16:creationId xmlns:a16="http://schemas.microsoft.com/office/drawing/2014/main" id="{FD808FC8-9C53-6F46-BBFE-9EA2FE573C6E}"/>
              </a:ext>
            </a:extLst>
          </p:cNvPr>
          <p:cNvPicPr>
            <a:picLocks noChangeAspect="1"/>
          </p:cNvPicPr>
          <p:nvPr/>
        </p:nvPicPr>
        <p:blipFill>
          <a:blip r:embed="rId4"/>
          <a:stretch>
            <a:fillRect/>
          </a:stretch>
        </p:blipFill>
        <p:spPr>
          <a:xfrm>
            <a:off x="1009651" y="3623705"/>
            <a:ext cx="1923902" cy="1559373"/>
          </a:xfrm>
          <a:prstGeom prst="rect">
            <a:avLst/>
          </a:prstGeom>
        </p:spPr>
      </p:pic>
      <p:sp>
        <p:nvSpPr>
          <p:cNvPr id="19" name="TextBox 18">
            <a:extLst>
              <a:ext uri="{FF2B5EF4-FFF2-40B4-BE49-F238E27FC236}">
                <a16:creationId xmlns:a16="http://schemas.microsoft.com/office/drawing/2014/main" id="{5E458872-CEC9-3244-B967-B0823E20436A}"/>
              </a:ext>
            </a:extLst>
          </p:cNvPr>
          <p:cNvSpPr txBox="1"/>
          <p:nvPr/>
        </p:nvSpPr>
        <p:spPr>
          <a:xfrm>
            <a:off x="609546" y="5258460"/>
            <a:ext cx="1988045" cy="307777"/>
          </a:xfrm>
          <a:prstGeom prst="rect">
            <a:avLst/>
          </a:prstGeom>
          <a:noFill/>
        </p:spPr>
        <p:txBody>
          <a:bodyPr wrap="none" rtlCol="0">
            <a:spAutoFit/>
          </a:bodyPr>
          <a:lstStyle/>
          <a:p>
            <a:pPr rtl="0"/>
            <a:r>
              <a:rPr lang="zh-TW" altLang="en-US" sz="1400">
                <a:solidFill>
                  <a:srgbClr val="000000"/>
                </a:solidFill>
              </a:rPr>
              <a:t>用戶連接器 </a:t>
            </a:r>
            <a:r>
              <a:rPr lang="en-US" altLang="zh-TW" sz="1400">
                <a:solidFill>
                  <a:srgbClr val="000000"/>
                </a:solidFill>
              </a:rPr>
              <a:t>(SC) </a:t>
            </a:r>
            <a:r>
              <a:rPr lang="zh-TW" altLang="en-US" sz="1400">
                <a:solidFill>
                  <a:srgbClr val="000000"/>
                </a:solidFill>
              </a:rPr>
              <a:t>連接器</a:t>
            </a:r>
          </a:p>
        </p:txBody>
      </p:sp>
      <p:pic>
        <p:nvPicPr>
          <p:cNvPr id="15" name="Picture 14">
            <a:extLst>
              <a:ext uri="{FF2B5EF4-FFF2-40B4-BE49-F238E27FC236}">
                <a16:creationId xmlns:a16="http://schemas.microsoft.com/office/drawing/2014/main" id="{0A64F955-27EC-7C4C-AD3C-DBA6ACB9CC02}"/>
              </a:ext>
            </a:extLst>
          </p:cNvPr>
          <p:cNvPicPr>
            <a:picLocks noChangeAspect="1"/>
          </p:cNvPicPr>
          <p:nvPr/>
        </p:nvPicPr>
        <p:blipFill>
          <a:blip r:embed="rId5"/>
          <a:stretch>
            <a:fillRect/>
          </a:stretch>
        </p:blipFill>
        <p:spPr>
          <a:xfrm>
            <a:off x="5333120" y="1778001"/>
            <a:ext cx="3303761" cy="1119814"/>
          </a:xfrm>
          <a:prstGeom prst="rect">
            <a:avLst/>
          </a:prstGeom>
        </p:spPr>
      </p:pic>
      <p:sp>
        <p:nvSpPr>
          <p:cNvPr id="20" name="TextBox 19">
            <a:extLst>
              <a:ext uri="{FF2B5EF4-FFF2-40B4-BE49-F238E27FC236}">
                <a16:creationId xmlns:a16="http://schemas.microsoft.com/office/drawing/2014/main" id="{8FFAB514-071E-774B-A4BE-76D1026B088F}"/>
              </a:ext>
            </a:extLst>
          </p:cNvPr>
          <p:cNvSpPr txBox="1"/>
          <p:nvPr/>
        </p:nvSpPr>
        <p:spPr>
          <a:xfrm>
            <a:off x="5161423" y="2897814"/>
            <a:ext cx="2338782" cy="307777"/>
          </a:xfrm>
          <a:prstGeom prst="rect">
            <a:avLst/>
          </a:prstGeom>
          <a:noFill/>
        </p:spPr>
        <p:txBody>
          <a:bodyPr wrap="none" rtlCol="0">
            <a:spAutoFit/>
          </a:bodyPr>
          <a:lstStyle/>
          <a:p>
            <a:pPr rtl="0"/>
            <a:r>
              <a:rPr lang="zh-TW" altLang="en-US" sz="1400">
                <a:solidFill>
                  <a:srgbClr val="000000"/>
                </a:solidFill>
              </a:rPr>
              <a:t>清晰連接器 </a:t>
            </a:r>
            <a:r>
              <a:rPr lang="en-US" altLang="zh-TW" sz="1400">
                <a:solidFill>
                  <a:srgbClr val="000000"/>
                </a:solidFill>
              </a:rPr>
              <a:t>(LC) </a:t>
            </a:r>
            <a:r>
              <a:rPr lang="zh-TW" altLang="en-US" sz="1400">
                <a:solidFill>
                  <a:srgbClr val="000000"/>
                </a:solidFill>
              </a:rPr>
              <a:t>單面連接器</a:t>
            </a:r>
          </a:p>
        </p:txBody>
      </p:sp>
      <p:pic>
        <p:nvPicPr>
          <p:cNvPr id="17" name="Picture 16">
            <a:extLst>
              <a:ext uri="{FF2B5EF4-FFF2-40B4-BE49-F238E27FC236}">
                <a16:creationId xmlns:a16="http://schemas.microsoft.com/office/drawing/2014/main" id="{6DFA9AAA-D0E3-1B4B-BCE3-E072F4C23680}"/>
              </a:ext>
            </a:extLst>
          </p:cNvPr>
          <p:cNvPicPr>
            <a:picLocks noChangeAspect="1"/>
          </p:cNvPicPr>
          <p:nvPr/>
        </p:nvPicPr>
        <p:blipFill>
          <a:blip r:embed="rId6"/>
          <a:stretch>
            <a:fillRect/>
          </a:stretch>
        </p:blipFill>
        <p:spPr>
          <a:xfrm>
            <a:off x="5353677" y="3623704"/>
            <a:ext cx="3303876" cy="1634756"/>
          </a:xfrm>
          <a:prstGeom prst="rect">
            <a:avLst/>
          </a:prstGeom>
        </p:spPr>
      </p:pic>
      <p:sp>
        <p:nvSpPr>
          <p:cNvPr id="21" name="TextBox 20">
            <a:extLst>
              <a:ext uri="{FF2B5EF4-FFF2-40B4-BE49-F238E27FC236}">
                <a16:creationId xmlns:a16="http://schemas.microsoft.com/office/drawing/2014/main" id="{A9A193B0-64EF-0045-89BD-9F60A6D39A54}"/>
              </a:ext>
            </a:extLst>
          </p:cNvPr>
          <p:cNvSpPr txBox="1"/>
          <p:nvPr/>
        </p:nvSpPr>
        <p:spPr>
          <a:xfrm>
            <a:off x="5574775" y="5224371"/>
            <a:ext cx="1870705" cy="307777"/>
          </a:xfrm>
          <a:prstGeom prst="rect">
            <a:avLst/>
          </a:prstGeom>
          <a:noFill/>
        </p:spPr>
        <p:txBody>
          <a:bodyPr wrap="none" rtlCol="0">
            <a:spAutoFit/>
          </a:bodyPr>
          <a:lstStyle/>
          <a:p>
            <a:pPr rtl="0"/>
            <a:r>
              <a:rPr lang="zh-TW" altLang="en-US" sz="1400">
                <a:solidFill>
                  <a:srgbClr val="000000"/>
                </a:solidFill>
              </a:rPr>
              <a:t>雙工多重模 </a:t>
            </a:r>
            <a:r>
              <a:rPr lang="en-US" altLang="zh-TW" sz="1400">
                <a:solidFill>
                  <a:srgbClr val="000000"/>
                </a:solidFill>
              </a:rPr>
              <a:t>LC </a:t>
            </a:r>
            <a:r>
              <a:rPr lang="zh-TW" altLang="en-US" sz="1400">
                <a:solidFill>
                  <a:srgbClr val="000000"/>
                </a:solidFill>
              </a:rPr>
              <a:t>連接器</a:t>
            </a:r>
          </a:p>
        </p:txBody>
      </p:sp>
      <p:sp>
        <p:nvSpPr>
          <p:cNvPr id="2" name="投影片編號版面配置區 1"/>
          <p:cNvSpPr>
            <a:spLocks noGrp="1"/>
          </p:cNvSpPr>
          <p:nvPr>
            <p:ph type="sldNum" sz="quarter" idx="12"/>
          </p:nvPr>
        </p:nvSpPr>
        <p:spPr/>
        <p:txBody>
          <a:bodyPr/>
          <a:lstStyle/>
          <a:p>
            <a:fld id="{4FAB73BC-B049-4115-A692-8D63A059BFB8}" type="slidenum">
              <a:rPr lang="en-US" smtClean="0"/>
              <a:t>151</a:t>
            </a:fld>
            <a:endParaRPr lang="en-US"/>
          </a:p>
        </p:txBody>
      </p:sp>
    </p:spTree>
    <p:extLst>
      <p:ext uri="{BB962C8B-B14F-4D97-AF65-F5344CB8AC3E}">
        <p14:creationId xmlns:p14="http://schemas.microsoft.com/office/powerpoint/2010/main" val="387028614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152.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p:spPr>
        <p:txBody>
          <a:bodyPr>
            <a:normAutofit/>
          </a:bodyPr>
          <a:lstStyle/>
          <a:p>
            <a:r>
              <a:rPr lang="en-US" altLang="zh-TW"/>
              <a:t>4.5</a:t>
            </a:r>
            <a:r>
              <a:rPr lang="zh-TW" altLang="en-US" smtClean="0"/>
              <a:t>光纖</a:t>
            </a:r>
            <a:r>
              <a:rPr lang="zh-TW" altLang="en-US"/>
              <a:t>電纜</a:t>
            </a:r>
            <a:r>
              <a:rPr lang="en-US" altLang="zh-TW"/>
              <a:t>-</a:t>
            </a:r>
            <a:r>
              <a:rPr lang="zh-TW" altLang="en-US"/>
              <a:t>光纖貼片線</a:t>
            </a:r>
          </a:p>
        </p:txBody>
      </p:sp>
      <p:sp>
        <p:nvSpPr>
          <p:cNvPr id="18" name="TextBox 17">
            <a:extLst>
              <a:ext uri="{FF2B5EF4-FFF2-40B4-BE49-F238E27FC236}">
                <a16:creationId xmlns:a16="http://schemas.microsoft.com/office/drawing/2014/main" id="{044A587F-DE40-3E49-8A91-EEAED1C33FB7}"/>
              </a:ext>
            </a:extLst>
          </p:cNvPr>
          <p:cNvSpPr txBox="1"/>
          <p:nvPr/>
        </p:nvSpPr>
        <p:spPr>
          <a:xfrm>
            <a:off x="294920" y="4208466"/>
            <a:ext cx="2022979" cy="307777"/>
          </a:xfrm>
          <a:prstGeom prst="rect">
            <a:avLst/>
          </a:prstGeom>
          <a:noFill/>
        </p:spPr>
        <p:txBody>
          <a:bodyPr wrap="square" rtlCol="0">
            <a:spAutoFit/>
          </a:bodyPr>
          <a:lstStyle/>
          <a:p>
            <a:pPr rtl="0"/>
            <a:r>
              <a:rPr lang="en-US" altLang="zh-TW" sz="1400">
                <a:solidFill>
                  <a:srgbClr val="000000"/>
                </a:solidFill>
              </a:rPr>
              <a:t>SC-SC MM </a:t>
            </a:r>
            <a:r>
              <a:rPr lang="zh-TW" altLang="en-US" sz="1400">
                <a:solidFill>
                  <a:srgbClr val="000000"/>
                </a:solidFill>
              </a:rPr>
              <a:t>貼布線</a:t>
            </a:r>
          </a:p>
        </p:txBody>
      </p:sp>
      <p:pic>
        <p:nvPicPr>
          <p:cNvPr id="4" name="Picture 3">
            <a:extLst>
              <a:ext uri="{FF2B5EF4-FFF2-40B4-BE49-F238E27FC236}">
                <a16:creationId xmlns:a16="http://schemas.microsoft.com/office/drawing/2014/main" id="{A47EFFFC-758E-6943-85A1-8D1A084794A1}"/>
              </a:ext>
            </a:extLst>
          </p:cNvPr>
          <p:cNvPicPr>
            <a:picLocks noChangeAspect="1"/>
          </p:cNvPicPr>
          <p:nvPr/>
        </p:nvPicPr>
        <p:blipFill>
          <a:blip r:embed="rId3"/>
          <a:stretch>
            <a:fillRect/>
          </a:stretch>
        </p:blipFill>
        <p:spPr>
          <a:xfrm>
            <a:off x="136823" y="1850461"/>
            <a:ext cx="2261511" cy="2270310"/>
          </a:xfrm>
          <a:prstGeom prst="rect">
            <a:avLst/>
          </a:prstGeom>
        </p:spPr>
      </p:pic>
      <p:sp>
        <p:nvSpPr>
          <p:cNvPr id="23" name="TextBox 22">
            <a:extLst>
              <a:ext uri="{FF2B5EF4-FFF2-40B4-BE49-F238E27FC236}">
                <a16:creationId xmlns:a16="http://schemas.microsoft.com/office/drawing/2014/main" id="{B292615F-AE90-F847-A154-41C4C44DB535}"/>
              </a:ext>
            </a:extLst>
          </p:cNvPr>
          <p:cNvSpPr txBox="1"/>
          <p:nvPr/>
        </p:nvSpPr>
        <p:spPr>
          <a:xfrm>
            <a:off x="2614244" y="4208466"/>
            <a:ext cx="2022979" cy="307777"/>
          </a:xfrm>
          <a:prstGeom prst="rect">
            <a:avLst/>
          </a:prstGeom>
          <a:noFill/>
        </p:spPr>
        <p:txBody>
          <a:bodyPr wrap="square" rtlCol="0">
            <a:spAutoFit/>
          </a:bodyPr>
          <a:lstStyle/>
          <a:p>
            <a:pPr rtl="0"/>
            <a:r>
              <a:rPr lang="en-US" altLang="zh-TW" sz="1400">
                <a:solidFill>
                  <a:srgbClr val="000000"/>
                </a:solidFill>
              </a:rPr>
              <a:t>LC-LC SM </a:t>
            </a:r>
            <a:r>
              <a:rPr lang="zh-TW" altLang="en-US" sz="1400">
                <a:solidFill>
                  <a:srgbClr val="000000"/>
                </a:solidFill>
              </a:rPr>
              <a:t>貼布繩</a:t>
            </a:r>
          </a:p>
        </p:txBody>
      </p:sp>
      <p:pic>
        <p:nvPicPr>
          <p:cNvPr id="8" name="Picture 7">
            <a:extLst>
              <a:ext uri="{FF2B5EF4-FFF2-40B4-BE49-F238E27FC236}">
                <a16:creationId xmlns:a16="http://schemas.microsoft.com/office/drawing/2014/main" id="{7D7E7CC7-1B3A-0741-AEB9-886AB99D5148}"/>
              </a:ext>
            </a:extLst>
          </p:cNvPr>
          <p:cNvPicPr>
            <a:picLocks noChangeAspect="1"/>
          </p:cNvPicPr>
          <p:nvPr/>
        </p:nvPicPr>
        <p:blipFill>
          <a:blip r:embed="rId4"/>
          <a:stretch>
            <a:fillRect/>
          </a:stretch>
        </p:blipFill>
        <p:spPr>
          <a:xfrm>
            <a:off x="2534508" y="1993174"/>
            <a:ext cx="2182453" cy="1742511"/>
          </a:xfrm>
          <a:prstGeom prst="rect">
            <a:avLst/>
          </a:prstGeom>
        </p:spPr>
      </p:pic>
      <p:pic>
        <p:nvPicPr>
          <p:cNvPr id="11" name="Picture 10">
            <a:extLst>
              <a:ext uri="{FF2B5EF4-FFF2-40B4-BE49-F238E27FC236}">
                <a16:creationId xmlns:a16="http://schemas.microsoft.com/office/drawing/2014/main" id="{8E723C68-87AF-FB41-982B-B6FD2A4EE0A6}"/>
              </a:ext>
            </a:extLst>
          </p:cNvPr>
          <p:cNvPicPr>
            <a:picLocks noChangeAspect="1"/>
          </p:cNvPicPr>
          <p:nvPr/>
        </p:nvPicPr>
        <p:blipFill>
          <a:blip r:embed="rId5"/>
          <a:stretch>
            <a:fillRect/>
          </a:stretch>
        </p:blipFill>
        <p:spPr>
          <a:xfrm>
            <a:off x="4785985" y="1891970"/>
            <a:ext cx="2096505" cy="2049627"/>
          </a:xfrm>
          <a:prstGeom prst="rect">
            <a:avLst/>
          </a:prstGeom>
        </p:spPr>
      </p:pic>
      <p:sp>
        <p:nvSpPr>
          <p:cNvPr id="24" name="TextBox 23">
            <a:extLst>
              <a:ext uri="{FF2B5EF4-FFF2-40B4-BE49-F238E27FC236}">
                <a16:creationId xmlns:a16="http://schemas.microsoft.com/office/drawing/2014/main" id="{93CF4337-D9BE-C745-8327-70A85BC3A360}"/>
              </a:ext>
            </a:extLst>
          </p:cNvPr>
          <p:cNvSpPr txBox="1"/>
          <p:nvPr/>
        </p:nvSpPr>
        <p:spPr>
          <a:xfrm>
            <a:off x="4933568" y="4208466"/>
            <a:ext cx="2022979" cy="307777"/>
          </a:xfrm>
          <a:prstGeom prst="rect">
            <a:avLst/>
          </a:prstGeom>
          <a:noFill/>
        </p:spPr>
        <p:txBody>
          <a:bodyPr wrap="square" rtlCol="0">
            <a:spAutoFit/>
          </a:bodyPr>
          <a:lstStyle/>
          <a:p>
            <a:pPr rtl="0"/>
            <a:r>
              <a:rPr lang="en-US" altLang="zh-TW" sz="1400">
                <a:solidFill>
                  <a:srgbClr val="000000"/>
                </a:solidFill>
              </a:rPr>
              <a:t>ST-LC MM </a:t>
            </a:r>
            <a:r>
              <a:rPr lang="zh-TW" altLang="en-US" sz="1400">
                <a:solidFill>
                  <a:srgbClr val="000000"/>
                </a:solidFill>
              </a:rPr>
              <a:t>貼布線</a:t>
            </a:r>
          </a:p>
        </p:txBody>
      </p:sp>
      <p:pic>
        <p:nvPicPr>
          <p:cNvPr id="22" name="Picture 21">
            <a:extLst>
              <a:ext uri="{FF2B5EF4-FFF2-40B4-BE49-F238E27FC236}">
                <a16:creationId xmlns:a16="http://schemas.microsoft.com/office/drawing/2014/main" id="{51C28A5B-B6F5-274E-9424-046DCC31CCAC}"/>
              </a:ext>
            </a:extLst>
          </p:cNvPr>
          <p:cNvPicPr>
            <a:picLocks noChangeAspect="1"/>
          </p:cNvPicPr>
          <p:nvPr/>
        </p:nvPicPr>
        <p:blipFill>
          <a:blip r:embed="rId6"/>
          <a:stretch>
            <a:fillRect/>
          </a:stretch>
        </p:blipFill>
        <p:spPr>
          <a:xfrm>
            <a:off x="6938101" y="2000258"/>
            <a:ext cx="2124689" cy="1941340"/>
          </a:xfrm>
          <a:prstGeom prst="rect">
            <a:avLst/>
          </a:prstGeom>
        </p:spPr>
      </p:pic>
      <p:sp>
        <p:nvSpPr>
          <p:cNvPr id="25" name="TextBox 24">
            <a:extLst>
              <a:ext uri="{FF2B5EF4-FFF2-40B4-BE49-F238E27FC236}">
                <a16:creationId xmlns:a16="http://schemas.microsoft.com/office/drawing/2014/main" id="{2A289004-FFFB-C642-8A47-A4307F4C63D5}"/>
              </a:ext>
            </a:extLst>
          </p:cNvPr>
          <p:cNvSpPr txBox="1"/>
          <p:nvPr/>
        </p:nvSpPr>
        <p:spPr>
          <a:xfrm>
            <a:off x="6988955" y="4208466"/>
            <a:ext cx="2022979" cy="307777"/>
          </a:xfrm>
          <a:prstGeom prst="rect">
            <a:avLst/>
          </a:prstGeom>
          <a:noFill/>
        </p:spPr>
        <p:txBody>
          <a:bodyPr wrap="square" rtlCol="0">
            <a:spAutoFit/>
          </a:bodyPr>
          <a:lstStyle/>
          <a:p>
            <a:pPr rtl="0"/>
            <a:r>
              <a:rPr lang="en-US" altLang="zh-TW" sz="1400">
                <a:solidFill>
                  <a:srgbClr val="000000"/>
                </a:solidFill>
              </a:rPr>
              <a:t>ST-SC SM </a:t>
            </a:r>
            <a:r>
              <a:rPr lang="zh-TW" altLang="en-US" sz="1400">
                <a:solidFill>
                  <a:srgbClr val="000000"/>
                </a:solidFill>
              </a:rPr>
              <a:t>貼布繩</a:t>
            </a:r>
          </a:p>
        </p:txBody>
      </p:sp>
      <p:sp>
        <p:nvSpPr>
          <p:cNvPr id="26" name="Rectangle 25">
            <a:extLst>
              <a:ext uri="{FF2B5EF4-FFF2-40B4-BE49-F238E27FC236}">
                <a16:creationId xmlns:a16="http://schemas.microsoft.com/office/drawing/2014/main" id="{3AF71162-B24B-0449-B572-371479B4D5FA}"/>
              </a:ext>
            </a:extLst>
          </p:cNvPr>
          <p:cNvSpPr/>
          <p:nvPr/>
        </p:nvSpPr>
        <p:spPr>
          <a:xfrm>
            <a:off x="294920" y="4886444"/>
            <a:ext cx="8594785" cy="400110"/>
          </a:xfrm>
          <a:prstGeom prst="rect">
            <a:avLst/>
          </a:prstGeom>
        </p:spPr>
        <p:txBody>
          <a:bodyPr wrap="square">
            <a:spAutoFit/>
          </a:bodyPr>
          <a:lstStyle/>
          <a:p>
            <a:pPr rtl="0"/>
            <a:r>
              <a:rPr lang="zh-TW" altLang="en-US" sz="2000">
                <a:solidFill>
                  <a:srgbClr val="000000"/>
                </a:solidFill>
                <a:latin typeface="標楷體" pitchFamily="65" charset="-120"/>
                <a:ea typeface="標楷體" panose="03000509000000000000" pitchFamily="65" charset="-120"/>
              </a:rPr>
              <a:t>黃色護套適用於單模光纖電纜和橙色 </a:t>
            </a:r>
            <a:r>
              <a:rPr lang="en-US" altLang="zh-TW" sz="2000">
                <a:solidFill>
                  <a:srgbClr val="000000"/>
                </a:solidFill>
                <a:latin typeface="標楷體" pitchFamily="65" charset="-120"/>
                <a:ea typeface="標楷體" panose="03000509000000000000" pitchFamily="65" charset="-120"/>
              </a:rPr>
              <a:t>(</a:t>
            </a:r>
            <a:r>
              <a:rPr lang="zh-TW" altLang="en-US" sz="2000">
                <a:solidFill>
                  <a:srgbClr val="000000"/>
                </a:solidFill>
                <a:latin typeface="標楷體" pitchFamily="65" charset="-120"/>
                <a:ea typeface="標楷體" panose="03000509000000000000" pitchFamily="65" charset="-120"/>
              </a:rPr>
              <a:t>或 </a:t>
            </a:r>
            <a:r>
              <a:rPr lang="en-US" altLang="zh-TW" sz="2000">
                <a:solidFill>
                  <a:srgbClr val="000000"/>
                </a:solidFill>
                <a:latin typeface="標楷體" pitchFamily="65" charset="-120"/>
                <a:ea typeface="標楷體" panose="03000509000000000000" pitchFamily="65" charset="-120"/>
              </a:rPr>
              <a:t>aqua) </a:t>
            </a:r>
            <a:r>
              <a:rPr lang="zh-TW" altLang="en-US" sz="2000">
                <a:solidFill>
                  <a:srgbClr val="000000"/>
                </a:solidFill>
                <a:latin typeface="標楷體" pitchFamily="65" charset="-120"/>
                <a:ea typeface="標楷體" panose="03000509000000000000" pitchFamily="65" charset="-120"/>
              </a:rPr>
              <a:t>多模光纖電纜。 </a:t>
            </a:r>
          </a:p>
        </p:txBody>
      </p:sp>
      <p:sp>
        <p:nvSpPr>
          <p:cNvPr id="2" name="投影片編號版面配置區 1"/>
          <p:cNvSpPr>
            <a:spLocks noGrp="1"/>
          </p:cNvSpPr>
          <p:nvPr>
            <p:ph type="sldNum" sz="quarter" idx="12"/>
          </p:nvPr>
        </p:nvSpPr>
        <p:spPr/>
        <p:txBody>
          <a:bodyPr/>
          <a:lstStyle/>
          <a:p>
            <a:fld id="{4FAB73BC-B049-4115-A692-8D63A059BFB8}" type="slidenum">
              <a:rPr lang="en-US" smtClean="0"/>
              <a:t>152</a:t>
            </a:fld>
            <a:endParaRPr lang="en-US"/>
          </a:p>
        </p:txBody>
      </p:sp>
    </p:spTree>
    <p:extLst>
      <p:ext uri="{BB962C8B-B14F-4D97-AF65-F5344CB8AC3E}">
        <p14:creationId xmlns:p14="http://schemas.microsoft.com/office/powerpoint/2010/main" val="294192658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153.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p:spPr>
        <p:txBody>
          <a:bodyPr>
            <a:normAutofit/>
          </a:bodyPr>
          <a:lstStyle/>
          <a:p>
            <a:pPr rtl="0"/>
            <a:r>
              <a:rPr lang="en-US" altLang="zh-TW" smtClean="0"/>
              <a:t>4.5</a:t>
            </a:r>
            <a:r>
              <a:rPr lang="zh-TW" altLang="en-US" smtClean="0"/>
              <a:t>光纖</a:t>
            </a:r>
            <a:r>
              <a:rPr lang="zh-TW" altLang="en-US"/>
              <a:t>電纜</a:t>
            </a:r>
            <a:r>
              <a:rPr lang="en-US" altLang="zh-TW"/>
              <a:t>-</a:t>
            </a:r>
            <a:r>
              <a:rPr lang="zh-TW" altLang="en-US"/>
              <a:t>光纖與銅的比較</a:t>
            </a:r>
          </a:p>
        </p:txBody>
      </p:sp>
      <p:sp>
        <p:nvSpPr>
          <p:cNvPr id="5" name="Content Placeholder 4">
            <a:extLst>
              <a:ext uri="{FF2B5EF4-FFF2-40B4-BE49-F238E27FC236}">
                <a16:creationId xmlns:a16="http://schemas.microsoft.com/office/drawing/2014/main" id="{E7154448-E35D-BC47-BD49-7F9C30521470}"/>
              </a:ext>
            </a:extLst>
          </p:cNvPr>
          <p:cNvSpPr>
            <a:spLocks noGrp="1"/>
          </p:cNvSpPr>
          <p:nvPr>
            <p:ph idx="1"/>
          </p:nvPr>
        </p:nvSpPr>
        <p:spPr>
          <a:xfrm>
            <a:off x="431972" y="1660145"/>
            <a:ext cx="8280057" cy="731837"/>
          </a:xfrm>
        </p:spPr>
        <p:txBody>
          <a:bodyPr/>
          <a:lstStyle/>
          <a:p>
            <a:pPr algn="l">
              <a:spcBef>
                <a:spcPct val="0"/>
              </a:spcBef>
            </a:pPr>
            <a:r>
              <a:rPr lang="zh-TW" altLang="en-US">
                <a:solidFill>
                  <a:srgbClr val="000000"/>
                </a:solidFill>
              </a:rPr>
              <a:t>光纖主要用作骨幹電纜，用於高流量、點對點</a:t>
            </a:r>
          </a:p>
          <a:p>
            <a:pPr algn="l">
              <a:spcBef>
                <a:spcPct val="0"/>
              </a:spcBef>
            </a:pPr>
            <a:r>
              <a:rPr lang="zh-TW" altLang="en-US">
                <a:solidFill>
                  <a:srgbClr val="000000"/>
                </a:solidFill>
              </a:rPr>
              <a:t>資料分配設施之間的連接和建築物的互連</a:t>
            </a:r>
          </a:p>
          <a:p>
            <a:pPr algn="l">
              <a:spcBef>
                <a:spcPct val="0"/>
              </a:spcBef>
            </a:pPr>
            <a:r>
              <a:rPr lang="zh-TW" altLang="en-US">
                <a:solidFill>
                  <a:srgbClr val="000000"/>
                </a:solidFill>
              </a:rPr>
              <a:t>在多建築校園。</a:t>
            </a:r>
          </a:p>
          <a:p>
            <a:pPr algn="l"/>
            <a:endParaRPr lang="en-US" sz="1600">
              <a:solidFill>
                <a:srgbClr val="000000"/>
              </a:solidFill>
            </a:endParaRPr>
          </a:p>
          <a:p>
            <a:pPr algn="l"/>
            <a:endParaRPr lang="en-US" sz="1600">
              <a:solidFill>
                <a:srgbClr val="000000"/>
              </a:solidFill>
            </a:endParaRPr>
          </a:p>
        </p:txBody>
      </p:sp>
      <p:graphicFrame>
        <p:nvGraphicFramePr>
          <p:cNvPr id="6" name="Table 5">
            <a:extLst>
              <a:ext uri="{FF2B5EF4-FFF2-40B4-BE49-F238E27FC236}">
                <a16:creationId xmlns:a16="http://schemas.microsoft.com/office/drawing/2014/main" id="{D8A5C7BF-C4C9-B349-B21A-EFF7CBA07861}"/>
              </a:ext>
            </a:extLst>
          </p:cNvPr>
          <p:cNvGraphicFramePr>
            <a:graphicFrameLocks noGrp="1"/>
          </p:cNvGraphicFramePr>
          <p:nvPr>
            <p:extLst>
              <p:ext uri="{D42A27DB-BD31-4B8C-83A1-F6EECF244321}">
                <p14:modId xmlns:p14="http://schemas.microsoft.com/office/powerpoint/2010/main" val="995701083"/>
              </p:ext>
            </p:extLst>
          </p:nvPr>
        </p:nvGraphicFramePr>
        <p:xfrm>
          <a:off x="512762" y="2817604"/>
          <a:ext cx="8280057" cy="3505200"/>
        </p:xfrm>
        <a:graphic>
          <a:graphicData uri="http://schemas.openxmlformats.org/drawingml/2006/table">
            <a:tbl>
              <a:tblPr firstRow="1" bandRow="1">
                <a:tableStyleId>{5C22544A-7EE6-4342-B048-85BDC9FD1C3A}</a:tableStyleId>
              </a:tblPr>
              <a:tblGrid>
                <a:gridCol w="2565808">
                  <a:extLst>
                    <a:ext uri="{9D8B030D-6E8A-4147-A177-3AD203B41FA5}">
                      <a16:colId xmlns:a16="http://schemas.microsoft.com/office/drawing/2014/main" val="208618587"/>
                    </a:ext>
                  </a:extLst>
                </a:gridCol>
                <a:gridCol w="2706129">
                  <a:extLst>
                    <a:ext uri="{9D8B030D-6E8A-4147-A177-3AD203B41FA5}">
                      <a16:colId xmlns:a16="http://schemas.microsoft.com/office/drawing/2014/main" val="3036265104"/>
                    </a:ext>
                  </a:extLst>
                </a:gridCol>
                <a:gridCol w="3008120">
                  <a:extLst>
                    <a:ext uri="{9D8B030D-6E8A-4147-A177-3AD203B41FA5}">
                      <a16:colId xmlns:a16="http://schemas.microsoft.com/office/drawing/2014/main" val="1572155159"/>
                    </a:ext>
                  </a:extLst>
                </a:gridCol>
              </a:tblGrid>
              <a:tr h="370840">
                <a:tc>
                  <a:txBody>
                    <a:bodyPr vert="horz" wrap="square"/>
                    <a:lstStyle/>
                    <a:p>
                      <a:pPr algn="l" rtl="0" fontAlgn="ctr"/>
                      <a:r>
                        <a:rPr lang="zh-TW" sz="2000" b="1">
                          <a:effectLst/>
                          <a:latin typeface="標楷體" pitchFamily="65" charset="-120"/>
                          <a:ea typeface="標楷體" panose="03000509000000000000" pitchFamily="65" charset="-120"/>
                        </a:rPr>
                        <a:t>實作</a:t>
                      </a:r>
                    </a:p>
                  </a:txBody>
                  <a:tcPr marL="47625" marR="47625" marT="47625" marB="47625" anchor="ctr"/>
                </a:tc>
                <a:tc>
                  <a:txBody>
                    <a:bodyPr vert="horz" wrap="square"/>
                    <a:lstStyle/>
                    <a:p>
                      <a:pPr algn="l" rtl="0" fontAlgn="ctr"/>
                      <a:r>
                        <a:rPr lang="zh-TW" sz="2000" b="1">
                          <a:effectLst/>
                          <a:latin typeface="標楷體" pitchFamily="65" charset="-120"/>
                          <a:ea typeface="標楷體" panose="03000509000000000000" pitchFamily="65" charset="-120"/>
                        </a:rPr>
                        <a:t>非遮蔽雙絞線</a:t>
                      </a:r>
                    </a:p>
                  </a:txBody>
                  <a:tcPr marL="47625" marR="47625" marT="47625" marB="47625" anchor="ctr"/>
                </a:tc>
                <a:tc>
                  <a:txBody>
                    <a:bodyPr vert="horz" wrap="square"/>
                    <a:lstStyle/>
                    <a:p>
                      <a:pPr algn="l" rtl="0" fontAlgn="ctr"/>
                      <a:r>
                        <a:rPr lang="zh-TW" sz="2000" b="1">
                          <a:effectLst/>
                          <a:latin typeface="標楷體" pitchFamily="65" charset="-120"/>
                          <a:ea typeface="標楷體" panose="03000509000000000000" pitchFamily="65" charset="-120"/>
                        </a:rPr>
                        <a:t>光纖電纜</a:t>
                      </a:r>
                    </a:p>
                  </a:txBody>
                  <a:tcPr marL="47625" marR="47625" marT="47625" marB="47625" anchor="ctr"/>
                </a:tc>
                <a:extLst>
                  <a:ext uri="{0D108BD9-81ED-4DB2-BD59-A6C34878D82A}">
                    <a16:rowId xmlns:a16="http://schemas.microsoft.com/office/drawing/2014/main" val="2863137053"/>
                  </a:ext>
                </a:extLst>
              </a:tr>
              <a:tr h="370840">
                <a:tc>
                  <a:txBody>
                    <a:bodyPr vert="horz" wrap="square"/>
                    <a:lstStyle/>
                    <a:p>
                      <a:pPr rtl="0" fontAlgn="ctr"/>
                      <a:r>
                        <a:rPr lang="zh-TW" sz="2000" b="0">
                          <a:solidFill>
                            <a:srgbClr val="000000"/>
                          </a:solidFill>
                          <a:effectLst/>
                          <a:latin typeface="標楷體" pitchFamily="65" charset="-120"/>
                          <a:ea typeface="標楷體" panose="03000509000000000000" pitchFamily="65" charset="-120"/>
                        </a:rPr>
                        <a:t>支援的頻寬</a:t>
                      </a:r>
                    </a:p>
                  </a:txBody>
                  <a:tcPr marL="47625" marR="47625" marT="47625" marB="47625" anchor="ctr"/>
                </a:tc>
                <a:tc>
                  <a:txBody>
                    <a:bodyPr vert="horz" wrap="square"/>
                    <a:lstStyle/>
                    <a:p>
                      <a:pPr rtl="0" fontAlgn="ctr"/>
                      <a:r>
                        <a:rPr lang="zh-TW" sz="2000" b="0">
                          <a:solidFill>
                            <a:srgbClr val="000000"/>
                          </a:solidFill>
                          <a:effectLst/>
                          <a:latin typeface="標楷體" pitchFamily="65" charset="-120"/>
                          <a:ea typeface="標楷體" panose="03000509000000000000" pitchFamily="65" charset="-120"/>
                        </a:rPr>
                        <a:t>每秒 10 Mb/s-10 Gb/s</a:t>
                      </a:r>
                    </a:p>
                  </a:txBody>
                  <a:tcPr marL="47625" marR="47625" marT="47625" marB="47625" anchor="ctr"/>
                </a:tc>
                <a:tc>
                  <a:txBody>
                    <a:bodyPr vert="horz" wrap="square"/>
                    <a:lstStyle/>
                    <a:p>
                      <a:pPr rtl="0" fontAlgn="ctr"/>
                      <a:r>
                        <a:rPr lang="zh-TW" sz="2000" b="0">
                          <a:solidFill>
                            <a:srgbClr val="000000"/>
                          </a:solidFill>
                          <a:effectLst/>
                          <a:latin typeface="標楷體" pitchFamily="65" charset="-120"/>
                          <a:ea typeface="標楷體" panose="03000509000000000000" pitchFamily="65" charset="-120"/>
                        </a:rPr>
                        <a:t>每秒 10 Mb/s-10 Gb/s</a:t>
                      </a:r>
                    </a:p>
                  </a:txBody>
                  <a:tcPr marL="47625" marR="47625" marT="47625" marB="47625" anchor="ctr"/>
                </a:tc>
                <a:extLst>
                  <a:ext uri="{0D108BD9-81ED-4DB2-BD59-A6C34878D82A}">
                    <a16:rowId xmlns:a16="http://schemas.microsoft.com/office/drawing/2014/main" val="3114237156"/>
                  </a:ext>
                </a:extLst>
              </a:tr>
              <a:tr h="370840">
                <a:tc>
                  <a:txBody>
                    <a:bodyPr vert="horz" wrap="square"/>
                    <a:lstStyle/>
                    <a:p>
                      <a:pPr rtl="0" fontAlgn="ctr"/>
                      <a:r>
                        <a:rPr lang="zh-TW" sz="2000" b="0">
                          <a:solidFill>
                            <a:srgbClr val="000000"/>
                          </a:solidFill>
                          <a:effectLst/>
                          <a:latin typeface="標楷體" pitchFamily="65" charset="-120"/>
                          <a:ea typeface="標楷體" panose="03000509000000000000" pitchFamily="65" charset="-120"/>
                        </a:rPr>
                        <a:t>距離</a:t>
                      </a:r>
                    </a:p>
                  </a:txBody>
                  <a:tcPr marL="47625" marR="47625" marT="47625" marB="47625" anchor="ctr"/>
                </a:tc>
                <a:tc>
                  <a:txBody>
                    <a:bodyPr vert="horz" wrap="square"/>
                    <a:lstStyle/>
                    <a:p>
                      <a:pPr rtl="0" fontAlgn="ctr"/>
                      <a:r>
                        <a:rPr lang="zh-TW" sz="2000" b="0">
                          <a:solidFill>
                            <a:srgbClr val="000000"/>
                          </a:solidFill>
                          <a:effectLst/>
                          <a:latin typeface="標楷體" pitchFamily="65" charset="-120"/>
                          <a:ea typeface="標楷體" panose="03000509000000000000" pitchFamily="65" charset="-120"/>
                        </a:rPr>
                        <a:t>相對較短（1-100 公尺）</a:t>
                      </a:r>
                    </a:p>
                  </a:txBody>
                  <a:tcPr marL="47625" marR="47625" marT="47625" marB="47625" anchor="ctr"/>
                </a:tc>
                <a:tc>
                  <a:txBody>
                    <a:bodyPr vert="horz" wrap="square"/>
                    <a:lstStyle/>
                    <a:p>
                      <a:pPr rtl="0" fontAlgn="ctr"/>
                      <a:r>
                        <a:rPr lang="zh-TW" sz="2000" b="0">
                          <a:solidFill>
                            <a:srgbClr val="000000"/>
                          </a:solidFill>
                          <a:effectLst/>
                          <a:latin typeface="標楷體" pitchFamily="65" charset="-120"/>
                          <a:ea typeface="標楷體" panose="03000509000000000000" pitchFamily="65" charset="-120"/>
                        </a:rPr>
                        <a:t>相對長度（1-10 萬公尺）</a:t>
                      </a:r>
                    </a:p>
                  </a:txBody>
                  <a:tcPr marL="47625" marR="47625" marT="47625" marB="47625" anchor="ctr"/>
                </a:tc>
                <a:extLst>
                  <a:ext uri="{0D108BD9-81ED-4DB2-BD59-A6C34878D82A}">
                    <a16:rowId xmlns:a16="http://schemas.microsoft.com/office/drawing/2014/main" val="2135285250"/>
                  </a:ext>
                </a:extLst>
              </a:tr>
              <a:tr h="370840">
                <a:tc>
                  <a:txBody>
                    <a:bodyPr vert="horz" wrap="square"/>
                    <a:lstStyle/>
                    <a:p>
                      <a:pPr rtl="0" fontAlgn="ctr"/>
                      <a:r>
                        <a:rPr lang="zh-TW" sz="2000" b="0">
                          <a:solidFill>
                            <a:srgbClr val="000000"/>
                          </a:solidFill>
                          <a:effectLst/>
                          <a:latin typeface="標楷體" pitchFamily="65" charset="-120"/>
                          <a:ea typeface="標楷體" panose="03000509000000000000" pitchFamily="65" charset="-120"/>
                        </a:rPr>
                        <a:t>EMI 和 RFI 的免疫能力</a:t>
                      </a:r>
                    </a:p>
                  </a:txBody>
                  <a:tcPr marL="47625" marR="47625" marT="47625" marB="47625" anchor="ctr"/>
                </a:tc>
                <a:tc>
                  <a:txBody>
                    <a:bodyPr vert="horz" wrap="square"/>
                    <a:lstStyle/>
                    <a:p>
                      <a:pPr rtl="0" fontAlgn="ctr"/>
                      <a:r>
                        <a:rPr lang="zh-TW" sz="2000" b="0">
                          <a:solidFill>
                            <a:srgbClr val="000000"/>
                          </a:solidFill>
                          <a:effectLst/>
                          <a:latin typeface="標楷體" pitchFamily="65" charset="-120"/>
                          <a:ea typeface="標楷體" panose="03000509000000000000" pitchFamily="65" charset="-120"/>
                        </a:rPr>
                        <a:t>低</a:t>
                      </a:r>
                    </a:p>
                  </a:txBody>
                  <a:tcPr marL="47625" marR="47625" marT="47625" marB="47625" anchor="ctr"/>
                </a:tc>
                <a:tc>
                  <a:txBody>
                    <a:bodyPr vert="horz" wrap="square"/>
                    <a:lstStyle/>
                    <a:p>
                      <a:pPr rtl="0" fontAlgn="ctr"/>
                      <a:r>
                        <a:rPr lang="zh-TW" sz="2000" b="0">
                          <a:solidFill>
                            <a:srgbClr val="000000"/>
                          </a:solidFill>
                          <a:effectLst/>
                          <a:latin typeface="標楷體" pitchFamily="65" charset="-120"/>
                          <a:ea typeface="標楷體" panose="03000509000000000000" pitchFamily="65" charset="-120"/>
                        </a:rPr>
                        <a:t>高（完全免疫）</a:t>
                      </a:r>
                    </a:p>
                  </a:txBody>
                  <a:tcPr marL="47625" marR="47625" marT="47625" marB="47625" anchor="ctr"/>
                </a:tc>
                <a:extLst>
                  <a:ext uri="{0D108BD9-81ED-4DB2-BD59-A6C34878D82A}">
                    <a16:rowId xmlns:a16="http://schemas.microsoft.com/office/drawing/2014/main" val="2960717250"/>
                  </a:ext>
                </a:extLst>
              </a:tr>
              <a:tr h="370840">
                <a:tc>
                  <a:txBody>
                    <a:bodyPr vert="horz" wrap="square"/>
                    <a:lstStyle/>
                    <a:p>
                      <a:pPr rtl="0" fontAlgn="ctr"/>
                      <a:r>
                        <a:rPr lang="zh-TW" sz="2000" b="0">
                          <a:solidFill>
                            <a:srgbClr val="000000"/>
                          </a:solidFill>
                          <a:effectLst/>
                          <a:latin typeface="標楷體" pitchFamily="65" charset="-120"/>
                          <a:ea typeface="標楷體" panose="03000509000000000000" pitchFamily="65" charset="-120"/>
                        </a:rPr>
                        <a:t>對電氣危險的免疫</a:t>
                      </a:r>
                    </a:p>
                  </a:txBody>
                  <a:tcPr marL="47625" marR="47625" marT="47625" marB="47625" anchor="ctr"/>
                </a:tc>
                <a:tc>
                  <a:txBody>
                    <a:bodyPr vert="horz" wrap="square"/>
                    <a:lstStyle/>
                    <a:p>
                      <a:pPr rtl="0" fontAlgn="ctr"/>
                      <a:r>
                        <a:rPr lang="zh-TW" sz="2000" b="0">
                          <a:solidFill>
                            <a:srgbClr val="000000"/>
                          </a:solidFill>
                          <a:effectLst/>
                          <a:latin typeface="標楷體" pitchFamily="65" charset="-120"/>
                          <a:ea typeface="標楷體" panose="03000509000000000000" pitchFamily="65" charset="-120"/>
                        </a:rPr>
                        <a:t>低</a:t>
                      </a:r>
                    </a:p>
                  </a:txBody>
                  <a:tcPr marL="47625" marR="47625" marT="47625" marB="47625" anchor="ctr"/>
                </a:tc>
                <a:tc>
                  <a:txBody>
                    <a:bodyPr vert="horz" wrap="square"/>
                    <a:lstStyle/>
                    <a:p>
                      <a:pPr rtl="0" fontAlgn="ctr"/>
                      <a:r>
                        <a:rPr lang="zh-TW" sz="2000" b="0">
                          <a:solidFill>
                            <a:srgbClr val="000000"/>
                          </a:solidFill>
                          <a:effectLst/>
                          <a:latin typeface="標楷體" pitchFamily="65" charset="-120"/>
                          <a:ea typeface="標楷體" panose="03000509000000000000" pitchFamily="65" charset="-120"/>
                        </a:rPr>
                        <a:t>高（完全抵抗）</a:t>
                      </a:r>
                    </a:p>
                  </a:txBody>
                  <a:tcPr marL="47625" marR="47625" marT="47625" marB="47625" anchor="ctr"/>
                </a:tc>
                <a:extLst>
                  <a:ext uri="{0D108BD9-81ED-4DB2-BD59-A6C34878D82A}">
                    <a16:rowId xmlns:a16="http://schemas.microsoft.com/office/drawing/2014/main" val="2027643397"/>
                  </a:ext>
                </a:extLst>
              </a:tr>
              <a:tr h="370840">
                <a:tc>
                  <a:txBody>
                    <a:bodyPr vert="horz" wrap="square"/>
                    <a:lstStyle/>
                    <a:p>
                      <a:pPr rtl="0" fontAlgn="ctr"/>
                      <a:r>
                        <a:rPr lang="zh-TW" sz="2000" b="0">
                          <a:solidFill>
                            <a:srgbClr val="000000"/>
                          </a:solidFill>
                          <a:effectLst/>
                          <a:latin typeface="標楷體" pitchFamily="65" charset="-120"/>
                          <a:ea typeface="標楷體" panose="03000509000000000000" pitchFamily="65" charset="-120"/>
                        </a:rPr>
                        <a:t>介質和連接器成本</a:t>
                      </a:r>
                    </a:p>
                  </a:txBody>
                  <a:tcPr marL="47625" marR="47625" marT="47625" marB="47625" anchor="ctr"/>
                </a:tc>
                <a:tc>
                  <a:txBody>
                    <a:bodyPr vert="horz" wrap="square"/>
                    <a:lstStyle/>
                    <a:p>
                      <a:pPr rtl="0" fontAlgn="ctr"/>
                      <a:r>
                        <a:rPr lang="zh-TW" sz="2000" b="0">
                          <a:solidFill>
                            <a:srgbClr val="000000"/>
                          </a:solidFill>
                          <a:effectLst/>
                          <a:latin typeface="標楷體" pitchFamily="65" charset="-120"/>
                          <a:ea typeface="標楷體" panose="03000509000000000000" pitchFamily="65" charset="-120"/>
                        </a:rPr>
                        <a:t>最低</a:t>
                      </a:r>
                    </a:p>
                  </a:txBody>
                  <a:tcPr marL="47625" marR="47625" marT="47625" marB="47625" anchor="ctr"/>
                </a:tc>
                <a:tc>
                  <a:txBody>
                    <a:bodyPr vert="horz" wrap="square"/>
                    <a:lstStyle/>
                    <a:p>
                      <a:pPr rtl="0" fontAlgn="ctr"/>
                      <a:r>
                        <a:rPr lang="zh-TW" sz="2000" b="0">
                          <a:solidFill>
                            <a:srgbClr val="000000"/>
                          </a:solidFill>
                          <a:effectLst/>
                          <a:latin typeface="標楷體" pitchFamily="65" charset="-120"/>
                          <a:ea typeface="標楷體" panose="03000509000000000000" pitchFamily="65" charset="-120"/>
                        </a:rPr>
                        <a:t>最高</a:t>
                      </a:r>
                    </a:p>
                  </a:txBody>
                  <a:tcPr marL="47625" marR="47625" marT="47625" marB="47625" anchor="ctr"/>
                </a:tc>
                <a:extLst>
                  <a:ext uri="{0D108BD9-81ED-4DB2-BD59-A6C34878D82A}">
                    <a16:rowId xmlns:a16="http://schemas.microsoft.com/office/drawing/2014/main" val="4021883645"/>
                  </a:ext>
                </a:extLst>
              </a:tr>
              <a:tr h="370840">
                <a:tc>
                  <a:txBody>
                    <a:bodyPr vert="horz" wrap="square"/>
                    <a:lstStyle/>
                    <a:p>
                      <a:pPr rtl="0" fontAlgn="ctr"/>
                      <a:r>
                        <a:rPr lang="zh-TW" sz="2000" b="0">
                          <a:solidFill>
                            <a:srgbClr val="000000"/>
                          </a:solidFill>
                          <a:effectLst/>
                          <a:latin typeface="標楷體" pitchFamily="65" charset="-120"/>
                          <a:ea typeface="標楷體" panose="03000509000000000000" pitchFamily="65" charset="-120"/>
                        </a:rPr>
                        <a:t>必要的安裝技能</a:t>
                      </a:r>
                    </a:p>
                  </a:txBody>
                  <a:tcPr marL="47625" marR="47625" marT="47625" marB="47625" anchor="ctr"/>
                </a:tc>
                <a:tc>
                  <a:txBody>
                    <a:bodyPr vert="horz" wrap="square"/>
                    <a:lstStyle/>
                    <a:p>
                      <a:pPr rtl="0" fontAlgn="ctr"/>
                      <a:r>
                        <a:rPr lang="zh-TW" sz="2000" b="0">
                          <a:solidFill>
                            <a:srgbClr val="000000"/>
                          </a:solidFill>
                          <a:effectLst/>
                          <a:latin typeface="標楷體" pitchFamily="65" charset="-120"/>
                          <a:ea typeface="標楷體" panose="03000509000000000000" pitchFamily="65" charset="-120"/>
                        </a:rPr>
                        <a:t>最低</a:t>
                      </a:r>
                    </a:p>
                  </a:txBody>
                  <a:tcPr marL="47625" marR="47625" marT="47625" marB="47625" anchor="ctr"/>
                </a:tc>
                <a:tc>
                  <a:txBody>
                    <a:bodyPr vert="horz" wrap="square"/>
                    <a:lstStyle/>
                    <a:p>
                      <a:pPr rtl="0" fontAlgn="ctr"/>
                      <a:r>
                        <a:rPr lang="zh-TW" sz="2000" b="0">
                          <a:solidFill>
                            <a:srgbClr val="000000"/>
                          </a:solidFill>
                          <a:effectLst/>
                          <a:latin typeface="標楷體" pitchFamily="65" charset="-120"/>
                          <a:ea typeface="標楷體" panose="03000509000000000000" pitchFamily="65" charset="-120"/>
                        </a:rPr>
                        <a:t>最高</a:t>
                      </a:r>
                    </a:p>
                  </a:txBody>
                  <a:tcPr marL="47625" marR="47625" marT="47625" marB="47625" anchor="ctr"/>
                </a:tc>
                <a:extLst>
                  <a:ext uri="{0D108BD9-81ED-4DB2-BD59-A6C34878D82A}">
                    <a16:rowId xmlns:a16="http://schemas.microsoft.com/office/drawing/2014/main" val="1856916499"/>
                  </a:ext>
                </a:extLst>
              </a:tr>
              <a:tr h="370840">
                <a:tc>
                  <a:txBody>
                    <a:bodyPr vert="horz" wrap="square"/>
                    <a:lstStyle/>
                    <a:p>
                      <a:pPr rtl="0" fontAlgn="ctr"/>
                      <a:r>
                        <a:rPr lang="zh-TW" sz="2000" b="0">
                          <a:solidFill>
                            <a:srgbClr val="000000"/>
                          </a:solidFill>
                          <a:effectLst/>
                          <a:latin typeface="標楷體" pitchFamily="65" charset="-120"/>
                          <a:ea typeface="標楷體" panose="03000509000000000000" pitchFamily="65" charset="-120"/>
                        </a:rPr>
                        <a:t>安全須知</a:t>
                      </a:r>
                    </a:p>
                  </a:txBody>
                  <a:tcPr marL="47625" marR="47625" marT="47625" marB="47625" anchor="ctr"/>
                </a:tc>
                <a:tc>
                  <a:txBody>
                    <a:bodyPr vert="horz" wrap="square"/>
                    <a:lstStyle/>
                    <a:p>
                      <a:pPr rtl="0" fontAlgn="ctr"/>
                      <a:r>
                        <a:rPr lang="zh-TW" sz="2000" b="0">
                          <a:solidFill>
                            <a:srgbClr val="000000"/>
                          </a:solidFill>
                          <a:effectLst/>
                          <a:latin typeface="標楷體" pitchFamily="65" charset="-120"/>
                          <a:ea typeface="標楷體" panose="03000509000000000000" pitchFamily="65" charset="-120"/>
                        </a:rPr>
                        <a:t>最低</a:t>
                      </a:r>
                    </a:p>
                  </a:txBody>
                  <a:tcPr marL="47625" marR="47625" marT="47625" marB="47625" anchor="ctr"/>
                </a:tc>
                <a:tc>
                  <a:txBody>
                    <a:bodyPr vert="horz" wrap="square"/>
                    <a:lstStyle/>
                    <a:p>
                      <a:pPr rtl="0" fontAlgn="ctr"/>
                      <a:r>
                        <a:rPr lang="zh-TW" sz="2000" b="0">
                          <a:solidFill>
                            <a:srgbClr val="000000"/>
                          </a:solidFill>
                          <a:effectLst/>
                          <a:latin typeface="標楷體" pitchFamily="65" charset="-120"/>
                          <a:ea typeface="標楷體" panose="03000509000000000000" pitchFamily="65" charset="-120"/>
                        </a:rPr>
                        <a:t>最高</a:t>
                      </a:r>
                    </a:p>
                  </a:txBody>
                  <a:tcPr marL="47625" marR="47625" marT="47625" marB="47625" anchor="ctr"/>
                </a:tc>
                <a:extLst>
                  <a:ext uri="{0D108BD9-81ED-4DB2-BD59-A6C34878D82A}">
                    <a16:rowId xmlns:a16="http://schemas.microsoft.com/office/drawing/2014/main" val="1497517308"/>
                  </a:ext>
                </a:extLst>
              </a:tr>
            </a:tbl>
          </a:graphicData>
        </a:graphic>
      </p:graphicFrame>
      <p:sp>
        <p:nvSpPr>
          <p:cNvPr id="2" name="投影片編號版面配置區 1"/>
          <p:cNvSpPr>
            <a:spLocks noGrp="1"/>
          </p:cNvSpPr>
          <p:nvPr>
            <p:ph type="sldNum" sz="quarter" idx="12"/>
          </p:nvPr>
        </p:nvSpPr>
        <p:spPr/>
        <p:txBody>
          <a:bodyPr/>
          <a:lstStyle/>
          <a:p>
            <a:fld id="{4FAB73BC-B049-4115-A692-8D63A059BFB8}" type="slidenum">
              <a:rPr lang="en-US" smtClean="0"/>
              <a:t>153</a:t>
            </a:fld>
            <a:endParaRPr lang="en-US"/>
          </a:p>
        </p:txBody>
      </p:sp>
    </p:spTree>
    <p:extLst>
      <p:ext uri="{BB962C8B-B14F-4D97-AF65-F5344CB8AC3E}">
        <p14:creationId xmlns:p14="http://schemas.microsoft.com/office/powerpoint/2010/main" val="165169473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154.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p:spPr>
        <p:txBody>
          <a:bodyPr>
            <a:normAutofit/>
          </a:bodyPr>
          <a:lstStyle/>
          <a:p>
            <a:pPr rtl="0"/>
            <a:r>
              <a:rPr lang="en-US" altLang="zh-TW" smtClean="0"/>
              <a:t>4.6</a:t>
            </a:r>
            <a:r>
              <a:rPr lang="zh-TW" altLang="en-US" smtClean="0"/>
              <a:t>無線</a:t>
            </a:r>
            <a:r>
              <a:rPr lang="zh-TW" altLang="en-US"/>
              <a:t>介質</a:t>
            </a:r>
            <a:r>
              <a:rPr lang="en-US" altLang="zh-TW"/>
              <a:t>-</a:t>
            </a:r>
            <a:r>
              <a:rPr lang="zh-TW" altLang="en-US"/>
              <a:t>無線介質</a:t>
            </a:r>
            <a:r>
              <a:rPr lang="zh-TW" altLang="en-US" b="1"/>
              <a:t>內</a:t>
            </a:r>
            <a:r>
              <a:rPr lang="zh-TW" altLang="en-US"/>
              <a:t>容</a:t>
            </a:r>
          </a:p>
        </p:txBody>
      </p:sp>
      <p:sp>
        <p:nvSpPr>
          <p:cNvPr id="5" name="Content Placeholder 4">
            <a:extLst>
              <a:ext uri="{FF2B5EF4-FFF2-40B4-BE49-F238E27FC236}">
                <a16:creationId xmlns:a16="http://schemas.microsoft.com/office/drawing/2014/main" id="{7FC66286-CFA0-104C-B29B-89853AF732B7}"/>
              </a:ext>
            </a:extLst>
          </p:cNvPr>
          <p:cNvSpPr>
            <a:spLocks noGrp="1"/>
          </p:cNvSpPr>
          <p:nvPr>
            <p:ph idx="1"/>
          </p:nvPr>
        </p:nvSpPr>
        <p:spPr>
          <a:xfrm>
            <a:off x="474662" y="1589087"/>
            <a:ext cx="8280057" cy="3934431"/>
          </a:xfrm>
        </p:spPr>
        <p:txBody>
          <a:bodyPr/>
          <a:lstStyle/>
          <a:p>
            <a:pPr marL="0" indent="0" algn="l"/>
            <a:r>
              <a:rPr lang="zh-TW" altLang="en-US">
                <a:solidFill>
                  <a:srgbClr val="000000"/>
                </a:solidFill>
              </a:rPr>
              <a:t>它攜帶表示使用無線電或微波頻率二進位制數字的電磁訊號。這提供了最佳的行動性選項。無線連線號碼持續增加。</a:t>
            </a:r>
          </a:p>
          <a:p>
            <a:pPr marL="0" indent="0" algn="l"/>
            <a:endParaRPr lang="en-US">
              <a:solidFill>
                <a:srgbClr val="000000"/>
              </a:solidFill>
            </a:endParaRPr>
          </a:p>
          <a:p>
            <a:pPr marL="0" indent="0" algn="l"/>
            <a:r>
              <a:rPr lang="zh-TW" altLang="en-US">
                <a:solidFill>
                  <a:srgbClr val="000000"/>
                </a:solidFill>
              </a:rPr>
              <a:t>無線的一些限制：</a:t>
            </a:r>
          </a:p>
          <a:p>
            <a:pPr marL="358826" lvl="1" indent="-285743">
              <a:buFont typeface="Arial" panose="020b0604020202020204" pitchFamily="34" charset="0"/>
              <a:buChar char="•"/>
            </a:pPr>
            <a:r>
              <a:rPr lang="zh-TW" altLang="en-US" sz="2000" b="1">
                <a:solidFill>
                  <a:srgbClr val="000000"/>
                </a:solidFill>
              </a:rPr>
              <a:t>涵蓋範圍區域</a:t>
            </a:r>
            <a:r>
              <a:rPr lang="zh-TW" altLang="en-US" sz="2000">
                <a:solidFill>
                  <a:srgbClr val="000000"/>
                </a:solidFill>
              </a:rPr>
              <a:t> </a:t>
            </a:r>
            <a:r>
              <a:rPr lang="en-US" altLang="zh-TW" sz="2000">
                <a:solidFill>
                  <a:srgbClr val="000000"/>
                </a:solidFill>
              </a:rPr>
              <a:t>-</a:t>
            </a:r>
            <a:r>
              <a:rPr lang="zh-TW" altLang="en-US" sz="2000">
                <a:solidFill>
                  <a:srgbClr val="000000"/>
                </a:solidFill>
              </a:rPr>
              <a:t>有效涵蓋範圍可能會受到部署位置的實體特性的影響。 </a:t>
            </a:r>
          </a:p>
          <a:p>
            <a:pPr marL="358826" lvl="1" indent="-285743">
              <a:buFont typeface="Arial" panose="020b0604020202020204" pitchFamily="34" charset="0"/>
              <a:buChar char="•"/>
            </a:pPr>
            <a:r>
              <a:rPr lang="zh-TW" altLang="en-US" sz="2000" b="1">
                <a:solidFill>
                  <a:srgbClr val="000000"/>
                </a:solidFill>
              </a:rPr>
              <a:t>干擾</a:t>
            </a:r>
            <a:r>
              <a:rPr lang="zh-TW" altLang="en-US" sz="2000">
                <a:solidFill>
                  <a:srgbClr val="000000"/>
                </a:solidFill>
              </a:rPr>
              <a:t> </a:t>
            </a:r>
            <a:r>
              <a:rPr lang="en-US" altLang="zh-TW" sz="2000">
                <a:solidFill>
                  <a:srgbClr val="000000"/>
                </a:solidFill>
              </a:rPr>
              <a:t>-</a:t>
            </a:r>
            <a:r>
              <a:rPr lang="zh-TW" altLang="en-US" sz="2000">
                <a:solidFill>
                  <a:srgbClr val="000000"/>
                </a:solidFill>
              </a:rPr>
              <a:t>無線容易受到干擾，可能會受到許多常見的裝置干擾。 </a:t>
            </a:r>
          </a:p>
          <a:p>
            <a:pPr marL="358826" lvl="1" indent="-285743">
              <a:buFont typeface="Arial" panose="020b0604020202020204" pitchFamily="34" charset="0"/>
              <a:buChar char="•"/>
            </a:pPr>
            <a:r>
              <a:rPr lang="zh-TW" altLang="en-US" sz="2000" b="1">
                <a:solidFill>
                  <a:srgbClr val="000000"/>
                </a:solidFill>
              </a:rPr>
              <a:t>安全</a:t>
            </a:r>
            <a:r>
              <a:rPr lang="zh-TW" altLang="en-US" sz="2000">
                <a:solidFill>
                  <a:srgbClr val="000000"/>
                </a:solidFill>
              </a:rPr>
              <a:t> </a:t>
            </a:r>
            <a:r>
              <a:rPr lang="en-US" altLang="zh-TW" sz="2000">
                <a:solidFill>
                  <a:srgbClr val="000000"/>
                </a:solidFill>
              </a:rPr>
              <a:t>-</a:t>
            </a:r>
            <a:r>
              <a:rPr lang="zh-TW" altLang="en-US" sz="2000">
                <a:solidFill>
                  <a:srgbClr val="000000"/>
                </a:solidFill>
              </a:rPr>
              <a:t>無線通訊覆蓋範圍需要介質的實體鏈沒有訪問，所以任何人都可以訪問傳輸。 </a:t>
            </a:r>
          </a:p>
          <a:p>
            <a:pPr marL="358826" lvl="1" indent="-285743">
              <a:buFont typeface="Arial" panose="020b0604020202020204" pitchFamily="34" charset="0"/>
              <a:buChar char="•"/>
            </a:pPr>
            <a:r>
              <a:rPr lang="zh-TW" altLang="en-US" sz="2000" b="1">
                <a:solidFill>
                  <a:srgbClr val="000000"/>
                </a:solidFill>
              </a:rPr>
              <a:t>共享介質</a:t>
            </a:r>
            <a:r>
              <a:rPr lang="zh-TW" altLang="en-US" sz="2000">
                <a:solidFill>
                  <a:srgbClr val="000000"/>
                </a:solidFill>
              </a:rPr>
              <a:t> </a:t>
            </a:r>
            <a:r>
              <a:rPr lang="en-US" altLang="zh-TW" sz="2000">
                <a:solidFill>
                  <a:srgbClr val="000000"/>
                </a:solidFill>
              </a:rPr>
              <a:t>-</a:t>
            </a:r>
            <a:r>
              <a:rPr lang="zh-TW" altLang="en-US" sz="2000">
                <a:solidFill>
                  <a:srgbClr val="000000"/>
                </a:solidFill>
              </a:rPr>
              <a:t>無線區域網路在半雙工操作，這意味著只有一個設備可以發送或接收一次。許多使用者同時存取 </a:t>
            </a:r>
            <a:r>
              <a:rPr lang="en-US" altLang="zh-TW" sz="2000">
                <a:solidFill>
                  <a:srgbClr val="000000"/>
                </a:solidFill>
              </a:rPr>
              <a:t>WLAN </a:t>
            </a:r>
            <a:r>
              <a:rPr lang="zh-TW" altLang="en-US" sz="2000">
                <a:solidFill>
                  <a:srgbClr val="000000"/>
                </a:solidFill>
              </a:rPr>
              <a:t>會導致每個使用者的頻寬減少。 </a:t>
            </a:r>
          </a:p>
        </p:txBody>
      </p:sp>
      <p:sp>
        <p:nvSpPr>
          <p:cNvPr id="2" name="投影片編號版面配置區 1"/>
          <p:cNvSpPr>
            <a:spLocks noGrp="1"/>
          </p:cNvSpPr>
          <p:nvPr>
            <p:ph type="sldNum" sz="quarter" idx="12"/>
          </p:nvPr>
        </p:nvSpPr>
        <p:spPr/>
        <p:txBody>
          <a:bodyPr/>
          <a:lstStyle/>
          <a:p>
            <a:fld id="{4FAB73BC-B049-4115-A692-8D63A059BFB8}" type="slidenum">
              <a:rPr lang="en-US" smtClean="0"/>
              <a:t>154</a:t>
            </a:fld>
            <a:endParaRPr lang="en-US"/>
          </a:p>
        </p:txBody>
      </p:sp>
    </p:spTree>
    <p:extLst>
      <p:ext uri="{BB962C8B-B14F-4D97-AF65-F5344CB8AC3E}">
        <p14:creationId xmlns:p14="http://schemas.microsoft.com/office/powerpoint/2010/main" val="122818689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155.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p:spPr>
        <p:txBody>
          <a:bodyPr>
            <a:normAutofit/>
          </a:bodyPr>
          <a:lstStyle/>
          <a:p>
            <a:r>
              <a:rPr lang="en-US" altLang="zh-TW"/>
              <a:t>4.6</a:t>
            </a:r>
            <a:r>
              <a:rPr lang="zh-TW" altLang="en-US" smtClean="0"/>
              <a:t>無線</a:t>
            </a:r>
            <a:r>
              <a:rPr lang="zh-TW" altLang="en-US"/>
              <a:t>介質</a:t>
            </a:r>
            <a:r>
              <a:rPr lang="en-US" altLang="zh-TW"/>
              <a:t>-</a:t>
            </a:r>
            <a:r>
              <a:rPr lang="zh-TW" altLang="en-US"/>
              <a:t>無線介質類型</a:t>
            </a:r>
          </a:p>
        </p:txBody>
      </p:sp>
      <p:sp>
        <p:nvSpPr>
          <p:cNvPr id="4" name="Content Placeholder 3">
            <a:extLst>
              <a:ext uri="{FF2B5EF4-FFF2-40B4-BE49-F238E27FC236}">
                <a16:creationId xmlns:a16="http://schemas.microsoft.com/office/drawing/2014/main" id="{47C98538-A3BD-9F47-9419-316666EE7D5D}"/>
              </a:ext>
            </a:extLst>
          </p:cNvPr>
          <p:cNvSpPr>
            <a:spLocks noGrp="1"/>
          </p:cNvSpPr>
          <p:nvPr>
            <p:ph idx="1"/>
          </p:nvPr>
        </p:nvSpPr>
        <p:spPr>
          <a:xfrm>
            <a:off x="474663" y="1513674"/>
            <a:ext cx="8424241" cy="4094687"/>
          </a:xfrm>
        </p:spPr>
        <p:txBody>
          <a:bodyPr/>
          <a:lstStyle/>
          <a:p>
            <a:pPr marL="0" algn="l">
              <a:spcBef>
                <a:spcPct val="0"/>
              </a:spcBef>
            </a:pPr>
            <a:r>
              <a:rPr lang="en-US" altLang="zh-TW">
                <a:solidFill>
                  <a:srgbClr val="000000"/>
                </a:solidFill>
              </a:rPr>
              <a:t>IEEE </a:t>
            </a:r>
            <a:r>
              <a:rPr lang="zh-TW" altLang="en-US">
                <a:solidFill>
                  <a:srgbClr val="000000"/>
                </a:solidFill>
              </a:rPr>
              <a:t>和電信業界無線資料通訊標準</a:t>
            </a:r>
          </a:p>
          <a:p>
            <a:pPr marL="0" algn="l">
              <a:spcBef>
                <a:spcPct val="0"/>
              </a:spcBef>
            </a:pPr>
            <a:r>
              <a:rPr lang="zh-TW" altLang="en-US">
                <a:solidFill>
                  <a:srgbClr val="000000"/>
                </a:solidFill>
              </a:rPr>
              <a:t>涵蓋資料連結和實體層。在每個這些標準，實體層</a:t>
            </a:r>
          </a:p>
          <a:p>
            <a:pPr marL="0" algn="l">
              <a:spcBef>
                <a:spcPct val="0"/>
              </a:spcBef>
            </a:pPr>
            <a:r>
              <a:rPr lang="zh-TW" altLang="en-US">
                <a:solidFill>
                  <a:srgbClr val="000000"/>
                </a:solidFill>
              </a:rPr>
              <a:t>規格</a:t>
            </a:r>
            <a:r>
              <a:rPr lang="en-US" altLang="zh-TW">
                <a:solidFill>
                  <a:srgbClr val="000000"/>
                </a:solidFill>
              </a:rPr>
              <a:t>:</a:t>
            </a:r>
          </a:p>
          <a:p>
            <a:pPr marL="285743" indent="-285743" algn="l">
              <a:buFont typeface="Arial" panose="020b0604020202020204" pitchFamily="34" charset="0"/>
              <a:buChar char="•"/>
            </a:pPr>
            <a:r>
              <a:rPr lang="zh-TW" altLang="en-US">
                <a:solidFill>
                  <a:srgbClr val="000000"/>
                </a:solidFill>
              </a:rPr>
              <a:t>資料到無線電訊號編碼方法</a:t>
            </a:r>
          </a:p>
          <a:p>
            <a:pPr marL="285743" indent="-285743" algn="l">
              <a:buFont typeface="Arial" panose="020b0604020202020204" pitchFamily="34" charset="0"/>
              <a:buChar char="•"/>
            </a:pPr>
            <a:r>
              <a:rPr lang="zh-TW" altLang="en-US">
                <a:solidFill>
                  <a:srgbClr val="000000"/>
                </a:solidFill>
              </a:rPr>
              <a:t>傳輸頻率和功率</a:t>
            </a:r>
          </a:p>
          <a:p>
            <a:pPr marL="285743" indent="-285743" algn="l">
              <a:buFont typeface="Arial" panose="020b0604020202020204" pitchFamily="34" charset="0"/>
              <a:buChar char="•"/>
            </a:pPr>
            <a:r>
              <a:rPr lang="zh-TW" altLang="en-US">
                <a:solidFill>
                  <a:srgbClr val="000000"/>
                </a:solidFill>
              </a:rPr>
              <a:t>訊號接收和解碼需求</a:t>
            </a:r>
          </a:p>
          <a:p>
            <a:pPr marL="285743" indent="-285743" algn="l">
              <a:buFont typeface="Arial" panose="020b0604020202020204" pitchFamily="34" charset="0"/>
              <a:buChar char="•"/>
            </a:pPr>
            <a:r>
              <a:rPr lang="zh-TW" altLang="en-US">
                <a:solidFill>
                  <a:srgbClr val="000000"/>
                </a:solidFill>
              </a:rPr>
              <a:t>天線設計及施工</a:t>
            </a:r>
          </a:p>
          <a:p>
            <a:pPr algn="l"/>
            <a:endParaRPr lang="en-US">
              <a:solidFill>
                <a:srgbClr val="000000"/>
              </a:solidFill>
            </a:endParaRPr>
          </a:p>
          <a:p>
            <a:pPr algn="l" rtl="0"/>
            <a:r>
              <a:rPr lang="zh-TW" altLang="en-US">
                <a:solidFill>
                  <a:srgbClr val="000000"/>
                </a:solidFill>
              </a:rPr>
              <a:t>無線標準</a:t>
            </a:r>
            <a:r>
              <a:rPr lang="en-US" altLang="zh-TW">
                <a:solidFill>
                  <a:srgbClr val="000000"/>
                </a:solidFill>
              </a:rPr>
              <a:t>:</a:t>
            </a:r>
          </a:p>
          <a:p>
            <a:pPr marL="285743" indent="-285743" algn="l">
              <a:buFont typeface="Arial" panose="020b0604020202020204" pitchFamily="34" charset="0"/>
              <a:buChar char="•"/>
            </a:pPr>
            <a:r>
              <a:rPr lang="zh-TW" altLang="en-US" b="1">
                <a:solidFill>
                  <a:srgbClr val="000000"/>
                </a:solidFill>
              </a:rPr>
              <a:t>無線網路（</a:t>
            </a:r>
            <a:r>
              <a:rPr lang="en-US" altLang="zh-TW" b="1">
                <a:solidFill>
                  <a:srgbClr val="000000"/>
                </a:solidFill>
              </a:rPr>
              <a:t>IEEE 802.11</a:t>
            </a:r>
            <a:r>
              <a:rPr lang="zh-TW" altLang="en-US" b="1">
                <a:solidFill>
                  <a:srgbClr val="000000"/>
                </a:solidFill>
              </a:rPr>
              <a:t>） </a:t>
            </a:r>
            <a:r>
              <a:rPr lang="en-US" altLang="zh-TW">
                <a:solidFill>
                  <a:srgbClr val="000000"/>
                </a:solidFill>
              </a:rPr>
              <a:t>-</a:t>
            </a:r>
            <a:r>
              <a:rPr lang="zh-TW" altLang="en-US">
                <a:solidFill>
                  <a:srgbClr val="000000"/>
                </a:solidFill>
              </a:rPr>
              <a:t>無線區域網路（</a:t>
            </a:r>
            <a:r>
              <a:rPr lang="en-US" altLang="zh-TW">
                <a:solidFill>
                  <a:srgbClr val="000000"/>
                </a:solidFill>
              </a:rPr>
              <a:t>WLAN</a:t>
            </a:r>
            <a:r>
              <a:rPr lang="zh-TW" altLang="en-US">
                <a:solidFill>
                  <a:srgbClr val="000000"/>
                </a:solidFill>
              </a:rPr>
              <a:t>）技術</a:t>
            </a:r>
          </a:p>
          <a:p>
            <a:pPr marL="285743" indent="-285743" algn="l">
              <a:buFont typeface="Arial" panose="020b0604020202020204" pitchFamily="34" charset="0"/>
              <a:buChar char="•"/>
            </a:pPr>
            <a:r>
              <a:rPr lang="zh-TW" altLang="en-US" b="1">
                <a:solidFill>
                  <a:srgbClr val="000000"/>
                </a:solidFill>
              </a:rPr>
              <a:t>藍牙 </a:t>
            </a:r>
            <a:r>
              <a:rPr lang="en-US" altLang="zh-TW" b="1">
                <a:solidFill>
                  <a:srgbClr val="000000"/>
                </a:solidFill>
              </a:rPr>
              <a:t>(IEEE 802.15) </a:t>
            </a:r>
            <a:r>
              <a:rPr lang="en-US" altLang="zh-TW">
                <a:solidFill>
                  <a:srgbClr val="000000"/>
                </a:solidFill>
              </a:rPr>
              <a:t>-</a:t>
            </a:r>
            <a:r>
              <a:rPr lang="zh-TW" altLang="en-US">
                <a:solidFill>
                  <a:srgbClr val="000000"/>
                </a:solidFill>
              </a:rPr>
              <a:t>無線個人區域網路 </a:t>
            </a:r>
            <a:r>
              <a:rPr lang="en-US" altLang="zh-TW">
                <a:solidFill>
                  <a:srgbClr val="000000"/>
                </a:solidFill>
              </a:rPr>
              <a:t>(WPAN) </a:t>
            </a:r>
            <a:r>
              <a:rPr lang="zh-TW" altLang="en-US">
                <a:solidFill>
                  <a:srgbClr val="000000"/>
                </a:solidFill>
              </a:rPr>
              <a:t>標準</a:t>
            </a:r>
          </a:p>
          <a:p>
            <a:pPr marL="285743" indent="-285743" algn="l">
              <a:buFont typeface="Arial" panose="020b0604020202020204" pitchFamily="34" charset="0"/>
              <a:buChar char="•"/>
            </a:pPr>
            <a:r>
              <a:rPr lang="en-US" altLang="zh-TW" b="1">
                <a:solidFill>
                  <a:srgbClr val="000000"/>
                </a:solidFill>
              </a:rPr>
              <a:t>WiMAX</a:t>
            </a:r>
            <a:r>
              <a:rPr lang="zh-TW" altLang="en-US" b="1">
                <a:solidFill>
                  <a:srgbClr val="000000"/>
                </a:solidFill>
              </a:rPr>
              <a:t>（</a:t>
            </a:r>
            <a:r>
              <a:rPr lang="en-US" altLang="zh-TW" b="1">
                <a:solidFill>
                  <a:srgbClr val="000000"/>
                </a:solidFill>
              </a:rPr>
              <a:t>IEEE 802.16</a:t>
            </a:r>
            <a:r>
              <a:rPr lang="zh-TW" altLang="en-US" b="1">
                <a:solidFill>
                  <a:srgbClr val="000000"/>
                </a:solidFill>
              </a:rPr>
              <a:t>） </a:t>
            </a:r>
            <a:r>
              <a:rPr lang="en-US" altLang="zh-TW">
                <a:solidFill>
                  <a:srgbClr val="000000"/>
                </a:solidFill>
              </a:rPr>
              <a:t>-</a:t>
            </a:r>
            <a:r>
              <a:rPr lang="zh-TW" altLang="en-US">
                <a:solidFill>
                  <a:srgbClr val="000000"/>
                </a:solidFill>
              </a:rPr>
              <a:t>使用一個點到多點拓樸提供寬帶無線接入</a:t>
            </a:r>
          </a:p>
          <a:p>
            <a:pPr marL="285743" indent="-285743" algn="l">
              <a:buFont typeface="Arial" panose="020b0604020202020204" pitchFamily="34" charset="0"/>
              <a:buChar char="•"/>
            </a:pPr>
            <a:r>
              <a:rPr lang="en-US" altLang="zh-TW" b="1">
                <a:solidFill>
                  <a:srgbClr val="000000"/>
                </a:solidFill>
              </a:rPr>
              <a:t>Zigbee (IEEE 802.15.4) </a:t>
            </a:r>
            <a:r>
              <a:rPr lang="en-US" altLang="zh-TW">
                <a:solidFill>
                  <a:srgbClr val="000000"/>
                </a:solidFill>
              </a:rPr>
              <a:t>-</a:t>
            </a:r>
            <a:r>
              <a:rPr lang="zh-TW" altLang="en-US">
                <a:solidFill>
                  <a:srgbClr val="000000"/>
                </a:solidFill>
              </a:rPr>
              <a:t>低資料速率、低功耗通訊，主要用於物聯網 </a:t>
            </a:r>
            <a:r>
              <a:rPr lang="en-US" altLang="zh-TW">
                <a:solidFill>
                  <a:srgbClr val="000000"/>
                </a:solidFill>
              </a:rPr>
              <a:t>(IoT) </a:t>
            </a:r>
            <a:r>
              <a:rPr lang="zh-TW" altLang="en-US">
                <a:solidFill>
                  <a:srgbClr val="000000"/>
                </a:solidFill>
              </a:rPr>
              <a:t>應用</a:t>
            </a:r>
          </a:p>
        </p:txBody>
      </p:sp>
      <p:sp>
        <p:nvSpPr>
          <p:cNvPr id="2" name="投影片編號版面配置區 1"/>
          <p:cNvSpPr>
            <a:spLocks noGrp="1"/>
          </p:cNvSpPr>
          <p:nvPr>
            <p:ph type="sldNum" sz="quarter" idx="12"/>
          </p:nvPr>
        </p:nvSpPr>
        <p:spPr/>
        <p:txBody>
          <a:bodyPr/>
          <a:lstStyle/>
          <a:p>
            <a:fld id="{4FAB73BC-B049-4115-A692-8D63A059BFB8}" type="slidenum">
              <a:rPr lang="en-US" smtClean="0"/>
              <a:t>155</a:t>
            </a:fld>
            <a:endParaRPr lang="en-US"/>
          </a:p>
        </p:txBody>
      </p:sp>
    </p:spTree>
    <p:extLst>
      <p:ext uri="{BB962C8B-B14F-4D97-AF65-F5344CB8AC3E}">
        <p14:creationId xmlns:p14="http://schemas.microsoft.com/office/powerpoint/2010/main" val="101747850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156.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p:spPr>
        <p:txBody>
          <a:bodyPr>
            <a:normAutofit/>
          </a:bodyPr>
          <a:lstStyle/>
          <a:p>
            <a:r>
              <a:rPr lang="en-US" altLang="zh-TW"/>
              <a:t>4.6</a:t>
            </a:r>
            <a:r>
              <a:rPr lang="zh-TW" altLang="en-US" smtClean="0"/>
              <a:t>無線</a:t>
            </a:r>
            <a:r>
              <a:rPr lang="zh-TW" altLang="en-US"/>
              <a:t>介質</a:t>
            </a:r>
            <a:r>
              <a:rPr lang="en-US" altLang="zh-TW"/>
              <a:t>-</a:t>
            </a:r>
            <a:r>
              <a:rPr lang="zh-TW" altLang="en-US"/>
              <a:t>無線區域網路</a:t>
            </a:r>
          </a:p>
        </p:txBody>
      </p:sp>
      <p:sp>
        <p:nvSpPr>
          <p:cNvPr id="5" name="Content Placeholder 4">
            <a:extLst>
              <a:ext uri="{FF2B5EF4-FFF2-40B4-BE49-F238E27FC236}">
                <a16:creationId xmlns:a16="http://schemas.microsoft.com/office/drawing/2014/main" id="{16874280-9EA6-0242-8034-EC3F27C940E8}"/>
              </a:ext>
            </a:extLst>
          </p:cNvPr>
          <p:cNvSpPr>
            <a:spLocks noGrp="1"/>
          </p:cNvSpPr>
          <p:nvPr>
            <p:ph idx="1"/>
          </p:nvPr>
        </p:nvSpPr>
        <p:spPr>
          <a:xfrm>
            <a:off x="474662" y="1734580"/>
            <a:ext cx="8280057" cy="3544404"/>
          </a:xfrm>
        </p:spPr>
        <p:txBody>
          <a:bodyPr/>
          <a:lstStyle/>
          <a:p>
            <a:pPr marL="0" indent="0" algn="l"/>
            <a:r>
              <a:rPr lang="zh-TW" altLang="en-US">
                <a:solidFill>
                  <a:srgbClr val="000000"/>
                </a:solidFill>
              </a:rPr>
              <a:t>一般而言，無線區域網路 </a:t>
            </a:r>
            <a:r>
              <a:rPr lang="en-US" altLang="zh-TW">
                <a:solidFill>
                  <a:srgbClr val="000000"/>
                </a:solidFill>
              </a:rPr>
              <a:t>(WLAN) </a:t>
            </a:r>
            <a:r>
              <a:rPr lang="zh-TW" altLang="en-US">
                <a:solidFill>
                  <a:srgbClr val="000000"/>
                </a:solidFill>
              </a:rPr>
              <a:t>需要下列裝置：</a:t>
            </a:r>
          </a:p>
          <a:p>
            <a:pPr marL="342892" indent="-342892" algn="l">
              <a:buFont typeface="Arial" panose="020b0604020202020204" pitchFamily="34" charset="0"/>
              <a:buChar char="•"/>
            </a:pPr>
            <a:r>
              <a:rPr lang="zh-TW" altLang="en-US" b="1">
                <a:solidFill>
                  <a:srgbClr val="000000"/>
                </a:solidFill>
              </a:rPr>
              <a:t>無線存取點 </a:t>
            </a:r>
            <a:r>
              <a:rPr lang="en-US" altLang="zh-TW" b="1">
                <a:solidFill>
                  <a:srgbClr val="000000"/>
                </a:solidFill>
              </a:rPr>
              <a:t>(AP) </a:t>
            </a:r>
            <a:r>
              <a:rPr lang="en-US" altLang="zh-TW">
                <a:solidFill>
                  <a:srgbClr val="000000"/>
                </a:solidFill>
              </a:rPr>
              <a:t>-</a:t>
            </a:r>
            <a:r>
              <a:rPr lang="zh-TW" altLang="en-US">
                <a:solidFill>
                  <a:srgbClr val="000000"/>
                </a:solidFill>
              </a:rPr>
              <a:t>集中來自使用者的無線訊號，並連線至現有的銅網路基礎架構</a:t>
            </a:r>
          </a:p>
          <a:p>
            <a:pPr marL="342892" indent="-342892" algn="l">
              <a:buFont typeface="Arial" panose="020b0604020202020204" pitchFamily="34" charset="0"/>
              <a:buChar char="•"/>
            </a:pPr>
            <a:r>
              <a:rPr lang="zh-TW" altLang="en-US" b="1">
                <a:solidFill>
                  <a:srgbClr val="000000"/>
                </a:solidFill>
              </a:rPr>
              <a:t>無線 </a:t>
            </a:r>
            <a:r>
              <a:rPr lang="en-US" altLang="zh-TW" b="1">
                <a:solidFill>
                  <a:srgbClr val="000000"/>
                </a:solidFill>
              </a:rPr>
              <a:t>NIC </a:t>
            </a:r>
            <a:r>
              <a:rPr lang="zh-TW" altLang="en-US" b="1">
                <a:solidFill>
                  <a:srgbClr val="000000"/>
                </a:solidFill>
              </a:rPr>
              <a:t>介面卡 </a:t>
            </a:r>
            <a:r>
              <a:rPr lang="en-US" altLang="zh-TW">
                <a:solidFill>
                  <a:srgbClr val="000000"/>
                </a:solidFill>
              </a:rPr>
              <a:t>-</a:t>
            </a:r>
            <a:r>
              <a:rPr lang="zh-TW" altLang="en-US">
                <a:solidFill>
                  <a:srgbClr val="000000"/>
                </a:solidFill>
              </a:rPr>
              <a:t>為網路主機提供無線通訊功能</a:t>
            </a:r>
          </a:p>
          <a:p>
            <a:pPr marL="0" indent="0" algn="l"/>
            <a:endParaRPr lang="en-US">
              <a:solidFill>
                <a:srgbClr val="000000"/>
              </a:solidFill>
            </a:endParaRPr>
          </a:p>
          <a:p>
            <a:pPr marL="0" indent="0" algn="l"/>
            <a:r>
              <a:rPr lang="zh-TW" altLang="en-US">
                <a:solidFill>
                  <a:srgbClr val="000000"/>
                </a:solidFill>
              </a:rPr>
              <a:t>有許多 </a:t>
            </a:r>
            <a:r>
              <a:rPr lang="en-US" altLang="zh-TW">
                <a:solidFill>
                  <a:srgbClr val="000000"/>
                </a:solidFill>
              </a:rPr>
              <a:t>WLAN </a:t>
            </a:r>
            <a:r>
              <a:rPr lang="zh-TW" altLang="en-US">
                <a:solidFill>
                  <a:srgbClr val="000000"/>
                </a:solidFill>
              </a:rPr>
              <a:t>標準。購買 </a:t>
            </a:r>
            <a:r>
              <a:rPr lang="en-US" altLang="zh-TW">
                <a:solidFill>
                  <a:srgbClr val="000000"/>
                </a:solidFill>
              </a:rPr>
              <a:t>WLAN </a:t>
            </a:r>
            <a:r>
              <a:rPr lang="zh-TW" altLang="en-US">
                <a:solidFill>
                  <a:srgbClr val="000000"/>
                </a:solidFill>
              </a:rPr>
              <a:t>設備時，請確保相容性和互通性。</a:t>
            </a:r>
          </a:p>
          <a:p>
            <a:pPr marL="0" indent="0" algn="l"/>
            <a:endParaRPr lang="en-US">
              <a:solidFill>
                <a:srgbClr val="000000"/>
              </a:solidFill>
            </a:endParaRPr>
          </a:p>
          <a:p>
            <a:pPr marL="0" indent="0" algn="l"/>
            <a:r>
              <a:rPr lang="zh-TW" altLang="en-US">
                <a:solidFill>
                  <a:srgbClr val="000000"/>
                </a:solidFill>
              </a:rPr>
              <a:t>網路管理員必須制定並套用嚴格的安全性原則和程序，以保護 </a:t>
            </a:r>
            <a:r>
              <a:rPr lang="en-US" altLang="zh-TW">
                <a:solidFill>
                  <a:srgbClr val="000000"/>
                </a:solidFill>
              </a:rPr>
              <a:t>WLAN </a:t>
            </a:r>
            <a:r>
              <a:rPr lang="zh-TW" altLang="en-US">
                <a:solidFill>
                  <a:srgbClr val="000000"/>
                </a:solidFill>
              </a:rPr>
              <a:t>免於未經授權的存取和損害。</a:t>
            </a:r>
          </a:p>
        </p:txBody>
      </p:sp>
      <p:sp>
        <p:nvSpPr>
          <p:cNvPr id="2" name="投影片編號版面配置區 1"/>
          <p:cNvSpPr>
            <a:spLocks noGrp="1"/>
          </p:cNvSpPr>
          <p:nvPr>
            <p:ph type="sldNum" sz="quarter" idx="12"/>
          </p:nvPr>
        </p:nvSpPr>
        <p:spPr/>
        <p:txBody>
          <a:bodyPr/>
          <a:lstStyle/>
          <a:p>
            <a:fld id="{4FAB73BC-B049-4115-A692-8D63A059BFB8}" type="slidenum">
              <a:rPr lang="en-US" smtClean="0"/>
              <a:t>156</a:t>
            </a:fld>
            <a:endParaRPr lang="en-US"/>
          </a:p>
        </p:txBody>
      </p:sp>
    </p:spTree>
    <p:extLst>
      <p:ext uri="{BB962C8B-B14F-4D97-AF65-F5344CB8AC3E}">
        <p14:creationId xmlns:p14="http://schemas.microsoft.com/office/powerpoint/2010/main" val="153485361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157.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1505" name="Rectangle 2"/>
          <p:cNvSpPr>
            <a:spLocks noGrp="1" noChangeArrowheads="1"/>
          </p:cNvSpPr>
          <p:nvPr>
            <p:ph type="title"/>
          </p:nvPr>
        </p:nvSpPr>
        <p:spPr/>
        <p:txBody>
          <a:bodyPr>
            <a:normAutofit/>
          </a:bodyPr>
          <a:lstStyle/>
          <a:p>
            <a:pPr rtl="0"/>
            <a:r>
              <a:rPr lang="en-US" altLang="zh-TW" sz="3000" smtClean="0">
                <a:latin typeface="Arial"/>
              </a:rPr>
              <a:t>4.7</a:t>
            </a:r>
            <a:r>
              <a:rPr lang="zh-TW" sz="3000" smtClean="0">
                <a:latin typeface="Arial"/>
              </a:rPr>
              <a:t>我</a:t>
            </a:r>
            <a:r>
              <a:rPr lang="zh-TW" sz="3000">
                <a:latin typeface="Arial"/>
              </a:rPr>
              <a:t>在本單元中學到了什麼?</a:t>
            </a:r>
          </a:p>
        </p:txBody>
      </p:sp>
      <p:sp>
        <p:nvSpPr>
          <p:cNvPr id="2" name="Content Placeholder 1">
            <a:extLst>
              <a:ext uri="{FF2B5EF4-FFF2-40B4-BE49-F238E27FC236}">
                <a16:creationId xmlns:a16="http://schemas.microsoft.com/office/drawing/2014/main" id="{BAC22E0C-A8B9-7D4B-BC8E-95F5947642E5}"/>
              </a:ext>
            </a:extLst>
          </p:cNvPr>
          <p:cNvSpPr>
            <a:spLocks noGrp="1"/>
          </p:cNvSpPr>
          <p:nvPr>
            <p:ph idx="1"/>
          </p:nvPr>
        </p:nvSpPr>
        <p:spPr>
          <a:xfrm>
            <a:off x="1" y="941793"/>
            <a:ext cx="8858249" cy="2315757"/>
          </a:xfrm>
        </p:spPr>
        <p:txBody>
          <a:bodyPr>
            <a:noAutofit/>
          </a:bodyPr>
          <a:lstStyle/>
          <a:p>
            <a:pPr marL="569119" indent="-365522">
              <a:spcBef>
                <a:spcPct val="0"/>
              </a:spcBef>
              <a:spcAft>
                <a:spcPct val="0"/>
              </a:spcAft>
              <a:buFont typeface="Arial" panose="020b0604020202020204" pitchFamily="34" charset="0"/>
              <a:buChar char="•"/>
            </a:pPr>
            <a:r>
              <a:rPr lang="zh-TW" altLang="en-US" sz="2600"/>
              <a:t>在進行任何網路通訊之前，必須建立與區域網路的實體連線，無論是有線或無線網路。 </a:t>
            </a:r>
          </a:p>
          <a:p>
            <a:pPr marL="569119" indent="-365522">
              <a:spcBef>
                <a:spcPct val="0"/>
              </a:spcBef>
              <a:spcAft>
                <a:spcPct val="0"/>
              </a:spcAft>
              <a:buFont typeface="Arial" panose="020b0604020202020204" pitchFamily="34" charset="0"/>
              <a:buChar char="•"/>
            </a:pPr>
            <a:r>
              <a:rPr lang="zh-TW" altLang="en-US" sz="2600"/>
              <a:t>實體層由工程師開發的電子電路、介質和連接器組成。 </a:t>
            </a:r>
          </a:p>
          <a:p>
            <a:pPr marL="569119" indent="-365522">
              <a:spcBef>
                <a:spcPct val="0"/>
              </a:spcBef>
              <a:spcAft>
                <a:spcPct val="0"/>
              </a:spcAft>
              <a:buFont typeface="Arial" panose="020b0604020202020204" pitchFamily="34" charset="0"/>
              <a:buChar char="•"/>
            </a:pPr>
            <a:r>
              <a:rPr lang="zh-TW" altLang="en-US" sz="2600"/>
              <a:t>實體層標準涉及三個功能領域：實體元件，編碼和訊號。 </a:t>
            </a:r>
          </a:p>
          <a:p>
            <a:pPr marL="569119" indent="-365522">
              <a:spcBef>
                <a:spcPct val="0"/>
              </a:spcBef>
              <a:spcAft>
                <a:spcPct val="0"/>
              </a:spcAft>
              <a:buFont typeface="Arial" panose="020b0604020202020204" pitchFamily="34" charset="0"/>
              <a:buChar char="•"/>
            </a:pPr>
            <a:r>
              <a:rPr lang="zh-TW" altLang="en-US" sz="2600"/>
              <a:t>三種類型的銅纜有：</a:t>
            </a:r>
            <a:r>
              <a:rPr lang="en-US" altLang="zh-TW" sz="2600"/>
              <a:t>UTP</a:t>
            </a:r>
            <a:r>
              <a:rPr lang="zh-TW" altLang="en-US" sz="2600"/>
              <a:t>、</a:t>
            </a:r>
            <a:r>
              <a:rPr lang="en-US" altLang="zh-TW" sz="2600"/>
              <a:t>STP </a:t>
            </a:r>
            <a:r>
              <a:rPr lang="zh-TW" altLang="en-US" sz="2600"/>
              <a:t>和同軸電纜（同軸）。 </a:t>
            </a:r>
          </a:p>
          <a:p>
            <a:pPr marL="569119" indent="-365522">
              <a:spcBef>
                <a:spcPct val="0"/>
              </a:spcBef>
              <a:spcAft>
                <a:spcPct val="0"/>
              </a:spcAft>
              <a:buFont typeface="Arial" panose="020b0604020202020204" pitchFamily="34" charset="0"/>
              <a:buChar char="•"/>
            </a:pPr>
            <a:r>
              <a:rPr lang="en-US" altLang="zh-TW" sz="2600"/>
              <a:t>UTP </a:t>
            </a:r>
            <a:r>
              <a:rPr lang="zh-TW" altLang="en-US" sz="2600"/>
              <a:t>電纜符合由 </a:t>
            </a:r>
            <a:r>
              <a:rPr lang="en-US" altLang="zh-TW" sz="2600"/>
              <a:t>TIA/EIA </a:t>
            </a:r>
            <a:r>
              <a:rPr lang="zh-TW" altLang="en-US" sz="2600"/>
              <a:t>共同建立的標準。 銅線的電氣特性由電機電子工程師協會 </a:t>
            </a:r>
            <a:r>
              <a:rPr lang="en-US" altLang="zh-TW" sz="2600"/>
              <a:t>(IEEE) </a:t>
            </a:r>
            <a:r>
              <a:rPr lang="zh-TW" altLang="en-US" sz="2600"/>
              <a:t>定義。 </a:t>
            </a:r>
          </a:p>
          <a:p>
            <a:pPr marL="569119" indent="-365522">
              <a:spcBef>
                <a:spcPct val="0"/>
              </a:spcBef>
              <a:spcAft>
                <a:spcPct val="0"/>
              </a:spcAft>
              <a:buFont typeface="Arial" panose="020b0604020202020204" pitchFamily="34" charset="0"/>
              <a:buChar char="•"/>
            </a:pPr>
            <a:r>
              <a:rPr lang="zh-TW" altLang="en-US" sz="2600"/>
              <a:t>使用特定佈線慣例獲得的主要電纜類型為 “乙太網直通” 和 “乙太網交叉”。 </a:t>
            </a:r>
          </a:p>
        </p:txBody>
      </p:sp>
      <p:sp>
        <p:nvSpPr>
          <p:cNvPr id="3" name="投影片編號版面配置區 2"/>
          <p:cNvSpPr>
            <a:spLocks noGrp="1"/>
          </p:cNvSpPr>
          <p:nvPr>
            <p:ph type="sldNum" sz="quarter" idx="4"/>
          </p:nvPr>
        </p:nvSpPr>
        <p:spPr/>
        <p:txBody>
          <a:bodyPr/>
          <a:lstStyle/>
          <a:p>
            <a:pPr defTabSz="385754">
              <a:defRPr/>
            </a:pPr>
            <a:fld id="{2F5CCB13-0A32-4557-88E9-079F0C330695}" type="slidenum">
              <a:rPr lang="en-US" kern="0" smtClean="0">
                <a:solidFill>
                  <a:srgbClr val="595959"/>
                </a:solidFill>
              </a:rPr>
              <a:pPr defTabSz="385754">
                <a:defRPr/>
              </a:pPr>
              <a:t>157</a:t>
            </a:fld>
            <a:endParaRPr lang="en-US" kern="0">
              <a:solidFill>
                <a:srgbClr val="595959"/>
              </a:solidFill>
            </a:endParaRPr>
          </a:p>
        </p:txBody>
      </p:sp>
    </p:spTree>
    <p:custDataLst>
      <p:tags r:id="rId3"/>
    </p:custDataLst>
    <p:extLst>
      <p:ext uri="{BB962C8B-B14F-4D97-AF65-F5344CB8AC3E}">
        <p14:creationId xmlns:p14="http://schemas.microsoft.com/office/powerpoint/2010/main" val="232214016"/>
      </p:ext>
    </p:extLst>
  </p:cSld>
  <p:clrMapOvr>
    <a:masterClrMapping/>
  </p:clrMapOvr>
  <p:transition spd="slow">
    <p:wipe/>
  </p:transition>
  <p:timing/>
</p:sld>
</file>

<file path=ppt/slides/slide158.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Content Placeholder 1">
            <a:extLst>
              <a:ext uri="{FF2B5EF4-FFF2-40B4-BE49-F238E27FC236}">
                <a16:creationId xmlns:a16="http://schemas.microsoft.com/office/drawing/2014/main" id="{BAC22E0C-A8B9-7D4B-BC8E-95F5947642E5}"/>
              </a:ext>
            </a:extLst>
          </p:cNvPr>
          <p:cNvSpPr>
            <a:spLocks noGrp="1"/>
          </p:cNvSpPr>
          <p:nvPr>
            <p:ph idx="1"/>
          </p:nvPr>
        </p:nvSpPr>
        <p:spPr>
          <a:xfrm>
            <a:off x="441337" y="752475"/>
            <a:ext cx="8032103" cy="4533900"/>
          </a:xfrm>
        </p:spPr>
        <p:txBody>
          <a:bodyPr>
            <a:normAutofit fontScale="92500" lnSpcReduction="20000"/>
          </a:bodyPr>
          <a:lstStyle/>
          <a:p>
            <a:pPr marL="569119" indent="-365522">
              <a:spcBef>
                <a:spcPct val="0"/>
              </a:spcBef>
              <a:spcAft>
                <a:spcPct val="0"/>
              </a:spcAft>
              <a:buFont typeface="Arial" panose="020b0604020202020204" pitchFamily="34" charset="0"/>
              <a:buChar char="•"/>
            </a:pPr>
            <a:r>
              <a:rPr lang="zh-TW" altLang="en-US" sz="2600"/>
              <a:t>光纖電纜在比任何其他網路介質更長的距離和更高的頻寬傳輸資料。 </a:t>
            </a:r>
          </a:p>
          <a:p>
            <a:pPr marL="569119" indent="-365522">
              <a:spcBef>
                <a:spcPct val="0"/>
              </a:spcBef>
              <a:spcAft>
                <a:spcPct val="0"/>
              </a:spcAft>
              <a:buFont typeface="Arial" panose="020b0604020202020204" pitchFamily="34" charset="0"/>
              <a:buChar char="•"/>
            </a:pPr>
            <a:r>
              <a:rPr lang="zh-TW" altLang="en-US" sz="2600"/>
              <a:t>光纖連接器有四種類型：</a:t>
            </a:r>
            <a:r>
              <a:rPr lang="en-US" altLang="zh-TW" sz="2600"/>
              <a:t>ST</a:t>
            </a:r>
            <a:r>
              <a:rPr lang="zh-TW" altLang="en-US" sz="2600"/>
              <a:t>、</a:t>
            </a:r>
            <a:r>
              <a:rPr lang="en-US" altLang="zh-TW" sz="2600"/>
              <a:t>SC</a:t>
            </a:r>
            <a:r>
              <a:rPr lang="zh-TW" altLang="en-US" sz="2600"/>
              <a:t>、</a:t>
            </a:r>
            <a:r>
              <a:rPr lang="en-US" altLang="zh-TW" sz="2600"/>
              <a:t>LC </a:t>
            </a:r>
            <a:r>
              <a:rPr lang="zh-TW" altLang="en-US" sz="2600"/>
              <a:t>和雙工多模 </a:t>
            </a:r>
            <a:r>
              <a:rPr lang="en-US" altLang="zh-TW" sz="2600"/>
              <a:t>LC</a:t>
            </a:r>
            <a:r>
              <a:rPr lang="zh-TW" altLang="en-US" sz="2600"/>
              <a:t>。 </a:t>
            </a:r>
          </a:p>
          <a:p>
            <a:pPr marL="569119" indent="-365522">
              <a:spcBef>
                <a:spcPct val="0"/>
              </a:spcBef>
              <a:spcAft>
                <a:spcPct val="0"/>
              </a:spcAft>
              <a:buFont typeface="Arial" panose="020b0604020202020204" pitchFamily="34" charset="0"/>
              <a:buChar char="•"/>
            </a:pPr>
            <a:r>
              <a:rPr lang="zh-TW" altLang="en-US" sz="2600"/>
              <a:t>光纖貼片線包括 </a:t>
            </a:r>
            <a:r>
              <a:rPr lang="en-US" altLang="zh-TW" sz="2600"/>
              <a:t>SC-SC </a:t>
            </a:r>
            <a:r>
              <a:rPr lang="zh-TW" altLang="en-US" sz="2600"/>
              <a:t>多模、</a:t>
            </a:r>
            <a:r>
              <a:rPr lang="en-US" altLang="zh-TW" sz="2600"/>
              <a:t>LC-LC </a:t>
            </a:r>
            <a:r>
              <a:rPr lang="zh-TW" altLang="en-US" sz="2600"/>
              <a:t>單模、</a:t>
            </a:r>
            <a:r>
              <a:rPr lang="en-US" altLang="zh-TW" sz="2600"/>
              <a:t>ST-LC </a:t>
            </a:r>
            <a:r>
              <a:rPr lang="zh-TW" altLang="en-US" sz="2600"/>
              <a:t>多模和 </a:t>
            </a:r>
            <a:r>
              <a:rPr lang="en-US" altLang="zh-TW" sz="2600"/>
              <a:t>SC-ST </a:t>
            </a:r>
            <a:r>
              <a:rPr lang="zh-TW" altLang="en-US" sz="2600"/>
              <a:t>單模。 </a:t>
            </a:r>
          </a:p>
          <a:p>
            <a:pPr marL="569119" indent="-365522">
              <a:spcBef>
                <a:spcPct val="0"/>
              </a:spcBef>
              <a:spcAft>
                <a:spcPct val="0"/>
              </a:spcAft>
              <a:buFont typeface="Arial" panose="020b0604020202020204" pitchFamily="34" charset="0"/>
              <a:buChar char="•"/>
            </a:pPr>
            <a:r>
              <a:rPr lang="zh-TW" altLang="en-US" sz="2600"/>
              <a:t>無線介質攜帶的電磁訊號，代表使用無線電或微波頻率的資料通訊的二進位制數字。</a:t>
            </a:r>
            <a:endParaRPr lang="en-US" altLang="zh-TW" sz="2600"/>
          </a:p>
          <a:p>
            <a:pPr marL="569119" indent="-365522">
              <a:spcBef>
                <a:spcPct val="0"/>
              </a:spcBef>
              <a:spcAft>
                <a:spcPct val="0"/>
              </a:spcAft>
              <a:buFont typeface="Arial" panose="020b0604020202020204" pitchFamily="34" charset="0"/>
              <a:buChar char="•"/>
            </a:pPr>
            <a:r>
              <a:rPr lang="zh-TW" altLang="en-US" sz="2600"/>
              <a:t>無線確實有一些限制，包括涵蓋範圍、干擾、安全性，以及任何共用介質發生的問題。 </a:t>
            </a:r>
          </a:p>
          <a:p>
            <a:pPr marL="569119" indent="-365522">
              <a:spcBef>
                <a:spcPct val="0"/>
              </a:spcBef>
              <a:spcAft>
                <a:spcPct val="0"/>
              </a:spcAft>
              <a:buFont typeface="Arial" panose="020b0604020202020204" pitchFamily="34" charset="0"/>
              <a:buChar char="•"/>
            </a:pPr>
            <a:r>
              <a:rPr lang="zh-TW" altLang="en-US" sz="2600"/>
              <a:t>無線標準包括以下內容：</a:t>
            </a:r>
            <a:r>
              <a:rPr lang="en-US" altLang="zh-TW" sz="2600"/>
              <a:t>Wi-Fi</a:t>
            </a:r>
            <a:r>
              <a:rPr lang="zh-TW" altLang="en-US" sz="2600"/>
              <a:t>（</a:t>
            </a:r>
            <a:r>
              <a:rPr lang="en-US" altLang="zh-TW" sz="2600"/>
              <a:t>IEEE 802.11</a:t>
            </a:r>
            <a:r>
              <a:rPr lang="zh-TW" altLang="en-US" sz="2600"/>
              <a:t>），藍牙（</a:t>
            </a:r>
            <a:r>
              <a:rPr lang="en-US" altLang="zh-TW" sz="2600"/>
              <a:t>IEEE 802.15</a:t>
            </a:r>
            <a:r>
              <a:rPr lang="zh-TW" altLang="en-US" sz="2600"/>
              <a:t>），</a:t>
            </a:r>
            <a:r>
              <a:rPr lang="en-US" altLang="zh-TW" sz="2600"/>
              <a:t>WiMAX</a:t>
            </a:r>
            <a:r>
              <a:rPr lang="zh-TW" altLang="en-US" sz="2600"/>
              <a:t>（</a:t>
            </a:r>
            <a:r>
              <a:rPr lang="en-US" altLang="zh-TW" sz="2600"/>
              <a:t>IEEE 802.16</a:t>
            </a:r>
            <a:r>
              <a:rPr lang="zh-TW" altLang="en-US" sz="2600"/>
              <a:t>）和 </a:t>
            </a:r>
            <a:r>
              <a:rPr lang="en-US" altLang="zh-TW" sz="2600"/>
              <a:t>Zigbee </a:t>
            </a:r>
            <a:r>
              <a:rPr lang="zh-TW" altLang="en-US" sz="2600"/>
              <a:t>（</a:t>
            </a:r>
            <a:r>
              <a:rPr lang="en-US" altLang="zh-TW" sz="2600"/>
              <a:t>IEEE 802.15.4</a:t>
            </a:r>
            <a:r>
              <a:rPr lang="zh-TW" altLang="en-US" sz="2600"/>
              <a:t>）。 </a:t>
            </a:r>
          </a:p>
          <a:p>
            <a:pPr marL="569119" indent="-365522">
              <a:spcBef>
                <a:spcPct val="0"/>
              </a:spcBef>
              <a:spcAft>
                <a:spcPct val="0"/>
              </a:spcAft>
              <a:buFont typeface="Arial" panose="020b0604020202020204" pitchFamily="34" charset="0"/>
              <a:buChar char="•"/>
            </a:pPr>
            <a:r>
              <a:rPr lang="zh-TW" altLang="en-US" sz="2600"/>
              <a:t>無線區域網路 </a:t>
            </a:r>
            <a:r>
              <a:rPr lang="en-US" altLang="zh-TW" sz="2600"/>
              <a:t>(WLAN) </a:t>
            </a:r>
            <a:r>
              <a:rPr lang="zh-TW" altLang="en-US" sz="2600"/>
              <a:t>需要無線 </a:t>
            </a:r>
            <a:r>
              <a:rPr lang="en-US" altLang="zh-TW" sz="2600"/>
              <a:t>AP </a:t>
            </a:r>
            <a:r>
              <a:rPr lang="zh-TW" altLang="en-US" sz="2600"/>
              <a:t>和無線 </a:t>
            </a:r>
            <a:r>
              <a:rPr lang="en-US" altLang="zh-TW" sz="2600"/>
              <a:t>NIC </a:t>
            </a:r>
            <a:r>
              <a:rPr lang="zh-TW" altLang="en-US" sz="2600"/>
              <a:t>介面卡。</a:t>
            </a:r>
          </a:p>
          <a:p>
            <a:endParaRPr lang="en-US" sz="1200"/>
          </a:p>
        </p:txBody>
      </p:sp>
      <p:sp>
        <p:nvSpPr>
          <p:cNvPr id="5" name="Rectangle 2"/>
          <p:cNvSpPr txBox="1">
            <a:spLocks noChangeArrowheads="1"/>
          </p:cNvSpPr>
          <p:nvPr/>
        </p:nvSpPr>
        <p:spPr bwMode="auto">
          <a:xfrm>
            <a:off x="114301" y="69968"/>
            <a:ext cx="9144000" cy="757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normAutofit/>
          </a:bodyPr>
          <a:lstStyle>
            <a:lvl1pPr algn="l" defTabSz="914400" rtl="0" eaLnBrk="1" latinLnBrk="0" hangingPunct="1">
              <a:lnSpc>
                <a:spcPct val="100000"/>
              </a:lnSpc>
              <a:spcBef>
                <a:spcPct val="0"/>
              </a:spcBef>
              <a:buNone/>
              <a:defRPr sz="3200" kern="1200" baseline="0">
                <a:solidFill>
                  <a:schemeClr val="tx1"/>
                </a:solidFill>
                <a:latin typeface="Times New Roman" panose="02020603050405020304" pitchFamily="18" charset="0"/>
                <a:ea typeface="標楷體" panose="03000509000000000000" pitchFamily="65" charset="-120"/>
                <a:cs typeface="+mj-cs"/>
              </a:defRPr>
            </a:lvl1pPr>
          </a:lstStyle>
          <a:p>
            <a:r>
              <a:rPr lang="en-US" altLang="zh-TW" sz="3000" smtClean="0">
                <a:latin typeface="Arial"/>
              </a:rPr>
              <a:t>4.7</a:t>
            </a:r>
            <a:r>
              <a:rPr lang="zh-TW" altLang="en-US" sz="3000" smtClean="0">
                <a:latin typeface="Arial"/>
              </a:rPr>
              <a:t>我</a:t>
            </a:r>
            <a:r>
              <a:rPr lang="zh-TW" altLang="en-US" sz="3000">
                <a:latin typeface="Arial"/>
              </a:rPr>
              <a:t>在本單元中學到了什麼</a:t>
            </a:r>
            <a:r>
              <a:rPr lang="en-US" altLang="zh-TW" sz="3000">
                <a:latin typeface="Arial"/>
              </a:rPr>
              <a:t>?</a:t>
            </a:r>
            <a:endParaRPr lang="zh-TW" altLang="en-US" sz="3000">
              <a:latin typeface="Arial"/>
            </a:endParaRPr>
          </a:p>
        </p:txBody>
      </p:sp>
      <p:sp>
        <p:nvSpPr>
          <p:cNvPr id="3" name="投影片編號版面配置區 2"/>
          <p:cNvSpPr>
            <a:spLocks noGrp="1"/>
          </p:cNvSpPr>
          <p:nvPr>
            <p:ph type="sldNum" sz="quarter" idx="4"/>
          </p:nvPr>
        </p:nvSpPr>
        <p:spPr/>
        <p:txBody>
          <a:bodyPr/>
          <a:lstStyle/>
          <a:p>
            <a:pPr defTabSz="385754">
              <a:defRPr/>
            </a:pPr>
            <a:fld id="{2F5CCB13-0A32-4557-88E9-079F0C330695}" type="slidenum">
              <a:rPr lang="en-US" kern="0" smtClean="0">
                <a:solidFill>
                  <a:srgbClr val="595959"/>
                </a:solidFill>
              </a:rPr>
              <a:pPr defTabSz="385754">
                <a:defRPr/>
              </a:pPr>
              <a:t>158</a:t>
            </a:fld>
            <a:endParaRPr lang="en-US" kern="0">
              <a:solidFill>
                <a:srgbClr val="595959"/>
              </a:solidFill>
            </a:endParaRPr>
          </a:p>
        </p:txBody>
      </p:sp>
    </p:spTree>
    <p:custDataLst>
      <p:tags r:id="rId3"/>
    </p:custDataLst>
    <p:extLst>
      <p:ext uri="{BB962C8B-B14F-4D97-AF65-F5344CB8AC3E}">
        <p14:creationId xmlns:p14="http://schemas.microsoft.com/office/powerpoint/2010/main" val="1017962131"/>
      </p:ext>
    </p:extLst>
  </p:cSld>
  <p:clrMapOvr>
    <a:masterClrMapping/>
  </p:clrMapOvr>
  <p:transition spd="slow">
    <p:wipe/>
  </p:transition>
  <p:timing/>
</p:sld>
</file>

<file path=ppt/slides/slide159.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bg>
      <p:bgPr>
        <a:solidFill>
          <a:schemeClr val="bg1"/>
        </a:solidFill>
        <a:effectLst/>
      </p:bgPr>
    </p:bg>
    <p:spTree>
      <p:nvGrpSpPr>
        <p:cNvPr id="1" name=""/>
        <p:cNvGrpSpPr/>
        <p:nvPr/>
      </p:nvGrpSpPr>
      <p:grpSpPr>
        <a:xfrm>
          <a:off x="0" y="0"/>
          <a:ext cx="0" cy="0"/>
        </a:xfrm>
      </p:grpSpPr>
      <p:sp>
        <p:nvSpPr>
          <p:cNvPr id="6" name="Title 5"/>
          <p:cNvSpPr>
            <a:spLocks noGrp="1"/>
          </p:cNvSpPr>
          <p:nvPr>
            <p:ph type="ctrTitle"/>
          </p:nvPr>
        </p:nvSpPr>
        <p:spPr/>
        <p:txBody>
          <a:bodyPr>
            <a:normAutofit fontScale="90000"/>
          </a:bodyPr>
          <a:lstStyle/>
          <a:p>
            <a:r>
              <a:rPr lang="zh-TW" altLang="en-US" sz="4800" smtClean="0">
                <a:solidFill>
                  <a:schemeClr val="tx1"/>
                </a:solidFill>
              </a:rPr>
              <a:t>第五章</a:t>
            </a:r>
            <a:br>
              <a:rPr lang="en-US" altLang="zh-TW" sz="4800">
                <a:solidFill>
                  <a:schemeClr val="tx1"/>
                </a:solidFill>
              </a:rPr>
            </a:br>
            <a:br>
              <a:rPr lang="en-US" altLang="zh-TW" sz="4800" smtClean="0">
                <a:solidFill>
                  <a:schemeClr val="tx1"/>
                </a:solidFill>
              </a:rPr>
            </a:br>
            <a:r>
              <a:rPr lang="zh-TW" sz="4800" smtClean="0">
                <a:solidFill>
                  <a:schemeClr val="tx1"/>
                </a:solidFill>
              </a:rPr>
              <a:t> </a:t>
            </a:r>
            <a:r>
              <a:rPr lang="zh-TW" sz="4800">
                <a:solidFill>
                  <a:schemeClr val="tx1"/>
                </a:solidFill>
              </a:rPr>
              <a:t>數字系統</a:t>
            </a:r>
          </a:p>
        </p:txBody>
      </p:sp>
      <p:sp>
        <p:nvSpPr>
          <p:cNvPr id="4" name="Subtitle 6">
            <a:extLst>
              <a:ext uri="{FF2B5EF4-FFF2-40B4-BE49-F238E27FC236}">
                <a16:creationId xmlns:a16="http://schemas.microsoft.com/office/drawing/2014/main" id="{8DD39E36-01CA-477F-AEAE-748C42C8B4E2}"/>
              </a:ext>
            </a:extLst>
          </p:cNvPr>
          <p:cNvSpPr txBox="1"/>
          <p:nvPr/>
        </p:nvSpPr>
        <p:spPr>
          <a:xfrm>
            <a:off x="469497" y="4503294"/>
            <a:ext cx="2368954" cy="902174"/>
          </a:xfrm>
          <a:prstGeom prst="rect">
            <a:avLst/>
          </a:prstGeom>
        </p:spPr>
        <p:txBody>
          <a:bodyPr lIns="91420" tIns="45710" rIns="91420" bIns="45710" anchor="b" anchorCtr="0">
            <a:noAutofit/>
          </a:bodyPr>
          <a:lstStyle>
            <a:lvl1pPr marL="0" indent="0" algn="l" defTabSz="684213" rtl="0" eaLnBrk="1" fontAlgn="base" hangingPunct="1">
              <a:lnSpc>
                <a:spcPct val="95000"/>
              </a:lnSpc>
              <a:spcBef>
                <a:spcPts val="1075"/>
              </a:spcBef>
              <a:spcAft>
                <a:spcPct val="0"/>
              </a:spcAft>
              <a:buClr>
                <a:schemeClr val="tx2"/>
              </a:buClr>
              <a:buSzPct val="90000"/>
              <a:buFont typeface="Arial"/>
              <a:buNone/>
              <a:defRPr lang="en-US" sz="1200" b="0" i="0" kern="1200">
                <a:solidFill>
                  <a:schemeClr val="accent5"/>
                </a:solidFill>
                <a:latin typeface="+mn-lt"/>
                <a:ea typeface="ＭＳ Ｐゴシック" charset="0"/>
                <a:cs typeface="CiscoSans"/>
              </a:defRPr>
            </a:lvl1pPr>
            <a:lvl2pPr marL="342856" indent="0" algn="ctr" defTabSz="684213" rtl="0" eaLnBrk="1" fontAlgn="base" hangingPunct="1">
              <a:lnSpc>
                <a:spcPct val="95000"/>
              </a:lnSpc>
              <a:spcBef>
                <a:spcPts val="600"/>
              </a:spcBef>
              <a:spcAft>
                <a:spcPct val="0"/>
              </a:spcAft>
              <a:buClr>
                <a:schemeClr val="tx2"/>
              </a:buClr>
              <a:buFont typeface="Arial"/>
              <a:buNone/>
              <a:defRPr lang="en-US" sz="1400" kern="1200">
                <a:solidFill>
                  <a:schemeClr val="tx1">
                    <a:tint val="75000"/>
                  </a:schemeClr>
                </a:solidFill>
                <a:latin typeface="+mn-lt"/>
                <a:ea typeface="ＭＳ Ｐゴシック" charset="0"/>
                <a:cs typeface="CiscoSans"/>
              </a:defRPr>
            </a:lvl2pPr>
            <a:lvl3pPr marL="685720" indent="0" algn="ctr" defTabSz="684213" rtl="0" eaLnBrk="1" fontAlgn="base" hangingPunct="1">
              <a:lnSpc>
                <a:spcPct val="95000"/>
              </a:lnSpc>
              <a:spcBef>
                <a:spcPts val="625"/>
              </a:spcBef>
              <a:spcAft>
                <a:spcPct val="0"/>
              </a:spcAft>
              <a:buFont typeface="Arial"/>
              <a:buNone/>
              <a:defRPr lang="en-US" sz="1200" kern="1200">
                <a:solidFill>
                  <a:schemeClr val="tx1">
                    <a:tint val="75000"/>
                  </a:schemeClr>
                </a:solidFill>
                <a:latin typeface="+mn-lt"/>
                <a:ea typeface="ＭＳ Ｐゴシック" charset="0"/>
                <a:cs typeface="CiscoSans"/>
              </a:defRPr>
            </a:lvl3pPr>
            <a:lvl4pPr marL="1028579" indent="0" algn="ctr" defTabSz="684213" rtl="0" eaLnBrk="1" fontAlgn="base" hangingPunct="1">
              <a:lnSpc>
                <a:spcPct val="95000"/>
              </a:lnSpc>
              <a:spcBef>
                <a:spcPts val="625"/>
              </a:spcBef>
              <a:spcAft>
                <a:spcPct val="0"/>
              </a:spcAft>
              <a:buFont typeface="Arial"/>
              <a:buNone/>
              <a:defRPr lang="en-US" sz="1100" kern="1200">
                <a:solidFill>
                  <a:schemeClr val="tx1">
                    <a:tint val="75000"/>
                  </a:schemeClr>
                </a:solidFill>
                <a:latin typeface="+mn-lt"/>
                <a:ea typeface="ＭＳ Ｐゴシック" charset="0"/>
                <a:cs typeface="CiscoSans"/>
              </a:defRPr>
            </a:lvl4pPr>
            <a:lvl5pPr marL="1371441" indent="0" algn="ctr" defTabSz="684213" rtl="0" eaLnBrk="1" fontAlgn="base" hangingPunct="1">
              <a:lnSpc>
                <a:spcPct val="95000"/>
              </a:lnSpc>
              <a:spcBef>
                <a:spcPts val="625"/>
              </a:spcBef>
              <a:spcAft>
                <a:spcPct val="0"/>
              </a:spcAft>
              <a:buFont typeface="Arial"/>
              <a:buNone/>
              <a:defRPr lang="en-US" sz="1100" kern="1200">
                <a:solidFill>
                  <a:schemeClr val="tx1">
                    <a:tint val="75000"/>
                  </a:schemeClr>
                </a:solidFill>
                <a:latin typeface="+mn-lt"/>
                <a:ea typeface="ＭＳ Ｐゴシック" charset="0"/>
                <a:cs typeface="CiscoSans"/>
              </a:defRPr>
            </a:lvl5pPr>
            <a:lvl6pPr marL="1714297" indent="0" algn="ctr" defTabSz="685777" rtl="0" eaLnBrk="1" latinLnBrk="0" hangingPunct="1">
              <a:spcBef>
                <a:spcPts val="600"/>
              </a:spcBef>
              <a:buFont typeface="Arial" panose="020b0604020202020204" pitchFamily="34" charset="0"/>
              <a:buNone/>
              <a:defRPr sz="900" kern="1200" baseline="0">
                <a:solidFill>
                  <a:schemeClr val="tx1">
                    <a:tint val="75000"/>
                  </a:schemeClr>
                </a:solidFill>
                <a:latin typeface="+mn-lt"/>
                <a:ea typeface="+mn-ea"/>
                <a:cs typeface="+mn-cs"/>
              </a:defRPr>
            </a:lvl6pPr>
            <a:lvl7pPr marL="2057161" indent="0" algn="ctr" defTabSz="685777" rtl="0" eaLnBrk="1" latinLnBrk="0" hangingPunct="1">
              <a:spcBef>
                <a:spcPts val="600"/>
              </a:spcBef>
              <a:buFont typeface="Arial" panose="020b0604020202020204" pitchFamily="34" charset="0"/>
              <a:buNone/>
              <a:defRPr sz="800" kern="1200" baseline="0">
                <a:solidFill>
                  <a:schemeClr val="tx1">
                    <a:tint val="75000"/>
                  </a:schemeClr>
                </a:solidFill>
                <a:latin typeface="+mn-lt"/>
                <a:ea typeface="+mn-ea"/>
                <a:cs typeface="+mn-cs"/>
              </a:defRPr>
            </a:lvl7pPr>
            <a:lvl8pPr marL="2400020" indent="0" algn="ctr" defTabSz="685777" rtl="0" eaLnBrk="1" latinLnBrk="0" hangingPunct="1">
              <a:spcBef>
                <a:spcPct val="20000"/>
              </a:spcBef>
              <a:buFont typeface="Arial" panose="020b0604020202020204" pitchFamily="34" charset="0"/>
              <a:buNone/>
              <a:defRPr sz="1500" kern="1200">
                <a:solidFill>
                  <a:schemeClr val="tx1">
                    <a:tint val="75000"/>
                  </a:schemeClr>
                </a:solidFill>
                <a:latin typeface="+mn-lt"/>
                <a:ea typeface="+mn-ea"/>
                <a:cs typeface="+mn-cs"/>
              </a:defRPr>
            </a:lvl8pPr>
            <a:lvl9pPr marL="2742882" indent="0" algn="ctr" defTabSz="685777" rtl="0" eaLnBrk="1" latinLnBrk="0" hangingPunct="1">
              <a:spcBef>
                <a:spcPct val="20000"/>
              </a:spcBef>
              <a:buFont typeface="Arial" panose="020b0604020202020204" pitchFamily="34" charset="0"/>
              <a:buNone/>
              <a:defRPr sz="1500" kern="1200">
                <a:solidFill>
                  <a:schemeClr val="tx1">
                    <a:tint val="75000"/>
                  </a:schemeClr>
                </a:solidFill>
                <a:latin typeface="+mn-lt"/>
                <a:ea typeface="+mn-ea"/>
                <a:cs typeface="+mn-cs"/>
              </a:defRPr>
            </a:lvl9pPr>
          </a:lstStyle>
          <a:p>
            <a:pPr rtl="0"/>
            <a:r>
              <a:rPr lang="zh-TW" altLang="en-US">
                <a:solidFill>
                  <a:schemeClr val="accent5">
                    <a:lumMod val="40000"/>
                    <a:lumOff val="60000"/>
                  </a:schemeClr>
                </a:solidFill>
              </a:rPr>
              <a:t>歡迎來到網路簡介 </a:t>
            </a:r>
            <a:r>
              <a:rPr lang="en-US" altLang="zh-TW">
                <a:solidFill>
                  <a:schemeClr val="accent5">
                    <a:lumMod val="40000"/>
                    <a:lumOff val="60000"/>
                  </a:schemeClr>
                </a:solidFill>
              </a:rPr>
              <a:t>7.0 </a:t>
            </a:r>
            <a:r>
              <a:rPr lang="zh-TW" altLang="en-US">
                <a:solidFill>
                  <a:schemeClr val="accent5">
                    <a:lumMod val="40000"/>
                    <a:lumOff val="60000"/>
                  </a:schemeClr>
                </a:solidFill>
              </a:rPr>
              <a:t>版 </a:t>
            </a:r>
            <a:r>
              <a:rPr lang="en-US" altLang="zh-TW">
                <a:solidFill>
                  <a:schemeClr val="accent5">
                    <a:lumMod val="40000"/>
                    <a:lumOff val="60000"/>
                  </a:schemeClr>
                </a:solidFill>
              </a:rPr>
              <a:t>(ITN)</a:t>
            </a:r>
          </a:p>
          <a:p>
            <a:endParaRPr lang="en-US"/>
          </a:p>
        </p:txBody>
      </p:sp>
      <p:sp>
        <p:nvSpPr>
          <p:cNvPr id="3" name="投影片編號版面配置區 2"/>
          <p:cNvSpPr>
            <a:spLocks noGrp="1"/>
          </p:cNvSpPr>
          <p:nvPr>
            <p:ph type="sldNum" sz="quarter" idx="12"/>
          </p:nvPr>
        </p:nvSpPr>
        <p:spPr/>
        <p:txBody>
          <a:bodyPr/>
          <a:lstStyle/>
          <a:p>
            <a:fld id="{38C68405-D8B3-49C2-9037-9F8C36DB7603}" type="slidenum">
              <a:rPr lang="en-US" altLang="zh-TW" smtClean="0"/>
              <a:t>159</a:t>
            </a:fld>
            <a:endParaRPr lang="en-US" altLang="zh-TW"/>
          </a:p>
        </p:txBody>
      </p:sp>
    </p:spTree>
    <p:custDataLst>
      <p:tags r:id="rId4"/>
    </p:custDataLst>
    <p:extLst>
      <p:ext uri="{BB962C8B-B14F-4D97-AF65-F5344CB8AC3E}">
        <p14:creationId xmlns:p14="http://schemas.microsoft.com/office/powerpoint/2010/main" val="13693638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timing/>
</p:sld>
</file>

<file path=ppt/slides/slide16.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3314" name="Title 1"/>
          <p:cNvSpPr>
            <a:spLocks noGrp="1"/>
          </p:cNvSpPr>
          <p:nvPr>
            <p:ph type="title"/>
          </p:nvPr>
        </p:nvSpPr>
        <p:spPr/>
        <p:txBody>
          <a:bodyPr>
            <a:normAutofit/>
          </a:bodyPr>
          <a:lstStyle/>
          <a:p>
            <a:r>
              <a:rPr lang="en-US" altLang="zh-TW" sz="3000"/>
              <a:t>1.4 </a:t>
            </a:r>
            <a:r>
              <a:rPr lang="zh-TW" altLang="en-US" sz="3000"/>
              <a:t>常見的網路類型</a:t>
            </a:r>
            <a:r>
              <a:rPr lang="en-US" altLang="zh-TW" sz="3000" smtClean="0"/>
              <a:t>-</a:t>
            </a:r>
            <a:r>
              <a:rPr lang="zh-TW" altLang="en-US" sz="3000"/>
              <a:t>網際網路</a:t>
            </a:r>
          </a:p>
        </p:txBody>
      </p:sp>
      <p:sp>
        <p:nvSpPr>
          <p:cNvPr id="13315" name="Content Placeholder 2"/>
          <p:cNvSpPr>
            <a:spLocks noGrp="1"/>
          </p:cNvSpPr>
          <p:nvPr>
            <p:ph idx="1"/>
          </p:nvPr>
        </p:nvSpPr>
        <p:spPr>
          <a:xfrm>
            <a:off x="122285" y="1656195"/>
            <a:ext cx="4170316" cy="4054993"/>
          </a:xfrm>
        </p:spPr>
        <p:txBody>
          <a:bodyPr>
            <a:normAutofit fontScale="85000" lnSpcReduction="20000"/>
          </a:bodyPr>
          <a:lstStyle/>
          <a:p>
            <a:pPr marL="0" indent="0">
              <a:buNone/>
            </a:pPr>
            <a:r>
              <a:rPr lang="zh-TW" altLang="en-US" sz="2600"/>
              <a:t>互聯網是互連局域網和 </a:t>
            </a:r>
            <a:r>
              <a:rPr lang="en-US" altLang="zh-TW" sz="2600"/>
              <a:t>WAN </a:t>
            </a:r>
            <a:r>
              <a:rPr lang="zh-TW" altLang="en-US" sz="2600"/>
              <a:t>的全球集合。 </a:t>
            </a:r>
          </a:p>
          <a:p>
            <a:pPr rtl="0">
              <a:buFont typeface="Arial" panose="020b0604020202020204" pitchFamily="34" charset="0"/>
              <a:buChar char="•"/>
            </a:pPr>
            <a:r>
              <a:rPr lang="zh-TW" altLang="en-US" sz="2600"/>
              <a:t>局域網使用 </a:t>
            </a:r>
            <a:r>
              <a:rPr lang="en-US" altLang="zh-TW" sz="2600"/>
              <a:t>WAN </a:t>
            </a:r>
            <a:r>
              <a:rPr lang="zh-TW" altLang="en-US" sz="2600"/>
              <a:t>相互連接。</a:t>
            </a:r>
          </a:p>
          <a:p>
            <a:pPr rtl="0">
              <a:buFont typeface="Arial" panose="020b0604020202020204" pitchFamily="34" charset="0"/>
              <a:buChar char="•"/>
            </a:pPr>
            <a:r>
              <a:rPr lang="en-US" altLang="zh-TW" sz="2600"/>
              <a:t>WAN </a:t>
            </a:r>
            <a:r>
              <a:rPr lang="zh-TW" altLang="en-US" sz="2600"/>
              <a:t>可能使用銅線、光纖纜線和無線傳輸。</a:t>
            </a:r>
          </a:p>
          <a:p>
            <a:pPr marL="0" indent="0">
              <a:buNone/>
            </a:pPr>
            <a:r>
              <a:rPr lang="zh-TW" altLang="en-US" sz="2600"/>
              <a:t>互聯網不屬於任何個人或團體。下列群組是為了協助維護網際網路上的結構而開發的：</a:t>
            </a:r>
          </a:p>
          <a:p>
            <a:pPr lvl="1" rtl="0"/>
            <a:r>
              <a:rPr lang="en-US" altLang="zh-TW" sz="2600"/>
              <a:t>IETF</a:t>
            </a:r>
          </a:p>
          <a:p>
            <a:pPr lvl="1" rtl="0"/>
            <a:r>
              <a:rPr lang="en-US" altLang="zh-TW" sz="2600"/>
              <a:t>ICANN</a:t>
            </a:r>
          </a:p>
          <a:p>
            <a:pPr lvl="1" rtl="0"/>
            <a:r>
              <a:rPr lang="en-US" altLang="zh-TW" sz="2600"/>
              <a:t>IAB</a:t>
            </a:r>
          </a:p>
          <a:p>
            <a:pPr lvl="1"/>
            <a:endParaRPr lang="en-CA" altLang="en-US"/>
          </a:p>
          <a:p>
            <a:pPr lvl="1"/>
            <a:endParaRPr lang="en-CA" altLang="en-US"/>
          </a:p>
          <a:p>
            <a:pPr lvl="1"/>
            <a:endParaRPr lang="en-CA" altLang="en-US"/>
          </a:p>
          <a:p>
            <a:pPr lvl="1"/>
            <a:endParaRPr lang="en-CA" altLang="en-US"/>
          </a:p>
          <a:p>
            <a:pPr lvl="1"/>
            <a:endParaRPr lang="en-CA" altLang="en-US"/>
          </a:p>
          <a:p>
            <a:pPr lvl="1"/>
            <a:endParaRPr lang="en-CA" altLang="en-US"/>
          </a:p>
          <a:p>
            <a:pPr lvl="1"/>
            <a:endParaRPr lang="en-CA" altLang="en-US"/>
          </a:p>
        </p:txBody>
      </p:sp>
      <p:pic>
        <p:nvPicPr>
          <p:cNvPr id="2" name="Picture 1"/>
          <p:cNvPicPr>
            <a:picLocks noChangeAspect="1"/>
          </p:cNvPicPr>
          <p:nvPr/>
        </p:nvPicPr>
        <p:blipFill>
          <a:blip r:embed="rId3"/>
          <a:stretch>
            <a:fillRect/>
          </a:stretch>
        </p:blipFill>
        <p:spPr>
          <a:xfrm>
            <a:off x="4180644" y="1656195"/>
            <a:ext cx="4963357" cy="3239656"/>
          </a:xfrm>
          <a:prstGeom prst="rect">
            <a:avLst/>
          </a:prstGeom>
        </p:spPr>
      </p:pic>
      <p:sp>
        <p:nvSpPr>
          <p:cNvPr id="3" name="投影片編號版面配置區 2"/>
          <p:cNvSpPr>
            <a:spLocks noGrp="1"/>
          </p:cNvSpPr>
          <p:nvPr>
            <p:ph type="sldNum" sz="quarter" idx="4"/>
          </p:nvPr>
        </p:nvSpPr>
        <p:spPr/>
        <p:txBody>
          <a:bodyPr/>
          <a:lstStyle/>
          <a:p>
            <a:pPr defTabSz="385754">
              <a:defRPr/>
            </a:pPr>
            <a:fld id="{2F5CCB13-0A32-4557-88E9-079F0C330695}" type="slidenum">
              <a:rPr lang="en-US" kern="0" smtClean="0">
                <a:solidFill>
                  <a:srgbClr val="595959"/>
                </a:solidFill>
              </a:rPr>
              <a:pPr defTabSz="385754">
                <a:defRPr/>
              </a:pPr>
              <a:t>16</a:t>
            </a:fld>
            <a:endParaRPr lang="en-US" kern="0">
              <a:solidFill>
                <a:srgbClr val="595959"/>
              </a:solidFill>
            </a:endParaRPr>
          </a:p>
        </p:txBody>
      </p:sp>
    </p:spTree>
    <p:extLst>
      <p:ext uri="{BB962C8B-B14F-4D97-AF65-F5344CB8AC3E}">
        <p14:creationId xmlns:p14="http://schemas.microsoft.com/office/powerpoint/2010/main" val="1413201455"/>
      </p:ext>
    </p:extLst>
  </p:cSld>
  <p:clrMapOvr>
    <a:masterClrMapping/>
  </p:clrMapOvr>
  <p:transition spd="slow">
    <p:wipe/>
  </p:transition>
  <p:timing/>
</p:sld>
</file>

<file path=ppt/slides/slide160.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098" name="Rectangle 33"/>
          <p:cNvSpPr>
            <a:spLocks noGrp="1" noChangeArrowheads="1"/>
          </p:cNvSpPr>
          <p:nvPr>
            <p:ph type="title"/>
          </p:nvPr>
        </p:nvSpPr>
        <p:spPr/>
        <p:txBody>
          <a:bodyPr>
            <a:normAutofit/>
          </a:bodyPr>
          <a:lstStyle/>
          <a:p>
            <a:pPr rtl="0" eaLnBrk="1" hangingPunct="1"/>
            <a:r>
              <a:rPr lang="zh-TW" sz="4000"/>
              <a:t>單元概要</a:t>
            </a:r>
          </a:p>
        </p:txBody>
      </p:sp>
      <p:sp>
        <p:nvSpPr>
          <p:cNvPr id="14" name="Rectangle 1">
            <a:extLst>
              <a:ext uri="{FF2B5EF4-FFF2-40B4-BE49-F238E27FC236}">
                <a16:creationId xmlns:a16="http://schemas.microsoft.com/office/drawing/2014/main" id="{1BC18D5F-2DAE-4928-9876-7F81DBAC95D3}"/>
              </a:ext>
            </a:extLst>
          </p:cNvPr>
          <p:cNvSpPr>
            <a:spLocks noGrp="1" noChangeArrowheads="1"/>
          </p:cNvSpPr>
          <p:nvPr>
            <p:ph idx="1"/>
          </p:nvPr>
        </p:nvSpPr>
        <p:spPr bwMode="auto">
          <a:xfrm>
            <a:off x="144463" y="1425363"/>
            <a:ext cx="8853487" cy="1292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spAutoFit/>
          </a:bodyPr>
          <a:lstStyle/>
          <a:p>
            <a:pPr marL="0" indent="0" defTabSz="914378" eaLnBrk="0" fontAlgn="base" hangingPunct="0">
              <a:spcBef>
                <a:spcPct val="0"/>
              </a:spcBef>
              <a:spcAft>
                <a:spcPct val="0"/>
              </a:spcAft>
              <a:buNone/>
            </a:pPr>
            <a:r>
              <a:rPr lang="zh-TW" altLang="en-US" sz="2600" b="1">
                <a:solidFill>
                  <a:schemeClr val="tx1"/>
                </a:solidFill>
                <a:latin typeface="標楷體" pitchFamily="65" charset="-120"/>
                <a:cs typeface="Calibri" panose="020f0502020204030204" pitchFamily="34" charset="0"/>
              </a:rPr>
              <a:t>單元標題</a:t>
            </a:r>
            <a:r>
              <a:rPr lang="zh-TW" altLang="en-US" sz="2600" b="1" smtClean="0">
                <a:solidFill>
                  <a:schemeClr val="tx1"/>
                </a:solidFill>
                <a:latin typeface="標楷體" pitchFamily="65" charset="-120"/>
                <a:cs typeface="Calibri" panose="020f0502020204030204" pitchFamily="34" charset="0"/>
              </a:rPr>
              <a:t>：</a:t>
            </a:r>
            <a:r>
              <a:rPr lang="zh-TW" altLang="en-US" sz="2600" smtClean="0">
                <a:solidFill>
                  <a:schemeClr val="tx1"/>
                </a:solidFill>
                <a:latin typeface="標楷體" pitchFamily="65" charset="-120"/>
                <a:cs typeface="Calibri" panose="020f0502020204030204" pitchFamily="34" charset="0"/>
              </a:rPr>
              <a:t>數字</a:t>
            </a:r>
            <a:r>
              <a:rPr lang="zh-TW" altLang="en-US" sz="2600">
                <a:solidFill>
                  <a:schemeClr val="tx1"/>
                </a:solidFill>
                <a:latin typeface="標楷體" pitchFamily="65" charset="-120"/>
                <a:cs typeface="Calibri" panose="020f0502020204030204" pitchFamily="34" charset="0"/>
              </a:rPr>
              <a:t>系統</a:t>
            </a:r>
            <a:endParaRPr lang="en-US" altLang="en-US" sz="2600">
              <a:solidFill>
                <a:schemeClr val="tx1"/>
              </a:solidFill>
              <a:latin typeface="標楷體" pitchFamily="65" charset="-120"/>
            </a:endParaRPr>
          </a:p>
          <a:p>
            <a:pPr marL="1704975" indent="-1704975" defTabSz="914378" eaLnBrk="0" fontAlgn="base" hangingPunct="0">
              <a:spcBef>
                <a:spcPct val="0"/>
              </a:spcBef>
              <a:spcAft>
                <a:spcPct val="0"/>
              </a:spcAft>
              <a:buNone/>
            </a:pPr>
            <a:r>
              <a:rPr lang="zh-TW" altLang="en-US" sz="2600" b="1">
                <a:solidFill>
                  <a:schemeClr val="tx1"/>
                </a:solidFill>
                <a:latin typeface="標楷體" pitchFamily="65" charset="-120"/>
                <a:cs typeface="Calibri" panose="020f0502020204030204" pitchFamily="34" charset="0"/>
              </a:rPr>
              <a:t>單元目標</a:t>
            </a:r>
            <a:r>
              <a:rPr lang="zh-TW" altLang="en-US" sz="2600" smtClean="0">
                <a:solidFill>
                  <a:schemeClr val="tx1"/>
                </a:solidFill>
                <a:latin typeface="標楷體" pitchFamily="65" charset="-120"/>
                <a:cs typeface="Calibri" panose="020f0502020204030204" pitchFamily="34" charset="0"/>
              </a:rPr>
              <a:t>：計算</a:t>
            </a:r>
            <a:r>
              <a:rPr lang="zh-TW" altLang="en-US" sz="2600">
                <a:solidFill>
                  <a:schemeClr val="tx1"/>
                </a:solidFill>
                <a:latin typeface="標楷體" pitchFamily="65" charset="-120"/>
                <a:cs typeface="Calibri" panose="020f0502020204030204" pitchFamily="34" charset="0"/>
              </a:rPr>
              <a:t>十進位制，二進位制和十六進位制系統之間的數字。 </a:t>
            </a:r>
          </a:p>
        </p:txBody>
      </p:sp>
      <p:graphicFrame>
        <p:nvGraphicFramePr>
          <p:cNvPr id="11" name="Table 10">
            <a:extLst>
              <a:ext uri="{FF2B5EF4-FFF2-40B4-BE49-F238E27FC236}">
                <a16:creationId xmlns:a16="http://schemas.microsoft.com/office/drawing/2014/main" id="{CA1CF45F-6FFF-4E7B-A283-AF4D9C8D6D27}"/>
              </a:ext>
            </a:extLst>
          </p:cNvPr>
          <p:cNvGraphicFramePr>
            <a:graphicFrameLocks noGrp="1"/>
          </p:cNvGraphicFramePr>
          <p:nvPr>
            <p:extLst>
              <p:ext uri="{D42A27DB-BD31-4B8C-83A1-F6EECF244321}">
                <p14:modId xmlns:p14="http://schemas.microsoft.com/office/powerpoint/2010/main" val="4181975445"/>
              </p:ext>
            </p:extLst>
          </p:nvPr>
        </p:nvGraphicFramePr>
        <p:xfrm>
          <a:off x="266699" y="2920434"/>
          <a:ext cx="8620125" cy="2119884"/>
        </p:xfrm>
        <a:graphic>
          <a:graphicData uri="http://schemas.openxmlformats.org/drawingml/2006/table">
            <a:tbl>
              <a:tblPr firstRow="1" firstCol="1" bandRow="1">
                <a:tableStyleId>{5C22544A-7EE6-4342-B048-85BDC9FD1C3A}</a:tableStyleId>
              </a:tblPr>
              <a:tblGrid>
                <a:gridCol w="3248026">
                  <a:extLst>
                    <a:ext uri="{9D8B030D-6E8A-4147-A177-3AD203B41FA5}">
                      <a16:colId xmlns:a16="http://schemas.microsoft.com/office/drawing/2014/main" val="1523797708"/>
                    </a:ext>
                  </a:extLst>
                </a:gridCol>
                <a:gridCol w="5372099">
                  <a:extLst>
                    <a:ext uri="{9D8B030D-6E8A-4147-A177-3AD203B41FA5}">
                      <a16:colId xmlns:a16="http://schemas.microsoft.com/office/drawing/2014/main" val="2750207184"/>
                    </a:ext>
                  </a:extLst>
                </a:gridCol>
              </a:tblGrid>
              <a:tr h="317993">
                <a:tc>
                  <a:txBody>
                    <a:bodyPr vert="horz" wrap="square"/>
                    <a:lstStyle/>
                    <a:p>
                      <a:pPr marL="0" marR="0" rtl="0">
                        <a:lnSpc>
                          <a:spcPct val="107000"/>
                        </a:lnSpc>
                        <a:spcBef>
                          <a:spcPct val="0"/>
                        </a:spcBef>
                        <a:spcAft>
                          <a:spcPct val="0"/>
                        </a:spcAft>
                      </a:pPr>
                      <a:r>
                        <a:rPr lang="zh-TW" sz="2600">
                          <a:effectLst/>
                          <a:latin typeface="標楷體" pitchFamily="65" charset="-120"/>
                          <a:ea typeface="標楷體" panose="03000509000000000000" pitchFamily="65" charset="-120"/>
                        </a:rPr>
                        <a:t>主題標題</a:t>
                      </a:r>
                    </a:p>
                  </a:txBody>
                  <a:tcPr marL="68580" marR="68580" marT="0" marB="0"/>
                </a:tc>
                <a:tc>
                  <a:txBody>
                    <a:bodyPr vert="horz" wrap="square"/>
                    <a:lstStyle/>
                    <a:p>
                      <a:pPr marL="0" marR="0" rtl="0">
                        <a:lnSpc>
                          <a:spcPct val="107000"/>
                        </a:lnSpc>
                        <a:spcBef>
                          <a:spcPct val="0"/>
                        </a:spcBef>
                        <a:spcAft>
                          <a:spcPct val="0"/>
                        </a:spcAft>
                      </a:pPr>
                      <a:r>
                        <a:rPr lang="zh-TW" sz="2600">
                          <a:effectLst/>
                          <a:latin typeface="標楷體" pitchFamily="65" charset="-120"/>
                          <a:ea typeface="標楷體" panose="03000509000000000000" pitchFamily="65" charset="-120"/>
                        </a:rPr>
                        <a:t>主題目標</a:t>
                      </a:r>
                    </a:p>
                  </a:txBody>
                  <a:tcPr marL="68580" marR="68580" marT="0" marB="0"/>
                </a:tc>
                <a:extLst>
                  <a:ext uri="{0D108BD9-81ED-4DB2-BD59-A6C34878D82A}">
                    <a16:rowId xmlns:a16="http://schemas.microsoft.com/office/drawing/2014/main" val="1874061904"/>
                  </a:ext>
                </a:extLst>
              </a:tr>
              <a:tr h="444151">
                <a:tc>
                  <a:txBody>
                    <a:bodyPr vert="horz" wrap="square"/>
                    <a:lstStyle/>
                    <a:p>
                      <a:pPr marL="0" marR="0" rtl="0">
                        <a:lnSpc>
                          <a:spcPct val="107000"/>
                        </a:lnSpc>
                        <a:spcBef>
                          <a:spcPct val="0"/>
                        </a:spcBef>
                        <a:spcAft>
                          <a:spcPct val="0"/>
                        </a:spcAft>
                      </a:pPr>
                      <a:r>
                        <a:rPr lang="zh-TW" sz="2600" smtClean="0">
                          <a:effectLst/>
                          <a:latin typeface="標楷體" pitchFamily="65" charset="-120"/>
                          <a:ea typeface="標楷體" panose="03000509000000000000" pitchFamily="65" charset="-120"/>
                        </a:rPr>
                        <a:t>二進位</a:t>
                      </a:r>
                      <a:r>
                        <a:rPr lang="zh-TW" altLang="en-US" sz="2600" smtClean="0">
                          <a:effectLst/>
                          <a:latin typeface="標楷體" pitchFamily="65" charset="-120"/>
                          <a:ea typeface="標楷體" panose="03000509000000000000" pitchFamily="65" charset="-120"/>
                        </a:rPr>
                        <a:t>制</a:t>
                      </a:r>
                      <a:r>
                        <a:rPr lang="zh-TW" sz="2600" smtClean="0">
                          <a:effectLst/>
                          <a:latin typeface="標楷體" pitchFamily="65" charset="-120"/>
                          <a:ea typeface="標楷體" panose="03000509000000000000" pitchFamily="65" charset="-120"/>
                        </a:rPr>
                        <a:t>數</a:t>
                      </a:r>
                      <a:r>
                        <a:rPr lang="zh-TW" altLang="en-US" sz="2600" smtClean="0">
                          <a:effectLst/>
                          <a:latin typeface="標楷體" pitchFamily="65" charset="-120"/>
                          <a:ea typeface="標楷體" panose="03000509000000000000" pitchFamily="65" charset="-120"/>
                        </a:rPr>
                        <a:t>字</a:t>
                      </a:r>
                      <a:r>
                        <a:rPr lang="zh-TW" sz="2600" smtClean="0">
                          <a:effectLst/>
                          <a:latin typeface="標楷體" pitchFamily="65" charset="-120"/>
                          <a:ea typeface="標楷體" panose="03000509000000000000" pitchFamily="65" charset="-120"/>
                        </a:rPr>
                        <a:t>系統</a:t>
                      </a:r>
                      <a:endParaRPr lang="zh-TW" sz="2600">
                        <a:effectLst/>
                        <a:latin typeface="標楷體" pitchFamily="65" charset="-120"/>
                        <a:ea typeface="標楷體" panose="03000509000000000000" pitchFamily="65" charset="-120"/>
                      </a:endParaRPr>
                    </a:p>
                  </a:txBody>
                  <a:tcPr marL="68580" marR="68580" marT="0" marB="0"/>
                </a:tc>
                <a:tc>
                  <a:txBody>
                    <a:bodyPr vert="horz" wrap="square"/>
                    <a:lstStyle/>
                    <a:p>
                      <a:pPr marL="0" marR="0" rtl="0">
                        <a:lnSpc>
                          <a:spcPct val="107000"/>
                        </a:lnSpc>
                        <a:spcBef>
                          <a:spcPct val="0"/>
                        </a:spcBef>
                        <a:spcAft>
                          <a:spcPct val="0"/>
                        </a:spcAft>
                      </a:pPr>
                      <a:r>
                        <a:rPr lang="zh-TW" sz="2600">
                          <a:solidFill>
                            <a:srgbClr val="000000"/>
                          </a:solidFill>
                          <a:effectLst/>
                          <a:latin typeface="標楷體" pitchFamily="65" charset="-120"/>
                          <a:ea typeface="標楷體" panose="03000509000000000000" pitchFamily="65" charset="-120"/>
                        </a:rPr>
                        <a:t>計算</a:t>
                      </a:r>
                      <a:r>
                        <a:rPr lang="zh-TW" sz="2600" smtClean="0">
                          <a:solidFill>
                            <a:srgbClr val="000000"/>
                          </a:solidFill>
                          <a:effectLst/>
                          <a:latin typeface="標楷體" pitchFamily="65" charset="-120"/>
                          <a:ea typeface="標楷體" panose="03000509000000000000" pitchFamily="65" charset="-120"/>
                        </a:rPr>
                        <a:t>十進</a:t>
                      </a:r>
                      <a:r>
                        <a:rPr lang="zh-TW" altLang="en-US" sz="2600" smtClean="0">
                          <a:solidFill>
                            <a:srgbClr val="000000"/>
                          </a:solidFill>
                          <a:effectLst/>
                          <a:latin typeface="標楷體" pitchFamily="65" charset="-120"/>
                          <a:ea typeface="標楷體" panose="03000509000000000000" pitchFamily="65" charset="-120"/>
                        </a:rPr>
                        <a:t>位</a:t>
                      </a:r>
                      <a:r>
                        <a:rPr lang="zh-TW" sz="2600" smtClean="0">
                          <a:solidFill>
                            <a:srgbClr val="000000"/>
                          </a:solidFill>
                          <a:effectLst/>
                          <a:latin typeface="標楷體" pitchFamily="65" charset="-120"/>
                          <a:ea typeface="標楷體" panose="03000509000000000000" pitchFamily="65" charset="-120"/>
                        </a:rPr>
                        <a:t>制</a:t>
                      </a:r>
                      <a:r>
                        <a:rPr lang="zh-TW" sz="2600">
                          <a:solidFill>
                            <a:srgbClr val="000000"/>
                          </a:solidFill>
                          <a:effectLst/>
                          <a:latin typeface="標楷體" pitchFamily="65" charset="-120"/>
                          <a:ea typeface="標楷體" panose="03000509000000000000" pitchFamily="65" charset="-120"/>
                        </a:rPr>
                        <a:t>和</a:t>
                      </a:r>
                      <a:r>
                        <a:rPr lang="zh-TW" sz="2600" smtClean="0">
                          <a:solidFill>
                            <a:srgbClr val="000000"/>
                          </a:solidFill>
                          <a:effectLst/>
                          <a:latin typeface="標楷體" pitchFamily="65" charset="-120"/>
                          <a:ea typeface="標楷體" panose="03000509000000000000" pitchFamily="65" charset="-120"/>
                        </a:rPr>
                        <a:t>二進</a:t>
                      </a:r>
                      <a:r>
                        <a:rPr lang="zh-TW" altLang="en-US" sz="2600" smtClean="0">
                          <a:solidFill>
                            <a:srgbClr val="000000"/>
                          </a:solidFill>
                          <a:effectLst/>
                          <a:latin typeface="標楷體" pitchFamily="65" charset="-120"/>
                          <a:ea typeface="標楷體" panose="03000509000000000000" pitchFamily="65" charset="-120"/>
                        </a:rPr>
                        <a:t>位</a:t>
                      </a:r>
                      <a:r>
                        <a:rPr lang="zh-TW" sz="2600" smtClean="0">
                          <a:solidFill>
                            <a:srgbClr val="000000"/>
                          </a:solidFill>
                          <a:effectLst/>
                          <a:latin typeface="標楷體" pitchFamily="65" charset="-120"/>
                          <a:ea typeface="標楷體" panose="03000509000000000000" pitchFamily="65" charset="-120"/>
                        </a:rPr>
                        <a:t>制</a:t>
                      </a:r>
                      <a:r>
                        <a:rPr lang="zh-TW" sz="2600">
                          <a:solidFill>
                            <a:srgbClr val="000000"/>
                          </a:solidFill>
                          <a:effectLst/>
                          <a:latin typeface="標楷體" pitchFamily="65" charset="-120"/>
                          <a:ea typeface="標楷體" panose="03000509000000000000" pitchFamily="65" charset="-120"/>
                        </a:rPr>
                        <a:t>系統之間的數字。</a:t>
                      </a:r>
                    </a:p>
                  </a:txBody>
                  <a:tcPr marL="68580" marR="68580" marT="0" marB="0"/>
                </a:tc>
                <a:extLst>
                  <a:ext uri="{0D108BD9-81ED-4DB2-BD59-A6C34878D82A}">
                    <a16:rowId xmlns:a16="http://schemas.microsoft.com/office/drawing/2014/main" val="1646858405"/>
                  </a:ext>
                </a:extLst>
              </a:tr>
              <a:tr h="317993">
                <a:tc>
                  <a:txBody>
                    <a:bodyPr vert="horz" wrap="square"/>
                    <a:lstStyle/>
                    <a:p>
                      <a:pPr marL="0" marR="0" rtl="0">
                        <a:lnSpc>
                          <a:spcPct val="107000"/>
                        </a:lnSpc>
                        <a:spcBef>
                          <a:spcPct val="0"/>
                        </a:spcBef>
                        <a:spcAft>
                          <a:spcPct val="0"/>
                        </a:spcAft>
                      </a:pPr>
                      <a:r>
                        <a:rPr lang="zh-TW" sz="2600" smtClean="0">
                          <a:effectLst/>
                          <a:latin typeface="標楷體" pitchFamily="65" charset="-120"/>
                          <a:ea typeface="標楷體" panose="03000509000000000000" pitchFamily="65" charset="-120"/>
                        </a:rPr>
                        <a:t>十六進</a:t>
                      </a:r>
                      <a:r>
                        <a:rPr lang="zh-TW" altLang="en-US" sz="2600" smtClean="0">
                          <a:effectLst/>
                          <a:latin typeface="標楷體" pitchFamily="65" charset="-120"/>
                          <a:ea typeface="標楷體" panose="03000509000000000000" pitchFamily="65" charset="-120"/>
                        </a:rPr>
                        <a:t>位</a:t>
                      </a:r>
                      <a:r>
                        <a:rPr lang="zh-TW" sz="2600" smtClean="0">
                          <a:effectLst/>
                          <a:latin typeface="標楷體" pitchFamily="65" charset="-120"/>
                          <a:ea typeface="標楷體" panose="03000509000000000000" pitchFamily="65" charset="-120"/>
                        </a:rPr>
                        <a:t>制</a:t>
                      </a:r>
                      <a:r>
                        <a:rPr lang="zh-TW" sz="2600">
                          <a:effectLst/>
                          <a:latin typeface="標楷體" pitchFamily="65" charset="-120"/>
                          <a:ea typeface="標楷體" panose="03000509000000000000" pitchFamily="65" charset="-120"/>
                        </a:rPr>
                        <a:t>數字系統</a:t>
                      </a:r>
                    </a:p>
                  </a:txBody>
                  <a:tcPr marL="68580" marR="68580" marT="0" marB="0"/>
                </a:tc>
                <a:tc>
                  <a:txBody>
                    <a:bodyPr vert="horz" wrap="square"/>
                    <a:lstStyle/>
                    <a:p>
                      <a:pPr marL="0" marR="0" rtl="0">
                        <a:lnSpc>
                          <a:spcPct val="107000"/>
                        </a:lnSpc>
                        <a:spcBef>
                          <a:spcPct val="0"/>
                        </a:spcBef>
                        <a:spcAft>
                          <a:spcPct val="0"/>
                        </a:spcAft>
                      </a:pPr>
                      <a:r>
                        <a:rPr lang="zh-TW" sz="2600">
                          <a:solidFill>
                            <a:srgbClr val="000000"/>
                          </a:solidFill>
                          <a:effectLst/>
                          <a:latin typeface="標楷體" pitchFamily="65" charset="-120"/>
                          <a:ea typeface="標楷體" panose="03000509000000000000" pitchFamily="65" charset="-120"/>
                        </a:rPr>
                        <a:t>計算</a:t>
                      </a:r>
                      <a:r>
                        <a:rPr lang="zh-TW" sz="2600" smtClean="0">
                          <a:solidFill>
                            <a:srgbClr val="000000"/>
                          </a:solidFill>
                          <a:effectLst/>
                          <a:latin typeface="標楷體" pitchFamily="65" charset="-120"/>
                          <a:ea typeface="標楷體" panose="03000509000000000000" pitchFamily="65" charset="-120"/>
                        </a:rPr>
                        <a:t>十進</a:t>
                      </a:r>
                      <a:r>
                        <a:rPr lang="zh-TW" altLang="en-US" sz="2600" smtClean="0">
                          <a:solidFill>
                            <a:srgbClr val="000000"/>
                          </a:solidFill>
                          <a:effectLst/>
                          <a:latin typeface="標楷體" pitchFamily="65" charset="-120"/>
                          <a:ea typeface="標楷體" panose="03000509000000000000" pitchFamily="65" charset="-120"/>
                        </a:rPr>
                        <a:t>位</a:t>
                      </a:r>
                      <a:r>
                        <a:rPr lang="zh-TW" sz="2600" smtClean="0">
                          <a:solidFill>
                            <a:srgbClr val="000000"/>
                          </a:solidFill>
                          <a:effectLst/>
                          <a:latin typeface="標楷體" pitchFamily="65" charset="-120"/>
                          <a:ea typeface="標楷體" panose="03000509000000000000" pitchFamily="65" charset="-120"/>
                        </a:rPr>
                        <a:t>制</a:t>
                      </a:r>
                      <a:r>
                        <a:rPr lang="zh-TW" sz="2600">
                          <a:solidFill>
                            <a:srgbClr val="000000"/>
                          </a:solidFill>
                          <a:effectLst/>
                          <a:latin typeface="標楷體" pitchFamily="65" charset="-120"/>
                          <a:ea typeface="標楷體" panose="03000509000000000000" pitchFamily="65" charset="-120"/>
                        </a:rPr>
                        <a:t>和</a:t>
                      </a:r>
                      <a:r>
                        <a:rPr lang="zh-TW" sz="2600" smtClean="0">
                          <a:solidFill>
                            <a:srgbClr val="000000"/>
                          </a:solidFill>
                          <a:effectLst/>
                          <a:latin typeface="標楷體" pitchFamily="65" charset="-120"/>
                          <a:ea typeface="標楷體" panose="03000509000000000000" pitchFamily="65" charset="-120"/>
                        </a:rPr>
                        <a:t>十六進</a:t>
                      </a:r>
                      <a:r>
                        <a:rPr lang="zh-TW" altLang="en-US" sz="2600" smtClean="0">
                          <a:solidFill>
                            <a:srgbClr val="000000"/>
                          </a:solidFill>
                          <a:effectLst/>
                          <a:latin typeface="標楷體" pitchFamily="65" charset="-120"/>
                          <a:ea typeface="標楷體" panose="03000509000000000000" pitchFamily="65" charset="-120"/>
                        </a:rPr>
                        <a:t>位</a:t>
                      </a:r>
                      <a:r>
                        <a:rPr lang="zh-TW" sz="2600" smtClean="0">
                          <a:solidFill>
                            <a:srgbClr val="000000"/>
                          </a:solidFill>
                          <a:effectLst/>
                          <a:latin typeface="標楷體" pitchFamily="65" charset="-120"/>
                          <a:ea typeface="標楷體" panose="03000509000000000000" pitchFamily="65" charset="-120"/>
                        </a:rPr>
                        <a:t>制</a:t>
                      </a:r>
                      <a:r>
                        <a:rPr lang="zh-TW" sz="2600">
                          <a:solidFill>
                            <a:srgbClr val="000000"/>
                          </a:solidFill>
                          <a:effectLst/>
                          <a:latin typeface="標楷體" pitchFamily="65" charset="-120"/>
                          <a:ea typeface="標楷體" panose="03000509000000000000" pitchFamily="65" charset="-120"/>
                        </a:rPr>
                        <a:t>系統之間的數字。</a:t>
                      </a:r>
                    </a:p>
                  </a:txBody>
                  <a:tcPr marL="68580" marR="68580" marT="0" marB="0"/>
                </a:tc>
                <a:extLst>
                  <a:ext uri="{0D108BD9-81ED-4DB2-BD59-A6C34878D82A}">
                    <a16:rowId xmlns:a16="http://schemas.microsoft.com/office/drawing/2014/main" val="1435904258"/>
                  </a:ext>
                </a:extLst>
              </a:tr>
            </a:tbl>
          </a:graphicData>
        </a:graphic>
      </p:graphicFrame>
      <p:sp>
        <p:nvSpPr>
          <p:cNvPr id="2" name="投影片編號版面配置區 1"/>
          <p:cNvSpPr>
            <a:spLocks noGrp="1"/>
          </p:cNvSpPr>
          <p:nvPr>
            <p:ph type="sldNum" sz="quarter" idx="4"/>
          </p:nvPr>
        </p:nvSpPr>
        <p:spPr/>
        <p:txBody>
          <a:bodyPr/>
          <a:lstStyle/>
          <a:p>
            <a:pPr defTabSz="385754">
              <a:defRPr/>
            </a:pPr>
            <a:fld id="{2F5CCB13-0A32-4557-88E9-079F0C330695}" type="slidenum">
              <a:rPr lang="en-US" kern="0" smtClean="0">
                <a:solidFill>
                  <a:srgbClr val="595959"/>
                </a:solidFill>
              </a:rPr>
              <a:pPr defTabSz="385754">
                <a:defRPr/>
              </a:pPr>
              <a:t>160</a:t>
            </a:fld>
            <a:endParaRPr lang="en-US" kern="0">
              <a:solidFill>
                <a:srgbClr val="595959"/>
              </a:solidFill>
            </a:endParaRPr>
          </a:p>
        </p:txBody>
      </p:sp>
    </p:spTree>
    <p:custDataLst>
      <p:tags r:id="rId3"/>
    </p:custDataLst>
    <p:extLst>
      <p:ext uri="{BB962C8B-B14F-4D97-AF65-F5344CB8AC3E}">
        <p14:creationId xmlns:p14="http://schemas.microsoft.com/office/powerpoint/2010/main" val="3446823586"/>
      </p:ext>
    </p:extLst>
  </p:cSld>
  <p:clrMapOvr>
    <a:masterClrMapping/>
  </p:clrMapOvr>
  <p:transition spd="slow">
    <p:wipe/>
  </p:transition>
  <p:timing/>
</p:sld>
</file>

<file path=ppt/slides/slide161.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p:spPr>
        <p:txBody>
          <a:bodyPr>
            <a:normAutofit/>
          </a:bodyPr>
          <a:lstStyle/>
          <a:p>
            <a:pPr rtl="0"/>
            <a:r>
              <a:rPr lang="en-US" altLang="zh-TW" smtClean="0"/>
              <a:t>5.1</a:t>
            </a:r>
            <a:r>
              <a:rPr lang="zh-TW" altLang="en-US" smtClean="0"/>
              <a:t>二進位</a:t>
            </a:r>
            <a:r>
              <a:rPr lang="zh-TW" altLang="en-US"/>
              <a:t>至數字系統</a:t>
            </a:r>
            <a:r>
              <a:rPr lang="en-US" altLang="zh-TW"/>
              <a:t>-</a:t>
            </a:r>
            <a:r>
              <a:rPr lang="zh-TW" altLang="en-US"/>
              <a:t>二進位制和 </a:t>
            </a:r>
            <a:r>
              <a:rPr lang="en-US" altLang="zh-TW"/>
              <a:t>IPv4 </a:t>
            </a:r>
            <a:r>
              <a:rPr lang="zh-TW" altLang="en-US"/>
              <a:t>位址</a:t>
            </a:r>
          </a:p>
        </p:txBody>
      </p:sp>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431971" y="1712669"/>
            <a:ext cx="8531276" cy="1745526"/>
          </a:xfrm>
        </p:spPr>
        <p:txBody>
          <a:bodyPr/>
          <a:lstStyle/>
          <a:p>
            <a:pPr marL="342892" indent="-342892" algn="l">
              <a:buFont typeface="Arial" panose="020b0604020202020204" pitchFamily="34" charset="0"/>
              <a:buChar char="•"/>
            </a:pPr>
            <a:r>
              <a:rPr lang="zh-TW" altLang="en-US" sz="1600">
                <a:solidFill>
                  <a:srgbClr val="000000"/>
                </a:solidFill>
              </a:rPr>
              <a:t>二進位制數字系統由 </a:t>
            </a:r>
            <a:r>
              <a:rPr lang="en-US" altLang="zh-TW" sz="1600">
                <a:solidFill>
                  <a:srgbClr val="000000"/>
                </a:solidFill>
              </a:rPr>
              <a:t>1 </a:t>
            </a:r>
            <a:r>
              <a:rPr lang="zh-TW" altLang="en-US" sz="1600">
                <a:solidFill>
                  <a:srgbClr val="000000"/>
                </a:solidFill>
              </a:rPr>
              <a:t>和 </a:t>
            </a:r>
            <a:r>
              <a:rPr lang="en-US" altLang="zh-TW" sz="1600">
                <a:solidFill>
                  <a:srgbClr val="000000"/>
                </a:solidFill>
              </a:rPr>
              <a:t>0</a:t>
            </a:r>
            <a:r>
              <a:rPr lang="zh-TW" altLang="en-US" sz="1600">
                <a:solidFill>
                  <a:srgbClr val="000000"/>
                </a:solidFill>
              </a:rPr>
              <a:t>，稱為位元</a:t>
            </a:r>
          </a:p>
          <a:p>
            <a:pPr marL="342892" indent="-342892" algn="l">
              <a:buFont typeface="Arial" panose="020b0604020202020204" pitchFamily="34" charset="0"/>
              <a:buChar char="•"/>
            </a:pPr>
            <a:r>
              <a:rPr lang="zh-TW" altLang="en-US" sz="1600">
                <a:solidFill>
                  <a:srgbClr val="000000"/>
                </a:solidFill>
              </a:rPr>
              <a:t>十進位制編號系統由數字 </a:t>
            </a:r>
            <a:r>
              <a:rPr lang="en-US" altLang="zh-TW" sz="1600">
                <a:solidFill>
                  <a:srgbClr val="000000"/>
                </a:solidFill>
              </a:rPr>
              <a:t>0 </a:t>
            </a:r>
            <a:r>
              <a:rPr lang="zh-TW" altLang="en-US" sz="1600">
                <a:solidFill>
                  <a:srgbClr val="000000"/>
                </a:solidFill>
              </a:rPr>
              <a:t>到 </a:t>
            </a:r>
            <a:r>
              <a:rPr lang="en-US" altLang="zh-TW" sz="1600">
                <a:solidFill>
                  <a:srgbClr val="000000"/>
                </a:solidFill>
              </a:rPr>
              <a:t>9 </a:t>
            </a:r>
            <a:r>
              <a:rPr lang="zh-TW" altLang="en-US" sz="1600">
                <a:solidFill>
                  <a:srgbClr val="000000"/>
                </a:solidFill>
              </a:rPr>
              <a:t>組成</a:t>
            </a:r>
          </a:p>
          <a:p>
            <a:pPr marL="342892" indent="-342892" algn="l">
              <a:buFont typeface="Arial" panose="020b0604020202020204" pitchFamily="34" charset="0"/>
              <a:buChar char="•"/>
            </a:pPr>
            <a:r>
              <a:rPr lang="zh-TW" altLang="en-US" sz="1600">
                <a:solidFill>
                  <a:srgbClr val="000000"/>
                </a:solidFill>
              </a:rPr>
              <a:t>主機，服務器和網路設備使用二進位制定址來識別對方。</a:t>
            </a:r>
          </a:p>
          <a:p>
            <a:pPr marL="342892" indent="-342892" algn="l">
              <a:buFont typeface="Arial" panose="020b0604020202020204" pitchFamily="34" charset="0"/>
              <a:buChar char="•"/>
            </a:pPr>
            <a:r>
              <a:rPr lang="zh-TW" altLang="en-US" sz="1600">
                <a:solidFill>
                  <a:srgbClr val="000000"/>
                </a:solidFill>
              </a:rPr>
              <a:t>每個位址是由 </a:t>
            </a:r>
            <a:r>
              <a:rPr lang="en-US" altLang="zh-TW" sz="1600">
                <a:solidFill>
                  <a:srgbClr val="000000"/>
                </a:solidFill>
              </a:rPr>
              <a:t>32 </a:t>
            </a:r>
            <a:r>
              <a:rPr lang="zh-TW" altLang="en-US" sz="1600">
                <a:solidFill>
                  <a:srgbClr val="000000"/>
                </a:solidFill>
              </a:rPr>
              <a:t>位的字符串，分為四個部分稱為八位元組。</a:t>
            </a:r>
          </a:p>
          <a:p>
            <a:pPr marL="342892" indent="-342892" algn="l">
              <a:buFont typeface="Arial" panose="020b0604020202020204" pitchFamily="34" charset="0"/>
              <a:buChar char="•"/>
            </a:pPr>
            <a:r>
              <a:rPr lang="zh-TW" altLang="en-US" sz="1600">
                <a:solidFill>
                  <a:srgbClr val="000000"/>
                </a:solidFill>
              </a:rPr>
              <a:t>每個八位元字節包含 </a:t>
            </a:r>
            <a:r>
              <a:rPr lang="en-US" altLang="zh-TW" sz="1600">
                <a:solidFill>
                  <a:srgbClr val="000000"/>
                </a:solidFill>
              </a:rPr>
              <a:t>8 </a:t>
            </a:r>
            <a:r>
              <a:rPr lang="zh-TW" altLang="en-US" sz="1600">
                <a:solidFill>
                  <a:srgbClr val="000000"/>
                </a:solidFill>
              </a:rPr>
              <a:t>位元（或 </a:t>
            </a:r>
            <a:r>
              <a:rPr lang="en-US" altLang="zh-TW" sz="1600">
                <a:solidFill>
                  <a:srgbClr val="000000"/>
                </a:solidFill>
              </a:rPr>
              <a:t>1 </a:t>
            </a:r>
            <a:r>
              <a:rPr lang="zh-TW" altLang="en-US" sz="1600">
                <a:solidFill>
                  <a:srgbClr val="000000"/>
                </a:solidFill>
              </a:rPr>
              <a:t>個字節），由一個點分隔。</a:t>
            </a:r>
          </a:p>
          <a:p>
            <a:pPr marL="342892" indent="-342892" algn="l">
              <a:buFont typeface="Arial" panose="020b0604020202020204" pitchFamily="34" charset="0"/>
              <a:buChar char="•"/>
            </a:pPr>
            <a:r>
              <a:rPr lang="zh-TW" altLang="en-US" sz="1600">
                <a:solidFill>
                  <a:srgbClr val="000000"/>
                </a:solidFill>
              </a:rPr>
              <a:t>為了便於人們使用，這個虛線表示法被轉換為小數點。</a:t>
            </a:r>
          </a:p>
          <a:p>
            <a:pPr marL="342892" indent="-342892" algn="l">
              <a:buFont typeface="Arial" panose="020b0604020202020204" pitchFamily="34" charset="0"/>
              <a:buChar char="•"/>
            </a:pPr>
            <a:endParaRPr lang="en-US" sz="1600">
              <a:solidFill>
                <a:srgbClr val="000000"/>
              </a:solidFill>
            </a:endParaRPr>
          </a:p>
        </p:txBody>
      </p:sp>
      <p:pic>
        <p:nvPicPr>
          <p:cNvPr id="5" name="Picture 4">
            <a:extLst>
              <a:ext uri="{FF2B5EF4-FFF2-40B4-BE49-F238E27FC236}">
                <a16:creationId xmlns:a16="http://schemas.microsoft.com/office/drawing/2014/main" id="{DCD0F2E4-E369-A548-A618-9BAB0C0C57E4}"/>
              </a:ext>
            </a:extLst>
          </p:cNvPr>
          <p:cNvPicPr>
            <a:picLocks noChangeAspect="1"/>
          </p:cNvPicPr>
          <p:nvPr/>
        </p:nvPicPr>
        <p:blipFill>
          <a:blip r:embed="rId3"/>
          <a:stretch>
            <a:fillRect/>
          </a:stretch>
        </p:blipFill>
        <p:spPr>
          <a:xfrm>
            <a:off x="577409" y="3579251"/>
            <a:ext cx="3473597" cy="1745526"/>
          </a:xfrm>
          <a:prstGeom prst="rect">
            <a:avLst/>
          </a:prstGeom>
        </p:spPr>
      </p:pic>
      <p:sp>
        <p:nvSpPr>
          <p:cNvPr id="7" name="Striped Right Arrow 6">
            <a:extLst>
              <a:ext uri="{FF2B5EF4-FFF2-40B4-BE49-F238E27FC236}">
                <a16:creationId xmlns:a16="http://schemas.microsoft.com/office/drawing/2014/main" id="{71668B65-DD31-5646-8CF8-039199DDBBA7}"/>
              </a:ext>
            </a:extLst>
          </p:cNvPr>
          <p:cNvSpPr/>
          <p:nvPr/>
        </p:nvSpPr>
        <p:spPr>
          <a:xfrm>
            <a:off x="3992527" y="4332081"/>
            <a:ext cx="520995" cy="239867"/>
          </a:xfrm>
          <a:prstGeom prst="stripedRightArrow">
            <a:avLst/>
          </a:prstGeom>
          <a:solidFill>
            <a:srgbClr val="36A4D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3E5F7270-39AA-FE40-92FD-F80B1DD90812}"/>
              </a:ext>
            </a:extLst>
          </p:cNvPr>
          <p:cNvPicPr>
            <a:picLocks noChangeAspect="1"/>
          </p:cNvPicPr>
          <p:nvPr/>
        </p:nvPicPr>
        <p:blipFill>
          <a:blip r:embed="rId4"/>
          <a:stretch>
            <a:fillRect/>
          </a:stretch>
        </p:blipFill>
        <p:spPr>
          <a:xfrm>
            <a:off x="4697610" y="3579252"/>
            <a:ext cx="3227909" cy="1745527"/>
          </a:xfrm>
          <a:prstGeom prst="rect">
            <a:avLst/>
          </a:prstGeom>
        </p:spPr>
      </p:pic>
      <p:sp>
        <p:nvSpPr>
          <p:cNvPr id="2" name="投影片編號版面配置區 1"/>
          <p:cNvSpPr>
            <a:spLocks noGrp="1"/>
          </p:cNvSpPr>
          <p:nvPr>
            <p:ph type="sldNum" sz="quarter" idx="12"/>
          </p:nvPr>
        </p:nvSpPr>
        <p:spPr/>
        <p:txBody>
          <a:bodyPr/>
          <a:lstStyle/>
          <a:p>
            <a:fld id="{4FAB73BC-B049-4115-A692-8D63A059BFB8}" type="slidenum">
              <a:rPr lang="en-US" smtClean="0"/>
              <a:t>161</a:t>
            </a:fld>
            <a:endParaRPr lang="en-US"/>
          </a:p>
        </p:txBody>
      </p:sp>
    </p:spTree>
    <p:extLst>
      <p:ext uri="{BB962C8B-B14F-4D97-AF65-F5344CB8AC3E}">
        <p14:creationId xmlns:p14="http://schemas.microsoft.com/office/powerpoint/2010/main" val="61120706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162.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89150"/>
            <a:ext cx="8345488" cy="731837"/>
          </a:xfrm>
        </p:spPr>
        <p:txBody>
          <a:bodyPr>
            <a:normAutofit/>
          </a:bodyPr>
          <a:lstStyle/>
          <a:p>
            <a:r>
              <a:rPr lang="en-US" altLang="zh-TW"/>
              <a:t>5.1</a:t>
            </a:r>
            <a:r>
              <a:rPr lang="zh-TW" altLang="en-US" smtClean="0"/>
              <a:t>二進位</a:t>
            </a:r>
            <a:r>
              <a:rPr lang="zh-TW" altLang="en-US"/>
              <a:t>制數字系統</a:t>
            </a:r>
            <a:r>
              <a:rPr lang="en-US" altLang="zh-TW"/>
              <a:t>-</a:t>
            </a:r>
            <a:r>
              <a:rPr lang="zh-TW" altLang="en-US"/>
              <a:t>二進位制位置符號</a:t>
            </a:r>
          </a:p>
        </p:txBody>
      </p:sp>
      <p:sp>
        <p:nvSpPr>
          <p:cNvPr id="4" name="Content Placeholder 3">
            <a:extLst>
              <a:ext uri="{FF2B5EF4-FFF2-40B4-BE49-F238E27FC236}">
                <a16:creationId xmlns:a16="http://schemas.microsoft.com/office/drawing/2014/main" id="{71329901-EBC7-0747-A1C2-F937CA26E4B5}"/>
              </a:ext>
            </a:extLst>
          </p:cNvPr>
          <p:cNvSpPr>
            <a:spLocks noGrp="1"/>
          </p:cNvSpPr>
          <p:nvPr>
            <p:ph idx="1"/>
          </p:nvPr>
        </p:nvSpPr>
        <p:spPr>
          <a:xfrm>
            <a:off x="474662" y="1697222"/>
            <a:ext cx="8280057" cy="1005453"/>
          </a:xfrm>
        </p:spPr>
        <p:txBody>
          <a:bodyPr/>
          <a:lstStyle/>
          <a:p>
            <a:pPr marL="285743" indent="-285743" algn="l">
              <a:buFont typeface="Arial" panose="020b0604020202020204" pitchFamily="34" charset="0"/>
              <a:buChar char="•"/>
            </a:pPr>
            <a:r>
              <a:rPr lang="zh-TW" altLang="en-US" sz="1600">
                <a:solidFill>
                  <a:srgbClr val="000000"/>
                </a:solidFill>
              </a:rPr>
              <a:t>位置符號意味著一個數字表示取決於數字序列中佔據的 “位置” 的數字不同的</a:t>
            </a:r>
            <a:r>
              <a:rPr lang="zh-TW" altLang="en-US" sz="1600" b="1">
                <a:solidFill>
                  <a:srgbClr val="000000"/>
                </a:solidFill>
              </a:rPr>
              <a:t>值</a:t>
            </a:r>
            <a:r>
              <a:rPr lang="zh-TW" altLang="en-US" sz="1600">
                <a:solidFill>
                  <a:srgbClr val="000000"/>
                </a:solidFill>
              </a:rPr>
              <a:t>。</a:t>
            </a:r>
          </a:p>
          <a:p>
            <a:pPr marL="285743" indent="-285743" algn="l">
              <a:buFont typeface="Arial" panose="020b0604020202020204" pitchFamily="34" charset="0"/>
              <a:buChar char="•"/>
            </a:pPr>
            <a:r>
              <a:rPr lang="zh-TW" altLang="en-US" sz="1600">
                <a:solidFill>
                  <a:srgbClr val="000000"/>
                </a:solidFill>
              </a:rPr>
              <a:t>小數位置符號系統操作如下表所示。</a:t>
            </a:r>
          </a:p>
        </p:txBody>
      </p:sp>
      <p:graphicFrame>
        <p:nvGraphicFramePr>
          <p:cNvPr id="5" name="Table 4">
            <a:extLst>
              <a:ext uri="{FF2B5EF4-FFF2-40B4-BE49-F238E27FC236}">
                <a16:creationId xmlns:a16="http://schemas.microsoft.com/office/drawing/2014/main" id="{559CEC86-4057-DA4B-98C8-93666AE4B10C}"/>
              </a:ext>
            </a:extLst>
          </p:cNvPr>
          <p:cNvGraphicFramePr>
            <a:graphicFrameLocks noGrp="1"/>
          </p:cNvGraphicFramePr>
          <p:nvPr>
            <p:extLst/>
          </p:nvPr>
        </p:nvGraphicFramePr>
        <p:xfrm>
          <a:off x="389282" y="3321864"/>
          <a:ext cx="3402419" cy="1214620"/>
        </p:xfrm>
        <a:graphic>
          <a:graphicData uri="http://schemas.openxmlformats.org/drawingml/2006/table">
            <a:tbl>
              <a:tblPr firstRow="1" bandRow="1">
                <a:tableStyleId>{5C22544A-7EE6-4342-B048-85BDC9FD1C3A}</a:tableStyleId>
              </a:tblPr>
              <a:tblGrid>
                <a:gridCol w="1318437">
                  <a:extLst>
                    <a:ext uri="{9D8B030D-6E8A-4147-A177-3AD203B41FA5}">
                      <a16:colId xmlns:a16="http://schemas.microsoft.com/office/drawing/2014/main" val="3837822917"/>
                    </a:ext>
                  </a:extLst>
                </a:gridCol>
                <a:gridCol w="465690">
                  <a:extLst>
                    <a:ext uri="{9D8B030D-6E8A-4147-A177-3AD203B41FA5}">
                      <a16:colId xmlns:a16="http://schemas.microsoft.com/office/drawing/2014/main" val="2257126818"/>
                    </a:ext>
                  </a:extLst>
                </a:gridCol>
                <a:gridCol w="490708">
                  <a:extLst>
                    <a:ext uri="{9D8B030D-6E8A-4147-A177-3AD203B41FA5}">
                      <a16:colId xmlns:a16="http://schemas.microsoft.com/office/drawing/2014/main" val="733968975"/>
                    </a:ext>
                  </a:extLst>
                </a:gridCol>
                <a:gridCol w="480266">
                  <a:extLst>
                    <a:ext uri="{9D8B030D-6E8A-4147-A177-3AD203B41FA5}">
                      <a16:colId xmlns:a16="http://schemas.microsoft.com/office/drawing/2014/main" val="2184405947"/>
                    </a:ext>
                  </a:extLst>
                </a:gridCol>
                <a:gridCol w="647318">
                  <a:extLst>
                    <a:ext uri="{9D8B030D-6E8A-4147-A177-3AD203B41FA5}">
                      <a16:colId xmlns:a16="http://schemas.microsoft.com/office/drawing/2014/main" val="326059745"/>
                    </a:ext>
                  </a:extLst>
                </a:gridCol>
              </a:tblGrid>
              <a:tr h="303655">
                <a:tc>
                  <a:txBody>
                    <a:bodyPr vert="horz" wrap="square"/>
                    <a:lstStyle/>
                    <a:p>
                      <a:pPr rtl="0"/>
                      <a:r>
                        <a:rPr lang="zh-TW" sz="1000"/>
                        <a:t>基數</a:t>
                      </a:r>
                    </a:p>
                  </a:txBody>
                  <a:tcPr/>
                </a:tc>
                <a:tc>
                  <a:txBody>
                    <a:bodyPr vert="horz" wrap="square"/>
                    <a:lstStyle/>
                    <a:p>
                      <a:pPr rtl="0"/>
                      <a:r>
                        <a:rPr lang="zh-TW" sz="1000"/>
                        <a:t>10</a:t>
                      </a:r>
                    </a:p>
                  </a:txBody>
                  <a:tcPr/>
                </a:tc>
                <a:tc>
                  <a:txBody>
                    <a:bodyPr vert="horz" wrap="square"/>
                    <a:lstStyle/>
                    <a:p>
                      <a:pPr rtl="0"/>
                      <a:r>
                        <a:rPr lang="zh-TW" sz="1000"/>
                        <a:t>10</a:t>
                      </a:r>
                    </a:p>
                  </a:txBody>
                  <a:tcPr/>
                </a:tc>
                <a:tc>
                  <a:txBody>
                    <a:bodyPr vert="horz" wrap="square"/>
                    <a:lstStyle/>
                    <a:p>
                      <a:pPr rtl="0"/>
                      <a:r>
                        <a:rPr lang="zh-TW" sz="1000"/>
                        <a:t>10</a:t>
                      </a:r>
                    </a:p>
                  </a:txBody>
                  <a:tcPr/>
                </a:tc>
                <a:tc>
                  <a:txBody>
                    <a:bodyPr vert="horz" wrap="square"/>
                    <a:lstStyle/>
                    <a:p>
                      <a:pPr rtl="0"/>
                      <a:r>
                        <a:rPr lang="zh-TW" sz="1000"/>
                        <a:t>10</a:t>
                      </a:r>
                    </a:p>
                  </a:txBody>
                  <a:tcPr/>
                </a:tc>
                <a:extLst>
                  <a:ext uri="{0D108BD9-81ED-4DB2-BD59-A6C34878D82A}">
                    <a16:rowId xmlns:a16="http://schemas.microsoft.com/office/drawing/2014/main" val="1798718847"/>
                  </a:ext>
                </a:extLst>
              </a:tr>
              <a:tr h="303655">
                <a:tc>
                  <a:txBody>
                    <a:bodyPr vert="horz" wrap="square"/>
                    <a:lstStyle/>
                    <a:p>
                      <a:pPr rtl="0"/>
                      <a:r>
                        <a:rPr lang="zh-TW" sz="1000"/>
                        <a:t>數量中的位置</a:t>
                      </a:r>
                    </a:p>
                  </a:txBody>
                  <a:tcPr/>
                </a:tc>
                <a:tc>
                  <a:txBody>
                    <a:bodyPr vert="horz" wrap="square"/>
                    <a:lstStyle/>
                    <a:p>
                      <a:pPr rtl="0"/>
                      <a:r>
                        <a:rPr lang="zh-TW" sz="1000"/>
                        <a:t>3</a:t>
                      </a:r>
                    </a:p>
                  </a:txBody>
                  <a:tcPr/>
                </a:tc>
                <a:tc>
                  <a:txBody>
                    <a:bodyPr vert="horz" wrap="square"/>
                    <a:lstStyle/>
                    <a:p>
                      <a:pPr rtl="0"/>
                      <a:r>
                        <a:rPr lang="zh-TW" sz="1000"/>
                        <a:t>2</a:t>
                      </a:r>
                    </a:p>
                  </a:txBody>
                  <a:tcPr/>
                </a:tc>
                <a:tc>
                  <a:txBody>
                    <a:bodyPr vert="horz" wrap="square"/>
                    <a:lstStyle/>
                    <a:p>
                      <a:pPr rtl="0"/>
                      <a:r>
                        <a:rPr lang="zh-TW" sz="1000"/>
                        <a:t>1</a:t>
                      </a:r>
                    </a:p>
                  </a:txBody>
                  <a:tcPr/>
                </a:tc>
                <a:tc>
                  <a:txBody>
                    <a:bodyPr vert="horz" wrap="square"/>
                    <a:lstStyle/>
                    <a:p>
                      <a:pPr rtl="0"/>
                      <a:r>
                        <a:rPr lang="zh-TW" sz="1000"/>
                        <a:t>0</a:t>
                      </a:r>
                    </a:p>
                  </a:txBody>
                  <a:tcPr/>
                </a:tc>
                <a:extLst>
                  <a:ext uri="{0D108BD9-81ED-4DB2-BD59-A6C34878D82A}">
                    <a16:rowId xmlns:a16="http://schemas.microsoft.com/office/drawing/2014/main" val="3580694335"/>
                  </a:ext>
                </a:extLst>
              </a:tr>
              <a:tr h="303655">
                <a:tc>
                  <a:txBody>
                    <a:bodyPr vert="horz" wrap="square"/>
                    <a:lstStyle/>
                    <a:p>
                      <a:pPr rtl="0"/>
                      <a:r>
                        <a:rPr lang="zh-TW" sz="1000"/>
                        <a:t>計算</a:t>
                      </a:r>
                    </a:p>
                  </a:txBody>
                  <a:tcPr/>
                </a:tc>
                <a:tc>
                  <a:txBody>
                    <a:bodyPr vert="horz" wrap="square"/>
                    <a:lstStyle/>
                    <a:p>
                      <a:pPr rtl="0"/>
                      <a:r>
                        <a:rPr lang="zh-TW" sz="1000"/>
                        <a:t>(10</a:t>
                      </a:r>
                      <a:r>
                        <a:rPr lang="zh-TW" sz="1000" baseline="30000"/>
                        <a:t>3</a:t>
                      </a:r>
                      <a:r>
                        <a:rPr lang="zh-TW" sz="1000"/>
                        <a:t>)</a:t>
                      </a:r>
                    </a:p>
                  </a:txBody>
                  <a:tcPr/>
                </a:tc>
                <a:tc>
                  <a:txBody>
                    <a:bodyPr vert="horz" wrap="square"/>
                    <a:lstStyle/>
                    <a:p>
                      <a:pPr rtl="0"/>
                      <a:r>
                        <a:rPr lang="zh-TW" sz="1000"/>
                        <a:t>(10</a:t>
                      </a:r>
                      <a:r>
                        <a:rPr lang="zh-TW" sz="1000" baseline="30000"/>
                        <a:t>2</a:t>
                      </a:r>
                      <a:r>
                        <a:rPr lang="zh-TW" sz="1000"/>
                        <a:t>)</a:t>
                      </a:r>
                    </a:p>
                  </a:txBody>
                  <a:tcPr/>
                </a:tc>
                <a:tc>
                  <a:txBody>
                    <a:bodyPr vert="horz" wrap="square"/>
                    <a:lstStyle/>
                    <a:p>
                      <a:pPr rtl="0"/>
                      <a:r>
                        <a:rPr lang="zh-TW" sz="1000"/>
                        <a:t>(10</a:t>
                      </a:r>
                      <a:r>
                        <a:rPr lang="zh-TW" sz="1000" baseline="30000"/>
                        <a:t>1</a:t>
                      </a:r>
                      <a:r>
                        <a:rPr lang="zh-TW" sz="1000"/>
                        <a:t>)</a:t>
                      </a:r>
                    </a:p>
                  </a:txBody>
                  <a:tcPr/>
                </a:tc>
                <a:tc>
                  <a:txBody>
                    <a:bodyPr vert="horz" wrap="square"/>
                    <a:lstStyle/>
                    <a:p>
                      <a:pPr rtl="0"/>
                      <a:r>
                        <a:rPr lang="zh-TW" sz="1000"/>
                        <a:t>(10</a:t>
                      </a:r>
                      <a:r>
                        <a:rPr lang="zh-TW" sz="1000" baseline="30000"/>
                        <a:t>0</a:t>
                      </a:r>
                      <a:r>
                        <a:rPr lang="zh-TW" sz="1000"/>
                        <a:t>)</a:t>
                      </a:r>
                    </a:p>
                  </a:txBody>
                  <a:tcPr/>
                </a:tc>
                <a:extLst>
                  <a:ext uri="{0D108BD9-81ED-4DB2-BD59-A6C34878D82A}">
                    <a16:rowId xmlns:a16="http://schemas.microsoft.com/office/drawing/2014/main" val="3026254151"/>
                  </a:ext>
                </a:extLst>
              </a:tr>
              <a:tr h="303655">
                <a:tc>
                  <a:txBody>
                    <a:bodyPr vert="horz" wrap="square"/>
                    <a:lstStyle/>
                    <a:p>
                      <a:pPr rtl="0"/>
                      <a:r>
                        <a:rPr lang="zh-TW" sz="1000"/>
                        <a:t>職位值</a:t>
                      </a:r>
                    </a:p>
                  </a:txBody>
                  <a:tcPr/>
                </a:tc>
                <a:tc>
                  <a:txBody>
                    <a:bodyPr vert="horz" wrap="square"/>
                    <a:lstStyle/>
                    <a:p>
                      <a:pPr rtl="0"/>
                      <a:r>
                        <a:rPr lang="zh-TW" sz="1000"/>
                        <a:t>1000</a:t>
                      </a:r>
                    </a:p>
                  </a:txBody>
                  <a:tcPr/>
                </a:tc>
                <a:tc>
                  <a:txBody>
                    <a:bodyPr vert="horz" wrap="square"/>
                    <a:lstStyle/>
                    <a:p>
                      <a:pPr rtl="0"/>
                      <a:r>
                        <a:rPr lang="zh-TW" sz="1000"/>
                        <a:t>100</a:t>
                      </a:r>
                    </a:p>
                  </a:txBody>
                  <a:tcPr/>
                </a:tc>
                <a:tc>
                  <a:txBody>
                    <a:bodyPr vert="horz" wrap="square"/>
                    <a:lstStyle/>
                    <a:p>
                      <a:pPr rtl="0"/>
                      <a:r>
                        <a:rPr lang="zh-TW" sz="1000"/>
                        <a:t>10</a:t>
                      </a:r>
                    </a:p>
                  </a:txBody>
                  <a:tcPr/>
                </a:tc>
                <a:tc>
                  <a:txBody>
                    <a:bodyPr vert="horz" wrap="square"/>
                    <a:lstStyle/>
                    <a:p>
                      <a:pPr rtl="0"/>
                      <a:r>
                        <a:rPr lang="zh-TW" sz="1000"/>
                        <a:t>1</a:t>
                      </a:r>
                    </a:p>
                  </a:txBody>
                  <a:tcPr/>
                </a:tc>
                <a:extLst>
                  <a:ext uri="{0D108BD9-81ED-4DB2-BD59-A6C34878D82A}">
                    <a16:rowId xmlns:a16="http://schemas.microsoft.com/office/drawing/2014/main" val="4226814726"/>
                  </a:ext>
                </a:extLst>
              </a:tr>
            </a:tbl>
          </a:graphicData>
        </a:graphic>
      </p:graphicFrame>
      <p:sp>
        <p:nvSpPr>
          <p:cNvPr id="7" name="Striped Right Arrow 6">
            <a:extLst>
              <a:ext uri="{FF2B5EF4-FFF2-40B4-BE49-F238E27FC236}">
                <a16:creationId xmlns:a16="http://schemas.microsoft.com/office/drawing/2014/main" id="{42020144-2692-E747-88CD-CE940510F874}"/>
              </a:ext>
            </a:extLst>
          </p:cNvPr>
          <p:cNvSpPr/>
          <p:nvPr/>
        </p:nvSpPr>
        <p:spPr>
          <a:xfrm>
            <a:off x="3846145" y="3833039"/>
            <a:ext cx="381044" cy="192271"/>
          </a:xfrm>
          <a:prstGeom prst="stripedRightArrow">
            <a:avLst/>
          </a:prstGeom>
          <a:solidFill>
            <a:srgbClr val="36A4D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6" name="Table 5">
            <a:extLst>
              <a:ext uri="{FF2B5EF4-FFF2-40B4-BE49-F238E27FC236}">
                <a16:creationId xmlns:a16="http://schemas.microsoft.com/office/drawing/2014/main" id="{ED3027A9-4D3C-0E45-A334-44753559F448}"/>
              </a:ext>
            </a:extLst>
          </p:cNvPr>
          <p:cNvGraphicFramePr>
            <a:graphicFrameLocks noGrp="1"/>
          </p:cNvGraphicFramePr>
          <p:nvPr>
            <p:extLst/>
          </p:nvPr>
        </p:nvGraphicFramePr>
        <p:xfrm>
          <a:off x="4285498" y="3143991"/>
          <a:ext cx="4469221" cy="1704880"/>
        </p:xfrm>
        <a:graphic>
          <a:graphicData uri="http://schemas.openxmlformats.org/drawingml/2006/table">
            <a:tbl>
              <a:tblPr firstRow="1" bandRow="1">
                <a:tableStyleId>{21E4AEA4-8DFA-4A89-87EB-49C32662AFE0}</a:tableStyleId>
              </a:tblPr>
              <a:tblGrid>
                <a:gridCol w="1562986">
                  <a:extLst>
                    <a:ext uri="{9D8B030D-6E8A-4147-A177-3AD203B41FA5}">
                      <a16:colId xmlns:a16="http://schemas.microsoft.com/office/drawing/2014/main" val="825449862"/>
                    </a:ext>
                  </a:extLst>
                </a:gridCol>
                <a:gridCol w="914400">
                  <a:extLst>
                    <a:ext uri="{9D8B030D-6E8A-4147-A177-3AD203B41FA5}">
                      <a16:colId xmlns:a16="http://schemas.microsoft.com/office/drawing/2014/main" val="400489453"/>
                    </a:ext>
                  </a:extLst>
                </a:gridCol>
                <a:gridCol w="776177">
                  <a:extLst>
                    <a:ext uri="{9D8B030D-6E8A-4147-A177-3AD203B41FA5}">
                      <a16:colId xmlns:a16="http://schemas.microsoft.com/office/drawing/2014/main" val="2753584476"/>
                    </a:ext>
                  </a:extLst>
                </a:gridCol>
                <a:gridCol w="659218">
                  <a:extLst>
                    <a:ext uri="{9D8B030D-6E8A-4147-A177-3AD203B41FA5}">
                      <a16:colId xmlns:a16="http://schemas.microsoft.com/office/drawing/2014/main" val="589627143"/>
                    </a:ext>
                  </a:extLst>
                </a:gridCol>
                <a:gridCol w="556440">
                  <a:extLst>
                    <a:ext uri="{9D8B030D-6E8A-4147-A177-3AD203B41FA5}">
                      <a16:colId xmlns:a16="http://schemas.microsoft.com/office/drawing/2014/main" val="281118420"/>
                    </a:ext>
                  </a:extLst>
                </a:gridCol>
              </a:tblGrid>
              <a:tr h="396240">
                <a:tc>
                  <a:txBody>
                    <a:bodyPr vert="horz" wrap="square"/>
                    <a:lstStyle/>
                    <a:p>
                      <a:endParaRPr lang="en-US" sz="1000"/>
                    </a:p>
                  </a:txBody>
                  <a:tcPr/>
                </a:tc>
                <a:tc>
                  <a:txBody>
                    <a:bodyPr vert="horz" wrap="square"/>
                    <a:lstStyle/>
                    <a:p>
                      <a:pPr rtl="0"/>
                      <a:r>
                        <a:rPr lang="zh-TW" sz="1000"/>
                        <a:t>成千上萬</a:t>
                      </a:r>
                    </a:p>
                  </a:txBody>
                  <a:tcPr/>
                </a:tc>
                <a:tc>
                  <a:txBody>
                    <a:bodyPr vert="horz" wrap="square"/>
                    <a:lstStyle/>
                    <a:p>
                      <a:pPr rtl="0"/>
                      <a:r>
                        <a:rPr lang="zh-TW" sz="1000"/>
                        <a:t>幾百個</a:t>
                      </a:r>
                    </a:p>
                  </a:txBody>
                  <a:tcPr/>
                </a:tc>
                <a:tc>
                  <a:txBody>
                    <a:bodyPr vert="horz" wrap="square"/>
                    <a:lstStyle/>
                    <a:p>
                      <a:pPr rtl="0"/>
                      <a:r>
                        <a:rPr lang="zh-TW" sz="1000"/>
                        <a:t>好幾十個</a:t>
                      </a:r>
                    </a:p>
                  </a:txBody>
                  <a:tcPr/>
                </a:tc>
                <a:tc>
                  <a:txBody>
                    <a:bodyPr vert="horz" wrap="square"/>
                    <a:lstStyle/>
                    <a:p>
                      <a:pPr rtl="0"/>
                      <a:r>
                        <a:rPr lang="zh-TW" sz="1000"/>
                        <a:t>一個</a:t>
                      </a:r>
                    </a:p>
                  </a:txBody>
                  <a:tcPr/>
                </a:tc>
                <a:extLst>
                  <a:ext uri="{0D108BD9-81ED-4DB2-BD59-A6C34878D82A}">
                    <a16:rowId xmlns:a16="http://schemas.microsoft.com/office/drawing/2014/main" val="1562842908"/>
                  </a:ext>
                </a:extLst>
              </a:tr>
              <a:tr h="261728">
                <a:tc>
                  <a:txBody>
                    <a:bodyPr vert="horz" wrap="square"/>
                    <a:lstStyle/>
                    <a:p>
                      <a:pPr rtl="0"/>
                      <a:r>
                        <a:rPr lang="zh-TW" sz="1000"/>
                        <a:t>位置值</a:t>
                      </a:r>
                    </a:p>
                  </a:txBody>
                  <a:tcPr/>
                </a:tc>
                <a:tc>
                  <a:txBody>
                    <a:bodyPr vert="horz" wrap="square"/>
                    <a:lstStyle/>
                    <a:p>
                      <a:pPr rtl="0"/>
                      <a:r>
                        <a:rPr lang="zh-TW" sz="1000"/>
                        <a:t>1000</a:t>
                      </a:r>
                    </a:p>
                  </a:txBody>
                  <a:tcPr/>
                </a:tc>
                <a:tc>
                  <a:txBody>
                    <a:bodyPr vert="horz" wrap="square"/>
                    <a:lstStyle/>
                    <a:p>
                      <a:pPr rtl="0"/>
                      <a:r>
                        <a:rPr lang="zh-TW" sz="1000"/>
                        <a:t>100</a:t>
                      </a:r>
                    </a:p>
                  </a:txBody>
                  <a:tcPr/>
                </a:tc>
                <a:tc>
                  <a:txBody>
                    <a:bodyPr vert="horz" wrap="square"/>
                    <a:lstStyle/>
                    <a:p>
                      <a:pPr rtl="0"/>
                      <a:r>
                        <a:rPr lang="zh-TW" sz="1000"/>
                        <a:t>10</a:t>
                      </a:r>
                    </a:p>
                  </a:txBody>
                  <a:tcPr/>
                </a:tc>
                <a:tc>
                  <a:txBody>
                    <a:bodyPr vert="horz" wrap="square"/>
                    <a:lstStyle/>
                    <a:p>
                      <a:pPr rtl="0"/>
                      <a:r>
                        <a:rPr lang="zh-TW" sz="1000"/>
                        <a:t>1</a:t>
                      </a:r>
                    </a:p>
                  </a:txBody>
                  <a:tcPr/>
                </a:tc>
                <a:extLst>
                  <a:ext uri="{0D108BD9-81ED-4DB2-BD59-A6C34878D82A}">
                    <a16:rowId xmlns:a16="http://schemas.microsoft.com/office/drawing/2014/main" val="1689960212"/>
                  </a:ext>
                </a:extLst>
              </a:tr>
              <a:tr h="261728">
                <a:tc>
                  <a:txBody>
                    <a:bodyPr vert="horz" wrap="square"/>
                    <a:lstStyle/>
                    <a:p>
                      <a:pPr rtl="0"/>
                      <a:r>
                        <a:rPr lang="zh-TW" sz="1000"/>
                        <a:t>十進位數字 (1234)</a:t>
                      </a:r>
                    </a:p>
                  </a:txBody>
                  <a:tcPr/>
                </a:tc>
                <a:tc>
                  <a:txBody>
                    <a:bodyPr vert="horz" wrap="square"/>
                    <a:lstStyle/>
                    <a:p>
                      <a:pPr rtl="0"/>
                      <a:r>
                        <a:rPr lang="zh-TW" sz="1000"/>
                        <a:t>1</a:t>
                      </a:r>
                    </a:p>
                  </a:txBody>
                  <a:tcPr/>
                </a:tc>
                <a:tc>
                  <a:txBody>
                    <a:bodyPr vert="horz" wrap="square"/>
                    <a:lstStyle/>
                    <a:p>
                      <a:pPr rtl="0"/>
                      <a:r>
                        <a:rPr lang="zh-TW" sz="1000"/>
                        <a:t>2</a:t>
                      </a:r>
                    </a:p>
                  </a:txBody>
                  <a:tcPr/>
                </a:tc>
                <a:tc>
                  <a:txBody>
                    <a:bodyPr vert="horz" wrap="square"/>
                    <a:lstStyle/>
                    <a:p>
                      <a:pPr rtl="0"/>
                      <a:r>
                        <a:rPr lang="zh-TW" sz="1000"/>
                        <a:t>3</a:t>
                      </a:r>
                    </a:p>
                  </a:txBody>
                  <a:tcPr/>
                </a:tc>
                <a:tc>
                  <a:txBody>
                    <a:bodyPr vert="horz" wrap="square"/>
                    <a:lstStyle/>
                    <a:p>
                      <a:pPr rtl="0"/>
                      <a:r>
                        <a:rPr lang="zh-TW" sz="1000"/>
                        <a:t>4</a:t>
                      </a:r>
                    </a:p>
                  </a:txBody>
                  <a:tcPr/>
                </a:tc>
                <a:extLst>
                  <a:ext uri="{0D108BD9-81ED-4DB2-BD59-A6C34878D82A}">
                    <a16:rowId xmlns:a16="http://schemas.microsoft.com/office/drawing/2014/main" val="1018247003"/>
                  </a:ext>
                </a:extLst>
              </a:tr>
              <a:tr h="261728">
                <a:tc>
                  <a:txBody>
                    <a:bodyPr vert="horz" wrap="square"/>
                    <a:lstStyle/>
                    <a:p>
                      <a:pPr rtl="0"/>
                      <a:r>
                        <a:rPr lang="zh-TW" sz="1000"/>
                        <a:t>計算</a:t>
                      </a:r>
                    </a:p>
                  </a:txBody>
                  <a:tcPr/>
                </a:tc>
                <a:tc>
                  <a:txBody>
                    <a:bodyPr vert="horz" wrap="square"/>
                    <a:lstStyle/>
                    <a:p>
                      <a:pPr rtl="0"/>
                      <a:r>
                        <a:rPr lang="zh-TW" sz="1000"/>
                        <a:t>1 x 1000</a:t>
                      </a:r>
                    </a:p>
                  </a:txBody>
                  <a:tcPr/>
                </a:tc>
                <a:tc>
                  <a:txBody>
                    <a:bodyPr vert="horz" wrap="square"/>
                    <a:lstStyle/>
                    <a:p>
                      <a:pPr rtl="0"/>
                      <a:r>
                        <a:rPr lang="zh-TW" sz="1000"/>
                        <a:t>2 x 100</a:t>
                      </a:r>
                    </a:p>
                  </a:txBody>
                  <a:tcPr/>
                </a:tc>
                <a:tc>
                  <a:txBody>
                    <a:bodyPr vert="horz" wrap="square"/>
                    <a:lstStyle/>
                    <a:p>
                      <a:pPr rtl="0"/>
                      <a:r>
                        <a:rPr lang="zh-TW" sz="1000"/>
                        <a:t>3 x 10</a:t>
                      </a:r>
                    </a:p>
                  </a:txBody>
                  <a:tcPr/>
                </a:tc>
                <a:tc>
                  <a:txBody>
                    <a:bodyPr vert="horz" wrap="square"/>
                    <a:lstStyle/>
                    <a:p>
                      <a:pPr rtl="0"/>
                      <a:r>
                        <a:rPr lang="zh-TW" sz="1000"/>
                        <a:t>4 x 1</a:t>
                      </a:r>
                    </a:p>
                  </a:txBody>
                  <a:tcPr/>
                </a:tc>
                <a:extLst>
                  <a:ext uri="{0D108BD9-81ED-4DB2-BD59-A6C34878D82A}">
                    <a16:rowId xmlns:a16="http://schemas.microsoft.com/office/drawing/2014/main" val="4206830395"/>
                  </a:ext>
                </a:extLst>
              </a:tr>
              <a:tr h="261728">
                <a:tc>
                  <a:txBody>
                    <a:bodyPr vert="horz" wrap="square"/>
                    <a:lstStyle/>
                    <a:p>
                      <a:pPr rtl="0"/>
                      <a:r>
                        <a:rPr lang="zh-TW" sz="1000"/>
                        <a:t>把它們加起來...</a:t>
                      </a:r>
                    </a:p>
                  </a:txBody>
                  <a:tcPr/>
                </a:tc>
                <a:tc>
                  <a:txBody>
                    <a:bodyPr vert="horz" wrap="square"/>
                    <a:lstStyle/>
                    <a:p>
                      <a:pPr rtl="0"/>
                      <a:r>
                        <a:rPr lang="zh-TW" sz="1000"/>
                        <a:t>1000</a:t>
                      </a:r>
                    </a:p>
                  </a:txBody>
                  <a:tcPr/>
                </a:tc>
                <a:tc>
                  <a:txBody>
                    <a:bodyPr vert="horz" wrap="square"/>
                    <a:lstStyle/>
                    <a:p>
                      <a:pPr rtl="0"/>
                      <a:r>
                        <a:rPr lang="zh-TW" sz="1000"/>
                        <a:t>+ 200</a:t>
                      </a:r>
                    </a:p>
                  </a:txBody>
                  <a:tcPr/>
                </a:tc>
                <a:tc>
                  <a:txBody>
                    <a:bodyPr vert="horz" wrap="square"/>
                    <a:lstStyle/>
                    <a:p>
                      <a:pPr rtl="0"/>
                      <a:r>
                        <a:rPr lang="zh-TW" sz="1000"/>
                        <a:t>+ 30</a:t>
                      </a:r>
                    </a:p>
                  </a:txBody>
                  <a:tcPr/>
                </a:tc>
                <a:tc>
                  <a:txBody>
                    <a:bodyPr vert="horz" wrap="square"/>
                    <a:lstStyle/>
                    <a:p>
                      <a:pPr rtl="0"/>
                      <a:r>
                        <a:rPr lang="zh-TW" sz="1000"/>
                        <a:t>+ 4</a:t>
                      </a:r>
                    </a:p>
                  </a:txBody>
                  <a:tcPr/>
                </a:tc>
                <a:extLst>
                  <a:ext uri="{0D108BD9-81ED-4DB2-BD59-A6C34878D82A}">
                    <a16:rowId xmlns:a16="http://schemas.microsoft.com/office/drawing/2014/main" val="2822523445"/>
                  </a:ext>
                </a:extLst>
              </a:tr>
              <a:tr h="261728">
                <a:tc>
                  <a:txBody>
                    <a:bodyPr vert="horz" wrap="square"/>
                    <a:lstStyle/>
                    <a:p>
                      <a:pPr rtl="0"/>
                      <a:r>
                        <a:rPr lang="zh-TW" sz="1000"/>
                        <a:t>結果</a:t>
                      </a:r>
                    </a:p>
                  </a:txBody>
                  <a:tcPr/>
                </a:tc>
                <a:tc gridSpan="4">
                  <a:txBody>
                    <a:bodyPr vert="horz" wrap="square"/>
                    <a:lstStyle/>
                    <a:p>
                      <a:pPr algn="ctr" rtl="0"/>
                      <a:r>
                        <a:rPr lang="zh-TW" sz="1000" b="1"/>
                        <a:t>1,234</a:t>
                      </a:r>
                    </a:p>
                  </a:txBody>
                  <a:tcPr/>
                </a:tc>
                <a:tc hMerge="1">
                  <a:txBody>
                    <a:bodyPr vert="horz" wrap="square"/>
                    <a:lstStyle/>
                    <a:p>
                      <a:endParaRPr lang="en-US" sz="1000"/>
                    </a:p>
                  </a:txBody>
                  <a:tcPr/>
                </a:tc>
                <a:tc hMerge="1">
                  <a:txBody>
                    <a:bodyPr vert="horz" wrap="square"/>
                    <a:lstStyle/>
                    <a:p>
                      <a:endParaRPr lang="en-US" sz="1000"/>
                    </a:p>
                  </a:txBody>
                  <a:tcPr/>
                </a:tc>
                <a:tc hMerge="1">
                  <a:txBody>
                    <a:bodyPr vert="horz" wrap="square"/>
                    <a:lstStyle/>
                    <a:p>
                      <a:endParaRPr lang="en-US" sz="1000"/>
                    </a:p>
                  </a:txBody>
                  <a:tcPr/>
                </a:tc>
                <a:extLst>
                  <a:ext uri="{0D108BD9-81ED-4DB2-BD59-A6C34878D82A}">
                    <a16:rowId xmlns:a16="http://schemas.microsoft.com/office/drawing/2014/main" val="419144150"/>
                  </a:ext>
                </a:extLst>
              </a:tr>
            </a:tbl>
          </a:graphicData>
        </a:graphic>
      </p:graphicFrame>
      <p:sp>
        <p:nvSpPr>
          <p:cNvPr id="2" name="投影片編號版面配置區 1"/>
          <p:cNvSpPr>
            <a:spLocks noGrp="1"/>
          </p:cNvSpPr>
          <p:nvPr>
            <p:ph type="sldNum" sz="quarter" idx="12"/>
          </p:nvPr>
        </p:nvSpPr>
        <p:spPr/>
        <p:txBody>
          <a:bodyPr/>
          <a:lstStyle/>
          <a:p>
            <a:fld id="{4FAB73BC-B049-4115-A692-8D63A059BFB8}" type="slidenum">
              <a:rPr lang="en-US" smtClean="0"/>
              <a:t>162</a:t>
            </a:fld>
            <a:endParaRPr lang="en-US"/>
          </a:p>
        </p:txBody>
      </p:sp>
    </p:spTree>
    <p:extLst>
      <p:ext uri="{BB962C8B-B14F-4D97-AF65-F5344CB8AC3E}">
        <p14:creationId xmlns:p14="http://schemas.microsoft.com/office/powerpoint/2010/main" val="240648548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163.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89150"/>
            <a:ext cx="8345488" cy="731837"/>
          </a:xfrm>
        </p:spPr>
        <p:txBody>
          <a:bodyPr>
            <a:normAutofit/>
          </a:bodyPr>
          <a:lstStyle/>
          <a:p>
            <a:r>
              <a:rPr lang="en-US" altLang="zh-TW"/>
              <a:t>5.1</a:t>
            </a:r>
            <a:r>
              <a:rPr lang="zh-TW" altLang="en-US" smtClean="0"/>
              <a:t>二進位</a:t>
            </a:r>
            <a:r>
              <a:rPr lang="zh-TW" altLang="en-US"/>
              <a:t>制數字系統</a:t>
            </a:r>
            <a:r>
              <a:rPr lang="en-US" altLang="zh-TW"/>
              <a:t>-</a:t>
            </a:r>
            <a:r>
              <a:rPr lang="zh-TW" altLang="en-US"/>
              <a:t>二進位制位置符號（續） </a:t>
            </a:r>
          </a:p>
        </p:txBody>
      </p:sp>
      <p:sp>
        <p:nvSpPr>
          <p:cNvPr id="4" name="Content Placeholder 3">
            <a:extLst>
              <a:ext uri="{FF2B5EF4-FFF2-40B4-BE49-F238E27FC236}">
                <a16:creationId xmlns:a16="http://schemas.microsoft.com/office/drawing/2014/main" id="{71329901-EBC7-0747-A1C2-F937CA26E4B5}"/>
              </a:ext>
            </a:extLst>
          </p:cNvPr>
          <p:cNvSpPr>
            <a:spLocks noGrp="1"/>
          </p:cNvSpPr>
          <p:nvPr>
            <p:ph idx="1"/>
          </p:nvPr>
        </p:nvSpPr>
        <p:spPr>
          <a:xfrm>
            <a:off x="474662" y="1697223"/>
            <a:ext cx="8280057" cy="334762"/>
          </a:xfrm>
        </p:spPr>
        <p:txBody>
          <a:bodyPr/>
          <a:lstStyle/>
          <a:p>
            <a:pPr marL="0" indent="0" algn="l"/>
            <a:r>
              <a:rPr lang="zh-TW" altLang="en-US" sz="1600">
                <a:solidFill>
                  <a:srgbClr val="000000"/>
                </a:solidFill>
              </a:rPr>
              <a:t>二進制位置符號系統操作如下表所示。</a:t>
            </a:r>
          </a:p>
        </p:txBody>
      </p:sp>
      <p:graphicFrame>
        <p:nvGraphicFramePr>
          <p:cNvPr id="5" name="Table 4">
            <a:extLst>
              <a:ext uri="{FF2B5EF4-FFF2-40B4-BE49-F238E27FC236}">
                <a16:creationId xmlns:a16="http://schemas.microsoft.com/office/drawing/2014/main" id="{559CEC86-4057-DA4B-98C8-93666AE4B10C}"/>
              </a:ext>
            </a:extLst>
          </p:cNvPr>
          <p:cNvGraphicFramePr>
            <a:graphicFrameLocks noGrp="1"/>
          </p:cNvGraphicFramePr>
          <p:nvPr>
            <p:extLst/>
          </p:nvPr>
        </p:nvGraphicFramePr>
        <p:xfrm>
          <a:off x="389281" y="2123183"/>
          <a:ext cx="5733792" cy="1214620"/>
        </p:xfrm>
        <a:graphic>
          <a:graphicData uri="http://schemas.openxmlformats.org/drawingml/2006/table">
            <a:tbl>
              <a:tblPr firstRow="1" bandRow="1">
                <a:tableStyleId>{5C22544A-7EE6-4342-B048-85BDC9FD1C3A}</a:tableStyleId>
              </a:tblPr>
              <a:tblGrid>
                <a:gridCol w="1980498">
                  <a:extLst>
                    <a:ext uri="{9D8B030D-6E8A-4147-A177-3AD203B41FA5}">
                      <a16:colId xmlns:a16="http://schemas.microsoft.com/office/drawing/2014/main" val="3837822917"/>
                    </a:ext>
                  </a:extLst>
                </a:gridCol>
                <a:gridCol w="499730">
                  <a:extLst>
                    <a:ext uri="{9D8B030D-6E8A-4147-A177-3AD203B41FA5}">
                      <a16:colId xmlns:a16="http://schemas.microsoft.com/office/drawing/2014/main" val="2257126818"/>
                    </a:ext>
                  </a:extLst>
                </a:gridCol>
                <a:gridCol w="457200">
                  <a:extLst>
                    <a:ext uri="{9D8B030D-6E8A-4147-A177-3AD203B41FA5}">
                      <a16:colId xmlns:a16="http://schemas.microsoft.com/office/drawing/2014/main" val="733968975"/>
                    </a:ext>
                  </a:extLst>
                </a:gridCol>
                <a:gridCol w="435935">
                  <a:extLst>
                    <a:ext uri="{9D8B030D-6E8A-4147-A177-3AD203B41FA5}">
                      <a16:colId xmlns:a16="http://schemas.microsoft.com/office/drawing/2014/main" val="2184405947"/>
                    </a:ext>
                  </a:extLst>
                </a:gridCol>
                <a:gridCol w="435935">
                  <a:extLst>
                    <a:ext uri="{9D8B030D-6E8A-4147-A177-3AD203B41FA5}">
                      <a16:colId xmlns:a16="http://schemas.microsoft.com/office/drawing/2014/main" val="2878814134"/>
                    </a:ext>
                  </a:extLst>
                </a:gridCol>
                <a:gridCol w="499730">
                  <a:extLst>
                    <a:ext uri="{9D8B030D-6E8A-4147-A177-3AD203B41FA5}">
                      <a16:colId xmlns:a16="http://schemas.microsoft.com/office/drawing/2014/main" val="326059745"/>
                    </a:ext>
                  </a:extLst>
                </a:gridCol>
                <a:gridCol w="457200">
                  <a:extLst>
                    <a:ext uri="{9D8B030D-6E8A-4147-A177-3AD203B41FA5}">
                      <a16:colId xmlns:a16="http://schemas.microsoft.com/office/drawing/2014/main" val="1053828557"/>
                    </a:ext>
                  </a:extLst>
                </a:gridCol>
                <a:gridCol w="478466">
                  <a:extLst>
                    <a:ext uri="{9D8B030D-6E8A-4147-A177-3AD203B41FA5}">
                      <a16:colId xmlns:a16="http://schemas.microsoft.com/office/drawing/2014/main" val="830387269"/>
                    </a:ext>
                  </a:extLst>
                </a:gridCol>
                <a:gridCol w="489098">
                  <a:extLst>
                    <a:ext uri="{9D8B030D-6E8A-4147-A177-3AD203B41FA5}">
                      <a16:colId xmlns:a16="http://schemas.microsoft.com/office/drawing/2014/main" val="3034883102"/>
                    </a:ext>
                  </a:extLst>
                </a:gridCol>
              </a:tblGrid>
              <a:tr h="303655">
                <a:tc>
                  <a:txBody>
                    <a:bodyPr vert="horz" wrap="square"/>
                    <a:lstStyle/>
                    <a:p>
                      <a:pPr rtl="0"/>
                      <a:r>
                        <a:rPr lang="zh-TW" sz="1000"/>
                        <a:t>基數</a:t>
                      </a:r>
                    </a:p>
                  </a:txBody>
                  <a:tcPr/>
                </a:tc>
                <a:tc>
                  <a:txBody>
                    <a:bodyPr vert="horz" wrap="square"/>
                    <a:lstStyle/>
                    <a:p>
                      <a:pPr rtl="0"/>
                      <a:r>
                        <a:rPr lang="zh-TW" sz="1000"/>
                        <a:t>2</a:t>
                      </a:r>
                    </a:p>
                  </a:txBody>
                  <a:tcPr/>
                </a:tc>
                <a:tc>
                  <a:txBody>
                    <a:bodyPr vert="horz" wrap="square"/>
                    <a:lstStyle/>
                    <a:p>
                      <a:pPr rtl="0"/>
                      <a:r>
                        <a:rPr lang="zh-TW" sz="1000"/>
                        <a:t>2</a:t>
                      </a:r>
                    </a:p>
                  </a:txBody>
                  <a:tcPr/>
                </a:tc>
                <a:tc>
                  <a:txBody>
                    <a:bodyPr vert="horz" wrap="square"/>
                    <a:lstStyle/>
                    <a:p>
                      <a:pPr rtl="0"/>
                      <a:r>
                        <a:rPr lang="zh-TW" sz="1000"/>
                        <a:t>2</a:t>
                      </a:r>
                    </a:p>
                  </a:txBody>
                  <a:tcPr/>
                </a:tc>
                <a:tc>
                  <a:txBody>
                    <a:bodyPr vert="horz" wrap="square"/>
                    <a:lstStyle/>
                    <a:p>
                      <a:pPr rtl="0"/>
                      <a:r>
                        <a:rPr lang="zh-TW" sz="1000"/>
                        <a:t>2</a:t>
                      </a:r>
                    </a:p>
                  </a:txBody>
                  <a:tcPr/>
                </a:tc>
                <a:tc>
                  <a:txBody>
                    <a:bodyPr vert="horz" wrap="square"/>
                    <a:lstStyle/>
                    <a:p>
                      <a:pPr rtl="0"/>
                      <a:r>
                        <a:rPr lang="zh-TW" sz="1000"/>
                        <a:t>2</a:t>
                      </a:r>
                    </a:p>
                  </a:txBody>
                  <a:tcPr/>
                </a:tc>
                <a:tc>
                  <a:txBody>
                    <a:bodyPr vert="horz" wrap="square"/>
                    <a:lstStyle/>
                    <a:p>
                      <a:pPr rtl="0"/>
                      <a:r>
                        <a:rPr lang="zh-TW" sz="1000"/>
                        <a:t>2</a:t>
                      </a:r>
                    </a:p>
                  </a:txBody>
                  <a:tcPr/>
                </a:tc>
                <a:tc>
                  <a:txBody>
                    <a:bodyPr vert="horz" wrap="square"/>
                    <a:lstStyle/>
                    <a:p>
                      <a:pPr rtl="0"/>
                      <a:r>
                        <a:rPr lang="zh-TW" sz="1000"/>
                        <a:t>2</a:t>
                      </a:r>
                    </a:p>
                  </a:txBody>
                  <a:tcPr/>
                </a:tc>
                <a:tc>
                  <a:txBody>
                    <a:bodyPr vert="horz" wrap="square"/>
                    <a:lstStyle/>
                    <a:p>
                      <a:pPr rtl="0"/>
                      <a:r>
                        <a:rPr lang="zh-TW" sz="1000"/>
                        <a:t>2</a:t>
                      </a:r>
                    </a:p>
                  </a:txBody>
                  <a:tcPr/>
                </a:tc>
                <a:extLst>
                  <a:ext uri="{0D108BD9-81ED-4DB2-BD59-A6C34878D82A}">
                    <a16:rowId xmlns:a16="http://schemas.microsoft.com/office/drawing/2014/main" val="1798718847"/>
                  </a:ext>
                </a:extLst>
              </a:tr>
              <a:tr h="303655">
                <a:tc>
                  <a:txBody>
                    <a:bodyPr vert="horz" wrap="square"/>
                    <a:lstStyle/>
                    <a:p>
                      <a:pPr rtl="0"/>
                      <a:r>
                        <a:rPr lang="zh-TW" sz="1000"/>
                        <a:t>數字位置</a:t>
                      </a:r>
                    </a:p>
                  </a:txBody>
                  <a:tcPr/>
                </a:tc>
                <a:tc>
                  <a:txBody>
                    <a:bodyPr vert="horz" wrap="square"/>
                    <a:lstStyle/>
                    <a:p>
                      <a:pPr rtl="0"/>
                      <a:r>
                        <a:rPr lang="zh-TW" sz="1000"/>
                        <a:t>7</a:t>
                      </a:r>
                    </a:p>
                  </a:txBody>
                  <a:tcPr/>
                </a:tc>
                <a:tc>
                  <a:txBody>
                    <a:bodyPr vert="horz" wrap="square"/>
                    <a:lstStyle/>
                    <a:p>
                      <a:pPr rtl="0"/>
                      <a:r>
                        <a:rPr lang="zh-TW" sz="1000"/>
                        <a:t>6</a:t>
                      </a:r>
                    </a:p>
                  </a:txBody>
                  <a:tcPr/>
                </a:tc>
                <a:tc>
                  <a:txBody>
                    <a:bodyPr vert="horz" wrap="square"/>
                    <a:lstStyle/>
                    <a:p>
                      <a:pPr rtl="0"/>
                      <a:r>
                        <a:rPr lang="zh-TW" sz="1000"/>
                        <a:t>5</a:t>
                      </a:r>
                    </a:p>
                  </a:txBody>
                  <a:tcPr/>
                </a:tc>
                <a:tc>
                  <a:txBody>
                    <a:bodyPr vert="horz" wrap="square"/>
                    <a:lstStyle/>
                    <a:p>
                      <a:pPr rtl="0"/>
                      <a:r>
                        <a:rPr lang="zh-TW" sz="1000"/>
                        <a:t>4</a:t>
                      </a:r>
                    </a:p>
                  </a:txBody>
                  <a:tcPr/>
                </a:tc>
                <a:tc>
                  <a:txBody>
                    <a:bodyPr vert="horz" wrap="square"/>
                    <a:lstStyle/>
                    <a:p>
                      <a:pPr rtl="0"/>
                      <a:r>
                        <a:rPr lang="zh-TW" sz="1000"/>
                        <a:t>3</a:t>
                      </a:r>
                    </a:p>
                  </a:txBody>
                  <a:tcPr/>
                </a:tc>
                <a:tc>
                  <a:txBody>
                    <a:bodyPr vert="horz" wrap="square"/>
                    <a:lstStyle/>
                    <a:p>
                      <a:pPr rtl="0"/>
                      <a:r>
                        <a:rPr lang="zh-TW" sz="1000"/>
                        <a:t>2</a:t>
                      </a:r>
                    </a:p>
                  </a:txBody>
                  <a:tcPr/>
                </a:tc>
                <a:tc>
                  <a:txBody>
                    <a:bodyPr vert="horz" wrap="square"/>
                    <a:lstStyle/>
                    <a:p>
                      <a:pPr rtl="0"/>
                      <a:r>
                        <a:rPr lang="zh-TW" sz="1000"/>
                        <a:t>1</a:t>
                      </a:r>
                    </a:p>
                  </a:txBody>
                  <a:tcPr/>
                </a:tc>
                <a:tc>
                  <a:txBody>
                    <a:bodyPr vert="horz" wrap="square"/>
                    <a:lstStyle/>
                    <a:p>
                      <a:pPr rtl="0"/>
                      <a:r>
                        <a:rPr lang="zh-TW" sz="1000"/>
                        <a:t>0</a:t>
                      </a:r>
                    </a:p>
                  </a:txBody>
                  <a:tcPr/>
                </a:tc>
                <a:extLst>
                  <a:ext uri="{0D108BD9-81ED-4DB2-BD59-A6C34878D82A}">
                    <a16:rowId xmlns:a16="http://schemas.microsoft.com/office/drawing/2014/main" val="3580694335"/>
                  </a:ext>
                </a:extLst>
              </a:tr>
              <a:tr h="303655">
                <a:tc>
                  <a:txBody>
                    <a:bodyPr vert="horz" wrap="square"/>
                    <a:lstStyle/>
                    <a:p>
                      <a:pPr rtl="0"/>
                      <a:r>
                        <a:rPr lang="zh-TW" sz="1000"/>
                        <a:t>計算</a:t>
                      </a:r>
                    </a:p>
                  </a:txBody>
                  <a:tcPr/>
                </a:tc>
                <a:tc>
                  <a:txBody>
                    <a:bodyPr vert="horz" wrap="square"/>
                    <a:lstStyle/>
                    <a:p>
                      <a:pPr rtl="0"/>
                      <a:r>
                        <a:rPr lang="zh-TW" sz="1000"/>
                        <a:t>(2</a:t>
                      </a:r>
                      <a:r>
                        <a:rPr lang="zh-TW" sz="1000" baseline="30000"/>
                        <a:t>7</a:t>
                      </a:r>
                      <a:r>
                        <a:rPr lang="zh-TW" sz="1000"/>
                        <a:t>)</a:t>
                      </a:r>
                    </a:p>
                  </a:txBody>
                  <a:tcPr/>
                </a:tc>
                <a:tc>
                  <a:txBody>
                    <a:bodyPr vert="horz" wrap="square"/>
                    <a:lstStyle/>
                    <a:p>
                      <a:pPr rtl="0"/>
                      <a:r>
                        <a:rPr lang="zh-TW" sz="1000"/>
                        <a:t>(2</a:t>
                      </a:r>
                      <a:r>
                        <a:rPr lang="zh-TW" sz="1000" baseline="30000"/>
                        <a:t>6</a:t>
                      </a:r>
                      <a:r>
                        <a:rPr lang="zh-TW" sz="1000"/>
                        <a:t>)</a:t>
                      </a:r>
                    </a:p>
                  </a:txBody>
                  <a:tcPr/>
                </a:tc>
                <a:tc>
                  <a:txBody>
                    <a:bodyPr vert="horz" wrap="square"/>
                    <a:lstStyle/>
                    <a:p>
                      <a:pPr rtl="0"/>
                      <a:r>
                        <a:rPr lang="zh-TW" sz="1000"/>
                        <a:t>(2</a:t>
                      </a:r>
                      <a:r>
                        <a:rPr lang="zh-TW" sz="1000" baseline="30000"/>
                        <a:t>5</a:t>
                      </a:r>
                      <a:r>
                        <a:rPr lang="zh-TW" sz="1000"/>
                        <a:t>)</a:t>
                      </a:r>
                    </a:p>
                  </a:txBody>
                  <a:tcPr/>
                </a:tc>
                <a:tc>
                  <a:txBody>
                    <a:bodyPr vert="horz" wrap="square"/>
                    <a:lstStyle/>
                    <a:p>
                      <a:pPr rtl="0"/>
                      <a:r>
                        <a:rPr lang="zh-TW" sz="1000"/>
                        <a:t>(2</a:t>
                      </a:r>
                      <a:r>
                        <a:rPr lang="zh-TW" sz="1000" baseline="30000"/>
                        <a:t>4</a:t>
                      </a:r>
                      <a:r>
                        <a:rPr lang="zh-TW" sz="1000"/>
                        <a:t>)</a:t>
                      </a:r>
                    </a:p>
                  </a:txBody>
                  <a:tcPr/>
                </a:tc>
                <a:tc>
                  <a:txBody>
                    <a:bodyPr vert="horz" wrap="square"/>
                    <a:lstStyle/>
                    <a:p>
                      <a:pPr rtl="0"/>
                      <a:r>
                        <a:rPr lang="zh-TW" sz="1000"/>
                        <a:t>(2</a:t>
                      </a:r>
                      <a:r>
                        <a:rPr lang="zh-TW" sz="1000" baseline="30000"/>
                        <a:t>3</a:t>
                      </a:r>
                      <a:r>
                        <a:rPr lang="zh-TW" sz="1000"/>
                        <a:t>)</a:t>
                      </a:r>
                    </a:p>
                  </a:txBody>
                  <a:tcPr/>
                </a:tc>
                <a:tc>
                  <a:txBody>
                    <a:bodyPr vert="horz" wrap="square"/>
                    <a:lstStyle/>
                    <a:p>
                      <a:pPr rtl="0"/>
                      <a:r>
                        <a:rPr lang="zh-TW" sz="1000"/>
                        <a:t>(2</a:t>
                      </a:r>
                      <a:r>
                        <a:rPr lang="zh-TW" sz="1000" baseline="30000"/>
                        <a:t>2</a:t>
                      </a:r>
                      <a:r>
                        <a:rPr lang="zh-TW" sz="1000"/>
                        <a:t>)</a:t>
                      </a:r>
                    </a:p>
                  </a:txBody>
                  <a:tcPr/>
                </a:tc>
                <a:tc>
                  <a:txBody>
                    <a:bodyPr vert="horz" wrap="square"/>
                    <a:lstStyle/>
                    <a:p>
                      <a:pPr rtl="0"/>
                      <a:r>
                        <a:rPr lang="zh-TW" sz="1000"/>
                        <a:t>(2</a:t>
                      </a:r>
                      <a:r>
                        <a:rPr lang="zh-TW" sz="1000" baseline="30000"/>
                        <a:t>1</a:t>
                      </a:r>
                      <a:r>
                        <a:rPr lang="zh-TW" sz="1000"/>
                        <a:t>)</a:t>
                      </a:r>
                    </a:p>
                  </a:txBody>
                  <a:tcPr/>
                </a:tc>
                <a:tc>
                  <a:txBody>
                    <a:bodyPr vert="horz" wrap="square"/>
                    <a:lstStyle/>
                    <a:p>
                      <a:pPr rtl="0"/>
                      <a:r>
                        <a:rPr lang="zh-TW" sz="1000"/>
                        <a:t>(2</a:t>
                      </a:r>
                      <a:r>
                        <a:rPr lang="zh-TW" sz="1000" baseline="30000"/>
                        <a:t>0</a:t>
                      </a:r>
                      <a:r>
                        <a:rPr lang="zh-TW" sz="1000"/>
                        <a:t>)</a:t>
                      </a:r>
                    </a:p>
                  </a:txBody>
                  <a:tcPr/>
                </a:tc>
                <a:extLst>
                  <a:ext uri="{0D108BD9-81ED-4DB2-BD59-A6C34878D82A}">
                    <a16:rowId xmlns:a16="http://schemas.microsoft.com/office/drawing/2014/main" val="3026254151"/>
                  </a:ext>
                </a:extLst>
              </a:tr>
              <a:tr h="303655">
                <a:tc>
                  <a:txBody>
                    <a:bodyPr vert="horz" wrap="square"/>
                    <a:lstStyle/>
                    <a:p>
                      <a:pPr rtl="0"/>
                      <a:r>
                        <a:rPr lang="zh-TW" sz="1000"/>
                        <a:t>職位值</a:t>
                      </a:r>
                    </a:p>
                  </a:txBody>
                  <a:tcPr/>
                </a:tc>
                <a:tc>
                  <a:txBody>
                    <a:bodyPr vert="horz" wrap="square"/>
                    <a:lstStyle/>
                    <a:p>
                      <a:pPr rtl="0"/>
                      <a:r>
                        <a:rPr lang="zh-TW" sz="1000"/>
                        <a:t>128</a:t>
                      </a:r>
                    </a:p>
                  </a:txBody>
                  <a:tcPr/>
                </a:tc>
                <a:tc>
                  <a:txBody>
                    <a:bodyPr vert="horz" wrap="square"/>
                    <a:lstStyle/>
                    <a:p>
                      <a:pPr rtl="0"/>
                      <a:r>
                        <a:rPr lang="zh-TW" sz="1000"/>
                        <a:t>64</a:t>
                      </a:r>
                    </a:p>
                  </a:txBody>
                  <a:tcPr/>
                </a:tc>
                <a:tc>
                  <a:txBody>
                    <a:bodyPr vert="horz" wrap="square"/>
                    <a:lstStyle/>
                    <a:p>
                      <a:pPr rtl="0"/>
                      <a:r>
                        <a:rPr lang="zh-TW" sz="1000"/>
                        <a:t>32</a:t>
                      </a:r>
                    </a:p>
                  </a:txBody>
                  <a:tcPr/>
                </a:tc>
                <a:tc>
                  <a:txBody>
                    <a:bodyPr vert="horz" wrap="square"/>
                    <a:lstStyle/>
                    <a:p>
                      <a:pPr rtl="0"/>
                      <a:r>
                        <a:rPr lang="zh-TW" sz="1000"/>
                        <a:t>16</a:t>
                      </a:r>
                    </a:p>
                  </a:txBody>
                  <a:tcPr/>
                </a:tc>
                <a:tc>
                  <a:txBody>
                    <a:bodyPr vert="horz" wrap="square"/>
                    <a:lstStyle/>
                    <a:p>
                      <a:pPr rtl="0"/>
                      <a:r>
                        <a:rPr lang="zh-TW" sz="1000"/>
                        <a:t>8</a:t>
                      </a:r>
                    </a:p>
                  </a:txBody>
                  <a:tcPr/>
                </a:tc>
                <a:tc>
                  <a:txBody>
                    <a:bodyPr vert="horz" wrap="square"/>
                    <a:lstStyle/>
                    <a:p>
                      <a:pPr rtl="0"/>
                      <a:r>
                        <a:rPr lang="zh-TW" sz="1000"/>
                        <a:t>4</a:t>
                      </a:r>
                    </a:p>
                  </a:txBody>
                  <a:tcPr/>
                </a:tc>
                <a:tc>
                  <a:txBody>
                    <a:bodyPr vert="horz" wrap="square"/>
                    <a:lstStyle/>
                    <a:p>
                      <a:pPr rtl="0"/>
                      <a:r>
                        <a:rPr lang="zh-TW" sz="1000"/>
                        <a:t>2</a:t>
                      </a:r>
                    </a:p>
                  </a:txBody>
                  <a:tcPr/>
                </a:tc>
                <a:tc>
                  <a:txBody>
                    <a:bodyPr vert="horz" wrap="square"/>
                    <a:lstStyle/>
                    <a:p>
                      <a:pPr rtl="0"/>
                      <a:r>
                        <a:rPr lang="zh-TW" sz="1000"/>
                        <a:t>1</a:t>
                      </a:r>
                    </a:p>
                  </a:txBody>
                  <a:tcPr/>
                </a:tc>
                <a:extLst>
                  <a:ext uri="{0D108BD9-81ED-4DB2-BD59-A6C34878D82A}">
                    <a16:rowId xmlns:a16="http://schemas.microsoft.com/office/drawing/2014/main" val="4226814726"/>
                  </a:ext>
                </a:extLst>
              </a:tr>
            </a:tbl>
          </a:graphicData>
        </a:graphic>
      </p:graphicFrame>
      <p:sp>
        <p:nvSpPr>
          <p:cNvPr id="7" name="Striped Right Arrow 6">
            <a:extLst>
              <a:ext uri="{FF2B5EF4-FFF2-40B4-BE49-F238E27FC236}">
                <a16:creationId xmlns:a16="http://schemas.microsoft.com/office/drawing/2014/main" id="{42020144-2692-E747-88CD-CE940510F874}"/>
              </a:ext>
            </a:extLst>
          </p:cNvPr>
          <p:cNvSpPr/>
          <p:nvPr/>
        </p:nvSpPr>
        <p:spPr>
          <a:xfrm rot="5400000">
            <a:off x="3753952" y="3523388"/>
            <a:ext cx="381044" cy="192271"/>
          </a:xfrm>
          <a:prstGeom prst="stripedRightArrow">
            <a:avLst/>
          </a:prstGeom>
          <a:solidFill>
            <a:srgbClr val="36A4D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8" name="Table 7">
            <a:extLst>
              <a:ext uri="{FF2B5EF4-FFF2-40B4-BE49-F238E27FC236}">
                <a16:creationId xmlns:a16="http://schemas.microsoft.com/office/drawing/2014/main" id="{5AF9CA21-1491-D046-A16A-EF95E9FFD0F7}"/>
              </a:ext>
            </a:extLst>
          </p:cNvPr>
          <p:cNvGraphicFramePr>
            <a:graphicFrameLocks noGrp="1"/>
          </p:cNvGraphicFramePr>
          <p:nvPr>
            <p:extLst/>
          </p:nvPr>
        </p:nvGraphicFramePr>
        <p:xfrm>
          <a:off x="2611696" y="3894435"/>
          <a:ext cx="5733792" cy="1518275"/>
        </p:xfrm>
        <a:graphic>
          <a:graphicData uri="http://schemas.openxmlformats.org/drawingml/2006/table">
            <a:tbl>
              <a:tblPr firstRow="1" bandRow="1">
                <a:tableStyleId>{21E4AEA4-8DFA-4A89-87EB-49C32662AFE0}</a:tableStyleId>
              </a:tblPr>
              <a:tblGrid>
                <a:gridCol w="1800816">
                  <a:extLst>
                    <a:ext uri="{9D8B030D-6E8A-4147-A177-3AD203B41FA5}">
                      <a16:colId xmlns:a16="http://schemas.microsoft.com/office/drawing/2014/main" val="3837822917"/>
                    </a:ext>
                  </a:extLst>
                </a:gridCol>
                <a:gridCol w="584790">
                  <a:extLst>
                    <a:ext uri="{9D8B030D-6E8A-4147-A177-3AD203B41FA5}">
                      <a16:colId xmlns:a16="http://schemas.microsoft.com/office/drawing/2014/main" val="2257126818"/>
                    </a:ext>
                  </a:extLst>
                </a:gridCol>
                <a:gridCol w="489098">
                  <a:extLst>
                    <a:ext uri="{9D8B030D-6E8A-4147-A177-3AD203B41FA5}">
                      <a16:colId xmlns:a16="http://schemas.microsoft.com/office/drawing/2014/main" val="733968975"/>
                    </a:ext>
                  </a:extLst>
                </a:gridCol>
                <a:gridCol w="499730">
                  <a:extLst>
                    <a:ext uri="{9D8B030D-6E8A-4147-A177-3AD203B41FA5}">
                      <a16:colId xmlns:a16="http://schemas.microsoft.com/office/drawing/2014/main" val="2184405947"/>
                    </a:ext>
                  </a:extLst>
                </a:gridCol>
                <a:gridCol w="478465">
                  <a:extLst>
                    <a:ext uri="{9D8B030D-6E8A-4147-A177-3AD203B41FA5}">
                      <a16:colId xmlns:a16="http://schemas.microsoft.com/office/drawing/2014/main" val="2878814134"/>
                    </a:ext>
                  </a:extLst>
                </a:gridCol>
                <a:gridCol w="456129">
                  <a:extLst>
                    <a:ext uri="{9D8B030D-6E8A-4147-A177-3AD203B41FA5}">
                      <a16:colId xmlns:a16="http://schemas.microsoft.com/office/drawing/2014/main" val="326059745"/>
                    </a:ext>
                  </a:extLst>
                </a:gridCol>
                <a:gridCol w="457200">
                  <a:extLst>
                    <a:ext uri="{9D8B030D-6E8A-4147-A177-3AD203B41FA5}">
                      <a16:colId xmlns:a16="http://schemas.microsoft.com/office/drawing/2014/main" val="1053828557"/>
                    </a:ext>
                  </a:extLst>
                </a:gridCol>
                <a:gridCol w="478466">
                  <a:extLst>
                    <a:ext uri="{9D8B030D-6E8A-4147-A177-3AD203B41FA5}">
                      <a16:colId xmlns:a16="http://schemas.microsoft.com/office/drawing/2014/main" val="830387269"/>
                    </a:ext>
                  </a:extLst>
                </a:gridCol>
                <a:gridCol w="489098">
                  <a:extLst>
                    <a:ext uri="{9D8B030D-6E8A-4147-A177-3AD203B41FA5}">
                      <a16:colId xmlns:a16="http://schemas.microsoft.com/office/drawing/2014/main" val="3034883102"/>
                    </a:ext>
                  </a:extLst>
                </a:gridCol>
              </a:tblGrid>
              <a:tr h="303655">
                <a:tc>
                  <a:txBody>
                    <a:bodyPr vert="horz" wrap="square"/>
                    <a:lstStyle/>
                    <a:p>
                      <a:pPr rtl="0"/>
                      <a:r>
                        <a:rPr lang="zh-TW" sz="1000"/>
                        <a:t>位置值</a:t>
                      </a:r>
                    </a:p>
                  </a:txBody>
                  <a:tcPr/>
                </a:tc>
                <a:tc>
                  <a:txBody>
                    <a:bodyPr vert="horz" wrap="square"/>
                    <a:lstStyle/>
                    <a:p>
                      <a:pPr rtl="0"/>
                      <a:r>
                        <a:rPr lang="zh-TW" sz="1000"/>
                        <a:t>128</a:t>
                      </a:r>
                    </a:p>
                  </a:txBody>
                  <a:tcPr/>
                </a:tc>
                <a:tc>
                  <a:txBody>
                    <a:bodyPr vert="horz" wrap="square"/>
                    <a:lstStyle/>
                    <a:p>
                      <a:pPr rtl="0"/>
                      <a:r>
                        <a:rPr lang="zh-TW" sz="1000"/>
                        <a:t>64</a:t>
                      </a:r>
                    </a:p>
                  </a:txBody>
                  <a:tcPr/>
                </a:tc>
                <a:tc>
                  <a:txBody>
                    <a:bodyPr vert="horz" wrap="square"/>
                    <a:lstStyle/>
                    <a:p>
                      <a:pPr rtl="0"/>
                      <a:r>
                        <a:rPr lang="zh-TW" sz="1000"/>
                        <a:t>32</a:t>
                      </a:r>
                    </a:p>
                  </a:txBody>
                  <a:tcPr/>
                </a:tc>
                <a:tc>
                  <a:txBody>
                    <a:bodyPr vert="horz" wrap="square"/>
                    <a:lstStyle/>
                    <a:p>
                      <a:pPr rtl="0"/>
                      <a:r>
                        <a:rPr lang="zh-TW" sz="1000"/>
                        <a:t>16</a:t>
                      </a:r>
                    </a:p>
                  </a:txBody>
                  <a:tcPr/>
                </a:tc>
                <a:tc>
                  <a:txBody>
                    <a:bodyPr vert="horz" wrap="square"/>
                    <a:lstStyle/>
                    <a:p>
                      <a:pPr rtl="0"/>
                      <a:r>
                        <a:rPr lang="zh-TW" sz="1000"/>
                        <a:t>8</a:t>
                      </a:r>
                    </a:p>
                  </a:txBody>
                  <a:tcPr/>
                </a:tc>
                <a:tc>
                  <a:txBody>
                    <a:bodyPr vert="horz" wrap="square"/>
                    <a:lstStyle/>
                    <a:p>
                      <a:pPr rtl="0"/>
                      <a:r>
                        <a:rPr lang="zh-TW" sz="1000"/>
                        <a:t>4</a:t>
                      </a:r>
                    </a:p>
                  </a:txBody>
                  <a:tcPr/>
                </a:tc>
                <a:tc>
                  <a:txBody>
                    <a:bodyPr vert="horz" wrap="square"/>
                    <a:lstStyle/>
                    <a:p>
                      <a:pPr rtl="0"/>
                      <a:r>
                        <a:rPr lang="zh-TW" sz="1000"/>
                        <a:t>2</a:t>
                      </a:r>
                    </a:p>
                  </a:txBody>
                  <a:tcPr/>
                </a:tc>
                <a:tc>
                  <a:txBody>
                    <a:bodyPr vert="horz" wrap="square"/>
                    <a:lstStyle/>
                    <a:p>
                      <a:pPr rtl="0"/>
                      <a:r>
                        <a:rPr lang="zh-TW" sz="1000"/>
                        <a:t>1</a:t>
                      </a:r>
                    </a:p>
                  </a:txBody>
                  <a:tcPr/>
                </a:tc>
                <a:extLst>
                  <a:ext uri="{0D108BD9-81ED-4DB2-BD59-A6C34878D82A}">
                    <a16:rowId xmlns:a16="http://schemas.microsoft.com/office/drawing/2014/main" val="1798718847"/>
                  </a:ext>
                </a:extLst>
              </a:tr>
              <a:tr h="303655">
                <a:tc>
                  <a:txBody>
                    <a:bodyPr vert="horz" wrap="square"/>
                    <a:lstStyle/>
                    <a:p>
                      <a:pPr rtl="0"/>
                      <a:r>
                        <a:rPr lang="zh-TW" sz="1000"/>
                        <a:t>二進位數字 (十億)</a:t>
                      </a:r>
                    </a:p>
                  </a:txBody>
                  <a:tcPr/>
                </a:tc>
                <a:tc>
                  <a:txBody>
                    <a:bodyPr vert="horz" wrap="square"/>
                    <a:lstStyle/>
                    <a:p>
                      <a:pPr rtl="0"/>
                      <a:r>
                        <a:rPr lang="zh-TW" sz="1000"/>
                        <a:t>1</a:t>
                      </a:r>
                    </a:p>
                  </a:txBody>
                  <a:tcPr/>
                </a:tc>
                <a:tc>
                  <a:txBody>
                    <a:bodyPr vert="horz" wrap="square"/>
                    <a:lstStyle/>
                    <a:p>
                      <a:pPr rtl="0"/>
                      <a:r>
                        <a:rPr lang="zh-TW" sz="1000"/>
                        <a:t>1</a:t>
                      </a:r>
                    </a:p>
                  </a:txBody>
                  <a:tcPr/>
                </a:tc>
                <a:tc>
                  <a:txBody>
                    <a:bodyPr vert="horz" wrap="square"/>
                    <a:lstStyle/>
                    <a:p>
                      <a:pPr rtl="0"/>
                      <a:r>
                        <a:rPr lang="zh-TW" sz="1000"/>
                        <a:t>0</a:t>
                      </a:r>
                    </a:p>
                  </a:txBody>
                  <a:tcPr/>
                </a:tc>
                <a:tc>
                  <a:txBody>
                    <a:bodyPr vert="horz" wrap="square"/>
                    <a:lstStyle/>
                    <a:p>
                      <a:pPr rtl="0"/>
                      <a:r>
                        <a:rPr lang="zh-TW" sz="1000"/>
                        <a:t>0</a:t>
                      </a:r>
                    </a:p>
                  </a:txBody>
                  <a:tcPr/>
                </a:tc>
                <a:tc>
                  <a:txBody>
                    <a:bodyPr vert="horz" wrap="square"/>
                    <a:lstStyle/>
                    <a:p>
                      <a:pPr rtl="0"/>
                      <a:r>
                        <a:rPr lang="zh-TW" sz="1000"/>
                        <a:t>0</a:t>
                      </a:r>
                    </a:p>
                  </a:txBody>
                  <a:tcPr/>
                </a:tc>
                <a:tc>
                  <a:txBody>
                    <a:bodyPr vert="horz" wrap="square"/>
                    <a:lstStyle/>
                    <a:p>
                      <a:pPr rtl="0"/>
                      <a:r>
                        <a:rPr lang="zh-TW" sz="1000"/>
                        <a:t>0</a:t>
                      </a:r>
                    </a:p>
                  </a:txBody>
                  <a:tcPr/>
                </a:tc>
                <a:tc>
                  <a:txBody>
                    <a:bodyPr vert="horz" wrap="square"/>
                    <a:lstStyle/>
                    <a:p>
                      <a:pPr rtl="0"/>
                      <a:r>
                        <a:rPr lang="zh-TW" sz="1000"/>
                        <a:t>0</a:t>
                      </a:r>
                    </a:p>
                  </a:txBody>
                  <a:tcPr/>
                </a:tc>
                <a:tc>
                  <a:txBody>
                    <a:bodyPr vert="horz" wrap="square"/>
                    <a:lstStyle/>
                    <a:p>
                      <a:pPr rtl="0"/>
                      <a:r>
                        <a:rPr lang="zh-TW" sz="1000"/>
                        <a:t>0</a:t>
                      </a:r>
                    </a:p>
                  </a:txBody>
                  <a:tcPr/>
                </a:tc>
                <a:extLst>
                  <a:ext uri="{0D108BD9-81ED-4DB2-BD59-A6C34878D82A}">
                    <a16:rowId xmlns:a16="http://schemas.microsoft.com/office/drawing/2014/main" val="3580694335"/>
                  </a:ext>
                </a:extLst>
              </a:tr>
              <a:tr h="303655">
                <a:tc>
                  <a:txBody>
                    <a:bodyPr vert="horz" wrap="square"/>
                    <a:lstStyle/>
                    <a:p>
                      <a:pPr rtl="0"/>
                      <a:r>
                        <a:rPr lang="zh-TW" sz="1000"/>
                        <a:t>計算</a:t>
                      </a:r>
                    </a:p>
                  </a:txBody>
                  <a:tcPr/>
                </a:tc>
                <a:tc>
                  <a:txBody>
                    <a:bodyPr vert="horz" wrap="square"/>
                    <a:lstStyle/>
                    <a:p>
                      <a:pPr rtl="0"/>
                      <a:r>
                        <a:rPr lang="zh-TW" sz="1000"/>
                        <a:t>1x128</a:t>
                      </a:r>
                    </a:p>
                  </a:txBody>
                  <a:tcPr/>
                </a:tc>
                <a:tc>
                  <a:txBody>
                    <a:bodyPr vert="horz" wrap="square"/>
                    <a:lstStyle/>
                    <a:p>
                      <a:pPr rtl="0"/>
                      <a:r>
                        <a:rPr lang="zh-TW" sz="1000"/>
                        <a:t>1x64</a:t>
                      </a:r>
                    </a:p>
                  </a:txBody>
                  <a:tcPr/>
                </a:tc>
                <a:tc>
                  <a:txBody>
                    <a:bodyPr vert="horz" wrap="square"/>
                    <a:lstStyle/>
                    <a:p>
                      <a:pPr rtl="0"/>
                      <a:r>
                        <a:rPr lang="zh-TW" sz="1000"/>
                        <a:t>0x32</a:t>
                      </a:r>
                    </a:p>
                  </a:txBody>
                  <a:tcPr/>
                </a:tc>
                <a:tc>
                  <a:txBody>
                    <a:bodyPr vert="horz" wrap="square"/>
                    <a:lstStyle/>
                    <a:p>
                      <a:pPr rtl="0"/>
                      <a:r>
                        <a:rPr lang="zh-TW" sz="1000"/>
                        <a:t>0x16</a:t>
                      </a:r>
                    </a:p>
                  </a:txBody>
                  <a:tcPr/>
                </a:tc>
                <a:tc>
                  <a:txBody>
                    <a:bodyPr vert="horz" wrap="square"/>
                    <a:lstStyle/>
                    <a:p>
                      <a:pPr rtl="0"/>
                      <a:r>
                        <a:rPr lang="zh-TW" sz="1000"/>
                        <a:t>0x8</a:t>
                      </a:r>
                    </a:p>
                  </a:txBody>
                  <a:tcPr/>
                </a:tc>
                <a:tc>
                  <a:txBody>
                    <a:bodyPr vert="horz" wrap="square"/>
                    <a:lstStyle/>
                    <a:p>
                      <a:pPr rtl="0"/>
                      <a:r>
                        <a:rPr lang="zh-TW" sz="1000"/>
                        <a:t>0x4</a:t>
                      </a:r>
                    </a:p>
                  </a:txBody>
                  <a:tcPr/>
                </a:tc>
                <a:tc>
                  <a:txBody>
                    <a:bodyPr vert="horz" wrap="square"/>
                    <a:lstStyle/>
                    <a:p>
                      <a:pPr rtl="0"/>
                      <a:r>
                        <a:rPr lang="zh-TW" sz="1000"/>
                        <a:t>0x2</a:t>
                      </a:r>
                    </a:p>
                  </a:txBody>
                  <a:tcPr/>
                </a:tc>
                <a:tc>
                  <a:txBody>
                    <a:bodyPr vert="horz" wrap="square"/>
                    <a:lstStyle/>
                    <a:p>
                      <a:pPr rtl="0"/>
                      <a:r>
                        <a:rPr lang="zh-TW" sz="1000"/>
                        <a:t>0x1</a:t>
                      </a:r>
                    </a:p>
                  </a:txBody>
                  <a:tcPr/>
                </a:tc>
                <a:extLst>
                  <a:ext uri="{0D108BD9-81ED-4DB2-BD59-A6C34878D82A}">
                    <a16:rowId xmlns:a16="http://schemas.microsoft.com/office/drawing/2014/main" val="3026254151"/>
                  </a:ext>
                </a:extLst>
              </a:tr>
              <a:tr h="303655">
                <a:tc>
                  <a:txBody>
                    <a:bodyPr vert="horz" wrap="square"/>
                    <a:lstStyle/>
                    <a:p>
                      <a:pPr rtl="0"/>
                      <a:r>
                        <a:rPr lang="zh-TW" sz="1000"/>
                        <a:t>將它們加入...</a:t>
                      </a:r>
                    </a:p>
                  </a:txBody>
                  <a:tcPr/>
                </a:tc>
                <a:tc>
                  <a:txBody>
                    <a:bodyPr vert="horz" wrap="square"/>
                    <a:lstStyle/>
                    <a:p>
                      <a:pPr rtl="0"/>
                      <a:r>
                        <a:rPr lang="zh-TW" sz="1000"/>
                        <a:t>128</a:t>
                      </a:r>
                    </a:p>
                  </a:txBody>
                  <a:tcPr/>
                </a:tc>
                <a:tc>
                  <a:txBody>
                    <a:bodyPr vert="horz" wrap="square"/>
                    <a:lstStyle/>
                    <a:p>
                      <a:pPr rtl="0"/>
                      <a:r>
                        <a:rPr lang="zh-TW" sz="1000"/>
                        <a:t>+ 64</a:t>
                      </a:r>
                    </a:p>
                  </a:txBody>
                  <a:tcPr/>
                </a:tc>
                <a:tc>
                  <a:txBody>
                    <a:bodyPr vert="horz" wrap="square"/>
                    <a:lstStyle/>
                    <a:p>
                      <a:pPr rtl="0"/>
                      <a:r>
                        <a:rPr lang="zh-TW" sz="1000"/>
                        <a:t>+ 0</a:t>
                      </a:r>
                    </a:p>
                  </a:txBody>
                  <a:tcPr/>
                </a:tc>
                <a:tc>
                  <a:txBody>
                    <a:bodyPr vert="horz" wrap="square"/>
                    <a:lstStyle/>
                    <a:p>
                      <a:pPr rtl="0"/>
                      <a:r>
                        <a:rPr lang="zh-TW" sz="1000"/>
                        <a:t>+ 0</a:t>
                      </a:r>
                    </a:p>
                  </a:txBody>
                  <a:tcPr/>
                </a:tc>
                <a:tc>
                  <a:txBody>
                    <a:bodyPr vert="horz" wrap="square"/>
                    <a:lstStyle/>
                    <a:p>
                      <a:pPr rtl="0"/>
                      <a:r>
                        <a:rPr lang="zh-TW" sz="1000"/>
                        <a:t>+ 0</a:t>
                      </a:r>
                    </a:p>
                  </a:txBody>
                  <a:tcPr/>
                </a:tc>
                <a:tc>
                  <a:txBody>
                    <a:bodyPr vert="horz" wrap="square"/>
                    <a:lstStyle/>
                    <a:p>
                      <a:pPr rtl="0"/>
                      <a:r>
                        <a:rPr lang="zh-TW" sz="1000"/>
                        <a:t>+ 0</a:t>
                      </a:r>
                    </a:p>
                  </a:txBody>
                  <a:tcPr/>
                </a:tc>
                <a:tc>
                  <a:txBody>
                    <a:bodyPr vert="horz" wrap="square"/>
                    <a:lstStyle/>
                    <a:p>
                      <a:pPr rtl="0"/>
                      <a:r>
                        <a:rPr lang="zh-TW" sz="1000"/>
                        <a:t>+ 0</a:t>
                      </a:r>
                    </a:p>
                  </a:txBody>
                  <a:tcPr/>
                </a:tc>
                <a:tc>
                  <a:txBody>
                    <a:bodyPr vert="horz" wrap="square"/>
                    <a:lstStyle/>
                    <a:p>
                      <a:pPr rtl="0"/>
                      <a:r>
                        <a:rPr lang="zh-TW" sz="1000"/>
                        <a:t>+ 0</a:t>
                      </a:r>
                    </a:p>
                  </a:txBody>
                  <a:tcPr/>
                </a:tc>
                <a:extLst>
                  <a:ext uri="{0D108BD9-81ED-4DB2-BD59-A6C34878D82A}">
                    <a16:rowId xmlns:a16="http://schemas.microsoft.com/office/drawing/2014/main" val="4226814726"/>
                  </a:ext>
                </a:extLst>
              </a:tr>
              <a:tr h="303655">
                <a:tc>
                  <a:txBody>
                    <a:bodyPr vert="horz" wrap="square"/>
                    <a:lstStyle/>
                    <a:p>
                      <a:pPr rtl="0"/>
                      <a:r>
                        <a:rPr lang="zh-TW" sz="1000"/>
                        <a:t>結果</a:t>
                      </a:r>
                    </a:p>
                  </a:txBody>
                  <a:tcPr/>
                </a:tc>
                <a:tc gridSpan="8">
                  <a:txBody>
                    <a:bodyPr vert="horz" wrap="square"/>
                    <a:lstStyle/>
                    <a:p>
                      <a:pPr algn="ctr" rtl="0"/>
                      <a:r>
                        <a:rPr lang="zh-TW" sz="1000" b="1"/>
                        <a:t>192</a:t>
                      </a:r>
                    </a:p>
                  </a:txBody>
                  <a:tcPr/>
                </a:tc>
                <a:tc hMerge="1">
                  <a:txBody>
                    <a:bodyPr vert="horz" wrap="square"/>
                    <a:lstStyle/>
                    <a:p>
                      <a:endParaRPr lang="en-US" sz="1000"/>
                    </a:p>
                  </a:txBody>
                  <a:tcPr/>
                </a:tc>
                <a:tc hMerge="1">
                  <a:txBody>
                    <a:bodyPr vert="horz" wrap="square"/>
                    <a:lstStyle/>
                    <a:p>
                      <a:endParaRPr lang="en-US" sz="1000"/>
                    </a:p>
                  </a:txBody>
                  <a:tcPr/>
                </a:tc>
                <a:tc hMerge="1">
                  <a:txBody>
                    <a:bodyPr vert="horz" wrap="square"/>
                    <a:lstStyle/>
                    <a:p>
                      <a:endParaRPr lang="en-US" sz="1000"/>
                    </a:p>
                  </a:txBody>
                  <a:tcPr/>
                </a:tc>
                <a:tc hMerge="1">
                  <a:txBody>
                    <a:bodyPr vert="horz" wrap="square"/>
                    <a:lstStyle/>
                    <a:p>
                      <a:endParaRPr lang="en-US" sz="1000"/>
                    </a:p>
                  </a:txBody>
                  <a:tcPr/>
                </a:tc>
                <a:tc hMerge="1">
                  <a:txBody>
                    <a:bodyPr vert="horz" wrap="square"/>
                    <a:lstStyle/>
                    <a:p>
                      <a:endParaRPr lang="en-US" sz="1000"/>
                    </a:p>
                  </a:txBody>
                  <a:tcPr/>
                </a:tc>
                <a:tc hMerge="1">
                  <a:txBody>
                    <a:bodyPr vert="horz" wrap="square"/>
                    <a:lstStyle/>
                    <a:p>
                      <a:endParaRPr lang="en-US" sz="1000"/>
                    </a:p>
                  </a:txBody>
                  <a:tcPr/>
                </a:tc>
                <a:tc hMerge="1">
                  <a:txBody>
                    <a:bodyPr vert="horz" wrap="square"/>
                    <a:lstStyle/>
                    <a:p>
                      <a:endParaRPr lang="en-US" sz="1000"/>
                    </a:p>
                  </a:txBody>
                  <a:tcPr/>
                </a:tc>
                <a:extLst>
                  <a:ext uri="{0D108BD9-81ED-4DB2-BD59-A6C34878D82A}">
                    <a16:rowId xmlns:a16="http://schemas.microsoft.com/office/drawing/2014/main" val="4253779375"/>
                  </a:ext>
                </a:extLst>
              </a:tr>
            </a:tbl>
          </a:graphicData>
        </a:graphic>
      </p:graphicFrame>
      <p:sp>
        <p:nvSpPr>
          <p:cNvPr id="2" name="投影片編號版面配置區 1"/>
          <p:cNvSpPr>
            <a:spLocks noGrp="1"/>
          </p:cNvSpPr>
          <p:nvPr>
            <p:ph type="sldNum" sz="quarter" idx="12"/>
          </p:nvPr>
        </p:nvSpPr>
        <p:spPr/>
        <p:txBody>
          <a:bodyPr/>
          <a:lstStyle/>
          <a:p>
            <a:fld id="{4FAB73BC-B049-4115-A692-8D63A059BFB8}" type="slidenum">
              <a:rPr lang="en-US" smtClean="0"/>
              <a:t>163</a:t>
            </a:fld>
            <a:endParaRPr lang="en-US"/>
          </a:p>
        </p:txBody>
      </p:sp>
    </p:spTree>
    <p:extLst>
      <p:ext uri="{BB962C8B-B14F-4D97-AF65-F5344CB8AC3E}">
        <p14:creationId xmlns:p14="http://schemas.microsoft.com/office/powerpoint/2010/main" val="11001397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164.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89150"/>
            <a:ext cx="8345488" cy="642000"/>
          </a:xfrm>
        </p:spPr>
        <p:txBody>
          <a:bodyPr>
            <a:normAutofit fontScale="90000"/>
          </a:bodyPr>
          <a:lstStyle/>
          <a:p>
            <a:r>
              <a:rPr lang="en-US" altLang="zh-TW"/>
              <a:t>5.1</a:t>
            </a:r>
            <a:r>
              <a:rPr lang="zh-TW" altLang="en-US" smtClean="0"/>
              <a:t>二進位</a:t>
            </a:r>
            <a:r>
              <a:rPr lang="zh-TW" altLang="en-US"/>
              <a:t>制數字系統</a:t>
            </a:r>
            <a:r>
              <a:rPr lang="en-US" altLang="zh-TW"/>
              <a:t>-</a:t>
            </a:r>
            <a:r>
              <a:rPr lang="zh-TW" altLang="en-US"/>
              <a:t>將二進位制轉換為十進位制</a:t>
            </a:r>
          </a:p>
        </p:txBody>
      </p:sp>
      <p:sp>
        <p:nvSpPr>
          <p:cNvPr id="9" name="TextBox 8">
            <a:extLst>
              <a:ext uri="{FF2B5EF4-FFF2-40B4-BE49-F238E27FC236}">
                <a16:creationId xmlns:a16="http://schemas.microsoft.com/office/drawing/2014/main" id="{AE33637D-1648-514C-8643-E324E7FBCF34}"/>
              </a:ext>
            </a:extLst>
          </p:cNvPr>
          <p:cNvSpPr txBox="1"/>
          <p:nvPr/>
        </p:nvSpPr>
        <p:spPr>
          <a:xfrm>
            <a:off x="457202" y="1467097"/>
            <a:ext cx="1620957" cy="307777"/>
          </a:xfrm>
          <a:prstGeom prst="rect">
            <a:avLst/>
          </a:prstGeom>
          <a:noFill/>
        </p:spPr>
        <p:txBody>
          <a:bodyPr wrap="none" rtlCol="0">
            <a:spAutoFit/>
          </a:bodyPr>
          <a:lstStyle/>
          <a:p>
            <a:pPr rtl="0"/>
            <a:r>
              <a:rPr lang="zh-TW" altLang="en-US" sz="1400">
                <a:latin typeface="標楷體" pitchFamily="65" charset="-120"/>
                <a:ea typeface="標楷體" panose="03000509000000000000" pitchFamily="65" charset="-120"/>
              </a:rPr>
              <a:t>轉換為十進位制。</a:t>
            </a:r>
          </a:p>
        </p:txBody>
      </p:sp>
      <p:graphicFrame>
        <p:nvGraphicFramePr>
          <p:cNvPr id="8" name="Table 7">
            <a:extLst>
              <a:ext uri="{FF2B5EF4-FFF2-40B4-BE49-F238E27FC236}">
                <a16:creationId xmlns:a16="http://schemas.microsoft.com/office/drawing/2014/main" id="{5AF9CA21-1491-D046-A16A-EF95E9FFD0F7}"/>
              </a:ext>
            </a:extLst>
          </p:cNvPr>
          <p:cNvGraphicFramePr>
            <a:graphicFrameLocks noGrp="1"/>
          </p:cNvGraphicFramePr>
          <p:nvPr>
            <p:extLst/>
          </p:nvPr>
        </p:nvGraphicFramePr>
        <p:xfrm>
          <a:off x="457202" y="1727313"/>
          <a:ext cx="5220587" cy="3712566"/>
        </p:xfrm>
        <a:graphic>
          <a:graphicData uri="http://schemas.openxmlformats.org/drawingml/2006/table">
            <a:tbl>
              <a:tblPr firstRow="1" bandRow="1">
                <a:tableStyleId>{00A15C55-8517-42AA-B614-E9B94910E393}</a:tableStyleId>
              </a:tblPr>
              <a:tblGrid>
                <a:gridCol w="1650437">
                  <a:extLst>
                    <a:ext uri="{9D8B030D-6E8A-4147-A177-3AD203B41FA5}">
                      <a16:colId xmlns:a16="http://schemas.microsoft.com/office/drawing/2014/main" val="3837822917"/>
                    </a:ext>
                  </a:extLst>
                </a:gridCol>
                <a:gridCol w="530842">
                  <a:extLst>
                    <a:ext uri="{9D8B030D-6E8A-4147-A177-3AD203B41FA5}">
                      <a16:colId xmlns:a16="http://schemas.microsoft.com/office/drawing/2014/main" val="2257126818"/>
                    </a:ext>
                  </a:extLst>
                </a:gridCol>
                <a:gridCol w="443978">
                  <a:extLst>
                    <a:ext uri="{9D8B030D-6E8A-4147-A177-3AD203B41FA5}">
                      <a16:colId xmlns:a16="http://schemas.microsoft.com/office/drawing/2014/main" val="733968975"/>
                    </a:ext>
                  </a:extLst>
                </a:gridCol>
                <a:gridCol w="453629">
                  <a:extLst>
                    <a:ext uri="{9D8B030D-6E8A-4147-A177-3AD203B41FA5}">
                      <a16:colId xmlns:a16="http://schemas.microsoft.com/office/drawing/2014/main" val="2184405947"/>
                    </a:ext>
                  </a:extLst>
                </a:gridCol>
                <a:gridCol w="434325">
                  <a:extLst>
                    <a:ext uri="{9D8B030D-6E8A-4147-A177-3AD203B41FA5}">
                      <a16:colId xmlns:a16="http://schemas.microsoft.com/office/drawing/2014/main" val="2878814134"/>
                    </a:ext>
                  </a:extLst>
                </a:gridCol>
                <a:gridCol w="414050">
                  <a:extLst>
                    <a:ext uri="{9D8B030D-6E8A-4147-A177-3AD203B41FA5}">
                      <a16:colId xmlns:a16="http://schemas.microsoft.com/office/drawing/2014/main" val="326059745"/>
                    </a:ext>
                  </a:extLst>
                </a:gridCol>
                <a:gridCol w="415022">
                  <a:extLst>
                    <a:ext uri="{9D8B030D-6E8A-4147-A177-3AD203B41FA5}">
                      <a16:colId xmlns:a16="http://schemas.microsoft.com/office/drawing/2014/main" val="1053828557"/>
                    </a:ext>
                  </a:extLst>
                </a:gridCol>
                <a:gridCol w="434326">
                  <a:extLst>
                    <a:ext uri="{9D8B030D-6E8A-4147-A177-3AD203B41FA5}">
                      <a16:colId xmlns:a16="http://schemas.microsoft.com/office/drawing/2014/main" val="830387269"/>
                    </a:ext>
                  </a:extLst>
                </a:gridCol>
                <a:gridCol w="443978">
                  <a:extLst>
                    <a:ext uri="{9D8B030D-6E8A-4147-A177-3AD203B41FA5}">
                      <a16:colId xmlns:a16="http://schemas.microsoft.com/office/drawing/2014/main" val="3034883102"/>
                    </a:ext>
                  </a:extLst>
                </a:gridCol>
              </a:tblGrid>
              <a:tr h="285582">
                <a:tc>
                  <a:txBody>
                    <a:bodyPr vert="horz" wrap="square"/>
                    <a:lstStyle/>
                    <a:p>
                      <a:pPr rtl="0"/>
                      <a:r>
                        <a:rPr lang="zh-TW" sz="900"/>
                        <a:t>位置值</a:t>
                      </a:r>
                    </a:p>
                  </a:txBody>
                  <a:tcPr/>
                </a:tc>
                <a:tc>
                  <a:txBody>
                    <a:bodyPr vert="horz" wrap="square"/>
                    <a:lstStyle/>
                    <a:p>
                      <a:pPr rtl="0"/>
                      <a:r>
                        <a:rPr lang="zh-TW" sz="900"/>
                        <a:t>128</a:t>
                      </a:r>
                    </a:p>
                  </a:txBody>
                  <a:tcPr/>
                </a:tc>
                <a:tc>
                  <a:txBody>
                    <a:bodyPr vert="horz" wrap="square"/>
                    <a:lstStyle/>
                    <a:p>
                      <a:pPr rtl="0"/>
                      <a:r>
                        <a:rPr lang="zh-TW" sz="900"/>
                        <a:t>64</a:t>
                      </a:r>
                    </a:p>
                  </a:txBody>
                  <a:tcPr/>
                </a:tc>
                <a:tc>
                  <a:txBody>
                    <a:bodyPr vert="horz" wrap="square"/>
                    <a:lstStyle/>
                    <a:p>
                      <a:pPr rtl="0"/>
                      <a:r>
                        <a:rPr lang="zh-TW" sz="900"/>
                        <a:t>32</a:t>
                      </a:r>
                    </a:p>
                  </a:txBody>
                  <a:tcPr/>
                </a:tc>
                <a:tc>
                  <a:txBody>
                    <a:bodyPr vert="horz" wrap="square"/>
                    <a:lstStyle/>
                    <a:p>
                      <a:pPr rtl="0"/>
                      <a:r>
                        <a:rPr lang="zh-TW" sz="900"/>
                        <a:t>16</a:t>
                      </a:r>
                    </a:p>
                  </a:txBody>
                  <a:tcPr/>
                </a:tc>
                <a:tc>
                  <a:txBody>
                    <a:bodyPr vert="horz" wrap="square"/>
                    <a:lstStyle/>
                    <a:p>
                      <a:pPr rtl="0"/>
                      <a:r>
                        <a:rPr lang="zh-TW" sz="900"/>
                        <a:t>8</a:t>
                      </a:r>
                    </a:p>
                  </a:txBody>
                  <a:tcPr/>
                </a:tc>
                <a:tc>
                  <a:txBody>
                    <a:bodyPr vert="horz" wrap="square"/>
                    <a:lstStyle/>
                    <a:p>
                      <a:pPr rtl="0"/>
                      <a:r>
                        <a:rPr lang="zh-TW" sz="900"/>
                        <a:t>4</a:t>
                      </a:r>
                    </a:p>
                  </a:txBody>
                  <a:tcPr/>
                </a:tc>
                <a:tc>
                  <a:txBody>
                    <a:bodyPr vert="horz" wrap="square"/>
                    <a:lstStyle/>
                    <a:p>
                      <a:pPr rtl="0"/>
                      <a:r>
                        <a:rPr lang="zh-TW" sz="900"/>
                        <a:t>2</a:t>
                      </a:r>
                    </a:p>
                  </a:txBody>
                  <a:tcPr/>
                </a:tc>
                <a:tc>
                  <a:txBody>
                    <a:bodyPr vert="horz" wrap="square"/>
                    <a:lstStyle/>
                    <a:p>
                      <a:pPr rtl="0"/>
                      <a:r>
                        <a:rPr lang="zh-TW" sz="900"/>
                        <a:t>1</a:t>
                      </a:r>
                    </a:p>
                  </a:txBody>
                  <a:tcPr/>
                </a:tc>
                <a:extLst>
                  <a:ext uri="{0D108BD9-81ED-4DB2-BD59-A6C34878D82A}">
                    <a16:rowId xmlns:a16="http://schemas.microsoft.com/office/drawing/2014/main" val="1798718847"/>
                  </a:ext>
                </a:extLst>
              </a:tr>
              <a:tr h="285582">
                <a:tc>
                  <a:txBody>
                    <a:bodyPr vert="horz" wrap="square"/>
                    <a:lstStyle/>
                    <a:p>
                      <a:pPr rtl="0"/>
                      <a:r>
                        <a:rPr lang="zh-TW" sz="900" b="1"/>
                        <a:t>二進位數字(11000000)</a:t>
                      </a:r>
                    </a:p>
                  </a:txBody>
                  <a:tcPr/>
                </a:tc>
                <a:tc>
                  <a:txBody>
                    <a:bodyPr vert="horz" wrap="square"/>
                    <a:lstStyle/>
                    <a:p>
                      <a:pPr rtl="0"/>
                      <a:r>
                        <a:rPr lang="zh-TW" sz="900" b="1"/>
                        <a:t>1</a:t>
                      </a:r>
                    </a:p>
                  </a:txBody>
                  <a:tcPr/>
                </a:tc>
                <a:tc>
                  <a:txBody>
                    <a:bodyPr vert="horz" wrap="square"/>
                    <a:lstStyle/>
                    <a:p>
                      <a:pPr rtl="0"/>
                      <a:r>
                        <a:rPr lang="zh-TW" sz="900" b="1"/>
                        <a:t>1</a:t>
                      </a:r>
                    </a:p>
                  </a:txBody>
                  <a:tcPr/>
                </a:tc>
                <a:tc>
                  <a:txBody>
                    <a:bodyPr vert="horz" wrap="square"/>
                    <a:lstStyle/>
                    <a:p>
                      <a:pPr rtl="0"/>
                      <a:r>
                        <a:rPr lang="zh-TW" sz="900" b="1"/>
                        <a:t>0</a:t>
                      </a:r>
                    </a:p>
                  </a:txBody>
                  <a:tcPr/>
                </a:tc>
                <a:tc>
                  <a:txBody>
                    <a:bodyPr vert="horz" wrap="square"/>
                    <a:lstStyle/>
                    <a:p>
                      <a:pPr rtl="0"/>
                      <a:r>
                        <a:rPr lang="zh-TW" sz="900" b="1"/>
                        <a:t>0</a:t>
                      </a:r>
                    </a:p>
                  </a:txBody>
                  <a:tcPr/>
                </a:tc>
                <a:tc>
                  <a:txBody>
                    <a:bodyPr vert="horz" wrap="square"/>
                    <a:lstStyle/>
                    <a:p>
                      <a:pPr rtl="0"/>
                      <a:r>
                        <a:rPr lang="zh-TW" sz="900" b="1"/>
                        <a:t>0</a:t>
                      </a:r>
                    </a:p>
                  </a:txBody>
                  <a:tcPr/>
                </a:tc>
                <a:tc>
                  <a:txBody>
                    <a:bodyPr vert="horz" wrap="square"/>
                    <a:lstStyle/>
                    <a:p>
                      <a:pPr rtl="0"/>
                      <a:r>
                        <a:rPr lang="zh-TW" sz="900" b="1"/>
                        <a:t>0</a:t>
                      </a:r>
                    </a:p>
                  </a:txBody>
                  <a:tcPr/>
                </a:tc>
                <a:tc>
                  <a:txBody>
                    <a:bodyPr vert="horz" wrap="square"/>
                    <a:lstStyle/>
                    <a:p>
                      <a:pPr rtl="0"/>
                      <a:r>
                        <a:rPr lang="zh-TW" sz="900" b="1"/>
                        <a:t>0</a:t>
                      </a:r>
                    </a:p>
                  </a:txBody>
                  <a:tcPr/>
                </a:tc>
                <a:tc>
                  <a:txBody>
                    <a:bodyPr vert="horz" wrap="square"/>
                    <a:lstStyle/>
                    <a:p>
                      <a:pPr rtl="0"/>
                      <a:r>
                        <a:rPr lang="zh-TW" sz="900" b="1"/>
                        <a:t>0</a:t>
                      </a:r>
                    </a:p>
                  </a:txBody>
                  <a:tcPr/>
                </a:tc>
                <a:extLst>
                  <a:ext uri="{0D108BD9-81ED-4DB2-BD59-A6C34878D82A}">
                    <a16:rowId xmlns:a16="http://schemas.microsoft.com/office/drawing/2014/main" val="3580694335"/>
                  </a:ext>
                </a:extLst>
              </a:tr>
              <a:tr h="285582">
                <a:tc>
                  <a:txBody>
                    <a:bodyPr vert="horz" wrap="square"/>
                    <a:lstStyle/>
                    <a:p>
                      <a:pPr rtl="0"/>
                      <a:r>
                        <a:rPr lang="zh-TW" sz="900"/>
                        <a:t>計算</a:t>
                      </a:r>
                    </a:p>
                  </a:txBody>
                  <a:tcPr/>
                </a:tc>
                <a:tc>
                  <a:txBody>
                    <a:bodyPr vert="horz" wrap="square"/>
                    <a:lstStyle/>
                    <a:p>
                      <a:pPr rtl="0"/>
                      <a:r>
                        <a:rPr lang="zh-TW" sz="900"/>
                        <a:t>1x128</a:t>
                      </a:r>
                    </a:p>
                  </a:txBody>
                  <a:tcPr/>
                </a:tc>
                <a:tc>
                  <a:txBody>
                    <a:bodyPr vert="horz" wrap="square"/>
                    <a:lstStyle/>
                    <a:p>
                      <a:pPr rtl="0"/>
                      <a:r>
                        <a:rPr lang="zh-TW" sz="900"/>
                        <a:t>1x64</a:t>
                      </a:r>
                    </a:p>
                  </a:txBody>
                  <a:tcPr/>
                </a:tc>
                <a:tc>
                  <a:txBody>
                    <a:bodyPr vert="horz" wrap="square"/>
                    <a:lstStyle/>
                    <a:p>
                      <a:pPr rtl="0"/>
                      <a:r>
                        <a:rPr lang="zh-TW" sz="900"/>
                        <a:t>0x32</a:t>
                      </a:r>
                    </a:p>
                  </a:txBody>
                  <a:tcPr/>
                </a:tc>
                <a:tc>
                  <a:txBody>
                    <a:bodyPr vert="horz" wrap="square"/>
                    <a:lstStyle/>
                    <a:p>
                      <a:pPr rtl="0"/>
                      <a:r>
                        <a:rPr lang="zh-TW" sz="900"/>
                        <a:t>0x16</a:t>
                      </a:r>
                    </a:p>
                  </a:txBody>
                  <a:tcPr/>
                </a:tc>
                <a:tc>
                  <a:txBody>
                    <a:bodyPr vert="horz" wrap="square"/>
                    <a:lstStyle/>
                    <a:p>
                      <a:pPr rtl="0"/>
                      <a:r>
                        <a:rPr lang="zh-TW" sz="900"/>
                        <a:t>0x8</a:t>
                      </a:r>
                    </a:p>
                  </a:txBody>
                  <a:tcPr/>
                </a:tc>
                <a:tc>
                  <a:txBody>
                    <a:bodyPr vert="horz" wrap="square"/>
                    <a:lstStyle/>
                    <a:p>
                      <a:pPr rtl="0"/>
                      <a:r>
                        <a:rPr lang="zh-TW" sz="900"/>
                        <a:t>0x4</a:t>
                      </a:r>
                    </a:p>
                  </a:txBody>
                  <a:tcPr/>
                </a:tc>
                <a:tc>
                  <a:txBody>
                    <a:bodyPr vert="horz" wrap="square"/>
                    <a:lstStyle/>
                    <a:p>
                      <a:pPr rtl="0"/>
                      <a:r>
                        <a:rPr lang="zh-TW" sz="900"/>
                        <a:t>0x2</a:t>
                      </a:r>
                    </a:p>
                  </a:txBody>
                  <a:tcPr/>
                </a:tc>
                <a:tc>
                  <a:txBody>
                    <a:bodyPr vert="horz" wrap="square"/>
                    <a:lstStyle/>
                    <a:p>
                      <a:pPr rtl="0"/>
                      <a:r>
                        <a:rPr lang="zh-TW" sz="900"/>
                        <a:t>0x1</a:t>
                      </a:r>
                    </a:p>
                  </a:txBody>
                  <a:tcPr/>
                </a:tc>
                <a:extLst>
                  <a:ext uri="{0D108BD9-81ED-4DB2-BD59-A6C34878D82A}">
                    <a16:rowId xmlns:a16="http://schemas.microsoft.com/office/drawing/2014/main" val="3026254151"/>
                  </a:ext>
                </a:extLst>
              </a:tr>
              <a:tr h="285582">
                <a:tc>
                  <a:txBody>
                    <a:bodyPr vert="horz" wrap="square"/>
                    <a:lstStyle/>
                    <a:p>
                      <a:pPr rtl="0"/>
                      <a:r>
                        <a:rPr lang="zh-TW" sz="900"/>
                        <a:t>將它們加入...</a:t>
                      </a:r>
                    </a:p>
                  </a:txBody>
                  <a:tcPr/>
                </a:tc>
                <a:tc>
                  <a:txBody>
                    <a:bodyPr vert="horz" wrap="square"/>
                    <a:lstStyle/>
                    <a:p>
                      <a:pPr rtl="0"/>
                      <a:r>
                        <a:rPr lang="zh-TW" sz="900"/>
                        <a:t>128</a:t>
                      </a:r>
                    </a:p>
                  </a:txBody>
                  <a:tcPr/>
                </a:tc>
                <a:tc>
                  <a:txBody>
                    <a:bodyPr vert="horz" wrap="square"/>
                    <a:lstStyle/>
                    <a:p>
                      <a:pPr rtl="0"/>
                      <a:r>
                        <a:rPr lang="zh-TW" sz="900"/>
                        <a:t>+ 64</a:t>
                      </a:r>
                    </a:p>
                  </a:txBody>
                  <a:tcPr/>
                </a:tc>
                <a:tc>
                  <a:txBody>
                    <a:bodyPr vert="horz" wrap="square"/>
                    <a:lstStyle/>
                    <a:p>
                      <a:pPr rtl="0"/>
                      <a:r>
                        <a:rPr lang="zh-TW" sz="900"/>
                        <a:t>+ 0</a:t>
                      </a:r>
                    </a:p>
                  </a:txBody>
                  <a:tcPr/>
                </a:tc>
                <a:tc>
                  <a:txBody>
                    <a:bodyPr vert="horz" wrap="square"/>
                    <a:lstStyle/>
                    <a:p>
                      <a:pPr rtl="0"/>
                      <a:r>
                        <a:rPr lang="zh-TW" sz="900"/>
                        <a:t>+ 0</a:t>
                      </a:r>
                    </a:p>
                  </a:txBody>
                  <a:tcPr/>
                </a:tc>
                <a:tc>
                  <a:txBody>
                    <a:bodyPr vert="horz" wrap="square"/>
                    <a:lstStyle/>
                    <a:p>
                      <a:pPr rtl="0"/>
                      <a:r>
                        <a:rPr lang="zh-TW" sz="900"/>
                        <a:t>+ 0</a:t>
                      </a:r>
                    </a:p>
                  </a:txBody>
                  <a:tcPr/>
                </a:tc>
                <a:tc>
                  <a:txBody>
                    <a:bodyPr vert="horz" wrap="square"/>
                    <a:lstStyle/>
                    <a:p>
                      <a:pPr rtl="0"/>
                      <a:r>
                        <a:rPr lang="zh-TW" sz="900"/>
                        <a:t>+ 0</a:t>
                      </a:r>
                    </a:p>
                  </a:txBody>
                  <a:tcPr/>
                </a:tc>
                <a:tc>
                  <a:txBody>
                    <a:bodyPr vert="horz" wrap="square"/>
                    <a:lstStyle/>
                    <a:p>
                      <a:pPr rtl="0"/>
                      <a:r>
                        <a:rPr lang="zh-TW" sz="900"/>
                        <a:t>+ 0</a:t>
                      </a:r>
                    </a:p>
                  </a:txBody>
                  <a:tcPr/>
                </a:tc>
                <a:tc>
                  <a:txBody>
                    <a:bodyPr vert="horz" wrap="square"/>
                    <a:lstStyle/>
                    <a:p>
                      <a:pPr rtl="0"/>
                      <a:r>
                        <a:rPr lang="zh-TW" sz="900"/>
                        <a:t>+ 0</a:t>
                      </a:r>
                    </a:p>
                  </a:txBody>
                  <a:tcPr/>
                </a:tc>
                <a:extLst>
                  <a:ext uri="{0D108BD9-81ED-4DB2-BD59-A6C34878D82A}">
                    <a16:rowId xmlns:a16="http://schemas.microsoft.com/office/drawing/2014/main" val="4226814726"/>
                  </a:ext>
                </a:extLst>
              </a:tr>
              <a:tr h="285582">
                <a:tc>
                  <a:txBody>
                    <a:bodyPr vert="horz" wrap="square"/>
                    <a:lstStyle/>
                    <a:p>
                      <a:pPr rtl="0"/>
                      <a:r>
                        <a:rPr lang="zh-TW" sz="900" b="1"/>
                        <a:t>二進位數字 (10101000)</a:t>
                      </a:r>
                    </a:p>
                  </a:txBody>
                  <a:tcPr/>
                </a:tc>
                <a:tc>
                  <a:txBody>
                    <a:bodyPr vert="horz" wrap="square"/>
                    <a:lstStyle/>
                    <a:p>
                      <a:pPr rtl="0"/>
                      <a:r>
                        <a:rPr lang="zh-TW" sz="900" b="1"/>
                        <a:t>1</a:t>
                      </a:r>
                    </a:p>
                  </a:txBody>
                  <a:tcPr/>
                </a:tc>
                <a:tc>
                  <a:txBody>
                    <a:bodyPr vert="horz" wrap="square"/>
                    <a:lstStyle/>
                    <a:p>
                      <a:pPr rtl="0"/>
                      <a:r>
                        <a:rPr lang="zh-TW" sz="900" b="1"/>
                        <a:t>0</a:t>
                      </a:r>
                    </a:p>
                  </a:txBody>
                  <a:tcPr/>
                </a:tc>
                <a:tc>
                  <a:txBody>
                    <a:bodyPr vert="horz" wrap="square"/>
                    <a:lstStyle/>
                    <a:p>
                      <a:pPr rtl="0"/>
                      <a:r>
                        <a:rPr lang="zh-TW" sz="900" b="1"/>
                        <a:t>1</a:t>
                      </a:r>
                    </a:p>
                  </a:txBody>
                  <a:tcPr/>
                </a:tc>
                <a:tc>
                  <a:txBody>
                    <a:bodyPr vert="horz" wrap="square"/>
                    <a:lstStyle/>
                    <a:p>
                      <a:pPr rtl="0"/>
                      <a:r>
                        <a:rPr lang="zh-TW" sz="900" b="1"/>
                        <a:t>0</a:t>
                      </a:r>
                    </a:p>
                  </a:txBody>
                  <a:tcPr/>
                </a:tc>
                <a:tc>
                  <a:txBody>
                    <a:bodyPr vert="horz" wrap="square"/>
                    <a:lstStyle/>
                    <a:p>
                      <a:pPr rtl="0"/>
                      <a:r>
                        <a:rPr lang="zh-TW" sz="900" b="1"/>
                        <a:t>1</a:t>
                      </a:r>
                    </a:p>
                  </a:txBody>
                  <a:tcPr/>
                </a:tc>
                <a:tc>
                  <a:txBody>
                    <a:bodyPr vert="horz" wrap="square"/>
                    <a:lstStyle/>
                    <a:p>
                      <a:pPr rtl="0"/>
                      <a:r>
                        <a:rPr lang="zh-TW" sz="900" b="1"/>
                        <a:t>0</a:t>
                      </a:r>
                    </a:p>
                  </a:txBody>
                  <a:tcPr/>
                </a:tc>
                <a:tc>
                  <a:txBody>
                    <a:bodyPr vert="horz" wrap="square"/>
                    <a:lstStyle/>
                    <a:p>
                      <a:pPr rtl="0"/>
                      <a:r>
                        <a:rPr lang="zh-TW" sz="900" b="1"/>
                        <a:t>0</a:t>
                      </a:r>
                    </a:p>
                  </a:txBody>
                  <a:tcPr/>
                </a:tc>
                <a:tc>
                  <a:txBody>
                    <a:bodyPr vert="horz" wrap="square"/>
                    <a:lstStyle/>
                    <a:p>
                      <a:pPr rtl="0"/>
                      <a:r>
                        <a:rPr lang="zh-TW" sz="900" b="1"/>
                        <a:t>0</a:t>
                      </a:r>
                    </a:p>
                  </a:txBody>
                  <a:tcPr/>
                </a:tc>
                <a:extLst>
                  <a:ext uri="{0D108BD9-81ED-4DB2-BD59-A6C34878D82A}">
                    <a16:rowId xmlns:a16="http://schemas.microsoft.com/office/drawing/2014/main" val="2135192349"/>
                  </a:ext>
                </a:extLst>
              </a:tr>
              <a:tr h="285582">
                <a:tc>
                  <a:txBody>
                    <a:bodyPr vert="horz" wrap="square"/>
                    <a:lstStyle/>
                    <a:p>
                      <a:pPr rtl="0"/>
                      <a:r>
                        <a:rPr lang="zh-TW" sz="900"/>
                        <a:t>計算</a:t>
                      </a:r>
                    </a:p>
                  </a:txBody>
                  <a:tcPr/>
                </a:tc>
                <a:tc>
                  <a:txBody>
                    <a:bodyPr vert="horz" wrap="square"/>
                    <a:lstStyle/>
                    <a:p>
                      <a:pPr rtl="0"/>
                      <a:r>
                        <a:rPr lang="zh-TW" sz="900"/>
                        <a:t>1x128</a:t>
                      </a:r>
                    </a:p>
                  </a:txBody>
                  <a:tcPr/>
                </a:tc>
                <a:tc>
                  <a:txBody>
                    <a:bodyPr vert="horz" wrap="square"/>
                    <a:lstStyle/>
                    <a:p>
                      <a:pPr rtl="0"/>
                      <a:r>
                        <a:rPr lang="zh-TW" sz="900"/>
                        <a:t>0x64</a:t>
                      </a:r>
                    </a:p>
                  </a:txBody>
                  <a:tcPr/>
                </a:tc>
                <a:tc>
                  <a:txBody>
                    <a:bodyPr vert="horz" wrap="square"/>
                    <a:lstStyle/>
                    <a:p>
                      <a:pPr rtl="0"/>
                      <a:r>
                        <a:rPr lang="zh-TW" sz="900"/>
                        <a:t>1x32</a:t>
                      </a:r>
                    </a:p>
                  </a:txBody>
                  <a:tcPr/>
                </a:tc>
                <a:tc>
                  <a:txBody>
                    <a:bodyPr vert="horz" wrap="square"/>
                    <a:lstStyle/>
                    <a:p>
                      <a:pPr rtl="0"/>
                      <a:r>
                        <a:rPr lang="zh-TW" sz="900"/>
                        <a:t>0x16</a:t>
                      </a:r>
                    </a:p>
                  </a:txBody>
                  <a:tcPr/>
                </a:tc>
                <a:tc>
                  <a:txBody>
                    <a:bodyPr vert="horz" wrap="square"/>
                    <a:lstStyle/>
                    <a:p>
                      <a:pPr rtl="0"/>
                      <a:r>
                        <a:rPr lang="zh-TW" sz="900"/>
                        <a:t>1x8</a:t>
                      </a:r>
                    </a:p>
                  </a:txBody>
                  <a:tcPr/>
                </a:tc>
                <a:tc>
                  <a:txBody>
                    <a:bodyPr vert="horz" wrap="square"/>
                    <a:lstStyle/>
                    <a:p>
                      <a:pPr rtl="0"/>
                      <a:r>
                        <a:rPr lang="zh-TW" sz="900"/>
                        <a:t>0x4</a:t>
                      </a:r>
                    </a:p>
                  </a:txBody>
                  <a:tcPr/>
                </a:tc>
                <a:tc>
                  <a:txBody>
                    <a:bodyPr vert="horz" wrap="square"/>
                    <a:lstStyle/>
                    <a:p>
                      <a:pPr rtl="0"/>
                      <a:r>
                        <a:rPr lang="zh-TW" sz="900"/>
                        <a:t>0x2</a:t>
                      </a:r>
                    </a:p>
                  </a:txBody>
                  <a:tcPr/>
                </a:tc>
                <a:tc>
                  <a:txBody>
                    <a:bodyPr vert="horz" wrap="square"/>
                    <a:lstStyle/>
                    <a:p>
                      <a:pPr rtl="0"/>
                      <a:r>
                        <a:rPr lang="zh-TW" sz="900"/>
                        <a:t>0x1</a:t>
                      </a:r>
                    </a:p>
                  </a:txBody>
                  <a:tcPr/>
                </a:tc>
                <a:extLst>
                  <a:ext uri="{0D108BD9-81ED-4DB2-BD59-A6C34878D82A}">
                    <a16:rowId xmlns:a16="http://schemas.microsoft.com/office/drawing/2014/main" val="1705965177"/>
                  </a:ext>
                </a:extLst>
              </a:tr>
              <a:tr h="285582">
                <a:tc>
                  <a:txBody>
                    <a:bodyPr vert="horz" wrap="square"/>
                    <a:lstStyle/>
                    <a:p>
                      <a:pPr rtl="0"/>
                      <a:r>
                        <a:rPr lang="zh-TW" sz="900"/>
                        <a:t>將它們加入...</a:t>
                      </a:r>
                    </a:p>
                  </a:txBody>
                  <a:tcPr/>
                </a:tc>
                <a:tc>
                  <a:txBody>
                    <a:bodyPr vert="horz" wrap="square"/>
                    <a:lstStyle/>
                    <a:p>
                      <a:pPr rtl="0"/>
                      <a:r>
                        <a:rPr lang="zh-TW" sz="900"/>
                        <a:t>128</a:t>
                      </a:r>
                    </a:p>
                  </a:txBody>
                  <a:tcPr/>
                </a:tc>
                <a:tc>
                  <a:txBody>
                    <a:bodyPr vert="horz" wrap="square"/>
                    <a:lstStyle/>
                    <a:p>
                      <a:pPr rtl="0"/>
                      <a:r>
                        <a:rPr lang="zh-TW" sz="900"/>
                        <a:t>+ 0</a:t>
                      </a:r>
                    </a:p>
                  </a:txBody>
                  <a:tcPr/>
                </a:tc>
                <a:tc>
                  <a:txBody>
                    <a:bodyPr vert="horz" wrap="square"/>
                    <a:lstStyle/>
                    <a:p>
                      <a:pPr rtl="0"/>
                      <a:r>
                        <a:rPr lang="zh-TW" sz="900"/>
                        <a:t>+ 32</a:t>
                      </a:r>
                    </a:p>
                  </a:txBody>
                  <a:tcPr/>
                </a:tc>
                <a:tc>
                  <a:txBody>
                    <a:bodyPr vert="horz" wrap="square"/>
                    <a:lstStyle/>
                    <a:p>
                      <a:pPr rtl="0"/>
                      <a:r>
                        <a:rPr lang="zh-TW" sz="900"/>
                        <a:t>+ 0</a:t>
                      </a:r>
                    </a:p>
                  </a:txBody>
                  <a:tcPr/>
                </a:tc>
                <a:tc>
                  <a:txBody>
                    <a:bodyPr vert="horz" wrap="square"/>
                    <a:lstStyle/>
                    <a:p>
                      <a:pPr rtl="0"/>
                      <a:r>
                        <a:rPr lang="zh-TW" sz="900"/>
                        <a:t>+ 8</a:t>
                      </a:r>
                    </a:p>
                  </a:txBody>
                  <a:tcPr/>
                </a:tc>
                <a:tc>
                  <a:txBody>
                    <a:bodyPr vert="horz" wrap="square"/>
                    <a:lstStyle/>
                    <a:p>
                      <a:pPr rtl="0"/>
                      <a:r>
                        <a:rPr lang="zh-TW" sz="900"/>
                        <a:t>+ 0</a:t>
                      </a:r>
                    </a:p>
                  </a:txBody>
                  <a:tcPr/>
                </a:tc>
                <a:tc>
                  <a:txBody>
                    <a:bodyPr vert="horz" wrap="square"/>
                    <a:lstStyle/>
                    <a:p>
                      <a:pPr rtl="0"/>
                      <a:r>
                        <a:rPr lang="zh-TW" sz="900"/>
                        <a:t>+ 0</a:t>
                      </a:r>
                    </a:p>
                  </a:txBody>
                  <a:tcPr/>
                </a:tc>
                <a:tc>
                  <a:txBody>
                    <a:bodyPr vert="horz" wrap="square"/>
                    <a:lstStyle/>
                    <a:p>
                      <a:pPr rtl="0"/>
                      <a:r>
                        <a:rPr lang="zh-TW" sz="900"/>
                        <a:t>+ 0</a:t>
                      </a:r>
                    </a:p>
                  </a:txBody>
                  <a:tcPr/>
                </a:tc>
                <a:extLst>
                  <a:ext uri="{0D108BD9-81ED-4DB2-BD59-A6C34878D82A}">
                    <a16:rowId xmlns:a16="http://schemas.microsoft.com/office/drawing/2014/main" val="663785248"/>
                  </a:ext>
                </a:extLst>
              </a:tr>
              <a:tr h="285582">
                <a:tc>
                  <a:txBody>
                    <a:bodyPr vert="horz" wrap="square"/>
                    <a:lstStyle/>
                    <a:p>
                      <a:pPr rtl="0"/>
                      <a:r>
                        <a:rPr lang="zh-TW" sz="900" b="1"/>
                        <a:t>二進制數字 (00001011)</a:t>
                      </a:r>
                    </a:p>
                  </a:txBody>
                  <a:tcPr/>
                </a:tc>
                <a:tc>
                  <a:txBody>
                    <a:bodyPr vert="horz" wrap="square"/>
                    <a:lstStyle/>
                    <a:p>
                      <a:pPr rtl="0"/>
                      <a:r>
                        <a:rPr lang="zh-TW" sz="900" b="1"/>
                        <a:t>0</a:t>
                      </a:r>
                    </a:p>
                  </a:txBody>
                  <a:tcPr/>
                </a:tc>
                <a:tc>
                  <a:txBody>
                    <a:bodyPr vert="horz" wrap="square"/>
                    <a:lstStyle/>
                    <a:p>
                      <a:pPr rtl="0"/>
                      <a:r>
                        <a:rPr lang="zh-TW" sz="900" b="1"/>
                        <a:t>0</a:t>
                      </a:r>
                    </a:p>
                  </a:txBody>
                  <a:tcPr/>
                </a:tc>
                <a:tc>
                  <a:txBody>
                    <a:bodyPr vert="horz" wrap="square"/>
                    <a:lstStyle/>
                    <a:p>
                      <a:pPr rtl="0"/>
                      <a:r>
                        <a:rPr lang="zh-TW" sz="900" b="1"/>
                        <a:t>0</a:t>
                      </a:r>
                    </a:p>
                  </a:txBody>
                  <a:tcPr/>
                </a:tc>
                <a:tc>
                  <a:txBody>
                    <a:bodyPr vert="horz" wrap="square"/>
                    <a:lstStyle/>
                    <a:p>
                      <a:pPr rtl="0"/>
                      <a:r>
                        <a:rPr lang="zh-TW" sz="900" b="1"/>
                        <a:t>0</a:t>
                      </a:r>
                    </a:p>
                  </a:txBody>
                  <a:tcPr/>
                </a:tc>
                <a:tc>
                  <a:txBody>
                    <a:bodyPr vert="horz" wrap="square"/>
                    <a:lstStyle/>
                    <a:p>
                      <a:pPr rtl="0"/>
                      <a:r>
                        <a:rPr lang="zh-TW" sz="900" b="1"/>
                        <a:t>1</a:t>
                      </a:r>
                    </a:p>
                  </a:txBody>
                  <a:tcPr/>
                </a:tc>
                <a:tc>
                  <a:txBody>
                    <a:bodyPr vert="horz" wrap="square"/>
                    <a:lstStyle/>
                    <a:p>
                      <a:pPr rtl="0"/>
                      <a:r>
                        <a:rPr lang="zh-TW" sz="900" b="1"/>
                        <a:t>0</a:t>
                      </a:r>
                    </a:p>
                  </a:txBody>
                  <a:tcPr/>
                </a:tc>
                <a:tc>
                  <a:txBody>
                    <a:bodyPr vert="horz" wrap="square"/>
                    <a:lstStyle/>
                    <a:p>
                      <a:pPr rtl="0"/>
                      <a:r>
                        <a:rPr lang="zh-TW" sz="900" b="1"/>
                        <a:t>1</a:t>
                      </a:r>
                    </a:p>
                  </a:txBody>
                  <a:tcPr/>
                </a:tc>
                <a:tc>
                  <a:txBody>
                    <a:bodyPr vert="horz" wrap="square"/>
                    <a:lstStyle/>
                    <a:p>
                      <a:pPr rtl="0"/>
                      <a:r>
                        <a:rPr lang="zh-TW" sz="900" b="1"/>
                        <a:t>1</a:t>
                      </a:r>
                    </a:p>
                  </a:txBody>
                  <a:tcPr/>
                </a:tc>
                <a:extLst>
                  <a:ext uri="{0D108BD9-81ED-4DB2-BD59-A6C34878D82A}">
                    <a16:rowId xmlns:a16="http://schemas.microsoft.com/office/drawing/2014/main" val="811484521"/>
                  </a:ext>
                </a:extLst>
              </a:tr>
              <a:tr h="285582">
                <a:tc>
                  <a:txBody>
                    <a:bodyPr vert="horz" wrap="square"/>
                    <a:lstStyle/>
                    <a:p>
                      <a:pPr rtl="0"/>
                      <a:r>
                        <a:rPr lang="zh-TW" sz="900"/>
                        <a:t>計算</a:t>
                      </a:r>
                    </a:p>
                  </a:txBody>
                  <a:tcPr/>
                </a:tc>
                <a:tc>
                  <a:txBody>
                    <a:bodyPr vert="horz" wrap="square"/>
                    <a:lstStyle/>
                    <a:p>
                      <a:pPr rtl="0"/>
                      <a:r>
                        <a:rPr lang="zh-TW" sz="900"/>
                        <a:t>0x128</a:t>
                      </a:r>
                    </a:p>
                  </a:txBody>
                  <a:tcPr/>
                </a:tc>
                <a:tc>
                  <a:txBody>
                    <a:bodyPr vert="horz" wrap="square"/>
                    <a:lstStyle/>
                    <a:p>
                      <a:pPr rtl="0"/>
                      <a:r>
                        <a:rPr lang="zh-TW" sz="900"/>
                        <a:t>0x64</a:t>
                      </a:r>
                    </a:p>
                  </a:txBody>
                  <a:tcPr/>
                </a:tc>
                <a:tc>
                  <a:txBody>
                    <a:bodyPr vert="horz" wrap="square"/>
                    <a:lstStyle/>
                    <a:p>
                      <a:pPr rtl="0"/>
                      <a:r>
                        <a:rPr lang="zh-TW" sz="900"/>
                        <a:t>0x32</a:t>
                      </a:r>
                    </a:p>
                  </a:txBody>
                  <a:tcPr/>
                </a:tc>
                <a:tc>
                  <a:txBody>
                    <a:bodyPr vert="horz" wrap="square"/>
                    <a:lstStyle/>
                    <a:p>
                      <a:pPr rtl="0"/>
                      <a:r>
                        <a:rPr lang="zh-TW" sz="900"/>
                        <a:t>0x16</a:t>
                      </a:r>
                    </a:p>
                  </a:txBody>
                  <a:tcPr/>
                </a:tc>
                <a:tc>
                  <a:txBody>
                    <a:bodyPr vert="horz" wrap="square"/>
                    <a:lstStyle/>
                    <a:p>
                      <a:pPr rtl="0"/>
                      <a:r>
                        <a:rPr lang="zh-TW" sz="900"/>
                        <a:t>1x8</a:t>
                      </a:r>
                    </a:p>
                  </a:txBody>
                  <a:tcPr/>
                </a:tc>
                <a:tc>
                  <a:txBody>
                    <a:bodyPr vert="horz" wrap="square"/>
                    <a:lstStyle/>
                    <a:p>
                      <a:pPr rtl="0"/>
                      <a:r>
                        <a:rPr lang="zh-TW" sz="900"/>
                        <a:t>0x4</a:t>
                      </a:r>
                    </a:p>
                  </a:txBody>
                  <a:tcPr/>
                </a:tc>
                <a:tc>
                  <a:txBody>
                    <a:bodyPr vert="horz" wrap="square"/>
                    <a:lstStyle/>
                    <a:p>
                      <a:pPr rtl="0"/>
                      <a:r>
                        <a:rPr lang="zh-TW" sz="900"/>
                        <a:t>1x2</a:t>
                      </a:r>
                    </a:p>
                  </a:txBody>
                  <a:tcPr/>
                </a:tc>
                <a:tc>
                  <a:txBody>
                    <a:bodyPr vert="horz" wrap="square"/>
                    <a:lstStyle/>
                    <a:p>
                      <a:pPr rtl="0"/>
                      <a:r>
                        <a:rPr lang="zh-TW" sz="900"/>
                        <a:t>1x1</a:t>
                      </a:r>
                    </a:p>
                  </a:txBody>
                  <a:tcPr/>
                </a:tc>
                <a:extLst>
                  <a:ext uri="{0D108BD9-81ED-4DB2-BD59-A6C34878D82A}">
                    <a16:rowId xmlns:a16="http://schemas.microsoft.com/office/drawing/2014/main" val="480687189"/>
                  </a:ext>
                </a:extLst>
              </a:tr>
              <a:tr h="285582">
                <a:tc>
                  <a:txBody>
                    <a:bodyPr vert="horz" wrap="square"/>
                    <a:lstStyle/>
                    <a:p>
                      <a:pPr rtl="0"/>
                      <a:r>
                        <a:rPr lang="zh-TW" sz="900"/>
                        <a:t>將它們加入...</a:t>
                      </a:r>
                    </a:p>
                  </a:txBody>
                  <a:tcPr/>
                </a:tc>
                <a:tc>
                  <a:txBody>
                    <a:bodyPr vert="horz" wrap="square"/>
                    <a:lstStyle/>
                    <a:p>
                      <a:pPr rtl="0"/>
                      <a:r>
                        <a:rPr lang="zh-TW" sz="900"/>
                        <a:t>0</a:t>
                      </a:r>
                    </a:p>
                  </a:txBody>
                  <a:tcPr/>
                </a:tc>
                <a:tc>
                  <a:txBody>
                    <a:bodyPr vert="horz" wrap="square"/>
                    <a:lstStyle/>
                    <a:p>
                      <a:pPr rtl="0"/>
                      <a:r>
                        <a:rPr lang="zh-TW" sz="900"/>
                        <a:t>+ 0</a:t>
                      </a:r>
                    </a:p>
                  </a:txBody>
                  <a:tcPr/>
                </a:tc>
                <a:tc>
                  <a:txBody>
                    <a:bodyPr vert="horz" wrap="square"/>
                    <a:lstStyle/>
                    <a:p>
                      <a:pPr rtl="0"/>
                      <a:r>
                        <a:rPr lang="zh-TW" sz="900"/>
                        <a:t>+ 0</a:t>
                      </a:r>
                    </a:p>
                  </a:txBody>
                  <a:tcPr/>
                </a:tc>
                <a:tc>
                  <a:txBody>
                    <a:bodyPr vert="horz" wrap="square"/>
                    <a:lstStyle/>
                    <a:p>
                      <a:pPr rtl="0"/>
                      <a:r>
                        <a:rPr lang="zh-TW" sz="900"/>
                        <a:t>+ 0</a:t>
                      </a:r>
                    </a:p>
                  </a:txBody>
                  <a:tcPr/>
                </a:tc>
                <a:tc>
                  <a:txBody>
                    <a:bodyPr vert="horz" wrap="square"/>
                    <a:lstStyle/>
                    <a:p>
                      <a:pPr rtl="0"/>
                      <a:r>
                        <a:rPr lang="zh-TW" sz="900"/>
                        <a:t>+ 8</a:t>
                      </a:r>
                    </a:p>
                  </a:txBody>
                  <a:tcPr/>
                </a:tc>
                <a:tc>
                  <a:txBody>
                    <a:bodyPr vert="horz" wrap="square"/>
                    <a:lstStyle/>
                    <a:p>
                      <a:pPr rtl="0"/>
                      <a:r>
                        <a:rPr lang="zh-TW" sz="900"/>
                        <a:t>+ 0</a:t>
                      </a:r>
                    </a:p>
                  </a:txBody>
                  <a:tcPr/>
                </a:tc>
                <a:tc>
                  <a:txBody>
                    <a:bodyPr vert="horz" wrap="square"/>
                    <a:lstStyle/>
                    <a:p>
                      <a:pPr rtl="0"/>
                      <a:r>
                        <a:rPr lang="zh-TW" sz="900"/>
                        <a:t>+ 2</a:t>
                      </a:r>
                    </a:p>
                  </a:txBody>
                  <a:tcPr/>
                </a:tc>
                <a:tc>
                  <a:txBody>
                    <a:bodyPr vert="horz" wrap="square"/>
                    <a:lstStyle/>
                    <a:p>
                      <a:pPr rtl="0"/>
                      <a:r>
                        <a:rPr lang="zh-TW" sz="900"/>
                        <a:t>+ 1</a:t>
                      </a:r>
                    </a:p>
                  </a:txBody>
                  <a:tcPr/>
                </a:tc>
                <a:extLst>
                  <a:ext uri="{0D108BD9-81ED-4DB2-BD59-A6C34878D82A}">
                    <a16:rowId xmlns:a16="http://schemas.microsoft.com/office/drawing/2014/main" val="191276895"/>
                  </a:ext>
                </a:extLst>
              </a:tr>
              <a:tr h="285582">
                <a:tc>
                  <a:txBody>
                    <a:bodyPr vert="horz" wrap="square"/>
                    <a:lstStyle/>
                    <a:p>
                      <a:pPr rtl="0"/>
                      <a:r>
                        <a:rPr lang="zh-TW" sz="900" b="1"/>
                        <a:t>二進制數字 (00001010)</a:t>
                      </a:r>
                    </a:p>
                  </a:txBody>
                  <a:tcPr/>
                </a:tc>
                <a:tc>
                  <a:txBody>
                    <a:bodyPr vert="horz" wrap="square"/>
                    <a:lstStyle/>
                    <a:p>
                      <a:pPr rtl="0"/>
                      <a:r>
                        <a:rPr lang="zh-TW" sz="900" b="1"/>
                        <a:t>0</a:t>
                      </a:r>
                    </a:p>
                  </a:txBody>
                  <a:tcPr/>
                </a:tc>
                <a:tc>
                  <a:txBody>
                    <a:bodyPr vert="horz" wrap="square"/>
                    <a:lstStyle/>
                    <a:p>
                      <a:pPr rtl="0"/>
                      <a:r>
                        <a:rPr lang="zh-TW" sz="900" b="1"/>
                        <a:t>0</a:t>
                      </a:r>
                    </a:p>
                  </a:txBody>
                  <a:tcPr/>
                </a:tc>
                <a:tc>
                  <a:txBody>
                    <a:bodyPr vert="horz" wrap="square"/>
                    <a:lstStyle/>
                    <a:p>
                      <a:pPr rtl="0"/>
                      <a:r>
                        <a:rPr lang="zh-TW" sz="900" b="1"/>
                        <a:t>0</a:t>
                      </a:r>
                    </a:p>
                  </a:txBody>
                  <a:tcPr/>
                </a:tc>
                <a:tc>
                  <a:txBody>
                    <a:bodyPr vert="horz" wrap="square"/>
                    <a:lstStyle/>
                    <a:p>
                      <a:pPr rtl="0"/>
                      <a:r>
                        <a:rPr lang="zh-TW" sz="900" b="1"/>
                        <a:t>0</a:t>
                      </a:r>
                    </a:p>
                  </a:txBody>
                  <a:tcPr/>
                </a:tc>
                <a:tc>
                  <a:txBody>
                    <a:bodyPr vert="horz" wrap="square"/>
                    <a:lstStyle/>
                    <a:p>
                      <a:pPr rtl="0"/>
                      <a:r>
                        <a:rPr lang="zh-TW" sz="900" b="1"/>
                        <a:t>1</a:t>
                      </a:r>
                    </a:p>
                  </a:txBody>
                  <a:tcPr/>
                </a:tc>
                <a:tc>
                  <a:txBody>
                    <a:bodyPr vert="horz" wrap="square"/>
                    <a:lstStyle/>
                    <a:p>
                      <a:pPr rtl="0"/>
                      <a:r>
                        <a:rPr lang="zh-TW" sz="900" b="1"/>
                        <a:t>0</a:t>
                      </a:r>
                    </a:p>
                  </a:txBody>
                  <a:tcPr/>
                </a:tc>
                <a:tc>
                  <a:txBody>
                    <a:bodyPr vert="horz" wrap="square"/>
                    <a:lstStyle/>
                    <a:p>
                      <a:pPr rtl="0"/>
                      <a:r>
                        <a:rPr lang="zh-TW" sz="900" b="1"/>
                        <a:t>1</a:t>
                      </a:r>
                    </a:p>
                  </a:txBody>
                  <a:tcPr/>
                </a:tc>
                <a:tc>
                  <a:txBody>
                    <a:bodyPr vert="horz" wrap="square"/>
                    <a:lstStyle/>
                    <a:p>
                      <a:pPr rtl="0"/>
                      <a:r>
                        <a:rPr lang="zh-TW" sz="900" b="1"/>
                        <a:t>0</a:t>
                      </a:r>
                    </a:p>
                  </a:txBody>
                  <a:tcPr/>
                </a:tc>
                <a:extLst>
                  <a:ext uri="{0D108BD9-81ED-4DB2-BD59-A6C34878D82A}">
                    <a16:rowId xmlns:a16="http://schemas.microsoft.com/office/drawing/2014/main" val="2114818952"/>
                  </a:ext>
                </a:extLst>
              </a:tr>
              <a:tr h="285582">
                <a:tc>
                  <a:txBody>
                    <a:bodyPr vert="horz" wrap="square"/>
                    <a:lstStyle/>
                    <a:p>
                      <a:pPr rtl="0"/>
                      <a:r>
                        <a:rPr lang="zh-TW" sz="900"/>
                        <a:t>計算</a:t>
                      </a:r>
                    </a:p>
                  </a:txBody>
                  <a:tcPr/>
                </a:tc>
                <a:tc>
                  <a:txBody>
                    <a:bodyPr vert="horz" wrap="square"/>
                    <a:lstStyle/>
                    <a:p>
                      <a:pPr rtl="0"/>
                      <a:r>
                        <a:rPr lang="zh-TW" sz="900"/>
                        <a:t>0x128</a:t>
                      </a:r>
                    </a:p>
                  </a:txBody>
                  <a:tcPr/>
                </a:tc>
                <a:tc>
                  <a:txBody>
                    <a:bodyPr vert="horz" wrap="square"/>
                    <a:lstStyle/>
                    <a:p>
                      <a:pPr rtl="0"/>
                      <a:r>
                        <a:rPr lang="zh-TW" sz="900"/>
                        <a:t>0x64</a:t>
                      </a:r>
                    </a:p>
                  </a:txBody>
                  <a:tcPr/>
                </a:tc>
                <a:tc>
                  <a:txBody>
                    <a:bodyPr vert="horz" wrap="square"/>
                    <a:lstStyle/>
                    <a:p>
                      <a:pPr rtl="0"/>
                      <a:r>
                        <a:rPr lang="zh-TW" sz="900"/>
                        <a:t>0x32</a:t>
                      </a:r>
                    </a:p>
                  </a:txBody>
                  <a:tcPr/>
                </a:tc>
                <a:tc>
                  <a:txBody>
                    <a:bodyPr vert="horz" wrap="square"/>
                    <a:lstStyle/>
                    <a:p>
                      <a:pPr rtl="0"/>
                      <a:r>
                        <a:rPr lang="zh-TW" sz="900"/>
                        <a:t>0x16</a:t>
                      </a:r>
                    </a:p>
                  </a:txBody>
                  <a:tcPr/>
                </a:tc>
                <a:tc>
                  <a:txBody>
                    <a:bodyPr vert="horz" wrap="square"/>
                    <a:lstStyle/>
                    <a:p>
                      <a:pPr rtl="0"/>
                      <a:r>
                        <a:rPr lang="zh-TW" sz="900"/>
                        <a:t>1x8</a:t>
                      </a:r>
                    </a:p>
                  </a:txBody>
                  <a:tcPr/>
                </a:tc>
                <a:tc>
                  <a:txBody>
                    <a:bodyPr vert="horz" wrap="square"/>
                    <a:lstStyle/>
                    <a:p>
                      <a:pPr rtl="0"/>
                      <a:r>
                        <a:rPr lang="zh-TW" sz="900"/>
                        <a:t>0x4</a:t>
                      </a:r>
                    </a:p>
                  </a:txBody>
                  <a:tcPr/>
                </a:tc>
                <a:tc>
                  <a:txBody>
                    <a:bodyPr vert="horz" wrap="square"/>
                    <a:lstStyle/>
                    <a:p>
                      <a:pPr rtl="0"/>
                      <a:r>
                        <a:rPr lang="zh-TW" sz="900"/>
                        <a:t>1x2</a:t>
                      </a:r>
                    </a:p>
                  </a:txBody>
                  <a:tcPr/>
                </a:tc>
                <a:tc>
                  <a:txBody>
                    <a:bodyPr vert="horz" wrap="square"/>
                    <a:lstStyle/>
                    <a:p>
                      <a:pPr rtl="0"/>
                      <a:r>
                        <a:rPr lang="zh-TW" sz="900"/>
                        <a:t>0x1</a:t>
                      </a:r>
                    </a:p>
                  </a:txBody>
                  <a:tcPr/>
                </a:tc>
                <a:extLst>
                  <a:ext uri="{0D108BD9-81ED-4DB2-BD59-A6C34878D82A}">
                    <a16:rowId xmlns:a16="http://schemas.microsoft.com/office/drawing/2014/main" val="2987708464"/>
                  </a:ext>
                </a:extLst>
              </a:tr>
              <a:tr h="285582">
                <a:tc>
                  <a:txBody>
                    <a:bodyPr vert="horz" wrap="square"/>
                    <a:lstStyle/>
                    <a:p>
                      <a:pPr rtl="0"/>
                      <a:r>
                        <a:rPr lang="zh-TW" sz="900"/>
                        <a:t>把它們加起來...</a:t>
                      </a:r>
                    </a:p>
                  </a:txBody>
                  <a:tcPr/>
                </a:tc>
                <a:tc>
                  <a:txBody>
                    <a:bodyPr vert="horz" wrap="square"/>
                    <a:lstStyle/>
                    <a:p>
                      <a:pPr rtl="0"/>
                      <a:r>
                        <a:rPr lang="zh-TW" sz="900"/>
                        <a:t>0</a:t>
                      </a:r>
                    </a:p>
                  </a:txBody>
                  <a:tcPr/>
                </a:tc>
                <a:tc>
                  <a:txBody>
                    <a:bodyPr vert="horz" wrap="square"/>
                    <a:lstStyle/>
                    <a:p>
                      <a:pPr rtl="0"/>
                      <a:r>
                        <a:rPr lang="zh-TW" sz="900"/>
                        <a:t>+ 0</a:t>
                      </a:r>
                    </a:p>
                  </a:txBody>
                  <a:tcPr/>
                </a:tc>
                <a:tc>
                  <a:txBody>
                    <a:bodyPr vert="horz" wrap="square"/>
                    <a:lstStyle/>
                    <a:p>
                      <a:pPr rtl="0"/>
                      <a:r>
                        <a:rPr lang="zh-TW" sz="900"/>
                        <a:t>+ 0</a:t>
                      </a:r>
                    </a:p>
                  </a:txBody>
                  <a:tcPr/>
                </a:tc>
                <a:tc>
                  <a:txBody>
                    <a:bodyPr vert="horz" wrap="square"/>
                    <a:lstStyle/>
                    <a:p>
                      <a:pPr rtl="0"/>
                      <a:r>
                        <a:rPr lang="zh-TW" sz="900"/>
                        <a:t>+ 0</a:t>
                      </a:r>
                    </a:p>
                  </a:txBody>
                  <a:tcPr/>
                </a:tc>
                <a:tc>
                  <a:txBody>
                    <a:bodyPr vert="horz" wrap="square"/>
                    <a:lstStyle/>
                    <a:p>
                      <a:pPr rtl="0"/>
                      <a:r>
                        <a:rPr lang="zh-TW" sz="900"/>
                        <a:t>+ 8</a:t>
                      </a:r>
                    </a:p>
                  </a:txBody>
                  <a:tcPr/>
                </a:tc>
                <a:tc>
                  <a:txBody>
                    <a:bodyPr vert="horz" wrap="square"/>
                    <a:lstStyle/>
                    <a:p>
                      <a:pPr rtl="0"/>
                      <a:r>
                        <a:rPr lang="zh-TW" sz="900"/>
                        <a:t>+ 0</a:t>
                      </a:r>
                    </a:p>
                  </a:txBody>
                  <a:tcPr/>
                </a:tc>
                <a:tc>
                  <a:txBody>
                    <a:bodyPr vert="horz" wrap="square"/>
                    <a:lstStyle/>
                    <a:p>
                      <a:pPr rtl="0"/>
                      <a:r>
                        <a:rPr lang="zh-TW" sz="900"/>
                        <a:t>+ 2</a:t>
                      </a:r>
                    </a:p>
                  </a:txBody>
                  <a:tcPr/>
                </a:tc>
                <a:tc>
                  <a:txBody>
                    <a:bodyPr vert="horz" wrap="square"/>
                    <a:lstStyle/>
                    <a:p>
                      <a:pPr rtl="0"/>
                      <a:r>
                        <a:rPr lang="zh-TW" sz="900"/>
                        <a:t>+ 0</a:t>
                      </a:r>
                    </a:p>
                  </a:txBody>
                  <a:tcPr/>
                </a:tc>
                <a:extLst>
                  <a:ext uri="{0D108BD9-81ED-4DB2-BD59-A6C34878D82A}">
                    <a16:rowId xmlns:a16="http://schemas.microsoft.com/office/drawing/2014/main" val="1243732414"/>
                  </a:ext>
                </a:extLst>
              </a:tr>
            </a:tbl>
          </a:graphicData>
        </a:graphic>
      </p:graphicFrame>
      <p:sp>
        <p:nvSpPr>
          <p:cNvPr id="10" name="Striped Right Arrow 9">
            <a:extLst>
              <a:ext uri="{FF2B5EF4-FFF2-40B4-BE49-F238E27FC236}">
                <a16:creationId xmlns:a16="http://schemas.microsoft.com/office/drawing/2014/main" id="{D49ED2DC-1A84-EF4D-A815-27AB78E5A890}"/>
              </a:ext>
            </a:extLst>
          </p:cNvPr>
          <p:cNvSpPr/>
          <p:nvPr/>
        </p:nvSpPr>
        <p:spPr>
          <a:xfrm>
            <a:off x="5760006" y="2631560"/>
            <a:ext cx="381044" cy="192271"/>
          </a:xfrm>
          <a:prstGeom prst="stripedRightArrow">
            <a:avLst/>
          </a:prstGeom>
          <a:solidFill>
            <a:srgbClr val="36A4D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4DF44BE1-E74E-B943-ACAF-701CDE5A5AB1}"/>
              </a:ext>
            </a:extLst>
          </p:cNvPr>
          <p:cNvSpPr txBox="1"/>
          <p:nvPr/>
        </p:nvSpPr>
        <p:spPr>
          <a:xfrm>
            <a:off x="6141050" y="2525715"/>
            <a:ext cx="497252" cy="338554"/>
          </a:xfrm>
          <a:prstGeom prst="rect">
            <a:avLst/>
          </a:prstGeom>
          <a:noFill/>
        </p:spPr>
        <p:txBody>
          <a:bodyPr wrap="none" rtlCol="0">
            <a:spAutoFit/>
          </a:bodyPr>
          <a:lstStyle/>
          <a:p>
            <a:pPr rtl="0"/>
            <a:r>
              <a:rPr lang="en-US" altLang="zh-TW" sz="1600"/>
              <a:t>192</a:t>
            </a:r>
          </a:p>
        </p:txBody>
      </p:sp>
      <p:sp>
        <p:nvSpPr>
          <p:cNvPr id="11" name="Striped Right Arrow 10">
            <a:extLst>
              <a:ext uri="{FF2B5EF4-FFF2-40B4-BE49-F238E27FC236}">
                <a16:creationId xmlns:a16="http://schemas.microsoft.com/office/drawing/2014/main" id="{E2DD788D-C7C9-8F41-9780-6C918558245C}"/>
              </a:ext>
            </a:extLst>
          </p:cNvPr>
          <p:cNvSpPr/>
          <p:nvPr/>
        </p:nvSpPr>
        <p:spPr>
          <a:xfrm>
            <a:off x="5760006" y="3487461"/>
            <a:ext cx="381044" cy="192271"/>
          </a:xfrm>
          <a:prstGeom prst="stripedRightArrow">
            <a:avLst/>
          </a:prstGeom>
          <a:solidFill>
            <a:srgbClr val="36A4D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23DAB09D-5C2D-3F4E-8845-7623CD741BA3}"/>
              </a:ext>
            </a:extLst>
          </p:cNvPr>
          <p:cNvSpPr txBox="1"/>
          <p:nvPr/>
        </p:nvSpPr>
        <p:spPr>
          <a:xfrm>
            <a:off x="6141050" y="3419927"/>
            <a:ext cx="497252" cy="338554"/>
          </a:xfrm>
          <a:prstGeom prst="rect">
            <a:avLst/>
          </a:prstGeom>
          <a:noFill/>
        </p:spPr>
        <p:txBody>
          <a:bodyPr wrap="none" rtlCol="0">
            <a:spAutoFit/>
          </a:bodyPr>
          <a:lstStyle/>
          <a:p>
            <a:pPr rtl="0"/>
            <a:r>
              <a:rPr lang="en-US" altLang="zh-TW" sz="1600"/>
              <a:t>168</a:t>
            </a:r>
          </a:p>
        </p:txBody>
      </p:sp>
      <p:sp>
        <p:nvSpPr>
          <p:cNvPr id="12" name="Striped Right Arrow 11">
            <a:extLst>
              <a:ext uri="{FF2B5EF4-FFF2-40B4-BE49-F238E27FC236}">
                <a16:creationId xmlns:a16="http://schemas.microsoft.com/office/drawing/2014/main" id="{141871DF-706B-6245-89ED-0FF3A3547950}"/>
              </a:ext>
            </a:extLst>
          </p:cNvPr>
          <p:cNvSpPr/>
          <p:nvPr/>
        </p:nvSpPr>
        <p:spPr>
          <a:xfrm>
            <a:off x="5760006" y="4311021"/>
            <a:ext cx="381044" cy="192271"/>
          </a:xfrm>
          <a:prstGeom prst="stripedRightArrow">
            <a:avLst/>
          </a:prstGeom>
          <a:solidFill>
            <a:srgbClr val="36A4D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E3F7ACE9-16B2-3749-863C-F4F3A589F177}"/>
              </a:ext>
            </a:extLst>
          </p:cNvPr>
          <p:cNvSpPr txBox="1"/>
          <p:nvPr/>
        </p:nvSpPr>
        <p:spPr>
          <a:xfrm>
            <a:off x="6141049" y="4237878"/>
            <a:ext cx="393056" cy="338554"/>
          </a:xfrm>
          <a:prstGeom prst="rect">
            <a:avLst/>
          </a:prstGeom>
          <a:noFill/>
        </p:spPr>
        <p:txBody>
          <a:bodyPr wrap="none" rtlCol="0">
            <a:spAutoFit/>
          </a:bodyPr>
          <a:lstStyle/>
          <a:p>
            <a:pPr rtl="0"/>
            <a:r>
              <a:rPr lang="en-US" altLang="zh-TW" sz="1600"/>
              <a:t>11</a:t>
            </a:r>
          </a:p>
        </p:txBody>
      </p:sp>
      <p:sp>
        <p:nvSpPr>
          <p:cNvPr id="13" name="Striped Right Arrow 12">
            <a:extLst>
              <a:ext uri="{FF2B5EF4-FFF2-40B4-BE49-F238E27FC236}">
                <a16:creationId xmlns:a16="http://schemas.microsoft.com/office/drawing/2014/main" id="{0C9E7D89-0647-014E-B2C5-64798F2B969B}"/>
              </a:ext>
            </a:extLst>
          </p:cNvPr>
          <p:cNvSpPr/>
          <p:nvPr/>
        </p:nvSpPr>
        <p:spPr>
          <a:xfrm>
            <a:off x="5760006" y="5134581"/>
            <a:ext cx="381044" cy="192271"/>
          </a:xfrm>
          <a:prstGeom prst="stripedRightArrow">
            <a:avLst/>
          </a:prstGeom>
          <a:solidFill>
            <a:srgbClr val="36A4D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50657E43-4134-CF48-A3F5-8683E2255920}"/>
              </a:ext>
            </a:extLst>
          </p:cNvPr>
          <p:cNvSpPr txBox="1"/>
          <p:nvPr/>
        </p:nvSpPr>
        <p:spPr>
          <a:xfrm>
            <a:off x="6176476" y="5072454"/>
            <a:ext cx="393056" cy="338554"/>
          </a:xfrm>
          <a:prstGeom prst="rect">
            <a:avLst/>
          </a:prstGeom>
          <a:noFill/>
        </p:spPr>
        <p:txBody>
          <a:bodyPr wrap="none" rtlCol="0">
            <a:spAutoFit/>
          </a:bodyPr>
          <a:lstStyle/>
          <a:p>
            <a:pPr rtl="0"/>
            <a:r>
              <a:rPr lang="en-US" altLang="zh-TW" sz="1600"/>
              <a:t>10</a:t>
            </a:r>
          </a:p>
        </p:txBody>
      </p:sp>
      <p:sp>
        <p:nvSpPr>
          <p:cNvPr id="18" name="TextBox 17">
            <a:extLst>
              <a:ext uri="{FF2B5EF4-FFF2-40B4-BE49-F238E27FC236}">
                <a16:creationId xmlns:a16="http://schemas.microsoft.com/office/drawing/2014/main" id="{C7CEEC7A-5727-4044-985E-A3720E5F431A}"/>
              </a:ext>
            </a:extLst>
          </p:cNvPr>
          <p:cNvSpPr txBox="1"/>
          <p:nvPr/>
        </p:nvSpPr>
        <p:spPr>
          <a:xfrm>
            <a:off x="7048199" y="3758481"/>
            <a:ext cx="1380506" cy="338554"/>
          </a:xfrm>
          <a:prstGeom prst="rect">
            <a:avLst/>
          </a:prstGeom>
          <a:noFill/>
        </p:spPr>
        <p:txBody>
          <a:bodyPr wrap="none" rtlCol="0">
            <a:spAutoFit/>
          </a:bodyPr>
          <a:lstStyle/>
          <a:p>
            <a:pPr rtl="0"/>
            <a:r>
              <a:rPr lang="en-US" altLang="zh-TW" sz="1600"/>
              <a:t>192.168.11.10</a:t>
            </a:r>
          </a:p>
        </p:txBody>
      </p:sp>
      <p:sp>
        <p:nvSpPr>
          <p:cNvPr id="2" name="投影片編號版面配置區 1"/>
          <p:cNvSpPr>
            <a:spLocks noGrp="1"/>
          </p:cNvSpPr>
          <p:nvPr>
            <p:ph type="sldNum" sz="quarter" idx="12"/>
          </p:nvPr>
        </p:nvSpPr>
        <p:spPr/>
        <p:txBody>
          <a:bodyPr/>
          <a:lstStyle/>
          <a:p>
            <a:fld id="{4FAB73BC-B049-4115-A692-8D63A059BFB8}" type="slidenum">
              <a:rPr lang="en-US" smtClean="0"/>
              <a:t>164</a:t>
            </a:fld>
            <a:endParaRPr lang="en-US"/>
          </a:p>
        </p:txBody>
      </p:sp>
    </p:spTree>
    <p:extLst>
      <p:ext uri="{BB962C8B-B14F-4D97-AF65-F5344CB8AC3E}">
        <p14:creationId xmlns:p14="http://schemas.microsoft.com/office/powerpoint/2010/main" val="41376481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165.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89150"/>
            <a:ext cx="8345488" cy="731837"/>
          </a:xfrm>
        </p:spPr>
        <p:txBody>
          <a:bodyPr>
            <a:normAutofit/>
          </a:bodyPr>
          <a:lstStyle/>
          <a:p>
            <a:r>
              <a:rPr lang="en-US" altLang="zh-TW"/>
              <a:t>5.1</a:t>
            </a:r>
            <a:r>
              <a:rPr lang="zh-TW" altLang="en-US" smtClean="0">
                <a:latin typeface="標楷體" pitchFamily="65" charset="-120"/>
              </a:rPr>
              <a:t>二進位</a:t>
            </a:r>
            <a:r>
              <a:rPr lang="zh-TW" altLang="en-US">
                <a:latin typeface="標楷體" pitchFamily="65" charset="-120"/>
              </a:rPr>
              <a:t>制數字系統</a:t>
            </a:r>
            <a:r>
              <a:rPr lang="en-US" altLang="zh-TW">
                <a:latin typeface="標楷體" pitchFamily="65" charset="-120"/>
              </a:rPr>
              <a:t>-</a:t>
            </a:r>
            <a:r>
              <a:rPr lang="zh-TW" altLang="en-US">
                <a:latin typeface="標楷體" pitchFamily="65" charset="-120"/>
              </a:rPr>
              <a:t>十進位制到二進位制轉換</a:t>
            </a:r>
          </a:p>
        </p:txBody>
      </p:sp>
      <p:sp>
        <p:nvSpPr>
          <p:cNvPr id="4" name="Content Placeholder 3">
            <a:extLst>
              <a:ext uri="{FF2B5EF4-FFF2-40B4-BE49-F238E27FC236}">
                <a16:creationId xmlns:a16="http://schemas.microsoft.com/office/drawing/2014/main" id="{71329901-EBC7-0747-A1C2-F937CA26E4B5}"/>
              </a:ext>
            </a:extLst>
          </p:cNvPr>
          <p:cNvSpPr>
            <a:spLocks noGrp="1"/>
          </p:cNvSpPr>
          <p:nvPr>
            <p:ph idx="1"/>
          </p:nvPr>
        </p:nvSpPr>
        <p:spPr>
          <a:xfrm>
            <a:off x="358285" y="1611208"/>
            <a:ext cx="8169608" cy="613657"/>
          </a:xfrm>
        </p:spPr>
        <p:txBody>
          <a:bodyPr/>
          <a:lstStyle/>
          <a:p>
            <a:pPr marL="0" indent="0" algn="l"/>
            <a:r>
              <a:rPr lang="zh-TW" altLang="en-US" sz="1600">
                <a:solidFill>
                  <a:srgbClr val="000000"/>
                </a:solidFill>
              </a:rPr>
              <a:t>二進制位置</a:t>
            </a:r>
            <a:r>
              <a:rPr lang="zh-TW" altLang="en-US" sz="1600" b="1">
                <a:solidFill>
                  <a:srgbClr val="000000"/>
                </a:solidFill>
              </a:rPr>
              <a:t>值</a:t>
            </a:r>
            <a:r>
              <a:rPr lang="zh-TW" altLang="en-US" sz="1600">
                <a:solidFill>
                  <a:srgbClr val="000000"/>
                </a:solidFill>
              </a:rPr>
              <a:t>表是在虛線十進位制 </a:t>
            </a:r>
            <a:r>
              <a:rPr lang="en-US" altLang="zh-TW" sz="1600">
                <a:solidFill>
                  <a:srgbClr val="000000"/>
                </a:solidFill>
              </a:rPr>
              <a:t>IPv4 </a:t>
            </a:r>
            <a:r>
              <a:rPr lang="zh-TW" altLang="en-US" sz="1600">
                <a:solidFill>
                  <a:srgbClr val="000000"/>
                </a:solidFill>
              </a:rPr>
              <a:t>位址轉換為二進位制非常有用。</a:t>
            </a:r>
          </a:p>
        </p:txBody>
      </p:sp>
      <p:sp>
        <p:nvSpPr>
          <p:cNvPr id="11" name="TextBox 10">
            <a:extLst>
              <a:ext uri="{FF2B5EF4-FFF2-40B4-BE49-F238E27FC236}">
                <a16:creationId xmlns:a16="http://schemas.microsoft.com/office/drawing/2014/main" id="{FCD84704-3B8B-8A4B-8934-63877DA7F66D}"/>
              </a:ext>
            </a:extLst>
          </p:cNvPr>
          <p:cNvSpPr txBox="1"/>
          <p:nvPr/>
        </p:nvSpPr>
        <p:spPr>
          <a:xfrm>
            <a:off x="499730" y="2310879"/>
            <a:ext cx="3831202" cy="1815882"/>
          </a:xfrm>
          <a:prstGeom prst="rect">
            <a:avLst/>
          </a:prstGeom>
          <a:noFill/>
        </p:spPr>
        <p:txBody>
          <a:bodyPr wrap="square" rtlCol="0">
            <a:spAutoFit/>
          </a:bodyPr>
          <a:lstStyle/>
          <a:p>
            <a:pPr marL="431849" lvl="2" indent="-285743">
              <a:buFont typeface="Arial" panose="020b0604020202020204" pitchFamily="34" charset="0"/>
              <a:buChar char="•"/>
            </a:pPr>
            <a:r>
              <a:rPr lang="zh-TW" altLang="en-US" sz="1400">
                <a:solidFill>
                  <a:srgbClr val="000000"/>
                </a:solidFill>
              </a:rPr>
              <a:t>從 </a:t>
            </a:r>
            <a:r>
              <a:rPr lang="en-US" altLang="zh-TW" sz="1400">
                <a:solidFill>
                  <a:srgbClr val="000000"/>
                </a:solidFill>
              </a:rPr>
              <a:t>128 </a:t>
            </a:r>
            <a:r>
              <a:rPr lang="zh-TW" altLang="en-US" sz="1400">
                <a:solidFill>
                  <a:srgbClr val="000000"/>
                </a:solidFill>
              </a:rPr>
              <a:t>位置開始 </a:t>
            </a:r>
            <a:r>
              <a:rPr lang="en-US" altLang="zh-TW" sz="1400">
                <a:solidFill>
                  <a:srgbClr val="000000"/>
                </a:solidFill>
              </a:rPr>
              <a:t>(</a:t>
            </a:r>
            <a:r>
              <a:rPr lang="zh-TW" altLang="en-US" sz="1400">
                <a:solidFill>
                  <a:srgbClr val="000000"/>
                </a:solidFill>
              </a:rPr>
              <a:t>最顯著位元</a:t>
            </a:r>
            <a:r>
              <a:rPr lang="en-US" altLang="zh-TW" sz="1400">
                <a:solidFill>
                  <a:srgbClr val="000000"/>
                </a:solidFill>
              </a:rPr>
              <a:t>)</a:t>
            </a:r>
            <a:r>
              <a:rPr lang="zh-TW" altLang="en-US" sz="1400">
                <a:solidFill>
                  <a:srgbClr val="000000"/>
                </a:solidFill>
              </a:rPr>
              <a:t>。八位元字節（</a:t>
            </a:r>
            <a:r>
              <a:rPr lang="en-US" altLang="zh-TW" sz="1400">
                <a:solidFill>
                  <a:srgbClr val="000000"/>
                </a:solidFill>
              </a:rPr>
              <a:t>n</a:t>
            </a:r>
            <a:r>
              <a:rPr lang="zh-TW" altLang="en-US" sz="1400">
                <a:solidFill>
                  <a:srgbClr val="000000"/>
                </a:solidFill>
              </a:rPr>
              <a:t>）的十進位制數是等於或大於 </a:t>
            </a:r>
            <a:r>
              <a:rPr lang="en-US" altLang="zh-TW" sz="1400">
                <a:solidFill>
                  <a:srgbClr val="000000"/>
                </a:solidFill>
              </a:rPr>
              <a:t>128</a:t>
            </a:r>
            <a:r>
              <a:rPr lang="zh-TW" altLang="en-US" sz="1400">
                <a:solidFill>
                  <a:srgbClr val="000000"/>
                </a:solidFill>
              </a:rPr>
              <a:t>？</a:t>
            </a:r>
          </a:p>
          <a:p>
            <a:pPr marL="431849" lvl="2" indent="-285743">
              <a:buFont typeface="Arial" panose="020b0604020202020204" pitchFamily="34" charset="0"/>
              <a:buChar char="•"/>
            </a:pPr>
            <a:r>
              <a:rPr lang="zh-TW" altLang="en-US" sz="1400">
                <a:solidFill>
                  <a:srgbClr val="000000"/>
                </a:solidFill>
              </a:rPr>
              <a:t>如果否，請在 </a:t>
            </a:r>
            <a:r>
              <a:rPr lang="en-US" altLang="zh-TW" sz="1400">
                <a:solidFill>
                  <a:srgbClr val="000000"/>
                </a:solidFill>
              </a:rPr>
              <a:t>128 </a:t>
            </a:r>
            <a:r>
              <a:rPr lang="zh-TW" altLang="en-US" sz="1400">
                <a:solidFill>
                  <a:srgbClr val="000000"/>
                </a:solidFill>
              </a:rPr>
              <a:t>位置</a:t>
            </a:r>
            <a:r>
              <a:rPr lang="zh-TW" altLang="en-US" sz="1400" b="1">
                <a:solidFill>
                  <a:srgbClr val="000000"/>
                </a:solidFill>
              </a:rPr>
              <a:t>值</a:t>
            </a:r>
            <a:r>
              <a:rPr lang="zh-TW" altLang="en-US" sz="1400">
                <a:solidFill>
                  <a:srgbClr val="000000"/>
                </a:solidFill>
              </a:rPr>
              <a:t>中記錄二進位 </a:t>
            </a:r>
            <a:r>
              <a:rPr lang="en-US" altLang="zh-TW" sz="1400">
                <a:solidFill>
                  <a:srgbClr val="000000"/>
                </a:solidFill>
              </a:rPr>
              <a:t>0</a:t>
            </a:r>
            <a:r>
              <a:rPr lang="zh-TW" altLang="en-US" sz="1400">
                <a:solidFill>
                  <a:srgbClr val="000000"/>
                </a:solidFill>
              </a:rPr>
              <a:t>，並移至 </a:t>
            </a:r>
            <a:r>
              <a:rPr lang="en-US" altLang="zh-TW" sz="1400">
                <a:solidFill>
                  <a:srgbClr val="000000"/>
                </a:solidFill>
              </a:rPr>
              <a:t>64 </a:t>
            </a:r>
            <a:r>
              <a:rPr lang="zh-TW" altLang="en-US" sz="1400">
                <a:solidFill>
                  <a:srgbClr val="000000"/>
                </a:solidFill>
              </a:rPr>
              <a:t>位置</a:t>
            </a:r>
            <a:r>
              <a:rPr lang="zh-TW" altLang="en-US" sz="1400" b="1">
                <a:solidFill>
                  <a:srgbClr val="000000"/>
                </a:solidFill>
              </a:rPr>
              <a:t>值</a:t>
            </a:r>
            <a:r>
              <a:rPr lang="zh-TW" altLang="en-US" sz="1400">
                <a:solidFill>
                  <a:srgbClr val="000000"/>
                </a:solidFill>
              </a:rPr>
              <a:t>。</a:t>
            </a:r>
          </a:p>
          <a:p>
            <a:pPr marL="431849" lvl="2" indent="-285743">
              <a:buFont typeface="Arial" panose="020b0604020202020204" pitchFamily="34" charset="0"/>
              <a:buChar char="•"/>
            </a:pPr>
            <a:r>
              <a:rPr lang="zh-TW" altLang="en-US" sz="1400">
                <a:solidFill>
                  <a:srgbClr val="000000"/>
                </a:solidFill>
              </a:rPr>
              <a:t>如果是，請在 </a:t>
            </a:r>
            <a:r>
              <a:rPr lang="en-US" altLang="zh-TW" sz="1400">
                <a:solidFill>
                  <a:srgbClr val="000000"/>
                </a:solidFill>
              </a:rPr>
              <a:t>128 </a:t>
            </a:r>
            <a:r>
              <a:rPr lang="zh-TW" altLang="en-US" sz="1400">
                <a:solidFill>
                  <a:srgbClr val="000000"/>
                </a:solidFill>
              </a:rPr>
              <a:t>位置</a:t>
            </a:r>
            <a:r>
              <a:rPr lang="zh-TW" altLang="en-US" sz="1400" b="1">
                <a:solidFill>
                  <a:srgbClr val="000000"/>
                </a:solidFill>
              </a:rPr>
              <a:t>值</a:t>
            </a:r>
            <a:r>
              <a:rPr lang="zh-TW" altLang="en-US" sz="1400">
                <a:solidFill>
                  <a:srgbClr val="000000"/>
                </a:solidFill>
              </a:rPr>
              <a:t>中記錄二進位 </a:t>
            </a:r>
            <a:r>
              <a:rPr lang="en-US" altLang="zh-TW" sz="1400">
                <a:solidFill>
                  <a:srgbClr val="000000"/>
                </a:solidFill>
              </a:rPr>
              <a:t>1</a:t>
            </a:r>
            <a:r>
              <a:rPr lang="zh-TW" altLang="en-US" sz="1400">
                <a:solidFill>
                  <a:srgbClr val="000000"/>
                </a:solidFill>
              </a:rPr>
              <a:t>，從十進位數減去 </a:t>
            </a:r>
            <a:r>
              <a:rPr lang="en-US" altLang="zh-TW" sz="1400">
                <a:solidFill>
                  <a:srgbClr val="000000"/>
                </a:solidFill>
              </a:rPr>
              <a:t>128</a:t>
            </a:r>
            <a:r>
              <a:rPr lang="zh-TW" altLang="en-US" sz="1400">
                <a:solidFill>
                  <a:srgbClr val="000000"/>
                </a:solidFill>
              </a:rPr>
              <a:t>，然後移動到 </a:t>
            </a:r>
            <a:r>
              <a:rPr lang="en-US" altLang="zh-TW" sz="1400">
                <a:solidFill>
                  <a:srgbClr val="000000"/>
                </a:solidFill>
              </a:rPr>
              <a:t>64 </a:t>
            </a:r>
            <a:r>
              <a:rPr lang="zh-TW" altLang="en-US" sz="1400">
                <a:solidFill>
                  <a:srgbClr val="000000"/>
                </a:solidFill>
              </a:rPr>
              <a:t>位置</a:t>
            </a:r>
            <a:r>
              <a:rPr lang="zh-TW" altLang="en-US" sz="1400" b="1">
                <a:solidFill>
                  <a:srgbClr val="000000"/>
                </a:solidFill>
              </a:rPr>
              <a:t>值</a:t>
            </a:r>
            <a:r>
              <a:rPr lang="zh-TW" altLang="en-US" sz="1400">
                <a:solidFill>
                  <a:srgbClr val="000000"/>
                </a:solidFill>
              </a:rPr>
              <a:t>。</a:t>
            </a:r>
          </a:p>
          <a:p>
            <a:pPr marL="431849" lvl="2" indent="-285743">
              <a:buFont typeface="Arial" panose="020b0604020202020204" pitchFamily="34" charset="0"/>
              <a:buChar char="•"/>
            </a:pPr>
            <a:r>
              <a:rPr lang="zh-TW" altLang="en-US" sz="1400">
                <a:solidFill>
                  <a:srgbClr val="000000"/>
                </a:solidFill>
              </a:rPr>
              <a:t>透過 </a:t>
            </a:r>
            <a:r>
              <a:rPr lang="en-US" altLang="zh-TW" sz="1400">
                <a:solidFill>
                  <a:srgbClr val="000000"/>
                </a:solidFill>
              </a:rPr>
              <a:t>1 </a:t>
            </a:r>
            <a:r>
              <a:rPr lang="zh-TW" altLang="en-US" sz="1400">
                <a:solidFill>
                  <a:srgbClr val="000000"/>
                </a:solidFill>
              </a:rPr>
              <a:t>個位置</a:t>
            </a:r>
            <a:r>
              <a:rPr lang="zh-TW" altLang="en-US" sz="1400" b="1">
                <a:solidFill>
                  <a:srgbClr val="000000"/>
                </a:solidFill>
              </a:rPr>
              <a:t>值</a:t>
            </a:r>
            <a:r>
              <a:rPr lang="zh-TW" altLang="en-US" sz="1400">
                <a:solidFill>
                  <a:srgbClr val="000000"/>
                </a:solidFill>
              </a:rPr>
              <a:t>重複這些步驟。</a:t>
            </a:r>
          </a:p>
        </p:txBody>
      </p:sp>
      <p:pic>
        <p:nvPicPr>
          <p:cNvPr id="10" name="Picture 9">
            <a:extLst>
              <a:ext uri="{FF2B5EF4-FFF2-40B4-BE49-F238E27FC236}">
                <a16:creationId xmlns:a16="http://schemas.microsoft.com/office/drawing/2014/main" id="{A5B9CF60-26BD-2A4F-84D1-1606E7654894}"/>
              </a:ext>
            </a:extLst>
          </p:cNvPr>
          <p:cNvPicPr>
            <a:picLocks noChangeAspect="1"/>
          </p:cNvPicPr>
          <p:nvPr/>
        </p:nvPicPr>
        <p:blipFill>
          <a:blip r:embed="rId3"/>
          <a:stretch>
            <a:fillRect/>
          </a:stretch>
        </p:blipFill>
        <p:spPr>
          <a:xfrm>
            <a:off x="4330931" y="2240898"/>
            <a:ext cx="4680513" cy="2806700"/>
          </a:xfrm>
          <a:prstGeom prst="rect">
            <a:avLst/>
          </a:prstGeom>
        </p:spPr>
      </p:pic>
      <p:sp>
        <p:nvSpPr>
          <p:cNvPr id="2" name="投影片編號版面配置區 1"/>
          <p:cNvSpPr>
            <a:spLocks noGrp="1"/>
          </p:cNvSpPr>
          <p:nvPr>
            <p:ph type="sldNum" sz="quarter" idx="12"/>
          </p:nvPr>
        </p:nvSpPr>
        <p:spPr/>
        <p:txBody>
          <a:bodyPr/>
          <a:lstStyle/>
          <a:p>
            <a:fld id="{4FAB73BC-B049-4115-A692-8D63A059BFB8}" type="slidenum">
              <a:rPr lang="en-US" smtClean="0"/>
              <a:t>165</a:t>
            </a:fld>
            <a:endParaRPr lang="en-US"/>
          </a:p>
        </p:txBody>
      </p:sp>
    </p:spTree>
    <p:extLst>
      <p:ext uri="{BB962C8B-B14F-4D97-AF65-F5344CB8AC3E}">
        <p14:creationId xmlns:p14="http://schemas.microsoft.com/office/powerpoint/2010/main" val="59139547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166.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89150"/>
            <a:ext cx="8345488" cy="731837"/>
          </a:xfrm>
        </p:spPr>
        <p:txBody>
          <a:bodyPr>
            <a:normAutofit fontScale="90000"/>
          </a:bodyPr>
          <a:lstStyle/>
          <a:p>
            <a:r>
              <a:rPr lang="en-US" altLang="zh-TW"/>
              <a:t>5.1</a:t>
            </a:r>
            <a:r>
              <a:rPr lang="zh-TW" altLang="zh-TW" smtClean="0"/>
              <a:t>二進</a:t>
            </a:r>
            <a:r>
              <a:rPr lang="zh-TW" altLang="en-US" smtClean="0"/>
              <a:t>位</a:t>
            </a:r>
            <a:r>
              <a:rPr lang="zh-TW" altLang="zh-TW"/>
              <a:t>制數字系統</a:t>
            </a:r>
            <a:r>
              <a:rPr lang="en-US" altLang="zh-TW"/>
              <a:t>-</a:t>
            </a:r>
            <a:r>
              <a:rPr lang="zh-TW" altLang="en-US"/>
              <a:t>十進位制到二進位制轉換示例</a:t>
            </a:r>
          </a:p>
        </p:txBody>
      </p:sp>
      <p:sp>
        <p:nvSpPr>
          <p:cNvPr id="5" name="Content Placeholder 4">
            <a:extLst>
              <a:ext uri="{FF2B5EF4-FFF2-40B4-BE49-F238E27FC236}">
                <a16:creationId xmlns:a16="http://schemas.microsoft.com/office/drawing/2014/main" id="{D0E0F311-4D33-514A-9143-27C3742AEF4A}"/>
              </a:ext>
            </a:extLst>
          </p:cNvPr>
          <p:cNvSpPr>
            <a:spLocks noGrp="1"/>
          </p:cNvSpPr>
          <p:nvPr>
            <p:ph idx="1"/>
          </p:nvPr>
        </p:nvSpPr>
        <p:spPr>
          <a:xfrm>
            <a:off x="474662" y="1644158"/>
            <a:ext cx="8280057" cy="448354"/>
          </a:xfrm>
        </p:spPr>
        <p:txBody>
          <a:bodyPr/>
          <a:lstStyle/>
          <a:p>
            <a:pPr marL="342892" indent="-342892" algn="l">
              <a:buFont typeface="Arial" panose="020b0604020202020204" pitchFamily="34" charset="0"/>
              <a:buChar char="•"/>
            </a:pPr>
            <a:r>
              <a:rPr lang="zh-TW">
                <a:solidFill>
                  <a:srgbClr val="000000"/>
                </a:solidFill>
              </a:rPr>
              <a:t>將</a:t>
            </a:r>
            <a:r>
              <a:rPr lang="zh-TW" smtClean="0">
                <a:solidFill>
                  <a:srgbClr val="000000"/>
                </a:solidFill>
              </a:rPr>
              <a:t>十進</a:t>
            </a:r>
            <a:r>
              <a:rPr lang="zh-TW" altLang="en-US" smtClean="0">
                <a:solidFill>
                  <a:srgbClr val="000000"/>
                </a:solidFill>
              </a:rPr>
              <a:t>位</a:t>
            </a:r>
            <a:r>
              <a:rPr lang="zh-TW" smtClean="0">
                <a:solidFill>
                  <a:srgbClr val="000000"/>
                </a:solidFill>
              </a:rPr>
              <a:t>制 </a:t>
            </a:r>
            <a:r>
              <a:rPr lang="zh-TW">
                <a:solidFill>
                  <a:srgbClr val="000000"/>
                </a:solidFill>
              </a:rPr>
              <a:t>168 轉換為</a:t>
            </a:r>
            <a:r>
              <a:rPr lang="zh-TW" smtClean="0">
                <a:solidFill>
                  <a:srgbClr val="000000"/>
                </a:solidFill>
              </a:rPr>
              <a:t>二進</a:t>
            </a:r>
            <a:r>
              <a:rPr lang="zh-TW" altLang="en-US" smtClean="0">
                <a:solidFill>
                  <a:srgbClr val="000000"/>
                </a:solidFill>
              </a:rPr>
              <a:t>位</a:t>
            </a:r>
            <a:r>
              <a:rPr lang="zh-TW" smtClean="0">
                <a:solidFill>
                  <a:srgbClr val="000000"/>
                </a:solidFill>
              </a:rPr>
              <a:t>制</a:t>
            </a:r>
            <a:endParaRPr lang="zh-TW">
              <a:solidFill>
                <a:srgbClr val="000000"/>
              </a:solidFill>
            </a:endParaRPr>
          </a:p>
        </p:txBody>
      </p:sp>
      <p:sp>
        <p:nvSpPr>
          <p:cNvPr id="7" name="TextBox 6">
            <a:extLst>
              <a:ext uri="{FF2B5EF4-FFF2-40B4-BE49-F238E27FC236}">
                <a16:creationId xmlns:a16="http://schemas.microsoft.com/office/drawing/2014/main" id="{584FBDCB-1E6D-BB46-BF05-F3AEE9F9019F}"/>
              </a:ext>
            </a:extLst>
          </p:cNvPr>
          <p:cNvSpPr txBox="1"/>
          <p:nvPr/>
        </p:nvSpPr>
        <p:spPr>
          <a:xfrm>
            <a:off x="1720182" y="2092510"/>
            <a:ext cx="4432624" cy="2462213"/>
          </a:xfrm>
          <a:prstGeom prst="rect">
            <a:avLst/>
          </a:prstGeom>
          <a:noFill/>
        </p:spPr>
        <p:txBody>
          <a:bodyPr wrap="none" rtlCol="0">
            <a:spAutoFit/>
          </a:bodyPr>
          <a:lstStyle/>
          <a:p>
            <a:pPr rtl="0"/>
            <a:r>
              <a:rPr lang="zh-TW" altLang="en-US" sz="1400">
                <a:solidFill>
                  <a:srgbClr val="000000"/>
                </a:solidFill>
              </a:rPr>
              <a:t>是不是</a:t>
            </a:r>
            <a:r>
              <a:rPr lang="en-US" altLang="zh-TW" sz="1400">
                <a:solidFill>
                  <a:srgbClr val="000000"/>
                </a:solidFill>
              </a:rPr>
              <a:t>168 </a:t>
            </a:r>
            <a:r>
              <a:rPr lang="zh-TW" altLang="en-US" sz="1400">
                <a:solidFill>
                  <a:srgbClr val="000000"/>
                </a:solidFill>
              </a:rPr>
              <a:t>大於</a:t>
            </a:r>
            <a:r>
              <a:rPr lang="en-US" altLang="zh-TW" sz="1400">
                <a:solidFill>
                  <a:srgbClr val="000000"/>
                </a:solidFill>
              </a:rPr>
              <a:t>128?</a:t>
            </a:r>
          </a:p>
          <a:p>
            <a:pPr marL="285743" indent="-285743">
              <a:buFontTx/>
              <a:buChar char="-"/>
            </a:pPr>
            <a:r>
              <a:rPr lang="zh-TW" altLang="en-US" sz="1400">
                <a:solidFill>
                  <a:srgbClr val="000000"/>
                </a:solidFill>
              </a:rPr>
              <a:t>是，在 </a:t>
            </a:r>
            <a:r>
              <a:rPr lang="en-US" altLang="zh-TW" sz="1400">
                <a:solidFill>
                  <a:srgbClr val="000000"/>
                </a:solidFill>
              </a:rPr>
              <a:t>128 </a:t>
            </a:r>
            <a:r>
              <a:rPr lang="zh-TW" altLang="en-US" sz="1400">
                <a:solidFill>
                  <a:srgbClr val="000000"/>
                </a:solidFill>
              </a:rPr>
              <a:t>位置中輸入 </a:t>
            </a:r>
            <a:r>
              <a:rPr lang="en-US" altLang="zh-TW" sz="1400">
                <a:solidFill>
                  <a:srgbClr val="000000"/>
                </a:solidFill>
              </a:rPr>
              <a:t>1 </a:t>
            </a:r>
            <a:r>
              <a:rPr lang="zh-TW" altLang="en-US" sz="1400">
                <a:solidFill>
                  <a:srgbClr val="000000"/>
                </a:solidFill>
              </a:rPr>
              <a:t>並減去 </a:t>
            </a:r>
            <a:r>
              <a:rPr lang="en-US" altLang="zh-TW" sz="1400">
                <a:solidFill>
                  <a:srgbClr val="000000"/>
                </a:solidFill>
              </a:rPr>
              <a:t>128 (168-128 = 40 )</a:t>
            </a:r>
          </a:p>
          <a:p>
            <a:pPr rtl="0"/>
            <a:r>
              <a:rPr lang="zh-TW" altLang="en-US" sz="1400">
                <a:solidFill>
                  <a:srgbClr val="000000"/>
                </a:solidFill>
              </a:rPr>
              <a:t>是不是ˋ</a:t>
            </a:r>
            <a:r>
              <a:rPr lang="en-US" altLang="zh-TW" sz="1400">
                <a:solidFill>
                  <a:srgbClr val="000000"/>
                </a:solidFill>
              </a:rPr>
              <a:t>40 </a:t>
            </a:r>
            <a:r>
              <a:rPr lang="zh-TW" altLang="en-US" sz="1400">
                <a:solidFill>
                  <a:srgbClr val="000000"/>
                </a:solidFill>
              </a:rPr>
              <a:t>大於</a:t>
            </a:r>
            <a:r>
              <a:rPr lang="en-US" altLang="zh-TW" sz="1400">
                <a:solidFill>
                  <a:srgbClr val="000000"/>
                </a:solidFill>
              </a:rPr>
              <a:t>64?</a:t>
            </a:r>
          </a:p>
          <a:p>
            <a:pPr marL="285743" indent="-285743">
              <a:buFontTx/>
              <a:buChar char="-"/>
            </a:pPr>
            <a:r>
              <a:rPr lang="zh-TW" altLang="en-US" sz="1400">
                <a:solidFill>
                  <a:srgbClr val="000000"/>
                </a:solidFill>
              </a:rPr>
              <a:t>否，在 </a:t>
            </a:r>
            <a:r>
              <a:rPr lang="en-US" altLang="zh-TW" sz="1400">
                <a:solidFill>
                  <a:srgbClr val="000000"/>
                </a:solidFill>
              </a:rPr>
              <a:t>64 </a:t>
            </a:r>
            <a:r>
              <a:rPr lang="zh-TW" altLang="en-US" sz="1400">
                <a:solidFill>
                  <a:srgbClr val="000000"/>
                </a:solidFill>
              </a:rPr>
              <a:t>位置輸入 </a:t>
            </a:r>
            <a:r>
              <a:rPr lang="en-US" altLang="zh-TW" sz="1400">
                <a:solidFill>
                  <a:srgbClr val="000000"/>
                </a:solidFill>
              </a:rPr>
              <a:t>0 </a:t>
            </a:r>
            <a:r>
              <a:rPr lang="zh-TW" altLang="en-US" sz="1400">
                <a:solidFill>
                  <a:srgbClr val="000000"/>
                </a:solidFill>
              </a:rPr>
              <a:t>並繼續前進</a:t>
            </a:r>
          </a:p>
          <a:p>
            <a:pPr rtl="0"/>
            <a:r>
              <a:rPr lang="zh-TW" altLang="en-US" sz="1400">
                <a:solidFill>
                  <a:srgbClr val="000000"/>
                </a:solidFill>
              </a:rPr>
              <a:t>是不是ˋ</a:t>
            </a:r>
            <a:r>
              <a:rPr lang="en-US" altLang="zh-TW" sz="1400">
                <a:solidFill>
                  <a:srgbClr val="000000"/>
                </a:solidFill>
              </a:rPr>
              <a:t>40 </a:t>
            </a:r>
            <a:r>
              <a:rPr lang="zh-TW" altLang="en-US" sz="1400">
                <a:solidFill>
                  <a:srgbClr val="000000"/>
                </a:solidFill>
              </a:rPr>
              <a:t>大於</a:t>
            </a:r>
            <a:r>
              <a:rPr lang="en-US" altLang="zh-TW" sz="1400">
                <a:solidFill>
                  <a:srgbClr val="000000"/>
                </a:solidFill>
              </a:rPr>
              <a:t>32?</a:t>
            </a:r>
          </a:p>
          <a:p>
            <a:pPr marL="285743" indent="-285743">
              <a:buFontTx/>
              <a:buChar char="-"/>
            </a:pPr>
            <a:r>
              <a:rPr lang="zh-TW" altLang="en-US" sz="1400">
                <a:solidFill>
                  <a:srgbClr val="000000"/>
                </a:solidFill>
              </a:rPr>
              <a:t>是，在 </a:t>
            </a:r>
            <a:r>
              <a:rPr lang="en-US" altLang="zh-TW" sz="1400">
                <a:solidFill>
                  <a:srgbClr val="000000"/>
                </a:solidFill>
              </a:rPr>
              <a:t>32 </a:t>
            </a:r>
            <a:r>
              <a:rPr lang="zh-TW" altLang="en-US" sz="1400">
                <a:solidFill>
                  <a:srgbClr val="000000"/>
                </a:solidFill>
              </a:rPr>
              <a:t>位置輸入 </a:t>
            </a:r>
            <a:r>
              <a:rPr lang="en-US" altLang="zh-TW" sz="1400">
                <a:solidFill>
                  <a:srgbClr val="000000"/>
                </a:solidFill>
              </a:rPr>
              <a:t>1 </a:t>
            </a:r>
            <a:r>
              <a:rPr lang="zh-TW" altLang="en-US" sz="1400">
                <a:solidFill>
                  <a:srgbClr val="000000"/>
                </a:solidFill>
              </a:rPr>
              <a:t>並減去 </a:t>
            </a:r>
            <a:r>
              <a:rPr lang="en-US" altLang="zh-TW" sz="1400">
                <a:solidFill>
                  <a:srgbClr val="000000"/>
                </a:solidFill>
              </a:rPr>
              <a:t>32 (40-32 = 8)</a:t>
            </a:r>
          </a:p>
          <a:p>
            <a:pPr rtl="0"/>
            <a:r>
              <a:rPr lang="zh-TW" altLang="en-US" sz="1400">
                <a:solidFill>
                  <a:srgbClr val="000000"/>
                </a:solidFill>
              </a:rPr>
              <a:t>是不是</a:t>
            </a:r>
            <a:r>
              <a:rPr lang="en-US" altLang="zh-TW" sz="1400">
                <a:solidFill>
                  <a:srgbClr val="000000"/>
                </a:solidFill>
              </a:rPr>
              <a:t>8 </a:t>
            </a:r>
            <a:r>
              <a:rPr lang="zh-TW" altLang="en-US" sz="1400">
                <a:solidFill>
                  <a:srgbClr val="000000"/>
                </a:solidFill>
              </a:rPr>
              <a:t>大於</a:t>
            </a:r>
            <a:r>
              <a:rPr lang="en-US" altLang="zh-TW" sz="1400">
                <a:solidFill>
                  <a:srgbClr val="000000"/>
                </a:solidFill>
              </a:rPr>
              <a:t>16?</a:t>
            </a:r>
          </a:p>
          <a:p>
            <a:pPr marL="285743" indent="-285743">
              <a:buFontTx/>
              <a:buChar char="-"/>
            </a:pPr>
            <a:r>
              <a:rPr lang="zh-TW" altLang="en-US" sz="1400">
                <a:solidFill>
                  <a:srgbClr val="000000"/>
                </a:solidFill>
              </a:rPr>
              <a:t>否，在 </a:t>
            </a:r>
            <a:r>
              <a:rPr lang="en-US" altLang="zh-TW" sz="1400">
                <a:solidFill>
                  <a:srgbClr val="000000"/>
                </a:solidFill>
              </a:rPr>
              <a:t>16 </a:t>
            </a:r>
            <a:r>
              <a:rPr lang="zh-TW" altLang="en-US" sz="1400">
                <a:solidFill>
                  <a:srgbClr val="000000"/>
                </a:solidFill>
              </a:rPr>
              <a:t>位置輸入 </a:t>
            </a:r>
            <a:r>
              <a:rPr lang="en-US" altLang="zh-TW" sz="1400">
                <a:solidFill>
                  <a:srgbClr val="000000"/>
                </a:solidFill>
              </a:rPr>
              <a:t>0 </a:t>
            </a:r>
            <a:r>
              <a:rPr lang="zh-TW" altLang="en-US" sz="1400">
                <a:solidFill>
                  <a:srgbClr val="000000"/>
                </a:solidFill>
              </a:rPr>
              <a:t>並繼續前進</a:t>
            </a:r>
          </a:p>
          <a:p>
            <a:pPr rtl="0"/>
            <a:r>
              <a:rPr lang="zh-TW" altLang="en-US" sz="1400">
                <a:solidFill>
                  <a:srgbClr val="000000"/>
                </a:solidFill>
              </a:rPr>
              <a:t>是不是ˋ</a:t>
            </a:r>
            <a:r>
              <a:rPr lang="en-US" altLang="zh-TW" sz="1400">
                <a:solidFill>
                  <a:srgbClr val="000000"/>
                </a:solidFill>
              </a:rPr>
              <a:t>8 </a:t>
            </a:r>
            <a:r>
              <a:rPr lang="zh-TW" altLang="en-US" sz="1400">
                <a:solidFill>
                  <a:srgbClr val="000000"/>
                </a:solidFill>
              </a:rPr>
              <a:t>大於</a:t>
            </a:r>
            <a:r>
              <a:rPr lang="en-US" altLang="zh-TW" sz="1400">
                <a:solidFill>
                  <a:srgbClr val="000000"/>
                </a:solidFill>
              </a:rPr>
              <a:t>8?</a:t>
            </a:r>
          </a:p>
          <a:p>
            <a:pPr marL="285743" indent="-285743">
              <a:buFontTx/>
              <a:buChar char="-"/>
            </a:pPr>
            <a:r>
              <a:rPr lang="zh-TW" altLang="en-US" sz="1400">
                <a:solidFill>
                  <a:srgbClr val="000000"/>
                </a:solidFill>
              </a:rPr>
              <a:t>相等在 </a:t>
            </a:r>
            <a:r>
              <a:rPr lang="en-US" altLang="zh-TW" sz="1400">
                <a:solidFill>
                  <a:srgbClr val="000000"/>
                </a:solidFill>
              </a:rPr>
              <a:t>8 </a:t>
            </a:r>
            <a:r>
              <a:rPr lang="zh-TW" altLang="en-US" sz="1400">
                <a:solidFill>
                  <a:srgbClr val="000000"/>
                </a:solidFill>
              </a:rPr>
              <a:t>位置輸入 </a:t>
            </a:r>
            <a:r>
              <a:rPr lang="en-US" altLang="zh-TW" sz="1400">
                <a:solidFill>
                  <a:srgbClr val="000000"/>
                </a:solidFill>
              </a:rPr>
              <a:t>1 </a:t>
            </a:r>
            <a:r>
              <a:rPr lang="zh-TW" altLang="en-US" sz="1400">
                <a:solidFill>
                  <a:srgbClr val="000000"/>
                </a:solidFill>
              </a:rPr>
              <a:t>並減去 </a:t>
            </a:r>
            <a:r>
              <a:rPr lang="en-US" altLang="zh-TW" sz="1400">
                <a:solidFill>
                  <a:srgbClr val="000000"/>
                </a:solidFill>
              </a:rPr>
              <a:t>8 (8-8 = 0)</a:t>
            </a:r>
          </a:p>
          <a:p>
            <a:pPr rtl="0"/>
            <a:r>
              <a:rPr lang="zh-TW" altLang="en-US" sz="1400">
                <a:solidFill>
                  <a:srgbClr val="000000"/>
                </a:solidFill>
              </a:rPr>
              <a:t>沒有剩餘值。在剩餘的二進位位置輸入 </a:t>
            </a:r>
            <a:r>
              <a:rPr lang="en-US" altLang="zh-TW" sz="1400">
                <a:solidFill>
                  <a:srgbClr val="000000"/>
                </a:solidFill>
              </a:rPr>
              <a:t>0</a:t>
            </a:r>
          </a:p>
        </p:txBody>
      </p:sp>
      <p:graphicFrame>
        <p:nvGraphicFramePr>
          <p:cNvPr id="6" name="Table 5">
            <a:extLst>
              <a:ext uri="{FF2B5EF4-FFF2-40B4-BE49-F238E27FC236}">
                <a16:creationId xmlns:a16="http://schemas.microsoft.com/office/drawing/2014/main" id="{ECE0BC4F-4A15-D942-ABB8-2C9AD7326B62}"/>
              </a:ext>
            </a:extLst>
          </p:cNvPr>
          <p:cNvGraphicFramePr>
            <a:graphicFrameLocks noGrp="1"/>
          </p:cNvGraphicFramePr>
          <p:nvPr>
            <p:extLst/>
          </p:nvPr>
        </p:nvGraphicFramePr>
        <p:xfrm>
          <a:off x="1524000" y="4577893"/>
          <a:ext cx="6096000" cy="741680"/>
        </p:xfrm>
        <a:graphic>
          <a:graphicData uri="http://schemas.openxmlformats.org/drawingml/2006/table">
            <a:tbl>
              <a:tblPr firstRow="1" bandRow="1">
                <a:tableStyleId>{5C22544A-7EE6-4342-B048-85BDC9FD1C3A}</a:tableStyleId>
              </a:tblPr>
              <a:tblGrid>
                <a:gridCol w="762000">
                  <a:extLst>
                    <a:ext uri="{9D8B030D-6E8A-4147-A177-3AD203B41FA5}">
                      <a16:colId xmlns:a16="http://schemas.microsoft.com/office/drawing/2014/main" val="1745306684"/>
                    </a:ext>
                  </a:extLst>
                </a:gridCol>
                <a:gridCol w="762000">
                  <a:extLst>
                    <a:ext uri="{9D8B030D-6E8A-4147-A177-3AD203B41FA5}">
                      <a16:colId xmlns:a16="http://schemas.microsoft.com/office/drawing/2014/main" val="3779260512"/>
                    </a:ext>
                  </a:extLst>
                </a:gridCol>
                <a:gridCol w="762000">
                  <a:extLst>
                    <a:ext uri="{9D8B030D-6E8A-4147-A177-3AD203B41FA5}">
                      <a16:colId xmlns:a16="http://schemas.microsoft.com/office/drawing/2014/main" val="1425796907"/>
                    </a:ext>
                  </a:extLst>
                </a:gridCol>
                <a:gridCol w="762000">
                  <a:extLst>
                    <a:ext uri="{9D8B030D-6E8A-4147-A177-3AD203B41FA5}">
                      <a16:colId xmlns:a16="http://schemas.microsoft.com/office/drawing/2014/main" val="939593505"/>
                    </a:ext>
                  </a:extLst>
                </a:gridCol>
                <a:gridCol w="762000">
                  <a:extLst>
                    <a:ext uri="{9D8B030D-6E8A-4147-A177-3AD203B41FA5}">
                      <a16:colId xmlns:a16="http://schemas.microsoft.com/office/drawing/2014/main" val="2624654651"/>
                    </a:ext>
                  </a:extLst>
                </a:gridCol>
                <a:gridCol w="762000">
                  <a:extLst>
                    <a:ext uri="{9D8B030D-6E8A-4147-A177-3AD203B41FA5}">
                      <a16:colId xmlns:a16="http://schemas.microsoft.com/office/drawing/2014/main" val="683541400"/>
                    </a:ext>
                  </a:extLst>
                </a:gridCol>
                <a:gridCol w="762000">
                  <a:extLst>
                    <a:ext uri="{9D8B030D-6E8A-4147-A177-3AD203B41FA5}">
                      <a16:colId xmlns:a16="http://schemas.microsoft.com/office/drawing/2014/main" val="1298863818"/>
                    </a:ext>
                  </a:extLst>
                </a:gridCol>
                <a:gridCol w="762000">
                  <a:extLst>
                    <a:ext uri="{9D8B030D-6E8A-4147-A177-3AD203B41FA5}">
                      <a16:colId xmlns:a16="http://schemas.microsoft.com/office/drawing/2014/main" val="799469862"/>
                    </a:ext>
                  </a:extLst>
                </a:gridCol>
              </a:tblGrid>
              <a:tr h="370840">
                <a:tc>
                  <a:txBody>
                    <a:bodyPr vert="horz" wrap="square"/>
                    <a:lstStyle/>
                    <a:p>
                      <a:pPr algn="ctr" rtl="0"/>
                      <a:r>
                        <a:rPr lang="zh-TW" sz="1800"/>
                        <a:t>128</a:t>
                      </a:r>
                    </a:p>
                  </a:txBody>
                  <a:tcPr/>
                </a:tc>
                <a:tc>
                  <a:txBody>
                    <a:bodyPr vert="horz" wrap="square"/>
                    <a:lstStyle/>
                    <a:p>
                      <a:pPr algn="ctr" rtl="0"/>
                      <a:r>
                        <a:rPr lang="zh-TW" sz="1800"/>
                        <a:t>64</a:t>
                      </a:r>
                    </a:p>
                  </a:txBody>
                  <a:tcPr/>
                </a:tc>
                <a:tc>
                  <a:txBody>
                    <a:bodyPr vert="horz" wrap="square"/>
                    <a:lstStyle/>
                    <a:p>
                      <a:pPr algn="ctr" rtl="0"/>
                      <a:r>
                        <a:rPr lang="zh-TW" sz="1800"/>
                        <a:t>32</a:t>
                      </a:r>
                    </a:p>
                  </a:txBody>
                  <a:tcPr/>
                </a:tc>
                <a:tc>
                  <a:txBody>
                    <a:bodyPr vert="horz" wrap="square"/>
                    <a:lstStyle/>
                    <a:p>
                      <a:pPr algn="ctr" rtl="0"/>
                      <a:r>
                        <a:rPr lang="zh-TW" sz="1800"/>
                        <a:t>16</a:t>
                      </a:r>
                    </a:p>
                  </a:txBody>
                  <a:tcPr/>
                </a:tc>
                <a:tc>
                  <a:txBody>
                    <a:bodyPr vert="horz" wrap="square"/>
                    <a:lstStyle/>
                    <a:p>
                      <a:pPr algn="ctr" rtl="0"/>
                      <a:r>
                        <a:rPr lang="zh-TW" sz="1800"/>
                        <a:t>8</a:t>
                      </a:r>
                    </a:p>
                  </a:txBody>
                  <a:tcPr/>
                </a:tc>
                <a:tc>
                  <a:txBody>
                    <a:bodyPr vert="horz" wrap="square"/>
                    <a:lstStyle/>
                    <a:p>
                      <a:pPr algn="ctr" rtl="0"/>
                      <a:r>
                        <a:rPr lang="zh-TW" sz="1800"/>
                        <a:t>4</a:t>
                      </a:r>
                    </a:p>
                  </a:txBody>
                  <a:tcPr/>
                </a:tc>
                <a:tc>
                  <a:txBody>
                    <a:bodyPr vert="horz" wrap="square"/>
                    <a:lstStyle/>
                    <a:p>
                      <a:pPr algn="ctr" rtl="0"/>
                      <a:r>
                        <a:rPr lang="zh-TW" sz="1800"/>
                        <a:t>2</a:t>
                      </a:r>
                    </a:p>
                  </a:txBody>
                  <a:tcPr/>
                </a:tc>
                <a:tc>
                  <a:txBody>
                    <a:bodyPr vert="horz" wrap="square"/>
                    <a:lstStyle/>
                    <a:p>
                      <a:pPr algn="ctr" rtl="0"/>
                      <a:r>
                        <a:rPr lang="zh-TW" sz="1800"/>
                        <a:t>1</a:t>
                      </a:r>
                    </a:p>
                  </a:txBody>
                  <a:tcPr/>
                </a:tc>
                <a:extLst>
                  <a:ext uri="{0D108BD9-81ED-4DB2-BD59-A6C34878D82A}">
                    <a16:rowId xmlns:a16="http://schemas.microsoft.com/office/drawing/2014/main" val="2022020841"/>
                  </a:ext>
                </a:extLst>
              </a:tr>
              <a:tr h="370840">
                <a:tc>
                  <a:txBody>
                    <a:bodyPr vert="horz" wrap="square"/>
                    <a:lstStyle/>
                    <a:p>
                      <a:pPr algn="ctr" rtl="0"/>
                      <a:r>
                        <a:rPr lang="zh-TW" sz="1800"/>
                        <a:t>1</a:t>
                      </a:r>
                    </a:p>
                  </a:txBody>
                  <a:tcPr/>
                </a:tc>
                <a:tc>
                  <a:txBody>
                    <a:bodyPr vert="horz" wrap="square"/>
                    <a:lstStyle/>
                    <a:p>
                      <a:pPr algn="ctr" rtl="0"/>
                      <a:r>
                        <a:rPr lang="zh-TW" sz="1800"/>
                        <a:t>0</a:t>
                      </a:r>
                    </a:p>
                  </a:txBody>
                  <a:tcPr/>
                </a:tc>
                <a:tc>
                  <a:txBody>
                    <a:bodyPr vert="horz" wrap="square"/>
                    <a:lstStyle/>
                    <a:p>
                      <a:pPr algn="ctr" rtl="0"/>
                      <a:r>
                        <a:rPr lang="zh-TW" sz="1800"/>
                        <a:t>1</a:t>
                      </a:r>
                    </a:p>
                  </a:txBody>
                  <a:tcPr/>
                </a:tc>
                <a:tc>
                  <a:txBody>
                    <a:bodyPr vert="horz" wrap="square"/>
                    <a:lstStyle/>
                    <a:p>
                      <a:pPr algn="ctr" rtl="0"/>
                      <a:r>
                        <a:rPr lang="zh-TW" sz="1800"/>
                        <a:t>0</a:t>
                      </a:r>
                    </a:p>
                  </a:txBody>
                  <a:tcPr/>
                </a:tc>
                <a:tc>
                  <a:txBody>
                    <a:bodyPr vert="horz" wrap="square"/>
                    <a:lstStyle/>
                    <a:p>
                      <a:pPr algn="ctr" rtl="0"/>
                      <a:r>
                        <a:rPr lang="zh-TW" sz="1800"/>
                        <a:t>1</a:t>
                      </a:r>
                    </a:p>
                  </a:txBody>
                  <a:tcPr/>
                </a:tc>
                <a:tc>
                  <a:txBody>
                    <a:bodyPr vert="horz" wrap="square"/>
                    <a:lstStyle/>
                    <a:p>
                      <a:pPr algn="ctr" rtl="0"/>
                      <a:r>
                        <a:rPr lang="zh-TW" sz="1800"/>
                        <a:t>0</a:t>
                      </a:r>
                    </a:p>
                  </a:txBody>
                  <a:tcPr/>
                </a:tc>
                <a:tc>
                  <a:txBody>
                    <a:bodyPr vert="horz" wrap="square"/>
                    <a:lstStyle/>
                    <a:p>
                      <a:pPr algn="ctr" rtl="0"/>
                      <a:r>
                        <a:rPr lang="zh-TW" sz="1800"/>
                        <a:t>0</a:t>
                      </a:r>
                    </a:p>
                  </a:txBody>
                  <a:tcPr/>
                </a:tc>
                <a:tc>
                  <a:txBody>
                    <a:bodyPr vert="horz" wrap="square"/>
                    <a:lstStyle/>
                    <a:p>
                      <a:pPr algn="ctr" rtl="0"/>
                      <a:r>
                        <a:rPr lang="zh-TW" sz="1800"/>
                        <a:t>0</a:t>
                      </a:r>
                    </a:p>
                  </a:txBody>
                  <a:tcPr/>
                </a:tc>
                <a:extLst>
                  <a:ext uri="{0D108BD9-81ED-4DB2-BD59-A6C34878D82A}">
                    <a16:rowId xmlns:a16="http://schemas.microsoft.com/office/drawing/2014/main" val="2810646200"/>
                  </a:ext>
                </a:extLst>
              </a:tr>
            </a:tbl>
          </a:graphicData>
        </a:graphic>
      </p:graphicFrame>
      <p:sp>
        <p:nvSpPr>
          <p:cNvPr id="12" name="TextBox 11">
            <a:extLst>
              <a:ext uri="{FF2B5EF4-FFF2-40B4-BE49-F238E27FC236}">
                <a16:creationId xmlns:a16="http://schemas.microsoft.com/office/drawing/2014/main" id="{CF774CF2-89D3-0F49-8952-FA53BF5E2107}"/>
              </a:ext>
            </a:extLst>
          </p:cNvPr>
          <p:cNvSpPr txBox="1"/>
          <p:nvPr/>
        </p:nvSpPr>
        <p:spPr>
          <a:xfrm>
            <a:off x="2741421" y="5319573"/>
            <a:ext cx="3464410" cy="307777"/>
          </a:xfrm>
          <a:prstGeom prst="rect">
            <a:avLst/>
          </a:prstGeom>
          <a:noFill/>
        </p:spPr>
        <p:txBody>
          <a:bodyPr wrap="none" rtlCol="0">
            <a:spAutoFit/>
          </a:bodyPr>
          <a:lstStyle/>
          <a:p>
            <a:pPr rtl="0"/>
            <a:r>
              <a:rPr lang="zh-TW" altLang="en-US" sz="1400"/>
              <a:t>十進位制 </a:t>
            </a:r>
            <a:r>
              <a:rPr lang="en-US" altLang="zh-TW" sz="1400"/>
              <a:t>168 </a:t>
            </a:r>
            <a:r>
              <a:rPr lang="zh-TW" altLang="en-US" sz="1400"/>
              <a:t>被寫成二進位制為 </a:t>
            </a:r>
            <a:r>
              <a:rPr lang="en-US" altLang="zh-TW" sz="1400"/>
              <a:t>10101000</a:t>
            </a:r>
          </a:p>
        </p:txBody>
      </p:sp>
      <p:sp>
        <p:nvSpPr>
          <p:cNvPr id="2" name="投影片編號版面配置區 1"/>
          <p:cNvSpPr>
            <a:spLocks noGrp="1"/>
          </p:cNvSpPr>
          <p:nvPr>
            <p:ph type="sldNum" sz="quarter" idx="12"/>
          </p:nvPr>
        </p:nvSpPr>
        <p:spPr/>
        <p:txBody>
          <a:bodyPr/>
          <a:lstStyle/>
          <a:p>
            <a:fld id="{4FAB73BC-B049-4115-A692-8D63A059BFB8}" type="slidenum">
              <a:rPr lang="en-US" smtClean="0"/>
              <a:t>166</a:t>
            </a:fld>
            <a:endParaRPr lang="en-US"/>
          </a:p>
        </p:txBody>
      </p:sp>
    </p:spTree>
    <p:extLst>
      <p:ext uri="{BB962C8B-B14F-4D97-AF65-F5344CB8AC3E}">
        <p14:creationId xmlns:p14="http://schemas.microsoft.com/office/powerpoint/2010/main" val="209623643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167.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89150"/>
            <a:ext cx="8345488" cy="731837"/>
          </a:xfrm>
        </p:spPr>
        <p:txBody>
          <a:bodyPr>
            <a:normAutofit/>
          </a:bodyPr>
          <a:lstStyle/>
          <a:p>
            <a:r>
              <a:rPr lang="en-US" altLang="zh-TW"/>
              <a:t>5.1</a:t>
            </a:r>
            <a:r>
              <a:rPr lang="zh-TW" altLang="zh-TW" smtClean="0"/>
              <a:t>二進</a:t>
            </a:r>
            <a:r>
              <a:rPr lang="zh-TW" altLang="en-US" smtClean="0"/>
              <a:t>位</a:t>
            </a:r>
            <a:r>
              <a:rPr lang="zh-TW" altLang="zh-TW"/>
              <a:t>制數字系統</a:t>
            </a:r>
            <a:r>
              <a:rPr lang="en-US" altLang="zh-TW"/>
              <a:t>-IPv4 </a:t>
            </a:r>
            <a:r>
              <a:rPr lang="zh-TW" altLang="en-US"/>
              <a:t>位址</a:t>
            </a:r>
          </a:p>
        </p:txBody>
      </p:sp>
      <p:sp>
        <p:nvSpPr>
          <p:cNvPr id="5" name="Content Placeholder 4">
            <a:extLst>
              <a:ext uri="{FF2B5EF4-FFF2-40B4-BE49-F238E27FC236}">
                <a16:creationId xmlns:a16="http://schemas.microsoft.com/office/drawing/2014/main" id="{656F18A1-5638-1542-BEEF-C029A45183CB}"/>
              </a:ext>
            </a:extLst>
          </p:cNvPr>
          <p:cNvSpPr>
            <a:spLocks noGrp="1"/>
          </p:cNvSpPr>
          <p:nvPr>
            <p:ph idx="1"/>
          </p:nvPr>
        </p:nvSpPr>
        <p:spPr>
          <a:xfrm>
            <a:off x="474663" y="1718489"/>
            <a:ext cx="8318818" cy="1069162"/>
          </a:xfrm>
        </p:spPr>
        <p:txBody>
          <a:bodyPr/>
          <a:lstStyle/>
          <a:p>
            <a:pPr marL="342892" indent="-342892" algn="l">
              <a:buFont typeface="Arial" panose="020b0604020202020204" pitchFamily="34" charset="0"/>
              <a:buChar char="•"/>
            </a:pPr>
            <a:r>
              <a:rPr lang="zh-TW" altLang="en-US" sz="1800">
                <a:solidFill>
                  <a:srgbClr val="000000"/>
                </a:solidFill>
              </a:rPr>
              <a:t>路由器和電腦只能理解二進位制，而人類以十進位制工作。對您來</a:t>
            </a:r>
            <a:r>
              <a:rPr lang="zh-TW" altLang="en-US" sz="1800" b="1">
                <a:solidFill>
                  <a:srgbClr val="000000"/>
                </a:solidFill>
              </a:rPr>
              <a:t>說</a:t>
            </a:r>
            <a:r>
              <a:rPr lang="zh-TW" altLang="en-US" sz="1800">
                <a:solidFill>
                  <a:srgbClr val="000000"/>
                </a:solidFill>
              </a:rPr>
              <a:t>，深入了解這兩種數字系統以及如何在網路上使用這兩種數字系統是很重要的。</a:t>
            </a:r>
          </a:p>
        </p:txBody>
      </p:sp>
      <p:pic>
        <p:nvPicPr>
          <p:cNvPr id="7" name="Picture 6">
            <a:extLst>
              <a:ext uri="{FF2B5EF4-FFF2-40B4-BE49-F238E27FC236}">
                <a16:creationId xmlns:a16="http://schemas.microsoft.com/office/drawing/2014/main" id="{E20D8357-5E16-E046-963D-9D92DCC36BBF}"/>
              </a:ext>
            </a:extLst>
          </p:cNvPr>
          <p:cNvPicPr>
            <a:picLocks noChangeAspect="1"/>
          </p:cNvPicPr>
          <p:nvPr/>
        </p:nvPicPr>
        <p:blipFill>
          <a:blip r:embed="rId3"/>
          <a:stretch>
            <a:fillRect/>
          </a:stretch>
        </p:blipFill>
        <p:spPr>
          <a:xfrm>
            <a:off x="670369" y="2885153"/>
            <a:ext cx="7803263" cy="1995265"/>
          </a:xfrm>
          <a:prstGeom prst="rect">
            <a:avLst/>
          </a:prstGeom>
        </p:spPr>
      </p:pic>
      <p:sp>
        <p:nvSpPr>
          <p:cNvPr id="2" name="投影片編號版面配置區 1"/>
          <p:cNvSpPr>
            <a:spLocks noGrp="1"/>
          </p:cNvSpPr>
          <p:nvPr>
            <p:ph type="sldNum" sz="quarter" idx="12"/>
          </p:nvPr>
        </p:nvSpPr>
        <p:spPr/>
        <p:txBody>
          <a:bodyPr/>
          <a:lstStyle/>
          <a:p>
            <a:fld id="{4FAB73BC-B049-4115-A692-8D63A059BFB8}" type="slidenum">
              <a:rPr lang="en-US" smtClean="0"/>
              <a:t>167</a:t>
            </a:fld>
            <a:endParaRPr lang="en-US"/>
          </a:p>
        </p:txBody>
      </p:sp>
    </p:spTree>
    <p:extLst>
      <p:ext uri="{BB962C8B-B14F-4D97-AF65-F5344CB8AC3E}">
        <p14:creationId xmlns:p14="http://schemas.microsoft.com/office/powerpoint/2010/main" val="123354321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168.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89150"/>
            <a:ext cx="8345488" cy="731837"/>
          </a:xfrm>
        </p:spPr>
        <p:txBody>
          <a:bodyPr>
            <a:normAutofit/>
          </a:bodyPr>
          <a:lstStyle/>
          <a:p>
            <a:pPr rtl="0"/>
            <a:r>
              <a:rPr lang="en-US" altLang="zh-TW" smtClean="0"/>
              <a:t>5.2</a:t>
            </a:r>
            <a:r>
              <a:rPr lang="zh-TW" altLang="en-US" smtClean="0"/>
              <a:t>十六進位</a:t>
            </a:r>
            <a:r>
              <a:rPr lang="zh-TW" altLang="en-US"/>
              <a:t>制數字系統</a:t>
            </a:r>
            <a:r>
              <a:rPr lang="en-US" altLang="zh-TW"/>
              <a:t>-</a:t>
            </a:r>
            <a:r>
              <a:rPr lang="zh-TW" altLang="en-US"/>
              <a:t>十六進位制和 </a:t>
            </a:r>
            <a:r>
              <a:rPr lang="en-US" altLang="zh-TW"/>
              <a:t>IPv6 </a:t>
            </a:r>
            <a:r>
              <a:rPr lang="zh-TW" altLang="en-US"/>
              <a:t>位址</a:t>
            </a:r>
          </a:p>
        </p:txBody>
      </p:sp>
      <p:sp>
        <p:nvSpPr>
          <p:cNvPr id="5" name="Content Placeholder 4">
            <a:extLst>
              <a:ext uri="{FF2B5EF4-FFF2-40B4-BE49-F238E27FC236}">
                <a16:creationId xmlns:a16="http://schemas.microsoft.com/office/drawing/2014/main" id="{45B2D937-4573-8C4B-B077-4E01156C5276}"/>
              </a:ext>
            </a:extLst>
          </p:cNvPr>
          <p:cNvSpPr>
            <a:spLocks noGrp="1"/>
          </p:cNvSpPr>
          <p:nvPr>
            <p:ph idx="1"/>
          </p:nvPr>
        </p:nvSpPr>
        <p:spPr>
          <a:xfrm>
            <a:off x="474663" y="1620987"/>
            <a:ext cx="3331794" cy="3657998"/>
          </a:xfrm>
        </p:spPr>
        <p:txBody>
          <a:bodyPr/>
          <a:lstStyle/>
          <a:p>
            <a:pPr marL="342892" indent="-342892" algn="l">
              <a:buFont typeface="Arial" panose="020b0604020202020204" pitchFamily="34" charset="0"/>
              <a:buChar char="•"/>
            </a:pPr>
            <a:r>
              <a:rPr lang="zh-TW" altLang="en-US" sz="1600">
                <a:solidFill>
                  <a:srgbClr val="000000"/>
                </a:solidFill>
              </a:rPr>
              <a:t>若要了解 </a:t>
            </a:r>
            <a:r>
              <a:rPr lang="en-US" altLang="zh-TW" sz="1600">
                <a:solidFill>
                  <a:srgbClr val="000000"/>
                </a:solidFill>
              </a:rPr>
              <a:t>IPv6 </a:t>
            </a:r>
            <a:r>
              <a:rPr lang="zh-TW" altLang="en-US" sz="1600">
                <a:solidFill>
                  <a:srgbClr val="000000"/>
                </a:solidFill>
              </a:rPr>
              <a:t>位址，您必須能</a:t>
            </a:r>
            <a:r>
              <a:rPr lang="zh-TW" altLang="en-US" sz="1600" b="1">
                <a:solidFill>
                  <a:srgbClr val="000000"/>
                </a:solidFill>
              </a:rPr>
              <a:t>夠</a:t>
            </a:r>
            <a:r>
              <a:rPr lang="zh-TW" altLang="en-US" sz="1600">
                <a:solidFill>
                  <a:srgbClr val="000000"/>
                </a:solidFill>
              </a:rPr>
              <a:t>將十六進位轉換為十進位，反之亦然。</a:t>
            </a:r>
          </a:p>
          <a:p>
            <a:pPr marL="342892" indent="-342892" algn="l">
              <a:buFont typeface="Arial" panose="020b0604020202020204" pitchFamily="34" charset="0"/>
              <a:buChar char="•"/>
            </a:pPr>
            <a:r>
              <a:rPr lang="zh-TW" altLang="en-US" sz="1600">
                <a:solidFill>
                  <a:srgbClr val="000000"/>
                </a:solidFill>
              </a:rPr>
              <a:t>十六進位制是一個基數十六編號系統，使用數字 </a:t>
            </a:r>
            <a:r>
              <a:rPr lang="en-US" altLang="zh-TW" sz="1600">
                <a:solidFill>
                  <a:srgbClr val="000000"/>
                </a:solidFill>
              </a:rPr>
              <a:t>0 </a:t>
            </a:r>
            <a:r>
              <a:rPr lang="zh-TW" altLang="en-US" sz="1600">
                <a:solidFill>
                  <a:srgbClr val="000000"/>
                </a:solidFill>
              </a:rPr>
              <a:t>到 </a:t>
            </a:r>
            <a:r>
              <a:rPr lang="en-US" altLang="zh-TW" sz="1600">
                <a:solidFill>
                  <a:srgbClr val="000000"/>
                </a:solidFill>
              </a:rPr>
              <a:t>9 </a:t>
            </a:r>
            <a:r>
              <a:rPr lang="zh-TW" altLang="en-US" sz="1600">
                <a:solidFill>
                  <a:srgbClr val="000000"/>
                </a:solidFill>
              </a:rPr>
              <a:t>和字母 </a:t>
            </a:r>
            <a:r>
              <a:rPr lang="en-US" altLang="zh-TW" sz="1600">
                <a:solidFill>
                  <a:srgbClr val="000000"/>
                </a:solidFill>
              </a:rPr>
              <a:t>A </a:t>
            </a:r>
            <a:r>
              <a:rPr lang="zh-TW" altLang="en-US" sz="1600">
                <a:solidFill>
                  <a:srgbClr val="000000"/>
                </a:solidFill>
              </a:rPr>
              <a:t>到 </a:t>
            </a:r>
            <a:r>
              <a:rPr lang="en-US" altLang="zh-TW" sz="1600">
                <a:solidFill>
                  <a:srgbClr val="000000"/>
                </a:solidFill>
              </a:rPr>
              <a:t>F</a:t>
            </a:r>
            <a:r>
              <a:rPr lang="zh-TW" altLang="en-US" sz="1600">
                <a:solidFill>
                  <a:srgbClr val="000000"/>
                </a:solidFill>
              </a:rPr>
              <a:t>。</a:t>
            </a:r>
          </a:p>
          <a:p>
            <a:pPr marL="342892" indent="-342892" algn="l">
              <a:buFont typeface="Arial" panose="020b0604020202020204" pitchFamily="34" charset="0"/>
              <a:buChar char="•"/>
            </a:pPr>
            <a:r>
              <a:rPr lang="zh-TW" altLang="en-US" sz="1600">
                <a:solidFill>
                  <a:srgbClr val="000000"/>
                </a:solidFill>
              </a:rPr>
              <a:t>這是比四個二進位制位更容易表示為單個十六進位制數字的</a:t>
            </a:r>
            <a:r>
              <a:rPr lang="zh-TW" altLang="en-US" sz="1600" b="1">
                <a:solidFill>
                  <a:srgbClr val="000000"/>
                </a:solidFill>
              </a:rPr>
              <a:t>值</a:t>
            </a:r>
            <a:r>
              <a:rPr lang="zh-TW" altLang="en-US" sz="1600">
                <a:solidFill>
                  <a:srgbClr val="000000"/>
                </a:solidFill>
              </a:rPr>
              <a:t>。</a:t>
            </a:r>
          </a:p>
          <a:p>
            <a:pPr marL="342892" indent="-342892" algn="l">
              <a:buFont typeface="Arial" panose="020b0604020202020204" pitchFamily="34" charset="0"/>
              <a:buChar char="•"/>
            </a:pPr>
            <a:r>
              <a:rPr lang="zh-TW" altLang="en-US" sz="1600">
                <a:solidFill>
                  <a:srgbClr val="000000"/>
                </a:solidFill>
              </a:rPr>
              <a:t>十六進位制用於表示 </a:t>
            </a:r>
            <a:r>
              <a:rPr lang="en-US" altLang="zh-TW" sz="1600">
                <a:solidFill>
                  <a:srgbClr val="000000"/>
                </a:solidFill>
              </a:rPr>
              <a:t>IPv6 </a:t>
            </a:r>
            <a:r>
              <a:rPr lang="zh-TW" altLang="en-US" sz="1600">
                <a:solidFill>
                  <a:srgbClr val="000000"/>
                </a:solidFill>
              </a:rPr>
              <a:t>位址和 </a:t>
            </a:r>
            <a:r>
              <a:rPr lang="en-US" altLang="zh-TW" sz="1600">
                <a:solidFill>
                  <a:srgbClr val="000000"/>
                </a:solidFill>
              </a:rPr>
              <a:t>MAC </a:t>
            </a:r>
            <a:r>
              <a:rPr lang="zh-TW" altLang="en-US" sz="1600">
                <a:solidFill>
                  <a:srgbClr val="000000"/>
                </a:solidFill>
              </a:rPr>
              <a:t>位址。</a:t>
            </a:r>
          </a:p>
        </p:txBody>
      </p:sp>
      <p:pic>
        <p:nvPicPr>
          <p:cNvPr id="7" name="Picture 6">
            <a:extLst>
              <a:ext uri="{FF2B5EF4-FFF2-40B4-BE49-F238E27FC236}">
                <a16:creationId xmlns:a16="http://schemas.microsoft.com/office/drawing/2014/main" id="{91843AE3-D03A-144A-9406-49FB46A73BD2}"/>
              </a:ext>
            </a:extLst>
          </p:cNvPr>
          <p:cNvPicPr>
            <a:picLocks noChangeAspect="1"/>
          </p:cNvPicPr>
          <p:nvPr/>
        </p:nvPicPr>
        <p:blipFill>
          <a:blip r:embed="rId3"/>
          <a:stretch>
            <a:fillRect/>
          </a:stretch>
        </p:blipFill>
        <p:spPr>
          <a:xfrm>
            <a:off x="3970338" y="1620987"/>
            <a:ext cx="4699000" cy="3136900"/>
          </a:xfrm>
          <a:prstGeom prst="rect">
            <a:avLst/>
          </a:prstGeom>
        </p:spPr>
      </p:pic>
      <p:sp>
        <p:nvSpPr>
          <p:cNvPr id="2" name="投影片編號版面配置區 1"/>
          <p:cNvSpPr>
            <a:spLocks noGrp="1"/>
          </p:cNvSpPr>
          <p:nvPr>
            <p:ph type="sldNum" sz="quarter" idx="12"/>
          </p:nvPr>
        </p:nvSpPr>
        <p:spPr/>
        <p:txBody>
          <a:bodyPr/>
          <a:lstStyle/>
          <a:p>
            <a:fld id="{4FAB73BC-B049-4115-A692-8D63A059BFB8}" type="slidenum">
              <a:rPr lang="en-US" smtClean="0"/>
              <a:t>168</a:t>
            </a:fld>
            <a:endParaRPr lang="en-US"/>
          </a:p>
        </p:txBody>
      </p:sp>
    </p:spTree>
    <p:extLst>
      <p:ext uri="{BB962C8B-B14F-4D97-AF65-F5344CB8AC3E}">
        <p14:creationId xmlns:p14="http://schemas.microsoft.com/office/powerpoint/2010/main" val="30991702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169.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1" y="889150"/>
            <a:ext cx="8947766" cy="731837"/>
          </a:xfrm>
        </p:spPr>
        <p:txBody>
          <a:bodyPr>
            <a:noAutofit/>
          </a:bodyPr>
          <a:lstStyle/>
          <a:p>
            <a:r>
              <a:rPr lang="en-US" altLang="zh-TW" smtClean="0"/>
              <a:t>5.2</a:t>
            </a:r>
            <a:r>
              <a:rPr lang="zh-TW" altLang="zh-TW" smtClean="0"/>
              <a:t>十六進</a:t>
            </a:r>
            <a:r>
              <a:rPr lang="zh-TW" altLang="en-US" smtClean="0"/>
              <a:t>位</a:t>
            </a:r>
            <a:r>
              <a:rPr lang="zh-TW" altLang="zh-TW"/>
              <a:t>制數字系統</a:t>
            </a:r>
            <a:r>
              <a:rPr lang="en-US" altLang="zh-TW"/>
              <a:t>-</a:t>
            </a:r>
            <a:r>
              <a:rPr lang="zh-TW" altLang="en-US"/>
              <a:t>十六進位制和 </a:t>
            </a:r>
            <a:r>
              <a:rPr lang="en-US" altLang="zh-TW"/>
              <a:t>IPv6 </a:t>
            </a:r>
            <a:r>
              <a:rPr lang="zh-TW" altLang="en-US"/>
              <a:t>位址（續） </a:t>
            </a:r>
          </a:p>
        </p:txBody>
      </p:sp>
      <p:sp>
        <p:nvSpPr>
          <p:cNvPr id="5" name="Content Placeholder 4">
            <a:extLst>
              <a:ext uri="{FF2B5EF4-FFF2-40B4-BE49-F238E27FC236}">
                <a16:creationId xmlns:a16="http://schemas.microsoft.com/office/drawing/2014/main" id="{45B2D937-4573-8C4B-B077-4E01156C5276}"/>
              </a:ext>
            </a:extLst>
          </p:cNvPr>
          <p:cNvSpPr>
            <a:spLocks noGrp="1"/>
          </p:cNvSpPr>
          <p:nvPr>
            <p:ph idx="1"/>
          </p:nvPr>
        </p:nvSpPr>
        <p:spPr>
          <a:xfrm>
            <a:off x="474663" y="1620987"/>
            <a:ext cx="3331794" cy="3657998"/>
          </a:xfrm>
        </p:spPr>
        <p:txBody>
          <a:bodyPr/>
          <a:lstStyle/>
          <a:p>
            <a:pPr marL="342892" indent="-342892" algn="l">
              <a:buFont typeface="Arial" panose="020b0604020202020204" pitchFamily="34" charset="0"/>
              <a:buChar char="•"/>
            </a:pPr>
            <a:r>
              <a:rPr lang="en-US" altLang="zh-TW" sz="1600">
                <a:solidFill>
                  <a:srgbClr val="000000"/>
                </a:solidFill>
              </a:rPr>
              <a:t>IPv6 </a:t>
            </a:r>
            <a:r>
              <a:rPr lang="zh-TW" altLang="en-US" sz="1600">
                <a:solidFill>
                  <a:srgbClr val="000000"/>
                </a:solidFill>
              </a:rPr>
              <a:t>位址的長度是 </a:t>
            </a:r>
            <a:r>
              <a:rPr lang="en-US" altLang="zh-TW" sz="1600">
                <a:solidFill>
                  <a:srgbClr val="000000"/>
                </a:solidFill>
              </a:rPr>
              <a:t>128 </a:t>
            </a:r>
            <a:r>
              <a:rPr lang="zh-TW" altLang="en-US" sz="1600">
                <a:solidFill>
                  <a:srgbClr val="000000"/>
                </a:solidFill>
              </a:rPr>
              <a:t>位元。每</a:t>
            </a:r>
            <a:r>
              <a:rPr lang="en-US" altLang="zh-TW" sz="1600">
                <a:solidFill>
                  <a:srgbClr val="000000"/>
                </a:solidFill>
              </a:rPr>
              <a:t>4</a:t>
            </a:r>
            <a:r>
              <a:rPr lang="zh-TW" altLang="en-US" sz="1600">
                <a:solidFill>
                  <a:srgbClr val="000000"/>
                </a:solidFill>
              </a:rPr>
              <a:t>位元用來表示一個十六進位制數字。這使得 </a:t>
            </a:r>
            <a:r>
              <a:rPr lang="en-US" altLang="zh-TW" sz="1600">
                <a:solidFill>
                  <a:srgbClr val="000000"/>
                </a:solidFill>
              </a:rPr>
              <a:t>IPv6 </a:t>
            </a:r>
            <a:r>
              <a:rPr lang="zh-TW" altLang="en-US" sz="1600">
                <a:solidFill>
                  <a:srgbClr val="000000"/>
                </a:solidFill>
              </a:rPr>
              <a:t>位址總共有 </a:t>
            </a:r>
            <a:r>
              <a:rPr lang="en-US" altLang="zh-TW" sz="1600">
                <a:solidFill>
                  <a:srgbClr val="000000"/>
                </a:solidFill>
              </a:rPr>
              <a:t>32 </a:t>
            </a:r>
            <a:r>
              <a:rPr lang="zh-TW" altLang="en-US" sz="1600">
                <a:solidFill>
                  <a:srgbClr val="000000"/>
                </a:solidFill>
              </a:rPr>
              <a:t>個十六進位制</a:t>
            </a:r>
            <a:r>
              <a:rPr lang="zh-TW" altLang="en-US" sz="1600" b="1">
                <a:solidFill>
                  <a:srgbClr val="000000"/>
                </a:solidFill>
              </a:rPr>
              <a:t>值</a:t>
            </a:r>
            <a:r>
              <a:rPr lang="zh-TW" altLang="en-US" sz="1600">
                <a:solidFill>
                  <a:srgbClr val="000000"/>
                </a:solidFill>
              </a:rPr>
              <a:t>。</a:t>
            </a:r>
          </a:p>
          <a:p>
            <a:pPr marL="342892" indent="-342892" algn="l">
              <a:buFont typeface="Arial" panose="020b0604020202020204" pitchFamily="34" charset="0"/>
              <a:buChar char="•"/>
            </a:pPr>
            <a:r>
              <a:rPr lang="zh-TW" altLang="en-US" sz="1600">
                <a:solidFill>
                  <a:srgbClr val="000000"/>
                </a:solidFill>
              </a:rPr>
              <a:t>下圖顯示寫出 </a:t>
            </a:r>
            <a:r>
              <a:rPr lang="en-US" altLang="zh-TW" sz="1600">
                <a:solidFill>
                  <a:srgbClr val="000000"/>
                </a:solidFill>
              </a:rPr>
              <a:t>IPv6 </a:t>
            </a:r>
            <a:r>
              <a:rPr lang="zh-TW" altLang="en-US" sz="1600">
                <a:solidFill>
                  <a:srgbClr val="000000"/>
                </a:solidFill>
              </a:rPr>
              <a:t>位址的慣用方法，其中每個 </a:t>
            </a:r>
            <a:r>
              <a:rPr lang="en-US" altLang="zh-TW" sz="1600">
                <a:solidFill>
                  <a:srgbClr val="000000"/>
                </a:solidFill>
              </a:rPr>
              <a:t>X </a:t>
            </a:r>
            <a:r>
              <a:rPr lang="zh-TW" altLang="en-US" sz="1600">
                <a:solidFill>
                  <a:srgbClr val="000000"/>
                </a:solidFill>
              </a:rPr>
              <a:t>代表四個十六進位</a:t>
            </a:r>
            <a:r>
              <a:rPr lang="zh-TW" altLang="en-US" sz="1600" b="1">
                <a:solidFill>
                  <a:srgbClr val="000000"/>
                </a:solidFill>
              </a:rPr>
              <a:t>值</a:t>
            </a:r>
            <a:r>
              <a:rPr lang="zh-TW" altLang="en-US" sz="1600">
                <a:solidFill>
                  <a:srgbClr val="000000"/>
                </a:solidFill>
              </a:rPr>
              <a:t>。</a:t>
            </a:r>
          </a:p>
          <a:p>
            <a:pPr marL="342892" indent="-342892" algn="l">
              <a:buFont typeface="Arial" panose="020b0604020202020204" pitchFamily="34" charset="0"/>
              <a:buChar char="•"/>
            </a:pPr>
            <a:r>
              <a:rPr lang="zh-TW" altLang="en-US" sz="1600">
                <a:solidFill>
                  <a:srgbClr val="000000"/>
                </a:solidFill>
              </a:rPr>
              <a:t>每四個十六進位制字元組被稱為一個十六進位制。</a:t>
            </a:r>
          </a:p>
        </p:txBody>
      </p:sp>
      <p:pic>
        <p:nvPicPr>
          <p:cNvPr id="4" name="Picture 3">
            <a:extLst>
              <a:ext uri="{FF2B5EF4-FFF2-40B4-BE49-F238E27FC236}">
                <a16:creationId xmlns:a16="http://schemas.microsoft.com/office/drawing/2014/main" id="{8F7C18F6-5C91-FD4A-8ADF-670AFB37CB33}"/>
              </a:ext>
            </a:extLst>
          </p:cNvPr>
          <p:cNvPicPr>
            <a:picLocks noChangeAspect="1"/>
          </p:cNvPicPr>
          <p:nvPr/>
        </p:nvPicPr>
        <p:blipFill>
          <a:blip r:embed="rId3"/>
          <a:stretch>
            <a:fillRect/>
          </a:stretch>
        </p:blipFill>
        <p:spPr>
          <a:xfrm>
            <a:off x="4088423" y="1806632"/>
            <a:ext cx="4859344" cy="3244738"/>
          </a:xfrm>
          <a:prstGeom prst="rect">
            <a:avLst/>
          </a:prstGeom>
        </p:spPr>
      </p:pic>
      <p:sp>
        <p:nvSpPr>
          <p:cNvPr id="2" name="投影片編號版面配置區 1"/>
          <p:cNvSpPr>
            <a:spLocks noGrp="1"/>
          </p:cNvSpPr>
          <p:nvPr>
            <p:ph type="sldNum" sz="quarter" idx="12"/>
          </p:nvPr>
        </p:nvSpPr>
        <p:spPr/>
        <p:txBody>
          <a:bodyPr/>
          <a:lstStyle/>
          <a:p>
            <a:fld id="{4FAB73BC-B049-4115-A692-8D63A059BFB8}" type="slidenum">
              <a:rPr lang="en-US" smtClean="0"/>
              <a:t>169</a:t>
            </a:fld>
            <a:endParaRPr lang="en-US"/>
          </a:p>
        </p:txBody>
      </p:sp>
    </p:spTree>
    <p:extLst>
      <p:ext uri="{BB962C8B-B14F-4D97-AF65-F5344CB8AC3E}">
        <p14:creationId xmlns:p14="http://schemas.microsoft.com/office/powerpoint/2010/main" val="305736296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17.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3314" name="Title 1"/>
          <p:cNvSpPr>
            <a:spLocks noGrp="1"/>
          </p:cNvSpPr>
          <p:nvPr>
            <p:ph type="title"/>
          </p:nvPr>
        </p:nvSpPr>
        <p:spPr/>
        <p:txBody>
          <a:bodyPr>
            <a:normAutofit/>
          </a:bodyPr>
          <a:lstStyle/>
          <a:p>
            <a:r>
              <a:rPr lang="en-US" altLang="zh-TW" sz="3000"/>
              <a:t>1.4 </a:t>
            </a:r>
            <a:r>
              <a:rPr lang="zh-TW" altLang="en-US" sz="3000"/>
              <a:t>常見的網路類型</a:t>
            </a:r>
            <a:r>
              <a:rPr lang="en-US" altLang="zh-TW" sz="3000" smtClean="0"/>
              <a:t>-</a:t>
            </a:r>
            <a:r>
              <a:rPr lang="zh-TW" altLang="en-US" sz="3000"/>
              <a:t>內部網路和外部網路</a:t>
            </a:r>
          </a:p>
        </p:txBody>
      </p:sp>
      <p:sp>
        <p:nvSpPr>
          <p:cNvPr id="13315" name="Content Placeholder 2"/>
          <p:cNvSpPr>
            <a:spLocks noGrp="1"/>
          </p:cNvSpPr>
          <p:nvPr>
            <p:ph idx="1"/>
          </p:nvPr>
        </p:nvSpPr>
        <p:spPr>
          <a:xfrm>
            <a:off x="4127501" y="1966384"/>
            <a:ext cx="4588484" cy="3519571"/>
          </a:xfrm>
        </p:spPr>
        <p:txBody>
          <a:bodyPr>
            <a:normAutofit fontScale="92500" lnSpcReduction="20000"/>
          </a:bodyPr>
          <a:lstStyle/>
          <a:p>
            <a:pPr marL="0" indent="0">
              <a:buNone/>
            </a:pPr>
            <a:r>
              <a:rPr lang="zh-TW" altLang="en-US" sz="3000"/>
              <a:t>內部網路是由組織內部的</a:t>
            </a:r>
            <a:r>
              <a:rPr lang="en-US" altLang="zh-TW" sz="3000"/>
              <a:t>LAN</a:t>
            </a:r>
            <a:r>
              <a:rPr lang="zh-TW" altLang="en-US" sz="3000"/>
              <a:t>以及</a:t>
            </a:r>
            <a:r>
              <a:rPr lang="en-US" altLang="zh-TW" sz="3000"/>
              <a:t>WAN</a:t>
            </a:r>
            <a:r>
              <a:rPr lang="zh-TW" altLang="en-US" sz="3000"/>
              <a:t>集合組成，只能由組織成員授予權限。</a:t>
            </a:r>
            <a:endParaRPr lang="en-US" altLang="zh-TW" sz="3000"/>
          </a:p>
          <a:p>
            <a:pPr marL="0" indent="0">
              <a:buNone/>
            </a:pPr>
            <a:endParaRPr lang="zh-TW" altLang="en-US" sz="3000"/>
          </a:p>
          <a:p>
            <a:pPr marL="0" indent="0">
              <a:buNone/>
            </a:pPr>
            <a:r>
              <a:rPr lang="zh-TW" altLang="en-US" sz="3000"/>
              <a:t>組織可能會使用外部網路，為需要存取其網路上資料的不同組織工作的個人提供其網路的安全存取權。</a:t>
            </a:r>
          </a:p>
          <a:p>
            <a:pPr lvl="1"/>
            <a:endParaRPr lang="en-CA" altLang="en-US"/>
          </a:p>
          <a:p>
            <a:pPr lvl="1"/>
            <a:endParaRPr lang="en-CA" altLang="en-US"/>
          </a:p>
          <a:p>
            <a:pPr lvl="1"/>
            <a:endParaRPr lang="en-CA" altLang="en-US"/>
          </a:p>
          <a:p>
            <a:pPr lvl="1"/>
            <a:endParaRPr lang="en-CA" altLang="en-US"/>
          </a:p>
          <a:p>
            <a:pPr lvl="1"/>
            <a:endParaRPr lang="en-CA" altLang="en-US"/>
          </a:p>
        </p:txBody>
      </p:sp>
      <p:pic>
        <p:nvPicPr>
          <p:cNvPr id="3" name="Picture 2"/>
          <p:cNvPicPr>
            <a:picLocks noChangeAspect="1"/>
          </p:cNvPicPr>
          <p:nvPr/>
        </p:nvPicPr>
        <p:blipFill>
          <a:blip r:embed="rId3"/>
          <a:stretch>
            <a:fillRect/>
          </a:stretch>
        </p:blipFill>
        <p:spPr>
          <a:xfrm>
            <a:off x="95010" y="1722238"/>
            <a:ext cx="3791190" cy="3763718"/>
          </a:xfrm>
          <a:prstGeom prst="rect">
            <a:avLst/>
          </a:prstGeom>
        </p:spPr>
      </p:pic>
      <p:sp>
        <p:nvSpPr>
          <p:cNvPr id="2" name="投影片編號版面配置區 1"/>
          <p:cNvSpPr>
            <a:spLocks noGrp="1"/>
          </p:cNvSpPr>
          <p:nvPr>
            <p:ph type="sldNum" sz="quarter" idx="4"/>
          </p:nvPr>
        </p:nvSpPr>
        <p:spPr/>
        <p:txBody>
          <a:bodyPr/>
          <a:lstStyle/>
          <a:p>
            <a:pPr defTabSz="385754">
              <a:defRPr/>
            </a:pPr>
            <a:fld id="{2F5CCB13-0A32-4557-88E9-079F0C330695}" type="slidenum">
              <a:rPr lang="en-US" kern="0" smtClean="0">
                <a:solidFill>
                  <a:srgbClr val="595959"/>
                </a:solidFill>
              </a:rPr>
              <a:pPr defTabSz="385754">
                <a:defRPr/>
              </a:pPr>
              <a:t>17</a:t>
            </a:fld>
            <a:endParaRPr lang="en-US" kern="0">
              <a:solidFill>
                <a:srgbClr val="595959"/>
              </a:solidFill>
            </a:endParaRPr>
          </a:p>
        </p:txBody>
      </p:sp>
    </p:spTree>
    <p:extLst>
      <p:ext uri="{BB962C8B-B14F-4D97-AF65-F5344CB8AC3E}">
        <p14:creationId xmlns:p14="http://schemas.microsoft.com/office/powerpoint/2010/main" val="3098639980"/>
      </p:ext>
    </p:extLst>
  </p:cSld>
  <p:clrMapOvr>
    <a:masterClrMapping/>
  </p:clrMapOvr>
  <p:transition spd="slow">
    <p:wipe/>
  </p:transition>
  <p:timing/>
</p:sld>
</file>

<file path=ppt/slides/slide170.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1" y="889150"/>
            <a:ext cx="8703425" cy="731837"/>
          </a:xfrm>
        </p:spPr>
        <p:txBody>
          <a:bodyPr>
            <a:noAutofit/>
          </a:bodyPr>
          <a:lstStyle/>
          <a:p>
            <a:r>
              <a:rPr lang="en-US" altLang="zh-TW" sz="2800" smtClean="0"/>
              <a:t>5.2</a:t>
            </a:r>
            <a:r>
              <a:rPr lang="zh-TW" altLang="zh-TW" sz="2800" smtClean="0"/>
              <a:t>十六進</a:t>
            </a:r>
            <a:r>
              <a:rPr lang="zh-TW" altLang="en-US" sz="2800" smtClean="0"/>
              <a:t>位</a:t>
            </a:r>
            <a:r>
              <a:rPr lang="zh-TW" altLang="zh-TW" sz="2800"/>
              <a:t>制數字系統</a:t>
            </a:r>
            <a:r>
              <a:rPr lang="en-US" altLang="zh-TW" sz="2800"/>
              <a:t>-</a:t>
            </a:r>
            <a:r>
              <a:rPr lang="zh-TW" altLang="en-US" sz="2800"/>
              <a:t>十進位制到十六進位制的轉換</a:t>
            </a:r>
          </a:p>
        </p:txBody>
      </p:sp>
      <p:sp>
        <p:nvSpPr>
          <p:cNvPr id="4" name="Content Placeholder 3">
            <a:extLst>
              <a:ext uri="{FF2B5EF4-FFF2-40B4-BE49-F238E27FC236}">
                <a16:creationId xmlns:a16="http://schemas.microsoft.com/office/drawing/2014/main" id="{5B6BDE01-7B44-5940-8AE9-3A778D310F09}"/>
              </a:ext>
            </a:extLst>
          </p:cNvPr>
          <p:cNvSpPr>
            <a:spLocks noGrp="1"/>
          </p:cNvSpPr>
          <p:nvPr>
            <p:ph idx="1"/>
          </p:nvPr>
        </p:nvSpPr>
        <p:spPr>
          <a:xfrm>
            <a:off x="474662" y="1707856"/>
            <a:ext cx="8280057" cy="3571129"/>
          </a:xfrm>
        </p:spPr>
        <p:txBody>
          <a:bodyPr/>
          <a:lstStyle/>
          <a:p>
            <a:pPr algn="l" rtl="0"/>
            <a:r>
              <a:rPr lang="zh-TW" altLang="en-US" sz="1600">
                <a:solidFill>
                  <a:srgbClr val="000000"/>
                </a:solidFill>
              </a:rPr>
              <a:t>請依照下列步驟將十進位制數字轉換為十六進位制</a:t>
            </a:r>
            <a:r>
              <a:rPr lang="zh-TW" altLang="en-US" sz="1600" b="1">
                <a:solidFill>
                  <a:srgbClr val="000000"/>
                </a:solidFill>
              </a:rPr>
              <a:t>值</a:t>
            </a:r>
            <a:r>
              <a:rPr lang="zh-TW" altLang="en-US" sz="1600">
                <a:solidFill>
                  <a:srgbClr val="000000"/>
                </a:solidFill>
              </a:rPr>
              <a:t>：</a:t>
            </a:r>
          </a:p>
          <a:p>
            <a:pPr marL="285743" indent="-285743" algn="l">
              <a:buFont typeface="Arial" panose="020b0604020202020204" pitchFamily="34" charset="0"/>
              <a:buChar char="•"/>
            </a:pPr>
            <a:r>
              <a:rPr lang="zh-TW" altLang="en-US" sz="1600">
                <a:solidFill>
                  <a:srgbClr val="000000"/>
                </a:solidFill>
              </a:rPr>
              <a:t>將十進位制數轉換為 </a:t>
            </a:r>
            <a:r>
              <a:rPr lang="en-US" altLang="zh-TW" sz="1600">
                <a:solidFill>
                  <a:srgbClr val="000000"/>
                </a:solidFill>
              </a:rPr>
              <a:t>8 </a:t>
            </a:r>
            <a:r>
              <a:rPr lang="zh-TW" altLang="en-US" sz="1600">
                <a:solidFill>
                  <a:srgbClr val="000000"/>
                </a:solidFill>
              </a:rPr>
              <a:t>位元的二進位制字串。</a:t>
            </a:r>
          </a:p>
          <a:p>
            <a:pPr marL="285743" indent="-285743" algn="l">
              <a:buFont typeface="Arial" panose="020b0604020202020204" pitchFamily="34" charset="0"/>
              <a:buChar char="•"/>
            </a:pPr>
            <a:r>
              <a:rPr lang="zh-TW" altLang="en-US" sz="1600">
                <a:solidFill>
                  <a:srgbClr val="000000"/>
                </a:solidFill>
              </a:rPr>
              <a:t>從最右邊的位置開始，將二進位字串分成四組。</a:t>
            </a:r>
          </a:p>
          <a:p>
            <a:pPr marL="285743" indent="-285743" algn="l">
              <a:buFont typeface="Arial" panose="020b0604020202020204" pitchFamily="34" charset="0"/>
              <a:buChar char="•"/>
            </a:pPr>
            <a:r>
              <a:rPr lang="zh-TW" altLang="en-US" sz="1600">
                <a:solidFill>
                  <a:srgbClr val="000000"/>
                </a:solidFill>
              </a:rPr>
              <a:t>將每四個二進位制數字轉換為其對等的十六進位制數字。</a:t>
            </a:r>
          </a:p>
          <a:p>
            <a:pPr algn="l"/>
            <a:endParaRPr lang="en-US" sz="1600">
              <a:solidFill>
                <a:srgbClr val="000000"/>
              </a:solidFill>
            </a:endParaRPr>
          </a:p>
          <a:p>
            <a:pPr algn="l" rtl="0"/>
            <a:r>
              <a:rPr lang="zh-TW" altLang="en-US" sz="1600">
                <a:solidFill>
                  <a:srgbClr val="000000"/>
                </a:solidFill>
              </a:rPr>
              <a:t>例如，</a:t>
            </a:r>
            <a:r>
              <a:rPr lang="en-US" altLang="zh-TW" sz="1600">
                <a:solidFill>
                  <a:srgbClr val="000000"/>
                </a:solidFill>
              </a:rPr>
              <a:t>168 </a:t>
            </a:r>
            <a:r>
              <a:rPr lang="zh-TW" altLang="en-US" sz="1600">
                <a:solidFill>
                  <a:srgbClr val="000000"/>
                </a:solidFill>
              </a:rPr>
              <a:t>轉換成十六進位制使用三個步驟的過程。</a:t>
            </a:r>
          </a:p>
          <a:p>
            <a:pPr marL="285743" indent="-285743" algn="l">
              <a:buFont typeface="Arial" panose="020b0604020202020204" pitchFamily="34" charset="0"/>
              <a:buChar char="•"/>
            </a:pPr>
            <a:r>
              <a:rPr lang="en-US" altLang="zh-TW" sz="1600">
                <a:solidFill>
                  <a:srgbClr val="000000"/>
                </a:solidFill>
              </a:rPr>
              <a:t>168</a:t>
            </a:r>
            <a:r>
              <a:rPr lang="zh-TW" altLang="en-US" sz="1600">
                <a:solidFill>
                  <a:srgbClr val="000000"/>
                </a:solidFill>
              </a:rPr>
              <a:t>的二進位制為</a:t>
            </a:r>
            <a:r>
              <a:rPr lang="en-US" altLang="zh-TW" sz="1600">
                <a:solidFill>
                  <a:srgbClr val="000000"/>
                </a:solidFill>
              </a:rPr>
              <a:t>10101000</a:t>
            </a:r>
            <a:r>
              <a:rPr lang="zh-TW" altLang="en-US" sz="1600">
                <a:solidFill>
                  <a:srgbClr val="000000"/>
                </a:solidFill>
              </a:rPr>
              <a:t>。</a:t>
            </a:r>
          </a:p>
          <a:p>
            <a:pPr marL="285743" indent="-285743" algn="l">
              <a:buFont typeface="Arial" panose="020b0604020202020204" pitchFamily="34" charset="0"/>
              <a:buChar char="•"/>
            </a:pPr>
            <a:r>
              <a:rPr lang="en-US" altLang="zh-TW" sz="1600">
                <a:solidFill>
                  <a:srgbClr val="000000"/>
                </a:solidFill>
              </a:rPr>
              <a:t>10101000</a:t>
            </a:r>
            <a:r>
              <a:rPr lang="zh-TW" altLang="en-US" sz="1600">
                <a:solidFill>
                  <a:srgbClr val="000000"/>
                </a:solidFill>
              </a:rPr>
              <a:t>的兩組四個十進位制數字為</a:t>
            </a:r>
            <a:r>
              <a:rPr lang="en-US" altLang="zh-TW" sz="1600">
                <a:solidFill>
                  <a:srgbClr val="000000"/>
                </a:solidFill>
              </a:rPr>
              <a:t>1010</a:t>
            </a:r>
            <a:r>
              <a:rPr lang="zh-TW" altLang="en-US" sz="1600">
                <a:solidFill>
                  <a:srgbClr val="000000"/>
                </a:solidFill>
              </a:rPr>
              <a:t>和</a:t>
            </a:r>
            <a:r>
              <a:rPr lang="en-US" altLang="zh-TW" sz="1600">
                <a:solidFill>
                  <a:srgbClr val="000000"/>
                </a:solidFill>
              </a:rPr>
              <a:t>1000</a:t>
            </a:r>
            <a:r>
              <a:rPr lang="zh-TW" altLang="en-US" sz="1600">
                <a:solidFill>
                  <a:srgbClr val="000000"/>
                </a:solidFill>
              </a:rPr>
              <a:t>。</a:t>
            </a:r>
          </a:p>
          <a:p>
            <a:pPr marL="285743" indent="-285743" algn="l">
              <a:buFont typeface="Arial" panose="020b0604020202020204" pitchFamily="34" charset="0"/>
              <a:buChar char="•"/>
            </a:pPr>
            <a:r>
              <a:rPr lang="en-US" altLang="zh-TW" sz="1600">
                <a:solidFill>
                  <a:srgbClr val="000000"/>
                </a:solidFill>
              </a:rPr>
              <a:t>1010 </a:t>
            </a:r>
            <a:r>
              <a:rPr lang="zh-TW" altLang="en-US" sz="1600">
                <a:solidFill>
                  <a:srgbClr val="000000"/>
                </a:solidFill>
              </a:rPr>
              <a:t>是十六進位制 </a:t>
            </a:r>
            <a:r>
              <a:rPr lang="en-US" altLang="zh-TW" sz="1600">
                <a:solidFill>
                  <a:srgbClr val="000000"/>
                </a:solidFill>
              </a:rPr>
              <a:t>A</a:t>
            </a:r>
            <a:r>
              <a:rPr lang="zh-TW" altLang="en-US" sz="1600">
                <a:solidFill>
                  <a:srgbClr val="000000"/>
                </a:solidFill>
              </a:rPr>
              <a:t>，</a:t>
            </a:r>
            <a:r>
              <a:rPr lang="en-US" altLang="zh-TW" sz="1600">
                <a:solidFill>
                  <a:srgbClr val="000000"/>
                </a:solidFill>
              </a:rPr>
              <a:t>1000 </a:t>
            </a:r>
            <a:r>
              <a:rPr lang="zh-TW" altLang="en-US" sz="1600">
                <a:solidFill>
                  <a:srgbClr val="000000"/>
                </a:solidFill>
              </a:rPr>
              <a:t>是十六進位制 </a:t>
            </a:r>
            <a:r>
              <a:rPr lang="en-US" altLang="zh-TW" sz="1600">
                <a:solidFill>
                  <a:srgbClr val="000000"/>
                </a:solidFill>
              </a:rPr>
              <a:t>8</a:t>
            </a:r>
            <a:r>
              <a:rPr lang="zh-TW" altLang="en-US" sz="1600">
                <a:solidFill>
                  <a:srgbClr val="000000"/>
                </a:solidFill>
              </a:rPr>
              <a:t>，所以 </a:t>
            </a:r>
            <a:r>
              <a:rPr lang="en-US" altLang="zh-TW" sz="1600">
                <a:solidFill>
                  <a:srgbClr val="000000"/>
                </a:solidFill>
              </a:rPr>
              <a:t>168 </a:t>
            </a:r>
            <a:r>
              <a:rPr lang="zh-TW" altLang="en-US" sz="1600">
                <a:solidFill>
                  <a:srgbClr val="000000"/>
                </a:solidFill>
              </a:rPr>
              <a:t>是十六進位制的 </a:t>
            </a:r>
            <a:r>
              <a:rPr lang="en-US" altLang="zh-TW" sz="1600">
                <a:solidFill>
                  <a:srgbClr val="000000"/>
                </a:solidFill>
              </a:rPr>
              <a:t>A8</a:t>
            </a:r>
            <a:r>
              <a:rPr lang="zh-TW" altLang="en-US" sz="1600">
                <a:solidFill>
                  <a:srgbClr val="000000"/>
                </a:solidFill>
              </a:rPr>
              <a:t>。</a:t>
            </a:r>
          </a:p>
          <a:p>
            <a:pPr algn="l"/>
            <a:endParaRPr lang="en-US" sz="1600">
              <a:solidFill>
                <a:srgbClr val="000000"/>
              </a:solidFill>
            </a:endParaRPr>
          </a:p>
        </p:txBody>
      </p:sp>
      <p:sp>
        <p:nvSpPr>
          <p:cNvPr id="2" name="投影片編號版面配置區 1"/>
          <p:cNvSpPr>
            <a:spLocks noGrp="1"/>
          </p:cNvSpPr>
          <p:nvPr>
            <p:ph type="sldNum" sz="quarter" idx="12"/>
          </p:nvPr>
        </p:nvSpPr>
        <p:spPr/>
        <p:txBody>
          <a:bodyPr/>
          <a:lstStyle/>
          <a:p>
            <a:fld id="{4FAB73BC-B049-4115-A692-8D63A059BFB8}" type="slidenum">
              <a:rPr lang="en-US" smtClean="0"/>
              <a:t>170</a:t>
            </a:fld>
            <a:endParaRPr lang="en-US"/>
          </a:p>
        </p:txBody>
      </p:sp>
    </p:spTree>
    <p:extLst>
      <p:ext uri="{BB962C8B-B14F-4D97-AF65-F5344CB8AC3E}">
        <p14:creationId xmlns:p14="http://schemas.microsoft.com/office/powerpoint/2010/main" val="196793981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171.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89150"/>
            <a:ext cx="8345488" cy="731837"/>
          </a:xfrm>
        </p:spPr>
        <p:txBody>
          <a:bodyPr>
            <a:normAutofit fontScale="90000"/>
          </a:bodyPr>
          <a:lstStyle/>
          <a:p>
            <a:r>
              <a:rPr lang="en-US" altLang="zh-TW"/>
              <a:t>5.2</a:t>
            </a:r>
            <a:r>
              <a:rPr lang="zh-TW" altLang="zh-TW" smtClean="0"/>
              <a:t>十六進</a:t>
            </a:r>
            <a:r>
              <a:rPr lang="zh-TW" altLang="en-US" smtClean="0"/>
              <a:t>位</a:t>
            </a:r>
            <a:r>
              <a:rPr lang="zh-TW" altLang="zh-TW"/>
              <a:t>制數字系統</a:t>
            </a:r>
            <a:r>
              <a:rPr lang="en-US" altLang="zh-TW"/>
              <a:t>-</a:t>
            </a:r>
            <a:r>
              <a:rPr lang="zh-TW" altLang="en-US"/>
              <a:t>十六進位制到十進位制轉換</a:t>
            </a:r>
          </a:p>
        </p:txBody>
      </p:sp>
      <p:sp>
        <p:nvSpPr>
          <p:cNvPr id="4" name="Content Placeholder 3">
            <a:extLst>
              <a:ext uri="{FF2B5EF4-FFF2-40B4-BE49-F238E27FC236}">
                <a16:creationId xmlns:a16="http://schemas.microsoft.com/office/drawing/2014/main" id="{5B6BDE01-7B44-5940-8AE9-3A778D310F09}"/>
              </a:ext>
            </a:extLst>
          </p:cNvPr>
          <p:cNvSpPr>
            <a:spLocks noGrp="1"/>
          </p:cNvSpPr>
          <p:nvPr>
            <p:ph idx="1"/>
          </p:nvPr>
        </p:nvSpPr>
        <p:spPr>
          <a:xfrm>
            <a:off x="474662" y="1707856"/>
            <a:ext cx="8280057" cy="3571129"/>
          </a:xfrm>
        </p:spPr>
        <p:txBody>
          <a:bodyPr/>
          <a:lstStyle/>
          <a:p>
            <a:pPr algn="l" rtl="0"/>
            <a:r>
              <a:rPr lang="zh-TW" altLang="en-US" sz="1600">
                <a:solidFill>
                  <a:srgbClr val="000000"/>
                </a:solidFill>
              </a:rPr>
              <a:t>請依照下列步驟將十六進位數字轉換為十進位</a:t>
            </a:r>
            <a:r>
              <a:rPr lang="zh-TW" altLang="en-US" sz="1600" b="1">
                <a:solidFill>
                  <a:srgbClr val="000000"/>
                </a:solidFill>
              </a:rPr>
              <a:t>值</a:t>
            </a:r>
            <a:r>
              <a:rPr lang="zh-TW" altLang="en-US" sz="1600">
                <a:solidFill>
                  <a:srgbClr val="000000"/>
                </a:solidFill>
              </a:rPr>
              <a:t>：</a:t>
            </a:r>
          </a:p>
          <a:p>
            <a:pPr marL="342892" indent="-342892" algn="l">
              <a:buFont typeface="Arial" panose="020b0604020202020204" pitchFamily="34" charset="0"/>
              <a:buChar char="•"/>
            </a:pPr>
            <a:r>
              <a:rPr lang="zh-TW" altLang="en-US" sz="1600">
                <a:solidFill>
                  <a:srgbClr val="000000"/>
                </a:solidFill>
              </a:rPr>
              <a:t>將十六進位制數字轉換為 </a:t>
            </a:r>
            <a:r>
              <a:rPr lang="en-US" altLang="zh-TW" sz="1600">
                <a:solidFill>
                  <a:srgbClr val="000000"/>
                </a:solidFill>
              </a:rPr>
              <a:t>4 </a:t>
            </a:r>
            <a:r>
              <a:rPr lang="zh-TW" altLang="en-US" sz="1600">
                <a:solidFill>
                  <a:srgbClr val="000000"/>
                </a:solidFill>
              </a:rPr>
              <a:t>位二進位制字串。</a:t>
            </a:r>
          </a:p>
          <a:p>
            <a:pPr marL="342892" indent="-342892" algn="l">
              <a:buFont typeface="Arial" panose="020b0604020202020204" pitchFamily="34" charset="0"/>
              <a:buChar char="•"/>
            </a:pPr>
            <a:r>
              <a:rPr lang="zh-TW" altLang="en-US" sz="1600">
                <a:solidFill>
                  <a:srgbClr val="000000"/>
                </a:solidFill>
              </a:rPr>
              <a:t>從最右邊的位置開始創建 </a:t>
            </a:r>
            <a:r>
              <a:rPr lang="en-US" altLang="zh-TW" sz="1600">
                <a:solidFill>
                  <a:srgbClr val="000000"/>
                </a:solidFill>
              </a:rPr>
              <a:t>8 </a:t>
            </a:r>
            <a:r>
              <a:rPr lang="zh-TW" altLang="en-US" sz="1600">
                <a:solidFill>
                  <a:srgbClr val="000000"/>
                </a:solidFill>
              </a:rPr>
              <a:t>位元二進位制分組。</a:t>
            </a:r>
          </a:p>
          <a:p>
            <a:pPr marL="342892" indent="-342892" algn="l">
              <a:buFont typeface="Arial" panose="020b0604020202020204" pitchFamily="34" charset="0"/>
              <a:buChar char="•"/>
            </a:pPr>
            <a:r>
              <a:rPr lang="zh-TW" altLang="en-US" sz="1600">
                <a:solidFill>
                  <a:srgbClr val="000000"/>
                </a:solidFill>
              </a:rPr>
              <a:t>將每個 </a:t>
            </a:r>
            <a:r>
              <a:rPr lang="en-US" altLang="zh-TW" sz="1600">
                <a:solidFill>
                  <a:srgbClr val="000000"/>
                </a:solidFill>
              </a:rPr>
              <a:t>8 </a:t>
            </a:r>
            <a:r>
              <a:rPr lang="zh-TW" altLang="en-US" sz="1600">
                <a:solidFill>
                  <a:srgbClr val="000000"/>
                </a:solidFill>
              </a:rPr>
              <a:t>位元二進位制分組轉換為它們的等效十進位制數字。</a:t>
            </a:r>
          </a:p>
          <a:p>
            <a:pPr algn="l"/>
            <a:endParaRPr lang="en-US" sz="1600">
              <a:solidFill>
                <a:srgbClr val="000000"/>
              </a:solidFill>
            </a:endParaRPr>
          </a:p>
          <a:p>
            <a:pPr algn="l" rtl="0"/>
            <a:r>
              <a:rPr lang="zh-TW" altLang="en-US" sz="1600">
                <a:solidFill>
                  <a:srgbClr val="000000"/>
                </a:solidFill>
              </a:rPr>
              <a:t>例如，</a:t>
            </a:r>
            <a:r>
              <a:rPr lang="en-US" altLang="zh-TW" sz="1600">
                <a:solidFill>
                  <a:srgbClr val="000000"/>
                </a:solidFill>
              </a:rPr>
              <a:t>D2 </a:t>
            </a:r>
            <a:r>
              <a:rPr lang="zh-TW" altLang="en-US" sz="1600">
                <a:solidFill>
                  <a:srgbClr val="000000"/>
                </a:solidFill>
              </a:rPr>
              <a:t>使用三個步驟的過程轉換成十進位：</a:t>
            </a:r>
          </a:p>
          <a:p>
            <a:pPr marL="342892" indent="-342892" algn="l">
              <a:buFont typeface="Arial" panose="020b0604020202020204" pitchFamily="34" charset="0"/>
              <a:buChar char="•"/>
            </a:pPr>
            <a:r>
              <a:rPr lang="en-US" altLang="zh-TW" sz="1600">
                <a:solidFill>
                  <a:srgbClr val="000000"/>
                </a:solidFill>
              </a:rPr>
              <a:t>4 </a:t>
            </a:r>
            <a:r>
              <a:rPr lang="zh-TW" altLang="en-US" sz="1600">
                <a:solidFill>
                  <a:srgbClr val="000000"/>
                </a:solidFill>
              </a:rPr>
              <a:t>位元二進位制字串中的 </a:t>
            </a:r>
            <a:r>
              <a:rPr lang="en-US" altLang="zh-TW" sz="1600">
                <a:solidFill>
                  <a:srgbClr val="000000"/>
                </a:solidFill>
              </a:rPr>
              <a:t>D2 </a:t>
            </a:r>
            <a:r>
              <a:rPr lang="zh-TW" altLang="en-US" sz="1600">
                <a:solidFill>
                  <a:srgbClr val="000000"/>
                </a:solidFill>
              </a:rPr>
              <a:t>是 </a:t>
            </a:r>
            <a:r>
              <a:rPr lang="en-US" altLang="zh-TW" sz="1600">
                <a:solidFill>
                  <a:srgbClr val="000000"/>
                </a:solidFill>
              </a:rPr>
              <a:t>1110 </a:t>
            </a:r>
            <a:r>
              <a:rPr lang="zh-TW" altLang="en-US" sz="1600">
                <a:solidFill>
                  <a:srgbClr val="000000"/>
                </a:solidFill>
              </a:rPr>
              <a:t>和 </a:t>
            </a:r>
            <a:r>
              <a:rPr lang="en-US" altLang="zh-TW" sz="1600">
                <a:solidFill>
                  <a:srgbClr val="000000"/>
                </a:solidFill>
              </a:rPr>
              <a:t>0010</a:t>
            </a:r>
            <a:r>
              <a:rPr lang="zh-TW" altLang="en-US" sz="1600">
                <a:solidFill>
                  <a:srgbClr val="000000"/>
                </a:solidFill>
              </a:rPr>
              <a:t>。</a:t>
            </a:r>
          </a:p>
          <a:p>
            <a:pPr marL="342892" indent="-342892" algn="l">
              <a:buFont typeface="Arial" panose="020b0604020202020204" pitchFamily="34" charset="0"/>
              <a:buChar char="•"/>
            </a:pPr>
            <a:r>
              <a:rPr lang="zh-TW" altLang="en-US" sz="1600">
                <a:solidFill>
                  <a:srgbClr val="000000"/>
                </a:solidFill>
              </a:rPr>
              <a:t>在一個 </a:t>
            </a:r>
            <a:r>
              <a:rPr lang="en-US" altLang="zh-TW" sz="1600">
                <a:solidFill>
                  <a:srgbClr val="000000"/>
                </a:solidFill>
              </a:rPr>
              <a:t>8 </a:t>
            </a:r>
            <a:r>
              <a:rPr lang="zh-TW" altLang="en-US" sz="1600">
                <a:solidFill>
                  <a:srgbClr val="000000"/>
                </a:solidFill>
              </a:rPr>
              <a:t>位元分組中，</a:t>
            </a:r>
            <a:r>
              <a:rPr lang="en-US" altLang="zh-TW" sz="1600">
                <a:solidFill>
                  <a:srgbClr val="000000"/>
                </a:solidFill>
              </a:rPr>
              <a:t>1110 </a:t>
            </a:r>
            <a:r>
              <a:rPr lang="zh-TW" altLang="en-US" sz="1600">
                <a:solidFill>
                  <a:srgbClr val="000000"/>
                </a:solidFill>
              </a:rPr>
              <a:t>和 </a:t>
            </a:r>
            <a:r>
              <a:rPr lang="en-US" altLang="zh-TW" sz="1600">
                <a:solidFill>
                  <a:srgbClr val="000000"/>
                </a:solidFill>
              </a:rPr>
              <a:t>0010 </a:t>
            </a:r>
            <a:r>
              <a:rPr lang="zh-TW" altLang="en-US" sz="1600">
                <a:solidFill>
                  <a:srgbClr val="000000"/>
                </a:solidFill>
              </a:rPr>
              <a:t>是 </a:t>
            </a:r>
            <a:r>
              <a:rPr lang="en-US" altLang="zh-TW" sz="1600">
                <a:solidFill>
                  <a:srgbClr val="000000"/>
                </a:solidFill>
              </a:rPr>
              <a:t>11100010</a:t>
            </a:r>
            <a:r>
              <a:rPr lang="zh-TW" altLang="en-US" sz="1600">
                <a:solidFill>
                  <a:srgbClr val="000000"/>
                </a:solidFill>
              </a:rPr>
              <a:t>。</a:t>
            </a:r>
          </a:p>
          <a:p>
            <a:pPr marL="342892" indent="-342892" algn="l">
              <a:buFont typeface="Arial" panose="020b0604020202020204" pitchFamily="34" charset="0"/>
              <a:buChar char="•"/>
            </a:pPr>
            <a:r>
              <a:rPr lang="zh-TW" altLang="en-US" sz="1600">
                <a:solidFill>
                  <a:srgbClr val="000000"/>
                </a:solidFill>
              </a:rPr>
              <a:t>二進位制的 </a:t>
            </a:r>
            <a:r>
              <a:rPr lang="en-US" altLang="zh-TW" sz="1600">
                <a:solidFill>
                  <a:srgbClr val="000000"/>
                </a:solidFill>
              </a:rPr>
              <a:t>11100010 </a:t>
            </a:r>
            <a:r>
              <a:rPr lang="zh-TW" altLang="en-US" sz="1600">
                <a:solidFill>
                  <a:srgbClr val="000000"/>
                </a:solidFill>
              </a:rPr>
              <a:t>相當於十進位制的 </a:t>
            </a:r>
            <a:r>
              <a:rPr lang="en-US" altLang="zh-TW" sz="1600">
                <a:solidFill>
                  <a:srgbClr val="000000"/>
                </a:solidFill>
              </a:rPr>
              <a:t>210</a:t>
            </a:r>
            <a:r>
              <a:rPr lang="zh-TW" altLang="en-US" sz="1600">
                <a:solidFill>
                  <a:srgbClr val="000000"/>
                </a:solidFill>
              </a:rPr>
              <a:t>，所以 </a:t>
            </a:r>
            <a:r>
              <a:rPr lang="en-US" altLang="zh-TW" sz="1600">
                <a:solidFill>
                  <a:srgbClr val="000000"/>
                </a:solidFill>
              </a:rPr>
              <a:t>D2 </a:t>
            </a:r>
            <a:r>
              <a:rPr lang="zh-TW" altLang="en-US" sz="1600">
                <a:solidFill>
                  <a:srgbClr val="000000"/>
                </a:solidFill>
              </a:rPr>
              <a:t>是 </a:t>
            </a:r>
            <a:r>
              <a:rPr lang="en-US" altLang="zh-TW" sz="1600">
                <a:solidFill>
                  <a:srgbClr val="000000"/>
                </a:solidFill>
              </a:rPr>
              <a:t>210 </a:t>
            </a:r>
            <a:r>
              <a:rPr lang="zh-TW" altLang="en-US" sz="1600">
                <a:solidFill>
                  <a:srgbClr val="000000"/>
                </a:solidFill>
              </a:rPr>
              <a:t>是十進位制</a:t>
            </a:r>
          </a:p>
        </p:txBody>
      </p:sp>
      <p:sp>
        <p:nvSpPr>
          <p:cNvPr id="2" name="投影片編號版面配置區 1"/>
          <p:cNvSpPr>
            <a:spLocks noGrp="1"/>
          </p:cNvSpPr>
          <p:nvPr>
            <p:ph type="sldNum" sz="quarter" idx="12"/>
          </p:nvPr>
        </p:nvSpPr>
        <p:spPr/>
        <p:txBody>
          <a:bodyPr/>
          <a:lstStyle/>
          <a:p>
            <a:fld id="{4FAB73BC-B049-4115-A692-8D63A059BFB8}" type="slidenum">
              <a:rPr lang="en-US" smtClean="0"/>
              <a:t>171</a:t>
            </a:fld>
            <a:endParaRPr lang="en-US"/>
          </a:p>
        </p:txBody>
      </p:sp>
    </p:spTree>
    <p:extLst>
      <p:ext uri="{BB962C8B-B14F-4D97-AF65-F5344CB8AC3E}">
        <p14:creationId xmlns:p14="http://schemas.microsoft.com/office/powerpoint/2010/main" val="138782649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172.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1505" name="Rectangle 2"/>
          <p:cNvSpPr>
            <a:spLocks noGrp="1" noChangeArrowheads="1"/>
          </p:cNvSpPr>
          <p:nvPr>
            <p:ph type="title"/>
          </p:nvPr>
        </p:nvSpPr>
        <p:spPr>
          <a:xfrm>
            <a:off x="1" y="898643"/>
            <a:ext cx="9144000" cy="463605"/>
          </a:xfrm>
        </p:spPr>
        <p:txBody>
          <a:bodyPr>
            <a:normAutofit/>
          </a:bodyPr>
          <a:lstStyle/>
          <a:p>
            <a:pPr rtl="0"/>
            <a:r>
              <a:rPr lang="en-US" altLang="zh-TW" smtClean="0">
                <a:latin typeface="Arial"/>
              </a:rPr>
              <a:t>5.3</a:t>
            </a:r>
            <a:r>
              <a:rPr lang="zh-TW" smtClean="0">
                <a:latin typeface="Arial"/>
              </a:rPr>
              <a:t>我</a:t>
            </a:r>
            <a:r>
              <a:rPr lang="zh-TW">
                <a:latin typeface="Arial"/>
              </a:rPr>
              <a:t>在本單元中學到了什麼?</a:t>
            </a:r>
          </a:p>
        </p:txBody>
      </p:sp>
      <p:sp>
        <p:nvSpPr>
          <p:cNvPr id="2" name="Content Placeholder 1">
            <a:extLst>
              <a:ext uri="{FF2B5EF4-FFF2-40B4-BE49-F238E27FC236}">
                <a16:creationId xmlns:a16="http://schemas.microsoft.com/office/drawing/2014/main" id="{BAC22E0C-A8B9-7D4B-BC8E-95F5947642E5}"/>
              </a:ext>
            </a:extLst>
          </p:cNvPr>
          <p:cNvSpPr>
            <a:spLocks noGrp="1"/>
          </p:cNvSpPr>
          <p:nvPr>
            <p:ph idx="1"/>
          </p:nvPr>
        </p:nvSpPr>
        <p:spPr>
          <a:xfrm>
            <a:off x="644979" y="1293748"/>
            <a:ext cx="7678763" cy="4155319"/>
          </a:xfrm>
        </p:spPr>
        <p:txBody>
          <a:bodyPr>
            <a:normAutofit lnSpcReduction="10000"/>
          </a:bodyPr>
          <a:lstStyle/>
          <a:p>
            <a:pPr marL="115884" indent="-285743">
              <a:spcBef>
                <a:spcPct val="0"/>
              </a:spcBef>
              <a:spcAft>
                <a:spcPct val="0"/>
              </a:spcAft>
              <a:buFont typeface="Arial" panose="020b0604020202020204" pitchFamily="34" charset="0"/>
              <a:buChar char="•"/>
            </a:pPr>
            <a:r>
              <a:rPr lang="zh-TW" smtClean="0"/>
              <a:t>二進</a:t>
            </a:r>
            <a:r>
              <a:rPr lang="zh-TW" altLang="en-US" smtClean="0"/>
              <a:t>位</a:t>
            </a:r>
            <a:r>
              <a:rPr lang="zh-TW" smtClean="0"/>
              <a:t>制</a:t>
            </a:r>
            <a:r>
              <a:rPr lang="zh-TW"/>
              <a:t>是一個基本的兩個數字系統，由數字 0 和 1，稱為位元。</a:t>
            </a:r>
          </a:p>
          <a:p>
            <a:pPr marL="115884" indent="-285743">
              <a:spcBef>
                <a:spcPct val="0"/>
              </a:spcBef>
              <a:spcAft>
                <a:spcPct val="0"/>
              </a:spcAft>
              <a:buFont typeface="Arial" panose="020b0604020202020204" pitchFamily="34" charset="0"/>
              <a:buChar char="•"/>
            </a:pPr>
            <a:r>
              <a:rPr lang="zh-TW" smtClean="0"/>
              <a:t>十進</a:t>
            </a:r>
            <a:r>
              <a:rPr lang="zh-TW" altLang="en-US" smtClean="0"/>
              <a:t>位</a:t>
            </a:r>
            <a:r>
              <a:rPr lang="zh-TW" smtClean="0"/>
              <a:t>制</a:t>
            </a:r>
            <a:r>
              <a:rPr lang="zh-TW"/>
              <a:t>是一個</a:t>
            </a:r>
            <a:r>
              <a:rPr lang="zh-TW" smtClean="0"/>
              <a:t>十進</a:t>
            </a:r>
            <a:r>
              <a:rPr lang="zh-TW" altLang="en-US" smtClean="0"/>
              <a:t>位</a:t>
            </a:r>
            <a:r>
              <a:rPr lang="zh-TW" smtClean="0"/>
              <a:t>制</a:t>
            </a:r>
            <a:r>
              <a:rPr lang="zh-TW"/>
              <a:t>的數字系統，由數字0到9組成。</a:t>
            </a:r>
          </a:p>
          <a:p>
            <a:pPr marL="115884" indent="-285743">
              <a:spcBef>
                <a:spcPct val="0"/>
              </a:spcBef>
              <a:spcAft>
                <a:spcPct val="0"/>
              </a:spcAft>
              <a:buFont typeface="Arial" panose="020b0604020202020204" pitchFamily="34" charset="0"/>
              <a:buChar char="•"/>
            </a:pPr>
            <a:r>
              <a:rPr lang="zh-TW" smtClean="0"/>
              <a:t>二進</a:t>
            </a:r>
            <a:r>
              <a:rPr lang="zh-TW" altLang="en-US" smtClean="0"/>
              <a:t>位</a:t>
            </a:r>
            <a:r>
              <a:rPr lang="zh-TW" smtClean="0"/>
              <a:t>制</a:t>
            </a:r>
            <a:r>
              <a:rPr lang="zh-TW"/>
              <a:t>是主機，服務器和</a:t>
            </a:r>
            <a:r>
              <a:rPr lang="zh-TW" smtClean="0"/>
              <a:t>網</a:t>
            </a:r>
            <a:r>
              <a:rPr lang="zh-TW" altLang="en-US" smtClean="0"/>
              <a:t>路</a:t>
            </a:r>
            <a:r>
              <a:rPr lang="zh-TW" smtClean="0"/>
              <a:t>設備</a:t>
            </a:r>
            <a:r>
              <a:rPr lang="zh-TW"/>
              <a:t>用於識別對方的東西。</a:t>
            </a:r>
          </a:p>
          <a:p>
            <a:pPr marL="115884" indent="-285743">
              <a:spcBef>
                <a:spcPct val="0"/>
              </a:spcBef>
              <a:spcAft>
                <a:spcPct val="0"/>
              </a:spcAft>
              <a:buFont typeface="Arial" panose="020b0604020202020204" pitchFamily="34" charset="0"/>
              <a:buChar char="•"/>
            </a:pPr>
            <a:r>
              <a:rPr lang="zh-TW" smtClean="0"/>
              <a:t>十六進</a:t>
            </a:r>
            <a:r>
              <a:rPr lang="zh-TW" altLang="en-US" smtClean="0"/>
              <a:t>位</a:t>
            </a:r>
            <a:r>
              <a:rPr lang="zh-TW" smtClean="0"/>
              <a:t>制</a:t>
            </a:r>
            <a:r>
              <a:rPr lang="zh-TW"/>
              <a:t>是一個基數十六數字系統，由數字 0 到 9 和字母 A 到 F 組成。</a:t>
            </a:r>
          </a:p>
          <a:p>
            <a:pPr marL="115884" indent="-285743">
              <a:spcBef>
                <a:spcPct val="0"/>
              </a:spcBef>
              <a:spcAft>
                <a:spcPct val="0"/>
              </a:spcAft>
              <a:buFont typeface="Arial" panose="020b0604020202020204" pitchFamily="34" charset="0"/>
              <a:buChar char="•"/>
            </a:pPr>
            <a:r>
              <a:rPr lang="zh-TW" smtClean="0"/>
              <a:t>十六進</a:t>
            </a:r>
            <a:r>
              <a:rPr lang="zh-TW" altLang="en-US" smtClean="0"/>
              <a:t>位</a:t>
            </a:r>
            <a:r>
              <a:rPr lang="zh-TW" smtClean="0"/>
              <a:t>制</a:t>
            </a:r>
            <a:r>
              <a:rPr lang="zh-TW"/>
              <a:t>用於表示 IPv6 </a:t>
            </a:r>
            <a:r>
              <a:rPr lang="zh-TW" altLang="en-US" smtClean="0"/>
              <a:t>位</a:t>
            </a:r>
            <a:r>
              <a:rPr lang="zh-TW" smtClean="0"/>
              <a:t>址</a:t>
            </a:r>
            <a:r>
              <a:rPr lang="zh-TW"/>
              <a:t>和 MAC </a:t>
            </a:r>
            <a:r>
              <a:rPr lang="zh-TW" altLang="en-US" smtClean="0"/>
              <a:t>位</a:t>
            </a:r>
            <a:r>
              <a:rPr lang="zh-TW" smtClean="0"/>
              <a:t>址</a:t>
            </a:r>
            <a:r>
              <a:rPr lang="zh-TW"/>
              <a:t>。</a:t>
            </a:r>
          </a:p>
          <a:p>
            <a:pPr marL="115884" indent="-285743">
              <a:spcBef>
                <a:spcPct val="0"/>
              </a:spcBef>
              <a:spcAft>
                <a:spcPct val="0"/>
              </a:spcAft>
              <a:buFont typeface="Arial" panose="020b0604020202020204" pitchFamily="34" charset="0"/>
              <a:buChar char="•"/>
            </a:pPr>
            <a:r>
              <a:rPr lang="zh-TW"/>
              <a:t>IPv6 </a:t>
            </a:r>
            <a:r>
              <a:rPr lang="zh-TW" altLang="en-US" smtClean="0"/>
              <a:t>位</a:t>
            </a:r>
            <a:r>
              <a:rPr lang="zh-TW" smtClean="0"/>
              <a:t>址</a:t>
            </a:r>
            <a:r>
              <a:rPr lang="zh-TW"/>
              <a:t>是 128 </a:t>
            </a:r>
            <a:r>
              <a:rPr lang="zh-TW" smtClean="0"/>
              <a:t>位</a:t>
            </a:r>
            <a:r>
              <a:rPr lang="zh-TW" altLang="en-US"/>
              <a:t>元</a:t>
            </a:r>
            <a:r>
              <a:rPr lang="zh-TW" smtClean="0"/>
              <a:t>長</a:t>
            </a:r>
            <a:r>
              <a:rPr lang="zh-TW"/>
              <a:t>，每 4 位元由</a:t>
            </a:r>
            <a:r>
              <a:rPr lang="zh-TW" smtClean="0"/>
              <a:t>十六進</a:t>
            </a:r>
            <a:r>
              <a:rPr lang="zh-TW" altLang="en-US" smtClean="0"/>
              <a:t>位</a:t>
            </a:r>
            <a:r>
              <a:rPr lang="zh-TW" smtClean="0"/>
              <a:t>制</a:t>
            </a:r>
            <a:r>
              <a:rPr lang="zh-TW"/>
              <a:t>數字表示，總共 32 位元</a:t>
            </a:r>
            <a:r>
              <a:rPr lang="zh-TW" smtClean="0"/>
              <a:t>十六進</a:t>
            </a:r>
            <a:r>
              <a:rPr lang="zh-TW" altLang="en-US" smtClean="0"/>
              <a:t>位</a:t>
            </a:r>
            <a:r>
              <a:rPr lang="zh-TW" smtClean="0"/>
              <a:t>制</a:t>
            </a:r>
            <a:r>
              <a:rPr lang="zh-TW"/>
              <a:t>數字。</a:t>
            </a:r>
          </a:p>
          <a:p>
            <a:pPr marL="115884" indent="-285743">
              <a:spcBef>
                <a:spcPct val="0"/>
              </a:spcBef>
              <a:spcAft>
                <a:spcPct val="0"/>
              </a:spcAft>
              <a:buFont typeface="Arial" panose="020b0604020202020204" pitchFamily="34" charset="0"/>
              <a:buChar char="•"/>
            </a:pPr>
            <a:r>
              <a:rPr lang="zh-TW"/>
              <a:t>若要將十六進位轉換為十進位，您必須先將十六進位轉換為二進位，然後將二進位轉換為十進位。</a:t>
            </a:r>
          </a:p>
          <a:p>
            <a:pPr marL="115884" indent="-285743">
              <a:spcBef>
                <a:spcPct val="0"/>
              </a:spcBef>
              <a:spcAft>
                <a:spcPct val="0"/>
              </a:spcAft>
              <a:buFont typeface="Arial" panose="020b0604020202020204" pitchFamily="34" charset="0"/>
              <a:buChar char="•"/>
            </a:pPr>
            <a:r>
              <a:rPr lang="zh-TW"/>
              <a:t>若要將十進位轉換為十六進位，您必須先將十進位轉換為二進位，然後將二進位轉換為十六進位。</a:t>
            </a:r>
          </a:p>
        </p:txBody>
      </p:sp>
      <p:sp>
        <p:nvSpPr>
          <p:cNvPr id="3" name="投影片編號版面配置區 2"/>
          <p:cNvSpPr>
            <a:spLocks noGrp="1"/>
          </p:cNvSpPr>
          <p:nvPr>
            <p:ph type="sldNum" sz="quarter" idx="4"/>
          </p:nvPr>
        </p:nvSpPr>
        <p:spPr/>
        <p:txBody>
          <a:bodyPr/>
          <a:lstStyle/>
          <a:p>
            <a:pPr defTabSz="385754">
              <a:defRPr/>
            </a:pPr>
            <a:fld id="{2F5CCB13-0A32-4557-88E9-079F0C330695}" type="slidenum">
              <a:rPr lang="en-US" kern="0" smtClean="0">
                <a:solidFill>
                  <a:srgbClr val="595959"/>
                </a:solidFill>
              </a:rPr>
              <a:pPr defTabSz="385754">
                <a:defRPr/>
              </a:pPr>
              <a:t>172</a:t>
            </a:fld>
            <a:endParaRPr lang="en-US" kern="0">
              <a:solidFill>
                <a:srgbClr val="595959"/>
              </a:solidFill>
            </a:endParaRPr>
          </a:p>
        </p:txBody>
      </p:sp>
    </p:spTree>
    <p:custDataLst>
      <p:tags r:id="rId3"/>
    </p:custDataLst>
    <p:extLst>
      <p:ext uri="{BB962C8B-B14F-4D97-AF65-F5344CB8AC3E}">
        <p14:creationId xmlns:p14="http://schemas.microsoft.com/office/powerpoint/2010/main" val="464431095"/>
      </p:ext>
    </p:extLst>
  </p:cSld>
  <p:clrMapOvr>
    <a:masterClrMapping/>
  </p:clrMapOvr>
  <p:transition spd="slow">
    <p:wipe/>
  </p:transition>
  <p:timing/>
</p:sld>
</file>

<file path=ppt/slides/slide173.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6" name="Title 5"/>
          <p:cNvSpPr>
            <a:spLocks noGrp="1"/>
          </p:cNvSpPr>
          <p:nvPr>
            <p:ph type="ctrTitle"/>
          </p:nvPr>
        </p:nvSpPr>
        <p:spPr>
          <a:xfrm>
            <a:off x="685800" y="2330452"/>
            <a:ext cx="7772400" cy="1470025"/>
          </a:xfrm>
        </p:spPr>
        <p:txBody>
          <a:bodyPr>
            <a:noAutofit/>
          </a:bodyPr>
          <a:lstStyle/>
          <a:p>
            <a:r>
              <a:rPr lang="zh-TW" altLang="en-US" sz="5000" smtClean="0">
                <a:solidFill>
                  <a:schemeClr val="tx1"/>
                </a:solidFill>
              </a:rPr>
              <a:t>第六章</a:t>
            </a:r>
            <a:br>
              <a:rPr lang="en-US" altLang="zh-TW" sz="5000" smtClean="0">
                <a:solidFill>
                  <a:schemeClr val="tx1"/>
                </a:solidFill>
              </a:rPr>
            </a:br>
            <a:br>
              <a:rPr lang="en-US" altLang="zh-TW" sz="5000">
                <a:solidFill>
                  <a:schemeClr val="tx1"/>
                </a:solidFill>
              </a:rPr>
            </a:br>
            <a:r>
              <a:rPr lang="zh-TW" sz="5000" smtClean="0">
                <a:solidFill>
                  <a:schemeClr val="tx1"/>
                </a:solidFill>
              </a:rPr>
              <a:t>資料</a:t>
            </a:r>
            <a:r>
              <a:rPr lang="zh-TW" sz="5000">
                <a:solidFill>
                  <a:schemeClr val="tx1"/>
                </a:solidFill>
              </a:rPr>
              <a:t>連結層</a:t>
            </a:r>
          </a:p>
        </p:txBody>
      </p:sp>
      <p:sp>
        <p:nvSpPr>
          <p:cNvPr id="7" name="Subtitle 6"/>
          <p:cNvSpPr>
            <a:spLocks noGrp="1"/>
          </p:cNvSpPr>
          <p:nvPr>
            <p:ph type="subTitle" idx="1"/>
          </p:nvPr>
        </p:nvSpPr>
        <p:spPr/>
        <p:txBody>
          <a:bodyPr/>
          <a:lstStyle/>
          <a:p>
            <a:pPr rtl="0"/>
            <a:r>
              <a:rPr lang="zh-TW">
                <a:solidFill>
                  <a:schemeClr val="accent5">
                    <a:lumMod val="40000"/>
                    <a:lumOff val="60000"/>
                  </a:schemeClr>
                </a:solidFill>
              </a:rPr>
              <a:t>歡迎來到網路簡介 7.0 版 (ITN)</a:t>
            </a:r>
          </a:p>
          <a:p>
            <a:endParaRPr lang="en-US"/>
          </a:p>
        </p:txBody>
      </p:sp>
      <p:sp>
        <p:nvSpPr>
          <p:cNvPr id="2" name="投影片編號版面配置區 1"/>
          <p:cNvSpPr>
            <a:spLocks noGrp="1"/>
          </p:cNvSpPr>
          <p:nvPr>
            <p:ph type="sldNum" sz="quarter" idx="12"/>
          </p:nvPr>
        </p:nvSpPr>
        <p:spPr/>
        <p:txBody>
          <a:bodyPr/>
          <a:lstStyle/>
          <a:p>
            <a:fld id="{38C68405-D8B3-49C2-9037-9F8C36DB7603}" type="slidenum">
              <a:rPr lang="en-US" altLang="zh-TW" smtClean="0"/>
              <a:t>173</a:t>
            </a:fld>
            <a:endParaRPr lang="en-US" altLang="zh-TW"/>
          </a:p>
        </p:txBody>
      </p:sp>
    </p:spTree>
    <p:custDataLst>
      <p:tags r:id="rId3"/>
    </p:custDataLst>
    <p:extLst>
      <p:ext uri="{BB962C8B-B14F-4D97-AF65-F5344CB8AC3E}">
        <p14:creationId xmlns:p14="http://schemas.microsoft.com/office/powerpoint/2010/main" val="81458201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sld>
</file>

<file path=ppt/slides/slide174.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098" name="Rectangle 33"/>
          <p:cNvSpPr>
            <a:spLocks noGrp="1" noChangeArrowheads="1"/>
          </p:cNvSpPr>
          <p:nvPr>
            <p:ph type="title"/>
          </p:nvPr>
        </p:nvSpPr>
        <p:spPr/>
        <p:txBody>
          <a:bodyPr>
            <a:normAutofit/>
          </a:bodyPr>
          <a:lstStyle/>
          <a:p>
            <a:pPr rtl="0" eaLnBrk="1" hangingPunct="1"/>
            <a:r>
              <a:rPr lang="zh-TW" altLang="en-US" sz="4000"/>
              <a:t>模組概要</a:t>
            </a:r>
          </a:p>
        </p:txBody>
      </p:sp>
      <p:sp>
        <p:nvSpPr>
          <p:cNvPr id="3" name="Rectangle 1">
            <a:extLst>
              <a:ext uri="{FF2B5EF4-FFF2-40B4-BE49-F238E27FC236}">
                <a16:creationId xmlns:a16="http://schemas.microsoft.com/office/drawing/2014/main" id="{B5758CB9-E7D6-4639-ACDC-3F86DC2D2F72}"/>
              </a:ext>
            </a:extLst>
          </p:cNvPr>
          <p:cNvSpPr>
            <a:spLocks noChangeArrowheads="1"/>
          </p:cNvSpPr>
          <p:nvPr/>
        </p:nvSpPr>
        <p:spPr bwMode="auto">
          <a:xfrm>
            <a:off x="364512" y="1494339"/>
            <a:ext cx="8012573"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defTabSz="914378" eaLnBrk="0" fontAlgn="base" hangingPunct="0">
              <a:spcBef>
                <a:spcPct val="0"/>
              </a:spcBef>
              <a:spcAft>
                <a:spcPct val="0"/>
              </a:spcAft>
            </a:pPr>
            <a:r>
              <a:rPr lang="zh-TW" altLang="en-US" sz="2400" b="1">
                <a:latin typeface="Times New Roman" panose="02020603050405020304" pitchFamily="18" charset="0"/>
                <a:ea typeface="標楷體" panose="03000509000000000000" pitchFamily="65" charset="-120"/>
                <a:cs typeface="Calibri" panose="020f0502020204030204" pitchFamily="34" charset="0"/>
              </a:rPr>
              <a:t>模組標題</a:t>
            </a:r>
            <a:r>
              <a:rPr lang="zh-TW" altLang="en-US" sz="2400" b="1" smtClean="0">
                <a:latin typeface="Times New Roman" panose="02020603050405020304" pitchFamily="18" charset="0"/>
                <a:ea typeface="標楷體" panose="03000509000000000000" pitchFamily="65" charset="-120"/>
                <a:cs typeface="Calibri" panose="020f0502020204030204" pitchFamily="34" charset="0"/>
              </a:rPr>
              <a:t>：</a:t>
            </a:r>
            <a:r>
              <a:rPr lang="zh-TW" altLang="en-US" sz="2400" smtClean="0">
                <a:latin typeface="Times New Roman" panose="02020603050405020304" pitchFamily="18" charset="0"/>
                <a:ea typeface="標楷體" panose="03000509000000000000" pitchFamily="65" charset="-120"/>
                <a:cs typeface="Calibri" panose="020f0502020204030204" pitchFamily="34" charset="0"/>
              </a:rPr>
              <a:t>資料</a:t>
            </a:r>
            <a:r>
              <a:rPr lang="zh-TW" altLang="en-US" sz="2400">
                <a:latin typeface="Times New Roman" panose="02020603050405020304" pitchFamily="18" charset="0"/>
                <a:ea typeface="標楷體" panose="03000509000000000000" pitchFamily="65" charset="-120"/>
                <a:cs typeface="Calibri" panose="020f0502020204030204" pitchFamily="34" charset="0"/>
              </a:rPr>
              <a:t>連結層</a:t>
            </a:r>
          </a:p>
          <a:p>
            <a:pPr marL="1524000" indent="-1524000" defTabSz="914378" eaLnBrk="0" fontAlgn="base" hangingPunct="0">
              <a:spcBef>
                <a:spcPct val="0"/>
              </a:spcBef>
              <a:spcAft>
                <a:spcPct val="0"/>
              </a:spcAft>
            </a:pPr>
            <a:r>
              <a:rPr lang="zh-TW" altLang="en-US" sz="2400" b="1">
                <a:latin typeface="Times New Roman" panose="02020603050405020304" pitchFamily="18" charset="0"/>
                <a:ea typeface="標楷體" panose="03000509000000000000" pitchFamily="65" charset="-120"/>
                <a:cs typeface="Calibri" panose="020f0502020204030204" pitchFamily="34" charset="0"/>
              </a:rPr>
              <a:t>課程目標</a:t>
            </a:r>
            <a:r>
              <a:rPr lang="zh-TW" altLang="en-US" sz="2400">
                <a:latin typeface="Times New Roman" panose="02020603050405020304" pitchFamily="18" charset="0"/>
                <a:ea typeface="標楷體" panose="03000509000000000000" pitchFamily="65" charset="-120"/>
                <a:cs typeface="Calibri" panose="020f0502020204030204" pitchFamily="34" charset="0"/>
              </a:rPr>
              <a:t>：解釋在資料連結層媒體訪問控制如何支持跨網絡的通信。 </a:t>
            </a:r>
          </a:p>
          <a:p>
            <a:pPr defTabSz="914378" eaLnBrk="0" fontAlgn="base" hangingPunct="0">
              <a:spcBef>
                <a:spcPct val="0"/>
              </a:spcBef>
              <a:spcAft>
                <a:spcPct val="0"/>
              </a:spcAft>
            </a:pPr>
            <a:endParaRPr lang="en-US" altLang="en-US">
              <a:latin typeface="Arial" panose="020b0604020202020204" pitchFamily="34" charset="0"/>
            </a:endParaRPr>
          </a:p>
        </p:txBody>
      </p:sp>
      <p:graphicFrame>
        <p:nvGraphicFramePr>
          <p:cNvPr id="2" name="Table 1">
            <a:extLst>
              <a:ext uri="{FF2B5EF4-FFF2-40B4-BE49-F238E27FC236}">
                <a16:creationId xmlns:a16="http://schemas.microsoft.com/office/drawing/2014/main" id="{E974E1EB-2DBE-496F-B0B0-6C44227DA401}"/>
              </a:ext>
            </a:extLst>
          </p:cNvPr>
          <p:cNvGraphicFramePr>
            <a:graphicFrameLocks noGrp="1"/>
          </p:cNvGraphicFramePr>
          <p:nvPr>
            <p:extLst>
              <p:ext uri="{D42A27DB-BD31-4B8C-83A1-F6EECF244321}">
                <p14:modId xmlns:p14="http://schemas.microsoft.com/office/powerpoint/2010/main" val="3236117222"/>
              </p:ext>
            </p:extLst>
          </p:nvPr>
        </p:nvGraphicFramePr>
        <p:xfrm>
          <a:off x="457677" y="3009265"/>
          <a:ext cx="7826240" cy="2559738"/>
        </p:xfrm>
        <a:graphic>
          <a:graphicData uri="http://schemas.openxmlformats.org/drawingml/2006/table">
            <a:tbl>
              <a:tblPr firstRow="1" firstCol="1" bandRow="1">
                <a:tableStyleId>{5C22544A-7EE6-4342-B048-85BDC9FD1C3A}</a:tableStyleId>
              </a:tblPr>
              <a:tblGrid>
                <a:gridCol w="2733198">
                  <a:extLst>
                    <a:ext uri="{9D8B030D-6E8A-4147-A177-3AD203B41FA5}">
                      <a16:colId xmlns:a16="http://schemas.microsoft.com/office/drawing/2014/main" val="1523797708"/>
                    </a:ext>
                  </a:extLst>
                </a:gridCol>
                <a:gridCol w="5093042">
                  <a:extLst>
                    <a:ext uri="{9D8B030D-6E8A-4147-A177-3AD203B41FA5}">
                      <a16:colId xmlns:a16="http://schemas.microsoft.com/office/drawing/2014/main" val="2750207184"/>
                    </a:ext>
                  </a:extLst>
                </a:gridCol>
              </a:tblGrid>
              <a:tr h="317993">
                <a:tc>
                  <a:txBody>
                    <a:bodyPr vert="horz" wrap="square"/>
                    <a:lstStyle/>
                    <a:p>
                      <a:pPr marL="0" marR="0" rtl="0">
                        <a:lnSpc>
                          <a:spcPct val="107000"/>
                        </a:lnSpc>
                        <a:spcBef>
                          <a:spcPct val="0"/>
                        </a:spcBef>
                        <a:spcAft>
                          <a:spcPct val="0"/>
                        </a:spcAft>
                      </a:pPr>
                      <a:r>
                        <a:rPr lang="zh-TW" sz="2400" baseline="0">
                          <a:effectLst/>
                          <a:latin typeface="Times New Roman" panose="02020603050405020304" pitchFamily="18" charset="0"/>
                          <a:ea typeface="標楷體" panose="03000509000000000000" pitchFamily="65" charset="-120"/>
                        </a:rPr>
                        <a:t>主題標題</a:t>
                      </a:r>
                    </a:p>
                  </a:txBody>
                  <a:tcPr marL="68580" marR="68580" marT="0" marB="0"/>
                </a:tc>
                <a:tc>
                  <a:txBody>
                    <a:bodyPr vert="horz" wrap="square"/>
                    <a:lstStyle/>
                    <a:p>
                      <a:pPr marL="0" marR="0" rtl="0">
                        <a:lnSpc>
                          <a:spcPct val="107000"/>
                        </a:lnSpc>
                        <a:spcBef>
                          <a:spcPct val="0"/>
                        </a:spcBef>
                        <a:spcAft>
                          <a:spcPct val="0"/>
                        </a:spcAft>
                      </a:pPr>
                      <a:r>
                        <a:rPr lang="zh-TW" sz="2400" baseline="0">
                          <a:effectLst/>
                          <a:latin typeface="Times New Roman" panose="02020603050405020304" pitchFamily="18" charset="0"/>
                          <a:ea typeface="標楷體" panose="03000509000000000000" pitchFamily="65" charset="-120"/>
                        </a:rPr>
                        <a:t>主題目標</a:t>
                      </a:r>
                    </a:p>
                  </a:txBody>
                  <a:tcPr marL="68580" marR="68580" marT="0" marB="0"/>
                </a:tc>
                <a:extLst>
                  <a:ext uri="{0D108BD9-81ED-4DB2-BD59-A6C34878D82A}">
                    <a16:rowId xmlns:a16="http://schemas.microsoft.com/office/drawing/2014/main" val="1874061904"/>
                  </a:ext>
                </a:extLst>
              </a:tr>
              <a:tr h="780014">
                <a:tc>
                  <a:txBody>
                    <a:bodyPr vert="horz" wrap="square"/>
                    <a:lstStyle/>
                    <a:p>
                      <a:pPr marL="0" marR="0" rtl="0">
                        <a:lnSpc>
                          <a:spcPct val="107000"/>
                        </a:lnSpc>
                        <a:spcBef>
                          <a:spcPct val="0"/>
                        </a:spcBef>
                        <a:spcAft>
                          <a:spcPct val="0"/>
                        </a:spcAft>
                      </a:pPr>
                      <a:r>
                        <a:rPr lang="zh-TW" sz="2400" baseline="0">
                          <a:effectLst/>
                          <a:latin typeface="Times New Roman" panose="02020603050405020304" pitchFamily="18" charset="0"/>
                          <a:ea typeface="標楷體" panose="03000509000000000000" pitchFamily="65" charset="-120"/>
                        </a:rPr>
                        <a:t>資料</a:t>
                      </a:r>
                      <a:r>
                        <a:rPr lang="zh-TW" altLang="en-US" sz="2400" baseline="0">
                          <a:effectLst/>
                          <a:latin typeface="Times New Roman" panose="02020603050405020304" pitchFamily="18" charset="0"/>
                          <a:ea typeface="標楷體" panose="03000509000000000000" pitchFamily="65" charset="-120"/>
                        </a:rPr>
                        <a:t>連結</a:t>
                      </a:r>
                      <a:r>
                        <a:rPr lang="zh-TW" sz="2400" baseline="0">
                          <a:effectLst/>
                          <a:latin typeface="Times New Roman" panose="02020603050405020304" pitchFamily="18" charset="0"/>
                          <a:ea typeface="標楷體" panose="03000509000000000000" pitchFamily="65" charset="-120"/>
                        </a:rPr>
                        <a:t>層的目的</a:t>
                      </a:r>
                    </a:p>
                  </a:txBody>
                  <a:tcPr marL="68580" marR="68580" marT="0" marB="0"/>
                </a:tc>
                <a:tc>
                  <a:txBody>
                    <a:bodyPr vert="horz" wrap="square"/>
                    <a:lstStyle/>
                    <a:p>
                      <a:pPr marL="0" marR="0" rtl="0">
                        <a:lnSpc>
                          <a:spcPct val="107000"/>
                        </a:lnSpc>
                        <a:spcBef>
                          <a:spcPct val="0"/>
                        </a:spcBef>
                        <a:spcAft>
                          <a:spcPct val="0"/>
                        </a:spcAft>
                      </a:pPr>
                      <a:r>
                        <a:rPr lang="zh-TW" sz="2400" kern="1200" baseline="0">
                          <a:solidFill>
                            <a:schemeClr val="dk1"/>
                          </a:solidFill>
                          <a:effectLst/>
                          <a:latin typeface="Times New Roman" panose="02020603050405020304" pitchFamily="18" charset="0"/>
                          <a:ea typeface="標楷體" panose="03000509000000000000" pitchFamily="65" charset="-120"/>
                          <a:cs typeface="+mn-cs"/>
                        </a:rPr>
                        <a:t>描述資料</a:t>
                      </a:r>
                      <a:r>
                        <a:rPr lang="zh-TW" altLang="en-US" sz="2400" kern="1200" baseline="0">
                          <a:solidFill>
                            <a:schemeClr val="dk1"/>
                          </a:solidFill>
                          <a:effectLst/>
                          <a:latin typeface="Times New Roman" panose="02020603050405020304" pitchFamily="18" charset="0"/>
                          <a:ea typeface="標楷體" panose="03000509000000000000" pitchFamily="65" charset="-120"/>
                          <a:cs typeface="+mn-cs"/>
                        </a:rPr>
                        <a:t>連結</a:t>
                      </a:r>
                      <a:r>
                        <a:rPr lang="zh-TW" sz="2400" kern="1200" baseline="0">
                          <a:solidFill>
                            <a:schemeClr val="dk1"/>
                          </a:solidFill>
                          <a:effectLst/>
                          <a:latin typeface="Times New Roman" panose="02020603050405020304" pitchFamily="18" charset="0"/>
                          <a:ea typeface="標楷體" panose="03000509000000000000" pitchFamily="65" charset="-120"/>
                          <a:cs typeface="+mn-cs"/>
                        </a:rPr>
                        <a:t>層在準備通信在特定媒體上傳輸的目的和功能。</a:t>
                      </a:r>
                    </a:p>
                  </a:txBody>
                  <a:tcPr marL="68580" marR="68580" marT="0" marB="0"/>
                </a:tc>
                <a:extLst>
                  <a:ext uri="{0D108BD9-81ED-4DB2-BD59-A6C34878D82A}">
                    <a16:rowId xmlns:a16="http://schemas.microsoft.com/office/drawing/2014/main" val="1646858405"/>
                  </a:ext>
                </a:extLst>
              </a:tr>
              <a:tr h="635984">
                <a:tc>
                  <a:txBody>
                    <a:bodyPr vert="horz" wrap="square"/>
                    <a:lstStyle/>
                    <a:p>
                      <a:pPr marL="0" marR="0" rtl="0">
                        <a:lnSpc>
                          <a:spcPct val="107000"/>
                        </a:lnSpc>
                        <a:spcBef>
                          <a:spcPct val="0"/>
                        </a:spcBef>
                        <a:spcAft>
                          <a:spcPct val="0"/>
                        </a:spcAft>
                      </a:pPr>
                      <a:r>
                        <a:rPr lang="zh-TW" sz="2400" baseline="0">
                          <a:effectLst/>
                          <a:latin typeface="Times New Roman" panose="02020603050405020304" pitchFamily="18" charset="0"/>
                          <a:ea typeface="標楷體" panose="03000509000000000000" pitchFamily="65" charset="-120"/>
                        </a:rPr>
                        <a:t>拓樸</a:t>
                      </a:r>
                    </a:p>
                  </a:txBody>
                  <a:tcPr marL="68580" marR="68580" marT="0" marB="0"/>
                </a:tc>
                <a:tc>
                  <a:txBody>
                    <a:bodyPr vert="horz" wrap="square"/>
                    <a:lstStyle/>
                    <a:p>
                      <a:pPr marL="0" marR="0" rtl="0">
                        <a:lnSpc>
                          <a:spcPct val="107000"/>
                        </a:lnSpc>
                        <a:spcBef>
                          <a:spcPct val="0"/>
                        </a:spcBef>
                        <a:spcAft>
                          <a:spcPct val="0"/>
                        </a:spcAft>
                      </a:pPr>
                      <a:r>
                        <a:rPr lang="zh-TW" sz="2400" kern="1200" baseline="0">
                          <a:solidFill>
                            <a:schemeClr val="dk1"/>
                          </a:solidFill>
                          <a:effectLst/>
                          <a:latin typeface="Times New Roman" panose="02020603050405020304" pitchFamily="18" charset="0"/>
                          <a:ea typeface="標楷體" panose="03000509000000000000" pitchFamily="65" charset="-120"/>
                          <a:cs typeface="+mn-cs"/>
                        </a:rPr>
                        <a:t>比較 WAN 和 LAN 拓樸上媒體存取控制方法的特性。</a:t>
                      </a:r>
                    </a:p>
                  </a:txBody>
                  <a:tcPr marL="68580" marR="68580" marT="0" marB="0"/>
                </a:tc>
                <a:extLst>
                  <a:ext uri="{0D108BD9-81ED-4DB2-BD59-A6C34878D82A}">
                    <a16:rowId xmlns:a16="http://schemas.microsoft.com/office/drawing/2014/main" val="1435904258"/>
                  </a:ext>
                </a:extLst>
              </a:tr>
              <a:tr h="602922">
                <a:tc>
                  <a:txBody>
                    <a:bodyPr vert="horz" wrap="square"/>
                    <a:lstStyle/>
                    <a:p>
                      <a:pPr marL="0" marR="0" rtl="0">
                        <a:lnSpc>
                          <a:spcPct val="107000"/>
                        </a:lnSpc>
                        <a:spcBef>
                          <a:spcPct val="0"/>
                        </a:spcBef>
                        <a:spcAft>
                          <a:spcPct val="0"/>
                        </a:spcAft>
                      </a:pPr>
                      <a:r>
                        <a:rPr lang="zh-TW" sz="2400" baseline="0">
                          <a:effectLst/>
                          <a:latin typeface="Times New Roman" panose="02020603050405020304" pitchFamily="18" charset="0"/>
                          <a:ea typeface="標楷體" panose="03000509000000000000" pitchFamily="65" charset="-120"/>
                        </a:rPr>
                        <a:t>資料連結框架</a:t>
                      </a:r>
                    </a:p>
                  </a:txBody>
                  <a:tcPr marL="68580" marR="68580" marT="0" marB="0"/>
                </a:tc>
                <a:tc>
                  <a:txBody>
                    <a:bodyPr vert="horz" wrap="square"/>
                    <a:lstStyle/>
                    <a:p>
                      <a:pPr marL="0" marR="0" rtl="0">
                        <a:lnSpc>
                          <a:spcPct val="107000"/>
                        </a:lnSpc>
                        <a:spcBef>
                          <a:spcPct val="0"/>
                        </a:spcBef>
                        <a:spcAft>
                          <a:spcPct val="0"/>
                        </a:spcAft>
                      </a:pPr>
                      <a:r>
                        <a:rPr lang="zh-TW" sz="2400" baseline="0">
                          <a:effectLst/>
                          <a:latin typeface="Times New Roman" panose="02020603050405020304" pitchFamily="18" charset="0"/>
                          <a:ea typeface="標楷體" panose="03000509000000000000" pitchFamily="65" charset="-120"/>
                          <a:cs typeface="Calibri" panose="020f0502020204030204" pitchFamily="34" charset="0"/>
                        </a:rPr>
                        <a:t>描述資料連結框架的特性和功能。</a:t>
                      </a:r>
                    </a:p>
                  </a:txBody>
                  <a:tcPr marL="68580" marR="68580" marT="0" marB="0"/>
                </a:tc>
                <a:extLst>
                  <a:ext uri="{0D108BD9-81ED-4DB2-BD59-A6C34878D82A}">
                    <a16:rowId xmlns:a16="http://schemas.microsoft.com/office/drawing/2014/main" val="131737215"/>
                  </a:ext>
                </a:extLst>
              </a:tr>
            </a:tbl>
          </a:graphicData>
        </a:graphic>
      </p:graphicFrame>
      <p:sp>
        <p:nvSpPr>
          <p:cNvPr id="4" name="投影片編號版面配置區 3"/>
          <p:cNvSpPr>
            <a:spLocks noGrp="1"/>
          </p:cNvSpPr>
          <p:nvPr>
            <p:ph type="sldNum" sz="quarter" idx="4"/>
          </p:nvPr>
        </p:nvSpPr>
        <p:spPr/>
        <p:txBody>
          <a:bodyPr/>
          <a:lstStyle/>
          <a:p>
            <a:pPr defTabSz="385754">
              <a:defRPr/>
            </a:pPr>
            <a:fld id="{2F5CCB13-0A32-4557-88E9-079F0C330695}" type="slidenum">
              <a:rPr lang="en-US" kern="0" smtClean="0">
                <a:solidFill>
                  <a:srgbClr val="595959"/>
                </a:solidFill>
              </a:rPr>
              <a:pPr defTabSz="385754">
                <a:defRPr/>
              </a:pPr>
              <a:t>174</a:t>
            </a:fld>
            <a:endParaRPr lang="en-US" kern="0">
              <a:solidFill>
                <a:srgbClr val="595959"/>
              </a:solidFill>
            </a:endParaRPr>
          </a:p>
        </p:txBody>
      </p:sp>
    </p:spTree>
    <p:custDataLst>
      <p:tags r:id="rId3"/>
    </p:custDataLst>
    <p:extLst>
      <p:ext uri="{BB962C8B-B14F-4D97-AF65-F5344CB8AC3E}">
        <p14:creationId xmlns:p14="http://schemas.microsoft.com/office/powerpoint/2010/main" val="635377510"/>
      </p:ext>
    </p:extLst>
  </p:cSld>
  <p:clrMapOvr>
    <a:masterClrMapping/>
  </p:clrMapOvr>
  <p:transition spd="slow">
    <p:wipe/>
  </p:transition>
  <p:timing/>
</p:sld>
</file>

<file path=ppt/slides/slide175.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p:spPr>
        <p:txBody>
          <a:bodyPr>
            <a:normAutofit/>
          </a:bodyPr>
          <a:lstStyle/>
          <a:p>
            <a:pPr rtl="0"/>
            <a:r>
              <a:rPr lang="en-US" altLang="zh-TW" smtClean="0"/>
              <a:t>6.1</a:t>
            </a:r>
            <a:r>
              <a:rPr lang="zh-TW" altLang="en-US" smtClean="0"/>
              <a:t>資料</a:t>
            </a:r>
            <a:r>
              <a:rPr lang="zh-TW" altLang="en-US"/>
              <a:t>連結層的目的</a:t>
            </a:r>
            <a:r>
              <a:rPr lang="en-US" altLang="zh-TW"/>
              <a:t>-</a:t>
            </a:r>
            <a:r>
              <a:rPr lang="zh-TW" altLang="en-US"/>
              <a:t>資料連結層</a:t>
            </a:r>
          </a:p>
        </p:txBody>
      </p:sp>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431973" y="1712670"/>
            <a:ext cx="4140028" cy="3073946"/>
          </a:xfrm>
        </p:spPr>
        <p:txBody>
          <a:bodyPr/>
          <a:lstStyle/>
          <a:p>
            <a:pPr marL="342892" indent="-342892" algn="l">
              <a:buFont typeface="Arial" panose="020b0604020202020204" pitchFamily="34" charset="0"/>
              <a:buChar char="•"/>
            </a:pPr>
            <a:r>
              <a:rPr lang="zh-TW" altLang="en-US" sz="2600">
                <a:solidFill>
                  <a:srgbClr val="000000"/>
                </a:solidFill>
              </a:rPr>
              <a:t>資料連結層負責終端設備網絡網卡之間的通信。</a:t>
            </a:r>
          </a:p>
          <a:p>
            <a:pPr marL="342892" indent="-342892" algn="l">
              <a:buFont typeface="Arial" panose="020b0604020202020204" pitchFamily="34" charset="0"/>
              <a:buChar char="•"/>
            </a:pPr>
            <a:r>
              <a:rPr lang="zh-TW" altLang="en-US" sz="2600">
                <a:solidFill>
                  <a:srgbClr val="000000"/>
                </a:solidFill>
              </a:rPr>
              <a:t>它允許上層協議訪問物理層媒體和封裝第 </a:t>
            </a:r>
            <a:r>
              <a:rPr lang="en-US" altLang="zh-TW" sz="2600">
                <a:solidFill>
                  <a:srgbClr val="000000"/>
                </a:solidFill>
              </a:rPr>
              <a:t>3 </a:t>
            </a:r>
            <a:r>
              <a:rPr lang="zh-TW" altLang="en-US" sz="2600">
                <a:solidFill>
                  <a:srgbClr val="000000"/>
                </a:solidFill>
              </a:rPr>
              <a:t>層封包（</a:t>
            </a:r>
            <a:r>
              <a:rPr lang="en-US" altLang="zh-TW" sz="2600">
                <a:solidFill>
                  <a:srgbClr val="000000"/>
                </a:solidFill>
              </a:rPr>
              <a:t>IPv4 </a:t>
            </a:r>
            <a:r>
              <a:rPr lang="zh-TW" altLang="en-US" sz="2600">
                <a:solidFill>
                  <a:srgbClr val="000000"/>
                </a:solidFill>
              </a:rPr>
              <a:t>和 </a:t>
            </a:r>
            <a:r>
              <a:rPr lang="en-US" altLang="zh-TW" sz="2600">
                <a:solidFill>
                  <a:srgbClr val="000000"/>
                </a:solidFill>
              </a:rPr>
              <a:t>IPv6</a:t>
            </a:r>
            <a:r>
              <a:rPr lang="zh-TW" altLang="en-US" sz="2600">
                <a:solidFill>
                  <a:srgbClr val="000000"/>
                </a:solidFill>
              </a:rPr>
              <a:t>）到第 </a:t>
            </a:r>
            <a:r>
              <a:rPr lang="en-US" altLang="zh-TW" sz="2600">
                <a:solidFill>
                  <a:srgbClr val="000000"/>
                </a:solidFill>
              </a:rPr>
              <a:t>2 </a:t>
            </a:r>
            <a:r>
              <a:rPr lang="zh-TW" altLang="en-US" sz="2600">
                <a:solidFill>
                  <a:srgbClr val="000000"/>
                </a:solidFill>
              </a:rPr>
              <a:t>層框架。</a:t>
            </a:r>
          </a:p>
          <a:p>
            <a:pPr marL="342892" indent="-342892" algn="l">
              <a:buFont typeface="Arial" panose="020b0604020202020204" pitchFamily="34" charset="0"/>
              <a:buChar char="•"/>
            </a:pPr>
            <a:r>
              <a:rPr lang="zh-TW" altLang="en-US" sz="2600">
                <a:solidFill>
                  <a:srgbClr val="000000"/>
                </a:solidFill>
              </a:rPr>
              <a:t>它也會執行錯誤偵測，並拒絕損毀的框架。</a:t>
            </a:r>
          </a:p>
          <a:p>
            <a:pPr marL="0" indent="0" algn="l"/>
            <a:endParaRPr lang="en-US" sz="1600">
              <a:solidFill>
                <a:srgbClr val="000000"/>
              </a:solidFill>
            </a:endParaRPr>
          </a:p>
          <a:p>
            <a:pPr marL="342892" indent="-342892" algn="l">
              <a:buFont typeface="Arial" panose="020b0604020202020204" pitchFamily="34" charset="0"/>
              <a:buChar char="•"/>
            </a:pPr>
            <a:endParaRPr lang="en-US" sz="1600">
              <a:solidFill>
                <a:srgbClr val="000000"/>
              </a:solidFill>
            </a:endParaRPr>
          </a:p>
        </p:txBody>
      </p:sp>
      <p:pic>
        <p:nvPicPr>
          <p:cNvPr id="6" name="Picture 5">
            <a:extLst>
              <a:ext uri="{FF2B5EF4-FFF2-40B4-BE49-F238E27FC236}">
                <a16:creationId xmlns:a16="http://schemas.microsoft.com/office/drawing/2014/main" id="{D6A2775E-EEA2-B340-AC65-D029824E8F00}"/>
              </a:ext>
            </a:extLst>
          </p:cNvPr>
          <p:cNvPicPr>
            <a:picLocks noChangeAspect="1"/>
          </p:cNvPicPr>
          <p:nvPr/>
        </p:nvPicPr>
        <p:blipFill>
          <a:blip r:embed="rId3"/>
          <a:stretch>
            <a:fillRect/>
          </a:stretch>
        </p:blipFill>
        <p:spPr>
          <a:xfrm>
            <a:off x="4769747" y="1903998"/>
            <a:ext cx="3823810" cy="2016626"/>
          </a:xfrm>
          <a:prstGeom prst="rect">
            <a:avLst/>
          </a:prstGeom>
        </p:spPr>
      </p:pic>
      <p:sp>
        <p:nvSpPr>
          <p:cNvPr id="2" name="投影片編號版面配置區 1"/>
          <p:cNvSpPr>
            <a:spLocks noGrp="1"/>
          </p:cNvSpPr>
          <p:nvPr>
            <p:ph type="sldNum" sz="quarter" idx="12"/>
          </p:nvPr>
        </p:nvSpPr>
        <p:spPr/>
        <p:txBody>
          <a:bodyPr/>
          <a:lstStyle/>
          <a:p>
            <a:fld id="{4FAB73BC-B049-4115-A692-8D63A059BFB8}" type="slidenum">
              <a:rPr lang="en-US" smtClean="0"/>
              <a:t>175</a:t>
            </a:fld>
            <a:endParaRPr lang="en-US"/>
          </a:p>
        </p:txBody>
      </p:sp>
    </p:spTree>
    <p:extLst>
      <p:ext uri="{BB962C8B-B14F-4D97-AF65-F5344CB8AC3E}">
        <p14:creationId xmlns:p14="http://schemas.microsoft.com/office/powerpoint/2010/main" val="116095298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176.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9144000" cy="731837"/>
          </a:xfrm>
        </p:spPr>
        <p:txBody>
          <a:bodyPr>
            <a:noAutofit/>
          </a:bodyPr>
          <a:lstStyle/>
          <a:p>
            <a:r>
              <a:rPr lang="en-US" altLang="zh-TW" sz="2800" smtClean="0"/>
              <a:t>6.1</a:t>
            </a:r>
            <a:r>
              <a:rPr lang="zh-TW" altLang="en-US" sz="2800" smtClean="0"/>
              <a:t>資料</a:t>
            </a:r>
            <a:r>
              <a:rPr lang="zh-TW" altLang="en-US" sz="2800"/>
              <a:t>連結層</a:t>
            </a:r>
            <a:r>
              <a:rPr lang="en-US" altLang="zh-TW" sz="2800"/>
              <a:t>-IEEE 802LAN/MAN </a:t>
            </a:r>
            <a:r>
              <a:rPr lang="zh-TW" altLang="en-US" sz="2800"/>
              <a:t>資料連結子層的目的</a:t>
            </a:r>
          </a:p>
        </p:txBody>
      </p:sp>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197964" y="1712670"/>
            <a:ext cx="4305820" cy="3683530"/>
          </a:xfrm>
        </p:spPr>
        <p:txBody>
          <a:bodyPr/>
          <a:lstStyle/>
          <a:p>
            <a:pPr marL="0" indent="0" algn="l"/>
            <a:r>
              <a:rPr lang="en-US" altLang="zh-TW">
                <a:solidFill>
                  <a:srgbClr val="000000"/>
                </a:solidFill>
              </a:rPr>
              <a:t>IEEE 802 LAN/MAN </a:t>
            </a:r>
            <a:r>
              <a:rPr lang="zh-TW" altLang="en-US">
                <a:solidFill>
                  <a:srgbClr val="000000"/>
                </a:solidFill>
              </a:rPr>
              <a:t>標準是特定於網絡類型（乙太網路，</a:t>
            </a:r>
            <a:r>
              <a:rPr lang="en-US" altLang="zh-TW">
                <a:solidFill>
                  <a:srgbClr val="000000"/>
                </a:solidFill>
              </a:rPr>
              <a:t>WLAN</a:t>
            </a:r>
            <a:r>
              <a:rPr lang="zh-TW" altLang="en-US">
                <a:solidFill>
                  <a:srgbClr val="000000"/>
                </a:solidFill>
              </a:rPr>
              <a:t>，</a:t>
            </a:r>
            <a:r>
              <a:rPr lang="en-US" altLang="zh-TW">
                <a:solidFill>
                  <a:srgbClr val="000000"/>
                </a:solidFill>
              </a:rPr>
              <a:t>WPAN </a:t>
            </a:r>
            <a:r>
              <a:rPr lang="zh-TW" altLang="en-US">
                <a:solidFill>
                  <a:srgbClr val="000000"/>
                </a:solidFill>
              </a:rPr>
              <a:t>等）。</a:t>
            </a:r>
          </a:p>
          <a:p>
            <a:pPr marL="0" indent="0" algn="l"/>
            <a:endParaRPr lang="en-US">
              <a:solidFill>
                <a:srgbClr val="000000"/>
              </a:solidFill>
            </a:endParaRPr>
          </a:p>
          <a:p>
            <a:pPr marL="0" indent="0" algn="l"/>
            <a:r>
              <a:rPr lang="zh-TW" altLang="en-US">
                <a:solidFill>
                  <a:srgbClr val="000000"/>
                </a:solidFill>
              </a:rPr>
              <a:t>資料連結層由兩個子圖層組成。</a:t>
            </a:r>
            <a:r>
              <a:rPr lang="zh-TW" altLang="en-US" b="1">
                <a:solidFill>
                  <a:srgbClr val="000000"/>
                </a:solidFill>
              </a:rPr>
              <a:t>邏輯連結控制 </a:t>
            </a:r>
            <a:r>
              <a:rPr lang="en-US" altLang="zh-TW" b="1">
                <a:solidFill>
                  <a:srgbClr val="000000"/>
                </a:solidFill>
              </a:rPr>
              <a:t>(LLC)</a:t>
            </a:r>
            <a:r>
              <a:rPr lang="zh-TW" altLang="en-US">
                <a:solidFill>
                  <a:srgbClr val="000000"/>
                </a:solidFill>
              </a:rPr>
              <a:t> 和 </a:t>
            </a:r>
            <a:r>
              <a:rPr lang="zh-TW" altLang="en-US" b="1">
                <a:solidFill>
                  <a:srgbClr val="000000"/>
                </a:solidFill>
              </a:rPr>
              <a:t>媒體存取控制 </a:t>
            </a:r>
            <a:r>
              <a:rPr lang="en-US" altLang="zh-TW" b="1">
                <a:solidFill>
                  <a:srgbClr val="000000"/>
                </a:solidFill>
              </a:rPr>
              <a:t>(MAC)</a:t>
            </a:r>
            <a:r>
              <a:rPr lang="zh-TW" altLang="en-US" b="1">
                <a:solidFill>
                  <a:srgbClr val="000000"/>
                </a:solidFill>
              </a:rPr>
              <a:t>。 </a:t>
            </a:r>
          </a:p>
          <a:p>
            <a:pPr marL="488998" lvl="2" indent="-342892">
              <a:buFont typeface="Arial" panose="020b0604020202020204" pitchFamily="34" charset="0"/>
              <a:buChar char="•"/>
            </a:pPr>
            <a:r>
              <a:rPr lang="en-US" altLang="zh-TW" sz="2000">
                <a:solidFill>
                  <a:srgbClr val="000000"/>
                </a:solidFill>
              </a:rPr>
              <a:t>LLC </a:t>
            </a:r>
            <a:r>
              <a:rPr lang="zh-TW" altLang="en-US" sz="2000">
                <a:solidFill>
                  <a:srgbClr val="000000"/>
                </a:solidFill>
              </a:rPr>
              <a:t>子圖層在上層的網路軟體和下層的裝置硬體之間進行通訊。</a:t>
            </a:r>
          </a:p>
          <a:p>
            <a:pPr marL="488998" lvl="2" indent="-342892">
              <a:buFont typeface="Arial" panose="020b0604020202020204" pitchFamily="34" charset="0"/>
              <a:buChar char="•"/>
            </a:pPr>
            <a:r>
              <a:rPr lang="en-US" altLang="zh-TW" sz="2000">
                <a:solidFill>
                  <a:srgbClr val="000000"/>
                </a:solidFill>
              </a:rPr>
              <a:t>MAC </a:t>
            </a:r>
            <a:r>
              <a:rPr lang="zh-TW" altLang="en-US" sz="2000">
                <a:solidFill>
                  <a:srgbClr val="000000"/>
                </a:solidFill>
              </a:rPr>
              <a:t>子層負責資料封裝和媒體訪問控制。</a:t>
            </a:r>
          </a:p>
          <a:p>
            <a:pPr marL="488998" lvl="2" indent="-342892">
              <a:buFont typeface="Arial" panose="020b0604020202020204" pitchFamily="34" charset="0"/>
              <a:buChar char="•"/>
            </a:pPr>
            <a:endParaRPr lang="en-US" sz="200">
              <a:solidFill>
                <a:srgbClr val="000000"/>
              </a:solidFill>
            </a:endParaRPr>
          </a:p>
          <a:p>
            <a:pPr marL="342892" indent="-342892" algn="l">
              <a:buFont typeface="Arial" panose="020b0604020202020204" pitchFamily="34" charset="0"/>
              <a:buChar char="•"/>
            </a:pPr>
            <a:endParaRPr lang="en-US" sz="1600">
              <a:solidFill>
                <a:srgbClr val="000000"/>
              </a:solidFill>
            </a:endParaRPr>
          </a:p>
          <a:p>
            <a:pPr marL="0" indent="0" algn="l"/>
            <a:endParaRPr lang="en-US" sz="1600">
              <a:solidFill>
                <a:srgbClr val="000000"/>
              </a:solidFill>
            </a:endParaRPr>
          </a:p>
          <a:p>
            <a:pPr marL="342892" indent="-342892" algn="l">
              <a:buFont typeface="Arial" panose="020b0604020202020204" pitchFamily="34" charset="0"/>
              <a:buChar char="•"/>
            </a:pPr>
            <a:endParaRPr lang="en-US" sz="1600">
              <a:solidFill>
                <a:srgbClr val="000000"/>
              </a:solidFill>
            </a:endParaRPr>
          </a:p>
        </p:txBody>
      </p:sp>
      <p:pic>
        <p:nvPicPr>
          <p:cNvPr id="6" name="Picture 5">
            <a:extLst>
              <a:ext uri="{FF2B5EF4-FFF2-40B4-BE49-F238E27FC236}">
                <a16:creationId xmlns:a16="http://schemas.microsoft.com/office/drawing/2014/main" id="{34482E20-85AC-4A71-B6F1-35D714F52EA3}"/>
              </a:ext>
            </a:extLst>
          </p:cNvPr>
          <p:cNvPicPr>
            <a:picLocks noChangeAspect="1"/>
          </p:cNvPicPr>
          <p:nvPr/>
        </p:nvPicPr>
        <p:blipFill>
          <a:blip r:embed="rId3"/>
          <a:stretch>
            <a:fillRect/>
          </a:stretch>
        </p:blipFill>
        <p:spPr>
          <a:xfrm>
            <a:off x="4503784" y="1712670"/>
            <a:ext cx="4640217" cy="3683530"/>
          </a:xfrm>
          <a:prstGeom prst="rect">
            <a:avLst/>
          </a:prstGeom>
        </p:spPr>
      </p:pic>
      <p:sp>
        <p:nvSpPr>
          <p:cNvPr id="2" name="投影片編號版面配置區 1"/>
          <p:cNvSpPr>
            <a:spLocks noGrp="1"/>
          </p:cNvSpPr>
          <p:nvPr>
            <p:ph type="sldNum" sz="quarter" idx="12"/>
          </p:nvPr>
        </p:nvSpPr>
        <p:spPr/>
        <p:txBody>
          <a:bodyPr/>
          <a:lstStyle/>
          <a:p>
            <a:fld id="{4FAB73BC-B049-4115-A692-8D63A059BFB8}" type="slidenum">
              <a:rPr lang="en-US" smtClean="0"/>
              <a:t>176</a:t>
            </a:fld>
            <a:endParaRPr lang="en-US"/>
          </a:p>
        </p:txBody>
      </p:sp>
    </p:spTree>
    <p:extLst>
      <p:ext uri="{BB962C8B-B14F-4D97-AF65-F5344CB8AC3E}">
        <p14:creationId xmlns:p14="http://schemas.microsoft.com/office/powerpoint/2010/main" val="126099054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177.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p:spPr>
        <p:txBody>
          <a:bodyPr>
            <a:normAutofit/>
          </a:bodyPr>
          <a:lstStyle/>
          <a:p>
            <a:pPr rtl="0"/>
            <a:r>
              <a:rPr lang="en-US" altLang="zh-TW" smtClean="0"/>
              <a:t>6.1</a:t>
            </a:r>
            <a:r>
              <a:rPr lang="zh-TW" altLang="en-US" smtClean="0"/>
              <a:t>資料</a:t>
            </a:r>
            <a:r>
              <a:rPr lang="zh-TW" altLang="en-US"/>
              <a:t>連結層</a:t>
            </a:r>
            <a:r>
              <a:rPr lang="en-US" altLang="zh-TW"/>
              <a:t>-</a:t>
            </a:r>
            <a:r>
              <a:rPr lang="zh-TW" altLang="en-US"/>
              <a:t>提供訪問媒體的目的</a:t>
            </a:r>
          </a:p>
        </p:txBody>
      </p:sp>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431973" y="1712670"/>
            <a:ext cx="7913516" cy="3073946"/>
          </a:xfrm>
        </p:spPr>
        <p:txBody>
          <a:bodyPr/>
          <a:lstStyle/>
          <a:p>
            <a:pPr marL="0" indent="0" algn="l"/>
            <a:r>
              <a:rPr lang="zh-TW" sz="2600">
                <a:solidFill>
                  <a:srgbClr val="000000"/>
                </a:solidFill>
              </a:rPr>
              <a:t>節點之間交換的封包可能會遇到許多資料連結層和媒體轉換。</a:t>
            </a:r>
          </a:p>
          <a:p>
            <a:pPr marL="0" indent="0" algn="l"/>
            <a:endParaRPr lang="en-US" sz="2600">
              <a:solidFill>
                <a:srgbClr val="000000"/>
              </a:solidFill>
            </a:endParaRPr>
          </a:p>
          <a:p>
            <a:pPr marL="0" indent="0" algn="l"/>
            <a:r>
              <a:rPr lang="zh-TW" sz="2600">
                <a:solidFill>
                  <a:srgbClr val="000000"/>
                </a:solidFill>
              </a:rPr>
              <a:t>在路徑上的每個躍點上，路由器會執行四個基本的第 2 層功能：</a:t>
            </a:r>
          </a:p>
          <a:p>
            <a:pPr marL="415975" lvl="1" indent="-342892">
              <a:buFont typeface="Arial" panose="020b0604020202020204" pitchFamily="34" charset="0"/>
              <a:buChar char="•"/>
            </a:pPr>
            <a:r>
              <a:rPr lang="zh-TW" altLang="en-US" sz="2600">
                <a:solidFill>
                  <a:srgbClr val="000000"/>
                </a:solidFill>
              </a:rPr>
              <a:t>接受來自網路媒體的框架。</a:t>
            </a:r>
          </a:p>
          <a:p>
            <a:pPr marL="415975" lvl="1" indent="-342892">
              <a:buFont typeface="Arial" panose="020b0604020202020204" pitchFamily="34" charset="0"/>
              <a:buChar char="•"/>
            </a:pPr>
            <a:r>
              <a:rPr lang="zh-TW" altLang="en-US" sz="2600">
                <a:solidFill>
                  <a:srgbClr val="000000"/>
                </a:solidFill>
              </a:rPr>
              <a:t>解封裝框架以暴露封裝封裝的封包。</a:t>
            </a:r>
          </a:p>
          <a:p>
            <a:pPr marL="415975" lvl="1" indent="-342892"/>
            <a:r>
              <a:rPr lang="zh-TW" altLang="en-US" sz="2600">
                <a:solidFill>
                  <a:srgbClr val="000000"/>
                </a:solidFill>
              </a:rPr>
              <a:t>重新封裝封包到一個新的框架。</a:t>
            </a:r>
          </a:p>
          <a:p>
            <a:pPr marL="415975" lvl="1" indent="-342892"/>
            <a:r>
              <a:rPr lang="zh-TW" altLang="en-US" sz="2600">
                <a:solidFill>
                  <a:srgbClr val="000000"/>
                </a:solidFill>
              </a:rPr>
              <a:t>在下一個網路區段的媒體上轉送新框架。</a:t>
            </a:r>
          </a:p>
          <a:p>
            <a:pPr marL="415975" lvl="1" indent="-342892">
              <a:buFont typeface="Arial" panose="020b0604020202020204" pitchFamily="34" charset="0"/>
              <a:buChar char="•"/>
            </a:pPr>
            <a:endParaRPr lang="en-US">
              <a:solidFill>
                <a:srgbClr val="000000"/>
              </a:solidFill>
            </a:endParaRPr>
          </a:p>
          <a:p>
            <a:pPr marL="488998" lvl="2" indent="-342892">
              <a:buFont typeface="Arial" panose="020b0604020202020204" pitchFamily="34" charset="0"/>
              <a:buChar char="•"/>
            </a:pPr>
            <a:endParaRPr lang="en-US" sz="200">
              <a:solidFill>
                <a:srgbClr val="000000"/>
              </a:solidFill>
            </a:endParaRPr>
          </a:p>
          <a:p>
            <a:pPr marL="342892" indent="-342892" algn="l">
              <a:buFont typeface="Arial" panose="020b0604020202020204" pitchFamily="34" charset="0"/>
              <a:buChar char="•"/>
            </a:pPr>
            <a:endParaRPr lang="en-US" sz="1600">
              <a:solidFill>
                <a:srgbClr val="000000"/>
              </a:solidFill>
            </a:endParaRPr>
          </a:p>
          <a:p>
            <a:pPr marL="0" indent="0" algn="l"/>
            <a:endParaRPr lang="en-US" sz="1600">
              <a:solidFill>
                <a:srgbClr val="000000"/>
              </a:solidFill>
            </a:endParaRPr>
          </a:p>
          <a:p>
            <a:pPr marL="342892" indent="-342892" algn="l">
              <a:buFont typeface="Arial" panose="020b0604020202020204" pitchFamily="34" charset="0"/>
              <a:buChar char="•"/>
            </a:pPr>
            <a:endParaRPr lang="en-US" sz="1600">
              <a:solidFill>
                <a:srgbClr val="000000"/>
              </a:solidFill>
            </a:endParaRPr>
          </a:p>
        </p:txBody>
      </p:sp>
      <p:sp>
        <p:nvSpPr>
          <p:cNvPr id="2" name="投影片編號版面配置區 1"/>
          <p:cNvSpPr>
            <a:spLocks noGrp="1"/>
          </p:cNvSpPr>
          <p:nvPr>
            <p:ph type="sldNum" sz="quarter" idx="12"/>
          </p:nvPr>
        </p:nvSpPr>
        <p:spPr/>
        <p:txBody>
          <a:bodyPr/>
          <a:lstStyle/>
          <a:p>
            <a:fld id="{4FAB73BC-B049-4115-A692-8D63A059BFB8}" type="slidenum">
              <a:rPr lang="en-US" smtClean="0"/>
              <a:t>177</a:t>
            </a:fld>
            <a:endParaRPr lang="en-US"/>
          </a:p>
        </p:txBody>
      </p:sp>
    </p:spTree>
    <p:extLst>
      <p:ext uri="{BB962C8B-B14F-4D97-AF65-F5344CB8AC3E}">
        <p14:creationId xmlns:p14="http://schemas.microsoft.com/office/powerpoint/2010/main" val="39679411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178.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5" name="Title 2">
            <a:extLst>
              <a:ext uri="{FF2B5EF4-FFF2-40B4-BE49-F238E27FC236}">
                <a16:creationId xmlns:a16="http://schemas.microsoft.com/office/drawing/2014/main" id="{3E1FC63F-1738-4F20-B656-0C076A42FFC9}"/>
              </a:ext>
            </a:extLst>
          </p:cNvPr>
          <p:cNvSpPr>
            <a:spLocks noGrp="1"/>
          </p:cNvSpPr>
          <p:nvPr>
            <p:ph type="title"/>
          </p:nvPr>
        </p:nvSpPr>
        <p:spPr>
          <a:xfrm>
            <a:off x="0" y="857250"/>
            <a:ext cx="8345488" cy="731838"/>
          </a:xfrm>
        </p:spPr>
        <p:txBody>
          <a:bodyPr>
            <a:normAutofit/>
          </a:bodyPr>
          <a:lstStyle/>
          <a:p>
            <a:pPr rtl="0"/>
            <a:r>
              <a:rPr lang="en-US" altLang="zh-TW" smtClean="0">
                <a:latin typeface="標楷體" pitchFamily="65" charset="-120"/>
              </a:rPr>
              <a:t>6.1</a:t>
            </a:r>
            <a:r>
              <a:rPr lang="zh-TW" altLang="en-US" smtClean="0">
                <a:latin typeface="標楷體" pitchFamily="65" charset="-120"/>
              </a:rPr>
              <a:t>資料</a:t>
            </a:r>
            <a:r>
              <a:rPr lang="zh-TW" altLang="en-US">
                <a:latin typeface="標楷體" pitchFamily="65" charset="-120"/>
              </a:rPr>
              <a:t>連結層</a:t>
            </a:r>
            <a:r>
              <a:rPr lang="en-US" altLang="zh-TW">
                <a:latin typeface="標楷體" pitchFamily="65" charset="-120"/>
              </a:rPr>
              <a:t>-</a:t>
            </a:r>
            <a:r>
              <a:rPr lang="zh-TW" altLang="en-US">
                <a:latin typeface="標楷體" pitchFamily="65" charset="-120"/>
              </a:rPr>
              <a:t>資料連結層標準的用途</a:t>
            </a:r>
          </a:p>
        </p:txBody>
      </p:sp>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431972" y="1712670"/>
            <a:ext cx="3746328" cy="3073946"/>
          </a:xfrm>
        </p:spPr>
        <p:txBody>
          <a:bodyPr/>
          <a:lstStyle/>
          <a:p>
            <a:pPr marL="0" indent="0" algn="l"/>
            <a:r>
              <a:rPr lang="zh-TW">
                <a:solidFill>
                  <a:srgbClr val="000000"/>
                </a:solidFill>
              </a:rPr>
              <a:t>資料連結層協議由工程組織定義：</a:t>
            </a:r>
          </a:p>
          <a:p>
            <a:pPr marL="415975" lvl="1" indent="-342892">
              <a:buFont typeface="Arial" panose="020b0604020202020204" pitchFamily="34" charset="0"/>
              <a:buChar char="•"/>
            </a:pPr>
            <a:r>
              <a:rPr lang="en-US" altLang="zh-TW" sz="2000">
                <a:solidFill>
                  <a:srgbClr val="000000"/>
                </a:solidFill>
              </a:rPr>
              <a:t>Institute for Electrical and Electronic Engineers (IEEE).</a:t>
            </a:r>
          </a:p>
          <a:p>
            <a:pPr marL="415975" lvl="1" indent="-342892">
              <a:buFont typeface="Arial" panose="020b0604020202020204" pitchFamily="34" charset="0"/>
              <a:buChar char="•"/>
            </a:pPr>
            <a:r>
              <a:rPr lang="en-US" altLang="zh-TW" sz="2000">
                <a:solidFill>
                  <a:srgbClr val="000000"/>
                </a:solidFill>
              </a:rPr>
              <a:t>International Telecommunications Union (ITU).</a:t>
            </a:r>
          </a:p>
          <a:p>
            <a:pPr marL="415975" lvl="1" indent="-342892">
              <a:buFont typeface="Arial" panose="020b0604020202020204" pitchFamily="34" charset="0"/>
              <a:buChar char="•"/>
            </a:pPr>
            <a:r>
              <a:rPr lang="en-US" altLang="zh-TW" sz="2000">
                <a:solidFill>
                  <a:srgbClr val="000000"/>
                </a:solidFill>
              </a:rPr>
              <a:t>International Organizations for Standardization (ISO).</a:t>
            </a:r>
          </a:p>
          <a:p>
            <a:pPr marL="415975" lvl="1" indent="-342892">
              <a:buFont typeface="Arial" panose="020b0604020202020204" pitchFamily="34" charset="0"/>
              <a:buChar char="•"/>
            </a:pPr>
            <a:r>
              <a:rPr lang="en-US" altLang="zh-TW" sz="2000">
                <a:solidFill>
                  <a:srgbClr val="000000"/>
                </a:solidFill>
              </a:rPr>
              <a:t>American National Standards Institute (ANSI).</a:t>
            </a:r>
          </a:p>
          <a:p>
            <a:pPr marL="342892" indent="-342892" algn="l">
              <a:buFont typeface="Arial" panose="020b0604020202020204" pitchFamily="34" charset="0"/>
              <a:buChar char="•"/>
            </a:pPr>
            <a:endParaRPr lang="en-US" sz="1600">
              <a:solidFill>
                <a:srgbClr val="000000"/>
              </a:solidFill>
            </a:endParaRPr>
          </a:p>
          <a:p>
            <a:pPr marL="488998" lvl="2" indent="-342892">
              <a:buFont typeface="Arial" panose="020b0604020202020204" pitchFamily="34" charset="0"/>
              <a:buChar char="•"/>
            </a:pPr>
            <a:endParaRPr lang="en-US" sz="200">
              <a:solidFill>
                <a:srgbClr val="000000"/>
              </a:solidFill>
            </a:endParaRPr>
          </a:p>
          <a:p>
            <a:pPr marL="342892" indent="-342892" algn="l">
              <a:buFont typeface="Arial" panose="020b0604020202020204" pitchFamily="34" charset="0"/>
              <a:buChar char="•"/>
            </a:pPr>
            <a:endParaRPr lang="en-US" sz="1600">
              <a:solidFill>
                <a:srgbClr val="000000"/>
              </a:solidFill>
            </a:endParaRPr>
          </a:p>
          <a:p>
            <a:pPr marL="0" indent="0" algn="l"/>
            <a:endParaRPr lang="en-US" sz="1600">
              <a:solidFill>
                <a:srgbClr val="000000"/>
              </a:solidFill>
            </a:endParaRPr>
          </a:p>
          <a:p>
            <a:pPr marL="342892" indent="-342892" algn="l">
              <a:buFont typeface="Arial" panose="020b0604020202020204" pitchFamily="34" charset="0"/>
              <a:buChar char="•"/>
            </a:pPr>
            <a:endParaRPr lang="en-US" sz="1600">
              <a:solidFill>
                <a:srgbClr val="000000"/>
              </a:solidFill>
            </a:endParaRPr>
          </a:p>
        </p:txBody>
      </p:sp>
      <p:pic>
        <p:nvPicPr>
          <p:cNvPr id="2" name="Picture 1">
            <a:extLst>
              <a:ext uri="{FF2B5EF4-FFF2-40B4-BE49-F238E27FC236}">
                <a16:creationId xmlns:a16="http://schemas.microsoft.com/office/drawing/2014/main" id="{81E48A9C-7AC9-4385-99A6-E88DD132E6DB}"/>
              </a:ext>
            </a:extLst>
          </p:cNvPr>
          <p:cNvPicPr>
            <a:picLocks noChangeAspect="1"/>
          </p:cNvPicPr>
          <p:nvPr/>
        </p:nvPicPr>
        <p:blipFill>
          <a:blip r:embed="rId3"/>
          <a:stretch>
            <a:fillRect/>
          </a:stretch>
        </p:blipFill>
        <p:spPr>
          <a:xfrm>
            <a:off x="4572000" y="1712670"/>
            <a:ext cx="4055062" cy="2768600"/>
          </a:xfrm>
          <a:prstGeom prst="rect">
            <a:avLst/>
          </a:prstGeom>
        </p:spPr>
      </p:pic>
      <p:sp>
        <p:nvSpPr>
          <p:cNvPr id="3" name="投影片編號版面配置區 2"/>
          <p:cNvSpPr>
            <a:spLocks noGrp="1"/>
          </p:cNvSpPr>
          <p:nvPr>
            <p:ph type="sldNum" sz="quarter" idx="12"/>
          </p:nvPr>
        </p:nvSpPr>
        <p:spPr/>
        <p:txBody>
          <a:bodyPr/>
          <a:lstStyle/>
          <a:p>
            <a:fld id="{4FAB73BC-B049-4115-A692-8D63A059BFB8}" type="slidenum">
              <a:rPr lang="en-US" smtClean="0"/>
              <a:t>178</a:t>
            </a:fld>
            <a:endParaRPr lang="en-US"/>
          </a:p>
        </p:txBody>
      </p:sp>
    </p:spTree>
    <p:extLst>
      <p:ext uri="{BB962C8B-B14F-4D97-AF65-F5344CB8AC3E}">
        <p14:creationId xmlns:p14="http://schemas.microsoft.com/office/powerpoint/2010/main" val="217166931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179.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p:spPr>
        <p:txBody>
          <a:bodyPr>
            <a:normAutofit/>
          </a:bodyPr>
          <a:lstStyle/>
          <a:p>
            <a:pPr rtl="0"/>
            <a:r>
              <a:rPr lang="en-US" altLang="zh-TW" smtClean="0"/>
              <a:t>6.2</a:t>
            </a:r>
            <a:r>
              <a:rPr lang="zh-TW" altLang="en-US" smtClean="0"/>
              <a:t>拓樸</a:t>
            </a:r>
            <a:r>
              <a:rPr lang="en-US" altLang="zh-TW"/>
              <a:t>-</a:t>
            </a:r>
            <a:r>
              <a:rPr lang="zh-TW" altLang="en-US"/>
              <a:t>實體和邏輯拓樸</a:t>
            </a:r>
          </a:p>
        </p:txBody>
      </p:sp>
      <p:sp>
        <p:nvSpPr>
          <p:cNvPr id="6" name="Content Placeholder 3">
            <a:extLst>
              <a:ext uri="{FF2B5EF4-FFF2-40B4-BE49-F238E27FC236}">
                <a16:creationId xmlns:a16="http://schemas.microsoft.com/office/drawing/2014/main" id="{4003F5F5-7654-47FE-8245-0FE364DE3A10}"/>
              </a:ext>
            </a:extLst>
          </p:cNvPr>
          <p:cNvSpPr>
            <a:spLocks noGrp="1"/>
          </p:cNvSpPr>
          <p:nvPr>
            <p:ph idx="1"/>
          </p:nvPr>
        </p:nvSpPr>
        <p:spPr>
          <a:xfrm>
            <a:off x="431801" y="1892301"/>
            <a:ext cx="8280400" cy="3073400"/>
          </a:xfrm>
        </p:spPr>
        <p:txBody>
          <a:bodyPr/>
          <a:lstStyle/>
          <a:p>
            <a:pPr marL="0" indent="0" algn="l"/>
            <a:r>
              <a:rPr lang="zh-TW" altLang="en-US" sz="2600">
                <a:solidFill>
                  <a:srgbClr val="000000"/>
                </a:solidFill>
              </a:rPr>
              <a:t>網絡的拓樸是網絡設備的安排和關係，以及它們之間的互連。</a:t>
            </a:r>
          </a:p>
          <a:p>
            <a:pPr marL="0" indent="0" algn="l"/>
            <a:endParaRPr lang="en-US" sz="2600">
              <a:solidFill>
                <a:srgbClr val="000000"/>
              </a:solidFill>
            </a:endParaRPr>
          </a:p>
          <a:p>
            <a:pPr marL="0" indent="0" algn="l"/>
            <a:r>
              <a:rPr lang="zh-TW" altLang="en-US" sz="2600">
                <a:solidFill>
                  <a:srgbClr val="000000"/>
                </a:solidFill>
              </a:rPr>
              <a:t>描述路網時使用兩種拓樸類型：</a:t>
            </a:r>
          </a:p>
          <a:p>
            <a:pPr marL="415975" lvl="1" indent="-342892">
              <a:buFont typeface="Arial" panose="020b0604020202020204" pitchFamily="34" charset="0"/>
              <a:buChar char="•"/>
            </a:pPr>
            <a:r>
              <a:rPr lang="zh-TW" altLang="en-US" sz="2600" b="1">
                <a:solidFill>
                  <a:srgbClr val="000000"/>
                </a:solidFill>
              </a:rPr>
              <a:t>實體拓樸 </a:t>
            </a:r>
            <a:r>
              <a:rPr lang="en-US" altLang="zh-TW" sz="2600">
                <a:solidFill>
                  <a:srgbClr val="000000"/>
                </a:solidFill>
              </a:rPr>
              <a:t>— </a:t>
            </a:r>
            <a:r>
              <a:rPr lang="zh-TW" altLang="en-US" sz="2600">
                <a:solidFill>
                  <a:srgbClr val="000000"/>
                </a:solidFill>
              </a:rPr>
              <a:t>顯示實體連線以及裝置如何互連。 </a:t>
            </a:r>
          </a:p>
          <a:p>
            <a:pPr marL="415975" lvl="1" indent="-342892">
              <a:buFont typeface="Arial" panose="020b0604020202020204" pitchFamily="34" charset="0"/>
              <a:buChar char="•"/>
            </a:pPr>
            <a:r>
              <a:rPr lang="zh-TW" altLang="en-US" sz="2600" b="1">
                <a:solidFill>
                  <a:srgbClr val="000000"/>
                </a:solidFill>
              </a:rPr>
              <a:t>邏輯拓樸 </a:t>
            </a:r>
            <a:r>
              <a:rPr lang="en-US" altLang="zh-TW" sz="2600">
                <a:solidFill>
                  <a:srgbClr val="000000"/>
                </a:solidFill>
              </a:rPr>
              <a:t>— </a:t>
            </a:r>
            <a:r>
              <a:rPr lang="zh-TW" altLang="en-US" sz="2600">
                <a:solidFill>
                  <a:srgbClr val="000000"/>
                </a:solidFill>
              </a:rPr>
              <a:t>使用裝置介面和 </a:t>
            </a:r>
            <a:r>
              <a:rPr lang="en-US" altLang="zh-TW" sz="2600">
                <a:solidFill>
                  <a:srgbClr val="000000"/>
                </a:solidFill>
              </a:rPr>
              <a:t>IP </a:t>
            </a:r>
            <a:r>
              <a:rPr lang="zh-TW" altLang="en-US" sz="2600">
                <a:solidFill>
                  <a:srgbClr val="000000"/>
                </a:solidFill>
              </a:rPr>
              <a:t>定址配置識別裝置之間的虛擬連線。 </a:t>
            </a:r>
          </a:p>
          <a:p>
            <a:pPr marL="342892" indent="-342892" algn="l">
              <a:buFont typeface="Arial" panose="020b0604020202020204" pitchFamily="34" charset="0"/>
              <a:buChar char="•"/>
            </a:pPr>
            <a:endParaRPr lang="en-US" sz="1600">
              <a:solidFill>
                <a:srgbClr val="000000"/>
              </a:solidFill>
            </a:endParaRPr>
          </a:p>
          <a:p>
            <a:pPr marL="488998" lvl="2" indent="-342892">
              <a:buFont typeface="Arial" panose="020b0604020202020204" pitchFamily="34" charset="0"/>
              <a:buChar char="•"/>
            </a:pPr>
            <a:endParaRPr lang="en-US" sz="200">
              <a:solidFill>
                <a:srgbClr val="000000"/>
              </a:solidFill>
            </a:endParaRPr>
          </a:p>
          <a:p>
            <a:pPr marL="342892" indent="-342892" algn="l">
              <a:buFont typeface="Arial" panose="020b0604020202020204" pitchFamily="34" charset="0"/>
              <a:buChar char="•"/>
            </a:pPr>
            <a:endParaRPr lang="en-US" sz="1600">
              <a:solidFill>
                <a:srgbClr val="000000"/>
              </a:solidFill>
            </a:endParaRPr>
          </a:p>
          <a:p>
            <a:pPr marL="0" indent="0" algn="l"/>
            <a:endParaRPr lang="en-US" sz="1600">
              <a:solidFill>
                <a:srgbClr val="000000"/>
              </a:solidFill>
            </a:endParaRPr>
          </a:p>
          <a:p>
            <a:pPr marL="342892" indent="-342892" algn="l">
              <a:buFont typeface="Arial" panose="020b0604020202020204" pitchFamily="34" charset="0"/>
              <a:buChar char="•"/>
            </a:pPr>
            <a:endParaRPr lang="en-US" sz="1600">
              <a:solidFill>
                <a:srgbClr val="000000"/>
              </a:solidFill>
            </a:endParaRPr>
          </a:p>
        </p:txBody>
      </p:sp>
      <p:sp>
        <p:nvSpPr>
          <p:cNvPr id="2" name="投影片編號版面配置區 1"/>
          <p:cNvSpPr>
            <a:spLocks noGrp="1"/>
          </p:cNvSpPr>
          <p:nvPr>
            <p:ph type="sldNum" sz="quarter" idx="12"/>
          </p:nvPr>
        </p:nvSpPr>
        <p:spPr/>
        <p:txBody>
          <a:bodyPr/>
          <a:lstStyle/>
          <a:p>
            <a:fld id="{4FAB73BC-B049-4115-A692-8D63A059BFB8}" type="slidenum">
              <a:rPr lang="en-US" smtClean="0"/>
              <a:t>179</a:t>
            </a:fld>
            <a:endParaRPr lang="en-US"/>
          </a:p>
        </p:txBody>
      </p:sp>
    </p:spTree>
    <p:extLst>
      <p:ext uri="{BB962C8B-B14F-4D97-AF65-F5344CB8AC3E}">
        <p14:creationId xmlns:p14="http://schemas.microsoft.com/office/powerpoint/2010/main" val="93509255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18.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3314" name="Title 1"/>
          <p:cNvSpPr>
            <a:spLocks noGrp="1"/>
          </p:cNvSpPr>
          <p:nvPr>
            <p:ph type="title"/>
          </p:nvPr>
        </p:nvSpPr>
        <p:spPr/>
        <p:txBody>
          <a:bodyPr>
            <a:normAutofit/>
          </a:bodyPr>
          <a:lstStyle/>
          <a:p>
            <a:r>
              <a:rPr lang="en-US" altLang="zh-TW" sz="3000"/>
              <a:t>1.5 </a:t>
            </a:r>
            <a:r>
              <a:rPr lang="zh-TW" altLang="en-US" sz="3000"/>
              <a:t>網路連線</a:t>
            </a:r>
            <a:r>
              <a:rPr lang="en-US" altLang="zh-TW" sz="3000"/>
              <a:t>-</a:t>
            </a:r>
            <a:r>
              <a:rPr lang="zh-TW" altLang="en-US" sz="3000" smtClean="0"/>
              <a:t>網際網路</a:t>
            </a:r>
            <a:r>
              <a:rPr lang="zh-TW" altLang="en-US" sz="3000"/>
              <a:t>連線</a:t>
            </a:r>
          </a:p>
        </p:txBody>
      </p:sp>
      <p:sp>
        <p:nvSpPr>
          <p:cNvPr id="13315" name="Content Placeholder 2"/>
          <p:cNvSpPr>
            <a:spLocks noGrp="1"/>
          </p:cNvSpPr>
          <p:nvPr>
            <p:ph idx="1"/>
          </p:nvPr>
        </p:nvSpPr>
        <p:spPr>
          <a:xfrm>
            <a:off x="5169847" y="1494805"/>
            <a:ext cx="3822971" cy="4266338"/>
          </a:xfrm>
        </p:spPr>
        <p:txBody>
          <a:bodyPr>
            <a:normAutofit fontScale="85000" lnSpcReduction="20000"/>
          </a:bodyPr>
          <a:lstStyle/>
          <a:p>
            <a:pPr marL="0" indent="0">
              <a:buNone/>
            </a:pPr>
            <a:r>
              <a:rPr lang="zh-TW" altLang="en-US" sz="2600"/>
              <a:t>有許多方法可以將使用者和組織連接到網際網路：</a:t>
            </a:r>
          </a:p>
          <a:p>
            <a:pPr lvl="1" rtl="0"/>
            <a:r>
              <a:rPr lang="zh-TW" altLang="en-US" sz="2600"/>
              <a:t>家庭使用者和小型辦公室的熱門服務包括寬頻有線、寬頻數位用戶線路 </a:t>
            </a:r>
            <a:r>
              <a:rPr lang="en-US" altLang="zh-TW" sz="2600"/>
              <a:t>(DSL)</a:t>
            </a:r>
            <a:r>
              <a:rPr lang="zh-TW" altLang="en-US" sz="2600"/>
              <a:t>、無線 </a:t>
            </a:r>
            <a:r>
              <a:rPr lang="en-US" altLang="zh-TW" sz="2600"/>
              <a:t>WAN </a:t>
            </a:r>
            <a:r>
              <a:rPr lang="zh-TW" altLang="en-US" sz="2600"/>
              <a:t>和行動服務。</a:t>
            </a:r>
          </a:p>
          <a:p>
            <a:pPr lvl="1" rtl="0"/>
            <a:r>
              <a:rPr lang="zh-TW" altLang="en-US" sz="2600"/>
              <a:t>企業需要更快速的連線，以支援 </a:t>
            </a:r>
            <a:r>
              <a:rPr lang="en-US" altLang="zh-TW" sz="2600"/>
              <a:t>IP </a:t>
            </a:r>
            <a:r>
              <a:rPr lang="zh-TW" altLang="en-US" sz="2600"/>
              <a:t>電話、影片會議和資料中心儲存。</a:t>
            </a:r>
          </a:p>
          <a:p>
            <a:pPr lvl="1" rtl="0"/>
            <a:r>
              <a:rPr lang="zh-TW" altLang="en-US" sz="2600"/>
              <a:t>企業級互連通常由服務供應商 </a:t>
            </a:r>
            <a:r>
              <a:rPr lang="en-US" altLang="zh-TW" sz="2600"/>
              <a:t>(SP) </a:t>
            </a:r>
            <a:r>
              <a:rPr lang="zh-TW" altLang="en-US" sz="2600"/>
              <a:t>提供，可能包括：商務 </a:t>
            </a:r>
            <a:r>
              <a:rPr lang="en-US" altLang="zh-TW" sz="2600"/>
              <a:t>DSL</a:t>
            </a:r>
            <a:r>
              <a:rPr lang="zh-TW" altLang="en-US" sz="2600"/>
              <a:t>、租用線路和 </a:t>
            </a:r>
            <a:r>
              <a:rPr lang="en-US" altLang="zh-TW" sz="2600"/>
              <a:t>Metro </a:t>
            </a:r>
            <a:r>
              <a:rPr lang="zh-TW" altLang="en-US" sz="2600"/>
              <a:t>乙太網路。</a:t>
            </a:r>
          </a:p>
          <a:p>
            <a:pPr lvl="1"/>
            <a:endParaRPr lang="en-CA" altLang="en-US"/>
          </a:p>
          <a:p>
            <a:pPr lvl="1"/>
            <a:endParaRPr lang="en-CA" altLang="en-US"/>
          </a:p>
          <a:p>
            <a:pPr lvl="1"/>
            <a:endParaRPr lang="en-CA" altLang="en-US"/>
          </a:p>
          <a:p>
            <a:pPr lvl="1"/>
            <a:endParaRPr lang="en-CA" altLang="en-US"/>
          </a:p>
        </p:txBody>
      </p:sp>
      <p:pic>
        <p:nvPicPr>
          <p:cNvPr id="3" name="Picture 2"/>
          <p:cNvPicPr>
            <a:picLocks noChangeAspect="1"/>
          </p:cNvPicPr>
          <p:nvPr/>
        </p:nvPicPr>
        <p:blipFill>
          <a:blip r:embed="rId3"/>
          <a:stretch>
            <a:fillRect/>
          </a:stretch>
        </p:blipFill>
        <p:spPr>
          <a:xfrm>
            <a:off x="102546" y="1800935"/>
            <a:ext cx="5067300" cy="2867025"/>
          </a:xfrm>
          <a:prstGeom prst="rect">
            <a:avLst/>
          </a:prstGeom>
        </p:spPr>
      </p:pic>
      <p:sp>
        <p:nvSpPr>
          <p:cNvPr id="2" name="投影片編號版面配置區 1"/>
          <p:cNvSpPr>
            <a:spLocks noGrp="1"/>
          </p:cNvSpPr>
          <p:nvPr>
            <p:ph type="sldNum" sz="quarter" idx="4"/>
          </p:nvPr>
        </p:nvSpPr>
        <p:spPr/>
        <p:txBody>
          <a:bodyPr/>
          <a:lstStyle/>
          <a:p>
            <a:pPr defTabSz="385754">
              <a:defRPr/>
            </a:pPr>
            <a:fld id="{2F5CCB13-0A32-4557-88E9-079F0C330695}" type="slidenum">
              <a:rPr lang="en-US" kern="0" smtClean="0">
                <a:solidFill>
                  <a:srgbClr val="595959"/>
                </a:solidFill>
              </a:rPr>
              <a:pPr defTabSz="385754">
                <a:defRPr/>
              </a:pPr>
              <a:t>18</a:t>
            </a:fld>
            <a:endParaRPr lang="en-US" kern="0">
              <a:solidFill>
                <a:srgbClr val="595959"/>
              </a:solidFill>
            </a:endParaRPr>
          </a:p>
        </p:txBody>
      </p:sp>
    </p:spTree>
    <p:extLst>
      <p:ext uri="{BB962C8B-B14F-4D97-AF65-F5344CB8AC3E}">
        <p14:creationId xmlns:p14="http://schemas.microsoft.com/office/powerpoint/2010/main" val="77428342"/>
      </p:ext>
    </p:extLst>
  </p:cSld>
  <p:clrMapOvr>
    <a:masterClrMapping/>
  </p:clrMapOvr>
  <p:transition spd="slow">
    <p:wipe/>
  </p:transition>
  <p:timing/>
</p:sld>
</file>

<file path=ppt/slides/slide180.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p:spPr>
        <p:txBody>
          <a:bodyPr>
            <a:normAutofit/>
          </a:bodyPr>
          <a:lstStyle/>
          <a:p>
            <a:pPr rtl="0"/>
            <a:r>
              <a:rPr lang="en-US" altLang="zh-TW" smtClean="0"/>
              <a:t>6.2</a:t>
            </a:r>
            <a:r>
              <a:rPr lang="zh-TW" altLang="en-US" smtClean="0"/>
              <a:t>拓樸</a:t>
            </a:r>
            <a:r>
              <a:rPr lang="en-US" altLang="zh-TW"/>
              <a:t>-WAN </a:t>
            </a:r>
            <a:r>
              <a:rPr lang="zh-TW" altLang="en-US"/>
              <a:t>拓樸</a:t>
            </a:r>
          </a:p>
        </p:txBody>
      </p:sp>
      <p:sp>
        <p:nvSpPr>
          <p:cNvPr id="6" name="Content Placeholder 3">
            <a:extLst>
              <a:ext uri="{FF2B5EF4-FFF2-40B4-BE49-F238E27FC236}">
                <a16:creationId xmlns:a16="http://schemas.microsoft.com/office/drawing/2014/main" id="{4003F5F5-7654-47FE-8245-0FE364DE3A10}"/>
              </a:ext>
            </a:extLst>
          </p:cNvPr>
          <p:cNvSpPr>
            <a:spLocks noGrp="1"/>
          </p:cNvSpPr>
          <p:nvPr>
            <p:ph idx="1"/>
          </p:nvPr>
        </p:nvSpPr>
        <p:spPr>
          <a:xfrm>
            <a:off x="431801" y="1800758"/>
            <a:ext cx="8280400" cy="2804664"/>
          </a:xfrm>
        </p:spPr>
        <p:txBody>
          <a:bodyPr/>
          <a:lstStyle/>
          <a:p>
            <a:pPr marL="0" indent="0" algn="l"/>
            <a:r>
              <a:rPr lang="zh-TW" altLang="en-US" sz="2600">
                <a:solidFill>
                  <a:srgbClr val="000000"/>
                </a:solidFill>
              </a:rPr>
              <a:t>有三種常見的實體 </a:t>
            </a:r>
            <a:r>
              <a:rPr lang="en-US" altLang="zh-TW" sz="2600">
                <a:solidFill>
                  <a:srgbClr val="000000"/>
                </a:solidFill>
              </a:rPr>
              <a:t>WAN </a:t>
            </a:r>
            <a:r>
              <a:rPr lang="zh-TW" altLang="en-US" sz="2600">
                <a:solidFill>
                  <a:srgbClr val="000000"/>
                </a:solidFill>
              </a:rPr>
              <a:t>拓樸： </a:t>
            </a:r>
          </a:p>
          <a:p>
            <a:pPr marL="415975" lvl="1" indent="-342892">
              <a:buFont typeface="Arial" panose="020b0604020202020204" pitchFamily="34" charset="0"/>
              <a:buChar char="•"/>
            </a:pPr>
            <a:r>
              <a:rPr lang="zh-TW" altLang="en-US" sz="2600" b="1">
                <a:solidFill>
                  <a:srgbClr val="000000"/>
                </a:solidFill>
              </a:rPr>
              <a:t>點對點</a:t>
            </a:r>
            <a:r>
              <a:rPr lang="zh-TW" altLang="en-US" sz="2600">
                <a:solidFill>
                  <a:srgbClr val="000000"/>
                </a:solidFill>
              </a:rPr>
              <a:t> </a:t>
            </a:r>
            <a:r>
              <a:rPr lang="en-US" altLang="zh-TW" sz="2600">
                <a:solidFill>
                  <a:srgbClr val="000000"/>
                </a:solidFill>
              </a:rPr>
              <a:t>— </a:t>
            </a:r>
            <a:r>
              <a:rPr lang="zh-TW" altLang="en-US" sz="2600">
                <a:solidFill>
                  <a:srgbClr val="000000"/>
                </a:solidFill>
              </a:rPr>
              <a:t>最簡單且最常見的 </a:t>
            </a:r>
            <a:r>
              <a:rPr lang="en-US" altLang="zh-TW" sz="2600">
                <a:solidFill>
                  <a:srgbClr val="000000"/>
                </a:solidFill>
              </a:rPr>
              <a:t>WAN </a:t>
            </a:r>
            <a:r>
              <a:rPr lang="zh-TW" altLang="en-US" sz="2600">
                <a:solidFill>
                  <a:srgbClr val="000000"/>
                </a:solidFill>
              </a:rPr>
              <a:t>拓樸。由兩個端點之間的永久連結組成。 </a:t>
            </a:r>
          </a:p>
          <a:p>
            <a:pPr marL="415975" lvl="1" indent="-342892">
              <a:buFont typeface="Arial" panose="020b0604020202020204" pitchFamily="34" charset="0"/>
              <a:buChar char="•"/>
            </a:pPr>
            <a:r>
              <a:rPr lang="zh-TW" altLang="en-US" sz="2600" b="1">
                <a:solidFill>
                  <a:srgbClr val="000000"/>
                </a:solidFill>
              </a:rPr>
              <a:t>中樞和分支 </a:t>
            </a:r>
            <a:r>
              <a:rPr lang="en-US" altLang="zh-TW" sz="2600">
                <a:solidFill>
                  <a:srgbClr val="000000"/>
                </a:solidFill>
              </a:rPr>
              <a:t>— </a:t>
            </a:r>
            <a:r>
              <a:rPr lang="zh-TW" altLang="en-US" sz="2600">
                <a:solidFill>
                  <a:srgbClr val="000000"/>
                </a:solidFill>
              </a:rPr>
              <a:t>類似於星形拓樸，中央站台透過點對點連結互連分支站台。 </a:t>
            </a:r>
          </a:p>
          <a:p>
            <a:pPr marL="415975" lvl="1" indent="-342892">
              <a:buFont typeface="Arial" panose="020b0604020202020204" pitchFamily="34" charset="0"/>
              <a:buChar char="•"/>
            </a:pPr>
            <a:r>
              <a:rPr lang="en-US" altLang="zh-TW" sz="2600" b="1">
                <a:solidFill>
                  <a:srgbClr val="000000"/>
                </a:solidFill>
              </a:rPr>
              <a:t>Mesh</a:t>
            </a:r>
            <a:r>
              <a:rPr lang="zh-TW" altLang="en-US" sz="2600">
                <a:solidFill>
                  <a:srgbClr val="000000"/>
                </a:solidFill>
              </a:rPr>
              <a:t> </a:t>
            </a:r>
            <a:r>
              <a:rPr lang="en-US" altLang="zh-TW" sz="2600">
                <a:solidFill>
                  <a:srgbClr val="000000"/>
                </a:solidFill>
              </a:rPr>
              <a:t>— </a:t>
            </a:r>
            <a:r>
              <a:rPr lang="zh-TW" altLang="en-US" sz="2600">
                <a:solidFill>
                  <a:srgbClr val="000000"/>
                </a:solidFill>
              </a:rPr>
              <a:t>提供高可用性，但需要將每個終端系統連接至其他終端系統。 </a:t>
            </a:r>
          </a:p>
          <a:p>
            <a:pPr marL="342892" indent="-342892" algn="l">
              <a:buFont typeface="Arial" panose="020b0604020202020204" pitchFamily="34" charset="0"/>
              <a:buChar char="•"/>
            </a:pPr>
            <a:endParaRPr lang="en-US" sz="1600">
              <a:solidFill>
                <a:srgbClr val="000000"/>
              </a:solidFill>
            </a:endParaRPr>
          </a:p>
          <a:p>
            <a:pPr marL="488998" lvl="2" indent="-342892">
              <a:buFont typeface="Arial" panose="020b0604020202020204" pitchFamily="34" charset="0"/>
              <a:buChar char="•"/>
            </a:pPr>
            <a:endParaRPr lang="en-US" sz="200">
              <a:solidFill>
                <a:srgbClr val="000000"/>
              </a:solidFill>
            </a:endParaRPr>
          </a:p>
          <a:p>
            <a:pPr marL="342892" indent="-342892" algn="l">
              <a:buFont typeface="Arial" panose="020b0604020202020204" pitchFamily="34" charset="0"/>
              <a:buChar char="•"/>
            </a:pPr>
            <a:endParaRPr lang="en-US" sz="1600">
              <a:solidFill>
                <a:srgbClr val="000000"/>
              </a:solidFill>
            </a:endParaRPr>
          </a:p>
          <a:p>
            <a:pPr marL="0" indent="0" algn="l"/>
            <a:endParaRPr lang="en-US" sz="1600">
              <a:solidFill>
                <a:srgbClr val="000000"/>
              </a:solidFill>
            </a:endParaRPr>
          </a:p>
          <a:p>
            <a:pPr marL="342892" indent="-342892" algn="l">
              <a:buFont typeface="Arial" panose="020b0604020202020204" pitchFamily="34" charset="0"/>
              <a:buChar char="•"/>
            </a:pPr>
            <a:endParaRPr lang="en-US" sz="1600">
              <a:solidFill>
                <a:srgbClr val="000000"/>
              </a:solidFill>
            </a:endParaRPr>
          </a:p>
        </p:txBody>
      </p:sp>
      <p:sp>
        <p:nvSpPr>
          <p:cNvPr id="2" name="投影片編號版面配置區 1"/>
          <p:cNvSpPr>
            <a:spLocks noGrp="1"/>
          </p:cNvSpPr>
          <p:nvPr>
            <p:ph type="sldNum" sz="quarter" idx="12"/>
          </p:nvPr>
        </p:nvSpPr>
        <p:spPr/>
        <p:txBody>
          <a:bodyPr/>
          <a:lstStyle/>
          <a:p>
            <a:fld id="{4FAB73BC-B049-4115-A692-8D63A059BFB8}" type="slidenum">
              <a:rPr lang="en-US" smtClean="0"/>
              <a:t>180</a:t>
            </a:fld>
            <a:endParaRPr lang="en-US"/>
          </a:p>
        </p:txBody>
      </p:sp>
    </p:spTree>
    <p:extLst>
      <p:ext uri="{BB962C8B-B14F-4D97-AF65-F5344CB8AC3E}">
        <p14:creationId xmlns:p14="http://schemas.microsoft.com/office/powerpoint/2010/main" val="165093214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181.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p:spPr>
        <p:txBody>
          <a:bodyPr>
            <a:normAutofit/>
          </a:bodyPr>
          <a:lstStyle/>
          <a:p>
            <a:pPr rtl="0"/>
            <a:r>
              <a:rPr lang="zh-TW" altLang="en-US"/>
              <a:t>拓樸</a:t>
            </a:r>
            <a:r>
              <a:rPr lang="en-US" altLang="zh-TW"/>
              <a:t>-</a:t>
            </a:r>
            <a:r>
              <a:rPr lang="zh-TW" altLang="en-US"/>
              <a:t>點對點 </a:t>
            </a:r>
            <a:r>
              <a:rPr lang="en-US" altLang="zh-TW"/>
              <a:t>WAN </a:t>
            </a:r>
            <a:r>
              <a:rPr lang="zh-TW" altLang="en-US"/>
              <a:t>拓樸</a:t>
            </a:r>
          </a:p>
        </p:txBody>
      </p:sp>
      <p:sp>
        <p:nvSpPr>
          <p:cNvPr id="6" name="Content Placeholder 3">
            <a:extLst>
              <a:ext uri="{FF2B5EF4-FFF2-40B4-BE49-F238E27FC236}">
                <a16:creationId xmlns:a16="http://schemas.microsoft.com/office/drawing/2014/main" id="{4003F5F5-7654-47FE-8245-0FE364DE3A10}"/>
              </a:ext>
            </a:extLst>
          </p:cNvPr>
          <p:cNvSpPr>
            <a:spLocks noGrp="1"/>
          </p:cNvSpPr>
          <p:nvPr>
            <p:ph idx="1"/>
          </p:nvPr>
        </p:nvSpPr>
        <p:spPr>
          <a:xfrm>
            <a:off x="431801" y="1892301"/>
            <a:ext cx="8280400" cy="1536700"/>
          </a:xfrm>
        </p:spPr>
        <p:txBody>
          <a:bodyPr/>
          <a:lstStyle/>
          <a:p>
            <a:pPr marL="342892" indent="-342892" algn="l">
              <a:buFont typeface="Arial" panose="020b0604020202020204" pitchFamily="34" charset="0"/>
              <a:buChar char="•"/>
            </a:pPr>
            <a:r>
              <a:rPr lang="zh-TW" sz="2600">
                <a:solidFill>
                  <a:srgbClr val="000000"/>
                </a:solidFill>
              </a:rPr>
              <a:t>實體點對點拓樸可直接連接兩個節點。</a:t>
            </a:r>
          </a:p>
          <a:p>
            <a:pPr marL="342892" indent="-342892" algn="l">
              <a:buFont typeface="Arial" panose="020b0604020202020204" pitchFamily="34" charset="0"/>
              <a:buChar char="•"/>
            </a:pPr>
            <a:r>
              <a:rPr lang="zh-TW" sz="2600">
                <a:solidFill>
                  <a:srgbClr val="000000"/>
                </a:solidFill>
              </a:rPr>
              <a:t>節點可能不會與其他主機共用媒體。</a:t>
            </a:r>
          </a:p>
          <a:p>
            <a:pPr marL="342892" indent="-342892" algn="l">
              <a:buFont typeface="Arial" panose="020b0604020202020204" pitchFamily="34" charset="0"/>
              <a:buChar char="•"/>
            </a:pPr>
            <a:r>
              <a:rPr lang="zh-TW" sz="2600">
                <a:solidFill>
                  <a:srgbClr val="000000"/>
                </a:solidFill>
              </a:rPr>
              <a:t>由於媒體上的所有訊框只能往返兩個節點，因此點對點 WAN 通訊協定可以非常簡單。</a:t>
            </a:r>
          </a:p>
          <a:p>
            <a:pPr marL="342892" indent="-342892" algn="l">
              <a:buFont typeface="Arial" panose="020b0604020202020204" pitchFamily="34" charset="0"/>
              <a:buChar char="•"/>
            </a:pPr>
            <a:endParaRPr lang="en-US" sz="1600">
              <a:solidFill>
                <a:srgbClr val="000000"/>
              </a:solidFill>
            </a:endParaRPr>
          </a:p>
          <a:p>
            <a:pPr marL="488998" lvl="2" indent="-342892">
              <a:buFont typeface="Arial" panose="020b0604020202020204" pitchFamily="34" charset="0"/>
              <a:buChar char="•"/>
            </a:pPr>
            <a:endParaRPr lang="en-US" sz="200">
              <a:solidFill>
                <a:srgbClr val="000000"/>
              </a:solidFill>
            </a:endParaRPr>
          </a:p>
          <a:p>
            <a:pPr marL="342892" indent="-342892" algn="l">
              <a:buFont typeface="Arial" panose="020b0604020202020204" pitchFamily="34" charset="0"/>
              <a:buChar char="•"/>
            </a:pPr>
            <a:endParaRPr lang="en-US" sz="1600">
              <a:solidFill>
                <a:srgbClr val="000000"/>
              </a:solidFill>
            </a:endParaRPr>
          </a:p>
          <a:p>
            <a:pPr marL="0" indent="0" algn="l"/>
            <a:endParaRPr lang="en-US" sz="1600">
              <a:solidFill>
                <a:srgbClr val="000000"/>
              </a:solidFill>
            </a:endParaRPr>
          </a:p>
          <a:p>
            <a:pPr marL="0" indent="0" algn="l"/>
            <a:endParaRPr lang="en-US" sz="1600">
              <a:solidFill>
                <a:srgbClr val="000000"/>
              </a:solidFill>
            </a:endParaRPr>
          </a:p>
        </p:txBody>
      </p:sp>
      <p:pic>
        <p:nvPicPr>
          <p:cNvPr id="4" name="Picture 3">
            <a:extLst>
              <a:ext uri="{FF2B5EF4-FFF2-40B4-BE49-F238E27FC236}">
                <a16:creationId xmlns:a16="http://schemas.microsoft.com/office/drawing/2014/main" id="{5238DFB8-7E4C-49CD-931F-4C4AC96133F5}"/>
              </a:ext>
            </a:extLst>
          </p:cNvPr>
          <p:cNvPicPr>
            <a:picLocks noChangeAspect="1"/>
          </p:cNvPicPr>
          <p:nvPr/>
        </p:nvPicPr>
        <p:blipFill>
          <a:blip r:embed="rId3"/>
          <a:stretch>
            <a:fillRect/>
          </a:stretch>
        </p:blipFill>
        <p:spPr>
          <a:xfrm>
            <a:off x="839411" y="3732214"/>
            <a:ext cx="6666667" cy="1590476"/>
          </a:xfrm>
          <a:prstGeom prst="rect">
            <a:avLst/>
          </a:prstGeom>
        </p:spPr>
      </p:pic>
      <p:sp>
        <p:nvSpPr>
          <p:cNvPr id="2" name="投影片編號版面配置區 1"/>
          <p:cNvSpPr>
            <a:spLocks noGrp="1"/>
          </p:cNvSpPr>
          <p:nvPr>
            <p:ph type="sldNum" sz="quarter" idx="12"/>
          </p:nvPr>
        </p:nvSpPr>
        <p:spPr/>
        <p:txBody>
          <a:bodyPr/>
          <a:lstStyle/>
          <a:p>
            <a:fld id="{4FAB73BC-B049-4115-A692-8D63A059BFB8}" type="slidenum">
              <a:rPr lang="en-US" smtClean="0"/>
              <a:t>181</a:t>
            </a:fld>
            <a:endParaRPr lang="en-US"/>
          </a:p>
        </p:txBody>
      </p:sp>
    </p:spTree>
    <p:extLst>
      <p:ext uri="{BB962C8B-B14F-4D97-AF65-F5344CB8AC3E}">
        <p14:creationId xmlns:p14="http://schemas.microsoft.com/office/powerpoint/2010/main" val="389867796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182.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p:spPr>
        <p:txBody>
          <a:bodyPr>
            <a:normAutofit/>
          </a:bodyPr>
          <a:lstStyle/>
          <a:p>
            <a:pPr rtl="0"/>
            <a:r>
              <a:rPr lang="zh-TW" altLang="en-US"/>
              <a:t>拓樸</a:t>
            </a:r>
            <a:r>
              <a:rPr lang="en-US" altLang="zh-TW"/>
              <a:t>-</a:t>
            </a:r>
            <a:r>
              <a:rPr lang="zh-TW" altLang="en-US"/>
              <a:t>區域網路拓樸</a:t>
            </a:r>
          </a:p>
        </p:txBody>
      </p:sp>
      <p:sp>
        <p:nvSpPr>
          <p:cNvPr id="6" name="Content Placeholder 3">
            <a:extLst>
              <a:ext uri="{FF2B5EF4-FFF2-40B4-BE49-F238E27FC236}">
                <a16:creationId xmlns:a16="http://schemas.microsoft.com/office/drawing/2014/main" id="{4003F5F5-7654-47FE-8245-0FE364DE3A10}"/>
              </a:ext>
            </a:extLst>
          </p:cNvPr>
          <p:cNvSpPr>
            <a:spLocks noGrp="1"/>
          </p:cNvSpPr>
          <p:nvPr>
            <p:ph idx="1"/>
          </p:nvPr>
        </p:nvSpPr>
        <p:spPr>
          <a:xfrm>
            <a:off x="138441" y="1683515"/>
            <a:ext cx="4047061" cy="3613533"/>
          </a:xfrm>
        </p:spPr>
        <p:txBody>
          <a:bodyPr/>
          <a:lstStyle/>
          <a:p>
            <a:pPr marL="0" indent="0" algn="l"/>
            <a:r>
              <a:rPr lang="en-US" altLang="zh-TW">
                <a:solidFill>
                  <a:srgbClr val="000000"/>
                </a:solidFill>
              </a:rPr>
              <a:t>LAN </a:t>
            </a:r>
            <a:r>
              <a:rPr lang="zh-TW" altLang="en-US">
                <a:solidFill>
                  <a:srgbClr val="000000"/>
                </a:solidFill>
              </a:rPr>
              <a:t>上的終端裝置通常會使用星形或延伸星形拓樸互連。星形和擴展的星形拓樸很容易安裝，非常可擴展，易於故障排除。</a:t>
            </a:r>
          </a:p>
          <a:p>
            <a:pPr marL="0" indent="0" algn="l"/>
            <a:endParaRPr lang="en-US">
              <a:solidFill>
                <a:srgbClr val="000000"/>
              </a:solidFill>
            </a:endParaRPr>
          </a:p>
          <a:p>
            <a:pPr marL="0" indent="0" algn="l"/>
            <a:r>
              <a:rPr lang="zh-TW" altLang="en-US">
                <a:solidFill>
                  <a:srgbClr val="000000"/>
                </a:solidFill>
              </a:rPr>
              <a:t>早期乙太網路和傳統令牌環技術提供了兩種額外的拓樸：</a:t>
            </a:r>
          </a:p>
          <a:p>
            <a:pPr marL="415975" lvl="1" indent="-342892">
              <a:buFont typeface="Arial" panose="020b0604020202020204" pitchFamily="34" charset="0"/>
              <a:buChar char="•"/>
            </a:pPr>
            <a:r>
              <a:rPr lang="zh-TW" altLang="en-US" sz="2000" b="1">
                <a:solidFill>
                  <a:srgbClr val="000000"/>
                </a:solidFill>
              </a:rPr>
              <a:t>匯流排</a:t>
            </a:r>
            <a:r>
              <a:rPr lang="zh-TW" altLang="en-US" sz="2000">
                <a:solidFill>
                  <a:srgbClr val="000000"/>
                </a:solidFill>
              </a:rPr>
              <a:t> </a:t>
            </a:r>
            <a:r>
              <a:rPr lang="en-US" altLang="zh-TW" sz="2000">
                <a:solidFill>
                  <a:srgbClr val="000000"/>
                </a:solidFill>
              </a:rPr>
              <a:t>— </a:t>
            </a:r>
            <a:r>
              <a:rPr lang="zh-TW" altLang="en-US" sz="2000">
                <a:solidFill>
                  <a:srgbClr val="000000"/>
                </a:solidFill>
              </a:rPr>
              <a:t>所有終端系統連結在一起，並終止於每一端。 </a:t>
            </a:r>
          </a:p>
          <a:p>
            <a:pPr marL="415975" lvl="1" indent="-342892">
              <a:buFont typeface="Arial" panose="020b0604020202020204" pitchFamily="34" charset="0"/>
              <a:buChar char="•"/>
            </a:pPr>
            <a:r>
              <a:rPr lang="zh-TW" altLang="en-US" sz="2000" b="1">
                <a:solidFill>
                  <a:srgbClr val="000000"/>
                </a:solidFill>
              </a:rPr>
              <a:t>環 </a:t>
            </a:r>
            <a:r>
              <a:rPr lang="en-US" altLang="zh-TW" sz="2000">
                <a:solidFill>
                  <a:srgbClr val="000000"/>
                </a:solidFill>
              </a:rPr>
              <a:t>-</a:t>
            </a:r>
            <a:r>
              <a:rPr lang="zh-TW" altLang="en-US" sz="2000">
                <a:solidFill>
                  <a:srgbClr val="000000"/>
                </a:solidFill>
              </a:rPr>
              <a:t>每個終端系統連接到其各自的鄰居，形成一個環。 </a:t>
            </a:r>
          </a:p>
          <a:p>
            <a:pPr marL="342892" indent="-342892" algn="l">
              <a:buFont typeface="Arial" panose="020b0604020202020204" pitchFamily="34" charset="0"/>
              <a:buChar char="•"/>
            </a:pPr>
            <a:endParaRPr lang="en-US" sz="1600">
              <a:solidFill>
                <a:srgbClr val="000000"/>
              </a:solidFill>
            </a:endParaRPr>
          </a:p>
          <a:p>
            <a:pPr marL="488998" lvl="2" indent="-342892">
              <a:buFont typeface="Arial" panose="020b0604020202020204" pitchFamily="34" charset="0"/>
              <a:buChar char="•"/>
            </a:pPr>
            <a:endParaRPr lang="en-US" sz="200">
              <a:solidFill>
                <a:srgbClr val="000000"/>
              </a:solidFill>
            </a:endParaRPr>
          </a:p>
          <a:p>
            <a:pPr marL="342892" indent="-342892" algn="l">
              <a:buFont typeface="Arial" panose="020b0604020202020204" pitchFamily="34" charset="0"/>
              <a:buChar char="•"/>
            </a:pPr>
            <a:endParaRPr lang="en-US" sz="1600">
              <a:solidFill>
                <a:srgbClr val="000000"/>
              </a:solidFill>
            </a:endParaRPr>
          </a:p>
          <a:p>
            <a:pPr marL="0" indent="0" algn="l"/>
            <a:endParaRPr lang="en-US" sz="1600">
              <a:solidFill>
                <a:srgbClr val="000000"/>
              </a:solidFill>
            </a:endParaRPr>
          </a:p>
          <a:p>
            <a:pPr marL="342892" indent="-342892" algn="l">
              <a:buFont typeface="Arial" panose="020b0604020202020204" pitchFamily="34" charset="0"/>
              <a:buChar char="•"/>
            </a:pPr>
            <a:endParaRPr lang="en-US" sz="1600">
              <a:solidFill>
                <a:srgbClr val="000000"/>
              </a:solidFill>
            </a:endParaRPr>
          </a:p>
        </p:txBody>
      </p:sp>
      <p:pic>
        <p:nvPicPr>
          <p:cNvPr id="4" name="Content Placeholder 3">
            <a:extLst>
              <a:ext uri="{FF2B5EF4-FFF2-40B4-BE49-F238E27FC236}">
                <a16:creationId xmlns:a16="http://schemas.microsoft.com/office/drawing/2014/main" id="{FF75D65E-B72F-4095-958C-B321F7C577A5}"/>
              </a:ext>
            </a:extLst>
          </p:cNvPr>
          <p:cNvPicPr>
            <a:picLocks noGrp="1" noChangeAspect="1"/>
          </p:cNvPicPr>
          <p:nvPr/>
        </p:nvPicPr>
        <p:blipFill>
          <a:blip r:embed="rId3"/>
          <a:stretch>
            <a:fillRect/>
          </a:stretch>
        </p:blipFill>
        <p:spPr>
          <a:xfrm>
            <a:off x="4185502" y="1538650"/>
            <a:ext cx="4820059" cy="3781980"/>
          </a:xfrm>
          <a:prstGeom prst="rect">
            <a:avLst/>
          </a:prstGeom>
        </p:spPr>
      </p:pic>
      <p:sp>
        <p:nvSpPr>
          <p:cNvPr id="2" name="投影片編號版面配置區 1"/>
          <p:cNvSpPr>
            <a:spLocks noGrp="1"/>
          </p:cNvSpPr>
          <p:nvPr>
            <p:ph type="sldNum" sz="quarter" idx="12"/>
          </p:nvPr>
        </p:nvSpPr>
        <p:spPr/>
        <p:txBody>
          <a:bodyPr/>
          <a:lstStyle/>
          <a:p>
            <a:fld id="{4FAB73BC-B049-4115-A692-8D63A059BFB8}" type="slidenum">
              <a:rPr lang="en-US" smtClean="0"/>
              <a:t>182</a:t>
            </a:fld>
            <a:endParaRPr lang="en-US"/>
          </a:p>
        </p:txBody>
      </p:sp>
    </p:spTree>
    <p:extLst>
      <p:ext uri="{BB962C8B-B14F-4D97-AF65-F5344CB8AC3E}">
        <p14:creationId xmlns:p14="http://schemas.microsoft.com/office/powerpoint/2010/main" val="114877777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183.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5" name="Title 2">
            <a:extLst>
              <a:ext uri="{FF2B5EF4-FFF2-40B4-BE49-F238E27FC236}">
                <a16:creationId xmlns:a16="http://schemas.microsoft.com/office/drawing/2014/main" id="{B8166C4A-518E-4846-A274-363AAE5FF01D}"/>
              </a:ext>
            </a:extLst>
          </p:cNvPr>
          <p:cNvSpPr txBox="1"/>
          <p:nvPr/>
        </p:nvSpPr>
        <p:spPr bwMode="auto">
          <a:xfrm>
            <a:off x="0" y="857251"/>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4" tIns="45712" rIns="91424" bIns="45712" numCol="1" anchor="ctr" anchorCtr="0" compatLnSpc="1">
            <a:prstTxWarp prst="textNoShape">
              <a:avLst/>
            </a:prstTxWarp>
          </a:bodyPr>
          <a:lstStyle>
            <a:lvl1pPr algn="l" defTabSz="684213" rtl="0" eaLnBrk="1" fontAlgn="base" hangingPunct="1">
              <a:lnSpc>
                <a:spcPct val="80000"/>
              </a:lnSpc>
              <a:spcBef>
                <a:spcPct val="0"/>
              </a:spcBef>
              <a:spcAft>
                <a:spcPct val="0"/>
              </a:spcAft>
              <a:defRPr lang="en-US" sz="3200" kern="1200">
                <a:solidFill>
                  <a:srgbClr val="004C69"/>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a:ea typeface="ＭＳ Ｐゴシック" charset="0"/>
              </a:defRPr>
            </a:lvl9pPr>
          </a:lstStyle>
          <a:p>
            <a:pPr defTabSz="685800">
              <a:lnSpc>
                <a:spcPct val="90000"/>
              </a:lnSpc>
            </a:pPr>
            <a:r>
              <a:rPr lang="zh-TW" altLang="en-US" sz="3000">
                <a:latin typeface="Times New Roman" panose="02020603050405020304" pitchFamily="18" charset="0"/>
                <a:ea typeface="標楷體" panose="03000509000000000000" pitchFamily="65" charset="-120"/>
                <a:cs typeface="+mj-cs"/>
              </a:rPr>
              <a:t>拓樸</a:t>
            </a:r>
            <a:r>
              <a:rPr lang="en-US" altLang="zh-TW" sz="3000">
                <a:latin typeface="Times New Roman" panose="02020603050405020304" pitchFamily="18" charset="0"/>
                <a:ea typeface="標楷體" panose="03000509000000000000" pitchFamily="65" charset="-120"/>
                <a:cs typeface="+mj-cs"/>
              </a:rPr>
              <a:t>-</a:t>
            </a:r>
            <a:r>
              <a:rPr lang="zh-TW" altLang="en-US" sz="3000">
                <a:latin typeface="Times New Roman" panose="02020603050405020304" pitchFamily="18" charset="0"/>
                <a:ea typeface="標楷體" panose="03000509000000000000" pitchFamily="65" charset="-120"/>
                <a:cs typeface="+mj-cs"/>
              </a:rPr>
              <a:t>半雙工和全雙工通信</a:t>
            </a:r>
          </a:p>
        </p:txBody>
      </p:sp>
      <p:sp>
        <p:nvSpPr>
          <p:cNvPr id="6" name="Content Placeholder 3">
            <a:extLst>
              <a:ext uri="{FF2B5EF4-FFF2-40B4-BE49-F238E27FC236}">
                <a16:creationId xmlns:a16="http://schemas.microsoft.com/office/drawing/2014/main" id="{4003F5F5-7654-47FE-8245-0FE364DE3A10}"/>
              </a:ext>
            </a:extLst>
          </p:cNvPr>
          <p:cNvSpPr>
            <a:spLocks noGrp="1"/>
          </p:cNvSpPr>
          <p:nvPr>
            <p:ph idx="1"/>
          </p:nvPr>
        </p:nvSpPr>
        <p:spPr>
          <a:xfrm>
            <a:off x="431801" y="1892301"/>
            <a:ext cx="8280400" cy="3073400"/>
          </a:xfrm>
        </p:spPr>
        <p:txBody>
          <a:bodyPr/>
          <a:lstStyle/>
          <a:p>
            <a:pPr marL="0" indent="0" algn="l"/>
            <a:r>
              <a:rPr lang="zh-TW" altLang="en-US" b="1">
                <a:solidFill>
                  <a:srgbClr val="000000"/>
                </a:solidFill>
              </a:rPr>
              <a:t>半雙工通訊</a:t>
            </a:r>
          </a:p>
          <a:p>
            <a:pPr marL="415975" lvl="1" indent="-342892">
              <a:buFont typeface="Arial" panose="020b0604020202020204" pitchFamily="34" charset="0"/>
              <a:buChar char="•"/>
            </a:pPr>
            <a:r>
              <a:rPr lang="zh-TW" altLang="en-US" sz="2000">
                <a:solidFill>
                  <a:srgbClr val="000000"/>
                </a:solidFill>
              </a:rPr>
              <a:t>一次只允許一個裝置在共享媒體上傳送或接收。</a:t>
            </a:r>
          </a:p>
          <a:p>
            <a:pPr marL="415975" lvl="1" indent="-342892">
              <a:buFont typeface="Arial" panose="020b0604020202020204" pitchFamily="34" charset="0"/>
              <a:buChar char="•"/>
            </a:pPr>
            <a:r>
              <a:rPr lang="zh-TW" altLang="en-US" sz="2000">
                <a:solidFill>
                  <a:srgbClr val="000000"/>
                </a:solidFill>
              </a:rPr>
              <a:t>用於帶有乙太網絡集線器的無線局域網和傳統總線拓樸。</a:t>
            </a:r>
          </a:p>
          <a:p>
            <a:pPr marL="0" indent="0" algn="l"/>
            <a:endParaRPr lang="en-US" b="1">
              <a:solidFill>
                <a:srgbClr val="000000"/>
              </a:solidFill>
            </a:endParaRPr>
          </a:p>
          <a:p>
            <a:pPr marL="0" indent="0" algn="l"/>
            <a:r>
              <a:rPr lang="en-US" altLang="zh-TW" b="1">
                <a:solidFill>
                  <a:srgbClr val="000000"/>
                </a:solidFill>
              </a:rPr>
              <a:t>Full-duplex communication</a:t>
            </a:r>
          </a:p>
          <a:p>
            <a:pPr marL="415975" lvl="1" indent="-342892">
              <a:buFont typeface="Arial" panose="020b0604020202020204" pitchFamily="34" charset="0"/>
              <a:buChar char="•"/>
            </a:pPr>
            <a:r>
              <a:rPr lang="zh-TW" altLang="en-US" sz="2000">
                <a:solidFill>
                  <a:srgbClr val="000000"/>
                </a:solidFill>
              </a:rPr>
              <a:t>允許兩個裝置在共享媒體上同時傳輸和接收。</a:t>
            </a:r>
          </a:p>
          <a:p>
            <a:pPr marL="415975" lvl="1" indent="-342892">
              <a:buFont typeface="Arial" panose="020b0604020202020204" pitchFamily="34" charset="0"/>
              <a:buChar char="•"/>
            </a:pPr>
            <a:r>
              <a:rPr lang="zh-TW" altLang="en-US" sz="2000">
                <a:solidFill>
                  <a:srgbClr val="000000"/>
                </a:solidFill>
              </a:rPr>
              <a:t>乙太網路交換器以全雙工模式運作。</a:t>
            </a:r>
          </a:p>
          <a:p>
            <a:pPr marL="342892" indent="-342892" algn="l">
              <a:buFont typeface="Arial" panose="020b0604020202020204" pitchFamily="34" charset="0"/>
              <a:buChar char="•"/>
            </a:pPr>
            <a:endParaRPr lang="en-US" sz="1600">
              <a:solidFill>
                <a:srgbClr val="000000"/>
              </a:solidFill>
            </a:endParaRPr>
          </a:p>
          <a:p>
            <a:pPr marL="488998" lvl="2" indent="-342892">
              <a:buFont typeface="Arial" panose="020b0604020202020204" pitchFamily="34" charset="0"/>
              <a:buChar char="•"/>
            </a:pPr>
            <a:endParaRPr lang="en-US" sz="200">
              <a:solidFill>
                <a:srgbClr val="000000"/>
              </a:solidFill>
            </a:endParaRPr>
          </a:p>
          <a:p>
            <a:pPr marL="342892" indent="-342892" algn="l">
              <a:buFont typeface="Arial" panose="020b0604020202020204" pitchFamily="34" charset="0"/>
              <a:buChar char="•"/>
            </a:pPr>
            <a:endParaRPr lang="en-US" sz="1600">
              <a:solidFill>
                <a:srgbClr val="000000"/>
              </a:solidFill>
            </a:endParaRPr>
          </a:p>
          <a:p>
            <a:pPr marL="0" indent="0" algn="l"/>
            <a:endParaRPr lang="en-US" sz="1600">
              <a:solidFill>
                <a:srgbClr val="000000"/>
              </a:solidFill>
            </a:endParaRPr>
          </a:p>
          <a:p>
            <a:pPr marL="342892" indent="-342892" algn="l">
              <a:buFont typeface="Arial" panose="020b0604020202020204" pitchFamily="34" charset="0"/>
              <a:buChar char="•"/>
            </a:pPr>
            <a:endParaRPr lang="en-US" sz="1600">
              <a:solidFill>
                <a:srgbClr val="000000"/>
              </a:solidFill>
            </a:endParaRPr>
          </a:p>
        </p:txBody>
      </p:sp>
      <p:sp>
        <p:nvSpPr>
          <p:cNvPr id="2" name="投影片編號版面配置區 1"/>
          <p:cNvSpPr>
            <a:spLocks noGrp="1"/>
          </p:cNvSpPr>
          <p:nvPr>
            <p:ph type="sldNum" sz="quarter" idx="12"/>
          </p:nvPr>
        </p:nvSpPr>
        <p:spPr/>
        <p:txBody>
          <a:bodyPr/>
          <a:lstStyle/>
          <a:p>
            <a:fld id="{4FAB73BC-B049-4115-A692-8D63A059BFB8}" type="slidenum">
              <a:rPr lang="en-US" smtClean="0"/>
              <a:t>183</a:t>
            </a:fld>
            <a:endParaRPr lang="en-US"/>
          </a:p>
        </p:txBody>
      </p:sp>
    </p:spTree>
    <p:extLst>
      <p:ext uri="{BB962C8B-B14F-4D97-AF65-F5344CB8AC3E}">
        <p14:creationId xmlns:p14="http://schemas.microsoft.com/office/powerpoint/2010/main" val="124839126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184.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5" name="Title 2">
            <a:extLst>
              <a:ext uri="{FF2B5EF4-FFF2-40B4-BE49-F238E27FC236}">
                <a16:creationId xmlns:a16="http://schemas.microsoft.com/office/drawing/2014/main" id="{B8166C4A-518E-4846-A274-363AAE5FF01D}"/>
              </a:ext>
            </a:extLst>
          </p:cNvPr>
          <p:cNvSpPr txBox="1"/>
          <p:nvPr/>
        </p:nvSpPr>
        <p:spPr bwMode="auto">
          <a:xfrm>
            <a:off x="0" y="857251"/>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4" tIns="45712" rIns="91424" bIns="45712" numCol="1" anchor="ctr" anchorCtr="0" compatLnSpc="1">
            <a:prstTxWarp prst="textNoShape">
              <a:avLst/>
            </a:prstTxWarp>
          </a:bodyPr>
          <a:lstStyle>
            <a:lvl1pPr algn="l" defTabSz="684213" rtl="0" eaLnBrk="1" fontAlgn="base" hangingPunct="1">
              <a:lnSpc>
                <a:spcPct val="80000"/>
              </a:lnSpc>
              <a:spcBef>
                <a:spcPct val="0"/>
              </a:spcBef>
              <a:spcAft>
                <a:spcPct val="0"/>
              </a:spcAft>
              <a:defRPr lang="en-US" sz="3200" kern="1200">
                <a:solidFill>
                  <a:srgbClr val="004C69"/>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a:ea typeface="ＭＳ Ｐゴシック" charset="0"/>
              </a:defRPr>
            </a:lvl9pPr>
          </a:lstStyle>
          <a:p>
            <a:pPr rtl="0"/>
            <a:r>
              <a:rPr lang="zh-TW" altLang="en-US" sz="3000">
                <a:latin typeface="Times New Roman" panose="02020603050405020304" pitchFamily="18" charset="0"/>
                <a:ea typeface="標楷體" panose="03000509000000000000" pitchFamily="65" charset="-120"/>
                <a:cs typeface="+mj-cs"/>
              </a:rPr>
              <a:t>拓樸</a:t>
            </a:r>
            <a:r>
              <a:rPr lang="en-US" altLang="zh-TW" sz="3000">
                <a:latin typeface="Times New Roman" panose="02020603050405020304" pitchFamily="18" charset="0"/>
                <a:ea typeface="標楷體" panose="03000509000000000000" pitchFamily="65" charset="-120"/>
                <a:cs typeface="+mj-cs"/>
              </a:rPr>
              <a:t>-</a:t>
            </a:r>
            <a:r>
              <a:rPr lang="zh-TW" altLang="en-US" sz="3000">
                <a:latin typeface="Times New Roman" panose="02020603050405020304" pitchFamily="18" charset="0"/>
                <a:ea typeface="標楷體" panose="03000509000000000000" pitchFamily="65" charset="-120"/>
                <a:cs typeface="+mj-cs"/>
              </a:rPr>
              <a:t>存取控制方法</a:t>
            </a:r>
          </a:p>
        </p:txBody>
      </p:sp>
      <p:sp>
        <p:nvSpPr>
          <p:cNvPr id="6" name="Content Placeholder 3">
            <a:extLst>
              <a:ext uri="{FF2B5EF4-FFF2-40B4-BE49-F238E27FC236}">
                <a16:creationId xmlns:a16="http://schemas.microsoft.com/office/drawing/2014/main" id="{4003F5F5-7654-47FE-8245-0FE364DE3A10}"/>
              </a:ext>
            </a:extLst>
          </p:cNvPr>
          <p:cNvSpPr>
            <a:spLocks noGrp="1"/>
          </p:cNvSpPr>
          <p:nvPr>
            <p:ph idx="1"/>
          </p:nvPr>
        </p:nvSpPr>
        <p:spPr>
          <a:xfrm>
            <a:off x="431801" y="1892301"/>
            <a:ext cx="8280400" cy="3073400"/>
          </a:xfrm>
        </p:spPr>
        <p:txBody>
          <a:bodyPr/>
          <a:lstStyle/>
          <a:p>
            <a:pPr marL="0" indent="0" algn="l"/>
            <a:r>
              <a:rPr lang="zh-TW" altLang="en-US" b="1">
                <a:solidFill>
                  <a:srgbClr val="000000"/>
                </a:solidFill>
              </a:rPr>
              <a:t>競爭式存取</a:t>
            </a:r>
          </a:p>
          <a:p>
            <a:pPr marL="73083" lvl="1" indent="0">
              <a:buNone/>
            </a:pPr>
            <a:r>
              <a:rPr lang="zh-TW" altLang="en-US" sz="2000">
                <a:solidFill>
                  <a:srgbClr val="000000"/>
                </a:solidFill>
              </a:rPr>
              <a:t>所有節點在半雙工操作，競爭使用媒體。範例如下：</a:t>
            </a:r>
          </a:p>
          <a:p>
            <a:pPr marL="488998" lvl="2" indent="-342892">
              <a:buFont typeface="Arial" panose="020b0604020202020204" pitchFamily="34" charset="0"/>
              <a:buChar char="•"/>
            </a:pPr>
            <a:r>
              <a:rPr lang="zh-TW" altLang="en-US" sz="2000">
                <a:solidFill>
                  <a:srgbClr val="000000"/>
                </a:solidFill>
              </a:rPr>
              <a:t>運營商以碰撞偵測 </a:t>
            </a:r>
            <a:r>
              <a:rPr lang="en-US" altLang="zh-TW" sz="2000">
                <a:solidFill>
                  <a:srgbClr val="000000"/>
                </a:solidFill>
              </a:rPr>
              <a:t>(CSMA/CD) </a:t>
            </a:r>
            <a:r>
              <a:rPr lang="zh-TW" altLang="en-US" sz="2000">
                <a:solidFill>
                  <a:srgbClr val="000000"/>
                </a:solidFill>
              </a:rPr>
              <a:t>來感測多重存取，如舊式匯流排拓樸乙太網路所使用。</a:t>
            </a:r>
          </a:p>
          <a:p>
            <a:pPr marL="488998" lvl="2" indent="-342892">
              <a:buFont typeface="Arial" panose="020b0604020202020204" pitchFamily="34" charset="0"/>
              <a:buChar char="•"/>
            </a:pPr>
            <a:r>
              <a:rPr lang="zh-TW" altLang="en-US" sz="2000">
                <a:solidFill>
                  <a:srgbClr val="000000"/>
                </a:solidFill>
              </a:rPr>
              <a:t>載波感應多重存取</a:t>
            </a:r>
            <a:r>
              <a:rPr lang="en-US" altLang="zh-TW" sz="2000">
                <a:solidFill>
                  <a:srgbClr val="000000"/>
                </a:solidFill>
              </a:rPr>
              <a:t>/</a:t>
            </a:r>
            <a:r>
              <a:rPr lang="zh-TW" altLang="en-US" sz="2000">
                <a:solidFill>
                  <a:srgbClr val="000000"/>
                </a:solidFill>
              </a:rPr>
              <a:t>碰撞避免。</a:t>
            </a:r>
          </a:p>
          <a:p>
            <a:pPr marL="146106" lvl="2" indent="0">
              <a:buNone/>
            </a:pPr>
            <a:endParaRPr lang="en-US" sz="2000">
              <a:solidFill>
                <a:srgbClr val="000000"/>
              </a:solidFill>
            </a:endParaRPr>
          </a:p>
          <a:p>
            <a:pPr marL="0" indent="0" algn="l"/>
            <a:r>
              <a:rPr lang="zh-TW" altLang="en-US" b="1">
                <a:solidFill>
                  <a:srgbClr val="000000"/>
                </a:solidFill>
              </a:rPr>
              <a:t>受控訪問</a:t>
            </a:r>
          </a:p>
          <a:p>
            <a:pPr marL="415975" lvl="1" indent="-342892">
              <a:buFont typeface="Arial" panose="020b0604020202020204" pitchFamily="34" charset="0"/>
              <a:buChar char="•"/>
            </a:pPr>
            <a:r>
              <a:rPr lang="zh-TW" altLang="en-US" sz="2000">
                <a:solidFill>
                  <a:srgbClr val="000000"/>
                </a:solidFill>
              </a:rPr>
              <a:t>確定性的存取，其中每個節點在媒體上都有自己的時間。</a:t>
            </a:r>
          </a:p>
          <a:p>
            <a:pPr marL="415975" lvl="1" indent="-342892">
              <a:buFont typeface="Arial" panose="020b0604020202020204" pitchFamily="34" charset="0"/>
              <a:buChar char="•"/>
            </a:pPr>
            <a:r>
              <a:rPr lang="zh-TW" altLang="en-US" sz="2000">
                <a:solidFill>
                  <a:srgbClr val="000000"/>
                </a:solidFill>
              </a:rPr>
              <a:t>用於傳統網絡，如令牌環和 </a:t>
            </a:r>
            <a:r>
              <a:rPr lang="en-US" altLang="zh-TW" sz="2000">
                <a:solidFill>
                  <a:srgbClr val="000000"/>
                </a:solidFill>
              </a:rPr>
              <a:t>ARCNET</a:t>
            </a:r>
            <a:r>
              <a:rPr lang="zh-TW" altLang="en-US" sz="2000">
                <a:solidFill>
                  <a:srgbClr val="000000"/>
                </a:solidFill>
              </a:rPr>
              <a:t>。</a:t>
            </a:r>
          </a:p>
          <a:p>
            <a:pPr marL="342892" indent="-342892" algn="l">
              <a:buFont typeface="Arial" panose="020b0604020202020204" pitchFamily="34" charset="0"/>
              <a:buChar char="•"/>
            </a:pPr>
            <a:endParaRPr lang="en-US" sz="1600">
              <a:solidFill>
                <a:srgbClr val="000000"/>
              </a:solidFill>
            </a:endParaRPr>
          </a:p>
          <a:p>
            <a:pPr marL="488998" lvl="2" indent="-342892">
              <a:buFont typeface="Arial" panose="020b0604020202020204" pitchFamily="34" charset="0"/>
              <a:buChar char="•"/>
            </a:pPr>
            <a:endParaRPr lang="en-US" sz="200">
              <a:solidFill>
                <a:srgbClr val="000000"/>
              </a:solidFill>
            </a:endParaRPr>
          </a:p>
          <a:p>
            <a:pPr marL="342892" indent="-342892" algn="l">
              <a:buFont typeface="Arial" panose="020b0604020202020204" pitchFamily="34" charset="0"/>
              <a:buChar char="•"/>
            </a:pPr>
            <a:endParaRPr lang="en-US" sz="1600">
              <a:solidFill>
                <a:srgbClr val="000000"/>
              </a:solidFill>
            </a:endParaRPr>
          </a:p>
          <a:p>
            <a:pPr marL="0" indent="0" algn="l"/>
            <a:endParaRPr lang="en-US" sz="1600">
              <a:solidFill>
                <a:srgbClr val="000000"/>
              </a:solidFill>
            </a:endParaRPr>
          </a:p>
          <a:p>
            <a:pPr marL="342892" indent="-342892" algn="l">
              <a:buFont typeface="Arial" panose="020b0604020202020204" pitchFamily="34" charset="0"/>
              <a:buChar char="•"/>
            </a:pPr>
            <a:endParaRPr lang="en-US" sz="1600">
              <a:solidFill>
                <a:srgbClr val="000000"/>
              </a:solidFill>
            </a:endParaRPr>
          </a:p>
        </p:txBody>
      </p:sp>
      <p:sp>
        <p:nvSpPr>
          <p:cNvPr id="2" name="投影片編號版面配置區 1"/>
          <p:cNvSpPr>
            <a:spLocks noGrp="1"/>
          </p:cNvSpPr>
          <p:nvPr>
            <p:ph type="sldNum" sz="quarter" idx="12"/>
          </p:nvPr>
        </p:nvSpPr>
        <p:spPr/>
        <p:txBody>
          <a:bodyPr/>
          <a:lstStyle/>
          <a:p>
            <a:fld id="{4FAB73BC-B049-4115-A692-8D63A059BFB8}" type="slidenum">
              <a:rPr lang="en-US" smtClean="0"/>
              <a:t>184</a:t>
            </a:fld>
            <a:endParaRPr lang="en-US"/>
          </a:p>
        </p:txBody>
      </p:sp>
    </p:spTree>
    <p:extLst>
      <p:ext uri="{BB962C8B-B14F-4D97-AF65-F5344CB8AC3E}">
        <p14:creationId xmlns:p14="http://schemas.microsoft.com/office/powerpoint/2010/main" val="392597404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185.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5" name="Title 2">
            <a:extLst>
              <a:ext uri="{FF2B5EF4-FFF2-40B4-BE49-F238E27FC236}">
                <a16:creationId xmlns:a16="http://schemas.microsoft.com/office/drawing/2014/main" id="{B8166C4A-518E-4846-A274-363AAE5FF01D}"/>
              </a:ext>
            </a:extLst>
          </p:cNvPr>
          <p:cNvSpPr txBox="1"/>
          <p:nvPr/>
        </p:nvSpPr>
        <p:spPr bwMode="auto">
          <a:xfrm>
            <a:off x="0" y="857251"/>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4" tIns="45712" rIns="91424" bIns="45712" numCol="1" anchor="ctr" anchorCtr="0" compatLnSpc="1">
            <a:prstTxWarp prst="textNoShape">
              <a:avLst/>
            </a:prstTxWarp>
          </a:bodyPr>
          <a:lstStyle>
            <a:lvl1pPr algn="l" defTabSz="684213" rtl="0" eaLnBrk="1" fontAlgn="base" hangingPunct="1">
              <a:lnSpc>
                <a:spcPct val="80000"/>
              </a:lnSpc>
              <a:spcBef>
                <a:spcPct val="0"/>
              </a:spcBef>
              <a:spcAft>
                <a:spcPct val="0"/>
              </a:spcAft>
              <a:defRPr lang="en-US" sz="3200" kern="1200">
                <a:solidFill>
                  <a:srgbClr val="004C69"/>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a:ea typeface="ＭＳ Ｐゴシック" charset="0"/>
              </a:defRPr>
            </a:lvl9pPr>
          </a:lstStyle>
          <a:p>
            <a:pPr rtl="0"/>
            <a:r>
              <a:rPr lang="zh-TW" altLang="en-US" sz="3000">
                <a:latin typeface="Times New Roman" panose="02020603050405020304" pitchFamily="18" charset="0"/>
                <a:ea typeface="標楷體" panose="03000509000000000000" pitchFamily="65" charset="-120"/>
                <a:cs typeface="+mj-cs"/>
              </a:rPr>
              <a:t>拓樸</a:t>
            </a:r>
            <a:r>
              <a:rPr lang="en-US" altLang="zh-TW" sz="3000">
                <a:latin typeface="Times New Roman" panose="02020603050405020304" pitchFamily="18" charset="0"/>
                <a:ea typeface="標楷體" panose="03000509000000000000" pitchFamily="65" charset="-120"/>
                <a:cs typeface="+mj-cs"/>
              </a:rPr>
              <a:t>-</a:t>
            </a:r>
            <a:r>
              <a:rPr lang="zh-TW" altLang="en-US" sz="3000">
                <a:latin typeface="Times New Roman" panose="02020603050405020304" pitchFamily="18" charset="0"/>
                <a:ea typeface="標楷體" panose="03000509000000000000" pitchFamily="65" charset="-120"/>
                <a:cs typeface="+mj-cs"/>
              </a:rPr>
              <a:t>爭議式存取 </a:t>
            </a:r>
            <a:r>
              <a:rPr lang="en-US" altLang="zh-TW" sz="3000">
                <a:latin typeface="Times New Roman" panose="02020603050405020304" pitchFamily="18" charset="0"/>
                <a:ea typeface="標楷體" panose="03000509000000000000" pitchFamily="65" charset="-120"/>
                <a:cs typeface="+mj-cs"/>
              </a:rPr>
              <a:t>— CSMA/CD</a:t>
            </a:r>
          </a:p>
        </p:txBody>
      </p:sp>
      <p:sp>
        <p:nvSpPr>
          <p:cNvPr id="6" name="Content Placeholder 3">
            <a:extLst>
              <a:ext uri="{FF2B5EF4-FFF2-40B4-BE49-F238E27FC236}">
                <a16:creationId xmlns:a16="http://schemas.microsoft.com/office/drawing/2014/main" id="{4003F5F5-7654-47FE-8245-0FE364DE3A10}"/>
              </a:ext>
            </a:extLst>
          </p:cNvPr>
          <p:cNvSpPr>
            <a:spLocks noGrp="1"/>
          </p:cNvSpPr>
          <p:nvPr>
            <p:ph idx="1"/>
          </p:nvPr>
        </p:nvSpPr>
        <p:spPr>
          <a:xfrm>
            <a:off x="431801" y="1892300"/>
            <a:ext cx="8280400" cy="3393731"/>
          </a:xfrm>
        </p:spPr>
        <p:txBody>
          <a:bodyPr/>
          <a:lstStyle/>
          <a:p>
            <a:pPr marL="0" indent="0" algn="l"/>
            <a:r>
              <a:rPr lang="en-US" altLang="zh-TW" b="1">
                <a:solidFill>
                  <a:srgbClr val="000000"/>
                </a:solidFill>
              </a:rPr>
              <a:t>CSMA/CD</a:t>
            </a:r>
          </a:p>
          <a:p>
            <a:pPr marL="415975" lvl="1" indent="-342892">
              <a:buFont typeface="Arial" panose="020b0604020202020204" pitchFamily="34" charset="0"/>
              <a:buChar char="•"/>
            </a:pPr>
            <a:r>
              <a:rPr lang="zh-TW" altLang="en-US" sz="2000">
                <a:solidFill>
                  <a:srgbClr val="000000"/>
                </a:solidFill>
              </a:rPr>
              <a:t>由舊式乙太網路區域網路使用。</a:t>
            </a:r>
          </a:p>
          <a:p>
            <a:pPr marL="415975" lvl="1" indent="-342892">
              <a:buFont typeface="Arial" panose="020b0604020202020204" pitchFamily="34" charset="0"/>
              <a:buChar char="•"/>
            </a:pPr>
            <a:r>
              <a:rPr lang="zh-TW" altLang="en-US" sz="2000">
                <a:solidFill>
                  <a:srgbClr val="000000"/>
                </a:solidFill>
              </a:rPr>
              <a:t>在半雙工模式下操作，一次只有一個裝置傳送或接收。</a:t>
            </a:r>
          </a:p>
          <a:p>
            <a:pPr marL="415975" lvl="1" indent="-342892">
              <a:buFont typeface="Arial" panose="020b0604020202020204" pitchFamily="34" charset="0"/>
              <a:buChar char="•"/>
            </a:pPr>
            <a:r>
              <a:rPr lang="zh-TW" altLang="en-US" sz="2000">
                <a:solidFill>
                  <a:srgbClr val="000000"/>
                </a:solidFill>
              </a:rPr>
              <a:t>使用碰撞偵測程序來控制裝置何時可以傳送，以及如果多個裝置同時傳送會發生什麼情況。</a:t>
            </a:r>
          </a:p>
          <a:p>
            <a:pPr marL="73083" lvl="1" indent="0">
              <a:buNone/>
            </a:pPr>
            <a:endParaRPr lang="en-US" sz="2000">
              <a:solidFill>
                <a:srgbClr val="000000"/>
              </a:solidFill>
            </a:endParaRPr>
          </a:p>
          <a:p>
            <a:pPr marL="73083" lvl="1" indent="0">
              <a:buNone/>
            </a:pPr>
            <a:r>
              <a:rPr lang="en-US" altLang="zh-TW" sz="2000" b="1">
                <a:solidFill>
                  <a:srgbClr val="000000"/>
                </a:solidFill>
              </a:rPr>
              <a:t>CSMA/CD </a:t>
            </a:r>
            <a:r>
              <a:rPr lang="zh-TW" altLang="en-US" sz="2000" b="1">
                <a:solidFill>
                  <a:srgbClr val="000000"/>
                </a:solidFill>
              </a:rPr>
              <a:t>碰撞偵測過程</a:t>
            </a:r>
            <a:r>
              <a:rPr lang="zh-TW" altLang="en-US" sz="2000">
                <a:solidFill>
                  <a:srgbClr val="000000"/>
                </a:solidFill>
              </a:rPr>
              <a:t>：</a:t>
            </a:r>
          </a:p>
          <a:p>
            <a:pPr marL="488998" lvl="2" indent="-342892">
              <a:buFont typeface="Arial" panose="020b0604020202020204" pitchFamily="34" charset="0"/>
              <a:buChar char="•"/>
            </a:pPr>
            <a:r>
              <a:rPr lang="zh-TW" altLang="en-US" sz="2000">
                <a:solidFill>
                  <a:srgbClr val="000000"/>
                </a:solidFill>
              </a:rPr>
              <a:t>同時傳輸的裝置會導致共享媒體上的訊號衝突。</a:t>
            </a:r>
          </a:p>
          <a:p>
            <a:pPr marL="488998" lvl="2" indent="-342892">
              <a:buFont typeface="Arial" panose="020b0604020202020204" pitchFamily="34" charset="0"/>
              <a:buChar char="•"/>
            </a:pPr>
            <a:r>
              <a:rPr lang="zh-TW" altLang="en-US" sz="2000">
                <a:solidFill>
                  <a:srgbClr val="000000"/>
                </a:solidFill>
              </a:rPr>
              <a:t>裝置偵測碰撞。</a:t>
            </a:r>
          </a:p>
          <a:p>
            <a:pPr marL="488998" lvl="2" indent="-342892">
              <a:buFont typeface="Arial" panose="020b0604020202020204" pitchFamily="34" charset="0"/>
              <a:buChar char="•"/>
            </a:pPr>
            <a:r>
              <a:rPr lang="zh-TW" altLang="en-US" sz="2000">
                <a:solidFill>
                  <a:srgbClr val="000000"/>
                </a:solidFill>
              </a:rPr>
              <a:t>裝置會等待一段隨機的時間，並重新傳輸資料</a:t>
            </a:r>
            <a:r>
              <a:rPr lang="zh-TW" altLang="en-US" sz="1600">
                <a:solidFill>
                  <a:srgbClr val="000000"/>
                </a:solidFill>
              </a:rPr>
              <a:t>。</a:t>
            </a:r>
          </a:p>
          <a:p>
            <a:pPr marL="146106" lvl="2" indent="0">
              <a:buNone/>
            </a:pPr>
            <a:endParaRPr lang="en-US">
              <a:solidFill>
                <a:srgbClr val="000000"/>
              </a:solidFill>
            </a:endParaRPr>
          </a:p>
          <a:p>
            <a:pPr marL="0" indent="0" algn="l"/>
            <a:endParaRPr lang="en-US" sz="1600">
              <a:solidFill>
                <a:srgbClr val="000000"/>
              </a:solidFill>
            </a:endParaRPr>
          </a:p>
          <a:p>
            <a:pPr marL="488998" lvl="2" indent="-342892">
              <a:buFont typeface="Arial" panose="020b0604020202020204" pitchFamily="34" charset="0"/>
              <a:buChar char="•"/>
            </a:pPr>
            <a:endParaRPr lang="en-US" sz="200">
              <a:solidFill>
                <a:srgbClr val="000000"/>
              </a:solidFill>
            </a:endParaRPr>
          </a:p>
          <a:p>
            <a:pPr marL="342892" indent="-342892" algn="l">
              <a:buFont typeface="Arial" panose="020b0604020202020204" pitchFamily="34" charset="0"/>
              <a:buChar char="•"/>
            </a:pPr>
            <a:endParaRPr lang="en-US" sz="1600">
              <a:solidFill>
                <a:srgbClr val="000000"/>
              </a:solidFill>
            </a:endParaRPr>
          </a:p>
          <a:p>
            <a:pPr marL="0" indent="0" algn="l"/>
            <a:endParaRPr lang="en-US" sz="1600">
              <a:solidFill>
                <a:srgbClr val="000000"/>
              </a:solidFill>
            </a:endParaRPr>
          </a:p>
          <a:p>
            <a:pPr marL="342892" indent="-342892" algn="l">
              <a:buFont typeface="Arial" panose="020b0604020202020204" pitchFamily="34" charset="0"/>
              <a:buChar char="•"/>
            </a:pPr>
            <a:endParaRPr lang="en-US" sz="1600">
              <a:solidFill>
                <a:srgbClr val="000000"/>
              </a:solidFill>
            </a:endParaRPr>
          </a:p>
        </p:txBody>
      </p:sp>
      <p:sp>
        <p:nvSpPr>
          <p:cNvPr id="2" name="投影片編號版面配置區 1"/>
          <p:cNvSpPr>
            <a:spLocks noGrp="1"/>
          </p:cNvSpPr>
          <p:nvPr>
            <p:ph type="sldNum" sz="quarter" idx="12"/>
          </p:nvPr>
        </p:nvSpPr>
        <p:spPr/>
        <p:txBody>
          <a:bodyPr/>
          <a:lstStyle/>
          <a:p>
            <a:fld id="{4FAB73BC-B049-4115-A692-8D63A059BFB8}" type="slidenum">
              <a:rPr lang="en-US" smtClean="0"/>
              <a:t>185</a:t>
            </a:fld>
            <a:endParaRPr lang="en-US"/>
          </a:p>
        </p:txBody>
      </p:sp>
    </p:spTree>
    <p:extLst>
      <p:ext uri="{BB962C8B-B14F-4D97-AF65-F5344CB8AC3E}">
        <p14:creationId xmlns:p14="http://schemas.microsoft.com/office/powerpoint/2010/main" val="169144725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186.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5" name="Title 2">
            <a:extLst>
              <a:ext uri="{FF2B5EF4-FFF2-40B4-BE49-F238E27FC236}">
                <a16:creationId xmlns:a16="http://schemas.microsoft.com/office/drawing/2014/main" id="{B8166C4A-518E-4846-A274-363AAE5FF01D}"/>
              </a:ext>
            </a:extLst>
          </p:cNvPr>
          <p:cNvSpPr txBox="1"/>
          <p:nvPr/>
        </p:nvSpPr>
        <p:spPr bwMode="auto">
          <a:xfrm>
            <a:off x="0" y="857251"/>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4" tIns="45712" rIns="91424" bIns="45712" numCol="1" anchor="ctr" anchorCtr="0" compatLnSpc="1">
            <a:prstTxWarp prst="textNoShape">
              <a:avLst/>
            </a:prstTxWarp>
          </a:bodyPr>
          <a:lstStyle>
            <a:lvl1pPr algn="l" defTabSz="684213" rtl="0" eaLnBrk="1" fontAlgn="base" hangingPunct="1">
              <a:lnSpc>
                <a:spcPct val="80000"/>
              </a:lnSpc>
              <a:spcBef>
                <a:spcPct val="0"/>
              </a:spcBef>
              <a:spcAft>
                <a:spcPct val="0"/>
              </a:spcAft>
              <a:defRPr lang="en-US" sz="3200" kern="1200">
                <a:solidFill>
                  <a:srgbClr val="004C69"/>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a:ea typeface="ＭＳ Ｐゴシック" charset="0"/>
              </a:defRPr>
            </a:lvl9pPr>
          </a:lstStyle>
          <a:p>
            <a:r>
              <a:rPr lang="zh-TW" altLang="en-US" sz="3000">
                <a:latin typeface="Times New Roman" panose="02020603050405020304" pitchFamily="18" charset="0"/>
                <a:ea typeface="標楷體" panose="03000509000000000000" pitchFamily="65" charset="-120"/>
                <a:cs typeface="+mj-cs"/>
              </a:rPr>
              <a:t>拓樸</a:t>
            </a:r>
            <a:r>
              <a:rPr lang="en-US" altLang="zh-TW" sz="3000">
                <a:latin typeface="Times New Roman" panose="02020603050405020304" pitchFamily="18" charset="0"/>
                <a:ea typeface="標楷體" panose="03000509000000000000" pitchFamily="65" charset="-120"/>
                <a:cs typeface="+mj-cs"/>
              </a:rPr>
              <a:t>-</a:t>
            </a:r>
            <a:r>
              <a:rPr lang="zh-TW" altLang="en-US" sz="3000">
                <a:latin typeface="Times New Roman" panose="02020603050405020304" pitchFamily="18" charset="0"/>
                <a:ea typeface="標楷體" panose="03000509000000000000" pitchFamily="65" charset="-120"/>
                <a:cs typeface="+mj-cs"/>
              </a:rPr>
              <a:t>爭議型存取 </a:t>
            </a:r>
            <a:r>
              <a:rPr lang="en-US" altLang="zh-TW" sz="3000">
                <a:latin typeface="Times New Roman" panose="02020603050405020304" pitchFamily="18" charset="0"/>
                <a:ea typeface="標楷體" panose="03000509000000000000" pitchFamily="65" charset="-120"/>
                <a:cs typeface="+mj-cs"/>
              </a:rPr>
              <a:t>— CSMA/CA</a:t>
            </a:r>
          </a:p>
        </p:txBody>
      </p:sp>
      <p:sp>
        <p:nvSpPr>
          <p:cNvPr id="6" name="Content Placeholder 3">
            <a:extLst>
              <a:ext uri="{FF2B5EF4-FFF2-40B4-BE49-F238E27FC236}">
                <a16:creationId xmlns:a16="http://schemas.microsoft.com/office/drawing/2014/main" id="{4003F5F5-7654-47FE-8245-0FE364DE3A10}"/>
              </a:ext>
            </a:extLst>
          </p:cNvPr>
          <p:cNvSpPr>
            <a:spLocks noGrp="1"/>
          </p:cNvSpPr>
          <p:nvPr>
            <p:ph idx="1"/>
          </p:nvPr>
        </p:nvSpPr>
        <p:spPr>
          <a:xfrm>
            <a:off x="431801" y="1892301"/>
            <a:ext cx="8280400" cy="3073400"/>
          </a:xfrm>
        </p:spPr>
        <p:txBody>
          <a:bodyPr/>
          <a:lstStyle/>
          <a:p>
            <a:pPr marL="0" indent="0" algn="l"/>
            <a:r>
              <a:rPr lang="en-US" altLang="zh-TW" b="1">
                <a:solidFill>
                  <a:srgbClr val="000000"/>
                </a:solidFill>
              </a:rPr>
              <a:t>CSMA/CA</a:t>
            </a:r>
          </a:p>
          <a:p>
            <a:pPr marL="415975" lvl="1" indent="-342892">
              <a:buFont typeface="Arial" panose="020b0604020202020204" pitchFamily="34" charset="0"/>
              <a:buChar char="•"/>
            </a:pPr>
            <a:r>
              <a:rPr lang="zh-TW" altLang="en-US" sz="2000">
                <a:solidFill>
                  <a:srgbClr val="000000"/>
                </a:solidFill>
              </a:rPr>
              <a:t>由 </a:t>
            </a:r>
            <a:r>
              <a:rPr lang="en-US" altLang="zh-TW" sz="2000">
                <a:solidFill>
                  <a:srgbClr val="000000"/>
                </a:solidFill>
              </a:rPr>
              <a:t>IEEE 802.11 </a:t>
            </a:r>
            <a:r>
              <a:rPr lang="zh-TW" altLang="en-US" sz="2000">
                <a:solidFill>
                  <a:srgbClr val="000000"/>
                </a:solidFill>
              </a:rPr>
              <a:t>無線區域網路使用。</a:t>
            </a:r>
          </a:p>
          <a:p>
            <a:pPr marL="415975" lvl="1" indent="-342892">
              <a:buFont typeface="Arial" panose="020b0604020202020204" pitchFamily="34" charset="0"/>
              <a:buChar char="•"/>
            </a:pPr>
            <a:r>
              <a:rPr lang="zh-TW" altLang="en-US" sz="2000">
                <a:solidFill>
                  <a:srgbClr val="000000"/>
                </a:solidFill>
              </a:rPr>
              <a:t>在半雙工模式下操作，一次只有一個裝置傳送或接收。</a:t>
            </a:r>
          </a:p>
          <a:p>
            <a:pPr marL="415975" lvl="1" indent="-342892">
              <a:buFont typeface="Arial" panose="020b0604020202020204" pitchFamily="34" charset="0"/>
              <a:buChar char="•"/>
            </a:pPr>
            <a:r>
              <a:rPr lang="zh-TW" altLang="en-US" sz="2000">
                <a:solidFill>
                  <a:srgbClr val="000000"/>
                </a:solidFill>
              </a:rPr>
              <a:t>使用防撞程序來控制裝置何時可以傳送，以及如果多個裝置同時傳送會發生什麼情況。</a:t>
            </a:r>
          </a:p>
          <a:p>
            <a:pPr marL="73083" lvl="1" indent="0">
              <a:buNone/>
            </a:pPr>
            <a:endParaRPr lang="en-US" sz="2000">
              <a:solidFill>
                <a:srgbClr val="000000"/>
              </a:solidFill>
            </a:endParaRPr>
          </a:p>
          <a:p>
            <a:pPr marL="0" lvl="1" indent="0" defTabSz="457094">
              <a:lnSpc>
                <a:spcPct val="100000"/>
              </a:lnSpc>
              <a:spcBef>
                <a:spcPct val="20000"/>
              </a:spcBef>
              <a:buNone/>
            </a:pPr>
            <a:r>
              <a:rPr lang="en-US" altLang="zh-TW" sz="2000" b="1">
                <a:solidFill>
                  <a:srgbClr val="000000"/>
                </a:solidFill>
              </a:rPr>
              <a:t>CSMA/CA </a:t>
            </a:r>
            <a:r>
              <a:rPr lang="zh-TW" altLang="en-US" sz="2000" b="1">
                <a:solidFill>
                  <a:srgbClr val="000000"/>
                </a:solidFill>
              </a:rPr>
              <a:t>避免碰撞程序</a:t>
            </a:r>
            <a:r>
              <a:rPr lang="zh-TW" altLang="en-US" sz="2000">
                <a:solidFill>
                  <a:srgbClr val="000000"/>
                </a:solidFill>
              </a:rPr>
              <a:t>：</a:t>
            </a:r>
          </a:p>
          <a:p>
            <a:pPr marL="415975" lvl="1" indent="-342892">
              <a:buFont typeface="Arial" panose="020b0604020202020204" pitchFamily="34" charset="0"/>
              <a:buChar char="•"/>
            </a:pPr>
            <a:r>
              <a:rPr lang="zh-TW" altLang="en-US" sz="2000">
                <a:solidFill>
                  <a:srgbClr val="000000"/>
                </a:solidFill>
              </a:rPr>
              <a:t>傳輸時，裝置還包含傳輸所需的時間持續時間。</a:t>
            </a:r>
          </a:p>
          <a:p>
            <a:pPr marL="415975" lvl="1" indent="-342892">
              <a:buFont typeface="Arial" panose="020b0604020202020204" pitchFamily="34" charset="0"/>
              <a:buChar char="•"/>
            </a:pPr>
            <a:r>
              <a:rPr lang="zh-TW" altLang="en-US" sz="2000">
                <a:solidFill>
                  <a:srgbClr val="000000"/>
                </a:solidFill>
              </a:rPr>
              <a:t>共享媒體上的其他設備接收時間持續時間信息，並知道媒體將不可用多長時間。</a:t>
            </a:r>
          </a:p>
          <a:p>
            <a:pPr marL="488998" lvl="2" indent="-342892">
              <a:buFont typeface="Arial" panose="020b0604020202020204" pitchFamily="34" charset="0"/>
              <a:buChar char="•"/>
            </a:pPr>
            <a:endParaRPr lang="en-US">
              <a:solidFill>
                <a:srgbClr val="000000"/>
              </a:solidFill>
            </a:endParaRPr>
          </a:p>
          <a:p>
            <a:pPr marL="0" indent="0" algn="l"/>
            <a:endParaRPr lang="en-US" sz="1600">
              <a:solidFill>
                <a:srgbClr val="000000"/>
              </a:solidFill>
            </a:endParaRPr>
          </a:p>
          <a:p>
            <a:pPr marL="488998" lvl="2" indent="-342892">
              <a:buFont typeface="Arial" panose="020b0604020202020204" pitchFamily="34" charset="0"/>
              <a:buChar char="•"/>
            </a:pPr>
            <a:endParaRPr lang="en-US" sz="200">
              <a:solidFill>
                <a:srgbClr val="000000"/>
              </a:solidFill>
            </a:endParaRPr>
          </a:p>
          <a:p>
            <a:pPr marL="342892" indent="-342892" algn="l">
              <a:buFont typeface="Arial" panose="020b0604020202020204" pitchFamily="34" charset="0"/>
              <a:buChar char="•"/>
            </a:pPr>
            <a:endParaRPr lang="en-US" sz="1600">
              <a:solidFill>
                <a:srgbClr val="000000"/>
              </a:solidFill>
            </a:endParaRPr>
          </a:p>
          <a:p>
            <a:pPr marL="0" indent="0" algn="l"/>
            <a:endParaRPr lang="en-US" sz="1600">
              <a:solidFill>
                <a:srgbClr val="000000"/>
              </a:solidFill>
            </a:endParaRPr>
          </a:p>
          <a:p>
            <a:pPr marL="342892" indent="-342892" algn="l">
              <a:buFont typeface="Arial" panose="020b0604020202020204" pitchFamily="34" charset="0"/>
              <a:buChar char="•"/>
            </a:pPr>
            <a:endParaRPr lang="en-US" sz="1600">
              <a:solidFill>
                <a:srgbClr val="000000"/>
              </a:solidFill>
            </a:endParaRPr>
          </a:p>
        </p:txBody>
      </p:sp>
      <p:sp>
        <p:nvSpPr>
          <p:cNvPr id="2" name="投影片編號版面配置區 1"/>
          <p:cNvSpPr>
            <a:spLocks noGrp="1"/>
          </p:cNvSpPr>
          <p:nvPr>
            <p:ph type="sldNum" sz="quarter" idx="12"/>
          </p:nvPr>
        </p:nvSpPr>
        <p:spPr/>
        <p:txBody>
          <a:bodyPr/>
          <a:lstStyle/>
          <a:p>
            <a:fld id="{4FAB73BC-B049-4115-A692-8D63A059BFB8}" type="slidenum">
              <a:rPr lang="en-US" smtClean="0"/>
              <a:t>186</a:t>
            </a:fld>
            <a:endParaRPr lang="en-US"/>
          </a:p>
        </p:txBody>
      </p:sp>
    </p:spTree>
    <p:extLst>
      <p:ext uri="{BB962C8B-B14F-4D97-AF65-F5344CB8AC3E}">
        <p14:creationId xmlns:p14="http://schemas.microsoft.com/office/powerpoint/2010/main" val="107549435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187.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p:spPr>
        <p:txBody>
          <a:bodyPr>
            <a:normAutofit/>
          </a:bodyPr>
          <a:lstStyle/>
          <a:p>
            <a:pPr rtl="0"/>
            <a:r>
              <a:rPr lang="en-US" altLang="zh-TW" smtClean="0"/>
              <a:t>6.3</a:t>
            </a:r>
            <a:r>
              <a:rPr lang="zh-TW" altLang="en-US" smtClean="0"/>
              <a:t>資料</a:t>
            </a:r>
            <a:r>
              <a:rPr lang="zh-TW" altLang="en-US"/>
              <a:t>連結框</a:t>
            </a:r>
            <a:r>
              <a:rPr lang="en-US" altLang="zh-TW"/>
              <a:t>-</a:t>
            </a:r>
            <a:r>
              <a:rPr lang="zh-TW" altLang="en-US"/>
              <a:t>訊框</a:t>
            </a:r>
          </a:p>
        </p:txBody>
      </p:sp>
      <p:sp>
        <p:nvSpPr>
          <p:cNvPr id="5" name="Content Placeholder 4">
            <a:extLst>
              <a:ext uri="{FF2B5EF4-FFF2-40B4-BE49-F238E27FC236}">
                <a16:creationId xmlns:a16="http://schemas.microsoft.com/office/drawing/2014/main" id="{CC4F0493-B526-DE4A-B220-F79C82C4F124}"/>
              </a:ext>
            </a:extLst>
          </p:cNvPr>
          <p:cNvSpPr>
            <a:spLocks noGrp="1"/>
          </p:cNvSpPr>
          <p:nvPr>
            <p:ph idx="1"/>
          </p:nvPr>
        </p:nvSpPr>
        <p:spPr>
          <a:xfrm>
            <a:off x="431972" y="1759561"/>
            <a:ext cx="8280057" cy="3505566"/>
          </a:xfrm>
        </p:spPr>
        <p:txBody>
          <a:bodyPr/>
          <a:lstStyle/>
          <a:p>
            <a:pPr marL="0" indent="0" algn="l"/>
            <a:r>
              <a:rPr lang="zh-TW" altLang="en-US">
                <a:solidFill>
                  <a:srgbClr val="000000"/>
                </a:solidFill>
              </a:rPr>
              <a:t>資料是由資料連結層與頭和拖車封裝，以形成一個幀。</a:t>
            </a:r>
          </a:p>
          <a:p>
            <a:pPr marL="0" indent="0" algn="l"/>
            <a:r>
              <a:rPr lang="zh-TW" altLang="en-US">
                <a:solidFill>
                  <a:srgbClr val="000000"/>
                </a:solidFill>
              </a:rPr>
              <a:t>資料連結框架有三個部分：</a:t>
            </a:r>
          </a:p>
          <a:p>
            <a:pPr marL="415975" lvl="1" indent="-342892">
              <a:buFont typeface="Arial" panose="020b0604020202020204" pitchFamily="34" charset="0"/>
              <a:buChar char="•"/>
            </a:pPr>
            <a:r>
              <a:rPr lang="zh-TW" altLang="en-US" sz="2000">
                <a:solidFill>
                  <a:srgbClr val="000000"/>
                </a:solidFill>
              </a:rPr>
              <a:t>標頭</a:t>
            </a:r>
          </a:p>
          <a:p>
            <a:pPr marL="415975" lvl="1" indent="-342892">
              <a:buFont typeface="Arial" panose="020b0604020202020204" pitchFamily="34" charset="0"/>
              <a:buChar char="•"/>
            </a:pPr>
            <a:r>
              <a:rPr lang="zh-TW" altLang="en-US" sz="2000">
                <a:solidFill>
                  <a:srgbClr val="000000"/>
                </a:solidFill>
              </a:rPr>
              <a:t>資料</a:t>
            </a:r>
          </a:p>
          <a:p>
            <a:pPr marL="415975" lvl="1" indent="-342892">
              <a:buFont typeface="Arial" panose="020b0604020202020204" pitchFamily="34" charset="0"/>
              <a:buChar char="•"/>
            </a:pPr>
            <a:r>
              <a:rPr lang="zh-TW" altLang="en-US" sz="2000">
                <a:solidFill>
                  <a:srgbClr val="000000"/>
                </a:solidFill>
              </a:rPr>
              <a:t>尾部</a:t>
            </a:r>
          </a:p>
          <a:p>
            <a:pPr marL="0" lvl="1" indent="0" defTabSz="457094">
              <a:lnSpc>
                <a:spcPct val="100000"/>
              </a:lnSpc>
              <a:spcBef>
                <a:spcPct val="20000"/>
              </a:spcBef>
              <a:buNone/>
            </a:pPr>
            <a:r>
              <a:rPr lang="zh-TW" altLang="en-US" sz="2000">
                <a:solidFill>
                  <a:srgbClr val="000000"/>
                </a:solidFill>
              </a:rPr>
              <a:t>報頭和拖車的字段根據資料連結層協議而變化。</a:t>
            </a:r>
          </a:p>
          <a:p>
            <a:pPr marL="0" lvl="1" indent="0" defTabSz="457094">
              <a:lnSpc>
                <a:spcPct val="100000"/>
              </a:lnSpc>
              <a:spcBef>
                <a:spcPct val="20000"/>
              </a:spcBef>
              <a:buNone/>
            </a:pPr>
            <a:endParaRPr lang="en-US" sz="2000">
              <a:solidFill>
                <a:srgbClr val="000000"/>
              </a:solidFill>
            </a:endParaRPr>
          </a:p>
          <a:p>
            <a:pPr marL="0" lvl="1" indent="0" defTabSz="457094">
              <a:lnSpc>
                <a:spcPct val="100000"/>
              </a:lnSpc>
              <a:spcBef>
                <a:spcPct val="20000"/>
              </a:spcBef>
              <a:buNone/>
            </a:pPr>
            <a:r>
              <a:rPr lang="zh-TW" altLang="en-US" sz="2000">
                <a:solidFill>
                  <a:srgbClr val="000000"/>
                </a:solidFill>
              </a:rPr>
              <a:t>訊框中隨附的控制資訊量會根據存取控制資訊和邏輯拓樸而有所不同。</a:t>
            </a:r>
          </a:p>
        </p:txBody>
      </p:sp>
      <p:sp>
        <p:nvSpPr>
          <p:cNvPr id="2" name="投影片編號版面配置區 1"/>
          <p:cNvSpPr>
            <a:spLocks noGrp="1"/>
          </p:cNvSpPr>
          <p:nvPr>
            <p:ph type="sldNum" sz="quarter" idx="12"/>
          </p:nvPr>
        </p:nvSpPr>
        <p:spPr/>
        <p:txBody>
          <a:bodyPr/>
          <a:lstStyle/>
          <a:p>
            <a:fld id="{4FAB73BC-B049-4115-A692-8D63A059BFB8}" type="slidenum">
              <a:rPr lang="en-US" smtClean="0"/>
              <a:t>187</a:t>
            </a:fld>
            <a:endParaRPr lang="en-US"/>
          </a:p>
        </p:txBody>
      </p:sp>
    </p:spTree>
    <p:extLst>
      <p:ext uri="{BB962C8B-B14F-4D97-AF65-F5344CB8AC3E}">
        <p14:creationId xmlns:p14="http://schemas.microsoft.com/office/powerpoint/2010/main" val="404456976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188.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p:spPr>
        <p:txBody>
          <a:bodyPr>
            <a:normAutofit/>
          </a:bodyPr>
          <a:lstStyle/>
          <a:p>
            <a:pPr rtl="0"/>
            <a:r>
              <a:rPr lang="en-US" altLang="zh-TW" smtClean="0"/>
              <a:t>6.3</a:t>
            </a:r>
            <a:r>
              <a:rPr lang="zh-TW" altLang="en-US" smtClean="0"/>
              <a:t>資料</a:t>
            </a:r>
            <a:r>
              <a:rPr lang="zh-TW" altLang="en-US"/>
              <a:t>連結訊框</a:t>
            </a:r>
            <a:r>
              <a:rPr lang="en-US" altLang="zh-TW"/>
              <a:t>-</a:t>
            </a:r>
            <a:r>
              <a:rPr lang="zh-TW" altLang="en-US"/>
              <a:t>框欄位</a:t>
            </a:r>
          </a:p>
        </p:txBody>
      </p:sp>
      <p:graphicFrame>
        <p:nvGraphicFramePr>
          <p:cNvPr id="6" name="Content Placeholder 6">
            <a:extLst>
              <a:ext uri="{FF2B5EF4-FFF2-40B4-BE49-F238E27FC236}">
                <a16:creationId xmlns:a16="http://schemas.microsoft.com/office/drawing/2014/main" id="{D7B87715-3E1C-4D1E-9428-D7A3628B1901}"/>
              </a:ext>
            </a:extLst>
          </p:cNvPr>
          <p:cNvGraphicFramePr/>
          <p:nvPr>
            <p:extLst>
              <p:ext uri="{D42A27DB-BD31-4B8C-83A1-F6EECF244321}">
                <p14:modId xmlns:p14="http://schemas.microsoft.com/office/powerpoint/2010/main" val="4270733712"/>
              </p:ext>
            </p:extLst>
          </p:nvPr>
        </p:nvGraphicFramePr>
        <p:xfrm>
          <a:off x="474663" y="3607111"/>
          <a:ext cx="8237366" cy="2773680"/>
        </p:xfrm>
        <a:graphic>
          <a:graphicData uri="http://schemas.openxmlformats.org/drawingml/2006/table">
            <a:tbl>
              <a:tblPr firstRow="1" bandRow="1">
                <a:tableStyleId>{5C22544A-7EE6-4342-B048-85BDC9FD1C3A}</a:tableStyleId>
              </a:tblPr>
              <a:tblGrid>
                <a:gridCol w="2501847">
                  <a:extLst>
                    <a:ext uri="{9D8B030D-6E8A-4147-A177-3AD203B41FA5}">
                      <a16:colId xmlns:a16="http://schemas.microsoft.com/office/drawing/2014/main" val="3729139006"/>
                    </a:ext>
                  </a:extLst>
                </a:gridCol>
                <a:gridCol w="5735519">
                  <a:extLst>
                    <a:ext uri="{9D8B030D-6E8A-4147-A177-3AD203B41FA5}">
                      <a16:colId xmlns:a16="http://schemas.microsoft.com/office/drawing/2014/main" val="1988913492"/>
                    </a:ext>
                  </a:extLst>
                </a:gridCol>
              </a:tblGrid>
              <a:tr h="262890">
                <a:tc>
                  <a:txBody>
                    <a:bodyPr vert="horz" wrap="square"/>
                    <a:lstStyle/>
                    <a:p>
                      <a:pPr rtl="0"/>
                      <a:r>
                        <a:rPr lang="zh-TW" sz="2000">
                          <a:latin typeface="標楷體" pitchFamily="65" charset="-120"/>
                          <a:ea typeface="標楷體" panose="03000509000000000000" pitchFamily="65" charset="-120"/>
                        </a:rPr>
                        <a:t>欄位</a:t>
                      </a:r>
                    </a:p>
                  </a:txBody>
                  <a:tcPr/>
                </a:tc>
                <a:tc>
                  <a:txBody>
                    <a:bodyPr vert="horz" wrap="square"/>
                    <a:lstStyle/>
                    <a:p>
                      <a:pPr rtl="0"/>
                      <a:r>
                        <a:rPr lang="zh-TW" sz="2000">
                          <a:latin typeface="標楷體" pitchFamily="65" charset="-120"/>
                          <a:ea typeface="標楷體" panose="03000509000000000000" pitchFamily="65" charset="-120"/>
                        </a:rPr>
                        <a:t>說明</a:t>
                      </a:r>
                    </a:p>
                  </a:txBody>
                  <a:tcPr/>
                </a:tc>
                <a:extLst>
                  <a:ext uri="{0D108BD9-81ED-4DB2-BD59-A6C34878D82A}">
                    <a16:rowId xmlns:a16="http://schemas.microsoft.com/office/drawing/2014/main" val="2583676789"/>
                  </a:ext>
                </a:extLst>
              </a:tr>
              <a:tr h="262890">
                <a:tc>
                  <a:txBody>
                    <a:bodyPr vert="horz" wrap="square"/>
                    <a:lstStyle/>
                    <a:p>
                      <a:pPr rtl="0"/>
                      <a:r>
                        <a:rPr lang="zh-TW" sz="2000">
                          <a:solidFill>
                            <a:srgbClr val="000000"/>
                          </a:solidFill>
                          <a:latin typeface="標楷體" pitchFamily="65" charset="-120"/>
                          <a:ea typeface="標楷體" panose="03000509000000000000" pitchFamily="65" charset="-120"/>
                        </a:rPr>
                        <a:t>框架開始和停止</a:t>
                      </a:r>
                    </a:p>
                  </a:txBody>
                  <a:tcPr/>
                </a:tc>
                <a:tc>
                  <a:txBody>
                    <a:bodyPr vert="horz" wrap="square"/>
                    <a:lstStyle/>
                    <a:p>
                      <a:pPr rtl="0"/>
                      <a:r>
                        <a:rPr lang="zh-TW" sz="2000">
                          <a:solidFill>
                            <a:srgbClr val="000000"/>
                          </a:solidFill>
                          <a:latin typeface="標楷體" pitchFamily="65" charset="-120"/>
                          <a:ea typeface="標楷體" panose="03000509000000000000" pitchFamily="65" charset="-120"/>
                        </a:rPr>
                        <a:t>識別框架的開始和結束</a:t>
                      </a:r>
                    </a:p>
                  </a:txBody>
                  <a:tcPr/>
                </a:tc>
                <a:extLst>
                  <a:ext uri="{0D108BD9-81ED-4DB2-BD59-A6C34878D82A}">
                    <a16:rowId xmlns:a16="http://schemas.microsoft.com/office/drawing/2014/main" val="3849654457"/>
                  </a:ext>
                </a:extLst>
              </a:tr>
              <a:tr h="262890">
                <a:tc>
                  <a:txBody>
                    <a:bodyPr vert="horz" wrap="square"/>
                    <a:lstStyle/>
                    <a:p>
                      <a:pPr rtl="0"/>
                      <a:r>
                        <a:rPr lang="zh-TW" sz="2000">
                          <a:solidFill>
                            <a:srgbClr val="000000"/>
                          </a:solidFill>
                          <a:latin typeface="標楷體" pitchFamily="65" charset="-120"/>
                          <a:ea typeface="標楷體" panose="03000509000000000000" pitchFamily="65" charset="-120"/>
                        </a:rPr>
                        <a:t>編址</a:t>
                      </a:r>
                    </a:p>
                  </a:txBody>
                  <a:tcPr/>
                </a:tc>
                <a:tc>
                  <a:txBody>
                    <a:bodyPr vert="horz" wrap="square"/>
                    <a:lstStyle/>
                    <a:p>
                      <a:pPr rtl="0"/>
                      <a:r>
                        <a:rPr lang="zh-TW" sz="2000">
                          <a:solidFill>
                            <a:srgbClr val="000000"/>
                          </a:solidFill>
                          <a:latin typeface="標楷體" pitchFamily="65" charset="-120"/>
                          <a:ea typeface="標楷體" panose="03000509000000000000" pitchFamily="65" charset="-120"/>
                        </a:rPr>
                        <a:t>表示來源和目標節點</a:t>
                      </a:r>
                    </a:p>
                  </a:txBody>
                  <a:tcPr/>
                </a:tc>
                <a:extLst>
                  <a:ext uri="{0D108BD9-81ED-4DB2-BD59-A6C34878D82A}">
                    <a16:rowId xmlns:a16="http://schemas.microsoft.com/office/drawing/2014/main" val="235735172"/>
                  </a:ext>
                </a:extLst>
              </a:tr>
              <a:tr h="262890">
                <a:tc>
                  <a:txBody>
                    <a:bodyPr vert="horz" wrap="square"/>
                    <a:lstStyle/>
                    <a:p>
                      <a:pPr rtl="0"/>
                      <a:r>
                        <a:rPr lang="zh-TW" sz="2000">
                          <a:solidFill>
                            <a:srgbClr val="000000"/>
                          </a:solidFill>
                          <a:latin typeface="標楷體" pitchFamily="65" charset="-120"/>
                          <a:ea typeface="標楷體" panose="03000509000000000000" pitchFamily="65" charset="-120"/>
                        </a:rPr>
                        <a:t>類型</a:t>
                      </a:r>
                    </a:p>
                  </a:txBody>
                  <a:tcPr/>
                </a:tc>
                <a:tc>
                  <a:txBody>
                    <a:bodyPr vert="horz" wrap="square"/>
                    <a:lstStyle/>
                    <a:p>
                      <a:pPr rtl="0"/>
                      <a:r>
                        <a:rPr lang="zh-TW" sz="2000">
                          <a:solidFill>
                            <a:srgbClr val="000000"/>
                          </a:solidFill>
                          <a:latin typeface="標楷體" pitchFamily="65" charset="-120"/>
                          <a:ea typeface="標楷體" panose="03000509000000000000" pitchFamily="65" charset="-120"/>
                        </a:rPr>
                        <a:t>識別封裝的第 3 層通訊協定</a:t>
                      </a:r>
                    </a:p>
                  </a:txBody>
                  <a:tcPr/>
                </a:tc>
                <a:extLst>
                  <a:ext uri="{0D108BD9-81ED-4DB2-BD59-A6C34878D82A}">
                    <a16:rowId xmlns:a16="http://schemas.microsoft.com/office/drawing/2014/main" val="354468046"/>
                  </a:ext>
                </a:extLst>
              </a:tr>
              <a:tr h="262890">
                <a:tc>
                  <a:txBody>
                    <a:bodyPr vert="horz" wrap="square"/>
                    <a:lstStyle/>
                    <a:p>
                      <a:pPr rtl="0"/>
                      <a:r>
                        <a:rPr lang="zh-TW" sz="2000">
                          <a:solidFill>
                            <a:srgbClr val="000000"/>
                          </a:solidFill>
                          <a:latin typeface="標楷體" pitchFamily="65" charset="-120"/>
                          <a:ea typeface="標楷體" panose="03000509000000000000" pitchFamily="65" charset="-120"/>
                        </a:rPr>
                        <a:t>控制</a:t>
                      </a:r>
                    </a:p>
                  </a:txBody>
                  <a:tcPr/>
                </a:tc>
                <a:tc>
                  <a:txBody>
                    <a:bodyPr vert="horz" wrap="square"/>
                    <a:lstStyle/>
                    <a:p>
                      <a:pPr rtl="0"/>
                      <a:r>
                        <a:rPr lang="zh-TW" sz="2000">
                          <a:solidFill>
                            <a:srgbClr val="000000"/>
                          </a:solidFill>
                          <a:latin typeface="標楷體" pitchFamily="65" charset="-120"/>
                          <a:ea typeface="標楷體" panose="03000509000000000000" pitchFamily="65" charset="-120"/>
                        </a:rPr>
                        <a:t>識別流量控制服務 </a:t>
                      </a:r>
                    </a:p>
                  </a:txBody>
                  <a:tcPr/>
                </a:tc>
                <a:extLst>
                  <a:ext uri="{0D108BD9-81ED-4DB2-BD59-A6C34878D82A}">
                    <a16:rowId xmlns:a16="http://schemas.microsoft.com/office/drawing/2014/main" val="1458107787"/>
                  </a:ext>
                </a:extLst>
              </a:tr>
              <a:tr h="274011">
                <a:tc>
                  <a:txBody>
                    <a:bodyPr vert="horz" wrap="square"/>
                    <a:lstStyle/>
                    <a:p>
                      <a:pPr rtl="0"/>
                      <a:r>
                        <a:rPr lang="zh-TW" sz="2000">
                          <a:solidFill>
                            <a:srgbClr val="000000"/>
                          </a:solidFill>
                          <a:latin typeface="標楷體" pitchFamily="65" charset="-120"/>
                          <a:ea typeface="標楷體" panose="03000509000000000000" pitchFamily="65" charset="-120"/>
                        </a:rPr>
                        <a:t>資料</a:t>
                      </a:r>
                    </a:p>
                  </a:txBody>
                  <a:tcPr/>
                </a:tc>
                <a:tc>
                  <a:txBody>
                    <a:bodyPr vert="horz" wrap="square"/>
                    <a:lstStyle/>
                    <a:p>
                      <a:pPr rtl="0"/>
                      <a:r>
                        <a:rPr lang="zh-TW" sz="2000">
                          <a:solidFill>
                            <a:srgbClr val="000000"/>
                          </a:solidFill>
                          <a:latin typeface="標楷體" pitchFamily="65" charset="-120"/>
                          <a:ea typeface="標楷體" panose="03000509000000000000" pitchFamily="65" charset="-120"/>
                        </a:rPr>
                        <a:t>包含訊框有效載荷</a:t>
                      </a:r>
                    </a:p>
                  </a:txBody>
                  <a:tcPr/>
                </a:tc>
                <a:extLst>
                  <a:ext uri="{0D108BD9-81ED-4DB2-BD59-A6C34878D82A}">
                    <a16:rowId xmlns:a16="http://schemas.microsoft.com/office/drawing/2014/main" val="2495454272"/>
                  </a:ext>
                </a:extLst>
              </a:tr>
              <a:tr h="262890">
                <a:tc>
                  <a:txBody>
                    <a:bodyPr vert="horz" wrap="square"/>
                    <a:lstStyle/>
                    <a:p>
                      <a:pPr rtl="0"/>
                      <a:r>
                        <a:rPr lang="zh-TW" sz="2000">
                          <a:solidFill>
                            <a:srgbClr val="000000"/>
                          </a:solidFill>
                          <a:latin typeface="標楷體" pitchFamily="65" charset="-120"/>
                          <a:ea typeface="標楷體" panose="03000509000000000000" pitchFamily="65" charset="-120"/>
                        </a:rPr>
                        <a:t>錯誤偵測</a:t>
                      </a:r>
                    </a:p>
                  </a:txBody>
                  <a:tcPr/>
                </a:tc>
                <a:tc>
                  <a:txBody>
                    <a:bodyPr vert="horz" wrap="square"/>
                    <a:lstStyle/>
                    <a:p>
                      <a:pPr rtl="0"/>
                      <a:r>
                        <a:rPr lang="zh-TW" sz="2000">
                          <a:solidFill>
                            <a:srgbClr val="000000"/>
                          </a:solidFill>
                          <a:latin typeface="標楷體" pitchFamily="65" charset="-120"/>
                          <a:ea typeface="標楷體" panose="03000509000000000000" pitchFamily="65" charset="-120"/>
                        </a:rPr>
                        <a:t>用於確定傳輸錯誤</a:t>
                      </a:r>
                    </a:p>
                  </a:txBody>
                  <a:tcPr/>
                </a:tc>
                <a:extLst>
                  <a:ext uri="{0D108BD9-81ED-4DB2-BD59-A6C34878D82A}">
                    <a16:rowId xmlns:a16="http://schemas.microsoft.com/office/drawing/2014/main" val="256317317"/>
                  </a:ext>
                </a:extLst>
              </a:tr>
            </a:tbl>
          </a:graphicData>
        </a:graphic>
      </p:graphicFrame>
      <p:pic>
        <p:nvPicPr>
          <p:cNvPr id="5" name="Picture 4">
            <a:extLst>
              <a:ext uri="{FF2B5EF4-FFF2-40B4-BE49-F238E27FC236}">
                <a16:creationId xmlns:a16="http://schemas.microsoft.com/office/drawing/2014/main" id="{698841DA-AE58-B547-A619-19487295985D}"/>
              </a:ext>
            </a:extLst>
          </p:cNvPr>
          <p:cNvPicPr>
            <a:picLocks noChangeAspect="1"/>
          </p:cNvPicPr>
          <p:nvPr/>
        </p:nvPicPr>
        <p:blipFill>
          <a:blip r:embed="rId3"/>
          <a:stretch>
            <a:fillRect/>
          </a:stretch>
        </p:blipFill>
        <p:spPr>
          <a:xfrm>
            <a:off x="1621925" y="1422399"/>
            <a:ext cx="5524833" cy="2012184"/>
          </a:xfrm>
          <a:prstGeom prst="rect">
            <a:avLst/>
          </a:prstGeom>
        </p:spPr>
      </p:pic>
      <p:sp>
        <p:nvSpPr>
          <p:cNvPr id="2" name="投影片編號版面配置區 1"/>
          <p:cNvSpPr>
            <a:spLocks noGrp="1"/>
          </p:cNvSpPr>
          <p:nvPr>
            <p:ph type="sldNum" sz="quarter" idx="12"/>
          </p:nvPr>
        </p:nvSpPr>
        <p:spPr/>
        <p:txBody>
          <a:bodyPr/>
          <a:lstStyle/>
          <a:p>
            <a:fld id="{4FAB73BC-B049-4115-A692-8D63A059BFB8}" type="slidenum">
              <a:rPr lang="en-US" smtClean="0"/>
              <a:t>188</a:t>
            </a:fld>
            <a:endParaRPr lang="en-US"/>
          </a:p>
        </p:txBody>
      </p:sp>
    </p:spTree>
    <p:extLst>
      <p:ext uri="{BB962C8B-B14F-4D97-AF65-F5344CB8AC3E}">
        <p14:creationId xmlns:p14="http://schemas.microsoft.com/office/powerpoint/2010/main" val="13918665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189.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p:spPr>
        <p:txBody>
          <a:bodyPr>
            <a:normAutofit/>
          </a:bodyPr>
          <a:lstStyle/>
          <a:p>
            <a:pPr rtl="0"/>
            <a:r>
              <a:rPr lang="zh-TW" altLang="en-US"/>
              <a:t>資料連接訊框</a:t>
            </a:r>
            <a:r>
              <a:rPr lang="en-US" altLang="zh-TW"/>
              <a:t>-</a:t>
            </a:r>
            <a:r>
              <a:rPr lang="zh-TW" altLang="en-US"/>
              <a:t>第二層地址</a:t>
            </a:r>
          </a:p>
        </p:txBody>
      </p:sp>
      <p:sp>
        <p:nvSpPr>
          <p:cNvPr id="5" name="Content Placeholder 4">
            <a:extLst>
              <a:ext uri="{FF2B5EF4-FFF2-40B4-BE49-F238E27FC236}">
                <a16:creationId xmlns:a16="http://schemas.microsoft.com/office/drawing/2014/main" id="{CC4F0493-B526-DE4A-B220-F79C82C4F124}"/>
              </a:ext>
            </a:extLst>
          </p:cNvPr>
          <p:cNvSpPr>
            <a:spLocks noGrp="1"/>
          </p:cNvSpPr>
          <p:nvPr>
            <p:ph idx="1"/>
          </p:nvPr>
        </p:nvSpPr>
        <p:spPr>
          <a:xfrm>
            <a:off x="431972" y="1759561"/>
            <a:ext cx="8280057" cy="1247000"/>
          </a:xfrm>
        </p:spPr>
        <p:txBody>
          <a:bodyPr/>
          <a:lstStyle/>
          <a:p>
            <a:pPr marL="342892" indent="-342892" algn="l">
              <a:buFont typeface="Arial" panose="020b0604020202020204" pitchFamily="34" charset="0"/>
              <a:buChar char="•"/>
            </a:pPr>
            <a:r>
              <a:rPr lang="zh-TW" altLang="en-US" sz="2400">
                <a:solidFill>
                  <a:srgbClr val="000000"/>
                </a:solidFill>
              </a:rPr>
              <a:t>也稱為實體位址。</a:t>
            </a:r>
          </a:p>
          <a:p>
            <a:pPr marL="342892" indent="-342892" algn="l">
              <a:buFont typeface="Arial" panose="020b0604020202020204" pitchFamily="34" charset="0"/>
              <a:buChar char="•"/>
            </a:pPr>
            <a:r>
              <a:rPr lang="zh-TW" altLang="en-US" sz="2400">
                <a:solidFill>
                  <a:srgbClr val="000000"/>
                </a:solidFill>
              </a:rPr>
              <a:t>包含在訊框標題中。</a:t>
            </a:r>
          </a:p>
          <a:p>
            <a:pPr marL="342892" indent="-342892" algn="l">
              <a:buFont typeface="Arial" panose="020b0604020202020204" pitchFamily="34" charset="0"/>
              <a:buChar char="•"/>
            </a:pPr>
            <a:r>
              <a:rPr lang="zh-TW" altLang="en-US" sz="2400">
                <a:solidFill>
                  <a:srgbClr val="000000"/>
                </a:solidFill>
              </a:rPr>
              <a:t>僅用於連結上框架的本機傳遞。</a:t>
            </a:r>
          </a:p>
          <a:p>
            <a:pPr marL="342892" indent="-342892" algn="l">
              <a:buFont typeface="Arial" panose="020b0604020202020204" pitchFamily="34" charset="0"/>
              <a:buChar char="•"/>
            </a:pPr>
            <a:r>
              <a:rPr lang="zh-TW" altLang="en-US" sz="2400">
                <a:solidFill>
                  <a:srgbClr val="000000"/>
                </a:solidFill>
              </a:rPr>
              <a:t>由轉送框架的每個裝置進行更新。</a:t>
            </a:r>
          </a:p>
          <a:p>
            <a:pPr marL="342892" indent="-342892" algn="l">
              <a:buFont typeface="Arial" panose="020b0604020202020204" pitchFamily="34" charset="0"/>
              <a:buChar char="•"/>
            </a:pPr>
            <a:endParaRPr lang="en-US" sz="1600">
              <a:solidFill>
                <a:srgbClr val="000000"/>
              </a:solidFill>
            </a:endParaRPr>
          </a:p>
        </p:txBody>
      </p:sp>
      <p:pic>
        <p:nvPicPr>
          <p:cNvPr id="4" name="Picture 3">
            <a:extLst>
              <a:ext uri="{FF2B5EF4-FFF2-40B4-BE49-F238E27FC236}">
                <a16:creationId xmlns:a16="http://schemas.microsoft.com/office/drawing/2014/main" id="{04C11CB4-FB7A-A44D-8693-5CADB4E74147}"/>
              </a:ext>
            </a:extLst>
          </p:cNvPr>
          <p:cNvPicPr>
            <a:picLocks noChangeAspect="1"/>
          </p:cNvPicPr>
          <p:nvPr/>
        </p:nvPicPr>
        <p:blipFill>
          <a:blip r:embed="rId3"/>
          <a:stretch>
            <a:fillRect/>
          </a:stretch>
        </p:blipFill>
        <p:spPr>
          <a:xfrm>
            <a:off x="2649370" y="3701887"/>
            <a:ext cx="4778709" cy="2296455"/>
          </a:xfrm>
          <a:prstGeom prst="rect">
            <a:avLst/>
          </a:prstGeom>
        </p:spPr>
      </p:pic>
      <p:sp>
        <p:nvSpPr>
          <p:cNvPr id="2" name="投影片編號版面配置區 1"/>
          <p:cNvSpPr>
            <a:spLocks noGrp="1"/>
          </p:cNvSpPr>
          <p:nvPr>
            <p:ph type="sldNum" sz="quarter" idx="12"/>
          </p:nvPr>
        </p:nvSpPr>
        <p:spPr/>
        <p:txBody>
          <a:bodyPr/>
          <a:lstStyle/>
          <a:p>
            <a:fld id="{4FAB73BC-B049-4115-A692-8D63A059BFB8}" type="slidenum">
              <a:rPr lang="en-US" smtClean="0"/>
              <a:t>189</a:t>
            </a:fld>
            <a:endParaRPr lang="en-US"/>
          </a:p>
        </p:txBody>
      </p:sp>
    </p:spTree>
    <p:extLst>
      <p:ext uri="{BB962C8B-B14F-4D97-AF65-F5344CB8AC3E}">
        <p14:creationId xmlns:p14="http://schemas.microsoft.com/office/powerpoint/2010/main" val="102977138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19.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3314" name="Title 1"/>
          <p:cNvSpPr>
            <a:spLocks noGrp="1"/>
          </p:cNvSpPr>
          <p:nvPr>
            <p:ph type="title" idx="4294967295"/>
          </p:nvPr>
        </p:nvSpPr>
        <p:spPr>
          <a:xfrm>
            <a:off x="5578" y="524670"/>
            <a:ext cx="9144000" cy="754062"/>
          </a:xfrm>
        </p:spPr>
        <p:txBody>
          <a:bodyPr>
            <a:noAutofit/>
          </a:bodyPr>
          <a:lstStyle/>
          <a:p>
            <a:r>
              <a:rPr lang="en-US" altLang="zh-TW" smtClean="0"/>
              <a:t>1.5 </a:t>
            </a:r>
            <a:r>
              <a:rPr lang="zh-TW" altLang="en-US"/>
              <a:t>網路連線</a:t>
            </a:r>
            <a:r>
              <a:rPr lang="en-US" altLang="zh-TW"/>
              <a:t>-</a:t>
            </a:r>
            <a:r>
              <a:rPr lang="zh-TW" smtClean="0"/>
              <a:t>家用</a:t>
            </a:r>
            <a:r>
              <a:rPr lang="zh-TW"/>
              <a:t>網際網路連線與小型</a:t>
            </a:r>
            <a:r>
              <a:rPr lang="zh-TW" smtClean="0"/>
              <a:t>辦公室</a:t>
            </a:r>
            <a:endParaRPr lang="zh-TW"/>
          </a:p>
        </p:txBody>
      </p:sp>
      <p:graphicFrame>
        <p:nvGraphicFramePr>
          <p:cNvPr id="3" name="Table 2"/>
          <p:cNvGraphicFramePr>
            <a:graphicFrameLocks noGrp="1"/>
          </p:cNvGraphicFramePr>
          <p:nvPr>
            <p:extLst>
              <p:ext uri="{D42A27DB-BD31-4B8C-83A1-F6EECF244321}">
                <p14:modId xmlns:p14="http://schemas.microsoft.com/office/powerpoint/2010/main" val="1852294782"/>
              </p:ext>
            </p:extLst>
          </p:nvPr>
        </p:nvGraphicFramePr>
        <p:xfrm>
          <a:off x="4690379" y="1655764"/>
          <a:ext cx="4277319" cy="4595506"/>
        </p:xfrm>
        <a:graphic>
          <a:graphicData uri="http://schemas.openxmlformats.org/drawingml/2006/table">
            <a:tbl>
              <a:tblPr firstRow="1" bandRow="1">
                <a:tableStyleId>{5C22544A-7EE6-4342-B048-85BDC9FD1C3A}</a:tableStyleId>
              </a:tblPr>
              <a:tblGrid>
                <a:gridCol w="1329421">
                  <a:extLst>
                    <a:ext uri="{9D8B030D-6E8A-4147-A177-3AD203B41FA5}">
                      <a16:colId xmlns:a16="http://schemas.microsoft.com/office/drawing/2014/main" val="4198409785"/>
                    </a:ext>
                  </a:extLst>
                </a:gridCol>
                <a:gridCol w="2947898">
                  <a:extLst>
                    <a:ext uri="{9D8B030D-6E8A-4147-A177-3AD203B41FA5}">
                      <a16:colId xmlns:a16="http://schemas.microsoft.com/office/drawing/2014/main" val="3545066263"/>
                    </a:ext>
                  </a:extLst>
                </a:gridCol>
              </a:tblGrid>
              <a:tr h="480706">
                <a:tc>
                  <a:txBody>
                    <a:bodyPr vert="horz" wrap="square"/>
                    <a:lstStyle/>
                    <a:p>
                      <a:pPr rtl="0"/>
                      <a:r>
                        <a:rPr lang="zh-TW" sz="2000">
                          <a:latin typeface="標楷體" pitchFamily="65" charset="-120"/>
                          <a:ea typeface="標楷體" panose="03000509000000000000" pitchFamily="65" charset="-120"/>
                        </a:rPr>
                        <a:t>連接類型</a:t>
                      </a:r>
                    </a:p>
                  </a:txBody>
                  <a:tcPr/>
                </a:tc>
                <a:tc>
                  <a:txBody>
                    <a:bodyPr vert="horz" wrap="square"/>
                    <a:lstStyle/>
                    <a:p>
                      <a:pPr rtl="0"/>
                      <a:r>
                        <a:rPr lang="zh-TW" sz="2000">
                          <a:latin typeface="標楷體" pitchFamily="65" charset="-120"/>
                          <a:ea typeface="標楷體" panose="03000509000000000000" pitchFamily="65" charset="-120"/>
                        </a:rPr>
                        <a:t>說明</a:t>
                      </a:r>
                    </a:p>
                  </a:txBody>
                  <a:tcPr/>
                </a:tc>
                <a:extLst>
                  <a:ext uri="{0D108BD9-81ED-4DB2-BD59-A6C34878D82A}">
                    <a16:rowId xmlns:a16="http://schemas.microsoft.com/office/drawing/2014/main" val="3787048751"/>
                  </a:ext>
                </a:extLst>
              </a:tr>
              <a:tr h="833779">
                <a:tc>
                  <a:txBody>
                    <a:bodyPr vert="horz" wrap="square"/>
                    <a:lstStyle/>
                    <a:p>
                      <a:pPr rtl="0"/>
                      <a:r>
                        <a:rPr lang="zh-TW" sz="2000">
                          <a:latin typeface="標楷體" pitchFamily="65" charset="-120"/>
                          <a:ea typeface="標楷體" panose="03000509000000000000" pitchFamily="65" charset="-120"/>
                        </a:rPr>
                        <a:t>纜線</a:t>
                      </a:r>
                    </a:p>
                  </a:txBody>
                  <a:tcPr/>
                </a:tc>
                <a:tc>
                  <a:txBody>
                    <a:bodyPr vert="horz" wrap="square"/>
                    <a:lstStyle/>
                    <a:p>
                      <a:pPr marL="0" marR="0" lvl="0" indent="0" algn="l" defTabSz="685777" rtl="0" eaLnBrk="1" fontAlgn="auto" latinLnBrk="0" hangingPunct="1">
                        <a:lnSpc>
                          <a:spcPct val="100000"/>
                        </a:lnSpc>
                        <a:spcBef>
                          <a:spcPct val="0"/>
                        </a:spcBef>
                        <a:spcAft>
                          <a:spcPct val="0"/>
                        </a:spcAft>
                        <a:buClrTx/>
                        <a:buSzTx/>
                        <a:buFontTx/>
                        <a:buNone/>
                        <a:defRPr/>
                      </a:pPr>
                      <a:r>
                        <a:rPr lang="zh-TW" sz="2000">
                          <a:latin typeface="標楷體" pitchFamily="65" charset="-120"/>
                          <a:ea typeface="標楷體" panose="03000509000000000000" pitchFamily="65" charset="-120"/>
                        </a:rPr>
                        <a:t>高帶寬, 總是在, 互聯網由有線電視服務提供商提供.</a:t>
                      </a:r>
                    </a:p>
                  </a:txBody>
                  <a:tcPr/>
                </a:tc>
                <a:extLst>
                  <a:ext uri="{0D108BD9-81ED-4DB2-BD59-A6C34878D82A}">
                    <a16:rowId xmlns:a16="http://schemas.microsoft.com/office/drawing/2014/main" val="1775962995"/>
                  </a:ext>
                </a:extLst>
              </a:tr>
              <a:tr h="645506">
                <a:tc>
                  <a:txBody>
                    <a:bodyPr vert="horz" wrap="square"/>
                    <a:lstStyle/>
                    <a:p>
                      <a:pPr rtl="0"/>
                      <a:r>
                        <a:rPr lang="zh-TW" sz="2000">
                          <a:latin typeface="標楷體" pitchFamily="65" charset="-120"/>
                          <a:ea typeface="標楷體" panose="03000509000000000000" pitchFamily="65" charset="-120"/>
                        </a:rPr>
                        <a:t>DSL</a:t>
                      </a:r>
                    </a:p>
                  </a:txBody>
                  <a:tcPr/>
                </a:tc>
                <a:tc>
                  <a:txBody>
                    <a:bodyPr vert="horz" wrap="square"/>
                    <a:lstStyle/>
                    <a:p>
                      <a:pPr marL="0" marR="0" lvl="0" indent="0" algn="l" defTabSz="685777" rtl="0" eaLnBrk="1" fontAlgn="auto" latinLnBrk="0" hangingPunct="1">
                        <a:lnSpc>
                          <a:spcPct val="100000"/>
                        </a:lnSpc>
                        <a:spcBef>
                          <a:spcPct val="0"/>
                        </a:spcBef>
                        <a:spcAft>
                          <a:spcPct val="0"/>
                        </a:spcAft>
                        <a:buClrTx/>
                        <a:buSzTx/>
                        <a:buFontTx/>
                        <a:buNone/>
                        <a:defRPr/>
                      </a:pPr>
                      <a:r>
                        <a:rPr lang="zh-TW" sz="2000">
                          <a:latin typeface="標楷體" pitchFamily="65" charset="-120"/>
                          <a:ea typeface="標楷體" panose="03000509000000000000" pitchFamily="65" charset="-120"/>
                        </a:rPr>
                        <a:t>高帶寬，總是在，通過電話線運行的互聯網連接。</a:t>
                      </a:r>
                    </a:p>
                  </a:txBody>
                  <a:tcPr/>
                </a:tc>
                <a:extLst>
                  <a:ext uri="{0D108BD9-81ED-4DB2-BD59-A6C34878D82A}">
                    <a16:rowId xmlns:a16="http://schemas.microsoft.com/office/drawing/2014/main" val="2935690024"/>
                  </a:ext>
                </a:extLst>
              </a:tr>
              <a:tr h="640080">
                <a:tc>
                  <a:txBody>
                    <a:bodyPr vert="horz" wrap="square"/>
                    <a:lstStyle/>
                    <a:p>
                      <a:pPr rtl="0"/>
                      <a:r>
                        <a:rPr lang="zh-TW" sz="2000">
                          <a:latin typeface="標楷體" pitchFamily="65" charset="-120"/>
                          <a:ea typeface="標楷體" panose="03000509000000000000" pitchFamily="65" charset="-120"/>
                        </a:rPr>
                        <a:t>Cellular</a:t>
                      </a:r>
                    </a:p>
                  </a:txBody>
                  <a:tcPr/>
                </a:tc>
                <a:tc>
                  <a:txBody>
                    <a:bodyPr vert="horz" wrap="square"/>
                    <a:lstStyle/>
                    <a:p>
                      <a:pPr marL="0" marR="0" lvl="0" indent="0" algn="l" defTabSz="685777" rtl="0" eaLnBrk="1" fontAlgn="auto" latinLnBrk="0" hangingPunct="1">
                        <a:lnSpc>
                          <a:spcPct val="100000"/>
                        </a:lnSpc>
                        <a:spcBef>
                          <a:spcPct val="0"/>
                        </a:spcBef>
                        <a:spcAft>
                          <a:spcPct val="0"/>
                        </a:spcAft>
                        <a:buClrTx/>
                        <a:buSzTx/>
                        <a:buFontTx/>
                        <a:buNone/>
                        <a:defRPr/>
                      </a:pPr>
                      <a:r>
                        <a:rPr lang="zh-TW" sz="2000">
                          <a:latin typeface="標楷體" pitchFamily="65" charset="-120"/>
                          <a:ea typeface="標楷體" panose="03000509000000000000" pitchFamily="65" charset="-120"/>
                        </a:rPr>
                        <a:t>使用行動電話網路連線至網際網路。</a:t>
                      </a:r>
                    </a:p>
                  </a:txBody>
                  <a:tcPr/>
                </a:tc>
                <a:extLst>
                  <a:ext uri="{0D108BD9-81ED-4DB2-BD59-A6C34878D82A}">
                    <a16:rowId xmlns:a16="http://schemas.microsoft.com/office/drawing/2014/main" val="752465591"/>
                  </a:ext>
                </a:extLst>
              </a:tr>
              <a:tr h="640080">
                <a:tc>
                  <a:txBody>
                    <a:bodyPr vert="horz" wrap="square"/>
                    <a:lstStyle/>
                    <a:p>
                      <a:pPr rtl="0"/>
                      <a:r>
                        <a:rPr lang="zh-TW" sz="2000">
                          <a:latin typeface="標楷體" pitchFamily="65" charset="-120"/>
                          <a:ea typeface="標楷體" panose="03000509000000000000" pitchFamily="65" charset="-120"/>
                        </a:rPr>
                        <a:t>衛星</a:t>
                      </a:r>
                    </a:p>
                  </a:txBody>
                  <a:tcPr/>
                </a:tc>
                <a:tc>
                  <a:txBody>
                    <a:bodyPr vert="horz" wrap="square"/>
                    <a:lstStyle/>
                    <a:p>
                      <a:pPr marL="0" marR="0" lvl="0" indent="0" algn="l" defTabSz="685777" rtl="0" eaLnBrk="1" fontAlgn="auto" latinLnBrk="0" hangingPunct="1">
                        <a:lnSpc>
                          <a:spcPct val="100000"/>
                        </a:lnSpc>
                        <a:spcBef>
                          <a:spcPct val="0"/>
                        </a:spcBef>
                        <a:spcAft>
                          <a:spcPct val="0"/>
                        </a:spcAft>
                        <a:buClrTx/>
                        <a:buSzTx/>
                        <a:buFontTx/>
                        <a:buNone/>
                        <a:defRPr/>
                      </a:pPr>
                      <a:r>
                        <a:rPr lang="zh-TW" sz="2000">
                          <a:latin typeface="標楷體" pitchFamily="65" charset="-120"/>
                          <a:ea typeface="標楷體" panose="03000509000000000000" pitchFamily="65" charset="-120"/>
                        </a:rPr>
                        <a:t>主要好處農村地區沒有互聯網服務供應商。</a:t>
                      </a:r>
                    </a:p>
                  </a:txBody>
                  <a:tcPr/>
                </a:tc>
                <a:extLst>
                  <a:ext uri="{0D108BD9-81ED-4DB2-BD59-A6C34878D82A}">
                    <a16:rowId xmlns:a16="http://schemas.microsoft.com/office/drawing/2014/main" val="1196837403"/>
                  </a:ext>
                </a:extLst>
              </a:tr>
              <a:tr h="645506">
                <a:tc>
                  <a:txBody>
                    <a:bodyPr vert="horz" wrap="square"/>
                    <a:lstStyle/>
                    <a:p>
                      <a:pPr rtl="0"/>
                      <a:r>
                        <a:rPr lang="zh-TW" sz="2000">
                          <a:latin typeface="標楷體" pitchFamily="65" charset="-120"/>
                          <a:ea typeface="標楷體" panose="03000509000000000000" pitchFamily="65" charset="-120"/>
                        </a:rPr>
                        <a:t>撥號電話 </a:t>
                      </a:r>
                    </a:p>
                  </a:txBody>
                  <a:tcPr/>
                </a:tc>
                <a:tc>
                  <a:txBody>
                    <a:bodyPr vert="horz" wrap="square"/>
                    <a:lstStyle/>
                    <a:p>
                      <a:pPr marL="0" marR="0" lvl="0" indent="0" algn="l" defTabSz="685777" rtl="0" eaLnBrk="1" fontAlgn="auto" latinLnBrk="0" hangingPunct="1">
                        <a:lnSpc>
                          <a:spcPct val="100000"/>
                        </a:lnSpc>
                        <a:spcBef>
                          <a:spcPct val="0"/>
                        </a:spcBef>
                        <a:spcAft>
                          <a:spcPct val="0"/>
                        </a:spcAft>
                        <a:buClrTx/>
                        <a:buSzTx/>
                        <a:buFontTx/>
                        <a:buNone/>
                        <a:defRPr/>
                      </a:pPr>
                      <a:r>
                        <a:rPr lang="zh-TW" sz="2000">
                          <a:latin typeface="標楷體" pitchFamily="65" charset="-120"/>
                          <a:ea typeface="標楷體" panose="03000509000000000000" pitchFamily="65" charset="-120"/>
                        </a:rPr>
                        <a:t>一個便宜的，低帶寬的選項使用調製解調器。</a:t>
                      </a:r>
                    </a:p>
                  </a:txBody>
                  <a:tcPr/>
                </a:tc>
                <a:extLst>
                  <a:ext uri="{0D108BD9-81ED-4DB2-BD59-A6C34878D82A}">
                    <a16:rowId xmlns:a16="http://schemas.microsoft.com/office/drawing/2014/main" val="1536924885"/>
                  </a:ext>
                </a:extLst>
              </a:tr>
            </a:tbl>
          </a:graphicData>
        </a:graphic>
      </p:graphicFrame>
      <p:pic>
        <p:nvPicPr>
          <p:cNvPr id="2" name="Picture 1"/>
          <p:cNvPicPr>
            <a:picLocks noChangeAspect="1"/>
          </p:cNvPicPr>
          <p:nvPr/>
        </p:nvPicPr>
        <p:blipFill>
          <a:blip r:embed="rId3"/>
          <a:stretch>
            <a:fillRect/>
          </a:stretch>
        </p:blipFill>
        <p:spPr>
          <a:xfrm>
            <a:off x="5578" y="1655763"/>
            <a:ext cx="4684802" cy="3056515"/>
          </a:xfrm>
          <a:prstGeom prst="rect">
            <a:avLst/>
          </a:prstGeom>
        </p:spPr>
      </p:pic>
      <p:sp>
        <p:nvSpPr>
          <p:cNvPr id="4" name="投影片編號版面配置區 3"/>
          <p:cNvSpPr>
            <a:spLocks noGrp="1"/>
          </p:cNvSpPr>
          <p:nvPr>
            <p:ph type="sldNum" sz="quarter" idx="12"/>
          </p:nvPr>
        </p:nvSpPr>
        <p:spPr/>
        <p:txBody>
          <a:bodyPr/>
          <a:lstStyle/>
          <a:p>
            <a:fld id="{4FAB73BC-B049-4115-A692-8D63A059BFB8}" type="slidenum">
              <a:rPr lang="en-US" smtClean="0"/>
              <a:t>19</a:t>
            </a:fld>
            <a:endParaRPr lang="en-US"/>
          </a:p>
        </p:txBody>
      </p:sp>
    </p:spTree>
    <p:extLst>
      <p:ext uri="{BB962C8B-B14F-4D97-AF65-F5344CB8AC3E}">
        <p14:creationId xmlns:p14="http://schemas.microsoft.com/office/powerpoint/2010/main" val="2849238359"/>
      </p:ext>
    </p:extLst>
  </p:cSld>
  <p:clrMapOvr>
    <a:masterClrMapping/>
  </p:clrMapOvr>
  <p:transition spd="slow">
    <p:wipe/>
  </p:transition>
  <p:timing/>
</p:sld>
</file>

<file path=ppt/slides/slide190.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p:spPr>
        <p:txBody>
          <a:bodyPr>
            <a:normAutofit/>
          </a:bodyPr>
          <a:lstStyle/>
          <a:p>
            <a:pPr rtl="0"/>
            <a:r>
              <a:rPr lang="zh-TW" altLang="en-US"/>
              <a:t>資料連結框架</a:t>
            </a:r>
            <a:r>
              <a:rPr lang="en-US" altLang="zh-TW"/>
              <a:t>-</a:t>
            </a:r>
            <a:r>
              <a:rPr lang="zh-TW" altLang="en-US"/>
              <a:t>區域網路和 </a:t>
            </a:r>
            <a:r>
              <a:rPr lang="en-US" altLang="zh-TW"/>
              <a:t>WAN </a:t>
            </a:r>
            <a:r>
              <a:rPr lang="zh-TW" altLang="en-US"/>
              <a:t>框架</a:t>
            </a:r>
          </a:p>
        </p:txBody>
      </p:sp>
      <p:sp>
        <p:nvSpPr>
          <p:cNvPr id="5" name="Content Placeholder 4">
            <a:extLst>
              <a:ext uri="{FF2B5EF4-FFF2-40B4-BE49-F238E27FC236}">
                <a16:creationId xmlns:a16="http://schemas.microsoft.com/office/drawing/2014/main" id="{CC4F0493-B526-DE4A-B220-F79C82C4F124}"/>
              </a:ext>
            </a:extLst>
          </p:cNvPr>
          <p:cNvSpPr>
            <a:spLocks noGrp="1"/>
          </p:cNvSpPr>
          <p:nvPr>
            <p:ph idx="1"/>
          </p:nvPr>
        </p:nvSpPr>
        <p:spPr>
          <a:xfrm>
            <a:off x="431972" y="1759561"/>
            <a:ext cx="8280057" cy="3505566"/>
          </a:xfrm>
        </p:spPr>
        <p:txBody>
          <a:bodyPr/>
          <a:lstStyle/>
          <a:p>
            <a:pPr marL="0" indent="0" algn="l"/>
            <a:r>
              <a:rPr lang="zh-TW" sz="2400">
                <a:solidFill>
                  <a:srgbClr val="000000"/>
                </a:solidFill>
              </a:rPr>
              <a:t>邏輯拓樸和實體媒體決定使用的資料連結通訊協定：</a:t>
            </a:r>
          </a:p>
          <a:p>
            <a:pPr marL="415975" lvl="1" indent="-342892">
              <a:buFont typeface="Arial" panose="020b0604020202020204" pitchFamily="34" charset="0"/>
              <a:buChar char="•"/>
            </a:pPr>
            <a:r>
              <a:rPr lang="zh-TW" altLang="en-US" sz="2400">
                <a:solidFill>
                  <a:srgbClr val="000000"/>
                </a:solidFill>
              </a:rPr>
              <a:t>乙太網路</a:t>
            </a:r>
          </a:p>
          <a:p>
            <a:pPr marL="415975" lvl="1" indent="-342892">
              <a:buFont typeface="Arial" panose="020b0604020202020204" pitchFamily="34" charset="0"/>
              <a:buChar char="•"/>
            </a:pPr>
            <a:r>
              <a:rPr lang="en-US" altLang="zh-TW" sz="2400">
                <a:solidFill>
                  <a:srgbClr val="000000"/>
                </a:solidFill>
              </a:rPr>
              <a:t>802.11 </a:t>
            </a:r>
            <a:r>
              <a:rPr lang="zh-TW" altLang="en-US" sz="2400">
                <a:solidFill>
                  <a:srgbClr val="000000"/>
                </a:solidFill>
              </a:rPr>
              <a:t>無線網路</a:t>
            </a:r>
          </a:p>
          <a:p>
            <a:pPr marL="415975" lvl="1" indent="-342892">
              <a:buFont typeface="Arial" panose="020b0604020202020204" pitchFamily="34" charset="0"/>
              <a:buChar char="•"/>
            </a:pPr>
            <a:r>
              <a:rPr lang="en-US" altLang="zh-TW" sz="2400">
                <a:solidFill>
                  <a:srgbClr val="000000"/>
                </a:solidFill>
              </a:rPr>
              <a:t>Point-to-Point (PPP)</a:t>
            </a:r>
          </a:p>
          <a:p>
            <a:pPr marL="415975" lvl="1" indent="-342892">
              <a:buFont typeface="Arial" panose="020b0604020202020204" pitchFamily="34" charset="0"/>
              <a:buChar char="•"/>
            </a:pPr>
            <a:r>
              <a:rPr lang="zh-TW" altLang="en-US" sz="2400">
                <a:solidFill>
                  <a:srgbClr val="000000"/>
                </a:solidFill>
              </a:rPr>
              <a:t>高階資料連結控制 </a:t>
            </a:r>
            <a:r>
              <a:rPr lang="en-US" altLang="zh-TW" sz="2400">
                <a:solidFill>
                  <a:srgbClr val="000000"/>
                </a:solidFill>
              </a:rPr>
              <a:t>(HDLC)</a:t>
            </a:r>
          </a:p>
          <a:p>
            <a:pPr marL="415975" lvl="1" indent="-342892">
              <a:buFont typeface="Arial" panose="020b0604020202020204" pitchFamily="34" charset="0"/>
              <a:buChar char="•"/>
            </a:pPr>
            <a:r>
              <a:rPr lang="en-US" altLang="zh-TW" sz="2400">
                <a:solidFill>
                  <a:srgbClr val="000000"/>
                </a:solidFill>
              </a:rPr>
              <a:t>Frame-Relay</a:t>
            </a:r>
          </a:p>
          <a:p>
            <a:pPr marL="0" indent="0" algn="l"/>
            <a:endParaRPr lang="en-US" sz="2400">
              <a:solidFill>
                <a:srgbClr val="000000"/>
              </a:solidFill>
            </a:endParaRPr>
          </a:p>
          <a:p>
            <a:pPr marL="0" indent="0" algn="l"/>
            <a:r>
              <a:rPr lang="zh-TW" sz="2400">
                <a:solidFill>
                  <a:srgbClr val="000000"/>
                </a:solidFill>
              </a:rPr>
              <a:t>每個通訊協定會針對指定的邏輯拓樸執行媒體存取控制。</a:t>
            </a:r>
          </a:p>
          <a:p>
            <a:pPr marL="0" indent="0" algn="l"/>
            <a:endParaRPr lang="en-US">
              <a:solidFill>
                <a:srgbClr val="000000"/>
              </a:solidFill>
            </a:endParaRPr>
          </a:p>
          <a:p>
            <a:pPr marL="0" indent="0" algn="l"/>
            <a:endParaRPr lang="en-US">
              <a:solidFill>
                <a:srgbClr val="000000"/>
              </a:solidFill>
            </a:endParaRPr>
          </a:p>
          <a:p>
            <a:pPr marL="342892" indent="-342892" algn="l">
              <a:buFont typeface="Arial" panose="020b0604020202020204" pitchFamily="34" charset="0"/>
              <a:buChar char="•"/>
            </a:pPr>
            <a:endParaRPr lang="en-US" sz="1600">
              <a:solidFill>
                <a:srgbClr val="000000"/>
              </a:solidFill>
            </a:endParaRPr>
          </a:p>
          <a:p>
            <a:pPr marL="342892" indent="-342892" algn="l">
              <a:buFont typeface="Arial" panose="020b0604020202020204" pitchFamily="34" charset="0"/>
              <a:buChar char="•"/>
            </a:pPr>
            <a:endParaRPr lang="en-US" sz="1600">
              <a:solidFill>
                <a:srgbClr val="000000"/>
              </a:solidFill>
            </a:endParaRPr>
          </a:p>
        </p:txBody>
      </p:sp>
      <p:sp>
        <p:nvSpPr>
          <p:cNvPr id="2" name="投影片編號版面配置區 1"/>
          <p:cNvSpPr>
            <a:spLocks noGrp="1"/>
          </p:cNvSpPr>
          <p:nvPr>
            <p:ph type="sldNum" sz="quarter" idx="12"/>
          </p:nvPr>
        </p:nvSpPr>
        <p:spPr/>
        <p:txBody>
          <a:bodyPr/>
          <a:lstStyle/>
          <a:p>
            <a:fld id="{4FAB73BC-B049-4115-A692-8D63A059BFB8}" type="slidenum">
              <a:rPr lang="en-US" smtClean="0"/>
              <a:t>190</a:t>
            </a:fld>
            <a:endParaRPr lang="en-US"/>
          </a:p>
        </p:txBody>
      </p:sp>
    </p:spTree>
    <p:extLst>
      <p:ext uri="{BB962C8B-B14F-4D97-AF65-F5344CB8AC3E}">
        <p14:creationId xmlns:p14="http://schemas.microsoft.com/office/powerpoint/2010/main" val="291950749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191.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1505" name="Rectangle 2"/>
          <p:cNvSpPr>
            <a:spLocks noGrp="1" noChangeArrowheads="1"/>
          </p:cNvSpPr>
          <p:nvPr>
            <p:ph type="title"/>
          </p:nvPr>
        </p:nvSpPr>
        <p:spPr/>
        <p:txBody>
          <a:bodyPr>
            <a:normAutofit/>
          </a:bodyPr>
          <a:lstStyle/>
          <a:p>
            <a:pPr rtl="0"/>
            <a:r>
              <a:rPr lang="en-US" altLang="zh-TW" smtClean="0">
                <a:latin typeface="Arial"/>
              </a:rPr>
              <a:t>6.4</a:t>
            </a:r>
            <a:r>
              <a:rPr lang="zh-TW" smtClean="0">
                <a:latin typeface="Arial"/>
              </a:rPr>
              <a:t>我</a:t>
            </a:r>
            <a:r>
              <a:rPr lang="zh-TW">
                <a:latin typeface="Arial"/>
              </a:rPr>
              <a:t>在本單元中學到了什麼?</a:t>
            </a:r>
          </a:p>
        </p:txBody>
      </p:sp>
      <p:sp>
        <p:nvSpPr>
          <p:cNvPr id="2" name="Content Placeholder 1">
            <a:extLst>
              <a:ext uri="{FF2B5EF4-FFF2-40B4-BE49-F238E27FC236}">
                <a16:creationId xmlns:a16="http://schemas.microsoft.com/office/drawing/2014/main" id="{BAC22E0C-A8B9-7D4B-BC8E-95F5947642E5}"/>
              </a:ext>
            </a:extLst>
          </p:cNvPr>
          <p:cNvSpPr>
            <a:spLocks noGrp="1"/>
          </p:cNvSpPr>
          <p:nvPr>
            <p:ph idx="1"/>
          </p:nvPr>
        </p:nvSpPr>
        <p:spPr>
          <a:xfrm>
            <a:off x="469913" y="1545504"/>
            <a:ext cx="8853286" cy="4155319"/>
          </a:xfrm>
        </p:spPr>
        <p:txBody>
          <a:bodyPr>
            <a:normAutofit lnSpcReduction="10000"/>
          </a:bodyPr>
          <a:lstStyle/>
          <a:p>
            <a:pPr marL="115884" indent="-285743">
              <a:spcBef>
                <a:spcPct val="0"/>
              </a:spcBef>
              <a:spcAft>
                <a:spcPct val="0"/>
              </a:spcAft>
              <a:buFont typeface="Arial" panose="020b0604020202020204" pitchFamily="34" charset="0"/>
              <a:buChar char="•"/>
            </a:pPr>
            <a:r>
              <a:rPr lang="zh-TW"/>
              <a:t>OSI 模型（第 2 層）的資料</a:t>
            </a:r>
            <a:r>
              <a:rPr lang="zh-TW" altLang="en-US"/>
              <a:t>連結</a:t>
            </a:r>
            <a:r>
              <a:rPr lang="zh-TW"/>
              <a:t>層準備實體網絡的網絡</a:t>
            </a:r>
            <a:r>
              <a:rPr lang="zh-TW" altLang="en-US"/>
              <a:t>資料</a:t>
            </a:r>
            <a:r>
              <a:rPr lang="zh-TW"/>
              <a:t>。 </a:t>
            </a:r>
          </a:p>
          <a:p>
            <a:pPr marL="115884" indent="-285743">
              <a:spcBef>
                <a:spcPct val="0"/>
              </a:spcBef>
              <a:spcAft>
                <a:spcPct val="0"/>
              </a:spcAft>
              <a:buFont typeface="Arial" panose="020b0604020202020204" pitchFamily="34" charset="0"/>
              <a:buChar char="•"/>
            </a:pPr>
            <a:r>
              <a:rPr lang="zh-TW"/>
              <a:t>資料</a:t>
            </a:r>
            <a:r>
              <a:rPr lang="zh-TW" altLang="en-US"/>
              <a:t>連結</a:t>
            </a:r>
            <a:r>
              <a:rPr lang="zh-TW"/>
              <a:t>層負責網絡</a:t>
            </a:r>
            <a:r>
              <a:rPr lang="zh-TW" altLang="en-US"/>
              <a:t>網卡</a:t>
            </a:r>
            <a:r>
              <a:rPr lang="zh-TW"/>
              <a:t>（NIC）到網絡</a:t>
            </a:r>
            <a:r>
              <a:rPr lang="zh-TW" altLang="en-US"/>
              <a:t>網卡</a:t>
            </a:r>
            <a:r>
              <a:rPr lang="zh-TW"/>
              <a:t>通信。</a:t>
            </a:r>
          </a:p>
          <a:p>
            <a:pPr marL="115884" indent="-285743">
              <a:spcBef>
                <a:spcPct val="0"/>
              </a:spcBef>
              <a:spcAft>
                <a:spcPct val="0"/>
              </a:spcAft>
              <a:buFont typeface="Arial" panose="020b0604020202020204" pitchFamily="34" charset="0"/>
              <a:buChar char="•"/>
            </a:pPr>
            <a:r>
              <a:rPr lang="zh-TW"/>
              <a:t>IEEE 802 LAN/MAN 資料</a:t>
            </a:r>
            <a:r>
              <a:rPr lang="zh-TW" altLang="en-US"/>
              <a:t>連結</a:t>
            </a:r>
            <a:r>
              <a:rPr lang="zh-TW"/>
              <a:t>層由以下兩個子層組成：LLC 和 MAC。 </a:t>
            </a:r>
          </a:p>
          <a:p>
            <a:pPr marL="115884" indent="-285743">
              <a:spcBef>
                <a:spcPct val="0"/>
              </a:spcBef>
              <a:spcAft>
                <a:spcPct val="0"/>
              </a:spcAft>
              <a:buFont typeface="Arial" panose="020b0604020202020204" pitchFamily="34" charset="0"/>
              <a:buChar char="•"/>
            </a:pPr>
            <a:r>
              <a:rPr lang="zh-TW"/>
              <a:t>LAN 和 WAN 網路中使用的兩種拓樸類型是實體和邏輯。 </a:t>
            </a:r>
          </a:p>
          <a:p>
            <a:pPr marL="115884" indent="-285743">
              <a:spcBef>
                <a:spcPct val="0"/>
              </a:spcBef>
              <a:spcAft>
                <a:spcPct val="0"/>
              </a:spcAft>
              <a:buFont typeface="Arial" panose="020b0604020202020204" pitchFamily="34" charset="0"/>
              <a:buChar char="•"/>
            </a:pPr>
            <a:r>
              <a:rPr lang="zh-TW"/>
              <a:t>三種常見的實體 WAN 拓樸類型為：點對點、輪轂和支點以及網格。 </a:t>
            </a:r>
          </a:p>
          <a:p>
            <a:pPr marL="115884" indent="-285743">
              <a:spcBef>
                <a:spcPct val="0"/>
              </a:spcBef>
              <a:spcAft>
                <a:spcPct val="0"/>
              </a:spcAft>
              <a:buFont typeface="Arial" panose="020b0604020202020204" pitchFamily="34" charset="0"/>
              <a:buChar char="•"/>
            </a:pPr>
            <a:r>
              <a:rPr lang="zh-TW"/>
              <a:t>半雙工通訊一次以單一方向交換資料。全雙工同時傳送和接收資料。</a:t>
            </a:r>
          </a:p>
          <a:p>
            <a:pPr marL="115884" indent="-285743">
              <a:spcBef>
                <a:spcPct val="0"/>
              </a:spcBef>
              <a:spcAft>
                <a:spcPct val="0"/>
              </a:spcAft>
              <a:buFont typeface="Arial" panose="020b0604020202020204" pitchFamily="34" charset="0"/>
              <a:buChar char="•"/>
            </a:pPr>
            <a:r>
              <a:rPr lang="zh-TW"/>
              <a:t>在基於爭議的多存取網路中，所有節點都以半雙工操作。</a:t>
            </a:r>
          </a:p>
          <a:p>
            <a:pPr marL="115884" indent="-285743">
              <a:spcBef>
                <a:spcPct val="0"/>
              </a:spcBef>
              <a:spcAft>
                <a:spcPct val="0"/>
              </a:spcAft>
              <a:buFont typeface="Arial" panose="020b0604020202020204" pitchFamily="34" charset="0"/>
              <a:buChar char="•"/>
            </a:pPr>
            <a:r>
              <a:rPr lang="zh-TW"/>
              <a:t>以爭用為基礎的存取方法的範例包括：用於匯流排拓樸乙太網路 LAN 的 CSMA/CD 和 WLAN 的 CSMA/CA。</a:t>
            </a:r>
          </a:p>
          <a:p>
            <a:pPr marL="115884" indent="-285743">
              <a:spcBef>
                <a:spcPct val="0"/>
              </a:spcBef>
              <a:spcAft>
                <a:spcPct val="0"/>
              </a:spcAft>
              <a:buFont typeface="Arial" panose="020b0604020202020204" pitchFamily="34" charset="0"/>
              <a:buChar char="•"/>
            </a:pPr>
            <a:r>
              <a:rPr lang="zh-TW" altLang="en-US"/>
              <a:t>資料</a:t>
            </a:r>
            <a:r>
              <a:rPr lang="zh-TW"/>
              <a:t>鏈接幀有三個基本部分：頭，</a:t>
            </a:r>
            <a:r>
              <a:rPr lang="zh-TW" altLang="en-US"/>
              <a:t>資料</a:t>
            </a:r>
            <a:r>
              <a:rPr lang="zh-TW"/>
              <a:t>和拖車。</a:t>
            </a:r>
          </a:p>
          <a:p>
            <a:pPr marL="115884" indent="-285743">
              <a:spcBef>
                <a:spcPct val="0"/>
              </a:spcBef>
              <a:spcAft>
                <a:spcPct val="0"/>
              </a:spcAft>
              <a:buFont typeface="Arial" panose="020b0604020202020204" pitchFamily="34" charset="0"/>
              <a:buChar char="•"/>
            </a:pPr>
            <a:r>
              <a:rPr lang="zh-TW"/>
              <a:t>框架欄位包括：框架開始和停止指示器旗標、定址、類型、控制項、資料和錯誤偵測。</a:t>
            </a:r>
          </a:p>
          <a:p>
            <a:pPr marL="115884" indent="-285743">
              <a:spcBef>
                <a:spcPct val="0"/>
              </a:spcBef>
              <a:spcAft>
                <a:spcPct val="0"/>
              </a:spcAft>
              <a:buFont typeface="Arial" panose="020b0604020202020204" pitchFamily="34" charset="0"/>
              <a:buChar char="•"/>
            </a:pPr>
            <a:r>
              <a:rPr lang="zh-TW"/>
              <a:t>資料</a:t>
            </a:r>
            <a:r>
              <a:rPr lang="zh-TW" altLang="en-US"/>
              <a:t>連結</a:t>
            </a:r>
            <a:r>
              <a:rPr lang="zh-TW"/>
              <a:t>地址也被稱為物理地址。</a:t>
            </a:r>
          </a:p>
          <a:p>
            <a:pPr marL="115884" indent="-285743">
              <a:spcBef>
                <a:spcPct val="0"/>
              </a:spcBef>
              <a:spcAft>
                <a:spcPct val="0"/>
              </a:spcAft>
              <a:buFont typeface="Arial" panose="020b0604020202020204" pitchFamily="34" charset="0"/>
              <a:buChar char="•"/>
            </a:pPr>
            <a:r>
              <a:rPr lang="zh-TW"/>
              <a:t>資料鏈接地址僅用於框架的鏈接本地傳遞。</a:t>
            </a:r>
          </a:p>
        </p:txBody>
      </p:sp>
      <p:sp>
        <p:nvSpPr>
          <p:cNvPr id="3" name="投影片編號版面配置區 2"/>
          <p:cNvSpPr>
            <a:spLocks noGrp="1"/>
          </p:cNvSpPr>
          <p:nvPr>
            <p:ph type="sldNum" sz="quarter" idx="4"/>
          </p:nvPr>
        </p:nvSpPr>
        <p:spPr/>
        <p:txBody>
          <a:bodyPr/>
          <a:lstStyle/>
          <a:p>
            <a:pPr defTabSz="385754">
              <a:defRPr/>
            </a:pPr>
            <a:fld id="{2F5CCB13-0A32-4557-88E9-079F0C330695}" type="slidenum">
              <a:rPr lang="en-US" kern="0" smtClean="0">
                <a:solidFill>
                  <a:srgbClr val="595959"/>
                </a:solidFill>
              </a:rPr>
              <a:pPr defTabSz="385754">
                <a:defRPr/>
              </a:pPr>
              <a:t>191</a:t>
            </a:fld>
            <a:endParaRPr lang="en-US" kern="0">
              <a:solidFill>
                <a:srgbClr val="595959"/>
              </a:solidFill>
            </a:endParaRPr>
          </a:p>
        </p:txBody>
      </p:sp>
    </p:spTree>
    <p:custDataLst>
      <p:tags r:id="rId3"/>
    </p:custDataLst>
    <p:extLst>
      <p:ext uri="{BB962C8B-B14F-4D97-AF65-F5344CB8AC3E}">
        <p14:creationId xmlns:p14="http://schemas.microsoft.com/office/powerpoint/2010/main" val="4081132289"/>
      </p:ext>
    </p:extLst>
  </p:cSld>
  <p:clrMapOvr>
    <a:masterClrMapping/>
  </p:clrMapOvr>
  <p:transition spd="slow">
    <p:wipe/>
  </p:transition>
  <p:timing/>
</p:sld>
</file>

<file path=ppt/slides/slide192.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6" name="Title 5"/>
          <p:cNvSpPr>
            <a:spLocks noGrp="1"/>
          </p:cNvSpPr>
          <p:nvPr>
            <p:ph type="ctrTitle"/>
          </p:nvPr>
        </p:nvSpPr>
        <p:spPr>
          <a:xfrm>
            <a:off x="685800" y="2292352"/>
            <a:ext cx="7772400" cy="1470025"/>
          </a:xfrm>
        </p:spPr>
        <p:txBody>
          <a:bodyPr/>
          <a:lstStyle/>
          <a:p>
            <a:r>
              <a:rPr lang="zh-TW" altLang="en-US" sz="5000" smtClean="0">
                <a:solidFill>
                  <a:schemeClr val="tx1"/>
                </a:solidFill>
              </a:rPr>
              <a:t>第七章</a:t>
            </a:r>
            <a:br>
              <a:rPr lang="en-US" altLang="zh-TW" sz="5000">
                <a:solidFill>
                  <a:schemeClr val="tx1"/>
                </a:solidFill>
              </a:rPr>
            </a:br>
            <a:br>
              <a:rPr lang="en-US" altLang="zh-TW" sz="5000" smtClean="0">
                <a:solidFill>
                  <a:schemeClr val="tx1"/>
                </a:solidFill>
              </a:rPr>
            </a:br>
            <a:r>
              <a:rPr lang="zh-TW" altLang="en-US" sz="5000" smtClean="0">
                <a:solidFill>
                  <a:schemeClr val="tx1"/>
                </a:solidFill>
              </a:rPr>
              <a:t>乙太網路</a:t>
            </a:r>
            <a:endParaRPr lang="zh-TW" sz="5000">
              <a:solidFill>
                <a:schemeClr val="tx1"/>
              </a:solidFill>
            </a:endParaRPr>
          </a:p>
        </p:txBody>
      </p:sp>
      <p:sp>
        <p:nvSpPr>
          <p:cNvPr id="7" name="Subtitle 6"/>
          <p:cNvSpPr>
            <a:spLocks noGrp="1"/>
          </p:cNvSpPr>
          <p:nvPr>
            <p:ph type="subTitle" idx="1"/>
          </p:nvPr>
        </p:nvSpPr>
        <p:spPr/>
        <p:txBody>
          <a:bodyPr/>
          <a:lstStyle/>
          <a:p>
            <a:pPr rtl="0"/>
            <a:r>
              <a:rPr lang="zh-TW">
                <a:solidFill>
                  <a:schemeClr val="accent5">
                    <a:lumMod val="40000"/>
                    <a:lumOff val="60000"/>
                  </a:schemeClr>
                </a:solidFill>
              </a:rPr>
              <a:t>歡迎來到網路簡介 7.0 版 (ITN)</a:t>
            </a:r>
          </a:p>
          <a:p>
            <a:endParaRPr lang="en-US"/>
          </a:p>
        </p:txBody>
      </p:sp>
      <p:sp>
        <p:nvSpPr>
          <p:cNvPr id="2" name="投影片編號版面配置區 1"/>
          <p:cNvSpPr>
            <a:spLocks noGrp="1"/>
          </p:cNvSpPr>
          <p:nvPr>
            <p:ph type="sldNum" sz="quarter" idx="12"/>
          </p:nvPr>
        </p:nvSpPr>
        <p:spPr/>
        <p:txBody>
          <a:bodyPr/>
          <a:lstStyle/>
          <a:p>
            <a:fld id="{38C68405-D8B3-49C2-9037-9F8C36DB7603}" type="slidenum">
              <a:rPr lang="en-US" altLang="zh-TW" smtClean="0"/>
              <a:t>192</a:t>
            </a:fld>
            <a:endParaRPr lang="en-US" altLang="zh-TW"/>
          </a:p>
        </p:txBody>
      </p:sp>
    </p:spTree>
    <p:custDataLst>
      <p:tags r:id="rId3"/>
    </p:custDataLst>
    <p:extLst>
      <p:ext uri="{BB962C8B-B14F-4D97-AF65-F5344CB8AC3E}">
        <p14:creationId xmlns:p14="http://schemas.microsoft.com/office/powerpoint/2010/main" val="339551701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sld>
</file>

<file path=ppt/slides/slide193.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098" name="Rectangle 33"/>
          <p:cNvSpPr>
            <a:spLocks noGrp="1" noChangeArrowheads="1"/>
          </p:cNvSpPr>
          <p:nvPr>
            <p:ph type="title"/>
          </p:nvPr>
        </p:nvSpPr>
        <p:spPr/>
        <p:txBody>
          <a:bodyPr>
            <a:normAutofit/>
          </a:bodyPr>
          <a:lstStyle/>
          <a:p>
            <a:pPr defTabSz="914378" eaLnBrk="0" hangingPunct="0">
              <a:spcAft>
                <a:spcPct val="0"/>
              </a:spcAft>
            </a:pPr>
            <a:r>
              <a:rPr lang="zh-TW" altLang="en-US" sz="4000" b="1">
                <a:latin typeface="標楷體" pitchFamily="65" charset="-120"/>
                <a:cs typeface="Calibri" panose="020f0502020204030204" pitchFamily="34" charset="0"/>
              </a:rPr>
              <a:t>單元概要</a:t>
            </a:r>
          </a:p>
        </p:txBody>
      </p:sp>
      <p:sp>
        <p:nvSpPr>
          <p:cNvPr id="2" name="Content Placeholder 1">
            <a:extLst>
              <a:ext uri="{FF2B5EF4-FFF2-40B4-BE49-F238E27FC236}">
                <a16:creationId xmlns:a16="http://schemas.microsoft.com/office/drawing/2014/main" id="{578E99C3-C6EF-8348-99C6-8024418DDEF2}"/>
              </a:ext>
            </a:extLst>
          </p:cNvPr>
          <p:cNvSpPr>
            <a:spLocks noGrp="1"/>
          </p:cNvSpPr>
          <p:nvPr>
            <p:ph idx="1"/>
          </p:nvPr>
        </p:nvSpPr>
        <p:spPr>
          <a:xfrm>
            <a:off x="144066" y="1656194"/>
            <a:ext cx="8853286" cy="757551"/>
          </a:xfrm>
        </p:spPr>
        <p:txBody>
          <a:bodyPr>
            <a:normAutofit fontScale="92500" lnSpcReduction="10000"/>
          </a:bodyPr>
          <a:lstStyle/>
          <a:p>
            <a:pPr marL="0" indent="0" defTabSz="914378" eaLnBrk="0" hangingPunct="0">
              <a:spcBef>
                <a:spcPct val="0"/>
              </a:spcBef>
              <a:spcAft>
                <a:spcPct val="0"/>
              </a:spcAft>
              <a:buNone/>
            </a:pPr>
            <a:r>
              <a:rPr lang="zh-TW" altLang="en-US" sz="2600" b="1">
                <a:solidFill>
                  <a:schemeClr val="tx1"/>
                </a:solidFill>
                <a:latin typeface="標楷體" pitchFamily="65" charset="-120"/>
                <a:cs typeface="Calibri" panose="020f0502020204030204" pitchFamily="34" charset="0"/>
              </a:rPr>
              <a:t>模組標題</a:t>
            </a:r>
            <a:r>
              <a:rPr lang="zh-TW" altLang="en-US" sz="2600" b="1" smtClean="0">
                <a:solidFill>
                  <a:schemeClr val="tx1"/>
                </a:solidFill>
                <a:latin typeface="標楷體" pitchFamily="65" charset="-120"/>
                <a:cs typeface="Calibri" panose="020f0502020204030204" pitchFamily="34" charset="0"/>
              </a:rPr>
              <a:t>：</a:t>
            </a:r>
            <a:r>
              <a:rPr lang="zh-TW" altLang="en-US" sz="2600" smtClean="0">
                <a:solidFill>
                  <a:schemeClr val="tx1"/>
                </a:solidFill>
                <a:latin typeface="標楷體" pitchFamily="65" charset="-120"/>
                <a:cs typeface="Calibri" panose="020f0502020204030204" pitchFamily="34" charset="0"/>
              </a:rPr>
              <a:t>乙太</a:t>
            </a:r>
            <a:r>
              <a:rPr lang="zh-TW" altLang="en-US" sz="2600">
                <a:solidFill>
                  <a:schemeClr val="tx1"/>
                </a:solidFill>
                <a:latin typeface="標楷體" pitchFamily="65" charset="-120"/>
                <a:cs typeface="Calibri" panose="020f0502020204030204" pitchFamily="34" charset="0"/>
              </a:rPr>
              <a:t>網路</a:t>
            </a:r>
            <a:endParaRPr lang="en-US" altLang="en-US" sz="2600">
              <a:solidFill>
                <a:schemeClr val="tx1"/>
              </a:solidFill>
              <a:latin typeface="標楷體" pitchFamily="65" charset="-120"/>
            </a:endParaRPr>
          </a:p>
          <a:p>
            <a:pPr marL="0" indent="0" defTabSz="914378" eaLnBrk="0" hangingPunct="0">
              <a:spcBef>
                <a:spcPct val="0"/>
              </a:spcBef>
              <a:spcAft>
                <a:spcPct val="0"/>
              </a:spcAft>
              <a:buNone/>
            </a:pPr>
            <a:r>
              <a:rPr lang="zh-TW" altLang="en-US" sz="2600" b="1">
                <a:solidFill>
                  <a:schemeClr val="tx1"/>
                </a:solidFill>
                <a:latin typeface="標楷體" pitchFamily="65" charset="-120"/>
                <a:cs typeface="Calibri" panose="020f0502020204030204" pitchFamily="34" charset="0"/>
              </a:rPr>
              <a:t>模塊目標</a:t>
            </a:r>
            <a:r>
              <a:rPr lang="zh-TW" altLang="en-US" sz="2600">
                <a:solidFill>
                  <a:schemeClr val="tx1"/>
                </a:solidFill>
                <a:latin typeface="標楷體" pitchFamily="65" charset="-120"/>
                <a:cs typeface="Calibri" panose="020f0502020204030204" pitchFamily="34" charset="0"/>
              </a:rPr>
              <a:t>：解釋乙太網路如何在交換網絡中工作。 </a:t>
            </a:r>
          </a:p>
          <a:p>
            <a:endParaRPr lang="en-US"/>
          </a:p>
        </p:txBody>
      </p:sp>
      <p:graphicFrame>
        <p:nvGraphicFramePr>
          <p:cNvPr id="3" name="Table 2">
            <a:extLst>
              <a:ext uri="{FF2B5EF4-FFF2-40B4-BE49-F238E27FC236}">
                <a16:creationId xmlns:a16="http://schemas.microsoft.com/office/drawing/2014/main" id="{2203BE17-8BB3-DF41-A2CF-06DE014D1956}"/>
              </a:ext>
            </a:extLst>
          </p:cNvPr>
          <p:cNvGraphicFramePr>
            <a:graphicFrameLocks noGrp="1"/>
          </p:cNvGraphicFramePr>
          <p:nvPr>
            <p:extLst>
              <p:ext uri="{D42A27DB-BD31-4B8C-83A1-F6EECF244321}">
                <p14:modId xmlns:p14="http://schemas.microsoft.com/office/powerpoint/2010/main" val="2809528694"/>
              </p:ext>
            </p:extLst>
          </p:nvPr>
        </p:nvGraphicFramePr>
        <p:xfrm>
          <a:off x="336885" y="2573728"/>
          <a:ext cx="8364353" cy="2783652"/>
        </p:xfrm>
        <a:graphic>
          <a:graphicData uri="http://schemas.openxmlformats.org/drawingml/2006/table">
            <a:tbl>
              <a:tblPr firstRow="1" bandRow="1">
                <a:tableStyleId>{5C22544A-7EE6-4342-B048-85BDC9FD1C3A}</a:tableStyleId>
              </a:tblPr>
              <a:tblGrid>
                <a:gridCol w="3583809">
                  <a:extLst>
                    <a:ext uri="{9D8B030D-6E8A-4147-A177-3AD203B41FA5}">
                      <a16:colId xmlns:a16="http://schemas.microsoft.com/office/drawing/2014/main" val="2579019526"/>
                    </a:ext>
                  </a:extLst>
                </a:gridCol>
                <a:gridCol w="4780544">
                  <a:extLst>
                    <a:ext uri="{9D8B030D-6E8A-4147-A177-3AD203B41FA5}">
                      <a16:colId xmlns:a16="http://schemas.microsoft.com/office/drawing/2014/main" val="1764220437"/>
                    </a:ext>
                  </a:extLst>
                </a:gridCol>
              </a:tblGrid>
              <a:tr h="403210">
                <a:tc>
                  <a:txBody>
                    <a:bodyPr vert="horz" wrap="square"/>
                    <a:lstStyle/>
                    <a:p>
                      <a:pPr algn="l" rtl="0" fontAlgn="ctr"/>
                      <a:r>
                        <a:rPr lang="zh-TW" sz="2000" b="1">
                          <a:effectLst/>
                          <a:latin typeface="標楷體" pitchFamily="65" charset="-120"/>
                          <a:ea typeface="標楷體" panose="03000509000000000000" pitchFamily="65" charset="-120"/>
                        </a:rPr>
                        <a:t>主題標題</a:t>
                      </a:r>
                    </a:p>
                  </a:txBody>
                  <a:tcPr marL="47625" marR="47625" marT="47625" marB="47625" anchor="ctr"/>
                </a:tc>
                <a:tc>
                  <a:txBody>
                    <a:bodyPr vert="horz" wrap="square"/>
                    <a:lstStyle/>
                    <a:p>
                      <a:pPr algn="l" rtl="0" fontAlgn="ctr"/>
                      <a:r>
                        <a:rPr lang="zh-TW" sz="2000" b="1">
                          <a:effectLst/>
                          <a:latin typeface="標楷體" pitchFamily="65" charset="-120"/>
                          <a:ea typeface="標楷體" panose="03000509000000000000" pitchFamily="65" charset="-120"/>
                        </a:rPr>
                        <a:t>主題目標</a:t>
                      </a:r>
                    </a:p>
                  </a:txBody>
                  <a:tcPr marL="47625" marR="47625" marT="47625" marB="47625" anchor="ctr"/>
                </a:tc>
                <a:extLst>
                  <a:ext uri="{0D108BD9-81ED-4DB2-BD59-A6C34878D82A}">
                    <a16:rowId xmlns:a16="http://schemas.microsoft.com/office/drawing/2014/main" val="742401779"/>
                  </a:ext>
                </a:extLst>
              </a:tr>
              <a:tr h="567532">
                <a:tc>
                  <a:txBody>
                    <a:bodyPr vert="horz" wrap="square"/>
                    <a:lstStyle/>
                    <a:p>
                      <a:pPr rtl="0" fontAlgn="ctr"/>
                      <a:r>
                        <a:rPr lang="zh-TW" altLang="en-US" sz="2000" b="1">
                          <a:solidFill>
                            <a:schemeClr val="bg1"/>
                          </a:solidFill>
                          <a:effectLst/>
                          <a:latin typeface="標楷體" pitchFamily="65" charset="-120"/>
                          <a:ea typeface="標楷體" panose="03000509000000000000" pitchFamily="65" charset="-120"/>
                        </a:rPr>
                        <a:t>乙太網路</a:t>
                      </a:r>
                      <a:r>
                        <a:rPr lang="zh-TW" sz="2000" b="1">
                          <a:solidFill>
                            <a:schemeClr val="bg1"/>
                          </a:solidFill>
                          <a:effectLst/>
                          <a:latin typeface="標楷體" pitchFamily="65" charset="-120"/>
                          <a:ea typeface="標楷體" panose="03000509000000000000" pitchFamily="65" charset="-120"/>
                        </a:rPr>
                        <a:t>訊框</a:t>
                      </a:r>
                    </a:p>
                  </a:txBody>
                  <a:tcPr marL="47625" marR="47625" marT="47625" marB="47625" anchor="ctr">
                    <a:solidFill>
                      <a:schemeClr val="accent1"/>
                    </a:solidFill>
                  </a:tcPr>
                </a:tc>
                <a:tc>
                  <a:txBody>
                    <a:bodyPr vert="horz" wrap="square"/>
                    <a:lstStyle/>
                    <a:p>
                      <a:pPr rtl="0" fontAlgn="ctr"/>
                      <a:r>
                        <a:rPr lang="zh-TW" sz="2000" b="0">
                          <a:effectLst/>
                          <a:latin typeface="標楷體" pitchFamily="65" charset="-120"/>
                          <a:ea typeface="標楷體" panose="03000509000000000000" pitchFamily="65" charset="-120"/>
                        </a:rPr>
                        <a:t>說明</a:t>
                      </a:r>
                      <a:r>
                        <a:rPr lang="zh-TW" altLang="en-US" sz="2000" b="0">
                          <a:effectLst/>
                          <a:latin typeface="標楷體" pitchFamily="65" charset="-120"/>
                          <a:ea typeface="標楷體" panose="03000509000000000000" pitchFamily="65" charset="-120"/>
                        </a:rPr>
                        <a:t>乙太網路</a:t>
                      </a:r>
                      <a:r>
                        <a:rPr lang="zh-TW" sz="2000" b="0">
                          <a:effectLst/>
                          <a:latin typeface="標楷體" pitchFamily="65" charset="-120"/>
                          <a:ea typeface="標楷體" panose="03000509000000000000" pitchFamily="65" charset="-120"/>
                        </a:rPr>
                        <a:t>子圖層如何與影格欄位相關。</a:t>
                      </a:r>
                    </a:p>
                  </a:txBody>
                  <a:tcPr marL="47625" marR="47625" marT="47625" marB="47625" anchor="ctr"/>
                </a:tc>
                <a:extLst>
                  <a:ext uri="{0D108BD9-81ED-4DB2-BD59-A6C34878D82A}">
                    <a16:rowId xmlns:a16="http://schemas.microsoft.com/office/drawing/2014/main" val="3228802595"/>
                  </a:ext>
                </a:extLst>
              </a:tr>
              <a:tr h="403210">
                <a:tc>
                  <a:txBody>
                    <a:bodyPr vert="horz" wrap="square"/>
                    <a:lstStyle/>
                    <a:p>
                      <a:pPr rtl="0" fontAlgn="ctr"/>
                      <a:r>
                        <a:rPr lang="zh-TW" altLang="en-US" sz="2000" b="1">
                          <a:solidFill>
                            <a:schemeClr val="bg1"/>
                          </a:solidFill>
                          <a:effectLst/>
                          <a:latin typeface="標楷體" pitchFamily="65" charset="-120"/>
                          <a:ea typeface="標楷體" panose="03000509000000000000" pitchFamily="65" charset="-120"/>
                        </a:rPr>
                        <a:t>乙太網路</a:t>
                      </a:r>
                      <a:r>
                        <a:rPr lang="zh-TW" sz="2000" b="1">
                          <a:solidFill>
                            <a:schemeClr val="bg1"/>
                          </a:solidFill>
                          <a:effectLst/>
                          <a:latin typeface="標楷體" pitchFamily="65" charset="-120"/>
                          <a:ea typeface="標楷體" panose="03000509000000000000" pitchFamily="65" charset="-120"/>
                        </a:rPr>
                        <a:t>MAC位址</a:t>
                      </a:r>
                    </a:p>
                  </a:txBody>
                  <a:tcPr marL="47625" marR="47625" marT="47625" marB="47625" anchor="ctr">
                    <a:solidFill>
                      <a:schemeClr val="accent1"/>
                    </a:solidFill>
                  </a:tcPr>
                </a:tc>
                <a:tc>
                  <a:txBody>
                    <a:bodyPr vert="horz" wrap="square"/>
                    <a:lstStyle/>
                    <a:p>
                      <a:pPr rtl="0" fontAlgn="ctr"/>
                      <a:r>
                        <a:rPr lang="zh-TW" sz="2000" b="0">
                          <a:effectLst/>
                          <a:latin typeface="標楷體" pitchFamily="65" charset="-120"/>
                          <a:ea typeface="標楷體" panose="03000509000000000000" pitchFamily="65" charset="-120"/>
                        </a:rPr>
                        <a:t>描述</a:t>
                      </a:r>
                      <a:r>
                        <a:rPr lang="zh-TW" altLang="en-US" sz="2000" b="0">
                          <a:effectLst/>
                          <a:latin typeface="標楷體" pitchFamily="65" charset="-120"/>
                          <a:ea typeface="標楷體" panose="03000509000000000000" pitchFamily="65" charset="-120"/>
                        </a:rPr>
                        <a:t>乙太網路</a:t>
                      </a:r>
                      <a:r>
                        <a:rPr lang="zh-TW" sz="2000" b="0">
                          <a:effectLst/>
                          <a:latin typeface="標楷體" pitchFamily="65" charset="-120"/>
                          <a:ea typeface="標楷體" panose="03000509000000000000" pitchFamily="65" charset="-120"/>
                        </a:rPr>
                        <a:t> MAC 位址</a:t>
                      </a:r>
                    </a:p>
                  </a:txBody>
                  <a:tcPr marL="47625" marR="47625" marT="47625" marB="47625" anchor="ctr"/>
                </a:tc>
                <a:extLst>
                  <a:ext uri="{0D108BD9-81ED-4DB2-BD59-A6C34878D82A}">
                    <a16:rowId xmlns:a16="http://schemas.microsoft.com/office/drawing/2014/main" val="3134809945"/>
                  </a:ext>
                </a:extLst>
              </a:tr>
              <a:tr h="643890">
                <a:tc>
                  <a:txBody>
                    <a:bodyPr vert="horz" wrap="square"/>
                    <a:lstStyle/>
                    <a:p>
                      <a:pPr rtl="0" fontAlgn="ctr"/>
                      <a:r>
                        <a:rPr lang="zh-TW" sz="2000" b="1">
                          <a:solidFill>
                            <a:schemeClr val="bg1"/>
                          </a:solidFill>
                          <a:effectLst/>
                          <a:latin typeface="標楷體" pitchFamily="65" charset="-120"/>
                          <a:ea typeface="標楷體" panose="03000509000000000000" pitchFamily="65" charset="-120"/>
                        </a:rPr>
                        <a:t>MAC位址表</a:t>
                      </a:r>
                    </a:p>
                  </a:txBody>
                  <a:tcPr marL="47625" marR="47625" marT="47625" marB="47625" anchor="ctr">
                    <a:solidFill>
                      <a:schemeClr val="accent1"/>
                    </a:solidFill>
                  </a:tcPr>
                </a:tc>
                <a:tc>
                  <a:txBody>
                    <a:bodyPr vert="horz" wrap="square"/>
                    <a:lstStyle/>
                    <a:p>
                      <a:pPr rtl="0" fontAlgn="ctr"/>
                      <a:r>
                        <a:rPr lang="zh-TW" sz="2000" b="0">
                          <a:effectLst/>
                          <a:latin typeface="標楷體" pitchFamily="65" charset="-120"/>
                          <a:ea typeface="標楷體" panose="03000509000000000000" pitchFamily="65" charset="-120"/>
                        </a:rPr>
                        <a:t>解釋一個交換機如何構建它的 MAC 地址表和轉發幀。</a:t>
                      </a:r>
                    </a:p>
                  </a:txBody>
                  <a:tcPr marL="47625" marR="47625" marT="47625" marB="47625" anchor="ctr"/>
                </a:tc>
                <a:extLst>
                  <a:ext uri="{0D108BD9-81ED-4DB2-BD59-A6C34878D82A}">
                    <a16:rowId xmlns:a16="http://schemas.microsoft.com/office/drawing/2014/main" val="1935925893"/>
                  </a:ext>
                </a:extLst>
              </a:tr>
              <a:tr h="643890">
                <a:tc>
                  <a:txBody>
                    <a:bodyPr vert="horz" wrap="square"/>
                    <a:lstStyle/>
                    <a:p>
                      <a:pPr rtl="0" fontAlgn="ctr"/>
                      <a:r>
                        <a:rPr lang="zh-TW" sz="2000" b="1">
                          <a:solidFill>
                            <a:schemeClr val="bg1"/>
                          </a:solidFill>
                          <a:effectLst/>
                          <a:latin typeface="標楷體" pitchFamily="65" charset="-120"/>
                          <a:ea typeface="標楷體" panose="03000509000000000000" pitchFamily="65" charset="-120"/>
                        </a:rPr>
                        <a:t>Switch Speeds and Forwarding Methods</a:t>
                      </a:r>
                    </a:p>
                  </a:txBody>
                  <a:tcPr marL="47625" marR="47625" marT="47625" marB="47625" anchor="ctr">
                    <a:solidFill>
                      <a:schemeClr val="accent1"/>
                    </a:solidFill>
                  </a:tcPr>
                </a:tc>
                <a:tc>
                  <a:txBody>
                    <a:bodyPr vert="horz" wrap="square"/>
                    <a:lstStyle/>
                    <a:p>
                      <a:pPr rtl="0" fontAlgn="ctr"/>
                      <a:r>
                        <a:rPr lang="zh-TW" sz="2000" b="0">
                          <a:effectLst/>
                          <a:latin typeface="標楷體" pitchFamily="65" charset="-120"/>
                          <a:ea typeface="標楷體" panose="03000509000000000000" pitchFamily="65" charset="-120"/>
                        </a:rPr>
                        <a:t>描述第 2 層交換器連接埠上可用的交換器轉送方法和連接埠設定。</a:t>
                      </a:r>
                    </a:p>
                  </a:txBody>
                  <a:tcPr marL="47625" marR="47625" marT="47625" marB="47625" anchor="ctr"/>
                </a:tc>
                <a:extLst>
                  <a:ext uri="{0D108BD9-81ED-4DB2-BD59-A6C34878D82A}">
                    <a16:rowId xmlns:a16="http://schemas.microsoft.com/office/drawing/2014/main" val="207557669"/>
                  </a:ext>
                </a:extLst>
              </a:tr>
            </a:tbl>
          </a:graphicData>
        </a:graphic>
      </p:graphicFrame>
      <p:sp>
        <p:nvSpPr>
          <p:cNvPr id="4" name="投影片編號版面配置區 3"/>
          <p:cNvSpPr>
            <a:spLocks noGrp="1"/>
          </p:cNvSpPr>
          <p:nvPr>
            <p:ph type="sldNum" sz="quarter" idx="4"/>
          </p:nvPr>
        </p:nvSpPr>
        <p:spPr/>
        <p:txBody>
          <a:bodyPr/>
          <a:lstStyle/>
          <a:p>
            <a:pPr defTabSz="385754">
              <a:defRPr/>
            </a:pPr>
            <a:fld id="{2F5CCB13-0A32-4557-88E9-079F0C330695}" type="slidenum">
              <a:rPr lang="en-US" kern="0" smtClean="0">
                <a:solidFill>
                  <a:srgbClr val="595959"/>
                </a:solidFill>
              </a:rPr>
              <a:pPr defTabSz="385754">
                <a:defRPr/>
              </a:pPr>
              <a:t>193</a:t>
            </a:fld>
            <a:endParaRPr lang="en-US" kern="0">
              <a:solidFill>
                <a:srgbClr val="595959"/>
              </a:solidFill>
            </a:endParaRPr>
          </a:p>
        </p:txBody>
      </p:sp>
    </p:spTree>
    <p:custDataLst>
      <p:tags r:id="rId3"/>
    </p:custDataLst>
    <p:extLst>
      <p:ext uri="{BB962C8B-B14F-4D97-AF65-F5344CB8AC3E}">
        <p14:creationId xmlns:p14="http://schemas.microsoft.com/office/powerpoint/2010/main" val="2207651808"/>
      </p:ext>
    </p:extLst>
  </p:cSld>
  <p:clrMapOvr>
    <a:masterClrMapping/>
  </p:clrMapOvr>
  <p:transition spd="slow">
    <p:wipe/>
  </p:transition>
  <p:timing/>
</p:sld>
</file>

<file path=ppt/slides/slide194.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p:spPr>
        <p:txBody>
          <a:bodyPr>
            <a:noAutofit/>
          </a:bodyPr>
          <a:lstStyle/>
          <a:p>
            <a:pPr rtl="0"/>
            <a:r>
              <a:rPr lang="en-US" altLang="zh-TW" sz="2700" smtClean="0"/>
              <a:t>7.1</a:t>
            </a:r>
            <a:r>
              <a:rPr lang="zh-TW" altLang="en-US" sz="2700" smtClean="0"/>
              <a:t>乙太</a:t>
            </a:r>
            <a:r>
              <a:rPr lang="zh-TW" altLang="en-US" sz="2700"/>
              <a:t>網路框架</a:t>
            </a:r>
            <a:br>
              <a:rPr lang="en-US" sz="2700"/>
            </a:br>
            <a:r>
              <a:rPr lang="zh-TW" altLang="en-US" sz="2700"/>
              <a:t>乙太網路封裝</a:t>
            </a:r>
          </a:p>
        </p:txBody>
      </p:sp>
      <p:sp>
        <p:nvSpPr>
          <p:cNvPr id="8" name="Content Placeholder 7">
            <a:extLst>
              <a:ext uri="{FF2B5EF4-FFF2-40B4-BE49-F238E27FC236}">
                <a16:creationId xmlns:a16="http://schemas.microsoft.com/office/drawing/2014/main" id="{0739FE46-949D-5848-A3FF-68AA0B91430B}"/>
              </a:ext>
            </a:extLst>
          </p:cNvPr>
          <p:cNvSpPr>
            <a:spLocks noGrp="1"/>
          </p:cNvSpPr>
          <p:nvPr>
            <p:ph idx="1"/>
          </p:nvPr>
        </p:nvSpPr>
        <p:spPr>
          <a:xfrm>
            <a:off x="474662" y="1589088"/>
            <a:ext cx="3364449" cy="3689897"/>
          </a:xfrm>
        </p:spPr>
        <p:txBody>
          <a:bodyPr/>
          <a:lstStyle/>
          <a:p>
            <a:pPr marL="342892" indent="-342892" algn="l">
              <a:buFont typeface="Arial" panose="020b0604020202020204" pitchFamily="34" charset="0"/>
              <a:buChar char="•"/>
            </a:pPr>
            <a:r>
              <a:rPr lang="zh-TW" altLang="en-US">
                <a:solidFill>
                  <a:srgbClr val="000000"/>
                </a:solidFill>
              </a:rPr>
              <a:t>乙太網路</a:t>
            </a:r>
            <a:r>
              <a:rPr lang="zh-TW">
                <a:solidFill>
                  <a:srgbClr val="000000"/>
                </a:solidFill>
              </a:rPr>
              <a:t>在</a:t>
            </a:r>
            <a:r>
              <a:rPr lang="zh-TW" altLang="en-US">
                <a:solidFill>
                  <a:srgbClr val="000000"/>
                </a:solidFill>
              </a:rPr>
              <a:t>資料連結</a:t>
            </a:r>
            <a:r>
              <a:rPr lang="zh-TW">
                <a:solidFill>
                  <a:srgbClr val="000000"/>
                </a:solidFill>
              </a:rPr>
              <a:t>層和物理層運行。</a:t>
            </a:r>
          </a:p>
          <a:p>
            <a:pPr marL="342892" indent="-342892" algn="l">
              <a:buFont typeface="Arial" panose="020b0604020202020204" pitchFamily="34" charset="0"/>
              <a:buChar char="•"/>
            </a:pPr>
            <a:r>
              <a:rPr lang="zh-TW">
                <a:solidFill>
                  <a:srgbClr val="000000"/>
                </a:solidFill>
              </a:rPr>
              <a:t>它是 IEEE 802.2 和 802.3 標準中定義的網路技術系列。</a:t>
            </a:r>
          </a:p>
        </p:txBody>
      </p:sp>
      <p:pic>
        <p:nvPicPr>
          <p:cNvPr id="4" name="Picture 3">
            <a:extLst>
              <a:ext uri="{FF2B5EF4-FFF2-40B4-BE49-F238E27FC236}">
                <a16:creationId xmlns:a16="http://schemas.microsoft.com/office/drawing/2014/main" id="{0D9ED349-78FE-6946-8E1B-0C6059771B2C}"/>
              </a:ext>
            </a:extLst>
          </p:cNvPr>
          <p:cNvPicPr>
            <a:picLocks noChangeAspect="1"/>
          </p:cNvPicPr>
          <p:nvPr/>
        </p:nvPicPr>
        <p:blipFill>
          <a:blip r:embed="rId3"/>
          <a:stretch>
            <a:fillRect/>
          </a:stretch>
        </p:blipFill>
        <p:spPr>
          <a:xfrm>
            <a:off x="3944474" y="1589088"/>
            <a:ext cx="4734478" cy="3463645"/>
          </a:xfrm>
          <a:prstGeom prst="rect">
            <a:avLst/>
          </a:prstGeom>
        </p:spPr>
      </p:pic>
      <p:sp>
        <p:nvSpPr>
          <p:cNvPr id="2" name="投影片編號版面配置區 1"/>
          <p:cNvSpPr>
            <a:spLocks noGrp="1"/>
          </p:cNvSpPr>
          <p:nvPr>
            <p:ph type="sldNum" sz="quarter" idx="12"/>
          </p:nvPr>
        </p:nvSpPr>
        <p:spPr/>
        <p:txBody>
          <a:bodyPr/>
          <a:lstStyle/>
          <a:p>
            <a:fld id="{4FAB73BC-B049-4115-A692-8D63A059BFB8}" type="slidenum">
              <a:rPr lang="en-US" smtClean="0"/>
              <a:t>194</a:t>
            </a:fld>
            <a:endParaRPr lang="en-US"/>
          </a:p>
        </p:txBody>
      </p:sp>
    </p:spTree>
    <p:extLst>
      <p:ext uri="{BB962C8B-B14F-4D97-AF65-F5344CB8AC3E}">
        <p14:creationId xmlns:p14="http://schemas.microsoft.com/office/powerpoint/2010/main" val="420735987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195.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68580" tIns="34290" rIns="68580" bIns="34290" rtlCol="0" anchor="ctr">
            <a:noAutofit/>
          </a:bodyPr>
          <a:lstStyle/>
          <a:p>
            <a:r>
              <a:rPr lang="en-US" altLang="zh-TW" sz="2700" smtClean="0"/>
              <a:t>7.1</a:t>
            </a:r>
            <a:r>
              <a:rPr lang="zh-TW" altLang="en-US" sz="2700" smtClean="0"/>
              <a:t>乙太</a:t>
            </a:r>
            <a:r>
              <a:rPr lang="zh-TW" altLang="en-US" sz="2700"/>
              <a:t>網路框架</a:t>
            </a:r>
            <a:br>
              <a:rPr lang="en-US" sz="2700"/>
            </a:br>
            <a:r>
              <a:rPr lang="zh-TW" altLang="en-US" sz="2700"/>
              <a:t>資料連結子層</a:t>
            </a:r>
          </a:p>
        </p:txBody>
      </p:sp>
      <p:sp>
        <p:nvSpPr>
          <p:cNvPr id="5" name="TextBox 4">
            <a:extLst>
              <a:ext uri="{FF2B5EF4-FFF2-40B4-BE49-F238E27FC236}">
                <a16:creationId xmlns:a16="http://schemas.microsoft.com/office/drawing/2014/main" id="{7D6FED96-F5B8-9740-B01D-C6CD3F14A641}"/>
              </a:ext>
            </a:extLst>
          </p:cNvPr>
          <p:cNvSpPr txBox="1"/>
          <p:nvPr/>
        </p:nvSpPr>
        <p:spPr>
          <a:xfrm>
            <a:off x="340658" y="1628214"/>
            <a:ext cx="4973079" cy="2862322"/>
          </a:xfrm>
          <a:prstGeom prst="rect">
            <a:avLst/>
          </a:prstGeom>
          <a:noFill/>
        </p:spPr>
        <p:txBody>
          <a:bodyPr wrap="square" rtlCol="0">
            <a:spAutoFit/>
          </a:bodyPr>
          <a:lstStyle/>
          <a:p>
            <a:pPr rtl="0"/>
            <a:r>
              <a:rPr lang="en-US" altLang="zh-TW" sz="2000">
                <a:solidFill>
                  <a:srgbClr val="000000"/>
                </a:solidFill>
                <a:latin typeface="標楷體" pitchFamily="65" charset="-120"/>
                <a:ea typeface="標楷體" panose="03000509000000000000" pitchFamily="65" charset="-120"/>
              </a:rPr>
              <a:t>IEEE 802 LAN/MAN </a:t>
            </a:r>
            <a:r>
              <a:rPr lang="zh-TW" altLang="en-US" sz="2000">
                <a:solidFill>
                  <a:srgbClr val="000000"/>
                </a:solidFill>
                <a:latin typeface="標楷體" pitchFamily="65" charset="-120"/>
                <a:ea typeface="標楷體" panose="03000509000000000000" pitchFamily="65" charset="-120"/>
              </a:rPr>
              <a:t>協定，包括乙太網路，使用資料連結層的以下兩個獨立的子層進行操作。</a:t>
            </a:r>
          </a:p>
          <a:p>
            <a:pPr marL="285743" indent="-285743">
              <a:buFont typeface="Arial" panose="020b0604020202020204" pitchFamily="34" charset="0"/>
              <a:buChar char="•"/>
            </a:pPr>
            <a:r>
              <a:rPr lang="en-US" altLang="zh-TW" sz="2000" b="1">
                <a:solidFill>
                  <a:srgbClr val="000000"/>
                </a:solidFill>
                <a:latin typeface="標楷體" pitchFamily="65" charset="-120"/>
                <a:ea typeface="標楷體" panose="03000509000000000000" pitchFamily="65" charset="-120"/>
              </a:rPr>
              <a:t>LLC </a:t>
            </a:r>
            <a:r>
              <a:rPr lang="zh-TW" altLang="en-US" sz="2000" b="1">
                <a:solidFill>
                  <a:srgbClr val="000000"/>
                </a:solidFill>
                <a:latin typeface="標楷體" pitchFamily="65" charset="-120"/>
                <a:ea typeface="標楷體" panose="03000509000000000000" pitchFamily="65" charset="-120"/>
              </a:rPr>
              <a:t>子層</a:t>
            </a:r>
            <a:r>
              <a:rPr lang="zh-TW" altLang="en-US" sz="2000">
                <a:solidFill>
                  <a:srgbClr val="000000"/>
                </a:solidFill>
                <a:latin typeface="標楷體" pitchFamily="65" charset="-120"/>
                <a:ea typeface="標楷體" panose="03000509000000000000" pitchFamily="65" charset="-120"/>
              </a:rPr>
              <a:t>：（</a:t>
            </a:r>
            <a:r>
              <a:rPr lang="en-US" altLang="zh-TW" sz="2000">
                <a:solidFill>
                  <a:srgbClr val="000000"/>
                </a:solidFill>
                <a:latin typeface="標楷體" pitchFamily="65" charset="-120"/>
                <a:ea typeface="標楷體" panose="03000509000000000000" pitchFamily="65" charset="-120"/>
              </a:rPr>
              <a:t>IEEE 802.2</a:t>
            </a:r>
            <a:r>
              <a:rPr lang="zh-TW" altLang="en-US" sz="2000">
                <a:solidFill>
                  <a:srgbClr val="000000"/>
                </a:solidFill>
                <a:latin typeface="標楷體" pitchFamily="65" charset="-120"/>
                <a:ea typeface="標楷體" panose="03000509000000000000" pitchFamily="65" charset="-120"/>
              </a:rPr>
              <a:t>）在框架中放置信息，以確定哪個網絡層協議被用於框架。 </a:t>
            </a:r>
          </a:p>
          <a:p>
            <a:pPr marL="285743" indent="-285743">
              <a:buFont typeface="Arial" panose="020b0604020202020204" pitchFamily="34" charset="0"/>
              <a:buChar char="•"/>
            </a:pPr>
            <a:r>
              <a:rPr lang="en-US" altLang="zh-TW" sz="2000" b="1">
                <a:solidFill>
                  <a:srgbClr val="000000"/>
                </a:solidFill>
                <a:latin typeface="標楷體" pitchFamily="65" charset="-120"/>
                <a:ea typeface="標楷體" panose="03000509000000000000" pitchFamily="65" charset="-120"/>
              </a:rPr>
              <a:t>MAC </a:t>
            </a:r>
            <a:r>
              <a:rPr lang="zh-TW" altLang="en-US" sz="2000" b="1">
                <a:solidFill>
                  <a:srgbClr val="000000"/>
                </a:solidFill>
                <a:latin typeface="標楷體" pitchFamily="65" charset="-120"/>
                <a:ea typeface="標楷體" panose="03000509000000000000" pitchFamily="65" charset="-120"/>
              </a:rPr>
              <a:t>子層</a:t>
            </a:r>
            <a:r>
              <a:rPr lang="zh-TW" altLang="en-US" sz="2000">
                <a:solidFill>
                  <a:srgbClr val="000000"/>
                </a:solidFill>
                <a:latin typeface="標楷體" pitchFamily="65" charset="-120"/>
                <a:ea typeface="標楷體" panose="03000509000000000000" pitchFamily="65" charset="-120"/>
              </a:rPr>
              <a:t>：</a:t>
            </a:r>
            <a:r>
              <a:rPr lang="en-US" altLang="zh-TW" sz="2000">
                <a:solidFill>
                  <a:srgbClr val="000000"/>
                </a:solidFill>
                <a:latin typeface="標楷體" pitchFamily="65" charset="-120"/>
                <a:ea typeface="標楷體" panose="03000509000000000000" pitchFamily="65" charset="-120"/>
              </a:rPr>
              <a:t>(IEEE 802.3</a:t>
            </a:r>
            <a:r>
              <a:rPr lang="zh-TW" altLang="en-US" sz="2000">
                <a:solidFill>
                  <a:srgbClr val="000000"/>
                </a:solidFill>
                <a:latin typeface="標楷體" pitchFamily="65" charset="-120"/>
                <a:ea typeface="標楷體" panose="03000509000000000000" pitchFamily="65" charset="-120"/>
              </a:rPr>
              <a:t>、</a:t>
            </a:r>
            <a:r>
              <a:rPr lang="en-US" altLang="zh-TW" sz="2000">
                <a:solidFill>
                  <a:srgbClr val="000000"/>
                </a:solidFill>
                <a:latin typeface="標楷體" pitchFamily="65" charset="-120"/>
                <a:ea typeface="標楷體" panose="03000509000000000000" pitchFamily="65" charset="-120"/>
              </a:rPr>
              <a:t>802.11 </a:t>
            </a:r>
            <a:r>
              <a:rPr lang="zh-TW" altLang="en-US" sz="2000">
                <a:solidFill>
                  <a:srgbClr val="000000"/>
                </a:solidFill>
                <a:latin typeface="標楷體" pitchFamily="65" charset="-120"/>
                <a:ea typeface="標楷體" panose="03000509000000000000" pitchFamily="65" charset="-120"/>
              </a:rPr>
              <a:t>或 </a:t>
            </a:r>
            <a:r>
              <a:rPr lang="en-US" altLang="zh-TW" sz="2000">
                <a:solidFill>
                  <a:srgbClr val="000000"/>
                </a:solidFill>
                <a:latin typeface="標楷體" pitchFamily="65" charset="-120"/>
                <a:ea typeface="標楷體" panose="03000509000000000000" pitchFamily="65" charset="-120"/>
              </a:rPr>
              <a:t>802.15) </a:t>
            </a:r>
            <a:r>
              <a:rPr lang="zh-TW" altLang="en-US" sz="2000">
                <a:solidFill>
                  <a:srgbClr val="000000"/>
                </a:solidFill>
                <a:latin typeface="標楷體" pitchFamily="65" charset="-120"/>
                <a:ea typeface="標楷體" panose="03000509000000000000" pitchFamily="65" charset="-120"/>
              </a:rPr>
              <a:t>負責資料封裝和媒體存取控制，並提供資料連結層尋址。 </a:t>
            </a:r>
          </a:p>
        </p:txBody>
      </p:sp>
      <p:pic>
        <p:nvPicPr>
          <p:cNvPr id="4" name="Content Placeholder 3">
            <a:extLst>
              <a:ext uri="{FF2B5EF4-FFF2-40B4-BE49-F238E27FC236}">
                <a16:creationId xmlns:a16="http://schemas.microsoft.com/office/drawing/2014/main" id="{6676CA92-276E-A349-B5F5-87C0459C4C86}"/>
              </a:ext>
            </a:extLst>
          </p:cNvPr>
          <p:cNvPicPr>
            <a:picLocks noGrp="1" noChangeAspect="1"/>
          </p:cNvPicPr>
          <p:nvPr>
            <p:ph idx="1"/>
          </p:nvPr>
        </p:nvPicPr>
        <p:blipFill>
          <a:blip r:embed="rId3"/>
          <a:stretch>
            <a:fillRect/>
          </a:stretch>
        </p:blipFill>
        <p:spPr>
          <a:xfrm>
            <a:off x="5313738" y="1918354"/>
            <a:ext cx="3248735" cy="2628247"/>
          </a:xfrm>
        </p:spPr>
      </p:pic>
      <p:sp>
        <p:nvSpPr>
          <p:cNvPr id="2" name="投影片編號版面配置區 1"/>
          <p:cNvSpPr>
            <a:spLocks noGrp="1"/>
          </p:cNvSpPr>
          <p:nvPr>
            <p:ph type="sldNum" sz="quarter" idx="12"/>
          </p:nvPr>
        </p:nvSpPr>
        <p:spPr/>
        <p:txBody>
          <a:bodyPr/>
          <a:lstStyle/>
          <a:p>
            <a:fld id="{4FAB73BC-B049-4115-A692-8D63A059BFB8}" type="slidenum">
              <a:rPr lang="en-US" smtClean="0"/>
              <a:t>195</a:t>
            </a:fld>
            <a:endParaRPr lang="en-US"/>
          </a:p>
        </p:txBody>
      </p:sp>
    </p:spTree>
    <p:extLst>
      <p:ext uri="{BB962C8B-B14F-4D97-AF65-F5344CB8AC3E}">
        <p14:creationId xmlns:p14="http://schemas.microsoft.com/office/powerpoint/2010/main" val="345913834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196.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68580" tIns="34290" rIns="68580" bIns="34290" rtlCol="0" anchor="ctr">
            <a:noAutofit/>
          </a:bodyPr>
          <a:lstStyle/>
          <a:p>
            <a:r>
              <a:rPr lang="en-US" altLang="zh-TW" sz="2700"/>
              <a:t>7.1</a:t>
            </a:r>
            <a:r>
              <a:rPr lang="zh-TW" altLang="en-US" sz="2700" smtClean="0"/>
              <a:t>乙太</a:t>
            </a:r>
            <a:r>
              <a:rPr lang="zh-TW" altLang="en-US" sz="2700"/>
              <a:t>網路框架</a:t>
            </a:r>
            <a:br>
              <a:rPr lang="en-US" sz="2700"/>
            </a:br>
            <a:r>
              <a:rPr lang="en-US" altLang="zh-TW" sz="2700"/>
              <a:t>MAC </a:t>
            </a:r>
            <a:r>
              <a:rPr lang="zh-TW" altLang="en-US" sz="2700"/>
              <a:t>子層</a:t>
            </a:r>
          </a:p>
        </p:txBody>
      </p:sp>
      <p:sp>
        <p:nvSpPr>
          <p:cNvPr id="8" name="Content Placeholder 7">
            <a:extLst>
              <a:ext uri="{FF2B5EF4-FFF2-40B4-BE49-F238E27FC236}">
                <a16:creationId xmlns:a16="http://schemas.microsoft.com/office/drawing/2014/main" id="{0739FE46-949D-5848-A3FF-68AA0B91430B}"/>
              </a:ext>
            </a:extLst>
          </p:cNvPr>
          <p:cNvSpPr>
            <a:spLocks noGrp="1"/>
          </p:cNvSpPr>
          <p:nvPr>
            <p:ph idx="1"/>
          </p:nvPr>
        </p:nvSpPr>
        <p:spPr>
          <a:xfrm>
            <a:off x="224405" y="1589088"/>
            <a:ext cx="8280057" cy="3689897"/>
          </a:xfrm>
        </p:spPr>
        <p:txBody>
          <a:bodyPr/>
          <a:lstStyle/>
          <a:p>
            <a:pPr algn="l" rtl="0"/>
            <a:r>
              <a:rPr lang="en-US" altLang="zh-TW">
                <a:solidFill>
                  <a:srgbClr val="000000"/>
                </a:solidFill>
                <a:latin typeface="標楷體" pitchFamily="65" charset="-120"/>
              </a:rPr>
              <a:t>MAC </a:t>
            </a:r>
            <a:r>
              <a:rPr lang="zh-TW" altLang="en-US">
                <a:solidFill>
                  <a:srgbClr val="000000"/>
                </a:solidFill>
                <a:latin typeface="標楷體" pitchFamily="65" charset="-120"/>
              </a:rPr>
              <a:t>子層負責資料封裝和訪問媒體。</a:t>
            </a:r>
          </a:p>
          <a:p>
            <a:pPr algn="l"/>
            <a:endParaRPr lang="en-US" b="1">
              <a:solidFill>
                <a:srgbClr val="000000"/>
              </a:solidFill>
              <a:latin typeface="標楷體" pitchFamily="65" charset="-120"/>
            </a:endParaRPr>
          </a:p>
          <a:p>
            <a:pPr algn="l" rtl="0"/>
            <a:r>
              <a:rPr lang="zh-TW" altLang="en-US" b="1">
                <a:solidFill>
                  <a:srgbClr val="000000"/>
                </a:solidFill>
                <a:latin typeface="標楷體" pitchFamily="65" charset="-120"/>
              </a:rPr>
              <a:t>資料封裝</a:t>
            </a:r>
          </a:p>
          <a:p>
            <a:pPr algn="l" rtl="0"/>
            <a:r>
              <a:rPr lang="en-US" altLang="zh-TW">
                <a:solidFill>
                  <a:srgbClr val="000000"/>
                </a:solidFill>
                <a:latin typeface="標楷體" pitchFamily="65" charset="-120"/>
              </a:rPr>
              <a:t>IEEE 802.3 </a:t>
            </a:r>
            <a:r>
              <a:rPr lang="zh-TW" altLang="en-US">
                <a:solidFill>
                  <a:srgbClr val="000000"/>
                </a:solidFill>
                <a:latin typeface="標楷體" pitchFamily="65" charset="-120"/>
              </a:rPr>
              <a:t>資料封裝包括以下內容：</a:t>
            </a:r>
          </a:p>
          <a:p>
            <a:pPr marL="457189" indent="-457189" algn="l">
              <a:buFont typeface="+mj-lt"/>
              <a:buAutoNum type="arabicPeriod"/>
            </a:pPr>
            <a:r>
              <a:rPr lang="zh-TW" altLang="en-US" b="1">
                <a:solidFill>
                  <a:srgbClr val="000000"/>
                </a:solidFill>
                <a:latin typeface="標楷體" pitchFamily="65" charset="-120"/>
              </a:rPr>
              <a:t>乙太網路框架</a:t>
            </a:r>
            <a:r>
              <a:rPr lang="zh-TW" altLang="en-US">
                <a:solidFill>
                  <a:srgbClr val="000000"/>
                </a:solidFill>
                <a:latin typeface="標楷體" pitchFamily="65" charset="-120"/>
              </a:rPr>
              <a:t> </a:t>
            </a:r>
            <a:r>
              <a:rPr lang="en-US" altLang="zh-TW">
                <a:solidFill>
                  <a:srgbClr val="000000"/>
                </a:solidFill>
                <a:latin typeface="標楷體" pitchFamily="65" charset="-120"/>
              </a:rPr>
              <a:t>-</a:t>
            </a:r>
            <a:r>
              <a:rPr lang="zh-TW" altLang="en-US">
                <a:solidFill>
                  <a:srgbClr val="000000"/>
                </a:solidFill>
                <a:latin typeface="標楷體" pitchFamily="65" charset="-120"/>
              </a:rPr>
              <a:t>這是乙太網路框架的內部結構。 </a:t>
            </a:r>
          </a:p>
          <a:p>
            <a:pPr marL="457189" indent="-457189" algn="l">
              <a:buFont typeface="+mj-lt"/>
              <a:buAutoNum type="arabicPeriod"/>
            </a:pPr>
            <a:r>
              <a:rPr lang="zh-TW" altLang="en-US" b="1">
                <a:solidFill>
                  <a:srgbClr val="000000"/>
                </a:solidFill>
                <a:latin typeface="標楷體" pitchFamily="65" charset="-120"/>
              </a:rPr>
              <a:t>乙太網路尋址</a:t>
            </a:r>
            <a:r>
              <a:rPr lang="zh-TW" altLang="en-US">
                <a:solidFill>
                  <a:srgbClr val="000000"/>
                </a:solidFill>
                <a:latin typeface="標楷體" pitchFamily="65" charset="-120"/>
              </a:rPr>
              <a:t> </a:t>
            </a:r>
            <a:r>
              <a:rPr lang="en-US" altLang="zh-TW">
                <a:solidFill>
                  <a:srgbClr val="000000"/>
                </a:solidFill>
                <a:latin typeface="標楷體" pitchFamily="65" charset="-120"/>
              </a:rPr>
              <a:t>-</a:t>
            </a:r>
            <a:r>
              <a:rPr lang="zh-TW" altLang="en-US">
                <a:solidFill>
                  <a:srgbClr val="000000"/>
                </a:solidFill>
                <a:latin typeface="標楷體" pitchFamily="65" charset="-120"/>
              </a:rPr>
              <a:t>乙太網路框架既包括源和目標 </a:t>
            </a:r>
            <a:r>
              <a:rPr lang="en-US" altLang="zh-TW">
                <a:solidFill>
                  <a:srgbClr val="000000"/>
                </a:solidFill>
                <a:latin typeface="標楷體" pitchFamily="65" charset="-120"/>
              </a:rPr>
              <a:t>MAC </a:t>
            </a:r>
            <a:r>
              <a:rPr lang="zh-TW" altLang="en-US">
                <a:solidFill>
                  <a:srgbClr val="000000"/>
                </a:solidFill>
                <a:latin typeface="標楷體" pitchFamily="65" charset="-120"/>
              </a:rPr>
              <a:t>地址，以將乙太網路 </a:t>
            </a:r>
            <a:r>
              <a:rPr lang="en-US" altLang="zh-TW">
                <a:solidFill>
                  <a:srgbClr val="000000"/>
                </a:solidFill>
                <a:latin typeface="標楷體" pitchFamily="65" charset="-120"/>
              </a:rPr>
              <a:t>NIC </a:t>
            </a:r>
            <a:r>
              <a:rPr lang="zh-TW" altLang="en-US">
                <a:solidFill>
                  <a:srgbClr val="000000"/>
                </a:solidFill>
                <a:latin typeface="標楷體" pitchFamily="65" charset="-120"/>
              </a:rPr>
              <a:t>的乙太網路框架傳送到同一個局域網上的乙太網路卡。 </a:t>
            </a:r>
          </a:p>
          <a:p>
            <a:pPr marL="457189" indent="-457189" algn="l">
              <a:buFont typeface="+mj-lt"/>
              <a:buAutoNum type="arabicPeriod"/>
            </a:pPr>
            <a:r>
              <a:rPr lang="zh-TW" altLang="en-US" b="1">
                <a:solidFill>
                  <a:srgbClr val="000000"/>
                </a:solidFill>
                <a:latin typeface="標楷體" pitchFamily="65" charset="-120"/>
              </a:rPr>
              <a:t>乙太網路錯誤檢測</a:t>
            </a:r>
            <a:r>
              <a:rPr lang="zh-TW" altLang="en-US">
                <a:solidFill>
                  <a:srgbClr val="000000"/>
                </a:solidFill>
                <a:latin typeface="標楷體" pitchFamily="65" charset="-120"/>
              </a:rPr>
              <a:t> </a:t>
            </a:r>
            <a:r>
              <a:rPr lang="en-US" altLang="zh-TW">
                <a:solidFill>
                  <a:srgbClr val="000000"/>
                </a:solidFill>
                <a:latin typeface="標楷體" pitchFamily="65" charset="-120"/>
              </a:rPr>
              <a:t>-</a:t>
            </a:r>
            <a:r>
              <a:rPr lang="zh-TW" altLang="en-US">
                <a:solidFill>
                  <a:srgbClr val="000000"/>
                </a:solidFill>
                <a:latin typeface="標楷體" pitchFamily="65" charset="-120"/>
              </a:rPr>
              <a:t>乙太網路框架包括用於錯誤檢測的幀檢查序列（</a:t>
            </a:r>
            <a:r>
              <a:rPr lang="en-US" altLang="zh-TW">
                <a:solidFill>
                  <a:srgbClr val="000000"/>
                </a:solidFill>
                <a:latin typeface="標楷體" pitchFamily="65" charset="-120"/>
              </a:rPr>
              <a:t>FCS</a:t>
            </a:r>
            <a:r>
              <a:rPr lang="zh-TW" altLang="en-US">
                <a:solidFill>
                  <a:srgbClr val="000000"/>
                </a:solidFill>
                <a:latin typeface="標楷體" pitchFamily="65" charset="-120"/>
              </a:rPr>
              <a:t>）拖車。 </a:t>
            </a:r>
          </a:p>
          <a:p>
            <a:pPr algn="l"/>
            <a:endParaRPr lang="en-US">
              <a:solidFill>
                <a:srgbClr val="000000"/>
              </a:solidFill>
            </a:endParaRPr>
          </a:p>
        </p:txBody>
      </p:sp>
      <p:sp>
        <p:nvSpPr>
          <p:cNvPr id="2" name="投影片編號版面配置區 1"/>
          <p:cNvSpPr>
            <a:spLocks noGrp="1"/>
          </p:cNvSpPr>
          <p:nvPr>
            <p:ph type="sldNum" sz="quarter" idx="12"/>
          </p:nvPr>
        </p:nvSpPr>
        <p:spPr/>
        <p:txBody>
          <a:bodyPr/>
          <a:lstStyle/>
          <a:p>
            <a:fld id="{4FAB73BC-B049-4115-A692-8D63A059BFB8}" type="slidenum">
              <a:rPr lang="en-US" smtClean="0"/>
              <a:t>196</a:t>
            </a:fld>
            <a:endParaRPr lang="en-US"/>
          </a:p>
        </p:txBody>
      </p:sp>
    </p:spTree>
    <p:extLst>
      <p:ext uri="{BB962C8B-B14F-4D97-AF65-F5344CB8AC3E}">
        <p14:creationId xmlns:p14="http://schemas.microsoft.com/office/powerpoint/2010/main" val="65533242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197.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68580" tIns="34290" rIns="68580" bIns="34290" rtlCol="0" anchor="ctr">
            <a:noAutofit/>
          </a:bodyPr>
          <a:lstStyle/>
          <a:p>
            <a:r>
              <a:rPr lang="en-US" altLang="zh-TW" sz="2700"/>
              <a:t>7.1</a:t>
            </a:r>
            <a:r>
              <a:rPr lang="zh-TW" altLang="en-US" sz="2700" smtClean="0"/>
              <a:t>乙太</a:t>
            </a:r>
            <a:r>
              <a:rPr lang="zh-TW" altLang="en-US" sz="2700"/>
              <a:t>網路框架</a:t>
            </a:r>
            <a:br>
              <a:rPr lang="en-US" sz="2700"/>
            </a:br>
            <a:r>
              <a:rPr lang="en-US" altLang="zh-TW" sz="2700"/>
              <a:t>MAC </a:t>
            </a:r>
            <a:r>
              <a:rPr lang="zh-TW" altLang="en-US" sz="2700"/>
              <a:t>子層</a:t>
            </a:r>
          </a:p>
        </p:txBody>
      </p:sp>
      <p:sp>
        <p:nvSpPr>
          <p:cNvPr id="8" name="Content Placeholder 7">
            <a:extLst>
              <a:ext uri="{FF2B5EF4-FFF2-40B4-BE49-F238E27FC236}">
                <a16:creationId xmlns:a16="http://schemas.microsoft.com/office/drawing/2014/main" id="{0739FE46-949D-5848-A3FF-68AA0B91430B}"/>
              </a:ext>
            </a:extLst>
          </p:cNvPr>
          <p:cNvSpPr>
            <a:spLocks noGrp="1"/>
          </p:cNvSpPr>
          <p:nvPr>
            <p:ph idx="1"/>
          </p:nvPr>
        </p:nvSpPr>
        <p:spPr>
          <a:xfrm>
            <a:off x="219076" y="1589088"/>
            <a:ext cx="4620554" cy="3689897"/>
          </a:xfrm>
        </p:spPr>
        <p:txBody>
          <a:bodyPr/>
          <a:lstStyle/>
          <a:p>
            <a:pPr marL="0" indent="0" algn="l"/>
            <a:r>
              <a:rPr lang="en-US" altLang="zh-TW" b="1">
                <a:solidFill>
                  <a:srgbClr val="000000"/>
                </a:solidFill>
                <a:latin typeface="標楷體" pitchFamily="65" charset="-120"/>
              </a:rPr>
              <a:t>Media Access</a:t>
            </a:r>
          </a:p>
          <a:p>
            <a:pPr marL="285743" indent="-285743" algn="l">
              <a:buFont typeface="Arial" panose="020b0604020202020204" pitchFamily="34" charset="0"/>
              <a:buChar char="•"/>
            </a:pPr>
            <a:r>
              <a:rPr lang="en-US" altLang="zh-TW">
                <a:solidFill>
                  <a:srgbClr val="000000"/>
                </a:solidFill>
                <a:latin typeface="標楷體" pitchFamily="65" charset="-120"/>
              </a:rPr>
              <a:t>IEEE 802.3 MAC </a:t>
            </a:r>
            <a:r>
              <a:rPr lang="zh-TW" altLang="en-US">
                <a:solidFill>
                  <a:srgbClr val="000000"/>
                </a:solidFill>
                <a:latin typeface="標楷體" pitchFamily="65" charset="-120"/>
              </a:rPr>
              <a:t>子層包括各種類型的媒體 </a:t>
            </a:r>
            <a:r>
              <a:rPr lang="en-US" altLang="zh-TW">
                <a:solidFill>
                  <a:srgbClr val="000000"/>
                </a:solidFill>
                <a:latin typeface="標楷體" pitchFamily="65" charset="-120"/>
              </a:rPr>
              <a:t>(</a:t>
            </a:r>
            <a:r>
              <a:rPr lang="zh-TW" altLang="en-US">
                <a:solidFill>
                  <a:srgbClr val="000000"/>
                </a:solidFill>
                <a:latin typeface="標楷體" pitchFamily="65" charset="-120"/>
              </a:rPr>
              <a:t>包括銅和光纖</a:t>
            </a:r>
            <a:r>
              <a:rPr lang="en-US" altLang="zh-TW">
                <a:solidFill>
                  <a:srgbClr val="000000"/>
                </a:solidFill>
                <a:latin typeface="標楷體" pitchFamily="65" charset="-120"/>
              </a:rPr>
              <a:t>) </a:t>
            </a:r>
            <a:r>
              <a:rPr lang="zh-TW" altLang="en-US">
                <a:solidFill>
                  <a:srgbClr val="000000"/>
                </a:solidFill>
                <a:latin typeface="標楷體" pitchFamily="65" charset="-120"/>
              </a:rPr>
              <a:t>上的不同乙太網路通訊標準的規格。</a:t>
            </a:r>
          </a:p>
          <a:p>
            <a:pPr marL="285743" indent="-285743" algn="l">
              <a:buFont typeface="Arial" panose="020b0604020202020204" pitchFamily="34" charset="0"/>
              <a:buChar char="•"/>
            </a:pPr>
            <a:r>
              <a:rPr lang="zh-TW" altLang="en-US">
                <a:solidFill>
                  <a:srgbClr val="000000"/>
                </a:solidFill>
                <a:latin typeface="標楷體" pitchFamily="65" charset="-120"/>
              </a:rPr>
              <a:t>傳統乙太網路使用總線拓撲或集線器，是一個共享的半雙工媒體。在半雙工介質乙太網路使用基於爭用的訪問方法，載波感測多重訪問</a:t>
            </a:r>
            <a:r>
              <a:rPr lang="en-US" altLang="zh-TW">
                <a:solidFill>
                  <a:srgbClr val="000000"/>
                </a:solidFill>
                <a:latin typeface="標楷體" pitchFamily="65" charset="-120"/>
              </a:rPr>
              <a:t>/</a:t>
            </a:r>
            <a:r>
              <a:rPr lang="zh-TW" altLang="en-US">
                <a:solidFill>
                  <a:srgbClr val="000000"/>
                </a:solidFill>
                <a:latin typeface="標楷體" pitchFamily="65" charset="-120"/>
              </a:rPr>
              <a:t>碰撞檢測（</a:t>
            </a:r>
            <a:r>
              <a:rPr lang="en-US" altLang="zh-TW">
                <a:solidFill>
                  <a:srgbClr val="000000"/>
                </a:solidFill>
                <a:latin typeface="標楷體" pitchFamily="65" charset="-120"/>
              </a:rPr>
              <a:t>CSMA/CD</a:t>
            </a:r>
            <a:r>
              <a:rPr lang="zh-TW" altLang="en-US">
                <a:solidFill>
                  <a:srgbClr val="000000"/>
                </a:solidFill>
                <a:latin typeface="標楷體" pitchFamily="65" charset="-120"/>
              </a:rPr>
              <a:t>）。 </a:t>
            </a:r>
          </a:p>
          <a:p>
            <a:pPr marL="285743" indent="-285743" algn="l">
              <a:buFont typeface="Arial" panose="020b0604020202020204" pitchFamily="34" charset="0"/>
              <a:buChar char="•"/>
            </a:pPr>
            <a:r>
              <a:rPr lang="zh-TW" altLang="en-US">
                <a:solidFill>
                  <a:srgbClr val="000000"/>
                </a:solidFill>
                <a:latin typeface="標楷體" pitchFamily="65" charset="-120"/>
              </a:rPr>
              <a:t>今天的乙太網路局域網使用全雙工操作的交換機。與乙太網路交換器的全雙工通訊不需要透過 </a:t>
            </a:r>
            <a:r>
              <a:rPr lang="en-US" altLang="zh-TW">
                <a:solidFill>
                  <a:srgbClr val="000000"/>
                </a:solidFill>
                <a:latin typeface="標楷體" pitchFamily="65" charset="-120"/>
              </a:rPr>
              <a:t>CSMA/CD </a:t>
            </a:r>
            <a:r>
              <a:rPr lang="zh-TW" altLang="en-US">
                <a:solidFill>
                  <a:srgbClr val="000000"/>
                </a:solidFill>
                <a:latin typeface="標楷體" pitchFamily="65" charset="-120"/>
              </a:rPr>
              <a:t>進行存取控制。</a:t>
            </a:r>
          </a:p>
        </p:txBody>
      </p:sp>
      <p:pic>
        <p:nvPicPr>
          <p:cNvPr id="4" name="Picture 3">
            <a:extLst>
              <a:ext uri="{FF2B5EF4-FFF2-40B4-BE49-F238E27FC236}">
                <a16:creationId xmlns:a16="http://schemas.microsoft.com/office/drawing/2014/main" id="{6A9979E0-78FF-C747-A412-797510E5D7C2}"/>
              </a:ext>
            </a:extLst>
          </p:cNvPr>
          <p:cNvPicPr>
            <a:picLocks noChangeAspect="1"/>
          </p:cNvPicPr>
          <p:nvPr/>
        </p:nvPicPr>
        <p:blipFill>
          <a:blip r:embed="rId3"/>
          <a:stretch>
            <a:fillRect/>
          </a:stretch>
        </p:blipFill>
        <p:spPr>
          <a:xfrm>
            <a:off x="5034188" y="2212008"/>
            <a:ext cx="3635151" cy="2209490"/>
          </a:xfrm>
          <a:prstGeom prst="rect">
            <a:avLst/>
          </a:prstGeom>
        </p:spPr>
      </p:pic>
      <p:sp>
        <p:nvSpPr>
          <p:cNvPr id="2" name="投影片編號版面配置區 1"/>
          <p:cNvSpPr>
            <a:spLocks noGrp="1"/>
          </p:cNvSpPr>
          <p:nvPr>
            <p:ph type="sldNum" sz="quarter" idx="12"/>
          </p:nvPr>
        </p:nvSpPr>
        <p:spPr/>
        <p:txBody>
          <a:bodyPr/>
          <a:lstStyle/>
          <a:p>
            <a:fld id="{4FAB73BC-B049-4115-A692-8D63A059BFB8}" type="slidenum">
              <a:rPr lang="en-US" smtClean="0"/>
              <a:t>197</a:t>
            </a:fld>
            <a:endParaRPr lang="en-US"/>
          </a:p>
        </p:txBody>
      </p:sp>
    </p:spTree>
    <p:extLst>
      <p:ext uri="{BB962C8B-B14F-4D97-AF65-F5344CB8AC3E}">
        <p14:creationId xmlns:p14="http://schemas.microsoft.com/office/powerpoint/2010/main" val="115897068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198.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68580" tIns="34290" rIns="68580" bIns="34290" rtlCol="0" anchor="ctr">
            <a:noAutofit/>
          </a:bodyPr>
          <a:lstStyle/>
          <a:p>
            <a:r>
              <a:rPr lang="en-US" altLang="zh-TW" sz="2700"/>
              <a:t>7.1</a:t>
            </a:r>
            <a:r>
              <a:rPr lang="zh-TW" altLang="en-US" sz="2700" smtClean="0"/>
              <a:t>乙太</a:t>
            </a:r>
            <a:r>
              <a:rPr lang="zh-TW" altLang="en-US" sz="2700"/>
              <a:t>網路框架</a:t>
            </a:r>
            <a:br>
              <a:rPr lang="en-US" sz="2700"/>
            </a:br>
            <a:r>
              <a:rPr lang="zh-TW" altLang="en-US" sz="2700"/>
              <a:t>乙太網路框架域</a:t>
            </a:r>
          </a:p>
        </p:txBody>
      </p:sp>
      <p:sp>
        <p:nvSpPr>
          <p:cNvPr id="8" name="Content Placeholder 7">
            <a:extLst>
              <a:ext uri="{FF2B5EF4-FFF2-40B4-BE49-F238E27FC236}">
                <a16:creationId xmlns:a16="http://schemas.microsoft.com/office/drawing/2014/main" id="{0739FE46-949D-5848-A3FF-68AA0B91430B}"/>
              </a:ext>
            </a:extLst>
          </p:cNvPr>
          <p:cNvSpPr>
            <a:spLocks noGrp="1"/>
          </p:cNvSpPr>
          <p:nvPr>
            <p:ph idx="1"/>
          </p:nvPr>
        </p:nvSpPr>
        <p:spPr>
          <a:xfrm>
            <a:off x="123826" y="1589088"/>
            <a:ext cx="8630894" cy="2411413"/>
          </a:xfrm>
        </p:spPr>
        <p:txBody>
          <a:bodyPr/>
          <a:lstStyle/>
          <a:p>
            <a:pPr marL="342892" indent="-342892" algn="l">
              <a:buFont typeface="Arial" panose="020b0604020202020204" pitchFamily="34" charset="0"/>
              <a:buChar char="•"/>
            </a:pPr>
            <a:r>
              <a:rPr lang="zh-TW" altLang="en-US">
                <a:solidFill>
                  <a:srgbClr val="000000"/>
                </a:solidFill>
                <a:latin typeface="標楷體" pitchFamily="65" charset="-120"/>
              </a:rPr>
              <a:t>乙太網路訊框的大小限制為最大 </a:t>
            </a:r>
            <a:r>
              <a:rPr lang="en-US" altLang="zh-TW">
                <a:solidFill>
                  <a:srgbClr val="000000"/>
                </a:solidFill>
                <a:latin typeface="標楷體" pitchFamily="65" charset="-120"/>
              </a:rPr>
              <a:t>1518 </a:t>
            </a:r>
            <a:r>
              <a:rPr lang="zh-TW" altLang="en-US">
                <a:solidFill>
                  <a:srgbClr val="000000"/>
                </a:solidFill>
                <a:latin typeface="標楷體" pitchFamily="65" charset="-120"/>
              </a:rPr>
              <a:t>個位元組和最小 </a:t>
            </a:r>
            <a:r>
              <a:rPr lang="en-US" altLang="zh-TW">
                <a:solidFill>
                  <a:srgbClr val="000000"/>
                </a:solidFill>
                <a:latin typeface="標楷體" pitchFamily="65" charset="-120"/>
              </a:rPr>
              <a:t>64 </a:t>
            </a:r>
            <a:r>
              <a:rPr lang="zh-TW" altLang="en-US">
                <a:solidFill>
                  <a:srgbClr val="000000"/>
                </a:solidFill>
                <a:latin typeface="標楷體" pitchFamily="65" charset="-120"/>
              </a:rPr>
              <a:t>個位元組。描述框架大小時，不包括起頭訊號欄位。</a:t>
            </a:r>
          </a:p>
          <a:p>
            <a:pPr marL="342892" indent="-342892" algn="l">
              <a:buFont typeface="Arial" panose="020b0604020202020204" pitchFamily="34" charset="0"/>
              <a:buChar char="•"/>
            </a:pPr>
            <a:r>
              <a:rPr lang="zh-TW" altLang="en-US">
                <a:solidFill>
                  <a:srgbClr val="000000"/>
                </a:solidFill>
                <a:latin typeface="標楷體" pitchFamily="65" charset="-120"/>
              </a:rPr>
              <a:t>任何長度小於 </a:t>
            </a:r>
            <a:r>
              <a:rPr lang="en-US" altLang="zh-TW">
                <a:solidFill>
                  <a:srgbClr val="000000"/>
                </a:solidFill>
                <a:latin typeface="標楷體" pitchFamily="65" charset="-120"/>
              </a:rPr>
              <a:t>64 </a:t>
            </a:r>
            <a:r>
              <a:rPr lang="zh-TW" altLang="en-US">
                <a:solidFill>
                  <a:srgbClr val="000000"/>
                </a:solidFill>
                <a:latin typeface="標楷體" pitchFamily="65" charset="-120"/>
              </a:rPr>
              <a:t>個位元組的幀都被接收站點視為“衝突碎片“或”殘幀”而自動丟棄。超過 </a:t>
            </a:r>
            <a:r>
              <a:rPr lang="en-US" altLang="zh-TW">
                <a:solidFill>
                  <a:srgbClr val="000000"/>
                </a:solidFill>
                <a:latin typeface="標楷體" pitchFamily="65" charset="-120"/>
              </a:rPr>
              <a:t>1500 </a:t>
            </a:r>
            <a:r>
              <a:rPr lang="zh-TW" altLang="en-US">
                <a:solidFill>
                  <a:srgbClr val="000000"/>
                </a:solidFill>
                <a:latin typeface="標楷體" pitchFamily="65" charset="-120"/>
              </a:rPr>
              <a:t>個字節資料的框架被認為是 “巨型” 或 “嬰兒巨型框架”。</a:t>
            </a:r>
          </a:p>
          <a:p>
            <a:pPr marL="342892" indent="-342892" algn="l">
              <a:buFont typeface="Arial" panose="020b0604020202020204" pitchFamily="34" charset="0"/>
              <a:buChar char="•"/>
            </a:pPr>
            <a:r>
              <a:rPr lang="zh-TW" altLang="en-US">
                <a:solidFill>
                  <a:srgbClr val="000000"/>
                </a:solidFill>
                <a:latin typeface="標楷體" pitchFamily="65" charset="-120"/>
              </a:rPr>
              <a:t>如果傳輸框架的大小小於最小值或大於最大值，接收裝置就會丟棄框架。掉落的幀很可能是碰撞或其他不需要的信號的結果。它們被認為是無效的。大部分的快速乙太網路和 </a:t>
            </a:r>
            <a:r>
              <a:rPr lang="en-US" altLang="zh-TW">
                <a:solidFill>
                  <a:srgbClr val="000000"/>
                </a:solidFill>
                <a:latin typeface="標楷體" pitchFamily="65" charset="-120"/>
              </a:rPr>
              <a:t>Gigabit </a:t>
            </a:r>
            <a:r>
              <a:rPr lang="zh-TW" altLang="en-US">
                <a:solidFill>
                  <a:srgbClr val="000000"/>
                </a:solidFill>
                <a:latin typeface="標楷體" pitchFamily="65" charset="-120"/>
              </a:rPr>
              <a:t>乙太網路交換器和 </a:t>
            </a:r>
            <a:r>
              <a:rPr lang="en-US" altLang="zh-TW">
                <a:solidFill>
                  <a:srgbClr val="000000"/>
                </a:solidFill>
                <a:latin typeface="標楷體" pitchFamily="65" charset="-120"/>
              </a:rPr>
              <a:t>NIC </a:t>
            </a:r>
            <a:r>
              <a:rPr lang="zh-TW" altLang="en-US">
                <a:solidFill>
                  <a:srgbClr val="000000"/>
                </a:solidFill>
                <a:latin typeface="標楷體" pitchFamily="65" charset="-120"/>
              </a:rPr>
              <a:t>通常都支援巨型框架。</a:t>
            </a:r>
          </a:p>
          <a:p>
            <a:pPr marL="342892" indent="-342892" algn="l">
              <a:buFont typeface="Arial" panose="020b0604020202020204" pitchFamily="34" charset="0"/>
              <a:buChar char="•"/>
            </a:pPr>
            <a:endParaRPr lang="en-US" sz="1400">
              <a:solidFill>
                <a:srgbClr val="000000"/>
              </a:solidFill>
            </a:endParaRPr>
          </a:p>
        </p:txBody>
      </p:sp>
      <p:pic>
        <p:nvPicPr>
          <p:cNvPr id="4" name="Picture 3">
            <a:extLst>
              <a:ext uri="{FF2B5EF4-FFF2-40B4-BE49-F238E27FC236}">
                <a16:creationId xmlns:a16="http://schemas.microsoft.com/office/drawing/2014/main" id="{48E17D93-6D91-9A41-B7B0-366DE18C84BA}"/>
              </a:ext>
            </a:extLst>
          </p:cNvPr>
          <p:cNvPicPr>
            <a:picLocks noChangeAspect="1"/>
          </p:cNvPicPr>
          <p:nvPr/>
        </p:nvPicPr>
        <p:blipFill>
          <a:blip r:embed="rId3"/>
          <a:stretch>
            <a:fillRect/>
          </a:stretch>
        </p:blipFill>
        <p:spPr>
          <a:xfrm>
            <a:off x="1721160" y="4629151"/>
            <a:ext cx="5720730" cy="1713542"/>
          </a:xfrm>
          <a:prstGeom prst="rect">
            <a:avLst/>
          </a:prstGeom>
        </p:spPr>
      </p:pic>
      <p:sp>
        <p:nvSpPr>
          <p:cNvPr id="2" name="投影片編號版面配置區 1"/>
          <p:cNvSpPr>
            <a:spLocks noGrp="1"/>
          </p:cNvSpPr>
          <p:nvPr>
            <p:ph type="sldNum" sz="quarter" idx="12"/>
          </p:nvPr>
        </p:nvSpPr>
        <p:spPr/>
        <p:txBody>
          <a:bodyPr/>
          <a:lstStyle/>
          <a:p>
            <a:fld id="{4FAB73BC-B049-4115-A692-8D63A059BFB8}" type="slidenum">
              <a:rPr lang="en-US" smtClean="0"/>
              <a:t>198</a:t>
            </a:fld>
            <a:endParaRPr lang="en-US"/>
          </a:p>
        </p:txBody>
      </p:sp>
    </p:spTree>
    <p:extLst>
      <p:ext uri="{BB962C8B-B14F-4D97-AF65-F5344CB8AC3E}">
        <p14:creationId xmlns:p14="http://schemas.microsoft.com/office/powerpoint/2010/main" val="282001112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199.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89150"/>
            <a:ext cx="8345488" cy="73183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68580" tIns="34290" rIns="68580" bIns="34290" rtlCol="0" anchor="ctr">
            <a:noAutofit/>
          </a:bodyPr>
          <a:lstStyle/>
          <a:p>
            <a:r>
              <a:rPr lang="en-US" altLang="zh-TW" sz="2700" smtClean="0"/>
              <a:t>7.2</a:t>
            </a:r>
            <a:r>
              <a:rPr lang="zh-TW" altLang="en-US" sz="2700" smtClean="0"/>
              <a:t>乙太</a:t>
            </a:r>
            <a:r>
              <a:rPr lang="zh-TW" altLang="en-US" sz="2700"/>
              <a:t>網路 </a:t>
            </a:r>
            <a:r>
              <a:rPr lang="en-US" altLang="zh-TW" sz="2700"/>
              <a:t>MAC</a:t>
            </a:r>
            <a:br>
              <a:rPr lang="en-US" sz="2700"/>
            </a:br>
            <a:r>
              <a:rPr lang="zh-TW" altLang="en-US" sz="2700"/>
              <a:t>位址 </a:t>
            </a:r>
            <a:r>
              <a:rPr lang="en-US" altLang="zh-TW" sz="2700"/>
              <a:t>MAC </a:t>
            </a:r>
            <a:r>
              <a:rPr lang="zh-TW" altLang="en-US" sz="2700"/>
              <a:t>位址和十六進位</a:t>
            </a:r>
          </a:p>
        </p:txBody>
      </p:sp>
      <p:sp>
        <p:nvSpPr>
          <p:cNvPr id="4" name="Content Placeholder 3">
            <a:extLst>
              <a:ext uri="{FF2B5EF4-FFF2-40B4-BE49-F238E27FC236}">
                <a16:creationId xmlns:a16="http://schemas.microsoft.com/office/drawing/2014/main" id="{1F3CA7BB-7E7C-7149-9859-4AA0DDEC8CC4}"/>
              </a:ext>
            </a:extLst>
          </p:cNvPr>
          <p:cNvSpPr>
            <a:spLocks noGrp="1"/>
          </p:cNvSpPr>
          <p:nvPr>
            <p:ph idx="1"/>
          </p:nvPr>
        </p:nvSpPr>
        <p:spPr>
          <a:xfrm>
            <a:off x="431972" y="1804989"/>
            <a:ext cx="8280057" cy="3073946"/>
          </a:xfrm>
        </p:spPr>
        <p:txBody>
          <a:bodyPr/>
          <a:lstStyle/>
          <a:p>
            <a:pPr marL="285743" indent="-285743" algn="l">
              <a:buFont typeface="Arial" panose="020b0604020202020204" pitchFamily="34" charset="0"/>
              <a:buChar char="•"/>
            </a:pPr>
            <a:r>
              <a:rPr lang="zh-TW" altLang="en-US">
                <a:solidFill>
                  <a:srgbClr val="000000"/>
                </a:solidFill>
                <a:latin typeface="標楷體" pitchFamily="65" charset="-120"/>
              </a:rPr>
              <a:t>乙太網路 </a:t>
            </a:r>
            <a:r>
              <a:rPr lang="en-US" altLang="zh-TW">
                <a:solidFill>
                  <a:srgbClr val="000000"/>
                </a:solidFill>
                <a:latin typeface="標楷體" pitchFamily="65" charset="-120"/>
              </a:rPr>
              <a:t>MAC </a:t>
            </a:r>
            <a:r>
              <a:rPr lang="zh-TW" altLang="en-US">
                <a:solidFill>
                  <a:srgbClr val="000000"/>
                </a:solidFill>
                <a:latin typeface="標楷體" pitchFamily="65" charset="-120"/>
              </a:rPr>
              <a:t>位址由 </a:t>
            </a:r>
            <a:r>
              <a:rPr lang="en-US" altLang="zh-TW">
                <a:solidFill>
                  <a:srgbClr val="000000"/>
                </a:solidFill>
                <a:latin typeface="標楷體" pitchFamily="65" charset="-120"/>
              </a:rPr>
              <a:t>48 </a:t>
            </a:r>
            <a:r>
              <a:rPr lang="zh-TW" altLang="en-US">
                <a:solidFill>
                  <a:srgbClr val="000000"/>
                </a:solidFill>
                <a:latin typeface="標楷體" pitchFamily="65" charset="-120"/>
              </a:rPr>
              <a:t>位元二進位值組成，使用 </a:t>
            </a:r>
            <a:r>
              <a:rPr lang="en-US" altLang="zh-TW">
                <a:solidFill>
                  <a:srgbClr val="000000"/>
                </a:solidFill>
                <a:latin typeface="標楷體" pitchFamily="65" charset="-120"/>
              </a:rPr>
              <a:t>12 </a:t>
            </a:r>
            <a:r>
              <a:rPr lang="zh-TW" altLang="en-US">
                <a:solidFill>
                  <a:srgbClr val="000000"/>
                </a:solidFill>
                <a:latin typeface="標楷體" pitchFamily="65" charset="-120"/>
              </a:rPr>
              <a:t>個十六進位值表示。</a:t>
            </a:r>
          </a:p>
          <a:p>
            <a:pPr marL="285743" indent="-285743" algn="l">
              <a:buFont typeface="Arial" panose="020b0604020202020204" pitchFamily="34" charset="0"/>
              <a:buChar char="•"/>
            </a:pPr>
            <a:r>
              <a:rPr lang="zh-TW" altLang="en-US">
                <a:solidFill>
                  <a:srgbClr val="000000"/>
                </a:solidFill>
                <a:latin typeface="標楷體" pitchFamily="65" charset="-120"/>
              </a:rPr>
              <a:t>鑑於 </a:t>
            </a:r>
            <a:r>
              <a:rPr lang="en-US" altLang="zh-TW">
                <a:solidFill>
                  <a:srgbClr val="000000"/>
                </a:solidFill>
                <a:latin typeface="標楷體" pitchFamily="65" charset="-120"/>
              </a:rPr>
              <a:t>8 </a:t>
            </a:r>
            <a:r>
              <a:rPr lang="zh-TW" altLang="en-US">
                <a:solidFill>
                  <a:srgbClr val="000000"/>
                </a:solidFill>
                <a:latin typeface="標楷體" pitchFamily="65" charset="-120"/>
              </a:rPr>
              <a:t>位（一個字節）是一個常見的二進制分組，二進制 </a:t>
            </a:r>
            <a:r>
              <a:rPr lang="en-US" altLang="zh-TW">
                <a:solidFill>
                  <a:srgbClr val="000000"/>
                </a:solidFill>
                <a:latin typeface="標楷體" pitchFamily="65" charset="-120"/>
              </a:rPr>
              <a:t>00000000 </a:t>
            </a:r>
            <a:r>
              <a:rPr lang="zh-TW" altLang="en-US">
                <a:solidFill>
                  <a:srgbClr val="000000"/>
                </a:solidFill>
                <a:latin typeface="標楷體" pitchFamily="65" charset="-120"/>
              </a:rPr>
              <a:t>到 </a:t>
            </a:r>
            <a:r>
              <a:rPr lang="en-US" altLang="zh-TW">
                <a:solidFill>
                  <a:srgbClr val="000000"/>
                </a:solidFill>
                <a:latin typeface="標楷體" pitchFamily="65" charset="-120"/>
              </a:rPr>
              <a:t>11111111 </a:t>
            </a:r>
            <a:r>
              <a:rPr lang="zh-TW" altLang="en-US">
                <a:solidFill>
                  <a:srgbClr val="000000"/>
                </a:solidFill>
                <a:latin typeface="標楷體" pitchFamily="65" charset="-120"/>
              </a:rPr>
              <a:t>可以用十六進制表示為範圍 </a:t>
            </a:r>
            <a:r>
              <a:rPr lang="en-US" altLang="zh-TW">
                <a:solidFill>
                  <a:srgbClr val="000000"/>
                </a:solidFill>
                <a:latin typeface="標楷體" pitchFamily="65" charset="-120"/>
              </a:rPr>
              <a:t>00 </a:t>
            </a:r>
            <a:r>
              <a:rPr lang="zh-TW" altLang="en-US">
                <a:solidFill>
                  <a:srgbClr val="000000"/>
                </a:solidFill>
                <a:latin typeface="標楷體" pitchFamily="65" charset="-120"/>
              </a:rPr>
              <a:t>到 </a:t>
            </a:r>
            <a:r>
              <a:rPr lang="en-US" altLang="zh-TW">
                <a:solidFill>
                  <a:srgbClr val="000000"/>
                </a:solidFill>
                <a:latin typeface="標楷體" pitchFamily="65" charset="-120"/>
              </a:rPr>
              <a:t>FF</a:t>
            </a:r>
            <a:r>
              <a:rPr lang="zh-TW" altLang="en-US">
                <a:solidFill>
                  <a:srgbClr val="000000"/>
                </a:solidFill>
                <a:latin typeface="標楷體" pitchFamily="65" charset="-120"/>
              </a:rPr>
              <a:t>，</a:t>
            </a:r>
          </a:p>
          <a:p>
            <a:pPr marL="285743" indent="-285743" algn="l">
              <a:buFont typeface="Arial" panose="020b0604020202020204" pitchFamily="34" charset="0"/>
              <a:buChar char="•"/>
            </a:pPr>
            <a:r>
              <a:rPr lang="zh-TW" altLang="en-US">
                <a:solidFill>
                  <a:srgbClr val="000000"/>
                </a:solidFill>
                <a:latin typeface="標楷體" pitchFamily="65" charset="-120"/>
              </a:rPr>
              <a:t>當使用十六進制，前導零始終顯示以完成 </a:t>
            </a:r>
            <a:r>
              <a:rPr lang="en-US" altLang="zh-TW">
                <a:solidFill>
                  <a:srgbClr val="000000"/>
                </a:solidFill>
                <a:latin typeface="標楷體" pitchFamily="65" charset="-120"/>
              </a:rPr>
              <a:t>8 </a:t>
            </a:r>
            <a:r>
              <a:rPr lang="zh-TW" altLang="en-US">
                <a:solidFill>
                  <a:srgbClr val="000000"/>
                </a:solidFill>
                <a:latin typeface="標楷體" pitchFamily="65" charset="-120"/>
              </a:rPr>
              <a:t>位表示。例如，二進制值 </a:t>
            </a:r>
            <a:r>
              <a:rPr lang="en-US" altLang="zh-TW">
                <a:solidFill>
                  <a:srgbClr val="000000"/>
                </a:solidFill>
                <a:latin typeface="標楷體" pitchFamily="65" charset="-120"/>
              </a:rPr>
              <a:t>0000 1010 </a:t>
            </a:r>
            <a:r>
              <a:rPr lang="zh-TW" altLang="en-US">
                <a:solidFill>
                  <a:srgbClr val="000000"/>
                </a:solidFill>
                <a:latin typeface="標楷體" pitchFamily="65" charset="-120"/>
              </a:rPr>
              <a:t>以十六進制表示為 </a:t>
            </a:r>
            <a:r>
              <a:rPr lang="en-US" altLang="zh-TW">
                <a:solidFill>
                  <a:srgbClr val="000000"/>
                </a:solidFill>
                <a:latin typeface="標楷體" pitchFamily="65" charset="-120"/>
              </a:rPr>
              <a:t>0A</a:t>
            </a:r>
            <a:r>
              <a:rPr lang="zh-TW" altLang="en-US">
                <a:solidFill>
                  <a:srgbClr val="000000"/>
                </a:solidFill>
                <a:latin typeface="標楷體" pitchFamily="65" charset="-120"/>
              </a:rPr>
              <a:t>。</a:t>
            </a:r>
          </a:p>
          <a:p>
            <a:pPr marL="285743" indent="-285743" algn="l">
              <a:buFont typeface="Arial" panose="020b0604020202020204" pitchFamily="34" charset="0"/>
              <a:buChar char="•"/>
            </a:pPr>
            <a:r>
              <a:rPr lang="zh-TW" altLang="en-US">
                <a:solidFill>
                  <a:srgbClr val="000000"/>
                </a:solidFill>
                <a:latin typeface="標楷體" pitchFamily="65" charset="-120"/>
              </a:rPr>
              <a:t>十六進制數字通常由前面 </a:t>
            </a:r>
            <a:r>
              <a:rPr lang="en-US" altLang="zh-TW" b="1">
                <a:solidFill>
                  <a:srgbClr val="000000"/>
                </a:solidFill>
                <a:latin typeface="標楷體" pitchFamily="65" charset="-120"/>
              </a:rPr>
              <a:t>0x</a:t>
            </a:r>
            <a:r>
              <a:rPr lang="zh-TW" altLang="en-US">
                <a:solidFill>
                  <a:srgbClr val="000000"/>
                </a:solidFill>
                <a:latin typeface="標楷體" pitchFamily="65" charset="-120"/>
              </a:rPr>
              <a:t> （例如 </a:t>
            </a:r>
            <a:r>
              <a:rPr lang="en-US" altLang="zh-TW">
                <a:solidFill>
                  <a:srgbClr val="000000"/>
                </a:solidFill>
                <a:latin typeface="標楷體" pitchFamily="65" charset="-120"/>
              </a:rPr>
              <a:t>0x73</a:t>
            </a:r>
            <a:r>
              <a:rPr lang="zh-TW" altLang="en-US">
                <a:solidFill>
                  <a:srgbClr val="000000"/>
                </a:solidFill>
                <a:latin typeface="標楷體" pitchFamily="65" charset="-120"/>
              </a:rPr>
              <a:t>）的值來區分文檔中的十進制值和十六進制值表示。</a:t>
            </a:r>
          </a:p>
          <a:p>
            <a:pPr marL="285743" indent="-285743" algn="l">
              <a:buFont typeface="Arial" panose="020b0604020202020204" pitchFamily="34" charset="0"/>
              <a:buChar char="•"/>
            </a:pPr>
            <a:r>
              <a:rPr lang="zh-TW" altLang="en-US">
                <a:solidFill>
                  <a:srgbClr val="000000"/>
                </a:solidFill>
                <a:latin typeface="標楷體" pitchFamily="65" charset="-120"/>
              </a:rPr>
              <a:t>十六進制也可以由一個下標 </a:t>
            </a:r>
            <a:r>
              <a:rPr lang="en-US" altLang="zh-TW">
                <a:solidFill>
                  <a:srgbClr val="000000"/>
                </a:solidFill>
                <a:latin typeface="標楷體" pitchFamily="65" charset="-120"/>
              </a:rPr>
              <a:t>16</a:t>
            </a:r>
            <a:r>
              <a:rPr lang="zh-TW" altLang="en-US">
                <a:solidFill>
                  <a:srgbClr val="000000"/>
                </a:solidFill>
                <a:latin typeface="標楷體" pitchFamily="65" charset="-120"/>
              </a:rPr>
              <a:t>，或十六進制數字後跟一個 </a:t>
            </a:r>
            <a:r>
              <a:rPr lang="en-US" altLang="zh-TW">
                <a:solidFill>
                  <a:srgbClr val="000000"/>
                </a:solidFill>
                <a:latin typeface="標楷體" pitchFamily="65" charset="-120"/>
              </a:rPr>
              <a:t>H </a:t>
            </a:r>
            <a:r>
              <a:rPr lang="zh-TW" altLang="en-US">
                <a:solidFill>
                  <a:srgbClr val="000000"/>
                </a:solidFill>
                <a:latin typeface="標楷體" pitchFamily="65" charset="-120"/>
              </a:rPr>
              <a:t>表示（例如，</a:t>
            </a:r>
            <a:r>
              <a:rPr lang="en-US" altLang="zh-TW">
                <a:solidFill>
                  <a:srgbClr val="000000"/>
                </a:solidFill>
                <a:latin typeface="標楷體" pitchFamily="65" charset="-120"/>
              </a:rPr>
              <a:t>73H</a:t>
            </a:r>
            <a:r>
              <a:rPr lang="zh-TW" altLang="en-US">
                <a:solidFill>
                  <a:srgbClr val="000000"/>
                </a:solidFill>
                <a:latin typeface="標楷體" pitchFamily="65" charset="-120"/>
              </a:rPr>
              <a:t>）。</a:t>
            </a:r>
          </a:p>
          <a:p>
            <a:pPr marL="285743" indent="-285743" algn="l">
              <a:buFont typeface="Arial" panose="020b0604020202020204" pitchFamily="34" charset="0"/>
              <a:buChar char="•"/>
            </a:pPr>
            <a:endParaRPr lang="en-US" sz="1400">
              <a:solidFill>
                <a:srgbClr val="000000"/>
              </a:solidFill>
            </a:endParaRPr>
          </a:p>
        </p:txBody>
      </p:sp>
      <p:sp>
        <p:nvSpPr>
          <p:cNvPr id="2" name="投影片編號版面配置區 1"/>
          <p:cNvSpPr>
            <a:spLocks noGrp="1"/>
          </p:cNvSpPr>
          <p:nvPr>
            <p:ph type="sldNum" sz="quarter" idx="12"/>
          </p:nvPr>
        </p:nvSpPr>
        <p:spPr/>
        <p:txBody>
          <a:bodyPr/>
          <a:lstStyle/>
          <a:p>
            <a:fld id="{4FAB73BC-B049-4115-A692-8D63A059BFB8}" type="slidenum">
              <a:rPr lang="en-US" smtClean="0"/>
              <a:t>199</a:t>
            </a:fld>
            <a:endParaRPr lang="en-US"/>
          </a:p>
        </p:txBody>
      </p:sp>
    </p:spTree>
    <p:extLst>
      <p:ext uri="{BB962C8B-B14F-4D97-AF65-F5344CB8AC3E}">
        <p14:creationId xmlns:p14="http://schemas.microsoft.com/office/powerpoint/2010/main" val="282958352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2.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074" name="Rectangle 11"/>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kumimoji="1" sz="3200">
                <a:solidFill>
                  <a:schemeClr val="tx1"/>
                </a:solidFill>
                <a:latin typeface="Arial" panose="020b0604020202020204" pitchFamily="34" charset="0"/>
                <a:ea typeface="標楷體" panose="03000509000000000000" pitchFamily="65" charset="-120"/>
              </a:defRPr>
            </a:lvl1pPr>
            <a:lvl2pPr marL="742950" indent="-285750" eaLnBrk="0" hangingPunct="0">
              <a:spcBef>
                <a:spcPct val="20000"/>
              </a:spcBef>
              <a:buChar char="–"/>
              <a:defRPr kumimoji="1" sz="2800">
                <a:solidFill>
                  <a:schemeClr val="tx1"/>
                </a:solidFill>
                <a:latin typeface="Arial" panose="020b0604020202020204" pitchFamily="34" charset="0"/>
                <a:ea typeface="標楷體" panose="03000509000000000000" pitchFamily="65" charset="-120"/>
              </a:defRPr>
            </a:lvl2pPr>
            <a:lvl3pPr marL="1143000" indent="-228600" eaLnBrk="0" hangingPunct="0">
              <a:spcBef>
                <a:spcPct val="20000"/>
              </a:spcBef>
              <a:buChar char="•"/>
              <a:defRPr kumimoji="1" sz="2400">
                <a:solidFill>
                  <a:schemeClr val="tx1"/>
                </a:solidFill>
                <a:latin typeface="Arial" panose="020b0604020202020204" pitchFamily="34" charset="0"/>
                <a:ea typeface="標楷體" panose="03000509000000000000" pitchFamily="65" charset="-120"/>
              </a:defRPr>
            </a:lvl3pPr>
            <a:lvl4pPr marL="1600200" indent="-228600" eaLnBrk="0" hangingPunct="0">
              <a:spcBef>
                <a:spcPct val="20000"/>
              </a:spcBef>
              <a:buChar char="–"/>
              <a:defRPr kumimoji="1" sz="2000">
                <a:solidFill>
                  <a:schemeClr val="tx1"/>
                </a:solidFill>
                <a:latin typeface="Arial" panose="020b0604020202020204" pitchFamily="34" charset="0"/>
                <a:ea typeface="標楷體" panose="03000509000000000000" pitchFamily="65" charset="-120"/>
              </a:defRPr>
            </a:lvl4pPr>
            <a:lvl5pPr marL="2057400" indent="-228600" eaLnBrk="0" hangingPunct="0">
              <a:spcBef>
                <a:spcPct val="20000"/>
              </a:spcBef>
              <a:buChar char="»"/>
              <a:defRPr kumimoji="1" sz="2000">
                <a:solidFill>
                  <a:schemeClr val="tx1"/>
                </a:solidFill>
                <a:latin typeface="Arial" panose="020b0604020202020204" pitchFamily="34" charset="0"/>
                <a:ea typeface="標楷體" panose="03000509000000000000" pitchFamily="65"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標楷體" panose="03000509000000000000" pitchFamily="65"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標楷體" panose="03000509000000000000" pitchFamily="65"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標楷體" panose="03000509000000000000" pitchFamily="65"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標楷體" panose="03000509000000000000" pitchFamily="65" charset="-120"/>
              </a:defRPr>
            </a:lvl9pPr>
          </a:lstStyle>
          <a:p>
            <a:pPr eaLnBrk="1" hangingPunct="1">
              <a:spcBef>
                <a:spcPct val="0"/>
              </a:spcBef>
              <a:buFontTx/>
              <a:buNone/>
            </a:pPr>
            <a:fld id="{020E2737-F880-4576-A86B-50BA25C0F753}" type="slidenum">
              <a:rPr lang="en-US" altLang="zh-TW" sz="1400">
                <a:ea typeface="新細明體" pitchFamily="18" charset="-120"/>
              </a:rPr>
              <a:pPr eaLnBrk="1" hangingPunct="1">
                <a:spcBef>
                  <a:spcPct val="0"/>
                </a:spcBef>
                <a:buFontTx/>
                <a:buNone/>
              </a:pPr>
              <a:t>2</a:t>
            </a:fld>
            <a:endParaRPr lang="en-US" altLang="zh-TW" sz="1400">
              <a:ea typeface="新細明體" panose="02020500000000000000" pitchFamily="18" charset="-120"/>
            </a:endParaRPr>
          </a:p>
        </p:txBody>
      </p:sp>
      <p:sp>
        <p:nvSpPr>
          <p:cNvPr id="3075" name="投影片編號版面配置區 5"/>
          <p:cNvSpPr txBox="1">
            <a:spLocks noGrp="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kumimoji="1" sz="3200">
                <a:solidFill>
                  <a:schemeClr val="tx1"/>
                </a:solidFill>
                <a:latin typeface="Arial" panose="020b0604020202020204" pitchFamily="34" charset="0"/>
                <a:ea typeface="標楷體" panose="03000509000000000000" pitchFamily="65" charset="-120"/>
              </a:defRPr>
            </a:lvl1pPr>
            <a:lvl2pPr marL="742950" indent="-285750" eaLnBrk="0" hangingPunct="0">
              <a:spcBef>
                <a:spcPct val="20000"/>
              </a:spcBef>
              <a:buChar char="–"/>
              <a:defRPr kumimoji="1" sz="2800">
                <a:solidFill>
                  <a:schemeClr val="tx1"/>
                </a:solidFill>
                <a:latin typeface="Arial" panose="020b0604020202020204" pitchFamily="34" charset="0"/>
                <a:ea typeface="標楷體" panose="03000509000000000000" pitchFamily="65" charset="-120"/>
              </a:defRPr>
            </a:lvl2pPr>
            <a:lvl3pPr marL="1143000" indent="-228600" eaLnBrk="0" hangingPunct="0">
              <a:spcBef>
                <a:spcPct val="20000"/>
              </a:spcBef>
              <a:buChar char="•"/>
              <a:defRPr kumimoji="1" sz="2400">
                <a:solidFill>
                  <a:schemeClr val="tx1"/>
                </a:solidFill>
                <a:latin typeface="Arial" panose="020b0604020202020204" pitchFamily="34" charset="0"/>
                <a:ea typeface="標楷體" panose="03000509000000000000" pitchFamily="65" charset="-120"/>
              </a:defRPr>
            </a:lvl3pPr>
            <a:lvl4pPr marL="1600200" indent="-228600" eaLnBrk="0" hangingPunct="0">
              <a:spcBef>
                <a:spcPct val="20000"/>
              </a:spcBef>
              <a:buChar char="–"/>
              <a:defRPr kumimoji="1" sz="2000">
                <a:solidFill>
                  <a:schemeClr val="tx1"/>
                </a:solidFill>
                <a:latin typeface="Arial" panose="020b0604020202020204" pitchFamily="34" charset="0"/>
                <a:ea typeface="標楷體" panose="03000509000000000000" pitchFamily="65" charset="-120"/>
              </a:defRPr>
            </a:lvl4pPr>
            <a:lvl5pPr marL="2057400" indent="-228600" eaLnBrk="0" hangingPunct="0">
              <a:spcBef>
                <a:spcPct val="20000"/>
              </a:spcBef>
              <a:buChar char="»"/>
              <a:defRPr kumimoji="1" sz="2000">
                <a:solidFill>
                  <a:schemeClr val="tx1"/>
                </a:solidFill>
                <a:latin typeface="Arial" panose="020b0604020202020204" pitchFamily="34" charset="0"/>
                <a:ea typeface="標楷體" panose="03000509000000000000" pitchFamily="65"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標楷體" panose="03000509000000000000" pitchFamily="65"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標楷體" panose="03000509000000000000" pitchFamily="65"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標楷體" panose="03000509000000000000" pitchFamily="65"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標楷體" panose="03000509000000000000" pitchFamily="65" charset="-120"/>
              </a:defRPr>
            </a:lvl9pPr>
          </a:lstStyle>
          <a:p>
            <a:pPr algn="r" eaLnBrk="1" hangingPunct="1">
              <a:spcBef>
                <a:spcPct val="0"/>
              </a:spcBef>
              <a:buFontTx/>
              <a:buNone/>
            </a:pPr>
            <a:fld id="{68F7C6ED-69A9-47E3-9FA3-4C4095A929A3}" type="slidenum">
              <a:rPr lang="en-US" altLang="zh-TW" sz="1400">
                <a:ea typeface="新細明體" pitchFamily="18" charset="-120"/>
              </a:rPr>
              <a:pPr algn="r" eaLnBrk="1" hangingPunct="1">
                <a:spcBef>
                  <a:spcPct val="0"/>
                </a:spcBef>
                <a:buFontTx/>
                <a:buNone/>
              </a:pPr>
              <a:t>2</a:t>
            </a:fld>
            <a:endParaRPr lang="en-US" altLang="zh-TW" sz="1400">
              <a:ea typeface="新細明體" pitchFamily="18" charset="-120"/>
            </a:endParaRPr>
          </a:p>
        </p:txBody>
      </p:sp>
      <p:sp>
        <p:nvSpPr>
          <p:cNvPr id="3076" name="Rectangle 2"/>
          <p:cNvSpPr>
            <a:spLocks noGrp="1" noChangeArrowheads="1"/>
          </p:cNvSpPr>
          <p:nvPr>
            <p:ph type="title"/>
          </p:nvPr>
        </p:nvSpPr>
        <p:spPr>
          <a:xfrm>
            <a:off x="590550" y="0"/>
            <a:ext cx="8229600" cy="1143000"/>
          </a:xfrm>
        </p:spPr>
        <p:txBody>
          <a:bodyPr/>
          <a:lstStyle/>
          <a:p>
            <a:pPr eaLnBrk="1" hangingPunct="1"/>
            <a:r>
              <a:rPr lang="zh-TW" altLang="en-US" smtClean="0">
                <a:latin typeface="Times New Roman" panose="02020603050405020304" pitchFamily="18" charset="0"/>
              </a:rPr>
              <a:t>課程大綱</a:t>
            </a:r>
          </a:p>
        </p:txBody>
      </p:sp>
      <p:sp>
        <p:nvSpPr>
          <p:cNvPr id="3077" name="Rectangle 3"/>
          <p:cNvSpPr>
            <a:spLocks noGrp="1" noChangeArrowheads="1"/>
          </p:cNvSpPr>
          <p:nvPr>
            <p:ph type="body" idx="1"/>
          </p:nvPr>
        </p:nvSpPr>
        <p:spPr>
          <a:xfrm>
            <a:off x="403226" y="1312863"/>
            <a:ext cx="3962400" cy="4932362"/>
          </a:xfrm>
        </p:spPr>
        <p:txBody>
          <a:bodyPr/>
          <a:lstStyle/>
          <a:p>
            <a:pPr marL="0" lvl="0" indent="0">
              <a:spcBef>
                <a:spcPts val="100"/>
              </a:spcBef>
              <a:buNone/>
            </a:pPr>
            <a:r>
              <a:rPr lang="zh-TW" altLang="zh-TW" sz="1800" b="1">
                <a:latin typeface="Times New Roman" panose="02020603050405020304" pitchFamily="18" charset="0"/>
              </a:rPr>
              <a:t>第一章：今日的網路</a:t>
            </a:r>
            <a:r>
              <a:rPr lang="zh-TW" altLang="zh-TW" sz="1800" b="1" smtClean="0">
                <a:latin typeface="Times New Roman" panose="02020603050405020304" pitchFamily="18" charset="0"/>
              </a:rPr>
              <a:t>連線</a:t>
            </a:r>
            <a:endParaRPr lang="zh-TW" altLang="zh-TW" sz="1800">
              <a:latin typeface="Times New Roman" panose="02020603050405020304" pitchFamily="18" charset="0"/>
            </a:endParaRPr>
          </a:p>
          <a:p>
            <a:pPr marL="0" lvl="0" indent="0">
              <a:spcBef>
                <a:spcPts val="100"/>
              </a:spcBef>
              <a:buNone/>
            </a:pPr>
            <a:r>
              <a:rPr lang="zh-TW" altLang="zh-TW" sz="1800" b="1">
                <a:latin typeface="Times New Roman" panose="02020603050405020304" pitchFamily="18" charset="0"/>
              </a:rPr>
              <a:t>第二章：思科</a:t>
            </a:r>
            <a:r>
              <a:rPr lang="en-US" altLang="zh-TW" sz="1800" b="1">
                <a:latin typeface="Times New Roman" panose="02020603050405020304" pitchFamily="18" charset="0"/>
              </a:rPr>
              <a:t>IOS</a:t>
            </a:r>
            <a:r>
              <a:rPr lang="zh-TW" altLang="zh-TW" sz="1800" b="1">
                <a:latin typeface="Times New Roman" panose="02020603050405020304" pitchFamily="18" charset="0"/>
              </a:rPr>
              <a:t>作業系統</a:t>
            </a:r>
            <a:r>
              <a:rPr lang="zh-TW" altLang="zh-TW" sz="1800" b="1" smtClean="0">
                <a:latin typeface="Times New Roman" panose="02020603050405020304" pitchFamily="18" charset="0"/>
              </a:rPr>
              <a:t>介紹</a:t>
            </a:r>
            <a:endParaRPr lang="zh-TW" altLang="zh-TW" sz="1800">
              <a:latin typeface="Times New Roman" panose="02020603050405020304" pitchFamily="18" charset="0"/>
            </a:endParaRPr>
          </a:p>
          <a:p>
            <a:pPr marL="0" lvl="0" indent="0">
              <a:spcBef>
                <a:spcPts val="100"/>
              </a:spcBef>
              <a:buNone/>
            </a:pPr>
            <a:r>
              <a:rPr lang="zh-TW" altLang="zh-TW" sz="1800" b="1">
                <a:latin typeface="Times New Roman" panose="02020603050405020304" pitchFamily="18" charset="0"/>
              </a:rPr>
              <a:t>第三章：協定和</a:t>
            </a:r>
            <a:r>
              <a:rPr lang="zh-TW" altLang="zh-TW" sz="1800" b="1" smtClean="0">
                <a:latin typeface="Times New Roman" panose="02020603050405020304" pitchFamily="18" charset="0"/>
              </a:rPr>
              <a:t>模型</a:t>
            </a:r>
            <a:endParaRPr lang="zh-TW" altLang="zh-TW" sz="1800">
              <a:latin typeface="Times New Roman" panose="02020603050405020304" pitchFamily="18" charset="0"/>
            </a:endParaRPr>
          </a:p>
          <a:p>
            <a:pPr marL="0" lvl="0" indent="0">
              <a:spcBef>
                <a:spcPts val="100"/>
              </a:spcBef>
              <a:buNone/>
            </a:pPr>
            <a:r>
              <a:rPr lang="zh-TW" altLang="zh-TW" sz="1800" b="1">
                <a:latin typeface="Times New Roman" panose="02020603050405020304" pitchFamily="18" charset="0"/>
              </a:rPr>
              <a:t>第四章：實體</a:t>
            </a:r>
            <a:r>
              <a:rPr lang="zh-TW" altLang="zh-TW" sz="1800" b="1" smtClean="0">
                <a:latin typeface="Times New Roman" panose="02020603050405020304" pitchFamily="18" charset="0"/>
              </a:rPr>
              <a:t>層</a:t>
            </a:r>
            <a:endParaRPr lang="zh-TW" altLang="zh-TW" sz="1800">
              <a:latin typeface="Times New Roman" panose="02020603050405020304" pitchFamily="18" charset="0"/>
            </a:endParaRPr>
          </a:p>
          <a:p>
            <a:pPr marL="0" lvl="0" indent="0">
              <a:spcBef>
                <a:spcPts val="100"/>
              </a:spcBef>
              <a:buNone/>
            </a:pPr>
            <a:r>
              <a:rPr lang="zh-TW" altLang="zh-TW" sz="1800" b="1">
                <a:latin typeface="Times New Roman" panose="02020603050405020304" pitchFamily="18" charset="0"/>
              </a:rPr>
              <a:t>第五章：數字</a:t>
            </a:r>
            <a:r>
              <a:rPr lang="zh-TW" altLang="zh-TW" sz="1800" b="1" smtClean="0">
                <a:latin typeface="Times New Roman" panose="02020603050405020304" pitchFamily="18" charset="0"/>
              </a:rPr>
              <a:t>系統</a:t>
            </a:r>
            <a:endParaRPr lang="zh-TW" altLang="zh-TW" sz="1800">
              <a:latin typeface="Times New Roman" panose="02020603050405020304" pitchFamily="18" charset="0"/>
            </a:endParaRPr>
          </a:p>
          <a:p>
            <a:pPr marL="0" lvl="0" indent="0">
              <a:spcBef>
                <a:spcPts val="100"/>
              </a:spcBef>
              <a:buNone/>
            </a:pPr>
            <a:r>
              <a:rPr lang="zh-TW" altLang="zh-TW" sz="1800" b="1">
                <a:latin typeface="Times New Roman" panose="02020603050405020304" pitchFamily="18" charset="0"/>
              </a:rPr>
              <a:t>第六章：資料連結</a:t>
            </a:r>
            <a:r>
              <a:rPr lang="zh-TW" altLang="zh-TW" sz="1800" b="1" smtClean="0">
                <a:latin typeface="Times New Roman" panose="02020603050405020304" pitchFamily="18" charset="0"/>
              </a:rPr>
              <a:t>層</a:t>
            </a:r>
            <a:endParaRPr lang="zh-TW" altLang="zh-TW" sz="1800">
              <a:latin typeface="Times New Roman" panose="02020603050405020304" pitchFamily="18" charset="0"/>
            </a:endParaRPr>
          </a:p>
          <a:p>
            <a:pPr marL="0" lvl="0" indent="0">
              <a:spcBef>
                <a:spcPts val="100"/>
              </a:spcBef>
              <a:buNone/>
            </a:pPr>
            <a:r>
              <a:rPr lang="zh-TW" altLang="zh-TW" sz="1800" b="1">
                <a:latin typeface="Times New Roman" panose="02020603050405020304" pitchFamily="18" charset="0"/>
              </a:rPr>
              <a:t>第七章：乙太網路</a:t>
            </a:r>
            <a:r>
              <a:rPr lang="zh-TW" altLang="zh-TW" sz="1800" b="1" smtClean="0">
                <a:latin typeface="Times New Roman" panose="02020603050405020304" pitchFamily="18" charset="0"/>
              </a:rPr>
              <a:t>交換器</a:t>
            </a:r>
            <a:r>
              <a:rPr lang="en-US" altLang="zh-TW" sz="1800" b="1" smtClean="0">
                <a:latin typeface="Times New Roman" panose="02020603050405020304" pitchFamily="18" charset="0"/>
              </a:rPr>
              <a:t>(</a:t>
            </a:r>
            <a:r>
              <a:rPr lang="zh-TW" altLang="en-US" sz="1800" b="1" smtClean="0">
                <a:latin typeface="Times New Roman" panose="02020603050405020304" pitchFamily="18" charset="0"/>
              </a:rPr>
              <a:t>含實作</a:t>
            </a:r>
            <a:r>
              <a:rPr lang="en-US" altLang="zh-TW" sz="1800" b="1" smtClean="0">
                <a:latin typeface="Times New Roman" panose="02020603050405020304" pitchFamily="18" charset="0"/>
              </a:rPr>
              <a:t>)</a:t>
            </a:r>
            <a:endParaRPr lang="zh-TW" altLang="zh-TW" sz="1800">
              <a:latin typeface="Times New Roman" panose="02020603050405020304" pitchFamily="18" charset="0"/>
            </a:endParaRPr>
          </a:p>
          <a:p>
            <a:pPr marL="0" lvl="0" indent="0">
              <a:spcBef>
                <a:spcPts val="100"/>
              </a:spcBef>
              <a:buNone/>
            </a:pPr>
            <a:r>
              <a:rPr lang="zh-TW" altLang="zh-TW" sz="1800" b="1">
                <a:latin typeface="Times New Roman" panose="02020603050405020304" pitchFamily="18" charset="0"/>
              </a:rPr>
              <a:t>第八章：網路</a:t>
            </a:r>
            <a:r>
              <a:rPr lang="zh-TW" altLang="zh-TW" sz="1800" b="1" smtClean="0">
                <a:latin typeface="Times New Roman" panose="02020603050405020304" pitchFamily="18" charset="0"/>
              </a:rPr>
              <a:t>層</a:t>
            </a:r>
            <a:endParaRPr lang="zh-TW" altLang="zh-TW" sz="1800">
              <a:latin typeface="Times New Roman" panose="02020603050405020304" pitchFamily="18" charset="0"/>
            </a:endParaRPr>
          </a:p>
          <a:p>
            <a:pPr marL="0" lvl="0" indent="0">
              <a:spcBef>
                <a:spcPts val="100"/>
              </a:spcBef>
              <a:buNone/>
            </a:pPr>
            <a:r>
              <a:rPr lang="zh-TW" altLang="zh-TW" sz="1800" b="1">
                <a:latin typeface="Times New Roman" panose="02020603050405020304" pitchFamily="18" charset="0"/>
              </a:rPr>
              <a:t>第九章：位址</a:t>
            </a:r>
            <a:r>
              <a:rPr lang="zh-TW" altLang="zh-TW" sz="1800" b="1" smtClean="0">
                <a:latin typeface="Times New Roman" panose="02020603050405020304" pitchFamily="18" charset="0"/>
              </a:rPr>
              <a:t>解析</a:t>
            </a:r>
            <a:endParaRPr lang="zh-TW" altLang="zh-TW" sz="1800">
              <a:latin typeface="Times New Roman" panose="02020603050405020304" pitchFamily="18" charset="0"/>
            </a:endParaRPr>
          </a:p>
          <a:p>
            <a:pPr marL="0" lvl="0" indent="0">
              <a:spcBef>
                <a:spcPts val="100"/>
              </a:spcBef>
              <a:buNone/>
            </a:pPr>
            <a:r>
              <a:rPr lang="zh-TW" altLang="zh-TW" sz="1800" b="1">
                <a:latin typeface="Times New Roman" panose="02020603050405020304" pitchFamily="18" charset="0"/>
              </a:rPr>
              <a:t>第十章：路由器基本</a:t>
            </a:r>
            <a:r>
              <a:rPr lang="zh-TW" altLang="zh-TW" sz="1800" b="1" smtClean="0">
                <a:latin typeface="Times New Roman" panose="02020603050405020304" pitchFamily="18" charset="0"/>
              </a:rPr>
              <a:t>設定</a:t>
            </a:r>
            <a:r>
              <a:rPr lang="en-US" altLang="zh-TW" sz="1800" b="1">
                <a:latin typeface="Times New Roman" panose="02020603050405020304" pitchFamily="18" charset="0"/>
              </a:rPr>
              <a:t>(</a:t>
            </a:r>
            <a:r>
              <a:rPr lang="zh-TW" altLang="en-US" sz="1800" b="1">
                <a:latin typeface="Times New Roman" panose="02020603050405020304" pitchFamily="18" charset="0"/>
              </a:rPr>
              <a:t>含實作</a:t>
            </a:r>
            <a:r>
              <a:rPr lang="en-US" altLang="zh-TW" sz="1800" b="1">
                <a:latin typeface="Times New Roman" panose="02020603050405020304" pitchFamily="18" charset="0"/>
              </a:rPr>
              <a:t>)</a:t>
            </a:r>
            <a:endParaRPr lang="zh-TW" altLang="zh-TW" sz="1800">
              <a:latin typeface="Times New Roman" panose="02020603050405020304" pitchFamily="18" charset="0"/>
            </a:endParaRPr>
          </a:p>
          <a:p>
            <a:pPr marL="0" lvl="0" indent="0">
              <a:spcBef>
                <a:spcPts val="100"/>
              </a:spcBef>
              <a:buNone/>
            </a:pPr>
            <a:r>
              <a:rPr lang="zh-TW" altLang="zh-TW" sz="1800" b="1">
                <a:latin typeface="Times New Roman" panose="02020603050405020304" pitchFamily="18" charset="0"/>
              </a:rPr>
              <a:t>第十一章：</a:t>
            </a:r>
            <a:r>
              <a:rPr lang="en-US" altLang="zh-TW" sz="1800" b="1">
                <a:latin typeface="Times New Roman" panose="02020603050405020304" pitchFamily="18" charset="0"/>
              </a:rPr>
              <a:t>IPv4 </a:t>
            </a:r>
            <a:r>
              <a:rPr lang="zh-TW" altLang="zh-TW" sz="1800" b="1" smtClean="0">
                <a:latin typeface="Times New Roman" panose="02020603050405020304" pitchFamily="18" charset="0"/>
              </a:rPr>
              <a:t>定址</a:t>
            </a:r>
            <a:endParaRPr lang="zh-TW" altLang="zh-TW" sz="1800">
              <a:latin typeface="Times New Roman" panose="02020603050405020304" pitchFamily="18" charset="0"/>
            </a:endParaRPr>
          </a:p>
          <a:p>
            <a:pPr marL="0" lvl="0" indent="0">
              <a:spcBef>
                <a:spcPts val="100"/>
              </a:spcBef>
              <a:buNone/>
            </a:pPr>
            <a:r>
              <a:rPr lang="zh-TW" altLang="zh-TW" sz="1800" b="1">
                <a:latin typeface="Times New Roman" panose="02020603050405020304" pitchFamily="18" charset="0"/>
              </a:rPr>
              <a:t>第十二章：</a:t>
            </a:r>
            <a:r>
              <a:rPr lang="en-US" altLang="zh-TW" sz="1800" b="1">
                <a:latin typeface="Times New Roman" panose="02020603050405020304" pitchFamily="18" charset="0"/>
              </a:rPr>
              <a:t>IPv6 </a:t>
            </a:r>
            <a:r>
              <a:rPr lang="zh-TW" altLang="zh-TW" sz="1800" b="1" smtClean="0">
                <a:latin typeface="Times New Roman" panose="02020603050405020304" pitchFamily="18" charset="0"/>
              </a:rPr>
              <a:t>定址</a:t>
            </a:r>
            <a:endParaRPr lang="zh-TW" altLang="zh-TW" sz="1800">
              <a:latin typeface="Times New Roman" panose="02020603050405020304" pitchFamily="18" charset="0"/>
            </a:endParaRPr>
          </a:p>
          <a:p>
            <a:pPr marL="0" lvl="0" indent="0">
              <a:spcBef>
                <a:spcPts val="100"/>
              </a:spcBef>
              <a:buNone/>
            </a:pPr>
            <a:r>
              <a:rPr lang="zh-TW" altLang="zh-TW" sz="1800" b="1">
                <a:latin typeface="Times New Roman" panose="02020603050405020304" pitchFamily="18" charset="0"/>
              </a:rPr>
              <a:t>第十三章：</a:t>
            </a:r>
            <a:r>
              <a:rPr lang="en-US" altLang="zh-TW" sz="1800" b="1" smtClean="0">
                <a:latin typeface="Times New Roman" panose="02020603050405020304" pitchFamily="18" charset="0"/>
              </a:rPr>
              <a:t>ICMP</a:t>
            </a:r>
            <a:endParaRPr lang="zh-TW" altLang="zh-TW" sz="1800">
              <a:latin typeface="Times New Roman" panose="02020603050405020304" pitchFamily="18" charset="0"/>
            </a:endParaRPr>
          </a:p>
          <a:p>
            <a:pPr marL="0" lvl="0" indent="0">
              <a:spcBef>
                <a:spcPts val="100"/>
              </a:spcBef>
              <a:buNone/>
            </a:pPr>
            <a:r>
              <a:rPr lang="zh-TW" altLang="zh-TW" sz="1800" b="1">
                <a:latin typeface="Times New Roman" panose="02020603050405020304" pitchFamily="18" charset="0"/>
              </a:rPr>
              <a:t>第十四章：傳輸</a:t>
            </a:r>
            <a:r>
              <a:rPr lang="zh-TW" altLang="zh-TW" sz="1800" b="1" smtClean="0">
                <a:latin typeface="Times New Roman" panose="02020603050405020304" pitchFamily="18" charset="0"/>
              </a:rPr>
              <a:t>層</a:t>
            </a:r>
            <a:endParaRPr lang="zh-TW" altLang="zh-TW" sz="1800">
              <a:latin typeface="Times New Roman" panose="02020603050405020304" pitchFamily="18" charset="0"/>
            </a:endParaRPr>
          </a:p>
          <a:p>
            <a:pPr marL="0" lvl="0" indent="0">
              <a:spcBef>
                <a:spcPts val="100"/>
              </a:spcBef>
              <a:buNone/>
            </a:pPr>
            <a:r>
              <a:rPr lang="zh-TW" altLang="zh-TW" sz="1800" b="1">
                <a:latin typeface="Times New Roman" panose="02020603050405020304" pitchFamily="18" charset="0"/>
              </a:rPr>
              <a:t>第十五章：應用</a:t>
            </a:r>
            <a:r>
              <a:rPr lang="zh-TW" altLang="zh-TW" sz="1800" b="1" smtClean="0">
                <a:latin typeface="Times New Roman" panose="02020603050405020304" pitchFamily="18" charset="0"/>
              </a:rPr>
              <a:t>層</a:t>
            </a:r>
            <a:endParaRPr lang="zh-TW" altLang="zh-TW" sz="1800">
              <a:latin typeface="Times New Roman" panose="02020603050405020304" pitchFamily="18" charset="0"/>
            </a:endParaRPr>
          </a:p>
          <a:p>
            <a:pPr marL="0" lvl="0" indent="0">
              <a:spcBef>
                <a:spcPts val="100"/>
              </a:spcBef>
              <a:buNone/>
            </a:pPr>
            <a:r>
              <a:rPr lang="zh-TW" altLang="zh-TW" sz="1800" b="1">
                <a:latin typeface="Times New Roman" panose="02020603050405020304" pitchFamily="18" charset="0"/>
              </a:rPr>
              <a:t>第十六章：網路安全基礎</a:t>
            </a:r>
            <a:r>
              <a:rPr lang="zh-TW" altLang="zh-TW" sz="1800" b="1" smtClean="0">
                <a:latin typeface="Times New Roman" panose="02020603050405020304" pitchFamily="18" charset="0"/>
              </a:rPr>
              <a:t>原理</a:t>
            </a:r>
            <a:endParaRPr lang="zh-TW" altLang="zh-TW" sz="1800">
              <a:latin typeface="Times New Roman" panose="02020603050405020304" pitchFamily="18" charset="0"/>
            </a:endParaRPr>
          </a:p>
        </p:txBody>
      </p:sp>
      <p:sp>
        <p:nvSpPr>
          <p:cNvPr id="8" name="Rectangle 3"/>
          <p:cNvSpPr txBox="1">
            <a:spLocks noChangeArrowheads="1"/>
          </p:cNvSpPr>
          <p:nvPr/>
        </p:nvSpPr>
        <p:spPr bwMode="auto">
          <a:xfrm>
            <a:off x="4445001" y="1227931"/>
            <a:ext cx="4599607" cy="4932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57175" indent="-257175" algn="l" rtl="0" eaLnBrk="0" fontAlgn="base" hangingPunct="0">
              <a:spcBef>
                <a:spcPct val="20000"/>
              </a:spcBef>
              <a:spcAft>
                <a:spcPct val="0"/>
              </a:spcAft>
              <a:buChar char="•"/>
              <a:defRPr kumimoji="1" sz="2400">
                <a:solidFill>
                  <a:schemeClr val="tx1"/>
                </a:solidFill>
                <a:latin typeface="+mn-lt"/>
                <a:ea typeface="標楷體" panose="03000509000000000000" pitchFamily="65" charset="-120"/>
                <a:cs typeface="+mn-cs"/>
              </a:defRPr>
            </a:lvl1pPr>
            <a:lvl2pPr marL="557213" indent="-214313" algn="l" rtl="0" eaLnBrk="0" fontAlgn="base" hangingPunct="0">
              <a:spcBef>
                <a:spcPct val="20000"/>
              </a:spcBef>
              <a:spcAft>
                <a:spcPct val="0"/>
              </a:spcAft>
              <a:buChar char="–"/>
              <a:defRPr kumimoji="1" sz="2100">
                <a:solidFill>
                  <a:schemeClr val="tx1"/>
                </a:solidFill>
                <a:latin typeface="+mn-lt"/>
                <a:ea typeface="標楷體" panose="03000509000000000000" pitchFamily="65" charset="-120"/>
              </a:defRPr>
            </a:lvl2pPr>
            <a:lvl3pPr marL="857250" indent="-171450" algn="l" rtl="0" eaLnBrk="0" fontAlgn="base" hangingPunct="0">
              <a:spcBef>
                <a:spcPct val="20000"/>
              </a:spcBef>
              <a:spcAft>
                <a:spcPct val="0"/>
              </a:spcAft>
              <a:buChar char="•"/>
              <a:defRPr kumimoji="1" sz="1800">
                <a:solidFill>
                  <a:schemeClr val="tx1"/>
                </a:solidFill>
                <a:latin typeface="+mn-lt"/>
                <a:ea typeface="標楷體" panose="03000509000000000000" pitchFamily="65" charset="-120"/>
              </a:defRPr>
            </a:lvl3pPr>
            <a:lvl4pPr marL="1200150" indent="-171450" algn="l" rtl="0" eaLnBrk="0" fontAlgn="base" hangingPunct="0">
              <a:spcBef>
                <a:spcPct val="20000"/>
              </a:spcBef>
              <a:spcAft>
                <a:spcPct val="0"/>
              </a:spcAft>
              <a:buChar char="–"/>
              <a:defRPr kumimoji="1" sz="1500">
                <a:solidFill>
                  <a:schemeClr val="tx1"/>
                </a:solidFill>
                <a:latin typeface="+mn-lt"/>
                <a:ea typeface="標楷體" panose="03000509000000000000" pitchFamily="65" charset="-120"/>
              </a:defRPr>
            </a:lvl4pPr>
            <a:lvl5pPr marL="1543050" indent="-171450" algn="l" rtl="0" eaLnBrk="0" fontAlgn="base" hangingPunct="0">
              <a:spcBef>
                <a:spcPct val="20000"/>
              </a:spcBef>
              <a:spcAft>
                <a:spcPct val="0"/>
              </a:spcAft>
              <a:buChar char="»"/>
              <a:defRPr kumimoji="1" sz="1500">
                <a:solidFill>
                  <a:schemeClr val="tx1"/>
                </a:solidFill>
                <a:latin typeface="+mn-lt"/>
                <a:ea typeface="標楷體" panose="03000509000000000000" pitchFamily="65" charset="-120"/>
              </a:defRPr>
            </a:lvl5pPr>
            <a:lvl6pPr marL="1885950" indent="-171450" algn="l" rtl="0" fontAlgn="base">
              <a:spcBef>
                <a:spcPct val="20000"/>
              </a:spcBef>
              <a:spcAft>
                <a:spcPct val="0"/>
              </a:spcAft>
              <a:buChar char="»"/>
              <a:defRPr kumimoji="1" sz="1500">
                <a:solidFill>
                  <a:schemeClr val="tx1"/>
                </a:solidFill>
                <a:latin typeface="+mn-lt"/>
                <a:ea typeface="+mn-ea"/>
              </a:defRPr>
            </a:lvl6pPr>
            <a:lvl7pPr marL="2228850" indent="-171450" algn="l" rtl="0" fontAlgn="base">
              <a:spcBef>
                <a:spcPct val="20000"/>
              </a:spcBef>
              <a:spcAft>
                <a:spcPct val="0"/>
              </a:spcAft>
              <a:buChar char="»"/>
              <a:defRPr kumimoji="1" sz="1500">
                <a:solidFill>
                  <a:schemeClr val="tx1"/>
                </a:solidFill>
                <a:latin typeface="+mn-lt"/>
                <a:ea typeface="+mn-ea"/>
              </a:defRPr>
            </a:lvl7pPr>
            <a:lvl8pPr marL="2571750" indent="-171450" algn="l" rtl="0" fontAlgn="base">
              <a:spcBef>
                <a:spcPct val="20000"/>
              </a:spcBef>
              <a:spcAft>
                <a:spcPct val="0"/>
              </a:spcAft>
              <a:buChar char="»"/>
              <a:defRPr kumimoji="1" sz="1500">
                <a:solidFill>
                  <a:schemeClr val="tx1"/>
                </a:solidFill>
                <a:latin typeface="+mn-lt"/>
                <a:ea typeface="+mn-ea"/>
              </a:defRPr>
            </a:lvl8pPr>
            <a:lvl9pPr marL="2914650" indent="-171450" algn="l" rtl="0" fontAlgn="base">
              <a:spcBef>
                <a:spcPct val="20000"/>
              </a:spcBef>
              <a:spcAft>
                <a:spcPct val="0"/>
              </a:spcAft>
              <a:buChar char="»"/>
              <a:defRPr kumimoji="1" sz="1500">
                <a:solidFill>
                  <a:schemeClr val="tx1"/>
                </a:solidFill>
                <a:latin typeface="+mn-lt"/>
                <a:ea typeface="+mn-ea"/>
              </a:defRPr>
            </a:lvl9pPr>
          </a:lstStyle>
          <a:p>
            <a:pPr marL="0" indent="0">
              <a:spcBef>
                <a:spcPts val="100"/>
              </a:spcBef>
              <a:buFontTx/>
              <a:buNone/>
            </a:pPr>
            <a:r>
              <a:rPr lang="zh-TW" altLang="en-US" sz="1800" b="1" kern="0">
                <a:latin typeface="Times New Roman" panose="02020603050405020304" pitchFamily="18" charset="0"/>
              </a:rPr>
              <a:t>第十七章：建立小型</a:t>
            </a:r>
            <a:r>
              <a:rPr lang="zh-TW" altLang="en-US" sz="1800" b="1" kern="0" smtClean="0">
                <a:latin typeface="Times New Roman" panose="02020603050405020304" pitchFamily="18" charset="0"/>
              </a:rPr>
              <a:t>網路</a:t>
            </a:r>
            <a:r>
              <a:rPr lang="en-US" altLang="zh-TW" sz="1800" b="1">
                <a:latin typeface="Times New Roman" panose="02020603050405020304" pitchFamily="18" charset="0"/>
              </a:rPr>
              <a:t>(</a:t>
            </a:r>
            <a:r>
              <a:rPr lang="zh-TW" altLang="en-US" sz="1800" b="1">
                <a:latin typeface="Times New Roman" panose="02020603050405020304" pitchFamily="18" charset="0"/>
              </a:rPr>
              <a:t>含實作</a:t>
            </a:r>
            <a:r>
              <a:rPr lang="en-US" altLang="zh-TW" sz="1800" b="1">
                <a:latin typeface="Times New Roman" panose="02020603050405020304" pitchFamily="18" charset="0"/>
              </a:rPr>
              <a:t>)</a:t>
            </a:r>
            <a:endParaRPr lang="zh-TW" altLang="en-US" sz="1800" b="1" kern="0">
              <a:latin typeface="Times New Roman" panose="02020603050405020304" pitchFamily="18" charset="0"/>
            </a:endParaRPr>
          </a:p>
          <a:p>
            <a:pPr marL="0" indent="0">
              <a:spcBef>
                <a:spcPts val="100"/>
              </a:spcBef>
              <a:buFontTx/>
              <a:buNone/>
            </a:pPr>
            <a:r>
              <a:rPr lang="zh-TW" altLang="en-US" sz="1800" b="1" kern="0">
                <a:latin typeface="Times New Roman" panose="02020603050405020304" pitchFamily="18" charset="0"/>
              </a:rPr>
              <a:t>第十八章：基本裝置</a:t>
            </a:r>
            <a:r>
              <a:rPr lang="zh-TW" altLang="en-US" sz="1800" b="1" kern="0" smtClean="0">
                <a:latin typeface="Times New Roman" panose="02020603050405020304" pitchFamily="18" charset="0"/>
              </a:rPr>
              <a:t>設定</a:t>
            </a:r>
            <a:r>
              <a:rPr lang="en-US" altLang="zh-TW" sz="1800" b="1">
                <a:latin typeface="Times New Roman" panose="02020603050405020304" pitchFamily="18" charset="0"/>
              </a:rPr>
              <a:t>(</a:t>
            </a:r>
            <a:r>
              <a:rPr lang="zh-TW" altLang="en-US" sz="1800" b="1">
                <a:latin typeface="Times New Roman" panose="02020603050405020304" pitchFamily="18" charset="0"/>
              </a:rPr>
              <a:t>含實作</a:t>
            </a:r>
            <a:r>
              <a:rPr lang="en-US" altLang="zh-TW" sz="1800" b="1">
                <a:latin typeface="Times New Roman" panose="02020603050405020304" pitchFamily="18" charset="0"/>
              </a:rPr>
              <a:t>)</a:t>
            </a:r>
            <a:endParaRPr lang="zh-TW" altLang="en-US" sz="1800" b="1" kern="0">
              <a:latin typeface="Times New Roman" panose="02020603050405020304" pitchFamily="18" charset="0"/>
            </a:endParaRPr>
          </a:p>
          <a:p>
            <a:pPr marL="0" indent="0">
              <a:spcBef>
                <a:spcPts val="100"/>
              </a:spcBef>
              <a:buFontTx/>
              <a:buNone/>
            </a:pPr>
            <a:r>
              <a:rPr lang="zh-TW" altLang="en-US" sz="1800" b="1" kern="0">
                <a:latin typeface="Times New Roman" panose="02020603050405020304" pitchFamily="18" charset="0"/>
              </a:rPr>
              <a:t>第十九章：交換</a:t>
            </a:r>
            <a:r>
              <a:rPr lang="zh-TW" altLang="en-US" sz="1800" b="1" kern="0" smtClean="0">
                <a:latin typeface="Times New Roman" panose="02020603050405020304" pitchFamily="18" charset="0"/>
              </a:rPr>
              <a:t>概念</a:t>
            </a:r>
            <a:r>
              <a:rPr lang="en-US" altLang="zh-TW" sz="1800" b="1">
                <a:latin typeface="Times New Roman" panose="02020603050405020304" pitchFamily="18" charset="0"/>
              </a:rPr>
              <a:t>(</a:t>
            </a:r>
            <a:r>
              <a:rPr lang="zh-TW" altLang="en-US" sz="1800" b="1">
                <a:latin typeface="Times New Roman" panose="02020603050405020304" pitchFamily="18" charset="0"/>
              </a:rPr>
              <a:t>含實作</a:t>
            </a:r>
            <a:r>
              <a:rPr lang="en-US" altLang="zh-TW" sz="1800" b="1">
                <a:latin typeface="Times New Roman" panose="02020603050405020304" pitchFamily="18" charset="0"/>
              </a:rPr>
              <a:t>)</a:t>
            </a:r>
            <a:endParaRPr lang="zh-TW" altLang="en-US" sz="1800" b="1" kern="0">
              <a:latin typeface="Times New Roman" panose="02020603050405020304" pitchFamily="18" charset="0"/>
            </a:endParaRPr>
          </a:p>
          <a:p>
            <a:pPr marL="0" indent="0">
              <a:spcBef>
                <a:spcPts val="100"/>
              </a:spcBef>
              <a:buFontTx/>
              <a:buNone/>
            </a:pPr>
            <a:r>
              <a:rPr lang="zh-TW" altLang="en-US" sz="1800" b="1" kern="0">
                <a:latin typeface="Times New Roman" panose="02020603050405020304" pitchFamily="18" charset="0"/>
              </a:rPr>
              <a:t>第二十章：</a:t>
            </a:r>
            <a:r>
              <a:rPr lang="en-US" altLang="zh-TW" sz="1800" b="1" kern="0" smtClean="0">
                <a:latin typeface="Times New Roman" panose="02020603050405020304" pitchFamily="18" charset="0"/>
              </a:rPr>
              <a:t>VLAN</a:t>
            </a:r>
            <a:r>
              <a:rPr lang="en-US" altLang="zh-TW" sz="1800" b="1">
                <a:latin typeface="Times New Roman" panose="02020603050405020304" pitchFamily="18" charset="0"/>
              </a:rPr>
              <a:t> (</a:t>
            </a:r>
            <a:r>
              <a:rPr lang="zh-TW" altLang="en-US" sz="1800" b="1">
                <a:latin typeface="Times New Roman" panose="02020603050405020304" pitchFamily="18" charset="0"/>
              </a:rPr>
              <a:t>含實作</a:t>
            </a:r>
            <a:r>
              <a:rPr lang="en-US" altLang="zh-TW" sz="1800" b="1">
                <a:latin typeface="Times New Roman" panose="02020603050405020304" pitchFamily="18" charset="0"/>
              </a:rPr>
              <a:t>)</a:t>
            </a:r>
            <a:endParaRPr lang="en-US" altLang="zh-TW" sz="1800" b="1" kern="0">
              <a:latin typeface="Times New Roman" panose="02020603050405020304" pitchFamily="18" charset="0"/>
            </a:endParaRPr>
          </a:p>
          <a:p>
            <a:pPr marL="0" indent="0">
              <a:spcBef>
                <a:spcPts val="100"/>
              </a:spcBef>
              <a:buFontTx/>
              <a:buNone/>
            </a:pPr>
            <a:r>
              <a:rPr lang="zh-TW" altLang="en-US" sz="1800" b="1" kern="0">
                <a:latin typeface="Times New Roman" panose="02020603050405020304" pitchFamily="18" charset="0"/>
              </a:rPr>
              <a:t>第二十一章：</a:t>
            </a:r>
            <a:r>
              <a:rPr lang="en-US" altLang="zh-TW" sz="1800" b="1" kern="0">
                <a:latin typeface="Times New Roman" panose="02020603050405020304" pitchFamily="18" charset="0"/>
              </a:rPr>
              <a:t>VLAN </a:t>
            </a:r>
            <a:r>
              <a:rPr lang="zh-TW" altLang="en-US" sz="1800" b="1" kern="0">
                <a:latin typeface="Times New Roman" panose="02020603050405020304" pitchFamily="18" charset="0"/>
              </a:rPr>
              <a:t>間路</a:t>
            </a:r>
            <a:r>
              <a:rPr lang="zh-TW" altLang="en-US" sz="1800" b="1" kern="0" smtClean="0">
                <a:latin typeface="Times New Roman" panose="02020603050405020304" pitchFamily="18" charset="0"/>
              </a:rPr>
              <a:t>由</a:t>
            </a:r>
            <a:r>
              <a:rPr lang="en-US" altLang="zh-TW" sz="1800" b="1">
                <a:latin typeface="Times New Roman" panose="02020603050405020304" pitchFamily="18" charset="0"/>
              </a:rPr>
              <a:t>(</a:t>
            </a:r>
            <a:r>
              <a:rPr lang="zh-TW" altLang="en-US" sz="1800" b="1">
                <a:latin typeface="Times New Roman" panose="02020603050405020304" pitchFamily="18" charset="0"/>
              </a:rPr>
              <a:t>含實作</a:t>
            </a:r>
            <a:r>
              <a:rPr lang="en-US" altLang="zh-TW" sz="1800" b="1">
                <a:latin typeface="Times New Roman" panose="02020603050405020304" pitchFamily="18" charset="0"/>
              </a:rPr>
              <a:t>)</a:t>
            </a:r>
            <a:endParaRPr lang="zh-TW" altLang="en-US" sz="1800" b="1" kern="0">
              <a:latin typeface="Times New Roman" panose="02020603050405020304" pitchFamily="18" charset="0"/>
            </a:endParaRPr>
          </a:p>
          <a:p>
            <a:pPr marL="0" indent="0">
              <a:spcBef>
                <a:spcPts val="100"/>
              </a:spcBef>
              <a:buFontTx/>
              <a:buNone/>
            </a:pPr>
            <a:r>
              <a:rPr lang="zh-TW" altLang="en-US" sz="1800" b="1" kern="0">
                <a:latin typeface="Times New Roman" panose="02020603050405020304" pitchFamily="18" charset="0"/>
              </a:rPr>
              <a:t>第二十二章：</a:t>
            </a:r>
            <a:r>
              <a:rPr lang="en-US" altLang="zh-TW" sz="1800" b="1" kern="0">
                <a:latin typeface="Times New Roman" panose="02020603050405020304" pitchFamily="18" charset="0"/>
              </a:rPr>
              <a:t>STP </a:t>
            </a:r>
            <a:r>
              <a:rPr lang="zh-TW" altLang="en-US" sz="1800" b="1" kern="0" smtClean="0">
                <a:latin typeface="Times New Roman" panose="02020603050405020304" pitchFamily="18" charset="0"/>
              </a:rPr>
              <a:t>概念</a:t>
            </a:r>
            <a:r>
              <a:rPr lang="en-US" altLang="zh-TW" sz="1800" b="1">
                <a:latin typeface="Times New Roman" panose="02020603050405020304" pitchFamily="18" charset="0"/>
              </a:rPr>
              <a:t>(</a:t>
            </a:r>
            <a:r>
              <a:rPr lang="zh-TW" altLang="en-US" sz="1800" b="1">
                <a:latin typeface="Times New Roman" panose="02020603050405020304" pitchFamily="18" charset="0"/>
              </a:rPr>
              <a:t>含實作</a:t>
            </a:r>
            <a:r>
              <a:rPr lang="en-US" altLang="zh-TW" sz="1800" b="1">
                <a:latin typeface="Times New Roman" panose="02020603050405020304" pitchFamily="18" charset="0"/>
              </a:rPr>
              <a:t>)</a:t>
            </a:r>
            <a:endParaRPr lang="zh-TW" altLang="en-US" sz="1800" b="1" kern="0">
              <a:latin typeface="Times New Roman" panose="02020603050405020304" pitchFamily="18" charset="0"/>
            </a:endParaRPr>
          </a:p>
          <a:p>
            <a:pPr marL="0" indent="0">
              <a:spcBef>
                <a:spcPts val="100"/>
              </a:spcBef>
              <a:buFontTx/>
              <a:buNone/>
            </a:pPr>
            <a:r>
              <a:rPr lang="zh-TW" altLang="en-US" sz="1800" b="1" kern="0">
                <a:latin typeface="Times New Roman" panose="02020603050405020304" pitchFamily="18" charset="0"/>
              </a:rPr>
              <a:t>第二十三章：</a:t>
            </a:r>
            <a:r>
              <a:rPr lang="en-US" altLang="zh-TW" sz="1800" b="1" kern="0" err="1" smtClean="0">
                <a:latin typeface="Times New Roman" panose="02020603050405020304" pitchFamily="18" charset="0"/>
              </a:rPr>
              <a:t>EtherChannel</a:t>
            </a:r>
            <a:r>
              <a:rPr lang="en-US" altLang="zh-TW" sz="1800" b="1">
                <a:latin typeface="Times New Roman" panose="02020603050405020304" pitchFamily="18" charset="0"/>
              </a:rPr>
              <a:t> (</a:t>
            </a:r>
            <a:r>
              <a:rPr lang="zh-TW" altLang="en-US" sz="1800" b="1">
                <a:latin typeface="Times New Roman" panose="02020603050405020304" pitchFamily="18" charset="0"/>
              </a:rPr>
              <a:t>含實作</a:t>
            </a:r>
            <a:r>
              <a:rPr lang="en-US" altLang="zh-TW" sz="1800" b="1">
                <a:latin typeface="Times New Roman" panose="02020603050405020304" pitchFamily="18" charset="0"/>
              </a:rPr>
              <a:t>)</a:t>
            </a:r>
            <a:endParaRPr lang="en-US" altLang="zh-TW" sz="1800" b="1" kern="0">
              <a:latin typeface="Times New Roman" panose="02020603050405020304" pitchFamily="18" charset="0"/>
            </a:endParaRPr>
          </a:p>
          <a:p>
            <a:pPr marL="0" indent="0">
              <a:spcBef>
                <a:spcPts val="100"/>
              </a:spcBef>
              <a:buFontTx/>
              <a:buNone/>
            </a:pPr>
            <a:r>
              <a:rPr lang="zh-TW" altLang="en-US" sz="1800" b="1" kern="0">
                <a:latin typeface="Times New Roman" panose="02020603050405020304" pitchFamily="18" charset="0"/>
              </a:rPr>
              <a:t>第二十四章：</a:t>
            </a:r>
            <a:r>
              <a:rPr lang="en-US" altLang="zh-TW" sz="1800" b="1" kern="0" smtClean="0">
                <a:latin typeface="Times New Roman" panose="02020603050405020304" pitchFamily="18" charset="0"/>
              </a:rPr>
              <a:t>DHCPv4</a:t>
            </a:r>
            <a:r>
              <a:rPr lang="en-US" altLang="zh-TW" sz="1800" b="1">
                <a:latin typeface="Times New Roman" panose="02020603050405020304" pitchFamily="18" charset="0"/>
              </a:rPr>
              <a:t> (</a:t>
            </a:r>
            <a:r>
              <a:rPr lang="zh-TW" altLang="en-US" sz="1800" b="1">
                <a:latin typeface="Times New Roman" panose="02020603050405020304" pitchFamily="18" charset="0"/>
              </a:rPr>
              <a:t>含實作</a:t>
            </a:r>
            <a:r>
              <a:rPr lang="en-US" altLang="zh-TW" sz="1800" b="1">
                <a:latin typeface="Times New Roman" panose="02020603050405020304" pitchFamily="18" charset="0"/>
              </a:rPr>
              <a:t>)</a:t>
            </a:r>
            <a:endParaRPr lang="en-US" altLang="zh-TW" sz="1800" b="1" kern="0">
              <a:latin typeface="Times New Roman" panose="02020603050405020304" pitchFamily="18" charset="0"/>
            </a:endParaRPr>
          </a:p>
          <a:p>
            <a:pPr marL="0" indent="0">
              <a:spcBef>
                <a:spcPts val="100"/>
              </a:spcBef>
              <a:buFontTx/>
              <a:buNone/>
            </a:pPr>
            <a:r>
              <a:rPr lang="zh-TW" altLang="en-US" sz="1800" b="1" kern="0">
                <a:latin typeface="Times New Roman" panose="02020603050405020304" pitchFamily="18" charset="0"/>
              </a:rPr>
              <a:t>第二十五章：</a:t>
            </a:r>
            <a:r>
              <a:rPr lang="en-US" altLang="zh-TW" sz="1800" b="1" kern="0">
                <a:latin typeface="Times New Roman" panose="02020603050405020304" pitchFamily="18" charset="0"/>
              </a:rPr>
              <a:t>SLAAC </a:t>
            </a:r>
            <a:r>
              <a:rPr lang="zh-TW" altLang="en-US" sz="1800" b="1" kern="0">
                <a:latin typeface="Times New Roman" panose="02020603050405020304" pitchFamily="18" charset="0"/>
              </a:rPr>
              <a:t>和 </a:t>
            </a:r>
            <a:r>
              <a:rPr lang="en-US" altLang="zh-TW" sz="1800" b="1" kern="0" smtClean="0">
                <a:latin typeface="Times New Roman" panose="02020603050405020304" pitchFamily="18" charset="0"/>
              </a:rPr>
              <a:t>DHCPv6</a:t>
            </a:r>
            <a:r>
              <a:rPr lang="en-US" altLang="zh-TW" sz="1800" b="1">
                <a:latin typeface="Times New Roman" panose="02020603050405020304" pitchFamily="18" charset="0"/>
              </a:rPr>
              <a:t> (</a:t>
            </a:r>
            <a:r>
              <a:rPr lang="zh-TW" altLang="en-US" sz="1800" b="1">
                <a:latin typeface="Times New Roman" panose="02020603050405020304" pitchFamily="18" charset="0"/>
              </a:rPr>
              <a:t>含實作</a:t>
            </a:r>
            <a:r>
              <a:rPr lang="en-US" altLang="zh-TW" sz="1800" b="1">
                <a:latin typeface="Times New Roman" panose="02020603050405020304" pitchFamily="18" charset="0"/>
              </a:rPr>
              <a:t>)</a:t>
            </a:r>
            <a:endParaRPr lang="en-US" altLang="zh-TW" sz="1800" b="1" kern="0">
              <a:latin typeface="Times New Roman" panose="02020603050405020304" pitchFamily="18" charset="0"/>
            </a:endParaRPr>
          </a:p>
          <a:p>
            <a:pPr marL="0" indent="0">
              <a:spcBef>
                <a:spcPts val="100"/>
              </a:spcBef>
              <a:buFontTx/>
              <a:buNone/>
            </a:pPr>
            <a:r>
              <a:rPr lang="zh-TW" altLang="en-US" sz="1800" b="1" kern="0">
                <a:latin typeface="Times New Roman" panose="02020603050405020304" pitchFamily="18" charset="0"/>
              </a:rPr>
              <a:t>第二十六章：</a:t>
            </a:r>
            <a:r>
              <a:rPr lang="en-US" altLang="zh-TW" sz="1800" b="1" kern="0">
                <a:latin typeface="Times New Roman" panose="02020603050405020304" pitchFamily="18" charset="0"/>
              </a:rPr>
              <a:t>FHRP </a:t>
            </a:r>
            <a:r>
              <a:rPr lang="zh-TW" altLang="en-US" sz="1800" b="1" kern="0" smtClean="0">
                <a:latin typeface="Times New Roman" panose="02020603050405020304" pitchFamily="18" charset="0"/>
              </a:rPr>
              <a:t>概念</a:t>
            </a:r>
            <a:r>
              <a:rPr lang="en-US" altLang="zh-TW" sz="1800" b="1">
                <a:latin typeface="Times New Roman" panose="02020603050405020304" pitchFamily="18" charset="0"/>
              </a:rPr>
              <a:t>(</a:t>
            </a:r>
            <a:r>
              <a:rPr lang="zh-TW" altLang="en-US" sz="1800" b="1">
                <a:latin typeface="Times New Roman" panose="02020603050405020304" pitchFamily="18" charset="0"/>
              </a:rPr>
              <a:t>含實作</a:t>
            </a:r>
            <a:r>
              <a:rPr lang="en-US" altLang="zh-TW" sz="1800" b="1">
                <a:latin typeface="Times New Roman" panose="02020603050405020304" pitchFamily="18" charset="0"/>
              </a:rPr>
              <a:t>)</a:t>
            </a:r>
            <a:endParaRPr lang="zh-TW" altLang="en-US" sz="1800" b="1" kern="0">
              <a:latin typeface="Times New Roman" panose="02020603050405020304" pitchFamily="18" charset="0"/>
            </a:endParaRPr>
          </a:p>
          <a:p>
            <a:pPr marL="0" indent="0">
              <a:spcBef>
                <a:spcPts val="100"/>
              </a:spcBef>
              <a:buFontTx/>
              <a:buNone/>
            </a:pPr>
            <a:r>
              <a:rPr lang="zh-TW" altLang="en-US" sz="1800" b="1" kern="0">
                <a:latin typeface="Times New Roman" panose="02020603050405020304" pitchFamily="18" charset="0"/>
              </a:rPr>
              <a:t>第二十七章：區域網路安全</a:t>
            </a:r>
            <a:r>
              <a:rPr lang="zh-TW" altLang="en-US" sz="1800" b="1" kern="0" smtClean="0">
                <a:latin typeface="Times New Roman" panose="02020603050405020304" pitchFamily="18" charset="0"/>
              </a:rPr>
              <a:t>概念</a:t>
            </a:r>
            <a:r>
              <a:rPr lang="en-US" altLang="zh-TW" sz="1800" b="1">
                <a:latin typeface="Times New Roman" panose="02020603050405020304" pitchFamily="18" charset="0"/>
              </a:rPr>
              <a:t>(</a:t>
            </a:r>
            <a:r>
              <a:rPr lang="zh-TW" altLang="en-US" sz="1800" b="1">
                <a:latin typeface="Times New Roman" panose="02020603050405020304" pitchFamily="18" charset="0"/>
              </a:rPr>
              <a:t>含實作</a:t>
            </a:r>
            <a:r>
              <a:rPr lang="en-US" altLang="zh-TW" sz="1800" b="1">
                <a:latin typeface="Times New Roman" panose="02020603050405020304" pitchFamily="18" charset="0"/>
              </a:rPr>
              <a:t>)</a:t>
            </a:r>
            <a:endParaRPr lang="zh-TW" altLang="en-US" sz="1800" b="1" kern="0">
              <a:latin typeface="Times New Roman" panose="02020603050405020304" pitchFamily="18" charset="0"/>
            </a:endParaRPr>
          </a:p>
          <a:p>
            <a:pPr marL="0" indent="0">
              <a:spcBef>
                <a:spcPts val="100"/>
              </a:spcBef>
              <a:buFontTx/>
              <a:buNone/>
            </a:pPr>
            <a:r>
              <a:rPr lang="zh-TW" altLang="en-US" sz="1800" b="1" kern="0">
                <a:latin typeface="Times New Roman" panose="02020603050405020304" pitchFamily="18" charset="0"/>
              </a:rPr>
              <a:t>第二十八章：交換器安全性</a:t>
            </a:r>
            <a:r>
              <a:rPr lang="zh-TW" altLang="en-US" sz="1800" b="1" kern="0" smtClean="0">
                <a:latin typeface="Times New Roman" panose="02020603050405020304" pitchFamily="18" charset="0"/>
              </a:rPr>
              <a:t>設定</a:t>
            </a:r>
            <a:r>
              <a:rPr lang="en-US" altLang="zh-TW" sz="1800" b="1">
                <a:latin typeface="Times New Roman" panose="02020603050405020304" pitchFamily="18" charset="0"/>
              </a:rPr>
              <a:t>(</a:t>
            </a:r>
            <a:r>
              <a:rPr lang="zh-TW" altLang="en-US" sz="1800" b="1">
                <a:latin typeface="Times New Roman" panose="02020603050405020304" pitchFamily="18" charset="0"/>
              </a:rPr>
              <a:t>含實作</a:t>
            </a:r>
            <a:r>
              <a:rPr lang="en-US" altLang="zh-TW" sz="1800" b="1">
                <a:latin typeface="Times New Roman" panose="02020603050405020304" pitchFamily="18" charset="0"/>
              </a:rPr>
              <a:t>)</a:t>
            </a:r>
            <a:endParaRPr lang="zh-TW" altLang="en-US" sz="1800" b="1" kern="0">
              <a:latin typeface="Times New Roman" panose="02020603050405020304" pitchFamily="18" charset="0"/>
            </a:endParaRPr>
          </a:p>
          <a:p>
            <a:pPr marL="0" indent="0">
              <a:spcBef>
                <a:spcPts val="100"/>
              </a:spcBef>
              <a:buFontTx/>
              <a:buNone/>
            </a:pPr>
            <a:r>
              <a:rPr lang="zh-TW" altLang="en-US" sz="1800" b="1" kern="0">
                <a:latin typeface="Times New Roman" panose="02020603050405020304" pitchFamily="18" charset="0"/>
              </a:rPr>
              <a:t>第二十九章：</a:t>
            </a:r>
            <a:r>
              <a:rPr lang="en-US" altLang="zh-TW" sz="1800" b="1" kern="0">
                <a:latin typeface="Times New Roman" panose="02020603050405020304" pitchFamily="18" charset="0"/>
              </a:rPr>
              <a:t>WLAN </a:t>
            </a:r>
            <a:r>
              <a:rPr lang="zh-TW" altLang="en-US" sz="1800" b="1" kern="0">
                <a:latin typeface="Times New Roman" panose="02020603050405020304" pitchFamily="18" charset="0"/>
              </a:rPr>
              <a:t>概念</a:t>
            </a:r>
          </a:p>
          <a:p>
            <a:pPr marL="0" indent="0">
              <a:spcBef>
                <a:spcPts val="100"/>
              </a:spcBef>
              <a:buFontTx/>
              <a:buNone/>
            </a:pPr>
            <a:r>
              <a:rPr lang="zh-TW" altLang="en-US" sz="1800" b="1" kern="0">
                <a:latin typeface="Times New Roman" panose="02020603050405020304" pitchFamily="18" charset="0"/>
              </a:rPr>
              <a:t>第三十章：</a:t>
            </a:r>
            <a:r>
              <a:rPr lang="en-US" altLang="zh-TW" sz="1800" b="1" kern="0">
                <a:latin typeface="Times New Roman" panose="02020603050405020304" pitchFamily="18" charset="0"/>
              </a:rPr>
              <a:t>WLAN </a:t>
            </a:r>
            <a:r>
              <a:rPr lang="zh-TW" altLang="en-US" sz="1800" b="1" kern="0" smtClean="0">
                <a:latin typeface="Times New Roman" panose="02020603050405020304" pitchFamily="18" charset="0"/>
              </a:rPr>
              <a:t>設定</a:t>
            </a:r>
            <a:r>
              <a:rPr lang="en-US" altLang="zh-TW" sz="1800" b="1">
                <a:latin typeface="Times New Roman" panose="02020603050405020304" pitchFamily="18" charset="0"/>
              </a:rPr>
              <a:t>(</a:t>
            </a:r>
            <a:r>
              <a:rPr lang="zh-TW" altLang="en-US" sz="1800" b="1">
                <a:latin typeface="Times New Roman" panose="02020603050405020304" pitchFamily="18" charset="0"/>
              </a:rPr>
              <a:t>含實作</a:t>
            </a:r>
            <a:r>
              <a:rPr lang="en-US" altLang="zh-TW" sz="1800" b="1">
                <a:latin typeface="Times New Roman" panose="02020603050405020304" pitchFamily="18" charset="0"/>
              </a:rPr>
              <a:t>)</a:t>
            </a:r>
            <a:endParaRPr lang="zh-TW" altLang="en-US" sz="1800" b="1" kern="0">
              <a:latin typeface="Times New Roman" panose="02020603050405020304" pitchFamily="18" charset="0"/>
            </a:endParaRPr>
          </a:p>
          <a:p>
            <a:pPr marL="0" indent="0">
              <a:spcBef>
                <a:spcPts val="100"/>
              </a:spcBef>
              <a:buFontTx/>
              <a:buNone/>
            </a:pPr>
            <a:r>
              <a:rPr lang="zh-TW" altLang="en-US" sz="1800" b="1" kern="0">
                <a:latin typeface="Times New Roman" panose="02020603050405020304" pitchFamily="18" charset="0"/>
              </a:rPr>
              <a:t>第三十一章：路由</a:t>
            </a:r>
            <a:r>
              <a:rPr lang="zh-TW" altLang="en-US" sz="1800" b="1" kern="0" smtClean="0">
                <a:latin typeface="Times New Roman" panose="02020603050405020304" pitchFamily="18" charset="0"/>
              </a:rPr>
              <a:t>概念</a:t>
            </a:r>
            <a:r>
              <a:rPr lang="en-US" altLang="zh-TW" sz="1800" b="1">
                <a:latin typeface="Times New Roman" panose="02020603050405020304" pitchFamily="18" charset="0"/>
              </a:rPr>
              <a:t>(</a:t>
            </a:r>
            <a:r>
              <a:rPr lang="zh-TW" altLang="en-US" sz="1800" b="1">
                <a:latin typeface="Times New Roman" panose="02020603050405020304" pitchFamily="18" charset="0"/>
              </a:rPr>
              <a:t>含實作</a:t>
            </a:r>
            <a:r>
              <a:rPr lang="en-US" altLang="zh-TW" sz="1800" b="1">
                <a:latin typeface="Times New Roman" panose="02020603050405020304" pitchFamily="18" charset="0"/>
              </a:rPr>
              <a:t>)</a:t>
            </a:r>
            <a:endParaRPr lang="zh-TW" altLang="en-US" sz="1800" b="1" kern="0">
              <a:latin typeface="Times New Roman" panose="02020603050405020304" pitchFamily="18" charset="0"/>
            </a:endParaRPr>
          </a:p>
          <a:p>
            <a:pPr marL="0" indent="0">
              <a:spcBef>
                <a:spcPts val="100"/>
              </a:spcBef>
              <a:buFontTx/>
              <a:buNone/>
            </a:pPr>
            <a:r>
              <a:rPr lang="zh-TW" altLang="en-US" sz="1800" b="1" kern="0">
                <a:latin typeface="Times New Roman" panose="02020603050405020304" pitchFamily="18" charset="0"/>
              </a:rPr>
              <a:t>第三十二章：</a:t>
            </a:r>
            <a:r>
              <a:rPr lang="en-US" altLang="zh-TW" sz="1800" b="1" kern="0">
                <a:latin typeface="Times New Roman" panose="02020603050405020304" pitchFamily="18" charset="0"/>
              </a:rPr>
              <a:t>IP </a:t>
            </a:r>
            <a:r>
              <a:rPr lang="zh-TW" altLang="en-US" sz="1800" b="1" kern="0">
                <a:latin typeface="Times New Roman" panose="02020603050405020304" pitchFamily="18" charset="0"/>
              </a:rPr>
              <a:t>靜態路</a:t>
            </a:r>
            <a:r>
              <a:rPr lang="zh-TW" altLang="en-US" sz="1800" b="1" kern="0" smtClean="0">
                <a:latin typeface="Times New Roman" panose="02020603050405020304" pitchFamily="18" charset="0"/>
              </a:rPr>
              <a:t>由</a:t>
            </a:r>
            <a:r>
              <a:rPr lang="en-US" altLang="zh-TW" sz="1800" b="1">
                <a:latin typeface="Times New Roman" panose="02020603050405020304" pitchFamily="18" charset="0"/>
              </a:rPr>
              <a:t>(</a:t>
            </a:r>
            <a:r>
              <a:rPr lang="zh-TW" altLang="en-US" sz="1800" b="1">
                <a:latin typeface="Times New Roman" panose="02020603050405020304" pitchFamily="18" charset="0"/>
              </a:rPr>
              <a:t>含實作</a:t>
            </a:r>
            <a:r>
              <a:rPr lang="en-US" altLang="zh-TW" sz="1800" b="1">
                <a:latin typeface="Times New Roman" panose="02020603050405020304" pitchFamily="18" charset="0"/>
              </a:rPr>
              <a:t>)</a:t>
            </a:r>
            <a:endParaRPr lang="zh-TW" altLang="en-US" sz="1800" b="1" kern="0">
              <a:latin typeface="Times New Roman" panose="02020603050405020304" pitchFamily="18" charset="0"/>
            </a:endParaRPr>
          </a:p>
          <a:p>
            <a:pPr marL="0" indent="0">
              <a:spcBef>
                <a:spcPts val="100"/>
              </a:spcBef>
              <a:buFontTx/>
              <a:buNone/>
            </a:pPr>
            <a:r>
              <a:rPr lang="zh-TW" altLang="en-US" sz="1800" b="1" kern="0" smtClean="0">
                <a:latin typeface="Times New Roman" panose="02020603050405020304" pitchFamily="18" charset="0"/>
              </a:rPr>
              <a:t>第三十三章</a:t>
            </a:r>
            <a:r>
              <a:rPr lang="zh-TW" altLang="en-US" sz="1800" b="1" kern="0">
                <a:latin typeface="Times New Roman" panose="02020603050405020304" pitchFamily="18" charset="0"/>
              </a:rPr>
              <a:t>：</a:t>
            </a:r>
            <a:r>
              <a:rPr lang="zh-TW" altLang="en-US" sz="1500" b="1" kern="0">
                <a:latin typeface="Times New Roman" panose="02020603050405020304" pitchFamily="18" charset="0"/>
              </a:rPr>
              <a:t>故障排除靜態和預設路</a:t>
            </a:r>
            <a:r>
              <a:rPr lang="zh-TW" altLang="en-US" sz="1500" b="1" kern="0" smtClean="0">
                <a:latin typeface="Times New Roman" panose="02020603050405020304" pitchFamily="18" charset="0"/>
              </a:rPr>
              <a:t>由</a:t>
            </a:r>
            <a:r>
              <a:rPr lang="en-US" altLang="zh-TW" sz="1500" b="1">
                <a:latin typeface="Times New Roman" panose="02020603050405020304" pitchFamily="18" charset="0"/>
              </a:rPr>
              <a:t>(</a:t>
            </a:r>
            <a:r>
              <a:rPr lang="zh-TW" altLang="en-US" sz="1500" b="1">
                <a:latin typeface="Times New Roman" panose="02020603050405020304" pitchFamily="18" charset="0"/>
              </a:rPr>
              <a:t>含實作</a:t>
            </a:r>
            <a:r>
              <a:rPr lang="en-US" altLang="zh-TW" sz="1500" b="1">
                <a:latin typeface="Times New Roman" panose="02020603050405020304" pitchFamily="18" charset="0"/>
              </a:rPr>
              <a:t>)</a:t>
            </a:r>
            <a:endParaRPr lang="zh-TW" altLang="en-US" sz="1500" b="1" kern="0">
              <a:latin typeface="Times New Roman" panose="02020603050405020304" pitchFamily="18" charset="0"/>
            </a:endParaRPr>
          </a:p>
        </p:txBody>
      </p:sp>
    </p:spTree>
    <p:extLst>
      <p:ext uri="{BB962C8B-B14F-4D97-AF65-F5344CB8AC3E}">
        <p14:creationId xmlns:p14="http://schemas.microsoft.com/office/powerpoint/2010/main" val="649096678"/>
      </p:ext>
    </p:extLst>
  </p:cSld>
  <p:clrMapOvr>
    <a:masterClrMapping/>
  </p:clrMapOvr>
  <p:transition/>
  <p:timing/>
</p:sld>
</file>

<file path=ppt/slides/slide20.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3314" name="Title 1"/>
          <p:cNvSpPr>
            <a:spLocks noGrp="1"/>
          </p:cNvSpPr>
          <p:nvPr>
            <p:ph type="title"/>
          </p:nvPr>
        </p:nvSpPr>
        <p:spPr>
          <a:xfrm>
            <a:off x="87550" y="898643"/>
            <a:ext cx="8962933" cy="757551"/>
          </a:xfrm>
        </p:spPr>
        <p:txBody>
          <a:bodyPr>
            <a:normAutofit/>
          </a:bodyPr>
          <a:lstStyle/>
          <a:p>
            <a:r>
              <a:rPr lang="en-US" altLang="zh-TW" sz="3000"/>
              <a:t>1.5 </a:t>
            </a:r>
            <a:r>
              <a:rPr lang="zh-TW" altLang="en-US" sz="3000"/>
              <a:t>網路連線</a:t>
            </a:r>
            <a:r>
              <a:rPr lang="en-US" altLang="zh-TW" sz="3000"/>
              <a:t>-</a:t>
            </a:r>
            <a:r>
              <a:rPr lang="zh-TW" altLang="en-US" sz="3000" smtClean="0"/>
              <a:t>網際網路</a:t>
            </a:r>
            <a:r>
              <a:rPr lang="zh-TW" altLang="en-US" sz="3000"/>
              <a:t>連線業務</a:t>
            </a:r>
          </a:p>
        </p:txBody>
      </p:sp>
      <p:sp>
        <p:nvSpPr>
          <p:cNvPr id="13315" name="Content Placeholder 2"/>
          <p:cNvSpPr>
            <a:spLocks noGrp="1"/>
          </p:cNvSpPr>
          <p:nvPr>
            <p:ph idx="1"/>
          </p:nvPr>
        </p:nvSpPr>
        <p:spPr>
          <a:xfrm>
            <a:off x="87550" y="1662215"/>
            <a:ext cx="4162333" cy="1461943"/>
          </a:xfrm>
        </p:spPr>
        <p:txBody>
          <a:bodyPr>
            <a:noAutofit/>
          </a:bodyPr>
          <a:lstStyle/>
          <a:p>
            <a:pPr marL="0" indent="0">
              <a:buNone/>
            </a:pPr>
            <a:r>
              <a:rPr lang="zh-TW" altLang="en-US" sz="2600"/>
              <a:t>企業的業務關係可能需要：</a:t>
            </a:r>
          </a:p>
          <a:p>
            <a:pPr lvl="1" rtl="0"/>
            <a:r>
              <a:rPr lang="zh-TW" altLang="en-US" sz="2600"/>
              <a:t>更高的頻寬 </a:t>
            </a:r>
          </a:p>
          <a:p>
            <a:pPr lvl="1" rtl="0"/>
            <a:r>
              <a:rPr lang="zh-TW" altLang="en-US" sz="2600"/>
              <a:t>專用連線</a:t>
            </a:r>
            <a:endParaRPr lang="en-US" altLang="zh-TW" sz="2600"/>
          </a:p>
          <a:p>
            <a:pPr lvl="1" rtl="0"/>
            <a:r>
              <a:rPr lang="zh-TW" altLang="en-US" sz="2600"/>
              <a:t>管理服務</a:t>
            </a:r>
            <a:endParaRPr lang="en-US" altLang="zh-TW" sz="2600"/>
          </a:p>
        </p:txBody>
      </p:sp>
      <p:pic>
        <p:nvPicPr>
          <p:cNvPr id="2" name="Picture 1"/>
          <p:cNvPicPr>
            <a:picLocks noChangeAspect="1"/>
          </p:cNvPicPr>
          <p:nvPr/>
        </p:nvPicPr>
        <p:blipFill>
          <a:blip r:embed="rId3"/>
          <a:stretch>
            <a:fillRect/>
          </a:stretch>
        </p:blipFill>
        <p:spPr>
          <a:xfrm>
            <a:off x="281782" y="3775213"/>
            <a:ext cx="3968101" cy="2457754"/>
          </a:xfrm>
          <a:prstGeom prst="rect">
            <a:avLst/>
          </a:prstGeom>
        </p:spPr>
      </p:pic>
      <p:graphicFrame>
        <p:nvGraphicFramePr>
          <p:cNvPr id="6" name="Table 5"/>
          <p:cNvGraphicFramePr>
            <a:graphicFrameLocks noGrp="1"/>
          </p:cNvGraphicFramePr>
          <p:nvPr>
            <p:extLst>
              <p:ext uri="{D42A27DB-BD31-4B8C-83A1-F6EECF244321}">
                <p14:modId xmlns:p14="http://schemas.microsoft.com/office/powerpoint/2010/main" val="3479946480"/>
              </p:ext>
            </p:extLst>
          </p:nvPr>
        </p:nvGraphicFramePr>
        <p:xfrm>
          <a:off x="4203700" y="1655765"/>
          <a:ext cx="4763998" cy="3820080"/>
        </p:xfrm>
        <a:graphic>
          <a:graphicData uri="http://schemas.openxmlformats.org/drawingml/2006/table">
            <a:tbl>
              <a:tblPr firstRow="1" bandRow="1">
                <a:tableStyleId>{5C22544A-7EE6-4342-B048-85BDC9FD1C3A}</a:tableStyleId>
              </a:tblPr>
              <a:tblGrid>
                <a:gridCol w="1588193">
                  <a:extLst>
                    <a:ext uri="{9D8B030D-6E8A-4147-A177-3AD203B41FA5}">
                      <a16:colId xmlns:a16="http://schemas.microsoft.com/office/drawing/2014/main" val="4198409785"/>
                    </a:ext>
                  </a:extLst>
                </a:gridCol>
                <a:gridCol w="3175805">
                  <a:extLst>
                    <a:ext uri="{9D8B030D-6E8A-4147-A177-3AD203B41FA5}">
                      <a16:colId xmlns:a16="http://schemas.microsoft.com/office/drawing/2014/main" val="3545066263"/>
                    </a:ext>
                  </a:extLst>
                </a:gridCol>
              </a:tblGrid>
              <a:tr h="640080">
                <a:tc>
                  <a:txBody>
                    <a:bodyPr vert="horz" wrap="square"/>
                    <a:lstStyle/>
                    <a:p>
                      <a:pPr rtl="0"/>
                      <a:r>
                        <a:rPr lang="zh-TW" sz="1800" baseline="0">
                          <a:latin typeface="Times New Roman" panose="02020603050405020304" pitchFamily="18" charset="0"/>
                          <a:ea typeface="標楷體" panose="03000509000000000000" pitchFamily="65" charset="-120"/>
                        </a:rPr>
                        <a:t>Type of Connection</a:t>
                      </a:r>
                    </a:p>
                  </a:txBody>
                  <a:tcPr/>
                </a:tc>
                <a:tc>
                  <a:txBody>
                    <a:bodyPr vert="horz" wrap="square"/>
                    <a:lstStyle/>
                    <a:p>
                      <a:pPr rtl="0"/>
                      <a:r>
                        <a:rPr lang="zh-TW" sz="1800" baseline="0">
                          <a:latin typeface="Times New Roman" panose="02020603050405020304" pitchFamily="18" charset="0"/>
                          <a:ea typeface="標楷體" panose="03000509000000000000" pitchFamily="65" charset="-120"/>
                        </a:rPr>
                        <a:t>說明</a:t>
                      </a:r>
                    </a:p>
                  </a:txBody>
                  <a:tcPr/>
                </a:tc>
                <a:extLst>
                  <a:ext uri="{0D108BD9-81ED-4DB2-BD59-A6C34878D82A}">
                    <a16:rowId xmlns:a16="http://schemas.microsoft.com/office/drawing/2014/main" val="3787048751"/>
                  </a:ext>
                </a:extLst>
              </a:tr>
              <a:tr h="914400">
                <a:tc>
                  <a:txBody>
                    <a:bodyPr vert="horz" wrap="square"/>
                    <a:lstStyle/>
                    <a:p>
                      <a:pPr rtl="0"/>
                      <a:r>
                        <a:rPr lang="zh-TW" sz="1800" baseline="0">
                          <a:latin typeface="Times New Roman" panose="02020603050405020304" pitchFamily="18" charset="0"/>
                          <a:ea typeface="標楷體" panose="03000509000000000000" pitchFamily="65" charset="-120"/>
                        </a:rPr>
                        <a:t>專屬租用線路 </a:t>
                      </a:r>
                    </a:p>
                  </a:txBody>
                  <a:tcPr/>
                </a:tc>
                <a:tc>
                  <a:txBody>
                    <a:bodyPr vert="horz" wrap="square"/>
                    <a:lstStyle/>
                    <a:p>
                      <a:pPr marL="0" marR="0" lvl="0" indent="0" algn="l" defTabSz="685777" rtl="0" eaLnBrk="1" fontAlgn="auto" latinLnBrk="0" hangingPunct="1">
                        <a:lnSpc>
                          <a:spcPct val="100000"/>
                        </a:lnSpc>
                        <a:spcBef>
                          <a:spcPct val="0"/>
                        </a:spcBef>
                        <a:spcAft>
                          <a:spcPct val="0"/>
                        </a:spcAft>
                        <a:buClrTx/>
                        <a:buSzTx/>
                        <a:buFontTx/>
                        <a:buNone/>
                        <a:defRPr/>
                      </a:pPr>
                      <a:r>
                        <a:rPr lang="zh-TW" sz="1800" baseline="0">
                          <a:latin typeface="Times New Roman" panose="02020603050405020304" pitchFamily="18" charset="0"/>
                          <a:ea typeface="標楷體" panose="03000509000000000000" pitchFamily="65" charset="-120"/>
                        </a:rPr>
                        <a:t>這些是服務提供商的</a:t>
                      </a:r>
                      <a:r>
                        <a:rPr lang="zh-TW" altLang="en-US" sz="1800" baseline="0">
                          <a:latin typeface="Times New Roman" panose="02020603050405020304" pitchFamily="18" charset="0"/>
                          <a:ea typeface="標楷體" panose="03000509000000000000" pitchFamily="65" charset="-120"/>
                        </a:rPr>
                        <a:t>網路</a:t>
                      </a:r>
                      <a:r>
                        <a:rPr lang="zh-TW" sz="1800" baseline="0">
                          <a:latin typeface="Times New Roman" panose="02020603050405020304" pitchFamily="18" charset="0"/>
                          <a:ea typeface="標楷體" panose="03000509000000000000" pitchFamily="65" charset="-120"/>
                        </a:rPr>
                        <a:t>中的保留電路，用私人語音和/或數據</a:t>
                      </a:r>
                      <a:r>
                        <a:rPr lang="zh-TW" altLang="en-US" sz="1800" baseline="0">
                          <a:latin typeface="Times New Roman" panose="02020603050405020304" pitchFamily="18" charset="0"/>
                          <a:ea typeface="標楷體" panose="03000509000000000000" pitchFamily="65" charset="-120"/>
                        </a:rPr>
                        <a:t>網路</a:t>
                      </a:r>
                      <a:r>
                        <a:rPr lang="zh-TW" sz="1800" baseline="0">
                          <a:latin typeface="Times New Roman" panose="02020603050405020304" pitchFamily="18" charset="0"/>
                          <a:ea typeface="標楷體" panose="03000509000000000000" pitchFamily="65" charset="-120"/>
                        </a:rPr>
                        <a:t>連接遙遠的辦公室。</a:t>
                      </a:r>
                    </a:p>
                  </a:txBody>
                  <a:tcPr/>
                </a:tc>
                <a:extLst>
                  <a:ext uri="{0D108BD9-81ED-4DB2-BD59-A6C34878D82A}">
                    <a16:rowId xmlns:a16="http://schemas.microsoft.com/office/drawing/2014/main" val="1775962995"/>
                  </a:ext>
                </a:extLst>
              </a:tr>
              <a:tr h="675600">
                <a:tc>
                  <a:txBody>
                    <a:bodyPr vert="horz" wrap="square"/>
                    <a:lstStyle/>
                    <a:p>
                      <a:pPr rtl="0"/>
                      <a:r>
                        <a:rPr lang="zh-TW" sz="1800" baseline="0">
                          <a:latin typeface="Times New Roman" panose="02020603050405020304" pitchFamily="18" charset="0"/>
                          <a:ea typeface="標楷體" panose="03000509000000000000" pitchFamily="65" charset="-120"/>
                        </a:rPr>
                        <a:t>乙太網路廣域網路 </a:t>
                      </a:r>
                    </a:p>
                  </a:txBody>
                  <a:tcPr/>
                </a:tc>
                <a:tc>
                  <a:txBody>
                    <a:bodyPr vert="horz" wrap="square"/>
                    <a:lstStyle/>
                    <a:p>
                      <a:pPr marL="0" marR="0" lvl="0" indent="0" algn="l" defTabSz="685777" rtl="0" eaLnBrk="1" fontAlgn="auto" latinLnBrk="0" hangingPunct="1">
                        <a:lnSpc>
                          <a:spcPct val="100000"/>
                        </a:lnSpc>
                        <a:spcBef>
                          <a:spcPct val="0"/>
                        </a:spcBef>
                        <a:spcAft>
                          <a:spcPct val="0"/>
                        </a:spcAft>
                        <a:buClrTx/>
                        <a:buSzTx/>
                        <a:buFontTx/>
                        <a:buNone/>
                        <a:defRPr/>
                      </a:pPr>
                      <a:r>
                        <a:rPr lang="zh-TW" sz="1800" baseline="0">
                          <a:latin typeface="Times New Roman" panose="02020603050405020304" pitchFamily="18" charset="0"/>
                          <a:ea typeface="標楷體" panose="03000509000000000000" pitchFamily="65" charset="-120"/>
                        </a:rPr>
                        <a:t>這將區域網路存取技術延伸至 WAN。</a:t>
                      </a:r>
                    </a:p>
                  </a:txBody>
                  <a:tcPr/>
                </a:tc>
                <a:extLst>
                  <a:ext uri="{0D108BD9-81ED-4DB2-BD59-A6C34878D82A}">
                    <a16:rowId xmlns:a16="http://schemas.microsoft.com/office/drawing/2014/main" val="2935690024"/>
                  </a:ext>
                </a:extLst>
              </a:tr>
              <a:tr h="914400">
                <a:tc>
                  <a:txBody>
                    <a:bodyPr vert="horz" wrap="square"/>
                    <a:lstStyle/>
                    <a:p>
                      <a:pPr rtl="0"/>
                      <a:r>
                        <a:rPr lang="zh-TW" sz="1800" baseline="0">
                          <a:latin typeface="Times New Roman" panose="02020603050405020304" pitchFamily="18" charset="0"/>
                          <a:ea typeface="標楷體" panose="03000509000000000000" pitchFamily="65" charset="-120"/>
                        </a:rPr>
                        <a:t>DSL </a:t>
                      </a:r>
                    </a:p>
                  </a:txBody>
                  <a:tcPr/>
                </a:tc>
                <a:tc>
                  <a:txBody>
                    <a:bodyPr vert="horz" wrap="square"/>
                    <a:lstStyle/>
                    <a:p>
                      <a:pPr marL="0" marR="0" lvl="0" indent="0" algn="l" defTabSz="685777" rtl="0" eaLnBrk="1" fontAlgn="auto" latinLnBrk="0" hangingPunct="1">
                        <a:lnSpc>
                          <a:spcPct val="100000"/>
                        </a:lnSpc>
                        <a:spcBef>
                          <a:spcPct val="0"/>
                        </a:spcBef>
                        <a:spcAft>
                          <a:spcPct val="0"/>
                        </a:spcAft>
                        <a:buClrTx/>
                        <a:buSzTx/>
                        <a:buFontTx/>
                        <a:buNone/>
                        <a:defRPr/>
                      </a:pPr>
                      <a:r>
                        <a:rPr lang="zh-TW" sz="1800" baseline="0">
                          <a:latin typeface="Times New Roman" panose="02020603050405020304" pitchFamily="18" charset="0"/>
                          <a:ea typeface="標楷體" panose="03000509000000000000" pitchFamily="65" charset="-120"/>
                        </a:rPr>
                        <a:t>商務 DSL 是在各種格式，包括對稱數字用戶線（SDSL）可用。</a:t>
                      </a:r>
                    </a:p>
                  </a:txBody>
                  <a:tcPr/>
                </a:tc>
                <a:extLst>
                  <a:ext uri="{0D108BD9-81ED-4DB2-BD59-A6C34878D82A}">
                    <a16:rowId xmlns:a16="http://schemas.microsoft.com/office/drawing/2014/main" val="752465591"/>
                  </a:ext>
                </a:extLst>
              </a:tr>
              <a:tr h="675600">
                <a:tc>
                  <a:txBody>
                    <a:bodyPr vert="horz" wrap="square"/>
                    <a:lstStyle/>
                    <a:p>
                      <a:pPr rtl="0"/>
                      <a:r>
                        <a:rPr lang="zh-TW" sz="1800" baseline="0">
                          <a:latin typeface="Times New Roman" panose="02020603050405020304" pitchFamily="18" charset="0"/>
                          <a:ea typeface="標楷體" panose="03000509000000000000" pitchFamily="65" charset="-120"/>
                        </a:rPr>
                        <a:t>衛星</a:t>
                      </a:r>
                    </a:p>
                  </a:txBody>
                  <a:tcPr/>
                </a:tc>
                <a:tc>
                  <a:txBody>
                    <a:bodyPr vert="horz" wrap="square"/>
                    <a:lstStyle/>
                    <a:p>
                      <a:pPr marL="0" marR="0" lvl="0" indent="0" algn="l" defTabSz="685777" rtl="0" eaLnBrk="1" fontAlgn="auto" latinLnBrk="0" hangingPunct="1">
                        <a:lnSpc>
                          <a:spcPct val="100000"/>
                        </a:lnSpc>
                        <a:spcBef>
                          <a:spcPct val="0"/>
                        </a:spcBef>
                        <a:spcAft>
                          <a:spcPct val="0"/>
                        </a:spcAft>
                        <a:buClrTx/>
                        <a:buSzTx/>
                        <a:buFontTx/>
                        <a:buNone/>
                        <a:defRPr/>
                      </a:pPr>
                      <a:r>
                        <a:rPr lang="zh-TW" sz="1800" baseline="0">
                          <a:latin typeface="Times New Roman" panose="02020603050405020304" pitchFamily="18" charset="0"/>
                          <a:ea typeface="標楷體" panose="03000509000000000000" pitchFamily="65" charset="-120"/>
                        </a:rPr>
                        <a:t>當無法使用有線解決方案時，這可以提供連線。</a:t>
                      </a:r>
                    </a:p>
                  </a:txBody>
                  <a:tcPr/>
                </a:tc>
                <a:extLst>
                  <a:ext uri="{0D108BD9-81ED-4DB2-BD59-A6C34878D82A}">
                    <a16:rowId xmlns:a16="http://schemas.microsoft.com/office/drawing/2014/main" val="1196837403"/>
                  </a:ext>
                </a:extLst>
              </a:tr>
            </a:tbl>
          </a:graphicData>
        </a:graphic>
      </p:graphicFrame>
      <p:sp>
        <p:nvSpPr>
          <p:cNvPr id="3" name="投影片編號版面配置區 2"/>
          <p:cNvSpPr>
            <a:spLocks noGrp="1"/>
          </p:cNvSpPr>
          <p:nvPr>
            <p:ph type="sldNum" sz="quarter" idx="4"/>
          </p:nvPr>
        </p:nvSpPr>
        <p:spPr/>
        <p:txBody>
          <a:bodyPr/>
          <a:lstStyle/>
          <a:p>
            <a:pPr defTabSz="385754">
              <a:defRPr/>
            </a:pPr>
            <a:fld id="{2F5CCB13-0A32-4557-88E9-079F0C330695}" type="slidenum">
              <a:rPr lang="en-US" kern="0" smtClean="0">
                <a:solidFill>
                  <a:srgbClr val="595959"/>
                </a:solidFill>
              </a:rPr>
              <a:pPr defTabSz="385754">
                <a:defRPr/>
              </a:pPr>
              <a:t>20</a:t>
            </a:fld>
            <a:endParaRPr lang="en-US" kern="0">
              <a:solidFill>
                <a:srgbClr val="595959"/>
              </a:solidFill>
            </a:endParaRPr>
          </a:p>
        </p:txBody>
      </p:sp>
    </p:spTree>
    <p:extLst>
      <p:ext uri="{BB962C8B-B14F-4D97-AF65-F5344CB8AC3E}">
        <p14:creationId xmlns:p14="http://schemas.microsoft.com/office/powerpoint/2010/main" val="1317668560"/>
      </p:ext>
    </p:extLst>
  </p:cSld>
  <p:clrMapOvr>
    <a:masterClrMapping/>
  </p:clrMapOvr>
  <p:transition spd="slow">
    <p:wipe/>
  </p:transition>
  <p:timing/>
</p:sld>
</file>

<file path=ppt/slides/slide200.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89150"/>
            <a:ext cx="8345488" cy="73183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68580" tIns="34290" rIns="68580" bIns="34290" rtlCol="0" anchor="ctr">
            <a:noAutofit/>
          </a:bodyPr>
          <a:lstStyle/>
          <a:p>
            <a:r>
              <a:rPr lang="en-US" altLang="zh-TW" sz="2700"/>
              <a:t>7.2</a:t>
            </a:r>
            <a:r>
              <a:rPr lang="zh-TW" altLang="en-US" sz="2700" smtClean="0"/>
              <a:t>乙太</a:t>
            </a:r>
            <a:r>
              <a:rPr lang="zh-TW" altLang="en-US" sz="2700"/>
              <a:t>網路 </a:t>
            </a:r>
            <a:r>
              <a:rPr lang="en-US" altLang="zh-TW" sz="2700"/>
              <a:t>MAC </a:t>
            </a:r>
            <a:r>
              <a:rPr lang="zh-TW" altLang="en-US" sz="2700"/>
              <a:t>位址</a:t>
            </a:r>
            <a:br>
              <a:rPr lang="en-US" sz="2700"/>
            </a:br>
            <a:r>
              <a:rPr lang="zh-TW" altLang="en-US" sz="2700"/>
              <a:t>乙太網路 </a:t>
            </a:r>
            <a:r>
              <a:rPr lang="en-US" altLang="zh-TW" sz="2700"/>
              <a:t>MAC </a:t>
            </a:r>
            <a:r>
              <a:rPr lang="zh-TW" altLang="en-US" sz="2700"/>
              <a:t>位址</a:t>
            </a:r>
          </a:p>
        </p:txBody>
      </p:sp>
      <p:sp>
        <p:nvSpPr>
          <p:cNvPr id="4" name="Content Placeholder 3">
            <a:extLst>
              <a:ext uri="{FF2B5EF4-FFF2-40B4-BE49-F238E27FC236}">
                <a16:creationId xmlns:a16="http://schemas.microsoft.com/office/drawing/2014/main" id="{1F3CA7BB-7E7C-7149-9859-4AA0DDEC8CC4}"/>
              </a:ext>
            </a:extLst>
          </p:cNvPr>
          <p:cNvSpPr>
            <a:spLocks noGrp="1"/>
          </p:cNvSpPr>
          <p:nvPr>
            <p:ph idx="1"/>
          </p:nvPr>
        </p:nvSpPr>
        <p:spPr>
          <a:xfrm>
            <a:off x="474662" y="1536873"/>
            <a:ext cx="8280057" cy="2458214"/>
          </a:xfrm>
        </p:spPr>
        <p:txBody>
          <a:bodyPr/>
          <a:lstStyle/>
          <a:p>
            <a:pPr marL="285743" indent="-285743" algn="l">
              <a:buFont typeface="Arial" panose="020b0604020202020204" pitchFamily="34" charset="0"/>
              <a:buChar char="•"/>
            </a:pPr>
            <a:r>
              <a:rPr lang="zh-TW" altLang="en-US">
                <a:solidFill>
                  <a:srgbClr val="000000"/>
                </a:solidFill>
                <a:latin typeface="標楷體" pitchFamily="65" charset="-120"/>
              </a:rPr>
              <a:t>在乙太網路 </a:t>
            </a:r>
            <a:r>
              <a:rPr lang="en-US" altLang="zh-TW">
                <a:solidFill>
                  <a:srgbClr val="000000"/>
                </a:solidFill>
                <a:latin typeface="標楷體" pitchFamily="65" charset="-120"/>
              </a:rPr>
              <a:t>LAN </a:t>
            </a:r>
            <a:r>
              <a:rPr lang="zh-TW" altLang="en-US">
                <a:solidFill>
                  <a:srgbClr val="000000"/>
                </a:solidFill>
                <a:latin typeface="標楷體" pitchFamily="65" charset="-120"/>
              </a:rPr>
              <a:t>中，每個網路裝置都連接到相同的共用媒體。</a:t>
            </a:r>
            <a:r>
              <a:rPr lang="en-US" altLang="zh-TW">
                <a:solidFill>
                  <a:srgbClr val="000000"/>
                </a:solidFill>
                <a:latin typeface="標楷體" pitchFamily="65" charset="-120"/>
              </a:rPr>
              <a:t>MAC </a:t>
            </a:r>
            <a:r>
              <a:rPr lang="zh-TW" altLang="en-US">
                <a:solidFill>
                  <a:srgbClr val="000000"/>
                </a:solidFill>
                <a:latin typeface="標楷體" pitchFamily="65" charset="-120"/>
              </a:rPr>
              <a:t>地址提供了在 </a:t>
            </a:r>
            <a:r>
              <a:rPr lang="en-US" altLang="zh-TW">
                <a:solidFill>
                  <a:srgbClr val="000000"/>
                </a:solidFill>
                <a:latin typeface="標楷體" pitchFamily="65" charset="-120"/>
              </a:rPr>
              <a:t>OSI </a:t>
            </a:r>
            <a:r>
              <a:rPr lang="zh-TW" altLang="en-US">
                <a:solidFill>
                  <a:srgbClr val="000000"/>
                </a:solidFill>
                <a:latin typeface="標楷體" pitchFamily="65" charset="-120"/>
              </a:rPr>
              <a:t>模型的資料連結層設備識別的方法。</a:t>
            </a:r>
          </a:p>
          <a:p>
            <a:pPr marL="285743" indent="-285743" algn="l">
              <a:buFont typeface="Arial" panose="020b0604020202020204" pitchFamily="34" charset="0"/>
              <a:buChar char="•"/>
            </a:pPr>
            <a:r>
              <a:rPr lang="zh-TW" altLang="en-US">
                <a:solidFill>
                  <a:srgbClr val="000000"/>
                </a:solidFill>
                <a:latin typeface="標楷體" pitchFamily="65" charset="-120"/>
              </a:rPr>
              <a:t>乙太網路 </a:t>
            </a:r>
            <a:r>
              <a:rPr lang="en-US" altLang="zh-TW">
                <a:solidFill>
                  <a:srgbClr val="000000"/>
                </a:solidFill>
                <a:latin typeface="標楷體" pitchFamily="65" charset="-120"/>
              </a:rPr>
              <a:t>MAC </a:t>
            </a:r>
            <a:r>
              <a:rPr lang="zh-TW" altLang="en-US">
                <a:solidFill>
                  <a:srgbClr val="000000"/>
                </a:solidFill>
                <a:latin typeface="標楷體" pitchFamily="65" charset="-120"/>
              </a:rPr>
              <a:t>地址是使用 </a:t>
            </a:r>
            <a:r>
              <a:rPr lang="en-US" altLang="zh-TW">
                <a:solidFill>
                  <a:srgbClr val="000000"/>
                </a:solidFill>
                <a:latin typeface="標楷體" pitchFamily="65" charset="-120"/>
              </a:rPr>
              <a:t>12 </a:t>
            </a:r>
            <a:r>
              <a:rPr lang="zh-TW" altLang="en-US">
                <a:solidFill>
                  <a:srgbClr val="000000"/>
                </a:solidFill>
                <a:latin typeface="標楷體" pitchFamily="65" charset="-120"/>
              </a:rPr>
              <a:t>十六進制數字表示的 </a:t>
            </a:r>
            <a:r>
              <a:rPr lang="en-US" altLang="zh-TW">
                <a:solidFill>
                  <a:srgbClr val="000000"/>
                </a:solidFill>
                <a:latin typeface="標楷體" pitchFamily="65" charset="-120"/>
              </a:rPr>
              <a:t>48 </a:t>
            </a:r>
            <a:r>
              <a:rPr lang="zh-TW" altLang="en-US">
                <a:solidFill>
                  <a:srgbClr val="000000"/>
                </a:solidFill>
                <a:latin typeface="標楷體" pitchFamily="65" charset="-120"/>
              </a:rPr>
              <a:t>位地址。因為一個字節等於 </a:t>
            </a:r>
            <a:r>
              <a:rPr lang="en-US" altLang="zh-TW">
                <a:solidFill>
                  <a:srgbClr val="000000"/>
                </a:solidFill>
                <a:latin typeface="標楷體" pitchFamily="65" charset="-120"/>
              </a:rPr>
              <a:t>8 </a:t>
            </a:r>
            <a:r>
              <a:rPr lang="zh-TW" altLang="en-US">
                <a:solidFill>
                  <a:srgbClr val="000000"/>
                </a:solidFill>
                <a:latin typeface="標楷體" pitchFamily="65" charset="-120"/>
              </a:rPr>
              <a:t>位，我們也可以說一個 </a:t>
            </a:r>
            <a:r>
              <a:rPr lang="en-US" altLang="zh-TW">
                <a:solidFill>
                  <a:srgbClr val="000000"/>
                </a:solidFill>
                <a:latin typeface="標楷體" pitchFamily="65" charset="-120"/>
              </a:rPr>
              <a:t>MAC </a:t>
            </a:r>
            <a:r>
              <a:rPr lang="zh-TW" altLang="en-US">
                <a:solidFill>
                  <a:srgbClr val="000000"/>
                </a:solidFill>
                <a:latin typeface="標楷體" pitchFamily="65" charset="-120"/>
              </a:rPr>
              <a:t>地址的長度是 </a:t>
            </a:r>
            <a:r>
              <a:rPr lang="en-US" altLang="zh-TW">
                <a:solidFill>
                  <a:srgbClr val="000000"/>
                </a:solidFill>
                <a:latin typeface="標楷體" pitchFamily="65" charset="-120"/>
              </a:rPr>
              <a:t>6 </a:t>
            </a:r>
            <a:r>
              <a:rPr lang="zh-TW" altLang="en-US">
                <a:solidFill>
                  <a:srgbClr val="000000"/>
                </a:solidFill>
                <a:latin typeface="標楷體" pitchFamily="65" charset="-120"/>
              </a:rPr>
              <a:t>個字節。</a:t>
            </a:r>
          </a:p>
          <a:p>
            <a:pPr marL="285743" indent="-285743" algn="l">
              <a:buFont typeface="Arial" panose="020b0604020202020204" pitchFamily="34" charset="0"/>
              <a:buChar char="•"/>
            </a:pPr>
            <a:r>
              <a:rPr lang="zh-TW" altLang="en-US">
                <a:solidFill>
                  <a:srgbClr val="000000"/>
                </a:solidFill>
                <a:latin typeface="標楷體" pitchFamily="65" charset="-120"/>
              </a:rPr>
              <a:t>所有 </a:t>
            </a:r>
            <a:r>
              <a:rPr lang="en-US" altLang="zh-TW">
                <a:solidFill>
                  <a:srgbClr val="000000"/>
                </a:solidFill>
                <a:latin typeface="標楷體" pitchFamily="65" charset="-120"/>
              </a:rPr>
              <a:t>MAC </a:t>
            </a:r>
            <a:r>
              <a:rPr lang="zh-TW" altLang="en-US">
                <a:solidFill>
                  <a:srgbClr val="000000"/>
                </a:solidFill>
                <a:latin typeface="標楷體" pitchFamily="65" charset="-120"/>
              </a:rPr>
              <a:t>位址對乙太網路裝置或乙太網路介面都必須是唯一的。為了確保這一點，所有銷售乙太網路裝置的廠商都必須向 </a:t>
            </a:r>
            <a:r>
              <a:rPr lang="en-US" altLang="zh-TW">
                <a:solidFill>
                  <a:srgbClr val="000000"/>
                </a:solidFill>
                <a:latin typeface="標楷體" pitchFamily="65" charset="-120"/>
              </a:rPr>
              <a:t>IEEE </a:t>
            </a:r>
            <a:r>
              <a:rPr lang="zh-TW" altLang="en-US">
                <a:solidFill>
                  <a:srgbClr val="000000"/>
                </a:solidFill>
                <a:latin typeface="標楷體" pitchFamily="65" charset="-120"/>
              </a:rPr>
              <a:t>註冊，才能獲得稱為組織唯一識別碼 </a:t>
            </a:r>
            <a:r>
              <a:rPr lang="en-US" altLang="zh-TW">
                <a:solidFill>
                  <a:srgbClr val="000000"/>
                </a:solidFill>
                <a:latin typeface="標楷體" pitchFamily="65" charset="-120"/>
              </a:rPr>
              <a:t>(OUI) </a:t>
            </a:r>
            <a:r>
              <a:rPr lang="zh-TW" altLang="en-US">
                <a:solidFill>
                  <a:srgbClr val="000000"/>
                </a:solidFill>
                <a:latin typeface="標楷體" pitchFamily="65" charset="-120"/>
              </a:rPr>
              <a:t>的唯一 </a:t>
            </a:r>
            <a:r>
              <a:rPr lang="en-US" altLang="zh-TW">
                <a:solidFill>
                  <a:srgbClr val="000000"/>
                </a:solidFill>
                <a:latin typeface="標楷體" pitchFamily="65" charset="-120"/>
              </a:rPr>
              <a:t>6 </a:t>
            </a:r>
            <a:r>
              <a:rPr lang="zh-TW" altLang="en-US">
                <a:solidFill>
                  <a:srgbClr val="000000"/>
                </a:solidFill>
                <a:latin typeface="標楷體" pitchFamily="65" charset="-120"/>
              </a:rPr>
              <a:t>十六進位 </a:t>
            </a:r>
            <a:r>
              <a:rPr lang="en-US" altLang="zh-TW">
                <a:solidFill>
                  <a:srgbClr val="000000"/>
                </a:solidFill>
                <a:latin typeface="標楷體" pitchFamily="65" charset="-120"/>
              </a:rPr>
              <a:t>(</a:t>
            </a:r>
            <a:r>
              <a:rPr lang="zh-TW" altLang="en-US">
                <a:solidFill>
                  <a:srgbClr val="000000"/>
                </a:solidFill>
                <a:latin typeface="標楷體" pitchFamily="65" charset="-120"/>
              </a:rPr>
              <a:t>即 </a:t>
            </a:r>
            <a:r>
              <a:rPr lang="en-US" altLang="zh-TW">
                <a:solidFill>
                  <a:srgbClr val="000000"/>
                </a:solidFill>
                <a:latin typeface="標楷體" pitchFamily="65" charset="-120"/>
              </a:rPr>
              <a:t>24 </a:t>
            </a:r>
            <a:r>
              <a:rPr lang="zh-TW" altLang="en-US">
                <a:solidFill>
                  <a:srgbClr val="000000"/>
                </a:solidFill>
                <a:latin typeface="標楷體" pitchFamily="65" charset="-120"/>
              </a:rPr>
              <a:t>位元組或 </a:t>
            </a:r>
            <a:r>
              <a:rPr lang="en-US" altLang="zh-TW">
                <a:solidFill>
                  <a:srgbClr val="000000"/>
                </a:solidFill>
                <a:latin typeface="標楷體" pitchFamily="65" charset="-120"/>
              </a:rPr>
              <a:t>3 </a:t>
            </a:r>
            <a:r>
              <a:rPr lang="zh-TW" altLang="en-US">
                <a:solidFill>
                  <a:srgbClr val="000000"/>
                </a:solidFill>
                <a:latin typeface="標楷體" pitchFamily="65" charset="-120"/>
              </a:rPr>
              <a:t>位元組</a:t>
            </a:r>
            <a:r>
              <a:rPr lang="en-US" altLang="zh-TW">
                <a:solidFill>
                  <a:srgbClr val="000000"/>
                </a:solidFill>
                <a:latin typeface="標楷體" pitchFamily="65" charset="-120"/>
              </a:rPr>
              <a:t>) </a:t>
            </a:r>
            <a:r>
              <a:rPr lang="zh-TW" altLang="en-US">
                <a:solidFill>
                  <a:srgbClr val="000000"/>
                </a:solidFill>
                <a:latin typeface="標楷體" pitchFamily="65" charset="-120"/>
              </a:rPr>
              <a:t>碼。</a:t>
            </a:r>
          </a:p>
          <a:p>
            <a:pPr marL="285743" indent="-285743" algn="l">
              <a:buFont typeface="Arial" panose="020b0604020202020204" pitchFamily="34" charset="0"/>
              <a:buChar char="•"/>
            </a:pPr>
            <a:r>
              <a:rPr lang="zh-TW" altLang="en-US">
                <a:solidFill>
                  <a:srgbClr val="000000"/>
                </a:solidFill>
                <a:latin typeface="標楷體" pitchFamily="65" charset="-120"/>
              </a:rPr>
              <a:t>乙太網路 </a:t>
            </a:r>
            <a:r>
              <a:rPr lang="en-US" altLang="zh-TW">
                <a:solidFill>
                  <a:srgbClr val="000000"/>
                </a:solidFill>
                <a:latin typeface="標楷體" pitchFamily="65" charset="-120"/>
              </a:rPr>
              <a:t>MAC </a:t>
            </a:r>
            <a:r>
              <a:rPr lang="zh-TW" altLang="en-US">
                <a:solidFill>
                  <a:srgbClr val="000000"/>
                </a:solidFill>
                <a:latin typeface="標楷體" pitchFamily="65" charset="-120"/>
              </a:rPr>
              <a:t>位址由 </a:t>
            </a:r>
            <a:r>
              <a:rPr lang="en-US" altLang="zh-TW">
                <a:solidFill>
                  <a:srgbClr val="000000"/>
                </a:solidFill>
                <a:latin typeface="標楷體" pitchFamily="65" charset="-120"/>
              </a:rPr>
              <a:t>6 </a:t>
            </a:r>
            <a:r>
              <a:rPr lang="zh-TW" altLang="en-US">
                <a:solidFill>
                  <a:srgbClr val="000000"/>
                </a:solidFill>
                <a:latin typeface="標楷體" pitchFamily="65" charset="-120"/>
              </a:rPr>
              <a:t>個十六進位廠商 </a:t>
            </a:r>
            <a:r>
              <a:rPr lang="en-US" altLang="zh-TW">
                <a:solidFill>
                  <a:srgbClr val="000000"/>
                </a:solidFill>
                <a:latin typeface="標楷體" pitchFamily="65" charset="-120"/>
              </a:rPr>
              <a:t>OUI </a:t>
            </a:r>
            <a:r>
              <a:rPr lang="zh-TW" altLang="en-US">
                <a:solidFill>
                  <a:srgbClr val="000000"/>
                </a:solidFill>
                <a:latin typeface="標楷體" pitchFamily="65" charset="-120"/>
              </a:rPr>
              <a:t>程式碼組成，後跟 </a:t>
            </a:r>
            <a:r>
              <a:rPr lang="en-US" altLang="zh-TW">
                <a:solidFill>
                  <a:srgbClr val="000000"/>
                </a:solidFill>
                <a:latin typeface="標楷體" pitchFamily="65" charset="-120"/>
              </a:rPr>
              <a:t>6 </a:t>
            </a:r>
            <a:r>
              <a:rPr lang="zh-TW" altLang="en-US">
                <a:solidFill>
                  <a:srgbClr val="000000"/>
                </a:solidFill>
                <a:latin typeface="標楷體" pitchFamily="65" charset="-120"/>
              </a:rPr>
              <a:t>個十六進位廠商指派的值。</a:t>
            </a:r>
          </a:p>
          <a:p>
            <a:pPr marL="342892" indent="-342892" algn="l">
              <a:buFont typeface="Arial" panose="020b0604020202020204" pitchFamily="34" charset="0"/>
              <a:buChar char="•"/>
            </a:pPr>
            <a:endParaRPr lang="en-US" sz="1400">
              <a:solidFill>
                <a:srgbClr val="000000"/>
              </a:solidFill>
            </a:endParaRPr>
          </a:p>
        </p:txBody>
      </p:sp>
      <p:pic>
        <p:nvPicPr>
          <p:cNvPr id="5" name="Picture 4">
            <a:extLst>
              <a:ext uri="{FF2B5EF4-FFF2-40B4-BE49-F238E27FC236}">
                <a16:creationId xmlns:a16="http://schemas.microsoft.com/office/drawing/2014/main" id="{E3B936E3-E1CB-5C42-9445-442FA726A951}"/>
              </a:ext>
            </a:extLst>
          </p:cNvPr>
          <p:cNvPicPr>
            <a:picLocks noChangeAspect="1"/>
          </p:cNvPicPr>
          <p:nvPr/>
        </p:nvPicPr>
        <p:blipFill>
          <a:blip r:embed="rId3"/>
          <a:stretch>
            <a:fillRect/>
          </a:stretch>
        </p:blipFill>
        <p:spPr>
          <a:xfrm>
            <a:off x="1075490" y="4918545"/>
            <a:ext cx="6762015" cy="1638277"/>
          </a:xfrm>
          <a:prstGeom prst="rect">
            <a:avLst/>
          </a:prstGeom>
        </p:spPr>
      </p:pic>
      <p:sp>
        <p:nvSpPr>
          <p:cNvPr id="2" name="投影片編號版面配置區 1"/>
          <p:cNvSpPr>
            <a:spLocks noGrp="1"/>
          </p:cNvSpPr>
          <p:nvPr>
            <p:ph type="sldNum" sz="quarter" idx="12"/>
          </p:nvPr>
        </p:nvSpPr>
        <p:spPr/>
        <p:txBody>
          <a:bodyPr/>
          <a:lstStyle/>
          <a:p>
            <a:fld id="{4FAB73BC-B049-4115-A692-8D63A059BFB8}" type="slidenum">
              <a:rPr lang="en-US" smtClean="0"/>
              <a:t>200</a:t>
            </a:fld>
            <a:endParaRPr lang="en-US"/>
          </a:p>
        </p:txBody>
      </p:sp>
    </p:spTree>
    <p:extLst>
      <p:ext uri="{BB962C8B-B14F-4D97-AF65-F5344CB8AC3E}">
        <p14:creationId xmlns:p14="http://schemas.microsoft.com/office/powerpoint/2010/main" val="81054579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201.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89150"/>
            <a:ext cx="8345488" cy="73183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68580" tIns="34290" rIns="68580" bIns="34290" rtlCol="0" anchor="ctr">
            <a:noAutofit/>
          </a:bodyPr>
          <a:lstStyle/>
          <a:p>
            <a:r>
              <a:rPr lang="en-US" altLang="zh-TW" sz="2700"/>
              <a:t>7.2</a:t>
            </a:r>
            <a:r>
              <a:rPr lang="zh-TW" altLang="en-US" sz="2700" smtClean="0"/>
              <a:t>乙太</a:t>
            </a:r>
            <a:r>
              <a:rPr lang="zh-TW" altLang="en-US" sz="2700"/>
              <a:t>網路 </a:t>
            </a:r>
            <a:r>
              <a:rPr lang="en-US" altLang="zh-TW" sz="2700"/>
              <a:t>MAC </a:t>
            </a:r>
            <a:r>
              <a:rPr lang="zh-TW" altLang="en-US" sz="2700"/>
              <a:t>位址</a:t>
            </a:r>
            <a:br>
              <a:rPr lang="en-US" sz="2700"/>
            </a:br>
            <a:r>
              <a:rPr lang="zh-TW" altLang="en-US" sz="2700"/>
              <a:t>框架處理</a:t>
            </a:r>
          </a:p>
        </p:txBody>
      </p:sp>
      <p:sp>
        <p:nvSpPr>
          <p:cNvPr id="4" name="Content Placeholder 3">
            <a:extLst>
              <a:ext uri="{FF2B5EF4-FFF2-40B4-BE49-F238E27FC236}">
                <a16:creationId xmlns:a16="http://schemas.microsoft.com/office/drawing/2014/main" id="{1F3CA7BB-7E7C-7149-9859-4AA0DDEC8CC4}"/>
              </a:ext>
            </a:extLst>
          </p:cNvPr>
          <p:cNvSpPr>
            <a:spLocks noGrp="1"/>
          </p:cNvSpPr>
          <p:nvPr>
            <p:ph idx="1"/>
          </p:nvPr>
        </p:nvSpPr>
        <p:spPr>
          <a:xfrm>
            <a:off x="238126" y="1620987"/>
            <a:ext cx="5211206" cy="3657998"/>
          </a:xfrm>
        </p:spPr>
        <p:txBody>
          <a:bodyPr/>
          <a:lstStyle/>
          <a:p>
            <a:pPr marL="285743" indent="-285743" algn="l">
              <a:buFont typeface="Arial" panose="020b0604020202020204" pitchFamily="34" charset="0"/>
              <a:buChar char="•"/>
            </a:pPr>
            <a:r>
              <a:rPr lang="zh-TW" altLang="en-US">
                <a:solidFill>
                  <a:srgbClr val="000000"/>
                </a:solidFill>
              </a:rPr>
              <a:t>當裝置將訊息轉送至乙太網路時，乙太網路標頭會包含來源 </a:t>
            </a:r>
            <a:r>
              <a:rPr lang="en-US" altLang="zh-TW">
                <a:solidFill>
                  <a:srgbClr val="000000"/>
                </a:solidFill>
              </a:rPr>
              <a:t>MAC </a:t>
            </a:r>
            <a:r>
              <a:rPr lang="zh-TW" altLang="en-US">
                <a:solidFill>
                  <a:srgbClr val="000000"/>
                </a:solidFill>
              </a:rPr>
              <a:t>位址和目的地 </a:t>
            </a:r>
            <a:r>
              <a:rPr lang="en-US" altLang="zh-TW">
                <a:solidFill>
                  <a:srgbClr val="000000"/>
                </a:solidFill>
              </a:rPr>
              <a:t>MAC </a:t>
            </a:r>
            <a:r>
              <a:rPr lang="zh-TW" altLang="en-US">
                <a:solidFill>
                  <a:srgbClr val="000000"/>
                </a:solidFill>
              </a:rPr>
              <a:t>位址。</a:t>
            </a:r>
          </a:p>
          <a:p>
            <a:pPr marL="285743" indent="-285743" algn="l">
              <a:buFont typeface="Arial" panose="020b0604020202020204" pitchFamily="34" charset="0"/>
              <a:buChar char="•"/>
            </a:pPr>
            <a:r>
              <a:rPr lang="zh-TW" altLang="en-US">
                <a:solidFill>
                  <a:srgbClr val="000000"/>
                </a:solidFill>
              </a:rPr>
              <a:t>當 </a:t>
            </a:r>
            <a:r>
              <a:rPr lang="en-US" altLang="zh-TW">
                <a:solidFill>
                  <a:srgbClr val="000000"/>
                </a:solidFill>
              </a:rPr>
              <a:t>NIC </a:t>
            </a:r>
            <a:r>
              <a:rPr lang="zh-TW" altLang="en-US">
                <a:solidFill>
                  <a:srgbClr val="000000"/>
                </a:solidFill>
              </a:rPr>
              <a:t>接收乙太網路框架時，它會檢查目的地 </a:t>
            </a:r>
            <a:r>
              <a:rPr lang="en-US" altLang="zh-TW">
                <a:solidFill>
                  <a:srgbClr val="000000"/>
                </a:solidFill>
              </a:rPr>
              <a:t>MAC </a:t>
            </a:r>
            <a:r>
              <a:rPr lang="zh-TW" altLang="en-US">
                <a:solidFill>
                  <a:srgbClr val="000000"/>
                </a:solidFill>
              </a:rPr>
              <a:t>位址，看看它是否符合儲存在 </a:t>
            </a:r>
            <a:r>
              <a:rPr lang="en-US" altLang="zh-TW">
                <a:solidFill>
                  <a:srgbClr val="000000"/>
                </a:solidFill>
              </a:rPr>
              <a:t>RAM </a:t>
            </a:r>
            <a:r>
              <a:rPr lang="zh-TW" altLang="en-US">
                <a:solidFill>
                  <a:srgbClr val="000000"/>
                </a:solidFill>
              </a:rPr>
              <a:t>中的實體 </a:t>
            </a:r>
            <a:r>
              <a:rPr lang="en-US" altLang="zh-TW">
                <a:solidFill>
                  <a:srgbClr val="000000"/>
                </a:solidFill>
              </a:rPr>
              <a:t>MAC </a:t>
            </a:r>
            <a:r>
              <a:rPr lang="zh-TW" altLang="en-US">
                <a:solidFill>
                  <a:srgbClr val="000000"/>
                </a:solidFill>
              </a:rPr>
              <a:t>位址。如果沒有相符項目，裝置會捨棄框架。如果有匹配，它通過幀向上的 </a:t>
            </a:r>
            <a:r>
              <a:rPr lang="en-US" altLang="zh-TW">
                <a:solidFill>
                  <a:srgbClr val="000000"/>
                </a:solidFill>
              </a:rPr>
              <a:t>OSI </a:t>
            </a:r>
            <a:r>
              <a:rPr lang="zh-TW" altLang="en-US">
                <a:solidFill>
                  <a:srgbClr val="000000"/>
                </a:solidFill>
              </a:rPr>
              <a:t>層，其中去封裝過程發生。</a:t>
            </a:r>
          </a:p>
          <a:p>
            <a:pPr marL="73083" lvl="1" indent="0">
              <a:buNone/>
            </a:pPr>
            <a:r>
              <a:rPr lang="zh-TW" altLang="en-US" sz="2000" b="1">
                <a:solidFill>
                  <a:srgbClr val="000000"/>
                </a:solidFill>
              </a:rPr>
              <a:t>注意：</a:t>
            </a:r>
            <a:r>
              <a:rPr lang="zh-TW" altLang="en-US" sz="2000">
                <a:solidFill>
                  <a:srgbClr val="000000"/>
                </a:solidFill>
              </a:rPr>
              <a:t> 如果目的地 </a:t>
            </a:r>
            <a:r>
              <a:rPr lang="en-US" altLang="zh-TW" sz="2000">
                <a:solidFill>
                  <a:srgbClr val="000000"/>
                </a:solidFill>
              </a:rPr>
              <a:t>MAC </a:t>
            </a:r>
            <a:r>
              <a:rPr lang="zh-TW" altLang="en-US" sz="2000">
                <a:solidFill>
                  <a:srgbClr val="000000"/>
                </a:solidFill>
              </a:rPr>
              <a:t>位址是廣播或主機所屬的多播群組，乙太網路 </a:t>
            </a:r>
            <a:r>
              <a:rPr lang="en-US" altLang="zh-TW" sz="2000">
                <a:solidFill>
                  <a:srgbClr val="000000"/>
                </a:solidFill>
              </a:rPr>
              <a:t>NIC </a:t>
            </a:r>
            <a:r>
              <a:rPr lang="zh-TW" altLang="en-US" sz="2000">
                <a:solidFill>
                  <a:srgbClr val="000000"/>
                </a:solidFill>
              </a:rPr>
              <a:t>也會接受框架。 </a:t>
            </a:r>
          </a:p>
          <a:p>
            <a:pPr marL="285743" indent="-285743" algn="l">
              <a:buFont typeface="Arial" panose="020b0604020202020204" pitchFamily="34" charset="0"/>
              <a:buChar char="•"/>
            </a:pPr>
            <a:r>
              <a:rPr lang="zh-TW" altLang="en-US">
                <a:solidFill>
                  <a:srgbClr val="000000"/>
                </a:solidFill>
              </a:rPr>
              <a:t>任何作為乙太網路框架的來源或目的地的裝置都會有乙太網路 </a:t>
            </a:r>
            <a:r>
              <a:rPr lang="en-US" altLang="zh-TW">
                <a:solidFill>
                  <a:srgbClr val="000000"/>
                </a:solidFill>
              </a:rPr>
              <a:t>NIC</a:t>
            </a:r>
            <a:r>
              <a:rPr lang="zh-TW" altLang="en-US">
                <a:solidFill>
                  <a:srgbClr val="000000"/>
                </a:solidFill>
              </a:rPr>
              <a:t>，因此也會有 </a:t>
            </a:r>
            <a:r>
              <a:rPr lang="en-US" altLang="zh-TW">
                <a:solidFill>
                  <a:srgbClr val="000000"/>
                </a:solidFill>
              </a:rPr>
              <a:t>MAC </a:t>
            </a:r>
            <a:r>
              <a:rPr lang="zh-TW" altLang="en-US">
                <a:solidFill>
                  <a:srgbClr val="000000"/>
                </a:solidFill>
              </a:rPr>
              <a:t>位址。這包括工作站、伺服器、印表機、行動裝置和路由器。</a:t>
            </a:r>
          </a:p>
          <a:p>
            <a:pPr marL="285743" indent="-285743" algn="l">
              <a:buFont typeface="Arial" panose="020b0604020202020204" pitchFamily="34" charset="0"/>
              <a:buChar char="•"/>
            </a:pPr>
            <a:endParaRPr lang="en-US" sz="1400">
              <a:solidFill>
                <a:srgbClr val="000000"/>
              </a:solidFill>
            </a:endParaRPr>
          </a:p>
        </p:txBody>
      </p:sp>
      <p:pic>
        <p:nvPicPr>
          <p:cNvPr id="5" name="Picture 4">
            <a:extLst>
              <a:ext uri="{FF2B5EF4-FFF2-40B4-BE49-F238E27FC236}">
                <a16:creationId xmlns:a16="http://schemas.microsoft.com/office/drawing/2014/main" id="{96B69223-7D35-3345-89F2-D23C56D422F0}"/>
              </a:ext>
            </a:extLst>
          </p:cNvPr>
          <p:cNvPicPr>
            <a:picLocks noChangeAspect="1"/>
          </p:cNvPicPr>
          <p:nvPr/>
        </p:nvPicPr>
        <p:blipFill>
          <a:blip r:embed="rId3"/>
          <a:stretch>
            <a:fillRect/>
          </a:stretch>
        </p:blipFill>
        <p:spPr>
          <a:xfrm>
            <a:off x="5341684" y="2001795"/>
            <a:ext cx="3677394" cy="2409568"/>
          </a:xfrm>
          <a:prstGeom prst="rect">
            <a:avLst/>
          </a:prstGeom>
        </p:spPr>
      </p:pic>
      <p:sp>
        <p:nvSpPr>
          <p:cNvPr id="2" name="投影片編號版面配置區 1"/>
          <p:cNvSpPr>
            <a:spLocks noGrp="1"/>
          </p:cNvSpPr>
          <p:nvPr>
            <p:ph type="sldNum" sz="quarter" idx="12"/>
          </p:nvPr>
        </p:nvSpPr>
        <p:spPr/>
        <p:txBody>
          <a:bodyPr/>
          <a:lstStyle/>
          <a:p>
            <a:fld id="{4FAB73BC-B049-4115-A692-8D63A059BFB8}" type="slidenum">
              <a:rPr lang="en-US" smtClean="0"/>
              <a:t>201</a:t>
            </a:fld>
            <a:endParaRPr lang="en-US"/>
          </a:p>
        </p:txBody>
      </p:sp>
    </p:spTree>
    <p:extLst>
      <p:ext uri="{BB962C8B-B14F-4D97-AF65-F5344CB8AC3E}">
        <p14:creationId xmlns:p14="http://schemas.microsoft.com/office/powerpoint/2010/main" val="339207681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202.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89150"/>
            <a:ext cx="8345488" cy="73183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68580" tIns="34290" rIns="68580" bIns="34290" rtlCol="0" anchor="ctr">
            <a:noAutofit/>
          </a:bodyPr>
          <a:lstStyle/>
          <a:p>
            <a:r>
              <a:rPr lang="en-US" altLang="zh-TW" sz="2700"/>
              <a:t>7.2</a:t>
            </a:r>
            <a:r>
              <a:rPr lang="zh-TW" altLang="en-US" sz="2700" smtClean="0"/>
              <a:t>乙太</a:t>
            </a:r>
            <a:r>
              <a:rPr lang="zh-TW" altLang="en-US" sz="2700"/>
              <a:t>網路 </a:t>
            </a:r>
            <a:r>
              <a:rPr lang="en-US" altLang="zh-TW" sz="2700"/>
              <a:t>MAC </a:t>
            </a:r>
            <a:r>
              <a:rPr lang="zh-TW" altLang="en-US" sz="2700"/>
              <a:t>位址</a:t>
            </a:r>
            <a:br>
              <a:rPr lang="en-US" sz="2700"/>
            </a:br>
            <a:r>
              <a:rPr lang="zh-TW" altLang="en-US" sz="2700"/>
              <a:t>單播 </a:t>
            </a:r>
            <a:r>
              <a:rPr lang="en-US" altLang="zh-TW" sz="2700"/>
              <a:t>MAC </a:t>
            </a:r>
            <a:r>
              <a:rPr lang="zh-TW" altLang="en-US" sz="2700"/>
              <a:t>位址</a:t>
            </a:r>
          </a:p>
        </p:txBody>
      </p:sp>
      <p:sp>
        <p:nvSpPr>
          <p:cNvPr id="4" name="Content Placeholder 3">
            <a:extLst>
              <a:ext uri="{FF2B5EF4-FFF2-40B4-BE49-F238E27FC236}">
                <a16:creationId xmlns:a16="http://schemas.microsoft.com/office/drawing/2014/main" id="{1F3CA7BB-7E7C-7149-9859-4AA0DDEC8CC4}"/>
              </a:ext>
            </a:extLst>
          </p:cNvPr>
          <p:cNvSpPr>
            <a:spLocks noGrp="1"/>
          </p:cNvSpPr>
          <p:nvPr>
            <p:ph idx="1"/>
          </p:nvPr>
        </p:nvSpPr>
        <p:spPr>
          <a:xfrm>
            <a:off x="277985" y="1620987"/>
            <a:ext cx="3894760" cy="3618545"/>
          </a:xfrm>
        </p:spPr>
        <p:txBody>
          <a:bodyPr/>
          <a:lstStyle/>
          <a:p>
            <a:pPr marL="0" indent="0" algn="l"/>
            <a:r>
              <a:rPr lang="zh-TW" altLang="en-US">
                <a:solidFill>
                  <a:srgbClr val="000000"/>
                </a:solidFill>
              </a:rPr>
              <a:t>在乙太網路中，第 </a:t>
            </a:r>
            <a:r>
              <a:rPr lang="en-US" altLang="zh-TW">
                <a:solidFill>
                  <a:srgbClr val="000000"/>
                </a:solidFill>
              </a:rPr>
              <a:t>2 </a:t>
            </a:r>
            <a:r>
              <a:rPr lang="zh-TW" altLang="en-US">
                <a:solidFill>
                  <a:srgbClr val="000000"/>
                </a:solidFill>
              </a:rPr>
              <a:t>層單播、群播和廣播通信會使用不同的 </a:t>
            </a:r>
            <a:r>
              <a:rPr lang="en-US" altLang="zh-TW">
                <a:solidFill>
                  <a:srgbClr val="000000"/>
                </a:solidFill>
              </a:rPr>
              <a:t>MAC </a:t>
            </a:r>
            <a:r>
              <a:rPr lang="zh-TW" altLang="en-US">
                <a:solidFill>
                  <a:srgbClr val="000000"/>
                </a:solidFill>
              </a:rPr>
              <a:t>位址。</a:t>
            </a:r>
          </a:p>
          <a:p>
            <a:pPr marL="342892" indent="-342892" algn="l">
              <a:buFont typeface="Arial" panose="020b0604020202020204" pitchFamily="34" charset="0"/>
              <a:buChar char="•"/>
            </a:pPr>
            <a:r>
              <a:rPr lang="zh-TW" altLang="en-US">
                <a:solidFill>
                  <a:srgbClr val="000000"/>
                </a:solidFill>
              </a:rPr>
              <a:t>單播 </a:t>
            </a:r>
            <a:r>
              <a:rPr lang="en-US" altLang="zh-TW">
                <a:solidFill>
                  <a:srgbClr val="000000"/>
                </a:solidFill>
              </a:rPr>
              <a:t>MAC </a:t>
            </a:r>
            <a:r>
              <a:rPr lang="zh-TW" altLang="en-US">
                <a:solidFill>
                  <a:srgbClr val="000000"/>
                </a:solidFill>
              </a:rPr>
              <a:t>位址是當框架從單一傳送裝置傳送至單一目標裝置時所使用的唯一位址。</a:t>
            </a:r>
          </a:p>
          <a:p>
            <a:pPr marL="342892" indent="-342892" algn="l">
              <a:buFont typeface="Arial" panose="020b0604020202020204" pitchFamily="34" charset="0"/>
              <a:buChar char="•"/>
            </a:pPr>
            <a:r>
              <a:rPr lang="zh-TW" altLang="en-US">
                <a:solidFill>
                  <a:srgbClr val="000000"/>
                </a:solidFill>
              </a:rPr>
              <a:t>源主機使用來確定與 </a:t>
            </a:r>
            <a:r>
              <a:rPr lang="en-US" altLang="zh-TW">
                <a:solidFill>
                  <a:srgbClr val="000000"/>
                </a:solidFill>
              </a:rPr>
              <a:t>IPv4 </a:t>
            </a:r>
            <a:r>
              <a:rPr lang="zh-TW" altLang="en-US">
                <a:solidFill>
                  <a:srgbClr val="000000"/>
                </a:solidFill>
              </a:rPr>
              <a:t>地址相關聯的目標 </a:t>
            </a:r>
            <a:r>
              <a:rPr lang="en-US" altLang="zh-TW">
                <a:solidFill>
                  <a:srgbClr val="000000"/>
                </a:solidFill>
              </a:rPr>
              <a:t>MAC </a:t>
            </a:r>
            <a:r>
              <a:rPr lang="zh-TW" altLang="en-US">
                <a:solidFill>
                  <a:srgbClr val="000000"/>
                </a:solidFill>
              </a:rPr>
              <a:t>地址的過程被稱為地址解析協議（</a:t>
            </a:r>
            <a:r>
              <a:rPr lang="en-US" altLang="zh-TW">
                <a:solidFill>
                  <a:srgbClr val="000000"/>
                </a:solidFill>
              </a:rPr>
              <a:t>ARP</a:t>
            </a:r>
            <a:r>
              <a:rPr lang="zh-TW" altLang="en-US">
                <a:solidFill>
                  <a:srgbClr val="000000"/>
                </a:solidFill>
              </a:rPr>
              <a:t>）。來源主機用來判斷與 </a:t>
            </a:r>
            <a:r>
              <a:rPr lang="en-US" altLang="zh-TW">
                <a:solidFill>
                  <a:srgbClr val="000000"/>
                </a:solidFill>
              </a:rPr>
              <a:t>IPv6 </a:t>
            </a:r>
            <a:r>
              <a:rPr lang="zh-TW" altLang="en-US">
                <a:solidFill>
                  <a:srgbClr val="000000"/>
                </a:solidFill>
              </a:rPr>
              <a:t>位址相關聯的目標 </a:t>
            </a:r>
            <a:r>
              <a:rPr lang="en-US" altLang="zh-TW">
                <a:solidFill>
                  <a:srgbClr val="000000"/>
                </a:solidFill>
              </a:rPr>
              <a:t>MAC </a:t>
            </a:r>
            <a:r>
              <a:rPr lang="zh-TW" altLang="en-US">
                <a:solidFill>
                  <a:srgbClr val="000000"/>
                </a:solidFill>
              </a:rPr>
              <a:t>位址的程序稱為芳鄰探索 </a:t>
            </a:r>
            <a:r>
              <a:rPr lang="en-US" altLang="zh-TW">
                <a:solidFill>
                  <a:srgbClr val="000000"/>
                </a:solidFill>
              </a:rPr>
              <a:t>(ND)</a:t>
            </a:r>
            <a:r>
              <a:rPr lang="zh-TW" altLang="en-US">
                <a:solidFill>
                  <a:srgbClr val="000000"/>
                </a:solidFill>
              </a:rPr>
              <a:t>。</a:t>
            </a:r>
          </a:p>
          <a:p>
            <a:pPr marL="0" indent="0" algn="l"/>
            <a:r>
              <a:rPr lang="zh-TW" altLang="en-US" b="1">
                <a:solidFill>
                  <a:srgbClr val="000000"/>
                </a:solidFill>
              </a:rPr>
              <a:t>注意：</a:t>
            </a:r>
            <a:r>
              <a:rPr lang="zh-TW" altLang="en-US">
                <a:solidFill>
                  <a:srgbClr val="000000"/>
                </a:solidFill>
              </a:rPr>
              <a:t> 來源 </a:t>
            </a:r>
            <a:r>
              <a:rPr lang="en-US" altLang="zh-TW">
                <a:solidFill>
                  <a:srgbClr val="000000"/>
                </a:solidFill>
              </a:rPr>
              <a:t>MAC </a:t>
            </a:r>
            <a:r>
              <a:rPr lang="zh-TW" altLang="en-US">
                <a:solidFill>
                  <a:srgbClr val="000000"/>
                </a:solidFill>
              </a:rPr>
              <a:t>位址必須永遠是單播。 </a:t>
            </a:r>
          </a:p>
          <a:p>
            <a:pPr marL="0" indent="0" algn="l"/>
            <a:endParaRPr lang="en-US" sz="1400">
              <a:solidFill>
                <a:srgbClr val="000000"/>
              </a:solidFill>
            </a:endParaRPr>
          </a:p>
        </p:txBody>
      </p:sp>
      <p:pic>
        <p:nvPicPr>
          <p:cNvPr id="5" name="Picture 4">
            <a:extLst>
              <a:ext uri="{FF2B5EF4-FFF2-40B4-BE49-F238E27FC236}">
                <a16:creationId xmlns:a16="http://schemas.microsoft.com/office/drawing/2014/main" id="{5AC423A4-E5CC-3D4C-8FD2-2A3C0F10D304}"/>
              </a:ext>
            </a:extLst>
          </p:cNvPr>
          <p:cNvPicPr>
            <a:picLocks noChangeAspect="1"/>
          </p:cNvPicPr>
          <p:nvPr/>
        </p:nvPicPr>
        <p:blipFill>
          <a:blip r:embed="rId3"/>
          <a:stretch>
            <a:fillRect/>
          </a:stretch>
        </p:blipFill>
        <p:spPr>
          <a:xfrm>
            <a:off x="4369423" y="1960857"/>
            <a:ext cx="4418615" cy="2936287"/>
          </a:xfrm>
          <a:prstGeom prst="rect">
            <a:avLst/>
          </a:prstGeom>
        </p:spPr>
      </p:pic>
      <p:sp>
        <p:nvSpPr>
          <p:cNvPr id="2" name="投影片編號版面配置區 1"/>
          <p:cNvSpPr>
            <a:spLocks noGrp="1"/>
          </p:cNvSpPr>
          <p:nvPr>
            <p:ph type="sldNum" sz="quarter" idx="12"/>
          </p:nvPr>
        </p:nvSpPr>
        <p:spPr/>
        <p:txBody>
          <a:bodyPr/>
          <a:lstStyle/>
          <a:p>
            <a:fld id="{4FAB73BC-B049-4115-A692-8D63A059BFB8}" type="slidenum">
              <a:rPr lang="en-US" smtClean="0"/>
              <a:t>202</a:t>
            </a:fld>
            <a:endParaRPr lang="en-US"/>
          </a:p>
        </p:txBody>
      </p:sp>
    </p:spTree>
    <p:extLst>
      <p:ext uri="{BB962C8B-B14F-4D97-AF65-F5344CB8AC3E}">
        <p14:creationId xmlns:p14="http://schemas.microsoft.com/office/powerpoint/2010/main" val="265317975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203.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89150"/>
            <a:ext cx="8345488" cy="73183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68580" tIns="34290" rIns="68580" bIns="34290" rtlCol="0" anchor="ctr">
            <a:noAutofit/>
          </a:bodyPr>
          <a:lstStyle/>
          <a:p>
            <a:r>
              <a:rPr lang="zh-TW" altLang="en-US" sz="2700"/>
              <a:t>乙太網路 </a:t>
            </a:r>
            <a:r>
              <a:rPr lang="en-US" altLang="zh-TW" sz="2700"/>
              <a:t>MAC </a:t>
            </a:r>
            <a:r>
              <a:rPr lang="zh-TW" altLang="en-US" sz="2700"/>
              <a:t>位址</a:t>
            </a:r>
            <a:br>
              <a:rPr lang="en-US" sz="2700"/>
            </a:br>
            <a:r>
              <a:rPr lang="zh-TW" altLang="en-US" sz="2700"/>
              <a:t>廣播 </a:t>
            </a:r>
            <a:r>
              <a:rPr lang="en-US" altLang="zh-TW" sz="2700"/>
              <a:t>MAC </a:t>
            </a:r>
            <a:r>
              <a:rPr lang="zh-TW" altLang="en-US" sz="2700"/>
              <a:t>位址</a:t>
            </a:r>
          </a:p>
        </p:txBody>
      </p:sp>
      <p:sp>
        <p:nvSpPr>
          <p:cNvPr id="4" name="Content Placeholder 3">
            <a:extLst>
              <a:ext uri="{FF2B5EF4-FFF2-40B4-BE49-F238E27FC236}">
                <a16:creationId xmlns:a16="http://schemas.microsoft.com/office/drawing/2014/main" id="{1F3CA7BB-7E7C-7149-9859-4AA0DDEC8CC4}"/>
              </a:ext>
            </a:extLst>
          </p:cNvPr>
          <p:cNvSpPr>
            <a:spLocks noGrp="1"/>
          </p:cNvSpPr>
          <p:nvPr>
            <p:ph idx="1"/>
          </p:nvPr>
        </p:nvSpPr>
        <p:spPr>
          <a:xfrm>
            <a:off x="474663" y="1620987"/>
            <a:ext cx="4488452" cy="3657998"/>
          </a:xfrm>
        </p:spPr>
        <p:txBody>
          <a:bodyPr/>
          <a:lstStyle/>
          <a:p>
            <a:pPr marL="0" indent="0" algn="l"/>
            <a:r>
              <a:rPr lang="zh-TW" altLang="en-US">
                <a:solidFill>
                  <a:srgbClr val="000000"/>
                </a:solidFill>
              </a:rPr>
              <a:t>乙太網路區域網路上的每個裝置都會接收和處理乙太網路廣播框架。乙太網路廣播的特點如下：</a:t>
            </a:r>
          </a:p>
          <a:p>
            <a:pPr marL="285743" indent="-285743" algn="l">
              <a:buFont typeface="Arial" panose="020b0604020202020204" pitchFamily="34" charset="0"/>
              <a:buChar char="•"/>
            </a:pPr>
            <a:r>
              <a:rPr lang="zh-TW" altLang="en-US">
                <a:solidFill>
                  <a:srgbClr val="000000"/>
                </a:solidFill>
              </a:rPr>
              <a:t>它具有十六進制的 </a:t>
            </a:r>
            <a:r>
              <a:rPr lang="en-US" altLang="zh-TW">
                <a:solidFill>
                  <a:srgbClr val="000000"/>
                </a:solidFill>
              </a:rPr>
              <a:t>FF-FF-FF-FF-FF </a:t>
            </a:r>
            <a:r>
              <a:rPr lang="zh-TW" altLang="en-US">
                <a:solidFill>
                  <a:srgbClr val="000000"/>
                </a:solidFill>
              </a:rPr>
              <a:t>的目標 </a:t>
            </a:r>
            <a:r>
              <a:rPr lang="en-US" altLang="zh-TW">
                <a:solidFill>
                  <a:srgbClr val="000000"/>
                </a:solidFill>
              </a:rPr>
              <a:t>MAC </a:t>
            </a:r>
            <a:r>
              <a:rPr lang="zh-TW" altLang="en-US">
                <a:solidFill>
                  <a:srgbClr val="000000"/>
                </a:solidFill>
              </a:rPr>
              <a:t>地址（</a:t>
            </a:r>
            <a:r>
              <a:rPr lang="en-US" altLang="zh-TW">
                <a:solidFill>
                  <a:srgbClr val="000000"/>
                </a:solidFill>
              </a:rPr>
              <a:t>48 </a:t>
            </a:r>
            <a:r>
              <a:rPr lang="zh-TW" altLang="en-US">
                <a:solidFill>
                  <a:srgbClr val="000000"/>
                </a:solidFill>
              </a:rPr>
              <a:t>個二進制）。</a:t>
            </a:r>
          </a:p>
          <a:p>
            <a:pPr marL="285743" indent="-285743" algn="l">
              <a:buFont typeface="Arial" panose="020b0604020202020204" pitchFamily="34" charset="0"/>
              <a:buChar char="•"/>
            </a:pPr>
            <a:r>
              <a:rPr lang="zh-TW" altLang="en-US">
                <a:solidFill>
                  <a:srgbClr val="000000"/>
                </a:solidFill>
              </a:rPr>
              <a:t>除了傳入連接埠以外，所有乙太網路交換器連接埠都會被淹沒。它不會由路由器轉發。</a:t>
            </a:r>
          </a:p>
          <a:p>
            <a:pPr marL="285743" indent="-285743" algn="l">
              <a:buFont typeface="Arial" panose="020b0604020202020204" pitchFamily="34" charset="0"/>
              <a:buChar char="•"/>
            </a:pPr>
            <a:r>
              <a:rPr lang="zh-TW" altLang="en-US">
                <a:solidFill>
                  <a:srgbClr val="000000"/>
                </a:solidFill>
              </a:rPr>
              <a:t>如果封裝的資料是 </a:t>
            </a:r>
            <a:r>
              <a:rPr lang="en-US" altLang="zh-TW">
                <a:solidFill>
                  <a:srgbClr val="000000"/>
                </a:solidFill>
              </a:rPr>
              <a:t>IPv4 </a:t>
            </a:r>
            <a:r>
              <a:rPr lang="zh-TW" altLang="en-US">
                <a:solidFill>
                  <a:srgbClr val="000000"/>
                </a:solidFill>
              </a:rPr>
              <a:t>廣播封包，這意味著該封包包含具有主機部分中所有的（</a:t>
            </a:r>
            <a:r>
              <a:rPr lang="en-US" altLang="zh-TW">
                <a:solidFill>
                  <a:srgbClr val="000000"/>
                </a:solidFill>
              </a:rPr>
              <a:t>1</a:t>
            </a:r>
            <a:r>
              <a:rPr lang="zh-TW" altLang="en-US">
                <a:solidFill>
                  <a:srgbClr val="000000"/>
                </a:solidFill>
              </a:rPr>
              <a:t>）的目標 </a:t>
            </a:r>
            <a:r>
              <a:rPr lang="en-US" altLang="zh-TW">
                <a:solidFill>
                  <a:srgbClr val="000000"/>
                </a:solidFill>
              </a:rPr>
              <a:t>IPv4 </a:t>
            </a:r>
            <a:r>
              <a:rPr lang="zh-TW" altLang="en-US">
                <a:solidFill>
                  <a:srgbClr val="000000"/>
                </a:solidFill>
              </a:rPr>
              <a:t>地址。這表示區域網路（廣播領域）中的所有主機都將接收和檢視該封包。</a:t>
            </a:r>
          </a:p>
          <a:p>
            <a:pPr marL="0" indent="0" algn="l"/>
            <a:endParaRPr lang="en-US" sz="1400">
              <a:solidFill>
                <a:srgbClr val="000000"/>
              </a:solidFill>
            </a:endParaRPr>
          </a:p>
        </p:txBody>
      </p:sp>
      <p:pic>
        <p:nvPicPr>
          <p:cNvPr id="5" name="Picture 4">
            <a:extLst>
              <a:ext uri="{FF2B5EF4-FFF2-40B4-BE49-F238E27FC236}">
                <a16:creationId xmlns:a16="http://schemas.microsoft.com/office/drawing/2014/main" id="{9BB74621-5EE7-1449-9518-A33F812065C0}"/>
              </a:ext>
            </a:extLst>
          </p:cNvPr>
          <p:cNvPicPr>
            <a:picLocks noChangeAspect="1"/>
          </p:cNvPicPr>
          <p:nvPr/>
        </p:nvPicPr>
        <p:blipFill>
          <a:blip r:embed="rId3"/>
          <a:stretch>
            <a:fillRect/>
          </a:stretch>
        </p:blipFill>
        <p:spPr>
          <a:xfrm>
            <a:off x="4963114" y="1969359"/>
            <a:ext cx="4012722" cy="2609226"/>
          </a:xfrm>
          <a:prstGeom prst="rect">
            <a:avLst/>
          </a:prstGeom>
        </p:spPr>
      </p:pic>
      <p:sp>
        <p:nvSpPr>
          <p:cNvPr id="2" name="投影片編號版面配置區 1"/>
          <p:cNvSpPr>
            <a:spLocks noGrp="1"/>
          </p:cNvSpPr>
          <p:nvPr>
            <p:ph type="sldNum" sz="quarter" idx="12"/>
          </p:nvPr>
        </p:nvSpPr>
        <p:spPr/>
        <p:txBody>
          <a:bodyPr/>
          <a:lstStyle/>
          <a:p>
            <a:fld id="{4FAB73BC-B049-4115-A692-8D63A059BFB8}" type="slidenum">
              <a:rPr lang="en-US" smtClean="0"/>
              <a:t>203</a:t>
            </a:fld>
            <a:endParaRPr lang="en-US"/>
          </a:p>
        </p:txBody>
      </p:sp>
    </p:spTree>
    <p:extLst>
      <p:ext uri="{BB962C8B-B14F-4D97-AF65-F5344CB8AC3E}">
        <p14:creationId xmlns:p14="http://schemas.microsoft.com/office/powerpoint/2010/main" val="353460412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204.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89150"/>
            <a:ext cx="8345488" cy="73183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68580" tIns="34290" rIns="68580" bIns="34290" rtlCol="0" anchor="ctr">
            <a:noAutofit/>
          </a:bodyPr>
          <a:lstStyle/>
          <a:p>
            <a:r>
              <a:rPr lang="zh-TW" altLang="en-US" sz="2700"/>
              <a:t>乙太網路 </a:t>
            </a:r>
            <a:r>
              <a:rPr lang="en-US" altLang="zh-TW" sz="2700"/>
              <a:t>MAC </a:t>
            </a:r>
            <a:r>
              <a:rPr lang="zh-TW" altLang="en-US" sz="2700"/>
              <a:t>位址</a:t>
            </a:r>
            <a:br>
              <a:rPr lang="en-US" sz="2700"/>
            </a:br>
            <a:r>
              <a:rPr lang="zh-TW" altLang="en-US" sz="2700"/>
              <a:t>多播 </a:t>
            </a:r>
            <a:r>
              <a:rPr lang="en-US" altLang="zh-TW" sz="2700"/>
              <a:t>MAC </a:t>
            </a:r>
            <a:r>
              <a:rPr lang="zh-TW" altLang="en-US" sz="2700"/>
              <a:t>位址</a:t>
            </a:r>
          </a:p>
        </p:txBody>
      </p:sp>
      <p:sp>
        <p:nvSpPr>
          <p:cNvPr id="4" name="Content Placeholder 3">
            <a:extLst>
              <a:ext uri="{FF2B5EF4-FFF2-40B4-BE49-F238E27FC236}">
                <a16:creationId xmlns:a16="http://schemas.microsoft.com/office/drawing/2014/main" id="{1F3CA7BB-7E7C-7149-9859-4AA0DDEC8CC4}"/>
              </a:ext>
            </a:extLst>
          </p:cNvPr>
          <p:cNvSpPr>
            <a:spLocks noGrp="1"/>
          </p:cNvSpPr>
          <p:nvPr>
            <p:ph idx="1"/>
          </p:nvPr>
        </p:nvSpPr>
        <p:spPr>
          <a:xfrm>
            <a:off x="133351" y="1620986"/>
            <a:ext cx="5038725" cy="3836839"/>
          </a:xfrm>
        </p:spPr>
        <p:txBody>
          <a:bodyPr/>
          <a:lstStyle/>
          <a:p>
            <a:pPr marL="0" indent="0" algn="l"/>
            <a:r>
              <a:rPr lang="zh-TW" altLang="en-US" sz="1800">
                <a:solidFill>
                  <a:srgbClr val="000000"/>
                </a:solidFill>
              </a:rPr>
              <a:t>乙太網路多播框架是由屬於相同多播群組的一組裝置接收和處理。 </a:t>
            </a:r>
          </a:p>
          <a:p>
            <a:pPr marL="285743" indent="-285743" algn="l">
              <a:buFont typeface="Arial" panose="020b0604020202020204" pitchFamily="34" charset="0"/>
              <a:buChar char="•"/>
            </a:pPr>
            <a:r>
              <a:rPr lang="zh-TW" altLang="en-US" sz="1800">
                <a:solidFill>
                  <a:srgbClr val="000000"/>
                </a:solidFill>
              </a:rPr>
              <a:t>當封裝的資料是 </a:t>
            </a:r>
            <a:r>
              <a:rPr lang="en-US" altLang="zh-TW" sz="1800">
                <a:solidFill>
                  <a:srgbClr val="000000"/>
                </a:solidFill>
              </a:rPr>
              <a:t>IPv4 </a:t>
            </a:r>
            <a:r>
              <a:rPr lang="zh-TW" altLang="en-US" sz="1800">
                <a:solidFill>
                  <a:srgbClr val="000000"/>
                </a:solidFill>
              </a:rPr>
              <a:t>多播封包和 </a:t>
            </a:r>
            <a:r>
              <a:rPr lang="en-US" altLang="zh-TW" sz="1800">
                <a:solidFill>
                  <a:srgbClr val="000000"/>
                </a:solidFill>
              </a:rPr>
              <a:t>33-33 </a:t>
            </a:r>
            <a:r>
              <a:rPr lang="zh-TW" altLang="en-US" sz="1800">
                <a:solidFill>
                  <a:srgbClr val="000000"/>
                </a:solidFill>
              </a:rPr>
              <a:t>的目的 </a:t>
            </a:r>
            <a:r>
              <a:rPr lang="en-US" altLang="zh-TW" sz="1800">
                <a:solidFill>
                  <a:srgbClr val="000000"/>
                </a:solidFill>
              </a:rPr>
              <a:t>MAC </a:t>
            </a:r>
            <a:r>
              <a:rPr lang="zh-TW" altLang="en-US" sz="1800">
                <a:solidFill>
                  <a:srgbClr val="000000"/>
                </a:solidFill>
              </a:rPr>
              <a:t>地址 </a:t>
            </a:r>
            <a:r>
              <a:rPr lang="en-US" altLang="zh-TW" sz="1800">
                <a:solidFill>
                  <a:srgbClr val="000000"/>
                </a:solidFill>
              </a:rPr>
              <a:t>01-00-5E </a:t>
            </a:r>
            <a:r>
              <a:rPr lang="zh-TW" altLang="en-US" sz="1800">
                <a:solidFill>
                  <a:srgbClr val="000000"/>
                </a:solidFill>
              </a:rPr>
              <a:t>的目的地 </a:t>
            </a:r>
            <a:r>
              <a:rPr lang="en-US" altLang="zh-TW" sz="1800">
                <a:solidFill>
                  <a:srgbClr val="000000"/>
                </a:solidFill>
              </a:rPr>
              <a:t>MAC </a:t>
            </a:r>
            <a:r>
              <a:rPr lang="zh-TW" altLang="en-US" sz="1800">
                <a:solidFill>
                  <a:srgbClr val="000000"/>
                </a:solidFill>
              </a:rPr>
              <a:t>地址時，封裝的資料是 </a:t>
            </a:r>
            <a:r>
              <a:rPr lang="en-US" altLang="zh-TW" sz="1800">
                <a:solidFill>
                  <a:srgbClr val="000000"/>
                </a:solidFill>
              </a:rPr>
              <a:t>IPv6 </a:t>
            </a:r>
            <a:r>
              <a:rPr lang="zh-TW" altLang="en-US" sz="1800">
                <a:solidFill>
                  <a:srgbClr val="000000"/>
                </a:solidFill>
              </a:rPr>
              <a:t>多播封包。</a:t>
            </a:r>
          </a:p>
          <a:p>
            <a:pPr marL="285743" indent="-285743" algn="l">
              <a:buFont typeface="Arial" panose="020b0604020202020204" pitchFamily="34" charset="0"/>
              <a:buChar char="•"/>
            </a:pPr>
            <a:r>
              <a:rPr lang="zh-TW" altLang="en-US" sz="1800">
                <a:solidFill>
                  <a:srgbClr val="000000"/>
                </a:solidFill>
              </a:rPr>
              <a:t>當封裝的資料不是 </a:t>
            </a:r>
            <a:r>
              <a:rPr lang="en-US" altLang="zh-TW" sz="1800">
                <a:solidFill>
                  <a:srgbClr val="000000"/>
                </a:solidFill>
              </a:rPr>
              <a:t>IP</a:t>
            </a:r>
            <a:r>
              <a:rPr lang="zh-TW" altLang="en-US" sz="1800">
                <a:solidFill>
                  <a:srgbClr val="000000"/>
                </a:solidFill>
              </a:rPr>
              <a:t>，例如生成樹協議（</a:t>
            </a:r>
            <a:r>
              <a:rPr lang="en-US" altLang="zh-TW" sz="1800">
                <a:solidFill>
                  <a:srgbClr val="000000"/>
                </a:solidFill>
              </a:rPr>
              <a:t>STP</a:t>
            </a:r>
            <a:r>
              <a:rPr lang="zh-TW" altLang="en-US" sz="1800">
                <a:solidFill>
                  <a:srgbClr val="000000"/>
                </a:solidFill>
              </a:rPr>
              <a:t>），還有其他保留的多播目的 </a:t>
            </a:r>
            <a:r>
              <a:rPr lang="en-US" altLang="zh-TW" sz="1800">
                <a:solidFill>
                  <a:srgbClr val="000000"/>
                </a:solidFill>
              </a:rPr>
              <a:t>MAC </a:t>
            </a:r>
            <a:r>
              <a:rPr lang="zh-TW" altLang="en-US" sz="1800">
                <a:solidFill>
                  <a:srgbClr val="000000"/>
                </a:solidFill>
              </a:rPr>
              <a:t>地址。</a:t>
            </a:r>
          </a:p>
          <a:p>
            <a:pPr marL="285743" indent="-285743" algn="l">
              <a:buFont typeface="Arial" panose="020b0604020202020204" pitchFamily="34" charset="0"/>
              <a:buChar char="•"/>
            </a:pPr>
            <a:r>
              <a:rPr lang="zh-TW" altLang="en-US" sz="1800">
                <a:solidFill>
                  <a:srgbClr val="000000"/>
                </a:solidFill>
              </a:rPr>
              <a:t>除非交換器設定進行多播窺探，否則除了傳入連接埠以外的所有乙太網路交換器連接埠都會被淹沒。除非路由器設定為路由多播封包，否則不會由路由器轉送。</a:t>
            </a:r>
          </a:p>
          <a:p>
            <a:pPr marL="285743" indent="-285743" algn="l">
              <a:buFont typeface="Arial" panose="020b0604020202020204" pitchFamily="34" charset="0"/>
              <a:buChar char="•"/>
            </a:pPr>
            <a:r>
              <a:rPr lang="zh-TW" altLang="en-US" sz="1800">
                <a:solidFill>
                  <a:srgbClr val="000000"/>
                </a:solidFill>
              </a:rPr>
              <a:t>由於多播位址代表一組位址（有時稱為主機群組），因此只能用作封包的目的位址。來源位址始終為單播位址。</a:t>
            </a:r>
          </a:p>
          <a:p>
            <a:pPr marL="285743" indent="-285743" algn="l">
              <a:buFont typeface="Arial" panose="020b0604020202020204" pitchFamily="34" charset="0"/>
              <a:buChar char="•"/>
            </a:pPr>
            <a:r>
              <a:rPr lang="zh-TW" altLang="en-US" sz="1800">
                <a:solidFill>
                  <a:srgbClr val="000000"/>
                </a:solidFill>
              </a:rPr>
              <a:t>與單播和廣播位址一樣，多播 </a:t>
            </a:r>
            <a:r>
              <a:rPr lang="en-US" altLang="zh-TW" sz="1800">
                <a:solidFill>
                  <a:srgbClr val="000000"/>
                </a:solidFill>
              </a:rPr>
              <a:t>IP </a:t>
            </a:r>
            <a:r>
              <a:rPr lang="zh-TW" altLang="en-US" sz="1800">
                <a:solidFill>
                  <a:srgbClr val="000000"/>
                </a:solidFill>
              </a:rPr>
              <a:t>位址需要對應的多播 </a:t>
            </a:r>
            <a:r>
              <a:rPr lang="en-US" altLang="zh-TW" sz="1800">
                <a:solidFill>
                  <a:srgbClr val="000000"/>
                </a:solidFill>
              </a:rPr>
              <a:t>MAC </a:t>
            </a:r>
            <a:r>
              <a:rPr lang="zh-TW" altLang="en-US" sz="1800">
                <a:solidFill>
                  <a:srgbClr val="000000"/>
                </a:solidFill>
              </a:rPr>
              <a:t>位址。</a:t>
            </a:r>
          </a:p>
        </p:txBody>
      </p:sp>
      <p:pic>
        <p:nvPicPr>
          <p:cNvPr id="5" name="Picture 4">
            <a:extLst>
              <a:ext uri="{FF2B5EF4-FFF2-40B4-BE49-F238E27FC236}">
                <a16:creationId xmlns:a16="http://schemas.microsoft.com/office/drawing/2014/main" id="{C2CEE847-F74D-1643-8791-340AD51F8CE0}"/>
              </a:ext>
            </a:extLst>
          </p:cNvPr>
          <p:cNvPicPr>
            <a:picLocks noChangeAspect="1"/>
          </p:cNvPicPr>
          <p:nvPr/>
        </p:nvPicPr>
        <p:blipFill>
          <a:blip r:embed="rId3"/>
          <a:stretch>
            <a:fillRect/>
          </a:stretch>
        </p:blipFill>
        <p:spPr>
          <a:xfrm>
            <a:off x="5305426" y="2068618"/>
            <a:ext cx="3607544" cy="2481290"/>
          </a:xfrm>
          <a:prstGeom prst="rect">
            <a:avLst/>
          </a:prstGeom>
        </p:spPr>
      </p:pic>
      <p:sp>
        <p:nvSpPr>
          <p:cNvPr id="2" name="投影片編號版面配置區 1"/>
          <p:cNvSpPr>
            <a:spLocks noGrp="1"/>
          </p:cNvSpPr>
          <p:nvPr>
            <p:ph type="sldNum" sz="quarter" idx="12"/>
          </p:nvPr>
        </p:nvSpPr>
        <p:spPr/>
        <p:txBody>
          <a:bodyPr/>
          <a:lstStyle/>
          <a:p>
            <a:fld id="{4FAB73BC-B049-4115-A692-8D63A059BFB8}" type="slidenum">
              <a:rPr lang="en-US" smtClean="0"/>
              <a:t>204</a:t>
            </a:fld>
            <a:endParaRPr lang="en-US"/>
          </a:p>
        </p:txBody>
      </p:sp>
    </p:spTree>
    <p:extLst>
      <p:ext uri="{BB962C8B-B14F-4D97-AF65-F5344CB8AC3E}">
        <p14:creationId xmlns:p14="http://schemas.microsoft.com/office/powerpoint/2010/main" val="136749910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205.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89150"/>
            <a:ext cx="8345488" cy="73183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68580" tIns="34290" rIns="68580" bIns="34290" rtlCol="0" anchor="ctr">
            <a:noAutofit/>
          </a:bodyPr>
          <a:lstStyle/>
          <a:p>
            <a:r>
              <a:rPr lang="en-US" altLang="zh-TW" sz="2700" smtClean="0"/>
              <a:t>7.3MAC </a:t>
            </a:r>
            <a:r>
              <a:rPr lang="zh-TW" altLang="en-US" sz="2700"/>
              <a:t>位址表</a:t>
            </a:r>
            <a:br>
              <a:rPr lang="en-US" sz="2700"/>
            </a:br>
            <a:r>
              <a:rPr lang="zh-TW" altLang="en-US" sz="2700"/>
              <a:t>交換器基本原理</a:t>
            </a:r>
          </a:p>
        </p:txBody>
      </p:sp>
      <p:sp>
        <p:nvSpPr>
          <p:cNvPr id="4" name="Content Placeholder 3">
            <a:extLst>
              <a:ext uri="{FF2B5EF4-FFF2-40B4-BE49-F238E27FC236}">
                <a16:creationId xmlns:a16="http://schemas.microsoft.com/office/drawing/2014/main" id="{1F3CA7BB-7E7C-7149-9859-4AA0DDEC8CC4}"/>
              </a:ext>
            </a:extLst>
          </p:cNvPr>
          <p:cNvSpPr>
            <a:spLocks noGrp="1"/>
          </p:cNvSpPr>
          <p:nvPr>
            <p:ph idx="1"/>
          </p:nvPr>
        </p:nvSpPr>
        <p:spPr>
          <a:xfrm>
            <a:off x="474662" y="1620987"/>
            <a:ext cx="8280057" cy="3657998"/>
          </a:xfrm>
        </p:spPr>
        <p:txBody>
          <a:bodyPr/>
          <a:lstStyle/>
          <a:p>
            <a:pPr marL="342892" indent="-342892" algn="l">
              <a:buFont typeface="Arial" panose="020b0604020202020204" pitchFamily="34" charset="0"/>
              <a:buChar char="•"/>
            </a:pPr>
            <a:r>
              <a:rPr lang="zh-TW" altLang="en-US">
                <a:solidFill>
                  <a:srgbClr val="000000"/>
                </a:solidFill>
              </a:rPr>
              <a:t>第 </a:t>
            </a:r>
            <a:r>
              <a:rPr lang="en-US" altLang="zh-TW">
                <a:solidFill>
                  <a:srgbClr val="000000"/>
                </a:solidFill>
              </a:rPr>
              <a:t>2 </a:t>
            </a:r>
            <a:r>
              <a:rPr lang="zh-TW" altLang="en-US">
                <a:solidFill>
                  <a:srgbClr val="000000"/>
                </a:solidFill>
              </a:rPr>
              <a:t>層乙太網路交換器使用第 </a:t>
            </a:r>
            <a:r>
              <a:rPr lang="en-US" altLang="zh-TW">
                <a:solidFill>
                  <a:srgbClr val="000000"/>
                </a:solidFill>
              </a:rPr>
              <a:t>2 </a:t>
            </a:r>
            <a:r>
              <a:rPr lang="zh-TW" altLang="en-US">
                <a:solidFill>
                  <a:srgbClr val="000000"/>
                </a:solidFill>
              </a:rPr>
              <a:t>層 </a:t>
            </a:r>
            <a:r>
              <a:rPr lang="en-US" altLang="zh-TW">
                <a:solidFill>
                  <a:srgbClr val="000000"/>
                </a:solidFill>
              </a:rPr>
              <a:t>MAC </a:t>
            </a:r>
            <a:r>
              <a:rPr lang="zh-TW" altLang="en-US">
                <a:solidFill>
                  <a:srgbClr val="000000"/>
                </a:solidFill>
              </a:rPr>
              <a:t>位址來做出轉送決策。它是完全不知道在框架的資料部分中進行的資料（協議），如 </a:t>
            </a:r>
            <a:r>
              <a:rPr lang="en-US" altLang="zh-TW">
                <a:solidFill>
                  <a:srgbClr val="000000"/>
                </a:solidFill>
              </a:rPr>
              <a:t>IPv4 </a:t>
            </a:r>
            <a:r>
              <a:rPr lang="zh-TW" altLang="en-US">
                <a:solidFill>
                  <a:srgbClr val="000000"/>
                </a:solidFill>
              </a:rPr>
              <a:t>封包，</a:t>
            </a:r>
            <a:r>
              <a:rPr lang="en-US" altLang="zh-TW">
                <a:solidFill>
                  <a:srgbClr val="000000"/>
                </a:solidFill>
              </a:rPr>
              <a:t>ARP </a:t>
            </a:r>
            <a:r>
              <a:rPr lang="zh-TW" altLang="en-US">
                <a:solidFill>
                  <a:srgbClr val="000000"/>
                </a:solidFill>
              </a:rPr>
              <a:t>消息或 </a:t>
            </a:r>
            <a:r>
              <a:rPr lang="en-US" altLang="zh-TW">
                <a:solidFill>
                  <a:srgbClr val="000000"/>
                </a:solidFill>
              </a:rPr>
              <a:t>IPv6 ND </a:t>
            </a:r>
            <a:r>
              <a:rPr lang="zh-TW" altLang="en-US">
                <a:solidFill>
                  <a:srgbClr val="000000"/>
                </a:solidFill>
              </a:rPr>
              <a:t>封包。交換器完全根據第 </a:t>
            </a:r>
            <a:r>
              <a:rPr lang="en-US" altLang="zh-TW">
                <a:solidFill>
                  <a:srgbClr val="000000"/>
                </a:solidFill>
              </a:rPr>
              <a:t>2 </a:t>
            </a:r>
            <a:r>
              <a:rPr lang="zh-TW" altLang="en-US">
                <a:solidFill>
                  <a:srgbClr val="000000"/>
                </a:solidFill>
              </a:rPr>
              <a:t>層乙太網路 </a:t>
            </a:r>
            <a:r>
              <a:rPr lang="en-US" altLang="zh-TW">
                <a:solidFill>
                  <a:srgbClr val="000000"/>
                </a:solidFill>
              </a:rPr>
              <a:t>MAC </a:t>
            </a:r>
            <a:r>
              <a:rPr lang="zh-TW" altLang="en-US">
                <a:solidFill>
                  <a:srgbClr val="000000"/>
                </a:solidFill>
              </a:rPr>
              <a:t>位址進行轉送決策。</a:t>
            </a:r>
          </a:p>
          <a:p>
            <a:pPr marL="342892" indent="-342892" algn="l">
              <a:buFont typeface="Arial" panose="020b0604020202020204" pitchFamily="34" charset="0"/>
              <a:buChar char="•"/>
            </a:pPr>
            <a:r>
              <a:rPr lang="zh-TW" altLang="en-US">
                <a:solidFill>
                  <a:srgbClr val="000000"/>
                </a:solidFill>
              </a:rPr>
              <a:t>乙太網路交換機檢查其 </a:t>
            </a:r>
            <a:r>
              <a:rPr lang="en-US" altLang="zh-TW">
                <a:solidFill>
                  <a:srgbClr val="000000"/>
                </a:solidFill>
              </a:rPr>
              <a:t>MAC </a:t>
            </a:r>
            <a:r>
              <a:rPr lang="zh-TW" altLang="en-US">
                <a:solidFill>
                  <a:srgbClr val="000000"/>
                </a:solidFill>
              </a:rPr>
              <a:t>地址表，使每個幀的轉發決定，不像傳統的乙太網路集線器重複位出除傳入端口以外的所有端口。 </a:t>
            </a:r>
          </a:p>
          <a:p>
            <a:pPr marL="342892" indent="-342892" algn="l">
              <a:buFont typeface="Arial" panose="020b0604020202020204" pitchFamily="34" charset="0"/>
              <a:buChar char="•"/>
            </a:pPr>
            <a:r>
              <a:rPr lang="zh-TW" altLang="en-US">
                <a:solidFill>
                  <a:srgbClr val="000000"/>
                </a:solidFill>
              </a:rPr>
              <a:t>當開關開啟時，</a:t>
            </a:r>
            <a:r>
              <a:rPr lang="en-US" altLang="zh-TW">
                <a:solidFill>
                  <a:srgbClr val="000000"/>
                </a:solidFill>
              </a:rPr>
              <a:t>MAC </a:t>
            </a:r>
            <a:r>
              <a:rPr lang="zh-TW" altLang="en-US">
                <a:solidFill>
                  <a:srgbClr val="000000"/>
                </a:solidFill>
              </a:rPr>
              <a:t>位址表是空的</a:t>
            </a:r>
          </a:p>
          <a:p>
            <a:pPr marL="0" indent="0" algn="l"/>
            <a:endParaRPr lang="en-US" b="1">
              <a:solidFill>
                <a:srgbClr val="000000"/>
              </a:solidFill>
            </a:endParaRPr>
          </a:p>
          <a:p>
            <a:pPr marL="0" indent="0" algn="l"/>
            <a:r>
              <a:rPr lang="zh-TW" altLang="en-US" b="1">
                <a:solidFill>
                  <a:srgbClr val="000000"/>
                </a:solidFill>
              </a:rPr>
              <a:t>注意</a:t>
            </a:r>
            <a:r>
              <a:rPr lang="zh-TW" altLang="en-US">
                <a:solidFill>
                  <a:srgbClr val="000000"/>
                </a:solidFill>
              </a:rPr>
              <a:t>：</a:t>
            </a:r>
            <a:r>
              <a:rPr lang="en-US" altLang="zh-TW">
                <a:solidFill>
                  <a:srgbClr val="000000"/>
                </a:solidFill>
              </a:rPr>
              <a:t>MAC </a:t>
            </a:r>
            <a:r>
              <a:rPr lang="zh-TW" altLang="en-US">
                <a:solidFill>
                  <a:srgbClr val="000000"/>
                </a:solidFill>
              </a:rPr>
              <a:t>地址表有時被稱為內容定址存儲器（</a:t>
            </a:r>
            <a:r>
              <a:rPr lang="en-US" altLang="zh-TW">
                <a:solidFill>
                  <a:srgbClr val="000000"/>
                </a:solidFill>
              </a:rPr>
              <a:t>CAM</a:t>
            </a:r>
            <a:r>
              <a:rPr lang="zh-TW" altLang="en-US">
                <a:solidFill>
                  <a:srgbClr val="000000"/>
                </a:solidFill>
              </a:rPr>
              <a:t>）表。 </a:t>
            </a:r>
          </a:p>
          <a:p>
            <a:pPr marL="342892" indent="-342892" algn="l">
              <a:buFont typeface="Arial" panose="020b0604020202020204" pitchFamily="34" charset="0"/>
              <a:buChar char="•"/>
            </a:pPr>
            <a:endParaRPr lang="en-US" sz="1600">
              <a:solidFill>
                <a:srgbClr val="000000"/>
              </a:solidFill>
            </a:endParaRPr>
          </a:p>
        </p:txBody>
      </p:sp>
      <p:sp>
        <p:nvSpPr>
          <p:cNvPr id="2" name="投影片編號版面配置區 1"/>
          <p:cNvSpPr>
            <a:spLocks noGrp="1"/>
          </p:cNvSpPr>
          <p:nvPr>
            <p:ph type="sldNum" sz="quarter" idx="12"/>
          </p:nvPr>
        </p:nvSpPr>
        <p:spPr/>
        <p:txBody>
          <a:bodyPr/>
          <a:lstStyle/>
          <a:p>
            <a:fld id="{4FAB73BC-B049-4115-A692-8D63A059BFB8}" type="slidenum">
              <a:rPr lang="en-US" smtClean="0"/>
              <a:t>205</a:t>
            </a:fld>
            <a:endParaRPr lang="en-US"/>
          </a:p>
        </p:txBody>
      </p:sp>
    </p:spTree>
    <p:extLst>
      <p:ext uri="{BB962C8B-B14F-4D97-AF65-F5344CB8AC3E}">
        <p14:creationId xmlns:p14="http://schemas.microsoft.com/office/powerpoint/2010/main" val="228218737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206.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89150"/>
            <a:ext cx="8345488" cy="73183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68580" tIns="34290" rIns="68580" bIns="34290" rtlCol="0" anchor="ctr">
            <a:noAutofit/>
          </a:bodyPr>
          <a:lstStyle/>
          <a:p>
            <a:r>
              <a:rPr lang="en-US" altLang="zh-TW" sz="2700"/>
              <a:t>7.3</a:t>
            </a:r>
            <a:r>
              <a:rPr lang="en-US" altLang="zh-TW" sz="2700" smtClean="0"/>
              <a:t>MAC </a:t>
            </a:r>
            <a:r>
              <a:rPr lang="zh-TW" altLang="en-US" sz="2700"/>
              <a:t>位址表</a:t>
            </a:r>
            <a:br>
              <a:rPr lang="en-US" sz="2700"/>
            </a:br>
            <a:r>
              <a:rPr lang="zh-TW" altLang="en-US" sz="2700"/>
              <a:t>切換學習與轉寄</a:t>
            </a:r>
          </a:p>
        </p:txBody>
      </p:sp>
      <p:sp>
        <p:nvSpPr>
          <p:cNvPr id="4" name="Content Placeholder 3">
            <a:extLst>
              <a:ext uri="{FF2B5EF4-FFF2-40B4-BE49-F238E27FC236}">
                <a16:creationId xmlns:a16="http://schemas.microsoft.com/office/drawing/2014/main" id="{1F3CA7BB-7E7C-7149-9859-4AA0DDEC8CC4}"/>
              </a:ext>
            </a:extLst>
          </p:cNvPr>
          <p:cNvSpPr>
            <a:spLocks noGrp="1"/>
          </p:cNvSpPr>
          <p:nvPr>
            <p:ph idx="1"/>
          </p:nvPr>
        </p:nvSpPr>
        <p:spPr>
          <a:xfrm>
            <a:off x="474662" y="1620987"/>
            <a:ext cx="8280057" cy="3657998"/>
          </a:xfrm>
        </p:spPr>
        <p:txBody>
          <a:bodyPr/>
          <a:lstStyle/>
          <a:p>
            <a:pPr marL="0" indent="0" algn="l"/>
            <a:r>
              <a:rPr lang="zh-TW" altLang="en-US" b="1">
                <a:solidFill>
                  <a:srgbClr val="000000"/>
                </a:solidFill>
              </a:rPr>
              <a:t>檢查來源 </a:t>
            </a:r>
            <a:r>
              <a:rPr lang="en-US" altLang="zh-TW" b="1">
                <a:solidFill>
                  <a:srgbClr val="000000"/>
                </a:solidFill>
              </a:rPr>
              <a:t>MAC </a:t>
            </a:r>
            <a:r>
              <a:rPr lang="zh-TW" altLang="en-US" b="1">
                <a:solidFill>
                  <a:srgbClr val="000000"/>
                </a:solidFill>
              </a:rPr>
              <a:t>位址 </a:t>
            </a:r>
            <a:r>
              <a:rPr lang="en-US" altLang="zh-TW" b="1">
                <a:solidFill>
                  <a:srgbClr val="000000"/>
                </a:solidFill>
              </a:rPr>
              <a:t>(</a:t>
            </a:r>
            <a:r>
              <a:rPr lang="zh-TW" altLang="en-US" b="1">
                <a:solidFill>
                  <a:srgbClr val="000000"/>
                </a:solidFill>
              </a:rPr>
              <a:t>學習</a:t>
            </a:r>
            <a:r>
              <a:rPr lang="en-US" altLang="zh-TW" b="1">
                <a:solidFill>
                  <a:srgbClr val="000000"/>
                </a:solidFill>
              </a:rPr>
              <a:t>)</a:t>
            </a:r>
          </a:p>
          <a:p>
            <a:pPr marL="0" indent="0" algn="l"/>
            <a:r>
              <a:rPr lang="zh-TW" altLang="en-US">
                <a:solidFill>
                  <a:srgbClr val="000000"/>
                </a:solidFill>
              </a:rPr>
              <a:t>每個進入開關的畫面都會檢查是否有新的資訊以學習。它會藉由檢查框架的來源 </a:t>
            </a:r>
            <a:r>
              <a:rPr lang="en-US" altLang="zh-TW">
                <a:solidFill>
                  <a:srgbClr val="000000"/>
                </a:solidFill>
              </a:rPr>
              <a:t>MAC </a:t>
            </a:r>
            <a:r>
              <a:rPr lang="zh-TW" altLang="en-US">
                <a:solidFill>
                  <a:srgbClr val="000000"/>
                </a:solidFill>
              </a:rPr>
              <a:t>位址，以及框架進入交換器的連接埠號碼來達成此目的。如果來源 </a:t>
            </a:r>
            <a:r>
              <a:rPr lang="en-US" altLang="zh-TW">
                <a:solidFill>
                  <a:srgbClr val="000000"/>
                </a:solidFill>
              </a:rPr>
              <a:t>MAC </a:t>
            </a:r>
            <a:r>
              <a:rPr lang="zh-TW" altLang="en-US">
                <a:solidFill>
                  <a:srgbClr val="000000"/>
                </a:solidFill>
              </a:rPr>
              <a:t>位址不存在，則會將其與傳入連接埠號碼一起新增至表格中。如果來源 </a:t>
            </a:r>
            <a:r>
              <a:rPr lang="en-US" altLang="zh-TW">
                <a:solidFill>
                  <a:srgbClr val="000000"/>
                </a:solidFill>
              </a:rPr>
              <a:t>MAC </a:t>
            </a:r>
            <a:r>
              <a:rPr lang="zh-TW" altLang="en-US">
                <a:solidFill>
                  <a:srgbClr val="000000"/>
                </a:solidFill>
              </a:rPr>
              <a:t>位址確實存在，參數會更新該項目的重新整理計時器。根據預設，大部分的乙太網路交換器會在表格中保留一個項目 </a:t>
            </a:r>
            <a:r>
              <a:rPr lang="en-US" altLang="zh-TW">
                <a:solidFill>
                  <a:srgbClr val="000000"/>
                </a:solidFill>
              </a:rPr>
              <a:t>5 </a:t>
            </a:r>
            <a:r>
              <a:rPr lang="zh-TW" altLang="en-US">
                <a:solidFill>
                  <a:srgbClr val="000000"/>
                </a:solidFill>
              </a:rPr>
              <a:t>分鐘。</a:t>
            </a:r>
          </a:p>
          <a:p>
            <a:pPr marL="0" indent="0" algn="l"/>
            <a:endParaRPr lang="en-US" b="1">
              <a:solidFill>
                <a:srgbClr val="000000"/>
              </a:solidFill>
            </a:endParaRPr>
          </a:p>
          <a:p>
            <a:pPr marL="0" indent="0" algn="l"/>
            <a:r>
              <a:rPr lang="zh-TW" altLang="en-US" b="1">
                <a:solidFill>
                  <a:srgbClr val="000000"/>
                </a:solidFill>
              </a:rPr>
              <a:t>注意</a:t>
            </a:r>
            <a:r>
              <a:rPr lang="zh-TW" altLang="en-US">
                <a:solidFill>
                  <a:srgbClr val="000000"/>
                </a:solidFill>
              </a:rPr>
              <a:t>：如果來源 </a:t>
            </a:r>
            <a:r>
              <a:rPr lang="en-US" altLang="zh-TW">
                <a:solidFill>
                  <a:srgbClr val="000000"/>
                </a:solidFill>
              </a:rPr>
              <a:t>MAC </a:t>
            </a:r>
            <a:r>
              <a:rPr lang="zh-TW" altLang="en-US">
                <a:solidFill>
                  <a:srgbClr val="000000"/>
                </a:solidFill>
              </a:rPr>
              <a:t>位址確實存在於表格中，但在不同的連接埠上，則參數會將其視為新項目。使用相同的 </a:t>
            </a:r>
            <a:r>
              <a:rPr lang="en-US" altLang="zh-TW">
                <a:solidFill>
                  <a:srgbClr val="000000"/>
                </a:solidFill>
              </a:rPr>
              <a:t>MAC </a:t>
            </a:r>
            <a:r>
              <a:rPr lang="zh-TW" altLang="en-US">
                <a:solidFill>
                  <a:srgbClr val="000000"/>
                </a:solidFill>
              </a:rPr>
              <a:t>位址，但使用更新的連接埠號碼取代項目。 </a:t>
            </a:r>
          </a:p>
        </p:txBody>
      </p:sp>
      <p:sp>
        <p:nvSpPr>
          <p:cNvPr id="2" name="投影片編號版面配置區 1"/>
          <p:cNvSpPr>
            <a:spLocks noGrp="1"/>
          </p:cNvSpPr>
          <p:nvPr>
            <p:ph type="sldNum" sz="quarter" idx="12"/>
          </p:nvPr>
        </p:nvSpPr>
        <p:spPr/>
        <p:txBody>
          <a:bodyPr/>
          <a:lstStyle/>
          <a:p>
            <a:fld id="{4FAB73BC-B049-4115-A692-8D63A059BFB8}" type="slidenum">
              <a:rPr lang="en-US" smtClean="0"/>
              <a:t>206</a:t>
            </a:fld>
            <a:endParaRPr lang="en-US"/>
          </a:p>
        </p:txBody>
      </p:sp>
    </p:spTree>
    <p:extLst>
      <p:ext uri="{BB962C8B-B14F-4D97-AF65-F5344CB8AC3E}">
        <p14:creationId xmlns:p14="http://schemas.microsoft.com/office/powerpoint/2010/main" val="238564655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207.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89150"/>
            <a:ext cx="8345488" cy="73183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68580" tIns="34290" rIns="68580" bIns="34290" rtlCol="0" anchor="ctr">
            <a:noAutofit/>
          </a:bodyPr>
          <a:lstStyle/>
          <a:p>
            <a:r>
              <a:rPr lang="en-US" altLang="zh-TW" sz="2700"/>
              <a:t>7.3</a:t>
            </a:r>
            <a:r>
              <a:rPr lang="en-US" altLang="zh-TW" sz="2700" smtClean="0"/>
              <a:t>MAC </a:t>
            </a:r>
            <a:r>
              <a:rPr lang="zh-TW" altLang="en-US" sz="2700"/>
              <a:t>位址表</a:t>
            </a:r>
            <a:br>
              <a:rPr lang="en-US" sz="2700"/>
            </a:br>
            <a:r>
              <a:rPr lang="zh-TW" altLang="en-US" sz="2700"/>
              <a:t>切換學習和轉寄 </a:t>
            </a:r>
            <a:r>
              <a:rPr lang="en-US" altLang="zh-TW" sz="2700"/>
              <a:t>(</a:t>
            </a:r>
            <a:r>
              <a:rPr lang="zh-TW" altLang="en-US" sz="2700"/>
              <a:t>續</a:t>
            </a:r>
            <a:r>
              <a:rPr lang="en-US" altLang="zh-TW" sz="2700"/>
              <a:t>) </a:t>
            </a:r>
          </a:p>
        </p:txBody>
      </p:sp>
      <p:sp>
        <p:nvSpPr>
          <p:cNvPr id="4" name="Content Placeholder 3">
            <a:extLst>
              <a:ext uri="{FF2B5EF4-FFF2-40B4-BE49-F238E27FC236}">
                <a16:creationId xmlns:a16="http://schemas.microsoft.com/office/drawing/2014/main" id="{1F3CA7BB-7E7C-7149-9859-4AA0DDEC8CC4}"/>
              </a:ext>
            </a:extLst>
          </p:cNvPr>
          <p:cNvSpPr>
            <a:spLocks noGrp="1"/>
          </p:cNvSpPr>
          <p:nvPr>
            <p:ph idx="1"/>
          </p:nvPr>
        </p:nvSpPr>
        <p:spPr>
          <a:xfrm>
            <a:off x="474662" y="1620987"/>
            <a:ext cx="8280057" cy="3657998"/>
          </a:xfrm>
        </p:spPr>
        <p:txBody>
          <a:bodyPr/>
          <a:lstStyle/>
          <a:p>
            <a:pPr marL="0" indent="0" algn="l"/>
            <a:r>
              <a:rPr lang="zh-TW" altLang="en-US" b="1">
                <a:solidFill>
                  <a:srgbClr val="000000"/>
                </a:solidFill>
              </a:rPr>
              <a:t>尋找目標 </a:t>
            </a:r>
            <a:r>
              <a:rPr lang="en-US" altLang="zh-TW" b="1">
                <a:solidFill>
                  <a:srgbClr val="000000"/>
                </a:solidFill>
              </a:rPr>
              <a:t>MAC </a:t>
            </a:r>
            <a:r>
              <a:rPr lang="zh-TW" altLang="en-US" b="1">
                <a:solidFill>
                  <a:srgbClr val="000000"/>
                </a:solidFill>
              </a:rPr>
              <a:t>位址 </a:t>
            </a:r>
            <a:r>
              <a:rPr lang="en-US" altLang="zh-TW" b="1">
                <a:solidFill>
                  <a:srgbClr val="000000"/>
                </a:solidFill>
              </a:rPr>
              <a:t>(</a:t>
            </a:r>
            <a:r>
              <a:rPr lang="zh-TW" altLang="en-US" b="1">
                <a:solidFill>
                  <a:srgbClr val="000000"/>
                </a:solidFill>
              </a:rPr>
              <a:t>轉寄</a:t>
            </a:r>
            <a:r>
              <a:rPr lang="en-US" altLang="zh-TW" b="1">
                <a:solidFill>
                  <a:srgbClr val="000000"/>
                </a:solidFill>
              </a:rPr>
              <a:t>)</a:t>
            </a:r>
          </a:p>
          <a:p>
            <a:pPr marL="0" indent="0" algn="l"/>
            <a:r>
              <a:rPr lang="zh-TW" altLang="en-US">
                <a:solidFill>
                  <a:srgbClr val="000000"/>
                </a:solidFill>
              </a:rPr>
              <a:t>如果目標 </a:t>
            </a:r>
            <a:r>
              <a:rPr lang="en-US" altLang="zh-TW">
                <a:solidFill>
                  <a:srgbClr val="000000"/>
                </a:solidFill>
              </a:rPr>
              <a:t>MAC </a:t>
            </a:r>
            <a:r>
              <a:rPr lang="zh-TW" altLang="en-US">
                <a:solidFill>
                  <a:srgbClr val="000000"/>
                </a:solidFill>
              </a:rPr>
              <a:t>地址是單播地址，交換機將尋找幀的目標 </a:t>
            </a:r>
            <a:r>
              <a:rPr lang="en-US" altLang="zh-TW">
                <a:solidFill>
                  <a:srgbClr val="000000"/>
                </a:solidFill>
              </a:rPr>
              <a:t>MAC </a:t>
            </a:r>
            <a:r>
              <a:rPr lang="zh-TW" altLang="en-US">
                <a:solidFill>
                  <a:srgbClr val="000000"/>
                </a:solidFill>
              </a:rPr>
              <a:t>地址和其 </a:t>
            </a:r>
            <a:r>
              <a:rPr lang="en-US" altLang="zh-TW">
                <a:solidFill>
                  <a:srgbClr val="000000"/>
                </a:solidFill>
              </a:rPr>
              <a:t>MAC </a:t>
            </a:r>
            <a:r>
              <a:rPr lang="zh-TW" altLang="en-US">
                <a:solidFill>
                  <a:srgbClr val="000000"/>
                </a:solidFill>
              </a:rPr>
              <a:t>地址表中的條目之間的匹配。如果目標 </a:t>
            </a:r>
            <a:r>
              <a:rPr lang="en-US" altLang="zh-TW">
                <a:solidFill>
                  <a:srgbClr val="000000"/>
                </a:solidFill>
              </a:rPr>
              <a:t>MAC </a:t>
            </a:r>
            <a:r>
              <a:rPr lang="zh-TW" altLang="en-US">
                <a:solidFill>
                  <a:srgbClr val="000000"/>
                </a:solidFill>
              </a:rPr>
              <a:t>位址在資料表中，它會將框架轉送出指定的連接埠。如果目標 </a:t>
            </a:r>
            <a:r>
              <a:rPr lang="en-US" altLang="zh-TW">
                <a:solidFill>
                  <a:srgbClr val="000000"/>
                </a:solidFill>
              </a:rPr>
              <a:t>MAC </a:t>
            </a:r>
            <a:r>
              <a:rPr lang="zh-TW" altLang="en-US">
                <a:solidFill>
                  <a:srgbClr val="000000"/>
                </a:solidFill>
              </a:rPr>
              <a:t>位址不在資料表中，交換器會將框架轉送出除傳入連接埠以外的所有連接埠。這稱為未知單播。</a:t>
            </a:r>
          </a:p>
          <a:p>
            <a:pPr marL="0" indent="0" algn="l"/>
            <a:endParaRPr lang="en-US" b="1">
              <a:solidFill>
                <a:srgbClr val="000000"/>
              </a:solidFill>
            </a:endParaRPr>
          </a:p>
          <a:p>
            <a:pPr marL="0" indent="0" algn="l"/>
            <a:r>
              <a:rPr lang="zh-TW" altLang="en-US" b="1">
                <a:solidFill>
                  <a:srgbClr val="000000"/>
                </a:solidFill>
              </a:rPr>
              <a:t>注意</a:t>
            </a:r>
            <a:r>
              <a:rPr lang="zh-TW" altLang="en-US">
                <a:solidFill>
                  <a:srgbClr val="000000"/>
                </a:solidFill>
              </a:rPr>
              <a:t>：如果目標 </a:t>
            </a:r>
            <a:r>
              <a:rPr lang="en-US" altLang="zh-TW">
                <a:solidFill>
                  <a:srgbClr val="000000"/>
                </a:solidFill>
              </a:rPr>
              <a:t>MAC </a:t>
            </a:r>
            <a:r>
              <a:rPr lang="zh-TW" altLang="en-US">
                <a:solidFill>
                  <a:srgbClr val="000000"/>
                </a:solidFill>
              </a:rPr>
              <a:t>地址是廣播或多播，框架也被淹沒了除了傳入端口的所有端口。 </a:t>
            </a:r>
          </a:p>
        </p:txBody>
      </p:sp>
      <p:sp>
        <p:nvSpPr>
          <p:cNvPr id="2" name="投影片編號版面配置區 1"/>
          <p:cNvSpPr>
            <a:spLocks noGrp="1"/>
          </p:cNvSpPr>
          <p:nvPr>
            <p:ph type="sldNum" sz="quarter" idx="12"/>
          </p:nvPr>
        </p:nvSpPr>
        <p:spPr/>
        <p:txBody>
          <a:bodyPr/>
          <a:lstStyle/>
          <a:p>
            <a:fld id="{4FAB73BC-B049-4115-A692-8D63A059BFB8}" type="slidenum">
              <a:rPr lang="en-US" smtClean="0"/>
              <a:t>207</a:t>
            </a:fld>
            <a:endParaRPr lang="en-US"/>
          </a:p>
        </p:txBody>
      </p:sp>
    </p:spTree>
    <p:extLst>
      <p:ext uri="{BB962C8B-B14F-4D97-AF65-F5344CB8AC3E}">
        <p14:creationId xmlns:p14="http://schemas.microsoft.com/office/powerpoint/2010/main" val="107962501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208.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89150"/>
            <a:ext cx="8345488" cy="73183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68580" tIns="34290" rIns="68580" bIns="34290" rtlCol="0" anchor="ctr">
            <a:noAutofit/>
          </a:bodyPr>
          <a:lstStyle/>
          <a:p>
            <a:r>
              <a:rPr lang="en-US" altLang="zh-TW" sz="2700"/>
              <a:t>7.3</a:t>
            </a:r>
            <a:r>
              <a:rPr lang="en-US" altLang="zh-TW" sz="2700" smtClean="0"/>
              <a:t>MAC </a:t>
            </a:r>
            <a:r>
              <a:rPr lang="zh-TW" altLang="en-US" sz="2700"/>
              <a:t>位址資料表</a:t>
            </a:r>
            <a:br>
              <a:rPr lang="en-US" sz="2700"/>
            </a:br>
            <a:r>
              <a:rPr lang="zh-TW" altLang="en-US" sz="2700"/>
              <a:t>篩選框架</a:t>
            </a:r>
          </a:p>
        </p:txBody>
      </p:sp>
      <p:sp>
        <p:nvSpPr>
          <p:cNvPr id="4" name="Content Placeholder 3">
            <a:extLst>
              <a:ext uri="{FF2B5EF4-FFF2-40B4-BE49-F238E27FC236}">
                <a16:creationId xmlns:a16="http://schemas.microsoft.com/office/drawing/2014/main" id="{1F3CA7BB-7E7C-7149-9859-4AA0DDEC8CC4}"/>
              </a:ext>
            </a:extLst>
          </p:cNvPr>
          <p:cNvSpPr>
            <a:spLocks noGrp="1"/>
          </p:cNvSpPr>
          <p:nvPr>
            <p:ph idx="1"/>
          </p:nvPr>
        </p:nvSpPr>
        <p:spPr>
          <a:xfrm>
            <a:off x="474662" y="1620987"/>
            <a:ext cx="8280057" cy="1180567"/>
          </a:xfrm>
        </p:spPr>
        <p:txBody>
          <a:bodyPr/>
          <a:lstStyle/>
          <a:p>
            <a:pPr marL="0" indent="0" algn="l"/>
            <a:r>
              <a:rPr lang="zh-TW" altLang="en-US">
                <a:solidFill>
                  <a:srgbClr val="000000"/>
                </a:solidFill>
              </a:rPr>
              <a:t>作為交換機接收來自不同設備的幀，它能夠通過檢查每個幀的源 </a:t>
            </a:r>
            <a:r>
              <a:rPr lang="en-US" altLang="zh-TW">
                <a:solidFill>
                  <a:srgbClr val="000000"/>
                </a:solidFill>
              </a:rPr>
              <a:t>MAC </a:t>
            </a:r>
            <a:r>
              <a:rPr lang="zh-TW" altLang="en-US">
                <a:solidFill>
                  <a:srgbClr val="000000"/>
                </a:solidFill>
              </a:rPr>
              <a:t>地址填充其 </a:t>
            </a:r>
            <a:r>
              <a:rPr lang="en-US" altLang="zh-TW">
                <a:solidFill>
                  <a:srgbClr val="000000"/>
                </a:solidFill>
              </a:rPr>
              <a:t>MAC </a:t>
            </a:r>
            <a:r>
              <a:rPr lang="zh-TW" altLang="en-US">
                <a:solidFill>
                  <a:srgbClr val="000000"/>
                </a:solidFill>
              </a:rPr>
              <a:t>地址表。當交換器的 </a:t>
            </a:r>
            <a:r>
              <a:rPr lang="en-US" altLang="zh-TW">
                <a:solidFill>
                  <a:srgbClr val="000000"/>
                </a:solidFill>
              </a:rPr>
              <a:t>MAC </a:t>
            </a:r>
            <a:r>
              <a:rPr lang="zh-TW" altLang="en-US">
                <a:solidFill>
                  <a:srgbClr val="000000"/>
                </a:solidFill>
              </a:rPr>
              <a:t>位址表包含目標 </a:t>
            </a:r>
            <a:r>
              <a:rPr lang="en-US" altLang="zh-TW">
                <a:solidFill>
                  <a:srgbClr val="000000"/>
                </a:solidFill>
              </a:rPr>
              <a:t>MAC </a:t>
            </a:r>
            <a:r>
              <a:rPr lang="zh-TW" altLang="en-US">
                <a:solidFill>
                  <a:srgbClr val="000000"/>
                </a:solidFill>
              </a:rPr>
              <a:t>位址時，它可以篩選框架並轉送單一連接埠。</a:t>
            </a:r>
          </a:p>
        </p:txBody>
      </p:sp>
      <p:pic>
        <p:nvPicPr>
          <p:cNvPr id="5" name="Picture 4">
            <a:extLst>
              <a:ext uri="{FF2B5EF4-FFF2-40B4-BE49-F238E27FC236}">
                <a16:creationId xmlns:a16="http://schemas.microsoft.com/office/drawing/2014/main" id="{449A7AB3-F150-504C-93AA-B753EDE0AF2D}"/>
              </a:ext>
            </a:extLst>
          </p:cNvPr>
          <p:cNvPicPr>
            <a:picLocks noChangeAspect="1"/>
          </p:cNvPicPr>
          <p:nvPr/>
        </p:nvPicPr>
        <p:blipFill>
          <a:blip r:embed="rId3"/>
          <a:stretch>
            <a:fillRect/>
          </a:stretch>
        </p:blipFill>
        <p:spPr>
          <a:xfrm>
            <a:off x="1992006" y="2801554"/>
            <a:ext cx="4361477" cy="2808405"/>
          </a:xfrm>
          <a:prstGeom prst="rect">
            <a:avLst/>
          </a:prstGeom>
        </p:spPr>
      </p:pic>
      <p:sp>
        <p:nvSpPr>
          <p:cNvPr id="2" name="投影片編號版面配置區 1"/>
          <p:cNvSpPr>
            <a:spLocks noGrp="1"/>
          </p:cNvSpPr>
          <p:nvPr>
            <p:ph type="sldNum" sz="quarter" idx="12"/>
          </p:nvPr>
        </p:nvSpPr>
        <p:spPr/>
        <p:txBody>
          <a:bodyPr/>
          <a:lstStyle/>
          <a:p>
            <a:fld id="{4FAB73BC-B049-4115-A692-8D63A059BFB8}" type="slidenum">
              <a:rPr lang="en-US" smtClean="0"/>
              <a:t>208</a:t>
            </a:fld>
            <a:endParaRPr lang="en-US"/>
          </a:p>
        </p:txBody>
      </p:sp>
    </p:spTree>
    <p:extLst>
      <p:ext uri="{BB962C8B-B14F-4D97-AF65-F5344CB8AC3E}">
        <p14:creationId xmlns:p14="http://schemas.microsoft.com/office/powerpoint/2010/main" val="31755727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209.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108100"/>
            <a:ext cx="8345488" cy="73183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68580" tIns="34290" rIns="68580" bIns="34290" rtlCol="0" anchor="ctr">
            <a:noAutofit/>
          </a:bodyPr>
          <a:lstStyle/>
          <a:p>
            <a:r>
              <a:rPr lang="en-US" altLang="zh-TW" sz="3600" smtClean="0"/>
              <a:t>7.4</a:t>
            </a:r>
            <a:r>
              <a:rPr lang="zh-TW" altLang="en-US" sz="3600" smtClean="0"/>
              <a:t>訊</a:t>
            </a:r>
            <a:r>
              <a:rPr lang="zh-TW" altLang="en-US" sz="3600"/>
              <a:t>框轉發方式</a:t>
            </a:r>
          </a:p>
        </p:txBody>
      </p:sp>
      <p:sp>
        <p:nvSpPr>
          <p:cNvPr id="4" name="Content Placeholder 3">
            <a:extLst>
              <a:ext uri="{FF2B5EF4-FFF2-40B4-BE49-F238E27FC236}">
                <a16:creationId xmlns:a16="http://schemas.microsoft.com/office/drawing/2014/main" id="{1F3CA7BB-7E7C-7149-9859-4AA0DDEC8CC4}"/>
              </a:ext>
            </a:extLst>
          </p:cNvPr>
          <p:cNvSpPr>
            <a:spLocks noGrp="1"/>
          </p:cNvSpPr>
          <p:nvPr>
            <p:ph idx="1"/>
          </p:nvPr>
        </p:nvSpPr>
        <p:spPr>
          <a:xfrm>
            <a:off x="231007" y="1620987"/>
            <a:ext cx="8787866" cy="3657998"/>
          </a:xfrm>
        </p:spPr>
        <p:txBody>
          <a:bodyPr/>
          <a:lstStyle/>
          <a:p>
            <a:pPr marL="0" indent="0" algn="l"/>
            <a:r>
              <a:rPr lang="zh-TW" altLang="en-US">
                <a:solidFill>
                  <a:srgbClr val="000000"/>
                </a:solidFill>
              </a:rPr>
              <a:t>交換器使用下列其中一種轉送方法來轉發訊框：</a:t>
            </a:r>
          </a:p>
          <a:p>
            <a:pPr marL="285743" indent="-285743" algn="l">
              <a:buFont typeface="Arial" panose="020b0604020202020204" pitchFamily="34" charset="0"/>
              <a:buChar char="•"/>
            </a:pPr>
            <a:r>
              <a:rPr lang="en-US" altLang="zh-TW" b="1">
                <a:solidFill>
                  <a:srgbClr val="000000"/>
                </a:solidFill>
              </a:rPr>
              <a:t>Store-and-forward Switch</a:t>
            </a:r>
            <a:r>
              <a:rPr lang="zh-TW" altLang="en-US">
                <a:solidFill>
                  <a:srgbClr val="000000"/>
                </a:solidFill>
              </a:rPr>
              <a:t>此框架轉發方法接收整個框架並計算 </a:t>
            </a:r>
            <a:r>
              <a:rPr lang="en-US" altLang="zh-TW">
                <a:solidFill>
                  <a:srgbClr val="000000"/>
                </a:solidFill>
              </a:rPr>
              <a:t>CRC</a:t>
            </a:r>
            <a:r>
              <a:rPr lang="zh-TW" altLang="en-US">
                <a:solidFill>
                  <a:srgbClr val="000000"/>
                </a:solidFill>
              </a:rPr>
              <a:t>。如果 </a:t>
            </a:r>
            <a:r>
              <a:rPr lang="en-US" altLang="zh-TW">
                <a:solidFill>
                  <a:srgbClr val="000000"/>
                </a:solidFill>
              </a:rPr>
              <a:t>CRC </a:t>
            </a:r>
            <a:r>
              <a:rPr lang="zh-TW" altLang="en-US">
                <a:solidFill>
                  <a:srgbClr val="000000"/>
                </a:solidFill>
              </a:rPr>
              <a:t>和幀長度有效，則交換機查找目的地址，目的地址決定了外發介面。然後框架轉發出正確的端口。 </a:t>
            </a:r>
          </a:p>
          <a:p>
            <a:pPr marL="285743" indent="-285743" algn="l">
              <a:buFont typeface="Arial" panose="020b0604020202020204" pitchFamily="34" charset="0"/>
              <a:buChar char="•"/>
            </a:pPr>
            <a:r>
              <a:rPr lang="en-US" altLang="zh-TW">
                <a:solidFill>
                  <a:srgbClr val="000000"/>
                </a:solidFill>
              </a:rPr>
              <a:t>Cut-through Switching </a:t>
            </a:r>
            <a:r>
              <a:rPr lang="zh-TW" altLang="en-US">
                <a:solidFill>
                  <a:srgbClr val="000000"/>
                </a:solidFill>
              </a:rPr>
              <a:t>方式交換機在收到訊框的全部內容之前即開始轉送訊框的截穿式交換方法。至少必須讀取框架的目的地位址，才能轉送框架。</a:t>
            </a:r>
            <a:endParaRPr lang="en-US">
              <a:solidFill>
                <a:srgbClr val="000000"/>
              </a:solidFill>
            </a:endParaRPr>
          </a:p>
        </p:txBody>
      </p:sp>
      <p:sp>
        <p:nvSpPr>
          <p:cNvPr id="2" name="投影片編號版面配置區 1"/>
          <p:cNvSpPr>
            <a:spLocks noGrp="1"/>
          </p:cNvSpPr>
          <p:nvPr>
            <p:ph type="sldNum" sz="quarter" idx="12"/>
          </p:nvPr>
        </p:nvSpPr>
        <p:spPr/>
        <p:txBody>
          <a:bodyPr/>
          <a:lstStyle/>
          <a:p>
            <a:fld id="{4FAB73BC-B049-4115-A692-8D63A059BFB8}" type="slidenum">
              <a:rPr lang="en-US" smtClean="0"/>
              <a:t>209</a:t>
            </a:fld>
            <a:endParaRPr lang="en-US"/>
          </a:p>
        </p:txBody>
      </p:sp>
    </p:spTree>
    <p:extLst>
      <p:ext uri="{BB962C8B-B14F-4D97-AF65-F5344CB8AC3E}">
        <p14:creationId xmlns:p14="http://schemas.microsoft.com/office/powerpoint/2010/main" val="37483618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21.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3314" name="Title 1"/>
          <p:cNvSpPr>
            <a:spLocks noGrp="1"/>
          </p:cNvSpPr>
          <p:nvPr>
            <p:ph type="title"/>
          </p:nvPr>
        </p:nvSpPr>
        <p:spPr>
          <a:xfrm>
            <a:off x="87550" y="898643"/>
            <a:ext cx="4301570" cy="757551"/>
          </a:xfrm>
        </p:spPr>
        <p:txBody>
          <a:bodyPr>
            <a:noAutofit/>
          </a:bodyPr>
          <a:lstStyle/>
          <a:p>
            <a:r>
              <a:rPr lang="en-US" altLang="zh-TW" sz="3000"/>
              <a:t>1.5 </a:t>
            </a:r>
            <a:r>
              <a:rPr lang="zh-TW" altLang="en-US" sz="3000"/>
              <a:t>網路連線</a:t>
            </a:r>
            <a:r>
              <a:rPr lang="en-US" altLang="zh-TW" sz="3000"/>
              <a:t>-</a:t>
            </a:r>
            <a:r>
              <a:rPr lang="zh-TW" altLang="en-US" sz="3000" smtClean="0"/>
              <a:t>匯集</a:t>
            </a:r>
            <a:r>
              <a:rPr lang="zh-TW" altLang="en-US" sz="3000"/>
              <a:t>網路</a:t>
            </a:r>
          </a:p>
        </p:txBody>
      </p:sp>
      <p:sp>
        <p:nvSpPr>
          <p:cNvPr id="13315" name="Content Placeholder 2"/>
          <p:cNvSpPr>
            <a:spLocks noGrp="1"/>
          </p:cNvSpPr>
          <p:nvPr>
            <p:ph idx="1"/>
          </p:nvPr>
        </p:nvSpPr>
        <p:spPr>
          <a:xfrm>
            <a:off x="87550" y="1926378"/>
            <a:ext cx="3871387" cy="2619624"/>
          </a:xfrm>
        </p:spPr>
        <p:txBody>
          <a:bodyPr>
            <a:noAutofit/>
          </a:bodyPr>
          <a:lstStyle/>
          <a:p>
            <a:pPr marL="0" indent="0">
              <a:buNone/>
            </a:pPr>
            <a:r>
              <a:rPr lang="zh-TW" altLang="en-US" sz="2600"/>
              <a:t>在整合網路之前，組織會分別接收電話、影片和資料的接線。這些網路中的每一個都會使用不同的技術來攜帶信號。 </a:t>
            </a:r>
          </a:p>
          <a:p>
            <a:pPr marL="0" indent="0">
              <a:buNone/>
            </a:pPr>
            <a:r>
              <a:rPr lang="zh-TW" altLang="en-US" sz="2600"/>
              <a:t>每一項技術都會使用不同的規則和標準。</a:t>
            </a:r>
          </a:p>
        </p:txBody>
      </p:sp>
      <p:pic>
        <p:nvPicPr>
          <p:cNvPr id="5" name="Picture 4"/>
          <p:cNvPicPr>
            <a:picLocks noChangeAspect="1"/>
          </p:cNvPicPr>
          <p:nvPr/>
        </p:nvPicPr>
        <p:blipFill>
          <a:blip r:embed="rId3"/>
          <a:stretch>
            <a:fillRect/>
          </a:stretch>
        </p:blipFill>
        <p:spPr>
          <a:xfrm>
            <a:off x="3958936" y="1656195"/>
            <a:ext cx="4808118" cy="3159992"/>
          </a:xfrm>
          <a:prstGeom prst="rect">
            <a:avLst/>
          </a:prstGeom>
        </p:spPr>
      </p:pic>
      <p:sp>
        <p:nvSpPr>
          <p:cNvPr id="2" name="投影片編號版面配置區 1"/>
          <p:cNvSpPr>
            <a:spLocks noGrp="1"/>
          </p:cNvSpPr>
          <p:nvPr>
            <p:ph type="sldNum" sz="quarter" idx="4"/>
          </p:nvPr>
        </p:nvSpPr>
        <p:spPr/>
        <p:txBody>
          <a:bodyPr/>
          <a:lstStyle/>
          <a:p>
            <a:pPr defTabSz="385754">
              <a:defRPr/>
            </a:pPr>
            <a:fld id="{2F5CCB13-0A32-4557-88E9-079F0C330695}" type="slidenum">
              <a:rPr lang="en-US" kern="0" smtClean="0">
                <a:solidFill>
                  <a:srgbClr val="595959"/>
                </a:solidFill>
              </a:rPr>
              <a:pPr defTabSz="385754">
                <a:defRPr/>
              </a:pPr>
              <a:t>21</a:t>
            </a:fld>
            <a:endParaRPr lang="en-US" kern="0">
              <a:solidFill>
                <a:srgbClr val="595959"/>
              </a:solidFill>
            </a:endParaRPr>
          </a:p>
        </p:txBody>
      </p:sp>
    </p:spTree>
    <p:custDataLst>
      <p:tags r:id="rId4"/>
    </p:custDataLst>
    <p:extLst>
      <p:ext uri="{BB962C8B-B14F-4D97-AF65-F5344CB8AC3E}">
        <p14:creationId xmlns:p14="http://schemas.microsoft.com/office/powerpoint/2010/main" val="1792344490"/>
      </p:ext>
    </p:extLst>
  </p:cSld>
  <p:clrMapOvr>
    <a:masterClrMapping/>
  </p:clrMapOvr>
  <p:transition spd="slow">
    <p:wipe/>
  </p:transition>
  <p:timing/>
</p:sld>
</file>

<file path=ppt/slides/slide210.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403375"/>
            <a:ext cx="8345488" cy="73183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68580" tIns="34290" rIns="68580" bIns="34290" rtlCol="0" anchor="ctr">
            <a:noAutofit/>
          </a:bodyPr>
          <a:lstStyle/>
          <a:p>
            <a:r>
              <a:rPr lang="en-US" altLang="zh-TW" sz="3600"/>
              <a:t>7.4</a:t>
            </a:r>
            <a:r>
              <a:rPr lang="zh-TW" altLang="en-US" sz="3600"/>
              <a:t>訊框轉發</a:t>
            </a:r>
            <a:r>
              <a:rPr lang="zh-TW" altLang="en-US" sz="3600" smtClean="0"/>
              <a:t>方式</a:t>
            </a:r>
            <a:br>
              <a:rPr lang="en-US" altLang="zh-TW" sz="3600" smtClean="0"/>
            </a:br>
            <a:r>
              <a:rPr lang="zh-TW" altLang="en-US" sz="3600" smtClean="0"/>
              <a:t>  </a:t>
            </a:r>
            <a:r>
              <a:rPr lang="en-US" altLang="zh-TW" sz="3600"/>
              <a:t>Store-and-forward Switch</a:t>
            </a:r>
            <a:endParaRPr lang="zh-TW" altLang="en-US" sz="3600"/>
          </a:p>
        </p:txBody>
      </p:sp>
      <p:sp>
        <p:nvSpPr>
          <p:cNvPr id="4" name="Content Placeholder 3">
            <a:extLst>
              <a:ext uri="{FF2B5EF4-FFF2-40B4-BE49-F238E27FC236}">
                <a16:creationId xmlns:a16="http://schemas.microsoft.com/office/drawing/2014/main" id="{1F3CA7BB-7E7C-7149-9859-4AA0DDEC8CC4}"/>
              </a:ext>
            </a:extLst>
          </p:cNvPr>
          <p:cNvSpPr>
            <a:spLocks noGrp="1"/>
          </p:cNvSpPr>
          <p:nvPr>
            <p:ph idx="1"/>
          </p:nvPr>
        </p:nvSpPr>
        <p:spPr>
          <a:xfrm>
            <a:off x="231007" y="1620987"/>
            <a:ext cx="7802651" cy="3657998"/>
          </a:xfrm>
        </p:spPr>
        <p:txBody>
          <a:bodyPr/>
          <a:lstStyle/>
          <a:p>
            <a:pPr marL="285743" indent="-285743" algn="l">
              <a:buFont typeface="Arial" panose="020b0604020202020204" pitchFamily="34" charset="0"/>
              <a:buChar char="•"/>
            </a:pPr>
            <a:r>
              <a:rPr lang="en-US" altLang="zh-TW" sz="2400" b="1">
                <a:solidFill>
                  <a:srgbClr val="000000"/>
                </a:solidFill>
              </a:rPr>
              <a:t>Store-and-forward Switch</a:t>
            </a:r>
            <a:r>
              <a:rPr lang="zh-TW" altLang="en-US" sz="2400">
                <a:solidFill>
                  <a:srgbClr val="000000"/>
                </a:solidFill>
              </a:rPr>
              <a:t>的一大優點是，它會在傳播框架之前判斷框架是否有錯誤。在框架中偵測到錯誤時，開關會捨棄框架。捨棄含有錯誤的影格可減少損毀資料所耗用的頻寬量。 </a:t>
            </a:r>
          </a:p>
          <a:p>
            <a:pPr marL="285743" indent="-285743" algn="l">
              <a:buFont typeface="Arial" panose="020b0604020202020204" pitchFamily="34" charset="0"/>
              <a:buChar char="•"/>
            </a:pPr>
            <a:r>
              <a:rPr lang="zh-TW" altLang="en-US" sz="2400">
                <a:solidFill>
                  <a:srgbClr val="000000"/>
                </a:solidFill>
              </a:rPr>
              <a:t>需要在匯集網路上進行服務品質 </a:t>
            </a:r>
            <a:r>
              <a:rPr lang="en-US" altLang="zh-TW" sz="2400">
                <a:solidFill>
                  <a:srgbClr val="000000"/>
                </a:solidFill>
              </a:rPr>
              <a:t>(QoS) </a:t>
            </a:r>
            <a:r>
              <a:rPr lang="zh-TW" altLang="en-US" sz="2400">
                <a:solidFill>
                  <a:srgbClr val="000000"/>
                </a:solidFill>
              </a:rPr>
              <a:t>分析，需要</a:t>
            </a:r>
            <a:r>
              <a:rPr lang="en-US" altLang="zh-TW" sz="2400" b="1">
                <a:solidFill>
                  <a:srgbClr val="000000"/>
                </a:solidFill>
              </a:rPr>
              <a:t>Store-and-forward Switch</a:t>
            </a:r>
            <a:r>
              <a:rPr lang="zh-TW" altLang="en-US" sz="2400">
                <a:solidFill>
                  <a:srgbClr val="000000"/>
                </a:solidFill>
              </a:rPr>
              <a:t>，以進行流量優先順序的框架分類。例如，透過 </a:t>
            </a:r>
            <a:r>
              <a:rPr lang="en-US" altLang="zh-TW" sz="2400">
                <a:solidFill>
                  <a:srgbClr val="000000"/>
                </a:solidFill>
              </a:rPr>
              <a:t>IP (VoIP) </a:t>
            </a:r>
            <a:r>
              <a:rPr lang="zh-TW" altLang="en-US" sz="2400">
                <a:solidFill>
                  <a:srgbClr val="000000"/>
                </a:solidFill>
              </a:rPr>
              <a:t>資料流的語音必須優先於網頁瀏覽流量。</a:t>
            </a:r>
          </a:p>
          <a:p>
            <a:pPr marL="285743" indent="-285743" algn="l">
              <a:buFont typeface="Arial" panose="020b0604020202020204" pitchFamily="34" charset="0"/>
              <a:buChar char="•"/>
            </a:pPr>
            <a:endParaRPr lang="en-US" sz="1400">
              <a:solidFill>
                <a:srgbClr val="000000"/>
              </a:solidFill>
            </a:endParaRPr>
          </a:p>
        </p:txBody>
      </p:sp>
      <p:sp>
        <p:nvSpPr>
          <p:cNvPr id="2" name="投影片編號版面配置區 1"/>
          <p:cNvSpPr>
            <a:spLocks noGrp="1"/>
          </p:cNvSpPr>
          <p:nvPr>
            <p:ph type="sldNum" sz="quarter" idx="12"/>
          </p:nvPr>
        </p:nvSpPr>
        <p:spPr/>
        <p:txBody>
          <a:bodyPr/>
          <a:lstStyle/>
          <a:p>
            <a:fld id="{4FAB73BC-B049-4115-A692-8D63A059BFB8}" type="slidenum">
              <a:rPr lang="en-US" smtClean="0"/>
              <a:t>210</a:t>
            </a:fld>
            <a:endParaRPr lang="en-US"/>
          </a:p>
        </p:txBody>
      </p:sp>
    </p:spTree>
    <p:extLst>
      <p:ext uri="{BB962C8B-B14F-4D97-AF65-F5344CB8AC3E}">
        <p14:creationId xmlns:p14="http://schemas.microsoft.com/office/powerpoint/2010/main" val="531452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211.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514350"/>
            <a:ext cx="8345488" cy="110663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68580" tIns="34290" rIns="68580" bIns="34290" rtlCol="0" anchor="ctr">
            <a:noAutofit/>
          </a:bodyPr>
          <a:lstStyle/>
          <a:p>
            <a:r>
              <a:rPr lang="en-US" altLang="zh-TW" sz="3600"/>
              <a:t>7.4</a:t>
            </a:r>
            <a:r>
              <a:rPr lang="zh-TW" altLang="en-US" sz="3600"/>
              <a:t>訊框轉發方式</a:t>
            </a:r>
            <a:br>
              <a:rPr lang="en-US" altLang="zh-TW" sz="3600"/>
            </a:br>
            <a:r>
              <a:rPr lang="zh-TW" altLang="en-US" sz="3600" smtClean="0"/>
              <a:t>  </a:t>
            </a:r>
            <a:r>
              <a:rPr lang="en-US" altLang="zh-TW" sz="3600" smtClean="0"/>
              <a:t>Cut-through </a:t>
            </a:r>
            <a:r>
              <a:rPr lang="en-US" altLang="zh-TW" sz="3600"/>
              <a:t>Switching</a:t>
            </a:r>
            <a:endParaRPr lang="zh-TW" altLang="en-US" sz="3600"/>
          </a:p>
        </p:txBody>
      </p:sp>
      <p:sp>
        <p:nvSpPr>
          <p:cNvPr id="4" name="Content Placeholder 3">
            <a:extLst>
              <a:ext uri="{FF2B5EF4-FFF2-40B4-BE49-F238E27FC236}">
                <a16:creationId xmlns:a16="http://schemas.microsoft.com/office/drawing/2014/main" id="{1F3CA7BB-7E7C-7149-9859-4AA0DDEC8CC4}"/>
              </a:ext>
            </a:extLst>
          </p:cNvPr>
          <p:cNvSpPr>
            <a:spLocks noGrp="1"/>
          </p:cNvSpPr>
          <p:nvPr>
            <p:ph idx="1"/>
          </p:nvPr>
        </p:nvSpPr>
        <p:spPr>
          <a:xfrm>
            <a:off x="474662" y="1620987"/>
            <a:ext cx="8280057" cy="3657998"/>
          </a:xfrm>
        </p:spPr>
        <p:txBody>
          <a:bodyPr/>
          <a:lstStyle/>
          <a:p>
            <a:pPr marL="0" indent="0" algn="l"/>
            <a:r>
              <a:rPr lang="en-US" altLang="zh-TW">
                <a:solidFill>
                  <a:srgbClr val="000000"/>
                </a:solidFill>
              </a:rPr>
              <a:t>Cut-through Switching </a:t>
            </a:r>
            <a:r>
              <a:rPr lang="zh-TW" altLang="en-US">
                <a:solidFill>
                  <a:srgbClr val="000000"/>
                </a:solidFill>
              </a:rPr>
              <a:t>，即使傳輸未完成，該開關在接收到資料作用立即。交換器緩衝區只有足夠的框架讀取目的地 </a:t>
            </a:r>
            <a:r>
              <a:rPr lang="en-US" altLang="zh-TW">
                <a:solidFill>
                  <a:srgbClr val="000000"/>
                </a:solidFill>
              </a:rPr>
              <a:t>MAC </a:t>
            </a:r>
            <a:r>
              <a:rPr lang="zh-TW" altLang="en-US">
                <a:solidFill>
                  <a:srgbClr val="000000"/>
                </a:solidFill>
              </a:rPr>
              <a:t>位址，以便它可以決定它應該轉送出資料的連接埠。開關不會在框架上執行任何錯誤檢查。</a:t>
            </a:r>
          </a:p>
          <a:p>
            <a:pPr marL="0" indent="0" algn="l"/>
            <a:r>
              <a:rPr lang="zh-TW" altLang="en-US">
                <a:solidFill>
                  <a:srgbClr val="000000"/>
                </a:solidFill>
              </a:rPr>
              <a:t>直通切換有兩種變體：</a:t>
            </a:r>
          </a:p>
          <a:p>
            <a:pPr lvl="1" rtl="0">
              <a:buFont typeface="Arial" panose="020b0604020202020204" pitchFamily="34" charset="0"/>
              <a:buChar char="•"/>
            </a:pPr>
            <a:r>
              <a:rPr lang="en-US" altLang="zh-TW" sz="2000" b="1">
                <a:solidFill>
                  <a:srgbClr val="000000"/>
                </a:solidFill>
              </a:rPr>
              <a:t>Fast-forward Switching</a:t>
            </a:r>
            <a:r>
              <a:rPr lang="zh-TW" altLang="en-US" sz="2000" b="1">
                <a:solidFill>
                  <a:srgbClr val="000000"/>
                </a:solidFill>
              </a:rPr>
              <a:t>讀取目的地位址後立即轉送封包，以</a:t>
            </a:r>
            <a:r>
              <a:rPr lang="zh-TW" altLang="en-US" sz="2000">
                <a:solidFill>
                  <a:srgbClr val="000000"/>
                </a:solidFill>
              </a:rPr>
              <a:t> 提供最低等級的延遲。由於快轉切換會在收到整個封包之前開始轉送，因此有時候封包會轉送錯誤。目的地 </a:t>
            </a:r>
            <a:r>
              <a:rPr lang="en-US" altLang="zh-TW" sz="2000">
                <a:solidFill>
                  <a:srgbClr val="000000"/>
                </a:solidFill>
              </a:rPr>
              <a:t>NIC </a:t>
            </a:r>
            <a:r>
              <a:rPr lang="zh-TW" altLang="en-US" sz="2000">
                <a:solidFill>
                  <a:srgbClr val="000000"/>
                </a:solidFill>
              </a:rPr>
              <a:t>會在收到錯誤的封包時丟棄。快進切換是典型的切換直通方法。 </a:t>
            </a:r>
          </a:p>
          <a:p>
            <a:pPr lvl="1" rtl="0">
              <a:buFont typeface="Arial" panose="020b0604020202020204" pitchFamily="34" charset="0"/>
              <a:buChar char="•"/>
            </a:pPr>
            <a:r>
              <a:rPr lang="en-US" altLang="zh-TW" sz="2000" b="1">
                <a:solidFill>
                  <a:srgbClr val="000000"/>
                </a:solidFill>
              </a:rPr>
              <a:t>Fragment-free switching</a:t>
            </a:r>
            <a:r>
              <a:rPr lang="zh-TW" altLang="en-US" sz="2000">
                <a:solidFill>
                  <a:srgbClr val="000000"/>
                </a:solidFill>
              </a:rPr>
              <a:t> 存儲和轉發切換的高延遲和高完整性，以及快進切換的低延遲和降低完整性之間的折衷，交換器會儲存並執行錯誤檢查之前框架的前 </a:t>
            </a:r>
            <a:r>
              <a:rPr lang="en-US" altLang="zh-TW" sz="2000">
                <a:solidFill>
                  <a:srgbClr val="000000"/>
                </a:solidFill>
              </a:rPr>
              <a:t>64 </a:t>
            </a:r>
            <a:r>
              <a:rPr lang="zh-TW" altLang="en-US" sz="2000">
                <a:solidFill>
                  <a:srgbClr val="000000"/>
                </a:solidFill>
              </a:rPr>
              <a:t>個位元組轉寄。因為大部分的網路錯誤和衝突發生在前 </a:t>
            </a:r>
            <a:r>
              <a:rPr lang="en-US" altLang="zh-TW" sz="2000">
                <a:solidFill>
                  <a:srgbClr val="000000"/>
                </a:solidFill>
              </a:rPr>
              <a:t>64 </a:t>
            </a:r>
            <a:r>
              <a:rPr lang="zh-TW" altLang="en-US" sz="2000">
                <a:solidFill>
                  <a:srgbClr val="000000"/>
                </a:solidFill>
              </a:rPr>
              <a:t>個位元組，這可確保在轉送框架之前不會發生衝突。 </a:t>
            </a:r>
          </a:p>
        </p:txBody>
      </p:sp>
      <p:sp>
        <p:nvSpPr>
          <p:cNvPr id="2" name="投影片編號版面配置區 1"/>
          <p:cNvSpPr>
            <a:spLocks noGrp="1"/>
          </p:cNvSpPr>
          <p:nvPr>
            <p:ph type="sldNum" sz="quarter" idx="12"/>
          </p:nvPr>
        </p:nvSpPr>
        <p:spPr/>
        <p:txBody>
          <a:bodyPr/>
          <a:lstStyle/>
          <a:p>
            <a:fld id="{4FAB73BC-B049-4115-A692-8D63A059BFB8}" type="slidenum">
              <a:rPr lang="en-US" smtClean="0"/>
              <a:t>211</a:t>
            </a:fld>
            <a:endParaRPr lang="en-US"/>
          </a:p>
        </p:txBody>
      </p:sp>
    </p:spTree>
    <p:extLst>
      <p:ext uri="{BB962C8B-B14F-4D97-AF65-F5344CB8AC3E}">
        <p14:creationId xmlns:p14="http://schemas.microsoft.com/office/powerpoint/2010/main" val="139620573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212.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326034"/>
            <a:ext cx="8345488" cy="73183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68580" tIns="34290" rIns="68580" bIns="34290" rtlCol="0" anchor="ctr">
            <a:noAutofit/>
          </a:bodyPr>
          <a:lstStyle/>
          <a:p>
            <a:r>
              <a:rPr lang="en-US" altLang="zh-TW" sz="3600"/>
              <a:t>7.4</a:t>
            </a:r>
            <a:r>
              <a:rPr lang="zh-TW" altLang="en-US" sz="3600"/>
              <a:t>訊框轉發方式</a:t>
            </a:r>
            <a:br>
              <a:rPr lang="en-US" altLang="zh-TW" sz="3600" smtClean="0"/>
            </a:br>
            <a:r>
              <a:rPr lang="zh-TW" altLang="en-US" sz="3600" smtClean="0"/>
              <a:t>  交換器</a:t>
            </a:r>
            <a:r>
              <a:rPr lang="zh-TW" altLang="en-US" sz="3600"/>
              <a:t>上的記憶體緩衝</a:t>
            </a:r>
          </a:p>
        </p:txBody>
      </p:sp>
      <p:sp>
        <p:nvSpPr>
          <p:cNvPr id="4" name="Content Placeholder 3">
            <a:extLst>
              <a:ext uri="{FF2B5EF4-FFF2-40B4-BE49-F238E27FC236}">
                <a16:creationId xmlns:a16="http://schemas.microsoft.com/office/drawing/2014/main" id="{1F3CA7BB-7E7C-7149-9859-4AA0DDEC8CC4}"/>
              </a:ext>
            </a:extLst>
          </p:cNvPr>
          <p:cNvSpPr>
            <a:spLocks noGrp="1"/>
          </p:cNvSpPr>
          <p:nvPr>
            <p:ph idx="1"/>
          </p:nvPr>
        </p:nvSpPr>
        <p:spPr>
          <a:xfrm>
            <a:off x="474662" y="1620987"/>
            <a:ext cx="8280057" cy="500519"/>
          </a:xfrm>
        </p:spPr>
        <p:txBody>
          <a:bodyPr/>
          <a:lstStyle/>
          <a:p>
            <a:pPr marL="0" indent="0" algn="l"/>
            <a:r>
              <a:rPr lang="zh-TW" altLang="en-US">
                <a:solidFill>
                  <a:srgbClr val="000000"/>
                </a:solidFill>
              </a:rPr>
              <a:t>乙太網路交換器可能會使用緩衝技術來儲存框架之前轉送它們或目的地連接埠因為擁塞而忙碌。 </a:t>
            </a:r>
          </a:p>
          <a:p>
            <a:pPr marL="285743" indent="-285743" algn="l">
              <a:buFont typeface="Arial" panose="020b0604020202020204" pitchFamily="34" charset="0"/>
              <a:buChar char="•"/>
            </a:pPr>
            <a:endParaRPr lang="en-US" sz="1400">
              <a:solidFill>
                <a:srgbClr val="000000"/>
              </a:solidFill>
            </a:endParaRPr>
          </a:p>
          <a:p>
            <a:pPr marL="285743" indent="-285743" algn="l">
              <a:buFont typeface="Arial" panose="020b0604020202020204" pitchFamily="34" charset="0"/>
              <a:buChar char="•"/>
            </a:pPr>
            <a:endParaRPr lang="en-US" sz="1400">
              <a:solidFill>
                <a:srgbClr val="000000"/>
              </a:solidFill>
            </a:endParaRPr>
          </a:p>
          <a:p>
            <a:pPr marL="285743" indent="-285743" algn="l">
              <a:buFont typeface="Arial" panose="020b0604020202020204" pitchFamily="34" charset="0"/>
              <a:buChar char="•"/>
            </a:pPr>
            <a:endParaRPr lang="en-US" sz="1400">
              <a:solidFill>
                <a:srgbClr val="000000"/>
              </a:solidFill>
            </a:endParaRPr>
          </a:p>
          <a:p>
            <a:pPr marL="285743" indent="-285743" algn="l">
              <a:buFont typeface="Arial" panose="020b0604020202020204" pitchFamily="34" charset="0"/>
              <a:buChar char="•"/>
            </a:pPr>
            <a:endParaRPr lang="en-US" sz="1400">
              <a:solidFill>
                <a:srgbClr val="000000"/>
              </a:solidFill>
            </a:endParaRPr>
          </a:p>
          <a:p>
            <a:pPr marL="285743" indent="-285743" algn="l">
              <a:buFont typeface="Arial" panose="020b0604020202020204" pitchFamily="34" charset="0"/>
              <a:buChar char="•"/>
            </a:pPr>
            <a:endParaRPr lang="en-US" sz="1400">
              <a:solidFill>
                <a:srgbClr val="000000"/>
              </a:solidFill>
            </a:endParaRPr>
          </a:p>
          <a:p>
            <a:pPr marL="285743" indent="-285743" algn="l">
              <a:buFont typeface="Arial" panose="020b0604020202020204" pitchFamily="34" charset="0"/>
              <a:buChar char="•"/>
            </a:pPr>
            <a:endParaRPr lang="en-US" sz="1400">
              <a:solidFill>
                <a:srgbClr val="000000"/>
              </a:solidFill>
            </a:endParaRPr>
          </a:p>
          <a:p>
            <a:pPr marL="285743" indent="-285743" algn="l">
              <a:buFont typeface="Arial" panose="020b0604020202020204" pitchFamily="34" charset="0"/>
              <a:buChar char="•"/>
            </a:pPr>
            <a:endParaRPr lang="en-US" sz="1400">
              <a:solidFill>
                <a:srgbClr val="000000"/>
              </a:solidFill>
            </a:endParaRPr>
          </a:p>
          <a:p>
            <a:pPr marL="285743" indent="-285743" algn="l">
              <a:buFont typeface="Arial" panose="020b0604020202020204" pitchFamily="34" charset="0"/>
              <a:buChar char="•"/>
            </a:pPr>
            <a:endParaRPr lang="en-US">
              <a:solidFill>
                <a:srgbClr val="000000"/>
              </a:solidFill>
            </a:endParaRPr>
          </a:p>
          <a:p>
            <a:pPr marL="285743" indent="-285743" algn="l">
              <a:buFont typeface="Arial" panose="020b0604020202020204" pitchFamily="34" charset="0"/>
              <a:buChar char="•"/>
            </a:pPr>
            <a:endParaRPr lang="en-US">
              <a:solidFill>
                <a:srgbClr val="000000"/>
              </a:solidFill>
            </a:endParaRPr>
          </a:p>
          <a:p>
            <a:pPr marL="285743" indent="-285743" algn="l">
              <a:buFont typeface="Arial" panose="020b0604020202020204" pitchFamily="34" charset="0"/>
              <a:buChar char="•"/>
            </a:pPr>
            <a:endParaRPr lang="en-US">
              <a:solidFill>
                <a:srgbClr val="000000"/>
              </a:solidFill>
            </a:endParaRPr>
          </a:p>
          <a:p>
            <a:pPr marL="285743" indent="-285743" algn="l">
              <a:buFont typeface="Arial" panose="020b0604020202020204" pitchFamily="34" charset="0"/>
              <a:buChar char="•"/>
            </a:pPr>
            <a:endParaRPr lang="en-US">
              <a:solidFill>
                <a:srgbClr val="000000"/>
              </a:solidFill>
            </a:endParaRPr>
          </a:p>
          <a:p>
            <a:pPr marL="285743" indent="-285743" algn="l">
              <a:buFont typeface="Arial" panose="020b0604020202020204" pitchFamily="34" charset="0"/>
              <a:buChar char="•"/>
            </a:pPr>
            <a:r>
              <a:rPr lang="zh-TW" altLang="en-US">
                <a:solidFill>
                  <a:srgbClr val="000000"/>
                </a:solidFill>
              </a:rPr>
              <a:t>共用記憶體緩衝也會產生較大的框架，可以使用較少丟棄的框架傳輸。這對於非對稱切換非常重要，它允許在不同的端口上使用不同的資料速率。因此，特定連接埠 </a:t>
            </a:r>
            <a:r>
              <a:rPr lang="en-US" altLang="zh-TW">
                <a:solidFill>
                  <a:srgbClr val="000000"/>
                </a:solidFill>
              </a:rPr>
              <a:t>(</a:t>
            </a:r>
            <a:r>
              <a:rPr lang="zh-TW" altLang="en-US">
                <a:solidFill>
                  <a:srgbClr val="000000"/>
                </a:solidFill>
              </a:rPr>
              <a:t>例如伺服器連接埠</a:t>
            </a:r>
            <a:r>
              <a:rPr lang="en-US" altLang="zh-TW">
                <a:solidFill>
                  <a:srgbClr val="000000"/>
                </a:solidFill>
              </a:rPr>
              <a:t>) </a:t>
            </a:r>
            <a:r>
              <a:rPr lang="zh-TW" altLang="en-US">
                <a:solidFill>
                  <a:srgbClr val="000000"/>
                </a:solidFill>
              </a:rPr>
              <a:t>可能會有更多的頻寬。</a:t>
            </a:r>
          </a:p>
        </p:txBody>
      </p:sp>
      <p:graphicFrame>
        <p:nvGraphicFramePr>
          <p:cNvPr id="2" name="Table 1">
            <a:extLst>
              <a:ext uri="{FF2B5EF4-FFF2-40B4-BE49-F238E27FC236}">
                <a16:creationId xmlns:a16="http://schemas.microsoft.com/office/drawing/2014/main" id="{0138F2A8-C500-184D-877E-6BADCD4F07C5}"/>
              </a:ext>
            </a:extLst>
          </p:cNvPr>
          <p:cNvGraphicFramePr>
            <a:graphicFrameLocks noGrp="1"/>
          </p:cNvGraphicFramePr>
          <p:nvPr>
            <p:extLst>
              <p:ext uri="{D42A27DB-BD31-4B8C-83A1-F6EECF244321}">
                <p14:modId xmlns:p14="http://schemas.microsoft.com/office/powerpoint/2010/main" val="1366195035"/>
              </p:ext>
            </p:extLst>
          </p:nvPr>
        </p:nvGraphicFramePr>
        <p:xfrm>
          <a:off x="761441" y="2515901"/>
          <a:ext cx="7706498" cy="2999740"/>
        </p:xfrm>
        <a:graphic>
          <a:graphicData uri="http://schemas.openxmlformats.org/drawingml/2006/table">
            <a:tbl>
              <a:tblPr firstRow="1" bandRow="1">
                <a:tableStyleId>{5C22544A-7EE6-4342-B048-85BDC9FD1C3A}</a:tableStyleId>
              </a:tblPr>
              <a:tblGrid>
                <a:gridCol w="1561629">
                  <a:extLst>
                    <a:ext uri="{9D8B030D-6E8A-4147-A177-3AD203B41FA5}">
                      <a16:colId xmlns:a16="http://schemas.microsoft.com/office/drawing/2014/main" val="2223784943"/>
                    </a:ext>
                  </a:extLst>
                </a:gridCol>
                <a:gridCol w="6144869">
                  <a:extLst>
                    <a:ext uri="{9D8B030D-6E8A-4147-A177-3AD203B41FA5}">
                      <a16:colId xmlns:a16="http://schemas.microsoft.com/office/drawing/2014/main" val="80051659"/>
                    </a:ext>
                  </a:extLst>
                </a:gridCol>
              </a:tblGrid>
              <a:tr h="370840">
                <a:tc>
                  <a:txBody>
                    <a:bodyPr vert="horz" wrap="square"/>
                    <a:lstStyle/>
                    <a:p>
                      <a:pPr algn="l" rtl="0" fontAlgn="ctr"/>
                      <a:r>
                        <a:rPr lang="zh-TW" sz="1600">
                          <a:effectLst/>
                          <a:latin typeface="標楷體" pitchFamily="65" charset="-120"/>
                          <a:ea typeface="標楷體" panose="03000509000000000000" pitchFamily="65" charset="-120"/>
                        </a:rPr>
                        <a:t>方法</a:t>
                      </a:r>
                    </a:p>
                  </a:txBody>
                  <a:tcPr marL="47625" marR="47625" marT="47625" marB="47625" anchor="ctr"/>
                </a:tc>
                <a:tc>
                  <a:txBody>
                    <a:bodyPr vert="horz" wrap="square"/>
                    <a:lstStyle/>
                    <a:p>
                      <a:pPr algn="l" rtl="0" fontAlgn="ctr"/>
                      <a:r>
                        <a:rPr lang="zh-TW" sz="1600">
                          <a:effectLst/>
                          <a:latin typeface="標楷體" pitchFamily="65" charset="-120"/>
                          <a:ea typeface="標楷體" panose="03000509000000000000" pitchFamily="65" charset="-120"/>
                        </a:rPr>
                        <a:t>說明</a:t>
                      </a:r>
                    </a:p>
                  </a:txBody>
                  <a:tcPr marL="47625" marR="47625" marT="47625" marB="47625" anchor="ctr"/>
                </a:tc>
                <a:extLst>
                  <a:ext uri="{0D108BD9-81ED-4DB2-BD59-A6C34878D82A}">
                    <a16:rowId xmlns:a16="http://schemas.microsoft.com/office/drawing/2014/main" val="902563454"/>
                  </a:ext>
                </a:extLst>
              </a:tr>
              <a:tr h="826770">
                <a:tc>
                  <a:txBody>
                    <a:bodyPr vert="horz" wrap="square"/>
                    <a:lstStyle/>
                    <a:p>
                      <a:pPr rtl="0" fontAlgn="ctr"/>
                      <a:r>
                        <a:rPr lang="en-US" altLang="zh-TW" sz="1600" b="1" smtClean="0">
                          <a:effectLst/>
                          <a:latin typeface="標楷體" pitchFamily="65" charset="-120"/>
                          <a:ea typeface="標楷體" panose="03000509000000000000" pitchFamily="65" charset="-120"/>
                        </a:rPr>
                        <a:t>Port-base-memory</a:t>
                      </a:r>
                    </a:p>
                    <a:p>
                      <a:pPr rtl="0" fontAlgn="ctr"/>
                      <a:r>
                        <a:rPr lang="zh-TW" sz="1600" b="1" smtClean="0">
                          <a:effectLst/>
                          <a:latin typeface="標楷體" pitchFamily="65" charset="-120"/>
                          <a:ea typeface="標楷體" panose="03000509000000000000" pitchFamily="65" charset="-120"/>
                        </a:rPr>
                        <a:t>連接</a:t>
                      </a:r>
                      <a:r>
                        <a:rPr lang="zh-TW" sz="1600" b="1">
                          <a:effectLst/>
                          <a:latin typeface="標楷體" pitchFamily="65" charset="-120"/>
                          <a:ea typeface="標楷體" panose="03000509000000000000" pitchFamily="65" charset="-120"/>
                        </a:rPr>
                        <a:t>埠型記憶體</a:t>
                      </a:r>
                    </a:p>
                  </a:txBody>
                  <a:tcPr marL="47625" marR="47625" marT="47625" marB="47625" anchor="ctr"/>
                </a:tc>
                <a:tc>
                  <a:txBody>
                    <a:bodyPr vert="horz" wrap="square"/>
                    <a:lstStyle/>
                    <a:p>
                      <a:pPr rtl="0" fontAlgn="ctr">
                        <a:buFont typeface="Arial" panose="020b0604020202020204" pitchFamily="34" charset="0"/>
                        <a:buChar char="•"/>
                      </a:pPr>
                      <a:r>
                        <a:rPr lang="zh-TW" sz="1600" b="0">
                          <a:effectLst/>
                          <a:latin typeface="標楷體" pitchFamily="65" charset="-120"/>
                          <a:ea typeface="標楷體" panose="03000509000000000000" pitchFamily="65" charset="-120"/>
                        </a:rPr>
                        <a:t>框架會儲存在連結至特定連入和傳出連接埠的佇列中。</a:t>
                      </a:r>
                    </a:p>
                    <a:p>
                      <a:pPr rtl="0" fontAlgn="ctr">
                        <a:buFont typeface="Arial" panose="020b0604020202020204" pitchFamily="34" charset="0"/>
                        <a:buChar char="•"/>
                      </a:pPr>
                      <a:r>
                        <a:rPr lang="zh-TW" sz="1600" b="0">
                          <a:effectLst/>
                          <a:latin typeface="標楷體" pitchFamily="65" charset="-120"/>
                          <a:ea typeface="標楷體" panose="03000509000000000000" pitchFamily="65" charset="-120"/>
                        </a:rPr>
                        <a:t>只有在佇列中前面的所有框架都已成功傳輸時，才會將框架傳輸到傳出連接埠。</a:t>
                      </a:r>
                    </a:p>
                    <a:p>
                      <a:pPr rtl="0" fontAlgn="ctr">
                        <a:buFont typeface="Arial" panose="020b0604020202020204" pitchFamily="34" charset="0"/>
                        <a:buChar char="•"/>
                      </a:pPr>
                      <a:r>
                        <a:rPr lang="zh-TW" sz="1600" b="0">
                          <a:effectLst/>
                          <a:latin typeface="標楷體" pitchFamily="65" charset="-120"/>
                          <a:ea typeface="標楷體" panose="03000509000000000000" pitchFamily="65" charset="-120"/>
                        </a:rPr>
                        <a:t>單一框架可能會延遲記憶體中的所有框架的傳輸，因為忙碌的目的地連接埠。</a:t>
                      </a:r>
                    </a:p>
                    <a:p>
                      <a:pPr rtl="0" fontAlgn="ctr">
                        <a:buFont typeface="Arial" panose="020b0604020202020204" pitchFamily="34" charset="0"/>
                        <a:buChar char="•"/>
                      </a:pPr>
                      <a:r>
                        <a:rPr lang="zh-TW" sz="1600" b="0">
                          <a:effectLst/>
                          <a:latin typeface="標楷體" pitchFamily="65" charset="-120"/>
                          <a:ea typeface="標楷體" panose="03000509000000000000" pitchFamily="65" charset="-120"/>
                        </a:rPr>
                        <a:t>即使其他框架可以傳輸到開啟的目的地連接埠，就會發生這種延遲。</a:t>
                      </a:r>
                    </a:p>
                  </a:txBody>
                  <a:tcPr marL="47625" marR="47625" marT="47625" marB="47625" anchor="ctr"/>
                </a:tc>
                <a:extLst>
                  <a:ext uri="{0D108BD9-81ED-4DB2-BD59-A6C34878D82A}">
                    <a16:rowId xmlns:a16="http://schemas.microsoft.com/office/drawing/2014/main" val="4000291324"/>
                  </a:ext>
                </a:extLst>
              </a:tr>
              <a:tr h="826770">
                <a:tc>
                  <a:txBody>
                    <a:bodyPr vert="horz" wrap="square"/>
                    <a:lstStyle/>
                    <a:p>
                      <a:pPr rtl="0" fontAlgn="ctr"/>
                      <a:r>
                        <a:rPr lang="en-US" altLang="zh-TW" sz="1600" b="1" smtClean="0">
                          <a:effectLst/>
                          <a:latin typeface="標楷體" pitchFamily="65" charset="-120"/>
                          <a:ea typeface="標楷體" panose="03000509000000000000" pitchFamily="65" charset="-120"/>
                        </a:rPr>
                        <a:t>Shared</a:t>
                      </a:r>
                      <a:r>
                        <a:rPr lang="en-US" altLang="zh-TW" sz="1600" b="1" baseline="0" smtClean="0">
                          <a:effectLst/>
                          <a:latin typeface="標楷體" pitchFamily="65" charset="-120"/>
                          <a:ea typeface="標楷體" panose="03000509000000000000" pitchFamily="65" charset="-120"/>
                        </a:rPr>
                        <a:t> Member</a:t>
                      </a:r>
                      <a:endParaRPr lang="en-US" altLang="zh-TW" sz="1600" b="1" smtClean="0">
                        <a:effectLst/>
                        <a:latin typeface="標楷體" pitchFamily="65" charset="-120"/>
                        <a:ea typeface="標楷體" panose="03000509000000000000" pitchFamily="65" charset="-120"/>
                      </a:endParaRPr>
                    </a:p>
                    <a:p>
                      <a:pPr rtl="0" fontAlgn="ctr"/>
                      <a:r>
                        <a:rPr lang="zh-TW" sz="1600" b="1" smtClean="0">
                          <a:effectLst/>
                          <a:latin typeface="標楷體" pitchFamily="65" charset="-120"/>
                          <a:ea typeface="標楷體" panose="03000509000000000000" pitchFamily="65" charset="-120"/>
                        </a:rPr>
                        <a:t>共用</a:t>
                      </a:r>
                      <a:r>
                        <a:rPr lang="zh-TW" sz="1600" b="1">
                          <a:effectLst/>
                          <a:latin typeface="標楷體" pitchFamily="65" charset="-120"/>
                          <a:ea typeface="標楷體" panose="03000509000000000000" pitchFamily="65" charset="-120"/>
                        </a:rPr>
                        <a:t>記憶體</a:t>
                      </a:r>
                    </a:p>
                  </a:txBody>
                  <a:tcPr marL="47625" marR="47625" marT="47625" marB="47625" anchor="ctr"/>
                </a:tc>
                <a:tc>
                  <a:txBody>
                    <a:bodyPr vert="horz" wrap="square"/>
                    <a:lstStyle/>
                    <a:p>
                      <a:pPr rtl="0" fontAlgn="ctr">
                        <a:buFont typeface="Arial" panose="020b0604020202020204" pitchFamily="34" charset="0"/>
                        <a:buChar char="•"/>
                      </a:pPr>
                      <a:r>
                        <a:rPr lang="zh-TW" sz="1600" b="0">
                          <a:effectLst/>
                          <a:latin typeface="標楷體" pitchFamily="65" charset="-120"/>
                          <a:ea typeface="標楷體" panose="03000509000000000000" pitchFamily="65" charset="-120"/>
                        </a:rPr>
                        <a:t>將</a:t>
                      </a:r>
                      <a:r>
                        <a:rPr lang="zh-TW" sz="1600" b="0" smtClean="0">
                          <a:effectLst/>
                          <a:latin typeface="標楷體" pitchFamily="65" charset="-120"/>
                          <a:ea typeface="標楷體" panose="03000509000000000000" pitchFamily="65" charset="-120"/>
                        </a:rPr>
                        <a:t>所有</a:t>
                      </a:r>
                      <a:r>
                        <a:rPr lang="zh-TW" altLang="en-US" sz="1600" b="0" smtClean="0">
                          <a:effectLst/>
                          <a:latin typeface="標楷體" pitchFamily="65" charset="-120"/>
                          <a:ea typeface="標楷體" panose="03000509000000000000" pitchFamily="65" charset="-120"/>
                        </a:rPr>
                        <a:t>訊框</a:t>
                      </a:r>
                      <a:r>
                        <a:rPr lang="zh-TW" sz="1600" b="0" smtClean="0">
                          <a:effectLst/>
                          <a:latin typeface="標楷體" pitchFamily="65" charset="-120"/>
                          <a:ea typeface="標楷體" panose="03000509000000000000" pitchFamily="65" charset="-120"/>
                        </a:rPr>
                        <a:t>存放</a:t>
                      </a:r>
                      <a:r>
                        <a:rPr lang="zh-TW" sz="1600" b="0">
                          <a:effectLst/>
                          <a:latin typeface="標楷體" pitchFamily="65" charset="-120"/>
                          <a:ea typeface="標楷體" panose="03000509000000000000" pitchFamily="65" charset="-120"/>
                        </a:rPr>
                        <a:t>到由所有交換機端口共享的共同內存緩衝區和由端口所需的緩衝記憶體數量被動態分配。</a:t>
                      </a:r>
                    </a:p>
                    <a:p>
                      <a:pPr rtl="0" fontAlgn="ctr">
                        <a:buFont typeface="Arial" panose="020b0604020202020204" pitchFamily="34" charset="0"/>
                        <a:buChar char="•"/>
                      </a:pPr>
                      <a:r>
                        <a:rPr lang="zh-TW" sz="1600" b="0">
                          <a:effectLst/>
                          <a:latin typeface="標楷體" pitchFamily="65" charset="-120"/>
                          <a:ea typeface="標楷體" panose="03000509000000000000" pitchFamily="65" charset="-120"/>
                        </a:rPr>
                        <a:t>緩衝區中的框架會動態連結至目的地連接埠，讓封包在一個連接埠上接收，然後在另一個連接埠上傳輸，而不會將它移至不同的佇列。</a:t>
                      </a:r>
                    </a:p>
                  </a:txBody>
                  <a:tcPr marL="47625" marR="47625" marT="47625" marB="47625" anchor="ctr"/>
                </a:tc>
                <a:extLst>
                  <a:ext uri="{0D108BD9-81ED-4DB2-BD59-A6C34878D82A}">
                    <a16:rowId xmlns:a16="http://schemas.microsoft.com/office/drawing/2014/main" val="4232877066"/>
                  </a:ext>
                </a:extLst>
              </a:tr>
            </a:tbl>
          </a:graphicData>
        </a:graphic>
      </p:graphicFrame>
      <p:sp>
        <p:nvSpPr>
          <p:cNvPr id="5" name="投影片編號版面配置區 4"/>
          <p:cNvSpPr>
            <a:spLocks noGrp="1"/>
          </p:cNvSpPr>
          <p:nvPr>
            <p:ph type="sldNum" sz="quarter" idx="12"/>
          </p:nvPr>
        </p:nvSpPr>
        <p:spPr/>
        <p:txBody>
          <a:bodyPr/>
          <a:lstStyle/>
          <a:p>
            <a:fld id="{4FAB73BC-B049-4115-A692-8D63A059BFB8}" type="slidenum">
              <a:rPr lang="en-US" smtClean="0"/>
              <a:t>212</a:t>
            </a:fld>
            <a:endParaRPr lang="en-US"/>
          </a:p>
        </p:txBody>
      </p:sp>
    </p:spTree>
    <p:extLst>
      <p:ext uri="{BB962C8B-B14F-4D97-AF65-F5344CB8AC3E}">
        <p14:creationId xmlns:p14="http://schemas.microsoft.com/office/powerpoint/2010/main" val="347707723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213.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431950"/>
            <a:ext cx="8345488" cy="73183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68580" tIns="34290" rIns="68580" bIns="34290" rtlCol="0" anchor="ctr">
            <a:noAutofit/>
          </a:bodyPr>
          <a:lstStyle/>
          <a:p>
            <a:r>
              <a:rPr lang="en-US" altLang="zh-TW" sz="3600"/>
              <a:t>7.4</a:t>
            </a:r>
            <a:r>
              <a:rPr lang="zh-TW" altLang="en-US" sz="3600"/>
              <a:t>訊框轉發方式</a:t>
            </a:r>
            <a:br>
              <a:rPr lang="en-US" altLang="zh-TW" sz="3600" smtClean="0"/>
            </a:br>
            <a:r>
              <a:rPr lang="zh-TW" altLang="en-US" sz="3600" smtClean="0"/>
              <a:t>  雙</a:t>
            </a:r>
            <a:r>
              <a:rPr lang="zh-TW" altLang="en-US" sz="3600"/>
              <a:t>工和速度設置</a:t>
            </a:r>
          </a:p>
        </p:txBody>
      </p:sp>
      <p:sp>
        <p:nvSpPr>
          <p:cNvPr id="4" name="Content Placeholder 3">
            <a:extLst>
              <a:ext uri="{FF2B5EF4-FFF2-40B4-BE49-F238E27FC236}">
                <a16:creationId xmlns:a16="http://schemas.microsoft.com/office/drawing/2014/main" id="{1F3CA7BB-7E7C-7149-9859-4AA0DDEC8CC4}"/>
              </a:ext>
            </a:extLst>
          </p:cNvPr>
          <p:cNvSpPr>
            <a:spLocks noGrp="1"/>
          </p:cNvSpPr>
          <p:nvPr>
            <p:ph idx="1"/>
          </p:nvPr>
        </p:nvSpPr>
        <p:spPr>
          <a:xfrm>
            <a:off x="474662" y="1620987"/>
            <a:ext cx="8280057" cy="3657998"/>
          </a:xfrm>
        </p:spPr>
        <p:txBody>
          <a:bodyPr/>
          <a:lstStyle/>
          <a:p>
            <a:pPr marL="0" indent="0" algn="l"/>
            <a:r>
              <a:rPr lang="zh-TW" altLang="en-US">
                <a:solidFill>
                  <a:srgbClr val="000000"/>
                </a:solidFill>
              </a:rPr>
              <a:t>交換器上最基本的兩個設定是每個個別交換器連接埠的頻寬 </a:t>
            </a:r>
            <a:r>
              <a:rPr lang="en-US" altLang="zh-TW">
                <a:solidFill>
                  <a:srgbClr val="000000"/>
                </a:solidFill>
              </a:rPr>
              <a:t>(“</a:t>
            </a:r>
            <a:r>
              <a:rPr lang="zh-TW" altLang="en-US">
                <a:solidFill>
                  <a:srgbClr val="000000"/>
                </a:solidFill>
              </a:rPr>
              <a:t>速度”</a:t>
            </a:r>
            <a:r>
              <a:rPr lang="en-US" altLang="zh-TW">
                <a:solidFill>
                  <a:srgbClr val="000000"/>
                </a:solidFill>
              </a:rPr>
              <a:t>) </a:t>
            </a:r>
            <a:r>
              <a:rPr lang="zh-TW" altLang="en-US">
                <a:solidFill>
                  <a:srgbClr val="000000"/>
                </a:solidFill>
              </a:rPr>
              <a:t>和雙工設定。交換器連接埠與連接的裝置之間的雙工和頻寬設定相符是非常重要的。</a:t>
            </a:r>
          </a:p>
          <a:p>
            <a:pPr marL="0" indent="0" algn="l"/>
            <a:endParaRPr lang="en-US">
              <a:solidFill>
                <a:srgbClr val="000000"/>
              </a:solidFill>
            </a:endParaRPr>
          </a:p>
          <a:p>
            <a:pPr marL="0" indent="0" algn="l"/>
            <a:r>
              <a:rPr lang="zh-TW" altLang="en-US">
                <a:solidFill>
                  <a:srgbClr val="000000"/>
                </a:solidFill>
              </a:rPr>
              <a:t>乙太網路上的通訊使用兩種雙工設定：</a:t>
            </a:r>
          </a:p>
          <a:p>
            <a:pPr marL="358826" lvl="1" indent="-285743">
              <a:buFont typeface="Arial" panose="020b0604020202020204" pitchFamily="34" charset="0"/>
              <a:buChar char="•"/>
            </a:pPr>
            <a:r>
              <a:rPr lang="zh-TW" altLang="en-US" sz="2000" b="1">
                <a:solidFill>
                  <a:srgbClr val="000000"/>
                </a:solidFill>
              </a:rPr>
              <a:t>全雙工</a:t>
            </a:r>
            <a:r>
              <a:rPr lang="zh-TW" altLang="en-US" sz="2000">
                <a:solidFill>
                  <a:srgbClr val="000000"/>
                </a:solidFill>
              </a:rPr>
              <a:t> </a:t>
            </a:r>
            <a:r>
              <a:rPr lang="en-US" altLang="zh-TW" sz="2000">
                <a:solidFill>
                  <a:srgbClr val="000000"/>
                </a:solidFill>
              </a:rPr>
              <a:t>-</a:t>
            </a:r>
            <a:r>
              <a:rPr lang="zh-TW" altLang="en-US" sz="2000">
                <a:solidFill>
                  <a:srgbClr val="000000"/>
                </a:solidFill>
              </a:rPr>
              <a:t>連接的兩端可以同時發送和接收。 </a:t>
            </a:r>
          </a:p>
          <a:p>
            <a:pPr marL="358826" lvl="1" indent="-285743">
              <a:buFont typeface="Arial" panose="020b0604020202020204" pitchFamily="34" charset="0"/>
              <a:buChar char="•"/>
            </a:pPr>
            <a:r>
              <a:rPr lang="zh-TW" altLang="en-US" sz="2000" b="1">
                <a:solidFill>
                  <a:srgbClr val="000000"/>
                </a:solidFill>
              </a:rPr>
              <a:t>半雙工</a:t>
            </a:r>
            <a:r>
              <a:rPr lang="zh-TW" altLang="en-US" sz="2000">
                <a:solidFill>
                  <a:srgbClr val="000000"/>
                </a:solidFill>
              </a:rPr>
              <a:t> </a:t>
            </a:r>
            <a:r>
              <a:rPr lang="en-US" altLang="zh-TW" sz="2000">
                <a:solidFill>
                  <a:srgbClr val="000000"/>
                </a:solidFill>
              </a:rPr>
              <a:t>-</a:t>
            </a:r>
            <a:r>
              <a:rPr lang="zh-TW" altLang="en-US" sz="2000">
                <a:solidFill>
                  <a:srgbClr val="000000"/>
                </a:solidFill>
              </a:rPr>
              <a:t>一次只能傳送連線的一端。 </a:t>
            </a:r>
          </a:p>
          <a:p>
            <a:pPr marL="0" indent="0" algn="l"/>
            <a:endParaRPr lang="en-US">
              <a:solidFill>
                <a:srgbClr val="000000"/>
              </a:solidFill>
            </a:endParaRPr>
          </a:p>
          <a:p>
            <a:pPr marL="0" indent="0" algn="l"/>
            <a:r>
              <a:rPr lang="zh-TW" altLang="en-US">
                <a:solidFill>
                  <a:srgbClr val="000000"/>
                </a:solidFill>
              </a:rPr>
              <a:t>自動交涉是大多數乙太網路交換器和 </a:t>
            </a:r>
            <a:r>
              <a:rPr lang="en-US" altLang="zh-TW">
                <a:solidFill>
                  <a:srgbClr val="000000"/>
                </a:solidFill>
              </a:rPr>
              <a:t>NIC </a:t>
            </a:r>
            <a:r>
              <a:rPr lang="zh-TW" altLang="en-US">
                <a:solidFill>
                  <a:srgbClr val="000000"/>
                </a:solidFill>
              </a:rPr>
              <a:t>上的選擇性功能。它可讓兩個裝置自動交涉最佳速度和雙工功能。</a:t>
            </a:r>
          </a:p>
          <a:p>
            <a:pPr marL="0" indent="0" algn="l"/>
            <a:endParaRPr lang="en-US" b="1">
              <a:solidFill>
                <a:srgbClr val="000000"/>
              </a:solidFill>
            </a:endParaRPr>
          </a:p>
          <a:p>
            <a:pPr marL="0" indent="0" algn="l"/>
            <a:r>
              <a:rPr lang="zh-TW" altLang="en-US" b="1">
                <a:solidFill>
                  <a:srgbClr val="000000"/>
                </a:solidFill>
              </a:rPr>
              <a:t>注意</a:t>
            </a:r>
            <a:r>
              <a:rPr lang="zh-TW" altLang="en-US">
                <a:solidFill>
                  <a:srgbClr val="000000"/>
                </a:solidFill>
              </a:rPr>
              <a:t>：</a:t>
            </a:r>
            <a:r>
              <a:rPr lang="en-US" altLang="zh-TW">
                <a:solidFill>
                  <a:srgbClr val="000000"/>
                </a:solidFill>
              </a:rPr>
              <a:t>Gigabit </a:t>
            </a:r>
            <a:r>
              <a:rPr lang="zh-TW" altLang="en-US">
                <a:solidFill>
                  <a:srgbClr val="000000"/>
                </a:solidFill>
              </a:rPr>
              <a:t>乙太網路連接埠僅以全雙工運作。 </a:t>
            </a:r>
            <a:r>
              <a:rPr lang="zh-TW" altLang="en-US" b="1">
                <a:solidFill>
                  <a:srgbClr val="000000"/>
                </a:solidFill>
              </a:rPr>
              <a:t> </a:t>
            </a:r>
          </a:p>
        </p:txBody>
      </p:sp>
      <p:sp>
        <p:nvSpPr>
          <p:cNvPr id="2" name="投影片編號版面配置區 1"/>
          <p:cNvSpPr>
            <a:spLocks noGrp="1"/>
          </p:cNvSpPr>
          <p:nvPr>
            <p:ph type="sldNum" sz="quarter" idx="12"/>
          </p:nvPr>
        </p:nvSpPr>
        <p:spPr/>
        <p:txBody>
          <a:bodyPr/>
          <a:lstStyle/>
          <a:p>
            <a:fld id="{4FAB73BC-B049-4115-A692-8D63A059BFB8}" type="slidenum">
              <a:rPr lang="en-US" smtClean="0"/>
              <a:t>213</a:t>
            </a:fld>
            <a:endParaRPr lang="en-US"/>
          </a:p>
        </p:txBody>
      </p:sp>
    </p:spTree>
    <p:extLst>
      <p:ext uri="{BB962C8B-B14F-4D97-AF65-F5344CB8AC3E}">
        <p14:creationId xmlns:p14="http://schemas.microsoft.com/office/powerpoint/2010/main" val="90123487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214.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365275"/>
            <a:ext cx="8345488" cy="731837"/>
          </a:xfrm>
        </p:spPr>
        <p:txBody>
          <a:bodyPr>
            <a:noAutofit/>
          </a:bodyPr>
          <a:lstStyle/>
          <a:p>
            <a:r>
              <a:rPr lang="en-US" altLang="zh-TW" sz="3600"/>
              <a:t>7.4</a:t>
            </a:r>
            <a:r>
              <a:rPr lang="zh-TW" altLang="en-US" sz="3600"/>
              <a:t>訊框轉發方式</a:t>
            </a:r>
            <a:br>
              <a:rPr lang="en-US" altLang="zh-TW" sz="3600" smtClean="0"/>
            </a:br>
            <a:r>
              <a:rPr lang="zh-TW" altLang="en-US" sz="3600" smtClean="0"/>
              <a:t>  雙</a:t>
            </a:r>
            <a:r>
              <a:rPr lang="zh-TW" altLang="en-US" sz="3600"/>
              <a:t>工和速度設置</a:t>
            </a:r>
          </a:p>
        </p:txBody>
      </p:sp>
      <p:sp>
        <p:nvSpPr>
          <p:cNvPr id="5" name="Content Placeholder 4">
            <a:extLst>
              <a:ext uri="{FF2B5EF4-FFF2-40B4-BE49-F238E27FC236}">
                <a16:creationId xmlns:a16="http://schemas.microsoft.com/office/drawing/2014/main" id="{EAF5B935-3345-4044-9B1C-FFAA3841A95F}"/>
              </a:ext>
            </a:extLst>
          </p:cNvPr>
          <p:cNvSpPr>
            <a:spLocks noGrp="1"/>
          </p:cNvSpPr>
          <p:nvPr>
            <p:ph idx="1"/>
          </p:nvPr>
        </p:nvSpPr>
        <p:spPr>
          <a:xfrm>
            <a:off x="474662" y="1620987"/>
            <a:ext cx="8280057" cy="2140258"/>
          </a:xfrm>
        </p:spPr>
        <p:txBody>
          <a:bodyPr/>
          <a:lstStyle/>
          <a:p>
            <a:pPr marL="342892" indent="-342892" algn="l">
              <a:buFont typeface="Arial" panose="020b0604020202020204" pitchFamily="34" charset="0"/>
              <a:buChar char="•"/>
            </a:pPr>
            <a:r>
              <a:rPr lang="zh-TW" altLang="en-US">
                <a:solidFill>
                  <a:srgbClr val="000000"/>
                </a:solidFill>
              </a:rPr>
              <a:t>雙工不符是 </a:t>
            </a:r>
            <a:r>
              <a:rPr lang="en-US" altLang="zh-TW">
                <a:solidFill>
                  <a:srgbClr val="000000"/>
                </a:solidFill>
              </a:rPr>
              <a:t>10/100 Mbps </a:t>
            </a:r>
            <a:r>
              <a:rPr lang="zh-TW" altLang="en-US">
                <a:solidFill>
                  <a:srgbClr val="000000"/>
                </a:solidFill>
              </a:rPr>
              <a:t>乙太網路連結上效能問題的最常見原因之一。當連結上的一個連接埠以半雙工操作，而另一個連接埠以全雙工操作時，就會發生這種情況。</a:t>
            </a:r>
          </a:p>
          <a:p>
            <a:pPr marL="342892" indent="-342892" algn="l">
              <a:buFont typeface="Arial" panose="020b0604020202020204" pitchFamily="34" charset="0"/>
              <a:buChar char="•"/>
            </a:pPr>
            <a:r>
              <a:rPr lang="zh-TW" altLang="en-US">
                <a:solidFill>
                  <a:srgbClr val="000000"/>
                </a:solidFill>
              </a:rPr>
              <a:t>當連結上的一個或兩個連接埠重設，且自動交涉程序不會導致兩個連結夥伴具有相同的組態時，就會發生這種情況。 </a:t>
            </a:r>
          </a:p>
          <a:p>
            <a:pPr marL="342892" indent="-342892" algn="l">
              <a:buFont typeface="Arial" panose="020b0604020202020204" pitchFamily="34" charset="0"/>
              <a:buChar char="•"/>
            </a:pPr>
            <a:r>
              <a:rPr lang="zh-TW" altLang="en-US">
                <a:solidFill>
                  <a:srgbClr val="000000"/>
                </a:solidFill>
              </a:rPr>
              <a:t>當使用者重新設定連結的一側，並忘記重新設定另一側時，也會發生這種情況。連結的兩側應該有自動協商，否則雙方都應該關閉它。最佳作法是將兩個乙太網路交換器連接埠設定為全雙工。</a:t>
            </a:r>
          </a:p>
        </p:txBody>
      </p:sp>
      <p:pic>
        <p:nvPicPr>
          <p:cNvPr id="7" name="Picture 6">
            <a:extLst>
              <a:ext uri="{FF2B5EF4-FFF2-40B4-BE49-F238E27FC236}">
                <a16:creationId xmlns:a16="http://schemas.microsoft.com/office/drawing/2014/main" id="{E391F5F5-84B2-074A-ADD6-27895E0506BE}"/>
              </a:ext>
            </a:extLst>
          </p:cNvPr>
          <p:cNvPicPr>
            <a:picLocks noChangeAspect="1"/>
          </p:cNvPicPr>
          <p:nvPr/>
        </p:nvPicPr>
        <p:blipFill>
          <a:blip r:embed="rId3"/>
          <a:stretch>
            <a:fillRect/>
          </a:stretch>
        </p:blipFill>
        <p:spPr>
          <a:xfrm>
            <a:off x="1210705" y="3846970"/>
            <a:ext cx="6722591" cy="1694312"/>
          </a:xfrm>
          <a:prstGeom prst="rect">
            <a:avLst/>
          </a:prstGeom>
        </p:spPr>
      </p:pic>
      <p:sp>
        <p:nvSpPr>
          <p:cNvPr id="2" name="投影片編號版面配置區 1"/>
          <p:cNvSpPr>
            <a:spLocks noGrp="1"/>
          </p:cNvSpPr>
          <p:nvPr>
            <p:ph type="sldNum" sz="quarter" idx="12"/>
          </p:nvPr>
        </p:nvSpPr>
        <p:spPr/>
        <p:txBody>
          <a:bodyPr/>
          <a:lstStyle/>
          <a:p>
            <a:fld id="{4FAB73BC-B049-4115-A692-8D63A059BFB8}" type="slidenum">
              <a:rPr lang="en-US" smtClean="0"/>
              <a:t>214</a:t>
            </a:fld>
            <a:endParaRPr lang="en-US"/>
          </a:p>
        </p:txBody>
      </p:sp>
    </p:spTree>
    <p:extLst>
      <p:ext uri="{BB962C8B-B14F-4D97-AF65-F5344CB8AC3E}">
        <p14:creationId xmlns:p14="http://schemas.microsoft.com/office/powerpoint/2010/main" val="42884711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215.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133350"/>
            <a:ext cx="8345488" cy="1487637"/>
          </a:xfrm>
        </p:spPr>
        <p:txBody>
          <a:bodyPr>
            <a:normAutofit/>
          </a:bodyPr>
          <a:lstStyle/>
          <a:p>
            <a:r>
              <a:rPr lang="en-US" altLang="zh-TW" sz="3600"/>
              <a:t>7.4</a:t>
            </a:r>
            <a:r>
              <a:rPr lang="zh-TW" altLang="en-US" sz="3600"/>
              <a:t>訊框轉發方式</a:t>
            </a:r>
            <a:br>
              <a:rPr lang="en-US" altLang="zh-TW" sz="3600" smtClean="0"/>
            </a:br>
            <a:r>
              <a:rPr lang="zh-TW" altLang="en-US" sz="3600" smtClean="0"/>
              <a:t>  自動 </a:t>
            </a:r>
            <a:r>
              <a:rPr lang="en-US" altLang="zh-TW" sz="3600"/>
              <a:t>MDIX</a:t>
            </a:r>
          </a:p>
        </p:txBody>
      </p:sp>
      <p:sp>
        <p:nvSpPr>
          <p:cNvPr id="4" name="Content Placeholder 3">
            <a:extLst>
              <a:ext uri="{FF2B5EF4-FFF2-40B4-BE49-F238E27FC236}">
                <a16:creationId xmlns:a16="http://schemas.microsoft.com/office/drawing/2014/main" id="{1F3CA7BB-7E7C-7149-9859-4AA0DDEC8CC4}"/>
              </a:ext>
            </a:extLst>
          </p:cNvPr>
          <p:cNvSpPr>
            <a:spLocks noGrp="1"/>
          </p:cNvSpPr>
          <p:nvPr>
            <p:ph idx="1"/>
          </p:nvPr>
        </p:nvSpPr>
        <p:spPr>
          <a:xfrm>
            <a:off x="474662" y="1620987"/>
            <a:ext cx="8280057" cy="3657998"/>
          </a:xfrm>
        </p:spPr>
        <p:txBody>
          <a:bodyPr/>
          <a:lstStyle/>
          <a:p>
            <a:pPr marL="0" indent="0" algn="l"/>
            <a:r>
              <a:rPr lang="zh-TW" altLang="en-US">
                <a:solidFill>
                  <a:srgbClr val="000000"/>
                </a:solidFill>
              </a:rPr>
              <a:t>裝置之間的連線曾經需要使用交叉纜線或直通纜線。所需的纜線類型取決於互連裝置的類型。</a:t>
            </a:r>
          </a:p>
          <a:p>
            <a:pPr marL="0" indent="0" algn="l"/>
            <a:r>
              <a:rPr lang="zh-TW" altLang="en-US" b="1">
                <a:solidFill>
                  <a:srgbClr val="000000"/>
                </a:solidFill>
              </a:rPr>
              <a:t>注意</a:t>
            </a:r>
            <a:r>
              <a:rPr lang="zh-TW" altLang="en-US">
                <a:solidFill>
                  <a:srgbClr val="000000"/>
                </a:solidFill>
              </a:rPr>
              <a:t>：路由器與主機之間的直接連線需要交叉連線。 </a:t>
            </a:r>
          </a:p>
          <a:p>
            <a:pPr marL="0" indent="0" algn="l"/>
            <a:endParaRPr lang="en-US">
              <a:solidFill>
                <a:srgbClr val="000000"/>
              </a:solidFill>
            </a:endParaRPr>
          </a:p>
          <a:p>
            <a:pPr marL="285743" indent="-285743" algn="l">
              <a:buFont typeface="Arial" panose="020b0604020202020204" pitchFamily="34" charset="0"/>
              <a:buChar char="•"/>
            </a:pPr>
            <a:r>
              <a:rPr lang="zh-TW" altLang="en-US">
                <a:solidFill>
                  <a:srgbClr val="000000"/>
                </a:solidFill>
              </a:rPr>
              <a:t>大部分的交換器裝置現在都支援自動中相依介面交叉 </a:t>
            </a:r>
            <a:r>
              <a:rPr lang="en-US" altLang="zh-TW">
                <a:solidFill>
                  <a:srgbClr val="000000"/>
                </a:solidFill>
              </a:rPr>
              <a:t>(</a:t>
            </a:r>
            <a:r>
              <a:rPr lang="zh-TW" altLang="en-US">
                <a:solidFill>
                  <a:srgbClr val="000000"/>
                </a:solidFill>
              </a:rPr>
              <a:t>自動 </a:t>
            </a:r>
            <a:r>
              <a:rPr lang="en-US" altLang="zh-TW">
                <a:solidFill>
                  <a:srgbClr val="000000"/>
                </a:solidFill>
              </a:rPr>
              <a:t>MDIX) </a:t>
            </a:r>
            <a:r>
              <a:rPr lang="zh-TW" altLang="en-US">
                <a:solidFill>
                  <a:srgbClr val="000000"/>
                </a:solidFill>
              </a:rPr>
              <a:t>功能。啟用時，交換器會自動偵測連接至連接埠的纜線類型，並相應地配置介面。 </a:t>
            </a:r>
          </a:p>
          <a:p>
            <a:pPr marL="285743" indent="-285743" algn="l">
              <a:buFont typeface="Arial" panose="020b0604020202020204" pitchFamily="34" charset="0"/>
              <a:buChar char="•"/>
            </a:pPr>
            <a:r>
              <a:rPr lang="zh-TW" altLang="en-US">
                <a:solidFill>
                  <a:srgbClr val="000000"/>
                </a:solidFill>
              </a:rPr>
              <a:t>執行 </a:t>
            </a:r>
            <a:r>
              <a:rPr lang="en-US" altLang="zh-TW">
                <a:solidFill>
                  <a:srgbClr val="000000"/>
                </a:solidFill>
              </a:rPr>
              <a:t>Cisco IOS 12.2(18)SE </a:t>
            </a:r>
            <a:r>
              <a:rPr lang="zh-TW" altLang="en-US">
                <a:solidFill>
                  <a:srgbClr val="000000"/>
                </a:solidFill>
              </a:rPr>
              <a:t>或更新版本的交換器預設會啟用「自動依媒體偵測介面跳線 </a:t>
            </a:r>
            <a:r>
              <a:rPr lang="en-US" altLang="zh-TW">
                <a:solidFill>
                  <a:srgbClr val="000000"/>
                </a:solidFill>
              </a:rPr>
              <a:t>(Auto-MDIX)</a:t>
            </a:r>
            <a:r>
              <a:rPr lang="zh-TW" altLang="en-US">
                <a:solidFill>
                  <a:srgbClr val="000000"/>
                </a:solidFill>
              </a:rPr>
              <a:t>」功能。不過，可能會停用此功能。因此，您應該永遠使用正確的纜線類型，而不要依賴自動 </a:t>
            </a:r>
            <a:r>
              <a:rPr lang="en-US" altLang="zh-TW">
                <a:solidFill>
                  <a:srgbClr val="000000"/>
                </a:solidFill>
              </a:rPr>
              <a:t>MDIX </a:t>
            </a:r>
            <a:r>
              <a:rPr lang="zh-TW" altLang="en-US">
                <a:solidFill>
                  <a:srgbClr val="000000"/>
                </a:solidFill>
              </a:rPr>
              <a:t>功能。 </a:t>
            </a:r>
          </a:p>
          <a:p>
            <a:pPr marL="285743" indent="-285743" algn="l">
              <a:buFont typeface="Arial" panose="020b0604020202020204" pitchFamily="34" charset="0"/>
              <a:buChar char="•"/>
            </a:pPr>
            <a:r>
              <a:rPr lang="zh-TW" altLang="en-US">
                <a:solidFill>
                  <a:srgbClr val="000000"/>
                </a:solidFill>
              </a:rPr>
              <a:t>可以使用 </a:t>
            </a:r>
            <a:r>
              <a:rPr lang="en-US" altLang="zh-TW" b="1">
                <a:solidFill>
                  <a:srgbClr val="000000"/>
                </a:solidFill>
              </a:rPr>
              <a:t>mdix</a:t>
            </a:r>
            <a:r>
              <a:rPr lang="zh-TW" altLang="en-US">
                <a:solidFill>
                  <a:srgbClr val="000000"/>
                </a:solidFill>
              </a:rPr>
              <a:t> 自動介面配置指令重新啟用自動 </a:t>
            </a:r>
            <a:r>
              <a:rPr lang="en-US" altLang="zh-TW">
                <a:solidFill>
                  <a:srgbClr val="000000"/>
                </a:solidFill>
              </a:rPr>
              <a:t>MDIX</a:t>
            </a:r>
            <a:r>
              <a:rPr lang="zh-TW" altLang="en-US">
                <a:solidFill>
                  <a:srgbClr val="000000"/>
                </a:solidFill>
              </a:rPr>
              <a:t>。</a:t>
            </a:r>
          </a:p>
          <a:p>
            <a:pPr marL="285743" indent="-285743" algn="l">
              <a:buFont typeface="Arial" panose="020b0604020202020204" pitchFamily="34" charset="0"/>
              <a:buChar char="•"/>
            </a:pPr>
            <a:endParaRPr lang="en-US" sz="1600">
              <a:solidFill>
                <a:srgbClr val="000000"/>
              </a:solidFill>
            </a:endParaRPr>
          </a:p>
        </p:txBody>
      </p:sp>
      <p:sp>
        <p:nvSpPr>
          <p:cNvPr id="2" name="投影片編號版面配置區 1"/>
          <p:cNvSpPr>
            <a:spLocks noGrp="1"/>
          </p:cNvSpPr>
          <p:nvPr>
            <p:ph type="sldNum" sz="quarter" idx="12"/>
          </p:nvPr>
        </p:nvSpPr>
        <p:spPr/>
        <p:txBody>
          <a:bodyPr/>
          <a:lstStyle/>
          <a:p>
            <a:fld id="{4FAB73BC-B049-4115-A692-8D63A059BFB8}" type="slidenum">
              <a:rPr lang="en-US" smtClean="0"/>
              <a:t>215</a:t>
            </a:fld>
            <a:endParaRPr lang="en-US"/>
          </a:p>
        </p:txBody>
      </p:sp>
    </p:spTree>
    <p:extLst>
      <p:ext uri="{BB962C8B-B14F-4D97-AF65-F5344CB8AC3E}">
        <p14:creationId xmlns:p14="http://schemas.microsoft.com/office/powerpoint/2010/main" val="309066512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216.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1505"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normAutofit/>
          </a:bodyPr>
          <a:lstStyle/>
          <a:p>
            <a:pPr>
              <a:lnSpc>
                <a:spcPct val="90000"/>
              </a:lnSpc>
            </a:pPr>
            <a:r>
              <a:rPr lang="en-US" altLang="zh-TW" sz="3600" smtClean="0">
                <a:solidFill>
                  <a:srgbClr val="004C69"/>
                </a:solidFill>
              </a:rPr>
              <a:t>7.5</a:t>
            </a:r>
            <a:r>
              <a:rPr lang="zh-TW" sz="3600" smtClean="0">
                <a:solidFill>
                  <a:srgbClr val="004C69"/>
                </a:solidFill>
              </a:rPr>
              <a:t>我</a:t>
            </a:r>
            <a:r>
              <a:rPr lang="zh-TW" sz="3600">
                <a:solidFill>
                  <a:srgbClr val="004C69"/>
                </a:solidFill>
              </a:rPr>
              <a:t>在本單元中學到了什麼?</a:t>
            </a:r>
          </a:p>
        </p:txBody>
      </p:sp>
      <p:sp>
        <p:nvSpPr>
          <p:cNvPr id="3" name="Content Placeholder 2">
            <a:extLst>
              <a:ext uri="{FF2B5EF4-FFF2-40B4-BE49-F238E27FC236}">
                <a16:creationId xmlns:a16="http://schemas.microsoft.com/office/drawing/2014/main" id="{D93A55FA-1939-6742-B7CE-57C0035303DD}"/>
              </a:ext>
            </a:extLst>
          </p:cNvPr>
          <p:cNvSpPr>
            <a:spLocks noGrp="1"/>
          </p:cNvSpPr>
          <p:nvPr>
            <p:ph idx="1"/>
          </p:nvPr>
        </p:nvSpPr>
        <p:spPr>
          <a:xfrm>
            <a:off x="669471" y="1514184"/>
            <a:ext cx="7507313" cy="4155319"/>
          </a:xfrm>
        </p:spPr>
        <p:txBody>
          <a:bodyPr>
            <a:normAutofit/>
          </a:bodyPr>
          <a:lstStyle/>
          <a:p>
            <a:pPr>
              <a:spcBef>
                <a:spcPct val="0"/>
              </a:spcBef>
              <a:spcAft>
                <a:spcPct val="0"/>
              </a:spcAft>
              <a:buFont typeface="Arial" panose="020b0604020202020204" pitchFamily="34" charset="0"/>
              <a:buChar char="•"/>
            </a:pPr>
            <a:r>
              <a:rPr lang="zh-TW" altLang="en-US" sz="2000"/>
              <a:t>乙太網路在資料連結層和實體層運行。乙太網路標準定義了第 </a:t>
            </a:r>
            <a:r>
              <a:rPr lang="en-US" altLang="zh-TW" sz="2000"/>
              <a:t>2 </a:t>
            </a:r>
            <a:r>
              <a:rPr lang="zh-TW" altLang="en-US" sz="2000"/>
              <a:t>層協議和第 </a:t>
            </a:r>
            <a:r>
              <a:rPr lang="en-US" altLang="zh-TW" sz="2000"/>
              <a:t>1 </a:t>
            </a:r>
            <a:r>
              <a:rPr lang="zh-TW" altLang="en-US" sz="2000"/>
              <a:t>層技術。 </a:t>
            </a:r>
          </a:p>
          <a:p>
            <a:pPr>
              <a:spcBef>
                <a:spcPct val="0"/>
              </a:spcBef>
              <a:spcAft>
                <a:spcPct val="0"/>
              </a:spcAft>
              <a:buFont typeface="Arial" panose="020b0604020202020204" pitchFamily="34" charset="0"/>
              <a:buChar char="•"/>
            </a:pPr>
            <a:r>
              <a:rPr lang="zh-TW" altLang="en-US" sz="2000"/>
              <a:t>乙太網路使用資料連結層的 </a:t>
            </a:r>
            <a:r>
              <a:rPr lang="en-US" altLang="zh-TW" sz="2000"/>
              <a:t>LLC </a:t>
            </a:r>
            <a:r>
              <a:rPr lang="zh-TW" altLang="en-US" sz="2000"/>
              <a:t>和 </a:t>
            </a:r>
            <a:r>
              <a:rPr lang="en-US" altLang="zh-TW" sz="2000"/>
              <a:t>MAC </a:t>
            </a:r>
            <a:r>
              <a:rPr lang="zh-TW" altLang="en-US" sz="2000"/>
              <a:t>子層進行操作。 </a:t>
            </a:r>
          </a:p>
          <a:p>
            <a:pPr>
              <a:spcBef>
                <a:spcPct val="0"/>
              </a:spcBef>
              <a:spcAft>
                <a:spcPct val="0"/>
              </a:spcAft>
              <a:buFont typeface="Arial" panose="020b0604020202020204" pitchFamily="34" charset="0"/>
              <a:buChar char="•"/>
            </a:pPr>
            <a:r>
              <a:rPr lang="zh-TW" altLang="en-US" sz="2000"/>
              <a:t>乙太網路框架欄位包括：起始訊號和起始訊框分隔符號、目標 </a:t>
            </a:r>
            <a:r>
              <a:rPr lang="en-US" altLang="zh-TW" sz="2000"/>
              <a:t>MAC </a:t>
            </a:r>
            <a:r>
              <a:rPr lang="zh-TW" altLang="en-US" sz="2000"/>
              <a:t>位址、來源 </a:t>
            </a:r>
            <a:r>
              <a:rPr lang="en-US" altLang="zh-TW" sz="2000"/>
              <a:t>MAC </a:t>
            </a:r>
            <a:r>
              <a:rPr lang="zh-TW" altLang="en-US" sz="2000"/>
              <a:t>位址、乙太類型、資料和 </a:t>
            </a:r>
            <a:r>
              <a:rPr lang="en-US" altLang="zh-TW" sz="2000"/>
              <a:t>FCS</a:t>
            </a:r>
            <a:r>
              <a:rPr lang="zh-TW" altLang="en-US" sz="2000"/>
              <a:t>。</a:t>
            </a:r>
          </a:p>
          <a:p>
            <a:pPr>
              <a:spcBef>
                <a:spcPct val="0"/>
              </a:spcBef>
              <a:spcAft>
                <a:spcPct val="0"/>
              </a:spcAft>
              <a:buFont typeface="Arial" panose="020b0604020202020204" pitchFamily="34" charset="0"/>
              <a:buChar char="•"/>
            </a:pPr>
            <a:r>
              <a:rPr lang="en-US" altLang="zh-TW" sz="2000"/>
              <a:t>MAC </a:t>
            </a:r>
            <a:r>
              <a:rPr lang="zh-TW" altLang="en-US" sz="2000"/>
              <a:t>地址提供了在 </a:t>
            </a:r>
            <a:r>
              <a:rPr lang="en-US" altLang="zh-TW" sz="2000"/>
              <a:t>OSI </a:t>
            </a:r>
            <a:r>
              <a:rPr lang="zh-TW" altLang="en-US" sz="2000"/>
              <a:t>模型的資料連結層設備識別的方法。 </a:t>
            </a:r>
          </a:p>
          <a:p>
            <a:pPr>
              <a:spcBef>
                <a:spcPct val="0"/>
              </a:spcBef>
              <a:spcAft>
                <a:spcPct val="0"/>
              </a:spcAft>
              <a:buFont typeface="Arial" panose="020b0604020202020204" pitchFamily="34" charset="0"/>
              <a:buChar char="•"/>
            </a:pPr>
            <a:r>
              <a:rPr lang="zh-TW" altLang="en-US" sz="2000"/>
              <a:t>乙太網路 </a:t>
            </a:r>
            <a:r>
              <a:rPr lang="en-US" altLang="zh-TW" sz="2000"/>
              <a:t>MAC </a:t>
            </a:r>
            <a:r>
              <a:rPr lang="zh-TW" altLang="en-US" sz="2000"/>
              <a:t>地址是使用 </a:t>
            </a:r>
            <a:r>
              <a:rPr lang="en-US" altLang="zh-TW" sz="2000"/>
              <a:t>12 </a:t>
            </a:r>
            <a:r>
              <a:rPr lang="zh-TW" altLang="en-US" sz="2000"/>
              <a:t>十六進制數字或 </a:t>
            </a:r>
            <a:r>
              <a:rPr lang="en-US" altLang="zh-TW" sz="2000"/>
              <a:t>6 </a:t>
            </a:r>
            <a:r>
              <a:rPr lang="zh-TW" altLang="en-US" sz="2000"/>
              <a:t>個字節表示的 </a:t>
            </a:r>
            <a:r>
              <a:rPr lang="en-US" altLang="zh-TW" sz="2000"/>
              <a:t>48 </a:t>
            </a:r>
            <a:r>
              <a:rPr lang="zh-TW" altLang="en-US" sz="2000"/>
              <a:t>位地址。 </a:t>
            </a:r>
          </a:p>
          <a:p>
            <a:pPr>
              <a:spcBef>
                <a:spcPct val="0"/>
              </a:spcBef>
              <a:spcAft>
                <a:spcPct val="0"/>
              </a:spcAft>
              <a:buFont typeface="Arial" panose="020b0604020202020204" pitchFamily="34" charset="0"/>
              <a:buChar char="•"/>
            </a:pPr>
            <a:r>
              <a:rPr lang="zh-TW" altLang="en-US" sz="2000"/>
              <a:t>當裝置將訊息轉送至乙太網路時，乙太網路標頭會包含來源和目標 </a:t>
            </a:r>
            <a:r>
              <a:rPr lang="en-US" altLang="zh-TW" sz="2000"/>
              <a:t>MAC </a:t>
            </a:r>
            <a:r>
              <a:rPr lang="zh-TW" altLang="en-US" sz="2000"/>
              <a:t>位址。在乙太網路中，第 </a:t>
            </a:r>
            <a:r>
              <a:rPr lang="en-US" altLang="zh-TW" sz="2000"/>
              <a:t>2 </a:t>
            </a:r>
            <a:r>
              <a:rPr lang="zh-TW" altLang="en-US" sz="2000"/>
              <a:t>層單播、群播和廣播通信會使用不同的 </a:t>
            </a:r>
            <a:r>
              <a:rPr lang="en-US" altLang="zh-TW" sz="2000"/>
              <a:t>MAC </a:t>
            </a:r>
            <a:r>
              <a:rPr lang="zh-TW" altLang="en-US" sz="2000"/>
              <a:t>位址。</a:t>
            </a:r>
          </a:p>
        </p:txBody>
      </p:sp>
      <p:sp>
        <p:nvSpPr>
          <p:cNvPr id="2" name="投影片編號版面配置區 1"/>
          <p:cNvSpPr>
            <a:spLocks noGrp="1"/>
          </p:cNvSpPr>
          <p:nvPr>
            <p:ph type="sldNum" sz="quarter" idx="4"/>
          </p:nvPr>
        </p:nvSpPr>
        <p:spPr/>
        <p:txBody>
          <a:bodyPr/>
          <a:lstStyle/>
          <a:p>
            <a:pPr defTabSz="385754">
              <a:defRPr/>
            </a:pPr>
            <a:fld id="{2F5CCB13-0A32-4557-88E9-079F0C330695}" type="slidenum">
              <a:rPr lang="en-US" kern="0" smtClean="0">
                <a:solidFill>
                  <a:srgbClr val="595959"/>
                </a:solidFill>
              </a:rPr>
              <a:pPr defTabSz="385754">
                <a:defRPr/>
              </a:pPr>
              <a:t>216</a:t>
            </a:fld>
            <a:endParaRPr lang="en-US" kern="0">
              <a:solidFill>
                <a:srgbClr val="595959"/>
              </a:solidFill>
            </a:endParaRPr>
          </a:p>
        </p:txBody>
      </p:sp>
    </p:spTree>
    <p:custDataLst>
      <p:tags r:id="rId3"/>
    </p:custDataLst>
    <p:extLst>
      <p:ext uri="{BB962C8B-B14F-4D97-AF65-F5344CB8AC3E}">
        <p14:creationId xmlns:p14="http://schemas.microsoft.com/office/powerpoint/2010/main" val="823933354"/>
      </p:ext>
    </p:extLst>
  </p:cSld>
  <p:clrMapOvr>
    <a:masterClrMapping/>
  </p:clrMapOvr>
  <p:transition spd="slow">
    <p:wipe/>
  </p:transition>
  <p:timing/>
</p:sld>
</file>

<file path=ppt/slides/slide217.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1505"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normAutofit/>
          </a:bodyPr>
          <a:lstStyle/>
          <a:p>
            <a:pPr>
              <a:lnSpc>
                <a:spcPct val="90000"/>
              </a:lnSpc>
            </a:pPr>
            <a:r>
              <a:rPr lang="en-US" altLang="zh-TW" sz="3600" smtClean="0">
                <a:solidFill>
                  <a:srgbClr val="004C69"/>
                </a:solidFill>
              </a:rPr>
              <a:t>7.5</a:t>
            </a:r>
            <a:r>
              <a:rPr lang="zh-TW" sz="3600" smtClean="0">
                <a:solidFill>
                  <a:srgbClr val="004C69"/>
                </a:solidFill>
              </a:rPr>
              <a:t>我</a:t>
            </a:r>
            <a:r>
              <a:rPr lang="zh-TW" sz="3600">
                <a:solidFill>
                  <a:srgbClr val="004C69"/>
                </a:solidFill>
              </a:rPr>
              <a:t>在本課程學習到甚麼</a:t>
            </a:r>
            <a:r>
              <a:rPr lang="zh-TW" sz="3600" smtClean="0">
                <a:solidFill>
                  <a:srgbClr val="004C69"/>
                </a:solidFill>
              </a:rPr>
              <a:t>(</a:t>
            </a:r>
            <a:r>
              <a:rPr lang="zh-TW" altLang="en-US" sz="3600" smtClean="0">
                <a:solidFill>
                  <a:srgbClr val="004C69"/>
                </a:solidFill>
              </a:rPr>
              <a:t>續</a:t>
            </a:r>
            <a:r>
              <a:rPr lang="zh-TW" sz="3600" smtClean="0">
                <a:solidFill>
                  <a:srgbClr val="004C69"/>
                </a:solidFill>
              </a:rPr>
              <a:t>)</a:t>
            </a:r>
            <a:endParaRPr lang="zh-TW" sz="3600">
              <a:solidFill>
                <a:srgbClr val="004C69"/>
              </a:solidFill>
            </a:endParaRPr>
          </a:p>
        </p:txBody>
      </p:sp>
      <p:sp>
        <p:nvSpPr>
          <p:cNvPr id="3" name="Content Placeholder 2">
            <a:extLst>
              <a:ext uri="{FF2B5EF4-FFF2-40B4-BE49-F238E27FC236}">
                <a16:creationId xmlns:a16="http://schemas.microsoft.com/office/drawing/2014/main" id="{D93A55FA-1939-6742-B7CE-57C0035303DD}"/>
              </a:ext>
            </a:extLst>
          </p:cNvPr>
          <p:cNvSpPr>
            <a:spLocks noGrp="1"/>
          </p:cNvSpPr>
          <p:nvPr>
            <p:ph idx="1"/>
          </p:nvPr>
        </p:nvSpPr>
        <p:spPr>
          <a:xfrm>
            <a:off x="770165" y="875145"/>
            <a:ext cx="7066441" cy="4155319"/>
          </a:xfrm>
        </p:spPr>
        <p:txBody>
          <a:bodyPr>
            <a:normAutofit/>
          </a:bodyPr>
          <a:lstStyle/>
          <a:p>
            <a:pPr>
              <a:spcBef>
                <a:spcPct val="0"/>
              </a:spcBef>
              <a:spcAft>
                <a:spcPct val="0"/>
              </a:spcAft>
              <a:buFont typeface="Arial" panose="020b0604020202020204" pitchFamily="34" charset="0"/>
              <a:buChar char="•"/>
            </a:pPr>
            <a:r>
              <a:rPr lang="zh-TW" altLang="en-US" sz="2000"/>
              <a:t>第 </a:t>
            </a:r>
            <a:r>
              <a:rPr lang="en-US" altLang="zh-TW" sz="2000"/>
              <a:t>2 </a:t>
            </a:r>
            <a:r>
              <a:rPr lang="zh-TW" altLang="en-US" sz="2000"/>
              <a:t>層乙太網路交換器完全根據第 </a:t>
            </a:r>
            <a:r>
              <a:rPr lang="en-US" altLang="zh-TW" sz="2000"/>
              <a:t>2 </a:t>
            </a:r>
            <a:r>
              <a:rPr lang="zh-TW" altLang="en-US" sz="2000"/>
              <a:t>層乙太網路 </a:t>
            </a:r>
            <a:r>
              <a:rPr lang="en-US" altLang="zh-TW" sz="2000"/>
              <a:t>MAC </a:t>
            </a:r>
            <a:r>
              <a:rPr lang="zh-TW" altLang="en-US" sz="2000"/>
              <a:t>位址進行轉送決策。 </a:t>
            </a:r>
          </a:p>
          <a:p>
            <a:pPr>
              <a:spcBef>
                <a:spcPct val="0"/>
              </a:spcBef>
              <a:spcAft>
                <a:spcPct val="0"/>
              </a:spcAft>
              <a:buFont typeface="Arial" panose="020b0604020202020204" pitchFamily="34" charset="0"/>
              <a:buChar char="•"/>
            </a:pPr>
            <a:r>
              <a:rPr lang="zh-TW" altLang="en-US" sz="2000"/>
              <a:t>交換機通過檢查端口上接收的幀的源 </a:t>
            </a:r>
            <a:r>
              <a:rPr lang="en-US" altLang="zh-TW" sz="2000"/>
              <a:t>MAC </a:t>
            </a:r>
            <a:r>
              <a:rPr lang="zh-TW" altLang="en-US" sz="2000"/>
              <a:t>地址動態構建 </a:t>
            </a:r>
            <a:r>
              <a:rPr lang="en-US" altLang="zh-TW" sz="2000"/>
              <a:t>MAC </a:t>
            </a:r>
            <a:r>
              <a:rPr lang="zh-TW" altLang="en-US" sz="2000"/>
              <a:t>地址表。 </a:t>
            </a:r>
          </a:p>
          <a:p>
            <a:pPr>
              <a:spcBef>
                <a:spcPct val="0"/>
              </a:spcBef>
              <a:spcAft>
                <a:spcPct val="0"/>
              </a:spcAft>
              <a:buFont typeface="Arial" panose="020b0604020202020204" pitchFamily="34" charset="0"/>
              <a:buChar char="•"/>
            </a:pPr>
            <a:r>
              <a:rPr lang="zh-TW" altLang="en-US" sz="2000"/>
              <a:t>交換器會藉由搜尋框架中的目標 </a:t>
            </a:r>
            <a:r>
              <a:rPr lang="en-US" altLang="zh-TW" sz="2000"/>
              <a:t>MAC </a:t>
            </a:r>
            <a:r>
              <a:rPr lang="zh-TW" altLang="en-US" sz="2000"/>
              <a:t>位址與 </a:t>
            </a:r>
            <a:r>
              <a:rPr lang="en-US" altLang="zh-TW" sz="2000"/>
              <a:t>MAC </a:t>
            </a:r>
            <a:r>
              <a:rPr lang="zh-TW" altLang="en-US" sz="2000"/>
              <a:t>位址表格中的項目之間的相符項目來轉送框架。 </a:t>
            </a:r>
          </a:p>
          <a:p>
            <a:pPr>
              <a:spcBef>
                <a:spcPct val="0"/>
              </a:spcBef>
              <a:spcAft>
                <a:spcPct val="0"/>
              </a:spcAft>
              <a:buFont typeface="Arial" panose="020b0604020202020204" pitchFamily="34" charset="0"/>
              <a:buChar char="•"/>
            </a:pPr>
            <a:r>
              <a:rPr lang="zh-TW" altLang="en-US" sz="2000"/>
              <a:t>交換器使用下列其中一種轉送方法來切換網路連接埠之間的資料：</a:t>
            </a:r>
            <a:r>
              <a:rPr lang="en-US" altLang="zh-TW" sz="2000"/>
              <a:t>Store-and-forward Switch</a:t>
            </a:r>
            <a:r>
              <a:rPr lang="zh-TW" altLang="en-US" sz="2000"/>
              <a:t>或</a:t>
            </a:r>
            <a:r>
              <a:rPr lang="en-US" altLang="zh-TW" sz="2000"/>
              <a:t>Cut-through Switching</a:t>
            </a:r>
            <a:r>
              <a:rPr lang="zh-TW" altLang="en-US" sz="2000"/>
              <a:t>。</a:t>
            </a:r>
            <a:r>
              <a:rPr lang="en-US" altLang="zh-TW" sz="2000"/>
              <a:t>Cut-through Switching</a:t>
            </a:r>
            <a:r>
              <a:rPr lang="zh-TW" altLang="en-US" sz="2000"/>
              <a:t>的兩種型號分別為</a:t>
            </a:r>
            <a:r>
              <a:rPr lang="en-US" altLang="zh-TW" sz="2000"/>
              <a:t>Fast-forward Switching </a:t>
            </a:r>
            <a:r>
              <a:rPr lang="zh-TW" altLang="en-US" sz="2000"/>
              <a:t>及</a:t>
            </a:r>
            <a:r>
              <a:rPr lang="en-US" altLang="zh-TW" sz="2000"/>
              <a:t>Fragment-free switching </a:t>
            </a:r>
            <a:r>
              <a:rPr lang="zh-TW" altLang="en-US" sz="2000"/>
              <a:t>。 </a:t>
            </a:r>
          </a:p>
          <a:p>
            <a:pPr>
              <a:spcBef>
                <a:spcPct val="0"/>
              </a:spcBef>
              <a:spcAft>
                <a:spcPct val="0"/>
              </a:spcAft>
              <a:buFont typeface="Arial" panose="020b0604020202020204" pitchFamily="34" charset="0"/>
              <a:buChar char="•"/>
            </a:pPr>
            <a:r>
              <a:rPr lang="zh-TW" altLang="en-US" sz="2000"/>
              <a:t>記憶體緩衝的兩種方法是以連接埠為基礎的記憶體和共用記憶體。 </a:t>
            </a:r>
          </a:p>
          <a:p>
            <a:pPr>
              <a:spcBef>
                <a:spcPct val="0"/>
              </a:spcBef>
              <a:spcAft>
                <a:spcPct val="0"/>
              </a:spcAft>
              <a:buFont typeface="Arial" panose="020b0604020202020204" pitchFamily="34" charset="0"/>
              <a:buChar char="•"/>
            </a:pPr>
            <a:r>
              <a:rPr lang="zh-TW" altLang="en-US" sz="2000"/>
              <a:t>乙太網路上的通訊使用兩種雙工設定：全雙工和半雙工。 </a:t>
            </a:r>
          </a:p>
        </p:txBody>
      </p:sp>
      <p:sp>
        <p:nvSpPr>
          <p:cNvPr id="2" name="投影片編號版面配置區 1"/>
          <p:cNvSpPr>
            <a:spLocks noGrp="1"/>
          </p:cNvSpPr>
          <p:nvPr>
            <p:ph type="sldNum" sz="quarter" idx="4"/>
          </p:nvPr>
        </p:nvSpPr>
        <p:spPr/>
        <p:txBody>
          <a:bodyPr/>
          <a:lstStyle/>
          <a:p>
            <a:pPr defTabSz="385754">
              <a:defRPr/>
            </a:pPr>
            <a:fld id="{2F5CCB13-0A32-4557-88E9-079F0C330695}" type="slidenum">
              <a:rPr lang="en-US" kern="0" smtClean="0">
                <a:solidFill>
                  <a:srgbClr val="595959"/>
                </a:solidFill>
              </a:rPr>
              <a:pPr defTabSz="385754">
                <a:defRPr/>
              </a:pPr>
              <a:t>217</a:t>
            </a:fld>
            <a:endParaRPr lang="en-US" kern="0">
              <a:solidFill>
                <a:srgbClr val="595959"/>
              </a:solidFill>
            </a:endParaRPr>
          </a:p>
        </p:txBody>
      </p:sp>
    </p:spTree>
    <p:custDataLst>
      <p:tags r:id="rId3"/>
    </p:custDataLst>
    <p:extLst>
      <p:ext uri="{BB962C8B-B14F-4D97-AF65-F5344CB8AC3E}">
        <p14:creationId xmlns:p14="http://schemas.microsoft.com/office/powerpoint/2010/main" val="2572519486"/>
      </p:ext>
    </p:extLst>
  </p:cSld>
  <p:clrMapOvr>
    <a:masterClrMapping/>
  </p:clrMapOvr>
  <p:transition spd="slow">
    <p:wipe/>
  </p:transition>
  <p:timing/>
</p:sld>
</file>

<file path=ppt/slides/slide218.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6" name="Title 5"/>
          <p:cNvSpPr>
            <a:spLocks noGrp="1"/>
          </p:cNvSpPr>
          <p:nvPr>
            <p:ph type="ctrTitle"/>
          </p:nvPr>
        </p:nvSpPr>
        <p:spPr/>
        <p:txBody>
          <a:bodyPr>
            <a:noAutofit/>
          </a:bodyPr>
          <a:lstStyle/>
          <a:p>
            <a:pPr rtl="0"/>
            <a:r>
              <a:rPr lang="zh-TW" altLang="en-US" sz="5000">
                <a:solidFill>
                  <a:schemeClr val="tx1"/>
                </a:solidFill>
              </a:rPr>
              <a:t>第八</a:t>
            </a:r>
            <a:r>
              <a:rPr lang="zh-TW" altLang="en-US" sz="5000" smtClean="0">
                <a:solidFill>
                  <a:schemeClr val="tx1"/>
                </a:solidFill>
              </a:rPr>
              <a:t>章</a:t>
            </a:r>
            <a:br>
              <a:rPr lang="en-US" altLang="zh-TW" sz="5000" smtClean="0">
                <a:solidFill>
                  <a:schemeClr val="tx1"/>
                </a:solidFill>
              </a:rPr>
            </a:br>
            <a:br>
              <a:rPr lang="en-US" altLang="zh-TW" sz="5000">
                <a:solidFill>
                  <a:schemeClr val="tx1"/>
                </a:solidFill>
              </a:rPr>
            </a:br>
            <a:r>
              <a:rPr lang="zh-TW" altLang="en-US" sz="5000" smtClean="0">
                <a:solidFill>
                  <a:schemeClr val="tx1"/>
                </a:solidFill>
              </a:rPr>
              <a:t>網路</a:t>
            </a:r>
            <a:r>
              <a:rPr lang="zh-TW" altLang="en-US" sz="5000">
                <a:solidFill>
                  <a:schemeClr val="tx1"/>
                </a:solidFill>
              </a:rPr>
              <a:t>層</a:t>
            </a:r>
          </a:p>
        </p:txBody>
      </p:sp>
      <p:sp>
        <p:nvSpPr>
          <p:cNvPr id="7" name="Subtitle 6"/>
          <p:cNvSpPr>
            <a:spLocks noGrp="1"/>
          </p:cNvSpPr>
          <p:nvPr>
            <p:ph type="subTitle" idx="1"/>
          </p:nvPr>
        </p:nvSpPr>
        <p:spPr/>
        <p:txBody>
          <a:bodyPr/>
          <a:lstStyle/>
          <a:p>
            <a:pPr rtl="0"/>
            <a:r>
              <a:rPr lang="zh-TW">
                <a:solidFill>
                  <a:schemeClr val="accent5">
                    <a:lumMod val="40000"/>
                    <a:lumOff val="60000"/>
                  </a:schemeClr>
                </a:solidFill>
              </a:rPr>
              <a:t>歡迎來到網路簡介 7.0 版 (ITN)</a:t>
            </a:r>
          </a:p>
          <a:p>
            <a:endParaRPr lang="en-US"/>
          </a:p>
        </p:txBody>
      </p:sp>
      <p:sp>
        <p:nvSpPr>
          <p:cNvPr id="2" name="投影片編號版面配置區 1"/>
          <p:cNvSpPr>
            <a:spLocks noGrp="1"/>
          </p:cNvSpPr>
          <p:nvPr>
            <p:ph type="sldNum" sz="quarter" idx="12"/>
          </p:nvPr>
        </p:nvSpPr>
        <p:spPr/>
        <p:txBody>
          <a:bodyPr/>
          <a:lstStyle/>
          <a:p>
            <a:fld id="{38C68405-D8B3-49C2-9037-9F8C36DB7603}" type="slidenum">
              <a:rPr lang="en-US" altLang="zh-TW" smtClean="0"/>
              <a:t>218</a:t>
            </a:fld>
            <a:endParaRPr lang="en-US" altLang="zh-TW"/>
          </a:p>
        </p:txBody>
      </p:sp>
    </p:spTree>
    <p:custDataLst>
      <p:tags r:id="rId3"/>
    </p:custDataLst>
    <p:extLst>
      <p:ext uri="{BB962C8B-B14F-4D97-AF65-F5344CB8AC3E}">
        <p14:creationId xmlns:p14="http://schemas.microsoft.com/office/powerpoint/2010/main" val="32797841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sld>
</file>

<file path=ppt/slides/slide219.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6147" name="Rectangle 34"/>
          <p:cNvSpPr>
            <a:spLocks noGrp="1" noChangeArrowheads="1"/>
          </p:cNvSpPr>
          <p:nvPr>
            <p:ph idx="1"/>
          </p:nvPr>
        </p:nvSpPr>
        <p:spPr>
          <a:xfrm>
            <a:off x="101842" y="1112446"/>
            <a:ext cx="8769026" cy="281711"/>
          </a:xfrm>
        </p:spPr>
        <p:txBody>
          <a:bodyPr>
            <a:normAutofit fontScale="25000" lnSpcReduction="20000"/>
          </a:bodyPr>
          <a:lstStyle/>
          <a:p>
            <a:pPr marL="0" indent="0">
              <a:spcBef>
                <a:spcPct val="30000"/>
              </a:spcBef>
              <a:buNone/>
            </a:pPr>
            <a:r>
              <a:rPr lang="zh-TW" altLang="en-US" sz="14400"/>
              <a:t>我將在這個單元中學到什麼？</a:t>
            </a:r>
          </a:p>
          <a:p>
            <a:pPr marL="0" indent="0">
              <a:spcBef>
                <a:spcPct val="30000"/>
              </a:spcBef>
              <a:buNone/>
            </a:pPr>
            <a:endParaRPr lang="en-US"/>
          </a:p>
          <a:p>
            <a:pPr marL="89295" indent="0">
              <a:spcBef>
                <a:spcPct val="30000"/>
              </a:spcBef>
              <a:buNone/>
            </a:pPr>
            <a:endParaRPr lang="en-US"/>
          </a:p>
          <a:p>
            <a:pPr marL="89295" indent="0">
              <a:spcBef>
                <a:spcPct val="30000"/>
              </a:spcBef>
              <a:buNone/>
            </a:pPr>
            <a:endParaRPr lang="en-US"/>
          </a:p>
        </p:txBody>
      </p:sp>
      <p:graphicFrame>
        <p:nvGraphicFramePr>
          <p:cNvPr id="3" name="Table 2"/>
          <p:cNvGraphicFramePr>
            <a:graphicFrameLocks noGrp="1"/>
          </p:cNvGraphicFramePr>
          <p:nvPr>
            <p:extLst>
              <p:ext uri="{D42A27DB-BD31-4B8C-83A1-F6EECF244321}">
                <p14:modId xmlns:p14="http://schemas.microsoft.com/office/powerpoint/2010/main" val="3414198329"/>
              </p:ext>
            </p:extLst>
          </p:nvPr>
        </p:nvGraphicFramePr>
        <p:xfrm>
          <a:off x="522512" y="1997284"/>
          <a:ext cx="8348355" cy="4114800"/>
        </p:xfrm>
        <a:graphic>
          <a:graphicData uri="http://schemas.openxmlformats.org/drawingml/2006/table">
            <a:tbl>
              <a:tblPr firstRow="1" firstCol="1" bandRow="1">
                <a:tableStyleId>{5C22544A-7EE6-4342-B048-85BDC9FD1C3A}</a:tableStyleId>
              </a:tblPr>
              <a:tblGrid>
                <a:gridCol w="2715120">
                  <a:extLst>
                    <a:ext uri="{9D8B030D-6E8A-4147-A177-3AD203B41FA5}">
                      <a16:colId xmlns:a16="http://schemas.microsoft.com/office/drawing/2014/main" val="20000"/>
                    </a:ext>
                  </a:extLst>
                </a:gridCol>
                <a:gridCol w="5633235">
                  <a:extLst>
                    <a:ext uri="{9D8B030D-6E8A-4147-A177-3AD203B41FA5}">
                      <a16:colId xmlns:a16="http://schemas.microsoft.com/office/drawing/2014/main" val="20001"/>
                    </a:ext>
                  </a:extLst>
                </a:gridCol>
              </a:tblGrid>
              <a:tr h="365760">
                <a:tc>
                  <a:txBody>
                    <a:bodyPr vert="horz" wrap="square"/>
                    <a:lstStyle/>
                    <a:p>
                      <a:pPr rtl="0"/>
                      <a:r>
                        <a:rPr lang="zh-TW" sz="2600" b="1">
                          <a:effectLst/>
                          <a:latin typeface="標楷體" pitchFamily="65" charset="-120"/>
                          <a:ea typeface="標楷體" panose="03000509000000000000" pitchFamily="65" charset="-120"/>
                        </a:rPr>
                        <a:t>主題標題</a:t>
                      </a:r>
                    </a:p>
                  </a:txBody>
                  <a:tcPr anchor="ctr"/>
                </a:tc>
                <a:tc>
                  <a:txBody>
                    <a:bodyPr vert="horz" wrap="square"/>
                    <a:lstStyle/>
                    <a:p>
                      <a:pPr rtl="0"/>
                      <a:r>
                        <a:rPr lang="zh-TW" sz="2600" b="1">
                          <a:latin typeface="標楷體" pitchFamily="65" charset="-120"/>
                          <a:ea typeface="標楷體" panose="03000509000000000000" pitchFamily="65" charset="-120"/>
                        </a:rPr>
                        <a:t>主題目標</a:t>
                      </a:r>
                    </a:p>
                  </a:txBody>
                  <a:tcPr anchor="ctr"/>
                </a:tc>
                <a:extLst>
                  <a:ext uri="{0D108BD9-81ED-4DB2-BD59-A6C34878D82A}">
                    <a16:rowId xmlns:a16="http://schemas.microsoft.com/office/drawing/2014/main" val="10000"/>
                  </a:ext>
                </a:extLst>
              </a:tr>
              <a:tr h="402431">
                <a:tc>
                  <a:txBody>
                    <a:bodyPr vert="horz" wrap="square"/>
                    <a:lstStyle/>
                    <a:p>
                      <a:pPr rtl="0"/>
                      <a:r>
                        <a:rPr lang="zh-TW" sz="2600" b="1">
                          <a:latin typeface="標楷體" pitchFamily="65" charset="-120"/>
                          <a:ea typeface="標楷體" panose="03000509000000000000" pitchFamily="65" charset="-120"/>
                        </a:rPr>
                        <a:t>網路層特性</a:t>
                      </a:r>
                    </a:p>
                  </a:txBody>
                  <a:tcPr anchor="ctr"/>
                </a:tc>
                <a:tc>
                  <a:txBody>
                    <a:bodyPr vert="horz" wrap="square"/>
                    <a:lstStyle/>
                    <a:p>
                      <a:pPr rtl="0"/>
                      <a:r>
                        <a:rPr lang="zh-TW" sz="2600">
                          <a:latin typeface="標楷體" pitchFamily="65" charset="-120"/>
                          <a:ea typeface="標楷體" panose="03000509000000000000" pitchFamily="65" charset="-120"/>
                        </a:rPr>
                        <a:t>解釋網絡層如何使用 IP 協議進行可靠的通信。</a:t>
                      </a:r>
                    </a:p>
                  </a:txBody>
                  <a:tcPr anchor="ctr"/>
                </a:tc>
                <a:extLst>
                  <a:ext uri="{0D108BD9-81ED-4DB2-BD59-A6C34878D82A}">
                    <a16:rowId xmlns:a16="http://schemas.microsoft.com/office/drawing/2014/main" val="10001"/>
                  </a:ext>
                </a:extLst>
              </a:tr>
              <a:tr h="402431">
                <a:tc>
                  <a:txBody>
                    <a:bodyPr vert="horz" wrap="square"/>
                    <a:lstStyle/>
                    <a:p>
                      <a:pPr rtl="0"/>
                      <a:r>
                        <a:rPr lang="zh-TW" sz="2600" b="1">
                          <a:latin typeface="標楷體" pitchFamily="65" charset="-120"/>
                          <a:ea typeface="標楷體" panose="03000509000000000000" pitchFamily="65" charset="-120"/>
                        </a:rPr>
                        <a:t>IPv4 封包</a:t>
                      </a:r>
                    </a:p>
                  </a:txBody>
                  <a:tcPr anchor="ctr"/>
                </a:tc>
                <a:tc>
                  <a:txBody>
                    <a:bodyPr vert="horz" wrap="square"/>
                    <a:lstStyle/>
                    <a:p>
                      <a:pPr rtl="0"/>
                      <a:r>
                        <a:rPr lang="zh-TW" sz="2600">
                          <a:latin typeface="標楷體" pitchFamily="65" charset="-120"/>
                          <a:ea typeface="標楷體" panose="03000509000000000000" pitchFamily="65" charset="-120"/>
                        </a:rPr>
                        <a:t>解釋 IPv4 封包主要標頭欄位的作用。</a:t>
                      </a:r>
                    </a:p>
                  </a:txBody>
                  <a:tcPr anchor="ctr"/>
                </a:tc>
                <a:extLst>
                  <a:ext uri="{0D108BD9-81ED-4DB2-BD59-A6C34878D82A}">
                    <a16:rowId xmlns:a16="http://schemas.microsoft.com/office/drawing/2014/main" val="10002"/>
                  </a:ext>
                </a:extLst>
              </a:tr>
              <a:tr h="402431">
                <a:tc>
                  <a:txBody>
                    <a:bodyPr vert="horz" wrap="square"/>
                    <a:lstStyle/>
                    <a:p>
                      <a:pPr rtl="0"/>
                      <a:r>
                        <a:rPr lang="zh-TW" sz="2600" b="1">
                          <a:latin typeface="標楷體" pitchFamily="65" charset="-120"/>
                          <a:ea typeface="標楷體" panose="03000509000000000000" pitchFamily="65" charset="-120"/>
                        </a:rPr>
                        <a:t>IPv6 封包</a:t>
                      </a:r>
                    </a:p>
                  </a:txBody>
                  <a:tcPr anchor="ctr"/>
                </a:tc>
                <a:tc>
                  <a:txBody>
                    <a:bodyPr vert="horz" wrap="square"/>
                    <a:lstStyle/>
                    <a:p>
                      <a:pPr rtl="0"/>
                      <a:r>
                        <a:rPr lang="zh-TW" sz="2600">
                          <a:latin typeface="標楷體" pitchFamily="65" charset="-120"/>
                          <a:ea typeface="標楷體" panose="03000509000000000000" pitchFamily="65" charset="-120"/>
                        </a:rPr>
                        <a:t>解釋 IPv6 封包主要標頭欄位的作用。</a:t>
                      </a:r>
                    </a:p>
                  </a:txBody>
                  <a:tcPr anchor="ctr"/>
                </a:tc>
                <a:extLst>
                  <a:ext uri="{0D108BD9-81ED-4DB2-BD59-A6C34878D82A}">
                    <a16:rowId xmlns:a16="http://schemas.microsoft.com/office/drawing/2014/main" val="10003"/>
                  </a:ext>
                </a:extLst>
              </a:tr>
              <a:tr h="640080">
                <a:tc>
                  <a:txBody>
                    <a:bodyPr vert="horz" wrap="square"/>
                    <a:lstStyle/>
                    <a:p>
                      <a:pPr rtl="0"/>
                      <a:r>
                        <a:rPr lang="zh-TW" sz="2600" b="1">
                          <a:latin typeface="標楷體" pitchFamily="65" charset="-120"/>
                          <a:ea typeface="標楷體" panose="03000509000000000000" pitchFamily="65" charset="-120"/>
                        </a:rPr>
                        <a:t>主機如何路由</a:t>
                      </a:r>
                    </a:p>
                  </a:txBody>
                  <a:tcPr anchor="ctr"/>
                </a:tc>
                <a:tc>
                  <a:txBody>
                    <a:bodyPr vert="horz" wrap="square"/>
                    <a:lstStyle/>
                    <a:p>
                      <a:pPr rtl="0"/>
                      <a:r>
                        <a:rPr lang="zh-TW" sz="2600">
                          <a:latin typeface="標楷體" pitchFamily="65" charset="-120"/>
                          <a:ea typeface="標楷體" panose="03000509000000000000" pitchFamily="65" charset="-120"/>
                        </a:rPr>
                        <a:t>說明網路裝置如何使用路由表將封包導向至目的地網路。</a:t>
                      </a:r>
                    </a:p>
                  </a:txBody>
                  <a:tcPr anchor="ctr"/>
                </a:tc>
                <a:extLst>
                  <a:ext uri="{0D108BD9-81ED-4DB2-BD59-A6C34878D82A}">
                    <a16:rowId xmlns:a16="http://schemas.microsoft.com/office/drawing/2014/main" val="10004"/>
                  </a:ext>
                </a:extLst>
              </a:tr>
              <a:tr h="603647">
                <a:tc>
                  <a:txBody>
                    <a:bodyPr vert="horz" wrap="square"/>
                    <a:lstStyle/>
                    <a:p>
                      <a:pPr rtl="0"/>
                      <a:r>
                        <a:rPr lang="zh-TW" sz="2600" b="1">
                          <a:latin typeface="標楷體" pitchFamily="65" charset="-120"/>
                          <a:ea typeface="標楷體" panose="03000509000000000000" pitchFamily="65" charset="-120"/>
                        </a:rPr>
                        <a:t>路由器路由表</a:t>
                      </a:r>
                    </a:p>
                  </a:txBody>
                  <a:tcPr anchor="ctr"/>
                </a:tc>
                <a:tc>
                  <a:txBody>
                    <a:bodyPr vert="horz" wrap="square"/>
                    <a:lstStyle/>
                    <a:p>
                      <a:pPr rtl="0"/>
                      <a:r>
                        <a:rPr lang="zh-TW" sz="2600">
                          <a:latin typeface="標楷體" pitchFamily="65" charset="-120"/>
                          <a:ea typeface="標楷體" panose="03000509000000000000" pitchFamily="65" charset="-120"/>
                        </a:rPr>
                        <a:t>解釋一個路由器的路由表中的欄位的功能。</a:t>
                      </a:r>
                    </a:p>
                  </a:txBody>
                  <a:tcPr anchor="ctr"/>
                </a:tc>
                <a:extLst>
                  <a:ext uri="{0D108BD9-81ED-4DB2-BD59-A6C34878D82A}">
                    <a16:rowId xmlns:a16="http://schemas.microsoft.com/office/drawing/2014/main" val="10005"/>
                  </a:ext>
                </a:extLst>
              </a:tr>
            </a:tbl>
          </a:graphicData>
        </a:graphic>
      </p:graphicFrame>
      <p:sp>
        <p:nvSpPr>
          <p:cNvPr id="2" name="投影片編號版面配置區 1"/>
          <p:cNvSpPr>
            <a:spLocks noGrp="1"/>
          </p:cNvSpPr>
          <p:nvPr>
            <p:ph type="sldNum" sz="quarter" idx="4"/>
          </p:nvPr>
        </p:nvSpPr>
        <p:spPr/>
        <p:txBody>
          <a:bodyPr/>
          <a:lstStyle/>
          <a:p>
            <a:pPr defTabSz="385754">
              <a:defRPr/>
            </a:pPr>
            <a:fld id="{2F5CCB13-0A32-4557-88E9-079F0C330695}" type="slidenum">
              <a:rPr lang="en-US" kern="0" smtClean="0">
                <a:solidFill>
                  <a:srgbClr val="595959"/>
                </a:solidFill>
              </a:rPr>
              <a:pPr defTabSz="385754">
                <a:defRPr/>
              </a:pPr>
              <a:t>219</a:t>
            </a:fld>
            <a:endParaRPr lang="en-US" kern="0">
              <a:solidFill>
                <a:srgbClr val="595959"/>
              </a:solidFill>
            </a:endParaRPr>
          </a:p>
        </p:txBody>
      </p:sp>
    </p:spTree>
    <p:custDataLst>
      <p:tags r:id="rId3"/>
    </p:custDataLst>
    <p:extLst>
      <p:ext uri="{BB962C8B-B14F-4D97-AF65-F5344CB8AC3E}">
        <p14:creationId xmlns:p14="http://schemas.microsoft.com/office/powerpoint/2010/main" val="752509534"/>
      </p:ext>
    </p:extLst>
  </p:cSld>
  <p:clrMapOvr>
    <a:masterClrMapping/>
  </p:clrMapOvr>
  <p:transition spd="slow">
    <p:wipe/>
  </p:transition>
  <p:timing/>
</p:sld>
</file>

<file path=ppt/slides/slide22.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3314" name="Title 1"/>
          <p:cNvSpPr>
            <a:spLocks noGrp="1"/>
          </p:cNvSpPr>
          <p:nvPr>
            <p:ph type="title"/>
          </p:nvPr>
        </p:nvSpPr>
        <p:spPr>
          <a:xfrm>
            <a:off x="87550" y="898643"/>
            <a:ext cx="5317802" cy="757551"/>
          </a:xfrm>
        </p:spPr>
        <p:txBody>
          <a:bodyPr>
            <a:noAutofit/>
          </a:bodyPr>
          <a:lstStyle/>
          <a:p>
            <a:r>
              <a:rPr lang="en-US" altLang="zh-TW" sz="3000"/>
              <a:t>1.5 </a:t>
            </a:r>
            <a:r>
              <a:rPr lang="zh-TW" altLang="en-US" sz="3000" smtClean="0"/>
              <a:t>網路</a:t>
            </a:r>
            <a:r>
              <a:rPr lang="zh-TW" altLang="en-US" sz="3000"/>
              <a:t>連線</a:t>
            </a:r>
            <a:r>
              <a:rPr lang="en-US" altLang="zh-TW" sz="3000"/>
              <a:t>-</a:t>
            </a:r>
            <a:r>
              <a:rPr lang="zh-TW" altLang="en-US" sz="3000" smtClean="0"/>
              <a:t>連線</a:t>
            </a:r>
            <a:r>
              <a:rPr lang="zh-TW" altLang="en-US" sz="3000"/>
              <a:t>匯集網路 </a:t>
            </a:r>
            <a:r>
              <a:rPr lang="en-US" altLang="zh-TW" sz="3000"/>
              <a:t>(</a:t>
            </a:r>
            <a:r>
              <a:rPr lang="zh-TW" altLang="en-US" sz="3000"/>
              <a:t>續</a:t>
            </a:r>
            <a:r>
              <a:rPr lang="en-US" altLang="zh-TW" sz="3000"/>
              <a:t>) </a:t>
            </a:r>
          </a:p>
        </p:txBody>
      </p:sp>
      <p:sp>
        <p:nvSpPr>
          <p:cNvPr id="13315" name="Content Placeholder 2"/>
          <p:cNvSpPr>
            <a:spLocks noGrp="1"/>
          </p:cNvSpPr>
          <p:nvPr>
            <p:ph idx="1"/>
          </p:nvPr>
        </p:nvSpPr>
        <p:spPr>
          <a:xfrm>
            <a:off x="223066" y="1736749"/>
            <a:ext cx="3735870" cy="3082610"/>
          </a:xfrm>
        </p:spPr>
        <p:txBody>
          <a:bodyPr>
            <a:normAutofit lnSpcReduction="10000"/>
          </a:bodyPr>
          <a:lstStyle/>
          <a:p>
            <a:pPr marL="0" indent="0">
              <a:buNone/>
            </a:pPr>
            <a:r>
              <a:rPr lang="zh-TW" altLang="en-US" sz="2000"/>
              <a:t>整合式資料網路在單一連結上提供多項服務，包括： </a:t>
            </a:r>
          </a:p>
          <a:p>
            <a:pPr lvl="1" rtl="0">
              <a:buFont typeface="Arial" panose="020b0604020202020204" pitchFamily="34" charset="0"/>
              <a:buChar char="•"/>
            </a:pPr>
            <a:r>
              <a:rPr lang="zh-TW" altLang="en-US" sz="2000"/>
              <a:t>數據 </a:t>
            </a:r>
          </a:p>
          <a:p>
            <a:pPr lvl="1" rtl="0">
              <a:buFont typeface="Arial" panose="020b0604020202020204" pitchFamily="34" charset="0"/>
              <a:buChar char="•"/>
            </a:pPr>
            <a:r>
              <a:rPr lang="zh-TW" altLang="en-US" sz="2000"/>
              <a:t>語音</a:t>
            </a:r>
          </a:p>
          <a:p>
            <a:pPr lvl="1" rtl="0">
              <a:buFont typeface="Arial" panose="020b0604020202020204" pitchFamily="34" charset="0"/>
              <a:buChar char="•"/>
            </a:pPr>
            <a:r>
              <a:rPr lang="zh-TW" altLang="en-US" sz="2000"/>
              <a:t>影片</a:t>
            </a:r>
          </a:p>
          <a:p>
            <a:pPr marL="0" indent="0">
              <a:buNone/>
            </a:pPr>
            <a:r>
              <a:rPr lang="zh-TW" altLang="en-US" sz="2000"/>
              <a:t>整合式網路可透過相同的網路基礎架構傳送資料、語音和影片。網路基礎結構使用相同的規則和標準集。</a:t>
            </a:r>
          </a:p>
          <a:p>
            <a:pPr marL="0" indent="0">
              <a:buNone/>
            </a:pPr>
            <a:endParaRPr lang="en-CA" altLang="en-US"/>
          </a:p>
        </p:txBody>
      </p:sp>
      <p:pic>
        <p:nvPicPr>
          <p:cNvPr id="4" name="Picture 3"/>
          <p:cNvPicPr>
            <a:picLocks noChangeAspect="1"/>
          </p:cNvPicPr>
          <p:nvPr/>
        </p:nvPicPr>
        <p:blipFill>
          <a:blip r:embed="rId3"/>
          <a:stretch>
            <a:fillRect/>
          </a:stretch>
        </p:blipFill>
        <p:spPr>
          <a:xfrm>
            <a:off x="3958937" y="1733259"/>
            <a:ext cx="4977527" cy="3086100"/>
          </a:xfrm>
          <a:prstGeom prst="rect">
            <a:avLst/>
          </a:prstGeom>
        </p:spPr>
      </p:pic>
      <p:sp>
        <p:nvSpPr>
          <p:cNvPr id="2" name="投影片編號版面配置區 1"/>
          <p:cNvSpPr>
            <a:spLocks noGrp="1"/>
          </p:cNvSpPr>
          <p:nvPr>
            <p:ph type="sldNum" sz="quarter" idx="4"/>
          </p:nvPr>
        </p:nvSpPr>
        <p:spPr/>
        <p:txBody>
          <a:bodyPr/>
          <a:lstStyle/>
          <a:p>
            <a:pPr defTabSz="385754">
              <a:defRPr/>
            </a:pPr>
            <a:fld id="{2F5CCB13-0A32-4557-88E9-079F0C330695}" type="slidenum">
              <a:rPr lang="en-US" kern="0" smtClean="0">
                <a:solidFill>
                  <a:srgbClr val="595959"/>
                </a:solidFill>
              </a:rPr>
              <a:pPr defTabSz="385754">
                <a:defRPr/>
              </a:pPr>
              <a:t>22</a:t>
            </a:fld>
            <a:endParaRPr lang="en-US" kern="0">
              <a:solidFill>
                <a:srgbClr val="595959"/>
              </a:solidFill>
            </a:endParaRPr>
          </a:p>
        </p:txBody>
      </p:sp>
    </p:spTree>
    <p:custDataLst>
      <p:tags r:id="rId4"/>
    </p:custDataLst>
    <p:extLst>
      <p:ext uri="{BB962C8B-B14F-4D97-AF65-F5344CB8AC3E}">
        <p14:creationId xmlns:p14="http://schemas.microsoft.com/office/powerpoint/2010/main" val="907891979"/>
      </p:ext>
    </p:extLst>
  </p:cSld>
  <p:clrMapOvr>
    <a:masterClrMapping/>
  </p:clrMapOvr>
  <p:transition spd="slow">
    <p:wipe/>
  </p:transition>
  <p:timing/>
</p:sld>
</file>

<file path=ppt/slides/slide220.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8194" name="Rectangle 2"/>
          <p:cNvSpPr>
            <a:spLocks noGrp="1" noChangeArrowheads="1"/>
          </p:cNvSpPr>
          <p:nvPr>
            <p:ph type="title"/>
          </p:nvPr>
        </p:nvSpPr>
        <p:spPr>
          <a:xfrm>
            <a:off x="1" y="99807"/>
            <a:ext cx="5270088" cy="789880"/>
          </a:xfrm>
        </p:spPr>
        <p:txBody>
          <a:bodyPr>
            <a:normAutofit/>
          </a:bodyPr>
          <a:lstStyle/>
          <a:p>
            <a:pPr rtl="0"/>
            <a:r>
              <a:rPr lang="en-US" altLang="zh-TW" sz="3600" smtClean="0"/>
              <a:t>8.1</a:t>
            </a:r>
            <a:r>
              <a:rPr lang="zh-TW" altLang="en-US" sz="3600" smtClean="0"/>
              <a:t>網</a:t>
            </a:r>
            <a:r>
              <a:rPr lang="zh-TW" altLang="en-US" sz="3600"/>
              <a:t>絡層特性</a:t>
            </a:r>
            <a:r>
              <a:rPr lang="en-US" altLang="zh-TW" sz="3600"/>
              <a:t>-</a:t>
            </a:r>
            <a:r>
              <a:rPr lang="zh-TW" altLang="en-US" sz="3600"/>
              <a:t>網絡層</a:t>
            </a:r>
          </a:p>
        </p:txBody>
      </p:sp>
      <p:sp>
        <p:nvSpPr>
          <p:cNvPr id="2" name="Content Placeholder 1"/>
          <p:cNvSpPr>
            <a:spLocks noGrp="1"/>
          </p:cNvSpPr>
          <p:nvPr>
            <p:ph idx="1"/>
          </p:nvPr>
        </p:nvSpPr>
        <p:spPr>
          <a:xfrm>
            <a:off x="118753" y="1691821"/>
            <a:ext cx="5151336" cy="3176991"/>
          </a:xfrm>
        </p:spPr>
        <p:txBody>
          <a:bodyPr>
            <a:noAutofit/>
          </a:bodyPr>
          <a:lstStyle/>
          <a:p>
            <a:pPr rtl="0">
              <a:buFont typeface="Arial" panose="020b0604020202020204" pitchFamily="34" charset="0"/>
              <a:buChar char="•"/>
            </a:pPr>
            <a:r>
              <a:rPr lang="zh-TW" altLang="en-US" sz="2000"/>
              <a:t>提供允許終端裝置交換資料的服務</a:t>
            </a:r>
          </a:p>
          <a:p>
            <a:pPr rtl="0">
              <a:buFont typeface="Arial" panose="020b0604020202020204" pitchFamily="34" charset="0"/>
              <a:buChar char="•"/>
            </a:pPr>
            <a:r>
              <a:rPr lang="en-US" altLang="zh-TW" sz="2000"/>
              <a:t>IP </a:t>
            </a:r>
            <a:r>
              <a:rPr lang="zh-TW" altLang="en-US" sz="2000"/>
              <a:t>版本 </a:t>
            </a:r>
            <a:r>
              <a:rPr lang="en-US" altLang="zh-TW" sz="2000"/>
              <a:t>4</a:t>
            </a:r>
            <a:r>
              <a:rPr lang="zh-TW" altLang="en-US" sz="2000"/>
              <a:t>（</a:t>
            </a:r>
            <a:r>
              <a:rPr lang="en-US" altLang="zh-TW" sz="2000"/>
              <a:t>IPv4</a:t>
            </a:r>
            <a:r>
              <a:rPr lang="zh-TW" altLang="en-US" sz="2000"/>
              <a:t>）和 </a:t>
            </a:r>
            <a:r>
              <a:rPr lang="en-US" altLang="zh-TW" sz="2000"/>
              <a:t>IP </a:t>
            </a:r>
            <a:r>
              <a:rPr lang="zh-TW" altLang="en-US" sz="2000"/>
              <a:t>版本 </a:t>
            </a:r>
            <a:r>
              <a:rPr lang="en-US" altLang="zh-TW" sz="2000"/>
              <a:t>6</a:t>
            </a:r>
            <a:r>
              <a:rPr lang="zh-TW" altLang="en-US" sz="2000"/>
              <a:t>（</a:t>
            </a:r>
            <a:r>
              <a:rPr lang="en-US" altLang="zh-TW" sz="2000"/>
              <a:t>IPv6</a:t>
            </a:r>
            <a:r>
              <a:rPr lang="zh-TW" altLang="en-US" sz="2000"/>
              <a:t>）是主要的網絡層通信協議。</a:t>
            </a:r>
          </a:p>
          <a:p>
            <a:pPr rtl="0">
              <a:buFont typeface="Arial" panose="020b0604020202020204" pitchFamily="34" charset="0"/>
              <a:buChar char="•"/>
            </a:pPr>
            <a:r>
              <a:rPr lang="zh-TW" altLang="en-US" sz="2000"/>
              <a:t>網絡層執行四個基本操作：</a:t>
            </a:r>
          </a:p>
          <a:p>
            <a:pPr lvl="1" rtl="0">
              <a:buFont typeface="Arial" panose="020b0604020202020204" pitchFamily="34" charset="0"/>
              <a:buChar char="•"/>
            </a:pPr>
            <a:r>
              <a:rPr lang="zh-TW" altLang="en-US" sz="2000"/>
              <a:t>尋址終端裝置</a:t>
            </a:r>
          </a:p>
          <a:p>
            <a:pPr lvl="1" rtl="0">
              <a:buFont typeface="Arial" panose="020b0604020202020204" pitchFamily="34" charset="0"/>
              <a:buChar char="•"/>
            </a:pPr>
            <a:r>
              <a:rPr lang="zh-TW" altLang="en-US" sz="2000"/>
              <a:t>封裝</a:t>
            </a:r>
          </a:p>
          <a:p>
            <a:pPr lvl="1" rtl="0">
              <a:buFont typeface="Arial" panose="020b0604020202020204" pitchFamily="34" charset="0"/>
              <a:buChar char="•"/>
            </a:pPr>
            <a:r>
              <a:rPr lang="zh-TW" altLang="en-US" sz="2000"/>
              <a:t>路由</a:t>
            </a:r>
          </a:p>
          <a:p>
            <a:pPr lvl="1" rtl="0">
              <a:buFont typeface="Arial" panose="020b0604020202020204" pitchFamily="34" charset="0"/>
              <a:buChar char="•"/>
            </a:pPr>
            <a:r>
              <a:rPr lang="zh-TW" altLang="en-US" sz="2000"/>
              <a:t>解除封裝</a:t>
            </a:r>
          </a:p>
        </p:txBody>
      </p:sp>
      <p:pic>
        <p:nvPicPr>
          <p:cNvPr id="5" name="Picture 4"/>
          <p:cNvPicPr>
            <a:picLocks noChangeAspect="1"/>
          </p:cNvPicPr>
          <p:nvPr/>
        </p:nvPicPr>
        <p:blipFill>
          <a:blip r:embed="rId3"/>
          <a:stretch>
            <a:fillRect/>
          </a:stretch>
        </p:blipFill>
        <p:spPr>
          <a:xfrm>
            <a:off x="5351863" y="957485"/>
            <a:ext cx="3067269" cy="2016517"/>
          </a:xfrm>
          <a:prstGeom prst="rect">
            <a:avLst/>
          </a:prstGeom>
        </p:spPr>
      </p:pic>
      <p:pic>
        <p:nvPicPr>
          <p:cNvPr id="7" name="Picture 6"/>
          <p:cNvPicPr>
            <a:picLocks noChangeAspect="1"/>
          </p:cNvPicPr>
          <p:nvPr/>
        </p:nvPicPr>
        <p:blipFill>
          <a:blip r:embed="rId4"/>
          <a:stretch>
            <a:fillRect/>
          </a:stretch>
        </p:blipFill>
        <p:spPr>
          <a:xfrm>
            <a:off x="5270089" y="3212801"/>
            <a:ext cx="3230819" cy="2458145"/>
          </a:xfrm>
          <a:prstGeom prst="rect">
            <a:avLst/>
          </a:prstGeom>
        </p:spPr>
      </p:pic>
      <p:sp>
        <p:nvSpPr>
          <p:cNvPr id="3" name="投影片編號版面配置區 2"/>
          <p:cNvSpPr>
            <a:spLocks noGrp="1"/>
          </p:cNvSpPr>
          <p:nvPr>
            <p:ph type="sldNum" sz="quarter" idx="4"/>
          </p:nvPr>
        </p:nvSpPr>
        <p:spPr/>
        <p:txBody>
          <a:bodyPr/>
          <a:lstStyle/>
          <a:p>
            <a:pPr defTabSz="385754">
              <a:defRPr/>
            </a:pPr>
            <a:fld id="{2F5CCB13-0A32-4557-88E9-079F0C330695}" type="slidenum">
              <a:rPr lang="en-US" kern="0" smtClean="0">
                <a:solidFill>
                  <a:srgbClr val="595959"/>
                </a:solidFill>
              </a:rPr>
              <a:pPr defTabSz="385754">
                <a:defRPr/>
              </a:pPr>
              <a:t>220</a:t>
            </a:fld>
            <a:endParaRPr lang="en-US" kern="0">
              <a:solidFill>
                <a:srgbClr val="595959"/>
              </a:solidFill>
            </a:endParaRPr>
          </a:p>
        </p:txBody>
      </p:sp>
    </p:spTree>
    <p:custDataLst>
      <p:tags r:id="rId5"/>
    </p:custDataLst>
    <p:extLst>
      <p:ext uri="{BB962C8B-B14F-4D97-AF65-F5344CB8AC3E}">
        <p14:creationId xmlns:p14="http://schemas.microsoft.com/office/powerpoint/2010/main" val="2429815649"/>
      </p:ext>
    </p:extLst>
  </p:cSld>
  <p:clrMapOvr>
    <a:masterClrMapping/>
  </p:clrMapOvr>
  <p:transition spd="slow">
    <p:wipe/>
  </p:transition>
  <p:timing/>
</p:sld>
</file>

<file path=ppt/slides/slide221.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8194" name="Rectangle 2"/>
          <p:cNvSpPr>
            <a:spLocks noGrp="1" noChangeArrowheads="1"/>
          </p:cNvSpPr>
          <p:nvPr>
            <p:ph type="title"/>
          </p:nvPr>
        </p:nvSpPr>
        <p:spPr/>
        <p:txBody>
          <a:bodyPr>
            <a:normAutofit/>
          </a:bodyPr>
          <a:lstStyle/>
          <a:p>
            <a:pPr rtl="0"/>
            <a:r>
              <a:rPr lang="en-US" altLang="zh-TW" sz="3600" smtClean="0"/>
              <a:t>8.1</a:t>
            </a:r>
            <a:r>
              <a:rPr lang="zh-TW" altLang="en-US" sz="3600" smtClean="0"/>
              <a:t>網路</a:t>
            </a:r>
            <a:r>
              <a:rPr lang="zh-TW" altLang="en-US" sz="3600"/>
              <a:t>層特性</a:t>
            </a:r>
            <a:r>
              <a:rPr lang="en-US" altLang="zh-TW" sz="3600"/>
              <a:t>-IP </a:t>
            </a:r>
            <a:r>
              <a:rPr lang="zh-TW" altLang="en-US" sz="3600"/>
              <a:t>封裝</a:t>
            </a:r>
          </a:p>
        </p:txBody>
      </p:sp>
      <p:sp>
        <p:nvSpPr>
          <p:cNvPr id="8195" name="Rectangle 6"/>
          <p:cNvSpPr>
            <a:spLocks noGrp="1" noChangeArrowheads="1"/>
          </p:cNvSpPr>
          <p:nvPr>
            <p:ph idx="1"/>
          </p:nvPr>
        </p:nvSpPr>
        <p:spPr>
          <a:xfrm>
            <a:off x="124610" y="1763199"/>
            <a:ext cx="3700139" cy="3764374"/>
          </a:xfrm>
        </p:spPr>
        <p:txBody>
          <a:bodyPr/>
          <a:lstStyle/>
          <a:p>
            <a:pPr rtl="0">
              <a:buFont typeface="Arial" panose="020b0604020202020204" pitchFamily="34" charset="0"/>
              <a:buChar char="•"/>
            </a:pPr>
            <a:r>
              <a:rPr lang="en-US" altLang="zh-TW" sz="2000"/>
              <a:t>IP </a:t>
            </a:r>
            <a:r>
              <a:rPr lang="zh-TW" altLang="en-US" sz="2000"/>
              <a:t>封裝傳輸層區段。</a:t>
            </a:r>
          </a:p>
          <a:p>
            <a:pPr rtl="0">
              <a:buFont typeface="Arial" panose="020b0604020202020204" pitchFamily="34" charset="0"/>
              <a:buChar char="•"/>
            </a:pPr>
            <a:r>
              <a:rPr lang="en-US" altLang="zh-TW" sz="2000"/>
              <a:t>IP </a:t>
            </a:r>
            <a:r>
              <a:rPr lang="zh-TW" altLang="en-US" sz="2000"/>
              <a:t>可以使用 </a:t>
            </a:r>
            <a:r>
              <a:rPr lang="en-US" altLang="zh-TW" sz="2000"/>
              <a:t>IPv4 </a:t>
            </a:r>
            <a:r>
              <a:rPr lang="zh-TW" altLang="en-US" sz="2000"/>
              <a:t>或 </a:t>
            </a:r>
            <a:r>
              <a:rPr lang="en-US" altLang="zh-TW" sz="2000"/>
              <a:t>IPv6 </a:t>
            </a:r>
            <a:r>
              <a:rPr lang="zh-TW" altLang="en-US" sz="2000"/>
              <a:t>數據包，而不會影響第 </a:t>
            </a:r>
            <a:r>
              <a:rPr lang="en-US" altLang="zh-TW" sz="2000"/>
              <a:t>4 </a:t>
            </a:r>
            <a:r>
              <a:rPr lang="zh-TW" altLang="en-US" sz="2000"/>
              <a:t>層段。</a:t>
            </a:r>
          </a:p>
          <a:p>
            <a:pPr rtl="0">
              <a:buFont typeface="Arial" panose="020b0604020202020204" pitchFamily="34" charset="0"/>
              <a:buChar char="•"/>
            </a:pPr>
            <a:r>
              <a:rPr lang="zh-TW" altLang="en-US" sz="2000"/>
              <a:t>當 </a:t>
            </a:r>
            <a:r>
              <a:rPr lang="en-US" altLang="zh-TW" sz="2000"/>
              <a:t>IP </a:t>
            </a:r>
            <a:r>
              <a:rPr lang="zh-TW" altLang="en-US" sz="2000"/>
              <a:t>封包遍歷網路時，所有第 </a:t>
            </a:r>
            <a:r>
              <a:rPr lang="en-US" altLang="zh-TW" sz="2000"/>
              <a:t>3 </a:t>
            </a:r>
            <a:r>
              <a:rPr lang="zh-TW" altLang="en-US" sz="2000"/>
              <a:t>層裝置都會檢查它。</a:t>
            </a:r>
          </a:p>
          <a:p>
            <a:pPr rtl="0">
              <a:buFont typeface="Arial" panose="020b0604020202020204" pitchFamily="34" charset="0"/>
              <a:buChar char="•"/>
            </a:pPr>
            <a:r>
              <a:rPr lang="en-US" altLang="zh-TW" sz="2000"/>
              <a:t>IP </a:t>
            </a:r>
            <a:r>
              <a:rPr lang="zh-TW" altLang="en-US" sz="2000"/>
              <a:t>位址不會從來源變更為目的地。</a:t>
            </a:r>
          </a:p>
          <a:p>
            <a:pPr marL="0" indent="0">
              <a:buNone/>
            </a:pPr>
            <a:r>
              <a:rPr lang="zh-TW" altLang="en-US" sz="2000" b="1"/>
              <a:t>注意： </a:t>
            </a:r>
            <a:r>
              <a:rPr lang="en-US" altLang="zh-TW" sz="2000"/>
              <a:t>NAT </a:t>
            </a:r>
            <a:r>
              <a:rPr lang="zh-TW" altLang="en-US" sz="2000"/>
              <a:t>將改變地址，但將在稍後的模塊中討論。 </a:t>
            </a:r>
          </a:p>
          <a:p>
            <a:pPr lvl="1"/>
            <a:endParaRPr lang="en-US">
              <a:effectLst/>
            </a:endParaRPr>
          </a:p>
        </p:txBody>
      </p:sp>
      <p:pic>
        <p:nvPicPr>
          <p:cNvPr id="2" name="Picture 1"/>
          <p:cNvPicPr>
            <a:picLocks noChangeAspect="1"/>
          </p:cNvPicPr>
          <p:nvPr/>
        </p:nvPicPr>
        <p:blipFill>
          <a:blip r:embed="rId3"/>
          <a:stretch>
            <a:fillRect/>
          </a:stretch>
        </p:blipFill>
        <p:spPr>
          <a:xfrm>
            <a:off x="3824748" y="1763200"/>
            <a:ext cx="5126909" cy="2906924"/>
          </a:xfrm>
          <a:prstGeom prst="rect">
            <a:avLst/>
          </a:prstGeom>
        </p:spPr>
      </p:pic>
      <p:sp>
        <p:nvSpPr>
          <p:cNvPr id="3" name="投影片編號版面配置區 2"/>
          <p:cNvSpPr>
            <a:spLocks noGrp="1"/>
          </p:cNvSpPr>
          <p:nvPr>
            <p:ph type="sldNum" sz="quarter" idx="4"/>
          </p:nvPr>
        </p:nvSpPr>
        <p:spPr/>
        <p:txBody>
          <a:bodyPr/>
          <a:lstStyle/>
          <a:p>
            <a:pPr defTabSz="385754">
              <a:defRPr/>
            </a:pPr>
            <a:fld id="{2F5CCB13-0A32-4557-88E9-079F0C330695}" type="slidenum">
              <a:rPr lang="en-US" kern="0" smtClean="0">
                <a:solidFill>
                  <a:srgbClr val="595959"/>
                </a:solidFill>
              </a:rPr>
              <a:pPr defTabSz="385754">
                <a:defRPr/>
              </a:pPr>
              <a:t>221</a:t>
            </a:fld>
            <a:endParaRPr lang="en-US" kern="0">
              <a:solidFill>
                <a:srgbClr val="595959"/>
              </a:solidFill>
            </a:endParaRPr>
          </a:p>
        </p:txBody>
      </p:sp>
    </p:spTree>
    <p:extLst>
      <p:ext uri="{BB962C8B-B14F-4D97-AF65-F5344CB8AC3E}">
        <p14:creationId xmlns:p14="http://schemas.microsoft.com/office/powerpoint/2010/main" val="2387020348"/>
      </p:ext>
    </p:extLst>
  </p:cSld>
  <p:clrMapOvr>
    <a:masterClrMapping/>
  </p:clrMapOvr>
  <p:transition spd="slow">
    <p:wipe/>
  </p:transition>
  <p:timing/>
</p:sld>
</file>

<file path=ppt/slides/slide222.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8194" name="Rectangle 2"/>
          <p:cNvSpPr>
            <a:spLocks noGrp="1" noChangeArrowheads="1"/>
          </p:cNvSpPr>
          <p:nvPr>
            <p:ph type="title"/>
          </p:nvPr>
        </p:nvSpPr>
        <p:spPr/>
        <p:txBody>
          <a:bodyPr>
            <a:normAutofit/>
          </a:bodyPr>
          <a:lstStyle/>
          <a:p>
            <a:r>
              <a:rPr lang="en-US" altLang="zh-TW" sz="3200"/>
              <a:t>8.1</a:t>
            </a:r>
            <a:r>
              <a:rPr lang="zh-TW" altLang="en-US" sz="3200"/>
              <a:t>網絡層特性</a:t>
            </a:r>
            <a:r>
              <a:rPr lang="en-US" altLang="zh-TW" sz="3200"/>
              <a:t>- </a:t>
            </a:r>
            <a:r>
              <a:rPr lang="en-US" altLang="zh-TW" sz="3000" smtClean="0"/>
              <a:t>IP </a:t>
            </a:r>
            <a:r>
              <a:rPr lang="zh-TW" altLang="en-US" sz="3000"/>
              <a:t>的網絡層特性</a:t>
            </a:r>
          </a:p>
        </p:txBody>
      </p:sp>
      <p:sp>
        <p:nvSpPr>
          <p:cNvPr id="8195" name="Rectangle 6"/>
          <p:cNvSpPr>
            <a:spLocks noGrp="1" noChangeArrowheads="1"/>
          </p:cNvSpPr>
          <p:nvPr>
            <p:ph idx="1"/>
          </p:nvPr>
        </p:nvSpPr>
        <p:spPr>
          <a:xfrm>
            <a:off x="591335" y="1351273"/>
            <a:ext cx="5142716" cy="1947450"/>
          </a:xfrm>
        </p:spPr>
        <p:txBody>
          <a:bodyPr>
            <a:normAutofit/>
          </a:bodyPr>
          <a:lstStyle/>
          <a:p>
            <a:pPr marL="0" indent="0">
              <a:buNone/>
            </a:pPr>
            <a:r>
              <a:rPr lang="en-US" altLang="zh-TW" sz="2000"/>
              <a:t>IP </a:t>
            </a:r>
            <a:r>
              <a:rPr lang="zh-TW" altLang="en-US" sz="2000"/>
              <a:t>意味著具有較低的開銷，可以被描述為：</a:t>
            </a:r>
          </a:p>
          <a:p>
            <a:pPr lvl="1" rtl="0"/>
            <a:r>
              <a:rPr lang="zh-TW" altLang="en-US" sz="2000"/>
              <a:t>非連接導向 </a:t>
            </a:r>
          </a:p>
          <a:p>
            <a:pPr lvl="1" rtl="0"/>
            <a:r>
              <a:rPr lang="zh-TW" altLang="en-US" sz="2000"/>
              <a:t>盡力而為</a:t>
            </a:r>
          </a:p>
          <a:p>
            <a:pPr lvl="1" rtl="0"/>
            <a:r>
              <a:rPr lang="zh-TW" altLang="en-US" sz="2000"/>
              <a:t>介質獨立</a:t>
            </a:r>
          </a:p>
        </p:txBody>
      </p:sp>
      <p:sp>
        <p:nvSpPr>
          <p:cNvPr id="2" name="投影片編號版面配置區 1"/>
          <p:cNvSpPr>
            <a:spLocks noGrp="1"/>
          </p:cNvSpPr>
          <p:nvPr>
            <p:ph type="sldNum" sz="quarter" idx="4"/>
          </p:nvPr>
        </p:nvSpPr>
        <p:spPr/>
        <p:txBody>
          <a:bodyPr/>
          <a:lstStyle/>
          <a:p>
            <a:pPr defTabSz="385754">
              <a:defRPr/>
            </a:pPr>
            <a:fld id="{2F5CCB13-0A32-4557-88E9-079F0C330695}" type="slidenum">
              <a:rPr lang="en-US" kern="0" smtClean="0">
                <a:solidFill>
                  <a:srgbClr val="595959"/>
                </a:solidFill>
              </a:rPr>
              <a:pPr defTabSz="385754">
                <a:defRPr/>
              </a:pPr>
              <a:t>222</a:t>
            </a:fld>
            <a:endParaRPr lang="en-US" kern="0">
              <a:solidFill>
                <a:srgbClr val="595959"/>
              </a:solidFill>
            </a:endParaRPr>
          </a:p>
        </p:txBody>
      </p:sp>
    </p:spTree>
    <p:extLst>
      <p:ext uri="{BB962C8B-B14F-4D97-AF65-F5344CB8AC3E}">
        <p14:creationId xmlns:p14="http://schemas.microsoft.com/office/powerpoint/2010/main" val="3890470818"/>
      </p:ext>
    </p:extLst>
  </p:cSld>
  <p:clrMapOvr>
    <a:masterClrMapping/>
  </p:clrMapOvr>
  <p:transition spd="slow">
    <p:wipe/>
  </p:transition>
  <p:timing/>
</p:sld>
</file>

<file path=ppt/slides/slide223.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8194" name="Rectangle 2"/>
          <p:cNvSpPr>
            <a:spLocks noGrp="1" noChangeArrowheads="1"/>
          </p:cNvSpPr>
          <p:nvPr>
            <p:ph type="title"/>
          </p:nvPr>
        </p:nvSpPr>
        <p:spPr/>
        <p:txBody>
          <a:bodyPr>
            <a:noAutofit/>
          </a:bodyPr>
          <a:lstStyle/>
          <a:p>
            <a:r>
              <a:rPr lang="en-US" altLang="zh-TW" sz="3600"/>
              <a:t>8.1</a:t>
            </a:r>
            <a:r>
              <a:rPr lang="zh-TW" altLang="en-US" sz="3600"/>
              <a:t>網絡層特性</a:t>
            </a:r>
            <a:r>
              <a:rPr lang="en-US" altLang="zh-TW" sz="3600"/>
              <a:t>-</a:t>
            </a:r>
            <a:r>
              <a:rPr lang="zh-TW" altLang="en-US" sz="3600" smtClean="0"/>
              <a:t>無</a:t>
            </a:r>
            <a:r>
              <a:rPr lang="zh-TW" altLang="en-US" sz="3600"/>
              <a:t>連接網路層特性</a:t>
            </a:r>
          </a:p>
        </p:txBody>
      </p:sp>
      <p:sp>
        <p:nvSpPr>
          <p:cNvPr id="8195" name="Rectangle 6"/>
          <p:cNvSpPr>
            <a:spLocks noGrp="1" noChangeArrowheads="1"/>
          </p:cNvSpPr>
          <p:nvPr>
            <p:ph idx="1"/>
          </p:nvPr>
        </p:nvSpPr>
        <p:spPr>
          <a:xfrm>
            <a:off x="631454" y="1325171"/>
            <a:ext cx="7881091" cy="2110086"/>
          </a:xfrm>
        </p:spPr>
        <p:txBody>
          <a:bodyPr>
            <a:noAutofit/>
          </a:bodyPr>
          <a:lstStyle/>
          <a:p>
            <a:pPr marL="0" indent="0">
              <a:buNone/>
            </a:pPr>
            <a:r>
              <a:rPr lang="en-US" altLang="zh-TW" sz="2000"/>
              <a:t>IP </a:t>
            </a:r>
            <a:r>
              <a:rPr lang="zh-TW" altLang="en-US" sz="2000"/>
              <a:t>是非連接導向 </a:t>
            </a:r>
          </a:p>
          <a:p>
            <a:pPr rtl="0">
              <a:buFont typeface="Arial" panose="020b0604020202020204" pitchFamily="34" charset="0"/>
              <a:buChar char="•"/>
            </a:pPr>
            <a:r>
              <a:rPr lang="zh-TW" altLang="en-US" sz="2000"/>
              <a:t>在傳送封包之前，</a:t>
            </a:r>
            <a:r>
              <a:rPr lang="en-US" altLang="zh-TW" sz="2000"/>
              <a:t>IP </a:t>
            </a:r>
            <a:r>
              <a:rPr lang="zh-TW" altLang="en-US" sz="2000"/>
              <a:t>不會建立與目的地的連線。</a:t>
            </a:r>
          </a:p>
          <a:p>
            <a:pPr rtl="0">
              <a:buFont typeface="Arial" panose="020b0604020202020204" pitchFamily="34" charset="0"/>
              <a:buChar char="•"/>
            </a:pPr>
            <a:r>
              <a:rPr lang="zh-TW" altLang="en-US" sz="2000"/>
              <a:t>沒有必要的控制信息（同步，確認等）。</a:t>
            </a:r>
          </a:p>
          <a:p>
            <a:pPr rtl="0">
              <a:buFont typeface="Arial" panose="020b0604020202020204" pitchFamily="34" charset="0"/>
              <a:buChar char="•"/>
            </a:pPr>
            <a:r>
              <a:rPr lang="zh-TW" altLang="en-US" sz="2000"/>
              <a:t>目的地將在封包到達時接收，但不會透過 </a:t>
            </a:r>
            <a:r>
              <a:rPr lang="en-US" altLang="zh-TW" sz="2000"/>
              <a:t>IP </a:t>
            </a:r>
            <a:r>
              <a:rPr lang="zh-TW" altLang="en-US" sz="2000"/>
              <a:t>傳送預先通知。</a:t>
            </a:r>
          </a:p>
          <a:p>
            <a:pPr rtl="0">
              <a:buFont typeface="Arial" panose="020b0604020202020204" pitchFamily="34" charset="0"/>
              <a:buChar char="•"/>
            </a:pPr>
            <a:r>
              <a:rPr lang="zh-TW" altLang="en-US" sz="2000"/>
              <a:t>如果需要面向連接的流量，那麼另一個協議將處理這個（通常是傳輸層的 </a:t>
            </a:r>
            <a:r>
              <a:rPr lang="en-US" altLang="zh-TW" sz="2000"/>
              <a:t>TCP</a:t>
            </a:r>
            <a:r>
              <a:rPr lang="zh-TW" altLang="en-US" sz="2000"/>
              <a:t>）。</a:t>
            </a:r>
          </a:p>
        </p:txBody>
      </p:sp>
      <p:pic>
        <p:nvPicPr>
          <p:cNvPr id="2" name="Picture 1"/>
          <p:cNvPicPr>
            <a:picLocks noChangeAspect="1"/>
          </p:cNvPicPr>
          <p:nvPr/>
        </p:nvPicPr>
        <p:blipFill>
          <a:blip r:embed="rId3"/>
          <a:stretch>
            <a:fillRect/>
          </a:stretch>
        </p:blipFill>
        <p:spPr>
          <a:xfrm>
            <a:off x="1629824" y="3885285"/>
            <a:ext cx="5884353" cy="1731593"/>
          </a:xfrm>
          <a:prstGeom prst="rect">
            <a:avLst/>
          </a:prstGeom>
        </p:spPr>
      </p:pic>
      <p:sp>
        <p:nvSpPr>
          <p:cNvPr id="3" name="投影片編號版面配置區 2"/>
          <p:cNvSpPr>
            <a:spLocks noGrp="1"/>
          </p:cNvSpPr>
          <p:nvPr>
            <p:ph type="sldNum" sz="quarter" idx="4"/>
          </p:nvPr>
        </p:nvSpPr>
        <p:spPr/>
        <p:txBody>
          <a:bodyPr/>
          <a:lstStyle/>
          <a:p>
            <a:pPr defTabSz="385754">
              <a:defRPr/>
            </a:pPr>
            <a:fld id="{2F5CCB13-0A32-4557-88E9-079F0C330695}" type="slidenum">
              <a:rPr lang="en-US" kern="0" smtClean="0">
                <a:solidFill>
                  <a:srgbClr val="595959"/>
                </a:solidFill>
              </a:rPr>
              <a:pPr defTabSz="385754">
                <a:defRPr/>
              </a:pPr>
              <a:t>223</a:t>
            </a:fld>
            <a:endParaRPr lang="en-US" kern="0">
              <a:solidFill>
                <a:srgbClr val="595959"/>
              </a:solidFill>
            </a:endParaRPr>
          </a:p>
        </p:txBody>
      </p:sp>
    </p:spTree>
    <p:extLst>
      <p:ext uri="{BB962C8B-B14F-4D97-AF65-F5344CB8AC3E}">
        <p14:creationId xmlns:p14="http://schemas.microsoft.com/office/powerpoint/2010/main" val="2174810357"/>
      </p:ext>
    </p:extLst>
  </p:cSld>
  <p:clrMapOvr>
    <a:masterClrMapping/>
  </p:clrMapOvr>
  <p:transition spd="slow">
    <p:wipe/>
  </p:transition>
  <p:timing/>
</p:sld>
</file>

<file path=ppt/slides/slide224.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8194" name="Rectangle 2"/>
          <p:cNvSpPr>
            <a:spLocks noGrp="1" noChangeArrowheads="1"/>
          </p:cNvSpPr>
          <p:nvPr>
            <p:ph type="title"/>
          </p:nvPr>
        </p:nvSpPr>
        <p:spPr/>
        <p:txBody>
          <a:bodyPr>
            <a:normAutofit/>
          </a:bodyPr>
          <a:lstStyle/>
          <a:p>
            <a:pPr rtl="0"/>
            <a:r>
              <a:rPr lang="en-US" altLang="zh-TW" sz="3600" smtClean="0"/>
              <a:t>8.1</a:t>
            </a:r>
            <a:r>
              <a:rPr lang="zh-TW" altLang="en-US" sz="3600" smtClean="0"/>
              <a:t>網</a:t>
            </a:r>
            <a:r>
              <a:rPr lang="zh-TW" altLang="en-US" sz="3600"/>
              <a:t>絡層特性</a:t>
            </a:r>
            <a:r>
              <a:rPr lang="en-US" altLang="zh-TW" sz="3600"/>
              <a:t>-</a:t>
            </a:r>
            <a:r>
              <a:rPr lang="zh-TW" altLang="en-US" sz="3600"/>
              <a:t>最佳努力</a:t>
            </a:r>
          </a:p>
        </p:txBody>
      </p:sp>
      <p:sp>
        <p:nvSpPr>
          <p:cNvPr id="8195" name="Rectangle 6"/>
          <p:cNvSpPr>
            <a:spLocks noGrp="1" noChangeArrowheads="1"/>
          </p:cNvSpPr>
          <p:nvPr>
            <p:ph idx="1"/>
          </p:nvPr>
        </p:nvSpPr>
        <p:spPr>
          <a:xfrm>
            <a:off x="100858" y="1715696"/>
            <a:ext cx="3773052" cy="2849664"/>
          </a:xfrm>
        </p:spPr>
        <p:txBody>
          <a:bodyPr>
            <a:normAutofit/>
          </a:bodyPr>
          <a:lstStyle/>
          <a:p>
            <a:pPr marL="0" indent="0">
              <a:buNone/>
            </a:pPr>
            <a:r>
              <a:rPr lang="en-US" altLang="zh-TW" sz="2000"/>
              <a:t>IP </a:t>
            </a:r>
            <a:r>
              <a:rPr lang="zh-TW" altLang="en-US" sz="2000"/>
              <a:t>是最佳努力</a:t>
            </a:r>
          </a:p>
          <a:p>
            <a:pPr rtl="0">
              <a:buFont typeface="Arial" panose="020b0604020202020204" pitchFamily="34" charset="0"/>
              <a:buChar char="•"/>
            </a:pPr>
            <a:r>
              <a:rPr lang="en-US" altLang="zh-TW" sz="2000"/>
              <a:t>IP </a:t>
            </a:r>
            <a:r>
              <a:rPr lang="zh-TW" altLang="en-US" sz="2000"/>
              <a:t>不保證封包的交付。</a:t>
            </a:r>
          </a:p>
          <a:p>
            <a:pPr rtl="0">
              <a:buFont typeface="Arial" panose="020b0604020202020204" pitchFamily="34" charset="0"/>
              <a:buChar char="•"/>
            </a:pPr>
            <a:r>
              <a:rPr lang="en-US" altLang="zh-TW" sz="2000"/>
              <a:t>IP </a:t>
            </a:r>
            <a:r>
              <a:rPr lang="zh-TW" altLang="en-US" sz="2000"/>
              <a:t>已減少額外負荷，因為沒有機制可重新傳送未收到的資料。</a:t>
            </a:r>
          </a:p>
          <a:p>
            <a:pPr rtl="0">
              <a:buFont typeface="Arial" panose="020b0604020202020204" pitchFamily="34" charset="0"/>
              <a:buChar char="•"/>
            </a:pPr>
            <a:r>
              <a:rPr lang="en-US" altLang="zh-TW" sz="2000"/>
              <a:t>IP </a:t>
            </a:r>
            <a:r>
              <a:rPr lang="zh-TW" altLang="en-US" sz="2000"/>
              <a:t>不會預期收到確認。</a:t>
            </a:r>
          </a:p>
          <a:p>
            <a:pPr rtl="0">
              <a:buFont typeface="Arial" panose="020b0604020202020204" pitchFamily="34" charset="0"/>
              <a:buChar char="•"/>
            </a:pPr>
            <a:r>
              <a:rPr lang="en-US" altLang="zh-TW" sz="2000"/>
              <a:t>IP </a:t>
            </a:r>
            <a:r>
              <a:rPr lang="zh-TW" altLang="en-US" sz="2000"/>
              <a:t>不知道其他設備是否正常運行，或者它是否接收到數據包。</a:t>
            </a:r>
          </a:p>
        </p:txBody>
      </p:sp>
      <p:pic>
        <p:nvPicPr>
          <p:cNvPr id="2" name="Picture 1"/>
          <p:cNvPicPr>
            <a:picLocks noChangeAspect="1"/>
          </p:cNvPicPr>
          <p:nvPr/>
        </p:nvPicPr>
        <p:blipFill>
          <a:blip r:embed="rId3"/>
          <a:stretch>
            <a:fillRect/>
          </a:stretch>
        </p:blipFill>
        <p:spPr>
          <a:xfrm>
            <a:off x="3980504" y="1715696"/>
            <a:ext cx="4831504" cy="2849664"/>
          </a:xfrm>
          <a:prstGeom prst="rect">
            <a:avLst/>
          </a:prstGeom>
        </p:spPr>
      </p:pic>
      <p:sp>
        <p:nvSpPr>
          <p:cNvPr id="3" name="投影片編號版面配置區 2"/>
          <p:cNvSpPr>
            <a:spLocks noGrp="1"/>
          </p:cNvSpPr>
          <p:nvPr>
            <p:ph type="sldNum" sz="quarter" idx="4"/>
          </p:nvPr>
        </p:nvSpPr>
        <p:spPr/>
        <p:txBody>
          <a:bodyPr/>
          <a:lstStyle/>
          <a:p>
            <a:pPr defTabSz="385754">
              <a:defRPr/>
            </a:pPr>
            <a:fld id="{2F5CCB13-0A32-4557-88E9-079F0C330695}" type="slidenum">
              <a:rPr lang="en-US" kern="0" smtClean="0">
                <a:solidFill>
                  <a:srgbClr val="595959"/>
                </a:solidFill>
              </a:rPr>
              <a:pPr defTabSz="385754">
                <a:defRPr/>
              </a:pPr>
              <a:t>224</a:t>
            </a:fld>
            <a:endParaRPr lang="en-US" kern="0">
              <a:solidFill>
                <a:srgbClr val="595959"/>
              </a:solidFill>
            </a:endParaRPr>
          </a:p>
        </p:txBody>
      </p:sp>
    </p:spTree>
    <p:extLst>
      <p:ext uri="{BB962C8B-B14F-4D97-AF65-F5344CB8AC3E}">
        <p14:creationId xmlns:p14="http://schemas.microsoft.com/office/powerpoint/2010/main" val="2177766342"/>
      </p:ext>
    </p:extLst>
  </p:cSld>
  <p:clrMapOvr>
    <a:masterClrMapping/>
  </p:clrMapOvr>
  <p:transition spd="slow">
    <p:wipe/>
  </p:transition>
  <p:timing/>
</p:sld>
</file>

<file path=ppt/slides/slide225.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8194" name="Rectangle 2"/>
          <p:cNvSpPr>
            <a:spLocks noGrp="1" noChangeArrowheads="1"/>
          </p:cNvSpPr>
          <p:nvPr>
            <p:ph type="title"/>
          </p:nvPr>
        </p:nvSpPr>
        <p:spPr/>
        <p:txBody>
          <a:bodyPr>
            <a:normAutofit/>
          </a:bodyPr>
          <a:lstStyle/>
          <a:p>
            <a:pPr rtl="0"/>
            <a:r>
              <a:rPr lang="en-US" altLang="zh-TW" sz="3000" smtClean="0"/>
              <a:t>8.1</a:t>
            </a:r>
            <a:r>
              <a:rPr lang="zh-TW" altLang="en-US" sz="3000" smtClean="0"/>
              <a:t>網</a:t>
            </a:r>
            <a:r>
              <a:rPr lang="zh-TW" altLang="en-US" sz="3000"/>
              <a:t>絡層特性</a:t>
            </a:r>
            <a:r>
              <a:rPr lang="en-US" altLang="zh-TW" sz="3000"/>
              <a:t>-</a:t>
            </a:r>
            <a:r>
              <a:rPr lang="zh-TW" altLang="en-US" sz="3000"/>
              <a:t>媒體獨立</a:t>
            </a:r>
          </a:p>
        </p:txBody>
      </p:sp>
      <p:sp>
        <p:nvSpPr>
          <p:cNvPr id="8195" name="Rectangle 6"/>
          <p:cNvSpPr>
            <a:spLocks noGrp="1" noChangeArrowheads="1"/>
          </p:cNvSpPr>
          <p:nvPr>
            <p:ph idx="1"/>
          </p:nvPr>
        </p:nvSpPr>
        <p:spPr>
          <a:xfrm>
            <a:off x="119910" y="1065259"/>
            <a:ext cx="4452091" cy="3851714"/>
          </a:xfrm>
        </p:spPr>
        <p:txBody>
          <a:bodyPr>
            <a:noAutofit/>
          </a:bodyPr>
          <a:lstStyle/>
          <a:p>
            <a:pPr marL="0" indent="0">
              <a:buNone/>
            </a:pPr>
            <a:r>
              <a:rPr lang="zh-TW" sz="2000"/>
              <a:t>IP不可靠  </a:t>
            </a:r>
          </a:p>
          <a:p>
            <a:pPr lvl="1" rtl="0"/>
            <a:r>
              <a:rPr lang="zh-TW" altLang="en-US" sz="2000"/>
              <a:t>它無法管理或修復未傳遞或損毀的封包。</a:t>
            </a:r>
          </a:p>
          <a:p>
            <a:pPr lvl="1" rtl="0"/>
            <a:r>
              <a:rPr lang="en-US" altLang="zh-TW" sz="2000"/>
              <a:t>IP </a:t>
            </a:r>
            <a:r>
              <a:rPr lang="zh-TW" altLang="en-US" sz="2000"/>
              <a:t>在發生錯誤後無法重新傳輸。</a:t>
            </a:r>
          </a:p>
          <a:p>
            <a:pPr lvl="1" rtl="0"/>
            <a:r>
              <a:rPr lang="en-US" altLang="zh-TW" sz="2000"/>
              <a:t>IP </a:t>
            </a:r>
            <a:r>
              <a:rPr lang="zh-TW" altLang="en-US" sz="2000"/>
              <a:t>無法重新對齊順序封包。</a:t>
            </a:r>
          </a:p>
          <a:p>
            <a:pPr lvl="1" rtl="0"/>
            <a:r>
              <a:rPr lang="en-US" altLang="zh-TW" sz="2000"/>
              <a:t>IP </a:t>
            </a:r>
            <a:r>
              <a:rPr lang="zh-TW" altLang="en-US" sz="2000"/>
              <a:t>必須依賴其他通訊協定來執行這些功能。</a:t>
            </a:r>
          </a:p>
          <a:p>
            <a:pPr marL="0" indent="0">
              <a:buNone/>
            </a:pPr>
            <a:r>
              <a:rPr lang="zh-TW" sz="2000"/>
              <a:t>IP是獨立媒體：</a:t>
            </a:r>
          </a:p>
          <a:p>
            <a:pPr lvl="1" rtl="0"/>
            <a:r>
              <a:rPr lang="en-US" altLang="zh-TW" sz="2000"/>
              <a:t>IP </a:t>
            </a:r>
            <a:r>
              <a:rPr lang="zh-TW" altLang="en-US" sz="2000"/>
              <a:t>本身並不涉及數據鏈路層所需的幀類型或實體層上的媒體類型。</a:t>
            </a:r>
          </a:p>
          <a:p>
            <a:pPr lvl="1" rtl="0"/>
            <a:r>
              <a:rPr lang="en-US" altLang="zh-TW" sz="2000"/>
              <a:t>IP </a:t>
            </a:r>
            <a:r>
              <a:rPr lang="zh-TW" altLang="en-US" sz="2000"/>
              <a:t>可透過任何媒體類型傳送：銅、光纖或無線。</a:t>
            </a:r>
          </a:p>
        </p:txBody>
      </p:sp>
      <p:pic>
        <p:nvPicPr>
          <p:cNvPr id="2" name="Picture 1"/>
          <p:cNvPicPr>
            <a:picLocks noChangeAspect="1"/>
          </p:cNvPicPr>
          <p:nvPr/>
        </p:nvPicPr>
        <p:blipFill>
          <a:blip r:embed="rId3"/>
          <a:stretch>
            <a:fillRect/>
          </a:stretch>
        </p:blipFill>
        <p:spPr>
          <a:xfrm>
            <a:off x="4369984" y="1961288"/>
            <a:ext cx="4774017" cy="3176718"/>
          </a:xfrm>
          <a:prstGeom prst="rect">
            <a:avLst/>
          </a:prstGeom>
        </p:spPr>
      </p:pic>
      <p:sp>
        <p:nvSpPr>
          <p:cNvPr id="3" name="投影片編號版面配置區 2"/>
          <p:cNvSpPr>
            <a:spLocks noGrp="1"/>
          </p:cNvSpPr>
          <p:nvPr>
            <p:ph type="sldNum" sz="quarter" idx="4"/>
          </p:nvPr>
        </p:nvSpPr>
        <p:spPr/>
        <p:txBody>
          <a:bodyPr/>
          <a:lstStyle/>
          <a:p>
            <a:pPr defTabSz="385754">
              <a:defRPr/>
            </a:pPr>
            <a:fld id="{2F5CCB13-0A32-4557-88E9-079F0C330695}" type="slidenum">
              <a:rPr lang="en-US" kern="0" smtClean="0">
                <a:solidFill>
                  <a:srgbClr val="595959"/>
                </a:solidFill>
              </a:rPr>
              <a:pPr defTabSz="385754">
                <a:defRPr/>
              </a:pPr>
              <a:t>225</a:t>
            </a:fld>
            <a:endParaRPr lang="en-US" kern="0">
              <a:solidFill>
                <a:srgbClr val="595959"/>
              </a:solidFill>
            </a:endParaRPr>
          </a:p>
        </p:txBody>
      </p:sp>
    </p:spTree>
    <p:extLst>
      <p:ext uri="{BB962C8B-B14F-4D97-AF65-F5344CB8AC3E}">
        <p14:creationId xmlns:p14="http://schemas.microsoft.com/office/powerpoint/2010/main" val="942030133"/>
      </p:ext>
    </p:extLst>
  </p:cSld>
  <p:clrMapOvr>
    <a:masterClrMapping/>
  </p:clrMapOvr>
  <p:transition spd="slow">
    <p:wipe/>
  </p:transition>
  <p:timing/>
</p:sld>
</file>

<file path=ppt/slides/slide226.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8194" name="Rectangle 2"/>
          <p:cNvSpPr>
            <a:spLocks noGrp="1" noChangeArrowheads="1"/>
          </p:cNvSpPr>
          <p:nvPr>
            <p:ph type="title"/>
          </p:nvPr>
        </p:nvSpPr>
        <p:spPr/>
        <p:txBody>
          <a:bodyPr>
            <a:normAutofit/>
          </a:bodyPr>
          <a:lstStyle/>
          <a:p>
            <a:pPr rtl="0"/>
            <a:r>
              <a:rPr lang="en-US" altLang="zh-TW" sz="3000" smtClean="0"/>
              <a:t>8.1</a:t>
            </a:r>
            <a:r>
              <a:rPr lang="zh-TW" altLang="en-US" sz="3000" smtClean="0"/>
              <a:t>網</a:t>
            </a:r>
            <a:r>
              <a:rPr lang="zh-TW" altLang="en-US" sz="3000"/>
              <a:t>絡層特性</a:t>
            </a:r>
            <a:r>
              <a:rPr lang="en-US" altLang="zh-TW" sz="3000"/>
              <a:t>-</a:t>
            </a:r>
            <a:r>
              <a:rPr lang="zh-TW" altLang="en-US" sz="3000"/>
              <a:t>媒體獨立 </a:t>
            </a:r>
            <a:r>
              <a:rPr lang="en-US" altLang="zh-TW" sz="3000"/>
              <a:t>(</a:t>
            </a:r>
            <a:r>
              <a:rPr lang="zh-TW" altLang="en-US" sz="3000"/>
              <a:t>續</a:t>
            </a:r>
            <a:r>
              <a:rPr lang="en-US" altLang="zh-TW" sz="3000"/>
              <a:t>) </a:t>
            </a:r>
            <a:endParaRPr lang="zh-TW" altLang="en-US" sz="3000"/>
          </a:p>
        </p:txBody>
      </p:sp>
      <p:sp>
        <p:nvSpPr>
          <p:cNvPr id="8195" name="Rectangle 6"/>
          <p:cNvSpPr>
            <a:spLocks noGrp="1" noChangeArrowheads="1"/>
          </p:cNvSpPr>
          <p:nvPr>
            <p:ph idx="1"/>
          </p:nvPr>
        </p:nvSpPr>
        <p:spPr>
          <a:xfrm>
            <a:off x="100859" y="1715696"/>
            <a:ext cx="4028689" cy="3792213"/>
          </a:xfrm>
        </p:spPr>
        <p:txBody>
          <a:bodyPr>
            <a:normAutofit fontScale="92500" lnSpcReduction="10000"/>
          </a:bodyPr>
          <a:lstStyle/>
          <a:p>
            <a:pPr marL="0" indent="0">
              <a:buNone/>
            </a:pPr>
            <a:r>
              <a:rPr lang="zh-TW" altLang="en-US" sz="2000"/>
              <a:t>網絡層將建立最大傳輸單元（</a:t>
            </a:r>
            <a:r>
              <a:rPr lang="en-US" altLang="zh-TW" sz="2000"/>
              <a:t>MTU</a:t>
            </a:r>
            <a:r>
              <a:rPr lang="zh-TW" altLang="en-US" sz="2000"/>
              <a:t>）。</a:t>
            </a:r>
          </a:p>
          <a:p>
            <a:pPr lvl="1" rtl="0"/>
            <a:r>
              <a:rPr lang="zh-TW" altLang="en-US" sz="2000"/>
              <a:t>網絡層從數據鏈路層發送的控制信息接收這一點。</a:t>
            </a:r>
          </a:p>
          <a:p>
            <a:pPr lvl="1" rtl="0"/>
            <a:r>
              <a:rPr lang="zh-TW" altLang="en-US" sz="2000"/>
              <a:t>網路接著會建立 </a:t>
            </a:r>
            <a:r>
              <a:rPr lang="en-US" altLang="zh-TW" sz="2000"/>
              <a:t>MTU </a:t>
            </a:r>
            <a:r>
              <a:rPr lang="zh-TW" altLang="en-US" sz="2000"/>
              <a:t>大小。</a:t>
            </a:r>
          </a:p>
          <a:p>
            <a:pPr marL="0" indent="0">
              <a:buNone/>
            </a:pPr>
            <a:r>
              <a:rPr lang="zh-TW" altLang="en-US" sz="2000"/>
              <a:t>碎片是當第 </a:t>
            </a:r>
            <a:r>
              <a:rPr lang="en-US" altLang="zh-TW" sz="2000"/>
              <a:t>3 </a:t>
            </a:r>
            <a:r>
              <a:rPr lang="zh-TW" altLang="en-US" sz="2000"/>
              <a:t>層將 </a:t>
            </a:r>
            <a:r>
              <a:rPr lang="en-US" altLang="zh-TW" sz="2000"/>
              <a:t>IPv4 </a:t>
            </a:r>
            <a:r>
              <a:rPr lang="zh-TW" altLang="en-US" sz="2000"/>
              <a:t>數據包拆分成更小的單位。</a:t>
            </a:r>
          </a:p>
          <a:p>
            <a:pPr lvl="1" rtl="0"/>
            <a:r>
              <a:rPr lang="zh-TW" altLang="en-US" sz="2000"/>
              <a:t>分散會導致延遲。</a:t>
            </a:r>
          </a:p>
          <a:p>
            <a:pPr lvl="1" rtl="0"/>
            <a:r>
              <a:rPr lang="en-US" altLang="zh-TW" sz="2000"/>
              <a:t>IPv6 </a:t>
            </a:r>
            <a:r>
              <a:rPr lang="zh-TW" altLang="en-US" sz="2000"/>
              <a:t>不會分割封包。</a:t>
            </a:r>
          </a:p>
          <a:p>
            <a:pPr lvl="1" rtl="0"/>
            <a:r>
              <a:rPr lang="zh-TW" altLang="en-US" sz="2000"/>
              <a:t>範例：路由器從乙太網路變成具有較小 </a:t>
            </a:r>
            <a:r>
              <a:rPr lang="en-US" altLang="zh-TW" sz="2000"/>
              <a:t>MTU </a:t>
            </a:r>
            <a:r>
              <a:rPr lang="zh-TW" altLang="en-US" sz="2000"/>
              <a:t>的緩慢 </a:t>
            </a:r>
            <a:r>
              <a:rPr lang="en-US" altLang="zh-TW" sz="2000"/>
              <a:t>WAN</a:t>
            </a:r>
          </a:p>
          <a:p>
            <a:pPr lvl="1"/>
            <a:endParaRPr lang="en-US"/>
          </a:p>
        </p:txBody>
      </p:sp>
      <p:pic>
        <p:nvPicPr>
          <p:cNvPr id="2" name="Picture 1"/>
          <p:cNvPicPr>
            <a:picLocks noChangeAspect="1"/>
          </p:cNvPicPr>
          <p:nvPr/>
        </p:nvPicPr>
        <p:blipFill>
          <a:blip r:embed="rId3"/>
          <a:stretch>
            <a:fillRect/>
          </a:stretch>
        </p:blipFill>
        <p:spPr>
          <a:xfrm>
            <a:off x="4376334" y="1951763"/>
            <a:ext cx="4774017" cy="3176718"/>
          </a:xfrm>
          <a:prstGeom prst="rect">
            <a:avLst/>
          </a:prstGeom>
        </p:spPr>
      </p:pic>
      <p:sp>
        <p:nvSpPr>
          <p:cNvPr id="3" name="投影片編號版面配置區 2"/>
          <p:cNvSpPr>
            <a:spLocks noGrp="1"/>
          </p:cNvSpPr>
          <p:nvPr>
            <p:ph type="sldNum" sz="quarter" idx="4"/>
          </p:nvPr>
        </p:nvSpPr>
        <p:spPr/>
        <p:txBody>
          <a:bodyPr/>
          <a:lstStyle/>
          <a:p>
            <a:pPr defTabSz="385754">
              <a:defRPr/>
            </a:pPr>
            <a:fld id="{2F5CCB13-0A32-4557-88E9-079F0C330695}" type="slidenum">
              <a:rPr lang="en-US" kern="0" smtClean="0">
                <a:solidFill>
                  <a:srgbClr val="595959"/>
                </a:solidFill>
              </a:rPr>
              <a:pPr defTabSz="385754">
                <a:defRPr/>
              </a:pPr>
              <a:t>226</a:t>
            </a:fld>
            <a:endParaRPr lang="en-US" kern="0">
              <a:solidFill>
                <a:srgbClr val="595959"/>
              </a:solidFill>
            </a:endParaRPr>
          </a:p>
        </p:txBody>
      </p:sp>
    </p:spTree>
    <p:extLst>
      <p:ext uri="{BB962C8B-B14F-4D97-AF65-F5344CB8AC3E}">
        <p14:creationId xmlns:p14="http://schemas.microsoft.com/office/powerpoint/2010/main" val="1662645346"/>
      </p:ext>
    </p:extLst>
  </p:cSld>
  <p:clrMapOvr>
    <a:masterClrMapping/>
  </p:clrMapOvr>
  <p:transition spd="slow">
    <p:wipe/>
  </p:transition>
  <p:timing/>
</p:sld>
</file>

<file path=ppt/slides/slide227.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8194" name="Rectangle 2"/>
          <p:cNvSpPr>
            <a:spLocks noGrp="1" noChangeArrowheads="1"/>
          </p:cNvSpPr>
          <p:nvPr>
            <p:ph type="title"/>
          </p:nvPr>
        </p:nvSpPr>
        <p:spPr/>
        <p:txBody>
          <a:bodyPr>
            <a:normAutofit/>
          </a:bodyPr>
          <a:lstStyle/>
          <a:p>
            <a:pPr rtl="0"/>
            <a:r>
              <a:rPr lang="en-US" altLang="zh-TW" sz="3600" smtClean="0"/>
              <a:t>8.2IPv4</a:t>
            </a:r>
            <a:r>
              <a:rPr lang="zh-TW" altLang="en-US" sz="3600"/>
              <a:t>封包</a:t>
            </a:r>
            <a:r>
              <a:rPr lang="en-US" altLang="zh-TW" sz="3600"/>
              <a:t>-IPv4 </a:t>
            </a:r>
            <a:r>
              <a:rPr lang="zh-TW" altLang="en-US" sz="3600"/>
              <a:t>封包表頭</a:t>
            </a:r>
          </a:p>
        </p:txBody>
      </p:sp>
      <p:sp>
        <p:nvSpPr>
          <p:cNvPr id="8195" name="Rectangle 6"/>
          <p:cNvSpPr>
            <a:spLocks noGrp="1" noChangeArrowheads="1"/>
          </p:cNvSpPr>
          <p:nvPr>
            <p:ph idx="1"/>
          </p:nvPr>
        </p:nvSpPr>
        <p:spPr>
          <a:xfrm>
            <a:off x="246743" y="1656197"/>
            <a:ext cx="8184025" cy="3497284"/>
          </a:xfrm>
        </p:spPr>
        <p:txBody>
          <a:bodyPr/>
          <a:lstStyle/>
          <a:p>
            <a:pPr marL="0" indent="0">
              <a:buNone/>
            </a:pPr>
            <a:r>
              <a:rPr lang="en-US" altLang="zh-TW" sz="2000"/>
              <a:t>IPv4 </a:t>
            </a:r>
            <a:r>
              <a:rPr lang="zh-TW" altLang="en-US" sz="2000"/>
              <a:t>是網絡層的主要通信協議。</a:t>
            </a:r>
          </a:p>
          <a:p>
            <a:pPr marL="0" indent="0">
              <a:buNone/>
            </a:pPr>
            <a:r>
              <a:rPr lang="zh-TW" altLang="en-US" sz="2000"/>
              <a:t>網路標頭有許多用途：</a:t>
            </a:r>
          </a:p>
          <a:p>
            <a:pPr lvl="1" rtl="0"/>
            <a:r>
              <a:rPr lang="zh-TW" altLang="en-US" sz="2000"/>
              <a:t>它確保數據包在正確的方向（到目的地）發送。</a:t>
            </a:r>
          </a:p>
          <a:p>
            <a:pPr lvl="1" rtl="0"/>
            <a:r>
              <a:rPr lang="zh-TW" altLang="en-US" sz="2000"/>
              <a:t>它包含在各種領域的網絡層處理信息。</a:t>
            </a:r>
          </a:p>
          <a:p>
            <a:pPr lvl="1" rtl="0"/>
            <a:r>
              <a:rPr lang="zh-TW" altLang="en-US" sz="2000"/>
              <a:t>在報頭中的信息被處理該數據包的所有第 </a:t>
            </a:r>
            <a:r>
              <a:rPr lang="en-US" altLang="zh-TW" sz="2000"/>
              <a:t>3 </a:t>
            </a:r>
            <a:r>
              <a:rPr lang="zh-TW" altLang="en-US" sz="2000"/>
              <a:t>層設備使用</a:t>
            </a:r>
          </a:p>
          <a:p>
            <a:pPr lvl="1"/>
            <a:endParaRPr lang="en-US" altLang="en-US" sz="1600"/>
          </a:p>
          <a:p>
            <a:pPr marL="0" indent="0">
              <a:buNone/>
            </a:pPr>
            <a:r>
              <a:rPr lang="zh-TW" altLang="en-US" sz="1600"/>
              <a:t> </a:t>
            </a:r>
          </a:p>
        </p:txBody>
      </p:sp>
      <p:sp>
        <p:nvSpPr>
          <p:cNvPr id="2" name="投影片編號版面配置區 1"/>
          <p:cNvSpPr>
            <a:spLocks noGrp="1"/>
          </p:cNvSpPr>
          <p:nvPr>
            <p:ph type="sldNum" sz="quarter" idx="4"/>
          </p:nvPr>
        </p:nvSpPr>
        <p:spPr/>
        <p:txBody>
          <a:bodyPr/>
          <a:lstStyle/>
          <a:p>
            <a:pPr defTabSz="385754">
              <a:defRPr/>
            </a:pPr>
            <a:fld id="{2F5CCB13-0A32-4557-88E9-079F0C330695}" type="slidenum">
              <a:rPr lang="en-US" kern="0" smtClean="0">
                <a:solidFill>
                  <a:srgbClr val="595959"/>
                </a:solidFill>
              </a:rPr>
              <a:pPr defTabSz="385754">
                <a:defRPr/>
              </a:pPr>
              <a:t>227</a:t>
            </a:fld>
            <a:endParaRPr lang="en-US" kern="0">
              <a:solidFill>
                <a:srgbClr val="595959"/>
              </a:solidFill>
            </a:endParaRPr>
          </a:p>
        </p:txBody>
      </p:sp>
    </p:spTree>
    <p:custDataLst>
      <p:tags r:id="rId3"/>
    </p:custDataLst>
    <p:extLst>
      <p:ext uri="{BB962C8B-B14F-4D97-AF65-F5344CB8AC3E}">
        <p14:creationId xmlns:p14="http://schemas.microsoft.com/office/powerpoint/2010/main" val="694009044"/>
      </p:ext>
    </p:extLst>
  </p:cSld>
  <p:clrMapOvr>
    <a:masterClrMapping/>
  </p:clrMapOvr>
  <p:transition spd="slow">
    <p:wipe/>
  </p:transition>
  <p:timing/>
</p:sld>
</file>

<file path=ppt/slides/slide228.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8194" name="Rectangle 2"/>
          <p:cNvSpPr>
            <a:spLocks noGrp="1" noChangeArrowheads="1"/>
          </p:cNvSpPr>
          <p:nvPr>
            <p:ph type="title"/>
          </p:nvPr>
        </p:nvSpPr>
        <p:spPr>
          <a:xfrm>
            <a:off x="1" y="857251"/>
            <a:ext cx="9143999" cy="731520"/>
          </a:xfrm>
        </p:spPr>
        <p:txBody>
          <a:bodyPr>
            <a:normAutofit/>
          </a:bodyPr>
          <a:lstStyle/>
          <a:p>
            <a:pPr rtl="0"/>
            <a:r>
              <a:rPr lang="en-US" altLang="zh-TW" sz="3000" smtClean="0"/>
              <a:t>8.2IPv4 </a:t>
            </a:r>
            <a:r>
              <a:rPr lang="zh-TW" altLang="en-US" sz="3000"/>
              <a:t>封包</a:t>
            </a:r>
            <a:r>
              <a:rPr lang="en-US" altLang="zh-TW" sz="3000"/>
              <a:t>-IPv4 </a:t>
            </a:r>
            <a:r>
              <a:rPr lang="zh-TW" altLang="en-US" sz="3000"/>
              <a:t>封包標題欄位</a:t>
            </a:r>
          </a:p>
        </p:txBody>
      </p:sp>
      <p:sp>
        <p:nvSpPr>
          <p:cNvPr id="8195" name="Rectangle 6"/>
          <p:cNvSpPr>
            <a:spLocks noGrp="1" noChangeArrowheads="1"/>
          </p:cNvSpPr>
          <p:nvPr>
            <p:ph idx="1"/>
          </p:nvPr>
        </p:nvSpPr>
        <p:spPr>
          <a:xfrm>
            <a:off x="109728" y="1649586"/>
            <a:ext cx="4690872" cy="2883553"/>
          </a:xfrm>
        </p:spPr>
        <p:txBody>
          <a:bodyPr>
            <a:noAutofit/>
          </a:bodyPr>
          <a:lstStyle/>
          <a:p>
            <a:pPr marL="0" indent="0">
              <a:buNone/>
            </a:pPr>
            <a:r>
              <a:rPr lang="en-US" altLang="zh-TW" sz="2000"/>
              <a:t>IPv4 </a:t>
            </a:r>
            <a:r>
              <a:rPr lang="zh-TW" altLang="en-US" sz="2000"/>
              <a:t>網路標頭特性：</a:t>
            </a:r>
          </a:p>
          <a:p>
            <a:pPr lvl="1" rtl="0"/>
            <a:r>
              <a:rPr lang="zh-TW" altLang="en-US" sz="2000"/>
              <a:t>它是二進制。</a:t>
            </a:r>
          </a:p>
          <a:p>
            <a:pPr lvl="1" rtl="0"/>
            <a:r>
              <a:rPr lang="zh-TW" altLang="en-US" sz="2000"/>
              <a:t>包含數個資訊欄位</a:t>
            </a:r>
          </a:p>
          <a:p>
            <a:pPr lvl="1" rtl="0"/>
            <a:r>
              <a:rPr lang="zh-TW" altLang="en-US" sz="2000"/>
              <a:t>圖表由左至右讀取，每行 </a:t>
            </a:r>
            <a:r>
              <a:rPr lang="en-US" altLang="zh-TW" sz="2000"/>
              <a:t>4 </a:t>
            </a:r>
            <a:r>
              <a:rPr lang="zh-TW" altLang="en-US" sz="2000"/>
              <a:t>個位元組</a:t>
            </a:r>
          </a:p>
          <a:p>
            <a:pPr lvl="1" rtl="0"/>
            <a:r>
              <a:rPr lang="zh-TW" altLang="en-US" sz="2000"/>
              <a:t>兩個最重要的字段是源和目的地。</a:t>
            </a:r>
          </a:p>
          <a:p>
            <a:pPr marL="0" indent="0">
              <a:buNone/>
            </a:pPr>
            <a:endParaRPr lang="en-US" altLang="ja-JP" sz="2000"/>
          </a:p>
          <a:p>
            <a:pPr marL="0" indent="0">
              <a:buNone/>
            </a:pPr>
            <a:r>
              <a:rPr lang="zh-TW" altLang="en-US" sz="2000"/>
              <a:t>協議可能有一個或多個功能。</a:t>
            </a: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782313" y="1698498"/>
            <a:ext cx="4251960" cy="40805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投影片編號版面配置區 1"/>
          <p:cNvSpPr>
            <a:spLocks noGrp="1"/>
          </p:cNvSpPr>
          <p:nvPr>
            <p:ph type="sldNum" sz="quarter" idx="4"/>
          </p:nvPr>
        </p:nvSpPr>
        <p:spPr/>
        <p:txBody>
          <a:bodyPr/>
          <a:lstStyle/>
          <a:p>
            <a:pPr defTabSz="385754">
              <a:defRPr/>
            </a:pPr>
            <a:fld id="{2F5CCB13-0A32-4557-88E9-079F0C330695}" type="slidenum">
              <a:rPr lang="en-US" kern="0" smtClean="0">
                <a:solidFill>
                  <a:srgbClr val="595959"/>
                </a:solidFill>
              </a:rPr>
              <a:pPr defTabSz="385754">
                <a:defRPr/>
              </a:pPr>
              <a:t>228</a:t>
            </a:fld>
            <a:endParaRPr lang="en-US" kern="0">
              <a:solidFill>
                <a:srgbClr val="595959"/>
              </a:solidFill>
            </a:endParaRPr>
          </a:p>
        </p:txBody>
      </p:sp>
    </p:spTree>
    <p:custDataLst>
      <p:tags r:id="rId4"/>
    </p:custDataLst>
    <p:extLst>
      <p:ext uri="{BB962C8B-B14F-4D97-AF65-F5344CB8AC3E}">
        <p14:creationId xmlns:p14="http://schemas.microsoft.com/office/powerpoint/2010/main" val="1310899879"/>
      </p:ext>
    </p:extLst>
  </p:cSld>
  <p:clrMapOvr>
    <a:masterClrMapping/>
  </p:clrMapOvr>
  <p:transition spd="slow">
    <p:wipe/>
  </p:transition>
  <p:timing/>
</p:sld>
</file>

<file path=ppt/slides/slide229.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8194" name="Rectangle 2"/>
          <p:cNvSpPr>
            <a:spLocks noGrp="1" noChangeArrowheads="1"/>
          </p:cNvSpPr>
          <p:nvPr>
            <p:ph type="title"/>
          </p:nvPr>
        </p:nvSpPr>
        <p:spPr>
          <a:xfrm>
            <a:off x="1" y="857251"/>
            <a:ext cx="9143999" cy="731520"/>
          </a:xfrm>
        </p:spPr>
        <p:txBody>
          <a:bodyPr>
            <a:normAutofit/>
          </a:bodyPr>
          <a:lstStyle/>
          <a:p>
            <a:pPr rtl="0"/>
            <a:r>
              <a:rPr lang="en-US" altLang="zh-TW" sz="3000" smtClean="0"/>
              <a:t>8.2IPv4 </a:t>
            </a:r>
            <a:r>
              <a:rPr lang="zh-TW" altLang="en-US" sz="3000"/>
              <a:t>封包</a:t>
            </a:r>
            <a:r>
              <a:rPr lang="en-US" altLang="zh-TW" sz="3000"/>
              <a:t>-IPv4 </a:t>
            </a:r>
            <a:r>
              <a:rPr lang="zh-TW" altLang="en-US" sz="3000"/>
              <a:t>封包標題欄位</a:t>
            </a:r>
          </a:p>
        </p:txBody>
      </p:sp>
      <p:sp>
        <p:nvSpPr>
          <p:cNvPr id="8195" name="Rectangle 6"/>
          <p:cNvSpPr>
            <a:spLocks noGrp="1" noChangeArrowheads="1"/>
          </p:cNvSpPr>
          <p:nvPr>
            <p:ph idx="1"/>
          </p:nvPr>
        </p:nvSpPr>
        <p:spPr>
          <a:xfrm>
            <a:off x="155448" y="1649586"/>
            <a:ext cx="8723376" cy="542689"/>
          </a:xfrm>
        </p:spPr>
        <p:txBody>
          <a:bodyPr>
            <a:normAutofit/>
          </a:bodyPr>
          <a:lstStyle/>
          <a:p>
            <a:pPr marL="0" indent="0">
              <a:buNone/>
            </a:pPr>
            <a:r>
              <a:rPr lang="en-US" altLang="zh-TW" sz="2250"/>
              <a:t>IPv4 </a:t>
            </a:r>
            <a:r>
              <a:rPr lang="zh-TW" altLang="en-US" sz="2250"/>
              <a:t>標頭中的重要欄位：</a:t>
            </a:r>
          </a:p>
        </p:txBody>
      </p:sp>
      <p:graphicFrame>
        <p:nvGraphicFramePr>
          <p:cNvPr id="2" name="Table 1"/>
          <p:cNvGraphicFramePr>
            <a:graphicFrameLocks noGrp="1"/>
          </p:cNvGraphicFramePr>
          <p:nvPr>
            <p:extLst>
              <p:ext uri="{D42A27DB-BD31-4B8C-83A1-F6EECF244321}">
                <p14:modId xmlns:p14="http://schemas.microsoft.com/office/powerpoint/2010/main" val="3458923842"/>
              </p:ext>
            </p:extLst>
          </p:nvPr>
        </p:nvGraphicFramePr>
        <p:xfrm>
          <a:off x="164592" y="2274570"/>
          <a:ext cx="8750808" cy="3779520"/>
        </p:xfrm>
        <a:graphic>
          <a:graphicData uri="http://schemas.openxmlformats.org/drawingml/2006/table">
            <a:tbl>
              <a:tblPr firstRow="1" bandRow="1">
                <a:tableStyleId>{5C22544A-7EE6-4342-B048-85BDC9FD1C3A}</a:tableStyleId>
              </a:tblPr>
              <a:tblGrid>
                <a:gridCol w="2359152">
                  <a:extLst>
                    <a:ext uri="{9D8B030D-6E8A-4147-A177-3AD203B41FA5}">
                      <a16:colId xmlns:a16="http://schemas.microsoft.com/office/drawing/2014/main" val="20000"/>
                    </a:ext>
                  </a:extLst>
                </a:gridCol>
                <a:gridCol w="6391656">
                  <a:extLst>
                    <a:ext uri="{9D8B030D-6E8A-4147-A177-3AD203B41FA5}">
                      <a16:colId xmlns:a16="http://schemas.microsoft.com/office/drawing/2014/main" val="20001"/>
                    </a:ext>
                  </a:extLst>
                </a:gridCol>
              </a:tblGrid>
              <a:tr h="365760">
                <a:tc>
                  <a:txBody>
                    <a:bodyPr vert="horz" wrap="square"/>
                    <a:lstStyle/>
                    <a:p>
                      <a:pPr rtl="0"/>
                      <a:r>
                        <a:rPr lang="zh-TW" sz="2000">
                          <a:latin typeface="標楷體" pitchFamily="65" charset="-120"/>
                          <a:ea typeface="標楷體" panose="03000509000000000000" pitchFamily="65" charset="-120"/>
                        </a:rPr>
                        <a:t>功能</a:t>
                      </a:r>
                    </a:p>
                  </a:txBody>
                  <a:tcPr/>
                </a:tc>
                <a:tc>
                  <a:txBody>
                    <a:bodyPr vert="horz" wrap="square"/>
                    <a:lstStyle/>
                    <a:p>
                      <a:pPr rtl="0"/>
                      <a:r>
                        <a:rPr lang="zh-TW" sz="2000">
                          <a:latin typeface="標楷體" pitchFamily="65" charset="-120"/>
                          <a:ea typeface="標楷體" panose="03000509000000000000" pitchFamily="65" charset="-120"/>
                        </a:rPr>
                        <a:t>說明</a:t>
                      </a:r>
                    </a:p>
                  </a:txBody>
                  <a:tcPr/>
                </a:tc>
                <a:extLst>
                  <a:ext uri="{0D108BD9-81ED-4DB2-BD59-A6C34878D82A}">
                    <a16:rowId xmlns:a16="http://schemas.microsoft.com/office/drawing/2014/main" val="10000"/>
                  </a:ext>
                </a:extLst>
              </a:tr>
              <a:tr h="365760">
                <a:tc>
                  <a:txBody>
                    <a:bodyPr vert="horz" wrap="square"/>
                    <a:lstStyle/>
                    <a:p>
                      <a:pPr rtl="0"/>
                      <a:r>
                        <a:rPr lang="zh-TW" sz="2000" b="1">
                          <a:latin typeface="標楷體" pitchFamily="65" charset="-120"/>
                          <a:ea typeface="標楷體" panose="03000509000000000000" pitchFamily="65" charset="-120"/>
                        </a:rPr>
                        <a:t>版本</a:t>
                      </a:r>
                    </a:p>
                  </a:txBody>
                  <a:tcPr/>
                </a:tc>
                <a:tc>
                  <a:txBody>
                    <a:bodyPr vert="horz" wrap="square"/>
                    <a:lstStyle/>
                    <a:p>
                      <a:pPr rtl="0"/>
                      <a:r>
                        <a:rPr lang="zh-TW" sz="2000">
                          <a:latin typeface="標楷體" pitchFamily="65" charset="-120"/>
                          <a:ea typeface="標楷體" panose="03000509000000000000" pitchFamily="65" charset="-120"/>
                        </a:rPr>
                        <a:t>這</a:t>
                      </a:r>
                      <a:r>
                        <a:rPr lang="zh-TW" sz="2000" baseline="0">
                          <a:latin typeface="標楷體" pitchFamily="65" charset="-120"/>
                          <a:ea typeface="標楷體" panose="03000509000000000000" pitchFamily="65" charset="-120"/>
                        </a:rPr>
                        <a:t> 將適用於 v4，而不是 v6，4 位字段 = 0100 </a:t>
                      </a:r>
                    </a:p>
                  </a:txBody>
                  <a:tcPr/>
                </a:tc>
                <a:extLst>
                  <a:ext uri="{0D108BD9-81ED-4DB2-BD59-A6C34878D82A}">
                    <a16:rowId xmlns:a16="http://schemas.microsoft.com/office/drawing/2014/main" val="10001"/>
                  </a:ext>
                </a:extLst>
              </a:tr>
              <a:tr h="640080">
                <a:tc>
                  <a:txBody>
                    <a:bodyPr vert="horz" wrap="square"/>
                    <a:lstStyle/>
                    <a:p>
                      <a:pPr rtl="0"/>
                      <a:r>
                        <a:rPr lang="zh-TW" sz="2000" b="1">
                          <a:latin typeface="標楷體" pitchFamily="65" charset="-120"/>
                          <a:ea typeface="標楷體" panose="03000509000000000000" pitchFamily="65" charset="-120"/>
                        </a:rPr>
                        <a:t>區分服務</a:t>
                      </a:r>
                    </a:p>
                  </a:txBody>
                  <a:tcPr/>
                </a:tc>
                <a:tc>
                  <a:txBody>
                    <a:bodyPr vert="horz" wrap="square"/>
                    <a:lstStyle/>
                    <a:p>
                      <a:pPr rtl="0"/>
                      <a:r>
                        <a:rPr lang="zh-TW" sz="2000">
                          <a:latin typeface="標楷體" pitchFamily="65" charset="-120"/>
                          <a:ea typeface="標楷體" panose="03000509000000000000" pitchFamily="65" charset="-120"/>
                        </a:rPr>
                        <a:t>用於 QoS</a:t>
                      </a:r>
                      <a:r>
                        <a:rPr lang="zh-TW" sz="2000" baseline="0">
                          <a:latin typeface="標楷體" pitchFamily="65" charset="-120"/>
                          <a:ea typeface="標楷體" panose="03000509000000000000" pitchFamily="65" charset="-120"/>
                        </a:rPr>
                        <a:t>：DiffServ — DS 欄位或較舊的 IntServ — ToS 或服務類型 </a:t>
                      </a:r>
                    </a:p>
                  </a:txBody>
                  <a:tcPr/>
                </a:tc>
                <a:extLst>
                  <a:ext uri="{0D108BD9-81ED-4DB2-BD59-A6C34878D82A}">
                    <a16:rowId xmlns:a16="http://schemas.microsoft.com/office/drawing/2014/main" val="10002"/>
                  </a:ext>
                </a:extLst>
              </a:tr>
              <a:tr h="369716">
                <a:tc>
                  <a:txBody>
                    <a:bodyPr vert="horz" wrap="square"/>
                    <a:lstStyle/>
                    <a:p>
                      <a:pPr rtl="0"/>
                      <a:r>
                        <a:rPr lang="zh-TW" sz="2000" b="1">
                          <a:latin typeface="標楷體" pitchFamily="65" charset="-120"/>
                          <a:ea typeface="標楷體" panose="03000509000000000000" pitchFamily="65" charset="-120"/>
                        </a:rPr>
                        <a:t>標頭總和檢查碼</a:t>
                      </a:r>
                    </a:p>
                  </a:txBody>
                  <a:tcPr/>
                </a:tc>
                <a:tc>
                  <a:txBody>
                    <a:bodyPr vert="horz" wrap="square"/>
                    <a:lstStyle/>
                    <a:p>
                      <a:pPr rtl="0"/>
                      <a:r>
                        <a:rPr lang="zh-TW" sz="2000">
                          <a:latin typeface="標楷體" pitchFamily="65" charset="-120"/>
                          <a:ea typeface="標楷體" panose="03000509000000000000" pitchFamily="65" charset="-120"/>
                        </a:rPr>
                        <a:t>偵測 IPv4 標頭中的損毀</a:t>
                      </a:r>
                    </a:p>
                  </a:txBody>
                  <a:tcPr/>
                </a:tc>
                <a:extLst>
                  <a:ext uri="{0D108BD9-81ED-4DB2-BD59-A6C34878D82A}">
                    <a16:rowId xmlns:a16="http://schemas.microsoft.com/office/drawing/2014/main" val="10003"/>
                  </a:ext>
                </a:extLst>
              </a:tr>
              <a:tr h="365760">
                <a:tc>
                  <a:txBody>
                    <a:bodyPr vert="horz" wrap="square"/>
                    <a:lstStyle/>
                    <a:p>
                      <a:pPr rtl="0"/>
                      <a:r>
                        <a:rPr lang="zh-TW" sz="2000" b="1">
                          <a:latin typeface="標楷體" pitchFamily="65" charset="-120"/>
                          <a:ea typeface="標楷體" panose="03000509000000000000" pitchFamily="65" charset="-120"/>
                        </a:rPr>
                        <a:t>存活時間(TTL)</a:t>
                      </a:r>
                    </a:p>
                  </a:txBody>
                  <a:tcPr/>
                </a:tc>
                <a:tc>
                  <a:txBody>
                    <a:bodyPr vert="horz" wrap="square"/>
                    <a:lstStyle/>
                    <a:p>
                      <a:pPr rtl="0"/>
                      <a:r>
                        <a:rPr lang="zh-TW" sz="2000">
                          <a:latin typeface="標楷體" pitchFamily="65" charset="-120"/>
                          <a:ea typeface="標楷體" panose="03000509000000000000" pitchFamily="65" charset="-120"/>
                        </a:rPr>
                        <a:t>第 3 層躍點</a:t>
                      </a:r>
                      <a:r>
                        <a:rPr lang="zh-TW" sz="2000" smtClean="0">
                          <a:latin typeface="標楷體" pitchFamily="65" charset="-120"/>
                          <a:ea typeface="標楷體" panose="03000509000000000000" pitchFamily="65" charset="-120"/>
                        </a:rPr>
                        <a:t>計數</a:t>
                      </a:r>
                      <a:endParaRPr lang="en-US" altLang="zh-TW" sz="2000" smtClean="0">
                        <a:latin typeface="標楷體" pitchFamily="65" charset="-120"/>
                        <a:ea typeface="標楷體" panose="03000509000000000000" pitchFamily="65" charset="-120"/>
                      </a:endParaRPr>
                    </a:p>
                    <a:p>
                      <a:pPr rtl="0"/>
                      <a:r>
                        <a:rPr lang="zh-TW" sz="2000" smtClean="0">
                          <a:latin typeface="標楷體" pitchFamily="65" charset="-120"/>
                          <a:ea typeface="標楷體" panose="03000509000000000000" pitchFamily="65" charset="-120"/>
                        </a:rPr>
                        <a:t>當</a:t>
                      </a:r>
                      <a:r>
                        <a:rPr lang="zh-TW" sz="2000">
                          <a:latin typeface="標楷體" pitchFamily="65" charset="-120"/>
                          <a:ea typeface="標楷體" panose="03000509000000000000" pitchFamily="65" charset="-120"/>
                        </a:rPr>
                        <a:t>它變為零時，路由器</a:t>
                      </a:r>
                      <a:r>
                        <a:rPr lang="zh-TW" sz="2000" baseline="0">
                          <a:latin typeface="標楷體" pitchFamily="65" charset="-120"/>
                          <a:ea typeface="標楷體" panose="03000509000000000000" pitchFamily="65" charset="-120"/>
                        </a:rPr>
                        <a:t> 將丟棄數據包。 </a:t>
                      </a:r>
                    </a:p>
                  </a:txBody>
                  <a:tcPr/>
                </a:tc>
                <a:extLst>
                  <a:ext uri="{0D108BD9-81ED-4DB2-BD59-A6C34878D82A}">
                    <a16:rowId xmlns:a16="http://schemas.microsoft.com/office/drawing/2014/main" val="10004"/>
                  </a:ext>
                </a:extLst>
              </a:tr>
              <a:tr h="365909">
                <a:tc>
                  <a:txBody>
                    <a:bodyPr vert="horz" wrap="square"/>
                    <a:lstStyle/>
                    <a:p>
                      <a:pPr rtl="0"/>
                      <a:r>
                        <a:rPr lang="zh-TW" sz="2000" b="1">
                          <a:latin typeface="標楷體" pitchFamily="65" charset="-120"/>
                          <a:ea typeface="標楷體" panose="03000509000000000000" pitchFamily="65" charset="-120"/>
                        </a:rPr>
                        <a:t>通訊協定</a:t>
                      </a:r>
                    </a:p>
                  </a:txBody>
                  <a:tcPr/>
                </a:tc>
                <a:tc>
                  <a:txBody>
                    <a:bodyPr vert="horz" wrap="square"/>
                    <a:lstStyle/>
                    <a:p>
                      <a:pPr rtl="0"/>
                      <a:r>
                        <a:rPr lang="zh-TW" sz="2000">
                          <a:latin typeface="標楷體" pitchFamily="65" charset="-120"/>
                          <a:ea typeface="標楷體" panose="03000509000000000000" pitchFamily="65" charset="-120"/>
                        </a:rPr>
                        <a:t>I.D.s 下一級</a:t>
                      </a:r>
                      <a:r>
                        <a:rPr lang="zh-TW" sz="2000" baseline="0">
                          <a:latin typeface="標楷體" pitchFamily="65" charset="-120"/>
                          <a:ea typeface="標楷體" panose="03000509000000000000" pitchFamily="65" charset="-120"/>
                        </a:rPr>
                        <a:t> 協議：ICMP，TCP，UDP 等。</a:t>
                      </a:r>
                    </a:p>
                  </a:txBody>
                  <a:tcPr/>
                </a:tc>
                <a:extLst>
                  <a:ext uri="{0D108BD9-81ED-4DB2-BD59-A6C34878D82A}">
                    <a16:rowId xmlns:a16="http://schemas.microsoft.com/office/drawing/2014/main" val="10005"/>
                  </a:ext>
                </a:extLst>
              </a:tr>
              <a:tr h="365760">
                <a:tc>
                  <a:txBody>
                    <a:bodyPr vert="horz" wrap="square"/>
                    <a:lstStyle/>
                    <a:p>
                      <a:pPr rtl="0"/>
                      <a:r>
                        <a:rPr lang="zh-TW" sz="2000" b="1">
                          <a:latin typeface="標楷體" pitchFamily="65" charset="-120"/>
                          <a:ea typeface="標楷體" panose="03000509000000000000" pitchFamily="65" charset="-120"/>
                        </a:rPr>
                        <a:t>來源 IPv4 位址</a:t>
                      </a:r>
                    </a:p>
                  </a:txBody>
                  <a:tcPr/>
                </a:tc>
                <a:tc>
                  <a:txBody>
                    <a:bodyPr vert="horz" wrap="square"/>
                    <a:lstStyle/>
                    <a:p>
                      <a:pPr rtl="0"/>
                      <a:r>
                        <a:rPr lang="zh-TW" sz="2000">
                          <a:latin typeface="標楷體" pitchFamily="65" charset="-120"/>
                          <a:ea typeface="標楷體" panose="03000509000000000000" pitchFamily="65" charset="-120"/>
                        </a:rPr>
                        <a:t>32 位元來源位址</a:t>
                      </a:r>
                    </a:p>
                  </a:txBody>
                  <a:tcPr/>
                </a:tc>
                <a:extLst>
                  <a:ext uri="{0D108BD9-81ED-4DB2-BD59-A6C34878D82A}">
                    <a16:rowId xmlns:a16="http://schemas.microsoft.com/office/drawing/2014/main" val="10006"/>
                  </a:ext>
                </a:extLst>
              </a:tr>
              <a:tr h="365760">
                <a:tc>
                  <a:txBody>
                    <a:bodyPr vert="horz" wrap="square"/>
                    <a:lstStyle/>
                    <a:p>
                      <a:pPr rtl="0"/>
                      <a:r>
                        <a:rPr lang="zh-TW" sz="2000" b="1">
                          <a:latin typeface="標楷體" pitchFamily="65" charset="-120"/>
                          <a:ea typeface="標楷體" panose="03000509000000000000" pitchFamily="65" charset="-120"/>
                        </a:rPr>
                        <a:t>目的地 IP 位址</a:t>
                      </a:r>
                    </a:p>
                  </a:txBody>
                  <a:tcPr/>
                </a:tc>
                <a:tc>
                  <a:txBody>
                    <a:bodyPr vert="horz" wrap="square"/>
                    <a:lstStyle/>
                    <a:p>
                      <a:pPr rtl="0"/>
                      <a:r>
                        <a:rPr lang="zh-TW" sz="2000">
                          <a:latin typeface="標楷體" pitchFamily="65" charset="-120"/>
                          <a:ea typeface="標楷體" panose="03000509000000000000" pitchFamily="65" charset="-120"/>
                        </a:rPr>
                        <a:t>32 位元目標</a:t>
                      </a:r>
                      <a:r>
                        <a:rPr lang="zh-TW" sz="2000" smtClean="0">
                          <a:latin typeface="標楷體" pitchFamily="65" charset="-120"/>
                          <a:ea typeface="標楷體" panose="03000509000000000000" pitchFamily="65" charset="-120"/>
                        </a:rPr>
                        <a:t>位</a:t>
                      </a:r>
                      <a:r>
                        <a:rPr lang="zh-TW" sz="2000" baseline="0" smtClean="0">
                          <a:latin typeface="標楷體" pitchFamily="65" charset="-120"/>
                          <a:ea typeface="標楷體" panose="03000509000000000000" pitchFamily="65" charset="-120"/>
                        </a:rPr>
                        <a:t>址</a:t>
                      </a:r>
                      <a:endParaRPr lang="zh-TW" sz="2000" baseline="0">
                        <a:latin typeface="標楷體" pitchFamily="65" charset="-120"/>
                        <a:ea typeface="標楷體" panose="03000509000000000000" pitchFamily="65" charset="-120"/>
                      </a:endParaRPr>
                    </a:p>
                  </a:txBody>
                  <a:tcPr/>
                </a:tc>
                <a:extLst>
                  <a:ext uri="{0D108BD9-81ED-4DB2-BD59-A6C34878D82A}">
                    <a16:rowId xmlns:a16="http://schemas.microsoft.com/office/drawing/2014/main" val="10007"/>
                  </a:ext>
                </a:extLst>
              </a:tr>
            </a:tbl>
          </a:graphicData>
        </a:graphic>
      </p:graphicFrame>
      <p:sp>
        <p:nvSpPr>
          <p:cNvPr id="3" name="投影片編號版面配置區 2"/>
          <p:cNvSpPr>
            <a:spLocks noGrp="1"/>
          </p:cNvSpPr>
          <p:nvPr>
            <p:ph type="sldNum" sz="quarter" idx="4"/>
          </p:nvPr>
        </p:nvSpPr>
        <p:spPr/>
        <p:txBody>
          <a:bodyPr/>
          <a:lstStyle/>
          <a:p>
            <a:pPr defTabSz="385754">
              <a:defRPr/>
            </a:pPr>
            <a:fld id="{2F5CCB13-0A32-4557-88E9-079F0C330695}" type="slidenum">
              <a:rPr lang="en-US" kern="0" smtClean="0">
                <a:solidFill>
                  <a:srgbClr val="595959"/>
                </a:solidFill>
              </a:rPr>
              <a:pPr defTabSz="385754">
                <a:defRPr/>
              </a:pPr>
              <a:t>229</a:t>
            </a:fld>
            <a:endParaRPr lang="en-US" kern="0">
              <a:solidFill>
                <a:srgbClr val="595959"/>
              </a:solidFill>
            </a:endParaRPr>
          </a:p>
        </p:txBody>
      </p:sp>
    </p:spTree>
    <p:custDataLst>
      <p:tags r:id="rId3"/>
    </p:custDataLst>
    <p:extLst>
      <p:ext uri="{BB962C8B-B14F-4D97-AF65-F5344CB8AC3E}">
        <p14:creationId xmlns:p14="http://schemas.microsoft.com/office/powerpoint/2010/main" val="2976036446"/>
      </p:ext>
    </p:extLst>
  </p:cSld>
  <p:clrMapOvr>
    <a:masterClrMapping/>
  </p:clrMapOvr>
  <p:transition spd="slow">
    <p:wipe/>
  </p:transition>
  <p:timing/>
</p:sld>
</file>

<file path=ppt/slides/slide23.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3314" name="Title 1"/>
          <p:cNvSpPr>
            <a:spLocks noGrp="1"/>
          </p:cNvSpPr>
          <p:nvPr>
            <p:ph type="title"/>
          </p:nvPr>
        </p:nvSpPr>
        <p:spPr>
          <a:xfrm>
            <a:off x="87549" y="898643"/>
            <a:ext cx="9144000" cy="757551"/>
          </a:xfrm>
        </p:spPr>
        <p:txBody>
          <a:bodyPr>
            <a:normAutofit/>
          </a:bodyPr>
          <a:lstStyle/>
          <a:p>
            <a:r>
              <a:rPr lang="en-US" altLang="zh-TW" sz="3000"/>
              <a:t>1.6 </a:t>
            </a:r>
            <a:r>
              <a:rPr lang="zh-TW" altLang="en-US" sz="3000" smtClean="0"/>
              <a:t>可靠</a:t>
            </a:r>
            <a:r>
              <a:rPr lang="zh-TW" altLang="en-US" sz="3000"/>
              <a:t>的網路</a:t>
            </a:r>
            <a:r>
              <a:rPr lang="en-US" altLang="zh-TW" sz="3000" smtClean="0"/>
              <a:t>-</a:t>
            </a:r>
            <a:r>
              <a:rPr lang="zh-TW" altLang="en-US" sz="3000" smtClean="0"/>
              <a:t>架構</a:t>
            </a:r>
            <a:endParaRPr lang="zh-TW" altLang="en-US" sz="3000"/>
          </a:p>
        </p:txBody>
      </p:sp>
      <p:sp>
        <p:nvSpPr>
          <p:cNvPr id="13315" name="Content Placeholder 2"/>
          <p:cNvSpPr>
            <a:spLocks noGrp="1"/>
          </p:cNvSpPr>
          <p:nvPr>
            <p:ph idx="1"/>
          </p:nvPr>
        </p:nvSpPr>
        <p:spPr>
          <a:xfrm>
            <a:off x="4883286" y="1272118"/>
            <a:ext cx="4192621" cy="4075490"/>
          </a:xfrm>
        </p:spPr>
        <p:txBody>
          <a:bodyPr>
            <a:normAutofit fontScale="92500"/>
          </a:bodyPr>
          <a:lstStyle/>
          <a:p>
            <a:endParaRPr lang="en-CA" altLang="en-US"/>
          </a:p>
          <a:p>
            <a:pPr marL="0" indent="0">
              <a:buNone/>
            </a:pPr>
            <a:r>
              <a:rPr lang="zh-TW" altLang="en-US" sz="2600"/>
              <a:t>網路架構是指支援透過網路移動資料之基礎結構的技術。</a:t>
            </a:r>
          </a:p>
          <a:p>
            <a:pPr marL="0" indent="0">
              <a:buNone/>
            </a:pPr>
            <a:r>
              <a:rPr lang="zh-TW" altLang="en-US" sz="2600"/>
              <a:t>基礎架構需要解決四個基本特徵，以滿足使用者的期望：</a:t>
            </a:r>
          </a:p>
          <a:p>
            <a:pPr lvl="1" rtl="0">
              <a:buFont typeface="Arial" panose="020b0604020202020204" pitchFamily="34" charset="0"/>
              <a:buChar char="•"/>
            </a:pPr>
            <a:r>
              <a:rPr lang="zh-TW" altLang="en-US" sz="2600"/>
              <a:t>容錯</a:t>
            </a:r>
          </a:p>
          <a:p>
            <a:pPr lvl="1" rtl="0">
              <a:buFont typeface="Arial" panose="020b0604020202020204" pitchFamily="34" charset="0"/>
              <a:buChar char="•"/>
            </a:pPr>
            <a:r>
              <a:rPr lang="zh-TW" altLang="en-US" sz="2600"/>
              <a:t>可延展性</a:t>
            </a:r>
          </a:p>
          <a:p>
            <a:pPr lvl="1" rtl="0">
              <a:buFont typeface="Arial" panose="020b0604020202020204" pitchFamily="34" charset="0"/>
              <a:buChar char="•"/>
            </a:pPr>
            <a:r>
              <a:rPr lang="zh-TW" altLang="en-US" sz="2600"/>
              <a:t>服務品質 </a:t>
            </a:r>
            <a:r>
              <a:rPr lang="en-US" altLang="zh-TW" sz="2600"/>
              <a:t>(QoS)</a:t>
            </a:r>
          </a:p>
          <a:p>
            <a:pPr lvl="1" rtl="0">
              <a:buFont typeface="Arial" panose="020b0604020202020204" pitchFamily="34" charset="0"/>
              <a:buChar char="•"/>
            </a:pPr>
            <a:r>
              <a:rPr lang="zh-TW" altLang="en-US" sz="2600"/>
              <a:t>安全</a:t>
            </a:r>
          </a:p>
        </p:txBody>
      </p:sp>
      <p:pic>
        <p:nvPicPr>
          <p:cNvPr id="2" name="Picture 1"/>
          <p:cNvPicPr>
            <a:picLocks noChangeAspect="1"/>
          </p:cNvPicPr>
          <p:nvPr/>
        </p:nvPicPr>
        <p:blipFill>
          <a:blip r:embed="rId3"/>
          <a:stretch>
            <a:fillRect/>
          </a:stretch>
        </p:blipFill>
        <p:spPr>
          <a:xfrm>
            <a:off x="448425" y="1681595"/>
            <a:ext cx="3772426" cy="3724795"/>
          </a:xfrm>
          <a:prstGeom prst="rect">
            <a:avLst/>
          </a:prstGeom>
        </p:spPr>
      </p:pic>
      <p:sp>
        <p:nvSpPr>
          <p:cNvPr id="3" name="投影片編號版面配置區 2"/>
          <p:cNvSpPr>
            <a:spLocks noGrp="1"/>
          </p:cNvSpPr>
          <p:nvPr>
            <p:ph type="sldNum" sz="quarter" idx="4"/>
          </p:nvPr>
        </p:nvSpPr>
        <p:spPr/>
        <p:txBody>
          <a:bodyPr/>
          <a:lstStyle/>
          <a:p>
            <a:pPr defTabSz="385754">
              <a:defRPr/>
            </a:pPr>
            <a:fld id="{2F5CCB13-0A32-4557-88E9-079F0C330695}" type="slidenum">
              <a:rPr lang="en-US" kern="0" smtClean="0">
                <a:solidFill>
                  <a:srgbClr val="595959"/>
                </a:solidFill>
              </a:rPr>
              <a:pPr defTabSz="385754">
                <a:defRPr/>
              </a:pPr>
              <a:t>23</a:t>
            </a:fld>
            <a:endParaRPr lang="en-US" kern="0">
              <a:solidFill>
                <a:srgbClr val="595959"/>
              </a:solidFill>
            </a:endParaRPr>
          </a:p>
        </p:txBody>
      </p:sp>
    </p:spTree>
    <p:extLst>
      <p:ext uri="{BB962C8B-B14F-4D97-AF65-F5344CB8AC3E}">
        <p14:creationId xmlns:p14="http://schemas.microsoft.com/office/powerpoint/2010/main" val="688698279"/>
      </p:ext>
    </p:extLst>
  </p:cSld>
  <p:clrMapOvr>
    <a:masterClrMapping/>
  </p:clrMapOvr>
  <p:transition spd="slow">
    <p:wipe/>
  </p:transition>
  <p:timing/>
</p:sld>
</file>

<file path=ppt/slides/slide230.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3314" name="Title 1"/>
          <p:cNvSpPr>
            <a:spLocks noGrp="1"/>
          </p:cNvSpPr>
          <p:nvPr>
            <p:ph type="title"/>
          </p:nvPr>
        </p:nvSpPr>
        <p:spPr/>
        <p:txBody>
          <a:bodyPr>
            <a:normAutofit/>
          </a:bodyPr>
          <a:lstStyle/>
          <a:p>
            <a:r>
              <a:rPr lang="en-US" altLang="zh-TW" sz="3600"/>
              <a:t>8.3IPv6 </a:t>
            </a:r>
            <a:r>
              <a:rPr lang="zh-TW" altLang="en-US" sz="3600"/>
              <a:t>封包</a:t>
            </a:r>
            <a:r>
              <a:rPr lang="en-US" altLang="zh-TW" sz="3600"/>
              <a:t>- </a:t>
            </a:r>
            <a:r>
              <a:rPr lang="en-US" altLang="zh-TW" sz="3600" smtClean="0"/>
              <a:t>IPv4 </a:t>
            </a:r>
            <a:r>
              <a:rPr lang="zh-TW" altLang="en-US" sz="3600" smtClean="0"/>
              <a:t>的限制</a:t>
            </a:r>
            <a:endParaRPr lang="zh-TW" altLang="en-US" sz="3600"/>
          </a:p>
        </p:txBody>
      </p:sp>
      <p:sp>
        <p:nvSpPr>
          <p:cNvPr id="13315" name="Content Placeholder 2"/>
          <p:cNvSpPr>
            <a:spLocks noGrp="1"/>
          </p:cNvSpPr>
          <p:nvPr>
            <p:ph idx="1"/>
          </p:nvPr>
        </p:nvSpPr>
        <p:spPr>
          <a:xfrm>
            <a:off x="123574" y="1725198"/>
            <a:ext cx="8672954" cy="3573424"/>
          </a:xfrm>
        </p:spPr>
        <p:txBody>
          <a:bodyPr/>
          <a:lstStyle/>
          <a:p>
            <a:pPr marL="0" indent="0">
              <a:buNone/>
            </a:pPr>
            <a:r>
              <a:rPr lang="en-US" altLang="zh-TW" sz="2000"/>
              <a:t>IPv4 </a:t>
            </a:r>
            <a:r>
              <a:rPr lang="zh-TW" altLang="en-US" sz="2000"/>
              <a:t>有三個主要的限制：</a:t>
            </a:r>
          </a:p>
          <a:p>
            <a:pPr lvl="1" rtl="0"/>
            <a:r>
              <a:rPr lang="en-US" altLang="zh-TW" sz="2000"/>
              <a:t>IPv4 </a:t>
            </a:r>
            <a:r>
              <a:rPr lang="zh-TW" altLang="en-US" sz="2000"/>
              <a:t>地址耗盡</a:t>
            </a:r>
            <a:r>
              <a:rPr lang="en-US" altLang="zh-TW" sz="2000"/>
              <a:t>-</a:t>
            </a:r>
            <a:r>
              <a:rPr lang="zh-TW" altLang="en-US" sz="2000"/>
              <a:t>我們基本上用完 </a:t>
            </a:r>
            <a:r>
              <a:rPr lang="en-US" altLang="zh-TW" sz="2000"/>
              <a:t>IPv4 </a:t>
            </a:r>
            <a:r>
              <a:rPr lang="zh-TW" altLang="en-US" sz="2000"/>
              <a:t>地址。</a:t>
            </a:r>
          </a:p>
          <a:p>
            <a:pPr lvl="1" rtl="0"/>
            <a:r>
              <a:rPr lang="zh-TW" altLang="en-US" sz="2000"/>
              <a:t>缺乏端到端連接</a:t>
            </a:r>
            <a:r>
              <a:rPr lang="en-US" altLang="zh-TW" sz="2000"/>
              <a:t>-</a:t>
            </a:r>
            <a:r>
              <a:rPr lang="zh-TW" altLang="en-US" sz="2000"/>
              <a:t>為了使 </a:t>
            </a:r>
            <a:r>
              <a:rPr lang="en-US" altLang="zh-TW" sz="2000"/>
              <a:t>IPv4 </a:t>
            </a:r>
            <a:r>
              <a:rPr lang="zh-TW" altLang="en-US" sz="2000"/>
              <a:t>生存這麼長的時間，私有定址和 </a:t>
            </a:r>
            <a:r>
              <a:rPr lang="en-US" altLang="zh-TW" sz="2000"/>
              <a:t>NAT </a:t>
            </a:r>
            <a:r>
              <a:rPr lang="zh-TW" altLang="en-US" sz="2000"/>
              <a:t>被創建。這結束了與公開發言的直接通信。</a:t>
            </a:r>
          </a:p>
          <a:p>
            <a:pPr lvl="1" rtl="0"/>
            <a:r>
              <a:rPr lang="zh-TW" altLang="en-US" sz="2000"/>
              <a:t>增加的網絡複雜性</a:t>
            </a:r>
            <a:r>
              <a:rPr lang="en-US" altLang="zh-TW" sz="2000"/>
              <a:t>-NAT </a:t>
            </a:r>
            <a:r>
              <a:rPr lang="zh-TW" altLang="en-US" sz="2000"/>
              <a:t>意味著作為臨時解決方案，並在網絡上創建問題作為操縱網絡頭尋址的副作用。</a:t>
            </a:r>
            <a:r>
              <a:rPr lang="en-US" altLang="zh-TW" sz="2000"/>
              <a:t>NAT </a:t>
            </a:r>
            <a:r>
              <a:rPr lang="zh-TW" altLang="en-US" sz="2000"/>
              <a:t>會導致延遲和疑難排解問題。</a:t>
            </a:r>
          </a:p>
          <a:p>
            <a:pPr lvl="1"/>
            <a:endParaRPr lang="en-CA" altLang="en-US"/>
          </a:p>
          <a:p>
            <a:pPr lvl="1"/>
            <a:endParaRPr lang="en-CA" altLang="en-US"/>
          </a:p>
          <a:p>
            <a:pPr lvl="1"/>
            <a:endParaRPr lang="en-CA" altLang="en-US"/>
          </a:p>
          <a:p>
            <a:pPr lvl="1"/>
            <a:endParaRPr lang="en-CA" altLang="en-US"/>
          </a:p>
          <a:p>
            <a:pPr lvl="1"/>
            <a:endParaRPr lang="en-CA" altLang="en-US"/>
          </a:p>
          <a:p>
            <a:pPr lvl="1"/>
            <a:endParaRPr lang="en-CA" altLang="en-US"/>
          </a:p>
        </p:txBody>
      </p:sp>
      <p:sp>
        <p:nvSpPr>
          <p:cNvPr id="2" name="投影片編號版面配置區 1"/>
          <p:cNvSpPr>
            <a:spLocks noGrp="1"/>
          </p:cNvSpPr>
          <p:nvPr>
            <p:ph type="sldNum" sz="quarter" idx="4"/>
          </p:nvPr>
        </p:nvSpPr>
        <p:spPr/>
        <p:txBody>
          <a:bodyPr/>
          <a:lstStyle/>
          <a:p>
            <a:pPr defTabSz="385754">
              <a:defRPr/>
            </a:pPr>
            <a:fld id="{2F5CCB13-0A32-4557-88E9-079F0C330695}" type="slidenum">
              <a:rPr lang="en-US" kern="0" smtClean="0">
                <a:solidFill>
                  <a:srgbClr val="595959"/>
                </a:solidFill>
              </a:rPr>
              <a:pPr defTabSz="385754">
                <a:defRPr/>
              </a:pPr>
              <a:t>230</a:t>
            </a:fld>
            <a:endParaRPr lang="en-US" kern="0">
              <a:solidFill>
                <a:srgbClr val="595959"/>
              </a:solidFill>
            </a:endParaRPr>
          </a:p>
        </p:txBody>
      </p:sp>
    </p:spTree>
    <p:extLst>
      <p:ext uri="{BB962C8B-B14F-4D97-AF65-F5344CB8AC3E}">
        <p14:creationId xmlns:p14="http://schemas.microsoft.com/office/powerpoint/2010/main" val="3436476118"/>
      </p:ext>
    </p:extLst>
  </p:cSld>
  <p:clrMapOvr>
    <a:masterClrMapping/>
  </p:clrMapOvr>
  <p:transition spd="slow">
    <p:wipe/>
  </p:transition>
  <p:timing/>
</p:sld>
</file>

<file path=ppt/slides/slide231.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3314" name="Title 1"/>
          <p:cNvSpPr>
            <a:spLocks noGrp="1"/>
          </p:cNvSpPr>
          <p:nvPr>
            <p:ph type="title"/>
          </p:nvPr>
        </p:nvSpPr>
        <p:spPr/>
        <p:txBody>
          <a:bodyPr>
            <a:normAutofit/>
          </a:bodyPr>
          <a:lstStyle/>
          <a:p>
            <a:pPr rtl="0"/>
            <a:r>
              <a:rPr lang="en-US" altLang="zh-TW" sz="3600" smtClean="0"/>
              <a:t>8.3IPv6 </a:t>
            </a:r>
            <a:r>
              <a:rPr lang="zh-TW" altLang="en-US" sz="3600"/>
              <a:t>封包</a:t>
            </a:r>
            <a:r>
              <a:rPr lang="en-US" altLang="zh-TW" sz="3600"/>
              <a:t>-IPv6 </a:t>
            </a:r>
            <a:r>
              <a:rPr lang="zh-TW" altLang="en-US" sz="3600"/>
              <a:t>概覽</a:t>
            </a:r>
          </a:p>
        </p:txBody>
      </p:sp>
      <p:sp>
        <p:nvSpPr>
          <p:cNvPr id="13315" name="Content Placeholder 2"/>
          <p:cNvSpPr>
            <a:spLocks noGrp="1"/>
          </p:cNvSpPr>
          <p:nvPr>
            <p:ph idx="1"/>
          </p:nvPr>
        </p:nvSpPr>
        <p:spPr>
          <a:xfrm>
            <a:off x="123575" y="1725197"/>
            <a:ext cx="3997630" cy="3841213"/>
          </a:xfrm>
        </p:spPr>
        <p:txBody>
          <a:bodyPr>
            <a:normAutofit fontScale="92500" lnSpcReduction="10000"/>
          </a:bodyPr>
          <a:lstStyle/>
          <a:p>
            <a:pPr rtl="0">
              <a:buFont typeface="Arial" panose="020b0604020202020204" pitchFamily="34" charset="0"/>
              <a:buChar char="•"/>
            </a:pPr>
            <a:r>
              <a:rPr lang="zh-TW" sz="2000"/>
              <a:t>IPv6 was developed by Internet Engineering Task Force (IETF).</a:t>
            </a:r>
          </a:p>
          <a:p>
            <a:pPr rtl="0">
              <a:buFont typeface="Arial" panose="020b0604020202020204" pitchFamily="34" charset="0"/>
              <a:buChar char="•"/>
            </a:pPr>
            <a:r>
              <a:rPr lang="zh-TW" sz="2000"/>
              <a:t>IPv6 克服了 IPv4 的限制。</a:t>
            </a:r>
          </a:p>
          <a:p>
            <a:pPr rtl="0">
              <a:buFont typeface="Arial" panose="020b0604020202020204" pitchFamily="34" charset="0"/>
              <a:buChar char="•"/>
            </a:pPr>
            <a:r>
              <a:rPr lang="zh-TW" sz="2000"/>
              <a:t>IPv6 提供的改進功能：</a:t>
            </a:r>
          </a:p>
          <a:p>
            <a:pPr lvl="1" rtl="0">
              <a:buFont typeface="Arial" panose="020b0604020202020204" pitchFamily="34" charset="0"/>
              <a:buChar char="•"/>
            </a:pPr>
            <a:r>
              <a:rPr lang="zh-TW" altLang="en-US" sz="2000" b="1"/>
              <a:t>增加的地址空間 </a:t>
            </a:r>
            <a:r>
              <a:rPr lang="en-US" altLang="zh-TW" sz="2000"/>
              <a:t>-</a:t>
            </a:r>
            <a:r>
              <a:rPr lang="zh-TW" altLang="en-US" sz="2000"/>
              <a:t>基於 </a:t>
            </a:r>
            <a:r>
              <a:rPr lang="en-US" altLang="zh-TW" sz="2000"/>
              <a:t>128 </a:t>
            </a:r>
            <a:r>
              <a:rPr lang="zh-TW" altLang="en-US" sz="2000"/>
              <a:t>位地址，而不是 </a:t>
            </a:r>
            <a:r>
              <a:rPr lang="en-US" altLang="zh-TW" sz="2000"/>
              <a:t>32 </a:t>
            </a:r>
            <a:r>
              <a:rPr lang="zh-TW" altLang="en-US" sz="2000"/>
              <a:t>位</a:t>
            </a:r>
          </a:p>
          <a:p>
            <a:pPr lvl="1" rtl="0">
              <a:buFont typeface="Arial" panose="020b0604020202020204" pitchFamily="34" charset="0"/>
              <a:buChar char="•"/>
            </a:pPr>
            <a:r>
              <a:rPr lang="zh-TW" altLang="en-US" sz="2000" b="1"/>
              <a:t>改善的封包處理 </a:t>
            </a:r>
            <a:r>
              <a:rPr lang="en-US" altLang="zh-TW" sz="2000"/>
              <a:t>— </a:t>
            </a:r>
            <a:r>
              <a:rPr lang="zh-TW" altLang="en-US" sz="2000"/>
              <a:t>簡化欄位的標頭</a:t>
            </a:r>
          </a:p>
          <a:p>
            <a:pPr lvl="1" rtl="0">
              <a:buFont typeface="Arial" panose="020b0604020202020204" pitchFamily="34" charset="0"/>
              <a:buChar char="•"/>
            </a:pPr>
            <a:r>
              <a:rPr lang="zh-TW" altLang="en-US" sz="2000" b="1"/>
              <a:t>消除對 </a:t>
            </a:r>
            <a:r>
              <a:rPr lang="en-US" altLang="zh-TW" sz="2000" b="1"/>
              <a:t>NAT </a:t>
            </a:r>
            <a:r>
              <a:rPr lang="zh-TW" altLang="en-US" sz="2000" b="1"/>
              <a:t>的需求 </a:t>
            </a:r>
            <a:r>
              <a:rPr lang="en-US" altLang="zh-TW" sz="2000"/>
              <a:t>-</a:t>
            </a:r>
            <a:r>
              <a:rPr lang="zh-TW" altLang="en-US" sz="2000"/>
              <a:t>因為有大量的尋址，所以不需要在內部使用私有地址並映射到共享的公共地址</a:t>
            </a:r>
          </a:p>
          <a:p>
            <a:pPr lvl="1"/>
            <a:endParaRPr lang="en-CA" altLang="en-US"/>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257005" y="1661922"/>
            <a:ext cx="4886995" cy="3886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投影片編號版面配置區 1"/>
          <p:cNvSpPr>
            <a:spLocks noGrp="1"/>
          </p:cNvSpPr>
          <p:nvPr>
            <p:ph type="sldNum" sz="quarter" idx="4"/>
          </p:nvPr>
        </p:nvSpPr>
        <p:spPr/>
        <p:txBody>
          <a:bodyPr/>
          <a:lstStyle/>
          <a:p>
            <a:pPr defTabSz="385754">
              <a:defRPr/>
            </a:pPr>
            <a:fld id="{2F5CCB13-0A32-4557-88E9-079F0C330695}" type="slidenum">
              <a:rPr lang="en-US" kern="0" smtClean="0">
                <a:solidFill>
                  <a:srgbClr val="595959"/>
                </a:solidFill>
              </a:rPr>
              <a:pPr defTabSz="385754">
                <a:defRPr/>
              </a:pPr>
              <a:t>231</a:t>
            </a:fld>
            <a:endParaRPr lang="en-US" kern="0">
              <a:solidFill>
                <a:srgbClr val="595959"/>
              </a:solidFill>
            </a:endParaRPr>
          </a:p>
        </p:txBody>
      </p:sp>
    </p:spTree>
    <p:extLst>
      <p:ext uri="{BB962C8B-B14F-4D97-AF65-F5344CB8AC3E}">
        <p14:creationId xmlns:p14="http://schemas.microsoft.com/office/powerpoint/2010/main" val="1790033411"/>
      </p:ext>
    </p:extLst>
  </p:cSld>
  <p:clrMapOvr>
    <a:masterClrMapping/>
  </p:clrMapOvr>
  <p:transition spd="slow">
    <p:wipe/>
  </p:transition>
  <p:timing/>
</p:sld>
</file>

<file path=ppt/slides/slide232.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3314" name="Title 1"/>
          <p:cNvSpPr>
            <a:spLocks noGrp="1"/>
          </p:cNvSpPr>
          <p:nvPr>
            <p:ph type="title"/>
          </p:nvPr>
        </p:nvSpPr>
        <p:spPr/>
        <p:txBody>
          <a:bodyPr>
            <a:normAutofit/>
          </a:bodyPr>
          <a:lstStyle/>
          <a:p>
            <a:r>
              <a:rPr lang="en-US" altLang="zh-TW" sz="3600"/>
              <a:t>8.3IPv6 </a:t>
            </a:r>
            <a:r>
              <a:rPr lang="zh-TW" altLang="en-US" sz="3600"/>
              <a:t>封包</a:t>
            </a:r>
            <a:r>
              <a:rPr lang="en-US" altLang="zh-TW" sz="3600"/>
              <a:t>- </a:t>
            </a:r>
            <a:r>
              <a:rPr lang="en-US" altLang="zh-TW" sz="3600" smtClean="0"/>
              <a:t>IPv6 </a:t>
            </a:r>
            <a:r>
              <a:rPr lang="zh-TW" altLang="en-US" sz="3600"/>
              <a:t>封包標頭欄位</a:t>
            </a:r>
          </a:p>
        </p:txBody>
      </p:sp>
      <p:sp>
        <p:nvSpPr>
          <p:cNvPr id="13315" name="Content Placeholder 2"/>
          <p:cNvSpPr>
            <a:spLocks noGrp="1"/>
          </p:cNvSpPr>
          <p:nvPr>
            <p:ph idx="1"/>
          </p:nvPr>
        </p:nvSpPr>
        <p:spPr>
          <a:xfrm>
            <a:off x="123575" y="1725198"/>
            <a:ext cx="3359855" cy="3733082"/>
          </a:xfrm>
        </p:spPr>
        <p:txBody>
          <a:bodyPr>
            <a:normAutofit fontScale="92500" lnSpcReduction="10000"/>
          </a:bodyPr>
          <a:lstStyle/>
          <a:p>
            <a:pPr rtl="0">
              <a:buFont typeface="Arial" panose="020b0604020202020204" pitchFamily="34" charset="0"/>
              <a:buChar char="•"/>
            </a:pPr>
            <a:r>
              <a:rPr lang="en-US" altLang="zh-TW" sz="2000"/>
              <a:t>IPv6 </a:t>
            </a:r>
            <a:r>
              <a:rPr lang="zh-TW" altLang="en-US" sz="2000"/>
              <a:t>標頭已簡化，但不會更小。</a:t>
            </a:r>
          </a:p>
          <a:p>
            <a:pPr rtl="0">
              <a:buFont typeface="Arial" panose="020b0604020202020204" pitchFamily="34" charset="0"/>
              <a:buChar char="•"/>
            </a:pPr>
            <a:r>
              <a:rPr lang="zh-TW" altLang="en-US" sz="2000"/>
              <a:t>標題固定在 </a:t>
            </a:r>
            <a:r>
              <a:rPr lang="en-US" altLang="zh-TW" sz="2000"/>
              <a:t>40 </a:t>
            </a:r>
            <a:r>
              <a:rPr lang="zh-TW" altLang="en-US" sz="2000"/>
              <a:t>字節或八字節長。</a:t>
            </a:r>
          </a:p>
          <a:p>
            <a:pPr rtl="0">
              <a:buFont typeface="Arial" panose="020b0604020202020204" pitchFamily="34" charset="0"/>
              <a:buChar char="•"/>
            </a:pPr>
            <a:r>
              <a:rPr lang="zh-TW" altLang="en-US" sz="2000"/>
              <a:t>若干 </a:t>
            </a:r>
            <a:r>
              <a:rPr lang="en-US" altLang="zh-TW" sz="2000"/>
              <a:t>IPv4 </a:t>
            </a:r>
            <a:r>
              <a:rPr lang="zh-TW" altLang="en-US" sz="2000"/>
              <a:t>欄位已移除，以改善效能。</a:t>
            </a:r>
          </a:p>
          <a:p>
            <a:pPr rtl="0">
              <a:buFont typeface="Arial" panose="020b0604020202020204" pitchFamily="34" charset="0"/>
              <a:buChar char="•"/>
            </a:pPr>
            <a:r>
              <a:rPr lang="zh-TW" altLang="en-US" sz="2000"/>
              <a:t>部分 </a:t>
            </a:r>
            <a:r>
              <a:rPr lang="en-US" altLang="zh-TW" sz="2000"/>
              <a:t>IPv4 </a:t>
            </a:r>
            <a:r>
              <a:rPr lang="zh-TW" altLang="en-US" sz="2000"/>
              <a:t>欄位已移除以改善效能：</a:t>
            </a:r>
          </a:p>
          <a:p>
            <a:pPr lvl="1" rtl="0"/>
            <a:r>
              <a:rPr lang="zh-TW" altLang="en-US" sz="2000"/>
              <a:t>標幟</a:t>
            </a:r>
          </a:p>
          <a:p>
            <a:pPr lvl="1" rtl="0"/>
            <a:r>
              <a:rPr lang="zh-TW" altLang="en-US" sz="2000"/>
              <a:t>分片偏移量</a:t>
            </a:r>
          </a:p>
          <a:p>
            <a:pPr lvl="1" rtl="0"/>
            <a:r>
              <a:rPr lang="zh-TW" altLang="en-US" sz="2000"/>
              <a:t>標頭總和檢查碼</a:t>
            </a:r>
          </a:p>
          <a:p>
            <a:pPr lvl="1"/>
            <a:endParaRPr lang="en-CA" altLang="en-US"/>
          </a:p>
        </p:txBody>
      </p:sp>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617246" y="1826515"/>
            <a:ext cx="5526755" cy="35793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投影片編號版面配置區 1"/>
          <p:cNvSpPr>
            <a:spLocks noGrp="1"/>
          </p:cNvSpPr>
          <p:nvPr>
            <p:ph type="sldNum" sz="quarter" idx="4"/>
          </p:nvPr>
        </p:nvSpPr>
        <p:spPr/>
        <p:txBody>
          <a:bodyPr/>
          <a:lstStyle/>
          <a:p>
            <a:pPr defTabSz="385754">
              <a:defRPr/>
            </a:pPr>
            <a:fld id="{2F5CCB13-0A32-4557-88E9-079F0C330695}" type="slidenum">
              <a:rPr lang="en-US" kern="0" smtClean="0">
                <a:solidFill>
                  <a:srgbClr val="595959"/>
                </a:solidFill>
              </a:rPr>
              <a:pPr defTabSz="385754">
                <a:defRPr/>
              </a:pPr>
              <a:t>232</a:t>
            </a:fld>
            <a:endParaRPr lang="en-US" kern="0">
              <a:solidFill>
                <a:srgbClr val="595959"/>
              </a:solidFill>
            </a:endParaRPr>
          </a:p>
        </p:txBody>
      </p:sp>
    </p:spTree>
    <p:extLst>
      <p:ext uri="{BB962C8B-B14F-4D97-AF65-F5344CB8AC3E}">
        <p14:creationId xmlns:p14="http://schemas.microsoft.com/office/powerpoint/2010/main" val="3951451738"/>
      </p:ext>
    </p:extLst>
  </p:cSld>
  <p:clrMapOvr>
    <a:masterClrMapping/>
  </p:clrMapOvr>
  <p:transition spd="slow">
    <p:wipe/>
  </p:transition>
  <p:timing/>
</p:sld>
</file>

<file path=ppt/slides/slide233.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3314" name="Title 1"/>
          <p:cNvSpPr>
            <a:spLocks noGrp="1"/>
          </p:cNvSpPr>
          <p:nvPr>
            <p:ph type="title"/>
          </p:nvPr>
        </p:nvSpPr>
        <p:spPr/>
        <p:txBody>
          <a:bodyPr>
            <a:normAutofit/>
          </a:bodyPr>
          <a:lstStyle/>
          <a:p>
            <a:r>
              <a:rPr lang="en-US" altLang="zh-TW" sz="3600"/>
              <a:t>8.3IPv6 </a:t>
            </a:r>
            <a:r>
              <a:rPr lang="zh-TW" altLang="en-US" sz="3600"/>
              <a:t>封包</a:t>
            </a:r>
            <a:r>
              <a:rPr lang="en-US" altLang="zh-TW" sz="3600"/>
              <a:t>- </a:t>
            </a:r>
            <a:r>
              <a:rPr lang="en-US" altLang="zh-TW" sz="3600" smtClean="0"/>
              <a:t>IPv6 </a:t>
            </a:r>
            <a:r>
              <a:rPr lang="zh-TW" altLang="en-US" sz="3600"/>
              <a:t>封包標頭</a:t>
            </a:r>
          </a:p>
        </p:txBody>
      </p:sp>
      <p:sp>
        <p:nvSpPr>
          <p:cNvPr id="13315" name="Content Placeholder 2"/>
          <p:cNvSpPr>
            <a:spLocks noGrp="1"/>
          </p:cNvSpPr>
          <p:nvPr>
            <p:ph idx="1"/>
          </p:nvPr>
        </p:nvSpPr>
        <p:spPr>
          <a:xfrm>
            <a:off x="123574" y="1725198"/>
            <a:ext cx="8243186" cy="457933"/>
          </a:xfrm>
        </p:spPr>
        <p:txBody>
          <a:bodyPr>
            <a:normAutofit fontScale="92500" lnSpcReduction="10000"/>
          </a:bodyPr>
          <a:lstStyle/>
          <a:p>
            <a:pPr marL="0" indent="0">
              <a:buNone/>
            </a:pPr>
            <a:r>
              <a:rPr lang="en-US" altLang="zh-TW" sz="2200"/>
              <a:t>IPv6</a:t>
            </a:r>
            <a:r>
              <a:rPr lang="zh-TW" altLang="en-US" sz="2200"/>
              <a:t>標頭中的重要欄位：</a:t>
            </a:r>
          </a:p>
          <a:p>
            <a:pPr lvl="1"/>
            <a:endParaRPr lang="en-CA" altLang="en-US"/>
          </a:p>
        </p:txBody>
      </p:sp>
      <p:graphicFrame>
        <p:nvGraphicFramePr>
          <p:cNvPr id="5" name="Table 4"/>
          <p:cNvGraphicFramePr>
            <a:graphicFrameLocks noGrp="1"/>
          </p:cNvGraphicFramePr>
          <p:nvPr>
            <p:extLst>
              <p:ext uri="{D42A27DB-BD31-4B8C-83A1-F6EECF244321}">
                <p14:modId xmlns:p14="http://schemas.microsoft.com/office/powerpoint/2010/main" val="1186919407"/>
              </p:ext>
            </p:extLst>
          </p:nvPr>
        </p:nvGraphicFramePr>
        <p:xfrm>
          <a:off x="219456" y="2306424"/>
          <a:ext cx="8750808" cy="3870960"/>
        </p:xfrm>
        <a:graphic>
          <a:graphicData uri="http://schemas.openxmlformats.org/drawingml/2006/table">
            <a:tbl>
              <a:tblPr firstRow="1" bandRow="1">
                <a:tableStyleId>{5C22544A-7EE6-4342-B048-85BDC9FD1C3A}</a:tableStyleId>
              </a:tblPr>
              <a:tblGrid>
                <a:gridCol w="2359152">
                  <a:extLst>
                    <a:ext uri="{9D8B030D-6E8A-4147-A177-3AD203B41FA5}">
                      <a16:colId xmlns:a16="http://schemas.microsoft.com/office/drawing/2014/main" val="20000"/>
                    </a:ext>
                  </a:extLst>
                </a:gridCol>
                <a:gridCol w="6391656">
                  <a:extLst>
                    <a:ext uri="{9D8B030D-6E8A-4147-A177-3AD203B41FA5}">
                      <a16:colId xmlns:a16="http://schemas.microsoft.com/office/drawing/2014/main" val="20001"/>
                    </a:ext>
                  </a:extLst>
                </a:gridCol>
              </a:tblGrid>
              <a:tr h="365760">
                <a:tc>
                  <a:txBody>
                    <a:bodyPr vert="horz" wrap="square"/>
                    <a:lstStyle/>
                    <a:p>
                      <a:pPr rtl="0"/>
                      <a:r>
                        <a:rPr lang="zh-TW" sz="2000">
                          <a:latin typeface="標楷體" pitchFamily="65" charset="-120"/>
                          <a:ea typeface="標楷體" panose="03000509000000000000" pitchFamily="65" charset="-120"/>
                        </a:rPr>
                        <a:t>功能</a:t>
                      </a:r>
                    </a:p>
                  </a:txBody>
                  <a:tcPr/>
                </a:tc>
                <a:tc>
                  <a:txBody>
                    <a:bodyPr vert="horz" wrap="square"/>
                    <a:lstStyle/>
                    <a:p>
                      <a:pPr rtl="0"/>
                      <a:r>
                        <a:rPr lang="zh-TW" sz="2000">
                          <a:latin typeface="標楷體" pitchFamily="65" charset="-120"/>
                          <a:ea typeface="標楷體" panose="03000509000000000000" pitchFamily="65" charset="-120"/>
                        </a:rPr>
                        <a:t>說明</a:t>
                      </a:r>
                    </a:p>
                  </a:txBody>
                  <a:tcPr/>
                </a:tc>
                <a:extLst>
                  <a:ext uri="{0D108BD9-81ED-4DB2-BD59-A6C34878D82A}">
                    <a16:rowId xmlns:a16="http://schemas.microsoft.com/office/drawing/2014/main" val="10000"/>
                  </a:ext>
                </a:extLst>
              </a:tr>
              <a:tr h="365760">
                <a:tc>
                  <a:txBody>
                    <a:bodyPr vert="horz" wrap="square"/>
                    <a:lstStyle/>
                    <a:p>
                      <a:pPr rtl="0"/>
                      <a:r>
                        <a:rPr lang="zh-TW" sz="2000" b="1">
                          <a:latin typeface="標楷體" pitchFamily="65" charset="-120"/>
                          <a:ea typeface="標楷體" panose="03000509000000000000" pitchFamily="65" charset="-120"/>
                        </a:rPr>
                        <a:t>版本</a:t>
                      </a:r>
                    </a:p>
                  </a:txBody>
                  <a:tcPr/>
                </a:tc>
                <a:tc>
                  <a:txBody>
                    <a:bodyPr vert="horz" wrap="square"/>
                    <a:lstStyle/>
                    <a:p>
                      <a:pPr rtl="0"/>
                      <a:r>
                        <a:rPr lang="zh-TW" sz="2000">
                          <a:latin typeface="標楷體" pitchFamily="65" charset="-120"/>
                          <a:ea typeface="標楷體" panose="03000509000000000000" pitchFamily="65" charset="-120"/>
                        </a:rPr>
                        <a:t>這</a:t>
                      </a:r>
                      <a:r>
                        <a:rPr lang="zh-TW" sz="2000" baseline="0">
                          <a:latin typeface="標楷體" pitchFamily="65" charset="-120"/>
                          <a:ea typeface="標楷體" panose="03000509000000000000" pitchFamily="65" charset="-120"/>
                        </a:rPr>
                        <a:t> 將適用於 v6，而不是 v4，4 位字段 = 0110 </a:t>
                      </a:r>
                    </a:p>
                  </a:txBody>
                  <a:tcPr/>
                </a:tc>
                <a:extLst>
                  <a:ext uri="{0D108BD9-81ED-4DB2-BD59-A6C34878D82A}">
                    <a16:rowId xmlns:a16="http://schemas.microsoft.com/office/drawing/2014/main" val="10001"/>
                  </a:ext>
                </a:extLst>
              </a:tr>
              <a:tr h="368071">
                <a:tc>
                  <a:txBody>
                    <a:bodyPr vert="horz" wrap="square"/>
                    <a:lstStyle/>
                    <a:p>
                      <a:pPr rtl="0"/>
                      <a:r>
                        <a:rPr lang="zh-TW" sz="2000" b="1">
                          <a:latin typeface="標楷體" pitchFamily="65" charset="-120"/>
                          <a:ea typeface="標楷體" panose="03000509000000000000" pitchFamily="65" charset="-120"/>
                        </a:rPr>
                        <a:t>流量類別</a:t>
                      </a:r>
                    </a:p>
                  </a:txBody>
                  <a:tcPr/>
                </a:tc>
                <a:tc>
                  <a:txBody>
                    <a:bodyPr vert="horz" wrap="square"/>
                    <a:lstStyle/>
                    <a:p>
                      <a:pPr rtl="0"/>
                      <a:r>
                        <a:rPr lang="zh-TW" sz="2000">
                          <a:latin typeface="標楷體" pitchFamily="65" charset="-120"/>
                          <a:ea typeface="標楷體" panose="03000509000000000000" pitchFamily="65" charset="-120"/>
                        </a:rPr>
                        <a:t>用於 QoS</a:t>
                      </a:r>
                      <a:r>
                        <a:rPr lang="zh-TW" sz="2000" baseline="0">
                          <a:latin typeface="標楷體" pitchFamily="65" charset="-120"/>
                          <a:ea typeface="標楷體" panose="03000509000000000000" pitchFamily="65" charset="-120"/>
                        </a:rPr>
                        <a:t>：等同於擴散伺服器 — DS 欄位 </a:t>
                      </a:r>
                    </a:p>
                  </a:txBody>
                  <a:tcPr/>
                </a:tc>
                <a:extLst>
                  <a:ext uri="{0D108BD9-81ED-4DB2-BD59-A6C34878D82A}">
                    <a16:rowId xmlns:a16="http://schemas.microsoft.com/office/drawing/2014/main" val="10002"/>
                  </a:ext>
                </a:extLst>
              </a:tr>
              <a:tr h="369716">
                <a:tc>
                  <a:txBody>
                    <a:bodyPr vert="horz" wrap="square"/>
                    <a:lstStyle/>
                    <a:p>
                      <a:pPr rtl="0"/>
                      <a:r>
                        <a:rPr lang="zh-TW" sz="2000" b="1">
                          <a:latin typeface="標楷體" pitchFamily="65" charset="-120"/>
                          <a:ea typeface="標楷體" panose="03000509000000000000" pitchFamily="65" charset="-120"/>
                        </a:rPr>
                        <a:t>流標籤</a:t>
                      </a:r>
                    </a:p>
                  </a:txBody>
                  <a:tcPr/>
                </a:tc>
                <a:tc>
                  <a:txBody>
                    <a:bodyPr vert="horz" wrap="square"/>
                    <a:lstStyle/>
                    <a:p>
                      <a:pPr rtl="0"/>
                      <a:r>
                        <a:rPr lang="zh-TW" sz="2000" baseline="0">
                          <a:latin typeface="標楷體" pitchFamily="65" charset="-120"/>
                          <a:ea typeface="標楷體" panose="03000509000000000000" pitchFamily="65" charset="-120"/>
                        </a:rPr>
                        <a:t>通知設備以相同的方式處理相同的流量標籤， </a:t>
                      </a:r>
                      <a:r>
                        <a:rPr lang="zh-TW" sz="2000">
                          <a:latin typeface="標楷體" pitchFamily="65" charset="-120"/>
                          <a:ea typeface="標楷體" panose="03000509000000000000" pitchFamily="65" charset="-120"/>
                        </a:rPr>
                        <a:t>20 位字段</a:t>
                      </a:r>
                    </a:p>
                  </a:txBody>
                  <a:tcPr/>
                </a:tc>
                <a:extLst>
                  <a:ext uri="{0D108BD9-81ED-4DB2-BD59-A6C34878D82A}">
                    <a16:rowId xmlns:a16="http://schemas.microsoft.com/office/drawing/2014/main" val="10003"/>
                  </a:ext>
                </a:extLst>
              </a:tr>
              <a:tr h="365760">
                <a:tc>
                  <a:txBody>
                    <a:bodyPr vert="horz" wrap="square"/>
                    <a:lstStyle/>
                    <a:p>
                      <a:pPr rtl="0"/>
                      <a:r>
                        <a:rPr lang="zh-TW" sz="2000" b="1">
                          <a:latin typeface="標楷體" pitchFamily="65" charset="-120"/>
                          <a:ea typeface="標楷體" panose="03000509000000000000" pitchFamily="65" charset="-120"/>
                        </a:rPr>
                        <a:t>負載長度</a:t>
                      </a:r>
                    </a:p>
                  </a:txBody>
                  <a:tcPr/>
                </a:tc>
                <a:tc>
                  <a:txBody>
                    <a:bodyPr vert="horz" wrap="square"/>
                    <a:lstStyle/>
                    <a:p>
                      <a:pPr rtl="0"/>
                      <a:r>
                        <a:rPr lang="zh-TW" sz="2000">
                          <a:latin typeface="標楷體" pitchFamily="65" charset="-120"/>
                          <a:ea typeface="標楷體" panose="03000509000000000000" pitchFamily="65" charset="-120"/>
                        </a:rPr>
                        <a:t>此 16 位元欄位表示 IPv6 封包的資料部分或裝載的長度</a:t>
                      </a:r>
                    </a:p>
                  </a:txBody>
                  <a:tcPr/>
                </a:tc>
                <a:extLst>
                  <a:ext uri="{0D108BD9-81ED-4DB2-BD59-A6C34878D82A}">
                    <a16:rowId xmlns:a16="http://schemas.microsoft.com/office/drawing/2014/main" val="10004"/>
                  </a:ext>
                </a:extLst>
              </a:tr>
              <a:tr h="365909">
                <a:tc>
                  <a:txBody>
                    <a:bodyPr vert="horz" wrap="square"/>
                    <a:lstStyle/>
                    <a:p>
                      <a:pPr rtl="0"/>
                      <a:r>
                        <a:rPr lang="zh-TW" sz="2000" b="1">
                          <a:latin typeface="標楷體" pitchFamily="65" charset="-120"/>
                          <a:ea typeface="標楷體" panose="03000509000000000000" pitchFamily="65" charset="-120"/>
                        </a:rPr>
                        <a:t>下一標頭</a:t>
                      </a:r>
                    </a:p>
                  </a:txBody>
                  <a:tcPr/>
                </a:tc>
                <a:tc>
                  <a:txBody>
                    <a:bodyPr vert="horz" wrap="square"/>
                    <a:lstStyle/>
                    <a:p>
                      <a:pPr rtl="0"/>
                      <a:r>
                        <a:rPr lang="zh-TW" sz="2000">
                          <a:latin typeface="標楷體" pitchFamily="65" charset="-120"/>
                          <a:ea typeface="標楷體" panose="03000509000000000000" pitchFamily="65" charset="-120"/>
                        </a:rPr>
                        <a:t>I.D.s 下一級</a:t>
                      </a:r>
                      <a:r>
                        <a:rPr lang="zh-TW" sz="2000" baseline="0">
                          <a:latin typeface="標楷體" pitchFamily="65" charset="-120"/>
                          <a:ea typeface="標楷體" panose="03000509000000000000" pitchFamily="65" charset="-120"/>
                        </a:rPr>
                        <a:t> 協議：ICMP，TCP，UDP 等。</a:t>
                      </a:r>
                    </a:p>
                  </a:txBody>
                  <a:tcPr/>
                </a:tc>
                <a:extLst>
                  <a:ext uri="{0D108BD9-81ED-4DB2-BD59-A6C34878D82A}">
                    <a16:rowId xmlns:a16="http://schemas.microsoft.com/office/drawing/2014/main" val="10005"/>
                  </a:ext>
                </a:extLst>
              </a:tr>
              <a:tr h="365909">
                <a:tc>
                  <a:txBody>
                    <a:bodyPr vert="horz" wrap="square"/>
                    <a:lstStyle/>
                    <a:p>
                      <a:pPr rtl="0"/>
                      <a:r>
                        <a:rPr lang="zh-TW" sz="2000" b="1">
                          <a:latin typeface="標楷體" pitchFamily="65" charset="-120"/>
                          <a:ea typeface="標楷體" panose="03000509000000000000" pitchFamily="65" charset="-120"/>
                        </a:rPr>
                        <a:t>跳躍數限制</a:t>
                      </a:r>
                    </a:p>
                  </a:txBody>
                  <a:tcPr/>
                </a:tc>
                <a:tc>
                  <a:txBody>
                    <a:bodyPr vert="horz" wrap="square"/>
                    <a:lstStyle/>
                    <a:p>
                      <a:pPr marL="0" marR="0" indent="0" algn="l" defTabSz="685777" rtl="0" eaLnBrk="1" fontAlgn="auto" latinLnBrk="0" hangingPunct="1">
                        <a:lnSpc>
                          <a:spcPct val="100000"/>
                        </a:lnSpc>
                        <a:spcBef>
                          <a:spcPct val="0"/>
                        </a:spcBef>
                        <a:spcAft>
                          <a:spcPct val="0"/>
                        </a:spcAft>
                        <a:buClrTx/>
                        <a:buSzTx/>
                        <a:buFontTx/>
                        <a:buNone/>
                        <a:defRPr/>
                      </a:pPr>
                      <a:r>
                        <a:rPr lang="zh-TW" sz="2000">
                          <a:latin typeface="標楷體" pitchFamily="65" charset="-120"/>
                          <a:ea typeface="標楷體" panose="03000509000000000000" pitchFamily="65" charset="-120"/>
                        </a:rPr>
                        <a:t>取代</a:t>
                      </a:r>
                      <a:r>
                        <a:rPr lang="zh-TW" sz="2000" baseline="0">
                          <a:latin typeface="標楷體" pitchFamily="65" charset="-120"/>
                          <a:ea typeface="標楷體" panose="03000509000000000000" pitchFamily="65" charset="-120"/>
                        </a:rPr>
                        <a:t> TTL 欄位 </a:t>
                      </a:r>
                      <a:r>
                        <a:rPr lang="zh-TW" sz="2000">
                          <a:latin typeface="標楷體" pitchFamily="65" charset="-120"/>
                          <a:ea typeface="標楷體" panose="03000509000000000000" pitchFamily="65" charset="-120"/>
                        </a:rPr>
                        <a:t>第 3 層躍點計數</a:t>
                      </a:r>
                    </a:p>
                  </a:txBody>
                  <a:tcPr/>
                </a:tc>
                <a:extLst>
                  <a:ext uri="{0D108BD9-81ED-4DB2-BD59-A6C34878D82A}">
                    <a16:rowId xmlns:a16="http://schemas.microsoft.com/office/drawing/2014/main" val="10007"/>
                  </a:ext>
                </a:extLst>
              </a:tr>
              <a:tr h="365760">
                <a:tc>
                  <a:txBody>
                    <a:bodyPr vert="horz" wrap="square"/>
                    <a:lstStyle/>
                    <a:p>
                      <a:pPr rtl="0"/>
                      <a:r>
                        <a:rPr lang="zh-TW" sz="2000" b="1">
                          <a:latin typeface="標楷體" pitchFamily="65" charset="-120"/>
                          <a:ea typeface="標楷體" panose="03000509000000000000" pitchFamily="65" charset="-120"/>
                        </a:rPr>
                        <a:t>來源 IPv4 位址</a:t>
                      </a:r>
                    </a:p>
                  </a:txBody>
                  <a:tcPr/>
                </a:tc>
                <a:tc>
                  <a:txBody>
                    <a:bodyPr vert="horz" wrap="square"/>
                    <a:lstStyle/>
                    <a:p>
                      <a:pPr rtl="0"/>
                      <a:r>
                        <a:rPr lang="zh-TW" sz="2000">
                          <a:latin typeface="標楷體" pitchFamily="65" charset="-120"/>
                          <a:ea typeface="標楷體" panose="03000509000000000000" pitchFamily="65" charset="-120"/>
                        </a:rPr>
                        <a:t>128 位元來源位址</a:t>
                      </a:r>
                    </a:p>
                  </a:txBody>
                  <a:tcPr/>
                </a:tc>
                <a:extLst>
                  <a:ext uri="{0D108BD9-81ED-4DB2-BD59-A6C34878D82A}">
                    <a16:rowId xmlns:a16="http://schemas.microsoft.com/office/drawing/2014/main" val="10006"/>
                  </a:ext>
                </a:extLst>
              </a:tr>
              <a:tr h="365760">
                <a:tc>
                  <a:txBody>
                    <a:bodyPr vert="horz" wrap="square"/>
                    <a:lstStyle/>
                    <a:p>
                      <a:pPr rtl="0"/>
                      <a:r>
                        <a:rPr lang="zh-TW" sz="2000" b="1">
                          <a:latin typeface="標楷體" pitchFamily="65" charset="-120"/>
                          <a:ea typeface="標楷體" panose="03000509000000000000" pitchFamily="65" charset="-120"/>
                        </a:rPr>
                        <a:t>目的地 IP 位址</a:t>
                      </a:r>
                    </a:p>
                  </a:txBody>
                  <a:tcPr/>
                </a:tc>
                <a:tc>
                  <a:txBody>
                    <a:bodyPr vert="horz" wrap="square"/>
                    <a:lstStyle/>
                    <a:p>
                      <a:pPr rtl="0"/>
                      <a:r>
                        <a:rPr lang="zh-TW" sz="2000">
                          <a:latin typeface="標楷體" pitchFamily="65" charset="-120"/>
                          <a:ea typeface="標楷體" panose="03000509000000000000" pitchFamily="65" charset="-120"/>
                        </a:rPr>
                        <a:t>128 位元目標位</a:t>
                      </a:r>
                      <a:r>
                        <a:rPr lang="zh-TW" sz="2000" baseline="0">
                          <a:latin typeface="標楷體" pitchFamily="65" charset="-120"/>
                          <a:ea typeface="標楷體" panose="03000509000000000000" pitchFamily="65" charset="-120"/>
                        </a:rPr>
                        <a:t> 址</a:t>
                      </a:r>
                    </a:p>
                  </a:txBody>
                  <a:tcPr/>
                </a:tc>
                <a:extLst>
                  <a:ext uri="{0D108BD9-81ED-4DB2-BD59-A6C34878D82A}">
                    <a16:rowId xmlns:a16="http://schemas.microsoft.com/office/drawing/2014/main" val="10008"/>
                  </a:ext>
                </a:extLst>
              </a:tr>
            </a:tbl>
          </a:graphicData>
        </a:graphic>
      </p:graphicFrame>
      <p:sp>
        <p:nvSpPr>
          <p:cNvPr id="2" name="投影片編號版面配置區 1"/>
          <p:cNvSpPr>
            <a:spLocks noGrp="1"/>
          </p:cNvSpPr>
          <p:nvPr>
            <p:ph type="sldNum" sz="quarter" idx="4"/>
          </p:nvPr>
        </p:nvSpPr>
        <p:spPr/>
        <p:txBody>
          <a:bodyPr/>
          <a:lstStyle/>
          <a:p>
            <a:pPr defTabSz="385754">
              <a:defRPr/>
            </a:pPr>
            <a:fld id="{2F5CCB13-0A32-4557-88E9-079F0C330695}" type="slidenum">
              <a:rPr lang="en-US" kern="0" smtClean="0">
                <a:solidFill>
                  <a:srgbClr val="595959"/>
                </a:solidFill>
              </a:rPr>
              <a:pPr defTabSz="385754">
                <a:defRPr/>
              </a:pPr>
              <a:t>233</a:t>
            </a:fld>
            <a:endParaRPr lang="en-US" kern="0">
              <a:solidFill>
                <a:srgbClr val="595959"/>
              </a:solidFill>
            </a:endParaRPr>
          </a:p>
        </p:txBody>
      </p:sp>
    </p:spTree>
    <p:extLst>
      <p:ext uri="{BB962C8B-B14F-4D97-AF65-F5344CB8AC3E}">
        <p14:creationId xmlns:p14="http://schemas.microsoft.com/office/powerpoint/2010/main" val="730241673"/>
      </p:ext>
    </p:extLst>
  </p:cSld>
  <p:clrMapOvr>
    <a:masterClrMapping/>
  </p:clrMapOvr>
  <p:transition spd="slow">
    <p:wipe/>
  </p:transition>
  <p:timing/>
</p:sld>
</file>

<file path=ppt/slides/slide234.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3314" name="Title 1"/>
          <p:cNvSpPr>
            <a:spLocks noGrp="1"/>
          </p:cNvSpPr>
          <p:nvPr>
            <p:ph type="title"/>
          </p:nvPr>
        </p:nvSpPr>
        <p:spPr/>
        <p:txBody>
          <a:bodyPr>
            <a:normAutofit/>
          </a:bodyPr>
          <a:lstStyle/>
          <a:p>
            <a:r>
              <a:rPr lang="en-US" altLang="zh-TW" sz="3600"/>
              <a:t>8.3IPv6 </a:t>
            </a:r>
            <a:r>
              <a:rPr lang="zh-TW" altLang="en-US" sz="3600"/>
              <a:t>封包</a:t>
            </a:r>
            <a:r>
              <a:rPr lang="en-US" altLang="zh-TW" sz="3600"/>
              <a:t>- </a:t>
            </a:r>
            <a:r>
              <a:rPr lang="en-US" altLang="zh-TW" sz="3600" smtClean="0"/>
              <a:t>IPv6 </a:t>
            </a:r>
            <a:r>
              <a:rPr lang="zh-TW" altLang="en-US" sz="3600"/>
              <a:t>封包標頭 </a:t>
            </a:r>
            <a:r>
              <a:rPr lang="en-US" altLang="zh-TW" sz="3600"/>
              <a:t>(</a:t>
            </a:r>
            <a:r>
              <a:rPr lang="zh-TW" altLang="en-US" sz="3600"/>
              <a:t>續</a:t>
            </a:r>
            <a:r>
              <a:rPr lang="en-US" altLang="zh-TW" sz="3600"/>
              <a:t>) </a:t>
            </a:r>
          </a:p>
        </p:txBody>
      </p:sp>
      <p:sp>
        <p:nvSpPr>
          <p:cNvPr id="13315" name="Content Placeholder 2"/>
          <p:cNvSpPr>
            <a:spLocks noGrp="1"/>
          </p:cNvSpPr>
          <p:nvPr>
            <p:ph idx="1"/>
          </p:nvPr>
        </p:nvSpPr>
        <p:spPr>
          <a:xfrm>
            <a:off x="123574" y="1725198"/>
            <a:ext cx="8243186" cy="3073117"/>
          </a:xfrm>
        </p:spPr>
        <p:txBody>
          <a:bodyPr>
            <a:noAutofit/>
          </a:bodyPr>
          <a:lstStyle/>
          <a:p>
            <a:pPr marL="0" indent="0">
              <a:buNone/>
            </a:pPr>
            <a:r>
              <a:rPr lang="en-US" altLang="zh-TW" sz="2000"/>
              <a:t>IPv6 </a:t>
            </a:r>
            <a:r>
              <a:rPr lang="zh-TW" altLang="en-US" sz="2000"/>
              <a:t>封包也可能包含延伸標頭 </a:t>
            </a:r>
            <a:r>
              <a:rPr lang="en-US" altLang="zh-TW" sz="2000"/>
              <a:t>(EH)</a:t>
            </a:r>
            <a:r>
              <a:rPr lang="zh-TW" altLang="en-US" sz="2000"/>
              <a:t>。 </a:t>
            </a:r>
          </a:p>
          <a:p>
            <a:pPr marL="0" indent="0">
              <a:buNone/>
            </a:pPr>
            <a:r>
              <a:rPr lang="en-US" altLang="zh-TW" sz="2000"/>
              <a:t>EH </a:t>
            </a:r>
            <a:r>
              <a:rPr lang="zh-TW" altLang="en-US" sz="2000"/>
              <a:t>標頭特性： </a:t>
            </a:r>
          </a:p>
          <a:p>
            <a:pPr rtl="0">
              <a:buFont typeface="Arial" panose="020b0604020202020204" pitchFamily="34" charset="0"/>
              <a:buChar char="•"/>
            </a:pPr>
            <a:r>
              <a:rPr lang="zh-TW" altLang="en-US" sz="2000"/>
              <a:t>提供可選的網路層資訊</a:t>
            </a:r>
          </a:p>
          <a:p>
            <a:pPr rtl="0">
              <a:buFont typeface="Arial" panose="020b0604020202020204" pitchFamily="34" charset="0"/>
              <a:buChar char="•"/>
            </a:pPr>
            <a:r>
              <a:rPr lang="zh-TW" altLang="en-US" sz="2000"/>
              <a:t>是選擇性的</a:t>
            </a:r>
          </a:p>
          <a:p>
            <a:pPr rtl="0">
              <a:buFont typeface="Arial" panose="020b0604020202020204" pitchFamily="34" charset="0"/>
              <a:buChar char="•"/>
            </a:pPr>
            <a:r>
              <a:rPr lang="zh-TW" altLang="en-US" sz="2000"/>
              <a:t>放置在 </a:t>
            </a:r>
            <a:r>
              <a:rPr lang="en-US" altLang="zh-TW" sz="2000"/>
              <a:t>IPv6 </a:t>
            </a:r>
            <a:r>
              <a:rPr lang="zh-TW" altLang="en-US" sz="2000"/>
              <a:t>頭和有效載荷之間</a:t>
            </a:r>
          </a:p>
          <a:p>
            <a:pPr rtl="0">
              <a:buFont typeface="Arial" panose="020b0604020202020204" pitchFamily="34" charset="0"/>
              <a:buChar char="•"/>
            </a:pPr>
            <a:r>
              <a:rPr lang="zh-TW" altLang="en-US" sz="2000"/>
              <a:t>可用於碎片，安全，移動支持等。</a:t>
            </a:r>
          </a:p>
          <a:p>
            <a:pPr>
              <a:buFont typeface="Arial" panose="020b0604020202020204" pitchFamily="34" charset="0"/>
              <a:buChar char="•"/>
            </a:pPr>
            <a:endParaRPr lang="en-US" altLang="en-US" sz="2000"/>
          </a:p>
          <a:p>
            <a:pPr marL="0" indent="0">
              <a:buNone/>
            </a:pPr>
            <a:r>
              <a:rPr lang="zh-TW" altLang="en-US" sz="2000" b="1"/>
              <a:t>注意： </a:t>
            </a:r>
            <a:r>
              <a:rPr lang="zh-TW" altLang="en-US" sz="2000"/>
              <a:t>與 </a:t>
            </a:r>
            <a:r>
              <a:rPr lang="en-US" altLang="zh-TW" sz="2000"/>
              <a:t>IPv4 </a:t>
            </a:r>
            <a:r>
              <a:rPr lang="zh-TW" altLang="en-US" sz="2000"/>
              <a:t>不同，路由器不會分散 </a:t>
            </a:r>
            <a:r>
              <a:rPr lang="en-US" altLang="zh-TW" sz="2000"/>
              <a:t>IPv6 </a:t>
            </a:r>
            <a:r>
              <a:rPr lang="zh-TW" altLang="en-US" sz="2000"/>
              <a:t>封包。 </a:t>
            </a:r>
          </a:p>
        </p:txBody>
      </p:sp>
      <p:sp>
        <p:nvSpPr>
          <p:cNvPr id="2" name="投影片編號版面配置區 1"/>
          <p:cNvSpPr>
            <a:spLocks noGrp="1"/>
          </p:cNvSpPr>
          <p:nvPr>
            <p:ph type="sldNum" sz="quarter" idx="4"/>
          </p:nvPr>
        </p:nvSpPr>
        <p:spPr/>
        <p:txBody>
          <a:bodyPr/>
          <a:lstStyle/>
          <a:p>
            <a:pPr defTabSz="385754">
              <a:defRPr/>
            </a:pPr>
            <a:fld id="{2F5CCB13-0A32-4557-88E9-079F0C330695}" type="slidenum">
              <a:rPr lang="en-US" kern="0" smtClean="0">
                <a:solidFill>
                  <a:srgbClr val="595959"/>
                </a:solidFill>
              </a:rPr>
              <a:pPr defTabSz="385754">
                <a:defRPr/>
              </a:pPr>
              <a:t>234</a:t>
            </a:fld>
            <a:endParaRPr lang="en-US" kern="0">
              <a:solidFill>
                <a:srgbClr val="595959"/>
              </a:solidFill>
            </a:endParaRPr>
          </a:p>
        </p:txBody>
      </p:sp>
    </p:spTree>
    <p:extLst>
      <p:ext uri="{BB962C8B-B14F-4D97-AF65-F5344CB8AC3E}">
        <p14:creationId xmlns:p14="http://schemas.microsoft.com/office/powerpoint/2010/main" val="533059609"/>
      </p:ext>
    </p:extLst>
  </p:cSld>
  <p:clrMapOvr>
    <a:masterClrMapping/>
  </p:clrMapOvr>
  <p:transition spd="slow">
    <p:wipe/>
  </p:transition>
  <p:timing/>
</p:sld>
</file>

<file path=ppt/slides/slide235.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1506" name="Rectangle 2"/>
          <p:cNvSpPr>
            <a:spLocks noGrp="1" noChangeArrowheads="1"/>
          </p:cNvSpPr>
          <p:nvPr>
            <p:ph type="title"/>
          </p:nvPr>
        </p:nvSpPr>
        <p:spPr>
          <a:xfrm>
            <a:off x="0" y="219076"/>
            <a:ext cx="9144000" cy="685800"/>
          </a:xfrm>
        </p:spPr>
        <p:txBody>
          <a:bodyPr>
            <a:normAutofit/>
          </a:bodyPr>
          <a:lstStyle/>
          <a:p>
            <a:pPr rtl="0"/>
            <a:r>
              <a:rPr lang="en-US" altLang="zh-TW" sz="3600" smtClean="0"/>
              <a:t>8.4</a:t>
            </a:r>
            <a:r>
              <a:rPr lang="zh-TW" altLang="en-US" sz="3600" smtClean="0"/>
              <a:t>主機</a:t>
            </a:r>
            <a:r>
              <a:rPr lang="zh-TW" altLang="en-US" sz="3600"/>
              <a:t>如何路由</a:t>
            </a:r>
            <a:r>
              <a:rPr lang="en-US" altLang="zh-TW" sz="3600"/>
              <a:t>-</a:t>
            </a:r>
            <a:r>
              <a:rPr lang="zh-TW" altLang="en-US" sz="3600"/>
              <a:t>主機轉送決策</a:t>
            </a:r>
          </a:p>
        </p:txBody>
      </p:sp>
      <p:sp>
        <p:nvSpPr>
          <p:cNvPr id="55299" name="Rectangle 3"/>
          <p:cNvSpPr>
            <a:spLocks noGrp="1" noChangeArrowheads="1"/>
          </p:cNvSpPr>
          <p:nvPr>
            <p:ph type="body" idx="1"/>
          </p:nvPr>
        </p:nvSpPr>
        <p:spPr>
          <a:xfrm>
            <a:off x="109728" y="1568755"/>
            <a:ext cx="8516566" cy="2250825"/>
          </a:xfrm>
        </p:spPr>
        <p:txBody>
          <a:bodyPr>
            <a:noAutofit/>
          </a:bodyPr>
          <a:lstStyle/>
          <a:p>
            <a:pPr rtl="0">
              <a:buFont typeface="Arial" panose="020b0604020202020204" pitchFamily="34" charset="0"/>
              <a:buChar char="•"/>
            </a:pPr>
            <a:r>
              <a:rPr lang="zh-TW" altLang="en-US" sz="2000"/>
              <a:t>封包一律會在來源建立。</a:t>
            </a:r>
          </a:p>
          <a:p>
            <a:pPr rtl="0">
              <a:buFont typeface="Arial" panose="020b0604020202020204" pitchFamily="34" charset="0"/>
              <a:buChar char="•"/>
            </a:pPr>
            <a:r>
              <a:rPr lang="zh-TW" altLang="en-US" sz="2000"/>
              <a:t>每個主機裝置都會建立自己的路由表。</a:t>
            </a:r>
          </a:p>
          <a:p>
            <a:pPr rtl="0">
              <a:buFont typeface="Arial" panose="020b0604020202020204" pitchFamily="34" charset="0"/>
              <a:buChar char="•"/>
            </a:pPr>
            <a:r>
              <a:rPr lang="zh-TW" altLang="en-US" sz="2000"/>
              <a:t>主機可以將封包傳送至下列項目：</a:t>
            </a:r>
          </a:p>
          <a:p>
            <a:pPr lvl="1" rtl="0"/>
            <a:r>
              <a:rPr lang="en-US" altLang="zh-TW" sz="2000"/>
              <a:t>Itself – 127.0.0.1 (IPv4), ::1 (IPv6)</a:t>
            </a:r>
          </a:p>
          <a:p>
            <a:pPr lvl="1" rtl="0"/>
            <a:r>
              <a:rPr lang="zh-TW" altLang="en-US" sz="2000"/>
              <a:t>本機主機 </a:t>
            </a:r>
            <a:r>
              <a:rPr lang="en-US" altLang="zh-TW" sz="2000"/>
              <a:t>— </a:t>
            </a:r>
            <a:r>
              <a:rPr lang="zh-TW" altLang="en-US" sz="2000"/>
              <a:t>目的地位於同一個 </a:t>
            </a:r>
            <a:r>
              <a:rPr lang="en-US" altLang="zh-TW" sz="2000"/>
              <a:t>LAN </a:t>
            </a:r>
            <a:r>
              <a:rPr lang="zh-TW" altLang="en-US" sz="2000"/>
              <a:t>上</a:t>
            </a:r>
          </a:p>
          <a:p>
            <a:pPr lvl="1" rtl="0"/>
            <a:r>
              <a:rPr lang="zh-TW" altLang="en-US" sz="2000"/>
              <a:t>遠端主機 </a:t>
            </a:r>
            <a:r>
              <a:rPr lang="en-US" altLang="zh-TW" sz="2000"/>
              <a:t>— </a:t>
            </a:r>
            <a:r>
              <a:rPr lang="zh-TW" altLang="en-US" sz="2000"/>
              <a:t>裝置不在同一個 </a:t>
            </a:r>
            <a:r>
              <a:rPr lang="en-US" altLang="zh-TW" sz="2000"/>
              <a:t>LAN </a:t>
            </a:r>
            <a:r>
              <a:rPr lang="zh-TW" altLang="en-US" sz="2000"/>
              <a:t>上 </a:t>
            </a:r>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711070" y="3929307"/>
            <a:ext cx="4799457" cy="19224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投影片編號版面配置區 1"/>
          <p:cNvSpPr>
            <a:spLocks noGrp="1"/>
          </p:cNvSpPr>
          <p:nvPr>
            <p:ph type="sldNum" sz="quarter" idx="4"/>
          </p:nvPr>
        </p:nvSpPr>
        <p:spPr/>
        <p:txBody>
          <a:bodyPr/>
          <a:lstStyle/>
          <a:p>
            <a:pPr defTabSz="385754">
              <a:defRPr/>
            </a:pPr>
            <a:fld id="{2F5CCB13-0A32-4557-88E9-079F0C330695}" type="slidenum">
              <a:rPr lang="en-US" kern="0" smtClean="0">
                <a:solidFill>
                  <a:srgbClr val="595959"/>
                </a:solidFill>
              </a:rPr>
              <a:pPr defTabSz="385754">
                <a:defRPr/>
              </a:pPr>
              <a:t>235</a:t>
            </a:fld>
            <a:endParaRPr lang="en-US" kern="0">
              <a:solidFill>
                <a:srgbClr val="595959"/>
              </a:solidFill>
            </a:endParaRPr>
          </a:p>
        </p:txBody>
      </p:sp>
    </p:spTree>
    <p:extLst>
      <p:ext uri="{BB962C8B-B14F-4D97-AF65-F5344CB8AC3E}">
        <p14:creationId xmlns:p14="http://schemas.microsoft.com/office/powerpoint/2010/main" val="1070283770"/>
      </p:ext>
    </p:extLst>
  </p:cSld>
  <p:clrMapOvr>
    <a:masterClrMapping/>
  </p:clrMapOvr>
  <p:transition spd="slow">
    <p:wipe/>
  </p:transition>
  <p:timing/>
</p:sld>
</file>

<file path=ppt/slides/slide236.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1506" name="Rectangle 2"/>
          <p:cNvSpPr>
            <a:spLocks noGrp="1" noChangeArrowheads="1"/>
          </p:cNvSpPr>
          <p:nvPr>
            <p:ph type="title"/>
          </p:nvPr>
        </p:nvSpPr>
        <p:spPr>
          <a:xfrm>
            <a:off x="6351" y="200026"/>
            <a:ext cx="9144000" cy="685800"/>
          </a:xfrm>
        </p:spPr>
        <p:txBody>
          <a:bodyPr>
            <a:normAutofit/>
          </a:bodyPr>
          <a:lstStyle/>
          <a:p>
            <a:pPr rtl="0"/>
            <a:r>
              <a:rPr lang="en-US" altLang="zh-TW" sz="3000" smtClean="0"/>
              <a:t>8.4</a:t>
            </a:r>
            <a:r>
              <a:rPr lang="zh-TW" altLang="en-US" sz="3000" smtClean="0"/>
              <a:t>主機</a:t>
            </a:r>
            <a:r>
              <a:rPr lang="zh-TW" altLang="en-US" sz="3000"/>
              <a:t>如何路由</a:t>
            </a:r>
            <a:r>
              <a:rPr lang="en-US" altLang="zh-TW" sz="3000"/>
              <a:t>-</a:t>
            </a:r>
            <a:r>
              <a:rPr lang="zh-TW" altLang="en-US" sz="3000"/>
              <a:t>主機轉發決策（續） </a:t>
            </a:r>
          </a:p>
        </p:txBody>
      </p:sp>
      <p:sp>
        <p:nvSpPr>
          <p:cNvPr id="55299" name="Rectangle 3"/>
          <p:cNvSpPr>
            <a:spLocks noGrp="1" noChangeArrowheads="1"/>
          </p:cNvSpPr>
          <p:nvPr>
            <p:ph type="body" idx="1"/>
          </p:nvPr>
        </p:nvSpPr>
        <p:spPr>
          <a:xfrm>
            <a:off x="120651" y="1025830"/>
            <a:ext cx="8915400" cy="2530460"/>
          </a:xfrm>
        </p:spPr>
        <p:txBody>
          <a:bodyPr>
            <a:normAutofit/>
          </a:bodyPr>
          <a:lstStyle/>
          <a:p>
            <a:pPr rtl="0">
              <a:buFont typeface="Arial" panose="020b0604020202020204" pitchFamily="34" charset="0"/>
              <a:buChar char="•"/>
            </a:pPr>
            <a:r>
              <a:rPr lang="zh-TW" altLang="en-US" sz="2000"/>
              <a:t>來源裝置會判斷目的地是本機還是遠端</a:t>
            </a:r>
          </a:p>
          <a:p>
            <a:pPr rtl="0">
              <a:buFont typeface="Arial" panose="020b0604020202020204" pitchFamily="34" charset="0"/>
              <a:buChar char="•"/>
            </a:pPr>
            <a:r>
              <a:rPr lang="zh-TW" altLang="en-US" sz="2000"/>
              <a:t>判定方法：</a:t>
            </a:r>
          </a:p>
          <a:p>
            <a:pPr lvl="1" rtl="0">
              <a:buFont typeface="Arial" panose="020b0604020202020204" pitchFamily="34" charset="0"/>
              <a:buChar char="•"/>
            </a:pPr>
            <a:r>
              <a:rPr lang="en-US" altLang="zh-TW" sz="2000"/>
              <a:t>IPv4 — </a:t>
            </a:r>
            <a:r>
              <a:rPr lang="zh-TW" altLang="en-US" sz="2000"/>
              <a:t>來源使用自己的 </a:t>
            </a:r>
            <a:r>
              <a:rPr lang="en-US" altLang="zh-TW" sz="2000"/>
              <a:t>IP </a:t>
            </a:r>
            <a:r>
              <a:rPr lang="zh-TW" altLang="en-US" sz="2000"/>
              <a:t>位址和子網路遮罩，以及目的地 </a:t>
            </a:r>
            <a:r>
              <a:rPr lang="en-US" altLang="zh-TW" sz="2000"/>
              <a:t>IP </a:t>
            </a:r>
            <a:r>
              <a:rPr lang="zh-TW" altLang="en-US" sz="2000"/>
              <a:t>位址</a:t>
            </a:r>
          </a:p>
          <a:p>
            <a:pPr lvl="1" rtl="0">
              <a:buFont typeface="Arial" panose="020b0604020202020204" pitchFamily="34" charset="0"/>
              <a:buChar char="•"/>
            </a:pPr>
            <a:r>
              <a:rPr lang="en-US" altLang="zh-TW" sz="2000"/>
              <a:t>IPv6 — </a:t>
            </a:r>
            <a:r>
              <a:rPr lang="zh-TW" altLang="en-US" sz="2000"/>
              <a:t>來源使用本機路由器通告的網路位址和前置詞</a:t>
            </a:r>
          </a:p>
          <a:p>
            <a:pPr rtl="0">
              <a:buFont typeface="Arial" panose="020b0604020202020204" pitchFamily="34" charset="0"/>
              <a:buChar char="•"/>
            </a:pPr>
            <a:r>
              <a:rPr lang="zh-TW" altLang="en-US" sz="2000"/>
              <a:t>本地流量被轉儲出來由中介設備處理的主機接口。</a:t>
            </a:r>
          </a:p>
          <a:p>
            <a:pPr rtl="0">
              <a:buFont typeface="Arial" panose="020b0604020202020204" pitchFamily="34" charset="0"/>
              <a:buChar char="•"/>
            </a:pPr>
            <a:r>
              <a:rPr lang="zh-TW" altLang="en-US" sz="2000"/>
              <a:t>遠端流量會直接轉送到 </a:t>
            </a:r>
            <a:r>
              <a:rPr lang="en-US" altLang="zh-TW" sz="2000"/>
              <a:t>LAN </a:t>
            </a:r>
            <a:r>
              <a:rPr lang="zh-TW" altLang="en-US" sz="2000"/>
              <a:t>上的預設閘道。</a:t>
            </a:r>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342003" y="4186858"/>
            <a:ext cx="4296537" cy="15452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投影片編號版面配置區 1"/>
          <p:cNvSpPr>
            <a:spLocks noGrp="1"/>
          </p:cNvSpPr>
          <p:nvPr>
            <p:ph type="sldNum" sz="quarter" idx="4"/>
          </p:nvPr>
        </p:nvSpPr>
        <p:spPr/>
        <p:txBody>
          <a:bodyPr/>
          <a:lstStyle/>
          <a:p>
            <a:pPr defTabSz="385754">
              <a:defRPr/>
            </a:pPr>
            <a:fld id="{2F5CCB13-0A32-4557-88E9-079F0C330695}" type="slidenum">
              <a:rPr lang="en-US" kern="0" smtClean="0">
                <a:solidFill>
                  <a:srgbClr val="595959"/>
                </a:solidFill>
              </a:rPr>
              <a:pPr defTabSz="385754">
                <a:defRPr/>
              </a:pPr>
              <a:t>236</a:t>
            </a:fld>
            <a:endParaRPr lang="en-US" kern="0">
              <a:solidFill>
                <a:srgbClr val="595959"/>
              </a:solidFill>
            </a:endParaRPr>
          </a:p>
        </p:txBody>
      </p:sp>
    </p:spTree>
    <p:extLst>
      <p:ext uri="{BB962C8B-B14F-4D97-AF65-F5344CB8AC3E}">
        <p14:creationId xmlns:p14="http://schemas.microsoft.com/office/powerpoint/2010/main" val="3750199338"/>
      </p:ext>
    </p:extLst>
  </p:cSld>
  <p:clrMapOvr>
    <a:masterClrMapping/>
  </p:clrMapOvr>
  <p:transition spd="slow">
    <p:wipe/>
  </p:transition>
  <p:timing/>
</p:sld>
</file>

<file path=ppt/slides/slide237.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1506" name="Rectangle 2"/>
          <p:cNvSpPr>
            <a:spLocks noGrp="1" noChangeArrowheads="1"/>
          </p:cNvSpPr>
          <p:nvPr>
            <p:ph type="title"/>
          </p:nvPr>
        </p:nvSpPr>
        <p:spPr>
          <a:xfrm>
            <a:off x="0" y="285751"/>
            <a:ext cx="9144000" cy="757551"/>
          </a:xfrm>
        </p:spPr>
        <p:txBody>
          <a:bodyPr>
            <a:normAutofit/>
          </a:bodyPr>
          <a:lstStyle/>
          <a:p>
            <a:pPr rtl="0"/>
            <a:r>
              <a:rPr lang="en-US" altLang="zh-TW" sz="3600" smtClean="0"/>
              <a:t>8.4</a:t>
            </a:r>
            <a:r>
              <a:rPr lang="zh-TW" altLang="en-US" sz="3600" smtClean="0"/>
              <a:t>主機</a:t>
            </a:r>
            <a:r>
              <a:rPr lang="zh-TW" altLang="en-US" sz="3600"/>
              <a:t>如何路由</a:t>
            </a:r>
            <a:r>
              <a:rPr lang="en-US" altLang="zh-TW" sz="3600"/>
              <a:t>-</a:t>
            </a:r>
            <a:r>
              <a:rPr lang="zh-TW" altLang="en-US" sz="3600"/>
              <a:t>預設閘道</a:t>
            </a:r>
          </a:p>
        </p:txBody>
      </p:sp>
      <p:sp>
        <p:nvSpPr>
          <p:cNvPr id="55299" name="Rectangle 3"/>
          <p:cNvSpPr>
            <a:spLocks noGrp="1" noChangeArrowheads="1"/>
          </p:cNvSpPr>
          <p:nvPr>
            <p:ph type="body" idx="1"/>
          </p:nvPr>
        </p:nvSpPr>
        <p:spPr>
          <a:xfrm>
            <a:off x="365761" y="1678302"/>
            <a:ext cx="8535435" cy="3376044"/>
          </a:xfrm>
        </p:spPr>
        <p:txBody>
          <a:bodyPr/>
          <a:lstStyle/>
          <a:p>
            <a:pPr marL="0" indent="0">
              <a:buNone/>
            </a:pPr>
            <a:r>
              <a:rPr lang="zh-TW" altLang="en-US" sz="2000"/>
              <a:t>路由器或第 </a:t>
            </a:r>
            <a:r>
              <a:rPr lang="en-US" altLang="zh-TW" sz="2000"/>
              <a:t>3 </a:t>
            </a:r>
            <a:r>
              <a:rPr lang="zh-TW" altLang="en-US" sz="2000"/>
              <a:t>層交換器可以是預設閘道。</a:t>
            </a:r>
          </a:p>
          <a:p>
            <a:pPr marL="0" indent="0">
              <a:buNone/>
            </a:pPr>
            <a:r>
              <a:rPr lang="zh-TW" altLang="en-US" sz="2000"/>
              <a:t>預設閘道 </a:t>
            </a:r>
            <a:r>
              <a:rPr lang="en-US" altLang="zh-TW" sz="2000"/>
              <a:t>(DGW) </a:t>
            </a:r>
            <a:r>
              <a:rPr lang="zh-TW" altLang="en-US" sz="2000"/>
              <a:t>的功能：</a:t>
            </a:r>
          </a:p>
          <a:p>
            <a:pPr lvl="1" rtl="0">
              <a:buFont typeface="Arial" panose="020b0604020202020204" pitchFamily="34" charset="0"/>
              <a:buChar char="•"/>
            </a:pPr>
            <a:r>
              <a:rPr lang="zh-TW" altLang="en-US" sz="2000"/>
              <a:t>它的 </a:t>
            </a:r>
            <a:r>
              <a:rPr lang="en-US" altLang="zh-TW" sz="2000"/>
              <a:t>IP </a:t>
            </a:r>
            <a:r>
              <a:rPr lang="zh-TW" altLang="en-US" sz="2000"/>
              <a:t>位址必須位於與 </a:t>
            </a:r>
            <a:r>
              <a:rPr lang="en-US" altLang="zh-TW" sz="2000"/>
              <a:t>LAN </a:t>
            </a:r>
            <a:r>
              <a:rPr lang="zh-TW" altLang="en-US" sz="2000"/>
              <a:t>其他區域網路相同的範圍。</a:t>
            </a:r>
          </a:p>
          <a:p>
            <a:pPr lvl="1" rtl="0">
              <a:buFont typeface="Arial" panose="020b0604020202020204" pitchFamily="34" charset="0"/>
              <a:buChar char="•"/>
            </a:pPr>
            <a:r>
              <a:rPr lang="zh-TW" altLang="en-US" sz="2000"/>
              <a:t>它可以接受來自 </a:t>
            </a:r>
            <a:r>
              <a:rPr lang="en-US" altLang="zh-TW" sz="2000"/>
              <a:t>LAN </a:t>
            </a:r>
            <a:r>
              <a:rPr lang="zh-TW" altLang="en-US" sz="2000"/>
              <a:t>的數據，並能夠從 </a:t>
            </a:r>
            <a:r>
              <a:rPr lang="en-US" altLang="zh-TW" sz="2000"/>
              <a:t>LAN </a:t>
            </a:r>
            <a:r>
              <a:rPr lang="zh-TW" altLang="en-US" sz="2000"/>
              <a:t>轉發流量。</a:t>
            </a:r>
          </a:p>
          <a:p>
            <a:pPr lvl="1" rtl="0">
              <a:buFont typeface="Arial" panose="020b0604020202020204" pitchFamily="34" charset="0"/>
              <a:buChar char="•"/>
            </a:pPr>
            <a:r>
              <a:rPr lang="zh-TW" altLang="en-US" sz="2000"/>
              <a:t>它可以路由到其他網絡。</a:t>
            </a:r>
          </a:p>
          <a:p>
            <a:pPr marL="0" indent="0">
              <a:buNone/>
            </a:pPr>
            <a:r>
              <a:rPr lang="zh-TW" altLang="en-US" sz="2000"/>
              <a:t>如果裝置沒有預設閘道或錯誤的預設閘道，其流量將無法離開 </a:t>
            </a:r>
            <a:r>
              <a:rPr lang="en-US" altLang="zh-TW" sz="2000"/>
              <a:t>LAN</a:t>
            </a:r>
            <a:r>
              <a:rPr lang="zh-TW" altLang="en-US" sz="2000"/>
              <a:t>。</a:t>
            </a:r>
          </a:p>
          <a:p>
            <a:pPr lvl="1"/>
            <a:endParaRPr lang="en-US" sz="1700"/>
          </a:p>
        </p:txBody>
      </p:sp>
      <p:sp>
        <p:nvSpPr>
          <p:cNvPr id="2" name="投影片編號版面配置區 1"/>
          <p:cNvSpPr>
            <a:spLocks noGrp="1"/>
          </p:cNvSpPr>
          <p:nvPr>
            <p:ph type="sldNum" sz="quarter" idx="4"/>
          </p:nvPr>
        </p:nvSpPr>
        <p:spPr/>
        <p:txBody>
          <a:bodyPr/>
          <a:lstStyle/>
          <a:p>
            <a:pPr defTabSz="385754">
              <a:defRPr/>
            </a:pPr>
            <a:fld id="{2F5CCB13-0A32-4557-88E9-079F0C330695}" type="slidenum">
              <a:rPr lang="en-US" kern="0" smtClean="0">
                <a:solidFill>
                  <a:srgbClr val="595959"/>
                </a:solidFill>
              </a:rPr>
              <a:pPr defTabSz="385754">
                <a:defRPr/>
              </a:pPr>
              <a:t>237</a:t>
            </a:fld>
            <a:endParaRPr lang="en-US" kern="0">
              <a:solidFill>
                <a:srgbClr val="595959"/>
              </a:solidFill>
            </a:endParaRPr>
          </a:p>
        </p:txBody>
      </p:sp>
    </p:spTree>
    <p:extLst>
      <p:ext uri="{BB962C8B-B14F-4D97-AF65-F5344CB8AC3E}">
        <p14:creationId xmlns:p14="http://schemas.microsoft.com/office/powerpoint/2010/main" val="2077176810"/>
      </p:ext>
    </p:extLst>
  </p:cSld>
  <p:clrMapOvr>
    <a:masterClrMapping/>
  </p:clrMapOvr>
  <p:transition spd="slow">
    <p:wipe/>
  </p:transition>
  <p:timing/>
</p:sld>
</file>

<file path=ppt/slides/slide238.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1506" name="Rectangle 2"/>
          <p:cNvSpPr>
            <a:spLocks noGrp="1" noChangeArrowheads="1"/>
          </p:cNvSpPr>
          <p:nvPr>
            <p:ph type="title"/>
          </p:nvPr>
        </p:nvSpPr>
        <p:spPr>
          <a:xfrm>
            <a:off x="0" y="213253"/>
            <a:ext cx="9144000" cy="757551"/>
          </a:xfrm>
        </p:spPr>
        <p:txBody>
          <a:bodyPr>
            <a:normAutofit/>
          </a:bodyPr>
          <a:lstStyle/>
          <a:p>
            <a:pPr rtl="0"/>
            <a:r>
              <a:rPr lang="en-US" altLang="zh-TW" sz="3600" smtClean="0"/>
              <a:t>8.4</a:t>
            </a:r>
            <a:r>
              <a:rPr lang="zh-TW" altLang="en-US" sz="3600" smtClean="0"/>
              <a:t>主機</a:t>
            </a:r>
            <a:r>
              <a:rPr lang="zh-TW" altLang="en-US" sz="3600"/>
              <a:t>如何路由</a:t>
            </a:r>
            <a:r>
              <a:rPr lang="en-US" altLang="zh-TW" sz="3600"/>
              <a:t>-</a:t>
            </a:r>
            <a:r>
              <a:rPr lang="zh-TW" altLang="en-US" sz="3600"/>
              <a:t>主機路由到預設閘道</a:t>
            </a:r>
          </a:p>
        </p:txBody>
      </p:sp>
      <p:sp>
        <p:nvSpPr>
          <p:cNvPr id="55299" name="Rectangle 3"/>
          <p:cNvSpPr>
            <a:spLocks noGrp="1" noChangeArrowheads="1"/>
          </p:cNvSpPr>
          <p:nvPr>
            <p:ph type="body" idx="1"/>
          </p:nvPr>
        </p:nvSpPr>
        <p:spPr>
          <a:xfrm>
            <a:off x="116116" y="1678302"/>
            <a:ext cx="4115747" cy="3794491"/>
          </a:xfrm>
        </p:spPr>
        <p:txBody>
          <a:bodyPr>
            <a:normAutofit/>
          </a:bodyPr>
          <a:lstStyle/>
          <a:p>
            <a:pPr rtl="0">
              <a:buFont typeface="Arial" panose="020b0604020202020204" pitchFamily="34" charset="0"/>
              <a:buChar char="•"/>
            </a:pPr>
            <a:r>
              <a:rPr lang="zh-TW" altLang="en-US" sz="2000"/>
              <a:t>主機將知道默認網關（</a:t>
            </a:r>
            <a:r>
              <a:rPr lang="en-US" altLang="zh-TW" sz="2000"/>
              <a:t>DGW</a:t>
            </a:r>
            <a:r>
              <a:rPr lang="zh-TW" altLang="en-US" sz="2000"/>
              <a:t>）無論是靜態或通過 </a:t>
            </a:r>
            <a:r>
              <a:rPr lang="en-US" altLang="zh-TW" sz="2000"/>
              <a:t>IPv4 </a:t>
            </a:r>
            <a:r>
              <a:rPr lang="zh-TW" altLang="en-US" sz="2000"/>
              <a:t>中的 </a:t>
            </a:r>
            <a:r>
              <a:rPr lang="en-US" altLang="zh-TW" sz="2000"/>
              <a:t>DHCP</a:t>
            </a:r>
            <a:r>
              <a:rPr lang="zh-TW" altLang="en-US" sz="2000"/>
              <a:t>。</a:t>
            </a:r>
          </a:p>
          <a:p>
            <a:pPr rtl="0">
              <a:buFont typeface="Arial" panose="020b0604020202020204" pitchFamily="34" charset="0"/>
              <a:buChar char="•"/>
            </a:pPr>
            <a:r>
              <a:rPr lang="en-US" altLang="zh-TW" sz="2000"/>
              <a:t>IPv6 </a:t>
            </a:r>
            <a:r>
              <a:rPr lang="zh-TW" altLang="en-US" sz="2000"/>
              <a:t>會透過路由器請求 </a:t>
            </a:r>
            <a:r>
              <a:rPr lang="en-US" altLang="zh-TW" sz="2000"/>
              <a:t>(RS) </a:t>
            </a:r>
            <a:r>
              <a:rPr lang="zh-TW" altLang="en-US" sz="2000"/>
              <a:t>傳送 </a:t>
            </a:r>
            <a:r>
              <a:rPr lang="en-US" altLang="zh-TW" sz="2000"/>
              <a:t>DGW</a:t>
            </a:r>
            <a:r>
              <a:rPr lang="zh-TW" altLang="en-US" sz="2000"/>
              <a:t>，或者可以手動設定。</a:t>
            </a:r>
          </a:p>
          <a:p>
            <a:pPr rtl="0">
              <a:buFont typeface="Arial" panose="020b0604020202020204" pitchFamily="34" charset="0"/>
              <a:buChar char="•"/>
            </a:pPr>
            <a:r>
              <a:rPr lang="en-US" altLang="zh-TW" sz="2000"/>
              <a:t>DGW </a:t>
            </a:r>
            <a:r>
              <a:rPr lang="zh-TW" altLang="en-US" sz="2000"/>
              <a:t>是靜態路由，這將是在路由表中的最後手段路由。</a:t>
            </a:r>
          </a:p>
          <a:p>
            <a:pPr rtl="0">
              <a:buFont typeface="Arial" panose="020b0604020202020204" pitchFamily="34" charset="0"/>
              <a:buChar char="•"/>
            </a:pPr>
            <a:r>
              <a:rPr lang="zh-TW" altLang="en-US" sz="2000"/>
              <a:t>如果 </a:t>
            </a:r>
            <a:r>
              <a:rPr lang="en-US" altLang="zh-TW" sz="2000"/>
              <a:t>LAN </a:t>
            </a:r>
            <a:r>
              <a:rPr lang="zh-TW" altLang="en-US" sz="2000"/>
              <a:t>上的所有設備打算從遠程發送流量，則需要路由器的 </a:t>
            </a:r>
            <a:r>
              <a:rPr lang="en-US" altLang="zh-TW" sz="2000"/>
              <a:t>DGW</a:t>
            </a:r>
            <a:r>
              <a:rPr lang="zh-TW" altLang="en-US" sz="2000"/>
              <a:t>。</a:t>
            </a:r>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295871" y="2358421"/>
            <a:ext cx="4765834" cy="22295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投影片編號版面配置區 1"/>
          <p:cNvSpPr>
            <a:spLocks noGrp="1"/>
          </p:cNvSpPr>
          <p:nvPr>
            <p:ph type="sldNum" sz="quarter" idx="4"/>
          </p:nvPr>
        </p:nvSpPr>
        <p:spPr/>
        <p:txBody>
          <a:bodyPr/>
          <a:lstStyle/>
          <a:p>
            <a:pPr defTabSz="385754">
              <a:defRPr/>
            </a:pPr>
            <a:fld id="{2F5CCB13-0A32-4557-88E9-079F0C330695}" type="slidenum">
              <a:rPr lang="en-US" kern="0" smtClean="0">
                <a:solidFill>
                  <a:srgbClr val="595959"/>
                </a:solidFill>
              </a:rPr>
              <a:pPr defTabSz="385754">
                <a:defRPr/>
              </a:pPr>
              <a:t>238</a:t>
            </a:fld>
            <a:endParaRPr lang="en-US" kern="0">
              <a:solidFill>
                <a:srgbClr val="595959"/>
              </a:solidFill>
            </a:endParaRPr>
          </a:p>
        </p:txBody>
      </p:sp>
    </p:spTree>
    <p:extLst>
      <p:ext uri="{BB962C8B-B14F-4D97-AF65-F5344CB8AC3E}">
        <p14:creationId xmlns:p14="http://schemas.microsoft.com/office/powerpoint/2010/main" val="3173429858"/>
      </p:ext>
    </p:extLst>
  </p:cSld>
  <p:clrMapOvr>
    <a:masterClrMapping/>
  </p:clrMapOvr>
  <p:transition spd="slow">
    <p:wipe/>
  </p:transition>
  <p:timing/>
</p:sld>
</file>

<file path=ppt/slides/slide239.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1506" name="Rectangle 2"/>
          <p:cNvSpPr>
            <a:spLocks noGrp="1" noChangeArrowheads="1"/>
          </p:cNvSpPr>
          <p:nvPr>
            <p:ph type="title"/>
          </p:nvPr>
        </p:nvSpPr>
        <p:spPr>
          <a:xfrm>
            <a:off x="0" y="222435"/>
            <a:ext cx="9144000" cy="757551"/>
          </a:xfrm>
        </p:spPr>
        <p:txBody>
          <a:bodyPr>
            <a:normAutofit/>
          </a:bodyPr>
          <a:lstStyle/>
          <a:p>
            <a:r>
              <a:rPr lang="en-US" altLang="zh-TW" sz="3600" smtClean="0"/>
              <a:t>8.4</a:t>
            </a:r>
            <a:r>
              <a:rPr lang="zh-TW" altLang="en-US" sz="3600" smtClean="0"/>
              <a:t>主機</a:t>
            </a:r>
            <a:r>
              <a:rPr lang="zh-TW" altLang="en-US" sz="3600"/>
              <a:t>如何路由</a:t>
            </a:r>
            <a:r>
              <a:rPr lang="en-US" altLang="zh-TW" sz="3600"/>
              <a:t>-</a:t>
            </a:r>
            <a:r>
              <a:rPr lang="zh-TW" altLang="en-US" sz="3600"/>
              <a:t>主控路由表</a:t>
            </a:r>
          </a:p>
        </p:txBody>
      </p:sp>
      <p:sp>
        <p:nvSpPr>
          <p:cNvPr id="55299" name="Rectangle 3"/>
          <p:cNvSpPr>
            <a:spLocks noGrp="1" noChangeArrowheads="1"/>
          </p:cNvSpPr>
          <p:nvPr>
            <p:ph type="body" idx="1"/>
          </p:nvPr>
        </p:nvSpPr>
        <p:spPr>
          <a:xfrm>
            <a:off x="87539" y="1373502"/>
            <a:ext cx="3274785" cy="3794491"/>
          </a:xfrm>
        </p:spPr>
        <p:txBody>
          <a:bodyPr>
            <a:normAutofit/>
          </a:bodyPr>
          <a:lstStyle/>
          <a:p>
            <a:pPr rtl="0">
              <a:buFont typeface="Arial" panose="020b0604020202020204" pitchFamily="34" charset="0"/>
              <a:buChar char="•"/>
            </a:pPr>
            <a:r>
              <a:rPr lang="zh-TW" altLang="en-US" sz="2000"/>
              <a:t>在 </a:t>
            </a:r>
            <a:r>
              <a:rPr lang="en-US" altLang="zh-TW" sz="2000"/>
              <a:t>Windows </a:t>
            </a:r>
            <a:r>
              <a:rPr lang="zh-TW" altLang="en-US" sz="2000"/>
              <a:t>上，路由列印或網路裝置</a:t>
            </a:r>
            <a:r>
              <a:rPr lang="en-US" altLang="zh-TW" sz="2000"/>
              <a:t>-r </a:t>
            </a:r>
            <a:r>
              <a:rPr lang="zh-TW" altLang="en-US" sz="2000"/>
              <a:t>以顯示 </a:t>
            </a:r>
            <a:r>
              <a:rPr lang="en-US" altLang="zh-TW" sz="2000"/>
              <a:t>PC </a:t>
            </a:r>
            <a:r>
              <a:rPr lang="zh-TW" altLang="en-US" sz="2000"/>
              <a:t>路由表</a:t>
            </a:r>
          </a:p>
          <a:p>
            <a:pPr rtl="0">
              <a:buFont typeface="Arial" panose="020b0604020202020204" pitchFamily="34" charset="0"/>
              <a:buChar char="•"/>
            </a:pPr>
            <a:r>
              <a:rPr lang="zh-TW" altLang="en-US" sz="2000"/>
              <a:t>以下兩個命令顯示三個部分：</a:t>
            </a:r>
          </a:p>
          <a:p>
            <a:pPr lvl="1" rtl="0"/>
            <a:r>
              <a:rPr lang="zh-TW" altLang="en-US" sz="2000"/>
              <a:t>接口列表</a:t>
            </a:r>
            <a:r>
              <a:rPr lang="en-US" altLang="zh-TW" sz="2000"/>
              <a:t>-</a:t>
            </a:r>
            <a:r>
              <a:rPr lang="zh-TW" altLang="en-US" sz="2000"/>
              <a:t>所有潛在的接口和 </a:t>
            </a:r>
            <a:r>
              <a:rPr lang="en-US" altLang="zh-TW" sz="2000"/>
              <a:t>MAC </a:t>
            </a:r>
            <a:r>
              <a:rPr lang="zh-TW" altLang="en-US" sz="2000"/>
              <a:t>定址</a:t>
            </a:r>
          </a:p>
          <a:p>
            <a:pPr lvl="1" rtl="0"/>
            <a:r>
              <a:rPr lang="en-US" altLang="zh-TW" sz="2000"/>
              <a:t>IPv4 </a:t>
            </a:r>
            <a:r>
              <a:rPr lang="zh-TW" altLang="en-US" sz="2000"/>
              <a:t>路由表</a:t>
            </a:r>
          </a:p>
          <a:p>
            <a:pPr lvl="1" rtl="0"/>
            <a:r>
              <a:rPr lang="en-US" altLang="zh-TW" sz="2000"/>
              <a:t>IPv6 </a:t>
            </a:r>
            <a:r>
              <a:rPr lang="zh-TW" altLang="en-US" sz="2000"/>
              <a:t>路由表</a:t>
            </a:r>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483865" y="1789939"/>
            <a:ext cx="5485829" cy="37386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投影片編號版面配置區 1"/>
          <p:cNvSpPr>
            <a:spLocks noGrp="1"/>
          </p:cNvSpPr>
          <p:nvPr>
            <p:ph type="sldNum" sz="quarter" idx="4"/>
          </p:nvPr>
        </p:nvSpPr>
        <p:spPr/>
        <p:txBody>
          <a:bodyPr/>
          <a:lstStyle/>
          <a:p>
            <a:pPr defTabSz="385754">
              <a:defRPr/>
            </a:pPr>
            <a:fld id="{2F5CCB13-0A32-4557-88E9-079F0C330695}" type="slidenum">
              <a:rPr lang="en-US" kern="0" smtClean="0">
                <a:solidFill>
                  <a:srgbClr val="595959"/>
                </a:solidFill>
              </a:rPr>
              <a:pPr defTabSz="385754">
                <a:defRPr/>
              </a:pPr>
              <a:t>239</a:t>
            </a:fld>
            <a:endParaRPr lang="en-US" kern="0">
              <a:solidFill>
                <a:srgbClr val="595959"/>
              </a:solidFill>
            </a:endParaRPr>
          </a:p>
        </p:txBody>
      </p:sp>
    </p:spTree>
    <p:extLst>
      <p:ext uri="{BB962C8B-B14F-4D97-AF65-F5344CB8AC3E}">
        <p14:creationId xmlns:p14="http://schemas.microsoft.com/office/powerpoint/2010/main" val="2426373593"/>
      </p:ext>
    </p:extLst>
  </p:cSld>
  <p:clrMapOvr>
    <a:masterClrMapping/>
  </p:clrMapOvr>
  <p:transition spd="slow">
    <p:wipe/>
  </p:transition>
  <p:timing/>
</p:sld>
</file>

<file path=ppt/slides/slide24.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3314" name="Title 1"/>
          <p:cNvSpPr>
            <a:spLocks noGrp="1"/>
          </p:cNvSpPr>
          <p:nvPr>
            <p:ph type="title"/>
          </p:nvPr>
        </p:nvSpPr>
        <p:spPr>
          <a:xfrm>
            <a:off x="87549" y="898643"/>
            <a:ext cx="8875300" cy="657417"/>
          </a:xfrm>
        </p:spPr>
        <p:txBody>
          <a:bodyPr>
            <a:normAutofit/>
          </a:bodyPr>
          <a:lstStyle/>
          <a:p>
            <a:r>
              <a:rPr lang="en-US" altLang="zh-TW" sz="3000" smtClean="0"/>
              <a:t>1.6 </a:t>
            </a:r>
            <a:r>
              <a:rPr lang="zh-TW" altLang="en-US" sz="3000" smtClean="0"/>
              <a:t>可靠</a:t>
            </a:r>
            <a:r>
              <a:rPr lang="zh-TW" altLang="en-US" sz="3000"/>
              <a:t>的網路</a:t>
            </a:r>
            <a:r>
              <a:rPr lang="en-US" altLang="zh-TW" sz="3000"/>
              <a:t>-</a:t>
            </a:r>
            <a:r>
              <a:rPr lang="zh-TW" altLang="en-US" sz="3000"/>
              <a:t>容錯能力</a:t>
            </a:r>
          </a:p>
        </p:txBody>
      </p:sp>
      <p:sp>
        <p:nvSpPr>
          <p:cNvPr id="13315" name="Content Placeholder 2"/>
          <p:cNvSpPr>
            <a:spLocks noGrp="1"/>
          </p:cNvSpPr>
          <p:nvPr>
            <p:ph idx="1"/>
          </p:nvPr>
        </p:nvSpPr>
        <p:spPr>
          <a:xfrm>
            <a:off x="202765" y="1556060"/>
            <a:ext cx="4174502" cy="4013508"/>
          </a:xfrm>
        </p:spPr>
        <p:txBody>
          <a:bodyPr>
            <a:normAutofit fontScale="92500" lnSpcReduction="20000"/>
          </a:bodyPr>
          <a:lstStyle/>
          <a:p>
            <a:pPr marL="0" indent="0">
              <a:buNone/>
            </a:pPr>
            <a:r>
              <a:rPr lang="zh-TW" altLang="en-US" sz="2600"/>
              <a:t>容錯網路會限制受影響的裝置數目，藉此限制失敗的影響。容錯需要多個路徑。</a:t>
            </a:r>
          </a:p>
          <a:p>
            <a:pPr marL="0" indent="0">
              <a:buNone/>
            </a:pPr>
            <a:r>
              <a:rPr lang="zh-TW" altLang="en-US" sz="2600"/>
              <a:t>可靠的網路透過實作封包交換網路來提供備援：</a:t>
            </a:r>
          </a:p>
          <a:p>
            <a:pPr lvl="1" rtl="0">
              <a:buFont typeface="Arial" panose="020b0604020202020204" pitchFamily="34" charset="0"/>
              <a:buChar char="•"/>
            </a:pPr>
            <a:r>
              <a:rPr lang="zh-TW" altLang="en-US" sz="2600"/>
              <a:t>封包切換會將流量分割成透過網路路由的封包。 </a:t>
            </a:r>
          </a:p>
          <a:p>
            <a:pPr lvl="1" rtl="0">
              <a:buFont typeface="Arial" panose="020b0604020202020204" pitchFamily="34" charset="0"/>
              <a:buChar char="•"/>
            </a:pPr>
            <a:r>
              <a:rPr lang="zh-TW" altLang="en-US" sz="2600"/>
              <a:t>理論上每個數據包可以採取不同的路徑到目的地。</a:t>
            </a:r>
          </a:p>
          <a:p>
            <a:pPr marL="0" indent="0">
              <a:buNone/>
            </a:pPr>
            <a:r>
              <a:rPr lang="zh-TW" altLang="en-US" sz="2600"/>
              <a:t>這對於建立專用電路的電路切換網路是不可能的。</a:t>
            </a:r>
          </a:p>
          <a:p>
            <a:endParaRPr lang="en-CA" altLang="en-US"/>
          </a:p>
        </p:txBody>
      </p:sp>
      <p:pic>
        <p:nvPicPr>
          <p:cNvPr id="2" name="Picture 1"/>
          <p:cNvPicPr>
            <a:picLocks noChangeAspect="1"/>
          </p:cNvPicPr>
          <p:nvPr/>
        </p:nvPicPr>
        <p:blipFill>
          <a:blip r:embed="rId3"/>
          <a:stretch>
            <a:fillRect/>
          </a:stretch>
        </p:blipFill>
        <p:spPr>
          <a:xfrm>
            <a:off x="4308805" y="1613211"/>
            <a:ext cx="4769261" cy="3079440"/>
          </a:xfrm>
          <a:prstGeom prst="rect">
            <a:avLst/>
          </a:prstGeom>
        </p:spPr>
      </p:pic>
      <p:sp>
        <p:nvSpPr>
          <p:cNvPr id="3" name="投影片編號版面配置區 2"/>
          <p:cNvSpPr>
            <a:spLocks noGrp="1"/>
          </p:cNvSpPr>
          <p:nvPr>
            <p:ph type="sldNum" sz="quarter" idx="4"/>
          </p:nvPr>
        </p:nvSpPr>
        <p:spPr/>
        <p:txBody>
          <a:bodyPr/>
          <a:lstStyle/>
          <a:p>
            <a:pPr defTabSz="385754">
              <a:defRPr/>
            </a:pPr>
            <a:fld id="{2F5CCB13-0A32-4557-88E9-079F0C330695}" type="slidenum">
              <a:rPr lang="en-US" kern="0" smtClean="0">
                <a:solidFill>
                  <a:srgbClr val="595959"/>
                </a:solidFill>
              </a:rPr>
              <a:pPr defTabSz="385754">
                <a:defRPr/>
              </a:pPr>
              <a:t>24</a:t>
            </a:fld>
            <a:endParaRPr lang="en-US" kern="0">
              <a:solidFill>
                <a:srgbClr val="595959"/>
              </a:solidFill>
            </a:endParaRPr>
          </a:p>
        </p:txBody>
      </p:sp>
    </p:spTree>
    <p:extLst>
      <p:ext uri="{BB962C8B-B14F-4D97-AF65-F5344CB8AC3E}">
        <p14:creationId xmlns:p14="http://schemas.microsoft.com/office/powerpoint/2010/main" val="2418747823"/>
      </p:ext>
    </p:extLst>
  </p:cSld>
  <p:clrMapOvr>
    <a:masterClrMapping/>
  </p:clrMapOvr>
  <p:transition spd="slow">
    <p:wipe/>
  </p:transition>
  <p:timing/>
</p:sld>
</file>

<file path=ppt/slides/slide240.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3314" name="Title 1"/>
          <p:cNvSpPr>
            <a:spLocks noGrp="1"/>
          </p:cNvSpPr>
          <p:nvPr>
            <p:ph type="title"/>
          </p:nvPr>
        </p:nvSpPr>
        <p:spPr/>
        <p:txBody>
          <a:bodyPr>
            <a:normAutofit/>
          </a:bodyPr>
          <a:lstStyle/>
          <a:p>
            <a:pPr rtl="0"/>
            <a:r>
              <a:rPr lang="en-US" altLang="zh-TW" sz="3600" smtClean="0"/>
              <a:t>8.5</a:t>
            </a:r>
            <a:r>
              <a:rPr lang="zh-TW" altLang="en-US" sz="3600" smtClean="0"/>
              <a:t>路</a:t>
            </a:r>
            <a:r>
              <a:rPr lang="zh-TW" altLang="en-US" sz="3600"/>
              <a:t>由</a:t>
            </a:r>
            <a:r>
              <a:rPr lang="en-US" altLang="zh-TW" sz="3600"/>
              <a:t>-</a:t>
            </a:r>
            <a:r>
              <a:rPr lang="zh-TW" altLang="en-US" sz="3600"/>
              <a:t>資料包轉發簡介</a:t>
            </a:r>
          </a:p>
        </p:txBody>
      </p:sp>
      <p:sp>
        <p:nvSpPr>
          <p:cNvPr id="13315" name="Content Placeholder 2"/>
          <p:cNvSpPr>
            <a:spLocks noGrp="1"/>
          </p:cNvSpPr>
          <p:nvPr>
            <p:ph idx="1"/>
          </p:nvPr>
        </p:nvSpPr>
        <p:spPr>
          <a:xfrm>
            <a:off x="173256" y="1679349"/>
            <a:ext cx="8807116" cy="538969"/>
          </a:xfrm>
        </p:spPr>
        <p:txBody>
          <a:bodyPr/>
          <a:lstStyle/>
          <a:p>
            <a:pPr marL="0" indent="0">
              <a:buNone/>
            </a:pPr>
            <a:r>
              <a:rPr lang="zh-TW"/>
              <a:t>當路由器從主機設備接收幀時會發生什麼？</a:t>
            </a:r>
          </a:p>
          <a:p>
            <a:pPr lvl="1"/>
            <a:endParaRPr lang="en-CA" altLang="en-US"/>
          </a:p>
        </p:txBody>
      </p:sp>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73255" y="2218318"/>
            <a:ext cx="5439072" cy="33168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96" name="Picture 4"/>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5871412" y="3019401"/>
            <a:ext cx="2983832" cy="18776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投影片編號版面配置區 1"/>
          <p:cNvSpPr>
            <a:spLocks noGrp="1"/>
          </p:cNvSpPr>
          <p:nvPr>
            <p:ph type="sldNum" sz="quarter" idx="4"/>
          </p:nvPr>
        </p:nvSpPr>
        <p:spPr/>
        <p:txBody>
          <a:bodyPr/>
          <a:lstStyle/>
          <a:p>
            <a:pPr defTabSz="385754">
              <a:defRPr/>
            </a:pPr>
            <a:fld id="{2F5CCB13-0A32-4557-88E9-079F0C330695}" type="slidenum">
              <a:rPr lang="en-US" kern="0" smtClean="0">
                <a:solidFill>
                  <a:srgbClr val="595959"/>
                </a:solidFill>
              </a:rPr>
              <a:pPr defTabSz="385754">
                <a:defRPr/>
              </a:pPr>
              <a:t>240</a:t>
            </a:fld>
            <a:endParaRPr lang="en-US" kern="0">
              <a:solidFill>
                <a:srgbClr val="595959"/>
              </a:solidFill>
            </a:endParaRPr>
          </a:p>
        </p:txBody>
      </p:sp>
    </p:spTree>
    <p:extLst>
      <p:ext uri="{BB962C8B-B14F-4D97-AF65-F5344CB8AC3E}">
        <p14:creationId xmlns:p14="http://schemas.microsoft.com/office/powerpoint/2010/main" val="1035378484"/>
      </p:ext>
    </p:extLst>
  </p:cSld>
  <p:clrMapOvr>
    <a:masterClrMapping/>
  </p:clrMapOvr>
  <p:transition spd="slow">
    <p:wipe/>
  </p:transition>
  <p:timing/>
</p:sld>
</file>

<file path=ppt/slides/slide241.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3314" name="Title 1"/>
          <p:cNvSpPr>
            <a:spLocks noGrp="1"/>
          </p:cNvSpPr>
          <p:nvPr>
            <p:ph type="title"/>
          </p:nvPr>
        </p:nvSpPr>
        <p:spPr/>
        <p:txBody>
          <a:bodyPr>
            <a:normAutofit/>
          </a:bodyPr>
          <a:lstStyle/>
          <a:p>
            <a:r>
              <a:rPr lang="en-US" altLang="zh-TW" sz="3600"/>
              <a:t>8.5</a:t>
            </a:r>
            <a:r>
              <a:rPr lang="zh-TW" altLang="en-US" sz="3600" smtClean="0"/>
              <a:t>路</a:t>
            </a:r>
            <a:r>
              <a:rPr lang="zh-TW" altLang="en-US" sz="3600"/>
              <a:t>由</a:t>
            </a:r>
            <a:r>
              <a:rPr lang="en-US" altLang="zh-TW" sz="3600"/>
              <a:t>-IP </a:t>
            </a:r>
            <a:r>
              <a:rPr lang="zh-TW" altLang="en-US" sz="3600"/>
              <a:t>路由器路由表簡介</a:t>
            </a:r>
          </a:p>
        </p:txBody>
      </p:sp>
      <p:sp>
        <p:nvSpPr>
          <p:cNvPr id="13315" name="Content Placeholder 2"/>
          <p:cNvSpPr>
            <a:spLocks noGrp="1"/>
          </p:cNvSpPr>
          <p:nvPr>
            <p:ph idx="1"/>
          </p:nvPr>
        </p:nvSpPr>
        <p:spPr>
          <a:xfrm>
            <a:off x="290287" y="1656194"/>
            <a:ext cx="8853715" cy="2422943"/>
          </a:xfrm>
        </p:spPr>
        <p:txBody>
          <a:bodyPr>
            <a:normAutofit fontScale="85000" lnSpcReduction="10000"/>
          </a:bodyPr>
          <a:lstStyle/>
          <a:p>
            <a:pPr marL="0" indent="0">
              <a:buNone/>
            </a:pPr>
            <a:r>
              <a:rPr lang="zh-TW" sz="2200"/>
              <a:t>路由器的路由表中有三種類型的路由：</a:t>
            </a:r>
          </a:p>
          <a:p>
            <a:pPr rtl="0">
              <a:buFont typeface="Arial" panose="020b0604020202020204" pitchFamily="34" charset="0"/>
              <a:buChar char="•"/>
            </a:pPr>
            <a:r>
              <a:rPr lang="zh-TW" sz="2200" b="1"/>
              <a:t>直接連接 </a:t>
            </a:r>
            <a:r>
              <a:rPr lang="zh-TW" sz="2200"/>
              <a:t>-這些路由由路由器自動添加，提供接口處於活動狀態，並具有尋址。 </a:t>
            </a:r>
          </a:p>
          <a:p>
            <a:pPr rtl="0">
              <a:buFont typeface="Arial" panose="020b0604020202020204" pitchFamily="34" charset="0"/>
              <a:buChar char="•"/>
            </a:pPr>
            <a:r>
              <a:rPr lang="zh-TW" sz="2200" b="1"/>
              <a:t>遠程</a:t>
            </a:r>
            <a:r>
              <a:rPr lang="zh-TW" sz="2200"/>
              <a:t> -這些是路由器沒有直接連接，可以學到的路由：</a:t>
            </a:r>
          </a:p>
          <a:p>
            <a:pPr lvl="1" rtl="0">
              <a:buFont typeface="Arial" panose="020b0604020202020204" pitchFamily="34" charset="0"/>
              <a:buChar char="•"/>
            </a:pPr>
            <a:r>
              <a:rPr lang="zh-TW" sz="2200"/>
              <a:t>透過靜態路由</a:t>
            </a:r>
          </a:p>
          <a:p>
            <a:pPr lvl="1" rtl="0">
              <a:buFont typeface="Arial" panose="020b0604020202020204" pitchFamily="34" charset="0"/>
              <a:buChar char="•"/>
            </a:pPr>
            <a:r>
              <a:rPr lang="zh-TW" sz="2200"/>
              <a:t>動態-通過使用路由協議讓路由器彼此共享其信息</a:t>
            </a:r>
          </a:p>
          <a:p>
            <a:pPr rtl="0">
              <a:buFont typeface="Arial" panose="020b0604020202020204" pitchFamily="34" charset="0"/>
              <a:buChar char="•"/>
            </a:pPr>
            <a:r>
              <a:rPr lang="zh-TW" sz="2200" b="1"/>
              <a:t>預設路由 </a:t>
            </a:r>
            <a:r>
              <a:rPr lang="zh-TW" sz="2200"/>
              <a:t>— 當路由表中沒有相符項目時，這會將所有流量轉送至特定方向 </a:t>
            </a:r>
          </a:p>
          <a:p>
            <a:pPr lvl="1"/>
            <a:endParaRPr lang="en-CA" altLang="en-US"/>
          </a:p>
          <a:p>
            <a:pPr lvl="1"/>
            <a:endParaRPr lang="en-CA" altLang="en-US"/>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578543" y="4079137"/>
            <a:ext cx="5351646" cy="15248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投影片編號版面配置區 1"/>
          <p:cNvSpPr>
            <a:spLocks noGrp="1"/>
          </p:cNvSpPr>
          <p:nvPr>
            <p:ph type="sldNum" sz="quarter" idx="4"/>
          </p:nvPr>
        </p:nvSpPr>
        <p:spPr/>
        <p:txBody>
          <a:bodyPr/>
          <a:lstStyle/>
          <a:p>
            <a:pPr defTabSz="385754">
              <a:defRPr/>
            </a:pPr>
            <a:fld id="{2F5CCB13-0A32-4557-88E9-079F0C330695}" type="slidenum">
              <a:rPr lang="en-US" kern="0" smtClean="0">
                <a:solidFill>
                  <a:srgbClr val="595959"/>
                </a:solidFill>
              </a:rPr>
              <a:pPr defTabSz="385754">
                <a:defRPr/>
              </a:pPr>
              <a:t>241</a:t>
            </a:fld>
            <a:endParaRPr lang="en-US" kern="0">
              <a:solidFill>
                <a:srgbClr val="595959"/>
              </a:solidFill>
            </a:endParaRPr>
          </a:p>
        </p:txBody>
      </p:sp>
    </p:spTree>
    <p:extLst>
      <p:ext uri="{BB962C8B-B14F-4D97-AF65-F5344CB8AC3E}">
        <p14:creationId xmlns:p14="http://schemas.microsoft.com/office/powerpoint/2010/main" val="2928911977"/>
      </p:ext>
    </p:extLst>
  </p:cSld>
  <p:clrMapOvr>
    <a:masterClrMapping/>
  </p:clrMapOvr>
  <p:transition spd="slow">
    <p:wipe/>
  </p:transition>
  <p:timing/>
</p:sld>
</file>

<file path=ppt/slides/slide242.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3314" name="Title 1"/>
          <p:cNvSpPr>
            <a:spLocks noGrp="1"/>
          </p:cNvSpPr>
          <p:nvPr>
            <p:ph type="title"/>
          </p:nvPr>
        </p:nvSpPr>
        <p:spPr>
          <a:xfrm>
            <a:off x="0" y="290580"/>
            <a:ext cx="4867275" cy="757551"/>
          </a:xfrm>
        </p:spPr>
        <p:txBody>
          <a:bodyPr>
            <a:noAutofit/>
          </a:bodyPr>
          <a:lstStyle/>
          <a:p>
            <a:pPr rtl="0"/>
            <a:r>
              <a:rPr lang="en-US" altLang="zh-TW" sz="3600" smtClean="0"/>
              <a:t>8.5</a:t>
            </a:r>
            <a:r>
              <a:rPr lang="zh-TW" altLang="en-US" sz="3600" smtClean="0"/>
              <a:t>路</a:t>
            </a:r>
            <a:r>
              <a:rPr lang="zh-TW" altLang="en-US" sz="3600"/>
              <a:t>由</a:t>
            </a:r>
            <a:r>
              <a:rPr lang="en-US" altLang="zh-TW" sz="3600"/>
              <a:t>-</a:t>
            </a:r>
            <a:r>
              <a:rPr lang="zh-TW" altLang="en-US" sz="3600"/>
              <a:t>靜態路由簡介</a:t>
            </a:r>
          </a:p>
        </p:txBody>
      </p:sp>
      <p:sp>
        <p:nvSpPr>
          <p:cNvPr id="3" name="Content Placeholder 2"/>
          <p:cNvSpPr>
            <a:spLocks noGrp="1"/>
          </p:cNvSpPr>
          <p:nvPr>
            <p:ph idx="1"/>
          </p:nvPr>
        </p:nvSpPr>
        <p:spPr>
          <a:xfrm>
            <a:off x="144066" y="1656195"/>
            <a:ext cx="3846044" cy="3066474"/>
          </a:xfrm>
        </p:spPr>
        <p:txBody>
          <a:bodyPr>
            <a:normAutofit/>
          </a:bodyPr>
          <a:lstStyle/>
          <a:p>
            <a:pPr marL="0" indent="0">
              <a:buNone/>
            </a:pPr>
            <a:r>
              <a:rPr lang="zh-TW" altLang="en-US" sz="2000"/>
              <a:t>靜態路由特性：</a:t>
            </a:r>
          </a:p>
          <a:p>
            <a:pPr rtl="0">
              <a:buFont typeface="Arial" panose="020b0604020202020204" pitchFamily="34" charset="0"/>
              <a:buChar char="•"/>
            </a:pPr>
            <a:r>
              <a:rPr lang="zh-TW" altLang="en-US" sz="2000"/>
              <a:t>必須手動設定</a:t>
            </a:r>
          </a:p>
          <a:p>
            <a:pPr rtl="0">
              <a:buFont typeface="Arial" panose="020b0604020202020204" pitchFamily="34" charset="0"/>
              <a:buChar char="•"/>
            </a:pPr>
            <a:r>
              <a:rPr lang="zh-TW" altLang="en-US" sz="2000"/>
              <a:t>當拓樸中發生變更時，必須由管理員手動調整</a:t>
            </a:r>
          </a:p>
          <a:p>
            <a:pPr rtl="0">
              <a:buFont typeface="Arial" panose="020b0604020202020204" pitchFamily="34" charset="0"/>
              <a:buChar char="•"/>
            </a:pPr>
            <a:r>
              <a:rPr lang="zh-TW" altLang="en-US" sz="2000"/>
              <a:t>適用於小型非備援網路</a:t>
            </a:r>
          </a:p>
          <a:p>
            <a:pPr rtl="0">
              <a:buFont typeface="Arial" panose="020b0604020202020204" pitchFamily="34" charset="0"/>
              <a:buChar char="•"/>
            </a:pPr>
            <a:r>
              <a:rPr lang="zh-TW" altLang="en-US" sz="2000"/>
              <a:t>通常與動態路由協議一起使用，用於配置默認路由</a:t>
            </a:r>
          </a:p>
        </p:txBody>
      </p:sp>
      <p:pic>
        <p:nvPicPr>
          <p:cNvPr id="10244" name="Picture 4"/>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990109" y="1086232"/>
            <a:ext cx="5007756" cy="23826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43" name="Picture 3"/>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3990110" y="3545099"/>
            <a:ext cx="5007757" cy="21177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投影片編號版面配置區 1"/>
          <p:cNvSpPr>
            <a:spLocks noGrp="1"/>
          </p:cNvSpPr>
          <p:nvPr>
            <p:ph type="sldNum" sz="quarter" idx="4"/>
          </p:nvPr>
        </p:nvSpPr>
        <p:spPr/>
        <p:txBody>
          <a:bodyPr/>
          <a:lstStyle/>
          <a:p>
            <a:pPr defTabSz="385754">
              <a:defRPr/>
            </a:pPr>
            <a:fld id="{2F5CCB13-0A32-4557-88E9-079F0C330695}" type="slidenum">
              <a:rPr lang="en-US" kern="0" smtClean="0">
                <a:solidFill>
                  <a:srgbClr val="595959"/>
                </a:solidFill>
              </a:rPr>
              <a:pPr defTabSz="385754">
                <a:defRPr/>
              </a:pPr>
              <a:t>242</a:t>
            </a:fld>
            <a:endParaRPr lang="en-US" kern="0">
              <a:solidFill>
                <a:srgbClr val="595959"/>
              </a:solidFill>
            </a:endParaRPr>
          </a:p>
        </p:txBody>
      </p:sp>
    </p:spTree>
    <p:extLst>
      <p:ext uri="{BB962C8B-B14F-4D97-AF65-F5344CB8AC3E}">
        <p14:creationId xmlns:p14="http://schemas.microsoft.com/office/powerpoint/2010/main" val="1738914316"/>
      </p:ext>
    </p:extLst>
  </p:cSld>
  <p:clrMapOvr>
    <a:masterClrMapping/>
  </p:clrMapOvr>
  <p:transition spd="slow">
    <p:wipe/>
  </p:transition>
  <p:timing/>
</p:sld>
</file>

<file path=ppt/slides/slide243.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3314" name="Title 1"/>
          <p:cNvSpPr>
            <a:spLocks noGrp="1"/>
          </p:cNvSpPr>
          <p:nvPr>
            <p:ph type="title"/>
          </p:nvPr>
        </p:nvSpPr>
        <p:spPr>
          <a:xfrm>
            <a:off x="0" y="299424"/>
            <a:ext cx="4886323" cy="757551"/>
          </a:xfrm>
        </p:spPr>
        <p:txBody>
          <a:bodyPr>
            <a:noAutofit/>
          </a:bodyPr>
          <a:lstStyle/>
          <a:p>
            <a:r>
              <a:rPr lang="en-US" altLang="zh-TW" sz="3200"/>
              <a:t>8.5</a:t>
            </a:r>
            <a:r>
              <a:rPr lang="zh-TW" altLang="en-US" sz="3200"/>
              <a:t>路由</a:t>
            </a:r>
            <a:r>
              <a:rPr lang="en-US" altLang="zh-TW" sz="3200"/>
              <a:t>-</a:t>
            </a:r>
            <a:r>
              <a:rPr lang="zh-TW" altLang="en-US" sz="3000" smtClean="0"/>
              <a:t>動態線由設計</a:t>
            </a:r>
            <a:r>
              <a:rPr lang="zh-TW" altLang="en-US" sz="3000"/>
              <a:t>簡介</a:t>
            </a:r>
          </a:p>
        </p:txBody>
      </p:sp>
      <p:sp>
        <p:nvSpPr>
          <p:cNvPr id="3" name="Content Placeholder 2"/>
          <p:cNvSpPr>
            <a:spLocks noGrp="1"/>
          </p:cNvSpPr>
          <p:nvPr>
            <p:ph idx="1"/>
          </p:nvPr>
        </p:nvSpPr>
        <p:spPr>
          <a:xfrm>
            <a:off x="144066" y="1656195"/>
            <a:ext cx="3846044" cy="2962564"/>
          </a:xfrm>
        </p:spPr>
        <p:txBody>
          <a:bodyPr>
            <a:noAutofit/>
          </a:bodyPr>
          <a:lstStyle/>
          <a:p>
            <a:pPr marL="0" indent="0">
              <a:buNone/>
            </a:pPr>
            <a:r>
              <a:rPr lang="zh-TW" altLang="en-US" sz="2000"/>
              <a:t>動態佈線自動：</a:t>
            </a:r>
          </a:p>
          <a:p>
            <a:pPr rtl="0">
              <a:buFont typeface="Arial" panose="020b0604020202020204" pitchFamily="34" charset="0"/>
              <a:buChar char="•"/>
            </a:pPr>
            <a:r>
              <a:rPr lang="zh-TW" altLang="en-US" sz="2000"/>
              <a:t>探索遠端網路</a:t>
            </a:r>
          </a:p>
          <a:p>
            <a:pPr rtl="0">
              <a:buFont typeface="Arial" panose="020b0604020202020204" pitchFamily="34" charset="0"/>
              <a:buChar char="•"/>
            </a:pPr>
            <a:r>
              <a:rPr lang="zh-TW" altLang="en-US" sz="2000"/>
              <a:t>維護最新路由資訊</a:t>
            </a:r>
          </a:p>
          <a:p>
            <a:pPr rtl="0">
              <a:buFont typeface="Arial" panose="020b0604020202020204" pitchFamily="34" charset="0"/>
              <a:buChar char="•"/>
            </a:pPr>
            <a:r>
              <a:rPr lang="zh-TW" altLang="en-US" sz="2000"/>
              <a:t>選擇前往目的地的最佳路徑</a:t>
            </a:r>
          </a:p>
          <a:p>
            <a:pPr rtl="0">
              <a:buFont typeface="Arial" panose="020b0604020202020204" pitchFamily="34" charset="0"/>
              <a:buChar char="•"/>
            </a:pPr>
            <a:r>
              <a:rPr lang="zh-TW" altLang="en-US" sz="2000"/>
              <a:t>發生拓樸變更時，尋找新的最佳路徑</a:t>
            </a:r>
          </a:p>
          <a:p>
            <a:pPr marL="0" indent="0">
              <a:buNone/>
            </a:pPr>
            <a:r>
              <a:rPr lang="zh-TW" altLang="en-US" sz="2000"/>
              <a:t>動態路由也可以與其他路由器共用靜態預設路由。</a:t>
            </a:r>
          </a:p>
        </p:txBody>
      </p:sp>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990110" y="1215306"/>
            <a:ext cx="5007757" cy="19287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267" name="Picture 3"/>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3990110" y="3169463"/>
            <a:ext cx="4644736" cy="24706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投影片編號版面配置區 1"/>
          <p:cNvSpPr>
            <a:spLocks noGrp="1"/>
          </p:cNvSpPr>
          <p:nvPr>
            <p:ph type="sldNum" sz="quarter" idx="4"/>
          </p:nvPr>
        </p:nvSpPr>
        <p:spPr/>
        <p:txBody>
          <a:bodyPr/>
          <a:lstStyle/>
          <a:p>
            <a:pPr defTabSz="385754">
              <a:defRPr/>
            </a:pPr>
            <a:fld id="{2F5CCB13-0A32-4557-88E9-079F0C330695}" type="slidenum">
              <a:rPr lang="en-US" kern="0" smtClean="0">
                <a:solidFill>
                  <a:srgbClr val="595959"/>
                </a:solidFill>
              </a:rPr>
              <a:pPr defTabSz="385754">
                <a:defRPr/>
              </a:pPr>
              <a:t>243</a:t>
            </a:fld>
            <a:endParaRPr lang="en-US" kern="0">
              <a:solidFill>
                <a:srgbClr val="595959"/>
              </a:solidFill>
            </a:endParaRPr>
          </a:p>
        </p:txBody>
      </p:sp>
    </p:spTree>
    <p:extLst>
      <p:ext uri="{BB962C8B-B14F-4D97-AF65-F5344CB8AC3E}">
        <p14:creationId xmlns:p14="http://schemas.microsoft.com/office/powerpoint/2010/main" val="1181844176"/>
      </p:ext>
    </p:extLst>
  </p:cSld>
  <p:clrMapOvr>
    <a:masterClrMapping/>
  </p:clrMapOvr>
  <p:transition spd="slow">
    <p:wipe/>
  </p:transition>
  <p:timing/>
</p:sld>
</file>

<file path=ppt/slides/slide244.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3314" name="Title 1"/>
          <p:cNvSpPr>
            <a:spLocks noGrp="1"/>
          </p:cNvSpPr>
          <p:nvPr>
            <p:ph type="title"/>
          </p:nvPr>
        </p:nvSpPr>
        <p:spPr/>
        <p:txBody>
          <a:bodyPr>
            <a:normAutofit/>
          </a:bodyPr>
          <a:lstStyle/>
          <a:p>
            <a:r>
              <a:rPr lang="en-US" altLang="zh-TW" sz="3200"/>
              <a:t>8.5</a:t>
            </a:r>
            <a:r>
              <a:rPr lang="zh-TW" altLang="en-US" sz="3200"/>
              <a:t>路由</a:t>
            </a:r>
            <a:r>
              <a:rPr lang="en-US" altLang="zh-TW" sz="3200"/>
              <a:t>- </a:t>
            </a:r>
            <a:r>
              <a:rPr lang="en-US" altLang="zh-TW" sz="3000" smtClean="0"/>
              <a:t>IPv4 </a:t>
            </a:r>
            <a:r>
              <a:rPr lang="zh-TW" altLang="en-US" sz="3000"/>
              <a:t>路由表簡介</a:t>
            </a:r>
          </a:p>
        </p:txBody>
      </p:sp>
      <p:sp>
        <p:nvSpPr>
          <p:cNvPr id="13315" name="Content Placeholder 2"/>
          <p:cNvSpPr>
            <a:spLocks noGrp="1"/>
          </p:cNvSpPr>
          <p:nvPr>
            <p:ph idx="1"/>
          </p:nvPr>
        </p:nvSpPr>
        <p:spPr>
          <a:xfrm>
            <a:off x="135082" y="1674562"/>
            <a:ext cx="3979718" cy="3723515"/>
          </a:xfrm>
        </p:spPr>
        <p:txBody>
          <a:bodyPr>
            <a:normAutofit fontScale="92500"/>
          </a:bodyPr>
          <a:lstStyle/>
          <a:p>
            <a:pPr marL="0" indent="0">
              <a:buNone/>
            </a:pPr>
            <a:r>
              <a:rPr lang="zh-TW"/>
              <a:t>顯 </a:t>
            </a:r>
            <a:r>
              <a:rPr lang="zh-TW" b="1"/>
              <a:t>示 IP 路由 </a:t>
            </a:r>
            <a:r>
              <a:rPr lang="zh-TW"/>
              <a:t>命令顯示以下路由源：</a:t>
            </a:r>
          </a:p>
          <a:p>
            <a:pPr lvl="1" rtl="0"/>
            <a:r>
              <a:rPr lang="zh-TW" b="1"/>
              <a:t>L</a:t>
            </a:r>
            <a:r>
              <a:rPr lang="zh-TW"/>
              <a:t> -直接連接的本機介面 IP 位址</a:t>
            </a:r>
          </a:p>
          <a:p>
            <a:pPr lvl="1" rtl="0"/>
            <a:r>
              <a:rPr lang="zh-TW" b="1"/>
              <a:t>C</a:t>
            </a:r>
            <a:r>
              <a:rPr lang="zh-TW"/>
              <a:t> – 直連網路</a:t>
            </a:r>
          </a:p>
          <a:p>
            <a:pPr lvl="1" rtl="0"/>
            <a:r>
              <a:rPr lang="zh-TW" b="1"/>
              <a:t>S</a:t>
            </a:r>
            <a:r>
              <a:rPr lang="zh-TW"/>
              <a:t> — 靜態路由由管理員手動配置</a:t>
            </a:r>
          </a:p>
          <a:p>
            <a:pPr lvl="1" rtl="0"/>
            <a:r>
              <a:rPr lang="zh-TW" b="1"/>
              <a:t>O</a:t>
            </a:r>
            <a:r>
              <a:rPr lang="zh-TW"/>
              <a:t> – OSPF</a:t>
            </a:r>
          </a:p>
          <a:p>
            <a:pPr lvl="1" rtl="0"/>
            <a:r>
              <a:rPr lang="zh-TW" b="1"/>
              <a:t>D</a:t>
            </a:r>
            <a:r>
              <a:rPr lang="zh-TW"/>
              <a:t> — EIGRP</a:t>
            </a:r>
          </a:p>
          <a:p>
            <a:pPr marL="0" indent="0">
              <a:buNone/>
            </a:pPr>
            <a:r>
              <a:rPr lang="zh-TW"/>
              <a:t>此指令會顯示佈線的類型：</a:t>
            </a:r>
          </a:p>
          <a:p>
            <a:pPr lvl="1" rtl="0"/>
            <a:r>
              <a:rPr lang="zh-TW"/>
              <a:t>Directly Connected – C and L</a:t>
            </a:r>
          </a:p>
          <a:p>
            <a:pPr lvl="1" rtl="0"/>
            <a:r>
              <a:rPr lang="zh-TW"/>
              <a:t>遠端路由 — O、D 等</a:t>
            </a:r>
          </a:p>
          <a:p>
            <a:pPr lvl="1" rtl="0"/>
            <a:r>
              <a:rPr lang="zh-TW"/>
              <a:t>Default Routes – S* </a:t>
            </a:r>
          </a:p>
        </p:txBody>
      </p:sp>
      <p:pic>
        <p:nvPicPr>
          <p:cNvPr id="12290"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239492" y="1674563"/>
            <a:ext cx="4904509" cy="39001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投影片編號版面配置區 1"/>
          <p:cNvSpPr>
            <a:spLocks noGrp="1"/>
          </p:cNvSpPr>
          <p:nvPr>
            <p:ph type="sldNum" sz="quarter" idx="4"/>
          </p:nvPr>
        </p:nvSpPr>
        <p:spPr/>
        <p:txBody>
          <a:bodyPr/>
          <a:lstStyle/>
          <a:p>
            <a:pPr defTabSz="385754">
              <a:defRPr/>
            </a:pPr>
            <a:fld id="{2F5CCB13-0A32-4557-88E9-079F0C330695}" type="slidenum">
              <a:rPr lang="en-US" kern="0" smtClean="0">
                <a:solidFill>
                  <a:srgbClr val="595959"/>
                </a:solidFill>
              </a:rPr>
              <a:pPr defTabSz="385754">
                <a:defRPr/>
              </a:pPr>
              <a:t>244</a:t>
            </a:fld>
            <a:endParaRPr lang="en-US" kern="0">
              <a:solidFill>
                <a:srgbClr val="595959"/>
              </a:solidFill>
            </a:endParaRPr>
          </a:p>
        </p:txBody>
      </p:sp>
    </p:spTree>
    <p:extLst>
      <p:ext uri="{BB962C8B-B14F-4D97-AF65-F5344CB8AC3E}">
        <p14:creationId xmlns:p14="http://schemas.microsoft.com/office/powerpoint/2010/main" val="744963450"/>
      </p:ext>
    </p:extLst>
  </p:cSld>
  <p:clrMapOvr>
    <a:masterClrMapping/>
  </p:clrMapOvr>
  <p:transition spd="slow">
    <p:wipe/>
  </p:transition>
  <p:timing/>
</p:sld>
</file>

<file path=ppt/slides/slide245.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3314" name="Title 1"/>
          <p:cNvSpPr>
            <a:spLocks noGrp="1"/>
          </p:cNvSpPr>
          <p:nvPr>
            <p:ph type="title"/>
          </p:nvPr>
        </p:nvSpPr>
        <p:spPr>
          <a:xfrm>
            <a:off x="1" y="207423"/>
            <a:ext cx="9144000" cy="757551"/>
          </a:xfrm>
        </p:spPr>
        <p:txBody>
          <a:bodyPr>
            <a:normAutofit/>
          </a:bodyPr>
          <a:lstStyle/>
          <a:p>
            <a:pPr rtl="0"/>
            <a:r>
              <a:rPr lang="en-US" altLang="zh-TW" sz="3600" smtClean="0"/>
              <a:t>8.6</a:t>
            </a:r>
            <a:r>
              <a:rPr lang="zh-TW" sz="3600" smtClean="0"/>
              <a:t>我</a:t>
            </a:r>
            <a:r>
              <a:rPr lang="zh-TW" sz="3600"/>
              <a:t>在本單元中學到了什麼?</a:t>
            </a:r>
          </a:p>
        </p:txBody>
      </p:sp>
      <p:sp>
        <p:nvSpPr>
          <p:cNvPr id="13315" name="Content Placeholder 2"/>
          <p:cNvSpPr>
            <a:spLocks noGrp="1"/>
          </p:cNvSpPr>
          <p:nvPr>
            <p:ph idx="1"/>
          </p:nvPr>
        </p:nvSpPr>
        <p:spPr>
          <a:xfrm>
            <a:off x="1" y="1658725"/>
            <a:ext cx="8840141" cy="3874434"/>
          </a:xfrm>
        </p:spPr>
        <p:txBody>
          <a:bodyPr>
            <a:normAutofit lnSpcReduction="10000"/>
          </a:bodyPr>
          <a:lstStyle/>
          <a:p>
            <a:pPr lvl="2" rtl="0"/>
            <a:r>
              <a:rPr lang="en-US" altLang="zh-TW" sz="2000"/>
              <a:t>IP </a:t>
            </a:r>
            <a:r>
              <a:rPr lang="zh-TW" altLang="en-US" sz="2000"/>
              <a:t>是無連接的，最大的努力和媒體獨立的。</a:t>
            </a:r>
          </a:p>
          <a:p>
            <a:pPr lvl="2" rtl="0"/>
            <a:r>
              <a:rPr lang="en-US" altLang="zh-TW" sz="2000"/>
              <a:t>IP </a:t>
            </a:r>
            <a:r>
              <a:rPr lang="zh-TW" altLang="en-US" sz="2000"/>
              <a:t>不保證封包傳送。</a:t>
            </a:r>
          </a:p>
          <a:p>
            <a:pPr lvl="2" rtl="0"/>
            <a:r>
              <a:rPr lang="en-US" altLang="zh-TW" sz="2000"/>
              <a:t>IPv4 </a:t>
            </a:r>
            <a:r>
              <a:rPr lang="zh-TW" altLang="en-US" sz="2000"/>
              <a:t>分組頭由包含有關該分組的信息字段。</a:t>
            </a:r>
          </a:p>
          <a:p>
            <a:pPr lvl="2" rtl="0"/>
            <a:r>
              <a:rPr lang="en-US" altLang="zh-TW" sz="2000"/>
              <a:t>IPv6 </a:t>
            </a:r>
            <a:r>
              <a:rPr lang="zh-TW" altLang="en-US" sz="2000"/>
              <a:t>克服 </a:t>
            </a:r>
            <a:r>
              <a:rPr lang="en-US" altLang="zh-TW" sz="2000"/>
              <a:t>IPv4 </a:t>
            </a:r>
            <a:r>
              <a:rPr lang="zh-TW" altLang="en-US" sz="2000"/>
              <a:t>缺乏端對端連線能力，並增加網路複雜性。</a:t>
            </a:r>
          </a:p>
          <a:p>
            <a:pPr lvl="2" rtl="0">
              <a:buFont typeface="Arial" panose="020b0604020202020204" pitchFamily="34" charset="0"/>
              <a:buChar char="•"/>
            </a:pPr>
            <a:r>
              <a:rPr lang="zh-TW" altLang="en-US" sz="2000"/>
              <a:t>裝置會判斷目的地是否為本身、另一部本機主機和遠端主機。</a:t>
            </a:r>
          </a:p>
          <a:p>
            <a:pPr lvl="2" rtl="0">
              <a:buFont typeface="Arial" panose="020b0604020202020204" pitchFamily="34" charset="0"/>
              <a:buChar char="•"/>
            </a:pPr>
            <a:r>
              <a:rPr lang="zh-TW" altLang="en-US" sz="2000"/>
              <a:t>預設閘道是屬於 </a:t>
            </a:r>
            <a:r>
              <a:rPr lang="en-US" altLang="zh-TW" sz="2000"/>
              <a:t>LAN </a:t>
            </a:r>
            <a:r>
              <a:rPr lang="zh-TW" altLang="en-US" sz="2000"/>
              <a:t>的一部分的路由器，將被用作通往其他網路的大門。</a:t>
            </a:r>
          </a:p>
          <a:p>
            <a:pPr lvl="2" rtl="0"/>
            <a:r>
              <a:rPr lang="zh-TW" altLang="en-US" sz="2000"/>
              <a:t>路由表包含所有已知的網路位址 </a:t>
            </a:r>
            <a:r>
              <a:rPr lang="en-US" altLang="zh-TW" sz="2000"/>
              <a:t>(</a:t>
            </a:r>
            <a:r>
              <a:rPr lang="zh-TW" altLang="en-US" sz="2000"/>
              <a:t>前置詞</a:t>
            </a:r>
            <a:r>
              <a:rPr lang="en-US" altLang="zh-TW" sz="2000"/>
              <a:t>) </a:t>
            </a:r>
            <a:r>
              <a:rPr lang="zh-TW" altLang="en-US" sz="2000"/>
              <a:t>清單，以及轉送封包的位置。</a:t>
            </a:r>
          </a:p>
          <a:p>
            <a:pPr lvl="2" rtl="0"/>
            <a:r>
              <a:rPr lang="zh-TW" altLang="en-US" sz="2000"/>
              <a:t>路由器使用最長的子網路遮罩或前置詞符合。</a:t>
            </a:r>
          </a:p>
          <a:p>
            <a:pPr lvl="2" rtl="0"/>
            <a:r>
              <a:rPr lang="zh-TW" altLang="en-US" sz="2000"/>
              <a:t>路由表有三種類型的路由項目：直接連線的網路、遠端網路和預設路由。</a:t>
            </a:r>
          </a:p>
          <a:p>
            <a:pPr marL="0" indent="0">
              <a:buNone/>
            </a:pPr>
            <a:endParaRPr lang="en-US" b="1"/>
          </a:p>
        </p:txBody>
      </p:sp>
      <p:sp>
        <p:nvSpPr>
          <p:cNvPr id="2" name="投影片編號版面配置區 1"/>
          <p:cNvSpPr>
            <a:spLocks noGrp="1"/>
          </p:cNvSpPr>
          <p:nvPr>
            <p:ph type="sldNum" sz="quarter" idx="4"/>
          </p:nvPr>
        </p:nvSpPr>
        <p:spPr/>
        <p:txBody>
          <a:bodyPr/>
          <a:lstStyle/>
          <a:p>
            <a:pPr defTabSz="385754">
              <a:defRPr/>
            </a:pPr>
            <a:fld id="{2F5CCB13-0A32-4557-88E9-079F0C330695}" type="slidenum">
              <a:rPr lang="en-US" kern="0" smtClean="0">
                <a:solidFill>
                  <a:srgbClr val="595959"/>
                </a:solidFill>
              </a:rPr>
              <a:pPr defTabSz="385754">
                <a:defRPr/>
              </a:pPr>
              <a:t>245</a:t>
            </a:fld>
            <a:endParaRPr lang="en-US" kern="0">
              <a:solidFill>
                <a:srgbClr val="595959"/>
              </a:solidFill>
            </a:endParaRPr>
          </a:p>
        </p:txBody>
      </p:sp>
    </p:spTree>
    <p:extLst>
      <p:ext uri="{BB962C8B-B14F-4D97-AF65-F5344CB8AC3E}">
        <p14:creationId xmlns:p14="http://schemas.microsoft.com/office/powerpoint/2010/main" val="3189135285"/>
      </p:ext>
    </p:extLst>
  </p:cSld>
  <p:clrMapOvr>
    <a:masterClrMapping/>
  </p:clrMapOvr>
  <p:transition spd="slow">
    <p:wipe/>
  </p:transition>
  <p:timing/>
</p:sld>
</file>

<file path=ppt/slides/slide246.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6" name="Title 5"/>
          <p:cNvSpPr>
            <a:spLocks noGrp="1"/>
          </p:cNvSpPr>
          <p:nvPr>
            <p:ph type="ctrTitle"/>
          </p:nvPr>
        </p:nvSpPr>
        <p:spPr/>
        <p:txBody>
          <a:bodyPr>
            <a:noAutofit/>
          </a:bodyPr>
          <a:lstStyle/>
          <a:p>
            <a:pPr rtl="0"/>
            <a:r>
              <a:rPr lang="zh-TW" altLang="en-US" sz="5000" smtClean="0">
                <a:solidFill>
                  <a:schemeClr val="tx1"/>
                </a:solidFill>
              </a:rPr>
              <a:t>第九章</a:t>
            </a:r>
            <a:br>
              <a:rPr lang="en-US" altLang="zh-TW" sz="5000">
                <a:solidFill>
                  <a:schemeClr val="tx1"/>
                </a:solidFill>
              </a:rPr>
            </a:br>
            <a:br>
              <a:rPr lang="en-US" altLang="zh-TW" sz="5000" smtClean="0">
                <a:solidFill>
                  <a:schemeClr val="tx1"/>
                </a:solidFill>
              </a:rPr>
            </a:br>
            <a:r>
              <a:rPr lang="zh-TW" sz="5000" smtClean="0">
                <a:solidFill>
                  <a:schemeClr val="tx1"/>
                </a:solidFill>
              </a:rPr>
              <a:t>位</a:t>
            </a:r>
            <a:r>
              <a:rPr lang="zh-TW" sz="5000">
                <a:solidFill>
                  <a:schemeClr val="tx1"/>
                </a:solidFill>
              </a:rPr>
              <a:t>址解析</a:t>
            </a:r>
          </a:p>
        </p:txBody>
      </p:sp>
      <p:sp>
        <p:nvSpPr>
          <p:cNvPr id="7" name="Subtitle 6"/>
          <p:cNvSpPr>
            <a:spLocks noGrp="1"/>
          </p:cNvSpPr>
          <p:nvPr>
            <p:ph type="subTitle" idx="1"/>
          </p:nvPr>
        </p:nvSpPr>
        <p:spPr/>
        <p:txBody>
          <a:bodyPr/>
          <a:lstStyle/>
          <a:p>
            <a:pPr rtl="0"/>
            <a:r>
              <a:rPr lang="zh-TW">
                <a:solidFill>
                  <a:schemeClr val="accent5">
                    <a:lumMod val="40000"/>
                    <a:lumOff val="60000"/>
                  </a:schemeClr>
                </a:solidFill>
              </a:rPr>
              <a:t>歡迎來到網路簡介 7.0 版 (ITN)</a:t>
            </a:r>
          </a:p>
          <a:p>
            <a:endParaRPr lang="en-US"/>
          </a:p>
        </p:txBody>
      </p:sp>
      <p:sp>
        <p:nvSpPr>
          <p:cNvPr id="2" name="投影片編號版面配置區 1"/>
          <p:cNvSpPr>
            <a:spLocks noGrp="1"/>
          </p:cNvSpPr>
          <p:nvPr>
            <p:ph type="sldNum" sz="quarter" idx="12"/>
          </p:nvPr>
        </p:nvSpPr>
        <p:spPr/>
        <p:txBody>
          <a:bodyPr/>
          <a:lstStyle/>
          <a:p>
            <a:fld id="{38C68405-D8B3-49C2-9037-9F8C36DB7603}" type="slidenum">
              <a:rPr lang="en-US" altLang="zh-TW" smtClean="0"/>
              <a:t>246</a:t>
            </a:fld>
            <a:endParaRPr lang="en-US" altLang="zh-TW"/>
          </a:p>
        </p:txBody>
      </p:sp>
    </p:spTree>
    <p:custDataLst>
      <p:tags r:id="rId3"/>
    </p:custDataLst>
    <p:extLst>
      <p:ext uri="{BB962C8B-B14F-4D97-AF65-F5344CB8AC3E}">
        <p14:creationId xmlns:p14="http://schemas.microsoft.com/office/powerpoint/2010/main" val="399596407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sld>
</file>

<file path=ppt/slides/slide247.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098" name="Rectangle 33"/>
          <p:cNvSpPr>
            <a:spLocks noGrp="1" noChangeArrowheads="1"/>
          </p:cNvSpPr>
          <p:nvPr>
            <p:ph type="title"/>
          </p:nvPr>
        </p:nvSpPr>
        <p:spPr/>
        <p:txBody>
          <a:bodyPr>
            <a:normAutofit/>
          </a:bodyPr>
          <a:lstStyle/>
          <a:p>
            <a:pPr rtl="0" eaLnBrk="1" hangingPunct="1"/>
            <a:r>
              <a:rPr lang="zh-TW" altLang="en-US" sz="4000"/>
              <a:t>單元概要</a:t>
            </a:r>
          </a:p>
        </p:txBody>
      </p:sp>
      <p:sp>
        <p:nvSpPr>
          <p:cNvPr id="3" name="Rectangle 1">
            <a:extLst>
              <a:ext uri="{FF2B5EF4-FFF2-40B4-BE49-F238E27FC236}">
                <a16:creationId xmlns:a16="http://schemas.microsoft.com/office/drawing/2014/main" id="{B5758CB9-E7D6-4639-ACDC-3F86DC2D2F72}"/>
              </a:ext>
            </a:extLst>
          </p:cNvPr>
          <p:cNvSpPr>
            <a:spLocks noChangeArrowheads="1"/>
          </p:cNvSpPr>
          <p:nvPr/>
        </p:nvSpPr>
        <p:spPr bwMode="auto">
          <a:xfrm>
            <a:off x="-6350" y="1095549"/>
            <a:ext cx="9150350"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defTabSz="914378" eaLnBrk="0" fontAlgn="base" hangingPunct="0">
              <a:spcBef>
                <a:spcPct val="0"/>
              </a:spcBef>
              <a:spcAft>
                <a:spcPct val="0"/>
              </a:spcAft>
            </a:pPr>
            <a:r>
              <a:rPr lang="zh-TW" altLang="en-US" sz="3000" b="1">
                <a:latin typeface="標楷體" pitchFamily="65" charset="-120"/>
                <a:ea typeface="標楷體" panose="03000509000000000000" pitchFamily="65" charset="-120"/>
                <a:cs typeface="Calibri" panose="020f0502020204030204" pitchFamily="34" charset="0"/>
              </a:rPr>
              <a:t>模組標題：</a:t>
            </a:r>
            <a:r>
              <a:rPr lang="zh-TW" altLang="en-US" sz="3000">
                <a:latin typeface="標楷體" pitchFamily="65" charset="-120"/>
                <a:ea typeface="標楷體" panose="03000509000000000000" pitchFamily="65" charset="-120"/>
                <a:cs typeface="Calibri" panose="020f0502020204030204" pitchFamily="34" charset="0"/>
              </a:rPr>
              <a:t>位址解析</a:t>
            </a:r>
            <a:endParaRPr lang="en-US" altLang="en-US" sz="3000">
              <a:latin typeface="標楷體" pitchFamily="65" charset="-120"/>
              <a:ea typeface="標楷體" panose="03000509000000000000" pitchFamily="65" charset="-120"/>
            </a:endParaRPr>
          </a:p>
          <a:p>
            <a:pPr defTabSz="914378" eaLnBrk="0" fontAlgn="base" hangingPunct="0">
              <a:spcBef>
                <a:spcPct val="0"/>
              </a:spcBef>
              <a:spcAft>
                <a:spcPct val="0"/>
              </a:spcAft>
            </a:pPr>
            <a:r>
              <a:rPr lang="zh-TW" altLang="en-US" sz="3000" b="1">
                <a:latin typeface="標楷體" pitchFamily="65" charset="-120"/>
                <a:ea typeface="標楷體" panose="03000509000000000000" pitchFamily="65" charset="-120"/>
                <a:cs typeface="Calibri" panose="020f0502020204030204" pitchFamily="34" charset="0"/>
              </a:rPr>
              <a:t>模組目標</a:t>
            </a:r>
            <a:r>
              <a:rPr lang="zh-TW" altLang="en-US" sz="3000">
                <a:latin typeface="標楷體" pitchFamily="65" charset="-120"/>
                <a:ea typeface="標楷體" panose="03000509000000000000" pitchFamily="65" charset="-120"/>
                <a:cs typeface="Calibri" panose="020f0502020204030204" pitchFamily="34" charset="0"/>
              </a:rPr>
              <a:t>：</a:t>
            </a:r>
            <a:r>
              <a:rPr lang="zh-TW" altLang="en-US" sz="3000" smtClean="0">
                <a:latin typeface="標楷體" pitchFamily="65" charset="-120"/>
                <a:ea typeface="標楷體" panose="03000509000000000000" pitchFamily="65" charset="-120"/>
                <a:cs typeface="Calibri" panose="020f0502020204030204" pitchFamily="34" charset="0"/>
              </a:rPr>
              <a:t>解釋說明</a:t>
            </a:r>
            <a:r>
              <a:rPr lang="en-US" altLang="zh-TW" sz="3000">
                <a:latin typeface="標楷體" pitchFamily="65" charset="-120"/>
                <a:ea typeface="標楷體" panose="03000509000000000000" pitchFamily="65" charset="-120"/>
                <a:cs typeface="Calibri" panose="020f0502020204030204" pitchFamily="34" charset="0"/>
              </a:rPr>
              <a:t>ARP</a:t>
            </a:r>
            <a:r>
              <a:rPr lang="zh-TW" altLang="en-US" sz="3000">
                <a:latin typeface="標楷體" pitchFamily="65" charset="-120"/>
                <a:ea typeface="標楷體" panose="03000509000000000000" pitchFamily="65" charset="-120"/>
                <a:cs typeface="Calibri" panose="020f0502020204030204" pitchFamily="34" charset="0"/>
              </a:rPr>
              <a:t>和</a:t>
            </a:r>
            <a:r>
              <a:rPr lang="en-US" altLang="zh-TW" sz="3000">
                <a:latin typeface="標楷體" pitchFamily="65" charset="-120"/>
                <a:ea typeface="標楷體" panose="03000509000000000000" pitchFamily="65" charset="-120"/>
                <a:cs typeface="Calibri" panose="020f0502020204030204" pitchFamily="34" charset="0"/>
              </a:rPr>
              <a:t>ND</a:t>
            </a:r>
            <a:r>
              <a:rPr lang="zh-TW" altLang="en-US" sz="3000">
                <a:latin typeface="標楷體" pitchFamily="65" charset="-120"/>
                <a:ea typeface="標楷體" panose="03000509000000000000" pitchFamily="65" charset="-120"/>
                <a:cs typeface="Calibri" panose="020f0502020204030204" pitchFamily="34" charset="0"/>
              </a:rPr>
              <a:t>如何啟用網路上的通訊。 </a:t>
            </a:r>
          </a:p>
        </p:txBody>
      </p:sp>
      <p:graphicFrame>
        <p:nvGraphicFramePr>
          <p:cNvPr id="2" name="Table 1">
            <a:extLst>
              <a:ext uri="{FF2B5EF4-FFF2-40B4-BE49-F238E27FC236}">
                <a16:creationId xmlns:a16="http://schemas.microsoft.com/office/drawing/2014/main" id="{E974E1EB-2DBE-496F-B0B0-6C44227DA401}"/>
              </a:ext>
            </a:extLst>
          </p:cNvPr>
          <p:cNvGraphicFramePr>
            <a:graphicFrameLocks noGrp="1"/>
          </p:cNvGraphicFramePr>
          <p:nvPr>
            <p:extLst>
              <p:ext uri="{D42A27DB-BD31-4B8C-83A1-F6EECF244321}">
                <p14:modId xmlns:p14="http://schemas.microsoft.com/office/powerpoint/2010/main" val="480778283"/>
              </p:ext>
            </p:extLst>
          </p:nvPr>
        </p:nvGraphicFramePr>
        <p:xfrm>
          <a:off x="349704" y="2809813"/>
          <a:ext cx="8444592" cy="1956816"/>
        </p:xfrm>
        <a:graphic>
          <a:graphicData uri="http://schemas.openxmlformats.org/drawingml/2006/table">
            <a:tbl>
              <a:tblPr firstRow="1" firstCol="1" bandRow="1">
                <a:tableStyleId>{5C22544A-7EE6-4342-B048-85BDC9FD1C3A}</a:tableStyleId>
              </a:tblPr>
              <a:tblGrid>
                <a:gridCol w="2298246">
                  <a:extLst>
                    <a:ext uri="{9D8B030D-6E8A-4147-A177-3AD203B41FA5}">
                      <a16:colId xmlns:a16="http://schemas.microsoft.com/office/drawing/2014/main" val="1523797708"/>
                    </a:ext>
                  </a:extLst>
                </a:gridCol>
                <a:gridCol w="6146346">
                  <a:extLst>
                    <a:ext uri="{9D8B030D-6E8A-4147-A177-3AD203B41FA5}">
                      <a16:colId xmlns:a16="http://schemas.microsoft.com/office/drawing/2014/main" val="2750207184"/>
                    </a:ext>
                  </a:extLst>
                </a:gridCol>
              </a:tblGrid>
              <a:tr h="366903">
                <a:tc>
                  <a:txBody>
                    <a:bodyPr vert="horz" wrap="square"/>
                    <a:lstStyle/>
                    <a:p>
                      <a:pPr marL="0" marR="0" rtl="0">
                        <a:lnSpc>
                          <a:spcPct val="107000"/>
                        </a:lnSpc>
                        <a:spcBef>
                          <a:spcPct val="0"/>
                        </a:spcBef>
                        <a:spcAft>
                          <a:spcPct val="0"/>
                        </a:spcAft>
                      </a:pPr>
                      <a:r>
                        <a:rPr lang="zh-TW" sz="3000">
                          <a:effectLst/>
                          <a:latin typeface="標楷體" pitchFamily="65" charset="-120"/>
                          <a:ea typeface="標楷體" panose="03000509000000000000" pitchFamily="65" charset="-120"/>
                        </a:rPr>
                        <a:t>主題標題</a:t>
                      </a:r>
                    </a:p>
                  </a:txBody>
                  <a:tcPr marL="68580" marR="68580" marT="0" marB="0"/>
                </a:tc>
                <a:tc>
                  <a:txBody>
                    <a:bodyPr vert="horz" wrap="square"/>
                    <a:lstStyle/>
                    <a:p>
                      <a:pPr marL="0" marR="0" rtl="0">
                        <a:lnSpc>
                          <a:spcPct val="107000"/>
                        </a:lnSpc>
                        <a:spcBef>
                          <a:spcPct val="0"/>
                        </a:spcBef>
                        <a:spcAft>
                          <a:spcPct val="0"/>
                        </a:spcAft>
                      </a:pPr>
                      <a:r>
                        <a:rPr lang="zh-TW" sz="3000">
                          <a:effectLst/>
                          <a:latin typeface="標楷體" pitchFamily="65" charset="-120"/>
                          <a:ea typeface="標楷體" panose="03000509000000000000" pitchFamily="65" charset="-120"/>
                        </a:rPr>
                        <a:t>主題目標</a:t>
                      </a:r>
                    </a:p>
                  </a:txBody>
                  <a:tcPr marL="68580" marR="68580" marT="0" marB="0"/>
                </a:tc>
                <a:extLst>
                  <a:ext uri="{0D108BD9-81ED-4DB2-BD59-A6C34878D82A}">
                    <a16:rowId xmlns:a16="http://schemas.microsoft.com/office/drawing/2014/main" val="1874061904"/>
                  </a:ext>
                </a:extLst>
              </a:tr>
              <a:tr h="476951">
                <a:tc>
                  <a:txBody>
                    <a:bodyPr vert="horz" wrap="square"/>
                    <a:lstStyle/>
                    <a:p>
                      <a:pPr marL="0" marR="0" rtl="0">
                        <a:lnSpc>
                          <a:spcPct val="107000"/>
                        </a:lnSpc>
                        <a:spcBef>
                          <a:spcPct val="0"/>
                        </a:spcBef>
                        <a:spcAft>
                          <a:spcPct val="0"/>
                        </a:spcAft>
                      </a:pPr>
                      <a:r>
                        <a:rPr lang="zh-TW" sz="3000">
                          <a:effectLst/>
                          <a:latin typeface="標楷體" pitchFamily="65" charset="-120"/>
                          <a:ea typeface="標楷體" panose="03000509000000000000" pitchFamily="65" charset="-120"/>
                        </a:rPr>
                        <a:t>MAC 和 IP</a:t>
                      </a:r>
                    </a:p>
                  </a:txBody>
                  <a:tcPr marL="68580" marR="68580" marT="0" marB="0"/>
                </a:tc>
                <a:tc>
                  <a:txBody>
                    <a:bodyPr vert="horz" wrap="square"/>
                    <a:lstStyle/>
                    <a:p>
                      <a:pPr marL="0" marR="0" rtl="0">
                        <a:lnSpc>
                          <a:spcPct val="107000"/>
                        </a:lnSpc>
                        <a:spcBef>
                          <a:spcPct val="0"/>
                        </a:spcBef>
                        <a:spcAft>
                          <a:spcPct val="0"/>
                        </a:spcAft>
                      </a:pPr>
                      <a:r>
                        <a:rPr lang="zh-TW" sz="3000">
                          <a:solidFill>
                            <a:srgbClr val="000000"/>
                          </a:solidFill>
                          <a:effectLst/>
                          <a:latin typeface="標楷體" pitchFamily="65" charset="-120"/>
                          <a:ea typeface="標楷體" panose="03000509000000000000" pitchFamily="65" charset="-120"/>
                        </a:rPr>
                        <a:t>比較 MAC 位址和 IP 位址的角色。</a:t>
                      </a:r>
                    </a:p>
                  </a:txBody>
                  <a:tcPr marL="68580" marR="68580" marT="0" marB="0"/>
                </a:tc>
                <a:extLst>
                  <a:ext uri="{0D108BD9-81ED-4DB2-BD59-A6C34878D82A}">
                    <a16:rowId xmlns:a16="http://schemas.microsoft.com/office/drawing/2014/main" val="1646858405"/>
                  </a:ext>
                </a:extLst>
              </a:tr>
              <a:tr h="366903">
                <a:tc>
                  <a:txBody>
                    <a:bodyPr vert="horz" wrap="square"/>
                    <a:lstStyle/>
                    <a:p>
                      <a:pPr marL="0" marR="0" rtl="0">
                        <a:lnSpc>
                          <a:spcPct val="107000"/>
                        </a:lnSpc>
                        <a:spcBef>
                          <a:spcPct val="0"/>
                        </a:spcBef>
                        <a:spcAft>
                          <a:spcPct val="0"/>
                        </a:spcAft>
                      </a:pPr>
                      <a:r>
                        <a:rPr lang="zh-TW" sz="3000">
                          <a:effectLst/>
                          <a:latin typeface="標楷體" pitchFamily="65" charset="-120"/>
                          <a:ea typeface="標楷體" panose="03000509000000000000" pitchFamily="65" charset="-120"/>
                        </a:rPr>
                        <a:t>ARP</a:t>
                      </a:r>
                    </a:p>
                  </a:txBody>
                  <a:tcPr marL="68580" marR="68580" marT="0" marB="0"/>
                </a:tc>
                <a:tc>
                  <a:txBody>
                    <a:bodyPr vert="horz" wrap="square"/>
                    <a:lstStyle/>
                    <a:p>
                      <a:pPr marL="0" marR="0" rtl="0">
                        <a:lnSpc>
                          <a:spcPct val="107000"/>
                        </a:lnSpc>
                        <a:spcBef>
                          <a:spcPct val="0"/>
                        </a:spcBef>
                        <a:spcAft>
                          <a:spcPct val="0"/>
                        </a:spcAft>
                      </a:pPr>
                      <a:r>
                        <a:rPr lang="zh-TW" sz="3000">
                          <a:solidFill>
                            <a:srgbClr val="000000"/>
                          </a:solidFill>
                          <a:effectLst/>
                          <a:latin typeface="標楷體" pitchFamily="65" charset="-120"/>
                          <a:ea typeface="標楷體" panose="03000509000000000000" pitchFamily="65" charset="-120"/>
                        </a:rPr>
                        <a:t>描述 ARP 的目的。</a:t>
                      </a:r>
                    </a:p>
                  </a:txBody>
                  <a:tcPr marL="68580" marR="68580" marT="0" marB="0"/>
                </a:tc>
                <a:extLst>
                  <a:ext uri="{0D108BD9-81ED-4DB2-BD59-A6C34878D82A}">
                    <a16:rowId xmlns:a16="http://schemas.microsoft.com/office/drawing/2014/main" val="1435904258"/>
                  </a:ext>
                </a:extLst>
              </a:tr>
              <a:tr h="476951">
                <a:tc>
                  <a:txBody>
                    <a:bodyPr vert="horz" wrap="square"/>
                    <a:lstStyle/>
                    <a:p>
                      <a:pPr marL="0" marR="0" rtl="0">
                        <a:lnSpc>
                          <a:spcPct val="107000"/>
                        </a:lnSpc>
                        <a:spcBef>
                          <a:spcPct val="0"/>
                        </a:spcBef>
                        <a:spcAft>
                          <a:spcPct val="0"/>
                        </a:spcAft>
                      </a:pPr>
                      <a:r>
                        <a:rPr lang="zh-TW" sz="3000">
                          <a:effectLst/>
                          <a:latin typeface="標楷體" pitchFamily="65" charset="-120"/>
                          <a:ea typeface="標楷體" panose="03000509000000000000" pitchFamily="65" charset="-120"/>
                        </a:rPr>
                        <a:t>鄰居發現</a:t>
                      </a:r>
                    </a:p>
                  </a:txBody>
                  <a:tcPr marL="68580" marR="68580" marT="0" marB="0"/>
                </a:tc>
                <a:tc>
                  <a:txBody>
                    <a:bodyPr vert="horz" wrap="square"/>
                    <a:lstStyle/>
                    <a:p>
                      <a:pPr marL="0" marR="0" rtl="0">
                        <a:lnSpc>
                          <a:spcPct val="107000"/>
                        </a:lnSpc>
                        <a:spcBef>
                          <a:spcPct val="0"/>
                        </a:spcBef>
                        <a:spcAft>
                          <a:spcPct val="0"/>
                        </a:spcAft>
                      </a:pPr>
                      <a:r>
                        <a:rPr lang="zh-TW" sz="3000">
                          <a:solidFill>
                            <a:srgbClr val="000000"/>
                          </a:solidFill>
                          <a:effectLst/>
                          <a:latin typeface="標楷體" pitchFamily="65" charset="-120"/>
                          <a:ea typeface="標楷體" panose="03000509000000000000" pitchFamily="65" charset="-120"/>
                        </a:rPr>
                        <a:t>描述 IPv6 鄰居發現的操作。</a:t>
                      </a:r>
                    </a:p>
                  </a:txBody>
                  <a:tcPr marL="68580" marR="68580" marT="0" marB="0"/>
                </a:tc>
                <a:extLst>
                  <a:ext uri="{0D108BD9-81ED-4DB2-BD59-A6C34878D82A}">
                    <a16:rowId xmlns:a16="http://schemas.microsoft.com/office/drawing/2014/main" val="131737215"/>
                  </a:ext>
                </a:extLst>
              </a:tr>
            </a:tbl>
          </a:graphicData>
        </a:graphic>
      </p:graphicFrame>
      <p:sp>
        <p:nvSpPr>
          <p:cNvPr id="4" name="投影片編號版面配置區 3"/>
          <p:cNvSpPr>
            <a:spLocks noGrp="1"/>
          </p:cNvSpPr>
          <p:nvPr>
            <p:ph type="sldNum" sz="quarter" idx="4"/>
          </p:nvPr>
        </p:nvSpPr>
        <p:spPr/>
        <p:txBody>
          <a:bodyPr/>
          <a:lstStyle/>
          <a:p>
            <a:pPr defTabSz="385754">
              <a:defRPr/>
            </a:pPr>
            <a:fld id="{2F5CCB13-0A32-4557-88E9-079F0C330695}" type="slidenum">
              <a:rPr lang="en-US" kern="0" smtClean="0">
                <a:solidFill>
                  <a:srgbClr val="595959"/>
                </a:solidFill>
              </a:rPr>
              <a:pPr defTabSz="385754">
                <a:defRPr/>
              </a:pPr>
              <a:t>247</a:t>
            </a:fld>
            <a:endParaRPr lang="en-US" kern="0">
              <a:solidFill>
                <a:srgbClr val="595959"/>
              </a:solidFill>
            </a:endParaRPr>
          </a:p>
        </p:txBody>
      </p:sp>
    </p:spTree>
    <p:custDataLst>
      <p:tags r:id="rId3"/>
    </p:custDataLst>
    <p:extLst>
      <p:ext uri="{BB962C8B-B14F-4D97-AF65-F5344CB8AC3E}">
        <p14:creationId xmlns:p14="http://schemas.microsoft.com/office/powerpoint/2010/main" val="292411062"/>
      </p:ext>
    </p:extLst>
  </p:cSld>
  <p:clrMapOvr>
    <a:masterClrMapping/>
  </p:clrMapOvr>
  <p:transition spd="slow">
    <p:wipe/>
  </p:transition>
  <p:timing/>
</p:sld>
</file>

<file path=ppt/slides/slide248.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219076"/>
            <a:ext cx="9448800" cy="731837"/>
          </a:xfrm>
        </p:spPr>
        <p:txBody>
          <a:bodyPr>
            <a:noAutofit/>
          </a:bodyPr>
          <a:lstStyle/>
          <a:p>
            <a:pPr rtl="0"/>
            <a:r>
              <a:rPr lang="en-US" altLang="zh-TW" sz="3400" smtClean="0"/>
              <a:t>9.1MAC</a:t>
            </a:r>
            <a:r>
              <a:rPr lang="zh-TW" altLang="en-US" sz="3400" smtClean="0"/>
              <a:t>和</a:t>
            </a:r>
            <a:r>
              <a:rPr lang="en-US" altLang="zh-TW" sz="3400" smtClean="0"/>
              <a:t>IP-</a:t>
            </a:r>
            <a:r>
              <a:rPr lang="zh-TW" altLang="en-US" sz="3400" smtClean="0"/>
              <a:t>相同</a:t>
            </a:r>
            <a:r>
              <a:rPr lang="zh-TW" altLang="en-US" sz="3400"/>
              <a:t>網路上的 </a:t>
            </a:r>
            <a:r>
              <a:rPr lang="en-US" altLang="zh-TW" sz="3400"/>
              <a:t>MAC </a:t>
            </a:r>
            <a:r>
              <a:rPr lang="zh-TW" altLang="en-US" sz="3400"/>
              <a:t>和 </a:t>
            </a:r>
            <a:r>
              <a:rPr lang="en-US" altLang="zh-TW" sz="3400"/>
              <a:t>IP</a:t>
            </a:r>
            <a:r>
              <a:rPr lang="zh-TW" altLang="en-US" sz="3400"/>
              <a:t>目的地</a:t>
            </a:r>
          </a:p>
        </p:txBody>
      </p:sp>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179110" y="1589088"/>
            <a:ext cx="8532920" cy="2341300"/>
          </a:xfrm>
        </p:spPr>
        <p:txBody>
          <a:bodyPr/>
          <a:lstStyle/>
          <a:p>
            <a:pPr marL="0" indent="0" algn="l"/>
            <a:r>
              <a:rPr lang="zh-TW" altLang="en-US">
                <a:solidFill>
                  <a:srgbClr val="000000"/>
                </a:solidFill>
              </a:rPr>
              <a:t>乙太網路區域網路上的裝置有</a:t>
            </a:r>
            <a:r>
              <a:rPr lang="zh-TW" altLang="en-US"/>
              <a:t> </a:t>
            </a:r>
            <a:r>
              <a:rPr lang="zh-TW" altLang="en-US">
                <a:solidFill>
                  <a:srgbClr val="000000"/>
                </a:solidFill>
              </a:rPr>
              <a:t>兩個主要位址：</a:t>
            </a:r>
          </a:p>
          <a:p>
            <a:pPr marL="415975" lvl="1" indent="-342892">
              <a:buFont typeface="Arial" panose="020b0604020202020204" pitchFamily="34" charset="0"/>
              <a:buChar char="•"/>
            </a:pPr>
            <a:r>
              <a:rPr lang="zh-TW" altLang="en-US" sz="2000" b="1">
                <a:solidFill>
                  <a:srgbClr val="000000"/>
                </a:solidFill>
              </a:rPr>
              <a:t>第 </a:t>
            </a:r>
            <a:r>
              <a:rPr lang="en-US" altLang="zh-TW" sz="2000" b="1">
                <a:solidFill>
                  <a:srgbClr val="000000"/>
                </a:solidFill>
              </a:rPr>
              <a:t>2 </a:t>
            </a:r>
            <a:r>
              <a:rPr lang="zh-TW" altLang="en-US" sz="2000" b="1">
                <a:solidFill>
                  <a:srgbClr val="000000"/>
                </a:solidFill>
              </a:rPr>
              <a:t>層實體位址 </a:t>
            </a:r>
            <a:r>
              <a:rPr lang="en-US" altLang="zh-TW" sz="2000" b="1">
                <a:solidFill>
                  <a:srgbClr val="000000"/>
                </a:solidFill>
              </a:rPr>
              <a:t>(MAC </a:t>
            </a:r>
            <a:r>
              <a:rPr lang="zh-TW" altLang="en-US" sz="2000" b="1">
                <a:solidFill>
                  <a:srgbClr val="000000"/>
                </a:solidFill>
              </a:rPr>
              <a:t>位址</a:t>
            </a:r>
            <a:r>
              <a:rPr lang="en-US" altLang="zh-TW" sz="2000" b="1">
                <a:solidFill>
                  <a:srgbClr val="000000"/>
                </a:solidFill>
              </a:rPr>
              <a:t>)</a:t>
            </a:r>
            <a:r>
              <a:rPr lang="zh-TW" altLang="en-US" sz="2000">
                <a:solidFill>
                  <a:srgbClr val="000000"/>
                </a:solidFill>
              </a:rPr>
              <a:t>  </a:t>
            </a:r>
            <a:r>
              <a:rPr lang="en-US" altLang="zh-TW" sz="2000">
                <a:solidFill>
                  <a:srgbClr val="000000"/>
                </a:solidFill>
              </a:rPr>
              <a:t>— </a:t>
            </a:r>
            <a:r>
              <a:rPr lang="zh-TW" altLang="en-US" sz="2000">
                <a:solidFill>
                  <a:srgbClr val="000000"/>
                </a:solidFill>
              </a:rPr>
              <a:t>用於相同乙太網路上的 </a:t>
            </a:r>
            <a:r>
              <a:rPr lang="en-US" altLang="zh-TW" sz="2000">
                <a:solidFill>
                  <a:srgbClr val="000000"/>
                </a:solidFill>
              </a:rPr>
              <a:t>NIC </a:t>
            </a:r>
            <a:r>
              <a:rPr lang="zh-TW" altLang="en-US" sz="2000">
                <a:solidFill>
                  <a:srgbClr val="000000"/>
                </a:solidFill>
              </a:rPr>
              <a:t>與 </a:t>
            </a:r>
            <a:r>
              <a:rPr lang="en-US" altLang="zh-TW" sz="2000">
                <a:solidFill>
                  <a:srgbClr val="000000"/>
                </a:solidFill>
              </a:rPr>
              <a:t>NIC </a:t>
            </a:r>
            <a:r>
              <a:rPr lang="zh-TW" altLang="en-US" sz="2000">
                <a:solidFill>
                  <a:srgbClr val="000000"/>
                </a:solidFill>
              </a:rPr>
              <a:t>通訊。 </a:t>
            </a:r>
          </a:p>
          <a:p>
            <a:pPr marL="415975" lvl="1" indent="-342892">
              <a:buFont typeface="Arial" panose="020b0604020202020204" pitchFamily="34" charset="0"/>
              <a:buChar char="•"/>
            </a:pPr>
            <a:r>
              <a:rPr lang="zh-TW" altLang="en-US" sz="2000" b="1">
                <a:solidFill>
                  <a:srgbClr val="000000"/>
                </a:solidFill>
              </a:rPr>
              <a:t>第 </a:t>
            </a:r>
            <a:r>
              <a:rPr lang="en-US" altLang="zh-TW" sz="2000" b="1">
                <a:solidFill>
                  <a:srgbClr val="000000"/>
                </a:solidFill>
              </a:rPr>
              <a:t>3 </a:t>
            </a:r>
            <a:r>
              <a:rPr lang="zh-TW" altLang="en-US" sz="2000" b="1">
                <a:solidFill>
                  <a:srgbClr val="000000"/>
                </a:solidFill>
              </a:rPr>
              <a:t>層邏輯位址 </a:t>
            </a:r>
            <a:r>
              <a:rPr lang="en-US" altLang="zh-TW" sz="2000" b="1">
                <a:solidFill>
                  <a:srgbClr val="000000"/>
                </a:solidFill>
              </a:rPr>
              <a:t>(IP </a:t>
            </a:r>
            <a:r>
              <a:rPr lang="zh-TW" altLang="en-US" sz="2000" b="1">
                <a:solidFill>
                  <a:srgbClr val="000000"/>
                </a:solidFill>
              </a:rPr>
              <a:t>位址</a:t>
            </a:r>
            <a:r>
              <a:rPr lang="en-US" altLang="zh-TW" sz="2000" b="1">
                <a:solidFill>
                  <a:srgbClr val="000000"/>
                </a:solidFill>
              </a:rPr>
              <a:t>)</a:t>
            </a:r>
            <a:r>
              <a:rPr lang="zh-TW" altLang="en-US" sz="2000">
                <a:solidFill>
                  <a:srgbClr val="000000"/>
                </a:solidFill>
              </a:rPr>
              <a:t> </a:t>
            </a:r>
            <a:r>
              <a:rPr lang="en-US" altLang="zh-TW" sz="2000">
                <a:solidFill>
                  <a:srgbClr val="000000"/>
                </a:solidFill>
              </a:rPr>
              <a:t>— </a:t>
            </a:r>
            <a:r>
              <a:rPr lang="zh-TW" altLang="en-US" sz="2000">
                <a:solidFill>
                  <a:srgbClr val="000000"/>
                </a:solidFill>
              </a:rPr>
              <a:t>用於將封包從來源裝置傳送至目標裝置。 </a:t>
            </a:r>
            <a:r>
              <a:rPr lang="zh-TW" altLang="en-US" sz="2000" b="1">
                <a:solidFill>
                  <a:srgbClr val="000000"/>
                </a:solidFill>
              </a:rPr>
              <a:t> </a:t>
            </a:r>
          </a:p>
          <a:p>
            <a:pPr marL="73083" lvl="1" indent="0">
              <a:buNone/>
            </a:pPr>
            <a:r>
              <a:rPr lang="zh-TW" altLang="en-US" sz="2000">
                <a:solidFill>
                  <a:srgbClr val="000000"/>
                </a:solidFill>
              </a:rPr>
              <a:t>第 </a:t>
            </a:r>
            <a:r>
              <a:rPr lang="en-US" altLang="zh-TW" sz="2000">
                <a:solidFill>
                  <a:srgbClr val="000000"/>
                </a:solidFill>
              </a:rPr>
              <a:t>2 </a:t>
            </a:r>
            <a:r>
              <a:rPr lang="zh-TW" altLang="en-US" sz="2000">
                <a:solidFill>
                  <a:srgbClr val="000000"/>
                </a:solidFill>
              </a:rPr>
              <a:t>層位址是用來將訊框從一個 </a:t>
            </a:r>
            <a:r>
              <a:rPr lang="en-US" altLang="zh-TW" sz="2000">
                <a:solidFill>
                  <a:srgbClr val="000000"/>
                </a:solidFill>
              </a:rPr>
              <a:t>NIC </a:t>
            </a:r>
            <a:r>
              <a:rPr lang="zh-TW" altLang="en-US" sz="2000">
                <a:solidFill>
                  <a:srgbClr val="000000"/>
                </a:solidFill>
              </a:rPr>
              <a:t>傳送到相同網路上的另一個 </a:t>
            </a:r>
            <a:r>
              <a:rPr lang="en-US" altLang="zh-TW" sz="2000">
                <a:solidFill>
                  <a:srgbClr val="000000"/>
                </a:solidFill>
              </a:rPr>
              <a:t>NIC</a:t>
            </a:r>
            <a:r>
              <a:rPr lang="zh-TW" altLang="en-US" sz="2000">
                <a:solidFill>
                  <a:srgbClr val="000000"/>
                </a:solidFill>
              </a:rPr>
              <a:t>。如果目的 </a:t>
            </a:r>
            <a:r>
              <a:rPr lang="en-US" altLang="zh-TW" sz="2000">
                <a:solidFill>
                  <a:srgbClr val="000000"/>
                </a:solidFill>
              </a:rPr>
              <a:t>IP </a:t>
            </a:r>
            <a:r>
              <a:rPr lang="zh-TW" altLang="en-US" sz="2000">
                <a:solidFill>
                  <a:srgbClr val="000000"/>
                </a:solidFill>
              </a:rPr>
              <a:t>位址位於同一個網路上，目的 </a:t>
            </a:r>
            <a:r>
              <a:rPr lang="en-US" altLang="zh-TW" sz="2000">
                <a:solidFill>
                  <a:srgbClr val="000000"/>
                </a:solidFill>
              </a:rPr>
              <a:t>MAC </a:t>
            </a:r>
            <a:r>
              <a:rPr lang="zh-TW" altLang="en-US" sz="2000">
                <a:solidFill>
                  <a:srgbClr val="000000"/>
                </a:solidFill>
              </a:rPr>
              <a:t>位址就是目的地裝置的位址。</a:t>
            </a:r>
          </a:p>
        </p:txBody>
      </p:sp>
      <p:pic>
        <p:nvPicPr>
          <p:cNvPr id="2" name="Picture 1">
            <a:extLst>
              <a:ext uri="{FF2B5EF4-FFF2-40B4-BE49-F238E27FC236}">
                <a16:creationId xmlns:a16="http://schemas.microsoft.com/office/drawing/2014/main" id="{DB3295B7-4667-438E-A1A4-0A077F091E61}"/>
              </a:ext>
            </a:extLst>
          </p:cNvPr>
          <p:cNvPicPr>
            <a:picLocks noChangeAspect="1"/>
          </p:cNvPicPr>
          <p:nvPr/>
        </p:nvPicPr>
        <p:blipFill>
          <a:blip r:embed="rId3"/>
          <a:stretch>
            <a:fillRect/>
          </a:stretch>
        </p:blipFill>
        <p:spPr>
          <a:xfrm>
            <a:off x="2395728" y="4014981"/>
            <a:ext cx="4352544" cy="1724593"/>
          </a:xfrm>
          <a:prstGeom prst="rect">
            <a:avLst/>
          </a:prstGeom>
        </p:spPr>
      </p:pic>
      <p:sp>
        <p:nvSpPr>
          <p:cNvPr id="5" name="投影片編號版面配置區 4"/>
          <p:cNvSpPr>
            <a:spLocks noGrp="1"/>
          </p:cNvSpPr>
          <p:nvPr>
            <p:ph type="sldNum" sz="quarter" idx="12"/>
          </p:nvPr>
        </p:nvSpPr>
        <p:spPr/>
        <p:txBody>
          <a:bodyPr/>
          <a:lstStyle/>
          <a:p>
            <a:fld id="{4FAB73BC-B049-4115-A692-8D63A059BFB8}" type="slidenum">
              <a:rPr lang="en-US" smtClean="0"/>
              <a:t>248</a:t>
            </a:fld>
            <a:endParaRPr lang="en-US"/>
          </a:p>
        </p:txBody>
      </p:sp>
    </p:spTree>
    <p:extLst>
      <p:ext uri="{BB962C8B-B14F-4D97-AF65-F5344CB8AC3E}">
        <p14:creationId xmlns:p14="http://schemas.microsoft.com/office/powerpoint/2010/main" val="147219811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249.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p:spPr>
        <p:txBody>
          <a:bodyPr>
            <a:noAutofit/>
          </a:bodyPr>
          <a:lstStyle/>
          <a:p>
            <a:r>
              <a:rPr lang="en-US" altLang="zh-TW" sz="3200"/>
              <a:t>9.1MAC</a:t>
            </a:r>
            <a:r>
              <a:rPr lang="zh-TW" altLang="en-US" sz="3200"/>
              <a:t>和</a:t>
            </a:r>
            <a:r>
              <a:rPr lang="en-US" altLang="zh-TW" sz="3200"/>
              <a:t>IP-</a:t>
            </a:r>
            <a:r>
              <a:rPr lang="zh-TW" altLang="en-US" sz="3200" smtClean="0"/>
              <a:t>遠端</a:t>
            </a:r>
            <a:r>
              <a:rPr lang="zh-TW" altLang="en-US" sz="3200"/>
              <a:t>網路上的 </a:t>
            </a:r>
            <a:r>
              <a:rPr lang="en-US" altLang="zh-TW" sz="3200"/>
              <a:t>MAC </a:t>
            </a:r>
            <a:r>
              <a:rPr lang="zh-TW" altLang="en-US" sz="3200"/>
              <a:t>和 </a:t>
            </a:r>
            <a:r>
              <a:rPr lang="en-US" altLang="zh-TW" sz="3200"/>
              <a:t>IP</a:t>
            </a:r>
            <a:r>
              <a:rPr lang="zh-TW" altLang="en-US" sz="3200"/>
              <a:t>目的地</a:t>
            </a:r>
          </a:p>
        </p:txBody>
      </p:sp>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179110" y="1589088"/>
            <a:ext cx="8448078" cy="1589524"/>
          </a:xfrm>
        </p:spPr>
        <p:txBody>
          <a:bodyPr/>
          <a:lstStyle/>
          <a:p>
            <a:pPr marL="0" indent="0" algn="l"/>
            <a:r>
              <a:rPr lang="zh-TW" altLang="en-US">
                <a:solidFill>
                  <a:srgbClr val="000000"/>
                </a:solidFill>
              </a:rPr>
              <a:t>當目標 </a:t>
            </a:r>
            <a:r>
              <a:rPr lang="en-US" altLang="zh-TW">
                <a:solidFill>
                  <a:srgbClr val="000000"/>
                </a:solidFill>
              </a:rPr>
              <a:t>IP </a:t>
            </a:r>
            <a:r>
              <a:rPr lang="zh-TW" altLang="en-US">
                <a:solidFill>
                  <a:srgbClr val="000000"/>
                </a:solidFill>
              </a:rPr>
              <a:t>位址位於遠端網路上時，目標 </a:t>
            </a:r>
            <a:r>
              <a:rPr lang="en-US" altLang="zh-TW">
                <a:solidFill>
                  <a:srgbClr val="000000"/>
                </a:solidFill>
              </a:rPr>
              <a:t>MAC </a:t>
            </a:r>
            <a:r>
              <a:rPr lang="zh-TW" altLang="en-US">
                <a:solidFill>
                  <a:srgbClr val="000000"/>
                </a:solidFill>
              </a:rPr>
              <a:t>位址就是預設閘道的位址。</a:t>
            </a:r>
          </a:p>
          <a:p>
            <a:pPr marL="415975" lvl="1" indent="-342892">
              <a:buFont typeface="Arial" panose="020b0604020202020204" pitchFamily="34" charset="0"/>
              <a:buChar char="•"/>
            </a:pPr>
            <a:r>
              <a:rPr lang="en-US" altLang="zh-TW" sz="2000">
                <a:solidFill>
                  <a:srgbClr val="000000"/>
                </a:solidFill>
              </a:rPr>
              <a:t>ARP </a:t>
            </a:r>
            <a:r>
              <a:rPr lang="zh-TW" altLang="en-US" sz="2000">
                <a:solidFill>
                  <a:srgbClr val="000000"/>
                </a:solidFill>
              </a:rPr>
              <a:t>用於由 </a:t>
            </a:r>
            <a:r>
              <a:rPr lang="en-US" altLang="zh-TW" sz="2000">
                <a:solidFill>
                  <a:srgbClr val="000000"/>
                </a:solidFill>
              </a:rPr>
              <a:t>IPv4 </a:t>
            </a:r>
            <a:r>
              <a:rPr lang="zh-TW" altLang="en-US" sz="2000">
                <a:solidFill>
                  <a:srgbClr val="000000"/>
                </a:solidFill>
              </a:rPr>
              <a:t>的設備的 </a:t>
            </a:r>
            <a:r>
              <a:rPr lang="en-US" altLang="zh-TW" sz="2000">
                <a:solidFill>
                  <a:srgbClr val="000000"/>
                </a:solidFill>
              </a:rPr>
              <a:t>IPv4 </a:t>
            </a:r>
            <a:r>
              <a:rPr lang="zh-TW" altLang="en-US" sz="2000">
                <a:solidFill>
                  <a:srgbClr val="000000"/>
                </a:solidFill>
              </a:rPr>
              <a:t>位址與設備 </a:t>
            </a:r>
            <a:r>
              <a:rPr lang="en-US" altLang="zh-TW" sz="2000">
                <a:solidFill>
                  <a:srgbClr val="000000"/>
                </a:solidFill>
              </a:rPr>
              <a:t>NIC </a:t>
            </a:r>
            <a:r>
              <a:rPr lang="zh-TW" altLang="en-US" sz="2000">
                <a:solidFill>
                  <a:srgbClr val="000000"/>
                </a:solidFill>
              </a:rPr>
              <a:t>的 </a:t>
            </a:r>
            <a:r>
              <a:rPr lang="en-US" altLang="zh-TW" sz="2000">
                <a:solidFill>
                  <a:srgbClr val="000000"/>
                </a:solidFill>
              </a:rPr>
              <a:t>MAC </a:t>
            </a:r>
            <a:r>
              <a:rPr lang="zh-TW" altLang="en-US" sz="2000">
                <a:solidFill>
                  <a:srgbClr val="000000"/>
                </a:solidFill>
              </a:rPr>
              <a:t>位址相關聯。</a:t>
            </a:r>
          </a:p>
          <a:p>
            <a:pPr marL="415975" lvl="1" indent="-342892">
              <a:buFont typeface="Arial" panose="020b0604020202020204" pitchFamily="34" charset="0"/>
              <a:buChar char="•"/>
            </a:pPr>
            <a:r>
              <a:rPr lang="zh-TW" altLang="en-US" sz="2000">
                <a:solidFill>
                  <a:srgbClr val="000000"/>
                </a:solidFill>
              </a:rPr>
              <a:t>由 </a:t>
            </a:r>
            <a:r>
              <a:rPr lang="en-US" altLang="zh-TW" sz="2000">
                <a:solidFill>
                  <a:srgbClr val="000000"/>
                </a:solidFill>
              </a:rPr>
              <a:t>IPv6 </a:t>
            </a:r>
            <a:r>
              <a:rPr lang="zh-TW" altLang="en-US" sz="2000">
                <a:solidFill>
                  <a:srgbClr val="000000"/>
                </a:solidFill>
              </a:rPr>
              <a:t>使用 </a:t>
            </a:r>
            <a:r>
              <a:rPr lang="en-US" altLang="zh-TW" sz="2000">
                <a:solidFill>
                  <a:srgbClr val="000000"/>
                </a:solidFill>
              </a:rPr>
              <a:t>ICMPv6 </a:t>
            </a:r>
            <a:r>
              <a:rPr lang="zh-TW" altLang="en-US" sz="2000">
                <a:solidFill>
                  <a:srgbClr val="000000"/>
                </a:solidFill>
              </a:rPr>
              <a:t>的設備的 </a:t>
            </a:r>
            <a:r>
              <a:rPr lang="en-US" altLang="zh-TW" sz="2000">
                <a:solidFill>
                  <a:srgbClr val="000000"/>
                </a:solidFill>
              </a:rPr>
              <a:t>IPv6 </a:t>
            </a:r>
            <a:r>
              <a:rPr lang="zh-TW" altLang="en-US" sz="2000">
                <a:solidFill>
                  <a:srgbClr val="000000"/>
                </a:solidFill>
              </a:rPr>
              <a:t>位址與設備的 </a:t>
            </a:r>
            <a:r>
              <a:rPr lang="en-US" altLang="zh-TW" sz="2000">
                <a:solidFill>
                  <a:srgbClr val="000000"/>
                </a:solidFill>
              </a:rPr>
              <a:t>NIC </a:t>
            </a:r>
            <a:r>
              <a:rPr lang="zh-TW" altLang="en-US" sz="2000">
                <a:solidFill>
                  <a:srgbClr val="000000"/>
                </a:solidFill>
              </a:rPr>
              <a:t>的 </a:t>
            </a:r>
            <a:r>
              <a:rPr lang="en-US" altLang="zh-TW" sz="2000">
                <a:solidFill>
                  <a:srgbClr val="000000"/>
                </a:solidFill>
              </a:rPr>
              <a:t>MAC </a:t>
            </a:r>
            <a:r>
              <a:rPr lang="zh-TW" altLang="en-US" sz="2000">
                <a:solidFill>
                  <a:srgbClr val="000000"/>
                </a:solidFill>
              </a:rPr>
              <a:t>位址相關聯。</a:t>
            </a:r>
          </a:p>
        </p:txBody>
      </p:sp>
      <p:pic>
        <p:nvPicPr>
          <p:cNvPr id="5" name="Picture 4">
            <a:extLst>
              <a:ext uri="{FF2B5EF4-FFF2-40B4-BE49-F238E27FC236}">
                <a16:creationId xmlns:a16="http://schemas.microsoft.com/office/drawing/2014/main" id="{650449E9-3366-4B53-A2F7-3D40251C3E6B}"/>
              </a:ext>
            </a:extLst>
          </p:cNvPr>
          <p:cNvPicPr>
            <a:picLocks noChangeAspect="1"/>
          </p:cNvPicPr>
          <p:nvPr/>
        </p:nvPicPr>
        <p:blipFill>
          <a:blip r:embed="rId3"/>
          <a:stretch>
            <a:fillRect/>
          </a:stretch>
        </p:blipFill>
        <p:spPr>
          <a:xfrm>
            <a:off x="1100549" y="3178611"/>
            <a:ext cx="6481000" cy="2471230"/>
          </a:xfrm>
          <a:prstGeom prst="rect">
            <a:avLst/>
          </a:prstGeom>
        </p:spPr>
      </p:pic>
      <p:sp>
        <p:nvSpPr>
          <p:cNvPr id="2" name="投影片編號版面配置區 1"/>
          <p:cNvSpPr>
            <a:spLocks noGrp="1"/>
          </p:cNvSpPr>
          <p:nvPr>
            <p:ph type="sldNum" sz="quarter" idx="12"/>
          </p:nvPr>
        </p:nvSpPr>
        <p:spPr/>
        <p:txBody>
          <a:bodyPr/>
          <a:lstStyle/>
          <a:p>
            <a:fld id="{4FAB73BC-B049-4115-A692-8D63A059BFB8}" type="slidenum">
              <a:rPr lang="en-US" smtClean="0"/>
              <a:t>249</a:t>
            </a:fld>
            <a:endParaRPr lang="en-US"/>
          </a:p>
        </p:txBody>
      </p:sp>
    </p:spTree>
    <p:extLst>
      <p:ext uri="{BB962C8B-B14F-4D97-AF65-F5344CB8AC3E}">
        <p14:creationId xmlns:p14="http://schemas.microsoft.com/office/powerpoint/2010/main" val="358684337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25.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3314" name="Title 1"/>
          <p:cNvSpPr>
            <a:spLocks noGrp="1"/>
          </p:cNvSpPr>
          <p:nvPr>
            <p:ph type="title"/>
          </p:nvPr>
        </p:nvSpPr>
        <p:spPr>
          <a:xfrm>
            <a:off x="87549" y="898643"/>
            <a:ext cx="9144000" cy="757551"/>
          </a:xfrm>
        </p:spPr>
        <p:txBody>
          <a:bodyPr>
            <a:normAutofit/>
          </a:bodyPr>
          <a:lstStyle/>
          <a:p>
            <a:r>
              <a:rPr lang="en-US" altLang="zh-TW" sz="3000" smtClean="0"/>
              <a:t>1.6</a:t>
            </a:r>
            <a:r>
              <a:rPr lang="zh-TW" altLang="en-US" sz="3000" smtClean="0"/>
              <a:t>可靠</a:t>
            </a:r>
            <a:r>
              <a:rPr lang="zh-TW" altLang="en-US" sz="3000"/>
              <a:t>的網路</a:t>
            </a:r>
            <a:r>
              <a:rPr lang="en-US" altLang="zh-TW" sz="3000"/>
              <a:t>-</a:t>
            </a:r>
            <a:r>
              <a:rPr lang="zh-TW" altLang="en-US" sz="3000"/>
              <a:t>可擴展的網絡</a:t>
            </a:r>
          </a:p>
        </p:txBody>
      </p:sp>
      <p:sp>
        <p:nvSpPr>
          <p:cNvPr id="13315" name="Content Placeholder 2"/>
          <p:cNvSpPr>
            <a:spLocks noGrp="1"/>
          </p:cNvSpPr>
          <p:nvPr>
            <p:ph idx="1"/>
          </p:nvPr>
        </p:nvSpPr>
        <p:spPr>
          <a:xfrm>
            <a:off x="5432086" y="1641285"/>
            <a:ext cx="3529770" cy="3384643"/>
          </a:xfrm>
        </p:spPr>
        <p:txBody>
          <a:bodyPr>
            <a:normAutofit fontScale="92500" lnSpcReduction="10000"/>
          </a:bodyPr>
          <a:lstStyle/>
          <a:p>
            <a:endParaRPr lang="en-CA" altLang="en-US" sz="1800"/>
          </a:p>
          <a:p>
            <a:pPr marL="0" indent="0">
              <a:buNone/>
            </a:pPr>
            <a:r>
              <a:rPr lang="zh-TW" altLang="en-US" sz="2600"/>
              <a:t>可擴展的網絡可以快速輕鬆地擴展以支持新用戶和應用程序，而不會影響現有用戶的服務性能。</a:t>
            </a:r>
            <a:endParaRPr lang="en-US" altLang="zh-TW" sz="2600"/>
          </a:p>
          <a:p>
            <a:pPr marL="0" indent="0">
              <a:buNone/>
            </a:pPr>
            <a:r>
              <a:rPr lang="zh-TW" altLang="en-US" sz="2600"/>
              <a:t>網路設計師遵循公認的標準和協議，以使網路可擴展。</a:t>
            </a:r>
          </a:p>
          <a:p>
            <a:endParaRPr lang="en-CA" altLang="en-US"/>
          </a:p>
        </p:txBody>
      </p:sp>
      <p:pic>
        <p:nvPicPr>
          <p:cNvPr id="3" name="Picture 2"/>
          <p:cNvPicPr>
            <a:picLocks noChangeAspect="1"/>
          </p:cNvPicPr>
          <p:nvPr/>
        </p:nvPicPr>
        <p:blipFill>
          <a:blip r:embed="rId3"/>
          <a:stretch>
            <a:fillRect/>
          </a:stretch>
        </p:blipFill>
        <p:spPr>
          <a:xfrm>
            <a:off x="87551" y="1841407"/>
            <a:ext cx="5234470" cy="3639798"/>
          </a:xfrm>
          <a:prstGeom prst="rect">
            <a:avLst/>
          </a:prstGeom>
        </p:spPr>
      </p:pic>
      <p:sp>
        <p:nvSpPr>
          <p:cNvPr id="2" name="投影片編號版面配置區 1"/>
          <p:cNvSpPr>
            <a:spLocks noGrp="1"/>
          </p:cNvSpPr>
          <p:nvPr>
            <p:ph type="sldNum" sz="quarter" idx="4"/>
          </p:nvPr>
        </p:nvSpPr>
        <p:spPr/>
        <p:txBody>
          <a:bodyPr/>
          <a:lstStyle/>
          <a:p>
            <a:pPr defTabSz="385754">
              <a:defRPr/>
            </a:pPr>
            <a:fld id="{2F5CCB13-0A32-4557-88E9-079F0C330695}" type="slidenum">
              <a:rPr lang="en-US" kern="0" smtClean="0">
                <a:solidFill>
                  <a:srgbClr val="595959"/>
                </a:solidFill>
              </a:rPr>
              <a:pPr defTabSz="385754">
                <a:defRPr/>
              </a:pPr>
              <a:t>25</a:t>
            </a:fld>
            <a:endParaRPr lang="en-US" kern="0">
              <a:solidFill>
                <a:srgbClr val="595959"/>
              </a:solidFill>
            </a:endParaRPr>
          </a:p>
        </p:txBody>
      </p:sp>
    </p:spTree>
    <p:extLst>
      <p:ext uri="{BB962C8B-B14F-4D97-AF65-F5344CB8AC3E}">
        <p14:creationId xmlns:p14="http://schemas.microsoft.com/office/powerpoint/2010/main" val="1446647641"/>
      </p:ext>
    </p:extLst>
  </p:cSld>
  <p:clrMapOvr>
    <a:masterClrMapping/>
  </p:clrMapOvr>
  <p:transition spd="slow">
    <p:wipe/>
  </p:transition>
  <p:timing/>
</p:sld>
</file>

<file path=ppt/slides/slide250.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p:spPr>
        <p:txBody>
          <a:bodyPr>
            <a:normAutofit/>
          </a:bodyPr>
          <a:lstStyle/>
          <a:p>
            <a:pPr rtl="0"/>
            <a:r>
              <a:rPr lang="en-US" altLang="zh-TW" sz="3600" smtClean="0"/>
              <a:t>9.2ARP-ARP </a:t>
            </a:r>
            <a:r>
              <a:rPr lang="zh-TW" altLang="en-US" sz="3600"/>
              <a:t>概述</a:t>
            </a:r>
          </a:p>
        </p:txBody>
      </p:sp>
      <p:sp>
        <p:nvSpPr>
          <p:cNvPr id="7" name="Content Placeholder 3">
            <a:extLst>
              <a:ext uri="{FF2B5EF4-FFF2-40B4-BE49-F238E27FC236}">
                <a16:creationId xmlns:a16="http://schemas.microsoft.com/office/drawing/2014/main" id="{828B5E9F-9DE2-44EC-A706-1764B8070531}"/>
              </a:ext>
            </a:extLst>
          </p:cNvPr>
          <p:cNvSpPr>
            <a:spLocks noGrp="1"/>
          </p:cNvSpPr>
          <p:nvPr>
            <p:ph idx="1"/>
          </p:nvPr>
        </p:nvSpPr>
        <p:spPr>
          <a:xfrm>
            <a:off x="474662" y="1701312"/>
            <a:ext cx="4187253" cy="3039781"/>
          </a:xfrm>
        </p:spPr>
        <p:txBody>
          <a:bodyPr/>
          <a:lstStyle/>
          <a:p>
            <a:pPr marL="0" indent="0" algn="l"/>
            <a:r>
              <a:rPr lang="zh-TW" altLang="en-US">
                <a:solidFill>
                  <a:srgbClr val="000000"/>
                </a:solidFill>
              </a:rPr>
              <a:t>設備知道其</a:t>
            </a:r>
            <a:r>
              <a:rPr lang="en-US" altLang="zh-TW">
                <a:solidFill>
                  <a:srgbClr val="000000"/>
                </a:solidFill>
              </a:rPr>
              <a:t>IPv4</a:t>
            </a:r>
            <a:r>
              <a:rPr lang="zh-TW" altLang="en-US">
                <a:solidFill>
                  <a:srgbClr val="000000"/>
                </a:solidFill>
              </a:rPr>
              <a:t>位址後，便使用</a:t>
            </a:r>
            <a:r>
              <a:rPr lang="en-US" altLang="zh-TW">
                <a:solidFill>
                  <a:srgbClr val="000000"/>
                </a:solidFill>
              </a:rPr>
              <a:t>ARP</a:t>
            </a:r>
            <a:r>
              <a:rPr lang="zh-TW" altLang="en-US">
                <a:solidFill>
                  <a:srgbClr val="000000"/>
                </a:solidFill>
              </a:rPr>
              <a:t>來確定本地設備的目的</a:t>
            </a:r>
            <a:r>
              <a:rPr lang="en-US" altLang="zh-TW">
                <a:solidFill>
                  <a:srgbClr val="000000"/>
                </a:solidFill>
              </a:rPr>
              <a:t>MAC</a:t>
            </a:r>
            <a:r>
              <a:rPr lang="zh-TW" altLang="en-US">
                <a:solidFill>
                  <a:srgbClr val="000000"/>
                </a:solidFill>
              </a:rPr>
              <a:t>位址。</a:t>
            </a:r>
          </a:p>
          <a:p>
            <a:pPr marL="0" indent="0" algn="l"/>
            <a:endParaRPr lang="en-US">
              <a:solidFill>
                <a:srgbClr val="000000"/>
              </a:solidFill>
            </a:endParaRPr>
          </a:p>
          <a:p>
            <a:pPr marL="0" indent="0" algn="l"/>
            <a:r>
              <a:rPr lang="en-US" altLang="zh-TW">
                <a:solidFill>
                  <a:srgbClr val="000000"/>
                </a:solidFill>
              </a:rPr>
              <a:t>ARP </a:t>
            </a:r>
            <a:r>
              <a:rPr lang="zh-TW" altLang="en-US">
                <a:solidFill>
                  <a:srgbClr val="000000"/>
                </a:solidFill>
              </a:rPr>
              <a:t>提供兩個基本功能：</a:t>
            </a:r>
          </a:p>
          <a:p>
            <a:pPr marL="415975" lvl="1" indent="-342892">
              <a:buFont typeface="Arial" panose="020b0604020202020204" pitchFamily="34" charset="0"/>
              <a:buChar char="•"/>
            </a:pPr>
            <a:r>
              <a:rPr lang="zh-TW" altLang="en-US" sz="2000">
                <a:solidFill>
                  <a:srgbClr val="000000"/>
                </a:solidFill>
              </a:rPr>
              <a:t>將 </a:t>
            </a:r>
            <a:r>
              <a:rPr lang="en-US" altLang="zh-TW" sz="2000">
                <a:solidFill>
                  <a:srgbClr val="000000"/>
                </a:solidFill>
              </a:rPr>
              <a:t>IPv4 </a:t>
            </a:r>
            <a:r>
              <a:rPr lang="zh-TW" altLang="en-US" sz="2000">
                <a:solidFill>
                  <a:srgbClr val="000000"/>
                </a:solidFill>
              </a:rPr>
              <a:t>位址解析為 </a:t>
            </a:r>
            <a:r>
              <a:rPr lang="en-US" altLang="zh-TW" sz="2000">
                <a:solidFill>
                  <a:srgbClr val="000000"/>
                </a:solidFill>
              </a:rPr>
              <a:t>MAC </a:t>
            </a:r>
            <a:r>
              <a:rPr lang="zh-TW" altLang="en-US" sz="2000">
                <a:solidFill>
                  <a:srgbClr val="000000"/>
                </a:solidFill>
              </a:rPr>
              <a:t>位址</a:t>
            </a:r>
          </a:p>
          <a:p>
            <a:pPr marL="415975" lvl="1" indent="-342892">
              <a:buFont typeface="Arial" panose="020b0604020202020204" pitchFamily="34" charset="0"/>
              <a:buChar char="•"/>
            </a:pPr>
            <a:r>
              <a:rPr lang="zh-TW" altLang="en-US" sz="2000">
                <a:solidFill>
                  <a:srgbClr val="000000"/>
                </a:solidFill>
              </a:rPr>
              <a:t>維護 </a:t>
            </a:r>
            <a:r>
              <a:rPr lang="en-US" altLang="zh-TW" sz="2000">
                <a:solidFill>
                  <a:srgbClr val="000000"/>
                </a:solidFill>
              </a:rPr>
              <a:t>IPv4 </a:t>
            </a:r>
            <a:r>
              <a:rPr lang="zh-TW" altLang="en-US" sz="2000">
                <a:solidFill>
                  <a:srgbClr val="000000"/>
                </a:solidFill>
              </a:rPr>
              <a:t>到 </a:t>
            </a:r>
            <a:r>
              <a:rPr lang="en-US" altLang="zh-TW" sz="2000">
                <a:solidFill>
                  <a:srgbClr val="000000"/>
                </a:solidFill>
              </a:rPr>
              <a:t>MAC </a:t>
            </a:r>
            <a:r>
              <a:rPr lang="zh-TW" altLang="en-US" sz="2000">
                <a:solidFill>
                  <a:srgbClr val="000000"/>
                </a:solidFill>
              </a:rPr>
              <a:t>位址映射的 </a:t>
            </a:r>
            <a:r>
              <a:rPr lang="en-US" altLang="zh-TW" sz="2000">
                <a:solidFill>
                  <a:srgbClr val="000000"/>
                </a:solidFill>
              </a:rPr>
              <a:t>ARP </a:t>
            </a:r>
            <a:r>
              <a:rPr lang="zh-TW" altLang="en-US" sz="2000">
                <a:solidFill>
                  <a:srgbClr val="000000"/>
                </a:solidFill>
              </a:rPr>
              <a:t>表</a:t>
            </a:r>
          </a:p>
        </p:txBody>
      </p:sp>
      <p:pic>
        <p:nvPicPr>
          <p:cNvPr id="6" name="Picture 5">
            <a:extLst>
              <a:ext uri="{FF2B5EF4-FFF2-40B4-BE49-F238E27FC236}">
                <a16:creationId xmlns:a16="http://schemas.microsoft.com/office/drawing/2014/main" id="{5741986A-C605-432D-B527-C5259DB44374}"/>
              </a:ext>
            </a:extLst>
          </p:cNvPr>
          <p:cNvPicPr>
            <a:picLocks noChangeAspect="1"/>
          </p:cNvPicPr>
          <p:nvPr/>
        </p:nvPicPr>
        <p:blipFill>
          <a:blip r:embed="rId3"/>
          <a:stretch>
            <a:fillRect/>
          </a:stretch>
        </p:blipFill>
        <p:spPr>
          <a:xfrm>
            <a:off x="4661916" y="1701312"/>
            <a:ext cx="4079662" cy="2794684"/>
          </a:xfrm>
          <a:prstGeom prst="rect">
            <a:avLst/>
          </a:prstGeom>
        </p:spPr>
      </p:pic>
      <p:sp>
        <p:nvSpPr>
          <p:cNvPr id="2" name="投影片編號版面配置區 1"/>
          <p:cNvSpPr>
            <a:spLocks noGrp="1"/>
          </p:cNvSpPr>
          <p:nvPr>
            <p:ph type="sldNum" sz="quarter" idx="12"/>
          </p:nvPr>
        </p:nvSpPr>
        <p:spPr/>
        <p:txBody>
          <a:bodyPr/>
          <a:lstStyle/>
          <a:p>
            <a:fld id="{4FAB73BC-B049-4115-A692-8D63A059BFB8}" type="slidenum">
              <a:rPr lang="en-US" smtClean="0"/>
              <a:t>250</a:t>
            </a:fld>
            <a:endParaRPr lang="en-US"/>
          </a:p>
        </p:txBody>
      </p:sp>
    </p:spTree>
    <p:extLst>
      <p:ext uri="{BB962C8B-B14F-4D97-AF65-F5344CB8AC3E}">
        <p14:creationId xmlns:p14="http://schemas.microsoft.com/office/powerpoint/2010/main" val="27300733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251.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p:spPr>
        <p:txBody>
          <a:bodyPr>
            <a:normAutofit/>
          </a:bodyPr>
          <a:lstStyle/>
          <a:p>
            <a:r>
              <a:rPr lang="en-US" altLang="zh-TW" sz="3600"/>
              <a:t>9.2ARP-</a:t>
            </a:r>
            <a:r>
              <a:rPr lang="en-US" altLang="zh-TW" sz="3600" smtClean="0"/>
              <a:t>ARP </a:t>
            </a:r>
            <a:r>
              <a:rPr lang="zh-TW" altLang="en-US" sz="3600"/>
              <a:t>功能</a:t>
            </a:r>
          </a:p>
        </p:txBody>
      </p:sp>
      <p:sp>
        <p:nvSpPr>
          <p:cNvPr id="7" name="Content Placeholder 3">
            <a:extLst>
              <a:ext uri="{FF2B5EF4-FFF2-40B4-BE49-F238E27FC236}">
                <a16:creationId xmlns:a16="http://schemas.microsoft.com/office/drawing/2014/main" id="{828B5E9F-9DE2-44EC-A706-1764B8070531}"/>
              </a:ext>
            </a:extLst>
          </p:cNvPr>
          <p:cNvSpPr>
            <a:spLocks noGrp="1"/>
          </p:cNvSpPr>
          <p:nvPr>
            <p:ph idx="1"/>
          </p:nvPr>
        </p:nvSpPr>
        <p:spPr>
          <a:xfrm>
            <a:off x="474662" y="1701312"/>
            <a:ext cx="8280057" cy="3577672"/>
          </a:xfrm>
        </p:spPr>
        <p:txBody>
          <a:bodyPr/>
          <a:lstStyle/>
          <a:p>
            <a:pPr marL="0" indent="0" algn="l"/>
            <a:r>
              <a:rPr lang="zh-TW" altLang="en-US">
                <a:solidFill>
                  <a:srgbClr val="000000"/>
                </a:solidFill>
              </a:rPr>
              <a:t>要發送訊框，設備將搜索其 </a:t>
            </a:r>
            <a:r>
              <a:rPr lang="en-US" altLang="zh-TW">
                <a:solidFill>
                  <a:srgbClr val="000000"/>
                </a:solidFill>
              </a:rPr>
              <a:t>ARP </a:t>
            </a:r>
            <a:r>
              <a:rPr lang="zh-TW" altLang="en-US">
                <a:solidFill>
                  <a:srgbClr val="000000"/>
                </a:solidFill>
              </a:rPr>
              <a:t>表的目的地 </a:t>
            </a:r>
            <a:r>
              <a:rPr lang="en-US" altLang="zh-TW">
                <a:solidFill>
                  <a:srgbClr val="000000"/>
                </a:solidFill>
              </a:rPr>
              <a:t>IPv4 </a:t>
            </a:r>
            <a:r>
              <a:rPr lang="zh-TW" altLang="en-US">
                <a:solidFill>
                  <a:srgbClr val="000000"/>
                </a:solidFill>
              </a:rPr>
              <a:t>位址和相應的 </a:t>
            </a:r>
            <a:r>
              <a:rPr lang="en-US" altLang="zh-TW">
                <a:solidFill>
                  <a:srgbClr val="000000"/>
                </a:solidFill>
              </a:rPr>
              <a:t>MAC </a:t>
            </a:r>
            <a:r>
              <a:rPr lang="zh-TW" altLang="en-US">
                <a:solidFill>
                  <a:srgbClr val="000000"/>
                </a:solidFill>
              </a:rPr>
              <a:t>位址。</a:t>
            </a:r>
          </a:p>
          <a:p>
            <a:pPr marL="415975" lvl="1" indent="-342892">
              <a:buFont typeface="Arial" panose="020b0604020202020204" pitchFamily="34" charset="0"/>
              <a:buChar char="•"/>
            </a:pPr>
            <a:r>
              <a:rPr lang="zh-TW" altLang="en-US" sz="2000">
                <a:solidFill>
                  <a:srgbClr val="000000"/>
                </a:solidFill>
              </a:rPr>
              <a:t>如果封包的目的 </a:t>
            </a:r>
            <a:r>
              <a:rPr lang="en-US" altLang="zh-TW" sz="2000">
                <a:solidFill>
                  <a:srgbClr val="000000"/>
                </a:solidFill>
              </a:rPr>
              <a:t>IPv4 </a:t>
            </a:r>
            <a:r>
              <a:rPr lang="zh-TW" altLang="en-US" sz="2000">
                <a:solidFill>
                  <a:srgbClr val="000000"/>
                </a:solidFill>
              </a:rPr>
              <a:t>位址位於相同的網路上，裝置會在 </a:t>
            </a:r>
            <a:r>
              <a:rPr lang="en-US" altLang="zh-TW" sz="2000">
                <a:solidFill>
                  <a:srgbClr val="000000"/>
                </a:solidFill>
              </a:rPr>
              <a:t>ARP </a:t>
            </a:r>
            <a:r>
              <a:rPr lang="zh-TW" altLang="en-US" sz="2000">
                <a:solidFill>
                  <a:srgbClr val="000000"/>
                </a:solidFill>
              </a:rPr>
              <a:t>資料表中搜尋目的地 </a:t>
            </a:r>
            <a:r>
              <a:rPr lang="en-US" altLang="zh-TW" sz="2000">
                <a:solidFill>
                  <a:srgbClr val="000000"/>
                </a:solidFill>
              </a:rPr>
              <a:t>IPv4 </a:t>
            </a:r>
            <a:r>
              <a:rPr lang="zh-TW" altLang="en-US" sz="2000">
                <a:solidFill>
                  <a:srgbClr val="000000"/>
                </a:solidFill>
              </a:rPr>
              <a:t>位址。</a:t>
            </a:r>
          </a:p>
          <a:p>
            <a:pPr marL="415975" lvl="1" indent="-342892">
              <a:buFont typeface="Arial" panose="020b0604020202020204" pitchFamily="34" charset="0"/>
              <a:buChar char="•"/>
            </a:pPr>
            <a:r>
              <a:rPr lang="zh-TW" altLang="en-US" sz="2000">
                <a:solidFill>
                  <a:srgbClr val="000000"/>
                </a:solidFill>
              </a:rPr>
              <a:t>如果目的地 </a:t>
            </a:r>
            <a:r>
              <a:rPr lang="en-US" altLang="zh-TW" sz="2000">
                <a:solidFill>
                  <a:srgbClr val="000000"/>
                </a:solidFill>
              </a:rPr>
              <a:t>IPv4 </a:t>
            </a:r>
            <a:r>
              <a:rPr lang="zh-TW" altLang="en-US" sz="2000">
                <a:solidFill>
                  <a:srgbClr val="000000"/>
                </a:solidFill>
              </a:rPr>
              <a:t>位址位於不同的網路上，裝置會在 </a:t>
            </a:r>
            <a:r>
              <a:rPr lang="en-US" altLang="zh-TW" sz="2000">
                <a:solidFill>
                  <a:srgbClr val="000000"/>
                </a:solidFill>
              </a:rPr>
              <a:t>ARP </a:t>
            </a:r>
            <a:r>
              <a:rPr lang="zh-TW" altLang="en-US" sz="2000">
                <a:solidFill>
                  <a:srgbClr val="000000"/>
                </a:solidFill>
              </a:rPr>
              <a:t>表格中搜尋預設閘道的 </a:t>
            </a:r>
            <a:r>
              <a:rPr lang="en-US" altLang="zh-TW" sz="2000">
                <a:solidFill>
                  <a:srgbClr val="000000"/>
                </a:solidFill>
              </a:rPr>
              <a:t>IPv4 </a:t>
            </a:r>
            <a:r>
              <a:rPr lang="zh-TW" altLang="en-US" sz="2000">
                <a:solidFill>
                  <a:srgbClr val="000000"/>
                </a:solidFill>
              </a:rPr>
              <a:t>位址。</a:t>
            </a:r>
          </a:p>
          <a:p>
            <a:pPr marL="415975" lvl="1" indent="-342892">
              <a:buFont typeface="Arial" panose="020b0604020202020204" pitchFamily="34" charset="0"/>
              <a:buChar char="•"/>
            </a:pPr>
            <a:r>
              <a:rPr lang="zh-TW" altLang="en-US" sz="2000">
                <a:solidFill>
                  <a:srgbClr val="000000"/>
                </a:solidFill>
              </a:rPr>
              <a:t>如果裝置找到 </a:t>
            </a:r>
            <a:r>
              <a:rPr lang="en-US" altLang="zh-TW" sz="2000">
                <a:solidFill>
                  <a:srgbClr val="000000"/>
                </a:solidFill>
              </a:rPr>
              <a:t>IPv4 </a:t>
            </a:r>
            <a:r>
              <a:rPr lang="zh-TW" altLang="en-US" sz="2000">
                <a:solidFill>
                  <a:srgbClr val="000000"/>
                </a:solidFill>
              </a:rPr>
              <a:t>位址，則會使用其對應的 </a:t>
            </a:r>
            <a:r>
              <a:rPr lang="en-US" altLang="zh-TW" sz="2000">
                <a:solidFill>
                  <a:srgbClr val="000000"/>
                </a:solidFill>
              </a:rPr>
              <a:t>MAC </a:t>
            </a:r>
            <a:r>
              <a:rPr lang="zh-TW" altLang="en-US" sz="2000">
                <a:solidFill>
                  <a:srgbClr val="000000"/>
                </a:solidFill>
              </a:rPr>
              <a:t>位址做為訊框中的目的地 </a:t>
            </a:r>
            <a:r>
              <a:rPr lang="en-US" altLang="zh-TW" sz="2000">
                <a:solidFill>
                  <a:srgbClr val="000000"/>
                </a:solidFill>
              </a:rPr>
              <a:t>MAC </a:t>
            </a:r>
            <a:r>
              <a:rPr lang="zh-TW" altLang="en-US" sz="2000">
                <a:solidFill>
                  <a:srgbClr val="000000"/>
                </a:solidFill>
              </a:rPr>
              <a:t>位址。 </a:t>
            </a:r>
          </a:p>
          <a:p>
            <a:pPr marL="415975" lvl="1" indent="-342892">
              <a:buFont typeface="Arial" panose="020b0604020202020204" pitchFamily="34" charset="0"/>
              <a:buChar char="•"/>
            </a:pPr>
            <a:r>
              <a:rPr lang="zh-TW" altLang="en-US" sz="2000">
                <a:solidFill>
                  <a:srgbClr val="000000"/>
                </a:solidFill>
              </a:rPr>
              <a:t>如果找不到 </a:t>
            </a:r>
            <a:r>
              <a:rPr lang="en-US" altLang="zh-TW" sz="2000">
                <a:solidFill>
                  <a:srgbClr val="000000"/>
                </a:solidFill>
              </a:rPr>
              <a:t>ARP </a:t>
            </a:r>
            <a:r>
              <a:rPr lang="zh-TW" altLang="en-US" sz="2000">
                <a:solidFill>
                  <a:srgbClr val="000000"/>
                </a:solidFill>
              </a:rPr>
              <a:t>表格項目，則裝置會傳送 </a:t>
            </a:r>
            <a:r>
              <a:rPr lang="en-US" altLang="zh-TW" sz="2000">
                <a:solidFill>
                  <a:srgbClr val="000000"/>
                </a:solidFill>
              </a:rPr>
              <a:t>ARP </a:t>
            </a:r>
            <a:r>
              <a:rPr lang="zh-TW" altLang="en-US" sz="2000">
                <a:solidFill>
                  <a:srgbClr val="000000"/>
                </a:solidFill>
              </a:rPr>
              <a:t>請求。</a:t>
            </a:r>
          </a:p>
        </p:txBody>
      </p:sp>
      <p:sp>
        <p:nvSpPr>
          <p:cNvPr id="2" name="投影片編號版面配置區 1"/>
          <p:cNvSpPr>
            <a:spLocks noGrp="1"/>
          </p:cNvSpPr>
          <p:nvPr>
            <p:ph type="sldNum" sz="quarter" idx="12"/>
          </p:nvPr>
        </p:nvSpPr>
        <p:spPr/>
        <p:txBody>
          <a:bodyPr/>
          <a:lstStyle/>
          <a:p>
            <a:fld id="{4FAB73BC-B049-4115-A692-8D63A059BFB8}" type="slidenum">
              <a:rPr lang="en-US" smtClean="0"/>
              <a:t>251</a:t>
            </a:fld>
            <a:endParaRPr lang="en-US"/>
          </a:p>
        </p:txBody>
      </p:sp>
    </p:spTree>
    <p:extLst>
      <p:ext uri="{BB962C8B-B14F-4D97-AF65-F5344CB8AC3E}">
        <p14:creationId xmlns:p14="http://schemas.microsoft.com/office/powerpoint/2010/main" val="275026771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252.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p:spPr>
        <p:txBody>
          <a:bodyPr>
            <a:normAutofit/>
          </a:bodyPr>
          <a:lstStyle/>
          <a:p>
            <a:r>
              <a:rPr lang="en-US" altLang="zh-TW" sz="3600"/>
              <a:t>9.2ARP-</a:t>
            </a:r>
            <a:r>
              <a:rPr lang="zh-TW" altLang="en-US" sz="3600" smtClean="0"/>
              <a:t>從 </a:t>
            </a:r>
            <a:r>
              <a:rPr lang="en-US" altLang="zh-TW" sz="3600"/>
              <a:t>ARP </a:t>
            </a:r>
            <a:r>
              <a:rPr lang="zh-TW" altLang="en-US" sz="3600"/>
              <a:t>表格移除項目</a:t>
            </a:r>
          </a:p>
        </p:txBody>
      </p:sp>
      <p:sp>
        <p:nvSpPr>
          <p:cNvPr id="7" name="Content Placeholder 3">
            <a:extLst>
              <a:ext uri="{FF2B5EF4-FFF2-40B4-BE49-F238E27FC236}">
                <a16:creationId xmlns:a16="http://schemas.microsoft.com/office/drawing/2014/main" id="{828B5E9F-9DE2-44EC-A706-1764B8070531}"/>
              </a:ext>
            </a:extLst>
          </p:cNvPr>
          <p:cNvSpPr>
            <a:spLocks noGrp="1"/>
          </p:cNvSpPr>
          <p:nvPr>
            <p:ph idx="1"/>
          </p:nvPr>
        </p:nvSpPr>
        <p:spPr>
          <a:xfrm>
            <a:off x="474662" y="1701313"/>
            <a:ext cx="8280057" cy="1134506"/>
          </a:xfrm>
        </p:spPr>
        <p:txBody>
          <a:bodyPr/>
          <a:lstStyle/>
          <a:p>
            <a:pPr marL="342892" indent="-342892" algn="l">
              <a:buFont typeface="Arial" panose="020b0604020202020204" pitchFamily="34" charset="0"/>
              <a:buChar char="•"/>
            </a:pPr>
            <a:r>
              <a:rPr lang="en-US" altLang="zh-TW">
                <a:solidFill>
                  <a:srgbClr val="000000"/>
                </a:solidFill>
              </a:rPr>
              <a:t>ARP </a:t>
            </a:r>
            <a:r>
              <a:rPr lang="zh-TW" altLang="en-US">
                <a:solidFill>
                  <a:srgbClr val="000000"/>
                </a:solidFill>
              </a:rPr>
              <a:t>表格中的項目不是永久性的，而且當 </a:t>
            </a:r>
            <a:r>
              <a:rPr lang="en-US" altLang="zh-TW">
                <a:solidFill>
                  <a:srgbClr val="000000"/>
                </a:solidFill>
              </a:rPr>
              <a:t>ARP </a:t>
            </a:r>
            <a:r>
              <a:rPr lang="zh-TW" altLang="en-US">
                <a:solidFill>
                  <a:srgbClr val="000000"/>
                </a:solidFill>
              </a:rPr>
              <a:t>快取計時器在指定的時間段之後到期時會移除。</a:t>
            </a:r>
          </a:p>
          <a:p>
            <a:pPr marL="342892" indent="-342892" algn="l">
              <a:buFont typeface="Arial" panose="020b0604020202020204" pitchFamily="34" charset="0"/>
              <a:buChar char="•"/>
            </a:pPr>
            <a:r>
              <a:rPr lang="en-US" altLang="zh-TW">
                <a:solidFill>
                  <a:srgbClr val="000000"/>
                </a:solidFill>
              </a:rPr>
              <a:t>ARP </a:t>
            </a:r>
            <a:r>
              <a:rPr lang="zh-TW" altLang="en-US">
                <a:solidFill>
                  <a:srgbClr val="000000"/>
                </a:solidFill>
              </a:rPr>
              <a:t>快取計時器的持續時間會因作業系統而有所不同。</a:t>
            </a:r>
          </a:p>
          <a:p>
            <a:pPr marL="342892" indent="-342892" algn="l">
              <a:buFont typeface="Arial" panose="020b0604020202020204" pitchFamily="34" charset="0"/>
              <a:buChar char="•"/>
            </a:pPr>
            <a:r>
              <a:rPr lang="en-US" altLang="zh-TW">
                <a:solidFill>
                  <a:srgbClr val="000000"/>
                </a:solidFill>
              </a:rPr>
              <a:t>ARP </a:t>
            </a:r>
            <a:r>
              <a:rPr lang="zh-TW" altLang="en-US">
                <a:solidFill>
                  <a:srgbClr val="000000"/>
                </a:solidFill>
              </a:rPr>
              <a:t>表格項目也可以由管理員手動移除。 </a:t>
            </a:r>
          </a:p>
          <a:p>
            <a:pPr marL="0" indent="0" algn="l"/>
            <a:endParaRPr lang="en-US" sz="1600">
              <a:solidFill>
                <a:srgbClr val="000000"/>
              </a:solidFill>
            </a:endParaRPr>
          </a:p>
          <a:p>
            <a:pPr marL="342892" indent="-342892" algn="l">
              <a:buFont typeface="Arial" panose="020b0604020202020204" pitchFamily="34" charset="0"/>
              <a:buChar char="•"/>
            </a:pPr>
            <a:endParaRPr lang="en-US" sz="1600">
              <a:solidFill>
                <a:srgbClr val="000000"/>
              </a:solidFill>
            </a:endParaRPr>
          </a:p>
          <a:p>
            <a:pPr marL="342892" indent="-342892" algn="l">
              <a:buFont typeface="Arial" panose="020b0604020202020204" pitchFamily="34" charset="0"/>
              <a:buChar char="•"/>
            </a:pPr>
            <a:endParaRPr lang="en-US" sz="1600">
              <a:solidFill>
                <a:srgbClr val="000000"/>
              </a:solidFill>
            </a:endParaRPr>
          </a:p>
          <a:p>
            <a:pPr marL="342892" indent="-342892">
              <a:buFont typeface="Arial" panose="020b0604020202020204" pitchFamily="34" charset="0"/>
              <a:buChar char="•"/>
            </a:pPr>
            <a:endParaRPr lang="en-US">
              <a:solidFill>
                <a:srgbClr val="000000"/>
              </a:solidFill>
            </a:endParaRPr>
          </a:p>
        </p:txBody>
      </p:sp>
      <p:pic>
        <p:nvPicPr>
          <p:cNvPr id="2" name="Picture 1">
            <a:extLst>
              <a:ext uri="{FF2B5EF4-FFF2-40B4-BE49-F238E27FC236}">
                <a16:creationId xmlns:a16="http://schemas.microsoft.com/office/drawing/2014/main" id="{88E1F9DB-BF06-458F-943E-47F1D805506A}"/>
              </a:ext>
            </a:extLst>
          </p:cNvPr>
          <p:cNvPicPr>
            <a:picLocks noChangeAspect="1"/>
          </p:cNvPicPr>
          <p:nvPr/>
        </p:nvPicPr>
        <p:blipFill>
          <a:blip r:embed="rId3"/>
          <a:stretch>
            <a:fillRect/>
          </a:stretch>
        </p:blipFill>
        <p:spPr>
          <a:xfrm>
            <a:off x="1193292" y="3331119"/>
            <a:ext cx="4998720" cy="2678231"/>
          </a:xfrm>
          <a:prstGeom prst="rect">
            <a:avLst/>
          </a:prstGeom>
        </p:spPr>
      </p:pic>
      <p:sp>
        <p:nvSpPr>
          <p:cNvPr id="4" name="投影片編號版面配置區 3"/>
          <p:cNvSpPr>
            <a:spLocks noGrp="1"/>
          </p:cNvSpPr>
          <p:nvPr>
            <p:ph type="sldNum" sz="quarter" idx="12"/>
          </p:nvPr>
        </p:nvSpPr>
        <p:spPr/>
        <p:txBody>
          <a:bodyPr/>
          <a:lstStyle/>
          <a:p>
            <a:fld id="{4FAB73BC-B049-4115-A692-8D63A059BFB8}" type="slidenum">
              <a:rPr lang="en-US" smtClean="0"/>
              <a:t>252</a:t>
            </a:fld>
            <a:endParaRPr lang="en-US"/>
          </a:p>
        </p:txBody>
      </p:sp>
    </p:spTree>
    <p:extLst>
      <p:ext uri="{BB962C8B-B14F-4D97-AF65-F5344CB8AC3E}">
        <p14:creationId xmlns:p14="http://schemas.microsoft.com/office/powerpoint/2010/main" val="744626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253.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251714"/>
            <a:ext cx="8345488" cy="731837"/>
          </a:xfrm>
        </p:spPr>
        <p:txBody>
          <a:bodyPr>
            <a:normAutofit/>
          </a:bodyPr>
          <a:lstStyle/>
          <a:p>
            <a:r>
              <a:rPr lang="en-US" altLang="zh-TW" sz="3600"/>
              <a:t>9.2ARP-</a:t>
            </a:r>
            <a:r>
              <a:rPr lang="zh-TW" altLang="en-US" sz="3600" smtClean="0"/>
              <a:t>網路</a:t>
            </a:r>
            <a:r>
              <a:rPr lang="zh-TW" altLang="en-US" sz="3600"/>
              <a:t>裝置上的 </a:t>
            </a:r>
            <a:r>
              <a:rPr lang="en-US" altLang="zh-TW" sz="3600"/>
              <a:t>ARP </a:t>
            </a:r>
            <a:r>
              <a:rPr lang="zh-TW" altLang="en-US" sz="3600"/>
              <a:t>表格</a:t>
            </a:r>
          </a:p>
        </p:txBody>
      </p:sp>
      <p:sp>
        <p:nvSpPr>
          <p:cNvPr id="7" name="Content Placeholder 3">
            <a:extLst>
              <a:ext uri="{FF2B5EF4-FFF2-40B4-BE49-F238E27FC236}">
                <a16:creationId xmlns:a16="http://schemas.microsoft.com/office/drawing/2014/main" id="{828B5E9F-9DE2-44EC-A706-1764B8070531}"/>
              </a:ext>
            </a:extLst>
          </p:cNvPr>
          <p:cNvSpPr>
            <a:spLocks noGrp="1"/>
          </p:cNvSpPr>
          <p:nvPr>
            <p:ph idx="1"/>
          </p:nvPr>
        </p:nvSpPr>
        <p:spPr>
          <a:xfrm>
            <a:off x="474662" y="1701313"/>
            <a:ext cx="8280057" cy="731837"/>
          </a:xfrm>
        </p:spPr>
        <p:txBody>
          <a:bodyPr/>
          <a:lstStyle/>
          <a:p>
            <a:pPr marL="342892" indent="-342892" algn="l">
              <a:buFont typeface="Arial" panose="020b0604020202020204" pitchFamily="34" charset="0"/>
              <a:buChar char="•"/>
            </a:pPr>
            <a:r>
              <a:rPr lang="en-US" altLang="zh-TW" b="1">
                <a:solidFill>
                  <a:srgbClr val="000000"/>
                </a:solidFill>
                <a:latin typeface="Courier New" panose="02070309020205020404" pitchFamily="49" charset="0"/>
                <a:cs typeface="Courier New" panose="02070309020205020404" pitchFamily="49" charset="0"/>
              </a:rPr>
              <a:t>show ip arp</a:t>
            </a:r>
            <a:r>
              <a:rPr lang="zh-TW" altLang="en-US">
                <a:solidFill>
                  <a:srgbClr val="000000"/>
                </a:solidFill>
              </a:rPr>
              <a:t>指令會顯示 </a:t>
            </a:r>
            <a:r>
              <a:rPr lang="en-US" altLang="zh-TW">
                <a:solidFill>
                  <a:srgbClr val="000000"/>
                </a:solidFill>
              </a:rPr>
              <a:t>Cisco </a:t>
            </a:r>
            <a:r>
              <a:rPr lang="zh-TW" altLang="en-US">
                <a:solidFill>
                  <a:srgbClr val="000000"/>
                </a:solidFill>
              </a:rPr>
              <a:t>路由器上的 </a:t>
            </a:r>
            <a:r>
              <a:rPr lang="en-US" altLang="zh-TW">
                <a:solidFill>
                  <a:srgbClr val="000000"/>
                </a:solidFill>
              </a:rPr>
              <a:t>ARP </a:t>
            </a:r>
            <a:r>
              <a:rPr lang="zh-TW" altLang="en-US">
                <a:solidFill>
                  <a:srgbClr val="000000"/>
                </a:solidFill>
              </a:rPr>
              <a:t>表格。</a:t>
            </a:r>
          </a:p>
          <a:p>
            <a:pPr marL="342892" indent="-342892" algn="l">
              <a:buFont typeface="Arial" panose="020b0604020202020204" pitchFamily="34" charset="0"/>
              <a:buChar char="•"/>
            </a:pPr>
            <a:r>
              <a:rPr lang="en-US" altLang="zh-TW" b="1" err="1">
                <a:solidFill>
                  <a:srgbClr val="000000"/>
                </a:solidFill>
                <a:latin typeface="Courier New" panose="02070309020205020404" pitchFamily="49" charset="0"/>
                <a:cs typeface="Courier New" panose="02070309020205020404" pitchFamily="49" charset="0"/>
              </a:rPr>
              <a:t>arp — </a:t>
            </a:r>
            <a:r>
              <a:rPr lang="zh-TW" altLang="en-US" b="1">
                <a:solidFill>
                  <a:srgbClr val="000000"/>
                </a:solidFill>
                <a:latin typeface="Courier New" panose="02070309020205020404" pitchFamily="49" charset="0"/>
                <a:cs typeface="Courier New" panose="02070309020205020404" pitchFamily="49" charset="0"/>
              </a:rPr>
              <a:t>指令會</a:t>
            </a:r>
            <a:r>
              <a:rPr lang="zh-TW" altLang="en-US">
                <a:solidFill>
                  <a:srgbClr val="000000"/>
                </a:solidFill>
              </a:rPr>
              <a:t> 在 </a:t>
            </a:r>
            <a:r>
              <a:rPr lang="en-US" altLang="zh-TW">
                <a:solidFill>
                  <a:srgbClr val="000000"/>
                </a:solidFill>
              </a:rPr>
              <a:t>Windows 10 </a:t>
            </a:r>
            <a:r>
              <a:rPr lang="zh-TW" altLang="en-US">
                <a:solidFill>
                  <a:srgbClr val="000000"/>
                </a:solidFill>
              </a:rPr>
              <a:t>電腦上顯示 </a:t>
            </a:r>
            <a:r>
              <a:rPr lang="en-US" altLang="zh-TW">
                <a:solidFill>
                  <a:srgbClr val="000000"/>
                </a:solidFill>
              </a:rPr>
              <a:t>ARP </a:t>
            </a:r>
            <a:r>
              <a:rPr lang="zh-TW" altLang="en-US">
                <a:solidFill>
                  <a:srgbClr val="000000"/>
                </a:solidFill>
              </a:rPr>
              <a:t>表格。</a:t>
            </a:r>
          </a:p>
          <a:p>
            <a:pPr marL="0" indent="0" algn="l"/>
            <a:endParaRPr lang="en-US" sz="1600">
              <a:solidFill>
                <a:srgbClr val="000000"/>
              </a:solidFill>
            </a:endParaRPr>
          </a:p>
          <a:p>
            <a:pPr marL="342892" indent="-342892" algn="l">
              <a:buFont typeface="Arial" panose="020b0604020202020204" pitchFamily="34" charset="0"/>
              <a:buChar char="•"/>
            </a:pPr>
            <a:endParaRPr lang="en-US" sz="1600">
              <a:solidFill>
                <a:srgbClr val="000000"/>
              </a:solidFill>
            </a:endParaRPr>
          </a:p>
          <a:p>
            <a:pPr marL="342892" indent="-342892" algn="l">
              <a:buFont typeface="Arial" panose="020b0604020202020204" pitchFamily="34" charset="0"/>
              <a:buChar char="•"/>
            </a:pPr>
            <a:endParaRPr lang="en-US" sz="1600">
              <a:solidFill>
                <a:srgbClr val="000000"/>
              </a:solidFill>
            </a:endParaRPr>
          </a:p>
          <a:p>
            <a:pPr marL="342892" indent="-342892" algn="l">
              <a:buFont typeface="Arial" panose="020b0604020202020204" pitchFamily="34" charset="0"/>
              <a:buChar char="•"/>
            </a:pPr>
            <a:endParaRPr lang="en-US">
              <a:solidFill>
                <a:srgbClr val="000000"/>
              </a:solidFill>
            </a:endParaRPr>
          </a:p>
        </p:txBody>
      </p:sp>
      <p:sp>
        <p:nvSpPr>
          <p:cNvPr id="5" name="TextBox 4">
            <a:extLst>
              <a:ext uri="{FF2B5EF4-FFF2-40B4-BE49-F238E27FC236}">
                <a16:creationId xmlns:a16="http://schemas.microsoft.com/office/drawing/2014/main" id="{16A4B50D-6EE1-40FE-8374-1A9F3109A798}"/>
              </a:ext>
            </a:extLst>
          </p:cNvPr>
          <p:cNvSpPr txBox="1"/>
          <p:nvPr/>
        </p:nvSpPr>
        <p:spPr>
          <a:xfrm>
            <a:off x="629914" y="2613552"/>
            <a:ext cx="6135013" cy="830997"/>
          </a:xfrm>
          <a:prstGeom prst="rect">
            <a:avLst/>
          </a:prstGeom>
          <a:solidFill>
            <a:srgbClr val="000000"/>
          </a:solidFill>
        </p:spPr>
        <p:txBody>
          <a:bodyPr wrap="none" rtlCol="0">
            <a:spAutoFit/>
          </a:bodyPr>
          <a:lstStyle/>
          <a:p>
            <a:pPr rtl="0"/>
            <a:r>
              <a:rPr lang="en-US" altLang="zh-TW" sz="1200">
                <a:solidFill>
                  <a:schemeClr val="bg1"/>
                </a:solidFill>
                <a:highlight>
                  <a:srgbClr val="000000"/>
                </a:highlight>
                <a:latin typeface="Courier New" panose="02070309020205020404" pitchFamily="49" charset="0"/>
                <a:cs typeface="Courier New" panose="02070309020205020404" pitchFamily="49" charset="0"/>
              </a:rPr>
              <a:t>R1# </a:t>
            </a:r>
            <a:r>
              <a:rPr lang="en-US" altLang="zh-TW" sz="1200" b="1">
                <a:solidFill>
                  <a:schemeClr val="bg1"/>
                </a:solidFill>
                <a:highlight>
                  <a:srgbClr val="000000"/>
                </a:highlight>
                <a:latin typeface="Courier New" panose="02070309020205020404" pitchFamily="49" charset="0"/>
                <a:cs typeface="Courier New" panose="02070309020205020404" pitchFamily="49" charset="0"/>
              </a:rPr>
              <a:t>show ip arp </a:t>
            </a:r>
          </a:p>
          <a:p>
            <a:pPr rtl="0"/>
            <a:r>
              <a:rPr lang="en-US" altLang="zh-TW" sz="1200">
                <a:solidFill>
                  <a:schemeClr val="bg1"/>
                </a:solidFill>
                <a:highlight>
                  <a:srgbClr val="000000"/>
                </a:highlight>
                <a:latin typeface="Courier New" panose="02070309020205020404" pitchFamily="49" charset="0"/>
                <a:cs typeface="Courier New" panose="02070309020205020404" pitchFamily="49" charset="0"/>
              </a:rPr>
              <a:t>Protocol Address Age (min) Hardware Addr Type Interface</a:t>
            </a:r>
          </a:p>
          <a:p>
            <a:pPr rtl="0"/>
            <a:r>
              <a:rPr lang="en-US" altLang="zh-TW" sz="1200">
                <a:solidFill>
                  <a:schemeClr val="bg1"/>
                </a:solidFill>
                <a:highlight>
                  <a:srgbClr val="000000"/>
                </a:highlight>
                <a:latin typeface="Courier New" panose="02070309020205020404" pitchFamily="49" charset="0"/>
                <a:cs typeface="Courier New" panose="02070309020205020404" pitchFamily="49" charset="0"/>
              </a:rPr>
              <a:t>Internet 192.168.10.1 - a0e0.af0d.e140 ARPA GigabitEthernet0/0/0</a:t>
            </a:r>
          </a:p>
          <a:p>
            <a:endParaRPr lang="en-US" sz="1200">
              <a:solidFill>
                <a:schemeClr val="bg1"/>
              </a:solidFill>
              <a:highlight>
                <a:srgbClr val="000000"/>
              </a:highlight>
              <a:latin typeface="Courier New" panose="02070309020205020404" pitchFamily="49" charset="0"/>
              <a:cs typeface="Courier New" panose="02070309020205020404" pitchFamily="49" charset="0"/>
            </a:endParaRPr>
          </a:p>
        </p:txBody>
      </p:sp>
      <p:sp>
        <p:nvSpPr>
          <p:cNvPr id="6" name="TextBox 5">
            <a:extLst>
              <a:ext uri="{FF2B5EF4-FFF2-40B4-BE49-F238E27FC236}">
                <a16:creationId xmlns:a16="http://schemas.microsoft.com/office/drawing/2014/main" id="{042B87D4-C52D-48F9-8660-B3A9C2BB16B8}"/>
              </a:ext>
            </a:extLst>
          </p:cNvPr>
          <p:cNvSpPr txBox="1"/>
          <p:nvPr/>
        </p:nvSpPr>
        <p:spPr>
          <a:xfrm>
            <a:off x="629914" y="3868674"/>
            <a:ext cx="7715574" cy="1200329"/>
          </a:xfrm>
          <a:prstGeom prst="rect">
            <a:avLst/>
          </a:prstGeom>
          <a:solidFill>
            <a:srgbClr val="000000"/>
          </a:solidFill>
        </p:spPr>
        <p:txBody>
          <a:bodyPr wrap="square" rtlCol="0">
            <a:spAutoFit/>
          </a:bodyPr>
          <a:lstStyle/>
          <a:p>
            <a:pPr rtl="0"/>
            <a:r>
              <a:rPr lang="en-US" altLang="zh-TW" sz="1200">
                <a:solidFill>
                  <a:schemeClr val="bg1"/>
                </a:solidFill>
                <a:latin typeface="Courier New" panose="02070309020205020404" pitchFamily="49" charset="0"/>
                <a:cs typeface="Courier New" panose="02070309020205020404" pitchFamily="49" charset="0"/>
              </a:rPr>
              <a:t>C:\Users\PC &gt; </a:t>
            </a:r>
            <a:r>
              <a:rPr lang="en-US" altLang="zh-TW" sz="1200" b="1">
                <a:solidFill>
                  <a:schemeClr val="bg1"/>
                </a:solidFill>
                <a:latin typeface="Courier New" panose="02070309020205020404" pitchFamily="49" charset="0"/>
                <a:cs typeface="Courier New" panose="02070309020205020404" pitchFamily="49" charset="0"/>
              </a:rPr>
              <a:t>ARP-a</a:t>
            </a:r>
          </a:p>
          <a:p>
            <a:pPr rtl="0"/>
            <a:r>
              <a:rPr lang="zh-TW" altLang="en-US" sz="1200">
                <a:solidFill>
                  <a:schemeClr val="bg1"/>
                </a:solidFill>
                <a:latin typeface="Courier New" panose="02070309020205020404" pitchFamily="49" charset="0"/>
                <a:cs typeface="Courier New" panose="02070309020205020404" pitchFamily="49" charset="0"/>
              </a:rPr>
              <a:t> </a:t>
            </a:r>
          </a:p>
          <a:p>
            <a:pPr rtl="0"/>
            <a:r>
              <a:rPr lang="en-US" altLang="zh-TW" sz="1200">
                <a:solidFill>
                  <a:schemeClr val="bg1"/>
                </a:solidFill>
                <a:latin typeface="Courier New" panose="02070309020205020404" pitchFamily="49" charset="0"/>
                <a:cs typeface="Courier New" panose="02070309020205020404" pitchFamily="49" charset="0"/>
              </a:rPr>
              <a:t>terface: 192.168.1.124 --- 0x10</a:t>
            </a:r>
          </a:p>
          <a:p>
            <a:pPr rtl="0"/>
            <a:r>
              <a:rPr lang="zh-TW" altLang="en-US" sz="1200">
                <a:solidFill>
                  <a:schemeClr val="bg1"/>
                </a:solidFill>
                <a:latin typeface="Courier New" panose="02070309020205020404" pitchFamily="49" charset="0"/>
                <a:cs typeface="Courier New" panose="02070309020205020404" pitchFamily="49" charset="0"/>
              </a:rPr>
              <a:t>網際網路網址 實體位址 類型</a:t>
            </a:r>
          </a:p>
          <a:p>
            <a:pPr rtl="0"/>
            <a:r>
              <a:rPr lang="en-US" altLang="zh-TW" sz="1200">
                <a:solidFill>
                  <a:schemeClr val="bg1"/>
                </a:solidFill>
                <a:latin typeface="Courier New" panose="02070309020205020404" pitchFamily="49" charset="0"/>
                <a:cs typeface="Courier New" panose="02070309020205020404" pitchFamily="49" charset="0"/>
              </a:rPr>
              <a:t>192.168.1.1 c8-d7-19-cc-a0-86 dynamic</a:t>
            </a:r>
          </a:p>
          <a:p>
            <a:pPr rtl="0"/>
            <a:r>
              <a:rPr lang="en-US" altLang="zh-TW" sz="1200">
                <a:solidFill>
                  <a:schemeClr val="bg1"/>
                </a:solidFill>
                <a:latin typeface="Courier New" panose="02070309020205020404" pitchFamily="49" charset="0"/>
                <a:cs typeface="Courier New" panose="02070309020205020404" pitchFamily="49" charset="0"/>
              </a:rPr>
              <a:t>192.168.1.101 08-3e-0c-f5-f7-77 dynamic</a:t>
            </a:r>
          </a:p>
        </p:txBody>
      </p:sp>
      <p:sp>
        <p:nvSpPr>
          <p:cNvPr id="2" name="投影片編號版面配置區 1"/>
          <p:cNvSpPr>
            <a:spLocks noGrp="1"/>
          </p:cNvSpPr>
          <p:nvPr>
            <p:ph type="sldNum" sz="quarter" idx="12"/>
          </p:nvPr>
        </p:nvSpPr>
        <p:spPr/>
        <p:txBody>
          <a:bodyPr/>
          <a:lstStyle/>
          <a:p>
            <a:fld id="{4FAB73BC-B049-4115-A692-8D63A059BFB8}" type="slidenum">
              <a:rPr lang="en-US" smtClean="0"/>
              <a:t>253</a:t>
            </a:fld>
            <a:endParaRPr lang="en-US"/>
          </a:p>
        </p:txBody>
      </p:sp>
    </p:spTree>
    <p:extLst>
      <p:ext uri="{BB962C8B-B14F-4D97-AF65-F5344CB8AC3E}">
        <p14:creationId xmlns:p14="http://schemas.microsoft.com/office/powerpoint/2010/main" val="20024011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254.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p:spPr>
        <p:txBody>
          <a:bodyPr>
            <a:normAutofit/>
          </a:bodyPr>
          <a:lstStyle/>
          <a:p>
            <a:pPr rtl="0"/>
            <a:r>
              <a:rPr lang="en-US" altLang="zh-TW" smtClean="0"/>
              <a:t>9.2ARP-ARP </a:t>
            </a:r>
            <a:r>
              <a:rPr lang="zh-TW" altLang="en-US" smtClean="0"/>
              <a:t>問題</a:t>
            </a:r>
            <a:r>
              <a:rPr lang="en-US" altLang="zh-TW" smtClean="0"/>
              <a:t>: </a:t>
            </a:r>
            <a:r>
              <a:rPr lang="en-US" altLang="zh-TW"/>
              <a:t>ARP </a:t>
            </a:r>
            <a:r>
              <a:rPr lang="zh-TW" altLang="en-US"/>
              <a:t>廣播和 </a:t>
            </a:r>
            <a:r>
              <a:rPr lang="en-US" altLang="zh-TW"/>
              <a:t>ARP </a:t>
            </a:r>
            <a:r>
              <a:rPr lang="zh-TW" altLang="en-US"/>
              <a:t>欺騙</a:t>
            </a:r>
          </a:p>
        </p:txBody>
      </p:sp>
      <p:sp>
        <p:nvSpPr>
          <p:cNvPr id="7" name="Content Placeholder 3">
            <a:extLst>
              <a:ext uri="{FF2B5EF4-FFF2-40B4-BE49-F238E27FC236}">
                <a16:creationId xmlns:a16="http://schemas.microsoft.com/office/drawing/2014/main" id="{828B5E9F-9DE2-44EC-A706-1764B8070531}"/>
              </a:ext>
            </a:extLst>
          </p:cNvPr>
          <p:cNvSpPr>
            <a:spLocks noGrp="1"/>
          </p:cNvSpPr>
          <p:nvPr>
            <p:ph idx="1"/>
          </p:nvPr>
        </p:nvSpPr>
        <p:spPr>
          <a:xfrm>
            <a:off x="474662" y="1701313"/>
            <a:ext cx="8280057" cy="1210981"/>
          </a:xfrm>
        </p:spPr>
        <p:txBody>
          <a:bodyPr/>
          <a:lstStyle/>
          <a:p>
            <a:pPr marL="342892" indent="-342892" algn="l">
              <a:buFont typeface="Arial" panose="020b0604020202020204" pitchFamily="34" charset="0"/>
              <a:buChar char="•"/>
            </a:pPr>
            <a:r>
              <a:rPr lang="zh-TW" altLang="en-US">
                <a:solidFill>
                  <a:srgbClr val="000000"/>
                </a:solidFill>
              </a:rPr>
              <a:t>區域網路上的每個裝置都會接收和處理 </a:t>
            </a:r>
            <a:r>
              <a:rPr lang="en-US" altLang="zh-TW">
                <a:solidFill>
                  <a:srgbClr val="000000"/>
                </a:solidFill>
              </a:rPr>
              <a:t>ARP </a:t>
            </a:r>
            <a:r>
              <a:rPr lang="zh-TW" altLang="en-US">
                <a:solidFill>
                  <a:srgbClr val="000000"/>
                </a:solidFill>
              </a:rPr>
              <a:t>要求。</a:t>
            </a:r>
          </a:p>
          <a:p>
            <a:pPr marL="342892" indent="-342892" algn="l">
              <a:buFont typeface="Arial" panose="020b0604020202020204" pitchFamily="34" charset="0"/>
              <a:buChar char="•"/>
            </a:pPr>
            <a:r>
              <a:rPr lang="zh-TW" altLang="en-US">
                <a:solidFill>
                  <a:srgbClr val="000000"/>
                </a:solidFill>
              </a:rPr>
              <a:t>過多的 </a:t>
            </a:r>
            <a:r>
              <a:rPr lang="en-US" altLang="zh-TW">
                <a:solidFill>
                  <a:srgbClr val="000000"/>
                </a:solidFill>
              </a:rPr>
              <a:t>ARP </a:t>
            </a:r>
            <a:r>
              <a:rPr lang="zh-TW" altLang="en-US">
                <a:solidFill>
                  <a:srgbClr val="000000"/>
                </a:solidFill>
              </a:rPr>
              <a:t>廣播可能會導致性能的一些降低。</a:t>
            </a:r>
          </a:p>
          <a:p>
            <a:pPr marL="342892" indent="-342892" algn="l">
              <a:buFont typeface="Arial" panose="020b0604020202020204" pitchFamily="34" charset="0"/>
              <a:buChar char="•"/>
            </a:pPr>
            <a:r>
              <a:rPr lang="zh-TW" altLang="en-US">
                <a:solidFill>
                  <a:srgbClr val="000000"/>
                </a:solidFill>
              </a:rPr>
              <a:t>威脅參與者可以欺騙</a:t>
            </a:r>
            <a:r>
              <a:rPr lang="en-US" altLang="zh-TW">
                <a:solidFill>
                  <a:srgbClr val="000000"/>
                </a:solidFill>
              </a:rPr>
              <a:t>ARP</a:t>
            </a:r>
            <a:r>
              <a:rPr lang="zh-TW" altLang="en-US">
                <a:solidFill>
                  <a:srgbClr val="000000"/>
                </a:solidFill>
              </a:rPr>
              <a:t>回覆以執行</a:t>
            </a:r>
            <a:r>
              <a:rPr lang="en-US" altLang="zh-TW">
                <a:solidFill>
                  <a:srgbClr val="000000"/>
                </a:solidFill>
              </a:rPr>
              <a:t>ARP</a:t>
            </a:r>
            <a:r>
              <a:rPr lang="zh-TW" altLang="en-US">
                <a:solidFill>
                  <a:srgbClr val="000000"/>
                </a:solidFill>
              </a:rPr>
              <a:t>中毒攻擊。</a:t>
            </a:r>
          </a:p>
          <a:p>
            <a:pPr marL="342892" indent="-342892" algn="l">
              <a:buFont typeface="Arial" panose="020b0604020202020204" pitchFamily="34" charset="0"/>
              <a:buChar char="•"/>
            </a:pPr>
            <a:r>
              <a:rPr lang="zh-TW" altLang="en-US">
                <a:solidFill>
                  <a:srgbClr val="000000"/>
                </a:solidFill>
              </a:rPr>
              <a:t>企業級交換器包含緩解技術，以防止 </a:t>
            </a:r>
            <a:r>
              <a:rPr lang="en-US" altLang="zh-TW">
                <a:solidFill>
                  <a:srgbClr val="000000"/>
                </a:solidFill>
              </a:rPr>
              <a:t>ARP </a:t>
            </a:r>
            <a:r>
              <a:rPr lang="zh-TW" altLang="en-US">
                <a:solidFill>
                  <a:srgbClr val="000000"/>
                </a:solidFill>
              </a:rPr>
              <a:t>攻擊。</a:t>
            </a:r>
          </a:p>
          <a:p>
            <a:pPr marL="0" indent="0" algn="l"/>
            <a:endParaRPr lang="en-US" sz="1600">
              <a:solidFill>
                <a:srgbClr val="000000"/>
              </a:solidFill>
            </a:endParaRPr>
          </a:p>
          <a:p>
            <a:pPr marL="342892" indent="-342892" algn="l">
              <a:buFont typeface="Arial" panose="020b0604020202020204" pitchFamily="34" charset="0"/>
              <a:buChar char="•"/>
            </a:pPr>
            <a:endParaRPr lang="en-US" sz="1600">
              <a:solidFill>
                <a:srgbClr val="000000"/>
              </a:solidFill>
            </a:endParaRPr>
          </a:p>
          <a:p>
            <a:pPr marL="342892" indent="-342892" algn="l">
              <a:buFont typeface="Arial" panose="020b0604020202020204" pitchFamily="34" charset="0"/>
              <a:buChar char="•"/>
            </a:pPr>
            <a:endParaRPr lang="en-US">
              <a:solidFill>
                <a:srgbClr val="000000"/>
              </a:solidFill>
            </a:endParaRPr>
          </a:p>
        </p:txBody>
      </p:sp>
      <p:pic>
        <p:nvPicPr>
          <p:cNvPr id="2" name="Picture 1">
            <a:extLst>
              <a:ext uri="{FF2B5EF4-FFF2-40B4-BE49-F238E27FC236}">
                <a16:creationId xmlns:a16="http://schemas.microsoft.com/office/drawing/2014/main" id="{54F65C2E-4429-4EE0-B587-6BE1F19A05B0}"/>
              </a:ext>
            </a:extLst>
          </p:cNvPr>
          <p:cNvPicPr>
            <a:picLocks noChangeAspect="1"/>
          </p:cNvPicPr>
          <p:nvPr/>
        </p:nvPicPr>
        <p:blipFill>
          <a:blip r:embed="rId3"/>
          <a:stretch>
            <a:fillRect/>
          </a:stretch>
        </p:blipFill>
        <p:spPr>
          <a:xfrm>
            <a:off x="1661192" y="3548481"/>
            <a:ext cx="5023104" cy="2650774"/>
          </a:xfrm>
          <a:prstGeom prst="rect">
            <a:avLst/>
          </a:prstGeom>
        </p:spPr>
      </p:pic>
      <p:sp>
        <p:nvSpPr>
          <p:cNvPr id="4" name="投影片編號版面配置區 3"/>
          <p:cNvSpPr>
            <a:spLocks noGrp="1"/>
          </p:cNvSpPr>
          <p:nvPr>
            <p:ph type="sldNum" sz="quarter" idx="12"/>
          </p:nvPr>
        </p:nvSpPr>
        <p:spPr/>
        <p:txBody>
          <a:bodyPr/>
          <a:lstStyle/>
          <a:p>
            <a:fld id="{4FAB73BC-B049-4115-A692-8D63A059BFB8}" type="slidenum">
              <a:rPr lang="en-US" smtClean="0"/>
              <a:t>254</a:t>
            </a:fld>
            <a:endParaRPr lang="en-US"/>
          </a:p>
        </p:txBody>
      </p:sp>
    </p:spTree>
    <p:extLst>
      <p:ext uri="{BB962C8B-B14F-4D97-AF65-F5344CB8AC3E}">
        <p14:creationId xmlns:p14="http://schemas.microsoft.com/office/powerpoint/2010/main" val="146579452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255.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p:spPr>
        <p:txBody>
          <a:bodyPr>
            <a:normAutofit/>
          </a:bodyPr>
          <a:lstStyle/>
          <a:p>
            <a:pPr rtl="0"/>
            <a:r>
              <a:rPr lang="en-US" altLang="zh-TW" sz="3600" smtClean="0"/>
              <a:t>9.3IPv6</a:t>
            </a:r>
            <a:r>
              <a:rPr lang="zh-TW" altLang="en-US" sz="3600" smtClean="0"/>
              <a:t> </a:t>
            </a:r>
            <a:r>
              <a:rPr lang="en-US" altLang="zh-TW" sz="3600" smtClean="0"/>
              <a:t>NDP-IPv6 </a:t>
            </a:r>
            <a:r>
              <a:rPr lang="zh-TW" altLang="en-US" sz="3600"/>
              <a:t>鄰居發現訊息</a:t>
            </a:r>
          </a:p>
        </p:txBody>
      </p:sp>
      <p:sp>
        <p:nvSpPr>
          <p:cNvPr id="7" name="Content Placeholder 3">
            <a:extLst>
              <a:ext uri="{FF2B5EF4-FFF2-40B4-BE49-F238E27FC236}">
                <a16:creationId xmlns:a16="http://schemas.microsoft.com/office/drawing/2014/main" id="{828B5E9F-9DE2-44EC-A706-1764B8070531}"/>
              </a:ext>
            </a:extLst>
          </p:cNvPr>
          <p:cNvSpPr>
            <a:spLocks noGrp="1"/>
          </p:cNvSpPr>
          <p:nvPr>
            <p:ph idx="1"/>
          </p:nvPr>
        </p:nvSpPr>
        <p:spPr>
          <a:xfrm>
            <a:off x="474662" y="1701312"/>
            <a:ext cx="8280057" cy="3577672"/>
          </a:xfrm>
        </p:spPr>
        <p:txBody>
          <a:bodyPr/>
          <a:lstStyle/>
          <a:p>
            <a:pPr marL="0" indent="0" algn="l"/>
            <a:r>
              <a:rPr lang="en-US" altLang="zh-TW">
                <a:solidFill>
                  <a:srgbClr val="000000"/>
                </a:solidFill>
              </a:rPr>
              <a:t>IPv6 </a:t>
            </a:r>
            <a:r>
              <a:rPr lang="zh-TW" altLang="en-US">
                <a:solidFill>
                  <a:srgbClr val="000000"/>
                </a:solidFill>
              </a:rPr>
              <a:t>鄰居發現 </a:t>
            </a:r>
            <a:r>
              <a:rPr lang="en-US" altLang="zh-TW">
                <a:solidFill>
                  <a:srgbClr val="000000"/>
                </a:solidFill>
              </a:rPr>
              <a:t>(ND) </a:t>
            </a:r>
            <a:r>
              <a:rPr lang="zh-TW" altLang="en-US">
                <a:solidFill>
                  <a:srgbClr val="000000"/>
                </a:solidFill>
              </a:rPr>
              <a:t>通訊協定提供：</a:t>
            </a:r>
          </a:p>
          <a:p>
            <a:pPr marL="415975" lvl="1" indent="-342892">
              <a:buFont typeface="Arial" panose="020b0604020202020204" pitchFamily="34" charset="0"/>
              <a:buChar char="•"/>
            </a:pPr>
            <a:r>
              <a:rPr lang="zh-TW" altLang="en-US" sz="2000">
                <a:solidFill>
                  <a:srgbClr val="000000"/>
                </a:solidFill>
              </a:rPr>
              <a:t>位址解析</a:t>
            </a:r>
          </a:p>
          <a:p>
            <a:pPr marL="415975" lvl="1" indent="-342892">
              <a:buFont typeface="Arial" panose="020b0604020202020204" pitchFamily="34" charset="0"/>
              <a:buChar char="•"/>
            </a:pPr>
            <a:r>
              <a:rPr lang="zh-TW" altLang="en-US" sz="2000">
                <a:solidFill>
                  <a:srgbClr val="000000"/>
                </a:solidFill>
              </a:rPr>
              <a:t>路由器探索</a:t>
            </a:r>
          </a:p>
          <a:p>
            <a:pPr marL="415975" lvl="1" indent="-342892">
              <a:buFont typeface="Arial" panose="020b0604020202020204" pitchFamily="34" charset="0"/>
              <a:buChar char="•"/>
            </a:pPr>
            <a:r>
              <a:rPr lang="zh-TW" altLang="en-US" sz="2000">
                <a:solidFill>
                  <a:srgbClr val="000000"/>
                </a:solidFill>
              </a:rPr>
              <a:t>重新導向服務</a:t>
            </a:r>
          </a:p>
          <a:p>
            <a:pPr marL="342892" indent="-342892" algn="l">
              <a:buFont typeface="Arial" panose="020b0604020202020204" pitchFamily="34" charset="0"/>
              <a:buChar char="•"/>
            </a:pPr>
            <a:r>
              <a:rPr lang="en-US" altLang="zh-TW">
                <a:solidFill>
                  <a:srgbClr val="000000"/>
                </a:solidFill>
              </a:rPr>
              <a:t>ICMPv6 </a:t>
            </a:r>
            <a:r>
              <a:rPr lang="zh-TW" altLang="en-US">
                <a:solidFill>
                  <a:srgbClr val="000000"/>
                </a:solidFill>
              </a:rPr>
              <a:t>鄰居請求 </a:t>
            </a:r>
            <a:r>
              <a:rPr lang="en-US" altLang="zh-TW">
                <a:solidFill>
                  <a:srgbClr val="000000"/>
                </a:solidFill>
              </a:rPr>
              <a:t>(NS) </a:t>
            </a:r>
            <a:r>
              <a:rPr lang="zh-TW" altLang="en-US">
                <a:solidFill>
                  <a:srgbClr val="000000"/>
                </a:solidFill>
              </a:rPr>
              <a:t>和鄰居廣告 </a:t>
            </a:r>
            <a:r>
              <a:rPr lang="en-US" altLang="zh-TW">
                <a:solidFill>
                  <a:srgbClr val="000000"/>
                </a:solidFill>
              </a:rPr>
              <a:t>(NA) </a:t>
            </a:r>
            <a:r>
              <a:rPr lang="zh-TW" altLang="en-US">
                <a:solidFill>
                  <a:srgbClr val="000000"/>
                </a:solidFill>
              </a:rPr>
              <a:t>訊息用於裝置對裝置的訊息，例如位址解析。</a:t>
            </a:r>
          </a:p>
          <a:p>
            <a:pPr marL="342892" indent="-342892" algn="l">
              <a:buFont typeface="Arial" panose="020b0604020202020204" pitchFamily="34" charset="0"/>
              <a:buChar char="•"/>
            </a:pPr>
            <a:r>
              <a:rPr lang="en-US" altLang="zh-TW">
                <a:solidFill>
                  <a:srgbClr val="000000"/>
                </a:solidFill>
              </a:rPr>
              <a:t>ICMTPv6 </a:t>
            </a:r>
            <a:r>
              <a:rPr lang="zh-TW" altLang="en-US">
                <a:solidFill>
                  <a:srgbClr val="000000"/>
                </a:solidFill>
              </a:rPr>
              <a:t>路由器請求（</a:t>
            </a:r>
            <a:r>
              <a:rPr lang="en-US" altLang="zh-TW">
                <a:solidFill>
                  <a:srgbClr val="000000"/>
                </a:solidFill>
              </a:rPr>
              <a:t>RS</a:t>
            </a:r>
            <a:r>
              <a:rPr lang="zh-TW" altLang="en-US">
                <a:solidFill>
                  <a:srgbClr val="000000"/>
                </a:solidFill>
              </a:rPr>
              <a:t>）和路由器通告（</a:t>
            </a:r>
            <a:r>
              <a:rPr lang="en-US" altLang="zh-TW">
                <a:solidFill>
                  <a:srgbClr val="000000"/>
                </a:solidFill>
              </a:rPr>
              <a:t>RA</a:t>
            </a:r>
            <a:r>
              <a:rPr lang="zh-TW" altLang="en-US">
                <a:solidFill>
                  <a:srgbClr val="000000"/>
                </a:solidFill>
              </a:rPr>
              <a:t>）消息用於設備和路由器之間的消息進行路由器探索。</a:t>
            </a:r>
          </a:p>
          <a:p>
            <a:pPr marL="342892" indent="-342892" algn="l">
              <a:buFont typeface="Arial" panose="020b0604020202020204" pitchFamily="34" charset="0"/>
              <a:buChar char="•"/>
            </a:pPr>
            <a:r>
              <a:rPr lang="zh-TW" altLang="en-US">
                <a:solidFill>
                  <a:srgbClr val="000000"/>
                </a:solidFill>
              </a:rPr>
              <a:t>路由器使用 </a:t>
            </a:r>
            <a:r>
              <a:rPr lang="en-US" altLang="zh-TW">
                <a:solidFill>
                  <a:srgbClr val="000000"/>
                </a:solidFill>
              </a:rPr>
              <a:t>ICMPv6 </a:t>
            </a:r>
            <a:r>
              <a:rPr lang="zh-TW" altLang="en-US">
                <a:solidFill>
                  <a:srgbClr val="000000"/>
                </a:solidFill>
              </a:rPr>
              <a:t>重新導向訊息，以取得更好的下一個躍點選擇。</a:t>
            </a:r>
          </a:p>
        </p:txBody>
      </p:sp>
      <p:sp>
        <p:nvSpPr>
          <p:cNvPr id="2" name="投影片編號版面配置區 1"/>
          <p:cNvSpPr>
            <a:spLocks noGrp="1"/>
          </p:cNvSpPr>
          <p:nvPr>
            <p:ph type="sldNum" sz="quarter" idx="12"/>
          </p:nvPr>
        </p:nvSpPr>
        <p:spPr/>
        <p:txBody>
          <a:bodyPr/>
          <a:lstStyle/>
          <a:p>
            <a:fld id="{4FAB73BC-B049-4115-A692-8D63A059BFB8}" type="slidenum">
              <a:rPr lang="en-US" smtClean="0"/>
              <a:t>255</a:t>
            </a:fld>
            <a:endParaRPr lang="en-US"/>
          </a:p>
        </p:txBody>
      </p:sp>
    </p:spTree>
    <p:extLst>
      <p:ext uri="{BB962C8B-B14F-4D97-AF65-F5344CB8AC3E}">
        <p14:creationId xmlns:p14="http://schemas.microsoft.com/office/powerpoint/2010/main" val="287663234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256.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p:spPr>
        <p:txBody>
          <a:bodyPr>
            <a:normAutofit/>
          </a:bodyPr>
          <a:lstStyle/>
          <a:p>
            <a:r>
              <a:rPr lang="en-US" altLang="zh-TW" sz="3200" smtClean="0"/>
              <a:t>9.3IPv6</a:t>
            </a:r>
            <a:r>
              <a:rPr lang="en-US" altLang="zh-TW" smtClean="0"/>
              <a:t>— </a:t>
            </a:r>
            <a:r>
              <a:rPr lang="zh-TW" altLang="en-US"/>
              <a:t>位址解析</a:t>
            </a:r>
          </a:p>
        </p:txBody>
      </p:sp>
      <p:sp>
        <p:nvSpPr>
          <p:cNvPr id="7" name="Content Placeholder 3">
            <a:extLst>
              <a:ext uri="{FF2B5EF4-FFF2-40B4-BE49-F238E27FC236}">
                <a16:creationId xmlns:a16="http://schemas.microsoft.com/office/drawing/2014/main" id="{828B5E9F-9DE2-44EC-A706-1764B8070531}"/>
              </a:ext>
            </a:extLst>
          </p:cNvPr>
          <p:cNvSpPr>
            <a:spLocks noGrp="1"/>
          </p:cNvSpPr>
          <p:nvPr>
            <p:ph idx="1"/>
          </p:nvPr>
        </p:nvSpPr>
        <p:spPr>
          <a:xfrm>
            <a:off x="5250730" y="1632226"/>
            <a:ext cx="3773496" cy="2728697"/>
          </a:xfrm>
        </p:spPr>
        <p:txBody>
          <a:bodyPr/>
          <a:lstStyle/>
          <a:p>
            <a:pPr marL="342892" indent="-342892" algn="l">
              <a:buFont typeface="Arial" panose="020b0604020202020204" pitchFamily="34" charset="0"/>
              <a:buChar char="•"/>
            </a:pPr>
            <a:r>
              <a:rPr lang="en-US" altLang="zh-TW" sz="1800">
                <a:solidFill>
                  <a:srgbClr val="000000"/>
                </a:solidFill>
              </a:rPr>
              <a:t>IPv6 </a:t>
            </a:r>
            <a:r>
              <a:rPr lang="zh-TW" altLang="en-US" sz="1800">
                <a:solidFill>
                  <a:srgbClr val="000000"/>
                </a:solidFill>
              </a:rPr>
              <a:t>裝置會使用 </a:t>
            </a:r>
            <a:r>
              <a:rPr lang="en-US" altLang="zh-TW" sz="1800">
                <a:solidFill>
                  <a:srgbClr val="000000"/>
                </a:solidFill>
              </a:rPr>
              <a:t>ND </a:t>
            </a:r>
            <a:r>
              <a:rPr lang="zh-TW" altLang="en-US" sz="1800">
                <a:solidFill>
                  <a:srgbClr val="000000"/>
                </a:solidFill>
              </a:rPr>
              <a:t>來解析已知 </a:t>
            </a:r>
            <a:r>
              <a:rPr lang="en-US" altLang="zh-TW" sz="1800">
                <a:solidFill>
                  <a:srgbClr val="000000"/>
                </a:solidFill>
              </a:rPr>
              <a:t>IPv6 </a:t>
            </a:r>
            <a:r>
              <a:rPr lang="zh-TW" altLang="en-US" sz="1800">
                <a:solidFill>
                  <a:srgbClr val="000000"/>
                </a:solidFill>
              </a:rPr>
              <a:t>位址的 </a:t>
            </a:r>
            <a:r>
              <a:rPr lang="en-US" altLang="zh-TW" sz="1800">
                <a:solidFill>
                  <a:srgbClr val="000000"/>
                </a:solidFill>
              </a:rPr>
              <a:t>MAC </a:t>
            </a:r>
            <a:r>
              <a:rPr lang="zh-TW" altLang="en-US" sz="1800">
                <a:solidFill>
                  <a:srgbClr val="000000"/>
                </a:solidFill>
              </a:rPr>
              <a:t>位址。</a:t>
            </a:r>
          </a:p>
          <a:p>
            <a:pPr marL="342892" indent="-342892" algn="l">
              <a:buFont typeface="Arial" panose="020b0604020202020204" pitchFamily="34" charset="0"/>
              <a:buChar char="•"/>
            </a:pPr>
            <a:r>
              <a:rPr lang="en-US" altLang="zh-TW" sz="1800">
                <a:solidFill>
                  <a:srgbClr val="000000"/>
                </a:solidFill>
              </a:rPr>
              <a:t>ICMPv6 </a:t>
            </a:r>
            <a:r>
              <a:rPr lang="zh-TW" altLang="en-US" sz="1800">
                <a:solidFill>
                  <a:srgbClr val="000000"/>
                </a:solidFill>
              </a:rPr>
              <a:t>鄰居請求訊息是使用特殊的乙太網路和 </a:t>
            </a:r>
            <a:r>
              <a:rPr lang="en-US" altLang="zh-TW" sz="1800">
                <a:solidFill>
                  <a:srgbClr val="000000"/>
                </a:solidFill>
              </a:rPr>
              <a:t>IPv6 </a:t>
            </a:r>
            <a:r>
              <a:rPr lang="zh-TW" altLang="en-US" sz="1800">
                <a:solidFill>
                  <a:srgbClr val="000000"/>
                </a:solidFill>
              </a:rPr>
              <a:t>多點傳送位址傳送。 </a:t>
            </a:r>
          </a:p>
        </p:txBody>
      </p:sp>
      <p:pic>
        <p:nvPicPr>
          <p:cNvPr id="2" name="Picture 1">
            <a:extLst>
              <a:ext uri="{FF2B5EF4-FFF2-40B4-BE49-F238E27FC236}">
                <a16:creationId xmlns:a16="http://schemas.microsoft.com/office/drawing/2014/main" id="{BDC4A0AF-0003-44FE-BC39-5B53008F411D}"/>
              </a:ext>
            </a:extLst>
          </p:cNvPr>
          <p:cNvPicPr>
            <a:picLocks noChangeAspect="1"/>
          </p:cNvPicPr>
          <p:nvPr/>
        </p:nvPicPr>
        <p:blipFill>
          <a:blip r:embed="rId3"/>
          <a:stretch>
            <a:fillRect/>
          </a:stretch>
        </p:blipFill>
        <p:spPr>
          <a:xfrm>
            <a:off x="399248" y="1756290"/>
            <a:ext cx="4776067" cy="3351250"/>
          </a:xfrm>
          <a:prstGeom prst="rect">
            <a:avLst/>
          </a:prstGeom>
        </p:spPr>
      </p:pic>
      <p:sp>
        <p:nvSpPr>
          <p:cNvPr id="4" name="投影片編號版面配置區 3"/>
          <p:cNvSpPr>
            <a:spLocks noGrp="1"/>
          </p:cNvSpPr>
          <p:nvPr>
            <p:ph type="sldNum" sz="quarter" idx="12"/>
          </p:nvPr>
        </p:nvSpPr>
        <p:spPr/>
        <p:txBody>
          <a:bodyPr/>
          <a:lstStyle/>
          <a:p>
            <a:fld id="{4FAB73BC-B049-4115-A692-8D63A059BFB8}" type="slidenum">
              <a:rPr lang="en-US" smtClean="0"/>
              <a:t>256</a:t>
            </a:fld>
            <a:endParaRPr lang="en-US"/>
          </a:p>
        </p:txBody>
      </p:sp>
    </p:spTree>
    <p:extLst>
      <p:ext uri="{BB962C8B-B14F-4D97-AF65-F5344CB8AC3E}">
        <p14:creationId xmlns:p14="http://schemas.microsoft.com/office/powerpoint/2010/main" val="50164385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257.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1505" name="Rectangle 2"/>
          <p:cNvSpPr>
            <a:spLocks noGrp="1" noChangeArrowheads="1"/>
          </p:cNvSpPr>
          <p:nvPr>
            <p:ph type="title"/>
          </p:nvPr>
        </p:nvSpPr>
        <p:spPr/>
        <p:txBody>
          <a:bodyPr>
            <a:normAutofit/>
          </a:bodyPr>
          <a:lstStyle/>
          <a:p>
            <a:pPr rtl="0"/>
            <a:r>
              <a:rPr lang="en-US" altLang="zh-TW" sz="3600" smtClean="0">
                <a:latin typeface="Arial"/>
              </a:rPr>
              <a:t>9.4</a:t>
            </a:r>
            <a:r>
              <a:rPr lang="zh-TW" sz="3600" smtClean="0">
                <a:latin typeface="Arial"/>
              </a:rPr>
              <a:t>我</a:t>
            </a:r>
            <a:r>
              <a:rPr lang="zh-TW" sz="3600">
                <a:latin typeface="Arial"/>
              </a:rPr>
              <a:t>在本單元中學到了什麼?</a:t>
            </a:r>
          </a:p>
        </p:txBody>
      </p:sp>
      <p:sp>
        <p:nvSpPr>
          <p:cNvPr id="2" name="Content Placeholder 1">
            <a:extLst>
              <a:ext uri="{FF2B5EF4-FFF2-40B4-BE49-F238E27FC236}">
                <a16:creationId xmlns:a16="http://schemas.microsoft.com/office/drawing/2014/main" id="{BAC22E0C-A8B9-7D4B-BC8E-95F5947642E5}"/>
              </a:ext>
            </a:extLst>
          </p:cNvPr>
          <p:cNvSpPr>
            <a:spLocks noGrp="1"/>
          </p:cNvSpPr>
          <p:nvPr>
            <p:ph idx="1"/>
          </p:nvPr>
        </p:nvSpPr>
        <p:spPr>
          <a:xfrm>
            <a:off x="453837" y="1571910"/>
            <a:ext cx="7690038" cy="4155319"/>
          </a:xfrm>
        </p:spPr>
        <p:txBody>
          <a:bodyPr>
            <a:normAutofit fontScale="62500" lnSpcReduction="20000"/>
          </a:bodyPr>
          <a:lstStyle/>
          <a:p>
            <a:pPr marL="115884" indent="-285743">
              <a:spcBef>
                <a:spcPct val="0"/>
              </a:spcBef>
              <a:spcAft>
                <a:spcPct val="0"/>
              </a:spcAft>
              <a:buFont typeface="Arial" panose="020b0604020202020204" pitchFamily="34" charset="0"/>
              <a:buChar char="•"/>
            </a:pPr>
            <a:r>
              <a:rPr lang="zh-TW" sz="3100"/>
              <a:t>第 2 層實體位址（即乙太網 MAC 位址）用於與封裝的 IP 分組從一個 NIC 到同一網路上的另一個 NIC 提供資料連結訊框。 </a:t>
            </a:r>
          </a:p>
          <a:p>
            <a:pPr marL="115884" indent="-285743">
              <a:spcBef>
                <a:spcPct val="0"/>
              </a:spcBef>
              <a:spcAft>
                <a:spcPct val="0"/>
              </a:spcAft>
              <a:buFont typeface="Arial" panose="020b0604020202020204" pitchFamily="34" charset="0"/>
              <a:buChar char="•"/>
            </a:pPr>
            <a:r>
              <a:rPr lang="zh-TW" sz="3100"/>
              <a:t>如果目的地 IP 位址位於同一個網路上，則目的地 MAC 位址將是目的地裝置的位址。 </a:t>
            </a:r>
          </a:p>
          <a:p>
            <a:pPr marL="115884" indent="-285743">
              <a:spcBef>
                <a:spcPct val="0"/>
              </a:spcBef>
              <a:spcAft>
                <a:spcPct val="0"/>
              </a:spcAft>
              <a:buFont typeface="Arial" panose="020b0604020202020204" pitchFamily="34" charset="0"/>
              <a:buChar char="•"/>
            </a:pPr>
            <a:r>
              <a:rPr lang="zh-TW" sz="3100"/>
              <a:t>當目標 IP 位址 (IPv4 或 IPv6) 位於遠端網路上時，目標 MAC 位址將會是主機預設閘道 (即路由器介面) 的位址。</a:t>
            </a:r>
          </a:p>
          <a:p>
            <a:pPr marL="115884" indent="-285743">
              <a:spcBef>
                <a:spcPct val="0"/>
              </a:spcBef>
              <a:spcAft>
                <a:spcPct val="0"/>
              </a:spcAft>
              <a:buFont typeface="Arial" panose="020b0604020202020204" pitchFamily="34" charset="0"/>
              <a:buChar char="•"/>
            </a:pPr>
            <a:r>
              <a:rPr lang="zh-TW" sz="3100"/>
              <a:t>IPv4 設備使用 ARP 來確定本地設備的目標 MAC 位址時，它知道它的 IPv4 位址。</a:t>
            </a:r>
          </a:p>
          <a:p>
            <a:pPr marL="115884" indent="-285743">
              <a:spcBef>
                <a:spcPct val="0"/>
              </a:spcBef>
              <a:spcAft>
                <a:spcPct val="0"/>
              </a:spcAft>
              <a:buFont typeface="Arial" panose="020b0604020202020204" pitchFamily="34" charset="0"/>
              <a:buChar char="•"/>
            </a:pPr>
            <a:r>
              <a:rPr lang="zh-TW" sz="3100"/>
              <a:t>ARP 提供了兩個基本功能：解析 IPv4 位址到 MAC 位址和維護 IPv4 到 MAC 位址映射的表。</a:t>
            </a:r>
          </a:p>
          <a:p>
            <a:pPr marL="115884" indent="-285743">
              <a:spcBef>
                <a:spcPct val="0"/>
              </a:spcBef>
              <a:spcAft>
                <a:spcPct val="0"/>
              </a:spcAft>
              <a:buFont typeface="Arial" panose="020b0604020202020204" pitchFamily="34" charset="0"/>
              <a:buChar char="•"/>
            </a:pPr>
            <a:r>
              <a:rPr lang="zh-TW" sz="3100"/>
              <a:t>接收到 ARP 回覆後，設備將 IPv4 位址和相應的 MAC 位址添加到其 ARP 表。</a:t>
            </a:r>
          </a:p>
          <a:p>
            <a:pPr marL="115884" indent="-285743">
              <a:spcBef>
                <a:spcPct val="0"/>
              </a:spcBef>
              <a:spcAft>
                <a:spcPct val="0"/>
              </a:spcAft>
              <a:buFont typeface="Arial" panose="020b0604020202020204" pitchFamily="34" charset="0"/>
              <a:buChar char="•"/>
            </a:pPr>
            <a:r>
              <a:rPr lang="zh-TW" sz="3100"/>
              <a:t>對於每台裝置，ARP 快取計時器將會刪除在指定時間內未使用的 ARP 條目。</a:t>
            </a:r>
          </a:p>
          <a:p>
            <a:pPr marL="115884" indent="-285743">
              <a:spcBef>
                <a:spcPct val="0"/>
              </a:spcBef>
              <a:spcAft>
                <a:spcPct val="0"/>
              </a:spcAft>
              <a:buFont typeface="Arial" panose="020b0604020202020204" pitchFamily="34" charset="0"/>
              <a:buChar char="•"/>
            </a:pPr>
            <a:r>
              <a:rPr lang="zh-TW" sz="3100"/>
              <a:t>IPv6 不使用 ARP，它會使用 ND 通訊協定來解析 MAC 位址。 </a:t>
            </a:r>
          </a:p>
          <a:p>
            <a:pPr marL="115884" indent="-285743">
              <a:spcBef>
                <a:spcPct val="0"/>
              </a:spcBef>
              <a:spcAft>
                <a:spcPct val="0"/>
              </a:spcAft>
              <a:buFont typeface="Arial" panose="020b0604020202020204" pitchFamily="34" charset="0"/>
              <a:buChar char="•"/>
            </a:pPr>
            <a:r>
              <a:rPr lang="zh-TW" sz="3100"/>
              <a:t>IPv6 裝置在知道其 IPv6 位址時，會使用 ICMPv6 鄰居發現來判斷本機裝置的目的地 MAC 位址。</a:t>
            </a:r>
          </a:p>
          <a:p>
            <a:pPr marL="0">
              <a:spcBef>
                <a:spcPct val="0"/>
              </a:spcBef>
              <a:spcAft>
                <a:spcPct val="0"/>
              </a:spcAft>
            </a:pPr>
            <a:endParaRPr lang="en-US"/>
          </a:p>
        </p:txBody>
      </p:sp>
      <p:sp>
        <p:nvSpPr>
          <p:cNvPr id="3" name="投影片編號版面配置區 2"/>
          <p:cNvSpPr>
            <a:spLocks noGrp="1"/>
          </p:cNvSpPr>
          <p:nvPr>
            <p:ph type="sldNum" sz="quarter" idx="4"/>
          </p:nvPr>
        </p:nvSpPr>
        <p:spPr/>
        <p:txBody>
          <a:bodyPr/>
          <a:lstStyle/>
          <a:p>
            <a:pPr defTabSz="385754">
              <a:defRPr/>
            </a:pPr>
            <a:fld id="{2F5CCB13-0A32-4557-88E9-079F0C330695}" type="slidenum">
              <a:rPr lang="en-US" kern="0" smtClean="0">
                <a:solidFill>
                  <a:srgbClr val="595959"/>
                </a:solidFill>
              </a:rPr>
              <a:pPr defTabSz="385754">
                <a:defRPr/>
              </a:pPr>
              <a:t>257</a:t>
            </a:fld>
            <a:endParaRPr lang="en-US" kern="0">
              <a:solidFill>
                <a:srgbClr val="595959"/>
              </a:solidFill>
            </a:endParaRPr>
          </a:p>
        </p:txBody>
      </p:sp>
    </p:spTree>
    <p:custDataLst>
      <p:tags r:id="rId3"/>
    </p:custDataLst>
    <p:extLst>
      <p:ext uri="{BB962C8B-B14F-4D97-AF65-F5344CB8AC3E}">
        <p14:creationId xmlns:p14="http://schemas.microsoft.com/office/powerpoint/2010/main" val="866198797"/>
      </p:ext>
    </p:extLst>
  </p:cSld>
  <p:clrMapOvr>
    <a:masterClrMapping/>
  </p:clrMapOvr>
  <p:transition spd="slow">
    <p:wipe/>
  </p:transition>
  <p:timing/>
</p:sld>
</file>

<file path=ppt/slides/slide258.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6" name="Title 5"/>
          <p:cNvSpPr>
            <a:spLocks noGrp="1"/>
          </p:cNvSpPr>
          <p:nvPr>
            <p:ph type="ctrTitle"/>
          </p:nvPr>
        </p:nvSpPr>
        <p:spPr/>
        <p:txBody>
          <a:bodyPr>
            <a:noAutofit/>
          </a:bodyPr>
          <a:lstStyle/>
          <a:p>
            <a:pPr rtl="0"/>
            <a:r>
              <a:rPr lang="zh-TW" altLang="en-US" sz="5000" smtClean="0">
                <a:solidFill>
                  <a:schemeClr val="tx1"/>
                </a:solidFill>
              </a:rPr>
              <a:t>第十章</a:t>
            </a:r>
            <a:br>
              <a:rPr lang="en-US" altLang="zh-TW" sz="5000">
                <a:solidFill>
                  <a:schemeClr val="tx1"/>
                </a:solidFill>
              </a:rPr>
            </a:br>
            <a:br>
              <a:rPr lang="en-US" altLang="zh-TW" sz="5000" smtClean="0">
                <a:solidFill>
                  <a:schemeClr val="tx1"/>
                </a:solidFill>
              </a:rPr>
            </a:br>
            <a:r>
              <a:rPr lang="zh-TW" sz="5000" smtClean="0">
                <a:solidFill>
                  <a:schemeClr val="tx1"/>
                </a:solidFill>
              </a:rPr>
              <a:t> </a:t>
            </a:r>
            <a:r>
              <a:rPr lang="zh-TW" sz="5000">
                <a:solidFill>
                  <a:schemeClr val="tx1"/>
                </a:solidFill>
              </a:rPr>
              <a:t>路由器基本設定</a:t>
            </a:r>
          </a:p>
        </p:txBody>
      </p:sp>
      <p:sp>
        <p:nvSpPr>
          <p:cNvPr id="7" name="Subtitle 6"/>
          <p:cNvSpPr>
            <a:spLocks noGrp="1"/>
          </p:cNvSpPr>
          <p:nvPr>
            <p:ph type="subTitle" idx="1"/>
          </p:nvPr>
        </p:nvSpPr>
        <p:spPr/>
        <p:txBody>
          <a:bodyPr/>
          <a:lstStyle/>
          <a:p>
            <a:pPr rtl="0"/>
            <a:r>
              <a:rPr lang="zh-TW">
                <a:solidFill>
                  <a:schemeClr val="accent5">
                    <a:lumMod val="40000"/>
                    <a:lumOff val="60000"/>
                  </a:schemeClr>
                </a:solidFill>
              </a:rPr>
              <a:t>歡迎來到網路簡介 7.0 版 (ITN)</a:t>
            </a:r>
          </a:p>
          <a:p>
            <a:endParaRPr lang="en-US"/>
          </a:p>
        </p:txBody>
      </p:sp>
      <p:sp>
        <p:nvSpPr>
          <p:cNvPr id="2" name="投影片編號版面配置區 1"/>
          <p:cNvSpPr>
            <a:spLocks noGrp="1"/>
          </p:cNvSpPr>
          <p:nvPr>
            <p:ph type="sldNum" sz="quarter" idx="12"/>
          </p:nvPr>
        </p:nvSpPr>
        <p:spPr/>
        <p:txBody>
          <a:bodyPr/>
          <a:lstStyle/>
          <a:p>
            <a:fld id="{38C68405-D8B3-49C2-9037-9F8C36DB7603}" type="slidenum">
              <a:rPr lang="en-US" altLang="zh-TW" smtClean="0"/>
              <a:t>258</a:t>
            </a:fld>
            <a:endParaRPr lang="en-US" altLang="zh-TW"/>
          </a:p>
        </p:txBody>
      </p:sp>
    </p:spTree>
    <p:custDataLst>
      <p:tags r:id="rId3"/>
    </p:custDataLst>
    <p:extLst>
      <p:ext uri="{BB962C8B-B14F-4D97-AF65-F5344CB8AC3E}">
        <p14:creationId xmlns:p14="http://schemas.microsoft.com/office/powerpoint/2010/main" val="306503833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sld>
</file>

<file path=ppt/slides/slide259.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098" name="Rectangle 33"/>
          <p:cNvSpPr>
            <a:spLocks noGrp="1" noChangeArrowheads="1"/>
          </p:cNvSpPr>
          <p:nvPr>
            <p:ph type="title"/>
          </p:nvPr>
        </p:nvSpPr>
        <p:spPr/>
        <p:txBody>
          <a:bodyPr>
            <a:normAutofit/>
          </a:bodyPr>
          <a:lstStyle/>
          <a:p>
            <a:pPr rtl="0" eaLnBrk="1" hangingPunct="1"/>
            <a:r>
              <a:rPr lang="zh-TW" altLang="en-US" sz="4000"/>
              <a:t>單元概要</a:t>
            </a:r>
          </a:p>
        </p:txBody>
      </p:sp>
      <p:sp>
        <p:nvSpPr>
          <p:cNvPr id="3" name="Rectangle 1">
            <a:extLst>
              <a:ext uri="{FF2B5EF4-FFF2-40B4-BE49-F238E27FC236}">
                <a16:creationId xmlns:a16="http://schemas.microsoft.com/office/drawing/2014/main" id="{B5758CB9-E7D6-4639-ACDC-3F86DC2D2F72}"/>
              </a:ext>
            </a:extLst>
          </p:cNvPr>
          <p:cNvSpPr>
            <a:spLocks noChangeArrowheads="1"/>
          </p:cNvSpPr>
          <p:nvPr/>
        </p:nvSpPr>
        <p:spPr bwMode="auto">
          <a:xfrm>
            <a:off x="445523" y="1019670"/>
            <a:ext cx="8636613" cy="1292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defTabSz="914378" eaLnBrk="0" fontAlgn="base" hangingPunct="0">
              <a:spcBef>
                <a:spcPct val="0"/>
              </a:spcBef>
              <a:spcAft>
                <a:spcPct val="0"/>
              </a:spcAft>
            </a:pPr>
            <a:r>
              <a:rPr lang="zh-TW" altLang="en-US" sz="3000" b="1">
                <a:latin typeface="標楷體" pitchFamily="65" charset="-120"/>
                <a:ea typeface="標楷體" panose="03000509000000000000" pitchFamily="65" charset="-120"/>
                <a:cs typeface="Calibri" panose="020f0502020204030204" pitchFamily="34" charset="0"/>
              </a:rPr>
              <a:t>課程測驗</a:t>
            </a:r>
            <a:r>
              <a:rPr lang="en-US" altLang="zh-TW" sz="3000" b="1" smtClean="0">
                <a:latin typeface="標楷體" pitchFamily="65" charset="-120"/>
                <a:ea typeface="標楷體" panose="03000509000000000000" pitchFamily="65" charset="-120"/>
                <a:cs typeface="Calibri" panose="020f0502020204030204" pitchFamily="34" charset="0"/>
              </a:rPr>
              <a:t>:</a:t>
            </a:r>
            <a:r>
              <a:rPr lang="zh-TW" altLang="en-US" sz="3000" smtClean="0">
                <a:latin typeface="標楷體" pitchFamily="65" charset="-120"/>
                <a:ea typeface="標楷體" panose="03000509000000000000" pitchFamily="65" charset="-120"/>
                <a:cs typeface="Calibri" panose="020f0502020204030204" pitchFamily="34" charset="0"/>
              </a:rPr>
              <a:t>路</a:t>
            </a:r>
            <a:r>
              <a:rPr lang="zh-TW" altLang="en-US" sz="3000">
                <a:latin typeface="標楷體" pitchFamily="65" charset="-120"/>
                <a:ea typeface="標楷體" panose="03000509000000000000" pitchFamily="65" charset="-120"/>
                <a:cs typeface="Calibri" panose="020f0502020204030204" pitchFamily="34" charset="0"/>
              </a:rPr>
              <a:t>由器基本設定</a:t>
            </a:r>
            <a:endParaRPr lang="en-US" altLang="en-US" sz="3000">
              <a:latin typeface="標楷體" pitchFamily="65" charset="-120"/>
              <a:ea typeface="標楷體" panose="03000509000000000000" pitchFamily="65" charset="-120"/>
            </a:endParaRPr>
          </a:p>
          <a:p>
            <a:pPr defTabSz="914378" eaLnBrk="0" hangingPunct="0"/>
            <a:r>
              <a:rPr lang="zh-TW" altLang="en-US" sz="3000" b="1">
                <a:latin typeface="標楷體" pitchFamily="65" charset="-120"/>
                <a:ea typeface="標楷體" panose="03000509000000000000" pitchFamily="65" charset="-120"/>
                <a:cs typeface="Calibri" panose="020f0502020204030204" pitchFamily="34" charset="0"/>
              </a:rPr>
              <a:t>課程目標</a:t>
            </a:r>
            <a:r>
              <a:rPr lang="en-US" altLang="zh-TW" sz="3000" b="1">
                <a:latin typeface="標楷體" pitchFamily="65" charset="-120"/>
                <a:ea typeface="標楷體" panose="03000509000000000000" pitchFamily="65" charset="-120"/>
                <a:cs typeface="Calibri" panose="020f0502020204030204" pitchFamily="34" charset="0"/>
              </a:rPr>
              <a:t>:</a:t>
            </a:r>
            <a:r>
              <a:rPr lang="zh-TW" altLang="en-US" sz="3000">
                <a:latin typeface="標楷體" pitchFamily="65" charset="-120"/>
                <a:ea typeface="標楷體" panose="03000509000000000000" pitchFamily="65" charset="-120"/>
                <a:cs typeface="Calibri" panose="020f0502020204030204" pitchFamily="34" charset="0"/>
              </a:rPr>
              <a:t>在路由器和終端裝置上實作初始設定。 </a:t>
            </a:r>
          </a:p>
          <a:p>
            <a:pPr defTabSz="914378" eaLnBrk="0" fontAlgn="base" hangingPunct="0">
              <a:spcBef>
                <a:spcPct val="0"/>
              </a:spcBef>
              <a:spcAft>
                <a:spcPct val="0"/>
              </a:spcAft>
            </a:pPr>
            <a:endParaRPr lang="en-US" altLang="en-US">
              <a:latin typeface="Arial" panose="020b0604020202020204" pitchFamily="34" charset="0"/>
            </a:endParaRPr>
          </a:p>
        </p:txBody>
      </p:sp>
      <p:graphicFrame>
        <p:nvGraphicFramePr>
          <p:cNvPr id="2" name="Table 1">
            <a:extLst>
              <a:ext uri="{FF2B5EF4-FFF2-40B4-BE49-F238E27FC236}">
                <a16:creationId xmlns:a16="http://schemas.microsoft.com/office/drawing/2014/main" id="{E974E1EB-2DBE-496F-B0B0-6C44227DA401}"/>
              </a:ext>
            </a:extLst>
          </p:cNvPr>
          <p:cNvGraphicFramePr>
            <a:graphicFrameLocks noGrp="1"/>
          </p:cNvGraphicFramePr>
          <p:nvPr>
            <p:extLst>
              <p:ext uri="{D42A27DB-BD31-4B8C-83A1-F6EECF244321}">
                <p14:modId xmlns:p14="http://schemas.microsoft.com/office/powerpoint/2010/main" val="3638868171"/>
              </p:ext>
            </p:extLst>
          </p:nvPr>
        </p:nvGraphicFramePr>
        <p:xfrm>
          <a:off x="880345" y="2976190"/>
          <a:ext cx="7766971" cy="2062392"/>
        </p:xfrm>
        <a:graphic>
          <a:graphicData uri="http://schemas.openxmlformats.org/drawingml/2006/table">
            <a:tbl>
              <a:tblPr firstRow="1" firstCol="1" bandRow="1">
                <a:tableStyleId>{5C22544A-7EE6-4342-B048-85BDC9FD1C3A}</a:tableStyleId>
              </a:tblPr>
              <a:tblGrid>
                <a:gridCol w="2996330">
                  <a:extLst>
                    <a:ext uri="{9D8B030D-6E8A-4147-A177-3AD203B41FA5}">
                      <a16:colId xmlns:a16="http://schemas.microsoft.com/office/drawing/2014/main" val="1523797708"/>
                    </a:ext>
                  </a:extLst>
                </a:gridCol>
                <a:gridCol w="4770641">
                  <a:extLst>
                    <a:ext uri="{9D8B030D-6E8A-4147-A177-3AD203B41FA5}">
                      <a16:colId xmlns:a16="http://schemas.microsoft.com/office/drawing/2014/main" val="2750207184"/>
                    </a:ext>
                  </a:extLst>
                </a:gridCol>
              </a:tblGrid>
              <a:tr h="366903">
                <a:tc>
                  <a:txBody>
                    <a:bodyPr vert="horz" wrap="square"/>
                    <a:lstStyle/>
                    <a:p>
                      <a:pPr marL="0" marR="0" rtl="0">
                        <a:lnSpc>
                          <a:spcPct val="107000"/>
                        </a:lnSpc>
                        <a:spcBef>
                          <a:spcPct val="0"/>
                        </a:spcBef>
                        <a:spcAft>
                          <a:spcPct val="0"/>
                        </a:spcAft>
                      </a:pPr>
                      <a:r>
                        <a:rPr lang="zh-TW" sz="2400" baseline="0">
                          <a:effectLst/>
                          <a:latin typeface="Times New Roman" panose="02020603050405020304" pitchFamily="18" charset="0"/>
                          <a:ea typeface="標楷體" panose="03000509000000000000" pitchFamily="65" charset="-120"/>
                        </a:rPr>
                        <a:t>主題標題</a:t>
                      </a:r>
                    </a:p>
                  </a:txBody>
                  <a:tcPr marL="68580" marR="68580" marT="0" marB="0"/>
                </a:tc>
                <a:tc>
                  <a:txBody>
                    <a:bodyPr vert="horz" wrap="square"/>
                    <a:lstStyle/>
                    <a:p>
                      <a:pPr marL="0" marR="0" rtl="0">
                        <a:lnSpc>
                          <a:spcPct val="107000"/>
                        </a:lnSpc>
                        <a:spcBef>
                          <a:spcPct val="0"/>
                        </a:spcBef>
                        <a:spcAft>
                          <a:spcPct val="0"/>
                        </a:spcAft>
                      </a:pPr>
                      <a:r>
                        <a:rPr lang="zh-TW" sz="2400" baseline="0">
                          <a:effectLst/>
                          <a:latin typeface="Times New Roman" panose="02020603050405020304" pitchFamily="18" charset="0"/>
                          <a:ea typeface="標楷體" panose="03000509000000000000" pitchFamily="65" charset="-120"/>
                        </a:rPr>
                        <a:t>主題目標</a:t>
                      </a:r>
                    </a:p>
                  </a:txBody>
                  <a:tcPr marL="68580" marR="68580" marT="0" marB="0"/>
                </a:tc>
                <a:extLst>
                  <a:ext uri="{0D108BD9-81ED-4DB2-BD59-A6C34878D82A}">
                    <a16:rowId xmlns:a16="http://schemas.microsoft.com/office/drawing/2014/main" val="1874061904"/>
                  </a:ext>
                </a:extLst>
              </a:tr>
              <a:tr h="444151">
                <a:tc>
                  <a:txBody>
                    <a:bodyPr vert="horz" wrap="square"/>
                    <a:lstStyle/>
                    <a:p>
                      <a:pPr marL="0" marR="0" rtl="0">
                        <a:lnSpc>
                          <a:spcPct val="107000"/>
                        </a:lnSpc>
                        <a:spcBef>
                          <a:spcPct val="0"/>
                        </a:spcBef>
                        <a:spcAft>
                          <a:spcPct val="0"/>
                        </a:spcAft>
                      </a:pPr>
                      <a:r>
                        <a:rPr lang="zh-TW" sz="2400" baseline="0">
                          <a:effectLst/>
                          <a:latin typeface="Times New Roman" panose="02020603050405020304" pitchFamily="18" charset="0"/>
                          <a:ea typeface="標楷體" panose="03000509000000000000" pitchFamily="65" charset="-120"/>
                        </a:rPr>
                        <a:t>配置初始路由器設定</a:t>
                      </a:r>
                    </a:p>
                  </a:txBody>
                  <a:tcPr marL="68580" marR="68580" marT="0" marB="0"/>
                </a:tc>
                <a:tc>
                  <a:txBody>
                    <a:bodyPr vert="horz" wrap="square"/>
                    <a:lstStyle/>
                    <a:p>
                      <a:pPr marL="0" marR="0" rtl="0">
                        <a:lnSpc>
                          <a:spcPct val="107000"/>
                        </a:lnSpc>
                        <a:spcBef>
                          <a:spcPct val="0"/>
                        </a:spcBef>
                        <a:spcAft>
                          <a:spcPct val="0"/>
                        </a:spcAft>
                      </a:pPr>
                      <a:r>
                        <a:rPr lang="zh-TW" sz="2400" baseline="0">
                          <a:effectLst/>
                          <a:latin typeface="Times New Roman" panose="02020603050405020304" pitchFamily="18" charset="0"/>
                          <a:ea typeface="標楷體" panose="03000509000000000000" pitchFamily="65" charset="-120"/>
                        </a:rPr>
                        <a:t>在 IOS 思科路由器上設定初始設定。</a:t>
                      </a:r>
                    </a:p>
                  </a:txBody>
                  <a:tcPr marL="68580" marR="68580" marT="0" marB="0"/>
                </a:tc>
                <a:extLst>
                  <a:ext uri="{0D108BD9-81ED-4DB2-BD59-A6C34878D82A}">
                    <a16:rowId xmlns:a16="http://schemas.microsoft.com/office/drawing/2014/main" val="1646858405"/>
                  </a:ext>
                </a:extLst>
              </a:tr>
              <a:tr h="733806">
                <a:tc>
                  <a:txBody>
                    <a:bodyPr vert="horz" wrap="square"/>
                    <a:lstStyle/>
                    <a:p>
                      <a:pPr marL="0" marR="0" rtl="0">
                        <a:lnSpc>
                          <a:spcPct val="107000"/>
                        </a:lnSpc>
                        <a:spcBef>
                          <a:spcPct val="0"/>
                        </a:spcBef>
                        <a:spcAft>
                          <a:spcPct val="0"/>
                        </a:spcAft>
                      </a:pPr>
                      <a:r>
                        <a:rPr lang="zh-TW" sz="2400" baseline="0">
                          <a:effectLst/>
                          <a:latin typeface="Times New Roman" panose="02020603050405020304" pitchFamily="18" charset="0"/>
                          <a:ea typeface="標楷體" panose="03000509000000000000" pitchFamily="65" charset="-120"/>
                        </a:rPr>
                        <a:t>設定介面</a:t>
                      </a:r>
                    </a:p>
                  </a:txBody>
                  <a:tcPr marL="68580" marR="68580" marT="0" marB="0"/>
                </a:tc>
                <a:tc>
                  <a:txBody>
                    <a:bodyPr vert="horz" wrap="square"/>
                    <a:lstStyle/>
                    <a:p>
                      <a:pPr marL="0" marR="0" rtl="0">
                        <a:lnSpc>
                          <a:spcPct val="107000"/>
                        </a:lnSpc>
                        <a:spcBef>
                          <a:spcPct val="0"/>
                        </a:spcBef>
                        <a:spcAft>
                          <a:spcPct val="0"/>
                        </a:spcAft>
                      </a:pPr>
                      <a:r>
                        <a:rPr lang="zh-TW" sz="2400" baseline="0">
                          <a:effectLst/>
                          <a:latin typeface="Times New Roman" panose="02020603050405020304" pitchFamily="18" charset="0"/>
                          <a:ea typeface="標楷體" panose="03000509000000000000" pitchFamily="65" charset="-120"/>
                        </a:rPr>
                        <a:t>在 Cisco IOS 路由器上設定兩個作用中介面。</a:t>
                      </a:r>
                    </a:p>
                  </a:txBody>
                  <a:tcPr marL="68580" marR="68580" marT="0" marB="0"/>
                </a:tc>
                <a:extLst>
                  <a:ext uri="{0D108BD9-81ED-4DB2-BD59-A6C34878D82A}">
                    <a16:rowId xmlns:a16="http://schemas.microsoft.com/office/drawing/2014/main" val="1435904258"/>
                  </a:ext>
                </a:extLst>
              </a:tr>
              <a:tr h="444151">
                <a:tc>
                  <a:txBody>
                    <a:bodyPr vert="horz" wrap="square"/>
                    <a:lstStyle/>
                    <a:p>
                      <a:pPr marL="0" marR="0" rtl="0">
                        <a:lnSpc>
                          <a:spcPct val="107000"/>
                        </a:lnSpc>
                        <a:spcBef>
                          <a:spcPct val="0"/>
                        </a:spcBef>
                        <a:spcAft>
                          <a:spcPct val="0"/>
                        </a:spcAft>
                      </a:pPr>
                      <a:r>
                        <a:rPr lang="zh-TW" sz="2400" baseline="0">
                          <a:effectLst/>
                          <a:latin typeface="Times New Roman" panose="02020603050405020304" pitchFamily="18" charset="0"/>
                          <a:ea typeface="標楷體" panose="03000509000000000000" pitchFamily="65" charset="-120"/>
                        </a:rPr>
                        <a:t>設定預設閘道</a:t>
                      </a:r>
                    </a:p>
                  </a:txBody>
                  <a:tcPr marL="68580" marR="68580" marT="0" marB="0"/>
                </a:tc>
                <a:tc>
                  <a:txBody>
                    <a:bodyPr vert="horz" wrap="square"/>
                    <a:lstStyle/>
                    <a:p>
                      <a:pPr marL="0" marR="0" rtl="0">
                        <a:lnSpc>
                          <a:spcPct val="107000"/>
                        </a:lnSpc>
                        <a:spcBef>
                          <a:spcPct val="0"/>
                        </a:spcBef>
                        <a:spcAft>
                          <a:spcPct val="0"/>
                        </a:spcAft>
                      </a:pPr>
                      <a:r>
                        <a:rPr lang="zh-TW" sz="2400" baseline="0">
                          <a:effectLst/>
                          <a:latin typeface="Times New Roman" panose="02020603050405020304" pitchFamily="18" charset="0"/>
                          <a:ea typeface="標楷體" panose="03000509000000000000" pitchFamily="65" charset="-120"/>
                        </a:rPr>
                        <a:t>設定裝置使用預設閘道。</a:t>
                      </a:r>
                    </a:p>
                  </a:txBody>
                  <a:tcPr marL="68580" marR="68580" marT="0" marB="0"/>
                </a:tc>
                <a:extLst>
                  <a:ext uri="{0D108BD9-81ED-4DB2-BD59-A6C34878D82A}">
                    <a16:rowId xmlns:a16="http://schemas.microsoft.com/office/drawing/2014/main" val="131737215"/>
                  </a:ext>
                </a:extLst>
              </a:tr>
            </a:tbl>
          </a:graphicData>
        </a:graphic>
      </p:graphicFrame>
      <p:sp>
        <p:nvSpPr>
          <p:cNvPr id="4" name="投影片編號版面配置區 3"/>
          <p:cNvSpPr>
            <a:spLocks noGrp="1"/>
          </p:cNvSpPr>
          <p:nvPr>
            <p:ph type="sldNum" sz="quarter" idx="4"/>
          </p:nvPr>
        </p:nvSpPr>
        <p:spPr/>
        <p:txBody>
          <a:bodyPr/>
          <a:lstStyle/>
          <a:p>
            <a:pPr defTabSz="385754">
              <a:defRPr/>
            </a:pPr>
            <a:fld id="{2F5CCB13-0A32-4557-88E9-079F0C330695}" type="slidenum">
              <a:rPr lang="en-US" kern="0" smtClean="0">
                <a:solidFill>
                  <a:srgbClr val="595959"/>
                </a:solidFill>
              </a:rPr>
              <a:pPr defTabSz="385754">
                <a:defRPr/>
              </a:pPr>
              <a:t>259</a:t>
            </a:fld>
            <a:endParaRPr lang="en-US" kern="0">
              <a:solidFill>
                <a:srgbClr val="595959"/>
              </a:solidFill>
            </a:endParaRPr>
          </a:p>
        </p:txBody>
      </p:sp>
    </p:spTree>
    <p:custDataLst>
      <p:tags r:id="rId3"/>
    </p:custDataLst>
    <p:extLst>
      <p:ext uri="{BB962C8B-B14F-4D97-AF65-F5344CB8AC3E}">
        <p14:creationId xmlns:p14="http://schemas.microsoft.com/office/powerpoint/2010/main" val="4091734769"/>
      </p:ext>
    </p:extLst>
  </p:cSld>
  <p:clrMapOvr>
    <a:masterClrMapping/>
  </p:clrMapOvr>
  <p:transition spd="slow">
    <p:wipe/>
  </p:transition>
  <p:timing/>
</p:sld>
</file>

<file path=ppt/slides/slide26.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3314" name="Title 1"/>
          <p:cNvSpPr>
            <a:spLocks noGrp="1"/>
          </p:cNvSpPr>
          <p:nvPr>
            <p:ph type="title"/>
          </p:nvPr>
        </p:nvSpPr>
        <p:spPr>
          <a:xfrm>
            <a:off x="87550" y="898643"/>
            <a:ext cx="9056451" cy="757551"/>
          </a:xfrm>
        </p:spPr>
        <p:txBody>
          <a:bodyPr>
            <a:normAutofit/>
          </a:bodyPr>
          <a:lstStyle/>
          <a:p>
            <a:pPr rtl="0"/>
            <a:r>
              <a:rPr lang="en-US" altLang="zh-TW" sz="3000" smtClean="0"/>
              <a:t>106</a:t>
            </a:r>
            <a:r>
              <a:rPr lang="zh-TW" altLang="en-US" sz="3000" smtClean="0"/>
              <a:t>可靠</a:t>
            </a:r>
            <a:r>
              <a:rPr lang="zh-TW" altLang="en-US" sz="3000"/>
              <a:t>的網路</a:t>
            </a:r>
            <a:r>
              <a:rPr lang="en-US" altLang="zh-TW" sz="3000"/>
              <a:t>-</a:t>
            </a:r>
            <a:r>
              <a:rPr lang="zh-TW" altLang="en-US" sz="3000"/>
              <a:t>服務品質</a:t>
            </a:r>
          </a:p>
        </p:txBody>
      </p:sp>
      <p:sp>
        <p:nvSpPr>
          <p:cNvPr id="13315" name="Content Placeholder 2"/>
          <p:cNvSpPr>
            <a:spLocks noGrp="1"/>
          </p:cNvSpPr>
          <p:nvPr>
            <p:ph idx="1"/>
          </p:nvPr>
        </p:nvSpPr>
        <p:spPr>
          <a:xfrm>
            <a:off x="87550" y="1656195"/>
            <a:ext cx="3809042" cy="4147129"/>
          </a:xfrm>
        </p:spPr>
        <p:txBody>
          <a:bodyPr>
            <a:normAutofit lnSpcReduction="10000"/>
          </a:bodyPr>
          <a:lstStyle/>
          <a:p>
            <a:pPr marL="0" indent="0">
              <a:buNone/>
            </a:pPr>
            <a:r>
              <a:rPr lang="zh-TW"/>
              <a:t>語音和即時</a:t>
            </a:r>
            <a:r>
              <a:rPr lang="zh-TW" altLang="en-US"/>
              <a:t>影片</a:t>
            </a:r>
            <a:r>
              <a:rPr lang="zh-TW"/>
              <a:t>傳輸需要對這些服務提供較高的期望。 </a:t>
            </a:r>
          </a:p>
          <a:p>
            <a:pPr marL="0" indent="0">
              <a:buNone/>
            </a:pPr>
            <a:r>
              <a:rPr lang="zh-TW"/>
              <a:t>您是否曾經觀看過經常休息和暫停的直播影片？這是因為頻寬需求高於可用時所造成的，而且未設定 QoS。</a:t>
            </a:r>
          </a:p>
          <a:p>
            <a:pPr rtl="0">
              <a:buFont typeface="Arial" panose="020b0604020202020204" pitchFamily="34" charset="0"/>
              <a:buChar char="•"/>
            </a:pPr>
            <a:r>
              <a:rPr lang="zh-TW"/>
              <a:t>服務品質（QoS）是用來確保所有用戶的內容可靠傳遞的主要機制。 </a:t>
            </a:r>
          </a:p>
          <a:p>
            <a:pPr rtl="0">
              <a:buFont typeface="Arial" panose="020b0604020202020204" pitchFamily="34" charset="0"/>
              <a:buChar char="•"/>
            </a:pPr>
            <a:r>
              <a:rPr lang="zh-TW"/>
              <a:t>有了 QoS 原則，路由器可以更輕鬆地管理資料流量和語音流量。</a:t>
            </a:r>
          </a:p>
          <a:p>
            <a:pPr>
              <a:buFont typeface="Wingdings" panose="05000000000000000000" pitchFamily="2" charset="2"/>
              <a:buChar char="Ø"/>
            </a:pPr>
            <a:endParaRPr lang="en-CA" altLang="en-US"/>
          </a:p>
        </p:txBody>
      </p:sp>
      <p:pic>
        <p:nvPicPr>
          <p:cNvPr id="3" name="Picture 2"/>
          <p:cNvPicPr>
            <a:picLocks noChangeAspect="1"/>
          </p:cNvPicPr>
          <p:nvPr/>
        </p:nvPicPr>
        <p:blipFill>
          <a:blip r:embed="rId3"/>
          <a:stretch>
            <a:fillRect/>
          </a:stretch>
        </p:blipFill>
        <p:spPr>
          <a:xfrm>
            <a:off x="3896592" y="1656194"/>
            <a:ext cx="5106266" cy="3909372"/>
          </a:xfrm>
          <a:prstGeom prst="rect">
            <a:avLst/>
          </a:prstGeom>
        </p:spPr>
      </p:pic>
      <p:sp>
        <p:nvSpPr>
          <p:cNvPr id="2" name="投影片編號版面配置區 1"/>
          <p:cNvSpPr>
            <a:spLocks noGrp="1"/>
          </p:cNvSpPr>
          <p:nvPr>
            <p:ph type="sldNum" sz="quarter" idx="4"/>
          </p:nvPr>
        </p:nvSpPr>
        <p:spPr/>
        <p:txBody>
          <a:bodyPr/>
          <a:lstStyle/>
          <a:p>
            <a:pPr defTabSz="385754">
              <a:defRPr/>
            </a:pPr>
            <a:fld id="{2F5CCB13-0A32-4557-88E9-079F0C330695}" type="slidenum">
              <a:rPr lang="en-US" kern="0" smtClean="0">
                <a:solidFill>
                  <a:srgbClr val="595959"/>
                </a:solidFill>
              </a:rPr>
              <a:pPr defTabSz="385754">
                <a:defRPr/>
              </a:pPr>
              <a:t>26</a:t>
            </a:fld>
            <a:endParaRPr lang="en-US" kern="0">
              <a:solidFill>
                <a:srgbClr val="595959"/>
              </a:solidFill>
            </a:endParaRPr>
          </a:p>
        </p:txBody>
      </p:sp>
    </p:spTree>
    <p:extLst>
      <p:ext uri="{BB962C8B-B14F-4D97-AF65-F5344CB8AC3E}">
        <p14:creationId xmlns:p14="http://schemas.microsoft.com/office/powerpoint/2010/main" val="3626960273"/>
      </p:ext>
    </p:extLst>
  </p:cSld>
  <p:clrMapOvr>
    <a:masterClrMapping/>
  </p:clrMapOvr>
  <p:transition spd="slow">
    <p:wipe/>
  </p:transition>
  <p:timing/>
</p:sld>
</file>

<file path=ppt/slides/slide260.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p:spPr>
        <p:txBody>
          <a:bodyPr>
            <a:normAutofit/>
          </a:bodyPr>
          <a:lstStyle/>
          <a:p>
            <a:pPr rtl="0"/>
            <a:r>
              <a:rPr lang="en-US" altLang="zh-TW" smtClean="0"/>
              <a:t>10.1</a:t>
            </a:r>
            <a:r>
              <a:rPr lang="zh-TW" altLang="en-US" smtClean="0"/>
              <a:t>設定</a:t>
            </a:r>
            <a:r>
              <a:rPr lang="zh-TW" altLang="en-US"/>
              <a:t>初始路由器設定</a:t>
            </a:r>
            <a:r>
              <a:rPr lang="en-US" altLang="zh-TW"/>
              <a:t>-</a:t>
            </a:r>
            <a:r>
              <a:rPr lang="zh-TW" altLang="en-US"/>
              <a:t>基本路由器設定步驟</a:t>
            </a:r>
          </a:p>
        </p:txBody>
      </p:sp>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419368" y="1712670"/>
            <a:ext cx="3265419" cy="3517076"/>
          </a:xfrm>
        </p:spPr>
        <p:txBody>
          <a:bodyPr/>
          <a:lstStyle/>
          <a:p>
            <a:pPr marL="285743" indent="-285743" algn="l" defTabSz="684196" fontAlgn="base">
              <a:spcBef>
                <a:spcPts val="600"/>
              </a:spcBef>
              <a:spcAft>
                <a:spcPts val="600"/>
              </a:spcAft>
              <a:buClr>
                <a:schemeClr val="tx2"/>
              </a:buClr>
              <a:buSzPct val="90000"/>
              <a:buFont typeface="Arial" panose="020b0604020202020204" pitchFamily="34" charset="0"/>
              <a:buChar char="•"/>
            </a:pPr>
            <a:r>
              <a:rPr lang="zh-TW" altLang="en-US">
                <a:solidFill>
                  <a:srgbClr val="000000"/>
                </a:solidFill>
              </a:rPr>
              <a:t>配置裝置名稱。</a:t>
            </a:r>
          </a:p>
          <a:p>
            <a:pPr marL="285743" indent="-285743" algn="l" defTabSz="684196" fontAlgn="base">
              <a:spcBef>
                <a:spcPts val="600"/>
              </a:spcBef>
              <a:spcAft>
                <a:spcPts val="600"/>
              </a:spcAft>
              <a:buClr>
                <a:schemeClr val="tx2"/>
              </a:buClr>
              <a:buSzPct val="90000"/>
              <a:buFont typeface="Arial" panose="020b0604020202020204" pitchFamily="34" charset="0"/>
              <a:buChar char="•"/>
            </a:pPr>
            <a:r>
              <a:rPr lang="zh-TW" altLang="en-US">
                <a:solidFill>
                  <a:srgbClr val="000000"/>
                </a:solidFill>
              </a:rPr>
              <a:t>保護特權 </a:t>
            </a:r>
            <a:r>
              <a:rPr lang="en-US" altLang="zh-TW">
                <a:solidFill>
                  <a:srgbClr val="000000"/>
                </a:solidFill>
              </a:rPr>
              <a:t>EXEC </a:t>
            </a:r>
            <a:r>
              <a:rPr lang="zh-TW" altLang="en-US">
                <a:solidFill>
                  <a:srgbClr val="000000"/>
                </a:solidFill>
              </a:rPr>
              <a:t>模式。</a:t>
            </a:r>
          </a:p>
          <a:p>
            <a:pPr marL="285743" indent="-285743" algn="l" defTabSz="684196" fontAlgn="base">
              <a:spcBef>
                <a:spcPts val="600"/>
              </a:spcBef>
              <a:spcAft>
                <a:spcPts val="600"/>
              </a:spcAft>
              <a:buClr>
                <a:schemeClr val="tx2"/>
              </a:buClr>
              <a:buSzPct val="90000"/>
              <a:buFont typeface="Arial" panose="020b0604020202020204" pitchFamily="34" charset="0"/>
              <a:buChar char="•"/>
            </a:pPr>
            <a:r>
              <a:rPr lang="zh-TW" altLang="en-US">
                <a:solidFill>
                  <a:srgbClr val="000000"/>
                </a:solidFill>
              </a:rPr>
              <a:t>安全使用者 </a:t>
            </a:r>
            <a:r>
              <a:rPr lang="en-US" altLang="zh-TW">
                <a:solidFill>
                  <a:srgbClr val="000000"/>
                </a:solidFill>
              </a:rPr>
              <a:t>EXEC </a:t>
            </a:r>
            <a:r>
              <a:rPr lang="zh-TW" altLang="en-US">
                <a:solidFill>
                  <a:srgbClr val="000000"/>
                </a:solidFill>
              </a:rPr>
              <a:t>模式。</a:t>
            </a:r>
          </a:p>
          <a:p>
            <a:pPr marL="285743" indent="-285743" algn="l" defTabSz="684196" fontAlgn="base">
              <a:spcBef>
                <a:spcPts val="600"/>
              </a:spcBef>
              <a:spcAft>
                <a:spcPts val="600"/>
              </a:spcAft>
              <a:buClr>
                <a:schemeClr val="tx2"/>
              </a:buClr>
              <a:buSzPct val="90000"/>
              <a:buFont typeface="Arial" panose="020b0604020202020204" pitchFamily="34" charset="0"/>
              <a:buChar char="•"/>
            </a:pPr>
            <a:r>
              <a:rPr lang="en-US" altLang="zh-TW">
                <a:solidFill>
                  <a:srgbClr val="000000"/>
                </a:solidFill>
              </a:rPr>
              <a:t>Secure remote Telnet / SSH access. </a:t>
            </a:r>
          </a:p>
          <a:p>
            <a:pPr marL="285743" indent="-285743" algn="l" defTabSz="684196" fontAlgn="base">
              <a:spcBef>
                <a:spcPts val="600"/>
              </a:spcBef>
              <a:spcAft>
                <a:spcPts val="600"/>
              </a:spcAft>
              <a:buClr>
                <a:schemeClr val="tx2"/>
              </a:buClr>
              <a:buSzPct val="90000"/>
              <a:buFont typeface="Arial" panose="020b0604020202020204" pitchFamily="34" charset="0"/>
              <a:buChar char="•"/>
            </a:pPr>
            <a:r>
              <a:rPr lang="zh-TW" altLang="en-US">
                <a:solidFill>
                  <a:srgbClr val="000000"/>
                </a:solidFill>
              </a:rPr>
              <a:t>加密所有明文密碼。</a:t>
            </a:r>
          </a:p>
          <a:p>
            <a:pPr marL="285743" indent="-285743" algn="l" defTabSz="684196" fontAlgn="base">
              <a:spcBef>
                <a:spcPts val="600"/>
              </a:spcBef>
              <a:spcAft>
                <a:spcPts val="600"/>
              </a:spcAft>
              <a:buClr>
                <a:schemeClr val="tx2"/>
              </a:buClr>
              <a:buSzPct val="90000"/>
              <a:buFont typeface="Arial" panose="020b0604020202020204" pitchFamily="34" charset="0"/>
              <a:buChar char="•"/>
            </a:pPr>
            <a:r>
              <a:rPr lang="zh-TW" altLang="en-US">
                <a:solidFill>
                  <a:srgbClr val="000000"/>
                </a:solidFill>
              </a:rPr>
              <a:t>提供法律通知並儲存配置。</a:t>
            </a:r>
          </a:p>
        </p:txBody>
      </p:sp>
      <p:sp>
        <p:nvSpPr>
          <p:cNvPr id="2" name="TextBox 1">
            <a:extLst>
              <a:ext uri="{FF2B5EF4-FFF2-40B4-BE49-F238E27FC236}">
                <a16:creationId xmlns:a16="http://schemas.microsoft.com/office/drawing/2014/main" id="{ECC2C7B6-BFA0-4414-A9FD-310FB45A4012}"/>
              </a:ext>
            </a:extLst>
          </p:cNvPr>
          <p:cNvSpPr txBox="1"/>
          <p:nvPr/>
        </p:nvSpPr>
        <p:spPr>
          <a:xfrm>
            <a:off x="3798285" y="1712670"/>
            <a:ext cx="4913744" cy="276999"/>
          </a:xfrm>
          <a:prstGeom prst="rect">
            <a:avLst/>
          </a:prstGeom>
          <a:solidFill>
            <a:srgbClr val="000000"/>
          </a:solidFill>
        </p:spPr>
        <p:txBody>
          <a:bodyPr wrap="square" rtlCol="0">
            <a:spAutoFit/>
          </a:bodyPr>
          <a:lstStyle/>
          <a:p>
            <a:pPr rtl="0"/>
            <a:r>
              <a:rPr lang="en-US" altLang="zh-TW" sz="1200">
                <a:solidFill>
                  <a:schemeClr val="bg1"/>
                </a:solidFill>
                <a:latin typeface="Courier New" panose="02070309020205020404" pitchFamily="49" charset="0"/>
                <a:cs typeface="Courier New" panose="02070309020205020404" pitchFamily="49" charset="0"/>
              </a:rPr>
              <a:t>Router(config)# </a:t>
            </a:r>
            <a:r>
              <a:rPr lang="en-US" altLang="zh-TW" sz="1200" b="1">
                <a:solidFill>
                  <a:schemeClr val="bg1"/>
                </a:solidFill>
                <a:latin typeface="Courier New" panose="02070309020205020404" pitchFamily="49" charset="0"/>
                <a:cs typeface="Courier New" panose="02070309020205020404" pitchFamily="49" charset="0"/>
              </a:rPr>
              <a:t>hostname </a:t>
            </a:r>
            <a:r>
              <a:rPr lang="en-US" altLang="zh-TW" sz="1200" i="1">
                <a:solidFill>
                  <a:schemeClr val="bg1"/>
                </a:solidFill>
                <a:latin typeface="Courier New" panose="02070309020205020404" pitchFamily="49" charset="0"/>
                <a:cs typeface="Courier New" panose="02070309020205020404" pitchFamily="49" charset="0"/>
              </a:rPr>
              <a:t>hostname</a:t>
            </a:r>
            <a:r>
              <a:rPr lang="zh-TW" altLang="en-US" sz="1200">
                <a:solidFill>
                  <a:schemeClr val="bg1"/>
                </a:solidFill>
                <a:latin typeface="Courier New" panose="02070309020205020404" pitchFamily="49" charset="0"/>
                <a:cs typeface="Courier New" panose="02070309020205020404" pitchFamily="49" charset="0"/>
              </a:rPr>
              <a:t> </a:t>
            </a:r>
          </a:p>
        </p:txBody>
      </p:sp>
      <p:sp>
        <p:nvSpPr>
          <p:cNvPr id="6" name="TextBox 5">
            <a:extLst>
              <a:ext uri="{FF2B5EF4-FFF2-40B4-BE49-F238E27FC236}">
                <a16:creationId xmlns:a16="http://schemas.microsoft.com/office/drawing/2014/main" id="{43E8BC38-AC68-4E30-A757-4BD5691E2755}"/>
              </a:ext>
            </a:extLst>
          </p:cNvPr>
          <p:cNvSpPr txBox="1"/>
          <p:nvPr/>
        </p:nvSpPr>
        <p:spPr>
          <a:xfrm>
            <a:off x="3798285" y="2113251"/>
            <a:ext cx="4913744" cy="276999"/>
          </a:xfrm>
          <a:prstGeom prst="rect">
            <a:avLst/>
          </a:prstGeom>
          <a:solidFill>
            <a:srgbClr val="000000"/>
          </a:solidFill>
        </p:spPr>
        <p:txBody>
          <a:bodyPr wrap="square" rtlCol="0">
            <a:spAutoFit/>
          </a:bodyPr>
          <a:lstStyle/>
          <a:p>
            <a:pPr rtl="0"/>
            <a:r>
              <a:rPr lang="zh-TW" altLang="en-US" sz="1200">
                <a:solidFill>
                  <a:schemeClr val="bg1"/>
                </a:solidFill>
                <a:latin typeface="Courier New" panose="02070309020205020404" pitchFamily="49" charset="0"/>
                <a:cs typeface="Courier New" panose="02070309020205020404" pitchFamily="49" charset="0"/>
              </a:rPr>
              <a:t> </a:t>
            </a:r>
            <a:r>
              <a:rPr lang="en-US" altLang="zh-TW" sz="1200">
                <a:solidFill>
                  <a:schemeClr val="bg1"/>
                </a:solidFill>
                <a:latin typeface="Courier New" panose="02070309020205020404" pitchFamily="49" charset="0"/>
                <a:cs typeface="Courier New" panose="02070309020205020404" pitchFamily="49" charset="0"/>
              </a:rPr>
              <a:t>Router(config)# </a:t>
            </a:r>
            <a:r>
              <a:rPr lang="en-US" altLang="zh-TW" sz="1200" b="1">
                <a:solidFill>
                  <a:schemeClr val="bg1"/>
                </a:solidFill>
                <a:latin typeface="Courier New" panose="02070309020205020404" pitchFamily="49" charset="0"/>
                <a:cs typeface="Courier New" panose="02070309020205020404" pitchFamily="49" charset="0"/>
              </a:rPr>
              <a:t>enable secret </a:t>
            </a:r>
            <a:r>
              <a:rPr lang="en-US" altLang="zh-TW" sz="1200" i="1">
                <a:solidFill>
                  <a:schemeClr val="bg1"/>
                </a:solidFill>
                <a:latin typeface="Courier New" panose="02070309020205020404" pitchFamily="49" charset="0"/>
                <a:cs typeface="Courier New" panose="02070309020205020404" pitchFamily="49" charset="0"/>
              </a:rPr>
              <a:t>password</a:t>
            </a:r>
          </a:p>
        </p:txBody>
      </p:sp>
      <p:sp>
        <p:nvSpPr>
          <p:cNvPr id="7" name="TextBox 6">
            <a:extLst>
              <a:ext uri="{FF2B5EF4-FFF2-40B4-BE49-F238E27FC236}">
                <a16:creationId xmlns:a16="http://schemas.microsoft.com/office/drawing/2014/main" id="{E3C42215-AFFA-4B80-8518-0228983486B9}"/>
              </a:ext>
            </a:extLst>
          </p:cNvPr>
          <p:cNvSpPr txBox="1"/>
          <p:nvPr/>
        </p:nvSpPr>
        <p:spPr>
          <a:xfrm>
            <a:off x="3798285" y="2513832"/>
            <a:ext cx="4913744" cy="646331"/>
          </a:xfrm>
          <a:prstGeom prst="rect">
            <a:avLst/>
          </a:prstGeom>
          <a:solidFill>
            <a:srgbClr val="000000"/>
          </a:solidFill>
        </p:spPr>
        <p:txBody>
          <a:bodyPr wrap="square" rtlCol="0">
            <a:spAutoFit/>
          </a:bodyPr>
          <a:lstStyle/>
          <a:p>
            <a:pPr rtl="0"/>
            <a:r>
              <a:rPr lang="zh-TW" altLang="en-US" sz="1200">
                <a:solidFill>
                  <a:schemeClr val="bg1"/>
                </a:solidFill>
                <a:latin typeface="Courier New" panose="02070309020205020404" pitchFamily="49" charset="0"/>
                <a:cs typeface="Courier New" panose="02070309020205020404" pitchFamily="49" charset="0"/>
              </a:rPr>
              <a:t> </a:t>
            </a:r>
            <a:r>
              <a:rPr lang="en-US" altLang="zh-TW" sz="1200">
                <a:solidFill>
                  <a:schemeClr val="bg1"/>
                </a:solidFill>
                <a:latin typeface="Courier New" panose="02070309020205020404" pitchFamily="49" charset="0"/>
                <a:cs typeface="Courier New" panose="02070309020205020404" pitchFamily="49" charset="0"/>
              </a:rPr>
              <a:t>Router(config)# </a:t>
            </a:r>
            <a:r>
              <a:rPr lang="en-US" altLang="zh-TW" sz="1200" b="1">
                <a:solidFill>
                  <a:schemeClr val="bg1"/>
                </a:solidFill>
                <a:latin typeface="Courier New" panose="02070309020205020404" pitchFamily="49" charset="0"/>
                <a:cs typeface="Courier New" panose="02070309020205020404" pitchFamily="49" charset="0"/>
              </a:rPr>
              <a:t>line console 0</a:t>
            </a:r>
          </a:p>
          <a:p>
            <a:pPr rtl="0"/>
            <a:r>
              <a:rPr lang="zh-TW" altLang="en-US" sz="1200">
                <a:solidFill>
                  <a:schemeClr val="bg1"/>
                </a:solidFill>
                <a:latin typeface="Courier New" panose="02070309020205020404" pitchFamily="49" charset="0"/>
                <a:cs typeface="Courier New" panose="02070309020205020404" pitchFamily="49" charset="0"/>
              </a:rPr>
              <a:t> </a:t>
            </a:r>
            <a:r>
              <a:rPr lang="en-US" altLang="zh-TW" sz="1200">
                <a:solidFill>
                  <a:schemeClr val="bg1"/>
                </a:solidFill>
                <a:latin typeface="Courier New" panose="02070309020205020404" pitchFamily="49" charset="0"/>
                <a:cs typeface="Courier New" panose="02070309020205020404" pitchFamily="49" charset="0"/>
              </a:rPr>
              <a:t>Router(config-line)# password </a:t>
            </a:r>
            <a:r>
              <a:rPr lang="en-US" altLang="zh-TW" sz="1200" i="1">
                <a:solidFill>
                  <a:schemeClr val="bg1"/>
                </a:solidFill>
                <a:latin typeface="Courier New" panose="02070309020205020404" pitchFamily="49" charset="0"/>
                <a:cs typeface="Courier New" panose="02070309020205020404" pitchFamily="49" charset="0"/>
              </a:rPr>
              <a:t>password</a:t>
            </a:r>
          </a:p>
          <a:p>
            <a:pPr rtl="0"/>
            <a:r>
              <a:rPr lang="en-US" altLang="zh-TW" sz="1200">
                <a:solidFill>
                  <a:schemeClr val="bg1"/>
                </a:solidFill>
                <a:latin typeface="Courier New" panose="02070309020205020404" pitchFamily="49" charset="0"/>
                <a:cs typeface="Courier New" panose="02070309020205020404" pitchFamily="49" charset="0"/>
              </a:rPr>
              <a:t>Router(config-line)# login</a:t>
            </a:r>
          </a:p>
        </p:txBody>
      </p:sp>
      <p:sp>
        <p:nvSpPr>
          <p:cNvPr id="8" name="TextBox 7">
            <a:extLst>
              <a:ext uri="{FF2B5EF4-FFF2-40B4-BE49-F238E27FC236}">
                <a16:creationId xmlns:a16="http://schemas.microsoft.com/office/drawing/2014/main" id="{FE2CA5BC-EB52-4F1C-9E7F-0082B26780ED}"/>
              </a:ext>
            </a:extLst>
          </p:cNvPr>
          <p:cNvSpPr txBox="1"/>
          <p:nvPr/>
        </p:nvSpPr>
        <p:spPr>
          <a:xfrm>
            <a:off x="3798285" y="3270492"/>
            <a:ext cx="5019323" cy="830997"/>
          </a:xfrm>
          <a:prstGeom prst="rect">
            <a:avLst/>
          </a:prstGeom>
          <a:solidFill>
            <a:srgbClr val="000000"/>
          </a:solidFill>
        </p:spPr>
        <p:txBody>
          <a:bodyPr wrap="none" rtlCol="0">
            <a:spAutoFit/>
          </a:bodyPr>
          <a:lstStyle/>
          <a:p>
            <a:pPr rtl="0"/>
            <a:r>
              <a:rPr lang="zh-TW" altLang="en-US" sz="1200">
                <a:solidFill>
                  <a:schemeClr val="bg1"/>
                </a:solidFill>
                <a:latin typeface="Courier New" panose="02070309020205020404" pitchFamily="49" charset="0"/>
                <a:cs typeface="Courier New" panose="02070309020205020404" pitchFamily="49" charset="0"/>
              </a:rPr>
              <a:t> </a:t>
            </a:r>
            <a:r>
              <a:rPr lang="en-US" altLang="zh-TW" sz="1200">
                <a:solidFill>
                  <a:schemeClr val="bg1"/>
                </a:solidFill>
                <a:latin typeface="Courier New" panose="02070309020205020404" pitchFamily="49" charset="0"/>
                <a:cs typeface="Courier New" panose="02070309020205020404" pitchFamily="49" charset="0"/>
              </a:rPr>
              <a:t>Router(config)# </a:t>
            </a:r>
            <a:r>
              <a:rPr lang="en-US" altLang="zh-TW" sz="1200" b="1">
                <a:solidFill>
                  <a:schemeClr val="bg1"/>
                </a:solidFill>
                <a:latin typeface="Courier New" panose="02070309020205020404" pitchFamily="49" charset="0"/>
                <a:cs typeface="Courier New" panose="02070309020205020404" pitchFamily="49" charset="0"/>
              </a:rPr>
              <a:t>line vty 0 4</a:t>
            </a:r>
          </a:p>
          <a:p>
            <a:pPr rtl="0"/>
            <a:r>
              <a:rPr lang="zh-TW" altLang="en-US" sz="1200">
                <a:solidFill>
                  <a:schemeClr val="bg1"/>
                </a:solidFill>
                <a:latin typeface="Courier New" panose="02070309020205020404" pitchFamily="49" charset="0"/>
                <a:cs typeface="Courier New" panose="02070309020205020404" pitchFamily="49" charset="0"/>
              </a:rPr>
              <a:t> </a:t>
            </a:r>
            <a:r>
              <a:rPr lang="en-US" altLang="zh-TW" sz="1200">
                <a:solidFill>
                  <a:schemeClr val="bg1"/>
                </a:solidFill>
                <a:latin typeface="Courier New" panose="02070309020205020404" pitchFamily="49" charset="0"/>
                <a:cs typeface="Courier New" panose="02070309020205020404" pitchFamily="49" charset="0"/>
              </a:rPr>
              <a:t>Router(config-line)# password </a:t>
            </a:r>
            <a:r>
              <a:rPr lang="en-US" altLang="zh-TW" sz="1200" i="1">
                <a:solidFill>
                  <a:schemeClr val="bg1"/>
                </a:solidFill>
                <a:latin typeface="Courier New" panose="02070309020205020404" pitchFamily="49" charset="0"/>
                <a:cs typeface="Courier New" panose="02070309020205020404" pitchFamily="49" charset="0"/>
              </a:rPr>
              <a:t>password</a:t>
            </a:r>
          </a:p>
          <a:p>
            <a:pPr rtl="0"/>
            <a:r>
              <a:rPr lang="en-US" altLang="zh-TW" sz="1200">
                <a:solidFill>
                  <a:schemeClr val="bg1"/>
                </a:solidFill>
                <a:latin typeface="Courier New" panose="02070309020205020404" pitchFamily="49" charset="0"/>
                <a:cs typeface="Courier New" panose="02070309020205020404" pitchFamily="49" charset="0"/>
              </a:rPr>
              <a:t>Router(config-line)# login</a:t>
            </a:r>
          </a:p>
          <a:p>
            <a:pPr rtl="0"/>
            <a:r>
              <a:rPr lang="zh-TW" altLang="en-US" sz="1200">
                <a:solidFill>
                  <a:schemeClr val="bg1"/>
                </a:solidFill>
                <a:latin typeface="Courier New" panose="02070309020205020404" pitchFamily="49" charset="0"/>
                <a:cs typeface="Courier New" panose="02070309020205020404" pitchFamily="49" charset="0"/>
              </a:rPr>
              <a:t> </a:t>
            </a:r>
            <a:r>
              <a:rPr lang="en-US" altLang="zh-TW" sz="1200">
                <a:solidFill>
                  <a:schemeClr val="bg1"/>
                </a:solidFill>
                <a:latin typeface="Courier New" panose="02070309020205020404" pitchFamily="49" charset="0"/>
                <a:cs typeface="Courier New" panose="02070309020205020404" pitchFamily="49" charset="0"/>
              </a:rPr>
              <a:t>Router(config-line)# transport input {ssh | telnet}</a:t>
            </a:r>
          </a:p>
        </p:txBody>
      </p:sp>
      <p:sp>
        <p:nvSpPr>
          <p:cNvPr id="9" name="TextBox 8">
            <a:extLst>
              <a:ext uri="{FF2B5EF4-FFF2-40B4-BE49-F238E27FC236}">
                <a16:creationId xmlns:a16="http://schemas.microsoft.com/office/drawing/2014/main" id="{C917E84C-919C-4F49-B88F-D6C32C285E08}"/>
              </a:ext>
            </a:extLst>
          </p:cNvPr>
          <p:cNvSpPr txBox="1"/>
          <p:nvPr/>
        </p:nvSpPr>
        <p:spPr>
          <a:xfrm>
            <a:off x="3798285" y="4209723"/>
            <a:ext cx="4913744" cy="276999"/>
          </a:xfrm>
          <a:prstGeom prst="rect">
            <a:avLst/>
          </a:prstGeom>
          <a:solidFill>
            <a:srgbClr val="000000"/>
          </a:solidFill>
        </p:spPr>
        <p:txBody>
          <a:bodyPr wrap="square" rtlCol="0">
            <a:spAutoFit/>
          </a:bodyPr>
          <a:lstStyle/>
          <a:p>
            <a:pPr rtl="0"/>
            <a:r>
              <a:rPr lang="zh-TW" altLang="en-US" sz="1200">
                <a:solidFill>
                  <a:schemeClr val="bg1"/>
                </a:solidFill>
                <a:latin typeface="Courier New" panose="02070309020205020404" pitchFamily="49" charset="0"/>
                <a:cs typeface="Courier New" panose="02070309020205020404" pitchFamily="49" charset="0"/>
              </a:rPr>
              <a:t> </a:t>
            </a:r>
            <a:r>
              <a:rPr lang="en-US" altLang="zh-TW" sz="1200">
                <a:solidFill>
                  <a:schemeClr val="bg1"/>
                </a:solidFill>
                <a:latin typeface="Courier New" panose="02070309020205020404" pitchFamily="49" charset="0"/>
                <a:cs typeface="Courier New" panose="02070309020205020404" pitchFamily="49" charset="0"/>
              </a:rPr>
              <a:t>Router(config)# </a:t>
            </a:r>
            <a:r>
              <a:rPr lang="en-US" altLang="zh-TW" sz="1200" b="1">
                <a:solidFill>
                  <a:schemeClr val="bg1"/>
                </a:solidFill>
                <a:latin typeface="Courier New" panose="02070309020205020404" pitchFamily="49" charset="0"/>
                <a:cs typeface="Courier New" panose="02070309020205020404" pitchFamily="49" charset="0"/>
              </a:rPr>
              <a:t>service password encryption</a:t>
            </a:r>
          </a:p>
        </p:txBody>
      </p:sp>
      <p:sp>
        <p:nvSpPr>
          <p:cNvPr id="10" name="TextBox 9">
            <a:extLst>
              <a:ext uri="{FF2B5EF4-FFF2-40B4-BE49-F238E27FC236}">
                <a16:creationId xmlns:a16="http://schemas.microsoft.com/office/drawing/2014/main" id="{17CA1035-A981-4284-92B3-0FB302E7DAF6}"/>
              </a:ext>
            </a:extLst>
          </p:cNvPr>
          <p:cNvSpPr txBox="1"/>
          <p:nvPr/>
        </p:nvSpPr>
        <p:spPr>
          <a:xfrm>
            <a:off x="3798285" y="4594552"/>
            <a:ext cx="4913744" cy="646331"/>
          </a:xfrm>
          <a:prstGeom prst="rect">
            <a:avLst/>
          </a:prstGeom>
          <a:solidFill>
            <a:srgbClr val="000000"/>
          </a:solidFill>
        </p:spPr>
        <p:txBody>
          <a:bodyPr wrap="square" rtlCol="0">
            <a:spAutoFit/>
          </a:bodyPr>
          <a:lstStyle/>
          <a:p>
            <a:pPr rtl="0"/>
            <a:r>
              <a:rPr lang="en-US" altLang="zh-TW" sz="1200">
                <a:solidFill>
                  <a:schemeClr val="bg1"/>
                </a:solidFill>
                <a:latin typeface="Courier New" panose="02070309020205020404" pitchFamily="49" charset="0"/>
                <a:cs typeface="Courier New" panose="02070309020205020404" pitchFamily="49" charset="0"/>
              </a:rPr>
              <a:t>Router(config) # </a:t>
            </a:r>
            <a:r>
              <a:rPr lang="zh-TW" altLang="en-US" sz="1200" b="1">
                <a:solidFill>
                  <a:schemeClr val="bg1"/>
                </a:solidFill>
                <a:latin typeface="Courier New" panose="02070309020205020404" pitchFamily="49" charset="0"/>
                <a:cs typeface="Courier New" panose="02070309020205020404" pitchFamily="49" charset="0"/>
              </a:rPr>
              <a:t>橫幅 </a:t>
            </a:r>
            <a:r>
              <a:rPr lang="en-US" altLang="zh-TW" sz="1200" b="1">
                <a:solidFill>
                  <a:schemeClr val="bg1"/>
                </a:solidFill>
                <a:latin typeface="Courier New" panose="02070309020205020404" pitchFamily="49" charset="0"/>
                <a:cs typeface="Courier New" panose="02070309020205020404" pitchFamily="49" charset="0"/>
              </a:rPr>
              <a:t>motd </a:t>
            </a:r>
            <a:r>
              <a:rPr lang="en-US" altLang="zh-TW" sz="1200" b="1" i="1">
                <a:solidFill>
                  <a:schemeClr val="bg1"/>
                </a:solidFill>
                <a:latin typeface="Courier New" panose="02070309020205020404" pitchFamily="49" charset="0"/>
                <a:cs typeface="Courier New" panose="02070309020205020404" pitchFamily="49" charset="0"/>
              </a:rPr>
              <a:t># </a:t>
            </a:r>
            <a:r>
              <a:rPr lang="zh-TW" altLang="en-US" sz="1200" b="1" i="1">
                <a:solidFill>
                  <a:schemeClr val="bg1"/>
                </a:solidFill>
                <a:latin typeface="Courier New" panose="02070309020205020404" pitchFamily="49" charset="0"/>
                <a:cs typeface="Courier New" panose="02070309020205020404" pitchFamily="49" charset="0"/>
              </a:rPr>
              <a:t>訊息 </a:t>
            </a:r>
            <a:r>
              <a:rPr lang="en-US" altLang="zh-TW" sz="1200" b="1" i="1">
                <a:solidFill>
                  <a:schemeClr val="bg1"/>
                </a:solidFill>
                <a:latin typeface="Courier New" panose="02070309020205020404" pitchFamily="49" charset="0"/>
                <a:cs typeface="Courier New" panose="02070309020205020404" pitchFamily="49" charset="0"/>
              </a:rPr>
              <a:t># </a:t>
            </a:r>
          </a:p>
          <a:p>
            <a:pPr rtl="0"/>
            <a:r>
              <a:rPr lang="en-US" altLang="zh-TW" sz="1200">
                <a:solidFill>
                  <a:schemeClr val="bg1"/>
                </a:solidFill>
                <a:latin typeface="Courier New" panose="02070309020205020404" pitchFamily="49" charset="0"/>
                <a:cs typeface="Courier New" panose="02070309020205020404" pitchFamily="49" charset="0"/>
              </a:rPr>
              <a:t>Router(config)# end </a:t>
            </a:r>
          </a:p>
          <a:p>
            <a:pPr rtl="0"/>
            <a:r>
              <a:rPr lang="en-US" altLang="zh-TW" sz="1200">
                <a:solidFill>
                  <a:schemeClr val="bg1"/>
                </a:solidFill>
                <a:latin typeface="Courier New" panose="02070309020205020404" pitchFamily="49" charset="0"/>
                <a:cs typeface="Courier New" panose="02070309020205020404" pitchFamily="49" charset="0"/>
              </a:rPr>
              <a:t>Router#copy running-config startup-config</a:t>
            </a:r>
          </a:p>
        </p:txBody>
      </p:sp>
      <p:sp>
        <p:nvSpPr>
          <p:cNvPr id="5" name="投影片編號版面配置區 4"/>
          <p:cNvSpPr>
            <a:spLocks noGrp="1"/>
          </p:cNvSpPr>
          <p:nvPr>
            <p:ph type="sldNum" sz="quarter" idx="12"/>
          </p:nvPr>
        </p:nvSpPr>
        <p:spPr/>
        <p:txBody>
          <a:bodyPr/>
          <a:lstStyle/>
          <a:p>
            <a:fld id="{4FAB73BC-B049-4115-A692-8D63A059BFB8}" type="slidenum">
              <a:rPr lang="en-US" smtClean="0"/>
              <a:t>260</a:t>
            </a:fld>
            <a:endParaRPr lang="en-US"/>
          </a:p>
        </p:txBody>
      </p:sp>
    </p:spTree>
    <p:extLst>
      <p:ext uri="{BB962C8B-B14F-4D97-AF65-F5344CB8AC3E}">
        <p14:creationId xmlns:p14="http://schemas.microsoft.com/office/powerpoint/2010/main" val="30115895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261.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p:spPr>
        <p:txBody>
          <a:bodyPr>
            <a:normAutofit/>
          </a:bodyPr>
          <a:lstStyle/>
          <a:p>
            <a:pPr rtl="0"/>
            <a:r>
              <a:rPr lang="en-US" altLang="zh-TW" smtClean="0"/>
              <a:t>10.1</a:t>
            </a:r>
            <a:r>
              <a:rPr lang="zh-TW" altLang="en-US" smtClean="0"/>
              <a:t>設定</a:t>
            </a:r>
            <a:r>
              <a:rPr lang="zh-TW" altLang="en-US"/>
              <a:t>初始路由器設定</a:t>
            </a:r>
            <a:r>
              <a:rPr lang="en-US" altLang="zh-TW"/>
              <a:t>-</a:t>
            </a:r>
            <a:r>
              <a:rPr lang="zh-TW" altLang="en-US"/>
              <a:t>基本路由器組態範例</a:t>
            </a:r>
          </a:p>
        </p:txBody>
      </p:sp>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281247" y="1712669"/>
            <a:ext cx="3135194" cy="611640"/>
          </a:xfrm>
        </p:spPr>
        <p:txBody>
          <a:bodyPr/>
          <a:lstStyle/>
          <a:p>
            <a:pPr marL="285743" indent="-285743" algn="l" defTabSz="684196" fontAlgn="base">
              <a:spcBef>
                <a:spcPts val="600"/>
              </a:spcBef>
              <a:spcAft>
                <a:spcPts val="600"/>
              </a:spcAft>
              <a:buClr>
                <a:schemeClr val="tx2"/>
              </a:buClr>
              <a:buSzPct val="90000"/>
              <a:buFont typeface="Arial" panose="020b0604020202020204" pitchFamily="34" charset="0"/>
              <a:buChar char="•"/>
            </a:pPr>
            <a:r>
              <a:rPr lang="zh-TW" altLang="en-US">
                <a:solidFill>
                  <a:srgbClr val="000000"/>
                </a:solidFill>
              </a:rPr>
              <a:t>在 </a:t>
            </a:r>
            <a:r>
              <a:rPr lang="en-US" altLang="zh-TW">
                <a:solidFill>
                  <a:srgbClr val="000000"/>
                </a:solidFill>
              </a:rPr>
              <a:t>R1 </a:t>
            </a:r>
            <a:r>
              <a:rPr lang="zh-TW" altLang="en-US">
                <a:solidFill>
                  <a:srgbClr val="000000"/>
                </a:solidFill>
              </a:rPr>
              <a:t>上用於基本路由器配置的指令。</a:t>
            </a:r>
          </a:p>
          <a:p>
            <a:pPr marL="285743" indent="-285743" algn="l" defTabSz="684196" fontAlgn="base">
              <a:spcBef>
                <a:spcPts val="600"/>
              </a:spcBef>
              <a:spcAft>
                <a:spcPts val="600"/>
              </a:spcAft>
              <a:buClr>
                <a:schemeClr val="tx2"/>
              </a:buClr>
              <a:buSzPct val="90000"/>
              <a:buFont typeface="Arial" panose="020b0604020202020204" pitchFamily="34" charset="0"/>
              <a:buChar char="•"/>
            </a:pPr>
            <a:r>
              <a:rPr lang="zh-TW" altLang="en-US">
                <a:solidFill>
                  <a:srgbClr val="000000"/>
                </a:solidFill>
              </a:rPr>
              <a:t>設定會儲存至 </a:t>
            </a:r>
            <a:r>
              <a:rPr lang="en-US" altLang="zh-TW">
                <a:solidFill>
                  <a:srgbClr val="000000"/>
                </a:solidFill>
              </a:rPr>
              <a:t>NVRAM</a:t>
            </a:r>
            <a:r>
              <a:rPr lang="zh-TW" altLang="en-US">
                <a:solidFill>
                  <a:srgbClr val="000000"/>
                </a:solidFill>
              </a:rPr>
              <a:t>。</a:t>
            </a:r>
          </a:p>
        </p:txBody>
      </p:sp>
      <p:sp>
        <p:nvSpPr>
          <p:cNvPr id="2" name="TextBox 1">
            <a:extLst>
              <a:ext uri="{FF2B5EF4-FFF2-40B4-BE49-F238E27FC236}">
                <a16:creationId xmlns:a16="http://schemas.microsoft.com/office/drawing/2014/main" id="{ECC2C7B6-BFA0-4414-A9FD-310FB45A4012}"/>
              </a:ext>
            </a:extLst>
          </p:cNvPr>
          <p:cNvSpPr txBox="1"/>
          <p:nvPr/>
        </p:nvSpPr>
        <p:spPr>
          <a:xfrm>
            <a:off x="3818374" y="1712669"/>
            <a:ext cx="4893654" cy="3600986"/>
          </a:xfrm>
          <a:prstGeom prst="rect">
            <a:avLst/>
          </a:prstGeom>
          <a:solidFill>
            <a:srgbClr val="000000"/>
          </a:solidFill>
        </p:spPr>
        <p:txBody>
          <a:bodyPr wrap="square" rtlCol="0">
            <a:spAutoFit/>
          </a:bodyPr>
          <a:lstStyle/>
          <a:p>
            <a:pPr rtl="0"/>
            <a:r>
              <a:rPr lang="en-US" altLang="zh-TW" sz="1200">
                <a:solidFill>
                  <a:schemeClr val="bg1"/>
                </a:solidFill>
                <a:latin typeface="Courier New" panose="02070309020205020404" pitchFamily="49" charset="0"/>
                <a:cs typeface="Courier New" panose="02070309020205020404" pitchFamily="49" charset="0"/>
              </a:rPr>
              <a:t>R1(config)# </a:t>
            </a:r>
            <a:r>
              <a:rPr lang="en-US" altLang="zh-TW" sz="1200" b="1">
                <a:solidFill>
                  <a:schemeClr val="bg1"/>
                </a:solidFill>
                <a:latin typeface="Courier New" panose="02070309020205020404" pitchFamily="49" charset="0"/>
                <a:cs typeface="Courier New" panose="02070309020205020404" pitchFamily="49" charset="0"/>
              </a:rPr>
              <a:t>hostname R1</a:t>
            </a:r>
          </a:p>
          <a:p>
            <a:pPr rtl="0"/>
            <a:r>
              <a:rPr lang="en-US" altLang="zh-TW" sz="1200">
                <a:solidFill>
                  <a:schemeClr val="bg1"/>
                </a:solidFill>
                <a:latin typeface="Courier New" panose="02070309020205020404" pitchFamily="49" charset="0"/>
                <a:cs typeface="Courier New" panose="02070309020205020404" pitchFamily="49" charset="0"/>
              </a:rPr>
              <a:t>R1(config)# </a:t>
            </a:r>
            <a:r>
              <a:rPr lang="en-US" altLang="zh-TW" sz="1200" b="1">
                <a:solidFill>
                  <a:schemeClr val="bg1"/>
                </a:solidFill>
                <a:latin typeface="Courier New" panose="02070309020205020404" pitchFamily="49" charset="0"/>
                <a:cs typeface="Courier New" panose="02070309020205020404" pitchFamily="49" charset="0"/>
              </a:rPr>
              <a:t>enable secret class</a:t>
            </a:r>
          </a:p>
          <a:p>
            <a:pPr rtl="0"/>
            <a:r>
              <a:rPr lang="en-US" altLang="zh-TW" sz="1200">
                <a:solidFill>
                  <a:schemeClr val="bg1"/>
                </a:solidFill>
                <a:latin typeface="Courier New" panose="02070309020205020404" pitchFamily="49" charset="0"/>
                <a:cs typeface="Courier New" panose="02070309020205020404" pitchFamily="49" charset="0"/>
              </a:rPr>
              <a:t>R1(config)# </a:t>
            </a:r>
            <a:r>
              <a:rPr lang="en-US" altLang="zh-TW" sz="1200" b="1">
                <a:solidFill>
                  <a:schemeClr val="bg1"/>
                </a:solidFill>
                <a:latin typeface="Courier New" panose="02070309020205020404" pitchFamily="49" charset="0"/>
                <a:cs typeface="Courier New" panose="02070309020205020404" pitchFamily="49" charset="0"/>
              </a:rPr>
              <a:t>line console 0</a:t>
            </a:r>
          </a:p>
          <a:p>
            <a:pPr rtl="0"/>
            <a:r>
              <a:rPr lang="en-US" altLang="zh-TW" sz="1200">
                <a:solidFill>
                  <a:schemeClr val="bg1"/>
                </a:solidFill>
                <a:latin typeface="Courier New" panose="02070309020205020404" pitchFamily="49" charset="0"/>
                <a:cs typeface="Courier New" panose="02070309020205020404" pitchFamily="49" charset="0"/>
              </a:rPr>
              <a:t>R1(config-line)# </a:t>
            </a:r>
            <a:r>
              <a:rPr lang="en-US" altLang="zh-TW" sz="1200" b="1">
                <a:solidFill>
                  <a:schemeClr val="bg1"/>
                </a:solidFill>
                <a:latin typeface="Courier New" panose="02070309020205020404" pitchFamily="49" charset="0"/>
                <a:cs typeface="Courier New" panose="02070309020205020404" pitchFamily="49" charset="0"/>
              </a:rPr>
              <a:t>password cisco</a:t>
            </a:r>
          </a:p>
          <a:p>
            <a:pPr rtl="0"/>
            <a:r>
              <a:rPr lang="en-US" altLang="zh-TW" sz="1200">
                <a:solidFill>
                  <a:schemeClr val="bg1"/>
                </a:solidFill>
                <a:latin typeface="Courier New" panose="02070309020205020404" pitchFamily="49" charset="0"/>
                <a:cs typeface="Courier New" panose="02070309020205020404" pitchFamily="49" charset="0"/>
              </a:rPr>
              <a:t>R1(config-line)# </a:t>
            </a:r>
            <a:r>
              <a:rPr lang="en-US" altLang="zh-TW" sz="1200" b="1">
                <a:solidFill>
                  <a:schemeClr val="bg1"/>
                </a:solidFill>
                <a:latin typeface="Courier New" panose="02070309020205020404" pitchFamily="49" charset="0"/>
                <a:cs typeface="Courier New" panose="02070309020205020404" pitchFamily="49" charset="0"/>
              </a:rPr>
              <a:t>login</a:t>
            </a:r>
          </a:p>
          <a:p>
            <a:pPr rtl="0"/>
            <a:r>
              <a:rPr lang="en-US" altLang="zh-TW" sz="1200">
                <a:solidFill>
                  <a:schemeClr val="bg1"/>
                </a:solidFill>
                <a:latin typeface="Courier New" panose="02070309020205020404" pitchFamily="49" charset="0"/>
                <a:cs typeface="Courier New" panose="02070309020205020404" pitchFamily="49" charset="0"/>
              </a:rPr>
              <a:t>R1</a:t>
            </a:r>
            <a:r>
              <a:rPr lang="en-US" altLang="zh-TW" sz="1200" b="1">
                <a:solidFill>
                  <a:schemeClr val="bg1"/>
                </a:solidFill>
                <a:latin typeface="Courier New" panose="02070309020205020404" pitchFamily="49" charset="0"/>
                <a:cs typeface="Courier New" panose="02070309020205020404" pitchFamily="49" charset="0"/>
              </a:rPr>
              <a:t>(</a:t>
            </a:r>
            <a:r>
              <a:rPr lang="en-US" altLang="zh-TW" sz="1200">
                <a:solidFill>
                  <a:schemeClr val="bg1"/>
                </a:solidFill>
                <a:latin typeface="Courier New" panose="02070309020205020404" pitchFamily="49" charset="0"/>
                <a:cs typeface="Courier New" panose="02070309020205020404" pitchFamily="49" charset="0"/>
              </a:rPr>
              <a:t>config-line)# </a:t>
            </a:r>
            <a:r>
              <a:rPr lang="en-US" altLang="zh-TW" sz="1200" b="1">
                <a:solidFill>
                  <a:schemeClr val="bg1"/>
                </a:solidFill>
                <a:latin typeface="Courier New" panose="02070309020205020404" pitchFamily="49" charset="0"/>
                <a:cs typeface="Courier New" panose="02070309020205020404" pitchFamily="49" charset="0"/>
              </a:rPr>
              <a:t>line vty 0 4</a:t>
            </a:r>
            <a:r>
              <a:rPr lang="zh-TW" altLang="en-US" sz="1200">
                <a:solidFill>
                  <a:schemeClr val="bg1"/>
                </a:solidFill>
                <a:latin typeface="Courier New" panose="02070309020205020404" pitchFamily="49" charset="0"/>
                <a:cs typeface="Courier New" panose="02070309020205020404" pitchFamily="49" charset="0"/>
              </a:rPr>
              <a:t> </a:t>
            </a:r>
          </a:p>
          <a:p>
            <a:pPr rtl="0"/>
            <a:r>
              <a:rPr lang="en-US" altLang="zh-TW" sz="1200">
                <a:solidFill>
                  <a:schemeClr val="bg1"/>
                </a:solidFill>
                <a:latin typeface="Courier New" panose="02070309020205020404" pitchFamily="49" charset="0"/>
                <a:cs typeface="Courier New" panose="02070309020205020404" pitchFamily="49" charset="0"/>
              </a:rPr>
              <a:t>R1(config-line)# </a:t>
            </a:r>
            <a:r>
              <a:rPr lang="en-US" altLang="zh-TW" sz="1200" b="1">
                <a:solidFill>
                  <a:schemeClr val="bg1"/>
                </a:solidFill>
                <a:latin typeface="Courier New" panose="02070309020205020404" pitchFamily="49" charset="0"/>
                <a:cs typeface="Courier New" panose="02070309020205020404" pitchFamily="49" charset="0"/>
              </a:rPr>
              <a:t>password cisco</a:t>
            </a:r>
          </a:p>
          <a:p>
            <a:pPr rtl="0"/>
            <a:r>
              <a:rPr lang="en-US" altLang="zh-TW" sz="1200">
                <a:solidFill>
                  <a:schemeClr val="bg1"/>
                </a:solidFill>
                <a:latin typeface="Courier New" panose="02070309020205020404" pitchFamily="49" charset="0"/>
                <a:cs typeface="Courier New" panose="02070309020205020404" pitchFamily="49" charset="0"/>
              </a:rPr>
              <a:t>R1(config-line)# </a:t>
            </a:r>
            <a:r>
              <a:rPr lang="en-US" altLang="zh-TW" sz="1200" b="1">
                <a:solidFill>
                  <a:schemeClr val="bg1"/>
                </a:solidFill>
                <a:latin typeface="Courier New" panose="02070309020205020404" pitchFamily="49" charset="0"/>
                <a:cs typeface="Courier New" panose="02070309020205020404" pitchFamily="49" charset="0"/>
              </a:rPr>
              <a:t>login</a:t>
            </a:r>
          </a:p>
          <a:p>
            <a:pPr rtl="0"/>
            <a:r>
              <a:rPr lang="en-US" altLang="zh-TW" sz="1200">
                <a:solidFill>
                  <a:schemeClr val="bg1"/>
                </a:solidFill>
                <a:latin typeface="Courier New" panose="02070309020205020404" pitchFamily="49" charset="0"/>
                <a:cs typeface="Courier New" panose="02070309020205020404" pitchFamily="49" charset="0"/>
              </a:rPr>
              <a:t>R1(config-line)# </a:t>
            </a:r>
            <a:r>
              <a:rPr lang="en-US" altLang="zh-TW" sz="1200" b="1">
                <a:solidFill>
                  <a:schemeClr val="bg1"/>
                </a:solidFill>
                <a:latin typeface="Courier New" panose="02070309020205020404" pitchFamily="49" charset="0"/>
                <a:cs typeface="Courier New" panose="02070309020205020404" pitchFamily="49" charset="0"/>
              </a:rPr>
              <a:t>transport input ssh telnet</a:t>
            </a:r>
            <a:r>
              <a:rPr lang="zh-TW" altLang="en-US" sz="1200">
                <a:solidFill>
                  <a:schemeClr val="bg1"/>
                </a:solidFill>
                <a:latin typeface="Courier New" panose="02070309020205020404" pitchFamily="49" charset="0"/>
                <a:cs typeface="Courier New" panose="02070309020205020404" pitchFamily="49" charset="0"/>
              </a:rPr>
              <a:t> </a:t>
            </a:r>
          </a:p>
          <a:p>
            <a:pPr rtl="0"/>
            <a:r>
              <a:rPr lang="en-US" altLang="zh-TW" sz="1200">
                <a:solidFill>
                  <a:schemeClr val="bg1"/>
                </a:solidFill>
                <a:latin typeface="Courier New" panose="02070309020205020404" pitchFamily="49" charset="0"/>
                <a:cs typeface="Courier New" panose="02070309020205020404" pitchFamily="49" charset="0"/>
              </a:rPr>
              <a:t>R1(config-line)# </a:t>
            </a:r>
            <a:r>
              <a:rPr lang="en-US" altLang="zh-TW" sz="1200" b="1">
                <a:solidFill>
                  <a:schemeClr val="bg1"/>
                </a:solidFill>
                <a:latin typeface="Courier New" panose="02070309020205020404" pitchFamily="49" charset="0"/>
                <a:cs typeface="Courier New" panose="02070309020205020404" pitchFamily="49" charset="0"/>
              </a:rPr>
              <a:t>exit</a:t>
            </a:r>
          </a:p>
          <a:p>
            <a:pPr rtl="0"/>
            <a:r>
              <a:rPr lang="en-US" altLang="zh-TW" sz="1200">
                <a:solidFill>
                  <a:schemeClr val="bg1"/>
                </a:solidFill>
                <a:latin typeface="Courier New" panose="02070309020205020404" pitchFamily="49" charset="0"/>
                <a:cs typeface="Courier New" panose="02070309020205020404" pitchFamily="49" charset="0"/>
              </a:rPr>
              <a:t>R1(config)# </a:t>
            </a:r>
            <a:r>
              <a:rPr lang="en-US" altLang="zh-TW" sz="1200" b="1">
                <a:solidFill>
                  <a:schemeClr val="bg1"/>
                </a:solidFill>
                <a:latin typeface="Courier New" panose="02070309020205020404" pitchFamily="49" charset="0"/>
                <a:cs typeface="Courier New" panose="02070309020205020404" pitchFamily="49" charset="0"/>
              </a:rPr>
              <a:t>service password encryption</a:t>
            </a:r>
            <a:r>
              <a:rPr lang="zh-TW" altLang="en-US" sz="1200">
                <a:solidFill>
                  <a:schemeClr val="bg1"/>
                </a:solidFill>
                <a:latin typeface="Courier New" panose="02070309020205020404" pitchFamily="49" charset="0"/>
                <a:cs typeface="Courier New" panose="02070309020205020404" pitchFamily="49" charset="0"/>
              </a:rPr>
              <a:t> </a:t>
            </a:r>
          </a:p>
          <a:p>
            <a:pPr rtl="0"/>
            <a:r>
              <a:rPr lang="en-US" altLang="zh-TW" sz="1200">
                <a:solidFill>
                  <a:schemeClr val="bg1"/>
                </a:solidFill>
                <a:latin typeface="Courier New" panose="02070309020205020404" pitchFamily="49" charset="0"/>
                <a:cs typeface="Courier New" panose="02070309020205020404" pitchFamily="49" charset="0"/>
              </a:rPr>
              <a:t>R1(config)# </a:t>
            </a:r>
            <a:r>
              <a:rPr lang="en-US" altLang="zh-TW" sz="1200" b="1">
                <a:solidFill>
                  <a:schemeClr val="bg1"/>
                </a:solidFill>
                <a:latin typeface="Courier New" panose="02070309020205020404" pitchFamily="49" charset="0"/>
                <a:cs typeface="Courier New" panose="02070309020205020404" pitchFamily="49" charset="0"/>
              </a:rPr>
              <a:t>banner motd #</a:t>
            </a:r>
            <a:r>
              <a:rPr lang="zh-TW" altLang="en-US" sz="1200">
                <a:solidFill>
                  <a:schemeClr val="bg1"/>
                </a:solidFill>
                <a:latin typeface="Courier New" panose="02070309020205020404" pitchFamily="49" charset="0"/>
                <a:cs typeface="Courier New" panose="02070309020205020404" pitchFamily="49" charset="0"/>
              </a:rPr>
              <a:t> </a:t>
            </a:r>
          </a:p>
          <a:p>
            <a:pPr rtl="0"/>
            <a:r>
              <a:rPr lang="en-US" altLang="zh-TW" sz="1200">
                <a:solidFill>
                  <a:schemeClr val="bg1"/>
                </a:solidFill>
                <a:latin typeface="Courier New" panose="02070309020205020404" pitchFamily="49" charset="0"/>
                <a:cs typeface="Courier New" panose="02070309020205020404" pitchFamily="49" charset="0"/>
              </a:rPr>
              <a:t>Enter TEXT message. </a:t>
            </a:r>
            <a:r>
              <a:rPr lang="zh-TW" altLang="en-US" sz="1200">
                <a:solidFill>
                  <a:schemeClr val="bg1"/>
                </a:solidFill>
                <a:latin typeface="Courier New" panose="02070309020205020404" pitchFamily="49" charset="0"/>
                <a:cs typeface="Courier New" panose="02070309020205020404" pitchFamily="49" charset="0"/>
              </a:rPr>
              <a:t>結束一個新行和 ＃</a:t>
            </a:r>
          </a:p>
          <a:p>
            <a:pPr rtl="0"/>
            <a:r>
              <a:rPr lang="zh-TW" altLang="en-US" sz="1200">
                <a:solidFill>
                  <a:schemeClr val="bg1"/>
                </a:solidFill>
                <a:latin typeface="Courier New" panose="02070309020205020404" pitchFamily="49" charset="0"/>
                <a:cs typeface="Courier New" panose="02070309020205020404" pitchFamily="49" charset="0"/>
              </a:rPr>
              <a:t>***********************************************  </a:t>
            </a:r>
          </a:p>
          <a:p>
            <a:pPr rtl="0"/>
            <a:r>
              <a:rPr lang="en-US" altLang="zh-TW" sz="1200">
                <a:solidFill>
                  <a:schemeClr val="bg1"/>
                </a:solidFill>
                <a:latin typeface="Courier New" panose="02070309020205020404" pitchFamily="49" charset="0"/>
                <a:cs typeface="Courier New" panose="02070309020205020404" pitchFamily="49" charset="0"/>
              </a:rPr>
              <a:t>WARNING: Unauthorized access is prohibited! </a:t>
            </a:r>
          </a:p>
          <a:p>
            <a:pPr rtl="0"/>
            <a:r>
              <a:rPr lang="zh-TW" altLang="en-US" sz="1200">
                <a:solidFill>
                  <a:schemeClr val="bg1"/>
                </a:solidFill>
                <a:latin typeface="Courier New" panose="02070309020205020404" pitchFamily="49" charset="0"/>
                <a:cs typeface="Courier New" panose="02070309020205020404" pitchFamily="49" charset="0"/>
              </a:rPr>
              <a:t>**********************************************</a:t>
            </a:r>
          </a:p>
          <a:p>
            <a:pPr rtl="0"/>
            <a:r>
              <a:rPr lang="en-US" altLang="zh-TW" sz="1200">
                <a:solidFill>
                  <a:schemeClr val="bg1"/>
                </a:solidFill>
                <a:latin typeface="Courier New" panose="02070309020205020404" pitchFamily="49" charset="0"/>
                <a:cs typeface="Courier New" panose="02070309020205020404" pitchFamily="49" charset="0"/>
              </a:rPr>
              <a:t>R1(config)# </a:t>
            </a:r>
            <a:r>
              <a:rPr lang="en-US" altLang="zh-TW" sz="1200" b="1">
                <a:solidFill>
                  <a:schemeClr val="bg1"/>
                </a:solidFill>
                <a:latin typeface="Courier New" panose="02070309020205020404" pitchFamily="49" charset="0"/>
                <a:cs typeface="Courier New" panose="02070309020205020404" pitchFamily="49" charset="0"/>
              </a:rPr>
              <a:t>exit</a:t>
            </a:r>
          </a:p>
          <a:p>
            <a:pPr rtl="0"/>
            <a:r>
              <a:rPr lang="en-US" altLang="zh-TW" sz="1200">
                <a:solidFill>
                  <a:schemeClr val="bg1"/>
                </a:solidFill>
                <a:latin typeface="Courier New" panose="02070309020205020404" pitchFamily="49" charset="0"/>
                <a:cs typeface="Courier New" panose="02070309020205020404" pitchFamily="49" charset="0"/>
              </a:rPr>
              <a:t>R1# </a:t>
            </a:r>
            <a:r>
              <a:rPr lang="en-US" altLang="zh-TW" sz="1200" b="1">
                <a:solidFill>
                  <a:schemeClr val="bg1"/>
                </a:solidFill>
                <a:latin typeface="Courier New" panose="02070309020205020404" pitchFamily="49" charset="0"/>
                <a:cs typeface="Courier New" panose="02070309020205020404" pitchFamily="49" charset="0"/>
              </a:rPr>
              <a:t>copy running-config startup-config</a:t>
            </a:r>
          </a:p>
          <a:p>
            <a:endParaRPr lang="en-US" sz="1200" b="1">
              <a:solidFill>
                <a:schemeClr val="bg1"/>
              </a:solidFill>
              <a:latin typeface="Courier New" panose="02070309020205020404" pitchFamily="49" charset="0"/>
              <a:cs typeface="Courier New" panose="02070309020205020404" pitchFamily="49" charset="0"/>
            </a:endParaRPr>
          </a:p>
        </p:txBody>
      </p:sp>
      <p:sp>
        <p:nvSpPr>
          <p:cNvPr id="5" name="投影片編號版面配置區 4"/>
          <p:cNvSpPr>
            <a:spLocks noGrp="1"/>
          </p:cNvSpPr>
          <p:nvPr>
            <p:ph type="sldNum" sz="quarter" idx="12"/>
          </p:nvPr>
        </p:nvSpPr>
        <p:spPr/>
        <p:txBody>
          <a:bodyPr/>
          <a:lstStyle/>
          <a:p>
            <a:fld id="{4FAB73BC-B049-4115-A692-8D63A059BFB8}" type="slidenum">
              <a:rPr lang="en-US" smtClean="0"/>
              <a:t>261</a:t>
            </a:fld>
            <a:endParaRPr lang="en-US"/>
          </a:p>
        </p:txBody>
      </p:sp>
    </p:spTree>
    <p:extLst>
      <p:ext uri="{BB962C8B-B14F-4D97-AF65-F5344CB8AC3E}">
        <p14:creationId xmlns:p14="http://schemas.microsoft.com/office/powerpoint/2010/main" val="34399189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262.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p:spPr>
        <p:txBody>
          <a:bodyPr>
            <a:normAutofit/>
          </a:bodyPr>
          <a:lstStyle/>
          <a:p>
            <a:r>
              <a:rPr lang="en-US" altLang="zh-TW" smtClean="0"/>
              <a:t>10.2</a:t>
            </a:r>
            <a:r>
              <a:rPr lang="zh-TW" altLang="en-US" smtClean="0"/>
              <a:t>配置</a:t>
            </a:r>
            <a:r>
              <a:rPr lang="zh-TW" altLang="en-US"/>
              <a:t>介面</a:t>
            </a:r>
            <a:r>
              <a:rPr lang="en-US" altLang="zh-TW"/>
              <a:t>-</a:t>
            </a:r>
            <a:r>
              <a:rPr lang="zh-TW" altLang="en-US"/>
              <a:t>配置路由器介面範例</a:t>
            </a:r>
            <a:r>
              <a:rPr lang="zh-TW" altLang="en-US" sz="2400"/>
              <a:t> </a:t>
            </a:r>
            <a:endParaRPr lang="zh-TW" altLang="en-US"/>
          </a:p>
        </p:txBody>
      </p:sp>
      <p:sp>
        <p:nvSpPr>
          <p:cNvPr id="4" name="Content Placeholder 3">
            <a:extLst>
              <a:ext uri="{FF2B5EF4-FFF2-40B4-BE49-F238E27FC236}">
                <a16:creationId xmlns:a16="http://schemas.microsoft.com/office/drawing/2014/main" id="{6BE9E597-CDF1-0047-B112-C9FD7F790CC7}"/>
              </a:ext>
            </a:extLst>
          </p:cNvPr>
          <p:cNvSpPr>
            <a:spLocks noGrp="1"/>
          </p:cNvSpPr>
          <p:nvPr>
            <p:ph idx="1"/>
          </p:nvPr>
        </p:nvSpPr>
        <p:spPr>
          <a:xfrm>
            <a:off x="299258" y="1663585"/>
            <a:ext cx="8455461" cy="590204"/>
          </a:xfrm>
        </p:spPr>
        <p:txBody>
          <a:bodyPr/>
          <a:lstStyle/>
          <a:p>
            <a:pPr marL="0" indent="0" algn="l"/>
            <a:r>
              <a:rPr lang="zh-TW">
                <a:solidFill>
                  <a:srgbClr val="000000"/>
                </a:solidFill>
              </a:rPr>
              <a:t>設定路由器介面包括發出下列指令： </a:t>
            </a:r>
          </a:p>
        </p:txBody>
      </p:sp>
      <p:sp>
        <p:nvSpPr>
          <p:cNvPr id="2" name="TextBox 1">
            <a:extLst>
              <a:ext uri="{FF2B5EF4-FFF2-40B4-BE49-F238E27FC236}">
                <a16:creationId xmlns:a16="http://schemas.microsoft.com/office/drawing/2014/main" id="{59FED6C1-89E0-4375-8477-F0EBA769203F}"/>
              </a:ext>
            </a:extLst>
          </p:cNvPr>
          <p:cNvSpPr txBox="1"/>
          <p:nvPr/>
        </p:nvSpPr>
        <p:spPr>
          <a:xfrm>
            <a:off x="2823588" y="7290707"/>
            <a:ext cx="184731" cy="369332"/>
          </a:xfrm>
          <a:prstGeom prst="rect">
            <a:avLst/>
          </a:prstGeom>
          <a:noFill/>
        </p:spPr>
        <p:txBody>
          <a:bodyPr wrap="none" rtlCol="0">
            <a:spAutoFit/>
          </a:bodyPr>
          <a:lstStyle/>
          <a:p>
            <a:endParaRPr lang="en-US"/>
          </a:p>
        </p:txBody>
      </p:sp>
      <p:sp>
        <p:nvSpPr>
          <p:cNvPr id="5" name="Rectangle 1">
            <a:extLst>
              <a:ext uri="{FF2B5EF4-FFF2-40B4-BE49-F238E27FC236}">
                <a16:creationId xmlns:a16="http://schemas.microsoft.com/office/drawing/2014/main" id="{F3E17110-55CB-48EF-A414-A5E9B1617467}"/>
              </a:ext>
            </a:extLst>
          </p:cNvPr>
          <p:cNvSpPr>
            <a:spLocks noChangeArrowheads="1"/>
          </p:cNvSpPr>
          <p:nvPr/>
        </p:nvSpPr>
        <p:spPr bwMode="auto">
          <a:xfrm>
            <a:off x="1282973" y="2428797"/>
            <a:ext cx="6578056" cy="1015663"/>
          </a:xfrm>
          <a:prstGeom prst="rect">
            <a:avLst/>
          </a:prstGeom>
          <a:solidFill>
            <a:srgbClr val="000000"/>
          </a:solidFill>
          <a:ln>
            <a:noFill/>
          </a:ln>
          <a:effectLst/>
        </p:spPr>
        <p:txBody>
          <a:bodyPr vert="horz" wrap="square" lIns="91440" tIns="45720" rIns="91440" bIns="45720" numCol="1" anchor="ctr" anchorCtr="0" compatLnSpc="1">
            <a:prstTxWarp prst="textNoShape">
              <a:avLst/>
            </a:prstTxWarp>
            <a:spAutoFit/>
          </a:bodyPr>
          <a:lstStyle/>
          <a:p>
            <a:pPr defTabSz="914378" eaLnBrk="0" fontAlgn="base" hangingPunct="0">
              <a:spcBef>
                <a:spcPct val="0"/>
              </a:spcBef>
              <a:spcAft>
                <a:spcPct val="0"/>
              </a:spcAft>
            </a:pPr>
            <a:r>
              <a:rPr lang="en-US" altLang="zh-TW" sz="1200">
                <a:solidFill>
                  <a:schemeClr val="bg1"/>
                </a:solidFill>
                <a:latin typeface="Courier New" panose="02070309020205020404" pitchFamily="49" charset="0"/>
                <a:cs typeface="Courier New" panose="02070309020205020404" pitchFamily="49" charset="0"/>
              </a:rPr>
              <a:t>Router(config)# </a:t>
            </a:r>
            <a:r>
              <a:rPr lang="en-US" altLang="zh-TW" sz="1200" b="1">
                <a:solidFill>
                  <a:schemeClr val="bg1"/>
                </a:solidFill>
                <a:latin typeface="Courier New" panose="02070309020205020404" pitchFamily="49" charset="0"/>
                <a:cs typeface="Courier New" panose="02070309020205020404" pitchFamily="49" charset="0"/>
              </a:rPr>
              <a:t>interface</a:t>
            </a:r>
            <a:r>
              <a:rPr lang="zh-TW" altLang="en-US" sz="1200">
                <a:solidFill>
                  <a:schemeClr val="bg1"/>
                </a:solidFill>
                <a:latin typeface="Courier New" panose="02070309020205020404" pitchFamily="49" charset="0"/>
                <a:cs typeface="Courier New" panose="02070309020205020404" pitchFamily="49" charset="0"/>
              </a:rPr>
              <a:t> </a:t>
            </a:r>
            <a:r>
              <a:rPr lang="en-US" altLang="zh-TW" sz="1200" i="1">
                <a:solidFill>
                  <a:schemeClr val="bg1"/>
                </a:solidFill>
                <a:latin typeface="Courier New" panose="02070309020205020404" pitchFamily="49" charset="0"/>
                <a:cs typeface="Courier New" panose="02070309020205020404" pitchFamily="49" charset="0"/>
              </a:rPr>
              <a:t>type-and-number</a:t>
            </a:r>
            <a:br>
              <a:rPr lang="en-US" altLang="en-US" sz="1200">
                <a:solidFill>
                  <a:schemeClr val="bg1"/>
                </a:solidFill>
                <a:latin typeface="Courier New" panose="02070309020205020404" pitchFamily="49" charset="0"/>
                <a:cs typeface="Courier New" panose="02070309020205020404" pitchFamily="49" charset="0"/>
              </a:rPr>
            </a:br>
            <a:r>
              <a:rPr lang="zh-TW" altLang="en-US" sz="1200">
                <a:solidFill>
                  <a:schemeClr val="bg1"/>
                </a:solidFill>
                <a:latin typeface="Courier New" panose="02070309020205020404" pitchFamily="49" charset="0"/>
                <a:cs typeface="Courier New" panose="02070309020205020404" pitchFamily="49" charset="0"/>
              </a:rPr>
              <a:t> </a:t>
            </a:r>
            <a:r>
              <a:rPr lang="en-US" altLang="zh-TW" sz="1200">
                <a:solidFill>
                  <a:schemeClr val="bg1"/>
                </a:solidFill>
                <a:latin typeface="Courier New" panose="02070309020205020404" pitchFamily="49" charset="0"/>
                <a:cs typeface="Courier New" panose="02070309020205020404" pitchFamily="49" charset="0"/>
              </a:rPr>
              <a:t>Router(config-if)# </a:t>
            </a:r>
            <a:r>
              <a:rPr lang="en-US" altLang="zh-TW" sz="1200" b="1">
                <a:solidFill>
                  <a:schemeClr val="bg1"/>
                </a:solidFill>
                <a:latin typeface="Courier New" panose="02070309020205020404" pitchFamily="49" charset="0"/>
                <a:cs typeface="Courier New" panose="02070309020205020404" pitchFamily="49" charset="0"/>
              </a:rPr>
              <a:t>description</a:t>
            </a:r>
            <a:r>
              <a:rPr lang="zh-TW" altLang="en-US" sz="1200">
                <a:solidFill>
                  <a:schemeClr val="bg1"/>
                </a:solidFill>
                <a:latin typeface="Courier New" panose="02070309020205020404" pitchFamily="49" charset="0"/>
                <a:cs typeface="Courier New" panose="02070309020205020404" pitchFamily="49" charset="0"/>
              </a:rPr>
              <a:t> </a:t>
            </a:r>
            <a:r>
              <a:rPr lang="en-US" altLang="zh-TW" sz="1200" i="1">
                <a:solidFill>
                  <a:schemeClr val="bg1"/>
                </a:solidFill>
                <a:latin typeface="Courier New" panose="02070309020205020404" pitchFamily="49" charset="0"/>
                <a:cs typeface="Courier New" panose="02070309020205020404" pitchFamily="49" charset="0"/>
              </a:rPr>
              <a:t>description-text</a:t>
            </a:r>
            <a:br>
              <a:rPr lang="en-US" altLang="en-US" sz="1200">
                <a:solidFill>
                  <a:schemeClr val="bg1"/>
                </a:solidFill>
                <a:latin typeface="Courier New" panose="02070309020205020404" pitchFamily="49" charset="0"/>
                <a:cs typeface="Courier New" panose="02070309020205020404" pitchFamily="49" charset="0"/>
              </a:rPr>
            </a:br>
            <a:r>
              <a:rPr lang="en-US" altLang="zh-TW" sz="1200">
                <a:solidFill>
                  <a:schemeClr val="bg1"/>
                </a:solidFill>
                <a:latin typeface="Courier New" panose="02070309020205020404" pitchFamily="49" charset="0"/>
                <a:cs typeface="Courier New" panose="02070309020205020404" pitchFamily="49" charset="0"/>
              </a:rPr>
              <a:t>Router(config-if)# </a:t>
            </a:r>
            <a:r>
              <a:rPr lang="en-US" altLang="zh-TW" sz="1200" b="1" err="1">
                <a:solidFill>
                  <a:schemeClr val="bg1"/>
                </a:solidFill>
                <a:latin typeface="Courier New" panose="02070309020205020404" pitchFamily="49" charset="0"/>
                <a:cs typeface="Courier New" panose="02070309020205020404" pitchFamily="49" charset="0"/>
              </a:rPr>
              <a:t>ip address</a:t>
            </a:r>
            <a:r>
              <a:rPr lang="zh-TW" altLang="en-US" sz="1200">
                <a:solidFill>
                  <a:schemeClr val="bg1"/>
                </a:solidFill>
                <a:latin typeface="Courier New" panose="02070309020205020404" pitchFamily="49" charset="0"/>
                <a:cs typeface="Courier New" panose="02070309020205020404" pitchFamily="49" charset="0"/>
              </a:rPr>
              <a:t> </a:t>
            </a:r>
            <a:r>
              <a:rPr lang="en-US" altLang="zh-TW" sz="1200" i="1">
                <a:solidFill>
                  <a:schemeClr val="bg1"/>
                </a:solidFill>
                <a:latin typeface="Courier New" panose="02070309020205020404" pitchFamily="49" charset="0"/>
                <a:cs typeface="Courier New" panose="02070309020205020404" pitchFamily="49" charset="0"/>
              </a:rPr>
              <a:t>ipv4-address subnet-mask</a:t>
            </a:r>
            <a:br>
              <a:rPr lang="en-US" altLang="en-US" sz="1200">
                <a:solidFill>
                  <a:schemeClr val="bg1"/>
                </a:solidFill>
                <a:latin typeface="Courier New" panose="02070309020205020404" pitchFamily="49" charset="0"/>
                <a:cs typeface="Courier New" panose="02070309020205020404" pitchFamily="49" charset="0"/>
              </a:rPr>
            </a:br>
            <a:r>
              <a:rPr lang="en-US" altLang="zh-TW" sz="1200">
                <a:solidFill>
                  <a:schemeClr val="bg1"/>
                </a:solidFill>
                <a:latin typeface="Courier New" panose="02070309020205020404" pitchFamily="49" charset="0"/>
                <a:cs typeface="Courier New" panose="02070309020205020404" pitchFamily="49" charset="0"/>
              </a:rPr>
              <a:t>Router(config-if)# </a:t>
            </a:r>
            <a:r>
              <a:rPr lang="en-US" altLang="zh-TW" sz="1200" b="1">
                <a:solidFill>
                  <a:schemeClr val="bg1"/>
                </a:solidFill>
                <a:latin typeface="Courier New" panose="02070309020205020404" pitchFamily="49" charset="0"/>
                <a:cs typeface="Courier New" panose="02070309020205020404" pitchFamily="49" charset="0"/>
              </a:rPr>
              <a:t>ipv6 address</a:t>
            </a:r>
            <a:r>
              <a:rPr lang="zh-TW" altLang="en-US" sz="1200">
                <a:solidFill>
                  <a:schemeClr val="bg1"/>
                </a:solidFill>
                <a:latin typeface="Courier New" panose="02070309020205020404" pitchFamily="49" charset="0"/>
                <a:cs typeface="Courier New" panose="02070309020205020404" pitchFamily="49" charset="0"/>
              </a:rPr>
              <a:t> </a:t>
            </a:r>
            <a:r>
              <a:rPr lang="en-US" altLang="zh-TW" sz="1200" i="1">
                <a:solidFill>
                  <a:schemeClr val="bg1"/>
                </a:solidFill>
                <a:latin typeface="Courier New" panose="02070309020205020404" pitchFamily="49" charset="0"/>
                <a:cs typeface="Courier New" panose="02070309020205020404" pitchFamily="49" charset="0"/>
              </a:rPr>
              <a:t>ipv6-address/prefix-length</a:t>
            </a:r>
            <a:br>
              <a:rPr lang="en-US" altLang="en-US" sz="1200">
                <a:solidFill>
                  <a:schemeClr val="bg1"/>
                </a:solidFill>
                <a:latin typeface="Courier New" panose="02070309020205020404" pitchFamily="49" charset="0"/>
                <a:cs typeface="Courier New" panose="02070309020205020404" pitchFamily="49" charset="0"/>
              </a:rPr>
            </a:br>
            <a:r>
              <a:rPr lang="zh-TW" altLang="en-US" sz="1200">
                <a:solidFill>
                  <a:schemeClr val="bg1"/>
                </a:solidFill>
                <a:latin typeface="Courier New" panose="02070309020205020404" pitchFamily="49" charset="0"/>
                <a:cs typeface="Courier New" panose="02070309020205020404" pitchFamily="49" charset="0"/>
              </a:rPr>
              <a:t> </a:t>
            </a:r>
            <a:r>
              <a:rPr lang="en-US" altLang="zh-TW" sz="1200">
                <a:solidFill>
                  <a:schemeClr val="bg1"/>
                </a:solidFill>
                <a:latin typeface="Courier New" panose="02070309020205020404" pitchFamily="49" charset="0"/>
                <a:cs typeface="Courier New" panose="02070309020205020404" pitchFamily="49" charset="0"/>
              </a:rPr>
              <a:t>Router(config-if)# </a:t>
            </a:r>
            <a:r>
              <a:rPr lang="en-US" altLang="zh-TW" sz="1200" b="1">
                <a:solidFill>
                  <a:schemeClr val="bg1"/>
                </a:solidFill>
                <a:latin typeface="Courier New" panose="02070309020205020404" pitchFamily="49" charset="0"/>
                <a:cs typeface="Courier New" panose="02070309020205020404" pitchFamily="49" charset="0"/>
              </a:rPr>
              <a:t>no shutdow</a:t>
            </a:r>
            <a:r>
              <a:rPr lang="zh-TW" altLang="en-US" sz="900">
                <a:solidFill>
                  <a:schemeClr val="bg1"/>
                </a:solidFill>
                <a:latin typeface="Courier New" panose="02070309020205020404" pitchFamily="49" charset="0"/>
                <a:cs typeface="Courier New" panose="02070309020205020404" pitchFamily="49" charset="0"/>
              </a:rPr>
              <a:t> </a:t>
            </a:r>
            <a:r>
              <a:rPr lang="zh-TW" altLang="en-US" sz="1200">
                <a:solidFill>
                  <a:schemeClr val="bg1"/>
                </a:solidFill>
                <a:latin typeface="Courier New" panose="02070309020205020404" pitchFamily="49" charset="0"/>
                <a:cs typeface="Courier New" panose="02070309020205020404" pitchFamily="49" charset="0"/>
              </a:rPr>
              <a:t> </a:t>
            </a:r>
          </a:p>
        </p:txBody>
      </p:sp>
      <p:sp>
        <p:nvSpPr>
          <p:cNvPr id="7" name="Content Placeholder 3">
            <a:extLst>
              <a:ext uri="{FF2B5EF4-FFF2-40B4-BE49-F238E27FC236}">
                <a16:creationId xmlns:a16="http://schemas.microsoft.com/office/drawing/2014/main" id="{694B5632-F1A8-4FC1-AA4C-612027B45A69}"/>
              </a:ext>
            </a:extLst>
          </p:cNvPr>
          <p:cNvSpPr txBox="1"/>
          <p:nvPr/>
        </p:nvSpPr>
        <p:spPr>
          <a:xfrm>
            <a:off x="474662" y="3789584"/>
            <a:ext cx="8280057" cy="1175657"/>
          </a:xfrm>
          <a:prstGeom prst="rect">
            <a:avLst/>
          </a:prstGeom>
        </p:spPr>
        <p:txBody>
          <a:bodyPr lIns="91420" tIns="45710" rIns="91420" bIns="45710">
            <a:noAutofit/>
          </a:bodyPr>
          <a:lstStyle>
            <a:lvl1pPr marL="285690" marR="0" indent="-285690" algn="ctr" defTabSz="457105" rtl="0" eaLnBrk="1" fontAlgn="auto" latinLnBrk="0" hangingPunct="1">
              <a:lnSpc>
                <a:spcPct val="100000"/>
              </a:lnSpc>
              <a:spcBef>
                <a:spcPct val="20000"/>
              </a:spcBef>
              <a:spcAft>
                <a:spcPct val="0"/>
              </a:spcAft>
              <a:buClrTx/>
              <a:buSzTx/>
              <a:buFont typeface="Arial"/>
              <a:buNone/>
              <a:defRPr lang="en-US" sz="2000" b="0" i="0" kern="1200" baseline="0">
                <a:solidFill>
                  <a:schemeClr val="bg1"/>
                </a:solidFill>
                <a:latin typeface="+mn-lt"/>
                <a:ea typeface="ＭＳ Ｐゴシック" charset="0"/>
                <a:cs typeface="CiscoSans ExtraLight"/>
              </a:defRPr>
            </a:lvl1pPr>
            <a:lvl2pPr marL="358775" indent="-215900" algn="l" defTabSz="684213" rtl="0" eaLnBrk="1" fontAlgn="base" hangingPunct="1">
              <a:lnSpc>
                <a:spcPct val="95000"/>
              </a:lnSpc>
              <a:spcBef>
                <a:spcPts val="600"/>
              </a:spcBef>
              <a:spcAft>
                <a:spcPct val="0"/>
              </a:spcAft>
              <a:buClr>
                <a:schemeClr val="tx2"/>
              </a:buClr>
              <a:buFont typeface="Arial"/>
              <a:buChar char="•"/>
              <a:defRPr lang="en-US" sz="1400" kern="120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a:buChar char="•"/>
              <a:defRPr lang="en-US" sz="1200" kern="120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a:buChar char="•"/>
              <a:defRPr lang="en-US" sz="1100" kern="120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a:buChar char="•"/>
              <a:defRPr lang="en-US" sz="1100" kern="120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anose="020b0604020202020204"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anose="020b0604020202020204"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anose="020b0604020202020204"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342892" indent="-342892" algn="l">
              <a:buFont typeface="Arial" panose="020b0604020202020204" pitchFamily="34" charset="0"/>
              <a:buChar char="•"/>
            </a:pPr>
            <a:r>
              <a:rPr lang="zh-TW" altLang="en-US">
                <a:solidFill>
                  <a:srgbClr val="000000"/>
                </a:solidFill>
                <a:latin typeface="標楷體" pitchFamily="65" charset="-120"/>
                <a:ea typeface="標楷體" panose="03000509000000000000" pitchFamily="65" charset="-120"/>
              </a:rPr>
              <a:t>最好是使用 </a:t>
            </a:r>
            <a:r>
              <a:rPr lang="en-US" altLang="zh-TW" b="1">
                <a:solidFill>
                  <a:srgbClr val="000000"/>
                </a:solidFill>
                <a:latin typeface="標楷體" pitchFamily="65" charset="-120"/>
                <a:ea typeface="標楷體" panose="03000509000000000000" pitchFamily="65" charset="-120"/>
              </a:rPr>
              <a:t>description</a:t>
            </a:r>
            <a:r>
              <a:rPr lang="zh-TW" altLang="en-US">
                <a:solidFill>
                  <a:srgbClr val="000000"/>
                </a:solidFill>
                <a:latin typeface="標楷體" pitchFamily="65" charset="-120"/>
                <a:ea typeface="標楷體" panose="03000509000000000000" pitchFamily="65" charset="-120"/>
              </a:rPr>
              <a:t> 指令來加入有關連接至介面之網路的資訊。</a:t>
            </a:r>
          </a:p>
          <a:p>
            <a:pPr marL="342892" indent="-342892" algn="l">
              <a:buFont typeface="Arial" panose="020b0604020202020204" pitchFamily="34" charset="0"/>
              <a:buChar char="•"/>
            </a:pPr>
            <a:r>
              <a:rPr lang="en-US" altLang="zh-TW" b="1">
                <a:solidFill>
                  <a:srgbClr val="000000"/>
                </a:solidFill>
                <a:latin typeface="標楷體" pitchFamily="65" charset="-120"/>
                <a:ea typeface="標楷體" panose="03000509000000000000" pitchFamily="65" charset="-120"/>
              </a:rPr>
              <a:t>no</a:t>
            </a:r>
            <a:r>
              <a:rPr lang="zh-TW" altLang="en-US">
                <a:solidFill>
                  <a:srgbClr val="000000"/>
                </a:solidFill>
                <a:latin typeface="標楷體" pitchFamily="65" charset="-120"/>
                <a:ea typeface="標楷體" panose="03000509000000000000" pitchFamily="65" charset="-120"/>
              </a:rPr>
              <a:t> </a:t>
            </a:r>
            <a:r>
              <a:rPr lang="en-US" altLang="zh-TW" b="1">
                <a:solidFill>
                  <a:srgbClr val="000000"/>
                </a:solidFill>
                <a:latin typeface="標楷體" pitchFamily="65" charset="-120"/>
                <a:ea typeface="標楷體" panose="03000509000000000000" pitchFamily="65" charset="-120"/>
              </a:rPr>
              <a:t>shutdown </a:t>
            </a:r>
            <a:r>
              <a:rPr lang="zh-TW" altLang="en-US">
                <a:solidFill>
                  <a:srgbClr val="000000"/>
                </a:solidFill>
                <a:latin typeface="標楷體" pitchFamily="65" charset="-120"/>
                <a:ea typeface="標楷體" panose="03000509000000000000" pitchFamily="65" charset="-120"/>
              </a:rPr>
              <a:t>命令本介面</a:t>
            </a:r>
          </a:p>
        </p:txBody>
      </p:sp>
      <p:sp>
        <p:nvSpPr>
          <p:cNvPr id="6" name="投影片編號版面配置區 5"/>
          <p:cNvSpPr>
            <a:spLocks noGrp="1"/>
          </p:cNvSpPr>
          <p:nvPr>
            <p:ph type="sldNum" sz="quarter" idx="12"/>
          </p:nvPr>
        </p:nvSpPr>
        <p:spPr/>
        <p:txBody>
          <a:bodyPr/>
          <a:lstStyle/>
          <a:p>
            <a:fld id="{4FAB73BC-B049-4115-A692-8D63A059BFB8}" type="slidenum">
              <a:rPr lang="en-US" smtClean="0"/>
              <a:t>262</a:t>
            </a:fld>
            <a:endParaRPr lang="en-US"/>
          </a:p>
        </p:txBody>
      </p:sp>
    </p:spTree>
    <p:extLst>
      <p:ext uri="{BB962C8B-B14F-4D97-AF65-F5344CB8AC3E}">
        <p14:creationId xmlns:p14="http://schemas.microsoft.com/office/powerpoint/2010/main" val="263455900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263.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p:spPr>
        <p:txBody>
          <a:bodyPr>
            <a:normAutofit/>
          </a:bodyPr>
          <a:lstStyle/>
          <a:p>
            <a:pPr rtl="0"/>
            <a:r>
              <a:rPr lang="en-US" altLang="zh-TW" smtClean="0"/>
              <a:t>10.2</a:t>
            </a:r>
            <a:r>
              <a:rPr lang="zh-TW" altLang="en-US" smtClean="0"/>
              <a:t>配置</a:t>
            </a:r>
            <a:r>
              <a:rPr lang="zh-TW" altLang="en-US"/>
              <a:t>介面</a:t>
            </a:r>
            <a:r>
              <a:rPr lang="en-US" altLang="zh-TW"/>
              <a:t>-</a:t>
            </a:r>
            <a:r>
              <a:rPr lang="zh-TW" altLang="en-US"/>
              <a:t>配置路由器介面範例 </a:t>
            </a:r>
          </a:p>
        </p:txBody>
      </p:sp>
      <p:sp>
        <p:nvSpPr>
          <p:cNvPr id="4" name="Content Placeholder 3">
            <a:extLst>
              <a:ext uri="{FF2B5EF4-FFF2-40B4-BE49-F238E27FC236}">
                <a16:creationId xmlns:a16="http://schemas.microsoft.com/office/drawing/2014/main" id="{6BE9E597-CDF1-0047-B112-C9FD7F790CC7}"/>
              </a:ext>
            </a:extLst>
          </p:cNvPr>
          <p:cNvSpPr>
            <a:spLocks noGrp="1"/>
          </p:cNvSpPr>
          <p:nvPr>
            <p:ph idx="1"/>
          </p:nvPr>
        </p:nvSpPr>
        <p:spPr>
          <a:xfrm>
            <a:off x="474663" y="1701313"/>
            <a:ext cx="7870825" cy="409279"/>
          </a:xfrm>
        </p:spPr>
        <p:txBody>
          <a:bodyPr/>
          <a:lstStyle/>
          <a:p>
            <a:pPr marL="0" indent="0" algn="l"/>
            <a:r>
              <a:rPr lang="zh-TW">
                <a:solidFill>
                  <a:srgbClr val="000000"/>
                </a:solidFill>
              </a:rPr>
              <a:t>在 R1 上配置介面 G0/0 的指令如下所示： </a:t>
            </a:r>
          </a:p>
        </p:txBody>
      </p:sp>
      <p:sp>
        <p:nvSpPr>
          <p:cNvPr id="2" name="TextBox 1">
            <a:extLst>
              <a:ext uri="{FF2B5EF4-FFF2-40B4-BE49-F238E27FC236}">
                <a16:creationId xmlns:a16="http://schemas.microsoft.com/office/drawing/2014/main" id="{59FED6C1-89E0-4375-8477-F0EBA769203F}"/>
              </a:ext>
            </a:extLst>
          </p:cNvPr>
          <p:cNvSpPr txBox="1"/>
          <p:nvPr/>
        </p:nvSpPr>
        <p:spPr>
          <a:xfrm>
            <a:off x="2823588" y="7290707"/>
            <a:ext cx="184731" cy="369332"/>
          </a:xfrm>
          <a:prstGeom prst="rect">
            <a:avLst/>
          </a:prstGeom>
          <a:noFill/>
        </p:spPr>
        <p:txBody>
          <a:bodyPr wrap="none" rtlCol="0">
            <a:spAutoFit/>
          </a:bodyPr>
          <a:lstStyle/>
          <a:p>
            <a:endParaRPr lang="en-US"/>
          </a:p>
        </p:txBody>
      </p:sp>
      <p:pic>
        <p:nvPicPr>
          <p:cNvPr id="6" name="Picture 5">
            <a:extLst>
              <a:ext uri="{FF2B5EF4-FFF2-40B4-BE49-F238E27FC236}">
                <a16:creationId xmlns:a16="http://schemas.microsoft.com/office/drawing/2014/main" id="{93C10989-3D4F-45C9-BEEB-776028CA1969}"/>
              </a:ext>
            </a:extLst>
          </p:cNvPr>
          <p:cNvPicPr>
            <a:picLocks noChangeAspect="1"/>
          </p:cNvPicPr>
          <p:nvPr/>
        </p:nvPicPr>
        <p:blipFill>
          <a:blip r:embed="rId3"/>
          <a:stretch>
            <a:fillRect/>
          </a:stretch>
        </p:blipFill>
        <p:spPr>
          <a:xfrm>
            <a:off x="1420307" y="2196101"/>
            <a:ext cx="4998966" cy="1505949"/>
          </a:xfrm>
          <a:prstGeom prst="rect">
            <a:avLst/>
          </a:prstGeom>
        </p:spPr>
      </p:pic>
      <p:sp>
        <p:nvSpPr>
          <p:cNvPr id="13" name="TextBox 12">
            <a:extLst>
              <a:ext uri="{FF2B5EF4-FFF2-40B4-BE49-F238E27FC236}">
                <a16:creationId xmlns:a16="http://schemas.microsoft.com/office/drawing/2014/main" id="{17B97E3D-C6EF-4A93-B49A-A6755E6AE1C3}"/>
              </a:ext>
            </a:extLst>
          </p:cNvPr>
          <p:cNvSpPr txBox="1"/>
          <p:nvPr/>
        </p:nvSpPr>
        <p:spPr>
          <a:xfrm>
            <a:off x="958201" y="3787560"/>
            <a:ext cx="6903747" cy="1615827"/>
          </a:xfrm>
          <a:prstGeom prst="rect">
            <a:avLst/>
          </a:prstGeom>
          <a:solidFill>
            <a:srgbClr val="000000"/>
          </a:solidFill>
        </p:spPr>
        <p:txBody>
          <a:bodyPr wrap="square" rtlCol="0">
            <a:spAutoFit/>
          </a:bodyPr>
          <a:lstStyle/>
          <a:p>
            <a:pPr rtl="0"/>
            <a:r>
              <a:rPr lang="en-US" altLang="zh-TW" sz="900">
                <a:solidFill>
                  <a:schemeClr val="bg1"/>
                </a:solidFill>
                <a:latin typeface="Courier New" panose="02070309020205020404" pitchFamily="49" charset="0"/>
                <a:cs typeface="Courier New" panose="02070309020205020404" pitchFamily="49" charset="0"/>
              </a:rPr>
              <a:t>R1(config)# </a:t>
            </a:r>
            <a:r>
              <a:rPr lang="en-US" altLang="zh-TW" sz="900" b="1">
                <a:solidFill>
                  <a:schemeClr val="bg1"/>
                </a:solidFill>
                <a:latin typeface="Courier New" panose="02070309020205020404" pitchFamily="49" charset="0"/>
                <a:cs typeface="Courier New" panose="02070309020205020404" pitchFamily="49" charset="0"/>
              </a:rPr>
              <a:t>interface gigabitEthernet 0/0/0</a:t>
            </a:r>
            <a:r>
              <a:rPr lang="zh-TW" altLang="en-US" sz="900">
                <a:solidFill>
                  <a:schemeClr val="bg1"/>
                </a:solidFill>
                <a:latin typeface="Courier New" panose="02070309020205020404" pitchFamily="49" charset="0"/>
                <a:cs typeface="Courier New" panose="02070309020205020404" pitchFamily="49" charset="0"/>
              </a:rPr>
              <a:t> </a:t>
            </a:r>
          </a:p>
          <a:p>
            <a:pPr rtl="0"/>
            <a:r>
              <a:rPr lang="en-US" altLang="zh-TW" sz="900">
                <a:solidFill>
                  <a:schemeClr val="bg1"/>
                </a:solidFill>
                <a:latin typeface="Courier New" panose="02070309020205020404" pitchFamily="49" charset="0"/>
                <a:cs typeface="Courier New" panose="02070309020205020404" pitchFamily="49" charset="0"/>
              </a:rPr>
              <a:t>R1(config-if)#</a:t>
            </a:r>
            <a:r>
              <a:rPr lang="en-US" altLang="zh-TW" sz="900" b="1">
                <a:solidFill>
                  <a:schemeClr val="bg1"/>
                </a:solidFill>
                <a:latin typeface="Courier New" panose="02070309020205020404" pitchFamily="49" charset="0"/>
                <a:cs typeface="Courier New" panose="02070309020205020404" pitchFamily="49" charset="0"/>
              </a:rPr>
              <a:t>description Link to LAN</a:t>
            </a:r>
          </a:p>
          <a:p>
            <a:pPr rtl="0"/>
            <a:r>
              <a:rPr lang="en-US" altLang="zh-TW" sz="900">
                <a:solidFill>
                  <a:schemeClr val="bg1"/>
                </a:solidFill>
                <a:latin typeface="Courier New" panose="02070309020205020404" pitchFamily="49" charset="0"/>
                <a:cs typeface="Courier New" panose="02070309020205020404" pitchFamily="49" charset="0"/>
              </a:rPr>
              <a:t>R1(config-if)# </a:t>
            </a:r>
            <a:r>
              <a:rPr lang="en-US" altLang="zh-TW" sz="900" b="1">
                <a:solidFill>
                  <a:schemeClr val="bg1"/>
                </a:solidFill>
                <a:latin typeface="Courier New" panose="02070309020205020404" pitchFamily="49" charset="0"/>
                <a:cs typeface="Courier New" panose="02070309020205020404" pitchFamily="49" charset="0"/>
              </a:rPr>
              <a:t>ip address 192.168.10.1 255.255.255.0</a:t>
            </a:r>
            <a:r>
              <a:rPr lang="zh-TW" altLang="en-US" sz="900">
                <a:solidFill>
                  <a:schemeClr val="bg1"/>
                </a:solidFill>
                <a:latin typeface="Courier New" panose="02070309020205020404" pitchFamily="49" charset="0"/>
                <a:cs typeface="Courier New" panose="02070309020205020404" pitchFamily="49" charset="0"/>
              </a:rPr>
              <a:t> </a:t>
            </a:r>
          </a:p>
          <a:p>
            <a:pPr rtl="0"/>
            <a:r>
              <a:rPr lang="en-US" altLang="zh-TW" sz="900">
                <a:solidFill>
                  <a:schemeClr val="bg1"/>
                </a:solidFill>
                <a:latin typeface="Courier New" panose="02070309020205020404" pitchFamily="49" charset="0"/>
                <a:cs typeface="Courier New" panose="02070309020205020404" pitchFamily="49" charset="0"/>
              </a:rPr>
              <a:t>R1(config-if)# </a:t>
            </a:r>
            <a:r>
              <a:rPr lang="en-US" altLang="zh-TW" sz="900" b="1">
                <a:solidFill>
                  <a:schemeClr val="bg1"/>
                </a:solidFill>
                <a:latin typeface="Courier New" panose="02070309020205020404" pitchFamily="49" charset="0"/>
                <a:cs typeface="Courier New" panose="02070309020205020404" pitchFamily="49" charset="0"/>
              </a:rPr>
              <a:t>ipv6 address 2001:db8:acad:10::1/64</a:t>
            </a:r>
          </a:p>
          <a:p>
            <a:pPr rtl="0"/>
            <a:r>
              <a:rPr lang="en-US" altLang="zh-TW" sz="900">
                <a:solidFill>
                  <a:schemeClr val="bg1"/>
                </a:solidFill>
                <a:latin typeface="Courier New" panose="02070309020205020404" pitchFamily="49" charset="0"/>
                <a:cs typeface="Courier New" panose="02070309020205020404" pitchFamily="49" charset="0"/>
              </a:rPr>
              <a:t>R1(config-if)# </a:t>
            </a:r>
            <a:r>
              <a:rPr lang="en-US" altLang="zh-TW" sz="900" b="1">
                <a:solidFill>
                  <a:schemeClr val="bg1"/>
                </a:solidFill>
                <a:latin typeface="Courier New" panose="02070309020205020404" pitchFamily="49" charset="0"/>
                <a:cs typeface="Courier New" panose="02070309020205020404" pitchFamily="49" charset="0"/>
              </a:rPr>
              <a:t>no shutdown</a:t>
            </a:r>
          </a:p>
          <a:p>
            <a:pPr rtl="0"/>
            <a:r>
              <a:rPr lang="en-US" altLang="zh-TW" sz="900">
                <a:solidFill>
                  <a:schemeClr val="bg1"/>
                </a:solidFill>
                <a:latin typeface="Courier New" panose="02070309020205020404" pitchFamily="49" charset="0"/>
                <a:cs typeface="Courier New" panose="02070309020205020404" pitchFamily="49" charset="0"/>
              </a:rPr>
              <a:t>R1(config-if)# </a:t>
            </a:r>
            <a:r>
              <a:rPr lang="en-US" altLang="zh-TW" sz="900" b="1">
                <a:solidFill>
                  <a:schemeClr val="bg1"/>
                </a:solidFill>
                <a:latin typeface="Courier New" panose="02070309020205020404" pitchFamily="49" charset="0"/>
                <a:cs typeface="Courier New" panose="02070309020205020404" pitchFamily="49" charset="0"/>
              </a:rPr>
              <a:t>exit</a:t>
            </a:r>
            <a:r>
              <a:rPr lang="zh-TW" altLang="en-US" sz="900">
                <a:solidFill>
                  <a:schemeClr val="bg1"/>
                </a:solidFill>
                <a:latin typeface="Courier New" panose="02070309020205020404" pitchFamily="49" charset="0"/>
                <a:cs typeface="Courier New" panose="02070309020205020404" pitchFamily="49" charset="0"/>
              </a:rPr>
              <a:t> </a:t>
            </a:r>
          </a:p>
          <a:p>
            <a:pPr rtl="0"/>
            <a:r>
              <a:rPr lang="en-US" altLang="zh-TW" sz="900">
                <a:solidFill>
                  <a:schemeClr val="bg1"/>
                </a:solidFill>
                <a:latin typeface="Courier New" panose="02070309020205020404" pitchFamily="49" charset="0"/>
                <a:cs typeface="Courier New" panose="02070309020205020404" pitchFamily="49" charset="0"/>
              </a:rPr>
              <a:t>R1(config)#</a:t>
            </a:r>
          </a:p>
          <a:p>
            <a:pPr rtl="0"/>
            <a:r>
              <a:rPr lang="zh-TW" altLang="en-US" sz="900">
                <a:solidFill>
                  <a:schemeClr val="bg1"/>
                </a:solidFill>
                <a:latin typeface="Courier New" panose="02070309020205020404" pitchFamily="49" charset="0"/>
                <a:cs typeface="Courier New" panose="02070309020205020404" pitchFamily="49" charset="0"/>
              </a:rPr>
              <a:t>*</a:t>
            </a:r>
            <a:r>
              <a:rPr lang="en-US" altLang="zh-TW" sz="900">
                <a:solidFill>
                  <a:schemeClr val="bg1"/>
                </a:solidFill>
                <a:latin typeface="Courier New" panose="02070309020205020404" pitchFamily="49" charset="0"/>
                <a:cs typeface="Courier New" panose="02070309020205020404" pitchFamily="49" charset="0"/>
              </a:rPr>
              <a:t>Aug 1 01:43:53.435: %LINK-3-UPDOWN: Interface GigabitEthernet0/0/0, changed state to down</a:t>
            </a:r>
          </a:p>
          <a:p>
            <a:pPr rtl="0"/>
            <a:r>
              <a:rPr lang="zh-TW" altLang="en-US" sz="900">
                <a:solidFill>
                  <a:schemeClr val="bg1"/>
                </a:solidFill>
                <a:latin typeface="Courier New" panose="02070309020205020404" pitchFamily="49" charset="0"/>
                <a:cs typeface="Courier New" panose="02070309020205020404" pitchFamily="49" charset="0"/>
              </a:rPr>
              <a:t>*</a:t>
            </a:r>
            <a:r>
              <a:rPr lang="en-US" altLang="zh-TW" sz="900">
                <a:solidFill>
                  <a:schemeClr val="bg1"/>
                </a:solidFill>
                <a:latin typeface="Courier New" panose="02070309020205020404" pitchFamily="49" charset="0"/>
                <a:cs typeface="Courier New" panose="02070309020205020404" pitchFamily="49" charset="0"/>
              </a:rPr>
              <a:t>Aug 1 01:43:56.447: %LINK-3-UPDOWN: Interface GigabitEthernet0/0/0, changed state to up</a:t>
            </a:r>
          </a:p>
          <a:p>
            <a:pPr rtl="0"/>
            <a:r>
              <a:rPr lang="zh-TW" altLang="en-US" sz="900">
                <a:solidFill>
                  <a:schemeClr val="bg1"/>
                </a:solidFill>
                <a:latin typeface="Courier New" panose="02070309020205020404" pitchFamily="49" charset="0"/>
                <a:cs typeface="Courier New" panose="02070309020205020404" pitchFamily="49" charset="0"/>
              </a:rPr>
              <a:t>*</a:t>
            </a:r>
            <a:r>
              <a:rPr lang="en-US" altLang="zh-TW" sz="900">
                <a:solidFill>
                  <a:schemeClr val="bg1"/>
                </a:solidFill>
                <a:latin typeface="Courier New" panose="02070309020205020404" pitchFamily="49" charset="0"/>
                <a:cs typeface="Courier New" panose="02070309020205020404" pitchFamily="49" charset="0"/>
              </a:rPr>
              <a:t>Aug 1 01:43:57.447: %LINEPROTO-5-UPDOWN: Line protocol on Interface GigabitEthernet0/0/0, changed state to up</a:t>
            </a:r>
          </a:p>
        </p:txBody>
      </p:sp>
      <p:sp>
        <p:nvSpPr>
          <p:cNvPr id="5" name="投影片編號版面配置區 4"/>
          <p:cNvSpPr>
            <a:spLocks noGrp="1"/>
          </p:cNvSpPr>
          <p:nvPr>
            <p:ph type="sldNum" sz="quarter" idx="12"/>
          </p:nvPr>
        </p:nvSpPr>
        <p:spPr/>
        <p:txBody>
          <a:bodyPr/>
          <a:lstStyle/>
          <a:p>
            <a:fld id="{4FAB73BC-B049-4115-A692-8D63A059BFB8}" type="slidenum">
              <a:rPr lang="en-US" smtClean="0"/>
              <a:t>263</a:t>
            </a:fld>
            <a:endParaRPr lang="en-US"/>
          </a:p>
        </p:txBody>
      </p:sp>
    </p:spTree>
    <p:extLst>
      <p:ext uri="{BB962C8B-B14F-4D97-AF65-F5344CB8AC3E}">
        <p14:creationId xmlns:p14="http://schemas.microsoft.com/office/powerpoint/2010/main" val="418940379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264.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p:spPr>
        <p:txBody>
          <a:bodyPr>
            <a:normAutofit/>
          </a:bodyPr>
          <a:lstStyle/>
          <a:p>
            <a:pPr rtl="0"/>
            <a:r>
              <a:rPr lang="en-US" altLang="zh-TW" smtClean="0"/>
              <a:t>10.2</a:t>
            </a:r>
            <a:r>
              <a:rPr lang="zh-TW" altLang="en-US" smtClean="0"/>
              <a:t>配置</a:t>
            </a:r>
            <a:r>
              <a:rPr lang="zh-TW" altLang="en-US"/>
              <a:t>介面</a:t>
            </a:r>
            <a:r>
              <a:rPr lang="en-US" altLang="zh-TW"/>
              <a:t>-</a:t>
            </a:r>
            <a:r>
              <a:rPr lang="zh-TW" altLang="en-US"/>
              <a:t>配置路由器介面範例 </a:t>
            </a:r>
            <a:r>
              <a:rPr lang="en-US" altLang="zh-TW"/>
              <a:t>(</a:t>
            </a:r>
            <a:r>
              <a:rPr lang="zh-TW" altLang="en-US"/>
              <a:t>續</a:t>
            </a:r>
            <a:r>
              <a:rPr lang="en-US" altLang="zh-TW"/>
              <a:t>) </a:t>
            </a:r>
          </a:p>
        </p:txBody>
      </p:sp>
      <p:sp>
        <p:nvSpPr>
          <p:cNvPr id="4" name="Content Placeholder 3">
            <a:extLst>
              <a:ext uri="{FF2B5EF4-FFF2-40B4-BE49-F238E27FC236}">
                <a16:creationId xmlns:a16="http://schemas.microsoft.com/office/drawing/2014/main" id="{6BE9E597-CDF1-0047-B112-C9FD7F790CC7}"/>
              </a:ext>
            </a:extLst>
          </p:cNvPr>
          <p:cNvSpPr>
            <a:spLocks noGrp="1"/>
          </p:cNvSpPr>
          <p:nvPr>
            <p:ph idx="1"/>
          </p:nvPr>
        </p:nvSpPr>
        <p:spPr>
          <a:xfrm>
            <a:off x="474663" y="1701313"/>
            <a:ext cx="7870825" cy="409279"/>
          </a:xfrm>
        </p:spPr>
        <p:txBody>
          <a:bodyPr/>
          <a:lstStyle/>
          <a:p>
            <a:pPr marL="0" indent="0" algn="l"/>
            <a:r>
              <a:rPr lang="zh-TW">
                <a:solidFill>
                  <a:srgbClr val="000000"/>
                </a:solidFill>
              </a:rPr>
              <a:t>在 R1 上配置介面 G0/0/1 的指令如下所示：</a:t>
            </a:r>
          </a:p>
        </p:txBody>
      </p:sp>
      <p:sp>
        <p:nvSpPr>
          <p:cNvPr id="2" name="TextBox 1">
            <a:extLst>
              <a:ext uri="{FF2B5EF4-FFF2-40B4-BE49-F238E27FC236}">
                <a16:creationId xmlns:a16="http://schemas.microsoft.com/office/drawing/2014/main" id="{59FED6C1-89E0-4375-8477-F0EBA769203F}"/>
              </a:ext>
            </a:extLst>
          </p:cNvPr>
          <p:cNvSpPr txBox="1"/>
          <p:nvPr/>
        </p:nvSpPr>
        <p:spPr>
          <a:xfrm>
            <a:off x="2823588" y="7290707"/>
            <a:ext cx="184731" cy="369332"/>
          </a:xfrm>
          <a:prstGeom prst="rect">
            <a:avLst/>
          </a:prstGeom>
          <a:noFill/>
        </p:spPr>
        <p:txBody>
          <a:bodyPr wrap="none" rtlCol="0">
            <a:spAutoFit/>
          </a:bodyPr>
          <a:lstStyle/>
          <a:p>
            <a:endParaRPr lang="en-US"/>
          </a:p>
        </p:txBody>
      </p:sp>
      <p:pic>
        <p:nvPicPr>
          <p:cNvPr id="6" name="Picture 5">
            <a:extLst>
              <a:ext uri="{FF2B5EF4-FFF2-40B4-BE49-F238E27FC236}">
                <a16:creationId xmlns:a16="http://schemas.microsoft.com/office/drawing/2014/main" id="{93C10989-3D4F-45C9-BEEB-776028CA1969}"/>
              </a:ext>
            </a:extLst>
          </p:cNvPr>
          <p:cNvPicPr>
            <a:picLocks noChangeAspect="1"/>
          </p:cNvPicPr>
          <p:nvPr/>
        </p:nvPicPr>
        <p:blipFill>
          <a:blip r:embed="rId3"/>
          <a:stretch>
            <a:fillRect/>
          </a:stretch>
        </p:blipFill>
        <p:spPr>
          <a:xfrm>
            <a:off x="1420307" y="2196101"/>
            <a:ext cx="4998966" cy="1505949"/>
          </a:xfrm>
          <a:prstGeom prst="rect">
            <a:avLst/>
          </a:prstGeom>
        </p:spPr>
      </p:pic>
      <p:sp>
        <p:nvSpPr>
          <p:cNvPr id="13" name="TextBox 12">
            <a:extLst>
              <a:ext uri="{FF2B5EF4-FFF2-40B4-BE49-F238E27FC236}">
                <a16:creationId xmlns:a16="http://schemas.microsoft.com/office/drawing/2014/main" id="{17B97E3D-C6EF-4A93-B49A-A6755E6AE1C3}"/>
              </a:ext>
            </a:extLst>
          </p:cNvPr>
          <p:cNvSpPr txBox="1"/>
          <p:nvPr/>
        </p:nvSpPr>
        <p:spPr>
          <a:xfrm>
            <a:off x="958201" y="3787560"/>
            <a:ext cx="6903747" cy="1615827"/>
          </a:xfrm>
          <a:prstGeom prst="rect">
            <a:avLst/>
          </a:prstGeom>
          <a:solidFill>
            <a:srgbClr val="000000"/>
          </a:solidFill>
        </p:spPr>
        <p:txBody>
          <a:bodyPr wrap="square" rtlCol="0">
            <a:spAutoFit/>
          </a:bodyPr>
          <a:lstStyle/>
          <a:p>
            <a:pPr rtl="0"/>
            <a:r>
              <a:rPr lang="en-US" altLang="zh-TW" sz="900">
                <a:solidFill>
                  <a:schemeClr val="bg1"/>
                </a:solidFill>
                <a:latin typeface="Courier New" panose="02070309020205020404" pitchFamily="49" charset="0"/>
                <a:cs typeface="Courier New" panose="02070309020205020404" pitchFamily="49" charset="0"/>
              </a:rPr>
              <a:t>R1(config)# </a:t>
            </a:r>
            <a:r>
              <a:rPr lang="en-US" altLang="zh-TW" sz="900" b="1">
                <a:solidFill>
                  <a:schemeClr val="bg1"/>
                </a:solidFill>
                <a:latin typeface="Courier New" panose="02070309020205020404" pitchFamily="49" charset="0"/>
                <a:cs typeface="Courier New" panose="02070309020205020404" pitchFamily="49" charset="0"/>
              </a:rPr>
              <a:t>interface gigabitEthernet 0/0/1</a:t>
            </a:r>
            <a:r>
              <a:rPr lang="zh-TW" altLang="en-US" sz="900">
                <a:solidFill>
                  <a:schemeClr val="bg1"/>
                </a:solidFill>
                <a:latin typeface="Courier New" panose="02070309020205020404" pitchFamily="49" charset="0"/>
                <a:cs typeface="Courier New" panose="02070309020205020404" pitchFamily="49" charset="0"/>
              </a:rPr>
              <a:t> </a:t>
            </a:r>
          </a:p>
          <a:p>
            <a:pPr rtl="0"/>
            <a:r>
              <a:rPr lang="en-US" altLang="zh-TW" sz="900">
                <a:solidFill>
                  <a:schemeClr val="bg1"/>
                </a:solidFill>
                <a:latin typeface="Courier New" panose="02070309020205020404" pitchFamily="49" charset="0"/>
                <a:cs typeface="Courier New" panose="02070309020205020404" pitchFamily="49" charset="0"/>
              </a:rPr>
              <a:t>R1(config-if)# </a:t>
            </a:r>
            <a:r>
              <a:rPr lang="en-US" altLang="zh-TW" sz="900" b="1">
                <a:solidFill>
                  <a:schemeClr val="bg1"/>
                </a:solidFill>
                <a:latin typeface="Courier New" panose="02070309020205020404" pitchFamily="49" charset="0"/>
                <a:cs typeface="Courier New" panose="02070309020205020404" pitchFamily="49" charset="0"/>
              </a:rPr>
              <a:t>description Link to R2</a:t>
            </a:r>
            <a:r>
              <a:rPr lang="zh-TW" altLang="en-US" sz="900">
                <a:solidFill>
                  <a:schemeClr val="bg1"/>
                </a:solidFill>
                <a:latin typeface="Courier New" panose="02070309020205020404" pitchFamily="49" charset="0"/>
                <a:cs typeface="Courier New" panose="02070309020205020404" pitchFamily="49" charset="0"/>
              </a:rPr>
              <a:t> </a:t>
            </a:r>
          </a:p>
          <a:p>
            <a:pPr rtl="0"/>
            <a:r>
              <a:rPr lang="en-US" altLang="zh-TW" sz="900">
                <a:solidFill>
                  <a:schemeClr val="bg1"/>
                </a:solidFill>
                <a:latin typeface="Courier New" panose="02070309020205020404" pitchFamily="49" charset="0"/>
                <a:cs typeface="Courier New" panose="02070309020205020404" pitchFamily="49" charset="0"/>
              </a:rPr>
              <a:t>R1(config-if)# </a:t>
            </a:r>
            <a:r>
              <a:rPr lang="en-US" altLang="zh-TW" sz="900" b="1">
                <a:solidFill>
                  <a:schemeClr val="bg1"/>
                </a:solidFill>
                <a:latin typeface="Courier New" panose="02070309020205020404" pitchFamily="49" charset="0"/>
                <a:cs typeface="Courier New" panose="02070309020205020404" pitchFamily="49" charset="0"/>
              </a:rPr>
              <a:t>ip address 209.165.200.225 255.255.255.252</a:t>
            </a:r>
            <a:r>
              <a:rPr lang="zh-TW" altLang="en-US" sz="900">
                <a:solidFill>
                  <a:schemeClr val="bg1"/>
                </a:solidFill>
                <a:latin typeface="Courier New" panose="02070309020205020404" pitchFamily="49" charset="0"/>
                <a:cs typeface="Courier New" panose="02070309020205020404" pitchFamily="49" charset="0"/>
              </a:rPr>
              <a:t> </a:t>
            </a:r>
          </a:p>
          <a:p>
            <a:pPr rtl="0"/>
            <a:r>
              <a:rPr lang="en-US" altLang="zh-TW" sz="900">
                <a:solidFill>
                  <a:schemeClr val="bg1"/>
                </a:solidFill>
                <a:latin typeface="Courier New" panose="02070309020205020404" pitchFamily="49" charset="0"/>
                <a:cs typeface="Courier New" panose="02070309020205020404" pitchFamily="49" charset="0"/>
              </a:rPr>
              <a:t>R1(config-if)# </a:t>
            </a:r>
            <a:r>
              <a:rPr lang="en-US" altLang="zh-TW" sz="900" b="1">
                <a:solidFill>
                  <a:schemeClr val="bg1"/>
                </a:solidFill>
                <a:latin typeface="Courier New" panose="02070309020205020404" pitchFamily="49" charset="0"/>
                <a:cs typeface="Courier New" panose="02070309020205020404" pitchFamily="49" charset="0"/>
              </a:rPr>
              <a:t>pv6 address 2001:db8:feed:224::1/64</a:t>
            </a:r>
          </a:p>
          <a:p>
            <a:pPr rtl="0"/>
            <a:r>
              <a:rPr lang="en-US" altLang="zh-TW" sz="900">
                <a:solidFill>
                  <a:schemeClr val="bg1"/>
                </a:solidFill>
                <a:latin typeface="Courier New" panose="02070309020205020404" pitchFamily="49" charset="0"/>
                <a:cs typeface="Courier New" panose="02070309020205020404" pitchFamily="49" charset="0"/>
              </a:rPr>
              <a:t>R1(config-if)# </a:t>
            </a:r>
            <a:r>
              <a:rPr lang="en-US" altLang="zh-TW" sz="900" b="1">
                <a:solidFill>
                  <a:schemeClr val="bg1"/>
                </a:solidFill>
                <a:latin typeface="Courier New" panose="02070309020205020404" pitchFamily="49" charset="0"/>
                <a:cs typeface="Courier New" panose="02070309020205020404" pitchFamily="49" charset="0"/>
              </a:rPr>
              <a:t>no shutdown</a:t>
            </a:r>
          </a:p>
          <a:p>
            <a:pPr rtl="0"/>
            <a:r>
              <a:rPr lang="en-US" altLang="zh-TW" sz="900">
                <a:solidFill>
                  <a:schemeClr val="bg1"/>
                </a:solidFill>
                <a:latin typeface="Courier New" panose="02070309020205020404" pitchFamily="49" charset="0"/>
                <a:cs typeface="Courier New" panose="02070309020205020404" pitchFamily="49" charset="0"/>
              </a:rPr>
              <a:t>R1(config-if)# </a:t>
            </a:r>
            <a:r>
              <a:rPr lang="en-US" altLang="zh-TW" sz="900" b="1">
                <a:solidFill>
                  <a:schemeClr val="bg1"/>
                </a:solidFill>
                <a:latin typeface="Courier New" panose="02070309020205020404" pitchFamily="49" charset="0"/>
                <a:cs typeface="Courier New" panose="02070309020205020404" pitchFamily="49" charset="0"/>
              </a:rPr>
              <a:t>exit</a:t>
            </a:r>
          </a:p>
          <a:p>
            <a:pPr rtl="0"/>
            <a:r>
              <a:rPr lang="en-US" altLang="zh-TW" sz="900">
                <a:solidFill>
                  <a:schemeClr val="bg1"/>
                </a:solidFill>
                <a:latin typeface="Courier New" panose="02070309020205020404" pitchFamily="49" charset="0"/>
                <a:cs typeface="Courier New" panose="02070309020205020404" pitchFamily="49" charset="0"/>
              </a:rPr>
              <a:t>R1(config)#</a:t>
            </a:r>
          </a:p>
          <a:p>
            <a:pPr rtl="0"/>
            <a:r>
              <a:rPr lang="zh-TW" altLang="en-US" sz="900">
                <a:solidFill>
                  <a:schemeClr val="bg1"/>
                </a:solidFill>
                <a:latin typeface="Courier New" panose="02070309020205020404" pitchFamily="49" charset="0"/>
                <a:cs typeface="Courier New" panose="02070309020205020404" pitchFamily="49" charset="0"/>
              </a:rPr>
              <a:t>*</a:t>
            </a:r>
            <a:r>
              <a:rPr lang="en-US" altLang="zh-TW" sz="900">
                <a:solidFill>
                  <a:schemeClr val="bg1"/>
                </a:solidFill>
                <a:latin typeface="Courier New" panose="02070309020205020404" pitchFamily="49" charset="0"/>
                <a:cs typeface="Courier New" panose="02070309020205020404" pitchFamily="49" charset="0"/>
              </a:rPr>
              <a:t>Aug 1 01:46:29.170: %LINK-3-UPDOWN: Interface GigabitEthernet0/0/1, changed state to down</a:t>
            </a:r>
          </a:p>
          <a:p>
            <a:pPr rtl="0"/>
            <a:r>
              <a:rPr lang="zh-TW" altLang="en-US" sz="900">
                <a:solidFill>
                  <a:schemeClr val="bg1"/>
                </a:solidFill>
                <a:latin typeface="Courier New" panose="02070309020205020404" pitchFamily="49" charset="0"/>
                <a:cs typeface="Courier New" panose="02070309020205020404" pitchFamily="49" charset="0"/>
              </a:rPr>
              <a:t>*</a:t>
            </a:r>
            <a:r>
              <a:rPr lang="en-US" altLang="zh-TW" sz="900">
                <a:solidFill>
                  <a:schemeClr val="bg1"/>
                </a:solidFill>
                <a:latin typeface="Courier New" panose="02070309020205020404" pitchFamily="49" charset="0"/>
                <a:cs typeface="Courier New" panose="02070309020205020404" pitchFamily="49" charset="0"/>
              </a:rPr>
              <a:t>Aug 1 01:46:32.171: %LINK-3-UPDOWN: Interface GigabitEthernet0/0/1, changed state to up</a:t>
            </a:r>
          </a:p>
          <a:p>
            <a:pPr rtl="0"/>
            <a:r>
              <a:rPr lang="zh-TW" altLang="en-US" sz="900">
                <a:solidFill>
                  <a:schemeClr val="bg1"/>
                </a:solidFill>
                <a:latin typeface="Courier New" panose="02070309020205020404" pitchFamily="49" charset="0"/>
                <a:cs typeface="Courier New" panose="02070309020205020404" pitchFamily="49" charset="0"/>
              </a:rPr>
              <a:t>*</a:t>
            </a:r>
            <a:r>
              <a:rPr lang="en-US" altLang="zh-TW" sz="900">
                <a:solidFill>
                  <a:schemeClr val="bg1"/>
                </a:solidFill>
                <a:latin typeface="Courier New" panose="02070309020205020404" pitchFamily="49" charset="0"/>
                <a:cs typeface="Courier New" panose="02070309020205020404" pitchFamily="49" charset="0"/>
              </a:rPr>
              <a:t>Aug 1 01:46:33.171: %LINEPROTO-5-UPDOWN: Line protocol on Interface GigabitEthernet0/0/1, changed state to up</a:t>
            </a:r>
          </a:p>
        </p:txBody>
      </p:sp>
      <p:sp>
        <p:nvSpPr>
          <p:cNvPr id="5" name="投影片編號版面配置區 4"/>
          <p:cNvSpPr>
            <a:spLocks noGrp="1"/>
          </p:cNvSpPr>
          <p:nvPr>
            <p:ph type="sldNum" sz="quarter" idx="12"/>
          </p:nvPr>
        </p:nvSpPr>
        <p:spPr/>
        <p:txBody>
          <a:bodyPr/>
          <a:lstStyle/>
          <a:p>
            <a:fld id="{4FAB73BC-B049-4115-A692-8D63A059BFB8}" type="slidenum">
              <a:rPr lang="en-US" smtClean="0"/>
              <a:t>264</a:t>
            </a:fld>
            <a:endParaRPr lang="en-US"/>
          </a:p>
        </p:txBody>
      </p:sp>
    </p:spTree>
    <p:extLst>
      <p:ext uri="{BB962C8B-B14F-4D97-AF65-F5344CB8AC3E}">
        <p14:creationId xmlns:p14="http://schemas.microsoft.com/office/powerpoint/2010/main" val="293300688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265.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p:spPr>
        <p:txBody>
          <a:bodyPr>
            <a:normAutofit/>
          </a:bodyPr>
          <a:lstStyle/>
          <a:p>
            <a:pPr rtl="0"/>
            <a:r>
              <a:rPr lang="en-US" altLang="zh-TW" smtClean="0"/>
              <a:t>10.2</a:t>
            </a:r>
            <a:r>
              <a:rPr lang="zh-TW" altLang="en-US" smtClean="0"/>
              <a:t>配置</a:t>
            </a:r>
            <a:r>
              <a:rPr lang="zh-TW" altLang="en-US"/>
              <a:t>介面</a:t>
            </a:r>
            <a:r>
              <a:rPr lang="en-US" altLang="zh-TW"/>
              <a:t>-</a:t>
            </a:r>
            <a:r>
              <a:rPr lang="zh-TW" altLang="en-US"/>
              <a:t>驗證介面配置</a:t>
            </a:r>
          </a:p>
        </p:txBody>
      </p:sp>
      <p:sp>
        <p:nvSpPr>
          <p:cNvPr id="4" name="Content Placeholder 3">
            <a:extLst>
              <a:ext uri="{FF2B5EF4-FFF2-40B4-BE49-F238E27FC236}">
                <a16:creationId xmlns:a16="http://schemas.microsoft.com/office/drawing/2014/main" id="{6BE9E597-CDF1-0047-B112-C9FD7F790CC7}"/>
              </a:ext>
            </a:extLst>
          </p:cNvPr>
          <p:cNvSpPr>
            <a:spLocks noGrp="1"/>
          </p:cNvSpPr>
          <p:nvPr>
            <p:ph idx="1"/>
          </p:nvPr>
        </p:nvSpPr>
        <p:spPr>
          <a:xfrm>
            <a:off x="474663" y="1701313"/>
            <a:ext cx="7870825" cy="884985"/>
          </a:xfrm>
        </p:spPr>
        <p:txBody>
          <a:bodyPr/>
          <a:lstStyle/>
          <a:p>
            <a:pPr marL="0" indent="0" algn="l"/>
            <a:r>
              <a:rPr lang="zh-TW">
                <a:solidFill>
                  <a:srgbClr val="000000"/>
                </a:solidFill>
              </a:rPr>
              <a:t>要</a:t>
            </a:r>
            <a:r>
              <a:rPr lang="zh-TW" smtClean="0">
                <a:solidFill>
                  <a:srgbClr val="000000"/>
                </a:solidFill>
              </a:rPr>
              <a:t>驗證</a:t>
            </a:r>
            <a:r>
              <a:rPr lang="zh-TW" altLang="en-US" smtClean="0">
                <a:solidFill>
                  <a:srgbClr val="000000"/>
                </a:solidFill>
              </a:rPr>
              <a:t>介面</a:t>
            </a:r>
            <a:r>
              <a:rPr lang="zh-TW" smtClean="0">
                <a:solidFill>
                  <a:srgbClr val="000000"/>
                </a:solidFill>
              </a:rPr>
              <a:t>配置</a:t>
            </a:r>
            <a:r>
              <a:rPr lang="zh-TW">
                <a:solidFill>
                  <a:srgbClr val="000000"/>
                </a:solidFill>
              </a:rPr>
              <a:t>，請使用 </a:t>
            </a:r>
            <a:r>
              <a:rPr lang="en-US" altLang="zh-TW" b="1" smtClean="0">
                <a:solidFill>
                  <a:srgbClr val="000000"/>
                </a:solidFill>
              </a:rPr>
              <a:t>show ip interface brief </a:t>
            </a:r>
            <a:r>
              <a:rPr lang="zh-TW" smtClean="0">
                <a:solidFill>
                  <a:srgbClr val="000000"/>
                </a:solidFill>
              </a:rPr>
              <a:t>和 </a:t>
            </a:r>
            <a:r>
              <a:rPr lang="en-US" altLang="zh-TW" b="1" smtClean="0">
                <a:solidFill>
                  <a:srgbClr val="000000"/>
                </a:solidFill>
              </a:rPr>
              <a:t>show</a:t>
            </a:r>
            <a:r>
              <a:rPr lang="zh-TW" b="1" smtClean="0">
                <a:solidFill>
                  <a:srgbClr val="000000"/>
                </a:solidFill>
              </a:rPr>
              <a:t> </a:t>
            </a:r>
            <a:r>
              <a:rPr lang="zh-TW" b="1">
                <a:solidFill>
                  <a:srgbClr val="000000"/>
                </a:solidFill>
              </a:rPr>
              <a:t>ipv6 </a:t>
            </a:r>
            <a:r>
              <a:rPr lang="en-US" altLang="zh-TW" b="1" smtClean="0">
                <a:solidFill>
                  <a:srgbClr val="000000"/>
                </a:solidFill>
              </a:rPr>
              <a:t>interface brief </a:t>
            </a:r>
            <a:r>
              <a:rPr lang="zh-TW" smtClean="0">
                <a:solidFill>
                  <a:srgbClr val="000000"/>
                </a:solidFill>
              </a:rPr>
              <a:t>命令</a:t>
            </a:r>
            <a:r>
              <a:rPr lang="zh-TW">
                <a:solidFill>
                  <a:srgbClr val="000000"/>
                </a:solidFill>
              </a:rPr>
              <a:t>，如下所示：</a:t>
            </a:r>
          </a:p>
        </p:txBody>
      </p:sp>
      <p:sp>
        <p:nvSpPr>
          <p:cNvPr id="2" name="TextBox 1">
            <a:extLst>
              <a:ext uri="{FF2B5EF4-FFF2-40B4-BE49-F238E27FC236}">
                <a16:creationId xmlns:a16="http://schemas.microsoft.com/office/drawing/2014/main" id="{59FED6C1-89E0-4375-8477-F0EBA769203F}"/>
              </a:ext>
            </a:extLst>
          </p:cNvPr>
          <p:cNvSpPr txBox="1"/>
          <p:nvPr/>
        </p:nvSpPr>
        <p:spPr>
          <a:xfrm>
            <a:off x="2823588" y="7290707"/>
            <a:ext cx="184731" cy="369332"/>
          </a:xfrm>
          <a:prstGeom prst="rect">
            <a:avLst/>
          </a:prstGeom>
          <a:noFill/>
        </p:spPr>
        <p:txBody>
          <a:bodyPr wrap="none" rtlCol="0">
            <a:spAutoFit/>
          </a:bodyPr>
          <a:lstStyle/>
          <a:p>
            <a:endParaRPr lang="en-US"/>
          </a:p>
        </p:txBody>
      </p:sp>
      <p:sp>
        <p:nvSpPr>
          <p:cNvPr id="13" name="TextBox 12">
            <a:extLst>
              <a:ext uri="{FF2B5EF4-FFF2-40B4-BE49-F238E27FC236}">
                <a16:creationId xmlns:a16="http://schemas.microsoft.com/office/drawing/2014/main" id="{17B97E3D-C6EF-4A93-B49A-A6755E6AE1C3}"/>
              </a:ext>
            </a:extLst>
          </p:cNvPr>
          <p:cNvSpPr txBox="1"/>
          <p:nvPr/>
        </p:nvSpPr>
        <p:spPr>
          <a:xfrm>
            <a:off x="1721391" y="2798173"/>
            <a:ext cx="5701218" cy="784830"/>
          </a:xfrm>
          <a:prstGeom prst="rect">
            <a:avLst/>
          </a:prstGeom>
          <a:solidFill>
            <a:srgbClr val="000000"/>
          </a:solidFill>
        </p:spPr>
        <p:txBody>
          <a:bodyPr wrap="square" rtlCol="0">
            <a:spAutoFit/>
          </a:bodyPr>
          <a:lstStyle/>
          <a:p>
            <a:pPr rtl="0"/>
            <a:r>
              <a:rPr lang="en-US" altLang="zh-TW" sz="900">
                <a:solidFill>
                  <a:schemeClr val="bg1"/>
                </a:solidFill>
                <a:latin typeface="Courier New" panose="02070309020205020404" pitchFamily="49" charset="0"/>
                <a:cs typeface="Courier New" panose="02070309020205020404" pitchFamily="49" charset="0"/>
              </a:rPr>
              <a:t>R1# </a:t>
            </a:r>
            <a:r>
              <a:rPr lang="en-US" altLang="zh-TW" sz="900" b="1">
                <a:solidFill>
                  <a:schemeClr val="bg1"/>
                </a:solidFill>
                <a:latin typeface="Courier New" panose="02070309020205020404" pitchFamily="49" charset="0"/>
                <a:cs typeface="Courier New" panose="02070309020205020404" pitchFamily="49" charset="0"/>
              </a:rPr>
              <a:t>show ip interface brief</a:t>
            </a:r>
          </a:p>
          <a:p>
            <a:pPr rtl="0"/>
            <a:r>
              <a:rPr lang="en-US" altLang="zh-TW" sz="900">
                <a:solidFill>
                  <a:schemeClr val="bg1"/>
                </a:solidFill>
                <a:latin typeface="Courier New" panose="02070309020205020404" pitchFamily="49" charset="0"/>
                <a:cs typeface="Courier New" panose="02070309020205020404" pitchFamily="49" charset="0"/>
              </a:rPr>
              <a:t>Interface IP-Address OK? Method Status Protocol </a:t>
            </a:r>
          </a:p>
          <a:p>
            <a:pPr rtl="0"/>
            <a:r>
              <a:rPr lang="en-US" altLang="zh-TW" sz="900">
                <a:solidFill>
                  <a:schemeClr val="bg1"/>
                </a:solidFill>
                <a:latin typeface="Courier New" panose="02070309020205020404" pitchFamily="49" charset="0"/>
                <a:cs typeface="Courier New" panose="02070309020205020404" pitchFamily="49" charset="0"/>
              </a:rPr>
              <a:t>GigabitEthernet0/0/0 192.168.10.1 YES manual up up </a:t>
            </a:r>
          </a:p>
          <a:p>
            <a:pPr rtl="0"/>
            <a:r>
              <a:rPr lang="en-US" altLang="zh-TW" sz="900">
                <a:solidFill>
                  <a:schemeClr val="bg1"/>
                </a:solidFill>
                <a:latin typeface="Courier New" panose="02070309020205020404" pitchFamily="49" charset="0"/>
                <a:cs typeface="Courier New" panose="02070309020205020404" pitchFamily="49" charset="0"/>
              </a:rPr>
              <a:t>GigabitEthernet0/0/1 209.165.200.225 YES manual up up </a:t>
            </a:r>
          </a:p>
          <a:p>
            <a:pPr rtl="0"/>
            <a:r>
              <a:rPr lang="en-US" altLang="zh-TW" sz="900">
                <a:solidFill>
                  <a:schemeClr val="bg1"/>
                </a:solidFill>
                <a:latin typeface="Courier New" panose="02070309020205020404" pitchFamily="49" charset="0"/>
                <a:cs typeface="Courier New" panose="02070309020205020404" pitchFamily="49" charset="0"/>
              </a:rPr>
              <a:t>Vlan1 unassigned YES unset administratively down down </a:t>
            </a:r>
          </a:p>
        </p:txBody>
      </p:sp>
      <p:sp>
        <p:nvSpPr>
          <p:cNvPr id="7" name="TextBox 6">
            <a:extLst>
              <a:ext uri="{FF2B5EF4-FFF2-40B4-BE49-F238E27FC236}">
                <a16:creationId xmlns:a16="http://schemas.microsoft.com/office/drawing/2014/main" id="{6D9205F4-B6F7-4CBB-9733-95EEED388FC7}"/>
              </a:ext>
            </a:extLst>
          </p:cNvPr>
          <p:cNvSpPr txBox="1"/>
          <p:nvPr/>
        </p:nvSpPr>
        <p:spPr>
          <a:xfrm>
            <a:off x="1721391" y="3765137"/>
            <a:ext cx="5701218" cy="1477328"/>
          </a:xfrm>
          <a:prstGeom prst="rect">
            <a:avLst/>
          </a:prstGeom>
          <a:solidFill>
            <a:srgbClr val="000000"/>
          </a:solidFill>
        </p:spPr>
        <p:txBody>
          <a:bodyPr wrap="square" rtlCol="0">
            <a:spAutoFit/>
          </a:bodyPr>
          <a:lstStyle/>
          <a:p>
            <a:pPr rtl="0"/>
            <a:r>
              <a:rPr lang="en-US" altLang="zh-TW" sz="900">
                <a:solidFill>
                  <a:schemeClr val="bg1"/>
                </a:solidFill>
                <a:latin typeface="Courier New" panose="02070309020205020404" pitchFamily="49" charset="0"/>
                <a:cs typeface="Courier New" panose="02070309020205020404" pitchFamily="49" charset="0"/>
              </a:rPr>
              <a:t>R1 # </a:t>
            </a:r>
            <a:r>
              <a:rPr lang="en-US" altLang="zh-TW" sz="900" b="1">
                <a:solidFill>
                  <a:schemeClr val="bg1"/>
                </a:solidFill>
                <a:latin typeface="Courier New" panose="02070309020205020404" pitchFamily="49" charset="0"/>
                <a:cs typeface="Courier New" panose="02070309020205020404" pitchFamily="49" charset="0"/>
              </a:rPr>
              <a:t>show ipv6 interface brief</a:t>
            </a:r>
          </a:p>
          <a:p>
            <a:pPr rtl="0"/>
            <a:r>
              <a:rPr lang="en-US" altLang="zh-TW" sz="900">
                <a:solidFill>
                  <a:schemeClr val="bg1"/>
                </a:solidFill>
                <a:latin typeface="Courier New" panose="02070309020205020404" pitchFamily="49" charset="0"/>
                <a:cs typeface="Courier New" panose="02070309020205020404" pitchFamily="49" charset="0"/>
              </a:rPr>
              <a:t>GigabitEthernet0/0/0 [up/up]</a:t>
            </a:r>
          </a:p>
          <a:p>
            <a:pPr rtl="0"/>
            <a:r>
              <a:rPr lang="en-US" altLang="zh-TW" sz="900">
                <a:solidFill>
                  <a:schemeClr val="bg1"/>
                </a:solidFill>
                <a:latin typeface="Courier New" panose="02070309020205020404" pitchFamily="49" charset="0"/>
                <a:cs typeface="Courier New" panose="02070309020205020404" pitchFamily="49" charset="0"/>
              </a:rPr>
              <a:t>FE80::201:C9FF:FE89:4501</a:t>
            </a:r>
          </a:p>
          <a:p>
            <a:pPr rtl="0"/>
            <a:r>
              <a:rPr lang="en-US" altLang="zh-TW" sz="900">
                <a:solidFill>
                  <a:schemeClr val="bg1"/>
                </a:solidFill>
                <a:latin typeface="Courier New" panose="02070309020205020404" pitchFamily="49" charset="0"/>
                <a:cs typeface="Courier New" panose="02070309020205020404" pitchFamily="49" charset="0"/>
              </a:rPr>
              <a:t>2001:DB8:ACAD:10::1</a:t>
            </a:r>
          </a:p>
          <a:p>
            <a:pPr rtl="0"/>
            <a:r>
              <a:rPr lang="en-US" altLang="zh-TW" sz="900">
                <a:solidFill>
                  <a:schemeClr val="bg1"/>
                </a:solidFill>
                <a:latin typeface="Courier New" panose="02070309020205020404" pitchFamily="49" charset="0"/>
                <a:cs typeface="Courier New" panose="02070309020205020404" pitchFamily="49" charset="0"/>
              </a:rPr>
              <a:t>GigabitEthernet0/0/1 [up/up]</a:t>
            </a:r>
          </a:p>
          <a:p>
            <a:pPr rtl="0"/>
            <a:r>
              <a:rPr lang="en-US" altLang="zh-TW" sz="900">
                <a:solidFill>
                  <a:schemeClr val="bg1"/>
                </a:solidFill>
                <a:latin typeface="Courier New" panose="02070309020205020404" pitchFamily="49" charset="0"/>
                <a:cs typeface="Courier New" panose="02070309020205020404" pitchFamily="49" charset="0"/>
              </a:rPr>
              <a:t>FE80::201:C9FF:FE89:4502</a:t>
            </a:r>
          </a:p>
          <a:p>
            <a:pPr rtl="0"/>
            <a:r>
              <a:rPr lang="en-US" altLang="zh-TW" sz="900">
                <a:solidFill>
                  <a:schemeClr val="bg1"/>
                </a:solidFill>
                <a:latin typeface="Courier New" panose="02070309020205020404" pitchFamily="49" charset="0"/>
                <a:cs typeface="Courier New" panose="02070309020205020404" pitchFamily="49" charset="0"/>
              </a:rPr>
              <a:t>2001:DB8:FEED:224::1</a:t>
            </a:r>
          </a:p>
          <a:p>
            <a:pPr rtl="0"/>
            <a:r>
              <a:rPr lang="en-US" altLang="zh-TW" sz="900">
                <a:solidFill>
                  <a:schemeClr val="bg1"/>
                </a:solidFill>
                <a:latin typeface="Courier New" panose="02070309020205020404" pitchFamily="49" charset="0"/>
                <a:cs typeface="Courier New" panose="02070309020205020404" pitchFamily="49" charset="0"/>
              </a:rPr>
              <a:t>Vlan1 [administratively down/down] </a:t>
            </a:r>
          </a:p>
          <a:p>
            <a:pPr rtl="0"/>
            <a:r>
              <a:rPr lang="en-US" altLang="zh-TW" sz="900">
                <a:solidFill>
                  <a:schemeClr val="bg1"/>
                </a:solidFill>
                <a:latin typeface="Courier New" panose="02070309020205020404" pitchFamily="49" charset="0"/>
                <a:cs typeface="Courier New" panose="02070309020205020404" pitchFamily="49" charset="0"/>
              </a:rPr>
              <a:t>unassigned </a:t>
            </a:r>
          </a:p>
          <a:p>
            <a:pPr rtl="0"/>
            <a:r>
              <a:rPr lang="en-US" altLang="zh-TW" sz="900">
                <a:solidFill>
                  <a:schemeClr val="bg1"/>
                </a:solidFill>
                <a:latin typeface="Courier New" panose="02070309020205020404" pitchFamily="49" charset="0"/>
                <a:cs typeface="Courier New" panose="02070309020205020404" pitchFamily="49" charset="0"/>
              </a:rPr>
              <a:t>R1#</a:t>
            </a:r>
          </a:p>
        </p:txBody>
      </p:sp>
      <p:sp>
        <p:nvSpPr>
          <p:cNvPr id="5" name="投影片編號版面配置區 4"/>
          <p:cNvSpPr>
            <a:spLocks noGrp="1"/>
          </p:cNvSpPr>
          <p:nvPr>
            <p:ph type="sldNum" sz="quarter" idx="12"/>
          </p:nvPr>
        </p:nvSpPr>
        <p:spPr/>
        <p:txBody>
          <a:bodyPr/>
          <a:lstStyle/>
          <a:p>
            <a:fld id="{4FAB73BC-B049-4115-A692-8D63A059BFB8}" type="slidenum">
              <a:rPr lang="en-US" smtClean="0"/>
              <a:t>265</a:t>
            </a:fld>
            <a:endParaRPr lang="en-US"/>
          </a:p>
        </p:txBody>
      </p:sp>
    </p:spTree>
    <p:extLst>
      <p:ext uri="{BB962C8B-B14F-4D97-AF65-F5344CB8AC3E}">
        <p14:creationId xmlns:p14="http://schemas.microsoft.com/office/powerpoint/2010/main" val="110081326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266.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p:spPr>
        <p:txBody>
          <a:bodyPr>
            <a:normAutofit/>
          </a:bodyPr>
          <a:lstStyle/>
          <a:p>
            <a:pPr rtl="0"/>
            <a:r>
              <a:rPr lang="en-US" altLang="zh-TW" smtClean="0"/>
              <a:t>10.2</a:t>
            </a:r>
            <a:r>
              <a:rPr lang="zh-TW" altLang="en-US" smtClean="0"/>
              <a:t>配置</a:t>
            </a:r>
            <a:r>
              <a:rPr lang="zh-TW" altLang="en-US"/>
              <a:t>介面</a:t>
            </a:r>
            <a:r>
              <a:rPr lang="en-US" altLang="zh-TW"/>
              <a:t>-</a:t>
            </a:r>
            <a:r>
              <a:rPr lang="zh-TW" altLang="en-US"/>
              <a:t>配置驗證命令</a:t>
            </a:r>
          </a:p>
        </p:txBody>
      </p:sp>
      <p:sp>
        <p:nvSpPr>
          <p:cNvPr id="5" name="TextBox 4">
            <a:extLst>
              <a:ext uri="{FF2B5EF4-FFF2-40B4-BE49-F238E27FC236}">
                <a16:creationId xmlns:a16="http://schemas.microsoft.com/office/drawing/2014/main" id="{4857A863-7491-0041-AF26-F779D70A7E36}"/>
              </a:ext>
            </a:extLst>
          </p:cNvPr>
          <p:cNvSpPr txBox="1"/>
          <p:nvPr/>
        </p:nvSpPr>
        <p:spPr>
          <a:xfrm>
            <a:off x="474663" y="1748205"/>
            <a:ext cx="8094907" cy="369332"/>
          </a:xfrm>
          <a:prstGeom prst="rect">
            <a:avLst/>
          </a:prstGeom>
          <a:noFill/>
        </p:spPr>
        <p:txBody>
          <a:bodyPr wrap="square" rtlCol="0">
            <a:spAutoFit/>
          </a:bodyPr>
          <a:lstStyle/>
          <a:p>
            <a:pPr rtl="0"/>
            <a:r>
              <a:rPr lang="zh-TW" altLang="en-US">
                <a:solidFill>
                  <a:srgbClr val="000000"/>
                </a:solidFill>
                <a:latin typeface="標楷體" pitchFamily="65" charset="-120"/>
                <a:ea typeface="標楷體" panose="03000509000000000000" pitchFamily="65" charset="-120"/>
              </a:rPr>
              <a:t>此表格摘要顯示用於驗證介面配置的指令</a:t>
            </a:r>
            <a:r>
              <a:rPr lang="zh-TW" altLang="en-US" sz="1600">
                <a:solidFill>
                  <a:srgbClr val="000000"/>
                </a:solidFill>
                <a:latin typeface="標楷體" pitchFamily="65" charset="-120"/>
                <a:ea typeface="標楷體" panose="03000509000000000000" pitchFamily="65" charset="-120"/>
              </a:rPr>
              <a:t>。 </a:t>
            </a:r>
          </a:p>
        </p:txBody>
      </p:sp>
      <p:graphicFrame>
        <p:nvGraphicFramePr>
          <p:cNvPr id="7" name="Content Placeholder 6">
            <a:extLst>
              <a:ext uri="{FF2B5EF4-FFF2-40B4-BE49-F238E27FC236}">
                <a16:creationId xmlns:a16="http://schemas.microsoft.com/office/drawing/2014/main" id="{73BB6E86-62EB-2348-9F73-08093BACDAF3}"/>
              </a:ext>
            </a:extLst>
          </p:cNvPr>
          <p:cNvGraphicFramePr>
            <a:graphicFrameLocks noGrp="1"/>
          </p:cNvGraphicFramePr>
          <p:nvPr>
            <p:ph idx="1"/>
            <p:extLst>
              <p:ext uri="{D42A27DB-BD31-4B8C-83A1-F6EECF244321}">
                <p14:modId xmlns:p14="http://schemas.microsoft.com/office/powerpoint/2010/main" val="950335233"/>
              </p:ext>
            </p:extLst>
          </p:nvPr>
        </p:nvGraphicFramePr>
        <p:xfrm>
          <a:off x="675861" y="2276652"/>
          <a:ext cx="7893708" cy="2873760"/>
        </p:xfrm>
        <a:graphic>
          <a:graphicData uri="http://schemas.openxmlformats.org/drawingml/2006/table">
            <a:tbl>
              <a:tblPr firstRow="1" bandRow="1">
                <a:tableStyleId>{5C22544A-7EE6-4342-B048-85BDC9FD1C3A}</a:tableStyleId>
              </a:tblPr>
              <a:tblGrid>
                <a:gridCol w="3056215">
                  <a:extLst>
                    <a:ext uri="{9D8B030D-6E8A-4147-A177-3AD203B41FA5}">
                      <a16:colId xmlns:a16="http://schemas.microsoft.com/office/drawing/2014/main" val="3729139006"/>
                    </a:ext>
                  </a:extLst>
                </a:gridCol>
                <a:gridCol w="4837493">
                  <a:extLst>
                    <a:ext uri="{9D8B030D-6E8A-4147-A177-3AD203B41FA5}">
                      <a16:colId xmlns:a16="http://schemas.microsoft.com/office/drawing/2014/main" val="1988913492"/>
                    </a:ext>
                  </a:extLst>
                </a:gridCol>
              </a:tblGrid>
              <a:tr h="455550">
                <a:tc>
                  <a:txBody>
                    <a:bodyPr vert="horz" wrap="square"/>
                    <a:lstStyle/>
                    <a:p>
                      <a:pPr rtl="0"/>
                      <a:r>
                        <a:rPr lang="zh-TW" sz="1400">
                          <a:latin typeface="標楷體" pitchFamily="65" charset="-120"/>
                          <a:ea typeface="標楷體" panose="03000509000000000000" pitchFamily="65" charset="-120"/>
                        </a:rPr>
                        <a:t>命令</a:t>
                      </a:r>
                    </a:p>
                  </a:txBody>
                  <a:tcPr/>
                </a:tc>
                <a:tc>
                  <a:txBody>
                    <a:bodyPr vert="horz" wrap="square"/>
                    <a:lstStyle/>
                    <a:p>
                      <a:pPr rtl="0"/>
                      <a:r>
                        <a:rPr lang="zh-TW" sz="1400">
                          <a:latin typeface="標楷體" pitchFamily="65" charset="-120"/>
                          <a:ea typeface="標楷體" panose="03000509000000000000" pitchFamily="65" charset="-120"/>
                        </a:rPr>
                        <a:t>說明</a:t>
                      </a:r>
                    </a:p>
                  </a:txBody>
                  <a:tcPr/>
                </a:tc>
                <a:extLst>
                  <a:ext uri="{0D108BD9-81ED-4DB2-BD59-A6C34878D82A}">
                    <a16:rowId xmlns:a16="http://schemas.microsoft.com/office/drawing/2014/main" val="2583676789"/>
                  </a:ext>
                </a:extLst>
              </a:tr>
              <a:tr h="525780">
                <a:tc>
                  <a:txBody>
                    <a:bodyPr vert="horz" wrap="square"/>
                    <a:lstStyle/>
                    <a:p>
                      <a:pPr rtl="0"/>
                      <a:r>
                        <a:rPr lang="zh-TW" sz="1400" b="1">
                          <a:latin typeface="標楷體" pitchFamily="65" charset="-120"/>
                          <a:ea typeface="標楷體" panose="03000509000000000000" pitchFamily="65" charset="-120"/>
                          <a:cs typeface="Courier New" panose="02070309020205020404" pitchFamily="49" charset="0"/>
                        </a:rPr>
                        <a:t>show ip interface brief</a:t>
                      </a:r>
                    </a:p>
                    <a:p>
                      <a:pPr rtl="0"/>
                      <a:r>
                        <a:rPr lang="zh-TW" sz="1400" b="1">
                          <a:latin typeface="標楷體" pitchFamily="65" charset="-120"/>
                          <a:ea typeface="標楷體" panose="03000509000000000000" pitchFamily="65" charset="-120"/>
                          <a:cs typeface="Courier New" panose="02070309020205020404" pitchFamily="49" charset="0"/>
                        </a:rPr>
                        <a:t>show ipv6 interface brief</a:t>
                      </a:r>
                    </a:p>
                  </a:txBody>
                  <a:tcPr/>
                </a:tc>
                <a:tc>
                  <a:txBody>
                    <a:bodyPr vert="horz" wrap="square"/>
                    <a:lstStyle/>
                    <a:p>
                      <a:pPr rtl="0"/>
                      <a:r>
                        <a:rPr lang="zh-TW" sz="1400">
                          <a:latin typeface="標楷體" pitchFamily="65" charset="-120"/>
                          <a:ea typeface="標楷體" panose="03000509000000000000" pitchFamily="65" charset="-120"/>
                        </a:rPr>
                        <a:t>顯示所有介面、其 IP 位址及其目前狀態。 </a:t>
                      </a:r>
                    </a:p>
                  </a:txBody>
                  <a:tcPr/>
                </a:tc>
                <a:extLst>
                  <a:ext uri="{0D108BD9-81ED-4DB2-BD59-A6C34878D82A}">
                    <a16:rowId xmlns:a16="http://schemas.microsoft.com/office/drawing/2014/main" val="3849654457"/>
                  </a:ext>
                </a:extLst>
              </a:tr>
              <a:tr h="525780">
                <a:tc>
                  <a:txBody>
                    <a:bodyPr vert="horz" wrap="square"/>
                    <a:lstStyle/>
                    <a:p>
                      <a:pPr rtl="0"/>
                      <a:r>
                        <a:rPr lang="zh-TW" sz="1400" b="1">
                          <a:latin typeface="標楷體" pitchFamily="65" charset="-120"/>
                          <a:ea typeface="標楷體" panose="03000509000000000000" pitchFamily="65" charset="-120"/>
                          <a:cs typeface="Courier New" panose="02070309020205020404" pitchFamily="49" charset="0"/>
                        </a:rPr>
                        <a:t>show ip route</a:t>
                      </a:r>
                    </a:p>
                    <a:p>
                      <a:pPr rtl="0"/>
                      <a:r>
                        <a:rPr lang="zh-TW" sz="1400" b="1">
                          <a:latin typeface="標楷體" pitchFamily="65" charset="-120"/>
                          <a:ea typeface="標楷體" panose="03000509000000000000" pitchFamily="65" charset="-120"/>
                          <a:cs typeface="Courier New" panose="02070309020205020404" pitchFamily="49" charset="0"/>
                        </a:rPr>
                        <a:t>show ipv6 route</a:t>
                      </a:r>
                    </a:p>
                  </a:txBody>
                  <a:tcPr/>
                </a:tc>
                <a:tc>
                  <a:txBody>
                    <a:bodyPr vert="horz" wrap="square"/>
                    <a:lstStyle/>
                    <a:p>
                      <a:pPr rtl="0"/>
                      <a:r>
                        <a:rPr lang="zh-TW" sz="1400">
                          <a:latin typeface="標楷體" pitchFamily="65" charset="-120"/>
                          <a:ea typeface="標楷體" panose="03000509000000000000" pitchFamily="65" charset="-120"/>
                        </a:rPr>
                        <a:t>顯示儲存在 RAM 中之 IP 路由表的內容。</a:t>
                      </a:r>
                    </a:p>
                  </a:txBody>
                  <a:tcPr/>
                </a:tc>
                <a:extLst>
                  <a:ext uri="{0D108BD9-81ED-4DB2-BD59-A6C34878D82A}">
                    <a16:rowId xmlns:a16="http://schemas.microsoft.com/office/drawing/2014/main" val="235735172"/>
                  </a:ext>
                </a:extLst>
              </a:tr>
              <a:tr h="455550">
                <a:tc>
                  <a:txBody>
                    <a:bodyPr vert="horz" wrap="square"/>
                    <a:lstStyle/>
                    <a:p>
                      <a:pPr rtl="0"/>
                      <a:r>
                        <a:rPr lang="zh-TW" sz="1400" b="1">
                          <a:latin typeface="標楷體" pitchFamily="65" charset="-120"/>
                          <a:ea typeface="標楷體" panose="03000509000000000000" pitchFamily="65" charset="-120"/>
                          <a:cs typeface="Courier New" panose="02070309020205020404" pitchFamily="49" charset="0"/>
                        </a:rPr>
                        <a:t>show interfaces</a:t>
                      </a:r>
                    </a:p>
                  </a:txBody>
                  <a:tcPr/>
                </a:tc>
                <a:tc>
                  <a:txBody>
                    <a:bodyPr vert="horz" wrap="square"/>
                    <a:lstStyle/>
                    <a:p>
                      <a:pPr rtl="0"/>
                      <a:r>
                        <a:rPr lang="zh-TW" sz="1400">
                          <a:latin typeface="標楷體" pitchFamily="65" charset="-120"/>
                          <a:ea typeface="標楷體" panose="03000509000000000000" pitchFamily="65" charset="-120"/>
                        </a:rPr>
                        <a:t>顯示裝置上所有介面的統計資料。只顯示 IPv4 位址資訊。</a:t>
                      </a:r>
                    </a:p>
                  </a:txBody>
                  <a:tcPr/>
                </a:tc>
                <a:extLst>
                  <a:ext uri="{0D108BD9-81ED-4DB2-BD59-A6C34878D82A}">
                    <a16:rowId xmlns:a16="http://schemas.microsoft.com/office/drawing/2014/main" val="354468046"/>
                  </a:ext>
                </a:extLst>
              </a:tr>
              <a:tr h="455550">
                <a:tc>
                  <a:txBody>
                    <a:bodyPr vert="horz" wrap="square"/>
                    <a:lstStyle/>
                    <a:p>
                      <a:pPr rtl="0"/>
                      <a:r>
                        <a:rPr lang="zh-TW" sz="1400" b="1">
                          <a:latin typeface="標楷體" pitchFamily="65" charset="-120"/>
                          <a:ea typeface="標楷體" panose="03000509000000000000" pitchFamily="65" charset="-120"/>
                          <a:cs typeface="Courier New" panose="02070309020205020404" pitchFamily="49" charset="0"/>
                        </a:rPr>
                        <a:t>show ip interfaces</a:t>
                      </a:r>
                    </a:p>
                  </a:txBody>
                  <a:tcPr/>
                </a:tc>
                <a:tc>
                  <a:txBody>
                    <a:bodyPr vert="horz" wrap="square"/>
                    <a:lstStyle/>
                    <a:p>
                      <a:pPr rtl="0"/>
                      <a:r>
                        <a:rPr lang="zh-TW" sz="1400">
                          <a:latin typeface="標楷體" pitchFamily="65" charset="-120"/>
                          <a:ea typeface="標楷體" panose="03000509000000000000" pitchFamily="65" charset="-120"/>
                        </a:rPr>
                        <a:t>顯示路由器上所有介面的 IPv4 統計資料。</a:t>
                      </a:r>
                    </a:p>
                  </a:txBody>
                  <a:tcPr/>
                </a:tc>
                <a:extLst>
                  <a:ext uri="{0D108BD9-81ED-4DB2-BD59-A6C34878D82A}">
                    <a16:rowId xmlns:a16="http://schemas.microsoft.com/office/drawing/2014/main" val="1458107787"/>
                  </a:ext>
                </a:extLst>
              </a:tr>
              <a:tr h="455550">
                <a:tc>
                  <a:txBody>
                    <a:bodyPr vert="horz" wrap="square"/>
                    <a:lstStyle/>
                    <a:p>
                      <a:pPr rtl="0"/>
                      <a:r>
                        <a:rPr lang="zh-TW" sz="1400" b="1">
                          <a:latin typeface="標楷體" pitchFamily="65" charset="-120"/>
                          <a:ea typeface="標楷體" panose="03000509000000000000" pitchFamily="65" charset="-120"/>
                          <a:cs typeface="Courier New" panose="02070309020205020404" pitchFamily="49" charset="0"/>
                        </a:rPr>
                        <a:t>show ipv6 interfaces </a:t>
                      </a:r>
                    </a:p>
                  </a:txBody>
                  <a:tcPr/>
                </a:tc>
                <a:tc>
                  <a:txBody>
                    <a:bodyPr vert="horz" wrap="square"/>
                    <a:lstStyle/>
                    <a:p>
                      <a:pPr rtl="0"/>
                      <a:r>
                        <a:rPr lang="zh-TW" sz="1400">
                          <a:latin typeface="標楷體" pitchFamily="65" charset="-120"/>
                          <a:ea typeface="標楷體" panose="03000509000000000000" pitchFamily="65" charset="-120"/>
                        </a:rPr>
                        <a:t>顯示路由器上所有介面的 IPv6 統計資料。</a:t>
                      </a:r>
                    </a:p>
                  </a:txBody>
                  <a:tcPr/>
                </a:tc>
                <a:extLst>
                  <a:ext uri="{0D108BD9-81ED-4DB2-BD59-A6C34878D82A}">
                    <a16:rowId xmlns:a16="http://schemas.microsoft.com/office/drawing/2014/main" val="2495454272"/>
                  </a:ext>
                </a:extLst>
              </a:tr>
            </a:tbl>
          </a:graphicData>
        </a:graphic>
      </p:graphicFrame>
      <p:sp>
        <p:nvSpPr>
          <p:cNvPr id="2" name="投影片編號版面配置區 1"/>
          <p:cNvSpPr>
            <a:spLocks noGrp="1"/>
          </p:cNvSpPr>
          <p:nvPr>
            <p:ph type="sldNum" sz="quarter" idx="12"/>
          </p:nvPr>
        </p:nvSpPr>
        <p:spPr/>
        <p:txBody>
          <a:bodyPr/>
          <a:lstStyle/>
          <a:p>
            <a:fld id="{4FAB73BC-B049-4115-A692-8D63A059BFB8}" type="slidenum">
              <a:rPr lang="en-US" smtClean="0"/>
              <a:t>266</a:t>
            </a:fld>
            <a:endParaRPr lang="en-US"/>
          </a:p>
        </p:txBody>
      </p:sp>
    </p:spTree>
    <p:extLst>
      <p:ext uri="{BB962C8B-B14F-4D97-AF65-F5344CB8AC3E}">
        <p14:creationId xmlns:p14="http://schemas.microsoft.com/office/powerpoint/2010/main" val="351176973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267.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p:spPr>
        <p:txBody>
          <a:bodyPr>
            <a:normAutofit/>
          </a:bodyPr>
          <a:lstStyle/>
          <a:p>
            <a:pPr rtl="0"/>
            <a:r>
              <a:rPr lang="en-US" altLang="zh-TW" smtClean="0"/>
              <a:t>10.2</a:t>
            </a:r>
            <a:r>
              <a:rPr lang="zh-TW" altLang="en-US" smtClean="0"/>
              <a:t>配置</a:t>
            </a:r>
            <a:r>
              <a:rPr lang="zh-TW" altLang="en-US"/>
              <a:t>介面</a:t>
            </a:r>
            <a:r>
              <a:rPr lang="en-US" altLang="zh-TW"/>
              <a:t>-</a:t>
            </a:r>
            <a:r>
              <a:rPr lang="zh-TW" altLang="en-US"/>
              <a:t>配置驗證命令 </a:t>
            </a:r>
            <a:r>
              <a:rPr lang="en-US" altLang="zh-TW"/>
              <a:t>(</a:t>
            </a:r>
            <a:r>
              <a:rPr lang="zh-TW" altLang="en-US"/>
              <a:t>續</a:t>
            </a:r>
            <a:r>
              <a:rPr lang="en-US" altLang="zh-TW"/>
              <a:t>) </a:t>
            </a:r>
          </a:p>
        </p:txBody>
      </p:sp>
      <p:sp>
        <p:nvSpPr>
          <p:cNvPr id="5" name="TextBox 4">
            <a:extLst>
              <a:ext uri="{FF2B5EF4-FFF2-40B4-BE49-F238E27FC236}">
                <a16:creationId xmlns:a16="http://schemas.microsoft.com/office/drawing/2014/main" id="{4857A863-7491-0041-AF26-F779D70A7E36}"/>
              </a:ext>
            </a:extLst>
          </p:cNvPr>
          <p:cNvSpPr txBox="1"/>
          <p:nvPr/>
        </p:nvSpPr>
        <p:spPr>
          <a:xfrm>
            <a:off x="474663" y="1748205"/>
            <a:ext cx="8094907" cy="707886"/>
          </a:xfrm>
          <a:prstGeom prst="rect">
            <a:avLst/>
          </a:prstGeom>
          <a:noFill/>
        </p:spPr>
        <p:txBody>
          <a:bodyPr wrap="square" rtlCol="0">
            <a:spAutoFit/>
          </a:bodyPr>
          <a:lstStyle/>
          <a:p>
            <a:r>
              <a:rPr lang="zh-TW" altLang="en-US" sz="2000">
                <a:solidFill>
                  <a:srgbClr val="000000"/>
                </a:solidFill>
                <a:latin typeface="標楷體" pitchFamily="65" charset="-120"/>
                <a:ea typeface="標楷體" panose="03000509000000000000" pitchFamily="65" charset="-120"/>
              </a:rPr>
              <a:t>使用 </a:t>
            </a:r>
            <a:r>
              <a:rPr lang="en-US" altLang="zh-TW" sz="2000" b="1">
                <a:solidFill>
                  <a:srgbClr val="000000"/>
                </a:solidFill>
                <a:latin typeface="標楷體" pitchFamily="65" charset="-120"/>
                <a:ea typeface="標楷體" panose="03000509000000000000" pitchFamily="65" charset="-120"/>
              </a:rPr>
              <a:t>show ip interface brief </a:t>
            </a:r>
            <a:r>
              <a:rPr lang="zh-TW" altLang="en-US" sz="2000">
                <a:solidFill>
                  <a:srgbClr val="000000"/>
                </a:solidFill>
                <a:latin typeface="標楷體" pitchFamily="65" charset="-120"/>
                <a:ea typeface="標楷體" panose="03000509000000000000" pitchFamily="65" charset="-120"/>
              </a:rPr>
              <a:t>查看所有接口的狀態</a:t>
            </a:r>
            <a:r>
              <a:rPr lang="zh-TW" altLang="en-US" sz="2000" smtClean="0">
                <a:solidFill>
                  <a:srgbClr val="000000"/>
                </a:solidFill>
                <a:latin typeface="標楷體" pitchFamily="65" charset="-120"/>
                <a:ea typeface="標楷體" panose="03000509000000000000" pitchFamily="65" charset="-120"/>
              </a:rPr>
              <a:t>，</a:t>
            </a:r>
            <a:endParaRPr lang="en-US" altLang="zh-TW" sz="2000" smtClean="0">
              <a:solidFill>
                <a:srgbClr val="000000"/>
              </a:solidFill>
              <a:latin typeface="標楷體" pitchFamily="65" charset="-120"/>
              <a:ea typeface="標楷體" panose="03000509000000000000" pitchFamily="65" charset="-120"/>
            </a:endParaRPr>
          </a:p>
          <a:p>
            <a:r>
              <a:rPr lang="zh-TW" altLang="en-US" sz="2000" smtClean="0">
                <a:solidFill>
                  <a:srgbClr val="000000"/>
                </a:solidFill>
                <a:latin typeface="標楷體" pitchFamily="65" charset="-120"/>
                <a:ea typeface="標楷體" panose="03000509000000000000" pitchFamily="65" charset="-120"/>
              </a:rPr>
              <a:t>並 </a:t>
            </a:r>
            <a:r>
              <a:rPr lang="en-US" altLang="zh-TW" sz="2000" b="1">
                <a:solidFill>
                  <a:srgbClr val="000000"/>
                </a:solidFill>
                <a:latin typeface="標楷體" pitchFamily="65" charset="-120"/>
                <a:ea typeface="標楷體" panose="03000509000000000000" pitchFamily="65" charset="-120"/>
              </a:rPr>
              <a:t>show ipv6 interface brief </a:t>
            </a:r>
            <a:r>
              <a:rPr lang="zh-TW" altLang="en-US" sz="2000">
                <a:solidFill>
                  <a:srgbClr val="000000"/>
                </a:solidFill>
                <a:latin typeface="標楷體" pitchFamily="65" charset="-120"/>
                <a:ea typeface="標楷體" panose="03000509000000000000" pitchFamily="65" charset="-120"/>
              </a:rPr>
              <a:t>命令，如下所示：</a:t>
            </a:r>
          </a:p>
        </p:txBody>
      </p:sp>
      <p:sp>
        <p:nvSpPr>
          <p:cNvPr id="8" name="TextBox 7">
            <a:extLst>
              <a:ext uri="{FF2B5EF4-FFF2-40B4-BE49-F238E27FC236}">
                <a16:creationId xmlns:a16="http://schemas.microsoft.com/office/drawing/2014/main" id="{A707EA06-7465-4C52-AE81-CBACEDBD6441}"/>
              </a:ext>
            </a:extLst>
          </p:cNvPr>
          <p:cNvSpPr txBox="1"/>
          <p:nvPr/>
        </p:nvSpPr>
        <p:spPr>
          <a:xfrm>
            <a:off x="1721391" y="2642771"/>
            <a:ext cx="5701218" cy="923330"/>
          </a:xfrm>
          <a:prstGeom prst="rect">
            <a:avLst/>
          </a:prstGeom>
          <a:solidFill>
            <a:srgbClr val="000000"/>
          </a:solidFill>
        </p:spPr>
        <p:txBody>
          <a:bodyPr wrap="square" rtlCol="0">
            <a:spAutoFit/>
          </a:bodyPr>
          <a:lstStyle/>
          <a:p>
            <a:pPr rtl="0"/>
            <a:r>
              <a:rPr lang="en-US" altLang="zh-TW" sz="900">
                <a:solidFill>
                  <a:schemeClr val="bg1"/>
                </a:solidFill>
                <a:latin typeface="Courier New" panose="02070309020205020404" pitchFamily="49" charset="0"/>
                <a:cs typeface="Courier New" panose="02070309020205020404" pitchFamily="49" charset="0"/>
              </a:rPr>
              <a:t>R1# </a:t>
            </a:r>
            <a:r>
              <a:rPr lang="en-US" altLang="zh-TW" sz="900" b="1">
                <a:solidFill>
                  <a:schemeClr val="bg1"/>
                </a:solidFill>
                <a:latin typeface="Courier New" panose="02070309020205020404" pitchFamily="49" charset="0"/>
                <a:cs typeface="Courier New" panose="02070309020205020404" pitchFamily="49" charset="0"/>
              </a:rPr>
              <a:t>show ip interface brief</a:t>
            </a:r>
          </a:p>
          <a:p>
            <a:pPr rtl="0"/>
            <a:r>
              <a:rPr lang="en-US" altLang="zh-TW" sz="900">
                <a:solidFill>
                  <a:schemeClr val="bg1"/>
                </a:solidFill>
                <a:latin typeface="Courier New" panose="02070309020205020404" pitchFamily="49" charset="0"/>
                <a:cs typeface="Courier New" panose="02070309020205020404" pitchFamily="49" charset="0"/>
              </a:rPr>
              <a:t>Interface IP-Address OK? Method Status Protocol </a:t>
            </a:r>
          </a:p>
          <a:p>
            <a:pPr rtl="0"/>
            <a:r>
              <a:rPr lang="en-US" altLang="zh-TW" sz="900">
                <a:solidFill>
                  <a:schemeClr val="bg1"/>
                </a:solidFill>
                <a:latin typeface="Courier New" panose="02070309020205020404" pitchFamily="49" charset="0"/>
                <a:cs typeface="Courier New" panose="02070309020205020404" pitchFamily="49" charset="0"/>
              </a:rPr>
              <a:t>GigabitEthernet0/0/0 192.168.10.1 YES manual up up </a:t>
            </a:r>
          </a:p>
          <a:p>
            <a:pPr rtl="0"/>
            <a:r>
              <a:rPr lang="en-US" altLang="zh-TW" sz="900">
                <a:solidFill>
                  <a:schemeClr val="bg1"/>
                </a:solidFill>
                <a:latin typeface="Courier New" panose="02070309020205020404" pitchFamily="49" charset="0"/>
                <a:cs typeface="Courier New" panose="02070309020205020404" pitchFamily="49" charset="0"/>
              </a:rPr>
              <a:t>GigabitEthernet0/0/1 209.165.200.225 YES manual up up </a:t>
            </a:r>
          </a:p>
          <a:p>
            <a:pPr rtl="0"/>
            <a:r>
              <a:rPr lang="en-US" altLang="zh-TW" sz="900">
                <a:solidFill>
                  <a:schemeClr val="bg1"/>
                </a:solidFill>
                <a:latin typeface="Courier New" panose="02070309020205020404" pitchFamily="49" charset="0"/>
                <a:cs typeface="Courier New" panose="02070309020205020404" pitchFamily="49" charset="0"/>
              </a:rPr>
              <a:t>Vlan1 unassigned YES unset administratively down down </a:t>
            </a:r>
          </a:p>
          <a:p>
            <a:pPr rtl="0"/>
            <a:r>
              <a:rPr lang="en-US" altLang="zh-TW" sz="900">
                <a:solidFill>
                  <a:schemeClr val="bg1"/>
                </a:solidFill>
                <a:latin typeface="Courier New" panose="02070309020205020404" pitchFamily="49" charset="0"/>
                <a:cs typeface="Courier New" panose="02070309020205020404" pitchFamily="49" charset="0"/>
              </a:rPr>
              <a:t>R1#</a:t>
            </a:r>
          </a:p>
        </p:txBody>
      </p:sp>
      <p:sp>
        <p:nvSpPr>
          <p:cNvPr id="9" name="TextBox 8">
            <a:extLst>
              <a:ext uri="{FF2B5EF4-FFF2-40B4-BE49-F238E27FC236}">
                <a16:creationId xmlns:a16="http://schemas.microsoft.com/office/drawing/2014/main" id="{3D345167-82FC-49E7-B10D-34FE13887791}"/>
              </a:ext>
            </a:extLst>
          </p:cNvPr>
          <p:cNvSpPr txBox="1"/>
          <p:nvPr/>
        </p:nvSpPr>
        <p:spPr>
          <a:xfrm>
            <a:off x="1721391" y="3786358"/>
            <a:ext cx="5701218" cy="1477328"/>
          </a:xfrm>
          <a:prstGeom prst="rect">
            <a:avLst/>
          </a:prstGeom>
          <a:solidFill>
            <a:srgbClr val="000000"/>
          </a:solidFill>
        </p:spPr>
        <p:txBody>
          <a:bodyPr wrap="square" rtlCol="0">
            <a:spAutoFit/>
          </a:bodyPr>
          <a:lstStyle/>
          <a:p>
            <a:pPr rtl="0"/>
            <a:r>
              <a:rPr lang="en-US" altLang="zh-TW" sz="900">
                <a:solidFill>
                  <a:schemeClr val="bg1"/>
                </a:solidFill>
                <a:latin typeface="Courier New" panose="02070309020205020404" pitchFamily="49" charset="0"/>
                <a:cs typeface="Courier New" panose="02070309020205020404" pitchFamily="49" charset="0"/>
              </a:rPr>
              <a:t>R1 # </a:t>
            </a:r>
            <a:r>
              <a:rPr lang="en-US" altLang="zh-TW" sz="900" b="1">
                <a:solidFill>
                  <a:schemeClr val="bg1"/>
                </a:solidFill>
                <a:latin typeface="Courier New" panose="02070309020205020404" pitchFamily="49" charset="0"/>
                <a:cs typeface="Courier New" panose="02070309020205020404" pitchFamily="49" charset="0"/>
              </a:rPr>
              <a:t>show ipv6 interface brief</a:t>
            </a:r>
          </a:p>
          <a:p>
            <a:pPr rtl="0"/>
            <a:r>
              <a:rPr lang="en-US" altLang="zh-TW" sz="900">
                <a:solidFill>
                  <a:schemeClr val="bg1"/>
                </a:solidFill>
                <a:latin typeface="Courier New" panose="02070309020205020404" pitchFamily="49" charset="0"/>
                <a:cs typeface="Courier New" panose="02070309020205020404" pitchFamily="49" charset="0"/>
              </a:rPr>
              <a:t>GigabitEthernet0/0/0 [up/up]</a:t>
            </a:r>
          </a:p>
          <a:p>
            <a:pPr rtl="0"/>
            <a:r>
              <a:rPr lang="en-US" altLang="zh-TW" sz="900">
                <a:solidFill>
                  <a:schemeClr val="bg1"/>
                </a:solidFill>
                <a:latin typeface="Courier New" panose="02070309020205020404" pitchFamily="49" charset="0"/>
                <a:cs typeface="Courier New" panose="02070309020205020404" pitchFamily="49" charset="0"/>
              </a:rPr>
              <a:t>FE80::201:C9FF:FE89:4501</a:t>
            </a:r>
          </a:p>
          <a:p>
            <a:pPr rtl="0"/>
            <a:r>
              <a:rPr lang="en-US" altLang="zh-TW" sz="900">
                <a:solidFill>
                  <a:schemeClr val="bg1"/>
                </a:solidFill>
                <a:latin typeface="Courier New" panose="02070309020205020404" pitchFamily="49" charset="0"/>
                <a:cs typeface="Courier New" panose="02070309020205020404" pitchFamily="49" charset="0"/>
              </a:rPr>
              <a:t>2001:DB8:ACAD:10::1</a:t>
            </a:r>
          </a:p>
          <a:p>
            <a:pPr rtl="0"/>
            <a:r>
              <a:rPr lang="en-US" altLang="zh-TW" sz="900">
                <a:solidFill>
                  <a:schemeClr val="bg1"/>
                </a:solidFill>
                <a:latin typeface="Courier New" panose="02070309020205020404" pitchFamily="49" charset="0"/>
                <a:cs typeface="Courier New" panose="02070309020205020404" pitchFamily="49" charset="0"/>
              </a:rPr>
              <a:t>GigabitEthernet0/0/1 [up/up]</a:t>
            </a:r>
          </a:p>
          <a:p>
            <a:pPr rtl="0"/>
            <a:r>
              <a:rPr lang="en-US" altLang="zh-TW" sz="900">
                <a:solidFill>
                  <a:schemeClr val="bg1"/>
                </a:solidFill>
                <a:latin typeface="Courier New" panose="02070309020205020404" pitchFamily="49" charset="0"/>
                <a:cs typeface="Courier New" panose="02070309020205020404" pitchFamily="49" charset="0"/>
              </a:rPr>
              <a:t>FE80::201:C9FF:FE89:4502</a:t>
            </a:r>
          </a:p>
          <a:p>
            <a:pPr rtl="0"/>
            <a:r>
              <a:rPr lang="en-US" altLang="zh-TW" sz="900">
                <a:solidFill>
                  <a:schemeClr val="bg1"/>
                </a:solidFill>
                <a:latin typeface="Courier New" panose="02070309020205020404" pitchFamily="49" charset="0"/>
                <a:cs typeface="Courier New" panose="02070309020205020404" pitchFamily="49" charset="0"/>
              </a:rPr>
              <a:t>2001:DB8:FEED:224::1</a:t>
            </a:r>
          </a:p>
          <a:p>
            <a:pPr rtl="0"/>
            <a:r>
              <a:rPr lang="en-US" altLang="zh-TW" sz="900">
                <a:solidFill>
                  <a:schemeClr val="bg1"/>
                </a:solidFill>
                <a:latin typeface="Courier New" panose="02070309020205020404" pitchFamily="49" charset="0"/>
                <a:cs typeface="Courier New" panose="02070309020205020404" pitchFamily="49" charset="0"/>
              </a:rPr>
              <a:t>Vlan1 [administratively down/down]</a:t>
            </a:r>
          </a:p>
          <a:p>
            <a:pPr rtl="0"/>
            <a:r>
              <a:rPr lang="en-US" altLang="zh-TW" sz="900">
                <a:solidFill>
                  <a:schemeClr val="bg1"/>
                </a:solidFill>
                <a:latin typeface="Courier New" panose="02070309020205020404" pitchFamily="49" charset="0"/>
                <a:cs typeface="Courier New" panose="02070309020205020404" pitchFamily="49" charset="0"/>
              </a:rPr>
              <a:t>unassigned </a:t>
            </a:r>
          </a:p>
          <a:p>
            <a:pPr rtl="0"/>
            <a:r>
              <a:rPr lang="en-US" altLang="zh-TW" sz="900">
                <a:solidFill>
                  <a:schemeClr val="bg1"/>
                </a:solidFill>
                <a:latin typeface="Courier New" panose="02070309020205020404" pitchFamily="49" charset="0"/>
                <a:cs typeface="Courier New" panose="02070309020205020404" pitchFamily="49" charset="0"/>
              </a:rPr>
              <a:t>R1#</a:t>
            </a:r>
          </a:p>
        </p:txBody>
      </p:sp>
      <p:sp>
        <p:nvSpPr>
          <p:cNvPr id="2" name="投影片編號版面配置區 1"/>
          <p:cNvSpPr>
            <a:spLocks noGrp="1"/>
          </p:cNvSpPr>
          <p:nvPr>
            <p:ph type="sldNum" sz="quarter" idx="12"/>
          </p:nvPr>
        </p:nvSpPr>
        <p:spPr/>
        <p:txBody>
          <a:bodyPr/>
          <a:lstStyle/>
          <a:p>
            <a:fld id="{4FAB73BC-B049-4115-A692-8D63A059BFB8}" type="slidenum">
              <a:rPr lang="en-US" smtClean="0"/>
              <a:t>267</a:t>
            </a:fld>
            <a:endParaRPr lang="en-US"/>
          </a:p>
        </p:txBody>
      </p:sp>
    </p:spTree>
    <p:extLst>
      <p:ext uri="{BB962C8B-B14F-4D97-AF65-F5344CB8AC3E}">
        <p14:creationId xmlns:p14="http://schemas.microsoft.com/office/powerpoint/2010/main" val="173576038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268.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p:spPr>
        <p:txBody>
          <a:bodyPr>
            <a:normAutofit/>
          </a:bodyPr>
          <a:lstStyle/>
          <a:p>
            <a:pPr rtl="0"/>
            <a:r>
              <a:rPr lang="en-US" altLang="zh-TW" smtClean="0"/>
              <a:t>10.2</a:t>
            </a:r>
            <a:r>
              <a:rPr lang="zh-TW" altLang="en-US" smtClean="0"/>
              <a:t>配置</a:t>
            </a:r>
            <a:r>
              <a:rPr lang="zh-TW" altLang="en-US"/>
              <a:t>介面</a:t>
            </a:r>
            <a:r>
              <a:rPr lang="en-US" altLang="zh-TW"/>
              <a:t>-</a:t>
            </a:r>
            <a:r>
              <a:rPr lang="zh-TW" altLang="en-US"/>
              <a:t>配置驗證命令 </a:t>
            </a:r>
            <a:r>
              <a:rPr lang="en-US" altLang="zh-TW"/>
              <a:t>(</a:t>
            </a:r>
            <a:r>
              <a:rPr lang="zh-TW" altLang="en-US"/>
              <a:t>續</a:t>
            </a:r>
            <a:r>
              <a:rPr lang="en-US" altLang="zh-TW"/>
              <a:t>) </a:t>
            </a:r>
          </a:p>
        </p:txBody>
      </p:sp>
      <p:sp>
        <p:nvSpPr>
          <p:cNvPr id="5" name="TextBox 4">
            <a:extLst>
              <a:ext uri="{FF2B5EF4-FFF2-40B4-BE49-F238E27FC236}">
                <a16:creationId xmlns:a16="http://schemas.microsoft.com/office/drawing/2014/main" id="{4857A863-7491-0041-AF26-F779D70A7E36}"/>
              </a:ext>
            </a:extLst>
          </p:cNvPr>
          <p:cNvSpPr txBox="1"/>
          <p:nvPr/>
        </p:nvSpPr>
        <p:spPr>
          <a:xfrm>
            <a:off x="504388" y="1542261"/>
            <a:ext cx="8094907" cy="707886"/>
          </a:xfrm>
          <a:prstGeom prst="rect">
            <a:avLst/>
          </a:prstGeom>
          <a:noFill/>
        </p:spPr>
        <p:txBody>
          <a:bodyPr wrap="square" rtlCol="0">
            <a:spAutoFit/>
          </a:bodyPr>
          <a:lstStyle/>
          <a:p>
            <a:pPr rtl="0"/>
            <a:r>
              <a:rPr lang="zh-TW" altLang="en-US" sz="2000">
                <a:solidFill>
                  <a:srgbClr val="000000"/>
                </a:solidFill>
                <a:latin typeface="標楷體" pitchFamily="65" charset="-120"/>
                <a:ea typeface="標楷體" panose="03000509000000000000" pitchFamily="65" charset="-120"/>
              </a:rPr>
              <a:t>顯示 </a:t>
            </a:r>
            <a:r>
              <a:rPr lang="en-US" altLang="zh-TW" sz="2000">
                <a:solidFill>
                  <a:srgbClr val="000000"/>
                </a:solidFill>
                <a:latin typeface="標楷體" pitchFamily="65" charset="-120"/>
                <a:ea typeface="標楷體" panose="03000509000000000000" pitchFamily="65" charset="-120"/>
              </a:rPr>
              <a:t>IP </a:t>
            </a:r>
            <a:r>
              <a:rPr lang="zh-TW" altLang="en-US" sz="2000">
                <a:solidFill>
                  <a:srgbClr val="000000"/>
                </a:solidFill>
                <a:latin typeface="標楷體" pitchFamily="65" charset="-120"/>
                <a:ea typeface="標楷體" panose="03000509000000000000" pitchFamily="65" charset="-120"/>
              </a:rPr>
              <a:t>路由的 </a:t>
            </a:r>
            <a:r>
              <a:rPr lang="en-US" altLang="zh-TW" sz="2000">
                <a:solidFill>
                  <a:srgbClr val="000000"/>
                </a:solidFill>
                <a:latin typeface="標楷體" pitchFamily="65" charset="-120"/>
                <a:ea typeface="標楷體" panose="03000509000000000000" pitchFamily="65" charset="-120"/>
              </a:rPr>
              <a:t>IP </a:t>
            </a:r>
            <a:r>
              <a:rPr lang="zh-TW" altLang="en-US" sz="2000">
                <a:solidFill>
                  <a:srgbClr val="000000"/>
                </a:solidFill>
                <a:latin typeface="標楷體" pitchFamily="65" charset="-120"/>
                <a:ea typeface="標楷體" panose="03000509000000000000" pitchFamily="65" charset="-120"/>
              </a:rPr>
              <a:t>路由表的內容，並用 </a:t>
            </a:r>
            <a:r>
              <a:rPr lang="en-US" altLang="zh-TW" sz="2000" b="1">
                <a:solidFill>
                  <a:srgbClr val="000000"/>
                </a:solidFill>
                <a:latin typeface="標楷體" pitchFamily="65" charset="-120"/>
                <a:ea typeface="標楷體" panose="03000509000000000000" pitchFamily="65" charset="-120"/>
              </a:rPr>
              <a:t>show ip route </a:t>
            </a:r>
            <a:r>
              <a:rPr lang="zh-TW" altLang="en-US" sz="2000">
                <a:solidFill>
                  <a:srgbClr val="000000"/>
                </a:solidFill>
                <a:latin typeface="標楷體" pitchFamily="65" charset="-120"/>
                <a:ea typeface="標楷體" panose="03000509000000000000" pitchFamily="65" charset="-120"/>
              </a:rPr>
              <a:t>以及</a:t>
            </a:r>
            <a:r>
              <a:rPr lang="en-US" altLang="zh-TW" sz="2000">
                <a:solidFill>
                  <a:srgbClr val="000000"/>
                </a:solidFill>
                <a:latin typeface="標楷體" pitchFamily="65" charset="-120"/>
                <a:ea typeface="標楷體" panose="03000509000000000000" pitchFamily="65" charset="-120"/>
              </a:rPr>
              <a:t> </a:t>
            </a:r>
            <a:r>
              <a:rPr lang="en-US" altLang="zh-TW" sz="2000" b="1">
                <a:solidFill>
                  <a:srgbClr val="000000"/>
                </a:solidFill>
                <a:latin typeface="標楷體" pitchFamily="65" charset="-120"/>
                <a:ea typeface="標楷體" panose="03000509000000000000" pitchFamily="65" charset="-120"/>
              </a:rPr>
              <a:t>show ipv6 route </a:t>
            </a:r>
            <a:r>
              <a:rPr lang="zh-TW" altLang="en-US" sz="2000">
                <a:solidFill>
                  <a:srgbClr val="000000"/>
                </a:solidFill>
                <a:latin typeface="標楷體" pitchFamily="65" charset="-120"/>
                <a:ea typeface="標楷體" panose="03000509000000000000" pitchFamily="65" charset="-120"/>
              </a:rPr>
              <a:t>由命令，如下所示：</a:t>
            </a:r>
          </a:p>
        </p:txBody>
      </p:sp>
      <p:sp>
        <p:nvSpPr>
          <p:cNvPr id="8" name="TextBox 7">
            <a:extLst>
              <a:ext uri="{FF2B5EF4-FFF2-40B4-BE49-F238E27FC236}">
                <a16:creationId xmlns:a16="http://schemas.microsoft.com/office/drawing/2014/main" id="{A707EA06-7465-4C52-AE81-CBACEDBD6441}"/>
              </a:ext>
            </a:extLst>
          </p:cNvPr>
          <p:cNvSpPr txBox="1"/>
          <p:nvPr/>
        </p:nvSpPr>
        <p:spPr>
          <a:xfrm>
            <a:off x="1701233" y="2332979"/>
            <a:ext cx="5701218" cy="1477328"/>
          </a:xfrm>
          <a:prstGeom prst="rect">
            <a:avLst/>
          </a:prstGeom>
          <a:solidFill>
            <a:srgbClr val="000000"/>
          </a:solidFill>
        </p:spPr>
        <p:txBody>
          <a:bodyPr wrap="square" rtlCol="0">
            <a:spAutoFit/>
          </a:bodyPr>
          <a:lstStyle/>
          <a:p>
            <a:pPr rtl="0"/>
            <a:r>
              <a:rPr lang="en-US" altLang="zh-TW" sz="900">
                <a:solidFill>
                  <a:schemeClr val="bg1"/>
                </a:solidFill>
                <a:latin typeface="Courier New" panose="02070309020205020404" pitchFamily="49" charset="0"/>
                <a:cs typeface="Courier New" panose="02070309020205020404" pitchFamily="49" charset="0"/>
              </a:rPr>
              <a:t>R1: </a:t>
            </a:r>
            <a:r>
              <a:rPr lang="en-US" altLang="zh-TW" sz="900" b="1">
                <a:solidFill>
                  <a:schemeClr val="bg1"/>
                </a:solidFill>
                <a:latin typeface="Courier New" panose="02070309020205020404" pitchFamily="49" charset="0"/>
                <a:cs typeface="Courier New" panose="02070309020205020404" pitchFamily="49" charset="0"/>
              </a:rPr>
              <a:t>show ip route</a:t>
            </a:r>
          </a:p>
          <a:p>
            <a:pPr rtl="0"/>
            <a:r>
              <a:rPr lang="en-US" altLang="zh-TW" sz="900">
                <a:solidFill>
                  <a:schemeClr val="bg1"/>
                </a:solidFill>
                <a:latin typeface="Courier New" panose="02070309020205020404" pitchFamily="49" charset="0"/>
                <a:cs typeface="Courier New" panose="02070309020205020404" pitchFamily="49" charset="0"/>
              </a:rPr>
              <a:t>&lt; output omitted&gt; </a:t>
            </a:r>
          </a:p>
          <a:p>
            <a:pPr rtl="0"/>
            <a:r>
              <a:rPr lang="en-US" altLang="zh-TW" sz="900">
                <a:solidFill>
                  <a:schemeClr val="bg1"/>
                </a:solidFill>
                <a:latin typeface="Courier New" panose="02070309020205020404" pitchFamily="49" charset="0"/>
                <a:cs typeface="Courier New" panose="02070309020205020404" pitchFamily="49" charset="0"/>
              </a:rPr>
              <a:t>Gateway of last resort is not set</a:t>
            </a:r>
          </a:p>
          <a:p>
            <a:pPr rtl="0"/>
            <a:r>
              <a:rPr lang="en-US" altLang="zh-TW" sz="900">
                <a:solidFill>
                  <a:schemeClr val="bg1"/>
                </a:solidFill>
                <a:latin typeface="Courier New" panose="02070309020205020404" pitchFamily="49" charset="0"/>
                <a:cs typeface="Courier New" panose="02070309020205020404" pitchFamily="49" charset="0"/>
              </a:rPr>
              <a:t>192.168.10.0/24 is variably subnetted, 2 subnets, 2 masks</a:t>
            </a:r>
          </a:p>
          <a:p>
            <a:pPr rtl="0"/>
            <a:r>
              <a:rPr lang="en-US" altLang="zh-TW" sz="900">
                <a:solidFill>
                  <a:schemeClr val="bg1"/>
                </a:solidFill>
                <a:latin typeface="Courier New" panose="02070309020205020404" pitchFamily="49" charset="0"/>
                <a:cs typeface="Courier New" panose="02070309020205020404" pitchFamily="49" charset="0"/>
              </a:rPr>
              <a:t>C 192.168.10.0/24 is directly connected, GigabitEthernet0/0/0</a:t>
            </a:r>
          </a:p>
          <a:p>
            <a:pPr rtl="0"/>
            <a:r>
              <a:rPr lang="en-US" altLang="zh-TW" sz="900">
                <a:solidFill>
                  <a:schemeClr val="bg1"/>
                </a:solidFill>
                <a:latin typeface="Courier New" panose="02070309020205020404" pitchFamily="49" charset="0"/>
                <a:cs typeface="Courier New" panose="02070309020205020404" pitchFamily="49" charset="0"/>
              </a:rPr>
              <a:t>L 192.168.10.1/32 is directly connected, GigabitEthernet0/0/0 </a:t>
            </a:r>
          </a:p>
          <a:p>
            <a:pPr rtl="0"/>
            <a:r>
              <a:rPr lang="en-US" altLang="zh-TW" sz="900">
                <a:solidFill>
                  <a:schemeClr val="bg1"/>
                </a:solidFill>
                <a:latin typeface="Courier New" panose="02070309020205020404" pitchFamily="49" charset="0"/>
                <a:cs typeface="Courier New" panose="02070309020205020404" pitchFamily="49" charset="0"/>
              </a:rPr>
              <a:t>209.165.200.0/24 is variably subnetted, 2 subnets, 2 masks</a:t>
            </a:r>
          </a:p>
          <a:p>
            <a:pPr rtl="0"/>
            <a:r>
              <a:rPr lang="en-US" altLang="zh-TW" sz="900">
                <a:solidFill>
                  <a:schemeClr val="bg1"/>
                </a:solidFill>
                <a:latin typeface="Courier New" panose="02070309020205020404" pitchFamily="49" charset="0"/>
                <a:cs typeface="Courier New" panose="02070309020205020404" pitchFamily="49" charset="0"/>
              </a:rPr>
              <a:t>C 209.165.200.224/30 is directly connected, GigabitEthernet0/0/1 </a:t>
            </a:r>
          </a:p>
          <a:p>
            <a:pPr rtl="0"/>
            <a:r>
              <a:rPr lang="en-US" altLang="zh-TW" sz="900">
                <a:solidFill>
                  <a:schemeClr val="bg1"/>
                </a:solidFill>
                <a:latin typeface="Courier New" panose="02070309020205020404" pitchFamily="49" charset="0"/>
                <a:cs typeface="Courier New" panose="02070309020205020404" pitchFamily="49" charset="0"/>
              </a:rPr>
              <a:t>L 209.165.200.225/32 is directly connected, GigabitEthernet0/0/1</a:t>
            </a:r>
          </a:p>
          <a:p>
            <a:pPr rtl="0"/>
            <a:r>
              <a:rPr lang="en-US" altLang="zh-TW" sz="900">
                <a:solidFill>
                  <a:schemeClr val="bg1"/>
                </a:solidFill>
                <a:latin typeface="Courier New" panose="02070309020205020404" pitchFamily="49" charset="0"/>
                <a:cs typeface="Courier New" panose="02070309020205020404" pitchFamily="49" charset="0"/>
              </a:rPr>
              <a:t>R1#</a:t>
            </a:r>
          </a:p>
        </p:txBody>
      </p:sp>
      <p:sp>
        <p:nvSpPr>
          <p:cNvPr id="9" name="TextBox 8">
            <a:extLst>
              <a:ext uri="{FF2B5EF4-FFF2-40B4-BE49-F238E27FC236}">
                <a16:creationId xmlns:a16="http://schemas.microsoft.com/office/drawing/2014/main" id="{3D345167-82FC-49E7-B10D-34FE13887791}"/>
              </a:ext>
            </a:extLst>
          </p:cNvPr>
          <p:cNvSpPr txBox="1"/>
          <p:nvPr/>
        </p:nvSpPr>
        <p:spPr>
          <a:xfrm>
            <a:off x="1721391" y="3893139"/>
            <a:ext cx="5701218" cy="1892826"/>
          </a:xfrm>
          <a:prstGeom prst="rect">
            <a:avLst/>
          </a:prstGeom>
          <a:solidFill>
            <a:srgbClr val="000000"/>
          </a:solidFill>
        </p:spPr>
        <p:txBody>
          <a:bodyPr wrap="square" rtlCol="0">
            <a:spAutoFit/>
          </a:bodyPr>
          <a:lstStyle/>
          <a:p>
            <a:pPr rtl="0"/>
            <a:r>
              <a:rPr lang="en-US" altLang="zh-TW" sz="900">
                <a:solidFill>
                  <a:schemeClr val="bg1"/>
                </a:solidFill>
                <a:latin typeface="Courier New" panose="02070309020205020404" pitchFamily="49" charset="0"/>
                <a:cs typeface="Courier New" panose="02070309020205020404" pitchFamily="49" charset="0"/>
              </a:rPr>
              <a:t>R1: show ip route</a:t>
            </a:r>
          </a:p>
          <a:p>
            <a:pPr rtl="0"/>
            <a:r>
              <a:rPr lang="en-US" altLang="zh-TW" sz="900">
                <a:solidFill>
                  <a:schemeClr val="bg1"/>
                </a:solidFill>
                <a:latin typeface="Courier New" panose="02070309020205020404" pitchFamily="49" charset="0"/>
                <a:cs typeface="Courier New" panose="02070309020205020404" pitchFamily="49" charset="0"/>
              </a:rPr>
              <a:t>&lt;output omitted&gt;</a:t>
            </a:r>
          </a:p>
          <a:p>
            <a:pPr rtl="0"/>
            <a:r>
              <a:rPr lang="en-US" altLang="zh-TW" sz="900">
                <a:solidFill>
                  <a:schemeClr val="bg1"/>
                </a:solidFill>
                <a:latin typeface="Courier New" panose="02070309020205020404" pitchFamily="49" charset="0"/>
                <a:cs typeface="Courier New" panose="02070309020205020404" pitchFamily="49" charset="0"/>
              </a:rPr>
              <a:t>C 2001:DB8:ACAD:10::/64 [0/0] </a:t>
            </a:r>
          </a:p>
          <a:p>
            <a:pPr rtl="0"/>
            <a:r>
              <a:rPr lang="en-US" altLang="zh-TW" sz="900">
                <a:solidFill>
                  <a:schemeClr val="bg1"/>
                </a:solidFill>
                <a:latin typeface="Courier New" panose="02070309020205020404" pitchFamily="49" charset="0"/>
                <a:cs typeface="Courier New" panose="02070309020205020404" pitchFamily="49" charset="0"/>
              </a:rPr>
              <a:t>via GigabitEthernet0/0/0, directly connected</a:t>
            </a:r>
          </a:p>
          <a:p>
            <a:pPr rtl="0"/>
            <a:r>
              <a:rPr lang="en-US" altLang="zh-TW" sz="900">
                <a:solidFill>
                  <a:schemeClr val="bg1"/>
                </a:solidFill>
                <a:latin typeface="Courier New" panose="02070309020205020404" pitchFamily="49" charset="0"/>
                <a:cs typeface="Courier New" panose="02070309020205020404" pitchFamily="49" charset="0"/>
              </a:rPr>
              <a:t>L 2001:DB8:ACAD:10::1/128 [0/0]</a:t>
            </a:r>
          </a:p>
          <a:p>
            <a:pPr rtl="0"/>
            <a:r>
              <a:rPr lang="en-US" altLang="zh-TW" sz="900">
                <a:solidFill>
                  <a:schemeClr val="bg1"/>
                </a:solidFill>
                <a:latin typeface="Courier New" panose="02070309020205020404" pitchFamily="49" charset="0"/>
                <a:cs typeface="Courier New" panose="02070309020205020404" pitchFamily="49" charset="0"/>
              </a:rPr>
              <a:t>via GigabitEthernet0/0/0, receive</a:t>
            </a:r>
          </a:p>
          <a:p>
            <a:pPr rtl="0"/>
            <a:r>
              <a:rPr lang="en-US" altLang="zh-TW" sz="900">
                <a:solidFill>
                  <a:schemeClr val="bg1"/>
                </a:solidFill>
                <a:latin typeface="Courier New" panose="02070309020205020404" pitchFamily="49" charset="0"/>
                <a:cs typeface="Courier New" panose="02070309020205020404" pitchFamily="49" charset="0"/>
              </a:rPr>
              <a:t>C 2001:DB8:FEED:224::/64 [0/0] </a:t>
            </a:r>
          </a:p>
          <a:p>
            <a:pPr rtl="0"/>
            <a:r>
              <a:rPr lang="en-US" altLang="zh-TW" sz="900">
                <a:solidFill>
                  <a:schemeClr val="bg1"/>
                </a:solidFill>
                <a:latin typeface="Courier New" panose="02070309020205020404" pitchFamily="49" charset="0"/>
                <a:cs typeface="Courier New" panose="02070309020205020404" pitchFamily="49" charset="0"/>
              </a:rPr>
              <a:t>via GigabitEthernet0/0/1, directly connected</a:t>
            </a:r>
          </a:p>
          <a:p>
            <a:pPr rtl="0"/>
            <a:r>
              <a:rPr lang="en-US" altLang="zh-TW" sz="900">
                <a:solidFill>
                  <a:schemeClr val="bg1"/>
                </a:solidFill>
                <a:latin typeface="Courier New" panose="02070309020205020404" pitchFamily="49" charset="0"/>
                <a:cs typeface="Courier New" panose="02070309020205020404" pitchFamily="49" charset="0"/>
              </a:rPr>
              <a:t>L 2001:DB8:FEED:224::1/128 [0/0] </a:t>
            </a:r>
          </a:p>
          <a:p>
            <a:pPr rtl="0"/>
            <a:r>
              <a:rPr lang="en-US" altLang="zh-TW" sz="900">
                <a:solidFill>
                  <a:schemeClr val="bg1"/>
                </a:solidFill>
                <a:latin typeface="Courier New" panose="02070309020205020404" pitchFamily="49" charset="0"/>
                <a:cs typeface="Courier New" panose="02070309020205020404" pitchFamily="49" charset="0"/>
              </a:rPr>
              <a:t>via GigabitEthernet0/0/1, receive</a:t>
            </a:r>
          </a:p>
          <a:p>
            <a:pPr rtl="0"/>
            <a:r>
              <a:rPr lang="en-US" altLang="zh-TW" sz="900">
                <a:solidFill>
                  <a:schemeClr val="bg1"/>
                </a:solidFill>
                <a:latin typeface="Courier New" panose="02070309020205020404" pitchFamily="49" charset="0"/>
                <a:cs typeface="Courier New" panose="02070309020205020404" pitchFamily="49" charset="0"/>
              </a:rPr>
              <a:t>L FF00::/8 [0/0]</a:t>
            </a:r>
          </a:p>
          <a:p>
            <a:pPr rtl="0"/>
            <a:r>
              <a:rPr lang="en-US" altLang="zh-TW" sz="900">
                <a:solidFill>
                  <a:schemeClr val="bg1"/>
                </a:solidFill>
                <a:latin typeface="Courier New" panose="02070309020205020404" pitchFamily="49" charset="0"/>
                <a:cs typeface="Courier New" panose="02070309020205020404" pitchFamily="49" charset="0"/>
              </a:rPr>
              <a:t>via Null0, receive</a:t>
            </a:r>
          </a:p>
          <a:p>
            <a:pPr rtl="0"/>
            <a:r>
              <a:rPr lang="en-US" altLang="zh-TW" sz="900">
                <a:solidFill>
                  <a:schemeClr val="bg1"/>
                </a:solidFill>
                <a:latin typeface="Courier New" panose="02070309020205020404" pitchFamily="49" charset="0"/>
                <a:cs typeface="Courier New" panose="02070309020205020404" pitchFamily="49" charset="0"/>
              </a:rPr>
              <a:t>R1#</a:t>
            </a:r>
          </a:p>
        </p:txBody>
      </p:sp>
      <p:sp>
        <p:nvSpPr>
          <p:cNvPr id="2" name="投影片編號版面配置區 1"/>
          <p:cNvSpPr>
            <a:spLocks noGrp="1"/>
          </p:cNvSpPr>
          <p:nvPr>
            <p:ph type="sldNum" sz="quarter" idx="12"/>
          </p:nvPr>
        </p:nvSpPr>
        <p:spPr/>
        <p:txBody>
          <a:bodyPr/>
          <a:lstStyle/>
          <a:p>
            <a:fld id="{4FAB73BC-B049-4115-A692-8D63A059BFB8}" type="slidenum">
              <a:rPr lang="en-US" smtClean="0"/>
              <a:t>268</a:t>
            </a:fld>
            <a:endParaRPr lang="en-US"/>
          </a:p>
        </p:txBody>
      </p:sp>
    </p:spTree>
    <p:extLst>
      <p:ext uri="{BB962C8B-B14F-4D97-AF65-F5344CB8AC3E}">
        <p14:creationId xmlns:p14="http://schemas.microsoft.com/office/powerpoint/2010/main" val="370273484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269.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p:spPr>
        <p:txBody>
          <a:bodyPr>
            <a:normAutofit/>
          </a:bodyPr>
          <a:lstStyle/>
          <a:p>
            <a:pPr rtl="0"/>
            <a:r>
              <a:rPr lang="en-US" altLang="zh-TW" smtClean="0"/>
              <a:t>10.2</a:t>
            </a:r>
            <a:r>
              <a:rPr lang="zh-TW" altLang="en-US" smtClean="0"/>
              <a:t>配置</a:t>
            </a:r>
            <a:r>
              <a:rPr lang="zh-TW" altLang="en-US"/>
              <a:t>介面</a:t>
            </a:r>
            <a:r>
              <a:rPr lang="en-US" altLang="zh-TW"/>
              <a:t>-</a:t>
            </a:r>
            <a:r>
              <a:rPr lang="zh-TW" altLang="en-US"/>
              <a:t>配置驗證命令 </a:t>
            </a:r>
            <a:r>
              <a:rPr lang="en-US" altLang="zh-TW"/>
              <a:t>(</a:t>
            </a:r>
            <a:r>
              <a:rPr lang="zh-TW" altLang="en-US"/>
              <a:t>續</a:t>
            </a:r>
            <a:r>
              <a:rPr lang="en-US" altLang="zh-TW"/>
              <a:t>) </a:t>
            </a:r>
          </a:p>
        </p:txBody>
      </p:sp>
      <p:sp>
        <p:nvSpPr>
          <p:cNvPr id="5" name="TextBox 4">
            <a:extLst>
              <a:ext uri="{FF2B5EF4-FFF2-40B4-BE49-F238E27FC236}">
                <a16:creationId xmlns:a16="http://schemas.microsoft.com/office/drawing/2014/main" id="{4857A863-7491-0041-AF26-F779D70A7E36}"/>
              </a:ext>
            </a:extLst>
          </p:cNvPr>
          <p:cNvSpPr txBox="1"/>
          <p:nvPr/>
        </p:nvSpPr>
        <p:spPr>
          <a:xfrm>
            <a:off x="474663" y="1748205"/>
            <a:ext cx="2638652" cy="1015663"/>
          </a:xfrm>
          <a:prstGeom prst="rect">
            <a:avLst/>
          </a:prstGeom>
          <a:noFill/>
        </p:spPr>
        <p:txBody>
          <a:bodyPr wrap="square" rtlCol="0">
            <a:spAutoFit/>
          </a:bodyPr>
          <a:lstStyle/>
          <a:p>
            <a:pPr rtl="0"/>
            <a:r>
              <a:rPr lang="zh-TW" altLang="en-US" sz="2000">
                <a:solidFill>
                  <a:srgbClr val="000000"/>
                </a:solidFill>
                <a:latin typeface="標楷體" pitchFamily="65" charset="-120"/>
                <a:ea typeface="標楷體" panose="03000509000000000000" pitchFamily="65" charset="-120"/>
              </a:rPr>
              <a:t>使用 </a:t>
            </a:r>
            <a:r>
              <a:rPr lang="en-US" altLang="zh-TW" sz="2000" b="1">
                <a:solidFill>
                  <a:srgbClr val="000000"/>
                </a:solidFill>
                <a:latin typeface="標楷體" pitchFamily="65" charset="-120"/>
                <a:ea typeface="標楷體" panose="03000509000000000000" pitchFamily="65" charset="-120"/>
              </a:rPr>
              <a:t>show interface </a:t>
            </a:r>
            <a:r>
              <a:rPr lang="zh-TW" altLang="en-US" sz="2000">
                <a:solidFill>
                  <a:srgbClr val="000000"/>
                </a:solidFill>
                <a:latin typeface="標楷體" pitchFamily="65" charset="-120"/>
                <a:ea typeface="標楷體" panose="03000509000000000000" pitchFamily="65" charset="-120"/>
              </a:rPr>
              <a:t>指令顯示所有介面的統計資料，如下所示：</a:t>
            </a:r>
          </a:p>
        </p:txBody>
      </p:sp>
      <p:sp>
        <p:nvSpPr>
          <p:cNvPr id="8" name="TextBox 7">
            <a:extLst>
              <a:ext uri="{FF2B5EF4-FFF2-40B4-BE49-F238E27FC236}">
                <a16:creationId xmlns:a16="http://schemas.microsoft.com/office/drawing/2014/main" id="{A707EA06-7465-4C52-AE81-CBACEDBD6441}"/>
              </a:ext>
            </a:extLst>
          </p:cNvPr>
          <p:cNvSpPr txBox="1"/>
          <p:nvPr/>
        </p:nvSpPr>
        <p:spPr>
          <a:xfrm>
            <a:off x="3320968" y="1748205"/>
            <a:ext cx="5419440" cy="3693319"/>
          </a:xfrm>
          <a:prstGeom prst="rect">
            <a:avLst/>
          </a:prstGeom>
          <a:solidFill>
            <a:srgbClr val="000000"/>
          </a:solidFill>
        </p:spPr>
        <p:txBody>
          <a:bodyPr wrap="square" rtlCol="0">
            <a:spAutoFit/>
          </a:bodyPr>
          <a:lstStyle/>
          <a:p>
            <a:pPr rtl="0"/>
            <a:r>
              <a:rPr lang="en-US" altLang="zh-TW" sz="900">
                <a:solidFill>
                  <a:schemeClr val="bg1"/>
                </a:solidFill>
                <a:latin typeface="Courier New" panose="02070309020205020404" pitchFamily="49" charset="0"/>
                <a:cs typeface="Courier New" panose="02070309020205020404" pitchFamily="49" charset="0"/>
              </a:rPr>
              <a:t>R1# </a:t>
            </a:r>
            <a:r>
              <a:rPr lang="en-US" altLang="zh-TW" sz="900" b="1">
                <a:solidFill>
                  <a:schemeClr val="bg1"/>
                </a:solidFill>
                <a:latin typeface="Courier New" panose="02070309020205020404" pitchFamily="49" charset="0"/>
                <a:cs typeface="Courier New" panose="02070309020205020404" pitchFamily="49" charset="0"/>
              </a:rPr>
              <a:t>show interfaces gig0/0/0</a:t>
            </a:r>
            <a:r>
              <a:rPr lang="zh-TW" altLang="en-US" sz="900">
                <a:solidFill>
                  <a:schemeClr val="bg1"/>
                </a:solidFill>
                <a:latin typeface="Courier New" panose="02070309020205020404" pitchFamily="49" charset="0"/>
                <a:cs typeface="Courier New" panose="02070309020205020404" pitchFamily="49" charset="0"/>
              </a:rPr>
              <a:t> </a:t>
            </a:r>
          </a:p>
          <a:p>
            <a:pPr rtl="0"/>
            <a:r>
              <a:rPr lang="en-US" altLang="zh-TW" sz="900">
                <a:solidFill>
                  <a:schemeClr val="bg1"/>
                </a:solidFill>
                <a:latin typeface="Courier New" panose="02070309020205020404" pitchFamily="49" charset="0"/>
                <a:cs typeface="Courier New" panose="02070309020205020404" pitchFamily="49" charset="0"/>
              </a:rPr>
              <a:t>GigabitEthernet0/0/0 is up, line protocol is up </a:t>
            </a:r>
          </a:p>
          <a:p>
            <a:pPr rtl="0"/>
            <a:r>
              <a:rPr lang="en-US" altLang="zh-TW" sz="900">
                <a:solidFill>
                  <a:schemeClr val="bg1"/>
                </a:solidFill>
                <a:latin typeface="Courier New" panose="02070309020205020404" pitchFamily="49" charset="0"/>
                <a:cs typeface="Courier New" panose="02070309020205020404" pitchFamily="49" charset="0"/>
              </a:rPr>
              <a:t>Hardware is ISR4321-2x1GE, address is a0e0.af0d.e140 (bia a0e0.af0d.e140)</a:t>
            </a:r>
          </a:p>
          <a:p>
            <a:pPr rtl="0"/>
            <a:r>
              <a:rPr lang="en-US" altLang="zh-TW" sz="900">
                <a:solidFill>
                  <a:schemeClr val="bg1"/>
                </a:solidFill>
                <a:latin typeface="Courier New" panose="02070309020205020404" pitchFamily="49" charset="0"/>
                <a:cs typeface="Courier New" panose="02070309020205020404" pitchFamily="49" charset="0"/>
              </a:rPr>
              <a:t>Description: Link to LAN</a:t>
            </a:r>
          </a:p>
          <a:p>
            <a:pPr rtl="0"/>
            <a:r>
              <a:rPr lang="en-US" altLang="zh-TW" sz="900">
                <a:solidFill>
                  <a:schemeClr val="bg1"/>
                </a:solidFill>
                <a:latin typeface="Courier New" panose="02070309020205020404" pitchFamily="49" charset="0"/>
                <a:cs typeface="Courier New" panose="02070309020205020404" pitchFamily="49" charset="0"/>
              </a:rPr>
              <a:t>Internet address is 192.168.10.1/24</a:t>
            </a:r>
          </a:p>
          <a:p>
            <a:pPr rtl="0"/>
            <a:r>
              <a:rPr lang="en-US" altLang="zh-TW" sz="900">
                <a:solidFill>
                  <a:schemeClr val="bg1"/>
                </a:solidFill>
                <a:latin typeface="Courier New" panose="02070309020205020404" pitchFamily="49" charset="0"/>
                <a:cs typeface="Courier New" panose="02070309020205020404" pitchFamily="49" charset="0"/>
              </a:rPr>
              <a:t>MTU 1500 bytes, BW 100000 Kbit/sec, DLY 100 usec, </a:t>
            </a:r>
          </a:p>
          <a:p>
            <a:pPr rtl="0"/>
            <a:r>
              <a:rPr lang="en-US" altLang="zh-TW" sz="900">
                <a:solidFill>
                  <a:schemeClr val="bg1"/>
                </a:solidFill>
                <a:latin typeface="Courier New" panose="02070309020205020404" pitchFamily="49" charset="0"/>
                <a:cs typeface="Courier New" panose="02070309020205020404" pitchFamily="49" charset="0"/>
              </a:rPr>
              <a:t>reliability 255/255, txload 1/255, rxload 1/255</a:t>
            </a:r>
          </a:p>
          <a:p>
            <a:pPr rtl="0"/>
            <a:r>
              <a:rPr lang="en-US" altLang="zh-TW" sz="900">
                <a:solidFill>
                  <a:schemeClr val="bg1"/>
                </a:solidFill>
                <a:latin typeface="Courier New" panose="02070309020205020404" pitchFamily="49" charset="0"/>
                <a:cs typeface="Courier New" panose="02070309020205020404" pitchFamily="49" charset="0"/>
              </a:rPr>
              <a:t>Encapsulation ARPA, loopback not set</a:t>
            </a:r>
          </a:p>
          <a:p>
            <a:pPr rtl="0"/>
            <a:r>
              <a:rPr lang="en-US" altLang="zh-TW" sz="900">
                <a:solidFill>
                  <a:schemeClr val="bg1"/>
                </a:solidFill>
                <a:latin typeface="Courier New" panose="02070309020205020404" pitchFamily="49" charset="0"/>
                <a:cs typeface="Courier New" panose="02070309020205020404" pitchFamily="49" charset="0"/>
              </a:rPr>
              <a:t>Keepalive not supported </a:t>
            </a:r>
          </a:p>
          <a:p>
            <a:pPr rtl="0"/>
            <a:r>
              <a:rPr lang="en-US" altLang="zh-TW" sz="900">
                <a:solidFill>
                  <a:schemeClr val="bg1"/>
                </a:solidFill>
                <a:latin typeface="Courier New" panose="02070309020205020404" pitchFamily="49" charset="0"/>
                <a:cs typeface="Courier New" panose="02070309020205020404" pitchFamily="49" charset="0"/>
              </a:rPr>
              <a:t>Full Duplex, 100Mbps, link type is auto, media type is RJ45</a:t>
            </a:r>
          </a:p>
          <a:p>
            <a:pPr rtl="0"/>
            <a:r>
              <a:rPr lang="en-US" altLang="zh-TW" sz="900">
                <a:solidFill>
                  <a:schemeClr val="bg1"/>
                </a:solidFill>
                <a:latin typeface="Courier New" panose="02070309020205020404" pitchFamily="49" charset="0"/>
                <a:cs typeface="Courier New" panose="02070309020205020404" pitchFamily="49" charset="0"/>
              </a:rPr>
              <a:t>output flow-control is off, input flow-control is off</a:t>
            </a:r>
          </a:p>
          <a:p>
            <a:pPr rtl="0"/>
            <a:r>
              <a:rPr lang="en-US" altLang="zh-TW" sz="900">
                <a:solidFill>
                  <a:schemeClr val="bg1"/>
                </a:solidFill>
                <a:latin typeface="Courier New" panose="02070309020205020404" pitchFamily="49" charset="0"/>
                <a:cs typeface="Courier New" panose="02070309020205020404" pitchFamily="49" charset="0"/>
              </a:rPr>
              <a:t>ARP type: ARPA, ARP Timeout 04:00:00</a:t>
            </a:r>
          </a:p>
          <a:p>
            <a:pPr rtl="0"/>
            <a:r>
              <a:rPr lang="en-US" altLang="zh-TW" sz="900">
                <a:solidFill>
                  <a:schemeClr val="bg1"/>
                </a:solidFill>
                <a:latin typeface="Courier New" panose="02070309020205020404" pitchFamily="49" charset="0"/>
                <a:cs typeface="Courier New" panose="02070309020205020404" pitchFamily="49" charset="0"/>
              </a:rPr>
              <a:t>Last input 00:00:01, output 00:00:35, output hang never</a:t>
            </a:r>
          </a:p>
          <a:p>
            <a:pPr rtl="0"/>
            <a:r>
              <a:rPr lang="en-US" altLang="zh-TW" sz="900">
                <a:solidFill>
                  <a:schemeClr val="bg1"/>
                </a:solidFill>
                <a:latin typeface="Courier New" panose="02070309020205020404" pitchFamily="49" charset="0"/>
                <a:cs typeface="Courier New" panose="02070309020205020404" pitchFamily="49" charset="0"/>
              </a:rPr>
              <a:t>Last clearing of "show interface" counters never</a:t>
            </a:r>
          </a:p>
          <a:p>
            <a:pPr rtl="0"/>
            <a:r>
              <a:rPr lang="en-US" altLang="zh-TW" sz="900">
                <a:solidFill>
                  <a:schemeClr val="bg1"/>
                </a:solidFill>
                <a:latin typeface="Courier New" panose="02070309020205020404" pitchFamily="49" charset="0"/>
                <a:cs typeface="Courier New" panose="02070309020205020404" pitchFamily="49" charset="0"/>
              </a:rPr>
              <a:t>Input queue: 0/375/0/0 (size/max/drops/flushes); Total output drops: 0</a:t>
            </a:r>
          </a:p>
          <a:p>
            <a:pPr rtl="0"/>
            <a:r>
              <a:rPr lang="en-US" altLang="zh-TW" sz="900">
                <a:solidFill>
                  <a:schemeClr val="bg1"/>
                </a:solidFill>
                <a:latin typeface="Courier New" panose="02070309020205020404" pitchFamily="49" charset="0"/>
                <a:cs typeface="Courier New" panose="02070309020205020404" pitchFamily="49" charset="0"/>
              </a:rPr>
              <a:t>Queueing strategy: fifo</a:t>
            </a:r>
          </a:p>
          <a:p>
            <a:pPr rtl="0"/>
            <a:r>
              <a:rPr lang="en-US" altLang="zh-TW" sz="900">
                <a:solidFill>
                  <a:schemeClr val="bg1"/>
                </a:solidFill>
                <a:latin typeface="Courier New" panose="02070309020205020404" pitchFamily="49" charset="0"/>
                <a:cs typeface="Courier New" panose="02070309020205020404" pitchFamily="49" charset="0"/>
              </a:rPr>
              <a:t>Output queue :0/40 (size/max)</a:t>
            </a:r>
          </a:p>
          <a:p>
            <a:pPr rtl="0"/>
            <a:r>
              <a:rPr lang="en-US" altLang="zh-TW" sz="900">
                <a:solidFill>
                  <a:schemeClr val="bg1"/>
                </a:solidFill>
                <a:latin typeface="Courier New" panose="02070309020205020404" pitchFamily="49" charset="0"/>
                <a:cs typeface="Courier New" panose="02070309020205020404" pitchFamily="49" charset="0"/>
              </a:rPr>
              <a:t>5 minute input rate 0 bits/sec, 0 packets/sec</a:t>
            </a:r>
          </a:p>
          <a:p>
            <a:pPr rtl="0"/>
            <a:r>
              <a:rPr lang="en-US" altLang="zh-TW" sz="900">
                <a:solidFill>
                  <a:schemeClr val="bg1"/>
                </a:solidFill>
                <a:latin typeface="Courier New" panose="02070309020205020404" pitchFamily="49" charset="0"/>
                <a:cs typeface="Courier New" panose="02070309020205020404" pitchFamily="49" charset="0"/>
              </a:rPr>
              <a:t>5 minute output rate 0 bits/sec, 0 packets/sec</a:t>
            </a:r>
          </a:p>
          <a:p>
            <a:pPr rtl="0"/>
            <a:r>
              <a:rPr lang="en-US" altLang="zh-TW" sz="900">
                <a:solidFill>
                  <a:schemeClr val="bg1"/>
                </a:solidFill>
                <a:latin typeface="Courier New" panose="02070309020205020404" pitchFamily="49" charset="0"/>
                <a:cs typeface="Courier New" panose="02070309020205020404" pitchFamily="49" charset="0"/>
              </a:rPr>
              <a:t>1180 packets input, 109486 bytes, 0 no buffer</a:t>
            </a:r>
          </a:p>
          <a:p>
            <a:pPr rtl="0"/>
            <a:r>
              <a:rPr lang="en-US" altLang="zh-TW" sz="900">
                <a:solidFill>
                  <a:schemeClr val="bg1"/>
                </a:solidFill>
                <a:latin typeface="Courier New" panose="02070309020205020404" pitchFamily="49" charset="0"/>
                <a:cs typeface="Courier New" panose="02070309020205020404" pitchFamily="49" charset="0"/>
              </a:rPr>
              <a:t>Received 84 broadcasts (0 IP multicasts)</a:t>
            </a:r>
          </a:p>
          <a:p>
            <a:pPr rtl="0"/>
            <a:r>
              <a:rPr lang="en-US" altLang="zh-TW" sz="900">
                <a:solidFill>
                  <a:schemeClr val="bg1"/>
                </a:solidFill>
                <a:latin typeface="Courier New" panose="02070309020205020404" pitchFamily="49" charset="0"/>
                <a:cs typeface="Courier New" panose="02070309020205020404" pitchFamily="49" charset="0"/>
              </a:rPr>
              <a:t>0 runts, 0 giants, 0 throttles </a:t>
            </a:r>
          </a:p>
          <a:p>
            <a:endParaRPr lang="en-US" sz="900">
              <a:solidFill>
                <a:schemeClr val="bg1"/>
              </a:solidFill>
              <a:latin typeface="Courier New" panose="02070309020205020404" pitchFamily="49" charset="0"/>
              <a:cs typeface="Courier New" panose="02070309020205020404" pitchFamily="49" charset="0"/>
            </a:endParaRPr>
          </a:p>
          <a:p>
            <a:pPr rtl="0"/>
            <a:r>
              <a:rPr lang="en-US" altLang="zh-TW" sz="900">
                <a:solidFill>
                  <a:schemeClr val="bg1"/>
                </a:solidFill>
                <a:latin typeface="Courier New" panose="02070309020205020404" pitchFamily="49" charset="0"/>
                <a:cs typeface="Courier New" panose="02070309020205020404" pitchFamily="49" charset="0"/>
              </a:rPr>
              <a:t>&lt;output omitted&gt;</a:t>
            </a:r>
          </a:p>
          <a:p>
            <a:endParaRPr lang="en-US" sz="900">
              <a:solidFill>
                <a:schemeClr val="bg1"/>
              </a:solidFill>
              <a:latin typeface="Courier New" panose="02070309020205020404" pitchFamily="49" charset="0"/>
              <a:cs typeface="Courier New" panose="02070309020205020404" pitchFamily="49" charset="0"/>
            </a:endParaRPr>
          </a:p>
          <a:p>
            <a:pPr rtl="0"/>
            <a:r>
              <a:rPr lang="en-US" altLang="zh-TW" sz="900">
                <a:solidFill>
                  <a:schemeClr val="bg1"/>
                </a:solidFill>
                <a:latin typeface="Courier New" panose="02070309020205020404" pitchFamily="49" charset="0"/>
                <a:cs typeface="Courier New" panose="02070309020205020404" pitchFamily="49" charset="0"/>
              </a:rPr>
              <a:t>R1#</a:t>
            </a:r>
          </a:p>
        </p:txBody>
      </p:sp>
      <p:sp>
        <p:nvSpPr>
          <p:cNvPr id="2" name="投影片編號版面配置區 1"/>
          <p:cNvSpPr>
            <a:spLocks noGrp="1"/>
          </p:cNvSpPr>
          <p:nvPr>
            <p:ph type="sldNum" sz="quarter" idx="12"/>
          </p:nvPr>
        </p:nvSpPr>
        <p:spPr/>
        <p:txBody>
          <a:bodyPr/>
          <a:lstStyle/>
          <a:p>
            <a:fld id="{4FAB73BC-B049-4115-A692-8D63A059BFB8}" type="slidenum">
              <a:rPr lang="en-US" smtClean="0"/>
              <a:t>269</a:t>
            </a:fld>
            <a:endParaRPr lang="en-US"/>
          </a:p>
        </p:txBody>
      </p:sp>
    </p:spTree>
    <p:extLst>
      <p:ext uri="{BB962C8B-B14F-4D97-AF65-F5344CB8AC3E}">
        <p14:creationId xmlns:p14="http://schemas.microsoft.com/office/powerpoint/2010/main" val="11779722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27.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3314" name="Title 1"/>
          <p:cNvSpPr>
            <a:spLocks noGrp="1"/>
          </p:cNvSpPr>
          <p:nvPr>
            <p:ph type="title"/>
          </p:nvPr>
        </p:nvSpPr>
        <p:spPr>
          <a:xfrm>
            <a:off x="87549" y="898643"/>
            <a:ext cx="5234470" cy="757551"/>
          </a:xfrm>
        </p:spPr>
        <p:txBody>
          <a:bodyPr>
            <a:normAutofit/>
          </a:bodyPr>
          <a:lstStyle/>
          <a:p>
            <a:pPr rtl="0"/>
            <a:r>
              <a:rPr lang="en-US" altLang="zh-TW" sz="3000" smtClean="0"/>
              <a:t>1.6</a:t>
            </a:r>
            <a:r>
              <a:rPr lang="zh-TW" altLang="en-US" sz="3000" smtClean="0"/>
              <a:t>可靠</a:t>
            </a:r>
            <a:r>
              <a:rPr lang="zh-TW" altLang="en-US" sz="3000"/>
              <a:t>的網路</a:t>
            </a:r>
            <a:r>
              <a:rPr lang="en-US" altLang="zh-TW" sz="3000"/>
              <a:t>-</a:t>
            </a:r>
            <a:r>
              <a:rPr lang="zh-TW" altLang="en-US" sz="3000"/>
              <a:t>安全性</a:t>
            </a:r>
          </a:p>
        </p:txBody>
      </p:sp>
      <p:sp>
        <p:nvSpPr>
          <p:cNvPr id="13315" name="Content Placeholder 2"/>
          <p:cNvSpPr>
            <a:spLocks noGrp="1"/>
          </p:cNvSpPr>
          <p:nvPr>
            <p:ph idx="1"/>
          </p:nvPr>
        </p:nvSpPr>
        <p:spPr>
          <a:xfrm>
            <a:off x="5164668" y="989761"/>
            <a:ext cx="3687122" cy="4595354"/>
          </a:xfrm>
        </p:spPr>
        <p:txBody>
          <a:bodyPr>
            <a:normAutofit fontScale="77500" lnSpcReduction="20000"/>
          </a:bodyPr>
          <a:lstStyle/>
          <a:p>
            <a:pPr marL="0" indent="0">
              <a:buNone/>
            </a:pPr>
            <a:r>
              <a:rPr lang="zh-TW" sz="2600"/>
              <a:t>必須解決兩種主要類型的網路安全性：  </a:t>
            </a:r>
          </a:p>
          <a:p>
            <a:pPr lvl="1" rtl="0">
              <a:buFont typeface="Arial" panose="020b0604020202020204" pitchFamily="34" charset="0"/>
              <a:buChar char="•"/>
            </a:pPr>
            <a:r>
              <a:rPr lang="zh-TW" altLang="en-US" sz="2600"/>
              <a:t>網路設備基礎安全</a:t>
            </a:r>
          </a:p>
          <a:p>
            <a:pPr lvl="2" rtl="0">
              <a:buFont typeface="Arial" panose="020b0604020202020204" pitchFamily="34" charset="0"/>
              <a:buChar char="•"/>
            </a:pPr>
            <a:r>
              <a:rPr lang="zh-TW" altLang="en-US" sz="2600"/>
              <a:t>網路設備物理安全</a:t>
            </a:r>
            <a:endParaRPr lang="en-US" altLang="zh-TW" sz="2600"/>
          </a:p>
          <a:p>
            <a:pPr lvl="2" rtl="0">
              <a:buFont typeface="Arial" panose="020b0604020202020204" pitchFamily="34" charset="0"/>
              <a:buChar char="•"/>
            </a:pPr>
            <a:r>
              <a:rPr lang="zh-TW" altLang="en-US" sz="2600"/>
              <a:t>防止未經授權存取裝置</a:t>
            </a:r>
          </a:p>
          <a:p>
            <a:pPr lvl="1" rtl="0">
              <a:buFont typeface="Arial" panose="020b0604020202020204" pitchFamily="34" charset="0"/>
              <a:buChar char="•"/>
            </a:pPr>
            <a:r>
              <a:rPr lang="zh-TW" altLang="en-US" sz="2600"/>
              <a:t>資訊安全</a:t>
            </a:r>
          </a:p>
          <a:p>
            <a:pPr lvl="2" rtl="0">
              <a:buFont typeface="Arial" panose="020b0604020202020204" pitchFamily="34" charset="0"/>
              <a:buChar char="•"/>
            </a:pPr>
            <a:r>
              <a:rPr lang="zh-TW" altLang="en-US" sz="2600"/>
              <a:t>保護透過網路傳輸的資訊或資料</a:t>
            </a:r>
          </a:p>
          <a:p>
            <a:pPr marL="0" indent="0">
              <a:buNone/>
            </a:pPr>
            <a:r>
              <a:rPr lang="zh-TW" sz="2600"/>
              <a:t>網路安全的三個目標：</a:t>
            </a:r>
          </a:p>
          <a:p>
            <a:pPr lvl="1" rtl="0"/>
            <a:r>
              <a:rPr lang="zh-TW" sz="2600"/>
              <a:t>機密性 — 只有預定的收件者才能讀取資料</a:t>
            </a:r>
          </a:p>
          <a:p>
            <a:pPr lvl="1" rtl="0"/>
            <a:r>
              <a:rPr lang="zh-TW" sz="2600"/>
              <a:t>完整性-保證數據在傳輸過程中沒有被改變</a:t>
            </a:r>
          </a:p>
          <a:p>
            <a:pPr lvl="1" rtl="0"/>
            <a:r>
              <a:rPr lang="zh-TW" sz="2600"/>
              <a:t>可用性 — 確保授權使用者及時可靠地存取資料</a:t>
            </a:r>
          </a:p>
          <a:p>
            <a:endParaRPr lang="en-CA" altLang="en-US"/>
          </a:p>
        </p:txBody>
      </p:sp>
      <p:pic>
        <p:nvPicPr>
          <p:cNvPr id="2" name="Picture 1"/>
          <p:cNvPicPr>
            <a:picLocks noChangeAspect="1"/>
          </p:cNvPicPr>
          <p:nvPr/>
        </p:nvPicPr>
        <p:blipFill>
          <a:blip r:embed="rId3"/>
          <a:stretch>
            <a:fillRect/>
          </a:stretch>
        </p:blipFill>
        <p:spPr>
          <a:xfrm>
            <a:off x="87549" y="1845882"/>
            <a:ext cx="4975518" cy="3644666"/>
          </a:xfrm>
          <a:prstGeom prst="rect">
            <a:avLst/>
          </a:prstGeom>
        </p:spPr>
      </p:pic>
      <p:sp>
        <p:nvSpPr>
          <p:cNvPr id="3" name="投影片編號版面配置區 2"/>
          <p:cNvSpPr>
            <a:spLocks noGrp="1"/>
          </p:cNvSpPr>
          <p:nvPr>
            <p:ph type="sldNum" sz="quarter" idx="4"/>
          </p:nvPr>
        </p:nvSpPr>
        <p:spPr/>
        <p:txBody>
          <a:bodyPr/>
          <a:lstStyle/>
          <a:p>
            <a:pPr defTabSz="385754">
              <a:defRPr/>
            </a:pPr>
            <a:fld id="{2F5CCB13-0A32-4557-88E9-079F0C330695}" type="slidenum">
              <a:rPr lang="en-US" kern="0" smtClean="0">
                <a:solidFill>
                  <a:srgbClr val="595959"/>
                </a:solidFill>
              </a:rPr>
              <a:pPr defTabSz="385754">
                <a:defRPr/>
              </a:pPr>
              <a:t>27</a:t>
            </a:fld>
            <a:endParaRPr lang="en-US" kern="0">
              <a:solidFill>
                <a:srgbClr val="595959"/>
              </a:solidFill>
            </a:endParaRPr>
          </a:p>
        </p:txBody>
      </p:sp>
    </p:spTree>
    <p:extLst>
      <p:ext uri="{BB962C8B-B14F-4D97-AF65-F5344CB8AC3E}">
        <p14:creationId xmlns:p14="http://schemas.microsoft.com/office/powerpoint/2010/main" val="2764037501"/>
      </p:ext>
    </p:extLst>
  </p:cSld>
  <p:clrMapOvr>
    <a:masterClrMapping/>
  </p:clrMapOvr>
  <p:transition spd="slow">
    <p:wipe/>
  </p:transition>
  <p:timing/>
</p:sld>
</file>

<file path=ppt/slides/slide270.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p:spPr>
        <p:txBody>
          <a:bodyPr>
            <a:normAutofit/>
          </a:bodyPr>
          <a:lstStyle/>
          <a:p>
            <a:pPr rtl="0"/>
            <a:r>
              <a:rPr lang="en-US" altLang="zh-TW" smtClean="0"/>
              <a:t>10.2</a:t>
            </a:r>
            <a:r>
              <a:rPr lang="zh-TW" altLang="en-US" smtClean="0"/>
              <a:t>配置</a:t>
            </a:r>
            <a:r>
              <a:rPr lang="zh-TW" altLang="en-US"/>
              <a:t>介面</a:t>
            </a:r>
            <a:r>
              <a:rPr lang="en-US" altLang="zh-TW"/>
              <a:t>-</a:t>
            </a:r>
            <a:r>
              <a:rPr lang="zh-TW" altLang="en-US"/>
              <a:t>配置驗證命令 </a:t>
            </a:r>
            <a:r>
              <a:rPr lang="en-US" altLang="zh-TW"/>
              <a:t>(</a:t>
            </a:r>
            <a:r>
              <a:rPr lang="zh-TW" altLang="en-US"/>
              <a:t>續</a:t>
            </a:r>
            <a:r>
              <a:rPr lang="en-US" altLang="zh-TW"/>
              <a:t>) </a:t>
            </a:r>
          </a:p>
        </p:txBody>
      </p:sp>
      <p:sp>
        <p:nvSpPr>
          <p:cNvPr id="5" name="TextBox 4">
            <a:extLst>
              <a:ext uri="{FF2B5EF4-FFF2-40B4-BE49-F238E27FC236}">
                <a16:creationId xmlns:a16="http://schemas.microsoft.com/office/drawing/2014/main" id="{4857A863-7491-0041-AF26-F779D70A7E36}"/>
              </a:ext>
            </a:extLst>
          </p:cNvPr>
          <p:cNvSpPr txBox="1"/>
          <p:nvPr/>
        </p:nvSpPr>
        <p:spPr>
          <a:xfrm>
            <a:off x="474663" y="1748205"/>
            <a:ext cx="2638652" cy="830997"/>
          </a:xfrm>
          <a:prstGeom prst="rect">
            <a:avLst/>
          </a:prstGeom>
          <a:noFill/>
        </p:spPr>
        <p:txBody>
          <a:bodyPr wrap="square" rtlCol="0">
            <a:spAutoFit/>
          </a:bodyPr>
          <a:lstStyle/>
          <a:p>
            <a:pPr rtl="0"/>
            <a:r>
              <a:rPr lang="zh-TW" altLang="en-US" sz="1600">
                <a:solidFill>
                  <a:srgbClr val="000000"/>
                </a:solidFill>
              </a:rPr>
              <a:t>使用 </a:t>
            </a:r>
            <a:r>
              <a:rPr lang="en-US" altLang="zh-TW" sz="1600" b="1">
                <a:solidFill>
                  <a:srgbClr val="000000"/>
                </a:solidFill>
              </a:rPr>
              <a:t>show ip interface </a:t>
            </a:r>
            <a:r>
              <a:rPr lang="zh-TW" altLang="en-US" sz="1600">
                <a:solidFill>
                  <a:srgbClr val="000000"/>
                </a:solidFill>
              </a:rPr>
              <a:t>指令顯示路由器介面的 </a:t>
            </a:r>
            <a:r>
              <a:rPr lang="en-US" altLang="zh-TW" sz="1600">
                <a:solidFill>
                  <a:srgbClr val="000000"/>
                </a:solidFill>
              </a:rPr>
              <a:t>IPv4 </a:t>
            </a:r>
            <a:r>
              <a:rPr lang="zh-TW" altLang="en-US" sz="1600">
                <a:solidFill>
                  <a:srgbClr val="000000"/>
                </a:solidFill>
              </a:rPr>
              <a:t>統計資料，如下所示： </a:t>
            </a:r>
          </a:p>
        </p:txBody>
      </p:sp>
      <p:sp>
        <p:nvSpPr>
          <p:cNvPr id="8" name="TextBox 7">
            <a:extLst>
              <a:ext uri="{FF2B5EF4-FFF2-40B4-BE49-F238E27FC236}">
                <a16:creationId xmlns:a16="http://schemas.microsoft.com/office/drawing/2014/main" id="{A707EA06-7465-4C52-AE81-CBACEDBD6441}"/>
              </a:ext>
            </a:extLst>
          </p:cNvPr>
          <p:cNvSpPr txBox="1"/>
          <p:nvPr/>
        </p:nvSpPr>
        <p:spPr>
          <a:xfrm>
            <a:off x="3553111" y="1748204"/>
            <a:ext cx="4955156" cy="3939540"/>
          </a:xfrm>
          <a:prstGeom prst="rect">
            <a:avLst/>
          </a:prstGeom>
          <a:solidFill>
            <a:srgbClr val="000000"/>
          </a:solidFill>
        </p:spPr>
        <p:txBody>
          <a:bodyPr wrap="square" rtlCol="0">
            <a:spAutoFit/>
          </a:bodyPr>
          <a:lstStyle/>
          <a:p>
            <a:pPr rtl="0"/>
            <a:r>
              <a:rPr lang="en-US" altLang="zh-TW" sz="1000">
                <a:solidFill>
                  <a:schemeClr val="bg1"/>
                </a:solidFill>
                <a:latin typeface="Courier New" panose="02070309020205020404" pitchFamily="49" charset="0"/>
                <a:cs typeface="Courier New" panose="02070309020205020404" pitchFamily="49" charset="0"/>
              </a:rPr>
              <a:t>R1# </a:t>
            </a:r>
            <a:r>
              <a:rPr lang="en-US" altLang="zh-TW" sz="1000" b="1">
                <a:solidFill>
                  <a:schemeClr val="bg1"/>
                </a:solidFill>
                <a:latin typeface="Courier New" panose="02070309020205020404" pitchFamily="49" charset="0"/>
                <a:cs typeface="Courier New" panose="02070309020205020404" pitchFamily="49" charset="0"/>
              </a:rPr>
              <a:t>show ip interface g0/0/0</a:t>
            </a:r>
            <a:r>
              <a:rPr lang="zh-TW" altLang="en-US" sz="1000">
                <a:solidFill>
                  <a:schemeClr val="bg1"/>
                </a:solidFill>
                <a:latin typeface="Courier New" panose="02070309020205020404" pitchFamily="49" charset="0"/>
                <a:cs typeface="Courier New" panose="02070309020205020404" pitchFamily="49" charset="0"/>
              </a:rPr>
              <a:t> </a:t>
            </a:r>
          </a:p>
          <a:p>
            <a:pPr rtl="0"/>
            <a:r>
              <a:rPr lang="en-US" altLang="zh-TW" sz="1000">
                <a:solidFill>
                  <a:schemeClr val="bg1"/>
                </a:solidFill>
                <a:latin typeface="Courier New" panose="02070309020205020404" pitchFamily="49" charset="0"/>
                <a:cs typeface="Courier New" panose="02070309020205020404" pitchFamily="49" charset="0"/>
              </a:rPr>
              <a:t>GigabitEthernet0/0/0 is up, line protocol is up</a:t>
            </a:r>
          </a:p>
          <a:p>
            <a:pPr rtl="0"/>
            <a:r>
              <a:rPr lang="en-US" altLang="zh-TW" sz="1000">
                <a:solidFill>
                  <a:schemeClr val="bg1"/>
                </a:solidFill>
                <a:latin typeface="Courier New" panose="02070309020205020404" pitchFamily="49" charset="0"/>
                <a:cs typeface="Courier New" panose="02070309020205020404" pitchFamily="49" charset="0"/>
              </a:rPr>
              <a:t>Internet address is 192.168.10.1/24</a:t>
            </a:r>
          </a:p>
          <a:p>
            <a:pPr rtl="0"/>
            <a:r>
              <a:rPr lang="en-US" altLang="zh-TW" sz="1000">
                <a:solidFill>
                  <a:schemeClr val="bg1"/>
                </a:solidFill>
                <a:latin typeface="Courier New" panose="02070309020205020404" pitchFamily="49" charset="0"/>
                <a:cs typeface="Courier New" panose="02070309020205020404" pitchFamily="49" charset="0"/>
              </a:rPr>
              <a:t>Broadcast address is 255.255.255.255</a:t>
            </a:r>
          </a:p>
          <a:p>
            <a:pPr rtl="0"/>
            <a:r>
              <a:rPr lang="en-US" altLang="zh-TW" sz="1000">
                <a:solidFill>
                  <a:schemeClr val="bg1"/>
                </a:solidFill>
                <a:latin typeface="Courier New" panose="02070309020205020404" pitchFamily="49" charset="0"/>
                <a:cs typeface="Courier New" panose="02070309020205020404" pitchFamily="49" charset="0"/>
              </a:rPr>
              <a:t>Address determined by setup command</a:t>
            </a:r>
          </a:p>
          <a:p>
            <a:pPr rtl="0"/>
            <a:r>
              <a:rPr lang="en-US" altLang="zh-TW" sz="1000">
                <a:solidFill>
                  <a:schemeClr val="bg1"/>
                </a:solidFill>
                <a:latin typeface="Courier New" panose="02070309020205020404" pitchFamily="49" charset="0"/>
                <a:cs typeface="Courier New" panose="02070309020205020404" pitchFamily="49" charset="0"/>
              </a:rPr>
              <a:t>MTU is 1500 bytes</a:t>
            </a:r>
          </a:p>
          <a:p>
            <a:pPr rtl="0"/>
            <a:r>
              <a:rPr lang="en-US" altLang="zh-TW" sz="1000">
                <a:solidFill>
                  <a:schemeClr val="bg1"/>
                </a:solidFill>
                <a:latin typeface="Courier New" panose="02070309020205020404" pitchFamily="49" charset="0"/>
                <a:cs typeface="Courier New" panose="02070309020205020404" pitchFamily="49" charset="0"/>
              </a:rPr>
              <a:t>Helper address is not set</a:t>
            </a:r>
          </a:p>
          <a:p>
            <a:pPr rtl="0"/>
            <a:r>
              <a:rPr lang="en-US" altLang="zh-TW" sz="1000">
                <a:solidFill>
                  <a:schemeClr val="bg1"/>
                </a:solidFill>
                <a:latin typeface="Courier New" panose="02070309020205020404" pitchFamily="49" charset="0"/>
                <a:cs typeface="Courier New" panose="02070309020205020404" pitchFamily="49" charset="0"/>
              </a:rPr>
              <a:t>Directed broadcast forwarding is disabled</a:t>
            </a:r>
          </a:p>
          <a:p>
            <a:pPr rtl="0"/>
            <a:r>
              <a:rPr lang="en-US" altLang="zh-TW" sz="1000">
                <a:solidFill>
                  <a:schemeClr val="bg1"/>
                </a:solidFill>
                <a:latin typeface="Courier New" panose="02070309020205020404" pitchFamily="49" charset="0"/>
                <a:cs typeface="Courier New" panose="02070309020205020404" pitchFamily="49" charset="0"/>
              </a:rPr>
              <a:t>Outgoing Common access list is not set  </a:t>
            </a:r>
          </a:p>
          <a:p>
            <a:pPr rtl="0"/>
            <a:r>
              <a:rPr lang="en-US" altLang="zh-TW" sz="1000">
                <a:solidFill>
                  <a:schemeClr val="bg1"/>
                </a:solidFill>
                <a:latin typeface="Courier New" panose="02070309020205020404" pitchFamily="49" charset="0"/>
                <a:cs typeface="Courier New" panose="02070309020205020404" pitchFamily="49" charset="0"/>
              </a:rPr>
              <a:t>Outgoing access list is not set</a:t>
            </a:r>
          </a:p>
          <a:p>
            <a:pPr rtl="0"/>
            <a:r>
              <a:rPr lang="en-US" altLang="zh-TW" sz="1000">
                <a:solidFill>
                  <a:schemeClr val="bg1"/>
                </a:solidFill>
                <a:latin typeface="Courier New" panose="02070309020205020404" pitchFamily="49" charset="0"/>
                <a:cs typeface="Courier New" panose="02070309020205020404" pitchFamily="49" charset="0"/>
              </a:rPr>
              <a:t>Inbound Common access list is not set </a:t>
            </a:r>
          </a:p>
          <a:p>
            <a:pPr rtl="0"/>
            <a:r>
              <a:rPr lang="en-US" altLang="zh-TW" sz="1000">
                <a:solidFill>
                  <a:schemeClr val="bg1"/>
                </a:solidFill>
                <a:latin typeface="Courier New" panose="02070309020205020404" pitchFamily="49" charset="0"/>
                <a:cs typeface="Courier New" panose="02070309020205020404" pitchFamily="49" charset="0"/>
              </a:rPr>
              <a:t>Inbound access list is not set</a:t>
            </a:r>
          </a:p>
          <a:p>
            <a:pPr rtl="0"/>
            <a:r>
              <a:rPr lang="en-US" altLang="zh-TW" sz="1000">
                <a:solidFill>
                  <a:schemeClr val="bg1"/>
                </a:solidFill>
                <a:latin typeface="Courier New" panose="02070309020205020404" pitchFamily="49" charset="0"/>
                <a:cs typeface="Courier New" panose="02070309020205020404" pitchFamily="49" charset="0"/>
              </a:rPr>
              <a:t>Proxy ARP is enabled</a:t>
            </a:r>
          </a:p>
          <a:p>
            <a:pPr rtl="0"/>
            <a:r>
              <a:rPr lang="en-US" altLang="zh-TW" sz="1000">
                <a:solidFill>
                  <a:schemeClr val="bg1"/>
                </a:solidFill>
                <a:latin typeface="Courier New" panose="02070309020205020404" pitchFamily="49" charset="0"/>
                <a:cs typeface="Courier New" panose="02070309020205020404" pitchFamily="49" charset="0"/>
              </a:rPr>
              <a:t>Local Proxy ARP is disabled</a:t>
            </a:r>
          </a:p>
          <a:p>
            <a:pPr rtl="0"/>
            <a:r>
              <a:rPr lang="en-US" altLang="zh-TW" sz="1000">
                <a:solidFill>
                  <a:schemeClr val="bg1"/>
                </a:solidFill>
                <a:latin typeface="Courier New" panose="02070309020205020404" pitchFamily="49" charset="0"/>
                <a:cs typeface="Courier New" panose="02070309020205020404" pitchFamily="49" charset="0"/>
              </a:rPr>
              <a:t>ICMP unreachables are always sent</a:t>
            </a:r>
          </a:p>
          <a:p>
            <a:pPr rtl="0"/>
            <a:r>
              <a:rPr lang="en-US" altLang="zh-TW" sz="1000">
                <a:solidFill>
                  <a:schemeClr val="bg1"/>
                </a:solidFill>
                <a:latin typeface="Courier New" panose="02070309020205020404" pitchFamily="49" charset="0"/>
                <a:cs typeface="Courier New" panose="02070309020205020404" pitchFamily="49" charset="0"/>
              </a:rPr>
              <a:t>ICMP unreachables are always sent</a:t>
            </a:r>
          </a:p>
          <a:p>
            <a:pPr rtl="0"/>
            <a:r>
              <a:rPr lang="en-US" altLang="zh-TW" sz="1000">
                <a:solidFill>
                  <a:schemeClr val="bg1"/>
                </a:solidFill>
                <a:latin typeface="Courier New" panose="02070309020205020404" pitchFamily="49" charset="0"/>
                <a:cs typeface="Courier New" panose="02070309020205020404" pitchFamily="49" charset="0"/>
              </a:rPr>
              <a:t>ICMP unreachables are always sent</a:t>
            </a:r>
          </a:p>
          <a:p>
            <a:pPr rtl="0"/>
            <a:r>
              <a:rPr lang="en-US" altLang="zh-TW" sz="1000">
                <a:solidFill>
                  <a:schemeClr val="bg1"/>
                </a:solidFill>
                <a:latin typeface="Courier New" panose="02070309020205020404" pitchFamily="49" charset="0"/>
                <a:cs typeface="Courier New" panose="02070309020205020404" pitchFamily="49" charset="0"/>
              </a:rPr>
              <a:t>ICMP unreachables are always sent </a:t>
            </a:r>
          </a:p>
          <a:p>
            <a:pPr rtl="0"/>
            <a:r>
              <a:rPr lang="en-US" altLang="zh-TW" sz="1000">
                <a:solidFill>
                  <a:schemeClr val="bg1"/>
                </a:solidFill>
                <a:latin typeface="Courier New" panose="02070309020205020404" pitchFamily="49" charset="0"/>
                <a:cs typeface="Courier New" panose="02070309020205020404" pitchFamily="49" charset="0"/>
              </a:rPr>
              <a:t>ICMP mask replies are never sent</a:t>
            </a:r>
          </a:p>
          <a:p>
            <a:pPr rtl="0"/>
            <a:r>
              <a:rPr lang="en-US" altLang="zh-TW" sz="1000">
                <a:solidFill>
                  <a:schemeClr val="bg1"/>
                </a:solidFill>
                <a:latin typeface="Courier New" panose="02070309020205020404" pitchFamily="49" charset="0"/>
                <a:cs typeface="Courier New" panose="02070309020205020404" pitchFamily="49" charset="0"/>
              </a:rPr>
              <a:t>IP fast switching is enabled</a:t>
            </a:r>
          </a:p>
          <a:p>
            <a:pPr rtl="0"/>
            <a:r>
              <a:rPr lang="en-US" altLang="zh-TW" sz="1000">
                <a:solidFill>
                  <a:schemeClr val="bg1"/>
                </a:solidFill>
                <a:latin typeface="Courier New" panose="02070309020205020404" pitchFamily="49" charset="0"/>
                <a:cs typeface="Courier New" panose="02070309020205020404" pitchFamily="49" charset="0"/>
              </a:rPr>
              <a:t>IP Flow switching is disabled</a:t>
            </a:r>
          </a:p>
          <a:p>
            <a:endParaRPr lang="en-US" sz="1000">
              <a:solidFill>
                <a:schemeClr val="bg1"/>
              </a:solidFill>
              <a:latin typeface="Courier New" panose="02070309020205020404" pitchFamily="49" charset="0"/>
              <a:cs typeface="Courier New" panose="02070309020205020404" pitchFamily="49" charset="0"/>
            </a:endParaRPr>
          </a:p>
          <a:p>
            <a:pPr rtl="0"/>
            <a:r>
              <a:rPr lang="en-US" altLang="zh-TW" sz="1000">
                <a:solidFill>
                  <a:schemeClr val="bg1"/>
                </a:solidFill>
                <a:latin typeface="Courier New" panose="02070309020205020404" pitchFamily="49" charset="0"/>
                <a:cs typeface="Courier New" panose="02070309020205020404" pitchFamily="49" charset="0"/>
              </a:rPr>
              <a:t>&lt;output omitted&gt;</a:t>
            </a:r>
          </a:p>
          <a:p>
            <a:endParaRPr lang="en-US" sz="1000">
              <a:solidFill>
                <a:schemeClr val="bg1"/>
              </a:solidFill>
              <a:latin typeface="Courier New" panose="02070309020205020404" pitchFamily="49" charset="0"/>
              <a:cs typeface="Courier New" panose="02070309020205020404" pitchFamily="49" charset="0"/>
            </a:endParaRPr>
          </a:p>
          <a:p>
            <a:pPr rtl="0"/>
            <a:r>
              <a:rPr lang="en-US" altLang="zh-TW" sz="1000">
                <a:solidFill>
                  <a:schemeClr val="bg1"/>
                </a:solidFill>
                <a:latin typeface="Courier New" panose="02070309020205020404" pitchFamily="49" charset="0"/>
                <a:cs typeface="Courier New" panose="02070309020205020404" pitchFamily="49" charset="0"/>
              </a:rPr>
              <a:t>R1#</a:t>
            </a:r>
          </a:p>
        </p:txBody>
      </p:sp>
      <p:sp>
        <p:nvSpPr>
          <p:cNvPr id="2" name="投影片編號版面配置區 1"/>
          <p:cNvSpPr>
            <a:spLocks noGrp="1"/>
          </p:cNvSpPr>
          <p:nvPr>
            <p:ph type="sldNum" sz="quarter" idx="12"/>
          </p:nvPr>
        </p:nvSpPr>
        <p:spPr/>
        <p:txBody>
          <a:bodyPr/>
          <a:lstStyle/>
          <a:p>
            <a:fld id="{4FAB73BC-B049-4115-A692-8D63A059BFB8}" type="slidenum">
              <a:rPr lang="en-US" smtClean="0"/>
              <a:t>270</a:t>
            </a:fld>
            <a:endParaRPr lang="en-US"/>
          </a:p>
        </p:txBody>
      </p:sp>
    </p:spTree>
    <p:extLst>
      <p:ext uri="{BB962C8B-B14F-4D97-AF65-F5344CB8AC3E}">
        <p14:creationId xmlns:p14="http://schemas.microsoft.com/office/powerpoint/2010/main" val="231284816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271.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p:spPr>
        <p:txBody>
          <a:bodyPr>
            <a:normAutofit/>
          </a:bodyPr>
          <a:lstStyle/>
          <a:p>
            <a:pPr rtl="0"/>
            <a:r>
              <a:rPr lang="en-US" altLang="zh-TW" smtClean="0"/>
              <a:t>10.2</a:t>
            </a:r>
            <a:r>
              <a:rPr lang="zh-TW" altLang="en-US" smtClean="0"/>
              <a:t>配置</a:t>
            </a:r>
            <a:r>
              <a:rPr lang="zh-TW" altLang="en-US"/>
              <a:t>介面</a:t>
            </a:r>
            <a:r>
              <a:rPr lang="en-US" altLang="zh-TW"/>
              <a:t>-</a:t>
            </a:r>
            <a:r>
              <a:rPr lang="zh-TW" altLang="en-US"/>
              <a:t>配置驗證命令 </a:t>
            </a:r>
            <a:r>
              <a:rPr lang="en-US" altLang="zh-TW"/>
              <a:t>(</a:t>
            </a:r>
            <a:r>
              <a:rPr lang="zh-TW" altLang="en-US"/>
              <a:t>續</a:t>
            </a:r>
            <a:r>
              <a:rPr lang="en-US" altLang="zh-TW"/>
              <a:t>) </a:t>
            </a:r>
          </a:p>
        </p:txBody>
      </p:sp>
      <p:sp>
        <p:nvSpPr>
          <p:cNvPr id="5" name="TextBox 4">
            <a:extLst>
              <a:ext uri="{FF2B5EF4-FFF2-40B4-BE49-F238E27FC236}">
                <a16:creationId xmlns:a16="http://schemas.microsoft.com/office/drawing/2014/main" id="{4857A863-7491-0041-AF26-F779D70A7E36}"/>
              </a:ext>
            </a:extLst>
          </p:cNvPr>
          <p:cNvSpPr txBox="1"/>
          <p:nvPr/>
        </p:nvSpPr>
        <p:spPr>
          <a:xfrm>
            <a:off x="474662" y="1748205"/>
            <a:ext cx="3011487" cy="707886"/>
          </a:xfrm>
          <a:prstGeom prst="rect">
            <a:avLst/>
          </a:prstGeom>
          <a:noFill/>
        </p:spPr>
        <p:txBody>
          <a:bodyPr wrap="square" rtlCol="0">
            <a:spAutoFit/>
          </a:bodyPr>
          <a:lstStyle/>
          <a:p>
            <a:pPr rtl="0"/>
            <a:r>
              <a:rPr lang="zh-TW" altLang="en-US" sz="2000">
                <a:solidFill>
                  <a:srgbClr val="000000"/>
                </a:solidFill>
              </a:rPr>
              <a:t>使用 </a:t>
            </a:r>
            <a:r>
              <a:rPr lang="en-US" altLang="zh-TW" sz="2000" b="1">
                <a:solidFill>
                  <a:srgbClr val="000000"/>
                </a:solidFill>
              </a:rPr>
              <a:t>show ipv6 interface </a:t>
            </a:r>
            <a:r>
              <a:rPr lang="zh-TW" altLang="en-US" sz="2000">
                <a:solidFill>
                  <a:srgbClr val="000000"/>
                </a:solidFill>
              </a:rPr>
              <a:t>顯示 </a:t>
            </a:r>
            <a:r>
              <a:rPr lang="en-US" altLang="zh-TW" sz="2000">
                <a:solidFill>
                  <a:srgbClr val="000000"/>
                </a:solidFill>
              </a:rPr>
              <a:t>IPv6 </a:t>
            </a:r>
            <a:r>
              <a:rPr lang="zh-TW" altLang="en-US" sz="2000">
                <a:solidFill>
                  <a:srgbClr val="000000"/>
                </a:solidFill>
              </a:rPr>
              <a:t>統計資料：</a:t>
            </a:r>
          </a:p>
        </p:txBody>
      </p:sp>
      <p:sp>
        <p:nvSpPr>
          <p:cNvPr id="8" name="TextBox 7">
            <a:extLst>
              <a:ext uri="{FF2B5EF4-FFF2-40B4-BE49-F238E27FC236}">
                <a16:creationId xmlns:a16="http://schemas.microsoft.com/office/drawing/2014/main" id="{A707EA06-7465-4C52-AE81-CBACEDBD6441}"/>
              </a:ext>
            </a:extLst>
          </p:cNvPr>
          <p:cNvSpPr txBox="1"/>
          <p:nvPr/>
        </p:nvSpPr>
        <p:spPr>
          <a:xfrm>
            <a:off x="3553111" y="1748205"/>
            <a:ext cx="4955156" cy="3323987"/>
          </a:xfrm>
          <a:prstGeom prst="rect">
            <a:avLst/>
          </a:prstGeom>
          <a:solidFill>
            <a:srgbClr val="000000"/>
          </a:solidFill>
        </p:spPr>
        <p:txBody>
          <a:bodyPr wrap="square" rtlCol="0">
            <a:spAutoFit/>
          </a:bodyPr>
          <a:lstStyle/>
          <a:p>
            <a:pPr rtl="0"/>
            <a:r>
              <a:rPr lang="en-US" altLang="zh-TW" sz="1000">
                <a:solidFill>
                  <a:schemeClr val="bg1"/>
                </a:solidFill>
                <a:latin typeface="Courier New" panose="02070309020205020404" pitchFamily="49" charset="0"/>
                <a:cs typeface="Courier New" panose="02070309020205020404" pitchFamily="49" charset="0"/>
              </a:rPr>
              <a:t>R1# </a:t>
            </a:r>
            <a:r>
              <a:rPr lang="en-US" altLang="zh-TW" sz="1000" b="1">
                <a:solidFill>
                  <a:schemeClr val="bg1"/>
                </a:solidFill>
                <a:latin typeface="Courier New" panose="02070309020205020404" pitchFamily="49" charset="0"/>
                <a:cs typeface="Courier New" panose="02070309020205020404" pitchFamily="49" charset="0"/>
              </a:rPr>
              <a:t>show ipv6 interface g0/0/0</a:t>
            </a:r>
            <a:r>
              <a:rPr lang="zh-TW" altLang="en-US" sz="1000">
                <a:solidFill>
                  <a:schemeClr val="bg1"/>
                </a:solidFill>
                <a:latin typeface="Courier New" panose="02070309020205020404" pitchFamily="49" charset="0"/>
                <a:cs typeface="Courier New" panose="02070309020205020404" pitchFamily="49" charset="0"/>
              </a:rPr>
              <a:t> </a:t>
            </a:r>
          </a:p>
          <a:p>
            <a:pPr rtl="0"/>
            <a:r>
              <a:rPr lang="en-US" altLang="zh-TW" sz="1000">
                <a:solidFill>
                  <a:schemeClr val="bg1"/>
                </a:solidFill>
                <a:latin typeface="Courier New" panose="02070309020205020404" pitchFamily="49" charset="0"/>
                <a:cs typeface="Courier New" panose="02070309020205020404" pitchFamily="49" charset="0"/>
              </a:rPr>
              <a:t>GigabitEthernet0/0/0 is up, line protocol is up</a:t>
            </a:r>
          </a:p>
          <a:p>
            <a:pPr rtl="0"/>
            <a:r>
              <a:rPr lang="en-US" altLang="zh-TW" sz="1000">
                <a:solidFill>
                  <a:schemeClr val="bg1"/>
                </a:solidFill>
                <a:latin typeface="Courier New" panose="02070309020205020404" pitchFamily="49" charset="0"/>
                <a:cs typeface="Courier New" panose="02070309020205020404" pitchFamily="49" charset="0"/>
              </a:rPr>
              <a:t>IPv6 is enabled, link-local address is FE80::868A:8DFF:FE44:49B0</a:t>
            </a:r>
          </a:p>
          <a:p>
            <a:pPr rtl="0"/>
            <a:r>
              <a:rPr lang="en-US" altLang="zh-TW" sz="1000">
                <a:solidFill>
                  <a:schemeClr val="bg1"/>
                </a:solidFill>
                <a:latin typeface="Courier New" panose="02070309020205020404" pitchFamily="49" charset="0"/>
                <a:cs typeface="Courier New" panose="02070309020205020404" pitchFamily="49" charset="0"/>
              </a:rPr>
              <a:t>No Virtual link-local address(es):</a:t>
            </a:r>
          </a:p>
          <a:p>
            <a:pPr rtl="0"/>
            <a:r>
              <a:rPr lang="en-US" altLang="zh-TW" sz="1000">
                <a:solidFill>
                  <a:schemeClr val="bg1"/>
                </a:solidFill>
                <a:latin typeface="Courier New" panose="02070309020205020404" pitchFamily="49" charset="0"/>
                <a:cs typeface="Courier New" panose="02070309020205020404" pitchFamily="49" charset="0"/>
              </a:rPr>
              <a:t>Description: Link to LAN</a:t>
            </a:r>
          </a:p>
          <a:p>
            <a:pPr rtl="0"/>
            <a:r>
              <a:rPr lang="en-US" altLang="zh-TW" sz="1000">
                <a:solidFill>
                  <a:schemeClr val="bg1"/>
                </a:solidFill>
                <a:latin typeface="Courier New" panose="02070309020205020404" pitchFamily="49" charset="0"/>
                <a:cs typeface="Courier New" panose="02070309020205020404" pitchFamily="49" charset="0"/>
              </a:rPr>
              <a:t>Global unicast address(es):</a:t>
            </a:r>
          </a:p>
          <a:p>
            <a:pPr rtl="0"/>
            <a:r>
              <a:rPr lang="en-US" altLang="zh-TW" sz="1000">
                <a:solidFill>
                  <a:schemeClr val="bg1"/>
                </a:solidFill>
                <a:latin typeface="Courier New" panose="02070309020205020404" pitchFamily="49" charset="0"/>
                <a:cs typeface="Courier New" panose="02070309020205020404" pitchFamily="49" charset="0"/>
              </a:rPr>
              <a:t>2001:DB8:ACAD:10::1, subnet is 2001:DB8:ACAD:10::/64</a:t>
            </a:r>
          </a:p>
          <a:p>
            <a:pPr rtl="0"/>
            <a:r>
              <a:rPr lang="en-US" altLang="zh-TW" sz="1000">
                <a:solidFill>
                  <a:schemeClr val="bg1"/>
                </a:solidFill>
                <a:latin typeface="Courier New" panose="02070309020205020404" pitchFamily="49" charset="0"/>
                <a:cs typeface="Courier New" panose="02070309020205020404" pitchFamily="49" charset="0"/>
              </a:rPr>
              <a:t>Joined group address(es):</a:t>
            </a:r>
          </a:p>
          <a:p>
            <a:pPr rtl="0"/>
            <a:r>
              <a:rPr lang="en-US" altLang="zh-TW" sz="1000">
                <a:solidFill>
                  <a:schemeClr val="bg1"/>
                </a:solidFill>
                <a:latin typeface="Courier New" panose="02070309020205020404" pitchFamily="49" charset="0"/>
                <a:cs typeface="Courier New" panose="02070309020205020404" pitchFamily="49" charset="0"/>
              </a:rPr>
              <a:t>FF02::1</a:t>
            </a:r>
          </a:p>
          <a:p>
            <a:pPr rtl="0"/>
            <a:r>
              <a:rPr lang="en-US" altLang="zh-TW" sz="1000">
                <a:solidFill>
                  <a:schemeClr val="bg1"/>
                </a:solidFill>
                <a:latin typeface="Courier New" panose="02070309020205020404" pitchFamily="49" charset="0"/>
                <a:cs typeface="Courier New" panose="02070309020205020404" pitchFamily="49" charset="0"/>
              </a:rPr>
              <a:t>FF02::1:FF00:1</a:t>
            </a:r>
          </a:p>
          <a:p>
            <a:pPr rtl="0"/>
            <a:r>
              <a:rPr lang="en-US" altLang="zh-TW" sz="1000">
                <a:solidFill>
                  <a:schemeClr val="bg1"/>
                </a:solidFill>
                <a:latin typeface="Courier New" panose="02070309020205020404" pitchFamily="49" charset="0"/>
                <a:cs typeface="Courier New" panose="02070309020205020404" pitchFamily="49" charset="0"/>
              </a:rPr>
              <a:t>FF02::1:FF44:49B0</a:t>
            </a:r>
          </a:p>
          <a:p>
            <a:pPr rtl="0"/>
            <a:r>
              <a:rPr lang="en-US" altLang="zh-TW" sz="1000">
                <a:solidFill>
                  <a:schemeClr val="bg1"/>
                </a:solidFill>
                <a:latin typeface="Courier New" panose="02070309020205020404" pitchFamily="49" charset="0"/>
                <a:cs typeface="Courier New" panose="02070309020205020404" pitchFamily="49" charset="0"/>
              </a:rPr>
              <a:t>MTU is 1500 bytes</a:t>
            </a:r>
          </a:p>
          <a:p>
            <a:pPr rtl="0"/>
            <a:r>
              <a:rPr lang="en-US" altLang="zh-TW" sz="1000">
                <a:solidFill>
                  <a:schemeClr val="bg1"/>
                </a:solidFill>
                <a:latin typeface="Courier New" panose="02070309020205020404" pitchFamily="49" charset="0"/>
                <a:cs typeface="Courier New" panose="02070309020205020404" pitchFamily="49" charset="0"/>
              </a:rPr>
              <a:t>ICMP error messages limited to one every 100 milliseconds</a:t>
            </a:r>
          </a:p>
          <a:p>
            <a:pPr rtl="0"/>
            <a:r>
              <a:rPr lang="en-US" altLang="zh-TW" sz="1000">
                <a:solidFill>
                  <a:schemeClr val="bg1"/>
                </a:solidFill>
                <a:latin typeface="Courier New" panose="02070309020205020404" pitchFamily="49" charset="0"/>
                <a:cs typeface="Courier New" panose="02070309020205020404" pitchFamily="49" charset="0"/>
              </a:rPr>
              <a:t>ICMP redirects are enabled</a:t>
            </a:r>
          </a:p>
          <a:p>
            <a:pPr rtl="0"/>
            <a:r>
              <a:rPr lang="en-US" altLang="zh-TW" sz="1000">
                <a:solidFill>
                  <a:schemeClr val="bg1"/>
                </a:solidFill>
                <a:latin typeface="Courier New" panose="02070309020205020404" pitchFamily="49" charset="0"/>
                <a:cs typeface="Courier New" panose="02070309020205020404" pitchFamily="49" charset="0"/>
              </a:rPr>
              <a:t>ICMP redirects are enabled</a:t>
            </a:r>
          </a:p>
          <a:p>
            <a:pPr rtl="0"/>
            <a:r>
              <a:rPr lang="en-US" altLang="zh-TW" sz="1000">
                <a:solidFill>
                  <a:schemeClr val="bg1"/>
                </a:solidFill>
                <a:latin typeface="Courier New" panose="02070309020205020404" pitchFamily="49" charset="0"/>
                <a:cs typeface="Courier New" panose="02070309020205020404" pitchFamily="49" charset="0"/>
              </a:rPr>
              <a:t>ND DAD is enabled, number of DAD attempts: 1</a:t>
            </a:r>
          </a:p>
          <a:p>
            <a:pPr rtl="0"/>
            <a:r>
              <a:rPr lang="en-US" altLang="zh-TW" sz="1000">
                <a:solidFill>
                  <a:schemeClr val="bg1"/>
                </a:solidFill>
                <a:latin typeface="Courier New" panose="02070309020205020404" pitchFamily="49" charset="0"/>
                <a:cs typeface="Courier New" panose="02070309020205020404" pitchFamily="49" charset="0"/>
              </a:rPr>
              <a:t>ND reachable time is 30000 milliseconds (using 30000)</a:t>
            </a:r>
          </a:p>
          <a:p>
            <a:pPr rtl="0"/>
            <a:r>
              <a:rPr lang="en-US" altLang="zh-TW" sz="1000">
                <a:solidFill>
                  <a:schemeClr val="bg1"/>
                </a:solidFill>
                <a:latin typeface="Courier New" panose="02070309020205020404" pitchFamily="49" charset="0"/>
                <a:cs typeface="Courier New" panose="02070309020205020404" pitchFamily="49" charset="0"/>
              </a:rPr>
              <a:t>ND NS </a:t>
            </a:r>
            <a:r>
              <a:rPr lang="zh-TW" altLang="en-US" sz="1000">
                <a:solidFill>
                  <a:schemeClr val="bg1"/>
                </a:solidFill>
                <a:latin typeface="Courier New" panose="02070309020205020404" pitchFamily="49" charset="0"/>
                <a:cs typeface="Courier New" panose="02070309020205020404" pitchFamily="49" charset="0"/>
              </a:rPr>
              <a:t>重新傳輸間隔為 </a:t>
            </a:r>
            <a:r>
              <a:rPr lang="en-US" altLang="zh-TW" sz="1000">
                <a:solidFill>
                  <a:schemeClr val="bg1"/>
                </a:solidFill>
                <a:latin typeface="Courier New" panose="02070309020205020404" pitchFamily="49" charset="0"/>
                <a:cs typeface="Courier New" panose="02070309020205020404" pitchFamily="49" charset="0"/>
              </a:rPr>
              <a:t>1000 </a:t>
            </a:r>
            <a:r>
              <a:rPr lang="zh-TW" altLang="en-US" sz="1000">
                <a:solidFill>
                  <a:schemeClr val="bg1"/>
                </a:solidFill>
                <a:latin typeface="Courier New" panose="02070309020205020404" pitchFamily="49" charset="0"/>
                <a:cs typeface="Courier New" panose="02070309020205020404" pitchFamily="49" charset="0"/>
              </a:rPr>
              <a:t>毫秒</a:t>
            </a:r>
          </a:p>
          <a:p>
            <a:endParaRPr lang="en-US" sz="1000">
              <a:solidFill>
                <a:schemeClr val="bg1"/>
              </a:solidFill>
              <a:latin typeface="Courier New" panose="02070309020205020404" pitchFamily="49" charset="0"/>
              <a:cs typeface="Courier New" panose="02070309020205020404" pitchFamily="49" charset="0"/>
            </a:endParaRPr>
          </a:p>
          <a:p>
            <a:pPr rtl="0"/>
            <a:r>
              <a:rPr lang="en-US" altLang="zh-TW" sz="1000">
                <a:solidFill>
                  <a:schemeClr val="bg1"/>
                </a:solidFill>
                <a:latin typeface="Courier New" panose="02070309020205020404" pitchFamily="49" charset="0"/>
                <a:cs typeface="Courier New" panose="02070309020205020404" pitchFamily="49" charset="0"/>
              </a:rPr>
              <a:t>R1#</a:t>
            </a:r>
          </a:p>
        </p:txBody>
      </p:sp>
      <p:sp>
        <p:nvSpPr>
          <p:cNvPr id="2" name="投影片編號版面配置區 1"/>
          <p:cNvSpPr>
            <a:spLocks noGrp="1"/>
          </p:cNvSpPr>
          <p:nvPr>
            <p:ph type="sldNum" sz="quarter" idx="12"/>
          </p:nvPr>
        </p:nvSpPr>
        <p:spPr/>
        <p:txBody>
          <a:bodyPr/>
          <a:lstStyle/>
          <a:p>
            <a:fld id="{4FAB73BC-B049-4115-A692-8D63A059BFB8}" type="slidenum">
              <a:rPr lang="en-US" smtClean="0"/>
              <a:t>271</a:t>
            </a:fld>
            <a:endParaRPr lang="en-US"/>
          </a:p>
        </p:txBody>
      </p:sp>
    </p:spTree>
    <p:extLst>
      <p:ext uri="{BB962C8B-B14F-4D97-AF65-F5344CB8AC3E}">
        <p14:creationId xmlns:p14="http://schemas.microsoft.com/office/powerpoint/2010/main" val="25660790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272.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p:spPr>
        <p:txBody>
          <a:bodyPr>
            <a:normAutofit/>
          </a:bodyPr>
          <a:lstStyle/>
          <a:p>
            <a:r>
              <a:rPr lang="en-US" altLang="zh-TW" smtClean="0"/>
              <a:t>10.3</a:t>
            </a:r>
            <a:r>
              <a:rPr lang="zh-TW" altLang="en-US"/>
              <a:t>設定預設閘</a:t>
            </a:r>
            <a:r>
              <a:rPr lang="zh-TW" altLang="en-US" smtClean="0"/>
              <a:t>道</a:t>
            </a:r>
            <a:r>
              <a:rPr lang="en-US" altLang="zh-TW" smtClean="0"/>
              <a:t>-</a:t>
            </a:r>
            <a:r>
              <a:rPr lang="zh-TW" altLang="en-US" smtClean="0"/>
              <a:t>在</a:t>
            </a:r>
            <a:r>
              <a:rPr lang="zh-TW" altLang="en-US"/>
              <a:t>主機上設定預設閘道</a:t>
            </a:r>
          </a:p>
        </p:txBody>
      </p:sp>
      <p:sp>
        <p:nvSpPr>
          <p:cNvPr id="10" name="TextBox 9">
            <a:extLst>
              <a:ext uri="{FF2B5EF4-FFF2-40B4-BE49-F238E27FC236}">
                <a16:creationId xmlns:a16="http://schemas.microsoft.com/office/drawing/2014/main" id="{31718114-4447-471E-989F-8789EBF19550}"/>
              </a:ext>
            </a:extLst>
          </p:cNvPr>
          <p:cNvSpPr txBox="1"/>
          <p:nvPr/>
        </p:nvSpPr>
        <p:spPr>
          <a:xfrm>
            <a:off x="474663" y="1748204"/>
            <a:ext cx="3392488" cy="3170099"/>
          </a:xfrm>
          <a:prstGeom prst="rect">
            <a:avLst/>
          </a:prstGeom>
          <a:noFill/>
        </p:spPr>
        <p:txBody>
          <a:bodyPr wrap="square" rtlCol="0">
            <a:spAutoFit/>
          </a:bodyPr>
          <a:lstStyle/>
          <a:p>
            <a:pPr marL="285743" indent="-285743">
              <a:buFont typeface="Arial" panose="020b0604020202020204" pitchFamily="34" charset="0"/>
              <a:buChar char="•"/>
            </a:pPr>
            <a:r>
              <a:rPr lang="zh-TW" altLang="en-US" sz="2000">
                <a:solidFill>
                  <a:srgbClr val="000000"/>
                </a:solidFill>
                <a:latin typeface="Times New Roman" panose="02020603050405020304" pitchFamily="18" charset="0"/>
                <a:ea typeface="標楷體" panose="03000509000000000000" pitchFamily="65" charset="-120"/>
              </a:rPr>
              <a:t>當主機將封包傳送到另一個網路上的裝置時，會使用預設閘道。 </a:t>
            </a:r>
          </a:p>
          <a:p>
            <a:pPr marL="285743" indent="-285743">
              <a:buFont typeface="Arial" panose="020b0604020202020204" pitchFamily="34" charset="0"/>
              <a:buChar char="•"/>
            </a:pPr>
            <a:r>
              <a:rPr lang="zh-TW" altLang="en-US" sz="2000">
                <a:solidFill>
                  <a:srgbClr val="000000"/>
                </a:solidFill>
                <a:latin typeface="Times New Roman" panose="02020603050405020304" pitchFamily="18" charset="0"/>
                <a:ea typeface="標楷體" panose="03000509000000000000" pitchFamily="65" charset="-120"/>
              </a:rPr>
              <a:t>預設閘道位址通常是連接主機的本地網路之路由器介面位址。</a:t>
            </a:r>
          </a:p>
          <a:p>
            <a:pPr marL="285743" indent="-285743">
              <a:buFont typeface="Arial" panose="020b0604020202020204" pitchFamily="34" charset="0"/>
              <a:buChar char="•"/>
            </a:pPr>
            <a:r>
              <a:rPr lang="zh-TW" altLang="en-US" sz="2000">
                <a:solidFill>
                  <a:srgbClr val="000000"/>
                </a:solidFill>
                <a:latin typeface="Times New Roman" panose="02020603050405020304" pitchFamily="18" charset="0"/>
                <a:ea typeface="標楷體" panose="03000509000000000000" pitchFamily="65" charset="-120"/>
              </a:rPr>
              <a:t>為了達到 </a:t>
            </a:r>
            <a:r>
              <a:rPr lang="en-US" altLang="zh-TW" sz="2000">
                <a:solidFill>
                  <a:srgbClr val="000000"/>
                </a:solidFill>
                <a:latin typeface="Times New Roman" panose="02020603050405020304" pitchFamily="18" charset="0"/>
                <a:ea typeface="標楷體" panose="03000509000000000000" pitchFamily="65" charset="-120"/>
              </a:rPr>
              <a:t>PC3</a:t>
            </a:r>
            <a:r>
              <a:rPr lang="zh-TW" altLang="en-US" sz="2000">
                <a:solidFill>
                  <a:srgbClr val="000000"/>
                </a:solidFill>
                <a:latin typeface="Times New Roman" panose="02020603050405020304" pitchFamily="18" charset="0"/>
                <a:ea typeface="標楷體" panose="03000509000000000000" pitchFamily="65" charset="-120"/>
              </a:rPr>
              <a:t>，</a:t>
            </a:r>
            <a:r>
              <a:rPr lang="en-US" altLang="zh-TW" sz="2000">
                <a:solidFill>
                  <a:srgbClr val="000000"/>
                </a:solidFill>
                <a:latin typeface="Times New Roman" panose="02020603050405020304" pitchFamily="18" charset="0"/>
                <a:ea typeface="標楷體" panose="03000509000000000000" pitchFamily="65" charset="-120"/>
              </a:rPr>
              <a:t>PC1 </a:t>
            </a:r>
            <a:r>
              <a:rPr lang="zh-TW" altLang="en-US" sz="2000">
                <a:solidFill>
                  <a:srgbClr val="000000"/>
                </a:solidFill>
                <a:latin typeface="Times New Roman" panose="02020603050405020304" pitchFamily="18" charset="0"/>
                <a:ea typeface="標楷體" panose="03000509000000000000" pitchFamily="65" charset="-120"/>
              </a:rPr>
              <a:t>位址與 </a:t>
            </a:r>
            <a:r>
              <a:rPr lang="en-US" altLang="zh-TW" sz="2000">
                <a:solidFill>
                  <a:srgbClr val="000000"/>
                </a:solidFill>
                <a:latin typeface="Times New Roman" panose="02020603050405020304" pitchFamily="18" charset="0"/>
                <a:ea typeface="標楷體" panose="03000509000000000000" pitchFamily="65" charset="-120"/>
              </a:rPr>
              <a:t>PC3 </a:t>
            </a:r>
            <a:r>
              <a:rPr lang="zh-TW" altLang="en-US" sz="2000">
                <a:solidFill>
                  <a:srgbClr val="000000"/>
                </a:solidFill>
                <a:latin typeface="Times New Roman" panose="02020603050405020304" pitchFamily="18" charset="0"/>
                <a:ea typeface="標楷體" panose="03000509000000000000" pitchFamily="65" charset="-120"/>
              </a:rPr>
              <a:t>的 </a:t>
            </a:r>
            <a:r>
              <a:rPr lang="en-US" altLang="zh-TW" sz="2000">
                <a:solidFill>
                  <a:srgbClr val="000000"/>
                </a:solidFill>
                <a:latin typeface="Times New Roman" panose="02020603050405020304" pitchFamily="18" charset="0"/>
                <a:ea typeface="標楷體" panose="03000509000000000000" pitchFamily="65" charset="-120"/>
              </a:rPr>
              <a:t>IPv4 </a:t>
            </a:r>
            <a:r>
              <a:rPr lang="zh-TW" altLang="en-US" sz="2000">
                <a:solidFill>
                  <a:srgbClr val="000000"/>
                </a:solidFill>
                <a:latin typeface="Times New Roman" panose="02020603050405020304" pitchFamily="18" charset="0"/>
                <a:ea typeface="標楷體" panose="03000509000000000000" pitchFamily="65" charset="-120"/>
              </a:rPr>
              <a:t>地址的位組，但轉發的分組到其默認閘道，</a:t>
            </a:r>
            <a:r>
              <a:rPr lang="en-US" altLang="zh-TW" sz="2000">
                <a:solidFill>
                  <a:srgbClr val="000000"/>
                </a:solidFill>
                <a:latin typeface="Times New Roman" panose="02020603050405020304" pitchFamily="18" charset="0"/>
                <a:ea typeface="標楷體" panose="03000509000000000000" pitchFamily="65" charset="-120"/>
              </a:rPr>
              <a:t>R1 </a:t>
            </a:r>
            <a:r>
              <a:rPr lang="zh-TW" altLang="en-US" sz="2000">
                <a:solidFill>
                  <a:srgbClr val="000000"/>
                </a:solidFill>
                <a:latin typeface="Times New Roman" panose="02020603050405020304" pitchFamily="18" charset="0"/>
                <a:ea typeface="標楷體" panose="03000509000000000000" pitchFamily="65" charset="-120"/>
              </a:rPr>
              <a:t>的 </a:t>
            </a:r>
            <a:r>
              <a:rPr lang="en-US" altLang="zh-TW" sz="2000">
                <a:solidFill>
                  <a:srgbClr val="000000"/>
                </a:solidFill>
                <a:latin typeface="Times New Roman" panose="02020603050405020304" pitchFamily="18" charset="0"/>
                <a:ea typeface="標楷體" panose="03000509000000000000" pitchFamily="65" charset="-120"/>
              </a:rPr>
              <a:t>G0/0 </a:t>
            </a:r>
            <a:r>
              <a:rPr lang="zh-TW" altLang="en-US" sz="2000">
                <a:solidFill>
                  <a:srgbClr val="000000"/>
                </a:solidFill>
                <a:latin typeface="Times New Roman" panose="02020603050405020304" pitchFamily="18" charset="0"/>
                <a:ea typeface="標楷體" panose="03000509000000000000" pitchFamily="65" charset="-120"/>
              </a:rPr>
              <a:t>接口。 </a:t>
            </a:r>
          </a:p>
        </p:txBody>
      </p:sp>
      <p:sp>
        <p:nvSpPr>
          <p:cNvPr id="4" name="TextBox 3">
            <a:extLst>
              <a:ext uri="{FF2B5EF4-FFF2-40B4-BE49-F238E27FC236}">
                <a16:creationId xmlns:a16="http://schemas.microsoft.com/office/drawing/2014/main" id="{C76866AA-E301-488D-96AD-D9CEE8D1E785}"/>
              </a:ext>
            </a:extLst>
          </p:cNvPr>
          <p:cNvSpPr txBox="1"/>
          <p:nvPr/>
        </p:nvSpPr>
        <p:spPr>
          <a:xfrm>
            <a:off x="4258470" y="4628175"/>
            <a:ext cx="4443632" cy="584775"/>
          </a:xfrm>
          <a:prstGeom prst="rect">
            <a:avLst/>
          </a:prstGeom>
          <a:noFill/>
        </p:spPr>
        <p:txBody>
          <a:bodyPr wrap="square" rtlCol="0">
            <a:spAutoFit/>
          </a:bodyPr>
          <a:lstStyle/>
          <a:p>
            <a:pPr rtl="0"/>
            <a:r>
              <a:rPr lang="zh-TW" altLang="en-US" sz="1600" b="1">
                <a:solidFill>
                  <a:srgbClr val="000000"/>
                </a:solidFill>
                <a:latin typeface="Times New Roman" panose="02020603050405020304" pitchFamily="18" charset="0"/>
                <a:ea typeface="標楷體" panose="03000509000000000000" pitchFamily="65" charset="-120"/>
              </a:rPr>
              <a:t>注意</a:t>
            </a:r>
            <a:r>
              <a:rPr lang="zh-TW" altLang="en-US" sz="1600">
                <a:solidFill>
                  <a:srgbClr val="000000"/>
                </a:solidFill>
                <a:latin typeface="Times New Roman" panose="02020603050405020304" pitchFamily="18" charset="0"/>
                <a:ea typeface="標楷體" panose="03000509000000000000" pitchFamily="65" charset="-120"/>
              </a:rPr>
              <a:t>：主機和路由器介面的 </a:t>
            </a:r>
            <a:r>
              <a:rPr lang="en-US" altLang="zh-TW" sz="1600">
                <a:solidFill>
                  <a:srgbClr val="000000"/>
                </a:solidFill>
                <a:latin typeface="Times New Roman" panose="02020603050405020304" pitchFamily="18" charset="0"/>
                <a:ea typeface="標楷體" panose="03000509000000000000" pitchFamily="65" charset="-120"/>
              </a:rPr>
              <a:t>IP </a:t>
            </a:r>
            <a:r>
              <a:rPr lang="zh-TW" altLang="en-US" sz="1600">
                <a:solidFill>
                  <a:srgbClr val="000000"/>
                </a:solidFill>
                <a:latin typeface="Times New Roman" panose="02020603050405020304" pitchFamily="18" charset="0"/>
                <a:ea typeface="標楷體" panose="03000509000000000000" pitchFamily="65" charset="-120"/>
              </a:rPr>
              <a:t>位址必須位於相同的網路中。 </a:t>
            </a:r>
          </a:p>
        </p:txBody>
      </p:sp>
      <p:pic>
        <p:nvPicPr>
          <p:cNvPr id="6" name="Picture 5">
            <a:extLst>
              <a:ext uri="{FF2B5EF4-FFF2-40B4-BE49-F238E27FC236}">
                <a16:creationId xmlns:a16="http://schemas.microsoft.com/office/drawing/2014/main" id="{4A54100A-4BDC-504D-85D6-01A2B41EE33B}"/>
              </a:ext>
            </a:extLst>
          </p:cNvPr>
          <p:cNvPicPr>
            <a:picLocks noChangeAspect="1"/>
          </p:cNvPicPr>
          <p:nvPr/>
        </p:nvPicPr>
        <p:blipFill>
          <a:blip r:embed="rId3"/>
          <a:stretch>
            <a:fillRect/>
          </a:stretch>
        </p:blipFill>
        <p:spPr>
          <a:xfrm>
            <a:off x="4704522" y="1572804"/>
            <a:ext cx="3021496" cy="2938818"/>
          </a:xfrm>
          <a:prstGeom prst="rect">
            <a:avLst/>
          </a:prstGeom>
        </p:spPr>
      </p:pic>
      <p:sp>
        <p:nvSpPr>
          <p:cNvPr id="2" name="投影片編號版面配置區 1"/>
          <p:cNvSpPr>
            <a:spLocks noGrp="1"/>
          </p:cNvSpPr>
          <p:nvPr>
            <p:ph type="sldNum" sz="quarter" idx="12"/>
          </p:nvPr>
        </p:nvSpPr>
        <p:spPr/>
        <p:txBody>
          <a:bodyPr/>
          <a:lstStyle/>
          <a:p>
            <a:fld id="{4FAB73BC-B049-4115-A692-8D63A059BFB8}" type="slidenum">
              <a:rPr lang="en-US" smtClean="0"/>
              <a:t>272</a:t>
            </a:fld>
            <a:endParaRPr lang="en-US"/>
          </a:p>
        </p:txBody>
      </p:sp>
    </p:spTree>
    <p:extLst>
      <p:ext uri="{BB962C8B-B14F-4D97-AF65-F5344CB8AC3E}">
        <p14:creationId xmlns:p14="http://schemas.microsoft.com/office/powerpoint/2010/main" val="377594940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273.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p:spPr>
        <p:txBody>
          <a:bodyPr>
            <a:normAutofit/>
          </a:bodyPr>
          <a:lstStyle/>
          <a:p>
            <a:r>
              <a:rPr lang="en-US" altLang="zh-TW"/>
              <a:t>10.3</a:t>
            </a:r>
            <a:r>
              <a:rPr lang="zh-TW" altLang="en-US"/>
              <a:t>設定預設閘道</a:t>
            </a:r>
            <a:r>
              <a:rPr lang="en-US" altLang="zh-TW"/>
              <a:t>-</a:t>
            </a:r>
            <a:r>
              <a:rPr lang="zh-TW" altLang="en-US" smtClean="0"/>
              <a:t>交換器</a:t>
            </a:r>
            <a:r>
              <a:rPr lang="zh-TW" altLang="en-US"/>
              <a:t>上的預設閘道</a:t>
            </a:r>
          </a:p>
        </p:txBody>
      </p:sp>
      <p:sp>
        <p:nvSpPr>
          <p:cNvPr id="10" name="TextBox 9">
            <a:extLst>
              <a:ext uri="{FF2B5EF4-FFF2-40B4-BE49-F238E27FC236}">
                <a16:creationId xmlns:a16="http://schemas.microsoft.com/office/drawing/2014/main" id="{31718114-4447-471E-989F-8789EBF19550}"/>
              </a:ext>
            </a:extLst>
          </p:cNvPr>
          <p:cNvSpPr txBox="1"/>
          <p:nvPr/>
        </p:nvSpPr>
        <p:spPr>
          <a:xfrm>
            <a:off x="474662" y="1748204"/>
            <a:ext cx="3355217" cy="2246769"/>
          </a:xfrm>
          <a:prstGeom prst="rect">
            <a:avLst/>
          </a:prstGeom>
          <a:noFill/>
        </p:spPr>
        <p:txBody>
          <a:bodyPr wrap="square" rtlCol="0">
            <a:spAutoFit/>
          </a:bodyPr>
          <a:lstStyle/>
          <a:p>
            <a:pPr marL="285743" indent="-285743">
              <a:buFont typeface="Arial" panose="020b0604020202020204" pitchFamily="34" charset="0"/>
              <a:buChar char="•"/>
            </a:pPr>
            <a:r>
              <a:rPr lang="zh-TW" altLang="en-US" sz="2000">
                <a:solidFill>
                  <a:srgbClr val="000000"/>
                </a:solidFill>
                <a:latin typeface="標楷體" pitchFamily="65" charset="-120"/>
                <a:ea typeface="標楷體" panose="03000509000000000000" pitchFamily="65" charset="-120"/>
                <a:cs typeface="Times New Roman" panose="02020603050405020304" pitchFamily="18" charset="0"/>
              </a:rPr>
              <a:t>交換器必須設定預設閘道位址，以便從另一個網路遠端管理交換器。</a:t>
            </a:r>
          </a:p>
          <a:p>
            <a:pPr marL="285743" indent="-285743">
              <a:buFont typeface="Arial" panose="020b0604020202020204" pitchFamily="34" charset="0"/>
              <a:buChar char="•"/>
            </a:pPr>
            <a:r>
              <a:rPr lang="zh-TW" altLang="en-US" sz="2000">
                <a:solidFill>
                  <a:srgbClr val="000000"/>
                </a:solidFill>
                <a:latin typeface="標楷體" pitchFamily="65" charset="-120"/>
                <a:ea typeface="標楷體" panose="03000509000000000000" pitchFamily="65" charset="-120"/>
                <a:cs typeface="Times New Roman" panose="02020603050405020304" pitchFamily="18" charset="0"/>
              </a:rPr>
              <a:t>若要在交換器上設定 </a:t>
            </a:r>
            <a:r>
              <a:rPr lang="en-US" altLang="zh-TW" sz="2000">
                <a:solidFill>
                  <a:srgbClr val="000000"/>
                </a:solidFill>
                <a:latin typeface="標楷體" pitchFamily="65" charset="-120"/>
                <a:ea typeface="標楷體" panose="03000509000000000000" pitchFamily="65" charset="-120"/>
                <a:cs typeface="Times New Roman" panose="02020603050405020304" pitchFamily="18" charset="0"/>
              </a:rPr>
              <a:t>IPv4 </a:t>
            </a:r>
            <a:r>
              <a:rPr lang="zh-TW" altLang="en-US" sz="2000">
                <a:solidFill>
                  <a:srgbClr val="000000"/>
                </a:solidFill>
                <a:latin typeface="標楷體" pitchFamily="65" charset="-120"/>
                <a:ea typeface="標楷體" panose="03000509000000000000" pitchFamily="65" charset="-120"/>
                <a:cs typeface="Times New Roman" panose="02020603050405020304" pitchFamily="18" charset="0"/>
              </a:rPr>
              <a:t>預設閘道，請使用 </a:t>
            </a:r>
            <a:endParaRPr lang="en-US" altLang="zh-TW" sz="2000">
              <a:solidFill>
                <a:srgbClr val="000000"/>
              </a:solidFill>
              <a:latin typeface="標楷體" pitchFamily="65" charset="-120"/>
              <a:ea typeface="標楷體" panose="03000509000000000000" pitchFamily="65" charset="-120"/>
              <a:cs typeface="Times New Roman" panose="02020603050405020304" pitchFamily="18" charset="0"/>
            </a:endParaRPr>
          </a:p>
          <a:p>
            <a:pPr marL="285743" indent="-285743">
              <a:buFont typeface="Arial" panose="020b0604020202020204" pitchFamily="34" charset="0"/>
              <a:buChar char="•"/>
            </a:pPr>
            <a:r>
              <a:rPr lang="en-US" altLang="zh-TW" sz="2000" b="1" err="1">
                <a:solidFill>
                  <a:srgbClr val="000000"/>
                </a:solidFill>
                <a:latin typeface="標楷體" pitchFamily="65" charset="-120"/>
                <a:ea typeface="標楷體" panose="03000509000000000000" pitchFamily="65" charset="-120"/>
                <a:cs typeface="Times New Roman" panose="02020603050405020304" pitchFamily="18" charset="0"/>
              </a:rPr>
              <a:t>ip default-gateway</a:t>
            </a:r>
            <a:r>
              <a:rPr lang="zh-TW" altLang="en-US" sz="2000">
                <a:solidFill>
                  <a:srgbClr val="000000"/>
                </a:solidFill>
                <a:latin typeface="標楷體" pitchFamily="65" charset="-120"/>
                <a:ea typeface="標楷體" panose="03000509000000000000" pitchFamily="65" charset="-120"/>
                <a:cs typeface="Times New Roman" panose="02020603050405020304" pitchFamily="18" charset="0"/>
              </a:rPr>
              <a:t> </a:t>
            </a:r>
            <a:r>
              <a:rPr lang="en-US" altLang="zh-TW" sz="2000" i="1">
                <a:solidFill>
                  <a:srgbClr val="000000"/>
                </a:solidFill>
                <a:latin typeface="標楷體" pitchFamily="65" charset="-120"/>
                <a:ea typeface="標楷體" panose="03000509000000000000" pitchFamily="65" charset="-120"/>
                <a:cs typeface="Times New Roman" panose="02020603050405020304" pitchFamily="18" charset="0"/>
              </a:rPr>
              <a:t>ip-address</a:t>
            </a:r>
            <a:r>
              <a:rPr lang="zh-TW" altLang="en-US" sz="2000">
                <a:solidFill>
                  <a:srgbClr val="000000"/>
                </a:solidFill>
                <a:latin typeface="標楷體" pitchFamily="65" charset="-120"/>
                <a:ea typeface="標楷體" panose="03000509000000000000" pitchFamily="65" charset="-120"/>
                <a:cs typeface="Times New Roman" panose="02020603050405020304" pitchFamily="18" charset="0"/>
              </a:rPr>
              <a:t> 全域配置命令。 </a:t>
            </a:r>
          </a:p>
        </p:txBody>
      </p:sp>
      <p:sp>
        <p:nvSpPr>
          <p:cNvPr id="2" name="TextBox 1">
            <a:extLst>
              <a:ext uri="{FF2B5EF4-FFF2-40B4-BE49-F238E27FC236}">
                <a16:creationId xmlns:a16="http://schemas.microsoft.com/office/drawing/2014/main" id="{CA1D5D00-3D9F-3E4A-B62C-66D13E5CE20B}"/>
              </a:ext>
            </a:extLst>
          </p:cNvPr>
          <p:cNvSpPr txBox="1"/>
          <p:nvPr/>
        </p:nvSpPr>
        <p:spPr>
          <a:xfrm>
            <a:off x="3829879" y="1589087"/>
            <a:ext cx="4402137" cy="1200329"/>
          </a:xfrm>
          <a:prstGeom prst="rect">
            <a:avLst/>
          </a:prstGeom>
          <a:noFill/>
        </p:spPr>
        <p:txBody>
          <a:bodyPr wrap="square" rtlCol="0">
            <a:spAutoFit/>
          </a:bodyPr>
          <a:lstStyle/>
          <a:p>
            <a:pPr algn="ctr" rtl="0"/>
            <a:r>
              <a:rPr lang="en-US" altLang="zh-TW">
                <a:solidFill>
                  <a:srgbClr val="C00000"/>
                </a:solidFill>
              </a:rPr>
              <a:t>MEDIA IS WORKING ON A CORRECTED VERSION OF THE GRAPHIC FROM 10.3.2.</a:t>
            </a:r>
          </a:p>
          <a:p>
            <a:pPr algn="ctr" rtl="0"/>
            <a:r>
              <a:rPr lang="zh-TW" altLang="en-US">
                <a:solidFill>
                  <a:srgbClr val="C00000"/>
                </a:solidFill>
              </a:rPr>
              <a:t>它在 </a:t>
            </a:r>
            <a:r>
              <a:rPr lang="en-US" altLang="zh-TW">
                <a:solidFill>
                  <a:srgbClr val="C00000"/>
                </a:solidFill>
              </a:rPr>
              <a:t>AR </a:t>
            </a:r>
            <a:r>
              <a:rPr lang="zh-TW" altLang="en-US">
                <a:solidFill>
                  <a:srgbClr val="C00000"/>
                </a:solidFill>
              </a:rPr>
              <a:t>上是錯誤的，並在全局錯誤列表中</a:t>
            </a:r>
          </a:p>
        </p:txBody>
      </p:sp>
      <p:sp>
        <p:nvSpPr>
          <p:cNvPr id="4" name="Octagon 3">
            <a:extLst>
              <a:ext uri="{FF2B5EF4-FFF2-40B4-BE49-F238E27FC236}">
                <a16:creationId xmlns:a16="http://schemas.microsoft.com/office/drawing/2014/main" id="{F983A9E2-6668-F24E-8A3A-4D0990AAC601}"/>
              </a:ext>
            </a:extLst>
          </p:cNvPr>
          <p:cNvSpPr/>
          <p:nvPr/>
        </p:nvSpPr>
        <p:spPr>
          <a:xfrm>
            <a:off x="5116546" y="3213203"/>
            <a:ext cx="1828800" cy="1830983"/>
          </a:xfrm>
          <a:prstGeom prst="octagon">
            <a:avLst/>
          </a:prstGeom>
          <a:solidFill>
            <a:srgbClr val="FF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zh-TW" altLang="en-US" sz="3200"/>
              <a:t>停止</a:t>
            </a:r>
          </a:p>
        </p:txBody>
      </p:sp>
      <p:sp>
        <p:nvSpPr>
          <p:cNvPr id="5" name="投影片編號版面配置區 4"/>
          <p:cNvSpPr>
            <a:spLocks noGrp="1"/>
          </p:cNvSpPr>
          <p:nvPr>
            <p:ph type="sldNum" sz="quarter" idx="12"/>
          </p:nvPr>
        </p:nvSpPr>
        <p:spPr/>
        <p:txBody>
          <a:bodyPr/>
          <a:lstStyle/>
          <a:p>
            <a:fld id="{4FAB73BC-B049-4115-A692-8D63A059BFB8}" type="slidenum">
              <a:rPr lang="en-US" smtClean="0"/>
              <a:t>273</a:t>
            </a:fld>
            <a:endParaRPr lang="en-US"/>
          </a:p>
        </p:txBody>
      </p:sp>
    </p:spTree>
    <p:extLst>
      <p:ext uri="{BB962C8B-B14F-4D97-AF65-F5344CB8AC3E}">
        <p14:creationId xmlns:p14="http://schemas.microsoft.com/office/powerpoint/2010/main" val="196238727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274.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1505" name="Rectangle 2"/>
          <p:cNvSpPr>
            <a:spLocks noGrp="1" noChangeArrowheads="1"/>
          </p:cNvSpPr>
          <p:nvPr>
            <p:ph type="title"/>
          </p:nvPr>
        </p:nvSpPr>
        <p:spPr/>
        <p:txBody>
          <a:bodyPr>
            <a:normAutofit/>
          </a:bodyPr>
          <a:lstStyle/>
          <a:p>
            <a:pPr rtl="0"/>
            <a:r>
              <a:rPr lang="en-US" altLang="zh-TW" sz="4000" smtClean="0">
                <a:latin typeface="Arial"/>
              </a:rPr>
              <a:t>10.4</a:t>
            </a:r>
            <a:r>
              <a:rPr lang="zh-TW" sz="4000" smtClean="0">
                <a:latin typeface="Arial"/>
              </a:rPr>
              <a:t>我</a:t>
            </a:r>
            <a:r>
              <a:rPr lang="zh-TW" sz="4000">
                <a:latin typeface="Arial"/>
              </a:rPr>
              <a:t>在本單元中學到了什麼?</a:t>
            </a:r>
          </a:p>
        </p:txBody>
      </p:sp>
      <p:sp>
        <p:nvSpPr>
          <p:cNvPr id="2" name="Content Placeholder 1">
            <a:extLst>
              <a:ext uri="{FF2B5EF4-FFF2-40B4-BE49-F238E27FC236}">
                <a16:creationId xmlns:a16="http://schemas.microsoft.com/office/drawing/2014/main" id="{BAC22E0C-A8B9-7D4B-BC8E-95F5947642E5}"/>
              </a:ext>
            </a:extLst>
          </p:cNvPr>
          <p:cNvSpPr>
            <a:spLocks noGrp="1"/>
          </p:cNvSpPr>
          <p:nvPr>
            <p:ph idx="1"/>
          </p:nvPr>
        </p:nvSpPr>
        <p:spPr>
          <a:xfrm>
            <a:off x="482382" y="1656195"/>
            <a:ext cx="7366218" cy="3439015"/>
          </a:xfrm>
        </p:spPr>
        <p:txBody>
          <a:bodyPr>
            <a:normAutofit fontScale="85000" lnSpcReduction="20000"/>
          </a:bodyPr>
          <a:lstStyle/>
          <a:p>
            <a:pPr>
              <a:spcBef>
                <a:spcPct val="0"/>
              </a:spcBef>
              <a:spcAft>
                <a:spcPct val="0"/>
              </a:spcAft>
              <a:buFont typeface="Arial" panose="020b0604020202020204" pitchFamily="34" charset="0"/>
              <a:buChar char="•"/>
            </a:pPr>
            <a:r>
              <a:rPr lang="zh-TW" altLang="en-US" sz="2000"/>
              <a:t>在路由器上設定初始設定時應完成的工作。</a:t>
            </a:r>
          </a:p>
          <a:p>
            <a:pPr lvl="1">
              <a:spcBef>
                <a:spcPct val="0"/>
              </a:spcBef>
              <a:spcAft>
                <a:spcPct val="0"/>
              </a:spcAft>
              <a:buFont typeface="Arial" panose="020b0604020202020204" pitchFamily="34" charset="0"/>
              <a:buChar char="•"/>
            </a:pPr>
            <a:r>
              <a:rPr lang="zh-TW" altLang="en-US" sz="2000"/>
              <a:t>配置裝置名稱。</a:t>
            </a:r>
          </a:p>
          <a:p>
            <a:pPr lvl="1">
              <a:spcBef>
                <a:spcPct val="0"/>
              </a:spcBef>
              <a:spcAft>
                <a:spcPct val="0"/>
              </a:spcAft>
              <a:buFont typeface="Arial" panose="020b0604020202020204" pitchFamily="34" charset="0"/>
              <a:buChar char="•"/>
            </a:pPr>
            <a:r>
              <a:rPr lang="zh-TW" altLang="en-US" sz="2000"/>
              <a:t>保護特權 </a:t>
            </a:r>
            <a:r>
              <a:rPr lang="en-US" altLang="zh-TW" sz="2000"/>
              <a:t>EXEC </a:t>
            </a:r>
            <a:r>
              <a:rPr lang="zh-TW" altLang="en-US" sz="2000"/>
              <a:t>模式。</a:t>
            </a:r>
          </a:p>
          <a:p>
            <a:pPr lvl="1">
              <a:spcBef>
                <a:spcPct val="0"/>
              </a:spcBef>
              <a:spcAft>
                <a:spcPct val="0"/>
              </a:spcAft>
              <a:buFont typeface="Arial" panose="020b0604020202020204" pitchFamily="34" charset="0"/>
              <a:buChar char="•"/>
            </a:pPr>
            <a:r>
              <a:rPr lang="zh-TW" altLang="en-US" sz="2000"/>
              <a:t>安全使用者 </a:t>
            </a:r>
            <a:r>
              <a:rPr lang="en-US" altLang="zh-TW" sz="2000"/>
              <a:t>EXEC </a:t>
            </a:r>
            <a:r>
              <a:rPr lang="zh-TW" altLang="en-US" sz="2000"/>
              <a:t>模式。</a:t>
            </a:r>
          </a:p>
          <a:p>
            <a:pPr lvl="1">
              <a:spcBef>
                <a:spcPct val="0"/>
              </a:spcBef>
              <a:spcAft>
                <a:spcPct val="0"/>
              </a:spcAft>
              <a:buFont typeface="Arial" panose="020b0604020202020204" pitchFamily="34" charset="0"/>
              <a:buChar char="•"/>
            </a:pPr>
            <a:r>
              <a:rPr lang="en-US" altLang="zh-TW" sz="2000"/>
              <a:t>Secure remote Telnet / SSH access.</a:t>
            </a:r>
          </a:p>
          <a:p>
            <a:pPr lvl="1">
              <a:spcBef>
                <a:spcPct val="0"/>
              </a:spcBef>
              <a:spcAft>
                <a:spcPct val="0"/>
              </a:spcAft>
              <a:buFont typeface="Arial" panose="020b0604020202020204" pitchFamily="34" charset="0"/>
              <a:buChar char="•"/>
            </a:pPr>
            <a:r>
              <a:rPr lang="zh-TW" altLang="en-US" sz="2000"/>
              <a:t>保護配置文件中的所有密碼。 </a:t>
            </a:r>
          </a:p>
          <a:p>
            <a:pPr lvl="1">
              <a:spcBef>
                <a:spcPct val="0"/>
              </a:spcBef>
              <a:spcAft>
                <a:spcPct val="0"/>
              </a:spcAft>
              <a:buFont typeface="Arial" panose="020b0604020202020204" pitchFamily="34" charset="0"/>
              <a:buChar char="•"/>
            </a:pPr>
            <a:r>
              <a:rPr lang="zh-TW" altLang="en-US" sz="2000"/>
              <a:t>提供法律通知</a:t>
            </a:r>
          </a:p>
          <a:p>
            <a:pPr lvl="1">
              <a:spcBef>
                <a:spcPct val="0"/>
              </a:spcBef>
              <a:spcAft>
                <a:spcPct val="0"/>
              </a:spcAft>
              <a:buFont typeface="Arial" panose="020b0604020202020204" pitchFamily="34" charset="0"/>
              <a:buChar char="•"/>
            </a:pPr>
            <a:r>
              <a:rPr lang="zh-TW" altLang="en-US" sz="2000"/>
              <a:t>儲存設定。</a:t>
            </a:r>
          </a:p>
          <a:p>
            <a:pPr>
              <a:spcBef>
                <a:spcPct val="0"/>
              </a:spcBef>
              <a:spcAft>
                <a:spcPct val="0"/>
              </a:spcAft>
              <a:buFont typeface="Arial" panose="020b0604020202020204" pitchFamily="34" charset="0"/>
              <a:buChar char="•"/>
            </a:pPr>
            <a:r>
              <a:rPr lang="zh-TW" altLang="en-US" sz="2000"/>
              <a:t>若要讓路由器連線，必須設定路由器介面。 </a:t>
            </a:r>
          </a:p>
          <a:p>
            <a:pPr lvl="1">
              <a:spcBef>
                <a:spcPct val="0"/>
              </a:spcBef>
              <a:spcAft>
                <a:spcPct val="0"/>
              </a:spcAft>
              <a:buFont typeface="Arial" panose="020b0604020202020204" pitchFamily="34" charset="0"/>
              <a:buChar char="•"/>
            </a:pPr>
            <a:r>
              <a:rPr lang="zh-TW" altLang="en-US" sz="2000"/>
              <a:t>使用 </a:t>
            </a:r>
            <a:r>
              <a:rPr lang="en-US" altLang="zh-TW" sz="2000" b="1"/>
              <a:t>no shutdown</a:t>
            </a:r>
            <a:r>
              <a:rPr lang="zh-TW" altLang="en-US" sz="2000"/>
              <a:t> 命令啟動介面介面還必須連線到另一個裝置，如交換器或路由器，才能使實體層處於活動狀態。</a:t>
            </a:r>
            <a:r>
              <a:rPr lang="en-US" altLang="zh-TW" sz="2000"/>
              <a:t>There are several commands that can be used to verify interface configuration including the </a:t>
            </a:r>
            <a:r>
              <a:rPr lang="en-US" altLang="zh-TW" sz="2000" b="1"/>
              <a:t>show ip interface brief </a:t>
            </a:r>
            <a:r>
              <a:rPr lang="en-US" altLang="zh-TW" sz="2000"/>
              <a:t>and </a:t>
            </a:r>
            <a:r>
              <a:rPr lang="en-US" altLang="zh-TW" sz="2000" b="1"/>
              <a:t>show ipv6 interface brief</a:t>
            </a:r>
            <a:r>
              <a:rPr lang="en-US" altLang="zh-TW" sz="2000"/>
              <a:t>, the </a:t>
            </a:r>
            <a:r>
              <a:rPr lang="en-US" altLang="zh-TW" sz="2000" b="1"/>
              <a:t>show ip route </a:t>
            </a:r>
            <a:r>
              <a:rPr lang="en-US" altLang="zh-TW" sz="2000"/>
              <a:t>and </a:t>
            </a:r>
            <a:r>
              <a:rPr lang="en-US" altLang="zh-TW" sz="2000" b="1"/>
              <a:t>show ipv6 </a:t>
            </a:r>
            <a:r>
              <a:rPr lang="en-US" altLang="zh-TW" sz="2000"/>
              <a:t>route, as well as</a:t>
            </a:r>
            <a:r>
              <a:rPr lang="zh-TW" altLang="en-US" sz="2000" b="1"/>
              <a:t> </a:t>
            </a:r>
            <a:r>
              <a:rPr lang="en-US" altLang="zh-TW" sz="2000" b="1"/>
              <a:t>show interfaces</a:t>
            </a:r>
            <a:r>
              <a:rPr lang="en-US" altLang="zh-TW" sz="2000"/>
              <a:t>, </a:t>
            </a:r>
            <a:r>
              <a:rPr lang="en-US" altLang="zh-TW" sz="2000" b="1"/>
              <a:t>show ip interface</a:t>
            </a:r>
            <a:r>
              <a:rPr lang="zh-TW" altLang="en-US" sz="2000"/>
              <a:t> </a:t>
            </a:r>
            <a:r>
              <a:rPr lang="en-US" altLang="zh-TW" sz="2000"/>
              <a:t>and</a:t>
            </a:r>
            <a:r>
              <a:rPr lang="zh-TW" altLang="en-US" sz="2000" b="1"/>
              <a:t> </a:t>
            </a:r>
            <a:r>
              <a:rPr lang="en-US" altLang="zh-TW" sz="2000" b="1"/>
              <a:t>show ipv6 interface</a:t>
            </a:r>
            <a:r>
              <a:rPr lang="en-US" altLang="zh-TW" sz="2000"/>
              <a:t>. </a:t>
            </a:r>
          </a:p>
          <a:p>
            <a:pPr>
              <a:spcBef>
                <a:spcPct val="0"/>
              </a:spcBef>
              <a:spcAft>
                <a:spcPct val="0"/>
              </a:spcAft>
            </a:pPr>
            <a:endParaRPr lang="en-US"/>
          </a:p>
        </p:txBody>
      </p:sp>
      <p:sp>
        <p:nvSpPr>
          <p:cNvPr id="3" name="投影片編號版面配置區 2"/>
          <p:cNvSpPr>
            <a:spLocks noGrp="1"/>
          </p:cNvSpPr>
          <p:nvPr>
            <p:ph type="sldNum" sz="quarter" idx="4"/>
          </p:nvPr>
        </p:nvSpPr>
        <p:spPr/>
        <p:txBody>
          <a:bodyPr/>
          <a:lstStyle/>
          <a:p>
            <a:pPr defTabSz="385754">
              <a:defRPr/>
            </a:pPr>
            <a:fld id="{2F5CCB13-0A32-4557-88E9-079F0C330695}" type="slidenum">
              <a:rPr lang="en-US" kern="0" smtClean="0">
                <a:solidFill>
                  <a:srgbClr val="595959"/>
                </a:solidFill>
              </a:rPr>
              <a:pPr defTabSz="385754">
                <a:defRPr/>
              </a:pPr>
              <a:t>274</a:t>
            </a:fld>
            <a:endParaRPr lang="en-US" kern="0">
              <a:solidFill>
                <a:srgbClr val="595959"/>
              </a:solidFill>
            </a:endParaRPr>
          </a:p>
        </p:txBody>
      </p:sp>
    </p:spTree>
    <p:custDataLst>
      <p:tags r:id="rId3"/>
    </p:custDataLst>
    <p:extLst>
      <p:ext uri="{BB962C8B-B14F-4D97-AF65-F5344CB8AC3E}">
        <p14:creationId xmlns:p14="http://schemas.microsoft.com/office/powerpoint/2010/main" val="760036092"/>
      </p:ext>
    </p:extLst>
  </p:cSld>
  <p:clrMapOvr>
    <a:masterClrMapping/>
  </p:clrMapOvr>
  <p:transition spd="slow">
    <p:wipe/>
  </p:transition>
  <p:timing/>
</p:sld>
</file>

<file path=ppt/slides/slide275.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1505" name="Rectangle 2"/>
          <p:cNvSpPr>
            <a:spLocks noGrp="1" noChangeArrowheads="1"/>
          </p:cNvSpPr>
          <p:nvPr>
            <p:ph type="title"/>
          </p:nvPr>
        </p:nvSpPr>
        <p:spPr>
          <a:xfrm>
            <a:off x="0" y="898643"/>
            <a:ext cx="9144000" cy="757551"/>
          </a:xfrm>
        </p:spPr>
        <p:txBody>
          <a:bodyPr>
            <a:normAutofit/>
          </a:bodyPr>
          <a:lstStyle/>
          <a:p>
            <a:pPr rtl="0"/>
            <a:r>
              <a:rPr lang="en-US" altLang="zh-TW" sz="3600" smtClean="0">
                <a:latin typeface="Arial"/>
              </a:rPr>
              <a:t>10.4</a:t>
            </a:r>
            <a:r>
              <a:rPr lang="zh-TW" sz="3600" smtClean="0">
                <a:latin typeface="Arial"/>
              </a:rPr>
              <a:t>我</a:t>
            </a:r>
            <a:r>
              <a:rPr lang="zh-TW" sz="3600">
                <a:latin typeface="Arial"/>
              </a:rPr>
              <a:t>在本單元中學到了</a:t>
            </a:r>
            <a:r>
              <a:rPr lang="zh-TW" sz="3600" smtClean="0">
                <a:latin typeface="Arial"/>
              </a:rPr>
              <a:t>什麼</a:t>
            </a:r>
            <a:r>
              <a:rPr lang="zh-TW" altLang="en-US" sz="3600" smtClean="0">
                <a:latin typeface="Arial"/>
              </a:rPr>
              <a:t>（續</a:t>
            </a:r>
            <a:r>
              <a:rPr lang="zh-TW" sz="3600" smtClean="0">
                <a:latin typeface="Arial"/>
              </a:rPr>
              <a:t>）</a:t>
            </a:r>
            <a:r>
              <a:rPr lang="zh-TW" sz="3600">
                <a:latin typeface="Arial"/>
              </a:rPr>
              <a:t>？ </a:t>
            </a:r>
          </a:p>
        </p:txBody>
      </p:sp>
      <p:sp>
        <p:nvSpPr>
          <p:cNvPr id="2" name="Content Placeholder 1">
            <a:extLst>
              <a:ext uri="{FF2B5EF4-FFF2-40B4-BE49-F238E27FC236}">
                <a16:creationId xmlns:a16="http://schemas.microsoft.com/office/drawing/2014/main" id="{BAC22E0C-A8B9-7D4B-BC8E-95F5947642E5}"/>
              </a:ext>
            </a:extLst>
          </p:cNvPr>
          <p:cNvSpPr>
            <a:spLocks noGrp="1"/>
          </p:cNvSpPr>
          <p:nvPr>
            <p:ph idx="1"/>
          </p:nvPr>
        </p:nvSpPr>
        <p:spPr>
          <a:xfrm>
            <a:off x="363926" y="1838528"/>
            <a:ext cx="8109515" cy="1531244"/>
          </a:xfrm>
        </p:spPr>
        <p:txBody>
          <a:bodyPr>
            <a:normAutofit lnSpcReduction="10000"/>
          </a:bodyPr>
          <a:lstStyle/>
          <a:p>
            <a:pPr>
              <a:spcBef>
                <a:spcPct val="0"/>
              </a:spcBef>
              <a:spcAft>
                <a:spcPct val="0"/>
              </a:spcAft>
              <a:buFont typeface="Arial" panose="020b0604020202020204" pitchFamily="34" charset="0"/>
              <a:buChar char="•"/>
            </a:pPr>
            <a:r>
              <a:rPr lang="zh-TW" altLang="en-US" sz="2000"/>
              <a:t>若要讓終端裝置連線到其他網路，必須設定預設閘道。</a:t>
            </a:r>
          </a:p>
          <a:p>
            <a:pPr lvl="1">
              <a:spcBef>
                <a:spcPct val="0"/>
              </a:spcBef>
              <a:spcAft>
                <a:spcPct val="0"/>
              </a:spcAft>
              <a:buFont typeface="Arial" panose="020b0604020202020204" pitchFamily="34" charset="0"/>
              <a:buChar char="•"/>
            </a:pPr>
            <a:r>
              <a:rPr lang="zh-TW" altLang="en-US" sz="2000"/>
              <a:t>主機裝置的 </a:t>
            </a:r>
            <a:r>
              <a:rPr lang="en-US" altLang="zh-TW" sz="2000"/>
              <a:t>IP </a:t>
            </a:r>
            <a:r>
              <a:rPr lang="zh-TW" altLang="en-US" sz="2000"/>
              <a:t>位址和路由器介面位址必須位於相同的網路中。</a:t>
            </a:r>
          </a:p>
          <a:p>
            <a:pPr>
              <a:spcBef>
                <a:spcPct val="0"/>
              </a:spcBef>
              <a:spcAft>
                <a:spcPct val="0"/>
              </a:spcAft>
              <a:buFont typeface="Arial" panose="020b0604020202020204" pitchFamily="34" charset="0"/>
              <a:buChar char="•"/>
            </a:pPr>
            <a:r>
              <a:rPr lang="zh-TW" altLang="en-US" sz="2000"/>
              <a:t>交換器必須設定預設閘道位址，以便從另一個網路遠端管理交換器。</a:t>
            </a:r>
          </a:p>
          <a:p>
            <a:pPr lvl="1">
              <a:spcBef>
                <a:spcPct val="0"/>
              </a:spcBef>
              <a:spcAft>
                <a:spcPct val="0"/>
              </a:spcAft>
              <a:buFont typeface="Arial" panose="020b0604020202020204" pitchFamily="34" charset="0"/>
              <a:buChar char="•"/>
            </a:pPr>
            <a:r>
              <a:rPr lang="zh-TW" altLang="en-US" sz="2000"/>
              <a:t>若要在交換器上設定 </a:t>
            </a:r>
            <a:r>
              <a:rPr lang="en-US" altLang="zh-TW" sz="2000"/>
              <a:t>IPv4 </a:t>
            </a:r>
            <a:r>
              <a:rPr lang="zh-TW" altLang="en-US" sz="2000"/>
              <a:t>預設閘道</a:t>
            </a:r>
            <a:r>
              <a:rPr lang="zh-TW" altLang="en-US" sz="2000" smtClean="0"/>
              <a:t>，</a:t>
            </a:r>
            <a:endParaRPr lang="en-US" altLang="zh-TW" sz="2000" smtClean="0"/>
          </a:p>
          <a:p>
            <a:pPr marL="342900" lvl="1" indent="0">
              <a:spcBef>
                <a:spcPct val="0"/>
              </a:spcBef>
              <a:spcAft>
                <a:spcPct val="0"/>
              </a:spcAft>
              <a:buNone/>
            </a:pPr>
            <a:r>
              <a:rPr lang="zh-TW" altLang="en-US" sz="2000"/>
              <a:t> </a:t>
            </a:r>
            <a:r>
              <a:rPr lang="zh-TW" altLang="en-US" sz="2000" smtClean="0"/>
              <a:t>  請</a:t>
            </a:r>
            <a:r>
              <a:rPr lang="zh-TW" altLang="en-US" sz="2000"/>
              <a:t>使用 </a:t>
            </a:r>
            <a:r>
              <a:rPr lang="en-US" altLang="zh-TW" sz="2000" b="1"/>
              <a:t>ip default-gateway</a:t>
            </a:r>
            <a:r>
              <a:rPr lang="zh-TW" altLang="en-US" sz="2000"/>
              <a:t> </a:t>
            </a:r>
            <a:r>
              <a:rPr lang="en-US" altLang="zh-TW" sz="2000" i="1"/>
              <a:t>ip-address</a:t>
            </a:r>
            <a:r>
              <a:rPr lang="zh-TW" altLang="en-US" sz="2000"/>
              <a:t> 全域配置命令。</a:t>
            </a:r>
          </a:p>
          <a:p>
            <a:endParaRPr lang="en-US" sz="1200"/>
          </a:p>
        </p:txBody>
      </p:sp>
      <p:sp>
        <p:nvSpPr>
          <p:cNvPr id="3" name="投影片編號版面配置區 2"/>
          <p:cNvSpPr>
            <a:spLocks noGrp="1"/>
          </p:cNvSpPr>
          <p:nvPr>
            <p:ph type="sldNum" sz="quarter" idx="4"/>
          </p:nvPr>
        </p:nvSpPr>
        <p:spPr/>
        <p:txBody>
          <a:bodyPr/>
          <a:lstStyle/>
          <a:p>
            <a:pPr defTabSz="385754">
              <a:defRPr/>
            </a:pPr>
            <a:fld id="{2F5CCB13-0A32-4557-88E9-079F0C330695}" type="slidenum">
              <a:rPr lang="en-US" kern="0" smtClean="0">
                <a:solidFill>
                  <a:srgbClr val="595959"/>
                </a:solidFill>
              </a:rPr>
              <a:pPr defTabSz="385754">
                <a:defRPr/>
              </a:pPr>
              <a:t>275</a:t>
            </a:fld>
            <a:endParaRPr lang="en-US" kern="0">
              <a:solidFill>
                <a:srgbClr val="595959"/>
              </a:solidFill>
            </a:endParaRPr>
          </a:p>
        </p:txBody>
      </p:sp>
    </p:spTree>
    <p:custDataLst>
      <p:tags r:id="rId3"/>
    </p:custDataLst>
    <p:extLst>
      <p:ext uri="{BB962C8B-B14F-4D97-AF65-F5344CB8AC3E}">
        <p14:creationId xmlns:p14="http://schemas.microsoft.com/office/powerpoint/2010/main" val="909934682"/>
      </p:ext>
    </p:extLst>
  </p:cSld>
  <p:clrMapOvr>
    <a:masterClrMapping/>
  </p:clrMapOvr>
  <p:transition spd="slow">
    <p:wipe/>
  </p:transition>
  <p:timing/>
</p:sld>
</file>

<file path=ppt/slides/slide276.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6" name="Title 5"/>
          <p:cNvSpPr>
            <a:spLocks noGrp="1"/>
          </p:cNvSpPr>
          <p:nvPr>
            <p:ph type="ctrTitle"/>
          </p:nvPr>
        </p:nvSpPr>
        <p:spPr/>
        <p:txBody>
          <a:bodyPr>
            <a:noAutofit/>
          </a:bodyPr>
          <a:lstStyle/>
          <a:p>
            <a:pPr rtl="0"/>
            <a:r>
              <a:rPr lang="zh-TW" altLang="en-US" sz="5000">
                <a:solidFill>
                  <a:schemeClr val="tx1"/>
                </a:solidFill>
              </a:rPr>
              <a:t>第十一</a:t>
            </a:r>
            <a:r>
              <a:rPr lang="zh-TW" altLang="en-US" sz="5000" smtClean="0">
                <a:solidFill>
                  <a:schemeClr val="tx1"/>
                </a:solidFill>
              </a:rPr>
              <a:t>章</a:t>
            </a:r>
            <a:br>
              <a:rPr lang="en-US" altLang="zh-TW" sz="5000" smtClean="0">
                <a:solidFill>
                  <a:schemeClr val="tx1"/>
                </a:solidFill>
              </a:rPr>
            </a:br>
            <a:br>
              <a:rPr lang="en-US" altLang="zh-TW" sz="5000">
                <a:solidFill>
                  <a:schemeClr val="tx1"/>
                </a:solidFill>
              </a:rPr>
            </a:br>
            <a:r>
              <a:rPr lang="en-US" altLang="zh-TW" sz="5000" smtClean="0">
                <a:solidFill>
                  <a:schemeClr val="tx1"/>
                </a:solidFill>
              </a:rPr>
              <a:t>IPv4 </a:t>
            </a:r>
            <a:r>
              <a:rPr lang="zh-TW" altLang="en-US" sz="5000">
                <a:solidFill>
                  <a:schemeClr val="tx1"/>
                </a:solidFill>
              </a:rPr>
              <a:t>定址</a:t>
            </a:r>
          </a:p>
        </p:txBody>
      </p:sp>
      <p:sp>
        <p:nvSpPr>
          <p:cNvPr id="7" name="Subtitle 6"/>
          <p:cNvSpPr>
            <a:spLocks noGrp="1"/>
          </p:cNvSpPr>
          <p:nvPr>
            <p:ph type="subTitle" idx="1"/>
          </p:nvPr>
        </p:nvSpPr>
        <p:spPr/>
        <p:txBody>
          <a:bodyPr/>
          <a:lstStyle/>
          <a:p>
            <a:pPr rtl="0"/>
            <a:r>
              <a:rPr lang="zh-TW">
                <a:solidFill>
                  <a:schemeClr val="accent5">
                    <a:lumMod val="40000"/>
                    <a:lumOff val="60000"/>
                  </a:schemeClr>
                </a:solidFill>
              </a:rPr>
              <a:t>歡迎來到網路簡介 7.0 版 (ITN)</a:t>
            </a:r>
          </a:p>
          <a:p>
            <a:endParaRPr lang="en-US"/>
          </a:p>
        </p:txBody>
      </p:sp>
      <p:sp>
        <p:nvSpPr>
          <p:cNvPr id="2" name="投影片編號版面配置區 1"/>
          <p:cNvSpPr>
            <a:spLocks noGrp="1"/>
          </p:cNvSpPr>
          <p:nvPr>
            <p:ph type="sldNum" sz="quarter" idx="12"/>
          </p:nvPr>
        </p:nvSpPr>
        <p:spPr/>
        <p:txBody>
          <a:bodyPr/>
          <a:lstStyle/>
          <a:p>
            <a:fld id="{38C68405-D8B3-49C2-9037-9F8C36DB7603}" type="slidenum">
              <a:rPr lang="en-US" altLang="zh-TW" smtClean="0"/>
              <a:t>276</a:t>
            </a:fld>
            <a:endParaRPr lang="en-US" altLang="zh-TW"/>
          </a:p>
        </p:txBody>
      </p:sp>
    </p:spTree>
    <p:custDataLst>
      <p:tags r:id="rId3"/>
    </p:custDataLst>
    <p:extLst>
      <p:ext uri="{BB962C8B-B14F-4D97-AF65-F5344CB8AC3E}">
        <p14:creationId xmlns:p14="http://schemas.microsoft.com/office/powerpoint/2010/main" val="94318327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sld>
</file>

<file path=ppt/slides/slide277.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098" name="Rectangle 33"/>
          <p:cNvSpPr>
            <a:spLocks noGrp="1" noChangeArrowheads="1"/>
          </p:cNvSpPr>
          <p:nvPr>
            <p:ph type="title"/>
          </p:nvPr>
        </p:nvSpPr>
        <p:spPr/>
        <p:txBody>
          <a:bodyPr>
            <a:normAutofit/>
          </a:bodyPr>
          <a:lstStyle/>
          <a:p>
            <a:pPr rtl="0" eaLnBrk="1" hangingPunct="1"/>
            <a:r>
              <a:rPr lang="zh-TW" altLang="en-US" sz="4000"/>
              <a:t>單元概要</a:t>
            </a:r>
          </a:p>
        </p:txBody>
      </p:sp>
      <p:sp>
        <p:nvSpPr>
          <p:cNvPr id="3" name="Rectangle 1">
            <a:extLst>
              <a:ext uri="{FF2B5EF4-FFF2-40B4-BE49-F238E27FC236}">
                <a16:creationId xmlns:a16="http://schemas.microsoft.com/office/drawing/2014/main" id="{B5758CB9-E7D6-4639-ACDC-3F86DC2D2F72}"/>
              </a:ext>
            </a:extLst>
          </p:cNvPr>
          <p:cNvSpPr>
            <a:spLocks noChangeArrowheads="1"/>
          </p:cNvSpPr>
          <p:nvPr/>
        </p:nvSpPr>
        <p:spPr bwMode="auto">
          <a:xfrm>
            <a:off x="169683" y="1303978"/>
            <a:ext cx="8804635"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defTabSz="914378" eaLnBrk="0" fontAlgn="base" hangingPunct="0">
              <a:spcBef>
                <a:spcPct val="0"/>
              </a:spcBef>
              <a:spcAft>
                <a:spcPct val="0"/>
              </a:spcAft>
            </a:pPr>
            <a:r>
              <a:rPr lang="zh-TW" altLang="en-US" sz="3000" b="1">
                <a:latin typeface="Times New Roman" panose="02020603050405020304" pitchFamily="18" charset="0"/>
                <a:ea typeface="標楷體" panose="03000509000000000000" pitchFamily="65" charset="-120"/>
                <a:cs typeface="Calibri" panose="020f0502020204030204" pitchFamily="34" charset="0"/>
              </a:rPr>
              <a:t>課程</a:t>
            </a:r>
            <a:r>
              <a:rPr lang="zh-TW" altLang="en-US" sz="3000" b="1" smtClean="0">
                <a:latin typeface="Times New Roman" panose="02020603050405020304" pitchFamily="18" charset="0"/>
                <a:ea typeface="標楷體" panose="03000509000000000000" pitchFamily="65" charset="-120"/>
                <a:cs typeface="Calibri" panose="020f0502020204030204" pitchFamily="34" charset="0"/>
              </a:rPr>
              <a:t>標題： </a:t>
            </a:r>
            <a:r>
              <a:rPr lang="en-US" altLang="zh-TW" sz="3000" smtClean="0">
                <a:latin typeface="Times New Roman" panose="02020603050405020304" pitchFamily="18" charset="0"/>
                <a:ea typeface="標楷體" panose="03000509000000000000" pitchFamily="65" charset="-120"/>
                <a:cs typeface="Calibri" panose="020f0502020204030204" pitchFamily="34" charset="0"/>
              </a:rPr>
              <a:t>IPv4 </a:t>
            </a:r>
            <a:r>
              <a:rPr lang="zh-TW" altLang="en-US" sz="3000">
                <a:latin typeface="Times New Roman" panose="02020603050405020304" pitchFamily="18" charset="0"/>
                <a:ea typeface="標楷體" panose="03000509000000000000" pitchFamily="65" charset="-120"/>
                <a:cs typeface="Calibri" panose="020f0502020204030204" pitchFamily="34" charset="0"/>
              </a:rPr>
              <a:t>位址</a:t>
            </a:r>
            <a:endParaRPr lang="en-US" altLang="en-US" sz="3000">
              <a:latin typeface="Times New Roman" panose="02020603050405020304" pitchFamily="18" charset="0"/>
              <a:ea typeface="標楷體" panose="03000509000000000000" pitchFamily="65" charset="-120"/>
            </a:endParaRPr>
          </a:p>
          <a:p>
            <a:pPr marL="1971675" indent="-1971675" defTabSz="914378" eaLnBrk="0" hangingPunct="0"/>
            <a:r>
              <a:rPr lang="zh-TW" altLang="en-US" sz="3000" b="1">
                <a:latin typeface="Times New Roman" panose="02020603050405020304" pitchFamily="18" charset="0"/>
                <a:ea typeface="標楷體" panose="03000509000000000000" pitchFamily="65" charset="-120"/>
                <a:cs typeface="Calibri" panose="020f0502020204030204" pitchFamily="34" charset="0"/>
              </a:rPr>
              <a:t>課程目標</a:t>
            </a:r>
            <a:r>
              <a:rPr lang="zh-TW" altLang="en-US" sz="3000" smtClean="0">
                <a:latin typeface="Times New Roman" panose="02020603050405020304" pitchFamily="18" charset="0"/>
                <a:ea typeface="標楷體" panose="03000509000000000000" pitchFamily="65" charset="-120"/>
                <a:cs typeface="Calibri" panose="020f0502020204030204" pitchFamily="34" charset="0"/>
              </a:rPr>
              <a:t>：計算 </a:t>
            </a:r>
            <a:r>
              <a:rPr lang="en-US" altLang="zh-TW" sz="3000">
                <a:latin typeface="Times New Roman" panose="02020603050405020304" pitchFamily="18" charset="0"/>
                <a:ea typeface="標楷體" panose="03000509000000000000" pitchFamily="65" charset="-120"/>
                <a:cs typeface="Calibri" panose="020f0502020204030204" pitchFamily="34" charset="0"/>
              </a:rPr>
              <a:t>IPv4 </a:t>
            </a:r>
            <a:r>
              <a:rPr lang="zh-TW" altLang="en-US" sz="3000">
                <a:latin typeface="Times New Roman" panose="02020603050405020304" pitchFamily="18" charset="0"/>
                <a:ea typeface="標楷體" panose="03000509000000000000" pitchFamily="65" charset="-120"/>
                <a:cs typeface="Calibri" panose="020f0502020204030204" pitchFamily="34" charset="0"/>
              </a:rPr>
              <a:t>子網方案，以有效地分割您的網路。 </a:t>
            </a:r>
          </a:p>
        </p:txBody>
      </p:sp>
      <p:graphicFrame>
        <p:nvGraphicFramePr>
          <p:cNvPr id="2" name="Table 1">
            <a:extLst>
              <a:ext uri="{FF2B5EF4-FFF2-40B4-BE49-F238E27FC236}">
                <a16:creationId xmlns:a16="http://schemas.microsoft.com/office/drawing/2014/main" id="{E974E1EB-2DBE-496F-B0B0-6C44227DA401}"/>
              </a:ext>
            </a:extLst>
          </p:cNvPr>
          <p:cNvGraphicFramePr>
            <a:graphicFrameLocks noGrp="1"/>
          </p:cNvGraphicFramePr>
          <p:nvPr>
            <p:extLst>
              <p:ext uri="{D42A27DB-BD31-4B8C-83A1-F6EECF244321}">
                <p14:modId xmlns:p14="http://schemas.microsoft.com/office/powerpoint/2010/main" val="2368394270"/>
              </p:ext>
            </p:extLst>
          </p:nvPr>
        </p:nvGraphicFramePr>
        <p:xfrm>
          <a:off x="407550" y="3020025"/>
          <a:ext cx="8328900" cy="3399549"/>
        </p:xfrm>
        <a:graphic>
          <a:graphicData uri="http://schemas.openxmlformats.org/drawingml/2006/table">
            <a:tbl>
              <a:tblPr firstRow="1" firstCol="1" bandRow="1">
                <a:tableStyleId>{5C22544A-7EE6-4342-B048-85BDC9FD1C3A}</a:tableStyleId>
              </a:tblPr>
              <a:tblGrid>
                <a:gridCol w="3481887">
                  <a:extLst>
                    <a:ext uri="{9D8B030D-6E8A-4147-A177-3AD203B41FA5}">
                      <a16:colId xmlns:a16="http://schemas.microsoft.com/office/drawing/2014/main" val="1523797708"/>
                    </a:ext>
                  </a:extLst>
                </a:gridCol>
                <a:gridCol w="4847013">
                  <a:extLst>
                    <a:ext uri="{9D8B030D-6E8A-4147-A177-3AD203B41FA5}">
                      <a16:colId xmlns:a16="http://schemas.microsoft.com/office/drawing/2014/main" val="2750207184"/>
                    </a:ext>
                  </a:extLst>
                </a:gridCol>
              </a:tblGrid>
              <a:tr h="317993">
                <a:tc>
                  <a:txBody>
                    <a:bodyPr vert="horz" wrap="square"/>
                    <a:lstStyle/>
                    <a:p>
                      <a:pPr marL="0" marR="0" rtl="0">
                        <a:lnSpc>
                          <a:spcPct val="107000"/>
                        </a:lnSpc>
                        <a:spcBef>
                          <a:spcPct val="0"/>
                        </a:spcBef>
                        <a:spcAft>
                          <a:spcPct val="0"/>
                        </a:spcAft>
                      </a:pPr>
                      <a:r>
                        <a:rPr lang="zh-TW" sz="2200" baseline="0">
                          <a:effectLst/>
                          <a:latin typeface="Times New Roman" panose="02020603050405020304" pitchFamily="18" charset="0"/>
                          <a:ea typeface="標楷體" panose="03000509000000000000" pitchFamily="65" charset="-120"/>
                        </a:rPr>
                        <a:t>主題標題</a:t>
                      </a:r>
                    </a:p>
                  </a:txBody>
                  <a:tcPr marL="68580" marR="68580" marT="0" marB="0"/>
                </a:tc>
                <a:tc>
                  <a:txBody>
                    <a:bodyPr vert="horz" wrap="square"/>
                    <a:lstStyle/>
                    <a:p>
                      <a:pPr marL="0" marR="0" rtl="0">
                        <a:lnSpc>
                          <a:spcPct val="107000"/>
                        </a:lnSpc>
                        <a:spcBef>
                          <a:spcPct val="0"/>
                        </a:spcBef>
                        <a:spcAft>
                          <a:spcPct val="0"/>
                        </a:spcAft>
                      </a:pPr>
                      <a:r>
                        <a:rPr lang="zh-TW" sz="2200" baseline="0">
                          <a:effectLst/>
                          <a:latin typeface="Times New Roman" panose="02020603050405020304" pitchFamily="18" charset="0"/>
                          <a:ea typeface="標楷體" panose="03000509000000000000" pitchFamily="65" charset="-120"/>
                        </a:rPr>
                        <a:t>主題目標</a:t>
                      </a:r>
                    </a:p>
                  </a:txBody>
                  <a:tcPr marL="68580" marR="68580" marT="0" marB="0"/>
                </a:tc>
                <a:extLst>
                  <a:ext uri="{0D108BD9-81ED-4DB2-BD59-A6C34878D82A}">
                    <a16:rowId xmlns:a16="http://schemas.microsoft.com/office/drawing/2014/main" val="1874061904"/>
                  </a:ext>
                </a:extLst>
              </a:tr>
              <a:tr h="635984">
                <a:tc>
                  <a:txBody>
                    <a:bodyPr vert="horz" wrap="square"/>
                    <a:lstStyle/>
                    <a:p>
                      <a:pPr marL="0" marR="0" rtl="0">
                        <a:lnSpc>
                          <a:spcPct val="107000"/>
                        </a:lnSpc>
                        <a:spcBef>
                          <a:spcPct val="0"/>
                        </a:spcBef>
                        <a:spcAft>
                          <a:spcPct val="0"/>
                        </a:spcAft>
                      </a:pPr>
                      <a:r>
                        <a:rPr lang="zh-TW" sz="2200" baseline="0">
                          <a:effectLst/>
                          <a:latin typeface="Times New Roman" panose="02020603050405020304" pitchFamily="18" charset="0"/>
                          <a:ea typeface="標楷體" panose="03000509000000000000" pitchFamily="65" charset="-120"/>
                          <a:cs typeface="Times New Roman" panose="02020603050405020304" pitchFamily="18" charset="0"/>
                        </a:rPr>
                        <a:t>IPv4 位址結構</a:t>
                      </a:r>
                    </a:p>
                  </a:txBody>
                  <a:tcPr marL="68580" marR="68580" marT="0" marB="0"/>
                </a:tc>
                <a:tc>
                  <a:txBody>
                    <a:bodyPr vert="horz" wrap="square"/>
                    <a:lstStyle/>
                    <a:p>
                      <a:pPr marL="0" marR="0" rtl="0">
                        <a:lnSpc>
                          <a:spcPct val="107000"/>
                        </a:lnSpc>
                        <a:spcBef>
                          <a:spcPct val="0"/>
                        </a:spcBef>
                        <a:spcAft>
                          <a:spcPct val="0"/>
                        </a:spcAft>
                      </a:pPr>
                      <a:r>
                        <a:rPr lang="zh-TW" sz="2200" kern="1200" baseline="0">
                          <a:solidFill>
                            <a:srgbClr val="000000"/>
                          </a:solidFill>
                          <a:effectLst/>
                          <a:latin typeface="Times New Roman" panose="02020603050405020304" pitchFamily="18" charset="0"/>
                          <a:ea typeface="標楷體" panose="03000509000000000000" pitchFamily="65" charset="-120"/>
                          <a:cs typeface="+mn-cs"/>
                        </a:rPr>
                        <a:t>描述 IPv4 位址的結構，包括網路部分、主機部分和子網路遮罩。</a:t>
                      </a:r>
                    </a:p>
                  </a:txBody>
                  <a:tcPr marL="68580" marR="68580" marT="0" marB="0"/>
                </a:tc>
                <a:extLst>
                  <a:ext uri="{0D108BD9-81ED-4DB2-BD59-A6C34878D82A}">
                    <a16:rowId xmlns:a16="http://schemas.microsoft.com/office/drawing/2014/main" val="1646858405"/>
                  </a:ext>
                </a:extLst>
              </a:tr>
              <a:tr h="635984">
                <a:tc>
                  <a:txBody>
                    <a:bodyPr vert="horz" wrap="square"/>
                    <a:lstStyle/>
                    <a:p>
                      <a:pPr marL="0" marR="0" rtl="0">
                        <a:lnSpc>
                          <a:spcPct val="107000"/>
                        </a:lnSpc>
                        <a:spcBef>
                          <a:spcPct val="0"/>
                        </a:spcBef>
                        <a:spcAft>
                          <a:spcPct val="0"/>
                        </a:spcAft>
                      </a:pPr>
                      <a:r>
                        <a:rPr lang="zh-TW" sz="2200" baseline="0" smtClean="0">
                          <a:effectLst/>
                          <a:latin typeface="Times New Roman" panose="02020603050405020304" pitchFamily="18" charset="0"/>
                          <a:ea typeface="標楷體" panose="03000509000000000000" pitchFamily="65" charset="-120"/>
                          <a:cs typeface="Times New Roman" panose="02020603050405020304" pitchFamily="18" charset="0"/>
                        </a:rPr>
                        <a:t>I</a:t>
                      </a:r>
                      <a:r>
                        <a:rPr lang="zh-TW" sz="2200" baseline="0">
                          <a:effectLst/>
                          <a:latin typeface="Times New Roman" panose="02020603050405020304" pitchFamily="18" charset="0"/>
                          <a:ea typeface="標楷體" panose="03000509000000000000" pitchFamily="65" charset="-120"/>
                          <a:cs typeface="Times New Roman" panose="02020603050405020304" pitchFamily="18" charset="0"/>
                        </a:rPr>
                        <a:t>Pv4 單播、廣播和群播</a:t>
                      </a:r>
                    </a:p>
                  </a:txBody>
                  <a:tcPr marL="68580" marR="68580" marT="0" marB="0"/>
                </a:tc>
                <a:tc>
                  <a:txBody>
                    <a:bodyPr vert="horz" wrap="square"/>
                    <a:lstStyle/>
                    <a:p>
                      <a:pPr marL="0" marR="0" rtl="0">
                        <a:lnSpc>
                          <a:spcPct val="107000"/>
                        </a:lnSpc>
                        <a:spcBef>
                          <a:spcPct val="0"/>
                        </a:spcBef>
                        <a:spcAft>
                          <a:spcPct val="0"/>
                        </a:spcAft>
                      </a:pPr>
                      <a:r>
                        <a:rPr lang="zh-TW" sz="2200" kern="1200" baseline="0">
                          <a:solidFill>
                            <a:srgbClr val="000000"/>
                          </a:solidFill>
                          <a:effectLst/>
                          <a:latin typeface="Times New Roman" panose="02020603050405020304" pitchFamily="18" charset="0"/>
                          <a:ea typeface="標楷體" panose="03000509000000000000" pitchFamily="65" charset="-120"/>
                          <a:cs typeface="+mn-cs"/>
                        </a:rPr>
                        <a:t>比較單播、廣播和多點傳送 IPv4 位址的特性和用途。</a:t>
                      </a:r>
                    </a:p>
                  </a:txBody>
                  <a:tcPr marL="68580" marR="68580" marT="0" marB="0"/>
                </a:tc>
                <a:extLst>
                  <a:ext uri="{0D108BD9-81ED-4DB2-BD59-A6C34878D82A}">
                    <a16:rowId xmlns:a16="http://schemas.microsoft.com/office/drawing/2014/main" val="1435904258"/>
                  </a:ext>
                </a:extLst>
              </a:tr>
              <a:tr h="444151">
                <a:tc>
                  <a:txBody>
                    <a:bodyPr vert="horz" wrap="square"/>
                    <a:lstStyle/>
                    <a:p>
                      <a:pPr marL="0" marR="0" rtl="0">
                        <a:lnSpc>
                          <a:spcPct val="107000"/>
                        </a:lnSpc>
                        <a:spcBef>
                          <a:spcPct val="0"/>
                        </a:spcBef>
                        <a:spcAft>
                          <a:spcPct val="0"/>
                        </a:spcAft>
                      </a:pPr>
                      <a:r>
                        <a:rPr lang="zh-TW" sz="2200" baseline="0">
                          <a:effectLst/>
                          <a:latin typeface="Times New Roman" panose="02020603050405020304" pitchFamily="18" charset="0"/>
                          <a:ea typeface="標楷體" panose="03000509000000000000" pitchFamily="65" charset="-120"/>
                          <a:cs typeface="Times New Roman" panose="02020603050405020304" pitchFamily="18" charset="0"/>
                        </a:rPr>
                        <a:t>IP 位址的類型</a:t>
                      </a:r>
                    </a:p>
                  </a:txBody>
                  <a:tcPr marL="68580" marR="68580" marT="0" marB="0"/>
                </a:tc>
                <a:tc>
                  <a:txBody>
                    <a:bodyPr vert="horz" wrap="square"/>
                    <a:lstStyle/>
                    <a:p>
                      <a:pPr marL="0" marR="0" rtl="0">
                        <a:lnSpc>
                          <a:spcPct val="107000"/>
                        </a:lnSpc>
                        <a:spcBef>
                          <a:spcPct val="0"/>
                        </a:spcBef>
                        <a:spcAft>
                          <a:spcPct val="0"/>
                        </a:spcAft>
                      </a:pPr>
                      <a:r>
                        <a:rPr lang="zh-TW" sz="2200" kern="1200" baseline="0">
                          <a:solidFill>
                            <a:srgbClr val="000000"/>
                          </a:solidFill>
                          <a:effectLst/>
                          <a:latin typeface="Times New Roman" panose="02020603050405020304" pitchFamily="18" charset="0"/>
                          <a:ea typeface="標楷體" panose="03000509000000000000" pitchFamily="65" charset="-120"/>
                          <a:cs typeface="+mn-cs"/>
                        </a:rPr>
                        <a:t>解釋公共，私有和保留 IPv4 位址。</a:t>
                      </a:r>
                    </a:p>
                  </a:txBody>
                  <a:tcPr marL="68580" marR="68580" marT="0" marB="0"/>
                </a:tc>
                <a:extLst>
                  <a:ext uri="{0D108BD9-81ED-4DB2-BD59-A6C34878D82A}">
                    <a16:rowId xmlns:a16="http://schemas.microsoft.com/office/drawing/2014/main" val="131737215"/>
                  </a:ext>
                </a:extLst>
              </a:tr>
              <a:tr h="444151">
                <a:tc>
                  <a:txBody>
                    <a:bodyPr vert="horz" wrap="square"/>
                    <a:lstStyle/>
                    <a:p>
                      <a:pPr marL="0" marR="0" rtl="0">
                        <a:lnSpc>
                          <a:spcPct val="107000"/>
                        </a:lnSpc>
                        <a:spcBef>
                          <a:spcPct val="0"/>
                        </a:spcBef>
                        <a:spcAft>
                          <a:spcPct val="0"/>
                        </a:spcAft>
                      </a:pPr>
                      <a:r>
                        <a:rPr lang="zh-TW" sz="2200" baseline="0">
                          <a:effectLst/>
                          <a:latin typeface="Times New Roman" panose="02020603050405020304" pitchFamily="18" charset="0"/>
                          <a:ea typeface="標楷體" panose="03000509000000000000" pitchFamily="65" charset="-120"/>
                          <a:cs typeface="Times New Roman" panose="02020603050405020304" pitchFamily="18" charset="0"/>
                        </a:rPr>
                        <a:t>網路區段</a:t>
                      </a:r>
                    </a:p>
                  </a:txBody>
                  <a:tcPr marL="68580" marR="68580" marT="0" marB="0"/>
                </a:tc>
                <a:tc>
                  <a:txBody>
                    <a:bodyPr vert="horz" wrap="square"/>
                    <a:lstStyle/>
                    <a:p>
                      <a:pPr marL="0" marR="0" rtl="0">
                        <a:lnSpc>
                          <a:spcPct val="107000"/>
                        </a:lnSpc>
                        <a:spcBef>
                          <a:spcPct val="0"/>
                        </a:spcBef>
                        <a:spcAft>
                          <a:spcPct val="0"/>
                        </a:spcAft>
                      </a:pPr>
                      <a:r>
                        <a:rPr lang="zh-TW" sz="2200" kern="1200" baseline="0">
                          <a:solidFill>
                            <a:srgbClr val="000000"/>
                          </a:solidFill>
                          <a:effectLst/>
                          <a:latin typeface="Times New Roman" panose="02020603050405020304" pitchFamily="18" charset="0"/>
                          <a:ea typeface="標楷體" panose="03000509000000000000" pitchFamily="65" charset="-120"/>
                          <a:cs typeface="+mn-cs"/>
                        </a:rPr>
                        <a:t>解釋如何子網段的網路，以實現更好的溝通。</a:t>
                      </a:r>
                    </a:p>
                  </a:txBody>
                  <a:tcPr marL="68580" marR="68580" marT="0" marB="0"/>
                </a:tc>
                <a:extLst>
                  <a:ext uri="{0D108BD9-81ED-4DB2-BD59-A6C34878D82A}">
                    <a16:rowId xmlns:a16="http://schemas.microsoft.com/office/drawing/2014/main" val="3818444524"/>
                  </a:ext>
                </a:extLst>
              </a:tr>
              <a:tr h="444151">
                <a:tc>
                  <a:txBody>
                    <a:bodyPr vert="horz" wrap="square"/>
                    <a:lstStyle/>
                    <a:p>
                      <a:pPr marL="0" marR="0" rtl="0">
                        <a:lnSpc>
                          <a:spcPct val="107000"/>
                        </a:lnSpc>
                        <a:spcBef>
                          <a:spcPct val="0"/>
                        </a:spcBef>
                        <a:spcAft>
                          <a:spcPct val="0"/>
                        </a:spcAft>
                      </a:pPr>
                      <a:r>
                        <a:rPr lang="zh-TW" sz="2200" baseline="0">
                          <a:effectLst/>
                          <a:latin typeface="Times New Roman" panose="02020603050405020304" pitchFamily="18" charset="0"/>
                          <a:ea typeface="標楷體" panose="03000509000000000000" pitchFamily="65" charset="-120"/>
                          <a:cs typeface="Times New Roman" panose="02020603050405020304" pitchFamily="18" charset="0"/>
                        </a:rPr>
                        <a:t>子網路 IPv4 網路</a:t>
                      </a:r>
                    </a:p>
                  </a:txBody>
                  <a:tcPr marL="68580" marR="68580" marT="0" marB="0"/>
                </a:tc>
                <a:tc>
                  <a:txBody>
                    <a:bodyPr vert="horz" wrap="square"/>
                    <a:lstStyle/>
                    <a:p>
                      <a:pPr marL="0" marR="0" rtl="0">
                        <a:lnSpc>
                          <a:spcPct val="107000"/>
                        </a:lnSpc>
                        <a:spcBef>
                          <a:spcPct val="0"/>
                        </a:spcBef>
                        <a:spcAft>
                          <a:spcPct val="0"/>
                        </a:spcAft>
                      </a:pPr>
                      <a:r>
                        <a:rPr lang="zh-TW" sz="2200" kern="1200" baseline="0">
                          <a:solidFill>
                            <a:srgbClr val="000000"/>
                          </a:solidFill>
                          <a:effectLst/>
                          <a:latin typeface="Times New Roman" panose="02020603050405020304" pitchFamily="18" charset="0"/>
                          <a:ea typeface="標楷體" panose="03000509000000000000" pitchFamily="65" charset="-120"/>
                          <a:cs typeface="+mn-cs"/>
                        </a:rPr>
                        <a:t>計算 IPv4 子網的 /24 </a:t>
                      </a:r>
                      <a:r>
                        <a:rPr lang="zh-TW" altLang="en-US" sz="2200" kern="1200" baseline="0" smtClean="0">
                          <a:solidFill>
                            <a:srgbClr val="000000"/>
                          </a:solidFill>
                          <a:effectLst/>
                          <a:latin typeface="Times New Roman" panose="02020603050405020304" pitchFamily="18" charset="0"/>
                          <a:ea typeface="標楷體" panose="03000509000000000000" pitchFamily="65" charset="-120"/>
                          <a:cs typeface="+mn-cs"/>
                        </a:rPr>
                        <a:t>前置碼</a:t>
                      </a:r>
                      <a:r>
                        <a:rPr lang="zh-TW" sz="2200" kern="1200" baseline="0" smtClean="0">
                          <a:solidFill>
                            <a:srgbClr val="000000"/>
                          </a:solidFill>
                          <a:effectLst/>
                          <a:latin typeface="Times New Roman" panose="02020603050405020304" pitchFamily="18" charset="0"/>
                          <a:ea typeface="標楷體" panose="03000509000000000000" pitchFamily="65" charset="-120"/>
                          <a:cs typeface="+mn-cs"/>
                        </a:rPr>
                        <a:t>。</a:t>
                      </a:r>
                      <a:endParaRPr lang="zh-TW" sz="2200" kern="1200" baseline="0">
                        <a:solidFill>
                          <a:srgbClr val="000000"/>
                        </a:solidFill>
                        <a:effectLst/>
                        <a:latin typeface="Times New Roman" panose="02020603050405020304" pitchFamily="18" charset="0"/>
                        <a:ea typeface="標楷體" panose="03000509000000000000" pitchFamily="65" charset="-120"/>
                        <a:cs typeface="+mn-cs"/>
                      </a:endParaRPr>
                    </a:p>
                  </a:txBody>
                  <a:tcPr marL="68580" marR="68580" marT="0" marB="0"/>
                </a:tc>
                <a:extLst>
                  <a:ext uri="{0D108BD9-81ED-4DB2-BD59-A6C34878D82A}">
                    <a16:rowId xmlns:a16="http://schemas.microsoft.com/office/drawing/2014/main" val="1846877670"/>
                  </a:ext>
                </a:extLst>
              </a:tr>
            </a:tbl>
          </a:graphicData>
        </a:graphic>
      </p:graphicFrame>
      <p:sp>
        <p:nvSpPr>
          <p:cNvPr id="4" name="投影片編號版面配置區 3"/>
          <p:cNvSpPr>
            <a:spLocks noGrp="1"/>
          </p:cNvSpPr>
          <p:nvPr>
            <p:ph type="sldNum" sz="quarter" idx="4"/>
          </p:nvPr>
        </p:nvSpPr>
        <p:spPr/>
        <p:txBody>
          <a:bodyPr/>
          <a:lstStyle/>
          <a:p>
            <a:pPr defTabSz="385754">
              <a:defRPr/>
            </a:pPr>
            <a:fld id="{2F5CCB13-0A32-4557-88E9-079F0C330695}" type="slidenum">
              <a:rPr lang="en-US" kern="0" smtClean="0">
                <a:solidFill>
                  <a:srgbClr val="595959"/>
                </a:solidFill>
              </a:rPr>
              <a:pPr defTabSz="385754">
                <a:defRPr/>
              </a:pPr>
              <a:t>277</a:t>
            </a:fld>
            <a:endParaRPr lang="en-US" kern="0">
              <a:solidFill>
                <a:srgbClr val="595959"/>
              </a:solidFill>
            </a:endParaRPr>
          </a:p>
        </p:txBody>
      </p:sp>
    </p:spTree>
    <p:custDataLst>
      <p:tags r:id="rId3"/>
    </p:custDataLst>
    <p:extLst>
      <p:ext uri="{BB962C8B-B14F-4D97-AF65-F5344CB8AC3E}">
        <p14:creationId xmlns:p14="http://schemas.microsoft.com/office/powerpoint/2010/main" val="3700222527"/>
      </p:ext>
    </p:extLst>
  </p:cSld>
  <p:clrMapOvr>
    <a:masterClrMapping/>
  </p:clrMapOvr>
  <p:transition spd="slow">
    <p:wipe/>
  </p:transition>
  <p:timing/>
</p:sld>
</file>

<file path=ppt/slides/slide278.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p:spPr>
        <p:txBody>
          <a:bodyPr>
            <a:normAutofit/>
          </a:bodyPr>
          <a:lstStyle/>
          <a:p>
            <a:pPr rtl="0"/>
            <a:r>
              <a:rPr lang="en-US" altLang="zh-TW" sz="3600" smtClean="0"/>
              <a:t>11.1IPv4 </a:t>
            </a:r>
            <a:r>
              <a:rPr lang="zh-TW" altLang="en-US" sz="3600"/>
              <a:t>位址結構</a:t>
            </a:r>
            <a:r>
              <a:rPr lang="en-US" altLang="zh-TW" sz="3600"/>
              <a:t>-</a:t>
            </a:r>
            <a:r>
              <a:rPr lang="zh-TW" altLang="en-US" sz="3600"/>
              <a:t>網路和主機部分</a:t>
            </a:r>
          </a:p>
        </p:txBody>
      </p:sp>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431972" y="1712669"/>
            <a:ext cx="8280057" cy="2085744"/>
          </a:xfrm>
        </p:spPr>
        <p:txBody>
          <a:bodyPr/>
          <a:lstStyle/>
          <a:p>
            <a:pPr marL="342892" indent="-342892" algn="l">
              <a:buFont typeface="Arial" panose="020b0604020202020204" pitchFamily="34" charset="0"/>
              <a:buChar char="•"/>
            </a:pPr>
            <a:r>
              <a:rPr lang="en-US" altLang="zh-TW">
                <a:solidFill>
                  <a:srgbClr val="000000"/>
                </a:solidFill>
              </a:rPr>
              <a:t>IPv4 </a:t>
            </a:r>
            <a:r>
              <a:rPr lang="zh-TW" altLang="en-US">
                <a:solidFill>
                  <a:srgbClr val="000000"/>
                </a:solidFill>
              </a:rPr>
              <a:t>位址是由網路部分和主機部分組成的 </a:t>
            </a:r>
            <a:r>
              <a:rPr lang="en-US" altLang="zh-TW">
                <a:solidFill>
                  <a:srgbClr val="000000"/>
                </a:solidFill>
              </a:rPr>
              <a:t>32 </a:t>
            </a:r>
            <a:r>
              <a:rPr lang="zh-TW" altLang="en-US">
                <a:solidFill>
                  <a:srgbClr val="000000"/>
                </a:solidFill>
              </a:rPr>
              <a:t>位分層位址。 </a:t>
            </a:r>
          </a:p>
          <a:p>
            <a:pPr marL="342892" indent="-342892" algn="l">
              <a:buFont typeface="Arial" panose="020b0604020202020204" pitchFamily="34" charset="0"/>
              <a:buChar char="•"/>
            </a:pPr>
            <a:endParaRPr lang="en-CA">
              <a:solidFill>
                <a:srgbClr val="000000"/>
              </a:solidFill>
            </a:endParaRPr>
          </a:p>
          <a:p>
            <a:pPr marL="342892" indent="-342892" algn="l">
              <a:buFont typeface="Arial" panose="020b0604020202020204" pitchFamily="34" charset="0"/>
              <a:buChar char="•"/>
            </a:pPr>
            <a:r>
              <a:rPr lang="zh-TW" altLang="en-US">
                <a:solidFill>
                  <a:srgbClr val="000000"/>
                </a:solidFill>
              </a:rPr>
              <a:t>決定網路部分與主機部分時，您必須查看 </a:t>
            </a:r>
            <a:r>
              <a:rPr lang="en-US" altLang="zh-TW">
                <a:solidFill>
                  <a:srgbClr val="000000"/>
                </a:solidFill>
              </a:rPr>
              <a:t>32 </a:t>
            </a:r>
            <a:r>
              <a:rPr lang="zh-TW" altLang="en-US">
                <a:solidFill>
                  <a:srgbClr val="000000"/>
                </a:solidFill>
              </a:rPr>
              <a:t>位元串流。</a:t>
            </a:r>
          </a:p>
          <a:p>
            <a:pPr marL="342892" indent="-342892" algn="l">
              <a:buFont typeface="Arial" panose="020b0604020202020204" pitchFamily="34" charset="0"/>
              <a:buChar char="•"/>
            </a:pPr>
            <a:r>
              <a:rPr lang="zh-TW" altLang="en-US">
                <a:solidFill>
                  <a:srgbClr val="000000"/>
                </a:solidFill>
              </a:rPr>
              <a:t>子網路遮罩是用來判斷網路和主機部分。 </a:t>
            </a:r>
          </a:p>
        </p:txBody>
      </p:sp>
      <p:pic>
        <p:nvPicPr>
          <p:cNvPr id="2" name="Picture 1">
            <a:extLst>
              <a:ext uri="{FF2B5EF4-FFF2-40B4-BE49-F238E27FC236}">
                <a16:creationId xmlns:a16="http://schemas.microsoft.com/office/drawing/2014/main" id="{45D4F014-EE3C-4707-828B-FA78C75DBDCD}"/>
              </a:ext>
            </a:extLst>
          </p:cNvPr>
          <p:cNvPicPr>
            <a:picLocks noChangeAspect="1"/>
          </p:cNvPicPr>
          <p:nvPr/>
        </p:nvPicPr>
        <p:blipFill>
          <a:blip r:embed="rId3"/>
          <a:stretch>
            <a:fillRect/>
          </a:stretch>
        </p:blipFill>
        <p:spPr>
          <a:xfrm>
            <a:off x="2050805" y="3924056"/>
            <a:ext cx="4457929" cy="1524078"/>
          </a:xfrm>
          <a:prstGeom prst="rect">
            <a:avLst/>
          </a:prstGeom>
        </p:spPr>
      </p:pic>
      <p:sp>
        <p:nvSpPr>
          <p:cNvPr id="5" name="投影片編號版面配置區 4"/>
          <p:cNvSpPr>
            <a:spLocks noGrp="1"/>
          </p:cNvSpPr>
          <p:nvPr>
            <p:ph type="sldNum" sz="quarter" idx="12"/>
          </p:nvPr>
        </p:nvSpPr>
        <p:spPr/>
        <p:txBody>
          <a:bodyPr/>
          <a:lstStyle/>
          <a:p>
            <a:fld id="{4FAB73BC-B049-4115-A692-8D63A059BFB8}" type="slidenum">
              <a:rPr lang="en-US" smtClean="0"/>
              <a:t>278</a:t>
            </a:fld>
            <a:endParaRPr lang="en-US"/>
          </a:p>
        </p:txBody>
      </p:sp>
    </p:spTree>
    <p:extLst>
      <p:ext uri="{BB962C8B-B14F-4D97-AF65-F5344CB8AC3E}">
        <p14:creationId xmlns:p14="http://schemas.microsoft.com/office/powerpoint/2010/main" val="426074936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279.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p:spPr>
        <p:txBody>
          <a:bodyPr>
            <a:normAutofit/>
          </a:bodyPr>
          <a:lstStyle/>
          <a:p>
            <a:r>
              <a:rPr lang="en-US" altLang="zh-TW" sz="3600"/>
              <a:t>11.1IPv4 </a:t>
            </a:r>
            <a:r>
              <a:rPr lang="zh-TW" altLang="en-US" sz="3600"/>
              <a:t>位址結構</a:t>
            </a:r>
            <a:r>
              <a:rPr lang="en-US" altLang="zh-TW" sz="3600"/>
              <a:t>-</a:t>
            </a:r>
            <a:r>
              <a:rPr lang="zh-TW" altLang="en-US" sz="3600" smtClean="0"/>
              <a:t>子</a:t>
            </a:r>
            <a:r>
              <a:rPr lang="zh-TW" altLang="en-US" sz="3600"/>
              <a:t>網路遮罩</a:t>
            </a:r>
          </a:p>
        </p:txBody>
      </p:sp>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431972" y="1712670"/>
            <a:ext cx="8280057" cy="731837"/>
          </a:xfrm>
        </p:spPr>
        <p:txBody>
          <a:bodyPr/>
          <a:lstStyle/>
          <a:p>
            <a:pPr marL="342892" indent="-342892" algn="l">
              <a:buFont typeface="Arial" panose="020b0604020202020204" pitchFamily="34" charset="0"/>
              <a:buChar char="•"/>
            </a:pPr>
            <a:r>
              <a:rPr lang="zh-TW" altLang="en-US">
                <a:solidFill>
                  <a:srgbClr val="000000"/>
                </a:solidFill>
              </a:rPr>
              <a:t>為了識別 </a:t>
            </a:r>
            <a:r>
              <a:rPr lang="en-US" altLang="zh-TW">
                <a:solidFill>
                  <a:srgbClr val="000000"/>
                </a:solidFill>
              </a:rPr>
              <a:t>IPv4 </a:t>
            </a:r>
            <a:r>
              <a:rPr lang="zh-TW" altLang="en-US">
                <a:solidFill>
                  <a:srgbClr val="000000"/>
                </a:solidFill>
              </a:rPr>
              <a:t>位址的網路和主機部分，子網遮罩比較 </a:t>
            </a:r>
            <a:r>
              <a:rPr lang="en-US" altLang="zh-TW">
                <a:solidFill>
                  <a:srgbClr val="000000"/>
                </a:solidFill>
              </a:rPr>
              <a:t>IPv4 </a:t>
            </a:r>
            <a:r>
              <a:rPr lang="zh-TW" altLang="en-US">
                <a:solidFill>
                  <a:srgbClr val="000000"/>
                </a:solidFill>
              </a:rPr>
              <a:t>位址，從左到右。</a:t>
            </a:r>
          </a:p>
          <a:p>
            <a:pPr marL="342892" indent="-342892" algn="l">
              <a:buFont typeface="Arial" panose="020b0604020202020204" pitchFamily="34" charset="0"/>
              <a:buChar char="•"/>
            </a:pPr>
            <a:endParaRPr lang="en-CA" sz="1600">
              <a:solidFill>
                <a:srgbClr val="000000"/>
              </a:solidFill>
            </a:endParaRPr>
          </a:p>
          <a:p>
            <a:pPr marL="342892" indent="-342892" algn="l">
              <a:buFont typeface="Arial" panose="020b0604020202020204" pitchFamily="34" charset="0"/>
              <a:buChar char="•"/>
            </a:pPr>
            <a:endParaRPr lang="en-CA" sz="1600">
              <a:solidFill>
                <a:srgbClr val="000000"/>
              </a:solidFill>
            </a:endParaRPr>
          </a:p>
          <a:p>
            <a:pPr marL="342892" indent="-342892" algn="l">
              <a:buFont typeface="Arial" panose="020b0604020202020204" pitchFamily="34" charset="0"/>
              <a:buChar char="•"/>
            </a:pPr>
            <a:endParaRPr lang="en-CA" sz="1600">
              <a:solidFill>
                <a:srgbClr val="000000"/>
              </a:solidFill>
            </a:endParaRPr>
          </a:p>
          <a:p>
            <a:pPr marL="342892" indent="-342892" algn="l">
              <a:buFont typeface="Arial" panose="020b0604020202020204" pitchFamily="34" charset="0"/>
              <a:buChar char="•"/>
            </a:pPr>
            <a:endParaRPr lang="en-CA" sz="1600">
              <a:solidFill>
                <a:srgbClr val="000000"/>
              </a:solidFill>
            </a:endParaRPr>
          </a:p>
          <a:p>
            <a:pPr marL="342892" indent="-342892" algn="l">
              <a:buFont typeface="Arial" panose="020b0604020202020204" pitchFamily="34" charset="0"/>
              <a:buChar char="•"/>
            </a:pPr>
            <a:endParaRPr lang="en-CA" sz="1600">
              <a:solidFill>
                <a:srgbClr val="000000"/>
              </a:solidFill>
            </a:endParaRPr>
          </a:p>
          <a:p>
            <a:pPr marL="342892" indent="-342892" algn="l">
              <a:buFont typeface="Arial" panose="020b0604020202020204" pitchFamily="34" charset="0"/>
              <a:buChar char="•"/>
            </a:pPr>
            <a:endParaRPr lang="en-CA" sz="1600">
              <a:solidFill>
                <a:srgbClr val="000000"/>
              </a:solidFill>
            </a:endParaRPr>
          </a:p>
          <a:p>
            <a:pPr marL="342892" indent="-342892" algn="l">
              <a:buFont typeface="Arial" panose="020b0604020202020204" pitchFamily="34" charset="0"/>
              <a:buChar char="•"/>
            </a:pPr>
            <a:endParaRPr lang="en-CA" sz="1600">
              <a:solidFill>
                <a:srgbClr val="000000"/>
              </a:solidFill>
            </a:endParaRPr>
          </a:p>
          <a:p>
            <a:pPr marL="342892" indent="-342892" algn="l">
              <a:buFont typeface="Arial" panose="020b0604020202020204" pitchFamily="34" charset="0"/>
              <a:buChar char="•"/>
            </a:pPr>
            <a:endParaRPr lang="en-CA" sz="1600">
              <a:solidFill>
                <a:srgbClr val="000000"/>
              </a:solidFill>
            </a:endParaRPr>
          </a:p>
        </p:txBody>
      </p:sp>
      <p:sp>
        <p:nvSpPr>
          <p:cNvPr id="5" name="Content Placeholder 3">
            <a:extLst>
              <a:ext uri="{FF2B5EF4-FFF2-40B4-BE49-F238E27FC236}">
                <a16:creationId xmlns:a16="http://schemas.microsoft.com/office/drawing/2014/main" id="{F127D040-EF9A-41B6-A2B0-0C5D87D85AC1}"/>
              </a:ext>
            </a:extLst>
          </p:cNvPr>
          <p:cNvSpPr txBox="1"/>
          <p:nvPr/>
        </p:nvSpPr>
        <p:spPr>
          <a:xfrm>
            <a:off x="431972" y="2541279"/>
            <a:ext cx="3031991" cy="1546852"/>
          </a:xfrm>
          <a:prstGeom prst="rect">
            <a:avLst/>
          </a:prstGeom>
        </p:spPr>
        <p:txBody>
          <a:bodyPr lIns="91420" tIns="45710" rIns="91420" bIns="45710">
            <a:noAutofit/>
          </a:bodyPr>
          <a:lstStyle>
            <a:lvl1pPr marL="285690" marR="0" indent="-285690" algn="ctr" defTabSz="457105" rtl="0" eaLnBrk="1" fontAlgn="auto" latinLnBrk="0" hangingPunct="1">
              <a:lnSpc>
                <a:spcPct val="100000"/>
              </a:lnSpc>
              <a:spcBef>
                <a:spcPct val="20000"/>
              </a:spcBef>
              <a:spcAft>
                <a:spcPct val="0"/>
              </a:spcAft>
              <a:buClrTx/>
              <a:buSzTx/>
              <a:buFont typeface="Arial"/>
              <a:buNone/>
              <a:defRPr lang="en-US" sz="2000" b="0" i="0" kern="1200" baseline="0">
                <a:solidFill>
                  <a:schemeClr val="bg1"/>
                </a:solidFill>
                <a:latin typeface="+mn-lt"/>
                <a:ea typeface="ＭＳ Ｐゴシック" charset="0"/>
                <a:cs typeface="CiscoSans ExtraLight"/>
              </a:defRPr>
            </a:lvl1pPr>
            <a:lvl2pPr marL="358775" indent="-215900" algn="l" defTabSz="684213" rtl="0" eaLnBrk="1" fontAlgn="base" hangingPunct="1">
              <a:lnSpc>
                <a:spcPct val="95000"/>
              </a:lnSpc>
              <a:spcBef>
                <a:spcPts val="600"/>
              </a:spcBef>
              <a:spcAft>
                <a:spcPct val="0"/>
              </a:spcAft>
              <a:buClr>
                <a:schemeClr val="tx2"/>
              </a:buClr>
              <a:buFont typeface="Arial"/>
              <a:buChar char="•"/>
              <a:defRPr lang="en-US" sz="1400" kern="120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a:buChar char="•"/>
              <a:defRPr lang="en-US" sz="1200" kern="120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a:buChar char="•"/>
              <a:defRPr lang="en-US" sz="1100" kern="120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a:buChar char="•"/>
              <a:defRPr lang="en-US" sz="1100" kern="120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anose="020b0604020202020204"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anose="020b0604020202020204"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anose="020b0604020202020204"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342892" indent="-342892" algn="l">
              <a:buFont typeface="Arial" panose="020b0604020202020204" pitchFamily="34" charset="0"/>
              <a:buChar char="•"/>
            </a:pPr>
            <a:r>
              <a:rPr lang="zh-TW" altLang="en-US">
                <a:solidFill>
                  <a:srgbClr val="000000"/>
                </a:solidFill>
                <a:latin typeface="標楷體" pitchFamily="65" charset="-120"/>
                <a:ea typeface="標楷體" panose="03000509000000000000" pitchFamily="65" charset="-120"/>
              </a:rPr>
              <a:t>用於識別網路和主機部分的實際過程稱為 </a:t>
            </a:r>
            <a:r>
              <a:rPr lang="en-US" altLang="zh-TW" err="1">
                <a:solidFill>
                  <a:srgbClr val="000000"/>
                </a:solidFill>
                <a:latin typeface="標楷體" pitchFamily="65" charset="-120"/>
                <a:ea typeface="標楷體" panose="03000509000000000000" pitchFamily="65" charset="-120"/>
              </a:rPr>
              <a:t>ANDing</a:t>
            </a:r>
            <a:r>
              <a:rPr lang="zh-TW" altLang="en-US">
                <a:solidFill>
                  <a:srgbClr val="000000"/>
                </a:solidFill>
                <a:latin typeface="標楷體" pitchFamily="65" charset="-120"/>
                <a:ea typeface="標楷體" panose="03000509000000000000" pitchFamily="65" charset="-120"/>
              </a:rPr>
              <a:t>。</a:t>
            </a:r>
          </a:p>
          <a:p>
            <a:pPr marL="342892" indent="-342892" algn="l">
              <a:buFont typeface="Arial" panose="020b0604020202020204" pitchFamily="34" charset="0"/>
              <a:buChar char="•"/>
            </a:pPr>
            <a:endParaRPr lang="en-CA" sz="1600">
              <a:solidFill>
                <a:srgbClr val="000000"/>
              </a:solidFill>
            </a:endParaRPr>
          </a:p>
        </p:txBody>
      </p:sp>
      <p:pic>
        <p:nvPicPr>
          <p:cNvPr id="2" name="Picture 1">
            <a:extLst>
              <a:ext uri="{FF2B5EF4-FFF2-40B4-BE49-F238E27FC236}">
                <a16:creationId xmlns:a16="http://schemas.microsoft.com/office/drawing/2014/main" id="{82DA54EB-7DE0-40F0-802E-91DE00F2C9A7}"/>
              </a:ext>
            </a:extLst>
          </p:cNvPr>
          <p:cNvPicPr>
            <a:picLocks noChangeAspect="1"/>
          </p:cNvPicPr>
          <p:nvPr/>
        </p:nvPicPr>
        <p:blipFill>
          <a:blip r:embed="rId3"/>
          <a:stretch>
            <a:fillRect/>
          </a:stretch>
        </p:blipFill>
        <p:spPr>
          <a:xfrm>
            <a:off x="3874858" y="2568089"/>
            <a:ext cx="4470630" cy="2159111"/>
          </a:xfrm>
          <a:prstGeom prst="rect">
            <a:avLst/>
          </a:prstGeom>
          <a:ln>
            <a:solidFill>
              <a:srgbClr val="0070C0"/>
            </a:solidFill>
          </a:ln>
        </p:spPr>
      </p:pic>
      <p:sp>
        <p:nvSpPr>
          <p:cNvPr id="6" name="投影片編號版面配置區 5"/>
          <p:cNvSpPr>
            <a:spLocks noGrp="1"/>
          </p:cNvSpPr>
          <p:nvPr>
            <p:ph type="sldNum" sz="quarter" idx="12"/>
          </p:nvPr>
        </p:nvSpPr>
        <p:spPr/>
        <p:txBody>
          <a:bodyPr/>
          <a:lstStyle/>
          <a:p>
            <a:fld id="{4FAB73BC-B049-4115-A692-8D63A059BFB8}" type="slidenum">
              <a:rPr lang="en-US" smtClean="0"/>
              <a:t>279</a:t>
            </a:fld>
            <a:endParaRPr lang="en-US"/>
          </a:p>
        </p:txBody>
      </p:sp>
    </p:spTree>
    <p:extLst>
      <p:ext uri="{BB962C8B-B14F-4D97-AF65-F5344CB8AC3E}">
        <p14:creationId xmlns:p14="http://schemas.microsoft.com/office/powerpoint/2010/main" val="421402742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28.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3314" name="Title 1"/>
          <p:cNvSpPr>
            <a:spLocks noGrp="1"/>
          </p:cNvSpPr>
          <p:nvPr>
            <p:ph type="title"/>
          </p:nvPr>
        </p:nvSpPr>
        <p:spPr>
          <a:xfrm>
            <a:off x="87549" y="898643"/>
            <a:ext cx="9144000" cy="757551"/>
          </a:xfrm>
        </p:spPr>
        <p:txBody>
          <a:bodyPr>
            <a:normAutofit/>
          </a:bodyPr>
          <a:lstStyle/>
          <a:p>
            <a:pPr rtl="0"/>
            <a:r>
              <a:rPr lang="en-US" altLang="zh-TW" sz="3000" smtClean="0"/>
              <a:t>1.7</a:t>
            </a:r>
            <a:r>
              <a:rPr lang="zh-TW" altLang="en-US" sz="3000" smtClean="0"/>
              <a:t>網路</a:t>
            </a:r>
            <a:r>
              <a:rPr lang="zh-TW" altLang="en-US" sz="3000"/>
              <a:t>趨勢</a:t>
            </a:r>
            <a:r>
              <a:rPr lang="en-US" altLang="zh-TW" sz="3000"/>
              <a:t>-</a:t>
            </a:r>
            <a:r>
              <a:rPr lang="zh-TW" altLang="en-US" sz="3000"/>
              <a:t>最新趨勢</a:t>
            </a:r>
          </a:p>
        </p:txBody>
      </p:sp>
      <p:sp>
        <p:nvSpPr>
          <p:cNvPr id="13315" name="Content Placeholder 2"/>
          <p:cNvSpPr>
            <a:spLocks noGrp="1"/>
          </p:cNvSpPr>
          <p:nvPr>
            <p:ph idx="1"/>
          </p:nvPr>
        </p:nvSpPr>
        <p:spPr>
          <a:xfrm>
            <a:off x="5322019" y="1413062"/>
            <a:ext cx="3529770" cy="3810000"/>
          </a:xfrm>
        </p:spPr>
        <p:txBody>
          <a:bodyPr>
            <a:normAutofit fontScale="92500" lnSpcReduction="20000"/>
          </a:bodyPr>
          <a:lstStyle/>
          <a:p>
            <a:endParaRPr lang="en-CA" altLang="en-US"/>
          </a:p>
          <a:p>
            <a:pPr marL="0" indent="0">
              <a:buNone/>
            </a:pPr>
            <a:r>
              <a:rPr lang="zh-TW"/>
              <a:t>網路的角色必須調整並持續轉型，以便能夠在不斷推出市場時跟上新技術和最終使用者裝置。 </a:t>
            </a:r>
          </a:p>
          <a:p>
            <a:pPr marL="0" indent="0">
              <a:buNone/>
            </a:pPr>
            <a:r>
              <a:rPr lang="zh-TW"/>
              <a:t>影響組織和消費者的幾個新的網路趨勢：</a:t>
            </a:r>
          </a:p>
          <a:p>
            <a:pPr lvl="1" rtl="0">
              <a:buFont typeface="Arial" panose="020b0604020202020204" pitchFamily="34" charset="0"/>
              <a:buChar char="•"/>
            </a:pPr>
            <a:r>
              <a:rPr lang="zh-TW"/>
              <a:t>Bring Your Own Device (BYOD)</a:t>
            </a:r>
          </a:p>
          <a:p>
            <a:pPr lvl="1" rtl="0">
              <a:buFont typeface="Arial" panose="020b0604020202020204" pitchFamily="34" charset="0"/>
              <a:buChar char="•"/>
            </a:pPr>
            <a:r>
              <a:rPr lang="zh-TW"/>
              <a:t>線上協同合作</a:t>
            </a:r>
          </a:p>
          <a:p>
            <a:pPr lvl="1" rtl="0">
              <a:buFont typeface="Arial" panose="020b0604020202020204" pitchFamily="34" charset="0"/>
              <a:buChar char="•"/>
            </a:pPr>
            <a:r>
              <a:rPr lang="zh-TW" altLang="en-US"/>
              <a:t>影片</a:t>
            </a:r>
            <a:r>
              <a:rPr lang="zh-TW"/>
              <a:t>通訊</a:t>
            </a:r>
          </a:p>
          <a:p>
            <a:r>
              <a:rPr lang="zh-TW" altLang="en-US"/>
              <a:t>雲端計算</a:t>
            </a:r>
            <a:endParaRPr lang="en-CA" altLang="en-US"/>
          </a:p>
          <a:p>
            <a:endParaRPr lang="en-CA" altLang="en-US"/>
          </a:p>
        </p:txBody>
      </p:sp>
      <p:pic>
        <p:nvPicPr>
          <p:cNvPr id="3" name="Picture 2"/>
          <p:cNvPicPr>
            <a:picLocks noChangeAspect="1"/>
          </p:cNvPicPr>
          <p:nvPr/>
        </p:nvPicPr>
        <p:blipFill>
          <a:blip r:embed="rId3"/>
          <a:stretch>
            <a:fillRect/>
          </a:stretch>
        </p:blipFill>
        <p:spPr>
          <a:xfrm>
            <a:off x="87550" y="1656194"/>
            <a:ext cx="5172075" cy="3724275"/>
          </a:xfrm>
          <a:prstGeom prst="rect">
            <a:avLst/>
          </a:prstGeom>
        </p:spPr>
      </p:pic>
      <p:sp>
        <p:nvSpPr>
          <p:cNvPr id="2" name="投影片編號版面配置區 1"/>
          <p:cNvSpPr>
            <a:spLocks noGrp="1"/>
          </p:cNvSpPr>
          <p:nvPr>
            <p:ph type="sldNum" sz="quarter" idx="4"/>
          </p:nvPr>
        </p:nvSpPr>
        <p:spPr/>
        <p:txBody>
          <a:bodyPr/>
          <a:lstStyle/>
          <a:p>
            <a:pPr defTabSz="385754">
              <a:defRPr/>
            </a:pPr>
            <a:fld id="{2F5CCB13-0A32-4557-88E9-079F0C330695}" type="slidenum">
              <a:rPr lang="en-US" kern="0" smtClean="0">
                <a:solidFill>
                  <a:srgbClr val="595959"/>
                </a:solidFill>
              </a:rPr>
              <a:pPr defTabSz="385754">
                <a:defRPr/>
              </a:pPr>
              <a:t>28</a:t>
            </a:fld>
            <a:endParaRPr lang="en-US" kern="0">
              <a:solidFill>
                <a:srgbClr val="595959"/>
              </a:solidFill>
            </a:endParaRPr>
          </a:p>
        </p:txBody>
      </p:sp>
    </p:spTree>
    <p:extLst>
      <p:ext uri="{BB962C8B-B14F-4D97-AF65-F5344CB8AC3E}">
        <p14:creationId xmlns:p14="http://schemas.microsoft.com/office/powerpoint/2010/main" val="918482424"/>
      </p:ext>
    </p:extLst>
  </p:cSld>
  <p:clrMapOvr>
    <a:masterClrMapping/>
  </p:clrMapOvr>
  <p:transition spd="slow">
    <p:wipe/>
  </p:transition>
  <p:timing/>
</p:sld>
</file>

<file path=ppt/slides/slide280.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p:spPr>
        <p:txBody>
          <a:bodyPr>
            <a:normAutofit/>
          </a:bodyPr>
          <a:lstStyle/>
          <a:p>
            <a:pPr rtl="0"/>
            <a:r>
              <a:rPr lang="en-US" altLang="zh-TW" sz="4000" smtClean="0"/>
              <a:t>11.1IPv4 </a:t>
            </a:r>
            <a:r>
              <a:rPr lang="zh-TW" altLang="en-US" sz="4000"/>
              <a:t>位址結構</a:t>
            </a:r>
            <a:r>
              <a:rPr lang="en-US" altLang="zh-TW" sz="4000"/>
              <a:t>-</a:t>
            </a:r>
            <a:r>
              <a:rPr lang="zh-TW" altLang="en-US" sz="4000"/>
              <a:t>首碼長度</a:t>
            </a:r>
          </a:p>
        </p:txBody>
      </p:sp>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431972" y="1712670"/>
            <a:ext cx="8280057" cy="510802"/>
          </a:xfrm>
        </p:spPr>
        <p:txBody>
          <a:bodyPr/>
          <a:lstStyle/>
          <a:p>
            <a:pPr marL="342892" indent="-342892" algn="l">
              <a:buFont typeface="Arial" panose="020b0604020202020204" pitchFamily="34" charset="0"/>
              <a:buChar char="•"/>
            </a:pPr>
            <a:r>
              <a:rPr lang="zh-TW" altLang="en-US">
                <a:solidFill>
                  <a:srgbClr val="000000"/>
                </a:solidFill>
              </a:rPr>
              <a:t>前置碼長度是用來識別子網路遮罩位址較不繁瑣的方法。</a:t>
            </a:r>
          </a:p>
        </p:txBody>
      </p:sp>
      <p:sp>
        <p:nvSpPr>
          <p:cNvPr id="5" name="Content Placeholder 3">
            <a:extLst>
              <a:ext uri="{FF2B5EF4-FFF2-40B4-BE49-F238E27FC236}">
                <a16:creationId xmlns:a16="http://schemas.microsoft.com/office/drawing/2014/main" id="{121F958E-C237-4731-8453-C4FA21B38C3F}"/>
              </a:ext>
            </a:extLst>
          </p:cNvPr>
          <p:cNvSpPr txBox="1"/>
          <p:nvPr/>
        </p:nvSpPr>
        <p:spPr>
          <a:xfrm>
            <a:off x="431971" y="2304340"/>
            <a:ext cx="3376237" cy="3073946"/>
          </a:xfrm>
          <a:prstGeom prst="rect">
            <a:avLst/>
          </a:prstGeom>
        </p:spPr>
        <p:txBody>
          <a:bodyPr lIns="91420" tIns="45710" rIns="91420" bIns="45710">
            <a:noAutofit/>
          </a:bodyPr>
          <a:lstStyle>
            <a:lvl1pPr marL="285690" marR="0" indent="-285690" algn="ctr" defTabSz="457105" rtl="0" eaLnBrk="1" fontAlgn="auto" latinLnBrk="0" hangingPunct="1">
              <a:lnSpc>
                <a:spcPct val="100000"/>
              </a:lnSpc>
              <a:spcBef>
                <a:spcPct val="20000"/>
              </a:spcBef>
              <a:spcAft>
                <a:spcPct val="0"/>
              </a:spcAft>
              <a:buClrTx/>
              <a:buSzTx/>
              <a:buFont typeface="Arial"/>
              <a:buNone/>
              <a:defRPr lang="en-US" sz="2000" b="0" i="0" kern="1200" baseline="0">
                <a:solidFill>
                  <a:schemeClr val="bg1"/>
                </a:solidFill>
                <a:latin typeface="+mn-lt"/>
                <a:ea typeface="ＭＳ Ｐゴシック" charset="0"/>
                <a:cs typeface="CiscoSans ExtraLight"/>
              </a:defRPr>
            </a:lvl1pPr>
            <a:lvl2pPr marL="358775" indent="-215900" algn="l" defTabSz="684213" rtl="0" eaLnBrk="1" fontAlgn="base" hangingPunct="1">
              <a:lnSpc>
                <a:spcPct val="95000"/>
              </a:lnSpc>
              <a:spcBef>
                <a:spcPts val="600"/>
              </a:spcBef>
              <a:spcAft>
                <a:spcPct val="0"/>
              </a:spcAft>
              <a:buClr>
                <a:schemeClr val="tx2"/>
              </a:buClr>
              <a:buFont typeface="Arial"/>
              <a:buChar char="•"/>
              <a:defRPr lang="en-US" sz="1400" kern="120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a:buChar char="•"/>
              <a:defRPr lang="en-US" sz="1200" kern="120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a:buChar char="•"/>
              <a:defRPr lang="en-US" sz="1100" kern="120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a:buChar char="•"/>
              <a:defRPr lang="en-US" sz="1100" kern="120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anose="020b0604020202020204"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anose="020b0604020202020204"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anose="020b0604020202020204"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342892" indent="-342892" algn="l">
              <a:buFont typeface="Arial" panose="020b0604020202020204" pitchFamily="34" charset="0"/>
              <a:buChar char="•"/>
            </a:pPr>
            <a:r>
              <a:rPr lang="zh-TW" altLang="zh-TW">
                <a:solidFill>
                  <a:srgbClr val="000000"/>
                </a:solidFill>
                <a:latin typeface="標楷體" pitchFamily="65" charset="-120"/>
                <a:ea typeface="標楷體" panose="03000509000000000000" pitchFamily="65" charset="-120"/>
              </a:rPr>
              <a:t>前置</a:t>
            </a:r>
            <a:r>
              <a:rPr lang="zh-TW" altLang="en-US">
                <a:solidFill>
                  <a:srgbClr val="000000"/>
                </a:solidFill>
                <a:latin typeface="標楷體" pitchFamily="65" charset="-120"/>
                <a:ea typeface="標楷體" panose="03000509000000000000" pitchFamily="65" charset="-120"/>
              </a:rPr>
              <a:t>碼長度是子網路遮罩中設定為 </a:t>
            </a:r>
            <a:r>
              <a:rPr lang="en-US" altLang="zh-TW">
                <a:solidFill>
                  <a:srgbClr val="000000"/>
                </a:solidFill>
                <a:latin typeface="標楷體" pitchFamily="65" charset="-120"/>
                <a:ea typeface="標楷體" panose="03000509000000000000" pitchFamily="65" charset="-120"/>
              </a:rPr>
              <a:t>1 </a:t>
            </a:r>
            <a:r>
              <a:rPr lang="zh-TW" altLang="en-US">
                <a:solidFill>
                  <a:srgbClr val="000000"/>
                </a:solidFill>
                <a:latin typeface="標楷體" pitchFamily="65" charset="-120"/>
                <a:ea typeface="標楷體" panose="03000509000000000000" pitchFamily="65" charset="-120"/>
              </a:rPr>
              <a:t>的位元數。 </a:t>
            </a:r>
          </a:p>
          <a:p>
            <a:pPr marL="342892" indent="-342892" algn="l">
              <a:buFont typeface="Arial" panose="020b0604020202020204" pitchFamily="34" charset="0"/>
              <a:buChar char="•"/>
            </a:pPr>
            <a:endParaRPr lang="en-CA">
              <a:solidFill>
                <a:srgbClr val="000000"/>
              </a:solidFill>
              <a:latin typeface="標楷體" pitchFamily="65" charset="-120"/>
              <a:ea typeface="標楷體" panose="03000509000000000000" pitchFamily="65" charset="-120"/>
            </a:endParaRPr>
          </a:p>
          <a:p>
            <a:pPr marL="342892" indent="-342892" algn="l">
              <a:buFont typeface="Arial" panose="020b0604020202020204" pitchFamily="34" charset="0"/>
              <a:buChar char="•"/>
            </a:pPr>
            <a:r>
              <a:rPr lang="zh-TW" altLang="en-US">
                <a:solidFill>
                  <a:srgbClr val="000000"/>
                </a:solidFill>
                <a:latin typeface="標楷體" pitchFamily="65" charset="-120"/>
                <a:ea typeface="標楷體" panose="03000509000000000000" pitchFamily="65" charset="-120"/>
              </a:rPr>
              <a:t>它是寫在 “斜線符號”後。 因此，在計算子網遮罩中的位數在斜線後面加上它。</a:t>
            </a:r>
          </a:p>
        </p:txBody>
      </p:sp>
      <p:graphicFrame>
        <p:nvGraphicFramePr>
          <p:cNvPr id="2" name="Table 1">
            <a:extLst>
              <a:ext uri="{FF2B5EF4-FFF2-40B4-BE49-F238E27FC236}">
                <a16:creationId xmlns:a16="http://schemas.microsoft.com/office/drawing/2014/main" id="{F233CEE0-728D-4198-87F2-5E9774E181A6}"/>
              </a:ext>
            </a:extLst>
          </p:cNvPr>
          <p:cNvGraphicFramePr>
            <a:graphicFrameLocks noGrp="1"/>
          </p:cNvGraphicFramePr>
          <p:nvPr>
            <p:extLst/>
          </p:nvPr>
        </p:nvGraphicFramePr>
        <p:xfrm>
          <a:off x="4046221" y="2223471"/>
          <a:ext cx="4762500" cy="3467240"/>
        </p:xfrm>
        <a:graphic>
          <a:graphicData uri="http://schemas.openxmlformats.org/drawingml/2006/table">
            <a:tbl>
              <a:tblPr firstRow="1" bandRow="1">
                <a:tableStyleId>{5C22544A-7EE6-4342-B048-85BDC9FD1C3A}</a:tableStyleId>
              </a:tblPr>
              <a:tblGrid>
                <a:gridCol w="1150619">
                  <a:extLst>
                    <a:ext uri="{9D8B030D-6E8A-4147-A177-3AD203B41FA5}">
                      <a16:colId xmlns:a16="http://schemas.microsoft.com/office/drawing/2014/main" val="2853717215"/>
                    </a:ext>
                  </a:extLst>
                </a:gridCol>
                <a:gridCol w="2628321">
                  <a:extLst>
                    <a:ext uri="{9D8B030D-6E8A-4147-A177-3AD203B41FA5}">
                      <a16:colId xmlns:a16="http://schemas.microsoft.com/office/drawing/2014/main" val="3859420295"/>
                    </a:ext>
                  </a:extLst>
                </a:gridCol>
                <a:gridCol w="983560">
                  <a:extLst>
                    <a:ext uri="{9D8B030D-6E8A-4147-A177-3AD203B41FA5}">
                      <a16:colId xmlns:a16="http://schemas.microsoft.com/office/drawing/2014/main" val="2152541703"/>
                    </a:ext>
                  </a:extLst>
                </a:gridCol>
              </a:tblGrid>
              <a:tr h="383540">
                <a:tc>
                  <a:txBody>
                    <a:bodyPr vert="horz" wrap="square"/>
                    <a:lstStyle/>
                    <a:p>
                      <a:pPr algn="l" rtl="0" fontAlgn="ctr"/>
                      <a:r>
                        <a:rPr lang="zh-TW" sz="1100" b="1">
                          <a:effectLst/>
                        </a:rPr>
                        <a:t>子網路遮罩</a:t>
                      </a:r>
                    </a:p>
                  </a:txBody>
                  <a:tcPr marL="31750" marR="31750" marT="31750" marB="31750" anchor="ctr"/>
                </a:tc>
                <a:tc>
                  <a:txBody>
                    <a:bodyPr vert="horz" wrap="square"/>
                    <a:lstStyle/>
                    <a:p>
                      <a:pPr algn="l" rtl="0" fontAlgn="ctr"/>
                      <a:r>
                        <a:rPr lang="zh-TW" sz="1100" b="1">
                          <a:effectLst/>
                        </a:rPr>
                        <a:t>32 位元位址</a:t>
                      </a:r>
                    </a:p>
                  </a:txBody>
                  <a:tcPr marL="31750" marR="31750" marT="31750" marB="31750" anchor="ctr"/>
                </a:tc>
                <a:tc>
                  <a:txBody>
                    <a:bodyPr vert="horz" wrap="square"/>
                    <a:lstStyle/>
                    <a:p>
                      <a:pPr algn="l" rtl="0" fontAlgn="ctr"/>
                      <a:r>
                        <a:rPr lang="zh-TW" sz="1100" b="1">
                          <a:effectLst/>
                        </a:rPr>
                        <a:t>Prefix </a:t>
                      </a:r>
                    </a:p>
                    <a:p>
                      <a:pPr algn="l" rtl="0" fontAlgn="ctr"/>
                      <a:r>
                        <a:rPr lang="zh-TW" sz="1100" b="1">
                          <a:effectLst/>
                        </a:rPr>
                        <a:t>長度</a:t>
                      </a:r>
                    </a:p>
                  </a:txBody>
                  <a:tcPr marL="31750" marR="31750" marT="31750" marB="31750" anchor="ctr"/>
                </a:tc>
                <a:extLst>
                  <a:ext uri="{0D108BD9-81ED-4DB2-BD59-A6C34878D82A}">
                    <a16:rowId xmlns:a16="http://schemas.microsoft.com/office/drawing/2014/main" val="1617726287"/>
                  </a:ext>
                </a:extLst>
              </a:tr>
              <a:tr h="340940">
                <a:tc>
                  <a:txBody>
                    <a:bodyPr vert="horz" wrap="square"/>
                    <a:lstStyle/>
                    <a:p>
                      <a:pPr rtl="0" fontAlgn="ctr"/>
                      <a:r>
                        <a:rPr lang="zh-TW" sz="1000" b="0">
                          <a:effectLst/>
                        </a:rPr>
                        <a:t>255.0.0.0</a:t>
                      </a:r>
                    </a:p>
                  </a:txBody>
                  <a:tcPr marL="31750" marR="31750" marT="31750" marB="31750" anchor="ctr"/>
                </a:tc>
                <a:tc>
                  <a:txBody>
                    <a:bodyPr vert="horz" wrap="square"/>
                    <a:lstStyle/>
                    <a:p>
                      <a:pPr rtl="0" fontAlgn="ctr"/>
                      <a:r>
                        <a:rPr lang="zh-TW" sz="1000" b="0">
                          <a:effectLst/>
                        </a:rPr>
                        <a:t>11111111.00000000.00000000.00000000</a:t>
                      </a:r>
                    </a:p>
                  </a:txBody>
                  <a:tcPr marL="31750" marR="31750" marT="31750" marB="31750" anchor="ctr"/>
                </a:tc>
                <a:tc>
                  <a:txBody>
                    <a:bodyPr vert="horz" wrap="square"/>
                    <a:lstStyle/>
                    <a:p>
                      <a:pPr rtl="0" fontAlgn="ctr"/>
                      <a:r>
                        <a:rPr lang="zh-TW" sz="1000" b="0">
                          <a:effectLst/>
                        </a:rPr>
                        <a:t>/8</a:t>
                      </a:r>
                    </a:p>
                  </a:txBody>
                  <a:tcPr marL="31750" marR="31750" marT="31750" marB="31750" anchor="ctr"/>
                </a:tc>
                <a:extLst>
                  <a:ext uri="{0D108BD9-81ED-4DB2-BD59-A6C34878D82A}">
                    <a16:rowId xmlns:a16="http://schemas.microsoft.com/office/drawing/2014/main" val="3476665342"/>
                  </a:ext>
                </a:extLst>
              </a:tr>
              <a:tr h="340940">
                <a:tc>
                  <a:txBody>
                    <a:bodyPr vert="horz" wrap="square"/>
                    <a:lstStyle/>
                    <a:p>
                      <a:pPr rtl="0" fontAlgn="ctr"/>
                      <a:r>
                        <a:rPr lang="zh-TW" sz="1000" b="0">
                          <a:effectLst/>
                        </a:rPr>
                        <a:t>255.255.0.0</a:t>
                      </a:r>
                    </a:p>
                  </a:txBody>
                  <a:tcPr marL="31750" marR="31750" marT="31750" marB="31750" anchor="ctr"/>
                </a:tc>
                <a:tc>
                  <a:txBody>
                    <a:bodyPr vert="horz" wrap="square"/>
                    <a:lstStyle/>
                    <a:p>
                      <a:pPr rtl="0" fontAlgn="ctr"/>
                      <a:r>
                        <a:rPr lang="zh-TW" sz="1000" b="0">
                          <a:effectLst/>
                        </a:rPr>
                        <a:t>11111111.11111111.00000000.00000000</a:t>
                      </a:r>
                    </a:p>
                  </a:txBody>
                  <a:tcPr marL="31750" marR="31750" marT="31750" marB="31750" anchor="ctr"/>
                </a:tc>
                <a:tc>
                  <a:txBody>
                    <a:bodyPr vert="horz" wrap="square"/>
                    <a:lstStyle/>
                    <a:p>
                      <a:pPr rtl="0" fontAlgn="ctr"/>
                      <a:r>
                        <a:rPr lang="zh-TW" sz="1000" b="0">
                          <a:effectLst/>
                        </a:rPr>
                        <a:t>/16</a:t>
                      </a:r>
                    </a:p>
                  </a:txBody>
                  <a:tcPr marL="31750" marR="31750" marT="31750" marB="31750" anchor="ctr"/>
                </a:tc>
                <a:extLst>
                  <a:ext uri="{0D108BD9-81ED-4DB2-BD59-A6C34878D82A}">
                    <a16:rowId xmlns:a16="http://schemas.microsoft.com/office/drawing/2014/main" val="863355901"/>
                  </a:ext>
                </a:extLst>
              </a:tr>
              <a:tr h="340940">
                <a:tc>
                  <a:txBody>
                    <a:bodyPr vert="horz" wrap="square"/>
                    <a:lstStyle/>
                    <a:p>
                      <a:pPr rtl="0" fontAlgn="ctr"/>
                      <a:r>
                        <a:rPr lang="zh-TW" sz="1000" b="0">
                          <a:effectLst/>
                        </a:rPr>
                        <a:t>255.255.255.0</a:t>
                      </a:r>
                    </a:p>
                  </a:txBody>
                  <a:tcPr marL="31750" marR="31750" marT="31750" marB="31750" anchor="ctr"/>
                </a:tc>
                <a:tc>
                  <a:txBody>
                    <a:bodyPr vert="horz" wrap="square"/>
                    <a:lstStyle/>
                    <a:p>
                      <a:pPr rtl="0" fontAlgn="ctr"/>
                      <a:r>
                        <a:rPr lang="zh-TW" sz="1000" b="0">
                          <a:effectLst/>
                        </a:rPr>
                        <a:t>11111111.11111111.11111111.00000000</a:t>
                      </a:r>
                    </a:p>
                  </a:txBody>
                  <a:tcPr marL="31750" marR="31750" marT="31750" marB="31750" anchor="ctr"/>
                </a:tc>
                <a:tc>
                  <a:txBody>
                    <a:bodyPr vert="horz" wrap="square"/>
                    <a:lstStyle/>
                    <a:p>
                      <a:pPr rtl="0" fontAlgn="ctr"/>
                      <a:r>
                        <a:rPr lang="zh-TW" sz="1000" b="0">
                          <a:effectLst/>
                        </a:rPr>
                        <a:t>/24</a:t>
                      </a:r>
                    </a:p>
                  </a:txBody>
                  <a:tcPr marL="31750" marR="31750" marT="31750" marB="31750" anchor="ctr"/>
                </a:tc>
                <a:extLst>
                  <a:ext uri="{0D108BD9-81ED-4DB2-BD59-A6C34878D82A}">
                    <a16:rowId xmlns:a16="http://schemas.microsoft.com/office/drawing/2014/main" val="2609772987"/>
                  </a:ext>
                </a:extLst>
              </a:tr>
              <a:tr h="340940">
                <a:tc>
                  <a:txBody>
                    <a:bodyPr vert="horz" wrap="square"/>
                    <a:lstStyle/>
                    <a:p>
                      <a:pPr rtl="0" fontAlgn="ctr"/>
                      <a:r>
                        <a:rPr lang="zh-TW" sz="1000" b="0">
                          <a:effectLst/>
                        </a:rPr>
                        <a:t>255.255.255.128</a:t>
                      </a:r>
                    </a:p>
                  </a:txBody>
                  <a:tcPr marL="31750" marR="31750" marT="31750" marB="31750" anchor="ctr"/>
                </a:tc>
                <a:tc>
                  <a:txBody>
                    <a:bodyPr vert="horz" wrap="square"/>
                    <a:lstStyle/>
                    <a:p>
                      <a:pPr rtl="0" fontAlgn="ctr"/>
                      <a:r>
                        <a:rPr lang="zh-TW" sz="1000" b="0">
                          <a:effectLst/>
                        </a:rPr>
                        <a:t>11111111.11111111.11111111.10000000</a:t>
                      </a:r>
                    </a:p>
                  </a:txBody>
                  <a:tcPr marL="31750" marR="31750" marT="31750" marB="31750" anchor="ctr"/>
                </a:tc>
                <a:tc>
                  <a:txBody>
                    <a:bodyPr vert="horz" wrap="square"/>
                    <a:lstStyle/>
                    <a:p>
                      <a:pPr rtl="0" fontAlgn="ctr"/>
                      <a:r>
                        <a:rPr lang="zh-TW" sz="1000" b="0">
                          <a:effectLst/>
                        </a:rPr>
                        <a:t>/25</a:t>
                      </a:r>
                    </a:p>
                  </a:txBody>
                  <a:tcPr marL="31750" marR="31750" marT="31750" marB="31750" anchor="ctr"/>
                </a:tc>
                <a:extLst>
                  <a:ext uri="{0D108BD9-81ED-4DB2-BD59-A6C34878D82A}">
                    <a16:rowId xmlns:a16="http://schemas.microsoft.com/office/drawing/2014/main" val="1362219286"/>
                  </a:ext>
                </a:extLst>
              </a:tr>
              <a:tr h="340940">
                <a:tc>
                  <a:txBody>
                    <a:bodyPr vert="horz" wrap="square"/>
                    <a:lstStyle/>
                    <a:p>
                      <a:pPr rtl="0" fontAlgn="ctr"/>
                      <a:r>
                        <a:rPr lang="zh-TW" sz="1000" b="0">
                          <a:effectLst/>
                        </a:rPr>
                        <a:t>255.255.255.192</a:t>
                      </a:r>
                    </a:p>
                  </a:txBody>
                  <a:tcPr marL="31750" marR="31750" marT="31750" marB="31750" anchor="ctr"/>
                </a:tc>
                <a:tc>
                  <a:txBody>
                    <a:bodyPr vert="horz" wrap="square"/>
                    <a:lstStyle/>
                    <a:p>
                      <a:pPr rtl="0" fontAlgn="ctr"/>
                      <a:r>
                        <a:rPr lang="zh-TW" sz="1000" b="0">
                          <a:effectLst/>
                        </a:rPr>
                        <a:t>11111111.11111111.11111111.11000000</a:t>
                      </a:r>
                    </a:p>
                  </a:txBody>
                  <a:tcPr marL="31750" marR="31750" marT="31750" marB="31750" anchor="ctr"/>
                </a:tc>
                <a:tc>
                  <a:txBody>
                    <a:bodyPr vert="horz" wrap="square"/>
                    <a:lstStyle/>
                    <a:p>
                      <a:pPr rtl="0" fontAlgn="ctr"/>
                      <a:r>
                        <a:rPr lang="zh-TW" sz="1000" b="0">
                          <a:effectLst/>
                        </a:rPr>
                        <a:t>/26</a:t>
                      </a:r>
                    </a:p>
                  </a:txBody>
                  <a:tcPr marL="31750" marR="31750" marT="31750" marB="31750" anchor="ctr"/>
                </a:tc>
                <a:extLst>
                  <a:ext uri="{0D108BD9-81ED-4DB2-BD59-A6C34878D82A}">
                    <a16:rowId xmlns:a16="http://schemas.microsoft.com/office/drawing/2014/main" val="2881816204"/>
                  </a:ext>
                </a:extLst>
              </a:tr>
              <a:tr h="340940">
                <a:tc>
                  <a:txBody>
                    <a:bodyPr vert="horz" wrap="square"/>
                    <a:lstStyle/>
                    <a:p>
                      <a:pPr rtl="0" fontAlgn="ctr"/>
                      <a:r>
                        <a:rPr lang="zh-TW" sz="1000" b="0">
                          <a:effectLst/>
                        </a:rPr>
                        <a:t>255.255.255.224</a:t>
                      </a:r>
                    </a:p>
                  </a:txBody>
                  <a:tcPr marL="31750" marR="31750" marT="31750" marB="31750" anchor="ctr"/>
                </a:tc>
                <a:tc>
                  <a:txBody>
                    <a:bodyPr vert="horz" wrap="square"/>
                    <a:lstStyle/>
                    <a:p>
                      <a:pPr rtl="0" fontAlgn="ctr"/>
                      <a:r>
                        <a:rPr lang="zh-TW" sz="1000" b="0">
                          <a:effectLst/>
                        </a:rPr>
                        <a:t>11111111.11111111.11111111.11100000</a:t>
                      </a:r>
                    </a:p>
                  </a:txBody>
                  <a:tcPr marL="31750" marR="31750" marT="31750" marB="31750" anchor="ctr"/>
                </a:tc>
                <a:tc>
                  <a:txBody>
                    <a:bodyPr vert="horz" wrap="square"/>
                    <a:lstStyle/>
                    <a:p>
                      <a:pPr rtl="0" fontAlgn="ctr"/>
                      <a:r>
                        <a:rPr lang="zh-TW" sz="1000" b="0">
                          <a:effectLst/>
                        </a:rPr>
                        <a:t>/27</a:t>
                      </a:r>
                    </a:p>
                  </a:txBody>
                  <a:tcPr marL="31750" marR="31750" marT="31750" marB="31750" anchor="ctr"/>
                </a:tc>
                <a:extLst>
                  <a:ext uri="{0D108BD9-81ED-4DB2-BD59-A6C34878D82A}">
                    <a16:rowId xmlns:a16="http://schemas.microsoft.com/office/drawing/2014/main" val="1859046036"/>
                  </a:ext>
                </a:extLst>
              </a:tr>
              <a:tr h="340940">
                <a:tc>
                  <a:txBody>
                    <a:bodyPr vert="horz" wrap="square"/>
                    <a:lstStyle/>
                    <a:p>
                      <a:pPr rtl="0" fontAlgn="ctr"/>
                      <a:r>
                        <a:rPr lang="zh-TW" sz="1000" b="0">
                          <a:effectLst/>
                        </a:rPr>
                        <a:t>255.255.255.240</a:t>
                      </a:r>
                    </a:p>
                  </a:txBody>
                  <a:tcPr marL="31750" marR="31750" marT="31750" marB="31750" anchor="ctr"/>
                </a:tc>
                <a:tc>
                  <a:txBody>
                    <a:bodyPr vert="horz" wrap="square"/>
                    <a:lstStyle/>
                    <a:p>
                      <a:pPr rtl="0" fontAlgn="ctr"/>
                      <a:r>
                        <a:rPr lang="zh-TW" sz="1000" b="0">
                          <a:effectLst/>
                        </a:rPr>
                        <a:t>11111111.11111111.11111111.11110000</a:t>
                      </a:r>
                    </a:p>
                  </a:txBody>
                  <a:tcPr marL="31750" marR="31750" marT="31750" marB="31750" anchor="ctr"/>
                </a:tc>
                <a:tc>
                  <a:txBody>
                    <a:bodyPr vert="horz" wrap="square"/>
                    <a:lstStyle/>
                    <a:p>
                      <a:pPr rtl="0" fontAlgn="ctr"/>
                      <a:r>
                        <a:rPr lang="zh-TW" sz="1000" b="0">
                          <a:effectLst/>
                        </a:rPr>
                        <a:t>/28</a:t>
                      </a:r>
                    </a:p>
                  </a:txBody>
                  <a:tcPr marL="31750" marR="31750" marT="31750" marB="31750" anchor="ctr"/>
                </a:tc>
                <a:extLst>
                  <a:ext uri="{0D108BD9-81ED-4DB2-BD59-A6C34878D82A}">
                    <a16:rowId xmlns:a16="http://schemas.microsoft.com/office/drawing/2014/main" val="2913653739"/>
                  </a:ext>
                </a:extLst>
              </a:tr>
              <a:tr h="340940">
                <a:tc>
                  <a:txBody>
                    <a:bodyPr vert="horz" wrap="square"/>
                    <a:lstStyle/>
                    <a:p>
                      <a:pPr rtl="0" fontAlgn="ctr"/>
                      <a:r>
                        <a:rPr lang="zh-TW" sz="1000" b="0">
                          <a:effectLst/>
                        </a:rPr>
                        <a:t>255.255.255.248</a:t>
                      </a:r>
                    </a:p>
                  </a:txBody>
                  <a:tcPr marL="31750" marR="31750" marT="31750" marB="31750" anchor="ctr"/>
                </a:tc>
                <a:tc>
                  <a:txBody>
                    <a:bodyPr vert="horz" wrap="square"/>
                    <a:lstStyle/>
                    <a:p>
                      <a:pPr rtl="0" fontAlgn="ctr"/>
                      <a:r>
                        <a:rPr lang="zh-TW" sz="1000" b="0">
                          <a:effectLst/>
                        </a:rPr>
                        <a:t>11111111.11111111.11111111.11111000</a:t>
                      </a:r>
                    </a:p>
                  </a:txBody>
                  <a:tcPr marL="31750" marR="31750" marT="31750" marB="31750" anchor="ctr"/>
                </a:tc>
                <a:tc>
                  <a:txBody>
                    <a:bodyPr vert="horz" wrap="square"/>
                    <a:lstStyle/>
                    <a:p>
                      <a:pPr rtl="0" fontAlgn="ctr"/>
                      <a:r>
                        <a:rPr lang="zh-TW" sz="1000" b="0">
                          <a:effectLst/>
                        </a:rPr>
                        <a:t>/29</a:t>
                      </a:r>
                    </a:p>
                  </a:txBody>
                  <a:tcPr marL="31750" marR="31750" marT="31750" marB="31750" anchor="ctr"/>
                </a:tc>
                <a:extLst>
                  <a:ext uri="{0D108BD9-81ED-4DB2-BD59-A6C34878D82A}">
                    <a16:rowId xmlns:a16="http://schemas.microsoft.com/office/drawing/2014/main" val="200304742"/>
                  </a:ext>
                </a:extLst>
              </a:tr>
              <a:tr h="340940">
                <a:tc>
                  <a:txBody>
                    <a:bodyPr vert="horz" wrap="square"/>
                    <a:lstStyle/>
                    <a:p>
                      <a:pPr rtl="0" fontAlgn="ctr"/>
                      <a:r>
                        <a:rPr lang="zh-TW" sz="1000" b="0">
                          <a:effectLst/>
                        </a:rPr>
                        <a:t>255.255.255.252</a:t>
                      </a:r>
                    </a:p>
                  </a:txBody>
                  <a:tcPr marL="31750" marR="31750" marT="31750" marB="31750" anchor="ctr"/>
                </a:tc>
                <a:tc>
                  <a:txBody>
                    <a:bodyPr vert="horz" wrap="square"/>
                    <a:lstStyle/>
                    <a:p>
                      <a:pPr rtl="0" fontAlgn="ctr"/>
                      <a:r>
                        <a:rPr lang="zh-TW" sz="1000" b="0">
                          <a:effectLst/>
                        </a:rPr>
                        <a:t>11111111.11111111.11111111.11111100</a:t>
                      </a:r>
                    </a:p>
                  </a:txBody>
                  <a:tcPr marL="31750" marR="31750" marT="31750" marB="31750" anchor="ctr"/>
                </a:tc>
                <a:tc>
                  <a:txBody>
                    <a:bodyPr vert="horz" wrap="square"/>
                    <a:lstStyle/>
                    <a:p>
                      <a:pPr rtl="0" fontAlgn="ctr"/>
                      <a:r>
                        <a:rPr lang="zh-TW" sz="1000" b="0">
                          <a:effectLst/>
                        </a:rPr>
                        <a:t>/30</a:t>
                      </a:r>
                    </a:p>
                  </a:txBody>
                  <a:tcPr marL="31750" marR="31750" marT="31750" marB="31750" anchor="ctr"/>
                </a:tc>
                <a:extLst>
                  <a:ext uri="{0D108BD9-81ED-4DB2-BD59-A6C34878D82A}">
                    <a16:rowId xmlns:a16="http://schemas.microsoft.com/office/drawing/2014/main" val="235243754"/>
                  </a:ext>
                </a:extLst>
              </a:tr>
            </a:tbl>
          </a:graphicData>
        </a:graphic>
      </p:graphicFrame>
      <p:sp>
        <p:nvSpPr>
          <p:cNvPr id="6" name="投影片編號版面配置區 5"/>
          <p:cNvSpPr>
            <a:spLocks noGrp="1"/>
          </p:cNvSpPr>
          <p:nvPr>
            <p:ph type="sldNum" sz="quarter" idx="12"/>
          </p:nvPr>
        </p:nvSpPr>
        <p:spPr/>
        <p:txBody>
          <a:bodyPr/>
          <a:lstStyle/>
          <a:p>
            <a:fld id="{4FAB73BC-B049-4115-A692-8D63A059BFB8}" type="slidenum">
              <a:rPr lang="en-US" smtClean="0"/>
              <a:t>280</a:t>
            </a:fld>
            <a:endParaRPr lang="en-US"/>
          </a:p>
        </p:txBody>
      </p:sp>
    </p:spTree>
    <p:extLst>
      <p:ext uri="{BB962C8B-B14F-4D97-AF65-F5344CB8AC3E}">
        <p14:creationId xmlns:p14="http://schemas.microsoft.com/office/powerpoint/2010/main" val="227846211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281.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p:spPr>
        <p:txBody>
          <a:bodyPr>
            <a:normAutofit/>
          </a:bodyPr>
          <a:lstStyle/>
          <a:p>
            <a:r>
              <a:rPr lang="en-US" altLang="zh-TW" sz="3200"/>
              <a:t>11.1IPv4 </a:t>
            </a:r>
            <a:r>
              <a:rPr lang="zh-TW" altLang="en-US" sz="3200"/>
              <a:t>位址結構</a:t>
            </a:r>
            <a:r>
              <a:rPr lang="en-US" altLang="zh-TW" sz="3200"/>
              <a:t>-</a:t>
            </a:r>
            <a:r>
              <a:rPr lang="zh-TW" altLang="en-US" smtClean="0"/>
              <a:t>確定</a:t>
            </a:r>
            <a:r>
              <a:rPr lang="zh-TW" altLang="en-US"/>
              <a:t>網路位置：邏輯和</a:t>
            </a:r>
          </a:p>
        </p:txBody>
      </p:sp>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431972" y="1712670"/>
            <a:ext cx="8280057" cy="1522021"/>
          </a:xfrm>
        </p:spPr>
        <p:txBody>
          <a:bodyPr/>
          <a:lstStyle/>
          <a:p>
            <a:pPr marL="342892" indent="-342892" algn="l">
              <a:buFont typeface="Arial" panose="020b0604020202020204" pitchFamily="34" charset="0"/>
              <a:buChar char="•"/>
            </a:pPr>
            <a:r>
              <a:rPr lang="zh-TW" altLang="en-US">
                <a:solidFill>
                  <a:srgbClr val="000000"/>
                </a:solidFill>
                <a:latin typeface="標楷體" pitchFamily="65" charset="-120"/>
              </a:rPr>
              <a:t>邏輯 </a:t>
            </a:r>
            <a:r>
              <a:rPr lang="en-US" altLang="zh-TW">
                <a:solidFill>
                  <a:srgbClr val="000000"/>
                </a:solidFill>
                <a:latin typeface="標楷體" pitchFamily="65" charset="-120"/>
              </a:rPr>
              <a:t>AND </a:t>
            </a:r>
            <a:r>
              <a:rPr lang="zh-TW" altLang="en-US">
                <a:solidFill>
                  <a:srgbClr val="000000"/>
                </a:solidFill>
                <a:latin typeface="標楷體" pitchFamily="65" charset="-120"/>
              </a:rPr>
              <a:t>布林運算用於確定網路位址。</a:t>
            </a:r>
          </a:p>
          <a:p>
            <a:pPr marL="415975" lvl="1" indent="-342892">
              <a:buFont typeface="Arial" panose="020b0604020202020204" pitchFamily="34" charset="0"/>
              <a:buChar char="•"/>
            </a:pPr>
            <a:r>
              <a:rPr lang="zh-TW" sz="2000">
                <a:solidFill>
                  <a:srgbClr val="000000"/>
                </a:solidFill>
                <a:latin typeface="標楷體" pitchFamily="65" charset="-120"/>
              </a:rPr>
              <a:t>邏輯 AND 是兩</a:t>
            </a:r>
            <a:r>
              <a:rPr lang="zh-TW" sz="2000" smtClean="0">
                <a:solidFill>
                  <a:srgbClr val="000000"/>
                </a:solidFill>
                <a:latin typeface="標楷體" pitchFamily="65" charset="-120"/>
              </a:rPr>
              <a:t>個</a:t>
            </a:r>
            <a:r>
              <a:rPr lang="en-US" altLang="zh-TW" sz="2000" smtClean="0">
                <a:solidFill>
                  <a:srgbClr val="000000"/>
                </a:solidFill>
                <a:latin typeface="標楷體" pitchFamily="65" charset="-120"/>
              </a:rPr>
              <a:t>bit</a:t>
            </a:r>
            <a:r>
              <a:rPr lang="zh-TW" sz="2000" smtClean="0">
                <a:solidFill>
                  <a:srgbClr val="000000"/>
                </a:solidFill>
                <a:latin typeface="標楷體" pitchFamily="65" charset="-120"/>
              </a:rPr>
              <a:t>，</a:t>
            </a:r>
            <a:r>
              <a:rPr lang="zh-TW" sz="2000">
                <a:solidFill>
                  <a:srgbClr val="000000"/>
                </a:solidFill>
                <a:latin typeface="標楷體" pitchFamily="65" charset="-120"/>
              </a:rPr>
              <a:t>其中只有 1 </a:t>
            </a:r>
            <a:r>
              <a:rPr lang="en-US" altLang="zh-TW" sz="2000" smtClean="0">
                <a:solidFill>
                  <a:srgbClr val="000000"/>
                </a:solidFill>
                <a:latin typeface="標楷體" pitchFamily="65" charset="-120"/>
              </a:rPr>
              <a:t>AND</a:t>
            </a:r>
            <a:r>
              <a:rPr lang="zh-TW" sz="2000" smtClean="0">
                <a:solidFill>
                  <a:srgbClr val="000000"/>
                </a:solidFill>
                <a:latin typeface="標楷體" pitchFamily="65" charset="-120"/>
              </a:rPr>
              <a:t> </a:t>
            </a:r>
            <a:r>
              <a:rPr lang="zh-TW" sz="2000">
                <a:solidFill>
                  <a:srgbClr val="000000"/>
                </a:solidFill>
                <a:latin typeface="標楷體" pitchFamily="65" charset="-120"/>
              </a:rPr>
              <a:t>1 </a:t>
            </a:r>
            <a:r>
              <a:rPr lang="zh-TW" sz="2000" b="1">
                <a:solidFill>
                  <a:srgbClr val="000000"/>
                </a:solidFill>
                <a:latin typeface="標楷體" pitchFamily="65" charset="-120"/>
              </a:rPr>
              <a:t>產</a:t>
            </a:r>
            <a:r>
              <a:rPr lang="zh-TW" sz="2000">
                <a:solidFill>
                  <a:srgbClr val="000000"/>
                </a:solidFill>
                <a:latin typeface="標楷體" pitchFamily="65" charset="-120"/>
              </a:rPr>
              <a:t>生 1 和任何其他組合結果在 0 的比較。</a:t>
            </a:r>
          </a:p>
          <a:p>
            <a:pPr marL="415975" lvl="1" indent="-342892">
              <a:buFont typeface="Arial" panose="020b0604020202020204" pitchFamily="34" charset="0"/>
              <a:buChar char="•"/>
            </a:pPr>
            <a:r>
              <a:rPr lang="zh-TW" sz="2000">
                <a:solidFill>
                  <a:srgbClr val="000000"/>
                </a:solidFill>
                <a:latin typeface="標楷體" pitchFamily="65" charset="-120"/>
              </a:rPr>
              <a:t>1 </a:t>
            </a:r>
            <a:r>
              <a:rPr lang="zh-TW" altLang="zh-TW" sz="2000">
                <a:solidFill>
                  <a:srgbClr val="000000"/>
                </a:solidFill>
                <a:latin typeface="標楷體" pitchFamily="65" charset="-120"/>
              </a:rPr>
              <a:t>AND</a:t>
            </a:r>
            <a:r>
              <a:rPr lang="zh-TW" sz="2000" smtClean="0">
                <a:solidFill>
                  <a:srgbClr val="000000"/>
                </a:solidFill>
                <a:latin typeface="標楷體" pitchFamily="65" charset="-120"/>
              </a:rPr>
              <a:t> </a:t>
            </a:r>
            <a:r>
              <a:rPr lang="zh-TW" sz="2000">
                <a:solidFill>
                  <a:srgbClr val="000000"/>
                </a:solidFill>
                <a:latin typeface="標楷體" pitchFamily="65" charset="-120"/>
              </a:rPr>
              <a:t>1 = 1，0 </a:t>
            </a:r>
            <a:r>
              <a:rPr lang="zh-TW" altLang="zh-TW" sz="2000">
                <a:solidFill>
                  <a:srgbClr val="000000"/>
                </a:solidFill>
                <a:latin typeface="標楷體" pitchFamily="65" charset="-120"/>
              </a:rPr>
              <a:t>AND</a:t>
            </a:r>
            <a:r>
              <a:rPr lang="zh-TW" sz="2000" smtClean="0">
                <a:solidFill>
                  <a:srgbClr val="000000"/>
                </a:solidFill>
                <a:latin typeface="標楷體" pitchFamily="65" charset="-120"/>
              </a:rPr>
              <a:t> </a:t>
            </a:r>
            <a:r>
              <a:rPr lang="zh-TW" sz="2000">
                <a:solidFill>
                  <a:srgbClr val="000000"/>
                </a:solidFill>
                <a:latin typeface="標楷體" pitchFamily="65" charset="-120"/>
              </a:rPr>
              <a:t>1 = 0，1 </a:t>
            </a:r>
            <a:r>
              <a:rPr lang="zh-TW" altLang="zh-TW" sz="2000">
                <a:solidFill>
                  <a:srgbClr val="000000"/>
                </a:solidFill>
                <a:latin typeface="標楷體" pitchFamily="65" charset="-120"/>
              </a:rPr>
              <a:t>AND</a:t>
            </a:r>
            <a:r>
              <a:rPr lang="zh-TW" sz="2000" smtClean="0">
                <a:solidFill>
                  <a:srgbClr val="000000"/>
                </a:solidFill>
                <a:latin typeface="標楷體" pitchFamily="65" charset="-120"/>
              </a:rPr>
              <a:t> </a:t>
            </a:r>
            <a:r>
              <a:rPr lang="zh-TW" sz="2000">
                <a:solidFill>
                  <a:srgbClr val="000000"/>
                </a:solidFill>
                <a:latin typeface="標楷體" pitchFamily="65" charset="-120"/>
              </a:rPr>
              <a:t>0 = 0，0，0 </a:t>
            </a:r>
            <a:r>
              <a:rPr lang="zh-TW" altLang="zh-TW" sz="2000">
                <a:solidFill>
                  <a:srgbClr val="000000"/>
                </a:solidFill>
                <a:latin typeface="標楷體" pitchFamily="65" charset="-120"/>
              </a:rPr>
              <a:t>AND</a:t>
            </a:r>
            <a:r>
              <a:rPr lang="zh-TW" sz="2000" smtClean="0">
                <a:solidFill>
                  <a:srgbClr val="000000"/>
                </a:solidFill>
                <a:latin typeface="標楷體" pitchFamily="65" charset="-120"/>
              </a:rPr>
              <a:t> </a:t>
            </a:r>
            <a:r>
              <a:rPr lang="zh-TW" sz="2000">
                <a:solidFill>
                  <a:srgbClr val="000000"/>
                </a:solidFill>
                <a:latin typeface="標楷體" pitchFamily="65" charset="-120"/>
              </a:rPr>
              <a:t>0 = 0 = 0</a:t>
            </a:r>
          </a:p>
          <a:p>
            <a:pPr marL="415975" lvl="1" indent="-342892">
              <a:buFont typeface="Arial" panose="020b0604020202020204" pitchFamily="34" charset="0"/>
              <a:buChar char="•"/>
            </a:pPr>
            <a:r>
              <a:rPr lang="zh-TW" sz="2000">
                <a:solidFill>
                  <a:srgbClr val="000000"/>
                </a:solidFill>
                <a:latin typeface="標楷體" pitchFamily="65" charset="-120"/>
              </a:rPr>
              <a:t>1 = 真，0 = 假</a:t>
            </a:r>
          </a:p>
        </p:txBody>
      </p:sp>
      <p:sp>
        <p:nvSpPr>
          <p:cNvPr id="5" name="Content Placeholder 3">
            <a:extLst>
              <a:ext uri="{FF2B5EF4-FFF2-40B4-BE49-F238E27FC236}">
                <a16:creationId xmlns:a16="http://schemas.microsoft.com/office/drawing/2014/main" id="{3528EAA4-4ECB-4719-8E9E-7DE8051ABB69}"/>
              </a:ext>
            </a:extLst>
          </p:cNvPr>
          <p:cNvSpPr txBox="1"/>
          <p:nvPr/>
        </p:nvSpPr>
        <p:spPr>
          <a:xfrm>
            <a:off x="431972" y="3340789"/>
            <a:ext cx="3849573" cy="1987652"/>
          </a:xfrm>
          <a:prstGeom prst="rect">
            <a:avLst/>
          </a:prstGeom>
        </p:spPr>
        <p:txBody>
          <a:bodyPr lIns="91420" tIns="45710" rIns="91420" bIns="45710">
            <a:noAutofit/>
          </a:bodyPr>
          <a:lstStyle>
            <a:lvl1pPr marL="285690" marR="0" indent="-285690" algn="ctr" defTabSz="457105" rtl="0" eaLnBrk="1" fontAlgn="auto" latinLnBrk="0" hangingPunct="1">
              <a:lnSpc>
                <a:spcPct val="100000"/>
              </a:lnSpc>
              <a:spcBef>
                <a:spcPct val="20000"/>
              </a:spcBef>
              <a:spcAft>
                <a:spcPct val="0"/>
              </a:spcAft>
              <a:buClrTx/>
              <a:buSzTx/>
              <a:buFont typeface="Arial"/>
              <a:buNone/>
              <a:defRPr lang="en-US" sz="2000" b="0" i="0" kern="1200" baseline="0">
                <a:solidFill>
                  <a:schemeClr val="bg1"/>
                </a:solidFill>
                <a:latin typeface="+mn-lt"/>
                <a:ea typeface="ＭＳ Ｐゴシック" charset="0"/>
                <a:cs typeface="CiscoSans ExtraLight"/>
              </a:defRPr>
            </a:lvl1pPr>
            <a:lvl2pPr marL="358775" indent="-215900" algn="l" defTabSz="684213" rtl="0" eaLnBrk="1" fontAlgn="base" hangingPunct="1">
              <a:lnSpc>
                <a:spcPct val="95000"/>
              </a:lnSpc>
              <a:spcBef>
                <a:spcPts val="600"/>
              </a:spcBef>
              <a:spcAft>
                <a:spcPct val="0"/>
              </a:spcAft>
              <a:buClr>
                <a:schemeClr val="tx2"/>
              </a:buClr>
              <a:buFont typeface="Arial"/>
              <a:buChar char="•"/>
              <a:defRPr lang="en-US" sz="1400" kern="120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a:buChar char="•"/>
              <a:defRPr lang="en-US" sz="1200" kern="120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a:buChar char="•"/>
              <a:defRPr lang="en-US" sz="1100" kern="120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a:buChar char="•"/>
              <a:defRPr lang="en-US" sz="1100" kern="120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anose="020b0604020202020204"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anose="020b0604020202020204"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anose="020b0604020202020204"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342892" indent="-342892" algn="l">
              <a:buFont typeface="Arial" panose="020b0604020202020204" pitchFamily="34" charset="0"/>
              <a:buChar char="•"/>
            </a:pPr>
            <a:r>
              <a:rPr lang="zh-TW" altLang="en-US">
                <a:solidFill>
                  <a:srgbClr val="000000"/>
                </a:solidFill>
                <a:latin typeface="標楷體" pitchFamily="65" charset="-120"/>
                <a:ea typeface="標楷體" panose="03000509000000000000" pitchFamily="65" charset="-120"/>
              </a:rPr>
              <a:t>為了識別網路位址，主機 </a:t>
            </a:r>
            <a:r>
              <a:rPr lang="en-US" altLang="zh-TW">
                <a:solidFill>
                  <a:srgbClr val="000000"/>
                </a:solidFill>
                <a:latin typeface="標楷體" pitchFamily="65" charset="-120"/>
                <a:ea typeface="標楷體" panose="03000509000000000000" pitchFamily="65" charset="-120"/>
              </a:rPr>
              <a:t>IPv4 </a:t>
            </a:r>
            <a:r>
              <a:rPr lang="zh-TW" altLang="en-US">
                <a:solidFill>
                  <a:srgbClr val="000000"/>
                </a:solidFill>
                <a:latin typeface="標楷體" pitchFamily="65" charset="-120"/>
                <a:ea typeface="標楷體" panose="03000509000000000000" pitchFamily="65" charset="-120"/>
              </a:rPr>
              <a:t>位址在邏輯上與逐位，與子網遮罩來識別網路位址。</a:t>
            </a:r>
          </a:p>
          <a:p>
            <a:pPr marL="342892" indent="-342892" algn="l">
              <a:buFont typeface="Arial" panose="020b0604020202020204" pitchFamily="34" charset="0"/>
              <a:buChar char="•"/>
            </a:pPr>
            <a:endParaRPr lang="en-CA" sz="1600">
              <a:solidFill>
                <a:srgbClr val="000000"/>
              </a:solidFill>
            </a:endParaRPr>
          </a:p>
        </p:txBody>
      </p:sp>
      <p:pic>
        <p:nvPicPr>
          <p:cNvPr id="2" name="Picture 1">
            <a:extLst>
              <a:ext uri="{FF2B5EF4-FFF2-40B4-BE49-F238E27FC236}">
                <a16:creationId xmlns:a16="http://schemas.microsoft.com/office/drawing/2014/main" id="{9F2917F7-70A6-4627-8200-4118CE19CA50}"/>
              </a:ext>
            </a:extLst>
          </p:cNvPr>
          <p:cNvPicPr>
            <a:picLocks noChangeAspect="1"/>
          </p:cNvPicPr>
          <p:nvPr/>
        </p:nvPicPr>
        <p:blipFill>
          <a:blip r:embed="rId3"/>
          <a:stretch>
            <a:fillRect/>
          </a:stretch>
        </p:blipFill>
        <p:spPr>
          <a:xfrm>
            <a:off x="4381159" y="3234691"/>
            <a:ext cx="4534133" cy="1987652"/>
          </a:xfrm>
          <a:prstGeom prst="rect">
            <a:avLst/>
          </a:prstGeom>
        </p:spPr>
      </p:pic>
      <p:sp>
        <p:nvSpPr>
          <p:cNvPr id="6" name="投影片編號版面配置區 5"/>
          <p:cNvSpPr>
            <a:spLocks noGrp="1"/>
          </p:cNvSpPr>
          <p:nvPr>
            <p:ph type="sldNum" sz="quarter" idx="12"/>
          </p:nvPr>
        </p:nvSpPr>
        <p:spPr/>
        <p:txBody>
          <a:bodyPr/>
          <a:lstStyle/>
          <a:p>
            <a:fld id="{4FAB73BC-B049-4115-A692-8D63A059BFB8}" type="slidenum">
              <a:rPr lang="en-US" smtClean="0"/>
              <a:t>281</a:t>
            </a:fld>
            <a:endParaRPr lang="en-US"/>
          </a:p>
        </p:txBody>
      </p:sp>
    </p:spTree>
    <p:extLst>
      <p:ext uri="{BB962C8B-B14F-4D97-AF65-F5344CB8AC3E}">
        <p14:creationId xmlns:p14="http://schemas.microsoft.com/office/powerpoint/2010/main" val="15407357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282.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9006840" cy="731837"/>
          </a:xfrm>
        </p:spPr>
        <p:txBody>
          <a:bodyPr>
            <a:noAutofit/>
          </a:bodyPr>
          <a:lstStyle/>
          <a:p>
            <a:r>
              <a:rPr lang="en-US" altLang="zh-TW" sz="3600"/>
              <a:t>11.1IPv4 </a:t>
            </a:r>
            <a:r>
              <a:rPr lang="zh-TW" altLang="en-US" sz="3600"/>
              <a:t>位址結構</a:t>
            </a:r>
            <a:r>
              <a:rPr lang="en-US" altLang="zh-TW" sz="3600"/>
              <a:t>-</a:t>
            </a:r>
            <a:r>
              <a:rPr lang="zh-TW" altLang="en-US" sz="3600" smtClean="0"/>
              <a:t>網路</a:t>
            </a:r>
            <a:r>
              <a:rPr lang="zh-TW" altLang="en-US" sz="3600"/>
              <a:t>、主機和廣播位址</a:t>
            </a:r>
          </a:p>
        </p:txBody>
      </p:sp>
      <p:pic>
        <p:nvPicPr>
          <p:cNvPr id="2" name="Picture 1">
            <a:extLst>
              <a:ext uri="{FF2B5EF4-FFF2-40B4-BE49-F238E27FC236}">
                <a16:creationId xmlns:a16="http://schemas.microsoft.com/office/drawing/2014/main" id="{AAC2E9A2-7F9F-404A-B632-433B3DD70A30}"/>
              </a:ext>
            </a:extLst>
          </p:cNvPr>
          <p:cNvPicPr>
            <a:picLocks noChangeAspect="1"/>
          </p:cNvPicPr>
          <p:nvPr/>
        </p:nvPicPr>
        <p:blipFill>
          <a:blip r:embed="rId3"/>
          <a:stretch>
            <a:fillRect/>
          </a:stretch>
        </p:blipFill>
        <p:spPr>
          <a:xfrm>
            <a:off x="367146" y="3631998"/>
            <a:ext cx="2898633" cy="1607424"/>
          </a:xfrm>
          <a:prstGeom prst="rect">
            <a:avLst/>
          </a:prstGeom>
        </p:spPr>
      </p:pic>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431972" y="1712670"/>
            <a:ext cx="5667615" cy="1328383"/>
          </a:xfrm>
        </p:spPr>
        <p:txBody>
          <a:bodyPr/>
          <a:lstStyle/>
          <a:p>
            <a:pPr marL="342892" indent="-342892" algn="l">
              <a:buFont typeface="Arial" panose="020b0604020202020204" pitchFamily="34" charset="0"/>
              <a:buChar char="•"/>
            </a:pPr>
            <a:r>
              <a:rPr lang="zh-TW" altLang="en-US">
                <a:solidFill>
                  <a:srgbClr val="000000"/>
                </a:solidFill>
              </a:rPr>
              <a:t>在每個網路中有三種類型的 </a:t>
            </a:r>
            <a:r>
              <a:rPr lang="en-US" altLang="zh-TW">
                <a:solidFill>
                  <a:srgbClr val="000000"/>
                </a:solidFill>
              </a:rPr>
              <a:t>IP </a:t>
            </a:r>
            <a:r>
              <a:rPr lang="zh-TW" altLang="en-US">
                <a:solidFill>
                  <a:srgbClr val="000000"/>
                </a:solidFill>
              </a:rPr>
              <a:t>位址：</a:t>
            </a:r>
          </a:p>
          <a:p>
            <a:pPr marL="415975" lvl="1" indent="-342892">
              <a:buFont typeface="Arial" panose="020b0604020202020204" pitchFamily="34" charset="0"/>
              <a:buChar char="•"/>
            </a:pPr>
            <a:r>
              <a:rPr lang="zh-TW" sz="2000">
                <a:solidFill>
                  <a:srgbClr val="000000"/>
                </a:solidFill>
              </a:rPr>
              <a:t>網路位址</a:t>
            </a:r>
          </a:p>
          <a:p>
            <a:pPr marL="415975" lvl="1" indent="-342892">
              <a:buFont typeface="Arial" panose="020b0604020202020204" pitchFamily="34" charset="0"/>
              <a:buChar char="•"/>
            </a:pPr>
            <a:r>
              <a:rPr lang="zh-TW" sz="2000">
                <a:solidFill>
                  <a:srgbClr val="000000"/>
                </a:solidFill>
              </a:rPr>
              <a:t>主機位址</a:t>
            </a:r>
          </a:p>
          <a:p>
            <a:pPr marL="415975" lvl="1" indent="-342892">
              <a:buFont typeface="Arial" panose="020b0604020202020204" pitchFamily="34" charset="0"/>
              <a:buChar char="•"/>
            </a:pPr>
            <a:r>
              <a:rPr lang="zh-TW" sz="2000">
                <a:solidFill>
                  <a:srgbClr val="000000"/>
                </a:solidFill>
              </a:rPr>
              <a:t>廣播位址</a:t>
            </a:r>
          </a:p>
        </p:txBody>
      </p:sp>
      <p:graphicFrame>
        <p:nvGraphicFramePr>
          <p:cNvPr id="6" name="Table 5">
            <a:extLst>
              <a:ext uri="{FF2B5EF4-FFF2-40B4-BE49-F238E27FC236}">
                <a16:creationId xmlns:a16="http://schemas.microsoft.com/office/drawing/2014/main" id="{663C58AD-E4FB-4E6F-A2AA-5493C4001BAD}"/>
              </a:ext>
            </a:extLst>
          </p:cNvPr>
          <p:cNvGraphicFramePr>
            <a:graphicFrameLocks noGrp="1"/>
          </p:cNvGraphicFramePr>
          <p:nvPr>
            <p:extLst/>
          </p:nvPr>
        </p:nvGraphicFramePr>
        <p:xfrm>
          <a:off x="3512820" y="3104274"/>
          <a:ext cx="5494020" cy="2225040"/>
        </p:xfrm>
        <a:graphic>
          <a:graphicData uri="http://schemas.openxmlformats.org/drawingml/2006/table">
            <a:tbl>
              <a:tblPr firstRow="1" bandRow="1">
                <a:tableStyleId>{5C22544A-7EE6-4342-B048-85BDC9FD1C3A}</a:tableStyleId>
              </a:tblPr>
              <a:tblGrid>
                <a:gridCol w="1363980">
                  <a:extLst>
                    <a:ext uri="{9D8B030D-6E8A-4147-A177-3AD203B41FA5}">
                      <a16:colId xmlns:a16="http://schemas.microsoft.com/office/drawing/2014/main" val="6951079"/>
                    </a:ext>
                  </a:extLst>
                </a:gridCol>
                <a:gridCol w="2461260">
                  <a:extLst>
                    <a:ext uri="{9D8B030D-6E8A-4147-A177-3AD203B41FA5}">
                      <a16:colId xmlns:a16="http://schemas.microsoft.com/office/drawing/2014/main" val="3669600987"/>
                    </a:ext>
                  </a:extLst>
                </a:gridCol>
                <a:gridCol w="822960">
                  <a:extLst>
                    <a:ext uri="{9D8B030D-6E8A-4147-A177-3AD203B41FA5}">
                      <a16:colId xmlns:a16="http://schemas.microsoft.com/office/drawing/2014/main" val="1195186617"/>
                    </a:ext>
                  </a:extLst>
                </a:gridCol>
                <a:gridCol w="845820">
                  <a:extLst>
                    <a:ext uri="{9D8B030D-6E8A-4147-A177-3AD203B41FA5}">
                      <a16:colId xmlns:a16="http://schemas.microsoft.com/office/drawing/2014/main" val="3408647017"/>
                    </a:ext>
                  </a:extLst>
                </a:gridCol>
              </a:tblGrid>
              <a:tr h="370840">
                <a:tc>
                  <a:txBody>
                    <a:bodyPr vert="horz" wrap="square"/>
                    <a:lstStyle/>
                    <a:p>
                      <a:endParaRPr lang="en-CA" sz="1200"/>
                    </a:p>
                  </a:txBody>
                  <a:tcPr marL="31750" marR="31750" marT="31750" marB="31750" anchor="ctr">
                    <a:noFill/>
                  </a:tcPr>
                </a:tc>
                <a:tc>
                  <a:txBody>
                    <a:bodyPr vert="horz" wrap="square"/>
                    <a:lstStyle/>
                    <a:p>
                      <a:pPr algn="ctr" rtl="0" fontAlgn="ctr"/>
                      <a:r>
                        <a:rPr lang="zh-TW" sz="1100" b="1">
                          <a:effectLst/>
                        </a:rPr>
                        <a:t>網路部分</a:t>
                      </a:r>
                    </a:p>
                  </a:txBody>
                  <a:tcPr marL="31750" marR="31750" marT="31750" marB="31750" anchor="ctr"/>
                </a:tc>
                <a:tc>
                  <a:txBody>
                    <a:bodyPr vert="horz" wrap="square"/>
                    <a:lstStyle/>
                    <a:p>
                      <a:pPr algn="ctr" rtl="0" fontAlgn="ctr"/>
                      <a:r>
                        <a:rPr lang="zh-TW" sz="1100" b="1">
                          <a:effectLst/>
                        </a:rPr>
                        <a:t>主機部份</a:t>
                      </a:r>
                    </a:p>
                  </a:txBody>
                  <a:tcPr marL="31750" marR="31750" marT="31750" marB="31750" anchor="ctr"/>
                </a:tc>
                <a:tc>
                  <a:txBody>
                    <a:bodyPr vert="horz" wrap="square"/>
                    <a:lstStyle/>
                    <a:p>
                      <a:pPr algn="ctr" rtl="0" fontAlgn="ctr"/>
                      <a:r>
                        <a:rPr lang="zh-TW" sz="1100" b="1">
                          <a:effectLst/>
                        </a:rPr>
                        <a:t>主機位元</a:t>
                      </a:r>
                    </a:p>
                  </a:txBody>
                  <a:tcPr marL="31750" marR="31750" marT="31750" marB="31750" anchor="ctr"/>
                </a:tc>
                <a:extLst>
                  <a:ext uri="{0D108BD9-81ED-4DB2-BD59-A6C34878D82A}">
                    <a16:rowId xmlns:a16="http://schemas.microsoft.com/office/drawing/2014/main" val="1417013316"/>
                  </a:ext>
                </a:extLst>
              </a:tr>
              <a:tr h="370840">
                <a:tc>
                  <a:txBody>
                    <a:bodyPr vert="horz" wrap="square"/>
                    <a:lstStyle/>
                    <a:p>
                      <a:pPr rtl="0" fontAlgn="ctr"/>
                      <a:r>
                        <a:rPr lang="zh-TW" sz="1000" b="0">
                          <a:effectLst/>
                        </a:rPr>
                        <a:t>子網路遮罩 </a:t>
                      </a:r>
                    </a:p>
                    <a:p>
                      <a:pPr rtl="0" fontAlgn="ctr"/>
                      <a:r>
                        <a:rPr lang="zh-TW" sz="1000" b="1">
                          <a:effectLst/>
                        </a:rPr>
                        <a:t>255.255.255.</a:t>
                      </a:r>
                      <a:r>
                        <a:rPr lang="zh-TW" sz="1000" b="0">
                          <a:effectLst/>
                        </a:rPr>
                        <a:t>0 或 </a:t>
                      </a:r>
                      <a:r>
                        <a:rPr lang="zh-TW" sz="1000" b="1">
                          <a:effectLst/>
                        </a:rPr>
                        <a:t>/24</a:t>
                      </a:r>
                    </a:p>
                  </a:txBody>
                  <a:tcPr marL="31750" marR="31750" marT="31750" marB="31750" anchor="ctr"/>
                </a:tc>
                <a:tc>
                  <a:txBody>
                    <a:bodyPr vert="horz" wrap="square"/>
                    <a:lstStyle/>
                    <a:p>
                      <a:pPr algn="ctr" rtl="0" fontAlgn="ctr"/>
                      <a:r>
                        <a:rPr lang="zh-TW" sz="1000" b="0">
                          <a:effectLst/>
                          <a:latin typeface="Courier New" panose="02070309020205020404" pitchFamily="49" charset="0"/>
                          <a:cs typeface="Courier New" panose="02070309020205020404" pitchFamily="49" charset="0"/>
                        </a:rPr>
                        <a:t>255 255 255</a:t>
                      </a:r>
                      <a:br>
                        <a:rPr lang="en-CA" sz="1000" b="0">
                          <a:effectLst/>
                          <a:latin typeface="Courier New" panose="02070309020205020404" pitchFamily="49" charset="0"/>
                          <a:cs typeface="Courier New" panose="02070309020205020404" pitchFamily="49" charset="0"/>
                        </a:rPr>
                      </a:br>
                      <a:r>
                        <a:rPr lang="zh-TW" sz="1000" b="0">
                          <a:effectLst/>
                          <a:latin typeface="Courier New" panose="02070309020205020404" pitchFamily="49" charset="0"/>
                          <a:cs typeface="Courier New" panose="02070309020205020404" pitchFamily="49" charset="0"/>
                        </a:rPr>
                        <a:t>11111111 11111111 11111111</a:t>
                      </a:r>
                    </a:p>
                  </a:txBody>
                  <a:tcPr marL="31750" marR="31750" marT="31750" marB="31750" anchor="ctr"/>
                </a:tc>
                <a:tc>
                  <a:txBody>
                    <a:bodyPr vert="horz" wrap="square"/>
                    <a:lstStyle/>
                    <a:p>
                      <a:pPr algn="ctr" rtl="0" fontAlgn="ctr"/>
                      <a:r>
                        <a:rPr lang="zh-TW" sz="1000" b="0">
                          <a:effectLst/>
                          <a:latin typeface="Courier New" panose="02070309020205020404" pitchFamily="49" charset="0"/>
                          <a:cs typeface="Courier New" panose="02070309020205020404" pitchFamily="49" charset="0"/>
                        </a:rPr>
                        <a:t>0</a:t>
                      </a:r>
                      <a:br>
                        <a:rPr lang="en-CA" sz="1000" b="0">
                          <a:effectLst/>
                          <a:latin typeface="Courier New" panose="02070309020205020404" pitchFamily="49" charset="0"/>
                          <a:cs typeface="Courier New" panose="02070309020205020404" pitchFamily="49" charset="0"/>
                        </a:rPr>
                      </a:br>
                      <a:r>
                        <a:rPr lang="zh-TW" sz="1000" b="0">
                          <a:effectLst/>
                          <a:latin typeface="Courier New" panose="02070309020205020404" pitchFamily="49" charset="0"/>
                          <a:cs typeface="Courier New" panose="02070309020205020404" pitchFamily="49" charset="0"/>
                        </a:rPr>
                        <a:t>00000000</a:t>
                      </a:r>
                    </a:p>
                  </a:txBody>
                  <a:tcPr marL="31750" marR="31750" marT="31750" marB="31750" anchor="ctr"/>
                </a:tc>
                <a:tc>
                  <a:txBody>
                    <a:bodyPr vert="horz" wrap="square"/>
                    <a:lstStyle/>
                    <a:p>
                      <a:pPr fontAlgn="ctr"/>
                      <a:endParaRPr lang="en-CA" sz="1000" b="0">
                        <a:effectLst/>
                      </a:endParaRPr>
                    </a:p>
                  </a:txBody>
                  <a:tcPr marL="31750" marR="31750" marT="31750" marB="31750" anchor="ctr"/>
                </a:tc>
                <a:extLst>
                  <a:ext uri="{0D108BD9-81ED-4DB2-BD59-A6C34878D82A}">
                    <a16:rowId xmlns:a16="http://schemas.microsoft.com/office/drawing/2014/main" val="4212010678"/>
                  </a:ext>
                </a:extLst>
              </a:tr>
              <a:tr h="370840">
                <a:tc>
                  <a:txBody>
                    <a:bodyPr vert="horz" wrap="square"/>
                    <a:lstStyle/>
                    <a:p>
                      <a:pPr rtl="0" fontAlgn="ctr"/>
                      <a:r>
                        <a:rPr lang="zh-TW" sz="1000" b="0">
                          <a:effectLst/>
                        </a:rPr>
                        <a:t>網路位址 </a:t>
                      </a:r>
                    </a:p>
                    <a:p>
                      <a:pPr rtl="0" fontAlgn="ctr"/>
                      <a:r>
                        <a:rPr lang="zh-TW" sz="1000" b="1">
                          <a:effectLst/>
                        </a:rPr>
                        <a:t>192.168.10.</a:t>
                      </a:r>
                      <a:r>
                        <a:rPr lang="zh-TW" sz="1000" b="0">
                          <a:effectLst/>
                        </a:rPr>
                        <a:t>0 或  </a:t>
                      </a:r>
                      <a:r>
                        <a:rPr lang="zh-TW" sz="1000" b="1">
                          <a:effectLst/>
                        </a:rPr>
                        <a:t>/24</a:t>
                      </a:r>
                    </a:p>
                  </a:txBody>
                  <a:tcPr marL="31750" marR="31750" marT="31750" marB="31750" anchor="ctr"/>
                </a:tc>
                <a:tc>
                  <a:txBody>
                    <a:bodyPr vert="horz" wrap="square"/>
                    <a:lstStyle/>
                    <a:p>
                      <a:pPr algn="ctr" rtl="0" fontAlgn="ctr"/>
                      <a:r>
                        <a:rPr lang="zh-TW" sz="1000" b="0">
                          <a:effectLst/>
                          <a:latin typeface="Courier New" panose="02070309020205020404" pitchFamily="49" charset="0"/>
                          <a:cs typeface="Courier New" panose="02070309020205020404" pitchFamily="49" charset="0"/>
                        </a:rPr>
                        <a:t>192 168 10</a:t>
                      </a:r>
                      <a:br>
                        <a:rPr lang="en-CA" sz="1000" b="0">
                          <a:effectLst/>
                          <a:latin typeface="Courier New" panose="02070309020205020404" pitchFamily="49" charset="0"/>
                          <a:cs typeface="Courier New" panose="02070309020205020404" pitchFamily="49" charset="0"/>
                        </a:rPr>
                      </a:br>
                      <a:r>
                        <a:rPr lang="zh-TW" sz="1000" b="0">
                          <a:effectLst/>
                          <a:latin typeface="Courier New" panose="02070309020205020404" pitchFamily="49" charset="0"/>
                          <a:cs typeface="Courier New" panose="02070309020205020404" pitchFamily="49" charset="0"/>
                        </a:rPr>
                        <a:t>11000000 10100000 00001010</a:t>
                      </a:r>
                    </a:p>
                  </a:txBody>
                  <a:tcPr marL="31750" marR="31750" marT="31750" marB="31750" anchor="ctr"/>
                </a:tc>
                <a:tc>
                  <a:txBody>
                    <a:bodyPr vert="horz" wrap="square"/>
                    <a:lstStyle/>
                    <a:p>
                      <a:pPr algn="ctr" rtl="0" fontAlgn="ctr"/>
                      <a:r>
                        <a:rPr lang="zh-TW" sz="1000" b="0">
                          <a:effectLst/>
                          <a:latin typeface="Courier New" panose="02070309020205020404" pitchFamily="49" charset="0"/>
                          <a:cs typeface="Courier New" panose="02070309020205020404" pitchFamily="49" charset="0"/>
                        </a:rPr>
                        <a:t>0</a:t>
                      </a:r>
                      <a:br>
                        <a:rPr lang="en-CA" sz="1000" b="0">
                          <a:effectLst/>
                          <a:latin typeface="Courier New" panose="02070309020205020404" pitchFamily="49" charset="0"/>
                          <a:cs typeface="Courier New" panose="02070309020205020404" pitchFamily="49" charset="0"/>
                        </a:rPr>
                      </a:br>
                      <a:r>
                        <a:rPr lang="zh-TW" sz="1000" b="0">
                          <a:effectLst/>
                          <a:latin typeface="Courier New" panose="02070309020205020404" pitchFamily="49" charset="0"/>
                          <a:cs typeface="Courier New" panose="02070309020205020404" pitchFamily="49" charset="0"/>
                        </a:rPr>
                        <a:t>00000000</a:t>
                      </a:r>
                    </a:p>
                  </a:txBody>
                  <a:tcPr marL="31750" marR="31750" marT="31750" marB="31750" anchor="ctr"/>
                </a:tc>
                <a:tc>
                  <a:txBody>
                    <a:bodyPr vert="horz" wrap="square"/>
                    <a:lstStyle/>
                    <a:p>
                      <a:pPr algn="ctr" rtl="0" fontAlgn="ctr"/>
                      <a:r>
                        <a:rPr lang="zh-TW" sz="1000" b="0">
                          <a:effectLst/>
                        </a:rPr>
                        <a:t>所有 0</a:t>
                      </a:r>
                    </a:p>
                  </a:txBody>
                  <a:tcPr marL="31750" marR="31750" marT="31750" marB="31750" anchor="ctr"/>
                </a:tc>
                <a:extLst>
                  <a:ext uri="{0D108BD9-81ED-4DB2-BD59-A6C34878D82A}">
                    <a16:rowId xmlns:a16="http://schemas.microsoft.com/office/drawing/2014/main" val="582796851"/>
                  </a:ext>
                </a:extLst>
              </a:tr>
              <a:tr h="370840">
                <a:tc>
                  <a:txBody>
                    <a:bodyPr vert="horz" wrap="square"/>
                    <a:lstStyle/>
                    <a:p>
                      <a:pPr rtl="0" fontAlgn="ctr"/>
                      <a:r>
                        <a:rPr lang="zh-TW" sz="1000" b="0">
                          <a:effectLst/>
                        </a:rPr>
                        <a:t>第一個位址 </a:t>
                      </a:r>
                    </a:p>
                    <a:p>
                      <a:pPr rtl="0" fontAlgn="ctr"/>
                      <a:r>
                        <a:rPr lang="zh-TW" sz="1000" b="1">
                          <a:effectLst/>
                        </a:rPr>
                        <a:t>192.168.10</a:t>
                      </a:r>
                      <a:r>
                        <a:rPr lang="zh-TW" sz="1000" b="0">
                          <a:effectLst/>
                        </a:rPr>
                        <a:t>.1 or </a:t>
                      </a:r>
                      <a:r>
                        <a:rPr lang="zh-TW" sz="1000" b="1">
                          <a:effectLst/>
                        </a:rPr>
                        <a:t>/24 </a:t>
                      </a:r>
                    </a:p>
                  </a:txBody>
                  <a:tcPr marL="31750" marR="31750" marT="31750" marB="31750" anchor="ctr"/>
                </a:tc>
                <a:tc>
                  <a:txBody>
                    <a:bodyPr vert="horz" wrap="square"/>
                    <a:lstStyle/>
                    <a:p>
                      <a:pPr algn="ctr" rtl="0" fontAlgn="ctr"/>
                      <a:r>
                        <a:rPr lang="zh-TW" sz="1000" b="0">
                          <a:effectLst/>
                          <a:latin typeface="Courier New" panose="02070309020205020404" pitchFamily="49" charset="0"/>
                          <a:cs typeface="Courier New" panose="02070309020205020404" pitchFamily="49" charset="0"/>
                        </a:rPr>
                        <a:t>192 168 10</a:t>
                      </a:r>
                      <a:br>
                        <a:rPr lang="en-CA" sz="1000" b="0">
                          <a:effectLst/>
                          <a:latin typeface="Courier New" panose="02070309020205020404" pitchFamily="49" charset="0"/>
                          <a:cs typeface="Courier New" panose="02070309020205020404" pitchFamily="49" charset="0"/>
                        </a:rPr>
                      </a:br>
                      <a:r>
                        <a:rPr lang="zh-TW" sz="1000" b="0">
                          <a:effectLst/>
                          <a:latin typeface="Courier New" panose="02070309020205020404" pitchFamily="49" charset="0"/>
                          <a:cs typeface="Courier New" panose="02070309020205020404" pitchFamily="49" charset="0"/>
                        </a:rPr>
                        <a:t>11000000 10100000 00001010</a:t>
                      </a:r>
                    </a:p>
                  </a:txBody>
                  <a:tcPr marL="31750" marR="31750" marT="31750" marB="31750" anchor="ctr"/>
                </a:tc>
                <a:tc>
                  <a:txBody>
                    <a:bodyPr vert="horz" wrap="square"/>
                    <a:lstStyle/>
                    <a:p>
                      <a:pPr algn="ctr" rtl="0" fontAlgn="ctr"/>
                      <a:r>
                        <a:rPr lang="zh-TW" sz="1000" b="0">
                          <a:effectLst/>
                          <a:latin typeface="Courier New" panose="02070309020205020404" pitchFamily="49" charset="0"/>
                          <a:cs typeface="Courier New" panose="02070309020205020404" pitchFamily="49" charset="0"/>
                        </a:rPr>
                        <a:t>1</a:t>
                      </a:r>
                      <a:br>
                        <a:rPr lang="en-CA" sz="1000" b="0">
                          <a:effectLst/>
                          <a:latin typeface="Courier New" panose="02070309020205020404" pitchFamily="49" charset="0"/>
                          <a:cs typeface="Courier New" panose="02070309020205020404" pitchFamily="49" charset="0"/>
                        </a:rPr>
                      </a:br>
                      <a:r>
                        <a:rPr lang="zh-TW" sz="1000" b="0">
                          <a:effectLst/>
                          <a:latin typeface="Courier New" panose="02070309020205020404" pitchFamily="49" charset="0"/>
                          <a:cs typeface="Courier New" panose="02070309020205020404" pitchFamily="49" charset="0"/>
                        </a:rPr>
                        <a:t>00000001</a:t>
                      </a:r>
                    </a:p>
                  </a:txBody>
                  <a:tcPr marL="31750" marR="31750" marT="31750" marB="31750" anchor="ctr"/>
                </a:tc>
                <a:tc>
                  <a:txBody>
                    <a:bodyPr vert="horz" wrap="square"/>
                    <a:lstStyle/>
                    <a:p>
                      <a:pPr algn="ctr" rtl="0" fontAlgn="ctr"/>
                      <a:r>
                        <a:rPr lang="zh-TW" sz="1000" b="0">
                          <a:effectLst/>
                        </a:rPr>
                        <a:t>所有 0 和 1</a:t>
                      </a:r>
                    </a:p>
                  </a:txBody>
                  <a:tcPr marL="31750" marR="31750" marT="31750" marB="31750" anchor="ctr"/>
                </a:tc>
                <a:extLst>
                  <a:ext uri="{0D108BD9-81ED-4DB2-BD59-A6C34878D82A}">
                    <a16:rowId xmlns:a16="http://schemas.microsoft.com/office/drawing/2014/main" val="3315409547"/>
                  </a:ext>
                </a:extLst>
              </a:tr>
              <a:tr h="370840">
                <a:tc>
                  <a:txBody>
                    <a:bodyPr vert="horz" wrap="square"/>
                    <a:lstStyle/>
                    <a:p>
                      <a:pPr rtl="0" fontAlgn="ctr"/>
                      <a:r>
                        <a:rPr lang="zh-TW" sz="1000" b="0">
                          <a:effectLst/>
                        </a:rPr>
                        <a:t>最後一個位址 </a:t>
                      </a:r>
                    </a:p>
                    <a:p>
                      <a:pPr rtl="0" fontAlgn="ctr"/>
                      <a:r>
                        <a:rPr lang="zh-TW" sz="1000" b="1">
                          <a:effectLst/>
                        </a:rPr>
                        <a:t>192.168.10</a:t>
                      </a:r>
                      <a:r>
                        <a:rPr lang="zh-TW" sz="1000" b="0">
                          <a:effectLst/>
                        </a:rPr>
                        <a:t>.254 or </a:t>
                      </a:r>
                      <a:r>
                        <a:rPr lang="zh-TW" sz="1000" b="1">
                          <a:effectLst/>
                        </a:rPr>
                        <a:t>/24 </a:t>
                      </a:r>
                    </a:p>
                  </a:txBody>
                  <a:tcPr marL="31750" marR="31750" marT="31750" marB="31750" anchor="ctr"/>
                </a:tc>
                <a:tc>
                  <a:txBody>
                    <a:bodyPr vert="horz" wrap="square"/>
                    <a:lstStyle/>
                    <a:p>
                      <a:pPr algn="ctr" rtl="0" fontAlgn="ctr"/>
                      <a:r>
                        <a:rPr lang="zh-TW" sz="1000" b="0">
                          <a:effectLst/>
                          <a:latin typeface="Courier New" panose="02070309020205020404" pitchFamily="49" charset="0"/>
                          <a:cs typeface="Courier New" panose="02070309020205020404" pitchFamily="49" charset="0"/>
                        </a:rPr>
                        <a:t>192 168 10</a:t>
                      </a:r>
                      <a:br>
                        <a:rPr lang="en-CA" sz="1000" b="0">
                          <a:effectLst/>
                          <a:latin typeface="Courier New" panose="02070309020205020404" pitchFamily="49" charset="0"/>
                          <a:cs typeface="Courier New" panose="02070309020205020404" pitchFamily="49" charset="0"/>
                        </a:rPr>
                      </a:br>
                      <a:r>
                        <a:rPr lang="zh-TW" sz="1000" b="0">
                          <a:effectLst/>
                          <a:latin typeface="Courier New" panose="02070309020205020404" pitchFamily="49" charset="0"/>
                          <a:cs typeface="Courier New" panose="02070309020205020404" pitchFamily="49" charset="0"/>
                        </a:rPr>
                        <a:t>11000000 10100000 00001010</a:t>
                      </a:r>
                    </a:p>
                  </a:txBody>
                  <a:tcPr marL="31750" marR="31750" marT="31750" marB="31750" anchor="ctr"/>
                </a:tc>
                <a:tc>
                  <a:txBody>
                    <a:bodyPr vert="horz" wrap="square"/>
                    <a:lstStyle/>
                    <a:p>
                      <a:pPr algn="ctr" rtl="0" fontAlgn="ctr"/>
                      <a:r>
                        <a:rPr lang="zh-TW" sz="1000" b="0">
                          <a:effectLst/>
                          <a:latin typeface="Courier New" panose="02070309020205020404" pitchFamily="49" charset="0"/>
                          <a:cs typeface="Courier New" panose="02070309020205020404" pitchFamily="49" charset="0"/>
                        </a:rPr>
                        <a:t>254</a:t>
                      </a:r>
                      <a:br>
                        <a:rPr lang="en-CA" sz="1000" b="0">
                          <a:effectLst/>
                          <a:latin typeface="Courier New" panose="02070309020205020404" pitchFamily="49" charset="0"/>
                          <a:cs typeface="Courier New" panose="02070309020205020404" pitchFamily="49" charset="0"/>
                        </a:rPr>
                      </a:br>
                      <a:r>
                        <a:rPr lang="zh-TW" sz="1000" b="0">
                          <a:effectLst/>
                          <a:latin typeface="Courier New" panose="02070309020205020404" pitchFamily="49" charset="0"/>
                          <a:cs typeface="Courier New" panose="02070309020205020404" pitchFamily="49" charset="0"/>
                        </a:rPr>
                        <a:t>11111110</a:t>
                      </a:r>
                    </a:p>
                  </a:txBody>
                  <a:tcPr marL="31750" marR="31750" marT="31750" marB="31750" anchor="ctr"/>
                </a:tc>
                <a:tc>
                  <a:txBody>
                    <a:bodyPr vert="horz" wrap="square"/>
                    <a:lstStyle/>
                    <a:p>
                      <a:pPr algn="ctr" rtl="0" fontAlgn="ctr"/>
                      <a:r>
                        <a:rPr lang="zh-TW" sz="1000" b="0">
                          <a:effectLst/>
                        </a:rPr>
                        <a:t>所有 1 和 1 個 0</a:t>
                      </a:r>
                    </a:p>
                  </a:txBody>
                  <a:tcPr marL="31750" marR="31750" marT="31750" marB="31750" anchor="ctr"/>
                </a:tc>
                <a:extLst>
                  <a:ext uri="{0D108BD9-81ED-4DB2-BD59-A6C34878D82A}">
                    <a16:rowId xmlns:a16="http://schemas.microsoft.com/office/drawing/2014/main" val="3018522862"/>
                  </a:ext>
                </a:extLst>
              </a:tr>
              <a:tr h="370840">
                <a:tc>
                  <a:txBody>
                    <a:bodyPr vert="horz" wrap="square"/>
                    <a:lstStyle/>
                    <a:p>
                      <a:pPr rtl="0" fontAlgn="ctr"/>
                      <a:r>
                        <a:rPr lang="zh-TW" sz="1000" b="0">
                          <a:effectLst/>
                        </a:rPr>
                        <a:t>廣播位址</a:t>
                      </a:r>
                    </a:p>
                    <a:p>
                      <a:pPr rtl="0" fontAlgn="ctr"/>
                      <a:r>
                        <a:rPr lang="zh-TW" sz="1000" b="1">
                          <a:effectLst/>
                        </a:rPr>
                        <a:t>192.168.10</a:t>
                      </a:r>
                      <a:r>
                        <a:rPr lang="zh-TW" sz="1000" b="0">
                          <a:effectLst/>
                        </a:rPr>
                        <a:t>.255 or </a:t>
                      </a:r>
                      <a:r>
                        <a:rPr lang="zh-TW" sz="1000" b="1">
                          <a:effectLst/>
                        </a:rPr>
                        <a:t>/24</a:t>
                      </a:r>
                    </a:p>
                  </a:txBody>
                  <a:tcPr marL="31750" marR="31750" marT="31750" marB="31750" anchor="ctr"/>
                </a:tc>
                <a:tc>
                  <a:txBody>
                    <a:bodyPr vert="horz" wrap="square"/>
                    <a:lstStyle/>
                    <a:p>
                      <a:pPr algn="ctr" rtl="0" fontAlgn="ctr"/>
                      <a:r>
                        <a:rPr lang="zh-TW" sz="1000" b="0">
                          <a:effectLst/>
                          <a:latin typeface="Courier New" panose="02070309020205020404" pitchFamily="49" charset="0"/>
                          <a:cs typeface="Courier New" panose="02070309020205020404" pitchFamily="49" charset="0"/>
                        </a:rPr>
                        <a:t>192 168 10</a:t>
                      </a:r>
                      <a:br>
                        <a:rPr lang="en-CA" sz="1000" b="0">
                          <a:effectLst/>
                          <a:latin typeface="Courier New" panose="02070309020205020404" pitchFamily="49" charset="0"/>
                          <a:cs typeface="Courier New" panose="02070309020205020404" pitchFamily="49" charset="0"/>
                        </a:rPr>
                      </a:br>
                      <a:r>
                        <a:rPr lang="zh-TW" sz="1000" b="0">
                          <a:effectLst/>
                          <a:latin typeface="Courier New" panose="02070309020205020404" pitchFamily="49" charset="0"/>
                          <a:cs typeface="Courier New" panose="02070309020205020404" pitchFamily="49" charset="0"/>
                        </a:rPr>
                        <a:t>11000000 10100000 00001010</a:t>
                      </a:r>
                    </a:p>
                  </a:txBody>
                  <a:tcPr marL="31750" marR="31750" marT="31750" marB="31750" anchor="ctr"/>
                </a:tc>
                <a:tc>
                  <a:txBody>
                    <a:bodyPr vert="horz" wrap="square"/>
                    <a:lstStyle/>
                    <a:p>
                      <a:pPr algn="ctr" rtl="0" fontAlgn="ctr"/>
                      <a:r>
                        <a:rPr lang="zh-TW" sz="1000" b="0">
                          <a:effectLst/>
                          <a:latin typeface="Courier New" panose="02070309020205020404" pitchFamily="49" charset="0"/>
                          <a:cs typeface="Courier New" panose="02070309020205020404" pitchFamily="49" charset="0"/>
                        </a:rPr>
                        <a:t>255</a:t>
                      </a:r>
                      <a:br>
                        <a:rPr lang="en-CA" sz="1000" b="0">
                          <a:effectLst/>
                          <a:latin typeface="Courier New" panose="02070309020205020404" pitchFamily="49" charset="0"/>
                          <a:cs typeface="Courier New" panose="02070309020205020404" pitchFamily="49" charset="0"/>
                        </a:rPr>
                      </a:br>
                      <a:r>
                        <a:rPr lang="zh-TW" sz="1000" b="0">
                          <a:effectLst/>
                          <a:latin typeface="Courier New" panose="02070309020205020404" pitchFamily="49" charset="0"/>
                          <a:cs typeface="Courier New" panose="02070309020205020404" pitchFamily="49" charset="0"/>
                        </a:rPr>
                        <a:t>11111111</a:t>
                      </a:r>
                    </a:p>
                  </a:txBody>
                  <a:tcPr marL="31750" marR="31750" marT="31750" marB="31750" anchor="ctr"/>
                </a:tc>
                <a:tc>
                  <a:txBody>
                    <a:bodyPr vert="horz" wrap="square"/>
                    <a:lstStyle/>
                    <a:p>
                      <a:pPr algn="ctr" rtl="0" fontAlgn="ctr"/>
                      <a:r>
                        <a:rPr lang="zh-TW" sz="1000" b="0">
                          <a:effectLst/>
                        </a:rPr>
                        <a:t>各位元均為 1</a:t>
                      </a:r>
                    </a:p>
                  </a:txBody>
                  <a:tcPr marL="31750" marR="31750" marT="31750" marB="31750" anchor="ctr"/>
                </a:tc>
                <a:extLst>
                  <a:ext uri="{0D108BD9-81ED-4DB2-BD59-A6C34878D82A}">
                    <a16:rowId xmlns:a16="http://schemas.microsoft.com/office/drawing/2014/main" val="2127298640"/>
                  </a:ext>
                </a:extLst>
              </a:tr>
            </a:tbl>
          </a:graphicData>
        </a:graphic>
      </p:graphicFrame>
      <p:sp>
        <p:nvSpPr>
          <p:cNvPr id="5" name="投影片編號版面配置區 4"/>
          <p:cNvSpPr>
            <a:spLocks noGrp="1"/>
          </p:cNvSpPr>
          <p:nvPr>
            <p:ph type="sldNum" sz="quarter" idx="12"/>
          </p:nvPr>
        </p:nvSpPr>
        <p:spPr/>
        <p:txBody>
          <a:bodyPr/>
          <a:lstStyle/>
          <a:p>
            <a:fld id="{4FAB73BC-B049-4115-A692-8D63A059BFB8}" type="slidenum">
              <a:rPr lang="en-US" smtClean="0"/>
              <a:t>282</a:t>
            </a:fld>
            <a:endParaRPr lang="en-US"/>
          </a:p>
        </p:txBody>
      </p:sp>
    </p:spTree>
    <p:extLst>
      <p:ext uri="{BB962C8B-B14F-4D97-AF65-F5344CB8AC3E}">
        <p14:creationId xmlns:p14="http://schemas.microsoft.com/office/powerpoint/2010/main" val="260083788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283.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p:spPr>
        <p:txBody>
          <a:bodyPr>
            <a:normAutofit/>
          </a:bodyPr>
          <a:lstStyle/>
          <a:p>
            <a:pPr rtl="0"/>
            <a:r>
              <a:rPr lang="en-US" altLang="zh-TW" smtClean="0"/>
              <a:t>11.2IPv4 </a:t>
            </a:r>
            <a:r>
              <a:rPr lang="zh-TW" altLang="en-US"/>
              <a:t>單點傳送、廣播和多點傳播</a:t>
            </a:r>
            <a:r>
              <a:rPr lang="en-US" altLang="zh-TW"/>
              <a:t>-</a:t>
            </a:r>
            <a:r>
              <a:rPr lang="zh-TW" altLang="en-US"/>
              <a:t>單點傳送</a:t>
            </a:r>
          </a:p>
        </p:txBody>
      </p:sp>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431972" y="1712670"/>
            <a:ext cx="8280057" cy="1180771"/>
          </a:xfrm>
        </p:spPr>
        <p:txBody>
          <a:bodyPr/>
          <a:lstStyle/>
          <a:p>
            <a:pPr marL="342892" indent="-342892" algn="l">
              <a:buFont typeface="Arial" panose="020b0604020202020204" pitchFamily="34" charset="0"/>
              <a:buChar char="•"/>
            </a:pPr>
            <a:r>
              <a:rPr lang="zh-TW" altLang="en-US">
                <a:solidFill>
                  <a:srgbClr val="000000"/>
                </a:solidFill>
              </a:rPr>
              <a:t>單點傳輸傳輸將封包傳送至一個目的地 </a:t>
            </a:r>
            <a:r>
              <a:rPr lang="en-US" altLang="zh-TW">
                <a:solidFill>
                  <a:srgbClr val="000000"/>
                </a:solidFill>
              </a:rPr>
              <a:t>IP </a:t>
            </a:r>
            <a:r>
              <a:rPr lang="zh-TW" altLang="en-US">
                <a:solidFill>
                  <a:srgbClr val="000000"/>
                </a:solidFill>
              </a:rPr>
              <a:t>位址。</a:t>
            </a:r>
          </a:p>
          <a:p>
            <a:pPr marL="342892" indent="-342892" algn="l">
              <a:buFont typeface="Arial" panose="020b0604020202020204" pitchFamily="34" charset="0"/>
              <a:buChar char="•"/>
            </a:pPr>
            <a:endParaRPr lang="en-CA">
              <a:solidFill>
                <a:srgbClr val="000000"/>
              </a:solidFill>
            </a:endParaRPr>
          </a:p>
          <a:p>
            <a:pPr marL="342892" indent="-342892" algn="l">
              <a:buFont typeface="Arial" panose="020b0604020202020204" pitchFamily="34" charset="0"/>
              <a:buChar char="•"/>
            </a:pPr>
            <a:r>
              <a:rPr lang="zh-TW" altLang="en-US">
                <a:solidFill>
                  <a:srgbClr val="000000"/>
                </a:solidFill>
              </a:rPr>
              <a:t>例如，</a:t>
            </a:r>
            <a:r>
              <a:rPr lang="en-US" altLang="zh-TW">
                <a:solidFill>
                  <a:srgbClr val="000000"/>
                </a:solidFill>
              </a:rPr>
              <a:t>172.16.4.1 </a:t>
            </a:r>
            <a:r>
              <a:rPr lang="zh-TW" altLang="en-US">
                <a:solidFill>
                  <a:srgbClr val="000000"/>
                </a:solidFill>
              </a:rPr>
              <a:t>的電腦會向 </a:t>
            </a:r>
            <a:r>
              <a:rPr lang="en-US" altLang="zh-TW">
                <a:solidFill>
                  <a:srgbClr val="000000"/>
                </a:solidFill>
              </a:rPr>
              <a:t>172.16.4.253 </a:t>
            </a:r>
            <a:r>
              <a:rPr lang="zh-TW" altLang="en-US">
                <a:solidFill>
                  <a:srgbClr val="000000"/>
                </a:solidFill>
              </a:rPr>
              <a:t>印表機傳送單點傳送封包。</a:t>
            </a:r>
          </a:p>
        </p:txBody>
      </p:sp>
      <p:pic>
        <p:nvPicPr>
          <p:cNvPr id="2" name="Picture 1">
            <a:extLst>
              <a:ext uri="{FF2B5EF4-FFF2-40B4-BE49-F238E27FC236}">
                <a16:creationId xmlns:a16="http://schemas.microsoft.com/office/drawing/2014/main" id="{5B7E06A5-43CA-4616-9CC2-40C3C98FD60E}"/>
              </a:ext>
            </a:extLst>
          </p:cNvPr>
          <p:cNvPicPr>
            <a:picLocks noChangeAspect="1"/>
          </p:cNvPicPr>
          <p:nvPr/>
        </p:nvPicPr>
        <p:blipFill>
          <a:blip r:embed="rId3"/>
          <a:stretch>
            <a:fillRect/>
          </a:stretch>
        </p:blipFill>
        <p:spPr>
          <a:xfrm>
            <a:off x="876393" y="2989565"/>
            <a:ext cx="2829973" cy="2316347"/>
          </a:xfrm>
          <a:prstGeom prst="rect">
            <a:avLst/>
          </a:prstGeom>
        </p:spPr>
      </p:pic>
      <p:sp>
        <p:nvSpPr>
          <p:cNvPr id="6" name="Arrow: Right 5">
            <a:extLst>
              <a:ext uri="{FF2B5EF4-FFF2-40B4-BE49-F238E27FC236}">
                <a16:creationId xmlns:a16="http://schemas.microsoft.com/office/drawing/2014/main" id="{60C084AC-73BA-4205-822C-80E03F10B01A}"/>
              </a:ext>
            </a:extLst>
          </p:cNvPr>
          <p:cNvSpPr/>
          <p:nvPr/>
        </p:nvSpPr>
        <p:spPr>
          <a:xfrm>
            <a:off x="3971431" y="3697269"/>
            <a:ext cx="1050306" cy="247426"/>
          </a:xfrm>
          <a:prstGeom prst="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0D0A7C70-F6C2-47F7-8084-E8C34124C64B}"/>
              </a:ext>
            </a:extLst>
          </p:cNvPr>
          <p:cNvPicPr>
            <a:picLocks noChangeAspect="1"/>
          </p:cNvPicPr>
          <p:nvPr/>
        </p:nvPicPr>
        <p:blipFill>
          <a:blip r:embed="rId4"/>
          <a:stretch>
            <a:fillRect/>
          </a:stretch>
        </p:blipFill>
        <p:spPr>
          <a:xfrm>
            <a:off x="5052152" y="2989565"/>
            <a:ext cx="2829973" cy="2316347"/>
          </a:xfrm>
          <a:prstGeom prst="rect">
            <a:avLst/>
          </a:prstGeom>
        </p:spPr>
      </p:pic>
      <p:sp>
        <p:nvSpPr>
          <p:cNvPr id="7" name="投影片編號版面配置區 6"/>
          <p:cNvSpPr>
            <a:spLocks noGrp="1"/>
          </p:cNvSpPr>
          <p:nvPr>
            <p:ph type="sldNum" sz="quarter" idx="12"/>
          </p:nvPr>
        </p:nvSpPr>
        <p:spPr/>
        <p:txBody>
          <a:bodyPr/>
          <a:lstStyle/>
          <a:p>
            <a:fld id="{4FAB73BC-B049-4115-A692-8D63A059BFB8}" type="slidenum">
              <a:rPr lang="en-US" smtClean="0"/>
              <a:t>283</a:t>
            </a:fld>
            <a:endParaRPr lang="en-US"/>
          </a:p>
        </p:txBody>
      </p:sp>
    </p:spTree>
    <p:extLst>
      <p:ext uri="{BB962C8B-B14F-4D97-AF65-F5344CB8AC3E}">
        <p14:creationId xmlns:p14="http://schemas.microsoft.com/office/powerpoint/2010/main" val="292647799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284.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p:spPr>
        <p:txBody>
          <a:bodyPr>
            <a:normAutofit/>
          </a:bodyPr>
          <a:lstStyle/>
          <a:p>
            <a:pPr rtl="0"/>
            <a:r>
              <a:rPr lang="en-US" altLang="zh-TW" smtClean="0"/>
              <a:t>11.2IPv4 </a:t>
            </a:r>
            <a:r>
              <a:rPr lang="zh-TW" altLang="en-US"/>
              <a:t>單點傳送、廣播和多點傳送</a:t>
            </a:r>
            <a:r>
              <a:rPr lang="en-US" altLang="zh-TW"/>
              <a:t>-</a:t>
            </a:r>
            <a:r>
              <a:rPr lang="zh-TW" altLang="en-US"/>
              <a:t>廣播</a:t>
            </a:r>
          </a:p>
        </p:txBody>
      </p:sp>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431972" y="1712669"/>
            <a:ext cx="8280057" cy="1001661"/>
          </a:xfrm>
        </p:spPr>
        <p:txBody>
          <a:bodyPr/>
          <a:lstStyle/>
          <a:p>
            <a:pPr marL="342892" indent="-342892" algn="l">
              <a:buFont typeface="Arial" panose="020b0604020202020204" pitchFamily="34" charset="0"/>
              <a:buChar char="•"/>
            </a:pPr>
            <a:r>
              <a:rPr lang="zh-TW" altLang="en-US">
                <a:solidFill>
                  <a:srgbClr val="000000"/>
                </a:solidFill>
              </a:rPr>
              <a:t>廣播傳輸正在傳送封包至所有其他目的地 </a:t>
            </a:r>
            <a:r>
              <a:rPr lang="en-US" altLang="zh-TW">
                <a:solidFill>
                  <a:srgbClr val="000000"/>
                </a:solidFill>
              </a:rPr>
              <a:t>IP </a:t>
            </a:r>
            <a:r>
              <a:rPr lang="zh-TW" altLang="en-US">
                <a:solidFill>
                  <a:srgbClr val="000000"/>
                </a:solidFill>
              </a:rPr>
              <a:t>位址。</a:t>
            </a:r>
          </a:p>
          <a:p>
            <a:pPr marL="342892" indent="-342892" algn="l">
              <a:buFont typeface="Arial" panose="020b0604020202020204" pitchFamily="34" charset="0"/>
              <a:buChar char="•"/>
            </a:pPr>
            <a:endParaRPr lang="en-CA">
              <a:solidFill>
                <a:srgbClr val="000000"/>
              </a:solidFill>
            </a:endParaRPr>
          </a:p>
          <a:p>
            <a:pPr marL="342892" indent="-342892" algn="l">
              <a:buFont typeface="Arial" panose="020b0604020202020204" pitchFamily="34" charset="0"/>
              <a:buChar char="•"/>
            </a:pPr>
            <a:r>
              <a:rPr lang="zh-TW" altLang="en-US">
                <a:solidFill>
                  <a:srgbClr val="000000"/>
                </a:solidFill>
              </a:rPr>
              <a:t>例如，在 </a:t>
            </a:r>
            <a:r>
              <a:rPr lang="en-US" altLang="zh-TW">
                <a:solidFill>
                  <a:srgbClr val="000000"/>
                </a:solidFill>
              </a:rPr>
              <a:t>172.16.4.1 </a:t>
            </a:r>
            <a:r>
              <a:rPr lang="zh-TW" altLang="en-US">
                <a:solidFill>
                  <a:srgbClr val="000000"/>
                </a:solidFill>
              </a:rPr>
              <a:t>電腦發送一個廣播數據包到所有 </a:t>
            </a:r>
            <a:r>
              <a:rPr lang="en-US" altLang="zh-TW">
                <a:solidFill>
                  <a:srgbClr val="000000"/>
                </a:solidFill>
              </a:rPr>
              <a:t>IPv4 </a:t>
            </a:r>
            <a:r>
              <a:rPr lang="zh-TW" altLang="en-US">
                <a:solidFill>
                  <a:srgbClr val="000000"/>
                </a:solidFill>
              </a:rPr>
              <a:t>主機。</a:t>
            </a:r>
          </a:p>
          <a:p>
            <a:pPr marL="342892" indent="-342892" algn="l">
              <a:buFont typeface="Arial" panose="020b0604020202020204" pitchFamily="34" charset="0"/>
              <a:buChar char="•"/>
            </a:pPr>
            <a:endParaRPr lang="en-CA" sz="1600">
              <a:solidFill>
                <a:srgbClr val="000000"/>
              </a:solidFill>
            </a:endParaRPr>
          </a:p>
          <a:p>
            <a:pPr marL="342892" indent="-342892" algn="l">
              <a:buFont typeface="Arial" panose="020b0604020202020204" pitchFamily="34" charset="0"/>
              <a:buChar char="•"/>
            </a:pPr>
            <a:endParaRPr lang="en-US" sz="1600">
              <a:solidFill>
                <a:srgbClr val="000000"/>
              </a:solidFill>
            </a:endParaRPr>
          </a:p>
        </p:txBody>
      </p:sp>
      <p:pic>
        <p:nvPicPr>
          <p:cNvPr id="9" name="Picture 8">
            <a:extLst>
              <a:ext uri="{FF2B5EF4-FFF2-40B4-BE49-F238E27FC236}">
                <a16:creationId xmlns:a16="http://schemas.microsoft.com/office/drawing/2014/main" id="{34F68B31-29E2-43C7-A438-1CE3A9BE1B74}"/>
              </a:ext>
            </a:extLst>
          </p:cNvPr>
          <p:cNvPicPr>
            <a:picLocks noChangeAspect="1"/>
          </p:cNvPicPr>
          <p:nvPr/>
        </p:nvPicPr>
        <p:blipFill>
          <a:blip r:embed="rId3"/>
          <a:stretch>
            <a:fillRect/>
          </a:stretch>
        </p:blipFill>
        <p:spPr>
          <a:xfrm>
            <a:off x="896758" y="2850044"/>
            <a:ext cx="2814401" cy="2423094"/>
          </a:xfrm>
          <a:prstGeom prst="rect">
            <a:avLst/>
          </a:prstGeom>
        </p:spPr>
      </p:pic>
      <p:sp>
        <p:nvSpPr>
          <p:cNvPr id="6" name="Arrow: Right 5">
            <a:extLst>
              <a:ext uri="{FF2B5EF4-FFF2-40B4-BE49-F238E27FC236}">
                <a16:creationId xmlns:a16="http://schemas.microsoft.com/office/drawing/2014/main" id="{AD1DB5E3-6538-4D97-B86F-3537291085CA}"/>
              </a:ext>
            </a:extLst>
          </p:cNvPr>
          <p:cNvSpPr/>
          <p:nvPr/>
        </p:nvSpPr>
        <p:spPr>
          <a:xfrm>
            <a:off x="4046847" y="3697269"/>
            <a:ext cx="1050306" cy="247426"/>
          </a:xfrm>
          <a:prstGeom prst="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CA"/>
          </a:p>
        </p:txBody>
      </p:sp>
      <p:pic>
        <p:nvPicPr>
          <p:cNvPr id="11" name="Picture 10">
            <a:extLst>
              <a:ext uri="{FF2B5EF4-FFF2-40B4-BE49-F238E27FC236}">
                <a16:creationId xmlns:a16="http://schemas.microsoft.com/office/drawing/2014/main" id="{226D91D6-8B82-4552-BA7F-ACD3DC677865}"/>
              </a:ext>
            </a:extLst>
          </p:cNvPr>
          <p:cNvPicPr>
            <a:picLocks noChangeAspect="1"/>
          </p:cNvPicPr>
          <p:nvPr/>
        </p:nvPicPr>
        <p:blipFill>
          <a:blip r:embed="rId4"/>
          <a:stretch>
            <a:fillRect/>
          </a:stretch>
        </p:blipFill>
        <p:spPr>
          <a:xfrm>
            <a:off x="5066499" y="2849710"/>
            <a:ext cx="2814401" cy="2423094"/>
          </a:xfrm>
          <a:prstGeom prst="rect">
            <a:avLst/>
          </a:prstGeom>
        </p:spPr>
      </p:pic>
      <p:sp>
        <p:nvSpPr>
          <p:cNvPr id="2" name="投影片編號版面配置區 1"/>
          <p:cNvSpPr>
            <a:spLocks noGrp="1"/>
          </p:cNvSpPr>
          <p:nvPr>
            <p:ph type="sldNum" sz="quarter" idx="12"/>
          </p:nvPr>
        </p:nvSpPr>
        <p:spPr/>
        <p:txBody>
          <a:bodyPr/>
          <a:lstStyle/>
          <a:p>
            <a:fld id="{4FAB73BC-B049-4115-A692-8D63A059BFB8}" type="slidenum">
              <a:rPr lang="en-US" smtClean="0"/>
              <a:t>284</a:t>
            </a:fld>
            <a:endParaRPr lang="en-US"/>
          </a:p>
        </p:txBody>
      </p:sp>
    </p:spTree>
    <p:extLst>
      <p:ext uri="{BB962C8B-B14F-4D97-AF65-F5344CB8AC3E}">
        <p14:creationId xmlns:p14="http://schemas.microsoft.com/office/powerpoint/2010/main" val="193118899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285.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p:spPr>
        <p:txBody>
          <a:bodyPr>
            <a:normAutofit/>
          </a:bodyPr>
          <a:lstStyle/>
          <a:p>
            <a:pPr rtl="0"/>
            <a:r>
              <a:rPr lang="en-US" altLang="zh-TW" smtClean="0"/>
              <a:t>11.2IPv4 </a:t>
            </a:r>
            <a:r>
              <a:rPr lang="zh-TW" altLang="en-US"/>
              <a:t>單點傳送、廣播和</a:t>
            </a:r>
            <a:r>
              <a:rPr lang="en-US" altLang="zh-TW"/>
              <a:t>-</a:t>
            </a:r>
            <a:r>
              <a:rPr lang="zh-TW" altLang="en-US"/>
              <a:t>多點傳送</a:t>
            </a:r>
          </a:p>
        </p:txBody>
      </p:sp>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431972" y="1712670"/>
            <a:ext cx="8280057" cy="1180771"/>
          </a:xfrm>
        </p:spPr>
        <p:txBody>
          <a:bodyPr/>
          <a:lstStyle/>
          <a:p>
            <a:pPr marL="342892" indent="-342892" algn="l">
              <a:buFont typeface="Arial" panose="020b0604020202020204" pitchFamily="34" charset="0"/>
              <a:buChar char="•"/>
            </a:pPr>
            <a:r>
              <a:rPr lang="zh-TW" altLang="en-US">
                <a:solidFill>
                  <a:srgbClr val="000000"/>
                </a:solidFill>
              </a:rPr>
              <a:t>多點傳送傳輸傳送封包至多點傳送位址群組。</a:t>
            </a:r>
          </a:p>
          <a:p>
            <a:pPr marL="342892" indent="-342892" algn="l">
              <a:buFont typeface="Arial" panose="020b0604020202020204" pitchFamily="34" charset="0"/>
              <a:buChar char="•"/>
            </a:pPr>
            <a:endParaRPr lang="en-CA">
              <a:solidFill>
                <a:srgbClr val="000000"/>
              </a:solidFill>
            </a:endParaRPr>
          </a:p>
          <a:p>
            <a:pPr marL="342892" indent="-342892" algn="l">
              <a:buFont typeface="Arial" panose="020b0604020202020204" pitchFamily="34" charset="0"/>
              <a:buChar char="•"/>
            </a:pPr>
            <a:r>
              <a:rPr lang="zh-TW" altLang="en-US">
                <a:solidFill>
                  <a:srgbClr val="000000"/>
                </a:solidFill>
              </a:rPr>
              <a:t>例如，</a:t>
            </a:r>
            <a:r>
              <a:rPr lang="en-US" altLang="zh-TW">
                <a:solidFill>
                  <a:srgbClr val="000000"/>
                </a:solidFill>
              </a:rPr>
              <a:t>172.16.4.1 </a:t>
            </a:r>
            <a:r>
              <a:rPr lang="zh-TW" altLang="en-US">
                <a:solidFill>
                  <a:srgbClr val="000000"/>
                </a:solidFill>
              </a:rPr>
              <a:t>電腦會將多點傳送封包傳送至多點傳送群組位址 </a:t>
            </a:r>
            <a:r>
              <a:rPr lang="en-US" altLang="zh-TW">
                <a:solidFill>
                  <a:srgbClr val="000000"/>
                </a:solidFill>
              </a:rPr>
              <a:t>224.10.10.5</a:t>
            </a:r>
            <a:r>
              <a:rPr lang="zh-TW" altLang="en-US">
                <a:solidFill>
                  <a:srgbClr val="000000"/>
                </a:solidFill>
              </a:rPr>
              <a:t>。</a:t>
            </a:r>
          </a:p>
        </p:txBody>
      </p:sp>
      <p:pic>
        <p:nvPicPr>
          <p:cNvPr id="6" name="Picture 5">
            <a:extLst>
              <a:ext uri="{FF2B5EF4-FFF2-40B4-BE49-F238E27FC236}">
                <a16:creationId xmlns:a16="http://schemas.microsoft.com/office/drawing/2014/main" id="{0508B46F-E225-4F03-B437-98A0BB4F765A}"/>
              </a:ext>
            </a:extLst>
          </p:cNvPr>
          <p:cNvPicPr>
            <a:picLocks noChangeAspect="1"/>
          </p:cNvPicPr>
          <p:nvPr/>
        </p:nvPicPr>
        <p:blipFill>
          <a:blip r:embed="rId3"/>
          <a:stretch>
            <a:fillRect/>
          </a:stretch>
        </p:blipFill>
        <p:spPr>
          <a:xfrm>
            <a:off x="918274" y="3135555"/>
            <a:ext cx="2862981" cy="2169526"/>
          </a:xfrm>
          <a:prstGeom prst="rect">
            <a:avLst/>
          </a:prstGeom>
        </p:spPr>
      </p:pic>
      <p:sp>
        <p:nvSpPr>
          <p:cNvPr id="8" name="Arrow: Right 7">
            <a:extLst>
              <a:ext uri="{FF2B5EF4-FFF2-40B4-BE49-F238E27FC236}">
                <a16:creationId xmlns:a16="http://schemas.microsoft.com/office/drawing/2014/main" id="{7B0C162D-3A37-40E3-9806-62C97CB24D0F}"/>
              </a:ext>
            </a:extLst>
          </p:cNvPr>
          <p:cNvSpPr/>
          <p:nvPr/>
        </p:nvSpPr>
        <p:spPr>
          <a:xfrm>
            <a:off x="3999712" y="3697269"/>
            <a:ext cx="1050306" cy="247426"/>
          </a:xfrm>
          <a:prstGeom prst="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CA"/>
          </a:p>
        </p:txBody>
      </p:sp>
      <p:pic>
        <p:nvPicPr>
          <p:cNvPr id="7" name="Picture 6">
            <a:extLst>
              <a:ext uri="{FF2B5EF4-FFF2-40B4-BE49-F238E27FC236}">
                <a16:creationId xmlns:a16="http://schemas.microsoft.com/office/drawing/2014/main" id="{ACC59E69-3898-4F73-83D5-D2A1CF5F0CE6}"/>
              </a:ext>
            </a:extLst>
          </p:cNvPr>
          <p:cNvPicPr>
            <a:picLocks noChangeAspect="1"/>
          </p:cNvPicPr>
          <p:nvPr/>
        </p:nvPicPr>
        <p:blipFill>
          <a:blip r:embed="rId4"/>
          <a:stretch>
            <a:fillRect/>
          </a:stretch>
        </p:blipFill>
        <p:spPr>
          <a:xfrm>
            <a:off x="5073712" y="3137865"/>
            <a:ext cx="2862981" cy="2169526"/>
          </a:xfrm>
          <a:prstGeom prst="rect">
            <a:avLst/>
          </a:prstGeom>
        </p:spPr>
      </p:pic>
      <p:sp>
        <p:nvSpPr>
          <p:cNvPr id="2" name="投影片編號版面配置區 1"/>
          <p:cNvSpPr>
            <a:spLocks noGrp="1"/>
          </p:cNvSpPr>
          <p:nvPr>
            <p:ph type="sldNum" sz="quarter" idx="12"/>
          </p:nvPr>
        </p:nvSpPr>
        <p:spPr/>
        <p:txBody>
          <a:bodyPr/>
          <a:lstStyle/>
          <a:p>
            <a:fld id="{4FAB73BC-B049-4115-A692-8D63A059BFB8}" type="slidenum">
              <a:rPr lang="en-US" smtClean="0"/>
              <a:t>285</a:t>
            </a:fld>
            <a:endParaRPr lang="en-US"/>
          </a:p>
        </p:txBody>
      </p:sp>
    </p:spTree>
    <p:extLst>
      <p:ext uri="{BB962C8B-B14F-4D97-AF65-F5344CB8AC3E}">
        <p14:creationId xmlns:p14="http://schemas.microsoft.com/office/powerpoint/2010/main" val="103374586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286.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p:spPr>
        <p:txBody>
          <a:bodyPr>
            <a:normAutofit/>
          </a:bodyPr>
          <a:lstStyle/>
          <a:p>
            <a:pPr rtl="0"/>
            <a:r>
              <a:rPr lang="en-US" altLang="zh-TW" smtClean="0"/>
              <a:t>11.3IPv4 </a:t>
            </a:r>
            <a:r>
              <a:rPr lang="zh-TW" altLang="en-US"/>
              <a:t>位</a:t>
            </a:r>
            <a:r>
              <a:rPr lang="zh-TW" altLang="en-US" smtClean="0"/>
              <a:t>址類型</a:t>
            </a:r>
            <a:r>
              <a:rPr lang="en-US" altLang="zh-TW" smtClean="0"/>
              <a:t>-</a:t>
            </a:r>
            <a:r>
              <a:rPr lang="zh-TW" altLang="en-US"/>
              <a:t>公用和私人 </a:t>
            </a:r>
            <a:r>
              <a:rPr lang="en-US" altLang="zh-TW"/>
              <a:t>IPv4 </a:t>
            </a:r>
            <a:r>
              <a:rPr lang="zh-TW" altLang="en-US"/>
              <a:t>位址的類型</a:t>
            </a:r>
          </a:p>
        </p:txBody>
      </p:sp>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431972" y="1712670"/>
            <a:ext cx="8280057" cy="825923"/>
          </a:xfrm>
        </p:spPr>
        <p:txBody>
          <a:bodyPr/>
          <a:lstStyle/>
          <a:p>
            <a:pPr marL="342892" indent="-342892" algn="l">
              <a:buFont typeface="Arial" panose="020b0604020202020204" pitchFamily="34" charset="0"/>
              <a:buChar char="•"/>
            </a:pPr>
            <a:r>
              <a:rPr lang="zh-TW" altLang="en-US">
                <a:solidFill>
                  <a:srgbClr val="000000"/>
                </a:solidFill>
              </a:rPr>
              <a:t>如 </a:t>
            </a:r>
            <a:r>
              <a:rPr lang="en-US" altLang="zh-TW">
                <a:solidFill>
                  <a:srgbClr val="000000"/>
                </a:solidFill>
              </a:rPr>
              <a:t>RFC 1918 </a:t>
            </a:r>
            <a:r>
              <a:rPr lang="zh-TW" altLang="en-US">
                <a:solidFill>
                  <a:srgbClr val="000000"/>
                </a:solidFill>
              </a:rPr>
              <a:t>中所定義，公用 </a:t>
            </a:r>
            <a:r>
              <a:rPr lang="en-US" altLang="zh-TW">
                <a:solidFill>
                  <a:srgbClr val="000000"/>
                </a:solidFill>
              </a:rPr>
              <a:t>IPv4 </a:t>
            </a:r>
            <a:r>
              <a:rPr lang="zh-TW" altLang="en-US">
                <a:solidFill>
                  <a:srgbClr val="000000"/>
                </a:solidFill>
              </a:rPr>
              <a:t>位址在網際網路服務提供商（</a:t>
            </a:r>
            <a:r>
              <a:rPr lang="en-US" altLang="zh-TW">
                <a:solidFill>
                  <a:srgbClr val="000000"/>
                </a:solidFill>
              </a:rPr>
              <a:t>ISP</a:t>
            </a:r>
            <a:r>
              <a:rPr lang="zh-TW" altLang="en-US">
                <a:solidFill>
                  <a:srgbClr val="000000"/>
                </a:solidFill>
              </a:rPr>
              <a:t>）路由器之間全局路由。 </a:t>
            </a:r>
          </a:p>
          <a:p>
            <a:pPr marL="342892" indent="-342892" algn="l">
              <a:buFont typeface="Arial" panose="020b0604020202020204" pitchFamily="34" charset="0"/>
              <a:buChar char="•"/>
            </a:pPr>
            <a:endParaRPr lang="en-CA">
              <a:solidFill>
                <a:srgbClr val="000000"/>
              </a:solidFill>
            </a:endParaRPr>
          </a:p>
          <a:p>
            <a:pPr marL="342892" indent="-342892" algn="l">
              <a:buFont typeface="Arial" panose="020b0604020202020204" pitchFamily="34" charset="0"/>
              <a:buChar char="•"/>
            </a:pPr>
            <a:endParaRPr lang="en-CA">
              <a:solidFill>
                <a:srgbClr val="000000"/>
              </a:solidFill>
            </a:endParaRPr>
          </a:p>
          <a:p>
            <a:pPr marL="342892" indent="-342892" algn="l">
              <a:buFont typeface="Arial" panose="020b0604020202020204" pitchFamily="34" charset="0"/>
              <a:buChar char="•"/>
            </a:pPr>
            <a:endParaRPr lang="en-CA">
              <a:solidFill>
                <a:srgbClr val="000000"/>
              </a:solidFill>
            </a:endParaRPr>
          </a:p>
          <a:p>
            <a:pPr marL="342892" indent="-342892" algn="l">
              <a:buFont typeface="Arial" panose="020b0604020202020204" pitchFamily="34" charset="0"/>
              <a:buChar char="•"/>
            </a:pPr>
            <a:endParaRPr lang="en-CA">
              <a:solidFill>
                <a:srgbClr val="000000"/>
              </a:solidFill>
            </a:endParaRPr>
          </a:p>
          <a:p>
            <a:pPr marL="342892" indent="-342892" algn="l">
              <a:buFont typeface="Arial" panose="020b0604020202020204" pitchFamily="34" charset="0"/>
              <a:buChar char="•"/>
            </a:pPr>
            <a:endParaRPr lang="en-CA">
              <a:solidFill>
                <a:srgbClr val="000000"/>
              </a:solidFill>
            </a:endParaRPr>
          </a:p>
          <a:p>
            <a:pPr marL="342892" indent="-342892" algn="l">
              <a:buFont typeface="Arial" panose="020b0604020202020204" pitchFamily="34" charset="0"/>
              <a:buChar char="•"/>
            </a:pPr>
            <a:endParaRPr lang="en-CA">
              <a:solidFill>
                <a:srgbClr val="000000"/>
              </a:solidFill>
            </a:endParaRPr>
          </a:p>
          <a:p>
            <a:pPr marL="342892" indent="-342892" algn="l">
              <a:buFont typeface="Arial" panose="020b0604020202020204" pitchFamily="34" charset="0"/>
              <a:buChar char="•"/>
            </a:pPr>
            <a:endParaRPr lang="en-CA">
              <a:solidFill>
                <a:srgbClr val="000000"/>
              </a:solidFill>
            </a:endParaRPr>
          </a:p>
          <a:p>
            <a:pPr marL="342892" indent="-342892" algn="l">
              <a:buFont typeface="Arial" panose="020b0604020202020204" pitchFamily="34" charset="0"/>
              <a:buChar char="•"/>
            </a:pPr>
            <a:endParaRPr lang="en-CA">
              <a:solidFill>
                <a:srgbClr val="000000"/>
              </a:solidFill>
            </a:endParaRPr>
          </a:p>
          <a:p>
            <a:pPr marL="342892" indent="-342892" algn="l">
              <a:buFont typeface="Arial" panose="020b0604020202020204" pitchFamily="34" charset="0"/>
              <a:buChar char="•"/>
            </a:pPr>
            <a:r>
              <a:rPr lang="zh-TW" altLang="en-US">
                <a:solidFill>
                  <a:srgbClr val="000000"/>
                </a:solidFill>
              </a:rPr>
              <a:t>但是，私人位址不是全域可路由的。</a:t>
            </a:r>
          </a:p>
          <a:p>
            <a:pPr marL="342892" indent="-342892" algn="l">
              <a:buFont typeface="Arial" panose="020b0604020202020204" pitchFamily="34" charset="0"/>
              <a:buChar char="•"/>
            </a:pPr>
            <a:endParaRPr lang="en-CA" sz="1600">
              <a:solidFill>
                <a:srgbClr val="000000"/>
              </a:solidFill>
            </a:endParaRPr>
          </a:p>
        </p:txBody>
      </p:sp>
      <p:sp>
        <p:nvSpPr>
          <p:cNvPr id="5" name="Content Placeholder 3">
            <a:extLst>
              <a:ext uri="{FF2B5EF4-FFF2-40B4-BE49-F238E27FC236}">
                <a16:creationId xmlns:a16="http://schemas.microsoft.com/office/drawing/2014/main" id="{58479601-5CDB-4C0D-B13C-379A83A14207}"/>
              </a:ext>
            </a:extLst>
          </p:cNvPr>
          <p:cNvSpPr txBox="1"/>
          <p:nvPr/>
        </p:nvSpPr>
        <p:spPr>
          <a:xfrm>
            <a:off x="431972" y="2538593"/>
            <a:ext cx="4269121" cy="2460352"/>
          </a:xfrm>
          <a:prstGeom prst="rect">
            <a:avLst/>
          </a:prstGeom>
        </p:spPr>
        <p:txBody>
          <a:bodyPr lIns="91420" tIns="45710" rIns="91420" bIns="45710">
            <a:noAutofit/>
          </a:bodyPr>
          <a:lstStyle>
            <a:lvl1pPr marL="285690" marR="0" indent="-285690" algn="ctr" defTabSz="457105" rtl="0" eaLnBrk="1" fontAlgn="auto" latinLnBrk="0" hangingPunct="1">
              <a:lnSpc>
                <a:spcPct val="100000"/>
              </a:lnSpc>
              <a:spcBef>
                <a:spcPct val="20000"/>
              </a:spcBef>
              <a:spcAft>
                <a:spcPct val="0"/>
              </a:spcAft>
              <a:buClrTx/>
              <a:buSzTx/>
              <a:buFont typeface="Arial"/>
              <a:buNone/>
              <a:defRPr lang="en-US" sz="2000" b="0" i="0" kern="1200" baseline="0">
                <a:solidFill>
                  <a:schemeClr val="bg1"/>
                </a:solidFill>
                <a:latin typeface="+mn-lt"/>
                <a:ea typeface="ＭＳ Ｐゴシック" charset="0"/>
                <a:cs typeface="CiscoSans ExtraLight"/>
              </a:defRPr>
            </a:lvl1pPr>
            <a:lvl2pPr marL="358775" indent="-215900" algn="l" defTabSz="684213" rtl="0" eaLnBrk="1" fontAlgn="base" hangingPunct="1">
              <a:lnSpc>
                <a:spcPct val="95000"/>
              </a:lnSpc>
              <a:spcBef>
                <a:spcPts val="600"/>
              </a:spcBef>
              <a:spcAft>
                <a:spcPct val="0"/>
              </a:spcAft>
              <a:buClr>
                <a:schemeClr val="tx2"/>
              </a:buClr>
              <a:buFont typeface="Arial"/>
              <a:buChar char="•"/>
              <a:defRPr lang="en-US" sz="1400" kern="120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a:buChar char="•"/>
              <a:defRPr lang="en-US" sz="1200" kern="120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a:buChar char="•"/>
              <a:defRPr lang="en-US" sz="1100" kern="120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a:buChar char="•"/>
              <a:defRPr lang="en-US" sz="1100" kern="120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anose="020b0604020202020204"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anose="020b0604020202020204"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anose="020b0604020202020204"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342892" indent="-342892" algn="l">
              <a:buFont typeface="Arial" panose="020b0604020202020204" pitchFamily="34" charset="0"/>
              <a:buChar char="•"/>
            </a:pPr>
            <a:r>
              <a:rPr lang="zh-TW" altLang="en-US">
                <a:solidFill>
                  <a:srgbClr val="000000"/>
                </a:solidFill>
                <a:latin typeface="標楷體" pitchFamily="65" charset="-120"/>
                <a:ea typeface="標楷體" panose="03000509000000000000" pitchFamily="65" charset="-120"/>
              </a:rPr>
              <a:t>私人位址是大多數組織用來將 </a:t>
            </a:r>
            <a:r>
              <a:rPr lang="en-US" altLang="zh-TW">
                <a:solidFill>
                  <a:srgbClr val="000000"/>
                </a:solidFill>
                <a:latin typeface="標楷體" pitchFamily="65" charset="-120"/>
                <a:ea typeface="標楷體" panose="03000509000000000000" pitchFamily="65" charset="-120"/>
              </a:rPr>
              <a:t>IPv4 </a:t>
            </a:r>
            <a:r>
              <a:rPr lang="zh-TW" altLang="en-US">
                <a:solidFill>
                  <a:srgbClr val="000000"/>
                </a:solidFill>
                <a:latin typeface="標楷體" pitchFamily="65" charset="-120"/>
                <a:ea typeface="標楷體" panose="03000509000000000000" pitchFamily="65" charset="-120"/>
              </a:rPr>
              <a:t>位址分配給</a:t>
            </a:r>
            <a:r>
              <a:rPr lang="zh-TW" altLang="en-US" b="1">
                <a:solidFill>
                  <a:srgbClr val="000000"/>
                </a:solidFill>
                <a:latin typeface="標楷體" pitchFamily="65" charset="-120"/>
                <a:ea typeface="標楷體" panose="03000509000000000000" pitchFamily="65" charset="-120"/>
              </a:rPr>
              <a:t>內</a:t>
            </a:r>
            <a:r>
              <a:rPr lang="zh-TW" altLang="en-US">
                <a:solidFill>
                  <a:srgbClr val="000000"/>
                </a:solidFill>
                <a:latin typeface="標楷體" pitchFamily="65" charset="-120"/>
                <a:ea typeface="標楷體" panose="03000509000000000000" pitchFamily="65" charset="-120"/>
              </a:rPr>
              <a:t>部主機的位址的共同塊。</a:t>
            </a:r>
          </a:p>
          <a:p>
            <a:pPr marL="342892" indent="-342892" algn="l">
              <a:buFont typeface="Arial" panose="020b0604020202020204" pitchFamily="34" charset="0"/>
              <a:buChar char="•"/>
            </a:pPr>
            <a:endParaRPr lang="en-CA">
              <a:solidFill>
                <a:srgbClr val="000000"/>
              </a:solidFill>
              <a:latin typeface="標楷體" pitchFamily="65" charset="-120"/>
              <a:ea typeface="標楷體" panose="03000509000000000000" pitchFamily="65" charset="-120"/>
            </a:endParaRPr>
          </a:p>
          <a:p>
            <a:pPr marL="342892" indent="-342892" algn="l">
              <a:buFont typeface="Arial" panose="020b0604020202020204" pitchFamily="34" charset="0"/>
              <a:buChar char="•"/>
            </a:pPr>
            <a:r>
              <a:rPr lang="zh-TW" altLang="en-US">
                <a:solidFill>
                  <a:srgbClr val="000000"/>
                </a:solidFill>
                <a:latin typeface="標楷體" pitchFamily="65" charset="-120"/>
                <a:ea typeface="標楷體" panose="03000509000000000000" pitchFamily="65" charset="-120"/>
              </a:rPr>
              <a:t>私有 </a:t>
            </a:r>
            <a:r>
              <a:rPr lang="en-US" altLang="zh-TW">
                <a:solidFill>
                  <a:srgbClr val="000000"/>
                </a:solidFill>
                <a:latin typeface="標楷體" pitchFamily="65" charset="-120"/>
                <a:ea typeface="標楷體" panose="03000509000000000000" pitchFamily="65" charset="-120"/>
              </a:rPr>
              <a:t>IPv4 </a:t>
            </a:r>
            <a:r>
              <a:rPr lang="zh-TW" altLang="en-US">
                <a:solidFill>
                  <a:srgbClr val="000000"/>
                </a:solidFill>
                <a:latin typeface="標楷體" pitchFamily="65" charset="-120"/>
                <a:ea typeface="標楷體" panose="03000509000000000000" pitchFamily="65" charset="-120"/>
              </a:rPr>
              <a:t>位址不是唯一的，可以在任何網路</a:t>
            </a:r>
            <a:r>
              <a:rPr lang="zh-TW" altLang="en-US" b="1">
                <a:solidFill>
                  <a:srgbClr val="000000"/>
                </a:solidFill>
                <a:latin typeface="標楷體" pitchFamily="65" charset="-120"/>
                <a:ea typeface="標楷體" panose="03000509000000000000" pitchFamily="65" charset="-120"/>
              </a:rPr>
              <a:t>內</a:t>
            </a:r>
            <a:r>
              <a:rPr lang="zh-TW" altLang="en-US">
                <a:solidFill>
                  <a:srgbClr val="000000"/>
                </a:solidFill>
                <a:latin typeface="標楷體" pitchFamily="65" charset="-120"/>
                <a:ea typeface="標楷體" panose="03000509000000000000" pitchFamily="65" charset="-120"/>
              </a:rPr>
              <a:t>部使用。</a:t>
            </a:r>
          </a:p>
          <a:p>
            <a:pPr marL="342892" indent="-342892" algn="l">
              <a:buFont typeface="Arial" panose="020b0604020202020204" pitchFamily="34" charset="0"/>
              <a:buChar char="•"/>
            </a:pPr>
            <a:endParaRPr lang="en-CA" sz="1600">
              <a:solidFill>
                <a:srgbClr val="000000"/>
              </a:solidFill>
              <a:latin typeface="標楷體" pitchFamily="65" charset="-120"/>
              <a:ea typeface="標楷體" panose="03000509000000000000" pitchFamily="65" charset="-120"/>
            </a:endParaRPr>
          </a:p>
          <a:p>
            <a:pPr marL="342892" indent="-342892" algn="l">
              <a:buFont typeface="Arial" panose="020b0604020202020204" pitchFamily="34" charset="0"/>
              <a:buChar char="•"/>
            </a:pPr>
            <a:endParaRPr lang="en-CA" sz="1600">
              <a:solidFill>
                <a:srgbClr val="000000"/>
              </a:solidFill>
              <a:latin typeface="標楷體" pitchFamily="65" charset="-120"/>
              <a:ea typeface="標楷體" panose="03000509000000000000" pitchFamily="65" charset="-120"/>
            </a:endParaRPr>
          </a:p>
        </p:txBody>
      </p:sp>
      <p:graphicFrame>
        <p:nvGraphicFramePr>
          <p:cNvPr id="6" name="Table 5">
            <a:extLst>
              <a:ext uri="{FF2B5EF4-FFF2-40B4-BE49-F238E27FC236}">
                <a16:creationId xmlns:a16="http://schemas.microsoft.com/office/drawing/2014/main" id="{89B44CF3-2CFA-4BA2-948A-BF99DA4FD67D}"/>
              </a:ext>
            </a:extLst>
          </p:cNvPr>
          <p:cNvGraphicFramePr>
            <a:graphicFrameLocks noGrp="1"/>
          </p:cNvGraphicFramePr>
          <p:nvPr>
            <p:extLst>
              <p:ext uri="{D42A27DB-BD31-4B8C-83A1-F6EECF244321}">
                <p14:modId xmlns:p14="http://schemas.microsoft.com/office/powerpoint/2010/main" val="1397313637"/>
              </p:ext>
            </p:extLst>
          </p:nvPr>
        </p:nvGraphicFramePr>
        <p:xfrm>
          <a:off x="4552952" y="2662175"/>
          <a:ext cx="4362449" cy="1483360"/>
        </p:xfrm>
        <a:graphic>
          <a:graphicData uri="http://schemas.openxmlformats.org/drawingml/2006/table">
            <a:tbl>
              <a:tblPr firstRow="1" bandRow="1">
                <a:tableStyleId>{5C22544A-7EE6-4342-B048-85BDC9FD1C3A}</a:tableStyleId>
              </a:tblPr>
              <a:tblGrid>
                <a:gridCol w="1459954">
                  <a:extLst>
                    <a:ext uri="{9D8B030D-6E8A-4147-A177-3AD203B41FA5}">
                      <a16:colId xmlns:a16="http://schemas.microsoft.com/office/drawing/2014/main" val="828829070"/>
                    </a:ext>
                  </a:extLst>
                </a:gridCol>
                <a:gridCol w="2902495">
                  <a:extLst>
                    <a:ext uri="{9D8B030D-6E8A-4147-A177-3AD203B41FA5}">
                      <a16:colId xmlns:a16="http://schemas.microsoft.com/office/drawing/2014/main" val="1771473634"/>
                    </a:ext>
                  </a:extLst>
                </a:gridCol>
              </a:tblGrid>
              <a:tr h="370840">
                <a:tc>
                  <a:txBody>
                    <a:bodyPr vert="horz" wrap="square"/>
                    <a:lstStyle/>
                    <a:p>
                      <a:pPr algn="l" rtl="0" fontAlgn="ctr"/>
                      <a:r>
                        <a:rPr lang="zh-TW" sz="1200" b="1">
                          <a:effectLst/>
                          <a:latin typeface="標楷體" pitchFamily="65" charset="-120"/>
                          <a:ea typeface="標楷體" panose="03000509000000000000" pitchFamily="65" charset="-120"/>
                        </a:rPr>
                        <a:t>子網路位址和首碼</a:t>
                      </a:r>
                    </a:p>
                  </a:txBody>
                  <a:tcPr marL="31750" marR="31750" marT="31750" marB="31750" anchor="ctr"/>
                </a:tc>
                <a:tc>
                  <a:txBody>
                    <a:bodyPr vert="horz" wrap="square"/>
                    <a:lstStyle/>
                    <a:p>
                      <a:pPr algn="l" rtl="0" fontAlgn="ctr"/>
                      <a:r>
                        <a:rPr lang="zh-TW" sz="1500" b="1">
                          <a:effectLst/>
                          <a:latin typeface="標楷體" pitchFamily="65" charset="-120"/>
                          <a:ea typeface="標楷體" panose="03000509000000000000" pitchFamily="65" charset="-120"/>
                        </a:rPr>
                        <a:t>RFC 1918 私人位址範圍</a:t>
                      </a:r>
                    </a:p>
                  </a:txBody>
                  <a:tcPr marL="31750" marR="31750" marT="31750" marB="31750" anchor="ctr"/>
                </a:tc>
                <a:extLst>
                  <a:ext uri="{0D108BD9-81ED-4DB2-BD59-A6C34878D82A}">
                    <a16:rowId xmlns:a16="http://schemas.microsoft.com/office/drawing/2014/main" val="3171941068"/>
                  </a:ext>
                </a:extLst>
              </a:tr>
              <a:tr h="370840">
                <a:tc>
                  <a:txBody>
                    <a:bodyPr vert="horz" wrap="square"/>
                    <a:lstStyle/>
                    <a:p>
                      <a:pPr rtl="0" fontAlgn="ctr"/>
                      <a:r>
                        <a:rPr lang="zh-TW" sz="1500" b="0">
                          <a:effectLst/>
                          <a:latin typeface="標楷體" pitchFamily="65" charset="-120"/>
                          <a:ea typeface="標楷體" panose="03000509000000000000" pitchFamily="65" charset="-120"/>
                        </a:rPr>
                        <a:t>10.0.0.0/8</a:t>
                      </a:r>
                    </a:p>
                  </a:txBody>
                  <a:tcPr marL="31750" marR="31750" marT="31750" marB="31750" anchor="ctr"/>
                </a:tc>
                <a:tc>
                  <a:txBody>
                    <a:bodyPr vert="horz" wrap="square"/>
                    <a:lstStyle/>
                    <a:p>
                      <a:pPr rtl="0" fontAlgn="ctr"/>
                      <a:r>
                        <a:rPr lang="zh-TW" sz="1500" b="0">
                          <a:effectLst/>
                          <a:latin typeface="標楷體" pitchFamily="65" charset="-120"/>
                          <a:ea typeface="標楷體" panose="03000509000000000000" pitchFamily="65" charset="-120"/>
                        </a:rPr>
                        <a:t>10.0.0.0 - 10.255.255.255</a:t>
                      </a:r>
                    </a:p>
                  </a:txBody>
                  <a:tcPr marL="31750" marR="31750" marT="31750" marB="31750" anchor="ctr"/>
                </a:tc>
                <a:extLst>
                  <a:ext uri="{0D108BD9-81ED-4DB2-BD59-A6C34878D82A}">
                    <a16:rowId xmlns:a16="http://schemas.microsoft.com/office/drawing/2014/main" val="2015275534"/>
                  </a:ext>
                </a:extLst>
              </a:tr>
              <a:tr h="370840">
                <a:tc>
                  <a:txBody>
                    <a:bodyPr vert="horz" wrap="square"/>
                    <a:lstStyle/>
                    <a:p>
                      <a:pPr rtl="0" fontAlgn="ctr"/>
                      <a:r>
                        <a:rPr lang="zh-TW" sz="1500" b="0">
                          <a:effectLst/>
                          <a:latin typeface="標楷體" pitchFamily="65" charset="-120"/>
                          <a:ea typeface="標楷體" panose="03000509000000000000" pitchFamily="65" charset="-120"/>
                        </a:rPr>
                        <a:t>172.16.0.0/12</a:t>
                      </a:r>
                    </a:p>
                  </a:txBody>
                  <a:tcPr marL="31750" marR="31750" marT="31750" marB="31750" anchor="ctr"/>
                </a:tc>
                <a:tc>
                  <a:txBody>
                    <a:bodyPr vert="horz" wrap="square"/>
                    <a:lstStyle/>
                    <a:p>
                      <a:pPr rtl="0" fontAlgn="ctr"/>
                      <a:r>
                        <a:rPr lang="zh-TW" sz="1500" b="0">
                          <a:effectLst/>
                          <a:latin typeface="標楷體" pitchFamily="65" charset="-120"/>
                          <a:ea typeface="標楷體" panose="03000509000000000000" pitchFamily="65" charset="-120"/>
                        </a:rPr>
                        <a:t>172.16.0.0 - 172.31.255.255</a:t>
                      </a:r>
                    </a:p>
                  </a:txBody>
                  <a:tcPr marL="31750" marR="31750" marT="31750" marB="31750" anchor="ctr"/>
                </a:tc>
                <a:extLst>
                  <a:ext uri="{0D108BD9-81ED-4DB2-BD59-A6C34878D82A}">
                    <a16:rowId xmlns:a16="http://schemas.microsoft.com/office/drawing/2014/main" val="1058997535"/>
                  </a:ext>
                </a:extLst>
              </a:tr>
              <a:tr h="370840">
                <a:tc>
                  <a:txBody>
                    <a:bodyPr vert="horz" wrap="square"/>
                    <a:lstStyle/>
                    <a:p>
                      <a:pPr rtl="0" fontAlgn="ctr"/>
                      <a:r>
                        <a:rPr lang="zh-TW" sz="1500" b="0">
                          <a:effectLst/>
                          <a:latin typeface="標楷體" pitchFamily="65" charset="-120"/>
                          <a:ea typeface="標楷體" panose="03000509000000000000" pitchFamily="65" charset="-120"/>
                        </a:rPr>
                        <a:t>192.168.0.0/16</a:t>
                      </a:r>
                    </a:p>
                  </a:txBody>
                  <a:tcPr marL="31750" marR="31750" marT="31750" marB="31750" anchor="ctr"/>
                </a:tc>
                <a:tc>
                  <a:txBody>
                    <a:bodyPr vert="horz" wrap="square"/>
                    <a:lstStyle/>
                    <a:p>
                      <a:pPr rtl="0" fontAlgn="ctr"/>
                      <a:r>
                        <a:rPr lang="zh-TW" sz="1500" b="0">
                          <a:effectLst/>
                          <a:latin typeface="標楷體" pitchFamily="65" charset="-120"/>
                          <a:ea typeface="標楷體" panose="03000509000000000000" pitchFamily="65" charset="-120"/>
                        </a:rPr>
                        <a:t>192.168.0.0 - 192.168.255.255</a:t>
                      </a:r>
                    </a:p>
                  </a:txBody>
                  <a:tcPr marL="31750" marR="31750" marT="31750" marB="31750" anchor="ctr"/>
                </a:tc>
                <a:extLst>
                  <a:ext uri="{0D108BD9-81ED-4DB2-BD59-A6C34878D82A}">
                    <a16:rowId xmlns:a16="http://schemas.microsoft.com/office/drawing/2014/main" val="3597758659"/>
                  </a:ext>
                </a:extLst>
              </a:tr>
            </a:tbl>
          </a:graphicData>
        </a:graphic>
      </p:graphicFrame>
      <p:sp>
        <p:nvSpPr>
          <p:cNvPr id="2" name="投影片編號版面配置區 1"/>
          <p:cNvSpPr>
            <a:spLocks noGrp="1"/>
          </p:cNvSpPr>
          <p:nvPr>
            <p:ph type="sldNum" sz="quarter" idx="12"/>
          </p:nvPr>
        </p:nvSpPr>
        <p:spPr/>
        <p:txBody>
          <a:bodyPr/>
          <a:lstStyle/>
          <a:p>
            <a:fld id="{4FAB73BC-B049-4115-A692-8D63A059BFB8}" type="slidenum">
              <a:rPr lang="en-US" smtClean="0"/>
              <a:t>286</a:t>
            </a:fld>
            <a:endParaRPr lang="en-US"/>
          </a:p>
        </p:txBody>
      </p:sp>
    </p:spTree>
    <p:extLst>
      <p:ext uri="{BB962C8B-B14F-4D97-AF65-F5344CB8AC3E}">
        <p14:creationId xmlns:p14="http://schemas.microsoft.com/office/powerpoint/2010/main" val="397779907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287.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p:spPr>
        <p:txBody>
          <a:bodyPr>
            <a:normAutofit/>
          </a:bodyPr>
          <a:lstStyle/>
          <a:p>
            <a:r>
              <a:rPr lang="en-US" altLang="zh-TW"/>
              <a:t>11.3IPv4 </a:t>
            </a:r>
            <a:r>
              <a:rPr lang="zh-TW" altLang="en-US"/>
              <a:t>位址類型</a:t>
            </a:r>
            <a:r>
              <a:rPr lang="en-US" altLang="zh-TW"/>
              <a:t>-</a:t>
            </a:r>
            <a:r>
              <a:rPr lang="zh-TW" altLang="en-US" smtClean="0"/>
              <a:t>路</a:t>
            </a:r>
            <a:r>
              <a:rPr lang="zh-TW" altLang="en-US"/>
              <a:t>由至網際網路的類型</a:t>
            </a:r>
          </a:p>
        </p:txBody>
      </p:sp>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431972" y="1712670"/>
            <a:ext cx="8280057" cy="728192"/>
          </a:xfrm>
        </p:spPr>
        <p:txBody>
          <a:bodyPr/>
          <a:lstStyle/>
          <a:p>
            <a:pPr marL="342892" indent="-342892" algn="l">
              <a:buFont typeface="Arial" panose="020b0604020202020204" pitchFamily="34" charset="0"/>
              <a:buChar char="•"/>
            </a:pPr>
            <a:r>
              <a:rPr lang="zh-TW" altLang="en-US">
                <a:solidFill>
                  <a:srgbClr val="000000"/>
                </a:solidFill>
                <a:latin typeface="標楷體" pitchFamily="65" charset="-120"/>
              </a:rPr>
              <a:t>網路位址轉譯 </a:t>
            </a:r>
            <a:r>
              <a:rPr lang="en-US" altLang="zh-TW">
                <a:solidFill>
                  <a:srgbClr val="000000"/>
                </a:solidFill>
                <a:latin typeface="標楷體" pitchFamily="65" charset="-120"/>
              </a:rPr>
              <a:t>(NAT) </a:t>
            </a:r>
            <a:r>
              <a:rPr lang="zh-TW" altLang="en-US">
                <a:solidFill>
                  <a:srgbClr val="000000"/>
                </a:solidFill>
                <a:latin typeface="標楷體" pitchFamily="65" charset="-120"/>
              </a:rPr>
              <a:t>會將私人 </a:t>
            </a:r>
            <a:r>
              <a:rPr lang="en-US" altLang="zh-TW">
                <a:solidFill>
                  <a:srgbClr val="000000"/>
                </a:solidFill>
                <a:latin typeface="標楷體" pitchFamily="65" charset="-120"/>
              </a:rPr>
              <a:t>IPv4 </a:t>
            </a:r>
            <a:r>
              <a:rPr lang="zh-TW" altLang="en-US">
                <a:solidFill>
                  <a:srgbClr val="000000"/>
                </a:solidFill>
                <a:latin typeface="標楷體" pitchFamily="65" charset="-120"/>
              </a:rPr>
              <a:t>位址轉譯為公用 </a:t>
            </a:r>
            <a:r>
              <a:rPr lang="en-US" altLang="zh-TW">
                <a:solidFill>
                  <a:srgbClr val="000000"/>
                </a:solidFill>
                <a:latin typeface="標楷體" pitchFamily="65" charset="-120"/>
              </a:rPr>
              <a:t>IPv4 </a:t>
            </a:r>
            <a:r>
              <a:rPr lang="zh-TW" altLang="en-US">
                <a:solidFill>
                  <a:srgbClr val="000000"/>
                </a:solidFill>
                <a:latin typeface="標楷體" pitchFamily="65" charset="-120"/>
              </a:rPr>
              <a:t>位址。</a:t>
            </a:r>
          </a:p>
        </p:txBody>
      </p:sp>
      <p:sp>
        <p:nvSpPr>
          <p:cNvPr id="5" name="Content Placeholder 3">
            <a:extLst>
              <a:ext uri="{FF2B5EF4-FFF2-40B4-BE49-F238E27FC236}">
                <a16:creationId xmlns:a16="http://schemas.microsoft.com/office/drawing/2014/main" id="{BB41F94C-72F5-4291-BC41-D3CA12CF0380}"/>
              </a:ext>
            </a:extLst>
          </p:cNvPr>
          <p:cNvSpPr txBox="1"/>
          <p:nvPr/>
        </p:nvSpPr>
        <p:spPr>
          <a:xfrm>
            <a:off x="431972" y="2541009"/>
            <a:ext cx="2905739" cy="3073946"/>
          </a:xfrm>
          <a:prstGeom prst="rect">
            <a:avLst/>
          </a:prstGeom>
        </p:spPr>
        <p:txBody>
          <a:bodyPr lIns="91420" tIns="45710" rIns="91420" bIns="45710">
            <a:noAutofit/>
          </a:bodyPr>
          <a:lstStyle>
            <a:lvl1pPr marL="285690" marR="0" indent="-285690" algn="ctr" defTabSz="457105" rtl="0" eaLnBrk="1" fontAlgn="auto" latinLnBrk="0" hangingPunct="1">
              <a:lnSpc>
                <a:spcPct val="100000"/>
              </a:lnSpc>
              <a:spcBef>
                <a:spcPct val="20000"/>
              </a:spcBef>
              <a:spcAft>
                <a:spcPct val="0"/>
              </a:spcAft>
              <a:buClrTx/>
              <a:buSzTx/>
              <a:buFont typeface="Arial"/>
              <a:buNone/>
              <a:defRPr lang="en-US" sz="2000" b="0" i="0" kern="1200" baseline="0">
                <a:solidFill>
                  <a:schemeClr val="bg1"/>
                </a:solidFill>
                <a:latin typeface="+mn-lt"/>
                <a:ea typeface="ＭＳ Ｐゴシック" charset="0"/>
                <a:cs typeface="CiscoSans ExtraLight"/>
              </a:defRPr>
            </a:lvl1pPr>
            <a:lvl2pPr marL="358775" indent="-215900" algn="l" defTabSz="684213" rtl="0" eaLnBrk="1" fontAlgn="base" hangingPunct="1">
              <a:lnSpc>
                <a:spcPct val="95000"/>
              </a:lnSpc>
              <a:spcBef>
                <a:spcPts val="600"/>
              </a:spcBef>
              <a:spcAft>
                <a:spcPct val="0"/>
              </a:spcAft>
              <a:buClr>
                <a:schemeClr val="tx2"/>
              </a:buClr>
              <a:buFont typeface="Arial"/>
              <a:buChar char="•"/>
              <a:defRPr lang="en-US" sz="1400" kern="120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a:buChar char="•"/>
              <a:defRPr lang="en-US" sz="1200" kern="120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a:buChar char="•"/>
              <a:defRPr lang="en-US" sz="1100" kern="120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a:buChar char="•"/>
              <a:defRPr lang="en-US" sz="1100" kern="120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anose="020b0604020202020204"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anose="020b0604020202020204"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anose="020b0604020202020204"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342892" indent="-342892" algn="l">
              <a:buFont typeface="Arial" panose="020b0604020202020204" pitchFamily="34" charset="0"/>
              <a:buChar char="•"/>
            </a:pPr>
            <a:r>
              <a:rPr lang="en-US" altLang="zh-TW">
                <a:solidFill>
                  <a:srgbClr val="000000"/>
                </a:solidFill>
                <a:latin typeface="標楷體" pitchFamily="65" charset="-120"/>
                <a:ea typeface="標楷體" panose="03000509000000000000" pitchFamily="65" charset="-120"/>
              </a:rPr>
              <a:t>NAT </a:t>
            </a:r>
            <a:r>
              <a:rPr lang="zh-TW" altLang="en-US">
                <a:solidFill>
                  <a:srgbClr val="000000"/>
                </a:solidFill>
                <a:latin typeface="標楷體" pitchFamily="65" charset="-120"/>
                <a:ea typeface="標楷體" panose="03000509000000000000" pitchFamily="65" charset="-120"/>
              </a:rPr>
              <a:t>通常會在連線到網際網路的邊緣路由器上</a:t>
            </a:r>
            <a:r>
              <a:rPr lang="zh-TW" altLang="en-US" b="1">
                <a:solidFill>
                  <a:srgbClr val="000000"/>
                </a:solidFill>
                <a:latin typeface="標楷體" pitchFamily="65" charset="-120"/>
                <a:ea typeface="標楷體" panose="03000509000000000000" pitchFamily="65" charset="-120"/>
              </a:rPr>
              <a:t>啟</a:t>
            </a:r>
            <a:r>
              <a:rPr lang="zh-TW" altLang="en-US">
                <a:solidFill>
                  <a:srgbClr val="000000"/>
                </a:solidFill>
                <a:latin typeface="標楷體" pitchFamily="65" charset="-120"/>
                <a:ea typeface="標楷體" panose="03000509000000000000" pitchFamily="65" charset="-120"/>
              </a:rPr>
              <a:t>用。</a:t>
            </a:r>
          </a:p>
          <a:p>
            <a:pPr marL="342892" indent="-342892" algn="l">
              <a:buFont typeface="Arial" panose="020b0604020202020204" pitchFamily="34" charset="0"/>
              <a:buChar char="•"/>
            </a:pPr>
            <a:endParaRPr lang="en-CA">
              <a:solidFill>
                <a:srgbClr val="000000"/>
              </a:solidFill>
              <a:latin typeface="標楷體" pitchFamily="65" charset="-120"/>
              <a:ea typeface="標楷體" panose="03000509000000000000" pitchFamily="65" charset="-120"/>
            </a:endParaRPr>
          </a:p>
          <a:p>
            <a:pPr marL="342892" indent="-342892" algn="l">
              <a:buFont typeface="Arial" panose="020b0604020202020204" pitchFamily="34" charset="0"/>
              <a:buChar char="•"/>
            </a:pPr>
            <a:r>
              <a:rPr lang="zh-TW" altLang="en-US">
                <a:solidFill>
                  <a:srgbClr val="000000"/>
                </a:solidFill>
                <a:latin typeface="標楷體" pitchFamily="65" charset="-120"/>
                <a:ea typeface="標楷體" panose="03000509000000000000" pitchFamily="65" charset="-120"/>
              </a:rPr>
              <a:t>它會將</a:t>
            </a:r>
            <a:r>
              <a:rPr lang="zh-TW" altLang="en-US" b="1">
                <a:solidFill>
                  <a:srgbClr val="000000"/>
                </a:solidFill>
                <a:latin typeface="標楷體" pitchFamily="65" charset="-120"/>
                <a:ea typeface="標楷體" panose="03000509000000000000" pitchFamily="65" charset="-120"/>
              </a:rPr>
              <a:t>內</a:t>
            </a:r>
            <a:r>
              <a:rPr lang="zh-TW" altLang="en-US">
                <a:solidFill>
                  <a:srgbClr val="000000"/>
                </a:solidFill>
                <a:latin typeface="標楷體" pitchFamily="65" charset="-120"/>
                <a:ea typeface="標楷體" panose="03000509000000000000" pitchFamily="65" charset="-120"/>
              </a:rPr>
              <a:t>部私人位址轉譯為公用全域 </a:t>
            </a:r>
            <a:r>
              <a:rPr lang="en-US" altLang="zh-TW">
                <a:solidFill>
                  <a:srgbClr val="000000"/>
                </a:solidFill>
                <a:latin typeface="標楷體" pitchFamily="65" charset="-120"/>
                <a:ea typeface="標楷體" panose="03000509000000000000" pitchFamily="65" charset="-120"/>
              </a:rPr>
              <a:t>IP </a:t>
            </a:r>
            <a:r>
              <a:rPr lang="zh-TW" altLang="en-US">
                <a:solidFill>
                  <a:srgbClr val="000000"/>
                </a:solidFill>
                <a:latin typeface="標楷體" pitchFamily="65" charset="-120"/>
                <a:ea typeface="標楷體" panose="03000509000000000000" pitchFamily="65" charset="-120"/>
              </a:rPr>
              <a:t>位址。</a:t>
            </a:r>
          </a:p>
        </p:txBody>
      </p:sp>
      <p:pic>
        <p:nvPicPr>
          <p:cNvPr id="2" name="Picture 1">
            <a:extLst>
              <a:ext uri="{FF2B5EF4-FFF2-40B4-BE49-F238E27FC236}">
                <a16:creationId xmlns:a16="http://schemas.microsoft.com/office/drawing/2014/main" id="{012E9573-E9D0-43E1-8820-1689885BBBE5}"/>
              </a:ext>
            </a:extLst>
          </p:cNvPr>
          <p:cNvPicPr>
            <a:picLocks noChangeAspect="1"/>
          </p:cNvPicPr>
          <p:nvPr/>
        </p:nvPicPr>
        <p:blipFill>
          <a:blip r:embed="rId3"/>
          <a:stretch>
            <a:fillRect/>
          </a:stretch>
        </p:blipFill>
        <p:spPr>
          <a:xfrm>
            <a:off x="3337711" y="2440861"/>
            <a:ext cx="5288257" cy="3440210"/>
          </a:xfrm>
          <a:prstGeom prst="rect">
            <a:avLst/>
          </a:prstGeom>
        </p:spPr>
      </p:pic>
      <p:sp>
        <p:nvSpPr>
          <p:cNvPr id="6" name="投影片編號版面配置區 5"/>
          <p:cNvSpPr>
            <a:spLocks noGrp="1"/>
          </p:cNvSpPr>
          <p:nvPr>
            <p:ph type="sldNum" sz="quarter" idx="12"/>
          </p:nvPr>
        </p:nvSpPr>
        <p:spPr/>
        <p:txBody>
          <a:bodyPr/>
          <a:lstStyle/>
          <a:p>
            <a:fld id="{4FAB73BC-B049-4115-A692-8D63A059BFB8}" type="slidenum">
              <a:rPr lang="en-US" smtClean="0"/>
              <a:t>287</a:t>
            </a:fld>
            <a:endParaRPr lang="en-US"/>
          </a:p>
        </p:txBody>
      </p:sp>
    </p:spTree>
    <p:extLst>
      <p:ext uri="{BB962C8B-B14F-4D97-AF65-F5344CB8AC3E}">
        <p14:creationId xmlns:p14="http://schemas.microsoft.com/office/powerpoint/2010/main" val="249029779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288.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p:spPr>
        <p:txBody>
          <a:bodyPr>
            <a:normAutofit/>
          </a:bodyPr>
          <a:lstStyle/>
          <a:p>
            <a:r>
              <a:rPr lang="en-US" altLang="zh-TW"/>
              <a:t>11.3IPv4 </a:t>
            </a:r>
            <a:r>
              <a:rPr lang="zh-TW" altLang="en-US"/>
              <a:t>位址類型</a:t>
            </a:r>
            <a:r>
              <a:rPr lang="en-US" altLang="zh-TW"/>
              <a:t>-</a:t>
            </a:r>
            <a:r>
              <a:rPr lang="zh-TW" altLang="en-US" smtClean="0"/>
              <a:t>特殊</a:t>
            </a:r>
            <a:r>
              <a:rPr lang="zh-TW" altLang="en-US"/>
              <a:t>用途 </a:t>
            </a:r>
            <a:r>
              <a:rPr lang="en-US" altLang="zh-TW"/>
              <a:t>IPv4 </a:t>
            </a:r>
            <a:r>
              <a:rPr lang="zh-TW" altLang="en-US"/>
              <a:t>位址的類型</a:t>
            </a:r>
          </a:p>
        </p:txBody>
      </p:sp>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431972" y="1712670"/>
            <a:ext cx="4799905" cy="1478990"/>
          </a:xfrm>
        </p:spPr>
        <p:txBody>
          <a:bodyPr/>
          <a:lstStyle/>
          <a:p>
            <a:pPr marL="0" indent="0" algn="l"/>
            <a:r>
              <a:rPr lang="zh-TW">
                <a:solidFill>
                  <a:srgbClr val="000000"/>
                </a:solidFill>
              </a:rPr>
              <a:t>迴路位址</a:t>
            </a:r>
          </a:p>
          <a:p>
            <a:pPr marL="342892" indent="-342892" algn="l">
              <a:buFont typeface="Arial" panose="020b0604020202020204" pitchFamily="34" charset="0"/>
              <a:buChar char="•"/>
            </a:pPr>
            <a:r>
              <a:rPr lang="en-US" altLang="zh-TW" sz="1600">
                <a:solidFill>
                  <a:srgbClr val="000000"/>
                </a:solidFill>
              </a:rPr>
              <a:t>127.0.0.0 /8 (127.0.0.1 to 127.255.255.254)</a:t>
            </a:r>
          </a:p>
          <a:p>
            <a:pPr marL="342892" indent="-342892" algn="l">
              <a:buFont typeface="Arial" panose="020b0604020202020204" pitchFamily="34" charset="0"/>
              <a:buChar char="•"/>
            </a:pPr>
            <a:r>
              <a:rPr lang="zh-TW" altLang="en-US" sz="1600">
                <a:solidFill>
                  <a:srgbClr val="000000"/>
                </a:solidFill>
              </a:rPr>
              <a:t>通常只識別為 </a:t>
            </a:r>
            <a:r>
              <a:rPr lang="en-US" altLang="zh-TW" sz="1600">
                <a:solidFill>
                  <a:srgbClr val="000000"/>
                </a:solidFill>
              </a:rPr>
              <a:t>127.0.0.1</a:t>
            </a:r>
          </a:p>
          <a:p>
            <a:pPr marL="342892" indent="-342892" algn="l">
              <a:buFont typeface="Arial" panose="020b0604020202020204" pitchFamily="34" charset="0"/>
              <a:buChar char="•"/>
            </a:pPr>
            <a:r>
              <a:rPr lang="zh-TW" altLang="en-US" sz="1600">
                <a:solidFill>
                  <a:srgbClr val="000000"/>
                </a:solidFill>
              </a:rPr>
              <a:t>用於主機上測試 </a:t>
            </a:r>
            <a:r>
              <a:rPr lang="en-US" altLang="zh-TW" sz="1600">
                <a:solidFill>
                  <a:srgbClr val="000000"/>
                </a:solidFill>
              </a:rPr>
              <a:t>TCP/IP </a:t>
            </a:r>
            <a:r>
              <a:rPr lang="zh-TW" altLang="en-US" sz="1600">
                <a:solidFill>
                  <a:srgbClr val="000000"/>
                </a:solidFill>
              </a:rPr>
              <a:t>是否運作。</a:t>
            </a:r>
          </a:p>
        </p:txBody>
      </p:sp>
      <p:pic>
        <p:nvPicPr>
          <p:cNvPr id="2" name="Picture 1">
            <a:extLst>
              <a:ext uri="{FF2B5EF4-FFF2-40B4-BE49-F238E27FC236}">
                <a16:creationId xmlns:a16="http://schemas.microsoft.com/office/drawing/2014/main" id="{ADE57F18-BC87-45CB-B8E6-D449D45277B5}"/>
              </a:ext>
            </a:extLst>
          </p:cNvPr>
          <p:cNvPicPr>
            <a:picLocks noChangeAspect="1"/>
          </p:cNvPicPr>
          <p:nvPr/>
        </p:nvPicPr>
        <p:blipFill>
          <a:blip r:embed="rId3"/>
          <a:stretch>
            <a:fillRect/>
          </a:stretch>
        </p:blipFill>
        <p:spPr>
          <a:xfrm>
            <a:off x="5357308" y="2071386"/>
            <a:ext cx="3564074" cy="876875"/>
          </a:xfrm>
          <a:prstGeom prst="rect">
            <a:avLst/>
          </a:prstGeom>
        </p:spPr>
      </p:pic>
      <p:sp>
        <p:nvSpPr>
          <p:cNvPr id="5" name="Content Placeholder 3">
            <a:extLst>
              <a:ext uri="{FF2B5EF4-FFF2-40B4-BE49-F238E27FC236}">
                <a16:creationId xmlns:a16="http://schemas.microsoft.com/office/drawing/2014/main" id="{15B257E1-0405-4735-85E9-547525F12CE6}"/>
              </a:ext>
            </a:extLst>
          </p:cNvPr>
          <p:cNvSpPr txBox="1"/>
          <p:nvPr/>
        </p:nvSpPr>
        <p:spPr>
          <a:xfrm>
            <a:off x="431971" y="3242593"/>
            <a:ext cx="8206421" cy="1906958"/>
          </a:xfrm>
          <a:prstGeom prst="rect">
            <a:avLst/>
          </a:prstGeom>
        </p:spPr>
        <p:txBody>
          <a:bodyPr lIns="91420" tIns="45710" rIns="91420" bIns="45710">
            <a:noAutofit/>
          </a:bodyPr>
          <a:lstStyle>
            <a:lvl1pPr marL="285690" marR="0" indent="-285690" algn="ctr" defTabSz="457105" rtl="0" eaLnBrk="1" fontAlgn="auto" latinLnBrk="0" hangingPunct="1">
              <a:lnSpc>
                <a:spcPct val="100000"/>
              </a:lnSpc>
              <a:spcBef>
                <a:spcPct val="20000"/>
              </a:spcBef>
              <a:spcAft>
                <a:spcPct val="0"/>
              </a:spcAft>
              <a:buClrTx/>
              <a:buSzTx/>
              <a:buFont typeface="Arial"/>
              <a:buNone/>
              <a:defRPr lang="en-US" sz="2000" b="0" i="0" kern="1200" baseline="0">
                <a:solidFill>
                  <a:schemeClr val="bg1"/>
                </a:solidFill>
                <a:latin typeface="+mn-lt"/>
                <a:ea typeface="ＭＳ Ｐゴシック" charset="0"/>
                <a:cs typeface="CiscoSans ExtraLight"/>
              </a:defRPr>
            </a:lvl1pPr>
            <a:lvl2pPr marL="358775" indent="-215900" algn="l" defTabSz="684213" rtl="0" eaLnBrk="1" fontAlgn="base" hangingPunct="1">
              <a:lnSpc>
                <a:spcPct val="95000"/>
              </a:lnSpc>
              <a:spcBef>
                <a:spcPts val="600"/>
              </a:spcBef>
              <a:spcAft>
                <a:spcPct val="0"/>
              </a:spcAft>
              <a:buClr>
                <a:schemeClr val="tx2"/>
              </a:buClr>
              <a:buFont typeface="Arial"/>
              <a:buChar char="•"/>
              <a:defRPr lang="en-US" sz="1400" kern="120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a:buChar char="•"/>
              <a:defRPr lang="en-US" sz="1200" kern="120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a:buChar char="•"/>
              <a:defRPr lang="en-US" sz="1100" kern="120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a:buChar char="•"/>
              <a:defRPr lang="en-US" sz="1100" kern="120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anose="020b0604020202020204"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anose="020b0604020202020204"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anose="020b0604020202020204"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0" indent="0" algn="l"/>
            <a:r>
              <a:rPr lang="zh-TW" altLang="en-US">
                <a:solidFill>
                  <a:srgbClr val="000000"/>
                </a:solidFill>
                <a:latin typeface="標楷體" pitchFamily="65" charset="-120"/>
                <a:ea typeface="標楷體" panose="03000509000000000000" pitchFamily="65" charset="-120"/>
              </a:rPr>
              <a:t>鏈路本地位址</a:t>
            </a:r>
          </a:p>
          <a:p>
            <a:pPr marL="342892" indent="-342892" algn="l">
              <a:buFont typeface="Arial" panose="020b0604020202020204" pitchFamily="34" charset="0"/>
              <a:buChar char="•"/>
            </a:pPr>
            <a:r>
              <a:rPr lang="en-US" altLang="zh-TW">
                <a:solidFill>
                  <a:srgbClr val="000000"/>
                </a:solidFill>
                <a:latin typeface="標楷體" pitchFamily="65" charset="-120"/>
                <a:ea typeface="標楷體" panose="03000509000000000000" pitchFamily="65" charset="-120"/>
              </a:rPr>
              <a:t>169.254.0.0 /16 (169.254.0.1 </a:t>
            </a:r>
            <a:r>
              <a:rPr lang="zh-TW" altLang="en-US">
                <a:solidFill>
                  <a:srgbClr val="000000"/>
                </a:solidFill>
                <a:latin typeface="標楷體" pitchFamily="65" charset="-120"/>
                <a:ea typeface="標楷體" panose="03000509000000000000" pitchFamily="65" charset="-120"/>
              </a:rPr>
              <a:t>到 </a:t>
            </a:r>
            <a:r>
              <a:rPr lang="en-US" altLang="zh-TW">
                <a:solidFill>
                  <a:srgbClr val="000000"/>
                </a:solidFill>
                <a:latin typeface="標楷體" pitchFamily="65" charset="-120"/>
                <a:ea typeface="標楷體" panose="03000509000000000000" pitchFamily="65" charset="-120"/>
              </a:rPr>
              <a:t>169.254.255.254) </a:t>
            </a:r>
          </a:p>
          <a:p>
            <a:pPr marL="342892" indent="-342892" algn="l">
              <a:buFont typeface="Arial" panose="020b0604020202020204" pitchFamily="34" charset="0"/>
              <a:buChar char="•"/>
            </a:pPr>
            <a:r>
              <a:rPr lang="zh-TW" altLang="en-US">
                <a:solidFill>
                  <a:srgbClr val="000000"/>
                </a:solidFill>
                <a:latin typeface="標楷體" pitchFamily="65" charset="-120"/>
                <a:ea typeface="標楷體" panose="03000509000000000000" pitchFamily="65" charset="-120"/>
              </a:rPr>
              <a:t>通常稱為自動私人 </a:t>
            </a:r>
            <a:r>
              <a:rPr lang="en-US" altLang="zh-TW">
                <a:solidFill>
                  <a:srgbClr val="000000"/>
                </a:solidFill>
                <a:latin typeface="標楷體" pitchFamily="65" charset="-120"/>
                <a:ea typeface="標楷體" panose="03000509000000000000" pitchFamily="65" charset="-120"/>
              </a:rPr>
              <a:t>IP </a:t>
            </a:r>
            <a:r>
              <a:rPr lang="zh-TW" altLang="en-US">
                <a:solidFill>
                  <a:srgbClr val="000000"/>
                </a:solidFill>
                <a:latin typeface="標楷體" pitchFamily="65" charset="-120"/>
                <a:ea typeface="標楷體" panose="03000509000000000000" pitchFamily="65" charset="-120"/>
              </a:rPr>
              <a:t>位址 </a:t>
            </a:r>
            <a:r>
              <a:rPr lang="en-US" altLang="zh-TW">
                <a:solidFill>
                  <a:srgbClr val="000000"/>
                </a:solidFill>
                <a:latin typeface="標楷體" pitchFamily="65" charset="-120"/>
                <a:ea typeface="標楷體" panose="03000509000000000000" pitchFamily="65" charset="-120"/>
              </a:rPr>
              <a:t>(APIPA) </a:t>
            </a:r>
            <a:r>
              <a:rPr lang="zh-TW" altLang="en-US">
                <a:solidFill>
                  <a:srgbClr val="000000"/>
                </a:solidFill>
                <a:latin typeface="標楷體" pitchFamily="65" charset="-120"/>
                <a:ea typeface="標楷體" panose="03000509000000000000" pitchFamily="65" charset="-120"/>
              </a:rPr>
              <a:t>位址或自行指派的位址。 </a:t>
            </a:r>
          </a:p>
          <a:p>
            <a:pPr marL="342892" indent="-342892" algn="l">
              <a:buFont typeface="Arial" panose="020b0604020202020204" pitchFamily="34" charset="0"/>
              <a:buChar char="•"/>
            </a:pPr>
            <a:r>
              <a:rPr lang="en-US" altLang="zh-TW">
                <a:solidFill>
                  <a:srgbClr val="000000"/>
                </a:solidFill>
                <a:latin typeface="標楷體" pitchFamily="65" charset="-120"/>
                <a:ea typeface="標楷體" panose="03000509000000000000" pitchFamily="65" charset="-120"/>
              </a:rPr>
              <a:t>Windows DHCP </a:t>
            </a:r>
            <a:r>
              <a:rPr lang="zh-TW" altLang="en-US">
                <a:solidFill>
                  <a:srgbClr val="000000"/>
                </a:solidFill>
                <a:latin typeface="標楷體" pitchFamily="65" charset="-120"/>
                <a:ea typeface="標楷體" panose="03000509000000000000" pitchFamily="65" charset="-120"/>
              </a:rPr>
              <a:t>用</a:t>
            </a:r>
            <a:r>
              <a:rPr lang="zh-TW" altLang="en-US" b="1">
                <a:solidFill>
                  <a:srgbClr val="000000"/>
                </a:solidFill>
                <a:latin typeface="標楷體" pitchFamily="65" charset="-120"/>
                <a:ea typeface="標楷體" panose="03000509000000000000" pitchFamily="65" charset="-120"/>
              </a:rPr>
              <a:t>戶</a:t>
            </a:r>
            <a:r>
              <a:rPr lang="zh-TW" altLang="en-US">
                <a:solidFill>
                  <a:srgbClr val="000000"/>
                </a:solidFill>
                <a:latin typeface="標楷體" pitchFamily="65" charset="-120"/>
                <a:ea typeface="標楷體" panose="03000509000000000000" pitchFamily="65" charset="-120"/>
              </a:rPr>
              <a:t>端用於在沒有 </a:t>
            </a:r>
            <a:r>
              <a:rPr lang="en-US" altLang="zh-TW">
                <a:solidFill>
                  <a:srgbClr val="000000"/>
                </a:solidFill>
                <a:latin typeface="標楷體" pitchFamily="65" charset="-120"/>
                <a:ea typeface="標楷體" panose="03000509000000000000" pitchFamily="65" charset="-120"/>
              </a:rPr>
              <a:t>DHCP </a:t>
            </a:r>
            <a:r>
              <a:rPr lang="zh-TW" altLang="en-US">
                <a:solidFill>
                  <a:srgbClr val="000000"/>
                </a:solidFill>
                <a:latin typeface="標楷體" pitchFamily="65" charset="-120"/>
                <a:ea typeface="標楷體" panose="03000509000000000000" pitchFamily="65" charset="-120"/>
              </a:rPr>
              <a:t>伺服器可用時自行設定。</a:t>
            </a:r>
          </a:p>
        </p:txBody>
      </p:sp>
      <p:sp>
        <p:nvSpPr>
          <p:cNvPr id="6" name="投影片編號版面配置區 5"/>
          <p:cNvSpPr>
            <a:spLocks noGrp="1"/>
          </p:cNvSpPr>
          <p:nvPr>
            <p:ph type="sldNum" sz="quarter" idx="12"/>
          </p:nvPr>
        </p:nvSpPr>
        <p:spPr/>
        <p:txBody>
          <a:bodyPr/>
          <a:lstStyle/>
          <a:p>
            <a:fld id="{4FAB73BC-B049-4115-A692-8D63A059BFB8}" type="slidenum">
              <a:rPr lang="en-US" smtClean="0"/>
              <a:t>288</a:t>
            </a:fld>
            <a:endParaRPr lang="en-US"/>
          </a:p>
        </p:txBody>
      </p:sp>
    </p:spTree>
    <p:extLst>
      <p:ext uri="{BB962C8B-B14F-4D97-AF65-F5344CB8AC3E}">
        <p14:creationId xmlns:p14="http://schemas.microsoft.com/office/powerpoint/2010/main" val="76710893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289.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p:spPr>
        <p:txBody>
          <a:bodyPr>
            <a:normAutofit/>
          </a:bodyPr>
          <a:lstStyle/>
          <a:p>
            <a:r>
              <a:rPr lang="en-US" altLang="zh-TW"/>
              <a:t>11.3IPv4 </a:t>
            </a:r>
            <a:r>
              <a:rPr lang="zh-TW" altLang="en-US"/>
              <a:t>位址類型</a:t>
            </a:r>
            <a:r>
              <a:rPr lang="en-US" altLang="zh-TW"/>
              <a:t>- </a:t>
            </a:r>
            <a:r>
              <a:rPr lang="en-US" altLang="zh-TW" smtClean="0"/>
              <a:t>Class</a:t>
            </a:r>
            <a:r>
              <a:rPr lang="zh-TW" altLang="en-US"/>
              <a:t>位址</a:t>
            </a:r>
          </a:p>
        </p:txBody>
      </p:sp>
      <p:pic>
        <p:nvPicPr>
          <p:cNvPr id="2" name="Picture 1">
            <a:extLst>
              <a:ext uri="{FF2B5EF4-FFF2-40B4-BE49-F238E27FC236}">
                <a16:creationId xmlns:a16="http://schemas.microsoft.com/office/drawing/2014/main" id="{ADCDBF03-421E-4564-9492-4248ADBE461B}"/>
              </a:ext>
            </a:extLst>
          </p:cNvPr>
          <p:cNvPicPr>
            <a:picLocks noChangeAspect="1"/>
          </p:cNvPicPr>
          <p:nvPr/>
        </p:nvPicPr>
        <p:blipFill>
          <a:blip r:embed="rId3"/>
          <a:stretch>
            <a:fillRect/>
          </a:stretch>
        </p:blipFill>
        <p:spPr>
          <a:xfrm>
            <a:off x="5482552" y="2105431"/>
            <a:ext cx="3163682" cy="1836595"/>
          </a:xfrm>
          <a:prstGeom prst="rect">
            <a:avLst/>
          </a:prstGeom>
        </p:spPr>
      </p:pic>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431972" y="1542984"/>
            <a:ext cx="4956309" cy="4060826"/>
          </a:xfrm>
        </p:spPr>
        <p:txBody>
          <a:bodyPr/>
          <a:lstStyle/>
          <a:p>
            <a:pPr marL="0" indent="0" algn="l"/>
            <a:r>
              <a:rPr lang="zh-TW">
                <a:solidFill>
                  <a:srgbClr val="000000"/>
                </a:solidFill>
              </a:rPr>
              <a:t>RFC 790 (1981) 在類別中分配了 IPv4 位址</a:t>
            </a:r>
          </a:p>
          <a:p>
            <a:pPr marL="342892" indent="-342892" algn="l">
              <a:buFont typeface="Arial" panose="020b0604020202020204" pitchFamily="34" charset="0"/>
              <a:buChar char="•"/>
            </a:pPr>
            <a:r>
              <a:rPr lang="en-US" altLang="zh-TW">
                <a:solidFill>
                  <a:srgbClr val="000000"/>
                </a:solidFill>
              </a:rPr>
              <a:t>Class A (0.0.0.0/8 to 127.0.0.0/8)</a:t>
            </a:r>
          </a:p>
          <a:p>
            <a:pPr marL="342892" indent="-342892" algn="l">
              <a:buFont typeface="Arial" panose="020b0604020202020204" pitchFamily="34" charset="0"/>
              <a:buChar char="•"/>
            </a:pPr>
            <a:r>
              <a:rPr lang="en-US" altLang="zh-TW">
                <a:solidFill>
                  <a:srgbClr val="000000"/>
                </a:solidFill>
              </a:rPr>
              <a:t>Class B (128.0.0.0 /16 – 191.255.0.0 /16)</a:t>
            </a:r>
          </a:p>
          <a:p>
            <a:pPr marL="342892" indent="-342892" algn="l">
              <a:buFont typeface="Arial" panose="020b0604020202020204" pitchFamily="34" charset="0"/>
              <a:buChar char="•"/>
            </a:pPr>
            <a:r>
              <a:rPr lang="en-US" altLang="zh-TW">
                <a:solidFill>
                  <a:srgbClr val="000000"/>
                </a:solidFill>
              </a:rPr>
              <a:t>Class C (192.0.0.0 /24 – 223.255.255.0 /24) </a:t>
            </a:r>
          </a:p>
          <a:p>
            <a:pPr marL="342892" indent="-342892" algn="l">
              <a:buFont typeface="Arial" panose="020b0604020202020204" pitchFamily="34" charset="0"/>
              <a:buChar char="•"/>
            </a:pPr>
            <a:r>
              <a:rPr lang="en-US" altLang="zh-TW">
                <a:solidFill>
                  <a:srgbClr val="000000"/>
                </a:solidFill>
              </a:rPr>
              <a:t>Class D (224.0.0.0 to 239.0.0.0)</a:t>
            </a:r>
          </a:p>
          <a:p>
            <a:pPr marL="342892" indent="-342892" algn="l">
              <a:buFont typeface="Arial" panose="020b0604020202020204" pitchFamily="34" charset="0"/>
              <a:buChar char="•"/>
            </a:pPr>
            <a:r>
              <a:rPr lang="en-US" altLang="zh-TW">
                <a:solidFill>
                  <a:srgbClr val="000000"/>
                </a:solidFill>
              </a:rPr>
              <a:t>Class E (240.0.0.0 – 255.0.0.0)</a:t>
            </a:r>
          </a:p>
          <a:p>
            <a:pPr marL="342892" indent="-342892" algn="l">
              <a:buFont typeface="Arial" panose="020b0604020202020204" pitchFamily="34" charset="0"/>
              <a:buChar char="•"/>
            </a:pPr>
            <a:endParaRPr lang="en-CA">
              <a:solidFill>
                <a:srgbClr val="000000"/>
              </a:solidFill>
            </a:endParaRPr>
          </a:p>
          <a:p>
            <a:pPr marL="342892" indent="-342892" algn="l">
              <a:buFont typeface="Arial" panose="020b0604020202020204" pitchFamily="34" charset="0"/>
              <a:buChar char="•"/>
            </a:pPr>
            <a:r>
              <a:rPr lang="zh-TW" altLang="en-US">
                <a:solidFill>
                  <a:srgbClr val="000000"/>
                </a:solidFill>
              </a:rPr>
              <a:t>優雅的尋址浪費了許多 </a:t>
            </a:r>
            <a:r>
              <a:rPr lang="en-US" altLang="zh-TW">
                <a:solidFill>
                  <a:srgbClr val="000000"/>
                </a:solidFill>
              </a:rPr>
              <a:t>IPv4 </a:t>
            </a:r>
            <a:r>
              <a:rPr lang="zh-TW" altLang="en-US">
                <a:solidFill>
                  <a:srgbClr val="000000"/>
                </a:solidFill>
              </a:rPr>
              <a:t>位址。</a:t>
            </a:r>
          </a:p>
          <a:p>
            <a:pPr marL="342892" indent="-342892" algn="l">
              <a:buFont typeface="Arial" panose="020b0604020202020204" pitchFamily="34" charset="0"/>
              <a:buChar char="•"/>
            </a:pPr>
            <a:endParaRPr lang="en-CA">
              <a:solidFill>
                <a:srgbClr val="000000"/>
              </a:solidFill>
            </a:endParaRPr>
          </a:p>
          <a:p>
            <a:pPr marL="0" indent="0" algn="l"/>
            <a:r>
              <a:rPr lang="zh-TW" altLang="en-US">
                <a:solidFill>
                  <a:srgbClr val="000000"/>
                </a:solidFill>
              </a:rPr>
              <a:t>有類別位址分配被替換為無類別位址忽略類別（</a:t>
            </a:r>
            <a:r>
              <a:rPr lang="en-US" altLang="zh-TW">
                <a:solidFill>
                  <a:srgbClr val="000000"/>
                </a:solidFill>
              </a:rPr>
              <a:t>A</a:t>
            </a:r>
            <a:r>
              <a:rPr lang="zh-TW" altLang="en-US">
                <a:solidFill>
                  <a:srgbClr val="000000"/>
                </a:solidFill>
              </a:rPr>
              <a:t>，</a:t>
            </a:r>
            <a:r>
              <a:rPr lang="en-US" altLang="zh-TW">
                <a:solidFill>
                  <a:srgbClr val="000000"/>
                </a:solidFill>
              </a:rPr>
              <a:t>B</a:t>
            </a:r>
            <a:r>
              <a:rPr lang="zh-TW" altLang="en-US">
                <a:solidFill>
                  <a:srgbClr val="000000"/>
                </a:solidFill>
              </a:rPr>
              <a:t>，</a:t>
            </a:r>
            <a:r>
              <a:rPr lang="en-US" altLang="zh-TW">
                <a:solidFill>
                  <a:srgbClr val="000000"/>
                </a:solidFill>
              </a:rPr>
              <a:t>C</a:t>
            </a:r>
            <a:r>
              <a:rPr lang="zh-TW" altLang="en-US">
                <a:solidFill>
                  <a:srgbClr val="000000"/>
                </a:solidFill>
              </a:rPr>
              <a:t>）的規則。 </a:t>
            </a:r>
          </a:p>
        </p:txBody>
      </p:sp>
      <p:sp>
        <p:nvSpPr>
          <p:cNvPr id="5" name="投影片編號版面配置區 4"/>
          <p:cNvSpPr>
            <a:spLocks noGrp="1"/>
          </p:cNvSpPr>
          <p:nvPr>
            <p:ph type="sldNum" sz="quarter" idx="12"/>
          </p:nvPr>
        </p:nvSpPr>
        <p:spPr/>
        <p:txBody>
          <a:bodyPr/>
          <a:lstStyle/>
          <a:p>
            <a:fld id="{4FAB73BC-B049-4115-A692-8D63A059BFB8}" type="slidenum">
              <a:rPr lang="en-US" smtClean="0"/>
              <a:t>289</a:t>
            </a:fld>
            <a:endParaRPr lang="en-US"/>
          </a:p>
        </p:txBody>
      </p:sp>
    </p:spTree>
    <p:extLst>
      <p:ext uri="{BB962C8B-B14F-4D97-AF65-F5344CB8AC3E}">
        <p14:creationId xmlns:p14="http://schemas.microsoft.com/office/powerpoint/2010/main" val="67455846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29.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3314" name="Title 1"/>
          <p:cNvSpPr>
            <a:spLocks noGrp="1"/>
          </p:cNvSpPr>
          <p:nvPr>
            <p:ph type="title"/>
          </p:nvPr>
        </p:nvSpPr>
        <p:spPr>
          <a:xfrm>
            <a:off x="87549" y="898643"/>
            <a:ext cx="5234470" cy="757551"/>
          </a:xfrm>
        </p:spPr>
        <p:txBody>
          <a:bodyPr>
            <a:normAutofit/>
          </a:bodyPr>
          <a:lstStyle/>
          <a:p>
            <a:pPr rtl="0"/>
            <a:r>
              <a:rPr lang="en-US" altLang="zh-TW" sz="3000" smtClean="0"/>
              <a:t>1.7</a:t>
            </a:r>
            <a:r>
              <a:rPr lang="zh-TW" altLang="en-US" sz="3000" smtClean="0"/>
              <a:t>網路</a:t>
            </a:r>
            <a:r>
              <a:rPr lang="zh-TW" altLang="en-US" sz="3000"/>
              <a:t>趨勢</a:t>
            </a:r>
            <a:r>
              <a:rPr lang="en-US" altLang="zh-TW" sz="3000"/>
              <a:t>-BYOD</a:t>
            </a:r>
            <a:endParaRPr lang="zh-TW" altLang="en-US" sz="3000"/>
          </a:p>
        </p:txBody>
      </p:sp>
      <p:sp>
        <p:nvSpPr>
          <p:cNvPr id="13315" name="Content Placeholder 2"/>
          <p:cNvSpPr>
            <a:spLocks noGrp="1"/>
          </p:cNvSpPr>
          <p:nvPr>
            <p:ph idx="1"/>
          </p:nvPr>
        </p:nvSpPr>
        <p:spPr>
          <a:xfrm>
            <a:off x="5322019" y="1131571"/>
            <a:ext cx="3529770" cy="4315609"/>
          </a:xfrm>
        </p:spPr>
        <p:txBody>
          <a:bodyPr>
            <a:normAutofit fontScale="92500" lnSpcReduction="10000"/>
          </a:bodyPr>
          <a:lstStyle/>
          <a:p>
            <a:pPr marL="0" indent="0">
              <a:buNone/>
            </a:pPr>
            <a:r>
              <a:rPr lang="zh-TW"/>
              <a:t>自攜裝置 (BYOD) 可讓使用者使用自己的裝置，為他們提供更多機會和更大的靈活性。 </a:t>
            </a:r>
          </a:p>
          <a:p>
            <a:pPr marL="0" indent="0">
              <a:buNone/>
            </a:pPr>
            <a:r>
              <a:rPr lang="zh-TW"/>
              <a:t>BYOD 讓終端使用者可以自由使用個人工具來存取資訊和通訊：</a:t>
            </a:r>
          </a:p>
          <a:p>
            <a:pPr lvl="1" rtl="0"/>
            <a:r>
              <a:rPr lang="zh-TW"/>
              <a:t>膝上型電腦</a:t>
            </a:r>
          </a:p>
          <a:p>
            <a:pPr lvl="1" rtl="0"/>
            <a:r>
              <a:rPr lang="zh-TW"/>
              <a:t>Netbooks</a:t>
            </a:r>
          </a:p>
          <a:p>
            <a:pPr lvl="1" rtl="0"/>
            <a:r>
              <a:rPr lang="zh-TW"/>
              <a:t>平板電腦</a:t>
            </a:r>
          </a:p>
          <a:p>
            <a:pPr lvl="1" rtl="0"/>
            <a:r>
              <a:rPr lang="zh-TW"/>
              <a:t>智慧型手機</a:t>
            </a:r>
          </a:p>
          <a:p>
            <a:pPr lvl="1" rtl="0"/>
            <a:r>
              <a:rPr lang="zh-TW"/>
              <a:t>電子閱讀器</a:t>
            </a:r>
          </a:p>
          <a:p>
            <a:pPr marL="0" indent="0">
              <a:buNone/>
            </a:pPr>
            <a:r>
              <a:rPr lang="zh-TW"/>
              <a:t>自攜裝置是指任何擁有權的任何裝置，在任何地方使用。</a:t>
            </a:r>
          </a:p>
        </p:txBody>
      </p:sp>
      <p:pic>
        <p:nvPicPr>
          <p:cNvPr id="2" name="Picture 1"/>
          <p:cNvPicPr>
            <a:picLocks noChangeAspect="1"/>
          </p:cNvPicPr>
          <p:nvPr/>
        </p:nvPicPr>
        <p:blipFill>
          <a:blip r:embed="rId3"/>
          <a:stretch>
            <a:fillRect/>
          </a:stretch>
        </p:blipFill>
        <p:spPr>
          <a:xfrm>
            <a:off x="207095" y="1751479"/>
            <a:ext cx="5114925" cy="3695700"/>
          </a:xfrm>
          <a:prstGeom prst="rect">
            <a:avLst/>
          </a:prstGeom>
        </p:spPr>
      </p:pic>
      <p:sp>
        <p:nvSpPr>
          <p:cNvPr id="3" name="投影片編號版面配置區 2"/>
          <p:cNvSpPr>
            <a:spLocks noGrp="1"/>
          </p:cNvSpPr>
          <p:nvPr>
            <p:ph type="sldNum" sz="quarter" idx="4"/>
          </p:nvPr>
        </p:nvSpPr>
        <p:spPr/>
        <p:txBody>
          <a:bodyPr/>
          <a:lstStyle/>
          <a:p>
            <a:pPr defTabSz="385754">
              <a:defRPr/>
            </a:pPr>
            <a:fld id="{2F5CCB13-0A32-4557-88E9-079F0C330695}" type="slidenum">
              <a:rPr lang="en-US" kern="0" smtClean="0">
                <a:solidFill>
                  <a:srgbClr val="595959"/>
                </a:solidFill>
              </a:rPr>
              <a:pPr defTabSz="385754">
                <a:defRPr/>
              </a:pPr>
              <a:t>29</a:t>
            </a:fld>
            <a:endParaRPr lang="en-US" kern="0">
              <a:solidFill>
                <a:srgbClr val="595959"/>
              </a:solidFill>
            </a:endParaRPr>
          </a:p>
        </p:txBody>
      </p:sp>
    </p:spTree>
    <p:extLst>
      <p:ext uri="{BB962C8B-B14F-4D97-AF65-F5344CB8AC3E}">
        <p14:creationId xmlns:p14="http://schemas.microsoft.com/office/powerpoint/2010/main" val="2519590363"/>
      </p:ext>
    </p:extLst>
  </p:cSld>
  <p:clrMapOvr>
    <a:masterClrMapping/>
  </p:clrMapOvr>
  <p:transition spd="slow">
    <p:wipe/>
  </p:transition>
  <p:timing/>
</p:sld>
</file>

<file path=ppt/slides/slide290.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p:spPr>
        <p:txBody>
          <a:bodyPr>
            <a:normAutofit/>
          </a:bodyPr>
          <a:lstStyle/>
          <a:p>
            <a:r>
              <a:rPr lang="en-US" altLang="zh-TW"/>
              <a:t>11.3IPv4 </a:t>
            </a:r>
            <a:r>
              <a:rPr lang="zh-TW" altLang="en-US"/>
              <a:t>位址類型</a:t>
            </a:r>
            <a:r>
              <a:rPr lang="en-US" altLang="zh-TW"/>
              <a:t>-</a:t>
            </a:r>
            <a:r>
              <a:rPr lang="zh-TW" altLang="en-US" smtClean="0"/>
              <a:t>指派</a:t>
            </a:r>
            <a:r>
              <a:rPr lang="zh-TW" altLang="en-US"/>
              <a:t>的 </a:t>
            </a:r>
            <a:r>
              <a:rPr lang="en-US" altLang="zh-TW"/>
              <a:t>IP </a:t>
            </a:r>
            <a:r>
              <a:rPr lang="zh-TW" altLang="en-US"/>
              <a:t>位址類型</a:t>
            </a:r>
          </a:p>
        </p:txBody>
      </p:sp>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431972" y="1712670"/>
            <a:ext cx="8280057" cy="737711"/>
          </a:xfrm>
        </p:spPr>
        <p:txBody>
          <a:bodyPr/>
          <a:lstStyle/>
          <a:p>
            <a:pPr marL="342892" indent="-342892" algn="l">
              <a:buFont typeface="Arial" panose="020b0604020202020204" pitchFamily="34" charset="0"/>
              <a:buChar char="•"/>
            </a:pPr>
            <a:r>
              <a:rPr lang="zh-TW" altLang="en-US">
                <a:solidFill>
                  <a:srgbClr val="000000"/>
                </a:solidFill>
                <a:latin typeface="標楷體" pitchFamily="65" charset="-120"/>
              </a:rPr>
              <a:t>網際網路分配號碼授權單位 </a:t>
            </a:r>
            <a:r>
              <a:rPr lang="en-US" altLang="zh-TW">
                <a:solidFill>
                  <a:srgbClr val="000000"/>
                </a:solidFill>
                <a:latin typeface="標楷體" pitchFamily="65" charset="-120"/>
              </a:rPr>
              <a:t>(IANA) </a:t>
            </a:r>
            <a:r>
              <a:rPr lang="zh-TW" altLang="en-US">
                <a:solidFill>
                  <a:srgbClr val="000000"/>
                </a:solidFill>
                <a:latin typeface="標楷體" pitchFamily="65" charset="-120"/>
              </a:rPr>
              <a:t>管理和分配 </a:t>
            </a:r>
            <a:r>
              <a:rPr lang="en-US" altLang="zh-TW">
                <a:solidFill>
                  <a:srgbClr val="000000"/>
                </a:solidFill>
                <a:latin typeface="標楷體" pitchFamily="65" charset="-120"/>
              </a:rPr>
              <a:t>IPv4 </a:t>
            </a:r>
            <a:r>
              <a:rPr lang="zh-TW" altLang="en-US">
                <a:solidFill>
                  <a:srgbClr val="000000"/>
                </a:solidFill>
                <a:latin typeface="標楷體" pitchFamily="65" charset="-120"/>
              </a:rPr>
              <a:t>和 </a:t>
            </a:r>
            <a:r>
              <a:rPr lang="en-US" altLang="zh-TW">
                <a:solidFill>
                  <a:srgbClr val="000000"/>
                </a:solidFill>
                <a:latin typeface="標楷體" pitchFamily="65" charset="-120"/>
              </a:rPr>
              <a:t>IPv6 </a:t>
            </a:r>
            <a:r>
              <a:rPr lang="zh-TW" altLang="en-US">
                <a:solidFill>
                  <a:srgbClr val="000000"/>
                </a:solidFill>
                <a:latin typeface="標楷體" pitchFamily="65" charset="-120"/>
              </a:rPr>
              <a:t>位址的區塊到五個區域網際網路登錄 </a:t>
            </a:r>
            <a:r>
              <a:rPr lang="en-US" altLang="zh-TW">
                <a:solidFill>
                  <a:srgbClr val="000000"/>
                </a:solidFill>
                <a:latin typeface="標楷體" pitchFamily="65" charset="-120"/>
              </a:rPr>
              <a:t>(RIR)</a:t>
            </a:r>
            <a:r>
              <a:rPr lang="zh-TW" altLang="en-US">
                <a:solidFill>
                  <a:srgbClr val="000000"/>
                </a:solidFill>
                <a:latin typeface="標楷體" pitchFamily="65" charset="-120"/>
              </a:rPr>
              <a:t>。 </a:t>
            </a:r>
          </a:p>
        </p:txBody>
      </p:sp>
      <p:sp>
        <p:nvSpPr>
          <p:cNvPr id="5" name="Content Placeholder 3">
            <a:extLst>
              <a:ext uri="{FF2B5EF4-FFF2-40B4-BE49-F238E27FC236}">
                <a16:creationId xmlns:a16="http://schemas.microsoft.com/office/drawing/2014/main" id="{409BC4D9-9184-42D7-839E-39E96E08A3D4}"/>
              </a:ext>
            </a:extLst>
          </p:cNvPr>
          <p:cNvSpPr txBox="1"/>
          <p:nvPr/>
        </p:nvSpPr>
        <p:spPr>
          <a:xfrm>
            <a:off x="431971" y="2538367"/>
            <a:ext cx="3337951" cy="2248249"/>
          </a:xfrm>
          <a:prstGeom prst="rect">
            <a:avLst/>
          </a:prstGeom>
        </p:spPr>
        <p:txBody>
          <a:bodyPr lIns="91420" tIns="45710" rIns="91420" bIns="45710">
            <a:noAutofit/>
          </a:bodyPr>
          <a:lstStyle>
            <a:lvl1pPr marL="285690" marR="0" indent="-285690" algn="ctr" defTabSz="457105" rtl="0" eaLnBrk="1" fontAlgn="auto" latinLnBrk="0" hangingPunct="1">
              <a:lnSpc>
                <a:spcPct val="100000"/>
              </a:lnSpc>
              <a:spcBef>
                <a:spcPct val="20000"/>
              </a:spcBef>
              <a:spcAft>
                <a:spcPct val="0"/>
              </a:spcAft>
              <a:buClrTx/>
              <a:buSzTx/>
              <a:buFont typeface="Arial"/>
              <a:buNone/>
              <a:defRPr lang="en-US" sz="2000" b="0" i="0" kern="1200" baseline="0">
                <a:solidFill>
                  <a:schemeClr val="bg1"/>
                </a:solidFill>
                <a:latin typeface="+mn-lt"/>
                <a:ea typeface="ＭＳ Ｐゴシック" charset="0"/>
                <a:cs typeface="CiscoSans ExtraLight"/>
              </a:defRPr>
            </a:lvl1pPr>
            <a:lvl2pPr marL="358775" indent="-215900" algn="l" defTabSz="684213" rtl="0" eaLnBrk="1" fontAlgn="base" hangingPunct="1">
              <a:lnSpc>
                <a:spcPct val="95000"/>
              </a:lnSpc>
              <a:spcBef>
                <a:spcPts val="600"/>
              </a:spcBef>
              <a:spcAft>
                <a:spcPct val="0"/>
              </a:spcAft>
              <a:buClr>
                <a:schemeClr val="tx2"/>
              </a:buClr>
              <a:buFont typeface="Arial"/>
              <a:buChar char="•"/>
              <a:defRPr lang="en-US" sz="1400" kern="120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a:buChar char="•"/>
              <a:defRPr lang="en-US" sz="1200" kern="120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a:buChar char="•"/>
              <a:defRPr lang="en-US" sz="1100" kern="120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a:buChar char="•"/>
              <a:defRPr lang="en-US" sz="1100" kern="120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anose="020b0604020202020204"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anose="020b0604020202020204"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anose="020b0604020202020204"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342892" indent="-342892" algn="l">
              <a:buFont typeface="Arial" panose="020b0604020202020204" pitchFamily="34" charset="0"/>
              <a:buChar char="•"/>
            </a:pPr>
            <a:r>
              <a:rPr lang="en-US" altLang="zh-TW">
                <a:solidFill>
                  <a:srgbClr val="000000"/>
                </a:solidFill>
                <a:latin typeface="標楷體" pitchFamily="65" charset="-120"/>
                <a:ea typeface="標楷體" panose="03000509000000000000" pitchFamily="65" charset="-120"/>
              </a:rPr>
              <a:t>RIR </a:t>
            </a:r>
            <a:r>
              <a:rPr lang="zh-TW" altLang="en-US">
                <a:solidFill>
                  <a:srgbClr val="000000"/>
                </a:solidFill>
                <a:latin typeface="標楷體" pitchFamily="65" charset="-120"/>
                <a:ea typeface="標楷體" panose="03000509000000000000" pitchFamily="65" charset="-120"/>
              </a:rPr>
              <a:t>負責將 </a:t>
            </a:r>
            <a:r>
              <a:rPr lang="en-US" altLang="zh-TW">
                <a:solidFill>
                  <a:srgbClr val="000000"/>
                </a:solidFill>
                <a:latin typeface="標楷體" pitchFamily="65" charset="-120"/>
                <a:ea typeface="標楷體" panose="03000509000000000000" pitchFamily="65" charset="-120"/>
              </a:rPr>
              <a:t>IP </a:t>
            </a:r>
            <a:r>
              <a:rPr lang="zh-TW" altLang="en-US">
                <a:solidFill>
                  <a:srgbClr val="000000"/>
                </a:solidFill>
                <a:latin typeface="標楷體" pitchFamily="65" charset="-120"/>
                <a:ea typeface="標楷體" panose="03000509000000000000" pitchFamily="65" charset="-120"/>
              </a:rPr>
              <a:t>位址配置給 </a:t>
            </a:r>
            <a:r>
              <a:rPr lang="en-US" altLang="zh-TW">
                <a:solidFill>
                  <a:srgbClr val="000000"/>
                </a:solidFill>
                <a:latin typeface="標楷體" pitchFamily="65" charset="-120"/>
                <a:ea typeface="標楷體" panose="03000509000000000000" pitchFamily="65" charset="-120"/>
              </a:rPr>
              <a:t>ISP</a:t>
            </a:r>
            <a:r>
              <a:rPr lang="zh-TW" altLang="en-US">
                <a:solidFill>
                  <a:srgbClr val="000000"/>
                </a:solidFill>
                <a:latin typeface="標楷體" pitchFamily="65" charset="-120"/>
                <a:ea typeface="標楷體" panose="03000509000000000000" pitchFamily="65" charset="-120"/>
              </a:rPr>
              <a:t>，這些 </a:t>
            </a:r>
            <a:r>
              <a:rPr lang="en-US" altLang="zh-TW">
                <a:solidFill>
                  <a:srgbClr val="000000"/>
                </a:solidFill>
                <a:latin typeface="標楷體" pitchFamily="65" charset="-120"/>
                <a:ea typeface="標楷體" panose="03000509000000000000" pitchFamily="65" charset="-120"/>
              </a:rPr>
              <a:t>ISP </a:t>
            </a:r>
            <a:r>
              <a:rPr lang="zh-TW" altLang="en-US">
                <a:solidFill>
                  <a:srgbClr val="000000"/>
                </a:solidFill>
                <a:latin typeface="標楷體" pitchFamily="65" charset="-120"/>
                <a:ea typeface="標楷體" panose="03000509000000000000" pitchFamily="65" charset="-120"/>
              </a:rPr>
              <a:t>提供 </a:t>
            </a:r>
            <a:r>
              <a:rPr lang="en-US" altLang="zh-TW">
                <a:solidFill>
                  <a:srgbClr val="000000"/>
                </a:solidFill>
                <a:latin typeface="標楷體" pitchFamily="65" charset="-120"/>
                <a:ea typeface="標楷體" panose="03000509000000000000" pitchFamily="65" charset="-120"/>
              </a:rPr>
              <a:t>IPv4 </a:t>
            </a:r>
            <a:r>
              <a:rPr lang="zh-TW" altLang="en-US">
                <a:solidFill>
                  <a:srgbClr val="000000"/>
                </a:solidFill>
                <a:latin typeface="標楷體" pitchFamily="65" charset="-120"/>
                <a:ea typeface="標楷體" panose="03000509000000000000" pitchFamily="65" charset="-120"/>
              </a:rPr>
              <a:t>位址區塊給較小的 </a:t>
            </a:r>
            <a:r>
              <a:rPr lang="en-US" altLang="zh-TW">
                <a:solidFill>
                  <a:srgbClr val="000000"/>
                </a:solidFill>
                <a:latin typeface="標楷體" pitchFamily="65" charset="-120"/>
                <a:ea typeface="標楷體" panose="03000509000000000000" pitchFamily="65" charset="-120"/>
              </a:rPr>
              <a:t>ISP </a:t>
            </a:r>
            <a:r>
              <a:rPr lang="zh-TW" altLang="en-US">
                <a:solidFill>
                  <a:srgbClr val="000000"/>
                </a:solidFill>
                <a:latin typeface="標楷體" pitchFamily="65" charset="-120"/>
                <a:ea typeface="標楷體" panose="03000509000000000000" pitchFamily="65" charset="-120"/>
              </a:rPr>
              <a:t>和組織。 </a:t>
            </a:r>
          </a:p>
        </p:txBody>
      </p:sp>
      <p:pic>
        <p:nvPicPr>
          <p:cNvPr id="2" name="Picture 1">
            <a:extLst>
              <a:ext uri="{FF2B5EF4-FFF2-40B4-BE49-F238E27FC236}">
                <a16:creationId xmlns:a16="http://schemas.microsoft.com/office/drawing/2014/main" id="{B02C39C3-1B89-41EA-828D-DA77348A5746}"/>
              </a:ext>
            </a:extLst>
          </p:cNvPr>
          <p:cNvPicPr>
            <a:picLocks noChangeAspect="1"/>
          </p:cNvPicPr>
          <p:nvPr/>
        </p:nvPicPr>
        <p:blipFill>
          <a:blip r:embed="rId3"/>
          <a:stretch>
            <a:fillRect/>
          </a:stretch>
        </p:blipFill>
        <p:spPr>
          <a:xfrm>
            <a:off x="3937300" y="2538367"/>
            <a:ext cx="4607351" cy="2371831"/>
          </a:xfrm>
          <a:prstGeom prst="rect">
            <a:avLst/>
          </a:prstGeom>
        </p:spPr>
      </p:pic>
      <p:sp>
        <p:nvSpPr>
          <p:cNvPr id="6" name="投影片編號版面配置區 5"/>
          <p:cNvSpPr>
            <a:spLocks noGrp="1"/>
          </p:cNvSpPr>
          <p:nvPr>
            <p:ph type="sldNum" sz="quarter" idx="12"/>
          </p:nvPr>
        </p:nvSpPr>
        <p:spPr/>
        <p:txBody>
          <a:bodyPr/>
          <a:lstStyle/>
          <a:p>
            <a:fld id="{4FAB73BC-B049-4115-A692-8D63A059BFB8}" type="slidenum">
              <a:rPr lang="en-US" smtClean="0"/>
              <a:t>290</a:t>
            </a:fld>
            <a:endParaRPr lang="en-US"/>
          </a:p>
        </p:txBody>
      </p:sp>
    </p:spTree>
    <p:extLst>
      <p:ext uri="{BB962C8B-B14F-4D97-AF65-F5344CB8AC3E}">
        <p14:creationId xmlns:p14="http://schemas.microsoft.com/office/powerpoint/2010/main" val="187231253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291.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p:spPr>
        <p:txBody>
          <a:bodyPr>
            <a:normAutofit/>
          </a:bodyPr>
          <a:lstStyle/>
          <a:p>
            <a:pPr rtl="0"/>
            <a:r>
              <a:rPr lang="en-US" altLang="zh-TW" smtClean="0"/>
              <a:t>11.4</a:t>
            </a:r>
            <a:r>
              <a:rPr lang="zh-TW" altLang="en-US" smtClean="0"/>
              <a:t>網路</a:t>
            </a:r>
            <a:r>
              <a:rPr lang="zh-TW" altLang="en-US"/>
              <a:t>分割</a:t>
            </a:r>
            <a:r>
              <a:rPr lang="en-US" altLang="zh-TW"/>
              <a:t>-</a:t>
            </a:r>
            <a:r>
              <a:rPr lang="zh-TW" altLang="en-US"/>
              <a:t>廣播網域和分割</a:t>
            </a:r>
          </a:p>
        </p:txBody>
      </p:sp>
      <p:sp>
        <p:nvSpPr>
          <p:cNvPr id="4" name="Content Placeholder 1">
            <a:extLst>
              <a:ext uri="{FF2B5EF4-FFF2-40B4-BE49-F238E27FC236}">
                <a16:creationId xmlns:a16="http://schemas.microsoft.com/office/drawing/2014/main" id="{50693879-5816-3444-9D50-A12F1F37F5DE}"/>
              </a:ext>
            </a:extLst>
          </p:cNvPr>
          <p:cNvSpPr>
            <a:spLocks noGrp="1"/>
          </p:cNvSpPr>
          <p:nvPr>
            <p:ph idx="1"/>
          </p:nvPr>
        </p:nvSpPr>
        <p:spPr>
          <a:xfrm>
            <a:off x="431972" y="1712669"/>
            <a:ext cx="8217177" cy="1190197"/>
          </a:xfrm>
        </p:spPr>
        <p:txBody>
          <a:bodyPr/>
          <a:lstStyle/>
          <a:p>
            <a:pPr marL="342892" indent="-342892" algn="l">
              <a:buFont typeface="Arial" panose="020b0604020202020204" pitchFamily="34" charset="0"/>
              <a:buChar char="•"/>
            </a:pPr>
            <a:r>
              <a:rPr lang="zh-TW" altLang="en-US">
                <a:solidFill>
                  <a:srgbClr val="000000"/>
                </a:solidFill>
                <a:latin typeface="標楷體" pitchFamily="65" charset="-120"/>
              </a:rPr>
              <a:t>許多通訊協定使用廣播或多點傳送 </a:t>
            </a:r>
            <a:r>
              <a:rPr lang="en-US" altLang="zh-TW">
                <a:solidFill>
                  <a:srgbClr val="000000"/>
                </a:solidFill>
                <a:latin typeface="標楷體" pitchFamily="65" charset="-120"/>
              </a:rPr>
              <a:t>(</a:t>
            </a:r>
            <a:r>
              <a:rPr lang="zh-TW" altLang="en-US">
                <a:solidFill>
                  <a:srgbClr val="000000"/>
                </a:solidFill>
                <a:latin typeface="標楷體" pitchFamily="65" charset="-120"/>
              </a:rPr>
              <a:t>例如，</a:t>
            </a:r>
            <a:r>
              <a:rPr lang="en-US" altLang="zh-TW">
                <a:solidFill>
                  <a:srgbClr val="000000"/>
                </a:solidFill>
                <a:latin typeface="標楷體" pitchFamily="65" charset="-120"/>
              </a:rPr>
              <a:t>ARP </a:t>
            </a:r>
            <a:r>
              <a:rPr lang="zh-TW" altLang="en-US">
                <a:solidFill>
                  <a:srgbClr val="000000"/>
                </a:solidFill>
                <a:latin typeface="標楷體" pitchFamily="65" charset="-120"/>
              </a:rPr>
              <a:t>使用廣播來尋找其他裝置、主機傳送 </a:t>
            </a:r>
            <a:r>
              <a:rPr lang="en-US" altLang="zh-TW">
                <a:solidFill>
                  <a:srgbClr val="000000"/>
                </a:solidFill>
                <a:latin typeface="標楷體" pitchFamily="65" charset="-120"/>
              </a:rPr>
              <a:t>DHCP </a:t>
            </a:r>
            <a:r>
              <a:rPr lang="zh-TW" altLang="en-US">
                <a:solidFill>
                  <a:srgbClr val="000000"/>
                </a:solidFill>
                <a:latin typeface="標楷體" pitchFamily="65" charset="-120"/>
              </a:rPr>
              <a:t>探索廣播以尋找 </a:t>
            </a:r>
            <a:r>
              <a:rPr lang="en-US" altLang="zh-TW">
                <a:solidFill>
                  <a:srgbClr val="000000"/>
                </a:solidFill>
                <a:latin typeface="標楷體" pitchFamily="65" charset="-120"/>
              </a:rPr>
              <a:t>DHCP </a:t>
            </a:r>
            <a:r>
              <a:rPr lang="zh-TW" altLang="en-US">
                <a:solidFill>
                  <a:srgbClr val="000000"/>
                </a:solidFill>
                <a:latin typeface="標楷體" pitchFamily="65" charset="-120"/>
              </a:rPr>
              <a:t>伺服器</a:t>
            </a:r>
            <a:r>
              <a:rPr lang="en-US" altLang="zh-TW">
                <a:solidFill>
                  <a:srgbClr val="000000"/>
                </a:solidFill>
                <a:latin typeface="標楷體" pitchFamily="65" charset="-120"/>
              </a:rPr>
              <a:t>)</a:t>
            </a:r>
            <a:r>
              <a:rPr lang="zh-TW" altLang="en-US">
                <a:solidFill>
                  <a:srgbClr val="000000"/>
                </a:solidFill>
                <a:latin typeface="標楷體" pitchFamily="65" charset="-120"/>
              </a:rPr>
              <a:t>。</a:t>
            </a:r>
          </a:p>
          <a:p>
            <a:pPr marL="342892" indent="-342892" algn="l">
              <a:buFont typeface="Arial" panose="020b0604020202020204" pitchFamily="34" charset="0"/>
              <a:buChar char="•"/>
            </a:pPr>
            <a:r>
              <a:rPr lang="zh-TW" altLang="en-US">
                <a:solidFill>
                  <a:srgbClr val="000000"/>
                </a:solidFill>
                <a:latin typeface="標楷體" pitchFamily="65" charset="-120"/>
              </a:rPr>
              <a:t>開關將廣播出所有接口，除了接收到它的接口。 </a:t>
            </a:r>
          </a:p>
        </p:txBody>
      </p:sp>
      <p:pic>
        <p:nvPicPr>
          <p:cNvPr id="2" name="Picture 1">
            <a:extLst>
              <a:ext uri="{FF2B5EF4-FFF2-40B4-BE49-F238E27FC236}">
                <a16:creationId xmlns:a16="http://schemas.microsoft.com/office/drawing/2014/main" id="{10398782-9905-4785-9579-06EB01676450}"/>
              </a:ext>
            </a:extLst>
          </p:cNvPr>
          <p:cNvPicPr>
            <a:picLocks noChangeAspect="1"/>
          </p:cNvPicPr>
          <p:nvPr/>
        </p:nvPicPr>
        <p:blipFill>
          <a:blip r:embed="rId3"/>
          <a:stretch>
            <a:fillRect/>
          </a:stretch>
        </p:blipFill>
        <p:spPr>
          <a:xfrm>
            <a:off x="935917" y="2768099"/>
            <a:ext cx="4432055" cy="2638933"/>
          </a:xfrm>
          <a:prstGeom prst="rect">
            <a:avLst/>
          </a:prstGeom>
        </p:spPr>
      </p:pic>
      <p:sp>
        <p:nvSpPr>
          <p:cNvPr id="5" name="Content Placeholder 3">
            <a:extLst>
              <a:ext uri="{FF2B5EF4-FFF2-40B4-BE49-F238E27FC236}">
                <a16:creationId xmlns:a16="http://schemas.microsoft.com/office/drawing/2014/main" id="{845B5FA5-3694-4D86-AB3C-0BB4544AC221}"/>
              </a:ext>
            </a:extLst>
          </p:cNvPr>
          <p:cNvSpPr txBox="1"/>
          <p:nvPr/>
        </p:nvSpPr>
        <p:spPr>
          <a:xfrm>
            <a:off x="5464792" y="3062567"/>
            <a:ext cx="3324206" cy="2344464"/>
          </a:xfrm>
          <a:prstGeom prst="rect">
            <a:avLst/>
          </a:prstGeom>
        </p:spPr>
        <p:txBody>
          <a:bodyPr lIns="91420" tIns="45710" rIns="91420" bIns="45710">
            <a:noAutofit/>
          </a:bodyPr>
          <a:lstStyle>
            <a:lvl1pPr marL="285690" marR="0" indent="-285690" algn="ctr" defTabSz="457105" rtl="0" eaLnBrk="1" fontAlgn="auto" latinLnBrk="0" hangingPunct="1">
              <a:lnSpc>
                <a:spcPct val="100000"/>
              </a:lnSpc>
              <a:spcBef>
                <a:spcPct val="20000"/>
              </a:spcBef>
              <a:spcAft>
                <a:spcPct val="0"/>
              </a:spcAft>
              <a:buClrTx/>
              <a:buSzTx/>
              <a:buFont typeface="Arial"/>
              <a:buNone/>
              <a:defRPr lang="en-US" sz="2000" b="0" i="0" kern="1200" baseline="0">
                <a:solidFill>
                  <a:schemeClr val="bg1"/>
                </a:solidFill>
                <a:latin typeface="+mn-lt"/>
                <a:ea typeface="ＭＳ Ｐゴシック" charset="0"/>
                <a:cs typeface="CiscoSans ExtraLight"/>
              </a:defRPr>
            </a:lvl1pPr>
            <a:lvl2pPr marL="358775" indent="-215900" algn="l" defTabSz="684213" rtl="0" eaLnBrk="1" fontAlgn="base" hangingPunct="1">
              <a:lnSpc>
                <a:spcPct val="95000"/>
              </a:lnSpc>
              <a:spcBef>
                <a:spcPts val="600"/>
              </a:spcBef>
              <a:spcAft>
                <a:spcPct val="0"/>
              </a:spcAft>
              <a:buClr>
                <a:schemeClr val="tx2"/>
              </a:buClr>
              <a:buFont typeface="Arial"/>
              <a:buChar char="•"/>
              <a:defRPr lang="en-US" sz="1400" kern="120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a:buChar char="•"/>
              <a:defRPr lang="en-US" sz="1200" kern="120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a:buChar char="•"/>
              <a:defRPr lang="en-US" sz="1100" kern="120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a:buChar char="•"/>
              <a:defRPr lang="en-US" sz="1100" kern="120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anose="020b0604020202020204"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anose="020b0604020202020204"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anose="020b0604020202020204"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342892" indent="-342892" algn="l">
              <a:buFont typeface="Arial" panose="020b0604020202020204" pitchFamily="34" charset="0"/>
              <a:buChar char="•"/>
            </a:pPr>
            <a:r>
              <a:rPr lang="zh-TW" altLang="en-US" sz="1600" smtClean="0">
                <a:solidFill>
                  <a:srgbClr val="000000"/>
                </a:solidFill>
                <a:latin typeface="標楷體" pitchFamily="65" charset="-120"/>
                <a:ea typeface="標楷體" panose="03000509000000000000" pitchFamily="65" charset="-120"/>
              </a:rPr>
              <a:t>唯一停止廣播的裝置是路由器。</a:t>
            </a:r>
          </a:p>
          <a:p>
            <a:pPr marL="342892" indent="-342892" algn="l">
              <a:buFont typeface="Arial" panose="020b0604020202020204" pitchFamily="34" charset="0"/>
              <a:buChar char="•"/>
            </a:pPr>
            <a:r>
              <a:rPr lang="zh-TW" altLang="en-US" sz="1600" smtClean="0">
                <a:solidFill>
                  <a:srgbClr val="000000"/>
                </a:solidFill>
                <a:latin typeface="標楷體" pitchFamily="65" charset="-120"/>
                <a:ea typeface="標楷體" panose="03000509000000000000" pitchFamily="65" charset="-120"/>
              </a:rPr>
              <a:t>路由器不會傳播廣播。 </a:t>
            </a:r>
          </a:p>
          <a:p>
            <a:pPr marL="342892" indent="-342892" algn="l">
              <a:buFont typeface="Arial" panose="020b0604020202020204" pitchFamily="34" charset="0"/>
              <a:buChar char="•"/>
            </a:pPr>
            <a:r>
              <a:rPr lang="zh-TW" altLang="en-US" sz="1600" smtClean="0">
                <a:solidFill>
                  <a:srgbClr val="000000"/>
                </a:solidFill>
                <a:latin typeface="標楷體" pitchFamily="65" charset="-120"/>
                <a:ea typeface="標楷體" panose="03000509000000000000" pitchFamily="65" charset="-120"/>
              </a:rPr>
              <a:t>每個路由器介面都會連線至廣播網域，而廣播只會在該特定廣播網域</a:t>
            </a:r>
            <a:r>
              <a:rPr lang="zh-TW" altLang="en-US" sz="1600" b="1" smtClean="0">
                <a:solidFill>
                  <a:srgbClr val="000000"/>
                </a:solidFill>
                <a:latin typeface="標楷體" pitchFamily="65" charset="-120"/>
                <a:ea typeface="標楷體" panose="03000509000000000000" pitchFamily="65" charset="-120"/>
              </a:rPr>
              <a:t>內</a:t>
            </a:r>
            <a:r>
              <a:rPr lang="zh-TW" altLang="en-US" sz="1600" smtClean="0">
                <a:solidFill>
                  <a:srgbClr val="000000"/>
                </a:solidFill>
                <a:latin typeface="標楷體" pitchFamily="65" charset="-120"/>
                <a:ea typeface="標楷體" panose="03000509000000000000" pitchFamily="65" charset="-120"/>
              </a:rPr>
              <a:t>傳播。</a:t>
            </a:r>
            <a:endParaRPr lang="zh-TW" altLang="en-US" sz="1600">
              <a:solidFill>
                <a:srgbClr val="000000"/>
              </a:solidFill>
              <a:latin typeface="標楷體" pitchFamily="65" charset="-120"/>
              <a:ea typeface="標楷體" panose="03000509000000000000" pitchFamily="65" charset="-120"/>
            </a:endParaRPr>
          </a:p>
        </p:txBody>
      </p:sp>
      <p:sp>
        <p:nvSpPr>
          <p:cNvPr id="6" name="投影片編號版面配置區 5"/>
          <p:cNvSpPr>
            <a:spLocks noGrp="1"/>
          </p:cNvSpPr>
          <p:nvPr>
            <p:ph type="sldNum" sz="quarter" idx="12"/>
          </p:nvPr>
        </p:nvSpPr>
        <p:spPr/>
        <p:txBody>
          <a:bodyPr/>
          <a:lstStyle/>
          <a:p>
            <a:fld id="{4FAB73BC-B049-4115-A692-8D63A059BFB8}" type="slidenum">
              <a:rPr lang="en-US" smtClean="0"/>
              <a:t>291</a:t>
            </a:fld>
            <a:endParaRPr lang="en-US"/>
          </a:p>
        </p:txBody>
      </p:sp>
    </p:spTree>
    <p:extLst>
      <p:ext uri="{BB962C8B-B14F-4D97-AF65-F5344CB8AC3E}">
        <p14:creationId xmlns:p14="http://schemas.microsoft.com/office/powerpoint/2010/main" val="46655104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292.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p:spPr>
        <p:txBody>
          <a:bodyPr/>
          <a:lstStyle/>
          <a:p>
            <a:r>
              <a:rPr lang="en-US" altLang="zh-TW" sz="2400"/>
              <a:t>11.4</a:t>
            </a:r>
            <a:r>
              <a:rPr lang="zh-TW" altLang="en-US" sz="2400"/>
              <a:t>網路分割</a:t>
            </a:r>
            <a:r>
              <a:rPr lang="en-US" altLang="zh-TW" sz="2400"/>
              <a:t>-</a:t>
            </a:r>
            <a:r>
              <a:rPr lang="zh-TW" altLang="en-US" sz="2400" smtClean="0"/>
              <a:t>大型</a:t>
            </a:r>
            <a:r>
              <a:rPr lang="zh-TW" altLang="en-US" sz="2400"/>
              <a:t>廣播網域的網路分割問題</a:t>
            </a:r>
          </a:p>
        </p:txBody>
      </p:sp>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431972" y="1712669"/>
            <a:ext cx="4807003" cy="3899461"/>
          </a:xfrm>
        </p:spPr>
        <p:txBody>
          <a:bodyPr/>
          <a:lstStyle/>
          <a:p>
            <a:pPr marL="342892" indent="-342892" algn="l">
              <a:buFont typeface="Arial" panose="020b0604020202020204" pitchFamily="34" charset="0"/>
              <a:buChar char="•"/>
            </a:pPr>
            <a:r>
              <a:rPr lang="zh-TW" altLang="en-US">
                <a:solidFill>
                  <a:srgbClr val="000000"/>
                </a:solidFill>
              </a:rPr>
              <a:t>大型廣播網域的問題是，這些主機可能會</a:t>
            </a:r>
            <a:r>
              <a:rPr lang="zh-TW" altLang="en-US" b="1">
                <a:solidFill>
                  <a:srgbClr val="000000"/>
                </a:solidFill>
              </a:rPr>
              <a:t>產</a:t>
            </a:r>
            <a:r>
              <a:rPr lang="zh-TW" altLang="en-US">
                <a:solidFill>
                  <a:srgbClr val="000000"/>
                </a:solidFill>
              </a:rPr>
              <a:t>生過多的廣播，並對網路</a:t>
            </a:r>
            <a:r>
              <a:rPr lang="zh-TW" altLang="en-US" b="1">
                <a:solidFill>
                  <a:srgbClr val="000000"/>
                </a:solidFill>
              </a:rPr>
              <a:t>產</a:t>
            </a:r>
            <a:r>
              <a:rPr lang="zh-TW" altLang="en-US">
                <a:solidFill>
                  <a:srgbClr val="000000"/>
                </a:solidFill>
              </a:rPr>
              <a:t>生負面影響。</a:t>
            </a:r>
          </a:p>
          <a:p>
            <a:pPr marL="342892" indent="-342892" algn="l">
              <a:buFont typeface="Arial" panose="020b0604020202020204" pitchFamily="34" charset="0"/>
              <a:buChar char="•"/>
            </a:pPr>
            <a:endParaRPr lang="en-CA">
              <a:solidFill>
                <a:srgbClr val="000000"/>
              </a:solidFill>
            </a:endParaRPr>
          </a:p>
          <a:p>
            <a:pPr marL="342892" indent="-342892" algn="l">
              <a:buFont typeface="Arial" panose="020b0604020202020204" pitchFamily="34" charset="0"/>
              <a:buChar char="•"/>
            </a:pPr>
            <a:r>
              <a:rPr lang="zh-TW" altLang="en-US">
                <a:solidFill>
                  <a:srgbClr val="000000"/>
                </a:solidFill>
              </a:rPr>
              <a:t>解決方案是減少網路的大小，以創建一個稱為子網的過程中更小的廣播域。 </a:t>
            </a:r>
          </a:p>
          <a:p>
            <a:pPr marL="342892" indent="-342892" algn="l">
              <a:buFont typeface="Arial" panose="020b0604020202020204" pitchFamily="34" charset="0"/>
              <a:buChar char="•"/>
            </a:pPr>
            <a:endParaRPr lang="en-CA">
              <a:solidFill>
                <a:srgbClr val="000000"/>
              </a:solidFill>
            </a:endParaRPr>
          </a:p>
          <a:p>
            <a:pPr marL="342892" indent="-342892" algn="l">
              <a:buFont typeface="Arial" panose="020b0604020202020204" pitchFamily="34" charset="0"/>
              <a:buChar char="•"/>
            </a:pPr>
            <a:r>
              <a:rPr lang="zh-TW" altLang="en-US">
                <a:solidFill>
                  <a:srgbClr val="000000"/>
                </a:solidFill>
              </a:rPr>
              <a:t>將網路位址 </a:t>
            </a:r>
            <a:r>
              <a:rPr lang="en-US" altLang="zh-TW">
                <a:solidFill>
                  <a:srgbClr val="000000"/>
                </a:solidFill>
              </a:rPr>
              <a:t>172.16.0.0 /16 </a:t>
            </a:r>
            <a:r>
              <a:rPr lang="zh-TW" altLang="en-US">
                <a:solidFill>
                  <a:srgbClr val="000000"/>
                </a:solidFill>
              </a:rPr>
              <a:t>分成兩個包含 </a:t>
            </a:r>
            <a:r>
              <a:rPr lang="en-US" altLang="zh-TW">
                <a:solidFill>
                  <a:srgbClr val="000000"/>
                </a:solidFill>
              </a:rPr>
              <a:t>200 </a:t>
            </a:r>
            <a:r>
              <a:rPr lang="zh-TW" altLang="en-US">
                <a:solidFill>
                  <a:srgbClr val="000000"/>
                </a:solidFill>
              </a:rPr>
              <a:t>個使用者的子網路：</a:t>
            </a:r>
            <a:r>
              <a:rPr lang="en-US" altLang="zh-TW">
                <a:solidFill>
                  <a:srgbClr val="000000"/>
                </a:solidFill>
              </a:rPr>
              <a:t>172.16.0.0 /24 </a:t>
            </a:r>
            <a:r>
              <a:rPr lang="zh-TW" altLang="en-US">
                <a:solidFill>
                  <a:srgbClr val="000000"/>
                </a:solidFill>
              </a:rPr>
              <a:t>分鐘和 </a:t>
            </a:r>
            <a:r>
              <a:rPr lang="en-US" altLang="zh-TW">
                <a:solidFill>
                  <a:srgbClr val="000000"/>
                </a:solidFill>
              </a:rPr>
              <a:t>172.16.1.0 </a:t>
            </a:r>
            <a:r>
              <a:rPr lang="zh-TW" altLang="en-US">
                <a:solidFill>
                  <a:srgbClr val="000000"/>
                </a:solidFill>
              </a:rPr>
              <a:t>分鐘。 </a:t>
            </a:r>
          </a:p>
          <a:p>
            <a:pPr marL="342892" indent="-342892" algn="l">
              <a:buFont typeface="Arial" panose="020b0604020202020204" pitchFamily="34" charset="0"/>
              <a:buChar char="•"/>
            </a:pPr>
            <a:r>
              <a:rPr lang="zh-TW" altLang="en-US">
                <a:solidFill>
                  <a:srgbClr val="000000"/>
                </a:solidFill>
              </a:rPr>
              <a:t>廣播只會在較小的廣播網域</a:t>
            </a:r>
            <a:r>
              <a:rPr lang="zh-TW" altLang="en-US" b="1">
                <a:solidFill>
                  <a:srgbClr val="000000"/>
                </a:solidFill>
              </a:rPr>
              <a:t>內</a:t>
            </a:r>
            <a:r>
              <a:rPr lang="zh-TW" altLang="en-US">
                <a:solidFill>
                  <a:srgbClr val="000000"/>
                </a:solidFill>
              </a:rPr>
              <a:t>傳播。 </a:t>
            </a:r>
          </a:p>
        </p:txBody>
      </p:sp>
      <p:pic>
        <p:nvPicPr>
          <p:cNvPr id="2" name="Picture 1">
            <a:extLst>
              <a:ext uri="{FF2B5EF4-FFF2-40B4-BE49-F238E27FC236}">
                <a16:creationId xmlns:a16="http://schemas.microsoft.com/office/drawing/2014/main" id="{5A7A91AF-16E4-4E33-B4E6-A586D3355209}"/>
              </a:ext>
            </a:extLst>
          </p:cNvPr>
          <p:cNvPicPr>
            <a:picLocks noChangeAspect="1"/>
          </p:cNvPicPr>
          <p:nvPr/>
        </p:nvPicPr>
        <p:blipFill>
          <a:blip r:embed="rId3"/>
          <a:stretch>
            <a:fillRect/>
          </a:stretch>
        </p:blipFill>
        <p:spPr>
          <a:xfrm>
            <a:off x="5447794" y="1439323"/>
            <a:ext cx="3330224" cy="1980005"/>
          </a:xfrm>
          <a:prstGeom prst="rect">
            <a:avLst/>
          </a:prstGeom>
        </p:spPr>
      </p:pic>
      <p:pic>
        <p:nvPicPr>
          <p:cNvPr id="5" name="Picture 4">
            <a:extLst>
              <a:ext uri="{FF2B5EF4-FFF2-40B4-BE49-F238E27FC236}">
                <a16:creationId xmlns:a16="http://schemas.microsoft.com/office/drawing/2014/main" id="{65746CC1-6CFB-4882-AB1A-AEF0BB4396C4}"/>
              </a:ext>
            </a:extLst>
          </p:cNvPr>
          <p:cNvPicPr>
            <a:picLocks noChangeAspect="1"/>
          </p:cNvPicPr>
          <p:nvPr/>
        </p:nvPicPr>
        <p:blipFill>
          <a:blip r:embed="rId4"/>
          <a:stretch>
            <a:fillRect/>
          </a:stretch>
        </p:blipFill>
        <p:spPr>
          <a:xfrm>
            <a:off x="5165110" y="3648401"/>
            <a:ext cx="3802562" cy="1755763"/>
          </a:xfrm>
          <a:prstGeom prst="rect">
            <a:avLst/>
          </a:prstGeom>
        </p:spPr>
      </p:pic>
      <p:sp>
        <p:nvSpPr>
          <p:cNvPr id="6" name="投影片編號版面配置區 5"/>
          <p:cNvSpPr>
            <a:spLocks noGrp="1"/>
          </p:cNvSpPr>
          <p:nvPr>
            <p:ph type="sldNum" sz="quarter" idx="12"/>
          </p:nvPr>
        </p:nvSpPr>
        <p:spPr/>
        <p:txBody>
          <a:bodyPr/>
          <a:lstStyle/>
          <a:p>
            <a:fld id="{4FAB73BC-B049-4115-A692-8D63A059BFB8}" type="slidenum">
              <a:rPr lang="en-US" smtClean="0"/>
              <a:t>292</a:t>
            </a:fld>
            <a:endParaRPr lang="en-US"/>
          </a:p>
        </p:txBody>
      </p:sp>
    </p:spTree>
    <p:extLst>
      <p:ext uri="{BB962C8B-B14F-4D97-AF65-F5344CB8AC3E}">
        <p14:creationId xmlns:p14="http://schemas.microsoft.com/office/powerpoint/2010/main" val="12060183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293.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p:spPr>
        <p:txBody>
          <a:bodyPr>
            <a:normAutofit/>
          </a:bodyPr>
          <a:lstStyle/>
          <a:p>
            <a:pPr rtl="0"/>
            <a:r>
              <a:rPr lang="en-US" altLang="zh-TW" smtClean="0"/>
              <a:t>11.4</a:t>
            </a:r>
            <a:r>
              <a:rPr lang="zh-TW" altLang="en-US" smtClean="0"/>
              <a:t>網路</a:t>
            </a:r>
            <a:r>
              <a:rPr lang="zh-TW" altLang="en-US"/>
              <a:t>分割</a:t>
            </a:r>
            <a:r>
              <a:rPr lang="zh-TW" altLang="en-US" smtClean="0"/>
              <a:t>區</a:t>
            </a:r>
            <a:r>
              <a:rPr lang="en-US" altLang="zh-TW" smtClean="0"/>
              <a:t>-</a:t>
            </a:r>
            <a:r>
              <a:rPr lang="zh-TW" altLang="en-US" smtClean="0"/>
              <a:t>隔</a:t>
            </a:r>
            <a:r>
              <a:rPr lang="zh-TW" altLang="en-US"/>
              <a:t>的原因</a:t>
            </a:r>
          </a:p>
        </p:txBody>
      </p:sp>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431972" y="1712669"/>
            <a:ext cx="8280057" cy="1550058"/>
          </a:xfrm>
        </p:spPr>
        <p:txBody>
          <a:bodyPr/>
          <a:lstStyle/>
          <a:p>
            <a:pPr marL="342892" indent="-342892" algn="l">
              <a:buFont typeface="Arial" panose="020b0604020202020204" pitchFamily="34" charset="0"/>
              <a:buChar char="•"/>
            </a:pPr>
            <a:r>
              <a:rPr lang="zh-TW" altLang="en-US" sz="1600">
                <a:solidFill>
                  <a:srgbClr val="000000"/>
                </a:solidFill>
              </a:rPr>
              <a:t>子網路可降低整體網路流量並改善網路效能。 </a:t>
            </a:r>
          </a:p>
          <a:p>
            <a:pPr marL="342892" indent="-342892" algn="l">
              <a:buFont typeface="Arial" panose="020b0604020202020204" pitchFamily="34" charset="0"/>
              <a:buChar char="•"/>
            </a:pPr>
            <a:r>
              <a:rPr lang="zh-TW" altLang="en-US" sz="1600">
                <a:solidFill>
                  <a:srgbClr val="000000"/>
                </a:solidFill>
              </a:rPr>
              <a:t>它可以用來實作子網路之間的安全性原則。</a:t>
            </a:r>
          </a:p>
          <a:p>
            <a:pPr marL="342892" indent="-342892" algn="l">
              <a:buFont typeface="Arial" panose="020b0604020202020204" pitchFamily="34" charset="0"/>
              <a:buChar char="•"/>
            </a:pPr>
            <a:r>
              <a:rPr lang="zh-TW" altLang="en-US" sz="1600">
                <a:solidFill>
                  <a:srgbClr val="000000"/>
                </a:solidFill>
              </a:rPr>
              <a:t>子網路可減少受異常廣播流量影響的裝置數量。</a:t>
            </a:r>
          </a:p>
          <a:p>
            <a:pPr marL="342892" indent="-342892" algn="l">
              <a:buFont typeface="Arial" panose="020b0604020202020204" pitchFamily="34" charset="0"/>
              <a:buChar char="•"/>
            </a:pPr>
            <a:endParaRPr lang="en-CA" sz="1600">
              <a:solidFill>
                <a:srgbClr val="000000"/>
              </a:solidFill>
            </a:endParaRPr>
          </a:p>
          <a:p>
            <a:pPr marL="342892" indent="-342892" algn="l">
              <a:buFont typeface="Arial" panose="020b0604020202020204" pitchFamily="34" charset="0"/>
              <a:buChar char="•"/>
            </a:pPr>
            <a:r>
              <a:rPr lang="zh-TW" altLang="en-US" sz="1600">
                <a:solidFill>
                  <a:srgbClr val="000000"/>
                </a:solidFill>
              </a:rPr>
              <a:t>子網路的使用原因有多種，包括：</a:t>
            </a:r>
          </a:p>
          <a:p>
            <a:pPr marL="342892" indent="-342892" algn="l">
              <a:buFont typeface="Arial" panose="020b0604020202020204" pitchFamily="34" charset="0"/>
              <a:buChar char="•"/>
            </a:pPr>
            <a:endParaRPr lang="en-CA" sz="1600">
              <a:solidFill>
                <a:srgbClr val="000000"/>
              </a:solidFill>
            </a:endParaRPr>
          </a:p>
          <a:p>
            <a:pPr marL="342892" indent="-342892" algn="l">
              <a:buFont typeface="Arial" panose="020b0604020202020204" pitchFamily="34" charset="0"/>
              <a:buChar char="•"/>
            </a:pPr>
            <a:endParaRPr lang="en-US" sz="1600">
              <a:solidFill>
                <a:srgbClr val="000000"/>
              </a:solidFill>
            </a:endParaRPr>
          </a:p>
        </p:txBody>
      </p:sp>
      <p:sp>
        <p:nvSpPr>
          <p:cNvPr id="7" name="Rectangle 6">
            <a:extLst>
              <a:ext uri="{FF2B5EF4-FFF2-40B4-BE49-F238E27FC236}">
                <a16:creationId xmlns:a16="http://schemas.microsoft.com/office/drawing/2014/main" id="{24D8B652-544C-4DA4-843F-B9A537AD3E84}"/>
              </a:ext>
            </a:extLst>
          </p:cNvPr>
          <p:cNvSpPr/>
          <p:nvPr/>
        </p:nvSpPr>
        <p:spPr>
          <a:xfrm>
            <a:off x="375431" y="3349251"/>
            <a:ext cx="2698320" cy="1806839"/>
          </a:xfrm>
          <a:prstGeom prst="rect">
            <a:avLst/>
          </a:prstGeom>
          <a:noFill/>
        </p:spPr>
        <p:style>
          <a:lnRef idx="1">
            <a:schemeClr val="accent5"/>
          </a:lnRef>
          <a:fillRef idx="2">
            <a:schemeClr val="accent5"/>
          </a:fillRef>
          <a:effectRef idx="1">
            <a:schemeClr val="accent5"/>
          </a:effectRef>
          <a:fontRef idx="minor">
            <a:schemeClr val="dk1"/>
          </a:fontRef>
        </p:style>
        <p:txBody>
          <a:bodyPr rtlCol="0" anchor="t"/>
          <a:lstStyle/>
          <a:p>
            <a:pPr rtl="0"/>
            <a:r>
              <a:rPr lang="zh-TW" altLang="en-US" sz="1600"/>
              <a:t>地點</a:t>
            </a:r>
          </a:p>
        </p:txBody>
      </p:sp>
      <p:pic>
        <p:nvPicPr>
          <p:cNvPr id="2" name="Picture 1">
            <a:extLst>
              <a:ext uri="{FF2B5EF4-FFF2-40B4-BE49-F238E27FC236}">
                <a16:creationId xmlns:a16="http://schemas.microsoft.com/office/drawing/2014/main" id="{63D0E2D3-D553-4D04-B410-56EFCD0EF721}"/>
              </a:ext>
            </a:extLst>
          </p:cNvPr>
          <p:cNvPicPr>
            <a:picLocks noChangeAspect="1"/>
          </p:cNvPicPr>
          <p:nvPr/>
        </p:nvPicPr>
        <p:blipFill>
          <a:blip r:embed="rId3"/>
          <a:stretch>
            <a:fillRect/>
          </a:stretch>
        </p:blipFill>
        <p:spPr>
          <a:xfrm>
            <a:off x="342756" y="3771844"/>
            <a:ext cx="2789064" cy="1318328"/>
          </a:xfrm>
          <a:prstGeom prst="rect">
            <a:avLst/>
          </a:prstGeom>
        </p:spPr>
      </p:pic>
      <p:sp>
        <p:nvSpPr>
          <p:cNvPr id="8" name="Rectangle 7">
            <a:extLst>
              <a:ext uri="{FF2B5EF4-FFF2-40B4-BE49-F238E27FC236}">
                <a16:creationId xmlns:a16="http://schemas.microsoft.com/office/drawing/2014/main" id="{32CC4029-1176-45DF-9BD6-D3DC9A0400D7}"/>
              </a:ext>
            </a:extLst>
          </p:cNvPr>
          <p:cNvSpPr/>
          <p:nvPr/>
        </p:nvSpPr>
        <p:spPr>
          <a:xfrm>
            <a:off x="3342986" y="3349250"/>
            <a:ext cx="2698320" cy="2036970"/>
          </a:xfrm>
          <a:prstGeom prst="rect">
            <a:avLst/>
          </a:prstGeom>
          <a:noFill/>
        </p:spPr>
        <p:style>
          <a:lnRef idx="1">
            <a:schemeClr val="accent5"/>
          </a:lnRef>
          <a:fillRef idx="2">
            <a:schemeClr val="accent5"/>
          </a:fillRef>
          <a:effectRef idx="1">
            <a:schemeClr val="accent5"/>
          </a:effectRef>
          <a:fontRef idx="minor">
            <a:schemeClr val="dk1"/>
          </a:fontRef>
        </p:style>
        <p:txBody>
          <a:bodyPr rtlCol="0" anchor="t"/>
          <a:lstStyle/>
          <a:p>
            <a:pPr rtl="0"/>
            <a:r>
              <a:rPr lang="zh-TW" altLang="en-US" sz="1600"/>
              <a:t>群組或功能</a:t>
            </a:r>
          </a:p>
        </p:txBody>
      </p:sp>
      <p:pic>
        <p:nvPicPr>
          <p:cNvPr id="5" name="Picture 4">
            <a:extLst>
              <a:ext uri="{FF2B5EF4-FFF2-40B4-BE49-F238E27FC236}">
                <a16:creationId xmlns:a16="http://schemas.microsoft.com/office/drawing/2014/main" id="{7332D7C8-8057-4C93-9478-2A5D8FE11E83}"/>
              </a:ext>
            </a:extLst>
          </p:cNvPr>
          <p:cNvPicPr>
            <a:picLocks noChangeAspect="1"/>
          </p:cNvPicPr>
          <p:nvPr/>
        </p:nvPicPr>
        <p:blipFill>
          <a:blip r:embed="rId4"/>
          <a:stretch>
            <a:fillRect/>
          </a:stretch>
        </p:blipFill>
        <p:spPr>
          <a:xfrm>
            <a:off x="3497359" y="3736530"/>
            <a:ext cx="2372228" cy="1571706"/>
          </a:xfrm>
          <a:prstGeom prst="rect">
            <a:avLst/>
          </a:prstGeom>
        </p:spPr>
      </p:pic>
      <p:sp>
        <p:nvSpPr>
          <p:cNvPr id="9" name="Rectangle 8">
            <a:extLst>
              <a:ext uri="{FF2B5EF4-FFF2-40B4-BE49-F238E27FC236}">
                <a16:creationId xmlns:a16="http://schemas.microsoft.com/office/drawing/2014/main" id="{38AE73D0-B95E-40DB-9C64-6AF021F99C3A}"/>
              </a:ext>
            </a:extLst>
          </p:cNvPr>
          <p:cNvSpPr/>
          <p:nvPr/>
        </p:nvSpPr>
        <p:spPr>
          <a:xfrm>
            <a:off x="6319781" y="3340711"/>
            <a:ext cx="2523186" cy="2036970"/>
          </a:xfrm>
          <a:prstGeom prst="rect">
            <a:avLst/>
          </a:prstGeom>
          <a:noFill/>
        </p:spPr>
        <p:style>
          <a:lnRef idx="1">
            <a:schemeClr val="accent5"/>
          </a:lnRef>
          <a:fillRef idx="2">
            <a:schemeClr val="accent5"/>
          </a:fillRef>
          <a:effectRef idx="1">
            <a:schemeClr val="accent5"/>
          </a:effectRef>
          <a:fontRef idx="minor">
            <a:schemeClr val="dk1"/>
          </a:fontRef>
        </p:style>
        <p:txBody>
          <a:bodyPr rtlCol="0" anchor="t"/>
          <a:lstStyle/>
          <a:p>
            <a:pPr rtl="0"/>
            <a:r>
              <a:rPr lang="zh-TW" altLang="en-US" sz="1600"/>
              <a:t>裝置類型</a:t>
            </a:r>
          </a:p>
        </p:txBody>
      </p:sp>
      <p:pic>
        <p:nvPicPr>
          <p:cNvPr id="6" name="Picture 5">
            <a:extLst>
              <a:ext uri="{FF2B5EF4-FFF2-40B4-BE49-F238E27FC236}">
                <a16:creationId xmlns:a16="http://schemas.microsoft.com/office/drawing/2014/main" id="{7D853623-0268-429C-9C1F-8E5C4E0CD002}"/>
              </a:ext>
            </a:extLst>
          </p:cNvPr>
          <p:cNvPicPr>
            <a:picLocks noChangeAspect="1"/>
          </p:cNvPicPr>
          <p:nvPr/>
        </p:nvPicPr>
        <p:blipFill>
          <a:blip r:embed="rId5"/>
          <a:stretch>
            <a:fillRect/>
          </a:stretch>
        </p:blipFill>
        <p:spPr>
          <a:xfrm>
            <a:off x="6382833" y="3758046"/>
            <a:ext cx="2372228" cy="1571706"/>
          </a:xfrm>
          <a:prstGeom prst="rect">
            <a:avLst/>
          </a:prstGeom>
        </p:spPr>
      </p:pic>
      <p:sp>
        <p:nvSpPr>
          <p:cNvPr id="10" name="投影片編號版面配置區 9"/>
          <p:cNvSpPr>
            <a:spLocks noGrp="1"/>
          </p:cNvSpPr>
          <p:nvPr>
            <p:ph type="sldNum" sz="quarter" idx="12"/>
          </p:nvPr>
        </p:nvSpPr>
        <p:spPr/>
        <p:txBody>
          <a:bodyPr/>
          <a:lstStyle/>
          <a:p>
            <a:fld id="{4FAB73BC-B049-4115-A692-8D63A059BFB8}" type="slidenum">
              <a:rPr lang="en-US" smtClean="0"/>
              <a:t>293</a:t>
            </a:fld>
            <a:endParaRPr lang="en-US"/>
          </a:p>
        </p:txBody>
      </p:sp>
    </p:spTree>
    <p:extLst>
      <p:ext uri="{BB962C8B-B14F-4D97-AF65-F5344CB8AC3E}">
        <p14:creationId xmlns:p14="http://schemas.microsoft.com/office/powerpoint/2010/main" val="206534409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294.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p:spPr>
        <p:txBody>
          <a:bodyPr>
            <a:normAutofit/>
          </a:bodyPr>
          <a:lstStyle/>
          <a:p>
            <a:pPr rtl="0"/>
            <a:r>
              <a:rPr lang="en-US" altLang="zh-TW" smtClean="0"/>
              <a:t>11.5</a:t>
            </a:r>
            <a:r>
              <a:rPr lang="zh-TW" altLang="en-US" smtClean="0"/>
              <a:t>子網</a:t>
            </a:r>
            <a:r>
              <a:rPr lang="en-US" altLang="zh-TW"/>
              <a:t>-</a:t>
            </a:r>
            <a:r>
              <a:rPr lang="zh-TW" altLang="en-US" smtClean="0"/>
              <a:t>八</a:t>
            </a:r>
            <a:r>
              <a:rPr lang="zh-TW" altLang="en-US"/>
              <a:t>位元邊界上的 </a:t>
            </a:r>
            <a:r>
              <a:rPr lang="en-US" altLang="zh-TW"/>
              <a:t>IPv4 </a:t>
            </a:r>
            <a:r>
              <a:rPr lang="zh-TW" altLang="en-US"/>
              <a:t>網路子網路</a:t>
            </a:r>
          </a:p>
        </p:txBody>
      </p:sp>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431972" y="1712670"/>
            <a:ext cx="8280057" cy="1114783"/>
          </a:xfrm>
        </p:spPr>
        <p:txBody>
          <a:bodyPr/>
          <a:lstStyle/>
          <a:p>
            <a:pPr marL="342892" indent="-342892" algn="l">
              <a:buFont typeface="Arial" panose="020b0604020202020204" pitchFamily="34" charset="0"/>
              <a:buChar char="•"/>
            </a:pPr>
            <a:r>
              <a:rPr lang="zh-TW" altLang="en-US" sz="1600">
                <a:solidFill>
                  <a:srgbClr val="000000"/>
                </a:solidFill>
              </a:rPr>
              <a:t>網路是最容易在 </a:t>
            </a:r>
            <a:r>
              <a:rPr lang="en-US" altLang="zh-TW" sz="1600">
                <a:solidFill>
                  <a:srgbClr val="000000"/>
                </a:solidFill>
              </a:rPr>
              <a:t>/8</a:t>
            </a:r>
            <a:r>
              <a:rPr lang="zh-TW" altLang="en-US" sz="1600">
                <a:solidFill>
                  <a:srgbClr val="000000"/>
                </a:solidFill>
              </a:rPr>
              <a:t>，</a:t>
            </a:r>
            <a:r>
              <a:rPr lang="en-US" altLang="zh-TW" sz="1600">
                <a:solidFill>
                  <a:srgbClr val="000000"/>
                </a:solidFill>
              </a:rPr>
              <a:t>/16 </a:t>
            </a:r>
            <a:r>
              <a:rPr lang="zh-TW" altLang="en-US" sz="1600">
                <a:solidFill>
                  <a:srgbClr val="000000"/>
                </a:solidFill>
              </a:rPr>
              <a:t>和 </a:t>
            </a:r>
            <a:r>
              <a:rPr lang="en-US" altLang="zh-TW" sz="1600">
                <a:solidFill>
                  <a:srgbClr val="000000"/>
                </a:solidFill>
              </a:rPr>
              <a:t>/24 </a:t>
            </a:r>
            <a:r>
              <a:rPr lang="zh-TW" altLang="en-US" sz="1600">
                <a:solidFill>
                  <a:srgbClr val="000000"/>
                </a:solidFill>
              </a:rPr>
              <a:t>的八位元邊界子網。 </a:t>
            </a:r>
          </a:p>
          <a:p>
            <a:pPr marL="342892" indent="-342892" algn="l">
              <a:buFont typeface="Arial" panose="020b0604020202020204" pitchFamily="34" charset="0"/>
              <a:buChar char="•"/>
            </a:pPr>
            <a:endParaRPr lang="en-CA" sz="1600">
              <a:solidFill>
                <a:srgbClr val="000000"/>
              </a:solidFill>
            </a:endParaRPr>
          </a:p>
          <a:p>
            <a:pPr marL="342892" indent="-342892" algn="l">
              <a:buFont typeface="Arial" panose="020b0604020202020204" pitchFamily="34" charset="0"/>
              <a:buChar char="•"/>
            </a:pPr>
            <a:r>
              <a:rPr lang="zh-TW" altLang="en-US" sz="1600">
                <a:solidFill>
                  <a:srgbClr val="000000"/>
                </a:solidFill>
              </a:rPr>
              <a:t>請注意，使用較長的前置碼長度會減少每個子網路的主機數目。</a:t>
            </a:r>
          </a:p>
        </p:txBody>
      </p:sp>
      <p:graphicFrame>
        <p:nvGraphicFramePr>
          <p:cNvPr id="5" name="Table 4">
            <a:extLst>
              <a:ext uri="{FF2B5EF4-FFF2-40B4-BE49-F238E27FC236}">
                <a16:creationId xmlns:a16="http://schemas.microsoft.com/office/drawing/2014/main" id="{AB61C527-BCD3-42E1-8735-11AC62583EC0}"/>
              </a:ext>
            </a:extLst>
          </p:cNvPr>
          <p:cNvGraphicFramePr>
            <a:graphicFrameLocks noGrp="1"/>
          </p:cNvGraphicFramePr>
          <p:nvPr>
            <p:extLst/>
          </p:nvPr>
        </p:nvGraphicFramePr>
        <p:xfrm>
          <a:off x="991974" y="2968268"/>
          <a:ext cx="6896100" cy="1590040"/>
        </p:xfrm>
        <a:graphic>
          <a:graphicData uri="http://schemas.openxmlformats.org/drawingml/2006/table">
            <a:tbl>
              <a:tblPr firstRow="1" bandRow="1">
                <a:tableStyleId>{5C22544A-7EE6-4342-B048-85BDC9FD1C3A}</a:tableStyleId>
              </a:tblPr>
              <a:tblGrid>
                <a:gridCol w="1103376">
                  <a:extLst>
                    <a:ext uri="{9D8B030D-6E8A-4147-A177-3AD203B41FA5}">
                      <a16:colId xmlns:a16="http://schemas.microsoft.com/office/drawing/2014/main" val="401309278"/>
                    </a:ext>
                  </a:extLst>
                </a:gridCol>
                <a:gridCol w="1215438">
                  <a:extLst>
                    <a:ext uri="{9D8B030D-6E8A-4147-A177-3AD203B41FA5}">
                      <a16:colId xmlns:a16="http://schemas.microsoft.com/office/drawing/2014/main" val="1282189193"/>
                    </a:ext>
                  </a:extLst>
                </a:gridCol>
                <a:gridCol w="3473910">
                  <a:extLst>
                    <a:ext uri="{9D8B030D-6E8A-4147-A177-3AD203B41FA5}">
                      <a16:colId xmlns:a16="http://schemas.microsoft.com/office/drawing/2014/main" val="2307218981"/>
                    </a:ext>
                  </a:extLst>
                </a:gridCol>
                <a:gridCol w="1103376">
                  <a:extLst>
                    <a:ext uri="{9D8B030D-6E8A-4147-A177-3AD203B41FA5}">
                      <a16:colId xmlns:a16="http://schemas.microsoft.com/office/drawing/2014/main" val="1338141003"/>
                    </a:ext>
                  </a:extLst>
                </a:gridCol>
              </a:tblGrid>
              <a:tr h="370840">
                <a:tc>
                  <a:txBody>
                    <a:bodyPr vert="horz" wrap="square"/>
                    <a:lstStyle/>
                    <a:p>
                      <a:pPr algn="l" rtl="0" fontAlgn="ctr"/>
                      <a:r>
                        <a:rPr lang="zh-TW" altLang="en-US" sz="1100" b="1" smtClean="0">
                          <a:effectLst/>
                        </a:rPr>
                        <a:t>前置碼</a:t>
                      </a:r>
                      <a:r>
                        <a:rPr lang="zh-TW" sz="1100" b="1" smtClean="0">
                          <a:effectLst/>
                        </a:rPr>
                        <a:t>長度</a:t>
                      </a:r>
                      <a:endParaRPr lang="zh-TW" sz="1100" b="1">
                        <a:effectLst/>
                      </a:endParaRPr>
                    </a:p>
                  </a:txBody>
                  <a:tcPr marL="31750" marR="31750" marT="31750" marB="31750" anchor="ctr"/>
                </a:tc>
                <a:tc>
                  <a:txBody>
                    <a:bodyPr vert="horz" wrap="square"/>
                    <a:lstStyle/>
                    <a:p>
                      <a:pPr algn="l" rtl="0" fontAlgn="ctr"/>
                      <a:r>
                        <a:rPr lang="zh-TW" sz="1100" b="1">
                          <a:effectLst/>
                        </a:rPr>
                        <a:t>子網路遮罩</a:t>
                      </a:r>
                    </a:p>
                  </a:txBody>
                  <a:tcPr marL="31750" marR="31750" marT="31750" marB="31750" anchor="ctr"/>
                </a:tc>
                <a:tc>
                  <a:txBody>
                    <a:bodyPr vert="horz" wrap="square"/>
                    <a:lstStyle/>
                    <a:p>
                      <a:pPr algn="l" rtl="0" fontAlgn="ctr"/>
                      <a:r>
                        <a:rPr lang="zh-TW" sz="1100" b="1">
                          <a:effectLst/>
                        </a:rPr>
                        <a:t>二進位中的子網遮罩 (n = 網路，h = 主機)</a:t>
                      </a:r>
                    </a:p>
                  </a:txBody>
                  <a:tcPr marL="31750" marR="31750" marT="31750" marB="31750" anchor="ctr"/>
                </a:tc>
                <a:tc>
                  <a:txBody>
                    <a:bodyPr vert="horz" wrap="square"/>
                    <a:lstStyle/>
                    <a:p>
                      <a:pPr algn="l" rtl="0" fontAlgn="ctr"/>
                      <a:r>
                        <a:rPr lang="zh-TW" sz="1100" b="1">
                          <a:effectLst/>
                        </a:rPr>
                        <a:t>主機數</a:t>
                      </a:r>
                    </a:p>
                  </a:txBody>
                  <a:tcPr marL="31750" marR="31750" marT="31750" marB="31750" anchor="ctr"/>
                </a:tc>
                <a:extLst>
                  <a:ext uri="{0D108BD9-81ED-4DB2-BD59-A6C34878D82A}">
                    <a16:rowId xmlns:a16="http://schemas.microsoft.com/office/drawing/2014/main" val="400614944"/>
                  </a:ext>
                </a:extLst>
              </a:tr>
              <a:tr h="406400">
                <a:tc>
                  <a:txBody>
                    <a:bodyPr vert="horz" wrap="square"/>
                    <a:lstStyle/>
                    <a:p>
                      <a:pPr rtl="0" fontAlgn="ctr"/>
                      <a:r>
                        <a:rPr lang="zh-TW" sz="1100" b="1">
                          <a:effectLst/>
                        </a:rPr>
                        <a:t>/8</a:t>
                      </a:r>
                    </a:p>
                  </a:txBody>
                  <a:tcPr marL="31750" marR="31750" marT="31750" marB="31750" anchor="ctr"/>
                </a:tc>
                <a:tc>
                  <a:txBody>
                    <a:bodyPr vert="horz" wrap="square"/>
                    <a:lstStyle/>
                    <a:p>
                      <a:pPr rtl="0" fontAlgn="ctr"/>
                      <a:r>
                        <a:rPr lang="zh-TW" sz="1100" b="1">
                          <a:effectLst/>
                        </a:rPr>
                        <a:t>255</a:t>
                      </a:r>
                      <a:r>
                        <a:rPr lang="zh-TW" sz="1100" b="0">
                          <a:effectLst/>
                        </a:rPr>
                        <a:t>.0.0.0</a:t>
                      </a:r>
                    </a:p>
                  </a:txBody>
                  <a:tcPr marL="31750" marR="31750" marT="31750" marB="31750" anchor="ctr"/>
                </a:tc>
                <a:tc>
                  <a:txBody>
                    <a:bodyPr vert="horz" wrap="square"/>
                    <a:lstStyle/>
                    <a:p>
                      <a:pPr rtl="0" fontAlgn="ctr"/>
                      <a:r>
                        <a:rPr lang="zh-TW" sz="1100" b="1">
                          <a:effectLst/>
                          <a:latin typeface="Courier New" panose="02070309020205020404" pitchFamily="49" charset="0"/>
                          <a:cs typeface="Courier New" panose="02070309020205020404" pitchFamily="49" charset="0"/>
                        </a:rPr>
                        <a:t>nnnnnnnn</a:t>
                      </a:r>
                      <a:r>
                        <a:rPr lang="zh-TW" sz="1100" b="0">
                          <a:effectLst/>
                          <a:latin typeface="Courier New" panose="02070309020205020404" pitchFamily="49" charset="0"/>
                          <a:cs typeface="Courier New" panose="02070309020205020404" pitchFamily="49" charset="0"/>
                        </a:rPr>
                        <a:t>.hhhhhhhh.hhhhhhhh.hhhhhhhh</a:t>
                      </a:r>
                      <a:br>
                        <a:rPr lang="en-CA" sz="1100" b="0">
                          <a:effectLst/>
                          <a:latin typeface="Courier New" panose="02070309020205020404" pitchFamily="49" charset="0"/>
                          <a:cs typeface="Courier New" panose="02070309020205020404" pitchFamily="49" charset="0"/>
                        </a:rPr>
                      </a:br>
                      <a:r>
                        <a:rPr lang="zh-TW" sz="1100" b="1">
                          <a:effectLst/>
                          <a:latin typeface="Courier New" panose="02070309020205020404" pitchFamily="49" charset="0"/>
                          <a:cs typeface="Courier New" panose="02070309020205020404" pitchFamily="49" charset="0"/>
                        </a:rPr>
                        <a:t>11111111 </a:t>
                      </a:r>
                      <a:r>
                        <a:rPr lang="zh-TW" sz="1100" b="0">
                          <a:effectLst/>
                          <a:latin typeface="Courier New" panose="02070309020205020404" pitchFamily="49" charset="0"/>
                          <a:cs typeface="Courier New" panose="02070309020205020404" pitchFamily="49" charset="0"/>
                        </a:rPr>
                        <a:t>.00000000.00000000.00000000</a:t>
                      </a:r>
                    </a:p>
                  </a:txBody>
                  <a:tcPr marL="31750" marR="31750" marT="31750" marB="31750" anchor="ctr"/>
                </a:tc>
                <a:tc>
                  <a:txBody>
                    <a:bodyPr vert="horz" wrap="square"/>
                    <a:lstStyle/>
                    <a:p>
                      <a:pPr rtl="0" fontAlgn="ctr"/>
                      <a:r>
                        <a:rPr lang="zh-TW" sz="1000" b="0">
                          <a:effectLst/>
                        </a:rPr>
                        <a:t>16,777,214</a:t>
                      </a:r>
                    </a:p>
                  </a:txBody>
                  <a:tcPr marL="31750" marR="31750" marT="31750" marB="31750" anchor="ctr"/>
                </a:tc>
                <a:extLst>
                  <a:ext uri="{0D108BD9-81ED-4DB2-BD59-A6C34878D82A}">
                    <a16:rowId xmlns:a16="http://schemas.microsoft.com/office/drawing/2014/main" val="2637917206"/>
                  </a:ext>
                </a:extLst>
              </a:tr>
              <a:tr h="406400">
                <a:tc>
                  <a:txBody>
                    <a:bodyPr vert="horz" wrap="square"/>
                    <a:lstStyle/>
                    <a:p>
                      <a:pPr rtl="0" fontAlgn="ctr"/>
                      <a:r>
                        <a:rPr lang="zh-TW" sz="1100" b="1">
                          <a:effectLst/>
                        </a:rPr>
                        <a:t>/16</a:t>
                      </a:r>
                    </a:p>
                  </a:txBody>
                  <a:tcPr marL="31750" marR="31750" marT="31750" marB="31750" anchor="ctr"/>
                </a:tc>
                <a:tc>
                  <a:txBody>
                    <a:bodyPr vert="horz" wrap="square"/>
                    <a:lstStyle/>
                    <a:p>
                      <a:pPr rtl="0" fontAlgn="ctr"/>
                      <a:r>
                        <a:rPr lang="zh-TW" sz="1100" b="1">
                          <a:effectLst/>
                        </a:rPr>
                        <a:t>255.255</a:t>
                      </a:r>
                      <a:r>
                        <a:rPr lang="zh-TW" sz="1100" b="0">
                          <a:effectLst/>
                        </a:rPr>
                        <a:t>.0.0</a:t>
                      </a:r>
                    </a:p>
                  </a:txBody>
                  <a:tcPr marL="31750" marR="31750" marT="31750" marB="31750" anchor="ctr"/>
                </a:tc>
                <a:tc>
                  <a:txBody>
                    <a:bodyPr vert="horz" wrap="square"/>
                    <a:lstStyle/>
                    <a:p>
                      <a:pPr rtl="0" fontAlgn="ctr"/>
                      <a:r>
                        <a:rPr lang="zh-TW" sz="1100" b="1">
                          <a:effectLst/>
                          <a:latin typeface="Courier New" panose="02070309020205020404" pitchFamily="49" charset="0"/>
                          <a:cs typeface="Courier New" panose="02070309020205020404" pitchFamily="49" charset="0"/>
                        </a:rPr>
                        <a:t>nnnnnnnn.nnnnnnnn</a:t>
                      </a:r>
                      <a:r>
                        <a:rPr lang="zh-TW" sz="1100" b="0">
                          <a:effectLst/>
                          <a:latin typeface="Courier New" panose="02070309020205020404" pitchFamily="49" charset="0"/>
                          <a:cs typeface="Courier New" panose="02070309020205020404" pitchFamily="49" charset="0"/>
                        </a:rPr>
                        <a:t>.hhhhhhhh.hhhhhhhh</a:t>
                      </a:r>
                      <a:br>
                        <a:rPr lang="en-CA" sz="1100" b="0">
                          <a:effectLst/>
                          <a:latin typeface="Courier New" panose="02070309020205020404" pitchFamily="49" charset="0"/>
                          <a:cs typeface="Courier New" panose="02070309020205020404" pitchFamily="49" charset="0"/>
                        </a:rPr>
                      </a:br>
                      <a:r>
                        <a:rPr lang="zh-TW" sz="1100" b="1">
                          <a:effectLst/>
                          <a:latin typeface="Courier New" panose="02070309020205020404" pitchFamily="49" charset="0"/>
                          <a:cs typeface="Courier New" panose="02070309020205020404" pitchFamily="49" charset="0"/>
                        </a:rPr>
                        <a:t>11111111.11111111</a:t>
                      </a:r>
                      <a:r>
                        <a:rPr lang="zh-TW" sz="1100" b="0">
                          <a:effectLst/>
                          <a:latin typeface="Courier New" panose="02070309020205020404" pitchFamily="49" charset="0"/>
                          <a:cs typeface="Courier New" panose="02070309020205020404" pitchFamily="49" charset="0"/>
                        </a:rPr>
                        <a:t>.00000000.00000000 </a:t>
                      </a:r>
                    </a:p>
                  </a:txBody>
                  <a:tcPr marL="31750" marR="31750" marT="31750" marB="31750" anchor="ctr"/>
                </a:tc>
                <a:tc>
                  <a:txBody>
                    <a:bodyPr vert="horz" wrap="square"/>
                    <a:lstStyle/>
                    <a:p>
                      <a:pPr rtl="0" fontAlgn="ctr"/>
                      <a:r>
                        <a:rPr lang="zh-TW" sz="1000" b="0">
                          <a:effectLst/>
                        </a:rPr>
                        <a:t>65,534</a:t>
                      </a:r>
                    </a:p>
                  </a:txBody>
                  <a:tcPr marL="31750" marR="31750" marT="31750" marB="31750" anchor="ctr"/>
                </a:tc>
                <a:extLst>
                  <a:ext uri="{0D108BD9-81ED-4DB2-BD59-A6C34878D82A}">
                    <a16:rowId xmlns:a16="http://schemas.microsoft.com/office/drawing/2014/main" val="1750285378"/>
                  </a:ext>
                </a:extLst>
              </a:tr>
              <a:tr h="406400">
                <a:tc>
                  <a:txBody>
                    <a:bodyPr vert="horz" wrap="square"/>
                    <a:lstStyle/>
                    <a:p>
                      <a:pPr rtl="0" fontAlgn="ctr"/>
                      <a:r>
                        <a:rPr lang="zh-TW" sz="1100" b="1">
                          <a:effectLst/>
                        </a:rPr>
                        <a:t>/24</a:t>
                      </a:r>
                    </a:p>
                  </a:txBody>
                  <a:tcPr marL="31750" marR="31750" marT="31750" marB="31750" anchor="ctr"/>
                </a:tc>
                <a:tc>
                  <a:txBody>
                    <a:bodyPr vert="horz" wrap="square"/>
                    <a:lstStyle/>
                    <a:p>
                      <a:pPr rtl="0" fontAlgn="ctr"/>
                      <a:r>
                        <a:rPr lang="zh-TW" sz="1100" b="1">
                          <a:effectLst/>
                        </a:rPr>
                        <a:t>255.255.255</a:t>
                      </a:r>
                      <a:r>
                        <a:rPr lang="zh-TW" sz="1100" b="0">
                          <a:effectLst/>
                        </a:rPr>
                        <a:t>.0</a:t>
                      </a:r>
                    </a:p>
                  </a:txBody>
                  <a:tcPr marL="31750" marR="31750" marT="31750" marB="31750" anchor="ctr"/>
                </a:tc>
                <a:tc>
                  <a:txBody>
                    <a:bodyPr vert="horz" wrap="square"/>
                    <a:lstStyle/>
                    <a:p>
                      <a:pPr rtl="0" fontAlgn="ctr"/>
                      <a:r>
                        <a:rPr lang="zh-TW" sz="1100" b="1">
                          <a:effectLst/>
                          <a:latin typeface="Courier New" panose="02070309020205020404" pitchFamily="49" charset="0"/>
                          <a:cs typeface="Courier New" panose="02070309020205020404" pitchFamily="49" charset="0"/>
                        </a:rPr>
                        <a:t>nnnnnnnn.nnnnnnnn</a:t>
                      </a:r>
                      <a:r>
                        <a:rPr lang="zh-TW" sz="1100" b="0">
                          <a:effectLst/>
                          <a:latin typeface="Courier New" panose="02070309020205020404" pitchFamily="49" charset="0"/>
                          <a:cs typeface="Courier New" panose="02070309020205020404" pitchFamily="49" charset="0"/>
                        </a:rPr>
                        <a:t>.</a:t>
                      </a:r>
                      <a:r>
                        <a:rPr lang="zh-TW" sz="1100" b="1">
                          <a:effectLst/>
                          <a:latin typeface="Courier New" panose="02070309020205020404" pitchFamily="49" charset="0"/>
                          <a:cs typeface="Courier New" panose="02070309020205020404" pitchFamily="49" charset="0"/>
                        </a:rPr>
                        <a:t>nnnnnnnn</a:t>
                      </a:r>
                      <a:r>
                        <a:rPr lang="zh-TW" sz="1100" b="0">
                          <a:effectLst/>
                          <a:latin typeface="Courier New" panose="02070309020205020404" pitchFamily="49" charset="0"/>
                          <a:cs typeface="Courier New" panose="02070309020205020404" pitchFamily="49" charset="0"/>
                        </a:rPr>
                        <a:t>.hhhhhhhh </a:t>
                      </a:r>
                      <a:br>
                        <a:rPr lang="en-CA" sz="1100" b="0">
                          <a:effectLst/>
                          <a:latin typeface="Courier New" panose="02070309020205020404" pitchFamily="49" charset="0"/>
                          <a:cs typeface="Courier New" panose="02070309020205020404" pitchFamily="49" charset="0"/>
                        </a:rPr>
                      </a:br>
                      <a:r>
                        <a:rPr lang="zh-TW" sz="1100" b="1">
                          <a:effectLst/>
                          <a:latin typeface="Courier New" panose="02070309020205020404" pitchFamily="49" charset="0"/>
                          <a:cs typeface="Courier New" panose="02070309020205020404" pitchFamily="49" charset="0"/>
                        </a:rPr>
                        <a:t>11111111.11111111.11111111</a:t>
                      </a:r>
                      <a:r>
                        <a:rPr lang="zh-TW" sz="1100" b="0">
                          <a:effectLst/>
                          <a:latin typeface="Courier New" panose="02070309020205020404" pitchFamily="49" charset="0"/>
                          <a:cs typeface="Courier New" panose="02070309020205020404" pitchFamily="49" charset="0"/>
                        </a:rPr>
                        <a:t>.00000000</a:t>
                      </a:r>
                    </a:p>
                  </a:txBody>
                  <a:tcPr marL="31750" marR="31750" marT="31750" marB="31750" anchor="ctr"/>
                </a:tc>
                <a:tc>
                  <a:txBody>
                    <a:bodyPr vert="horz" wrap="square"/>
                    <a:lstStyle/>
                    <a:p>
                      <a:pPr rtl="0" fontAlgn="ctr"/>
                      <a:r>
                        <a:rPr lang="zh-TW" sz="1000" b="0">
                          <a:effectLst/>
                        </a:rPr>
                        <a:t>254</a:t>
                      </a:r>
                    </a:p>
                  </a:txBody>
                  <a:tcPr marL="31750" marR="31750" marT="31750" marB="31750" anchor="ctr"/>
                </a:tc>
                <a:extLst>
                  <a:ext uri="{0D108BD9-81ED-4DB2-BD59-A6C34878D82A}">
                    <a16:rowId xmlns:a16="http://schemas.microsoft.com/office/drawing/2014/main" val="2444667633"/>
                  </a:ext>
                </a:extLst>
              </a:tr>
            </a:tbl>
          </a:graphicData>
        </a:graphic>
      </p:graphicFrame>
      <p:sp>
        <p:nvSpPr>
          <p:cNvPr id="2" name="投影片編號版面配置區 1"/>
          <p:cNvSpPr>
            <a:spLocks noGrp="1"/>
          </p:cNvSpPr>
          <p:nvPr>
            <p:ph type="sldNum" sz="quarter" idx="12"/>
          </p:nvPr>
        </p:nvSpPr>
        <p:spPr/>
        <p:txBody>
          <a:bodyPr/>
          <a:lstStyle/>
          <a:p>
            <a:fld id="{4FAB73BC-B049-4115-A692-8D63A059BFB8}" type="slidenum">
              <a:rPr lang="en-US" smtClean="0"/>
              <a:t>294</a:t>
            </a:fld>
            <a:endParaRPr lang="en-US"/>
          </a:p>
        </p:txBody>
      </p:sp>
    </p:spTree>
    <p:extLst>
      <p:ext uri="{BB962C8B-B14F-4D97-AF65-F5344CB8AC3E}">
        <p14:creationId xmlns:p14="http://schemas.microsoft.com/office/powerpoint/2010/main" val="206967548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295.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p:spPr>
        <p:txBody>
          <a:bodyPr>
            <a:noAutofit/>
          </a:bodyPr>
          <a:lstStyle/>
          <a:p>
            <a:pPr rtl="0"/>
            <a:br>
              <a:rPr lang="en-US"/>
            </a:br>
            <a:r>
              <a:rPr lang="en-US" altLang="zh-TW" smtClean="0"/>
              <a:t>11.5</a:t>
            </a:r>
            <a:r>
              <a:rPr lang="zh-TW" altLang="en-US" smtClean="0"/>
              <a:t>子網</a:t>
            </a:r>
            <a:r>
              <a:rPr lang="en-US" altLang="zh-TW" smtClean="0"/>
              <a:t>-</a:t>
            </a:r>
            <a:r>
              <a:rPr lang="zh-TW" altLang="en-US" smtClean="0"/>
              <a:t>八</a:t>
            </a:r>
            <a:r>
              <a:rPr lang="zh-TW" altLang="en-US"/>
              <a:t>位元邊界（續）上的 </a:t>
            </a:r>
            <a:r>
              <a:rPr lang="en-US" altLang="zh-TW"/>
              <a:t>IPv4 </a:t>
            </a:r>
            <a:r>
              <a:rPr lang="zh-TW" altLang="en-US"/>
              <a:t>網路子網路 </a:t>
            </a:r>
          </a:p>
        </p:txBody>
      </p:sp>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457201" y="1665019"/>
            <a:ext cx="8280057" cy="362511"/>
          </a:xfrm>
        </p:spPr>
        <p:txBody>
          <a:bodyPr/>
          <a:lstStyle/>
          <a:p>
            <a:pPr marL="342892" indent="-342892" algn="l">
              <a:buFont typeface="Arial" panose="020b0604020202020204" pitchFamily="34" charset="0"/>
              <a:buChar char="•"/>
            </a:pPr>
            <a:r>
              <a:rPr lang="zh-TW" altLang="en-US" sz="1600">
                <a:solidFill>
                  <a:srgbClr val="000000"/>
                </a:solidFill>
              </a:rPr>
              <a:t>在第一個表 </a:t>
            </a:r>
            <a:r>
              <a:rPr lang="en-US" altLang="zh-TW" sz="1600">
                <a:solidFill>
                  <a:srgbClr val="000000"/>
                </a:solidFill>
              </a:rPr>
              <a:t>10.0.0.0/8 </a:t>
            </a:r>
            <a:r>
              <a:rPr lang="zh-TW" altLang="en-US" sz="1600">
                <a:solidFill>
                  <a:srgbClr val="000000"/>
                </a:solidFill>
              </a:rPr>
              <a:t>是使用</a:t>
            </a:r>
            <a:r>
              <a:rPr lang="en-US" altLang="zh-TW" sz="1600">
                <a:solidFill>
                  <a:srgbClr val="000000"/>
                </a:solidFill>
              </a:rPr>
              <a:t>/16 </a:t>
            </a:r>
            <a:r>
              <a:rPr lang="zh-TW" altLang="en-US" sz="1600">
                <a:solidFill>
                  <a:srgbClr val="000000"/>
                </a:solidFill>
              </a:rPr>
              <a:t>和第二個表，一個</a:t>
            </a:r>
            <a:r>
              <a:rPr lang="en-US" altLang="zh-TW" sz="1600">
                <a:solidFill>
                  <a:srgbClr val="000000"/>
                </a:solidFill>
              </a:rPr>
              <a:t>/24 </a:t>
            </a:r>
            <a:r>
              <a:rPr lang="zh-TW" altLang="en-US" sz="1600">
                <a:solidFill>
                  <a:srgbClr val="000000"/>
                </a:solidFill>
              </a:rPr>
              <a:t>遮罩子網。</a:t>
            </a:r>
          </a:p>
        </p:txBody>
      </p:sp>
      <p:graphicFrame>
        <p:nvGraphicFramePr>
          <p:cNvPr id="2" name="Table 1">
            <a:extLst>
              <a:ext uri="{FF2B5EF4-FFF2-40B4-BE49-F238E27FC236}">
                <a16:creationId xmlns:a16="http://schemas.microsoft.com/office/drawing/2014/main" id="{61270C55-FA5F-44D6-BE83-71DEA8A80121}"/>
              </a:ext>
            </a:extLst>
          </p:cNvPr>
          <p:cNvGraphicFramePr>
            <a:graphicFrameLocks noGrp="1"/>
          </p:cNvGraphicFramePr>
          <p:nvPr>
            <p:extLst/>
          </p:nvPr>
        </p:nvGraphicFramePr>
        <p:xfrm>
          <a:off x="457200" y="2103462"/>
          <a:ext cx="3870960" cy="3435080"/>
        </p:xfrm>
        <a:graphic>
          <a:graphicData uri="http://schemas.openxmlformats.org/drawingml/2006/table">
            <a:tbl>
              <a:tblPr firstRow="1" bandRow="1">
                <a:tableStyleId>{5C22544A-7EE6-4342-B048-85BDC9FD1C3A}</a:tableStyleId>
              </a:tblPr>
              <a:tblGrid>
                <a:gridCol w="1116314">
                  <a:extLst>
                    <a:ext uri="{9D8B030D-6E8A-4147-A177-3AD203B41FA5}">
                      <a16:colId xmlns:a16="http://schemas.microsoft.com/office/drawing/2014/main" val="1832368472"/>
                    </a:ext>
                  </a:extLst>
                </a:gridCol>
                <a:gridCol w="1741186">
                  <a:extLst>
                    <a:ext uri="{9D8B030D-6E8A-4147-A177-3AD203B41FA5}">
                      <a16:colId xmlns:a16="http://schemas.microsoft.com/office/drawing/2014/main" val="3133033927"/>
                    </a:ext>
                  </a:extLst>
                </a:gridCol>
                <a:gridCol w="1013460">
                  <a:extLst>
                    <a:ext uri="{9D8B030D-6E8A-4147-A177-3AD203B41FA5}">
                      <a16:colId xmlns:a16="http://schemas.microsoft.com/office/drawing/2014/main" val="1854765229"/>
                    </a:ext>
                  </a:extLst>
                </a:gridCol>
              </a:tblGrid>
              <a:tr h="520700">
                <a:tc>
                  <a:txBody>
                    <a:bodyPr vert="horz" wrap="square"/>
                    <a:lstStyle/>
                    <a:p>
                      <a:pPr algn="l" rtl="0" fontAlgn="ctr"/>
                      <a:r>
                        <a:rPr lang="zh-TW" sz="1000" b="1">
                          <a:effectLst/>
                        </a:rPr>
                        <a:t>子網位址</a:t>
                      </a:r>
                      <a:br>
                        <a:rPr lang="en-CA" sz="1000" b="1">
                          <a:effectLst/>
                        </a:rPr>
                      </a:br>
                      <a:r>
                        <a:rPr lang="zh-TW" sz="1000" b="0">
                          <a:effectLst/>
                        </a:rPr>
                        <a:t>(256 個可能的子網路)</a:t>
                      </a:r>
                    </a:p>
                  </a:txBody>
                  <a:tcPr marL="31750" marR="31750" marT="31750" marB="31750" anchor="ctr"/>
                </a:tc>
                <a:tc>
                  <a:txBody>
                    <a:bodyPr vert="horz" wrap="square"/>
                    <a:lstStyle/>
                    <a:p>
                      <a:pPr algn="l" rtl="0" fontAlgn="ctr"/>
                      <a:r>
                        <a:rPr lang="zh-TW" sz="1000" b="1">
                          <a:effectLst/>
                        </a:rPr>
                        <a:t>主機範圍</a:t>
                      </a:r>
                      <a:br>
                        <a:rPr lang="en-CA" sz="1000" b="1">
                          <a:effectLst/>
                        </a:rPr>
                      </a:br>
                      <a:r>
                        <a:rPr lang="zh-TW" sz="1000" b="0">
                          <a:effectLst/>
                        </a:rPr>
                        <a:t>(每個子網路 65,534 個可能的主機)</a:t>
                      </a:r>
                      <a:r>
                        <a:rPr lang="zh-TW" sz="1000" b="1">
                          <a:effectLst/>
                        </a:rPr>
                        <a:t> </a:t>
                      </a:r>
                    </a:p>
                  </a:txBody>
                  <a:tcPr marL="31750" marR="31750" marT="31750" marB="31750" anchor="ctr"/>
                </a:tc>
                <a:tc>
                  <a:txBody>
                    <a:bodyPr vert="horz" wrap="square"/>
                    <a:lstStyle/>
                    <a:p>
                      <a:pPr algn="l" rtl="0" fontAlgn="ctr"/>
                      <a:r>
                        <a:rPr lang="zh-TW" sz="1000" b="1">
                          <a:effectLst/>
                        </a:rPr>
                        <a:t>廣播</a:t>
                      </a:r>
                    </a:p>
                  </a:txBody>
                  <a:tcPr marL="31750" marR="31750" marT="31750" marB="31750" anchor="ctr"/>
                </a:tc>
                <a:extLst>
                  <a:ext uri="{0D108BD9-81ED-4DB2-BD59-A6C34878D82A}">
                    <a16:rowId xmlns:a16="http://schemas.microsoft.com/office/drawing/2014/main" val="3621925027"/>
                  </a:ext>
                </a:extLst>
              </a:tr>
              <a:tr h="291438">
                <a:tc>
                  <a:txBody>
                    <a:bodyPr vert="horz" wrap="square"/>
                    <a:lstStyle/>
                    <a:p>
                      <a:pPr rtl="0" fontAlgn="ctr"/>
                      <a:r>
                        <a:rPr lang="zh-TW" sz="1000" b="1">
                          <a:effectLst/>
                        </a:rPr>
                        <a:t>10.0</a:t>
                      </a:r>
                      <a:r>
                        <a:rPr lang="zh-TW" sz="1000" b="0">
                          <a:effectLst/>
                        </a:rPr>
                        <a:t>.0.0</a:t>
                      </a:r>
                      <a:r>
                        <a:rPr lang="zh-TW" sz="1000" b="1">
                          <a:effectLst/>
                        </a:rPr>
                        <a:t>/16</a:t>
                      </a:r>
                    </a:p>
                  </a:txBody>
                  <a:tcPr marL="31750" marR="31750" marT="31750" marB="31750" anchor="ctr"/>
                </a:tc>
                <a:tc>
                  <a:txBody>
                    <a:bodyPr vert="horz" wrap="square"/>
                    <a:lstStyle/>
                    <a:p>
                      <a:pPr rtl="0" fontAlgn="ctr"/>
                      <a:r>
                        <a:rPr lang="zh-TW" sz="1000" b="1">
                          <a:effectLst/>
                        </a:rPr>
                        <a:t>10.0</a:t>
                      </a:r>
                      <a:r>
                        <a:rPr lang="zh-TW" sz="1000" b="0">
                          <a:effectLst/>
                        </a:rPr>
                        <a:t>.0.1 - </a:t>
                      </a:r>
                      <a:r>
                        <a:rPr lang="zh-TW" sz="1000" b="1">
                          <a:effectLst/>
                        </a:rPr>
                        <a:t>10.0</a:t>
                      </a:r>
                      <a:r>
                        <a:rPr lang="zh-TW" sz="1000" b="0">
                          <a:effectLst/>
                        </a:rPr>
                        <a:t>.255.254</a:t>
                      </a:r>
                    </a:p>
                  </a:txBody>
                  <a:tcPr marL="31750" marR="31750" marT="31750" marB="31750" anchor="ctr"/>
                </a:tc>
                <a:tc>
                  <a:txBody>
                    <a:bodyPr vert="horz" wrap="square"/>
                    <a:lstStyle/>
                    <a:p>
                      <a:pPr rtl="0" fontAlgn="ctr"/>
                      <a:r>
                        <a:rPr lang="zh-TW" sz="1000" b="1">
                          <a:effectLst/>
                        </a:rPr>
                        <a:t>10.0</a:t>
                      </a:r>
                      <a:r>
                        <a:rPr lang="zh-TW" sz="1000" b="0">
                          <a:effectLst/>
                        </a:rPr>
                        <a:t>.255.255</a:t>
                      </a:r>
                    </a:p>
                  </a:txBody>
                  <a:tcPr marL="31750" marR="31750" marT="31750" marB="31750" anchor="ctr"/>
                </a:tc>
                <a:extLst>
                  <a:ext uri="{0D108BD9-81ED-4DB2-BD59-A6C34878D82A}">
                    <a16:rowId xmlns:a16="http://schemas.microsoft.com/office/drawing/2014/main" val="2643493669"/>
                  </a:ext>
                </a:extLst>
              </a:tr>
              <a:tr h="291438">
                <a:tc>
                  <a:txBody>
                    <a:bodyPr vert="horz" wrap="square"/>
                    <a:lstStyle/>
                    <a:p>
                      <a:pPr rtl="0" fontAlgn="ctr"/>
                      <a:r>
                        <a:rPr lang="zh-TW" sz="1000" b="1">
                          <a:effectLst/>
                        </a:rPr>
                        <a:t>10.1.</a:t>
                      </a:r>
                      <a:r>
                        <a:rPr lang="zh-TW" sz="1000" b="0">
                          <a:effectLst/>
                        </a:rPr>
                        <a:t>0.0</a:t>
                      </a:r>
                      <a:r>
                        <a:rPr lang="zh-TW" sz="1000" b="1">
                          <a:effectLst/>
                        </a:rPr>
                        <a:t>/16</a:t>
                      </a:r>
                    </a:p>
                  </a:txBody>
                  <a:tcPr marL="31750" marR="31750" marT="31750" marB="31750" anchor="ctr"/>
                </a:tc>
                <a:tc>
                  <a:txBody>
                    <a:bodyPr vert="horz" wrap="square"/>
                    <a:lstStyle/>
                    <a:p>
                      <a:pPr rtl="0" fontAlgn="ctr"/>
                      <a:r>
                        <a:rPr lang="zh-TW" sz="1000" b="1">
                          <a:effectLst/>
                        </a:rPr>
                        <a:t>10.1</a:t>
                      </a:r>
                      <a:r>
                        <a:rPr lang="zh-TW" sz="1000" b="0">
                          <a:effectLst/>
                        </a:rPr>
                        <a:t>.0.1 - </a:t>
                      </a:r>
                      <a:r>
                        <a:rPr lang="zh-TW" sz="1000" b="1">
                          <a:effectLst/>
                        </a:rPr>
                        <a:t>10.1</a:t>
                      </a:r>
                      <a:r>
                        <a:rPr lang="zh-TW" sz="1000" b="0">
                          <a:effectLst/>
                        </a:rPr>
                        <a:t>.255.254</a:t>
                      </a:r>
                    </a:p>
                  </a:txBody>
                  <a:tcPr marL="31750" marR="31750" marT="31750" marB="31750" anchor="ctr"/>
                </a:tc>
                <a:tc>
                  <a:txBody>
                    <a:bodyPr vert="horz" wrap="square"/>
                    <a:lstStyle/>
                    <a:p>
                      <a:pPr rtl="0" fontAlgn="ctr"/>
                      <a:r>
                        <a:rPr lang="zh-TW" sz="1000" b="1">
                          <a:effectLst/>
                        </a:rPr>
                        <a:t>10.1</a:t>
                      </a:r>
                      <a:r>
                        <a:rPr lang="zh-TW" sz="1000" b="0">
                          <a:effectLst/>
                        </a:rPr>
                        <a:t>.255.255</a:t>
                      </a:r>
                    </a:p>
                  </a:txBody>
                  <a:tcPr marL="31750" marR="31750" marT="31750" marB="31750" anchor="ctr"/>
                </a:tc>
                <a:extLst>
                  <a:ext uri="{0D108BD9-81ED-4DB2-BD59-A6C34878D82A}">
                    <a16:rowId xmlns:a16="http://schemas.microsoft.com/office/drawing/2014/main" val="1459356146"/>
                  </a:ext>
                </a:extLst>
              </a:tr>
              <a:tr h="291438">
                <a:tc>
                  <a:txBody>
                    <a:bodyPr vert="horz" wrap="square"/>
                    <a:lstStyle/>
                    <a:p>
                      <a:pPr rtl="0" fontAlgn="ctr"/>
                      <a:r>
                        <a:rPr lang="zh-TW" sz="1000" b="1">
                          <a:effectLst/>
                        </a:rPr>
                        <a:t>10.2</a:t>
                      </a:r>
                      <a:r>
                        <a:rPr lang="zh-TW" sz="1000" b="0">
                          <a:effectLst/>
                        </a:rPr>
                        <a:t>.0.0</a:t>
                      </a:r>
                      <a:r>
                        <a:rPr lang="zh-TW" sz="1000" b="1">
                          <a:effectLst/>
                        </a:rPr>
                        <a:t>/16</a:t>
                      </a:r>
                    </a:p>
                  </a:txBody>
                  <a:tcPr marL="31750" marR="31750" marT="31750" marB="31750" anchor="ctr"/>
                </a:tc>
                <a:tc>
                  <a:txBody>
                    <a:bodyPr vert="horz" wrap="square"/>
                    <a:lstStyle/>
                    <a:p>
                      <a:pPr rtl="0" fontAlgn="ctr"/>
                      <a:r>
                        <a:rPr lang="zh-TW" sz="1000" b="1">
                          <a:effectLst/>
                        </a:rPr>
                        <a:t>10.2</a:t>
                      </a:r>
                      <a:r>
                        <a:rPr lang="zh-TW" sz="1000" b="0">
                          <a:effectLst/>
                        </a:rPr>
                        <a:t>.0.1 - </a:t>
                      </a:r>
                      <a:r>
                        <a:rPr lang="zh-TW" sz="1000" b="1">
                          <a:effectLst/>
                        </a:rPr>
                        <a:t>10.2</a:t>
                      </a:r>
                      <a:r>
                        <a:rPr lang="zh-TW" sz="1000" b="0">
                          <a:effectLst/>
                        </a:rPr>
                        <a:t>.255.254</a:t>
                      </a:r>
                    </a:p>
                  </a:txBody>
                  <a:tcPr marL="31750" marR="31750" marT="31750" marB="31750" anchor="ctr"/>
                </a:tc>
                <a:tc>
                  <a:txBody>
                    <a:bodyPr vert="horz" wrap="square"/>
                    <a:lstStyle/>
                    <a:p>
                      <a:pPr rtl="0" fontAlgn="ctr"/>
                      <a:r>
                        <a:rPr lang="zh-TW" sz="1000" b="1">
                          <a:effectLst/>
                        </a:rPr>
                        <a:t>10.2</a:t>
                      </a:r>
                      <a:r>
                        <a:rPr lang="zh-TW" sz="1000" b="0">
                          <a:effectLst/>
                        </a:rPr>
                        <a:t>.255.255</a:t>
                      </a:r>
                    </a:p>
                  </a:txBody>
                  <a:tcPr marL="31750" marR="31750" marT="31750" marB="31750" anchor="ctr"/>
                </a:tc>
                <a:extLst>
                  <a:ext uri="{0D108BD9-81ED-4DB2-BD59-A6C34878D82A}">
                    <a16:rowId xmlns:a16="http://schemas.microsoft.com/office/drawing/2014/main" val="417579166"/>
                  </a:ext>
                </a:extLst>
              </a:tr>
              <a:tr h="291438">
                <a:tc>
                  <a:txBody>
                    <a:bodyPr vert="horz" wrap="square"/>
                    <a:lstStyle/>
                    <a:p>
                      <a:pPr rtl="0" fontAlgn="ctr"/>
                      <a:r>
                        <a:rPr lang="zh-TW" sz="1000" b="1">
                          <a:effectLst/>
                        </a:rPr>
                        <a:t>10.3</a:t>
                      </a:r>
                      <a:r>
                        <a:rPr lang="zh-TW" sz="1000" b="0">
                          <a:effectLst/>
                        </a:rPr>
                        <a:t>.0.0</a:t>
                      </a:r>
                      <a:r>
                        <a:rPr lang="zh-TW" sz="1000" b="1">
                          <a:effectLst/>
                        </a:rPr>
                        <a:t>/16</a:t>
                      </a:r>
                    </a:p>
                  </a:txBody>
                  <a:tcPr marL="31750" marR="31750" marT="31750" marB="31750" anchor="ctr"/>
                </a:tc>
                <a:tc>
                  <a:txBody>
                    <a:bodyPr vert="horz" wrap="square"/>
                    <a:lstStyle/>
                    <a:p>
                      <a:pPr rtl="0" fontAlgn="ctr"/>
                      <a:r>
                        <a:rPr lang="zh-TW" sz="1000" b="1">
                          <a:effectLst/>
                        </a:rPr>
                        <a:t>10.3</a:t>
                      </a:r>
                      <a:r>
                        <a:rPr lang="zh-TW" sz="1000" b="0">
                          <a:effectLst/>
                        </a:rPr>
                        <a:t>.0.1 - </a:t>
                      </a:r>
                      <a:r>
                        <a:rPr lang="zh-TW" sz="1000" b="1">
                          <a:effectLst/>
                        </a:rPr>
                        <a:t>10.3</a:t>
                      </a:r>
                      <a:r>
                        <a:rPr lang="zh-TW" sz="1000" b="0">
                          <a:effectLst/>
                        </a:rPr>
                        <a:t>.255.254</a:t>
                      </a:r>
                    </a:p>
                  </a:txBody>
                  <a:tcPr marL="31750" marR="31750" marT="31750" marB="31750" anchor="ctr"/>
                </a:tc>
                <a:tc>
                  <a:txBody>
                    <a:bodyPr vert="horz" wrap="square"/>
                    <a:lstStyle/>
                    <a:p>
                      <a:pPr rtl="0" fontAlgn="ctr"/>
                      <a:r>
                        <a:rPr lang="zh-TW" sz="1000" b="1">
                          <a:effectLst/>
                        </a:rPr>
                        <a:t>10.3</a:t>
                      </a:r>
                      <a:r>
                        <a:rPr lang="zh-TW" sz="1000" b="0">
                          <a:effectLst/>
                        </a:rPr>
                        <a:t>.255.255</a:t>
                      </a:r>
                    </a:p>
                  </a:txBody>
                  <a:tcPr marL="31750" marR="31750" marT="31750" marB="31750" anchor="ctr"/>
                </a:tc>
                <a:extLst>
                  <a:ext uri="{0D108BD9-81ED-4DB2-BD59-A6C34878D82A}">
                    <a16:rowId xmlns:a16="http://schemas.microsoft.com/office/drawing/2014/main" val="1246693201"/>
                  </a:ext>
                </a:extLst>
              </a:tr>
              <a:tr h="291438">
                <a:tc>
                  <a:txBody>
                    <a:bodyPr vert="horz" wrap="square"/>
                    <a:lstStyle/>
                    <a:p>
                      <a:pPr rtl="0" fontAlgn="ctr"/>
                      <a:r>
                        <a:rPr lang="zh-TW" sz="1000" b="1">
                          <a:effectLst/>
                        </a:rPr>
                        <a:t>10.4</a:t>
                      </a:r>
                      <a:r>
                        <a:rPr lang="zh-TW" sz="1000" b="0">
                          <a:effectLst/>
                        </a:rPr>
                        <a:t>.0.0</a:t>
                      </a:r>
                      <a:r>
                        <a:rPr lang="zh-TW" sz="1000" b="1">
                          <a:effectLst/>
                        </a:rPr>
                        <a:t>/16</a:t>
                      </a:r>
                    </a:p>
                  </a:txBody>
                  <a:tcPr marL="31750" marR="31750" marT="31750" marB="31750" anchor="ctr"/>
                </a:tc>
                <a:tc>
                  <a:txBody>
                    <a:bodyPr vert="horz" wrap="square"/>
                    <a:lstStyle/>
                    <a:p>
                      <a:pPr rtl="0" fontAlgn="ctr"/>
                      <a:r>
                        <a:rPr lang="zh-TW" sz="1000" b="1">
                          <a:effectLst/>
                        </a:rPr>
                        <a:t>10.4</a:t>
                      </a:r>
                      <a:r>
                        <a:rPr lang="zh-TW" sz="1000" b="0">
                          <a:effectLst/>
                        </a:rPr>
                        <a:t>.0.1 - </a:t>
                      </a:r>
                      <a:r>
                        <a:rPr lang="zh-TW" sz="1000" b="1">
                          <a:effectLst/>
                        </a:rPr>
                        <a:t>10.4</a:t>
                      </a:r>
                      <a:r>
                        <a:rPr lang="zh-TW" sz="1000" b="0">
                          <a:effectLst/>
                        </a:rPr>
                        <a:t>.255.254</a:t>
                      </a:r>
                    </a:p>
                  </a:txBody>
                  <a:tcPr marL="31750" marR="31750" marT="31750" marB="31750" anchor="ctr"/>
                </a:tc>
                <a:tc>
                  <a:txBody>
                    <a:bodyPr vert="horz" wrap="square"/>
                    <a:lstStyle/>
                    <a:p>
                      <a:pPr rtl="0" fontAlgn="ctr"/>
                      <a:r>
                        <a:rPr lang="zh-TW" sz="1000" b="1">
                          <a:effectLst/>
                        </a:rPr>
                        <a:t>10.4</a:t>
                      </a:r>
                      <a:r>
                        <a:rPr lang="zh-TW" sz="1000" b="0">
                          <a:effectLst/>
                        </a:rPr>
                        <a:t>.255.255</a:t>
                      </a:r>
                    </a:p>
                  </a:txBody>
                  <a:tcPr marL="31750" marR="31750" marT="31750" marB="31750" anchor="ctr"/>
                </a:tc>
                <a:extLst>
                  <a:ext uri="{0D108BD9-81ED-4DB2-BD59-A6C34878D82A}">
                    <a16:rowId xmlns:a16="http://schemas.microsoft.com/office/drawing/2014/main" val="1260802008"/>
                  </a:ext>
                </a:extLst>
              </a:tr>
              <a:tr h="291438">
                <a:tc>
                  <a:txBody>
                    <a:bodyPr vert="horz" wrap="square"/>
                    <a:lstStyle/>
                    <a:p>
                      <a:pPr rtl="0" fontAlgn="ctr"/>
                      <a:r>
                        <a:rPr lang="zh-TW" sz="1000" b="1">
                          <a:effectLst/>
                        </a:rPr>
                        <a:t>10.5</a:t>
                      </a:r>
                      <a:r>
                        <a:rPr lang="zh-TW" sz="1000" b="0">
                          <a:effectLst/>
                        </a:rPr>
                        <a:t>.0.0</a:t>
                      </a:r>
                      <a:r>
                        <a:rPr lang="zh-TW" sz="1000" b="1">
                          <a:effectLst/>
                        </a:rPr>
                        <a:t>/16</a:t>
                      </a:r>
                    </a:p>
                  </a:txBody>
                  <a:tcPr marL="31750" marR="31750" marT="31750" marB="31750" anchor="ctr"/>
                </a:tc>
                <a:tc>
                  <a:txBody>
                    <a:bodyPr vert="horz" wrap="square"/>
                    <a:lstStyle/>
                    <a:p>
                      <a:pPr rtl="0" fontAlgn="ctr"/>
                      <a:r>
                        <a:rPr lang="zh-TW" sz="1000" b="1">
                          <a:effectLst/>
                        </a:rPr>
                        <a:t>10.5</a:t>
                      </a:r>
                      <a:r>
                        <a:rPr lang="zh-TW" sz="1000" b="0">
                          <a:effectLst/>
                        </a:rPr>
                        <a:t>.0.1 - </a:t>
                      </a:r>
                      <a:r>
                        <a:rPr lang="zh-TW" sz="1000" b="1">
                          <a:effectLst/>
                        </a:rPr>
                        <a:t>10.5</a:t>
                      </a:r>
                      <a:r>
                        <a:rPr lang="zh-TW" sz="1000" b="0">
                          <a:effectLst/>
                        </a:rPr>
                        <a:t>.255.254</a:t>
                      </a:r>
                    </a:p>
                  </a:txBody>
                  <a:tcPr marL="31750" marR="31750" marT="31750" marB="31750" anchor="ctr"/>
                </a:tc>
                <a:tc>
                  <a:txBody>
                    <a:bodyPr vert="horz" wrap="square"/>
                    <a:lstStyle/>
                    <a:p>
                      <a:pPr rtl="0" fontAlgn="ctr"/>
                      <a:r>
                        <a:rPr lang="zh-TW" sz="1000" b="1">
                          <a:effectLst/>
                        </a:rPr>
                        <a:t>10.5</a:t>
                      </a:r>
                      <a:r>
                        <a:rPr lang="zh-TW" sz="1000" b="0">
                          <a:effectLst/>
                        </a:rPr>
                        <a:t>.255.255</a:t>
                      </a:r>
                    </a:p>
                  </a:txBody>
                  <a:tcPr marL="31750" marR="31750" marT="31750" marB="31750" anchor="ctr"/>
                </a:tc>
                <a:extLst>
                  <a:ext uri="{0D108BD9-81ED-4DB2-BD59-A6C34878D82A}">
                    <a16:rowId xmlns:a16="http://schemas.microsoft.com/office/drawing/2014/main" val="1140251696"/>
                  </a:ext>
                </a:extLst>
              </a:tr>
              <a:tr h="291438">
                <a:tc>
                  <a:txBody>
                    <a:bodyPr vert="horz" wrap="square"/>
                    <a:lstStyle/>
                    <a:p>
                      <a:pPr rtl="0" fontAlgn="ctr"/>
                      <a:r>
                        <a:rPr lang="zh-TW" sz="1000" b="1">
                          <a:effectLst/>
                        </a:rPr>
                        <a:t>10.6</a:t>
                      </a:r>
                      <a:r>
                        <a:rPr lang="zh-TW" sz="1000" b="0">
                          <a:effectLst/>
                        </a:rPr>
                        <a:t>.0.0</a:t>
                      </a:r>
                      <a:r>
                        <a:rPr lang="zh-TW" sz="1000" b="1">
                          <a:effectLst/>
                        </a:rPr>
                        <a:t>/16</a:t>
                      </a:r>
                    </a:p>
                  </a:txBody>
                  <a:tcPr marL="31750" marR="31750" marT="31750" marB="31750" anchor="ctr"/>
                </a:tc>
                <a:tc>
                  <a:txBody>
                    <a:bodyPr vert="horz" wrap="square"/>
                    <a:lstStyle/>
                    <a:p>
                      <a:pPr rtl="0" fontAlgn="ctr"/>
                      <a:r>
                        <a:rPr lang="zh-TW" sz="1000" b="1">
                          <a:effectLst/>
                        </a:rPr>
                        <a:t>10.6</a:t>
                      </a:r>
                      <a:r>
                        <a:rPr lang="zh-TW" sz="1000" b="0">
                          <a:effectLst/>
                        </a:rPr>
                        <a:t>.0.1 - </a:t>
                      </a:r>
                      <a:r>
                        <a:rPr lang="zh-TW" sz="1000" b="1">
                          <a:effectLst/>
                        </a:rPr>
                        <a:t>10.6</a:t>
                      </a:r>
                      <a:r>
                        <a:rPr lang="zh-TW" sz="1000" b="0">
                          <a:effectLst/>
                        </a:rPr>
                        <a:t>.255.254</a:t>
                      </a:r>
                    </a:p>
                  </a:txBody>
                  <a:tcPr marL="31750" marR="31750" marT="31750" marB="31750" anchor="ctr"/>
                </a:tc>
                <a:tc>
                  <a:txBody>
                    <a:bodyPr vert="horz" wrap="square"/>
                    <a:lstStyle/>
                    <a:p>
                      <a:pPr rtl="0" fontAlgn="ctr"/>
                      <a:r>
                        <a:rPr lang="zh-TW" sz="1000" b="1">
                          <a:effectLst/>
                        </a:rPr>
                        <a:t>10.6</a:t>
                      </a:r>
                      <a:r>
                        <a:rPr lang="zh-TW" sz="1000" b="0">
                          <a:effectLst/>
                        </a:rPr>
                        <a:t>.255.255</a:t>
                      </a:r>
                    </a:p>
                  </a:txBody>
                  <a:tcPr marL="31750" marR="31750" marT="31750" marB="31750" anchor="ctr"/>
                </a:tc>
                <a:extLst>
                  <a:ext uri="{0D108BD9-81ED-4DB2-BD59-A6C34878D82A}">
                    <a16:rowId xmlns:a16="http://schemas.microsoft.com/office/drawing/2014/main" val="1579384603"/>
                  </a:ext>
                </a:extLst>
              </a:tr>
              <a:tr h="291438">
                <a:tc>
                  <a:txBody>
                    <a:bodyPr vert="horz" wrap="square"/>
                    <a:lstStyle/>
                    <a:p>
                      <a:pPr rtl="0" fontAlgn="ctr"/>
                      <a:r>
                        <a:rPr lang="zh-TW" sz="1000" b="1">
                          <a:effectLst/>
                        </a:rPr>
                        <a:t>10.7</a:t>
                      </a:r>
                      <a:r>
                        <a:rPr lang="zh-TW" sz="1000" b="0">
                          <a:effectLst/>
                        </a:rPr>
                        <a:t>.0.0</a:t>
                      </a:r>
                      <a:r>
                        <a:rPr lang="zh-TW" sz="1000" b="1">
                          <a:effectLst/>
                        </a:rPr>
                        <a:t>/16</a:t>
                      </a:r>
                    </a:p>
                  </a:txBody>
                  <a:tcPr marL="31750" marR="31750" marT="31750" marB="31750" anchor="ctr"/>
                </a:tc>
                <a:tc>
                  <a:txBody>
                    <a:bodyPr vert="horz" wrap="square"/>
                    <a:lstStyle/>
                    <a:p>
                      <a:pPr rtl="0" fontAlgn="ctr"/>
                      <a:r>
                        <a:rPr lang="zh-TW" sz="1000" b="1">
                          <a:effectLst/>
                        </a:rPr>
                        <a:t>10.7</a:t>
                      </a:r>
                      <a:r>
                        <a:rPr lang="zh-TW" sz="1000" b="0">
                          <a:effectLst/>
                        </a:rPr>
                        <a:t>.0.1 - </a:t>
                      </a:r>
                      <a:r>
                        <a:rPr lang="zh-TW" sz="1000" b="1">
                          <a:effectLst/>
                        </a:rPr>
                        <a:t>10.7</a:t>
                      </a:r>
                      <a:r>
                        <a:rPr lang="zh-TW" sz="1000" b="0">
                          <a:effectLst/>
                        </a:rPr>
                        <a:t>.255.254</a:t>
                      </a:r>
                    </a:p>
                  </a:txBody>
                  <a:tcPr marL="31750" marR="31750" marT="31750" marB="31750" anchor="ctr"/>
                </a:tc>
                <a:tc>
                  <a:txBody>
                    <a:bodyPr vert="horz" wrap="square"/>
                    <a:lstStyle/>
                    <a:p>
                      <a:pPr rtl="0" fontAlgn="ctr"/>
                      <a:r>
                        <a:rPr lang="zh-TW" sz="1000" b="1">
                          <a:effectLst/>
                        </a:rPr>
                        <a:t>10.7</a:t>
                      </a:r>
                      <a:r>
                        <a:rPr lang="zh-TW" sz="1000" b="0">
                          <a:effectLst/>
                        </a:rPr>
                        <a:t>.255.255</a:t>
                      </a:r>
                    </a:p>
                  </a:txBody>
                  <a:tcPr marL="31750" marR="31750" marT="31750" marB="31750" anchor="ctr"/>
                </a:tc>
                <a:extLst>
                  <a:ext uri="{0D108BD9-81ED-4DB2-BD59-A6C34878D82A}">
                    <a16:rowId xmlns:a16="http://schemas.microsoft.com/office/drawing/2014/main" val="1319694656"/>
                  </a:ext>
                </a:extLst>
              </a:tr>
              <a:tr h="291438">
                <a:tc>
                  <a:txBody>
                    <a:bodyPr vert="horz" wrap="square"/>
                    <a:lstStyle/>
                    <a:p>
                      <a:pPr rtl="0" fontAlgn="ctr"/>
                      <a:r>
                        <a:rPr lang="zh-TW" sz="1000" b="0">
                          <a:effectLst/>
                        </a:rPr>
                        <a:t>...</a:t>
                      </a:r>
                    </a:p>
                  </a:txBody>
                  <a:tcPr marL="31750" marR="31750" marT="31750" marB="31750" anchor="ctr"/>
                </a:tc>
                <a:tc>
                  <a:txBody>
                    <a:bodyPr vert="horz" wrap="square"/>
                    <a:lstStyle/>
                    <a:p>
                      <a:pPr rtl="0" fontAlgn="ctr"/>
                      <a:r>
                        <a:rPr lang="zh-TW" sz="1000" b="0">
                          <a:effectLst/>
                        </a:rPr>
                        <a:t>...</a:t>
                      </a:r>
                    </a:p>
                  </a:txBody>
                  <a:tcPr marL="31750" marR="31750" marT="31750" marB="31750" anchor="ctr"/>
                </a:tc>
                <a:tc>
                  <a:txBody>
                    <a:bodyPr vert="horz" wrap="square"/>
                    <a:lstStyle/>
                    <a:p>
                      <a:pPr rtl="0" fontAlgn="ctr"/>
                      <a:r>
                        <a:rPr lang="zh-TW" sz="1000" b="0">
                          <a:effectLst/>
                        </a:rPr>
                        <a:t>...</a:t>
                      </a:r>
                    </a:p>
                  </a:txBody>
                  <a:tcPr marL="31750" marR="31750" marT="31750" marB="31750" anchor="ctr"/>
                </a:tc>
                <a:extLst>
                  <a:ext uri="{0D108BD9-81ED-4DB2-BD59-A6C34878D82A}">
                    <a16:rowId xmlns:a16="http://schemas.microsoft.com/office/drawing/2014/main" val="3511108504"/>
                  </a:ext>
                </a:extLst>
              </a:tr>
              <a:tr h="291438">
                <a:tc>
                  <a:txBody>
                    <a:bodyPr vert="horz" wrap="square"/>
                    <a:lstStyle/>
                    <a:p>
                      <a:pPr rtl="0" fontAlgn="ctr"/>
                      <a:r>
                        <a:rPr lang="zh-TW" sz="1000" b="1">
                          <a:effectLst/>
                        </a:rPr>
                        <a:t>10.255</a:t>
                      </a:r>
                      <a:r>
                        <a:rPr lang="zh-TW" sz="1000" b="0">
                          <a:effectLst/>
                        </a:rPr>
                        <a:t>.0.0</a:t>
                      </a:r>
                      <a:r>
                        <a:rPr lang="zh-TW" sz="1000" b="1">
                          <a:effectLst/>
                        </a:rPr>
                        <a:t>/16</a:t>
                      </a:r>
                    </a:p>
                  </a:txBody>
                  <a:tcPr marL="31750" marR="31750" marT="31750" marB="31750" anchor="ctr"/>
                </a:tc>
                <a:tc>
                  <a:txBody>
                    <a:bodyPr vert="horz" wrap="square"/>
                    <a:lstStyle/>
                    <a:p>
                      <a:pPr rtl="0" fontAlgn="ctr"/>
                      <a:r>
                        <a:rPr lang="zh-TW" sz="1000" b="1">
                          <a:effectLst/>
                        </a:rPr>
                        <a:t>10.255</a:t>
                      </a:r>
                      <a:r>
                        <a:rPr lang="zh-TW" sz="1000" b="0">
                          <a:effectLst/>
                        </a:rPr>
                        <a:t>.0.1 - </a:t>
                      </a:r>
                      <a:r>
                        <a:rPr lang="zh-TW" sz="1000" b="1">
                          <a:effectLst/>
                        </a:rPr>
                        <a:t>10.255</a:t>
                      </a:r>
                      <a:r>
                        <a:rPr lang="zh-TW" sz="1000" b="0">
                          <a:effectLst/>
                        </a:rPr>
                        <a:t>.255.254</a:t>
                      </a:r>
                    </a:p>
                  </a:txBody>
                  <a:tcPr marL="31750" marR="31750" marT="31750" marB="31750" anchor="ctr"/>
                </a:tc>
                <a:tc>
                  <a:txBody>
                    <a:bodyPr vert="horz" wrap="square"/>
                    <a:lstStyle/>
                    <a:p>
                      <a:pPr rtl="0" fontAlgn="ctr"/>
                      <a:r>
                        <a:rPr lang="zh-TW" sz="1000" b="1">
                          <a:effectLst/>
                        </a:rPr>
                        <a:t>10.255</a:t>
                      </a:r>
                      <a:r>
                        <a:rPr lang="zh-TW" sz="1000" b="0">
                          <a:effectLst/>
                        </a:rPr>
                        <a:t>.255.255</a:t>
                      </a:r>
                    </a:p>
                  </a:txBody>
                  <a:tcPr marL="31750" marR="31750" marT="31750" marB="31750" anchor="ctr"/>
                </a:tc>
                <a:extLst>
                  <a:ext uri="{0D108BD9-81ED-4DB2-BD59-A6C34878D82A}">
                    <a16:rowId xmlns:a16="http://schemas.microsoft.com/office/drawing/2014/main" val="336941723"/>
                  </a:ext>
                </a:extLst>
              </a:tr>
            </a:tbl>
          </a:graphicData>
        </a:graphic>
      </p:graphicFrame>
      <p:graphicFrame>
        <p:nvGraphicFramePr>
          <p:cNvPr id="7" name="Table 6">
            <a:extLst>
              <a:ext uri="{FF2B5EF4-FFF2-40B4-BE49-F238E27FC236}">
                <a16:creationId xmlns:a16="http://schemas.microsoft.com/office/drawing/2014/main" id="{1A119983-4ED6-4A9F-ABB0-451D571C31AD}"/>
              </a:ext>
            </a:extLst>
          </p:cNvPr>
          <p:cNvGraphicFramePr>
            <a:graphicFrameLocks noGrp="1"/>
          </p:cNvGraphicFramePr>
          <p:nvPr>
            <p:extLst/>
          </p:nvPr>
        </p:nvGraphicFramePr>
        <p:xfrm>
          <a:off x="4671060" y="2103463"/>
          <a:ext cx="4152901" cy="3435608"/>
        </p:xfrm>
        <a:graphic>
          <a:graphicData uri="http://schemas.openxmlformats.org/drawingml/2006/table">
            <a:tbl>
              <a:tblPr firstRow="1" bandRow="1">
                <a:tableStyleId>{5C22544A-7EE6-4342-B048-85BDC9FD1C3A}</a:tableStyleId>
              </a:tblPr>
              <a:tblGrid>
                <a:gridCol w="1197621">
                  <a:extLst>
                    <a:ext uri="{9D8B030D-6E8A-4147-A177-3AD203B41FA5}">
                      <a16:colId xmlns:a16="http://schemas.microsoft.com/office/drawing/2014/main" val="1832368472"/>
                    </a:ext>
                  </a:extLst>
                </a:gridCol>
                <a:gridCol w="1998805">
                  <a:extLst>
                    <a:ext uri="{9D8B030D-6E8A-4147-A177-3AD203B41FA5}">
                      <a16:colId xmlns:a16="http://schemas.microsoft.com/office/drawing/2014/main" val="3133033927"/>
                    </a:ext>
                  </a:extLst>
                </a:gridCol>
                <a:gridCol w="956475">
                  <a:extLst>
                    <a:ext uri="{9D8B030D-6E8A-4147-A177-3AD203B41FA5}">
                      <a16:colId xmlns:a16="http://schemas.microsoft.com/office/drawing/2014/main" val="1854765229"/>
                    </a:ext>
                  </a:extLst>
                </a:gridCol>
              </a:tblGrid>
              <a:tr h="520700">
                <a:tc>
                  <a:txBody>
                    <a:bodyPr vert="horz" wrap="square"/>
                    <a:lstStyle/>
                    <a:p>
                      <a:pPr algn="l" rtl="0" fontAlgn="ctr"/>
                      <a:r>
                        <a:rPr lang="zh-TW" sz="1000" b="1">
                          <a:effectLst/>
                        </a:rPr>
                        <a:t>子網位址</a:t>
                      </a:r>
                      <a:br>
                        <a:rPr lang="en-CA" sz="1000" b="1">
                          <a:effectLst/>
                        </a:rPr>
                      </a:br>
                      <a:r>
                        <a:rPr lang="zh-TW" sz="1000" b="0">
                          <a:effectLst/>
                        </a:rPr>
                        <a:t>(65,536 個可能的子網路)</a:t>
                      </a:r>
                    </a:p>
                  </a:txBody>
                  <a:tcPr marL="31750" marR="31750" marT="31750" marB="31750" anchor="ctr"/>
                </a:tc>
                <a:tc>
                  <a:txBody>
                    <a:bodyPr vert="horz" wrap="square"/>
                    <a:lstStyle/>
                    <a:p>
                      <a:pPr algn="l" rtl="0" fontAlgn="ctr"/>
                      <a:r>
                        <a:rPr lang="zh-TW" sz="1000" b="1">
                          <a:effectLst/>
                        </a:rPr>
                        <a:t>主機範圍</a:t>
                      </a:r>
                      <a:br>
                        <a:rPr lang="en-CA" sz="1000" b="1">
                          <a:effectLst/>
                        </a:rPr>
                      </a:br>
                      <a:r>
                        <a:rPr lang="zh-TW" sz="1000" b="0">
                          <a:effectLst/>
                        </a:rPr>
                        <a:t>(每個子網路 254 個可能的主機)</a:t>
                      </a:r>
                    </a:p>
                  </a:txBody>
                  <a:tcPr marL="31750" marR="31750" marT="31750" marB="31750" anchor="ctr"/>
                </a:tc>
                <a:tc>
                  <a:txBody>
                    <a:bodyPr vert="horz" wrap="square"/>
                    <a:lstStyle/>
                    <a:p>
                      <a:pPr algn="l" rtl="0" fontAlgn="ctr"/>
                      <a:r>
                        <a:rPr lang="zh-TW" sz="1000" b="1">
                          <a:effectLst/>
                        </a:rPr>
                        <a:t>廣播</a:t>
                      </a:r>
                    </a:p>
                  </a:txBody>
                  <a:tcPr marL="31750" marR="31750" marT="31750" marB="31750" anchor="ctr"/>
                </a:tc>
                <a:extLst>
                  <a:ext uri="{0D108BD9-81ED-4DB2-BD59-A6C34878D82A}">
                    <a16:rowId xmlns:a16="http://schemas.microsoft.com/office/drawing/2014/main" val="3621925027"/>
                  </a:ext>
                </a:extLst>
              </a:tr>
              <a:tr h="242909">
                <a:tc>
                  <a:txBody>
                    <a:bodyPr vert="horz" wrap="square"/>
                    <a:lstStyle/>
                    <a:p>
                      <a:pPr rtl="0" fontAlgn="ctr"/>
                      <a:r>
                        <a:rPr lang="zh-TW" sz="1000" b="1">
                          <a:effectLst/>
                        </a:rPr>
                        <a:t>10.0.0</a:t>
                      </a:r>
                      <a:r>
                        <a:rPr lang="zh-TW" sz="1000" b="0">
                          <a:effectLst/>
                        </a:rPr>
                        <a:t>.0</a:t>
                      </a:r>
                      <a:r>
                        <a:rPr lang="zh-TW" sz="1000" b="1">
                          <a:effectLst/>
                        </a:rPr>
                        <a:t>/24</a:t>
                      </a:r>
                    </a:p>
                  </a:txBody>
                  <a:tcPr marL="31750" marR="31750" marT="31750" marB="31750" anchor="ctr"/>
                </a:tc>
                <a:tc>
                  <a:txBody>
                    <a:bodyPr vert="horz" wrap="square"/>
                    <a:lstStyle/>
                    <a:p>
                      <a:pPr rtl="0" fontAlgn="ctr"/>
                      <a:r>
                        <a:rPr lang="zh-TW" sz="1000" b="1">
                          <a:effectLst/>
                        </a:rPr>
                        <a:t>10.0.0</a:t>
                      </a:r>
                      <a:r>
                        <a:rPr lang="zh-TW" sz="1000" b="0">
                          <a:effectLst/>
                        </a:rPr>
                        <a:t>.1 - </a:t>
                      </a:r>
                      <a:r>
                        <a:rPr lang="zh-TW" sz="1000" b="1">
                          <a:effectLst/>
                        </a:rPr>
                        <a:t>10.0.0</a:t>
                      </a:r>
                      <a:r>
                        <a:rPr lang="zh-TW" sz="1000" b="0">
                          <a:effectLst/>
                        </a:rPr>
                        <a:t>.254</a:t>
                      </a:r>
                    </a:p>
                  </a:txBody>
                  <a:tcPr marL="31750" marR="31750" marT="31750" marB="31750" anchor="ctr"/>
                </a:tc>
                <a:tc>
                  <a:txBody>
                    <a:bodyPr vert="horz" wrap="square"/>
                    <a:lstStyle/>
                    <a:p>
                      <a:pPr rtl="0" fontAlgn="ctr"/>
                      <a:r>
                        <a:rPr lang="zh-TW" sz="1000" b="1">
                          <a:effectLst/>
                        </a:rPr>
                        <a:t>10.0.0</a:t>
                      </a:r>
                      <a:r>
                        <a:rPr lang="zh-TW" sz="1000" b="0">
                          <a:effectLst/>
                        </a:rPr>
                        <a:t>.255</a:t>
                      </a:r>
                    </a:p>
                  </a:txBody>
                  <a:tcPr marL="31750" marR="31750" marT="31750" marB="31750" anchor="ctr"/>
                </a:tc>
                <a:extLst>
                  <a:ext uri="{0D108BD9-81ED-4DB2-BD59-A6C34878D82A}">
                    <a16:rowId xmlns:a16="http://schemas.microsoft.com/office/drawing/2014/main" val="1648350670"/>
                  </a:ext>
                </a:extLst>
              </a:tr>
              <a:tr h="242909">
                <a:tc>
                  <a:txBody>
                    <a:bodyPr vert="horz" wrap="square"/>
                    <a:lstStyle/>
                    <a:p>
                      <a:pPr rtl="0" fontAlgn="ctr"/>
                      <a:r>
                        <a:rPr lang="zh-TW" sz="1000" b="1">
                          <a:effectLst/>
                        </a:rPr>
                        <a:t>10.0.1</a:t>
                      </a:r>
                      <a:r>
                        <a:rPr lang="zh-TW" sz="1000" b="0">
                          <a:effectLst/>
                        </a:rPr>
                        <a:t>.0</a:t>
                      </a:r>
                      <a:r>
                        <a:rPr lang="zh-TW" sz="1000" b="1">
                          <a:effectLst/>
                        </a:rPr>
                        <a:t>/24</a:t>
                      </a:r>
                    </a:p>
                  </a:txBody>
                  <a:tcPr marL="31750" marR="31750" marT="31750" marB="31750" anchor="ctr"/>
                </a:tc>
                <a:tc>
                  <a:txBody>
                    <a:bodyPr vert="horz" wrap="square"/>
                    <a:lstStyle/>
                    <a:p>
                      <a:pPr rtl="0" fontAlgn="ctr"/>
                      <a:r>
                        <a:rPr lang="zh-TW" sz="1000" b="1">
                          <a:effectLst/>
                        </a:rPr>
                        <a:t>10.0.1</a:t>
                      </a:r>
                      <a:r>
                        <a:rPr lang="zh-TW" sz="1000" b="0">
                          <a:effectLst/>
                        </a:rPr>
                        <a:t>.1 - </a:t>
                      </a:r>
                      <a:r>
                        <a:rPr lang="zh-TW" sz="1000" b="1">
                          <a:effectLst/>
                        </a:rPr>
                        <a:t>10.0.1</a:t>
                      </a:r>
                      <a:r>
                        <a:rPr lang="zh-TW" sz="1000" b="0">
                          <a:effectLst/>
                        </a:rPr>
                        <a:t>.254</a:t>
                      </a:r>
                    </a:p>
                  </a:txBody>
                  <a:tcPr marL="31750" marR="31750" marT="31750" marB="31750" anchor="ctr"/>
                </a:tc>
                <a:tc>
                  <a:txBody>
                    <a:bodyPr vert="horz" wrap="square"/>
                    <a:lstStyle/>
                    <a:p>
                      <a:pPr rtl="0" fontAlgn="ctr"/>
                      <a:r>
                        <a:rPr lang="zh-TW" sz="1000" b="1">
                          <a:effectLst/>
                        </a:rPr>
                        <a:t>10.0.1</a:t>
                      </a:r>
                      <a:r>
                        <a:rPr lang="zh-TW" sz="1000" b="0">
                          <a:effectLst/>
                        </a:rPr>
                        <a:t>.255</a:t>
                      </a:r>
                    </a:p>
                  </a:txBody>
                  <a:tcPr marL="31750" marR="31750" marT="31750" marB="31750" anchor="ctr"/>
                </a:tc>
                <a:extLst>
                  <a:ext uri="{0D108BD9-81ED-4DB2-BD59-A6C34878D82A}">
                    <a16:rowId xmlns:a16="http://schemas.microsoft.com/office/drawing/2014/main" val="2838933585"/>
                  </a:ext>
                </a:extLst>
              </a:tr>
              <a:tr h="242909">
                <a:tc>
                  <a:txBody>
                    <a:bodyPr vert="horz" wrap="square"/>
                    <a:lstStyle/>
                    <a:p>
                      <a:pPr rtl="0" fontAlgn="ctr"/>
                      <a:r>
                        <a:rPr lang="zh-TW" sz="1000" b="1">
                          <a:effectLst/>
                        </a:rPr>
                        <a:t>10.0.2</a:t>
                      </a:r>
                      <a:r>
                        <a:rPr lang="zh-TW" sz="1000" b="0">
                          <a:effectLst/>
                        </a:rPr>
                        <a:t>.0</a:t>
                      </a:r>
                      <a:r>
                        <a:rPr lang="zh-TW" sz="1000" b="1">
                          <a:effectLst/>
                        </a:rPr>
                        <a:t>/24</a:t>
                      </a:r>
                    </a:p>
                  </a:txBody>
                  <a:tcPr marL="31750" marR="31750" marT="31750" marB="31750" anchor="ctr"/>
                </a:tc>
                <a:tc>
                  <a:txBody>
                    <a:bodyPr vert="horz" wrap="square"/>
                    <a:lstStyle/>
                    <a:p>
                      <a:pPr rtl="0" fontAlgn="ctr"/>
                      <a:r>
                        <a:rPr lang="zh-TW" sz="1000" b="1">
                          <a:effectLst/>
                        </a:rPr>
                        <a:t>10.0.2</a:t>
                      </a:r>
                      <a:r>
                        <a:rPr lang="zh-TW" sz="1000" b="0">
                          <a:effectLst/>
                        </a:rPr>
                        <a:t>.1 - </a:t>
                      </a:r>
                      <a:r>
                        <a:rPr lang="zh-TW" sz="1000" b="1">
                          <a:effectLst/>
                        </a:rPr>
                        <a:t>10.0.2</a:t>
                      </a:r>
                      <a:r>
                        <a:rPr lang="zh-TW" sz="1000" b="0">
                          <a:effectLst/>
                        </a:rPr>
                        <a:t>.254</a:t>
                      </a:r>
                    </a:p>
                  </a:txBody>
                  <a:tcPr marL="31750" marR="31750" marT="31750" marB="31750" anchor="ctr"/>
                </a:tc>
                <a:tc>
                  <a:txBody>
                    <a:bodyPr vert="horz" wrap="square"/>
                    <a:lstStyle/>
                    <a:p>
                      <a:pPr rtl="0" fontAlgn="ctr"/>
                      <a:r>
                        <a:rPr lang="zh-TW" sz="1000" b="1">
                          <a:effectLst/>
                        </a:rPr>
                        <a:t>10.0.2</a:t>
                      </a:r>
                      <a:r>
                        <a:rPr lang="zh-TW" sz="1000" b="0">
                          <a:effectLst/>
                        </a:rPr>
                        <a:t>.255</a:t>
                      </a:r>
                    </a:p>
                  </a:txBody>
                  <a:tcPr marL="31750" marR="31750" marT="31750" marB="31750" anchor="ctr"/>
                </a:tc>
                <a:extLst>
                  <a:ext uri="{0D108BD9-81ED-4DB2-BD59-A6C34878D82A}">
                    <a16:rowId xmlns:a16="http://schemas.microsoft.com/office/drawing/2014/main" val="2643493669"/>
                  </a:ext>
                </a:extLst>
              </a:tr>
              <a:tr h="242909">
                <a:tc>
                  <a:txBody>
                    <a:bodyPr vert="horz" wrap="square"/>
                    <a:lstStyle/>
                    <a:p>
                      <a:pPr rtl="0" fontAlgn="ctr"/>
                      <a:r>
                        <a:rPr lang="zh-TW" sz="1000" b="0">
                          <a:effectLst/>
                        </a:rPr>
                        <a:t>…</a:t>
                      </a:r>
                    </a:p>
                  </a:txBody>
                  <a:tcPr marL="31750" marR="31750" marT="31750" marB="31750" anchor="ctr"/>
                </a:tc>
                <a:tc>
                  <a:txBody>
                    <a:bodyPr vert="horz" wrap="square"/>
                    <a:lstStyle/>
                    <a:p>
                      <a:pPr rtl="0" fontAlgn="ctr"/>
                      <a:r>
                        <a:rPr lang="zh-TW" sz="1000" b="0">
                          <a:effectLst/>
                        </a:rPr>
                        <a:t>...</a:t>
                      </a:r>
                    </a:p>
                  </a:txBody>
                  <a:tcPr marL="31750" marR="31750" marT="31750" marB="31750" anchor="ctr"/>
                </a:tc>
                <a:tc>
                  <a:txBody>
                    <a:bodyPr vert="horz" wrap="square"/>
                    <a:lstStyle/>
                    <a:p>
                      <a:pPr rtl="0" fontAlgn="ctr"/>
                      <a:r>
                        <a:rPr lang="zh-TW" sz="1000" b="0">
                          <a:effectLst/>
                        </a:rPr>
                        <a:t>...</a:t>
                      </a:r>
                    </a:p>
                  </a:txBody>
                  <a:tcPr marL="31750" marR="31750" marT="31750" marB="31750" anchor="ctr"/>
                </a:tc>
                <a:extLst>
                  <a:ext uri="{0D108BD9-81ED-4DB2-BD59-A6C34878D82A}">
                    <a16:rowId xmlns:a16="http://schemas.microsoft.com/office/drawing/2014/main" val="1459356146"/>
                  </a:ext>
                </a:extLst>
              </a:tr>
              <a:tr h="242909">
                <a:tc>
                  <a:txBody>
                    <a:bodyPr vert="horz" wrap="square"/>
                    <a:lstStyle/>
                    <a:p>
                      <a:pPr rtl="0" fontAlgn="ctr"/>
                      <a:r>
                        <a:rPr lang="zh-TW" sz="1000" b="1">
                          <a:effectLst/>
                        </a:rPr>
                        <a:t>10.0.255</a:t>
                      </a:r>
                      <a:r>
                        <a:rPr lang="zh-TW" sz="1000" b="0">
                          <a:effectLst/>
                        </a:rPr>
                        <a:t>.0</a:t>
                      </a:r>
                      <a:r>
                        <a:rPr lang="zh-TW" sz="1000" b="1">
                          <a:effectLst/>
                        </a:rPr>
                        <a:t>/24</a:t>
                      </a:r>
                    </a:p>
                  </a:txBody>
                  <a:tcPr marL="31750" marR="31750" marT="31750" marB="31750" anchor="ctr"/>
                </a:tc>
                <a:tc>
                  <a:txBody>
                    <a:bodyPr vert="horz" wrap="square"/>
                    <a:lstStyle/>
                    <a:p>
                      <a:pPr rtl="0" fontAlgn="ctr"/>
                      <a:r>
                        <a:rPr lang="zh-TW" sz="1000" b="1">
                          <a:effectLst/>
                        </a:rPr>
                        <a:t>10.0.255</a:t>
                      </a:r>
                      <a:r>
                        <a:rPr lang="zh-TW" sz="1000" b="0">
                          <a:effectLst/>
                        </a:rPr>
                        <a:t>.1 - </a:t>
                      </a:r>
                      <a:r>
                        <a:rPr lang="zh-TW" sz="1000" b="1">
                          <a:effectLst/>
                        </a:rPr>
                        <a:t>10.0.255</a:t>
                      </a:r>
                      <a:r>
                        <a:rPr lang="zh-TW" sz="1000" b="0">
                          <a:effectLst/>
                        </a:rPr>
                        <a:t>.254</a:t>
                      </a:r>
                    </a:p>
                  </a:txBody>
                  <a:tcPr marL="31750" marR="31750" marT="31750" marB="31750" anchor="ctr"/>
                </a:tc>
                <a:tc>
                  <a:txBody>
                    <a:bodyPr vert="horz" wrap="square"/>
                    <a:lstStyle/>
                    <a:p>
                      <a:pPr rtl="0" fontAlgn="ctr"/>
                      <a:r>
                        <a:rPr lang="zh-TW" sz="1000" b="1">
                          <a:effectLst/>
                        </a:rPr>
                        <a:t>10.0.255</a:t>
                      </a:r>
                      <a:r>
                        <a:rPr lang="zh-TW" sz="1000" b="0">
                          <a:effectLst/>
                        </a:rPr>
                        <a:t>.255</a:t>
                      </a:r>
                    </a:p>
                  </a:txBody>
                  <a:tcPr marL="31750" marR="31750" marT="31750" marB="31750" anchor="ctr"/>
                </a:tc>
                <a:extLst>
                  <a:ext uri="{0D108BD9-81ED-4DB2-BD59-A6C34878D82A}">
                    <a16:rowId xmlns:a16="http://schemas.microsoft.com/office/drawing/2014/main" val="417579166"/>
                  </a:ext>
                </a:extLst>
              </a:tr>
              <a:tr h="242909">
                <a:tc>
                  <a:txBody>
                    <a:bodyPr vert="horz" wrap="square"/>
                    <a:lstStyle/>
                    <a:p>
                      <a:pPr rtl="0" fontAlgn="ctr"/>
                      <a:r>
                        <a:rPr lang="zh-TW" sz="1000" b="1">
                          <a:effectLst/>
                        </a:rPr>
                        <a:t>10.1.0</a:t>
                      </a:r>
                      <a:r>
                        <a:rPr lang="zh-TW" sz="1000" b="0">
                          <a:effectLst/>
                        </a:rPr>
                        <a:t>.0</a:t>
                      </a:r>
                      <a:r>
                        <a:rPr lang="zh-TW" sz="1000" b="1">
                          <a:effectLst/>
                        </a:rPr>
                        <a:t>/24</a:t>
                      </a:r>
                    </a:p>
                  </a:txBody>
                  <a:tcPr marL="31750" marR="31750" marT="31750" marB="31750" anchor="ctr"/>
                </a:tc>
                <a:tc>
                  <a:txBody>
                    <a:bodyPr vert="horz" wrap="square"/>
                    <a:lstStyle/>
                    <a:p>
                      <a:pPr rtl="0" fontAlgn="ctr"/>
                      <a:r>
                        <a:rPr lang="zh-TW" sz="1000" b="1">
                          <a:effectLst/>
                        </a:rPr>
                        <a:t>10.1.0</a:t>
                      </a:r>
                      <a:r>
                        <a:rPr lang="zh-TW" sz="1000" b="0">
                          <a:effectLst/>
                        </a:rPr>
                        <a:t>.1 - </a:t>
                      </a:r>
                      <a:r>
                        <a:rPr lang="zh-TW" sz="1000" b="1">
                          <a:effectLst/>
                        </a:rPr>
                        <a:t>10.1.0</a:t>
                      </a:r>
                      <a:r>
                        <a:rPr lang="zh-TW" sz="1000" b="0">
                          <a:effectLst/>
                        </a:rPr>
                        <a:t>.254</a:t>
                      </a:r>
                    </a:p>
                  </a:txBody>
                  <a:tcPr marL="31750" marR="31750" marT="31750" marB="31750" anchor="ctr"/>
                </a:tc>
                <a:tc>
                  <a:txBody>
                    <a:bodyPr vert="horz" wrap="square"/>
                    <a:lstStyle/>
                    <a:p>
                      <a:pPr rtl="0" fontAlgn="ctr"/>
                      <a:r>
                        <a:rPr lang="zh-TW" sz="1000" b="1">
                          <a:effectLst/>
                        </a:rPr>
                        <a:t>10.1.0</a:t>
                      </a:r>
                      <a:r>
                        <a:rPr lang="zh-TW" sz="1000" b="0">
                          <a:effectLst/>
                        </a:rPr>
                        <a:t>.255</a:t>
                      </a:r>
                    </a:p>
                  </a:txBody>
                  <a:tcPr marL="31750" marR="31750" marT="31750" marB="31750" anchor="ctr"/>
                </a:tc>
                <a:extLst>
                  <a:ext uri="{0D108BD9-81ED-4DB2-BD59-A6C34878D82A}">
                    <a16:rowId xmlns:a16="http://schemas.microsoft.com/office/drawing/2014/main" val="1246693201"/>
                  </a:ext>
                </a:extLst>
              </a:tr>
              <a:tr h="242909">
                <a:tc>
                  <a:txBody>
                    <a:bodyPr vert="horz" wrap="square"/>
                    <a:lstStyle/>
                    <a:p>
                      <a:pPr rtl="0" fontAlgn="ctr"/>
                      <a:r>
                        <a:rPr lang="zh-TW" sz="1000" b="1">
                          <a:effectLst/>
                        </a:rPr>
                        <a:t>10.1.1</a:t>
                      </a:r>
                      <a:r>
                        <a:rPr lang="zh-TW" sz="1000" b="0">
                          <a:effectLst/>
                        </a:rPr>
                        <a:t>.0</a:t>
                      </a:r>
                      <a:r>
                        <a:rPr lang="zh-TW" sz="1000" b="1">
                          <a:effectLst/>
                        </a:rPr>
                        <a:t>/24</a:t>
                      </a:r>
                    </a:p>
                  </a:txBody>
                  <a:tcPr marL="31750" marR="31750" marT="31750" marB="31750" anchor="ctr"/>
                </a:tc>
                <a:tc>
                  <a:txBody>
                    <a:bodyPr vert="horz" wrap="square"/>
                    <a:lstStyle/>
                    <a:p>
                      <a:pPr rtl="0" fontAlgn="ctr"/>
                      <a:r>
                        <a:rPr lang="zh-TW" sz="1000" b="1">
                          <a:effectLst/>
                        </a:rPr>
                        <a:t>10.1.1</a:t>
                      </a:r>
                      <a:r>
                        <a:rPr lang="zh-TW" sz="1000" b="0">
                          <a:effectLst/>
                        </a:rPr>
                        <a:t>.1 - </a:t>
                      </a:r>
                      <a:r>
                        <a:rPr lang="zh-TW" sz="1000" b="1">
                          <a:effectLst/>
                        </a:rPr>
                        <a:t>10.1.1</a:t>
                      </a:r>
                      <a:r>
                        <a:rPr lang="zh-TW" sz="1000" b="0">
                          <a:effectLst/>
                        </a:rPr>
                        <a:t>.254</a:t>
                      </a:r>
                    </a:p>
                  </a:txBody>
                  <a:tcPr marL="31750" marR="31750" marT="31750" marB="31750" anchor="ctr"/>
                </a:tc>
                <a:tc>
                  <a:txBody>
                    <a:bodyPr vert="horz" wrap="square"/>
                    <a:lstStyle/>
                    <a:p>
                      <a:pPr rtl="0" fontAlgn="ctr"/>
                      <a:r>
                        <a:rPr lang="zh-TW" sz="1000" b="1">
                          <a:effectLst/>
                        </a:rPr>
                        <a:t>10.1.1</a:t>
                      </a:r>
                      <a:r>
                        <a:rPr lang="zh-TW" sz="1000" b="0">
                          <a:effectLst/>
                        </a:rPr>
                        <a:t>.255</a:t>
                      </a:r>
                    </a:p>
                  </a:txBody>
                  <a:tcPr marL="31750" marR="31750" marT="31750" marB="31750" anchor="ctr"/>
                </a:tc>
                <a:extLst>
                  <a:ext uri="{0D108BD9-81ED-4DB2-BD59-A6C34878D82A}">
                    <a16:rowId xmlns:a16="http://schemas.microsoft.com/office/drawing/2014/main" val="1260802008"/>
                  </a:ext>
                </a:extLst>
              </a:tr>
              <a:tr h="242909">
                <a:tc>
                  <a:txBody>
                    <a:bodyPr vert="horz" wrap="square"/>
                    <a:lstStyle/>
                    <a:p>
                      <a:pPr rtl="0" fontAlgn="ctr"/>
                      <a:r>
                        <a:rPr lang="zh-TW" sz="1000" b="1">
                          <a:effectLst/>
                        </a:rPr>
                        <a:t>10.1.2</a:t>
                      </a:r>
                      <a:r>
                        <a:rPr lang="zh-TW" sz="1000" b="0">
                          <a:effectLst/>
                        </a:rPr>
                        <a:t>.0</a:t>
                      </a:r>
                      <a:r>
                        <a:rPr lang="zh-TW" sz="1000" b="1">
                          <a:effectLst/>
                        </a:rPr>
                        <a:t>/24</a:t>
                      </a:r>
                    </a:p>
                  </a:txBody>
                  <a:tcPr marL="31750" marR="31750" marT="31750" marB="31750" anchor="ctr"/>
                </a:tc>
                <a:tc>
                  <a:txBody>
                    <a:bodyPr vert="horz" wrap="square"/>
                    <a:lstStyle/>
                    <a:p>
                      <a:pPr rtl="0" fontAlgn="ctr"/>
                      <a:r>
                        <a:rPr lang="zh-TW" sz="1000" b="1">
                          <a:effectLst/>
                        </a:rPr>
                        <a:t>10.1.2</a:t>
                      </a:r>
                      <a:r>
                        <a:rPr lang="zh-TW" sz="1000" b="0">
                          <a:effectLst/>
                        </a:rPr>
                        <a:t>.1 - </a:t>
                      </a:r>
                      <a:r>
                        <a:rPr lang="zh-TW" sz="1000" b="1">
                          <a:effectLst/>
                        </a:rPr>
                        <a:t>10.1.2</a:t>
                      </a:r>
                      <a:r>
                        <a:rPr lang="zh-TW" sz="1000" b="0">
                          <a:effectLst/>
                        </a:rPr>
                        <a:t>.254</a:t>
                      </a:r>
                    </a:p>
                  </a:txBody>
                  <a:tcPr marL="31750" marR="31750" marT="31750" marB="31750" anchor="ctr"/>
                </a:tc>
                <a:tc>
                  <a:txBody>
                    <a:bodyPr vert="horz" wrap="square"/>
                    <a:lstStyle/>
                    <a:p>
                      <a:pPr rtl="0" fontAlgn="ctr"/>
                      <a:r>
                        <a:rPr lang="zh-TW" sz="1000" b="1">
                          <a:effectLst/>
                        </a:rPr>
                        <a:t>10.1.2</a:t>
                      </a:r>
                      <a:r>
                        <a:rPr lang="zh-TW" sz="1000" b="0">
                          <a:effectLst/>
                        </a:rPr>
                        <a:t>.255</a:t>
                      </a:r>
                    </a:p>
                  </a:txBody>
                  <a:tcPr marL="31750" marR="31750" marT="31750" marB="31750" anchor="ctr"/>
                </a:tc>
                <a:extLst>
                  <a:ext uri="{0D108BD9-81ED-4DB2-BD59-A6C34878D82A}">
                    <a16:rowId xmlns:a16="http://schemas.microsoft.com/office/drawing/2014/main" val="1140251696"/>
                  </a:ext>
                </a:extLst>
              </a:tr>
              <a:tr h="242909">
                <a:tc>
                  <a:txBody>
                    <a:bodyPr vert="horz" wrap="square"/>
                    <a:lstStyle/>
                    <a:p>
                      <a:pPr rtl="0" fontAlgn="ctr"/>
                      <a:r>
                        <a:rPr lang="zh-TW" sz="1000" b="0">
                          <a:effectLst/>
                        </a:rPr>
                        <a:t>...</a:t>
                      </a:r>
                    </a:p>
                  </a:txBody>
                  <a:tcPr marL="31750" marR="31750" marT="31750" marB="31750" anchor="ctr"/>
                </a:tc>
                <a:tc>
                  <a:txBody>
                    <a:bodyPr vert="horz" wrap="square"/>
                    <a:lstStyle/>
                    <a:p>
                      <a:pPr rtl="0" fontAlgn="ctr"/>
                      <a:r>
                        <a:rPr lang="zh-TW" sz="1000" b="0">
                          <a:effectLst/>
                        </a:rPr>
                        <a:t>...</a:t>
                      </a:r>
                    </a:p>
                  </a:txBody>
                  <a:tcPr marL="31750" marR="31750" marT="31750" marB="31750" anchor="ctr"/>
                </a:tc>
                <a:tc>
                  <a:txBody>
                    <a:bodyPr vert="horz" wrap="square"/>
                    <a:lstStyle/>
                    <a:p>
                      <a:pPr rtl="0" fontAlgn="ctr"/>
                      <a:r>
                        <a:rPr lang="zh-TW" sz="1000" b="0">
                          <a:effectLst/>
                        </a:rPr>
                        <a:t>...</a:t>
                      </a:r>
                    </a:p>
                  </a:txBody>
                  <a:tcPr marL="31750" marR="31750" marT="31750" marB="31750" anchor="ctr"/>
                </a:tc>
                <a:extLst>
                  <a:ext uri="{0D108BD9-81ED-4DB2-BD59-A6C34878D82A}">
                    <a16:rowId xmlns:a16="http://schemas.microsoft.com/office/drawing/2014/main" val="1579384603"/>
                  </a:ext>
                </a:extLst>
              </a:tr>
              <a:tr h="242909">
                <a:tc>
                  <a:txBody>
                    <a:bodyPr vert="horz" wrap="square"/>
                    <a:lstStyle/>
                    <a:p>
                      <a:pPr rtl="0" fontAlgn="ctr"/>
                      <a:r>
                        <a:rPr lang="zh-TW" sz="1000" b="1">
                          <a:effectLst/>
                        </a:rPr>
                        <a:t>10.100.0</a:t>
                      </a:r>
                      <a:r>
                        <a:rPr lang="zh-TW" sz="1000" b="0">
                          <a:effectLst/>
                        </a:rPr>
                        <a:t>.0</a:t>
                      </a:r>
                      <a:r>
                        <a:rPr lang="zh-TW" sz="1000" b="1">
                          <a:effectLst/>
                        </a:rPr>
                        <a:t>/24</a:t>
                      </a:r>
                    </a:p>
                  </a:txBody>
                  <a:tcPr marL="31750" marR="31750" marT="31750" marB="31750" anchor="ctr"/>
                </a:tc>
                <a:tc>
                  <a:txBody>
                    <a:bodyPr vert="horz" wrap="square"/>
                    <a:lstStyle/>
                    <a:p>
                      <a:pPr rtl="0" fontAlgn="ctr"/>
                      <a:r>
                        <a:rPr lang="zh-TW" sz="1000" b="1">
                          <a:effectLst/>
                        </a:rPr>
                        <a:t>10.100.0</a:t>
                      </a:r>
                      <a:r>
                        <a:rPr lang="zh-TW" sz="1000" b="0">
                          <a:effectLst/>
                        </a:rPr>
                        <a:t>.1 - </a:t>
                      </a:r>
                      <a:r>
                        <a:rPr lang="zh-TW" sz="1000" b="1">
                          <a:effectLst/>
                        </a:rPr>
                        <a:t>10.100.0</a:t>
                      </a:r>
                      <a:r>
                        <a:rPr lang="zh-TW" sz="1000" b="0">
                          <a:effectLst/>
                        </a:rPr>
                        <a:t>.254</a:t>
                      </a:r>
                    </a:p>
                  </a:txBody>
                  <a:tcPr marL="31750" marR="31750" marT="31750" marB="31750" anchor="ctr"/>
                </a:tc>
                <a:tc>
                  <a:txBody>
                    <a:bodyPr vert="horz" wrap="square"/>
                    <a:lstStyle/>
                    <a:p>
                      <a:pPr rtl="0" fontAlgn="ctr"/>
                      <a:r>
                        <a:rPr lang="zh-TW" sz="1000" b="1">
                          <a:effectLst/>
                        </a:rPr>
                        <a:t>10.100.0</a:t>
                      </a:r>
                      <a:r>
                        <a:rPr lang="zh-TW" sz="1000" b="0">
                          <a:effectLst/>
                        </a:rPr>
                        <a:t>.255</a:t>
                      </a:r>
                    </a:p>
                  </a:txBody>
                  <a:tcPr marL="31750" marR="31750" marT="31750" marB="31750" anchor="ctr"/>
                </a:tc>
                <a:extLst>
                  <a:ext uri="{0D108BD9-81ED-4DB2-BD59-A6C34878D82A}">
                    <a16:rowId xmlns:a16="http://schemas.microsoft.com/office/drawing/2014/main" val="1319694656"/>
                  </a:ext>
                </a:extLst>
              </a:tr>
              <a:tr h="242909">
                <a:tc>
                  <a:txBody>
                    <a:bodyPr vert="horz" wrap="square"/>
                    <a:lstStyle/>
                    <a:p>
                      <a:pPr rtl="0" fontAlgn="ctr"/>
                      <a:r>
                        <a:rPr lang="zh-TW" sz="1000" b="0">
                          <a:effectLst/>
                        </a:rPr>
                        <a:t>...</a:t>
                      </a:r>
                    </a:p>
                  </a:txBody>
                  <a:tcPr marL="31750" marR="31750" marT="31750" marB="31750" anchor="ctr"/>
                </a:tc>
                <a:tc>
                  <a:txBody>
                    <a:bodyPr vert="horz" wrap="square"/>
                    <a:lstStyle/>
                    <a:p>
                      <a:pPr rtl="0" fontAlgn="ctr"/>
                      <a:r>
                        <a:rPr lang="zh-TW" sz="1000" b="0">
                          <a:effectLst/>
                        </a:rPr>
                        <a:t>...</a:t>
                      </a:r>
                    </a:p>
                  </a:txBody>
                  <a:tcPr marL="31750" marR="31750" marT="31750" marB="31750" anchor="ctr"/>
                </a:tc>
                <a:tc>
                  <a:txBody>
                    <a:bodyPr vert="horz" wrap="square"/>
                    <a:lstStyle/>
                    <a:p>
                      <a:pPr rtl="0" fontAlgn="ctr"/>
                      <a:r>
                        <a:rPr lang="zh-TW" sz="1000" b="0">
                          <a:effectLst/>
                        </a:rPr>
                        <a:t>...</a:t>
                      </a:r>
                    </a:p>
                  </a:txBody>
                  <a:tcPr marL="31750" marR="31750" marT="31750" marB="31750" anchor="ctr"/>
                </a:tc>
                <a:extLst>
                  <a:ext uri="{0D108BD9-81ED-4DB2-BD59-A6C34878D82A}">
                    <a16:rowId xmlns:a16="http://schemas.microsoft.com/office/drawing/2014/main" val="3511108504"/>
                  </a:ext>
                </a:extLst>
              </a:tr>
              <a:tr h="242909">
                <a:tc>
                  <a:txBody>
                    <a:bodyPr vert="horz" wrap="square"/>
                    <a:lstStyle/>
                    <a:p>
                      <a:pPr rtl="0" fontAlgn="ctr"/>
                      <a:r>
                        <a:rPr lang="zh-TW" sz="1000" b="1">
                          <a:effectLst/>
                        </a:rPr>
                        <a:t>10.255.255</a:t>
                      </a:r>
                      <a:r>
                        <a:rPr lang="zh-TW" sz="1000" b="0">
                          <a:effectLst/>
                        </a:rPr>
                        <a:t>.0</a:t>
                      </a:r>
                      <a:r>
                        <a:rPr lang="zh-TW" sz="1000" b="1">
                          <a:effectLst/>
                        </a:rPr>
                        <a:t>/24</a:t>
                      </a:r>
                    </a:p>
                  </a:txBody>
                  <a:tcPr marL="31750" marR="31750" marT="31750" marB="31750" anchor="ctr"/>
                </a:tc>
                <a:tc>
                  <a:txBody>
                    <a:bodyPr vert="horz" wrap="square"/>
                    <a:lstStyle/>
                    <a:p>
                      <a:pPr rtl="0" fontAlgn="ctr"/>
                      <a:r>
                        <a:rPr lang="zh-TW" sz="1000" b="1">
                          <a:effectLst/>
                        </a:rPr>
                        <a:t>10.255.255</a:t>
                      </a:r>
                      <a:r>
                        <a:rPr lang="zh-TW" sz="1000" b="0">
                          <a:effectLst/>
                        </a:rPr>
                        <a:t>.1 - </a:t>
                      </a:r>
                      <a:r>
                        <a:rPr lang="zh-TW" sz="1000" b="1">
                          <a:effectLst/>
                        </a:rPr>
                        <a:t>10.2255.255</a:t>
                      </a:r>
                      <a:r>
                        <a:rPr lang="zh-TW" sz="1000" b="0">
                          <a:effectLst/>
                        </a:rPr>
                        <a:t>.254</a:t>
                      </a:r>
                    </a:p>
                  </a:txBody>
                  <a:tcPr marL="31750" marR="31750" marT="31750" marB="31750" anchor="ctr"/>
                </a:tc>
                <a:tc>
                  <a:txBody>
                    <a:bodyPr vert="horz" wrap="square"/>
                    <a:lstStyle/>
                    <a:p>
                      <a:pPr rtl="0" fontAlgn="ctr"/>
                      <a:r>
                        <a:rPr lang="zh-TW" sz="1000" b="1">
                          <a:effectLst/>
                        </a:rPr>
                        <a:t>10.255.255</a:t>
                      </a:r>
                      <a:r>
                        <a:rPr lang="zh-TW" sz="1000" b="0">
                          <a:effectLst/>
                        </a:rPr>
                        <a:t>.255</a:t>
                      </a:r>
                    </a:p>
                  </a:txBody>
                  <a:tcPr marL="31750" marR="31750" marT="31750" marB="31750" anchor="ctr"/>
                </a:tc>
                <a:extLst>
                  <a:ext uri="{0D108BD9-81ED-4DB2-BD59-A6C34878D82A}">
                    <a16:rowId xmlns:a16="http://schemas.microsoft.com/office/drawing/2014/main" val="336941723"/>
                  </a:ext>
                </a:extLst>
              </a:tr>
            </a:tbl>
          </a:graphicData>
        </a:graphic>
      </p:graphicFrame>
      <p:sp>
        <p:nvSpPr>
          <p:cNvPr id="5" name="投影片編號版面配置區 4"/>
          <p:cNvSpPr>
            <a:spLocks noGrp="1"/>
          </p:cNvSpPr>
          <p:nvPr>
            <p:ph type="sldNum" sz="quarter" idx="12"/>
          </p:nvPr>
        </p:nvSpPr>
        <p:spPr/>
        <p:txBody>
          <a:bodyPr/>
          <a:lstStyle/>
          <a:p>
            <a:fld id="{4FAB73BC-B049-4115-A692-8D63A059BFB8}" type="slidenum">
              <a:rPr lang="en-US" smtClean="0"/>
              <a:t>295</a:t>
            </a:fld>
            <a:endParaRPr lang="en-US"/>
          </a:p>
        </p:txBody>
      </p:sp>
    </p:spTree>
    <p:extLst>
      <p:ext uri="{BB962C8B-B14F-4D97-AF65-F5344CB8AC3E}">
        <p14:creationId xmlns:p14="http://schemas.microsoft.com/office/powerpoint/2010/main" val="82033838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296.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p:spPr>
        <p:txBody>
          <a:bodyPr>
            <a:normAutofit/>
          </a:bodyPr>
          <a:lstStyle/>
          <a:p>
            <a:pPr rtl="0"/>
            <a:r>
              <a:rPr lang="en-US" altLang="zh-TW" smtClean="0"/>
              <a:t>11.5</a:t>
            </a:r>
            <a:r>
              <a:rPr lang="zh-TW" altLang="en-US" smtClean="0"/>
              <a:t>子</a:t>
            </a:r>
            <a:r>
              <a:rPr lang="zh-TW" altLang="en-US"/>
              <a:t>網一個八位元邊界內的 </a:t>
            </a:r>
            <a:r>
              <a:rPr lang="en-US" altLang="zh-TW"/>
              <a:t>IPv4 </a:t>
            </a:r>
            <a:r>
              <a:rPr lang="zh-TW" altLang="en-US"/>
              <a:t>網路子網路</a:t>
            </a:r>
          </a:p>
        </p:txBody>
      </p:sp>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431972" y="1712669"/>
            <a:ext cx="8280057" cy="464334"/>
          </a:xfrm>
        </p:spPr>
        <p:txBody>
          <a:bodyPr/>
          <a:lstStyle/>
          <a:p>
            <a:pPr marL="342892" indent="-342892" algn="l">
              <a:buFont typeface="Arial" panose="020b0604020202020204" pitchFamily="34" charset="0"/>
              <a:buChar char="•"/>
            </a:pPr>
            <a:r>
              <a:rPr lang="zh-TW" altLang="en-US" sz="1600">
                <a:solidFill>
                  <a:srgbClr val="000000"/>
                </a:solidFill>
              </a:rPr>
              <a:t>請參閱表格，以查看 </a:t>
            </a:r>
            <a:r>
              <a:rPr lang="en-US" altLang="zh-TW" sz="1600">
                <a:solidFill>
                  <a:srgbClr val="000000"/>
                </a:solidFill>
              </a:rPr>
              <a:t>/24 </a:t>
            </a:r>
            <a:r>
              <a:rPr lang="zh-TW" altLang="en-US" sz="1600">
                <a:solidFill>
                  <a:srgbClr val="000000"/>
                </a:solidFill>
              </a:rPr>
              <a:t>網路子網路的六種方式。</a:t>
            </a:r>
          </a:p>
        </p:txBody>
      </p:sp>
      <p:graphicFrame>
        <p:nvGraphicFramePr>
          <p:cNvPr id="5" name="Table 4">
            <a:extLst>
              <a:ext uri="{FF2B5EF4-FFF2-40B4-BE49-F238E27FC236}">
                <a16:creationId xmlns:a16="http://schemas.microsoft.com/office/drawing/2014/main" id="{3EE5DF15-7779-4ED6-8960-EFEFE4B7C5F0}"/>
              </a:ext>
            </a:extLst>
          </p:cNvPr>
          <p:cNvGraphicFramePr>
            <a:graphicFrameLocks noGrp="1"/>
          </p:cNvGraphicFramePr>
          <p:nvPr>
            <p:extLst>
              <p:ext uri="{D42A27DB-BD31-4B8C-83A1-F6EECF244321}">
                <p14:modId xmlns:p14="http://schemas.microsoft.com/office/powerpoint/2010/main" val="1774629615"/>
              </p:ext>
            </p:extLst>
          </p:nvPr>
        </p:nvGraphicFramePr>
        <p:xfrm>
          <a:off x="1207768" y="2314318"/>
          <a:ext cx="7137719" cy="2581530"/>
        </p:xfrm>
        <a:graphic>
          <a:graphicData uri="http://schemas.openxmlformats.org/drawingml/2006/table">
            <a:tbl>
              <a:tblPr firstRow="1" bandRow="1">
                <a:tableStyleId>{5C22544A-7EE6-4342-B048-85BDC9FD1C3A}</a:tableStyleId>
              </a:tblPr>
              <a:tblGrid>
                <a:gridCol w="618388">
                  <a:extLst>
                    <a:ext uri="{9D8B030D-6E8A-4147-A177-3AD203B41FA5}">
                      <a16:colId xmlns:a16="http://schemas.microsoft.com/office/drawing/2014/main" val="3173678455"/>
                    </a:ext>
                  </a:extLst>
                </a:gridCol>
                <a:gridCol w="980123">
                  <a:extLst>
                    <a:ext uri="{9D8B030D-6E8A-4147-A177-3AD203B41FA5}">
                      <a16:colId xmlns:a16="http://schemas.microsoft.com/office/drawing/2014/main" val="1538934761"/>
                    </a:ext>
                  </a:extLst>
                </a:gridCol>
                <a:gridCol w="3977833">
                  <a:extLst>
                    <a:ext uri="{9D8B030D-6E8A-4147-A177-3AD203B41FA5}">
                      <a16:colId xmlns:a16="http://schemas.microsoft.com/office/drawing/2014/main" val="1045760004"/>
                    </a:ext>
                  </a:extLst>
                </a:gridCol>
                <a:gridCol w="793444">
                  <a:extLst>
                    <a:ext uri="{9D8B030D-6E8A-4147-A177-3AD203B41FA5}">
                      <a16:colId xmlns:a16="http://schemas.microsoft.com/office/drawing/2014/main" val="2485496051"/>
                    </a:ext>
                  </a:extLst>
                </a:gridCol>
                <a:gridCol w="767931">
                  <a:extLst>
                    <a:ext uri="{9D8B030D-6E8A-4147-A177-3AD203B41FA5}">
                      <a16:colId xmlns:a16="http://schemas.microsoft.com/office/drawing/2014/main" val="660007875"/>
                    </a:ext>
                  </a:extLst>
                </a:gridCol>
              </a:tblGrid>
              <a:tr h="368790">
                <a:tc>
                  <a:txBody>
                    <a:bodyPr vert="horz" wrap="square"/>
                    <a:lstStyle/>
                    <a:p>
                      <a:pPr algn="l" rtl="0" fontAlgn="ctr"/>
                      <a:r>
                        <a:rPr lang="zh-TW" sz="1000" b="1">
                          <a:effectLst/>
                        </a:rPr>
                        <a:t>前綴長度</a:t>
                      </a:r>
                    </a:p>
                  </a:txBody>
                  <a:tcPr marL="31750" marR="31750" marT="31750" marB="31750" anchor="ctr"/>
                </a:tc>
                <a:tc>
                  <a:txBody>
                    <a:bodyPr vert="horz" wrap="square"/>
                    <a:lstStyle/>
                    <a:p>
                      <a:pPr algn="l" rtl="0" fontAlgn="ctr"/>
                      <a:r>
                        <a:rPr lang="zh-TW" sz="1000" b="1">
                          <a:effectLst/>
                        </a:rPr>
                        <a:t>子網路遮罩</a:t>
                      </a:r>
                    </a:p>
                  </a:txBody>
                  <a:tcPr marL="31750" marR="31750" marT="31750" marB="31750" anchor="ctr"/>
                </a:tc>
                <a:tc>
                  <a:txBody>
                    <a:bodyPr vert="horz" wrap="square"/>
                    <a:lstStyle/>
                    <a:p>
                      <a:pPr algn="l" rtl="0" fontAlgn="ctr"/>
                      <a:r>
                        <a:rPr lang="zh-TW" sz="1000" b="1">
                          <a:effectLst/>
                        </a:rPr>
                        <a:t>二進位中的子網遮罩</a:t>
                      </a:r>
                      <a:br>
                        <a:rPr lang="en-CA" sz="1000" b="1">
                          <a:effectLst/>
                        </a:rPr>
                      </a:br>
                      <a:r>
                        <a:rPr lang="zh-TW" sz="1000" b="1">
                          <a:effectLst/>
                        </a:rPr>
                        <a:t>(n = 網路，h = 主機)</a:t>
                      </a:r>
                    </a:p>
                  </a:txBody>
                  <a:tcPr marL="31750" marR="31750" marT="31750" marB="31750" anchor="ctr"/>
                </a:tc>
                <a:tc>
                  <a:txBody>
                    <a:bodyPr vert="horz" wrap="square"/>
                    <a:lstStyle/>
                    <a:p>
                      <a:pPr algn="l" rtl="0" fontAlgn="ctr"/>
                      <a:r>
                        <a:rPr lang="zh-TW" sz="1000" b="1">
                          <a:effectLst/>
                        </a:rPr>
                        <a:t>子網路數量</a:t>
                      </a:r>
                    </a:p>
                  </a:txBody>
                  <a:tcPr marL="31750" marR="31750" marT="31750" marB="31750" anchor="ctr"/>
                </a:tc>
                <a:tc>
                  <a:txBody>
                    <a:bodyPr vert="horz" wrap="square"/>
                    <a:lstStyle/>
                    <a:p>
                      <a:pPr algn="l" rtl="0" fontAlgn="ctr"/>
                      <a:r>
                        <a:rPr lang="zh-TW" sz="1000" b="1">
                          <a:effectLst/>
                        </a:rPr>
                        <a:t>主機數</a:t>
                      </a:r>
                    </a:p>
                  </a:txBody>
                  <a:tcPr marL="31750" marR="31750" marT="31750" marB="31750" anchor="ctr"/>
                </a:tc>
                <a:extLst>
                  <a:ext uri="{0D108BD9-81ED-4DB2-BD59-A6C34878D82A}">
                    <a16:rowId xmlns:a16="http://schemas.microsoft.com/office/drawing/2014/main" val="2275849055"/>
                  </a:ext>
                </a:extLst>
              </a:tr>
              <a:tr h="368790">
                <a:tc>
                  <a:txBody>
                    <a:bodyPr vert="horz" wrap="square"/>
                    <a:lstStyle/>
                    <a:p>
                      <a:pPr rtl="0" fontAlgn="ctr"/>
                      <a:r>
                        <a:rPr lang="zh-TW" sz="1000" b="0">
                          <a:effectLst/>
                        </a:rPr>
                        <a:t>/25</a:t>
                      </a:r>
                    </a:p>
                  </a:txBody>
                  <a:tcPr marL="31750" marR="31750" marT="31750" marB="31750" anchor="ctr"/>
                </a:tc>
                <a:tc>
                  <a:txBody>
                    <a:bodyPr vert="horz" wrap="square"/>
                    <a:lstStyle/>
                    <a:p>
                      <a:pPr rtl="0" fontAlgn="ctr"/>
                      <a:r>
                        <a:rPr lang="zh-TW" sz="1000" b="0">
                          <a:effectLst/>
                        </a:rPr>
                        <a:t>255.255.255.128</a:t>
                      </a:r>
                    </a:p>
                  </a:txBody>
                  <a:tcPr marL="31750" marR="31750" marT="31750" marB="31750" anchor="ctr"/>
                </a:tc>
                <a:tc>
                  <a:txBody>
                    <a:bodyPr vert="horz" wrap="square"/>
                    <a:lstStyle/>
                    <a:p>
                      <a:pPr rtl="0" fontAlgn="ctr"/>
                      <a:r>
                        <a:rPr lang="zh-TW" sz="800" b="0" smtClean="0">
                          <a:effectLst/>
                          <a:latin typeface="Courier New" panose="02070309020205020404" pitchFamily="49" charset="0"/>
                          <a:cs typeface="Courier New" panose="02070309020205020404" pitchFamily="49" charset="0"/>
                        </a:rPr>
                        <a:t>nnnnnnnn</a:t>
                      </a:r>
                      <a:r>
                        <a:rPr lang="en-US" altLang="zh-TW" sz="800" b="0" smtClean="0">
                          <a:effectLst/>
                          <a:latin typeface="Courier New" panose="02070309020205020404" pitchFamily="49" charset="0"/>
                          <a:cs typeface="Courier New" panose="02070309020205020404" pitchFamily="49" charset="0"/>
                        </a:rPr>
                        <a:t>.</a:t>
                      </a:r>
                      <a:r>
                        <a:rPr lang="zh-TW" sz="800" b="0" smtClean="0">
                          <a:effectLst/>
                          <a:latin typeface="Courier New" panose="02070309020205020404" pitchFamily="49" charset="0"/>
                          <a:cs typeface="Courier New" panose="02070309020205020404" pitchFamily="49" charset="0"/>
                        </a:rPr>
                        <a:t>nnnnnnnn</a:t>
                      </a:r>
                      <a:r>
                        <a:rPr lang="en-US" altLang="zh-TW" sz="800" b="0" smtClean="0">
                          <a:effectLst/>
                          <a:latin typeface="Courier New" panose="02070309020205020404" pitchFamily="49" charset="0"/>
                          <a:cs typeface="Courier New" panose="02070309020205020404" pitchFamily="49" charset="0"/>
                        </a:rPr>
                        <a:t>.</a:t>
                      </a:r>
                      <a:r>
                        <a:rPr lang="zh-TW" sz="800" b="0" smtClean="0">
                          <a:effectLst/>
                          <a:latin typeface="Courier New" panose="02070309020205020404" pitchFamily="49" charset="0"/>
                          <a:cs typeface="Courier New" panose="02070309020205020404" pitchFamily="49" charset="0"/>
                        </a:rPr>
                        <a:t>nnnn</a:t>
                      </a:r>
                      <a:r>
                        <a:rPr lang="en-US" altLang="zh-TW" sz="800" b="0" err="1" smtClean="0">
                          <a:effectLst/>
                          <a:latin typeface="Courier New" panose="02070309020205020404" pitchFamily="49" charset="0"/>
                          <a:cs typeface="Courier New" panose="02070309020205020404" pitchFamily="49" charset="0"/>
                        </a:rPr>
                        <a:t>nnnn.</a:t>
                      </a:r>
                      <a:r>
                        <a:rPr lang="zh-TW" sz="800" b="1" smtClean="0">
                          <a:effectLst/>
                          <a:latin typeface="Courier New" panose="02070309020205020404" pitchFamily="49" charset="0"/>
                          <a:cs typeface="Courier New" panose="02070309020205020404" pitchFamily="49" charset="0"/>
                        </a:rPr>
                        <a:t>n</a:t>
                      </a:r>
                      <a:r>
                        <a:rPr lang="zh-TW" sz="800" b="0" smtClean="0">
                          <a:effectLst/>
                          <a:latin typeface="Courier New" panose="02070309020205020404" pitchFamily="49" charset="0"/>
                          <a:cs typeface="Courier New" panose="02070309020205020404" pitchFamily="49" charset="0"/>
                        </a:rPr>
                        <a:t>hhhhhhh</a:t>
                      </a:r>
                      <a:br>
                        <a:rPr lang="en-CA" sz="800" b="0">
                          <a:effectLst/>
                          <a:latin typeface="Courier New" panose="02070309020205020404" pitchFamily="49" charset="0"/>
                          <a:cs typeface="Courier New" panose="02070309020205020404" pitchFamily="49" charset="0"/>
                        </a:rPr>
                      </a:br>
                      <a:r>
                        <a:rPr lang="zh-TW" sz="800" b="0">
                          <a:effectLst/>
                          <a:latin typeface="Courier New" panose="02070309020205020404" pitchFamily="49" charset="0"/>
                          <a:cs typeface="Courier New" panose="02070309020205020404" pitchFamily="49" charset="0"/>
                        </a:rPr>
                        <a:t>11111111.11111111.</a:t>
                      </a:r>
                      <a:r>
                        <a:rPr lang="zh-TW" sz="800" b="0" smtClean="0">
                          <a:effectLst/>
                          <a:latin typeface="Courier New" panose="02070309020205020404" pitchFamily="49" charset="0"/>
                          <a:cs typeface="Courier New" panose="02070309020205020404" pitchFamily="49" charset="0"/>
                        </a:rPr>
                        <a:t>11111111</a:t>
                      </a:r>
                      <a:r>
                        <a:rPr lang="en-US" altLang="zh-TW" sz="800" b="0" smtClean="0">
                          <a:effectLst/>
                          <a:latin typeface="Courier New" panose="02070309020205020404" pitchFamily="49" charset="0"/>
                          <a:cs typeface="Courier New" panose="02070309020205020404" pitchFamily="49" charset="0"/>
                        </a:rPr>
                        <a:t>.</a:t>
                      </a:r>
                      <a:r>
                        <a:rPr lang="zh-TW" sz="800" b="1" smtClean="0">
                          <a:effectLst/>
                          <a:latin typeface="Courier New" panose="02070309020205020404" pitchFamily="49" charset="0"/>
                          <a:cs typeface="Courier New" panose="02070309020205020404" pitchFamily="49" charset="0"/>
                        </a:rPr>
                        <a:t>1</a:t>
                      </a:r>
                      <a:r>
                        <a:rPr lang="zh-TW" sz="800" b="0" smtClean="0">
                          <a:effectLst/>
                          <a:latin typeface="Courier New" panose="02070309020205020404" pitchFamily="49" charset="0"/>
                          <a:cs typeface="Courier New" panose="02070309020205020404" pitchFamily="49" charset="0"/>
                        </a:rPr>
                        <a:t>0000000</a:t>
                      </a:r>
                      <a:endParaRPr lang="zh-TW" sz="800" b="0">
                        <a:effectLst/>
                        <a:latin typeface="Courier New" panose="02070309020205020404" pitchFamily="49" charset="0"/>
                        <a:cs typeface="Courier New" panose="02070309020205020404" pitchFamily="49" charset="0"/>
                      </a:endParaRPr>
                    </a:p>
                  </a:txBody>
                  <a:tcPr marL="31750" marR="31750" marT="31750" marB="31750" anchor="ctr"/>
                </a:tc>
                <a:tc>
                  <a:txBody>
                    <a:bodyPr vert="horz" wrap="square"/>
                    <a:lstStyle/>
                    <a:p>
                      <a:pPr rtl="0" fontAlgn="ctr"/>
                      <a:r>
                        <a:rPr lang="zh-TW" sz="1000" b="1">
                          <a:effectLst/>
                        </a:rPr>
                        <a:t>2</a:t>
                      </a:r>
                    </a:p>
                  </a:txBody>
                  <a:tcPr marL="31750" marR="31750" marT="31750" marB="31750" anchor="ctr"/>
                </a:tc>
                <a:tc>
                  <a:txBody>
                    <a:bodyPr vert="horz" wrap="square"/>
                    <a:lstStyle/>
                    <a:p>
                      <a:pPr rtl="0" fontAlgn="ctr"/>
                      <a:r>
                        <a:rPr lang="zh-TW" sz="1000" b="0">
                          <a:effectLst/>
                        </a:rPr>
                        <a:t>126</a:t>
                      </a:r>
                    </a:p>
                  </a:txBody>
                  <a:tcPr marL="31750" marR="31750" marT="31750" marB="31750" anchor="ctr"/>
                </a:tc>
                <a:extLst>
                  <a:ext uri="{0D108BD9-81ED-4DB2-BD59-A6C34878D82A}">
                    <a16:rowId xmlns:a16="http://schemas.microsoft.com/office/drawing/2014/main" val="1601271128"/>
                  </a:ext>
                </a:extLst>
              </a:tr>
              <a:tr h="368790">
                <a:tc>
                  <a:txBody>
                    <a:bodyPr vert="horz" wrap="square"/>
                    <a:lstStyle/>
                    <a:p>
                      <a:pPr rtl="0" fontAlgn="ctr"/>
                      <a:r>
                        <a:rPr lang="zh-TW" sz="1000" b="0">
                          <a:effectLst/>
                        </a:rPr>
                        <a:t>/26</a:t>
                      </a:r>
                    </a:p>
                  </a:txBody>
                  <a:tcPr marL="31750" marR="31750" marT="31750" marB="31750" anchor="ctr"/>
                </a:tc>
                <a:tc>
                  <a:txBody>
                    <a:bodyPr vert="horz" wrap="square"/>
                    <a:lstStyle/>
                    <a:p>
                      <a:pPr rtl="0" fontAlgn="ctr"/>
                      <a:r>
                        <a:rPr lang="zh-TW" sz="1000" b="0">
                          <a:effectLst/>
                        </a:rPr>
                        <a:t>255.255.255.192</a:t>
                      </a:r>
                    </a:p>
                  </a:txBody>
                  <a:tcPr marL="31750" marR="31750" marT="31750" marB="31750" anchor="ctr"/>
                </a:tc>
                <a:tc>
                  <a:txBody>
                    <a:bodyPr vert="horz" wrap="square"/>
                    <a:lstStyle/>
                    <a:p>
                      <a:pPr rtl="0" fontAlgn="ctr"/>
                      <a:r>
                        <a:rPr lang="zh-TW" altLang="zh-TW" sz="800" b="0" smtClean="0">
                          <a:effectLst/>
                          <a:latin typeface="Courier New" panose="02070309020205020404" pitchFamily="49" charset="0"/>
                          <a:cs typeface="Courier New" panose="02070309020205020404" pitchFamily="49" charset="0"/>
                        </a:rPr>
                        <a:t>nnnnnnnn</a:t>
                      </a:r>
                      <a:r>
                        <a:rPr lang="en-US" altLang="zh-TW" sz="800" b="0" smtClean="0">
                          <a:effectLst/>
                          <a:latin typeface="Courier New" panose="02070309020205020404" pitchFamily="49" charset="0"/>
                          <a:cs typeface="Courier New" panose="02070309020205020404" pitchFamily="49" charset="0"/>
                        </a:rPr>
                        <a:t>.</a:t>
                      </a:r>
                      <a:r>
                        <a:rPr lang="zh-TW" altLang="zh-TW" sz="800" b="0" smtClean="0">
                          <a:effectLst/>
                          <a:latin typeface="Courier New" panose="02070309020205020404" pitchFamily="49" charset="0"/>
                          <a:cs typeface="Courier New" panose="02070309020205020404" pitchFamily="49" charset="0"/>
                        </a:rPr>
                        <a:t>nnnnnnnn</a:t>
                      </a:r>
                      <a:r>
                        <a:rPr lang="en-US" altLang="zh-TW" sz="800" b="0" smtClean="0">
                          <a:effectLst/>
                          <a:latin typeface="Courier New" panose="02070309020205020404" pitchFamily="49" charset="0"/>
                          <a:cs typeface="Courier New" panose="02070309020205020404" pitchFamily="49" charset="0"/>
                        </a:rPr>
                        <a:t>.</a:t>
                      </a:r>
                      <a:r>
                        <a:rPr lang="zh-TW" altLang="zh-TW" sz="800" b="0" smtClean="0">
                          <a:effectLst/>
                          <a:latin typeface="Courier New" panose="02070309020205020404" pitchFamily="49" charset="0"/>
                          <a:cs typeface="Courier New" panose="02070309020205020404" pitchFamily="49" charset="0"/>
                        </a:rPr>
                        <a:t>nnnn</a:t>
                      </a:r>
                      <a:r>
                        <a:rPr lang="en-US" altLang="zh-TW" sz="800" b="0" err="1" smtClean="0">
                          <a:effectLst/>
                          <a:latin typeface="Courier New" panose="02070309020205020404" pitchFamily="49" charset="0"/>
                          <a:cs typeface="Courier New" panose="02070309020205020404" pitchFamily="49" charset="0"/>
                        </a:rPr>
                        <a:t>nnnn.</a:t>
                      </a:r>
                      <a:r>
                        <a:rPr lang="zh-TW" altLang="zh-TW" sz="800" b="1" smtClean="0">
                          <a:effectLst/>
                          <a:latin typeface="Courier New" panose="02070309020205020404" pitchFamily="49" charset="0"/>
                          <a:cs typeface="Courier New" panose="02070309020205020404" pitchFamily="49" charset="0"/>
                        </a:rPr>
                        <a:t>n</a:t>
                      </a:r>
                      <a:r>
                        <a:rPr lang="en-US" altLang="zh-TW" sz="800" b="0" smtClean="0">
                          <a:effectLst/>
                          <a:latin typeface="Courier New" panose="02070309020205020404" pitchFamily="49" charset="0"/>
                          <a:cs typeface="Courier New" panose="02070309020205020404" pitchFamily="49" charset="0"/>
                        </a:rPr>
                        <a:t>n</a:t>
                      </a:r>
                      <a:r>
                        <a:rPr lang="zh-TW" altLang="zh-TW" sz="800" b="0" smtClean="0">
                          <a:effectLst/>
                          <a:latin typeface="Courier New" panose="02070309020205020404" pitchFamily="49" charset="0"/>
                          <a:cs typeface="Courier New" panose="02070309020205020404" pitchFamily="49" charset="0"/>
                        </a:rPr>
                        <a:t>hhhhhh</a:t>
                      </a:r>
                      <a:br>
                        <a:rPr lang="en-CA" altLang="zh-TW" sz="800" b="0" smtClean="0">
                          <a:effectLst/>
                          <a:latin typeface="Courier New" panose="02070309020205020404" pitchFamily="49" charset="0"/>
                          <a:cs typeface="Courier New" panose="02070309020205020404" pitchFamily="49" charset="0"/>
                        </a:rPr>
                      </a:br>
                      <a:r>
                        <a:rPr lang="zh-TW" altLang="zh-TW" sz="800" b="0" smtClean="0">
                          <a:effectLst/>
                          <a:latin typeface="Courier New" panose="02070309020205020404" pitchFamily="49" charset="0"/>
                          <a:cs typeface="Courier New" panose="02070309020205020404" pitchFamily="49" charset="0"/>
                        </a:rPr>
                        <a:t>11111111.11111111.11111111</a:t>
                      </a:r>
                      <a:r>
                        <a:rPr lang="en-US" altLang="zh-TW" sz="800" b="0" smtClean="0">
                          <a:effectLst/>
                          <a:latin typeface="Courier New" panose="02070309020205020404" pitchFamily="49" charset="0"/>
                          <a:cs typeface="Courier New" panose="02070309020205020404" pitchFamily="49" charset="0"/>
                        </a:rPr>
                        <a:t>.</a:t>
                      </a:r>
                      <a:r>
                        <a:rPr lang="zh-TW" altLang="zh-TW" sz="800" b="1" smtClean="0">
                          <a:effectLst/>
                          <a:latin typeface="Courier New" panose="02070309020205020404" pitchFamily="49" charset="0"/>
                          <a:cs typeface="Courier New" panose="02070309020205020404" pitchFamily="49" charset="0"/>
                        </a:rPr>
                        <a:t>1</a:t>
                      </a:r>
                      <a:r>
                        <a:rPr lang="en-US" altLang="zh-TW" sz="800" b="0" smtClean="0">
                          <a:effectLst/>
                          <a:latin typeface="Courier New" panose="02070309020205020404" pitchFamily="49" charset="0"/>
                          <a:cs typeface="Courier New" panose="02070309020205020404" pitchFamily="49" charset="0"/>
                        </a:rPr>
                        <a:t>1</a:t>
                      </a:r>
                      <a:r>
                        <a:rPr lang="zh-TW" altLang="zh-TW" sz="800" b="0" smtClean="0">
                          <a:effectLst/>
                          <a:latin typeface="Courier New" panose="02070309020205020404" pitchFamily="49" charset="0"/>
                          <a:cs typeface="Courier New" panose="02070309020205020404" pitchFamily="49" charset="0"/>
                        </a:rPr>
                        <a:t>000000</a:t>
                      </a:r>
                      <a:endParaRPr lang="zh-TW" altLang="zh-TW" sz="800" b="0">
                        <a:effectLst/>
                        <a:latin typeface="Courier New" panose="02070309020205020404" pitchFamily="49" charset="0"/>
                        <a:cs typeface="Courier New" panose="02070309020205020404" pitchFamily="49" charset="0"/>
                      </a:endParaRPr>
                    </a:p>
                  </a:txBody>
                  <a:tcPr marL="31750" marR="31750" marT="31750" marB="31750" anchor="ctr"/>
                </a:tc>
                <a:tc>
                  <a:txBody>
                    <a:bodyPr vert="horz" wrap="square"/>
                    <a:lstStyle/>
                    <a:p>
                      <a:pPr rtl="0" fontAlgn="ctr"/>
                      <a:r>
                        <a:rPr lang="zh-TW" sz="1000" b="1">
                          <a:effectLst/>
                        </a:rPr>
                        <a:t>4</a:t>
                      </a:r>
                    </a:p>
                  </a:txBody>
                  <a:tcPr marL="31750" marR="31750" marT="31750" marB="31750" anchor="ctr"/>
                </a:tc>
                <a:tc>
                  <a:txBody>
                    <a:bodyPr vert="horz" wrap="square"/>
                    <a:lstStyle/>
                    <a:p>
                      <a:pPr rtl="0" fontAlgn="ctr"/>
                      <a:r>
                        <a:rPr lang="zh-TW" sz="1000" b="0">
                          <a:effectLst/>
                        </a:rPr>
                        <a:t>62</a:t>
                      </a:r>
                    </a:p>
                  </a:txBody>
                  <a:tcPr marL="31750" marR="31750" marT="31750" marB="31750" anchor="ctr"/>
                </a:tc>
                <a:extLst>
                  <a:ext uri="{0D108BD9-81ED-4DB2-BD59-A6C34878D82A}">
                    <a16:rowId xmlns:a16="http://schemas.microsoft.com/office/drawing/2014/main" val="1999121572"/>
                  </a:ext>
                </a:extLst>
              </a:tr>
              <a:tr h="368790">
                <a:tc>
                  <a:txBody>
                    <a:bodyPr vert="horz" wrap="square"/>
                    <a:lstStyle/>
                    <a:p>
                      <a:pPr rtl="0" fontAlgn="ctr"/>
                      <a:r>
                        <a:rPr lang="zh-TW" sz="1000" b="0">
                          <a:effectLst/>
                        </a:rPr>
                        <a:t>/27</a:t>
                      </a:r>
                    </a:p>
                  </a:txBody>
                  <a:tcPr marL="31750" marR="31750" marT="31750" marB="31750" anchor="ctr"/>
                </a:tc>
                <a:tc>
                  <a:txBody>
                    <a:bodyPr vert="horz" wrap="square"/>
                    <a:lstStyle/>
                    <a:p>
                      <a:pPr rtl="0" fontAlgn="ctr"/>
                      <a:r>
                        <a:rPr lang="zh-TW" sz="1000" b="0">
                          <a:effectLst/>
                        </a:rPr>
                        <a:t>255.255.255.224</a:t>
                      </a:r>
                    </a:p>
                  </a:txBody>
                  <a:tcPr marL="31750" marR="31750" marT="31750" marB="31750" anchor="ctr"/>
                </a:tc>
                <a:tc>
                  <a:txBody>
                    <a:bodyPr vert="horz" wrap="square"/>
                    <a:lstStyle/>
                    <a:p>
                      <a:pPr rtl="0" fontAlgn="ctr"/>
                      <a:r>
                        <a:rPr lang="zh-TW" altLang="zh-TW" sz="800" b="0" smtClean="0">
                          <a:effectLst/>
                          <a:latin typeface="Courier New" panose="02070309020205020404" pitchFamily="49" charset="0"/>
                          <a:cs typeface="Courier New" panose="02070309020205020404" pitchFamily="49" charset="0"/>
                        </a:rPr>
                        <a:t>nnnnnnnn</a:t>
                      </a:r>
                      <a:r>
                        <a:rPr lang="en-US" altLang="zh-TW" sz="800" b="0" smtClean="0">
                          <a:effectLst/>
                          <a:latin typeface="Courier New" panose="02070309020205020404" pitchFamily="49" charset="0"/>
                          <a:cs typeface="Courier New" panose="02070309020205020404" pitchFamily="49" charset="0"/>
                        </a:rPr>
                        <a:t>.</a:t>
                      </a:r>
                      <a:r>
                        <a:rPr lang="zh-TW" altLang="zh-TW" sz="800" b="0" smtClean="0">
                          <a:effectLst/>
                          <a:latin typeface="Courier New" panose="02070309020205020404" pitchFamily="49" charset="0"/>
                          <a:cs typeface="Courier New" panose="02070309020205020404" pitchFamily="49" charset="0"/>
                        </a:rPr>
                        <a:t>nnnnnnnn</a:t>
                      </a:r>
                      <a:r>
                        <a:rPr lang="en-US" altLang="zh-TW" sz="800" b="0" smtClean="0">
                          <a:effectLst/>
                          <a:latin typeface="Courier New" panose="02070309020205020404" pitchFamily="49" charset="0"/>
                          <a:cs typeface="Courier New" panose="02070309020205020404" pitchFamily="49" charset="0"/>
                        </a:rPr>
                        <a:t>.</a:t>
                      </a:r>
                      <a:r>
                        <a:rPr lang="zh-TW" altLang="zh-TW" sz="800" b="0" smtClean="0">
                          <a:effectLst/>
                          <a:latin typeface="Courier New" panose="02070309020205020404" pitchFamily="49" charset="0"/>
                          <a:cs typeface="Courier New" panose="02070309020205020404" pitchFamily="49" charset="0"/>
                        </a:rPr>
                        <a:t>nnnn</a:t>
                      </a:r>
                      <a:r>
                        <a:rPr lang="en-US" altLang="zh-TW" sz="800" b="0" err="1" smtClean="0">
                          <a:effectLst/>
                          <a:latin typeface="Courier New" panose="02070309020205020404" pitchFamily="49" charset="0"/>
                          <a:cs typeface="Courier New" panose="02070309020205020404" pitchFamily="49" charset="0"/>
                        </a:rPr>
                        <a:t>nnnn.</a:t>
                      </a:r>
                      <a:r>
                        <a:rPr lang="zh-TW" altLang="zh-TW" sz="800" b="1" smtClean="0">
                          <a:effectLst/>
                          <a:latin typeface="Courier New" panose="02070309020205020404" pitchFamily="49" charset="0"/>
                          <a:cs typeface="Courier New" panose="02070309020205020404" pitchFamily="49" charset="0"/>
                        </a:rPr>
                        <a:t>n</a:t>
                      </a:r>
                      <a:r>
                        <a:rPr lang="en-US" altLang="zh-TW" sz="800" b="0" err="1" smtClean="0">
                          <a:effectLst/>
                          <a:latin typeface="Courier New" panose="02070309020205020404" pitchFamily="49" charset="0"/>
                          <a:cs typeface="Courier New" panose="02070309020205020404" pitchFamily="49" charset="0"/>
                        </a:rPr>
                        <a:t>nn</a:t>
                      </a:r>
                      <a:r>
                        <a:rPr lang="zh-TW" altLang="zh-TW" sz="800" b="0" smtClean="0">
                          <a:effectLst/>
                          <a:latin typeface="Courier New" panose="02070309020205020404" pitchFamily="49" charset="0"/>
                          <a:cs typeface="Courier New" panose="02070309020205020404" pitchFamily="49" charset="0"/>
                        </a:rPr>
                        <a:t>hhhhh</a:t>
                      </a:r>
                      <a:br>
                        <a:rPr lang="en-CA" altLang="zh-TW" sz="800" b="0" smtClean="0">
                          <a:effectLst/>
                          <a:latin typeface="Courier New" panose="02070309020205020404" pitchFamily="49" charset="0"/>
                          <a:cs typeface="Courier New" panose="02070309020205020404" pitchFamily="49" charset="0"/>
                        </a:rPr>
                      </a:br>
                      <a:r>
                        <a:rPr lang="zh-TW" altLang="zh-TW" sz="800" b="0" smtClean="0">
                          <a:effectLst/>
                          <a:latin typeface="Courier New" panose="02070309020205020404" pitchFamily="49" charset="0"/>
                          <a:cs typeface="Courier New" panose="02070309020205020404" pitchFamily="49" charset="0"/>
                        </a:rPr>
                        <a:t>11111111.11111111.11111111</a:t>
                      </a:r>
                      <a:r>
                        <a:rPr lang="en-US" altLang="zh-TW" sz="800" b="0" smtClean="0">
                          <a:effectLst/>
                          <a:latin typeface="Courier New" panose="02070309020205020404" pitchFamily="49" charset="0"/>
                          <a:cs typeface="Courier New" panose="02070309020205020404" pitchFamily="49" charset="0"/>
                        </a:rPr>
                        <a:t>.</a:t>
                      </a:r>
                      <a:r>
                        <a:rPr lang="zh-TW" altLang="zh-TW" sz="800" b="1" smtClean="0">
                          <a:effectLst/>
                          <a:latin typeface="Courier New" panose="02070309020205020404" pitchFamily="49" charset="0"/>
                          <a:cs typeface="Courier New" panose="02070309020205020404" pitchFamily="49" charset="0"/>
                        </a:rPr>
                        <a:t>1</a:t>
                      </a:r>
                      <a:r>
                        <a:rPr lang="en-US" altLang="zh-TW" sz="800" b="0" smtClean="0">
                          <a:effectLst/>
                          <a:latin typeface="Courier New" panose="02070309020205020404" pitchFamily="49" charset="0"/>
                          <a:cs typeface="Courier New" panose="02070309020205020404" pitchFamily="49" charset="0"/>
                        </a:rPr>
                        <a:t>11</a:t>
                      </a:r>
                      <a:r>
                        <a:rPr lang="zh-TW" altLang="zh-TW" sz="800" b="0" smtClean="0">
                          <a:effectLst/>
                          <a:latin typeface="Courier New" panose="02070309020205020404" pitchFamily="49" charset="0"/>
                          <a:cs typeface="Courier New" panose="02070309020205020404" pitchFamily="49" charset="0"/>
                        </a:rPr>
                        <a:t>00000</a:t>
                      </a:r>
                      <a:endParaRPr lang="zh-TW" altLang="zh-TW" sz="800" b="0">
                        <a:effectLst/>
                        <a:latin typeface="Courier New" panose="02070309020205020404" pitchFamily="49" charset="0"/>
                        <a:cs typeface="Courier New" panose="02070309020205020404" pitchFamily="49" charset="0"/>
                      </a:endParaRPr>
                    </a:p>
                  </a:txBody>
                  <a:tcPr marL="31750" marR="31750" marT="31750" marB="31750" anchor="ctr"/>
                </a:tc>
                <a:tc>
                  <a:txBody>
                    <a:bodyPr vert="horz" wrap="square"/>
                    <a:lstStyle/>
                    <a:p>
                      <a:pPr rtl="0" fontAlgn="ctr"/>
                      <a:r>
                        <a:rPr lang="zh-TW" sz="1000" b="1">
                          <a:effectLst/>
                        </a:rPr>
                        <a:t>8</a:t>
                      </a:r>
                    </a:p>
                  </a:txBody>
                  <a:tcPr marL="31750" marR="31750" marT="31750" marB="31750" anchor="ctr"/>
                </a:tc>
                <a:tc>
                  <a:txBody>
                    <a:bodyPr vert="horz" wrap="square"/>
                    <a:lstStyle/>
                    <a:p>
                      <a:pPr rtl="0" fontAlgn="ctr"/>
                      <a:r>
                        <a:rPr lang="zh-TW" sz="1000" b="0">
                          <a:effectLst/>
                        </a:rPr>
                        <a:t>30</a:t>
                      </a:r>
                    </a:p>
                  </a:txBody>
                  <a:tcPr marL="31750" marR="31750" marT="31750" marB="31750" anchor="ctr"/>
                </a:tc>
                <a:extLst>
                  <a:ext uri="{0D108BD9-81ED-4DB2-BD59-A6C34878D82A}">
                    <a16:rowId xmlns:a16="http://schemas.microsoft.com/office/drawing/2014/main" val="346473952"/>
                  </a:ext>
                </a:extLst>
              </a:tr>
              <a:tr h="368790">
                <a:tc>
                  <a:txBody>
                    <a:bodyPr vert="horz" wrap="square"/>
                    <a:lstStyle/>
                    <a:p>
                      <a:pPr rtl="0" fontAlgn="ctr"/>
                      <a:r>
                        <a:rPr lang="zh-TW" sz="1000" b="0">
                          <a:effectLst/>
                        </a:rPr>
                        <a:t>/28</a:t>
                      </a:r>
                    </a:p>
                  </a:txBody>
                  <a:tcPr marL="31750" marR="31750" marT="31750" marB="31750" anchor="ctr"/>
                </a:tc>
                <a:tc>
                  <a:txBody>
                    <a:bodyPr vert="horz" wrap="square"/>
                    <a:lstStyle/>
                    <a:p>
                      <a:pPr rtl="0" fontAlgn="ctr"/>
                      <a:r>
                        <a:rPr lang="zh-TW" sz="1000" b="0">
                          <a:effectLst/>
                        </a:rPr>
                        <a:t>255.255.255.240</a:t>
                      </a:r>
                    </a:p>
                  </a:txBody>
                  <a:tcPr marL="31750" marR="31750" marT="31750" marB="31750" anchor="ctr"/>
                </a:tc>
                <a:tc>
                  <a:txBody>
                    <a:bodyPr vert="horz" wrap="square"/>
                    <a:lstStyle/>
                    <a:p>
                      <a:pPr rtl="0" fontAlgn="ctr"/>
                      <a:r>
                        <a:rPr lang="zh-TW" altLang="zh-TW" sz="800" b="0" smtClean="0">
                          <a:effectLst/>
                          <a:latin typeface="Courier New" panose="02070309020205020404" pitchFamily="49" charset="0"/>
                          <a:cs typeface="Courier New" panose="02070309020205020404" pitchFamily="49" charset="0"/>
                        </a:rPr>
                        <a:t>nnnnnnnn</a:t>
                      </a:r>
                      <a:r>
                        <a:rPr lang="en-US" altLang="zh-TW" sz="800" b="0" smtClean="0">
                          <a:effectLst/>
                          <a:latin typeface="Courier New" panose="02070309020205020404" pitchFamily="49" charset="0"/>
                          <a:cs typeface="Courier New" panose="02070309020205020404" pitchFamily="49" charset="0"/>
                        </a:rPr>
                        <a:t>.</a:t>
                      </a:r>
                      <a:r>
                        <a:rPr lang="zh-TW" altLang="zh-TW" sz="800" b="0" smtClean="0">
                          <a:effectLst/>
                          <a:latin typeface="Courier New" panose="02070309020205020404" pitchFamily="49" charset="0"/>
                          <a:cs typeface="Courier New" panose="02070309020205020404" pitchFamily="49" charset="0"/>
                        </a:rPr>
                        <a:t>nnnnnnnn</a:t>
                      </a:r>
                      <a:r>
                        <a:rPr lang="en-US" altLang="zh-TW" sz="800" b="0" smtClean="0">
                          <a:effectLst/>
                          <a:latin typeface="Courier New" panose="02070309020205020404" pitchFamily="49" charset="0"/>
                          <a:cs typeface="Courier New" panose="02070309020205020404" pitchFamily="49" charset="0"/>
                        </a:rPr>
                        <a:t>.</a:t>
                      </a:r>
                      <a:r>
                        <a:rPr lang="zh-TW" altLang="zh-TW" sz="800" b="0" smtClean="0">
                          <a:effectLst/>
                          <a:latin typeface="Courier New" panose="02070309020205020404" pitchFamily="49" charset="0"/>
                          <a:cs typeface="Courier New" panose="02070309020205020404" pitchFamily="49" charset="0"/>
                        </a:rPr>
                        <a:t>nnnn</a:t>
                      </a:r>
                      <a:r>
                        <a:rPr lang="en-US" altLang="zh-TW" sz="800" b="0" err="1" smtClean="0">
                          <a:effectLst/>
                          <a:latin typeface="Courier New" panose="02070309020205020404" pitchFamily="49" charset="0"/>
                          <a:cs typeface="Courier New" panose="02070309020205020404" pitchFamily="49" charset="0"/>
                        </a:rPr>
                        <a:t>nnnn.</a:t>
                      </a:r>
                      <a:r>
                        <a:rPr lang="zh-TW" altLang="zh-TW" sz="800" b="1" smtClean="0">
                          <a:effectLst/>
                          <a:latin typeface="Courier New" panose="02070309020205020404" pitchFamily="49" charset="0"/>
                          <a:cs typeface="Courier New" panose="02070309020205020404" pitchFamily="49" charset="0"/>
                        </a:rPr>
                        <a:t>n</a:t>
                      </a:r>
                      <a:r>
                        <a:rPr lang="en-US" altLang="zh-TW" sz="800" b="0" err="1" smtClean="0">
                          <a:effectLst/>
                          <a:latin typeface="Courier New" panose="02070309020205020404" pitchFamily="49" charset="0"/>
                          <a:cs typeface="Courier New" panose="02070309020205020404" pitchFamily="49" charset="0"/>
                        </a:rPr>
                        <a:t>nnn</a:t>
                      </a:r>
                      <a:r>
                        <a:rPr lang="zh-TW" altLang="zh-TW" sz="800" b="0" smtClean="0">
                          <a:effectLst/>
                          <a:latin typeface="Courier New" panose="02070309020205020404" pitchFamily="49" charset="0"/>
                          <a:cs typeface="Courier New" panose="02070309020205020404" pitchFamily="49" charset="0"/>
                        </a:rPr>
                        <a:t>hhhh</a:t>
                      </a:r>
                      <a:br>
                        <a:rPr lang="en-CA" altLang="zh-TW" sz="800" b="0" smtClean="0">
                          <a:effectLst/>
                          <a:latin typeface="Courier New" panose="02070309020205020404" pitchFamily="49" charset="0"/>
                          <a:cs typeface="Courier New" panose="02070309020205020404" pitchFamily="49" charset="0"/>
                        </a:rPr>
                      </a:br>
                      <a:r>
                        <a:rPr lang="zh-TW" altLang="zh-TW" sz="800" b="0" smtClean="0">
                          <a:effectLst/>
                          <a:latin typeface="Courier New" panose="02070309020205020404" pitchFamily="49" charset="0"/>
                          <a:cs typeface="Courier New" panose="02070309020205020404" pitchFamily="49" charset="0"/>
                        </a:rPr>
                        <a:t>11111111.11111111.11111111</a:t>
                      </a:r>
                      <a:r>
                        <a:rPr lang="en-US" altLang="zh-TW" sz="800" b="0" smtClean="0">
                          <a:effectLst/>
                          <a:latin typeface="Courier New" panose="02070309020205020404" pitchFamily="49" charset="0"/>
                          <a:cs typeface="Courier New" panose="02070309020205020404" pitchFamily="49" charset="0"/>
                        </a:rPr>
                        <a:t>.</a:t>
                      </a:r>
                      <a:r>
                        <a:rPr lang="zh-TW" altLang="zh-TW" sz="800" b="1" smtClean="0">
                          <a:effectLst/>
                          <a:latin typeface="Courier New" panose="02070309020205020404" pitchFamily="49" charset="0"/>
                          <a:cs typeface="Courier New" panose="02070309020205020404" pitchFamily="49" charset="0"/>
                        </a:rPr>
                        <a:t>1</a:t>
                      </a:r>
                      <a:r>
                        <a:rPr lang="en-US" altLang="zh-TW" sz="800" b="0" smtClean="0">
                          <a:effectLst/>
                          <a:latin typeface="Courier New" panose="02070309020205020404" pitchFamily="49" charset="0"/>
                          <a:cs typeface="Courier New" panose="02070309020205020404" pitchFamily="49" charset="0"/>
                        </a:rPr>
                        <a:t>111</a:t>
                      </a:r>
                      <a:r>
                        <a:rPr lang="zh-TW" altLang="zh-TW" sz="800" b="0" smtClean="0">
                          <a:effectLst/>
                          <a:latin typeface="Courier New" panose="02070309020205020404" pitchFamily="49" charset="0"/>
                          <a:cs typeface="Courier New" panose="02070309020205020404" pitchFamily="49" charset="0"/>
                        </a:rPr>
                        <a:t>0000</a:t>
                      </a:r>
                      <a:endParaRPr lang="zh-TW" altLang="zh-TW" sz="800" b="0">
                        <a:effectLst/>
                        <a:latin typeface="Courier New" panose="02070309020205020404" pitchFamily="49" charset="0"/>
                        <a:cs typeface="Courier New" panose="02070309020205020404" pitchFamily="49" charset="0"/>
                      </a:endParaRPr>
                    </a:p>
                  </a:txBody>
                  <a:tcPr marL="31750" marR="31750" marT="31750" marB="31750" anchor="ctr"/>
                </a:tc>
                <a:tc>
                  <a:txBody>
                    <a:bodyPr vert="horz" wrap="square"/>
                    <a:lstStyle/>
                    <a:p>
                      <a:pPr rtl="0" fontAlgn="ctr"/>
                      <a:r>
                        <a:rPr lang="zh-TW" sz="1000" b="1">
                          <a:effectLst/>
                        </a:rPr>
                        <a:t>16</a:t>
                      </a:r>
                    </a:p>
                  </a:txBody>
                  <a:tcPr marL="31750" marR="31750" marT="31750" marB="31750" anchor="ctr"/>
                </a:tc>
                <a:tc>
                  <a:txBody>
                    <a:bodyPr vert="horz" wrap="square"/>
                    <a:lstStyle/>
                    <a:p>
                      <a:pPr rtl="0" fontAlgn="ctr"/>
                      <a:r>
                        <a:rPr lang="zh-TW" sz="1000" b="0">
                          <a:effectLst/>
                        </a:rPr>
                        <a:t>14</a:t>
                      </a:r>
                    </a:p>
                  </a:txBody>
                  <a:tcPr marL="31750" marR="31750" marT="31750" marB="31750" anchor="ctr"/>
                </a:tc>
                <a:extLst>
                  <a:ext uri="{0D108BD9-81ED-4DB2-BD59-A6C34878D82A}">
                    <a16:rowId xmlns:a16="http://schemas.microsoft.com/office/drawing/2014/main" val="1694683452"/>
                  </a:ext>
                </a:extLst>
              </a:tr>
              <a:tr h="368790">
                <a:tc>
                  <a:txBody>
                    <a:bodyPr vert="horz" wrap="square"/>
                    <a:lstStyle/>
                    <a:p>
                      <a:pPr rtl="0" fontAlgn="ctr"/>
                      <a:r>
                        <a:rPr lang="zh-TW" sz="1000" b="0">
                          <a:effectLst/>
                        </a:rPr>
                        <a:t>/29</a:t>
                      </a:r>
                    </a:p>
                  </a:txBody>
                  <a:tcPr marL="31750" marR="31750" marT="31750" marB="31750" anchor="ctr"/>
                </a:tc>
                <a:tc>
                  <a:txBody>
                    <a:bodyPr vert="horz" wrap="square"/>
                    <a:lstStyle/>
                    <a:p>
                      <a:pPr rtl="0" fontAlgn="ctr"/>
                      <a:r>
                        <a:rPr lang="zh-TW" sz="1000" b="0">
                          <a:effectLst/>
                        </a:rPr>
                        <a:t>255.255.255.248</a:t>
                      </a:r>
                    </a:p>
                  </a:txBody>
                  <a:tcPr marL="31750" marR="31750" marT="31750" marB="31750" anchor="ctr"/>
                </a:tc>
                <a:tc>
                  <a:txBody>
                    <a:bodyPr vert="horz" wrap="square"/>
                    <a:lstStyle/>
                    <a:p>
                      <a:pPr rtl="0" fontAlgn="ctr"/>
                      <a:r>
                        <a:rPr lang="zh-TW" altLang="zh-TW" sz="800" b="0" smtClean="0">
                          <a:effectLst/>
                          <a:latin typeface="Courier New" panose="02070309020205020404" pitchFamily="49" charset="0"/>
                          <a:cs typeface="Courier New" panose="02070309020205020404" pitchFamily="49" charset="0"/>
                        </a:rPr>
                        <a:t>nnnnnnnn</a:t>
                      </a:r>
                      <a:r>
                        <a:rPr lang="en-US" altLang="zh-TW" sz="800" b="0" smtClean="0">
                          <a:effectLst/>
                          <a:latin typeface="Courier New" panose="02070309020205020404" pitchFamily="49" charset="0"/>
                          <a:cs typeface="Courier New" panose="02070309020205020404" pitchFamily="49" charset="0"/>
                        </a:rPr>
                        <a:t>.</a:t>
                      </a:r>
                      <a:r>
                        <a:rPr lang="zh-TW" altLang="zh-TW" sz="800" b="0" smtClean="0">
                          <a:effectLst/>
                          <a:latin typeface="Courier New" panose="02070309020205020404" pitchFamily="49" charset="0"/>
                          <a:cs typeface="Courier New" panose="02070309020205020404" pitchFamily="49" charset="0"/>
                        </a:rPr>
                        <a:t>nnnnnnnn</a:t>
                      </a:r>
                      <a:r>
                        <a:rPr lang="en-US" altLang="zh-TW" sz="800" b="0" smtClean="0">
                          <a:effectLst/>
                          <a:latin typeface="Courier New" panose="02070309020205020404" pitchFamily="49" charset="0"/>
                          <a:cs typeface="Courier New" panose="02070309020205020404" pitchFamily="49" charset="0"/>
                        </a:rPr>
                        <a:t>.</a:t>
                      </a:r>
                      <a:r>
                        <a:rPr lang="zh-TW" altLang="zh-TW" sz="800" b="0" smtClean="0">
                          <a:effectLst/>
                          <a:latin typeface="Courier New" panose="02070309020205020404" pitchFamily="49" charset="0"/>
                          <a:cs typeface="Courier New" panose="02070309020205020404" pitchFamily="49" charset="0"/>
                        </a:rPr>
                        <a:t>nnnn</a:t>
                      </a:r>
                      <a:r>
                        <a:rPr lang="en-US" altLang="zh-TW" sz="800" b="0" err="1" smtClean="0">
                          <a:effectLst/>
                          <a:latin typeface="Courier New" panose="02070309020205020404" pitchFamily="49" charset="0"/>
                          <a:cs typeface="Courier New" panose="02070309020205020404" pitchFamily="49" charset="0"/>
                        </a:rPr>
                        <a:t>nnnn.</a:t>
                      </a:r>
                      <a:r>
                        <a:rPr lang="zh-TW" altLang="zh-TW" sz="800" b="1" smtClean="0">
                          <a:effectLst/>
                          <a:latin typeface="Courier New" panose="02070309020205020404" pitchFamily="49" charset="0"/>
                          <a:cs typeface="Courier New" panose="02070309020205020404" pitchFamily="49" charset="0"/>
                        </a:rPr>
                        <a:t>n</a:t>
                      </a:r>
                      <a:r>
                        <a:rPr lang="en-US" altLang="zh-TW" sz="800" b="1" err="1" smtClean="0">
                          <a:effectLst/>
                          <a:latin typeface="Courier New" panose="02070309020205020404" pitchFamily="49" charset="0"/>
                          <a:cs typeface="Courier New" panose="02070309020205020404" pitchFamily="49" charset="0"/>
                        </a:rPr>
                        <a:t>nnnn</a:t>
                      </a:r>
                      <a:r>
                        <a:rPr lang="zh-TW" altLang="zh-TW" sz="800" b="0" smtClean="0">
                          <a:effectLst/>
                          <a:latin typeface="Courier New" panose="02070309020205020404" pitchFamily="49" charset="0"/>
                          <a:cs typeface="Courier New" panose="02070309020205020404" pitchFamily="49" charset="0"/>
                        </a:rPr>
                        <a:t>hhh</a:t>
                      </a:r>
                      <a:br>
                        <a:rPr lang="en-CA" altLang="zh-TW" sz="800" b="0" smtClean="0">
                          <a:effectLst/>
                          <a:latin typeface="Courier New" panose="02070309020205020404" pitchFamily="49" charset="0"/>
                          <a:cs typeface="Courier New" panose="02070309020205020404" pitchFamily="49" charset="0"/>
                        </a:rPr>
                      </a:br>
                      <a:r>
                        <a:rPr lang="zh-TW" altLang="zh-TW" sz="800" b="0" smtClean="0">
                          <a:effectLst/>
                          <a:latin typeface="Courier New" panose="02070309020205020404" pitchFamily="49" charset="0"/>
                          <a:cs typeface="Courier New" panose="02070309020205020404" pitchFamily="49" charset="0"/>
                        </a:rPr>
                        <a:t>11111111.11111111.11111111</a:t>
                      </a:r>
                      <a:r>
                        <a:rPr lang="en-US" altLang="zh-TW" sz="800" b="0" smtClean="0">
                          <a:effectLst/>
                          <a:latin typeface="Courier New" panose="02070309020205020404" pitchFamily="49" charset="0"/>
                          <a:cs typeface="Courier New" panose="02070309020205020404" pitchFamily="49" charset="0"/>
                        </a:rPr>
                        <a:t>.</a:t>
                      </a:r>
                      <a:r>
                        <a:rPr lang="zh-TW" altLang="zh-TW" sz="800" b="1" smtClean="0">
                          <a:effectLst/>
                          <a:latin typeface="Courier New" panose="02070309020205020404" pitchFamily="49" charset="0"/>
                          <a:cs typeface="Courier New" panose="02070309020205020404" pitchFamily="49" charset="0"/>
                        </a:rPr>
                        <a:t>1</a:t>
                      </a:r>
                      <a:r>
                        <a:rPr lang="en-US" altLang="zh-TW" sz="800" b="0" smtClean="0">
                          <a:effectLst/>
                          <a:latin typeface="Courier New" panose="02070309020205020404" pitchFamily="49" charset="0"/>
                          <a:cs typeface="Courier New" panose="02070309020205020404" pitchFamily="49" charset="0"/>
                        </a:rPr>
                        <a:t>1111</a:t>
                      </a:r>
                      <a:r>
                        <a:rPr lang="zh-TW" altLang="zh-TW" sz="800" b="0" smtClean="0">
                          <a:effectLst/>
                          <a:latin typeface="Courier New" panose="02070309020205020404" pitchFamily="49" charset="0"/>
                          <a:cs typeface="Courier New" panose="02070309020205020404" pitchFamily="49" charset="0"/>
                        </a:rPr>
                        <a:t>000</a:t>
                      </a:r>
                      <a:endParaRPr lang="zh-TW" altLang="zh-TW" sz="800" b="0">
                        <a:effectLst/>
                        <a:latin typeface="Courier New" panose="02070309020205020404" pitchFamily="49" charset="0"/>
                        <a:cs typeface="Courier New" panose="02070309020205020404" pitchFamily="49" charset="0"/>
                      </a:endParaRPr>
                    </a:p>
                  </a:txBody>
                  <a:tcPr marL="31750" marR="31750" marT="31750" marB="31750" anchor="ctr"/>
                </a:tc>
                <a:tc>
                  <a:txBody>
                    <a:bodyPr vert="horz" wrap="square"/>
                    <a:lstStyle/>
                    <a:p>
                      <a:pPr rtl="0" fontAlgn="ctr"/>
                      <a:r>
                        <a:rPr lang="zh-TW" sz="1000" b="1">
                          <a:effectLst/>
                        </a:rPr>
                        <a:t>32</a:t>
                      </a:r>
                    </a:p>
                  </a:txBody>
                  <a:tcPr marL="31750" marR="31750" marT="31750" marB="31750" anchor="ctr"/>
                </a:tc>
                <a:tc>
                  <a:txBody>
                    <a:bodyPr vert="horz" wrap="square"/>
                    <a:lstStyle/>
                    <a:p>
                      <a:pPr rtl="0" fontAlgn="ctr"/>
                      <a:r>
                        <a:rPr lang="zh-TW" sz="1000" b="0">
                          <a:effectLst/>
                        </a:rPr>
                        <a:t>6</a:t>
                      </a:r>
                    </a:p>
                  </a:txBody>
                  <a:tcPr marL="31750" marR="31750" marT="31750" marB="31750" anchor="ctr"/>
                </a:tc>
                <a:extLst>
                  <a:ext uri="{0D108BD9-81ED-4DB2-BD59-A6C34878D82A}">
                    <a16:rowId xmlns:a16="http://schemas.microsoft.com/office/drawing/2014/main" val="2090259769"/>
                  </a:ext>
                </a:extLst>
              </a:tr>
              <a:tr h="368790">
                <a:tc>
                  <a:txBody>
                    <a:bodyPr vert="horz" wrap="square"/>
                    <a:lstStyle/>
                    <a:p>
                      <a:pPr rtl="0" fontAlgn="ctr"/>
                      <a:r>
                        <a:rPr lang="zh-TW" sz="1000" b="0">
                          <a:effectLst/>
                        </a:rPr>
                        <a:t>/30</a:t>
                      </a:r>
                    </a:p>
                  </a:txBody>
                  <a:tcPr marL="31750" marR="31750" marT="31750" marB="31750" anchor="ctr"/>
                </a:tc>
                <a:tc>
                  <a:txBody>
                    <a:bodyPr vert="horz" wrap="square"/>
                    <a:lstStyle/>
                    <a:p>
                      <a:pPr rtl="0" fontAlgn="ctr"/>
                      <a:r>
                        <a:rPr lang="zh-TW" sz="1000" b="0">
                          <a:effectLst/>
                        </a:rPr>
                        <a:t>255.255.255.252</a:t>
                      </a:r>
                    </a:p>
                  </a:txBody>
                  <a:tcPr marL="31750" marR="31750" marT="31750" marB="31750" anchor="ctr"/>
                </a:tc>
                <a:tc>
                  <a:txBody>
                    <a:bodyPr vert="horz" wrap="square"/>
                    <a:lstStyle/>
                    <a:p>
                      <a:pPr rtl="0" fontAlgn="ctr"/>
                      <a:r>
                        <a:rPr lang="zh-TW" altLang="zh-TW" sz="800" b="0" smtClean="0">
                          <a:effectLst/>
                          <a:latin typeface="Courier New" panose="02070309020205020404" pitchFamily="49" charset="0"/>
                          <a:cs typeface="Courier New" panose="02070309020205020404" pitchFamily="49" charset="0"/>
                        </a:rPr>
                        <a:t>nnnnnnnn</a:t>
                      </a:r>
                      <a:r>
                        <a:rPr lang="en-US" altLang="zh-TW" sz="800" b="0" smtClean="0">
                          <a:effectLst/>
                          <a:latin typeface="Courier New" panose="02070309020205020404" pitchFamily="49" charset="0"/>
                          <a:cs typeface="Courier New" panose="02070309020205020404" pitchFamily="49" charset="0"/>
                        </a:rPr>
                        <a:t>.</a:t>
                      </a:r>
                      <a:r>
                        <a:rPr lang="zh-TW" altLang="zh-TW" sz="800" b="0" smtClean="0">
                          <a:effectLst/>
                          <a:latin typeface="Courier New" panose="02070309020205020404" pitchFamily="49" charset="0"/>
                          <a:cs typeface="Courier New" panose="02070309020205020404" pitchFamily="49" charset="0"/>
                        </a:rPr>
                        <a:t>nnnnnnnn</a:t>
                      </a:r>
                      <a:r>
                        <a:rPr lang="en-US" altLang="zh-TW" sz="800" b="0" smtClean="0">
                          <a:effectLst/>
                          <a:latin typeface="Courier New" panose="02070309020205020404" pitchFamily="49" charset="0"/>
                          <a:cs typeface="Courier New" panose="02070309020205020404" pitchFamily="49" charset="0"/>
                        </a:rPr>
                        <a:t>.</a:t>
                      </a:r>
                      <a:r>
                        <a:rPr lang="zh-TW" altLang="zh-TW" sz="800" b="0" smtClean="0">
                          <a:effectLst/>
                          <a:latin typeface="Courier New" panose="02070309020205020404" pitchFamily="49" charset="0"/>
                          <a:cs typeface="Courier New" panose="02070309020205020404" pitchFamily="49" charset="0"/>
                        </a:rPr>
                        <a:t>nnnn</a:t>
                      </a:r>
                      <a:r>
                        <a:rPr lang="en-US" altLang="zh-TW" sz="800" b="0" err="1" smtClean="0">
                          <a:effectLst/>
                          <a:latin typeface="Courier New" panose="02070309020205020404" pitchFamily="49" charset="0"/>
                          <a:cs typeface="Courier New" panose="02070309020205020404" pitchFamily="49" charset="0"/>
                        </a:rPr>
                        <a:t>nnnn.</a:t>
                      </a:r>
                      <a:r>
                        <a:rPr lang="en-US" altLang="zh-TW" sz="800" b="1" err="1" smtClean="0">
                          <a:effectLst/>
                          <a:latin typeface="Courier New" panose="02070309020205020404" pitchFamily="49" charset="0"/>
                          <a:cs typeface="Courier New" panose="02070309020205020404" pitchFamily="49" charset="0"/>
                        </a:rPr>
                        <a:t>nnnnnnhh</a:t>
                      </a:r>
                      <a:br>
                        <a:rPr lang="en-CA" altLang="zh-TW" sz="800" b="0" smtClean="0">
                          <a:effectLst/>
                          <a:latin typeface="Courier New" panose="02070309020205020404" pitchFamily="49" charset="0"/>
                          <a:cs typeface="Courier New" panose="02070309020205020404" pitchFamily="49" charset="0"/>
                        </a:rPr>
                      </a:br>
                      <a:r>
                        <a:rPr lang="zh-TW" altLang="zh-TW" sz="800" b="0" smtClean="0">
                          <a:effectLst/>
                          <a:latin typeface="Courier New" panose="02070309020205020404" pitchFamily="49" charset="0"/>
                          <a:cs typeface="Courier New" panose="02070309020205020404" pitchFamily="49" charset="0"/>
                        </a:rPr>
                        <a:t>11111111.11111111.11111111</a:t>
                      </a:r>
                      <a:r>
                        <a:rPr lang="en-US" altLang="zh-TW" sz="800" b="0" smtClean="0">
                          <a:effectLst/>
                          <a:latin typeface="Courier New" panose="02070309020205020404" pitchFamily="49" charset="0"/>
                          <a:cs typeface="Courier New" panose="02070309020205020404" pitchFamily="49" charset="0"/>
                        </a:rPr>
                        <a:t>.</a:t>
                      </a:r>
                      <a:r>
                        <a:rPr lang="zh-TW" altLang="zh-TW" sz="800" b="1" smtClean="0">
                          <a:effectLst/>
                          <a:latin typeface="Courier New" panose="02070309020205020404" pitchFamily="49" charset="0"/>
                          <a:cs typeface="Courier New" panose="02070309020205020404" pitchFamily="49" charset="0"/>
                        </a:rPr>
                        <a:t>1</a:t>
                      </a:r>
                      <a:r>
                        <a:rPr lang="en-US" altLang="zh-TW" sz="800" b="0" smtClean="0">
                          <a:effectLst/>
                          <a:latin typeface="Courier New" panose="02070309020205020404" pitchFamily="49" charset="0"/>
                          <a:cs typeface="Courier New" panose="02070309020205020404" pitchFamily="49" charset="0"/>
                        </a:rPr>
                        <a:t>11111</a:t>
                      </a:r>
                      <a:r>
                        <a:rPr lang="zh-TW" altLang="zh-TW" sz="800" b="0" smtClean="0">
                          <a:effectLst/>
                          <a:latin typeface="Courier New" panose="02070309020205020404" pitchFamily="49" charset="0"/>
                          <a:cs typeface="Courier New" panose="02070309020205020404" pitchFamily="49" charset="0"/>
                        </a:rPr>
                        <a:t>00</a:t>
                      </a:r>
                      <a:endParaRPr lang="zh-TW" altLang="zh-TW" sz="800" b="0">
                        <a:effectLst/>
                        <a:latin typeface="Courier New" panose="02070309020205020404" pitchFamily="49" charset="0"/>
                        <a:cs typeface="Courier New" panose="02070309020205020404" pitchFamily="49" charset="0"/>
                      </a:endParaRPr>
                    </a:p>
                  </a:txBody>
                  <a:tcPr marL="31750" marR="31750" marT="31750" marB="31750" anchor="ctr"/>
                </a:tc>
                <a:tc>
                  <a:txBody>
                    <a:bodyPr vert="horz" wrap="square"/>
                    <a:lstStyle/>
                    <a:p>
                      <a:pPr rtl="0" fontAlgn="ctr"/>
                      <a:r>
                        <a:rPr lang="zh-TW" sz="1000" b="1">
                          <a:effectLst/>
                        </a:rPr>
                        <a:t>64</a:t>
                      </a:r>
                    </a:p>
                  </a:txBody>
                  <a:tcPr marL="31750" marR="31750" marT="31750" marB="31750" anchor="ctr"/>
                </a:tc>
                <a:tc>
                  <a:txBody>
                    <a:bodyPr vert="horz" wrap="square"/>
                    <a:lstStyle/>
                    <a:p>
                      <a:pPr rtl="0" fontAlgn="ctr"/>
                      <a:r>
                        <a:rPr lang="zh-TW" sz="1000" b="0">
                          <a:effectLst/>
                        </a:rPr>
                        <a:t>2</a:t>
                      </a:r>
                    </a:p>
                  </a:txBody>
                  <a:tcPr marL="31750" marR="31750" marT="31750" marB="31750" anchor="ctr"/>
                </a:tc>
                <a:extLst>
                  <a:ext uri="{0D108BD9-81ED-4DB2-BD59-A6C34878D82A}">
                    <a16:rowId xmlns:a16="http://schemas.microsoft.com/office/drawing/2014/main" val="4211026032"/>
                  </a:ext>
                </a:extLst>
              </a:tr>
            </a:tbl>
          </a:graphicData>
        </a:graphic>
      </p:graphicFrame>
      <p:sp>
        <p:nvSpPr>
          <p:cNvPr id="2" name="投影片編號版面配置區 1"/>
          <p:cNvSpPr>
            <a:spLocks noGrp="1"/>
          </p:cNvSpPr>
          <p:nvPr>
            <p:ph type="sldNum" sz="quarter" idx="12"/>
          </p:nvPr>
        </p:nvSpPr>
        <p:spPr/>
        <p:txBody>
          <a:bodyPr/>
          <a:lstStyle/>
          <a:p>
            <a:fld id="{4FAB73BC-B049-4115-A692-8D63A059BFB8}" type="slidenum">
              <a:rPr lang="en-US" smtClean="0"/>
              <a:t>296</a:t>
            </a:fld>
            <a:endParaRPr lang="en-US"/>
          </a:p>
        </p:txBody>
      </p:sp>
    </p:spTree>
    <p:extLst>
      <p:ext uri="{BB962C8B-B14F-4D97-AF65-F5344CB8AC3E}">
        <p14:creationId xmlns:p14="http://schemas.microsoft.com/office/powerpoint/2010/main" val="163818698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297.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p:spPr>
        <p:txBody>
          <a:bodyPr>
            <a:normAutofit/>
          </a:bodyPr>
          <a:lstStyle/>
          <a:p>
            <a:pPr rtl="0"/>
            <a:r>
              <a:rPr lang="en-US" altLang="zh-TW" smtClean="0"/>
              <a:t>11.6</a:t>
            </a:r>
            <a:r>
              <a:rPr lang="zh-TW" altLang="en-US" smtClean="0"/>
              <a:t>子</a:t>
            </a:r>
            <a:r>
              <a:rPr lang="zh-TW" altLang="en-US"/>
              <a:t>網</a:t>
            </a:r>
            <a:r>
              <a:rPr lang="en-US" altLang="zh-TW"/>
              <a:t>/16 </a:t>
            </a:r>
            <a:r>
              <a:rPr lang="zh-TW" altLang="en-US"/>
              <a:t>和</a:t>
            </a:r>
            <a:r>
              <a:rPr lang="en-US" altLang="zh-TW"/>
              <a:t>/8 </a:t>
            </a:r>
            <a:r>
              <a:rPr lang="zh-TW" altLang="en-US"/>
              <a:t>字首</a:t>
            </a:r>
            <a:r>
              <a:rPr lang="en-US" altLang="zh-TW"/>
              <a:t>-</a:t>
            </a:r>
            <a:r>
              <a:rPr lang="zh-TW" altLang="en-US"/>
              <a:t>建立具有</a:t>
            </a:r>
            <a:r>
              <a:rPr lang="en-US" altLang="zh-TW"/>
              <a:t>/</a:t>
            </a:r>
            <a:r>
              <a:rPr lang="zh-TW" altLang="en-US"/>
              <a:t> </a:t>
            </a:r>
            <a:r>
              <a:rPr lang="en-US" altLang="zh-TW"/>
              <a:t>16 </a:t>
            </a:r>
            <a:r>
              <a:rPr lang="zh-TW" altLang="en-US"/>
              <a:t>字首的子網</a:t>
            </a:r>
          </a:p>
        </p:txBody>
      </p:sp>
      <p:sp>
        <p:nvSpPr>
          <p:cNvPr id="7" name="Content Placeholder 3">
            <a:extLst>
              <a:ext uri="{FF2B5EF4-FFF2-40B4-BE49-F238E27FC236}">
                <a16:creationId xmlns:a16="http://schemas.microsoft.com/office/drawing/2014/main" id="{A92F2256-EB3D-415D-8AD3-8D728E435B5E}"/>
              </a:ext>
            </a:extLst>
          </p:cNvPr>
          <p:cNvSpPr>
            <a:spLocks noGrp="1"/>
          </p:cNvSpPr>
          <p:nvPr>
            <p:ph idx="1"/>
          </p:nvPr>
        </p:nvSpPr>
        <p:spPr>
          <a:xfrm>
            <a:off x="347129" y="1712670"/>
            <a:ext cx="2875109" cy="3073946"/>
          </a:xfrm>
        </p:spPr>
        <p:txBody>
          <a:bodyPr/>
          <a:lstStyle/>
          <a:p>
            <a:pPr marL="342892" indent="-342892" algn="l">
              <a:buFont typeface="Arial" panose="020b0604020202020204" pitchFamily="34" charset="0"/>
              <a:buChar char="•"/>
            </a:pPr>
            <a:r>
              <a:rPr lang="zh-TW" altLang="en-US">
                <a:solidFill>
                  <a:srgbClr val="000000"/>
                </a:solidFill>
              </a:rPr>
              <a:t>此表格會反白顯示子網 </a:t>
            </a:r>
            <a:r>
              <a:rPr lang="en-US" altLang="zh-TW">
                <a:solidFill>
                  <a:srgbClr val="000000"/>
                </a:solidFill>
              </a:rPr>
              <a:t>/16 </a:t>
            </a:r>
            <a:r>
              <a:rPr lang="zh-TW" altLang="en-US">
                <a:solidFill>
                  <a:srgbClr val="000000"/>
                </a:solidFill>
              </a:rPr>
              <a:t>前置碼的所有可能案例。</a:t>
            </a:r>
          </a:p>
        </p:txBody>
      </p:sp>
      <p:graphicFrame>
        <p:nvGraphicFramePr>
          <p:cNvPr id="2" name="Table 1">
            <a:extLst>
              <a:ext uri="{FF2B5EF4-FFF2-40B4-BE49-F238E27FC236}">
                <a16:creationId xmlns:a16="http://schemas.microsoft.com/office/drawing/2014/main" id="{CDE0FA95-43CC-4153-B365-8C3E8D1B3BEC}"/>
              </a:ext>
            </a:extLst>
          </p:cNvPr>
          <p:cNvGraphicFramePr>
            <a:graphicFrameLocks noGrp="1"/>
          </p:cNvGraphicFramePr>
          <p:nvPr>
            <p:extLst>
              <p:ext uri="{D42A27DB-BD31-4B8C-83A1-F6EECF244321}">
                <p14:modId xmlns:p14="http://schemas.microsoft.com/office/powerpoint/2010/main" val="105960646"/>
              </p:ext>
            </p:extLst>
          </p:nvPr>
        </p:nvGraphicFramePr>
        <p:xfrm>
          <a:off x="3222238" y="1589088"/>
          <a:ext cx="5766394" cy="4598670"/>
        </p:xfrm>
        <a:graphic>
          <a:graphicData uri="http://schemas.openxmlformats.org/drawingml/2006/table">
            <a:tbl>
              <a:tblPr firstRow="1" bandRow="1">
                <a:tableStyleId>{5C22544A-7EE6-4342-B048-85BDC9FD1C3A}</a:tableStyleId>
              </a:tblPr>
              <a:tblGrid>
                <a:gridCol w="991374">
                  <a:extLst>
                    <a:ext uri="{9D8B030D-6E8A-4147-A177-3AD203B41FA5}">
                      <a16:colId xmlns:a16="http://schemas.microsoft.com/office/drawing/2014/main" val="3400914921"/>
                    </a:ext>
                  </a:extLst>
                </a:gridCol>
                <a:gridCol w="1020704">
                  <a:extLst>
                    <a:ext uri="{9D8B030D-6E8A-4147-A177-3AD203B41FA5}">
                      <a16:colId xmlns:a16="http://schemas.microsoft.com/office/drawing/2014/main" val="2755569675"/>
                    </a:ext>
                  </a:extLst>
                </a:gridCol>
                <a:gridCol w="2381644">
                  <a:extLst>
                    <a:ext uri="{9D8B030D-6E8A-4147-A177-3AD203B41FA5}">
                      <a16:colId xmlns:a16="http://schemas.microsoft.com/office/drawing/2014/main" val="2977755399"/>
                    </a:ext>
                  </a:extLst>
                </a:gridCol>
                <a:gridCol w="716744">
                  <a:extLst>
                    <a:ext uri="{9D8B030D-6E8A-4147-A177-3AD203B41FA5}">
                      <a16:colId xmlns:a16="http://schemas.microsoft.com/office/drawing/2014/main" val="1257793725"/>
                    </a:ext>
                  </a:extLst>
                </a:gridCol>
                <a:gridCol w="655928">
                  <a:extLst>
                    <a:ext uri="{9D8B030D-6E8A-4147-A177-3AD203B41FA5}">
                      <a16:colId xmlns:a16="http://schemas.microsoft.com/office/drawing/2014/main" val="859093634"/>
                    </a:ext>
                  </a:extLst>
                </a:gridCol>
              </a:tblGrid>
              <a:tr h="189230">
                <a:tc>
                  <a:txBody>
                    <a:bodyPr vert="horz" wrap="square"/>
                    <a:lstStyle/>
                    <a:p>
                      <a:pPr algn="l" rtl="0" fontAlgn="ctr"/>
                      <a:r>
                        <a:rPr lang="zh-TW" sz="800" b="1">
                          <a:effectLst/>
                        </a:rPr>
                        <a:t>前綴長度</a:t>
                      </a:r>
                    </a:p>
                  </a:txBody>
                  <a:tcPr marL="31750" marR="31750" marT="31750" marB="31750" anchor="ctr"/>
                </a:tc>
                <a:tc>
                  <a:txBody>
                    <a:bodyPr vert="horz" wrap="square"/>
                    <a:lstStyle/>
                    <a:p>
                      <a:pPr algn="l" rtl="0" fontAlgn="ctr"/>
                      <a:r>
                        <a:rPr lang="zh-TW" sz="800" b="1">
                          <a:effectLst/>
                        </a:rPr>
                        <a:t>子網路遮罩</a:t>
                      </a:r>
                    </a:p>
                  </a:txBody>
                  <a:tcPr marL="31750" marR="31750" marT="31750" marB="31750" anchor="ctr"/>
                </a:tc>
                <a:tc>
                  <a:txBody>
                    <a:bodyPr vert="horz" wrap="square"/>
                    <a:lstStyle/>
                    <a:p>
                      <a:pPr algn="l" rtl="0" fontAlgn="ctr"/>
                      <a:r>
                        <a:rPr lang="zh-TW" sz="800" b="1">
                          <a:effectLst/>
                        </a:rPr>
                        <a:t>網路位址 (n = 網路，h = 主機)</a:t>
                      </a:r>
                    </a:p>
                  </a:txBody>
                  <a:tcPr marL="31750" marR="31750" marT="31750" marB="31750" anchor="ctr"/>
                </a:tc>
                <a:tc>
                  <a:txBody>
                    <a:bodyPr vert="horz" wrap="square"/>
                    <a:lstStyle/>
                    <a:p>
                      <a:pPr algn="l" rtl="0" fontAlgn="ctr"/>
                      <a:r>
                        <a:rPr lang="zh-TW" sz="800" b="1">
                          <a:effectLst/>
                        </a:rPr>
                        <a:t>子網路數量</a:t>
                      </a:r>
                    </a:p>
                  </a:txBody>
                  <a:tcPr marL="31750" marR="31750" marT="31750" marB="31750" anchor="ctr"/>
                </a:tc>
                <a:tc>
                  <a:txBody>
                    <a:bodyPr vert="horz" wrap="square"/>
                    <a:lstStyle/>
                    <a:p>
                      <a:pPr algn="l" rtl="0" fontAlgn="ctr"/>
                      <a:r>
                        <a:rPr lang="zh-TW" sz="800" b="1">
                          <a:effectLst/>
                        </a:rPr>
                        <a:t>主機數</a:t>
                      </a:r>
                    </a:p>
                  </a:txBody>
                  <a:tcPr marL="31750" marR="31750" marT="31750" marB="31750" anchor="ctr"/>
                </a:tc>
                <a:extLst>
                  <a:ext uri="{0D108BD9-81ED-4DB2-BD59-A6C34878D82A}">
                    <a16:rowId xmlns:a16="http://schemas.microsoft.com/office/drawing/2014/main" val="334953287"/>
                  </a:ext>
                </a:extLst>
              </a:tr>
              <a:tr h="314960">
                <a:tc>
                  <a:txBody>
                    <a:bodyPr vert="horz" wrap="square"/>
                    <a:lstStyle/>
                    <a:p>
                      <a:pPr rtl="0" fontAlgn="ctr"/>
                      <a:r>
                        <a:rPr lang="zh-TW" sz="800" b="0">
                          <a:effectLst/>
                        </a:rPr>
                        <a:t>17</a:t>
                      </a:r>
                    </a:p>
                  </a:txBody>
                  <a:tcPr marL="31750" marR="31750" marT="31750" marB="31750" anchor="ctr"/>
                </a:tc>
                <a:tc>
                  <a:txBody>
                    <a:bodyPr vert="horz" wrap="square"/>
                    <a:lstStyle/>
                    <a:p>
                      <a:pPr rtl="0" fontAlgn="ctr"/>
                      <a:r>
                        <a:rPr lang="zh-TW" sz="800" b="0">
                          <a:effectLst/>
                        </a:rPr>
                        <a:t>255.255.</a:t>
                      </a:r>
                      <a:r>
                        <a:rPr lang="zh-TW" sz="800" b="1">
                          <a:effectLst/>
                        </a:rPr>
                        <a:t>128</a:t>
                      </a:r>
                      <a:r>
                        <a:rPr lang="zh-TW" sz="800" b="0">
                          <a:effectLst/>
                        </a:rPr>
                        <a:t>.0</a:t>
                      </a:r>
                    </a:p>
                  </a:txBody>
                  <a:tcPr marL="31750" marR="31750" marT="31750" marB="31750" anchor="ctr"/>
                </a:tc>
                <a:tc>
                  <a:txBody>
                    <a:bodyPr vert="horz" wrap="square"/>
                    <a:lstStyle/>
                    <a:p>
                      <a:pPr rtl="0" fontAlgn="ctr"/>
                      <a:r>
                        <a:rPr lang="zh-TW" altLang="zh-TW" sz="800" b="0" smtClean="0">
                          <a:effectLst/>
                          <a:latin typeface="Courier New" panose="02070309020205020404" pitchFamily="49" charset="0"/>
                          <a:cs typeface="Courier New" panose="02070309020205020404" pitchFamily="49" charset="0"/>
                        </a:rPr>
                        <a:t>nnnnnnnn</a:t>
                      </a:r>
                      <a:r>
                        <a:rPr lang="en-US" altLang="zh-TW" sz="800" b="0" smtClean="0">
                          <a:effectLst/>
                          <a:latin typeface="Courier New" panose="02070309020205020404" pitchFamily="49" charset="0"/>
                          <a:cs typeface="Courier New" panose="02070309020205020404" pitchFamily="49" charset="0"/>
                        </a:rPr>
                        <a:t>.</a:t>
                      </a:r>
                      <a:r>
                        <a:rPr lang="zh-TW" altLang="zh-TW" sz="800" b="0" smtClean="0">
                          <a:effectLst/>
                          <a:latin typeface="Courier New" panose="02070309020205020404" pitchFamily="49" charset="0"/>
                          <a:cs typeface="Courier New" panose="02070309020205020404" pitchFamily="49" charset="0"/>
                        </a:rPr>
                        <a:t>nnnnnnnn</a:t>
                      </a:r>
                      <a:r>
                        <a:rPr lang="en-US" altLang="zh-TW" sz="800" b="0" smtClean="0">
                          <a:effectLst/>
                          <a:latin typeface="Courier New" panose="02070309020205020404" pitchFamily="49" charset="0"/>
                          <a:cs typeface="Courier New" panose="02070309020205020404" pitchFamily="49" charset="0"/>
                        </a:rPr>
                        <a:t>.</a:t>
                      </a:r>
                      <a:r>
                        <a:rPr lang="zh-TW" altLang="zh-TW" sz="800" b="0" smtClean="0">
                          <a:effectLst/>
                          <a:latin typeface="Courier New" panose="02070309020205020404" pitchFamily="49" charset="0"/>
                          <a:cs typeface="Courier New" panose="02070309020205020404" pitchFamily="49" charset="0"/>
                        </a:rPr>
                        <a:t>n</a:t>
                      </a:r>
                      <a:r>
                        <a:rPr lang="en-US" altLang="zh-TW" sz="800" b="0" err="1" smtClean="0">
                          <a:effectLst/>
                          <a:latin typeface="Courier New" panose="02070309020205020404" pitchFamily="49" charset="0"/>
                          <a:cs typeface="Courier New" panose="02070309020205020404" pitchFamily="49" charset="0"/>
                        </a:rPr>
                        <a:t>hhhhhhh.</a:t>
                      </a:r>
                      <a:r>
                        <a:rPr lang="en-US" altLang="zh-TW" sz="800" b="1" err="1" smtClean="0">
                          <a:effectLst/>
                          <a:latin typeface="Courier New" panose="02070309020205020404" pitchFamily="49" charset="0"/>
                          <a:cs typeface="Courier New" panose="02070309020205020404" pitchFamily="49" charset="0"/>
                        </a:rPr>
                        <a:t>h</a:t>
                      </a:r>
                      <a:r>
                        <a:rPr lang="zh-TW" altLang="zh-TW" sz="800" b="0" smtClean="0">
                          <a:effectLst/>
                          <a:latin typeface="Courier New" panose="02070309020205020404" pitchFamily="49" charset="0"/>
                          <a:cs typeface="Courier New" panose="02070309020205020404" pitchFamily="49" charset="0"/>
                        </a:rPr>
                        <a:t>hhhhhhh</a:t>
                      </a:r>
                      <a:br>
                        <a:rPr lang="en-CA" altLang="zh-TW" sz="800" b="0" smtClean="0">
                          <a:effectLst/>
                          <a:latin typeface="Courier New" panose="02070309020205020404" pitchFamily="49" charset="0"/>
                          <a:cs typeface="Courier New" panose="02070309020205020404" pitchFamily="49" charset="0"/>
                        </a:rPr>
                      </a:br>
                      <a:r>
                        <a:rPr lang="zh-TW" altLang="zh-TW" sz="800" b="0" smtClean="0">
                          <a:effectLst/>
                          <a:latin typeface="Courier New" panose="02070309020205020404" pitchFamily="49" charset="0"/>
                          <a:cs typeface="Courier New" panose="02070309020205020404" pitchFamily="49" charset="0"/>
                        </a:rPr>
                        <a:t>11111111.11111111.1</a:t>
                      </a:r>
                      <a:r>
                        <a:rPr lang="en-US" altLang="zh-TW" sz="800" b="0" smtClean="0">
                          <a:effectLst/>
                          <a:latin typeface="Courier New" panose="02070309020205020404" pitchFamily="49" charset="0"/>
                          <a:cs typeface="Courier New" panose="02070309020205020404" pitchFamily="49" charset="0"/>
                        </a:rPr>
                        <a:t>0000000.</a:t>
                      </a:r>
                      <a:r>
                        <a:rPr lang="en-US" altLang="zh-TW" sz="800" b="1" smtClean="0">
                          <a:effectLst/>
                          <a:latin typeface="Courier New" panose="02070309020205020404" pitchFamily="49" charset="0"/>
                          <a:cs typeface="Courier New" panose="02070309020205020404" pitchFamily="49" charset="0"/>
                        </a:rPr>
                        <a:t>0</a:t>
                      </a:r>
                      <a:r>
                        <a:rPr lang="zh-TW" altLang="zh-TW" sz="800" b="0" smtClean="0">
                          <a:effectLst/>
                          <a:latin typeface="Courier New" panose="02070309020205020404" pitchFamily="49" charset="0"/>
                          <a:cs typeface="Courier New" panose="02070309020205020404" pitchFamily="49" charset="0"/>
                        </a:rPr>
                        <a:t>0000000</a:t>
                      </a:r>
                      <a:endParaRPr lang="zh-TW" altLang="zh-TW" sz="800" b="0">
                        <a:effectLst/>
                        <a:latin typeface="Courier New" panose="02070309020205020404" pitchFamily="49" charset="0"/>
                        <a:cs typeface="Courier New" panose="02070309020205020404" pitchFamily="49" charset="0"/>
                      </a:endParaRPr>
                    </a:p>
                  </a:txBody>
                  <a:tcPr marL="31750" marR="31750" marT="31750" marB="31750" anchor="ctr"/>
                </a:tc>
                <a:tc>
                  <a:txBody>
                    <a:bodyPr vert="horz" wrap="square"/>
                    <a:lstStyle/>
                    <a:p>
                      <a:pPr rtl="0" fontAlgn="ctr"/>
                      <a:r>
                        <a:rPr lang="zh-TW" sz="800" b="1">
                          <a:effectLst/>
                        </a:rPr>
                        <a:t>2</a:t>
                      </a:r>
                    </a:p>
                  </a:txBody>
                  <a:tcPr marL="31750" marR="31750" marT="31750" marB="31750" anchor="ctr"/>
                </a:tc>
                <a:tc>
                  <a:txBody>
                    <a:bodyPr vert="horz" wrap="square"/>
                    <a:lstStyle/>
                    <a:p>
                      <a:pPr rtl="0" fontAlgn="ctr"/>
                      <a:r>
                        <a:rPr lang="zh-TW" sz="800" b="0">
                          <a:effectLst/>
                        </a:rPr>
                        <a:t>32766</a:t>
                      </a:r>
                    </a:p>
                  </a:txBody>
                  <a:tcPr marL="31750" marR="31750" marT="31750" marB="31750" anchor="ctr"/>
                </a:tc>
                <a:extLst>
                  <a:ext uri="{0D108BD9-81ED-4DB2-BD59-A6C34878D82A}">
                    <a16:rowId xmlns:a16="http://schemas.microsoft.com/office/drawing/2014/main" val="1543777364"/>
                  </a:ext>
                </a:extLst>
              </a:tr>
              <a:tr h="314960">
                <a:tc>
                  <a:txBody>
                    <a:bodyPr vert="horz" wrap="square"/>
                    <a:lstStyle/>
                    <a:p>
                      <a:pPr rtl="0" fontAlgn="ctr"/>
                      <a:r>
                        <a:rPr lang="zh-TW" sz="800" b="0">
                          <a:effectLst/>
                        </a:rPr>
                        <a:t>/18</a:t>
                      </a:r>
                    </a:p>
                  </a:txBody>
                  <a:tcPr marL="31750" marR="31750" marT="31750" marB="31750" anchor="ctr"/>
                </a:tc>
                <a:tc>
                  <a:txBody>
                    <a:bodyPr vert="horz" wrap="square"/>
                    <a:lstStyle/>
                    <a:p>
                      <a:pPr rtl="0" fontAlgn="ctr"/>
                      <a:r>
                        <a:rPr lang="zh-TW" sz="800" b="0">
                          <a:effectLst/>
                        </a:rPr>
                        <a:t>255.255.</a:t>
                      </a:r>
                      <a:r>
                        <a:rPr lang="zh-TW" sz="800" b="1" kern="1200">
                          <a:solidFill>
                            <a:schemeClr val="dk1"/>
                          </a:solidFill>
                          <a:effectLst/>
                          <a:latin typeface="+mn-lt"/>
                          <a:ea typeface="+mn-ea"/>
                          <a:cs typeface="+mn-cs"/>
                        </a:rPr>
                        <a:t>192</a:t>
                      </a:r>
                      <a:r>
                        <a:rPr lang="zh-TW" sz="800" b="0">
                          <a:effectLst/>
                        </a:rPr>
                        <a:t>.0</a:t>
                      </a:r>
                    </a:p>
                  </a:txBody>
                  <a:tcPr marL="31750" marR="31750" marT="31750" marB="31750" anchor="ctr"/>
                </a:tc>
                <a:tc>
                  <a:txBody>
                    <a:bodyPr vert="horz" wrap="square"/>
                    <a:lstStyle/>
                    <a:p>
                      <a:pPr rtl="0" fontAlgn="ctr"/>
                      <a:r>
                        <a:rPr lang="zh-TW" altLang="zh-TW" sz="800" b="0" smtClean="0">
                          <a:effectLst/>
                          <a:latin typeface="Courier New" panose="02070309020205020404" pitchFamily="49" charset="0"/>
                          <a:cs typeface="Courier New" panose="02070309020205020404" pitchFamily="49" charset="0"/>
                        </a:rPr>
                        <a:t>nnnnnnnn</a:t>
                      </a:r>
                      <a:r>
                        <a:rPr lang="en-US" altLang="zh-TW" sz="800" b="0" smtClean="0">
                          <a:effectLst/>
                          <a:latin typeface="Courier New" panose="02070309020205020404" pitchFamily="49" charset="0"/>
                          <a:cs typeface="Courier New" panose="02070309020205020404" pitchFamily="49" charset="0"/>
                        </a:rPr>
                        <a:t>.</a:t>
                      </a:r>
                      <a:r>
                        <a:rPr lang="zh-TW" altLang="zh-TW" sz="800" b="0" smtClean="0">
                          <a:effectLst/>
                          <a:latin typeface="Courier New" panose="02070309020205020404" pitchFamily="49" charset="0"/>
                          <a:cs typeface="Courier New" panose="02070309020205020404" pitchFamily="49" charset="0"/>
                        </a:rPr>
                        <a:t>nnnnnnnn</a:t>
                      </a:r>
                      <a:r>
                        <a:rPr lang="en-US" altLang="zh-TW" sz="800" b="0" smtClean="0">
                          <a:effectLst/>
                          <a:latin typeface="Courier New" panose="02070309020205020404" pitchFamily="49" charset="0"/>
                          <a:cs typeface="Courier New" panose="02070309020205020404" pitchFamily="49" charset="0"/>
                        </a:rPr>
                        <a:t>.</a:t>
                      </a:r>
                      <a:r>
                        <a:rPr lang="zh-TW" altLang="zh-TW" sz="800" b="0" smtClean="0">
                          <a:effectLst/>
                          <a:latin typeface="Courier New" panose="02070309020205020404" pitchFamily="49" charset="0"/>
                          <a:cs typeface="Courier New" panose="02070309020205020404" pitchFamily="49" charset="0"/>
                        </a:rPr>
                        <a:t>nn</a:t>
                      </a:r>
                      <a:r>
                        <a:rPr lang="en-US" altLang="zh-TW" sz="800" b="0" err="1" smtClean="0">
                          <a:effectLst/>
                          <a:latin typeface="Courier New" panose="02070309020205020404" pitchFamily="49" charset="0"/>
                          <a:cs typeface="Courier New" panose="02070309020205020404" pitchFamily="49" charset="0"/>
                        </a:rPr>
                        <a:t>hhhhhh.</a:t>
                      </a:r>
                      <a:r>
                        <a:rPr lang="en-US" altLang="zh-TW" sz="800" b="1" err="1" smtClean="0">
                          <a:effectLst/>
                          <a:latin typeface="Courier New" panose="02070309020205020404" pitchFamily="49" charset="0"/>
                          <a:cs typeface="Courier New" panose="02070309020205020404" pitchFamily="49" charset="0"/>
                        </a:rPr>
                        <a:t>h</a:t>
                      </a:r>
                      <a:r>
                        <a:rPr lang="zh-TW" altLang="zh-TW" sz="800" b="0" smtClean="0">
                          <a:effectLst/>
                          <a:latin typeface="Courier New" panose="02070309020205020404" pitchFamily="49" charset="0"/>
                          <a:cs typeface="Courier New" panose="02070309020205020404" pitchFamily="49" charset="0"/>
                        </a:rPr>
                        <a:t>hhhhhhh</a:t>
                      </a:r>
                      <a:br>
                        <a:rPr lang="en-CA" altLang="zh-TW" sz="800" b="0" smtClean="0">
                          <a:effectLst/>
                          <a:latin typeface="Courier New" panose="02070309020205020404" pitchFamily="49" charset="0"/>
                          <a:cs typeface="Courier New" panose="02070309020205020404" pitchFamily="49" charset="0"/>
                        </a:rPr>
                      </a:br>
                      <a:r>
                        <a:rPr lang="zh-TW" altLang="zh-TW" sz="800" b="0" smtClean="0">
                          <a:effectLst/>
                          <a:latin typeface="Courier New" panose="02070309020205020404" pitchFamily="49" charset="0"/>
                          <a:cs typeface="Courier New" panose="02070309020205020404" pitchFamily="49" charset="0"/>
                        </a:rPr>
                        <a:t>11111111.11111111.11</a:t>
                      </a:r>
                      <a:r>
                        <a:rPr lang="en-US" altLang="zh-TW" sz="800" b="0" smtClean="0">
                          <a:effectLst/>
                          <a:latin typeface="Courier New" panose="02070309020205020404" pitchFamily="49" charset="0"/>
                          <a:cs typeface="Courier New" panose="02070309020205020404" pitchFamily="49" charset="0"/>
                        </a:rPr>
                        <a:t>000000.</a:t>
                      </a:r>
                      <a:r>
                        <a:rPr lang="en-US" altLang="zh-TW" sz="800" b="1" smtClean="0">
                          <a:effectLst/>
                          <a:latin typeface="Courier New" panose="02070309020205020404" pitchFamily="49" charset="0"/>
                          <a:cs typeface="Courier New" panose="02070309020205020404" pitchFamily="49" charset="0"/>
                        </a:rPr>
                        <a:t>0</a:t>
                      </a:r>
                      <a:r>
                        <a:rPr lang="zh-TW" altLang="zh-TW" sz="800" b="0" smtClean="0">
                          <a:effectLst/>
                          <a:latin typeface="Courier New" panose="02070309020205020404" pitchFamily="49" charset="0"/>
                          <a:cs typeface="Courier New" panose="02070309020205020404" pitchFamily="49" charset="0"/>
                        </a:rPr>
                        <a:t>0000000</a:t>
                      </a:r>
                      <a:endParaRPr lang="zh-TW" altLang="zh-TW" sz="800" b="0">
                        <a:effectLst/>
                        <a:latin typeface="Courier New" panose="02070309020205020404" pitchFamily="49" charset="0"/>
                        <a:cs typeface="Courier New" panose="02070309020205020404" pitchFamily="49" charset="0"/>
                      </a:endParaRPr>
                    </a:p>
                  </a:txBody>
                  <a:tcPr marL="31750" marR="31750" marT="31750" marB="31750" anchor="ctr"/>
                </a:tc>
                <a:tc>
                  <a:txBody>
                    <a:bodyPr vert="horz" wrap="square"/>
                    <a:lstStyle/>
                    <a:p>
                      <a:pPr rtl="0" fontAlgn="ctr"/>
                      <a:r>
                        <a:rPr lang="zh-TW" sz="800" b="1">
                          <a:effectLst/>
                        </a:rPr>
                        <a:t>4</a:t>
                      </a:r>
                    </a:p>
                  </a:txBody>
                  <a:tcPr marL="31750" marR="31750" marT="31750" marB="31750" anchor="ctr"/>
                </a:tc>
                <a:tc>
                  <a:txBody>
                    <a:bodyPr vert="horz" wrap="square"/>
                    <a:lstStyle/>
                    <a:p>
                      <a:pPr rtl="0" fontAlgn="ctr"/>
                      <a:r>
                        <a:rPr lang="zh-TW" sz="800" b="0">
                          <a:effectLst/>
                        </a:rPr>
                        <a:t>16382</a:t>
                      </a:r>
                    </a:p>
                  </a:txBody>
                  <a:tcPr marL="31750" marR="31750" marT="31750" marB="31750" anchor="ctr"/>
                </a:tc>
                <a:extLst>
                  <a:ext uri="{0D108BD9-81ED-4DB2-BD59-A6C34878D82A}">
                    <a16:rowId xmlns:a16="http://schemas.microsoft.com/office/drawing/2014/main" val="507666450"/>
                  </a:ext>
                </a:extLst>
              </a:tr>
              <a:tr h="314960">
                <a:tc>
                  <a:txBody>
                    <a:bodyPr vert="horz" wrap="square"/>
                    <a:lstStyle/>
                    <a:p>
                      <a:pPr rtl="0" fontAlgn="ctr"/>
                      <a:r>
                        <a:rPr lang="zh-TW" sz="800" b="0">
                          <a:effectLst/>
                        </a:rPr>
                        <a:t>/19</a:t>
                      </a:r>
                    </a:p>
                  </a:txBody>
                  <a:tcPr marL="31750" marR="31750" marT="31750" marB="31750" anchor="ctr"/>
                </a:tc>
                <a:tc>
                  <a:txBody>
                    <a:bodyPr vert="horz" wrap="square"/>
                    <a:lstStyle/>
                    <a:p>
                      <a:pPr rtl="0" fontAlgn="ctr"/>
                      <a:r>
                        <a:rPr lang="zh-TW" sz="800" b="0">
                          <a:effectLst/>
                        </a:rPr>
                        <a:t>255.255.</a:t>
                      </a:r>
                      <a:r>
                        <a:rPr lang="zh-TW" sz="800" b="1" kern="1200">
                          <a:solidFill>
                            <a:schemeClr val="dk1"/>
                          </a:solidFill>
                          <a:effectLst/>
                          <a:latin typeface="+mn-lt"/>
                          <a:ea typeface="+mn-ea"/>
                          <a:cs typeface="+mn-cs"/>
                        </a:rPr>
                        <a:t>224</a:t>
                      </a:r>
                      <a:r>
                        <a:rPr lang="zh-TW" sz="800" b="0">
                          <a:effectLst/>
                        </a:rPr>
                        <a:t>.0</a:t>
                      </a:r>
                    </a:p>
                  </a:txBody>
                  <a:tcPr marL="31750" marR="31750" marT="31750" marB="31750" anchor="ctr"/>
                </a:tc>
                <a:tc>
                  <a:txBody>
                    <a:bodyPr vert="horz" wrap="square"/>
                    <a:lstStyle/>
                    <a:p>
                      <a:pPr rtl="0" fontAlgn="ctr"/>
                      <a:r>
                        <a:rPr lang="zh-TW" altLang="zh-TW" sz="800" b="0" smtClean="0">
                          <a:effectLst/>
                          <a:latin typeface="Courier New" panose="02070309020205020404" pitchFamily="49" charset="0"/>
                          <a:cs typeface="Courier New" panose="02070309020205020404" pitchFamily="49" charset="0"/>
                        </a:rPr>
                        <a:t>nnnnnnnn</a:t>
                      </a:r>
                      <a:r>
                        <a:rPr lang="en-US" altLang="zh-TW" sz="800" b="0" smtClean="0">
                          <a:effectLst/>
                          <a:latin typeface="Courier New" panose="02070309020205020404" pitchFamily="49" charset="0"/>
                          <a:cs typeface="Courier New" panose="02070309020205020404" pitchFamily="49" charset="0"/>
                        </a:rPr>
                        <a:t>.</a:t>
                      </a:r>
                      <a:r>
                        <a:rPr lang="zh-TW" altLang="zh-TW" sz="800" b="0" smtClean="0">
                          <a:effectLst/>
                          <a:latin typeface="Courier New" panose="02070309020205020404" pitchFamily="49" charset="0"/>
                          <a:cs typeface="Courier New" panose="02070309020205020404" pitchFamily="49" charset="0"/>
                        </a:rPr>
                        <a:t>nnnnnnnn</a:t>
                      </a:r>
                      <a:r>
                        <a:rPr lang="en-US" altLang="zh-TW" sz="800" b="0" smtClean="0">
                          <a:effectLst/>
                          <a:latin typeface="Courier New" panose="02070309020205020404" pitchFamily="49" charset="0"/>
                          <a:cs typeface="Courier New" panose="02070309020205020404" pitchFamily="49" charset="0"/>
                        </a:rPr>
                        <a:t>.</a:t>
                      </a:r>
                      <a:r>
                        <a:rPr lang="zh-TW" altLang="zh-TW" sz="800" b="0" smtClean="0">
                          <a:effectLst/>
                          <a:latin typeface="Courier New" panose="02070309020205020404" pitchFamily="49" charset="0"/>
                          <a:cs typeface="Courier New" panose="02070309020205020404" pitchFamily="49" charset="0"/>
                        </a:rPr>
                        <a:t>nnn</a:t>
                      </a:r>
                      <a:r>
                        <a:rPr lang="en-US" altLang="zh-TW" sz="800" b="0" err="1" smtClean="0">
                          <a:effectLst/>
                          <a:latin typeface="Courier New" panose="02070309020205020404" pitchFamily="49" charset="0"/>
                          <a:cs typeface="Courier New" panose="02070309020205020404" pitchFamily="49" charset="0"/>
                        </a:rPr>
                        <a:t>hhhhh.</a:t>
                      </a:r>
                      <a:r>
                        <a:rPr lang="en-US" altLang="zh-TW" sz="800" b="1" err="1" smtClean="0">
                          <a:effectLst/>
                          <a:latin typeface="Courier New" panose="02070309020205020404" pitchFamily="49" charset="0"/>
                          <a:cs typeface="Courier New" panose="02070309020205020404" pitchFamily="49" charset="0"/>
                        </a:rPr>
                        <a:t>h</a:t>
                      </a:r>
                      <a:r>
                        <a:rPr lang="zh-TW" altLang="zh-TW" sz="800" b="0" smtClean="0">
                          <a:effectLst/>
                          <a:latin typeface="Courier New" panose="02070309020205020404" pitchFamily="49" charset="0"/>
                          <a:cs typeface="Courier New" panose="02070309020205020404" pitchFamily="49" charset="0"/>
                        </a:rPr>
                        <a:t>hhhhhhh</a:t>
                      </a:r>
                      <a:br>
                        <a:rPr lang="en-CA" altLang="zh-TW" sz="800" b="0" smtClean="0">
                          <a:effectLst/>
                          <a:latin typeface="Courier New" panose="02070309020205020404" pitchFamily="49" charset="0"/>
                          <a:cs typeface="Courier New" panose="02070309020205020404" pitchFamily="49" charset="0"/>
                        </a:rPr>
                      </a:br>
                      <a:r>
                        <a:rPr lang="zh-TW" altLang="zh-TW" sz="800" b="0" smtClean="0">
                          <a:effectLst/>
                          <a:latin typeface="Courier New" panose="02070309020205020404" pitchFamily="49" charset="0"/>
                          <a:cs typeface="Courier New" panose="02070309020205020404" pitchFamily="49" charset="0"/>
                        </a:rPr>
                        <a:t>11111111.11111111.111</a:t>
                      </a:r>
                      <a:r>
                        <a:rPr lang="en-US" altLang="zh-TW" sz="800" b="0" smtClean="0">
                          <a:effectLst/>
                          <a:latin typeface="Courier New" panose="02070309020205020404" pitchFamily="49" charset="0"/>
                          <a:cs typeface="Courier New" panose="02070309020205020404" pitchFamily="49" charset="0"/>
                        </a:rPr>
                        <a:t>00000.</a:t>
                      </a:r>
                      <a:r>
                        <a:rPr lang="en-US" altLang="zh-TW" sz="800" b="1" smtClean="0">
                          <a:effectLst/>
                          <a:latin typeface="Courier New" panose="02070309020205020404" pitchFamily="49" charset="0"/>
                          <a:cs typeface="Courier New" panose="02070309020205020404" pitchFamily="49" charset="0"/>
                        </a:rPr>
                        <a:t>0</a:t>
                      </a:r>
                      <a:r>
                        <a:rPr lang="zh-TW" altLang="zh-TW" sz="800" b="0" smtClean="0">
                          <a:effectLst/>
                          <a:latin typeface="Courier New" panose="02070309020205020404" pitchFamily="49" charset="0"/>
                          <a:cs typeface="Courier New" panose="02070309020205020404" pitchFamily="49" charset="0"/>
                        </a:rPr>
                        <a:t>0000000</a:t>
                      </a:r>
                      <a:endParaRPr lang="zh-TW" altLang="zh-TW" sz="800" b="0">
                        <a:effectLst/>
                        <a:latin typeface="Courier New" panose="02070309020205020404" pitchFamily="49" charset="0"/>
                        <a:cs typeface="Courier New" panose="02070309020205020404" pitchFamily="49" charset="0"/>
                      </a:endParaRPr>
                    </a:p>
                  </a:txBody>
                  <a:tcPr marL="31750" marR="31750" marT="31750" marB="31750" anchor="ctr"/>
                </a:tc>
                <a:tc>
                  <a:txBody>
                    <a:bodyPr vert="horz" wrap="square"/>
                    <a:lstStyle/>
                    <a:p>
                      <a:pPr rtl="0" fontAlgn="ctr"/>
                      <a:r>
                        <a:rPr lang="zh-TW" sz="800" b="1">
                          <a:effectLst/>
                        </a:rPr>
                        <a:t>8</a:t>
                      </a:r>
                    </a:p>
                  </a:txBody>
                  <a:tcPr marL="31750" marR="31750" marT="31750" marB="31750" anchor="ctr"/>
                </a:tc>
                <a:tc>
                  <a:txBody>
                    <a:bodyPr vert="horz" wrap="square"/>
                    <a:lstStyle/>
                    <a:p>
                      <a:pPr rtl="0" fontAlgn="ctr"/>
                      <a:r>
                        <a:rPr lang="zh-TW" sz="800" b="0">
                          <a:effectLst/>
                        </a:rPr>
                        <a:t>8190</a:t>
                      </a:r>
                    </a:p>
                  </a:txBody>
                  <a:tcPr marL="31750" marR="31750" marT="31750" marB="31750" anchor="ctr"/>
                </a:tc>
                <a:extLst>
                  <a:ext uri="{0D108BD9-81ED-4DB2-BD59-A6C34878D82A}">
                    <a16:rowId xmlns:a16="http://schemas.microsoft.com/office/drawing/2014/main" val="895088631"/>
                  </a:ext>
                </a:extLst>
              </a:tr>
              <a:tr h="314960">
                <a:tc>
                  <a:txBody>
                    <a:bodyPr vert="horz" wrap="square"/>
                    <a:lstStyle/>
                    <a:p>
                      <a:pPr rtl="0" fontAlgn="ctr"/>
                      <a:r>
                        <a:rPr lang="zh-TW" sz="800" b="0">
                          <a:effectLst/>
                        </a:rPr>
                        <a:t>/20</a:t>
                      </a:r>
                    </a:p>
                  </a:txBody>
                  <a:tcPr marL="31750" marR="31750" marT="31750" marB="31750" anchor="ctr"/>
                </a:tc>
                <a:tc>
                  <a:txBody>
                    <a:bodyPr vert="horz" wrap="square"/>
                    <a:lstStyle/>
                    <a:p>
                      <a:pPr rtl="0" fontAlgn="ctr"/>
                      <a:r>
                        <a:rPr lang="zh-TW" sz="800" b="0">
                          <a:effectLst/>
                        </a:rPr>
                        <a:t>255.255.</a:t>
                      </a:r>
                      <a:r>
                        <a:rPr lang="zh-TW" sz="800" b="1" kern="1200">
                          <a:solidFill>
                            <a:schemeClr val="dk1"/>
                          </a:solidFill>
                          <a:effectLst/>
                          <a:latin typeface="+mn-lt"/>
                          <a:ea typeface="+mn-ea"/>
                          <a:cs typeface="+mn-cs"/>
                        </a:rPr>
                        <a:t>240</a:t>
                      </a:r>
                      <a:r>
                        <a:rPr lang="zh-TW" sz="800" b="0">
                          <a:effectLst/>
                        </a:rPr>
                        <a:t>.0</a:t>
                      </a:r>
                    </a:p>
                  </a:txBody>
                  <a:tcPr marL="31750" marR="31750" marT="31750" marB="31750" anchor="ctr"/>
                </a:tc>
                <a:tc>
                  <a:txBody>
                    <a:bodyPr vert="horz" wrap="square"/>
                    <a:lstStyle/>
                    <a:p>
                      <a:pPr rtl="0" fontAlgn="ctr"/>
                      <a:r>
                        <a:rPr lang="zh-TW" altLang="zh-TW" sz="800" b="0" smtClean="0">
                          <a:effectLst/>
                          <a:latin typeface="Courier New" panose="02070309020205020404" pitchFamily="49" charset="0"/>
                          <a:cs typeface="Courier New" panose="02070309020205020404" pitchFamily="49" charset="0"/>
                        </a:rPr>
                        <a:t>nnnnnnnn</a:t>
                      </a:r>
                      <a:r>
                        <a:rPr lang="en-US" altLang="zh-TW" sz="800" b="0" smtClean="0">
                          <a:effectLst/>
                          <a:latin typeface="Courier New" panose="02070309020205020404" pitchFamily="49" charset="0"/>
                          <a:cs typeface="Courier New" panose="02070309020205020404" pitchFamily="49" charset="0"/>
                        </a:rPr>
                        <a:t>.</a:t>
                      </a:r>
                      <a:r>
                        <a:rPr lang="zh-TW" altLang="zh-TW" sz="800" b="0" smtClean="0">
                          <a:effectLst/>
                          <a:latin typeface="Courier New" panose="02070309020205020404" pitchFamily="49" charset="0"/>
                          <a:cs typeface="Courier New" panose="02070309020205020404" pitchFamily="49" charset="0"/>
                        </a:rPr>
                        <a:t>nnnnnnnn</a:t>
                      </a:r>
                      <a:r>
                        <a:rPr lang="en-US" altLang="zh-TW" sz="800" b="0" smtClean="0">
                          <a:effectLst/>
                          <a:latin typeface="Courier New" panose="02070309020205020404" pitchFamily="49" charset="0"/>
                          <a:cs typeface="Courier New" panose="02070309020205020404" pitchFamily="49" charset="0"/>
                        </a:rPr>
                        <a:t>.</a:t>
                      </a:r>
                      <a:r>
                        <a:rPr lang="zh-TW" altLang="zh-TW" sz="800" b="0" smtClean="0">
                          <a:effectLst/>
                          <a:latin typeface="Courier New" panose="02070309020205020404" pitchFamily="49" charset="0"/>
                          <a:cs typeface="Courier New" panose="02070309020205020404" pitchFamily="49" charset="0"/>
                        </a:rPr>
                        <a:t>nnnn</a:t>
                      </a:r>
                      <a:r>
                        <a:rPr lang="en-US" altLang="zh-TW" sz="800" b="0" err="1" smtClean="0">
                          <a:effectLst/>
                          <a:latin typeface="Courier New" panose="02070309020205020404" pitchFamily="49" charset="0"/>
                          <a:cs typeface="Courier New" panose="02070309020205020404" pitchFamily="49" charset="0"/>
                        </a:rPr>
                        <a:t>hhhh.</a:t>
                      </a:r>
                      <a:r>
                        <a:rPr lang="en-US" altLang="zh-TW" sz="800" b="1" err="1" smtClean="0">
                          <a:effectLst/>
                          <a:latin typeface="Courier New" panose="02070309020205020404" pitchFamily="49" charset="0"/>
                          <a:cs typeface="Courier New" panose="02070309020205020404" pitchFamily="49" charset="0"/>
                        </a:rPr>
                        <a:t>h</a:t>
                      </a:r>
                      <a:r>
                        <a:rPr lang="zh-TW" altLang="zh-TW" sz="800" b="0" smtClean="0">
                          <a:effectLst/>
                          <a:latin typeface="Courier New" panose="02070309020205020404" pitchFamily="49" charset="0"/>
                          <a:cs typeface="Courier New" panose="02070309020205020404" pitchFamily="49" charset="0"/>
                        </a:rPr>
                        <a:t>hhhhhhh</a:t>
                      </a:r>
                      <a:br>
                        <a:rPr lang="en-CA" altLang="zh-TW" sz="800" b="0" smtClean="0">
                          <a:effectLst/>
                          <a:latin typeface="Courier New" panose="02070309020205020404" pitchFamily="49" charset="0"/>
                          <a:cs typeface="Courier New" panose="02070309020205020404" pitchFamily="49" charset="0"/>
                        </a:rPr>
                      </a:br>
                      <a:r>
                        <a:rPr lang="zh-TW" altLang="zh-TW" sz="800" b="0" smtClean="0">
                          <a:effectLst/>
                          <a:latin typeface="Courier New" panose="02070309020205020404" pitchFamily="49" charset="0"/>
                          <a:cs typeface="Courier New" panose="02070309020205020404" pitchFamily="49" charset="0"/>
                        </a:rPr>
                        <a:t>11111111.11111111.1111</a:t>
                      </a:r>
                      <a:r>
                        <a:rPr lang="en-US" altLang="zh-TW" sz="800" b="0" smtClean="0">
                          <a:effectLst/>
                          <a:latin typeface="Courier New" panose="02070309020205020404" pitchFamily="49" charset="0"/>
                          <a:cs typeface="Courier New" panose="02070309020205020404" pitchFamily="49" charset="0"/>
                        </a:rPr>
                        <a:t>0000.</a:t>
                      </a:r>
                      <a:r>
                        <a:rPr lang="en-US" altLang="zh-TW" sz="800" b="1" smtClean="0">
                          <a:effectLst/>
                          <a:latin typeface="Courier New" panose="02070309020205020404" pitchFamily="49" charset="0"/>
                          <a:cs typeface="Courier New" panose="02070309020205020404" pitchFamily="49" charset="0"/>
                        </a:rPr>
                        <a:t>0</a:t>
                      </a:r>
                      <a:r>
                        <a:rPr lang="zh-TW" altLang="zh-TW" sz="800" b="0" smtClean="0">
                          <a:effectLst/>
                          <a:latin typeface="Courier New" panose="02070309020205020404" pitchFamily="49" charset="0"/>
                          <a:cs typeface="Courier New" panose="02070309020205020404" pitchFamily="49" charset="0"/>
                        </a:rPr>
                        <a:t>0000000</a:t>
                      </a:r>
                      <a:endParaRPr lang="zh-TW" altLang="zh-TW" sz="800" b="0">
                        <a:effectLst/>
                        <a:latin typeface="Courier New" panose="02070309020205020404" pitchFamily="49" charset="0"/>
                        <a:cs typeface="Courier New" panose="02070309020205020404" pitchFamily="49" charset="0"/>
                      </a:endParaRPr>
                    </a:p>
                  </a:txBody>
                  <a:tcPr marL="31750" marR="31750" marT="31750" marB="31750" anchor="ctr"/>
                </a:tc>
                <a:tc>
                  <a:txBody>
                    <a:bodyPr vert="horz" wrap="square"/>
                    <a:lstStyle/>
                    <a:p>
                      <a:pPr rtl="0" fontAlgn="ctr"/>
                      <a:r>
                        <a:rPr lang="zh-TW" sz="800" b="1">
                          <a:effectLst/>
                        </a:rPr>
                        <a:t>16</a:t>
                      </a:r>
                    </a:p>
                  </a:txBody>
                  <a:tcPr marL="31750" marR="31750" marT="31750" marB="31750" anchor="ctr"/>
                </a:tc>
                <a:tc>
                  <a:txBody>
                    <a:bodyPr vert="horz" wrap="square"/>
                    <a:lstStyle/>
                    <a:p>
                      <a:pPr rtl="0" fontAlgn="ctr"/>
                      <a:r>
                        <a:rPr lang="zh-TW" sz="800" b="0">
                          <a:effectLst/>
                        </a:rPr>
                        <a:t>4094</a:t>
                      </a:r>
                    </a:p>
                  </a:txBody>
                  <a:tcPr marL="31750" marR="31750" marT="31750" marB="31750" anchor="ctr"/>
                </a:tc>
                <a:extLst>
                  <a:ext uri="{0D108BD9-81ED-4DB2-BD59-A6C34878D82A}">
                    <a16:rowId xmlns:a16="http://schemas.microsoft.com/office/drawing/2014/main" val="3687745671"/>
                  </a:ext>
                </a:extLst>
              </a:tr>
              <a:tr h="314960">
                <a:tc>
                  <a:txBody>
                    <a:bodyPr vert="horz" wrap="square"/>
                    <a:lstStyle/>
                    <a:p>
                      <a:pPr rtl="0" fontAlgn="ctr"/>
                      <a:r>
                        <a:rPr lang="zh-TW" sz="800" b="0">
                          <a:effectLst/>
                        </a:rPr>
                        <a:t>/21</a:t>
                      </a:r>
                    </a:p>
                  </a:txBody>
                  <a:tcPr marL="31750" marR="31750" marT="31750" marB="31750" anchor="ctr"/>
                </a:tc>
                <a:tc>
                  <a:txBody>
                    <a:bodyPr vert="horz" wrap="square"/>
                    <a:lstStyle/>
                    <a:p>
                      <a:pPr rtl="0" fontAlgn="ctr"/>
                      <a:r>
                        <a:rPr lang="zh-TW" sz="800" b="0">
                          <a:effectLst/>
                        </a:rPr>
                        <a:t>255.255.</a:t>
                      </a:r>
                      <a:r>
                        <a:rPr lang="zh-TW" sz="800" b="1" kern="1200">
                          <a:solidFill>
                            <a:schemeClr val="dk1"/>
                          </a:solidFill>
                          <a:effectLst/>
                          <a:latin typeface="+mn-lt"/>
                          <a:ea typeface="+mn-ea"/>
                          <a:cs typeface="+mn-cs"/>
                        </a:rPr>
                        <a:t>248</a:t>
                      </a:r>
                      <a:r>
                        <a:rPr lang="zh-TW" sz="800" b="0">
                          <a:effectLst/>
                        </a:rPr>
                        <a:t>.0</a:t>
                      </a:r>
                    </a:p>
                  </a:txBody>
                  <a:tcPr marL="31750" marR="31750" marT="31750" marB="31750" anchor="ctr"/>
                </a:tc>
                <a:tc>
                  <a:txBody>
                    <a:bodyPr vert="horz" wrap="square"/>
                    <a:lstStyle/>
                    <a:p>
                      <a:pPr rtl="0" fontAlgn="ctr"/>
                      <a:r>
                        <a:rPr lang="zh-TW" altLang="zh-TW" sz="800" b="0" smtClean="0">
                          <a:effectLst/>
                          <a:latin typeface="Courier New" panose="02070309020205020404" pitchFamily="49" charset="0"/>
                          <a:cs typeface="Courier New" panose="02070309020205020404" pitchFamily="49" charset="0"/>
                        </a:rPr>
                        <a:t>nnnnnnnn</a:t>
                      </a:r>
                      <a:r>
                        <a:rPr lang="en-US" altLang="zh-TW" sz="800" b="0" smtClean="0">
                          <a:effectLst/>
                          <a:latin typeface="Courier New" panose="02070309020205020404" pitchFamily="49" charset="0"/>
                          <a:cs typeface="Courier New" panose="02070309020205020404" pitchFamily="49" charset="0"/>
                        </a:rPr>
                        <a:t>.</a:t>
                      </a:r>
                      <a:r>
                        <a:rPr lang="zh-TW" altLang="zh-TW" sz="800" b="0" smtClean="0">
                          <a:effectLst/>
                          <a:latin typeface="Courier New" panose="02070309020205020404" pitchFamily="49" charset="0"/>
                          <a:cs typeface="Courier New" panose="02070309020205020404" pitchFamily="49" charset="0"/>
                        </a:rPr>
                        <a:t>nnnnnnnn</a:t>
                      </a:r>
                      <a:r>
                        <a:rPr lang="en-US" altLang="zh-TW" sz="800" b="0" smtClean="0">
                          <a:effectLst/>
                          <a:latin typeface="Courier New" panose="02070309020205020404" pitchFamily="49" charset="0"/>
                          <a:cs typeface="Courier New" panose="02070309020205020404" pitchFamily="49" charset="0"/>
                        </a:rPr>
                        <a:t>.</a:t>
                      </a:r>
                      <a:r>
                        <a:rPr lang="zh-TW" altLang="zh-TW" sz="800" b="0" smtClean="0">
                          <a:effectLst/>
                          <a:latin typeface="Courier New" panose="02070309020205020404" pitchFamily="49" charset="0"/>
                          <a:cs typeface="Courier New" panose="02070309020205020404" pitchFamily="49" charset="0"/>
                        </a:rPr>
                        <a:t>nnnn</a:t>
                      </a:r>
                      <a:r>
                        <a:rPr lang="en-US" altLang="zh-TW" sz="800" b="0" err="1" smtClean="0">
                          <a:effectLst/>
                          <a:latin typeface="Courier New" panose="02070309020205020404" pitchFamily="49" charset="0"/>
                          <a:cs typeface="Courier New" panose="02070309020205020404" pitchFamily="49" charset="0"/>
                        </a:rPr>
                        <a:t>nhhh.</a:t>
                      </a:r>
                      <a:r>
                        <a:rPr lang="en-US" altLang="zh-TW" sz="800" b="1" err="1" smtClean="0">
                          <a:effectLst/>
                          <a:latin typeface="Courier New" panose="02070309020205020404" pitchFamily="49" charset="0"/>
                          <a:cs typeface="Courier New" panose="02070309020205020404" pitchFamily="49" charset="0"/>
                        </a:rPr>
                        <a:t>h</a:t>
                      </a:r>
                      <a:r>
                        <a:rPr lang="zh-TW" altLang="zh-TW" sz="800" b="0" smtClean="0">
                          <a:effectLst/>
                          <a:latin typeface="Courier New" panose="02070309020205020404" pitchFamily="49" charset="0"/>
                          <a:cs typeface="Courier New" panose="02070309020205020404" pitchFamily="49" charset="0"/>
                        </a:rPr>
                        <a:t>hhhhhhh</a:t>
                      </a:r>
                      <a:br>
                        <a:rPr lang="en-CA" altLang="zh-TW" sz="800" b="0" smtClean="0">
                          <a:effectLst/>
                          <a:latin typeface="Courier New" panose="02070309020205020404" pitchFamily="49" charset="0"/>
                          <a:cs typeface="Courier New" panose="02070309020205020404" pitchFamily="49" charset="0"/>
                        </a:rPr>
                      </a:br>
                      <a:r>
                        <a:rPr lang="zh-TW" altLang="zh-TW" sz="800" b="0" smtClean="0">
                          <a:effectLst/>
                          <a:latin typeface="Courier New" panose="02070309020205020404" pitchFamily="49" charset="0"/>
                          <a:cs typeface="Courier New" panose="02070309020205020404" pitchFamily="49" charset="0"/>
                        </a:rPr>
                        <a:t>11111111.11111111.11111</a:t>
                      </a:r>
                      <a:r>
                        <a:rPr lang="en-US" altLang="zh-TW" sz="800" b="0" smtClean="0">
                          <a:effectLst/>
                          <a:latin typeface="Courier New" panose="02070309020205020404" pitchFamily="49" charset="0"/>
                          <a:cs typeface="Courier New" panose="02070309020205020404" pitchFamily="49" charset="0"/>
                        </a:rPr>
                        <a:t>000.</a:t>
                      </a:r>
                      <a:r>
                        <a:rPr lang="en-US" altLang="zh-TW" sz="800" b="1" smtClean="0">
                          <a:effectLst/>
                          <a:latin typeface="Courier New" panose="02070309020205020404" pitchFamily="49" charset="0"/>
                          <a:cs typeface="Courier New" panose="02070309020205020404" pitchFamily="49" charset="0"/>
                        </a:rPr>
                        <a:t>0</a:t>
                      </a:r>
                      <a:r>
                        <a:rPr lang="zh-TW" altLang="zh-TW" sz="800" b="0" smtClean="0">
                          <a:effectLst/>
                          <a:latin typeface="Courier New" panose="02070309020205020404" pitchFamily="49" charset="0"/>
                          <a:cs typeface="Courier New" panose="02070309020205020404" pitchFamily="49" charset="0"/>
                        </a:rPr>
                        <a:t>0000000</a:t>
                      </a:r>
                      <a:endParaRPr lang="zh-TW" altLang="zh-TW" sz="800" b="0">
                        <a:effectLst/>
                        <a:latin typeface="Courier New" panose="02070309020205020404" pitchFamily="49" charset="0"/>
                        <a:cs typeface="Courier New" panose="02070309020205020404" pitchFamily="49" charset="0"/>
                      </a:endParaRPr>
                    </a:p>
                  </a:txBody>
                  <a:tcPr marL="31750" marR="31750" marT="31750" marB="31750" anchor="ctr"/>
                </a:tc>
                <a:tc>
                  <a:txBody>
                    <a:bodyPr vert="horz" wrap="square"/>
                    <a:lstStyle/>
                    <a:p>
                      <a:pPr rtl="0" fontAlgn="ctr"/>
                      <a:r>
                        <a:rPr lang="zh-TW" sz="800" b="1">
                          <a:effectLst/>
                        </a:rPr>
                        <a:t>32</a:t>
                      </a:r>
                    </a:p>
                  </a:txBody>
                  <a:tcPr marL="31750" marR="31750" marT="31750" marB="31750" anchor="ctr"/>
                </a:tc>
                <a:tc>
                  <a:txBody>
                    <a:bodyPr vert="horz" wrap="square"/>
                    <a:lstStyle/>
                    <a:p>
                      <a:pPr rtl="0" fontAlgn="ctr"/>
                      <a:r>
                        <a:rPr lang="zh-TW" sz="800" b="0">
                          <a:effectLst/>
                        </a:rPr>
                        <a:t>2046</a:t>
                      </a:r>
                    </a:p>
                  </a:txBody>
                  <a:tcPr marL="31750" marR="31750" marT="31750" marB="31750" anchor="ctr"/>
                </a:tc>
                <a:extLst>
                  <a:ext uri="{0D108BD9-81ED-4DB2-BD59-A6C34878D82A}">
                    <a16:rowId xmlns:a16="http://schemas.microsoft.com/office/drawing/2014/main" val="1717418088"/>
                  </a:ext>
                </a:extLst>
              </a:tr>
              <a:tr h="314960">
                <a:tc>
                  <a:txBody>
                    <a:bodyPr vert="horz" wrap="square"/>
                    <a:lstStyle/>
                    <a:p>
                      <a:pPr rtl="0" fontAlgn="ctr"/>
                      <a:r>
                        <a:rPr lang="zh-TW" sz="800" b="0">
                          <a:effectLst/>
                        </a:rPr>
                        <a:t>/22</a:t>
                      </a:r>
                    </a:p>
                  </a:txBody>
                  <a:tcPr marL="31750" marR="31750" marT="31750" marB="31750" anchor="ctr"/>
                </a:tc>
                <a:tc>
                  <a:txBody>
                    <a:bodyPr vert="horz" wrap="square"/>
                    <a:lstStyle/>
                    <a:p>
                      <a:pPr rtl="0" fontAlgn="ctr"/>
                      <a:r>
                        <a:rPr lang="zh-TW" sz="800" b="0">
                          <a:effectLst/>
                        </a:rPr>
                        <a:t>255.255.</a:t>
                      </a:r>
                      <a:r>
                        <a:rPr lang="zh-TW" sz="800" b="1" kern="1200">
                          <a:solidFill>
                            <a:schemeClr val="dk1"/>
                          </a:solidFill>
                          <a:effectLst/>
                          <a:latin typeface="+mn-lt"/>
                          <a:ea typeface="+mn-ea"/>
                          <a:cs typeface="+mn-cs"/>
                        </a:rPr>
                        <a:t>252</a:t>
                      </a:r>
                      <a:r>
                        <a:rPr lang="zh-TW" sz="800" b="0">
                          <a:effectLst/>
                        </a:rPr>
                        <a:t>.0</a:t>
                      </a:r>
                    </a:p>
                  </a:txBody>
                  <a:tcPr marL="31750" marR="31750" marT="31750" marB="31750" anchor="ctr"/>
                </a:tc>
                <a:tc>
                  <a:txBody>
                    <a:bodyPr vert="horz" wrap="square"/>
                    <a:lstStyle/>
                    <a:p>
                      <a:pPr rtl="0" fontAlgn="ctr"/>
                      <a:r>
                        <a:rPr lang="zh-TW" altLang="zh-TW" sz="800" b="0" smtClean="0">
                          <a:effectLst/>
                          <a:latin typeface="Courier New" panose="02070309020205020404" pitchFamily="49" charset="0"/>
                          <a:cs typeface="Courier New" panose="02070309020205020404" pitchFamily="49" charset="0"/>
                        </a:rPr>
                        <a:t>nnnnnnnn</a:t>
                      </a:r>
                      <a:r>
                        <a:rPr lang="en-US" altLang="zh-TW" sz="800" b="0" smtClean="0">
                          <a:effectLst/>
                          <a:latin typeface="Courier New" panose="02070309020205020404" pitchFamily="49" charset="0"/>
                          <a:cs typeface="Courier New" panose="02070309020205020404" pitchFamily="49" charset="0"/>
                        </a:rPr>
                        <a:t>.</a:t>
                      </a:r>
                      <a:r>
                        <a:rPr lang="zh-TW" altLang="zh-TW" sz="800" b="0" smtClean="0">
                          <a:effectLst/>
                          <a:latin typeface="Courier New" panose="02070309020205020404" pitchFamily="49" charset="0"/>
                          <a:cs typeface="Courier New" panose="02070309020205020404" pitchFamily="49" charset="0"/>
                        </a:rPr>
                        <a:t>nnnnnnnn</a:t>
                      </a:r>
                      <a:r>
                        <a:rPr lang="en-US" altLang="zh-TW" sz="800" b="0" smtClean="0">
                          <a:effectLst/>
                          <a:latin typeface="Courier New" panose="02070309020205020404" pitchFamily="49" charset="0"/>
                          <a:cs typeface="Courier New" panose="02070309020205020404" pitchFamily="49" charset="0"/>
                        </a:rPr>
                        <a:t>.</a:t>
                      </a:r>
                      <a:r>
                        <a:rPr lang="zh-TW" altLang="zh-TW" sz="800" b="0" smtClean="0">
                          <a:effectLst/>
                          <a:latin typeface="Courier New" panose="02070309020205020404" pitchFamily="49" charset="0"/>
                          <a:cs typeface="Courier New" panose="02070309020205020404" pitchFamily="49" charset="0"/>
                        </a:rPr>
                        <a:t>nnnn</a:t>
                      </a:r>
                      <a:r>
                        <a:rPr lang="en-US" altLang="zh-TW" sz="800" b="0" err="1" smtClean="0">
                          <a:effectLst/>
                          <a:latin typeface="Courier New" panose="02070309020205020404" pitchFamily="49" charset="0"/>
                          <a:cs typeface="Courier New" panose="02070309020205020404" pitchFamily="49" charset="0"/>
                        </a:rPr>
                        <a:t>nnhh.</a:t>
                      </a:r>
                      <a:r>
                        <a:rPr lang="en-US" altLang="zh-TW" sz="800" b="1" err="1" smtClean="0">
                          <a:effectLst/>
                          <a:latin typeface="Courier New" panose="02070309020205020404" pitchFamily="49" charset="0"/>
                          <a:cs typeface="Courier New" panose="02070309020205020404" pitchFamily="49" charset="0"/>
                        </a:rPr>
                        <a:t>h</a:t>
                      </a:r>
                      <a:r>
                        <a:rPr lang="zh-TW" altLang="zh-TW" sz="800" b="0" smtClean="0">
                          <a:effectLst/>
                          <a:latin typeface="Courier New" panose="02070309020205020404" pitchFamily="49" charset="0"/>
                          <a:cs typeface="Courier New" panose="02070309020205020404" pitchFamily="49" charset="0"/>
                        </a:rPr>
                        <a:t>hhhhhhh</a:t>
                      </a:r>
                      <a:br>
                        <a:rPr lang="en-CA" altLang="zh-TW" sz="800" b="0" smtClean="0">
                          <a:effectLst/>
                          <a:latin typeface="Courier New" panose="02070309020205020404" pitchFamily="49" charset="0"/>
                          <a:cs typeface="Courier New" panose="02070309020205020404" pitchFamily="49" charset="0"/>
                        </a:rPr>
                      </a:br>
                      <a:r>
                        <a:rPr lang="zh-TW" altLang="zh-TW" sz="800" b="0" smtClean="0">
                          <a:effectLst/>
                          <a:latin typeface="Courier New" panose="02070309020205020404" pitchFamily="49" charset="0"/>
                          <a:cs typeface="Courier New" panose="02070309020205020404" pitchFamily="49" charset="0"/>
                        </a:rPr>
                        <a:t>11111111.11111111.111111</a:t>
                      </a:r>
                      <a:r>
                        <a:rPr lang="en-US" altLang="zh-TW" sz="800" b="0" smtClean="0">
                          <a:effectLst/>
                          <a:latin typeface="Courier New" panose="02070309020205020404" pitchFamily="49" charset="0"/>
                          <a:cs typeface="Courier New" panose="02070309020205020404" pitchFamily="49" charset="0"/>
                        </a:rPr>
                        <a:t>00.</a:t>
                      </a:r>
                      <a:r>
                        <a:rPr lang="en-US" altLang="zh-TW" sz="800" b="1" smtClean="0">
                          <a:effectLst/>
                          <a:latin typeface="Courier New" panose="02070309020205020404" pitchFamily="49" charset="0"/>
                          <a:cs typeface="Courier New" panose="02070309020205020404" pitchFamily="49" charset="0"/>
                        </a:rPr>
                        <a:t>0</a:t>
                      </a:r>
                      <a:r>
                        <a:rPr lang="zh-TW" altLang="zh-TW" sz="800" b="0" smtClean="0">
                          <a:effectLst/>
                          <a:latin typeface="Courier New" panose="02070309020205020404" pitchFamily="49" charset="0"/>
                          <a:cs typeface="Courier New" panose="02070309020205020404" pitchFamily="49" charset="0"/>
                        </a:rPr>
                        <a:t>0000000</a:t>
                      </a:r>
                      <a:endParaRPr lang="zh-TW" altLang="zh-TW" sz="800" b="0">
                        <a:effectLst/>
                        <a:latin typeface="Courier New" panose="02070309020205020404" pitchFamily="49" charset="0"/>
                        <a:cs typeface="Courier New" panose="02070309020205020404" pitchFamily="49" charset="0"/>
                      </a:endParaRPr>
                    </a:p>
                  </a:txBody>
                  <a:tcPr marL="31750" marR="31750" marT="31750" marB="31750" anchor="ctr"/>
                </a:tc>
                <a:tc>
                  <a:txBody>
                    <a:bodyPr vert="horz" wrap="square"/>
                    <a:lstStyle/>
                    <a:p>
                      <a:pPr rtl="0" fontAlgn="ctr"/>
                      <a:r>
                        <a:rPr lang="zh-TW" sz="800" b="1">
                          <a:effectLst/>
                        </a:rPr>
                        <a:t>64</a:t>
                      </a:r>
                    </a:p>
                  </a:txBody>
                  <a:tcPr marL="31750" marR="31750" marT="31750" marB="31750" anchor="ctr"/>
                </a:tc>
                <a:tc>
                  <a:txBody>
                    <a:bodyPr vert="horz" wrap="square"/>
                    <a:lstStyle/>
                    <a:p>
                      <a:pPr rtl="0" fontAlgn="ctr"/>
                      <a:r>
                        <a:rPr lang="zh-TW" sz="800" b="0">
                          <a:effectLst/>
                        </a:rPr>
                        <a:t>1022</a:t>
                      </a:r>
                    </a:p>
                  </a:txBody>
                  <a:tcPr marL="31750" marR="31750" marT="31750" marB="31750" anchor="ctr"/>
                </a:tc>
                <a:extLst>
                  <a:ext uri="{0D108BD9-81ED-4DB2-BD59-A6C34878D82A}">
                    <a16:rowId xmlns:a16="http://schemas.microsoft.com/office/drawing/2014/main" val="2297882614"/>
                  </a:ext>
                </a:extLst>
              </a:tr>
              <a:tr h="314960">
                <a:tc>
                  <a:txBody>
                    <a:bodyPr vert="horz" wrap="square"/>
                    <a:lstStyle/>
                    <a:p>
                      <a:pPr rtl="0" fontAlgn="ctr"/>
                      <a:r>
                        <a:rPr lang="zh-TW" sz="800" b="0">
                          <a:effectLst/>
                        </a:rPr>
                        <a:t>/23</a:t>
                      </a:r>
                    </a:p>
                  </a:txBody>
                  <a:tcPr marL="31750" marR="31750" marT="31750" marB="31750" anchor="ctr"/>
                </a:tc>
                <a:tc>
                  <a:txBody>
                    <a:bodyPr vert="horz" wrap="square"/>
                    <a:lstStyle/>
                    <a:p>
                      <a:pPr rtl="0" fontAlgn="ctr"/>
                      <a:r>
                        <a:rPr lang="zh-TW" sz="800" b="0">
                          <a:effectLst/>
                        </a:rPr>
                        <a:t>255.255.</a:t>
                      </a:r>
                      <a:r>
                        <a:rPr lang="zh-TW" sz="800" b="1" kern="1200">
                          <a:solidFill>
                            <a:schemeClr val="dk1"/>
                          </a:solidFill>
                          <a:effectLst/>
                          <a:latin typeface="+mn-lt"/>
                          <a:ea typeface="+mn-ea"/>
                          <a:cs typeface="+mn-cs"/>
                        </a:rPr>
                        <a:t>254</a:t>
                      </a:r>
                      <a:r>
                        <a:rPr lang="zh-TW" sz="800" b="0">
                          <a:effectLst/>
                        </a:rPr>
                        <a:t>.0</a:t>
                      </a:r>
                    </a:p>
                  </a:txBody>
                  <a:tcPr marL="31750" marR="31750" marT="31750" marB="31750" anchor="ctr"/>
                </a:tc>
                <a:tc>
                  <a:txBody>
                    <a:bodyPr vert="horz" wrap="square"/>
                    <a:lstStyle/>
                    <a:p>
                      <a:pPr rtl="0" fontAlgn="ctr"/>
                      <a:r>
                        <a:rPr lang="zh-TW" altLang="zh-TW" sz="800" b="0" smtClean="0">
                          <a:effectLst/>
                          <a:latin typeface="Courier New" panose="02070309020205020404" pitchFamily="49" charset="0"/>
                          <a:cs typeface="Courier New" panose="02070309020205020404" pitchFamily="49" charset="0"/>
                        </a:rPr>
                        <a:t>nnnnnnnn</a:t>
                      </a:r>
                      <a:r>
                        <a:rPr lang="en-US" altLang="zh-TW" sz="800" b="0" smtClean="0">
                          <a:effectLst/>
                          <a:latin typeface="Courier New" panose="02070309020205020404" pitchFamily="49" charset="0"/>
                          <a:cs typeface="Courier New" panose="02070309020205020404" pitchFamily="49" charset="0"/>
                        </a:rPr>
                        <a:t>.</a:t>
                      </a:r>
                      <a:r>
                        <a:rPr lang="zh-TW" altLang="zh-TW" sz="800" b="0" smtClean="0">
                          <a:effectLst/>
                          <a:latin typeface="Courier New" panose="02070309020205020404" pitchFamily="49" charset="0"/>
                          <a:cs typeface="Courier New" panose="02070309020205020404" pitchFamily="49" charset="0"/>
                        </a:rPr>
                        <a:t>nnnnnnnn</a:t>
                      </a:r>
                      <a:r>
                        <a:rPr lang="en-US" altLang="zh-TW" sz="800" b="0" smtClean="0">
                          <a:effectLst/>
                          <a:latin typeface="Courier New" panose="02070309020205020404" pitchFamily="49" charset="0"/>
                          <a:cs typeface="Courier New" panose="02070309020205020404" pitchFamily="49" charset="0"/>
                        </a:rPr>
                        <a:t>.</a:t>
                      </a:r>
                      <a:r>
                        <a:rPr lang="zh-TW" altLang="zh-TW" sz="800" b="0" smtClean="0">
                          <a:effectLst/>
                          <a:latin typeface="Courier New" panose="02070309020205020404" pitchFamily="49" charset="0"/>
                          <a:cs typeface="Courier New" panose="02070309020205020404" pitchFamily="49" charset="0"/>
                        </a:rPr>
                        <a:t>nnnn</a:t>
                      </a:r>
                      <a:r>
                        <a:rPr lang="en-US" altLang="zh-TW" sz="800" b="0" err="1" smtClean="0">
                          <a:effectLst/>
                          <a:latin typeface="Courier New" panose="02070309020205020404" pitchFamily="49" charset="0"/>
                          <a:cs typeface="Courier New" panose="02070309020205020404" pitchFamily="49" charset="0"/>
                        </a:rPr>
                        <a:t>nnnh.</a:t>
                      </a:r>
                      <a:r>
                        <a:rPr lang="en-US" altLang="zh-TW" sz="800" b="1" err="1" smtClean="0">
                          <a:effectLst/>
                          <a:latin typeface="Courier New" panose="02070309020205020404" pitchFamily="49" charset="0"/>
                          <a:cs typeface="Courier New" panose="02070309020205020404" pitchFamily="49" charset="0"/>
                        </a:rPr>
                        <a:t>h</a:t>
                      </a:r>
                      <a:r>
                        <a:rPr lang="zh-TW" altLang="zh-TW" sz="800" b="0" smtClean="0">
                          <a:effectLst/>
                          <a:latin typeface="Courier New" panose="02070309020205020404" pitchFamily="49" charset="0"/>
                          <a:cs typeface="Courier New" panose="02070309020205020404" pitchFamily="49" charset="0"/>
                        </a:rPr>
                        <a:t>hhhhhhh</a:t>
                      </a:r>
                      <a:br>
                        <a:rPr lang="en-CA" altLang="zh-TW" sz="800" b="0" smtClean="0">
                          <a:effectLst/>
                          <a:latin typeface="Courier New" panose="02070309020205020404" pitchFamily="49" charset="0"/>
                          <a:cs typeface="Courier New" panose="02070309020205020404" pitchFamily="49" charset="0"/>
                        </a:rPr>
                      </a:br>
                      <a:r>
                        <a:rPr lang="zh-TW" altLang="zh-TW" sz="800" b="0" smtClean="0">
                          <a:effectLst/>
                          <a:latin typeface="Courier New" panose="02070309020205020404" pitchFamily="49" charset="0"/>
                          <a:cs typeface="Courier New" panose="02070309020205020404" pitchFamily="49" charset="0"/>
                        </a:rPr>
                        <a:t>11111111.11111111.1111111</a:t>
                      </a:r>
                      <a:r>
                        <a:rPr lang="en-US" altLang="zh-TW" sz="800" b="0" smtClean="0">
                          <a:effectLst/>
                          <a:latin typeface="Courier New" panose="02070309020205020404" pitchFamily="49" charset="0"/>
                          <a:cs typeface="Courier New" panose="02070309020205020404" pitchFamily="49" charset="0"/>
                        </a:rPr>
                        <a:t>0.</a:t>
                      </a:r>
                      <a:r>
                        <a:rPr lang="en-US" altLang="zh-TW" sz="800" b="1" smtClean="0">
                          <a:effectLst/>
                          <a:latin typeface="Courier New" panose="02070309020205020404" pitchFamily="49" charset="0"/>
                          <a:cs typeface="Courier New" panose="02070309020205020404" pitchFamily="49" charset="0"/>
                        </a:rPr>
                        <a:t>0</a:t>
                      </a:r>
                      <a:r>
                        <a:rPr lang="zh-TW" altLang="zh-TW" sz="800" b="0" smtClean="0">
                          <a:effectLst/>
                          <a:latin typeface="Courier New" panose="02070309020205020404" pitchFamily="49" charset="0"/>
                          <a:cs typeface="Courier New" panose="02070309020205020404" pitchFamily="49" charset="0"/>
                        </a:rPr>
                        <a:t>0000000</a:t>
                      </a:r>
                      <a:endParaRPr lang="zh-TW" altLang="zh-TW" sz="800" b="0">
                        <a:effectLst/>
                        <a:latin typeface="Courier New" panose="02070309020205020404" pitchFamily="49" charset="0"/>
                        <a:cs typeface="Courier New" panose="02070309020205020404" pitchFamily="49" charset="0"/>
                      </a:endParaRPr>
                    </a:p>
                  </a:txBody>
                  <a:tcPr marL="31750" marR="31750" marT="31750" marB="31750" anchor="ctr"/>
                </a:tc>
                <a:tc>
                  <a:txBody>
                    <a:bodyPr vert="horz" wrap="square"/>
                    <a:lstStyle/>
                    <a:p>
                      <a:pPr rtl="0" fontAlgn="ctr"/>
                      <a:r>
                        <a:rPr lang="zh-TW" sz="800" b="1">
                          <a:effectLst/>
                        </a:rPr>
                        <a:t>128</a:t>
                      </a:r>
                    </a:p>
                  </a:txBody>
                  <a:tcPr marL="31750" marR="31750" marT="31750" marB="31750" anchor="ctr"/>
                </a:tc>
                <a:tc>
                  <a:txBody>
                    <a:bodyPr vert="horz" wrap="square"/>
                    <a:lstStyle/>
                    <a:p>
                      <a:pPr rtl="0" fontAlgn="ctr"/>
                      <a:r>
                        <a:rPr lang="zh-TW" sz="800" b="0">
                          <a:effectLst/>
                        </a:rPr>
                        <a:t>510</a:t>
                      </a:r>
                    </a:p>
                  </a:txBody>
                  <a:tcPr marL="31750" marR="31750" marT="31750" marB="31750" anchor="ctr"/>
                </a:tc>
                <a:extLst>
                  <a:ext uri="{0D108BD9-81ED-4DB2-BD59-A6C34878D82A}">
                    <a16:rowId xmlns:a16="http://schemas.microsoft.com/office/drawing/2014/main" val="4013125813"/>
                  </a:ext>
                </a:extLst>
              </a:tr>
              <a:tr h="314960">
                <a:tc>
                  <a:txBody>
                    <a:bodyPr vert="horz" wrap="square"/>
                    <a:lstStyle/>
                    <a:p>
                      <a:pPr rtl="0" fontAlgn="ctr"/>
                      <a:r>
                        <a:rPr lang="zh-TW" sz="800" b="0">
                          <a:effectLst/>
                        </a:rPr>
                        <a:t>/24</a:t>
                      </a:r>
                    </a:p>
                  </a:txBody>
                  <a:tcPr marL="31750" marR="31750" marT="31750" marB="31750" anchor="ctr"/>
                </a:tc>
                <a:tc>
                  <a:txBody>
                    <a:bodyPr vert="horz" wrap="square"/>
                    <a:lstStyle/>
                    <a:p>
                      <a:pPr rtl="0" fontAlgn="ctr"/>
                      <a:r>
                        <a:rPr lang="zh-TW" sz="800" b="0">
                          <a:effectLst/>
                        </a:rPr>
                        <a:t>255.255.</a:t>
                      </a:r>
                      <a:r>
                        <a:rPr lang="zh-TW" sz="800" b="1" kern="1200">
                          <a:solidFill>
                            <a:schemeClr val="dk1"/>
                          </a:solidFill>
                          <a:effectLst/>
                          <a:latin typeface="+mn-lt"/>
                          <a:ea typeface="+mn-ea"/>
                          <a:cs typeface="+mn-cs"/>
                        </a:rPr>
                        <a:t>255</a:t>
                      </a:r>
                      <a:r>
                        <a:rPr lang="zh-TW" sz="800" b="0">
                          <a:effectLst/>
                        </a:rPr>
                        <a:t>.</a:t>
                      </a:r>
                      <a:r>
                        <a:rPr lang="zh-TW" sz="800" b="1">
                          <a:effectLst/>
                        </a:rPr>
                        <a:t>0</a:t>
                      </a:r>
                    </a:p>
                  </a:txBody>
                  <a:tcPr marL="31750" marR="31750" marT="31750" marB="31750" anchor="ctr"/>
                </a:tc>
                <a:tc>
                  <a:txBody>
                    <a:bodyPr vert="horz" wrap="square"/>
                    <a:lstStyle/>
                    <a:p>
                      <a:pPr rtl="0" fontAlgn="ctr"/>
                      <a:r>
                        <a:rPr lang="zh-TW" altLang="zh-TW" sz="800" b="0" smtClean="0">
                          <a:effectLst/>
                          <a:latin typeface="Courier New" panose="02070309020205020404" pitchFamily="49" charset="0"/>
                          <a:cs typeface="Courier New" panose="02070309020205020404" pitchFamily="49" charset="0"/>
                        </a:rPr>
                        <a:t>nnnnnnnn</a:t>
                      </a:r>
                      <a:r>
                        <a:rPr lang="en-US" altLang="zh-TW" sz="800" b="0" smtClean="0">
                          <a:effectLst/>
                          <a:latin typeface="Courier New" panose="02070309020205020404" pitchFamily="49" charset="0"/>
                          <a:cs typeface="Courier New" panose="02070309020205020404" pitchFamily="49" charset="0"/>
                        </a:rPr>
                        <a:t>.</a:t>
                      </a:r>
                      <a:r>
                        <a:rPr lang="zh-TW" altLang="zh-TW" sz="800" b="0" smtClean="0">
                          <a:effectLst/>
                          <a:latin typeface="Courier New" panose="02070309020205020404" pitchFamily="49" charset="0"/>
                          <a:cs typeface="Courier New" panose="02070309020205020404" pitchFamily="49" charset="0"/>
                        </a:rPr>
                        <a:t>nnnnnnnn</a:t>
                      </a:r>
                      <a:r>
                        <a:rPr lang="en-US" altLang="zh-TW" sz="800" b="0" smtClean="0">
                          <a:effectLst/>
                          <a:latin typeface="Courier New" panose="02070309020205020404" pitchFamily="49" charset="0"/>
                          <a:cs typeface="Courier New" panose="02070309020205020404" pitchFamily="49" charset="0"/>
                        </a:rPr>
                        <a:t>.</a:t>
                      </a:r>
                      <a:r>
                        <a:rPr lang="zh-TW" altLang="zh-TW" sz="800" b="0" smtClean="0">
                          <a:effectLst/>
                          <a:latin typeface="Courier New" panose="02070309020205020404" pitchFamily="49" charset="0"/>
                          <a:cs typeface="Courier New" panose="02070309020205020404" pitchFamily="49" charset="0"/>
                        </a:rPr>
                        <a:t>nnnn</a:t>
                      </a:r>
                      <a:r>
                        <a:rPr lang="en-US" altLang="zh-TW" sz="800" b="0" err="1" smtClean="0">
                          <a:effectLst/>
                          <a:latin typeface="Courier New" panose="02070309020205020404" pitchFamily="49" charset="0"/>
                          <a:cs typeface="Courier New" panose="02070309020205020404" pitchFamily="49" charset="0"/>
                        </a:rPr>
                        <a:t>nnnn.</a:t>
                      </a:r>
                      <a:r>
                        <a:rPr lang="en-US" altLang="zh-TW" sz="800" b="1" err="1" smtClean="0">
                          <a:effectLst/>
                          <a:latin typeface="Courier New" panose="02070309020205020404" pitchFamily="49" charset="0"/>
                          <a:cs typeface="Courier New" panose="02070309020205020404" pitchFamily="49" charset="0"/>
                        </a:rPr>
                        <a:t>h</a:t>
                      </a:r>
                      <a:r>
                        <a:rPr lang="zh-TW" altLang="zh-TW" sz="800" b="0" smtClean="0">
                          <a:effectLst/>
                          <a:latin typeface="Courier New" panose="02070309020205020404" pitchFamily="49" charset="0"/>
                          <a:cs typeface="Courier New" panose="02070309020205020404" pitchFamily="49" charset="0"/>
                        </a:rPr>
                        <a:t>hhhhhhh</a:t>
                      </a:r>
                      <a:br>
                        <a:rPr lang="en-CA" altLang="zh-TW" sz="800" b="0" smtClean="0">
                          <a:effectLst/>
                          <a:latin typeface="Courier New" panose="02070309020205020404" pitchFamily="49" charset="0"/>
                          <a:cs typeface="Courier New" panose="02070309020205020404" pitchFamily="49" charset="0"/>
                        </a:rPr>
                      </a:br>
                      <a:r>
                        <a:rPr lang="zh-TW" altLang="zh-TW" sz="800" b="0" smtClean="0">
                          <a:effectLst/>
                          <a:latin typeface="Courier New" panose="02070309020205020404" pitchFamily="49" charset="0"/>
                          <a:cs typeface="Courier New" panose="02070309020205020404" pitchFamily="49" charset="0"/>
                        </a:rPr>
                        <a:t>11111111.11111111.11111111</a:t>
                      </a:r>
                      <a:r>
                        <a:rPr lang="en-US" altLang="zh-TW" sz="800" b="0" smtClean="0">
                          <a:effectLst/>
                          <a:latin typeface="Courier New" panose="02070309020205020404" pitchFamily="49" charset="0"/>
                          <a:cs typeface="Courier New" panose="02070309020205020404" pitchFamily="49" charset="0"/>
                        </a:rPr>
                        <a:t>.</a:t>
                      </a:r>
                      <a:r>
                        <a:rPr lang="en-US" altLang="zh-TW" sz="800" b="1" smtClean="0">
                          <a:effectLst/>
                          <a:latin typeface="Courier New" panose="02070309020205020404" pitchFamily="49" charset="0"/>
                          <a:cs typeface="Courier New" panose="02070309020205020404" pitchFamily="49" charset="0"/>
                        </a:rPr>
                        <a:t>0</a:t>
                      </a:r>
                      <a:r>
                        <a:rPr lang="zh-TW" altLang="zh-TW" sz="800" b="0" smtClean="0">
                          <a:effectLst/>
                          <a:latin typeface="Courier New" panose="02070309020205020404" pitchFamily="49" charset="0"/>
                          <a:cs typeface="Courier New" panose="02070309020205020404" pitchFamily="49" charset="0"/>
                        </a:rPr>
                        <a:t>0000000</a:t>
                      </a:r>
                      <a:endParaRPr lang="zh-TW" altLang="zh-TW" sz="800" b="0">
                        <a:effectLst/>
                        <a:latin typeface="Courier New" panose="02070309020205020404" pitchFamily="49" charset="0"/>
                        <a:cs typeface="Courier New" panose="02070309020205020404" pitchFamily="49" charset="0"/>
                      </a:endParaRPr>
                    </a:p>
                  </a:txBody>
                  <a:tcPr marL="31750" marR="31750" marT="31750" marB="31750" anchor="ctr"/>
                </a:tc>
                <a:tc>
                  <a:txBody>
                    <a:bodyPr vert="horz" wrap="square"/>
                    <a:lstStyle/>
                    <a:p>
                      <a:pPr rtl="0" fontAlgn="ctr"/>
                      <a:r>
                        <a:rPr lang="zh-TW" sz="800" b="1">
                          <a:effectLst/>
                        </a:rPr>
                        <a:t>256</a:t>
                      </a:r>
                    </a:p>
                  </a:txBody>
                  <a:tcPr marL="31750" marR="31750" marT="31750" marB="31750" anchor="ctr"/>
                </a:tc>
                <a:tc>
                  <a:txBody>
                    <a:bodyPr vert="horz" wrap="square"/>
                    <a:lstStyle/>
                    <a:p>
                      <a:pPr rtl="0" fontAlgn="ctr"/>
                      <a:r>
                        <a:rPr lang="zh-TW" sz="800" b="0">
                          <a:effectLst/>
                        </a:rPr>
                        <a:t>254</a:t>
                      </a:r>
                    </a:p>
                  </a:txBody>
                  <a:tcPr marL="31750" marR="31750" marT="31750" marB="31750" anchor="ctr"/>
                </a:tc>
                <a:extLst>
                  <a:ext uri="{0D108BD9-81ED-4DB2-BD59-A6C34878D82A}">
                    <a16:rowId xmlns:a16="http://schemas.microsoft.com/office/drawing/2014/main" val="2556719010"/>
                  </a:ext>
                </a:extLst>
              </a:tr>
              <a:tr h="314960">
                <a:tc>
                  <a:txBody>
                    <a:bodyPr vert="horz" wrap="square"/>
                    <a:lstStyle/>
                    <a:p>
                      <a:pPr rtl="0" fontAlgn="ctr"/>
                      <a:r>
                        <a:rPr lang="zh-TW" sz="800" b="0">
                          <a:effectLst/>
                        </a:rPr>
                        <a:t>/25</a:t>
                      </a:r>
                    </a:p>
                  </a:txBody>
                  <a:tcPr marL="31750" marR="31750" marT="31750" marB="31750" anchor="ctr"/>
                </a:tc>
                <a:tc>
                  <a:txBody>
                    <a:bodyPr vert="horz" wrap="square"/>
                    <a:lstStyle/>
                    <a:p>
                      <a:pPr rtl="0" fontAlgn="ctr"/>
                      <a:r>
                        <a:rPr lang="zh-TW" sz="800" b="0">
                          <a:effectLst/>
                        </a:rPr>
                        <a:t>255.255.</a:t>
                      </a:r>
                      <a:r>
                        <a:rPr lang="zh-TW" sz="800" b="1" kern="1200">
                          <a:solidFill>
                            <a:schemeClr val="dk1"/>
                          </a:solidFill>
                          <a:effectLst/>
                          <a:latin typeface="+mn-lt"/>
                          <a:ea typeface="+mn-ea"/>
                          <a:cs typeface="+mn-cs"/>
                        </a:rPr>
                        <a:t>255</a:t>
                      </a:r>
                      <a:r>
                        <a:rPr lang="zh-TW" sz="800" b="0">
                          <a:effectLst/>
                        </a:rPr>
                        <a:t>.</a:t>
                      </a:r>
                      <a:r>
                        <a:rPr lang="zh-TW" sz="800" b="1">
                          <a:effectLst/>
                        </a:rPr>
                        <a:t>128</a:t>
                      </a:r>
                    </a:p>
                  </a:txBody>
                  <a:tcPr marL="31750" marR="31750" marT="31750" marB="31750" anchor="ctr"/>
                </a:tc>
                <a:tc>
                  <a:txBody>
                    <a:bodyPr vert="horz" wrap="square"/>
                    <a:lstStyle/>
                    <a:p>
                      <a:pPr rtl="0" fontAlgn="ctr"/>
                      <a:r>
                        <a:rPr lang="zh-TW" sz="800" b="0" smtClean="0">
                          <a:effectLst/>
                          <a:latin typeface="Courier New" panose="02070309020205020404" pitchFamily="49" charset="0"/>
                          <a:cs typeface="Courier New" panose="02070309020205020404" pitchFamily="49" charset="0"/>
                        </a:rPr>
                        <a:t>nnnnnnnn</a:t>
                      </a:r>
                      <a:r>
                        <a:rPr lang="en-US" altLang="zh-TW" sz="800" b="0" smtClean="0">
                          <a:effectLst/>
                          <a:latin typeface="Courier New" panose="02070309020205020404" pitchFamily="49" charset="0"/>
                          <a:cs typeface="Courier New" panose="02070309020205020404" pitchFamily="49" charset="0"/>
                        </a:rPr>
                        <a:t>.</a:t>
                      </a:r>
                      <a:r>
                        <a:rPr lang="zh-TW" sz="800" b="0" smtClean="0">
                          <a:effectLst/>
                          <a:latin typeface="Courier New" panose="02070309020205020404" pitchFamily="49" charset="0"/>
                          <a:cs typeface="Courier New" panose="02070309020205020404" pitchFamily="49" charset="0"/>
                        </a:rPr>
                        <a:t>nnnnnnnn</a:t>
                      </a:r>
                      <a:r>
                        <a:rPr lang="en-US" altLang="zh-TW" sz="800" b="0" smtClean="0">
                          <a:effectLst/>
                          <a:latin typeface="Courier New" panose="02070309020205020404" pitchFamily="49" charset="0"/>
                          <a:cs typeface="Courier New" panose="02070309020205020404" pitchFamily="49" charset="0"/>
                        </a:rPr>
                        <a:t>.</a:t>
                      </a:r>
                      <a:r>
                        <a:rPr lang="zh-TW" sz="800" b="0" smtClean="0">
                          <a:effectLst/>
                          <a:latin typeface="Courier New" panose="02070309020205020404" pitchFamily="49" charset="0"/>
                          <a:cs typeface="Courier New" panose="02070309020205020404" pitchFamily="49" charset="0"/>
                        </a:rPr>
                        <a:t>nnnn</a:t>
                      </a:r>
                      <a:r>
                        <a:rPr lang="en-US" altLang="zh-TW" sz="800" b="0" err="1" smtClean="0">
                          <a:effectLst/>
                          <a:latin typeface="Courier New" panose="02070309020205020404" pitchFamily="49" charset="0"/>
                          <a:cs typeface="Courier New" panose="02070309020205020404" pitchFamily="49" charset="0"/>
                        </a:rPr>
                        <a:t>nnnn.</a:t>
                      </a:r>
                      <a:r>
                        <a:rPr lang="zh-TW" sz="800" b="1" smtClean="0">
                          <a:effectLst/>
                          <a:latin typeface="Courier New" panose="02070309020205020404" pitchFamily="49" charset="0"/>
                          <a:cs typeface="Courier New" panose="02070309020205020404" pitchFamily="49" charset="0"/>
                        </a:rPr>
                        <a:t>n</a:t>
                      </a:r>
                      <a:r>
                        <a:rPr lang="zh-TW" sz="800" b="0" smtClean="0">
                          <a:effectLst/>
                          <a:latin typeface="Courier New" panose="02070309020205020404" pitchFamily="49" charset="0"/>
                          <a:cs typeface="Courier New" panose="02070309020205020404" pitchFamily="49" charset="0"/>
                        </a:rPr>
                        <a:t>hhhhhhh</a:t>
                      </a:r>
                      <a:br>
                        <a:rPr lang="en-CA" sz="800" b="0">
                          <a:effectLst/>
                          <a:latin typeface="Courier New" panose="02070309020205020404" pitchFamily="49" charset="0"/>
                          <a:cs typeface="Courier New" panose="02070309020205020404" pitchFamily="49" charset="0"/>
                        </a:rPr>
                      </a:br>
                      <a:r>
                        <a:rPr lang="zh-TW" sz="800" b="0">
                          <a:effectLst/>
                          <a:latin typeface="Courier New" panose="02070309020205020404" pitchFamily="49" charset="0"/>
                          <a:cs typeface="Courier New" panose="02070309020205020404" pitchFamily="49" charset="0"/>
                        </a:rPr>
                        <a:t>11111111.11111111.</a:t>
                      </a:r>
                      <a:r>
                        <a:rPr lang="zh-TW" sz="800" b="0" smtClean="0">
                          <a:effectLst/>
                          <a:latin typeface="Courier New" panose="02070309020205020404" pitchFamily="49" charset="0"/>
                          <a:cs typeface="Courier New" panose="02070309020205020404" pitchFamily="49" charset="0"/>
                        </a:rPr>
                        <a:t>11111111</a:t>
                      </a:r>
                      <a:r>
                        <a:rPr lang="en-US" altLang="zh-TW" sz="800" b="0" smtClean="0">
                          <a:effectLst/>
                          <a:latin typeface="Courier New" panose="02070309020205020404" pitchFamily="49" charset="0"/>
                          <a:cs typeface="Courier New" panose="02070309020205020404" pitchFamily="49" charset="0"/>
                        </a:rPr>
                        <a:t>.</a:t>
                      </a:r>
                      <a:r>
                        <a:rPr lang="zh-TW" sz="800" b="1" smtClean="0">
                          <a:effectLst/>
                          <a:latin typeface="Courier New" panose="02070309020205020404" pitchFamily="49" charset="0"/>
                          <a:cs typeface="Courier New" panose="02070309020205020404" pitchFamily="49" charset="0"/>
                        </a:rPr>
                        <a:t>1</a:t>
                      </a:r>
                      <a:r>
                        <a:rPr lang="zh-TW" sz="800" b="0" smtClean="0">
                          <a:effectLst/>
                          <a:latin typeface="Courier New" panose="02070309020205020404" pitchFamily="49" charset="0"/>
                          <a:cs typeface="Courier New" panose="02070309020205020404" pitchFamily="49" charset="0"/>
                        </a:rPr>
                        <a:t>0000000</a:t>
                      </a:r>
                      <a:endParaRPr lang="zh-TW" sz="800" b="0">
                        <a:effectLst/>
                        <a:latin typeface="Courier New" panose="02070309020205020404" pitchFamily="49" charset="0"/>
                        <a:cs typeface="Courier New" panose="02070309020205020404" pitchFamily="49" charset="0"/>
                      </a:endParaRPr>
                    </a:p>
                  </a:txBody>
                  <a:tcPr marL="31750" marR="31750" marT="31750" marB="31750" anchor="ctr"/>
                </a:tc>
                <a:tc>
                  <a:txBody>
                    <a:bodyPr vert="horz" wrap="square"/>
                    <a:lstStyle/>
                    <a:p>
                      <a:pPr rtl="0" fontAlgn="ctr"/>
                      <a:r>
                        <a:rPr lang="zh-TW" sz="800" b="1">
                          <a:effectLst/>
                        </a:rPr>
                        <a:t>512</a:t>
                      </a:r>
                    </a:p>
                  </a:txBody>
                  <a:tcPr marL="31750" marR="31750" marT="31750" marB="31750" anchor="ctr"/>
                </a:tc>
                <a:tc>
                  <a:txBody>
                    <a:bodyPr vert="horz" wrap="square"/>
                    <a:lstStyle/>
                    <a:p>
                      <a:pPr rtl="0" fontAlgn="ctr"/>
                      <a:r>
                        <a:rPr lang="zh-TW" sz="800" b="0">
                          <a:effectLst/>
                        </a:rPr>
                        <a:t>126</a:t>
                      </a:r>
                    </a:p>
                  </a:txBody>
                  <a:tcPr marL="31750" marR="31750" marT="31750" marB="31750" anchor="ctr"/>
                </a:tc>
                <a:extLst>
                  <a:ext uri="{0D108BD9-81ED-4DB2-BD59-A6C34878D82A}">
                    <a16:rowId xmlns:a16="http://schemas.microsoft.com/office/drawing/2014/main" val="857005324"/>
                  </a:ext>
                </a:extLst>
              </a:tr>
              <a:tr h="314960">
                <a:tc>
                  <a:txBody>
                    <a:bodyPr vert="horz" wrap="square"/>
                    <a:lstStyle/>
                    <a:p>
                      <a:pPr rtl="0" fontAlgn="ctr"/>
                      <a:r>
                        <a:rPr lang="zh-TW" sz="800" b="0">
                          <a:effectLst/>
                        </a:rPr>
                        <a:t>/26</a:t>
                      </a:r>
                    </a:p>
                  </a:txBody>
                  <a:tcPr marL="31750" marR="31750" marT="31750" marB="31750" anchor="ctr"/>
                </a:tc>
                <a:tc>
                  <a:txBody>
                    <a:bodyPr vert="horz" wrap="square"/>
                    <a:lstStyle/>
                    <a:p>
                      <a:pPr rtl="0" fontAlgn="ctr"/>
                      <a:r>
                        <a:rPr lang="zh-TW" sz="800" b="0">
                          <a:effectLst/>
                        </a:rPr>
                        <a:t>255.255.</a:t>
                      </a:r>
                      <a:r>
                        <a:rPr lang="zh-TW" sz="800" b="1" kern="1200">
                          <a:solidFill>
                            <a:schemeClr val="dk1"/>
                          </a:solidFill>
                          <a:effectLst/>
                          <a:latin typeface="+mn-lt"/>
                          <a:ea typeface="+mn-ea"/>
                          <a:cs typeface="+mn-cs"/>
                        </a:rPr>
                        <a:t>255</a:t>
                      </a:r>
                      <a:r>
                        <a:rPr lang="zh-TW" sz="800" b="0">
                          <a:effectLst/>
                        </a:rPr>
                        <a:t>.</a:t>
                      </a:r>
                      <a:r>
                        <a:rPr lang="zh-TW" sz="800" b="1">
                          <a:effectLst/>
                        </a:rPr>
                        <a:t>192</a:t>
                      </a:r>
                    </a:p>
                  </a:txBody>
                  <a:tcPr marL="31750" marR="31750" marT="31750" marB="31750" anchor="ctr"/>
                </a:tc>
                <a:tc>
                  <a:txBody>
                    <a:bodyPr vert="horz" wrap="square"/>
                    <a:lstStyle/>
                    <a:p>
                      <a:pPr rtl="0" fontAlgn="ctr"/>
                      <a:r>
                        <a:rPr lang="zh-TW" altLang="zh-TW" sz="800" b="0" smtClean="0">
                          <a:effectLst/>
                          <a:latin typeface="Courier New" panose="02070309020205020404" pitchFamily="49" charset="0"/>
                          <a:cs typeface="Courier New" panose="02070309020205020404" pitchFamily="49" charset="0"/>
                        </a:rPr>
                        <a:t>nnnnnnnn</a:t>
                      </a:r>
                      <a:r>
                        <a:rPr lang="en-US" altLang="zh-TW" sz="800" b="0" smtClean="0">
                          <a:effectLst/>
                          <a:latin typeface="Courier New" panose="02070309020205020404" pitchFamily="49" charset="0"/>
                          <a:cs typeface="Courier New" panose="02070309020205020404" pitchFamily="49" charset="0"/>
                        </a:rPr>
                        <a:t>.</a:t>
                      </a:r>
                      <a:r>
                        <a:rPr lang="zh-TW" altLang="zh-TW" sz="800" b="0" smtClean="0">
                          <a:effectLst/>
                          <a:latin typeface="Courier New" panose="02070309020205020404" pitchFamily="49" charset="0"/>
                          <a:cs typeface="Courier New" panose="02070309020205020404" pitchFamily="49" charset="0"/>
                        </a:rPr>
                        <a:t>nnnnnnnn</a:t>
                      </a:r>
                      <a:r>
                        <a:rPr lang="en-US" altLang="zh-TW" sz="800" b="0" smtClean="0">
                          <a:effectLst/>
                          <a:latin typeface="Courier New" panose="02070309020205020404" pitchFamily="49" charset="0"/>
                          <a:cs typeface="Courier New" panose="02070309020205020404" pitchFamily="49" charset="0"/>
                        </a:rPr>
                        <a:t>.</a:t>
                      </a:r>
                      <a:r>
                        <a:rPr lang="zh-TW" altLang="zh-TW" sz="800" b="0" smtClean="0">
                          <a:effectLst/>
                          <a:latin typeface="Courier New" panose="02070309020205020404" pitchFamily="49" charset="0"/>
                          <a:cs typeface="Courier New" panose="02070309020205020404" pitchFamily="49" charset="0"/>
                        </a:rPr>
                        <a:t>nnnn</a:t>
                      </a:r>
                      <a:r>
                        <a:rPr lang="en-US" altLang="zh-TW" sz="800" b="0" err="1" smtClean="0">
                          <a:effectLst/>
                          <a:latin typeface="Courier New" panose="02070309020205020404" pitchFamily="49" charset="0"/>
                          <a:cs typeface="Courier New" panose="02070309020205020404" pitchFamily="49" charset="0"/>
                        </a:rPr>
                        <a:t>nnnn.</a:t>
                      </a:r>
                      <a:r>
                        <a:rPr lang="zh-TW" altLang="zh-TW" sz="800" b="1" smtClean="0">
                          <a:effectLst/>
                          <a:latin typeface="Courier New" panose="02070309020205020404" pitchFamily="49" charset="0"/>
                          <a:cs typeface="Courier New" panose="02070309020205020404" pitchFamily="49" charset="0"/>
                        </a:rPr>
                        <a:t>n</a:t>
                      </a:r>
                      <a:r>
                        <a:rPr lang="en-US" altLang="zh-TW" sz="800" b="0" smtClean="0">
                          <a:effectLst/>
                          <a:latin typeface="Courier New" panose="02070309020205020404" pitchFamily="49" charset="0"/>
                          <a:cs typeface="Courier New" panose="02070309020205020404" pitchFamily="49" charset="0"/>
                        </a:rPr>
                        <a:t>n</a:t>
                      </a:r>
                      <a:r>
                        <a:rPr lang="zh-TW" altLang="zh-TW" sz="800" b="0" smtClean="0">
                          <a:effectLst/>
                          <a:latin typeface="Courier New" panose="02070309020205020404" pitchFamily="49" charset="0"/>
                          <a:cs typeface="Courier New" panose="02070309020205020404" pitchFamily="49" charset="0"/>
                        </a:rPr>
                        <a:t>hhhhhh</a:t>
                      </a:r>
                      <a:br>
                        <a:rPr lang="en-CA" altLang="zh-TW" sz="800" b="0" smtClean="0">
                          <a:effectLst/>
                          <a:latin typeface="Courier New" panose="02070309020205020404" pitchFamily="49" charset="0"/>
                          <a:cs typeface="Courier New" panose="02070309020205020404" pitchFamily="49" charset="0"/>
                        </a:rPr>
                      </a:br>
                      <a:r>
                        <a:rPr lang="zh-TW" altLang="zh-TW" sz="800" b="0" smtClean="0">
                          <a:effectLst/>
                          <a:latin typeface="Courier New" panose="02070309020205020404" pitchFamily="49" charset="0"/>
                          <a:cs typeface="Courier New" panose="02070309020205020404" pitchFamily="49" charset="0"/>
                        </a:rPr>
                        <a:t>11111111.11111111.11111111</a:t>
                      </a:r>
                      <a:r>
                        <a:rPr lang="en-US" altLang="zh-TW" sz="800" b="0" smtClean="0">
                          <a:effectLst/>
                          <a:latin typeface="Courier New" panose="02070309020205020404" pitchFamily="49" charset="0"/>
                          <a:cs typeface="Courier New" panose="02070309020205020404" pitchFamily="49" charset="0"/>
                        </a:rPr>
                        <a:t>.</a:t>
                      </a:r>
                      <a:r>
                        <a:rPr lang="zh-TW" altLang="zh-TW" sz="800" b="1" smtClean="0">
                          <a:effectLst/>
                          <a:latin typeface="Courier New" panose="02070309020205020404" pitchFamily="49" charset="0"/>
                          <a:cs typeface="Courier New" panose="02070309020205020404" pitchFamily="49" charset="0"/>
                        </a:rPr>
                        <a:t>1</a:t>
                      </a:r>
                      <a:r>
                        <a:rPr lang="en-US" altLang="zh-TW" sz="800" b="0" smtClean="0">
                          <a:effectLst/>
                          <a:latin typeface="Courier New" panose="02070309020205020404" pitchFamily="49" charset="0"/>
                          <a:cs typeface="Courier New" panose="02070309020205020404" pitchFamily="49" charset="0"/>
                        </a:rPr>
                        <a:t>1</a:t>
                      </a:r>
                      <a:r>
                        <a:rPr lang="zh-TW" altLang="zh-TW" sz="800" b="0" smtClean="0">
                          <a:effectLst/>
                          <a:latin typeface="Courier New" panose="02070309020205020404" pitchFamily="49" charset="0"/>
                          <a:cs typeface="Courier New" panose="02070309020205020404" pitchFamily="49" charset="0"/>
                        </a:rPr>
                        <a:t>000000</a:t>
                      </a:r>
                      <a:endParaRPr lang="zh-TW" altLang="zh-TW" sz="800" b="0">
                        <a:effectLst/>
                        <a:latin typeface="Courier New" panose="02070309020205020404" pitchFamily="49" charset="0"/>
                        <a:cs typeface="Courier New" panose="02070309020205020404" pitchFamily="49" charset="0"/>
                      </a:endParaRPr>
                    </a:p>
                  </a:txBody>
                  <a:tcPr marL="31750" marR="31750" marT="31750" marB="31750" anchor="ctr"/>
                </a:tc>
                <a:tc>
                  <a:txBody>
                    <a:bodyPr vert="horz" wrap="square"/>
                    <a:lstStyle/>
                    <a:p>
                      <a:pPr rtl="0" fontAlgn="ctr"/>
                      <a:r>
                        <a:rPr lang="zh-TW" sz="800" b="1">
                          <a:effectLst/>
                        </a:rPr>
                        <a:t>1024</a:t>
                      </a:r>
                    </a:p>
                  </a:txBody>
                  <a:tcPr marL="31750" marR="31750" marT="31750" marB="31750" anchor="ctr"/>
                </a:tc>
                <a:tc>
                  <a:txBody>
                    <a:bodyPr vert="horz" wrap="square"/>
                    <a:lstStyle/>
                    <a:p>
                      <a:pPr rtl="0" fontAlgn="ctr"/>
                      <a:r>
                        <a:rPr lang="zh-TW" sz="800" b="0">
                          <a:effectLst/>
                        </a:rPr>
                        <a:t>62</a:t>
                      </a:r>
                    </a:p>
                  </a:txBody>
                  <a:tcPr marL="31750" marR="31750" marT="31750" marB="31750" anchor="ctr"/>
                </a:tc>
                <a:extLst>
                  <a:ext uri="{0D108BD9-81ED-4DB2-BD59-A6C34878D82A}">
                    <a16:rowId xmlns:a16="http://schemas.microsoft.com/office/drawing/2014/main" val="884378750"/>
                  </a:ext>
                </a:extLst>
              </a:tr>
              <a:tr h="314960">
                <a:tc>
                  <a:txBody>
                    <a:bodyPr vert="horz" wrap="square"/>
                    <a:lstStyle/>
                    <a:p>
                      <a:pPr rtl="0" fontAlgn="ctr"/>
                      <a:r>
                        <a:rPr lang="zh-TW" sz="800" b="0">
                          <a:effectLst/>
                        </a:rPr>
                        <a:t>/27</a:t>
                      </a:r>
                    </a:p>
                  </a:txBody>
                  <a:tcPr marL="31750" marR="31750" marT="31750" marB="31750" anchor="ctr"/>
                </a:tc>
                <a:tc>
                  <a:txBody>
                    <a:bodyPr vert="horz" wrap="square"/>
                    <a:lstStyle/>
                    <a:p>
                      <a:pPr rtl="0" fontAlgn="ctr"/>
                      <a:r>
                        <a:rPr lang="zh-TW" sz="800" b="0">
                          <a:effectLst/>
                        </a:rPr>
                        <a:t>255.255.</a:t>
                      </a:r>
                      <a:r>
                        <a:rPr lang="zh-TW" sz="800" b="1" kern="1200">
                          <a:solidFill>
                            <a:schemeClr val="dk1"/>
                          </a:solidFill>
                          <a:effectLst/>
                          <a:latin typeface="+mn-lt"/>
                          <a:ea typeface="+mn-ea"/>
                          <a:cs typeface="+mn-cs"/>
                        </a:rPr>
                        <a:t>255</a:t>
                      </a:r>
                      <a:r>
                        <a:rPr lang="zh-TW" sz="800" b="0">
                          <a:effectLst/>
                        </a:rPr>
                        <a:t>.</a:t>
                      </a:r>
                      <a:r>
                        <a:rPr lang="zh-TW" sz="800" b="1">
                          <a:effectLst/>
                        </a:rPr>
                        <a:t>224</a:t>
                      </a:r>
                    </a:p>
                  </a:txBody>
                  <a:tcPr marL="31750" marR="31750" marT="31750" marB="31750" anchor="ctr"/>
                </a:tc>
                <a:tc>
                  <a:txBody>
                    <a:bodyPr vert="horz" wrap="square"/>
                    <a:lstStyle/>
                    <a:p>
                      <a:pPr rtl="0" fontAlgn="ctr"/>
                      <a:r>
                        <a:rPr lang="zh-TW" altLang="zh-TW" sz="800" b="0" smtClean="0">
                          <a:effectLst/>
                          <a:latin typeface="Courier New" panose="02070309020205020404" pitchFamily="49" charset="0"/>
                          <a:cs typeface="Courier New" panose="02070309020205020404" pitchFamily="49" charset="0"/>
                        </a:rPr>
                        <a:t>nnnnnnnn</a:t>
                      </a:r>
                      <a:r>
                        <a:rPr lang="en-US" altLang="zh-TW" sz="800" b="0" smtClean="0">
                          <a:effectLst/>
                          <a:latin typeface="Courier New" panose="02070309020205020404" pitchFamily="49" charset="0"/>
                          <a:cs typeface="Courier New" panose="02070309020205020404" pitchFamily="49" charset="0"/>
                        </a:rPr>
                        <a:t>.</a:t>
                      </a:r>
                      <a:r>
                        <a:rPr lang="zh-TW" altLang="zh-TW" sz="800" b="0" smtClean="0">
                          <a:effectLst/>
                          <a:latin typeface="Courier New" panose="02070309020205020404" pitchFamily="49" charset="0"/>
                          <a:cs typeface="Courier New" panose="02070309020205020404" pitchFamily="49" charset="0"/>
                        </a:rPr>
                        <a:t>nnnnnnnn</a:t>
                      </a:r>
                      <a:r>
                        <a:rPr lang="en-US" altLang="zh-TW" sz="800" b="0" smtClean="0">
                          <a:effectLst/>
                          <a:latin typeface="Courier New" panose="02070309020205020404" pitchFamily="49" charset="0"/>
                          <a:cs typeface="Courier New" panose="02070309020205020404" pitchFamily="49" charset="0"/>
                        </a:rPr>
                        <a:t>.</a:t>
                      </a:r>
                      <a:r>
                        <a:rPr lang="zh-TW" altLang="zh-TW" sz="800" b="0" smtClean="0">
                          <a:effectLst/>
                          <a:latin typeface="Courier New" panose="02070309020205020404" pitchFamily="49" charset="0"/>
                          <a:cs typeface="Courier New" panose="02070309020205020404" pitchFamily="49" charset="0"/>
                        </a:rPr>
                        <a:t>nnnn</a:t>
                      </a:r>
                      <a:r>
                        <a:rPr lang="en-US" altLang="zh-TW" sz="800" b="0" err="1" smtClean="0">
                          <a:effectLst/>
                          <a:latin typeface="Courier New" panose="02070309020205020404" pitchFamily="49" charset="0"/>
                          <a:cs typeface="Courier New" panose="02070309020205020404" pitchFamily="49" charset="0"/>
                        </a:rPr>
                        <a:t>nnnn.</a:t>
                      </a:r>
                      <a:r>
                        <a:rPr lang="zh-TW" altLang="zh-TW" sz="800" b="1" smtClean="0">
                          <a:effectLst/>
                          <a:latin typeface="Courier New" panose="02070309020205020404" pitchFamily="49" charset="0"/>
                          <a:cs typeface="Courier New" panose="02070309020205020404" pitchFamily="49" charset="0"/>
                        </a:rPr>
                        <a:t>n</a:t>
                      </a:r>
                      <a:r>
                        <a:rPr lang="en-US" altLang="zh-TW" sz="800" b="0" err="1" smtClean="0">
                          <a:effectLst/>
                          <a:latin typeface="Courier New" panose="02070309020205020404" pitchFamily="49" charset="0"/>
                          <a:cs typeface="Courier New" panose="02070309020205020404" pitchFamily="49" charset="0"/>
                        </a:rPr>
                        <a:t>nn</a:t>
                      </a:r>
                      <a:r>
                        <a:rPr lang="zh-TW" altLang="zh-TW" sz="800" b="0" smtClean="0">
                          <a:effectLst/>
                          <a:latin typeface="Courier New" panose="02070309020205020404" pitchFamily="49" charset="0"/>
                          <a:cs typeface="Courier New" panose="02070309020205020404" pitchFamily="49" charset="0"/>
                        </a:rPr>
                        <a:t>hhhhh</a:t>
                      </a:r>
                      <a:br>
                        <a:rPr lang="en-CA" altLang="zh-TW" sz="800" b="0" smtClean="0">
                          <a:effectLst/>
                          <a:latin typeface="Courier New" panose="02070309020205020404" pitchFamily="49" charset="0"/>
                          <a:cs typeface="Courier New" panose="02070309020205020404" pitchFamily="49" charset="0"/>
                        </a:rPr>
                      </a:br>
                      <a:r>
                        <a:rPr lang="zh-TW" altLang="zh-TW" sz="800" b="0" smtClean="0">
                          <a:effectLst/>
                          <a:latin typeface="Courier New" panose="02070309020205020404" pitchFamily="49" charset="0"/>
                          <a:cs typeface="Courier New" panose="02070309020205020404" pitchFamily="49" charset="0"/>
                        </a:rPr>
                        <a:t>11111111.11111111.11111111</a:t>
                      </a:r>
                      <a:r>
                        <a:rPr lang="en-US" altLang="zh-TW" sz="800" b="0" smtClean="0">
                          <a:effectLst/>
                          <a:latin typeface="Courier New" panose="02070309020205020404" pitchFamily="49" charset="0"/>
                          <a:cs typeface="Courier New" panose="02070309020205020404" pitchFamily="49" charset="0"/>
                        </a:rPr>
                        <a:t>.</a:t>
                      </a:r>
                      <a:r>
                        <a:rPr lang="zh-TW" altLang="zh-TW" sz="800" b="1" smtClean="0">
                          <a:effectLst/>
                          <a:latin typeface="Courier New" panose="02070309020205020404" pitchFamily="49" charset="0"/>
                          <a:cs typeface="Courier New" panose="02070309020205020404" pitchFamily="49" charset="0"/>
                        </a:rPr>
                        <a:t>1</a:t>
                      </a:r>
                      <a:r>
                        <a:rPr lang="en-US" altLang="zh-TW" sz="800" b="0" smtClean="0">
                          <a:effectLst/>
                          <a:latin typeface="Courier New" panose="02070309020205020404" pitchFamily="49" charset="0"/>
                          <a:cs typeface="Courier New" panose="02070309020205020404" pitchFamily="49" charset="0"/>
                        </a:rPr>
                        <a:t>11</a:t>
                      </a:r>
                      <a:r>
                        <a:rPr lang="zh-TW" altLang="zh-TW" sz="800" b="0" smtClean="0">
                          <a:effectLst/>
                          <a:latin typeface="Courier New" panose="02070309020205020404" pitchFamily="49" charset="0"/>
                          <a:cs typeface="Courier New" panose="02070309020205020404" pitchFamily="49" charset="0"/>
                        </a:rPr>
                        <a:t>00000</a:t>
                      </a:r>
                      <a:endParaRPr lang="zh-TW" altLang="zh-TW" sz="800" b="0">
                        <a:effectLst/>
                        <a:latin typeface="Courier New" panose="02070309020205020404" pitchFamily="49" charset="0"/>
                        <a:cs typeface="Courier New" panose="02070309020205020404" pitchFamily="49" charset="0"/>
                      </a:endParaRPr>
                    </a:p>
                  </a:txBody>
                  <a:tcPr marL="31750" marR="31750" marT="31750" marB="31750" anchor="ctr"/>
                </a:tc>
                <a:tc>
                  <a:txBody>
                    <a:bodyPr vert="horz" wrap="square"/>
                    <a:lstStyle/>
                    <a:p>
                      <a:pPr rtl="0" fontAlgn="ctr"/>
                      <a:r>
                        <a:rPr lang="zh-TW" sz="800" b="1">
                          <a:effectLst/>
                        </a:rPr>
                        <a:t>2048</a:t>
                      </a:r>
                    </a:p>
                  </a:txBody>
                  <a:tcPr marL="31750" marR="31750" marT="31750" marB="31750" anchor="ctr"/>
                </a:tc>
                <a:tc>
                  <a:txBody>
                    <a:bodyPr vert="horz" wrap="square"/>
                    <a:lstStyle/>
                    <a:p>
                      <a:pPr rtl="0" fontAlgn="ctr"/>
                      <a:r>
                        <a:rPr lang="zh-TW" sz="800" b="0">
                          <a:effectLst/>
                        </a:rPr>
                        <a:t>30</a:t>
                      </a:r>
                    </a:p>
                  </a:txBody>
                  <a:tcPr marL="31750" marR="31750" marT="31750" marB="31750" anchor="ctr"/>
                </a:tc>
                <a:extLst>
                  <a:ext uri="{0D108BD9-81ED-4DB2-BD59-A6C34878D82A}">
                    <a16:rowId xmlns:a16="http://schemas.microsoft.com/office/drawing/2014/main" val="3662949982"/>
                  </a:ext>
                </a:extLst>
              </a:tr>
              <a:tr h="314960">
                <a:tc>
                  <a:txBody>
                    <a:bodyPr vert="horz" wrap="square"/>
                    <a:lstStyle/>
                    <a:p>
                      <a:pPr rtl="0" fontAlgn="ctr"/>
                      <a:r>
                        <a:rPr lang="zh-TW" sz="800" b="0">
                          <a:effectLst/>
                        </a:rPr>
                        <a:t>/28</a:t>
                      </a:r>
                    </a:p>
                  </a:txBody>
                  <a:tcPr marL="31750" marR="31750" marT="31750" marB="31750" anchor="ctr"/>
                </a:tc>
                <a:tc>
                  <a:txBody>
                    <a:bodyPr vert="horz" wrap="square"/>
                    <a:lstStyle/>
                    <a:p>
                      <a:pPr rtl="0" fontAlgn="ctr"/>
                      <a:r>
                        <a:rPr lang="zh-TW" sz="800" b="0">
                          <a:effectLst/>
                        </a:rPr>
                        <a:t>255.255</a:t>
                      </a:r>
                      <a:r>
                        <a:rPr lang="zh-TW" sz="800" b="1" kern="1200">
                          <a:solidFill>
                            <a:schemeClr val="dk1"/>
                          </a:solidFill>
                          <a:effectLst/>
                          <a:latin typeface="+mn-lt"/>
                          <a:ea typeface="+mn-ea"/>
                          <a:cs typeface="+mn-cs"/>
                        </a:rPr>
                        <a:t>.255.</a:t>
                      </a:r>
                      <a:r>
                        <a:rPr lang="zh-TW" sz="800" b="1">
                          <a:effectLst/>
                        </a:rPr>
                        <a:t>240</a:t>
                      </a:r>
                    </a:p>
                  </a:txBody>
                  <a:tcPr marL="31750" marR="31750" marT="31750" marB="31750" anchor="ctr"/>
                </a:tc>
                <a:tc>
                  <a:txBody>
                    <a:bodyPr vert="horz" wrap="square"/>
                    <a:lstStyle/>
                    <a:p>
                      <a:pPr rtl="0" fontAlgn="ctr"/>
                      <a:r>
                        <a:rPr lang="zh-TW" altLang="zh-TW" sz="800" b="0" smtClean="0">
                          <a:effectLst/>
                          <a:latin typeface="Courier New" panose="02070309020205020404" pitchFamily="49" charset="0"/>
                          <a:cs typeface="Courier New" panose="02070309020205020404" pitchFamily="49" charset="0"/>
                        </a:rPr>
                        <a:t>nnnnnnnn</a:t>
                      </a:r>
                      <a:r>
                        <a:rPr lang="en-US" altLang="zh-TW" sz="800" b="0" smtClean="0">
                          <a:effectLst/>
                          <a:latin typeface="Courier New" panose="02070309020205020404" pitchFamily="49" charset="0"/>
                          <a:cs typeface="Courier New" panose="02070309020205020404" pitchFamily="49" charset="0"/>
                        </a:rPr>
                        <a:t>.</a:t>
                      </a:r>
                      <a:r>
                        <a:rPr lang="zh-TW" altLang="zh-TW" sz="800" b="0" smtClean="0">
                          <a:effectLst/>
                          <a:latin typeface="Courier New" panose="02070309020205020404" pitchFamily="49" charset="0"/>
                          <a:cs typeface="Courier New" panose="02070309020205020404" pitchFamily="49" charset="0"/>
                        </a:rPr>
                        <a:t>nnnnnnnn</a:t>
                      </a:r>
                      <a:r>
                        <a:rPr lang="en-US" altLang="zh-TW" sz="800" b="0" smtClean="0">
                          <a:effectLst/>
                          <a:latin typeface="Courier New" panose="02070309020205020404" pitchFamily="49" charset="0"/>
                          <a:cs typeface="Courier New" panose="02070309020205020404" pitchFamily="49" charset="0"/>
                        </a:rPr>
                        <a:t>.</a:t>
                      </a:r>
                      <a:r>
                        <a:rPr lang="zh-TW" altLang="zh-TW" sz="800" b="0" smtClean="0">
                          <a:effectLst/>
                          <a:latin typeface="Courier New" panose="02070309020205020404" pitchFamily="49" charset="0"/>
                          <a:cs typeface="Courier New" panose="02070309020205020404" pitchFamily="49" charset="0"/>
                        </a:rPr>
                        <a:t>nnnn</a:t>
                      </a:r>
                      <a:r>
                        <a:rPr lang="en-US" altLang="zh-TW" sz="800" b="0" err="1" smtClean="0">
                          <a:effectLst/>
                          <a:latin typeface="Courier New" panose="02070309020205020404" pitchFamily="49" charset="0"/>
                          <a:cs typeface="Courier New" panose="02070309020205020404" pitchFamily="49" charset="0"/>
                        </a:rPr>
                        <a:t>nnnn.</a:t>
                      </a:r>
                      <a:r>
                        <a:rPr lang="zh-TW" altLang="zh-TW" sz="800" b="1" smtClean="0">
                          <a:effectLst/>
                          <a:latin typeface="Courier New" panose="02070309020205020404" pitchFamily="49" charset="0"/>
                          <a:cs typeface="Courier New" panose="02070309020205020404" pitchFamily="49" charset="0"/>
                        </a:rPr>
                        <a:t>n</a:t>
                      </a:r>
                      <a:r>
                        <a:rPr lang="en-US" altLang="zh-TW" sz="800" b="0" err="1" smtClean="0">
                          <a:effectLst/>
                          <a:latin typeface="Courier New" panose="02070309020205020404" pitchFamily="49" charset="0"/>
                          <a:cs typeface="Courier New" panose="02070309020205020404" pitchFamily="49" charset="0"/>
                        </a:rPr>
                        <a:t>nnn</a:t>
                      </a:r>
                      <a:r>
                        <a:rPr lang="zh-TW" altLang="zh-TW" sz="800" b="0" smtClean="0">
                          <a:effectLst/>
                          <a:latin typeface="Courier New" panose="02070309020205020404" pitchFamily="49" charset="0"/>
                          <a:cs typeface="Courier New" panose="02070309020205020404" pitchFamily="49" charset="0"/>
                        </a:rPr>
                        <a:t>hhhh</a:t>
                      </a:r>
                      <a:br>
                        <a:rPr lang="en-CA" altLang="zh-TW" sz="800" b="0" smtClean="0">
                          <a:effectLst/>
                          <a:latin typeface="Courier New" panose="02070309020205020404" pitchFamily="49" charset="0"/>
                          <a:cs typeface="Courier New" panose="02070309020205020404" pitchFamily="49" charset="0"/>
                        </a:rPr>
                      </a:br>
                      <a:r>
                        <a:rPr lang="zh-TW" altLang="zh-TW" sz="800" b="0" smtClean="0">
                          <a:effectLst/>
                          <a:latin typeface="Courier New" panose="02070309020205020404" pitchFamily="49" charset="0"/>
                          <a:cs typeface="Courier New" panose="02070309020205020404" pitchFamily="49" charset="0"/>
                        </a:rPr>
                        <a:t>11111111.11111111.11111111</a:t>
                      </a:r>
                      <a:r>
                        <a:rPr lang="en-US" altLang="zh-TW" sz="800" b="0" smtClean="0">
                          <a:effectLst/>
                          <a:latin typeface="Courier New" panose="02070309020205020404" pitchFamily="49" charset="0"/>
                          <a:cs typeface="Courier New" panose="02070309020205020404" pitchFamily="49" charset="0"/>
                        </a:rPr>
                        <a:t>.</a:t>
                      </a:r>
                      <a:r>
                        <a:rPr lang="zh-TW" altLang="zh-TW" sz="800" b="1" smtClean="0">
                          <a:effectLst/>
                          <a:latin typeface="Courier New" panose="02070309020205020404" pitchFamily="49" charset="0"/>
                          <a:cs typeface="Courier New" panose="02070309020205020404" pitchFamily="49" charset="0"/>
                        </a:rPr>
                        <a:t>1</a:t>
                      </a:r>
                      <a:r>
                        <a:rPr lang="en-US" altLang="zh-TW" sz="800" b="0" smtClean="0">
                          <a:effectLst/>
                          <a:latin typeface="Courier New" panose="02070309020205020404" pitchFamily="49" charset="0"/>
                          <a:cs typeface="Courier New" panose="02070309020205020404" pitchFamily="49" charset="0"/>
                        </a:rPr>
                        <a:t>111</a:t>
                      </a:r>
                      <a:r>
                        <a:rPr lang="zh-TW" altLang="zh-TW" sz="800" b="0" smtClean="0">
                          <a:effectLst/>
                          <a:latin typeface="Courier New" panose="02070309020205020404" pitchFamily="49" charset="0"/>
                          <a:cs typeface="Courier New" panose="02070309020205020404" pitchFamily="49" charset="0"/>
                        </a:rPr>
                        <a:t>0000</a:t>
                      </a:r>
                      <a:endParaRPr lang="zh-TW" altLang="zh-TW" sz="800" b="0">
                        <a:effectLst/>
                        <a:latin typeface="Courier New" panose="02070309020205020404" pitchFamily="49" charset="0"/>
                        <a:cs typeface="Courier New" panose="02070309020205020404" pitchFamily="49" charset="0"/>
                      </a:endParaRPr>
                    </a:p>
                  </a:txBody>
                  <a:tcPr marL="31750" marR="31750" marT="31750" marB="31750" anchor="ctr"/>
                </a:tc>
                <a:tc>
                  <a:txBody>
                    <a:bodyPr vert="horz" wrap="square"/>
                    <a:lstStyle/>
                    <a:p>
                      <a:pPr rtl="0" fontAlgn="ctr"/>
                      <a:r>
                        <a:rPr lang="zh-TW" sz="800" b="1">
                          <a:effectLst/>
                        </a:rPr>
                        <a:t>4096</a:t>
                      </a:r>
                    </a:p>
                  </a:txBody>
                  <a:tcPr marL="31750" marR="31750" marT="31750" marB="31750" anchor="ctr"/>
                </a:tc>
                <a:tc>
                  <a:txBody>
                    <a:bodyPr vert="horz" wrap="square"/>
                    <a:lstStyle/>
                    <a:p>
                      <a:pPr rtl="0" fontAlgn="ctr"/>
                      <a:r>
                        <a:rPr lang="zh-TW" sz="800" b="0">
                          <a:effectLst/>
                        </a:rPr>
                        <a:t>14</a:t>
                      </a:r>
                    </a:p>
                  </a:txBody>
                  <a:tcPr marL="31750" marR="31750" marT="31750" marB="31750" anchor="ctr"/>
                </a:tc>
                <a:extLst>
                  <a:ext uri="{0D108BD9-81ED-4DB2-BD59-A6C34878D82A}">
                    <a16:rowId xmlns:a16="http://schemas.microsoft.com/office/drawing/2014/main" val="247945818"/>
                  </a:ext>
                </a:extLst>
              </a:tr>
              <a:tr h="314960">
                <a:tc>
                  <a:txBody>
                    <a:bodyPr vert="horz" wrap="square"/>
                    <a:lstStyle/>
                    <a:p>
                      <a:pPr rtl="0" fontAlgn="ctr"/>
                      <a:r>
                        <a:rPr lang="zh-TW" sz="800" b="0">
                          <a:effectLst/>
                        </a:rPr>
                        <a:t>/29</a:t>
                      </a:r>
                    </a:p>
                  </a:txBody>
                  <a:tcPr marL="31750" marR="31750" marT="31750" marB="31750" anchor="ctr"/>
                </a:tc>
                <a:tc>
                  <a:txBody>
                    <a:bodyPr vert="horz" wrap="square"/>
                    <a:lstStyle/>
                    <a:p>
                      <a:pPr rtl="0" fontAlgn="ctr"/>
                      <a:r>
                        <a:rPr lang="zh-TW" sz="800" b="0">
                          <a:effectLst/>
                        </a:rPr>
                        <a:t>255.255.</a:t>
                      </a:r>
                      <a:r>
                        <a:rPr lang="zh-TW" sz="800" b="1" kern="1200">
                          <a:solidFill>
                            <a:schemeClr val="dk1"/>
                          </a:solidFill>
                          <a:effectLst/>
                          <a:latin typeface="+mn-lt"/>
                          <a:ea typeface="+mn-ea"/>
                          <a:cs typeface="+mn-cs"/>
                        </a:rPr>
                        <a:t>255</a:t>
                      </a:r>
                      <a:r>
                        <a:rPr lang="zh-TW" sz="800" b="0">
                          <a:effectLst/>
                        </a:rPr>
                        <a:t>.</a:t>
                      </a:r>
                      <a:r>
                        <a:rPr lang="zh-TW" sz="800" b="1">
                          <a:effectLst/>
                        </a:rPr>
                        <a:t>248</a:t>
                      </a:r>
                    </a:p>
                  </a:txBody>
                  <a:tcPr marL="31750" marR="31750" marT="31750" marB="31750" anchor="ctr"/>
                </a:tc>
                <a:tc>
                  <a:txBody>
                    <a:bodyPr vert="horz" wrap="square"/>
                    <a:lstStyle/>
                    <a:p>
                      <a:pPr rtl="0" fontAlgn="ctr"/>
                      <a:r>
                        <a:rPr lang="zh-TW" altLang="zh-TW" sz="800" b="0" smtClean="0">
                          <a:effectLst/>
                          <a:latin typeface="Courier New" panose="02070309020205020404" pitchFamily="49" charset="0"/>
                          <a:cs typeface="Courier New" panose="02070309020205020404" pitchFamily="49" charset="0"/>
                        </a:rPr>
                        <a:t>nnnnnnnn</a:t>
                      </a:r>
                      <a:r>
                        <a:rPr lang="en-US" altLang="zh-TW" sz="800" b="0" smtClean="0">
                          <a:effectLst/>
                          <a:latin typeface="Courier New" panose="02070309020205020404" pitchFamily="49" charset="0"/>
                          <a:cs typeface="Courier New" panose="02070309020205020404" pitchFamily="49" charset="0"/>
                        </a:rPr>
                        <a:t>.</a:t>
                      </a:r>
                      <a:r>
                        <a:rPr lang="zh-TW" altLang="zh-TW" sz="800" b="0" smtClean="0">
                          <a:effectLst/>
                          <a:latin typeface="Courier New" panose="02070309020205020404" pitchFamily="49" charset="0"/>
                          <a:cs typeface="Courier New" panose="02070309020205020404" pitchFamily="49" charset="0"/>
                        </a:rPr>
                        <a:t>nnnnnnnn</a:t>
                      </a:r>
                      <a:r>
                        <a:rPr lang="en-US" altLang="zh-TW" sz="800" b="0" smtClean="0">
                          <a:effectLst/>
                          <a:latin typeface="Courier New" panose="02070309020205020404" pitchFamily="49" charset="0"/>
                          <a:cs typeface="Courier New" panose="02070309020205020404" pitchFamily="49" charset="0"/>
                        </a:rPr>
                        <a:t>.</a:t>
                      </a:r>
                      <a:r>
                        <a:rPr lang="zh-TW" altLang="zh-TW" sz="800" b="0" smtClean="0">
                          <a:effectLst/>
                          <a:latin typeface="Courier New" panose="02070309020205020404" pitchFamily="49" charset="0"/>
                          <a:cs typeface="Courier New" panose="02070309020205020404" pitchFamily="49" charset="0"/>
                        </a:rPr>
                        <a:t>nnnn</a:t>
                      </a:r>
                      <a:r>
                        <a:rPr lang="en-US" altLang="zh-TW" sz="800" b="0" err="1" smtClean="0">
                          <a:effectLst/>
                          <a:latin typeface="Courier New" panose="02070309020205020404" pitchFamily="49" charset="0"/>
                          <a:cs typeface="Courier New" panose="02070309020205020404" pitchFamily="49" charset="0"/>
                        </a:rPr>
                        <a:t>nnnn.</a:t>
                      </a:r>
                      <a:r>
                        <a:rPr lang="zh-TW" altLang="zh-TW" sz="800" b="1" smtClean="0">
                          <a:effectLst/>
                          <a:latin typeface="Courier New" panose="02070309020205020404" pitchFamily="49" charset="0"/>
                          <a:cs typeface="Courier New" panose="02070309020205020404" pitchFamily="49" charset="0"/>
                        </a:rPr>
                        <a:t>n</a:t>
                      </a:r>
                      <a:r>
                        <a:rPr lang="en-US" altLang="zh-TW" sz="800" b="1" err="1" smtClean="0">
                          <a:effectLst/>
                          <a:latin typeface="Courier New" panose="02070309020205020404" pitchFamily="49" charset="0"/>
                          <a:cs typeface="Courier New" panose="02070309020205020404" pitchFamily="49" charset="0"/>
                        </a:rPr>
                        <a:t>nnnn</a:t>
                      </a:r>
                      <a:r>
                        <a:rPr lang="zh-TW" altLang="zh-TW" sz="800" b="0" smtClean="0">
                          <a:effectLst/>
                          <a:latin typeface="Courier New" panose="02070309020205020404" pitchFamily="49" charset="0"/>
                          <a:cs typeface="Courier New" panose="02070309020205020404" pitchFamily="49" charset="0"/>
                        </a:rPr>
                        <a:t>hhh</a:t>
                      </a:r>
                      <a:br>
                        <a:rPr lang="en-CA" altLang="zh-TW" sz="800" b="0" smtClean="0">
                          <a:effectLst/>
                          <a:latin typeface="Courier New" panose="02070309020205020404" pitchFamily="49" charset="0"/>
                          <a:cs typeface="Courier New" panose="02070309020205020404" pitchFamily="49" charset="0"/>
                        </a:rPr>
                      </a:br>
                      <a:r>
                        <a:rPr lang="zh-TW" altLang="zh-TW" sz="800" b="0" smtClean="0">
                          <a:effectLst/>
                          <a:latin typeface="Courier New" panose="02070309020205020404" pitchFamily="49" charset="0"/>
                          <a:cs typeface="Courier New" panose="02070309020205020404" pitchFamily="49" charset="0"/>
                        </a:rPr>
                        <a:t>11111111.11111111.11111111</a:t>
                      </a:r>
                      <a:r>
                        <a:rPr lang="en-US" altLang="zh-TW" sz="800" b="0" smtClean="0">
                          <a:effectLst/>
                          <a:latin typeface="Courier New" panose="02070309020205020404" pitchFamily="49" charset="0"/>
                          <a:cs typeface="Courier New" panose="02070309020205020404" pitchFamily="49" charset="0"/>
                        </a:rPr>
                        <a:t>.</a:t>
                      </a:r>
                      <a:r>
                        <a:rPr lang="zh-TW" altLang="zh-TW" sz="800" b="1" smtClean="0">
                          <a:effectLst/>
                          <a:latin typeface="Courier New" panose="02070309020205020404" pitchFamily="49" charset="0"/>
                          <a:cs typeface="Courier New" panose="02070309020205020404" pitchFamily="49" charset="0"/>
                        </a:rPr>
                        <a:t>1</a:t>
                      </a:r>
                      <a:r>
                        <a:rPr lang="en-US" altLang="zh-TW" sz="800" b="0" smtClean="0">
                          <a:effectLst/>
                          <a:latin typeface="Courier New" panose="02070309020205020404" pitchFamily="49" charset="0"/>
                          <a:cs typeface="Courier New" panose="02070309020205020404" pitchFamily="49" charset="0"/>
                        </a:rPr>
                        <a:t>1111</a:t>
                      </a:r>
                      <a:r>
                        <a:rPr lang="zh-TW" altLang="zh-TW" sz="800" b="0" smtClean="0">
                          <a:effectLst/>
                          <a:latin typeface="Courier New" panose="02070309020205020404" pitchFamily="49" charset="0"/>
                          <a:cs typeface="Courier New" panose="02070309020205020404" pitchFamily="49" charset="0"/>
                        </a:rPr>
                        <a:t>000</a:t>
                      </a:r>
                      <a:endParaRPr lang="zh-TW" altLang="zh-TW" sz="800" b="0">
                        <a:effectLst/>
                        <a:latin typeface="Courier New" panose="02070309020205020404" pitchFamily="49" charset="0"/>
                        <a:cs typeface="Courier New" panose="02070309020205020404" pitchFamily="49" charset="0"/>
                      </a:endParaRPr>
                    </a:p>
                  </a:txBody>
                  <a:tcPr marL="31750" marR="31750" marT="31750" marB="31750" anchor="ctr"/>
                </a:tc>
                <a:tc>
                  <a:txBody>
                    <a:bodyPr vert="horz" wrap="square"/>
                    <a:lstStyle/>
                    <a:p>
                      <a:pPr rtl="0" fontAlgn="ctr"/>
                      <a:r>
                        <a:rPr lang="zh-TW" sz="800" b="1">
                          <a:effectLst/>
                        </a:rPr>
                        <a:t>8192</a:t>
                      </a:r>
                    </a:p>
                  </a:txBody>
                  <a:tcPr marL="31750" marR="31750" marT="31750" marB="31750" anchor="ctr"/>
                </a:tc>
                <a:tc>
                  <a:txBody>
                    <a:bodyPr vert="horz" wrap="square"/>
                    <a:lstStyle/>
                    <a:p>
                      <a:pPr rtl="0" fontAlgn="ctr"/>
                      <a:r>
                        <a:rPr lang="zh-TW" sz="800" b="0">
                          <a:effectLst/>
                        </a:rPr>
                        <a:t>6</a:t>
                      </a:r>
                    </a:p>
                  </a:txBody>
                  <a:tcPr marL="31750" marR="31750" marT="31750" marB="31750" anchor="ctr"/>
                </a:tc>
                <a:extLst>
                  <a:ext uri="{0D108BD9-81ED-4DB2-BD59-A6C34878D82A}">
                    <a16:rowId xmlns:a16="http://schemas.microsoft.com/office/drawing/2014/main" val="2719294433"/>
                  </a:ext>
                </a:extLst>
              </a:tr>
              <a:tr h="314960">
                <a:tc>
                  <a:txBody>
                    <a:bodyPr vert="horz" wrap="square"/>
                    <a:lstStyle/>
                    <a:p>
                      <a:pPr rtl="0" fontAlgn="ctr"/>
                      <a:r>
                        <a:rPr lang="zh-TW" sz="800" b="0">
                          <a:effectLst/>
                        </a:rPr>
                        <a:t>/30</a:t>
                      </a:r>
                    </a:p>
                  </a:txBody>
                  <a:tcPr marL="31750" marR="31750" marT="31750" marB="31750" anchor="ctr"/>
                </a:tc>
                <a:tc>
                  <a:txBody>
                    <a:bodyPr vert="horz" wrap="square"/>
                    <a:lstStyle/>
                    <a:p>
                      <a:pPr rtl="0" fontAlgn="ctr"/>
                      <a:r>
                        <a:rPr lang="zh-TW" sz="800" b="0">
                          <a:effectLst/>
                        </a:rPr>
                        <a:t>255.255.</a:t>
                      </a:r>
                      <a:r>
                        <a:rPr lang="zh-TW" sz="800" b="1" kern="1200">
                          <a:solidFill>
                            <a:schemeClr val="dk1"/>
                          </a:solidFill>
                          <a:effectLst/>
                          <a:latin typeface="+mn-lt"/>
                          <a:ea typeface="+mn-ea"/>
                          <a:cs typeface="+mn-cs"/>
                        </a:rPr>
                        <a:t>255.</a:t>
                      </a:r>
                      <a:r>
                        <a:rPr lang="zh-TW" sz="800" b="1">
                          <a:effectLst/>
                        </a:rPr>
                        <a:t>252</a:t>
                      </a:r>
                    </a:p>
                  </a:txBody>
                  <a:tcPr marL="31750" marR="31750" marT="31750" marB="31750" anchor="ctr"/>
                </a:tc>
                <a:tc>
                  <a:txBody>
                    <a:bodyPr vert="horz" wrap="square"/>
                    <a:lstStyle/>
                    <a:p>
                      <a:pPr rtl="0" fontAlgn="ctr"/>
                      <a:r>
                        <a:rPr lang="zh-TW" altLang="zh-TW" sz="800" b="0" smtClean="0">
                          <a:effectLst/>
                          <a:latin typeface="Courier New" panose="02070309020205020404" pitchFamily="49" charset="0"/>
                          <a:cs typeface="Courier New" panose="02070309020205020404" pitchFamily="49" charset="0"/>
                        </a:rPr>
                        <a:t>nnnnnnnn</a:t>
                      </a:r>
                      <a:r>
                        <a:rPr lang="en-US" altLang="zh-TW" sz="800" b="0" smtClean="0">
                          <a:effectLst/>
                          <a:latin typeface="Courier New" panose="02070309020205020404" pitchFamily="49" charset="0"/>
                          <a:cs typeface="Courier New" panose="02070309020205020404" pitchFamily="49" charset="0"/>
                        </a:rPr>
                        <a:t>.</a:t>
                      </a:r>
                      <a:r>
                        <a:rPr lang="zh-TW" altLang="zh-TW" sz="800" b="0" smtClean="0">
                          <a:effectLst/>
                          <a:latin typeface="Courier New" panose="02070309020205020404" pitchFamily="49" charset="0"/>
                          <a:cs typeface="Courier New" panose="02070309020205020404" pitchFamily="49" charset="0"/>
                        </a:rPr>
                        <a:t>nnnnnnnn</a:t>
                      </a:r>
                      <a:r>
                        <a:rPr lang="en-US" altLang="zh-TW" sz="800" b="0" smtClean="0">
                          <a:effectLst/>
                          <a:latin typeface="Courier New" panose="02070309020205020404" pitchFamily="49" charset="0"/>
                          <a:cs typeface="Courier New" panose="02070309020205020404" pitchFamily="49" charset="0"/>
                        </a:rPr>
                        <a:t>.</a:t>
                      </a:r>
                      <a:r>
                        <a:rPr lang="zh-TW" altLang="zh-TW" sz="800" b="0" smtClean="0">
                          <a:effectLst/>
                          <a:latin typeface="Courier New" panose="02070309020205020404" pitchFamily="49" charset="0"/>
                          <a:cs typeface="Courier New" panose="02070309020205020404" pitchFamily="49" charset="0"/>
                        </a:rPr>
                        <a:t>nnnn</a:t>
                      </a:r>
                      <a:r>
                        <a:rPr lang="en-US" altLang="zh-TW" sz="800" b="0" err="1" smtClean="0">
                          <a:effectLst/>
                          <a:latin typeface="Courier New" panose="02070309020205020404" pitchFamily="49" charset="0"/>
                          <a:cs typeface="Courier New" panose="02070309020205020404" pitchFamily="49" charset="0"/>
                        </a:rPr>
                        <a:t>nnnn.</a:t>
                      </a:r>
                      <a:r>
                        <a:rPr lang="en-US" altLang="zh-TW" sz="800" b="1" err="1" smtClean="0">
                          <a:effectLst/>
                          <a:latin typeface="Courier New" panose="02070309020205020404" pitchFamily="49" charset="0"/>
                          <a:cs typeface="Courier New" panose="02070309020205020404" pitchFamily="49" charset="0"/>
                        </a:rPr>
                        <a:t>nnnnnnhh</a:t>
                      </a:r>
                      <a:br>
                        <a:rPr lang="en-CA" altLang="zh-TW" sz="800" b="0" smtClean="0">
                          <a:effectLst/>
                          <a:latin typeface="Courier New" panose="02070309020205020404" pitchFamily="49" charset="0"/>
                          <a:cs typeface="Courier New" panose="02070309020205020404" pitchFamily="49" charset="0"/>
                        </a:rPr>
                      </a:br>
                      <a:r>
                        <a:rPr lang="zh-TW" altLang="zh-TW" sz="800" b="0" smtClean="0">
                          <a:effectLst/>
                          <a:latin typeface="Courier New" panose="02070309020205020404" pitchFamily="49" charset="0"/>
                          <a:cs typeface="Courier New" panose="02070309020205020404" pitchFamily="49" charset="0"/>
                        </a:rPr>
                        <a:t>11111111.11111111.11111111</a:t>
                      </a:r>
                      <a:r>
                        <a:rPr lang="en-US" altLang="zh-TW" sz="800" b="0" smtClean="0">
                          <a:effectLst/>
                          <a:latin typeface="Courier New" panose="02070309020205020404" pitchFamily="49" charset="0"/>
                          <a:cs typeface="Courier New" panose="02070309020205020404" pitchFamily="49" charset="0"/>
                        </a:rPr>
                        <a:t>.</a:t>
                      </a:r>
                      <a:r>
                        <a:rPr lang="zh-TW" altLang="zh-TW" sz="800" b="1" smtClean="0">
                          <a:effectLst/>
                          <a:latin typeface="Courier New" panose="02070309020205020404" pitchFamily="49" charset="0"/>
                          <a:cs typeface="Courier New" panose="02070309020205020404" pitchFamily="49" charset="0"/>
                        </a:rPr>
                        <a:t>1</a:t>
                      </a:r>
                      <a:r>
                        <a:rPr lang="en-US" altLang="zh-TW" sz="800" b="0" smtClean="0">
                          <a:effectLst/>
                          <a:latin typeface="Courier New" panose="02070309020205020404" pitchFamily="49" charset="0"/>
                          <a:cs typeface="Courier New" panose="02070309020205020404" pitchFamily="49" charset="0"/>
                        </a:rPr>
                        <a:t>11111</a:t>
                      </a:r>
                      <a:r>
                        <a:rPr lang="zh-TW" altLang="zh-TW" sz="800" b="0" smtClean="0">
                          <a:effectLst/>
                          <a:latin typeface="Courier New" panose="02070309020205020404" pitchFamily="49" charset="0"/>
                          <a:cs typeface="Courier New" panose="02070309020205020404" pitchFamily="49" charset="0"/>
                        </a:rPr>
                        <a:t>00</a:t>
                      </a:r>
                      <a:endParaRPr lang="zh-TW" altLang="zh-TW" sz="800" b="0">
                        <a:effectLst/>
                        <a:latin typeface="Courier New" panose="02070309020205020404" pitchFamily="49" charset="0"/>
                        <a:cs typeface="Courier New" panose="02070309020205020404" pitchFamily="49" charset="0"/>
                      </a:endParaRPr>
                    </a:p>
                  </a:txBody>
                  <a:tcPr marL="31750" marR="31750" marT="31750" marB="31750" anchor="ctr"/>
                </a:tc>
                <a:tc>
                  <a:txBody>
                    <a:bodyPr vert="horz" wrap="square"/>
                    <a:lstStyle/>
                    <a:p>
                      <a:pPr rtl="0" fontAlgn="ctr"/>
                      <a:r>
                        <a:rPr lang="zh-TW" sz="800" b="1">
                          <a:effectLst/>
                        </a:rPr>
                        <a:t>16384</a:t>
                      </a:r>
                    </a:p>
                  </a:txBody>
                  <a:tcPr marL="31750" marR="31750" marT="31750" marB="31750" anchor="ctr"/>
                </a:tc>
                <a:tc>
                  <a:txBody>
                    <a:bodyPr vert="horz" wrap="square"/>
                    <a:lstStyle/>
                    <a:p>
                      <a:pPr rtl="0" fontAlgn="ctr"/>
                      <a:r>
                        <a:rPr lang="zh-TW" sz="800" b="0">
                          <a:effectLst/>
                        </a:rPr>
                        <a:t>2</a:t>
                      </a:r>
                    </a:p>
                  </a:txBody>
                  <a:tcPr marL="31750" marR="31750" marT="31750" marB="31750" anchor="ctr"/>
                </a:tc>
                <a:extLst>
                  <a:ext uri="{0D108BD9-81ED-4DB2-BD59-A6C34878D82A}">
                    <a16:rowId xmlns:a16="http://schemas.microsoft.com/office/drawing/2014/main" val="1088457338"/>
                  </a:ext>
                </a:extLst>
              </a:tr>
            </a:tbl>
          </a:graphicData>
        </a:graphic>
      </p:graphicFrame>
      <p:sp>
        <p:nvSpPr>
          <p:cNvPr id="4" name="投影片編號版面配置區 3"/>
          <p:cNvSpPr>
            <a:spLocks noGrp="1"/>
          </p:cNvSpPr>
          <p:nvPr>
            <p:ph type="sldNum" sz="quarter" idx="12"/>
          </p:nvPr>
        </p:nvSpPr>
        <p:spPr/>
        <p:txBody>
          <a:bodyPr/>
          <a:lstStyle/>
          <a:p>
            <a:fld id="{4FAB73BC-B049-4115-A692-8D63A059BFB8}" type="slidenum">
              <a:rPr lang="en-US" smtClean="0"/>
              <a:t>297</a:t>
            </a:fld>
            <a:endParaRPr lang="en-US"/>
          </a:p>
        </p:txBody>
      </p:sp>
    </p:spTree>
    <p:extLst>
      <p:ext uri="{BB962C8B-B14F-4D97-AF65-F5344CB8AC3E}">
        <p14:creationId xmlns:p14="http://schemas.microsoft.com/office/powerpoint/2010/main" val="223025179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298.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9144000" cy="731837"/>
          </a:xfrm>
        </p:spPr>
        <p:txBody>
          <a:bodyPr>
            <a:noAutofit/>
          </a:bodyPr>
          <a:lstStyle/>
          <a:p>
            <a:r>
              <a:rPr lang="en-US" altLang="zh-TW" smtClean="0"/>
              <a:t>11.6</a:t>
            </a:r>
            <a:r>
              <a:rPr lang="zh-TW" altLang="en-US" smtClean="0"/>
              <a:t>子</a:t>
            </a:r>
            <a:r>
              <a:rPr lang="zh-TW" altLang="en-US"/>
              <a:t>網</a:t>
            </a:r>
            <a:r>
              <a:rPr lang="en-US" altLang="zh-TW"/>
              <a:t>/16 </a:t>
            </a:r>
            <a:r>
              <a:rPr lang="zh-TW" altLang="en-US"/>
              <a:t>和</a:t>
            </a:r>
            <a:r>
              <a:rPr lang="en-US" altLang="zh-TW"/>
              <a:t>/8 </a:t>
            </a:r>
            <a:r>
              <a:rPr lang="zh-TW" altLang="en-US"/>
              <a:t>字首</a:t>
            </a:r>
            <a:r>
              <a:rPr lang="en-US" altLang="zh-TW"/>
              <a:t>-</a:t>
            </a:r>
            <a:r>
              <a:rPr lang="zh-TW" altLang="en-US"/>
              <a:t>建立 </a:t>
            </a:r>
            <a:r>
              <a:rPr lang="en-US" altLang="zh-TW"/>
              <a:t>100 </a:t>
            </a:r>
            <a:r>
              <a:rPr lang="zh-TW" altLang="en-US"/>
              <a:t>個具有</a:t>
            </a:r>
            <a:r>
              <a:rPr lang="en-US" altLang="zh-TW"/>
              <a:t>/</a:t>
            </a:r>
            <a:r>
              <a:rPr lang="zh-TW" altLang="en-US"/>
              <a:t> </a:t>
            </a:r>
            <a:r>
              <a:rPr lang="en-US" altLang="zh-TW"/>
              <a:t>16 </a:t>
            </a:r>
            <a:r>
              <a:rPr lang="zh-TW" altLang="en-US"/>
              <a:t>字首的子網</a:t>
            </a:r>
          </a:p>
        </p:txBody>
      </p:sp>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431972" y="1722095"/>
            <a:ext cx="5403221" cy="3669447"/>
          </a:xfrm>
        </p:spPr>
        <p:txBody>
          <a:bodyPr/>
          <a:lstStyle/>
          <a:p>
            <a:pPr marL="0" indent="0" algn="l"/>
            <a:r>
              <a:rPr lang="zh-TW" altLang="en-US">
                <a:solidFill>
                  <a:srgbClr val="000000"/>
                </a:solidFill>
              </a:rPr>
              <a:t>考慮一個需要至少 </a:t>
            </a:r>
            <a:r>
              <a:rPr lang="en-US" altLang="zh-TW">
                <a:solidFill>
                  <a:srgbClr val="000000"/>
                </a:solidFill>
              </a:rPr>
              <a:t>100 </a:t>
            </a:r>
            <a:r>
              <a:rPr lang="zh-TW" altLang="en-US">
                <a:solidFill>
                  <a:srgbClr val="000000"/>
                </a:solidFill>
              </a:rPr>
              <a:t>個子網路，並選擇私人位址 </a:t>
            </a:r>
            <a:r>
              <a:rPr lang="en-US" altLang="zh-TW">
                <a:solidFill>
                  <a:srgbClr val="000000"/>
                </a:solidFill>
              </a:rPr>
              <a:t>172.16.0.0/16 </a:t>
            </a:r>
            <a:r>
              <a:rPr lang="zh-TW" altLang="en-US">
                <a:solidFill>
                  <a:srgbClr val="000000"/>
                </a:solidFill>
              </a:rPr>
              <a:t>做為其內部網路位址的大型企業。</a:t>
            </a:r>
          </a:p>
          <a:p>
            <a:pPr marL="342892" indent="-342892" algn="l">
              <a:buFont typeface="Arial" panose="020b0604020202020204" pitchFamily="34" charset="0"/>
              <a:buChar char="•"/>
            </a:pPr>
            <a:endParaRPr lang="en-CA">
              <a:solidFill>
                <a:srgbClr val="000000"/>
              </a:solidFill>
            </a:endParaRPr>
          </a:p>
          <a:p>
            <a:pPr marL="342892" indent="-342892" algn="l">
              <a:buFont typeface="Arial" panose="020b0604020202020204" pitchFamily="34" charset="0"/>
              <a:buChar char="•"/>
            </a:pPr>
            <a:r>
              <a:rPr lang="zh-TW" altLang="en-US">
                <a:solidFill>
                  <a:srgbClr val="000000"/>
                </a:solidFill>
              </a:rPr>
              <a:t>此圖顯示從第三個八位元組和第四個八位元組借用位元時可以建立的子網路數目。 </a:t>
            </a:r>
          </a:p>
          <a:p>
            <a:pPr marL="342892" indent="-342892" algn="l">
              <a:buFont typeface="Arial" panose="020b0604020202020204" pitchFamily="34" charset="0"/>
              <a:buChar char="•"/>
            </a:pPr>
            <a:r>
              <a:rPr lang="zh-TW" altLang="en-US">
                <a:solidFill>
                  <a:srgbClr val="000000"/>
                </a:solidFill>
              </a:rPr>
              <a:t>注意現在有多達 </a:t>
            </a:r>
            <a:r>
              <a:rPr lang="en-US" altLang="zh-TW">
                <a:solidFill>
                  <a:srgbClr val="000000"/>
                </a:solidFill>
              </a:rPr>
              <a:t>14 </a:t>
            </a:r>
            <a:r>
              <a:rPr lang="zh-TW" altLang="en-US">
                <a:solidFill>
                  <a:srgbClr val="000000"/>
                </a:solidFill>
              </a:rPr>
              <a:t>個主機位可以借用（即，最後兩個位不能借用）。</a:t>
            </a:r>
          </a:p>
          <a:p>
            <a:pPr marL="342892" indent="-342892" algn="l">
              <a:buFont typeface="Arial" panose="020b0604020202020204" pitchFamily="34" charset="0"/>
              <a:buChar char="•"/>
            </a:pPr>
            <a:endParaRPr lang="en-CA">
              <a:solidFill>
                <a:srgbClr val="000000"/>
              </a:solidFill>
            </a:endParaRPr>
          </a:p>
          <a:p>
            <a:pPr marL="0" indent="0" algn="l"/>
            <a:r>
              <a:rPr lang="zh-TW" altLang="en-US">
                <a:solidFill>
                  <a:srgbClr val="000000"/>
                </a:solidFill>
              </a:rPr>
              <a:t>為了滿足企業 </a:t>
            </a:r>
            <a:r>
              <a:rPr lang="en-US" altLang="zh-TW">
                <a:solidFill>
                  <a:srgbClr val="000000"/>
                </a:solidFill>
              </a:rPr>
              <a:t>100 </a:t>
            </a:r>
            <a:r>
              <a:rPr lang="zh-TW" altLang="en-US">
                <a:solidFill>
                  <a:srgbClr val="000000"/>
                </a:solidFill>
              </a:rPr>
              <a:t>個子網的要求，</a:t>
            </a:r>
            <a:r>
              <a:rPr lang="en-US" altLang="zh-TW">
                <a:solidFill>
                  <a:srgbClr val="000000"/>
                </a:solidFill>
              </a:rPr>
              <a:t>7 </a:t>
            </a:r>
            <a:r>
              <a:rPr lang="zh-TW" altLang="en-US">
                <a:solidFill>
                  <a:srgbClr val="000000"/>
                </a:solidFill>
              </a:rPr>
              <a:t>位（即 </a:t>
            </a:r>
            <a:r>
              <a:rPr lang="en-US" altLang="zh-TW">
                <a:solidFill>
                  <a:srgbClr val="000000"/>
                </a:solidFill>
              </a:rPr>
              <a:t>2</a:t>
            </a:r>
            <a:r>
              <a:rPr lang="en-US" altLang="zh-TW" baseline="30000">
                <a:solidFill>
                  <a:srgbClr val="000000"/>
                </a:solidFill>
              </a:rPr>
              <a:t>7</a:t>
            </a:r>
            <a:r>
              <a:rPr lang="zh-TW" altLang="en-US">
                <a:solidFill>
                  <a:srgbClr val="000000"/>
                </a:solidFill>
              </a:rPr>
              <a:t> </a:t>
            </a:r>
            <a:r>
              <a:rPr lang="en-US" altLang="zh-TW">
                <a:solidFill>
                  <a:srgbClr val="000000"/>
                </a:solidFill>
              </a:rPr>
              <a:t>= 128 </a:t>
            </a:r>
            <a:r>
              <a:rPr lang="zh-TW" altLang="en-US">
                <a:solidFill>
                  <a:srgbClr val="000000"/>
                </a:solidFill>
              </a:rPr>
              <a:t>個子網）需要借用（共 </a:t>
            </a:r>
            <a:r>
              <a:rPr lang="en-US" altLang="zh-TW">
                <a:solidFill>
                  <a:srgbClr val="000000"/>
                </a:solidFill>
              </a:rPr>
              <a:t>128 </a:t>
            </a:r>
            <a:r>
              <a:rPr lang="zh-TW" altLang="en-US">
                <a:solidFill>
                  <a:srgbClr val="000000"/>
                </a:solidFill>
              </a:rPr>
              <a:t>個子網）。</a:t>
            </a:r>
          </a:p>
        </p:txBody>
      </p:sp>
      <p:pic>
        <p:nvPicPr>
          <p:cNvPr id="2" name="Picture 1">
            <a:extLst>
              <a:ext uri="{FF2B5EF4-FFF2-40B4-BE49-F238E27FC236}">
                <a16:creationId xmlns:a16="http://schemas.microsoft.com/office/drawing/2014/main" id="{7D912EB9-9234-4648-AF24-14759A57CE1E}"/>
              </a:ext>
            </a:extLst>
          </p:cNvPr>
          <p:cNvPicPr>
            <a:picLocks noChangeAspect="1"/>
          </p:cNvPicPr>
          <p:nvPr/>
        </p:nvPicPr>
        <p:blipFill>
          <a:blip r:embed="rId3"/>
          <a:stretch>
            <a:fillRect/>
          </a:stretch>
        </p:blipFill>
        <p:spPr>
          <a:xfrm>
            <a:off x="6102029" y="1712670"/>
            <a:ext cx="2914800" cy="2806844"/>
          </a:xfrm>
          <a:prstGeom prst="rect">
            <a:avLst/>
          </a:prstGeom>
        </p:spPr>
      </p:pic>
      <p:sp>
        <p:nvSpPr>
          <p:cNvPr id="5" name="投影片編號版面配置區 4"/>
          <p:cNvSpPr>
            <a:spLocks noGrp="1"/>
          </p:cNvSpPr>
          <p:nvPr>
            <p:ph type="sldNum" sz="quarter" idx="12"/>
          </p:nvPr>
        </p:nvSpPr>
        <p:spPr/>
        <p:txBody>
          <a:bodyPr/>
          <a:lstStyle/>
          <a:p>
            <a:fld id="{4FAB73BC-B049-4115-A692-8D63A059BFB8}" type="slidenum">
              <a:rPr lang="en-US" smtClean="0"/>
              <a:t>298</a:t>
            </a:fld>
            <a:endParaRPr lang="en-US"/>
          </a:p>
        </p:txBody>
      </p:sp>
    </p:spTree>
    <p:extLst>
      <p:ext uri="{BB962C8B-B14F-4D97-AF65-F5344CB8AC3E}">
        <p14:creationId xmlns:p14="http://schemas.microsoft.com/office/powerpoint/2010/main" val="121454053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299.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9144000" cy="731837"/>
          </a:xfrm>
        </p:spPr>
        <p:txBody>
          <a:bodyPr>
            <a:noAutofit/>
          </a:bodyPr>
          <a:lstStyle/>
          <a:p>
            <a:r>
              <a:rPr lang="en-US" altLang="zh-TW" smtClean="0"/>
              <a:t>11.6</a:t>
            </a:r>
            <a:r>
              <a:rPr lang="zh-TW" altLang="en-US" smtClean="0"/>
              <a:t>子</a:t>
            </a:r>
            <a:r>
              <a:rPr lang="zh-TW" altLang="en-US"/>
              <a:t>網</a:t>
            </a:r>
            <a:r>
              <a:rPr lang="en-US" altLang="zh-TW"/>
              <a:t>/16 </a:t>
            </a:r>
            <a:r>
              <a:rPr lang="zh-TW" altLang="en-US"/>
              <a:t>和</a:t>
            </a:r>
            <a:r>
              <a:rPr lang="en-US" altLang="zh-TW"/>
              <a:t>/8 </a:t>
            </a:r>
            <a:r>
              <a:rPr lang="zh-TW" altLang="en-US"/>
              <a:t>字首</a:t>
            </a:r>
            <a:r>
              <a:rPr lang="en-US" altLang="zh-TW"/>
              <a:t>-</a:t>
            </a:r>
            <a:r>
              <a:rPr lang="zh-TW" altLang="en-US"/>
              <a:t>建立具有</a:t>
            </a:r>
            <a:r>
              <a:rPr lang="en-US" altLang="zh-TW"/>
              <a:t>/</a:t>
            </a:r>
            <a:r>
              <a:rPr lang="zh-TW" altLang="en-US"/>
              <a:t> </a:t>
            </a:r>
            <a:r>
              <a:rPr lang="en-US" altLang="zh-TW"/>
              <a:t>8 </a:t>
            </a:r>
            <a:r>
              <a:rPr lang="zh-TW" altLang="en-US"/>
              <a:t>字首的 </a:t>
            </a:r>
            <a:r>
              <a:rPr lang="en-US" altLang="zh-TW"/>
              <a:t>1000 </a:t>
            </a:r>
            <a:r>
              <a:rPr lang="zh-TW" altLang="en-US"/>
              <a:t>個子網</a:t>
            </a:r>
          </a:p>
        </p:txBody>
      </p:sp>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431972" y="1712670"/>
            <a:ext cx="4863929" cy="3073946"/>
          </a:xfrm>
        </p:spPr>
        <p:txBody>
          <a:bodyPr/>
          <a:lstStyle/>
          <a:p>
            <a:pPr marL="0" indent="0" algn="l"/>
            <a:r>
              <a:rPr lang="zh-TW" altLang="en-US">
                <a:solidFill>
                  <a:srgbClr val="000000"/>
                </a:solidFill>
              </a:rPr>
              <a:t>考慮一個小的 </a:t>
            </a:r>
            <a:r>
              <a:rPr lang="en-US" altLang="zh-TW">
                <a:solidFill>
                  <a:srgbClr val="000000"/>
                </a:solidFill>
              </a:rPr>
              <a:t>ISP</a:t>
            </a:r>
            <a:r>
              <a:rPr lang="zh-TW" altLang="en-US">
                <a:solidFill>
                  <a:srgbClr val="000000"/>
                </a:solidFill>
              </a:rPr>
              <a:t>，需要使用網路位址 </a:t>
            </a:r>
            <a:r>
              <a:rPr lang="en-US" altLang="zh-TW">
                <a:solidFill>
                  <a:srgbClr val="000000"/>
                </a:solidFill>
              </a:rPr>
              <a:t>10.0.0.0/8</a:t>
            </a:r>
            <a:r>
              <a:rPr lang="zh-TW" altLang="en-US">
                <a:solidFill>
                  <a:srgbClr val="000000"/>
                </a:solidFill>
              </a:rPr>
              <a:t>，這意味著有在網路部分 </a:t>
            </a:r>
            <a:r>
              <a:rPr lang="en-US" altLang="zh-TW">
                <a:solidFill>
                  <a:srgbClr val="000000"/>
                </a:solidFill>
              </a:rPr>
              <a:t>8 </a:t>
            </a:r>
            <a:r>
              <a:rPr lang="zh-TW" altLang="en-US">
                <a:solidFill>
                  <a:srgbClr val="000000"/>
                </a:solidFill>
              </a:rPr>
              <a:t>位和 </a:t>
            </a:r>
            <a:r>
              <a:rPr lang="en-US" altLang="zh-TW">
                <a:solidFill>
                  <a:srgbClr val="000000"/>
                </a:solidFill>
              </a:rPr>
              <a:t>24 </a:t>
            </a:r>
            <a:r>
              <a:rPr lang="zh-TW" altLang="en-US">
                <a:solidFill>
                  <a:srgbClr val="000000"/>
                </a:solidFill>
              </a:rPr>
              <a:t>主機位可向子網借用其客</a:t>
            </a:r>
            <a:r>
              <a:rPr lang="zh-TW" altLang="en-US" b="1">
                <a:solidFill>
                  <a:srgbClr val="000000"/>
                </a:solidFill>
              </a:rPr>
              <a:t>戶</a:t>
            </a:r>
            <a:r>
              <a:rPr lang="zh-TW" altLang="en-US">
                <a:solidFill>
                  <a:srgbClr val="000000"/>
                </a:solidFill>
              </a:rPr>
              <a:t>端 </a:t>
            </a:r>
            <a:r>
              <a:rPr lang="en-US" altLang="zh-TW">
                <a:solidFill>
                  <a:srgbClr val="000000"/>
                </a:solidFill>
              </a:rPr>
              <a:t>1000 </a:t>
            </a:r>
            <a:r>
              <a:rPr lang="zh-TW" altLang="en-US">
                <a:solidFill>
                  <a:srgbClr val="000000"/>
                </a:solidFill>
              </a:rPr>
              <a:t>個子網。 </a:t>
            </a:r>
          </a:p>
          <a:p>
            <a:pPr marL="342892" indent="-342892" algn="l">
              <a:buFont typeface="Arial" panose="020b0604020202020204" pitchFamily="34" charset="0"/>
              <a:buChar char="•"/>
            </a:pPr>
            <a:r>
              <a:rPr lang="zh-TW" altLang="en-US">
                <a:solidFill>
                  <a:srgbClr val="000000"/>
                </a:solidFill>
              </a:rPr>
              <a:t>此圖顯示從第二個和第三個借用位元時可以建立的子網路數目。 </a:t>
            </a:r>
          </a:p>
          <a:p>
            <a:pPr marL="342892" indent="-342892" algn="l">
              <a:buFont typeface="Arial" panose="020b0604020202020204" pitchFamily="34" charset="0"/>
              <a:buChar char="•"/>
            </a:pPr>
            <a:r>
              <a:rPr lang="zh-TW" altLang="en-US">
                <a:solidFill>
                  <a:srgbClr val="000000"/>
                </a:solidFill>
              </a:rPr>
              <a:t>注意現在有多達 </a:t>
            </a:r>
            <a:r>
              <a:rPr lang="en-US" altLang="zh-TW">
                <a:solidFill>
                  <a:srgbClr val="000000"/>
                </a:solidFill>
              </a:rPr>
              <a:t>22 </a:t>
            </a:r>
            <a:r>
              <a:rPr lang="zh-TW" altLang="en-US">
                <a:solidFill>
                  <a:srgbClr val="000000"/>
                </a:solidFill>
              </a:rPr>
              <a:t>個主機位可以借用（即，最後兩個位不能借用）。</a:t>
            </a:r>
          </a:p>
          <a:p>
            <a:pPr marL="342892" indent="-342892" algn="l">
              <a:buFont typeface="Arial" panose="020b0604020202020204" pitchFamily="34" charset="0"/>
              <a:buChar char="•"/>
            </a:pPr>
            <a:endParaRPr lang="en-CA">
              <a:solidFill>
                <a:srgbClr val="000000"/>
              </a:solidFill>
            </a:endParaRPr>
          </a:p>
          <a:p>
            <a:pPr marL="0" indent="0" algn="l"/>
            <a:r>
              <a:rPr lang="zh-TW" altLang="en-US">
                <a:solidFill>
                  <a:srgbClr val="000000"/>
                </a:solidFill>
              </a:rPr>
              <a:t>為了滿足企業 </a:t>
            </a:r>
            <a:r>
              <a:rPr lang="en-US" altLang="zh-TW">
                <a:solidFill>
                  <a:srgbClr val="000000"/>
                </a:solidFill>
              </a:rPr>
              <a:t>1000 </a:t>
            </a:r>
            <a:r>
              <a:rPr lang="zh-TW" altLang="en-US">
                <a:solidFill>
                  <a:srgbClr val="000000"/>
                </a:solidFill>
              </a:rPr>
              <a:t>個子網的要求，需要借用</a:t>
            </a:r>
            <a:r>
              <a:rPr lang="en-US" altLang="zh-TW" baseline="30000">
                <a:solidFill>
                  <a:srgbClr val="000000"/>
                </a:solidFill>
              </a:rPr>
              <a:t>10 </a:t>
            </a:r>
            <a:r>
              <a:rPr lang="zh-TW" altLang="en-US" baseline="30000">
                <a:solidFill>
                  <a:srgbClr val="000000"/>
                </a:solidFill>
              </a:rPr>
              <a:t>位（即 </a:t>
            </a:r>
            <a:r>
              <a:rPr lang="en-US" altLang="zh-TW" baseline="30000">
                <a:solidFill>
                  <a:srgbClr val="000000"/>
                </a:solidFill>
              </a:rPr>
              <a:t>2 10</a:t>
            </a:r>
            <a:r>
              <a:rPr lang="en-US" altLang="zh-TW">
                <a:solidFill>
                  <a:srgbClr val="000000"/>
                </a:solidFill>
              </a:rPr>
              <a:t>= 1024 </a:t>
            </a:r>
            <a:r>
              <a:rPr lang="zh-TW" altLang="en-US">
                <a:solidFill>
                  <a:srgbClr val="000000"/>
                </a:solidFill>
              </a:rPr>
              <a:t>個子網）（共 </a:t>
            </a:r>
            <a:r>
              <a:rPr lang="en-US" altLang="zh-TW">
                <a:solidFill>
                  <a:srgbClr val="000000"/>
                </a:solidFill>
              </a:rPr>
              <a:t>128 </a:t>
            </a:r>
            <a:r>
              <a:rPr lang="zh-TW" altLang="en-US">
                <a:solidFill>
                  <a:srgbClr val="000000"/>
                </a:solidFill>
              </a:rPr>
              <a:t>個子網）</a:t>
            </a:r>
          </a:p>
        </p:txBody>
      </p:sp>
      <p:pic>
        <p:nvPicPr>
          <p:cNvPr id="6" name="Picture 5">
            <a:extLst>
              <a:ext uri="{FF2B5EF4-FFF2-40B4-BE49-F238E27FC236}">
                <a16:creationId xmlns:a16="http://schemas.microsoft.com/office/drawing/2014/main" id="{750D50AE-022A-4CE2-A161-C94FE631C328}"/>
              </a:ext>
            </a:extLst>
          </p:cNvPr>
          <p:cNvPicPr>
            <a:picLocks noChangeAspect="1"/>
          </p:cNvPicPr>
          <p:nvPr/>
        </p:nvPicPr>
        <p:blipFill>
          <a:blip r:embed="rId3"/>
          <a:stretch>
            <a:fillRect/>
          </a:stretch>
        </p:blipFill>
        <p:spPr>
          <a:xfrm>
            <a:off x="5399727" y="1683358"/>
            <a:ext cx="3648229" cy="2424738"/>
          </a:xfrm>
          <a:prstGeom prst="rect">
            <a:avLst/>
          </a:prstGeom>
        </p:spPr>
      </p:pic>
      <p:sp>
        <p:nvSpPr>
          <p:cNvPr id="2" name="投影片編號版面配置區 1"/>
          <p:cNvSpPr>
            <a:spLocks noGrp="1"/>
          </p:cNvSpPr>
          <p:nvPr>
            <p:ph type="sldNum" sz="quarter" idx="12"/>
          </p:nvPr>
        </p:nvSpPr>
        <p:spPr/>
        <p:txBody>
          <a:bodyPr/>
          <a:lstStyle/>
          <a:p>
            <a:fld id="{4FAB73BC-B049-4115-A692-8D63A059BFB8}" type="slidenum">
              <a:rPr lang="en-US" smtClean="0"/>
              <a:t>299</a:t>
            </a:fld>
            <a:endParaRPr lang="en-US"/>
          </a:p>
        </p:txBody>
      </p:sp>
    </p:spTree>
    <p:extLst>
      <p:ext uri="{BB962C8B-B14F-4D97-AF65-F5344CB8AC3E}">
        <p14:creationId xmlns:p14="http://schemas.microsoft.com/office/powerpoint/2010/main" val="258482284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3.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098" name="投影片編號版面配置區 3"/>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kumimoji="1" sz="3200">
                <a:solidFill>
                  <a:schemeClr val="tx1"/>
                </a:solidFill>
                <a:latin typeface="Arial" panose="020b0604020202020204" pitchFamily="34" charset="0"/>
                <a:ea typeface="標楷體" panose="03000509000000000000" pitchFamily="65" charset="-120"/>
              </a:defRPr>
            </a:lvl1pPr>
            <a:lvl2pPr marL="742950" indent="-285750" eaLnBrk="0" hangingPunct="0">
              <a:spcBef>
                <a:spcPct val="20000"/>
              </a:spcBef>
              <a:buChar char="–"/>
              <a:defRPr kumimoji="1" sz="2800">
                <a:solidFill>
                  <a:schemeClr val="tx1"/>
                </a:solidFill>
                <a:latin typeface="Arial" panose="020b0604020202020204" pitchFamily="34" charset="0"/>
                <a:ea typeface="標楷體" panose="03000509000000000000" pitchFamily="65" charset="-120"/>
              </a:defRPr>
            </a:lvl2pPr>
            <a:lvl3pPr marL="1143000" indent="-228600" eaLnBrk="0" hangingPunct="0">
              <a:spcBef>
                <a:spcPct val="20000"/>
              </a:spcBef>
              <a:buChar char="•"/>
              <a:defRPr kumimoji="1" sz="2400">
                <a:solidFill>
                  <a:schemeClr val="tx1"/>
                </a:solidFill>
                <a:latin typeface="Arial" panose="020b0604020202020204" pitchFamily="34" charset="0"/>
                <a:ea typeface="標楷體" panose="03000509000000000000" pitchFamily="65" charset="-120"/>
              </a:defRPr>
            </a:lvl3pPr>
            <a:lvl4pPr marL="1600200" indent="-228600" eaLnBrk="0" hangingPunct="0">
              <a:spcBef>
                <a:spcPct val="20000"/>
              </a:spcBef>
              <a:buChar char="–"/>
              <a:defRPr kumimoji="1" sz="2000">
                <a:solidFill>
                  <a:schemeClr val="tx1"/>
                </a:solidFill>
                <a:latin typeface="Arial" panose="020b0604020202020204" pitchFamily="34" charset="0"/>
                <a:ea typeface="標楷體" panose="03000509000000000000" pitchFamily="65" charset="-120"/>
              </a:defRPr>
            </a:lvl4pPr>
            <a:lvl5pPr marL="2057400" indent="-228600" eaLnBrk="0" hangingPunct="0">
              <a:spcBef>
                <a:spcPct val="20000"/>
              </a:spcBef>
              <a:buChar char="»"/>
              <a:defRPr kumimoji="1" sz="2000">
                <a:solidFill>
                  <a:schemeClr val="tx1"/>
                </a:solidFill>
                <a:latin typeface="Arial" panose="020b0604020202020204" pitchFamily="34" charset="0"/>
                <a:ea typeface="標楷體" panose="03000509000000000000" pitchFamily="65"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標楷體" panose="03000509000000000000" pitchFamily="65"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標楷體" panose="03000509000000000000" pitchFamily="65"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標楷體" panose="03000509000000000000" pitchFamily="65"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標楷體" panose="03000509000000000000" pitchFamily="65" charset="-120"/>
              </a:defRPr>
            </a:lvl9pPr>
          </a:lstStyle>
          <a:p>
            <a:pPr eaLnBrk="1" hangingPunct="1">
              <a:spcBef>
                <a:spcPct val="0"/>
              </a:spcBef>
              <a:buFontTx/>
              <a:buNone/>
            </a:pPr>
            <a:fld id="{F0577ABD-9FEE-47BD-A530-E7BED39CFFA0}" type="slidenum">
              <a:rPr lang="en-US" altLang="zh-TW" sz="1400">
                <a:ea typeface="新細明體" pitchFamily="18" charset="-120"/>
              </a:rPr>
              <a:pPr eaLnBrk="1" hangingPunct="1">
                <a:spcBef>
                  <a:spcPct val="0"/>
                </a:spcBef>
                <a:buFontTx/>
                <a:buNone/>
              </a:pPr>
              <a:t>3</a:t>
            </a:fld>
            <a:endParaRPr lang="en-US" altLang="zh-TW" sz="1400">
              <a:ea typeface="新細明體" pitchFamily="18" charset="-120"/>
            </a:endParaRPr>
          </a:p>
        </p:txBody>
      </p:sp>
      <p:sp>
        <p:nvSpPr>
          <p:cNvPr id="4099" name="Rectangle 2"/>
          <p:cNvSpPr>
            <a:spLocks noChangeArrowheads="1"/>
          </p:cNvSpPr>
          <p:nvPr/>
        </p:nvSpPr>
        <p:spPr bwMode="auto">
          <a:xfrm>
            <a:off x="2195513" y="2286000"/>
            <a:ext cx="4679950" cy="19389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spcBef>
                <a:spcPct val="20000"/>
              </a:spcBef>
              <a:buChar char="•"/>
              <a:defRPr kumimoji="1" sz="3200">
                <a:solidFill>
                  <a:schemeClr val="tx1"/>
                </a:solidFill>
                <a:latin typeface="Arial" panose="020b0604020202020204" pitchFamily="34" charset="0"/>
                <a:ea typeface="標楷體" panose="03000509000000000000" pitchFamily="65" charset="-120"/>
              </a:defRPr>
            </a:lvl1pPr>
            <a:lvl2pPr marL="742950" indent="-285750" eaLnBrk="0" hangingPunct="0">
              <a:spcBef>
                <a:spcPct val="20000"/>
              </a:spcBef>
              <a:buChar char="–"/>
              <a:defRPr kumimoji="1" sz="2800">
                <a:solidFill>
                  <a:schemeClr val="tx1"/>
                </a:solidFill>
                <a:latin typeface="Arial" panose="020b0604020202020204" pitchFamily="34" charset="0"/>
                <a:ea typeface="標楷體" panose="03000509000000000000" pitchFamily="65" charset="-120"/>
              </a:defRPr>
            </a:lvl2pPr>
            <a:lvl3pPr marL="1143000" indent="-228600" eaLnBrk="0" hangingPunct="0">
              <a:spcBef>
                <a:spcPct val="20000"/>
              </a:spcBef>
              <a:buChar char="•"/>
              <a:defRPr kumimoji="1" sz="2400">
                <a:solidFill>
                  <a:schemeClr val="tx1"/>
                </a:solidFill>
                <a:latin typeface="Arial" panose="020b0604020202020204" pitchFamily="34" charset="0"/>
                <a:ea typeface="標楷體" panose="03000509000000000000" pitchFamily="65" charset="-120"/>
              </a:defRPr>
            </a:lvl3pPr>
            <a:lvl4pPr marL="1600200" indent="-228600" eaLnBrk="0" hangingPunct="0">
              <a:spcBef>
                <a:spcPct val="20000"/>
              </a:spcBef>
              <a:buChar char="–"/>
              <a:defRPr kumimoji="1" sz="2000">
                <a:solidFill>
                  <a:schemeClr val="tx1"/>
                </a:solidFill>
                <a:latin typeface="Arial" panose="020b0604020202020204" pitchFamily="34" charset="0"/>
                <a:ea typeface="標楷體" panose="03000509000000000000" pitchFamily="65" charset="-120"/>
              </a:defRPr>
            </a:lvl4pPr>
            <a:lvl5pPr marL="2057400" indent="-228600" eaLnBrk="0" hangingPunct="0">
              <a:spcBef>
                <a:spcPct val="20000"/>
              </a:spcBef>
              <a:buChar char="»"/>
              <a:defRPr kumimoji="1" sz="2000">
                <a:solidFill>
                  <a:schemeClr val="tx1"/>
                </a:solidFill>
                <a:latin typeface="Arial" panose="020b0604020202020204" pitchFamily="34" charset="0"/>
                <a:ea typeface="標楷體" panose="03000509000000000000" pitchFamily="65"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標楷體" panose="03000509000000000000" pitchFamily="65"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標楷體" panose="03000509000000000000" pitchFamily="65"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標楷體" panose="03000509000000000000" pitchFamily="65"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標楷體" panose="03000509000000000000" pitchFamily="65" charset="-120"/>
              </a:defRPr>
            </a:lvl9pPr>
          </a:lstStyle>
          <a:p>
            <a:pPr algn="ctr" eaLnBrk="1" hangingPunct="1">
              <a:lnSpc>
                <a:spcPct val="80000"/>
              </a:lnSpc>
              <a:spcBef>
                <a:spcPct val="0"/>
              </a:spcBef>
              <a:buClr>
                <a:schemeClr val="bg2"/>
              </a:buClr>
              <a:buSzPct val="75000"/>
              <a:buFont typeface="Wingdings" panose="05000000000000000000" pitchFamily="2" charset="2"/>
              <a:buNone/>
            </a:pPr>
            <a:r>
              <a:rPr lang="zh-TW" altLang="en-US" sz="5000" b="1">
                <a:latin typeface="標楷體" pitchFamily="65" charset="-120"/>
              </a:rPr>
              <a:t>第一章</a:t>
            </a:r>
          </a:p>
          <a:p>
            <a:pPr algn="ctr" eaLnBrk="1" hangingPunct="1">
              <a:lnSpc>
                <a:spcPct val="80000"/>
              </a:lnSpc>
              <a:spcBef>
                <a:spcPct val="0"/>
              </a:spcBef>
              <a:buClr>
                <a:schemeClr val="bg2"/>
              </a:buClr>
              <a:buSzPct val="75000"/>
              <a:buFont typeface="Wingdings" panose="05000000000000000000" pitchFamily="2" charset="2"/>
              <a:buNone/>
            </a:pPr>
            <a:endParaRPr lang="zh-TW" altLang="en-US" sz="5000" b="1">
              <a:latin typeface="標楷體" pitchFamily="65" charset="-120"/>
            </a:endParaRPr>
          </a:p>
          <a:p>
            <a:pPr algn="ctr" eaLnBrk="1" hangingPunct="1">
              <a:lnSpc>
                <a:spcPct val="80000"/>
              </a:lnSpc>
              <a:spcBef>
                <a:spcPct val="0"/>
              </a:spcBef>
              <a:buClr>
                <a:schemeClr val="bg2"/>
              </a:buClr>
              <a:buSzPct val="75000"/>
              <a:buFont typeface="Wingdings" panose="05000000000000000000" pitchFamily="2" charset="2"/>
              <a:buNone/>
            </a:pPr>
            <a:r>
              <a:rPr lang="zh-TW" altLang="en-US" sz="5000" b="1">
                <a:latin typeface="標楷體" pitchFamily="65" charset="-120"/>
              </a:rPr>
              <a:t>今日的網路連線</a:t>
            </a:r>
          </a:p>
        </p:txBody>
      </p:sp>
    </p:spTree>
    <p:extLst>
      <p:ext uri="{BB962C8B-B14F-4D97-AF65-F5344CB8AC3E}">
        <p14:creationId xmlns:p14="http://schemas.microsoft.com/office/powerpoint/2010/main" val="3688955210"/>
      </p:ext>
    </p:extLst>
  </p:cSld>
  <p:clrMapOvr>
    <a:masterClrMapping/>
  </p:clrMapOvr>
  <p:transition/>
  <p:timing/>
</p:sld>
</file>

<file path=ppt/slides/slide30.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3314" name="Title 1"/>
          <p:cNvSpPr>
            <a:spLocks noGrp="1"/>
          </p:cNvSpPr>
          <p:nvPr>
            <p:ph type="title"/>
          </p:nvPr>
        </p:nvSpPr>
        <p:spPr>
          <a:xfrm>
            <a:off x="87550" y="898643"/>
            <a:ext cx="4617313" cy="757551"/>
          </a:xfrm>
        </p:spPr>
        <p:txBody>
          <a:bodyPr>
            <a:normAutofit/>
          </a:bodyPr>
          <a:lstStyle/>
          <a:p>
            <a:pPr rtl="0"/>
            <a:r>
              <a:rPr lang="en-US" altLang="zh-TW" sz="3000" smtClean="0"/>
              <a:t>1.7</a:t>
            </a:r>
            <a:r>
              <a:rPr lang="zh-TW" altLang="en-US" sz="3000" smtClean="0"/>
              <a:t>網路</a:t>
            </a:r>
            <a:r>
              <a:rPr lang="zh-TW" altLang="en-US" sz="3000"/>
              <a:t>趨勢</a:t>
            </a:r>
            <a:r>
              <a:rPr lang="en-US" altLang="zh-TW" sz="3000"/>
              <a:t>-</a:t>
            </a:r>
            <a:r>
              <a:rPr lang="zh-TW" altLang="en-US" sz="3000"/>
              <a:t>線上協同合作</a:t>
            </a:r>
          </a:p>
        </p:txBody>
      </p:sp>
      <p:sp>
        <p:nvSpPr>
          <p:cNvPr id="13315" name="Content Placeholder 2"/>
          <p:cNvSpPr>
            <a:spLocks noGrp="1"/>
          </p:cNvSpPr>
          <p:nvPr>
            <p:ph idx="1"/>
          </p:nvPr>
        </p:nvSpPr>
        <p:spPr>
          <a:xfrm>
            <a:off x="5357877" y="1541894"/>
            <a:ext cx="3529770" cy="3754495"/>
          </a:xfrm>
        </p:spPr>
        <p:txBody>
          <a:bodyPr>
            <a:normAutofit fontScale="92500" lnSpcReduction="20000"/>
          </a:bodyPr>
          <a:lstStyle/>
          <a:p>
            <a:pPr rtl="0"/>
            <a:r>
              <a:rPr lang="zh-TW"/>
              <a:t>透過網路共同合作專案與其他人合作。</a:t>
            </a:r>
          </a:p>
          <a:p>
            <a:pPr rtl="0"/>
            <a:r>
              <a:rPr lang="zh-TW"/>
              <a:t>包括 Cisco WebEx 在內的協同作業工具 (如圖所示) 可讓使用者立即連線和互動。</a:t>
            </a:r>
          </a:p>
          <a:p>
            <a:pPr rtl="0"/>
            <a:r>
              <a:rPr lang="zh-TW"/>
              <a:t>協同合作是企業和教育方面的首要任務。</a:t>
            </a:r>
          </a:p>
          <a:p>
            <a:pPr rtl="0"/>
            <a:r>
              <a:rPr lang="zh-TW"/>
              <a:t>思科 Webex 團隊是一個多功能的協同合作工具。</a:t>
            </a:r>
          </a:p>
          <a:p>
            <a:pPr lvl="1" rtl="0">
              <a:buFont typeface="Arial" panose="020b0604020202020204" pitchFamily="34" charset="0"/>
              <a:buChar char="•"/>
            </a:pPr>
            <a:r>
              <a:rPr lang="zh-TW" altLang="en-US"/>
              <a:t>傳遞即時訊息</a:t>
            </a:r>
            <a:endParaRPr lang="en-US" altLang="zh-TW"/>
          </a:p>
          <a:p>
            <a:pPr lvl="1" rtl="0">
              <a:buFont typeface="Arial" panose="020b0604020202020204" pitchFamily="34" charset="0"/>
              <a:buChar char="•"/>
            </a:pPr>
            <a:r>
              <a:rPr lang="zh-TW"/>
              <a:t>張貼影像</a:t>
            </a:r>
          </a:p>
          <a:p>
            <a:pPr lvl="1" rtl="0">
              <a:buFont typeface="Arial" panose="020b0604020202020204" pitchFamily="34" charset="0"/>
              <a:buChar char="•"/>
            </a:pPr>
            <a:r>
              <a:rPr lang="zh-TW"/>
              <a:t>張貼影片和連結</a:t>
            </a:r>
          </a:p>
          <a:p>
            <a:endParaRPr lang="en-CA" altLang="en-US"/>
          </a:p>
        </p:txBody>
      </p:sp>
      <p:pic>
        <p:nvPicPr>
          <p:cNvPr id="2" name="Picture 1"/>
          <p:cNvPicPr>
            <a:picLocks noChangeAspect="1"/>
          </p:cNvPicPr>
          <p:nvPr/>
        </p:nvPicPr>
        <p:blipFill>
          <a:blip r:embed="rId3"/>
          <a:stretch>
            <a:fillRect/>
          </a:stretch>
        </p:blipFill>
        <p:spPr>
          <a:xfrm>
            <a:off x="274623" y="2059451"/>
            <a:ext cx="4835762" cy="2719377"/>
          </a:xfrm>
          <a:prstGeom prst="rect">
            <a:avLst/>
          </a:prstGeom>
        </p:spPr>
      </p:pic>
      <p:sp>
        <p:nvSpPr>
          <p:cNvPr id="3" name="投影片編號版面配置區 2"/>
          <p:cNvSpPr>
            <a:spLocks noGrp="1"/>
          </p:cNvSpPr>
          <p:nvPr>
            <p:ph type="sldNum" sz="quarter" idx="4"/>
          </p:nvPr>
        </p:nvSpPr>
        <p:spPr/>
        <p:txBody>
          <a:bodyPr/>
          <a:lstStyle/>
          <a:p>
            <a:pPr defTabSz="385754">
              <a:defRPr/>
            </a:pPr>
            <a:fld id="{2F5CCB13-0A32-4557-88E9-079F0C330695}" type="slidenum">
              <a:rPr lang="en-US" kern="0" smtClean="0">
                <a:solidFill>
                  <a:srgbClr val="595959"/>
                </a:solidFill>
              </a:rPr>
              <a:pPr defTabSz="385754">
                <a:defRPr/>
              </a:pPr>
              <a:t>30</a:t>
            </a:fld>
            <a:endParaRPr lang="en-US" kern="0">
              <a:solidFill>
                <a:srgbClr val="595959"/>
              </a:solidFill>
            </a:endParaRPr>
          </a:p>
        </p:txBody>
      </p:sp>
    </p:spTree>
    <p:extLst>
      <p:ext uri="{BB962C8B-B14F-4D97-AF65-F5344CB8AC3E}">
        <p14:creationId xmlns:p14="http://schemas.microsoft.com/office/powerpoint/2010/main" val="2628071348"/>
      </p:ext>
    </p:extLst>
  </p:cSld>
  <p:clrMapOvr>
    <a:masterClrMapping/>
  </p:clrMapOvr>
  <p:transition spd="slow">
    <p:wipe/>
  </p:transition>
  <p:timing/>
</p:sld>
</file>

<file path=ppt/slides/slide300.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1" y="857251"/>
            <a:ext cx="8909165" cy="731837"/>
          </a:xfrm>
        </p:spPr>
        <p:txBody>
          <a:bodyPr>
            <a:noAutofit/>
          </a:bodyPr>
          <a:lstStyle/>
          <a:p>
            <a:pPr rtl="0"/>
            <a:r>
              <a:rPr lang="en-US" altLang="zh-TW" sz="2800" smtClean="0"/>
              <a:t>11.7</a:t>
            </a:r>
            <a:r>
              <a:rPr lang="zh-TW" altLang="en-US" sz="2800" smtClean="0"/>
              <a:t>符合</a:t>
            </a:r>
            <a:r>
              <a:rPr lang="zh-TW" altLang="en-US" sz="2800"/>
              <a:t>需求子網路</a:t>
            </a:r>
            <a:r>
              <a:rPr lang="en-US" altLang="zh-TW" sz="2800"/>
              <a:t>-</a:t>
            </a:r>
            <a:r>
              <a:rPr lang="zh-TW" altLang="en-US" sz="2800"/>
              <a:t>私有與公共 </a:t>
            </a:r>
            <a:r>
              <a:rPr lang="en-US" altLang="zh-TW" sz="2800"/>
              <a:t>IPv4 </a:t>
            </a:r>
            <a:r>
              <a:rPr lang="zh-TW" altLang="en-US" sz="2800"/>
              <a:t>位址空間的子網路</a:t>
            </a:r>
          </a:p>
        </p:txBody>
      </p:sp>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431972" y="1712670"/>
            <a:ext cx="4985849" cy="3073946"/>
          </a:xfrm>
        </p:spPr>
        <p:txBody>
          <a:bodyPr/>
          <a:lstStyle/>
          <a:p>
            <a:pPr marL="0" indent="0" algn="l"/>
            <a:r>
              <a:rPr lang="zh-TW" altLang="en-US">
                <a:solidFill>
                  <a:srgbClr val="000000"/>
                </a:solidFill>
              </a:rPr>
              <a:t>企業網路會存在一個</a:t>
            </a:r>
            <a:r>
              <a:rPr lang="en-US" altLang="zh-TW">
                <a:solidFill>
                  <a:srgbClr val="000000"/>
                </a:solidFill>
              </a:rPr>
              <a:t>:</a:t>
            </a:r>
          </a:p>
          <a:p>
            <a:pPr marL="342892" indent="-342892" algn="l">
              <a:buFont typeface="Arial" panose="020b0604020202020204" pitchFamily="34" charset="0"/>
              <a:buChar char="•"/>
            </a:pPr>
            <a:r>
              <a:rPr lang="zh-TW" altLang="en-US" b="1">
                <a:solidFill>
                  <a:srgbClr val="000000"/>
                </a:solidFill>
              </a:rPr>
              <a:t>內</a:t>
            </a:r>
            <a:r>
              <a:rPr lang="zh-TW" altLang="en-US">
                <a:solidFill>
                  <a:srgbClr val="000000"/>
                </a:solidFill>
              </a:rPr>
              <a:t>聯網</a:t>
            </a:r>
            <a:r>
              <a:rPr lang="en-US" altLang="zh-TW">
                <a:solidFill>
                  <a:srgbClr val="000000"/>
                </a:solidFill>
              </a:rPr>
              <a:t>-</a:t>
            </a:r>
            <a:r>
              <a:rPr lang="zh-TW" altLang="en-US">
                <a:solidFill>
                  <a:srgbClr val="000000"/>
                </a:solidFill>
              </a:rPr>
              <a:t>一個公司的</a:t>
            </a:r>
            <a:r>
              <a:rPr lang="zh-TW" altLang="en-US" b="1">
                <a:solidFill>
                  <a:srgbClr val="000000"/>
                </a:solidFill>
              </a:rPr>
              <a:t>內</a:t>
            </a:r>
            <a:r>
              <a:rPr lang="zh-TW" altLang="en-US">
                <a:solidFill>
                  <a:srgbClr val="000000"/>
                </a:solidFill>
              </a:rPr>
              <a:t>部網路通常使用私有 </a:t>
            </a:r>
            <a:r>
              <a:rPr lang="en-US" altLang="zh-TW">
                <a:solidFill>
                  <a:srgbClr val="000000"/>
                </a:solidFill>
              </a:rPr>
              <a:t>IPv4 </a:t>
            </a:r>
            <a:r>
              <a:rPr lang="zh-TW" altLang="en-US">
                <a:solidFill>
                  <a:srgbClr val="000000"/>
                </a:solidFill>
              </a:rPr>
              <a:t>位址。</a:t>
            </a:r>
          </a:p>
          <a:p>
            <a:pPr marL="342892" indent="-342892" algn="l">
              <a:buFont typeface="Arial" panose="020b0604020202020204" pitchFamily="34" charset="0"/>
              <a:buChar char="•"/>
            </a:pPr>
            <a:r>
              <a:rPr lang="en-US" altLang="zh-TW">
                <a:solidFill>
                  <a:srgbClr val="000000"/>
                </a:solidFill>
              </a:rPr>
              <a:t>DMZ — </a:t>
            </a:r>
            <a:r>
              <a:rPr lang="zh-TW" altLang="en-US">
                <a:solidFill>
                  <a:srgbClr val="000000"/>
                </a:solidFill>
              </a:rPr>
              <a:t>一家公司面向互聯網的服務器。</a:t>
            </a:r>
            <a:r>
              <a:rPr lang="en-US" altLang="zh-TW">
                <a:solidFill>
                  <a:srgbClr val="000000"/>
                </a:solidFill>
              </a:rPr>
              <a:t>DMZ </a:t>
            </a:r>
            <a:r>
              <a:rPr lang="zh-TW" altLang="en-US">
                <a:solidFill>
                  <a:srgbClr val="000000"/>
                </a:solidFill>
              </a:rPr>
              <a:t>中的裝置使用公用 </a:t>
            </a:r>
            <a:r>
              <a:rPr lang="en-US" altLang="zh-TW">
                <a:solidFill>
                  <a:srgbClr val="000000"/>
                </a:solidFill>
              </a:rPr>
              <a:t>IPv4 </a:t>
            </a:r>
            <a:r>
              <a:rPr lang="zh-TW" altLang="en-US">
                <a:solidFill>
                  <a:srgbClr val="000000"/>
                </a:solidFill>
              </a:rPr>
              <a:t>位址。</a:t>
            </a:r>
          </a:p>
          <a:p>
            <a:pPr marL="342892" indent="-342892" algn="l">
              <a:buFont typeface="Arial" panose="020b0604020202020204" pitchFamily="34" charset="0"/>
              <a:buChar char="•"/>
            </a:pPr>
            <a:endParaRPr lang="en-CA">
              <a:solidFill>
                <a:srgbClr val="000000"/>
              </a:solidFill>
            </a:endParaRPr>
          </a:p>
          <a:p>
            <a:pPr marL="342892" indent="-342892" algn="l">
              <a:buFont typeface="Arial" panose="020b0604020202020204" pitchFamily="34" charset="0"/>
              <a:buChar char="•"/>
            </a:pPr>
            <a:r>
              <a:rPr lang="zh-TW" altLang="en-US">
                <a:solidFill>
                  <a:srgbClr val="000000"/>
                </a:solidFill>
              </a:rPr>
              <a:t>公司可以在 </a:t>
            </a:r>
            <a:r>
              <a:rPr lang="en-US" altLang="zh-TW">
                <a:solidFill>
                  <a:srgbClr val="000000"/>
                </a:solidFill>
              </a:rPr>
              <a:t>/16 </a:t>
            </a:r>
            <a:r>
              <a:rPr lang="zh-TW" altLang="en-US">
                <a:solidFill>
                  <a:srgbClr val="000000"/>
                </a:solidFill>
              </a:rPr>
              <a:t>或 </a:t>
            </a:r>
            <a:r>
              <a:rPr lang="en-US" altLang="zh-TW">
                <a:solidFill>
                  <a:srgbClr val="000000"/>
                </a:solidFill>
              </a:rPr>
              <a:t>/24 </a:t>
            </a:r>
            <a:r>
              <a:rPr lang="zh-TW" altLang="en-US">
                <a:solidFill>
                  <a:srgbClr val="000000"/>
                </a:solidFill>
              </a:rPr>
              <a:t>網路界限上使用 </a:t>
            </a:r>
            <a:r>
              <a:rPr lang="en-US" altLang="zh-TW">
                <a:solidFill>
                  <a:srgbClr val="000000"/>
                </a:solidFill>
              </a:rPr>
              <a:t>10.0.0.0/8 </a:t>
            </a:r>
            <a:r>
              <a:rPr lang="zh-TW" altLang="en-US">
                <a:solidFill>
                  <a:srgbClr val="000000"/>
                </a:solidFill>
              </a:rPr>
              <a:t>和子網路。 </a:t>
            </a:r>
          </a:p>
          <a:p>
            <a:pPr marL="342892" indent="-342892" algn="l">
              <a:buFont typeface="Arial" panose="020b0604020202020204" pitchFamily="34" charset="0"/>
              <a:buChar char="•"/>
            </a:pPr>
            <a:endParaRPr lang="en-CA">
              <a:solidFill>
                <a:srgbClr val="000000"/>
              </a:solidFill>
            </a:endParaRPr>
          </a:p>
          <a:p>
            <a:pPr marL="342892" indent="-342892" algn="l">
              <a:buFont typeface="Arial" panose="020b0604020202020204" pitchFamily="34" charset="0"/>
              <a:buChar char="•"/>
            </a:pPr>
            <a:r>
              <a:rPr lang="en-US" altLang="zh-TW">
                <a:solidFill>
                  <a:srgbClr val="000000"/>
                </a:solidFill>
              </a:rPr>
              <a:t>DMZ </a:t>
            </a:r>
            <a:r>
              <a:rPr lang="zh-TW" altLang="en-US">
                <a:solidFill>
                  <a:srgbClr val="000000"/>
                </a:solidFill>
              </a:rPr>
              <a:t>設備必須配置公共 </a:t>
            </a:r>
            <a:r>
              <a:rPr lang="en-US" altLang="zh-TW">
                <a:solidFill>
                  <a:srgbClr val="000000"/>
                </a:solidFill>
              </a:rPr>
              <a:t>IP </a:t>
            </a:r>
            <a:r>
              <a:rPr lang="zh-TW" altLang="en-US">
                <a:solidFill>
                  <a:srgbClr val="000000"/>
                </a:solidFill>
              </a:rPr>
              <a:t>位址。</a:t>
            </a:r>
          </a:p>
        </p:txBody>
      </p:sp>
      <p:pic>
        <p:nvPicPr>
          <p:cNvPr id="2" name="Picture 1">
            <a:extLst>
              <a:ext uri="{FF2B5EF4-FFF2-40B4-BE49-F238E27FC236}">
                <a16:creationId xmlns:a16="http://schemas.microsoft.com/office/drawing/2014/main" id="{32D669F9-6546-4D50-B5D4-ED794ADFFF31}"/>
              </a:ext>
            </a:extLst>
          </p:cNvPr>
          <p:cNvPicPr>
            <a:picLocks noChangeAspect="1"/>
          </p:cNvPicPr>
          <p:nvPr/>
        </p:nvPicPr>
        <p:blipFill>
          <a:blip r:embed="rId3"/>
          <a:stretch>
            <a:fillRect/>
          </a:stretch>
        </p:blipFill>
        <p:spPr>
          <a:xfrm>
            <a:off x="5374135" y="1975587"/>
            <a:ext cx="3581835" cy="2392363"/>
          </a:xfrm>
          <a:prstGeom prst="rect">
            <a:avLst/>
          </a:prstGeom>
        </p:spPr>
      </p:pic>
      <p:sp>
        <p:nvSpPr>
          <p:cNvPr id="5" name="投影片編號版面配置區 4"/>
          <p:cNvSpPr>
            <a:spLocks noGrp="1"/>
          </p:cNvSpPr>
          <p:nvPr>
            <p:ph type="sldNum" sz="quarter" idx="12"/>
          </p:nvPr>
        </p:nvSpPr>
        <p:spPr/>
        <p:txBody>
          <a:bodyPr/>
          <a:lstStyle/>
          <a:p>
            <a:fld id="{4FAB73BC-B049-4115-A692-8D63A059BFB8}" type="slidenum">
              <a:rPr lang="en-US" smtClean="0"/>
              <a:t>300</a:t>
            </a:fld>
            <a:endParaRPr lang="en-US"/>
          </a:p>
        </p:txBody>
      </p:sp>
    </p:spTree>
    <p:extLst>
      <p:ext uri="{BB962C8B-B14F-4D97-AF65-F5344CB8AC3E}">
        <p14:creationId xmlns:p14="http://schemas.microsoft.com/office/powerpoint/2010/main" val="131187789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301.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977745" cy="731837"/>
          </a:xfrm>
        </p:spPr>
        <p:txBody>
          <a:bodyPr>
            <a:noAutofit/>
          </a:bodyPr>
          <a:lstStyle/>
          <a:p>
            <a:pPr rtl="0"/>
            <a:r>
              <a:rPr lang="en-US" altLang="zh-TW" sz="2200" smtClean="0"/>
              <a:t>11.7</a:t>
            </a:r>
            <a:r>
              <a:rPr lang="zh-TW" altLang="en-US" sz="2200" smtClean="0"/>
              <a:t>符合</a:t>
            </a:r>
            <a:r>
              <a:rPr lang="zh-TW" altLang="en-US" sz="2200"/>
              <a:t>需求的子網路</a:t>
            </a:r>
            <a:r>
              <a:rPr lang="en-US" altLang="zh-TW" sz="2200"/>
              <a:t>-</a:t>
            </a:r>
            <a:r>
              <a:rPr lang="zh-TW" altLang="en-US" sz="2200"/>
              <a:t>最小化未使用的主機 </a:t>
            </a:r>
            <a:r>
              <a:rPr lang="en-US" altLang="zh-TW" sz="2200"/>
              <a:t>IPv4 </a:t>
            </a:r>
            <a:r>
              <a:rPr lang="zh-TW" altLang="en-US" sz="2200"/>
              <a:t>位址並最大化子網路</a:t>
            </a:r>
          </a:p>
        </p:txBody>
      </p:sp>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431972" y="1712670"/>
            <a:ext cx="8280057" cy="973381"/>
          </a:xfrm>
        </p:spPr>
        <p:txBody>
          <a:bodyPr/>
          <a:lstStyle/>
          <a:p>
            <a:pPr marL="0" indent="0" algn="l"/>
            <a:r>
              <a:rPr lang="zh-TW" altLang="en-US">
                <a:solidFill>
                  <a:srgbClr val="000000"/>
                </a:solidFill>
              </a:rPr>
              <a:t>需要考量兩個因素： </a:t>
            </a:r>
          </a:p>
          <a:p>
            <a:pPr marL="342892" indent="-342892" algn="l">
              <a:buFont typeface="Arial" panose="020b0604020202020204" pitchFamily="34" charset="0"/>
              <a:buChar char="•"/>
            </a:pPr>
            <a:r>
              <a:rPr lang="zh-TW" altLang="en-US">
                <a:solidFill>
                  <a:srgbClr val="000000"/>
                </a:solidFill>
              </a:rPr>
              <a:t>每個網路所需的主機位址數目 </a:t>
            </a:r>
          </a:p>
          <a:p>
            <a:pPr marL="342892" indent="-342892" algn="l">
              <a:buFont typeface="Arial" panose="020b0604020202020204" pitchFamily="34" charset="0"/>
              <a:buChar char="•"/>
            </a:pPr>
            <a:r>
              <a:rPr lang="zh-TW" altLang="en-US">
                <a:solidFill>
                  <a:srgbClr val="000000"/>
                </a:solidFill>
              </a:rPr>
              <a:t>需要的個別子網路數目</a:t>
            </a:r>
          </a:p>
          <a:p>
            <a:pPr marL="342892" indent="-342892" algn="l">
              <a:buFont typeface="Arial" panose="020b0604020202020204" pitchFamily="34" charset="0"/>
              <a:buChar char="•"/>
            </a:pPr>
            <a:endParaRPr lang="en-US" sz="1600">
              <a:solidFill>
                <a:srgbClr val="000000"/>
              </a:solidFill>
            </a:endParaRPr>
          </a:p>
        </p:txBody>
      </p:sp>
      <p:graphicFrame>
        <p:nvGraphicFramePr>
          <p:cNvPr id="6" name="Table 5">
            <a:extLst>
              <a:ext uri="{FF2B5EF4-FFF2-40B4-BE49-F238E27FC236}">
                <a16:creationId xmlns:a16="http://schemas.microsoft.com/office/drawing/2014/main" id="{2FCC84FF-7C82-4B7C-A9C2-37AE1AC6A2DC}"/>
              </a:ext>
            </a:extLst>
          </p:cNvPr>
          <p:cNvGraphicFramePr>
            <a:graphicFrameLocks noGrp="1"/>
          </p:cNvGraphicFramePr>
          <p:nvPr>
            <p:extLst>
              <p:ext uri="{D42A27DB-BD31-4B8C-83A1-F6EECF244321}">
                <p14:modId xmlns:p14="http://schemas.microsoft.com/office/powerpoint/2010/main" val="18834309"/>
              </p:ext>
            </p:extLst>
          </p:nvPr>
        </p:nvGraphicFramePr>
        <p:xfrm>
          <a:off x="1207769" y="2801606"/>
          <a:ext cx="6728460" cy="2595880"/>
        </p:xfrm>
        <a:graphic>
          <a:graphicData uri="http://schemas.openxmlformats.org/drawingml/2006/table">
            <a:tbl>
              <a:tblPr firstRow="1" bandRow="1">
                <a:tableStyleId>{5C22544A-7EE6-4342-B048-85BDC9FD1C3A}</a:tableStyleId>
              </a:tblPr>
              <a:tblGrid>
                <a:gridCol w="960120">
                  <a:extLst>
                    <a:ext uri="{9D8B030D-6E8A-4147-A177-3AD203B41FA5}">
                      <a16:colId xmlns:a16="http://schemas.microsoft.com/office/drawing/2014/main" val="3173678455"/>
                    </a:ext>
                  </a:extLst>
                </a:gridCol>
                <a:gridCol w="1203960">
                  <a:extLst>
                    <a:ext uri="{9D8B030D-6E8A-4147-A177-3AD203B41FA5}">
                      <a16:colId xmlns:a16="http://schemas.microsoft.com/office/drawing/2014/main" val="1538934761"/>
                    </a:ext>
                  </a:extLst>
                </a:gridCol>
                <a:gridCol w="3092530">
                  <a:extLst>
                    <a:ext uri="{9D8B030D-6E8A-4147-A177-3AD203B41FA5}">
                      <a16:colId xmlns:a16="http://schemas.microsoft.com/office/drawing/2014/main" val="1045760004"/>
                    </a:ext>
                  </a:extLst>
                </a:gridCol>
                <a:gridCol w="747950">
                  <a:extLst>
                    <a:ext uri="{9D8B030D-6E8A-4147-A177-3AD203B41FA5}">
                      <a16:colId xmlns:a16="http://schemas.microsoft.com/office/drawing/2014/main" val="2485496051"/>
                    </a:ext>
                  </a:extLst>
                </a:gridCol>
                <a:gridCol w="723900">
                  <a:extLst>
                    <a:ext uri="{9D8B030D-6E8A-4147-A177-3AD203B41FA5}">
                      <a16:colId xmlns:a16="http://schemas.microsoft.com/office/drawing/2014/main" val="660007875"/>
                    </a:ext>
                  </a:extLst>
                </a:gridCol>
              </a:tblGrid>
              <a:tr h="370840">
                <a:tc>
                  <a:txBody>
                    <a:bodyPr vert="horz" wrap="square"/>
                    <a:lstStyle/>
                    <a:p>
                      <a:pPr algn="l" rtl="0" fontAlgn="ctr"/>
                      <a:r>
                        <a:rPr lang="zh-TW" sz="1000" b="1">
                          <a:effectLst/>
                        </a:rPr>
                        <a:t>前綴長度</a:t>
                      </a:r>
                    </a:p>
                  </a:txBody>
                  <a:tcPr marL="31750" marR="31750" marT="31750" marB="31750" anchor="ctr"/>
                </a:tc>
                <a:tc>
                  <a:txBody>
                    <a:bodyPr vert="horz" wrap="square"/>
                    <a:lstStyle/>
                    <a:p>
                      <a:pPr algn="l" rtl="0" fontAlgn="ctr"/>
                      <a:r>
                        <a:rPr lang="zh-TW" sz="1000" b="1">
                          <a:effectLst/>
                        </a:rPr>
                        <a:t>子網路遮罩</a:t>
                      </a:r>
                    </a:p>
                  </a:txBody>
                  <a:tcPr marL="31750" marR="31750" marT="31750" marB="31750" anchor="ctr"/>
                </a:tc>
                <a:tc>
                  <a:txBody>
                    <a:bodyPr vert="horz" wrap="square"/>
                    <a:lstStyle/>
                    <a:p>
                      <a:pPr algn="l" rtl="0" fontAlgn="ctr"/>
                      <a:r>
                        <a:rPr lang="zh-TW" sz="1000" b="1">
                          <a:effectLst/>
                        </a:rPr>
                        <a:t>二進位中的子網遮罩</a:t>
                      </a:r>
                      <a:br>
                        <a:rPr lang="en-CA" sz="1000" b="1">
                          <a:effectLst/>
                        </a:rPr>
                      </a:br>
                      <a:r>
                        <a:rPr lang="zh-TW" sz="1000" b="1">
                          <a:effectLst/>
                        </a:rPr>
                        <a:t>(n = 網路，h = 主機)</a:t>
                      </a:r>
                    </a:p>
                  </a:txBody>
                  <a:tcPr marL="31750" marR="31750" marT="31750" marB="31750" anchor="ctr"/>
                </a:tc>
                <a:tc>
                  <a:txBody>
                    <a:bodyPr vert="horz" wrap="square"/>
                    <a:lstStyle/>
                    <a:p>
                      <a:pPr algn="l" rtl="0" fontAlgn="ctr"/>
                      <a:r>
                        <a:rPr lang="zh-TW" sz="1000" b="1">
                          <a:effectLst/>
                        </a:rPr>
                        <a:t>子網路數量</a:t>
                      </a:r>
                    </a:p>
                  </a:txBody>
                  <a:tcPr marL="31750" marR="31750" marT="31750" marB="31750" anchor="ctr"/>
                </a:tc>
                <a:tc>
                  <a:txBody>
                    <a:bodyPr vert="horz" wrap="square"/>
                    <a:lstStyle/>
                    <a:p>
                      <a:pPr algn="l" rtl="0" fontAlgn="ctr"/>
                      <a:r>
                        <a:rPr lang="zh-TW" sz="1000" b="1">
                          <a:effectLst/>
                        </a:rPr>
                        <a:t>主機數</a:t>
                      </a:r>
                    </a:p>
                  </a:txBody>
                  <a:tcPr marL="31750" marR="31750" marT="31750" marB="31750" anchor="ctr"/>
                </a:tc>
                <a:extLst>
                  <a:ext uri="{0D108BD9-81ED-4DB2-BD59-A6C34878D82A}">
                    <a16:rowId xmlns:a16="http://schemas.microsoft.com/office/drawing/2014/main" val="2275849055"/>
                  </a:ext>
                </a:extLst>
              </a:tr>
              <a:tr h="370840">
                <a:tc>
                  <a:txBody>
                    <a:bodyPr vert="horz" wrap="square"/>
                    <a:lstStyle/>
                    <a:p>
                      <a:pPr rtl="0" fontAlgn="ctr"/>
                      <a:r>
                        <a:rPr lang="zh-TW" sz="1000" b="0">
                          <a:effectLst/>
                        </a:rPr>
                        <a:t>/25</a:t>
                      </a:r>
                    </a:p>
                  </a:txBody>
                  <a:tcPr marL="31750" marR="31750" marT="31750" marB="31750" anchor="ctr"/>
                </a:tc>
                <a:tc>
                  <a:txBody>
                    <a:bodyPr vert="horz" wrap="square"/>
                    <a:lstStyle/>
                    <a:p>
                      <a:pPr rtl="0" fontAlgn="ctr"/>
                      <a:r>
                        <a:rPr lang="zh-TW" sz="1000" b="0">
                          <a:effectLst/>
                        </a:rPr>
                        <a:t>255.255.255.128</a:t>
                      </a:r>
                    </a:p>
                  </a:txBody>
                  <a:tcPr marL="31750" marR="31750" marT="31750" marB="31750" anchor="ctr"/>
                </a:tc>
                <a:tc>
                  <a:txBody>
                    <a:bodyPr vert="horz" wrap="square"/>
                    <a:lstStyle/>
                    <a:p>
                      <a:pPr rtl="0" fontAlgn="ctr"/>
                      <a:r>
                        <a:rPr lang="zh-TW" sz="800" b="0" smtClean="0">
                          <a:effectLst/>
                          <a:latin typeface="Courier New" panose="02070309020205020404" pitchFamily="49" charset="0"/>
                          <a:cs typeface="Courier New" panose="02070309020205020404" pitchFamily="49" charset="0"/>
                        </a:rPr>
                        <a:t>nnnnnnnn</a:t>
                      </a:r>
                      <a:r>
                        <a:rPr lang="en-US" altLang="zh-TW" sz="800" b="0" smtClean="0">
                          <a:effectLst/>
                          <a:latin typeface="Courier New" panose="02070309020205020404" pitchFamily="49" charset="0"/>
                          <a:cs typeface="Courier New" panose="02070309020205020404" pitchFamily="49" charset="0"/>
                        </a:rPr>
                        <a:t>.</a:t>
                      </a:r>
                      <a:r>
                        <a:rPr lang="zh-TW" sz="800" b="0" smtClean="0">
                          <a:effectLst/>
                          <a:latin typeface="Courier New" panose="02070309020205020404" pitchFamily="49" charset="0"/>
                          <a:cs typeface="Courier New" panose="02070309020205020404" pitchFamily="49" charset="0"/>
                        </a:rPr>
                        <a:t>nnnnnnnn</a:t>
                      </a:r>
                      <a:r>
                        <a:rPr lang="en-US" altLang="zh-TW" sz="800" b="0" smtClean="0">
                          <a:effectLst/>
                          <a:latin typeface="Courier New" panose="02070309020205020404" pitchFamily="49" charset="0"/>
                          <a:cs typeface="Courier New" panose="02070309020205020404" pitchFamily="49" charset="0"/>
                        </a:rPr>
                        <a:t>.</a:t>
                      </a:r>
                      <a:r>
                        <a:rPr lang="zh-TW" sz="800" b="0" smtClean="0">
                          <a:effectLst/>
                          <a:latin typeface="Courier New" panose="02070309020205020404" pitchFamily="49" charset="0"/>
                          <a:cs typeface="Courier New" panose="02070309020205020404" pitchFamily="49" charset="0"/>
                        </a:rPr>
                        <a:t>nnnn</a:t>
                      </a:r>
                      <a:r>
                        <a:rPr lang="en-US" altLang="zh-TW" sz="800" b="0" err="1" smtClean="0">
                          <a:effectLst/>
                          <a:latin typeface="Courier New" panose="02070309020205020404" pitchFamily="49" charset="0"/>
                          <a:cs typeface="Courier New" panose="02070309020205020404" pitchFamily="49" charset="0"/>
                        </a:rPr>
                        <a:t>nnnn.</a:t>
                      </a:r>
                      <a:r>
                        <a:rPr lang="zh-TW" sz="800" b="1" smtClean="0">
                          <a:effectLst/>
                          <a:latin typeface="Courier New" panose="02070309020205020404" pitchFamily="49" charset="0"/>
                          <a:cs typeface="Courier New" panose="02070309020205020404" pitchFamily="49" charset="0"/>
                        </a:rPr>
                        <a:t>n</a:t>
                      </a:r>
                      <a:r>
                        <a:rPr lang="zh-TW" sz="800" b="0" smtClean="0">
                          <a:effectLst/>
                          <a:latin typeface="Courier New" panose="02070309020205020404" pitchFamily="49" charset="0"/>
                          <a:cs typeface="Courier New" panose="02070309020205020404" pitchFamily="49" charset="0"/>
                        </a:rPr>
                        <a:t>hhhhhhh</a:t>
                      </a:r>
                      <a:br>
                        <a:rPr lang="en-CA" sz="800" b="0">
                          <a:effectLst/>
                          <a:latin typeface="Courier New" panose="02070309020205020404" pitchFamily="49" charset="0"/>
                          <a:cs typeface="Courier New" panose="02070309020205020404" pitchFamily="49" charset="0"/>
                        </a:rPr>
                      </a:br>
                      <a:r>
                        <a:rPr lang="zh-TW" sz="800" b="0">
                          <a:effectLst/>
                          <a:latin typeface="Courier New" panose="02070309020205020404" pitchFamily="49" charset="0"/>
                          <a:cs typeface="Courier New" panose="02070309020205020404" pitchFamily="49" charset="0"/>
                        </a:rPr>
                        <a:t>11111111.11111111.</a:t>
                      </a:r>
                      <a:r>
                        <a:rPr lang="zh-TW" sz="800" b="0" smtClean="0">
                          <a:effectLst/>
                          <a:latin typeface="Courier New" panose="02070309020205020404" pitchFamily="49" charset="0"/>
                          <a:cs typeface="Courier New" panose="02070309020205020404" pitchFamily="49" charset="0"/>
                        </a:rPr>
                        <a:t>11111111</a:t>
                      </a:r>
                      <a:r>
                        <a:rPr lang="en-US" altLang="zh-TW" sz="800" b="0" smtClean="0">
                          <a:effectLst/>
                          <a:latin typeface="Courier New" panose="02070309020205020404" pitchFamily="49" charset="0"/>
                          <a:cs typeface="Courier New" panose="02070309020205020404" pitchFamily="49" charset="0"/>
                        </a:rPr>
                        <a:t>.</a:t>
                      </a:r>
                      <a:r>
                        <a:rPr lang="zh-TW" sz="800" b="1" smtClean="0">
                          <a:effectLst/>
                          <a:latin typeface="Courier New" panose="02070309020205020404" pitchFamily="49" charset="0"/>
                          <a:cs typeface="Courier New" panose="02070309020205020404" pitchFamily="49" charset="0"/>
                        </a:rPr>
                        <a:t>1</a:t>
                      </a:r>
                      <a:r>
                        <a:rPr lang="zh-TW" sz="800" b="0" smtClean="0">
                          <a:effectLst/>
                          <a:latin typeface="Courier New" panose="02070309020205020404" pitchFamily="49" charset="0"/>
                          <a:cs typeface="Courier New" panose="02070309020205020404" pitchFamily="49" charset="0"/>
                        </a:rPr>
                        <a:t>0000000</a:t>
                      </a:r>
                      <a:endParaRPr lang="zh-TW" sz="800" b="0">
                        <a:effectLst/>
                        <a:latin typeface="Courier New" panose="02070309020205020404" pitchFamily="49" charset="0"/>
                        <a:cs typeface="Courier New" panose="02070309020205020404" pitchFamily="49" charset="0"/>
                      </a:endParaRPr>
                    </a:p>
                  </a:txBody>
                  <a:tcPr marL="31750" marR="31750" marT="31750" marB="31750" anchor="ctr"/>
                </a:tc>
                <a:tc>
                  <a:txBody>
                    <a:bodyPr vert="horz" wrap="square"/>
                    <a:lstStyle/>
                    <a:p>
                      <a:pPr rtl="0" fontAlgn="ctr"/>
                      <a:r>
                        <a:rPr lang="zh-TW" sz="1000" b="1">
                          <a:effectLst/>
                        </a:rPr>
                        <a:t>2</a:t>
                      </a:r>
                    </a:p>
                  </a:txBody>
                  <a:tcPr marL="31750" marR="31750" marT="31750" marB="31750" anchor="ctr"/>
                </a:tc>
                <a:tc>
                  <a:txBody>
                    <a:bodyPr vert="horz" wrap="square"/>
                    <a:lstStyle/>
                    <a:p>
                      <a:pPr rtl="0" fontAlgn="ctr"/>
                      <a:r>
                        <a:rPr lang="zh-TW" sz="1000" b="0">
                          <a:effectLst/>
                        </a:rPr>
                        <a:t>126</a:t>
                      </a:r>
                    </a:p>
                  </a:txBody>
                  <a:tcPr marL="31750" marR="31750" marT="31750" marB="31750" anchor="ctr"/>
                </a:tc>
                <a:extLst>
                  <a:ext uri="{0D108BD9-81ED-4DB2-BD59-A6C34878D82A}">
                    <a16:rowId xmlns:a16="http://schemas.microsoft.com/office/drawing/2014/main" val="1601271128"/>
                  </a:ext>
                </a:extLst>
              </a:tr>
              <a:tr h="370840">
                <a:tc>
                  <a:txBody>
                    <a:bodyPr vert="horz" wrap="square"/>
                    <a:lstStyle/>
                    <a:p>
                      <a:pPr rtl="0" fontAlgn="ctr"/>
                      <a:r>
                        <a:rPr lang="zh-TW" sz="1000" b="0">
                          <a:effectLst/>
                        </a:rPr>
                        <a:t>/26</a:t>
                      </a:r>
                    </a:p>
                  </a:txBody>
                  <a:tcPr marL="31750" marR="31750" marT="31750" marB="31750" anchor="ctr"/>
                </a:tc>
                <a:tc>
                  <a:txBody>
                    <a:bodyPr vert="horz" wrap="square"/>
                    <a:lstStyle/>
                    <a:p>
                      <a:pPr rtl="0" fontAlgn="ctr"/>
                      <a:r>
                        <a:rPr lang="zh-TW" sz="1000" b="0">
                          <a:effectLst/>
                        </a:rPr>
                        <a:t>255.255.255.192</a:t>
                      </a:r>
                    </a:p>
                  </a:txBody>
                  <a:tcPr marL="31750" marR="31750" marT="31750" marB="31750" anchor="ctr"/>
                </a:tc>
                <a:tc>
                  <a:txBody>
                    <a:bodyPr vert="horz" wrap="square"/>
                    <a:lstStyle/>
                    <a:p>
                      <a:pPr rtl="0" fontAlgn="ctr"/>
                      <a:r>
                        <a:rPr lang="zh-TW" altLang="zh-TW" sz="800" b="0" smtClean="0">
                          <a:effectLst/>
                          <a:latin typeface="Courier New" panose="02070309020205020404" pitchFamily="49" charset="0"/>
                          <a:cs typeface="Courier New" panose="02070309020205020404" pitchFamily="49" charset="0"/>
                        </a:rPr>
                        <a:t>nnnnnnnn</a:t>
                      </a:r>
                      <a:r>
                        <a:rPr lang="en-US" altLang="zh-TW" sz="800" b="0" smtClean="0">
                          <a:effectLst/>
                          <a:latin typeface="Courier New" panose="02070309020205020404" pitchFamily="49" charset="0"/>
                          <a:cs typeface="Courier New" panose="02070309020205020404" pitchFamily="49" charset="0"/>
                        </a:rPr>
                        <a:t>.</a:t>
                      </a:r>
                      <a:r>
                        <a:rPr lang="zh-TW" altLang="zh-TW" sz="800" b="0" smtClean="0">
                          <a:effectLst/>
                          <a:latin typeface="Courier New" panose="02070309020205020404" pitchFamily="49" charset="0"/>
                          <a:cs typeface="Courier New" panose="02070309020205020404" pitchFamily="49" charset="0"/>
                        </a:rPr>
                        <a:t>nnnnnnnn</a:t>
                      </a:r>
                      <a:r>
                        <a:rPr lang="en-US" altLang="zh-TW" sz="800" b="0" smtClean="0">
                          <a:effectLst/>
                          <a:latin typeface="Courier New" panose="02070309020205020404" pitchFamily="49" charset="0"/>
                          <a:cs typeface="Courier New" panose="02070309020205020404" pitchFamily="49" charset="0"/>
                        </a:rPr>
                        <a:t>.</a:t>
                      </a:r>
                      <a:r>
                        <a:rPr lang="zh-TW" altLang="zh-TW" sz="800" b="0" smtClean="0">
                          <a:effectLst/>
                          <a:latin typeface="Courier New" panose="02070309020205020404" pitchFamily="49" charset="0"/>
                          <a:cs typeface="Courier New" panose="02070309020205020404" pitchFamily="49" charset="0"/>
                        </a:rPr>
                        <a:t>nnnn</a:t>
                      </a:r>
                      <a:r>
                        <a:rPr lang="en-US" altLang="zh-TW" sz="800" b="0" err="1" smtClean="0">
                          <a:effectLst/>
                          <a:latin typeface="Courier New" panose="02070309020205020404" pitchFamily="49" charset="0"/>
                          <a:cs typeface="Courier New" panose="02070309020205020404" pitchFamily="49" charset="0"/>
                        </a:rPr>
                        <a:t>nnnn.</a:t>
                      </a:r>
                      <a:r>
                        <a:rPr lang="zh-TW" altLang="zh-TW" sz="800" b="1" smtClean="0">
                          <a:effectLst/>
                          <a:latin typeface="Courier New" panose="02070309020205020404" pitchFamily="49" charset="0"/>
                          <a:cs typeface="Courier New" panose="02070309020205020404" pitchFamily="49" charset="0"/>
                        </a:rPr>
                        <a:t>n</a:t>
                      </a:r>
                      <a:r>
                        <a:rPr lang="en-US" altLang="zh-TW" sz="800" b="0" smtClean="0">
                          <a:effectLst/>
                          <a:latin typeface="Courier New" panose="02070309020205020404" pitchFamily="49" charset="0"/>
                          <a:cs typeface="Courier New" panose="02070309020205020404" pitchFamily="49" charset="0"/>
                        </a:rPr>
                        <a:t>n</a:t>
                      </a:r>
                      <a:r>
                        <a:rPr lang="zh-TW" altLang="zh-TW" sz="800" b="0" smtClean="0">
                          <a:effectLst/>
                          <a:latin typeface="Courier New" panose="02070309020205020404" pitchFamily="49" charset="0"/>
                          <a:cs typeface="Courier New" panose="02070309020205020404" pitchFamily="49" charset="0"/>
                        </a:rPr>
                        <a:t>hhhhhh</a:t>
                      </a:r>
                      <a:br>
                        <a:rPr lang="en-CA" altLang="zh-TW" sz="800" b="0" smtClean="0">
                          <a:effectLst/>
                          <a:latin typeface="Courier New" panose="02070309020205020404" pitchFamily="49" charset="0"/>
                          <a:cs typeface="Courier New" panose="02070309020205020404" pitchFamily="49" charset="0"/>
                        </a:rPr>
                      </a:br>
                      <a:r>
                        <a:rPr lang="zh-TW" altLang="zh-TW" sz="800" b="0" smtClean="0">
                          <a:effectLst/>
                          <a:latin typeface="Courier New" panose="02070309020205020404" pitchFamily="49" charset="0"/>
                          <a:cs typeface="Courier New" panose="02070309020205020404" pitchFamily="49" charset="0"/>
                        </a:rPr>
                        <a:t>11111111.11111111.11111111</a:t>
                      </a:r>
                      <a:r>
                        <a:rPr lang="en-US" altLang="zh-TW" sz="800" b="0" smtClean="0">
                          <a:effectLst/>
                          <a:latin typeface="Courier New" panose="02070309020205020404" pitchFamily="49" charset="0"/>
                          <a:cs typeface="Courier New" panose="02070309020205020404" pitchFamily="49" charset="0"/>
                        </a:rPr>
                        <a:t>.</a:t>
                      </a:r>
                      <a:r>
                        <a:rPr lang="zh-TW" altLang="zh-TW" sz="800" b="1" smtClean="0">
                          <a:effectLst/>
                          <a:latin typeface="Courier New" panose="02070309020205020404" pitchFamily="49" charset="0"/>
                          <a:cs typeface="Courier New" panose="02070309020205020404" pitchFamily="49" charset="0"/>
                        </a:rPr>
                        <a:t>1</a:t>
                      </a:r>
                      <a:r>
                        <a:rPr lang="en-US" altLang="zh-TW" sz="800" b="0" smtClean="0">
                          <a:effectLst/>
                          <a:latin typeface="Courier New" panose="02070309020205020404" pitchFamily="49" charset="0"/>
                          <a:cs typeface="Courier New" panose="02070309020205020404" pitchFamily="49" charset="0"/>
                        </a:rPr>
                        <a:t>1</a:t>
                      </a:r>
                      <a:r>
                        <a:rPr lang="zh-TW" altLang="zh-TW" sz="800" b="0" smtClean="0">
                          <a:effectLst/>
                          <a:latin typeface="Courier New" panose="02070309020205020404" pitchFamily="49" charset="0"/>
                          <a:cs typeface="Courier New" panose="02070309020205020404" pitchFamily="49" charset="0"/>
                        </a:rPr>
                        <a:t>000000</a:t>
                      </a:r>
                      <a:endParaRPr lang="zh-TW" altLang="zh-TW" sz="800" b="0">
                        <a:effectLst/>
                        <a:latin typeface="Courier New" panose="02070309020205020404" pitchFamily="49" charset="0"/>
                        <a:cs typeface="Courier New" panose="02070309020205020404" pitchFamily="49" charset="0"/>
                      </a:endParaRPr>
                    </a:p>
                  </a:txBody>
                  <a:tcPr marL="31750" marR="31750" marT="31750" marB="31750" anchor="ctr"/>
                </a:tc>
                <a:tc>
                  <a:txBody>
                    <a:bodyPr vert="horz" wrap="square"/>
                    <a:lstStyle/>
                    <a:p>
                      <a:pPr rtl="0" fontAlgn="ctr"/>
                      <a:r>
                        <a:rPr lang="zh-TW" sz="1000" b="1">
                          <a:effectLst/>
                        </a:rPr>
                        <a:t>4</a:t>
                      </a:r>
                    </a:p>
                  </a:txBody>
                  <a:tcPr marL="31750" marR="31750" marT="31750" marB="31750" anchor="ctr"/>
                </a:tc>
                <a:tc>
                  <a:txBody>
                    <a:bodyPr vert="horz" wrap="square"/>
                    <a:lstStyle/>
                    <a:p>
                      <a:pPr rtl="0" fontAlgn="ctr"/>
                      <a:r>
                        <a:rPr lang="zh-TW" sz="1000" b="0">
                          <a:effectLst/>
                        </a:rPr>
                        <a:t>62</a:t>
                      </a:r>
                    </a:p>
                  </a:txBody>
                  <a:tcPr marL="31750" marR="31750" marT="31750" marB="31750" anchor="ctr"/>
                </a:tc>
                <a:extLst>
                  <a:ext uri="{0D108BD9-81ED-4DB2-BD59-A6C34878D82A}">
                    <a16:rowId xmlns:a16="http://schemas.microsoft.com/office/drawing/2014/main" val="1999121572"/>
                  </a:ext>
                </a:extLst>
              </a:tr>
              <a:tr h="370840">
                <a:tc>
                  <a:txBody>
                    <a:bodyPr vert="horz" wrap="square"/>
                    <a:lstStyle/>
                    <a:p>
                      <a:pPr rtl="0" fontAlgn="ctr"/>
                      <a:r>
                        <a:rPr lang="zh-TW" sz="1000" b="0">
                          <a:effectLst/>
                        </a:rPr>
                        <a:t>/27</a:t>
                      </a:r>
                    </a:p>
                  </a:txBody>
                  <a:tcPr marL="31750" marR="31750" marT="31750" marB="31750" anchor="ctr"/>
                </a:tc>
                <a:tc>
                  <a:txBody>
                    <a:bodyPr vert="horz" wrap="square"/>
                    <a:lstStyle/>
                    <a:p>
                      <a:pPr rtl="0" fontAlgn="ctr"/>
                      <a:r>
                        <a:rPr lang="zh-TW" sz="1000" b="0">
                          <a:effectLst/>
                        </a:rPr>
                        <a:t>255.255.255.224</a:t>
                      </a:r>
                    </a:p>
                  </a:txBody>
                  <a:tcPr marL="31750" marR="31750" marT="31750" marB="31750" anchor="ctr"/>
                </a:tc>
                <a:tc>
                  <a:txBody>
                    <a:bodyPr vert="horz" wrap="square"/>
                    <a:lstStyle/>
                    <a:p>
                      <a:pPr rtl="0" fontAlgn="ctr"/>
                      <a:r>
                        <a:rPr lang="zh-TW" altLang="zh-TW" sz="800" b="0" smtClean="0">
                          <a:effectLst/>
                          <a:latin typeface="Courier New" panose="02070309020205020404" pitchFamily="49" charset="0"/>
                          <a:cs typeface="Courier New" panose="02070309020205020404" pitchFamily="49" charset="0"/>
                        </a:rPr>
                        <a:t>nnnnnnnn</a:t>
                      </a:r>
                      <a:r>
                        <a:rPr lang="en-US" altLang="zh-TW" sz="800" b="0" smtClean="0">
                          <a:effectLst/>
                          <a:latin typeface="Courier New" panose="02070309020205020404" pitchFamily="49" charset="0"/>
                          <a:cs typeface="Courier New" panose="02070309020205020404" pitchFamily="49" charset="0"/>
                        </a:rPr>
                        <a:t>.</a:t>
                      </a:r>
                      <a:r>
                        <a:rPr lang="zh-TW" altLang="zh-TW" sz="800" b="0" smtClean="0">
                          <a:effectLst/>
                          <a:latin typeface="Courier New" panose="02070309020205020404" pitchFamily="49" charset="0"/>
                          <a:cs typeface="Courier New" panose="02070309020205020404" pitchFamily="49" charset="0"/>
                        </a:rPr>
                        <a:t>nnnnnnnn</a:t>
                      </a:r>
                      <a:r>
                        <a:rPr lang="en-US" altLang="zh-TW" sz="800" b="0" smtClean="0">
                          <a:effectLst/>
                          <a:latin typeface="Courier New" panose="02070309020205020404" pitchFamily="49" charset="0"/>
                          <a:cs typeface="Courier New" panose="02070309020205020404" pitchFamily="49" charset="0"/>
                        </a:rPr>
                        <a:t>.</a:t>
                      </a:r>
                      <a:r>
                        <a:rPr lang="zh-TW" altLang="zh-TW" sz="800" b="0" smtClean="0">
                          <a:effectLst/>
                          <a:latin typeface="Courier New" panose="02070309020205020404" pitchFamily="49" charset="0"/>
                          <a:cs typeface="Courier New" panose="02070309020205020404" pitchFamily="49" charset="0"/>
                        </a:rPr>
                        <a:t>nnnn</a:t>
                      </a:r>
                      <a:r>
                        <a:rPr lang="en-US" altLang="zh-TW" sz="800" b="0" err="1" smtClean="0">
                          <a:effectLst/>
                          <a:latin typeface="Courier New" panose="02070309020205020404" pitchFamily="49" charset="0"/>
                          <a:cs typeface="Courier New" panose="02070309020205020404" pitchFamily="49" charset="0"/>
                        </a:rPr>
                        <a:t>nnnn.</a:t>
                      </a:r>
                      <a:r>
                        <a:rPr lang="zh-TW" altLang="zh-TW" sz="800" b="1" smtClean="0">
                          <a:effectLst/>
                          <a:latin typeface="Courier New" panose="02070309020205020404" pitchFamily="49" charset="0"/>
                          <a:cs typeface="Courier New" panose="02070309020205020404" pitchFamily="49" charset="0"/>
                        </a:rPr>
                        <a:t>n</a:t>
                      </a:r>
                      <a:r>
                        <a:rPr lang="en-US" altLang="zh-TW" sz="800" b="0" err="1" smtClean="0">
                          <a:effectLst/>
                          <a:latin typeface="Courier New" panose="02070309020205020404" pitchFamily="49" charset="0"/>
                          <a:cs typeface="Courier New" panose="02070309020205020404" pitchFamily="49" charset="0"/>
                        </a:rPr>
                        <a:t>nn</a:t>
                      </a:r>
                      <a:r>
                        <a:rPr lang="zh-TW" altLang="zh-TW" sz="800" b="0" smtClean="0">
                          <a:effectLst/>
                          <a:latin typeface="Courier New" panose="02070309020205020404" pitchFamily="49" charset="0"/>
                          <a:cs typeface="Courier New" panose="02070309020205020404" pitchFamily="49" charset="0"/>
                        </a:rPr>
                        <a:t>hhhhh</a:t>
                      </a:r>
                      <a:br>
                        <a:rPr lang="en-CA" altLang="zh-TW" sz="800" b="0" smtClean="0">
                          <a:effectLst/>
                          <a:latin typeface="Courier New" panose="02070309020205020404" pitchFamily="49" charset="0"/>
                          <a:cs typeface="Courier New" panose="02070309020205020404" pitchFamily="49" charset="0"/>
                        </a:rPr>
                      </a:br>
                      <a:r>
                        <a:rPr lang="zh-TW" altLang="zh-TW" sz="800" b="0" smtClean="0">
                          <a:effectLst/>
                          <a:latin typeface="Courier New" panose="02070309020205020404" pitchFamily="49" charset="0"/>
                          <a:cs typeface="Courier New" panose="02070309020205020404" pitchFamily="49" charset="0"/>
                        </a:rPr>
                        <a:t>11111111.11111111.11111111</a:t>
                      </a:r>
                      <a:r>
                        <a:rPr lang="en-US" altLang="zh-TW" sz="800" b="0" smtClean="0">
                          <a:effectLst/>
                          <a:latin typeface="Courier New" panose="02070309020205020404" pitchFamily="49" charset="0"/>
                          <a:cs typeface="Courier New" panose="02070309020205020404" pitchFamily="49" charset="0"/>
                        </a:rPr>
                        <a:t>.</a:t>
                      </a:r>
                      <a:r>
                        <a:rPr lang="zh-TW" altLang="zh-TW" sz="800" b="1" smtClean="0">
                          <a:effectLst/>
                          <a:latin typeface="Courier New" panose="02070309020205020404" pitchFamily="49" charset="0"/>
                          <a:cs typeface="Courier New" panose="02070309020205020404" pitchFamily="49" charset="0"/>
                        </a:rPr>
                        <a:t>1</a:t>
                      </a:r>
                      <a:r>
                        <a:rPr lang="en-US" altLang="zh-TW" sz="800" b="0" smtClean="0">
                          <a:effectLst/>
                          <a:latin typeface="Courier New" panose="02070309020205020404" pitchFamily="49" charset="0"/>
                          <a:cs typeface="Courier New" panose="02070309020205020404" pitchFamily="49" charset="0"/>
                        </a:rPr>
                        <a:t>11</a:t>
                      </a:r>
                      <a:r>
                        <a:rPr lang="zh-TW" altLang="zh-TW" sz="800" b="0" smtClean="0">
                          <a:effectLst/>
                          <a:latin typeface="Courier New" panose="02070309020205020404" pitchFamily="49" charset="0"/>
                          <a:cs typeface="Courier New" panose="02070309020205020404" pitchFamily="49" charset="0"/>
                        </a:rPr>
                        <a:t>00000</a:t>
                      </a:r>
                      <a:endParaRPr lang="zh-TW" altLang="zh-TW" sz="800" b="0">
                        <a:effectLst/>
                        <a:latin typeface="Courier New" panose="02070309020205020404" pitchFamily="49" charset="0"/>
                        <a:cs typeface="Courier New" panose="02070309020205020404" pitchFamily="49" charset="0"/>
                      </a:endParaRPr>
                    </a:p>
                  </a:txBody>
                  <a:tcPr marL="31750" marR="31750" marT="31750" marB="31750" anchor="ctr"/>
                </a:tc>
                <a:tc>
                  <a:txBody>
                    <a:bodyPr vert="horz" wrap="square"/>
                    <a:lstStyle/>
                    <a:p>
                      <a:pPr rtl="0" fontAlgn="ctr"/>
                      <a:r>
                        <a:rPr lang="zh-TW" sz="1000" b="1">
                          <a:effectLst/>
                        </a:rPr>
                        <a:t>8</a:t>
                      </a:r>
                    </a:p>
                  </a:txBody>
                  <a:tcPr marL="31750" marR="31750" marT="31750" marB="31750" anchor="ctr"/>
                </a:tc>
                <a:tc>
                  <a:txBody>
                    <a:bodyPr vert="horz" wrap="square"/>
                    <a:lstStyle/>
                    <a:p>
                      <a:pPr rtl="0" fontAlgn="ctr"/>
                      <a:r>
                        <a:rPr lang="zh-TW" sz="1000" b="0">
                          <a:effectLst/>
                        </a:rPr>
                        <a:t>30</a:t>
                      </a:r>
                    </a:p>
                  </a:txBody>
                  <a:tcPr marL="31750" marR="31750" marT="31750" marB="31750" anchor="ctr"/>
                </a:tc>
                <a:extLst>
                  <a:ext uri="{0D108BD9-81ED-4DB2-BD59-A6C34878D82A}">
                    <a16:rowId xmlns:a16="http://schemas.microsoft.com/office/drawing/2014/main" val="346473952"/>
                  </a:ext>
                </a:extLst>
              </a:tr>
              <a:tr h="370840">
                <a:tc>
                  <a:txBody>
                    <a:bodyPr vert="horz" wrap="square"/>
                    <a:lstStyle/>
                    <a:p>
                      <a:pPr rtl="0" fontAlgn="ctr"/>
                      <a:r>
                        <a:rPr lang="zh-TW" sz="1000" b="0">
                          <a:effectLst/>
                        </a:rPr>
                        <a:t>/28</a:t>
                      </a:r>
                    </a:p>
                  </a:txBody>
                  <a:tcPr marL="31750" marR="31750" marT="31750" marB="31750" anchor="ctr"/>
                </a:tc>
                <a:tc>
                  <a:txBody>
                    <a:bodyPr vert="horz" wrap="square"/>
                    <a:lstStyle/>
                    <a:p>
                      <a:pPr rtl="0" fontAlgn="ctr"/>
                      <a:r>
                        <a:rPr lang="zh-TW" sz="1000" b="0">
                          <a:effectLst/>
                        </a:rPr>
                        <a:t>255.255.255.240</a:t>
                      </a:r>
                    </a:p>
                  </a:txBody>
                  <a:tcPr marL="31750" marR="31750" marT="31750" marB="31750" anchor="ctr"/>
                </a:tc>
                <a:tc>
                  <a:txBody>
                    <a:bodyPr vert="horz" wrap="square"/>
                    <a:lstStyle/>
                    <a:p>
                      <a:pPr rtl="0" fontAlgn="ctr"/>
                      <a:r>
                        <a:rPr lang="zh-TW" altLang="zh-TW" sz="800" b="0" smtClean="0">
                          <a:effectLst/>
                          <a:latin typeface="Courier New" panose="02070309020205020404" pitchFamily="49" charset="0"/>
                          <a:cs typeface="Courier New" panose="02070309020205020404" pitchFamily="49" charset="0"/>
                        </a:rPr>
                        <a:t>nnnnnnnn</a:t>
                      </a:r>
                      <a:r>
                        <a:rPr lang="en-US" altLang="zh-TW" sz="800" b="0" smtClean="0">
                          <a:effectLst/>
                          <a:latin typeface="Courier New" panose="02070309020205020404" pitchFamily="49" charset="0"/>
                          <a:cs typeface="Courier New" panose="02070309020205020404" pitchFamily="49" charset="0"/>
                        </a:rPr>
                        <a:t>.</a:t>
                      </a:r>
                      <a:r>
                        <a:rPr lang="zh-TW" altLang="zh-TW" sz="800" b="0" smtClean="0">
                          <a:effectLst/>
                          <a:latin typeface="Courier New" panose="02070309020205020404" pitchFamily="49" charset="0"/>
                          <a:cs typeface="Courier New" panose="02070309020205020404" pitchFamily="49" charset="0"/>
                        </a:rPr>
                        <a:t>nnnnnnnn</a:t>
                      </a:r>
                      <a:r>
                        <a:rPr lang="en-US" altLang="zh-TW" sz="800" b="0" smtClean="0">
                          <a:effectLst/>
                          <a:latin typeface="Courier New" panose="02070309020205020404" pitchFamily="49" charset="0"/>
                          <a:cs typeface="Courier New" panose="02070309020205020404" pitchFamily="49" charset="0"/>
                        </a:rPr>
                        <a:t>.</a:t>
                      </a:r>
                      <a:r>
                        <a:rPr lang="zh-TW" altLang="zh-TW" sz="800" b="0" smtClean="0">
                          <a:effectLst/>
                          <a:latin typeface="Courier New" panose="02070309020205020404" pitchFamily="49" charset="0"/>
                          <a:cs typeface="Courier New" panose="02070309020205020404" pitchFamily="49" charset="0"/>
                        </a:rPr>
                        <a:t>nnnn</a:t>
                      </a:r>
                      <a:r>
                        <a:rPr lang="en-US" altLang="zh-TW" sz="800" b="0" err="1" smtClean="0">
                          <a:effectLst/>
                          <a:latin typeface="Courier New" panose="02070309020205020404" pitchFamily="49" charset="0"/>
                          <a:cs typeface="Courier New" panose="02070309020205020404" pitchFamily="49" charset="0"/>
                        </a:rPr>
                        <a:t>nnnn.</a:t>
                      </a:r>
                      <a:r>
                        <a:rPr lang="zh-TW" altLang="zh-TW" sz="800" b="1" smtClean="0">
                          <a:effectLst/>
                          <a:latin typeface="Courier New" panose="02070309020205020404" pitchFamily="49" charset="0"/>
                          <a:cs typeface="Courier New" panose="02070309020205020404" pitchFamily="49" charset="0"/>
                        </a:rPr>
                        <a:t>n</a:t>
                      </a:r>
                      <a:r>
                        <a:rPr lang="en-US" altLang="zh-TW" sz="800" b="0" err="1" smtClean="0">
                          <a:effectLst/>
                          <a:latin typeface="Courier New" panose="02070309020205020404" pitchFamily="49" charset="0"/>
                          <a:cs typeface="Courier New" panose="02070309020205020404" pitchFamily="49" charset="0"/>
                        </a:rPr>
                        <a:t>nnn</a:t>
                      </a:r>
                      <a:r>
                        <a:rPr lang="zh-TW" altLang="zh-TW" sz="800" b="0" smtClean="0">
                          <a:effectLst/>
                          <a:latin typeface="Courier New" panose="02070309020205020404" pitchFamily="49" charset="0"/>
                          <a:cs typeface="Courier New" panose="02070309020205020404" pitchFamily="49" charset="0"/>
                        </a:rPr>
                        <a:t>hhhh</a:t>
                      </a:r>
                      <a:br>
                        <a:rPr lang="en-CA" altLang="zh-TW" sz="800" b="0" smtClean="0">
                          <a:effectLst/>
                          <a:latin typeface="Courier New" panose="02070309020205020404" pitchFamily="49" charset="0"/>
                          <a:cs typeface="Courier New" panose="02070309020205020404" pitchFamily="49" charset="0"/>
                        </a:rPr>
                      </a:br>
                      <a:r>
                        <a:rPr lang="zh-TW" altLang="zh-TW" sz="800" b="0" smtClean="0">
                          <a:effectLst/>
                          <a:latin typeface="Courier New" panose="02070309020205020404" pitchFamily="49" charset="0"/>
                          <a:cs typeface="Courier New" panose="02070309020205020404" pitchFamily="49" charset="0"/>
                        </a:rPr>
                        <a:t>11111111.11111111.11111111</a:t>
                      </a:r>
                      <a:r>
                        <a:rPr lang="en-US" altLang="zh-TW" sz="800" b="0" smtClean="0">
                          <a:effectLst/>
                          <a:latin typeface="Courier New" panose="02070309020205020404" pitchFamily="49" charset="0"/>
                          <a:cs typeface="Courier New" panose="02070309020205020404" pitchFamily="49" charset="0"/>
                        </a:rPr>
                        <a:t>.</a:t>
                      </a:r>
                      <a:r>
                        <a:rPr lang="zh-TW" altLang="zh-TW" sz="800" b="1" smtClean="0">
                          <a:effectLst/>
                          <a:latin typeface="Courier New" panose="02070309020205020404" pitchFamily="49" charset="0"/>
                          <a:cs typeface="Courier New" panose="02070309020205020404" pitchFamily="49" charset="0"/>
                        </a:rPr>
                        <a:t>1</a:t>
                      </a:r>
                      <a:r>
                        <a:rPr lang="en-US" altLang="zh-TW" sz="800" b="0" smtClean="0">
                          <a:effectLst/>
                          <a:latin typeface="Courier New" panose="02070309020205020404" pitchFamily="49" charset="0"/>
                          <a:cs typeface="Courier New" panose="02070309020205020404" pitchFamily="49" charset="0"/>
                        </a:rPr>
                        <a:t>111</a:t>
                      </a:r>
                      <a:r>
                        <a:rPr lang="zh-TW" altLang="zh-TW" sz="800" b="0" smtClean="0">
                          <a:effectLst/>
                          <a:latin typeface="Courier New" panose="02070309020205020404" pitchFamily="49" charset="0"/>
                          <a:cs typeface="Courier New" panose="02070309020205020404" pitchFamily="49" charset="0"/>
                        </a:rPr>
                        <a:t>0000</a:t>
                      </a:r>
                      <a:endParaRPr lang="zh-TW" altLang="zh-TW" sz="800" b="0">
                        <a:effectLst/>
                        <a:latin typeface="Courier New" panose="02070309020205020404" pitchFamily="49" charset="0"/>
                        <a:cs typeface="Courier New" panose="02070309020205020404" pitchFamily="49" charset="0"/>
                      </a:endParaRPr>
                    </a:p>
                  </a:txBody>
                  <a:tcPr marL="31750" marR="31750" marT="31750" marB="31750" anchor="ctr"/>
                </a:tc>
                <a:tc>
                  <a:txBody>
                    <a:bodyPr vert="horz" wrap="square"/>
                    <a:lstStyle/>
                    <a:p>
                      <a:pPr rtl="0" fontAlgn="ctr"/>
                      <a:r>
                        <a:rPr lang="zh-TW" sz="1000" b="1">
                          <a:effectLst/>
                        </a:rPr>
                        <a:t>16</a:t>
                      </a:r>
                    </a:p>
                  </a:txBody>
                  <a:tcPr marL="31750" marR="31750" marT="31750" marB="31750" anchor="ctr"/>
                </a:tc>
                <a:tc>
                  <a:txBody>
                    <a:bodyPr vert="horz" wrap="square"/>
                    <a:lstStyle/>
                    <a:p>
                      <a:pPr rtl="0" fontAlgn="ctr"/>
                      <a:r>
                        <a:rPr lang="zh-TW" sz="1000" b="0">
                          <a:effectLst/>
                        </a:rPr>
                        <a:t>14</a:t>
                      </a:r>
                    </a:p>
                  </a:txBody>
                  <a:tcPr marL="31750" marR="31750" marT="31750" marB="31750" anchor="ctr"/>
                </a:tc>
                <a:extLst>
                  <a:ext uri="{0D108BD9-81ED-4DB2-BD59-A6C34878D82A}">
                    <a16:rowId xmlns:a16="http://schemas.microsoft.com/office/drawing/2014/main" val="1694683452"/>
                  </a:ext>
                </a:extLst>
              </a:tr>
              <a:tr h="370840">
                <a:tc>
                  <a:txBody>
                    <a:bodyPr vert="horz" wrap="square"/>
                    <a:lstStyle/>
                    <a:p>
                      <a:pPr rtl="0" fontAlgn="ctr"/>
                      <a:r>
                        <a:rPr lang="zh-TW" sz="1000" b="0">
                          <a:effectLst/>
                        </a:rPr>
                        <a:t>/29</a:t>
                      </a:r>
                    </a:p>
                  </a:txBody>
                  <a:tcPr marL="31750" marR="31750" marT="31750" marB="31750" anchor="ctr"/>
                </a:tc>
                <a:tc>
                  <a:txBody>
                    <a:bodyPr vert="horz" wrap="square"/>
                    <a:lstStyle/>
                    <a:p>
                      <a:pPr rtl="0" fontAlgn="ctr"/>
                      <a:r>
                        <a:rPr lang="zh-TW" sz="1000" b="0">
                          <a:effectLst/>
                        </a:rPr>
                        <a:t>255.255.255.248</a:t>
                      </a:r>
                    </a:p>
                  </a:txBody>
                  <a:tcPr marL="31750" marR="31750" marT="31750" marB="31750" anchor="ctr"/>
                </a:tc>
                <a:tc>
                  <a:txBody>
                    <a:bodyPr vert="horz" wrap="square"/>
                    <a:lstStyle/>
                    <a:p>
                      <a:pPr rtl="0" fontAlgn="ctr"/>
                      <a:r>
                        <a:rPr lang="zh-TW" altLang="zh-TW" sz="800" b="0" smtClean="0">
                          <a:effectLst/>
                          <a:latin typeface="Courier New" panose="02070309020205020404" pitchFamily="49" charset="0"/>
                          <a:cs typeface="Courier New" panose="02070309020205020404" pitchFamily="49" charset="0"/>
                        </a:rPr>
                        <a:t>nnnnnnnn</a:t>
                      </a:r>
                      <a:r>
                        <a:rPr lang="en-US" altLang="zh-TW" sz="800" b="0" smtClean="0">
                          <a:effectLst/>
                          <a:latin typeface="Courier New" panose="02070309020205020404" pitchFamily="49" charset="0"/>
                          <a:cs typeface="Courier New" panose="02070309020205020404" pitchFamily="49" charset="0"/>
                        </a:rPr>
                        <a:t>.</a:t>
                      </a:r>
                      <a:r>
                        <a:rPr lang="zh-TW" altLang="zh-TW" sz="800" b="0" smtClean="0">
                          <a:effectLst/>
                          <a:latin typeface="Courier New" panose="02070309020205020404" pitchFamily="49" charset="0"/>
                          <a:cs typeface="Courier New" panose="02070309020205020404" pitchFamily="49" charset="0"/>
                        </a:rPr>
                        <a:t>nnnnnnnn</a:t>
                      </a:r>
                      <a:r>
                        <a:rPr lang="en-US" altLang="zh-TW" sz="800" b="0" smtClean="0">
                          <a:effectLst/>
                          <a:latin typeface="Courier New" panose="02070309020205020404" pitchFamily="49" charset="0"/>
                          <a:cs typeface="Courier New" panose="02070309020205020404" pitchFamily="49" charset="0"/>
                        </a:rPr>
                        <a:t>.</a:t>
                      </a:r>
                      <a:r>
                        <a:rPr lang="zh-TW" altLang="zh-TW" sz="800" b="0" smtClean="0">
                          <a:effectLst/>
                          <a:latin typeface="Courier New" panose="02070309020205020404" pitchFamily="49" charset="0"/>
                          <a:cs typeface="Courier New" panose="02070309020205020404" pitchFamily="49" charset="0"/>
                        </a:rPr>
                        <a:t>nnnn</a:t>
                      </a:r>
                      <a:r>
                        <a:rPr lang="en-US" altLang="zh-TW" sz="800" b="0" err="1" smtClean="0">
                          <a:effectLst/>
                          <a:latin typeface="Courier New" panose="02070309020205020404" pitchFamily="49" charset="0"/>
                          <a:cs typeface="Courier New" panose="02070309020205020404" pitchFamily="49" charset="0"/>
                        </a:rPr>
                        <a:t>nnnn.</a:t>
                      </a:r>
                      <a:r>
                        <a:rPr lang="zh-TW" altLang="zh-TW" sz="800" b="1" smtClean="0">
                          <a:effectLst/>
                          <a:latin typeface="Courier New" panose="02070309020205020404" pitchFamily="49" charset="0"/>
                          <a:cs typeface="Courier New" panose="02070309020205020404" pitchFamily="49" charset="0"/>
                        </a:rPr>
                        <a:t>n</a:t>
                      </a:r>
                      <a:r>
                        <a:rPr lang="en-US" altLang="zh-TW" sz="800" b="1" err="1" smtClean="0">
                          <a:effectLst/>
                          <a:latin typeface="Courier New" panose="02070309020205020404" pitchFamily="49" charset="0"/>
                          <a:cs typeface="Courier New" panose="02070309020205020404" pitchFamily="49" charset="0"/>
                        </a:rPr>
                        <a:t>nnnn</a:t>
                      </a:r>
                      <a:r>
                        <a:rPr lang="zh-TW" altLang="zh-TW" sz="800" b="0" smtClean="0">
                          <a:effectLst/>
                          <a:latin typeface="Courier New" panose="02070309020205020404" pitchFamily="49" charset="0"/>
                          <a:cs typeface="Courier New" panose="02070309020205020404" pitchFamily="49" charset="0"/>
                        </a:rPr>
                        <a:t>hhh</a:t>
                      </a:r>
                      <a:br>
                        <a:rPr lang="en-CA" altLang="zh-TW" sz="800" b="0" smtClean="0">
                          <a:effectLst/>
                          <a:latin typeface="Courier New" panose="02070309020205020404" pitchFamily="49" charset="0"/>
                          <a:cs typeface="Courier New" panose="02070309020205020404" pitchFamily="49" charset="0"/>
                        </a:rPr>
                      </a:br>
                      <a:r>
                        <a:rPr lang="zh-TW" altLang="zh-TW" sz="800" b="0" smtClean="0">
                          <a:effectLst/>
                          <a:latin typeface="Courier New" panose="02070309020205020404" pitchFamily="49" charset="0"/>
                          <a:cs typeface="Courier New" panose="02070309020205020404" pitchFamily="49" charset="0"/>
                        </a:rPr>
                        <a:t>11111111.11111111.11111111</a:t>
                      </a:r>
                      <a:r>
                        <a:rPr lang="en-US" altLang="zh-TW" sz="800" b="0" smtClean="0">
                          <a:effectLst/>
                          <a:latin typeface="Courier New" panose="02070309020205020404" pitchFamily="49" charset="0"/>
                          <a:cs typeface="Courier New" panose="02070309020205020404" pitchFamily="49" charset="0"/>
                        </a:rPr>
                        <a:t>.</a:t>
                      </a:r>
                      <a:r>
                        <a:rPr lang="zh-TW" altLang="zh-TW" sz="800" b="1" smtClean="0">
                          <a:effectLst/>
                          <a:latin typeface="Courier New" panose="02070309020205020404" pitchFamily="49" charset="0"/>
                          <a:cs typeface="Courier New" panose="02070309020205020404" pitchFamily="49" charset="0"/>
                        </a:rPr>
                        <a:t>1</a:t>
                      </a:r>
                      <a:r>
                        <a:rPr lang="en-US" altLang="zh-TW" sz="800" b="0" smtClean="0">
                          <a:effectLst/>
                          <a:latin typeface="Courier New" panose="02070309020205020404" pitchFamily="49" charset="0"/>
                          <a:cs typeface="Courier New" panose="02070309020205020404" pitchFamily="49" charset="0"/>
                        </a:rPr>
                        <a:t>1111</a:t>
                      </a:r>
                      <a:r>
                        <a:rPr lang="zh-TW" altLang="zh-TW" sz="800" b="0" smtClean="0">
                          <a:effectLst/>
                          <a:latin typeface="Courier New" panose="02070309020205020404" pitchFamily="49" charset="0"/>
                          <a:cs typeface="Courier New" panose="02070309020205020404" pitchFamily="49" charset="0"/>
                        </a:rPr>
                        <a:t>000</a:t>
                      </a:r>
                      <a:endParaRPr lang="zh-TW" altLang="zh-TW" sz="800" b="0">
                        <a:effectLst/>
                        <a:latin typeface="Courier New" panose="02070309020205020404" pitchFamily="49" charset="0"/>
                        <a:cs typeface="Courier New" panose="02070309020205020404" pitchFamily="49" charset="0"/>
                      </a:endParaRPr>
                    </a:p>
                  </a:txBody>
                  <a:tcPr marL="31750" marR="31750" marT="31750" marB="31750" anchor="ctr"/>
                </a:tc>
                <a:tc>
                  <a:txBody>
                    <a:bodyPr vert="horz" wrap="square"/>
                    <a:lstStyle/>
                    <a:p>
                      <a:pPr rtl="0" fontAlgn="ctr"/>
                      <a:r>
                        <a:rPr lang="zh-TW" sz="1000" b="1">
                          <a:effectLst/>
                        </a:rPr>
                        <a:t>32</a:t>
                      </a:r>
                    </a:p>
                  </a:txBody>
                  <a:tcPr marL="31750" marR="31750" marT="31750" marB="31750" anchor="ctr"/>
                </a:tc>
                <a:tc>
                  <a:txBody>
                    <a:bodyPr vert="horz" wrap="square"/>
                    <a:lstStyle/>
                    <a:p>
                      <a:pPr rtl="0" fontAlgn="ctr"/>
                      <a:r>
                        <a:rPr lang="zh-TW" sz="1000" b="0">
                          <a:effectLst/>
                        </a:rPr>
                        <a:t>6</a:t>
                      </a:r>
                    </a:p>
                  </a:txBody>
                  <a:tcPr marL="31750" marR="31750" marT="31750" marB="31750" anchor="ctr"/>
                </a:tc>
                <a:extLst>
                  <a:ext uri="{0D108BD9-81ED-4DB2-BD59-A6C34878D82A}">
                    <a16:rowId xmlns:a16="http://schemas.microsoft.com/office/drawing/2014/main" val="2090259769"/>
                  </a:ext>
                </a:extLst>
              </a:tr>
              <a:tr h="370840">
                <a:tc>
                  <a:txBody>
                    <a:bodyPr vert="horz" wrap="square"/>
                    <a:lstStyle/>
                    <a:p>
                      <a:pPr rtl="0" fontAlgn="ctr"/>
                      <a:r>
                        <a:rPr lang="zh-TW" sz="1000" b="0">
                          <a:effectLst/>
                        </a:rPr>
                        <a:t>/30</a:t>
                      </a:r>
                    </a:p>
                  </a:txBody>
                  <a:tcPr marL="31750" marR="31750" marT="31750" marB="31750" anchor="ctr"/>
                </a:tc>
                <a:tc>
                  <a:txBody>
                    <a:bodyPr vert="horz" wrap="square"/>
                    <a:lstStyle/>
                    <a:p>
                      <a:pPr rtl="0" fontAlgn="ctr"/>
                      <a:r>
                        <a:rPr lang="zh-TW" sz="1000" b="0">
                          <a:effectLst/>
                        </a:rPr>
                        <a:t>255.255.255.252</a:t>
                      </a:r>
                    </a:p>
                  </a:txBody>
                  <a:tcPr marL="31750" marR="31750" marT="31750" marB="31750" anchor="ctr"/>
                </a:tc>
                <a:tc>
                  <a:txBody>
                    <a:bodyPr vert="horz" wrap="square"/>
                    <a:lstStyle/>
                    <a:p>
                      <a:pPr rtl="0" fontAlgn="ctr"/>
                      <a:r>
                        <a:rPr lang="zh-TW" altLang="zh-TW" sz="800" b="0" smtClean="0">
                          <a:effectLst/>
                          <a:latin typeface="Courier New" panose="02070309020205020404" pitchFamily="49" charset="0"/>
                          <a:cs typeface="Courier New" panose="02070309020205020404" pitchFamily="49" charset="0"/>
                        </a:rPr>
                        <a:t>nnnnnnnn</a:t>
                      </a:r>
                      <a:r>
                        <a:rPr lang="en-US" altLang="zh-TW" sz="800" b="0" smtClean="0">
                          <a:effectLst/>
                          <a:latin typeface="Courier New" panose="02070309020205020404" pitchFamily="49" charset="0"/>
                          <a:cs typeface="Courier New" panose="02070309020205020404" pitchFamily="49" charset="0"/>
                        </a:rPr>
                        <a:t>.</a:t>
                      </a:r>
                      <a:r>
                        <a:rPr lang="zh-TW" altLang="zh-TW" sz="800" b="0" smtClean="0">
                          <a:effectLst/>
                          <a:latin typeface="Courier New" panose="02070309020205020404" pitchFamily="49" charset="0"/>
                          <a:cs typeface="Courier New" panose="02070309020205020404" pitchFamily="49" charset="0"/>
                        </a:rPr>
                        <a:t>nnnnnnnn</a:t>
                      </a:r>
                      <a:r>
                        <a:rPr lang="en-US" altLang="zh-TW" sz="800" b="0" smtClean="0">
                          <a:effectLst/>
                          <a:latin typeface="Courier New" panose="02070309020205020404" pitchFamily="49" charset="0"/>
                          <a:cs typeface="Courier New" panose="02070309020205020404" pitchFamily="49" charset="0"/>
                        </a:rPr>
                        <a:t>.</a:t>
                      </a:r>
                      <a:r>
                        <a:rPr lang="zh-TW" altLang="zh-TW" sz="800" b="0" smtClean="0">
                          <a:effectLst/>
                          <a:latin typeface="Courier New" panose="02070309020205020404" pitchFamily="49" charset="0"/>
                          <a:cs typeface="Courier New" panose="02070309020205020404" pitchFamily="49" charset="0"/>
                        </a:rPr>
                        <a:t>nnnn</a:t>
                      </a:r>
                      <a:r>
                        <a:rPr lang="en-US" altLang="zh-TW" sz="800" b="0" err="1" smtClean="0">
                          <a:effectLst/>
                          <a:latin typeface="Courier New" panose="02070309020205020404" pitchFamily="49" charset="0"/>
                          <a:cs typeface="Courier New" panose="02070309020205020404" pitchFamily="49" charset="0"/>
                        </a:rPr>
                        <a:t>nnnn.</a:t>
                      </a:r>
                      <a:r>
                        <a:rPr lang="en-US" altLang="zh-TW" sz="800" b="1" err="1" smtClean="0">
                          <a:effectLst/>
                          <a:latin typeface="Courier New" panose="02070309020205020404" pitchFamily="49" charset="0"/>
                          <a:cs typeface="Courier New" panose="02070309020205020404" pitchFamily="49" charset="0"/>
                        </a:rPr>
                        <a:t>nnnnnnhh</a:t>
                      </a:r>
                      <a:br>
                        <a:rPr lang="en-CA" altLang="zh-TW" sz="800" b="0" smtClean="0">
                          <a:effectLst/>
                          <a:latin typeface="Courier New" panose="02070309020205020404" pitchFamily="49" charset="0"/>
                          <a:cs typeface="Courier New" panose="02070309020205020404" pitchFamily="49" charset="0"/>
                        </a:rPr>
                      </a:br>
                      <a:r>
                        <a:rPr lang="zh-TW" altLang="zh-TW" sz="800" b="0" smtClean="0">
                          <a:effectLst/>
                          <a:latin typeface="Courier New" panose="02070309020205020404" pitchFamily="49" charset="0"/>
                          <a:cs typeface="Courier New" panose="02070309020205020404" pitchFamily="49" charset="0"/>
                        </a:rPr>
                        <a:t>11111111.11111111.11111111</a:t>
                      </a:r>
                      <a:r>
                        <a:rPr lang="en-US" altLang="zh-TW" sz="800" b="0" smtClean="0">
                          <a:effectLst/>
                          <a:latin typeface="Courier New" panose="02070309020205020404" pitchFamily="49" charset="0"/>
                          <a:cs typeface="Courier New" panose="02070309020205020404" pitchFamily="49" charset="0"/>
                        </a:rPr>
                        <a:t>.</a:t>
                      </a:r>
                      <a:r>
                        <a:rPr lang="zh-TW" altLang="zh-TW" sz="800" b="1" smtClean="0">
                          <a:effectLst/>
                          <a:latin typeface="Courier New" panose="02070309020205020404" pitchFamily="49" charset="0"/>
                          <a:cs typeface="Courier New" panose="02070309020205020404" pitchFamily="49" charset="0"/>
                        </a:rPr>
                        <a:t>1</a:t>
                      </a:r>
                      <a:r>
                        <a:rPr lang="en-US" altLang="zh-TW" sz="800" b="0" smtClean="0">
                          <a:effectLst/>
                          <a:latin typeface="Courier New" panose="02070309020205020404" pitchFamily="49" charset="0"/>
                          <a:cs typeface="Courier New" panose="02070309020205020404" pitchFamily="49" charset="0"/>
                        </a:rPr>
                        <a:t>11111</a:t>
                      </a:r>
                      <a:r>
                        <a:rPr lang="zh-TW" altLang="zh-TW" sz="800" b="0" smtClean="0">
                          <a:effectLst/>
                          <a:latin typeface="Courier New" panose="02070309020205020404" pitchFamily="49" charset="0"/>
                          <a:cs typeface="Courier New" panose="02070309020205020404" pitchFamily="49" charset="0"/>
                        </a:rPr>
                        <a:t>00</a:t>
                      </a:r>
                      <a:endParaRPr lang="zh-TW" altLang="zh-TW" sz="800" b="0">
                        <a:effectLst/>
                        <a:latin typeface="Courier New" panose="02070309020205020404" pitchFamily="49" charset="0"/>
                        <a:cs typeface="Courier New" panose="02070309020205020404" pitchFamily="49" charset="0"/>
                      </a:endParaRPr>
                    </a:p>
                  </a:txBody>
                  <a:tcPr marL="31750" marR="31750" marT="31750" marB="31750" anchor="ctr"/>
                </a:tc>
                <a:tc>
                  <a:txBody>
                    <a:bodyPr vert="horz" wrap="square"/>
                    <a:lstStyle/>
                    <a:p>
                      <a:pPr rtl="0" fontAlgn="ctr"/>
                      <a:r>
                        <a:rPr lang="zh-TW" sz="1000" b="1">
                          <a:effectLst/>
                        </a:rPr>
                        <a:t>64</a:t>
                      </a:r>
                    </a:p>
                  </a:txBody>
                  <a:tcPr marL="31750" marR="31750" marT="31750" marB="31750" anchor="ctr"/>
                </a:tc>
                <a:tc>
                  <a:txBody>
                    <a:bodyPr vert="horz" wrap="square"/>
                    <a:lstStyle/>
                    <a:p>
                      <a:pPr rtl="0" fontAlgn="ctr"/>
                      <a:r>
                        <a:rPr lang="zh-TW" sz="1000" b="0">
                          <a:effectLst/>
                        </a:rPr>
                        <a:t>2</a:t>
                      </a:r>
                    </a:p>
                  </a:txBody>
                  <a:tcPr marL="31750" marR="31750" marT="31750" marB="31750" anchor="ctr"/>
                </a:tc>
                <a:extLst>
                  <a:ext uri="{0D108BD9-81ED-4DB2-BD59-A6C34878D82A}">
                    <a16:rowId xmlns:a16="http://schemas.microsoft.com/office/drawing/2014/main" val="4211026032"/>
                  </a:ext>
                </a:extLst>
              </a:tr>
            </a:tbl>
          </a:graphicData>
        </a:graphic>
      </p:graphicFrame>
      <p:cxnSp>
        <p:nvCxnSpPr>
          <p:cNvPr id="10" name="Connector: Elbow 9">
            <a:extLst>
              <a:ext uri="{FF2B5EF4-FFF2-40B4-BE49-F238E27FC236}">
                <a16:creationId xmlns:a16="http://schemas.microsoft.com/office/drawing/2014/main" id="{52049570-73E8-4725-BB39-4CAE9ED89E03}"/>
              </a:ext>
            </a:extLst>
          </p:cNvPr>
          <p:cNvCxnSpPr/>
          <p:nvPr/>
        </p:nvCxnSpPr>
        <p:spPr>
          <a:xfrm>
            <a:off x="6019800" y="2161419"/>
            <a:ext cx="1516380" cy="602479"/>
          </a:xfrm>
          <a:prstGeom prst="bentConnector2">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nector: Elbow 12">
            <a:extLst>
              <a:ext uri="{FF2B5EF4-FFF2-40B4-BE49-F238E27FC236}">
                <a16:creationId xmlns:a16="http://schemas.microsoft.com/office/drawing/2014/main" id="{FFFCA02D-B099-4C7E-83CA-8A71906FCE6C}"/>
              </a:ext>
            </a:extLst>
          </p:cNvPr>
          <p:cNvCxnSpPr/>
          <p:nvPr/>
        </p:nvCxnSpPr>
        <p:spPr>
          <a:xfrm>
            <a:off x="4709161" y="2462658"/>
            <a:ext cx="2119081" cy="301240"/>
          </a:xfrm>
          <a:prstGeom prst="bentConnector2">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 name="投影片編號版面配置區 1"/>
          <p:cNvSpPr>
            <a:spLocks noGrp="1"/>
          </p:cNvSpPr>
          <p:nvPr>
            <p:ph type="sldNum" sz="quarter" idx="12"/>
          </p:nvPr>
        </p:nvSpPr>
        <p:spPr/>
        <p:txBody>
          <a:bodyPr/>
          <a:lstStyle/>
          <a:p>
            <a:fld id="{4FAB73BC-B049-4115-A692-8D63A059BFB8}" type="slidenum">
              <a:rPr lang="en-US" smtClean="0"/>
              <a:t>301</a:t>
            </a:fld>
            <a:endParaRPr lang="en-US"/>
          </a:p>
        </p:txBody>
      </p:sp>
    </p:spTree>
    <p:extLst>
      <p:ext uri="{BB962C8B-B14F-4D97-AF65-F5344CB8AC3E}">
        <p14:creationId xmlns:p14="http://schemas.microsoft.com/office/powerpoint/2010/main" val="323201414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302.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p:spPr>
        <p:txBody>
          <a:bodyPr>
            <a:normAutofit/>
          </a:bodyPr>
          <a:lstStyle/>
          <a:p>
            <a:pPr rtl="0"/>
            <a:r>
              <a:rPr lang="zh-TW" altLang="en-US"/>
              <a:t>符合需求的子網路</a:t>
            </a:r>
            <a:r>
              <a:rPr lang="en-US" altLang="zh-TW"/>
              <a:t>-</a:t>
            </a:r>
            <a:r>
              <a:rPr lang="zh-TW" altLang="en-US"/>
              <a:t>高效率的 </a:t>
            </a:r>
            <a:r>
              <a:rPr lang="en-US" altLang="zh-TW"/>
              <a:t>IPv4 </a:t>
            </a:r>
            <a:r>
              <a:rPr lang="zh-TW" altLang="en-US"/>
              <a:t>子網路</a:t>
            </a:r>
          </a:p>
        </p:txBody>
      </p:sp>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431972" y="1712670"/>
            <a:ext cx="4709280" cy="3073946"/>
          </a:xfrm>
        </p:spPr>
        <p:txBody>
          <a:bodyPr/>
          <a:lstStyle/>
          <a:p>
            <a:pPr marL="342892" indent="-342892" algn="l">
              <a:buFont typeface="Arial" panose="020b0604020202020204" pitchFamily="34" charset="0"/>
              <a:buChar char="•"/>
            </a:pPr>
            <a:r>
              <a:rPr lang="zh-TW" altLang="en-US">
                <a:solidFill>
                  <a:srgbClr val="000000"/>
                </a:solidFill>
              </a:rPr>
              <a:t>在此範例中，公司總部已由其 </a:t>
            </a:r>
            <a:r>
              <a:rPr lang="en-US" altLang="zh-TW">
                <a:solidFill>
                  <a:srgbClr val="000000"/>
                </a:solidFill>
              </a:rPr>
              <a:t>ISP </a:t>
            </a:r>
            <a:r>
              <a:rPr lang="zh-TW" altLang="en-US">
                <a:solidFill>
                  <a:srgbClr val="000000"/>
                </a:solidFill>
              </a:rPr>
              <a:t>提供 </a:t>
            </a:r>
            <a:r>
              <a:rPr lang="en-US" altLang="zh-TW">
                <a:solidFill>
                  <a:srgbClr val="000000"/>
                </a:solidFill>
              </a:rPr>
              <a:t>1,022 </a:t>
            </a:r>
            <a:r>
              <a:rPr lang="zh-TW" altLang="en-US">
                <a:solidFill>
                  <a:srgbClr val="000000"/>
                </a:solidFill>
              </a:rPr>
              <a:t>台主機位址的 </a:t>
            </a:r>
            <a:r>
              <a:rPr lang="en-US" altLang="zh-TW">
                <a:solidFill>
                  <a:srgbClr val="000000"/>
                </a:solidFill>
              </a:rPr>
              <a:t>ISP </a:t>
            </a:r>
            <a:r>
              <a:rPr lang="zh-TW" altLang="en-US">
                <a:solidFill>
                  <a:srgbClr val="000000"/>
                </a:solidFill>
              </a:rPr>
              <a:t>分配 </a:t>
            </a:r>
            <a:r>
              <a:rPr lang="en-US" altLang="zh-TW">
                <a:solidFill>
                  <a:srgbClr val="000000"/>
                </a:solidFill>
              </a:rPr>
              <a:t>172.16.0.0/22</a:t>
            </a:r>
            <a:r>
              <a:rPr lang="zh-TW" altLang="en-US">
                <a:solidFill>
                  <a:srgbClr val="000000"/>
                </a:solidFill>
              </a:rPr>
              <a:t>（</a:t>
            </a:r>
            <a:r>
              <a:rPr lang="en-US" altLang="zh-TW">
                <a:solidFill>
                  <a:srgbClr val="000000"/>
                </a:solidFill>
              </a:rPr>
              <a:t>10 </a:t>
            </a:r>
            <a:r>
              <a:rPr lang="zh-TW" altLang="en-US">
                <a:solidFill>
                  <a:srgbClr val="000000"/>
                </a:solidFill>
              </a:rPr>
              <a:t>台主機位元）的公用網路位址。</a:t>
            </a:r>
          </a:p>
          <a:p>
            <a:pPr marL="342892" indent="-342892" algn="l">
              <a:buFont typeface="Arial" panose="020b0604020202020204" pitchFamily="34" charset="0"/>
              <a:buChar char="•"/>
            </a:pPr>
            <a:endParaRPr lang="en-CA">
              <a:solidFill>
                <a:srgbClr val="000000"/>
              </a:solidFill>
            </a:endParaRPr>
          </a:p>
          <a:p>
            <a:pPr marL="342892" indent="-342892" algn="l">
              <a:buFont typeface="Arial" panose="020b0604020202020204" pitchFamily="34" charset="0"/>
              <a:buChar char="•"/>
            </a:pPr>
            <a:r>
              <a:rPr lang="zh-TW" altLang="en-US">
                <a:solidFill>
                  <a:srgbClr val="000000"/>
                </a:solidFill>
              </a:rPr>
              <a:t>有五個站點，因此五個網際網路連線，這意味著該組織需要 </a:t>
            </a:r>
            <a:r>
              <a:rPr lang="en-US" altLang="zh-TW">
                <a:solidFill>
                  <a:srgbClr val="000000"/>
                </a:solidFill>
              </a:rPr>
              <a:t>10 </a:t>
            </a:r>
            <a:r>
              <a:rPr lang="zh-TW" altLang="en-US">
                <a:solidFill>
                  <a:srgbClr val="000000"/>
                </a:solidFill>
              </a:rPr>
              <a:t>個子網路，最大的子網路需要 </a:t>
            </a:r>
            <a:r>
              <a:rPr lang="en-US" altLang="zh-TW">
                <a:solidFill>
                  <a:srgbClr val="000000"/>
                </a:solidFill>
              </a:rPr>
              <a:t>40 </a:t>
            </a:r>
            <a:r>
              <a:rPr lang="zh-TW" altLang="en-US">
                <a:solidFill>
                  <a:srgbClr val="000000"/>
                </a:solidFill>
              </a:rPr>
              <a:t>個位址。</a:t>
            </a:r>
          </a:p>
          <a:p>
            <a:pPr marL="342892" indent="-342892" algn="l">
              <a:buFont typeface="Arial" panose="020b0604020202020204" pitchFamily="34" charset="0"/>
              <a:buChar char="•"/>
            </a:pPr>
            <a:endParaRPr lang="en-CA">
              <a:solidFill>
                <a:srgbClr val="000000"/>
              </a:solidFill>
            </a:endParaRPr>
          </a:p>
          <a:p>
            <a:pPr marL="342892" indent="-342892" algn="l">
              <a:buFont typeface="Arial" panose="020b0604020202020204" pitchFamily="34" charset="0"/>
              <a:buChar char="•"/>
            </a:pPr>
            <a:r>
              <a:rPr lang="zh-TW" altLang="en-US">
                <a:solidFill>
                  <a:srgbClr val="000000"/>
                </a:solidFill>
              </a:rPr>
              <a:t>它使用</a:t>
            </a:r>
            <a:r>
              <a:rPr lang="en-US" altLang="zh-TW">
                <a:solidFill>
                  <a:srgbClr val="000000"/>
                </a:solidFill>
              </a:rPr>
              <a:t>/26</a:t>
            </a:r>
            <a:r>
              <a:rPr lang="zh-TW" altLang="en-US">
                <a:solidFill>
                  <a:srgbClr val="000000"/>
                </a:solidFill>
              </a:rPr>
              <a:t>（即 </a:t>
            </a:r>
            <a:r>
              <a:rPr lang="en-US" altLang="zh-TW">
                <a:solidFill>
                  <a:srgbClr val="000000"/>
                </a:solidFill>
              </a:rPr>
              <a:t>255.255.255.192</a:t>
            </a:r>
            <a:r>
              <a:rPr lang="zh-TW" altLang="en-US">
                <a:solidFill>
                  <a:srgbClr val="000000"/>
                </a:solidFill>
              </a:rPr>
              <a:t>）子網遮罩分配了 </a:t>
            </a:r>
            <a:r>
              <a:rPr lang="en-US" altLang="zh-TW">
                <a:solidFill>
                  <a:srgbClr val="000000"/>
                </a:solidFill>
              </a:rPr>
              <a:t>10 </a:t>
            </a:r>
            <a:r>
              <a:rPr lang="zh-TW" altLang="en-US">
                <a:solidFill>
                  <a:srgbClr val="000000"/>
                </a:solidFill>
              </a:rPr>
              <a:t>個子網。</a:t>
            </a:r>
          </a:p>
          <a:p>
            <a:pPr marL="342892" indent="-342892" algn="l">
              <a:buFont typeface="Arial" panose="020b0604020202020204" pitchFamily="34" charset="0"/>
              <a:buChar char="•"/>
            </a:pPr>
            <a:endParaRPr lang="en-US" sz="1600">
              <a:solidFill>
                <a:srgbClr val="000000"/>
              </a:solidFill>
            </a:endParaRPr>
          </a:p>
        </p:txBody>
      </p:sp>
      <p:pic>
        <p:nvPicPr>
          <p:cNvPr id="2" name="Picture 1">
            <a:extLst>
              <a:ext uri="{FF2B5EF4-FFF2-40B4-BE49-F238E27FC236}">
                <a16:creationId xmlns:a16="http://schemas.microsoft.com/office/drawing/2014/main" id="{E326F2B6-A5EE-4BC1-9196-BEEE11210114}"/>
              </a:ext>
            </a:extLst>
          </p:cNvPr>
          <p:cNvPicPr>
            <a:picLocks noChangeAspect="1"/>
          </p:cNvPicPr>
          <p:nvPr/>
        </p:nvPicPr>
        <p:blipFill>
          <a:blip r:embed="rId3"/>
          <a:stretch>
            <a:fillRect/>
          </a:stretch>
        </p:blipFill>
        <p:spPr>
          <a:xfrm>
            <a:off x="5600700" y="1783013"/>
            <a:ext cx="3031600" cy="1088497"/>
          </a:xfrm>
          <a:prstGeom prst="rect">
            <a:avLst/>
          </a:prstGeom>
        </p:spPr>
      </p:pic>
      <p:pic>
        <p:nvPicPr>
          <p:cNvPr id="5" name="Picture 4">
            <a:extLst>
              <a:ext uri="{FF2B5EF4-FFF2-40B4-BE49-F238E27FC236}">
                <a16:creationId xmlns:a16="http://schemas.microsoft.com/office/drawing/2014/main" id="{A4D967D5-2BEE-4CAF-BF74-C8F6AFDA0F51}"/>
              </a:ext>
            </a:extLst>
          </p:cNvPr>
          <p:cNvPicPr>
            <a:picLocks noChangeAspect="1"/>
          </p:cNvPicPr>
          <p:nvPr/>
        </p:nvPicPr>
        <p:blipFill>
          <a:blip r:embed="rId4"/>
          <a:stretch>
            <a:fillRect/>
          </a:stretch>
        </p:blipFill>
        <p:spPr>
          <a:xfrm>
            <a:off x="5273229" y="3065435"/>
            <a:ext cx="3616498" cy="2406479"/>
          </a:xfrm>
          <a:prstGeom prst="rect">
            <a:avLst/>
          </a:prstGeom>
        </p:spPr>
      </p:pic>
      <p:sp>
        <p:nvSpPr>
          <p:cNvPr id="6" name="投影片編號版面配置區 5"/>
          <p:cNvSpPr>
            <a:spLocks noGrp="1"/>
          </p:cNvSpPr>
          <p:nvPr>
            <p:ph type="sldNum" sz="quarter" idx="12"/>
          </p:nvPr>
        </p:nvSpPr>
        <p:spPr/>
        <p:txBody>
          <a:bodyPr/>
          <a:lstStyle/>
          <a:p>
            <a:fld id="{4FAB73BC-B049-4115-A692-8D63A059BFB8}" type="slidenum">
              <a:rPr lang="en-US" smtClean="0"/>
              <a:t>302</a:t>
            </a:fld>
            <a:endParaRPr lang="en-US"/>
          </a:p>
        </p:txBody>
      </p:sp>
    </p:spTree>
    <p:extLst>
      <p:ext uri="{BB962C8B-B14F-4D97-AF65-F5344CB8AC3E}">
        <p14:creationId xmlns:p14="http://schemas.microsoft.com/office/powerpoint/2010/main" val="293761754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303.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p:spPr>
        <p:txBody>
          <a:bodyPr>
            <a:normAutofit/>
          </a:bodyPr>
          <a:lstStyle/>
          <a:p>
            <a:pPr rtl="0"/>
            <a:r>
              <a:rPr lang="en-US" altLang="zh-TW" smtClean="0"/>
              <a:t>11.8VLSM-IPv4 </a:t>
            </a:r>
            <a:r>
              <a:rPr lang="zh-TW" altLang="en-US"/>
              <a:t>位址保護</a:t>
            </a:r>
          </a:p>
        </p:txBody>
      </p:sp>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431972" y="1712670"/>
            <a:ext cx="8280057" cy="1510709"/>
          </a:xfrm>
        </p:spPr>
        <p:txBody>
          <a:bodyPr/>
          <a:lstStyle/>
          <a:p>
            <a:pPr marL="0" indent="0" algn="l"/>
            <a:r>
              <a:rPr lang="zh-TW" altLang="en-US" smtClean="0">
                <a:solidFill>
                  <a:srgbClr val="000000"/>
                </a:solidFill>
              </a:rPr>
              <a:t>鑑於拓撲，</a:t>
            </a:r>
            <a:r>
              <a:rPr lang="en-US" altLang="zh-TW" smtClean="0">
                <a:solidFill>
                  <a:srgbClr val="000000"/>
                </a:solidFill>
              </a:rPr>
              <a:t>7 </a:t>
            </a:r>
            <a:r>
              <a:rPr lang="zh-TW" altLang="en-US" smtClean="0">
                <a:solidFill>
                  <a:srgbClr val="000000"/>
                </a:solidFill>
              </a:rPr>
              <a:t>子網是必需的（即，四個 </a:t>
            </a:r>
            <a:r>
              <a:rPr lang="en-US" altLang="zh-TW" smtClean="0">
                <a:solidFill>
                  <a:srgbClr val="000000"/>
                </a:solidFill>
              </a:rPr>
              <a:t>LAN</a:t>
            </a:r>
            <a:r>
              <a:rPr lang="zh-TW" altLang="en-US" smtClean="0">
                <a:solidFill>
                  <a:srgbClr val="000000"/>
                </a:solidFill>
              </a:rPr>
              <a:t> 和三個 </a:t>
            </a:r>
            <a:r>
              <a:rPr lang="en-US" altLang="zh-TW" smtClean="0">
                <a:solidFill>
                  <a:srgbClr val="000000"/>
                </a:solidFill>
              </a:rPr>
              <a:t>WAN </a:t>
            </a:r>
            <a:r>
              <a:rPr lang="zh-TW" altLang="en-US" smtClean="0">
                <a:solidFill>
                  <a:srgbClr val="000000"/>
                </a:solidFill>
              </a:rPr>
              <a:t>鏈接）和主機的最大數量是在 </a:t>
            </a:r>
            <a:r>
              <a:rPr lang="en-US" altLang="zh-TW" smtClean="0">
                <a:solidFill>
                  <a:srgbClr val="000000"/>
                </a:solidFill>
              </a:rPr>
              <a:t>D </a:t>
            </a:r>
            <a:r>
              <a:rPr lang="zh-TW" altLang="en-US" smtClean="0">
                <a:solidFill>
                  <a:srgbClr val="000000"/>
                </a:solidFill>
              </a:rPr>
              <a:t>建築 </a:t>
            </a:r>
            <a:r>
              <a:rPr lang="en-US" altLang="zh-TW" smtClean="0">
                <a:solidFill>
                  <a:srgbClr val="000000"/>
                </a:solidFill>
              </a:rPr>
              <a:t>28 </a:t>
            </a:r>
            <a:r>
              <a:rPr lang="zh-TW" altLang="en-US" smtClean="0">
                <a:solidFill>
                  <a:srgbClr val="000000"/>
                </a:solidFill>
              </a:rPr>
              <a:t>主機。</a:t>
            </a:r>
          </a:p>
          <a:p>
            <a:pPr marL="342892" indent="-342892" algn="l">
              <a:buFont typeface="Arial" panose="020b0604020202020204" pitchFamily="34" charset="0"/>
              <a:buChar char="•"/>
            </a:pPr>
            <a:endParaRPr lang="en-US" smtClean="0">
              <a:solidFill>
                <a:srgbClr val="000000"/>
              </a:solidFill>
            </a:endParaRPr>
          </a:p>
          <a:p>
            <a:pPr marL="342892" indent="-342892" algn="l">
              <a:buFont typeface="Arial" panose="020b0604020202020204" pitchFamily="34" charset="0"/>
              <a:buChar char="•"/>
            </a:pPr>
            <a:r>
              <a:rPr lang="en-US" altLang="zh-TW" smtClean="0">
                <a:solidFill>
                  <a:srgbClr val="000000"/>
                </a:solidFill>
              </a:rPr>
              <a:t>/27 </a:t>
            </a:r>
            <a:r>
              <a:rPr lang="zh-TW" altLang="en-US" smtClean="0">
                <a:solidFill>
                  <a:srgbClr val="000000"/>
                </a:solidFill>
              </a:rPr>
              <a:t>遮罩會提供 </a:t>
            </a:r>
            <a:r>
              <a:rPr lang="en-US" altLang="zh-TW" smtClean="0">
                <a:solidFill>
                  <a:srgbClr val="000000"/>
                </a:solidFill>
              </a:rPr>
              <a:t>30 </a:t>
            </a:r>
            <a:r>
              <a:rPr lang="zh-TW" altLang="en-US" smtClean="0">
                <a:solidFill>
                  <a:srgbClr val="000000"/>
                </a:solidFill>
              </a:rPr>
              <a:t>個主機 </a:t>
            </a:r>
            <a:r>
              <a:rPr lang="en-US" altLang="zh-TW" smtClean="0">
                <a:solidFill>
                  <a:srgbClr val="000000"/>
                </a:solidFill>
              </a:rPr>
              <a:t>IP </a:t>
            </a:r>
            <a:r>
              <a:rPr lang="zh-TW" altLang="en-US" smtClean="0">
                <a:solidFill>
                  <a:srgbClr val="000000"/>
                </a:solidFill>
              </a:rPr>
              <a:t>位址的 </a:t>
            </a:r>
            <a:r>
              <a:rPr lang="en-US" altLang="zh-TW" smtClean="0">
                <a:solidFill>
                  <a:srgbClr val="000000"/>
                </a:solidFill>
              </a:rPr>
              <a:t>8 </a:t>
            </a:r>
            <a:r>
              <a:rPr lang="zh-TW" altLang="en-US" smtClean="0">
                <a:solidFill>
                  <a:srgbClr val="000000"/>
                </a:solidFill>
              </a:rPr>
              <a:t>個子網路，因此支援此拓撲。</a:t>
            </a:r>
          </a:p>
          <a:p>
            <a:pPr marL="342892" indent="-342892" algn="l">
              <a:buFont typeface="Arial" panose="020b0604020202020204" pitchFamily="34" charset="0"/>
              <a:buChar char="•"/>
            </a:pPr>
            <a:endParaRPr lang="en-US" sz="1600">
              <a:solidFill>
                <a:srgbClr val="000000"/>
              </a:solidFill>
            </a:endParaRPr>
          </a:p>
          <a:p>
            <a:pPr marL="342892" indent="-342892" algn="l">
              <a:buFont typeface="Arial" panose="020b0604020202020204" pitchFamily="34" charset="0"/>
              <a:buChar char="•"/>
            </a:pPr>
            <a:endParaRPr lang="en-US" sz="1600">
              <a:solidFill>
                <a:srgbClr val="000000"/>
              </a:solidFill>
            </a:endParaRPr>
          </a:p>
          <a:p>
            <a:pPr marL="342892" indent="-342892" algn="l">
              <a:buFont typeface="Arial" panose="020b0604020202020204" pitchFamily="34" charset="0"/>
              <a:buChar char="•"/>
            </a:pPr>
            <a:endParaRPr lang="en-US" sz="1600">
              <a:solidFill>
                <a:srgbClr val="000000"/>
              </a:solidFill>
            </a:endParaRPr>
          </a:p>
        </p:txBody>
      </p:sp>
      <p:pic>
        <p:nvPicPr>
          <p:cNvPr id="2" name="Picture 1">
            <a:extLst>
              <a:ext uri="{FF2B5EF4-FFF2-40B4-BE49-F238E27FC236}">
                <a16:creationId xmlns:a16="http://schemas.microsoft.com/office/drawing/2014/main" id="{3D6B421B-63BE-47B3-B5D3-2A12580CC07D}"/>
              </a:ext>
            </a:extLst>
          </p:cNvPr>
          <p:cNvPicPr>
            <a:picLocks noChangeAspect="1"/>
          </p:cNvPicPr>
          <p:nvPr/>
        </p:nvPicPr>
        <p:blipFill>
          <a:blip r:embed="rId3"/>
          <a:stretch>
            <a:fillRect/>
          </a:stretch>
        </p:blipFill>
        <p:spPr>
          <a:xfrm>
            <a:off x="1730097" y="3628475"/>
            <a:ext cx="5683805" cy="1542972"/>
          </a:xfrm>
          <a:prstGeom prst="rect">
            <a:avLst/>
          </a:prstGeom>
        </p:spPr>
      </p:pic>
      <p:sp>
        <p:nvSpPr>
          <p:cNvPr id="5" name="投影片編號版面配置區 4"/>
          <p:cNvSpPr>
            <a:spLocks noGrp="1"/>
          </p:cNvSpPr>
          <p:nvPr>
            <p:ph type="sldNum" sz="quarter" idx="12"/>
          </p:nvPr>
        </p:nvSpPr>
        <p:spPr/>
        <p:txBody>
          <a:bodyPr/>
          <a:lstStyle/>
          <a:p>
            <a:fld id="{4FAB73BC-B049-4115-A692-8D63A059BFB8}" type="slidenum">
              <a:rPr lang="en-US" smtClean="0"/>
              <a:t>303</a:t>
            </a:fld>
            <a:endParaRPr lang="en-US"/>
          </a:p>
        </p:txBody>
      </p:sp>
    </p:spTree>
    <p:extLst>
      <p:ext uri="{BB962C8B-B14F-4D97-AF65-F5344CB8AC3E}">
        <p14:creationId xmlns:p14="http://schemas.microsoft.com/office/powerpoint/2010/main" val="239029738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304.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p:spPr>
        <p:txBody>
          <a:bodyPr>
            <a:normAutofit/>
          </a:bodyPr>
          <a:lstStyle/>
          <a:p>
            <a:r>
              <a:rPr lang="en-US" altLang="zh-TW"/>
              <a:t>11.8VLSM-</a:t>
            </a:r>
            <a:r>
              <a:rPr lang="en-US" altLang="zh-TW" smtClean="0"/>
              <a:t>IPv4 </a:t>
            </a:r>
            <a:r>
              <a:rPr lang="zh-TW" altLang="en-US"/>
              <a:t>位址保護 </a:t>
            </a:r>
            <a:r>
              <a:rPr lang="en-US" altLang="zh-TW"/>
              <a:t>(</a:t>
            </a:r>
            <a:r>
              <a:rPr lang="zh-TW" altLang="en-US"/>
              <a:t>續</a:t>
            </a:r>
            <a:r>
              <a:rPr lang="en-US" altLang="zh-TW"/>
              <a:t>) </a:t>
            </a:r>
          </a:p>
        </p:txBody>
      </p:sp>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431972" y="1712670"/>
            <a:ext cx="6091377" cy="944845"/>
          </a:xfrm>
        </p:spPr>
        <p:txBody>
          <a:bodyPr/>
          <a:lstStyle/>
          <a:p>
            <a:pPr marL="0" indent="0" algn="l"/>
            <a:r>
              <a:rPr lang="zh-TW" altLang="en-US" sz="1600">
                <a:solidFill>
                  <a:srgbClr val="000000"/>
                </a:solidFill>
              </a:rPr>
              <a:t>不過，點對點 </a:t>
            </a:r>
            <a:r>
              <a:rPr lang="en-US" altLang="zh-TW" sz="1600">
                <a:solidFill>
                  <a:srgbClr val="000000"/>
                </a:solidFill>
              </a:rPr>
              <a:t>WAN </a:t>
            </a:r>
            <a:r>
              <a:rPr lang="zh-TW" altLang="en-US" sz="1600">
                <a:solidFill>
                  <a:srgbClr val="000000"/>
                </a:solidFill>
              </a:rPr>
              <a:t>連結只需要兩個位址，因此每個位址會浪費 </a:t>
            </a:r>
            <a:r>
              <a:rPr lang="en-US" altLang="zh-TW" sz="1600">
                <a:solidFill>
                  <a:srgbClr val="000000"/>
                </a:solidFill>
              </a:rPr>
              <a:t>28 </a:t>
            </a:r>
            <a:r>
              <a:rPr lang="zh-TW" altLang="en-US" sz="1600">
                <a:solidFill>
                  <a:srgbClr val="000000"/>
                </a:solidFill>
              </a:rPr>
              <a:t>個位址，總共 </a:t>
            </a:r>
            <a:r>
              <a:rPr lang="en-US" altLang="zh-TW" sz="1600">
                <a:solidFill>
                  <a:srgbClr val="000000"/>
                </a:solidFill>
              </a:rPr>
              <a:t>84 </a:t>
            </a:r>
            <a:r>
              <a:rPr lang="zh-TW" altLang="en-US" sz="1600">
                <a:solidFill>
                  <a:srgbClr val="000000"/>
                </a:solidFill>
              </a:rPr>
              <a:t>個未使用的位址。</a:t>
            </a:r>
          </a:p>
          <a:p>
            <a:pPr marL="342892" indent="-342892" algn="l">
              <a:buFont typeface="Arial" panose="020b0604020202020204" pitchFamily="34" charset="0"/>
              <a:buChar char="•"/>
            </a:pPr>
            <a:endParaRPr lang="en-US" sz="1600">
              <a:solidFill>
                <a:srgbClr val="000000"/>
              </a:solidFill>
            </a:endParaRPr>
          </a:p>
          <a:p>
            <a:pPr marL="342892" indent="-342892" algn="l">
              <a:buFont typeface="Arial" panose="020b0604020202020204" pitchFamily="34" charset="0"/>
              <a:buChar char="•"/>
            </a:pPr>
            <a:endParaRPr lang="en-US" sz="1600">
              <a:solidFill>
                <a:srgbClr val="000000"/>
              </a:solidFill>
            </a:endParaRPr>
          </a:p>
        </p:txBody>
      </p:sp>
      <p:pic>
        <p:nvPicPr>
          <p:cNvPr id="5" name="Picture 4">
            <a:extLst>
              <a:ext uri="{FF2B5EF4-FFF2-40B4-BE49-F238E27FC236}">
                <a16:creationId xmlns:a16="http://schemas.microsoft.com/office/drawing/2014/main" id="{3739215E-8970-45B2-8162-265CF46FAA0E}"/>
              </a:ext>
            </a:extLst>
          </p:cNvPr>
          <p:cNvPicPr>
            <a:picLocks noChangeAspect="1"/>
          </p:cNvPicPr>
          <p:nvPr/>
        </p:nvPicPr>
        <p:blipFill>
          <a:blip r:embed="rId3"/>
          <a:stretch>
            <a:fillRect/>
          </a:stretch>
        </p:blipFill>
        <p:spPr>
          <a:xfrm>
            <a:off x="6632094" y="1589088"/>
            <a:ext cx="2221789" cy="944845"/>
          </a:xfrm>
          <a:prstGeom prst="rect">
            <a:avLst/>
          </a:prstGeom>
        </p:spPr>
      </p:pic>
      <p:pic>
        <p:nvPicPr>
          <p:cNvPr id="2" name="Picture 1">
            <a:extLst>
              <a:ext uri="{FF2B5EF4-FFF2-40B4-BE49-F238E27FC236}">
                <a16:creationId xmlns:a16="http://schemas.microsoft.com/office/drawing/2014/main" id="{3D6B421B-63BE-47B3-B5D3-2A12580CC07D}"/>
              </a:ext>
            </a:extLst>
          </p:cNvPr>
          <p:cNvPicPr>
            <a:picLocks noChangeAspect="1"/>
          </p:cNvPicPr>
          <p:nvPr/>
        </p:nvPicPr>
        <p:blipFill>
          <a:blip r:embed="rId4"/>
          <a:stretch>
            <a:fillRect/>
          </a:stretch>
        </p:blipFill>
        <p:spPr>
          <a:xfrm>
            <a:off x="1730098" y="2657514"/>
            <a:ext cx="5683805" cy="1542972"/>
          </a:xfrm>
          <a:prstGeom prst="rect">
            <a:avLst/>
          </a:prstGeom>
        </p:spPr>
      </p:pic>
      <p:sp>
        <p:nvSpPr>
          <p:cNvPr id="6" name="Content Placeholder 3">
            <a:extLst>
              <a:ext uri="{FF2B5EF4-FFF2-40B4-BE49-F238E27FC236}">
                <a16:creationId xmlns:a16="http://schemas.microsoft.com/office/drawing/2014/main" id="{C9D0A209-0C20-474A-8988-82BCE662C636}"/>
              </a:ext>
            </a:extLst>
          </p:cNvPr>
          <p:cNvSpPr txBox="1"/>
          <p:nvPr/>
        </p:nvSpPr>
        <p:spPr>
          <a:xfrm>
            <a:off x="431972" y="4200487"/>
            <a:ext cx="8280058" cy="1304964"/>
          </a:xfrm>
          <a:prstGeom prst="rect">
            <a:avLst/>
          </a:prstGeom>
        </p:spPr>
        <p:txBody>
          <a:bodyPr lIns="91420" tIns="45710" rIns="91420" bIns="45710">
            <a:noAutofit/>
          </a:bodyPr>
          <a:lstStyle>
            <a:lvl1pPr marL="285690" marR="0" indent="-285690" algn="ctr" defTabSz="457105" rtl="0" eaLnBrk="1" fontAlgn="auto" latinLnBrk="0" hangingPunct="1">
              <a:lnSpc>
                <a:spcPct val="100000"/>
              </a:lnSpc>
              <a:spcBef>
                <a:spcPct val="20000"/>
              </a:spcBef>
              <a:spcAft>
                <a:spcPct val="0"/>
              </a:spcAft>
              <a:buClrTx/>
              <a:buSzTx/>
              <a:buFont typeface="Arial"/>
              <a:buNone/>
              <a:defRPr lang="en-US" sz="2000" b="0" i="0" kern="1200" baseline="0">
                <a:solidFill>
                  <a:schemeClr val="bg1"/>
                </a:solidFill>
                <a:latin typeface="+mn-lt"/>
                <a:ea typeface="ＭＳ Ｐゴシック" charset="0"/>
                <a:cs typeface="CiscoSans ExtraLight"/>
              </a:defRPr>
            </a:lvl1pPr>
            <a:lvl2pPr marL="358775" indent="-215900" algn="l" defTabSz="684213" rtl="0" eaLnBrk="1" fontAlgn="base" hangingPunct="1">
              <a:lnSpc>
                <a:spcPct val="95000"/>
              </a:lnSpc>
              <a:spcBef>
                <a:spcPts val="600"/>
              </a:spcBef>
              <a:spcAft>
                <a:spcPct val="0"/>
              </a:spcAft>
              <a:buClr>
                <a:schemeClr val="tx2"/>
              </a:buClr>
              <a:buFont typeface="Arial"/>
              <a:buChar char="•"/>
              <a:defRPr lang="en-US" sz="1400" kern="120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a:buChar char="•"/>
              <a:defRPr lang="en-US" sz="1200" kern="120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a:buChar char="•"/>
              <a:defRPr lang="en-US" sz="1100" kern="120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a:buChar char="•"/>
              <a:defRPr lang="en-US" sz="1100" kern="120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anose="020b0604020202020204"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anose="020b0604020202020204"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anose="020b0604020202020204"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342892" indent="-342892" algn="l">
              <a:buFont typeface="Arial" panose="020b0604020202020204" pitchFamily="34" charset="0"/>
              <a:buChar char="•"/>
            </a:pPr>
            <a:r>
              <a:rPr lang="zh-TW" altLang="en-US" sz="1600">
                <a:solidFill>
                  <a:srgbClr val="000000"/>
                </a:solidFill>
              </a:rPr>
              <a:t>將傳統子結構應用到這種情況下不是很有效，而且很浪費。</a:t>
            </a:r>
          </a:p>
          <a:p>
            <a:pPr marL="342892" indent="-342892" algn="l">
              <a:buFont typeface="Arial" panose="020b0604020202020204" pitchFamily="34" charset="0"/>
              <a:buChar char="•"/>
            </a:pPr>
            <a:endParaRPr lang="en-CA" sz="1600">
              <a:solidFill>
                <a:srgbClr val="000000"/>
              </a:solidFill>
            </a:endParaRPr>
          </a:p>
          <a:p>
            <a:pPr marL="342892" indent="-342892" algn="l">
              <a:buFont typeface="Arial" panose="020b0604020202020204" pitchFamily="34" charset="0"/>
              <a:buChar char="•"/>
            </a:pPr>
            <a:r>
              <a:rPr lang="en-US" altLang="zh-TW" sz="1600">
                <a:solidFill>
                  <a:srgbClr val="000000"/>
                </a:solidFill>
              </a:rPr>
              <a:t>VLSM </a:t>
            </a:r>
            <a:r>
              <a:rPr lang="zh-TW" altLang="en-US" sz="1600">
                <a:solidFill>
                  <a:srgbClr val="000000"/>
                </a:solidFill>
              </a:rPr>
              <a:t>的開發是為了避免浪費位址，使我們對子網的子網。</a:t>
            </a:r>
          </a:p>
        </p:txBody>
      </p:sp>
      <p:sp>
        <p:nvSpPr>
          <p:cNvPr id="7" name="投影片編號版面配置區 6"/>
          <p:cNvSpPr>
            <a:spLocks noGrp="1"/>
          </p:cNvSpPr>
          <p:nvPr>
            <p:ph type="sldNum" sz="quarter" idx="12"/>
          </p:nvPr>
        </p:nvSpPr>
        <p:spPr/>
        <p:txBody>
          <a:bodyPr/>
          <a:lstStyle/>
          <a:p>
            <a:fld id="{4FAB73BC-B049-4115-A692-8D63A059BFB8}" type="slidenum">
              <a:rPr lang="en-US" smtClean="0"/>
              <a:t>304</a:t>
            </a:fld>
            <a:endParaRPr lang="en-US"/>
          </a:p>
        </p:txBody>
      </p:sp>
    </p:spTree>
    <p:extLst>
      <p:ext uri="{BB962C8B-B14F-4D97-AF65-F5344CB8AC3E}">
        <p14:creationId xmlns:p14="http://schemas.microsoft.com/office/powerpoint/2010/main" val="323310373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305.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p:spPr>
        <p:txBody>
          <a:bodyPr>
            <a:normAutofit/>
          </a:bodyPr>
          <a:lstStyle/>
          <a:p>
            <a:r>
              <a:rPr lang="en-US" altLang="zh-TW"/>
              <a:t>11.8VLSM-</a:t>
            </a:r>
            <a:r>
              <a:rPr lang="en-US" altLang="zh-TW" smtClean="0"/>
              <a:t>VLSM</a:t>
            </a:r>
            <a:r>
              <a:rPr lang="zh-TW" altLang="en-US" smtClean="0"/>
              <a:t> </a:t>
            </a:r>
            <a:endParaRPr lang="zh-TW" altLang="en-US"/>
          </a:p>
        </p:txBody>
      </p:sp>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215155" y="1712671"/>
            <a:ext cx="5519249" cy="2411390"/>
          </a:xfrm>
        </p:spPr>
        <p:txBody>
          <a:bodyPr/>
          <a:lstStyle/>
          <a:p>
            <a:pPr marL="342892" indent="-342892" algn="l">
              <a:buFont typeface="Arial" panose="020b0604020202020204" pitchFamily="34" charset="0"/>
              <a:buChar char="•"/>
            </a:pPr>
            <a:r>
              <a:rPr lang="zh-TW" altLang="en-US">
                <a:solidFill>
                  <a:srgbClr val="000000"/>
                </a:solidFill>
              </a:rPr>
              <a:t>左側顯示傳統的子網配置（即相同的子網遮罩），而右側則說明如何 </a:t>
            </a:r>
            <a:r>
              <a:rPr lang="en-US" altLang="zh-TW">
                <a:solidFill>
                  <a:srgbClr val="000000"/>
                </a:solidFill>
              </a:rPr>
              <a:t>VLSM </a:t>
            </a:r>
            <a:r>
              <a:rPr lang="zh-TW" altLang="en-US">
                <a:solidFill>
                  <a:srgbClr val="000000"/>
                </a:solidFill>
              </a:rPr>
              <a:t>可以用於子網，並將最後一個子網劃分為八個 </a:t>
            </a:r>
            <a:r>
              <a:rPr lang="en-US" altLang="zh-TW">
                <a:solidFill>
                  <a:srgbClr val="000000"/>
                </a:solidFill>
              </a:rPr>
              <a:t>/30 </a:t>
            </a:r>
            <a:r>
              <a:rPr lang="zh-TW" altLang="en-US">
                <a:solidFill>
                  <a:srgbClr val="000000"/>
                </a:solidFill>
              </a:rPr>
              <a:t>子網。</a:t>
            </a:r>
          </a:p>
          <a:p>
            <a:pPr marL="342892" indent="-342892" algn="l">
              <a:buFont typeface="Arial" panose="020b0604020202020204" pitchFamily="34" charset="0"/>
              <a:buChar char="•"/>
            </a:pPr>
            <a:endParaRPr lang="en-CA">
              <a:solidFill>
                <a:srgbClr val="000000"/>
              </a:solidFill>
            </a:endParaRPr>
          </a:p>
          <a:p>
            <a:pPr marL="342892" indent="-342892" algn="l">
              <a:buFont typeface="Arial" panose="020b0604020202020204" pitchFamily="34" charset="0"/>
              <a:buChar char="•"/>
            </a:pPr>
            <a:r>
              <a:rPr lang="zh-TW" altLang="en-US">
                <a:solidFill>
                  <a:srgbClr val="000000"/>
                </a:solidFill>
              </a:rPr>
              <a:t>使用 </a:t>
            </a:r>
            <a:r>
              <a:rPr lang="en-US" altLang="zh-TW">
                <a:solidFill>
                  <a:srgbClr val="000000"/>
                </a:solidFill>
              </a:rPr>
              <a:t>VLSM </a:t>
            </a:r>
            <a:r>
              <a:rPr lang="zh-TW" altLang="en-US">
                <a:solidFill>
                  <a:srgbClr val="000000"/>
                </a:solidFill>
              </a:rPr>
              <a:t>時，始終要滿足最大子網路的主機需求，並繼續子網路，直到滿足最小子網路的主機需求為止。</a:t>
            </a:r>
          </a:p>
          <a:p>
            <a:pPr marL="342892" indent="-342892" algn="l">
              <a:buFont typeface="Arial" panose="020b0604020202020204" pitchFamily="34" charset="0"/>
              <a:buChar char="•"/>
            </a:pPr>
            <a:endParaRPr lang="en-CA">
              <a:solidFill>
                <a:srgbClr val="000000"/>
              </a:solidFill>
            </a:endParaRPr>
          </a:p>
          <a:p>
            <a:pPr marL="342892" indent="-342892" algn="l">
              <a:buFont typeface="Arial" panose="020b0604020202020204" pitchFamily="34" charset="0"/>
              <a:buChar char="•"/>
            </a:pPr>
            <a:r>
              <a:rPr lang="zh-TW" altLang="en-US">
                <a:solidFill>
                  <a:srgbClr val="000000"/>
                </a:solidFill>
              </a:rPr>
              <a:t>套用了 </a:t>
            </a:r>
            <a:r>
              <a:rPr lang="en-US" altLang="zh-TW">
                <a:solidFill>
                  <a:srgbClr val="000000"/>
                </a:solidFill>
              </a:rPr>
              <a:t>VLSM </a:t>
            </a:r>
            <a:r>
              <a:rPr lang="zh-TW" altLang="en-US">
                <a:solidFill>
                  <a:srgbClr val="000000"/>
                </a:solidFill>
              </a:rPr>
              <a:t>的結果拓樸。</a:t>
            </a:r>
          </a:p>
        </p:txBody>
      </p:sp>
      <p:pic>
        <p:nvPicPr>
          <p:cNvPr id="9" name="Picture 8">
            <a:extLst>
              <a:ext uri="{FF2B5EF4-FFF2-40B4-BE49-F238E27FC236}">
                <a16:creationId xmlns:a16="http://schemas.microsoft.com/office/drawing/2014/main" id="{1C165FDB-636B-41FC-BD50-01D67FA8F4AC}"/>
              </a:ext>
            </a:extLst>
          </p:cNvPr>
          <p:cNvPicPr>
            <a:picLocks noChangeAspect="1"/>
          </p:cNvPicPr>
          <p:nvPr/>
        </p:nvPicPr>
        <p:blipFill>
          <a:blip r:embed="rId3"/>
          <a:stretch>
            <a:fillRect/>
          </a:stretch>
        </p:blipFill>
        <p:spPr>
          <a:xfrm>
            <a:off x="5884532" y="1798329"/>
            <a:ext cx="3199159" cy="1960964"/>
          </a:xfrm>
          <a:prstGeom prst="rect">
            <a:avLst/>
          </a:prstGeom>
        </p:spPr>
      </p:pic>
      <p:pic>
        <p:nvPicPr>
          <p:cNvPr id="8" name="Picture 7">
            <a:extLst>
              <a:ext uri="{FF2B5EF4-FFF2-40B4-BE49-F238E27FC236}">
                <a16:creationId xmlns:a16="http://schemas.microsoft.com/office/drawing/2014/main" id="{7745AD4C-7A7F-4FE5-B2F2-0DE8D4398B37}"/>
              </a:ext>
            </a:extLst>
          </p:cNvPr>
          <p:cNvPicPr>
            <a:picLocks noChangeAspect="1"/>
          </p:cNvPicPr>
          <p:nvPr/>
        </p:nvPicPr>
        <p:blipFill>
          <a:blip r:embed="rId4"/>
          <a:stretch>
            <a:fillRect/>
          </a:stretch>
        </p:blipFill>
        <p:spPr>
          <a:xfrm>
            <a:off x="4632308" y="4171195"/>
            <a:ext cx="4484235" cy="1438970"/>
          </a:xfrm>
          <a:prstGeom prst="rect">
            <a:avLst/>
          </a:prstGeom>
        </p:spPr>
      </p:pic>
      <p:sp>
        <p:nvSpPr>
          <p:cNvPr id="2" name="投影片編號版面配置區 1"/>
          <p:cNvSpPr>
            <a:spLocks noGrp="1"/>
          </p:cNvSpPr>
          <p:nvPr>
            <p:ph type="sldNum" sz="quarter" idx="12"/>
          </p:nvPr>
        </p:nvSpPr>
        <p:spPr/>
        <p:txBody>
          <a:bodyPr/>
          <a:lstStyle/>
          <a:p>
            <a:fld id="{4FAB73BC-B049-4115-A692-8D63A059BFB8}" type="slidenum">
              <a:rPr lang="en-US" smtClean="0"/>
              <a:t>305</a:t>
            </a:fld>
            <a:endParaRPr lang="en-US"/>
          </a:p>
        </p:txBody>
      </p:sp>
    </p:spTree>
    <p:extLst>
      <p:ext uri="{BB962C8B-B14F-4D97-AF65-F5344CB8AC3E}">
        <p14:creationId xmlns:p14="http://schemas.microsoft.com/office/powerpoint/2010/main" val="363614916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306.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p:spPr>
        <p:txBody>
          <a:bodyPr>
            <a:normAutofit/>
          </a:bodyPr>
          <a:lstStyle/>
          <a:p>
            <a:r>
              <a:rPr lang="en-US" altLang="zh-TW"/>
              <a:t>11.8VLSM-</a:t>
            </a:r>
            <a:r>
              <a:rPr lang="en-US" altLang="zh-TW" smtClean="0"/>
              <a:t>VLSM </a:t>
            </a:r>
            <a:r>
              <a:rPr lang="zh-TW" altLang="en-US"/>
              <a:t>拓樸位址指定</a:t>
            </a:r>
          </a:p>
        </p:txBody>
      </p:sp>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431972" y="1712670"/>
            <a:ext cx="8280057" cy="788446"/>
          </a:xfrm>
        </p:spPr>
        <p:txBody>
          <a:bodyPr/>
          <a:lstStyle/>
          <a:p>
            <a:pPr marL="342892" indent="-342892" algn="l">
              <a:buFont typeface="Arial" panose="020b0604020202020204" pitchFamily="34" charset="0"/>
              <a:buChar char="•"/>
            </a:pPr>
            <a:r>
              <a:rPr lang="zh-TW" altLang="en-US" sz="1600">
                <a:solidFill>
                  <a:srgbClr val="000000"/>
                </a:solidFill>
              </a:rPr>
              <a:t>使用 </a:t>
            </a:r>
            <a:r>
              <a:rPr lang="en-US" altLang="zh-TW" sz="1600">
                <a:solidFill>
                  <a:srgbClr val="000000"/>
                </a:solidFill>
              </a:rPr>
              <a:t>VLSM </a:t>
            </a:r>
            <a:r>
              <a:rPr lang="zh-TW" altLang="en-US" sz="1600">
                <a:solidFill>
                  <a:srgbClr val="000000"/>
                </a:solidFill>
              </a:rPr>
              <a:t>子網路，</a:t>
            </a:r>
            <a:r>
              <a:rPr lang="en-US" altLang="zh-TW" sz="1600">
                <a:solidFill>
                  <a:srgbClr val="000000"/>
                </a:solidFill>
              </a:rPr>
              <a:t>LAN </a:t>
            </a:r>
            <a:r>
              <a:rPr lang="zh-TW" altLang="en-US" sz="1600">
                <a:solidFill>
                  <a:srgbClr val="000000"/>
                </a:solidFill>
              </a:rPr>
              <a:t>和路由器間網路可以處理，而不必要的浪費，如邏輯拓撲圖所示。</a:t>
            </a:r>
          </a:p>
          <a:p>
            <a:pPr marL="342892" indent="-342892" algn="l">
              <a:buFont typeface="Arial" panose="020b0604020202020204" pitchFamily="34" charset="0"/>
              <a:buChar char="•"/>
            </a:pPr>
            <a:endParaRPr lang="en-CA" sz="1600">
              <a:solidFill>
                <a:srgbClr val="000000"/>
              </a:solidFill>
            </a:endParaRPr>
          </a:p>
        </p:txBody>
      </p:sp>
      <p:pic>
        <p:nvPicPr>
          <p:cNvPr id="2" name="Picture 1">
            <a:extLst>
              <a:ext uri="{FF2B5EF4-FFF2-40B4-BE49-F238E27FC236}">
                <a16:creationId xmlns:a16="http://schemas.microsoft.com/office/drawing/2014/main" id="{682F67DF-F387-422D-A1F1-5FB6AE72223B}"/>
              </a:ext>
            </a:extLst>
          </p:cNvPr>
          <p:cNvPicPr>
            <a:picLocks noChangeAspect="1"/>
          </p:cNvPicPr>
          <p:nvPr/>
        </p:nvPicPr>
        <p:blipFill>
          <a:blip r:embed="rId3"/>
          <a:stretch>
            <a:fillRect/>
          </a:stretch>
        </p:blipFill>
        <p:spPr>
          <a:xfrm>
            <a:off x="984800" y="2557677"/>
            <a:ext cx="7174401" cy="2753604"/>
          </a:xfrm>
          <a:prstGeom prst="rect">
            <a:avLst/>
          </a:prstGeom>
        </p:spPr>
      </p:pic>
      <p:sp>
        <p:nvSpPr>
          <p:cNvPr id="5" name="投影片編號版面配置區 4"/>
          <p:cNvSpPr>
            <a:spLocks noGrp="1"/>
          </p:cNvSpPr>
          <p:nvPr>
            <p:ph type="sldNum" sz="quarter" idx="12"/>
          </p:nvPr>
        </p:nvSpPr>
        <p:spPr/>
        <p:txBody>
          <a:bodyPr/>
          <a:lstStyle/>
          <a:p>
            <a:fld id="{4FAB73BC-B049-4115-A692-8D63A059BFB8}" type="slidenum">
              <a:rPr lang="en-US" smtClean="0"/>
              <a:t>306</a:t>
            </a:fld>
            <a:endParaRPr lang="en-US"/>
          </a:p>
        </p:txBody>
      </p:sp>
    </p:spTree>
    <p:extLst>
      <p:ext uri="{BB962C8B-B14F-4D97-AF65-F5344CB8AC3E}">
        <p14:creationId xmlns:p14="http://schemas.microsoft.com/office/powerpoint/2010/main" val="323560724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307.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p:spPr>
        <p:txBody>
          <a:bodyPr>
            <a:normAutofit/>
          </a:bodyPr>
          <a:lstStyle/>
          <a:p>
            <a:pPr rtl="0"/>
            <a:r>
              <a:rPr lang="en-US" altLang="zh-TW" smtClean="0"/>
              <a:t>11.9</a:t>
            </a:r>
            <a:r>
              <a:rPr lang="zh-TW" altLang="en-US" smtClean="0"/>
              <a:t>結構</a:t>
            </a:r>
            <a:r>
              <a:rPr lang="zh-TW" altLang="en-US"/>
              <a:t>化設計</a:t>
            </a:r>
            <a:r>
              <a:rPr lang="en-US" altLang="zh-TW"/>
              <a:t>-IPv4 </a:t>
            </a:r>
            <a:r>
              <a:rPr lang="zh-TW" altLang="en-US"/>
              <a:t>網路位址規劃</a:t>
            </a:r>
          </a:p>
        </p:txBody>
      </p:sp>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431972" y="1712670"/>
            <a:ext cx="8280057" cy="3073946"/>
          </a:xfrm>
        </p:spPr>
        <p:txBody>
          <a:bodyPr/>
          <a:lstStyle/>
          <a:p>
            <a:pPr marL="0" indent="0" algn="l"/>
            <a:r>
              <a:rPr lang="en-US" altLang="zh-TW">
                <a:solidFill>
                  <a:srgbClr val="000000"/>
                </a:solidFill>
              </a:rPr>
              <a:t>IP </a:t>
            </a:r>
            <a:r>
              <a:rPr lang="zh-TW" altLang="en-US">
                <a:solidFill>
                  <a:srgbClr val="000000"/>
                </a:solidFill>
              </a:rPr>
              <a:t>網路規劃對於開發企業網路的可擴充解決方案至關重要。  </a:t>
            </a:r>
          </a:p>
          <a:p>
            <a:pPr marL="342892" indent="-342892" algn="l">
              <a:buFont typeface="Arial" panose="020b0604020202020204" pitchFamily="34" charset="0"/>
              <a:buChar char="•"/>
            </a:pPr>
            <a:r>
              <a:rPr lang="zh-TW" altLang="en-US">
                <a:solidFill>
                  <a:srgbClr val="000000"/>
                </a:solidFill>
              </a:rPr>
              <a:t>要開發 </a:t>
            </a:r>
            <a:r>
              <a:rPr lang="en-US" altLang="zh-TW">
                <a:solidFill>
                  <a:srgbClr val="000000"/>
                </a:solidFill>
              </a:rPr>
              <a:t>IPv4 </a:t>
            </a:r>
            <a:r>
              <a:rPr lang="zh-TW" altLang="en-US">
                <a:solidFill>
                  <a:srgbClr val="000000"/>
                </a:solidFill>
              </a:rPr>
              <a:t>網路寬尋址方案，你需要知道多少子網是需要的，特定子網需要多少主機，哪些設備是子網的一部分，網路的哪些部分使用私有位址，哪些使用公共，以及許多其他決定因素。 </a:t>
            </a:r>
          </a:p>
          <a:p>
            <a:pPr marL="342892" indent="-342892" algn="l">
              <a:buFont typeface="Arial" panose="020b0604020202020204" pitchFamily="34" charset="0"/>
              <a:buChar char="•"/>
            </a:pPr>
            <a:endParaRPr lang="en-CA">
              <a:solidFill>
                <a:srgbClr val="000000"/>
              </a:solidFill>
            </a:endParaRPr>
          </a:p>
          <a:p>
            <a:pPr marL="0" indent="0" algn="l"/>
            <a:r>
              <a:rPr lang="zh-TW" altLang="en-US">
                <a:solidFill>
                  <a:srgbClr val="000000"/>
                </a:solidFill>
              </a:rPr>
              <a:t>檢查組織網路使用的需求，以及子網路的結構方式。 </a:t>
            </a:r>
          </a:p>
          <a:p>
            <a:pPr marL="342892" indent="-342892" algn="l">
              <a:buFont typeface="Arial" panose="020b0604020202020204" pitchFamily="34" charset="0"/>
              <a:buChar char="•"/>
            </a:pPr>
            <a:r>
              <a:rPr lang="zh-TW" altLang="en-US">
                <a:solidFill>
                  <a:srgbClr val="000000"/>
                </a:solidFill>
              </a:rPr>
              <a:t>查看整個網路以決定每個區域的區段方式，以執行網路需求研究。 </a:t>
            </a:r>
          </a:p>
          <a:p>
            <a:pPr marL="342892" indent="-342892" algn="l">
              <a:buFont typeface="Arial" panose="020b0604020202020204" pitchFamily="34" charset="0"/>
              <a:buChar char="•"/>
            </a:pPr>
            <a:r>
              <a:rPr lang="zh-TW" altLang="en-US">
                <a:solidFill>
                  <a:srgbClr val="000000"/>
                </a:solidFill>
              </a:rPr>
              <a:t>決定每個子網路需要多少個子網路，以及多少個主機。 </a:t>
            </a:r>
          </a:p>
          <a:p>
            <a:pPr marL="342892" indent="-342892" algn="l">
              <a:buFont typeface="Arial" panose="020b0604020202020204" pitchFamily="34" charset="0"/>
              <a:buChar char="•"/>
            </a:pPr>
            <a:r>
              <a:rPr lang="zh-TW" altLang="en-US">
                <a:solidFill>
                  <a:srgbClr val="000000"/>
                </a:solidFill>
              </a:rPr>
              <a:t>決定 </a:t>
            </a:r>
            <a:r>
              <a:rPr lang="en-US" altLang="zh-TW">
                <a:solidFill>
                  <a:srgbClr val="000000"/>
                </a:solidFill>
              </a:rPr>
              <a:t>DHCP </a:t>
            </a:r>
            <a:r>
              <a:rPr lang="zh-TW" altLang="en-US">
                <a:solidFill>
                  <a:srgbClr val="000000"/>
                </a:solidFill>
              </a:rPr>
              <a:t>位址集區和第 </a:t>
            </a:r>
            <a:r>
              <a:rPr lang="en-US" altLang="zh-TW">
                <a:solidFill>
                  <a:srgbClr val="000000"/>
                </a:solidFill>
              </a:rPr>
              <a:t>2 </a:t>
            </a:r>
            <a:r>
              <a:rPr lang="zh-TW" altLang="en-US">
                <a:solidFill>
                  <a:srgbClr val="000000"/>
                </a:solidFill>
              </a:rPr>
              <a:t>層 </a:t>
            </a:r>
            <a:r>
              <a:rPr lang="en-US" altLang="zh-TW">
                <a:solidFill>
                  <a:srgbClr val="000000"/>
                </a:solidFill>
              </a:rPr>
              <a:t>VLAN </a:t>
            </a:r>
            <a:r>
              <a:rPr lang="zh-TW" altLang="en-US">
                <a:solidFill>
                  <a:srgbClr val="000000"/>
                </a:solidFill>
              </a:rPr>
              <a:t>集區。</a:t>
            </a:r>
          </a:p>
        </p:txBody>
      </p:sp>
      <p:sp>
        <p:nvSpPr>
          <p:cNvPr id="2" name="投影片編號版面配置區 1"/>
          <p:cNvSpPr>
            <a:spLocks noGrp="1"/>
          </p:cNvSpPr>
          <p:nvPr>
            <p:ph type="sldNum" sz="quarter" idx="12"/>
          </p:nvPr>
        </p:nvSpPr>
        <p:spPr/>
        <p:txBody>
          <a:bodyPr/>
          <a:lstStyle/>
          <a:p>
            <a:fld id="{4FAB73BC-B049-4115-A692-8D63A059BFB8}" type="slidenum">
              <a:rPr lang="en-US" smtClean="0"/>
              <a:t>307</a:t>
            </a:fld>
            <a:endParaRPr lang="en-US"/>
          </a:p>
        </p:txBody>
      </p:sp>
    </p:spTree>
    <p:extLst>
      <p:ext uri="{BB962C8B-B14F-4D97-AF65-F5344CB8AC3E}">
        <p14:creationId xmlns:p14="http://schemas.microsoft.com/office/powerpoint/2010/main" val="393588393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308.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p:spPr>
        <p:txBody>
          <a:bodyPr>
            <a:normAutofit/>
          </a:bodyPr>
          <a:lstStyle/>
          <a:p>
            <a:pPr rtl="0"/>
            <a:r>
              <a:rPr lang="en-US" altLang="zh-TW" smtClean="0"/>
              <a:t>11.9</a:t>
            </a:r>
            <a:r>
              <a:rPr lang="zh-TW" altLang="en-US" smtClean="0"/>
              <a:t>結構</a:t>
            </a:r>
            <a:r>
              <a:rPr lang="zh-TW" altLang="en-US"/>
              <a:t>化設計</a:t>
            </a:r>
            <a:r>
              <a:rPr lang="en-US" altLang="zh-TW"/>
              <a:t>-</a:t>
            </a:r>
            <a:r>
              <a:rPr lang="zh-TW" altLang="en-US"/>
              <a:t>裝置位址指定</a:t>
            </a:r>
          </a:p>
        </p:txBody>
      </p:sp>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431972" y="1712670"/>
            <a:ext cx="8280057" cy="3073946"/>
          </a:xfrm>
        </p:spPr>
        <p:txBody>
          <a:bodyPr/>
          <a:lstStyle/>
          <a:p>
            <a:pPr marL="0" indent="0" algn="l"/>
            <a:r>
              <a:rPr lang="zh-TW" altLang="en-US">
                <a:solidFill>
                  <a:srgbClr val="000000"/>
                </a:solidFill>
              </a:rPr>
              <a:t>在網路中，有不同類型的裝置需要位址：</a:t>
            </a:r>
          </a:p>
          <a:p>
            <a:pPr marL="342892" indent="-342892" algn="l">
              <a:buFont typeface="Arial" panose="020b0604020202020204" pitchFamily="34" charset="0"/>
              <a:buChar char="•"/>
            </a:pPr>
            <a:r>
              <a:rPr lang="zh-TW" altLang="en-US" b="1">
                <a:solidFill>
                  <a:srgbClr val="000000"/>
                </a:solidFill>
              </a:rPr>
              <a:t>使用者用戶端</a:t>
            </a:r>
            <a:r>
              <a:rPr lang="en-US" altLang="zh-TW">
                <a:solidFill>
                  <a:srgbClr val="000000"/>
                </a:solidFill>
              </a:rPr>
              <a:t>— </a:t>
            </a:r>
            <a:r>
              <a:rPr lang="zh-TW" altLang="en-US">
                <a:solidFill>
                  <a:srgbClr val="000000"/>
                </a:solidFill>
              </a:rPr>
              <a:t>大部分使用 </a:t>
            </a:r>
            <a:r>
              <a:rPr lang="en-US" altLang="zh-TW">
                <a:solidFill>
                  <a:srgbClr val="000000"/>
                </a:solidFill>
              </a:rPr>
              <a:t>DHCP </a:t>
            </a:r>
            <a:r>
              <a:rPr lang="zh-TW" altLang="en-US">
                <a:solidFill>
                  <a:srgbClr val="000000"/>
                </a:solidFill>
              </a:rPr>
              <a:t>來減少網路支援人員的錯誤和負擔。</a:t>
            </a:r>
            <a:r>
              <a:rPr lang="en-US" altLang="zh-TW">
                <a:solidFill>
                  <a:srgbClr val="000000"/>
                </a:solidFill>
              </a:rPr>
              <a:t>IPv6 </a:t>
            </a:r>
            <a:r>
              <a:rPr lang="zh-TW" altLang="en-US">
                <a:solidFill>
                  <a:srgbClr val="000000"/>
                </a:solidFill>
              </a:rPr>
              <a:t>用戶端可以使用 </a:t>
            </a:r>
            <a:r>
              <a:rPr lang="en-US" altLang="zh-TW">
                <a:solidFill>
                  <a:srgbClr val="000000"/>
                </a:solidFill>
              </a:rPr>
              <a:t>DHCPv6 </a:t>
            </a:r>
            <a:r>
              <a:rPr lang="zh-TW" altLang="en-US">
                <a:solidFill>
                  <a:srgbClr val="000000"/>
                </a:solidFill>
              </a:rPr>
              <a:t>或 </a:t>
            </a:r>
            <a:r>
              <a:rPr lang="en-US" altLang="zh-TW">
                <a:solidFill>
                  <a:srgbClr val="000000"/>
                </a:solidFill>
              </a:rPr>
              <a:t>SLAAC </a:t>
            </a:r>
            <a:r>
              <a:rPr lang="zh-TW" altLang="en-US">
                <a:solidFill>
                  <a:srgbClr val="000000"/>
                </a:solidFill>
              </a:rPr>
              <a:t>取得位址資訊。 </a:t>
            </a:r>
          </a:p>
          <a:p>
            <a:pPr marL="342892" indent="-342892" algn="l">
              <a:buFont typeface="Arial" panose="020b0604020202020204" pitchFamily="34" charset="0"/>
              <a:buChar char="•"/>
            </a:pPr>
            <a:r>
              <a:rPr lang="zh-TW" altLang="en-US" b="1">
                <a:solidFill>
                  <a:srgbClr val="000000"/>
                </a:solidFill>
              </a:rPr>
              <a:t>伺服器和周邊設備 </a:t>
            </a:r>
            <a:r>
              <a:rPr lang="en-US" altLang="zh-TW">
                <a:solidFill>
                  <a:srgbClr val="000000"/>
                </a:solidFill>
              </a:rPr>
              <a:t>— </a:t>
            </a:r>
            <a:r>
              <a:rPr lang="zh-TW" altLang="en-US">
                <a:solidFill>
                  <a:srgbClr val="000000"/>
                </a:solidFill>
              </a:rPr>
              <a:t>這些應該具有可預測的靜態 </a:t>
            </a:r>
            <a:r>
              <a:rPr lang="en-US" altLang="zh-TW">
                <a:solidFill>
                  <a:srgbClr val="000000"/>
                </a:solidFill>
              </a:rPr>
              <a:t>IP </a:t>
            </a:r>
            <a:r>
              <a:rPr lang="zh-TW" altLang="en-US">
                <a:solidFill>
                  <a:srgbClr val="000000"/>
                </a:solidFill>
              </a:rPr>
              <a:t>位址。 </a:t>
            </a:r>
            <a:r>
              <a:rPr lang="zh-TW" altLang="en-US" b="1">
                <a:solidFill>
                  <a:srgbClr val="000000"/>
                </a:solidFill>
              </a:rPr>
              <a:t> </a:t>
            </a:r>
          </a:p>
          <a:p>
            <a:pPr marL="342892" indent="-342892" algn="l">
              <a:buFont typeface="Arial" panose="020b0604020202020204" pitchFamily="34" charset="0"/>
              <a:buChar char="•"/>
            </a:pPr>
            <a:r>
              <a:rPr lang="zh-TW" altLang="en-US" b="1">
                <a:solidFill>
                  <a:srgbClr val="000000"/>
                </a:solidFill>
              </a:rPr>
              <a:t>可從網際網路訪問的 </a:t>
            </a:r>
            <a:r>
              <a:rPr lang="zh-TW" altLang="en-US">
                <a:solidFill>
                  <a:srgbClr val="000000"/>
                </a:solidFill>
              </a:rPr>
              <a:t>服務器</a:t>
            </a:r>
            <a:r>
              <a:rPr lang="en-US" altLang="zh-TW">
                <a:solidFill>
                  <a:srgbClr val="000000"/>
                </a:solidFill>
              </a:rPr>
              <a:t>-</a:t>
            </a:r>
            <a:r>
              <a:rPr lang="zh-TW" altLang="en-US">
                <a:solidFill>
                  <a:srgbClr val="000000"/>
                </a:solidFill>
              </a:rPr>
              <a:t>服務器必須有一個公共 </a:t>
            </a:r>
            <a:r>
              <a:rPr lang="en-US" altLang="zh-TW">
                <a:solidFill>
                  <a:srgbClr val="000000"/>
                </a:solidFill>
              </a:rPr>
              <a:t>IPv4 </a:t>
            </a:r>
            <a:r>
              <a:rPr lang="zh-TW" altLang="en-US">
                <a:solidFill>
                  <a:srgbClr val="000000"/>
                </a:solidFill>
              </a:rPr>
              <a:t>位址，通常使用 </a:t>
            </a:r>
            <a:r>
              <a:rPr lang="en-US" altLang="zh-TW">
                <a:solidFill>
                  <a:srgbClr val="000000"/>
                </a:solidFill>
              </a:rPr>
              <a:t>NAT </a:t>
            </a:r>
            <a:r>
              <a:rPr lang="zh-TW" altLang="en-US">
                <a:solidFill>
                  <a:srgbClr val="000000"/>
                </a:solidFill>
              </a:rPr>
              <a:t>訪問。 </a:t>
            </a:r>
            <a:r>
              <a:rPr lang="zh-TW" altLang="en-US" b="1">
                <a:solidFill>
                  <a:srgbClr val="000000"/>
                </a:solidFill>
              </a:rPr>
              <a:t> </a:t>
            </a:r>
          </a:p>
          <a:p>
            <a:pPr marL="342892" indent="-342892" algn="l">
              <a:buFont typeface="Arial" panose="020b0604020202020204" pitchFamily="34" charset="0"/>
              <a:buChar char="•"/>
            </a:pPr>
            <a:r>
              <a:rPr lang="zh-TW" altLang="en-US" b="1">
                <a:solidFill>
                  <a:srgbClr val="000000"/>
                </a:solidFill>
              </a:rPr>
              <a:t>中介裝置</a:t>
            </a:r>
            <a:r>
              <a:rPr lang="zh-TW" altLang="en-US">
                <a:solidFill>
                  <a:srgbClr val="000000"/>
                </a:solidFill>
              </a:rPr>
              <a:t> </a:t>
            </a:r>
            <a:r>
              <a:rPr lang="en-US" altLang="zh-TW">
                <a:solidFill>
                  <a:srgbClr val="000000"/>
                </a:solidFill>
              </a:rPr>
              <a:t>— </a:t>
            </a:r>
            <a:r>
              <a:rPr lang="zh-TW" altLang="en-US">
                <a:solidFill>
                  <a:srgbClr val="000000"/>
                </a:solidFill>
              </a:rPr>
              <a:t>為網路管理、監控和安全性指派裝置位址。 </a:t>
            </a:r>
            <a:r>
              <a:rPr lang="zh-TW" altLang="en-US" b="1">
                <a:solidFill>
                  <a:srgbClr val="000000"/>
                </a:solidFill>
              </a:rPr>
              <a:t> </a:t>
            </a:r>
          </a:p>
          <a:p>
            <a:pPr marL="342892" indent="-342892" algn="l">
              <a:buFont typeface="Arial" panose="020b0604020202020204" pitchFamily="34" charset="0"/>
              <a:buChar char="•"/>
            </a:pPr>
            <a:r>
              <a:rPr lang="zh-TW" altLang="en-US" b="1">
                <a:solidFill>
                  <a:srgbClr val="000000"/>
                </a:solidFill>
              </a:rPr>
              <a:t>閘道</a:t>
            </a:r>
            <a:r>
              <a:rPr lang="zh-TW" altLang="en-US">
                <a:solidFill>
                  <a:srgbClr val="000000"/>
                </a:solidFill>
              </a:rPr>
              <a:t> </a:t>
            </a:r>
            <a:r>
              <a:rPr lang="en-US" altLang="zh-TW">
                <a:solidFill>
                  <a:srgbClr val="000000"/>
                </a:solidFill>
              </a:rPr>
              <a:t>— </a:t>
            </a:r>
            <a:r>
              <a:rPr lang="zh-TW" altLang="en-US">
                <a:solidFill>
                  <a:srgbClr val="000000"/>
                </a:solidFill>
              </a:rPr>
              <a:t>路由器和防火牆裝置是該網路中主機的閘道。 </a:t>
            </a:r>
          </a:p>
          <a:p>
            <a:pPr marL="342892" indent="-342892" algn="l">
              <a:buFont typeface="Arial" panose="020b0604020202020204" pitchFamily="34" charset="0"/>
              <a:buChar char="•"/>
            </a:pPr>
            <a:endParaRPr lang="en-CA">
              <a:solidFill>
                <a:srgbClr val="000000"/>
              </a:solidFill>
            </a:endParaRPr>
          </a:p>
          <a:p>
            <a:pPr marL="0" indent="0" algn="l"/>
            <a:r>
              <a:rPr lang="zh-TW" altLang="en-US">
                <a:solidFill>
                  <a:srgbClr val="000000"/>
                </a:solidFill>
              </a:rPr>
              <a:t>在開發 </a:t>
            </a:r>
            <a:r>
              <a:rPr lang="en-US" altLang="zh-TW">
                <a:solidFill>
                  <a:srgbClr val="000000"/>
                </a:solidFill>
              </a:rPr>
              <a:t>IP </a:t>
            </a:r>
            <a:r>
              <a:rPr lang="zh-TW" altLang="en-US">
                <a:solidFill>
                  <a:srgbClr val="000000"/>
                </a:solidFill>
              </a:rPr>
              <a:t>位址配置時，通常建議您有一個設定的模式，說明如何將位址配置給每種類型的裝置。 </a:t>
            </a:r>
          </a:p>
        </p:txBody>
      </p:sp>
      <p:sp>
        <p:nvSpPr>
          <p:cNvPr id="2" name="投影片編號版面配置區 1"/>
          <p:cNvSpPr>
            <a:spLocks noGrp="1"/>
          </p:cNvSpPr>
          <p:nvPr>
            <p:ph type="sldNum" sz="quarter" idx="12"/>
          </p:nvPr>
        </p:nvSpPr>
        <p:spPr/>
        <p:txBody>
          <a:bodyPr/>
          <a:lstStyle/>
          <a:p>
            <a:fld id="{4FAB73BC-B049-4115-A692-8D63A059BFB8}" type="slidenum">
              <a:rPr lang="en-US" smtClean="0"/>
              <a:t>308</a:t>
            </a:fld>
            <a:endParaRPr lang="en-US"/>
          </a:p>
        </p:txBody>
      </p:sp>
    </p:spTree>
    <p:extLst>
      <p:ext uri="{BB962C8B-B14F-4D97-AF65-F5344CB8AC3E}">
        <p14:creationId xmlns:p14="http://schemas.microsoft.com/office/powerpoint/2010/main" val="373313443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309.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1505" name="Rectangle 2"/>
          <p:cNvSpPr>
            <a:spLocks noGrp="1" noChangeArrowheads="1"/>
          </p:cNvSpPr>
          <p:nvPr>
            <p:ph type="title"/>
          </p:nvPr>
        </p:nvSpPr>
        <p:spPr/>
        <p:txBody>
          <a:bodyPr>
            <a:normAutofit/>
          </a:bodyPr>
          <a:lstStyle/>
          <a:p>
            <a:pPr rtl="0"/>
            <a:r>
              <a:rPr lang="en-US" altLang="zh-TW" sz="3600" smtClean="0">
                <a:latin typeface="Arial"/>
              </a:rPr>
              <a:t>11.10</a:t>
            </a:r>
            <a:r>
              <a:rPr lang="zh-TW" sz="3600" smtClean="0">
                <a:latin typeface="Arial"/>
              </a:rPr>
              <a:t>我</a:t>
            </a:r>
            <a:r>
              <a:rPr lang="zh-TW" sz="3600">
                <a:latin typeface="Arial"/>
              </a:rPr>
              <a:t>在本單元中學到了什麼?</a:t>
            </a:r>
          </a:p>
        </p:txBody>
      </p:sp>
      <p:sp>
        <p:nvSpPr>
          <p:cNvPr id="2" name="Content Placeholder 1">
            <a:extLst>
              <a:ext uri="{FF2B5EF4-FFF2-40B4-BE49-F238E27FC236}">
                <a16:creationId xmlns:a16="http://schemas.microsoft.com/office/drawing/2014/main" id="{BAC22E0C-A8B9-7D4B-BC8E-95F5947642E5}"/>
              </a:ext>
            </a:extLst>
          </p:cNvPr>
          <p:cNvSpPr>
            <a:spLocks noGrp="1"/>
          </p:cNvSpPr>
          <p:nvPr>
            <p:ph idx="1"/>
          </p:nvPr>
        </p:nvSpPr>
        <p:spPr>
          <a:xfrm>
            <a:off x="373156" y="1512865"/>
            <a:ext cx="8078856" cy="4155319"/>
          </a:xfrm>
        </p:spPr>
        <p:txBody>
          <a:bodyPr>
            <a:normAutofit lnSpcReduction="10000"/>
          </a:bodyPr>
          <a:lstStyle/>
          <a:p>
            <a:pPr marL="182558" indent="-166684">
              <a:spcBef>
                <a:spcPts val="300"/>
              </a:spcBef>
              <a:spcAft>
                <a:spcPts val="300"/>
              </a:spcAft>
              <a:buFont typeface="Arial" panose="020b0604020202020204" pitchFamily="34" charset="0"/>
              <a:buChar char="•"/>
            </a:pPr>
            <a:r>
              <a:rPr lang="en-US" altLang="zh-TW" sz="2000"/>
              <a:t>IP </a:t>
            </a:r>
            <a:r>
              <a:rPr lang="zh-TW" altLang="en-US" sz="2000"/>
              <a:t>位址結構由 </a:t>
            </a:r>
            <a:r>
              <a:rPr lang="en-US" altLang="zh-TW" sz="2000"/>
              <a:t>32 </a:t>
            </a:r>
            <a:r>
              <a:rPr lang="zh-TW" altLang="en-US" sz="2000"/>
              <a:t>位元分層網路位址組成，可識別網路和主機部分。網路裝置使用名為 </a:t>
            </a:r>
            <a:r>
              <a:rPr lang="en-US" altLang="zh-TW" sz="2000"/>
              <a:t>ANDing </a:t>
            </a:r>
            <a:r>
              <a:rPr lang="zh-TW" altLang="en-US" sz="2000"/>
              <a:t>的程序，使用 </a:t>
            </a:r>
            <a:r>
              <a:rPr lang="en-US" altLang="zh-TW" sz="2000"/>
              <a:t>IP </a:t>
            </a:r>
            <a:r>
              <a:rPr lang="zh-TW" altLang="en-US" sz="2000"/>
              <a:t>位址和關聯的子網路遮罩來識別網路和主機部分。</a:t>
            </a:r>
          </a:p>
          <a:p>
            <a:pPr marL="182558" indent="-166684">
              <a:spcBef>
                <a:spcPts val="300"/>
              </a:spcBef>
              <a:spcAft>
                <a:spcPts val="300"/>
              </a:spcAft>
              <a:buFont typeface="Arial" panose="020b0604020202020204" pitchFamily="34" charset="0"/>
              <a:buChar char="•"/>
            </a:pPr>
            <a:r>
              <a:rPr lang="zh-TW" altLang="en-US" sz="2000"/>
              <a:t>目標 </a:t>
            </a:r>
            <a:r>
              <a:rPr lang="en-US" altLang="zh-TW" sz="2000"/>
              <a:t>IPv4 </a:t>
            </a:r>
            <a:r>
              <a:rPr lang="zh-TW" altLang="en-US" sz="2000"/>
              <a:t>封包可以是單點傳送、廣播和多點傳送。</a:t>
            </a:r>
          </a:p>
          <a:p>
            <a:pPr marL="182558" indent="-166684">
              <a:spcBef>
                <a:spcPts val="300"/>
              </a:spcBef>
              <a:spcAft>
                <a:spcPts val="300"/>
              </a:spcAft>
              <a:buFont typeface="Arial" panose="020b0604020202020204" pitchFamily="34" charset="0"/>
              <a:buChar char="•"/>
            </a:pPr>
            <a:r>
              <a:rPr lang="zh-TW" altLang="en-US" sz="2000"/>
              <a:t>有由 </a:t>
            </a:r>
            <a:r>
              <a:rPr lang="en-US" altLang="zh-TW" sz="2000"/>
              <a:t>IANA </a:t>
            </a:r>
            <a:r>
              <a:rPr lang="zh-TW" altLang="en-US" sz="2000"/>
              <a:t>指派的全域可路由 </a:t>
            </a:r>
            <a:r>
              <a:rPr lang="en-US" altLang="zh-TW" sz="2000"/>
              <a:t>IP </a:t>
            </a:r>
            <a:r>
              <a:rPr lang="zh-TW" altLang="en-US" sz="2000"/>
              <a:t>位址，且私有 </a:t>
            </a:r>
            <a:r>
              <a:rPr lang="en-US" altLang="zh-TW" sz="2000"/>
              <a:t>IP </a:t>
            </a:r>
            <a:r>
              <a:rPr lang="zh-TW" altLang="en-US" sz="2000"/>
              <a:t>網路位址有三個範圍無法全域路由，但可用於所有</a:t>
            </a:r>
            <a:r>
              <a:rPr lang="zh-TW" altLang="en-US" sz="2000" b="1"/>
              <a:t>內</a:t>
            </a:r>
            <a:r>
              <a:rPr lang="zh-TW" altLang="en-US" sz="2000"/>
              <a:t>部私人網路。</a:t>
            </a:r>
          </a:p>
          <a:p>
            <a:pPr marL="182558" indent="-166684">
              <a:spcBef>
                <a:spcPts val="300"/>
              </a:spcBef>
              <a:spcAft>
                <a:spcPts val="300"/>
              </a:spcAft>
              <a:buFont typeface="Arial" panose="020b0604020202020204" pitchFamily="34" charset="0"/>
              <a:buChar char="•"/>
            </a:pPr>
            <a:r>
              <a:rPr lang="zh-TW" altLang="en-US" sz="2000"/>
              <a:t>使用子網路減少大型廣播網域，以建立較小的廣播網域、降低整體網路流量，並改善網路效能。 </a:t>
            </a:r>
          </a:p>
          <a:p>
            <a:pPr marL="182558" indent="-166684">
              <a:spcBef>
                <a:spcPts val="300"/>
              </a:spcBef>
              <a:spcAft>
                <a:spcPts val="300"/>
              </a:spcAft>
              <a:buFont typeface="Arial" panose="020b0604020202020204" pitchFamily="34" charset="0"/>
              <a:buChar char="•"/>
            </a:pPr>
            <a:r>
              <a:rPr lang="zh-TW" altLang="en-US" sz="2000"/>
              <a:t>創建使用一個或多個主機位作為網路位的 </a:t>
            </a:r>
            <a:r>
              <a:rPr lang="en-US" altLang="zh-TW" sz="2000"/>
              <a:t>IPv4 </a:t>
            </a:r>
            <a:r>
              <a:rPr lang="zh-TW" altLang="en-US" sz="2000"/>
              <a:t>子網路。不過，網路是最容易在 </a:t>
            </a:r>
            <a:r>
              <a:rPr lang="en-US" altLang="zh-TW" sz="2000"/>
              <a:t>/8</a:t>
            </a:r>
            <a:r>
              <a:rPr lang="zh-TW" altLang="en-US" sz="2000"/>
              <a:t>、</a:t>
            </a:r>
            <a:r>
              <a:rPr lang="en-US" altLang="zh-TW" sz="2000"/>
              <a:t>/16 </a:t>
            </a:r>
            <a:r>
              <a:rPr lang="zh-TW" altLang="en-US" sz="2000"/>
              <a:t>和 </a:t>
            </a:r>
            <a:r>
              <a:rPr lang="en-US" altLang="zh-TW" sz="2000"/>
              <a:t>/24 </a:t>
            </a:r>
            <a:r>
              <a:rPr lang="zh-TW" altLang="en-US" sz="2000"/>
              <a:t>的八位元邊界子網路。</a:t>
            </a:r>
          </a:p>
          <a:p>
            <a:pPr marL="182558" indent="-166684">
              <a:spcBef>
                <a:spcPts val="300"/>
              </a:spcBef>
              <a:spcAft>
                <a:spcPts val="300"/>
              </a:spcAft>
              <a:buFont typeface="Arial" panose="020b0604020202020204" pitchFamily="34" charset="0"/>
              <a:buChar char="•"/>
            </a:pPr>
            <a:r>
              <a:rPr lang="zh-TW" altLang="en-US" sz="2000"/>
              <a:t>較大的網路可以在 </a:t>
            </a:r>
            <a:r>
              <a:rPr lang="en-US" altLang="zh-TW" sz="2000"/>
              <a:t>/8 </a:t>
            </a:r>
            <a:r>
              <a:rPr lang="zh-TW" altLang="en-US" sz="2000"/>
              <a:t>或 </a:t>
            </a:r>
            <a:r>
              <a:rPr lang="en-US" altLang="zh-TW" sz="2000"/>
              <a:t>/16 </a:t>
            </a:r>
            <a:r>
              <a:rPr lang="zh-TW" altLang="en-US" sz="2000"/>
              <a:t>界限進行子網。</a:t>
            </a:r>
          </a:p>
          <a:p>
            <a:pPr marL="182558" indent="-166684">
              <a:spcBef>
                <a:spcPts val="300"/>
              </a:spcBef>
              <a:spcAft>
                <a:spcPts val="300"/>
              </a:spcAft>
              <a:buFont typeface="Arial" panose="020b0604020202020204" pitchFamily="34" charset="0"/>
              <a:buChar char="•"/>
            </a:pPr>
            <a:r>
              <a:rPr lang="zh-TW" altLang="en-US" sz="2000"/>
              <a:t>使用 </a:t>
            </a:r>
            <a:r>
              <a:rPr lang="en-US" altLang="zh-TW" sz="2000"/>
              <a:t>VLSM </a:t>
            </a:r>
            <a:r>
              <a:rPr lang="zh-TW" altLang="en-US" sz="2000"/>
              <a:t>減少每個子網路未使用的主機位址數目。</a:t>
            </a:r>
          </a:p>
          <a:p>
            <a:pPr marL="173033" indent="-342892">
              <a:spcBef>
                <a:spcPts val="300"/>
              </a:spcBef>
              <a:spcAft>
                <a:spcPts val="300"/>
              </a:spcAft>
              <a:buFont typeface="Arial" panose="020b0604020202020204" pitchFamily="34" charset="0"/>
              <a:buChar char="•"/>
            </a:pPr>
            <a:endParaRPr lang="en-US" sz="1600"/>
          </a:p>
        </p:txBody>
      </p:sp>
      <p:sp>
        <p:nvSpPr>
          <p:cNvPr id="3" name="投影片編號版面配置區 2"/>
          <p:cNvSpPr>
            <a:spLocks noGrp="1"/>
          </p:cNvSpPr>
          <p:nvPr>
            <p:ph type="sldNum" sz="quarter" idx="4"/>
          </p:nvPr>
        </p:nvSpPr>
        <p:spPr/>
        <p:txBody>
          <a:bodyPr/>
          <a:lstStyle/>
          <a:p>
            <a:pPr defTabSz="385754">
              <a:defRPr/>
            </a:pPr>
            <a:fld id="{2F5CCB13-0A32-4557-88E9-079F0C330695}" type="slidenum">
              <a:rPr lang="en-US" kern="0" smtClean="0">
                <a:solidFill>
                  <a:srgbClr val="595959"/>
                </a:solidFill>
              </a:rPr>
              <a:pPr defTabSz="385754">
                <a:defRPr/>
              </a:pPr>
              <a:t>309</a:t>
            </a:fld>
            <a:endParaRPr lang="en-US" kern="0">
              <a:solidFill>
                <a:srgbClr val="595959"/>
              </a:solidFill>
            </a:endParaRPr>
          </a:p>
        </p:txBody>
      </p:sp>
    </p:spTree>
    <p:custDataLst>
      <p:tags r:id="rId3"/>
    </p:custDataLst>
    <p:extLst>
      <p:ext uri="{BB962C8B-B14F-4D97-AF65-F5344CB8AC3E}">
        <p14:creationId xmlns:p14="http://schemas.microsoft.com/office/powerpoint/2010/main" val="2680848491"/>
      </p:ext>
    </p:extLst>
  </p:cSld>
  <p:clrMapOvr>
    <a:masterClrMapping/>
  </p:clrMapOvr>
  <p:transition spd="slow">
    <p:wipe/>
  </p:transition>
  <p:timing/>
</p:sld>
</file>

<file path=ppt/slides/slide31.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3314" name="Title 1"/>
          <p:cNvSpPr>
            <a:spLocks noGrp="1"/>
          </p:cNvSpPr>
          <p:nvPr>
            <p:ph type="title"/>
          </p:nvPr>
        </p:nvSpPr>
        <p:spPr>
          <a:xfrm>
            <a:off x="87550" y="898643"/>
            <a:ext cx="9056451" cy="757551"/>
          </a:xfrm>
        </p:spPr>
        <p:txBody>
          <a:bodyPr>
            <a:normAutofit/>
          </a:bodyPr>
          <a:lstStyle/>
          <a:p>
            <a:pPr rtl="0"/>
            <a:r>
              <a:rPr lang="en-US" altLang="zh-TW" sz="3000" smtClean="0"/>
              <a:t>1.7</a:t>
            </a:r>
            <a:r>
              <a:rPr lang="zh-TW" altLang="en-US" sz="3000" smtClean="0"/>
              <a:t>網路</a:t>
            </a:r>
            <a:r>
              <a:rPr lang="zh-TW" altLang="en-US" sz="3000"/>
              <a:t>趨勢</a:t>
            </a:r>
            <a:r>
              <a:rPr lang="en-US" altLang="zh-TW" sz="3000"/>
              <a:t>-</a:t>
            </a:r>
            <a:r>
              <a:rPr lang="zh-TW" altLang="en-US" sz="3000"/>
              <a:t>影片通訊</a:t>
            </a:r>
          </a:p>
        </p:txBody>
      </p:sp>
      <p:sp>
        <p:nvSpPr>
          <p:cNvPr id="13315" name="Content Placeholder 2"/>
          <p:cNvSpPr>
            <a:spLocks noGrp="1"/>
          </p:cNvSpPr>
          <p:nvPr>
            <p:ph idx="1"/>
          </p:nvPr>
        </p:nvSpPr>
        <p:spPr>
          <a:xfrm>
            <a:off x="313269" y="1660009"/>
            <a:ext cx="7929584" cy="2482309"/>
          </a:xfrm>
        </p:spPr>
        <p:txBody>
          <a:bodyPr/>
          <a:lstStyle/>
          <a:p>
            <a:pPr rtl="0">
              <a:buFont typeface="Arial" panose="020b0604020202020204" pitchFamily="34" charset="0"/>
              <a:buChar char="•"/>
            </a:pPr>
            <a:r>
              <a:rPr lang="zh-TW" altLang="en-US" sz="1800"/>
              <a:t>影片通話會對任何人進行，不論他們位於何處。</a:t>
            </a:r>
          </a:p>
          <a:p>
            <a:pPr rtl="0">
              <a:buFont typeface="Arial" panose="020b0604020202020204" pitchFamily="34" charset="0"/>
              <a:buChar char="•"/>
            </a:pPr>
            <a:r>
              <a:rPr lang="zh-TW" altLang="en-US" sz="1800"/>
              <a:t>影片會議是與他人溝通的強大工具。</a:t>
            </a:r>
          </a:p>
          <a:p>
            <a:pPr rtl="0">
              <a:buFont typeface="Arial" panose="020b0604020202020204" pitchFamily="34" charset="0"/>
              <a:buChar char="•"/>
            </a:pPr>
            <a:r>
              <a:rPr lang="zh-TW" altLang="en-US" sz="1800"/>
              <a:t>影片已成為有效協同合作的關鍵要求。</a:t>
            </a:r>
          </a:p>
          <a:p>
            <a:pPr rtl="0">
              <a:buFont typeface="Arial" panose="020b0604020202020204" pitchFamily="34" charset="0"/>
              <a:buChar char="•"/>
            </a:pPr>
            <a:r>
              <a:rPr lang="zh-TW" altLang="en-US" sz="1800"/>
              <a:t>思科電訊服務的強大功能是每個人在任何地方工作的一種方式</a:t>
            </a:r>
            <a:r>
              <a:rPr lang="zh-TW"/>
              <a:t>。 </a:t>
            </a:r>
            <a:r>
              <a:rPr lang="zh-TW" altLang="en-US" sz="1800"/>
              <a:t> </a:t>
            </a:r>
          </a:p>
          <a:p>
            <a:pPr marL="0" indent="0">
              <a:buNone/>
            </a:pPr>
            <a:endParaRPr lang="en-CA" altLang="en-US"/>
          </a:p>
        </p:txBody>
      </p:sp>
      <p:sp>
        <p:nvSpPr>
          <p:cNvPr id="2" name="投影片編號版面配置區 1"/>
          <p:cNvSpPr>
            <a:spLocks noGrp="1"/>
          </p:cNvSpPr>
          <p:nvPr>
            <p:ph type="sldNum" sz="quarter" idx="4"/>
          </p:nvPr>
        </p:nvSpPr>
        <p:spPr/>
        <p:txBody>
          <a:bodyPr/>
          <a:lstStyle/>
          <a:p>
            <a:pPr defTabSz="385754">
              <a:defRPr/>
            </a:pPr>
            <a:fld id="{2F5CCB13-0A32-4557-88E9-079F0C330695}" type="slidenum">
              <a:rPr lang="en-US" kern="0" smtClean="0">
                <a:solidFill>
                  <a:srgbClr val="595959"/>
                </a:solidFill>
              </a:rPr>
              <a:pPr defTabSz="385754">
                <a:defRPr/>
              </a:pPr>
              <a:t>31</a:t>
            </a:fld>
            <a:endParaRPr lang="en-US" kern="0">
              <a:solidFill>
                <a:srgbClr val="595959"/>
              </a:solidFill>
            </a:endParaRPr>
          </a:p>
        </p:txBody>
      </p:sp>
    </p:spTree>
    <p:extLst>
      <p:ext uri="{BB962C8B-B14F-4D97-AF65-F5344CB8AC3E}">
        <p14:creationId xmlns:p14="http://schemas.microsoft.com/office/powerpoint/2010/main" val="295882728"/>
      </p:ext>
    </p:extLst>
  </p:cSld>
  <p:clrMapOvr>
    <a:masterClrMapping/>
  </p:clrMapOvr>
  <p:transition spd="slow">
    <p:wipe/>
  </p:transition>
  <p:timing/>
</p:sld>
</file>

<file path=ppt/slides/slide310.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1505" name="Rectangle 2"/>
          <p:cNvSpPr>
            <a:spLocks noGrp="1" noChangeArrowheads="1"/>
          </p:cNvSpPr>
          <p:nvPr>
            <p:ph type="title"/>
          </p:nvPr>
        </p:nvSpPr>
        <p:spPr/>
        <p:txBody>
          <a:bodyPr>
            <a:normAutofit/>
          </a:bodyPr>
          <a:lstStyle/>
          <a:p>
            <a:pPr rtl="0"/>
            <a:r>
              <a:rPr lang="en-US" altLang="zh-TW" sz="3600" smtClean="0">
                <a:latin typeface="Arial"/>
              </a:rPr>
              <a:t>11.10</a:t>
            </a:r>
            <a:r>
              <a:rPr lang="zh-TW" sz="3600" smtClean="0">
                <a:latin typeface="Arial"/>
              </a:rPr>
              <a:t>我</a:t>
            </a:r>
            <a:r>
              <a:rPr lang="zh-TW" sz="3600">
                <a:latin typeface="Arial"/>
              </a:rPr>
              <a:t>在本課程學習到甚麼(續)</a:t>
            </a:r>
          </a:p>
        </p:txBody>
      </p:sp>
      <p:sp>
        <p:nvSpPr>
          <p:cNvPr id="2" name="Content Placeholder 1">
            <a:extLst>
              <a:ext uri="{FF2B5EF4-FFF2-40B4-BE49-F238E27FC236}">
                <a16:creationId xmlns:a16="http://schemas.microsoft.com/office/drawing/2014/main" id="{BAC22E0C-A8B9-7D4B-BC8E-95F5947642E5}"/>
              </a:ext>
            </a:extLst>
          </p:cNvPr>
          <p:cNvSpPr>
            <a:spLocks noGrp="1"/>
          </p:cNvSpPr>
          <p:nvPr>
            <p:ph idx="1"/>
          </p:nvPr>
        </p:nvSpPr>
        <p:spPr>
          <a:xfrm>
            <a:off x="484095" y="1656196"/>
            <a:ext cx="7822873" cy="2106180"/>
          </a:xfrm>
        </p:spPr>
        <p:txBody>
          <a:bodyPr>
            <a:normAutofit/>
          </a:bodyPr>
          <a:lstStyle/>
          <a:p>
            <a:pPr marL="182558" indent="-166684">
              <a:spcBef>
                <a:spcPts val="300"/>
              </a:spcBef>
              <a:spcAft>
                <a:spcPts val="300"/>
              </a:spcAft>
              <a:buFont typeface="Arial" panose="020b0604020202020204" pitchFamily="34" charset="0"/>
              <a:buChar char="•"/>
            </a:pPr>
            <a:r>
              <a:rPr lang="en-US" altLang="zh-TW" sz="2000"/>
              <a:t>VLSM </a:t>
            </a:r>
            <a:r>
              <a:rPr lang="zh-TW" altLang="en-US" sz="2000"/>
              <a:t>允許網路空間被分成不相等的部分。永遠從滿足最大子網路的主機需求開始。繼續子網路，直到滿足最小子網路的主機需求為止。 </a:t>
            </a:r>
          </a:p>
          <a:p>
            <a:pPr marL="182558" indent="-166684">
              <a:spcBef>
                <a:spcPts val="300"/>
              </a:spcBef>
              <a:spcAft>
                <a:spcPts val="300"/>
              </a:spcAft>
              <a:buFont typeface="Arial" panose="020b0604020202020204" pitchFamily="34" charset="0"/>
              <a:buChar char="•"/>
            </a:pPr>
            <a:r>
              <a:rPr lang="zh-TW" altLang="en-US" sz="2000"/>
              <a:t>設計網路位址方案時，請考慮</a:t>
            </a:r>
            <a:r>
              <a:rPr lang="zh-TW" altLang="en-US" sz="2000" b="1"/>
              <a:t>內</a:t>
            </a:r>
            <a:r>
              <a:rPr lang="zh-TW" altLang="en-US" sz="2000"/>
              <a:t>部、</a:t>
            </a:r>
            <a:r>
              <a:rPr lang="en-US" altLang="zh-TW" sz="2000"/>
              <a:t>DMZ </a:t>
            </a:r>
            <a:r>
              <a:rPr lang="zh-TW" altLang="en-US" sz="2000"/>
              <a:t>和外部需求。使用一致的內部 </a:t>
            </a:r>
            <a:r>
              <a:rPr lang="en-US" altLang="zh-TW" sz="2000"/>
              <a:t>IP </a:t>
            </a:r>
            <a:r>
              <a:rPr lang="zh-TW" altLang="en-US" sz="2000"/>
              <a:t>定址配置，並設定如何將位址配置給每種裝置類型的設定模式。</a:t>
            </a:r>
          </a:p>
        </p:txBody>
      </p:sp>
      <p:sp>
        <p:nvSpPr>
          <p:cNvPr id="3" name="投影片編號版面配置區 2"/>
          <p:cNvSpPr>
            <a:spLocks noGrp="1"/>
          </p:cNvSpPr>
          <p:nvPr>
            <p:ph type="sldNum" sz="quarter" idx="4"/>
          </p:nvPr>
        </p:nvSpPr>
        <p:spPr/>
        <p:txBody>
          <a:bodyPr/>
          <a:lstStyle/>
          <a:p>
            <a:pPr defTabSz="385754">
              <a:defRPr/>
            </a:pPr>
            <a:fld id="{2F5CCB13-0A32-4557-88E9-079F0C330695}" type="slidenum">
              <a:rPr lang="en-US" kern="0" smtClean="0">
                <a:solidFill>
                  <a:srgbClr val="595959"/>
                </a:solidFill>
              </a:rPr>
              <a:pPr defTabSz="385754">
                <a:defRPr/>
              </a:pPr>
              <a:t>310</a:t>
            </a:fld>
            <a:endParaRPr lang="en-US" kern="0">
              <a:solidFill>
                <a:srgbClr val="595959"/>
              </a:solidFill>
            </a:endParaRPr>
          </a:p>
        </p:txBody>
      </p:sp>
    </p:spTree>
    <p:custDataLst>
      <p:tags r:id="rId3"/>
    </p:custDataLst>
    <p:extLst>
      <p:ext uri="{BB962C8B-B14F-4D97-AF65-F5344CB8AC3E}">
        <p14:creationId xmlns:p14="http://schemas.microsoft.com/office/powerpoint/2010/main" val="605781003"/>
      </p:ext>
    </p:extLst>
  </p:cSld>
  <p:clrMapOvr>
    <a:masterClrMapping/>
  </p:clrMapOvr>
  <p:transition spd="slow">
    <p:wipe/>
  </p:transition>
  <p:timing/>
</p:sld>
</file>

<file path=ppt/slides/slide311.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6" name="Title 5"/>
          <p:cNvSpPr>
            <a:spLocks noGrp="1"/>
          </p:cNvSpPr>
          <p:nvPr>
            <p:ph type="ctrTitle"/>
          </p:nvPr>
        </p:nvSpPr>
        <p:spPr/>
        <p:txBody>
          <a:bodyPr/>
          <a:lstStyle/>
          <a:p>
            <a:pPr rtl="0"/>
            <a:r>
              <a:rPr lang="zh-TW" altLang="en-US" sz="5000" smtClean="0">
                <a:solidFill>
                  <a:schemeClr val="tx1"/>
                </a:solidFill>
              </a:rPr>
              <a:t>第十二章</a:t>
            </a:r>
            <a:br>
              <a:rPr lang="en-US" altLang="zh-TW" sz="5000" smtClean="0">
                <a:solidFill>
                  <a:schemeClr val="tx1"/>
                </a:solidFill>
              </a:rPr>
            </a:br>
            <a:br>
              <a:rPr lang="en-US" altLang="zh-TW" sz="5000">
                <a:solidFill>
                  <a:schemeClr val="tx1"/>
                </a:solidFill>
              </a:rPr>
            </a:br>
            <a:r>
              <a:rPr lang="zh-TW" sz="5000" smtClean="0">
                <a:solidFill>
                  <a:schemeClr val="tx1"/>
                </a:solidFill>
              </a:rPr>
              <a:t>I</a:t>
            </a:r>
            <a:r>
              <a:rPr lang="zh-TW" sz="5000">
                <a:solidFill>
                  <a:schemeClr val="tx1"/>
                </a:solidFill>
              </a:rPr>
              <a:t>Pv6 定址</a:t>
            </a:r>
          </a:p>
        </p:txBody>
      </p:sp>
      <p:sp>
        <p:nvSpPr>
          <p:cNvPr id="7" name="Subtitle 6"/>
          <p:cNvSpPr>
            <a:spLocks noGrp="1"/>
          </p:cNvSpPr>
          <p:nvPr>
            <p:ph type="subTitle" idx="1"/>
          </p:nvPr>
        </p:nvSpPr>
        <p:spPr/>
        <p:txBody>
          <a:bodyPr/>
          <a:lstStyle/>
          <a:p>
            <a:pPr rtl="0"/>
            <a:r>
              <a:rPr lang="zh-TW">
                <a:solidFill>
                  <a:schemeClr val="accent5">
                    <a:lumMod val="40000"/>
                    <a:lumOff val="60000"/>
                  </a:schemeClr>
                </a:solidFill>
              </a:rPr>
              <a:t>歡迎來到網路簡介 7.0 版 (ITN)</a:t>
            </a:r>
          </a:p>
          <a:p>
            <a:endParaRPr lang="en-US"/>
          </a:p>
        </p:txBody>
      </p:sp>
      <p:sp>
        <p:nvSpPr>
          <p:cNvPr id="2" name="投影片編號版面配置區 1"/>
          <p:cNvSpPr>
            <a:spLocks noGrp="1"/>
          </p:cNvSpPr>
          <p:nvPr>
            <p:ph type="sldNum" sz="quarter" idx="12"/>
          </p:nvPr>
        </p:nvSpPr>
        <p:spPr/>
        <p:txBody>
          <a:bodyPr/>
          <a:lstStyle/>
          <a:p>
            <a:fld id="{38C68405-D8B3-49C2-9037-9F8C36DB7603}" type="slidenum">
              <a:rPr lang="en-US" altLang="zh-TW" smtClean="0"/>
              <a:t>311</a:t>
            </a:fld>
            <a:endParaRPr lang="en-US" altLang="zh-TW"/>
          </a:p>
        </p:txBody>
      </p:sp>
    </p:spTree>
    <p:custDataLst>
      <p:tags r:id="rId3"/>
    </p:custDataLst>
    <p:extLst>
      <p:ext uri="{BB962C8B-B14F-4D97-AF65-F5344CB8AC3E}">
        <p14:creationId xmlns:p14="http://schemas.microsoft.com/office/powerpoint/2010/main" val="271733726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sld>
</file>

<file path=ppt/slides/slide312.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098" name="Rectangle 33"/>
          <p:cNvSpPr>
            <a:spLocks noGrp="1" noChangeArrowheads="1"/>
          </p:cNvSpPr>
          <p:nvPr>
            <p:ph type="title"/>
          </p:nvPr>
        </p:nvSpPr>
        <p:spPr/>
        <p:txBody>
          <a:bodyPr>
            <a:normAutofit/>
          </a:bodyPr>
          <a:lstStyle/>
          <a:p>
            <a:pPr rtl="0" eaLnBrk="1" hangingPunct="1"/>
            <a:r>
              <a:rPr lang="zh-TW" altLang="en-US" sz="4000"/>
              <a:t>單元概要</a:t>
            </a:r>
          </a:p>
        </p:txBody>
      </p:sp>
      <p:sp>
        <p:nvSpPr>
          <p:cNvPr id="3" name="Rectangle 1">
            <a:extLst>
              <a:ext uri="{FF2B5EF4-FFF2-40B4-BE49-F238E27FC236}">
                <a16:creationId xmlns:a16="http://schemas.microsoft.com/office/drawing/2014/main" id="{B5758CB9-E7D6-4639-ACDC-3F86DC2D2F72}"/>
              </a:ext>
            </a:extLst>
          </p:cNvPr>
          <p:cNvSpPr>
            <a:spLocks noChangeArrowheads="1"/>
          </p:cNvSpPr>
          <p:nvPr/>
        </p:nvSpPr>
        <p:spPr bwMode="auto">
          <a:xfrm>
            <a:off x="364511" y="900872"/>
            <a:ext cx="8012573" cy="1292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defTabSz="914378" eaLnBrk="0" fontAlgn="base" hangingPunct="0">
              <a:spcBef>
                <a:spcPct val="0"/>
              </a:spcBef>
              <a:spcAft>
                <a:spcPct val="0"/>
              </a:spcAft>
            </a:pPr>
            <a:r>
              <a:rPr lang="zh-TW" altLang="en-US" sz="3000" b="1">
                <a:latin typeface="標楷體" pitchFamily="65" charset="-120"/>
                <a:ea typeface="標楷體" panose="03000509000000000000" pitchFamily="65" charset="-120"/>
                <a:cs typeface="Calibri" panose="020f0502020204030204" pitchFamily="34" charset="0"/>
              </a:rPr>
              <a:t>單元標題：</a:t>
            </a:r>
            <a:r>
              <a:rPr lang="en-US" altLang="zh-TW" sz="3000">
                <a:latin typeface="標楷體" pitchFamily="65" charset="-120"/>
                <a:ea typeface="標楷體" panose="03000509000000000000" pitchFamily="65" charset="-120"/>
                <a:cs typeface="Calibri" panose="020f0502020204030204" pitchFamily="34" charset="0"/>
              </a:rPr>
              <a:t>IPv6 </a:t>
            </a:r>
            <a:r>
              <a:rPr lang="zh-TW" altLang="en-US" sz="3000">
                <a:latin typeface="標楷體" pitchFamily="65" charset="-120"/>
                <a:ea typeface="標楷體" panose="03000509000000000000" pitchFamily="65" charset="-120"/>
                <a:cs typeface="Calibri" panose="020f0502020204030204" pitchFamily="34" charset="0"/>
              </a:rPr>
              <a:t>定址</a:t>
            </a:r>
            <a:endParaRPr lang="en-US" altLang="en-US" sz="3000">
              <a:latin typeface="標楷體" pitchFamily="65" charset="-120"/>
              <a:ea typeface="標楷體" panose="03000509000000000000" pitchFamily="65" charset="-120"/>
            </a:endParaRPr>
          </a:p>
          <a:p>
            <a:pPr defTabSz="914378" eaLnBrk="0" fontAlgn="base" hangingPunct="0">
              <a:spcBef>
                <a:spcPct val="0"/>
              </a:spcBef>
              <a:spcAft>
                <a:spcPct val="0"/>
              </a:spcAft>
            </a:pPr>
            <a:r>
              <a:rPr lang="zh-TW" altLang="en-US" sz="3000" b="1">
                <a:latin typeface="標楷體" pitchFamily="65" charset="-120"/>
                <a:ea typeface="標楷體" panose="03000509000000000000" pitchFamily="65" charset="-120"/>
                <a:cs typeface="Calibri" panose="020f0502020204030204" pitchFamily="34" charset="0"/>
              </a:rPr>
              <a:t>單元目標</a:t>
            </a:r>
            <a:r>
              <a:rPr lang="zh-TW" altLang="en-US" sz="3000">
                <a:latin typeface="標楷體" pitchFamily="65" charset="-120"/>
                <a:ea typeface="標楷體" panose="03000509000000000000" pitchFamily="65" charset="-120"/>
                <a:cs typeface="Calibri" panose="020f0502020204030204" pitchFamily="34" charset="0"/>
              </a:rPr>
              <a:t>：實作 </a:t>
            </a:r>
            <a:r>
              <a:rPr lang="en-US" altLang="zh-TW" sz="3000">
                <a:latin typeface="標楷體" pitchFamily="65" charset="-120"/>
                <a:ea typeface="標楷體" panose="03000509000000000000" pitchFamily="65" charset="-120"/>
                <a:cs typeface="Calibri" panose="020f0502020204030204" pitchFamily="34" charset="0"/>
              </a:rPr>
              <a:t>IPv6 </a:t>
            </a:r>
            <a:r>
              <a:rPr lang="zh-TW" altLang="en-US" sz="3000">
                <a:latin typeface="標楷體" pitchFamily="65" charset="-120"/>
                <a:ea typeface="標楷體" panose="03000509000000000000" pitchFamily="65" charset="-120"/>
                <a:cs typeface="Calibri" panose="020f0502020204030204" pitchFamily="34" charset="0"/>
              </a:rPr>
              <a:t>定址配置。 </a:t>
            </a:r>
          </a:p>
          <a:p>
            <a:pPr defTabSz="914378" eaLnBrk="0" fontAlgn="base" hangingPunct="0">
              <a:spcBef>
                <a:spcPct val="0"/>
              </a:spcBef>
              <a:spcAft>
                <a:spcPct val="0"/>
              </a:spcAft>
            </a:pPr>
            <a:endParaRPr lang="en-US" altLang="en-US">
              <a:latin typeface="Arial" panose="020b0604020202020204" pitchFamily="34" charset="0"/>
            </a:endParaRPr>
          </a:p>
        </p:txBody>
      </p:sp>
      <p:graphicFrame>
        <p:nvGraphicFramePr>
          <p:cNvPr id="5" name="Table 4">
            <a:extLst>
              <a:ext uri="{FF2B5EF4-FFF2-40B4-BE49-F238E27FC236}">
                <a16:creationId xmlns:a16="http://schemas.microsoft.com/office/drawing/2014/main" id="{455F2CA0-8AB1-46F5-A42B-3D4DECC8AA64}"/>
              </a:ext>
            </a:extLst>
          </p:cNvPr>
          <p:cNvGraphicFramePr>
            <a:graphicFrameLocks noGrp="1"/>
          </p:cNvGraphicFramePr>
          <p:nvPr>
            <p:extLst>
              <p:ext uri="{D42A27DB-BD31-4B8C-83A1-F6EECF244321}">
                <p14:modId xmlns:p14="http://schemas.microsoft.com/office/powerpoint/2010/main" val="2554325617"/>
              </p:ext>
            </p:extLst>
          </p:nvPr>
        </p:nvGraphicFramePr>
        <p:xfrm>
          <a:off x="642616" y="1910940"/>
          <a:ext cx="7456362" cy="3895883"/>
        </p:xfrm>
        <a:graphic>
          <a:graphicData uri="http://schemas.openxmlformats.org/drawingml/2006/table">
            <a:tbl>
              <a:tblPr firstRow="1" firstCol="1" bandRow="1">
                <a:tableStyleId>{5C22544A-7EE6-4342-B048-85BDC9FD1C3A}</a:tableStyleId>
              </a:tblPr>
              <a:tblGrid>
                <a:gridCol w="2667928">
                  <a:extLst>
                    <a:ext uri="{9D8B030D-6E8A-4147-A177-3AD203B41FA5}">
                      <a16:colId xmlns:a16="http://schemas.microsoft.com/office/drawing/2014/main" val="1523797708"/>
                    </a:ext>
                  </a:extLst>
                </a:gridCol>
                <a:gridCol w="4788434">
                  <a:extLst>
                    <a:ext uri="{9D8B030D-6E8A-4147-A177-3AD203B41FA5}">
                      <a16:colId xmlns:a16="http://schemas.microsoft.com/office/drawing/2014/main" val="2750207184"/>
                    </a:ext>
                  </a:extLst>
                </a:gridCol>
              </a:tblGrid>
              <a:tr h="360203">
                <a:tc>
                  <a:txBody>
                    <a:bodyPr vert="horz" wrap="square"/>
                    <a:lstStyle/>
                    <a:p>
                      <a:pPr marL="0" marR="0" rtl="0">
                        <a:lnSpc>
                          <a:spcPct val="107000"/>
                        </a:lnSpc>
                        <a:spcBef>
                          <a:spcPct val="0"/>
                        </a:spcBef>
                        <a:spcAft>
                          <a:spcPct val="0"/>
                        </a:spcAft>
                      </a:pPr>
                      <a:r>
                        <a:rPr lang="zh-TW" sz="2000">
                          <a:effectLst/>
                          <a:latin typeface="標楷體" pitchFamily="65" charset="-120"/>
                          <a:ea typeface="標楷體" panose="03000509000000000000" pitchFamily="65" charset="-120"/>
                        </a:rPr>
                        <a:t>主題標題</a:t>
                      </a:r>
                    </a:p>
                  </a:txBody>
                  <a:tcPr marL="68580" marR="68580" marT="0" marB="0"/>
                </a:tc>
                <a:tc>
                  <a:txBody>
                    <a:bodyPr vert="horz" wrap="square"/>
                    <a:lstStyle/>
                    <a:p>
                      <a:pPr marL="0" marR="0" rtl="0">
                        <a:lnSpc>
                          <a:spcPct val="107000"/>
                        </a:lnSpc>
                        <a:spcBef>
                          <a:spcPct val="0"/>
                        </a:spcBef>
                        <a:spcAft>
                          <a:spcPct val="0"/>
                        </a:spcAft>
                      </a:pPr>
                      <a:r>
                        <a:rPr lang="zh-TW" sz="2000">
                          <a:effectLst/>
                          <a:latin typeface="標楷體" pitchFamily="65" charset="-120"/>
                          <a:ea typeface="標楷體" panose="03000509000000000000" pitchFamily="65" charset="-120"/>
                        </a:rPr>
                        <a:t>主題目標</a:t>
                      </a:r>
                    </a:p>
                  </a:txBody>
                  <a:tcPr marL="68580" marR="68580" marT="0" marB="0"/>
                </a:tc>
                <a:extLst>
                  <a:ext uri="{0D108BD9-81ED-4DB2-BD59-A6C34878D82A}">
                    <a16:rowId xmlns:a16="http://schemas.microsoft.com/office/drawing/2014/main" val="1874061904"/>
                  </a:ext>
                </a:extLst>
              </a:tr>
              <a:tr h="415290">
                <a:tc>
                  <a:txBody>
                    <a:bodyPr vert="horz" wrap="square"/>
                    <a:lstStyle/>
                    <a:p>
                      <a:pPr rtl="0" fontAlgn="ctr"/>
                      <a:r>
                        <a:rPr lang="zh-TW" sz="2000" b="0">
                          <a:effectLst/>
                          <a:latin typeface="標楷體" pitchFamily="65" charset="-120"/>
                          <a:ea typeface="標楷體" panose="03000509000000000000" pitchFamily="65" charset="-120"/>
                        </a:rPr>
                        <a:t>IPv4 問題</a:t>
                      </a:r>
                    </a:p>
                  </a:txBody>
                  <a:tcPr marL="47625" marR="47625" marT="47625" marB="47625" anchor="ctr"/>
                </a:tc>
                <a:tc>
                  <a:txBody>
                    <a:bodyPr vert="horz" wrap="square"/>
                    <a:lstStyle/>
                    <a:p>
                      <a:pPr rtl="0" fontAlgn="ctr"/>
                      <a:r>
                        <a:rPr lang="zh-TW" sz="2000">
                          <a:latin typeface="標楷體" pitchFamily="65" charset="-120"/>
                          <a:ea typeface="標楷體" panose="03000509000000000000" pitchFamily="65" charset="-120"/>
                        </a:rPr>
                        <a:t>解釋需要 IPv6 尋址</a:t>
                      </a:r>
                      <a:r>
                        <a:rPr lang="zh-TW" sz="2000" smtClean="0">
                          <a:latin typeface="標楷體" pitchFamily="65" charset="-120"/>
                          <a:ea typeface="標楷體" panose="03000509000000000000" pitchFamily="65" charset="-120"/>
                        </a:rPr>
                        <a:t>。</a:t>
                      </a:r>
                      <a:endParaRPr lang="zh-TW" sz="2000">
                        <a:latin typeface="標楷體" pitchFamily="65" charset="-120"/>
                        <a:ea typeface="標楷體" panose="03000509000000000000" pitchFamily="65" charset="-120"/>
                      </a:endParaRPr>
                    </a:p>
                  </a:txBody>
                  <a:tcPr marL="47625" marR="47625" marT="47625" marB="47625" anchor="ctr"/>
                </a:tc>
                <a:extLst>
                  <a:ext uri="{0D108BD9-81ED-4DB2-BD59-A6C34878D82A}">
                    <a16:rowId xmlns:a16="http://schemas.microsoft.com/office/drawing/2014/main" val="1646858405"/>
                  </a:ext>
                </a:extLst>
              </a:tr>
              <a:tr h="415290">
                <a:tc>
                  <a:txBody>
                    <a:bodyPr vert="horz" wrap="square"/>
                    <a:lstStyle/>
                    <a:p>
                      <a:pPr rtl="0" fontAlgn="ctr"/>
                      <a:r>
                        <a:rPr lang="zh-TW" sz="2000" b="0">
                          <a:latin typeface="標楷體" pitchFamily="65" charset="-120"/>
                          <a:ea typeface="標楷體" panose="03000509000000000000" pitchFamily="65" charset="-120"/>
                        </a:rPr>
                        <a:t>IPv6 位址表示方法</a:t>
                      </a:r>
                    </a:p>
                  </a:txBody>
                  <a:tcPr marL="47625" marR="47625" marT="47625" marB="47625" anchor="ctr"/>
                </a:tc>
                <a:tc>
                  <a:txBody>
                    <a:bodyPr vert="horz" wrap="square"/>
                    <a:lstStyle/>
                    <a:p>
                      <a:pPr rtl="0" fontAlgn="ctr"/>
                      <a:r>
                        <a:rPr lang="zh-TW" sz="2000">
                          <a:latin typeface="標楷體" pitchFamily="65" charset="-120"/>
                          <a:ea typeface="標楷體" panose="03000509000000000000" pitchFamily="65" charset="-120"/>
                        </a:rPr>
                        <a:t>解釋 IPv6 位址是如何表示的</a:t>
                      </a:r>
                      <a:r>
                        <a:rPr lang="zh-TW" sz="2000" smtClean="0">
                          <a:latin typeface="標楷體" pitchFamily="65" charset="-120"/>
                          <a:ea typeface="標楷體" panose="03000509000000000000" pitchFamily="65" charset="-120"/>
                        </a:rPr>
                        <a:t>。</a:t>
                      </a:r>
                      <a:endParaRPr lang="zh-TW" sz="2000">
                        <a:latin typeface="標楷體" pitchFamily="65" charset="-120"/>
                        <a:ea typeface="標楷體" panose="03000509000000000000" pitchFamily="65" charset="-120"/>
                      </a:endParaRPr>
                    </a:p>
                  </a:txBody>
                  <a:tcPr marL="47625" marR="47625" marT="47625" marB="47625" anchor="ctr"/>
                </a:tc>
                <a:extLst>
                  <a:ext uri="{0D108BD9-81ED-4DB2-BD59-A6C34878D82A}">
                    <a16:rowId xmlns:a16="http://schemas.microsoft.com/office/drawing/2014/main" val="3216917477"/>
                  </a:ext>
                </a:extLst>
              </a:tr>
              <a:tr h="323850">
                <a:tc>
                  <a:txBody>
                    <a:bodyPr vert="horz" wrap="square"/>
                    <a:lstStyle/>
                    <a:p>
                      <a:pPr rtl="0" fontAlgn="ctr"/>
                      <a:r>
                        <a:rPr lang="zh-TW" sz="2000" b="0">
                          <a:latin typeface="標楷體" pitchFamily="65" charset="-120"/>
                          <a:ea typeface="標楷體" panose="03000509000000000000" pitchFamily="65" charset="-120"/>
                        </a:rPr>
                        <a:t>IPv6 位址類型</a:t>
                      </a:r>
                    </a:p>
                  </a:txBody>
                  <a:tcPr marL="47625" marR="47625" marT="47625" marB="47625" anchor="ctr"/>
                </a:tc>
                <a:tc>
                  <a:txBody>
                    <a:bodyPr vert="horz" wrap="square"/>
                    <a:lstStyle/>
                    <a:p>
                      <a:pPr rtl="0" fontAlgn="ctr"/>
                      <a:r>
                        <a:rPr lang="zh-TW" sz="2000">
                          <a:latin typeface="標楷體" pitchFamily="65" charset="-120"/>
                          <a:ea typeface="標楷體" panose="03000509000000000000" pitchFamily="65" charset="-120"/>
                        </a:rPr>
                        <a:t>比較 IPv6 網路位址的類型</a:t>
                      </a:r>
                      <a:r>
                        <a:rPr lang="zh-TW" sz="2000" smtClean="0">
                          <a:latin typeface="標楷體" pitchFamily="65" charset="-120"/>
                          <a:ea typeface="標楷體" panose="03000509000000000000" pitchFamily="65" charset="-120"/>
                        </a:rPr>
                        <a:t>。</a:t>
                      </a:r>
                      <a:endParaRPr lang="zh-TW" sz="2000">
                        <a:latin typeface="標楷體" pitchFamily="65" charset="-120"/>
                        <a:ea typeface="標楷體" panose="03000509000000000000" pitchFamily="65" charset="-120"/>
                      </a:endParaRPr>
                    </a:p>
                  </a:txBody>
                  <a:tcPr marL="47625" marR="47625" marT="47625" marB="47625" anchor="ctr"/>
                </a:tc>
                <a:extLst>
                  <a:ext uri="{0D108BD9-81ED-4DB2-BD59-A6C34878D82A}">
                    <a16:rowId xmlns:a16="http://schemas.microsoft.com/office/drawing/2014/main" val="223668542"/>
                  </a:ext>
                </a:extLst>
              </a:tr>
              <a:tr h="323850">
                <a:tc>
                  <a:txBody>
                    <a:bodyPr vert="horz" wrap="square"/>
                    <a:lstStyle/>
                    <a:p>
                      <a:pPr rtl="0" fontAlgn="ctr"/>
                      <a:r>
                        <a:rPr lang="zh-TW" sz="2000" b="0">
                          <a:latin typeface="標楷體" pitchFamily="65" charset="-120"/>
                          <a:ea typeface="標楷體" panose="03000509000000000000" pitchFamily="65" charset="-120"/>
                        </a:rPr>
                        <a:t>GUA 和 LLA 靜態配置</a:t>
                      </a:r>
                    </a:p>
                  </a:txBody>
                  <a:tcPr marL="47625" marR="47625" marT="47625" marB="47625" anchor="ctr"/>
                </a:tc>
                <a:tc>
                  <a:txBody>
                    <a:bodyPr vert="horz" wrap="square"/>
                    <a:lstStyle/>
                    <a:p>
                      <a:pPr rtl="0" fontAlgn="ctr"/>
                      <a:r>
                        <a:rPr lang="zh-TW" sz="2000">
                          <a:latin typeface="標楷體" pitchFamily="65" charset="-120"/>
                          <a:ea typeface="標楷體" panose="03000509000000000000" pitchFamily="65" charset="-120"/>
                        </a:rPr>
                        <a:t>解釋如何配置靜態全局單播和鏈接本地 IPv6 網路位址。</a:t>
                      </a:r>
                    </a:p>
                  </a:txBody>
                  <a:tcPr marL="47625" marR="47625" marT="47625" marB="47625" anchor="ctr"/>
                </a:tc>
                <a:extLst>
                  <a:ext uri="{0D108BD9-81ED-4DB2-BD59-A6C34878D82A}">
                    <a16:rowId xmlns:a16="http://schemas.microsoft.com/office/drawing/2014/main" val="1435904258"/>
                  </a:ext>
                </a:extLst>
              </a:tr>
              <a:tr h="333554">
                <a:tc>
                  <a:txBody>
                    <a:bodyPr vert="horz" wrap="square"/>
                    <a:lstStyle/>
                    <a:p>
                      <a:pPr rtl="0" fontAlgn="ctr"/>
                      <a:r>
                        <a:rPr lang="zh-TW" sz="2000" b="0">
                          <a:latin typeface="標楷體" pitchFamily="65" charset="-120"/>
                          <a:ea typeface="標楷體" panose="03000509000000000000" pitchFamily="65" charset="-120"/>
                        </a:rPr>
                        <a:t>IPv6 GUAs 的動態尋址</a:t>
                      </a:r>
                    </a:p>
                  </a:txBody>
                  <a:tcPr marL="47625" marR="47625" marT="47625" marB="47625" anchor="ctr"/>
                </a:tc>
                <a:tc>
                  <a:txBody>
                    <a:bodyPr vert="horz" wrap="square"/>
                    <a:lstStyle/>
                    <a:p>
                      <a:pPr rtl="0" fontAlgn="ctr"/>
                      <a:r>
                        <a:rPr lang="zh-TW" sz="2000">
                          <a:latin typeface="標楷體" pitchFamily="65" charset="-120"/>
                          <a:ea typeface="標楷體" panose="03000509000000000000" pitchFamily="65" charset="-120"/>
                        </a:rPr>
                        <a:t>解釋如何動態配置全局單播位址。</a:t>
                      </a:r>
                    </a:p>
                  </a:txBody>
                  <a:tcPr marL="47625" marR="47625" marT="47625" marB="47625" anchor="ctr"/>
                </a:tc>
                <a:extLst>
                  <a:ext uri="{0D108BD9-81ED-4DB2-BD59-A6C34878D82A}">
                    <a16:rowId xmlns:a16="http://schemas.microsoft.com/office/drawing/2014/main" val="131737215"/>
                  </a:ext>
                </a:extLst>
              </a:tr>
              <a:tr h="333554">
                <a:tc>
                  <a:txBody>
                    <a:bodyPr vert="horz" wrap="square"/>
                    <a:lstStyle/>
                    <a:p>
                      <a:pPr marL="0" algn="l" defTabSz="914400" rtl="0" eaLnBrk="1" fontAlgn="ctr" latinLnBrk="0" hangingPunct="1"/>
                      <a:r>
                        <a:rPr lang="zh-TW" sz="2000" b="0" kern="1200">
                          <a:solidFill>
                            <a:schemeClr val="lt1"/>
                          </a:solidFill>
                          <a:latin typeface="標楷體" pitchFamily="65" charset="-120"/>
                          <a:ea typeface="標楷體" panose="03000509000000000000" pitchFamily="65" charset="-120"/>
                          <a:cs typeface="+mn-cs"/>
                        </a:rPr>
                        <a:t>IPv6 LLAs 的動態尋址</a:t>
                      </a:r>
                    </a:p>
                  </a:txBody>
                  <a:tcPr marL="47625" marR="47625" marT="47625" marB="47625" anchor="ctr"/>
                </a:tc>
                <a:tc>
                  <a:txBody>
                    <a:bodyPr vert="horz" wrap="square"/>
                    <a:lstStyle/>
                    <a:p>
                      <a:pPr marL="0" algn="l" defTabSz="914400" rtl="0" eaLnBrk="1" fontAlgn="ctr" latinLnBrk="0" hangingPunct="1"/>
                      <a:r>
                        <a:rPr lang="zh-TW" sz="2000" kern="1200">
                          <a:solidFill>
                            <a:schemeClr val="dk1"/>
                          </a:solidFill>
                          <a:latin typeface="標楷體" pitchFamily="65" charset="-120"/>
                          <a:ea typeface="標楷體" panose="03000509000000000000" pitchFamily="65" charset="-120"/>
                          <a:cs typeface="+mn-cs"/>
                        </a:rPr>
                        <a:t>動態設定連結本機位址。</a:t>
                      </a:r>
                    </a:p>
                  </a:txBody>
                  <a:tcPr marL="47625" marR="47625" marT="47625" marB="47625" anchor="ctr"/>
                </a:tc>
                <a:extLst>
                  <a:ext uri="{0D108BD9-81ED-4DB2-BD59-A6C34878D82A}">
                    <a16:rowId xmlns:a16="http://schemas.microsoft.com/office/drawing/2014/main" val="4063900100"/>
                  </a:ext>
                </a:extLst>
              </a:tr>
              <a:tr h="333554">
                <a:tc>
                  <a:txBody>
                    <a:bodyPr vert="horz" wrap="square"/>
                    <a:lstStyle/>
                    <a:p>
                      <a:pPr marL="0" algn="l" defTabSz="914400" rtl="0" eaLnBrk="1" fontAlgn="ctr" latinLnBrk="0" hangingPunct="1"/>
                      <a:r>
                        <a:rPr lang="zh-TW" sz="2000" b="0" kern="1200">
                          <a:solidFill>
                            <a:schemeClr val="lt1"/>
                          </a:solidFill>
                          <a:latin typeface="標楷體" pitchFamily="65" charset="-120"/>
                          <a:ea typeface="標楷體" panose="03000509000000000000" pitchFamily="65" charset="-120"/>
                          <a:cs typeface="+mn-cs"/>
                        </a:rPr>
                        <a:t>IPv6廣播位置</a:t>
                      </a:r>
                    </a:p>
                  </a:txBody>
                  <a:tcPr marL="47625" marR="47625" marT="47625" marB="47625" anchor="ctr"/>
                </a:tc>
                <a:tc>
                  <a:txBody>
                    <a:bodyPr vert="horz" wrap="square"/>
                    <a:lstStyle/>
                    <a:p>
                      <a:pPr marL="0" algn="l" defTabSz="914400" rtl="0" eaLnBrk="1" fontAlgn="ctr" latinLnBrk="0" hangingPunct="1"/>
                      <a:r>
                        <a:rPr lang="zh-TW" sz="2000" kern="1200">
                          <a:solidFill>
                            <a:schemeClr val="dk1"/>
                          </a:solidFill>
                          <a:latin typeface="標楷體" pitchFamily="65" charset="-120"/>
                          <a:ea typeface="標楷體" panose="03000509000000000000" pitchFamily="65" charset="-120"/>
                          <a:cs typeface="+mn-cs"/>
                        </a:rPr>
                        <a:t>識別 IPv6 位址。</a:t>
                      </a:r>
                    </a:p>
                  </a:txBody>
                  <a:tcPr marL="47625" marR="47625" marT="47625" marB="47625" anchor="ctr"/>
                </a:tc>
                <a:extLst>
                  <a:ext uri="{0D108BD9-81ED-4DB2-BD59-A6C34878D82A}">
                    <a16:rowId xmlns:a16="http://schemas.microsoft.com/office/drawing/2014/main" val="359068246"/>
                  </a:ext>
                </a:extLst>
              </a:tr>
              <a:tr h="333554">
                <a:tc>
                  <a:txBody>
                    <a:bodyPr vert="horz" wrap="square"/>
                    <a:lstStyle/>
                    <a:p>
                      <a:pPr marL="0" algn="l" defTabSz="914400" rtl="0" eaLnBrk="1" fontAlgn="ctr" latinLnBrk="0" hangingPunct="1"/>
                      <a:r>
                        <a:rPr lang="zh-TW" sz="2000" b="0" kern="1200">
                          <a:solidFill>
                            <a:schemeClr val="lt1"/>
                          </a:solidFill>
                          <a:latin typeface="標楷體" pitchFamily="65" charset="-120"/>
                          <a:ea typeface="標楷體" panose="03000509000000000000" pitchFamily="65" charset="-120"/>
                          <a:cs typeface="+mn-cs"/>
                        </a:rPr>
                        <a:t>子網路 IPv6 網路</a:t>
                      </a:r>
                    </a:p>
                  </a:txBody>
                  <a:tcPr marL="47625" marR="47625" marT="47625" marB="47625" anchor="ctr"/>
                </a:tc>
                <a:tc>
                  <a:txBody>
                    <a:bodyPr vert="horz" wrap="square"/>
                    <a:lstStyle/>
                    <a:p>
                      <a:pPr marL="0" algn="l" defTabSz="914400" rtl="0" eaLnBrk="1" fontAlgn="ctr" latinLnBrk="0" hangingPunct="1"/>
                      <a:r>
                        <a:rPr lang="zh-TW" sz="2000" kern="1200">
                          <a:solidFill>
                            <a:schemeClr val="dk1"/>
                          </a:solidFill>
                          <a:latin typeface="標楷體" pitchFamily="65" charset="-120"/>
                          <a:ea typeface="標楷體" panose="03000509000000000000" pitchFamily="65" charset="-120"/>
                          <a:cs typeface="+mn-cs"/>
                        </a:rPr>
                        <a:t>實作子網 IPv6 定址方案。</a:t>
                      </a:r>
                    </a:p>
                  </a:txBody>
                  <a:tcPr marL="47625" marR="47625" marT="47625" marB="47625" anchor="ctr"/>
                </a:tc>
                <a:extLst>
                  <a:ext uri="{0D108BD9-81ED-4DB2-BD59-A6C34878D82A}">
                    <a16:rowId xmlns:a16="http://schemas.microsoft.com/office/drawing/2014/main" val="2799304081"/>
                  </a:ext>
                </a:extLst>
              </a:tr>
            </a:tbl>
          </a:graphicData>
        </a:graphic>
      </p:graphicFrame>
      <p:sp>
        <p:nvSpPr>
          <p:cNvPr id="2" name="投影片編號版面配置區 1"/>
          <p:cNvSpPr>
            <a:spLocks noGrp="1"/>
          </p:cNvSpPr>
          <p:nvPr>
            <p:ph type="sldNum" sz="quarter" idx="4"/>
          </p:nvPr>
        </p:nvSpPr>
        <p:spPr/>
        <p:txBody>
          <a:bodyPr/>
          <a:lstStyle/>
          <a:p>
            <a:pPr defTabSz="385754">
              <a:defRPr/>
            </a:pPr>
            <a:fld id="{2F5CCB13-0A32-4557-88E9-079F0C330695}" type="slidenum">
              <a:rPr lang="en-US" kern="0" smtClean="0">
                <a:solidFill>
                  <a:srgbClr val="595959"/>
                </a:solidFill>
              </a:rPr>
              <a:pPr defTabSz="385754">
                <a:defRPr/>
              </a:pPr>
              <a:t>312</a:t>
            </a:fld>
            <a:endParaRPr lang="en-US" kern="0">
              <a:solidFill>
                <a:srgbClr val="595959"/>
              </a:solidFill>
            </a:endParaRPr>
          </a:p>
        </p:txBody>
      </p:sp>
    </p:spTree>
    <p:custDataLst>
      <p:tags r:id="rId3"/>
    </p:custDataLst>
    <p:extLst>
      <p:ext uri="{BB962C8B-B14F-4D97-AF65-F5344CB8AC3E}">
        <p14:creationId xmlns:p14="http://schemas.microsoft.com/office/powerpoint/2010/main" val="2660718442"/>
      </p:ext>
    </p:extLst>
  </p:cSld>
  <p:clrMapOvr>
    <a:masterClrMapping/>
  </p:clrMapOvr>
  <p:transition spd="slow">
    <p:wipe/>
  </p:transition>
  <p:timing/>
</p:sld>
</file>

<file path=ppt/slides/slide313.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p:spPr>
        <p:txBody>
          <a:bodyPr>
            <a:normAutofit/>
          </a:bodyPr>
          <a:lstStyle/>
          <a:p>
            <a:pPr rtl="0"/>
            <a:r>
              <a:rPr lang="en-US" altLang="zh-TW" smtClean="0"/>
              <a:t>12.1IPv4 </a:t>
            </a:r>
            <a:r>
              <a:rPr lang="zh-TW" altLang="en-US"/>
              <a:t>問題</a:t>
            </a:r>
          </a:p>
        </p:txBody>
      </p:sp>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431973" y="1712670"/>
            <a:ext cx="4140028" cy="3073946"/>
          </a:xfrm>
        </p:spPr>
        <p:txBody>
          <a:bodyPr/>
          <a:lstStyle/>
          <a:p>
            <a:pPr marL="342892" indent="-342892" algn="l">
              <a:buFont typeface="Arial" panose="020b0604020202020204" pitchFamily="34" charset="0"/>
              <a:buChar char="•"/>
            </a:pPr>
            <a:r>
              <a:rPr lang="en-US" altLang="zh-TW">
                <a:solidFill>
                  <a:schemeClr val="tx1"/>
                </a:solidFill>
              </a:rPr>
              <a:t>IPv4 </a:t>
            </a:r>
            <a:r>
              <a:rPr lang="zh-TW" altLang="en-US">
                <a:solidFill>
                  <a:schemeClr val="tx1"/>
                </a:solidFill>
              </a:rPr>
              <a:t>的位址用完了。</a:t>
            </a:r>
            <a:r>
              <a:rPr lang="en-US" altLang="zh-TW">
                <a:solidFill>
                  <a:schemeClr val="tx1"/>
                </a:solidFill>
              </a:rPr>
              <a:t>IPv6 </a:t>
            </a:r>
            <a:r>
              <a:rPr lang="zh-TW" altLang="en-US">
                <a:solidFill>
                  <a:schemeClr val="tx1"/>
                </a:solidFill>
              </a:rPr>
              <a:t>是其繼任者。</a:t>
            </a:r>
            <a:r>
              <a:rPr lang="en-US" altLang="zh-TW">
                <a:solidFill>
                  <a:schemeClr val="tx1"/>
                </a:solidFill>
              </a:rPr>
              <a:t>IPv6 </a:t>
            </a:r>
            <a:r>
              <a:rPr lang="zh-TW" altLang="en-US">
                <a:solidFill>
                  <a:schemeClr val="tx1"/>
                </a:solidFill>
              </a:rPr>
              <a:t>具有更大的 </a:t>
            </a:r>
            <a:r>
              <a:rPr lang="en-US" altLang="zh-TW">
                <a:solidFill>
                  <a:schemeClr val="tx1"/>
                </a:solidFill>
              </a:rPr>
              <a:t>128 </a:t>
            </a:r>
            <a:r>
              <a:rPr lang="zh-TW" altLang="en-US">
                <a:solidFill>
                  <a:schemeClr val="tx1"/>
                </a:solidFill>
              </a:rPr>
              <a:t>位元位址空間。</a:t>
            </a:r>
          </a:p>
          <a:p>
            <a:pPr marL="342892" indent="-342892" algn="l">
              <a:buFont typeface="Arial" panose="020b0604020202020204" pitchFamily="34" charset="0"/>
              <a:buChar char="•"/>
            </a:pPr>
            <a:r>
              <a:rPr lang="en-US" altLang="zh-TW">
                <a:solidFill>
                  <a:schemeClr val="tx1"/>
                </a:solidFill>
              </a:rPr>
              <a:t>IPv6 </a:t>
            </a:r>
            <a:r>
              <a:rPr lang="zh-TW" altLang="en-US">
                <a:solidFill>
                  <a:schemeClr val="tx1"/>
                </a:solidFill>
              </a:rPr>
              <a:t>的開發也包含了 </a:t>
            </a:r>
            <a:r>
              <a:rPr lang="en-US" altLang="zh-TW">
                <a:solidFill>
                  <a:schemeClr val="tx1"/>
                </a:solidFill>
              </a:rPr>
              <a:t>IPv4 </a:t>
            </a:r>
            <a:r>
              <a:rPr lang="zh-TW" altLang="en-US">
                <a:solidFill>
                  <a:schemeClr val="tx1"/>
                </a:solidFill>
              </a:rPr>
              <a:t>限制和其他增強功能的修正程式。</a:t>
            </a:r>
          </a:p>
          <a:p>
            <a:pPr marL="342892" indent="-342892" algn="l">
              <a:buFont typeface="Arial" panose="020b0604020202020204" pitchFamily="34" charset="0"/>
              <a:buChar char="•"/>
            </a:pPr>
            <a:r>
              <a:rPr lang="zh-TW" altLang="en-US">
                <a:solidFill>
                  <a:schemeClr val="tx1"/>
                </a:solidFill>
              </a:rPr>
              <a:t>隨著網際網路人口不斷增加、</a:t>
            </a:r>
            <a:r>
              <a:rPr lang="en-US" altLang="zh-TW">
                <a:solidFill>
                  <a:schemeClr val="tx1"/>
                </a:solidFill>
              </a:rPr>
              <a:t>IPv4 </a:t>
            </a:r>
            <a:r>
              <a:rPr lang="zh-TW" altLang="en-US">
                <a:solidFill>
                  <a:schemeClr val="tx1"/>
                </a:solidFill>
              </a:rPr>
              <a:t>位址空間有限、</a:t>
            </a:r>
            <a:r>
              <a:rPr lang="en-US" altLang="zh-TW">
                <a:solidFill>
                  <a:schemeClr val="tx1"/>
                </a:solidFill>
              </a:rPr>
              <a:t>NAT </a:t>
            </a:r>
            <a:r>
              <a:rPr lang="zh-TW" altLang="en-US">
                <a:solidFill>
                  <a:schemeClr val="tx1"/>
                </a:solidFill>
              </a:rPr>
              <a:t>和 </a:t>
            </a:r>
            <a:r>
              <a:rPr lang="en-US" altLang="zh-TW">
                <a:solidFill>
                  <a:schemeClr val="tx1"/>
                </a:solidFill>
              </a:rPr>
              <a:t>IoT </a:t>
            </a:r>
            <a:r>
              <a:rPr lang="zh-TW" altLang="en-US">
                <a:solidFill>
                  <a:schemeClr val="tx1"/>
                </a:solidFill>
              </a:rPr>
              <a:t>的問題，現在已經開始轉換到 </a:t>
            </a:r>
            <a:r>
              <a:rPr lang="en-US" altLang="zh-TW">
                <a:solidFill>
                  <a:schemeClr val="tx1"/>
                </a:solidFill>
              </a:rPr>
              <a:t>IPv6 </a:t>
            </a:r>
            <a:r>
              <a:rPr lang="zh-TW" altLang="en-US">
                <a:solidFill>
                  <a:schemeClr val="tx1"/>
                </a:solidFill>
              </a:rPr>
              <a:t>的時候了。</a:t>
            </a:r>
          </a:p>
          <a:p>
            <a:pPr marL="342892" indent="-342892" algn="l">
              <a:buFont typeface="Arial" panose="020b0604020202020204" pitchFamily="34" charset="0"/>
              <a:buChar char="•"/>
            </a:pPr>
            <a:endParaRPr lang="en-US" sz="1600">
              <a:solidFill>
                <a:schemeClr val="tx1"/>
              </a:solidFill>
            </a:endParaRPr>
          </a:p>
        </p:txBody>
      </p:sp>
      <p:pic>
        <p:nvPicPr>
          <p:cNvPr id="5" name="Picture 4">
            <a:extLst>
              <a:ext uri="{FF2B5EF4-FFF2-40B4-BE49-F238E27FC236}">
                <a16:creationId xmlns:a16="http://schemas.microsoft.com/office/drawing/2014/main" id="{BFB1C0E8-9A48-4776-9AE6-431C4EFFF458}"/>
              </a:ext>
            </a:extLst>
          </p:cNvPr>
          <p:cNvPicPr>
            <a:picLocks noChangeAspect="1"/>
          </p:cNvPicPr>
          <p:nvPr/>
        </p:nvPicPr>
        <p:blipFill>
          <a:blip r:embed="rId3"/>
          <a:stretch>
            <a:fillRect/>
          </a:stretch>
        </p:blipFill>
        <p:spPr>
          <a:xfrm>
            <a:off x="4657275" y="1712670"/>
            <a:ext cx="3478852" cy="2063726"/>
          </a:xfrm>
          <a:prstGeom prst="rect">
            <a:avLst/>
          </a:prstGeom>
        </p:spPr>
      </p:pic>
      <p:sp>
        <p:nvSpPr>
          <p:cNvPr id="2" name="投影片編號版面配置區 1"/>
          <p:cNvSpPr>
            <a:spLocks noGrp="1"/>
          </p:cNvSpPr>
          <p:nvPr>
            <p:ph type="sldNum" sz="quarter" idx="12"/>
          </p:nvPr>
        </p:nvSpPr>
        <p:spPr/>
        <p:txBody>
          <a:bodyPr/>
          <a:lstStyle/>
          <a:p>
            <a:fld id="{4FAB73BC-B049-4115-A692-8D63A059BFB8}" type="slidenum">
              <a:rPr lang="en-US" smtClean="0"/>
              <a:t>313</a:t>
            </a:fld>
            <a:endParaRPr lang="en-US"/>
          </a:p>
        </p:txBody>
      </p:sp>
    </p:spTree>
    <p:extLst>
      <p:ext uri="{BB962C8B-B14F-4D97-AF65-F5344CB8AC3E}">
        <p14:creationId xmlns:p14="http://schemas.microsoft.com/office/powerpoint/2010/main" val="11485132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314.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p:spPr>
        <p:txBody>
          <a:bodyPr>
            <a:normAutofit/>
          </a:bodyPr>
          <a:lstStyle/>
          <a:p>
            <a:pPr rtl="0"/>
            <a:r>
              <a:rPr lang="en-US" altLang="zh-TW" smtClean="0"/>
              <a:t>12.1IPv4 </a:t>
            </a:r>
            <a:r>
              <a:rPr lang="zh-TW" altLang="en-US"/>
              <a:t>問題</a:t>
            </a:r>
            <a:r>
              <a:rPr lang="en-US" altLang="zh-TW"/>
              <a:t>-</a:t>
            </a:r>
            <a:r>
              <a:rPr lang="zh-TW" altLang="en-US"/>
              <a:t> </a:t>
            </a:r>
            <a:r>
              <a:rPr lang="en-US" altLang="zh-TW"/>
              <a:t>IPv6 </a:t>
            </a:r>
            <a:r>
              <a:rPr lang="zh-TW" altLang="en-US"/>
              <a:t>共存</a:t>
            </a:r>
          </a:p>
        </p:txBody>
      </p:sp>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431972" y="1712670"/>
            <a:ext cx="7913517" cy="3073946"/>
          </a:xfrm>
        </p:spPr>
        <p:txBody>
          <a:bodyPr/>
          <a:lstStyle/>
          <a:p>
            <a:pPr marL="0" indent="0" algn="l"/>
            <a:r>
              <a:rPr lang="en-US" altLang="zh-TW">
                <a:solidFill>
                  <a:schemeClr val="tx1"/>
                </a:solidFill>
                <a:latin typeface="標楷體" pitchFamily="65" charset="-120"/>
              </a:rPr>
              <a:t>IPv4 </a:t>
            </a:r>
            <a:r>
              <a:rPr lang="zh-TW" altLang="en-US">
                <a:solidFill>
                  <a:schemeClr val="tx1"/>
                </a:solidFill>
                <a:latin typeface="標楷體" pitchFamily="65" charset="-120"/>
              </a:rPr>
              <a:t>和 </a:t>
            </a:r>
            <a:r>
              <a:rPr lang="en-US" altLang="zh-TW">
                <a:solidFill>
                  <a:schemeClr val="tx1"/>
                </a:solidFill>
                <a:latin typeface="標楷體" pitchFamily="65" charset="-120"/>
              </a:rPr>
              <a:t>IPv6 </a:t>
            </a:r>
            <a:r>
              <a:rPr lang="zh-TW" altLang="en-US">
                <a:solidFill>
                  <a:schemeClr val="tx1"/>
                </a:solidFill>
                <a:latin typeface="標楷體" pitchFamily="65" charset="-120"/>
              </a:rPr>
              <a:t>將在不久的將來並存，過渡將需要幾年的時間。</a:t>
            </a:r>
          </a:p>
          <a:p>
            <a:pPr marL="0" indent="0" algn="l"/>
            <a:r>
              <a:rPr lang="en-US" altLang="zh-TW">
                <a:solidFill>
                  <a:schemeClr val="tx1"/>
                </a:solidFill>
                <a:latin typeface="標楷體" pitchFamily="65" charset="-120"/>
              </a:rPr>
              <a:t>IETF </a:t>
            </a:r>
            <a:r>
              <a:rPr lang="zh-TW" altLang="en-US">
                <a:solidFill>
                  <a:schemeClr val="tx1"/>
                </a:solidFill>
                <a:latin typeface="標楷體" pitchFamily="65" charset="-120"/>
              </a:rPr>
              <a:t>建立了各種通訊協定和工具，協助網路管理員將其網路遷移至 </a:t>
            </a:r>
            <a:r>
              <a:rPr lang="en-US" altLang="zh-TW">
                <a:solidFill>
                  <a:schemeClr val="tx1"/>
                </a:solidFill>
                <a:latin typeface="標楷體" pitchFamily="65" charset="-120"/>
              </a:rPr>
              <a:t>IPv6</a:t>
            </a:r>
            <a:r>
              <a:rPr lang="zh-TW" altLang="en-US">
                <a:solidFill>
                  <a:schemeClr val="tx1"/>
                </a:solidFill>
                <a:latin typeface="標楷體" pitchFamily="65" charset="-120"/>
              </a:rPr>
              <a:t>。這些移轉技術可分為三個類別：</a:t>
            </a:r>
          </a:p>
          <a:p>
            <a:pPr marL="415975" lvl="1" indent="-342892">
              <a:buFont typeface="Arial" panose="020b0604020202020204" pitchFamily="34" charset="0"/>
              <a:buChar char="•"/>
            </a:pPr>
            <a:r>
              <a:rPr lang="zh-TW" sz="2000" b="1">
                <a:solidFill>
                  <a:schemeClr val="tx1"/>
                </a:solidFill>
                <a:latin typeface="標楷體" pitchFamily="65" charset="-120"/>
              </a:rPr>
              <a:t>雙堆疊 </a:t>
            </a:r>
            <a:r>
              <a:rPr lang="zh-TW" sz="2000">
                <a:solidFill>
                  <a:schemeClr val="tx1"/>
                </a:solidFill>
                <a:latin typeface="標楷體" pitchFamily="65" charset="-120"/>
              </a:rPr>
              <a:t>-裝置同時執行 IPv4 和 IPv6 通訊協定堆疊。 </a:t>
            </a:r>
          </a:p>
          <a:p>
            <a:pPr marL="415975" lvl="1" indent="-342892">
              <a:buFont typeface="Arial" panose="020b0604020202020204" pitchFamily="34" charset="0"/>
              <a:buChar char="•"/>
            </a:pPr>
            <a:r>
              <a:rPr lang="zh-TW" sz="2000" b="1">
                <a:latin typeface="標楷體" pitchFamily="65" charset="-120"/>
              </a:rPr>
              <a:t>通道</a:t>
            </a:r>
            <a:r>
              <a:rPr lang="zh-TW" sz="2000">
                <a:latin typeface="標楷體" pitchFamily="65" charset="-120"/>
              </a:rPr>
              <a:t> — 透過 IPv4 網路傳輸 IPv6 封包的一種方法。IPv6 封包封裝在 IPv4 封包內。 </a:t>
            </a:r>
          </a:p>
          <a:p>
            <a:pPr marL="415975" lvl="1" indent="-342892">
              <a:buFont typeface="Arial" panose="020b0604020202020204" pitchFamily="34" charset="0"/>
              <a:buChar char="•"/>
            </a:pPr>
            <a:r>
              <a:rPr lang="zh-TW" altLang="en-US" sz="2000" b="1">
                <a:latin typeface="標楷體" pitchFamily="65" charset="-120"/>
              </a:rPr>
              <a:t>轉</a:t>
            </a:r>
            <a:r>
              <a:rPr lang="zh-TW" sz="2000" b="1">
                <a:solidFill>
                  <a:schemeClr val="tx1"/>
                </a:solidFill>
                <a:latin typeface="標楷體" pitchFamily="65" charset="-120"/>
              </a:rPr>
              <a:t>譯</a:t>
            </a:r>
            <a:r>
              <a:rPr lang="zh-TW" sz="2000">
                <a:solidFill>
                  <a:schemeClr val="tx1"/>
                </a:solidFill>
                <a:latin typeface="標楷體" pitchFamily="65" charset="-120"/>
              </a:rPr>
              <a:t> - </a:t>
            </a:r>
            <a:r>
              <a:rPr lang="zh-TW" sz="2000">
                <a:latin typeface="標楷體" pitchFamily="65" charset="-120"/>
              </a:rPr>
              <a:t>網路位址轉譯 64 (NAT64) 可讓具 IPv6 功能的裝置使用類似於 IPv4 的 NAT 的</a:t>
            </a:r>
            <a:r>
              <a:rPr lang="zh-TW" altLang="en-US" sz="2000">
                <a:latin typeface="標楷體" pitchFamily="65" charset="-120"/>
              </a:rPr>
              <a:t>轉</a:t>
            </a:r>
            <a:r>
              <a:rPr lang="zh-TW" sz="2000">
                <a:latin typeface="標楷體" pitchFamily="65" charset="-120"/>
              </a:rPr>
              <a:t>譯技術，與啟用 IPv6 的裝置進行通訊。 </a:t>
            </a:r>
            <a:r>
              <a:rPr lang="zh-TW" sz="2000" b="1">
                <a:solidFill>
                  <a:schemeClr val="tx1"/>
                </a:solidFill>
                <a:latin typeface="標楷體" pitchFamily="65" charset="-120"/>
              </a:rPr>
              <a:t> </a:t>
            </a:r>
          </a:p>
        </p:txBody>
      </p:sp>
      <p:sp>
        <p:nvSpPr>
          <p:cNvPr id="2" name="TextBox 1">
            <a:extLst>
              <a:ext uri="{FF2B5EF4-FFF2-40B4-BE49-F238E27FC236}">
                <a16:creationId xmlns:a16="http://schemas.microsoft.com/office/drawing/2014/main" id="{D8D35741-D333-4DBC-B285-F99CC22F97CD}"/>
              </a:ext>
            </a:extLst>
          </p:cNvPr>
          <p:cNvSpPr txBox="1"/>
          <p:nvPr/>
        </p:nvSpPr>
        <p:spPr>
          <a:xfrm>
            <a:off x="431971" y="4776000"/>
            <a:ext cx="7913516" cy="707886"/>
          </a:xfrm>
          <a:prstGeom prst="rect">
            <a:avLst/>
          </a:prstGeom>
          <a:noFill/>
        </p:spPr>
        <p:txBody>
          <a:bodyPr wrap="square" rtlCol="0">
            <a:spAutoFit/>
          </a:bodyPr>
          <a:lstStyle/>
          <a:p>
            <a:pPr rtl="0"/>
            <a:r>
              <a:rPr lang="zh-TW" altLang="en-US" sz="2000" b="1">
                <a:latin typeface="標楷體" pitchFamily="65" charset="-120"/>
                <a:ea typeface="標楷體" panose="03000509000000000000" pitchFamily="65" charset="-120"/>
              </a:rPr>
              <a:t>注意：</a:t>
            </a:r>
            <a:r>
              <a:rPr lang="zh-TW" altLang="en-US" sz="2000">
                <a:latin typeface="標楷體" pitchFamily="65" charset="-120"/>
                <a:ea typeface="標楷體" panose="03000509000000000000" pitchFamily="65" charset="-120"/>
              </a:rPr>
              <a:t> 隧道和轉譯是用於轉換到原生 </a:t>
            </a:r>
            <a:r>
              <a:rPr lang="en-US" altLang="zh-TW" sz="2000">
                <a:latin typeface="標楷體" pitchFamily="65" charset="-120"/>
                <a:ea typeface="標楷體" panose="03000509000000000000" pitchFamily="65" charset="-120"/>
              </a:rPr>
              <a:t>IPv6</a:t>
            </a:r>
            <a:r>
              <a:rPr lang="zh-TW" altLang="en-US" sz="2000">
                <a:latin typeface="標楷體" pitchFamily="65" charset="-120"/>
                <a:ea typeface="標楷體" panose="03000509000000000000" pitchFamily="65" charset="-120"/>
              </a:rPr>
              <a:t>，應該只在需要時使用。目標應該是從來源到目標的原生 </a:t>
            </a:r>
            <a:r>
              <a:rPr lang="en-US" altLang="zh-TW" sz="2000">
                <a:latin typeface="標楷體" pitchFamily="65" charset="-120"/>
                <a:ea typeface="標楷體" panose="03000509000000000000" pitchFamily="65" charset="-120"/>
              </a:rPr>
              <a:t>IPv6 </a:t>
            </a:r>
            <a:r>
              <a:rPr lang="zh-TW" altLang="en-US" sz="2000">
                <a:latin typeface="標楷體" pitchFamily="65" charset="-120"/>
                <a:ea typeface="標楷體" panose="03000509000000000000" pitchFamily="65" charset="-120"/>
              </a:rPr>
              <a:t>通訊。 </a:t>
            </a:r>
          </a:p>
        </p:txBody>
      </p:sp>
      <p:sp>
        <p:nvSpPr>
          <p:cNvPr id="5" name="投影片編號版面配置區 4"/>
          <p:cNvSpPr>
            <a:spLocks noGrp="1"/>
          </p:cNvSpPr>
          <p:nvPr>
            <p:ph type="sldNum" sz="quarter" idx="12"/>
          </p:nvPr>
        </p:nvSpPr>
        <p:spPr/>
        <p:txBody>
          <a:bodyPr/>
          <a:lstStyle/>
          <a:p>
            <a:fld id="{4FAB73BC-B049-4115-A692-8D63A059BFB8}" type="slidenum">
              <a:rPr lang="en-US" smtClean="0"/>
              <a:t>314</a:t>
            </a:fld>
            <a:endParaRPr lang="en-US"/>
          </a:p>
        </p:txBody>
      </p:sp>
    </p:spTree>
    <p:extLst>
      <p:ext uri="{BB962C8B-B14F-4D97-AF65-F5344CB8AC3E}">
        <p14:creationId xmlns:p14="http://schemas.microsoft.com/office/powerpoint/2010/main" val="105318680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315.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p:spPr>
        <p:txBody>
          <a:bodyPr>
            <a:normAutofit/>
          </a:bodyPr>
          <a:lstStyle/>
          <a:p>
            <a:pPr rtl="0"/>
            <a:r>
              <a:rPr lang="en-US" altLang="zh-TW" smtClean="0"/>
              <a:t>12.2IPv6 </a:t>
            </a:r>
            <a:r>
              <a:rPr lang="zh-TW" altLang="en-US"/>
              <a:t>位址表示</a:t>
            </a:r>
            <a:r>
              <a:rPr lang="en-US" altLang="zh-TW"/>
              <a:t>-IPv6 </a:t>
            </a:r>
            <a:r>
              <a:rPr lang="zh-TW" altLang="en-US"/>
              <a:t>位址格式</a:t>
            </a:r>
          </a:p>
        </p:txBody>
      </p:sp>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431973" y="1712670"/>
            <a:ext cx="7913516" cy="4003184"/>
          </a:xfrm>
        </p:spPr>
        <p:txBody>
          <a:bodyPr/>
          <a:lstStyle/>
          <a:p>
            <a:pPr marL="342892" indent="-342892" algn="l">
              <a:buFont typeface="Arial" panose="020b0604020202020204" pitchFamily="34" charset="0"/>
              <a:buChar char="•"/>
            </a:pPr>
            <a:r>
              <a:rPr lang="en-US" altLang="zh-TW">
                <a:solidFill>
                  <a:schemeClr val="tx1"/>
                </a:solidFill>
                <a:latin typeface="標楷體" pitchFamily="65" charset="-120"/>
              </a:rPr>
              <a:t>IPv6 </a:t>
            </a:r>
            <a:r>
              <a:rPr lang="zh-TW" altLang="en-US">
                <a:solidFill>
                  <a:schemeClr val="tx1"/>
                </a:solidFill>
                <a:latin typeface="標楷體" pitchFamily="65" charset="-120"/>
              </a:rPr>
              <a:t>位址的長度為 </a:t>
            </a:r>
            <a:r>
              <a:rPr lang="en-US" altLang="zh-TW">
                <a:solidFill>
                  <a:schemeClr val="tx1"/>
                </a:solidFill>
                <a:latin typeface="標楷體" pitchFamily="65" charset="-120"/>
              </a:rPr>
              <a:t>128 </a:t>
            </a:r>
            <a:r>
              <a:rPr lang="zh-TW" altLang="en-US">
                <a:solidFill>
                  <a:schemeClr val="tx1"/>
                </a:solidFill>
                <a:latin typeface="標楷體" pitchFamily="65" charset="-120"/>
              </a:rPr>
              <a:t>位元，並以十六進位寫入。</a:t>
            </a:r>
          </a:p>
          <a:p>
            <a:pPr marL="342892" indent="-342892" algn="l">
              <a:buFont typeface="Arial" panose="020b0604020202020204" pitchFamily="34" charset="0"/>
              <a:buChar char="•"/>
            </a:pPr>
            <a:r>
              <a:rPr lang="en-US" altLang="zh-TW">
                <a:solidFill>
                  <a:schemeClr val="tx1"/>
                </a:solidFill>
                <a:latin typeface="標楷體" pitchFamily="65" charset="-120"/>
              </a:rPr>
              <a:t>IPv6 </a:t>
            </a:r>
            <a:r>
              <a:rPr lang="zh-TW" altLang="en-US">
                <a:solidFill>
                  <a:schemeClr val="tx1"/>
                </a:solidFill>
                <a:latin typeface="標楷體" pitchFamily="65" charset="-120"/>
              </a:rPr>
              <a:t>位址不區分大小寫，而且可以使用小寫或大寫寫。</a:t>
            </a:r>
          </a:p>
          <a:p>
            <a:pPr marL="342892" indent="-342892" algn="l">
              <a:buFont typeface="Arial" panose="020b0604020202020204" pitchFamily="34" charset="0"/>
              <a:buChar char="•"/>
            </a:pPr>
            <a:r>
              <a:rPr lang="zh-TW" altLang="en-US">
                <a:solidFill>
                  <a:schemeClr val="tx1"/>
                </a:solidFill>
                <a:latin typeface="標楷體" pitchFamily="65" charset="-120"/>
              </a:rPr>
              <a:t>寫入 </a:t>
            </a:r>
            <a:r>
              <a:rPr lang="en-US" altLang="zh-TW">
                <a:solidFill>
                  <a:schemeClr val="tx1"/>
                </a:solidFill>
                <a:latin typeface="標楷體" pitchFamily="65" charset="-120"/>
              </a:rPr>
              <a:t>IPv6 </a:t>
            </a:r>
            <a:r>
              <a:rPr lang="zh-TW" altLang="en-US">
                <a:solidFill>
                  <a:schemeClr val="tx1"/>
                </a:solidFill>
                <a:latin typeface="標楷體" pitchFamily="65" charset="-120"/>
              </a:rPr>
              <a:t>位址的首選格式為 </a:t>
            </a:r>
            <a:r>
              <a:rPr lang="en-US" altLang="zh-TW">
                <a:solidFill>
                  <a:schemeClr val="tx1"/>
                </a:solidFill>
                <a:latin typeface="標楷體" pitchFamily="65" charset="-120"/>
              </a:rPr>
              <a:t>x: x: x: x: x: x: x: x: x: x, </a:t>
            </a:r>
            <a:r>
              <a:rPr lang="zh-TW" altLang="en-US">
                <a:solidFill>
                  <a:schemeClr val="tx1"/>
                </a:solidFill>
                <a:latin typeface="標楷體" pitchFamily="65" charset="-120"/>
              </a:rPr>
              <a:t>每個 “</a:t>
            </a:r>
            <a:r>
              <a:rPr lang="en-US" altLang="zh-TW">
                <a:solidFill>
                  <a:schemeClr val="tx1"/>
                </a:solidFill>
                <a:latin typeface="標楷體" pitchFamily="65" charset="-120"/>
              </a:rPr>
              <a:t>x” </a:t>
            </a:r>
            <a:r>
              <a:rPr lang="zh-TW" altLang="en-US">
                <a:solidFill>
                  <a:schemeClr val="tx1"/>
                </a:solidFill>
                <a:latin typeface="標楷體" pitchFamily="65" charset="-120"/>
              </a:rPr>
              <a:t>由四個十六進位值組成。</a:t>
            </a:r>
          </a:p>
          <a:p>
            <a:pPr marL="342892" indent="-342892" algn="l">
              <a:buFont typeface="Arial" panose="020b0604020202020204" pitchFamily="34" charset="0"/>
              <a:buChar char="•"/>
            </a:pPr>
            <a:r>
              <a:rPr lang="zh-TW" altLang="en-US">
                <a:solidFill>
                  <a:schemeClr val="tx1"/>
                </a:solidFill>
                <a:latin typeface="標楷體" pitchFamily="65" charset="-120"/>
              </a:rPr>
              <a:t>在 </a:t>
            </a:r>
            <a:r>
              <a:rPr lang="en-US" altLang="zh-TW">
                <a:solidFill>
                  <a:schemeClr val="tx1"/>
                </a:solidFill>
                <a:latin typeface="標楷體" pitchFamily="65" charset="-120"/>
              </a:rPr>
              <a:t>IPv6 </a:t>
            </a:r>
            <a:r>
              <a:rPr lang="zh-TW" altLang="en-US">
                <a:solidFill>
                  <a:schemeClr val="tx1"/>
                </a:solidFill>
                <a:latin typeface="標楷體" pitchFamily="65" charset="-120"/>
              </a:rPr>
              <a:t>中，一個六方是用於指 </a:t>
            </a:r>
            <a:r>
              <a:rPr lang="en-US" altLang="zh-TW">
                <a:solidFill>
                  <a:schemeClr val="tx1"/>
                </a:solidFill>
                <a:latin typeface="標楷體" pitchFamily="65" charset="-120"/>
              </a:rPr>
              <a:t>16 </a:t>
            </a:r>
            <a:r>
              <a:rPr lang="zh-TW" altLang="en-US">
                <a:solidFill>
                  <a:schemeClr val="tx1"/>
                </a:solidFill>
                <a:latin typeface="標楷體" pitchFamily="65" charset="-120"/>
              </a:rPr>
              <a:t>位，或四個十六進制值的段的非官方術語。</a:t>
            </a:r>
          </a:p>
          <a:p>
            <a:pPr marL="342892" indent="-342892" algn="l">
              <a:buFont typeface="Arial" panose="020b0604020202020204" pitchFamily="34" charset="0"/>
              <a:buChar char="•"/>
            </a:pPr>
            <a:r>
              <a:rPr lang="zh-TW" altLang="en-US">
                <a:solidFill>
                  <a:schemeClr val="tx1"/>
                </a:solidFill>
                <a:latin typeface="標楷體" pitchFamily="65" charset="-120"/>
              </a:rPr>
              <a:t>慣用格式的 </a:t>
            </a:r>
            <a:r>
              <a:rPr lang="en-US" altLang="zh-TW">
                <a:solidFill>
                  <a:schemeClr val="tx1"/>
                </a:solidFill>
                <a:latin typeface="標楷體" pitchFamily="65" charset="-120"/>
              </a:rPr>
              <a:t>IPv6 </a:t>
            </a:r>
            <a:r>
              <a:rPr lang="zh-TW" altLang="en-US">
                <a:solidFill>
                  <a:schemeClr val="tx1"/>
                </a:solidFill>
                <a:latin typeface="標楷體" pitchFamily="65" charset="-120"/>
              </a:rPr>
              <a:t>位址範例：</a:t>
            </a:r>
          </a:p>
          <a:p>
            <a:pPr marL="358766" lvl="4" indent="0">
              <a:buNone/>
            </a:pPr>
            <a:r>
              <a:rPr lang="en-US" altLang="zh-TW" sz="2000">
                <a:latin typeface="標楷體" pitchFamily="65" charset="-120"/>
                <a:cs typeface="Courier New" panose="02070309020205020404" pitchFamily="49" charset="0"/>
              </a:rPr>
              <a:t>2001:0db8:0000:1111:0000:0000:0000:0200 </a:t>
            </a:r>
          </a:p>
          <a:p>
            <a:pPr marL="358766" lvl="4" indent="0">
              <a:buNone/>
            </a:pPr>
            <a:r>
              <a:rPr lang="en-US" altLang="zh-TW" sz="2000">
                <a:latin typeface="標楷體" pitchFamily="65" charset="-120"/>
                <a:cs typeface="Courier New" panose="02070309020205020404" pitchFamily="49" charset="0"/>
              </a:rPr>
              <a:t>2001:0db8:0000:00a3:abcd:0000:0000:1234 </a:t>
            </a:r>
          </a:p>
          <a:p>
            <a:pPr marL="342892" indent="-342892" algn="l">
              <a:buFont typeface="Arial" panose="020b0604020202020204" pitchFamily="34" charset="0"/>
              <a:buChar char="•"/>
            </a:pPr>
            <a:endParaRPr lang="en-US" sz="1800">
              <a:solidFill>
                <a:schemeClr val="tx1"/>
              </a:solidFill>
            </a:endParaRPr>
          </a:p>
          <a:p>
            <a:pPr marL="0" indent="0" algn="l"/>
            <a:endParaRPr lang="en-US" sz="1600">
              <a:solidFill>
                <a:schemeClr val="tx1"/>
              </a:solidFill>
            </a:endParaRPr>
          </a:p>
        </p:txBody>
      </p:sp>
      <p:sp>
        <p:nvSpPr>
          <p:cNvPr id="2" name="投影片編號版面配置區 1"/>
          <p:cNvSpPr>
            <a:spLocks noGrp="1"/>
          </p:cNvSpPr>
          <p:nvPr>
            <p:ph type="sldNum" sz="quarter" idx="12"/>
          </p:nvPr>
        </p:nvSpPr>
        <p:spPr/>
        <p:txBody>
          <a:bodyPr/>
          <a:lstStyle/>
          <a:p>
            <a:fld id="{4FAB73BC-B049-4115-A692-8D63A059BFB8}" type="slidenum">
              <a:rPr lang="en-US" smtClean="0"/>
              <a:t>315</a:t>
            </a:fld>
            <a:endParaRPr lang="en-US"/>
          </a:p>
        </p:txBody>
      </p:sp>
    </p:spTree>
    <p:extLst>
      <p:ext uri="{BB962C8B-B14F-4D97-AF65-F5344CB8AC3E}">
        <p14:creationId xmlns:p14="http://schemas.microsoft.com/office/powerpoint/2010/main" val="406640319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316.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p:spPr>
        <p:txBody>
          <a:bodyPr>
            <a:normAutofit/>
          </a:bodyPr>
          <a:lstStyle/>
          <a:p>
            <a:r>
              <a:rPr lang="en-US" altLang="zh-TW"/>
              <a:t>12.2IPv6 </a:t>
            </a:r>
            <a:r>
              <a:rPr lang="zh-TW" altLang="en-US"/>
              <a:t>位址表示</a:t>
            </a:r>
            <a:r>
              <a:rPr lang="en-US" altLang="zh-TW"/>
              <a:t>-</a:t>
            </a:r>
            <a:r>
              <a:rPr lang="zh-TW" altLang="en-US" smtClean="0"/>
              <a:t>規則 </a:t>
            </a:r>
            <a:r>
              <a:rPr lang="en-US" altLang="zh-TW"/>
              <a:t>1 — </a:t>
            </a:r>
            <a:r>
              <a:rPr lang="zh-TW" altLang="en-US"/>
              <a:t>省略前導零</a:t>
            </a:r>
          </a:p>
        </p:txBody>
      </p:sp>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431973" y="1455977"/>
            <a:ext cx="7913516" cy="2895245"/>
          </a:xfrm>
        </p:spPr>
        <p:txBody>
          <a:bodyPr/>
          <a:lstStyle/>
          <a:p>
            <a:pPr marL="0" indent="0" algn="l"/>
            <a:r>
              <a:rPr lang="zh-TW" altLang="en-US">
                <a:solidFill>
                  <a:schemeClr val="tx1"/>
                </a:solidFill>
              </a:rPr>
              <a:t>幫助減少 </a:t>
            </a:r>
            <a:r>
              <a:rPr lang="en-US" altLang="zh-TW">
                <a:solidFill>
                  <a:schemeClr val="tx1"/>
                </a:solidFill>
              </a:rPr>
              <a:t>IPv6 </a:t>
            </a:r>
            <a:r>
              <a:rPr lang="zh-TW" altLang="en-US">
                <a:solidFill>
                  <a:schemeClr val="tx1"/>
                </a:solidFill>
              </a:rPr>
              <a:t>位址符號的第一條規則是省略任何前導 </a:t>
            </a:r>
            <a:r>
              <a:rPr lang="en-US" altLang="zh-TW">
                <a:solidFill>
                  <a:schemeClr val="tx1"/>
                </a:solidFill>
              </a:rPr>
              <a:t>0</a:t>
            </a:r>
            <a:r>
              <a:rPr lang="zh-TW" altLang="en-US">
                <a:solidFill>
                  <a:schemeClr val="tx1"/>
                </a:solidFill>
              </a:rPr>
              <a:t>（零）。</a:t>
            </a:r>
          </a:p>
          <a:p>
            <a:pPr marL="73083" lvl="1" indent="0">
              <a:buNone/>
            </a:pPr>
            <a:r>
              <a:rPr lang="zh-TW" altLang="en-US" sz="2000" b="1"/>
              <a:t>範例：</a:t>
            </a:r>
          </a:p>
          <a:p>
            <a:pPr marL="285743" indent="-285743" algn="l">
              <a:buFont typeface="Arial" panose="020b0604020202020204" pitchFamily="34" charset="0"/>
              <a:buChar char="•"/>
            </a:pPr>
            <a:r>
              <a:rPr lang="en-US" altLang="zh-TW">
                <a:solidFill>
                  <a:schemeClr val="tx1"/>
                </a:solidFill>
              </a:rPr>
              <a:t>01ab </a:t>
            </a:r>
            <a:r>
              <a:rPr lang="zh-TW" altLang="en-US">
                <a:solidFill>
                  <a:schemeClr val="tx1"/>
                </a:solidFill>
              </a:rPr>
              <a:t>可以表示為 </a:t>
            </a:r>
            <a:r>
              <a:rPr lang="en-US" altLang="zh-TW">
                <a:solidFill>
                  <a:schemeClr val="tx1"/>
                </a:solidFill>
              </a:rPr>
              <a:t>1ab</a:t>
            </a:r>
          </a:p>
          <a:p>
            <a:pPr marL="285743" indent="-285743" algn="l">
              <a:buFont typeface="Arial" panose="020b0604020202020204" pitchFamily="34" charset="0"/>
              <a:buChar char="•"/>
            </a:pPr>
            <a:r>
              <a:rPr lang="en-US" altLang="zh-TW">
                <a:solidFill>
                  <a:schemeClr val="tx1"/>
                </a:solidFill>
              </a:rPr>
              <a:t>09f0 </a:t>
            </a:r>
            <a:r>
              <a:rPr lang="zh-TW" altLang="en-US">
                <a:solidFill>
                  <a:schemeClr val="tx1"/>
                </a:solidFill>
              </a:rPr>
              <a:t>可以表示為 </a:t>
            </a:r>
            <a:r>
              <a:rPr lang="en-US" altLang="zh-TW">
                <a:solidFill>
                  <a:schemeClr val="tx1"/>
                </a:solidFill>
              </a:rPr>
              <a:t>9f0</a:t>
            </a:r>
          </a:p>
          <a:p>
            <a:pPr marL="285743" indent="-285743" algn="l">
              <a:buFont typeface="Arial" panose="020b0604020202020204" pitchFamily="34" charset="0"/>
              <a:buChar char="•"/>
            </a:pPr>
            <a:r>
              <a:rPr lang="en-US" altLang="zh-TW">
                <a:solidFill>
                  <a:schemeClr val="tx1"/>
                </a:solidFill>
              </a:rPr>
              <a:t>0a00 </a:t>
            </a:r>
            <a:r>
              <a:rPr lang="zh-TW" altLang="en-US">
                <a:solidFill>
                  <a:schemeClr val="tx1"/>
                </a:solidFill>
              </a:rPr>
              <a:t>可以表示為 </a:t>
            </a:r>
            <a:r>
              <a:rPr lang="en-US" altLang="zh-TW">
                <a:solidFill>
                  <a:schemeClr val="tx1"/>
                </a:solidFill>
              </a:rPr>
              <a:t>a00</a:t>
            </a:r>
          </a:p>
          <a:p>
            <a:pPr marL="285743" indent="-285743" algn="l">
              <a:buFont typeface="Arial" panose="020b0604020202020204" pitchFamily="34" charset="0"/>
              <a:buChar char="•"/>
            </a:pPr>
            <a:r>
              <a:rPr lang="en-US" altLang="zh-TW">
                <a:solidFill>
                  <a:schemeClr val="tx1"/>
                </a:solidFill>
              </a:rPr>
              <a:t>00ab </a:t>
            </a:r>
            <a:r>
              <a:rPr lang="zh-TW" altLang="en-US">
                <a:solidFill>
                  <a:schemeClr val="tx1"/>
                </a:solidFill>
              </a:rPr>
              <a:t>可以表示為 </a:t>
            </a:r>
            <a:r>
              <a:rPr lang="en-US" altLang="zh-TW">
                <a:solidFill>
                  <a:schemeClr val="tx1"/>
                </a:solidFill>
              </a:rPr>
              <a:t>ab</a:t>
            </a:r>
          </a:p>
          <a:p>
            <a:pPr marL="285743" indent="-285743" algn="l">
              <a:buFont typeface="Arial" panose="020b0604020202020204" pitchFamily="34" charset="0"/>
              <a:buChar char="•"/>
            </a:pPr>
            <a:endParaRPr lang="en-US">
              <a:solidFill>
                <a:schemeClr val="tx1"/>
              </a:solidFill>
            </a:endParaRPr>
          </a:p>
          <a:p>
            <a:pPr marL="0" indent="0" algn="l"/>
            <a:r>
              <a:rPr lang="zh-TW" altLang="en-US" b="1">
                <a:solidFill>
                  <a:schemeClr val="tx1"/>
                </a:solidFill>
              </a:rPr>
              <a:t>注意</a:t>
            </a:r>
            <a:r>
              <a:rPr lang="zh-TW" altLang="en-US">
                <a:solidFill>
                  <a:schemeClr val="tx1"/>
                </a:solidFill>
              </a:rPr>
              <a:t>：</a:t>
            </a:r>
            <a:r>
              <a:rPr lang="zh-TW" altLang="en-US" b="1">
                <a:solidFill>
                  <a:schemeClr val="tx1"/>
                </a:solidFill>
              </a:rPr>
              <a:t> </a:t>
            </a:r>
            <a:r>
              <a:rPr lang="zh-TW" altLang="en-US">
                <a:solidFill>
                  <a:schemeClr val="tx1"/>
                </a:solidFill>
              </a:rPr>
              <a:t>此規則僅適用於前導 </a:t>
            </a:r>
            <a:r>
              <a:rPr lang="en-US" altLang="zh-TW">
                <a:solidFill>
                  <a:schemeClr val="tx1"/>
                </a:solidFill>
              </a:rPr>
              <a:t>0</a:t>
            </a:r>
            <a:r>
              <a:rPr lang="zh-TW" altLang="en-US">
                <a:solidFill>
                  <a:schemeClr val="tx1"/>
                </a:solidFill>
              </a:rPr>
              <a:t>，而不是尾隨 </a:t>
            </a:r>
            <a:r>
              <a:rPr lang="en-US" altLang="zh-TW">
                <a:solidFill>
                  <a:schemeClr val="tx1"/>
                </a:solidFill>
              </a:rPr>
              <a:t>0</a:t>
            </a:r>
            <a:r>
              <a:rPr lang="zh-TW" altLang="en-US">
                <a:solidFill>
                  <a:schemeClr val="tx1"/>
                </a:solidFill>
              </a:rPr>
              <a:t>，否則位址將是不明確的。 </a:t>
            </a:r>
            <a:r>
              <a:rPr lang="zh-TW" altLang="en-US" b="1">
                <a:solidFill>
                  <a:schemeClr val="tx1"/>
                </a:solidFill>
              </a:rPr>
              <a:t> </a:t>
            </a:r>
          </a:p>
          <a:p>
            <a:pPr marL="415975" lvl="1" indent="-342892">
              <a:buFont typeface="Arial" panose="020b0604020202020204" pitchFamily="34" charset="0"/>
              <a:buChar char="•"/>
            </a:pPr>
            <a:endParaRPr lang="en-US" sz="1200"/>
          </a:p>
          <a:p>
            <a:pPr marL="0" indent="0" algn="l"/>
            <a:endParaRPr lang="en-US" sz="1600">
              <a:solidFill>
                <a:schemeClr val="tx1"/>
              </a:solidFill>
            </a:endParaRPr>
          </a:p>
        </p:txBody>
      </p:sp>
      <p:graphicFrame>
        <p:nvGraphicFramePr>
          <p:cNvPr id="5" name="Content Placeholder 6">
            <a:extLst>
              <a:ext uri="{FF2B5EF4-FFF2-40B4-BE49-F238E27FC236}">
                <a16:creationId xmlns:a16="http://schemas.microsoft.com/office/drawing/2014/main" id="{8D418206-3EDF-4754-9AFB-FFEB638592BB}"/>
              </a:ext>
            </a:extLst>
          </p:cNvPr>
          <p:cNvGraphicFramePr/>
          <p:nvPr>
            <p:extLst>
              <p:ext uri="{D42A27DB-BD31-4B8C-83A1-F6EECF244321}">
                <p14:modId xmlns:p14="http://schemas.microsoft.com/office/powerpoint/2010/main" val="3962219672"/>
              </p:ext>
            </p:extLst>
          </p:nvPr>
        </p:nvGraphicFramePr>
        <p:xfrm>
          <a:off x="219076" y="4843859"/>
          <a:ext cx="8658224" cy="1188720"/>
        </p:xfrm>
        <a:graphic>
          <a:graphicData uri="http://schemas.openxmlformats.org/drawingml/2006/table">
            <a:tbl>
              <a:tblPr firstRow="1" bandRow="1">
                <a:tableStyleId>{5C22544A-7EE6-4342-B048-85BDC9FD1C3A}</a:tableStyleId>
              </a:tblPr>
              <a:tblGrid>
                <a:gridCol w="1208534">
                  <a:extLst>
                    <a:ext uri="{9D8B030D-6E8A-4147-A177-3AD203B41FA5}">
                      <a16:colId xmlns:a16="http://schemas.microsoft.com/office/drawing/2014/main" val="3729139006"/>
                    </a:ext>
                  </a:extLst>
                </a:gridCol>
                <a:gridCol w="7449690">
                  <a:extLst>
                    <a:ext uri="{9D8B030D-6E8A-4147-A177-3AD203B41FA5}">
                      <a16:colId xmlns:a16="http://schemas.microsoft.com/office/drawing/2014/main" val="1988913492"/>
                    </a:ext>
                  </a:extLst>
                </a:gridCol>
              </a:tblGrid>
              <a:tr h="262890">
                <a:tc>
                  <a:txBody>
                    <a:bodyPr vert="horz" wrap="square"/>
                    <a:lstStyle/>
                    <a:p>
                      <a:pPr rtl="0"/>
                      <a:r>
                        <a:rPr lang="zh-TW" sz="2000">
                          <a:latin typeface="標楷體" pitchFamily="65" charset="-120"/>
                          <a:ea typeface="標楷體" panose="03000509000000000000" pitchFamily="65" charset="-120"/>
                        </a:rPr>
                        <a:t>類型</a:t>
                      </a:r>
                    </a:p>
                  </a:txBody>
                  <a:tcPr/>
                </a:tc>
                <a:tc>
                  <a:txBody>
                    <a:bodyPr vert="horz" wrap="square"/>
                    <a:lstStyle/>
                    <a:p>
                      <a:pPr rtl="0"/>
                      <a:r>
                        <a:rPr lang="zh-TW" sz="2000">
                          <a:latin typeface="標楷體" pitchFamily="65" charset="-120"/>
                          <a:ea typeface="標楷體" panose="03000509000000000000" pitchFamily="65" charset="-120"/>
                        </a:rPr>
                        <a:t>格式</a:t>
                      </a:r>
                    </a:p>
                  </a:txBody>
                  <a:tcPr/>
                </a:tc>
                <a:extLst>
                  <a:ext uri="{0D108BD9-81ED-4DB2-BD59-A6C34878D82A}">
                    <a16:rowId xmlns:a16="http://schemas.microsoft.com/office/drawing/2014/main" val="2583676789"/>
                  </a:ext>
                </a:extLst>
              </a:tr>
              <a:tr h="262890">
                <a:tc>
                  <a:txBody>
                    <a:bodyPr vert="horz" wrap="square"/>
                    <a:lstStyle/>
                    <a:p>
                      <a:pPr rtl="0"/>
                      <a:r>
                        <a:rPr lang="zh-TW" sz="2000">
                          <a:solidFill>
                            <a:srgbClr val="000000"/>
                          </a:solidFill>
                          <a:latin typeface="標楷體" pitchFamily="65" charset="-120"/>
                          <a:ea typeface="標楷體" panose="03000509000000000000" pitchFamily="65" charset="-120"/>
                        </a:rPr>
                        <a:t>偏好</a:t>
                      </a:r>
                    </a:p>
                  </a:txBody>
                  <a:tcPr/>
                </a:tc>
                <a:tc>
                  <a:txBody>
                    <a:bodyPr vert="horz" wrap="square"/>
                    <a:lstStyle/>
                    <a:p>
                      <a:pPr rtl="0"/>
                      <a:r>
                        <a:rPr lang="zh-TW" sz="2000">
                          <a:latin typeface="標楷體" pitchFamily="65" charset="-120"/>
                          <a:ea typeface="標楷體" panose="03000509000000000000" pitchFamily="65" charset="-120"/>
                        </a:rPr>
                        <a:t>2001 : </a:t>
                      </a:r>
                      <a:r>
                        <a:rPr lang="zh-TW" sz="2000" b="1">
                          <a:latin typeface="標楷體" pitchFamily="65" charset="-120"/>
                          <a:ea typeface="標楷體" panose="03000509000000000000" pitchFamily="65" charset="-120"/>
                        </a:rPr>
                        <a:t>0</a:t>
                      </a:r>
                      <a:r>
                        <a:rPr lang="zh-TW" sz="2000">
                          <a:latin typeface="標楷體" pitchFamily="65" charset="-120"/>
                          <a:ea typeface="標楷體" panose="03000509000000000000" pitchFamily="65" charset="-120"/>
                        </a:rPr>
                        <a:t>db8 : </a:t>
                      </a:r>
                      <a:r>
                        <a:rPr lang="zh-TW" sz="2000" b="1">
                          <a:latin typeface="標楷體" pitchFamily="65" charset="-120"/>
                          <a:ea typeface="標楷體" panose="03000509000000000000" pitchFamily="65" charset="-120"/>
                        </a:rPr>
                        <a:t>000</a:t>
                      </a:r>
                      <a:r>
                        <a:rPr lang="zh-TW" sz="2000">
                          <a:latin typeface="標楷體" pitchFamily="65" charset="-120"/>
                          <a:ea typeface="標楷體" panose="03000509000000000000" pitchFamily="65" charset="-120"/>
                        </a:rPr>
                        <a:t>0 : 1111 : </a:t>
                      </a:r>
                      <a:r>
                        <a:rPr lang="zh-TW" sz="2000" b="1">
                          <a:latin typeface="標楷體" pitchFamily="65" charset="-120"/>
                          <a:ea typeface="標楷體" panose="03000509000000000000" pitchFamily="65" charset="-120"/>
                        </a:rPr>
                        <a:t>000</a:t>
                      </a:r>
                      <a:r>
                        <a:rPr lang="zh-TW" sz="2000">
                          <a:latin typeface="標楷體" pitchFamily="65" charset="-120"/>
                          <a:ea typeface="標楷體" panose="03000509000000000000" pitchFamily="65" charset="-120"/>
                        </a:rPr>
                        <a:t>0 : </a:t>
                      </a:r>
                      <a:r>
                        <a:rPr lang="zh-TW" sz="2000" b="1">
                          <a:latin typeface="標楷體" pitchFamily="65" charset="-120"/>
                          <a:ea typeface="標楷體" panose="03000509000000000000" pitchFamily="65" charset="-120"/>
                        </a:rPr>
                        <a:t>000</a:t>
                      </a:r>
                      <a:r>
                        <a:rPr lang="zh-TW" sz="2000">
                          <a:latin typeface="標楷體" pitchFamily="65" charset="-120"/>
                          <a:ea typeface="標楷體" panose="03000509000000000000" pitchFamily="65" charset="-120"/>
                        </a:rPr>
                        <a:t>0 : </a:t>
                      </a:r>
                      <a:r>
                        <a:rPr lang="zh-TW" sz="2000" b="1">
                          <a:latin typeface="標楷體" pitchFamily="65" charset="-120"/>
                          <a:ea typeface="標楷體" panose="03000509000000000000" pitchFamily="65" charset="-120"/>
                        </a:rPr>
                        <a:t>000</a:t>
                      </a:r>
                      <a:r>
                        <a:rPr lang="zh-TW" sz="2000">
                          <a:latin typeface="標楷體" pitchFamily="65" charset="-120"/>
                          <a:ea typeface="標楷體" panose="03000509000000000000" pitchFamily="65" charset="-120"/>
                        </a:rPr>
                        <a:t>0 : </a:t>
                      </a:r>
                      <a:r>
                        <a:rPr lang="zh-TW" sz="2000" b="1">
                          <a:latin typeface="標楷體" pitchFamily="65" charset="-120"/>
                          <a:ea typeface="標楷體" panose="03000509000000000000" pitchFamily="65" charset="-120"/>
                        </a:rPr>
                        <a:t>0</a:t>
                      </a:r>
                      <a:r>
                        <a:rPr lang="zh-TW" sz="2000">
                          <a:latin typeface="標楷體" pitchFamily="65" charset="-120"/>
                          <a:ea typeface="標楷體" panose="03000509000000000000" pitchFamily="65" charset="-120"/>
                        </a:rPr>
                        <a:t>200</a:t>
                      </a:r>
                    </a:p>
                  </a:txBody>
                  <a:tcPr/>
                </a:tc>
                <a:extLst>
                  <a:ext uri="{0D108BD9-81ED-4DB2-BD59-A6C34878D82A}">
                    <a16:rowId xmlns:a16="http://schemas.microsoft.com/office/drawing/2014/main" val="3849654457"/>
                  </a:ext>
                </a:extLst>
              </a:tr>
              <a:tr h="262890">
                <a:tc>
                  <a:txBody>
                    <a:bodyPr vert="horz" wrap="square"/>
                    <a:lstStyle/>
                    <a:p>
                      <a:pPr marL="0" marR="0" lvl="0" indent="0" algn="l" defTabSz="685777" rtl="0" eaLnBrk="1" fontAlgn="auto" latinLnBrk="0" hangingPunct="1">
                        <a:lnSpc>
                          <a:spcPct val="100000"/>
                        </a:lnSpc>
                        <a:spcBef>
                          <a:spcPct val="0"/>
                        </a:spcBef>
                        <a:spcAft>
                          <a:spcPct val="0"/>
                        </a:spcAft>
                        <a:buClrTx/>
                        <a:buSzTx/>
                        <a:buFontTx/>
                        <a:buNone/>
                        <a:defRPr/>
                      </a:pPr>
                      <a:r>
                        <a:rPr lang="zh-TW" sz="2000">
                          <a:solidFill>
                            <a:srgbClr val="000000"/>
                          </a:solidFill>
                          <a:latin typeface="標楷體" pitchFamily="65" charset="-120"/>
                          <a:ea typeface="標楷體" panose="03000509000000000000" pitchFamily="65" charset="-120"/>
                        </a:rPr>
                        <a:t>無前導零</a:t>
                      </a:r>
                    </a:p>
                  </a:txBody>
                  <a:tcPr/>
                </a:tc>
                <a:tc>
                  <a:txBody>
                    <a:bodyPr vert="horz" wrap="square"/>
                    <a:lstStyle/>
                    <a:p>
                      <a:pPr rtl="0"/>
                      <a:r>
                        <a:rPr lang="zh-TW" sz="2000">
                          <a:latin typeface="標楷體" pitchFamily="65" charset="-120"/>
                          <a:ea typeface="標楷體" panose="03000509000000000000" pitchFamily="65" charset="-120"/>
                        </a:rPr>
                        <a:t>2001 : db8 : 0 : 1111 : 0 : 0 : 0 : 200</a:t>
                      </a:r>
                    </a:p>
                  </a:txBody>
                  <a:tcPr/>
                </a:tc>
                <a:extLst>
                  <a:ext uri="{0D108BD9-81ED-4DB2-BD59-A6C34878D82A}">
                    <a16:rowId xmlns:a16="http://schemas.microsoft.com/office/drawing/2014/main" val="235735172"/>
                  </a:ext>
                </a:extLst>
              </a:tr>
            </a:tbl>
          </a:graphicData>
        </a:graphic>
      </p:graphicFrame>
      <p:sp>
        <p:nvSpPr>
          <p:cNvPr id="2" name="投影片編號版面配置區 1"/>
          <p:cNvSpPr>
            <a:spLocks noGrp="1"/>
          </p:cNvSpPr>
          <p:nvPr>
            <p:ph type="sldNum" sz="quarter" idx="12"/>
          </p:nvPr>
        </p:nvSpPr>
        <p:spPr/>
        <p:txBody>
          <a:bodyPr/>
          <a:lstStyle/>
          <a:p>
            <a:fld id="{4FAB73BC-B049-4115-A692-8D63A059BFB8}" type="slidenum">
              <a:rPr lang="en-US" smtClean="0"/>
              <a:t>316</a:t>
            </a:fld>
            <a:endParaRPr lang="en-US"/>
          </a:p>
        </p:txBody>
      </p:sp>
    </p:spTree>
    <p:extLst>
      <p:ext uri="{BB962C8B-B14F-4D97-AF65-F5344CB8AC3E}">
        <p14:creationId xmlns:p14="http://schemas.microsoft.com/office/powerpoint/2010/main" val="338849009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317.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p:spPr>
        <p:txBody>
          <a:bodyPr>
            <a:normAutofit/>
          </a:bodyPr>
          <a:lstStyle/>
          <a:p>
            <a:pPr rtl="0"/>
            <a:r>
              <a:rPr lang="en-US" altLang="zh-TW" smtClean="0"/>
              <a:t>12.2IPv6 </a:t>
            </a:r>
            <a:r>
              <a:rPr lang="zh-TW" altLang="en-US"/>
              <a:t>位置表示</a:t>
            </a:r>
            <a:r>
              <a:rPr lang="en-US" altLang="zh-TW"/>
              <a:t>-</a:t>
            </a:r>
            <a:r>
              <a:rPr lang="zh-TW" altLang="en-US"/>
              <a:t>規則</a:t>
            </a:r>
            <a:r>
              <a:rPr lang="en-US" altLang="zh-TW"/>
              <a:t>2 – </a:t>
            </a:r>
            <a:r>
              <a:rPr lang="zh-TW" altLang="en-US"/>
              <a:t>雙冒號</a:t>
            </a:r>
          </a:p>
        </p:txBody>
      </p:sp>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431973" y="1712669"/>
            <a:ext cx="7913516" cy="2399913"/>
          </a:xfrm>
        </p:spPr>
        <p:txBody>
          <a:bodyPr/>
          <a:lstStyle/>
          <a:p>
            <a:pPr marL="0" indent="0" algn="l"/>
            <a:r>
              <a:rPr lang="zh-TW" altLang="en-US">
                <a:solidFill>
                  <a:schemeClr val="tx1"/>
                </a:solidFill>
              </a:rPr>
              <a:t>雙冒號（</a:t>
            </a:r>
            <a:r>
              <a:rPr lang="en-US" altLang="zh-TW">
                <a:solidFill>
                  <a:schemeClr val="tx1"/>
                </a:solidFill>
              </a:rPr>
              <a:t>::) </a:t>
            </a:r>
            <a:r>
              <a:rPr lang="zh-TW" altLang="en-US">
                <a:solidFill>
                  <a:schemeClr val="tx1"/>
                </a:solidFill>
              </a:rPr>
              <a:t>可以替換由所有零組成的一個或多個 </a:t>
            </a:r>
            <a:r>
              <a:rPr lang="en-US" altLang="zh-TW">
                <a:solidFill>
                  <a:schemeClr val="tx1"/>
                </a:solidFill>
              </a:rPr>
              <a:t>16 </a:t>
            </a:r>
            <a:r>
              <a:rPr lang="zh-TW" altLang="en-US">
                <a:solidFill>
                  <a:schemeClr val="tx1"/>
                </a:solidFill>
              </a:rPr>
              <a:t>位十六進制的任何單個，連續的字符串。 </a:t>
            </a:r>
          </a:p>
          <a:p>
            <a:pPr marL="0" indent="0" algn="l"/>
            <a:r>
              <a:rPr lang="zh-TW" altLang="en-US" b="1">
                <a:solidFill>
                  <a:schemeClr val="tx1"/>
                </a:solidFill>
              </a:rPr>
              <a:t>例如：</a:t>
            </a:r>
          </a:p>
          <a:p>
            <a:pPr marL="285743" indent="-285743" algn="l">
              <a:buFont typeface="Arial" panose="020b0604020202020204" pitchFamily="34" charset="0"/>
              <a:buChar char="•"/>
            </a:pPr>
            <a:r>
              <a:rPr lang="en-US" altLang="zh-TW">
                <a:solidFill>
                  <a:schemeClr val="tx1"/>
                </a:solidFill>
              </a:rPr>
              <a:t>2000</a:t>
            </a:r>
            <a:r>
              <a:rPr lang="zh-TW" altLang="en-US">
                <a:solidFill>
                  <a:schemeClr val="tx1"/>
                </a:solidFill>
              </a:rPr>
              <a:t>：</a:t>
            </a:r>
            <a:r>
              <a:rPr lang="en-US" altLang="zh-TW">
                <a:solidFill>
                  <a:schemeClr val="tx1"/>
                </a:solidFill>
              </a:rPr>
              <a:t>db8</a:t>
            </a:r>
            <a:r>
              <a:rPr lang="zh-TW" altLang="en-US">
                <a:solidFill>
                  <a:schemeClr val="tx1"/>
                </a:solidFill>
              </a:rPr>
              <a:t>：</a:t>
            </a:r>
            <a:r>
              <a:rPr lang="en-US" altLang="zh-TW">
                <a:solidFill>
                  <a:schemeClr val="tx1"/>
                </a:solidFill>
              </a:rPr>
              <a:t>00</a:t>
            </a:r>
            <a:r>
              <a:rPr lang="zh-TW" altLang="en-US">
                <a:solidFill>
                  <a:schemeClr val="tx1"/>
                </a:solidFill>
              </a:rPr>
              <a:t>：</a:t>
            </a:r>
            <a:r>
              <a:rPr lang="en-US" altLang="zh-TW">
                <a:solidFill>
                  <a:schemeClr val="tx1"/>
                </a:solidFill>
              </a:rPr>
              <a:t>1</a:t>
            </a:r>
            <a:r>
              <a:rPr lang="zh-TW" altLang="en-US">
                <a:solidFill>
                  <a:schemeClr val="tx1"/>
                </a:solidFill>
              </a:rPr>
              <a:t>（省略了前導 </a:t>
            </a:r>
            <a:r>
              <a:rPr lang="en-US" altLang="zh-TW">
                <a:solidFill>
                  <a:schemeClr val="tx1"/>
                </a:solidFill>
              </a:rPr>
              <a:t>0</a:t>
            </a:r>
            <a:r>
              <a:rPr lang="zh-TW" altLang="en-US">
                <a:solidFill>
                  <a:schemeClr val="tx1"/>
                </a:solidFill>
              </a:rPr>
              <a:t>）可以表示為 </a:t>
            </a:r>
            <a:r>
              <a:rPr lang="en-US" altLang="zh-TW">
                <a:solidFill>
                  <a:schemeClr val="tx1"/>
                </a:solidFill>
              </a:rPr>
              <a:t>2001</a:t>
            </a:r>
            <a:r>
              <a:rPr lang="zh-TW" altLang="en-US">
                <a:solidFill>
                  <a:schemeClr val="tx1"/>
                </a:solidFill>
              </a:rPr>
              <a:t>：分 </a:t>
            </a:r>
            <a:r>
              <a:rPr lang="en-US" altLang="zh-TW">
                <a:solidFill>
                  <a:schemeClr val="tx1"/>
                </a:solidFill>
              </a:rPr>
              <a:t>8</a:t>
            </a:r>
            <a:r>
              <a:rPr lang="zh-TW" altLang="en-US">
                <a:solidFill>
                  <a:schemeClr val="tx1"/>
                </a:solidFill>
              </a:rPr>
              <a:t>：</a:t>
            </a:r>
            <a:r>
              <a:rPr lang="en-US" altLang="zh-TW">
                <a:solidFill>
                  <a:schemeClr val="tx1"/>
                </a:solidFill>
              </a:rPr>
              <a:t>1</a:t>
            </a:r>
            <a:r>
              <a:rPr lang="zh-TW" altLang="en-US">
                <a:solidFill>
                  <a:schemeClr val="tx1"/>
                </a:solidFill>
              </a:rPr>
              <a:t>：</a:t>
            </a:r>
            <a:r>
              <a:rPr lang="en-US" altLang="zh-TW">
                <a:solidFill>
                  <a:schemeClr val="tx1"/>
                </a:solidFill>
              </a:rPr>
              <a:t>1</a:t>
            </a:r>
          </a:p>
          <a:p>
            <a:pPr marL="0" indent="0" algn="l"/>
            <a:endParaRPr lang="en-US">
              <a:solidFill>
                <a:schemeClr val="tx1"/>
              </a:solidFill>
            </a:endParaRPr>
          </a:p>
          <a:p>
            <a:pPr marL="0" indent="0" algn="l"/>
            <a:r>
              <a:rPr lang="zh-TW" altLang="en-US" b="1">
                <a:solidFill>
                  <a:schemeClr val="tx1"/>
                </a:solidFill>
              </a:rPr>
              <a:t>注意</a:t>
            </a:r>
            <a:r>
              <a:rPr lang="zh-TW" altLang="en-US">
                <a:solidFill>
                  <a:schemeClr val="tx1"/>
                </a:solidFill>
              </a:rPr>
              <a:t>： 雙冒號（</a:t>
            </a:r>
            <a:r>
              <a:rPr lang="en-US" altLang="zh-TW">
                <a:solidFill>
                  <a:schemeClr val="tx1"/>
                </a:solidFill>
              </a:rPr>
              <a:t>::) </a:t>
            </a:r>
            <a:r>
              <a:rPr lang="zh-TW" altLang="en-US">
                <a:solidFill>
                  <a:schemeClr val="tx1"/>
                </a:solidFill>
              </a:rPr>
              <a:t>只能在一個位址中使用一次，否則會有多個可能的結果位址。 </a:t>
            </a:r>
          </a:p>
          <a:p>
            <a:pPr marL="0" indent="0" algn="l"/>
            <a:endParaRPr lang="en-US" sz="1600">
              <a:solidFill>
                <a:schemeClr val="tx1"/>
              </a:solidFill>
            </a:endParaRPr>
          </a:p>
        </p:txBody>
      </p:sp>
      <p:graphicFrame>
        <p:nvGraphicFramePr>
          <p:cNvPr id="5" name="Content Placeholder 6">
            <a:extLst>
              <a:ext uri="{FF2B5EF4-FFF2-40B4-BE49-F238E27FC236}">
                <a16:creationId xmlns:a16="http://schemas.microsoft.com/office/drawing/2014/main" id="{8D418206-3EDF-4754-9AFB-FFEB638592BB}"/>
              </a:ext>
            </a:extLst>
          </p:cNvPr>
          <p:cNvGraphicFramePr/>
          <p:nvPr>
            <p:extLst>
              <p:ext uri="{D42A27DB-BD31-4B8C-83A1-F6EECF244321}">
                <p14:modId xmlns:p14="http://schemas.microsoft.com/office/powerpoint/2010/main" val="2249069356"/>
              </p:ext>
            </p:extLst>
          </p:nvPr>
        </p:nvGraphicFramePr>
        <p:xfrm>
          <a:off x="431973" y="4398332"/>
          <a:ext cx="8385634" cy="1188720"/>
        </p:xfrm>
        <a:graphic>
          <a:graphicData uri="http://schemas.openxmlformats.org/drawingml/2006/table">
            <a:tbl>
              <a:tblPr firstRow="1" bandRow="1">
                <a:tableStyleId>{5C22544A-7EE6-4342-B048-85BDC9FD1C3A}</a:tableStyleId>
              </a:tblPr>
              <a:tblGrid>
                <a:gridCol w="1042336">
                  <a:extLst>
                    <a:ext uri="{9D8B030D-6E8A-4147-A177-3AD203B41FA5}">
                      <a16:colId xmlns:a16="http://schemas.microsoft.com/office/drawing/2014/main" val="3729139006"/>
                    </a:ext>
                  </a:extLst>
                </a:gridCol>
                <a:gridCol w="7343298">
                  <a:extLst>
                    <a:ext uri="{9D8B030D-6E8A-4147-A177-3AD203B41FA5}">
                      <a16:colId xmlns:a16="http://schemas.microsoft.com/office/drawing/2014/main" val="1988913492"/>
                    </a:ext>
                  </a:extLst>
                </a:gridCol>
              </a:tblGrid>
              <a:tr h="262890">
                <a:tc>
                  <a:txBody>
                    <a:bodyPr vert="horz" wrap="square"/>
                    <a:lstStyle/>
                    <a:p>
                      <a:pPr rtl="0"/>
                      <a:r>
                        <a:rPr lang="zh-TW" sz="2000">
                          <a:latin typeface="標楷體" pitchFamily="65" charset="-120"/>
                          <a:ea typeface="標楷體" panose="03000509000000000000" pitchFamily="65" charset="-120"/>
                        </a:rPr>
                        <a:t>類型</a:t>
                      </a:r>
                    </a:p>
                  </a:txBody>
                  <a:tcPr/>
                </a:tc>
                <a:tc>
                  <a:txBody>
                    <a:bodyPr vert="horz" wrap="square"/>
                    <a:lstStyle/>
                    <a:p>
                      <a:pPr rtl="0"/>
                      <a:r>
                        <a:rPr lang="zh-TW" sz="2000">
                          <a:latin typeface="標楷體" pitchFamily="65" charset="-120"/>
                          <a:ea typeface="標楷體" panose="03000509000000000000" pitchFamily="65" charset="-120"/>
                        </a:rPr>
                        <a:t>格式</a:t>
                      </a:r>
                    </a:p>
                  </a:txBody>
                  <a:tcPr/>
                </a:tc>
                <a:extLst>
                  <a:ext uri="{0D108BD9-81ED-4DB2-BD59-A6C34878D82A}">
                    <a16:rowId xmlns:a16="http://schemas.microsoft.com/office/drawing/2014/main" val="2583676789"/>
                  </a:ext>
                </a:extLst>
              </a:tr>
              <a:tr h="262890">
                <a:tc>
                  <a:txBody>
                    <a:bodyPr vert="horz" wrap="square"/>
                    <a:lstStyle/>
                    <a:p>
                      <a:pPr rtl="0"/>
                      <a:r>
                        <a:rPr lang="zh-TW" sz="2000">
                          <a:solidFill>
                            <a:srgbClr val="000000"/>
                          </a:solidFill>
                          <a:latin typeface="標楷體" pitchFamily="65" charset="-120"/>
                          <a:ea typeface="標楷體" panose="03000509000000000000" pitchFamily="65" charset="-120"/>
                        </a:rPr>
                        <a:t>偏好</a:t>
                      </a:r>
                    </a:p>
                  </a:txBody>
                  <a:tcPr/>
                </a:tc>
                <a:tc>
                  <a:txBody>
                    <a:bodyPr vert="horz" wrap="square"/>
                    <a:lstStyle/>
                    <a:p>
                      <a:pPr rtl="0"/>
                      <a:r>
                        <a:rPr lang="zh-TW" sz="2000">
                          <a:latin typeface="標楷體" pitchFamily="65" charset="-120"/>
                          <a:ea typeface="標楷體" panose="03000509000000000000" pitchFamily="65" charset="-120"/>
                        </a:rPr>
                        <a:t>2001 : </a:t>
                      </a:r>
                      <a:r>
                        <a:rPr lang="zh-TW" sz="2000" b="1">
                          <a:latin typeface="標楷體" pitchFamily="65" charset="-120"/>
                          <a:ea typeface="標楷體" panose="03000509000000000000" pitchFamily="65" charset="-120"/>
                        </a:rPr>
                        <a:t>0</a:t>
                      </a:r>
                      <a:r>
                        <a:rPr lang="zh-TW" sz="2000">
                          <a:latin typeface="標楷體" pitchFamily="65" charset="-120"/>
                          <a:ea typeface="標楷體" panose="03000509000000000000" pitchFamily="65" charset="-120"/>
                        </a:rPr>
                        <a:t>db8 : </a:t>
                      </a:r>
                      <a:r>
                        <a:rPr lang="zh-TW" sz="2000" b="1">
                          <a:latin typeface="標楷體" pitchFamily="65" charset="-120"/>
                          <a:ea typeface="標楷體" panose="03000509000000000000" pitchFamily="65" charset="-120"/>
                        </a:rPr>
                        <a:t>000</a:t>
                      </a:r>
                      <a:r>
                        <a:rPr lang="zh-TW" sz="2000">
                          <a:latin typeface="標楷體" pitchFamily="65" charset="-120"/>
                          <a:ea typeface="標楷體" panose="03000509000000000000" pitchFamily="65" charset="-120"/>
                        </a:rPr>
                        <a:t>0 : 1111 : </a:t>
                      </a:r>
                      <a:r>
                        <a:rPr lang="zh-TW" sz="2000" b="1">
                          <a:latin typeface="標楷體" pitchFamily="65" charset="-120"/>
                          <a:ea typeface="標楷體" panose="03000509000000000000" pitchFamily="65" charset="-120"/>
                        </a:rPr>
                        <a:t>0000</a:t>
                      </a:r>
                      <a:r>
                        <a:rPr lang="zh-TW" sz="2000">
                          <a:latin typeface="標楷體" pitchFamily="65" charset="-120"/>
                          <a:ea typeface="標楷體" panose="03000509000000000000" pitchFamily="65" charset="-120"/>
                        </a:rPr>
                        <a:t> : </a:t>
                      </a:r>
                      <a:r>
                        <a:rPr lang="zh-TW" sz="2000" b="1">
                          <a:latin typeface="標楷體" pitchFamily="65" charset="-120"/>
                          <a:ea typeface="標楷體" panose="03000509000000000000" pitchFamily="65" charset="-120"/>
                        </a:rPr>
                        <a:t>0000</a:t>
                      </a:r>
                      <a:r>
                        <a:rPr lang="zh-TW" sz="2000">
                          <a:latin typeface="標楷體" pitchFamily="65" charset="-120"/>
                          <a:ea typeface="標楷體" panose="03000509000000000000" pitchFamily="65" charset="-120"/>
                        </a:rPr>
                        <a:t> : </a:t>
                      </a:r>
                      <a:r>
                        <a:rPr lang="zh-TW" sz="2000" b="1">
                          <a:latin typeface="標楷體" pitchFamily="65" charset="-120"/>
                          <a:ea typeface="標楷體" panose="03000509000000000000" pitchFamily="65" charset="-120"/>
                        </a:rPr>
                        <a:t>0000</a:t>
                      </a:r>
                      <a:r>
                        <a:rPr lang="zh-TW" sz="2000">
                          <a:latin typeface="標楷體" pitchFamily="65" charset="-120"/>
                          <a:ea typeface="標楷體" panose="03000509000000000000" pitchFamily="65" charset="-120"/>
                        </a:rPr>
                        <a:t> : </a:t>
                      </a:r>
                      <a:r>
                        <a:rPr lang="zh-TW" sz="2000" b="1">
                          <a:latin typeface="標楷體" pitchFamily="65" charset="-120"/>
                          <a:ea typeface="標楷體" panose="03000509000000000000" pitchFamily="65" charset="-120"/>
                        </a:rPr>
                        <a:t>0</a:t>
                      </a:r>
                      <a:r>
                        <a:rPr lang="zh-TW" sz="2000">
                          <a:latin typeface="標楷體" pitchFamily="65" charset="-120"/>
                          <a:ea typeface="標楷體" panose="03000509000000000000" pitchFamily="65" charset="-120"/>
                        </a:rPr>
                        <a:t>200</a:t>
                      </a:r>
                    </a:p>
                  </a:txBody>
                  <a:tcPr/>
                </a:tc>
                <a:extLst>
                  <a:ext uri="{0D108BD9-81ED-4DB2-BD59-A6C34878D82A}">
                    <a16:rowId xmlns:a16="http://schemas.microsoft.com/office/drawing/2014/main" val="3849654457"/>
                  </a:ext>
                </a:extLst>
              </a:tr>
              <a:tr h="262890">
                <a:tc>
                  <a:txBody>
                    <a:bodyPr vert="horz" wrap="square"/>
                    <a:lstStyle/>
                    <a:p>
                      <a:pPr marL="0" marR="0" lvl="0" indent="0" algn="l" defTabSz="685777" rtl="0" eaLnBrk="1" fontAlgn="auto" latinLnBrk="0" hangingPunct="1">
                        <a:lnSpc>
                          <a:spcPct val="100000"/>
                        </a:lnSpc>
                        <a:spcBef>
                          <a:spcPct val="0"/>
                        </a:spcBef>
                        <a:spcAft>
                          <a:spcPct val="0"/>
                        </a:spcAft>
                        <a:buClrTx/>
                        <a:buSzTx/>
                        <a:buFontTx/>
                        <a:buNone/>
                        <a:defRPr/>
                      </a:pPr>
                      <a:r>
                        <a:rPr lang="zh-TW" sz="2000">
                          <a:solidFill>
                            <a:srgbClr val="000000"/>
                          </a:solidFill>
                          <a:latin typeface="標楷體" pitchFamily="65" charset="-120"/>
                          <a:ea typeface="標楷體" panose="03000509000000000000" pitchFamily="65" charset="-120"/>
                        </a:rPr>
                        <a:t>壓縮檔</a:t>
                      </a:r>
                    </a:p>
                  </a:txBody>
                  <a:tcPr/>
                </a:tc>
                <a:tc>
                  <a:txBody>
                    <a:bodyPr vert="horz" wrap="square"/>
                    <a:lstStyle/>
                    <a:p>
                      <a:pPr rtl="0"/>
                      <a:r>
                        <a:rPr lang="zh-TW" sz="2000">
                          <a:latin typeface="標楷體" pitchFamily="65" charset="-120"/>
                          <a:ea typeface="標楷體" panose="03000509000000000000" pitchFamily="65" charset="-120"/>
                        </a:rPr>
                        <a:t>2001:db8:0:1111::200</a:t>
                      </a:r>
                    </a:p>
                  </a:txBody>
                  <a:tcPr/>
                </a:tc>
                <a:extLst>
                  <a:ext uri="{0D108BD9-81ED-4DB2-BD59-A6C34878D82A}">
                    <a16:rowId xmlns:a16="http://schemas.microsoft.com/office/drawing/2014/main" val="235735172"/>
                  </a:ext>
                </a:extLst>
              </a:tr>
            </a:tbl>
          </a:graphicData>
        </a:graphic>
      </p:graphicFrame>
      <p:sp>
        <p:nvSpPr>
          <p:cNvPr id="2" name="投影片編號版面配置區 1"/>
          <p:cNvSpPr>
            <a:spLocks noGrp="1"/>
          </p:cNvSpPr>
          <p:nvPr>
            <p:ph type="sldNum" sz="quarter" idx="12"/>
          </p:nvPr>
        </p:nvSpPr>
        <p:spPr/>
        <p:txBody>
          <a:bodyPr/>
          <a:lstStyle/>
          <a:p>
            <a:fld id="{4FAB73BC-B049-4115-A692-8D63A059BFB8}" type="slidenum">
              <a:rPr lang="en-US" smtClean="0"/>
              <a:t>317</a:t>
            </a:fld>
            <a:endParaRPr lang="en-US"/>
          </a:p>
        </p:txBody>
      </p:sp>
    </p:spTree>
    <p:extLst>
      <p:ext uri="{BB962C8B-B14F-4D97-AF65-F5344CB8AC3E}">
        <p14:creationId xmlns:p14="http://schemas.microsoft.com/office/powerpoint/2010/main" val="345732881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318.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p:spPr>
        <p:txBody>
          <a:bodyPr>
            <a:normAutofit/>
          </a:bodyPr>
          <a:lstStyle/>
          <a:p>
            <a:pPr rtl="0"/>
            <a:r>
              <a:rPr lang="en-US" altLang="zh-TW" smtClean="0"/>
              <a:t>12.3IPv6 </a:t>
            </a:r>
            <a:r>
              <a:rPr lang="zh-TW" altLang="en-US"/>
              <a:t>位址類型</a:t>
            </a:r>
            <a:r>
              <a:rPr lang="en-US" altLang="zh-TW"/>
              <a:t>-</a:t>
            </a:r>
            <a:r>
              <a:rPr lang="zh-TW" altLang="en-US"/>
              <a:t>單點傳送、多點傳送、多點播</a:t>
            </a:r>
          </a:p>
        </p:txBody>
      </p:sp>
      <p:sp>
        <p:nvSpPr>
          <p:cNvPr id="6" name="Content Placeholder 3">
            <a:extLst>
              <a:ext uri="{FF2B5EF4-FFF2-40B4-BE49-F238E27FC236}">
                <a16:creationId xmlns:a16="http://schemas.microsoft.com/office/drawing/2014/main" id="{4003F5F5-7654-47FE-8245-0FE364DE3A10}"/>
              </a:ext>
            </a:extLst>
          </p:cNvPr>
          <p:cNvSpPr>
            <a:spLocks noGrp="1"/>
          </p:cNvSpPr>
          <p:nvPr>
            <p:ph idx="1"/>
          </p:nvPr>
        </p:nvSpPr>
        <p:spPr>
          <a:xfrm>
            <a:off x="431801" y="1892301"/>
            <a:ext cx="8280400" cy="3073400"/>
          </a:xfrm>
        </p:spPr>
        <p:txBody>
          <a:bodyPr/>
          <a:lstStyle/>
          <a:p>
            <a:pPr marL="0" indent="0" algn="l" defTabSz="684196" fontAlgn="base">
              <a:spcBef>
                <a:spcPts val="600"/>
              </a:spcBef>
              <a:spcAft>
                <a:spcPts val="600"/>
              </a:spcAft>
              <a:buClr>
                <a:schemeClr val="tx2"/>
              </a:buClr>
              <a:buSzPct val="90000"/>
            </a:pPr>
            <a:r>
              <a:rPr lang="en-US" altLang="zh-TW">
                <a:solidFill>
                  <a:schemeClr val="tx1"/>
                </a:solidFill>
              </a:rPr>
              <a:t>IPv6 </a:t>
            </a:r>
            <a:r>
              <a:rPr lang="zh-TW" altLang="en-US">
                <a:solidFill>
                  <a:schemeClr val="tx1"/>
                </a:solidFill>
              </a:rPr>
              <a:t>位址有三大類別：</a:t>
            </a:r>
          </a:p>
          <a:p>
            <a:pPr marL="285743" indent="-285743" algn="l">
              <a:buFont typeface="Arial" panose="020b0604020202020204" pitchFamily="34" charset="0"/>
              <a:buChar char="•"/>
            </a:pPr>
            <a:r>
              <a:rPr lang="zh-TW" altLang="en-US" b="1">
                <a:solidFill>
                  <a:schemeClr val="tx1"/>
                </a:solidFill>
              </a:rPr>
              <a:t>單播</a:t>
            </a:r>
            <a:r>
              <a:rPr lang="zh-TW" altLang="en-US">
                <a:solidFill>
                  <a:schemeClr val="tx1"/>
                </a:solidFill>
              </a:rPr>
              <a:t> </a:t>
            </a:r>
            <a:r>
              <a:rPr lang="en-US" altLang="zh-TW">
                <a:solidFill>
                  <a:schemeClr val="tx1"/>
                </a:solidFill>
              </a:rPr>
              <a:t>— </a:t>
            </a:r>
            <a:r>
              <a:rPr lang="zh-TW" altLang="en-US">
                <a:solidFill>
                  <a:schemeClr val="tx1"/>
                </a:solidFill>
              </a:rPr>
              <a:t>單點傳送唯一識別啟用 </a:t>
            </a:r>
            <a:r>
              <a:rPr lang="en-US" altLang="zh-TW">
                <a:solidFill>
                  <a:schemeClr val="tx1"/>
                </a:solidFill>
              </a:rPr>
              <a:t>IPv6 </a:t>
            </a:r>
            <a:r>
              <a:rPr lang="zh-TW" altLang="en-US">
                <a:solidFill>
                  <a:schemeClr val="tx1"/>
                </a:solidFill>
              </a:rPr>
              <a:t>裝置上的介面。 </a:t>
            </a:r>
          </a:p>
          <a:p>
            <a:pPr marL="285743" indent="-285743" algn="l">
              <a:buFont typeface="Arial" panose="020b0604020202020204" pitchFamily="34" charset="0"/>
              <a:buChar char="•"/>
            </a:pPr>
            <a:r>
              <a:rPr lang="zh-TW" altLang="en-US" b="1">
                <a:solidFill>
                  <a:schemeClr val="tx1"/>
                </a:solidFill>
              </a:rPr>
              <a:t>多播</a:t>
            </a:r>
            <a:r>
              <a:rPr lang="zh-TW" altLang="en-US">
                <a:solidFill>
                  <a:schemeClr val="tx1"/>
                </a:solidFill>
              </a:rPr>
              <a:t> </a:t>
            </a:r>
            <a:r>
              <a:rPr lang="en-US" altLang="zh-TW">
                <a:solidFill>
                  <a:schemeClr val="tx1"/>
                </a:solidFill>
              </a:rPr>
              <a:t>-</a:t>
            </a:r>
            <a:r>
              <a:rPr lang="zh-TW" altLang="en-US">
                <a:solidFill>
                  <a:schemeClr val="tx1"/>
                </a:solidFill>
              </a:rPr>
              <a:t>多播用於單個 </a:t>
            </a:r>
            <a:r>
              <a:rPr lang="en-US" altLang="zh-TW">
                <a:solidFill>
                  <a:schemeClr val="tx1"/>
                </a:solidFill>
              </a:rPr>
              <a:t>IPv6 </a:t>
            </a:r>
            <a:r>
              <a:rPr lang="zh-TW" altLang="en-US">
                <a:solidFill>
                  <a:schemeClr val="tx1"/>
                </a:solidFill>
              </a:rPr>
              <a:t>數據包發送到多個目的地。 </a:t>
            </a:r>
          </a:p>
          <a:p>
            <a:pPr marL="285743" indent="-285743" algn="l">
              <a:buFont typeface="Arial" panose="020b0604020202020204" pitchFamily="34" charset="0"/>
              <a:buChar char="•"/>
            </a:pPr>
            <a:r>
              <a:rPr lang="zh-TW" altLang="en-US" b="1">
                <a:solidFill>
                  <a:schemeClr val="tx1"/>
                </a:solidFill>
              </a:rPr>
              <a:t>任何轉播</a:t>
            </a:r>
            <a:r>
              <a:rPr lang="zh-TW" altLang="en-US">
                <a:solidFill>
                  <a:schemeClr val="tx1"/>
                </a:solidFill>
              </a:rPr>
              <a:t> </a:t>
            </a:r>
            <a:r>
              <a:rPr lang="en-US" altLang="zh-TW">
                <a:solidFill>
                  <a:schemeClr val="tx1"/>
                </a:solidFill>
              </a:rPr>
              <a:t>-</a:t>
            </a:r>
            <a:r>
              <a:rPr lang="zh-TW" altLang="en-US">
                <a:solidFill>
                  <a:schemeClr val="tx1"/>
                </a:solidFill>
              </a:rPr>
              <a:t>這是可以分配給多個設備的 </a:t>
            </a:r>
            <a:r>
              <a:rPr lang="en-US" altLang="zh-TW">
                <a:solidFill>
                  <a:schemeClr val="tx1"/>
                </a:solidFill>
              </a:rPr>
              <a:t>IPv6 </a:t>
            </a:r>
            <a:r>
              <a:rPr lang="zh-TW" altLang="en-US">
                <a:solidFill>
                  <a:schemeClr val="tx1"/>
                </a:solidFill>
              </a:rPr>
              <a:t>單播位址。發送到任何轉換位址的數據包被路由到具有該位址最近的設備。 </a:t>
            </a:r>
          </a:p>
          <a:p>
            <a:pPr marL="285743" indent="-285743" algn="l">
              <a:buFont typeface="Arial" panose="020b0604020202020204" pitchFamily="34" charset="0"/>
              <a:buChar char="•"/>
            </a:pPr>
            <a:endParaRPr lang="en-US">
              <a:solidFill>
                <a:schemeClr val="tx1"/>
              </a:solidFill>
            </a:endParaRPr>
          </a:p>
          <a:p>
            <a:pPr marL="0" indent="0" algn="l"/>
            <a:r>
              <a:rPr lang="zh-TW" altLang="en-US" b="1">
                <a:solidFill>
                  <a:schemeClr val="tx1"/>
                </a:solidFill>
              </a:rPr>
              <a:t>注意</a:t>
            </a:r>
            <a:r>
              <a:rPr lang="zh-TW" altLang="en-US">
                <a:solidFill>
                  <a:schemeClr val="tx1"/>
                </a:solidFill>
              </a:rPr>
              <a:t>：與 </a:t>
            </a:r>
            <a:r>
              <a:rPr lang="en-US" altLang="zh-TW">
                <a:solidFill>
                  <a:schemeClr val="tx1"/>
                </a:solidFill>
              </a:rPr>
              <a:t>IPv4 </a:t>
            </a:r>
            <a:r>
              <a:rPr lang="zh-TW" altLang="en-US">
                <a:solidFill>
                  <a:schemeClr val="tx1"/>
                </a:solidFill>
              </a:rPr>
              <a:t>不同，</a:t>
            </a:r>
            <a:r>
              <a:rPr lang="en-US" altLang="zh-TW">
                <a:solidFill>
                  <a:schemeClr val="tx1"/>
                </a:solidFill>
              </a:rPr>
              <a:t>IPv6 </a:t>
            </a:r>
            <a:r>
              <a:rPr lang="zh-TW" altLang="en-US">
                <a:solidFill>
                  <a:schemeClr val="tx1"/>
                </a:solidFill>
              </a:rPr>
              <a:t>沒有廣播位址。不過，沒有 </a:t>
            </a:r>
            <a:r>
              <a:rPr lang="en-US" altLang="zh-TW">
                <a:solidFill>
                  <a:schemeClr val="tx1"/>
                </a:solidFill>
              </a:rPr>
              <a:t>IPv6 </a:t>
            </a:r>
            <a:r>
              <a:rPr lang="zh-TW" altLang="en-US">
                <a:solidFill>
                  <a:schemeClr val="tx1"/>
                </a:solidFill>
              </a:rPr>
              <a:t>的全節點多點傳送位址，基本上會提供相同的結果。 </a:t>
            </a:r>
          </a:p>
          <a:p>
            <a:pPr marL="488998" lvl="2" indent="-342892">
              <a:buFont typeface="Arial" panose="020b0604020202020204" pitchFamily="34" charset="0"/>
              <a:buChar char="•"/>
            </a:pPr>
            <a:endParaRPr lang="en-US" sz="200"/>
          </a:p>
          <a:p>
            <a:pPr marL="342892" indent="-342892" algn="l">
              <a:buFont typeface="Arial" panose="020b0604020202020204" pitchFamily="34" charset="0"/>
              <a:buChar char="•"/>
            </a:pPr>
            <a:endParaRPr lang="en-US" sz="1600">
              <a:solidFill>
                <a:schemeClr val="tx1"/>
              </a:solidFill>
            </a:endParaRPr>
          </a:p>
          <a:p>
            <a:pPr marL="0" indent="0" algn="l"/>
            <a:endParaRPr lang="en-US" sz="1600">
              <a:solidFill>
                <a:schemeClr val="tx1"/>
              </a:solidFill>
            </a:endParaRPr>
          </a:p>
          <a:p>
            <a:pPr marL="342892" indent="-342892" algn="l">
              <a:buFont typeface="Arial" panose="020b0604020202020204" pitchFamily="34" charset="0"/>
              <a:buChar char="•"/>
            </a:pPr>
            <a:endParaRPr lang="en-US" sz="1600">
              <a:solidFill>
                <a:schemeClr val="tx1"/>
              </a:solidFill>
            </a:endParaRPr>
          </a:p>
        </p:txBody>
      </p:sp>
      <p:sp>
        <p:nvSpPr>
          <p:cNvPr id="2" name="投影片編號版面配置區 1"/>
          <p:cNvSpPr>
            <a:spLocks noGrp="1"/>
          </p:cNvSpPr>
          <p:nvPr>
            <p:ph type="sldNum" sz="quarter" idx="12"/>
          </p:nvPr>
        </p:nvSpPr>
        <p:spPr/>
        <p:txBody>
          <a:bodyPr/>
          <a:lstStyle/>
          <a:p>
            <a:fld id="{4FAB73BC-B049-4115-A692-8D63A059BFB8}" type="slidenum">
              <a:rPr lang="en-US" smtClean="0"/>
              <a:t>318</a:t>
            </a:fld>
            <a:endParaRPr lang="en-US"/>
          </a:p>
        </p:txBody>
      </p:sp>
    </p:spTree>
    <p:extLst>
      <p:ext uri="{BB962C8B-B14F-4D97-AF65-F5344CB8AC3E}">
        <p14:creationId xmlns:p14="http://schemas.microsoft.com/office/powerpoint/2010/main" val="385490228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319.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p:spPr>
        <p:txBody>
          <a:bodyPr>
            <a:normAutofit/>
          </a:bodyPr>
          <a:lstStyle/>
          <a:p>
            <a:pPr rtl="0"/>
            <a:r>
              <a:rPr lang="en-US" altLang="zh-TW" smtClean="0"/>
              <a:t>12.3IPv6 </a:t>
            </a:r>
            <a:r>
              <a:rPr lang="zh-TW" altLang="en-US"/>
              <a:t>位址類型</a:t>
            </a:r>
            <a:r>
              <a:rPr lang="en-US" altLang="zh-TW"/>
              <a:t>-IPv6 </a:t>
            </a:r>
            <a:r>
              <a:rPr lang="zh-TW" altLang="en-US"/>
              <a:t>前綴長度</a:t>
            </a:r>
          </a:p>
        </p:txBody>
      </p:sp>
      <p:sp>
        <p:nvSpPr>
          <p:cNvPr id="6" name="Content Placeholder 3">
            <a:extLst>
              <a:ext uri="{FF2B5EF4-FFF2-40B4-BE49-F238E27FC236}">
                <a16:creationId xmlns:a16="http://schemas.microsoft.com/office/drawing/2014/main" id="{4003F5F5-7654-47FE-8245-0FE364DE3A10}"/>
              </a:ext>
            </a:extLst>
          </p:cNvPr>
          <p:cNvSpPr>
            <a:spLocks noGrp="1"/>
          </p:cNvSpPr>
          <p:nvPr>
            <p:ph idx="1"/>
          </p:nvPr>
        </p:nvSpPr>
        <p:spPr>
          <a:xfrm>
            <a:off x="431801" y="1892300"/>
            <a:ext cx="8280400" cy="1312365"/>
          </a:xfrm>
        </p:spPr>
        <p:txBody>
          <a:bodyPr/>
          <a:lstStyle/>
          <a:p>
            <a:pPr marL="0" indent="0" algn="l" defTabSz="684196" fontAlgn="base">
              <a:spcBef>
                <a:spcPts val="600"/>
              </a:spcBef>
              <a:spcAft>
                <a:spcPts val="600"/>
              </a:spcAft>
              <a:buClr>
                <a:schemeClr val="tx2"/>
              </a:buClr>
              <a:buSzPct val="90000"/>
            </a:pPr>
            <a:r>
              <a:rPr lang="zh-TW" altLang="en-US">
                <a:solidFill>
                  <a:schemeClr val="tx1"/>
                </a:solidFill>
                <a:latin typeface="標楷體" pitchFamily="65" charset="-120"/>
              </a:rPr>
              <a:t>前綴長度以斜線標記法表示，用來指示 </a:t>
            </a:r>
            <a:r>
              <a:rPr lang="en-US" altLang="zh-TW">
                <a:solidFill>
                  <a:schemeClr val="tx1"/>
                </a:solidFill>
                <a:latin typeface="標楷體" pitchFamily="65" charset="-120"/>
              </a:rPr>
              <a:t>IPv6 </a:t>
            </a:r>
            <a:r>
              <a:rPr lang="zh-TW" altLang="en-US">
                <a:solidFill>
                  <a:schemeClr val="tx1"/>
                </a:solidFill>
                <a:latin typeface="標楷體" pitchFamily="65" charset="-120"/>
              </a:rPr>
              <a:t>位址的網路部分。</a:t>
            </a:r>
          </a:p>
          <a:p>
            <a:pPr marL="0" indent="0" algn="l" defTabSz="684196" fontAlgn="base">
              <a:spcBef>
                <a:spcPts val="600"/>
              </a:spcBef>
              <a:spcAft>
                <a:spcPts val="600"/>
              </a:spcAft>
              <a:buClr>
                <a:schemeClr val="tx2"/>
              </a:buClr>
              <a:buSzPct val="90000"/>
            </a:pPr>
            <a:r>
              <a:rPr lang="en-US" altLang="zh-TW">
                <a:solidFill>
                  <a:schemeClr val="tx1"/>
                </a:solidFill>
                <a:latin typeface="標楷體" pitchFamily="65" charset="-120"/>
              </a:rPr>
              <a:t>IPv6 </a:t>
            </a:r>
            <a:r>
              <a:rPr lang="zh-TW" altLang="en-US">
                <a:solidFill>
                  <a:schemeClr val="tx1"/>
                </a:solidFill>
                <a:latin typeface="標楷體" pitchFamily="65" charset="-120"/>
              </a:rPr>
              <a:t>前綴長度的範圍可以介於 </a:t>
            </a:r>
            <a:r>
              <a:rPr lang="en-US" altLang="zh-TW">
                <a:solidFill>
                  <a:schemeClr val="tx1"/>
                </a:solidFill>
                <a:latin typeface="標楷體" pitchFamily="65" charset="-120"/>
              </a:rPr>
              <a:t>0 </a:t>
            </a:r>
            <a:r>
              <a:rPr lang="zh-TW" altLang="en-US">
                <a:solidFill>
                  <a:schemeClr val="tx1"/>
                </a:solidFill>
                <a:latin typeface="標楷體" pitchFamily="65" charset="-120"/>
              </a:rPr>
              <a:t>到 </a:t>
            </a:r>
            <a:r>
              <a:rPr lang="en-US" altLang="zh-TW">
                <a:solidFill>
                  <a:schemeClr val="tx1"/>
                </a:solidFill>
                <a:latin typeface="標楷體" pitchFamily="65" charset="-120"/>
              </a:rPr>
              <a:t>128 </a:t>
            </a:r>
            <a:r>
              <a:rPr lang="zh-TW" altLang="en-US">
                <a:solidFill>
                  <a:schemeClr val="tx1"/>
                </a:solidFill>
                <a:latin typeface="標楷體" pitchFamily="65" charset="-120"/>
              </a:rPr>
              <a:t>之間。</a:t>
            </a:r>
            <a:r>
              <a:rPr lang="en-US" altLang="zh-TW">
                <a:solidFill>
                  <a:schemeClr val="tx1"/>
                </a:solidFill>
                <a:latin typeface="標楷體" pitchFamily="65" charset="-120"/>
              </a:rPr>
              <a:t>LAN </a:t>
            </a:r>
            <a:r>
              <a:rPr lang="zh-TW" altLang="en-US">
                <a:solidFill>
                  <a:schemeClr val="tx1"/>
                </a:solidFill>
                <a:latin typeface="標楷體" pitchFamily="65" charset="-120"/>
              </a:rPr>
              <a:t>和大多數其他類型的網路建議的 </a:t>
            </a:r>
            <a:r>
              <a:rPr lang="en-US" altLang="zh-TW">
                <a:solidFill>
                  <a:schemeClr val="tx1"/>
                </a:solidFill>
                <a:latin typeface="標楷體" pitchFamily="65" charset="-120"/>
              </a:rPr>
              <a:t>IPv6 </a:t>
            </a:r>
            <a:r>
              <a:rPr lang="zh-TW" altLang="en-US">
                <a:solidFill>
                  <a:schemeClr val="tx1"/>
                </a:solidFill>
                <a:latin typeface="標楷體" pitchFamily="65" charset="-120"/>
              </a:rPr>
              <a:t>前綴長度為 </a:t>
            </a:r>
            <a:r>
              <a:rPr lang="en-US" altLang="zh-TW">
                <a:solidFill>
                  <a:schemeClr val="tx1"/>
                </a:solidFill>
                <a:latin typeface="標楷體" pitchFamily="65" charset="-120"/>
              </a:rPr>
              <a:t>/64</a:t>
            </a:r>
            <a:r>
              <a:rPr lang="zh-TW" altLang="en-US">
                <a:solidFill>
                  <a:schemeClr val="tx1"/>
                </a:solidFill>
                <a:latin typeface="標楷體" pitchFamily="65" charset="-120"/>
              </a:rPr>
              <a:t>。</a:t>
            </a:r>
          </a:p>
          <a:p>
            <a:pPr marL="488998" lvl="2" indent="-342892">
              <a:buFont typeface="Arial" panose="020b0604020202020204" pitchFamily="34" charset="0"/>
              <a:buChar char="•"/>
            </a:pPr>
            <a:endParaRPr lang="en-US" sz="200"/>
          </a:p>
          <a:p>
            <a:pPr marL="342892" indent="-342892" algn="l">
              <a:buFont typeface="Arial" panose="020b0604020202020204" pitchFamily="34" charset="0"/>
              <a:buChar char="•"/>
            </a:pPr>
            <a:endParaRPr lang="en-US" sz="1600">
              <a:solidFill>
                <a:schemeClr val="tx1"/>
              </a:solidFill>
            </a:endParaRPr>
          </a:p>
          <a:p>
            <a:pPr marL="0" indent="0" algn="l"/>
            <a:endParaRPr lang="en-US" sz="1600">
              <a:solidFill>
                <a:schemeClr val="tx1"/>
              </a:solidFill>
            </a:endParaRPr>
          </a:p>
          <a:p>
            <a:pPr marL="342892" indent="-342892" algn="l">
              <a:buFont typeface="Arial" panose="020b0604020202020204" pitchFamily="34" charset="0"/>
              <a:buChar char="•"/>
            </a:pPr>
            <a:endParaRPr lang="en-US" sz="1600">
              <a:solidFill>
                <a:schemeClr val="tx1"/>
              </a:solidFill>
            </a:endParaRPr>
          </a:p>
        </p:txBody>
      </p:sp>
      <p:pic>
        <p:nvPicPr>
          <p:cNvPr id="2" name="Picture 1">
            <a:extLst>
              <a:ext uri="{FF2B5EF4-FFF2-40B4-BE49-F238E27FC236}">
                <a16:creationId xmlns:a16="http://schemas.microsoft.com/office/drawing/2014/main" id="{38711CFE-EFE8-4AEF-8D4D-DB7AA12D84C7}"/>
              </a:ext>
            </a:extLst>
          </p:cNvPr>
          <p:cNvPicPr>
            <a:picLocks noChangeAspect="1"/>
          </p:cNvPicPr>
          <p:nvPr/>
        </p:nvPicPr>
        <p:blipFill>
          <a:blip r:embed="rId3"/>
          <a:stretch>
            <a:fillRect/>
          </a:stretch>
        </p:blipFill>
        <p:spPr>
          <a:xfrm>
            <a:off x="1937924" y="3047716"/>
            <a:ext cx="4469641" cy="1727696"/>
          </a:xfrm>
          <a:prstGeom prst="rect">
            <a:avLst/>
          </a:prstGeom>
        </p:spPr>
      </p:pic>
      <p:sp>
        <p:nvSpPr>
          <p:cNvPr id="4" name="TextBox 3">
            <a:extLst>
              <a:ext uri="{FF2B5EF4-FFF2-40B4-BE49-F238E27FC236}">
                <a16:creationId xmlns:a16="http://schemas.microsoft.com/office/drawing/2014/main" id="{C051A667-EF42-442E-A708-9DFBA630D846}"/>
              </a:ext>
            </a:extLst>
          </p:cNvPr>
          <p:cNvSpPr txBox="1"/>
          <p:nvPr/>
        </p:nvSpPr>
        <p:spPr>
          <a:xfrm>
            <a:off x="431800" y="4810005"/>
            <a:ext cx="7990305" cy="1015663"/>
          </a:xfrm>
          <a:prstGeom prst="rect">
            <a:avLst/>
          </a:prstGeom>
          <a:noFill/>
        </p:spPr>
        <p:txBody>
          <a:bodyPr wrap="square" rtlCol="0">
            <a:spAutoFit/>
          </a:bodyPr>
          <a:lstStyle/>
          <a:p>
            <a:pPr rtl="0"/>
            <a:r>
              <a:rPr lang="zh-TW" altLang="en-US" sz="2000" b="1">
                <a:latin typeface="標楷體" pitchFamily="65" charset="-120"/>
                <a:ea typeface="標楷體" panose="03000509000000000000" pitchFamily="65" charset="-120"/>
              </a:rPr>
              <a:t>注意</a:t>
            </a:r>
            <a:r>
              <a:rPr lang="zh-TW" altLang="en-US" sz="2000">
                <a:latin typeface="標楷體" pitchFamily="65" charset="-120"/>
                <a:ea typeface="標楷體" panose="03000509000000000000" pitchFamily="65" charset="-120"/>
              </a:rPr>
              <a:t>：強烈建議在大部分的網路上使用 </a:t>
            </a:r>
            <a:r>
              <a:rPr lang="en-US" altLang="zh-TW" sz="2000">
                <a:latin typeface="標楷體" pitchFamily="65" charset="-120"/>
                <a:ea typeface="標楷體" panose="03000509000000000000" pitchFamily="65" charset="-120"/>
              </a:rPr>
              <a:t>64 </a:t>
            </a:r>
            <a:r>
              <a:rPr lang="zh-TW" altLang="en-US" sz="2000">
                <a:latin typeface="標楷體" pitchFamily="65" charset="-120"/>
                <a:ea typeface="標楷體" panose="03000509000000000000" pitchFamily="65" charset="-120"/>
              </a:rPr>
              <a:t>位元介面 </a:t>
            </a:r>
            <a:r>
              <a:rPr lang="en-US" altLang="zh-TW" sz="2000">
                <a:latin typeface="標楷體" pitchFamily="65" charset="-120"/>
                <a:ea typeface="標楷體" panose="03000509000000000000" pitchFamily="65" charset="-120"/>
              </a:rPr>
              <a:t>ID</a:t>
            </a:r>
            <a:r>
              <a:rPr lang="zh-TW" altLang="en-US" sz="2000">
                <a:latin typeface="標楷體" pitchFamily="65" charset="-120"/>
                <a:ea typeface="標楷體" panose="03000509000000000000" pitchFamily="65" charset="-120"/>
              </a:rPr>
              <a:t>。這是因為無狀態位址自動配置（</a:t>
            </a:r>
            <a:r>
              <a:rPr lang="en-US" altLang="zh-TW" sz="2000">
                <a:latin typeface="標楷體" pitchFamily="65" charset="-120"/>
                <a:ea typeface="標楷體" panose="03000509000000000000" pitchFamily="65" charset="-120"/>
              </a:rPr>
              <a:t>SLAAC</a:t>
            </a:r>
            <a:r>
              <a:rPr lang="zh-TW" altLang="en-US" sz="2000">
                <a:latin typeface="標楷體" pitchFamily="65" charset="-120"/>
                <a:ea typeface="標楷體" panose="03000509000000000000" pitchFamily="65" charset="-120"/>
              </a:rPr>
              <a:t>）使用 </a:t>
            </a:r>
            <a:r>
              <a:rPr lang="en-US" altLang="zh-TW" sz="2000">
                <a:latin typeface="標楷體" pitchFamily="65" charset="-120"/>
                <a:ea typeface="標楷體" panose="03000509000000000000" pitchFamily="65" charset="-120"/>
              </a:rPr>
              <a:t>64 </a:t>
            </a:r>
            <a:r>
              <a:rPr lang="zh-TW" altLang="en-US" sz="2000">
                <a:latin typeface="標楷體" pitchFamily="65" charset="-120"/>
                <a:ea typeface="標楷體" panose="03000509000000000000" pitchFamily="65" charset="-120"/>
              </a:rPr>
              <a:t>位元的接口 </a:t>
            </a:r>
            <a:r>
              <a:rPr lang="en-US" altLang="zh-TW" sz="2000">
                <a:latin typeface="標楷體" pitchFamily="65" charset="-120"/>
                <a:ea typeface="標楷體" panose="03000509000000000000" pitchFamily="65" charset="-120"/>
              </a:rPr>
              <a:t>ID</a:t>
            </a:r>
            <a:r>
              <a:rPr lang="zh-TW" altLang="en-US" sz="2000">
                <a:latin typeface="標楷體" pitchFamily="65" charset="-120"/>
                <a:ea typeface="標楷體" panose="03000509000000000000" pitchFamily="65" charset="-120"/>
              </a:rPr>
              <a:t>。它也使子網更容易創建和管理。 </a:t>
            </a:r>
          </a:p>
        </p:txBody>
      </p:sp>
      <p:sp>
        <p:nvSpPr>
          <p:cNvPr id="5" name="投影片編號版面配置區 4"/>
          <p:cNvSpPr>
            <a:spLocks noGrp="1"/>
          </p:cNvSpPr>
          <p:nvPr>
            <p:ph type="sldNum" sz="quarter" idx="12"/>
          </p:nvPr>
        </p:nvSpPr>
        <p:spPr/>
        <p:txBody>
          <a:bodyPr/>
          <a:lstStyle/>
          <a:p>
            <a:fld id="{4FAB73BC-B049-4115-A692-8D63A059BFB8}" type="slidenum">
              <a:rPr lang="en-US" smtClean="0"/>
              <a:t>319</a:t>
            </a:fld>
            <a:endParaRPr lang="en-US"/>
          </a:p>
        </p:txBody>
      </p:sp>
    </p:spTree>
    <p:extLst>
      <p:ext uri="{BB962C8B-B14F-4D97-AF65-F5344CB8AC3E}">
        <p14:creationId xmlns:p14="http://schemas.microsoft.com/office/powerpoint/2010/main" val="330606899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32.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3314" name="Title 1"/>
          <p:cNvSpPr>
            <a:spLocks noGrp="1"/>
          </p:cNvSpPr>
          <p:nvPr>
            <p:ph type="title"/>
          </p:nvPr>
        </p:nvSpPr>
        <p:spPr>
          <a:xfrm>
            <a:off x="87549" y="898644"/>
            <a:ext cx="5082966" cy="990238"/>
          </a:xfrm>
        </p:spPr>
        <p:txBody>
          <a:bodyPr>
            <a:normAutofit/>
          </a:bodyPr>
          <a:lstStyle/>
          <a:p>
            <a:pPr rtl="0"/>
            <a:r>
              <a:rPr lang="en-US" altLang="zh-TW" sz="3000" smtClean="0"/>
              <a:t>1.7</a:t>
            </a:r>
            <a:r>
              <a:rPr lang="zh-TW" altLang="en-US" sz="3000" smtClean="0"/>
              <a:t>網路</a:t>
            </a:r>
            <a:r>
              <a:rPr lang="zh-TW" altLang="en-US" sz="3000"/>
              <a:t>趨勢</a:t>
            </a:r>
            <a:r>
              <a:rPr lang="en-US" altLang="zh-TW" sz="3000"/>
              <a:t>-</a:t>
            </a:r>
            <a:r>
              <a:rPr lang="zh-TW" altLang="en-US" sz="3000"/>
              <a:t>雲端運算</a:t>
            </a:r>
          </a:p>
        </p:txBody>
      </p:sp>
      <p:sp>
        <p:nvSpPr>
          <p:cNvPr id="13315" name="Content Placeholder 2"/>
          <p:cNvSpPr>
            <a:spLocks noGrp="1"/>
          </p:cNvSpPr>
          <p:nvPr>
            <p:ph idx="1"/>
          </p:nvPr>
        </p:nvSpPr>
        <p:spPr>
          <a:xfrm>
            <a:off x="87550" y="1888881"/>
            <a:ext cx="8861997" cy="3224328"/>
          </a:xfrm>
        </p:spPr>
        <p:txBody>
          <a:bodyPr/>
          <a:lstStyle/>
          <a:p>
            <a:pPr marL="0" indent="0">
              <a:buNone/>
            </a:pPr>
            <a:r>
              <a:rPr lang="zh-TW"/>
              <a:t>雲計算允許我們存儲個人文件或在互聯網上的服務器上備份我們的數據。 </a:t>
            </a:r>
          </a:p>
          <a:p>
            <a:pPr lvl="1" rtl="0"/>
            <a:r>
              <a:rPr lang="zh-TW"/>
              <a:t>也可以使用雲端存取應用程式。</a:t>
            </a:r>
          </a:p>
          <a:p>
            <a:pPr lvl="1" rtl="0"/>
            <a:r>
              <a:rPr lang="zh-TW"/>
              <a:t>允許企業在世界任何地方交付任何裝置。</a:t>
            </a:r>
          </a:p>
          <a:p>
            <a:pPr marL="0" indent="0">
              <a:buNone/>
            </a:pPr>
            <a:endParaRPr lang="en-CA" altLang="en-US"/>
          </a:p>
          <a:p>
            <a:pPr marL="0" indent="0">
              <a:buNone/>
            </a:pPr>
            <a:r>
              <a:rPr lang="zh-TW"/>
              <a:t>雲計算是由數據中心成為可能。 </a:t>
            </a:r>
          </a:p>
          <a:p>
            <a:pPr lvl="1" rtl="0"/>
            <a:r>
              <a:rPr lang="zh-TW"/>
              <a:t>無法負擔自己資料中心的小型公司，租用雲端中較大型資料中心組織的伺服器和儲存服務。</a:t>
            </a:r>
          </a:p>
          <a:p>
            <a:pPr marL="0" indent="0">
              <a:buNone/>
            </a:pPr>
            <a:endParaRPr lang="en-CA" altLang="en-US"/>
          </a:p>
        </p:txBody>
      </p:sp>
      <p:sp>
        <p:nvSpPr>
          <p:cNvPr id="2" name="投影片編號版面配置區 1"/>
          <p:cNvSpPr>
            <a:spLocks noGrp="1"/>
          </p:cNvSpPr>
          <p:nvPr>
            <p:ph type="sldNum" sz="quarter" idx="4"/>
          </p:nvPr>
        </p:nvSpPr>
        <p:spPr/>
        <p:txBody>
          <a:bodyPr/>
          <a:lstStyle/>
          <a:p>
            <a:pPr defTabSz="385754">
              <a:defRPr/>
            </a:pPr>
            <a:fld id="{2F5CCB13-0A32-4557-88E9-079F0C330695}" type="slidenum">
              <a:rPr lang="en-US" kern="0" smtClean="0">
                <a:solidFill>
                  <a:srgbClr val="595959"/>
                </a:solidFill>
              </a:rPr>
              <a:pPr defTabSz="385754">
                <a:defRPr/>
              </a:pPr>
              <a:t>32</a:t>
            </a:fld>
            <a:endParaRPr lang="en-US" kern="0">
              <a:solidFill>
                <a:srgbClr val="595959"/>
              </a:solidFill>
            </a:endParaRPr>
          </a:p>
        </p:txBody>
      </p:sp>
    </p:spTree>
    <p:extLst>
      <p:ext uri="{BB962C8B-B14F-4D97-AF65-F5344CB8AC3E}">
        <p14:creationId xmlns:p14="http://schemas.microsoft.com/office/powerpoint/2010/main" val="80208982"/>
      </p:ext>
    </p:extLst>
  </p:cSld>
  <p:clrMapOvr>
    <a:masterClrMapping/>
  </p:clrMapOvr>
  <p:transition spd="slow">
    <p:wipe/>
  </p:transition>
  <p:timing/>
</p:sld>
</file>

<file path=ppt/slides/slide320.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p:spPr>
        <p:txBody>
          <a:bodyPr>
            <a:normAutofit/>
          </a:bodyPr>
          <a:lstStyle/>
          <a:p>
            <a:r>
              <a:rPr lang="en-US" altLang="zh-TW" smtClean="0"/>
              <a:t>12.3IPv6 </a:t>
            </a:r>
            <a:r>
              <a:rPr lang="zh-TW" altLang="en-US"/>
              <a:t>位址類型</a:t>
            </a:r>
            <a:r>
              <a:rPr lang="en-US" altLang="zh-TW"/>
              <a:t>-IPv6</a:t>
            </a:r>
            <a:r>
              <a:rPr lang="zh-TW" altLang="en-US"/>
              <a:t>單播位址</a:t>
            </a:r>
          </a:p>
        </p:txBody>
      </p:sp>
      <p:sp>
        <p:nvSpPr>
          <p:cNvPr id="6" name="Content Placeholder 3">
            <a:extLst>
              <a:ext uri="{FF2B5EF4-FFF2-40B4-BE49-F238E27FC236}">
                <a16:creationId xmlns:a16="http://schemas.microsoft.com/office/drawing/2014/main" id="{4003F5F5-7654-47FE-8245-0FE364DE3A10}"/>
              </a:ext>
            </a:extLst>
          </p:cNvPr>
          <p:cNvSpPr>
            <a:spLocks noGrp="1"/>
          </p:cNvSpPr>
          <p:nvPr>
            <p:ph idx="1"/>
          </p:nvPr>
        </p:nvSpPr>
        <p:spPr>
          <a:xfrm>
            <a:off x="431801" y="1892301"/>
            <a:ext cx="4741333" cy="3550598"/>
          </a:xfrm>
        </p:spPr>
        <p:txBody>
          <a:bodyPr/>
          <a:lstStyle/>
          <a:p>
            <a:pPr marL="0" indent="0" algn="l" defTabSz="684196" fontAlgn="base">
              <a:spcBef>
                <a:spcPts val="600"/>
              </a:spcBef>
              <a:spcAft>
                <a:spcPts val="600"/>
              </a:spcAft>
              <a:buClr>
                <a:schemeClr val="tx2"/>
              </a:buClr>
              <a:buSzPct val="90000"/>
            </a:pPr>
            <a:r>
              <a:rPr lang="zh-TW" altLang="en-US">
                <a:solidFill>
                  <a:schemeClr val="tx1"/>
                </a:solidFill>
              </a:rPr>
              <a:t>與僅具有單一位址的 </a:t>
            </a:r>
            <a:r>
              <a:rPr lang="en-US" altLang="zh-TW">
                <a:solidFill>
                  <a:schemeClr val="tx1"/>
                </a:solidFill>
              </a:rPr>
              <a:t>IPv4 </a:t>
            </a:r>
            <a:r>
              <a:rPr lang="zh-TW" altLang="en-US">
                <a:solidFill>
                  <a:schemeClr val="tx1"/>
                </a:solidFill>
              </a:rPr>
              <a:t>裝置不同，</a:t>
            </a:r>
            <a:r>
              <a:rPr lang="en-US" altLang="zh-TW">
                <a:solidFill>
                  <a:schemeClr val="tx1"/>
                </a:solidFill>
              </a:rPr>
              <a:t>IPv6 </a:t>
            </a:r>
            <a:r>
              <a:rPr lang="zh-TW" altLang="en-US">
                <a:solidFill>
                  <a:schemeClr val="tx1"/>
                </a:solidFill>
              </a:rPr>
              <a:t>位址通常有兩個單點傳播位址：</a:t>
            </a:r>
          </a:p>
          <a:p>
            <a:pPr marL="488998" lvl="2" indent="-342892">
              <a:buFont typeface="Arial" panose="020b0604020202020204" pitchFamily="34" charset="0"/>
              <a:buChar char="•"/>
            </a:pPr>
            <a:endParaRPr lang="en-US" sz="2000"/>
          </a:p>
          <a:p>
            <a:pPr marL="342892" indent="-342892" algn="l">
              <a:buFont typeface="Arial" panose="020b0604020202020204" pitchFamily="34" charset="0"/>
              <a:buChar char="•"/>
            </a:pPr>
            <a:r>
              <a:rPr lang="zh-TW" altLang="en-US" b="1">
                <a:solidFill>
                  <a:schemeClr val="tx1"/>
                </a:solidFill>
              </a:rPr>
              <a:t>全球單播位址（</a:t>
            </a:r>
            <a:r>
              <a:rPr lang="en-US" altLang="zh-TW" b="1">
                <a:solidFill>
                  <a:schemeClr val="tx1"/>
                </a:solidFill>
              </a:rPr>
              <a:t>GUA</a:t>
            </a:r>
            <a:r>
              <a:rPr lang="zh-TW" altLang="en-US" b="1">
                <a:solidFill>
                  <a:schemeClr val="tx1"/>
                </a:solidFill>
              </a:rPr>
              <a:t>）</a:t>
            </a:r>
            <a:r>
              <a:rPr lang="en-US" altLang="zh-TW">
                <a:solidFill>
                  <a:schemeClr val="tx1"/>
                </a:solidFill>
              </a:rPr>
              <a:t>-</a:t>
            </a:r>
            <a:r>
              <a:rPr lang="zh-TW" altLang="en-US">
                <a:solidFill>
                  <a:schemeClr val="tx1"/>
                </a:solidFill>
              </a:rPr>
              <a:t>這類似於公共 </a:t>
            </a:r>
            <a:r>
              <a:rPr lang="en-US" altLang="zh-TW">
                <a:solidFill>
                  <a:schemeClr val="tx1"/>
                </a:solidFill>
              </a:rPr>
              <a:t>IPv4 </a:t>
            </a:r>
            <a:r>
              <a:rPr lang="zh-TW" altLang="en-US">
                <a:solidFill>
                  <a:schemeClr val="tx1"/>
                </a:solidFill>
              </a:rPr>
              <a:t>位址。這些是全球唯一的，可網際網路路由的位址。 </a:t>
            </a:r>
          </a:p>
          <a:p>
            <a:pPr marL="342892" indent="-342892" algn="l">
              <a:buFont typeface="Arial" panose="020b0604020202020204" pitchFamily="34" charset="0"/>
              <a:buChar char="•"/>
            </a:pPr>
            <a:r>
              <a:rPr lang="zh-TW" altLang="en-US" b="1">
                <a:solidFill>
                  <a:schemeClr val="tx1"/>
                </a:solidFill>
              </a:rPr>
              <a:t>連結本機位址 </a:t>
            </a:r>
            <a:r>
              <a:rPr lang="en-US" altLang="zh-TW" b="1">
                <a:solidFill>
                  <a:schemeClr val="tx1"/>
                </a:solidFill>
              </a:rPr>
              <a:t>(LLA)</a:t>
            </a:r>
            <a:r>
              <a:rPr lang="en-US" altLang="zh-TW">
                <a:solidFill>
                  <a:schemeClr val="tx1"/>
                </a:solidFill>
              </a:rPr>
              <a:t>-</a:t>
            </a:r>
            <a:r>
              <a:rPr lang="zh-TW" altLang="en-US">
                <a:solidFill>
                  <a:schemeClr val="tx1"/>
                </a:solidFill>
              </a:rPr>
              <a:t>每個啟用 </a:t>
            </a:r>
            <a:r>
              <a:rPr lang="en-US" altLang="zh-TW">
                <a:solidFill>
                  <a:schemeClr val="tx1"/>
                </a:solidFill>
              </a:rPr>
              <a:t>IPv6 </a:t>
            </a:r>
            <a:r>
              <a:rPr lang="zh-TW" altLang="en-US">
                <a:solidFill>
                  <a:schemeClr val="tx1"/>
                </a:solidFill>
              </a:rPr>
              <a:t>的裝置，並用來與相同本機連結上的其他裝置進行通訊。</a:t>
            </a:r>
            <a:r>
              <a:rPr lang="en-US" altLang="zh-TW">
                <a:solidFill>
                  <a:schemeClr val="tx1"/>
                </a:solidFill>
              </a:rPr>
              <a:t>LLAs </a:t>
            </a:r>
            <a:r>
              <a:rPr lang="zh-TW" altLang="en-US">
                <a:solidFill>
                  <a:schemeClr val="tx1"/>
                </a:solidFill>
              </a:rPr>
              <a:t>不可路由，且僅限於單一連結。 </a:t>
            </a:r>
            <a:r>
              <a:rPr lang="zh-TW" altLang="en-US" b="1">
                <a:solidFill>
                  <a:schemeClr val="tx1"/>
                </a:solidFill>
              </a:rPr>
              <a:t> </a:t>
            </a:r>
          </a:p>
          <a:p>
            <a:pPr marL="0" indent="0" algn="l"/>
            <a:endParaRPr lang="en-US" sz="1600">
              <a:solidFill>
                <a:schemeClr val="tx1"/>
              </a:solidFill>
            </a:endParaRPr>
          </a:p>
          <a:p>
            <a:pPr marL="342892" indent="-342892" algn="l">
              <a:buFont typeface="Arial" panose="020b0604020202020204" pitchFamily="34" charset="0"/>
              <a:buChar char="•"/>
            </a:pPr>
            <a:endParaRPr lang="en-US" sz="1600">
              <a:solidFill>
                <a:schemeClr val="tx1"/>
              </a:solidFill>
            </a:endParaRPr>
          </a:p>
        </p:txBody>
      </p:sp>
      <p:pic>
        <p:nvPicPr>
          <p:cNvPr id="5" name="Picture 4">
            <a:extLst>
              <a:ext uri="{FF2B5EF4-FFF2-40B4-BE49-F238E27FC236}">
                <a16:creationId xmlns:a16="http://schemas.microsoft.com/office/drawing/2014/main" id="{CF1BE6E4-8308-4A7B-92AC-81146B461F10}"/>
              </a:ext>
            </a:extLst>
          </p:cNvPr>
          <p:cNvPicPr>
            <a:picLocks noChangeAspect="1"/>
          </p:cNvPicPr>
          <p:nvPr/>
        </p:nvPicPr>
        <p:blipFill>
          <a:blip r:embed="rId3"/>
          <a:stretch>
            <a:fillRect/>
          </a:stretch>
        </p:blipFill>
        <p:spPr>
          <a:xfrm>
            <a:off x="5291667" y="1532814"/>
            <a:ext cx="3528847" cy="2982036"/>
          </a:xfrm>
          <a:prstGeom prst="rect">
            <a:avLst/>
          </a:prstGeom>
        </p:spPr>
      </p:pic>
      <p:sp>
        <p:nvSpPr>
          <p:cNvPr id="2" name="投影片編號版面配置區 1"/>
          <p:cNvSpPr>
            <a:spLocks noGrp="1"/>
          </p:cNvSpPr>
          <p:nvPr>
            <p:ph type="sldNum" sz="quarter" idx="12"/>
          </p:nvPr>
        </p:nvSpPr>
        <p:spPr/>
        <p:txBody>
          <a:bodyPr/>
          <a:lstStyle/>
          <a:p>
            <a:fld id="{4FAB73BC-B049-4115-A692-8D63A059BFB8}" type="slidenum">
              <a:rPr lang="en-US" smtClean="0"/>
              <a:t>320</a:t>
            </a:fld>
            <a:endParaRPr lang="en-US"/>
          </a:p>
        </p:txBody>
      </p:sp>
    </p:spTree>
    <p:extLst>
      <p:ext uri="{BB962C8B-B14F-4D97-AF65-F5344CB8AC3E}">
        <p14:creationId xmlns:p14="http://schemas.microsoft.com/office/powerpoint/2010/main" val="380408025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321.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p:spPr>
        <p:txBody>
          <a:bodyPr>
            <a:normAutofit/>
          </a:bodyPr>
          <a:lstStyle/>
          <a:p>
            <a:pPr rtl="0"/>
            <a:r>
              <a:rPr lang="en-US" altLang="zh-TW" smtClean="0"/>
              <a:t>12.3IPv6 </a:t>
            </a:r>
            <a:r>
              <a:rPr lang="zh-TW" altLang="en-US"/>
              <a:t>位址類型</a:t>
            </a:r>
            <a:r>
              <a:rPr lang="en-US" altLang="zh-TW"/>
              <a:t>-</a:t>
            </a:r>
            <a:r>
              <a:rPr lang="zh-TW" altLang="en-US"/>
              <a:t>關於唯一本機位址的附註</a:t>
            </a:r>
          </a:p>
        </p:txBody>
      </p:sp>
      <p:sp>
        <p:nvSpPr>
          <p:cNvPr id="6" name="Content Placeholder 3">
            <a:extLst>
              <a:ext uri="{FF2B5EF4-FFF2-40B4-BE49-F238E27FC236}">
                <a16:creationId xmlns:a16="http://schemas.microsoft.com/office/drawing/2014/main" id="{4003F5F5-7654-47FE-8245-0FE364DE3A10}"/>
              </a:ext>
            </a:extLst>
          </p:cNvPr>
          <p:cNvSpPr>
            <a:spLocks noGrp="1"/>
          </p:cNvSpPr>
          <p:nvPr>
            <p:ph idx="1"/>
          </p:nvPr>
        </p:nvSpPr>
        <p:spPr>
          <a:xfrm>
            <a:off x="431800" y="1714501"/>
            <a:ext cx="7913688" cy="2690789"/>
          </a:xfrm>
        </p:spPr>
        <p:txBody>
          <a:bodyPr/>
          <a:lstStyle/>
          <a:p>
            <a:pPr marL="0" indent="0" algn="l" defTabSz="684196" fontAlgn="base">
              <a:spcBef>
                <a:spcPts val="600"/>
              </a:spcBef>
              <a:spcAft>
                <a:spcPts val="600"/>
              </a:spcAft>
              <a:buClr>
                <a:schemeClr val="tx2"/>
              </a:buClr>
              <a:buSzPct val="90000"/>
            </a:pPr>
            <a:r>
              <a:rPr lang="en-US" altLang="zh-TW">
                <a:solidFill>
                  <a:schemeClr val="tx1"/>
                </a:solidFill>
                <a:latin typeface="標楷體" pitchFamily="65" charset="-120"/>
              </a:rPr>
              <a:t>IPv6 </a:t>
            </a:r>
            <a:r>
              <a:rPr lang="zh-TW" altLang="en-US">
                <a:solidFill>
                  <a:schemeClr val="tx1"/>
                </a:solidFill>
                <a:latin typeface="標楷體" pitchFamily="65" charset="-120"/>
              </a:rPr>
              <a:t>唯一的本地位址（範圍 </a:t>
            </a:r>
            <a:r>
              <a:rPr lang="en-US" altLang="zh-TW">
                <a:solidFill>
                  <a:schemeClr val="tx1"/>
                </a:solidFill>
                <a:latin typeface="標楷體" pitchFamily="65" charset="-120"/>
              </a:rPr>
              <a:t>fc00:: /7 </a:t>
            </a:r>
            <a:r>
              <a:rPr lang="zh-TW" altLang="en-US">
                <a:solidFill>
                  <a:schemeClr val="tx1"/>
                </a:solidFill>
                <a:latin typeface="標楷體" pitchFamily="65" charset="-120"/>
              </a:rPr>
              <a:t>到 </a:t>
            </a:r>
            <a:r>
              <a:rPr lang="en-US" altLang="zh-TW" err="1">
                <a:solidFill>
                  <a:schemeClr val="tx1"/>
                </a:solidFill>
                <a:latin typeface="標楷體" pitchFamily="65" charset="-120"/>
              </a:rPr>
              <a:t>fdff:: /7</a:t>
            </a:r>
            <a:r>
              <a:rPr lang="zh-TW" altLang="en-US">
                <a:solidFill>
                  <a:schemeClr val="tx1"/>
                </a:solidFill>
                <a:latin typeface="標楷體" pitchFamily="65" charset="-120"/>
              </a:rPr>
              <a:t>）與 </a:t>
            </a:r>
            <a:r>
              <a:rPr lang="en-US" altLang="zh-TW">
                <a:solidFill>
                  <a:schemeClr val="tx1"/>
                </a:solidFill>
                <a:latin typeface="標楷體" pitchFamily="65" charset="-120"/>
              </a:rPr>
              <a:t>IPv4 </a:t>
            </a:r>
            <a:r>
              <a:rPr lang="zh-TW" altLang="en-US">
                <a:solidFill>
                  <a:schemeClr val="tx1"/>
                </a:solidFill>
                <a:latin typeface="標楷體" pitchFamily="65" charset="-120"/>
              </a:rPr>
              <a:t>的 </a:t>
            </a:r>
            <a:r>
              <a:rPr lang="en-US" altLang="zh-TW">
                <a:solidFill>
                  <a:schemeClr val="tx1"/>
                </a:solidFill>
                <a:latin typeface="標楷體" pitchFamily="65" charset="-120"/>
              </a:rPr>
              <a:t>RFC 1918 </a:t>
            </a:r>
            <a:r>
              <a:rPr lang="zh-TW" altLang="en-US">
                <a:solidFill>
                  <a:schemeClr val="tx1"/>
                </a:solidFill>
                <a:latin typeface="標楷體" pitchFamily="65" charset="-120"/>
              </a:rPr>
              <a:t>私有位址有一些相似性，但有顯著的差異：</a:t>
            </a:r>
          </a:p>
          <a:p>
            <a:pPr marL="285743" indent="-285743" algn="l">
              <a:buFont typeface="Arial" panose="020b0604020202020204" pitchFamily="34" charset="0"/>
              <a:buChar char="•"/>
            </a:pPr>
            <a:r>
              <a:rPr lang="zh-TW" altLang="en-US">
                <a:solidFill>
                  <a:schemeClr val="tx1"/>
                </a:solidFill>
                <a:latin typeface="標楷體" pitchFamily="65" charset="-120"/>
              </a:rPr>
              <a:t>唯一的本機位址用於站台內或有限數量的站台之間的本機位址。</a:t>
            </a:r>
          </a:p>
          <a:p>
            <a:pPr marL="285743" indent="-285743" algn="l">
              <a:buFont typeface="Arial" panose="020b0604020202020204" pitchFamily="34" charset="0"/>
              <a:buChar char="•"/>
            </a:pPr>
            <a:r>
              <a:rPr lang="zh-TW" altLang="en-US">
                <a:solidFill>
                  <a:schemeClr val="tx1"/>
                </a:solidFill>
                <a:latin typeface="標楷體" pitchFamily="65" charset="-120"/>
              </a:rPr>
              <a:t>唯一的本機位址可用於永遠不需要存取其他網路的裝置。</a:t>
            </a:r>
          </a:p>
          <a:p>
            <a:pPr marL="285743" indent="-285743" algn="l">
              <a:buFont typeface="Arial" panose="020b0604020202020204" pitchFamily="34" charset="0"/>
              <a:buChar char="•"/>
            </a:pPr>
            <a:r>
              <a:rPr lang="zh-TW" altLang="en-US">
                <a:solidFill>
                  <a:schemeClr val="tx1"/>
                </a:solidFill>
                <a:latin typeface="標楷體" pitchFamily="65" charset="-120"/>
              </a:rPr>
              <a:t>唯一的本地位址不會全局路由或轉換為全局 </a:t>
            </a:r>
            <a:r>
              <a:rPr lang="en-US" altLang="zh-TW">
                <a:solidFill>
                  <a:schemeClr val="tx1"/>
                </a:solidFill>
                <a:latin typeface="標楷體" pitchFamily="65" charset="-120"/>
              </a:rPr>
              <a:t>IPv6 </a:t>
            </a:r>
            <a:r>
              <a:rPr lang="zh-TW" altLang="en-US">
                <a:solidFill>
                  <a:schemeClr val="tx1"/>
                </a:solidFill>
                <a:latin typeface="標楷體" pitchFamily="65" charset="-120"/>
              </a:rPr>
              <a:t>位址。</a:t>
            </a:r>
          </a:p>
          <a:p>
            <a:pPr marL="0" indent="0" algn="l"/>
            <a:endParaRPr lang="en-US" sz="1800">
              <a:solidFill>
                <a:schemeClr val="tx1"/>
              </a:solidFill>
            </a:endParaRPr>
          </a:p>
          <a:p>
            <a:pPr marL="342892" indent="-342892" algn="l">
              <a:buFont typeface="Arial" panose="020b0604020202020204" pitchFamily="34" charset="0"/>
              <a:buChar char="•"/>
            </a:pPr>
            <a:endParaRPr lang="en-US" sz="1600">
              <a:solidFill>
                <a:schemeClr val="tx1"/>
              </a:solidFill>
            </a:endParaRPr>
          </a:p>
        </p:txBody>
      </p:sp>
      <p:sp>
        <p:nvSpPr>
          <p:cNvPr id="2" name="TextBox 1">
            <a:extLst>
              <a:ext uri="{FF2B5EF4-FFF2-40B4-BE49-F238E27FC236}">
                <a16:creationId xmlns:a16="http://schemas.microsoft.com/office/drawing/2014/main" id="{B2231FF7-40C5-41A9-B1B2-B932B5944E05}"/>
              </a:ext>
            </a:extLst>
          </p:cNvPr>
          <p:cNvSpPr txBox="1"/>
          <p:nvPr/>
        </p:nvSpPr>
        <p:spPr>
          <a:xfrm>
            <a:off x="566384" y="4530703"/>
            <a:ext cx="7779105" cy="707886"/>
          </a:xfrm>
          <a:prstGeom prst="rect">
            <a:avLst/>
          </a:prstGeom>
          <a:noFill/>
        </p:spPr>
        <p:txBody>
          <a:bodyPr wrap="square" rtlCol="0">
            <a:spAutoFit/>
          </a:bodyPr>
          <a:lstStyle/>
          <a:p>
            <a:pPr rtl="0"/>
            <a:r>
              <a:rPr lang="zh-TW" altLang="en-US" sz="2000" b="1">
                <a:latin typeface="標楷體" pitchFamily="65" charset="-120"/>
                <a:ea typeface="標楷體" panose="03000509000000000000" pitchFamily="65" charset="-120"/>
              </a:rPr>
              <a:t>注意</a:t>
            </a:r>
            <a:r>
              <a:rPr lang="zh-TW" altLang="en-US" sz="2000">
                <a:latin typeface="標楷體" pitchFamily="65" charset="-120"/>
                <a:ea typeface="標楷體" panose="03000509000000000000" pitchFamily="65" charset="-120"/>
              </a:rPr>
              <a:t>：許多網站都會使用 </a:t>
            </a:r>
            <a:r>
              <a:rPr lang="en-US" altLang="zh-TW" sz="2000">
                <a:latin typeface="標楷體" pitchFamily="65" charset="-120"/>
                <a:ea typeface="標楷體" panose="03000509000000000000" pitchFamily="65" charset="-120"/>
              </a:rPr>
              <a:t>RFC 1918 </a:t>
            </a:r>
            <a:r>
              <a:rPr lang="zh-TW" altLang="en-US" sz="2000">
                <a:latin typeface="標楷體" pitchFamily="65" charset="-120"/>
                <a:ea typeface="標楷體" panose="03000509000000000000" pitchFamily="65" charset="-120"/>
              </a:rPr>
              <a:t>位址的私人性質，嘗試保護或隱藏其網路，避免潛在的安全威脅。這從來不是 </a:t>
            </a:r>
            <a:r>
              <a:rPr lang="en-US" altLang="zh-TW" sz="2000">
                <a:latin typeface="標楷體" pitchFamily="65" charset="-120"/>
                <a:ea typeface="標楷體" panose="03000509000000000000" pitchFamily="65" charset="-120"/>
              </a:rPr>
              <a:t>ULA </a:t>
            </a:r>
            <a:r>
              <a:rPr lang="zh-TW" altLang="en-US" sz="2000">
                <a:latin typeface="標楷體" pitchFamily="65" charset="-120"/>
                <a:ea typeface="標楷體" panose="03000509000000000000" pitchFamily="65" charset="-120"/>
              </a:rPr>
              <a:t>的預期用途。 </a:t>
            </a:r>
            <a:r>
              <a:rPr lang="zh-TW" altLang="en-US" sz="2000" b="1">
                <a:latin typeface="標楷體" pitchFamily="65" charset="-120"/>
                <a:ea typeface="標楷體" panose="03000509000000000000" pitchFamily="65" charset="-120"/>
              </a:rPr>
              <a:t> </a:t>
            </a:r>
          </a:p>
        </p:txBody>
      </p:sp>
      <p:sp>
        <p:nvSpPr>
          <p:cNvPr id="4" name="投影片編號版面配置區 3"/>
          <p:cNvSpPr>
            <a:spLocks noGrp="1"/>
          </p:cNvSpPr>
          <p:nvPr>
            <p:ph type="sldNum" sz="quarter" idx="12"/>
          </p:nvPr>
        </p:nvSpPr>
        <p:spPr/>
        <p:txBody>
          <a:bodyPr/>
          <a:lstStyle/>
          <a:p>
            <a:fld id="{4FAB73BC-B049-4115-A692-8D63A059BFB8}" type="slidenum">
              <a:rPr lang="en-US" smtClean="0"/>
              <a:t>321</a:t>
            </a:fld>
            <a:endParaRPr lang="en-US"/>
          </a:p>
        </p:txBody>
      </p:sp>
    </p:spTree>
    <p:extLst>
      <p:ext uri="{BB962C8B-B14F-4D97-AF65-F5344CB8AC3E}">
        <p14:creationId xmlns:p14="http://schemas.microsoft.com/office/powerpoint/2010/main" val="102676394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322.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p:spPr>
        <p:txBody>
          <a:bodyPr>
            <a:normAutofit/>
          </a:bodyPr>
          <a:lstStyle/>
          <a:p>
            <a:pPr rtl="0"/>
            <a:r>
              <a:rPr lang="en-US" altLang="zh-TW" smtClean="0"/>
              <a:t>12.3IPv6 </a:t>
            </a:r>
            <a:r>
              <a:rPr lang="zh-TW" altLang="en-US"/>
              <a:t>位址類型</a:t>
            </a:r>
            <a:r>
              <a:rPr lang="en-US" altLang="zh-TW"/>
              <a:t>-IPv6 GUA</a:t>
            </a:r>
          </a:p>
        </p:txBody>
      </p:sp>
      <p:sp>
        <p:nvSpPr>
          <p:cNvPr id="6" name="Content Placeholder 3">
            <a:extLst>
              <a:ext uri="{FF2B5EF4-FFF2-40B4-BE49-F238E27FC236}">
                <a16:creationId xmlns:a16="http://schemas.microsoft.com/office/drawing/2014/main" id="{4003F5F5-7654-47FE-8245-0FE364DE3A10}"/>
              </a:ext>
            </a:extLst>
          </p:cNvPr>
          <p:cNvSpPr>
            <a:spLocks noGrp="1"/>
          </p:cNvSpPr>
          <p:nvPr>
            <p:ph idx="1"/>
          </p:nvPr>
        </p:nvSpPr>
        <p:spPr>
          <a:xfrm>
            <a:off x="431800" y="1892301"/>
            <a:ext cx="7913688" cy="1653559"/>
          </a:xfrm>
        </p:spPr>
        <p:txBody>
          <a:bodyPr/>
          <a:lstStyle/>
          <a:p>
            <a:pPr marL="0" indent="0" algn="l" defTabSz="684196" fontAlgn="base">
              <a:spcBef>
                <a:spcPts val="600"/>
              </a:spcBef>
              <a:spcAft>
                <a:spcPts val="600"/>
              </a:spcAft>
              <a:buClr>
                <a:schemeClr val="tx2"/>
              </a:buClr>
              <a:buSzPct val="90000"/>
            </a:pPr>
            <a:r>
              <a:rPr lang="en-US" altLang="zh-TW">
                <a:solidFill>
                  <a:schemeClr val="tx1"/>
                </a:solidFill>
              </a:rPr>
              <a:t>IPv6 </a:t>
            </a:r>
            <a:r>
              <a:rPr lang="zh-TW" altLang="en-US">
                <a:solidFill>
                  <a:schemeClr val="tx1"/>
                </a:solidFill>
              </a:rPr>
              <a:t>全球單播位址（</a:t>
            </a:r>
            <a:r>
              <a:rPr lang="en-US" altLang="zh-TW">
                <a:solidFill>
                  <a:schemeClr val="tx1"/>
                </a:solidFill>
              </a:rPr>
              <a:t>GUI</a:t>
            </a:r>
            <a:r>
              <a:rPr lang="zh-TW" altLang="en-US">
                <a:solidFill>
                  <a:schemeClr val="tx1"/>
                </a:solidFill>
              </a:rPr>
              <a:t>）在 </a:t>
            </a:r>
            <a:r>
              <a:rPr lang="en-US" altLang="zh-TW">
                <a:solidFill>
                  <a:schemeClr val="tx1"/>
                </a:solidFill>
              </a:rPr>
              <a:t>IPv6 </a:t>
            </a:r>
            <a:r>
              <a:rPr lang="zh-TW" altLang="en-US">
                <a:solidFill>
                  <a:schemeClr val="tx1"/>
                </a:solidFill>
              </a:rPr>
              <a:t>網際網路上是全球唯一的和路由。</a:t>
            </a:r>
          </a:p>
          <a:p>
            <a:pPr marL="285743" indent="-285743" algn="l" defTabSz="684196" fontAlgn="base">
              <a:spcBef>
                <a:spcPts val="600"/>
              </a:spcBef>
              <a:spcAft>
                <a:spcPts val="600"/>
              </a:spcAft>
              <a:buClr>
                <a:schemeClr val="tx2"/>
              </a:buClr>
              <a:buSzPct val="90000"/>
              <a:buFont typeface="Arial" panose="020b0604020202020204" pitchFamily="34" charset="0"/>
              <a:buChar char="•"/>
            </a:pPr>
            <a:r>
              <a:rPr lang="zh-TW" altLang="en-US">
                <a:solidFill>
                  <a:schemeClr val="tx1"/>
                </a:solidFill>
              </a:rPr>
              <a:t>目前，只有前三個位為 </a:t>
            </a:r>
            <a:r>
              <a:rPr lang="en-US" altLang="zh-TW">
                <a:solidFill>
                  <a:schemeClr val="tx1"/>
                </a:solidFill>
              </a:rPr>
              <a:t>001 </a:t>
            </a:r>
            <a:r>
              <a:rPr lang="zh-TW" altLang="en-US">
                <a:solidFill>
                  <a:schemeClr val="tx1"/>
                </a:solidFill>
              </a:rPr>
              <a:t>或 </a:t>
            </a:r>
            <a:r>
              <a:rPr lang="en-US" altLang="zh-TW">
                <a:solidFill>
                  <a:schemeClr val="tx1"/>
                </a:solidFill>
              </a:rPr>
              <a:t>2000::/3 </a:t>
            </a:r>
            <a:r>
              <a:rPr lang="zh-TW" altLang="en-US">
                <a:solidFill>
                  <a:schemeClr val="tx1"/>
                </a:solidFill>
              </a:rPr>
              <a:t>的 </a:t>
            </a:r>
            <a:r>
              <a:rPr lang="en-US" altLang="zh-TW">
                <a:solidFill>
                  <a:schemeClr val="tx1"/>
                </a:solidFill>
              </a:rPr>
              <a:t>GUAs </a:t>
            </a:r>
            <a:r>
              <a:rPr lang="zh-TW" altLang="en-US">
                <a:solidFill>
                  <a:schemeClr val="tx1"/>
                </a:solidFill>
              </a:rPr>
              <a:t>被分配。</a:t>
            </a:r>
          </a:p>
          <a:p>
            <a:pPr marL="285743" indent="-285743" algn="l" defTabSz="684196" fontAlgn="base">
              <a:spcBef>
                <a:spcPts val="600"/>
              </a:spcBef>
              <a:spcAft>
                <a:spcPts val="600"/>
              </a:spcAft>
              <a:buClr>
                <a:schemeClr val="tx2"/>
              </a:buClr>
              <a:buSzPct val="90000"/>
              <a:buFont typeface="Arial" panose="020b0604020202020204" pitchFamily="34" charset="0"/>
              <a:buChar char="•"/>
            </a:pPr>
            <a:r>
              <a:rPr lang="zh-TW" altLang="en-US">
                <a:solidFill>
                  <a:schemeClr val="tx1"/>
                </a:solidFill>
              </a:rPr>
              <a:t>目前可用的 </a:t>
            </a:r>
            <a:r>
              <a:rPr lang="en-US" altLang="zh-TW">
                <a:solidFill>
                  <a:schemeClr val="tx1"/>
                </a:solidFill>
              </a:rPr>
              <a:t>GUAs </a:t>
            </a:r>
            <a:r>
              <a:rPr lang="zh-TW" altLang="en-US">
                <a:solidFill>
                  <a:schemeClr val="tx1"/>
                </a:solidFill>
              </a:rPr>
              <a:t>從小數點 </a:t>
            </a:r>
            <a:r>
              <a:rPr lang="en-US" altLang="zh-TW">
                <a:solidFill>
                  <a:schemeClr val="tx1"/>
                </a:solidFill>
              </a:rPr>
              <a:t>2 </a:t>
            </a:r>
            <a:r>
              <a:rPr lang="zh-TW" altLang="en-US">
                <a:solidFill>
                  <a:schemeClr val="tx1"/>
                </a:solidFill>
              </a:rPr>
              <a:t>或 </a:t>
            </a:r>
            <a:r>
              <a:rPr lang="en-US" altLang="zh-TW">
                <a:solidFill>
                  <a:schemeClr val="tx1"/>
                </a:solidFill>
              </a:rPr>
              <a:t>3 </a:t>
            </a:r>
            <a:r>
              <a:rPr lang="zh-TW" altLang="en-US">
                <a:solidFill>
                  <a:schemeClr val="tx1"/>
                </a:solidFill>
              </a:rPr>
              <a:t>開始（這只是可用 </a:t>
            </a:r>
            <a:r>
              <a:rPr lang="en-US" altLang="zh-TW">
                <a:solidFill>
                  <a:schemeClr val="tx1"/>
                </a:solidFill>
              </a:rPr>
              <a:t>IPv6 </a:t>
            </a:r>
            <a:r>
              <a:rPr lang="zh-TW" altLang="en-US">
                <a:solidFill>
                  <a:schemeClr val="tx1"/>
                </a:solidFill>
              </a:rPr>
              <a:t>位址空間總數的 </a:t>
            </a:r>
            <a:r>
              <a:rPr lang="en-US" altLang="zh-TW">
                <a:solidFill>
                  <a:schemeClr val="tx1"/>
                </a:solidFill>
              </a:rPr>
              <a:t>1/8</a:t>
            </a:r>
            <a:r>
              <a:rPr lang="zh-TW" altLang="en-US">
                <a:solidFill>
                  <a:schemeClr val="tx1"/>
                </a:solidFill>
              </a:rPr>
              <a:t>）。</a:t>
            </a:r>
          </a:p>
          <a:p>
            <a:pPr marL="342892" indent="-342892" algn="l">
              <a:buFont typeface="Arial" panose="020b0604020202020204" pitchFamily="34" charset="0"/>
              <a:buChar char="•"/>
            </a:pPr>
            <a:endParaRPr lang="en-US" sz="1600">
              <a:solidFill>
                <a:schemeClr val="tx1"/>
              </a:solidFill>
            </a:endParaRPr>
          </a:p>
        </p:txBody>
      </p:sp>
      <p:pic>
        <p:nvPicPr>
          <p:cNvPr id="4" name="Picture 3">
            <a:extLst>
              <a:ext uri="{FF2B5EF4-FFF2-40B4-BE49-F238E27FC236}">
                <a16:creationId xmlns:a16="http://schemas.microsoft.com/office/drawing/2014/main" id="{89D2C171-6C4F-462E-8801-77898CB37193}"/>
              </a:ext>
            </a:extLst>
          </p:cNvPr>
          <p:cNvPicPr>
            <a:picLocks noChangeAspect="1"/>
          </p:cNvPicPr>
          <p:nvPr/>
        </p:nvPicPr>
        <p:blipFill>
          <a:blip r:embed="rId3"/>
          <a:stretch>
            <a:fillRect/>
          </a:stretch>
        </p:blipFill>
        <p:spPr>
          <a:xfrm>
            <a:off x="1528667" y="3614098"/>
            <a:ext cx="5097321" cy="1793094"/>
          </a:xfrm>
          <a:prstGeom prst="rect">
            <a:avLst/>
          </a:prstGeom>
        </p:spPr>
      </p:pic>
      <p:sp>
        <p:nvSpPr>
          <p:cNvPr id="2" name="投影片編號版面配置區 1"/>
          <p:cNvSpPr>
            <a:spLocks noGrp="1"/>
          </p:cNvSpPr>
          <p:nvPr>
            <p:ph type="sldNum" sz="quarter" idx="12"/>
          </p:nvPr>
        </p:nvSpPr>
        <p:spPr/>
        <p:txBody>
          <a:bodyPr/>
          <a:lstStyle/>
          <a:p>
            <a:fld id="{4FAB73BC-B049-4115-A692-8D63A059BFB8}" type="slidenum">
              <a:rPr lang="en-US" smtClean="0"/>
              <a:t>322</a:t>
            </a:fld>
            <a:endParaRPr lang="en-US"/>
          </a:p>
        </p:txBody>
      </p:sp>
    </p:spTree>
    <p:extLst>
      <p:ext uri="{BB962C8B-B14F-4D97-AF65-F5344CB8AC3E}">
        <p14:creationId xmlns:p14="http://schemas.microsoft.com/office/powerpoint/2010/main" val="19798939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323.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p:spPr>
        <p:txBody>
          <a:bodyPr>
            <a:normAutofit/>
          </a:bodyPr>
          <a:lstStyle/>
          <a:p>
            <a:pPr rtl="0"/>
            <a:r>
              <a:rPr lang="en-US" altLang="zh-TW" smtClean="0"/>
              <a:t>12.3IPv6 </a:t>
            </a:r>
            <a:r>
              <a:rPr lang="zh-TW" altLang="en-US"/>
              <a:t>位址類型</a:t>
            </a:r>
            <a:r>
              <a:rPr lang="en-US" altLang="zh-TW"/>
              <a:t>-IPv6 GUA </a:t>
            </a:r>
            <a:r>
              <a:rPr lang="zh-TW" altLang="en-US"/>
              <a:t>結構</a:t>
            </a:r>
          </a:p>
        </p:txBody>
      </p:sp>
      <p:sp>
        <p:nvSpPr>
          <p:cNvPr id="6" name="Content Placeholder 3">
            <a:extLst>
              <a:ext uri="{FF2B5EF4-FFF2-40B4-BE49-F238E27FC236}">
                <a16:creationId xmlns:a16="http://schemas.microsoft.com/office/drawing/2014/main" id="{4003F5F5-7654-47FE-8245-0FE364DE3A10}"/>
              </a:ext>
            </a:extLst>
          </p:cNvPr>
          <p:cNvSpPr>
            <a:spLocks noGrp="1"/>
          </p:cNvSpPr>
          <p:nvPr>
            <p:ph idx="1"/>
          </p:nvPr>
        </p:nvSpPr>
        <p:spPr>
          <a:xfrm>
            <a:off x="382733" y="1413040"/>
            <a:ext cx="7913688" cy="3066433"/>
          </a:xfrm>
        </p:spPr>
        <p:txBody>
          <a:bodyPr/>
          <a:lstStyle/>
          <a:p>
            <a:pPr marL="0" indent="0" algn="l" defTabSz="684196" fontAlgn="base">
              <a:spcBef>
                <a:spcPts val="600"/>
              </a:spcBef>
              <a:spcAft>
                <a:spcPts val="600"/>
              </a:spcAft>
              <a:buClr>
                <a:schemeClr val="tx2"/>
              </a:buClr>
              <a:buSzPct val="90000"/>
            </a:pPr>
            <a:r>
              <a:rPr lang="zh-TW" altLang="en-US" b="1">
                <a:solidFill>
                  <a:srgbClr val="000000"/>
                </a:solidFill>
                <a:latin typeface="標楷體" pitchFamily="65" charset="-120"/>
              </a:rPr>
              <a:t>全域路由前綴</a:t>
            </a:r>
            <a:r>
              <a:rPr lang="en-US" altLang="zh-TW" b="1">
                <a:solidFill>
                  <a:srgbClr val="000000"/>
                </a:solidFill>
                <a:latin typeface="標楷體" pitchFamily="65" charset="-120"/>
              </a:rPr>
              <a:t>:</a:t>
            </a:r>
          </a:p>
          <a:p>
            <a:pPr lvl="1">
              <a:lnSpc>
                <a:spcPct val="100000"/>
              </a:lnSpc>
              <a:spcBef>
                <a:spcPts val="300"/>
              </a:spcBef>
              <a:spcAft>
                <a:spcPts val="300"/>
              </a:spcAft>
              <a:buSzPct val="90000"/>
            </a:pPr>
            <a:r>
              <a:rPr lang="zh-TW" altLang="en-US" sz="2000">
                <a:solidFill>
                  <a:srgbClr val="000000"/>
                </a:solidFill>
                <a:latin typeface="標楷體" pitchFamily="65" charset="-120"/>
              </a:rPr>
              <a:t>全域路由前綴是由提供者 </a:t>
            </a:r>
            <a:r>
              <a:rPr lang="en-US" altLang="zh-TW" sz="2000">
                <a:solidFill>
                  <a:srgbClr val="000000"/>
                </a:solidFill>
                <a:latin typeface="標楷體" pitchFamily="65" charset="-120"/>
              </a:rPr>
              <a:t>(</a:t>
            </a:r>
            <a:r>
              <a:rPr lang="zh-TW" altLang="en-US" sz="2000">
                <a:solidFill>
                  <a:srgbClr val="000000"/>
                </a:solidFill>
                <a:latin typeface="標楷體" pitchFamily="65" charset="-120"/>
              </a:rPr>
              <a:t>例如 </a:t>
            </a:r>
            <a:r>
              <a:rPr lang="en-US" altLang="zh-TW" sz="2000">
                <a:solidFill>
                  <a:srgbClr val="000000"/>
                </a:solidFill>
                <a:latin typeface="標楷體" pitchFamily="65" charset="-120"/>
              </a:rPr>
              <a:t>ISP) </a:t>
            </a:r>
            <a:r>
              <a:rPr lang="zh-TW" altLang="en-US" sz="2000">
                <a:solidFill>
                  <a:srgbClr val="000000"/>
                </a:solidFill>
                <a:latin typeface="標楷體" pitchFamily="65" charset="-120"/>
              </a:rPr>
              <a:t>指派給客戶或站台之位址的前綴或網路部分。全域路由前綴會根據 </a:t>
            </a:r>
            <a:r>
              <a:rPr lang="en-US" altLang="zh-TW" sz="2000">
                <a:solidFill>
                  <a:srgbClr val="000000"/>
                </a:solidFill>
                <a:latin typeface="標楷體" pitchFamily="65" charset="-120"/>
              </a:rPr>
              <a:t>ISP </a:t>
            </a:r>
            <a:r>
              <a:rPr lang="zh-TW" altLang="en-US" sz="2000">
                <a:solidFill>
                  <a:srgbClr val="000000"/>
                </a:solidFill>
                <a:latin typeface="標楷體" pitchFamily="65" charset="-120"/>
              </a:rPr>
              <a:t>原則而有所不同。</a:t>
            </a:r>
          </a:p>
          <a:p>
            <a:pPr marL="0" indent="0" algn="l" defTabSz="684196" fontAlgn="base">
              <a:spcBef>
                <a:spcPts val="600"/>
              </a:spcBef>
              <a:spcAft>
                <a:spcPts val="600"/>
              </a:spcAft>
              <a:buClr>
                <a:schemeClr val="tx2"/>
              </a:buClr>
              <a:buSzPct val="90000"/>
            </a:pPr>
            <a:r>
              <a:rPr lang="zh-TW" altLang="en-US" b="1">
                <a:solidFill>
                  <a:srgbClr val="000000"/>
                </a:solidFill>
                <a:latin typeface="標楷體" pitchFamily="65" charset="-120"/>
              </a:rPr>
              <a:t>子網路識別碼：</a:t>
            </a:r>
          </a:p>
          <a:p>
            <a:pPr lvl="1">
              <a:lnSpc>
                <a:spcPct val="100000"/>
              </a:lnSpc>
              <a:spcBef>
                <a:spcPts val="300"/>
              </a:spcBef>
              <a:spcAft>
                <a:spcPts val="300"/>
              </a:spcAft>
              <a:buSzPct val="90000"/>
            </a:pPr>
            <a:r>
              <a:rPr lang="zh-TW" altLang="en-US" sz="2000">
                <a:solidFill>
                  <a:srgbClr val="000000"/>
                </a:solidFill>
                <a:latin typeface="標楷體" pitchFamily="65" charset="-120"/>
              </a:rPr>
              <a:t>子網 </a:t>
            </a:r>
            <a:r>
              <a:rPr lang="en-US" altLang="zh-TW" sz="2000">
                <a:solidFill>
                  <a:srgbClr val="000000"/>
                </a:solidFill>
                <a:latin typeface="標楷體" pitchFamily="65" charset="-120"/>
              </a:rPr>
              <a:t>ID </a:t>
            </a:r>
            <a:r>
              <a:rPr lang="zh-TW" altLang="en-US" sz="2000">
                <a:solidFill>
                  <a:srgbClr val="000000"/>
                </a:solidFill>
                <a:latin typeface="標楷體" pitchFamily="65" charset="-120"/>
              </a:rPr>
              <a:t>字段是全局路由前綴和介面 </a:t>
            </a:r>
            <a:r>
              <a:rPr lang="en-US" altLang="zh-TW" sz="2000">
                <a:solidFill>
                  <a:srgbClr val="000000"/>
                </a:solidFill>
                <a:latin typeface="標楷體" pitchFamily="65" charset="-120"/>
              </a:rPr>
              <a:t>ID </a:t>
            </a:r>
            <a:r>
              <a:rPr lang="zh-TW" altLang="en-US" sz="2000">
                <a:solidFill>
                  <a:srgbClr val="000000"/>
                </a:solidFill>
                <a:latin typeface="標楷體" pitchFamily="65" charset="-120"/>
              </a:rPr>
              <a:t>之間的區域。子網路 </a:t>
            </a:r>
            <a:r>
              <a:rPr lang="en-US" altLang="zh-TW" sz="2000">
                <a:solidFill>
                  <a:srgbClr val="000000"/>
                </a:solidFill>
                <a:latin typeface="標楷體" pitchFamily="65" charset="-120"/>
              </a:rPr>
              <a:t>ID </a:t>
            </a:r>
            <a:r>
              <a:rPr lang="zh-TW" altLang="en-US" sz="2000">
                <a:solidFill>
                  <a:srgbClr val="000000"/>
                </a:solidFill>
                <a:latin typeface="標楷體" pitchFamily="65" charset="-120"/>
              </a:rPr>
              <a:t>是由組織用來識別其站台內的子網路。</a:t>
            </a:r>
          </a:p>
          <a:p>
            <a:pPr marL="0" indent="0" algn="l" defTabSz="684196" fontAlgn="base">
              <a:spcBef>
                <a:spcPts val="600"/>
              </a:spcBef>
              <a:spcAft>
                <a:spcPts val="600"/>
              </a:spcAft>
              <a:buClr>
                <a:schemeClr val="tx2"/>
              </a:buClr>
              <a:buSzPct val="90000"/>
            </a:pPr>
            <a:r>
              <a:rPr lang="zh-TW" altLang="en-US" b="1">
                <a:solidFill>
                  <a:srgbClr val="000000"/>
                </a:solidFill>
                <a:latin typeface="標楷體" pitchFamily="65" charset="-120"/>
              </a:rPr>
              <a:t>介面 </a:t>
            </a:r>
            <a:r>
              <a:rPr lang="en-US" altLang="zh-TW" b="1">
                <a:solidFill>
                  <a:srgbClr val="000000"/>
                </a:solidFill>
                <a:latin typeface="標楷體" pitchFamily="65" charset="-120"/>
              </a:rPr>
              <a:t>ID:</a:t>
            </a:r>
          </a:p>
          <a:p>
            <a:pPr lvl="1">
              <a:lnSpc>
                <a:spcPct val="100000"/>
              </a:lnSpc>
              <a:spcBef>
                <a:spcPts val="300"/>
              </a:spcBef>
              <a:spcAft>
                <a:spcPts val="300"/>
              </a:spcAft>
              <a:buSzPct val="90000"/>
            </a:pPr>
            <a:r>
              <a:rPr lang="en-US" altLang="zh-TW" sz="2000">
                <a:solidFill>
                  <a:srgbClr val="000000"/>
                </a:solidFill>
                <a:latin typeface="標楷體" pitchFamily="65" charset="-120"/>
              </a:rPr>
              <a:t>IPv6 </a:t>
            </a:r>
            <a:r>
              <a:rPr lang="zh-TW" altLang="en-US" sz="2000">
                <a:solidFill>
                  <a:srgbClr val="000000"/>
                </a:solidFill>
                <a:latin typeface="標楷體" pitchFamily="65" charset="-120"/>
              </a:rPr>
              <a:t>介面識別碼相當於 </a:t>
            </a:r>
            <a:r>
              <a:rPr lang="en-US" altLang="zh-TW" sz="2000">
                <a:solidFill>
                  <a:srgbClr val="000000"/>
                </a:solidFill>
                <a:latin typeface="標楷體" pitchFamily="65" charset="-120"/>
              </a:rPr>
              <a:t>IPv4 </a:t>
            </a:r>
            <a:r>
              <a:rPr lang="zh-TW" altLang="en-US" sz="2000">
                <a:solidFill>
                  <a:srgbClr val="000000"/>
                </a:solidFill>
                <a:latin typeface="標楷體" pitchFamily="65" charset="-120"/>
              </a:rPr>
              <a:t>位址的主機部分。強烈建議在大多數情況下使用 </a:t>
            </a:r>
            <a:r>
              <a:rPr lang="en-US" altLang="zh-TW" sz="2000">
                <a:solidFill>
                  <a:srgbClr val="000000"/>
                </a:solidFill>
                <a:latin typeface="標楷體" pitchFamily="65" charset="-120"/>
              </a:rPr>
              <a:t>/64 </a:t>
            </a:r>
            <a:r>
              <a:rPr lang="zh-TW" altLang="en-US" sz="2000">
                <a:solidFill>
                  <a:srgbClr val="000000"/>
                </a:solidFill>
                <a:latin typeface="標楷體" pitchFamily="65" charset="-120"/>
              </a:rPr>
              <a:t>子網路，它會建立 </a:t>
            </a:r>
            <a:r>
              <a:rPr lang="en-US" altLang="zh-TW" sz="2000">
                <a:solidFill>
                  <a:srgbClr val="000000"/>
                </a:solidFill>
                <a:latin typeface="標楷體" pitchFamily="65" charset="-120"/>
              </a:rPr>
              <a:t>64 </a:t>
            </a:r>
            <a:r>
              <a:rPr lang="zh-TW" altLang="en-US" sz="2000">
                <a:solidFill>
                  <a:srgbClr val="000000"/>
                </a:solidFill>
                <a:latin typeface="標楷體" pitchFamily="65" charset="-120"/>
              </a:rPr>
              <a:t>位介面 </a:t>
            </a:r>
            <a:r>
              <a:rPr lang="en-US" altLang="zh-TW" sz="2000">
                <a:solidFill>
                  <a:srgbClr val="000000"/>
                </a:solidFill>
                <a:latin typeface="標楷體" pitchFamily="65" charset="-120"/>
              </a:rPr>
              <a:t>ID</a:t>
            </a:r>
            <a:r>
              <a:rPr lang="zh-TW" altLang="en-US" sz="2000">
                <a:solidFill>
                  <a:srgbClr val="000000"/>
                </a:solidFill>
                <a:latin typeface="標楷體" pitchFamily="65" charset="-120"/>
              </a:rPr>
              <a:t>。 </a:t>
            </a:r>
          </a:p>
          <a:p>
            <a:pPr marL="285743" indent="-285743" algn="l" defTabSz="684196" fontAlgn="base">
              <a:spcBef>
                <a:spcPts val="600"/>
              </a:spcBef>
              <a:spcAft>
                <a:spcPts val="600"/>
              </a:spcAft>
              <a:buClr>
                <a:schemeClr val="tx2"/>
              </a:buClr>
              <a:buSzPct val="90000"/>
              <a:buFont typeface="Arial" panose="020b0604020202020204" pitchFamily="34" charset="0"/>
              <a:buChar char="•"/>
            </a:pPr>
            <a:endParaRPr lang="en-US" sz="1600">
              <a:solidFill>
                <a:srgbClr val="000000"/>
              </a:solidFill>
            </a:endParaRPr>
          </a:p>
        </p:txBody>
      </p:sp>
      <p:sp>
        <p:nvSpPr>
          <p:cNvPr id="2" name="TextBox 1">
            <a:extLst>
              <a:ext uri="{FF2B5EF4-FFF2-40B4-BE49-F238E27FC236}">
                <a16:creationId xmlns:a16="http://schemas.microsoft.com/office/drawing/2014/main" id="{FC68A82F-60E8-4147-8B2F-E378272C665E}"/>
              </a:ext>
            </a:extLst>
          </p:cNvPr>
          <p:cNvSpPr txBox="1"/>
          <p:nvPr/>
        </p:nvSpPr>
        <p:spPr>
          <a:xfrm>
            <a:off x="431800" y="5035262"/>
            <a:ext cx="7815555" cy="707886"/>
          </a:xfrm>
          <a:prstGeom prst="rect">
            <a:avLst/>
          </a:prstGeom>
          <a:noFill/>
        </p:spPr>
        <p:txBody>
          <a:bodyPr wrap="square" rtlCol="0">
            <a:spAutoFit/>
          </a:bodyPr>
          <a:lstStyle/>
          <a:p>
            <a:pPr rtl="0"/>
            <a:r>
              <a:rPr lang="zh-TW" altLang="en-US" sz="2000" b="1">
                <a:latin typeface="標楷體" pitchFamily="65" charset="-120"/>
                <a:ea typeface="標楷體" panose="03000509000000000000" pitchFamily="65" charset="-120"/>
              </a:rPr>
              <a:t>注意</a:t>
            </a:r>
            <a:r>
              <a:rPr lang="zh-TW" altLang="en-US" sz="2000">
                <a:latin typeface="標楷體" pitchFamily="65" charset="-120"/>
                <a:ea typeface="標楷體" panose="03000509000000000000" pitchFamily="65" charset="-120"/>
              </a:rPr>
              <a:t>：</a:t>
            </a:r>
            <a:r>
              <a:rPr lang="en-US" altLang="zh-TW" sz="2000">
                <a:latin typeface="標楷體" pitchFamily="65" charset="-120"/>
                <a:ea typeface="標楷體" panose="03000509000000000000" pitchFamily="65" charset="-120"/>
              </a:rPr>
              <a:t>IPv6 </a:t>
            </a:r>
            <a:r>
              <a:rPr lang="zh-TW" altLang="en-US" sz="2000">
                <a:latin typeface="標楷體" pitchFamily="65" charset="-120"/>
                <a:ea typeface="標楷體" panose="03000509000000000000" pitchFamily="65" charset="-120"/>
              </a:rPr>
              <a:t>允許將全 </a:t>
            </a:r>
            <a:r>
              <a:rPr lang="en-US" altLang="zh-TW" sz="2000">
                <a:latin typeface="標楷體" pitchFamily="65" charset="-120"/>
                <a:ea typeface="標楷體" panose="03000509000000000000" pitchFamily="65" charset="-120"/>
              </a:rPr>
              <a:t>0 </a:t>
            </a:r>
            <a:r>
              <a:rPr lang="zh-TW" altLang="en-US" sz="2000">
                <a:latin typeface="標楷體" pitchFamily="65" charset="-120"/>
                <a:ea typeface="標楷體" panose="03000509000000000000" pitchFamily="65" charset="-120"/>
              </a:rPr>
              <a:t>和全 </a:t>
            </a:r>
            <a:r>
              <a:rPr lang="en-US" altLang="zh-TW" sz="2000">
                <a:latin typeface="標楷體" pitchFamily="65" charset="-120"/>
                <a:ea typeface="標楷體" panose="03000509000000000000" pitchFamily="65" charset="-120"/>
              </a:rPr>
              <a:t>1 </a:t>
            </a:r>
            <a:r>
              <a:rPr lang="zh-TW" altLang="en-US" sz="2000">
                <a:latin typeface="標楷體" pitchFamily="65" charset="-120"/>
                <a:ea typeface="標楷體" panose="03000509000000000000" pitchFamily="65" charset="-120"/>
              </a:rPr>
              <a:t>的主機位址指派給裝置。所有 </a:t>
            </a:r>
            <a:r>
              <a:rPr lang="en-US" altLang="zh-TW" sz="2000">
                <a:latin typeface="標楷體" pitchFamily="65" charset="-120"/>
                <a:ea typeface="標楷體" panose="03000509000000000000" pitchFamily="65" charset="-120"/>
              </a:rPr>
              <a:t>0 </a:t>
            </a:r>
            <a:r>
              <a:rPr lang="zh-TW" altLang="en-US" sz="2000">
                <a:latin typeface="標楷體" pitchFamily="65" charset="-120"/>
                <a:ea typeface="標楷體" panose="03000509000000000000" pitchFamily="65" charset="-120"/>
              </a:rPr>
              <a:t>位址保留為子網路路由器任何轉換位址，而且應該只指派給路由器。 </a:t>
            </a:r>
          </a:p>
        </p:txBody>
      </p:sp>
      <p:sp>
        <p:nvSpPr>
          <p:cNvPr id="4" name="投影片編號版面配置區 3"/>
          <p:cNvSpPr>
            <a:spLocks noGrp="1"/>
          </p:cNvSpPr>
          <p:nvPr>
            <p:ph type="sldNum" sz="quarter" idx="12"/>
          </p:nvPr>
        </p:nvSpPr>
        <p:spPr/>
        <p:txBody>
          <a:bodyPr/>
          <a:lstStyle/>
          <a:p>
            <a:fld id="{4FAB73BC-B049-4115-A692-8D63A059BFB8}" type="slidenum">
              <a:rPr lang="en-US" smtClean="0"/>
              <a:t>323</a:t>
            </a:fld>
            <a:endParaRPr lang="en-US"/>
          </a:p>
        </p:txBody>
      </p:sp>
    </p:spTree>
    <p:extLst>
      <p:ext uri="{BB962C8B-B14F-4D97-AF65-F5344CB8AC3E}">
        <p14:creationId xmlns:p14="http://schemas.microsoft.com/office/powerpoint/2010/main" val="421445563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324.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p:spPr>
        <p:txBody>
          <a:bodyPr>
            <a:normAutofit/>
          </a:bodyPr>
          <a:lstStyle/>
          <a:p>
            <a:pPr rtl="0"/>
            <a:r>
              <a:rPr lang="en-US" altLang="zh-TW" smtClean="0"/>
              <a:t>12.3IPv6 </a:t>
            </a:r>
            <a:r>
              <a:rPr lang="zh-TW" altLang="en-US"/>
              <a:t>位址類型</a:t>
            </a:r>
          </a:p>
        </p:txBody>
      </p:sp>
      <p:sp>
        <p:nvSpPr>
          <p:cNvPr id="6" name="Content Placeholder 3">
            <a:extLst>
              <a:ext uri="{FF2B5EF4-FFF2-40B4-BE49-F238E27FC236}">
                <a16:creationId xmlns:a16="http://schemas.microsoft.com/office/drawing/2014/main" id="{4003F5F5-7654-47FE-8245-0FE364DE3A10}"/>
              </a:ext>
            </a:extLst>
          </p:cNvPr>
          <p:cNvSpPr>
            <a:spLocks noGrp="1"/>
          </p:cNvSpPr>
          <p:nvPr>
            <p:ph idx="1"/>
          </p:nvPr>
        </p:nvSpPr>
        <p:spPr>
          <a:xfrm>
            <a:off x="504425" y="1676753"/>
            <a:ext cx="8135151" cy="2214177"/>
          </a:xfrm>
        </p:spPr>
        <p:txBody>
          <a:bodyPr/>
          <a:lstStyle/>
          <a:p>
            <a:pPr marL="0" indent="0" algn="l" defTabSz="684196" fontAlgn="base">
              <a:spcBef>
                <a:spcPts val="600"/>
              </a:spcBef>
              <a:spcAft>
                <a:spcPts val="600"/>
              </a:spcAft>
              <a:buClr>
                <a:schemeClr val="tx2"/>
              </a:buClr>
              <a:buSzPct val="90000"/>
            </a:pPr>
            <a:r>
              <a:rPr lang="en-US" altLang="zh-TW">
                <a:solidFill>
                  <a:srgbClr val="000000"/>
                </a:solidFill>
                <a:latin typeface="標楷體" pitchFamily="65" charset="-120"/>
              </a:rPr>
              <a:t>IPv6 </a:t>
            </a:r>
            <a:r>
              <a:rPr lang="zh-TW" altLang="en-US">
                <a:solidFill>
                  <a:srgbClr val="000000"/>
                </a:solidFill>
                <a:latin typeface="標楷體" pitchFamily="65" charset="-120"/>
              </a:rPr>
              <a:t>連結本機位址 </a:t>
            </a:r>
            <a:r>
              <a:rPr lang="en-US" altLang="zh-TW">
                <a:solidFill>
                  <a:srgbClr val="000000"/>
                </a:solidFill>
                <a:latin typeface="標楷體" pitchFamily="65" charset="-120"/>
              </a:rPr>
              <a:t>(LLA) </a:t>
            </a:r>
            <a:r>
              <a:rPr lang="zh-TW" altLang="en-US">
                <a:solidFill>
                  <a:srgbClr val="000000"/>
                </a:solidFill>
                <a:latin typeface="標楷體" pitchFamily="65" charset="-120"/>
              </a:rPr>
              <a:t>可讓裝置與同一個連結 </a:t>
            </a:r>
            <a:r>
              <a:rPr lang="en-US" altLang="zh-TW">
                <a:solidFill>
                  <a:srgbClr val="000000"/>
                </a:solidFill>
                <a:latin typeface="標楷體" pitchFamily="65" charset="-120"/>
              </a:rPr>
              <a:t>(</a:t>
            </a:r>
            <a:r>
              <a:rPr lang="zh-TW" altLang="en-US">
                <a:solidFill>
                  <a:srgbClr val="000000"/>
                </a:solidFill>
                <a:latin typeface="標楷體" pitchFamily="65" charset="-120"/>
              </a:rPr>
              <a:t>子網路</a:t>
            </a:r>
            <a:r>
              <a:rPr lang="en-US" altLang="zh-TW">
                <a:solidFill>
                  <a:srgbClr val="000000"/>
                </a:solidFill>
                <a:latin typeface="標楷體" pitchFamily="65" charset="-120"/>
              </a:rPr>
              <a:t>) </a:t>
            </a:r>
            <a:r>
              <a:rPr lang="zh-TW" altLang="en-US">
                <a:solidFill>
                  <a:srgbClr val="000000"/>
                </a:solidFill>
                <a:latin typeface="標楷體" pitchFamily="65" charset="-120"/>
              </a:rPr>
              <a:t>上的其他啟用 </a:t>
            </a:r>
            <a:r>
              <a:rPr lang="en-US" altLang="zh-TW">
                <a:solidFill>
                  <a:srgbClr val="000000"/>
                </a:solidFill>
                <a:latin typeface="標楷體" pitchFamily="65" charset="-120"/>
              </a:rPr>
              <a:t>IPv6 </a:t>
            </a:r>
            <a:r>
              <a:rPr lang="zh-TW" altLang="en-US">
                <a:solidFill>
                  <a:srgbClr val="000000"/>
                </a:solidFill>
                <a:latin typeface="標楷體" pitchFamily="65" charset="-120"/>
              </a:rPr>
              <a:t>的裝置通訊。</a:t>
            </a:r>
          </a:p>
          <a:p>
            <a:pPr marL="169859" indent="-169859" algn="l" defTabSz="684196" fontAlgn="base">
              <a:spcBef>
                <a:spcPts val="600"/>
              </a:spcBef>
              <a:spcAft>
                <a:spcPts val="600"/>
              </a:spcAft>
              <a:buClr>
                <a:schemeClr val="tx2"/>
              </a:buClr>
              <a:buSzPct val="90000"/>
              <a:buFont typeface="Arial" panose="020b0604020202020204" pitchFamily="34" charset="0"/>
              <a:buChar char="•"/>
            </a:pPr>
            <a:r>
              <a:rPr lang="zh-TW" altLang="en-US">
                <a:solidFill>
                  <a:srgbClr val="000000"/>
                </a:solidFill>
                <a:latin typeface="標楷體" pitchFamily="65" charset="-120"/>
              </a:rPr>
              <a:t>無法路由傳送具有來源或目的地 </a:t>
            </a:r>
            <a:r>
              <a:rPr lang="en-US" altLang="zh-TW">
                <a:solidFill>
                  <a:srgbClr val="000000"/>
                </a:solidFill>
                <a:latin typeface="標楷體" pitchFamily="65" charset="-120"/>
              </a:rPr>
              <a:t>LLA </a:t>
            </a:r>
            <a:r>
              <a:rPr lang="zh-TW" altLang="en-US">
                <a:solidFill>
                  <a:srgbClr val="000000"/>
                </a:solidFill>
                <a:latin typeface="標楷體" pitchFamily="65" charset="-120"/>
              </a:rPr>
              <a:t>的封包。</a:t>
            </a:r>
          </a:p>
          <a:p>
            <a:pPr marL="169859" indent="-169859" algn="l" defTabSz="684196" fontAlgn="base">
              <a:spcBef>
                <a:spcPts val="600"/>
              </a:spcBef>
              <a:spcAft>
                <a:spcPts val="600"/>
              </a:spcAft>
              <a:buClr>
                <a:schemeClr val="tx2"/>
              </a:buClr>
              <a:buSzPct val="90000"/>
              <a:buFont typeface="Arial" panose="020b0604020202020204" pitchFamily="34" charset="0"/>
              <a:buChar char="•"/>
            </a:pPr>
            <a:r>
              <a:rPr lang="zh-TW" altLang="en-US">
                <a:solidFill>
                  <a:srgbClr val="000000"/>
                </a:solidFill>
                <a:latin typeface="標楷體" pitchFamily="65" charset="-120"/>
              </a:rPr>
              <a:t>每個啟用 </a:t>
            </a:r>
            <a:r>
              <a:rPr lang="en-US" altLang="zh-TW">
                <a:solidFill>
                  <a:srgbClr val="000000"/>
                </a:solidFill>
                <a:latin typeface="標楷體" pitchFamily="65" charset="-120"/>
              </a:rPr>
              <a:t>IPv6 </a:t>
            </a:r>
            <a:r>
              <a:rPr lang="zh-TW" altLang="en-US">
                <a:solidFill>
                  <a:srgbClr val="000000"/>
                </a:solidFill>
                <a:latin typeface="標楷體" pitchFamily="65" charset="-120"/>
              </a:rPr>
              <a:t>的網路介面都必須有 </a:t>
            </a:r>
            <a:r>
              <a:rPr lang="en-US" altLang="zh-TW">
                <a:solidFill>
                  <a:srgbClr val="000000"/>
                </a:solidFill>
                <a:latin typeface="標楷體" pitchFamily="65" charset="-120"/>
              </a:rPr>
              <a:t>LLA</a:t>
            </a:r>
            <a:r>
              <a:rPr lang="zh-TW" altLang="en-US">
                <a:solidFill>
                  <a:srgbClr val="000000"/>
                </a:solidFill>
                <a:latin typeface="標楷體" pitchFamily="65" charset="-120"/>
              </a:rPr>
              <a:t>。</a:t>
            </a:r>
          </a:p>
          <a:p>
            <a:pPr marL="169859" indent="-169859" algn="l" defTabSz="684196" fontAlgn="base">
              <a:spcBef>
                <a:spcPts val="600"/>
              </a:spcBef>
              <a:spcAft>
                <a:spcPts val="600"/>
              </a:spcAft>
              <a:buClr>
                <a:schemeClr val="tx2"/>
              </a:buClr>
              <a:buSzPct val="90000"/>
              <a:buFont typeface="Arial" panose="020b0604020202020204" pitchFamily="34" charset="0"/>
              <a:buChar char="•"/>
            </a:pPr>
            <a:r>
              <a:rPr lang="zh-TW" altLang="en-US">
                <a:solidFill>
                  <a:srgbClr val="000000"/>
                </a:solidFill>
                <a:latin typeface="標楷體" pitchFamily="65" charset="-120"/>
              </a:rPr>
              <a:t>如果未在介面上手動設定 </a:t>
            </a:r>
            <a:r>
              <a:rPr lang="en-US" altLang="zh-TW">
                <a:solidFill>
                  <a:srgbClr val="000000"/>
                </a:solidFill>
                <a:latin typeface="標楷體" pitchFamily="65" charset="-120"/>
              </a:rPr>
              <a:t>LLA</a:t>
            </a:r>
            <a:r>
              <a:rPr lang="zh-TW" altLang="en-US">
                <a:solidFill>
                  <a:srgbClr val="000000"/>
                </a:solidFill>
                <a:latin typeface="標楷體" pitchFamily="65" charset="-120"/>
              </a:rPr>
              <a:t>，裝置將會自動建立 </a:t>
            </a:r>
            <a:r>
              <a:rPr lang="en-US" altLang="zh-TW">
                <a:solidFill>
                  <a:srgbClr val="000000"/>
                </a:solidFill>
                <a:latin typeface="標楷體" pitchFamily="65" charset="-120"/>
              </a:rPr>
              <a:t>LLA</a:t>
            </a:r>
            <a:r>
              <a:rPr lang="zh-TW" altLang="en-US">
                <a:solidFill>
                  <a:srgbClr val="000000"/>
                </a:solidFill>
                <a:latin typeface="標楷體" pitchFamily="65" charset="-120"/>
              </a:rPr>
              <a:t>。</a:t>
            </a:r>
          </a:p>
          <a:p>
            <a:pPr marL="169859" indent="-169859" algn="l" defTabSz="684196" fontAlgn="base">
              <a:spcBef>
                <a:spcPts val="600"/>
              </a:spcBef>
              <a:spcAft>
                <a:spcPts val="600"/>
              </a:spcAft>
              <a:buClr>
                <a:schemeClr val="tx2"/>
              </a:buClr>
              <a:buSzPct val="90000"/>
              <a:buFont typeface="Arial" panose="020b0604020202020204" pitchFamily="34" charset="0"/>
              <a:buChar char="•"/>
            </a:pPr>
            <a:r>
              <a:rPr lang="en-US" altLang="zh-TW">
                <a:solidFill>
                  <a:srgbClr val="000000"/>
                </a:solidFill>
                <a:latin typeface="標楷體" pitchFamily="65" charset="-120"/>
              </a:rPr>
              <a:t>IPv6 LLAs</a:t>
            </a:r>
            <a:r>
              <a:rPr lang="zh-TW" altLang="en-US">
                <a:solidFill>
                  <a:srgbClr val="000000"/>
                </a:solidFill>
                <a:latin typeface="標楷體" pitchFamily="65" charset="-120"/>
              </a:rPr>
              <a:t>在二月八十日</a:t>
            </a:r>
            <a:r>
              <a:rPr lang="en-US" altLang="zh-TW">
                <a:solidFill>
                  <a:srgbClr val="000000"/>
                </a:solidFill>
                <a:latin typeface="標楷體" pitchFamily="65" charset="-120"/>
              </a:rPr>
              <a:t>:: /10 </a:t>
            </a:r>
            <a:r>
              <a:rPr lang="zh-TW" altLang="en-US">
                <a:solidFill>
                  <a:srgbClr val="000000"/>
                </a:solidFill>
                <a:latin typeface="標楷體" pitchFamily="65" charset="-120"/>
              </a:rPr>
              <a:t>的範圍內。</a:t>
            </a:r>
          </a:p>
          <a:p>
            <a:pPr marL="169859" indent="-169859" algn="l" defTabSz="684196" fontAlgn="base">
              <a:spcBef>
                <a:spcPts val="600"/>
              </a:spcBef>
              <a:spcAft>
                <a:spcPts val="600"/>
              </a:spcAft>
              <a:buClr>
                <a:schemeClr val="tx2"/>
              </a:buClr>
              <a:buSzPct val="90000"/>
              <a:buFont typeface="Arial" panose="020b0604020202020204" pitchFamily="34" charset="0"/>
              <a:buChar char="•"/>
            </a:pPr>
            <a:endParaRPr lang="en-US" sz="1400">
              <a:solidFill>
                <a:srgbClr val="000000"/>
              </a:solidFill>
            </a:endParaRPr>
          </a:p>
          <a:p>
            <a:pPr marL="169859" indent="-169859" algn="l" defTabSz="684196" fontAlgn="base">
              <a:spcBef>
                <a:spcPts val="600"/>
              </a:spcBef>
              <a:spcAft>
                <a:spcPts val="600"/>
              </a:spcAft>
              <a:buClr>
                <a:schemeClr val="tx2"/>
              </a:buClr>
              <a:buSzPct val="90000"/>
              <a:buFont typeface="Arial" panose="020b0604020202020204" pitchFamily="34" charset="0"/>
              <a:buChar char="•"/>
            </a:pPr>
            <a:endParaRPr lang="en-US" sz="1400" b="1">
              <a:solidFill>
                <a:srgbClr val="000000"/>
              </a:solidFill>
            </a:endParaRPr>
          </a:p>
          <a:p>
            <a:pPr marL="285743" indent="-285743" algn="l" defTabSz="684196" fontAlgn="base">
              <a:spcBef>
                <a:spcPts val="600"/>
              </a:spcBef>
              <a:spcAft>
                <a:spcPts val="600"/>
              </a:spcAft>
              <a:buClr>
                <a:schemeClr val="tx2"/>
              </a:buClr>
              <a:buSzPct val="90000"/>
              <a:buFont typeface="Arial" panose="020b0604020202020204" pitchFamily="34" charset="0"/>
              <a:buChar char="•"/>
            </a:pPr>
            <a:endParaRPr lang="en-US" sz="1400">
              <a:solidFill>
                <a:srgbClr val="000000"/>
              </a:solidFill>
            </a:endParaRPr>
          </a:p>
        </p:txBody>
      </p:sp>
      <p:pic>
        <p:nvPicPr>
          <p:cNvPr id="4" name="Picture 3">
            <a:extLst>
              <a:ext uri="{FF2B5EF4-FFF2-40B4-BE49-F238E27FC236}">
                <a16:creationId xmlns:a16="http://schemas.microsoft.com/office/drawing/2014/main" id="{233BF2F6-9976-4706-A856-94F952BD6655}"/>
              </a:ext>
            </a:extLst>
          </p:cNvPr>
          <p:cNvPicPr>
            <a:picLocks noChangeAspect="1"/>
          </p:cNvPicPr>
          <p:nvPr/>
        </p:nvPicPr>
        <p:blipFill>
          <a:blip r:embed="rId3"/>
          <a:stretch>
            <a:fillRect/>
          </a:stretch>
        </p:blipFill>
        <p:spPr>
          <a:xfrm>
            <a:off x="1753440" y="4407221"/>
            <a:ext cx="4838608" cy="1585762"/>
          </a:xfrm>
          <a:prstGeom prst="rect">
            <a:avLst/>
          </a:prstGeom>
        </p:spPr>
      </p:pic>
      <p:sp>
        <p:nvSpPr>
          <p:cNvPr id="2" name="投影片編號版面配置區 1"/>
          <p:cNvSpPr>
            <a:spLocks noGrp="1"/>
          </p:cNvSpPr>
          <p:nvPr>
            <p:ph type="sldNum" sz="quarter" idx="12"/>
          </p:nvPr>
        </p:nvSpPr>
        <p:spPr/>
        <p:txBody>
          <a:bodyPr/>
          <a:lstStyle/>
          <a:p>
            <a:fld id="{4FAB73BC-B049-4115-A692-8D63A059BFB8}" type="slidenum">
              <a:rPr lang="en-US" smtClean="0"/>
              <a:t>324</a:t>
            </a:fld>
            <a:endParaRPr lang="en-US"/>
          </a:p>
        </p:txBody>
      </p:sp>
    </p:spTree>
    <p:extLst>
      <p:ext uri="{BB962C8B-B14F-4D97-AF65-F5344CB8AC3E}">
        <p14:creationId xmlns:p14="http://schemas.microsoft.com/office/powerpoint/2010/main" val="103691432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325.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9144000" cy="731837"/>
          </a:xfrm>
        </p:spPr>
        <p:txBody>
          <a:bodyPr>
            <a:noAutofit/>
          </a:bodyPr>
          <a:lstStyle/>
          <a:p>
            <a:pPr rtl="0"/>
            <a:r>
              <a:rPr lang="en-US" altLang="zh-TW" smtClean="0"/>
              <a:t>12.4</a:t>
            </a:r>
            <a:r>
              <a:rPr lang="zh-TW" altLang="en-US" smtClean="0"/>
              <a:t>路</a:t>
            </a:r>
            <a:r>
              <a:rPr lang="zh-TW" altLang="en-US"/>
              <a:t>由器上的 </a:t>
            </a:r>
            <a:r>
              <a:rPr lang="en-US" altLang="zh-TW"/>
              <a:t>GUA </a:t>
            </a:r>
            <a:r>
              <a:rPr lang="zh-TW" altLang="en-US"/>
              <a:t>和 </a:t>
            </a:r>
            <a:r>
              <a:rPr lang="en-US" altLang="zh-TW"/>
              <a:t>LLA</a:t>
            </a:r>
            <a:r>
              <a:rPr lang="zh-TW" altLang="en-US"/>
              <a:t>靜態設定靜態 </a:t>
            </a:r>
            <a:r>
              <a:rPr lang="en-US" altLang="zh-TW"/>
              <a:t>GUA </a:t>
            </a:r>
            <a:r>
              <a:rPr lang="zh-TW" altLang="en-US"/>
              <a:t>配置</a:t>
            </a:r>
          </a:p>
        </p:txBody>
      </p:sp>
      <p:sp>
        <p:nvSpPr>
          <p:cNvPr id="6" name="Content Placeholder 3">
            <a:extLst>
              <a:ext uri="{FF2B5EF4-FFF2-40B4-BE49-F238E27FC236}">
                <a16:creationId xmlns:a16="http://schemas.microsoft.com/office/drawing/2014/main" id="{4003F5F5-7654-47FE-8245-0FE364DE3A10}"/>
              </a:ext>
            </a:extLst>
          </p:cNvPr>
          <p:cNvSpPr>
            <a:spLocks noGrp="1"/>
          </p:cNvSpPr>
          <p:nvPr>
            <p:ph idx="1"/>
          </p:nvPr>
        </p:nvSpPr>
        <p:spPr>
          <a:xfrm>
            <a:off x="431801" y="1892300"/>
            <a:ext cx="8135151" cy="2064285"/>
          </a:xfrm>
        </p:spPr>
        <p:txBody>
          <a:bodyPr/>
          <a:lstStyle/>
          <a:p>
            <a:pPr marL="0" indent="0" algn="l" defTabSz="684196" fontAlgn="base">
              <a:spcBef>
                <a:spcPts val="600"/>
              </a:spcBef>
              <a:spcAft>
                <a:spcPts val="600"/>
              </a:spcAft>
              <a:buClr>
                <a:schemeClr val="tx2"/>
              </a:buClr>
              <a:buSzPct val="90000"/>
            </a:pPr>
            <a:r>
              <a:rPr lang="zh-TW" altLang="en-US">
                <a:solidFill>
                  <a:srgbClr val="000000"/>
                </a:solidFill>
              </a:rPr>
              <a:t>思科 </a:t>
            </a:r>
            <a:r>
              <a:rPr lang="en-US" altLang="zh-TW">
                <a:solidFill>
                  <a:srgbClr val="000000"/>
                </a:solidFill>
              </a:rPr>
              <a:t>IOS </a:t>
            </a:r>
            <a:r>
              <a:rPr lang="zh-TW" altLang="en-US">
                <a:solidFill>
                  <a:srgbClr val="000000"/>
                </a:solidFill>
              </a:rPr>
              <a:t>中大部分的 </a:t>
            </a:r>
            <a:r>
              <a:rPr lang="en-US" altLang="zh-TW">
                <a:solidFill>
                  <a:srgbClr val="000000"/>
                </a:solidFill>
              </a:rPr>
              <a:t>IPv6 </a:t>
            </a:r>
            <a:r>
              <a:rPr lang="zh-TW" altLang="en-US">
                <a:solidFill>
                  <a:srgbClr val="000000"/>
                </a:solidFill>
              </a:rPr>
              <a:t>配置和驗證命令都類似於它們的 </a:t>
            </a:r>
            <a:r>
              <a:rPr lang="en-US" altLang="zh-TW">
                <a:solidFill>
                  <a:srgbClr val="000000"/>
                </a:solidFill>
              </a:rPr>
              <a:t>IPv4 </a:t>
            </a:r>
            <a:r>
              <a:rPr lang="zh-TW" altLang="en-US">
                <a:solidFill>
                  <a:srgbClr val="000000"/>
                </a:solidFill>
              </a:rPr>
              <a:t>對應命令。在許多情況下，唯一的區別是在命令中使用 </a:t>
            </a:r>
            <a:r>
              <a:rPr lang="en-US" altLang="zh-TW" b="1">
                <a:solidFill>
                  <a:srgbClr val="000000"/>
                </a:solidFill>
              </a:rPr>
              <a:t>ipv6</a:t>
            </a:r>
            <a:r>
              <a:rPr lang="zh-TW" altLang="en-US">
                <a:solidFill>
                  <a:srgbClr val="000000"/>
                </a:solidFill>
              </a:rPr>
              <a:t> 來代替 </a:t>
            </a:r>
            <a:r>
              <a:rPr lang="en-US" altLang="zh-TW" b="1">
                <a:solidFill>
                  <a:srgbClr val="000000"/>
                </a:solidFill>
              </a:rPr>
              <a:t>IP</a:t>
            </a:r>
            <a:r>
              <a:rPr lang="zh-TW" altLang="en-US">
                <a:solidFill>
                  <a:srgbClr val="000000"/>
                </a:solidFill>
              </a:rPr>
              <a:t> 。</a:t>
            </a:r>
          </a:p>
          <a:p>
            <a:pPr marL="285743" indent="-285743" algn="l" defTabSz="684196" fontAlgn="base">
              <a:spcBef>
                <a:spcPts val="600"/>
              </a:spcBef>
              <a:spcAft>
                <a:spcPts val="600"/>
              </a:spcAft>
              <a:buClr>
                <a:schemeClr val="tx2"/>
              </a:buClr>
              <a:buSzPct val="90000"/>
              <a:buFont typeface="Arial" panose="020b0604020202020204" pitchFamily="34" charset="0"/>
              <a:buChar char="•"/>
            </a:pPr>
            <a:r>
              <a:rPr lang="zh-TW" altLang="en-US">
                <a:solidFill>
                  <a:srgbClr val="000000"/>
                </a:solidFill>
              </a:rPr>
              <a:t>在介面上配置 </a:t>
            </a:r>
            <a:r>
              <a:rPr lang="en-US" altLang="zh-TW">
                <a:solidFill>
                  <a:srgbClr val="000000"/>
                </a:solidFill>
              </a:rPr>
              <a:t>IPv6 GUA </a:t>
            </a:r>
            <a:r>
              <a:rPr lang="zh-TW" altLang="en-US">
                <a:solidFill>
                  <a:srgbClr val="000000"/>
                </a:solidFill>
              </a:rPr>
              <a:t>的命令是： </a:t>
            </a:r>
            <a:r>
              <a:rPr lang="en-US" altLang="zh-TW" b="1">
                <a:solidFill>
                  <a:srgbClr val="000000"/>
                </a:solidFill>
              </a:rPr>
              <a:t>ipv6 </a:t>
            </a:r>
            <a:r>
              <a:rPr lang="zh-TW" altLang="en-US" b="1">
                <a:solidFill>
                  <a:srgbClr val="000000"/>
                </a:solidFill>
              </a:rPr>
              <a:t>位址</a:t>
            </a:r>
            <a:r>
              <a:rPr lang="zh-TW" altLang="en-US">
                <a:solidFill>
                  <a:srgbClr val="000000"/>
                </a:solidFill>
              </a:rPr>
              <a:t> </a:t>
            </a:r>
            <a:r>
              <a:rPr lang="en-US" altLang="zh-TW" i="1">
                <a:solidFill>
                  <a:srgbClr val="000000"/>
                </a:solidFill>
              </a:rPr>
              <a:t>ipv6 </a:t>
            </a:r>
            <a:r>
              <a:rPr lang="zh-TW" altLang="en-US" i="1">
                <a:solidFill>
                  <a:srgbClr val="000000"/>
                </a:solidFill>
              </a:rPr>
              <a:t>位址</a:t>
            </a:r>
            <a:r>
              <a:rPr lang="en-US" altLang="zh-TW" i="1">
                <a:solidFill>
                  <a:srgbClr val="000000"/>
                </a:solidFill>
              </a:rPr>
              <a:t>/</a:t>
            </a:r>
            <a:r>
              <a:rPr lang="zh-TW" altLang="en-US" i="1">
                <a:solidFill>
                  <a:srgbClr val="000000"/>
                </a:solidFill>
              </a:rPr>
              <a:t>前綴長度。 </a:t>
            </a:r>
          </a:p>
          <a:p>
            <a:pPr marL="285743" indent="-285743" algn="l" defTabSz="684196" fontAlgn="base">
              <a:spcBef>
                <a:spcPts val="600"/>
              </a:spcBef>
              <a:spcAft>
                <a:spcPts val="600"/>
              </a:spcAft>
              <a:buClr>
                <a:schemeClr val="tx2"/>
              </a:buClr>
              <a:buSzPct val="90000"/>
              <a:buFont typeface="Arial" panose="020b0604020202020204" pitchFamily="34" charset="0"/>
              <a:buChar char="•"/>
            </a:pPr>
            <a:r>
              <a:rPr lang="zh-TW" altLang="en-US">
                <a:solidFill>
                  <a:srgbClr val="000000"/>
                </a:solidFill>
              </a:rPr>
              <a:t>此範例顯示在 </a:t>
            </a:r>
            <a:r>
              <a:rPr lang="en-US" altLang="zh-TW">
                <a:solidFill>
                  <a:srgbClr val="000000"/>
                </a:solidFill>
              </a:rPr>
              <a:t>R1 </a:t>
            </a:r>
            <a:r>
              <a:rPr lang="zh-TW" altLang="en-US">
                <a:solidFill>
                  <a:srgbClr val="000000"/>
                </a:solidFill>
              </a:rPr>
              <a:t>上的 </a:t>
            </a:r>
            <a:r>
              <a:rPr lang="en-US" altLang="zh-TW">
                <a:solidFill>
                  <a:srgbClr val="000000"/>
                </a:solidFill>
              </a:rPr>
              <a:t>G0/0 </a:t>
            </a:r>
            <a:r>
              <a:rPr lang="zh-TW" altLang="en-US">
                <a:solidFill>
                  <a:srgbClr val="000000"/>
                </a:solidFill>
              </a:rPr>
              <a:t>介面上配置 </a:t>
            </a:r>
            <a:r>
              <a:rPr lang="en-US" altLang="zh-TW">
                <a:solidFill>
                  <a:srgbClr val="000000"/>
                </a:solidFill>
              </a:rPr>
              <a:t>GUA </a:t>
            </a:r>
            <a:r>
              <a:rPr lang="zh-TW" altLang="en-US">
                <a:solidFill>
                  <a:srgbClr val="000000"/>
                </a:solidFill>
              </a:rPr>
              <a:t>的指令：</a:t>
            </a:r>
          </a:p>
          <a:p>
            <a:pPr marL="169859" indent="-169859" algn="l" defTabSz="684196" fontAlgn="base">
              <a:spcBef>
                <a:spcPts val="600"/>
              </a:spcBef>
              <a:spcAft>
                <a:spcPts val="600"/>
              </a:spcAft>
              <a:buClr>
                <a:schemeClr val="tx2"/>
              </a:buClr>
              <a:buSzPct val="90000"/>
              <a:buFont typeface="Arial" panose="020b0604020202020204" pitchFamily="34" charset="0"/>
              <a:buChar char="•"/>
            </a:pPr>
            <a:endParaRPr lang="en-US" sz="1400">
              <a:solidFill>
                <a:srgbClr val="000000"/>
              </a:solidFill>
            </a:endParaRPr>
          </a:p>
          <a:p>
            <a:pPr marL="169859" indent="-169859" algn="l" defTabSz="684196" fontAlgn="base">
              <a:spcBef>
                <a:spcPts val="600"/>
              </a:spcBef>
              <a:spcAft>
                <a:spcPts val="600"/>
              </a:spcAft>
              <a:buClr>
                <a:schemeClr val="tx2"/>
              </a:buClr>
              <a:buSzPct val="90000"/>
              <a:buFont typeface="Arial" panose="020b0604020202020204" pitchFamily="34" charset="0"/>
              <a:buChar char="•"/>
            </a:pPr>
            <a:endParaRPr lang="en-US" sz="1400" b="1">
              <a:solidFill>
                <a:srgbClr val="000000"/>
              </a:solidFill>
            </a:endParaRPr>
          </a:p>
          <a:p>
            <a:pPr marL="285743" indent="-285743" algn="l" defTabSz="684196" fontAlgn="base">
              <a:spcBef>
                <a:spcPts val="600"/>
              </a:spcBef>
              <a:spcAft>
                <a:spcPts val="600"/>
              </a:spcAft>
              <a:buClr>
                <a:schemeClr val="tx2"/>
              </a:buClr>
              <a:buSzPct val="90000"/>
              <a:buFont typeface="Arial" panose="020b0604020202020204" pitchFamily="34" charset="0"/>
              <a:buChar char="•"/>
            </a:pPr>
            <a:endParaRPr lang="en-US" sz="1400">
              <a:solidFill>
                <a:srgbClr val="000000"/>
              </a:solidFill>
            </a:endParaRPr>
          </a:p>
        </p:txBody>
      </p:sp>
      <p:sp>
        <p:nvSpPr>
          <p:cNvPr id="8" name="Rectangle 2">
            <a:extLst>
              <a:ext uri="{FF2B5EF4-FFF2-40B4-BE49-F238E27FC236}">
                <a16:creationId xmlns:a16="http://schemas.microsoft.com/office/drawing/2014/main" id="{4855BE97-77D7-4D00-9761-F371C2A2434E}"/>
              </a:ext>
            </a:extLst>
          </p:cNvPr>
          <p:cNvSpPr>
            <a:spLocks noChangeArrowheads="1"/>
          </p:cNvSpPr>
          <p:nvPr/>
        </p:nvSpPr>
        <p:spPr bwMode="auto">
          <a:xfrm>
            <a:off x="1798865" y="4106478"/>
            <a:ext cx="4747759" cy="707886"/>
          </a:xfrm>
          <a:prstGeom prst="rect">
            <a:avLst/>
          </a:prstGeom>
          <a:solidFill>
            <a:srgbClr val="000000"/>
          </a:solidFill>
          <a:ln>
            <a:noFill/>
          </a:ln>
          <a:effectLst/>
        </p:spPr>
        <p:txBody>
          <a:bodyPr vert="horz" wrap="square" lIns="91440" tIns="45720" rIns="91440" bIns="45720" numCol="1" anchor="ctr" anchorCtr="0" compatLnSpc="1">
            <a:prstTxWarp prst="textNoShape">
              <a:avLst/>
            </a:prstTxWarp>
            <a:spAutoFit/>
          </a:bodyPr>
          <a:lstStyle/>
          <a:p>
            <a:pPr defTabSz="914378" eaLnBrk="0" fontAlgn="base" hangingPunct="0">
              <a:spcBef>
                <a:spcPct val="0"/>
              </a:spcBef>
              <a:spcAft>
                <a:spcPct val="0"/>
              </a:spcAft>
            </a:pPr>
            <a:r>
              <a:rPr lang="en-US" altLang="zh-TW" sz="1000">
                <a:solidFill>
                  <a:schemeClr val="bg1"/>
                </a:solidFill>
                <a:latin typeface="Courier New" panose="02070309020205020404" pitchFamily="49" charset="0"/>
                <a:cs typeface="Courier New" panose="02070309020205020404" pitchFamily="49" charset="0"/>
              </a:rPr>
              <a:t>R1(config)# </a:t>
            </a:r>
            <a:r>
              <a:rPr lang="en-US" altLang="zh-TW" sz="1000" b="1">
                <a:solidFill>
                  <a:schemeClr val="bg1"/>
                </a:solidFill>
                <a:latin typeface="Courier New" panose="02070309020205020404" pitchFamily="49" charset="0"/>
                <a:cs typeface="Courier New" panose="02070309020205020404" pitchFamily="49" charset="0"/>
              </a:rPr>
              <a:t>interface gigabitethernet 0/0/0 </a:t>
            </a:r>
            <a:r>
              <a:rPr lang="zh-TW" altLang="en-US" sz="1000">
                <a:solidFill>
                  <a:schemeClr val="bg1"/>
                </a:solidFill>
                <a:latin typeface="Courier New" panose="02070309020205020404" pitchFamily="49" charset="0"/>
                <a:cs typeface="Courier New" panose="02070309020205020404" pitchFamily="49" charset="0"/>
              </a:rPr>
              <a:t> </a:t>
            </a:r>
          </a:p>
          <a:p>
            <a:pPr defTabSz="914378" eaLnBrk="0" fontAlgn="base" hangingPunct="0">
              <a:spcBef>
                <a:spcPct val="0"/>
              </a:spcBef>
              <a:spcAft>
                <a:spcPct val="0"/>
              </a:spcAft>
            </a:pPr>
            <a:r>
              <a:rPr lang="en-US" altLang="zh-TW" sz="1000">
                <a:solidFill>
                  <a:schemeClr val="bg1"/>
                </a:solidFill>
                <a:latin typeface="Courier New" panose="02070309020205020404" pitchFamily="49" charset="0"/>
                <a:cs typeface="Courier New" panose="02070309020205020404" pitchFamily="49" charset="0"/>
              </a:rPr>
              <a:t>R1(config-if)# </a:t>
            </a:r>
            <a:r>
              <a:rPr lang="en-US" altLang="zh-TW" sz="1000" b="1">
                <a:solidFill>
                  <a:schemeClr val="bg1"/>
                </a:solidFill>
                <a:latin typeface="Courier New" panose="02070309020205020404" pitchFamily="49" charset="0"/>
                <a:cs typeface="Courier New" panose="02070309020205020404" pitchFamily="49" charset="0"/>
              </a:rPr>
              <a:t>ipv6 address 2001:db8:acad:1::1/64</a:t>
            </a:r>
            <a:r>
              <a:rPr lang="zh-TW" altLang="en-US" sz="1000">
                <a:solidFill>
                  <a:schemeClr val="bg1"/>
                </a:solidFill>
                <a:latin typeface="Courier New" panose="02070309020205020404" pitchFamily="49" charset="0"/>
                <a:cs typeface="Courier New" panose="02070309020205020404" pitchFamily="49" charset="0"/>
              </a:rPr>
              <a:t>  </a:t>
            </a:r>
          </a:p>
          <a:p>
            <a:pPr defTabSz="914378" eaLnBrk="0" fontAlgn="base" hangingPunct="0">
              <a:spcBef>
                <a:spcPct val="0"/>
              </a:spcBef>
              <a:spcAft>
                <a:spcPct val="0"/>
              </a:spcAft>
            </a:pPr>
            <a:r>
              <a:rPr lang="en-US" altLang="zh-TW" sz="1000">
                <a:solidFill>
                  <a:schemeClr val="bg1"/>
                </a:solidFill>
                <a:latin typeface="Courier New" panose="02070309020205020404" pitchFamily="49" charset="0"/>
                <a:cs typeface="Courier New" panose="02070309020205020404" pitchFamily="49" charset="0"/>
              </a:rPr>
              <a:t>R1(config-if)# </a:t>
            </a:r>
            <a:r>
              <a:rPr lang="en-US" altLang="zh-TW" sz="1000" b="1">
                <a:solidFill>
                  <a:schemeClr val="bg1"/>
                </a:solidFill>
                <a:latin typeface="Courier New" panose="02070309020205020404" pitchFamily="49" charset="0"/>
                <a:cs typeface="Courier New" panose="02070309020205020404" pitchFamily="49" charset="0"/>
              </a:rPr>
              <a:t>no shutdown</a:t>
            </a:r>
            <a:r>
              <a:rPr lang="zh-TW" altLang="en-US" sz="1000">
                <a:solidFill>
                  <a:schemeClr val="bg1"/>
                </a:solidFill>
                <a:latin typeface="Courier New" panose="02070309020205020404" pitchFamily="49" charset="0"/>
                <a:cs typeface="Courier New" panose="02070309020205020404" pitchFamily="49" charset="0"/>
              </a:rPr>
              <a:t> </a:t>
            </a:r>
          </a:p>
          <a:p>
            <a:pPr defTabSz="914378" eaLnBrk="0" fontAlgn="base" hangingPunct="0">
              <a:spcBef>
                <a:spcPct val="0"/>
              </a:spcBef>
              <a:spcAft>
                <a:spcPct val="0"/>
              </a:spcAft>
            </a:pPr>
            <a:r>
              <a:rPr lang="en-US" altLang="zh-TW" sz="1000">
                <a:solidFill>
                  <a:schemeClr val="bg1"/>
                </a:solidFill>
                <a:latin typeface="Courier New" panose="02070309020205020404" pitchFamily="49" charset="0"/>
                <a:cs typeface="Courier New" panose="02070309020205020404" pitchFamily="49" charset="0"/>
              </a:rPr>
              <a:t>R1(config-if)# </a:t>
            </a:r>
            <a:r>
              <a:rPr lang="en-US" altLang="zh-TW" sz="1000" b="1">
                <a:solidFill>
                  <a:schemeClr val="bg1"/>
                </a:solidFill>
                <a:latin typeface="Courier New" panose="02070309020205020404" pitchFamily="49" charset="0"/>
                <a:cs typeface="Courier New" panose="02070309020205020404" pitchFamily="49" charset="0"/>
              </a:rPr>
              <a:t>exit</a:t>
            </a:r>
            <a:r>
              <a:rPr lang="zh-TW" altLang="en-US" sz="1000">
                <a:solidFill>
                  <a:schemeClr val="bg1"/>
                </a:solidFill>
                <a:latin typeface="Courier New" panose="02070309020205020404" pitchFamily="49" charset="0"/>
                <a:cs typeface="Courier New" panose="02070309020205020404" pitchFamily="49" charset="0"/>
              </a:rPr>
              <a:t> </a:t>
            </a:r>
          </a:p>
        </p:txBody>
      </p:sp>
      <p:sp>
        <p:nvSpPr>
          <p:cNvPr id="2" name="投影片編號版面配置區 1"/>
          <p:cNvSpPr>
            <a:spLocks noGrp="1"/>
          </p:cNvSpPr>
          <p:nvPr>
            <p:ph type="sldNum" sz="quarter" idx="12"/>
          </p:nvPr>
        </p:nvSpPr>
        <p:spPr/>
        <p:txBody>
          <a:bodyPr/>
          <a:lstStyle/>
          <a:p>
            <a:fld id="{4FAB73BC-B049-4115-A692-8D63A059BFB8}" type="slidenum">
              <a:rPr lang="en-US" smtClean="0"/>
              <a:t>325</a:t>
            </a:fld>
            <a:endParaRPr lang="en-US"/>
          </a:p>
        </p:txBody>
      </p:sp>
    </p:spTree>
    <p:extLst>
      <p:ext uri="{BB962C8B-B14F-4D97-AF65-F5344CB8AC3E}">
        <p14:creationId xmlns:p14="http://schemas.microsoft.com/office/powerpoint/2010/main" val="26748914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326.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p:spPr>
        <p:txBody>
          <a:bodyPr>
            <a:normAutofit fontScale="90000"/>
          </a:bodyPr>
          <a:lstStyle/>
          <a:p>
            <a:pPr rtl="0"/>
            <a:r>
              <a:rPr lang="en-US" altLang="zh-TW" sz="2400" smtClean="0"/>
              <a:t>12.4</a:t>
            </a:r>
            <a:r>
              <a:rPr lang="zh-TW" altLang="en-US" sz="2400" smtClean="0"/>
              <a:t>在 </a:t>
            </a:r>
            <a:r>
              <a:rPr lang="en-US" altLang="zh-TW" sz="2400"/>
              <a:t>Windows </a:t>
            </a:r>
            <a:r>
              <a:rPr lang="zh-TW" altLang="en-US" sz="2400"/>
              <a:t>主機上的 </a:t>
            </a:r>
            <a:r>
              <a:rPr lang="en-US" altLang="zh-TW" sz="2400"/>
              <a:t>GUA </a:t>
            </a:r>
            <a:r>
              <a:rPr lang="zh-TW" altLang="en-US" sz="2400"/>
              <a:t>和 </a:t>
            </a:r>
            <a:r>
              <a:rPr lang="en-US" altLang="zh-TW" sz="2400"/>
              <a:t>LLA</a:t>
            </a:r>
            <a:r>
              <a:rPr lang="zh-TW" altLang="en-US" sz="2400"/>
              <a:t>靜態設定靜態 </a:t>
            </a:r>
            <a:r>
              <a:rPr lang="en-US" altLang="zh-TW" sz="2400"/>
              <a:t>GUA </a:t>
            </a:r>
            <a:r>
              <a:rPr lang="zh-TW" altLang="en-US" sz="2400"/>
              <a:t>配置</a:t>
            </a:r>
          </a:p>
        </p:txBody>
      </p:sp>
      <p:sp>
        <p:nvSpPr>
          <p:cNvPr id="6" name="Content Placeholder 3">
            <a:extLst>
              <a:ext uri="{FF2B5EF4-FFF2-40B4-BE49-F238E27FC236}">
                <a16:creationId xmlns:a16="http://schemas.microsoft.com/office/drawing/2014/main" id="{4003F5F5-7654-47FE-8245-0FE364DE3A10}"/>
              </a:ext>
            </a:extLst>
          </p:cNvPr>
          <p:cNvSpPr>
            <a:spLocks noGrp="1"/>
          </p:cNvSpPr>
          <p:nvPr>
            <p:ph idx="1"/>
          </p:nvPr>
        </p:nvSpPr>
        <p:spPr>
          <a:xfrm>
            <a:off x="431801" y="1892301"/>
            <a:ext cx="3474375" cy="2256790"/>
          </a:xfrm>
        </p:spPr>
        <p:txBody>
          <a:bodyPr/>
          <a:lstStyle/>
          <a:p>
            <a:pPr marL="285743" indent="-285743" algn="l" defTabSz="684196" fontAlgn="base">
              <a:spcBef>
                <a:spcPts val="600"/>
              </a:spcBef>
              <a:spcAft>
                <a:spcPts val="600"/>
              </a:spcAft>
              <a:buClr>
                <a:schemeClr val="tx2"/>
              </a:buClr>
              <a:buSzPct val="90000"/>
              <a:buFont typeface="Arial" panose="020b0604020202020204" pitchFamily="34" charset="0"/>
              <a:buChar char="•"/>
            </a:pPr>
            <a:r>
              <a:rPr lang="zh-TW" altLang="en-US" sz="1600">
                <a:solidFill>
                  <a:srgbClr val="000000"/>
                </a:solidFill>
                <a:latin typeface="標楷體" pitchFamily="65" charset="-120"/>
              </a:rPr>
              <a:t>在主機上手動設定 </a:t>
            </a:r>
            <a:r>
              <a:rPr lang="en-US" altLang="zh-TW" sz="1600">
                <a:solidFill>
                  <a:srgbClr val="000000"/>
                </a:solidFill>
                <a:latin typeface="標楷體" pitchFamily="65" charset="-120"/>
              </a:rPr>
              <a:t>IPv6 </a:t>
            </a:r>
            <a:r>
              <a:rPr lang="zh-TW" altLang="en-US" sz="1600">
                <a:solidFill>
                  <a:srgbClr val="000000"/>
                </a:solidFill>
                <a:latin typeface="標楷體" pitchFamily="65" charset="-120"/>
              </a:rPr>
              <a:t>位址類似於設定 </a:t>
            </a:r>
            <a:r>
              <a:rPr lang="en-US" altLang="zh-TW" sz="1600">
                <a:solidFill>
                  <a:srgbClr val="000000"/>
                </a:solidFill>
                <a:latin typeface="標楷體" pitchFamily="65" charset="-120"/>
              </a:rPr>
              <a:t>IPv4 </a:t>
            </a:r>
            <a:r>
              <a:rPr lang="zh-TW" altLang="en-US" sz="1600">
                <a:solidFill>
                  <a:srgbClr val="000000"/>
                </a:solidFill>
                <a:latin typeface="標楷體" pitchFamily="65" charset="-120"/>
              </a:rPr>
              <a:t>位址。</a:t>
            </a:r>
          </a:p>
          <a:p>
            <a:pPr marL="285743" indent="-285743" algn="l" defTabSz="684196" fontAlgn="base">
              <a:spcBef>
                <a:spcPts val="600"/>
              </a:spcBef>
              <a:spcAft>
                <a:spcPts val="600"/>
              </a:spcAft>
              <a:buClr>
                <a:schemeClr val="tx2"/>
              </a:buClr>
              <a:buSzPct val="90000"/>
              <a:buFont typeface="Arial" panose="020b0604020202020204" pitchFamily="34" charset="0"/>
              <a:buChar char="•"/>
            </a:pPr>
            <a:r>
              <a:rPr lang="zh-TW" altLang="en-US" sz="1600">
                <a:solidFill>
                  <a:srgbClr val="000000"/>
                </a:solidFill>
                <a:latin typeface="標楷體" pitchFamily="65" charset="-120"/>
              </a:rPr>
              <a:t>路由器介面的 </a:t>
            </a:r>
            <a:r>
              <a:rPr lang="en-US" altLang="zh-TW" sz="1600">
                <a:solidFill>
                  <a:srgbClr val="000000"/>
                </a:solidFill>
                <a:latin typeface="標楷體" pitchFamily="65" charset="-120"/>
              </a:rPr>
              <a:t>GUA </a:t>
            </a:r>
            <a:r>
              <a:rPr lang="zh-TW" altLang="en-US" sz="1600">
                <a:solidFill>
                  <a:srgbClr val="000000"/>
                </a:solidFill>
                <a:latin typeface="標楷體" pitchFamily="65" charset="-120"/>
              </a:rPr>
              <a:t>或 </a:t>
            </a:r>
            <a:r>
              <a:rPr lang="en-US" altLang="zh-TW" sz="1600">
                <a:solidFill>
                  <a:srgbClr val="000000"/>
                </a:solidFill>
                <a:latin typeface="標楷體" pitchFamily="65" charset="-120"/>
              </a:rPr>
              <a:t>LLA </a:t>
            </a:r>
            <a:r>
              <a:rPr lang="zh-TW" altLang="en-US" sz="1600">
                <a:solidFill>
                  <a:srgbClr val="000000"/>
                </a:solidFill>
                <a:latin typeface="標楷體" pitchFamily="65" charset="-120"/>
              </a:rPr>
              <a:t>可作為預設閘道使用。最佳做法是使用 </a:t>
            </a:r>
            <a:r>
              <a:rPr lang="en-US" altLang="zh-TW" sz="1600">
                <a:solidFill>
                  <a:srgbClr val="000000"/>
                </a:solidFill>
                <a:latin typeface="標楷體" pitchFamily="65" charset="-120"/>
              </a:rPr>
              <a:t>LLA</a:t>
            </a:r>
            <a:r>
              <a:rPr lang="zh-TW" altLang="en-US" sz="1600">
                <a:solidFill>
                  <a:srgbClr val="000000"/>
                </a:solidFill>
                <a:latin typeface="標楷體" pitchFamily="65" charset="-120"/>
              </a:rPr>
              <a:t>。</a:t>
            </a:r>
          </a:p>
          <a:p>
            <a:pPr marL="169859" indent="-169859" algn="l" defTabSz="684196" fontAlgn="base">
              <a:spcBef>
                <a:spcPts val="600"/>
              </a:spcBef>
              <a:spcAft>
                <a:spcPts val="600"/>
              </a:spcAft>
              <a:buClr>
                <a:schemeClr val="tx2"/>
              </a:buClr>
              <a:buSzPct val="90000"/>
              <a:buFont typeface="Arial" panose="020b0604020202020204" pitchFamily="34" charset="0"/>
              <a:buChar char="•"/>
            </a:pPr>
            <a:endParaRPr lang="en-US" sz="1400">
              <a:solidFill>
                <a:srgbClr val="000000"/>
              </a:solidFill>
            </a:endParaRPr>
          </a:p>
          <a:p>
            <a:pPr marL="169859" indent="-169859" algn="l" defTabSz="684196" fontAlgn="base">
              <a:spcBef>
                <a:spcPts val="600"/>
              </a:spcBef>
              <a:spcAft>
                <a:spcPts val="600"/>
              </a:spcAft>
              <a:buClr>
                <a:schemeClr val="tx2"/>
              </a:buClr>
              <a:buSzPct val="90000"/>
              <a:buFont typeface="Arial" panose="020b0604020202020204" pitchFamily="34" charset="0"/>
              <a:buChar char="•"/>
            </a:pPr>
            <a:endParaRPr lang="en-US" sz="1400" b="1">
              <a:solidFill>
                <a:srgbClr val="000000"/>
              </a:solidFill>
            </a:endParaRPr>
          </a:p>
          <a:p>
            <a:pPr marL="285743" indent="-285743" algn="l" defTabSz="684196" fontAlgn="base">
              <a:spcBef>
                <a:spcPts val="600"/>
              </a:spcBef>
              <a:spcAft>
                <a:spcPts val="600"/>
              </a:spcAft>
              <a:buClr>
                <a:schemeClr val="tx2"/>
              </a:buClr>
              <a:buSzPct val="90000"/>
              <a:buFont typeface="Arial" panose="020b0604020202020204" pitchFamily="34" charset="0"/>
              <a:buChar char="•"/>
            </a:pPr>
            <a:endParaRPr lang="en-US" sz="1400">
              <a:solidFill>
                <a:srgbClr val="000000"/>
              </a:solidFill>
            </a:endParaRPr>
          </a:p>
        </p:txBody>
      </p:sp>
      <p:sp>
        <p:nvSpPr>
          <p:cNvPr id="4" name="TextBox 3">
            <a:extLst>
              <a:ext uri="{FF2B5EF4-FFF2-40B4-BE49-F238E27FC236}">
                <a16:creationId xmlns:a16="http://schemas.microsoft.com/office/drawing/2014/main" id="{6A528590-4F2F-4C75-AAF1-01FE9ADDA800}"/>
              </a:ext>
            </a:extLst>
          </p:cNvPr>
          <p:cNvSpPr txBox="1"/>
          <p:nvPr/>
        </p:nvSpPr>
        <p:spPr>
          <a:xfrm>
            <a:off x="431800" y="4452305"/>
            <a:ext cx="3474375" cy="523220"/>
          </a:xfrm>
          <a:prstGeom prst="rect">
            <a:avLst/>
          </a:prstGeom>
          <a:noFill/>
        </p:spPr>
        <p:txBody>
          <a:bodyPr wrap="square" rtlCol="0">
            <a:spAutoFit/>
          </a:bodyPr>
          <a:lstStyle/>
          <a:p>
            <a:pPr rtl="0"/>
            <a:r>
              <a:rPr lang="zh-TW" altLang="en-US" sz="1400" b="1">
                <a:solidFill>
                  <a:srgbClr val="000000"/>
                </a:solidFill>
                <a:latin typeface="標楷體" pitchFamily="65" charset="-120"/>
                <a:ea typeface="標楷體" panose="03000509000000000000" pitchFamily="65" charset="-120"/>
              </a:rPr>
              <a:t>注意</a:t>
            </a:r>
            <a:r>
              <a:rPr lang="zh-TW" altLang="en-US" sz="1400">
                <a:solidFill>
                  <a:srgbClr val="000000"/>
                </a:solidFill>
                <a:latin typeface="標楷體" pitchFamily="65" charset="-120"/>
                <a:ea typeface="標楷體" panose="03000509000000000000" pitchFamily="65" charset="-120"/>
              </a:rPr>
              <a:t>：使用 </a:t>
            </a:r>
            <a:r>
              <a:rPr lang="en-US" altLang="zh-TW" sz="1400">
                <a:solidFill>
                  <a:srgbClr val="000000"/>
                </a:solidFill>
                <a:latin typeface="標楷體" pitchFamily="65" charset="-120"/>
                <a:ea typeface="標楷體" panose="03000509000000000000" pitchFamily="65" charset="-120"/>
              </a:rPr>
              <a:t>DHCPv6 </a:t>
            </a:r>
            <a:r>
              <a:rPr lang="zh-TW" altLang="en-US" sz="1400">
                <a:solidFill>
                  <a:srgbClr val="000000"/>
                </a:solidFill>
                <a:latin typeface="標楷體" pitchFamily="65" charset="-120"/>
                <a:ea typeface="標楷體" panose="03000509000000000000" pitchFamily="65" charset="-120"/>
              </a:rPr>
              <a:t>或 </a:t>
            </a:r>
            <a:r>
              <a:rPr lang="en-US" altLang="zh-TW" sz="1400">
                <a:solidFill>
                  <a:srgbClr val="000000"/>
                </a:solidFill>
                <a:latin typeface="標楷體" pitchFamily="65" charset="-120"/>
                <a:ea typeface="標楷體" panose="03000509000000000000" pitchFamily="65" charset="-120"/>
              </a:rPr>
              <a:t>SLAAC </a:t>
            </a:r>
            <a:r>
              <a:rPr lang="zh-TW" altLang="en-US" sz="1400">
                <a:solidFill>
                  <a:srgbClr val="000000"/>
                </a:solidFill>
                <a:latin typeface="標楷體" pitchFamily="65" charset="-120"/>
                <a:ea typeface="標楷體" panose="03000509000000000000" pitchFamily="65" charset="-120"/>
              </a:rPr>
              <a:t>時，路由器的 </a:t>
            </a:r>
            <a:r>
              <a:rPr lang="en-US" altLang="zh-TW" sz="1400">
                <a:solidFill>
                  <a:srgbClr val="000000"/>
                </a:solidFill>
                <a:latin typeface="標楷體" pitchFamily="65" charset="-120"/>
                <a:ea typeface="標楷體" panose="03000509000000000000" pitchFamily="65" charset="-120"/>
              </a:rPr>
              <a:t>LLA </a:t>
            </a:r>
            <a:r>
              <a:rPr lang="zh-TW" altLang="en-US" sz="1400">
                <a:solidFill>
                  <a:srgbClr val="000000"/>
                </a:solidFill>
                <a:latin typeface="標楷體" pitchFamily="65" charset="-120"/>
                <a:ea typeface="標楷體" panose="03000509000000000000" pitchFamily="65" charset="-120"/>
              </a:rPr>
              <a:t>會自動指定為預設閘道位址。 </a:t>
            </a:r>
          </a:p>
        </p:txBody>
      </p:sp>
      <p:pic>
        <p:nvPicPr>
          <p:cNvPr id="2" name="Picture 1">
            <a:extLst>
              <a:ext uri="{FF2B5EF4-FFF2-40B4-BE49-F238E27FC236}">
                <a16:creationId xmlns:a16="http://schemas.microsoft.com/office/drawing/2014/main" id="{2CFFDA62-B00A-4541-A999-09D57E536332}"/>
              </a:ext>
            </a:extLst>
          </p:cNvPr>
          <p:cNvPicPr>
            <a:picLocks noChangeAspect="1"/>
          </p:cNvPicPr>
          <p:nvPr/>
        </p:nvPicPr>
        <p:blipFill>
          <a:blip r:embed="rId3"/>
          <a:stretch>
            <a:fillRect/>
          </a:stretch>
        </p:blipFill>
        <p:spPr>
          <a:xfrm>
            <a:off x="4362173" y="1779857"/>
            <a:ext cx="4151513" cy="3501906"/>
          </a:xfrm>
          <a:prstGeom prst="rect">
            <a:avLst/>
          </a:prstGeom>
        </p:spPr>
      </p:pic>
      <p:sp>
        <p:nvSpPr>
          <p:cNvPr id="5" name="投影片編號版面配置區 4"/>
          <p:cNvSpPr>
            <a:spLocks noGrp="1"/>
          </p:cNvSpPr>
          <p:nvPr>
            <p:ph type="sldNum" sz="quarter" idx="12"/>
          </p:nvPr>
        </p:nvSpPr>
        <p:spPr/>
        <p:txBody>
          <a:bodyPr/>
          <a:lstStyle/>
          <a:p>
            <a:fld id="{4FAB73BC-B049-4115-A692-8D63A059BFB8}" type="slidenum">
              <a:rPr lang="en-US" smtClean="0"/>
              <a:t>326</a:t>
            </a:fld>
            <a:endParaRPr lang="en-US"/>
          </a:p>
        </p:txBody>
      </p:sp>
    </p:spTree>
    <p:extLst>
      <p:ext uri="{BB962C8B-B14F-4D97-AF65-F5344CB8AC3E}">
        <p14:creationId xmlns:p14="http://schemas.microsoft.com/office/powerpoint/2010/main" val="420897192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327.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1" y="857251"/>
            <a:ext cx="9457805" cy="731837"/>
          </a:xfrm>
        </p:spPr>
        <p:txBody>
          <a:bodyPr>
            <a:noAutofit/>
          </a:bodyPr>
          <a:lstStyle/>
          <a:p>
            <a:pPr rtl="0"/>
            <a:r>
              <a:rPr lang="en-US" altLang="zh-TW" sz="2700" smtClean="0"/>
              <a:t>12.2GUA </a:t>
            </a:r>
            <a:r>
              <a:rPr lang="zh-TW" altLang="en-US" sz="2700"/>
              <a:t>和 </a:t>
            </a:r>
            <a:r>
              <a:rPr lang="en-US" altLang="zh-TW" sz="2700"/>
              <a:t>LLA </a:t>
            </a:r>
            <a:r>
              <a:rPr lang="zh-TW" altLang="en-US" sz="2700"/>
              <a:t>靜態配置</a:t>
            </a:r>
            <a:r>
              <a:rPr lang="en-US" altLang="zh-TW" sz="2700"/>
              <a:t>-</a:t>
            </a:r>
            <a:r>
              <a:rPr lang="zh-TW" altLang="en-US" sz="2700"/>
              <a:t>靜態 </a:t>
            </a:r>
            <a:r>
              <a:rPr lang="en-US" altLang="zh-TW" sz="2700"/>
              <a:t>GUA </a:t>
            </a:r>
            <a:r>
              <a:rPr lang="zh-TW" altLang="en-US" sz="2700"/>
              <a:t>配置鏈路本地單播位址</a:t>
            </a:r>
          </a:p>
        </p:txBody>
      </p:sp>
      <p:sp>
        <p:nvSpPr>
          <p:cNvPr id="6" name="Content Placeholder 3">
            <a:extLst>
              <a:ext uri="{FF2B5EF4-FFF2-40B4-BE49-F238E27FC236}">
                <a16:creationId xmlns:a16="http://schemas.microsoft.com/office/drawing/2014/main" id="{4003F5F5-7654-47FE-8245-0FE364DE3A10}"/>
              </a:ext>
            </a:extLst>
          </p:cNvPr>
          <p:cNvSpPr>
            <a:spLocks noGrp="1"/>
          </p:cNvSpPr>
          <p:nvPr>
            <p:ph idx="1"/>
          </p:nvPr>
        </p:nvSpPr>
        <p:spPr>
          <a:xfrm>
            <a:off x="431800" y="1892301"/>
            <a:ext cx="7753412" cy="1841314"/>
          </a:xfrm>
        </p:spPr>
        <p:txBody>
          <a:bodyPr/>
          <a:lstStyle/>
          <a:p>
            <a:pPr marL="0" indent="0" algn="l" defTabSz="684196" fontAlgn="base">
              <a:spcBef>
                <a:spcPts val="600"/>
              </a:spcBef>
              <a:spcAft>
                <a:spcPts val="600"/>
              </a:spcAft>
              <a:buClr>
                <a:schemeClr val="tx2"/>
              </a:buClr>
              <a:buSzPct val="90000"/>
            </a:pPr>
            <a:r>
              <a:rPr lang="zh-TW" altLang="en-US" sz="1600">
                <a:solidFill>
                  <a:srgbClr val="000000"/>
                </a:solidFill>
                <a:latin typeface="標楷體" pitchFamily="65" charset="-120"/>
              </a:rPr>
              <a:t>手動設定 </a:t>
            </a:r>
            <a:r>
              <a:rPr lang="en-US" altLang="zh-TW" sz="1600">
                <a:solidFill>
                  <a:srgbClr val="000000"/>
                </a:solidFill>
                <a:latin typeface="標楷體" pitchFamily="65" charset="-120"/>
              </a:rPr>
              <a:t>LLA </a:t>
            </a:r>
            <a:r>
              <a:rPr lang="zh-TW" altLang="en-US" sz="1600">
                <a:solidFill>
                  <a:srgbClr val="000000"/>
                </a:solidFill>
                <a:latin typeface="標楷體" pitchFamily="65" charset="-120"/>
              </a:rPr>
              <a:t>可讓您建立可辨識且容易記住的位址。 </a:t>
            </a:r>
          </a:p>
          <a:p>
            <a:pPr marL="285743" indent="-285743" algn="l" defTabSz="684196" fontAlgn="base">
              <a:spcBef>
                <a:spcPts val="600"/>
              </a:spcBef>
              <a:spcAft>
                <a:spcPts val="600"/>
              </a:spcAft>
              <a:buClr>
                <a:schemeClr val="tx2"/>
              </a:buClr>
              <a:buSzPct val="90000"/>
              <a:buFont typeface="Arial" panose="020b0604020202020204" pitchFamily="34" charset="0"/>
              <a:buChar char="•"/>
            </a:pPr>
            <a:r>
              <a:rPr lang="en-US" altLang="zh-TW" sz="1600">
                <a:solidFill>
                  <a:srgbClr val="000000"/>
                </a:solidFill>
                <a:latin typeface="標楷體" pitchFamily="65" charset="-120"/>
              </a:rPr>
              <a:t>LLAs </a:t>
            </a:r>
            <a:r>
              <a:rPr lang="zh-TW" altLang="en-US" sz="1600">
                <a:solidFill>
                  <a:srgbClr val="000000"/>
                </a:solidFill>
                <a:latin typeface="標楷體" pitchFamily="65" charset="-120"/>
              </a:rPr>
              <a:t>可以使用 </a:t>
            </a:r>
            <a:r>
              <a:rPr lang="en-US" altLang="zh-TW" sz="1600">
                <a:solidFill>
                  <a:srgbClr val="000000"/>
                </a:solidFill>
                <a:latin typeface="標楷體" pitchFamily="65" charset="-120"/>
              </a:rPr>
              <a:t>ipv6 </a:t>
            </a:r>
            <a:r>
              <a:rPr lang="zh-TW" altLang="en-US" sz="1600">
                <a:solidFill>
                  <a:srgbClr val="000000"/>
                </a:solidFill>
                <a:latin typeface="標楷體" pitchFamily="65" charset="-120"/>
              </a:rPr>
              <a:t>位址 </a:t>
            </a:r>
            <a:r>
              <a:rPr lang="en-US" altLang="zh-TW" sz="1600" b="1">
                <a:solidFill>
                  <a:srgbClr val="000000"/>
                </a:solidFill>
                <a:latin typeface="標楷體" pitchFamily="65" charset="-120"/>
              </a:rPr>
              <a:t>ipv6 </a:t>
            </a:r>
            <a:r>
              <a:rPr lang="zh-TW" altLang="en-US" sz="1600" b="1">
                <a:solidFill>
                  <a:srgbClr val="000000"/>
                </a:solidFill>
                <a:latin typeface="標楷體" pitchFamily="65" charset="-120"/>
              </a:rPr>
              <a:t>連結本機位址</a:t>
            </a:r>
            <a:r>
              <a:rPr lang="zh-TW" altLang="en-US" sz="1600">
                <a:solidFill>
                  <a:srgbClr val="000000"/>
                </a:solidFill>
                <a:latin typeface="標楷體" pitchFamily="65" charset="-120"/>
              </a:rPr>
              <a:t> </a:t>
            </a:r>
            <a:r>
              <a:rPr lang="zh-TW" altLang="en-US" sz="1600" i="1">
                <a:solidFill>
                  <a:srgbClr val="000000"/>
                </a:solidFill>
                <a:latin typeface="標楷體" pitchFamily="65" charset="-120"/>
              </a:rPr>
              <a:t>連結本</a:t>
            </a:r>
            <a:r>
              <a:rPr lang="zh-TW" altLang="en-US" sz="1600">
                <a:solidFill>
                  <a:srgbClr val="000000"/>
                </a:solidFill>
                <a:latin typeface="標楷體" pitchFamily="65" charset="-120"/>
              </a:rPr>
              <a:t> </a:t>
            </a:r>
            <a:r>
              <a:rPr lang="zh-TW" altLang="en-US" sz="1600" b="1">
                <a:solidFill>
                  <a:srgbClr val="000000"/>
                </a:solidFill>
                <a:latin typeface="標楷體" pitchFamily="65" charset="-120"/>
              </a:rPr>
              <a:t>機</a:t>
            </a:r>
            <a:r>
              <a:rPr lang="zh-TW" altLang="en-US" sz="1600">
                <a:solidFill>
                  <a:srgbClr val="000000"/>
                </a:solidFill>
                <a:latin typeface="標楷體" pitchFamily="65" charset="-120"/>
              </a:rPr>
              <a:t> 命令來手動配置。</a:t>
            </a:r>
          </a:p>
          <a:p>
            <a:pPr marL="285743" indent="-285743" algn="l" defTabSz="684196" fontAlgn="base">
              <a:spcBef>
                <a:spcPts val="600"/>
              </a:spcBef>
              <a:spcAft>
                <a:spcPts val="600"/>
              </a:spcAft>
              <a:buClr>
                <a:schemeClr val="tx2"/>
              </a:buClr>
              <a:buSzPct val="90000"/>
              <a:buFont typeface="Arial" panose="020b0604020202020204" pitchFamily="34" charset="0"/>
              <a:buChar char="•"/>
            </a:pPr>
            <a:r>
              <a:rPr lang="zh-TW" altLang="en-US" sz="1600">
                <a:solidFill>
                  <a:srgbClr val="000000"/>
                </a:solidFill>
                <a:latin typeface="標楷體" pitchFamily="65" charset="-120"/>
              </a:rPr>
              <a:t>此範例顯示在 </a:t>
            </a:r>
            <a:r>
              <a:rPr lang="en-US" altLang="zh-TW" sz="1600">
                <a:solidFill>
                  <a:srgbClr val="000000"/>
                </a:solidFill>
                <a:latin typeface="標楷體" pitchFamily="65" charset="-120"/>
              </a:rPr>
              <a:t>R1 </a:t>
            </a:r>
            <a:r>
              <a:rPr lang="zh-TW" altLang="en-US" sz="1600">
                <a:solidFill>
                  <a:srgbClr val="000000"/>
                </a:solidFill>
                <a:latin typeface="標楷體" pitchFamily="65" charset="-120"/>
              </a:rPr>
              <a:t>上的 </a:t>
            </a:r>
            <a:r>
              <a:rPr lang="en-US" altLang="zh-TW" sz="1600">
                <a:solidFill>
                  <a:srgbClr val="000000"/>
                </a:solidFill>
                <a:latin typeface="標楷體" pitchFamily="65" charset="-120"/>
              </a:rPr>
              <a:t>G0/0 </a:t>
            </a:r>
            <a:r>
              <a:rPr lang="zh-TW" altLang="en-US" sz="1600">
                <a:solidFill>
                  <a:srgbClr val="000000"/>
                </a:solidFill>
                <a:latin typeface="標楷體" pitchFamily="65" charset="-120"/>
              </a:rPr>
              <a:t>介面上配置 </a:t>
            </a:r>
            <a:r>
              <a:rPr lang="en-US" altLang="zh-TW" sz="1600">
                <a:solidFill>
                  <a:srgbClr val="000000"/>
                </a:solidFill>
                <a:latin typeface="標楷體" pitchFamily="65" charset="-120"/>
              </a:rPr>
              <a:t>LLA </a:t>
            </a:r>
            <a:r>
              <a:rPr lang="zh-TW" altLang="en-US" sz="1600">
                <a:solidFill>
                  <a:srgbClr val="000000"/>
                </a:solidFill>
                <a:latin typeface="標楷體" pitchFamily="65" charset="-120"/>
              </a:rPr>
              <a:t>的指令</a:t>
            </a:r>
          </a:p>
          <a:p>
            <a:pPr marL="285743" indent="-285743" algn="l" defTabSz="684196" fontAlgn="base">
              <a:spcBef>
                <a:spcPts val="600"/>
              </a:spcBef>
              <a:spcAft>
                <a:spcPts val="600"/>
              </a:spcAft>
              <a:buClr>
                <a:schemeClr val="tx2"/>
              </a:buClr>
              <a:buSzPct val="90000"/>
              <a:buFont typeface="Arial" panose="020b0604020202020204" pitchFamily="34" charset="0"/>
              <a:buChar char="•"/>
            </a:pPr>
            <a:endParaRPr lang="en-US" sz="1400">
              <a:solidFill>
                <a:srgbClr val="000000"/>
              </a:solidFill>
            </a:endParaRPr>
          </a:p>
        </p:txBody>
      </p:sp>
      <p:sp>
        <p:nvSpPr>
          <p:cNvPr id="7" name="Rectangle 2">
            <a:extLst>
              <a:ext uri="{FF2B5EF4-FFF2-40B4-BE49-F238E27FC236}">
                <a16:creationId xmlns:a16="http://schemas.microsoft.com/office/drawing/2014/main" id="{2B5222D8-7C54-4682-A886-0C1FFB40FC91}"/>
              </a:ext>
            </a:extLst>
          </p:cNvPr>
          <p:cNvSpPr>
            <a:spLocks noChangeArrowheads="1"/>
          </p:cNvSpPr>
          <p:nvPr/>
        </p:nvSpPr>
        <p:spPr bwMode="auto">
          <a:xfrm>
            <a:off x="834501" y="3733615"/>
            <a:ext cx="4747759" cy="707886"/>
          </a:xfrm>
          <a:prstGeom prst="rect">
            <a:avLst/>
          </a:prstGeom>
          <a:solidFill>
            <a:srgbClr val="000000"/>
          </a:solidFill>
          <a:ln>
            <a:noFill/>
          </a:ln>
          <a:effectLst/>
        </p:spPr>
        <p:txBody>
          <a:bodyPr vert="horz" wrap="square" lIns="91440" tIns="45720" rIns="91440" bIns="45720" numCol="1" anchor="ctr" anchorCtr="0" compatLnSpc="1">
            <a:prstTxWarp prst="textNoShape">
              <a:avLst/>
            </a:prstTxWarp>
            <a:spAutoFit/>
          </a:bodyPr>
          <a:lstStyle/>
          <a:p>
            <a:pPr defTabSz="914378" eaLnBrk="0" fontAlgn="base" hangingPunct="0">
              <a:spcBef>
                <a:spcPct val="0"/>
              </a:spcBef>
              <a:spcAft>
                <a:spcPct val="0"/>
              </a:spcAft>
            </a:pPr>
            <a:r>
              <a:rPr lang="en-US" altLang="zh-TW" sz="1000">
                <a:solidFill>
                  <a:schemeClr val="bg1"/>
                </a:solidFill>
                <a:latin typeface="Courier New" panose="02070309020205020404" pitchFamily="49" charset="0"/>
                <a:cs typeface="Courier New" panose="02070309020205020404" pitchFamily="49" charset="0"/>
              </a:rPr>
              <a:t>R1(config)# </a:t>
            </a:r>
            <a:r>
              <a:rPr lang="en-US" altLang="zh-TW" sz="1000" b="1">
                <a:solidFill>
                  <a:schemeClr val="bg1"/>
                </a:solidFill>
                <a:latin typeface="Courier New" panose="02070309020205020404" pitchFamily="49" charset="0"/>
                <a:cs typeface="Courier New" panose="02070309020205020404" pitchFamily="49" charset="0"/>
              </a:rPr>
              <a:t>interface gigabitethernet 0/0/0 </a:t>
            </a:r>
            <a:r>
              <a:rPr lang="zh-TW" altLang="en-US" sz="1000">
                <a:solidFill>
                  <a:schemeClr val="bg1"/>
                </a:solidFill>
                <a:latin typeface="Courier New" panose="02070309020205020404" pitchFamily="49" charset="0"/>
                <a:cs typeface="Courier New" panose="02070309020205020404" pitchFamily="49" charset="0"/>
              </a:rPr>
              <a:t>  </a:t>
            </a:r>
          </a:p>
          <a:p>
            <a:pPr defTabSz="914378" eaLnBrk="0" fontAlgn="base" hangingPunct="0">
              <a:spcBef>
                <a:spcPct val="0"/>
              </a:spcBef>
              <a:spcAft>
                <a:spcPct val="0"/>
              </a:spcAft>
            </a:pPr>
            <a:r>
              <a:rPr lang="en-US" altLang="zh-TW" sz="1000">
                <a:solidFill>
                  <a:schemeClr val="bg1"/>
                </a:solidFill>
                <a:latin typeface="Courier New" panose="02070309020205020404" pitchFamily="49" charset="0"/>
                <a:cs typeface="Courier New" panose="02070309020205020404" pitchFamily="49" charset="0"/>
              </a:rPr>
              <a:t>R1 (</a:t>
            </a:r>
            <a:r>
              <a:rPr lang="zh-TW" altLang="en-US" sz="1000">
                <a:solidFill>
                  <a:schemeClr val="bg1"/>
                </a:solidFill>
                <a:latin typeface="Courier New" panose="02070309020205020404" pitchFamily="49" charset="0"/>
                <a:cs typeface="Courier New" panose="02070309020205020404" pitchFamily="49" charset="0"/>
              </a:rPr>
              <a:t>配置</a:t>
            </a:r>
            <a:r>
              <a:rPr lang="en-US" altLang="zh-TW" sz="1000">
                <a:solidFill>
                  <a:schemeClr val="bg1"/>
                </a:solidFill>
                <a:latin typeface="Courier New" panose="02070309020205020404" pitchFamily="49" charset="0"/>
                <a:cs typeface="Courier New" panose="02070309020205020404" pitchFamily="49" charset="0"/>
              </a:rPr>
              <a:t>-</a:t>
            </a:r>
            <a:r>
              <a:rPr lang="zh-TW" altLang="en-US" sz="1000">
                <a:solidFill>
                  <a:schemeClr val="bg1"/>
                </a:solidFill>
                <a:latin typeface="Courier New" panose="02070309020205020404" pitchFamily="49" charset="0"/>
                <a:cs typeface="Courier New" panose="02070309020205020404" pitchFamily="49" charset="0"/>
              </a:rPr>
              <a:t>如果</a:t>
            </a:r>
            <a:r>
              <a:rPr lang="en-US" altLang="zh-TW" sz="1000">
                <a:solidFill>
                  <a:schemeClr val="bg1"/>
                </a:solidFill>
                <a:latin typeface="Courier New" panose="02070309020205020404" pitchFamily="49" charset="0"/>
                <a:cs typeface="Courier New" panose="02070309020205020404" pitchFamily="49" charset="0"/>
              </a:rPr>
              <a:t>) # </a:t>
            </a:r>
            <a:r>
              <a:rPr lang="en-US" altLang="zh-TW" sz="1000" b="1">
                <a:solidFill>
                  <a:schemeClr val="bg1"/>
                </a:solidFill>
                <a:latin typeface="Courier New" panose="02070309020205020404" pitchFamily="49" charset="0"/>
                <a:cs typeface="Courier New" panose="02070309020205020404" pitchFamily="49" charset="0"/>
              </a:rPr>
              <a:t>ipv6 </a:t>
            </a:r>
            <a:r>
              <a:rPr lang="zh-TW" altLang="en-US" sz="1000" b="1">
                <a:solidFill>
                  <a:schemeClr val="bg1"/>
                </a:solidFill>
                <a:latin typeface="Courier New" panose="02070309020205020404" pitchFamily="49" charset="0"/>
                <a:cs typeface="Courier New" panose="02070309020205020404" pitchFamily="49" charset="0"/>
              </a:rPr>
              <a:t>位址 </a:t>
            </a:r>
            <a:r>
              <a:rPr lang="en-US" altLang="zh-TW" sz="1000" b="1">
                <a:solidFill>
                  <a:schemeClr val="bg1"/>
                </a:solidFill>
                <a:latin typeface="Courier New" panose="02070309020205020404" pitchFamily="49" charset="0"/>
                <a:cs typeface="Courier New" panose="02070309020205020404" pitchFamily="49" charset="0"/>
              </a:rPr>
              <a:t>fe80:: 1:1 </a:t>
            </a:r>
            <a:r>
              <a:rPr lang="zh-TW" altLang="en-US" sz="1000" b="1">
                <a:solidFill>
                  <a:schemeClr val="bg1"/>
                </a:solidFill>
                <a:latin typeface="Courier New" panose="02070309020205020404" pitchFamily="49" charset="0"/>
                <a:cs typeface="Courier New" panose="02070309020205020404" pitchFamily="49" charset="0"/>
              </a:rPr>
              <a:t>鏈接本地</a:t>
            </a:r>
          </a:p>
          <a:p>
            <a:pPr defTabSz="914378" eaLnBrk="0" fontAlgn="base" hangingPunct="0">
              <a:spcBef>
                <a:spcPct val="0"/>
              </a:spcBef>
              <a:spcAft>
                <a:spcPct val="0"/>
              </a:spcAft>
            </a:pPr>
            <a:r>
              <a:rPr lang="en-US" altLang="zh-TW" sz="1000">
                <a:solidFill>
                  <a:schemeClr val="bg1"/>
                </a:solidFill>
                <a:latin typeface="Courier New" panose="02070309020205020404" pitchFamily="49" charset="0"/>
                <a:cs typeface="Courier New" panose="02070309020205020404" pitchFamily="49" charset="0"/>
              </a:rPr>
              <a:t>R1(config-if)# </a:t>
            </a:r>
            <a:r>
              <a:rPr lang="en-US" altLang="zh-TW" sz="1000" b="1">
                <a:solidFill>
                  <a:schemeClr val="bg1"/>
                </a:solidFill>
                <a:latin typeface="Courier New" panose="02070309020205020404" pitchFamily="49" charset="0"/>
                <a:cs typeface="Courier New" panose="02070309020205020404" pitchFamily="49" charset="0"/>
              </a:rPr>
              <a:t>no shutdown</a:t>
            </a:r>
            <a:r>
              <a:rPr lang="zh-TW" altLang="en-US" sz="1000">
                <a:solidFill>
                  <a:schemeClr val="bg1"/>
                </a:solidFill>
                <a:latin typeface="Courier New" panose="02070309020205020404" pitchFamily="49" charset="0"/>
                <a:cs typeface="Courier New" panose="02070309020205020404" pitchFamily="49" charset="0"/>
              </a:rPr>
              <a:t> </a:t>
            </a:r>
          </a:p>
          <a:p>
            <a:pPr defTabSz="914378" eaLnBrk="0" fontAlgn="base" hangingPunct="0">
              <a:spcBef>
                <a:spcPct val="0"/>
              </a:spcBef>
              <a:spcAft>
                <a:spcPct val="0"/>
              </a:spcAft>
            </a:pPr>
            <a:r>
              <a:rPr lang="en-US" altLang="zh-TW" sz="1000">
                <a:solidFill>
                  <a:schemeClr val="bg1"/>
                </a:solidFill>
                <a:latin typeface="Courier New" panose="02070309020205020404" pitchFamily="49" charset="0"/>
                <a:cs typeface="Courier New" panose="02070309020205020404" pitchFamily="49" charset="0"/>
              </a:rPr>
              <a:t>R1(config-if)# </a:t>
            </a:r>
            <a:r>
              <a:rPr lang="en-US" altLang="zh-TW" sz="1000" b="1">
                <a:solidFill>
                  <a:schemeClr val="bg1"/>
                </a:solidFill>
                <a:latin typeface="Courier New" panose="02070309020205020404" pitchFamily="49" charset="0"/>
                <a:cs typeface="Courier New" panose="02070309020205020404" pitchFamily="49" charset="0"/>
              </a:rPr>
              <a:t>exit</a:t>
            </a:r>
            <a:r>
              <a:rPr lang="zh-TW" altLang="en-US" sz="1000">
                <a:solidFill>
                  <a:schemeClr val="bg1"/>
                </a:solidFill>
                <a:latin typeface="Courier New" panose="02070309020205020404" pitchFamily="49" charset="0"/>
                <a:cs typeface="Courier New" panose="02070309020205020404" pitchFamily="49" charset="0"/>
              </a:rPr>
              <a:t> </a:t>
            </a:r>
          </a:p>
        </p:txBody>
      </p:sp>
      <p:sp>
        <p:nvSpPr>
          <p:cNvPr id="8" name="TextBox 7">
            <a:extLst>
              <a:ext uri="{FF2B5EF4-FFF2-40B4-BE49-F238E27FC236}">
                <a16:creationId xmlns:a16="http://schemas.microsoft.com/office/drawing/2014/main" id="{3ED60E2F-2940-40F7-A61E-96AFF1D091E3}"/>
              </a:ext>
            </a:extLst>
          </p:cNvPr>
          <p:cNvSpPr txBox="1"/>
          <p:nvPr/>
        </p:nvSpPr>
        <p:spPr>
          <a:xfrm>
            <a:off x="794790" y="4695299"/>
            <a:ext cx="6755908" cy="523220"/>
          </a:xfrm>
          <a:prstGeom prst="rect">
            <a:avLst/>
          </a:prstGeom>
          <a:noFill/>
        </p:spPr>
        <p:txBody>
          <a:bodyPr wrap="square" rtlCol="0">
            <a:spAutoFit/>
          </a:bodyPr>
          <a:lstStyle/>
          <a:p>
            <a:pPr rtl="0"/>
            <a:r>
              <a:rPr lang="zh-TW" altLang="en-US" sz="1400" b="1">
                <a:solidFill>
                  <a:srgbClr val="000000"/>
                </a:solidFill>
                <a:latin typeface="標楷體" pitchFamily="65" charset="-120"/>
                <a:ea typeface="標楷體" panose="03000509000000000000" pitchFamily="65" charset="-120"/>
              </a:rPr>
              <a:t>注意</a:t>
            </a:r>
            <a:r>
              <a:rPr lang="zh-TW" altLang="en-US" sz="1400">
                <a:solidFill>
                  <a:srgbClr val="000000"/>
                </a:solidFill>
                <a:latin typeface="標楷體" pitchFamily="65" charset="-120"/>
                <a:ea typeface="標楷體" panose="03000509000000000000" pitchFamily="65" charset="-120"/>
              </a:rPr>
              <a:t>：每個連結都可以設定相同的 </a:t>
            </a:r>
            <a:r>
              <a:rPr lang="en-US" altLang="zh-TW" sz="1400">
                <a:solidFill>
                  <a:srgbClr val="000000"/>
                </a:solidFill>
                <a:latin typeface="標楷體" pitchFamily="65" charset="-120"/>
                <a:ea typeface="標楷體" panose="03000509000000000000" pitchFamily="65" charset="-120"/>
              </a:rPr>
              <a:t>LLA</a:t>
            </a:r>
            <a:r>
              <a:rPr lang="zh-TW" altLang="en-US" sz="1400">
                <a:solidFill>
                  <a:srgbClr val="000000"/>
                </a:solidFill>
                <a:latin typeface="標楷體" pitchFamily="65" charset="-120"/>
                <a:ea typeface="標楷體" panose="03000509000000000000" pitchFamily="65" charset="-120"/>
              </a:rPr>
              <a:t>，只要它在該連結上是唯一的。常見的做法是在路由器的每個介面上建立不同的 </a:t>
            </a:r>
            <a:r>
              <a:rPr lang="en-US" altLang="zh-TW" sz="1400">
                <a:solidFill>
                  <a:srgbClr val="000000"/>
                </a:solidFill>
                <a:latin typeface="標楷體" pitchFamily="65" charset="-120"/>
                <a:ea typeface="標楷體" panose="03000509000000000000" pitchFamily="65" charset="-120"/>
              </a:rPr>
              <a:t>LLA</a:t>
            </a:r>
            <a:r>
              <a:rPr lang="zh-TW" altLang="en-US" sz="1400">
                <a:solidFill>
                  <a:srgbClr val="000000"/>
                </a:solidFill>
                <a:latin typeface="標楷體" pitchFamily="65" charset="-120"/>
                <a:ea typeface="標楷體" panose="03000509000000000000" pitchFamily="65" charset="-120"/>
              </a:rPr>
              <a:t>，以便輕鬆識別路由器和特定介面。 </a:t>
            </a:r>
          </a:p>
        </p:txBody>
      </p:sp>
      <p:sp>
        <p:nvSpPr>
          <p:cNvPr id="2" name="投影片編號版面配置區 1"/>
          <p:cNvSpPr>
            <a:spLocks noGrp="1"/>
          </p:cNvSpPr>
          <p:nvPr>
            <p:ph type="sldNum" sz="quarter" idx="12"/>
          </p:nvPr>
        </p:nvSpPr>
        <p:spPr/>
        <p:txBody>
          <a:bodyPr/>
          <a:lstStyle/>
          <a:p>
            <a:fld id="{4FAB73BC-B049-4115-A692-8D63A059BFB8}" type="slidenum">
              <a:rPr lang="en-US" smtClean="0"/>
              <a:t>327</a:t>
            </a:fld>
            <a:endParaRPr lang="en-US"/>
          </a:p>
        </p:txBody>
      </p:sp>
    </p:spTree>
    <p:extLst>
      <p:ext uri="{BB962C8B-B14F-4D97-AF65-F5344CB8AC3E}">
        <p14:creationId xmlns:p14="http://schemas.microsoft.com/office/powerpoint/2010/main" val="299191710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328.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p:spPr>
        <p:txBody>
          <a:bodyPr>
            <a:normAutofit/>
          </a:bodyPr>
          <a:lstStyle/>
          <a:p>
            <a:pPr rtl="0"/>
            <a:r>
              <a:rPr lang="en-US" altLang="zh-TW" smtClean="0"/>
              <a:t>12.5IPv6 </a:t>
            </a:r>
            <a:r>
              <a:rPr lang="en-US" altLang="zh-TW"/>
              <a:t>GUAs-RS </a:t>
            </a:r>
            <a:r>
              <a:rPr lang="zh-TW" altLang="en-US"/>
              <a:t>和 </a:t>
            </a:r>
            <a:r>
              <a:rPr lang="en-US" altLang="zh-TW"/>
              <a:t>RA </a:t>
            </a:r>
            <a:r>
              <a:rPr lang="zh-TW" altLang="en-US"/>
              <a:t>消息的動態尋址</a:t>
            </a:r>
          </a:p>
        </p:txBody>
      </p:sp>
      <p:sp>
        <p:nvSpPr>
          <p:cNvPr id="6" name="Content Placeholder 3">
            <a:extLst>
              <a:ext uri="{FF2B5EF4-FFF2-40B4-BE49-F238E27FC236}">
                <a16:creationId xmlns:a16="http://schemas.microsoft.com/office/drawing/2014/main" id="{4003F5F5-7654-47FE-8245-0FE364DE3A10}"/>
              </a:ext>
            </a:extLst>
          </p:cNvPr>
          <p:cNvSpPr>
            <a:spLocks noGrp="1"/>
          </p:cNvSpPr>
          <p:nvPr>
            <p:ph idx="1"/>
          </p:nvPr>
        </p:nvSpPr>
        <p:spPr>
          <a:xfrm>
            <a:off x="431801" y="1589087"/>
            <a:ext cx="8135151" cy="3561030"/>
          </a:xfrm>
        </p:spPr>
        <p:txBody>
          <a:bodyPr/>
          <a:lstStyle/>
          <a:p>
            <a:pPr marL="0" indent="0" algn="l" defTabSz="684196" fontAlgn="base">
              <a:spcBef>
                <a:spcPts val="600"/>
              </a:spcBef>
              <a:spcAft>
                <a:spcPts val="600"/>
              </a:spcAft>
              <a:buClr>
                <a:schemeClr val="tx2"/>
              </a:buClr>
              <a:buSzPct val="90000"/>
            </a:pPr>
            <a:r>
              <a:rPr lang="zh-TW" altLang="en-US">
                <a:solidFill>
                  <a:srgbClr val="000000"/>
                </a:solidFill>
              </a:rPr>
              <a:t>裝置會透過網際網路控制訊息通訊協定第 </a:t>
            </a:r>
            <a:r>
              <a:rPr lang="en-US" altLang="zh-TW">
                <a:solidFill>
                  <a:srgbClr val="000000"/>
                </a:solidFill>
              </a:rPr>
              <a:t>6 </a:t>
            </a:r>
            <a:r>
              <a:rPr lang="zh-TW" altLang="en-US">
                <a:solidFill>
                  <a:srgbClr val="000000"/>
                </a:solidFill>
              </a:rPr>
              <a:t>版 </a:t>
            </a:r>
            <a:r>
              <a:rPr lang="en-US" altLang="zh-TW">
                <a:solidFill>
                  <a:srgbClr val="000000"/>
                </a:solidFill>
              </a:rPr>
              <a:t>(ICMPv6) </a:t>
            </a:r>
            <a:r>
              <a:rPr lang="zh-TW" altLang="en-US">
                <a:solidFill>
                  <a:srgbClr val="000000"/>
                </a:solidFill>
              </a:rPr>
              <a:t>訊息動態取得 </a:t>
            </a:r>
            <a:r>
              <a:rPr lang="en-US" altLang="zh-TW">
                <a:solidFill>
                  <a:srgbClr val="000000"/>
                </a:solidFill>
              </a:rPr>
              <a:t>GUA </a:t>
            </a:r>
            <a:r>
              <a:rPr lang="zh-TW" altLang="en-US">
                <a:solidFill>
                  <a:srgbClr val="000000"/>
                </a:solidFill>
              </a:rPr>
              <a:t>位址。</a:t>
            </a:r>
          </a:p>
          <a:p>
            <a:pPr lvl="1">
              <a:lnSpc>
                <a:spcPct val="100000"/>
              </a:lnSpc>
              <a:spcBef>
                <a:spcPts val="300"/>
              </a:spcBef>
              <a:spcAft>
                <a:spcPts val="300"/>
              </a:spcAft>
              <a:buSzPct val="90000"/>
            </a:pPr>
            <a:r>
              <a:rPr lang="zh-TW" altLang="en-US" sz="2000">
                <a:solidFill>
                  <a:srgbClr val="000000"/>
                </a:solidFill>
              </a:rPr>
              <a:t>路由器請求 </a:t>
            </a:r>
            <a:r>
              <a:rPr lang="en-US" altLang="zh-TW" sz="2000">
                <a:solidFill>
                  <a:srgbClr val="000000"/>
                </a:solidFill>
              </a:rPr>
              <a:t>(RS) </a:t>
            </a:r>
            <a:r>
              <a:rPr lang="zh-TW" altLang="en-US" sz="2000">
                <a:solidFill>
                  <a:srgbClr val="000000"/>
                </a:solidFill>
              </a:rPr>
              <a:t>訊息由主機裝置傳送，以探索 </a:t>
            </a:r>
            <a:r>
              <a:rPr lang="en-US" altLang="zh-TW" sz="2000">
                <a:solidFill>
                  <a:srgbClr val="000000"/>
                </a:solidFill>
              </a:rPr>
              <a:t>IPv6 </a:t>
            </a:r>
            <a:r>
              <a:rPr lang="zh-TW" altLang="en-US" sz="2000">
                <a:solidFill>
                  <a:srgbClr val="000000"/>
                </a:solidFill>
              </a:rPr>
              <a:t>路由器</a:t>
            </a:r>
          </a:p>
          <a:p>
            <a:pPr lvl="1">
              <a:lnSpc>
                <a:spcPct val="100000"/>
              </a:lnSpc>
              <a:spcBef>
                <a:spcPts val="300"/>
              </a:spcBef>
              <a:spcAft>
                <a:spcPts val="300"/>
              </a:spcAft>
              <a:buSzPct val="90000"/>
            </a:pPr>
            <a:r>
              <a:rPr lang="zh-TW" altLang="en-US" sz="2000">
                <a:solidFill>
                  <a:srgbClr val="000000"/>
                </a:solidFill>
              </a:rPr>
              <a:t>路由器會傳送路由器通告訊息，告知主機如何取得 </a:t>
            </a:r>
            <a:r>
              <a:rPr lang="en-US" altLang="zh-TW" sz="2000">
                <a:solidFill>
                  <a:srgbClr val="000000"/>
                </a:solidFill>
              </a:rPr>
              <a:t>IPv6 GUA</a:t>
            </a:r>
            <a:r>
              <a:rPr lang="zh-TW" altLang="en-US" sz="2000">
                <a:solidFill>
                  <a:srgbClr val="000000"/>
                </a:solidFill>
              </a:rPr>
              <a:t>，並提供有用的網路資訊，例如：</a:t>
            </a:r>
          </a:p>
          <a:p>
            <a:pPr lvl="2">
              <a:lnSpc>
                <a:spcPct val="100000"/>
              </a:lnSpc>
              <a:spcBef>
                <a:spcPts val="300"/>
              </a:spcBef>
              <a:spcAft>
                <a:spcPts val="300"/>
              </a:spcAft>
              <a:buSzPct val="90000"/>
            </a:pPr>
            <a:r>
              <a:rPr lang="zh-TW" altLang="en-US" sz="2000">
                <a:solidFill>
                  <a:srgbClr val="000000"/>
                </a:solidFill>
              </a:rPr>
              <a:t>網路前綴和前綴長度</a:t>
            </a:r>
          </a:p>
          <a:p>
            <a:pPr lvl="2">
              <a:lnSpc>
                <a:spcPct val="100000"/>
              </a:lnSpc>
              <a:spcBef>
                <a:spcPts val="300"/>
              </a:spcBef>
              <a:spcAft>
                <a:spcPts val="300"/>
              </a:spcAft>
              <a:buSzPct val="90000"/>
            </a:pPr>
            <a:r>
              <a:rPr lang="zh-TW" altLang="en-US" sz="2000">
                <a:solidFill>
                  <a:srgbClr val="000000"/>
                </a:solidFill>
              </a:rPr>
              <a:t>預設閘道位址</a:t>
            </a:r>
          </a:p>
          <a:p>
            <a:pPr lvl="2">
              <a:lnSpc>
                <a:spcPct val="100000"/>
              </a:lnSpc>
              <a:spcBef>
                <a:spcPts val="300"/>
              </a:spcBef>
              <a:spcAft>
                <a:spcPts val="300"/>
              </a:spcAft>
              <a:buSzPct val="90000"/>
            </a:pPr>
            <a:r>
              <a:rPr lang="en-US" altLang="zh-TW" sz="2000">
                <a:solidFill>
                  <a:srgbClr val="000000"/>
                </a:solidFill>
              </a:rPr>
              <a:t>DNS </a:t>
            </a:r>
            <a:r>
              <a:rPr lang="zh-TW" altLang="en-US" sz="2000">
                <a:solidFill>
                  <a:srgbClr val="000000"/>
                </a:solidFill>
              </a:rPr>
              <a:t>位址和網域名稱</a:t>
            </a:r>
          </a:p>
          <a:p>
            <a:pPr lvl="1">
              <a:lnSpc>
                <a:spcPct val="100000"/>
              </a:lnSpc>
              <a:spcBef>
                <a:spcPts val="300"/>
              </a:spcBef>
              <a:spcAft>
                <a:spcPts val="300"/>
              </a:spcAft>
              <a:buSzPct val="90000"/>
            </a:pPr>
            <a:r>
              <a:rPr lang="zh-TW" altLang="en-US" sz="2000">
                <a:solidFill>
                  <a:srgbClr val="000000"/>
                </a:solidFill>
              </a:rPr>
              <a:t>該 </a:t>
            </a:r>
            <a:r>
              <a:rPr lang="en-US" altLang="zh-TW" sz="2000">
                <a:solidFill>
                  <a:srgbClr val="000000"/>
                </a:solidFill>
              </a:rPr>
              <a:t>RA </a:t>
            </a:r>
            <a:r>
              <a:rPr lang="zh-TW" altLang="en-US" sz="2000">
                <a:solidFill>
                  <a:srgbClr val="000000"/>
                </a:solidFill>
              </a:rPr>
              <a:t>可以提供三種配置 </a:t>
            </a:r>
            <a:r>
              <a:rPr lang="en-US" altLang="zh-TW" sz="2000">
                <a:solidFill>
                  <a:srgbClr val="000000"/>
                </a:solidFill>
              </a:rPr>
              <a:t>IPv6 GUA </a:t>
            </a:r>
            <a:r>
              <a:rPr lang="zh-TW" altLang="en-US" sz="2000">
                <a:solidFill>
                  <a:srgbClr val="000000"/>
                </a:solidFill>
              </a:rPr>
              <a:t>的方法：</a:t>
            </a:r>
          </a:p>
          <a:p>
            <a:pPr lvl="2">
              <a:lnSpc>
                <a:spcPct val="100000"/>
              </a:lnSpc>
              <a:spcBef>
                <a:spcPts val="300"/>
              </a:spcBef>
              <a:spcAft>
                <a:spcPts val="300"/>
              </a:spcAft>
              <a:buSzPct val="90000"/>
            </a:pPr>
            <a:r>
              <a:rPr lang="en-US" altLang="zh-TW" sz="2000">
                <a:solidFill>
                  <a:srgbClr val="000000"/>
                </a:solidFill>
              </a:rPr>
              <a:t>SLAAC </a:t>
            </a:r>
          </a:p>
          <a:p>
            <a:pPr lvl="2">
              <a:lnSpc>
                <a:spcPct val="100000"/>
              </a:lnSpc>
              <a:spcBef>
                <a:spcPts val="300"/>
              </a:spcBef>
              <a:spcAft>
                <a:spcPts val="300"/>
              </a:spcAft>
              <a:buSzPct val="90000"/>
            </a:pPr>
            <a:r>
              <a:rPr lang="zh-TW" altLang="en-US" sz="2000">
                <a:solidFill>
                  <a:srgbClr val="000000"/>
                </a:solidFill>
              </a:rPr>
              <a:t>無狀態 </a:t>
            </a:r>
            <a:r>
              <a:rPr lang="en-US" altLang="zh-TW" sz="2000">
                <a:solidFill>
                  <a:srgbClr val="000000"/>
                </a:solidFill>
              </a:rPr>
              <a:t>DHCPv6 </a:t>
            </a:r>
            <a:r>
              <a:rPr lang="zh-TW" altLang="en-US" sz="2000">
                <a:solidFill>
                  <a:srgbClr val="000000"/>
                </a:solidFill>
              </a:rPr>
              <a:t>伺服器的 </a:t>
            </a:r>
            <a:r>
              <a:rPr lang="en-US" altLang="zh-TW" sz="2000">
                <a:solidFill>
                  <a:srgbClr val="000000"/>
                </a:solidFill>
              </a:rPr>
              <a:t>SLAAC</a:t>
            </a:r>
          </a:p>
          <a:p>
            <a:pPr lvl="2">
              <a:lnSpc>
                <a:spcPct val="100000"/>
              </a:lnSpc>
              <a:spcBef>
                <a:spcPts val="300"/>
              </a:spcBef>
              <a:spcAft>
                <a:spcPts val="300"/>
              </a:spcAft>
              <a:buSzPct val="90000"/>
            </a:pPr>
            <a:r>
              <a:rPr lang="zh-TW" altLang="en-US" sz="2000">
                <a:solidFill>
                  <a:srgbClr val="000000"/>
                </a:solidFill>
              </a:rPr>
              <a:t>全狀態 </a:t>
            </a:r>
            <a:r>
              <a:rPr lang="en-US" altLang="zh-TW" sz="2000">
                <a:solidFill>
                  <a:srgbClr val="000000"/>
                </a:solidFill>
              </a:rPr>
              <a:t>DHCPv6 (</a:t>
            </a:r>
            <a:r>
              <a:rPr lang="zh-TW" altLang="en-US" sz="2000">
                <a:solidFill>
                  <a:srgbClr val="000000"/>
                </a:solidFill>
              </a:rPr>
              <a:t>沒有 </a:t>
            </a:r>
            <a:r>
              <a:rPr lang="en-US" altLang="zh-TW" sz="2000">
                <a:solidFill>
                  <a:srgbClr val="000000"/>
                </a:solidFill>
              </a:rPr>
              <a:t>SLAAC)</a:t>
            </a:r>
          </a:p>
          <a:p>
            <a:pPr lvl="1">
              <a:lnSpc>
                <a:spcPct val="100000"/>
              </a:lnSpc>
              <a:spcBef>
                <a:spcPts val="300"/>
              </a:spcBef>
              <a:spcAft>
                <a:spcPts val="300"/>
              </a:spcAft>
              <a:buSzPct val="90000"/>
            </a:pPr>
            <a:endParaRPr lang="en-US">
              <a:solidFill>
                <a:srgbClr val="000000"/>
              </a:solidFill>
            </a:endParaRPr>
          </a:p>
          <a:p>
            <a:pPr marL="169859" indent="-169859" algn="l" defTabSz="684196" fontAlgn="base">
              <a:spcBef>
                <a:spcPts val="600"/>
              </a:spcBef>
              <a:spcAft>
                <a:spcPts val="600"/>
              </a:spcAft>
              <a:buClr>
                <a:schemeClr val="tx2"/>
              </a:buClr>
              <a:buSzPct val="90000"/>
              <a:buFont typeface="Arial" panose="020b0604020202020204" pitchFamily="34" charset="0"/>
              <a:buChar char="•"/>
            </a:pPr>
            <a:endParaRPr lang="en-US" sz="1400" b="1">
              <a:solidFill>
                <a:srgbClr val="000000"/>
              </a:solidFill>
            </a:endParaRPr>
          </a:p>
          <a:p>
            <a:pPr marL="285743" indent="-285743" algn="l" defTabSz="684196" fontAlgn="base">
              <a:spcBef>
                <a:spcPts val="600"/>
              </a:spcBef>
              <a:spcAft>
                <a:spcPts val="600"/>
              </a:spcAft>
              <a:buClr>
                <a:schemeClr val="tx2"/>
              </a:buClr>
              <a:buSzPct val="90000"/>
              <a:buFont typeface="Arial" panose="020b0604020202020204" pitchFamily="34" charset="0"/>
              <a:buChar char="•"/>
            </a:pPr>
            <a:endParaRPr lang="en-US" sz="1400">
              <a:solidFill>
                <a:srgbClr val="000000"/>
              </a:solidFill>
            </a:endParaRPr>
          </a:p>
        </p:txBody>
      </p:sp>
      <p:sp>
        <p:nvSpPr>
          <p:cNvPr id="2" name="投影片編號版面配置區 1"/>
          <p:cNvSpPr>
            <a:spLocks noGrp="1"/>
          </p:cNvSpPr>
          <p:nvPr>
            <p:ph type="sldNum" sz="quarter" idx="12"/>
          </p:nvPr>
        </p:nvSpPr>
        <p:spPr/>
        <p:txBody>
          <a:bodyPr/>
          <a:lstStyle/>
          <a:p>
            <a:fld id="{4FAB73BC-B049-4115-A692-8D63A059BFB8}" type="slidenum">
              <a:rPr lang="en-US" smtClean="0"/>
              <a:t>328</a:t>
            </a:fld>
            <a:endParaRPr lang="en-US"/>
          </a:p>
        </p:txBody>
      </p:sp>
    </p:spTree>
    <p:extLst>
      <p:ext uri="{BB962C8B-B14F-4D97-AF65-F5344CB8AC3E}">
        <p14:creationId xmlns:p14="http://schemas.microsoft.com/office/powerpoint/2010/main" val="99149041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329.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p:spPr>
        <p:txBody>
          <a:bodyPr>
            <a:normAutofit/>
          </a:bodyPr>
          <a:lstStyle/>
          <a:p>
            <a:pPr rtl="0"/>
            <a:r>
              <a:rPr lang="en-US" altLang="zh-TW" smtClean="0"/>
              <a:t>12.5IPv6 </a:t>
            </a:r>
            <a:r>
              <a:rPr lang="en-US" altLang="zh-TW"/>
              <a:t>GUAs-</a:t>
            </a:r>
            <a:r>
              <a:rPr lang="zh-TW" altLang="en-US"/>
              <a:t>方法 </a:t>
            </a:r>
            <a:r>
              <a:rPr lang="en-US" altLang="zh-TW"/>
              <a:t>1 </a:t>
            </a:r>
            <a:r>
              <a:rPr lang="zh-TW" altLang="en-US"/>
              <a:t>的動態尋址：</a:t>
            </a:r>
            <a:r>
              <a:rPr lang="en-US" altLang="zh-TW"/>
              <a:t>SLAAC</a:t>
            </a:r>
          </a:p>
        </p:txBody>
      </p:sp>
      <p:sp>
        <p:nvSpPr>
          <p:cNvPr id="6" name="Content Placeholder 3">
            <a:extLst>
              <a:ext uri="{FF2B5EF4-FFF2-40B4-BE49-F238E27FC236}">
                <a16:creationId xmlns:a16="http://schemas.microsoft.com/office/drawing/2014/main" id="{4003F5F5-7654-47FE-8245-0FE364DE3A10}"/>
              </a:ext>
            </a:extLst>
          </p:cNvPr>
          <p:cNvSpPr>
            <a:spLocks noGrp="1"/>
          </p:cNvSpPr>
          <p:nvPr>
            <p:ph idx="1"/>
          </p:nvPr>
        </p:nvSpPr>
        <p:spPr>
          <a:xfrm>
            <a:off x="431801" y="1892301"/>
            <a:ext cx="8135151" cy="1654884"/>
          </a:xfrm>
        </p:spPr>
        <p:txBody>
          <a:bodyPr/>
          <a:lstStyle/>
          <a:p>
            <a:pPr marL="169859" indent="-169859" algn="l" defTabSz="684196" fontAlgn="base">
              <a:spcBef>
                <a:spcPts val="600"/>
              </a:spcBef>
              <a:spcAft>
                <a:spcPts val="600"/>
              </a:spcAft>
              <a:buClr>
                <a:schemeClr val="tx2"/>
              </a:buClr>
              <a:buSzPct val="90000"/>
              <a:buFont typeface="Arial" panose="020b0604020202020204" pitchFamily="34" charset="0"/>
              <a:buChar char="•"/>
            </a:pPr>
            <a:r>
              <a:rPr lang="en-US" altLang="zh-TW" sz="1600">
                <a:solidFill>
                  <a:srgbClr val="000000"/>
                </a:solidFill>
              </a:rPr>
              <a:t>SLAAC </a:t>
            </a:r>
            <a:r>
              <a:rPr lang="zh-TW" altLang="en-US" sz="1600">
                <a:solidFill>
                  <a:srgbClr val="000000"/>
                </a:solidFill>
              </a:rPr>
              <a:t>允許設備在沒有 </a:t>
            </a:r>
            <a:r>
              <a:rPr lang="en-US" altLang="zh-TW" sz="1600">
                <a:solidFill>
                  <a:srgbClr val="000000"/>
                </a:solidFill>
              </a:rPr>
              <a:t>DHCPv6 </a:t>
            </a:r>
            <a:r>
              <a:rPr lang="zh-TW" altLang="en-US" sz="1600">
                <a:solidFill>
                  <a:srgbClr val="000000"/>
                </a:solidFill>
              </a:rPr>
              <a:t>服務的情況下配置 </a:t>
            </a:r>
            <a:r>
              <a:rPr lang="en-US" altLang="zh-TW" sz="1600">
                <a:solidFill>
                  <a:srgbClr val="000000"/>
                </a:solidFill>
              </a:rPr>
              <a:t>GUA</a:t>
            </a:r>
            <a:r>
              <a:rPr lang="zh-TW" altLang="en-US" sz="1600">
                <a:solidFill>
                  <a:srgbClr val="000000"/>
                </a:solidFill>
              </a:rPr>
              <a:t>。 </a:t>
            </a:r>
          </a:p>
          <a:p>
            <a:pPr marL="169859" indent="-169859" algn="l" defTabSz="684196" fontAlgn="base">
              <a:spcBef>
                <a:spcPts val="600"/>
              </a:spcBef>
              <a:spcAft>
                <a:spcPts val="600"/>
              </a:spcAft>
              <a:buClr>
                <a:schemeClr val="tx2"/>
              </a:buClr>
              <a:buSzPct val="90000"/>
              <a:buFont typeface="Arial" panose="020b0604020202020204" pitchFamily="34" charset="0"/>
              <a:buChar char="•"/>
            </a:pPr>
            <a:r>
              <a:rPr lang="zh-TW" altLang="en-US" sz="1600">
                <a:solidFill>
                  <a:srgbClr val="000000"/>
                </a:solidFill>
              </a:rPr>
              <a:t>裝置會從本機路由器的 </a:t>
            </a:r>
            <a:r>
              <a:rPr lang="en-US" altLang="zh-TW" sz="1600">
                <a:solidFill>
                  <a:srgbClr val="000000"/>
                </a:solidFill>
              </a:rPr>
              <a:t>ICMPv6 RA </a:t>
            </a:r>
            <a:r>
              <a:rPr lang="zh-TW" altLang="en-US" sz="1600">
                <a:solidFill>
                  <a:srgbClr val="000000"/>
                </a:solidFill>
              </a:rPr>
              <a:t>訊息取得設定 </a:t>
            </a:r>
            <a:r>
              <a:rPr lang="en-US" altLang="zh-TW" sz="1600">
                <a:solidFill>
                  <a:srgbClr val="000000"/>
                </a:solidFill>
              </a:rPr>
              <a:t>GUA </a:t>
            </a:r>
            <a:r>
              <a:rPr lang="zh-TW" altLang="en-US" sz="1600">
                <a:solidFill>
                  <a:srgbClr val="000000"/>
                </a:solidFill>
              </a:rPr>
              <a:t>的必要資訊。</a:t>
            </a:r>
          </a:p>
          <a:p>
            <a:pPr marL="169859" indent="-169859" algn="l" defTabSz="684196" fontAlgn="base">
              <a:spcBef>
                <a:spcPts val="600"/>
              </a:spcBef>
              <a:spcAft>
                <a:spcPts val="600"/>
              </a:spcAft>
              <a:buClr>
                <a:schemeClr val="tx2"/>
              </a:buClr>
              <a:buSzPct val="90000"/>
              <a:buFont typeface="Arial" panose="020b0604020202020204" pitchFamily="34" charset="0"/>
              <a:buChar char="•"/>
            </a:pPr>
            <a:r>
              <a:rPr lang="zh-TW" altLang="en-US" sz="1600">
                <a:solidFill>
                  <a:srgbClr val="000000"/>
                </a:solidFill>
              </a:rPr>
              <a:t>前綴由 </a:t>
            </a:r>
            <a:r>
              <a:rPr lang="en-US" altLang="zh-TW" sz="1600">
                <a:solidFill>
                  <a:srgbClr val="000000"/>
                </a:solidFill>
              </a:rPr>
              <a:t>RA </a:t>
            </a:r>
            <a:r>
              <a:rPr lang="zh-TW" altLang="en-US" sz="1600">
                <a:solidFill>
                  <a:srgbClr val="000000"/>
                </a:solidFill>
              </a:rPr>
              <a:t>提供，並且該設備使用 </a:t>
            </a:r>
            <a:r>
              <a:rPr lang="en-US" altLang="zh-TW" sz="1600">
                <a:solidFill>
                  <a:srgbClr val="000000"/>
                </a:solidFill>
              </a:rPr>
              <a:t>EUI-64 </a:t>
            </a:r>
            <a:r>
              <a:rPr lang="zh-TW" altLang="en-US" sz="1600">
                <a:solidFill>
                  <a:srgbClr val="000000"/>
                </a:solidFill>
              </a:rPr>
              <a:t>或隨機生成方法來創建一個介面 </a:t>
            </a:r>
            <a:r>
              <a:rPr lang="en-US" altLang="zh-TW" sz="1600">
                <a:solidFill>
                  <a:srgbClr val="000000"/>
                </a:solidFill>
              </a:rPr>
              <a:t>ID</a:t>
            </a:r>
            <a:r>
              <a:rPr lang="zh-TW" altLang="en-US" sz="1600">
                <a:solidFill>
                  <a:srgbClr val="000000"/>
                </a:solidFill>
              </a:rPr>
              <a:t>。</a:t>
            </a:r>
          </a:p>
          <a:p>
            <a:pPr marL="169859" indent="-169859" algn="l" defTabSz="684196" fontAlgn="base">
              <a:spcBef>
                <a:spcPts val="600"/>
              </a:spcBef>
              <a:spcAft>
                <a:spcPts val="600"/>
              </a:spcAft>
              <a:buClr>
                <a:schemeClr val="tx2"/>
              </a:buClr>
              <a:buSzPct val="90000"/>
              <a:buFont typeface="Arial" panose="020b0604020202020204" pitchFamily="34" charset="0"/>
              <a:buChar char="•"/>
            </a:pPr>
            <a:endParaRPr lang="en-US" sz="1400" b="1">
              <a:solidFill>
                <a:srgbClr val="000000"/>
              </a:solidFill>
            </a:endParaRPr>
          </a:p>
          <a:p>
            <a:pPr marL="285743" indent="-285743" algn="l" defTabSz="684196" fontAlgn="base">
              <a:spcBef>
                <a:spcPts val="600"/>
              </a:spcBef>
              <a:spcAft>
                <a:spcPts val="600"/>
              </a:spcAft>
              <a:buClr>
                <a:schemeClr val="tx2"/>
              </a:buClr>
              <a:buSzPct val="90000"/>
              <a:buFont typeface="Arial" panose="020b0604020202020204" pitchFamily="34" charset="0"/>
              <a:buChar char="•"/>
            </a:pPr>
            <a:endParaRPr lang="en-US" sz="1400">
              <a:solidFill>
                <a:srgbClr val="000000"/>
              </a:solidFill>
            </a:endParaRPr>
          </a:p>
        </p:txBody>
      </p:sp>
      <p:pic>
        <p:nvPicPr>
          <p:cNvPr id="4" name="Picture 3">
            <a:extLst>
              <a:ext uri="{FF2B5EF4-FFF2-40B4-BE49-F238E27FC236}">
                <a16:creationId xmlns:a16="http://schemas.microsoft.com/office/drawing/2014/main" id="{785A69E3-A7F8-4358-A22F-56AA5CCA3457}"/>
              </a:ext>
            </a:extLst>
          </p:cNvPr>
          <p:cNvPicPr>
            <a:picLocks noChangeAspect="1"/>
          </p:cNvPicPr>
          <p:nvPr/>
        </p:nvPicPr>
        <p:blipFill>
          <a:blip r:embed="rId3"/>
          <a:stretch>
            <a:fillRect/>
          </a:stretch>
        </p:blipFill>
        <p:spPr>
          <a:xfrm>
            <a:off x="1660125" y="3707043"/>
            <a:ext cx="5061211" cy="1716763"/>
          </a:xfrm>
          <a:prstGeom prst="rect">
            <a:avLst/>
          </a:prstGeom>
        </p:spPr>
      </p:pic>
      <p:sp>
        <p:nvSpPr>
          <p:cNvPr id="2" name="投影片編號版面配置區 1"/>
          <p:cNvSpPr>
            <a:spLocks noGrp="1"/>
          </p:cNvSpPr>
          <p:nvPr>
            <p:ph type="sldNum" sz="quarter" idx="12"/>
          </p:nvPr>
        </p:nvSpPr>
        <p:spPr/>
        <p:txBody>
          <a:bodyPr/>
          <a:lstStyle/>
          <a:p>
            <a:fld id="{4FAB73BC-B049-4115-A692-8D63A059BFB8}" type="slidenum">
              <a:rPr lang="en-US" smtClean="0"/>
              <a:t>329</a:t>
            </a:fld>
            <a:endParaRPr lang="en-US"/>
          </a:p>
        </p:txBody>
      </p:sp>
    </p:spTree>
    <p:extLst>
      <p:ext uri="{BB962C8B-B14F-4D97-AF65-F5344CB8AC3E}">
        <p14:creationId xmlns:p14="http://schemas.microsoft.com/office/powerpoint/2010/main" val="308518509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33.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3314" name="Title 1"/>
          <p:cNvSpPr>
            <a:spLocks noGrp="1"/>
          </p:cNvSpPr>
          <p:nvPr>
            <p:ph type="title"/>
          </p:nvPr>
        </p:nvSpPr>
        <p:spPr>
          <a:xfrm>
            <a:off x="87550" y="898643"/>
            <a:ext cx="4753023" cy="1032033"/>
          </a:xfrm>
        </p:spPr>
        <p:txBody>
          <a:bodyPr>
            <a:normAutofit/>
          </a:bodyPr>
          <a:lstStyle/>
          <a:p>
            <a:pPr rtl="0"/>
            <a:r>
              <a:rPr lang="en-US" altLang="zh-TW" sz="3000" smtClean="0"/>
              <a:t>1.7</a:t>
            </a:r>
            <a:r>
              <a:rPr lang="zh-TW" altLang="en-US" sz="3000" smtClean="0"/>
              <a:t>網路</a:t>
            </a:r>
            <a:r>
              <a:rPr lang="zh-TW" altLang="en-US" sz="3000"/>
              <a:t>趨勢</a:t>
            </a:r>
            <a:r>
              <a:rPr lang="en-US" altLang="zh-TW" sz="3000"/>
              <a:t>-</a:t>
            </a:r>
            <a:r>
              <a:rPr lang="zh-TW" altLang="en-US" sz="3000"/>
              <a:t>雲端運算 </a:t>
            </a:r>
            <a:r>
              <a:rPr lang="en-US" altLang="zh-TW" sz="3000"/>
              <a:t>(</a:t>
            </a:r>
            <a:r>
              <a:rPr lang="zh-TW" altLang="en-US" sz="3000"/>
              <a:t>續</a:t>
            </a:r>
            <a:r>
              <a:rPr lang="en-US" altLang="zh-TW" sz="3000"/>
              <a:t>) </a:t>
            </a:r>
          </a:p>
        </p:txBody>
      </p:sp>
      <p:sp>
        <p:nvSpPr>
          <p:cNvPr id="13315" name="Content Placeholder 2"/>
          <p:cNvSpPr>
            <a:spLocks noGrp="1"/>
          </p:cNvSpPr>
          <p:nvPr>
            <p:ph idx="1"/>
          </p:nvPr>
        </p:nvSpPr>
        <p:spPr>
          <a:xfrm>
            <a:off x="152401" y="1930676"/>
            <a:ext cx="8850813" cy="3616339"/>
          </a:xfrm>
        </p:spPr>
        <p:txBody>
          <a:bodyPr>
            <a:normAutofit lnSpcReduction="10000"/>
          </a:bodyPr>
          <a:lstStyle/>
          <a:p>
            <a:pPr marL="0" indent="0">
              <a:buNone/>
            </a:pPr>
            <a:r>
              <a:rPr lang="zh-TW"/>
              <a:t>四種雲類型：</a:t>
            </a:r>
          </a:p>
          <a:p>
            <a:pPr lvl="1" rtl="0">
              <a:buFont typeface="Arial" panose="020b0604020202020204" pitchFamily="34" charset="0"/>
              <a:buChar char="•"/>
            </a:pPr>
            <a:r>
              <a:rPr lang="en-US" altLang="zh-TW" sz="1600"/>
              <a:t>Public Clouds</a:t>
            </a:r>
          </a:p>
          <a:p>
            <a:pPr lvl="2" rtl="0">
              <a:buFont typeface="Arial" panose="020b0604020202020204" pitchFamily="34" charset="0"/>
              <a:buChar char="•"/>
            </a:pPr>
            <a:r>
              <a:rPr lang="zh-TW" altLang="en-US" sz="1600"/>
              <a:t>一般大眾可透過按次使用付費模式或免費使用。</a:t>
            </a:r>
          </a:p>
          <a:p>
            <a:pPr lvl="1" rtl="0">
              <a:buFont typeface="Arial" panose="020b0604020202020204" pitchFamily="34" charset="0"/>
              <a:buChar char="•"/>
            </a:pPr>
            <a:r>
              <a:rPr lang="zh-TW" altLang="en-US" sz="1600"/>
              <a:t>私有雲端服務</a:t>
            </a:r>
          </a:p>
          <a:p>
            <a:pPr lvl="2" rtl="0">
              <a:buFont typeface="Arial" panose="020b0604020202020204" pitchFamily="34" charset="0"/>
              <a:buChar char="•"/>
            </a:pPr>
            <a:r>
              <a:rPr lang="zh-TW" altLang="en-US" sz="1600"/>
              <a:t>適用於特定組織或實體，例如政府。</a:t>
            </a:r>
          </a:p>
          <a:p>
            <a:pPr lvl="1" rtl="0">
              <a:buFont typeface="Arial" panose="020b0604020202020204" pitchFamily="34" charset="0"/>
              <a:buChar char="•"/>
            </a:pPr>
            <a:r>
              <a:rPr lang="en-US" altLang="zh-TW" sz="1600"/>
              <a:t>Hybrid Clouds</a:t>
            </a:r>
          </a:p>
          <a:p>
            <a:pPr lvl="2" rtl="0">
              <a:buFont typeface="Arial" panose="020b0604020202020204" pitchFamily="34" charset="0"/>
              <a:buChar char="•"/>
            </a:pPr>
            <a:r>
              <a:rPr lang="zh-TW" altLang="en-US" sz="1600"/>
              <a:t>由兩個或多個雲端類型組成</a:t>
            </a:r>
            <a:r>
              <a:rPr lang="en-US" altLang="zh-TW" sz="1600"/>
              <a:t>-</a:t>
            </a:r>
            <a:r>
              <a:rPr lang="zh-TW" altLang="en-US" sz="1600"/>
              <a:t>例如，零件自訂和部分公開。 </a:t>
            </a:r>
          </a:p>
          <a:p>
            <a:pPr lvl="2" rtl="0">
              <a:buFont typeface="Arial" panose="020b0604020202020204" pitchFamily="34" charset="0"/>
              <a:buChar char="•"/>
            </a:pPr>
            <a:r>
              <a:rPr lang="zh-TW" altLang="en-US" sz="1600"/>
              <a:t>每個部分仍然是一個獨特的對象，但兩者都使用相同的架構進行連接。</a:t>
            </a:r>
          </a:p>
          <a:p>
            <a:pPr lvl="1" rtl="0">
              <a:buFont typeface="Arial" panose="020b0604020202020204" pitchFamily="34" charset="0"/>
              <a:buChar char="•"/>
            </a:pPr>
            <a:r>
              <a:rPr lang="zh-TW" altLang="en-US" sz="1600"/>
              <a:t>客製雲端</a:t>
            </a:r>
          </a:p>
          <a:p>
            <a:pPr lvl="2" rtl="0">
              <a:buFont typeface="Arial" panose="020b0604020202020204" pitchFamily="34" charset="0"/>
              <a:buChar char="•"/>
            </a:pPr>
            <a:r>
              <a:rPr lang="zh-TW" altLang="en-US" sz="1600"/>
              <a:t>專為符合特定產業的需求而打造，例如醫療保健或媒體。 </a:t>
            </a:r>
          </a:p>
          <a:p>
            <a:pPr lvl="2" rtl="0">
              <a:buFont typeface="Arial" panose="020b0604020202020204" pitchFamily="34" charset="0"/>
              <a:buChar char="•"/>
            </a:pPr>
            <a:r>
              <a:rPr lang="zh-TW" altLang="en-US" sz="1600"/>
              <a:t>可以是私人的或公開的。</a:t>
            </a:r>
          </a:p>
          <a:p>
            <a:pPr marL="261931" lvl="2" indent="0">
              <a:buNone/>
            </a:pPr>
            <a:endParaRPr lang="en-CA" altLang="en-US"/>
          </a:p>
          <a:p>
            <a:pPr lvl="1"/>
            <a:endParaRPr lang="en-CA" altLang="en-US"/>
          </a:p>
          <a:p>
            <a:pPr lvl="1"/>
            <a:endParaRPr lang="en-CA" altLang="en-US"/>
          </a:p>
        </p:txBody>
      </p:sp>
      <p:sp>
        <p:nvSpPr>
          <p:cNvPr id="2" name="投影片編號版面配置區 1"/>
          <p:cNvSpPr>
            <a:spLocks noGrp="1"/>
          </p:cNvSpPr>
          <p:nvPr>
            <p:ph type="sldNum" sz="quarter" idx="4"/>
          </p:nvPr>
        </p:nvSpPr>
        <p:spPr/>
        <p:txBody>
          <a:bodyPr/>
          <a:lstStyle/>
          <a:p>
            <a:pPr defTabSz="385754">
              <a:defRPr/>
            </a:pPr>
            <a:fld id="{2F5CCB13-0A32-4557-88E9-079F0C330695}" type="slidenum">
              <a:rPr lang="en-US" kern="0" smtClean="0">
                <a:solidFill>
                  <a:srgbClr val="595959"/>
                </a:solidFill>
              </a:rPr>
              <a:pPr defTabSz="385754">
                <a:defRPr/>
              </a:pPr>
              <a:t>33</a:t>
            </a:fld>
            <a:endParaRPr lang="en-US" kern="0">
              <a:solidFill>
                <a:srgbClr val="595959"/>
              </a:solidFill>
            </a:endParaRPr>
          </a:p>
        </p:txBody>
      </p:sp>
    </p:spTree>
    <p:extLst>
      <p:ext uri="{BB962C8B-B14F-4D97-AF65-F5344CB8AC3E}">
        <p14:creationId xmlns:p14="http://schemas.microsoft.com/office/powerpoint/2010/main" val="1598602471"/>
      </p:ext>
    </p:extLst>
  </p:cSld>
  <p:clrMapOvr>
    <a:masterClrMapping/>
  </p:clrMapOvr>
  <p:transition spd="slow">
    <p:wipe/>
  </p:transition>
  <p:timing/>
</p:sld>
</file>

<file path=ppt/slides/slide330.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1" y="857251"/>
            <a:ext cx="9220199" cy="731837"/>
          </a:xfrm>
        </p:spPr>
        <p:txBody>
          <a:bodyPr>
            <a:noAutofit/>
          </a:bodyPr>
          <a:lstStyle/>
          <a:p>
            <a:pPr rtl="0"/>
            <a:r>
              <a:rPr lang="en-US" altLang="zh-TW" sz="2700" smtClean="0"/>
              <a:t>12.5IPv6 </a:t>
            </a:r>
            <a:r>
              <a:rPr lang="en-US" altLang="zh-TW" sz="2700"/>
              <a:t>GUAs-</a:t>
            </a:r>
            <a:r>
              <a:rPr lang="zh-TW" altLang="en-US" sz="2700"/>
              <a:t>方法 </a:t>
            </a:r>
            <a:r>
              <a:rPr lang="en-US" altLang="zh-TW" sz="2700"/>
              <a:t>2 </a:t>
            </a:r>
            <a:r>
              <a:rPr lang="zh-TW" altLang="en-US" sz="2700"/>
              <a:t>的動態定址：</a:t>
            </a:r>
            <a:r>
              <a:rPr lang="en-US" altLang="zh-TW" sz="2700"/>
              <a:t>SLAAC </a:t>
            </a:r>
            <a:r>
              <a:rPr lang="zh-TW" altLang="en-US" sz="2700"/>
              <a:t>和無狀態 </a:t>
            </a:r>
            <a:r>
              <a:rPr lang="en-US" altLang="zh-TW" sz="2700"/>
              <a:t>DHCP</a:t>
            </a:r>
          </a:p>
        </p:txBody>
      </p:sp>
      <p:sp>
        <p:nvSpPr>
          <p:cNvPr id="6" name="Content Placeholder 3">
            <a:extLst>
              <a:ext uri="{FF2B5EF4-FFF2-40B4-BE49-F238E27FC236}">
                <a16:creationId xmlns:a16="http://schemas.microsoft.com/office/drawing/2014/main" id="{4003F5F5-7654-47FE-8245-0FE364DE3A10}"/>
              </a:ext>
            </a:extLst>
          </p:cNvPr>
          <p:cNvSpPr>
            <a:spLocks noGrp="1"/>
          </p:cNvSpPr>
          <p:nvPr>
            <p:ph idx="1"/>
          </p:nvPr>
        </p:nvSpPr>
        <p:spPr>
          <a:xfrm>
            <a:off x="431801" y="1892301"/>
            <a:ext cx="8135151" cy="2403472"/>
          </a:xfrm>
        </p:spPr>
        <p:txBody>
          <a:bodyPr/>
          <a:lstStyle/>
          <a:p>
            <a:pPr marL="0" indent="0" algn="l" defTabSz="684196" fontAlgn="base">
              <a:spcBef>
                <a:spcPts val="600"/>
              </a:spcBef>
              <a:spcAft>
                <a:spcPts val="600"/>
              </a:spcAft>
              <a:buClr>
                <a:schemeClr val="tx2"/>
              </a:buClr>
              <a:buSzPct val="90000"/>
            </a:pPr>
            <a:r>
              <a:rPr lang="en-US" altLang="zh-TW" sz="1600">
                <a:solidFill>
                  <a:srgbClr val="000000"/>
                </a:solidFill>
              </a:rPr>
              <a:t>RA </a:t>
            </a:r>
            <a:r>
              <a:rPr lang="zh-TW" altLang="en-US" sz="1600">
                <a:solidFill>
                  <a:srgbClr val="000000"/>
                </a:solidFill>
              </a:rPr>
              <a:t>可指示裝置同時使用 </a:t>
            </a:r>
            <a:r>
              <a:rPr lang="en-US" altLang="zh-TW" sz="1600">
                <a:solidFill>
                  <a:srgbClr val="000000"/>
                </a:solidFill>
              </a:rPr>
              <a:t>SLAAC </a:t>
            </a:r>
            <a:r>
              <a:rPr lang="zh-TW" altLang="en-US" sz="1600">
                <a:solidFill>
                  <a:srgbClr val="000000"/>
                </a:solidFill>
              </a:rPr>
              <a:t>和無狀態 </a:t>
            </a:r>
            <a:r>
              <a:rPr lang="en-US" altLang="zh-TW" sz="1600">
                <a:solidFill>
                  <a:srgbClr val="000000"/>
                </a:solidFill>
              </a:rPr>
              <a:t>DHCPv6</a:t>
            </a:r>
            <a:r>
              <a:rPr lang="zh-TW" altLang="en-US" sz="1600">
                <a:solidFill>
                  <a:srgbClr val="000000"/>
                </a:solidFill>
              </a:rPr>
              <a:t>。 </a:t>
            </a:r>
          </a:p>
          <a:p>
            <a:pPr marL="0" indent="0" algn="l" defTabSz="684196" fontAlgn="base">
              <a:spcBef>
                <a:spcPts val="600"/>
              </a:spcBef>
              <a:spcAft>
                <a:spcPts val="600"/>
              </a:spcAft>
              <a:buClr>
                <a:schemeClr val="tx2"/>
              </a:buClr>
              <a:buSzPct val="90000"/>
            </a:pPr>
            <a:r>
              <a:rPr lang="en-US" altLang="zh-TW" sz="1600">
                <a:solidFill>
                  <a:srgbClr val="000000"/>
                </a:solidFill>
              </a:rPr>
              <a:t>RA </a:t>
            </a:r>
            <a:r>
              <a:rPr lang="zh-TW" altLang="en-US" sz="1600">
                <a:solidFill>
                  <a:srgbClr val="000000"/>
                </a:solidFill>
              </a:rPr>
              <a:t>訊息建議裝置使用下列項目：</a:t>
            </a:r>
          </a:p>
          <a:p>
            <a:pPr marL="315965" lvl="2">
              <a:spcAft>
                <a:spcPts val="600"/>
              </a:spcAft>
              <a:buSzPct val="90000"/>
              <a:buFont typeface="Arial" panose="020b0604020202020204" pitchFamily="34" charset="0"/>
              <a:buChar char="•"/>
            </a:pPr>
            <a:r>
              <a:rPr lang="en-US" altLang="zh-TW" sz="1600">
                <a:solidFill>
                  <a:srgbClr val="000000"/>
                </a:solidFill>
              </a:rPr>
              <a:t>SLAAC </a:t>
            </a:r>
            <a:r>
              <a:rPr lang="zh-TW" altLang="en-US" sz="1600">
                <a:solidFill>
                  <a:srgbClr val="000000"/>
                </a:solidFill>
              </a:rPr>
              <a:t>建立自己的 </a:t>
            </a:r>
            <a:r>
              <a:rPr lang="en-US" altLang="zh-TW" sz="1600">
                <a:solidFill>
                  <a:srgbClr val="000000"/>
                </a:solidFill>
              </a:rPr>
              <a:t>IPv6 GUA</a:t>
            </a:r>
          </a:p>
          <a:p>
            <a:pPr marL="315965" lvl="2">
              <a:spcAft>
                <a:spcPts val="600"/>
              </a:spcAft>
              <a:buSzPct val="90000"/>
              <a:buFont typeface="Arial" panose="020b0604020202020204" pitchFamily="34" charset="0"/>
              <a:buChar char="•"/>
            </a:pPr>
            <a:r>
              <a:rPr lang="zh-TW" altLang="en-US" sz="1600">
                <a:solidFill>
                  <a:srgbClr val="000000"/>
                </a:solidFill>
              </a:rPr>
              <a:t>路由器 </a:t>
            </a:r>
            <a:r>
              <a:rPr lang="en-US" altLang="zh-TW" sz="1600">
                <a:solidFill>
                  <a:srgbClr val="000000"/>
                </a:solidFill>
              </a:rPr>
              <a:t>LLA</a:t>
            </a:r>
            <a:r>
              <a:rPr lang="zh-TW" altLang="en-US" sz="1600">
                <a:solidFill>
                  <a:srgbClr val="000000"/>
                </a:solidFill>
              </a:rPr>
              <a:t>，也就是 </a:t>
            </a:r>
            <a:r>
              <a:rPr lang="en-US" altLang="zh-TW" sz="1600">
                <a:solidFill>
                  <a:srgbClr val="000000"/>
                </a:solidFill>
              </a:rPr>
              <a:t>RA </a:t>
            </a:r>
            <a:r>
              <a:rPr lang="zh-TW" altLang="en-US" sz="1600">
                <a:solidFill>
                  <a:srgbClr val="000000"/>
                </a:solidFill>
              </a:rPr>
              <a:t>來源 </a:t>
            </a:r>
            <a:r>
              <a:rPr lang="en-US" altLang="zh-TW" sz="1600">
                <a:solidFill>
                  <a:srgbClr val="000000"/>
                </a:solidFill>
              </a:rPr>
              <a:t>IPv6 </a:t>
            </a:r>
            <a:r>
              <a:rPr lang="zh-TW" altLang="en-US" sz="1600">
                <a:solidFill>
                  <a:srgbClr val="000000"/>
                </a:solidFill>
              </a:rPr>
              <a:t>位址，做為預設閘道位址</a:t>
            </a:r>
          </a:p>
          <a:p>
            <a:pPr marL="315965" lvl="2">
              <a:spcAft>
                <a:spcPts val="600"/>
              </a:spcAft>
              <a:buSzPct val="90000"/>
              <a:buFont typeface="Arial" panose="020b0604020202020204" pitchFamily="34" charset="0"/>
              <a:buChar char="•"/>
            </a:pPr>
            <a:r>
              <a:rPr lang="zh-TW" altLang="en-US" sz="1600">
                <a:solidFill>
                  <a:srgbClr val="000000"/>
                </a:solidFill>
              </a:rPr>
              <a:t>用於取得 </a:t>
            </a:r>
            <a:r>
              <a:rPr lang="en-US" altLang="zh-TW" sz="1600">
                <a:solidFill>
                  <a:srgbClr val="000000"/>
                </a:solidFill>
              </a:rPr>
              <a:t>DNS </a:t>
            </a:r>
            <a:r>
              <a:rPr lang="zh-TW" altLang="en-US" sz="1600">
                <a:solidFill>
                  <a:srgbClr val="000000"/>
                </a:solidFill>
              </a:rPr>
              <a:t>伺服器位址和網域名稱等其他資訊的無狀態 </a:t>
            </a:r>
            <a:r>
              <a:rPr lang="en-US" altLang="zh-TW" sz="1600">
                <a:solidFill>
                  <a:srgbClr val="000000"/>
                </a:solidFill>
              </a:rPr>
              <a:t>DHCPv6 </a:t>
            </a:r>
            <a:r>
              <a:rPr lang="zh-TW" altLang="en-US" sz="1600">
                <a:solidFill>
                  <a:srgbClr val="000000"/>
                </a:solidFill>
              </a:rPr>
              <a:t>伺服器</a:t>
            </a:r>
          </a:p>
          <a:p>
            <a:pPr marL="242942" lvl="1" indent="-169859">
              <a:spcAft>
                <a:spcPts val="600"/>
              </a:spcAft>
              <a:buSzPct val="90000"/>
              <a:buFont typeface="Arial" panose="020b0604020202020204" pitchFamily="34" charset="0"/>
              <a:buChar char="•"/>
            </a:pPr>
            <a:endParaRPr lang="en-US" sz="800" b="1">
              <a:solidFill>
                <a:srgbClr val="000000"/>
              </a:solidFill>
            </a:endParaRPr>
          </a:p>
          <a:p>
            <a:pPr marL="285743" indent="-285743" algn="l" defTabSz="684196" fontAlgn="base">
              <a:spcBef>
                <a:spcPts val="600"/>
              </a:spcBef>
              <a:spcAft>
                <a:spcPts val="600"/>
              </a:spcAft>
              <a:buClr>
                <a:schemeClr val="tx2"/>
              </a:buClr>
              <a:buSzPct val="90000"/>
              <a:buFont typeface="Arial" panose="020b0604020202020204" pitchFamily="34" charset="0"/>
              <a:buChar char="•"/>
            </a:pPr>
            <a:endParaRPr lang="en-US" sz="1400">
              <a:solidFill>
                <a:srgbClr val="000000"/>
              </a:solidFill>
            </a:endParaRPr>
          </a:p>
        </p:txBody>
      </p:sp>
      <p:pic>
        <p:nvPicPr>
          <p:cNvPr id="2" name="Picture 1">
            <a:extLst>
              <a:ext uri="{FF2B5EF4-FFF2-40B4-BE49-F238E27FC236}">
                <a16:creationId xmlns:a16="http://schemas.microsoft.com/office/drawing/2014/main" id="{E9473035-7613-4908-A09B-92FC6C06B34D}"/>
              </a:ext>
            </a:extLst>
          </p:cNvPr>
          <p:cNvPicPr>
            <a:picLocks noChangeAspect="1"/>
          </p:cNvPicPr>
          <p:nvPr/>
        </p:nvPicPr>
        <p:blipFill>
          <a:blip r:embed="rId3"/>
          <a:stretch>
            <a:fillRect/>
          </a:stretch>
        </p:blipFill>
        <p:spPr>
          <a:xfrm>
            <a:off x="2426069" y="4295773"/>
            <a:ext cx="3613209" cy="1560006"/>
          </a:xfrm>
          <a:prstGeom prst="rect">
            <a:avLst/>
          </a:prstGeom>
        </p:spPr>
      </p:pic>
      <p:sp>
        <p:nvSpPr>
          <p:cNvPr id="4" name="投影片編號版面配置區 3"/>
          <p:cNvSpPr>
            <a:spLocks noGrp="1"/>
          </p:cNvSpPr>
          <p:nvPr>
            <p:ph type="sldNum" sz="quarter" idx="12"/>
          </p:nvPr>
        </p:nvSpPr>
        <p:spPr/>
        <p:txBody>
          <a:bodyPr/>
          <a:lstStyle/>
          <a:p>
            <a:fld id="{4FAB73BC-B049-4115-A692-8D63A059BFB8}" type="slidenum">
              <a:rPr lang="en-US" smtClean="0"/>
              <a:t>330</a:t>
            </a:fld>
            <a:endParaRPr lang="en-US"/>
          </a:p>
        </p:txBody>
      </p:sp>
    </p:spTree>
    <p:extLst>
      <p:ext uri="{BB962C8B-B14F-4D97-AF65-F5344CB8AC3E}">
        <p14:creationId xmlns:p14="http://schemas.microsoft.com/office/powerpoint/2010/main" val="192151442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331.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1" y="857251"/>
            <a:ext cx="8810625" cy="731837"/>
          </a:xfrm>
        </p:spPr>
        <p:txBody>
          <a:bodyPr>
            <a:normAutofit/>
          </a:bodyPr>
          <a:lstStyle/>
          <a:p>
            <a:pPr rtl="0"/>
            <a:r>
              <a:rPr lang="en-US" altLang="zh-TW" smtClean="0"/>
              <a:t>12.5IPv6 </a:t>
            </a:r>
            <a:r>
              <a:rPr lang="en-US" altLang="zh-TW"/>
              <a:t>GUI-</a:t>
            </a:r>
            <a:r>
              <a:rPr lang="zh-TW" altLang="en-US"/>
              <a:t>方法 </a:t>
            </a:r>
            <a:r>
              <a:rPr lang="en-US" altLang="zh-TW"/>
              <a:t>3 </a:t>
            </a:r>
            <a:r>
              <a:rPr lang="zh-TW" altLang="en-US"/>
              <a:t>的動態定址：全狀態 </a:t>
            </a:r>
            <a:r>
              <a:rPr lang="en-US" altLang="zh-TW"/>
              <a:t>DHCPv6</a:t>
            </a:r>
          </a:p>
        </p:txBody>
      </p:sp>
      <p:sp>
        <p:nvSpPr>
          <p:cNvPr id="6" name="Content Placeholder 3">
            <a:extLst>
              <a:ext uri="{FF2B5EF4-FFF2-40B4-BE49-F238E27FC236}">
                <a16:creationId xmlns:a16="http://schemas.microsoft.com/office/drawing/2014/main" id="{4003F5F5-7654-47FE-8245-0FE364DE3A10}"/>
              </a:ext>
            </a:extLst>
          </p:cNvPr>
          <p:cNvSpPr>
            <a:spLocks noGrp="1"/>
          </p:cNvSpPr>
          <p:nvPr>
            <p:ph idx="1"/>
          </p:nvPr>
        </p:nvSpPr>
        <p:spPr>
          <a:xfrm>
            <a:off x="423334" y="1478034"/>
            <a:ext cx="8135151" cy="2630416"/>
          </a:xfrm>
        </p:spPr>
        <p:txBody>
          <a:bodyPr/>
          <a:lstStyle/>
          <a:p>
            <a:pPr marL="0" indent="0" algn="l" defTabSz="684196" fontAlgn="base">
              <a:spcBef>
                <a:spcPts val="600"/>
              </a:spcBef>
              <a:spcAft>
                <a:spcPts val="600"/>
              </a:spcAft>
              <a:buClr>
                <a:schemeClr val="tx2"/>
              </a:buClr>
              <a:buSzPct val="90000"/>
            </a:pPr>
            <a:r>
              <a:rPr lang="en-US" altLang="zh-TW" sz="1600">
                <a:solidFill>
                  <a:srgbClr val="000000"/>
                </a:solidFill>
              </a:rPr>
              <a:t>RA </a:t>
            </a:r>
            <a:r>
              <a:rPr lang="zh-TW" altLang="en-US" sz="1600">
                <a:solidFill>
                  <a:srgbClr val="000000"/>
                </a:solidFill>
              </a:rPr>
              <a:t>可以指示裝置僅使用全狀態的 </a:t>
            </a:r>
            <a:r>
              <a:rPr lang="en-US" altLang="zh-TW" sz="1600">
                <a:solidFill>
                  <a:srgbClr val="000000"/>
                </a:solidFill>
              </a:rPr>
              <a:t>DHCPv6</a:t>
            </a:r>
            <a:r>
              <a:rPr lang="zh-TW" altLang="en-US" sz="1600">
                <a:solidFill>
                  <a:srgbClr val="000000"/>
                </a:solidFill>
              </a:rPr>
              <a:t>。</a:t>
            </a:r>
          </a:p>
          <a:p>
            <a:pPr marL="0" indent="0" algn="l" defTabSz="684196" fontAlgn="base">
              <a:spcBef>
                <a:spcPts val="600"/>
              </a:spcBef>
              <a:spcAft>
                <a:spcPts val="600"/>
              </a:spcAft>
              <a:buClr>
                <a:schemeClr val="tx2"/>
              </a:buClr>
              <a:buSzPct val="90000"/>
            </a:pPr>
            <a:r>
              <a:rPr lang="zh-TW" altLang="en-US" sz="1600">
                <a:solidFill>
                  <a:srgbClr val="000000"/>
                </a:solidFill>
              </a:rPr>
              <a:t>全狀態的 </a:t>
            </a:r>
            <a:r>
              <a:rPr lang="en-US" altLang="zh-TW" sz="1600">
                <a:solidFill>
                  <a:srgbClr val="000000"/>
                </a:solidFill>
              </a:rPr>
              <a:t>DHCPv6 </a:t>
            </a:r>
            <a:r>
              <a:rPr lang="zh-TW" altLang="en-US" sz="1600">
                <a:solidFill>
                  <a:srgbClr val="000000"/>
                </a:solidFill>
              </a:rPr>
              <a:t>類似於 </a:t>
            </a:r>
            <a:r>
              <a:rPr lang="en-US" altLang="zh-TW" sz="1600">
                <a:solidFill>
                  <a:srgbClr val="000000"/>
                </a:solidFill>
              </a:rPr>
              <a:t>IPv4 </a:t>
            </a:r>
            <a:r>
              <a:rPr lang="zh-TW" altLang="en-US" sz="1600">
                <a:solidFill>
                  <a:srgbClr val="000000"/>
                </a:solidFill>
              </a:rPr>
              <a:t>的 </a:t>
            </a:r>
            <a:r>
              <a:rPr lang="en-US" altLang="zh-TW" sz="1600">
                <a:solidFill>
                  <a:srgbClr val="000000"/>
                </a:solidFill>
              </a:rPr>
              <a:t>DHCP</a:t>
            </a:r>
            <a:r>
              <a:rPr lang="zh-TW" altLang="en-US" sz="1600">
                <a:solidFill>
                  <a:srgbClr val="000000"/>
                </a:solidFill>
              </a:rPr>
              <a:t>。裝置可以從全狀態的 </a:t>
            </a:r>
            <a:r>
              <a:rPr lang="en-US" altLang="zh-TW" sz="1600">
                <a:solidFill>
                  <a:srgbClr val="000000"/>
                </a:solidFill>
              </a:rPr>
              <a:t>DHCPv6 </a:t>
            </a:r>
            <a:r>
              <a:rPr lang="zh-TW" altLang="en-US" sz="1600">
                <a:solidFill>
                  <a:srgbClr val="000000"/>
                </a:solidFill>
              </a:rPr>
              <a:t>伺服器自動接收 </a:t>
            </a:r>
            <a:r>
              <a:rPr lang="en-US" altLang="zh-TW" sz="1600">
                <a:solidFill>
                  <a:srgbClr val="000000"/>
                </a:solidFill>
              </a:rPr>
              <a:t>GUA</a:t>
            </a:r>
            <a:r>
              <a:rPr lang="zh-TW" altLang="en-US" sz="1600">
                <a:solidFill>
                  <a:srgbClr val="000000"/>
                </a:solidFill>
              </a:rPr>
              <a:t>、前綴長度和 </a:t>
            </a:r>
            <a:r>
              <a:rPr lang="en-US" altLang="zh-TW" sz="1600">
                <a:solidFill>
                  <a:srgbClr val="000000"/>
                </a:solidFill>
              </a:rPr>
              <a:t>DNS </a:t>
            </a:r>
            <a:r>
              <a:rPr lang="zh-TW" altLang="en-US" sz="1600">
                <a:solidFill>
                  <a:srgbClr val="000000"/>
                </a:solidFill>
              </a:rPr>
              <a:t>伺服器的位址。</a:t>
            </a:r>
          </a:p>
          <a:p>
            <a:pPr marL="0" indent="0" algn="l" defTabSz="684196" fontAlgn="base">
              <a:spcBef>
                <a:spcPts val="600"/>
              </a:spcBef>
              <a:spcAft>
                <a:spcPts val="600"/>
              </a:spcAft>
              <a:buClr>
                <a:schemeClr val="tx2"/>
              </a:buClr>
              <a:buSzPct val="90000"/>
            </a:pPr>
            <a:r>
              <a:rPr lang="en-US" altLang="zh-TW" sz="1600">
                <a:solidFill>
                  <a:srgbClr val="000000"/>
                </a:solidFill>
              </a:rPr>
              <a:t>RA </a:t>
            </a:r>
            <a:r>
              <a:rPr lang="zh-TW" altLang="en-US" sz="1600">
                <a:solidFill>
                  <a:srgbClr val="000000"/>
                </a:solidFill>
              </a:rPr>
              <a:t>訊息建議裝置使用下列項目：</a:t>
            </a:r>
          </a:p>
          <a:p>
            <a:pPr marL="315965" lvl="2">
              <a:spcAft>
                <a:spcPts val="600"/>
              </a:spcAft>
              <a:buSzPct val="90000"/>
              <a:buFont typeface="Arial" panose="020b0604020202020204" pitchFamily="34" charset="0"/>
              <a:buChar char="•"/>
            </a:pPr>
            <a:r>
              <a:rPr lang="zh-TW" altLang="en-US" sz="1600">
                <a:solidFill>
                  <a:srgbClr val="000000"/>
                </a:solidFill>
              </a:rPr>
              <a:t>預設閘道位址的路由器 </a:t>
            </a:r>
            <a:r>
              <a:rPr lang="en-US" altLang="zh-TW" sz="1600">
                <a:solidFill>
                  <a:srgbClr val="000000"/>
                </a:solidFill>
              </a:rPr>
              <a:t>LLA (RA </a:t>
            </a:r>
            <a:r>
              <a:rPr lang="zh-TW" altLang="en-US" sz="1600">
                <a:solidFill>
                  <a:srgbClr val="000000"/>
                </a:solidFill>
              </a:rPr>
              <a:t>來源 </a:t>
            </a:r>
            <a:r>
              <a:rPr lang="en-US" altLang="zh-TW" sz="1600">
                <a:solidFill>
                  <a:srgbClr val="000000"/>
                </a:solidFill>
              </a:rPr>
              <a:t>IPv6 </a:t>
            </a:r>
            <a:r>
              <a:rPr lang="zh-TW" altLang="en-US" sz="1600">
                <a:solidFill>
                  <a:srgbClr val="000000"/>
                </a:solidFill>
              </a:rPr>
              <a:t>位址</a:t>
            </a:r>
            <a:r>
              <a:rPr lang="en-US" altLang="zh-TW" sz="1600">
                <a:solidFill>
                  <a:srgbClr val="000000"/>
                </a:solidFill>
              </a:rPr>
              <a:t>)</a:t>
            </a:r>
            <a:r>
              <a:rPr lang="zh-TW" altLang="en-US" sz="1600">
                <a:solidFill>
                  <a:srgbClr val="000000"/>
                </a:solidFill>
              </a:rPr>
              <a:t>。</a:t>
            </a:r>
          </a:p>
          <a:p>
            <a:pPr marL="315965" lvl="2">
              <a:spcAft>
                <a:spcPts val="600"/>
              </a:spcAft>
              <a:buSzPct val="90000"/>
              <a:buFont typeface="Arial" panose="020b0604020202020204" pitchFamily="34" charset="0"/>
              <a:buChar char="•"/>
            </a:pPr>
            <a:r>
              <a:rPr lang="zh-TW" altLang="en-US" sz="1600">
                <a:solidFill>
                  <a:srgbClr val="000000"/>
                </a:solidFill>
              </a:rPr>
              <a:t>可取得 </a:t>
            </a:r>
            <a:r>
              <a:rPr lang="en-US" altLang="zh-TW" sz="1600">
                <a:solidFill>
                  <a:srgbClr val="000000"/>
                </a:solidFill>
              </a:rPr>
              <a:t>GUA</a:t>
            </a:r>
            <a:r>
              <a:rPr lang="zh-TW" altLang="en-US" sz="1600">
                <a:solidFill>
                  <a:srgbClr val="000000"/>
                </a:solidFill>
              </a:rPr>
              <a:t>、</a:t>
            </a:r>
            <a:r>
              <a:rPr lang="en-US" altLang="zh-TW" sz="1600">
                <a:solidFill>
                  <a:srgbClr val="000000"/>
                </a:solidFill>
              </a:rPr>
              <a:t>DNS </a:t>
            </a:r>
            <a:r>
              <a:rPr lang="zh-TW" altLang="en-US" sz="1600">
                <a:solidFill>
                  <a:srgbClr val="000000"/>
                </a:solidFill>
              </a:rPr>
              <a:t>伺服器位址、網域名稱及其他必要資訊的全狀態 </a:t>
            </a:r>
            <a:r>
              <a:rPr lang="en-US" altLang="zh-TW" sz="1600">
                <a:solidFill>
                  <a:srgbClr val="000000"/>
                </a:solidFill>
              </a:rPr>
              <a:t>DHCPv6 </a:t>
            </a:r>
            <a:r>
              <a:rPr lang="zh-TW" altLang="en-US" sz="1600">
                <a:solidFill>
                  <a:srgbClr val="000000"/>
                </a:solidFill>
              </a:rPr>
              <a:t>伺服器。</a:t>
            </a:r>
          </a:p>
        </p:txBody>
      </p:sp>
      <p:pic>
        <p:nvPicPr>
          <p:cNvPr id="7" name="Picture 6">
            <a:extLst>
              <a:ext uri="{FF2B5EF4-FFF2-40B4-BE49-F238E27FC236}">
                <a16:creationId xmlns:a16="http://schemas.microsoft.com/office/drawing/2014/main" id="{A530BE2A-E711-4139-BAE5-9E0C41986889}"/>
              </a:ext>
            </a:extLst>
          </p:cNvPr>
          <p:cNvPicPr>
            <a:picLocks noChangeAspect="1"/>
          </p:cNvPicPr>
          <p:nvPr/>
        </p:nvPicPr>
        <p:blipFill>
          <a:blip r:embed="rId3"/>
          <a:stretch>
            <a:fillRect/>
          </a:stretch>
        </p:blipFill>
        <p:spPr>
          <a:xfrm>
            <a:off x="2155136" y="4261907"/>
            <a:ext cx="3613209" cy="1560006"/>
          </a:xfrm>
          <a:prstGeom prst="rect">
            <a:avLst/>
          </a:prstGeom>
        </p:spPr>
      </p:pic>
      <p:sp>
        <p:nvSpPr>
          <p:cNvPr id="2" name="投影片編號版面配置區 1"/>
          <p:cNvSpPr>
            <a:spLocks noGrp="1"/>
          </p:cNvSpPr>
          <p:nvPr>
            <p:ph type="sldNum" sz="quarter" idx="12"/>
          </p:nvPr>
        </p:nvSpPr>
        <p:spPr/>
        <p:txBody>
          <a:bodyPr/>
          <a:lstStyle/>
          <a:p>
            <a:fld id="{4FAB73BC-B049-4115-A692-8D63A059BFB8}" type="slidenum">
              <a:rPr lang="en-US" smtClean="0"/>
              <a:t>331</a:t>
            </a:fld>
            <a:endParaRPr lang="en-US"/>
          </a:p>
        </p:txBody>
      </p:sp>
    </p:spTree>
    <p:extLst>
      <p:ext uri="{BB962C8B-B14F-4D97-AF65-F5344CB8AC3E}">
        <p14:creationId xmlns:p14="http://schemas.microsoft.com/office/powerpoint/2010/main" val="237154589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332.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896350" cy="731837"/>
          </a:xfrm>
        </p:spPr>
        <p:txBody>
          <a:bodyPr>
            <a:normAutofit/>
          </a:bodyPr>
          <a:lstStyle/>
          <a:p>
            <a:pPr rtl="0"/>
            <a:r>
              <a:rPr lang="en-US" altLang="zh-TW" smtClean="0"/>
              <a:t>12.5IPv6 </a:t>
            </a:r>
            <a:r>
              <a:rPr lang="en-US" altLang="zh-TW"/>
              <a:t>GUAs-EUI-64 </a:t>
            </a:r>
            <a:r>
              <a:rPr lang="zh-TW" altLang="en-US"/>
              <a:t>過程與隨機生成的動態尋址</a:t>
            </a:r>
          </a:p>
        </p:txBody>
      </p:sp>
      <p:sp>
        <p:nvSpPr>
          <p:cNvPr id="6" name="Content Placeholder 3">
            <a:extLst>
              <a:ext uri="{FF2B5EF4-FFF2-40B4-BE49-F238E27FC236}">
                <a16:creationId xmlns:a16="http://schemas.microsoft.com/office/drawing/2014/main" id="{4003F5F5-7654-47FE-8245-0FE364DE3A10}"/>
              </a:ext>
            </a:extLst>
          </p:cNvPr>
          <p:cNvSpPr>
            <a:spLocks noGrp="1"/>
          </p:cNvSpPr>
          <p:nvPr>
            <p:ph idx="1"/>
          </p:nvPr>
        </p:nvSpPr>
        <p:spPr>
          <a:xfrm>
            <a:off x="431801" y="1892301"/>
            <a:ext cx="3465497" cy="3332764"/>
          </a:xfrm>
        </p:spPr>
        <p:txBody>
          <a:bodyPr/>
          <a:lstStyle/>
          <a:p>
            <a:pPr marL="285743" indent="-285743" algn="l" defTabSz="684196" fontAlgn="base">
              <a:spcBef>
                <a:spcPts val="600"/>
              </a:spcBef>
              <a:spcAft>
                <a:spcPts val="600"/>
              </a:spcAft>
              <a:buClr>
                <a:schemeClr val="tx2"/>
              </a:buClr>
              <a:buSzPct val="90000"/>
              <a:buFont typeface="Arial" panose="020b0604020202020204" pitchFamily="34" charset="0"/>
              <a:buChar char="•"/>
            </a:pPr>
            <a:r>
              <a:rPr lang="zh-TW" altLang="en-US" sz="1600">
                <a:solidFill>
                  <a:srgbClr val="000000"/>
                </a:solidFill>
              </a:rPr>
              <a:t>當 </a:t>
            </a:r>
            <a:r>
              <a:rPr lang="en-US" altLang="zh-TW" sz="1600">
                <a:solidFill>
                  <a:srgbClr val="000000"/>
                </a:solidFill>
              </a:rPr>
              <a:t>RA </a:t>
            </a:r>
            <a:r>
              <a:rPr lang="zh-TW" altLang="en-US" sz="1600">
                <a:solidFill>
                  <a:srgbClr val="000000"/>
                </a:solidFill>
              </a:rPr>
              <a:t>訊息是具有無狀態 </a:t>
            </a:r>
            <a:r>
              <a:rPr lang="en-US" altLang="zh-TW" sz="1600">
                <a:solidFill>
                  <a:srgbClr val="000000"/>
                </a:solidFill>
              </a:rPr>
              <a:t>DHCPv6 </a:t>
            </a:r>
            <a:r>
              <a:rPr lang="zh-TW" altLang="en-US" sz="1600">
                <a:solidFill>
                  <a:srgbClr val="000000"/>
                </a:solidFill>
              </a:rPr>
              <a:t>的 </a:t>
            </a:r>
            <a:r>
              <a:rPr lang="en-US" altLang="zh-TW" sz="1600">
                <a:solidFill>
                  <a:srgbClr val="000000"/>
                </a:solidFill>
              </a:rPr>
              <a:t>SLAAC </a:t>
            </a:r>
            <a:r>
              <a:rPr lang="zh-TW" altLang="en-US" sz="1600">
                <a:solidFill>
                  <a:srgbClr val="000000"/>
                </a:solidFill>
              </a:rPr>
              <a:t>或 </a:t>
            </a:r>
            <a:r>
              <a:rPr lang="en-US" altLang="zh-TW" sz="1600">
                <a:solidFill>
                  <a:srgbClr val="000000"/>
                </a:solidFill>
              </a:rPr>
              <a:t>SLAAC </a:t>
            </a:r>
            <a:r>
              <a:rPr lang="zh-TW" altLang="en-US" sz="1600">
                <a:solidFill>
                  <a:srgbClr val="000000"/>
                </a:solidFill>
              </a:rPr>
              <a:t>時，用戶端必須產生自己的介面識別碼。</a:t>
            </a:r>
          </a:p>
          <a:p>
            <a:pPr marL="285743" indent="-285743" algn="l" defTabSz="684196" fontAlgn="base">
              <a:spcBef>
                <a:spcPts val="600"/>
              </a:spcBef>
              <a:spcAft>
                <a:spcPts val="600"/>
              </a:spcAft>
              <a:buClr>
                <a:schemeClr val="tx2"/>
              </a:buClr>
              <a:buSzPct val="90000"/>
              <a:buFont typeface="Arial" panose="020b0604020202020204" pitchFamily="34" charset="0"/>
              <a:buChar char="•"/>
            </a:pPr>
            <a:r>
              <a:rPr lang="zh-TW" altLang="en-US" sz="1600">
                <a:solidFill>
                  <a:srgbClr val="000000"/>
                </a:solidFill>
              </a:rPr>
              <a:t>介面 </a:t>
            </a:r>
            <a:r>
              <a:rPr lang="en-US" altLang="zh-TW" sz="1600">
                <a:solidFill>
                  <a:srgbClr val="000000"/>
                </a:solidFill>
              </a:rPr>
              <a:t>ID </a:t>
            </a:r>
            <a:r>
              <a:rPr lang="zh-TW" altLang="en-US" sz="1600">
                <a:solidFill>
                  <a:srgbClr val="000000"/>
                </a:solidFill>
              </a:rPr>
              <a:t>可以使用 </a:t>
            </a:r>
            <a:r>
              <a:rPr lang="en-US" altLang="zh-TW" sz="1600">
                <a:solidFill>
                  <a:srgbClr val="000000"/>
                </a:solidFill>
              </a:rPr>
              <a:t>EUI-64 </a:t>
            </a:r>
            <a:r>
              <a:rPr lang="zh-TW" altLang="en-US" sz="1600">
                <a:solidFill>
                  <a:srgbClr val="000000"/>
                </a:solidFill>
              </a:rPr>
              <a:t>處理程序或隨機產生的 </a:t>
            </a:r>
            <a:r>
              <a:rPr lang="en-US" altLang="zh-TW" sz="1600">
                <a:solidFill>
                  <a:srgbClr val="000000"/>
                </a:solidFill>
              </a:rPr>
              <a:t>64 </a:t>
            </a:r>
            <a:r>
              <a:rPr lang="zh-TW" altLang="en-US" sz="1600">
                <a:solidFill>
                  <a:srgbClr val="000000"/>
                </a:solidFill>
              </a:rPr>
              <a:t>位元數字來建立。</a:t>
            </a:r>
          </a:p>
        </p:txBody>
      </p:sp>
      <p:pic>
        <p:nvPicPr>
          <p:cNvPr id="2" name="Picture 1">
            <a:extLst>
              <a:ext uri="{FF2B5EF4-FFF2-40B4-BE49-F238E27FC236}">
                <a16:creationId xmlns:a16="http://schemas.microsoft.com/office/drawing/2014/main" id="{EE493C9A-465A-442D-B022-1193868DEE8E}"/>
              </a:ext>
            </a:extLst>
          </p:cNvPr>
          <p:cNvPicPr>
            <a:picLocks noChangeAspect="1"/>
          </p:cNvPicPr>
          <p:nvPr/>
        </p:nvPicPr>
        <p:blipFill>
          <a:blip r:embed="rId3"/>
          <a:stretch>
            <a:fillRect/>
          </a:stretch>
        </p:blipFill>
        <p:spPr>
          <a:xfrm>
            <a:off x="4181383" y="1808036"/>
            <a:ext cx="4429956" cy="3417029"/>
          </a:xfrm>
          <a:prstGeom prst="rect">
            <a:avLst/>
          </a:prstGeom>
        </p:spPr>
      </p:pic>
      <p:sp>
        <p:nvSpPr>
          <p:cNvPr id="4" name="投影片編號版面配置區 3"/>
          <p:cNvSpPr>
            <a:spLocks noGrp="1"/>
          </p:cNvSpPr>
          <p:nvPr>
            <p:ph type="sldNum" sz="quarter" idx="12"/>
          </p:nvPr>
        </p:nvSpPr>
        <p:spPr/>
        <p:txBody>
          <a:bodyPr/>
          <a:lstStyle/>
          <a:p>
            <a:fld id="{4FAB73BC-B049-4115-A692-8D63A059BFB8}" type="slidenum">
              <a:rPr lang="en-US" smtClean="0"/>
              <a:t>332</a:t>
            </a:fld>
            <a:endParaRPr lang="en-US"/>
          </a:p>
        </p:txBody>
      </p:sp>
    </p:spTree>
    <p:extLst>
      <p:ext uri="{BB962C8B-B14F-4D97-AF65-F5344CB8AC3E}">
        <p14:creationId xmlns:p14="http://schemas.microsoft.com/office/powerpoint/2010/main" val="120672023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333.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p:spPr>
        <p:txBody>
          <a:bodyPr>
            <a:normAutofit/>
          </a:bodyPr>
          <a:lstStyle/>
          <a:p>
            <a:pPr rtl="0"/>
            <a:r>
              <a:rPr lang="en-US" altLang="zh-TW" smtClean="0"/>
              <a:t>12.5</a:t>
            </a:r>
            <a:r>
              <a:rPr lang="zh-TW" altLang="en-US" smtClean="0"/>
              <a:t>動態</a:t>
            </a:r>
            <a:r>
              <a:rPr lang="zh-TW" altLang="en-US"/>
              <a:t>尋址的 </a:t>
            </a:r>
            <a:r>
              <a:rPr lang="en-US" altLang="zh-TW"/>
              <a:t>IPv6 GUI-64 </a:t>
            </a:r>
            <a:r>
              <a:rPr lang="zh-TW" altLang="en-US"/>
              <a:t>程序</a:t>
            </a:r>
          </a:p>
        </p:txBody>
      </p:sp>
      <p:sp>
        <p:nvSpPr>
          <p:cNvPr id="6" name="Content Placeholder 3">
            <a:extLst>
              <a:ext uri="{FF2B5EF4-FFF2-40B4-BE49-F238E27FC236}">
                <a16:creationId xmlns:a16="http://schemas.microsoft.com/office/drawing/2014/main" id="{4003F5F5-7654-47FE-8245-0FE364DE3A10}"/>
              </a:ext>
            </a:extLst>
          </p:cNvPr>
          <p:cNvSpPr>
            <a:spLocks noGrp="1"/>
          </p:cNvSpPr>
          <p:nvPr>
            <p:ph idx="1"/>
          </p:nvPr>
        </p:nvSpPr>
        <p:spPr>
          <a:xfrm>
            <a:off x="431801" y="1892301"/>
            <a:ext cx="7913688" cy="2012950"/>
          </a:xfrm>
        </p:spPr>
        <p:txBody>
          <a:bodyPr/>
          <a:lstStyle/>
          <a:p>
            <a:pPr marL="0" indent="0" algn="l" defTabSz="684196" fontAlgn="base">
              <a:spcBef>
                <a:spcPts val="600"/>
              </a:spcBef>
              <a:spcAft>
                <a:spcPts val="600"/>
              </a:spcAft>
              <a:buClr>
                <a:schemeClr val="tx2"/>
              </a:buClr>
              <a:buSzPct val="90000"/>
            </a:pPr>
            <a:r>
              <a:rPr lang="en-US" altLang="zh-TW" sz="1600">
                <a:solidFill>
                  <a:srgbClr val="000000"/>
                </a:solidFill>
              </a:rPr>
              <a:t>IEEE </a:t>
            </a:r>
            <a:r>
              <a:rPr lang="zh-TW" altLang="en-US" sz="1600">
                <a:solidFill>
                  <a:srgbClr val="000000"/>
                </a:solidFill>
              </a:rPr>
              <a:t>定義延伸唯一識別碼 </a:t>
            </a:r>
            <a:r>
              <a:rPr lang="en-US" altLang="zh-TW" sz="1600">
                <a:solidFill>
                  <a:srgbClr val="000000"/>
                </a:solidFill>
              </a:rPr>
              <a:t>(EUI) </a:t>
            </a:r>
            <a:r>
              <a:rPr lang="zh-TW" altLang="en-US" sz="1600">
                <a:solidFill>
                  <a:srgbClr val="000000"/>
                </a:solidFill>
              </a:rPr>
              <a:t>或修改後的 </a:t>
            </a:r>
            <a:r>
              <a:rPr lang="en-US" altLang="zh-TW" sz="1600">
                <a:solidFill>
                  <a:srgbClr val="000000"/>
                </a:solidFill>
              </a:rPr>
              <a:t>EUI-64 </a:t>
            </a:r>
            <a:r>
              <a:rPr lang="zh-TW" altLang="en-US" sz="1600">
                <a:solidFill>
                  <a:srgbClr val="000000"/>
                </a:solidFill>
              </a:rPr>
              <a:t>處理程序執行下列作業：</a:t>
            </a:r>
          </a:p>
          <a:p>
            <a:pPr marL="285743" indent="-285743" algn="l" defTabSz="684196" fontAlgn="base">
              <a:spcBef>
                <a:spcPts val="600"/>
              </a:spcBef>
              <a:spcAft>
                <a:spcPts val="600"/>
              </a:spcAft>
              <a:buClr>
                <a:schemeClr val="tx2"/>
              </a:buClr>
              <a:buSzPct val="90000"/>
              <a:buFont typeface="Arial" panose="020b0604020202020204" pitchFamily="34" charset="0"/>
              <a:buChar char="•"/>
            </a:pPr>
            <a:r>
              <a:rPr lang="en-US" altLang="zh-TW" sz="1600">
                <a:solidFill>
                  <a:srgbClr val="000000"/>
                </a:solidFill>
              </a:rPr>
              <a:t>fffe </a:t>
            </a:r>
            <a:r>
              <a:rPr lang="zh-TW" altLang="en-US" sz="1600">
                <a:solidFill>
                  <a:srgbClr val="000000"/>
                </a:solidFill>
              </a:rPr>
              <a:t>的 </a:t>
            </a:r>
            <a:r>
              <a:rPr lang="en-US" altLang="zh-TW" sz="1600">
                <a:solidFill>
                  <a:srgbClr val="000000"/>
                </a:solidFill>
              </a:rPr>
              <a:t>16 </a:t>
            </a:r>
            <a:r>
              <a:rPr lang="zh-TW" altLang="en-US" sz="1600">
                <a:solidFill>
                  <a:srgbClr val="000000"/>
                </a:solidFill>
              </a:rPr>
              <a:t>位值（十六進制）被插入到客戶端的 </a:t>
            </a:r>
            <a:r>
              <a:rPr lang="en-US" altLang="zh-TW" sz="1600">
                <a:solidFill>
                  <a:srgbClr val="000000"/>
                </a:solidFill>
              </a:rPr>
              <a:t>48 </a:t>
            </a:r>
            <a:r>
              <a:rPr lang="zh-TW" altLang="en-US" sz="1600">
                <a:solidFill>
                  <a:srgbClr val="000000"/>
                </a:solidFill>
              </a:rPr>
              <a:t>位乙太網 </a:t>
            </a:r>
            <a:r>
              <a:rPr lang="en-US" altLang="zh-TW" sz="1600">
                <a:solidFill>
                  <a:srgbClr val="000000"/>
                </a:solidFill>
              </a:rPr>
              <a:t>MAC </a:t>
            </a:r>
            <a:r>
              <a:rPr lang="zh-TW" altLang="en-US" sz="1600">
                <a:solidFill>
                  <a:srgbClr val="000000"/>
                </a:solidFill>
              </a:rPr>
              <a:t>位址的中間。</a:t>
            </a:r>
          </a:p>
          <a:p>
            <a:pPr marL="285743" indent="-285743" algn="l" defTabSz="684196" fontAlgn="base">
              <a:spcBef>
                <a:spcPts val="600"/>
              </a:spcBef>
              <a:spcAft>
                <a:spcPts val="600"/>
              </a:spcAft>
              <a:buClr>
                <a:schemeClr val="tx2"/>
              </a:buClr>
              <a:buSzPct val="90000"/>
              <a:buFont typeface="Arial" panose="020b0604020202020204" pitchFamily="34" charset="0"/>
              <a:buChar char="•"/>
            </a:pPr>
            <a:r>
              <a:rPr lang="zh-TW" altLang="en-US" sz="1600">
                <a:solidFill>
                  <a:srgbClr val="000000"/>
                </a:solidFill>
              </a:rPr>
              <a:t>用戶端 </a:t>
            </a:r>
            <a:r>
              <a:rPr lang="en-US" altLang="zh-TW" sz="1600">
                <a:solidFill>
                  <a:srgbClr val="000000"/>
                </a:solidFill>
              </a:rPr>
              <a:t>MAC </a:t>
            </a:r>
            <a:r>
              <a:rPr lang="zh-TW" altLang="en-US" sz="1600">
                <a:solidFill>
                  <a:srgbClr val="000000"/>
                </a:solidFill>
              </a:rPr>
              <a:t>位址的</a:t>
            </a:r>
            <a:r>
              <a:rPr lang="zh-TW" altLang="en-US" sz="1600" baseline="30000">
                <a:solidFill>
                  <a:srgbClr val="000000"/>
                </a:solidFill>
              </a:rPr>
              <a:t>第</a:t>
            </a:r>
            <a:r>
              <a:rPr lang="zh-TW" altLang="en-US" sz="1600">
                <a:solidFill>
                  <a:srgbClr val="000000"/>
                </a:solidFill>
              </a:rPr>
              <a:t> </a:t>
            </a:r>
            <a:r>
              <a:rPr lang="en-US" altLang="zh-TW" sz="1600">
                <a:solidFill>
                  <a:srgbClr val="000000"/>
                </a:solidFill>
              </a:rPr>
              <a:t>7 </a:t>
            </a:r>
            <a:r>
              <a:rPr lang="zh-TW" altLang="en-US" sz="1600">
                <a:solidFill>
                  <a:srgbClr val="000000"/>
                </a:solidFill>
              </a:rPr>
              <a:t>位元是從二進位 </a:t>
            </a:r>
            <a:r>
              <a:rPr lang="en-US" altLang="zh-TW" sz="1600">
                <a:solidFill>
                  <a:srgbClr val="000000"/>
                </a:solidFill>
              </a:rPr>
              <a:t>0 </a:t>
            </a:r>
            <a:r>
              <a:rPr lang="zh-TW" altLang="en-US" sz="1600">
                <a:solidFill>
                  <a:srgbClr val="000000"/>
                </a:solidFill>
              </a:rPr>
              <a:t>到 </a:t>
            </a:r>
            <a:r>
              <a:rPr lang="en-US" altLang="zh-TW" sz="1600">
                <a:solidFill>
                  <a:srgbClr val="000000"/>
                </a:solidFill>
              </a:rPr>
              <a:t>1 </a:t>
            </a:r>
            <a:r>
              <a:rPr lang="zh-TW" altLang="en-US" sz="1600">
                <a:solidFill>
                  <a:srgbClr val="000000"/>
                </a:solidFill>
              </a:rPr>
              <a:t>反轉。</a:t>
            </a:r>
          </a:p>
          <a:p>
            <a:pPr marL="285743" indent="-285743" algn="l" defTabSz="684196" fontAlgn="base">
              <a:spcBef>
                <a:spcPts val="600"/>
              </a:spcBef>
              <a:spcAft>
                <a:spcPts val="600"/>
              </a:spcAft>
              <a:buClr>
                <a:schemeClr val="tx2"/>
              </a:buClr>
              <a:buSzPct val="90000"/>
              <a:buFont typeface="Arial" panose="020b0604020202020204" pitchFamily="34" charset="0"/>
              <a:buChar char="•"/>
            </a:pPr>
            <a:r>
              <a:rPr lang="zh-TW" altLang="en-US" sz="1600">
                <a:solidFill>
                  <a:srgbClr val="000000"/>
                </a:solidFill>
              </a:rPr>
              <a:t>例如：</a:t>
            </a:r>
          </a:p>
          <a:p>
            <a:pPr marL="0" indent="0" algn="l" defTabSz="684196" fontAlgn="base">
              <a:spcBef>
                <a:spcPts val="600"/>
              </a:spcBef>
              <a:spcAft>
                <a:spcPts val="600"/>
              </a:spcAft>
              <a:buClr>
                <a:schemeClr val="tx2"/>
              </a:buClr>
              <a:buSzPct val="90000"/>
            </a:pPr>
            <a:endParaRPr lang="en-US" sz="1600">
              <a:solidFill>
                <a:srgbClr val="000000"/>
              </a:solidFill>
            </a:endParaRPr>
          </a:p>
        </p:txBody>
      </p:sp>
      <p:graphicFrame>
        <p:nvGraphicFramePr>
          <p:cNvPr id="7" name="Content Placeholder 6">
            <a:extLst>
              <a:ext uri="{FF2B5EF4-FFF2-40B4-BE49-F238E27FC236}">
                <a16:creationId xmlns:a16="http://schemas.microsoft.com/office/drawing/2014/main" id="{AAD66462-6C30-4680-B48A-2A6E24F7168D}"/>
              </a:ext>
            </a:extLst>
          </p:cNvPr>
          <p:cNvGraphicFramePr/>
          <p:nvPr>
            <p:extLst/>
          </p:nvPr>
        </p:nvGraphicFramePr>
        <p:xfrm>
          <a:off x="798511" y="4037635"/>
          <a:ext cx="3198941" cy="525780"/>
        </p:xfrm>
        <a:graphic>
          <a:graphicData uri="http://schemas.openxmlformats.org/drawingml/2006/table">
            <a:tbl>
              <a:tblPr firstRow="1" bandRow="1">
                <a:tableStyleId>{5C22544A-7EE6-4342-B048-85BDC9FD1C3A}</a:tableStyleId>
              </a:tblPr>
              <a:tblGrid>
                <a:gridCol w="1592083">
                  <a:extLst>
                    <a:ext uri="{9D8B030D-6E8A-4147-A177-3AD203B41FA5}">
                      <a16:colId xmlns:a16="http://schemas.microsoft.com/office/drawing/2014/main" val="3729139006"/>
                    </a:ext>
                  </a:extLst>
                </a:gridCol>
                <a:gridCol w="1606858">
                  <a:extLst>
                    <a:ext uri="{9D8B030D-6E8A-4147-A177-3AD203B41FA5}">
                      <a16:colId xmlns:a16="http://schemas.microsoft.com/office/drawing/2014/main" val="1988913492"/>
                    </a:ext>
                  </a:extLst>
                </a:gridCol>
              </a:tblGrid>
              <a:tr h="262890">
                <a:tc>
                  <a:txBody>
                    <a:bodyPr vert="horz" wrap="square"/>
                    <a:lstStyle/>
                    <a:p>
                      <a:pPr rtl="0"/>
                      <a:r>
                        <a:rPr lang="zh-TW" sz="1100" b="0">
                          <a:solidFill>
                            <a:srgbClr val="000000"/>
                          </a:solidFill>
                        </a:rPr>
                        <a:t>48 位元 MAC</a:t>
                      </a:r>
                    </a:p>
                  </a:txBody>
                  <a:tcPr>
                    <a:solidFill>
                      <a:srgbClr val="E7E9EB"/>
                    </a:solidFill>
                  </a:tcPr>
                </a:tc>
                <a:tc>
                  <a:txBody>
                    <a:bodyPr vert="horz" wrap="square"/>
                    <a:lstStyle/>
                    <a:p>
                      <a:pPr rtl="0"/>
                      <a:r>
                        <a:rPr lang="zh-TW" sz="1100" b="0">
                          <a:solidFill>
                            <a:srgbClr val="000000"/>
                          </a:solidFill>
                        </a:rPr>
                        <a:t>fc:99:47:75:ce:e0</a:t>
                      </a:r>
                    </a:p>
                  </a:txBody>
                  <a:tcPr>
                    <a:solidFill>
                      <a:srgbClr val="E7E9EB"/>
                    </a:solidFill>
                  </a:tcPr>
                </a:tc>
                <a:extLst>
                  <a:ext uri="{0D108BD9-81ED-4DB2-BD59-A6C34878D82A}">
                    <a16:rowId xmlns:a16="http://schemas.microsoft.com/office/drawing/2014/main" val="3849654457"/>
                  </a:ext>
                </a:extLst>
              </a:tr>
              <a:tr h="262890">
                <a:tc>
                  <a:txBody>
                    <a:bodyPr vert="horz" wrap="square"/>
                    <a:lstStyle/>
                    <a:p>
                      <a:pPr marL="0" marR="0" lvl="0" indent="0" algn="l" defTabSz="685777" rtl="0" eaLnBrk="1" fontAlgn="auto" latinLnBrk="0" hangingPunct="1">
                        <a:lnSpc>
                          <a:spcPct val="100000"/>
                        </a:lnSpc>
                        <a:spcBef>
                          <a:spcPct val="0"/>
                        </a:spcBef>
                        <a:spcAft>
                          <a:spcPct val="0"/>
                        </a:spcAft>
                        <a:buClrTx/>
                        <a:buSzTx/>
                        <a:buFontTx/>
                        <a:buNone/>
                        <a:defRPr/>
                      </a:pPr>
                      <a:r>
                        <a:rPr lang="zh-TW" sz="1100">
                          <a:solidFill>
                            <a:srgbClr val="000000"/>
                          </a:solidFill>
                        </a:rPr>
                        <a:t>EUI-64 介面識別碼</a:t>
                      </a:r>
                    </a:p>
                  </a:txBody>
                  <a:tcPr/>
                </a:tc>
                <a:tc>
                  <a:txBody>
                    <a:bodyPr vert="horz" wrap="square"/>
                    <a:lstStyle/>
                    <a:p>
                      <a:pPr rtl="0"/>
                      <a:r>
                        <a:rPr lang="zh-TW" sz="1100">
                          <a:solidFill>
                            <a:srgbClr val="000000"/>
                          </a:solidFill>
                        </a:rPr>
                        <a:t>f</a:t>
                      </a:r>
                      <a:r>
                        <a:rPr lang="zh-TW" sz="1100">
                          <a:solidFill>
                            <a:srgbClr val="FF0000"/>
                          </a:solidFill>
                        </a:rPr>
                        <a:t>e</a:t>
                      </a:r>
                      <a:r>
                        <a:rPr lang="zh-TW" sz="1100">
                          <a:solidFill>
                            <a:srgbClr val="000000"/>
                          </a:solidFill>
                        </a:rPr>
                        <a:t>:99:47:</a:t>
                      </a:r>
                      <a:r>
                        <a:rPr lang="en-US" altLang="zh-TW" sz="1100">
                          <a:solidFill>
                            <a:srgbClr val="FF0000"/>
                          </a:solidFill>
                        </a:rPr>
                        <a:t>F:7:5</a:t>
                      </a:r>
                      <a:r>
                        <a:rPr lang="zh-TW" sz="1100">
                          <a:solidFill>
                            <a:srgbClr val="FF0000"/>
                          </a:solidFill>
                        </a:rPr>
                        <a:t>:</a:t>
                      </a:r>
                      <a:r>
                        <a:rPr lang="en-US" altLang="zh-TW" sz="1100">
                          <a:solidFill>
                            <a:srgbClr val="FF0000"/>
                          </a:solidFill>
                        </a:rPr>
                        <a:t>E</a:t>
                      </a:r>
                      <a:r>
                        <a:rPr lang="zh-TW" sz="1100">
                          <a:solidFill>
                            <a:srgbClr val="FF0000"/>
                          </a:solidFill>
                        </a:rPr>
                        <a:t>0</a:t>
                      </a:r>
                    </a:p>
                  </a:txBody>
                  <a:tcPr/>
                </a:tc>
                <a:extLst>
                  <a:ext uri="{0D108BD9-81ED-4DB2-BD59-A6C34878D82A}">
                    <a16:rowId xmlns:a16="http://schemas.microsoft.com/office/drawing/2014/main" val="235735172"/>
                  </a:ext>
                </a:extLst>
              </a:tr>
            </a:tbl>
          </a:graphicData>
        </a:graphic>
      </p:graphicFrame>
      <p:sp>
        <p:nvSpPr>
          <p:cNvPr id="2" name="投影片編號版面配置區 1"/>
          <p:cNvSpPr>
            <a:spLocks noGrp="1"/>
          </p:cNvSpPr>
          <p:nvPr>
            <p:ph type="sldNum" sz="quarter" idx="12"/>
          </p:nvPr>
        </p:nvSpPr>
        <p:spPr/>
        <p:txBody>
          <a:bodyPr/>
          <a:lstStyle/>
          <a:p>
            <a:fld id="{4FAB73BC-B049-4115-A692-8D63A059BFB8}" type="slidenum">
              <a:rPr lang="en-US" smtClean="0"/>
              <a:t>333</a:t>
            </a:fld>
            <a:endParaRPr lang="en-US"/>
          </a:p>
        </p:txBody>
      </p:sp>
    </p:spTree>
    <p:extLst>
      <p:ext uri="{BB962C8B-B14F-4D97-AF65-F5344CB8AC3E}">
        <p14:creationId xmlns:p14="http://schemas.microsoft.com/office/powerpoint/2010/main" val="201219888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334.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p:spPr>
        <p:txBody>
          <a:bodyPr>
            <a:normAutofit/>
          </a:bodyPr>
          <a:lstStyle/>
          <a:p>
            <a:pPr rtl="0"/>
            <a:r>
              <a:rPr lang="en-US" altLang="zh-TW" smtClean="0"/>
              <a:t>12.5</a:t>
            </a:r>
            <a:r>
              <a:rPr lang="zh-TW" altLang="en-US" smtClean="0"/>
              <a:t>動態</a:t>
            </a:r>
            <a:r>
              <a:rPr lang="zh-TW" altLang="en-US"/>
              <a:t>尋址的 </a:t>
            </a:r>
            <a:r>
              <a:rPr lang="en-US" altLang="zh-TW"/>
              <a:t>IPv6 GUAs-</a:t>
            </a:r>
            <a:r>
              <a:rPr lang="zh-TW" altLang="en-US"/>
              <a:t>隨機生成的接口 </a:t>
            </a:r>
            <a:r>
              <a:rPr lang="en-US" altLang="zh-TW"/>
              <a:t>ID</a:t>
            </a:r>
          </a:p>
        </p:txBody>
      </p:sp>
      <p:sp>
        <p:nvSpPr>
          <p:cNvPr id="6" name="Content Placeholder 3">
            <a:extLst>
              <a:ext uri="{FF2B5EF4-FFF2-40B4-BE49-F238E27FC236}">
                <a16:creationId xmlns:a16="http://schemas.microsoft.com/office/drawing/2014/main" id="{4003F5F5-7654-47FE-8245-0FE364DE3A10}"/>
              </a:ext>
            </a:extLst>
          </p:cNvPr>
          <p:cNvSpPr>
            <a:spLocks noGrp="1"/>
          </p:cNvSpPr>
          <p:nvPr>
            <p:ph idx="1"/>
          </p:nvPr>
        </p:nvSpPr>
        <p:spPr>
          <a:xfrm>
            <a:off x="431800" y="1589088"/>
            <a:ext cx="7913688" cy="1141849"/>
          </a:xfrm>
        </p:spPr>
        <p:txBody>
          <a:bodyPr/>
          <a:lstStyle/>
          <a:p>
            <a:pPr marL="0" indent="0" algn="l" defTabSz="684196" fontAlgn="base">
              <a:spcBef>
                <a:spcPts val="600"/>
              </a:spcBef>
              <a:spcAft>
                <a:spcPts val="600"/>
              </a:spcAft>
              <a:buClr>
                <a:schemeClr val="tx2"/>
              </a:buClr>
              <a:buSzPct val="90000"/>
            </a:pPr>
            <a:r>
              <a:rPr lang="zh-TW" altLang="en-US" sz="1600">
                <a:solidFill>
                  <a:srgbClr val="000000"/>
                </a:solidFill>
              </a:rPr>
              <a:t>視作業系統而定，裝置可能會使用隨機產生的介面 </a:t>
            </a:r>
            <a:r>
              <a:rPr lang="en-US" altLang="zh-TW" sz="1600">
                <a:solidFill>
                  <a:srgbClr val="000000"/>
                </a:solidFill>
              </a:rPr>
              <a:t>ID</a:t>
            </a:r>
            <a:r>
              <a:rPr lang="zh-TW" altLang="en-US" sz="1600">
                <a:solidFill>
                  <a:srgbClr val="000000"/>
                </a:solidFill>
              </a:rPr>
              <a:t>，而不是使用 </a:t>
            </a:r>
            <a:r>
              <a:rPr lang="en-US" altLang="zh-TW" sz="1600">
                <a:solidFill>
                  <a:srgbClr val="000000"/>
                </a:solidFill>
              </a:rPr>
              <a:t>MAC </a:t>
            </a:r>
            <a:r>
              <a:rPr lang="zh-TW" altLang="en-US" sz="1600">
                <a:solidFill>
                  <a:srgbClr val="000000"/>
                </a:solidFill>
              </a:rPr>
              <a:t>位址和 </a:t>
            </a:r>
            <a:r>
              <a:rPr lang="en-US" altLang="zh-TW" sz="1600">
                <a:solidFill>
                  <a:srgbClr val="000000"/>
                </a:solidFill>
              </a:rPr>
              <a:t>EUI-64 </a:t>
            </a:r>
            <a:r>
              <a:rPr lang="zh-TW" altLang="en-US" sz="1600">
                <a:solidFill>
                  <a:srgbClr val="000000"/>
                </a:solidFill>
              </a:rPr>
              <a:t>程序。</a:t>
            </a:r>
          </a:p>
          <a:p>
            <a:pPr marL="0" indent="0" algn="l" defTabSz="684196" fontAlgn="base">
              <a:spcBef>
                <a:spcPts val="600"/>
              </a:spcBef>
              <a:spcAft>
                <a:spcPts val="600"/>
              </a:spcAft>
              <a:buClr>
                <a:schemeClr val="tx2"/>
              </a:buClr>
              <a:buSzPct val="90000"/>
            </a:pPr>
            <a:r>
              <a:rPr lang="zh-TW" altLang="en-US" sz="1600">
                <a:solidFill>
                  <a:srgbClr val="000000"/>
                </a:solidFill>
              </a:rPr>
              <a:t>從 </a:t>
            </a:r>
            <a:r>
              <a:rPr lang="en-US" altLang="zh-TW" sz="1600">
                <a:solidFill>
                  <a:srgbClr val="000000"/>
                </a:solidFill>
              </a:rPr>
              <a:t>Windows Vista </a:t>
            </a:r>
            <a:r>
              <a:rPr lang="zh-TW" altLang="en-US" sz="1600">
                <a:solidFill>
                  <a:srgbClr val="000000"/>
                </a:solidFill>
              </a:rPr>
              <a:t>開始，</a:t>
            </a:r>
            <a:r>
              <a:rPr lang="en-US" altLang="zh-TW" sz="1600">
                <a:solidFill>
                  <a:srgbClr val="000000"/>
                </a:solidFill>
              </a:rPr>
              <a:t>Windows </a:t>
            </a:r>
            <a:r>
              <a:rPr lang="zh-TW" altLang="en-US" sz="1600">
                <a:solidFill>
                  <a:srgbClr val="000000"/>
                </a:solidFill>
              </a:rPr>
              <a:t>會使用隨機產生的介面識別碼，而不是使用 </a:t>
            </a:r>
            <a:r>
              <a:rPr lang="en-US" altLang="zh-TW" sz="1600">
                <a:solidFill>
                  <a:srgbClr val="000000"/>
                </a:solidFill>
              </a:rPr>
              <a:t>EUI-64 </a:t>
            </a:r>
            <a:r>
              <a:rPr lang="zh-TW" altLang="en-US" sz="1600">
                <a:solidFill>
                  <a:srgbClr val="000000"/>
                </a:solidFill>
              </a:rPr>
              <a:t>建立的介面識別碼。</a:t>
            </a:r>
          </a:p>
          <a:p>
            <a:pPr marL="0" indent="0" algn="l" defTabSz="684196" fontAlgn="base">
              <a:spcBef>
                <a:spcPts val="600"/>
              </a:spcBef>
              <a:spcAft>
                <a:spcPts val="600"/>
              </a:spcAft>
              <a:buClr>
                <a:schemeClr val="tx2"/>
              </a:buClr>
              <a:buSzPct val="90000"/>
            </a:pPr>
            <a:endParaRPr lang="en-US" sz="1600">
              <a:solidFill>
                <a:srgbClr val="000000"/>
              </a:solidFill>
            </a:endParaRPr>
          </a:p>
          <a:p>
            <a:pPr marL="0" indent="0" algn="l" defTabSz="684196" fontAlgn="base">
              <a:spcBef>
                <a:spcPts val="600"/>
              </a:spcBef>
              <a:spcAft>
                <a:spcPts val="600"/>
              </a:spcAft>
              <a:buClr>
                <a:schemeClr val="tx2"/>
              </a:buClr>
              <a:buSzPct val="90000"/>
            </a:pPr>
            <a:endParaRPr lang="en-US" sz="1600">
              <a:solidFill>
                <a:srgbClr val="000000"/>
              </a:solidFill>
            </a:endParaRPr>
          </a:p>
          <a:p>
            <a:pPr marL="0" indent="0" algn="l" defTabSz="684196" fontAlgn="base">
              <a:spcBef>
                <a:spcPts val="600"/>
              </a:spcBef>
              <a:spcAft>
                <a:spcPts val="600"/>
              </a:spcAft>
              <a:buClr>
                <a:schemeClr val="tx2"/>
              </a:buClr>
              <a:buSzPct val="90000"/>
            </a:pPr>
            <a:endParaRPr lang="en-US" sz="1600">
              <a:solidFill>
                <a:srgbClr val="000000"/>
              </a:solidFill>
            </a:endParaRPr>
          </a:p>
        </p:txBody>
      </p:sp>
      <p:sp>
        <p:nvSpPr>
          <p:cNvPr id="2" name="TextBox 1">
            <a:extLst>
              <a:ext uri="{FF2B5EF4-FFF2-40B4-BE49-F238E27FC236}">
                <a16:creationId xmlns:a16="http://schemas.microsoft.com/office/drawing/2014/main" id="{84198DBB-B1C5-4711-B1B9-13D7E8D0E3A0}"/>
              </a:ext>
            </a:extLst>
          </p:cNvPr>
          <p:cNvSpPr txBox="1"/>
          <p:nvPr/>
        </p:nvSpPr>
        <p:spPr>
          <a:xfrm>
            <a:off x="1948294" y="7598708"/>
            <a:ext cx="184731" cy="369332"/>
          </a:xfrm>
          <a:prstGeom prst="rect">
            <a:avLst/>
          </a:prstGeom>
          <a:noFill/>
        </p:spPr>
        <p:txBody>
          <a:bodyPr wrap="none" rtlCol="0">
            <a:spAutoFit/>
          </a:bodyPr>
          <a:lstStyle/>
          <a:p>
            <a:endParaRPr lang="en-US"/>
          </a:p>
        </p:txBody>
      </p:sp>
      <p:sp>
        <p:nvSpPr>
          <p:cNvPr id="4" name="Rectangle 1">
            <a:extLst>
              <a:ext uri="{FF2B5EF4-FFF2-40B4-BE49-F238E27FC236}">
                <a16:creationId xmlns:a16="http://schemas.microsoft.com/office/drawing/2014/main" id="{D8E99E91-0264-4741-9661-10088E9F0932}"/>
              </a:ext>
            </a:extLst>
          </p:cNvPr>
          <p:cNvSpPr>
            <a:spLocks noChangeArrowheads="1"/>
          </p:cNvSpPr>
          <p:nvPr/>
        </p:nvSpPr>
        <p:spPr bwMode="auto">
          <a:xfrm>
            <a:off x="1310423" y="2944197"/>
            <a:ext cx="5724644" cy="1323439"/>
          </a:xfrm>
          <a:prstGeom prst="rect">
            <a:avLst/>
          </a:prstGeom>
          <a:solidFill>
            <a:srgbClr val="000000"/>
          </a:solidFill>
          <a:ln>
            <a:noFill/>
          </a:ln>
          <a:effectLst/>
        </p:spPr>
        <p:txBody>
          <a:bodyPr vert="horz" wrap="none" lIns="91440" tIns="45720" rIns="91440" bIns="45720" numCol="1" anchor="ctr" anchorCtr="0" compatLnSpc="1">
            <a:prstTxWarp prst="textNoShape">
              <a:avLst/>
            </a:prstTxWarp>
            <a:spAutoFit/>
          </a:bodyPr>
          <a:lstStyle/>
          <a:p>
            <a:pPr defTabSz="914378" eaLnBrk="0" fontAlgn="base" hangingPunct="0">
              <a:spcBef>
                <a:spcPct val="0"/>
              </a:spcBef>
              <a:spcAft>
                <a:spcPct val="0"/>
              </a:spcAft>
            </a:pPr>
            <a:r>
              <a:rPr lang="en-US" altLang="zh-TW" sz="1000">
                <a:solidFill>
                  <a:schemeClr val="bg1"/>
                </a:solidFill>
                <a:latin typeface="Courier New" panose="02070309020205020404" pitchFamily="49" charset="0"/>
                <a:cs typeface="Courier New" panose="02070309020205020404" pitchFamily="49" charset="0"/>
              </a:rPr>
              <a:t>C:\&gt; </a:t>
            </a:r>
            <a:r>
              <a:rPr lang="en-US" altLang="zh-TW" sz="1000" b="1">
                <a:solidFill>
                  <a:schemeClr val="bg1"/>
                </a:solidFill>
                <a:latin typeface="Courier New" panose="02070309020205020404" pitchFamily="49" charset="0"/>
                <a:cs typeface="Courier New" panose="02070309020205020404" pitchFamily="49" charset="0"/>
              </a:rPr>
              <a:t>ipconfig</a:t>
            </a:r>
            <a:r>
              <a:rPr lang="zh-TW" altLang="en-US" sz="1000">
                <a:solidFill>
                  <a:schemeClr val="bg1"/>
                </a:solidFill>
                <a:latin typeface="Courier New" panose="02070309020205020404" pitchFamily="49" charset="0"/>
                <a:cs typeface="Courier New" panose="02070309020205020404" pitchFamily="49" charset="0"/>
              </a:rPr>
              <a:t>  </a:t>
            </a:r>
          </a:p>
          <a:p>
            <a:pPr defTabSz="914378" eaLnBrk="0" fontAlgn="base" hangingPunct="0">
              <a:spcBef>
                <a:spcPct val="0"/>
              </a:spcBef>
              <a:spcAft>
                <a:spcPct val="0"/>
              </a:spcAft>
            </a:pPr>
            <a:r>
              <a:rPr lang="en-US" altLang="zh-TW" sz="1000">
                <a:solidFill>
                  <a:schemeClr val="bg1"/>
                </a:solidFill>
                <a:latin typeface="Courier New" panose="02070309020205020404" pitchFamily="49" charset="0"/>
                <a:cs typeface="Courier New" panose="02070309020205020404" pitchFamily="49" charset="0"/>
              </a:rPr>
              <a:t>Windows IP </a:t>
            </a:r>
            <a:r>
              <a:rPr lang="zh-TW" altLang="en-US" sz="1000">
                <a:solidFill>
                  <a:schemeClr val="bg1"/>
                </a:solidFill>
                <a:latin typeface="Courier New" panose="02070309020205020404" pitchFamily="49" charset="0"/>
                <a:cs typeface="Courier New" panose="02070309020205020404" pitchFamily="49" charset="0"/>
              </a:rPr>
              <a:t>設定 </a:t>
            </a:r>
          </a:p>
          <a:p>
            <a:pPr defTabSz="914378" eaLnBrk="0" fontAlgn="base" hangingPunct="0">
              <a:spcBef>
                <a:spcPct val="0"/>
              </a:spcBef>
              <a:spcAft>
                <a:spcPct val="0"/>
              </a:spcAft>
            </a:pPr>
            <a:r>
              <a:rPr lang="zh-TW" altLang="en-US" sz="1000">
                <a:solidFill>
                  <a:schemeClr val="bg1"/>
                </a:solidFill>
                <a:latin typeface="Courier New" panose="02070309020205020404" pitchFamily="49" charset="0"/>
                <a:cs typeface="Courier New" panose="02070309020205020404" pitchFamily="49" charset="0"/>
              </a:rPr>
              <a:t>乙太網路卡 區域連線</a:t>
            </a:r>
            <a:r>
              <a:rPr lang="en-US" altLang="zh-TW" sz="1000">
                <a:solidFill>
                  <a:schemeClr val="bg1"/>
                </a:solidFill>
                <a:latin typeface="Courier New" panose="02070309020205020404" pitchFamily="49" charset="0"/>
                <a:cs typeface="Courier New" panose="02070309020205020404" pitchFamily="49" charset="0"/>
              </a:rPr>
              <a:t>: </a:t>
            </a:r>
          </a:p>
          <a:p>
            <a:pPr defTabSz="914378" eaLnBrk="0" fontAlgn="base" hangingPunct="0">
              <a:spcBef>
                <a:spcPct val="0"/>
              </a:spcBef>
              <a:spcAft>
                <a:spcPct val="0"/>
              </a:spcAft>
            </a:pPr>
            <a:r>
              <a:rPr lang="zh-TW" altLang="en-US" sz="1000">
                <a:solidFill>
                  <a:schemeClr val="bg1"/>
                </a:solidFill>
                <a:latin typeface="Courier New" panose="02070309020205020404" pitchFamily="49" charset="0"/>
                <a:cs typeface="Courier New" panose="02070309020205020404" pitchFamily="49" charset="0"/>
              </a:rPr>
              <a:t>連線特定 </a:t>
            </a:r>
            <a:r>
              <a:rPr lang="en-US" altLang="zh-TW" sz="1000">
                <a:solidFill>
                  <a:schemeClr val="bg1"/>
                </a:solidFill>
                <a:latin typeface="Courier New" panose="02070309020205020404" pitchFamily="49" charset="0"/>
                <a:cs typeface="Courier New" panose="02070309020205020404" pitchFamily="49" charset="0"/>
              </a:rPr>
              <a:t>DNS </a:t>
            </a:r>
            <a:r>
              <a:rPr lang="zh-TW" altLang="en-US" sz="1000">
                <a:solidFill>
                  <a:schemeClr val="bg1"/>
                </a:solidFill>
                <a:latin typeface="Courier New" panose="02070309020205020404" pitchFamily="49" charset="0"/>
                <a:cs typeface="Courier New" panose="02070309020205020404" pitchFamily="49" charset="0"/>
              </a:rPr>
              <a:t>尾碼 </a:t>
            </a:r>
            <a:r>
              <a:rPr lang="en-US" altLang="zh-TW" sz="1000">
                <a:solidFill>
                  <a:schemeClr val="bg1"/>
                </a:solidFill>
                <a:latin typeface="Courier New" panose="02070309020205020404" pitchFamily="49" charset="0"/>
                <a:cs typeface="Courier New" panose="02070309020205020404" pitchFamily="49" charset="0"/>
              </a:rPr>
              <a:t>. : </a:t>
            </a:r>
          </a:p>
          <a:p>
            <a:pPr defTabSz="914378" eaLnBrk="0" fontAlgn="base" hangingPunct="0">
              <a:spcBef>
                <a:spcPct val="0"/>
              </a:spcBef>
              <a:spcAft>
                <a:spcPct val="0"/>
              </a:spcAft>
            </a:pPr>
            <a:r>
              <a:rPr lang="en-US" altLang="zh-TW" sz="1000">
                <a:solidFill>
                  <a:schemeClr val="bg1"/>
                </a:solidFill>
                <a:latin typeface="Courier New" panose="02070309020205020404" pitchFamily="49" charset="0"/>
                <a:cs typeface="Courier New" panose="02070309020205020404" pitchFamily="49" charset="0"/>
              </a:rPr>
              <a:t>IPv6 Address. . . . . . . . . . . : </a:t>
            </a:r>
            <a:r>
              <a:rPr lang="en-US" altLang="zh-TW" sz="1000" b="1">
                <a:solidFill>
                  <a:schemeClr val="bg1"/>
                </a:solidFill>
                <a:latin typeface="Courier New" panose="02070309020205020404" pitchFamily="49" charset="0"/>
                <a:cs typeface="Courier New" panose="02070309020205020404" pitchFamily="49" charset="0"/>
              </a:rPr>
              <a:t>2001:db8:acad:1:50a5:8a35:a5bb:66e1</a:t>
            </a:r>
            <a:r>
              <a:rPr lang="zh-TW" altLang="en-US" sz="1000">
                <a:solidFill>
                  <a:schemeClr val="bg1"/>
                </a:solidFill>
                <a:latin typeface="Courier New" panose="02070309020205020404" pitchFamily="49" charset="0"/>
                <a:cs typeface="Courier New" panose="02070309020205020404" pitchFamily="49" charset="0"/>
              </a:rPr>
              <a:t> </a:t>
            </a:r>
          </a:p>
          <a:p>
            <a:pPr defTabSz="914378" eaLnBrk="0" fontAlgn="base" hangingPunct="0">
              <a:spcBef>
                <a:spcPct val="0"/>
              </a:spcBef>
              <a:spcAft>
                <a:spcPct val="0"/>
              </a:spcAft>
            </a:pPr>
            <a:r>
              <a:rPr lang="zh-TW" altLang="en-US" sz="1000">
                <a:solidFill>
                  <a:schemeClr val="bg1"/>
                </a:solidFill>
                <a:latin typeface="Courier New" panose="02070309020205020404" pitchFamily="49" charset="0"/>
                <a:cs typeface="Courier New" panose="02070309020205020404" pitchFamily="49" charset="0"/>
              </a:rPr>
              <a:t>連結</a:t>
            </a:r>
            <a:r>
              <a:rPr lang="en-US" altLang="zh-TW" sz="1000">
                <a:solidFill>
                  <a:schemeClr val="bg1"/>
                </a:solidFill>
                <a:latin typeface="Courier New" panose="02070309020205020404" pitchFamily="49" charset="0"/>
                <a:cs typeface="Courier New" panose="02070309020205020404" pitchFamily="49" charset="0"/>
              </a:rPr>
              <a:t>-</a:t>
            </a:r>
            <a:r>
              <a:rPr lang="zh-TW" altLang="en-US" sz="1000">
                <a:solidFill>
                  <a:schemeClr val="bg1"/>
                </a:solidFill>
                <a:latin typeface="Courier New" panose="02070309020205020404" pitchFamily="49" charset="0"/>
                <a:cs typeface="Courier New" panose="02070309020205020404" pitchFamily="49" charset="0"/>
              </a:rPr>
              <a:t>本機 </a:t>
            </a:r>
            <a:r>
              <a:rPr lang="en-US" altLang="zh-TW" sz="1000">
                <a:solidFill>
                  <a:schemeClr val="bg1"/>
                </a:solidFill>
                <a:latin typeface="Courier New" panose="02070309020205020404" pitchFamily="49" charset="0"/>
                <a:cs typeface="Courier New" panose="02070309020205020404" pitchFamily="49" charset="0"/>
              </a:rPr>
              <a:t>IPv6 </a:t>
            </a:r>
            <a:r>
              <a:rPr lang="zh-TW" altLang="en-US" sz="1000">
                <a:solidFill>
                  <a:schemeClr val="bg1"/>
                </a:solidFill>
                <a:latin typeface="Courier New" panose="02070309020205020404" pitchFamily="49" charset="0"/>
                <a:cs typeface="Courier New" panose="02070309020205020404" pitchFamily="49" charset="0"/>
              </a:rPr>
              <a:t>位址 </a:t>
            </a:r>
            <a:r>
              <a:rPr lang="en-US" altLang="zh-TW" sz="1000">
                <a:solidFill>
                  <a:schemeClr val="bg1"/>
                </a:solidFill>
                <a:latin typeface="Courier New" panose="02070309020205020404" pitchFamily="49" charset="0"/>
                <a:cs typeface="Courier New" panose="02070309020205020404" pitchFamily="49" charset="0"/>
              </a:rPr>
              <a:t>. . . . . : fe80::50a5:8a35:a5bb:66e1 </a:t>
            </a:r>
          </a:p>
          <a:p>
            <a:pPr defTabSz="914378" eaLnBrk="0" fontAlgn="base" hangingPunct="0">
              <a:spcBef>
                <a:spcPct val="0"/>
              </a:spcBef>
              <a:spcAft>
                <a:spcPct val="0"/>
              </a:spcAft>
            </a:pPr>
            <a:r>
              <a:rPr lang="zh-TW" altLang="en-US" sz="1000">
                <a:solidFill>
                  <a:schemeClr val="bg1"/>
                </a:solidFill>
                <a:latin typeface="Courier New" panose="02070309020205020404" pitchFamily="49" charset="0"/>
                <a:cs typeface="Courier New" panose="02070309020205020404" pitchFamily="49" charset="0"/>
              </a:rPr>
              <a:t>預設閘道 </a:t>
            </a:r>
            <a:r>
              <a:rPr lang="en-US" altLang="zh-TW" sz="1000">
                <a:solidFill>
                  <a:schemeClr val="bg1"/>
                </a:solidFill>
                <a:latin typeface="Courier New" panose="02070309020205020404" pitchFamily="49" charset="0"/>
                <a:cs typeface="Courier New" panose="02070309020205020404" pitchFamily="49" charset="0"/>
              </a:rPr>
              <a:t>. . . . . . . . . : fe80::1 </a:t>
            </a:r>
          </a:p>
          <a:p>
            <a:pPr defTabSz="914378" eaLnBrk="0" fontAlgn="base" hangingPunct="0">
              <a:spcBef>
                <a:spcPct val="0"/>
              </a:spcBef>
              <a:spcAft>
                <a:spcPct val="0"/>
              </a:spcAft>
            </a:pPr>
            <a:r>
              <a:rPr lang="en-US" altLang="zh-TW" sz="1000">
                <a:solidFill>
                  <a:schemeClr val="bg1"/>
                </a:solidFill>
                <a:latin typeface="Courier New" panose="02070309020205020404" pitchFamily="49" charset="0"/>
                <a:cs typeface="Courier New" panose="02070309020205020404" pitchFamily="49" charset="0"/>
              </a:rPr>
              <a:t>C:\ &gt; </a:t>
            </a:r>
          </a:p>
        </p:txBody>
      </p:sp>
      <p:sp>
        <p:nvSpPr>
          <p:cNvPr id="5" name="TextBox 4">
            <a:extLst>
              <a:ext uri="{FF2B5EF4-FFF2-40B4-BE49-F238E27FC236}">
                <a16:creationId xmlns:a16="http://schemas.microsoft.com/office/drawing/2014/main" id="{8458CD9D-A7A3-4436-AF67-F3D2FAC9DD8C}"/>
              </a:ext>
            </a:extLst>
          </p:cNvPr>
          <p:cNvSpPr txBox="1"/>
          <p:nvPr/>
        </p:nvSpPr>
        <p:spPr>
          <a:xfrm>
            <a:off x="524934" y="4480897"/>
            <a:ext cx="7913688" cy="830997"/>
          </a:xfrm>
          <a:prstGeom prst="rect">
            <a:avLst/>
          </a:prstGeom>
          <a:noFill/>
        </p:spPr>
        <p:txBody>
          <a:bodyPr wrap="square" rtlCol="0">
            <a:spAutoFit/>
          </a:bodyPr>
          <a:lstStyle/>
          <a:p>
            <a:pPr rtl="0"/>
            <a:r>
              <a:rPr lang="zh-TW" altLang="en-US" sz="1600" b="1"/>
              <a:t>注意</a:t>
            </a:r>
            <a:r>
              <a:rPr lang="zh-TW" altLang="en-US" sz="1600"/>
              <a:t>：為了確保任何 </a:t>
            </a:r>
            <a:r>
              <a:rPr lang="en-US" altLang="zh-TW" sz="1600"/>
              <a:t>IPv6 </a:t>
            </a:r>
            <a:r>
              <a:rPr lang="zh-TW" altLang="en-US" sz="1600"/>
              <a:t>單點傳送位址的唯一性，用戶端可能會使用稱為重複位址偵測 </a:t>
            </a:r>
            <a:r>
              <a:rPr lang="en-US" altLang="zh-TW" sz="1600"/>
              <a:t>(DAD) </a:t>
            </a:r>
            <a:r>
              <a:rPr lang="zh-TW" altLang="en-US" sz="1600"/>
              <a:t>的處理程序。這類似於對自己位址的 </a:t>
            </a:r>
            <a:r>
              <a:rPr lang="en-US" altLang="zh-TW" sz="1600"/>
              <a:t>ARP </a:t>
            </a:r>
            <a:r>
              <a:rPr lang="zh-TW" altLang="en-US" sz="1600"/>
              <a:t>請求。如果沒有回覆，則位址是唯一的。 </a:t>
            </a:r>
          </a:p>
        </p:txBody>
      </p:sp>
      <p:sp>
        <p:nvSpPr>
          <p:cNvPr id="7" name="投影片編號版面配置區 6"/>
          <p:cNvSpPr>
            <a:spLocks noGrp="1"/>
          </p:cNvSpPr>
          <p:nvPr>
            <p:ph type="sldNum" sz="quarter" idx="12"/>
          </p:nvPr>
        </p:nvSpPr>
        <p:spPr/>
        <p:txBody>
          <a:bodyPr/>
          <a:lstStyle/>
          <a:p>
            <a:fld id="{4FAB73BC-B049-4115-A692-8D63A059BFB8}" type="slidenum">
              <a:rPr lang="en-US" smtClean="0"/>
              <a:t>334</a:t>
            </a:fld>
            <a:endParaRPr lang="en-US"/>
          </a:p>
        </p:txBody>
      </p:sp>
    </p:spTree>
    <p:extLst>
      <p:ext uri="{BB962C8B-B14F-4D97-AF65-F5344CB8AC3E}">
        <p14:creationId xmlns:p14="http://schemas.microsoft.com/office/powerpoint/2010/main" val="251391368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335.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p:spPr>
        <p:txBody>
          <a:bodyPr>
            <a:normAutofit/>
          </a:bodyPr>
          <a:lstStyle/>
          <a:p>
            <a:pPr rtl="0"/>
            <a:r>
              <a:rPr lang="en-US" altLang="zh-TW" smtClean="0"/>
              <a:t>12.6IPv6 </a:t>
            </a:r>
            <a:r>
              <a:rPr lang="en-US" altLang="zh-TW"/>
              <a:t>LAs </a:t>
            </a:r>
            <a:r>
              <a:rPr lang="zh-TW" altLang="en-US"/>
              <a:t>動態 </a:t>
            </a:r>
            <a:r>
              <a:rPr lang="en-US" altLang="zh-TW"/>
              <a:t>LAs </a:t>
            </a:r>
            <a:r>
              <a:rPr lang="zh-TW" altLang="en-US"/>
              <a:t>的</a:t>
            </a:r>
            <a:r>
              <a:rPr lang="en-US" altLang="zh-TW"/>
              <a:t>-</a:t>
            </a:r>
            <a:r>
              <a:rPr lang="zh-TW" altLang="en-US"/>
              <a:t>動態尋址</a:t>
            </a:r>
          </a:p>
        </p:txBody>
      </p:sp>
      <p:sp>
        <p:nvSpPr>
          <p:cNvPr id="6" name="Content Placeholder 3">
            <a:extLst>
              <a:ext uri="{FF2B5EF4-FFF2-40B4-BE49-F238E27FC236}">
                <a16:creationId xmlns:a16="http://schemas.microsoft.com/office/drawing/2014/main" id="{4003F5F5-7654-47FE-8245-0FE364DE3A10}"/>
              </a:ext>
            </a:extLst>
          </p:cNvPr>
          <p:cNvSpPr>
            <a:spLocks noGrp="1"/>
          </p:cNvSpPr>
          <p:nvPr>
            <p:ph idx="1"/>
          </p:nvPr>
        </p:nvSpPr>
        <p:spPr>
          <a:xfrm>
            <a:off x="431801" y="1892301"/>
            <a:ext cx="7913688" cy="1536700"/>
          </a:xfrm>
        </p:spPr>
        <p:txBody>
          <a:bodyPr/>
          <a:lstStyle/>
          <a:p>
            <a:pPr marL="285743" indent="-285743" algn="l" defTabSz="684196" fontAlgn="base">
              <a:spcBef>
                <a:spcPts val="600"/>
              </a:spcBef>
              <a:spcAft>
                <a:spcPts val="600"/>
              </a:spcAft>
              <a:buClr>
                <a:schemeClr val="tx2"/>
              </a:buClr>
              <a:buSzPct val="90000"/>
              <a:buFont typeface="Arial" panose="020b0604020202020204" pitchFamily="34" charset="0"/>
              <a:buChar char="•"/>
            </a:pPr>
            <a:r>
              <a:rPr lang="zh-TW" altLang="en-US" sz="1600">
                <a:solidFill>
                  <a:srgbClr val="000000"/>
                </a:solidFill>
              </a:rPr>
              <a:t>所有 </a:t>
            </a:r>
            <a:r>
              <a:rPr lang="en-US" altLang="zh-TW" sz="1600">
                <a:solidFill>
                  <a:srgbClr val="000000"/>
                </a:solidFill>
              </a:rPr>
              <a:t>IPv6 </a:t>
            </a:r>
            <a:r>
              <a:rPr lang="zh-TW" altLang="en-US" sz="1600">
                <a:solidFill>
                  <a:srgbClr val="000000"/>
                </a:solidFill>
              </a:rPr>
              <a:t>介面都必須有 </a:t>
            </a:r>
            <a:r>
              <a:rPr lang="en-US" altLang="zh-TW" sz="1600">
                <a:solidFill>
                  <a:srgbClr val="000000"/>
                </a:solidFill>
              </a:rPr>
              <a:t>IPv6 LLA</a:t>
            </a:r>
            <a:r>
              <a:rPr lang="zh-TW" altLang="en-US" sz="1600">
                <a:solidFill>
                  <a:srgbClr val="000000"/>
                </a:solidFill>
              </a:rPr>
              <a:t>。</a:t>
            </a:r>
          </a:p>
          <a:p>
            <a:pPr marL="285743" indent="-285743" algn="l" defTabSz="684196" fontAlgn="base">
              <a:spcBef>
                <a:spcPts val="600"/>
              </a:spcBef>
              <a:spcAft>
                <a:spcPts val="600"/>
              </a:spcAft>
              <a:buClr>
                <a:schemeClr val="tx2"/>
              </a:buClr>
              <a:buSzPct val="90000"/>
              <a:buFont typeface="Arial" panose="020b0604020202020204" pitchFamily="34" charset="0"/>
              <a:buChar char="•"/>
            </a:pPr>
            <a:r>
              <a:rPr lang="zh-TW" altLang="en-US" sz="1600">
                <a:solidFill>
                  <a:srgbClr val="000000"/>
                </a:solidFill>
              </a:rPr>
              <a:t>像 </a:t>
            </a:r>
            <a:r>
              <a:rPr lang="en-US" altLang="zh-TW" sz="1600">
                <a:solidFill>
                  <a:srgbClr val="000000"/>
                </a:solidFill>
              </a:rPr>
              <a:t>IPv6 GUI </a:t>
            </a:r>
            <a:r>
              <a:rPr lang="zh-TW" altLang="en-US" sz="1600">
                <a:solidFill>
                  <a:srgbClr val="000000"/>
                </a:solidFill>
              </a:rPr>
              <a:t>一樣，</a:t>
            </a:r>
            <a:r>
              <a:rPr lang="en-US" altLang="zh-TW" sz="1600">
                <a:solidFill>
                  <a:srgbClr val="000000"/>
                </a:solidFill>
              </a:rPr>
              <a:t>LLAs </a:t>
            </a:r>
            <a:r>
              <a:rPr lang="zh-TW" altLang="en-US" sz="1600">
                <a:solidFill>
                  <a:srgbClr val="000000"/>
                </a:solidFill>
              </a:rPr>
              <a:t>可以動態配置。</a:t>
            </a:r>
          </a:p>
          <a:p>
            <a:pPr marL="285743" indent="-285743" algn="l" defTabSz="684196" fontAlgn="base">
              <a:spcBef>
                <a:spcPts val="600"/>
              </a:spcBef>
              <a:spcAft>
                <a:spcPts val="600"/>
              </a:spcAft>
              <a:buClr>
                <a:schemeClr val="tx2"/>
              </a:buClr>
              <a:buSzPct val="90000"/>
              <a:buFont typeface="Arial" panose="020b0604020202020204" pitchFamily="34" charset="0"/>
              <a:buChar char="•"/>
            </a:pPr>
            <a:r>
              <a:rPr lang="zh-TW" altLang="en-US" sz="1600">
                <a:solidFill>
                  <a:srgbClr val="000000"/>
                </a:solidFill>
              </a:rPr>
              <a:t>下圖顯示 </a:t>
            </a:r>
            <a:r>
              <a:rPr lang="en-US" altLang="zh-TW" sz="1600">
                <a:solidFill>
                  <a:srgbClr val="000000"/>
                </a:solidFill>
              </a:rPr>
              <a:t>LLA </a:t>
            </a:r>
            <a:r>
              <a:rPr lang="zh-TW" altLang="en-US" sz="1600">
                <a:solidFill>
                  <a:srgbClr val="000000"/>
                </a:solidFill>
              </a:rPr>
              <a:t>是使用 </a:t>
            </a:r>
            <a:r>
              <a:rPr lang="en-US" altLang="zh-TW" sz="1600">
                <a:solidFill>
                  <a:srgbClr val="000000"/>
                </a:solidFill>
              </a:rPr>
              <a:t>fe80:: /10 </a:t>
            </a:r>
            <a:r>
              <a:rPr lang="zh-TW" altLang="en-US" sz="1600">
                <a:solidFill>
                  <a:srgbClr val="000000"/>
                </a:solidFill>
              </a:rPr>
              <a:t>前綴和使用 </a:t>
            </a:r>
            <a:r>
              <a:rPr lang="en-US" altLang="zh-TW" sz="1600">
                <a:solidFill>
                  <a:srgbClr val="000000"/>
                </a:solidFill>
              </a:rPr>
              <a:t>EUI-64 </a:t>
            </a:r>
            <a:r>
              <a:rPr lang="zh-TW" altLang="en-US" sz="1600">
                <a:solidFill>
                  <a:srgbClr val="000000"/>
                </a:solidFill>
              </a:rPr>
              <a:t>處理序的介面 </a:t>
            </a:r>
            <a:r>
              <a:rPr lang="en-US" altLang="zh-TW" sz="1600">
                <a:solidFill>
                  <a:srgbClr val="000000"/>
                </a:solidFill>
              </a:rPr>
              <a:t>ID </a:t>
            </a:r>
            <a:r>
              <a:rPr lang="zh-TW" altLang="en-US" sz="1600">
                <a:solidFill>
                  <a:srgbClr val="000000"/>
                </a:solidFill>
              </a:rPr>
              <a:t>動態建立的，或隨機產生的 </a:t>
            </a:r>
            <a:r>
              <a:rPr lang="en-US" altLang="zh-TW" sz="1600">
                <a:solidFill>
                  <a:srgbClr val="000000"/>
                </a:solidFill>
              </a:rPr>
              <a:t>64 </a:t>
            </a:r>
            <a:r>
              <a:rPr lang="zh-TW" altLang="en-US" sz="1600">
                <a:solidFill>
                  <a:srgbClr val="000000"/>
                </a:solidFill>
              </a:rPr>
              <a:t>位元數字。</a:t>
            </a:r>
          </a:p>
          <a:p>
            <a:pPr marL="0" indent="0" algn="l" defTabSz="684196" fontAlgn="base">
              <a:spcBef>
                <a:spcPts val="600"/>
              </a:spcBef>
              <a:spcAft>
                <a:spcPts val="600"/>
              </a:spcAft>
              <a:buClr>
                <a:schemeClr val="tx2"/>
              </a:buClr>
              <a:buSzPct val="90000"/>
            </a:pPr>
            <a:endParaRPr lang="en-US" sz="1600">
              <a:solidFill>
                <a:srgbClr val="000000"/>
              </a:solidFill>
            </a:endParaRPr>
          </a:p>
          <a:p>
            <a:pPr marL="0" indent="0" algn="l" defTabSz="684196" fontAlgn="base">
              <a:spcBef>
                <a:spcPts val="600"/>
              </a:spcBef>
              <a:spcAft>
                <a:spcPts val="600"/>
              </a:spcAft>
              <a:buClr>
                <a:schemeClr val="tx2"/>
              </a:buClr>
              <a:buSzPct val="90000"/>
            </a:pPr>
            <a:endParaRPr lang="en-US" sz="1600">
              <a:solidFill>
                <a:srgbClr val="000000"/>
              </a:solidFill>
            </a:endParaRPr>
          </a:p>
          <a:p>
            <a:pPr marL="0" indent="0" algn="l" defTabSz="684196" fontAlgn="base">
              <a:spcBef>
                <a:spcPts val="600"/>
              </a:spcBef>
              <a:spcAft>
                <a:spcPts val="600"/>
              </a:spcAft>
              <a:buClr>
                <a:schemeClr val="tx2"/>
              </a:buClr>
              <a:buSzPct val="90000"/>
            </a:pPr>
            <a:endParaRPr lang="en-US" sz="1600">
              <a:solidFill>
                <a:srgbClr val="000000"/>
              </a:solidFill>
            </a:endParaRPr>
          </a:p>
        </p:txBody>
      </p:sp>
      <p:pic>
        <p:nvPicPr>
          <p:cNvPr id="7" name="Picture 6">
            <a:extLst>
              <a:ext uri="{FF2B5EF4-FFF2-40B4-BE49-F238E27FC236}">
                <a16:creationId xmlns:a16="http://schemas.microsoft.com/office/drawing/2014/main" id="{AEE663BE-9DCB-44E6-9EF5-385C2DF61593}"/>
              </a:ext>
            </a:extLst>
          </p:cNvPr>
          <p:cNvPicPr>
            <a:picLocks noChangeAspect="1"/>
          </p:cNvPicPr>
          <p:nvPr/>
        </p:nvPicPr>
        <p:blipFill>
          <a:blip r:embed="rId3"/>
          <a:stretch>
            <a:fillRect/>
          </a:stretch>
        </p:blipFill>
        <p:spPr>
          <a:xfrm>
            <a:off x="1066588" y="3309008"/>
            <a:ext cx="6212312" cy="1776221"/>
          </a:xfrm>
          <a:prstGeom prst="rect">
            <a:avLst/>
          </a:prstGeom>
        </p:spPr>
      </p:pic>
      <p:sp>
        <p:nvSpPr>
          <p:cNvPr id="2" name="投影片編號版面配置區 1"/>
          <p:cNvSpPr>
            <a:spLocks noGrp="1"/>
          </p:cNvSpPr>
          <p:nvPr>
            <p:ph type="sldNum" sz="quarter" idx="12"/>
          </p:nvPr>
        </p:nvSpPr>
        <p:spPr/>
        <p:txBody>
          <a:bodyPr/>
          <a:lstStyle/>
          <a:p>
            <a:fld id="{4FAB73BC-B049-4115-A692-8D63A059BFB8}" type="slidenum">
              <a:rPr lang="en-US" smtClean="0"/>
              <a:t>335</a:t>
            </a:fld>
            <a:endParaRPr lang="en-US"/>
          </a:p>
        </p:txBody>
      </p:sp>
    </p:spTree>
    <p:extLst>
      <p:ext uri="{BB962C8B-B14F-4D97-AF65-F5344CB8AC3E}">
        <p14:creationId xmlns:p14="http://schemas.microsoft.com/office/powerpoint/2010/main" val="254133609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336.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p:spPr>
        <p:txBody>
          <a:bodyPr>
            <a:normAutofit fontScale="90000"/>
          </a:bodyPr>
          <a:lstStyle/>
          <a:p>
            <a:pPr rtl="0"/>
            <a:r>
              <a:rPr lang="en-US" altLang="zh-TW" smtClean="0"/>
              <a:t>12.6IPv6 </a:t>
            </a:r>
            <a:r>
              <a:rPr lang="en-US" altLang="zh-TW"/>
              <a:t>LLAs </a:t>
            </a:r>
            <a:r>
              <a:rPr lang="zh-TW" altLang="en-US"/>
              <a:t>的動態尋址</a:t>
            </a:r>
            <a:r>
              <a:rPr lang="en-US" altLang="zh-TW"/>
              <a:t>-</a:t>
            </a:r>
            <a:r>
              <a:rPr lang="zh-TW" altLang="en-US"/>
              <a:t>Ｗ</a:t>
            </a:r>
            <a:r>
              <a:rPr lang="en-US" altLang="zh-TW" err="1"/>
              <a:t>indows</a:t>
            </a:r>
            <a:r>
              <a:rPr lang="zh-TW" altLang="en-US"/>
              <a:t>上的動態 </a:t>
            </a:r>
            <a:r>
              <a:rPr lang="en-US" altLang="zh-TW"/>
              <a:t>LLAs</a:t>
            </a:r>
          </a:p>
        </p:txBody>
      </p:sp>
      <p:sp>
        <p:nvSpPr>
          <p:cNvPr id="6" name="Content Placeholder 3">
            <a:extLst>
              <a:ext uri="{FF2B5EF4-FFF2-40B4-BE49-F238E27FC236}">
                <a16:creationId xmlns:a16="http://schemas.microsoft.com/office/drawing/2014/main" id="{4003F5F5-7654-47FE-8245-0FE364DE3A10}"/>
              </a:ext>
            </a:extLst>
          </p:cNvPr>
          <p:cNvSpPr>
            <a:spLocks noGrp="1"/>
          </p:cNvSpPr>
          <p:nvPr>
            <p:ph idx="1"/>
          </p:nvPr>
        </p:nvSpPr>
        <p:spPr>
          <a:xfrm>
            <a:off x="431800" y="1711449"/>
            <a:ext cx="7913688" cy="570410"/>
          </a:xfrm>
        </p:spPr>
        <p:txBody>
          <a:bodyPr/>
          <a:lstStyle/>
          <a:p>
            <a:pPr marL="0" indent="0" algn="l" defTabSz="684196" fontAlgn="base">
              <a:spcBef>
                <a:spcPts val="600"/>
              </a:spcBef>
              <a:spcAft>
                <a:spcPts val="600"/>
              </a:spcAft>
              <a:buClr>
                <a:schemeClr val="tx2"/>
              </a:buClr>
              <a:buSzPct val="90000"/>
            </a:pPr>
            <a:r>
              <a:rPr lang="zh-TW" altLang="en-US" sz="1600">
                <a:solidFill>
                  <a:srgbClr val="000000"/>
                </a:solidFill>
              </a:rPr>
              <a:t>作業系統 </a:t>
            </a:r>
            <a:r>
              <a:rPr lang="en-US" altLang="zh-TW" sz="1600">
                <a:solidFill>
                  <a:srgbClr val="000000"/>
                </a:solidFill>
              </a:rPr>
              <a:t>(</a:t>
            </a:r>
            <a:r>
              <a:rPr lang="zh-TW" altLang="en-US" sz="1600">
                <a:solidFill>
                  <a:srgbClr val="000000"/>
                </a:solidFill>
              </a:rPr>
              <a:t>例如 </a:t>
            </a:r>
            <a:r>
              <a:rPr lang="en-US" altLang="zh-TW" sz="1600">
                <a:solidFill>
                  <a:srgbClr val="000000"/>
                </a:solidFill>
              </a:rPr>
              <a:t>Windows) </a:t>
            </a:r>
            <a:r>
              <a:rPr lang="zh-TW" altLang="en-US" sz="1600">
                <a:solidFill>
                  <a:srgbClr val="000000"/>
                </a:solidFill>
              </a:rPr>
              <a:t>通常會針對 </a:t>
            </a:r>
            <a:r>
              <a:rPr lang="en-US" altLang="zh-TW" sz="1600">
                <a:solidFill>
                  <a:srgbClr val="000000"/>
                </a:solidFill>
              </a:rPr>
              <a:t>SLAAC </a:t>
            </a:r>
            <a:r>
              <a:rPr lang="zh-TW" altLang="en-US" sz="1600">
                <a:solidFill>
                  <a:srgbClr val="000000"/>
                </a:solidFill>
              </a:rPr>
              <a:t>建立的 </a:t>
            </a:r>
            <a:r>
              <a:rPr lang="en-US" altLang="zh-TW" sz="1600">
                <a:solidFill>
                  <a:srgbClr val="000000"/>
                </a:solidFill>
              </a:rPr>
              <a:t>GUA </a:t>
            </a:r>
            <a:r>
              <a:rPr lang="zh-TW" altLang="en-US" sz="1600">
                <a:solidFill>
                  <a:srgbClr val="000000"/>
                </a:solidFill>
              </a:rPr>
              <a:t>和動態指派的 </a:t>
            </a:r>
            <a:r>
              <a:rPr lang="en-US" altLang="zh-TW" sz="1600">
                <a:solidFill>
                  <a:srgbClr val="000000"/>
                </a:solidFill>
              </a:rPr>
              <a:t>LLA </a:t>
            </a:r>
            <a:r>
              <a:rPr lang="zh-TW" altLang="en-US" sz="1600">
                <a:solidFill>
                  <a:srgbClr val="000000"/>
                </a:solidFill>
              </a:rPr>
              <a:t>使用相同的方法。</a:t>
            </a:r>
          </a:p>
          <a:p>
            <a:pPr marL="0" indent="0" algn="l" defTabSz="684196" fontAlgn="base">
              <a:spcBef>
                <a:spcPts val="600"/>
              </a:spcBef>
              <a:spcAft>
                <a:spcPts val="600"/>
              </a:spcAft>
              <a:buClr>
                <a:schemeClr val="tx2"/>
              </a:buClr>
              <a:buSzPct val="90000"/>
            </a:pPr>
            <a:endParaRPr lang="en-US" sz="1800">
              <a:solidFill>
                <a:srgbClr val="000000"/>
              </a:solidFill>
            </a:endParaRPr>
          </a:p>
          <a:p>
            <a:pPr marL="0" indent="0" algn="l" defTabSz="684196" fontAlgn="base">
              <a:spcBef>
                <a:spcPts val="600"/>
              </a:spcBef>
              <a:spcAft>
                <a:spcPts val="600"/>
              </a:spcAft>
              <a:buClr>
                <a:schemeClr val="tx2"/>
              </a:buClr>
              <a:buSzPct val="90000"/>
            </a:pPr>
            <a:endParaRPr lang="en-US" sz="1800">
              <a:solidFill>
                <a:srgbClr val="000000"/>
              </a:solidFill>
            </a:endParaRPr>
          </a:p>
        </p:txBody>
      </p:sp>
      <p:sp>
        <p:nvSpPr>
          <p:cNvPr id="2" name="TextBox 1">
            <a:extLst>
              <a:ext uri="{FF2B5EF4-FFF2-40B4-BE49-F238E27FC236}">
                <a16:creationId xmlns:a16="http://schemas.microsoft.com/office/drawing/2014/main" id="{84198DBB-B1C5-4711-B1B9-13D7E8D0E3A0}"/>
              </a:ext>
            </a:extLst>
          </p:cNvPr>
          <p:cNvSpPr txBox="1"/>
          <p:nvPr/>
        </p:nvSpPr>
        <p:spPr>
          <a:xfrm>
            <a:off x="1948294" y="7598708"/>
            <a:ext cx="184731" cy="369332"/>
          </a:xfrm>
          <a:prstGeom prst="rect">
            <a:avLst/>
          </a:prstGeom>
          <a:noFill/>
        </p:spPr>
        <p:txBody>
          <a:bodyPr wrap="none" rtlCol="0">
            <a:spAutoFit/>
          </a:bodyPr>
          <a:lstStyle/>
          <a:p>
            <a:endParaRPr lang="en-US"/>
          </a:p>
        </p:txBody>
      </p:sp>
      <p:sp>
        <p:nvSpPr>
          <p:cNvPr id="10" name="TextBox 9">
            <a:extLst>
              <a:ext uri="{FF2B5EF4-FFF2-40B4-BE49-F238E27FC236}">
                <a16:creationId xmlns:a16="http://schemas.microsoft.com/office/drawing/2014/main" id="{27C4AD4F-4BAF-4EB5-8715-B490FBDACAF0}"/>
              </a:ext>
            </a:extLst>
          </p:cNvPr>
          <p:cNvSpPr txBox="1"/>
          <p:nvPr/>
        </p:nvSpPr>
        <p:spPr>
          <a:xfrm>
            <a:off x="709731" y="2281859"/>
            <a:ext cx="2026517" cy="276999"/>
          </a:xfrm>
          <a:prstGeom prst="rect">
            <a:avLst/>
          </a:prstGeom>
          <a:noFill/>
        </p:spPr>
        <p:txBody>
          <a:bodyPr wrap="none" rtlCol="0">
            <a:spAutoFit/>
          </a:bodyPr>
          <a:lstStyle/>
          <a:p>
            <a:pPr rtl="0"/>
            <a:r>
              <a:rPr lang="en-US" altLang="zh-TW" sz="1200" b="1">
                <a:solidFill>
                  <a:srgbClr val="000000"/>
                </a:solidFill>
              </a:rPr>
              <a:t>EUI-64 </a:t>
            </a:r>
            <a:r>
              <a:rPr lang="zh-TW" altLang="en-US" sz="1200" b="1">
                <a:solidFill>
                  <a:srgbClr val="000000"/>
                </a:solidFill>
              </a:rPr>
              <a:t>產生的介面識別碼：</a:t>
            </a:r>
          </a:p>
        </p:txBody>
      </p:sp>
      <p:sp>
        <p:nvSpPr>
          <p:cNvPr id="5" name="Rectangle 1">
            <a:extLst>
              <a:ext uri="{FF2B5EF4-FFF2-40B4-BE49-F238E27FC236}">
                <a16:creationId xmlns:a16="http://schemas.microsoft.com/office/drawing/2014/main" id="{67C10CD7-64FE-452E-A9FF-E0D054AA0D29}"/>
              </a:ext>
            </a:extLst>
          </p:cNvPr>
          <p:cNvSpPr>
            <a:spLocks noChangeArrowheads="1"/>
          </p:cNvSpPr>
          <p:nvPr/>
        </p:nvSpPr>
        <p:spPr bwMode="auto">
          <a:xfrm>
            <a:off x="1276659" y="2571965"/>
            <a:ext cx="5878531" cy="1323439"/>
          </a:xfrm>
          <a:prstGeom prst="rect">
            <a:avLst/>
          </a:prstGeom>
          <a:solidFill>
            <a:srgbClr val="000000"/>
          </a:solidFill>
          <a:ln>
            <a:noFill/>
          </a:ln>
          <a:effectLst/>
        </p:spPr>
        <p:txBody>
          <a:bodyPr vert="horz" wrap="square" lIns="91440" tIns="45720" rIns="91440" bIns="45720" numCol="1" anchor="ctr" anchorCtr="0" compatLnSpc="1">
            <a:prstTxWarp prst="textNoShape">
              <a:avLst/>
            </a:prstTxWarp>
            <a:spAutoFit/>
          </a:bodyPr>
          <a:lstStyle/>
          <a:p>
            <a:pPr defTabSz="914378" eaLnBrk="0" hangingPunct="0"/>
            <a:r>
              <a:rPr lang="en-US" altLang="zh-TW" sz="1000">
                <a:solidFill>
                  <a:schemeClr val="bg1"/>
                </a:solidFill>
                <a:latin typeface="Courier New" panose="02070309020205020404" pitchFamily="49" charset="0"/>
                <a:cs typeface="Courier New" panose="02070309020205020404" pitchFamily="49" charset="0"/>
              </a:rPr>
              <a:t>C:\&gt; ipconfig</a:t>
            </a:r>
          </a:p>
          <a:p>
            <a:pPr defTabSz="914378" eaLnBrk="0" hangingPunct="0"/>
            <a:r>
              <a:rPr lang="en-US" altLang="zh-TW" sz="1000">
                <a:solidFill>
                  <a:schemeClr val="bg1"/>
                </a:solidFill>
                <a:latin typeface="Courier New" panose="02070309020205020404" pitchFamily="49" charset="0"/>
                <a:cs typeface="Courier New" panose="02070309020205020404" pitchFamily="49" charset="0"/>
              </a:rPr>
              <a:t>Windows IP </a:t>
            </a:r>
            <a:r>
              <a:rPr lang="zh-TW" altLang="en-US" sz="1000">
                <a:solidFill>
                  <a:schemeClr val="bg1"/>
                </a:solidFill>
                <a:latin typeface="Courier New" panose="02070309020205020404" pitchFamily="49" charset="0"/>
                <a:cs typeface="Courier New" panose="02070309020205020404" pitchFamily="49" charset="0"/>
              </a:rPr>
              <a:t>設定</a:t>
            </a:r>
          </a:p>
          <a:p>
            <a:pPr defTabSz="914378" eaLnBrk="0" hangingPunct="0"/>
            <a:r>
              <a:rPr lang="zh-TW" altLang="en-US" sz="1000">
                <a:solidFill>
                  <a:schemeClr val="bg1"/>
                </a:solidFill>
                <a:latin typeface="Courier New" panose="02070309020205020404" pitchFamily="49" charset="0"/>
                <a:cs typeface="Courier New" panose="02070309020205020404" pitchFamily="49" charset="0"/>
              </a:rPr>
              <a:t>乙太網路卡 區域連線</a:t>
            </a:r>
            <a:r>
              <a:rPr lang="en-US" altLang="zh-TW" sz="1000">
                <a:solidFill>
                  <a:schemeClr val="bg1"/>
                </a:solidFill>
                <a:latin typeface="Courier New" panose="02070309020205020404" pitchFamily="49" charset="0"/>
                <a:cs typeface="Courier New" panose="02070309020205020404" pitchFamily="49" charset="0"/>
              </a:rPr>
              <a:t>:</a:t>
            </a:r>
          </a:p>
          <a:p>
            <a:pPr defTabSz="914378" eaLnBrk="0" hangingPunct="0"/>
            <a:r>
              <a:rPr lang="zh-TW" altLang="en-US" sz="1000">
                <a:solidFill>
                  <a:schemeClr val="bg1"/>
                </a:solidFill>
                <a:latin typeface="Courier New" panose="02070309020205020404" pitchFamily="49" charset="0"/>
                <a:cs typeface="Courier New" panose="02070309020205020404" pitchFamily="49" charset="0"/>
              </a:rPr>
              <a:t>連線特定 </a:t>
            </a:r>
            <a:r>
              <a:rPr lang="en-US" altLang="zh-TW" sz="1000">
                <a:solidFill>
                  <a:schemeClr val="bg1"/>
                </a:solidFill>
                <a:latin typeface="Courier New" panose="02070309020205020404" pitchFamily="49" charset="0"/>
                <a:cs typeface="Courier New" panose="02070309020205020404" pitchFamily="49" charset="0"/>
              </a:rPr>
              <a:t>DNS </a:t>
            </a:r>
            <a:r>
              <a:rPr lang="zh-TW" altLang="en-US" sz="1000">
                <a:solidFill>
                  <a:schemeClr val="bg1"/>
                </a:solidFill>
                <a:latin typeface="Courier New" panose="02070309020205020404" pitchFamily="49" charset="0"/>
                <a:cs typeface="Courier New" panose="02070309020205020404" pitchFamily="49" charset="0"/>
              </a:rPr>
              <a:t>尾碼 </a:t>
            </a:r>
            <a:r>
              <a:rPr lang="en-US" altLang="zh-TW" sz="1000">
                <a:solidFill>
                  <a:schemeClr val="bg1"/>
                </a:solidFill>
                <a:latin typeface="Courier New" panose="02070309020205020404" pitchFamily="49" charset="0"/>
                <a:cs typeface="Courier New" panose="02070309020205020404" pitchFamily="49" charset="0"/>
              </a:rPr>
              <a:t>. :</a:t>
            </a:r>
          </a:p>
          <a:p>
            <a:pPr defTabSz="914378" eaLnBrk="0" hangingPunct="0"/>
            <a:r>
              <a:rPr lang="en-US" altLang="zh-TW" sz="1000">
                <a:solidFill>
                  <a:schemeClr val="bg1"/>
                </a:solidFill>
                <a:latin typeface="Courier New" panose="02070309020205020404" pitchFamily="49" charset="0"/>
                <a:cs typeface="Courier New" panose="02070309020205020404" pitchFamily="49" charset="0"/>
              </a:rPr>
              <a:t>IPv6 Address. . . . . . . . . . . </a:t>
            </a:r>
            <a:r>
              <a:rPr lang="zh-TW" altLang="en-US" sz="1000">
                <a:solidFill>
                  <a:schemeClr val="bg1"/>
                </a:solidFill>
                <a:latin typeface="Courier New" panose="02070309020205020404" pitchFamily="49" charset="0"/>
                <a:cs typeface="Courier New" panose="02070309020205020404" pitchFamily="49" charset="0"/>
              </a:rPr>
              <a:t>：</a:t>
            </a:r>
            <a:r>
              <a:rPr lang="en-US" altLang="zh-TW" sz="1000">
                <a:solidFill>
                  <a:schemeClr val="bg1"/>
                </a:solidFill>
                <a:latin typeface="Courier New" panose="02070309020205020404" pitchFamily="49" charset="0"/>
                <a:cs typeface="Courier New" panose="02070309020205020404" pitchFamily="49" charset="0"/>
              </a:rPr>
              <a:t>2001:db8:acad:1:</a:t>
            </a:r>
            <a:r>
              <a:rPr lang="en-US" altLang="zh-TW" sz="1000">
                <a:solidFill>
                  <a:srgbClr val="FFC000"/>
                </a:solidFill>
                <a:latin typeface="Courier New" panose="02070309020205020404" pitchFamily="49" charset="0"/>
                <a:cs typeface="Courier New" panose="02070309020205020404" pitchFamily="49" charset="0"/>
              </a:rPr>
              <a:t>fc99:47</a:t>
            </a:r>
            <a:r>
              <a:rPr lang="en-US" altLang="zh-TW" sz="1000">
                <a:solidFill>
                  <a:schemeClr val="bg1"/>
                </a:solidFill>
                <a:latin typeface="Courier New" panose="02070309020205020404" pitchFamily="49" charset="0"/>
                <a:cs typeface="Courier New" panose="02070309020205020404" pitchFamily="49" charset="0"/>
              </a:rPr>
              <a:t>ff:fe</a:t>
            </a:r>
            <a:r>
              <a:rPr lang="en-US" altLang="zh-TW" sz="1000">
                <a:solidFill>
                  <a:srgbClr val="FFC000"/>
                </a:solidFill>
                <a:latin typeface="Courier New" panose="02070309020205020404" pitchFamily="49" charset="0"/>
                <a:cs typeface="Courier New" panose="02070309020205020404" pitchFamily="49" charset="0"/>
              </a:rPr>
              <a:t>75:cee0</a:t>
            </a:r>
          </a:p>
          <a:p>
            <a:pPr defTabSz="914378" eaLnBrk="0" hangingPunct="0"/>
            <a:r>
              <a:rPr lang="zh-TW" altLang="en-US" sz="1000">
                <a:solidFill>
                  <a:schemeClr val="bg1"/>
                </a:solidFill>
                <a:latin typeface="Courier New" panose="02070309020205020404" pitchFamily="49" charset="0"/>
                <a:cs typeface="Courier New" panose="02070309020205020404" pitchFamily="49" charset="0"/>
              </a:rPr>
              <a:t>連結</a:t>
            </a:r>
            <a:r>
              <a:rPr lang="en-US" altLang="zh-TW" sz="1000">
                <a:solidFill>
                  <a:schemeClr val="bg1"/>
                </a:solidFill>
                <a:latin typeface="Courier New" panose="02070309020205020404" pitchFamily="49" charset="0"/>
                <a:cs typeface="Courier New" panose="02070309020205020404" pitchFamily="49" charset="0"/>
              </a:rPr>
              <a:t>-</a:t>
            </a:r>
            <a:r>
              <a:rPr lang="zh-TW" altLang="en-US" sz="1000">
                <a:solidFill>
                  <a:schemeClr val="bg1"/>
                </a:solidFill>
                <a:latin typeface="Courier New" panose="02070309020205020404" pitchFamily="49" charset="0"/>
                <a:cs typeface="Courier New" panose="02070309020205020404" pitchFamily="49" charset="0"/>
              </a:rPr>
              <a:t>本機 </a:t>
            </a:r>
            <a:r>
              <a:rPr lang="en-US" altLang="zh-TW" sz="1000">
                <a:solidFill>
                  <a:schemeClr val="bg1"/>
                </a:solidFill>
                <a:latin typeface="Courier New" panose="02070309020205020404" pitchFamily="49" charset="0"/>
                <a:cs typeface="Courier New" panose="02070309020205020404" pitchFamily="49" charset="0"/>
              </a:rPr>
              <a:t>IPv6 </a:t>
            </a:r>
            <a:r>
              <a:rPr lang="zh-TW" altLang="en-US" sz="1000">
                <a:solidFill>
                  <a:schemeClr val="bg1"/>
                </a:solidFill>
                <a:latin typeface="Courier New" panose="02070309020205020404" pitchFamily="49" charset="0"/>
                <a:cs typeface="Courier New" panose="02070309020205020404" pitchFamily="49" charset="0"/>
              </a:rPr>
              <a:t>位址 </a:t>
            </a:r>
            <a:r>
              <a:rPr lang="en-US" altLang="zh-TW" sz="1000">
                <a:solidFill>
                  <a:schemeClr val="bg1"/>
                </a:solidFill>
                <a:latin typeface="Courier New" panose="02070309020205020404" pitchFamily="49" charset="0"/>
                <a:cs typeface="Courier New" panose="02070309020205020404" pitchFamily="49" charset="0"/>
              </a:rPr>
              <a:t>. . . . .</a:t>
            </a:r>
            <a:r>
              <a:rPr lang="zh-TW" altLang="en-US" sz="1000">
                <a:solidFill>
                  <a:schemeClr val="bg1"/>
                </a:solidFill>
                <a:latin typeface="Courier New" panose="02070309020205020404" pitchFamily="49" charset="0"/>
                <a:cs typeface="Courier New" panose="02070309020205020404" pitchFamily="49" charset="0"/>
              </a:rPr>
              <a:t>：</a:t>
            </a:r>
            <a:r>
              <a:rPr lang="en-US" altLang="zh-TW" sz="1000">
                <a:solidFill>
                  <a:schemeClr val="bg1"/>
                </a:solidFill>
                <a:latin typeface="Courier New" panose="02070309020205020404" pitchFamily="49" charset="0"/>
                <a:cs typeface="Courier New" panose="02070309020205020404" pitchFamily="49" charset="0"/>
              </a:rPr>
              <a:t>fe80:</a:t>
            </a:r>
            <a:r>
              <a:rPr lang="zh-TW" altLang="en-US" sz="1000">
                <a:solidFill>
                  <a:srgbClr val="FFC000"/>
                </a:solidFill>
                <a:latin typeface="Courier New" panose="02070309020205020404" pitchFamily="49" charset="0"/>
                <a:cs typeface="Courier New" panose="02070309020205020404" pitchFamily="49" charset="0"/>
              </a:rPr>
              <a:t> </a:t>
            </a:r>
            <a:r>
              <a:rPr lang="en-US" altLang="zh-TW" sz="1000">
                <a:solidFill>
                  <a:srgbClr val="FFC000"/>
                </a:solidFill>
                <a:latin typeface="Courier New" panose="02070309020205020404" pitchFamily="49" charset="0"/>
                <a:cs typeface="Courier New" panose="02070309020205020404" pitchFamily="49" charset="0"/>
              </a:rPr>
              <a:t>fc99:47</a:t>
            </a:r>
            <a:r>
              <a:rPr lang="en-US" altLang="zh-TW" sz="1000">
                <a:solidFill>
                  <a:schemeClr val="bg1"/>
                </a:solidFill>
                <a:latin typeface="Courier New" panose="02070309020205020404" pitchFamily="49" charset="0"/>
                <a:cs typeface="Courier New" panose="02070309020205020404" pitchFamily="49" charset="0"/>
              </a:rPr>
              <a:t>ff:fe</a:t>
            </a:r>
            <a:r>
              <a:rPr lang="en-US" altLang="zh-TW" sz="1000">
                <a:solidFill>
                  <a:srgbClr val="FFC000"/>
                </a:solidFill>
                <a:latin typeface="Courier New" panose="02070309020205020404" pitchFamily="49" charset="0"/>
                <a:cs typeface="Courier New" panose="02070309020205020404" pitchFamily="49" charset="0"/>
              </a:rPr>
              <a:t>75:cee0</a:t>
            </a:r>
          </a:p>
          <a:p>
            <a:pPr defTabSz="914378" eaLnBrk="0" hangingPunct="0"/>
            <a:r>
              <a:rPr lang="zh-TW" altLang="en-US" sz="1000">
                <a:solidFill>
                  <a:schemeClr val="bg1"/>
                </a:solidFill>
                <a:latin typeface="Courier New" panose="02070309020205020404" pitchFamily="49" charset="0"/>
                <a:cs typeface="Courier New" panose="02070309020205020404" pitchFamily="49" charset="0"/>
              </a:rPr>
              <a:t>預設閘道 </a:t>
            </a:r>
            <a:r>
              <a:rPr lang="en-US" altLang="zh-TW" sz="1000">
                <a:solidFill>
                  <a:schemeClr val="bg1"/>
                </a:solidFill>
                <a:latin typeface="Courier New" panose="02070309020205020404" pitchFamily="49" charset="0"/>
                <a:cs typeface="Courier New" panose="02070309020205020404" pitchFamily="49" charset="0"/>
              </a:rPr>
              <a:t>. . . . . . . . . : fe80::1</a:t>
            </a:r>
          </a:p>
          <a:p>
            <a:pPr defTabSz="914378" eaLnBrk="0" hangingPunct="0"/>
            <a:r>
              <a:rPr lang="en-US" altLang="zh-TW" sz="1000">
                <a:solidFill>
                  <a:schemeClr val="bg1"/>
                </a:solidFill>
                <a:latin typeface="Courier New" panose="02070309020205020404" pitchFamily="49" charset="0"/>
                <a:cs typeface="Courier New" panose="02070309020205020404" pitchFamily="49" charset="0"/>
              </a:rPr>
              <a:t>C:\ &gt;</a:t>
            </a:r>
          </a:p>
        </p:txBody>
      </p:sp>
      <p:sp>
        <p:nvSpPr>
          <p:cNvPr id="11" name="TextBox 10">
            <a:extLst>
              <a:ext uri="{FF2B5EF4-FFF2-40B4-BE49-F238E27FC236}">
                <a16:creationId xmlns:a16="http://schemas.microsoft.com/office/drawing/2014/main" id="{A1EA36AD-E5C7-4064-B7CB-7A9689FEF970}"/>
              </a:ext>
            </a:extLst>
          </p:cNvPr>
          <p:cNvSpPr txBox="1"/>
          <p:nvPr/>
        </p:nvSpPr>
        <p:spPr>
          <a:xfrm>
            <a:off x="753475" y="3959682"/>
            <a:ext cx="2125903" cy="276999"/>
          </a:xfrm>
          <a:prstGeom prst="rect">
            <a:avLst/>
          </a:prstGeom>
          <a:noFill/>
        </p:spPr>
        <p:txBody>
          <a:bodyPr wrap="none" rtlCol="0">
            <a:spAutoFit/>
          </a:bodyPr>
          <a:lstStyle/>
          <a:p>
            <a:pPr rtl="0"/>
            <a:r>
              <a:rPr lang="zh-TW" altLang="en-US" sz="1200" b="1">
                <a:solidFill>
                  <a:srgbClr val="000000"/>
                </a:solidFill>
              </a:rPr>
              <a:t>隨機 </a:t>
            </a:r>
            <a:r>
              <a:rPr lang="en-US" altLang="zh-TW" sz="1200" b="1">
                <a:solidFill>
                  <a:srgbClr val="000000"/>
                </a:solidFill>
              </a:rPr>
              <a:t>64 </a:t>
            </a:r>
            <a:r>
              <a:rPr lang="zh-TW" altLang="en-US" sz="1200" b="1">
                <a:solidFill>
                  <a:srgbClr val="000000"/>
                </a:solidFill>
              </a:rPr>
              <a:t>位元產生的介面 </a:t>
            </a:r>
            <a:r>
              <a:rPr lang="en-US" altLang="zh-TW" sz="1200" b="1">
                <a:solidFill>
                  <a:srgbClr val="000000"/>
                </a:solidFill>
              </a:rPr>
              <a:t>ID</a:t>
            </a:r>
            <a:r>
              <a:rPr lang="zh-TW" altLang="en-US" sz="1200" b="1">
                <a:solidFill>
                  <a:srgbClr val="000000"/>
                </a:solidFill>
              </a:rPr>
              <a:t>：</a:t>
            </a:r>
          </a:p>
        </p:txBody>
      </p:sp>
      <p:sp>
        <p:nvSpPr>
          <p:cNvPr id="9" name="Rectangle 1">
            <a:extLst>
              <a:ext uri="{FF2B5EF4-FFF2-40B4-BE49-F238E27FC236}">
                <a16:creationId xmlns:a16="http://schemas.microsoft.com/office/drawing/2014/main" id="{A1D3F26D-DE37-49E2-BA8B-7ACBF74D386E}"/>
              </a:ext>
            </a:extLst>
          </p:cNvPr>
          <p:cNvSpPr>
            <a:spLocks noChangeArrowheads="1"/>
          </p:cNvSpPr>
          <p:nvPr/>
        </p:nvSpPr>
        <p:spPr bwMode="auto">
          <a:xfrm>
            <a:off x="1276658" y="4236681"/>
            <a:ext cx="5647700" cy="1323439"/>
          </a:xfrm>
          <a:prstGeom prst="rect">
            <a:avLst/>
          </a:prstGeom>
          <a:solidFill>
            <a:srgbClr val="000000"/>
          </a:solidFill>
          <a:ln>
            <a:noFill/>
          </a:ln>
          <a:effectLst/>
        </p:spPr>
        <p:txBody>
          <a:bodyPr vert="horz" wrap="none" lIns="91440" tIns="45720" rIns="91440" bIns="45720" numCol="1" anchor="ctr" anchorCtr="0" compatLnSpc="1">
            <a:prstTxWarp prst="textNoShape">
              <a:avLst/>
            </a:prstTxWarp>
            <a:spAutoFit/>
          </a:bodyPr>
          <a:lstStyle/>
          <a:p>
            <a:pPr defTabSz="914378" eaLnBrk="0" hangingPunct="0"/>
            <a:r>
              <a:rPr lang="en-US" altLang="zh-TW" sz="1000">
                <a:solidFill>
                  <a:schemeClr val="bg1"/>
                </a:solidFill>
                <a:latin typeface="Courier New" panose="02070309020205020404" pitchFamily="49" charset="0"/>
                <a:cs typeface="Courier New" panose="02070309020205020404" pitchFamily="49" charset="0"/>
              </a:rPr>
              <a:t>C:\&gt; ipconfig</a:t>
            </a:r>
          </a:p>
          <a:p>
            <a:pPr defTabSz="914378" eaLnBrk="0" hangingPunct="0"/>
            <a:r>
              <a:rPr lang="en-US" altLang="zh-TW" sz="1000">
                <a:solidFill>
                  <a:schemeClr val="bg1"/>
                </a:solidFill>
                <a:latin typeface="Courier New" panose="02070309020205020404" pitchFamily="49" charset="0"/>
                <a:cs typeface="Courier New" panose="02070309020205020404" pitchFamily="49" charset="0"/>
              </a:rPr>
              <a:t>Windows IP </a:t>
            </a:r>
            <a:r>
              <a:rPr lang="zh-TW" altLang="en-US" sz="1000">
                <a:solidFill>
                  <a:schemeClr val="bg1"/>
                </a:solidFill>
                <a:latin typeface="Courier New" panose="02070309020205020404" pitchFamily="49" charset="0"/>
                <a:cs typeface="Courier New" panose="02070309020205020404" pitchFamily="49" charset="0"/>
              </a:rPr>
              <a:t>設定</a:t>
            </a:r>
          </a:p>
          <a:p>
            <a:pPr defTabSz="914378" eaLnBrk="0" hangingPunct="0"/>
            <a:r>
              <a:rPr lang="zh-TW" altLang="en-US" sz="1000">
                <a:solidFill>
                  <a:schemeClr val="bg1"/>
                </a:solidFill>
                <a:latin typeface="Courier New" panose="02070309020205020404" pitchFamily="49" charset="0"/>
                <a:cs typeface="Courier New" panose="02070309020205020404" pitchFamily="49" charset="0"/>
              </a:rPr>
              <a:t>乙太網路卡 區域連線</a:t>
            </a:r>
            <a:r>
              <a:rPr lang="en-US" altLang="zh-TW" sz="1000">
                <a:solidFill>
                  <a:schemeClr val="bg1"/>
                </a:solidFill>
                <a:latin typeface="Courier New" panose="02070309020205020404" pitchFamily="49" charset="0"/>
                <a:cs typeface="Courier New" panose="02070309020205020404" pitchFamily="49" charset="0"/>
              </a:rPr>
              <a:t>:</a:t>
            </a:r>
          </a:p>
          <a:p>
            <a:pPr defTabSz="914378" eaLnBrk="0" hangingPunct="0"/>
            <a:r>
              <a:rPr lang="zh-TW" altLang="en-US" sz="1000">
                <a:solidFill>
                  <a:schemeClr val="bg1"/>
                </a:solidFill>
                <a:latin typeface="Courier New" panose="02070309020205020404" pitchFamily="49" charset="0"/>
                <a:cs typeface="Courier New" panose="02070309020205020404" pitchFamily="49" charset="0"/>
              </a:rPr>
              <a:t>連線特定 </a:t>
            </a:r>
            <a:r>
              <a:rPr lang="en-US" altLang="zh-TW" sz="1000">
                <a:solidFill>
                  <a:schemeClr val="bg1"/>
                </a:solidFill>
                <a:latin typeface="Courier New" panose="02070309020205020404" pitchFamily="49" charset="0"/>
                <a:cs typeface="Courier New" panose="02070309020205020404" pitchFamily="49" charset="0"/>
              </a:rPr>
              <a:t>DNS </a:t>
            </a:r>
            <a:r>
              <a:rPr lang="zh-TW" altLang="en-US" sz="1000">
                <a:solidFill>
                  <a:schemeClr val="bg1"/>
                </a:solidFill>
                <a:latin typeface="Courier New" panose="02070309020205020404" pitchFamily="49" charset="0"/>
                <a:cs typeface="Courier New" panose="02070309020205020404" pitchFamily="49" charset="0"/>
              </a:rPr>
              <a:t>尾碼 </a:t>
            </a:r>
            <a:r>
              <a:rPr lang="en-US" altLang="zh-TW" sz="1000">
                <a:solidFill>
                  <a:schemeClr val="bg1"/>
                </a:solidFill>
                <a:latin typeface="Courier New" panose="02070309020205020404" pitchFamily="49" charset="0"/>
                <a:cs typeface="Courier New" panose="02070309020205020404" pitchFamily="49" charset="0"/>
              </a:rPr>
              <a:t>. :</a:t>
            </a:r>
          </a:p>
          <a:p>
            <a:pPr defTabSz="914378" eaLnBrk="0" hangingPunct="0"/>
            <a:r>
              <a:rPr lang="en-US" altLang="zh-TW" sz="1000">
                <a:solidFill>
                  <a:schemeClr val="bg1"/>
                </a:solidFill>
                <a:latin typeface="Courier New" panose="02070309020205020404" pitchFamily="49" charset="0"/>
                <a:cs typeface="Courier New" panose="02070309020205020404" pitchFamily="49" charset="0"/>
              </a:rPr>
              <a:t>IPv6 Address. . . . . . . . . . . : 2001:db8:acad:1:</a:t>
            </a:r>
            <a:r>
              <a:rPr lang="en-US" altLang="zh-TW" sz="1000">
                <a:solidFill>
                  <a:srgbClr val="FFC000"/>
                </a:solidFill>
                <a:latin typeface="Courier New" panose="02070309020205020404" pitchFamily="49" charset="0"/>
                <a:cs typeface="Courier New" panose="02070309020205020404" pitchFamily="49" charset="0"/>
              </a:rPr>
              <a:t>50a5:8a35:a5bb:66e1</a:t>
            </a:r>
          </a:p>
          <a:p>
            <a:pPr defTabSz="914378" eaLnBrk="0" hangingPunct="0"/>
            <a:r>
              <a:rPr lang="zh-TW" altLang="en-US" sz="1000">
                <a:solidFill>
                  <a:schemeClr val="bg1"/>
                </a:solidFill>
                <a:latin typeface="Courier New" panose="02070309020205020404" pitchFamily="49" charset="0"/>
                <a:cs typeface="Courier New" panose="02070309020205020404" pitchFamily="49" charset="0"/>
              </a:rPr>
              <a:t>連結</a:t>
            </a:r>
            <a:r>
              <a:rPr lang="en-US" altLang="zh-TW" sz="1000">
                <a:solidFill>
                  <a:schemeClr val="bg1"/>
                </a:solidFill>
                <a:latin typeface="Courier New" panose="02070309020205020404" pitchFamily="49" charset="0"/>
                <a:cs typeface="Courier New" panose="02070309020205020404" pitchFamily="49" charset="0"/>
              </a:rPr>
              <a:t>-</a:t>
            </a:r>
            <a:r>
              <a:rPr lang="zh-TW" altLang="en-US" sz="1000">
                <a:solidFill>
                  <a:schemeClr val="bg1"/>
                </a:solidFill>
                <a:latin typeface="Courier New" panose="02070309020205020404" pitchFamily="49" charset="0"/>
                <a:cs typeface="Courier New" panose="02070309020205020404" pitchFamily="49" charset="0"/>
              </a:rPr>
              <a:t>本機 </a:t>
            </a:r>
            <a:r>
              <a:rPr lang="en-US" altLang="zh-TW" sz="1000">
                <a:solidFill>
                  <a:schemeClr val="bg1"/>
                </a:solidFill>
                <a:latin typeface="Courier New" panose="02070309020205020404" pitchFamily="49" charset="0"/>
                <a:cs typeface="Courier New" panose="02070309020205020404" pitchFamily="49" charset="0"/>
              </a:rPr>
              <a:t>IPv6 </a:t>
            </a:r>
            <a:r>
              <a:rPr lang="zh-TW" altLang="en-US" sz="1000">
                <a:solidFill>
                  <a:schemeClr val="bg1"/>
                </a:solidFill>
                <a:latin typeface="Courier New" panose="02070309020205020404" pitchFamily="49" charset="0"/>
                <a:cs typeface="Courier New" panose="02070309020205020404" pitchFamily="49" charset="0"/>
              </a:rPr>
              <a:t>位址 </a:t>
            </a:r>
            <a:r>
              <a:rPr lang="en-US" altLang="zh-TW" sz="1000">
                <a:solidFill>
                  <a:schemeClr val="bg1"/>
                </a:solidFill>
                <a:latin typeface="Courier New" panose="02070309020205020404" pitchFamily="49" charset="0"/>
                <a:cs typeface="Courier New" panose="02070309020205020404" pitchFamily="49" charset="0"/>
              </a:rPr>
              <a:t>. . . . . : fe80::</a:t>
            </a:r>
            <a:r>
              <a:rPr lang="en-US" altLang="zh-TW" sz="1000">
                <a:solidFill>
                  <a:srgbClr val="FFC000"/>
                </a:solidFill>
                <a:latin typeface="Courier New" panose="02070309020205020404" pitchFamily="49" charset="0"/>
                <a:cs typeface="Courier New" panose="02070309020205020404" pitchFamily="49" charset="0"/>
              </a:rPr>
              <a:t>50a5:8a35:a5bb:66e1</a:t>
            </a:r>
          </a:p>
          <a:p>
            <a:pPr defTabSz="914378" eaLnBrk="0" hangingPunct="0"/>
            <a:r>
              <a:rPr lang="zh-TW" altLang="en-US" sz="1000">
                <a:solidFill>
                  <a:schemeClr val="bg1"/>
                </a:solidFill>
                <a:latin typeface="Courier New" panose="02070309020205020404" pitchFamily="49" charset="0"/>
                <a:cs typeface="Courier New" panose="02070309020205020404" pitchFamily="49" charset="0"/>
              </a:rPr>
              <a:t>預設閘道 </a:t>
            </a:r>
            <a:r>
              <a:rPr lang="en-US" altLang="zh-TW" sz="1000">
                <a:solidFill>
                  <a:schemeClr val="bg1"/>
                </a:solidFill>
                <a:latin typeface="Courier New" panose="02070309020205020404" pitchFamily="49" charset="0"/>
                <a:cs typeface="Courier New" panose="02070309020205020404" pitchFamily="49" charset="0"/>
              </a:rPr>
              <a:t>. . . . . . . . . : fe80::1</a:t>
            </a:r>
          </a:p>
          <a:p>
            <a:pPr defTabSz="914378" eaLnBrk="0" hangingPunct="0"/>
            <a:r>
              <a:rPr lang="en-US" altLang="zh-TW" sz="1000">
                <a:solidFill>
                  <a:schemeClr val="bg1"/>
                </a:solidFill>
                <a:latin typeface="Courier New" panose="02070309020205020404" pitchFamily="49" charset="0"/>
                <a:cs typeface="Courier New" panose="02070309020205020404" pitchFamily="49" charset="0"/>
              </a:rPr>
              <a:t>C:\ &gt;</a:t>
            </a:r>
          </a:p>
        </p:txBody>
      </p:sp>
      <p:sp>
        <p:nvSpPr>
          <p:cNvPr id="4" name="投影片編號版面配置區 3"/>
          <p:cNvSpPr>
            <a:spLocks noGrp="1"/>
          </p:cNvSpPr>
          <p:nvPr>
            <p:ph type="sldNum" sz="quarter" idx="12"/>
          </p:nvPr>
        </p:nvSpPr>
        <p:spPr/>
        <p:txBody>
          <a:bodyPr/>
          <a:lstStyle/>
          <a:p>
            <a:fld id="{4FAB73BC-B049-4115-A692-8D63A059BFB8}" type="slidenum">
              <a:rPr lang="en-US" smtClean="0"/>
              <a:t>336</a:t>
            </a:fld>
            <a:endParaRPr lang="en-US"/>
          </a:p>
        </p:txBody>
      </p:sp>
    </p:spTree>
    <p:extLst>
      <p:ext uri="{BB962C8B-B14F-4D97-AF65-F5344CB8AC3E}">
        <p14:creationId xmlns:p14="http://schemas.microsoft.com/office/powerpoint/2010/main" val="293685489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337.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9296400" cy="731837"/>
          </a:xfrm>
        </p:spPr>
        <p:txBody>
          <a:bodyPr>
            <a:noAutofit/>
          </a:bodyPr>
          <a:lstStyle/>
          <a:p>
            <a:pPr rtl="0"/>
            <a:r>
              <a:rPr lang="en-US" altLang="zh-TW" smtClean="0"/>
              <a:t>12.6IPv6 </a:t>
            </a:r>
            <a:r>
              <a:rPr lang="en-US" altLang="zh-TW"/>
              <a:t>LLAs </a:t>
            </a:r>
            <a:r>
              <a:rPr lang="zh-TW" altLang="en-US"/>
              <a:t>的動態尋址</a:t>
            </a:r>
            <a:r>
              <a:rPr lang="en-US" altLang="zh-TW"/>
              <a:t>-</a:t>
            </a:r>
            <a:r>
              <a:rPr lang="zh-TW" altLang="en-US"/>
              <a:t>思科路由器上的動態 </a:t>
            </a:r>
            <a:r>
              <a:rPr lang="en-US" altLang="zh-TW"/>
              <a:t>LLAs</a:t>
            </a:r>
          </a:p>
        </p:txBody>
      </p:sp>
      <p:sp>
        <p:nvSpPr>
          <p:cNvPr id="6" name="Content Placeholder 3">
            <a:extLst>
              <a:ext uri="{FF2B5EF4-FFF2-40B4-BE49-F238E27FC236}">
                <a16:creationId xmlns:a16="http://schemas.microsoft.com/office/drawing/2014/main" id="{4003F5F5-7654-47FE-8245-0FE364DE3A10}"/>
              </a:ext>
            </a:extLst>
          </p:cNvPr>
          <p:cNvSpPr>
            <a:spLocks noGrp="1"/>
          </p:cNvSpPr>
          <p:nvPr>
            <p:ph idx="1"/>
          </p:nvPr>
        </p:nvSpPr>
        <p:spPr>
          <a:xfrm>
            <a:off x="431801" y="1892301"/>
            <a:ext cx="7913688" cy="1536700"/>
          </a:xfrm>
        </p:spPr>
        <p:txBody>
          <a:bodyPr/>
          <a:lstStyle/>
          <a:p>
            <a:pPr marL="0" indent="0" algn="l" defTabSz="684196" fontAlgn="base">
              <a:spcBef>
                <a:spcPts val="600"/>
              </a:spcBef>
              <a:spcAft>
                <a:spcPts val="600"/>
              </a:spcAft>
              <a:buClr>
                <a:schemeClr val="tx2"/>
              </a:buClr>
              <a:buSzPct val="90000"/>
            </a:pPr>
            <a:r>
              <a:rPr lang="zh-TW" altLang="en-US" sz="1600">
                <a:solidFill>
                  <a:srgbClr val="000000"/>
                </a:solidFill>
              </a:rPr>
              <a:t>只要將 </a:t>
            </a:r>
            <a:r>
              <a:rPr lang="en-US" altLang="zh-TW" sz="1600">
                <a:solidFill>
                  <a:srgbClr val="000000"/>
                </a:solidFill>
              </a:rPr>
              <a:t>GUA </a:t>
            </a:r>
            <a:r>
              <a:rPr lang="zh-TW" altLang="en-US" sz="1600">
                <a:solidFill>
                  <a:srgbClr val="000000"/>
                </a:solidFill>
              </a:rPr>
              <a:t>指派給介面，思科路由器就會自動建立 </a:t>
            </a:r>
            <a:r>
              <a:rPr lang="en-US" altLang="zh-TW" sz="1600">
                <a:solidFill>
                  <a:srgbClr val="000000"/>
                </a:solidFill>
              </a:rPr>
              <a:t>IPv6 LLA</a:t>
            </a:r>
            <a:r>
              <a:rPr lang="zh-TW" altLang="en-US" sz="1600">
                <a:solidFill>
                  <a:srgbClr val="000000"/>
                </a:solidFill>
              </a:rPr>
              <a:t>。根據預設，思科 </a:t>
            </a:r>
            <a:r>
              <a:rPr lang="en-US" altLang="zh-TW" sz="1600">
                <a:solidFill>
                  <a:srgbClr val="000000"/>
                </a:solidFill>
              </a:rPr>
              <a:t>IOS </a:t>
            </a:r>
            <a:r>
              <a:rPr lang="zh-TW" altLang="en-US" sz="1600">
                <a:solidFill>
                  <a:srgbClr val="000000"/>
                </a:solidFill>
              </a:rPr>
              <a:t>路由器會使用 </a:t>
            </a:r>
            <a:r>
              <a:rPr lang="en-US" altLang="zh-TW" sz="1600">
                <a:solidFill>
                  <a:srgbClr val="000000"/>
                </a:solidFill>
              </a:rPr>
              <a:t>EUI-64 </a:t>
            </a:r>
            <a:r>
              <a:rPr lang="zh-TW" altLang="en-US" sz="1600">
                <a:solidFill>
                  <a:srgbClr val="000000"/>
                </a:solidFill>
              </a:rPr>
              <a:t>來產生 </a:t>
            </a:r>
            <a:r>
              <a:rPr lang="en-US" altLang="zh-TW" sz="1600">
                <a:solidFill>
                  <a:srgbClr val="000000"/>
                </a:solidFill>
              </a:rPr>
              <a:t>IPv6 </a:t>
            </a:r>
            <a:r>
              <a:rPr lang="zh-TW" altLang="en-US" sz="1600">
                <a:solidFill>
                  <a:srgbClr val="000000"/>
                </a:solidFill>
              </a:rPr>
              <a:t>介面上所有 </a:t>
            </a:r>
            <a:r>
              <a:rPr lang="en-US" altLang="zh-TW" sz="1600">
                <a:solidFill>
                  <a:srgbClr val="000000"/>
                </a:solidFill>
              </a:rPr>
              <a:t>LLAs </a:t>
            </a:r>
            <a:r>
              <a:rPr lang="zh-TW" altLang="en-US" sz="1600">
                <a:solidFill>
                  <a:srgbClr val="000000"/>
                </a:solidFill>
              </a:rPr>
              <a:t>的介面 </a:t>
            </a:r>
            <a:r>
              <a:rPr lang="en-US" altLang="zh-TW" sz="1600">
                <a:solidFill>
                  <a:srgbClr val="000000"/>
                </a:solidFill>
              </a:rPr>
              <a:t>ID</a:t>
            </a:r>
            <a:r>
              <a:rPr lang="zh-TW" altLang="en-US" sz="1600">
                <a:solidFill>
                  <a:srgbClr val="000000"/>
                </a:solidFill>
              </a:rPr>
              <a:t>。</a:t>
            </a:r>
          </a:p>
          <a:p>
            <a:pPr marL="0" indent="0" algn="l" defTabSz="684196" fontAlgn="base">
              <a:spcBef>
                <a:spcPts val="600"/>
              </a:spcBef>
              <a:spcAft>
                <a:spcPts val="600"/>
              </a:spcAft>
              <a:buClr>
                <a:schemeClr val="tx2"/>
              </a:buClr>
              <a:buSzPct val="90000"/>
            </a:pPr>
            <a:r>
              <a:rPr lang="zh-TW" altLang="en-US" sz="1600">
                <a:solidFill>
                  <a:srgbClr val="000000"/>
                </a:solidFill>
              </a:rPr>
              <a:t>以下是 </a:t>
            </a:r>
            <a:r>
              <a:rPr lang="en-US" altLang="zh-TW" sz="1600">
                <a:solidFill>
                  <a:srgbClr val="000000"/>
                </a:solidFill>
              </a:rPr>
              <a:t>R1 </a:t>
            </a:r>
            <a:r>
              <a:rPr lang="zh-TW" altLang="en-US" sz="1600">
                <a:solidFill>
                  <a:srgbClr val="000000"/>
                </a:solidFill>
              </a:rPr>
              <a:t>的 </a:t>
            </a:r>
            <a:r>
              <a:rPr lang="en-US" altLang="zh-TW" sz="1600">
                <a:solidFill>
                  <a:srgbClr val="000000"/>
                </a:solidFill>
              </a:rPr>
              <a:t>G0/0/0 </a:t>
            </a:r>
            <a:r>
              <a:rPr lang="zh-TW" altLang="en-US" sz="1600">
                <a:solidFill>
                  <a:srgbClr val="000000"/>
                </a:solidFill>
              </a:rPr>
              <a:t>介面上動態設定 </a:t>
            </a:r>
            <a:r>
              <a:rPr lang="en-US" altLang="zh-TW" sz="1600">
                <a:solidFill>
                  <a:srgbClr val="000000"/>
                </a:solidFill>
              </a:rPr>
              <a:t>LLA </a:t>
            </a:r>
            <a:r>
              <a:rPr lang="zh-TW" altLang="en-US" sz="1600">
                <a:solidFill>
                  <a:srgbClr val="000000"/>
                </a:solidFill>
              </a:rPr>
              <a:t>的範例：</a:t>
            </a:r>
          </a:p>
          <a:p>
            <a:pPr marL="0" indent="0" algn="l" defTabSz="684196" fontAlgn="base">
              <a:spcBef>
                <a:spcPts val="600"/>
              </a:spcBef>
              <a:spcAft>
                <a:spcPts val="600"/>
              </a:spcAft>
              <a:buClr>
                <a:schemeClr val="tx2"/>
              </a:buClr>
              <a:buSzPct val="90000"/>
            </a:pPr>
            <a:endParaRPr lang="en-US" sz="1600">
              <a:solidFill>
                <a:srgbClr val="000000"/>
              </a:solidFill>
            </a:endParaRPr>
          </a:p>
          <a:p>
            <a:pPr marL="0" indent="0" algn="l" defTabSz="684196" fontAlgn="base">
              <a:spcBef>
                <a:spcPts val="600"/>
              </a:spcBef>
              <a:spcAft>
                <a:spcPts val="600"/>
              </a:spcAft>
              <a:buClr>
                <a:schemeClr val="tx2"/>
              </a:buClr>
              <a:buSzPct val="90000"/>
            </a:pPr>
            <a:endParaRPr lang="en-US" sz="1600">
              <a:solidFill>
                <a:srgbClr val="000000"/>
              </a:solidFill>
            </a:endParaRPr>
          </a:p>
        </p:txBody>
      </p:sp>
      <p:sp>
        <p:nvSpPr>
          <p:cNvPr id="5" name="Rectangle 1">
            <a:extLst>
              <a:ext uri="{FF2B5EF4-FFF2-40B4-BE49-F238E27FC236}">
                <a16:creationId xmlns:a16="http://schemas.microsoft.com/office/drawing/2014/main" id="{67C10CD7-64FE-452E-A9FF-E0D054AA0D29}"/>
              </a:ext>
            </a:extLst>
          </p:cNvPr>
          <p:cNvSpPr>
            <a:spLocks noChangeArrowheads="1"/>
          </p:cNvSpPr>
          <p:nvPr/>
        </p:nvSpPr>
        <p:spPr bwMode="auto">
          <a:xfrm>
            <a:off x="1632734" y="3429000"/>
            <a:ext cx="5032147" cy="1323439"/>
          </a:xfrm>
          <a:prstGeom prst="rect">
            <a:avLst/>
          </a:prstGeom>
          <a:solidFill>
            <a:srgbClr val="000000"/>
          </a:solidFill>
          <a:ln>
            <a:noFill/>
          </a:ln>
          <a:effectLst/>
        </p:spPr>
        <p:txBody>
          <a:bodyPr vert="horz" wrap="none" lIns="91440" tIns="45720" rIns="91440" bIns="45720" numCol="1" anchor="ctr" anchorCtr="0" compatLnSpc="1">
            <a:prstTxWarp prst="textNoShape">
              <a:avLst/>
            </a:prstTxWarp>
            <a:spAutoFit/>
          </a:bodyPr>
          <a:lstStyle/>
          <a:p>
            <a:pPr defTabSz="914378" eaLnBrk="0" fontAlgn="base" hangingPunct="0">
              <a:spcBef>
                <a:spcPct val="0"/>
              </a:spcBef>
              <a:spcAft>
                <a:spcPct val="0"/>
              </a:spcAft>
            </a:pPr>
            <a:r>
              <a:rPr lang="en-US" altLang="zh-TW" sz="1000">
                <a:solidFill>
                  <a:schemeClr val="bg1"/>
                </a:solidFill>
                <a:latin typeface="Courier New" panose="02070309020205020404" pitchFamily="49" charset="0"/>
                <a:cs typeface="Courier New" panose="02070309020205020404" pitchFamily="49" charset="0"/>
              </a:rPr>
              <a:t>R1# </a:t>
            </a:r>
            <a:r>
              <a:rPr lang="en-US" altLang="zh-TW" sz="1000" b="1">
                <a:solidFill>
                  <a:schemeClr val="bg1"/>
                </a:solidFill>
                <a:latin typeface="Courier New" panose="02070309020205020404" pitchFamily="49" charset="0"/>
                <a:cs typeface="Courier New" panose="02070309020205020404" pitchFamily="49" charset="0"/>
              </a:rPr>
              <a:t>show interface gigabitEthernet 0/0/0 </a:t>
            </a:r>
            <a:r>
              <a:rPr lang="zh-TW" altLang="en-US" sz="1000">
                <a:solidFill>
                  <a:schemeClr val="bg1"/>
                </a:solidFill>
                <a:latin typeface="Courier New" panose="02070309020205020404" pitchFamily="49" charset="0"/>
                <a:cs typeface="Courier New" panose="02070309020205020404" pitchFamily="49" charset="0"/>
              </a:rPr>
              <a:t> </a:t>
            </a:r>
          </a:p>
          <a:p>
            <a:pPr defTabSz="914378" eaLnBrk="0" fontAlgn="base" hangingPunct="0">
              <a:spcBef>
                <a:spcPct val="0"/>
              </a:spcBef>
              <a:spcAft>
                <a:spcPct val="0"/>
              </a:spcAft>
            </a:pPr>
            <a:r>
              <a:rPr lang="en-US" altLang="zh-TW" sz="1000">
                <a:solidFill>
                  <a:schemeClr val="bg1"/>
                </a:solidFill>
                <a:latin typeface="Courier New" panose="02070309020205020404" pitchFamily="49" charset="0"/>
                <a:cs typeface="Courier New" panose="02070309020205020404" pitchFamily="49" charset="0"/>
              </a:rPr>
              <a:t>GigabitEthernet0/0/0 is up, line protocol is up </a:t>
            </a:r>
          </a:p>
          <a:p>
            <a:pPr defTabSz="914378" eaLnBrk="0" fontAlgn="base" hangingPunct="0">
              <a:spcBef>
                <a:spcPct val="0"/>
              </a:spcBef>
              <a:spcAft>
                <a:spcPct val="0"/>
              </a:spcAft>
            </a:pPr>
            <a:r>
              <a:rPr lang="zh-TW" altLang="en-US" sz="1000">
                <a:solidFill>
                  <a:schemeClr val="bg1"/>
                </a:solidFill>
                <a:latin typeface="Courier New" panose="02070309020205020404" pitchFamily="49" charset="0"/>
                <a:cs typeface="Courier New" panose="02070309020205020404" pitchFamily="49" charset="0"/>
              </a:rPr>
              <a:t>硬體是 </a:t>
            </a:r>
            <a:r>
              <a:rPr lang="en-US" altLang="zh-TW" sz="1000">
                <a:solidFill>
                  <a:schemeClr val="bg1"/>
                </a:solidFill>
                <a:latin typeface="Courier New" panose="02070309020205020404" pitchFamily="49" charset="0"/>
                <a:cs typeface="Courier New" panose="02070309020205020404" pitchFamily="49" charset="0"/>
              </a:rPr>
              <a:t>ISR4221-2x1GE, </a:t>
            </a:r>
            <a:r>
              <a:rPr lang="zh-TW" altLang="en-US" sz="1000">
                <a:solidFill>
                  <a:schemeClr val="bg1"/>
                </a:solidFill>
                <a:latin typeface="Courier New" panose="02070309020205020404" pitchFamily="49" charset="0"/>
                <a:cs typeface="Courier New" panose="02070309020205020404" pitchFamily="49" charset="0"/>
              </a:rPr>
              <a:t>位址是 </a:t>
            </a:r>
            <a:r>
              <a:rPr lang="en-US" altLang="zh-TW" sz="1000" b="1">
                <a:solidFill>
                  <a:schemeClr val="accent6"/>
                </a:solidFill>
                <a:latin typeface="Courier New" panose="02070309020205020404" pitchFamily="49" charset="0"/>
                <a:cs typeface="Courier New" panose="02070309020205020404" pitchFamily="49" charset="0"/>
              </a:rPr>
              <a:t>7079.b392.3640</a:t>
            </a:r>
            <a:r>
              <a:rPr lang="zh-TW" altLang="en-US" sz="1000">
                <a:solidFill>
                  <a:schemeClr val="accent6"/>
                </a:solidFill>
                <a:latin typeface="Courier New" panose="02070309020205020404" pitchFamily="49" charset="0"/>
                <a:cs typeface="Courier New" panose="02070309020205020404" pitchFamily="49" charset="0"/>
              </a:rPr>
              <a:t> </a:t>
            </a:r>
            <a:r>
              <a:rPr lang="en-US" altLang="zh-TW" sz="1000">
                <a:solidFill>
                  <a:schemeClr val="bg1"/>
                </a:solidFill>
                <a:latin typeface="Courier New" panose="02070309020205020404" pitchFamily="49" charset="0"/>
                <a:cs typeface="Courier New" panose="02070309020205020404" pitchFamily="49" charset="0"/>
              </a:rPr>
              <a:t>(bia 7079.b392.3640) </a:t>
            </a:r>
          </a:p>
          <a:p>
            <a:pPr defTabSz="914378" eaLnBrk="0" fontAlgn="base" hangingPunct="0">
              <a:spcBef>
                <a:spcPct val="0"/>
              </a:spcBef>
              <a:spcAft>
                <a:spcPct val="0"/>
              </a:spcAft>
            </a:pPr>
            <a:r>
              <a:rPr lang="en-US" altLang="zh-TW" sz="1000">
                <a:solidFill>
                  <a:schemeClr val="bg1"/>
                </a:solidFill>
                <a:latin typeface="Courier New" panose="02070309020205020404" pitchFamily="49" charset="0"/>
                <a:cs typeface="Courier New" panose="02070309020205020404" pitchFamily="49" charset="0"/>
              </a:rPr>
              <a:t>(</a:t>
            </a:r>
            <a:r>
              <a:rPr lang="zh-TW" altLang="en-US" sz="1000">
                <a:solidFill>
                  <a:schemeClr val="bg1"/>
                </a:solidFill>
                <a:latin typeface="Courier New" panose="02070309020205020404" pitchFamily="49" charset="0"/>
                <a:cs typeface="Courier New" panose="02070309020205020404" pitchFamily="49" charset="0"/>
              </a:rPr>
              <a:t>省略輸出</a:t>
            </a:r>
            <a:r>
              <a:rPr lang="en-US" altLang="zh-TW" sz="1000">
                <a:solidFill>
                  <a:schemeClr val="bg1"/>
                </a:solidFill>
                <a:latin typeface="Courier New" panose="02070309020205020404" pitchFamily="49" charset="0"/>
                <a:cs typeface="Courier New" panose="02070309020205020404" pitchFamily="49" charset="0"/>
              </a:rPr>
              <a:t>) </a:t>
            </a:r>
          </a:p>
          <a:p>
            <a:pPr defTabSz="914378" eaLnBrk="0" fontAlgn="base" hangingPunct="0">
              <a:spcBef>
                <a:spcPct val="0"/>
              </a:spcBef>
              <a:spcAft>
                <a:spcPct val="0"/>
              </a:spcAft>
            </a:pPr>
            <a:r>
              <a:rPr lang="en-US" altLang="zh-TW" sz="1000">
                <a:solidFill>
                  <a:schemeClr val="bg1"/>
                </a:solidFill>
                <a:latin typeface="Courier New" panose="02070309020205020404" pitchFamily="49" charset="0"/>
                <a:cs typeface="Courier New" panose="02070309020205020404" pitchFamily="49" charset="0"/>
              </a:rPr>
              <a:t>R1 # </a:t>
            </a:r>
            <a:r>
              <a:rPr lang="en-US" altLang="zh-TW" sz="1000" b="1">
                <a:solidFill>
                  <a:schemeClr val="bg1"/>
                </a:solidFill>
                <a:latin typeface="Courier New" panose="02070309020205020404" pitchFamily="49" charset="0"/>
                <a:cs typeface="Courier New" panose="02070309020205020404" pitchFamily="49" charset="0"/>
              </a:rPr>
              <a:t>show ipv6 interface brief</a:t>
            </a:r>
            <a:r>
              <a:rPr lang="zh-TW" altLang="en-US" sz="1000">
                <a:solidFill>
                  <a:schemeClr val="bg1"/>
                </a:solidFill>
                <a:latin typeface="Courier New" panose="02070309020205020404" pitchFamily="49" charset="0"/>
                <a:cs typeface="Courier New" panose="02070309020205020404" pitchFamily="49" charset="0"/>
              </a:rPr>
              <a:t> </a:t>
            </a:r>
          </a:p>
          <a:p>
            <a:pPr defTabSz="914378" eaLnBrk="0" fontAlgn="base" hangingPunct="0">
              <a:spcBef>
                <a:spcPct val="0"/>
              </a:spcBef>
              <a:spcAft>
                <a:spcPct val="0"/>
              </a:spcAft>
            </a:pPr>
            <a:r>
              <a:rPr lang="en-US" altLang="zh-TW" sz="1000">
                <a:solidFill>
                  <a:schemeClr val="bg1"/>
                </a:solidFill>
                <a:latin typeface="Courier New" panose="02070309020205020404" pitchFamily="49" charset="0"/>
                <a:cs typeface="Courier New" panose="02070309020205020404" pitchFamily="49" charset="0"/>
              </a:rPr>
              <a:t>GigabitEthernet0/0/0 [up/up] </a:t>
            </a:r>
          </a:p>
          <a:p>
            <a:pPr defTabSz="914378" eaLnBrk="0" fontAlgn="base" hangingPunct="0">
              <a:spcBef>
                <a:spcPct val="0"/>
              </a:spcBef>
              <a:spcAft>
                <a:spcPct val="0"/>
              </a:spcAft>
            </a:pPr>
            <a:r>
              <a:rPr lang="en-US" altLang="zh-TW" sz="1000">
                <a:solidFill>
                  <a:schemeClr val="bg1"/>
                </a:solidFill>
                <a:latin typeface="Courier New" panose="02070309020205020404" pitchFamily="49" charset="0"/>
                <a:cs typeface="Courier New" panose="02070309020205020404" pitchFamily="49" charset="0"/>
              </a:rPr>
              <a:t>FE80::</a:t>
            </a:r>
            <a:r>
              <a:rPr lang="en-US" altLang="zh-TW" sz="1000" b="1">
                <a:solidFill>
                  <a:schemeClr val="accent6"/>
                </a:solidFill>
                <a:latin typeface="Courier New" panose="02070309020205020404" pitchFamily="49" charset="0"/>
                <a:cs typeface="Courier New" panose="02070309020205020404" pitchFamily="49" charset="0"/>
              </a:rPr>
              <a:t>7279:B3</a:t>
            </a:r>
            <a:r>
              <a:rPr lang="en-US" altLang="zh-TW" sz="1000" b="1">
                <a:solidFill>
                  <a:schemeClr val="bg1"/>
                </a:solidFill>
                <a:latin typeface="Courier New" panose="02070309020205020404" pitchFamily="49" charset="0"/>
                <a:cs typeface="Courier New" panose="02070309020205020404" pitchFamily="49" charset="0"/>
              </a:rPr>
              <a:t>FF:FE</a:t>
            </a:r>
            <a:r>
              <a:rPr lang="en-US" altLang="zh-TW" sz="1000" b="1">
                <a:solidFill>
                  <a:schemeClr val="accent6"/>
                </a:solidFill>
                <a:latin typeface="Courier New" panose="02070309020205020404" pitchFamily="49" charset="0"/>
                <a:cs typeface="Courier New" panose="02070309020205020404" pitchFamily="49" charset="0"/>
              </a:rPr>
              <a:t>92:3640</a:t>
            </a:r>
            <a:r>
              <a:rPr lang="zh-TW" altLang="en-US" sz="1000">
                <a:solidFill>
                  <a:schemeClr val="bg1"/>
                </a:solidFill>
                <a:latin typeface="Courier New" panose="02070309020205020404" pitchFamily="49" charset="0"/>
                <a:cs typeface="Courier New" panose="02070309020205020404" pitchFamily="49" charset="0"/>
              </a:rPr>
              <a:t>  </a:t>
            </a:r>
          </a:p>
          <a:p>
            <a:pPr defTabSz="914378" eaLnBrk="0" fontAlgn="base" hangingPunct="0">
              <a:spcBef>
                <a:spcPct val="0"/>
              </a:spcBef>
              <a:spcAft>
                <a:spcPct val="0"/>
              </a:spcAft>
            </a:pPr>
            <a:r>
              <a:rPr lang="en-US" altLang="zh-TW" sz="1000">
                <a:solidFill>
                  <a:schemeClr val="bg1"/>
                </a:solidFill>
                <a:latin typeface="Courier New" panose="02070309020205020404" pitchFamily="49" charset="0"/>
                <a:cs typeface="Courier New" panose="02070309020205020404" pitchFamily="49" charset="0"/>
              </a:rPr>
              <a:t>2001:DB8:ACAD:1::1 </a:t>
            </a:r>
          </a:p>
        </p:txBody>
      </p:sp>
      <p:sp>
        <p:nvSpPr>
          <p:cNvPr id="2" name="投影片編號版面配置區 1"/>
          <p:cNvSpPr>
            <a:spLocks noGrp="1"/>
          </p:cNvSpPr>
          <p:nvPr>
            <p:ph type="sldNum" sz="quarter" idx="12"/>
          </p:nvPr>
        </p:nvSpPr>
        <p:spPr/>
        <p:txBody>
          <a:bodyPr/>
          <a:lstStyle/>
          <a:p>
            <a:fld id="{4FAB73BC-B049-4115-A692-8D63A059BFB8}" type="slidenum">
              <a:rPr lang="en-US" smtClean="0"/>
              <a:t>337</a:t>
            </a:fld>
            <a:endParaRPr lang="en-US"/>
          </a:p>
        </p:txBody>
      </p:sp>
    </p:spTree>
    <p:extLst>
      <p:ext uri="{BB962C8B-B14F-4D97-AF65-F5344CB8AC3E}">
        <p14:creationId xmlns:p14="http://schemas.microsoft.com/office/powerpoint/2010/main" val="176663028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338.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p:spPr>
        <p:txBody>
          <a:bodyPr>
            <a:normAutofit/>
          </a:bodyPr>
          <a:lstStyle/>
          <a:p>
            <a:pPr rtl="0"/>
            <a:r>
              <a:rPr lang="en-US" altLang="zh-TW" smtClean="0"/>
              <a:t>12.6IPv6 </a:t>
            </a:r>
            <a:r>
              <a:rPr lang="en-US" altLang="zh-TW"/>
              <a:t>LLAs </a:t>
            </a:r>
            <a:r>
              <a:rPr lang="zh-TW" altLang="en-US"/>
              <a:t>的動態尋址</a:t>
            </a:r>
            <a:r>
              <a:rPr lang="en-US" altLang="zh-TW"/>
              <a:t>-</a:t>
            </a:r>
            <a:r>
              <a:rPr lang="zh-TW" altLang="en-US"/>
              <a:t>驗證 </a:t>
            </a:r>
            <a:r>
              <a:rPr lang="en-US" altLang="zh-TW"/>
              <a:t>IPv6 </a:t>
            </a:r>
            <a:r>
              <a:rPr lang="zh-TW" altLang="en-US"/>
              <a:t>位址組態</a:t>
            </a:r>
          </a:p>
        </p:txBody>
      </p:sp>
      <p:sp>
        <p:nvSpPr>
          <p:cNvPr id="6" name="Content Placeholder 3">
            <a:extLst>
              <a:ext uri="{FF2B5EF4-FFF2-40B4-BE49-F238E27FC236}">
                <a16:creationId xmlns:a16="http://schemas.microsoft.com/office/drawing/2014/main" id="{4003F5F5-7654-47FE-8245-0FE364DE3A10}"/>
              </a:ext>
            </a:extLst>
          </p:cNvPr>
          <p:cNvSpPr>
            <a:spLocks noGrp="1"/>
          </p:cNvSpPr>
          <p:nvPr>
            <p:ph idx="1"/>
          </p:nvPr>
        </p:nvSpPr>
        <p:spPr>
          <a:xfrm>
            <a:off x="431800" y="1723389"/>
            <a:ext cx="7913688" cy="1536700"/>
          </a:xfrm>
        </p:spPr>
        <p:txBody>
          <a:bodyPr/>
          <a:lstStyle/>
          <a:p>
            <a:pPr marL="0" indent="0" algn="l" defTabSz="684196" fontAlgn="base">
              <a:spcBef>
                <a:spcPts val="600"/>
              </a:spcBef>
              <a:spcAft>
                <a:spcPts val="600"/>
              </a:spcAft>
              <a:buClr>
                <a:schemeClr val="tx2"/>
              </a:buClr>
              <a:buSzPct val="90000"/>
            </a:pPr>
            <a:r>
              <a:rPr lang="zh-TW" altLang="en-US" sz="1600">
                <a:solidFill>
                  <a:srgbClr val="000000"/>
                </a:solidFill>
              </a:rPr>
              <a:t>只要將 </a:t>
            </a:r>
            <a:r>
              <a:rPr lang="en-US" altLang="zh-TW" sz="1600">
                <a:solidFill>
                  <a:srgbClr val="000000"/>
                </a:solidFill>
              </a:rPr>
              <a:t>GUA </a:t>
            </a:r>
            <a:r>
              <a:rPr lang="zh-TW" altLang="en-US" sz="1600">
                <a:solidFill>
                  <a:srgbClr val="000000"/>
                </a:solidFill>
              </a:rPr>
              <a:t>指派給介面，思科路由器就會自動建立 </a:t>
            </a:r>
            <a:r>
              <a:rPr lang="en-US" altLang="zh-TW" sz="1600">
                <a:solidFill>
                  <a:srgbClr val="000000"/>
                </a:solidFill>
              </a:rPr>
              <a:t>IPv6 LLA</a:t>
            </a:r>
            <a:r>
              <a:rPr lang="zh-TW" altLang="en-US" sz="1600">
                <a:solidFill>
                  <a:srgbClr val="000000"/>
                </a:solidFill>
              </a:rPr>
              <a:t>。根據預設，思科 </a:t>
            </a:r>
            <a:r>
              <a:rPr lang="en-US" altLang="zh-TW" sz="1600">
                <a:solidFill>
                  <a:srgbClr val="000000"/>
                </a:solidFill>
              </a:rPr>
              <a:t>IOS </a:t>
            </a:r>
            <a:r>
              <a:rPr lang="zh-TW" altLang="en-US" sz="1600">
                <a:solidFill>
                  <a:srgbClr val="000000"/>
                </a:solidFill>
              </a:rPr>
              <a:t>路由器會使用 </a:t>
            </a:r>
            <a:r>
              <a:rPr lang="en-US" altLang="zh-TW" sz="1600">
                <a:solidFill>
                  <a:srgbClr val="000000"/>
                </a:solidFill>
              </a:rPr>
              <a:t>EUI-64 </a:t>
            </a:r>
            <a:r>
              <a:rPr lang="zh-TW" altLang="en-US" sz="1600">
                <a:solidFill>
                  <a:srgbClr val="000000"/>
                </a:solidFill>
              </a:rPr>
              <a:t>來產生 </a:t>
            </a:r>
            <a:r>
              <a:rPr lang="en-US" altLang="zh-TW" sz="1600">
                <a:solidFill>
                  <a:srgbClr val="000000"/>
                </a:solidFill>
              </a:rPr>
              <a:t>IPv6 </a:t>
            </a:r>
            <a:r>
              <a:rPr lang="zh-TW" altLang="en-US" sz="1600">
                <a:solidFill>
                  <a:srgbClr val="000000"/>
                </a:solidFill>
              </a:rPr>
              <a:t>介面上所有 </a:t>
            </a:r>
            <a:r>
              <a:rPr lang="en-US" altLang="zh-TW" sz="1600">
                <a:solidFill>
                  <a:srgbClr val="000000"/>
                </a:solidFill>
              </a:rPr>
              <a:t>LLAs </a:t>
            </a:r>
            <a:r>
              <a:rPr lang="zh-TW" altLang="en-US" sz="1600">
                <a:solidFill>
                  <a:srgbClr val="000000"/>
                </a:solidFill>
              </a:rPr>
              <a:t>的介面 </a:t>
            </a:r>
            <a:r>
              <a:rPr lang="en-US" altLang="zh-TW" sz="1600">
                <a:solidFill>
                  <a:srgbClr val="000000"/>
                </a:solidFill>
              </a:rPr>
              <a:t>ID</a:t>
            </a:r>
            <a:r>
              <a:rPr lang="zh-TW" altLang="en-US" sz="1600">
                <a:solidFill>
                  <a:srgbClr val="000000"/>
                </a:solidFill>
              </a:rPr>
              <a:t>。</a:t>
            </a:r>
          </a:p>
          <a:p>
            <a:pPr marL="0" indent="0" algn="l" defTabSz="684196" fontAlgn="base">
              <a:spcBef>
                <a:spcPts val="600"/>
              </a:spcBef>
              <a:spcAft>
                <a:spcPts val="600"/>
              </a:spcAft>
              <a:buClr>
                <a:schemeClr val="tx2"/>
              </a:buClr>
              <a:buSzPct val="90000"/>
            </a:pPr>
            <a:r>
              <a:rPr lang="zh-TW" altLang="en-US" sz="1600">
                <a:solidFill>
                  <a:srgbClr val="000000"/>
                </a:solidFill>
              </a:rPr>
              <a:t>以下是 </a:t>
            </a:r>
            <a:r>
              <a:rPr lang="en-US" altLang="zh-TW" sz="1600">
                <a:solidFill>
                  <a:srgbClr val="000000"/>
                </a:solidFill>
              </a:rPr>
              <a:t>R1 </a:t>
            </a:r>
            <a:r>
              <a:rPr lang="zh-TW" altLang="en-US" sz="1600">
                <a:solidFill>
                  <a:srgbClr val="000000"/>
                </a:solidFill>
              </a:rPr>
              <a:t>的 </a:t>
            </a:r>
            <a:r>
              <a:rPr lang="en-US" altLang="zh-TW" sz="1600">
                <a:solidFill>
                  <a:srgbClr val="000000"/>
                </a:solidFill>
              </a:rPr>
              <a:t>G0/0/0 </a:t>
            </a:r>
            <a:r>
              <a:rPr lang="zh-TW" altLang="en-US" sz="1600">
                <a:solidFill>
                  <a:srgbClr val="000000"/>
                </a:solidFill>
              </a:rPr>
              <a:t>介面上動態設定 </a:t>
            </a:r>
            <a:r>
              <a:rPr lang="en-US" altLang="zh-TW" sz="1600">
                <a:solidFill>
                  <a:srgbClr val="000000"/>
                </a:solidFill>
              </a:rPr>
              <a:t>LLA </a:t>
            </a:r>
            <a:r>
              <a:rPr lang="zh-TW" altLang="en-US" sz="1600">
                <a:solidFill>
                  <a:srgbClr val="000000"/>
                </a:solidFill>
              </a:rPr>
              <a:t>的範例：</a:t>
            </a:r>
          </a:p>
          <a:p>
            <a:pPr marL="0" indent="0" algn="l" defTabSz="684196" fontAlgn="base">
              <a:spcBef>
                <a:spcPts val="600"/>
              </a:spcBef>
              <a:spcAft>
                <a:spcPts val="600"/>
              </a:spcAft>
              <a:buClr>
                <a:schemeClr val="tx2"/>
              </a:buClr>
              <a:buSzPct val="90000"/>
            </a:pPr>
            <a:endParaRPr lang="en-US" sz="1600">
              <a:solidFill>
                <a:srgbClr val="000000"/>
              </a:solidFill>
            </a:endParaRPr>
          </a:p>
          <a:p>
            <a:pPr marL="0" indent="0" algn="l" defTabSz="684196" fontAlgn="base">
              <a:spcBef>
                <a:spcPts val="600"/>
              </a:spcBef>
              <a:spcAft>
                <a:spcPts val="600"/>
              </a:spcAft>
              <a:buClr>
                <a:schemeClr val="tx2"/>
              </a:buClr>
              <a:buSzPct val="90000"/>
            </a:pPr>
            <a:endParaRPr lang="en-US" sz="1600">
              <a:solidFill>
                <a:srgbClr val="000000"/>
              </a:solidFill>
            </a:endParaRPr>
          </a:p>
        </p:txBody>
      </p:sp>
      <p:sp>
        <p:nvSpPr>
          <p:cNvPr id="5" name="Rectangle 1">
            <a:extLst>
              <a:ext uri="{FF2B5EF4-FFF2-40B4-BE49-F238E27FC236}">
                <a16:creationId xmlns:a16="http://schemas.microsoft.com/office/drawing/2014/main" id="{67C10CD7-64FE-452E-A9FF-E0D054AA0D29}"/>
              </a:ext>
            </a:extLst>
          </p:cNvPr>
          <p:cNvSpPr>
            <a:spLocks noChangeArrowheads="1"/>
          </p:cNvSpPr>
          <p:nvPr/>
        </p:nvSpPr>
        <p:spPr bwMode="auto">
          <a:xfrm>
            <a:off x="1449378" y="3429000"/>
            <a:ext cx="5032147" cy="1323439"/>
          </a:xfrm>
          <a:prstGeom prst="rect">
            <a:avLst/>
          </a:prstGeom>
          <a:solidFill>
            <a:srgbClr val="000000"/>
          </a:solidFill>
          <a:ln>
            <a:noFill/>
          </a:ln>
          <a:effectLst/>
        </p:spPr>
        <p:txBody>
          <a:bodyPr vert="horz" wrap="none" lIns="91440" tIns="45720" rIns="91440" bIns="45720" numCol="1" anchor="ctr" anchorCtr="0" compatLnSpc="1">
            <a:prstTxWarp prst="textNoShape">
              <a:avLst/>
            </a:prstTxWarp>
            <a:spAutoFit/>
          </a:bodyPr>
          <a:lstStyle/>
          <a:p>
            <a:pPr defTabSz="914378" eaLnBrk="0" fontAlgn="base" hangingPunct="0">
              <a:spcBef>
                <a:spcPct val="0"/>
              </a:spcBef>
              <a:spcAft>
                <a:spcPct val="0"/>
              </a:spcAft>
            </a:pPr>
            <a:r>
              <a:rPr lang="en-US" altLang="zh-TW" sz="1000">
                <a:solidFill>
                  <a:schemeClr val="bg1"/>
                </a:solidFill>
                <a:latin typeface="Courier New" panose="02070309020205020404" pitchFamily="49" charset="0"/>
                <a:cs typeface="Courier New" panose="02070309020205020404" pitchFamily="49" charset="0"/>
              </a:rPr>
              <a:t>East&gt; </a:t>
            </a:r>
            <a:r>
              <a:rPr lang="zh-TW" altLang="en-US" sz="1000" b="1">
                <a:solidFill>
                  <a:schemeClr val="bg1"/>
                </a:solidFill>
                <a:latin typeface="Courier New" panose="02070309020205020404" pitchFamily="49" charset="0"/>
                <a:cs typeface="Courier New" panose="02070309020205020404" pitchFamily="49" charset="0"/>
              </a:rPr>
              <a:t>檢視介面 </a:t>
            </a:r>
            <a:r>
              <a:rPr lang="en-US" altLang="zh-TW" sz="1000" b="1">
                <a:solidFill>
                  <a:schemeClr val="bg1"/>
                </a:solidFill>
                <a:latin typeface="Courier New" panose="02070309020205020404" pitchFamily="49" charset="0"/>
                <a:cs typeface="Courier New" panose="02070309020205020404" pitchFamily="49" charset="0"/>
              </a:rPr>
              <a:t>gigabitethernet 0/0/0</a:t>
            </a:r>
            <a:r>
              <a:rPr lang="zh-TW" altLang="en-US" sz="1000">
                <a:solidFill>
                  <a:schemeClr val="bg1"/>
                </a:solidFill>
                <a:latin typeface="Courier New" panose="02070309020205020404" pitchFamily="49" charset="0"/>
                <a:cs typeface="Courier New" panose="02070309020205020404" pitchFamily="49" charset="0"/>
              </a:rPr>
              <a:t> </a:t>
            </a:r>
          </a:p>
          <a:p>
            <a:pPr defTabSz="914378" eaLnBrk="0" fontAlgn="base" hangingPunct="0">
              <a:spcBef>
                <a:spcPct val="0"/>
              </a:spcBef>
              <a:spcAft>
                <a:spcPct val="0"/>
              </a:spcAft>
            </a:pPr>
            <a:r>
              <a:rPr lang="en-US" altLang="zh-TW" sz="1000">
                <a:solidFill>
                  <a:schemeClr val="bg1"/>
                </a:solidFill>
                <a:latin typeface="Courier New" panose="02070309020205020404" pitchFamily="49" charset="0"/>
                <a:cs typeface="Courier New" panose="02070309020205020404" pitchFamily="49" charset="0"/>
              </a:rPr>
              <a:t>GigabitEthernet0/0/0 is up, line protocol is up </a:t>
            </a:r>
          </a:p>
          <a:p>
            <a:pPr defTabSz="914378" eaLnBrk="0" fontAlgn="base" hangingPunct="0">
              <a:spcBef>
                <a:spcPct val="0"/>
              </a:spcBef>
              <a:spcAft>
                <a:spcPct val="0"/>
              </a:spcAft>
            </a:pPr>
            <a:r>
              <a:rPr lang="zh-TW" altLang="en-US" sz="1000">
                <a:solidFill>
                  <a:schemeClr val="bg1"/>
                </a:solidFill>
                <a:latin typeface="Courier New" panose="02070309020205020404" pitchFamily="49" charset="0"/>
                <a:cs typeface="Courier New" panose="02070309020205020404" pitchFamily="49" charset="0"/>
              </a:rPr>
              <a:t>硬體是 </a:t>
            </a:r>
            <a:r>
              <a:rPr lang="en-US" altLang="zh-TW" sz="1000">
                <a:solidFill>
                  <a:schemeClr val="bg1"/>
                </a:solidFill>
                <a:latin typeface="Courier New" panose="02070309020205020404" pitchFamily="49" charset="0"/>
                <a:cs typeface="Courier New" panose="02070309020205020404" pitchFamily="49" charset="0"/>
              </a:rPr>
              <a:t>ISR4221-2x1GE, </a:t>
            </a:r>
            <a:r>
              <a:rPr lang="zh-TW" altLang="en-US" sz="1000">
                <a:solidFill>
                  <a:schemeClr val="bg1"/>
                </a:solidFill>
                <a:latin typeface="Courier New" panose="02070309020205020404" pitchFamily="49" charset="0"/>
                <a:cs typeface="Courier New" panose="02070309020205020404" pitchFamily="49" charset="0"/>
              </a:rPr>
              <a:t>位址是 </a:t>
            </a:r>
            <a:r>
              <a:rPr lang="en-US" altLang="zh-TW" sz="1000" b="1">
                <a:solidFill>
                  <a:schemeClr val="accent6"/>
                </a:solidFill>
                <a:latin typeface="Courier New" panose="02070309020205020404" pitchFamily="49" charset="0"/>
                <a:cs typeface="Courier New" panose="02070309020205020404" pitchFamily="49" charset="0"/>
              </a:rPr>
              <a:t>7079.b392.3640</a:t>
            </a:r>
            <a:r>
              <a:rPr lang="zh-TW" altLang="en-US" sz="1000">
                <a:solidFill>
                  <a:schemeClr val="accent6"/>
                </a:solidFill>
                <a:latin typeface="Courier New" panose="02070309020205020404" pitchFamily="49" charset="0"/>
                <a:cs typeface="Courier New" panose="02070309020205020404" pitchFamily="49" charset="0"/>
              </a:rPr>
              <a:t> </a:t>
            </a:r>
            <a:r>
              <a:rPr lang="en-US" altLang="zh-TW" sz="1000">
                <a:solidFill>
                  <a:schemeClr val="bg1"/>
                </a:solidFill>
                <a:latin typeface="Courier New" panose="02070309020205020404" pitchFamily="49" charset="0"/>
                <a:cs typeface="Courier New" panose="02070309020205020404" pitchFamily="49" charset="0"/>
              </a:rPr>
              <a:t>(bia 7079.b392.3640) </a:t>
            </a:r>
          </a:p>
          <a:p>
            <a:pPr defTabSz="914378" eaLnBrk="0" fontAlgn="base" hangingPunct="0">
              <a:spcBef>
                <a:spcPct val="0"/>
              </a:spcBef>
              <a:spcAft>
                <a:spcPct val="0"/>
              </a:spcAft>
            </a:pPr>
            <a:r>
              <a:rPr lang="en-US" altLang="zh-TW" sz="1000">
                <a:solidFill>
                  <a:schemeClr val="bg1"/>
                </a:solidFill>
                <a:latin typeface="Courier New" panose="02070309020205020404" pitchFamily="49" charset="0"/>
                <a:cs typeface="Courier New" panose="02070309020205020404" pitchFamily="49" charset="0"/>
              </a:rPr>
              <a:t>(</a:t>
            </a:r>
            <a:r>
              <a:rPr lang="zh-TW" altLang="en-US" sz="1000">
                <a:solidFill>
                  <a:schemeClr val="bg1"/>
                </a:solidFill>
                <a:latin typeface="Courier New" panose="02070309020205020404" pitchFamily="49" charset="0"/>
                <a:cs typeface="Courier New" panose="02070309020205020404" pitchFamily="49" charset="0"/>
              </a:rPr>
              <a:t>省略輸出</a:t>
            </a:r>
            <a:r>
              <a:rPr lang="en-US" altLang="zh-TW" sz="1000">
                <a:solidFill>
                  <a:schemeClr val="bg1"/>
                </a:solidFill>
                <a:latin typeface="Courier New" panose="02070309020205020404" pitchFamily="49" charset="0"/>
                <a:cs typeface="Courier New" panose="02070309020205020404" pitchFamily="49" charset="0"/>
              </a:rPr>
              <a:t>) </a:t>
            </a:r>
          </a:p>
          <a:p>
            <a:pPr defTabSz="914378" eaLnBrk="0" fontAlgn="base" hangingPunct="0">
              <a:spcBef>
                <a:spcPct val="0"/>
              </a:spcBef>
              <a:spcAft>
                <a:spcPct val="0"/>
              </a:spcAft>
            </a:pPr>
            <a:r>
              <a:rPr lang="en-US" altLang="zh-TW" sz="1000">
                <a:solidFill>
                  <a:schemeClr val="bg1"/>
                </a:solidFill>
                <a:latin typeface="Courier New" panose="02070309020205020404" pitchFamily="49" charset="0"/>
                <a:cs typeface="Courier New" panose="02070309020205020404" pitchFamily="49" charset="0"/>
              </a:rPr>
              <a:t>R1 # </a:t>
            </a:r>
            <a:r>
              <a:rPr lang="en-US" altLang="zh-TW" sz="1000" b="1">
                <a:solidFill>
                  <a:schemeClr val="bg1"/>
                </a:solidFill>
                <a:latin typeface="Courier New" panose="02070309020205020404" pitchFamily="49" charset="0"/>
                <a:cs typeface="Courier New" panose="02070309020205020404" pitchFamily="49" charset="0"/>
              </a:rPr>
              <a:t>show ipv6 interface brief</a:t>
            </a:r>
            <a:r>
              <a:rPr lang="zh-TW" altLang="en-US" sz="1000">
                <a:solidFill>
                  <a:schemeClr val="bg1"/>
                </a:solidFill>
                <a:latin typeface="Courier New" panose="02070309020205020404" pitchFamily="49" charset="0"/>
                <a:cs typeface="Courier New" panose="02070309020205020404" pitchFamily="49" charset="0"/>
              </a:rPr>
              <a:t> </a:t>
            </a:r>
          </a:p>
          <a:p>
            <a:pPr defTabSz="914378" eaLnBrk="0" fontAlgn="base" hangingPunct="0">
              <a:spcBef>
                <a:spcPct val="0"/>
              </a:spcBef>
              <a:spcAft>
                <a:spcPct val="0"/>
              </a:spcAft>
            </a:pPr>
            <a:r>
              <a:rPr lang="en-US" altLang="zh-TW" sz="1000">
                <a:solidFill>
                  <a:schemeClr val="bg1"/>
                </a:solidFill>
                <a:latin typeface="Courier New" panose="02070309020205020404" pitchFamily="49" charset="0"/>
                <a:cs typeface="Courier New" panose="02070309020205020404" pitchFamily="49" charset="0"/>
              </a:rPr>
              <a:t>GigabitEthernet0/0/0 [up/up] </a:t>
            </a:r>
          </a:p>
          <a:p>
            <a:pPr defTabSz="914378" eaLnBrk="0" fontAlgn="base" hangingPunct="0">
              <a:spcBef>
                <a:spcPct val="0"/>
              </a:spcBef>
              <a:spcAft>
                <a:spcPct val="0"/>
              </a:spcAft>
            </a:pPr>
            <a:r>
              <a:rPr lang="zh-TW" altLang="en-US" sz="1000">
                <a:solidFill>
                  <a:schemeClr val="bg1"/>
                </a:solidFill>
                <a:latin typeface="Courier New" panose="02070309020205020404" pitchFamily="49" charset="0"/>
                <a:cs typeface="Courier New" panose="02070309020205020404" pitchFamily="49" charset="0"/>
              </a:rPr>
              <a:t>二月八十日：</a:t>
            </a:r>
            <a:r>
              <a:rPr lang="zh-TW" altLang="en-US" sz="1000" b="1">
                <a:solidFill>
                  <a:schemeClr val="accent6"/>
                </a:solidFill>
                <a:latin typeface="Courier New" panose="02070309020205020404" pitchFamily="49" charset="0"/>
                <a:cs typeface="Courier New" panose="02070309020205020404" pitchFamily="49" charset="0"/>
              </a:rPr>
              <a:t>七七九九時四十二</a:t>
            </a:r>
            <a:r>
              <a:rPr lang="zh-TW" altLang="en-US" sz="1000">
                <a:solidFill>
                  <a:schemeClr val="bg1"/>
                </a:solidFill>
                <a:latin typeface="Courier New" panose="02070309020205020404" pitchFamily="49" charset="0"/>
                <a:cs typeface="Courier New" panose="02070309020205020404" pitchFamily="49" charset="0"/>
              </a:rPr>
              <a:t>分 </a:t>
            </a:r>
          </a:p>
          <a:p>
            <a:pPr defTabSz="914378" eaLnBrk="0" fontAlgn="base" hangingPunct="0">
              <a:spcBef>
                <a:spcPct val="0"/>
              </a:spcBef>
              <a:spcAft>
                <a:spcPct val="0"/>
              </a:spcAft>
            </a:pPr>
            <a:r>
              <a:rPr lang="en-US" altLang="zh-TW" sz="1000">
                <a:solidFill>
                  <a:schemeClr val="bg1"/>
                </a:solidFill>
                <a:latin typeface="Courier New" panose="02070309020205020404" pitchFamily="49" charset="0"/>
                <a:cs typeface="Courier New" panose="02070309020205020404" pitchFamily="49" charset="0"/>
              </a:rPr>
              <a:t>2001:DB8:ACAD:1::1 </a:t>
            </a:r>
          </a:p>
        </p:txBody>
      </p:sp>
      <p:sp>
        <p:nvSpPr>
          <p:cNvPr id="2" name="投影片編號版面配置區 1"/>
          <p:cNvSpPr>
            <a:spLocks noGrp="1"/>
          </p:cNvSpPr>
          <p:nvPr>
            <p:ph type="sldNum" sz="quarter" idx="12"/>
          </p:nvPr>
        </p:nvSpPr>
        <p:spPr/>
        <p:txBody>
          <a:bodyPr/>
          <a:lstStyle/>
          <a:p>
            <a:fld id="{4FAB73BC-B049-4115-A692-8D63A059BFB8}" type="slidenum">
              <a:rPr lang="en-US" smtClean="0"/>
              <a:t>338</a:t>
            </a:fld>
            <a:endParaRPr lang="en-US"/>
          </a:p>
        </p:txBody>
      </p:sp>
    </p:spTree>
    <p:extLst>
      <p:ext uri="{BB962C8B-B14F-4D97-AF65-F5344CB8AC3E}">
        <p14:creationId xmlns:p14="http://schemas.microsoft.com/office/powerpoint/2010/main" val="222589259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339.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p:spPr>
        <p:txBody>
          <a:bodyPr>
            <a:normAutofit fontScale="90000"/>
          </a:bodyPr>
          <a:lstStyle/>
          <a:p>
            <a:pPr rtl="0"/>
            <a:r>
              <a:rPr lang="en-US" altLang="zh-TW" smtClean="0"/>
              <a:t>12.7IPv6 </a:t>
            </a:r>
            <a:r>
              <a:rPr lang="zh-TW" altLang="en-US"/>
              <a:t>多點傳送位址</a:t>
            </a:r>
            <a:r>
              <a:rPr lang="en-US" altLang="zh-TW"/>
              <a:t>-</a:t>
            </a:r>
            <a:r>
              <a:rPr lang="zh-TW" altLang="en-US"/>
              <a:t>指定的 </a:t>
            </a:r>
            <a:r>
              <a:rPr lang="en-US" altLang="zh-TW"/>
              <a:t>IPv6 </a:t>
            </a:r>
            <a:r>
              <a:rPr lang="zh-TW" altLang="en-US"/>
              <a:t>多點傳送位址</a:t>
            </a:r>
          </a:p>
        </p:txBody>
      </p:sp>
      <p:sp>
        <p:nvSpPr>
          <p:cNvPr id="6" name="Content Placeholder 3">
            <a:extLst>
              <a:ext uri="{FF2B5EF4-FFF2-40B4-BE49-F238E27FC236}">
                <a16:creationId xmlns:a16="http://schemas.microsoft.com/office/drawing/2014/main" id="{4003F5F5-7654-47FE-8245-0FE364DE3A10}"/>
              </a:ext>
            </a:extLst>
          </p:cNvPr>
          <p:cNvSpPr>
            <a:spLocks noGrp="1"/>
          </p:cNvSpPr>
          <p:nvPr>
            <p:ph idx="1"/>
          </p:nvPr>
        </p:nvSpPr>
        <p:spPr>
          <a:xfrm>
            <a:off x="431801" y="1892301"/>
            <a:ext cx="7913688" cy="1536700"/>
          </a:xfrm>
        </p:spPr>
        <p:txBody>
          <a:bodyPr/>
          <a:lstStyle/>
          <a:p>
            <a:pPr marL="0" indent="0" algn="l" defTabSz="684196" fontAlgn="base">
              <a:spcBef>
                <a:spcPts val="600"/>
              </a:spcBef>
              <a:spcAft>
                <a:spcPts val="600"/>
              </a:spcAft>
              <a:buClr>
                <a:schemeClr val="tx2"/>
              </a:buClr>
              <a:buSzPct val="90000"/>
            </a:pPr>
            <a:r>
              <a:rPr lang="en-US" altLang="zh-TW" sz="1600">
                <a:solidFill>
                  <a:srgbClr val="000000"/>
                </a:solidFill>
              </a:rPr>
              <a:t>IPv6 </a:t>
            </a:r>
            <a:r>
              <a:rPr lang="zh-TW" altLang="en-US" sz="1600">
                <a:solidFill>
                  <a:srgbClr val="000000"/>
                </a:solidFill>
              </a:rPr>
              <a:t>多播位址的前綴 </a:t>
            </a:r>
            <a:r>
              <a:rPr lang="en-US" altLang="zh-TW" sz="1600">
                <a:solidFill>
                  <a:srgbClr val="000000"/>
                </a:solidFill>
              </a:rPr>
              <a:t>ff00:: /8</a:t>
            </a:r>
            <a:r>
              <a:rPr lang="zh-TW" altLang="en-US" sz="1600">
                <a:solidFill>
                  <a:srgbClr val="000000"/>
                </a:solidFill>
              </a:rPr>
              <a:t>。 </a:t>
            </a:r>
            <a:r>
              <a:rPr lang="en-US" altLang="zh-TW" sz="1600">
                <a:solidFill>
                  <a:srgbClr val="000000"/>
                </a:solidFill>
              </a:rPr>
              <a:t>IPv6 </a:t>
            </a:r>
            <a:r>
              <a:rPr lang="zh-TW" altLang="en-US" sz="1600">
                <a:solidFill>
                  <a:srgbClr val="000000"/>
                </a:solidFill>
              </a:rPr>
              <a:t>多點傳送位址有兩種類型：</a:t>
            </a:r>
          </a:p>
          <a:p>
            <a:pPr marL="358826" lvl="1" indent="-285743">
              <a:spcAft>
                <a:spcPts val="600"/>
              </a:spcAft>
              <a:buSzPct val="90000"/>
              <a:buFont typeface="Arial" panose="020b0604020202020204" pitchFamily="34" charset="0"/>
              <a:buChar char="•"/>
            </a:pPr>
            <a:r>
              <a:rPr lang="zh-TW" altLang="en-US" sz="1600">
                <a:solidFill>
                  <a:srgbClr val="000000"/>
                </a:solidFill>
              </a:rPr>
              <a:t>眾所周知的多點傳送位址</a:t>
            </a:r>
          </a:p>
          <a:p>
            <a:pPr marL="358826" lvl="1" indent="-285743">
              <a:spcAft>
                <a:spcPts val="600"/>
              </a:spcAft>
              <a:buSzPct val="90000"/>
              <a:buFont typeface="Arial" panose="020b0604020202020204" pitchFamily="34" charset="0"/>
              <a:buChar char="•"/>
            </a:pPr>
            <a:r>
              <a:rPr lang="zh-TW" altLang="en-US" sz="1600">
                <a:solidFill>
                  <a:srgbClr val="000000"/>
                </a:solidFill>
              </a:rPr>
              <a:t>請求的節點多點傳送位址</a:t>
            </a:r>
          </a:p>
          <a:p>
            <a:pPr marL="285743" indent="-285743" algn="l" defTabSz="684196" fontAlgn="base">
              <a:spcBef>
                <a:spcPts val="600"/>
              </a:spcBef>
              <a:spcAft>
                <a:spcPts val="600"/>
              </a:spcAft>
              <a:buClr>
                <a:schemeClr val="tx2"/>
              </a:buClr>
              <a:buSzPct val="90000"/>
              <a:buFont typeface="Arial" panose="020b0604020202020204" pitchFamily="34" charset="0"/>
              <a:buChar char="•"/>
            </a:pPr>
            <a:endParaRPr lang="en-US" sz="1800">
              <a:solidFill>
                <a:srgbClr val="000000"/>
              </a:solidFill>
            </a:endParaRPr>
          </a:p>
          <a:p>
            <a:pPr marL="0" indent="0" algn="l" defTabSz="684196" fontAlgn="base">
              <a:spcBef>
                <a:spcPts val="600"/>
              </a:spcBef>
              <a:spcAft>
                <a:spcPts val="600"/>
              </a:spcAft>
              <a:buClr>
                <a:schemeClr val="tx2"/>
              </a:buClr>
              <a:buSzPct val="90000"/>
            </a:pPr>
            <a:endParaRPr lang="en-US" sz="1800">
              <a:solidFill>
                <a:srgbClr val="000000"/>
              </a:solidFill>
            </a:endParaRPr>
          </a:p>
        </p:txBody>
      </p:sp>
      <p:sp>
        <p:nvSpPr>
          <p:cNvPr id="4" name="TextBox 3">
            <a:extLst>
              <a:ext uri="{FF2B5EF4-FFF2-40B4-BE49-F238E27FC236}">
                <a16:creationId xmlns:a16="http://schemas.microsoft.com/office/drawing/2014/main" id="{FCF89D51-B9C4-47DE-895E-0D438682D1AC}"/>
              </a:ext>
            </a:extLst>
          </p:cNvPr>
          <p:cNvSpPr txBox="1"/>
          <p:nvPr/>
        </p:nvSpPr>
        <p:spPr>
          <a:xfrm>
            <a:off x="347474" y="3732213"/>
            <a:ext cx="8345488" cy="553998"/>
          </a:xfrm>
          <a:prstGeom prst="rect">
            <a:avLst/>
          </a:prstGeom>
          <a:noFill/>
        </p:spPr>
        <p:txBody>
          <a:bodyPr wrap="square" rtlCol="0">
            <a:spAutoFit/>
          </a:bodyPr>
          <a:lstStyle/>
          <a:p>
            <a:pPr rtl="0"/>
            <a:r>
              <a:rPr lang="zh-TW" altLang="en-US" sz="1600" b="1">
                <a:solidFill>
                  <a:srgbClr val="000000"/>
                </a:solidFill>
              </a:rPr>
              <a:t>注意</a:t>
            </a:r>
            <a:r>
              <a:rPr lang="zh-TW" altLang="en-US" sz="1600">
                <a:solidFill>
                  <a:srgbClr val="000000"/>
                </a:solidFill>
              </a:rPr>
              <a:t>：多點傳送位址只能是目的地位址，不能是來源位址</a:t>
            </a:r>
            <a:r>
              <a:rPr lang="zh-TW" altLang="en-US" sz="1400">
                <a:solidFill>
                  <a:srgbClr val="000000"/>
                </a:solidFill>
              </a:rPr>
              <a:t>。 </a:t>
            </a:r>
          </a:p>
          <a:p>
            <a:endParaRPr lang="en-US" sz="1400">
              <a:solidFill>
                <a:srgbClr val="000000"/>
              </a:solidFill>
            </a:endParaRPr>
          </a:p>
        </p:txBody>
      </p:sp>
      <p:sp>
        <p:nvSpPr>
          <p:cNvPr id="2" name="投影片編號版面配置區 1"/>
          <p:cNvSpPr>
            <a:spLocks noGrp="1"/>
          </p:cNvSpPr>
          <p:nvPr>
            <p:ph type="sldNum" sz="quarter" idx="12"/>
          </p:nvPr>
        </p:nvSpPr>
        <p:spPr/>
        <p:txBody>
          <a:bodyPr/>
          <a:lstStyle/>
          <a:p>
            <a:fld id="{4FAB73BC-B049-4115-A692-8D63A059BFB8}" type="slidenum">
              <a:rPr lang="en-US" smtClean="0"/>
              <a:t>339</a:t>
            </a:fld>
            <a:endParaRPr lang="en-US"/>
          </a:p>
        </p:txBody>
      </p:sp>
    </p:spTree>
    <p:extLst>
      <p:ext uri="{BB962C8B-B14F-4D97-AF65-F5344CB8AC3E}">
        <p14:creationId xmlns:p14="http://schemas.microsoft.com/office/powerpoint/2010/main" val="278135528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34.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3314" name="Title 1"/>
          <p:cNvSpPr>
            <a:spLocks noGrp="1"/>
          </p:cNvSpPr>
          <p:nvPr>
            <p:ph type="title"/>
          </p:nvPr>
        </p:nvSpPr>
        <p:spPr>
          <a:xfrm>
            <a:off x="87549" y="898643"/>
            <a:ext cx="9144000" cy="757551"/>
          </a:xfrm>
        </p:spPr>
        <p:txBody>
          <a:bodyPr>
            <a:normAutofit/>
          </a:bodyPr>
          <a:lstStyle/>
          <a:p>
            <a:r>
              <a:rPr lang="en-US" altLang="zh-TW" sz="3000" smtClean="0"/>
              <a:t>1.7</a:t>
            </a:r>
            <a:r>
              <a:rPr lang="zh-TW" altLang="zh-TW" sz="3000" smtClean="0"/>
              <a:t>網路趨勢</a:t>
            </a:r>
            <a:r>
              <a:rPr lang="en-US" altLang="zh-TW" sz="3000" smtClean="0"/>
              <a:t>-</a:t>
            </a:r>
            <a:r>
              <a:rPr lang="zh-TW" sz="3000" smtClean="0"/>
              <a:t>家庭的技術</a:t>
            </a:r>
            <a:r>
              <a:rPr lang="zh-TW" sz="3000"/>
              <a:t>趨勢</a:t>
            </a:r>
          </a:p>
        </p:txBody>
      </p:sp>
      <p:sp>
        <p:nvSpPr>
          <p:cNvPr id="13315" name="Content Placeholder 2"/>
          <p:cNvSpPr>
            <a:spLocks noGrp="1"/>
          </p:cNvSpPr>
          <p:nvPr>
            <p:ph idx="1"/>
          </p:nvPr>
        </p:nvSpPr>
        <p:spPr>
          <a:xfrm>
            <a:off x="4986866" y="1656194"/>
            <a:ext cx="3720351" cy="3240267"/>
          </a:xfrm>
        </p:spPr>
        <p:txBody>
          <a:bodyPr/>
          <a:lstStyle/>
          <a:p>
            <a:pPr lvl="1" rtl="0">
              <a:buFont typeface="Arial" panose="020b0604020202020204" pitchFamily="34" charset="0"/>
              <a:buChar char="•"/>
            </a:pPr>
            <a:r>
              <a:rPr lang="zh-TW" altLang="en-US" sz="1600"/>
              <a:t>智能家居技術是一個日益增長的趨勢，使技術能夠整合到每天的設備中，使他們能夠與其他設備互聯。</a:t>
            </a:r>
          </a:p>
          <a:p>
            <a:pPr lvl="1" rtl="0">
              <a:buFont typeface="Arial" panose="020b0604020202020204" pitchFamily="34" charset="0"/>
              <a:buChar char="•"/>
            </a:pPr>
            <a:r>
              <a:rPr lang="zh-TW" altLang="en-US" sz="1600"/>
              <a:t>焗爐可能會知道什麼時候為您準備餐點，只要跟日曆通知您的安排在哪個時間。</a:t>
            </a:r>
          </a:p>
          <a:p>
            <a:pPr lvl="1" rtl="0">
              <a:buFont typeface="Arial" panose="020b0604020202020204" pitchFamily="34" charset="0"/>
              <a:buChar char="•"/>
            </a:pPr>
            <a:r>
              <a:rPr lang="zh-TW" altLang="en-US" sz="1600"/>
              <a:t>智慧家居技術目前正在為房子內的所有房間開發。</a:t>
            </a:r>
          </a:p>
          <a:p>
            <a:pPr lvl="1"/>
            <a:endParaRPr lang="en-CA" altLang="en-US"/>
          </a:p>
          <a:p>
            <a:pPr lvl="1"/>
            <a:endParaRPr lang="en-CA" altLang="en-US"/>
          </a:p>
        </p:txBody>
      </p:sp>
      <p:pic>
        <p:nvPicPr>
          <p:cNvPr id="2" name="Picture 1"/>
          <p:cNvPicPr>
            <a:picLocks noChangeAspect="1"/>
          </p:cNvPicPr>
          <p:nvPr/>
        </p:nvPicPr>
        <p:blipFill>
          <a:blip r:embed="rId3"/>
          <a:stretch>
            <a:fillRect/>
          </a:stretch>
        </p:blipFill>
        <p:spPr>
          <a:xfrm>
            <a:off x="87549" y="1656195"/>
            <a:ext cx="4796178" cy="3852094"/>
          </a:xfrm>
          <a:prstGeom prst="rect">
            <a:avLst/>
          </a:prstGeom>
        </p:spPr>
      </p:pic>
      <p:sp>
        <p:nvSpPr>
          <p:cNvPr id="3" name="投影片編號版面配置區 2"/>
          <p:cNvSpPr>
            <a:spLocks noGrp="1"/>
          </p:cNvSpPr>
          <p:nvPr>
            <p:ph type="sldNum" sz="quarter" idx="4"/>
          </p:nvPr>
        </p:nvSpPr>
        <p:spPr/>
        <p:txBody>
          <a:bodyPr/>
          <a:lstStyle/>
          <a:p>
            <a:pPr defTabSz="385754">
              <a:defRPr/>
            </a:pPr>
            <a:fld id="{2F5CCB13-0A32-4557-88E9-079F0C330695}" type="slidenum">
              <a:rPr lang="en-US" kern="0" smtClean="0">
                <a:solidFill>
                  <a:srgbClr val="595959"/>
                </a:solidFill>
              </a:rPr>
              <a:pPr defTabSz="385754">
                <a:defRPr/>
              </a:pPr>
              <a:t>34</a:t>
            </a:fld>
            <a:endParaRPr lang="en-US" kern="0">
              <a:solidFill>
                <a:srgbClr val="595959"/>
              </a:solidFill>
            </a:endParaRPr>
          </a:p>
        </p:txBody>
      </p:sp>
    </p:spTree>
    <p:extLst>
      <p:ext uri="{BB962C8B-B14F-4D97-AF65-F5344CB8AC3E}">
        <p14:creationId xmlns:p14="http://schemas.microsoft.com/office/powerpoint/2010/main" val="310997412"/>
      </p:ext>
    </p:extLst>
  </p:cSld>
  <p:clrMapOvr>
    <a:masterClrMapping/>
  </p:clrMapOvr>
  <p:transition spd="slow">
    <p:wipe/>
  </p:transition>
  <p:timing/>
</p:sld>
</file>

<file path=ppt/slides/slide340.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p:spPr>
        <p:txBody>
          <a:bodyPr>
            <a:normAutofit fontScale="90000"/>
          </a:bodyPr>
          <a:lstStyle/>
          <a:p>
            <a:pPr rtl="0"/>
            <a:r>
              <a:rPr lang="en-US" altLang="zh-TW" smtClean="0"/>
              <a:t>12.7IPv6 </a:t>
            </a:r>
            <a:r>
              <a:rPr lang="zh-TW" altLang="en-US"/>
              <a:t>多點傳送位址</a:t>
            </a:r>
            <a:r>
              <a:rPr lang="en-US" altLang="zh-TW"/>
              <a:t>-</a:t>
            </a:r>
            <a:r>
              <a:rPr lang="zh-TW" altLang="en-US"/>
              <a:t>知名的 </a:t>
            </a:r>
            <a:r>
              <a:rPr lang="en-US" altLang="zh-TW"/>
              <a:t>IPv6 </a:t>
            </a:r>
            <a:r>
              <a:rPr lang="zh-TW" altLang="en-US"/>
              <a:t>多點傳送位址</a:t>
            </a:r>
          </a:p>
        </p:txBody>
      </p:sp>
      <p:sp>
        <p:nvSpPr>
          <p:cNvPr id="6" name="Content Placeholder 3">
            <a:extLst>
              <a:ext uri="{FF2B5EF4-FFF2-40B4-BE49-F238E27FC236}">
                <a16:creationId xmlns:a16="http://schemas.microsoft.com/office/drawing/2014/main" id="{4003F5F5-7654-47FE-8245-0FE364DE3A10}"/>
              </a:ext>
            </a:extLst>
          </p:cNvPr>
          <p:cNvSpPr>
            <a:spLocks noGrp="1"/>
          </p:cNvSpPr>
          <p:nvPr>
            <p:ph idx="1"/>
          </p:nvPr>
        </p:nvSpPr>
        <p:spPr>
          <a:xfrm>
            <a:off x="431801" y="1892300"/>
            <a:ext cx="7913688" cy="2329587"/>
          </a:xfrm>
        </p:spPr>
        <p:txBody>
          <a:bodyPr/>
          <a:lstStyle/>
          <a:p>
            <a:pPr marL="0" indent="0" algn="l" defTabSz="684196" fontAlgn="base">
              <a:spcBef>
                <a:spcPts val="600"/>
              </a:spcBef>
              <a:spcAft>
                <a:spcPts val="600"/>
              </a:spcAft>
              <a:buClr>
                <a:schemeClr val="tx2"/>
              </a:buClr>
              <a:buSzPct val="90000"/>
            </a:pPr>
            <a:r>
              <a:rPr lang="zh-TW" altLang="en-US" sz="1600">
                <a:solidFill>
                  <a:srgbClr val="000000"/>
                </a:solidFill>
              </a:rPr>
              <a:t>已知的 </a:t>
            </a:r>
            <a:r>
              <a:rPr lang="en-US" altLang="zh-TW" sz="1600">
                <a:solidFill>
                  <a:srgbClr val="000000"/>
                </a:solidFill>
              </a:rPr>
              <a:t>IPv6 </a:t>
            </a:r>
            <a:r>
              <a:rPr lang="zh-TW" altLang="en-US" sz="1600">
                <a:solidFill>
                  <a:srgbClr val="000000"/>
                </a:solidFill>
              </a:rPr>
              <a:t>多點傳送位址已指派，並保留給預先定義的裝置群組。</a:t>
            </a:r>
          </a:p>
          <a:p>
            <a:pPr marL="0" indent="0" algn="l" defTabSz="684196" fontAlgn="base">
              <a:spcBef>
                <a:spcPts val="600"/>
              </a:spcBef>
              <a:spcAft>
                <a:spcPts val="600"/>
              </a:spcAft>
              <a:buClr>
                <a:schemeClr val="tx2"/>
              </a:buClr>
              <a:buSzPct val="90000"/>
            </a:pPr>
            <a:r>
              <a:rPr lang="zh-TW" altLang="en-US" sz="1600">
                <a:solidFill>
                  <a:srgbClr val="000000"/>
                </a:solidFill>
              </a:rPr>
              <a:t>有兩個常見的 </a:t>
            </a:r>
            <a:r>
              <a:rPr lang="en-US" altLang="zh-TW" sz="1600">
                <a:solidFill>
                  <a:srgbClr val="000000"/>
                </a:solidFill>
              </a:rPr>
              <a:t>IPv6 </a:t>
            </a:r>
            <a:r>
              <a:rPr lang="zh-TW" altLang="en-US" sz="1600">
                <a:solidFill>
                  <a:srgbClr val="000000"/>
                </a:solidFill>
              </a:rPr>
              <a:t>指派多點傳送群組：</a:t>
            </a:r>
          </a:p>
          <a:p>
            <a:pPr marL="358826" lvl="1" indent="-285743">
              <a:spcAft>
                <a:spcPts val="600"/>
              </a:spcAft>
              <a:buSzPct val="90000"/>
              <a:buFont typeface="Arial" panose="020b0604020202020204" pitchFamily="34" charset="0"/>
              <a:buChar char="•"/>
            </a:pPr>
            <a:r>
              <a:rPr lang="zh-TW" b="1">
                <a:solidFill>
                  <a:srgbClr val="000000"/>
                </a:solidFill>
              </a:rPr>
              <a:t>ff02:: 1 所有節點多點傳送群組</a:t>
            </a:r>
            <a:r>
              <a:rPr lang="zh-TW">
                <a:solidFill>
                  <a:srgbClr val="000000"/>
                </a:solidFill>
              </a:rPr>
              <a:t> -這是所有啟用 IPv6 的裝置都加入的多點傳送群組。傳送至此群組的封包會由連結或網路上的所有 IPv6 介面接收和處理。 </a:t>
            </a:r>
            <a:r>
              <a:rPr lang="zh-TW" b="1">
                <a:solidFill>
                  <a:srgbClr val="000000"/>
                </a:solidFill>
              </a:rPr>
              <a:t> </a:t>
            </a:r>
          </a:p>
          <a:p>
            <a:pPr marL="358826" lvl="1" indent="-285743">
              <a:spcAft>
                <a:spcPts val="600"/>
              </a:spcAft>
              <a:buSzPct val="90000"/>
              <a:buFont typeface="Arial" panose="020b0604020202020204" pitchFamily="34" charset="0"/>
              <a:buChar char="•"/>
            </a:pPr>
            <a:r>
              <a:rPr lang="zh-TW" b="1">
                <a:solidFill>
                  <a:srgbClr val="000000"/>
                </a:solidFill>
              </a:rPr>
              <a:t>ff02:: 2 所有路由器多點傳送群組</a:t>
            </a:r>
            <a:r>
              <a:rPr lang="zh-TW">
                <a:solidFill>
                  <a:srgbClr val="000000"/>
                </a:solidFill>
              </a:rPr>
              <a:t> -這是所有 IPv6 路由器加入的多點傳送群組。當路由器啟用為具有 </a:t>
            </a:r>
            <a:r>
              <a:rPr lang="zh-TW" b="1">
                <a:solidFill>
                  <a:srgbClr val="000000"/>
                </a:solidFill>
              </a:rPr>
              <a:t>ipv6 單點點路由通用</a:t>
            </a:r>
            <a:r>
              <a:rPr lang="zh-TW">
                <a:solidFill>
                  <a:srgbClr val="000000"/>
                </a:solidFill>
              </a:rPr>
              <a:t> 配置命令的 IPv6 路由器時，路由器就會成為此群組的成員。 </a:t>
            </a:r>
            <a:r>
              <a:rPr lang="zh-TW" b="1">
                <a:solidFill>
                  <a:srgbClr val="000000"/>
                </a:solidFill>
              </a:rPr>
              <a:t> </a:t>
            </a:r>
          </a:p>
          <a:p>
            <a:pPr marL="358826" lvl="1" indent="-285743">
              <a:spcAft>
                <a:spcPts val="600"/>
              </a:spcAft>
              <a:buSzPct val="90000"/>
              <a:buFont typeface="Arial" panose="020b0604020202020204" pitchFamily="34" charset="0"/>
              <a:buChar char="•"/>
            </a:pPr>
            <a:endParaRPr lang="en-US" sz="1000">
              <a:solidFill>
                <a:srgbClr val="000000"/>
              </a:solidFill>
            </a:endParaRPr>
          </a:p>
          <a:p>
            <a:pPr marL="0" indent="0" algn="l" defTabSz="684196" fontAlgn="base">
              <a:spcBef>
                <a:spcPts val="600"/>
              </a:spcBef>
              <a:spcAft>
                <a:spcPts val="600"/>
              </a:spcAft>
              <a:buClr>
                <a:schemeClr val="tx2"/>
              </a:buClr>
              <a:buSzPct val="90000"/>
            </a:pPr>
            <a:endParaRPr lang="en-US" sz="1600">
              <a:solidFill>
                <a:srgbClr val="000000"/>
              </a:solidFill>
            </a:endParaRPr>
          </a:p>
        </p:txBody>
      </p:sp>
      <p:sp>
        <p:nvSpPr>
          <p:cNvPr id="2" name="投影片編號版面配置區 1"/>
          <p:cNvSpPr>
            <a:spLocks noGrp="1"/>
          </p:cNvSpPr>
          <p:nvPr>
            <p:ph type="sldNum" sz="quarter" idx="12"/>
          </p:nvPr>
        </p:nvSpPr>
        <p:spPr/>
        <p:txBody>
          <a:bodyPr/>
          <a:lstStyle/>
          <a:p>
            <a:fld id="{4FAB73BC-B049-4115-A692-8D63A059BFB8}" type="slidenum">
              <a:rPr lang="en-US" smtClean="0"/>
              <a:t>340</a:t>
            </a:fld>
            <a:endParaRPr lang="en-US"/>
          </a:p>
        </p:txBody>
      </p:sp>
    </p:spTree>
    <p:extLst>
      <p:ext uri="{BB962C8B-B14F-4D97-AF65-F5344CB8AC3E}">
        <p14:creationId xmlns:p14="http://schemas.microsoft.com/office/powerpoint/2010/main" val="208580821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341.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p:spPr>
        <p:txBody>
          <a:bodyPr>
            <a:normAutofit/>
          </a:bodyPr>
          <a:lstStyle/>
          <a:p>
            <a:pPr rtl="0"/>
            <a:r>
              <a:rPr lang="en-US" altLang="zh-TW" smtClean="0"/>
              <a:t>12.7IPv6 </a:t>
            </a:r>
            <a:r>
              <a:rPr lang="zh-TW" altLang="en-US"/>
              <a:t>多點傳送位址</a:t>
            </a:r>
            <a:r>
              <a:rPr lang="en-US" altLang="zh-TW"/>
              <a:t>-</a:t>
            </a:r>
            <a:r>
              <a:rPr lang="zh-TW" altLang="en-US"/>
              <a:t>申請節點 </a:t>
            </a:r>
            <a:r>
              <a:rPr lang="en-US" altLang="zh-TW"/>
              <a:t>IPv6 </a:t>
            </a:r>
            <a:r>
              <a:rPr lang="zh-TW" altLang="en-US"/>
              <a:t>多點傳送</a:t>
            </a:r>
          </a:p>
        </p:txBody>
      </p:sp>
      <p:sp>
        <p:nvSpPr>
          <p:cNvPr id="6" name="Content Placeholder 3">
            <a:extLst>
              <a:ext uri="{FF2B5EF4-FFF2-40B4-BE49-F238E27FC236}">
                <a16:creationId xmlns:a16="http://schemas.microsoft.com/office/drawing/2014/main" id="{4003F5F5-7654-47FE-8245-0FE364DE3A10}"/>
              </a:ext>
            </a:extLst>
          </p:cNvPr>
          <p:cNvSpPr>
            <a:spLocks noGrp="1"/>
          </p:cNvSpPr>
          <p:nvPr>
            <p:ph idx="1"/>
          </p:nvPr>
        </p:nvSpPr>
        <p:spPr>
          <a:xfrm>
            <a:off x="431801" y="1892299"/>
            <a:ext cx="3651927" cy="3350520"/>
          </a:xfrm>
        </p:spPr>
        <p:txBody>
          <a:bodyPr/>
          <a:lstStyle/>
          <a:p>
            <a:pPr marL="285743" indent="-285743" algn="l" defTabSz="684196" fontAlgn="base">
              <a:spcBef>
                <a:spcPts val="600"/>
              </a:spcBef>
              <a:spcAft>
                <a:spcPts val="600"/>
              </a:spcAft>
              <a:buClr>
                <a:schemeClr val="tx2"/>
              </a:buClr>
              <a:buSzPct val="90000"/>
              <a:buFont typeface="Arial" panose="020b0604020202020204" pitchFamily="34" charset="0"/>
              <a:buChar char="•"/>
            </a:pPr>
            <a:r>
              <a:rPr lang="zh-TW" altLang="en-US" sz="1600">
                <a:solidFill>
                  <a:srgbClr val="000000"/>
                </a:solidFill>
              </a:rPr>
              <a:t>請求節點多點傳送位址類似於所有節點的多點傳送位址。</a:t>
            </a:r>
          </a:p>
          <a:p>
            <a:pPr marL="285743" indent="-285743" algn="l" defTabSz="684196" fontAlgn="base">
              <a:spcBef>
                <a:spcPts val="600"/>
              </a:spcBef>
              <a:spcAft>
                <a:spcPts val="600"/>
              </a:spcAft>
              <a:buClr>
                <a:schemeClr val="tx2"/>
              </a:buClr>
              <a:buSzPct val="90000"/>
              <a:buFont typeface="Arial" panose="020b0604020202020204" pitchFamily="34" charset="0"/>
              <a:buChar char="•"/>
            </a:pPr>
            <a:r>
              <a:rPr lang="zh-TW" altLang="en-US" sz="1600">
                <a:solidFill>
                  <a:srgbClr val="000000"/>
                </a:solidFill>
              </a:rPr>
              <a:t>請求節點多點傳送位址會對應至特殊的乙太網路多點傳送位址。</a:t>
            </a:r>
          </a:p>
          <a:p>
            <a:pPr marL="285743" indent="-285743" algn="l" defTabSz="684196" fontAlgn="base">
              <a:spcBef>
                <a:spcPts val="600"/>
              </a:spcBef>
              <a:spcAft>
                <a:spcPts val="600"/>
              </a:spcAft>
              <a:buClr>
                <a:schemeClr val="tx2"/>
              </a:buClr>
              <a:buSzPct val="90000"/>
              <a:buFont typeface="Arial" panose="020b0604020202020204" pitchFamily="34" charset="0"/>
              <a:buChar char="•"/>
            </a:pPr>
            <a:r>
              <a:rPr lang="zh-TW" altLang="en-US" sz="1600">
                <a:solidFill>
                  <a:srgbClr val="000000"/>
                </a:solidFill>
              </a:rPr>
              <a:t>乙太網路 </a:t>
            </a:r>
            <a:r>
              <a:rPr lang="en-US" altLang="zh-TW" sz="1600">
                <a:solidFill>
                  <a:srgbClr val="000000"/>
                </a:solidFill>
              </a:rPr>
              <a:t>NIC </a:t>
            </a:r>
            <a:r>
              <a:rPr lang="zh-TW" altLang="en-US" sz="1600">
                <a:solidFill>
                  <a:srgbClr val="000000"/>
                </a:solidFill>
              </a:rPr>
              <a:t>可以藉由檢查目的地 </a:t>
            </a:r>
            <a:r>
              <a:rPr lang="en-US" altLang="zh-TW" sz="1600">
                <a:solidFill>
                  <a:srgbClr val="000000"/>
                </a:solidFill>
              </a:rPr>
              <a:t>MAC </a:t>
            </a:r>
            <a:r>
              <a:rPr lang="zh-TW" altLang="en-US" sz="1600">
                <a:solidFill>
                  <a:srgbClr val="000000"/>
                </a:solidFill>
              </a:rPr>
              <a:t>位址，而不會將它傳送到 </a:t>
            </a:r>
            <a:r>
              <a:rPr lang="en-US" altLang="zh-TW" sz="1600">
                <a:solidFill>
                  <a:srgbClr val="000000"/>
                </a:solidFill>
              </a:rPr>
              <a:t>IPv6 </a:t>
            </a:r>
            <a:r>
              <a:rPr lang="zh-TW" altLang="en-US" sz="1600">
                <a:solidFill>
                  <a:srgbClr val="000000"/>
                </a:solidFill>
              </a:rPr>
              <a:t>處理程序，以查看裝置是否為 </a:t>
            </a:r>
            <a:r>
              <a:rPr lang="en-US" altLang="zh-TW" sz="1600">
                <a:solidFill>
                  <a:srgbClr val="000000"/>
                </a:solidFill>
              </a:rPr>
              <a:t>IPv6 </a:t>
            </a:r>
            <a:r>
              <a:rPr lang="zh-TW" altLang="en-US" sz="1600">
                <a:solidFill>
                  <a:srgbClr val="000000"/>
                </a:solidFill>
              </a:rPr>
              <a:t>封包的預期目標來篩選框架。</a:t>
            </a:r>
          </a:p>
        </p:txBody>
      </p:sp>
      <p:pic>
        <p:nvPicPr>
          <p:cNvPr id="4" name="Picture 3">
            <a:extLst>
              <a:ext uri="{FF2B5EF4-FFF2-40B4-BE49-F238E27FC236}">
                <a16:creationId xmlns:a16="http://schemas.microsoft.com/office/drawing/2014/main" id="{F3BA181D-36C7-4DAF-9B3B-E20C6358C7FD}"/>
              </a:ext>
            </a:extLst>
          </p:cNvPr>
          <p:cNvPicPr>
            <a:picLocks noChangeAspect="1"/>
          </p:cNvPicPr>
          <p:nvPr/>
        </p:nvPicPr>
        <p:blipFill>
          <a:blip r:embed="rId3"/>
          <a:stretch>
            <a:fillRect/>
          </a:stretch>
        </p:blipFill>
        <p:spPr>
          <a:xfrm>
            <a:off x="4410333" y="1824916"/>
            <a:ext cx="4301867" cy="3080551"/>
          </a:xfrm>
          <a:prstGeom prst="rect">
            <a:avLst/>
          </a:prstGeom>
        </p:spPr>
      </p:pic>
      <p:sp>
        <p:nvSpPr>
          <p:cNvPr id="2" name="投影片編號版面配置區 1"/>
          <p:cNvSpPr>
            <a:spLocks noGrp="1"/>
          </p:cNvSpPr>
          <p:nvPr>
            <p:ph type="sldNum" sz="quarter" idx="12"/>
          </p:nvPr>
        </p:nvSpPr>
        <p:spPr/>
        <p:txBody>
          <a:bodyPr/>
          <a:lstStyle/>
          <a:p>
            <a:fld id="{4FAB73BC-B049-4115-A692-8D63A059BFB8}" type="slidenum">
              <a:rPr lang="en-US" smtClean="0"/>
              <a:t>341</a:t>
            </a:fld>
            <a:endParaRPr lang="en-US"/>
          </a:p>
        </p:txBody>
      </p:sp>
    </p:spTree>
    <p:extLst>
      <p:ext uri="{BB962C8B-B14F-4D97-AF65-F5344CB8AC3E}">
        <p14:creationId xmlns:p14="http://schemas.microsoft.com/office/powerpoint/2010/main" val="343203012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342.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p:spPr>
        <p:txBody>
          <a:bodyPr>
            <a:normAutofit/>
          </a:bodyPr>
          <a:lstStyle/>
          <a:p>
            <a:pPr rtl="0"/>
            <a:r>
              <a:rPr lang="en-US" altLang="zh-TW" smtClean="0"/>
              <a:t>12.8IPv6 </a:t>
            </a:r>
            <a:r>
              <a:rPr lang="zh-TW" altLang="en-US"/>
              <a:t>網路子網路</a:t>
            </a:r>
          </a:p>
        </p:txBody>
      </p:sp>
      <p:sp>
        <p:nvSpPr>
          <p:cNvPr id="6" name="Content Placeholder 3">
            <a:extLst>
              <a:ext uri="{FF2B5EF4-FFF2-40B4-BE49-F238E27FC236}">
                <a16:creationId xmlns:a16="http://schemas.microsoft.com/office/drawing/2014/main" id="{4003F5F5-7654-47FE-8245-0FE364DE3A10}"/>
              </a:ext>
            </a:extLst>
          </p:cNvPr>
          <p:cNvSpPr>
            <a:spLocks noGrp="1"/>
          </p:cNvSpPr>
          <p:nvPr>
            <p:ph idx="1"/>
          </p:nvPr>
        </p:nvSpPr>
        <p:spPr>
          <a:xfrm>
            <a:off x="431801" y="1892299"/>
            <a:ext cx="7984230" cy="1598084"/>
          </a:xfrm>
        </p:spPr>
        <p:txBody>
          <a:bodyPr/>
          <a:lstStyle/>
          <a:p>
            <a:pPr marL="0" indent="0" algn="l" defTabSz="684196" fontAlgn="base">
              <a:spcBef>
                <a:spcPts val="600"/>
              </a:spcBef>
              <a:spcAft>
                <a:spcPts val="600"/>
              </a:spcAft>
              <a:buClr>
                <a:schemeClr val="tx2"/>
              </a:buClr>
              <a:buSzPct val="90000"/>
            </a:pPr>
            <a:r>
              <a:rPr lang="en-US" altLang="zh-TW" sz="1800">
                <a:solidFill>
                  <a:srgbClr val="000000"/>
                </a:solidFill>
              </a:rPr>
              <a:t>IPv6 </a:t>
            </a:r>
            <a:r>
              <a:rPr lang="zh-TW" altLang="en-US" sz="1800">
                <a:solidFill>
                  <a:srgbClr val="000000"/>
                </a:solidFill>
              </a:rPr>
              <a:t>設計時考慮了子網的劃分。 </a:t>
            </a:r>
          </a:p>
          <a:p>
            <a:pPr marL="285743" indent="-285743" algn="l" defTabSz="684196" fontAlgn="base">
              <a:spcBef>
                <a:spcPts val="600"/>
              </a:spcBef>
              <a:spcAft>
                <a:spcPts val="600"/>
              </a:spcAft>
              <a:buClr>
                <a:schemeClr val="tx2"/>
              </a:buClr>
              <a:buSzPct val="90000"/>
              <a:buFont typeface="Arial" panose="020b0604020202020204" pitchFamily="34" charset="0"/>
              <a:buChar char="•"/>
            </a:pPr>
            <a:r>
              <a:rPr lang="en-US" altLang="zh-TW" sz="1600">
                <a:solidFill>
                  <a:srgbClr val="000000"/>
                </a:solidFill>
              </a:rPr>
              <a:t>IPv6 GUA </a:t>
            </a:r>
            <a:r>
              <a:rPr lang="zh-TW" altLang="en-US" sz="1600">
                <a:solidFill>
                  <a:srgbClr val="000000"/>
                </a:solidFill>
              </a:rPr>
              <a:t>中的個別子網路 </a:t>
            </a:r>
            <a:r>
              <a:rPr lang="en-US" altLang="zh-TW" sz="1600">
                <a:solidFill>
                  <a:srgbClr val="000000"/>
                </a:solidFill>
              </a:rPr>
              <a:t>ID </a:t>
            </a:r>
            <a:r>
              <a:rPr lang="zh-TW" altLang="en-US" sz="1600">
                <a:solidFill>
                  <a:srgbClr val="000000"/>
                </a:solidFill>
              </a:rPr>
              <a:t>欄位用來建立子網路。 </a:t>
            </a:r>
          </a:p>
          <a:p>
            <a:pPr marL="285743" indent="-285743" algn="l" defTabSz="684196" fontAlgn="base">
              <a:spcBef>
                <a:spcPts val="600"/>
              </a:spcBef>
              <a:spcAft>
                <a:spcPts val="600"/>
              </a:spcAft>
              <a:buClr>
                <a:schemeClr val="tx2"/>
              </a:buClr>
              <a:buSzPct val="90000"/>
              <a:buFont typeface="Arial" panose="020b0604020202020204" pitchFamily="34" charset="0"/>
              <a:buChar char="•"/>
            </a:pPr>
            <a:r>
              <a:rPr lang="zh-TW" altLang="en-US" sz="1600">
                <a:solidFill>
                  <a:srgbClr val="000000"/>
                </a:solidFill>
              </a:rPr>
              <a:t>子網路 </a:t>
            </a:r>
            <a:r>
              <a:rPr lang="en-US" altLang="zh-TW" sz="1600">
                <a:solidFill>
                  <a:srgbClr val="000000"/>
                </a:solidFill>
              </a:rPr>
              <a:t>ID </a:t>
            </a:r>
            <a:r>
              <a:rPr lang="zh-TW" altLang="en-US" sz="1600">
                <a:solidFill>
                  <a:srgbClr val="000000"/>
                </a:solidFill>
              </a:rPr>
              <a:t>欄位是全域路由前綴和介面 </a:t>
            </a:r>
            <a:r>
              <a:rPr lang="en-US" altLang="zh-TW" sz="1600">
                <a:solidFill>
                  <a:srgbClr val="000000"/>
                </a:solidFill>
              </a:rPr>
              <a:t>ID </a:t>
            </a:r>
            <a:r>
              <a:rPr lang="zh-TW" altLang="en-US" sz="1600">
                <a:solidFill>
                  <a:srgbClr val="000000"/>
                </a:solidFill>
              </a:rPr>
              <a:t>之間的區域。</a:t>
            </a:r>
          </a:p>
        </p:txBody>
      </p:sp>
      <p:pic>
        <p:nvPicPr>
          <p:cNvPr id="5" name="Picture 4">
            <a:extLst>
              <a:ext uri="{FF2B5EF4-FFF2-40B4-BE49-F238E27FC236}">
                <a16:creationId xmlns:a16="http://schemas.microsoft.com/office/drawing/2014/main" id="{94D8DB5A-76F0-4B47-AE58-0F512B58682D}"/>
              </a:ext>
            </a:extLst>
          </p:cNvPr>
          <p:cNvPicPr>
            <a:picLocks noChangeAspect="1"/>
          </p:cNvPicPr>
          <p:nvPr/>
        </p:nvPicPr>
        <p:blipFill>
          <a:blip r:embed="rId3"/>
          <a:stretch>
            <a:fillRect/>
          </a:stretch>
        </p:blipFill>
        <p:spPr>
          <a:xfrm>
            <a:off x="1021125" y="3429000"/>
            <a:ext cx="6805582" cy="1506708"/>
          </a:xfrm>
          <a:prstGeom prst="rect">
            <a:avLst/>
          </a:prstGeom>
        </p:spPr>
      </p:pic>
      <p:sp>
        <p:nvSpPr>
          <p:cNvPr id="2" name="投影片編號版面配置區 1"/>
          <p:cNvSpPr>
            <a:spLocks noGrp="1"/>
          </p:cNvSpPr>
          <p:nvPr>
            <p:ph type="sldNum" sz="quarter" idx="12"/>
          </p:nvPr>
        </p:nvSpPr>
        <p:spPr/>
        <p:txBody>
          <a:bodyPr/>
          <a:lstStyle/>
          <a:p>
            <a:fld id="{4FAB73BC-B049-4115-A692-8D63A059BFB8}" type="slidenum">
              <a:rPr lang="en-US" smtClean="0"/>
              <a:t>342</a:t>
            </a:fld>
            <a:endParaRPr lang="en-US"/>
          </a:p>
        </p:txBody>
      </p:sp>
    </p:spTree>
    <p:extLst>
      <p:ext uri="{BB962C8B-B14F-4D97-AF65-F5344CB8AC3E}">
        <p14:creationId xmlns:p14="http://schemas.microsoft.com/office/powerpoint/2010/main" val="303170009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343.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p:spPr>
        <p:txBody>
          <a:bodyPr>
            <a:normAutofit/>
          </a:bodyPr>
          <a:lstStyle/>
          <a:p>
            <a:pPr rtl="0"/>
            <a:r>
              <a:rPr lang="en-US" altLang="zh-TW" smtClean="0"/>
              <a:t>12.8IPv6 </a:t>
            </a:r>
            <a:r>
              <a:rPr lang="zh-TW" altLang="en-US"/>
              <a:t>網路子網路範例</a:t>
            </a:r>
          </a:p>
        </p:txBody>
      </p:sp>
      <p:sp>
        <p:nvSpPr>
          <p:cNvPr id="6" name="Content Placeholder 3">
            <a:extLst>
              <a:ext uri="{FF2B5EF4-FFF2-40B4-BE49-F238E27FC236}">
                <a16:creationId xmlns:a16="http://schemas.microsoft.com/office/drawing/2014/main" id="{4003F5F5-7654-47FE-8245-0FE364DE3A10}"/>
              </a:ext>
            </a:extLst>
          </p:cNvPr>
          <p:cNvSpPr>
            <a:spLocks noGrp="1"/>
          </p:cNvSpPr>
          <p:nvPr>
            <p:ph idx="1"/>
          </p:nvPr>
        </p:nvSpPr>
        <p:spPr>
          <a:xfrm>
            <a:off x="431801" y="1892299"/>
            <a:ext cx="3731826" cy="2863358"/>
          </a:xfrm>
        </p:spPr>
        <p:txBody>
          <a:bodyPr/>
          <a:lstStyle/>
          <a:p>
            <a:pPr marL="0" indent="0" algn="l" defTabSz="684196" fontAlgn="base">
              <a:spcBef>
                <a:spcPts val="600"/>
              </a:spcBef>
              <a:spcAft>
                <a:spcPts val="600"/>
              </a:spcAft>
              <a:buClr>
                <a:schemeClr val="tx2"/>
              </a:buClr>
              <a:buSzPct val="90000"/>
            </a:pPr>
            <a:r>
              <a:rPr lang="zh-TW" altLang="en-US" sz="1600">
                <a:solidFill>
                  <a:srgbClr val="000000"/>
                </a:solidFill>
              </a:rPr>
              <a:t>鑑於 </a:t>
            </a:r>
            <a:r>
              <a:rPr lang="en-US" altLang="zh-TW" sz="1600">
                <a:solidFill>
                  <a:srgbClr val="000000"/>
                </a:solidFill>
              </a:rPr>
              <a:t>2001</a:t>
            </a:r>
            <a:r>
              <a:rPr lang="zh-TW" altLang="en-US" sz="1600">
                <a:solidFill>
                  <a:srgbClr val="000000"/>
                </a:solidFill>
              </a:rPr>
              <a:t>：</a:t>
            </a:r>
            <a:r>
              <a:rPr lang="en-US" altLang="zh-TW" sz="1600">
                <a:solidFill>
                  <a:srgbClr val="000000"/>
                </a:solidFill>
              </a:rPr>
              <a:t>db8:acad:: /48 </a:t>
            </a:r>
            <a:r>
              <a:rPr lang="zh-TW" altLang="en-US" sz="1600">
                <a:solidFill>
                  <a:srgbClr val="000000"/>
                </a:solidFill>
              </a:rPr>
              <a:t>全局路由前綴與 </a:t>
            </a:r>
            <a:r>
              <a:rPr lang="en-US" altLang="zh-TW" sz="1600">
                <a:solidFill>
                  <a:srgbClr val="000000"/>
                </a:solidFill>
              </a:rPr>
              <a:t>16 </a:t>
            </a:r>
            <a:r>
              <a:rPr lang="zh-TW" altLang="en-US" sz="1600">
                <a:solidFill>
                  <a:srgbClr val="000000"/>
                </a:solidFill>
              </a:rPr>
              <a:t>位子網 </a:t>
            </a:r>
            <a:r>
              <a:rPr lang="en-US" altLang="zh-TW" sz="1600">
                <a:solidFill>
                  <a:srgbClr val="000000"/>
                </a:solidFill>
              </a:rPr>
              <a:t>ID</a:t>
            </a:r>
            <a:r>
              <a:rPr lang="zh-TW" altLang="en-US" sz="1600">
                <a:solidFill>
                  <a:srgbClr val="000000"/>
                </a:solidFill>
              </a:rPr>
              <a:t>。</a:t>
            </a:r>
          </a:p>
          <a:p>
            <a:pPr marL="285743" indent="-285743" algn="l" defTabSz="684196" fontAlgn="base">
              <a:spcBef>
                <a:spcPts val="600"/>
              </a:spcBef>
              <a:spcAft>
                <a:spcPts val="600"/>
              </a:spcAft>
              <a:buClr>
                <a:schemeClr val="tx2"/>
              </a:buClr>
              <a:buSzPct val="90000"/>
              <a:buFont typeface="Arial" panose="020b0604020202020204" pitchFamily="34" charset="0"/>
              <a:buChar char="•"/>
            </a:pPr>
            <a:r>
              <a:rPr lang="zh-TW" altLang="en-US" sz="1600">
                <a:solidFill>
                  <a:srgbClr val="000000"/>
                </a:solidFill>
              </a:rPr>
              <a:t>允許 </a:t>
            </a:r>
            <a:r>
              <a:rPr lang="en-US" altLang="zh-TW" sz="1600">
                <a:solidFill>
                  <a:srgbClr val="000000"/>
                </a:solidFill>
              </a:rPr>
              <a:t>65,536 /64 </a:t>
            </a:r>
            <a:r>
              <a:rPr lang="zh-TW" altLang="en-US" sz="1600">
                <a:solidFill>
                  <a:srgbClr val="000000"/>
                </a:solidFill>
              </a:rPr>
              <a:t>子網路</a:t>
            </a:r>
          </a:p>
          <a:p>
            <a:pPr marL="285743" indent="-285743" algn="l" defTabSz="684196" fontAlgn="base">
              <a:spcBef>
                <a:spcPts val="600"/>
              </a:spcBef>
              <a:spcAft>
                <a:spcPts val="600"/>
              </a:spcAft>
              <a:buClr>
                <a:schemeClr val="tx2"/>
              </a:buClr>
              <a:buSzPct val="90000"/>
              <a:buFont typeface="Arial" panose="020b0604020202020204" pitchFamily="34" charset="0"/>
              <a:buChar char="•"/>
            </a:pPr>
            <a:r>
              <a:rPr lang="zh-TW" altLang="en-US" sz="1600">
                <a:solidFill>
                  <a:srgbClr val="000000"/>
                </a:solidFill>
              </a:rPr>
              <a:t>所有子網路的全域路由前綴都相同。</a:t>
            </a:r>
          </a:p>
          <a:p>
            <a:pPr marL="285743" indent="-285743" algn="l" defTabSz="684196" fontAlgn="base">
              <a:spcBef>
                <a:spcPts val="600"/>
              </a:spcBef>
              <a:spcAft>
                <a:spcPts val="600"/>
              </a:spcAft>
              <a:buClr>
                <a:schemeClr val="tx2"/>
              </a:buClr>
              <a:buSzPct val="90000"/>
              <a:buFont typeface="Arial" panose="020b0604020202020204" pitchFamily="34" charset="0"/>
              <a:buChar char="•"/>
            </a:pPr>
            <a:r>
              <a:rPr lang="zh-TW" altLang="en-US" sz="1600">
                <a:solidFill>
                  <a:srgbClr val="000000"/>
                </a:solidFill>
              </a:rPr>
              <a:t>只有 </a:t>
            </a:r>
            <a:r>
              <a:rPr lang="zh-TW" altLang="en-US" sz="1400">
                <a:solidFill>
                  <a:srgbClr val="000000"/>
                </a:solidFill>
              </a:rPr>
              <a:t>子網路 </a:t>
            </a:r>
            <a:r>
              <a:rPr lang="en-US" altLang="zh-TW" sz="1400">
                <a:solidFill>
                  <a:srgbClr val="000000"/>
                </a:solidFill>
              </a:rPr>
              <a:t>ID </a:t>
            </a:r>
            <a:r>
              <a:rPr lang="zh-TW" altLang="en-US" sz="1400">
                <a:solidFill>
                  <a:srgbClr val="000000"/>
                </a:solidFill>
              </a:rPr>
              <a:t>十六位元組會以十六進位遞增每個子網路。 </a:t>
            </a:r>
          </a:p>
        </p:txBody>
      </p:sp>
      <p:pic>
        <p:nvPicPr>
          <p:cNvPr id="4" name="Picture 3">
            <a:extLst>
              <a:ext uri="{FF2B5EF4-FFF2-40B4-BE49-F238E27FC236}">
                <a16:creationId xmlns:a16="http://schemas.microsoft.com/office/drawing/2014/main" id="{79B8BF49-5FD4-4309-80FA-F52A67C7D7A8}"/>
              </a:ext>
            </a:extLst>
          </p:cNvPr>
          <p:cNvPicPr>
            <a:picLocks noChangeAspect="1"/>
          </p:cNvPicPr>
          <p:nvPr/>
        </p:nvPicPr>
        <p:blipFill>
          <a:blip r:embed="rId3"/>
          <a:stretch>
            <a:fillRect/>
          </a:stretch>
        </p:blipFill>
        <p:spPr>
          <a:xfrm>
            <a:off x="4047044" y="1892300"/>
            <a:ext cx="4446225" cy="3072784"/>
          </a:xfrm>
          <a:prstGeom prst="rect">
            <a:avLst/>
          </a:prstGeom>
        </p:spPr>
      </p:pic>
      <p:sp>
        <p:nvSpPr>
          <p:cNvPr id="2" name="投影片編號版面配置區 1"/>
          <p:cNvSpPr>
            <a:spLocks noGrp="1"/>
          </p:cNvSpPr>
          <p:nvPr>
            <p:ph type="sldNum" sz="quarter" idx="12"/>
          </p:nvPr>
        </p:nvSpPr>
        <p:spPr/>
        <p:txBody>
          <a:bodyPr/>
          <a:lstStyle/>
          <a:p>
            <a:fld id="{4FAB73BC-B049-4115-A692-8D63A059BFB8}" type="slidenum">
              <a:rPr lang="en-US" smtClean="0"/>
              <a:t>343</a:t>
            </a:fld>
            <a:endParaRPr lang="en-US"/>
          </a:p>
        </p:txBody>
      </p:sp>
    </p:spTree>
    <p:extLst>
      <p:ext uri="{BB962C8B-B14F-4D97-AF65-F5344CB8AC3E}">
        <p14:creationId xmlns:p14="http://schemas.microsoft.com/office/powerpoint/2010/main" val="54708788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344.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p:spPr>
        <p:txBody>
          <a:bodyPr>
            <a:normAutofit/>
          </a:bodyPr>
          <a:lstStyle/>
          <a:p>
            <a:pPr rtl="0"/>
            <a:r>
              <a:rPr lang="en-US" altLang="zh-TW" smtClean="0"/>
              <a:t>12.8IPv6 </a:t>
            </a:r>
            <a:r>
              <a:rPr lang="zh-TW" altLang="en-US"/>
              <a:t>網路子網路配置</a:t>
            </a:r>
          </a:p>
        </p:txBody>
      </p:sp>
      <p:sp>
        <p:nvSpPr>
          <p:cNvPr id="6" name="Content Placeholder 3">
            <a:extLst>
              <a:ext uri="{FF2B5EF4-FFF2-40B4-BE49-F238E27FC236}">
                <a16:creationId xmlns:a16="http://schemas.microsoft.com/office/drawing/2014/main" id="{4003F5F5-7654-47FE-8245-0FE364DE3A10}"/>
              </a:ext>
            </a:extLst>
          </p:cNvPr>
          <p:cNvSpPr>
            <a:spLocks noGrp="1"/>
          </p:cNvSpPr>
          <p:nvPr>
            <p:ph idx="1"/>
          </p:nvPr>
        </p:nvSpPr>
        <p:spPr>
          <a:xfrm>
            <a:off x="431801" y="1843910"/>
            <a:ext cx="7380549" cy="1392523"/>
          </a:xfrm>
        </p:spPr>
        <p:txBody>
          <a:bodyPr/>
          <a:lstStyle/>
          <a:p>
            <a:pPr marL="0" indent="0" algn="l" defTabSz="684196" fontAlgn="base">
              <a:spcBef>
                <a:spcPts val="600"/>
              </a:spcBef>
              <a:spcAft>
                <a:spcPts val="600"/>
              </a:spcAft>
              <a:buClr>
                <a:schemeClr val="tx2"/>
              </a:buClr>
              <a:buSzPct val="90000"/>
            </a:pPr>
            <a:r>
              <a:rPr lang="zh-TW" altLang="en-US" sz="1400">
                <a:solidFill>
                  <a:srgbClr val="000000"/>
                </a:solidFill>
              </a:rPr>
              <a:t>範例拓撲需要五個子網路，每個區域網路一個，以及 </a:t>
            </a:r>
            <a:r>
              <a:rPr lang="en-US" altLang="zh-TW" sz="1400">
                <a:solidFill>
                  <a:srgbClr val="000000"/>
                </a:solidFill>
              </a:rPr>
              <a:t>R1 </a:t>
            </a:r>
            <a:r>
              <a:rPr lang="zh-TW" altLang="en-US" sz="1400">
                <a:solidFill>
                  <a:srgbClr val="000000"/>
                </a:solidFill>
              </a:rPr>
              <a:t>和 </a:t>
            </a:r>
            <a:r>
              <a:rPr lang="en-US" altLang="zh-TW" sz="1400">
                <a:solidFill>
                  <a:srgbClr val="000000"/>
                </a:solidFill>
              </a:rPr>
              <a:t>R2 </a:t>
            </a:r>
            <a:r>
              <a:rPr lang="zh-TW" altLang="en-US" sz="1400">
                <a:solidFill>
                  <a:srgbClr val="000000"/>
                </a:solidFill>
              </a:rPr>
              <a:t>之間的序列連結。</a:t>
            </a:r>
          </a:p>
          <a:p>
            <a:pPr marL="0" indent="0" algn="l" defTabSz="684196" fontAlgn="base">
              <a:spcBef>
                <a:spcPts val="600"/>
              </a:spcBef>
              <a:spcAft>
                <a:spcPts val="600"/>
              </a:spcAft>
              <a:buClr>
                <a:schemeClr val="tx2"/>
              </a:buClr>
              <a:buSzPct val="90000"/>
            </a:pPr>
            <a:r>
              <a:rPr lang="zh-TW" altLang="en-US" sz="1400">
                <a:solidFill>
                  <a:srgbClr val="000000"/>
                </a:solidFill>
              </a:rPr>
              <a:t>已配置五個 </a:t>
            </a:r>
            <a:r>
              <a:rPr lang="en-US" altLang="zh-TW" sz="1400">
                <a:solidFill>
                  <a:srgbClr val="000000"/>
                </a:solidFill>
              </a:rPr>
              <a:t>IPv6 </a:t>
            </a:r>
            <a:r>
              <a:rPr lang="zh-TW" altLang="en-US" sz="1400">
                <a:solidFill>
                  <a:srgbClr val="000000"/>
                </a:solidFill>
              </a:rPr>
              <a:t>子網路，其中子網路識別碼欄位 </a:t>
            </a:r>
            <a:r>
              <a:rPr lang="en-US" altLang="zh-TW" sz="1400">
                <a:solidFill>
                  <a:srgbClr val="000000"/>
                </a:solidFill>
              </a:rPr>
              <a:t>0001 </a:t>
            </a:r>
            <a:r>
              <a:rPr lang="zh-TW" altLang="en-US" sz="1400">
                <a:solidFill>
                  <a:srgbClr val="000000"/>
                </a:solidFill>
              </a:rPr>
              <a:t>到 </a:t>
            </a:r>
            <a:r>
              <a:rPr lang="en-US" altLang="zh-TW" sz="1400">
                <a:solidFill>
                  <a:srgbClr val="000000"/>
                </a:solidFill>
              </a:rPr>
              <a:t>0005</a:t>
            </a:r>
            <a:r>
              <a:rPr lang="zh-TW" altLang="en-US" sz="1400">
                <a:solidFill>
                  <a:srgbClr val="000000"/>
                </a:solidFill>
              </a:rPr>
              <a:t>。每個 </a:t>
            </a:r>
            <a:r>
              <a:rPr lang="en-US" altLang="zh-TW" sz="1400">
                <a:solidFill>
                  <a:srgbClr val="000000"/>
                </a:solidFill>
              </a:rPr>
              <a:t>/64 </a:t>
            </a:r>
            <a:r>
              <a:rPr lang="zh-TW" altLang="en-US" sz="1400">
                <a:solidFill>
                  <a:srgbClr val="000000"/>
                </a:solidFill>
              </a:rPr>
              <a:t>子網路都會提供比以往需要更多的位址。</a:t>
            </a:r>
          </a:p>
        </p:txBody>
      </p:sp>
      <p:pic>
        <p:nvPicPr>
          <p:cNvPr id="5" name="Picture 4">
            <a:extLst>
              <a:ext uri="{FF2B5EF4-FFF2-40B4-BE49-F238E27FC236}">
                <a16:creationId xmlns:a16="http://schemas.microsoft.com/office/drawing/2014/main" id="{F9B4560F-645D-4891-932C-5DFEA2110D05}"/>
              </a:ext>
            </a:extLst>
          </p:cNvPr>
          <p:cNvPicPr>
            <a:picLocks noChangeAspect="1"/>
          </p:cNvPicPr>
          <p:nvPr/>
        </p:nvPicPr>
        <p:blipFill>
          <a:blip r:embed="rId3"/>
          <a:stretch>
            <a:fillRect/>
          </a:stretch>
        </p:blipFill>
        <p:spPr>
          <a:xfrm>
            <a:off x="994299" y="3152313"/>
            <a:ext cx="3127775" cy="2099842"/>
          </a:xfrm>
          <a:prstGeom prst="rect">
            <a:avLst/>
          </a:prstGeom>
        </p:spPr>
      </p:pic>
      <p:pic>
        <p:nvPicPr>
          <p:cNvPr id="7" name="Picture 6">
            <a:extLst>
              <a:ext uri="{FF2B5EF4-FFF2-40B4-BE49-F238E27FC236}">
                <a16:creationId xmlns:a16="http://schemas.microsoft.com/office/drawing/2014/main" id="{0D5A817A-D8FB-45B9-BB3D-6E5C7DC6B464}"/>
              </a:ext>
            </a:extLst>
          </p:cNvPr>
          <p:cNvPicPr>
            <a:picLocks noChangeAspect="1"/>
          </p:cNvPicPr>
          <p:nvPr/>
        </p:nvPicPr>
        <p:blipFill>
          <a:blip r:embed="rId4"/>
          <a:stretch>
            <a:fillRect/>
          </a:stretch>
        </p:blipFill>
        <p:spPr>
          <a:xfrm>
            <a:off x="4419507" y="3284823"/>
            <a:ext cx="3392842" cy="1967332"/>
          </a:xfrm>
          <a:prstGeom prst="rect">
            <a:avLst/>
          </a:prstGeom>
        </p:spPr>
      </p:pic>
      <p:sp>
        <p:nvSpPr>
          <p:cNvPr id="2" name="投影片編號版面配置區 1"/>
          <p:cNvSpPr>
            <a:spLocks noGrp="1"/>
          </p:cNvSpPr>
          <p:nvPr>
            <p:ph type="sldNum" sz="quarter" idx="12"/>
          </p:nvPr>
        </p:nvSpPr>
        <p:spPr/>
        <p:txBody>
          <a:bodyPr/>
          <a:lstStyle/>
          <a:p>
            <a:fld id="{4FAB73BC-B049-4115-A692-8D63A059BFB8}" type="slidenum">
              <a:rPr lang="en-US" smtClean="0"/>
              <a:t>344</a:t>
            </a:fld>
            <a:endParaRPr lang="en-US"/>
          </a:p>
        </p:txBody>
      </p:sp>
    </p:spTree>
    <p:extLst>
      <p:ext uri="{BB962C8B-B14F-4D97-AF65-F5344CB8AC3E}">
        <p14:creationId xmlns:p14="http://schemas.microsoft.com/office/powerpoint/2010/main" val="366097755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345.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p:spPr>
        <p:txBody>
          <a:bodyPr>
            <a:normAutofit fontScale="90000"/>
          </a:bodyPr>
          <a:lstStyle/>
          <a:p>
            <a:pPr rtl="0"/>
            <a:r>
              <a:rPr lang="en-US" altLang="zh-TW" smtClean="0"/>
              <a:t>12.8</a:t>
            </a:r>
            <a:r>
              <a:rPr lang="zh-TW" altLang="en-US" smtClean="0"/>
              <a:t>以 </a:t>
            </a:r>
            <a:r>
              <a:rPr lang="en-US" altLang="zh-TW"/>
              <a:t>IPv6 </a:t>
            </a:r>
            <a:r>
              <a:rPr lang="zh-TW" altLang="en-US"/>
              <a:t>子網路配置的 </a:t>
            </a:r>
            <a:r>
              <a:rPr lang="en-US" altLang="zh-TW"/>
              <a:t>IPv6 </a:t>
            </a:r>
            <a:r>
              <a:rPr lang="zh-TW" altLang="en-US"/>
              <a:t>網路路由器子網路</a:t>
            </a:r>
          </a:p>
        </p:txBody>
      </p:sp>
      <p:sp>
        <p:nvSpPr>
          <p:cNvPr id="6" name="Content Placeholder 3">
            <a:extLst>
              <a:ext uri="{FF2B5EF4-FFF2-40B4-BE49-F238E27FC236}">
                <a16:creationId xmlns:a16="http://schemas.microsoft.com/office/drawing/2014/main" id="{4003F5F5-7654-47FE-8245-0FE364DE3A10}"/>
              </a:ext>
            </a:extLst>
          </p:cNvPr>
          <p:cNvSpPr>
            <a:spLocks noGrp="1"/>
          </p:cNvSpPr>
          <p:nvPr>
            <p:ph idx="1"/>
          </p:nvPr>
        </p:nvSpPr>
        <p:spPr>
          <a:xfrm>
            <a:off x="431801" y="1843910"/>
            <a:ext cx="7380549" cy="731838"/>
          </a:xfrm>
        </p:spPr>
        <p:txBody>
          <a:bodyPr/>
          <a:lstStyle/>
          <a:p>
            <a:pPr marL="0" indent="0" algn="l" defTabSz="684196" fontAlgn="base">
              <a:spcBef>
                <a:spcPts val="600"/>
              </a:spcBef>
              <a:spcAft>
                <a:spcPts val="600"/>
              </a:spcAft>
              <a:buClr>
                <a:schemeClr val="tx2"/>
              </a:buClr>
              <a:buSzPct val="90000"/>
            </a:pPr>
            <a:r>
              <a:rPr lang="zh-TW" altLang="en-US" sz="1600">
                <a:solidFill>
                  <a:srgbClr val="000000"/>
                </a:solidFill>
              </a:rPr>
              <a:t>此範例顯示 </a:t>
            </a:r>
            <a:r>
              <a:rPr lang="en-US" altLang="zh-TW" sz="1600">
                <a:solidFill>
                  <a:srgbClr val="000000"/>
                </a:solidFill>
              </a:rPr>
              <a:t>R1 </a:t>
            </a:r>
            <a:r>
              <a:rPr lang="zh-TW" altLang="en-US" sz="1600">
                <a:solidFill>
                  <a:srgbClr val="000000"/>
                </a:solidFill>
              </a:rPr>
              <a:t>上的每個路由器介面都已設定為位於不同的 </a:t>
            </a:r>
            <a:r>
              <a:rPr lang="en-US" altLang="zh-TW" sz="1600">
                <a:solidFill>
                  <a:srgbClr val="000000"/>
                </a:solidFill>
              </a:rPr>
              <a:t>IPv6 </a:t>
            </a:r>
            <a:r>
              <a:rPr lang="zh-TW" altLang="en-US" sz="1600">
                <a:solidFill>
                  <a:srgbClr val="000000"/>
                </a:solidFill>
              </a:rPr>
              <a:t>子網路上。</a:t>
            </a:r>
          </a:p>
        </p:txBody>
      </p:sp>
      <p:sp>
        <p:nvSpPr>
          <p:cNvPr id="8" name="Rectangle 1">
            <a:extLst>
              <a:ext uri="{FF2B5EF4-FFF2-40B4-BE49-F238E27FC236}">
                <a16:creationId xmlns:a16="http://schemas.microsoft.com/office/drawing/2014/main" id="{834DE4A8-80F8-41EF-8BA3-2E8FBDCC8A88}"/>
              </a:ext>
            </a:extLst>
          </p:cNvPr>
          <p:cNvSpPr>
            <a:spLocks noChangeArrowheads="1"/>
          </p:cNvSpPr>
          <p:nvPr/>
        </p:nvSpPr>
        <p:spPr bwMode="auto">
          <a:xfrm>
            <a:off x="523266" y="2729017"/>
            <a:ext cx="5398141" cy="1785104"/>
          </a:xfrm>
          <a:prstGeom prst="rect">
            <a:avLst/>
          </a:prstGeom>
          <a:solidFill>
            <a:srgbClr val="000000"/>
          </a:solidFill>
          <a:ln>
            <a:noFill/>
          </a:ln>
          <a:effectLst/>
        </p:spPr>
        <p:txBody>
          <a:bodyPr vert="horz" wrap="square" lIns="91440" tIns="45720" rIns="91440" bIns="45720" numCol="1" anchor="ctr" anchorCtr="0" compatLnSpc="1">
            <a:prstTxWarp prst="textNoShape">
              <a:avLst/>
            </a:prstTxWarp>
            <a:spAutoFit/>
          </a:bodyPr>
          <a:lstStyle/>
          <a:p>
            <a:pPr defTabSz="914378" eaLnBrk="0" hangingPunct="0"/>
            <a:r>
              <a:rPr lang="en-US" altLang="zh-TW" sz="1000">
                <a:solidFill>
                  <a:schemeClr val="bg1"/>
                </a:solidFill>
                <a:latin typeface="Courier New" panose="02070309020205020404" pitchFamily="49" charset="0"/>
                <a:cs typeface="Courier New" panose="02070309020205020404" pitchFamily="49" charset="0"/>
              </a:rPr>
              <a:t>R1(config)# interface gigabitethernet 0/0/0</a:t>
            </a:r>
          </a:p>
          <a:p>
            <a:pPr defTabSz="914378" eaLnBrk="0" hangingPunct="0"/>
            <a:r>
              <a:rPr lang="en-US" altLang="zh-TW" sz="1000">
                <a:solidFill>
                  <a:schemeClr val="bg1"/>
                </a:solidFill>
                <a:latin typeface="Courier New" panose="02070309020205020404" pitchFamily="49" charset="0"/>
                <a:cs typeface="Courier New" panose="02070309020205020404" pitchFamily="49" charset="0"/>
              </a:rPr>
              <a:t>R1(config-if)# ipv6 address 2001:db8:acad:1::1/64</a:t>
            </a:r>
          </a:p>
          <a:p>
            <a:pPr defTabSz="914378" eaLnBrk="0" hangingPunct="0"/>
            <a:r>
              <a:rPr lang="en-US" altLang="zh-TW" sz="1000">
                <a:solidFill>
                  <a:schemeClr val="bg1"/>
                </a:solidFill>
                <a:latin typeface="Courier New" panose="02070309020205020404" pitchFamily="49" charset="0"/>
                <a:cs typeface="Courier New" panose="02070309020205020404" pitchFamily="49" charset="0"/>
              </a:rPr>
              <a:t>R1(config-if)#no shutdown</a:t>
            </a:r>
          </a:p>
          <a:p>
            <a:pPr defTabSz="914378" eaLnBrk="0" hangingPunct="0"/>
            <a:r>
              <a:rPr lang="en-US" altLang="zh-TW" sz="1000">
                <a:solidFill>
                  <a:schemeClr val="bg1"/>
                </a:solidFill>
                <a:latin typeface="Courier New" panose="02070309020205020404" pitchFamily="49" charset="0"/>
                <a:cs typeface="Courier New" panose="02070309020205020404" pitchFamily="49" charset="0"/>
              </a:rPr>
              <a:t>R1(config-if)# exit</a:t>
            </a:r>
          </a:p>
          <a:p>
            <a:pPr defTabSz="914378" eaLnBrk="0" hangingPunct="0"/>
            <a:r>
              <a:rPr lang="en-US" altLang="zh-TW" sz="1000">
                <a:solidFill>
                  <a:schemeClr val="bg1"/>
                </a:solidFill>
                <a:latin typeface="Courier New" panose="02070309020205020404" pitchFamily="49" charset="0"/>
                <a:cs typeface="Courier New" panose="02070309020205020404" pitchFamily="49" charset="0"/>
              </a:rPr>
              <a:t>R1(config)# interface gigabitethernet 0/0/1 </a:t>
            </a:r>
          </a:p>
          <a:p>
            <a:pPr defTabSz="914378" eaLnBrk="0" hangingPunct="0"/>
            <a:r>
              <a:rPr lang="en-US" altLang="zh-TW" sz="1000">
                <a:solidFill>
                  <a:schemeClr val="bg1"/>
                </a:solidFill>
                <a:latin typeface="Courier New" panose="02070309020205020404" pitchFamily="49" charset="0"/>
                <a:cs typeface="Courier New" panose="02070309020205020404" pitchFamily="49" charset="0"/>
              </a:rPr>
              <a:t>R1(config-if)#ipv6 address 2001:db8:acad:2::1/64</a:t>
            </a:r>
          </a:p>
          <a:p>
            <a:pPr defTabSz="914378" eaLnBrk="0" hangingPunct="0"/>
            <a:r>
              <a:rPr lang="en-US" altLang="zh-TW" sz="1000">
                <a:solidFill>
                  <a:schemeClr val="bg1"/>
                </a:solidFill>
                <a:latin typeface="Courier New" panose="02070309020205020404" pitchFamily="49" charset="0"/>
                <a:cs typeface="Courier New" panose="02070309020205020404" pitchFamily="49" charset="0"/>
              </a:rPr>
              <a:t>R1(config-if)#no shutdown</a:t>
            </a:r>
          </a:p>
          <a:p>
            <a:pPr defTabSz="914378" eaLnBrk="0" hangingPunct="0"/>
            <a:r>
              <a:rPr lang="en-US" altLang="zh-TW" sz="1000">
                <a:solidFill>
                  <a:schemeClr val="bg1"/>
                </a:solidFill>
                <a:latin typeface="Courier New" panose="02070309020205020404" pitchFamily="49" charset="0"/>
                <a:cs typeface="Courier New" panose="02070309020205020404" pitchFamily="49" charset="0"/>
              </a:rPr>
              <a:t>R1(config-if)# exit</a:t>
            </a:r>
          </a:p>
          <a:p>
            <a:pPr defTabSz="914378" eaLnBrk="0" hangingPunct="0"/>
            <a:r>
              <a:rPr lang="en-US" altLang="zh-TW" sz="1000">
                <a:solidFill>
                  <a:schemeClr val="bg1"/>
                </a:solidFill>
                <a:latin typeface="Courier New" panose="02070309020205020404" pitchFamily="49" charset="0"/>
                <a:cs typeface="Courier New" panose="02070309020205020404" pitchFamily="49" charset="0"/>
              </a:rPr>
              <a:t>R1(config)# interface serial 0/1/0 </a:t>
            </a:r>
          </a:p>
          <a:p>
            <a:pPr defTabSz="914378" eaLnBrk="0" hangingPunct="0"/>
            <a:r>
              <a:rPr lang="en-US" altLang="zh-TW" sz="1000">
                <a:solidFill>
                  <a:schemeClr val="bg1"/>
                </a:solidFill>
                <a:latin typeface="Courier New" panose="02070309020205020404" pitchFamily="49" charset="0"/>
                <a:cs typeface="Courier New" panose="02070309020205020404" pitchFamily="49" charset="0"/>
              </a:rPr>
              <a:t>R1(config-if)#ipv6 address 2001:db8:acad:2::1/64</a:t>
            </a:r>
          </a:p>
          <a:p>
            <a:pPr defTabSz="914378" eaLnBrk="0" hangingPunct="0"/>
            <a:r>
              <a:rPr lang="en-US" altLang="zh-TW" sz="1000">
                <a:solidFill>
                  <a:schemeClr val="bg1"/>
                </a:solidFill>
                <a:latin typeface="Courier New" panose="02070309020205020404" pitchFamily="49" charset="0"/>
                <a:cs typeface="Courier New" panose="02070309020205020404" pitchFamily="49" charset="0"/>
              </a:rPr>
              <a:t>R1(config-if)#no shutdown</a:t>
            </a:r>
          </a:p>
        </p:txBody>
      </p:sp>
      <p:sp>
        <p:nvSpPr>
          <p:cNvPr id="2" name="投影片編號版面配置區 1"/>
          <p:cNvSpPr>
            <a:spLocks noGrp="1"/>
          </p:cNvSpPr>
          <p:nvPr>
            <p:ph type="sldNum" sz="quarter" idx="12"/>
          </p:nvPr>
        </p:nvSpPr>
        <p:spPr/>
        <p:txBody>
          <a:bodyPr/>
          <a:lstStyle/>
          <a:p>
            <a:fld id="{4FAB73BC-B049-4115-A692-8D63A059BFB8}" type="slidenum">
              <a:rPr lang="en-US" smtClean="0"/>
              <a:t>345</a:t>
            </a:fld>
            <a:endParaRPr lang="en-US"/>
          </a:p>
        </p:txBody>
      </p:sp>
    </p:spTree>
    <p:extLst>
      <p:ext uri="{BB962C8B-B14F-4D97-AF65-F5344CB8AC3E}">
        <p14:creationId xmlns:p14="http://schemas.microsoft.com/office/powerpoint/2010/main" val="329479973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346.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1505" name="Rectangle 2"/>
          <p:cNvSpPr>
            <a:spLocks noGrp="1" noChangeArrowheads="1"/>
          </p:cNvSpPr>
          <p:nvPr>
            <p:ph type="title"/>
          </p:nvPr>
        </p:nvSpPr>
        <p:spPr/>
        <p:txBody>
          <a:bodyPr/>
          <a:lstStyle/>
          <a:p>
            <a:pPr rtl="0"/>
            <a:r>
              <a:rPr lang="en-US" altLang="zh-TW" smtClean="0">
                <a:latin typeface="Arial"/>
              </a:rPr>
              <a:t>2.9</a:t>
            </a:r>
            <a:r>
              <a:rPr lang="zh-TW" smtClean="0">
                <a:latin typeface="Arial"/>
              </a:rPr>
              <a:t>我</a:t>
            </a:r>
            <a:r>
              <a:rPr lang="zh-TW">
                <a:latin typeface="Arial"/>
              </a:rPr>
              <a:t>在本單元中學到了什麼?</a:t>
            </a:r>
          </a:p>
        </p:txBody>
      </p:sp>
      <p:sp>
        <p:nvSpPr>
          <p:cNvPr id="2" name="Content Placeholder 1">
            <a:extLst>
              <a:ext uri="{FF2B5EF4-FFF2-40B4-BE49-F238E27FC236}">
                <a16:creationId xmlns:a16="http://schemas.microsoft.com/office/drawing/2014/main" id="{BAC22E0C-A8B9-7D4B-BC8E-95F5947642E5}"/>
              </a:ext>
            </a:extLst>
          </p:cNvPr>
          <p:cNvSpPr>
            <a:spLocks noGrp="1"/>
          </p:cNvSpPr>
          <p:nvPr>
            <p:ph idx="1"/>
          </p:nvPr>
        </p:nvSpPr>
        <p:spPr>
          <a:xfrm>
            <a:off x="145358" y="1596928"/>
            <a:ext cx="8853286" cy="4155319"/>
          </a:xfrm>
        </p:spPr>
        <p:txBody>
          <a:bodyPr>
            <a:normAutofit lnSpcReduction="10000"/>
          </a:bodyPr>
          <a:lstStyle/>
          <a:p>
            <a:pPr marL="115884" indent="-285743">
              <a:spcBef>
                <a:spcPct val="0"/>
              </a:spcBef>
              <a:spcAft>
                <a:spcPct val="0"/>
              </a:spcAft>
              <a:buFont typeface="Arial" panose="020b0604020202020204" pitchFamily="34" charset="0"/>
              <a:buChar char="•"/>
            </a:pPr>
            <a:r>
              <a:rPr lang="en-US" altLang="zh-TW" sz="2000"/>
              <a:t>IPv4 </a:t>
            </a:r>
            <a:r>
              <a:rPr lang="zh-TW" altLang="en-US" sz="2000"/>
              <a:t>在理論上的最大值為 </a:t>
            </a:r>
            <a:r>
              <a:rPr lang="en-US" altLang="zh-TW" sz="2000"/>
              <a:t>43 </a:t>
            </a:r>
            <a:r>
              <a:rPr lang="zh-TW" altLang="en-US" sz="2000"/>
              <a:t>億個位址。</a:t>
            </a:r>
          </a:p>
          <a:p>
            <a:pPr marL="115884" indent="-285743">
              <a:spcBef>
                <a:spcPct val="0"/>
              </a:spcBef>
              <a:spcAft>
                <a:spcPct val="0"/>
              </a:spcAft>
              <a:buFont typeface="Arial" panose="020b0604020202020204" pitchFamily="34" charset="0"/>
              <a:buChar char="•"/>
            </a:pPr>
            <a:r>
              <a:rPr lang="en-US" altLang="zh-TW" sz="2000"/>
              <a:t>IETF </a:t>
            </a:r>
            <a:r>
              <a:rPr lang="zh-TW" altLang="en-US" sz="2000"/>
              <a:t>建立了各種通訊協定和工具，協助網路管理員將其網路遷移至 </a:t>
            </a:r>
            <a:r>
              <a:rPr lang="en-US" altLang="zh-TW" sz="2000"/>
              <a:t>IPv6</a:t>
            </a:r>
            <a:r>
              <a:rPr lang="zh-TW" altLang="en-US" sz="2000"/>
              <a:t>。移轉技術可分為三大類：雙協定堆疊、穿隧和轉換。</a:t>
            </a:r>
          </a:p>
          <a:p>
            <a:pPr marL="115884" indent="-285743">
              <a:spcBef>
                <a:spcPct val="0"/>
              </a:spcBef>
              <a:spcAft>
                <a:spcPct val="0"/>
              </a:spcAft>
              <a:buFont typeface="Arial" panose="020b0604020202020204" pitchFamily="34" charset="0"/>
              <a:buChar char="•"/>
            </a:pPr>
            <a:r>
              <a:rPr lang="en-US" altLang="zh-TW" sz="2000"/>
              <a:t>IPv6 </a:t>
            </a:r>
            <a:r>
              <a:rPr lang="zh-TW" altLang="en-US" sz="2000"/>
              <a:t>位址的長度為 </a:t>
            </a:r>
            <a:r>
              <a:rPr lang="en-US" altLang="zh-TW" sz="2000"/>
              <a:t>128 </a:t>
            </a:r>
            <a:r>
              <a:rPr lang="zh-TW" altLang="en-US" sz="2000"/>
              <a:t>位元，並以十六進位值的字串寫入。</a:t>
            </a:r>
          </a:p>
          <a:p>
            <a:pPr marL="115884" indent="-285743">
              <a:spcBef>
                <a:spcPct val="0"/>
              </a:spcBef>
              <a:spcAft>
                <a:spcPct val="0"/>
              </a:spcAft>
              <a:buFont typeface="Arial" panose="020b0604020202020204" pitchFamily="34" charset="0"/>
              <a:buChar char="•"/>
            </a:pPr>
            <a:r>
              <a:rPr lang="zh-TW" altLang="en-US" sz="2000"/>
              <a:t>寫入 </a:t>
            </a:r>
            <a:r>
              <a:rPr lang="en-US" altLang="zh-TW" sz="2000"/>
              <a:t>IPv6 </a:t>
            </a:r>
            <a:r>
              <a:rPr lang="zh-TW" altLang="en-US" sz="2000"/>
              <a:t>位址的首選格式為 </a:t>
            </a:r>
            <a:r>
              <a:rPr lang="en-US" altLang="zh-TW" sz="2000"/>
              <a:t>x: x: x: x: x: x: x: x: x: x, </a:t>
            </a:r>
            <a:r>
              <a:rPr lang="zh-TW" altLang="en-US" sz="2000"/>
              <a:t>每個 “</a:t>
            </a:r>
            <a:r>
              <a:rPr lang="en-US" altLang="zh-TW" sz="2000"/>
              <a:t>x” </a:t>
            </a:r>
            <a:r>
              <a:rPr lang="zh-TW" altLang="en-US" sz="2000"/>
              <a:t>由四個十六進位值組成。 </a:t>
            </a:r>
          </a:p>
          <a:p>
            <a:pPr marL="115884" indent="-285743">
              <a:spcBef>
                <a:spcPct val="0"/>
              </a:spcBef>
              <a:spcAft>
                <a:spcPct val="0"/>
              </a:spcAft>
              <a:buFont typeface="Arial" panose="020b0604020202020204" pitchFamily="34" charset="0"/>
              <a:buChar char="•"/>
            </a:pPr>
            <a:r>
              <a:rPr lang="zh-TW" altLang="en-US" sz="2000"/>
              <a:t>有三種類型的 </a:t>
            </a:r>
            <a:r>
              <a:rPr lang="en-US" altLang="zh-TW" sz="2000"/>
              <a:t>IPv6 </a:t>
            </a:r>
            <a:r>
              <a:rPr lang="zh-TW" altLang="en-US" sz="2000"/>
              <a:t>位址：單點傳送、多點傳送和任意廣播。</a:t>
            </a:r>
          </a:p>
          <a:p>
            <a:pPr marL="115884" indent="-285743">
              <a:spcBef>
                <a:spcPct val="0"/>
              </a:spcBef>
              <a:spcAft>
                <a:spcPct val="0"/>
              </a:spcAft>
              <a:buFont typeface="Arial" panose="020b0604020202020204" pitchFamily="34" charset="0"/>
              <a:buChar char="•"/>
            </a:pPr>
            <a:r>
              <a:rPr lang="en-US" altLang="zh-TW" sz="2000"/>
              <a:t>IPv6 </a:t>
            </a:r>
            <a:r>
              <a:rPr lang="zh-TW" altLang="en-US" sz="2000"/>
              <a:t>單點傳送位址唯一識別啟用 </a:t>
            </a:r>
            <a:r>
              <a:rPr lang="en-US" altLang="zh-TW" sz="2000"/>
              <a:t>IPv6 </a:t>
            </a:r>
            <a:r>
              <a:rPr lang="zh-TW" altLang="en-US" sz="2000"/>
              <a:t>的裝置上的介面。 </a:t>
            </a:r>
          </a:p>
          <a:p>
            <a:pPr marL="115884" indent="-285743">
              <a:spcBef>
                <a:spcPct val="0"/>
              </a:spcBef>
              <a:spcAft>
                <a:spcPct val="0"/>
              </a:spcAft>
              <a:buFont typeface="Arial" panose="020b0604020202020204" pitchFamily="34" charset="0"/>
              <a:buChar char="•"/>
            </a:pPr>
            <a:r>
              <a:rPr lang="en-US" altLang="zh-TW" sz="2000"/>
              <a:t>IPv6 </a:t>
            </a:r>
            <a:r>
              <a:rPr lang="zh-TW" altLang="en-US" sz="2000"/>
              <a:t>全球單播地址（</a:t>
            </a:r>
            <a:r>
              <a:rPr lang="en-US" altLang="zh-TW" sz="2000"/>
              <a:t>GUI</a:t>
            </a:r>
            <a:r>
              <a:rPr lang="zh-TW" altLang="en-US" sz="2000"/>
              <a:t>）在 </a:t>
            </a:r>
            <a:r>
              <a:rPr lang="en-US" altLang="zh-TW" sz="2000"/>
              <a:t>IPv6 </a:t>
            </a:r>
            <a:r>
              <a:rPr lang="zh-TW" altLang="en-US" sz="2000"/>
              <a:t>網際網路上是全球唯一的和路由。 </a:t>
            </a:r>
          </a:p>
          <a:p>
            <a:pPr marL="115884" indent="-285743">
              <a:spcBef>
                <a:spcPct val="0"/>
              </a:spcBef>
              <a:spcAft>
                <a:spcPct val="0"/>
              </a:spcAft>
              <a:buFont typeface="Arial" panose="020b0604020202020204" pitchFamily="34" charset="0"/>
              <a:buChar char="•"/>
            </a:pPr>
            <a:r>
              <a:rPr lang="en-US" altLang="zh-TW" sz="2000"/>
              <a:t>IPv6 </a:t>
            </a:r>
            <a:r>
              <a:rPr lang="zh-TW" altLang="en-US" sz="2000"/>
              <a:t>連結本機位址 </a:t>
            </a:r>
            <a:r>
              <a:rPr lang="en-US" altLang="zh-TW" sz="2000"/>
              <a:t>(LLA) </a:t>
            </a:r>
            <a:r>
              <a:rPr lang="zh-TW" altLang="en-US" sz="2000"/>
              <a:t>可讓裝置與同一個連結 </a:t>
            </a:r>
            <a:r>
              <a:rPr lang="en-US" altLang="zh-TW" sz="2000"/>
              <a:t>(</a:t>
            </a:r>
            <a:r>
              <a:rPr lang="zh-TW" altLang="en-US" sz="2000"/>
              <a:t>子網路</a:t>
            </a:r>
            <a:r>
              <a:rPr lang="en-US" altLang="zh-TW" sz="2000"/>
              <a:t>) </a:t>
            </a:r>
            <a:r>
              <a:rPr lang="zh-TW" altLang="en-US" sz="2000"/>
              <a:t>上的其他啟用 </a:t>
            </a:r>
            <a:r>
              <a:rPr lang="en-US" altLang="zh-TW" sz="2000"/>
              <a:t>IPv6 </a:t>
            </a:r>
            <a:r>
              <a:rPr lang="zh-TW" altLang="en-US" sz="2000"/>
              <a:t>的裝置通訊。</a:t>
            </a:r>
          </a:p>
          <a:p>
            <a:pPr marL="115884" indent="-285743">
              <a:spcBef>
                <a:spcPct val="0"/>
              </a:spcBef>
              <a:spcAft>
                <a:spcPct val="0"/>
              </a:spcAft>
              <a:buFont typeface="Arial" panose="020b0604020202020204" pitchFamily="34" charset="0"/>
              <a:buChar char="•"/>
            </a:pPr>
            <a:r>
              <a:rPr lang="zh-TW" altLang="en-US" sz="2000"/>
              <a:t>在介面上配置 </a:t>
            </a:r>
            <a:r>
              <a:rPr lang="en-US" altLang="zh-TW" sz="2000"/>
              <a:t>IPv6 GUA </a:t>
            </a:r>
            <a:r>
              <a:rPr lang="zh-TW" altLang="en-US" sz="2000"/>
              <a:t>的命令是 </a:t>
            </a:r>
            <a:r>
              <a:rPr lang="en-US" altLang="zh-TW" sz="2000" b="1"/>
              <a:t>ipv6 </a:t>
            </a:r>
            <a:r>
              <a:rPr lang="zh-TW" altLang="en-US" sz="2000" b="1"/>
              <a:t>位址</a:t>
            </a:r>
            <a:r>
              <a:rPr lang="zh-TW" altLang="en-US" sz="2000"/>
              <a:t> </a:t>
            </a:r>
            <a:r>
              <a:rPr lang="en-US" altLang="zh-TW" sz="2000" i="1"/>
              <a:t>ipv6 </a:t>
            </a:r>
            <a:r>
              <a:rPr lang="zh-TW" altLang="en-US" sz="2000" i="1"/>
              <a:t>位址</a:t>
            </a:r>
            <a:r>
              <a:rPr lang="en-US" altLang="zh-TW" sz="2000" i="1"/>
              <a:t>/</a:t>
            </a:r>
            <a:r>
              <a:rPr lang="zh-TW" altLang="en-US" sz="2000" i="1"/>
              <a:t>前綴長度</a:t>
            </a:r>
            <a:r>
              <a:rPr lang="zh-TW" altLang="en-US" sz="2000"/>
              <a:t> 。 </a:t>
            </a:r>
          </a:p>
          <a:p>
            <a:pPr marL="115884" indent="-285743">
              <a:spcBef>
                <a:spcPct val="0"/>
              </a:spcBef>
              <a:spcAft>
                <a:spcPct val="0"/>
              </a:spcAft>
              <a:buFont typeface="Arial" panose="020b0604020202020204" pitchFamily="34" charset="0"/>
              <a:buChar char="•"/>
            </a:pPr>
            <a:r>
              <a:rPr lang="zh-TW" altLang="en-US" sz="2000"/>
              <a:t>一個設備獲得一個 </a:t>
            </a:r>
            <a:r>
              <a:rPr lang="en-US" altLang="zh-TW" sz="2000"/>
              <a:t>GUA </a:t>
            </a:r>
            <a:r>
              <a:rPr lang="zh-TW" altLang="en-US" sz="2000"/>
              <a:t>動態透過 </a:t>
            </a:r>
            <a:r>
              <a:rPr lang="en-US" altLang="zh-TW" sz="2000"/>
              <a:t>ICMPv6 </a:t>
            </a:r>
            <a:r>
              <a:rPr lang="zh-TW" altLang="en-US" sz="2000"/>
              <a:t>消息。</a:t>
            </a:r>
            <a:r>
              <a:rPr lang="en-US" altLang="zh-TW" sz="2000"/>
              <a:t>IPv6 </a:t>
            </a:r>
            <a:r>
              <a:rPr lang="zh-TW" altLang="en-US" sz="2000"/>
              <a:t>路由器每隔 </a:t>
            </a:r>
            <a:r>
              <a:rPr lang="en-US" altLang="zh-TW" sz="2000"/>
              <a:t>200 </a:t>
            </a:r>
            <a:r>
              <a:rPr lang="zh-TW" altLang="en-US" sz="2000"/>
              <a:t>秒會定期向網路上所有啟用 </a:t>
            </a:r>
            <a:r>
              <a:rPr lang="en-US" altLang="zh-TW" sz="2000"/>
              <a:t>IPv6 </a:t>
            </a:r>
            <a:r>
              <a:rPr lang="zh-TW" altLang="en-US" sz="2000"/>
              <a:t>功能的裝置發送 </a:t>
            </a:r>
            <a:r>
              <a:rPr lang="en-US" altLang="zh-TW" sz="2000"/>
              <a:t>ICMPv6 </a:t>
            </a:r>
            <a:r>
              <a:rPr lang="zh-TW" altLang="en-US" sz="2000"/>
              <a:t>的代理訊息。</a:t>
            </a:r>
          </a:p>
          <a:p>
            <a:pPr marL="0">
              <a:spcBef>
                <a:spcPct val="0"/>
              </a:spcBef>
              <a:spcAft>
                <a:spcPct val="0"/>
              </a:spcAft>
            </a:pPr>
            <a:endParaRPr lang="en-US" sz="1600"/>
          </a:p>
          <a:p>
            <a:pPr marL="0">
              <a:spcBef>
                <a:spcPct val="0"/>
              </a:spcBef>
              <a:spcAft>
                <a:spcPct val="0"/>
              </a:spcAft>
            </a:pPr>
            <a:endParaRPr lang="en-US" sz="1400"/>
          </a:p>
        </p:txBody>
      </p:sp>
      <p:sp>
        <p:nvSpPr>
          <p:cNvPr id="3" name="投影片編號版面配置區 2"/>
          <p:cNvSpPr>
            <a:spLocks noGrp="1"/>
          </p:cNvSpPr>
          <p:nvPr>
            <p:ph type="sldNum" sz="quarter" idx="4"/>
          </p:nvPr>
        </p:nvSpPr>
        <p:spPr/>
        <p:txBody>
          <a:bodyPr/>
          <a:lstStyle/>
          <a:p>
            <a:pPr defTabSz="385754">
              <a:defRPr/>
            </a:pPr>
            <a:fld id="{2F5CCB13-0A32-4557-88E9-079F0C330695}" type="slidenum">
              <a:rPr lang="en-US" kern="0" smtClean="0">
                <a:solidFill>
                  <a:srgbClr val="595959"/>
                </a:solidFill>
              </a:rPr>
              <a:pPr defTabSz="385754">
                <a:defRPr/>
              </a:pPr>
              <a:t>346</a:t>
            </a:fld>
            <a:endParaRPr lang="en-US" kern="0">
              <a:solidFill>
                <a:srgbClr val="595959"/>
              </a:solidFill>
            </a:endParaRPr>
          </a:p>
        </p:txBody>
      </p:sp>
    </p:spTree>
    <p:custDataLst>
      <p:tags r:id="rId3"/>
    </p:custDataLst>
    <p:extLst>
      <p:ext uri="{BB962C8B-B14F-4D97-AF65-F5344CB8AC3E}">
        <p14:creationId xmlns:p14="http://schemas.microsoft.com/office/powerpoint/2010/main" val="2469074073"/>
      </p:ext>
    </p:extLst>
  </p:cSld>
  <p:clrMapOvr>
    <a:masterClrMapping/>
  </p:clrMapOvr>
  <p:transition spd="slow">
    <p:wipe/>
  </p:transition>
  <p:timing/>
</p:sld>
</file>

<file path=ppt/slides/slide347.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1505" name="Rectangle 2"/>
          <p:cNvSpPr>
            <a:spLocks noGrp="1" noChangeArrowheads="1"/>
          </p:cNvSpPr>
          <p:nvPr>
            <p:ph type="title"/>
          </p:nvPr>
        </p:nvSpPr>
        <p:spPr/>
        <p:txBody>
          <a:bodyPr/>
          <a:lstStyle/>
          <a:p>
            <a:pPr rtl="0"/>
            <a:r>
              <a:rPr lang="en-US" altLang="zh-TW" smtClean="0">
                <a:latin typeface="Arial"/>
              </a:rPr>
              <a:t>2.9</a:t>
            </a:r>
            <a:r>
              <a:rPr lang="zh-TW" smtClean="0">
                <a:latin typeface="Arial"/>
              </a:rPr>
              <a:t>我</a:t>
            </a:r>
            <a:r>
              <a:rPr lang="zh-TW">
                <a:latin typeface="Arial"/>
              </a:rPr>
              <a:t>在本課程學習到甚麼(續)</a:t>
            </a:r>
          </a:p>
        </p:txBody>
      </p:sp>
      <p:sp>
        <p:nvSpPr>
          <p:cNvPr id="2" name="Content Placeholder 1">
            <a:extLst>
              <a:ext uri="{FF2B5EF4-FFF2-40B4-BE49-F238E27FC236}">
                <a16:creationId xmlns:a16="http://schemas.microsoft.com/office/drawing/2014/main" id="{BAC22E0C-A8B9-7D4B-BC8E-95F5947642E5}"/>
              </a:ext>
            </a:extLst>
          </p:cNvPr>
          <p:cNvSpPr>
            <a:spLocks noGrp="1"/>
          </p:cNvSpPr>
          <p:nvPr>
            <p:ph idx="1"/>
          </p:nvPr>
        </p:nvSpPr>
        <p:spPr>
          <a:xfrm>
            <a:off x="145358" y="1579995"/>
            <a:ext cx="8853286" cy="4155319"/>
          </a:xfrm>
        </p:spPr>
        <p:txBody>
          <a:bodyPr>
            <a:normAutofit fontScale="92500" lnSpcReduction="10000"/>
          </a:bodyPr>
          <a:lstStyle/>
          <a:p>
            <a:pPr>
              <a:spcBef>
                <a:spcPct val="0"/>
              </a:spcBef>
              <a:spcAft>
                <a:spcPct val="0"/>
              </a:spcAft>
              <a:buFont typeface="Arial" panose="020b0604020202020204" pitchFamily="34" charset="0"/>
              <a:buChar char="•"/>
            </a:pPr>
            <a:r>
              <a:rPr lang="zh-TW"/>
              <a:t>RA 訊息有三種方法：SLAAC、具有無狀態 DHCPv6 伺服器的 SLAAC，以及全狀態的 DHCPv6 (無 SLAAC)。 </a:t>
            </a:r>
          </a:p>
          <a:p>
            <a:pPr>
              <a:spcBef>
                <a:spcPct val="0"/>
              </a:spcBef>
              <a:spcAft>
                <a:spcPct val="0"/>
              </a:spcAft>
              <a:buFont typeface="Arial" panose="020b0604020202020204" pitchFamily="34" charset="0"/>
              <a:buChar char="•"/>
            </a:pPr>
            <a:r>
              <a:rPr lang="zh-TW"/>
              <a:t>介面 ID 可以使用 EUI-64 處理程序或隨機產生的 64 位元數字來建立。 </a:t>
            </a:r>
          </a:p>
          <a:p>
            <a:pPr>
              <a:spcBef>
                <a:spcPct val="0"/>
              </a:spcBef>
              <a:spcAft>
                <a:spcPct val="0"/>
              </a:spcAft>
              <a:buFont typeface="Arial" panose="020b0604020202020204" pitchFamily="34" charset="0"/>
              <a:buChar char="•"/>
            </a:pPr>
            <a:r>
              <a:rPr lang="zh-TW"/>
              <a:t>EUI 程序使用用戶端的 48 位元乙太網路 MAC 位址，並在 MAC 位址的中間插入另外 16 位元，以建立 64 位元介面 ID。</a:t>
            </a:r>
          </a:p>
          <a:p>
            <a:pPr>
              <a:spcBef>
                <a:spcPct val="0"/>
              </a:spcBef>
              <a:spcAft>
                <a:spcPct val="0"/>
              </a:spcAft>
              <a:buFont typeface="Arial" panose="020b0604020202020204" pitchFamily="34" charset="0"/>
              <a:buChar char="•"/>
            </a:pPr>
            <a:r>
              <a:rPr lang="zh-TW"/>
              <a:t>視作業系統而定，裝置可能會使用隨機產生的介面 ID。</a:t>
            </a:r>
          </a:p>
          <a:p>
            <a:pPr>
              <a:spcBef>
                <a:spcPct val="0"/>
              </a:spcBef>
              <a:spcAft>
                <a:spcPct val="0"/>
              </a:spcAft>
              <a:buFont typeface="Arial" panose="020b0604020202020204" pitchFamily="34" charset="0"/>
              <a:buChar char="•"/>
            </a:pPr>
            <a:r>
              <a:rPr lang="zh-TW"/>
              <a:t>所有 IPv6 裝置都必須有 IPv6 LLA。LLA 可以手動設定或動態建立。 </a:t>
            </a:r>
          </a:p>
          <a:p>
            <a:pPr>
              <a:spcBef>
                <a:spcPct val="0"/>
              </a:spcBef>
              <a:spcAft>
                <a:spcPct val="0"/>
              </a:spcAft>
              <a:buFont typeface="Arial" panose="020b0604020202020204" pitchFamily="34" charset="0"/>
              <a:buChar char="•"/>
            </a:pPr>
            <a:r>
              <a:rPr lang="zh-TW"/>
              <a:t>只要將 GUA 指派給介面，思科路由器就會自動建立 IPv6 LLA。 </a:t>
            </a:r>
          </a:p>
          <a:p>
            <a:pPr>
              <a:spcBef>
                <a:spcPct val="0"/>
              </a:spcBef>
              <a:spcAft>
                <a:spcPct val="0"/>
              </a:spcAft>
              <a:buFont typeface="Arial" panose="020b0604020202020204" pitchFamily="34" charset="0"/>
              <a:buChar char="•"/>
            </a:pPr>
            <a:r>
              <a:rPr lang="zh-TW"/>
              <a:t>有兩種類型的 IPv6 多點傳送位址：已知的多點傳送位址和請求的節點多點傳送位址。 </a:t>
            </a:r>
          </a:p>
          <a:p>
            <a:pPr>
              <a:spcBef>
                <a:spcPct val="0"/>
              </a:spcBef>
              <a:spcAft>
                <a:spcPct val="0"/>
              </a:spcAft>
              <a:buFont typeface="Arial" panose="020b0604020202020204" pitchFamily="34" charset="0"/>
              <a:buChar char="•"/>
            </a:pPr>
            <a:r>
              <a:rPr lang="zh-TW"/>
              <a:t>兩個常見 IPv6 指派的多點傳送群組為：ff02:1 所有節點多點傳送群組和 ff02:: 2 所有路由器多點傳送群組。</a:t>
            </a:r>
          </a:p>
          <a:p>
            <a:pPr>
              <a:spcBef>
                <a:spcPct val="0"/>
              </a:spcBef>
              <a:spcAft>
                <a:spcPct val="0"/>
              </a:spcAft>
              <a:buFont typeface="Arial" panose="020b0604020202020204" pitchFamily="34" charset="0"/>
              <a:buChar char="•"/>
            </a:pPr>
            <a:r>
              <a:rPr lang="zh-TW"/>
              <a:t>請求節點多點傳送位址類似於所有節點的多點傳送位址。請求節點多點傳送位址的優點是，它已對應至特殊的乙太網路多點傳送位址。</a:t>
            </a:r>
          </a:p>
          <a:p>
            <a:pPr>
              <a:spcBef>
                <a:spcPct val="0"/>
              </a:spcBef>
              <a:spcAft>
                <a:spcPct val="0"/>
              </a:spcAft>
              <a:buFont typeface="Arial" panose="020b0604020202020204" pitchFamily="34" charset="0"/>
              <a:buChar char="•"/>
            </a:pPr>
            <a:r>
              <a:rPr lang="zh-TW"/>
              <a:t>IPv6 的設計與子網考慮。IPv6 GUA 中的個別子網路 ID 欄位用來建立子網路。</a:t>
            </a:r>
          </a:p>
          <a:p>
            <a:pPr marL="0" indent="0">
              <a:spcBef>
                <a:spcPct val="0"/>
              </a:spcBef>
              <a:spcAft>
                <a:spcPct val="0"/>
              </a:spcAft>
              <a:buNone/>
            </a:pPr>
            <a:endParaRPr lang="en-US" sz="1400"/>
          </a:p>
          <a:p>
            <a:pPr marL="0">
              <a:spcBef>
                <a:spcPct val="0"/>
              </a:spcBef>
              <a:spcAft>
                <a:spcPct val="0"/>
              </a:spcAft>
            </a:pPr>
            <a:endParaRPr lang="en-US" sz="1400"/>
          </a:p>
          <a:p>
            <a:pPr marL="0">
              <a:spcBef>
                <a:spcPct val="0"/>
              </a:spcBef>
              <a:spcAft>
                <a:spcPct val="0"/>
              </a:spcAft>
            </a:pPr>
            <a:endParaRPr lang="en-US" sz="1400"/>
          </a:p>
          <a:p>
            <a:pPr marL="0">
              <a:spcBef>
                <a:spcPct val="0"/>
              </a:spcBef>
              <a:spcAft>
                <a:spcPct val="0"/>
              </a:spcAft>
            </a:pPr>
            <a:endParaRPr lang="en-US" sz="1400"/>
          </a:p>
        </p:txBody>
      </p:sp>
      <p:sp>
        <p:nvSpPr>
          <p:cNvPr id="3" name="投影片編號版面配置區 2"/>
          <p:cNvSpPr>
            <a:spLocks noGrp="1"/>
          </p:cNvSpPr>
          <p:nvPr>
            <p:ph type="sldNum" sz="quarter" idx="4"/>
          </p:nvPr>
        </p:nvSpPr>
        <p:spPr/>
        <p:txBody>
          <a:bodyPr/>
          <a:lstStyle/>
          <a:p>
            <a:pPr defTabSz="385754">
              <a:defRPr/>
            </a:pPr>
            <a:fld id="{2F5CCB13-0A32-4557-88E9-079F0C330695}" type="slidenum">
              <a:rPr lang="en-US" kern="0" smtClean="0">
                <a:solidFill>
                  <a:srgbClr val="595959"/>
                </a:solidFill>
              </a:rPr>
              <a:pPr defTabSz="385754">
                <a:defRPr/>
              </a:pPr>
              <a:t>347</a:t>
            </a:fld>
            <a:endParaRPr lang="en-US" kern="0">
              <a:solidFill>
                <a:srgbClr val="595959"/>
              </a:solidFill>
            </a:endParaRPr>
          </a:p>
        </p:txBody>
      </p:sp>
    </p:spTree>
    <p:custDataLst>
      <p:tags r:id="rId3"/>
    </p:custDataLst>
    <p:extLst>
      <p:ext uri="{BB962C8B-B14F-4D97-AF65-F5344CB8AC3E}">
        <p14:creationId xmlns:p14="http://schemas.microsoft.com/office/powerpoint/2010/main" val="2848397003"/>
      </p:ext>
    </p:extLst>
  </p:cSld>
  <p:clrMapOvr>
    <a:masterClrMapping/>
  </p:clrMapOvr>
  <p:transition spd="slow">
    <p:wipe/>
  </p:transition>
  <p:timing/>
</p:sld>
</file>

<file path=ppt/slides/slide348.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6" name="Title 5"/>
          <p:cNvSpPr>
            <a:spLocks noGrp="1"/>
          </p:cNvSpPr>
          <p:nvPr>
            <p:ph type="ctrTitle"/>
          </p:nvPr>
        </p:nvSpPr>
        <p:spPr/>
        <p:txBody>
          <a:bodyPr/>
          <a:lstStyle/>
          <a:p>
            <a:pPr rtl="0"/>
            <a:r>
              <a:rPr lang="zh-TW" altLang="en-US" sz="5000" smtClean="0">
                <a:solidFill>
                  <a:schemeClr val="tx1"/>
                </a:solidFill>
              </a:rPr>
              <a:t>第十三章</a:t>
            </a:r>
            <a:br>
              <a:rPr lang="en-US" altLang="zh-TW" sz="5000">
                <a:solidFill>
                  <a:schemeClr val="tx1"/>
                </a:solidFill>
              </a:rPr>
            </a:br>
            <a:br>
              <a:rPr lang="en-US" altLang="zh-TW" sz="5000" smtClean="0">
                <a:solidFill>
                  <a:schemeClr val="tx1"/>
                </a:solidFill>
              </a:rPr>
            </a:br>
            <a:r>
              <a:rPr lang="zh-TW" sz="5000" smtClean="0">
                <a:solidFill>
                  <a:schemeClr val="tx1"/>
                </a:solidFill>
              </a:rPr>
              <a:t>ICMP</a:t>
            </a:r>
            <a:br>
              <a:rPr lang="en-US">
                <a:solidFill>
                  <a:schemeClr val="accent5">
                    <a:lumMod val="40000"/>
                    <a:lumOff val="60000"/>
                  </a:schemeClr>
                </a:solidFill>
              </a:rPr>
            </a:br>
            <a:endParaRPr lang="en-US">
              <a:solidFill>
                <a:schemeClr val="accent5">
                  <a:lumMod val="40000"/>
                  <a:lumOff val="60000"/>
                </a:schemeClr>
              </a:solidFill>
            </a:endParaRPr>
          </a:p>
        </p:txBody>
      </p:sp>
      <p:sp>
        <p:nvSpPr>
          <p:cNvPr id="7" name="Subtitle 6"/>
          <p:cNvSpPr>
            <a:spLocks noGrp="1"/>
          </p:cNvSpPr>
          <p:nvPr>
            <p:ph type="subTitle" idx="1"/>
          </p:nvPr>
        </p:nvSpPr>
        <p:spPr/>
        <p:txBody>
          <a:bodyPr/>
          <a:lstStyle/>
          <a:p>
            <a:pPr rtl="0"/>
            <a:r>
              <a:rPr lang="zh-TW">
                <a:solidFill>
                  <a:schemeClr val="accent5">
                    <a:lumMod val="40000"/>
                    <a:lumOff val="60000"/>
                  </a:schemeClr>
                </a:solidFill>
              </a:rPr>
              <a:t>網路 7.0 版 (ITN) 簡介</a:t>
            </a:r>
          </a:p>
          <a:p>
            <a:endParaRPr lang="en-US"/>
          </a:p>
        </p:txBody>
      </p:sp>
      <p:sp>
        <p:nvSpPr>
          <p:cNvPr id="2" name="投影片編號版面配置區 1"/>
          <p:cNvSpPr>
            <a:spLocks noGrp="1"/>
          </p:cNvSpPr>
          <p:nvPr>
            <p:ph type="sldNum" sz="quarter" idx="12"/>
          </p:nvPr>
        </p:nvSpPr>
        <p:spPr/>
        <p:txBody>
          <a:bodyPr/>
          <a:lstStyle/>
          <a:p>
            <a:fld id="{38C68405-D8B3-49C2-9037-9F8C36DB7603}" type="slidenum">
              <a:rPr lang="en-US" altLang="zh-TW" smtClean="0"/>
              <a:t>348</a:t>
            </a:fld>
            <a:endParaRPr lang="en-US" altLang="zh-TW"/>
          </a:p>
        </p:txBody>
      </p:sp>
    </p:spTree>
    <p:custDataLst>
      <p:tags r:id="rId3"/>
    </p:custDataLst>
    <p:extLst>
      <p:ext uri="{BB962C8B-B14F-4D97-AF65-F5344CB8AC3E}">
        <p14:creationId xmlns:p14="http://schemas.microsoft.com/office/powerpoint/2010/main" val="247718428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sld>
</file>

<file path=ppt/slides/slide349.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098" name="Rectangle 33"/>
          <p:cNvSpPr>
            <a:spLocks noGrp="1" noChangeArrowheads="1"/>
          </p:cNvSpPr>
          <p:nvPr>
            <p:ph type="title"/>
          </p:nvPr>
        </p:nvSpPr>
        <p:spPr>
          <a:xfrm>
            <a:off x="1" y="898643"/>
            <a:ext cx="9144000" cy="669321"/>
          </a:xfrm>
        </p:spPr>
        <p:txBody>
          <a:bodyPr>
            <a:normAutofit/>
          </a:bodyPr>
          <a:lstStyle/>
          <a:p>
            <a:pPr rtl="0" eaLnBrk="1" hangingPunct="1"/>
            <a:r>
              <a:rPr lang="zh-TW" altLang="en-US" sz="3000"/>
              <a:t>模組概要</a:t>
            </a:r>
          </a:p>
        </p:txBody>
      </p:sp>
      <p:sp>
        <p:nvSpPr>
          <p:cNvPr id="4099" name="Rectangle 34"/>
          <p:cNvSpPr>
            <a:spLocks noGrp="1" noChangeArrowheads="1"/>
          </p:cNvSpPr>
          <p:nvPr>
            <p:ph idx="1"/>
          </p:nvPr>
        </p:nvSpPr>
        <p:spPr>
          <a:xfrm>
            <a:off x="0" y="1656195"/>
            <a:ext cx="9006840" cy="669320"/>
          </a:xfrm>
        </p:spPr>
        <p:txBody>
          <a:bodyPr>
            <a:normAutofit fontScale="85000" lnSpcReduction="20000"/>
          </a:bodyPr>
          <a:lstStyle/>
          <a:p>
            <a:pPr marL="188907" lvl="1" indent="0">
              <a:buNone/>
            </a:pPr>
            <a:r>
              <a:rPr lang="zh-TW" altLang="en-US" sz="2250" b="1"/>
              <a:t>單元標題</a:t>
            </a:r>
            <a:r>
              <a:rPr lang="zh-TW" altLang="en-US" sz="2250"/>
              <a:t>：</a:t>
            </a:r>
            <a:r>
              <a:rPr lang="en-US" altLang="zh-TW" sz="2250"/>
              <a:t>ICMP</a:t>
            </a:r>
          </a:p>
          <a:p>
            <a:pPr marL="188907" lvl="1" indent="0">
              <a:buNone/>
            </a:pPr>
            <a:r>
              <a:rPr lang="zh-TW" altLang="en-US" sz="2250" b="1"/>
              <a:t>模組目標</a:t>
            </a:r>
            <a:r>
              <a:rPr lang="zh-TW" altLang="en-US" sz="2250"/>
              <a:t>：使用各種工具來測試網路連接。 </a:t>
            </a:r>
          </a:p>
          <a:p>
            <a:pPr marL="327810" lvl="2" indent="0">
              <a:buNone/>
            </a:pPr>
            <a:endParaRPr lang="en-US" sz="1150"/>
          </a:p>
        </p:txBody>
      </p:sp>
      <p:graphicFrame>
        <p:nvGraphicFramePr>
          <p:cNvPr id="4" name="Table 3">
            <a:extLst>
              <a:ext uri="{FF2B5EF4-FFF2-40B4-BE49-F238E27FC236}">
                <a16:creationId xmlns:a16="http://schemas.microsoft.com/office/drawing/2014/main" id="{73C07AB0-6822-FB4C-9445-25B1C20C98B1}"/>
              </a:ext>
            </a:extLst>
          </p:cNvPr>
          <p:cNvGraphicFramePr>
            <a:graphicFrameLocks noGrp="1"/>
          </p:cNvGraphicFramePr>
          <p:nvPr>
            <p:extLst>
              <p:ext uri="{D42A27DB-BD31-4B8C-83A1-F6EECF244321}">
                <p14:modId xmlns:p14="http://schemas.microsoft.com/office/powerpoint/2010/main" val="4003161035"/>
              </p:ext>
            </p:extLst>
          </p:nvPr>
        </p:nvGraphicFramePr>
        <p:xfrm>
          <a:off x="663479" y="2612237"/>
          <a:ext cx="7679882" cy="1500301"/>
        </p:xfrm>
        <a:graphic>
          <a:graphicData uri="http://schemas.openxmlformats.org/drawingml/2006/table">
            <a:tbl>
              <a:tblPr firstRow="1" firstCol="1" bandRow="1">
                <a:tableStyleId>{5C22544A-7EE6-4342-B048-85BDC9FD1C3A}</a:tableStyleId>
              </a:tblPr>
              <a:tblGrid>
                <a:gridCol w="2478732">
                  <a:extLst>
                    <a:ext uri="{9D8B030D-6E8A-4147-A177-3AD203B41FA5}">
                      <a16:colId xmlns:a16="http://schemas.microsoft.com/office/drawing/2014/main" val="1523797708"/>
                    </a:ext>
                  </a:extLst>
                </a:gridCol>
                <a:gridCol w="5201150">
                  <a:extLst>
                    <a:ext uri="{9D8B030D-6E8A-4147-A177-3AD203B41FA5}">
                      <a16:colId xmlns:a16="http://schemas.microsoft.com/office/drawing/2014/main" val="2750207184"/>
                    </a:ext>
                  </a:extLst>
                </a:gridCol>
              </a:tblGrid>
              <a:tr h="293513">
                <a:tc>
                  <a:txBody>
                    <a:bodyPr vert="horz" wrap="square"/>
                    <a:lstStyle/>
                    <a:p>
                      <a:pPr marL="0" marR="0" rtl="0">
                        <a:lnSpc>
                          <a:spcPct val="107000"/>
                        </a:lnSpc>
                        <a:spcBef>
                          <a:spcPct val="0"/>
                        </a:spcBef>
                        <a:spcAft>
                          <a:spcPct val="0"/>
                        </a:spcAft>
                      </a:pPr>
                      <a:r>
                        <a:rPr lang="zh-TW" sz="2000">
                          <a:effectLst/>
                          <a:latin typeface="標楷體" pitchFamily="65" charset="-120"/>
                          <a:ea typeface="標楷體" panose="03000509000000000000" pitchFamily="65" charset="-120"/>
                        </a:rPr>
                        <a:t>主題標題</a:t>
                      </a:r>
                    </a:p>
                  </a:txBody>
                  <a:tcPr marL="68580" marR="68580" marT="0" marB="0"/>
                </a:tc>
                <a:tc>
                  <a:txBody>
                    <a:bodyPr vert="horz" wrap="square"/>
                    <a:lstStyle/>
                    <a:p>
                      <a:pPr marL="0" marR="0" rtl="0">
                        <a:lnSpc>
                          <a:spcPct val="107000"/>
                        </a:lnSpc>
                        <a:spcBef>
                          <a:spcPct val="0"/>
                        </a:spcBef>
                        <a:spcAft>
                          <a:spcPct val="0"/>
                        </a:spcAft>
                      </a:pPr>
                      <a:r>
                        <a:rPr lang="zh-TW" sz="2000">
                          <a:effectLst/>
                          <a:latin typeface="標楷體" pitchFamily="65" charset="-120"/>
                          <a:ea typeface="標楷體" panose="03000509000000000000" pitchFamily="65" charset="-120"/>
                        </a:rPr>
                        <a:t>主題目標</a:t>
                      </a:r>
                    </a:p>
                  </a:txBody>
                  <a:tcPr marL="68580" marR="68580" marT="0" marB="0"/>
                </a:tc>
                <a:extLst>
                  <a:ext uri="{0D108BD9-81ED-4DB2-BD59-A6C34878D82A}">
                    <a16:rowId xmlns:a16="http://schemas.microsoft.com/office/drawing/2014/main" val="1874061904"/>
                  </a:ext>
                </a:extLst>
              </a:tr>
              <a:tr h="469315">
                <a:tc>
                  <a:txBody>
                    <a:bodyPr vert="horz" wrap="square"/>
                    <a:lstStyle/>
                    <a:p>
                      <a:pPr rtl="0" fontAlgn="ctr"/>
                      <a:r>
                        <a:rPr lang="zh-TW" sz="2000" b="1">
                          <a:effectLst/>
                          <a:latin typeface="標楷體" pitchFamily="65" charset="-120"/>
                          <a:ea typeface="標楷體" panose="03000509000000000000" pitchFamily="65" charset="-120"/>
                        </a:rPr>
                        <a:t>ICMP 訊息</a:t>
                      </a:r>
                    </a:p>
                  </a:txBody>
                  <a:tcPr marL="47625" marR="47625" marT="47625" marB="47625" anchor="ctr"/>
                </a:tc>
                <a:tc>
                  <a:txBody>
                    <a:bodyPr vert="horz" wrap="square"/>
                    <a:lstStyle/>
                    <a:p>
                      <a:pPr rtl="0" fontAlgn="ctr"/>
                      <a:r>
                        <a:rPr lang="zh-TW" sz="2000" b="0">
                          <a:effectLst/>
                          <a:latin typeface="標楷體" pitchFamily="65" charset="-120"/>
                          <a:ea typeface="標楷體" panose="03000509000000000000" pitchFamily="65" charset="-120"/>
                        </a:rPr>
                        <a:t>說明如何使用 ICMP 來測試網路連線。</a:t>
                      </a:r>
                    </a:p>
                  </a:txBody>
                  <a:tcPr marL="47625" marR="47625" marT="47625" marB="47625" anchor="ctr"/>
                </a:tc>
                <a:extLst>
                  <a:ext uri="{0D108BD9-81ED-4DB2-BD59-A6C34878D82A}">
                    <a16:rowId xmlns:a16="http://schemas.microsoft.com/office/drawing/2014/main" val="1646858405"/>
                  </a:ext>
                </a:extLst>
              </a:tr>
              <a:tr h="584319">
                <a:tc>
                  <a:txBody>
                    <a:bodyPr vert="horz" wrap="square"/>
                    <a:lstStyle/>
                    <a:p>
                      <a:pPr rtl="0" fontAlgn="ctr"/>
                      <a:r>
                        <a:rPr lang="en-US" altLang="zh-TW" sz="2000" b="1">
                          <a:effectLst/>
                          <a:latin typeface="標楷體" pitchFamily="65" charset="-120"/>
                          <a:ea typeface="標楷體" panose="03000509000000000000" pitchFamily="65" charset="-120"/>
                        </a:rPr>
                        <a:t>Ping</a:t>
                      </a:r>
                      <a:r>
                        <a:rPr lang="zh-TW" sz="2000" b="1">
                          <a:effectLst/>
                          <a:latin typeface="標楷體" pitchFamily="65" charset="-120"/>
                          <a:ea typeface="標楷體" panose="03000509000000000000" pitchFamily="65" charset="-120"/>
                        </a:rPr>
                        <a:t>測試和追蹤測試</a:t>
                      </a:r>
                    </a:p>
                  </a:txBody>
                  <a:tcPr marL="47625" marR="47625" marT="47625" marB="47625" anchor="ctr"/>
                </a:tc>
                <a:tc>
                  <a:txBody>
                    <a:bodyPr vert="horz" wrap="square"/>
                    <a:lstStyle/>
                    <a:p>
                      <a:pPr rtl="0" fontAlgn="ctr"/>
                      <a:r>
                        <a:rPr lang="zh-TW" sz="2000" b="0">
                          <a:effectLst/>
                          <a:latin typeface="標楷體" pitchFamily="65" charset="-120"/>
                          <a:ea typeface="標楷體" panose="03000509000000000000" pitchFamily="65" charset="-120"/>
                        </a:rPr>
                        <a:t>使用 ping 和追蹤公用程式來測試網路連線能力。</a:t>
                      </a:r>
                    </a:p>
                  </a:txBody>
                  <a:tcPr marL="47625" marR="47625" marT="47625" marB="47625" anchor="ctr"/>
                </a:tc>
                <a:extLst>
                  <a:ext uri="{0D108BD9-81ED-4DB2-BD59-A6C34878D82A}">
                    <a16:rowId xmlns:a16="http://schemas.microsoft.com/office/drawing/2014/main" val="3216917477"/>
                  </a:ext>
                </a:extLst>
              </a:tr>
            </a:tbl>
          </a:graphicData>
        </a:graphic>
      </p:graphicFrame>
      <p:sp>
        <p:nvSpPr>
          <p:cNvPr id="2" name="投影片編號版面配置區 1"/>
          <p:cNvSpPr>
            <a:spLocks noGrp="1"/>
          </p:cNvSpPr>
          <p:nvPr>
            <p:ph type="sldNum" sz="quarter" idx="4"/>
          </p:nvPr>
        </p:nvSpPr>
        <p:spPr/>
        <p:txBody>
          <a:bodyPr/>
          <a:lstStyle/>
          <a:p>
            <a:pPr defTabSz="385754">
              <a:defRPr/>
            </a:pPr>
            <a:fld id="{2F5CCB13-0A32-4557-88E9-079F0C330695}" type="slidenum">
              <a:rPr lang="en-US" kern="0" smtClean="0">
                <a:solidFill>
                  <a:srgbClr val="595959"/>
                </a:solidFill>
              </a:rPr>
              <a:pPr defTabSz="385754">
                <a:defRPr/>
              </a:pPr>
              <a:t>349</a:t>
            </a:fld>
            <a:endParaRPr lang="en-US" kern="0">
              <a:solidFill>
                <a:srgbClr val="595959"/>
              </a:solidFill>
            </a:endParaRPr>
          </a:p>
        </p:txBody>
      </p:sp>
    </p:spTree>
    <p:custDataLst>
      <p:tags r:id="rId3"/>
    </p:custDataLst>
    <p:extLst>
      <p:ext uri="{BB962C8B-B14F-4D97-AF65-F5344CB8AC3E}">
        <p14:creationId xmlns:p14="http://schemas.microsoft.com/office/powerpoint/2010/main" val="2238059341"/>
      </p:ext>
    </p:extLst>
  </p:cSld>
  <p:clrMapOvr>
    <a:masterClrMapping/>
  </p:clrMapOvr>
  <p:transition spd="slow">
    <p:wipe/>
  </p:transition>
  <p:timing/>
</p:sld>
</file>

<file path=ppt/slides/slide35.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3314" name="Title 1"/>
          <p:cNvSpPr>
            <a:spLocks noGrp="1"/>
          </p:cNvSpPr>
          <p:nvPr>
            <p:ph type="title"/>
          </p:nvPr>
        </p:nvSpPr>
        <p:spPr>
          <a:xfrm>
            <a:off x="87549" y="898643"/>
            <a:ext cx="9144000" cy="757551"/>
          </a:xfrm>
        </p:spPr>
        <p:txBody>
          <a:bodyPr>
            <a:normAutofit/>
          </a:bodyPr>
          <a:lstStyle/>
          <a:p>
            <a:pPr rtl="0"/>
            <a:r>
              <a:rPr lang="en-US" altLang="zh-TW" sz="3000" smtClean="0"/>
              <a:t>1.7</a:t>
            </a:r>
            <a:r>
              <a:rPr lang="zh-TW" altLang="en-US" sz="3000" smtClean="0"/>
              <a:t>網路</a:t>
            </a:r>
            <a:r>
              <a:rPr lang="zh-TW" altLang="en-US" sz="3000"/>
              <a:t>趨勢</a:t>
            </a:r>
            <a:r>
              <a:rPr lang="en-US" altLang="zh-TW" sz="3000"/>
              <a:t>-</a:t>
            </a:r>
            <a:r>
              <a:rPr lang="zh-TW" altLang="en-US" sz="3000"/>
              <a:t>電源線網路</a:t>
            </a:r>
          </a:p>
        </p:txBody>
      </p:sp>
      <p:sp>
        <p:nvSpPr>
          <p:cNvPr id="13315" name="Content Placeholder 2"/>
          <p:cNvSpPr>
            <a:spLocks noGrp="1"/>
          </p:cNvSpPr>
          <p:nvPr>
            <p:ph idx="1"/>
          </p:nvPr>
        </p:nvSpPr>
        <p:spPr>
          <a:xfrm>
            <a:off x="5156200" y="988030"/>
            <a:ext cx="3898899" cy="3524481"/>
          </a:xfrm>
        </p:spPr>
        <p:txBody>
          <a:bodyPr>
            <a:noAutofit/>
          </a:bodyPr>
          <a:lstStyle/>
          <a:p>
            <a:pPr lvl="1" rtl="0"/>
            <a:r>
              <a:rPr lang="zh-TW" altLang="en-US" sz="2400"/>
              <a:t>電力線網路可讓裝置連線到 </a:t>
            </a:r>
            <a:r>
              <a:rPr lang="en-US" altLang="zh-TW" sz="2400"/>
              <a:t>LAN</a:t>
            </a:r>
            <a:r>
              <a:rPr lang="zh-TW" altLang="en-US" sz="2400"/>
              <a:t>，其中資料網路纜線或無線通訊不是可行的選項。</a:t>
            </a:r>
          </a:p>
          <a:p>
            <a:pPr lvl="1" rtl="0"/>
            <a:r>
              <a:rPr lang="zh-TW" altLang="en-US" sz="2400"/>
              <a:t>使用標準的電力線轉接器，裝置可以在任何有電源插座的地方，藉由在特定頻率上傳送資料來連接 </a:t>
            </a:r>
            <a:r>
              <a:rPr lang="en-US" altLang="zh-TW" sz="2400"/>
              <a:t>LAN</a:t>
            </a:r>
            <a:r>
              <a:rPr lang="zh-TW" altLang="en-US" sz="2400"/>
              <a:t>。</a:t>
            </a:r>
          </a:p>
          <a:p>
            <a:pPr lvl="1" rtl="0"/>
            <a:r>
              <a:rPr lang="zh-TW" altLang="en-US" sz="2400"/>
              <a:t>當無線存取點無法連接到家中的所有裝置時，電源線網路特別有用。</a:t>
            </a:r>
          </a:p>
        </p:txBody>
      </p:sp>
      <p:pic>
        <p:nvPicPr>
          <p:cNvPr id="2" name="Picture 1"/>
          <p:cNvPicPr>
            <a:picLocks noChangeAspect="1"/>
          </p:cNvPicPr>
          <p:nvPr/>
        </p:nvPicPr>
        <p:blipFill>
          <a:blip r:embed="rId3"/>
          <a:stretch>
            <a:fillRect/>
          </a:stretch>
        </p:blipFill>
        <p:spPr>
          <a:xfrm>
            <a:off x="87550" y="1656195"/>
            <a:ext cx="5354463" cy="2844772"/>
          </a:xfrm>
          <a:prstGeom prst="rect">
            <a:avLst/>
          </a:prstGeom>
        </p:spPr>
      </p:pic>
      <p:sp>
        <p:nvSpPr>
          <p:cNvPr id="3" name="投影片編號版面配置區 2"/>
          <p:cNvSpPr>
            <a:spLocks noGrp="1"/>
          </p:cNvSpPr>
          <p:nvPr>
            <p:ph type="sldNum" sz="quarter" idx="4"/>
          </p:nvPr>
        </p:nvSpPr>
        <p:spPr/>
        <p:txBody>
          <a:bodyPr/>
          <a:lstStyle/>
          <a:p>
            <a:pPr defTabSz="385754">
              <a:defRPr/>
            </a:pPr>
            <a:fld id="{2F5CCB13-0A32-4557-88E9-079F0C330695}" type="slidenum">
              <a:rPr lang="en-US" kern="0" smtClean="0">
                <a:solidFill>
                  <a:srgbClr val="595959"/>
                </a:solidFill>
              </a:rPr>
              <a:pPr defTabSz="385754">
                <a:defRPr/>
              </a:pPr>
              <a:t>35</a:t>
            </a:fld>
            <a:endParaRPr lang="en-US" kern="0">
              <a:solidFill>
                <a:srgbClr val="595959"/>
              </a:solidFill>
            </a:endParaRPr>
          </a:p>
        </p:txBody>
      </p:sp>
    </p:spTree>
    <p:extLst>
      <p:ext uri="{BB962C8B-B14F-4D97-AF65-F5344CB8AC3E}">
        <p14:creationId xmlns:p14="http://schemas.microsoft.com/office/powerpoint/2010/main" val="3323635408"/>
      </p:ext>
    </p:extLst>
  </p:cSld>
  <p:clrMapOvr>
    <a:masterClrMapping/>
  </p:clrMapOvr>
  <p:transition spd="slow">
    <p:wipe/>
  </p:transition>
  <p:timing/>
</p:sld>
</file>

<file path=ppt/slides/slide350.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8194" name="Rectangle 2"/>
          <p:cNvSpPr>
            <a:spLocks noGrp="1" noChangeArrowheads="1"/>
          </p:cNvSpPr>
          <p:nvPr>
            <p:ph type="title"/>
          </p:nvPr>
        </p:nvSpPr>
        <p:spPr/>
        <p:txBody>
          <a:bodyPr>
            <a:normAutofit/>
          </a:bodyPr>
          <a:lstStyle/>
          <a:p>
            <a:pPr rtl="0"/>
            <a:r>
              <a:rPr lang="en-US" altLang="zh-TW" sz="3000" smtClean="0"/>
              <a:t>13.1 ICMP </a:t>
            </a:r>
            <a:r>
              <a:rPr lang="zh-TW" altLang="en-US" sz="3000"/>
              <a:t>訊息</a:t>
            </a:r>
            <a:r>
              <a:rPr lang="en-US" altLang="zh-TW" sz="3000"/>
              <a:t>-ICMPv4 </a:t>
            </a:r>
            <a:r>
              <a:rPr lang="zh-TW" altLang="en-US" sz="3000"/>
              <a:t>和 </a:t>
            </a:r>
            <a:r>
              <a:rPr lang="en-US" altLang="zh-TW" sz="3000"/>
              <a:t>ICMPv6 </a:t>
            </a:r>
            <a:r>
              <a:rPr lang="zh-TW" altLang="en-US" sz="3000"/>
              <a:t>訊息</a:t>
            </a:r>
          </a:p>
        </p:txBody>
      </p:sp>
      <p:sp>
        <p:nvSpPr>
          <p:cNvPr id="8195" name="Rectangle 6"/>
          <p:cNvSpPr>
            <a:spLocks noGrp="1" noChangeArrowheads="1"/>
          </p:cNvSpPr>
          <p:nvPr>
            <p:ph idx="1"/>
          </p:nvPr>
        </p:nvSpPr>
        <p:spPr>
          <a:xfrm>
            <a:off x="144066" y="1745647"/>
            <a:ext cx="8712259" cy="3621959"/>
          </a:xfrm>
        </p:spPr>
        <p:txBody>
          <a:bodyPr/>
          <a:lstStyle/>
          <a:p>
            <a:pPr rtl="0">
              <a:buFont typeface="Arial" panose="020b0604020202020204" pitchFamily="34" charset="0"/>
              <a:buChar char="•"/>
            </a:pPr>
            <a:r>
              <a:rPr lang="zh-TW" altLang="en-US" sz="1600"/>
              <a:t>網際網路控制訊息通訊協定 </a:t>
            </a:r>
            <a:r>
              <a:rPr lang="en-US" altLang="zh-TW" sz="1600"/>
              <a:t>(ICMP) </a:t>
            </a:r>
            <a:r>
              <a:rPr lang="zh-TW" altLang="en-US" sz="1600"/>
              <a:t>提供有關在特定情況下處理 </a:t>
            </a:r>
            <a:r>
              <a:rPr lang="en-US" altLang="zh-TW" sz="1600"/>
              <a:t>IP </a:t>
            </a:r>
            <a:r>
              <a:rPr lang="zh-TW" altLang="en-US" sz="1600"/>
              <a:t>封包的問題的回饋。</a:t>
            </a:r>
          </a:p>
          <a:p>
            <a:pPr rtl="0">
              <a:buFont typeface="Arial" panose="020b0604020202020204" pitchFamily="34" charset="0"/>
              <a:buChar char="•"/>
            </a:pPr>
            <a:r>
              <a:rPr lang="en-US" altLang="zh-TW" sz="1600"/>
              <a:t>ICMPv4 </a:t>
            </a:r>
            <a:r>
              <a:rPr lang="zh-TW" altLang="en-US" sz="1600"/>
              <a:t>是 </a:t>
            </a:r>
            <a:r>
              <a:rPr lang="en-US" altLang="zh-TW" sz="1600"/>
              <a:t>IPv4 </a:t>
            </a:r>
            <a:r>
              <a:rPr lang="zh-TW" altLang="en-US" sz="1600"/>
              <a:t>的消息通訊協議。</a:t>
            </a:r>
            <a:r>
              <a:rPr lang="en-US" altLang="zh-TW" sz="1600"/>
              <a:t>ICMPv6 </a:t>
            </a:r>
            <a:r>
              <a:rPr lang="zh-TW" altLang="en-US" sz="1600"/>
              <a:t>是 </a:t>
            </a:r>
            <a:r>
              <a:rPr lang="en-US" altLang="zh-TW" sz="1600"/>
              <a:t>IPv6 </a:t>
            </a:r>
            <a:r>
              <a:rPr lang="zh-TW" altLang="en-US" sz="1600"/>
              <a:t>的訊息通訊協定，並包含其他功能。</a:t>
            </a:r>
          </a:p>
          <a:p>
            <a:pPr rtl="0">
              <a:buFont typeface="Arial" panose="020b0604020202020204" pitchFamily="34" charset="0"/>
              <a:buChar char="•"/>
            </a:pPr>
            <a:r>
              <a:rPr lang="zh-TW" altLang="en-US" sz="1600"/>
              <a:t>通用於 </a:t>
            </a:r>
            <a:r>
              <a:rPr lang="en-US" altLang="zh-TW" sz="1600"/>
              <a:t>ICMPv4 </a:t>
            </a:r>
            <a:r>
              <a:rPr lang="zh-TW" altLang="en-US" sz="1600"/>
              <a:t>和 </a:t>
            </a:r>
            <a:r>
              <a:rPr lang="en-US" altLang="zh-TW" sz="1600"/>
              <a:t>ICMPv6 </a:t>
            </a:r>
            <a:r>
              <a:rPr lang="zh-TW" altLang="en-US" sz="1600"/>
              <a:t>的 </a:t>
            </a:r>
            <a:r>
              <a:rPr lang="en-US" altLang="zh-TW" sz="1600"/>
              <a:t>ICMP </a:t>
            </a:r>
            <a:r>
              <a:rPr lang="zh-TW" altLang="en-US" sz="1600"/>
              <a:t>消息包括：</a:t>
            </a:r>
          </a:p>
          <a:p>
            <a:pPr lvl="2" rtl="0">
              <a:buFont typeface="Arial" panose="020b0604020202020204" pitchFamily="34" charset="0"/>
              <a:buChar char="•"/>
            </a:pPr>
            <a:r>
              <a:rPr lang="zh-TW" altLang="en-US" sz="1600"/>
              <a:t>主機可到達性</a:t>
            </a:r>
          </a:p>
          <a:p>
            <a:pPr lvl="2" rtl="0">
              <a:buFont typeface="Arial" panose="020b0604020202020204" pitchFamily="34" charset="0"/>
              <a:buChar char="•"/>
            </a:pPr>
            <a:r>
              <a:rPr lang="zh-TW" altLang="en-US" sz="1600"/>
              <a:t>目的或服務不可到達性</a:t>
            </a:r>
          </a:p>
          <a:p>
            <a:pPr lvl="2" rtl="0">
              <a:buFont typeface="Arial" panose="020b0604020202020204" pitchFamily="34" charset="0"/>
              <a:buChar char="•"/>
            </a:pPr>
            <a:r>
              <a:rPr lang="zh-TW" altLang="en-US" sz="1600"/>
              <a:t>超時</a:t>
            </a:r>
          </a:p>
          <a:p>
            <a:pPr marL="0" indent="0">
              <a:buNone/>
            </a:pPr>
            <a:endParaRPr lang="en-US" sz="1600"/>
          </a:p>
          <a:p>
            <a:pPr marL="0" indent="0">
              <a:buNone/>
            </a:pPr>
            <a:r>
              <a:rPr lang="zh-TW" altLang="en-US" sz="1600"/>
              <a:t>注意：</a:t>
            </a:r>
            <a:r>
              <a:rPr lang="en-US" altLang="zh-TW" sz="1600"/>
              <a:t>ICMPv4 </a:t>
            </a:r>
            <a:r>
              <a:rPr lang="zh-TW" altLang="en-US" sz="1600"/>
              <a:t>訊息不是必需的，並且通常不允許在網路中出於安全原因。 </a:t>
            </a:r>
          </a:p>
          <a:p>
            <a:pPr>
              <a:buFont typeface="Arial" panose="020b0604020202020204" pitchFamily="34" charset="0"/>
              <a:buChar char="•"/>
            </a:pPr>
            <a:endParaRPr lang="en-US"/>
          </a:p>
          <a:p>
            <a:endParaRPr lang="en-US" altLang="ja-JP"/>
          </a:p>
        </p:txBody>
      </p:sp>
      <p:sp>
        <p:nvSpPr>
          <p:cNvPr id="2" name="投影片編號版面配置區 1"/>
          <p:cNvSpPr>
            <a:spLocks noGrp="1"/>
          </p:cNvSpPr>
          <p:nvPr>
            <p:ph type="sldNum" sz="quarter" idx="4"/>
          </p:nvPr>
        </p:nvSpPr>
        <p:spPr/>
        <p:txBody>
          <a:bodyPr/>
          <a:lstStyle/>
          <a:p>
            <a:pPr defTabSz="385754">
              <a:defRPr/>
            </a:pPr>
            <a:fld id="{2F5CCB13-0A32-4557-88E9-079F0C330695}" type="slidenum">
              <a:rPr lang="en-US" kern="0" smtClean="0">
                <a:solidFill>
                  <a:srgbClr val="595959"/>
                </a:solidFill>
              </a:rPr>
              <a:pPr defTabSz="385754">
                <a:defRPr/>
              </a:pPr>
              <a:t>350</a:t>
            </a:fld>
            <a:endParaRPr lang="en-US" kern="0">
              <a:solidFill>
                <a:srgbClr val="595959"/>
              </a:solidFill>
            </a:endParaRPr>
          </a:p>
        </p:txBody>
      </p:sp>
    </p:spTree>
    <p:custDataLst>
      <p:tags r:id="rId3"/>
    </p:custDataLst>
    <p:extLst>
      <p:ext uri="{BB962C8B-B14F-4D97-AF65-F5344CB8AC3E}">
        <p14:creationId xmlns:p14="http://schemas.microsoft.com/office/powerpoint/2010/main" val="1629256538"/>
      </p:ext>
    </p:extLst>
  </p:cSld>
  <p:clrMapOvr>
    <a:masterClrMapping/>
  </p:clrMapOvr>
  <p:transition spd="slow">
    <p:wipe/>
  </p:transition>
  <p:timing/>
</p:sld>
</file>

<file path=ppt/slides/slide351.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8194" name="Rectangle 2"/>
          <p:cNvSpPr>
            <a:spLocks noGrp="1" noChangeArrowheads="1"/>
          </p:cNvSpPr>
          <p:nvPr>
            <p:ph type="title"/>
          </p:nvPr>
        </p:nvSpPr>
        <p:spPr/>
        <p:txBody>
          <a:bodyPr>
            <a:normAutofit/>
          </a:bodyPr>
          <a:lstStyle/>
          <a:p>
            <a:pPr rtl="0"/>
            <a:r>
              <a:rPr lang="en-US" altLang="zh-TW" sz="3000" smtClean="0"/>
              <a:t>13.1 ICMP </a:t>
            </a:r>
            <a:r>
              <a:rPr lang="zh-TW" altLang="en-US" sz="3000"/>
              <a:t>訊息</a:t>
            </a:r>
            <a:r>
              <a:rPr lang="en-US" altLang="zh-TW" sz="3000"/>
              <a:t>-</a:t>
            </a:r>
            <a:r>
              <a:rPr lang="zh-TW" altLang="en-US" sz="3000"/>
              <a:t>主機可達性</a:t>
            </a:r>
          </a:p>
        </p:txBody>
      </p:sp>
      <p:sp>
        <p:nvSpPr>
          <p:cNvPr id="8195" name="Rectangle 6"/>
          <p:cNvSpPr>
            <a:spLocks noGrp="1" noChangeArrowheads="1"/>
          </p:cNvSpPr>
          <p:nvPr>
            <p:ph idx="1"/>
          </p:nvPr>
        </p:nvSpPr>
        <p:spPr>
          <a:xfrm>
            <a:off x="145357" y="1656194"/>
            <a:ext cx="3939626" cy="3735939"/>
          </a:xfrm>
        </p:spPr>
        <p:txBody>
          <a:bodyPr/>
          <a:lstStyle/>
          <a:p>
            <a:pPr marL="0" indent="0">
              <a:buNone/>
            </a:pPr>
            <a:r>
              <a:rPr lang="en-US" altLang="zh-TW" sz="1600"/>
              <a:t>ICMP </a:t>
            </a:r>
            <a:r>
              <a:rPr lang="zh-TW" altLang="en-US" sz="1600"/>
              <a:t>回應消息可用於測試 </a:t>
            </a:r>
            <a:r>
              <a:rPr lang="en-US" altLang="zh-TW" sz="1600"/>
              <a:t>IP </a:t>
            </a:r>
            <a:r>
              <a:rPr lang="zh-TW" altLang="en-US" sz="1600"/>
              <a:t>網路上的主機的可達性。 </a:t>
            </a:r>
          </a:p>
          <a:p>
            <a:pPr marL="0" indent="0">
              <a:buNone/>
            </a:pPr>
            <a:r>
              <a:rPr lang="zh-TW" altLang="en-US" sz="1600"/>
              <a:t>在範例中：</a:t>
            </a:r>
          </a:p>
          <a:p>
            <a:pPr lvl="1" rtl="0">
              <a:buFont typeface="Arial" panose="020b0604020202020204" pitchFamily="34" charset="0"/>
              <a:buChar char="•"/>
            </a:pPr>
            <a:r>
              <a:rPr lang="zh-TW" altLang="en-US" sz="1600"/>
              <a:t>本地主機發送一個 </a:t>
            </a:r>
            <a:r>
              <a:rPr lang="en-US" altLang="zh-TW" sz="1600"/>
              <a:t>ICMP </a:t>
            </a:r>
            <a:r>
              <a:rPr lang="zh-TW" altLang="en-US" sz="1600"/>
              <a:t>回應請求到主機。 </a:t>
            </a:r>
          </a:p>
          <a:p>
            <a:pPr lvl="1" rtl="0">
              <a:buFont typeface="Arial" panose="020b0604020202020204" pitchFamily="34" charset="0"/>
              <a:buChar char="•"/>
            </a:pPr>
            <a:r>
              <a:rPr lang="zh-TW" altLang="en-US" sz="1600"/>
              <a:t>如果主機可用，則目的地主機會以回應回應回應。</a:t>
            </a:r>
          </a:p>
        </p:txBody>
      </p:sp>
      <p:pic>
        <p:nvPicPr>
          <p:cNvPr id="3" name="Picture 2">
            <a:extLst>
              <a:ext uri="{FF2B5EF4-FFF2-40B4-BE49-F238E27FC236}">
                <a16:creationId xmlns:a16="http://schemas.microsoft.com/office/drawing/2014/main" id="{60678897-C92D-774A-A01F-030F0E281DB0}"/>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572001" y="2276846"/>
            <a:ext cx="3939626" cy="2304309"/>
          </a:xfrm>
          <a:prstGeom prst="rect">
            <a:avLst/>
          </a:prstGeom>
        </p:spPr>
      </p:pic>
      <p:sp>
        <p:nvSpPr>
          <p:cNvPr id="2" name="投影片編號版面配置區 1"/>
          <p:cNvSpPr>
            <a:spLocks noGrp="1"/>
          </p:cNvSpPr>
          <p:nvPr>
            <p:ph type="sldNum" sz="quarter" idx="4"/>
          </p:nvPr>
        </p:nvSpPr>
        <p:spPr/>
        <p:txBody>
          <a:bodyPr/>
          <a:lstStyle/>
          <a:p>
            <a:pPr defTabSz="385754">
              <a:defRPr/>
            </a:pPr>
            <a:fld id="{2F5CCB13-0A32-4557-88E9-079F0C330695}" type="slidenum">
              <a:rPr lang="en-US" kern="0" smtClean="0">
                <a:solidFill>
                  <a:srgbClr val="595959"/>
                </a:solidFill>
              </a:rPr>
              <a:pPr defTabSz="385754">
                <a:defRPr/>
              </a:pPr>
              <a:t>351</a:t>
            </a:fld>
            <a:endParaRPr lang="en-US" kern="0">
              <a:solidFill>
                <a:srgbClr val="595959"/>
              </a:solidFill>
            </a:endParaRPr>
          </a:p>
        </p:txBody>
      </p:sp>
    </p:spTree>
    <p:custDataLst>
      <p:tags r:id="rId4"/>
    </p:custDataLst>
    <p:extLst>
      <p:ext uri="{BB962C8B-B14F-4D97-AF65-F5344CB8AC3E}">
        <p14:creationId xmlns:p14="http://schemas.microsoft.com/office/powerpoint/2010/main" val="2782396344"/>
      </p:ext>
    </p:extLst>
  </p:cSld>
  <p:clrMapOvr>
    <a:masterClrMapping/>
  </p:clrMapOvr>
  <p:transition spd="slow">
    <p:wipe/>
  </p:transition>
  <p:timing/>
</p:sld>
</file>

<file path=ppt/slides/slide352.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8194" name="Rectangle 2"/>
          <p:cNvSpPr>
            <a:spLocks noGrp="1" noChangeArrowheads="1"/>
          </p:cNvSpPr>
          <p:nvPr>
            <p:ph type="title"/>
          </p:nvPr>
        </p:nvSpPr>
        <p:spPr/>
        <p:txBody>
          <a:bodyPr>
            <a:normAutofit/>
          </a:bodyPr>
          <a:lstStyle/>
          <a:p>
            <a:r>
              <a:rPr lang="en-US" altLang="zh-TW" sz="3000" smtClean="0"/>
              <a:t>13.1 ICMP </a:t>
            </a:r>
            <a:r>
              <a:rPr lang="zh-TW" altLang="en-US" sz="3000"/>
              <a:t>訊息</a:t>
            </a:r>
            <a:r>
              <a:rPr lang="en-US" altLang="zh-TW" sz="3000"/>
              <a:t>-</a:t>
            </a:r>
            <a:r>
              <a:rPr lang="zh-TW" altLang="en-US" sz="3000"/>
              <a:t>目的或服務不可到達</a:t>
            </a:r>
          </a:p>
        </p:txBody>
      </p:sp>
      <p:sp>
        <p:nvSpPr>
          <p:cNvPr id="8195" name="Rectangle 6"/>
          <p:cNvSpPr>
            <a:spLocks noGrp="1" noChangeArrowheads="1"/>
          </p:cNvSpPr>
          <p:nvPr>
            <p:ph idx="1"/>
          </p:nvPr>
        </p:nvSpPr>
        <p:spPr>
          <a:xfrm>
            <a:off x="145357" y="1782764"/>
            <a:ext cx="8813708" cy="985480"/>
          </a:xfrm>
        </p:spPr>
        <p:txBody>
          <a:bodyPr/>
          <a:lstStyle/>
          <a:p>
            <a:pPr>
              <a:spcAft>
                <a:spcPts val="100"/>
              </a:spcAft>
              <a:buFont typeface="Arial" panose="020b0604020202020204" pitchFamily="34" charset="0"/>
              <a:buChar char="•"/>
            </a:pPr>
            <a:r>
              <a:rPr lang="zh-TW" altLang="en-US" sz="1600"/>
              <a:t>無法連線的 </a:t>
            </a:r>
            <a:r>
              <a:rPr lang="en-US" altLang="zh-TW" sz="1600"/>
              <a:t>ICMP </a:t>
            </a:r>
            <a:r>
              <a:rPr lang="zh-TW" altLang="en-US" sz="1600"/>
              <a:t>目的地訊息可用來通知來源無法連線的目的地或服務。 </a:t>
            </a:r>
          </a:p>
          <a:p>
            <a:pPr>
              <a:spcAft>
                <a:spcPts val="100"/>
              </a:spcAft>
              <a:buFont typeface="Arial" panose="020b0604020202020204" pitchFamily="34" charset="0"/>
              <a:buChar char="•"/>
            </a:pPr>
            <a:r>
              <a:rPr lang="en-US" altLang="zh-TW" sz="1600"/>
              <a:t>ICMP </a:t>
            </a:r>
            <a:r>
              <a:rPr lang="zh-TW" altLang="en-US" sz="1600"/>
              <a:t>訊息會包含代碼，指出無法傳遞封包的原因。</a:t>
            </a:r>
          </a:p>
          <a:p>
            <a:pPr>
              <a:spcAft>
                <a:spcPts val="100"/>
              </a:spcAft>
              <a:buFont typeface="Arial" panose="020b0604020202020204" pitchFamily="34" charset="0"/>
              <a:buChar char="•"/>
            </a:pPr>
            <a:endParaRPr lang="en-US"/>
          </a:p>
        </p:txBody>
      </p:sp>
      <p:sp>
        <p:nvSpPr>
          <p:cNvPr id="9" name="Rectangle 6">
            <a:extLst>
              <a:ext uri="{FF2B5EF4-FFF2-40B4-BE49-F238E27FC236}">
                <a16:creationId xmlns:a16="http://schemas.microsoft.com/office/drawing/2014/main" id="{898E910B-FDD9-474A-9233-995BD7304EDB}"/>
              </a:ext>
            </a:extLst>
          </p:cNvPr>
          <p:cNvSpPr txBox="1">
            <a:spLocks noChangeArrowheads="1"/>
          </p:cNvSpPr>
          <p:nvPr/>
        </p:nvSpPr>
        <p:spPr bwMode="auto">
          <a:xfrm>
            <a:off x="297555" y="2796709"/>
            <a:ext cx="3734792" cy="22785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a:buChar char="•"/>
              <a:defRPr lang="en-US" sz="1100" kern="120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anose="020b0604020202020204"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anose="020b0604020202020204"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anose="020b0604020202020204"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0" indent="0">
              <a:buNone/>
            </a:pPr>
            <a:r>
              <a:rPr lang="en-US" altLang="zh-TW" sz="1600" b="1"/>
              <a:t>ICMPv4 </a:t>
            </a:r>
            <a:r>
              <a:rPr lang="zh-TW" altLang="en-US" sz="1600" b="1"/>
              <a:t>的一些目的地無法達到的代碼如下所示：</a:t>
            </a:r>
          </a:p>
          <a:p>
            <a:pPr lvl="2" rtl="0">
              <a:buFont typeface="Arial" panose="020b0604020202020204" pitchFamily="34" charset="0"/>
              <a:buChar char="•"/>
            </a:pPr>
            <a:r>
              <a:rPr lang="en-US" altLang="zh-TW" sz="1400"/>
              <a:t>0 - </a:t>
            </a:r>
            <a:r>
              <a:rPr lang="zh-TW" altLang="en-US" sz="1400"/>
              <a:t>網路無法到達</a:t>
            </a:r>
          </a:p>
          <a:p>
            <a:pPr lvl="2" rtl="0">
              <a:buFont typeface="Arial" panose="020b0604020202020204" pitchFamily="34" charset="0"/>
              <a:buChar char="•"/>
            </a:pPr>
            <a:r>
              <a:rPr lang="en-US" altLang="zh-TW" sz="1400"/>
              <a:t>1 - </a:t>
            </a:r>
            <a:r>
              <a:rPr lang="zh-TW" altLang="en-US" sz="1400"/>
              <a:t>主機無法到達</a:t>
            </a:r>
          </a:p>
          <a:p>
            <a:pPr lvl="2" rtl="0">
              <a:buFont typeface="Arial" panose="020b0604020202020204" pitchFamily="34" charset="0"/>
              <a:buChar char="•"/>
            </a:pPr>
            <a:r>
              <a:rPr lang="en-US" altLang="zh-TW" sz="1400"/>
              <a:t>2 - </a:t>
            </a:r>
            <a:r>
              <a:rPr lang="zh-TW" altLang="en-US" sz="1400"/>
              <a:t>協定無法到達</a:t>
            </a:r>
          </a:p>
          <a:p>
            <a:pPr lvl="2" rtl="0">
              <a:buFont typeface="Arial" panose="020b0604020202020204" pitchFamily="34" charset="0"/>
              <a:buChar char="•"/>
            </a:pPr>
            <a:r>
              <a:rPr lang="en-US" altLang="zh-TW" sz="1400"/>
              <a:t>3 - </a:t>
            </a:r>
            <a:r>
              <a:rPr lang="zh-TW" altLang="en-US" sz="1400"/>
              <a:t>連接埠無法到達</a:t>
            </a:r>
          </a:p>
          <a:p>
            <a:pPr>
              <a:spcAft>
                <a:spcPts val="100"/>
              </a:spcAft>
              <a:buFont typeface="Arial" panose="020b0604020202020204" pitchFamily="34" charset="0"/>
              <a:buChar char="•"/>
            </a:pPr>
            <a:endParaRPr lang="en-US"/>
          </a:p>
        </p:txBody>
      </p:sp>
      <p:sp>
        <p:nvSpPr>
          <p:cNvPr id="10" name="Rectangle 6">
            <a:extLst>
              <a:ext uri="{FF2B5EF4-FFF2-40B4-BE49-F238E27FC236}">
                <a16:creationId xmlns:a16="http://schemas.microsoft.com/office/drawing/2014/main" id="{6623918D-06F7-E94D-A789-9059464B1965}"/>
              </a:ext>
            </a:extLst>
          </p:cNvPr>
          <p:cNvSpPr txBox="1">
            <a:spLocks noChangeArrowheads="1"/>
          </p:cNvSpPr>
          <p:nvPr/>
        </p:nvSpPr>
        <p:spPr bwMode="auto">
          <a:xfrm>
            <a:off x="4184543" y="2769187"/>
            <a:ext cx="4876331" cy="2377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a:buChar char="•"/>
              <a:defRPr lang="en-US" sz="1100" kern="120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anose="020b0604020202020204"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anose="020b0604020202020204"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anose="020b0604020202020204"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0" indent="0">
              <a:buNone/>
            </a:pPr>
            <a:r>
              <a:rPr lang="en-US" altLang="zh-TW" sz="1600" b="1"/>
              <a:t>ICMPv6 </a:t>
            </a:r>
            <a:r>
              <a:rPr lang="zh-TW" altLang="en-US" sz="1600" b="1"/>
              <a:t>的一些目的地無法達到的代碼如下：</a:t>
            </a:r>
          </a:p>
          <a:p>
            <a:pPr lvl="2" rtl="0">
              <a:buFont typeface="Arial" panose="020b0604020202020204" pitchFamily="34" charset="0"/>
              <a:buChar char="•"/>
            </a:pPr>
            <a:r>
              <a:rPr lang="en-US" altLang="zh-TW" sz="1400"/>
              <a:t>0-</a:t>
            </a:r>
            <a:r>
              <a:rPr lang="zh-TW" altLang="en-US" sz="1400"/>
              <a:t>沒有前往目的地的路線</a:t>
            </a:r>
          </a:p>
          <a:p>
            <a:pPr lvl="2" rtl="0">
              <a:buFont typeface="Arial" panose="020b0604020202020204" pitchFamily="34" charset="0"/>
              <a:buChar char="•"/>
            </a:pPr>
            <a:r>
              <a:rPr lang="en-US" altLang="zh-TW" sz="1400"/>
              <a:t>1-</a:t>
            </a:r>
            <a:r>
              <a:rPr lang="zh-TW" altLang="en-US" sz="1400"/>
              <a:t>系統管理禁止與目的地進行通訊 </a:t>
            </a:r>
            <a:r>
              <a:rPr lang="en-US" altLang="zh-TW" sz="1400"/>
              <a:t>(</a:t>
            </a:r>
            <a:r>
              <a:rPr lang="zh-TW" altLang="en-US" sz="1400"/>
              <a:t>例如防火牆</a:t>
            </a:r>
            <a:r>
              <a:rPr lang="en-US" altLang="zh-TW" sz="1400"/>
              <a:t>)</a:t>
            </a:r>
          </a:p>
          <a:p>
            <a:pPr lvl="2" rtl="0">
              <a:buFont typeface="Arial" panose="020b0604020202020204" pitchFamily="34" charset="0"/>
              <a:buChar char="•"/>
            </a:pPr>
            <a:r>
              <a:rPr lang="en-US" altLang="zh-TW" sz="1400"/>
              <a:t>2 — </a:t>
            </a:r>
            <a:r>
              <a:rPr lang="zh-TW" altLang="en-US" sz="1400"/>
              <a:t>超出來源位址的範圍</a:t>
            </a:r>
          </a:p>
          <a:p>
            <a:pPr lvl="2" rtl="0">
              <a:buFont typeface="Arial" panose="020b0604020202020204" pitchFamily="34" charset="0"/>
              <a:buChar char="•"/>
            </a:pPr>
            <a:r>
              <a:rPr lang="en-US" altLang="zh-TW" sz="1400"/>
              <a:t>3-</a:t>
            </a:r>
            <a:r>
              <a:rPr lang="zh-TW" altLang="en-US" sz="1400"/>
              <a:t>無法連線到地址</a:t>
            </a:r>
          </a:p>
          <a:p>
            <a:pPr lvl="2" rtl="0">
              <a:buFont typeface="Arial" panose="020b0604020202020204" pitchFamily="34" charset="0"/>
              <a:buChar char="•"/>
            </a:pPr>
            <a:r>
              <a:rPr lang="en-US" altLang="zh-TW" sz="1400"/>
              <a:t>4 - </a:t>
            </a:r>
            <a:r>
              <a:rPr lang="zh-TW" altLang="en-US" sz="1400"/>
              <a:t>連接埠無法到達</a:t>
            </a:r>
          </a:p>
          <a:p>
            <a:pPr>
              <a:spcAft>
                <a:spcPts val="100"/>
              </a:spcAft>
              <a:buFont typeface="Arial" panose="020b0604020202020204" pitchFamily="34" charset="0"/>
              <a:buChar char="•"/>
            </a:pPr>
            <a:endParaRPr lang="en-US"/>
          </a:p>
        </p:txBody>
      </p:sp>
      <p:sp>
        <p:nvSpPr>
          <p:cNvPr id="6" name="TextBox 5">
            <a:extLst>
              <a:ext uri="{FF2B5EF4-FFF2-40B4-BE49-F238E27FC236}">
                <a16:creationId xmlns:a16="http://schemas.microsoft.com/office/drawing/2014/main" id="{7A8A4D57-5541-C14B-AAE5-49D28F7EBB1D}"/>
              </a:ext>
            </a:extLst>
          </p:cNvPr>
          <p:cNvSpPr txBox="1"/>
          <p:nvPr/>
        </p:nvSpPr>
        <p:spPr>
          <a:xfrm>
            <a:off x="889463" y="5272779"/>
            <a:ext cx="8069603" cy="307777"/>
          </a:xfrm>
          <a:prstGeom prst="rect">
            <a:avLst/>
          </a:prstGeom>
          <a:noFill/>
        </p:spPr>
        <p:txBody>
          <a:bodyPr wrap="square" rtlCol="0">
            <a:spAutoFit/>
          </a:bodyPr>
          <a:lstStyle/>
          <a:p>
            <a:pPr rtl="0"/>
            <a:r>
              <a:rPr lang="zh-TW" altLang="en-US" sz="1400" b="1"/>
              <a:t>注意</a:t>
            </a:r>
            <a:r>
              <a:rPr lang="zh-TW" altLang="en-US" sz="1400"/>
              <a:t>：</a:t>
            </a:r>
            <a:r>
              <a:rPr lang="en-US" altLang="zh-TW" sz="1400"/>
              <a:t>ICMPv6 </a:t>
            </a:r>
            <a:r>
              <a:rPr lang="zh-TW" altLang="en-US" sz="1400"/>
              <a:t>對於目的地無法訪問的消息具有類似但略有不同的代碼</a:t>
            </a:r>
            <a:r>
              <a:rPr lang="zh-TW" altLang="en-US" sz="1200"/>
              <a:t>。 </a:t>
            </a:r>
          </a:p>
        </p:txBody>
      </p:sp>
      <p:sp>
        <p:nvSpPr>
          <p:cNvPr id="2" name="投影片編號版面配置區 1"/>
          <p:cNvSpPr>
            <a:spLocks noGrp="1"/>
          </p:cNvSpPr>
          <p:nvPr>
            <p:ph type="sldNum" sz="quarter" idx="4"/>
          </p:nvPr>
        </p:nvSpPr>
        <p:spPr/>
        <p:txBody>
          <a:bodyPr/>
          <a:lstStyle/>
          <a:p>
            <a:pPr defTabSz="385754">
              <a:defRPr/>
            </a:pPr>
            <a:fld id="{2F5CCB13-0A32-4557-88E9-079F0C330695}" type="slidenum">
              <a:rPr lang="en-US" kern="0" smtClean="0">
                <a:solidFill>
                  <a:srgbClr val="595959"/>
                </a:solidFill>
              </a:rPr>
              <a:pPr defTabSz="385754">
                <a:defRPr/>
              </a:pPr>
              <a:t>352</a:t>
            </a:fld>
            <a:endParaRPr lang="en-US" kern="0">
              <a:solidFill>
                <a:srgbClr val="595959"/>
              </a:solidFill>
            </a:endParaRPr>
          </a:p>
        </p:txBody>
      </p:sp>
    </p:spTree>
    <p:custDataLst>
      <p:tags r:id="rId3"/>
    </p:custDataLst>
    <p:extLst>
      <p:ext uri="{BB962C8B-B14F-4D97-AF65-F5344CB8AC3E}">
        <p14:creationId xmlns:p14="http://schemas.microsoft.com/office/powerpoint/2010/main" val="2586107548"/>
      </p:ext>
    </p:extLst>
  </p:cSld>
  <p:clrMapOvr>
    <a:masterClrMapping/>
  </p:clrMapOvr>
  <p:transition spd="slow">
    <p:wipe/>
  </p:transition>
  <p:timing/>
</p:sld>
</file>

<file path=ppt/slides/slide353.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8194" name="Rectangle 1"/>
          <p:cNvSpPr>
            <a:spLocks noGrp="1" noChangeArrowheads="1"/>
          </p:cNvSpPr>
          <p:nvPr>
            <p:ph type="title"/>
          </p:nvPr>
        </p:nvSpPr>
        <p:spPr/>
        <p:txBody>
          <a:bodyPr>
            <a:normAutofit/>
          </a:bodyPr>
          <a:lstStyle/>
          <a:p>
            <a:r>
              <a:rPr lang="en-US" altLang="zh-TW" sz="3000" smtClean="0"/>
              <a:t>13.1 ICMP </a:t>
            </a:r>
            <a:r>
              <a:rPr lang="zh-TW" altLang="en-US" sz="3000"/>
              <a:t>訊息</a:t>
            </a:r>
            <a:r>
              <a:rPr lang="en-US" altLang="zh-TW" sz="3000"/>
              <a:t>-</a:t>
            </a:r>
            <a:r>
              <a:rPr lang="zh-TW" altLang="en-US" sz="3000"/>
              <a:t>超過 時間</a:t>
            </a:r>
          </a:p>
        </p:txBody>
      </p:sp>
      <p:sp>
        <p:nvSpPr>
          <p:cNvPr id="8195" name="Rectangle 2"/>
          <p:cNvSpPr>
            <a:spLocks noGrp="1" noChangeArrowheads="1"/>
          </p:cNvSpPr>
          <p:nvPr>
            <p:ph idx="1"/>
          </p:nvPr>
        </p:nvSpPr>
        <p:spPr>
          <a:xfrm>
            <a:off x="145356" y="1680299"/>
            <a:ext cx="8782744" cy="1385895"/>
          </a:xfrm>
        </p:spPr>
        <p:txBody>
          <a:bodyPr/>
          <a:lstStyle/>
          <a:p>
            <a:pPr rtl="0">
              <a:buFont typeface="Arial" panose="020b0604020202020204" pitchFamily="34" charset="0"/>
              <a:buChar char="•"/>
            </a:pPr>
            <a:r>
              <a:rPr lang="zh-TW" altLang="en-US" sz="1600"/>
              <a:t>當封包中的存留時間 </a:t>
            </a:r>
            <a:r>
              <a:rPr lang="en-US" altLang="zh-TW" sz="1600"/>
              <a:t>(TTL) </a:t>
            </a:r>
            <a:r>
              <a:rPr lang="zh-TW" altLang="en-US" sz="1600"/>
              <a:t>欄位遞減為 </a:t>
            </a:r>
            <a:r>
              <a:rPr lang="en-US" altLang="zh-TW" sz="1600"/>
              <a:t>0 </a:t>
            </a:r>
            <a:r>
              <a:rPr lang="zh-TW" altLang="en-US" sz="1600"/>
              <a:t>時，</a:t>
            </a:r>
            <a:r>
              <a:rPr lang="en-US" altLang="zh-TW" sz="1600"/>
              <a:t>ICMPv4 </a:t>
            </a:r>
            <a:r>
              <a:rPr lang="zh-TW" altLang="en-US" sz="1600"/>
              <a:t>超過時間訊息會傳送到來源主機。 </a:t>
            </a:r>
          </a:p>
          <a:p>
            <a:pPr rtl="0">
              <a:buFont typeface="Arial" panose="020b0604020202020204" pitchFamily="34" charset="0"/>
              <a:buChar char="•"/>
            </a:pPr>
            <a:r>
              <a:rPr lang="en-US" altLang="zh-TW" sz="1600"/>
              <a:t>ICMPv6 </a:t>
            </a:r>
            <a:r>
              <a:rPr lang="zh-TW" altLang="en-US" sz="1600"/>
              <a:t>也會傳送 “超過時間” 訊息。而不是 </a:t>
            </a:r>
            <a:r>
              <a:rPr lang="en-US" altLang="zh-TW" sz="1600"/>
              <a:t>IPv4 TTL </a:t>
            </a:r>
            <a:r>
              <a:rPr lang="zh-TW" altLang="en-US" sz="1600"/>
              <a:t>欄位，</a:t>
            </a:r>
            <a:r>
              <a:rPr lang="en-US" altLang="zh-TW" sz="1600"/>
              <a:t>ICMPv6 </a:t>
            </a:r>
            <a:r>
              <a:rPr lang="zh-TW" altLang="en-US" sz="1600"/>
              <a:t>會使用 </a:t>
            </a:r>
            <a:r>
              <a:rPr lang="en-US" altLang="zh-TW" sz="1600"/>
              <a:t>IPv6 </a:t>
            </a:r>
            <a:r>
              <a:rPr lang="zh-TW" altLang="en-US" sz="1600"/>
              <a:t>躍點限制欄位來判斷封包是否已過期。</a:t>
            </a:r>
          </a:p>
          <a:p>
            <a:pPr>
              <a:buFont typeface="Arial" panose="020b0604020202020204" pitchFamily="34" charset="0"/>
              <a:buChar char="•"/>
            </a:pPr>
            <a:endParaRPr lang="en-US"/>
          </a:p>
        </p:txBody>
      </p:sp>
      <p:sp>
        <p:nvSpPr>
          <p:cNvPr id="2" name="TextBox 1">
            <a:extLst>
              <a:ext uri="{FF2B5EF4-FFF2-40B4-BE49-F238E27FC236}">
                <a16:creationId xmlns:a16="http://schemas.microsoft.com/office/drawing/2014/main" id="{9BC67C86-5F9A-0548-880C-0DE826966352}"/>
              </a:ext>
            </a:extLst>
          </p:cNvPr>
          <p:cNvSpPr txBox="1"/>
          <p:nvPr/>
        </p:nvSpPr>
        <p:spPr>
          <a:xfrm>
            <a:off x="748146" y="5013615"/>
            <a:ext cx="8395855" cy="323165"/>
          </a:xfrm>
          <a:prstGeom prst="rect">
            <a:avLst/>
          </a:prstGeom>
          <a:noFill/>
        </p:spPr>
        <p:txBody>
          <a:bodyPr wrap="square" rtlCol="0">
            <a:spAutoFit/>
          </a:bodyPr>
          <a:lstStyle/>
          <a:p>
            <a:pPr rtl="0"/>
            <a:r>
              <a:rPr lang="zh-TW" altLang="en-US" sz="1500" b="1"/>
              <a:t>注意</a:t>
            </a:r>
            <a:r>
              <a:rPr lang="zh-TW" altLang="en-US" sz="1500"/>
              <a:t>：超過時間的訊息是由追蹤工具使用  。 </a:t>
            </a:r>
          </a:p>
        </p:txBody>
      </p:sp>
      <p:pic>
        <p:nvPicPr>
          <p:cNvPr id="3" name="Picture 2">
            <a:extLst>
              <a:ext uri="{FF2B5EF4-FFF2-40B4-BE49-F238E27FC236}">
                <a16:creationId xmlns:a16="http://schemas.microsoft.com/office/drawing/2014/main" id="{39DB6FF1-3B75-884A-98F7-AAA4EC10694C}"/>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299542" y="3187932"/>
            <a:ext cx="4544918" cy="1385894"/>
          </a:xfrm>
          <a:prstGeom prst="rect">
            <a:avLst/>
          </a:prstGeom>
        </p:spPr>
      </p:pic>
      <p:sp>
        <p:nvSpPr>
          <p:cNvPr id="4" name="投影片編號版面配置區 3"/>
          <p:cNvSpPr>
            <a:spLocks noGrp="1"/>
          </p:cNvSpPr>
          <p:nvPr>
            <p:ph type="sldNum" sz="quarter" idx="4"/>
          </p:nvPr>
        </p:nvSpPr>
        <p:spPr/>
        <p:txBody>
          <a:bodyPr/>
          <a:lstStyle/>
          <a:p>
            <a:pPr defTabSz="385754">
              <a:defRPr/>
            </a:pPr>
            <a:fld id="{2F5CCB13-0A32-4557-88E9-079F0C330695}" type="slidenum">
              <a:rPr lang="en-US" kern="0" smtClean="0">
                <a:solidFill>
                  <a:srgbClr val="595959"/>
                </a:solidFill>
              </a:rPr>
              <a:pPr defTabSz="385754">
                <a:defRPr/>
              </a:pPr>
              <a:t>353</a:t>
            </a:fld>
            <a:endParaRPr lang="en-US" kern="0">
              <a:solidFill>
                <a:srgbClr val="595959"/>
              </a:solidFill>
            </a:endParaRPr>
          </a:p>
        </p:txBody>
      </p:sp>
    </p:spTree>
    <p:custDataLst>
      <p:tags r:id="rId4"/>
    </p:custDataLst>
    <p:extLst>
      <p:ext uri="{BB962C8B-B14F-4D97-AF65-F5344CB8AC3E}">
        <p14:creationId xmlns:p14="http://schemas.microsoft.com/office/powerpoint/2010/main" val="1503800343"/>
      </p:ext>
    </p:extLst>
  </p:cSld>
  <p:clrMapOvr>
    <a:masterClrMapping/>
  </p:clrMapOvr>
  <p:transition spd="slow">
    <p:wipe/>
  </p:transition>
  <p:timing/>
</p:sld>
</file>

<file path=ppt/slides/slide354.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8194" name="Rectangle 1"/>
          <p:cNvSpPr>
            <a:spLocks noGrp="1" noChangeArrowheads="1"/>
          </p:cNvSpPr>
          <p:nvPr>
            <p:ph type="title"/>
          </p:nvPr>
        </p:nvSpPr>
        <p:spPr/>
        <p:txBody>
          <a:bodyPr>
            <a:normAutofit/>
          </a:bodyPr>
          <a:lstStyle/>
          <a:p>
            <a:pPr rtl="0"/>
            <a:r>
              <a:rPr lang="en-US" altLang="zh-TW" sz="3000" smtClean="0"/>
              <a:t>13.1 ICMP </a:t>
            </a:r>
            <a:r>
              <a:rPr lang="zh-TW" altLang="en-US" sz="3000"/>
              <a:t>訊息</a:t>
            </a:r>
            <a:r>
              <a:rPr lang="en-US" altLang="zh-TW" sz="3000"/>
              <a:t>-ICMPv6 </a:t>
            </a:r>
            <a:r>
              <a:rPr lang="zh-TW" altLang="en-US" sz="3000"/>
              <a:t>訊息</a:t>
            </a:r>
          </a:p>
        </p:txBody>
      </p:sp>
      <p:sp>
        <p:nvSpPr>
          <p:cNvPr id="8195" name="Rectangle 2"/>
          <p:cNvSpPr>
            <a:spLocks noGrp="1" noChangeArrowheads="1"/>
          </p:cNvSpPr>
          <p:nvPr>
            <p:ph idx="1"/>
          </p:nvPr>
        </p:nvSpPr>
        <p:spPr>
          <a:xfrm>
            <a:off x="145358" y="1680299"/>
            <a:ext cx="8710408" cy="757551"/>
          </a:xfrm>
        </p:spPr>
        <p:txBody>
          <a:bodyPr>
            <a:normAutofit lnSpcReduction="10000"/>
          </a:bodyPr>
          <a:lstStyle/>
          <a:p>
            <a:pPr marL="0" indent="0">
              <a:buNone/>
            </a:pPr>
            <a:r>
              <a:rPr lang="zh-TW"/>
              <a:t>ICMPv6 具有 ICMPv4 中沒有的新功能和改進功能，包括四個新的通訊協定作為鄰居探索通訊協定（ND 或 NDP）的一部分。</a:t>
            </a:r>
          </a:p>
          <a:p>
            <a:pPr marL="0" indent="0">
              <a:buNone/>
            </a:pPr>
            <a:endParaRPr lang="en-US"/>
          </a:p>
          <a:p>
            <a:pPr>
              <a:buFont typeface="Arial" panose="020b0604020202020204" pitchFamily="34" charset="0"/>
              <a:buChar char="•"/>
            </a:pPr>
            <a:endParaRPr lang="en-US"/>
          </a:p>
          <a:p>
            <a:endParaRPr lang="en-US"/>
          </a:p>
        </p:txBody>
      </p:sp>
      <p:sp>
        <p:nvSpPr>
          <p:cNvPr id="6" name="Rectangle 2">
            <a:extLst>
              <a:ext uri="{FF2B5EF4-FFF2-40B4-BE49-F238E27FC236}">
                <a16:creationId xmlns:a16="http://schemas.microsoft.com/office/drawing/2014/main" id="{2F976EBF-CEA6-F248-A55E-CBB97E032AE8}"/>
              </a:ext>
            </a:extLst>
          </p:cNvPr>
          <p:cNvSpPr txBox="1">
            <a:spLocks noChangeArrowheads="1"/>
          </p:cNvSpPr>
          <p:nvPr/>
        </p:nvSpPr>
        <p:spPr bwMode="auto">
          <a:xfrm>
            <a:off x="348558" y="2608669"/>
            <a:ext cx="4045643" cy="1818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a:buChar char="•"/>
              <a:defRPr lang="en-US" sz="1100" kern="120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anose="020b0604020202020204"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anose="020b0604020202020204"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anose="020b0604020202020204"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0" indent="0">
              <a:buNone/>
            </a:pPr>
            <a:r>
              <a:rPr lang="en-US" altLang="zh-TW"/>
              <a:t>IPv6 </a:t>
            </a:r>
            <a:r>
              <a:rPr lang="zh-TW" altLang="en-US"/>
              <a:t>路由器和 </a:t>
            </a:r>
            <a:r>
              <a:rPr lang="en-US" altLang="zh-TW"/>
              <a:t>IPv6 </a:t>
            </a:r>
            <a:r>
              <a:rPr lang="zh-TW" altLang="en-US"/>
              <a:t>裝置之間的訊息，包括動態位址配置如下：</a:t>
            </a:r>
          </a:p>
          <a:p>
            <a:pPr lvl="1" rtl="0">
              <a:buFont typeface="Arial" panose="020b0604020202020204" pitchFamily="34" charset="0"/>
              <a:buChar char="•"/>
            </a:pPr>
            <a:r>
              <a:rPr lang="zh-TW" altLang="en-US" sz="1600"/>
              <a:t>路由器請求 </a:t>
            </a:r>
            <a:r>
              <a:rPr lang="en-US" altLang="zh-TW" sz="1600"/>
              <a:t>(RS) </a:t>
            </a:r>
            <a:r>
              <a:rPr lang="zh-TW" altLang="en-US" sz="1600"/>
              <a:t>訊息</a:t>
            </a:r>
          </a:p>
          <a:p>
            <a:pPr lvl="1" rtl="0">
              <a:buFont typeface="Arial" panose="020b0604020202020204" pitchFamily="34" charset="0"/>
              <a:buChar char="•"/>
            </a:pPr>
            <a:r>
              <a:rPr lang="zh-TW" altLang="en-US" sz="1600"/>
              <a:t>路由器通告 </a:t>
            </a:r>
            <a:r>
              <a:rPr lang="en-US" altLang="zh-TW" sz="1600"/>
              <a:t>(RA) </a:t>
            </a:r>
            <a:r>
              <a:rPr lang="zh-TW" altLang="en-US" sz="1600"/>
              <a:t>訊息</a:t>
            </a:r>
          </a:p>
          <a:p>
            <a:pPr marL="0" indent="0">
              <a:buNone/>
            </a:pPr>
            <a:endParaRPr lang="en-US"/>
          </a:p>
          <a:p>
            <a:pPr>
              <a:buFont typeface="Arial" panose="020b0604020202020204" pitchFamily="34" charset="0"/>
              <a:buChar char="•"/>
            </a:pPr>
            <a:endParaRPr lang="en-US"/>
          </a:p>
          <a:p>
            <a:pPr>
              <a:buFont typeface="Arial" panose="020b0604020202020204" pitchFamily="34" charset="0"/>
              <a:buChar char="•"/>
            </a:pPr>
            <a:endParaRPr lang="en-US"/>
          </a:p>
        </p:txBody>
      </p:sp>
      <p:sp>
        <p:nvSpPr>
          <p:cNvPr id="7" name="Rectangle 2">
            <a:extLst>
              <a:ext uri="{FF2B5EF4-FFF2-40B4-BE49-F238E27FC236}">
                <a16:creationId xmlns:a16="http://schemas.microsoft.com/office/drawing/2014/main" id="{78E5DCA0-41BC-AC43-99C0-191FE281CB7B}"/>
              </a:ext>
            </a:extLst>
          </p:cNvPr>
          <p:cNvSpPr txBox="1">
            <a:spLocks noChangeArrowheads="1"/>
          </p:cNvSpPr>
          <p:nvPr/>
        </p:nvSpPr>
        <p:spPr bwMode="auto">
          <a:xfrm>
            <a:off x="4749803" y="2614497"/>
            <a:ext cx="4248843" cy="1842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a:buChar char="•"/>
              <a:defRPr lang="en-US" sz="1100" kern="120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anose="020b0604020202020204"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anose="020b0604020202020204"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anose="020b0604020202020204"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0" indent="0">
              <a:buNone/>
            </a:pPr>
            <a:r>
              <a:rPr lang="en-US" altLang="zh-TW"/>
              <a:t>IPv6 </a:t>
            </a:r>
            <a:r>
              <a:rPr lang="zh-TW" altLang="en-US"/>
              <a:t>裝置之間的訊息，包括重複位址偵測和位址解析如下：</a:t>
            </a:r>
          </a:p>
          <a:p>
            <a:pPr lvl="1" rtl="0">
              <a:buFont typeface="Arial" panose="020b0604020202020204" pitchFamily="34" charset="0"/>
              <a:buChar char="•"/>
            </a:pPr>
            <a:r>
              <a:rPr lang="zh-TW" altLang="en-US" sz="1600"/>
              <a:t>鄰居請求 </a:t>
            </a:r>
            <a:r>
              <a:rPr lang="en-US" altLang="zh-TW" sz="1600"/>
              <a:t>(NS) </a:t>
            </a:r>
            <a:r>
              <a:rPr lang="zh-TW" altLang="en-US" sz="1600"/>
              <a:t>訊息</a:t>
            </a:r>
          </a:p>
          <a:p>
            <a:pPr lvl="1" rtl="0">
              <a:buFont typeface="Arial" panose="020b0604020202020204" pitchFamily="34" charset="0"/>
              <a:buChar char="•"/>
            </a:pPr>
            <a:r>
              <a:rPr lang="zh-TW" altLang="en-US" sz="1600"/>
              <a:t>芳鄰通告 </a:t>
            </a:r>
            <a:r>
              <a:rPr lang="en-US" altLang="zh-TW" sz="1600"/>
              <a:t>(NA) </a:t>
            </a:r>
            <a:r>
              <a:rPr lang="zh-TW" altLang="en-US" sz="1600"/>
              <a:t>訊息</a:t>
            </a:r>
          </a:p>
          <a:p>
            <a:pPr>
              <a:buFont typeface="Arial" panose="020b0604020202020204" pitchFamily="34" charset="0"/>
              <a:buChar char="•"/>
            </a:pPr>
            <a:endParaRPr lang="en-US"/>
          </a:p>
          <a:p>
            <a:pPr>
              <a:buFont typeface="Arial" panose="020b0604020202020204" pitchFamily="34" charset="0"/>
              <a:buChar char="•"/>
            </a:pPr>
            <a:endParaRPr lang="en-US"/>
          </a:p>
          <a:p>
            <a:endParaRPr lang="en-US"/>
          </a:p>
        </p:txBody>
      </p:sp>
      <p:sp>
        <p:nvSpPr>
          <p:cNvPr id="3" name="TextBox 2">
            <a:extLst>
              <a:ext uri="{FF2B5EF4-FFF2-40B4-BE49-F238E27FC236}">
                <a16:creationId xmlns:a16="http://schemas.microsoft.com/office/drawing/2014/main" id="{3CDF6FA9-ACBC-0A4F-A48F-82FD98FFD73C}"/>
              </a:ext>
            </a:extLst>
          </p:cNvPr>
          <p:cNvSpPr txBox="1"/>
          <p:nvPr/>
        </p:nvSpPr>
        <p:spPr>
          <a:xfrm>
            <a:off x="532016" y="4664997"/>
            <a:ext cx="8190058" cy="307777"/>
          </a:xfrm>
          <a:prstGeom prst="rect">
            <a:avLst/>
          </a:prstGeom>
          <a:noFill/>
        </p:spPr>
        <p:txBody>
          <a:bodyPr wrap="square" rtlCol="0">
            <a:spAutoFit/>
          </a:bodyPr>
          <a:lstStyle/>
          <a:p>
            <a:pPr rtl="0"/>
            <a:r>
              <a:rPr lang="zh-TW" altLang="en-US" sz="1400" b="1"/>
              <a:t>注意</a:t>
            </a:r>
            <a:r>
              <a:rPr lang="zh-TW" altLang="en-US" sz="1400"/>
              <a:t>：</a:t>
            </a:r>
            <a:r>
              <a:rPr lang="en-US" altLang="zh-TW" sz="1400"/>
              <a:t>ICMPv6 ND </a:t>
            </a:r>
            <a:r>
              <a:rPr lang="zh-TW" altLang="en-US" sz="1400"/>
              <a:t>還包括重定向消息，它具有類似於 </a:t>
            </a:r>
            <a:r>
              <a:rPr lang="en-US" altLang="zh-TW" sz="1400"/>
              <a:t>ICMPv4 </a:t>
            </a:r>
            <a:r>
              <a:rPr lang="zh-TW" altLang="en-US" sz="1400"/>
              <a:t>中使用的重定向消息的功能。 </a:t>
            </a:r>
          </a:p>
        </p:txBody>
      </p:sp>
      <p:sp>
        <p:nvSpPr>
          <p:cNvPr id="2" name="投影片編號版面配置區 1"/>
          <p:cNvSpPr>
            <a:spLocks noGrp="1"/>
          </p:cNvSpPr>
          <p:nvPr>
            <p:ph type="sldNum" sz="quarter" idx="4"/>
          </p:nvPr>
        </p:nvSpPr>
        <p:spPr/>
        <p:txBody>
          <a:bodyPr/>
          <a:lstStyle/>
          <a:p>
            <a:pPr defTabSz="385754">
              <a:defRPr/>
            </a:pPr>
            <a:fld id="{2F5CCB13-0A32-4557-88E9-079F0C330695}" type="slidenum">
              <a:rPr lang="en-US" kern="0" smtClean="0">
                <a:solidFill>
                  <a:srgbClr val="595959"/>
                </a:solidFill>
              </a:rPr>
              <a:pPr defTabSz="385754">
                <a:defRPr/>
              </a:pPr>
              <a:t>354</a:t>
            </a:fld>
            <a:endParaRPr lang="en-US" kern="0">
              <a:solidFill>
                <a:srgbClr val="595959"/>
              </a:solidFill>
            </a:endParaRPr>
          </a:p>
        </p:txBody>
      </p:sp>
    </p:spTree>
    <p:custDataLst>
      <p:tags r:id="rId3"/>
    </p:custDataLst>
    <p:extLst>
      <p:ext uri="{BB962C8B-B14F-4D97-AF65-F5344CB8AC3E}">
        <p14:creationId xmlns:p14="http://schemas.microsoft.com/office/powerpoint/2010/main" val="1110299283"/>
      </p:ext>
    </p:extLst>
  </p:cSld>
  <p:clrMapOvr>
    <a:masterClrMapping/>
  </p:clrMapOvr>
  <p:transition spd="slow">
    <p:wipe/>
  </p:transition>
  <p:timing/>
</p:sld>
</file>

<file path=ppt/slides/slide355.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8194" name="Rectangle 1"/>
          <p:cNvSpPr>
            <a:spLocks noGrp="1" noChangeArrowheads="1"/>
          </p:cNvSpPr>
          <p:nvPr>
            <p:ph type="title"/>
          </p:nvPr>
        </p:nvSpPr>
        <p:spPr/>
        <p:txBody>
          <a:bodyPr>
            <a:normAutofit/>
          </a:bodyPr>
          <a:lstStyle/>
          <a:p>
            <a:pPr rtl="0"/>
            <a:r>
              <a:rPr lang="en-US" altLang="zh-TW" sz="3000" smtClean="0"/>
              <a:t>13.1 ICMP </a:t>
            </a:r>
            <a:r>
              <a:rPr lang="zh-TW" altLang="en-US" sz="3000"/>
              <a:t>訊息</a:t>
            </a:r>
            <a:r>
              <a:rPr lang="en-US" altLang="zh-TW" sz="3000"/>
              <a:t>-ICMPv6 </a:t>
            </a:r>
            <a:r>
              <a:rPr lang="zh-TW" altLang="en-US" sz="3000"/>
              <a:t>訊息 </a:t>
            </a:r>
            <a:r>
              <a:rPr lang="en-US" altLang="zh-TW" sz="3000"/>
              <a:t>(</a:t>
            </a:r>
            <a:r>
              <a:rPr lang="zh-TW" altLang="en-US" sz="3000"/>
              <a:t>續</a:t>
            </a:r>
            <a:r>
              <a:rPr lang="en-US" altLang="zh-TW" sz="3000"/>
              <a:t>) </a:t>
            </a:r>
          </a:p>
        </p:txBody>
      </p:sp>
      <p:sp>
        <p:nvSpPr>
          <p:cNvPr id="8195" name="Rectangle 2"/>
          <p:cNvSpPr>
            <a:spLocks noGrp="1" noChangeArrowheads="1"/>
          </p:cNvSpPr>
          <p:nvPr>
            <p:ph idx="1"/>
          </p:nvPr>
        </p:nvSpPr>
        <p:spPr>
          <a:xfrm>
            <a:off x="145358" y="1680299"/>
            <a:ext cx="4157661" cy="3660051"/>
          </a:xfrm>
        </p:spPr>
        <p:txBody>
          <a:bodyPr>
            <a:normAutofit lnSpcReduction="10000"/>
          </a:bodyPr>
          <a:lstStyle/>
          <a:p>
            <a:pPr rtl="0">
              <a:buFont typeface="Arial" panose="020b0604020202020204" pitchFamily="34" charset="0"/>
              <a:buChar char="•"/>
            </a:pPr>
            <a:r>
              <a:rPr lang="zh-TW"/>
              <a:t>RA 訊息每隔 200 秒會由啟用 IPv6 功能的路由器傳送一次，以提供定址資訊給啟用 IPv6 功能的主機。</a:t>
            </a:r>
          </a:p>
          <a:p>
            <a:pPr rtl="0">
              <a:buFont typeface="Arial" panose="020b0604020202020204" pitchFamily="34" charset="0"/>
              <a:buChar char="•"/>
            </a:pPr>
            <a:r>
              <a:rPr lang="zh-TW"/>
              <a:t>RA 郵件可以包括主機的位址資訊，例如前置詞、前置詞長度、DNS 位址和網域名稱。 </a:t>
            </a:r>
          </a:p>
          <a:p>
            <a:pPr rtl="0">
              <a:buFont typeface="Arial" panose="020b0604020202020204" pitchFamily="34" charset="0"/>
              <a:buChar char="•"/>
            </a:pPr>
            <a:r>
              <a:rPr lang="zh-TW"/>
              <a:t>使用無狀態位址自動設定 (SLAAC) 的主機會將其預設閘道設定為傳送 RA 之路由器的連結本機位址。</a:t>
            </a:r>
          </a:p>
          <a:p>
            <a:endParaRPr lang="en-US"/>
          </a:p>
        </p:txBody>
      </p:sp>
      <p:pic>
        <p:nvPicPr>
          <p:cNvPr id="4" name="Picture 3">
            <a:extLst>
              <a:ext uri="{FF2B5EF4-FFF2-40B4-BE49-F238E27FC236}">
                <a16:creationId xmlns:a16="http://schemas.microsoft.com/office/drawing/2014/main" id="{E905CC86-95BA-E54C-A71A-BFD4BA290D63}"/>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303019" y="2367324"/>
            <a:ext cx="4514531" cy="2286000"/>
          </a:xfrm>
          <a:prstGeom prst="rect">
            <a:avLst/>
          </a:prstGeom>
        </p:spPr>
      </p:pic>
      <p:sp>
        <p:nvSpPr>
          <p:cNvPr id="2" name="投影片編號版面配置區 1"/>
          <p:cNvSpPr>
            <a:spLocks noGrp="1"/>
          </p:cNvSpPr>
          <p:nvPr>
            <p:ph type="sldNum" sz="quarter" idx="4"/>
          </p:nvPr>
        </p:nvSpPr>
        <p:spPr/>
        <p:txBody>
          <a:bodyPr/>
          <a:lstStyle/>
          <a:p>
            <a:pPr defTabSz="385754">
              <a:defRPr/>
            </a:pPr>
            <a:fld id="{2F5CCB13-0A32-4557-88E9-079F0C330695}" type="slidenum">
              <a:rPr lang="en-US" kern="0" smtClean="0">
                <a:solidFill>
                  <a:srgbClr val="595959"/>
                </a:solidFill>
              </a:rPr>
              <a:pPr defTabSz="385754">
                <a:defRPr/>
              </a:pPr>
              <a:t>355</a:t>
            </a:fld>
            <a:endParaRPr lang="en-US" kern="0">
              <a:solidFill>
                <a:srgbClr val="595959"/>
              </a:solidFill>
            </a:endParaRPr>
          </a:p>
        </p:txBody>
      </p:sp>
    </p:spTree>
    <p:custDataLst>
      <p:tags r:id="rId4"/>
    </p:custDataLst>
    <p:extLst>
      <p:ext uri="{BB962C8B-B14F-4D97-AF65-F5344CB8AC3E}">
        <p14:creationId xmlns:p14="http://schemas.microsoft.com/office/powerpoint/2010/main" val="1680527933"/>
      </p:ext>
    </p:extLst>
  </p:cSld>
  <p:clrMapOvr>
    <a:masterClrMapping/>
  </p:clrMapOvr>
  <p:transition spd="slow">
    <p:wipe/>
  </p:transition>
  <p:timing/>
</p:sld>
</file>

<file path=ppt/slides/slide356.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8194" name="Rectangle 1"/>
          <p:cNvSpPr>
            <a:spLocks noGrp="1" noChangeArrowheads="1"/>
          </p:cNvSpPr>
          <p:nvPr>
            <p:ph type="title"/>
          </p:nvPr>
        </p:nvSpPr>
        <p:spPr/>
        <p:txBody>
          <a:bodyPr>
            <a:normAutofit/>
          </a:bodyPr>
          <a:lstStyle/>
          <a:p>
            <a:pPr rtl="0"/>
            <a:r>
              <a:rPr lang="en-US" altLang="zh-TW" sz="3000" smtClean="0"/>
              <a:t>13.1 ICMP </a:t>
            </a:r>
            <a:r>
              <a:rPr lang="zh-TW" altLang="en-US" sz="3000"/>
              <a:t>訊息</a:t>
            </a:r>
            <a:r>
              <a:rPr lang="en-US" altLang="zh-TW" sz="3000"/>
              <a:t>-ICMPv6 </a:t>
            </a:r>
            <a:r>
              <a:rPr lang="zh-TW" altLang="en-US" sz="3000"/>
              <a:t>訊息 </a:t>
            </a:r>
            <a:r>
              <a:rPr lang="en-US" altLang="zh-TW" sz="3000"/>
              <a:t>(</a:t>
            </a:r>
            <a:r>
              <a:rPr lang="zh-TW" altLang="en-US" sz="3000"/>
              <a:t>續</a:t>
            </a:r>
            <a:r>
              <a:rPr lang="en-US" altLang="zh-TW" sz="3000"/>
              <a:t>) </a:t>
            </a:r>
          </a:p>
        </p:txBody>
      </p:sp>
      <p:sp>
        <p:nvSpPr>
          <p:cNvPr id="8195" name="Rectangle 2"/>
          <p:cNvSpPr>
            <a:spLocks noGrp="1" noChangeArrowheads="1"/>
          </p:cNvSpPr>
          <p:nvPr>
            <p:ph idx="1"/>
          </p:nvPr>
        </p:nvSpPr>
        <p:spPr>
          <a:xfrm>
            <a:off x="145358" y="1680300"/>
            <a:ext cx="4157661" cy="3799751"/>
          </a:xfrm>
        </p:spPr>
        <p:txBody>
          <a:bodyPr>
            <a:normAutofit fontScale="92500" lnSpcReduction="20000"/>
          </a:bodyPr>
          <a:lstStyle/>
          <a:p>
            <a:pPr rtl="0">
              <a:buFont typeface="Arial" panose="020b0604020202020204" pitchFamily="34" charset="0"/>
              <a:buChar char="•"/>
            </a:pPr>
            <a:r>
              <a:rPr lang="zh-TW"/>
              <a:t>啟用 IPv6 的路由器也會傳送 RA 訊息以回應 RS 訊息。 </a:t>
            </a:r>
          </a:p>
          <a:p>
            <a:pPr rtl="0">
              <a:buFont typeface="Arial" panose="020b0604020202020204" pitchFamily="34" charset="0"/>
              <a:buChar char="•"/>
            </a:pPr>
            <a:r>
              <a:rPr lang="zh-TW"/>
              <a:t>在圖中，PC1 會傳送 RS 訊息，以決定如何動態接收其 IPv6 位址資訊。 </a:t>
            </a:r>
          </a:p>
          <a:p>
            <a:pPr lvl="2" rtl="0"/>
            <a:r>
              <a:rPr lang="zh-TW"/>
              <a:t>R1 回复 RS 與 RA 消息。</a:t>
            </a:r>
          </a:p>
          <a:p>
            <a:pPr lvl="2" rtl="0"/>
            <a:r>
              <a:rPr lang="zh-TW"/>
              <a:t>PC1 發送了一個 RS 消息，“嗨，我剛剛啟動。網路上是否有 IPv6 路由器？我需要知道如何動態獲取我的 IPv6 地址信息。”</a:t>
            </a:r>
          </a:p>
          <a:p>
            <a:pPr lvl="2" rtl="0"/>
            <a:r>
              <a:rPr lang="zh-TW"/>
              <a:t>R1 回复與 RA 消息。“大家好，所有啟用 IPv6 功能的裝置。我是 R1，你可以使用 SLAAC 創建一個 IPv6 全球單播地址。首碼為 2001：</a:t>
            </a:r>
            <a:r>
              <a:rPr lang="en-US" altLang="zh-TW" err="1"/>
              <a:t>db</a:t>
            </a:r>
            <a:r>
              <a:rPr lang="zh-TW"/>
              <a:t>8：</a:t>
            </a:r>
            <a:r>
              <a:rPr lang="en-US" altLang="zh-TW" err="1"/>
              <a:t>acad</a:t>
            </a:r>
            <a:r>
              <a:rPr lang="zh-TW"/>
              <a:t>:: /64。順便說一句，使用我的鏈接本地地址 fe80:1 作為您的默認</a:t>
            </a:r>
            <a:r>
              <a:rPr lang="zh-TW" altLang="en-US"/>
              <a:t>路由器</a:t>
            </a:r>
            <a:r>
              <a:rPr lang="zh-TW"/>
              <a:t>。 “</a:t>
            </a:r>
          </a:p>
          <a:p>
            <a:endParaRPr lang="en-US"/>
          </a:p>
        </p:txBody>
      </p:sp>
      <p:pic>
        <p:nvPicPr>
          <p:cNvPr id="3" name="Picture 2">
            <a:extLst>
              <a:ext uri="{FF2B5EF4-FFF2-40B4-BE49-F238E27FC236}">
                <a16:creationId xmlns:a16="http://schemas.microsoft.com/office/drawing/2014/main" id="{7DAC9102-1918-5743-B869-C62CD1469B2B}"/>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572001" y="2209836"/>
            <a:ext cx="4157661" cy="2438328"/>
          </a:xfrm>
          <a:prstGeom prst="rect">
            <a:avLst/>
          </a:prstGeom>
        </p:spPr>
      </p:pic>
      <p:sp>
        <p:nvSpPr>
          <p:cNvPr id="2" name="投影片編號版面配置區 1"/>
          <p:cNvSpPr>
            <a:spLocks noGrp="1"/>
          </p:cNvSpPr>
          <p:nvPr>
            <p:ph type="sldNum" sz="quarter" idx="4"/>
          </p:nvPr>
        </p:nvSpPr>
        <p:spPr/>
        <p:txBody>
          <a:bodyPr/>
          <a:lstStyle/>
          <a:p>
            <a:pPr defTabSz="385754">
              <a:defRPr/>
            </a:pPr>
            <a:fld id="{2F5CCB13-0A32-4557-88E9-079F0C330695}" type="slidenum">
              <a:rPr lang="en-US" kern="0" smtClean="0">
                <a:solidFill>
                  <a:srgbClr val="595959"/>
                </a:solidFill>
              </a:rPr>
              <a:pPr defTabSz="385754">
                <a:defRPr/>
              </a:pPr>
              <a:t>356</a:t>
            </a:fld>
            <a:endParaRPr lang="en-US" kern="0">
              <a:solidFill>
                <a:srgbClr val="595959"/>
              </a:solidFill>
            </a:endParaRPr>
          </a:p>
        </p:txBody>
      </p:sp>
    </p:spTree>
    <p:custDataLst>
      <p:tags r:id="rId4"/>
    </p:custDataLst>
    <p:extLst>
      <p:ext uri="{BB962C8B-B14F-4D97-AF65-F5344CB8AC3E}">
        <p14:creationId xmlns:p14="http://schemas.microsoft.com/office/powerpoint/2010/main" val="3574205630"/>
      </p:ext>
    </p:extLst>
  </p:cSld>
  <p:clrMapOvr>
    <a:masterClrMapping/>
  </p:clrMapOvr>
  <p:transition spd="slow">
    <p:wipe/>
  </p:transition>
  <p:timing/>
</p:sld>
</file>

<file path=ppt/slides/slide357.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8194" name="Rectangle 1"/>
          <p:cNvSpPr>
            <a:spLocks noGrp="1" noChangeArrowheads="1"/>
          </p:cNvSpPr>
          <p:nvPr>
            <p:ph type="title"/>
          </p:nvPr>
        </p:nvSpPr>
        <p:spPr/>
        <p:txBody>
          <a:bodyPr>
            <a:normAutofit/>
          </a:bodyPr>
          <a:lstStyle/>
          <a:p>
            <a:pPr rtl="0"/>
            <a:r>
              <a:rPr lang="en-US" altLang="zh-TW" sz="3000" smtClean="0"/>
              <a:t>13.1 ICMP </a:t>
            </a:r>
            <a:r>
              <a:rPr lang="zh-TW" altLang="en-US" sz="3000"/>
              <a:t>訊息</a:t>
            </a:r>
            <a:r>
              <a:rPr lang="en-US" altLang="zh-TW" sz="3000"/>
              <a:t>-ICMPv6 </a:t>
            </a:r>
            <a:r>
              <a:rPr lang="zh-TW" altLang="en-US" sz="3000"/>
              <a:t>訊息 </a:t>
            </a:r>
            <a:r>
              <a:rPr lang="en-US" altLang="zh-TW" sz="3000"/>
              <a:t>(</a:t>
            </a:r>
            <a:r>
              <a:rPr lang="zh-TW" altLang="en-US" sz="3000"/>
              <a:t>續</a:t>
            </a:r>
            <a:r>
              <a:rPr lang="en-US" altLang="zh-TW" sz="3000"/>
              <a:t>) </a:t>
            </a:r>
          </a:p>
        </p:txBody>
      </p:sp>
      <p:sp>
        <p:nvSpPr>
          <p:cNvPr id="8195" name="Rectangle 2"/>
          <p:cNvSpPr>
            <a:spLocks noGrp="1" noChangeArrowheads="1"/>
          </p:cNvSpPr>
          <p:nvPr>
            <p:ph idx="1"/>
          </p:nvPr>
        </p:nvSpPr>
        <p:spPr>
          <a:xfrm>
            <a:off x="145358" y="1680299"/>
            <a:ext cx="4157661" cy="3660051"/>
          </a:xfrm>
        </p:spPr>
        <p:txBody>
          <a:bodyPr/>
          <a:lstStyle/>
          <a:p>
            <a:pPr rtl="0">
              <a:buFont typeface="Arial" panose="020b0604020202020204" pitchFamily="34" charset="0"/>
              <a:buChar char="•"/>
            </a:pPr>
            <a:r>
              <a:rPr lang="zh-TW"/>
              <a:t>指派全域 IPv6 單點傳送或連結本機單點傳送位址的裝置，可以執行重複位址偵測 (DAD)，以確保 IPv6 位址是唯一的。 </a:t>
            </a:r>
          </a:p>
          <a:p>
            <a:pPr rtl="0">
              <a:buFont typeface="Arial" panose="020b0604020202020204" pitchFamily="34" charset="0"/>
              <a:buChar char="•"/>
            </a:pPr>
            <a:r>
              <a:rPr lang="zh-TW"/>
              <a:t>若要檢查位址的唯一性，裝置會傳送含有自己 IPv6 位址的 NS 訊息做為目標 IPv6 位址。</a:t>
            </a:r>
          </a:p>
          <a:p>
            <a:pPr rtl="0">
              <a:buFont typeface="Arial" panose="020b0604020202020204" pitchFamily="34" charset="0"/>
              <a:buChar char="•"/>
            </a:pPr>
            <a:r>
              <a:rPr lang="zh-TW"/>
              <a:t>如果網路上的其他裝置有此位址，它會以 NA 訊息回應，通知傳送裝置該位址正在使用中。 </a:t>
            </a:r>
          </a:p>
        </p:txBody>
      </p:sp>
      <p:sp>
        <p:nvSpPr>
          <p:cNvPr id="3" name="TextBox 2">
            <a:extLst>
              <a:ext uri="{FF2B5EF4-FFF2-40B4-BE49-F238E27FC236}">
                <a16:creationId xmlns:a16="http://schemas.microsoft.com/office/drawing/2014/main" id="{1C3CDF41-F219-924C-95C4-B899980D12C5}"/>
              </a:ext>
            </a:extLst>
          </p:cNvPr>
          <p:cNvSpPr txBox="1"/>
          <p:nvPr/>
        </p:nvSpPr>
        <p:spPr>
          <a:xfrm>
            <a:off x="4604397" y="4319055"/>
            <a:ext cx="4157660" cy="584775"/>
          </a:xfrm>
          <a:prstGeom prst="rect">
            <a:avLst/>
          </a:prstGeom>
          <a:noFill/>
        </p:spPr>
        <p:txBody>
          <a:bodyPr wrap="square" rtlCol="0">
            <a:spAutoFit/>
          </a:bodyPr>
          <a:lstStyle/>
          <a:p>
            <a:pPr rtl="0"/>
            <a:r>
              <a:rPr lang="zh-TW" altLang="en-US" sz="1600" b="1">
                <a:solidFill>
                  <a:srgbClr val="000000"/>
                </a:solidFill>
              </a:rPr>
              <a:t>注意</a:t>
            </a:r>
            <a:r>
              <a:rPr lang="zh-TW" altLang="en-US" sz="1600">
                <a:solidFill>
                  <a:srgbClr val="000000"/>
                </a:solidFill>
              </a:rPr>
              <a:t>：</a:t>
            </a:r>
            <a:r>
              <a:rPr lang="en-US" altLang="zh-TW" sz="1600">
                <a:solidFill>
                  <a:srgbClr val="000000"/>
                </a:solidFill>
              </a:rPr>
              <a:t>DAD </a:t>
            </a:r>
            <a:r>
              <a:rPr lang="zh-TW" altLang="en-US" sz="1600">
                <a:solidFill>
                  <a:srgbClr val="000000"/>
                </a:solidFill>
              </a:rPr>
              <a:t>不是必要的，但 </a:t>
            </a:r>
            <a:r>
              <a:rPr lang="en-US" altLang="zh-TW" sz="1600">
                <a:solidFill>
                  <a:srgbClr val="000000"/>
                </a:solidFill>
              </a:rPr>
              <a:t>RFC 4861 </a:t>
            </a:r>
            <a:r>
              <a:rPr lang="zh-TW" altLang="en-US" sz="1600">
                <a:solidFill>
                  <a:srgbClr val="000000"/>
                </a:solidFill>
              </a:rPr>
              <a:t>建議在單點傳播位址上執行 </a:t>
            </a:r>
            <a:r>
              <a:rPr lang="en-US" altLang="zh-TW" sz="1600">
                <a:solidFill>
                  <a:srgbClr val="000000"/>
                </a:solidFill>
              </a:rPr>
              <a:t>DAD</a:t>
            </a:r>
            <a:r>
              <a:rPr lang="zh-TW" altLang="en-US" sz="1600">
                <a:solidFill>
                  <a:srgbClr val="000000"/>
                </a:solidFill>
              </a:rPr>
              <a:t>。 </a:t>
            </a:r>
          </a:p>
        </p:txBody>
      </p:sp>
      <p:pic>
        <p:nvPicPr>
          <p:cNvPr id="4" name="Picture 3">
            <a:extLst>
              <a:ext uri="{FF2B5EF4-FFF2-40B4-BE49-F238E27FC236}">
                <a16:creationId xmlns:a16="http://schemas.microsoft.com/office/drawing/2014/main" id="{A2B839F5-37AA-4C48-B2FB-8047C0AB6D3B}"/>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572001" y="1803072"/>
            <a:ext cx="4157660" cy="1707252"/>
          </a:xfrm>
          <a:prstGeom prst="rect">
            <a:avLst/>
          </a:prstGeom>
        </p:spPr>
      </p:pic>
      <p:sp>
        <p:nvSpPr>
          <p:cNvPr id="2" name="投影片編號版面配置區 1"/>
          <p:cNvSpPr>
            <a:spLocks noGrp="1"/>
          </p:cNvSpPr>
          <p:nvPr>
            <p:ph type="sldNum" sz="quarter" idx="4"/>
          </p:nvPr>
        </p:nvSpPr>
        <p:spPr/>
        <p:txBody>
          <a:bodyPr/>
          <a:lstStyle/>
          <a:p>
            <a:pPr defTabSz="385754">
              <a:defRPr/>
            </a:pPr>
            <a:fld id="{2F5CCB13-0A32-4557-88E9-079F0C330695}" type="slidenum">
              <a:rPr lang="en-US" kern="0" smtClean="0">
                <a:solidFill>
                  <a:srgbClr val="595959"/>
                </a:solidFill>
              </a:rPr>
              <a:pPr defTabSz="385754">
                <a:defRPr/>
              </a:pPr>
              <a:t>357</a:t>
            </a:fld>
            <a:endParaRPr lang="en-US" kern="0">
              <a:solidFill>
                <a:srgbClr val="595959"/>
              </a:solidFill>
            </a:endParaRPr>
          </a:p>
        </p:txBody>
      </p:sp>
    </p:spTree>
    <p:custDataLst>
      <p:tags r:id="rId4"/>
    </p:custDataLst>
    <p:extLst>
      <p:ext uri="{BB962C8B-B14F-4D97-AF65-F5344CB8AC3E}">
        <p14:creationId xmlns:p14="http://schemas.microsoft.com/office/powerpoint/2010/main" val="1698678700"/>
      </p:ext>
    </p:extLst>
  </p:cSld>
  <p:clrMapOvr>
    <a:masterClrMapping/>
  </p:clrMapOvr>
  <p:transition spd="slow">
    <p:wipe/>
  </p:transition>
  <p:timing/>
</p:sld>
</file>

<file path=ppt/slides/slide358.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8194" name="Rectangle 1"/>
          <p:cNvSpPr>
            <a:spLocks noGrp="1" noChangeArrowheads="1"/>
          </p:cNvSpPr>
          <p:nvPr>
            <p:ph type="title"/>
          </p:nvPr>
        </p:nvSpPr>
        <p:spPr/>
        <p:txBody>
          <a:bodyPr>
            <a:normAutofit/>
          </a:bodyPr>
          <a:lstStyle/>
          <a:p>
            <a:pPr rtl="0"/>
            <a:r>
              <a:rPr lang="en-US" altLang="zh-TW" sz="3000" smtClean="0"/>
              <a:t>13.1 ICMP </a:t>
            </a:r>
            <a:r>
              <a:rPr lang="zh-TW" altLang="en-US" sz="3000"/>
              <a:t>訊息</a:t>
            </a:r>
            <a:r>
              <a:rPr lang="en-US" altLang="zh-TW" sz="3000"/>
              <a:t>-ICMPv6 </a:t>
            </a:r>
            <a:r>
              <a:rPr lang="zh-TW" altLang="en-US" sz="3000"/>
              <a:t>訊息 </a:t>
            </a:r>
            <a:r>
              <a:rPr lang="en-US" altLang="zh-TW" sz="3000"/>
              <a:t>(</a:t>
            </a:r>
            <a:r>
              <a:rPr lang="zh-TW" altLang="en-US" sz="3000"/>
              <a:t>續</a:t>
            </a:r>
            <a:r>
              <a:rPr lang="en-US" altLang="zh-TW" sz="3000"/>
              <a:t>) </a:t>
            </a:r>
          </a:p>
        </p:txBody>
      </p:sp>
      <p:sp>
        <p:nvSpPr>
          <p:cNvPr id="8195" name="Rectangle 2"/>
          <p:cNvSpPr>
            <a:spLocks noGrp="1" noChangeArrowheads="1"/>
          </p:cNvSpPr>
          <p:nvPr>
            <p:ph idx="1"/>
          </p:nvPr>
        </p:nvSpPr>
        <p:spPr>
          <a:xfrm>
            <a:off x="145358" y="1680299"/>
            <a:ext cx="4157661" cy="3660051"/>
          </a:xfrm>
        </p:spPr>
        <p:txBody>
          <a:bodyPr/>
          <a:lstStyle/>
          <a:p>
            <a:pPr rtl="0">
              <a:buFont typeface="Arial" panose="020b0604020202020204" pitchFamily="34" charset="0"/>
              <a:buChar char="•"/>
            </a:pPr>
            <a:r>
              <a:rPr lang="zh-TW" altLang="en-US" sz="1600"/>
              <a:t>若要判斷目的地的 </a:t>
            </a:r>
            <a:r>
              <a:rPr lang="en-US" altLang="zh-TW" sz="1600"/>
              <a:t>MAC </a:t>
            </a:r>
            <a:r>
              <a:rPr lang="zh-TW" altLang="en-US" sz="1600"/>
              <a:t>位址，裝置會傳送 </a:t>
            </a:r>
            <a:r>
              <a:rPr lang="en-US" altLang="zh-TW" sz="1600"/>
              <a:t>NS </a:t>
            </a:r>
            <a:r>
              <a:rPr lang="zh-TW" altLang="en-US" sz="1600"/>
              <a:t>訊息到請求的節點位址。 </a:t>
            </a:r>
          </a:p>
          <a:p>
            <a:pPr rtl="0">
              <a:buFont typeface="Arial" panose="020b0604020202020204" pitchFamily="34" charset="0"/>
              <a:buChar char="•"/>
            </a:pPr>
            <a:r>
              <a:rPr lang="zh-TW" altLang="en-US" sz="1600"/>
              <a:t>訊息將包含已知 </a:t>
            </a:r>
            <a:r>
              <a:rPr lang="en-US" altLang="zh-TW" sz="1600"/>
              <a:t>(</a:t>
            </a:r>
            <a:r>
              <a:rPr lang="zh-TW" altLang="en-US" sz="1600"/>
              <a:t>目標</a:t>
            </a:r>
            <a:r>
              <a:rPr lang="en-US" altLang="zh-TW" sz="1600"/>
              <a:t>) IPv6 </a:t>
            </a:r>
            <a:r>
              <a:rPr lang="zh-TW" altLang="en-US" sz="1600"/>
              <a:t>位址。具有目標 </a:t>
            </a:r>
            <a:r>
              <a:rPr lang="en-US" altLang="zh-TW" sz="1600"/>
              <a:t>IPv6 </a:t>
            </a:r>
            <a:r>
              <a:rPr lang="zh-TW" altLang="en-US" sz="1600"/>
              <a:t>位址的裝置會以包含其乙太網路 </a:t>
            </a:r>
            <a:r>
              <a:rPr lang="en-US" altLang="zh-TW" sz="1600"/>
              <a:t>MAC </a:t>
            </a:r>
            <a:r>
              <a:rPr lang="zh-TW" altLang="en-US" sz="1600"/>
              <a:t>位址的 </a:t>
            </a:r>
            <a:r>
              <a:rPr lang="en-US" altLang="zh-TW" sz="1600"/>
              <a:t>NA </a:t>
            </a:r>
            <a:r>
              <a:rPr lang="zh-TW" altLang="en-US" sz="1600"/>
              <a:t>訊息回應。</a:t>
            </a:r>
          </a:p>
          <a:p>
            <a:pPr rtl="0">
              <a:buFont typeface="Arial" panose="020b0604020202020204" pitchFamily="34" charset="0"/>
              <a:buChar char="•"/>
            </a:pPr>
            <a:r>
              <a:rPr lang="zh-TW" altLang="en-US" sz="1600"/>
              <a:t>在圖中，</a:t>
            </a:r>
            <a:r>
              <a:rPr lang="en-US" altLang="zh-TW" sz="1600"/>
              <a:t>R1 </a:t>
            </a:r>
            <a:r>
              <a:rPr lang="zh-TW" altLang="en-US" sz="1600"/>
              <a:t>發送一個 </a:t>
            </a:r>
            <a:r>
              <a:rPr lang="en-US" altLang="zh-TW" sz="1600"/>
              <a:t>NS </a:t>
            </a:r>
            <a:r>
              <a:rPr lang="zh-TW" altLang="en-US" sz="1600"/>
              <a:t>消息到 </a:t>
            </a:r>
            <a:r>
              <a:rPr lang="en-US" altLang="zh-TW" sz="1600"/>
              <a:t>2001</a:t>
            </a:r>
            <a:r>
              <a:rPr lang="zh-TW" altLang="en-US" sz="1600"/>
              <a:t>：</a:t>
            </a:r>
            <a:r>
              <a:rPr lang="en-US" altLang="zh-TW" sz="1600" err="1"/>
              <a:t>db8</a:t>
            </a:r>
            <a:r>
              <a:rPr lang="zh-TW" altLang="en-US" sz="1600"/>
              <a:t>：</a:t>
            </a:r>
            <a:r>
              <a:rPr lang="en-US" altLang="zh-TW" sz="1600"/>
              <a:t>1</a:t>
            </a:r>
            <a:r>
              <a:rPr lang="zh-TW" altLang="en-US" sz="1600"/>
              <a:t>：</a:t>
            </a:r>
            <a:r>
              <a:rPr lang="en-US" altLang="zh-TW" sz="1600"/>
              <a:t>10</a:t>
            </a:r>
            <a:r>
              <a:rPr lang="zh-TW" altLang="en-US" sz="1600"/>
              <a:t>，要求它的 </a:t>
            </a:r>
            <a:r>
              <a:rPr lang="en-US" altLang="zh-TW" sz="1600"/>
              <a:t>MAC </a:t>
            </a:r>
            <a:r>
              <a:rPr lang="zh-TW" altLang="en-US" sz="1600"/>
              <a:t>地址。 </a:t>
            </a:r>
          </a:p>
        </p:txBody>
      </p:sp>
      <p:pic>
        <p:nvPicPr>
          <p:cNvPr id="3" name="Picture 2">
            <a:extLst>
              <a:ext uri="{FF2B5EF4-FFF2-40B4-BE49-F238E27FC236}">
                <a16:creationId xmlns:a16="http://schemas.microsoft.com/office/drawing/2014/main" id="{EA79D8D0-E3FE-FD45-A338-76F4B075197F}"/>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572001" y="2286000"/>
            <a:ext cx="4444211" cy="2286000"/>
          </a:xfrm>
          <a:prstGeom prst="rect">
            <a:avLst/>
          </a:prstGeom>
        </p:spPr>
      </p:pic>
      <p:sp>
        <p:nvSpPr>
          <p:cNvPr id="2" name="投影片編號版面配置區 1"/>
          <p:cNvSpPr>
            <a:spLocks noGrp="1"/>
          </p:cNvSpPr>
          <p:nvPr>
            <p:ph type="sldNum" sz="quarter" idx="4"/>
          </p:nvPr>
        </p:nvSpPr>
        <p:spPr/>
        <p:txBody>
          <a:bodyPr/>
          <a:lstStyle/>
          <a:p>
            <a:pPr defTabSz="385754">
              <a:defRPr/>
            </a:pPr>
            <a:fld id="{2F5CCB13-0A32-4557-88E9-079F0C330695}" type="slidenum">
              <a:rPr lang="en-US" kern="0" smtClean="0">
                <a:solidFill>
                  <a:srgbClr val="595959"/>
                </a:solidFill>
              </a:rPr>
              <a:pPr defTabSz="385754">
                <a:defRPr/>
              </a:pPr>
              <a:t>358</a:t>
            </a:fld>
            <a:endParaRPr lang="en-US" kern="0">
              <a:solidFill>
                <a:srgbClr val="595959"/>
              </a:solidFill>
            </a:endParaRPr>
          </a:p>
        </p:txBody>
      </p:sp>
    </p:spTree>
    <p:custDataLst>
      <p:tags r:id="rId4"/>
    </p:custDataLst>
    <p:extLst>
      <p:ext uri="{BB962C8B-B14F-4D97-AF65-F5344CB8AC3E}">
        <p14:creationId xmlns:p14="http://schemas.microsoft.com/office/powerpoint/2010/main" val="1401924673"/>
      </p:ext>
    </p:extLst>
  </p:cSld>
  <p:clrMapOvr>
    <a:masterClrMapping/>
  </p:clrMapOvr>
  <p:transition spd="slow">
    <p:wipe/>
  </p:transition>
  <p:timing/>
</p:sld>
</file>

<file path=ppt/slides/slide359.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8194" name="Rectangle 2"/>
          <p:cNvSpPr>
            <a:spLocks noGrp="1" noChangeArrowheads="1"/>
          </p:cNvSpPr>
          <p:nvPr>
            <p:ph type="title"/>
          </p:nvPr>
        </p:nvSpPr>
        <p:spPr/>
        <p:txBody>
          <a:bodyPr>
            <a:normAutofit/>
          </a:bodyPr>
          <a:lstStyle/>
          <a:p>
            <a:pPr rtl="0"/>
            <a:r>
              <a:rPr lang="en-US" altLang="zh-TW" sz="3000" smtClean="0"/>
              <a:t>13.2 Ping-</a:t>
            </a:r>
            <a:r>
              <a:rPr lang="zh-TW" altLang="en-US" sz="3000"/>
              <a:t>測試連線能力</a:t>
            </a:r>
          </a:p>
        </p:txBody>
      </p:sp>
      <p:sp>
        <p:nvSpPr>
          <p:cNvPr id="8195" name="Rectangle 6"/>
          <p:cNvSpPr>
            <a:spLocks noGrp="1" noChangeArrowheads="1"/>
          </p:cNvSpPr>
          <p:nvPr>
            <p:ph idx="1"/>
          </p:nvPr>
        </p:nvSpPr>
        <p:spPr>
          <a:xfrm>
            <a:off x="170482" y="1656194"/>
            <a:ext cx="4680488" cy="3819551"/>
          </a:xfrm>
        </p:spPr>
        <p:txBody>
          <a:bodyPr/>
          <a:lstStyle/>
          <a:p>
            <a:pPr rtl="0">
              <a:buFont typeface="Arial" panose="020b0604020202020204" pitchFamily="34" charset="0"/>
              <a:buChar char="•"/>
            </a:pPr>
            <a:r>
              <a:rPr lang="zh-TW" b="1"/>
              <a:t>ping</a:t>
            </a:r>
            <a:r>
              <a:rPr lang="zh-TW"/>
              <a:t> 命令是 IPv4 和 IPv6 測試</a:t>
            </a:r>
            <a:r>
              <a:rPr lang="zh-TW" altLang="en-US"/>
              <a:t>功</a:t>
            </a:r>
            <a:r>
              <a:rPr lang="zh-TW"/>
              <a:t>用程式，它使用 ICMP 回應要求和回應回應訊息來測試主機之間的連線，並提供摘要，其中包括成功率和平均往返時間到目的地。</a:t>
            </a:r>
          </a:p>
          <a:p>
            <a:pPr rtl="0">
              <a:buFont typeface="Arial" panose="020b0604020202020204" pitchFamily="34" charset="0"/>
              <a:buChar char="•"/>
            </a:pPr>
            <a:r>
              <a:rPr lang="zh-TW"/>
              <a:t>如果在逾時內未收到回覆，ping 會提供一則訊息，指出未收到回覆。</a:t>
            </a:r>
          </a:p>
          <a:p>
            <a:pPr rtl="0">
              <a:buFont typeface="Arial" panose="020b0604020202020204" pitchFamily="34" charset="0"/>
              <a:buChar char="•"/>
            </a:pPr>
            <a:r>
              <a:rPr lang="zh-TW"/>
              <a:t>如果需要在發送 ICMP 回應請求之前執行地址解析（ARP 或 ND），第一次 ping 超時是常見的。</a:t>
            </a:r>
          </a:p>
          <a:p>
            <a:pPr>
              <a:buFont typeface="Arial" panose="020b0604020202020204" pitchFamily="34" charset="0"/>
              <a:buChar char="•"/>
            </a:pPr>
            <a:endParaRPr lang="en-US"/>
          </a:p>
        </p:txBody>
      </p:sp>
      <p:pic>
        <p:nvPicPr>
          <p:cNvPr id="2" name="Picture 1">
            <a:extLst>
              <a:ext uri="{FF2B5EF4-FFF2-40B4-BE49-F238E27FC236}">
                <a16:creationId xmlns:a16="http://schemas.microsoft.com/office/drawing/2014/main" id="{D6B07169-1985-DD4C-87D9-D70B46F10DB2}"/>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850971" y="2121238"/>
            <a:ext cx="4090970" cy="786725"/>
          </a:xfrm>
          <a:prstGeom prst="rect">
            <a:avLst/>
          </a:prstGeom>
        </p:spPr>
      </p:pic>
      <p:pic>
        <p:nvPicPr>
          <p:cNvPr id="3" name="Picture 2">
            <a:extLst>
              <a:ext uri="{FF2B5EF4-FFF2-40B4-BE49-F238E27FC236}">
                <a16:creationId xmlns:a16="http://schemas.microsoft.com/office/drawing/2014/main" id="{82182E35-608A-E447-8D75-DFC4D08277B5}"/>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850972" y="3429000"/>
            <a:ext cx="4090969" cy="716351"/>
          </a:xfrm>
          <a:prstGeom prst="rect">
            <a:avLst/>
          </a:prstGeom>
        </p:spPr>
      </p:pic>
      <p:sp>
        <p:nvSpPr>
          <p:cNvPr id="4" name="投影片編號版面配置區 3"/>
          <p:cNvSpPr>
            <a:spLocks noGrp="1"/>
          </p:cNvSpPr>
          <p:nvPr>
            <p:ph type="sldNum" sz="quarter" idx="4"/>
          </p:nvPr>
        </p:nvSpPr>
        <p:spPr/>
        <p:txBody>
          <a:bodyPr/>
          <a:lstStyle/>
          <a:p>
            <a:pPr defTabSz="385754">
              <a:defRPr/>
            </a:pPr>
            <a:fld id="{2F5CCB13-0A32-4557-88E9-079F0C330695}" type="slidenum">
              <a:rPr lang="en-US" kern="0" smtClean="0">
                <a:solidFill>
                  <a:srgbClr val="595959"/>
                </a:solidFill>
              </a:rPr>
              <a:pPr defTabSz="385754">
                <a:defRPr/>
              </a:pPr>
              <a:t>359</a:t>
            </a:fld>
            <a:endParaRPr lang="en-US" kern="0">
              <a:solidFill>
                <a:srgbClr val="595959"/>
              </a:solidFill>
            </a:endParaRPr>
          </a:p>
        </p:txBody>
      </p:sp>
    </p:spTree>
    <p:custDataLst>
      <p:tags r:id="rId5"/>
    </p:custDataLst>
    <p:extLst>
      <p:ext uri="{BB962C8B-B14F-4D97-AF65-F5344CB8AC3E}">
        <p14:creationId xmlns:p14="http://schemas.microsoft.com/office/powerpoint/2010/main" val="2346055841"/>
      </p:ext>
    </p:extLst>
  </p:cSld>
  <p:clrMapOvr>
    <a:masterClrMapping/>
  </p:clrMapOvr>
  <p:transition spd="slow">
    <p:wipe/>
  </p:transition>
  <p:timing/>
</p:sld>
</file>

<file path=ppt/slides/slide36.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3314" name="Title 1"/>
          <p:cNvSpPr>
            <a:spLocks noGrp="1"/>
          </p:cNvSpPr>
          <p:nvPr>
            <p:ph type="title"/>
          </p:nvPr>
        </p:nvSpPr>
        <p:spPr>
          <a:xfrm>
            <a:off x="87550" y="898643"/>
            <a:ext cx="4875536" cy="757551"/>
          </a:xfrm>
        </p:spPr>
        <p:txBody>
          <a:bodyPr>
            <a:normAutofit/>
          </a:bodyPr>
          <a:lstStyle/>
          <a:p>
            <a:pPr rtl="0"/>
            <a:r>
              <a:rPr lang="zh-TW" altLang="en-US" sz="3000"/>
              <a:t>網路趨勢</a:t>
            </a:r>
            <a:r>
              <a:rPr lang="en-US" altLang="zh-TW" sz="3000"/>
              <a:t>-</a:t>
            </a:r>
            <a:r>
              <a:rPr lang="zh-TW" altLang="en-US" sz="3000"/>
              <a:t>無線寬頻</a:t>
            </a:r>
          </a:p>
        </p:txBody>
      </p:sp>
      <p:sp>
        <p:nvSpPr>
          <p:cNvPr id="13315" name="Content Placeholder 2"/>
          <p:cNvSpPr>
            <a:spLocks noGrp="1"/>
          </p:cNvSpPr>
          <p:nvPr>
            <p:ph idx="1"/>
          </p:nvPr>
        </p:nvSpPr>
        <p:spPr>
          <a:xfrm>
            <a:off x="4737101" y="1656195"/>
            <a:ext cx="4163682" cy="3528980"/>
          </a:xfrm>
        </p:spPr>
        <p:txBody>
          <a:bodyPr>
            <a:noAutofit/>
          </a:bodyPr>
          <a:lstStyle/>
          <a:p>
            <a:pPr marL="142871" lvl="1" indent="0">
              <a:buNone/>
            </a:pPr>
            <a:r>
              <a:rPr lang="zh-TW" sz="2000"/>
              <a:t>除了 DSL 和纜線外，無線網路也是用來連接家庭和小型企業到網際網路的另一種選擇。 </a:t>
            </a:r>
          </a:p>
          <a:p>
            <a:pPr lvl="2" rtl="0">
              <a:buFont typeface="Arial" panose="020b0604020202020204" pitchFamily="34" charset="0"/>
              <a:buChar char="•"/>
            </a:pPr>
            <a:r>
              <a:rPr lang="zh-TW" sz="2000"/>
              <a:t>更常見於農村環境中，無線互聯網服務提供商（WISP）是一個 ISP，用戶連接到指定的接入點或熱點。 </a:t>
            </a:r>
          </a:p>
          <a:p>
            <a:pPr lvl="2" rtl="0">
              <a:buFont typeface="Arial" panose="020b0604020202020204" pitchFamily="34" charset="0"/>
              <a:buChar char="•"/>
            </a:pPr>
            <a:r>
              <a:rPr lang="zh-TW" sz="2000"/>
              <a:t>無線寬頻是家庭和小型企業的另一個解決方案。</a:t>
            </a:r>
          </a:p>
          <a:p>
            <a:pPr lvl="3" rtl="0">
              <a:buFont typeface="Arial" panose="020b0604020202020204" pitchFamily="34" charset="0"/>
              <a:buChar char="•"/>
            </a:pPr>
            <a:r>
              <a:rPr lang="zh-TW" sz="2000"/>
              <a:t>使用智慧型手機所使用的相同行動電話技術。</a:t>
            </a:r>
          </a:p>
          <a:p>
            <a:pPr lvl="3" rtl="0">
              <a:buFont typeface="Arial" panose="020b0604020202020204" pitchFamily="34" charset="0"/>
              <a:buChar char="•"/>
            </a:pPr>
            <a:r>
              <a:rPr lang="zh-TW" sz="2000"/>
              <a:t>屋外安裝了天線，為家中的設備提供無線或有線連接</a:t>
            </a:r>
            <a:r>
              <a:rPr lang="zh-TW" sz="2400"/>
              <a:t>。</a:t>
            </a:r>
          </a:p>
        </p:txBody>
      </p:sp>
      <p:pic>
        <p:nvPicPr>
          <p:cNvPr id="2" name="Picture 1"/>
          <p:cNvPicPr>
            <a:picLocks noChangeAspect="1"/>
          </p:cNvPicPr>
          <p:nvPr/>
        </p:nvPicPr>
        <p:blipFill>
          <a:blip r:embed="rId3"/>
          <a:stretch>
            <a:fillRect/>
          </a:stretch>
        </p:blipFill>
        <p:spPr>
          <a:xfrm>
            <a:off x="200585" y="1656194"/>
            <a:ext cx="4762500" cy="3562350"/>
          </a:xfrm>
          <a:prstGeom prst="rect">
            <a:avLst/>
          </a:prstGeom>
        </p:spPr>
      </p:pic>
      <p:sp>
        <p:nvSpPr>
          <p:cNvPr id="3" name="投影片編號版面配置區 2"/>
          <p:cNvSpPr>
            <a:spLocks noGrp="1"/>
          </p:cNvSpPr>
          <p:nvPr>
            <p:ph type="sldNum" sz="quarter" idx="4"/>
          </p:nvPr>
        </p:nvSpPr>
        <p:spPr/>
        <p:txBody>
          <a:bodyPr/>
          <a:lstStyle/>
          <a:p>
            <a:pPr defTabSz="385754">
              <a:defRPr/>
            </a:pPr>
            <a:fld id="{2F5CCB13-0A32-4557-88E9-079F0C330695}" type="slidenum">
              <a:rPr lang="en-US" kern="0" smtClean="0">
                <a:solidFill>
                  <a:srgbClr val="595959"/>
                </a:solidFill>
              </a:rPr>
              <a:pPr defTabSz="385754">
                <a:defRPr/>
              </a:pPr>
              <a:t>36</a:t>
            </a:fld>
            <a:endParaRPr lang="en-US" kern="0">
              <a:solidFill>
                <a:srgbClr val="595959"/>
              </a:solidFill>
            </a:endParaRPr>
          </a:p>
        </p:txBody>
      </p:sp>
    </p:spTree>
    <p:extLst>
      <p:ext uri="{BB962C8B-B14F-4D97-AF65-F5344CB8AC3E}">
        <p14:creationId xmlns:p14="http://schemas.microsoft.com/office/powerpoint/2010/main" val="1037899297"/>
      </p:ext>
    </p:extLst>
  </p:cSld>
  <p:clrMapOvr>
    <a:masterClrMapping/>
  </p:clrMapOvr>
  <p:transition spd="slow">
    <p:wipe/>
  </p:transition>
  <p:timing/>
</p:sld>
</file>

<file path=ppt/slides/slide360.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8194" name="Rectangle 2"/>
          <p:cNvSpPr>
            <a:spLocks noGrp="1" noChangeArrowheads="1"/>
          </p:cNvSpPr>
          <p:nvPr>
            <p:ph type="title"/>
          </p:nvPr>
        </p:nvSpPr>
        <p:spPr/>
        <p:txBody>
          <a:bodyPr>
            <a:normAutofit/>
          </a:bodyPr>
          <a:lstStyle/>
          <a:p>
            <a:pPr rtl="0"/>
            <a:r>
              <a:rPr lang="en-US" altLang="zh-TW" sz="3000" smtClean="0"/>
              <a:t>13.2 Ping</a:t>
            </a:r>
            <a:r>
              <a:rPr lang="zh-TW" altLang="en-US" sz="3000"/>
              <a:t>和追蹤測試</a:t>
            </a:r>
          </a:p>
        </p:txBody>
      </p:sp>
      <p:sp>
        <p:nvSpPr>
          <p:cNvPr id="7" name="Rectangle 6">
            <a:extLst>
              <a:ext uri="{FF2B5EF4-FFF2-40B4-BE49-F238E27FC236}">
                <a16:creationId xmlns:a16="http://schemas.microsoft.com/office/drawing/2014/main" id="{1E3EA599-9EF6-BE44-900E-A2949CF66BC2}"/>
              </a:ext>
            </a:extLst>
          </p:cNvPr>
          <p:cNvSpPr>
            <a:spLocks noGrp="1" noChangeArrowheads="1"/>
          </p:cNvSpPr>
          <p:nvPr>
            <p:ph idx="1"/>
          </p:nvPr>
        </p:nvSpPr>
        <p:spPr>
          <a:xfrm>
            <a:off x="263471" y="1723526"/>
            <a:ext cx="4091553" cy="3410950"/>
          </a:xfrm>
        </p:spPr>
        <p:txBody>
          <a:bodyPr/>
          <a:lstStyle/>
          <a:p>
            <a:pPr marL="0" indent="0">
              <a:spcAft>
                <a:spcPts val="100"/>
              </a:spcAft>
              <a:buNone/>
            </a:pPr>
            <a:r>
              <a:rPr lang="en-US" altLang="zh-TW" sz="1600"/>
              <a:t>Ping </a:t>
            </a:r>
            <a:r>
              <a:rPr lang="zh-TW" altLang="en-US" sz="1600"/>
              <a:t>可用於測試本機主機上 </a:t>
            </a:r>
            <a:r>
              <a:rPr lang="en-US" altLang="zh-TW" sz="1600"/>
              <a:t>IPv4 </a:t>
            </a:r>
            <a:r>
              <a:rPr lang="zh-TW" altLang="en-US" sz="1600"/>
              <a:t>或 </a:t>
            </a:r>
            <a:r>
              <a:rPr lang="en-US" altLang="zh-TW" sz="1600"/>
              <a:t>IPv6 </a:t>
            </a:r>
            <a:r>
              <a:rPr lang="zh-TW" altLang="en-US" sz="1600"/>
              <a:t>的內部配置。</a:t>
            </a:r>
            <a:r>
              <a:rPr lang="zh-TW" altLang="en-US" sz="1600" b="1"/>
              <a:t>若要執行這項操作，請針對 </a:t>
            </a:r>
            <a:r>
              <a:rPr lang="en-US" altLang="zh-TW" sz="1600" b="1"/>
              <a:t>IPv4 </a:t>
            </a:r>
            <a:r>
              <a:rPr lang="zh-TW" altLang="en-US" sz="1600" b="1"/>
              <a:t>的 </a:t>
            </a:r>
            <a:r>
              <a:rPr lang="en-US" altLang="zh-TW" sz="1600" b="1"/>
              <a:t>127.0.0.1 </a:t>
            </a:r>
            <a:r>
              <a:rPr lang="zh-TW" altLang="en-US" sz="1600" b="1"/>
              <a:t>的本機回送位址 </a:t>
            </a:r>
            <a:r>
              <a:rPr lang="en-US" altLang="zh-TW" sz="1600" b="1"/>
              <a:t>(:: 1 </a:t>
            </a:r>
            <a:r>
              <a:rPr lang="zh-TW" altLang="en-US" sz="1600" b="1"/>
              <a:t>針對 </a:t>
            </a:r>
            <a:r>
              <a:rPr lang="en-US" altLang="zh-TW" sz="1600" b="1"/>
              <a:t>IPv6)</a:t>
            </a:r>
            <a:r>
              <a:rPr lang="zh-TW" altLang="en-US" sz="1600" b="1"/>
              <a:t>。</a:t>
            </a:r>
          </a:p>
          <a:p>
            <a:pPr>
              <a:spcAft>
                <a:spcPts val="100"/>
              </a:spcAft>
              <a:buFont typeface="Arial" panose="020b0604020202020204" pitchFamily="34" charset="0"/>
              <a:buChar char="•"/>
            </a:pPr>
            <a:r>
              <a:rPr lang="zh-TW" altLang="en-US" sz="1600"/>
              <a:t>來自 </a:t>
            </a:r>
            <a:r>
              <a:rPr lang="en-US" altLang="zh-TW" sz="1600"/>
              <a:t>127.0.0.1 (IPv4) </a:t>
            </a:r>
            <a:r>
              <a:rPr lang="zh-TW" altLang="en-US" sz="1600"/>
              <a:t>的回應，或</a:t>
            </a:r>
            <a:r>
              <a:rPr lang="en-US" altLang="zh-TW" sz="1600"/>
              <a:t>:1 (IPv6) </a:t>
            </a:r>
            <a:r>
              <a:rPr lang="zh-TW" altLang="en-US" sz="1600"/>
              <a:t>表示 </a:t>
            </a:r>
            <a:r>
              <a:rPr lang="en-US" altLang="zh-TW" sz="1600"/>
              <a:t>IP </a:t>
            </a:r>
            <a:r>
              <a:rPr lang="zh-TW" altLang="en-US" sz="1600"/>
              <a:t>已正確安裝在主機上。</a:t>
            </a:r>
          </a:p>
          <a:p>
            <a:pPr>
              <a:spcAft>
                <a:spcPts val="100"/>
              </a:spcAft>
              <a:buFont typeface="Arial" panose="020b0604020202020204" pitchFamily="34" charset="0"/>
              <a:buChar char="•"/>
            </a:pPr>
            <a:r>
              <a:rPr lang="zh-TW" altLang="en-US" sz="1600"/>
              <a:t>錯誤訊息指出 </a:t>
            </a:r>
            <a:r>
              <a:rPr lang="en-US" altLang="zh-TW" sz="1600"/>
              <a:t>TCP/IP </a:t>
            </a:r>
            <a:r>
              <a:rPr lang="zh-TW" altLang="en-US" sz="1600"/>
              <a:t>無法在主機上運作。</a:t>
            </a:r>
          </a:p>
        </p:txBody>
      </p:sp>
      <p:pic>
        <p:nvPicPr>
          <p:cNvPr id="2" name="Picture 1">
            <a:extLst>
              <a:ext uri="{FF2B5EF4-FFF2-40B4-BE49-F238E27FC236}">
                <a16:creationId xmlns:a16="http://schemas.microsoft.com/office/drawing/2014/main" id="{DF8C49F4-B91A-1244-9292-6EABA4BBF84F}"/>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572000" y="1692546"/>
            <a:ext cx="4392402" cy="3472908"/>
          </a:xfrm>
          <a:prstGeom prst="rect">
            <a:avLst/>
          </a:prstGeom>
        </p:spPr>
      </p:pic>
      <p:sp>
        <p:nvSpPr>
          <p:cNvPr id="3" name="投影片編號版面配置區 2"/>
          <p:cNvSpPr>
            <a:spLocks noGrp="1"/>
          </p:cNvSpPr>
          <p:nvPr>
            <p:ph type="sldNum" sz="quarter" idx="4"/>
          </p:nvPr>
        </p:nvSpPr>
        <p:spPr/>
        <p:txBody>
          <a:bodyPr/>
          <a:lstStyle/>
          <a:p>
            <a:pPr defTabSz="385754">
              <a:defRPr/>
            </a:pPr>
            <a:fld id="{2F5CCB13-0A32-4557-88E9-079F0C330695}" type="slidenum">
              <a:rPr lang="en-US" kern="0" smtClean="0">
                <a:solidFill>
                  <a:srgbClr val="595959"/>
                </a:solidFill>
              </a:rPr>
              <a:pPr defTabSz="385754">
                <a:defRPr/>
              </a:pPr>
              <a:t>360</a:t>
            </a:fld>
            <a:endParaRPr lang="en-US" kern="0">
              <a:solidFill>
                <a:srgbClr val="595959"/>
              </a:solidFill>
            </a:endParaRPr>
          </a:p>
        </p:txBody>
      </p:sp>
    </p:spTree>
    <p:custDataLst>
      <p:tags r:id="rId4"/>
    </p:custDataLst>
    <p:extLst>
      <p:ext uri="{BB962C8B-B14F-4D97-AF65-F5344CB8AC3E}">
        <p14:creationId xmlns:p14="http://schemas.microsoft.com/office/powerpoint/2010/main" val="4169919136"/>
      </p:ext>
    </p:extLst>
  </p:cSld>
  <p:clrMapOvr>
    <a:masterClrMapping/>
  </p:clrMapOvr>
  <p:transition spd="slow">
    <p:wipe/>
  </p:transition>
  <p:timing/>
</p:sld>
</file>

<file path=ppt/slides/slide361.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8194" name="Rectangle 2"/>
          <p:cNvSpPr>
            <a:spLocks noGrp="1" noChangeArrowheads="1"/>
          </p:cNvSpPr>
          <p:nvPr>
            <p:ph type="title"/>
          </p:nvPr>
        </p:nvSpPr>
        <p:spPr>
          <a:xfrm>
            <a:off x="1" y="976123"/>
            <a:ext cx="9144000" cy="592921"/>
          </a:xfrm>
        </p:spPr>
        <p:txBody>
          <a:bodyPr>
            <a:normAutofit/>
          </a:bodyPr>
          <a:lstStyle/>
          <a:p>
            <a:pPr rtl="0"/>
            <a:r>
              <a:rPr lang="en-US" altLang="zh-TW" sz="3000" smtClean="0"/>
              <a:t>13.2 Ping </a:t>
            </a:r>
            <a:r>
              <a:rPr lang="zh-TW" altLang="en-US" sz="3000"/>
              <a:t>預設閘道</a:t>
            </a:r>
          </a:p>
        </p:txBody>
      </p:sp>
      <p:sp>
        <p:nvSpPr>
          <p:cNvPr id="6" name="Rectangle 6">
            <a:extLst>
              <a:ext uri="{FF2B5EF4-FFF2-40B4-BE49-F238E27FC236}">
                <a16:creationId xmlns:a16="http://schemas.microsoft.com/office/drawing/2014/main" id="{9FD26DA6-0FF9-5641-9731-B0A4BDCFDDE7}"/>
              </a:ext>
            </a:extLst>
          </p:cNvPr>
          <p:cNvSpPr>
            <a:spLocks noGrp="1" noChangeArrowheads="1"/>
          </p:cNvSpPr>
          <p:nvPr>
            <p:ph idx="1"/>
          </p:nvPr>
        </p:nvSpPr>
        <p:spPr>
          <a:xfrm>
            <a:off x="179883" y="1690983"/>
            <a:ext cx="4392118" cy="3904522"/>
          </a:xfrm>
        </p:spPr>
        <p:txBody>
          <a:bodyPr/>
          <a:lstStyle/>
          <a:p>
            <a:pPr marL="0" indent="0">
              <a:buNone/>
            </a:pPr>
            <a:r>
              <a:rPr lang="zh-TW" b="1"/>
              <a:t>ping </a:t>
            </a:r>
            <a:r>
              <a:rPr lang="zh-TW"/>
              <a:t>命令可以用來測試主機在區域網路上進行通訊的能力。 </a:t>
            </a:r>
          </a:p>
          <a:p>
            <a:pPr marL="0" indent="0">
              <a:buNone/>
            </a:pPr>
            <a:r>
              <a:rPr lang="zh-TW"/>
              <a:t>最常使用預設閘道位址，因為路由器通常可以運作。</a:t>
            </a:r>
          </a:p>
          <a:p>
            <a:pPr lvl="2" rtl="0">
              <a:buFont typeface="Arial" panose="020b0604020202020204" pitchFamily="34" charset="0"/>
              <a:buChar char="•"/>
            </a:pPr>
            <a:r>
              <a:rPr lang="zh-TW" altLang="en-US"/>
              <a:t>成功 </a:t>
            </a:r>
            <a:r>
              <a:rPr lang="zh-TW" altLang="en-US" b="1"/>
              <a:t>偵測</a:t>
            </a:r>
            <a:r>
              <a:rPr lang="zh-TW" altLang="en-US"/>
              <a:t> 到預設閘道，表示作為預設閘道的主機和路由器介面都可以在區域網路上運作。</a:t>
            </a:r>
          </a:p>
          <a:p>
            <a:pPr lvl="2" rtl="0">
              <a:buFont typeface="Arial" panose="020b0604020202020204" pitchFamily="34" charset="0"/>
              <a:buChar char="•"/>
            </a:pPr>
            <a:r>
              <a:rPr lang="zh-TW" altLang="en-US"/>
              <a:t>如果預設閘道位址沒有回應， </a:t>
            </a:r>
            <a:r>
              <a:rPr lang="en-US" altLang="zh-TW" b="1"/>
              <a:t>ping</a:t>
            </a:r>
            <a:r>
              <a:rPr lang="zh-TW" altLang="en-US"/>
              <a:t> 可以傳送到已知可操作的區域網路上另一台主機的 </a:t>
            </a:r>
            <a:r>
              <a:rPr lang="en-US" altLang="zh-TW"/>
              <a:t>IP </a:t>
            </a:r>
            <a:r>
              <a:rPr lang="zh-TW" altLang="en-US"/>
              <a:t>位址。</a:t>
            </a:r>
          </a:p>
        </p:txBody>
      </p:sp>
      <p:pic>
        <p:nvPicPr>
          <p:cNvPr id="2" name="Picture 1">
            <a:extLst>
              <a:ext uri="{FF2B5EF4-FFF2-40B4-BE49-F238E27FC236}">
                <a16:creationId xmlns:a16="http://schemas.microsoft.com/office/drawing/2014/main" id="{0E8580A2-5FDB-A248-9DB3-A91C74ADE9E2}"/>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221690" y="1790273"/>
            <a:ext cx="3424286" cy="3277456"/>
          </a:xfrm>
          <a:prstGeom prst="rect">
            <a:avLst/>
          </a:prstGeom>
        </p:spPr>
      </p:pic>
      <p:sp>
        <p:nvSpPr>
          <p:cNvPr id="3" name="投影片編號版面配置區 2"/>
          <p:cNvSpPr>
            <a:spLocks noGrp="1"/>
          </p:cNvSpPr>
          <p:nvPr>
            <p:ph type="sldNum" sz="quarter" idx="4"/>
          </p:nvPr>
        </p:nvSpPr>
        <p:spPr/>
        <p:txBody>
          <a:bodyPr/>
          <a:lstStyle/>
          <a:p>
            <a:pPr defTabSz="385754">
              <a:defRPr/>
            </a:pPr>
            <a:fld id="{2F5CCB13-0A32-4557-88E9-079F0C330695}" type="slidenum">
              <a:rPr lang="en-US" kern="0" smtClean="0">
                <a:solidFill>
                  <a:srgbClr val="595959"/>
                </a:solidFill>
              </a:rPr>
              <a:pPr defTabSz="385754">
                <a:defRPr/>
              </a:pPr>
              <a:t>361</a:t>
            </a:fld>
            <a:endParaRPr lang="en-US" kern="0">
              <a:solidFill>
                <a:srgbClr val="595959"/>
              </a:solidFill>
            </a:endParaRPr>
          </a:p>
        </p:txBody>
      </p:sp>
    </p:spTree>
    <p:custDataLst>
      <p:tags r:id="rId4"/>
    </p:custDataLst>
    <p:extLst>
      <p:ext uri="{BB962C8B-B14F-4D97-AF65-F5344CB8AC3E}">
        <p14:creationId xmlns:p14="http://schemas.microsoft.com/office/powerpoint/2010/main" val="1886328643"/>
      </p:ext>
    </p:extLst>
  </p:cSld>
  <p:clrMapOvr>
    <a:masterClrMapping/>
  </p:clrMapOvr>
  <p:transition spd="slow">
    <p:wipe/>
  </p:transition>
  <p:timing/>
</p:sld>
</file>

<file path=ppt/slides/slide362.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1506" name="Rectangle 2"/>
          <p:cNvSpPr>
            <a:spLocks noGrp="1" noChangeArrowheads="1"/>
          </p:cNvSpPr>
          <p:nvPr>
            <p:ph type="title"/>
          </p:nvPr>
        </p:nvSpPr>
        <p:spPr/>
        <p:txBody>
          <a:bodyPr>
            <a:normAutofit/>
          </a:bodyPr>
          <a:lstStyle/>
          <a:p>
            <a:pPr rtl="0"/>
            <a:r>
              <a:rPr lang="en-US" altLang="zh-TW" sz="3000" smtClean="0"/>
              <a:t>13.2 Ping </a:t>
            </a:r>
            <a:r>
              <a:rPr lang="zh-TW" altLang="en-US" sz="3000"/>
              <a:t>遠端主機</a:t>
            </a:r>
          </a:p>
        </p:txBody>
      </p:sp>
      <p:sp>
        <p:nvSpPr>
          <p:cNvPr id="6" name="Rectangle 6">
            <a:extLst>
              <a:ext uri="{FF2B5EF4-FFF2-40B4-BE49-F238E27FC236}">
                <a16:creationId xmlns:a16="http://schemas.microsoft.com/office/drawing/2014/main" id="{FDB50C7D-A789-1947-A197-D4C18A6B4C22}"/>
              </a:ext>
            </a:extLst>
          </p:cNvPr>
          <p:cNvSpPr>
            <a:spLocks noGrp="1" noChangeArrowheads="1"/>
          </p:cNvSpPr>
          <p:nvPr>
            <p:ph idx="1"/>
          </p:nvPr>
        </p:nvSpPr>
        <p:spPr>
          <a:xfrm>
            <a:off x="134338" y="1753472"/>
            <a:ext cx="4196594" cy="1970268"/>
          </a:xfrm>
        </p:spPr>
        <p:txBody>
          <a:bodyPr/>
          <a:lstStyle/>
          <a:p>
            <a:pPr marL="0" indent="0">
              <a:buNone/>
            </a:pPr>
            <a:r>
              <a:rPr lang="en-US" altLang="zh-TW" sz="1600"/>
              <a:t>Ping </a:t>
            </a:r>
            <a:r>
              <a:rPr lang="zh-TW" altLang="en-US" sz="1600"/>
              <a:t>也可以用來測試本機主機在網際網路上進行通訊的能力。</a:t>
            </a:r>
          </a:p>
          <a:p>
            <a:pPr marL="0" indent="0">
              <a:buNone/>
            </a:pPr>
            <a:r>
              <a:rPr lang="zh-TW" altLang="en-US" sz="1600"/>
              <a:t>本機主機可以 </a:t>
            </a:r>
            <a:r>
              <a:rPr lang="en-US" altLang="zh-TW" sz="1600"/>
              <a:t>ping </a:t>
            </a:r>
            <a:r>
              <a:rPr lang="zh-TW" altLang="en-US" sz="1600"/>
              <a:t>遠端網路上的主機。通過網際網路成功的 </a:t>
            </a:r>
            <a:r>
              <a:rPr lang="en-US" altLang="zh-TW" sz="1600" b="1"/>
              <a:t>ping</a:t>
            </a:r>
            <a:r>
              <a:rPr lang="zh-TW" altLang="en-US" sz="1600"/>
              <a:t> 確認了本地網路上的通信。</a:t>
            </a:r>
          </a:p>
          <a:p>
            <a:pPr marL="0" indent="0">
              <a:buNone/>
            </a:pPr>
            <a:endParaRPr lang="en-US"/>
          </a:p>
          <a:p>
            <a:endParaRPr lang="en-US" altLang="ja-JP"/>
          </a:p>
        </p:txBody>
      </p:sp>
      <p:sp>
        <p:nvSpPr>
          <p:cNvPr id="3" name="TextBox 2">
            <a:extLst>
              <a:ext uri="{FF2B5EF4-FFF2-40B4-BE49-F238E27FC236}">
                <a16:creationId xmlns:a16="http://schemas.microsoft.com/office/drawing/2014/main" id="{9C24F4E2-35B0-E842-9F7B-C37FDFAA35C7}"/>
              </a:ext>
            </a:extLst>
          </p:cNvPr>
          <p:cNvSpPr txBox="1"/>
          <p:nvPr/>
        </p:nvSpPr>
        <p:spPr>
          <a:xfrm>
            <a:off x="134338" y="4068943"/>
            <a:ext cx="4586100" cy="1046440"/>
          </a:xfrm>
          <a:prstGeom prst="rect">
            <a:avLst/>
          </a:prstGeom>
          <a:noFill/>
        </p:spPr>
        <p:txBody>
          <a:bodyPr wrap="square" rtlCol="0">
            <a:spAutoFit/>
          </a:bodyPr>
          <a:lstStyle/>
          <a:p>
            <a:pPr rtl="0"/>
            <a:r>
              <a:rPr lang="zh-TW" altLang="en-US" sz="1600" b="1">
                <a:solidFill>
                  <a:srgbClr val="000000"/>
                </a:solidFill>
              </a:rPr>
              <a:t>注意</a:t>
            </a:r>
            <a:r>
              <a:rPr lang="zh-TW" altLang="en-US" sz="1600">
                <a:solidFill>
                  <a:srgbClr val="000000"/>
                </a:solidFill>
              </a:rPr>
              <a:t>：許多網路管理員會限制或禁止輸入 </a:t>
            </a:r>
            <a:r>
              <a:rPr lang="en-US" altLang="zh-TW" sz="1600">
                <a:solidFill>
                  <a:srgbClr val="000000"/>
                </a:solidFill>
              </a:rPr>
              <a:t>ICMP </a:t>
            </a:r>
            <a:r>
              <a:rPr lang="zh-TW" altLang="en-US" sz="1600">
                <a:solidFill>
                  <a:srgbClr val="000000"/>
                </a:solidFill>
              </a:rPr>
              <a:t>訊息，因此缺少 </a:t>
            </a:r>
            <a:r>
              <a:rPr lang="en-US" altLang="zh-TW" sz="1600" b="1">
                <a:solidFill>
                  <a:srgbClr val="000000"/>
                </a:solidFill>
              </a:rPr>
              <a:t>ping</a:t>
            </a:r>
            <a:r>
              <a:rPr lang="zh-TW" altLang="en-US" sz="1600">
                <a:solidFill>
                  <a:srgbClr val="000000"/>
                </a:solidFill>
              </a:rPr>
              <a:t> 回應可能是因為安全性限制所致。 </a:t>
            </a:r>
          </a:p>
          <a:p>
            <a:endParaRPr lang="en-US" sz="1400">
              <a:solidFill>
                <a:srgbClr val="000000"/>
              </a:solidFill>
            </a:endParaRPr>
          </a:p>
        </p:txBody>
      </p:sp>
      <p:pic>
        <p:nvPicPr>
          <p:cNvPr id="2" name="Picture 1">
            <a:extLst>
              <a:ext uri="{FF2B5EF4-FFF2-40B4-BE49-F238E27FC236}">
                <a16:creationId xmlns:a16="http://schemas.microsoft.com/office/drawing/2014/main" id="{F2FB829A-A91A-AB49-9FE4-013BCA9D4C4A}"/>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720437" y="2167650"/>
            <a:ext cx="4096002" cy="2841690"/>
          </a:xfrm>
          <a:prstGeom prst="rect">
            <a:avLst/>
          </a:prstGeom>
        </p:spPr>
      </p:pic>
      <p:sp>
        <p:nvSpPr>
          <p:cNvPr id="4" name="投影片編號版面配置區 3"/>
          <p:cNvSpPr>
            <a:spLocks noGrp="1"/>
          </p:cNvSpPr>
          <p:nvPr>
            <p:ph type="sldNum" sz="quarter" idx="4"/>
          </p:nvPr>
        </p:nvSpPr>
        <p:spPr/>
        <p:txBody>
          <a:bodyPr/>
          <a:lstStyle/>
          <a:p>
            <a:pPr defTabSz="385754">
              <a:defRPr/>
            </a:pPr>
            <a:fld id="{2F5CCB13-0A32-4557-88E9-079F0C330695}" type="slidenum">
              <a:rPr lang="en-US" kern="0" smtClean="0">
                <a:solidFill>
                  <a:srgbClr val="595959"/>
                </a:solidFill>
              </a:rPr>
              <a:pPr defTabSz="385754">
                <a:defRPr/>
              </a:pPr>
              <a:t>362</a:t>
            </a:fld>
            <a:endParaRPr lang="en-US" kern="0">
              <a:solidFill>
                <a:srgbClr val="595959"/>
              </a:solidFill>
            </a:endParaRPr>
          </a:p>
        </p:txBody>
      </p:sp>
    </p:spTree>
    <p:custDataLst>
      <p:tags r:id="rId4"/>
    </p:custDataLst>
    <p:extLst>
      <p:ext uri="{BB962C8B-B14F-4D97-AF65-F5344CB8AC3E}">
        <p14:creationId xmlns:p14="http://schemas.microsoft.com/office/powerpoint/2010/main" val="430389688"/>
      </p:ext>
    </p:extLst>
  </p:cSld>
  <p:clrMapOvr>
    <a:masterClrMapping/>
  </p:clrMapOvr>
  <p:transition spd="slow">
    <p:wipe/>
  </p:transition>
  <p:timing/>
</p:sld>
</file>

<file path=ppt/slides/slide363.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1506" name="Rectangle 2"/>
          <p:cNvSpPr>
            <a:spLocks noGrp="1" noChangeArrowheads="1"/>
          </p:cNvSpPr>
          <p:nvPr>
            <p:ph type="title"/>
          </p:nvPr>
        </p:nvSpPr>
        <p:spPr/>
        <p:txBody>
          <a:bodyPr>
            <a:normAutofit/>
          </a:bodyPr>
          <a:lstStyle/>
          <a:p>
            <a:r>
              <a:rPr lang="en-US" altLang="zh-TW" sz="3000" smtClean="0"/>
              <a:t>13.3</a:t>
            </a:r>
            <a:r>
              <a:rPr lang="zh-TW" altLang="en-US" sz="3000"/>
              <a:t>測試路徑</a:t>
            </a:r>
          </a:p>
        </p:txBody>
      </p:sp>
      <p:sp>
        <p:nvSpPr>
          <p:cNvPr id="6" name="Rectangle 6">
            <a:extLst>
              <a:ext uri="{FF2B5EF4-FFF2-40B4-BE49-F238E27FC236}">
                <a16:creationId xmlns:a16="http://schemas.microsoft.com/office/drawing/2014/main" id="{FDB50C7D-A789-1947-A197-D4C18A6B4C22}"/>
              </a:ext>
            </a:extLst>
          </p:cNvPr>
          <p:cNvSpPr>
            <a:spLocks noGrp="1" noChangeArrowheads="1"/>
          </p:cNvSpPr>
          <p:nvPr>
            <p:ph idx="1"/>
          </p:nvPr>
        </p:nvSpPr>
        <p:spPr>
          <a:xfrm>
            <a:off x="134337" y="1753472"/>
            <a:ext cx="4244686" cy="3511391"/>
          </a:xfrm>
        </p:spPr>
        <p:txBody>
          <a:bodyPr/>
          <a:lstStyle/>
          <a:p>
            <a:pPr rtl="0">
              <a:buFont typeface="Arial" panose="020b0604020202020204" pitchFamily="34" charset="0"/>
              <a:buChar char="•"/>
            </a:pPr>
            <a:r>
              <a:rPr lang="en-US" altLang="zh-TW" sz="1600"/>
              <a:t>Traceroute (</a:t>
            </a:r>
            <a:r>
              <a:rPr lang="en-US" altLang="zh-TW" sz="1600" b="1"/>
              <a:t>tracert</a:t>
            </a:r>
            <a:r>
              <a:rPr lang="en-US" altLang="zh-TW" sz="1600"/>
              <a:t>) </a:t>
            </a:r>
            <a:r>
              <a:rPr lang="zh-TW" altLang="en-US" sz="1600"/>
              <a:t>是一種公用程式，用來測試兩個主機之間的路徑，並提供沿著該路徑順利到達的躍點清單。</a:t>
            </a:r>
          </a:p>
          <a:p>
            <a:pPr rtl="0">
              <a:buFont typeface="Arial" panose="020b0604020202020204" pitchFamily="34" charset="0"/>
              <a:buChar char="•"/>
            </a:pPr>
            <a:r>
              <a:rPr lang="en-US" altLang="zh-TW" sz="1600"/>
              <a:t>Traceroute </a:t>
            </a:r>
            <a:r>
              <a:rPr lang="zh-TW" altLang="en-US" sz="1600"/>
              <a:t>會為沿著路徑的每個躍點提供往返時間，並指出躍點是否無法回應。星號 </a:t>
            </a:r>
            <a:r>
              <a:rPr lang="en-US" altLang="zh-TW" sz="1600"/>
              <a:t>(*) </a:t>
            </a:r>
            <a:r>
              <a:rPr lang="zh-TW" altLang="en-US" sz="1600"/>
              <a:t>用來表示遺失或未回覆的封包。</a:t>
            </a:r>
          </a:p>
          <a:p>
            <a:pPr rtl="0">
              <a:buFont typeface="Arial" panose="020b0604020202020204" pitchFamily="34" charset="0"/>
              <a:buChar char="•"/>
            </a:pPr>
            <a:r>
              <a:rPr lang="zh-TW" altLang="en-US" sz="1600"/>
              <a:t>這項資訊可以用來在路徑中找出有問題的路由器，或可能表示路由器設定為不回覆。 </a:t>
            </a:r>
          </a:p>
          <a:p>
            <a:endParaRPr lang="en-US" altLang="ja-JP"/>
          </a:p>
        </p:txBody>
      </p:sp>
      <p:sp>
        <p:nvSpPr>
          <p:cNvPr id="2" name="TextBox 1">
            <a:extLst>
              <a:ext uri="{FF2B5EF4-FFF2-40B4-BE49-F238E27FC236}">
                <a16:creationId xmlns:a16="http://schemas.microsoft.com/office/drawing/2014/main" id="{49CA48F9-FF91-354D-96A8-3191B5C595F6}"/>
              </a:ext>
            </a:extLst>
          </p:cNvPr>
          <p:cNvSpPr txBox="1"/>
          <p:nvPr/>
        </p:nvSpPr>
        <p:spPr>
          <a:xfrm>
            <a:off x="4379025" y="3924646"/>
            <a:ext cx="4609990" cy="830997"/>
          </a:xfrm>
          <a:prstGeom prst="rect">
            <a:avLst/>
          </a:prstGeom>
          <a:noFill/>
        </p:spPr>
        <p:txBody>
          <a:bodyPr wrap="square" rtlCol="0">
            <a:spAutoFit/>
          </a:bodyPr>
          <a:lstStyle/>
          <a:p>
            <a:pPr rtl="0"/>
            <a:r>
              <a:rPr lang="zh-TW" altLang="en-US" sz="1600" b="1">
                <a:solidFill>
                  <a:srgbClr val="000000"/>
                </a:solidFill>
              </a:rPr>
              <a:t>注意</a:t>
            </a:r>
            <a:r>
              <a:rPr lang="zh-TW" altLang="en-US" sz="1600">
                <a:solidFill>
                  <a:srgbClr val="000000"/>
                </a:solidFill>
              </a:rPr>
              <a:t>：追蹤針對利用 </a:t>
            </a:r>
            <a:r>
              <a:rPr lang="en-US" altLang="zh-TW" sz="1600">
                <a:solidFill>
                  <a:srgbClr val="000000"/>
                </a:solidFill>
              </a:rPr>
              <a:t>IPv4 </a:t>
            </a:r>
            <a:r>
              <a:rPr lang="zh-TW" altLang="en-US" sz="1600">
                <a:solidFill>
                  <a:srgbClr val="000000"/>
                </a:solidFill>
              </a:rPr>
              <a:t>中的 </a:t>
            </a:r>
            <a:r>
              <a:rPr lang="en-US" altLang="zh-TW" sz="1600">
                <a:solidFill>
                  <a:srgbClr val="000000"/>
                </a:solidFill>
              </a:rPr>
              <a:t>TTL </a:t>
            </a:r>
            <a:r>
              <a:rPr lang="zh-TW" altLang="en-US" sz="1600">
                <a:solidFill>
                  <a:srgbClr val="000000"/>
                </a:solidFill>
              </a:rPr>
              <a:t>欄位的功能，以及 </a:t>
            </a:r>
            <a:r>
              <a:rPr lang="en-US" altLang="zh-TW" sz="1600">
                <a:solidFill>
                  <a:srgbClr val="000000"/>
                </a:solidFill>
              </a:rPr>
              <a:t>ICMP </a:t>
            </a:r>
            <a:r>
              <a:rPr lang="zh-TW" altLang="en-US" sz="1600">
                <a:solidFill>
                  <a:srgbClr val="000000"/>
                </a:solidFill>
              </a:rPr>
              <a:t>時間超過訊息中的 </a:t>
            </a:r>
            <a:r>
              <a:rPr lang="en-US" altLang="zh-TW" sz="1600">
                <a:solidFill>
                  <a:srgbClr val="000000"/>
                </a:solidFill>
              </a:rPr>
              <a:t>IPv6 </a:t>
            </a:r>
            <a:r>
              <a:rPr lang="zh-TW" altLang="en-US" sz="1600">
                <a:solidFill>
                  <a:srgbClr val="000000"/>
                </a:solidFill>
              </a:rPr>
              <a:t>中的 </a:t>
            </a:r>
            <a:r>
              <a:rPr lang="en-US" altLang="zh-TW" sz="1600">
                <a:solidFill>
                  <a:srgbClr val="000000"/>
                </a:solidFill>
              </a:rPr>
              <a:t>[</a:t>
            </a:r>
            <a:r>
              <a:rPr lang="zh-TW" altLang="en-US" sz="1600">
                <a:solidFill>
                  <a:srgbClr val="000000"/>
                </a:solidFill>
              </a:rPr>
              <a:t>躍點限制</a:t>
            </a:r>
            <a:r>
              <a:rPr lang="en-US" altLang="zh-TW" sz="1600">
                <a:solidFill>
                  <a:srgbClr val="000000"/>
                </a:solidFill>
              </a:rPr>
              <a:t>] </a:t>
            </a:r>
            <a:r>
              <a:rPr lang="zh-TW" altLang="en-US" sz="1600">
                <a:solidFill>
                  <a:srgbClr val="000000"/>
                </a:solidFill>
              </a:rPr>
              <a:t>欄位。 </a:t>
            </a:r>
          </a:p>
        </p:txBody>
      </p:sp>
      <p:pic>
        <p:nvPicPr>
          <p:cNvPr id="8" name="Picture 7">
            <a:extLst>
              <a:ext uri="{FF2B5EF4-FFF2-40B4-BE49-F238E27FC236}">
                <a16:creationId xmlns:a16="http://schemas.microsoft.com/office/drawing/2014/main" id="{9F21494A-A0E3-9244-9362-A528463A1147}"/>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764979" y="2382619"/>
            <a:ext cx="4102100" cy="1257300"/>
          </a:xfrm>
          <a:prstGeom prst="rect">
            <a:avLst/>
          </a:prstGeom>
        </p:spPr>
      </p:pic>
      <p:sp>
        <p:nvSpPr>
          <p:cNvPr id="3" name="投影片編號版面配置區 2"/>
          <p:cNvSpPr>
            <a:spLocks noGrp="1"/>
          </p:cNvSpPr>
          <p:nvPr>
            <p:ph type="sldNum" sz="quarter" idx="4"/>
          </p:nvPr>
        </p:nvSpPr>
        <p:spPr/>
        <p:txBody>
          <a:bodyPr/>
          <a:lstStyle/>
          <a:p>
            <a:pPr defTabSz="385754">
              <a:defRPr/>
            </a:pPr>
            <a:fld id="{2F5CCB13-0A32-4557-88E9-079F0C330695}" type="slidenum">
              <a:rPr lang="en-US" kern="0" smtClean="0">
                <a:solidFill>
                  <a:srgbClr val="595959"/>
                </a:solidFill>
              </a:rPr>
              <a:pPr defTabSz="385754">
                <a:defRPr/>
              </a:pPr>
              <a:t>363</a:t>
            </a:fld>
            <a:endParaRPr lang="en-US" kern="0">
              <a:solidFill>
                <a:srgbClr val="595959"/>
              </a:solidFill>
            </a:endParaRPr>
          </a:p>
        </p:txBody>
      </p:sp>
    </p:spTree>
    <p:custDataLst>
      <p:tags r:id="rId4"/>
    </p:custDataLst>
    <p:extLst>
      <p:ext uri="{BB962C8B-B14F-4D97-AF65-F5344CB8AC3E}">
        <p14:creationId xmlns:p14="http://schemas.microsoft.com/office/powerpoint/2010/main" val="3965025599"/>
      </p:ext>
    </p:extLst>
  </p:cSld>
  <p:clrMapOvr>
    <a:masterClrMapping/>
  </p:clrMapOvr>
  <p:transition spd="slow">
    <p:wipe/>
  </p:transition>
  <p:timing/>
</p:sld>
</file>

<file path=ppt/slides/slide364.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1506" name="Rectangle 2"/>
          <p:cNvSpPr>
            <a:spLocks noGrp="1" noChangeArrowheads="1"/>
          </p:cNvSpPr>
          <p:nvPr>
            <p:ph type="title"/>
          </p:nvPr>
        </p:nvSpPr>
        <p:spPr/>
        <p:txBody>
          <a:bodyPr/>
          <a:lstStyle/>
          <a:p>
            <a:r>
              <a:rPr lang="en-US" altLang="zh-TW" smtClean="0"/>
              <a:t>13.3</a:t>
            </a:r>
            <a:r>
              <a:rPr lang="zh-TW" altLang="en-US"/>
              <a:t>測試</a:t>
            </a:r>
            <a:r>
              <a:rPr lang="zh-TW" altLang="en-US" smtClean="0"/>
              <a:t>路徑</a:t>
            </a:r>
            <a:r>
              <a:rPr lang="en-US" altLang="zh-TW" smtClean="0"/>
              <a:t>(</a:t>
            </a:r>
            <a:r>
              <a:rPr lang="zh-TW" altLang="en-US" smtClean="0"/>
              <a:t>續</a:t>
            </a:r>
            <a:r>
              <a:rPr lang="en-US" altLang="zh-TW" smtClean="0"/>
              <a:t>)</a:t>
            </a:r>
            <a:endParaRPr lang="zh-TW"/>
          </a:p>
        </p:txBody>
      </p:sp>
      <p:sp>
        <p:nvSpPr>
          <p:cNvPr id="6" name="Rectangle 6">
            <a:extLst>
              <a:ext uri="{FF2B5EF4-FFF2-40B4-BE49-F238E27FC236}">
                <a16:creationId xmlns:a16="http://schemas.microsoft.com/office/drawing/2014/main" id="{FDB50C7D-A789-1947-A197-D4C18A6B4C22}"/>
              </a:ext>
            </a:extLst>
          </p:cNvPr>
          <p:cNvSpPr>
            <a:spLocks noGrp="1" noChangeArrowheads="1"/>
          </p:cNvSpPr>
          <p:nvPr>
            <p:ph idx="1"/>
          </p:nvPr>
        </p:nvSpPr>
        <p:spPr>
          <a:xfrm>
            <a:off x="134336" y="1753473"/>
            <a:ext cx="4437663" cy="3716876"/>
          </a:xfrm>
        </p:spPr>
        <p:txBody>
          <a:bodyPr/>
          <a:lstStyle/>
          <a:p>
            <a:pPr rtl="0">
              <a:buFont typeface="Arial" panose="020b0604020202020204" pitchFamily="34" charset="0"/>
              <a:buChar char="•"/>
            </a:pPr>
            <a:r>
              <a:rPr lang="zh-TW" altLang="en-US" sz="1600"/>
              <a:t>從追蹤傳送的第一個訊息將具有 </a:t>
            </a:r>
            <a:r>
              <a:rPr lang="en-US" altLang="zh-TW" sz="1600"/>
              <a:t>TTL </a:t>
            </a:r>
            <a:r>
              <a:rPr lang="zh-TW" altLang="en-US" sz="1600"/>
              <a:t>欄位值 </a:t>
            </a:r>
            <a:r>
              <a:rPr lang="en-US" altLang="zh-TW" sz="1600"/>
              <a:t>1</a:t>
            </a:r>
            <a:r>
              <a:rPr lang="zh-TW" altLang="en-US" sz="1600"/>
              <a:t>。這會導致 </a:t>
            </a:r>
            <a:r>
              <a:rPr lang="en-US" altLang="zh-TW" sz="1600"/>
              <a:t>TTL </a:t>
            </a:r>
            <a:r>
              <a:rPr lang="zh-TW" altLang="en-US" sz="1600"/>
              <a:t>逾時在第一個路由器。然後，這個路由器會回應 </a:t>
            </a:r>
            <a:r>
              <a:rPr lang="en-US" altLang="zh-TW" sz="1600"/>
              <a:t>ICMPv4 </a:t>
            </a:r>
            <a:r>
              <a:rPr lang="zh-TW" altLang="en-US" sz="1600"/>
              <a:t>超過時間訊息。 </a:t>
            </a:r>
          </a:p>
          <a:p>
            <a:pPr rtl="0">
              <a:buFont typeface="Arial" panose="020b0604020202020204" pitchFamily="34" charset="0"/>
              <a:buChar char="•"/>
            </a:pPr>
            <a:r>
              <a:rPr lang="zh-TW" altLang="en-US" sz="1600"/>
              <a:t>然後追蹤逐步遞增 </a:t>
            </a:r>
            <a:r>
              <a:rPr lang="en-US" altLang="zh-TW" sz="1600"/>
              <a:t>TTL </a:t>
            </a:r>
            <a:r>
              <a:rPr lang="zh-TW" altLang="en-US" sz="1600"/>
              <a:t>欄位 </a:t>
            </a:r>
            <a:r>
              <a:rPr lang="en-US" altLang="zh-TW" sz="1600"/>
              <a:t>(2</a:t>
            </a:r>
            <a:r>
              <a:rPr lang="zh-TW" altLang="en-US" sz="1600"/>
              <a:t>、</a:t>
            </a:r>
            <a:r>
              <a:rPr lang="en-US" altLang="zh-TW" sz="1600"/>
              <a:t>3</a:t>
            </a:r>
            <a:r>
              <a:rPr lang="zh-TW" altLang="en-US" sz="1600"/>
              <a:t>、</a:t>
            </a:r>
            <a:r>
              <a:rPr lang="en-US" altLang="zh-TW" sz="1600"/>
              <a:t>4...) </a:t>
            </a:r>
            <a:r>
              <a:rPr lang="zh-TW" altLang="en-US" sz="1600"/>
              <a:t>的每個訊息序列。這會提供追蹤，並提供每個躍點的位址，因為封包在路徑上進一步逾時。 </a:t>
            </a:r>
          </a:p>
          <a:p>
            <a:pPr rtl="0">
              <a:buFont typeface="Arial" panose="020b0604020202020204" pitchFamily="34" charset="0"/>
              <a:buChar char="•"/>
            </a:pPr>
            <a:r>
              <a:rPr lang="en-US" altLang="zh-TW" sz="1600"/>
              <a:t>TTL </a:t>
            </a:r>
            <a:r>
              <a:rPr lang="zh-TW" altLang="en-US" sz="1600"/>
              <a:t>欄位會持續增加，直到到達目的地，或增加到預先定義的最大值。</a:t>
            </a:r>
          </a:p>
        </p:txBody>
      </p:sp>
      <p:pic>
        <p:nvPicPr>
          <p:cNvPr id="3" name="Picture 2">
            <a:extLst>
              <a:ext uri="{FF2B5EF4-FFF2-40B4-BE49-F238E27FC236}">
                <a16:creationId xmlns:a16="http://schemas.microsoft.com/office/drawing/2014/main" id="{13A49670-AFAC-444B-B6F1-217466A83CB4}"/>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764980" y="2070970"/>
            <a:ext cx="4127500" cy="2476500"/>
          </a:xfrm>
          <a:prstGeom prst="rect">
            <a:avLst/>
          </a:prstGeom>
        </p:spPr>
      </p:pic>
      <p:sp>
        <p:nvSpPr>
          <p:cNvPr id="2" name="投影片編號版面配置區 1"/>
          <p:cNvSpPr>
            <a:spLocks noGrp="1"/>
          </p:cNvSpPr>
          <p:nvPr>
            <p:ph type="sldNum" sz="quarter" idx="4"/>
          </p:nvPr>
        </p:nvSpPr>
        <p:spPr/>
        <p:txBody>
          <a:bodyPr/>
          <a:lstStyle/>
          <a:p>
            <a:pPr defTabSz="385754">
              <a:defRPr/>
            </a:pPr>
            <a:fld id="{2F5CCB13-0A32-4557-88E9-079F0C330695}" type="slidenum">
              <a:rPr lang="en-US" kern="0" smtClean="0">
                <a:solidFill>
                  <a:srgbClr val="595959"/>
                </a:solidFill>
              </a:rPr>
              <a:pPr defTabSz="385754">
                <a:defRPr/>
              </a:pPr>
              <a:t>364</a:t>
            </a:fld>
            <a:endParaRPr lang="en-US" kern="0">
              <a:solidFill>
                <a:srgbClr val="595959"/>
              </a:solidFill>
            </a:endParaRPr>
          </a:p>
        </p:txBody>
      </p:sp>
    </p:spTree>
    <p:custDataLst>
      <p:tags r:id="rId4"/>
    </p:custDataLst>
    <p:extLst>
      <p:ext uri="{BB962C8B-B14F-4D97-AF65-F5344CB8AC3E}">
        <p14:creationId xmlns:p14="http://schemas.microsoft.com/office/powerpoint/2010/main" val="3451477398"/>
      </p:ext>
    </p:extLst>
  </p:cSld>
  <p:clrMapOvr>
    <a:masterClrMapping/>
  </p:clrMapOvr>
  <p:transition spd="slow">
    <p:wipe/>
  </p:transition>
  <p:timing/>
</p:sld>
</file>

<file path=ppt/slides/slide365.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1505" name="Rectangle 2"/>
          <p:cNvSpPr>
            <a:spLocks noGrp="1" noChangeArrowheads="1"/>
          </p:cNvSpPr>
          <p:nvPr>
            <p:ph type="title"/>
          </p:nvPr>
        </p:nvSpPr>
        <p:spPr/>
        <p:txBody>
          <a:bodyPr>
            <a:normAutofit/>
          </a:bodyPr>
          <a:lstStyle/>
          <a:p>
            <a:r>
              <a:rPr lang="en-US" altLang="zh-TW" sz="3000" smtClean="0">
                <a:latin typeface="Arial"/>
              </a:rPr>
              <a:t>13.3</a:t>
            </a:r>
            <a:r>
              <a:rPr lang="zh-TW" sz="3000" smtClean="0">
                <a:latin typeface="Arial"/>
              </a:rPr>
              <a:t>我</a:t>
            </a:r>
            <a:r>
              <a:rPr lang="zh-TW" sz="3000">
                <a:latin typeface="Arial"/>
              </a:rPr>
              <a:t>在本單元中學到了什麼?</a:t>
            </a:r>
          </a:p>
        </p:txBody>
      </p:sp>
      <p:sp>
        <p:nvSpPr>
          <p:cNvPr id="4" name="Content Placeholder 3"/>
          <p:cNvSpPr>
            <a:spLocks noGrp="1"/>
          </p:cNvSpPr>
          <p:nvPr>
            <p:ph idx="1"/>
          </p:nvPr>
        </p:nvSpPr>
        <p:spPr>
          <a:xfrm>
            <a:off x="145357" y="1656194"/>
            <a:ext cx="8641196" cy="3539376"/>
          </a:xfrm>
        </p:spPr>
        <p:txBody>
          <a:bodyPr/>
          <a:lstStyle/>
          <a:p>
            <a:pPr rtl="0">
              <a:lnSpc>
                <a:spcPct val="85000"/>
              </a:lnSpc>
              <a:spcBef>
                <a:spcPct val="30000"/>
              </a:spcBef>
              <a:buFont typeface="Arial" panose="020b0604020202020204" pitchFamily="34" charset="0"/>
              <a:buChar char="•"/>
            </a:pPr>
            <a:r>
              <a:rPr lang="en-US" altLang="zh-TW" sz="1600"/>
              <a:t>ICMP </a:t>
            </a:r>
            <a:r>
              <a:rPr lang="zh-TW" altLang="en-US" sz="1600"/>
              <a:t>訊息的目的是提供有關在某些情況下處理 </a:t>
            </a:r>
            <a:r>
              <a:rPr lang="en-US" altLang="zh-TW" sz="1600"/>
              <a:t>IP </a:t>
            </a:r>
            <a:r>
              <a:rPr lang="zh-TW" altLang="en-US" sz="1600"/>
              <a:t>封包的問題的回饋。</a:t>
            </a:r>
          </a:p>
          <a:p>
            <a:pPr rtl="0">
              <a:lnSpc>
                <a:spcPct val="85000"/>
              </a:lnSpc>
              <a:spcBef>
                <a:spcPct val="30000"/>
              </a:spcBef>
              <a:buFont typeface="Arial" panose="020b0604020202020204" pitchFamily="34" charset="0"/>
              <a:buChar char="•"/>
            </a:pPr>
            <a:r>
              <a:rPr lang="en-US" altLang="zh-TW" sz="1600"/>
              <a:t>ICMPv4 </a:t>
            </a:r>
            <a:r>
              <a:rPr lang="zh-TW" altLang="en-US" sz="1600"/>
              <a:t>和 </a:t>
            </a:r>
            <a:r>
              <a:rPr lang="en-US" altLang="zh-TW" sz="1600"/>
              <a:t>ICMPv6 </a:t>
            </a:r>
            <a:r>
              <a:rPr lang="zh-TW" altLang="en-US" sz="1600"/>
              <a:t>通用的 </a:t>
            </a:r>
            <a:r>
              <a:rPr lang="en-US" altLang="zh-TW" sz="1600"/>
              <a:t>ICMP </a:t>
            </a:r>
            <a:r>
              <a:rPr lang="zh-TW" altLang="en-US" sz="1600"/>
              <a:t>訊息是：主機可達性、目的地或服務無法連線，以及超過時間。 </a:t>
            </a:r>
          </a:p>
          <a:p>
            <a:pPr rtl="0">
              <a:lnSpc>
                <a:spcPct val="85000"/>
              </a:lnSpc>
              <a:spcBef>
                <a:spcPct val="30000"/>
              </a:spcBef>
              <a:buFont typeface="Arial" panose="020b0604020202020204" pitchFamily="34" charset="0"/>
              <a:buChar char="•"/>
            </a:pPr>
            <a:r>
              <a:rPr lang="en-US" altLang="zh-TW" sz="1600"/>
              <a:t>IPv6 </a:t>
            </a:r>
            <a:r>
              <a:rPr lang="zh-TW" altLang="en-US" sz="1600"/>
              <a:t>路由器和 </a:t>
            </a:r>
            <a:r>
              <a:rPr lang="en-US" altLang="zh-TW" sz="1600"/>
              <a:t>IPv6 </a:t>
            </a:r>
            <a:r>
              <a:rPr lang="zh-TW" altLang="en-US" sz="1600"/>
              <a:t>設備（包括動態地址分配）之間的消息包括 </a:t>
            </a:r>
            <a:r>
              <a:rPr lang="en-US" altLang="zh-TW" sz="1600"/>
              <a:t>RS </a:t>
            </a:r>
            <a:r>
              <a:rPr lang="zh-TW" altLang="en-US" sz="1600"/>
              <a:t>和 </a:t>
            </a:r>
            <a:r>
              <a:rPr lang="en-US" altLang="zh-TW" sz="1600"/>
              <a:t>RA</a:t>
            </a:r>
            <a:r>
              <a:rPr lang="zh-TW" altLang="en-US" sz="1600"/>
              <a:t>。</a:t>
            </a:r>
            <a:r>
              <a:rPr lang="en-US" altLang="zh-TW" sz="1600"/>
              <a:t>IPv6 </a:t>
            </a:r>
            <a:r>
              <a:rPr lang="zh-TW" altLang="en-US" sz="1600"/>
              <a:t>裝置之間的訊息包括重新導向 </a:t>
            </a:r>
            <a:r>
              <a:rPr lang="en-US" altLang="zh-TW" sz="1600"/>
              <a:t>(</a:t>
            </a:r>
            <a:r>
              <a:rPr lang="zh-TW" altLang="en-US" sz="1600"/>
              <a:t>類似於 </a:t>
            </a:r>
            <a:r>
              <a:rPr lang="en-US" altLang="zh-TW" sz="1600"/>
              <a:t>IPv4)</a:t>
            </a:r>
            <a:r>
              <a:rPr lang="zh-TW" altLang="en-US" sz="1600"/>
              <a:t>、</a:t>
            </a:r>
            <a:r>
              <a:rPr lang="en-US" altLang="zh-TW" sz="1600"/>
              <a:t>NS </a:t>
            </a:r>
            <a:r>
              <a:rPr lang="zh-TW" altLang="en-US" sz="1600"/>
              <a:t>和 </a:t>
            </a:r>
            <a:r>
              <a:rPr lang="en-US" altLang="zh-TW" sz="1600"/>
              <a:t>NA</a:t>
            </a:r>
            <a:r>
              <a:rPr lang="zh-TW" altLang="en-US" sz="1600"/>
              <a:t>。</a:t>
            </a:r>
          </a:p>
          <a:p>
            <a:pPr rtl="0">
              <a:lnSpc>
                <a:spcPct val="85000"/>
              </a:lnSpc>
              <a:spcBef>
                <a:spcPct val="30000"/>
              </a:spcBef>
              <a:buFont typeface="Arial" panose="020b0604020202020204" pitchFamily="34" charset="0"/>
              <a:buChar char="•"/>
            </a:pPr>
            <a:r>
              <a:rPr lang="en-US" altLang="zh-TW" sz="1600"/>
              <a:t>Ping (IPv4 </a:t>
            </a:r>
            <a:r>
              <a:rPr lang="zh-TW" altLang="en-US" sz="1600"/>
              <a:t>和 </a:t>
            </a:r>
            <a:r>
              <a:rPr lang="en-US" altLang="zh-TW" sz="1600"/>
              <a:t>IPv6 </a:t>
            </a:r>
            <a:r>
              <a:rPr lang="zh-TW" altLang="en-US" sz="1600"/>
              <a:t>使用</a:t>
            </a:r>
            <a:r>
              <a:rPr lang="en-US" altLang="zh-TW" sz="1600"/>
              <a:t>) </a:t>
            </a:r>
            <a:r>
              <a:rPr lang="zh-TW" altLang="en-US" sz="1600"/>
              <a:t>使用 </a:t>
            </a:r>
            <a:r>
              <a:rPr lang="en-US" altLang="zh-TW" sz="1600"/>
              <a:t>ICMP </a:t>
            </a:r>
            <a:r>
              <a:rPr lang="zh-TW" altLang="en-US" sz="1600"/>
              <a:t>回應要求和回應回應訊息來測試主機之間的連線</a:t>
            </a:r>
          </a:p>
          <a:p>
            <a:pPr rtl="0">
              <a:lnSpc>
                <a:spcPct val="85000"/>
              </a:lnSpc>
              <a:spcBef>
                <a:spcPct val="30000"/>
              </a:spcBef>
              <a:buFont typeface="Arial" panose="020b0604020202020204" pitchFamily="34" charset="0"/>
              <a:buChar char="•"/>
            </a:pPr>
            <a:r>
              <a:rPr lang="en-US" altLang="zh-TW" sz="1600"/>
              <a:t>Ping </a:t>
            </a:r>
            <a:r>
              <a:rPr lang="zh-TW" altLang="en-US" sz="1600"/>
              <a:t>可用於測試本機主機上 </a:t>
            </a:r>
            <a:r>
              <a:rPr lang="en-US" altLang="zh-TW" sz="1600"/>
              <a:t>IPv4 </a:t>
            </a:r>
            <a:r>
              <a:rPr lang="zh-TW" altLang="en-US" sz="1600"/>
              <a:t>或 </a:t>
            </a:r>
            <a:r>
              <a:rPr lang="en-US" altLang="zh-TW" sz="1600"/>
              <a:t>IPv6 </a:t>
            </a:r>
            <a:r>
              <a:rPr lang="zh-TW" altLang="en-US" sz="1600"/>
              <a:t>的內部配置。 </a:t>
            </a:r>
          </a:p>
          <a:p>
            <a:pPr rtl="0">
              <a:lnSpc>
                <a:spcPct val="85000"/>
              </a:lnSpc>
              <a:spcBef>
                <a:spcPct val="30000"/>
              </a:spcBef>
              <a:buFont typeface="Arial" panose="020b0604020202020204" pitchFamily="34" charset="0"/>
              <a:buChar char="•"/>
            </a:pPr>
            <a:r>
              <a:rPr lang="en-US" altLang="zh-TW" sz="1600"/>
              <a:t>Traceroute (tracert) </a:t>
            </a:r>
            <a:r>
              <a:rPr lang="zh-TW" altLang="en-US" sz="1600"/>
              <a:t>會產生沿著路徑順利到達的躍點清單。</a:t>
            </a:r>
          </a:p>
        </p:txBody>
      </p:sp>
      <p:sp>
        <p:nvSpPr>
          <p:cNvPr id="2" name="投影片編號版面配置區 1"/>
          <p:cNvSpPr>
            <a:spLocks noGrp="1"/>
          </p:cNvSpPr>
          <p:nvPr>
            <p:ph type="sldNum" sz="quarter" idx="4"/>
          </p:nvPr>
        </p:nvSpPr>
        <p:spPr/>
        <p:txBody>
          <a:bodyPr/>
          <a:lstStyle/>
          <a:p>
            <a:pPr defTabSz="385754">
              <a:defRPr/>
            </a:pPr>
            <a:fld id="{2F5CCB13-0A32-4557-88E9-079F0C330695}" type="slidenum">
              <a:rPr lang="en-US" kern="0" smtClean="0">
                <a:solidFill>
                  <a:srgbClr val="595959"/>
                </a:solidFill>
              </a:rPr>
              <a:pPr defTabSz="385754">
                <a:defRPr/>
              </a:pPr>
              <a:t>365</a:t>
            </a:fld>
            <a:endParaRPr lang="en-US" kern="0">
              <a:solidFill>
                <a:srgbClr val="595959"/>
              </a:solidFill>
            </a:endParaRPr>
          </a:p>
        </p:txBody>
      </p:sp>
    </p:spTree>
    <p:custDataLst>
      <p:tags r:id="rId3"/>
    </p:custDataLst>
    <p:extLst>
      <p:ext uri="{BB962C8B-B14F-4D97-AF65-F5344CB8AC3E}">
        <p14:creationId xmlns:p14="http://schemas.microsoft.com/office/powerpoint/2010/main" val="1365299830"/>
      </p:ext>
    </p:extLst>
  </p:cSld>
  <p:clrMapOvr>
    <a:masterClrMapping/>
  </p:clrMapOvr>
  <p:transition spd="slow">
    <p:wipe/>
  </p:transition>
  <p:timing/>
</p:sld>
</file>

<file path=ppt/slides/slide366.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6" name="Title 5"/>
          <p:cNvSpPr>
            <a:spLocks noGrp="1"/>
          </p:cNvSpPr>
          <p:nvPr>
            <p:ph type="ctrTitle"/>
          </p:nvPr>
        </p:nvSpPr>
        <p:spPr/>
        <p:txBody>
          <a:bodyPr/>
          <a:lstStyle/>
          <a:p>
            <a:pPr rtl="0"/>
            <a:r>
              <a:rPr lang="zh-TW" altLang="en-US" sz="5000" smtClean="0">
                <a:solidFill>
                  <a:schemeClr val="tx1"/>
                </a:solidFill>
              </a:rPr>
              <a:t>第十四章</a:t>
            </a:r>
            <a:br>
              <a:rPr lang="en-US" altLang="zh-TW" sz="5000">
                <a:solidFill>
                  <a:schemeClr val="tx1"/>
                </a:solidFill>
              </a:rPr>
            </a:br>
            <a:br>
              <a:rPr lang="en-US" altLang="zh-TW" sz="5000" smtClean="0">
                <a:solidFill>
                  <a:schemeClr val="tx1"/>
                </a:solidFill>
              </a:rPr>
            </a:br>
            <a:r>
              <a:rPr lang="zh-TW" sz="5000" smtClean="0">
                <a:solidFill>
                  <a:schemeClr val="tx1"/>
                </a:solidFill>
              </a:rPr>
              <a:t>傳輸</a:t>
            </a:r>
            <a:r>
              <a:rPr lang="zh-TW" sz="5000">
                <a:solidFill>
                  <a:schemeClr val="tx1"/>
                </a:solidFill>
              </a:rPr>
              <a:t>層</a:t>
            </a:r>
          </a:p>
        </p:txBody>
      </p:sp>
      <p:sp>
        <p:nvSpPr>
          <p:cNvPr id="7" name="Subtitle 6"/>
          <p:cNvSpPr>
            <a:spLocks noGrp="1"/>
          </p:cNvSpPr>
          <p:nvPr>
            <p:ph type="subTitle" idx="1"/>
          </p:nvPr>
        </p:nvSpPr>
        <p:spPr/>
        <p:txBody>
          <a:bodyPr/>
          <a:lstStyle/>
          <a:p>
            <a:pPr rtl="0"/>
            <a:r>
              <a:rPr lang="zh-TW">
                <a:solidFill>
                  <a:schemeClr val="accent5">
                    <a:lumMod val="40000"/>
                    <a:lumOff val="60000"/>
                  </a:schemeClr>
                </a:solidFill>
              </a:rPr>
              <a:t>歡迎來到網路簡介 7.0 版 (ITN)</a:t>
            </a:r>
          </a:p>
          <a:p>
            <a:endParaRPr lang="en-US"/>
          </a:p>
        </p:txBody>
      </p:sp>
      <p:sp>
        <p:nvSpPr>
          <p:cNvPr id="2" name="投影片編號版面配置區 1"/>
          <p:cNvSpPr>
            <a:spLocks noGrp="1"/>
          </p:cNvSpPr>
          <p:nvPr>
            <p:ph type="sldNum" sz="quarter" idx="12"/>
          </p:nvPr>
        </p:nvSpPr>
        <p:spPr/>
        <p:txBody>
          <a:bodyPr/>
          <a:lstStyle/>
          <a:p>
            <a:fld id="{38C68405-D8B3-49C2-9037-9F8C36DB7603}" type="slidenum">
              <a:rPr lang="en-US" altLang="zh-TW" smtClean="0"/>
              <a:t>366</a:t>
            </a:fld>
            <a:endParaRPr lang="en-US" altLang="zh-TW"/>
          </a:p>
        </p:txBody>
      </p:sp>
    </p:spTree>
    <p:custDataLst>
      <p:tags r:id="rId3"/>
    </p:custDataLst>
    <p:extLst>
      <p:ext uri="{BB962C8B-B14F-4D97-AF65-F5344CB8AC3E}">
        <p14:creationId xmlns:p14="http://schemas.microsoft.com/office/powerpoint/2010/main" val="66592420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sld>
</file>

<file path=ppt/slides/slide367.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098" name="Rectangle 33"/>
          <p:cNvSpPr>
            <a:spLocks noGrp="1" noChangeArrowheads="1"/>
          </p:cNvSpPr>
          <p:nvPr>
            <p:ph type="title"/>
          </p:nvPr>
        </p:nvSpPr>
        <p:spPr>
          <a:xfrm>
            <a:off x="1" y="898645"/>
            <a:ext cx="9144000" cy="605390"/>
          </a:xfrm>
        </p:spPr>
        <p:txBody>
          <a:bodyPr>
            <a:normAutofit/>
          </a:bodyPr>
          <a:lstStyle/>
          <a:p>
            <a:pPr rtl="0" eaLnBrk="1" hangingPunct="1"/>
            <a:r>
              <a:rPr lang="zh-TW" altLang="en-US" sz="3000"/>
              <a:t>單元概要</a:t>
            </a:r>
          </a:p>
        </p:txBody>
      </p:sp>
      <p:sp>
        <p:nvSpPr>
          <p:cNvPr id="3" name="Rectangle 1">
            <a:extLst>
              <a:ext uri="{FF2B5EF4-FFF2-40B4-BE49-F238E27FC236}">
                <a16:creationId xmlns:a16="http://schemas.microsoft.com/office/drawing/2014/main" id="{B5758CB9-E7D6-4639-ACDC-3F86DC2D2F72}"/>
              </a:ext>
            </a:extLst>
          </p:cNvPr>
          <p:cNvSpPr>
            <a:spLocks noChangeArrowheads="1"/>
          </p:cNvSpPr>
          <p:nvPr/>
        </p:nvSpPr>
        <p:spPr bwMode="auto">
          <a:xfrm>
            <a:off x="169683" y="1650227"/>
            <a:ext cx="8804635" cy="7848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defTabSz="914378" eaLnBrk="0" fontAlgn="base" hangingPunct="0">
              <a:spcBef>
                <a:spcPct val="0"/>
              </a:spcBef>
              <a:spcAft>
                <a:spcPct val="0"/>
              </a:spcAft>
            </a:pPr>
            <a:r>
              <a:rPr lang="zh-TW" altLang="en-US" sz="2250" b="1">
                <a:latin typeface="標楷體" pitchFamily="65" charset="-120"/>
                <a:ea typeface="標楷體" panose="03000509000000000000" pitchFamily="65" charset="-120"/>
                <a:cs typeface="Calibri" panose="020f0502020204030204" pitchFamily="34" charset="0"/>
              </a:rPr>
              <a:t>單元標題：</a:t>
            </a:r>
            <a:r>
              <a:rPr lang="zh-TW" altLang="en-US" sz="2250">
                <a:latin typeface="標楷體" pitchFamily="65" charset="-120"/>
                <a:ea typeface="標楷體" panose="03000509000000000000" pitchFamily="65" charset="-120"/>
                <a:cs typeface="Calibri" panose="020f0502020204030204" pitchFamily="34" charset="0"/>
              </a:rPr>
              <a:t>傳輸層</a:t>
            </a:r>
            <a:endParaRPr lang="en-US" altLang="en-US" sz="2250">
              <a:latin typeface="標楷體" pitchFamily="65" charset="-120"/>
              <a:ea typeface="標楷體" panose="03000509000000000000" pitchFamily="65" charset="-120"/>
            </a:endParaRPr>
          </a:p>
          <a:p>
            <a:pPr defTabSz="914378" eaLnBrk="0" hangingPunct="0"/>
            <a:r>
              <a:rPr lang="zh-TW" altLang="en-US" sz="2250" b="1">
                <a:latin typeface="標楷體" pitchFamily="65" charset="-120"/>
                <a:ea typeface="標楷體" panose="03000509000000000000" pitchFamily="65" charset="-120"/>
                <a:cs typeface="Calibri" panose="020f0502020204030204" pitchFamily="34" charset="0"/>
              </a:rPr>
              <a:t>單元目標</a:t>
            </a:r>
            <a:r>
              <a:rPr lang="zh-TW" altLang="en-US" sz="2250">
                <a:latin typeface="標楷體" pitchFamily="65" charset="-120"/>
                <a:ea typeface="標楷體" panose="03000509000000000000" pitchFamily="65" charset="-120"/>
                <a:cs typeface="Calibri" panose="020f0502020204030204" pitchFamily="34" charset="0"/>
              </a:rPr>
              <a:t>：</a:t>
            </a:r>
            <a:r>
              <a:rPr lang="zh-TW" altLang="en-US" sz="2250">
                <a:latin typeface="標楷體" pitchFamily="65" charset="-120"/>
                <a:ea typeface="標楷體" panose="03000509000000000000" pitchFamily="65" charset="-120"/>
              </a:rPr>
              <a:t>比較在支持端到端通信傳輸層協議的操作。 </a:t>
            </a:r>
          </a:p>
        </p:txBody>
      </p:sp>
      <p:graphicFrame>
        <p:nvGraphicFramePr>
          <p:cNvPr id="2" name="Table 1">
            <a:extLst>
              <a:ext uri="{FF2B5EF4-FFF2-40B4-BE49-F238E27FC236}">
                <a16:creationId xmlns:a16="http://schemas.microsoft.com/office/drawing/2014/main" id="{E974E1EB-2DBE-496F-B0B0-6C44227DA401}"/>
              </a:ext>
            </a:extLst>
          </p:cNvPr>
          <p:cNvGraphicFramePr>
            <a:graphicFrameLocks noGrp="1"/>
          </p:cNvGraphicFramePr>
          <p:nvPr>
            <p:extLst>
              <p:ext uri="{D42A27DB-BD31-4B8C-83A1-F6EECF244321}">
                <p14:modId xmlns:p14="http://schemas.microsoft.com/office/powerpoint/2010/main" val="877018483"/>
              </p:ext>
            </p:extLst>
          </p:nvPr>
        </p:nvGraphicFramePr>
        <p:xfrm>
          <a:off x="481519" y="2581249"/>
          <a:ext cx="8276733" cy="2609088"/>
        </p:xfrm>
        <a:graphic>
          <a:graphicData uri="http://schemas.openxmlformats.org/drawingml/2006/table">
            <a:tbl>
              <a:tblPr firstRow="1" firstCol="1" bandRow="1">
                <a:tableStyleId>{5C22544A-7EE6-4342-B048-85BDC9FD1C3A}</a:tableStyleId>
              </a:tblPr>
              <a:tblGrid>
                <a:gridCol w="2214056">
                  <a:extLst>
                    <a:ext uri="{9D8B030D-6E8A-4147-A177-3AD203B41FA5}">
                      <a16:colId xmlns:a16="http://schemas.microsoft.com/office/drawing/2014/main" val="1523797708"/>
                    </a:ext>
                  </a:extLst>
                </a:gridCol>
                <a:gridCol w="6062677">
                  <a:extLst>
                    <a:ext uri="{9D8B030D-6E8A-4147-A177-3AD203B41FA5}">
                      <a16:colId xmlns:a16="http://schemas.microsoft.com/office/drawing/2014/main" val="2750207184"/>
                    </a:ext>
                  </a:extLst>
                </a:gridCol>
              </a:tblGrid>
              <a:tr h="244602">
                <a:tc>
                  <a:txBody>
                    <a:bodyPr vert="horz" wrap="square"/>
                    <a:lstStyle/>
                    <a:p>
                      <a:pPr marL="0" marR="0" algn="l" rtl="0">
                        <a:lnSpc>
                          <a:spcPct val="107000"/>
                        </a:lnSpc>
                        <a:spcBef>
                          <a:spcPct val="0"/>
                        </a:spcBef>
                        <a:spcAft>
                          <a:spcPct val="0"/>
                        </a:spcAft>
                      </a:pPr>
                      <a:r>
                        <a:rPr lang="zh-TW" sz="2000" baseline="0">
                          <a:effectLst/>
                          <a:latin typeface="標楷體" pitchFamily="65" charset="-120"/>
                          <a:ea typeface="標楷體" panose="03000509000000000000" pitchFamily="65" charset="-120"/>
                        </a:rPr>
                        <a:t>主題標題</a:t>
                      </a:r>
                    </a:p>
                  </a:txBody>
                  <a:tcPr marL="68580" marR="68580" marT="0" marB="0"/>
                </a:tc>
                <a:tc>
                  <a:txBody>
                    <a:bodyPr vert="horz" wrap="square"/>
                    <a:lstStyle/>
                    <a:p>
                      <a:pPr marL="0" marR="0" algn="l" rtl="0">
                        <a:lnSpc>
                          <a:spcPct val="107000"/>
                        </a:lnSpc>
                        <a:spcBef>
                          <a:spcPct val="0"/>
                        </a:spcBef>
                        <a:spcAft>
                          <a:spcPct val="0"/>
                        </a:spcAft>
                      </a:pPr>
                      <a:r>
                        <a:rPr lang="zh-TW" sz="2000" baseline="0">
                          <a:effectLst/>
                          <a:latin typeface="標楷體" pitchFamily="65" charset="-120"/>
                          <a:ea typeface="標楷體" panose="03000509000000000000" pitchFamily="65" charset="-120"/>
                        </a:rPr>
                        <a:t>主題目標</a:t>
                      </a:r>
                    </a:p>
                  </a:txBody>
                  <a:tcPr marL="68580" marR="68580" marT="0" marB="0"/>
                </a:tc>
                <a:extLst>
                  <a:ext uri="{0D108BD9-81ED-4DB2-BD59-A6C34878D82A}">
                    <a16:rowId xmlns:a16="http://schemas.microsoft.com/office/drawing/2014/main" val="1874061904"/>
                  </a:ext>
                </a:extLst>
              </a:tr>
              <a:tr h="244602">
                <a:tc>
                  <a:txBody>
                    <a:bodyPr vert="horz" wrap="square"/>
                    <a:lstStyle/>
                    <a:p>
                      <a:pPr marL="0" marR="0" algn="l" rtl="0">
                        <a:lnSpc>
                          <a:spcPct val="107000"/>
                        </a:lnSpc>
                        <a:spcBef>
                          <a:spcPct val="0"/>
                        </a:spcBef>
                        <a:spcAft>
                          <a:spcPct val="0"/>
                        </a:spcAft>
                      </a:pPr>
                      <a:r>
                        <a:rPr lang="zh-TW" sz="2000" baseline="0">
                          <a:effectLst/>
                          <a:latin typeface="標楷體" pitchFamily="65" charset="-120"/>
                          <a:ea typeface="標楷體" panose="03000509000000000000" pitchFamily="65" charset="-120"/>
                        </a:rPr>
                        <a:t>資料傳輸</a:t>
                      </a:r>
                    </a:p>
                  </a:txBody>
                  <a:tcPr marL="68580" marR="68580" marT="0" marB="0"/>
                </a:tc>
                <a:tc>
                  <a:txBody>
                    <a:bodyPr vert="horz" wrap="square"/>
                    <a:lstStyle/>
                    <a:p>
                      <a:pPr marL="0" marR="0" algn="l" rtl="0">
                        <a:lnSpc>
                          <a:spcPct val="107000"/>
                        </a:lnSpc>
                        <a:spcBef>
                          <a:spcPct val="0"/>
                        </a:spcBef>
                        <a:spcAft>
                          <a:spcPct val="0"/>
                        </a:spcAft>
                      </a:pPr>
                      <a:r>
                        <a:rPr lang="zh-TW" sz="2000" baseline="0">
                          <a:solidFill>
                            <a:srgbClr val="080808"/>
                          </a:solidFill>
                          <a:effectLst/>
                          <a:latin typeface="標楷體" pitchFamily="65" charset="-120"/>
                          <a:ea typeface="標楷體" panose="03000509000000000000" pitchFamily="65" charset="-120"/>
                          <a:cs typeface="Times New Roman" panose="02020603050405020304" pitchFamily="18" charset="0"/>
                        </a:rPr>
                        <a:t>解釋傳輸層在管理數據的在端到端通信的運輸的目的。</a:t>
                      </a:r>
                    </a:p>
                  </a:txBody>
                  <a:tcPr marL="68580" marR="68580" marT="0" marB="0"/>
                </a:tc>
                <a:extLst>
                  <a:ext uri="{0D108BD9-81ED-4DB2-BD59-A6C34878D82A}">
                    <a16:rowId xmlns:a16="http://schemas.microsoft.com/office/drawing/2014/main" val="1646858405"/>
                  </a:ext>
                </a:extLst>
              </a:tr>
              <a:tr h="244602">
                <a:tc>
                  <a:txBody>
                    <a:bodyPr vert="horz" wrap="square"/>
                    <a:lstStyle/>
                    <a:p>
                      <a:pPr marL="0" marR="0" algn="l" rtl="0">
                        <a:lnSpc>
                          <a:spcPct val="107000"/>
                        </a:lnSpc>
                        <a:spcBef>
                          <a:spcPct val="0"/>
                        </a:spcBef>
                        <a:spcAft>
                          <a:spcPct val="0"/>
                        </a:spcAft>
                      </a:pPr>
                      <a:r>
                        <a:rPr lang="zh-TW" sz="2000" baseline="0">
                          <a:effectLst/>
                          <a:latin typeface="標楷體" pitchFamily="65" charset="-120"/>
                          <a:ea typeface="標楷體" panose="03000509000000000000" pitchFamily="65" charset="-120"/>
                        </a:rPr>
                        <a:t>TCP 概觀</a:t>
                      </a:r>
                    </a:p>
                  </a:txBody>
                  <a:tcPr marL="68580" marR="68580" marT="0" marB="0"/>
                </a:tc>
                <a:tc>
                  <a:txBody>
                    <a:bodyPr vert="horz" wrap="square"/>
                    <a:lstStyle/>
                    <a:p>
                      <a:pPr marL="0" marR="0" algn="l" rtl="0">
                        <a:lnSpc>
                          <a:spcPct val="107000"/>
                        </a:lnSpc>
                        <a:spcBef>
                          <a:spcPct val="0"/>
                        </a:spcBef>
                        <a:spcAft>
                          <a:spcPct val="0"/>
                        </a:spcAft>
                      </a:pPr>
                      <a:r>
                        <a:rPr lang="zh-TW" sz="2000" baseline="0">
                          <a:solidFill>
                            <a:srgbClr val="080808"/>
                          </a:solidFill>
                          <a:effectLst/>
                          <a:latin typeface="標楷體" pitchFamily="65" charset="-120"/>
                          <a:ea typeface="標楷體" panose="03000509000000000000" pitchFamily="65" charset="-120"/>
                        </a:rPr>
                        <a:t>解釋 TCP 的特性。</a:t>
                      </a:r>
                    </a:p>
                  </a:txBody>
                  <a:tcPr marL="68580" marR="68580" marT="0" marB="0"/>
                </a:tc>
                <a:extLst>
                  <a:ext uri="{0D108BD9-81ED-4DB2-BD59-A6C34878D82A}">
                    <a16:rowId xmlns:a16="http://schemas.microsoft.com/office/drawing/2014/main" val="1435904258"/>
                  </a:ext>
                </a:extLst>
              </a:tr>
              <a:tr h="244602">
                <a:tc>
                  <a:txBody>
                    <a:bodyPr vert="horz" wrap="square"/>
                    <a:lstStyle/>
                    <a:p>
                      <a:pPr marL="0" marR="0" algn="l" rtl="0">
                        <a:lnSpc>
                          <a:spcPct val="107000"/>
                        </a:lnSpc>
                        <a:spcBef>
                          <a:spcPct val="0"/>
                        </a:spcBef>
                        <a:spcAft>
                          <a:spcPct val="0"/>
                        </a:spcAft>
                      </a:pPr>
                      <a:r>
                        <a:rPr lang="zh-TW" sz="2000" baseline="0">
                          <a:effectLst/>
                          <a:latin typeface="標楷體" pitchFamily="65" charset="-120"/>
                          <a:ea typeface="標楷體" panose="03000509000000000000" pitchFamily="65" charset="-120"/>
                        </a:rPr>
                        <a:t>UDP 概述</a:t>
                      </a:r>
                    </a:p>
                  </a:txBody>
                  <a:tcPr marL="68580" marR="68580" marT="0" marB="0"/>
                </a:tc>
                <a:tc>
                  <a:txBody>
                    <a:bodyPr vert="horz" wrap="square"/>
                    <a:lstStyle/>
                    <a:p>
                      <a:pPr marL="0" marR="0" algn="l" rtl="0">
                        <a:lnSpc>
                          <a:spcPct val="107000"/>
                        </a:lnSpc>
                        <a:spcBef>
                          <a:spcPct val="0"/>
                        </a:spcBef>
                        <a:spcAft>
                          <a:spcPct val="0"/>
                        </a:spcAft>
                      </a:pPr>
                      <a:r>
                        <a:rPr lang="zh-TW" sz="2000" baseline="0">
                          <a:solidFill>
                            <a:srgbClr val="080808"/>
                          </a:solidFill>
                          <a:effectLst/>
                          <a:latin typeface="標楷體" pitchFamily="65" charset="-120"/>
                          <a:ea typeface="標楷體" panose="03000509000000000000" pitchFamily="65" charset="-120"/>
                          <a:cs typeface="Times New Roman" panose="02020603050405020304" pitchFamily="18" charset="0"/>
                        </a:rPr>
                        <a:t>解釋 UDP 的特點。</a:t>
                      </a:r>
                    </a:p>
                  </a:txBody>
                  <a:tcPr marL="68580" marR="68580" marT="0" marB="0"/>
                </a:tc>
                <a:extLst>
                  <a:ext uri="{0D108BD9-81ED-4DB2-BD59-A6C34878D82A}">
                    <a16:rowId xmlns:a16="http://schemas.microsoft.com/office/drawing/2014/main" val="131737215"/>
                  </a:ext>
                </a:extLst>
              </a:tr>
              <a:tr h="244602">
                <a:tc>
                  <a:txBody>
                    <a:bodyPr vert="horz" wrap="square"/>
                    <a:lstStyle/>
                    <a:p>
                      <a:pPr marL="0" marR="0" algn="l" rtl="0">
                        <a:lnSpc>
                          <a:spcPct val="107000"/>
                        </a:lnSpc>
                        <a:spcBef>
                          <a:spcPct val="0"/>
                        </a:spcBef>
                        <a:spcAft>
                          <a:spcPct val="0"/>
                        </a:spcAft>
                      </a:pPr>
                      <a:r>
                        <a:rPr lang="zh-TW" sz="2000" baseline="0">
                          <a:effectLst/>
                          <a:latin typeface="標楷體" pitchFamily="65" charset="-120"/>
                          <a:ea typeface="標楷體" panose="03000509000000000000" pitchFamily="65" charset="-120"/>
                        </a:rPr>
                        <a:t>連接埠號</a:t>
                      </a:r>
                    </a:p>
                  </a:txBody>
                  <a:tcPr marL="68580" marR="68580" marT="0" marB="0"/>
                </a:tc>
                <a:tc>
                  <a:txBody>
                    <a:bodyPr vert="horz" wrap="square"/>
                    <a:lstStyle/>
                    <a:p>
                      <a:pPr marL="0" marR="0" algn="l" rtl="0">
                        <a:lnSpc>
                          <a:spcPct val="107000"/>
                        </a:lnSpc>
                        <a:spcBef>
                          <a:spcPct val="0"/>
                        </a:spcBef>
                        <a:spcAft>
                          <a:spcPct val="0"/>
                        </a:spcAft>
                      </a:pPr>
                      <a:r>
                        <a:rPr lang="zh-TW" sz="2000" b="0" i="0" kern="1200" baseline="0">
                          <a:solidFill>
                            <a:srgbClr val="080808"/>
                          </a:solidFill>
                          <a:effectLst/>
                          <a:latin typeface="標楷體" pitchFamily="65" charset="-120"/>
                          <a:ea typeface="標楷體" panose="03000509000000000000" pitchFamily="65" charset="-120"/>
                          <a:cs typeface="+mn-cs"/>
                        </a:rPr>
                        <a:t>解釋 TCP 和 UDP 如何使用連接埠號碼。</a:t>
                      </a:r>
                    </a:p>
                  </a:txBody>
                  <a:tcPr marL="68580" marR="68580" marT="0" marB="0"/>
                </a:tc>
                <a:extLst>
                  <a:ext uri="{0D108BD9-81ED-4DB2-BD59-A6C34878D82A}">
                    <a16:rowId xmlns:a16="http://schemas.microsoft.com/office/drawing/2014/main" val="3818444524"/>
                  </a:ext>
                </a:extLst>
              </a:tr>
              <a:tr h="244602">
                <a:tc>
                  <a:txBody>
                    <a:bodyPr vert="horz" wrap="square"/>
                    <a:lstStyle/>
                    <a:p>
                      <a:pPr marL="0" marR="0" algn="l" rtl="0">
                        <a:lnSpc>
                          <a:spcPct val="107000"/>
                        </a:lnSpc>
                        <a:spcBef>
                          <a:spcPct val="0"/>
                        </a:spcBef>
                        <a:spcAft>
                          <a:spcPct val="0"/>
                        </a:spcAft>
                      </a:pPr>
                      <a:r>
                        <a:rPr lang="zh-TW" sz="2000" baseline="0">
                          <a:effectLst/>
                          <a:latin typeface="標楷體" pitchFamily="65" charset="-120"/>
                          <a:ea typeface="標楷體" panose="03000509000000000000" pitchFamily="65" charset="-120"/>
                        </a:rPr>
                        <a:t>TCP通信過程</a:t>
                      </a:r>
                    </a:p>
                  </a:txBody>
                  <a:tcPr marL="68580" marR="68580" marT="0" marB="0"/>
                </a:tc>
                <a:tc>
                  <a:txBody>
                    <a:bodyPr vert="horz" wrap="square"/>
                    <a:lstStyle/>
                    <a:p>
                      <a:pPr marL="0" marR="0" algn="l" rtl="0">
                        <a:lnSpc>
                          <a:spcPct val="107000"/>
                        </a:lnSpc>
                        <a:spcBef>
                          <a:spcPct val="0"/>
                        </a:spcBef>
                        <a:spcAft>
                          <a:spcPct val="0"/>
                        </a:spcAft>
                      </a:pPr>
                      <a:r>
                        <a:rPr lang="zh-TW" sz="2000" b="0" i="0" kern="1200" baseline="0">
                          <a:solidFill>
                            <a:srgbClr val="080808"/>
                          </a:solidFill>
                          <a:effectLst/>
                          <a:latin typeface="標楷體" pitchFamily="65" charset="-120"/>
                          <a:ea typeface="標楷體" panose="03000509000000000000" pitchFamily="65" charset="-120"/>
                          <a:cs typeface="+mn-cs"/>
                        </a:rPr>
                        <a:t>解釋 TCP 會話建立和終止過程如何促進可靠的通信。</a:t>
                      </a:r>
                    </a:p>
                  </a:txBody>
                  <a:tcPr marL="68580" marR="68580" marT="0" marB="0"/>
                </a:tc>
                <a:extLst>
                  <a:ext uri="{0D108BD9-81ED-4DB2-BD59-A6C34878D82A}">
                    <a16:rowId xmlns:a16="http://schemas.microsoft.com/office/drawing/2014/main" val="1846877670"/>
                  </a:ext>
                </a:extLst>
              </a:tr>
              <a:tr h="244602">
                <a:tc>
                  <a:txBody>
                    <a:bodyPr vert="horz" wrap="square"/>
                    <a:lstStyle/>
                    <a:p>
                      <a:pPr marL="0" marR="0" algn="l" rtl="0">
                        <a:lnSpc>
                          <a:spcPct val="107000"/>
                        </a:lnSpc>
                        <a:spcBef>
                          <a:spcPct val="0"/>
                        </a:spcBef>
                        <a:spcAft>
                          <a:spcPct val="0"/>
                        </a:spcAft>
                      </a:pPr>
                      <a:r>
                        <a:rPr lang="zh-TW" sz="2000" baseline="0">
                          <a:effectLst/>
                          <a:latin typeface="標楷體" pitchFamily="65" charset="-120"/>
                          <a:ea typeface="標楷體" panose="03000509000000000000" pitchFamily="65" charset="-120"/>
                        </a:rPr>
                        <a:t>可靠性與流量控制</a:t>
                      </a:r>
                    </a:p>
                  </a:txBody>
                  <a:tcPr marL="68580" marR="68580" marT="0" marB="0"/>
                </a:tc>
                <a:tc>
                  <a:txBody>
                    <a:bodyPr vert="horz" wrap="square"/>
                    <a:lstStyle/>
                    <a:p>
                      <a:pPr marL="0" marR="0" algn="l" rtl="0">
                        <a:lnSpc>
                          <a:spcPct val="107000"/>
                        </a:lnSpc>
                        <a:spcBef>
                          <a:spcPct val="0"/>
                        </a:spcBef>
                        <a:spcAft>
                          <a:spcPct val="0"/>
                        </a:spcAft>
                      </a:pPr>
                      <a:r>
                        <a:rPr lang="zh-TW" sz="2000" b="0" i="0" kern="1200" baseline="0">
                          <a:solidFill>
                            <a:srgbClr val="080808"/>
                          </a:solidFill>
                          <a:effectLst/>
                          <a:latin typeface="標楷體" pitchFamily="65" charset="-120"/>
                          <a:ea typeface="標楷體" panose="03000509000000000000" pitchFamily="65" charset="-120"/>
                          <a:cs typeface="+mn-cs"/>
                        </a:rPr>
                        <a:t>解釋如何傳輸 TCP 協議數據單元並確認以保證交付。</a:t>
                      </a:r>
                    </a:p>
                  </a:txBody>
                  <a:tcPr marL="68580" marR="68580" marT="0" marB="0"/>
                </a:tc>
                <a:extLst>
                  <a:ext uri="{0D108BD9-81ED-4DB2-BD59-A6C34878D82A}">
                    <a16:rowId xmlns:a16="http://schemas.microsoft.com/office/drawing/2014/main" val="1886050846"/>
                  </a:ext>
                </a:extLst>
              </a:tr>
              <a:tr h="319325">
                <a:tc>
                  <a:txBody>
                    <a:bodyPr vert="horz" wrap="square"/>
                    <a:lstStyle/>
                    <a:p>
                      <a:pPr marL="0" marR="0" algn="l" rtl="0">
                        <a:lnSpc>
                          <a:spcPct val="107000"/>
                        </a:lnSpc>
                        <a:spcBef>
                          <a:spcPct val="0"/>
                        </a:spcBef>
                        <a:spcAft>
                          <a:spcPct val="0"/>
                        </a:spcAft>
                      </a:pPr>
                      <a:r>
                        <a:rPr lang="zh-TW" sz="2000" baseline="0">
                          <a:effectLst/>
                          <a:latin typeface="標楷體" pitchFamily="65" charset="-120"/>
                          <a:ea typeface="標楷體" panose="03000509000000000000" pitchFamily="65" charset="-120"/>
                          <a:cs typeface="Arial" panose="020b0604020202020204" pitchFamily="34" charset="0"/>
                        </a:rPr>
                        <a:t>UDP 通訊</a:t>
                      </a:r>
                    </a:p>
                  </a:txBody>
                  <a:tcPr marL="68580" marR="68580" marT="0" marB="0"/>
                </a:tc>
                <a:tc>
                  <a:txBody>
                    <a:bodyPr vert="horz" wrap="square"/>
                    <a:lstStyle/>
                    <a:p>
                      <a:pPr marL="0" marR="0" algn="l" rtl="0">
                        <a:lnSpc>
                          <a:spcPct val="107000"/>
                        </a:lnSpc>
                        <a:spcBef>
                          <a:spcPct val="0"/>
                        </a:spcBef>
                        <a:spcAft>
                          <a:spcPct val="0"/>
                        </a:spcAft>
                      </a:pPr>
                      <a:r>
                        <a:rPr lang="zh-TW" sz="2000" b="0" i="0" kern="1200" baseline="0">
                          <a:solidFill>
                            <a:srgbClr val="080808"/>
                          </a:solidFill>
                          <a:effectLst/>
                          <a:latin typeface="標楷體" pitchFamily="65" charset="-120"/>
                          <a:ea typeface="標楷體" panose="03000509000000000000" pitchFamily="65" charset="-120"/>
                          <a:cs typeface="+mn-cs"/>
                        </a:rPr>
                        <a:t>比較運輸層協議在支持端對端通信的操作。 </a:t>
                      </a:r>
                    </a:p>
                  </a:txBody>
                  <a:tcPr marL="68580" marR="68580" marT="0" marB="0"/>
                </a:tc>
                <a:extLst>
                  <a:ext uri="{0D108BD9-81ED-4DB2-BD59-A6C34878D82A}">
                    <a16:rowId xmlns:a16="http://schemas.microsoft.com/office/drawing/2014/main" val="917870198"/>
                  </a:ext>
                </a:extLst>
              </a:tr>
            </a:tbl>
          </a:graphicData>
        </a:graphic>
      </p:graphicFrame>
      <p:sp>
        <p:nvSpPr>
          <p:cNvPr id="4" name="投影片編號版面配置區 3"/>
          <p:cNvSpPr>
            <a:spLocks noGrp="1"/>
          </p:cNvSpPr>
          <p:nvPr>
            <p:ph type="sldNum" sz="quarter" idx="4"/>
          </p:nvPr>
        </p:nvSpPr>
        <p:spPr/>
        <p:txBody>
          <a:bodyPr/>
          <a:lstStyle/>
          <a:p>
            <a:pPr defTabSz="385754">
              <a:defRPr/>
            </a:pPr>
            <a:fld id="{2F5CCB13-0A32-4557-88E9-079F0C330695}" type="slidenum">
              <a:rPr lang="en-US" kern="0" smtClean="0">
                <a:solidFill>
                  <a:srgbClr val="595959"/>
                </a:solidFill>
              </a:rPr>
              <a:pPr defTabSz="385754">
                <a:defRPr/>
              </a:pPr>
              <a:t>367</a:t>
            </a:fld>
            <a:endParaRPr lang="en-US" kern="0">
              <a:solidFill>
                <a:srgbClr val="595959"/>
              </a:solidFill>
            </a:endParaRPr>
          </a:p>
        </p:txBody>
      </p:sp>
    </p:spTree>
    <p:custDataLst>
      <p:tags r:id="rId3"/>
    </p:custDataLst>
    <p:extLst>
      <p:ext uri="{BB962C8B-B14F-4D97-AF65-F5344CB8AC3E}">
        <p14:creationId xmlns:p14="http://schemas.microsoft.com/office/powerpoint/2010/main" val="1347675154"/>
      </p:ext>
    </p:extLst>
  </p:cSld>
  <p:clrMapOvr>
    <a:masterClrMapping/>
  </p:clrMapOvr>
  <p:transition spd="slow">
    <p:wipe/>
  </p:transition>
  <p:timing/>
</p:sld>
</file>

<file path=ppt/slides/slide368.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p:spPr>
        <p:txBody>
          <a:bodyPr/>
          <a:lstStyle/>
          <a:p>
            <a:pPr rtl="0"/>
            <a:r>
              <a:rPr lang="en-US" altLang="zh-TW" sz="2400" smtClean="0"/>
              <a:t>14.1</a:t>
            </a:r>
            <a:r>
              <a:rPr lang="zh-TW" altLang="en-US" sz="2400" smtClean="0"/>
              <a:t>傳輸</a:t>
            </a:r>
            <a:r>
              <a:rPr lang="zh-TW" altLang="en-US" sz="2400"/>
              <a:t>層的數據角色的傳輸</a:t>
            </a:r>
          </a:p>
        </p:txBody>
      </p:sp>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360219" y="1712669"/>
            <a:ext cx="3602182" cy="3559563"/>
          </a:xfrm>
        </p:spPr>
        <p:txBody>
          <a:bodyPr/>
          <a:lstStyle/>
          <a:p>
            <a:pPr marL="0" indent="0" algn="l"/>
            <a:r>
              <a:rPr lang="zh-TW" altLang="en-US" sz="1800">
                <a:solidFill>
                  <a:srgbClr val="000000"/>
                </a:solidFill>
              </a:rPr>
              <a:t>傳輸層是：</a:t>
            </a:r>
          </a:p>
          <a:p>
            <a:pPr marL="285743" indent="-285743" algn="l">
              <a:buFont typeface="Arial" panose="020b0604020202020204" pitchFamily="34" charset="0"/>
              <a:buChar char="•"/>
            </a:pPr>
            <a:r>
              <a:rPr lang="zh-TW" altLang="en-US" sz="1800">
                <a:solidFill>
                  <a:srgbClr val="000000"/>
                </a:solidFill>
              </a:rPr>
              <a:t>負責在不同主機上執行的應用程式之間的邏輯通訊。</a:t>
            </a:r>
          </a:p>
          <a:p>
            <a:pPr marL="342892" indent="-342892" algn="l">
              <a:buFont typeface="Arial" panose="020b0604020202020204" pitchFamily="34" charset="0"/>
              <a:buChar char="•"/>
            </a:pPr>
            <a:r>
              <a:rPr lang="zh-TW" altLang="en-US" sz="1800">
                <a:solidFill>
                  <a:srgbClr val="000000"/>
                </a:solidFill>
              </a:rPr>
              <a:t>應用程式層與負責網路傳輸的下層之間的連結。</a:t>
            </a:r>
          </a:p>
          <a:p>
            <a:pPr marL="0" indent="0" algn="l"/>
            <a:endParaRPr lang="en-US" sz="1800">
              <a:solidFill>
                <a:srgbClr val="000000"/>
              </a:solidFill>
            </a:endParaRPr>
          </a:p>
          <a:p>
            <a:pPr marL="0" indent="0" algn="l"/>
            <a:endParaRPr lang="en-US" sz="1600">
              <a:solidFill>
                <a:srgbClr val="000000"/>
              </a:solidFill>
            </a:endParaRPr>
          </a:p>
        </p:txBody>
      </p:sp>
      <p:pic>
        <p:nvPicPr>
          <p:cNvPr id="6" name="Picture 5">
            <a:extLst>
              <a:ext uri="{FF2B5EF4-FFF2-40B4-BE49-F238E27FC236}">
                <a16:creationId xmlns:a16="http://schemas.microsoft.com/office/drawing/2014/main" id="{303A6BBB-1052-C741-BFA6-942405352A31}"/>
              </a:ext>
            </a:extLst>
          </p:cNvPr>
          <p:cNvPicPr>
            <a:picLocks noChangeAspect="1"/>
          </p:cNvPicPr>
          <p:nvPr/>
        </p:nvPicPr>
        <p:blipFill>
          <a:blip r:embed="rId3"/>
          <a:stretch>
            <a:fillRect/>
          </a:stretch>
        </p:blipFill>
        <p:spPr>
          <a:xfrm>
            <a:off x="4304805" y="1712669"/>
            <a:ext cx="4478977" cy="3559564"/>
          </a:xfrm>
          <a:prstGeom prst="rect">
            <a:avLst/>
          </a:prstGeom>
        </p:spPr>
      </p:pic>
      <p:sp>
        <p:nvSpPr>
          <p:cNvPr id="2" name="投影片編號版面配置區 1"/>
          <p:cNvSpPr>
            <a:spLocks noGrp="1"/>
          </p:cNvSpPr>
          <p:nvPr>
            <p:ph type="sldNum" sz="quarter" idx="12"/>
          </p:nvPr>
        </p:nvSpPr>
        <p:spPr/>
        <p:txBody>
          <a:bodyPr/>
          <a:lstStyle/>
          <a:p>
            <a:fld id="{4FAB73BC-B049-4115-A692-8D63A059BFB8}" type="slidenum">
              <a:rPr lang="en-US" smtClean="0"/>
              <a:t>368</a:t>
            </a:fld>
            <a:endParaRPr lang="en-US"/>
          </a:p>
        </p:txBody>
      </p:sp>
    </p:spTree>
    <p:extLst>
      <p:ext uri="{BB962C8B-B14F-4D97-AF65-F5344CB8AC3E}">
        <p14:creationId xmlns:p14="http://schemas.microsoft.com/office/powerpoint/2010/main" val="96708674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369.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p:spPr>
        <p:txBody>
          <a:bodyPr>
            <a:normAutofit/>
          </a:bodyPr>
          <a:lstStyle/>
          <a:p>
            <a:pPr rtl="0"/>
            <a:r>
              <a:rPr lang="en-US" altLang="zh-TW" smtClean="0"/>
              <a:t>14.1</a:t>
            </a:r>
            <a:r>
              <a:rPr lang="zh-TW" altLang="en-US" smtClean="0"/>
              <a:t>數據</a:t>
            </a:r>
            <a:r>
              <a:rPr lang="zh-TW" altLang="en-US"/>
              <a:t>的傳輸</a:t>
            </a:r>
            <a:r>
              <a:rPr lang="en-US" altLang="zh-TW"/>
              <a:t>-</a:t>
            </a:r>
            <a:r>
              <a:rPr lang="zh-TW" altLang="en-US"/>
              <a:t>傳輸層責任</a:t>
            </a:r>
          </a:p>
        </p:txBody>
      </p:sp>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216818" y="1658528"/>
            <a:ext cx="3770722" cy="3864990"/>
          </a:xfrm>
        </p:spPr>
        <p:txBody>
          <a:bodyPr/>
          <a:lstStyle/>
          <a:p>
            <a:pPr marL="0" indent="0" algn="l"/>
            <a:r>
              <a:rPr lang="zh-TW" altLang="en-US" sz="1600">
                <a:solidFill>
                  <a:srgbClr val="000000"/>
                </a:solidFill>
              </a:rPr>
              <a:t>傳輸層有以下責任：</a:t>
            </a:r>
          </a:p>
          <a:p>
            <a:pPr marL="342892" indent="-342892" algn="l">
              <a:buFont typeface="Arial" panose="020b0604020202020204" pitchFamily="34" charset="0"/>
              <a:buChar char="•"/>
            </a:pPr>
            <a:r>
              <a:rPr lang="zh-TW" altLang="en-US" sz="1600">
                <a:solidFill>
                  <a:srgbClr val="000000"/>
                </a:solidFill>
              </a:rPr>
              <a:t>追蹤個別對話</a:t>
            </a:r>
          </a:p>
          <a:p>
            <a:pPr marL="342892" indent="-342892" algn="l">
              <a:buFont typeface="Arial" panose="020b0604020202020204" pitchFamily="34" charset="0"/>
              <a:buChar char="•"/>
            </a:pPr>
            <a:r>
              <a:rPr lang="zh-TW" altLang="en-US" sz="1600">
                <a:solidFill>
                  <a:srgbClr val="000000"/>
                </a:solidFill>
              </a:rPr>
              <a:t>區段資料和重新組裝區段</a:t>
            </a:r>
          </a:p>
          <a:p>
            <a:pPr marL="342892" indent="-342892" algn="l">
              <a:buFont typeface="Arial" panose="020b0604020202020204" pitchFamily="34" charset="0"/>
              <a:buChar char="•"/>
            </a:pPr>
            <a:r>
              <a:rPr lang="zh-TW" altLang="en-US" sz="1600">
                <a:solidFill>
                  <a:srgbClr val="000000"/>
                </a:solidFill>
              </a:rPr>
              <a:t>新增標題資訊</a:t>
            </a:r>
          </a:p>
          <a:p>
            <a:pPr marL="342892" indent="-342892" algn="l">
              <a:buFont typeface="Arial" panose="020b0604020202020204" pitchFamily="34" charset="0"/>
              <a:buChar char="•"/>
            </a:pPr>
            <a:r>
              <a:rPr lang="zh-TW" altLang="en-US" sz="1600">
                <a:solidFill>
                  <a:srgbClr val="000000"/>
                </a:solidFill>
              </a:rPr>
              <a:t>識別、分隔及管理多個對話</a:t>
            </a:r>
          </a:p>
          <a:p>
            <a:pPr marL="342892" indent="-342892" algn="l">
              <a:buFont typeface="Arial" panose="020b0604020202020204" pitchFamily="34" charset="0"/>
              <a:buChar char="•"/>
            </a:pPr>
            <a:r>
              <a:rPr lang="zh-TW" altLang="en-US" sz="1600">
                <a:solidFill>
                  <a:srgbClr val="000000"/>
                </a:solidFill>
              </a:rPr>
              <a:t>使用分割和多路復用，使不同的通信對話在同一個網路上交錯</a:t>
            </a:r>
          </a:p>
          <a:p>
            <a:pPr marL="342892" indent="-342892" algn="l">
              <a:buFont typeface="Arial" panose="020b0604020202020204" pitchFamily="34" charset="0"/>
              <a:buChar char="•"/>
            </a:pPr>
            <a:endParaRPr lang="en-US" sz="1600">
              <a:solidFill>
                <a:srgbClr val="000000"/>
              </a:solidFill>
            </a:endParaRPr>
          </a:p>
        </p:txBody>
      </p:sp>
      <p:pic>
        <p:nvPicPr>
          <p:cNvPr id="6" name="Picture 5">
            <a:extLst>
              <a:ext uri="{FF2B5EF4-FFF2-40B4-BE49-F238E27FC236}">
                <a16:creationId xmlns:a16="http://schemas.microsoft.com/office/drawing/2014/main" id="{6672350D-2CF8-5C48-A121-E84D1A7E0221}"/>
              </a:ext>
            </a:extLst>
          </p:cNvPr>
          <p:cNvPicPr>
            <a:picLocks noChangeAspect="1"/>
          </p:cNvPicPr>
          <p:nvPr/>
        </p:nvPicPr>
        <p:blipFill>
          <a:blip r:embed="rId3"/>
          <a:stretch>
            <a:fillRect/>
          </a:stretch>
        </p:blipFill>
        <p:spPr>
          <a:xfrm>
            <a:off x="4172744" y="2215482"/>
            <a:ext cx="4430019" cy="2427037"/>
          </a:xfrm>
          <a:prstGeom prst="rect">
            <a:avLst/>
          </a:prstGeom>
        </p:spPr>
      </p:pic>
      <p:sp>
        <p:nvSpPr>
          <p:cNvPr id="2" name="投影片編號版面配置區 1"/>
          <p:cNvSpPr>
            <a:spLocks noGrp="1"/>
          </p:cNvSpPr>
          <p:nvPr>
            <p:ph type="sldNum" sz="quarter" idx="12"/>
          </p:nvPr>
        </p:nvSpPr>
        <p:spPr/>
        <p:txBody>
          <a:bodyPr/>
          <a:lstStyle/>
          <a:p>
            <a:fld id="{4FAB73BC-B049-4115-A692-8D63A059BFB8}" type="slidenum">
              <a:rPr lang="en-US" smtClean="0"/>
              <a:t>369</a:t>
            </a:fld>
            <a:endParaRPr lang="en-US"/>
          </a:p>
        </p:txBody>
      </p:sp>
    </p:spTree>
    <p:extLst>
      <p:ext uri="{BB962C8B-B14F-4D97-AF65-F5344CB8AC3E}">
        <p14:creationId xmlns:p14="http://schemas.microsoft.com/office/powerpoint/2010/main" val="46255830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37.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3314" name="Title 1"/>
          <p:cNvSpPr>
            <a:spLocks noGrp="1"/>
          </p:cNvSpPr>
          <p:nvPr>
            <p:ph type="title"/>
          </p:nvPr>
        </p:nvSpPr>
        <p:spPr>
          <a:xfrm>
            <a:off x="87550" y="898643"/>
            <a:ext cx="5123043" cy="757551"/>
          </a:xfrm>
        </p:spPr>
        <p:txBody>
          <a:bodyPr>
            <a:normAutofit/>
          </a:bodyPr>
          <a:lstStyle/>
          <a:p>
            <a:pPr rtl="0"/>
            <a:r>
              <a:rPr lang="en-US" altLang="zh-TW" sz="3000" smtClean="0"/>
              <a:t>1.8</a:t>
            </a:r>
            <a:r>
              <a:rPr lang="zh-TW" altLang="en-US" sz="3000" smtClean="0"/>
              <a:t>網路</a:t>
            </a:r>
            <a:r>
              <a:rPr lang="zh-TW" altLang="en-US" sz="3000"/>
              <a:t>安全威脅</a:t>
            </a:r>
          </a:p>
        </p:txBody>
      </p:sp>
      <p:sp>
        <p:nvSpPr>
          <p:cNvPr id="13315" name="Content Placeholder 2"/>
          <p:cNvSpPr>
            <a:spLocks noGrp="1"/>
          </p:cNvSpPr>
          <p:nvPr>
            <p:ph idx="1"/>
          </p:nvPr>
        </p:nvSpPr>
        <p:spPr>
          <a:xfrm>
            <a:off x="5286793" y="1218527"/>
            <a:ext cx="3673429" cy="3811173"/>
          </a:xfrm>
        </p:spPr>
        <p:txBody>
          <a:bodyPr>
            <a:noAutofit/>
          </a:bodyPr>
          <a:lstStyle/>
          <a:p>
            <a:pPr lvl="1" rtl="0"/>
            <a:r>
              <a:rPr lang="zh-TW" altLang="en-US" sz="2000"/>
              <a:t>無論網路大小為何，網路安全性都是網路不可或缺的一部分。</a:t>
            </a:r>
          </a:p>
          <a:p>
            <a:pPr lvl="1" rtl="0"/>
            <a:r>
              <a:rPr lang="zh-TW" altLang="en-US" sz="2000"/>
              <a:t>實作的網路安全性必須在保護資料的同時考量環境，但仍然允許網路預期的服務品質。</a:t>
            </a:r>
          </a:p>
          <a:p>
            <a:pPr lvl="1" rtl="0"/>
            <a:r>
              <a:rPr lang="zh-TW" altLang="en-US" sz="2000"/>
              <a:t>保護網路涉及許多協議，技術，設備，工具和技術，以保護數據和減輕威脅。</a:t>
            </a:r>
          </a:p>
          <a:p>
            <a:pPr lvl="1" rtl="0"/>
            <a:r>
              <a:rPr lang="zh-TW" altLang="en-US" sz="2000"/>
              <a:t>威脅媒介可能是外部或內部。</a:t>
            </a:r>
          </a:p>
        </p:txBody>
      </p:sp>
      <p:pic>
        <p:nvPicPr>
          <p:cNvPr id="2" name="Picture 1"/>
          <p:cNvPicPr>
            <a:picLocks noChangeAspect="1"/>
          </p:cNvPicPr>
          <p:nvPr/>
        </p:nvPicPr>
        <p:blipFill>
          <a:blip r:embed="rId3"/>
          <a:stretch>
            <a:fillRect/>
          </a:stretch>
        </p:blipFill>
        <p:spPr>
          <a:xfrm>
            <a:off x="346164" y="2179972"/>
            <a:ext cx="4864429" cy="2982203"/>
          </a:xfrm>
          <a:prstGeom prst="rect">
            <a:avLst/>
          </a:prstGeom>
        </p:spPr>
      </p:pic>
      <p:sp>
        <p:nvSpPr>
          <p:cNvPr id="3" name="投影片編號版面配置區 2"/>
          <p:cNvSpPr>
            <a:spLocks noGrp="1"/>
          </p:cNvSpPr>
          <p:nvPr>
            <p:ph type="sldNum" sz="quarter" idx="4"/>
          </p:nvPr>
        </p:nvSpPr>
        <p:spPr/>
        <p:txBody>
          <a:bodyPr/>
          <a:lstStyle/>
          <a:p>
            <a:pPr defTabSz="385754">
              <a:defRPr/>
            </a:pPr>
            <a:fld id="{2F5CCB13-0A32-4557-88E9-079F0C330695}" type="slidenum">
              <a:rPr lang="en-US" kern="0" smtClean="0">
                <a:solidFill>
                  <a:srgbClr val="595959"/>
                </a:solidFill>
              </a:rPr>
              <a:pPr defTabSz="385754">
                <a:defRPr/>
              </a:pPr>
              <a:t>37</a:t>
            </a:fld>
            <a:endParaRPr lang="en-US" kern="0">
              <a:solidFill>
                <a:srgbClr val="595959"/>
              </a:solidFill>
            </a:endParaRPr>
          </a:p>
        </p:txBody>
      </p:sp>
    </p:spTree>
    <p:extLst>
      <p:ext uri="{BB962C8B-B14F-4D97-AF65-F5344CB8AC3E}">
        <p14:creationId xmlns:p14="http://schemas.microsoft.com/office/powerpoint/2010/main" val="2761622950"/>
      </p:ext>
    </p:extLst>
  </p:cSld>
  <p:clrMapOvr>
    <a:masterClrMapping/>
  </p:clrMapOvr>
  <p:transition spd="slow">
    <p:wipe/>
  </p:transition>
  <p:timing/>
</p:sld>
</file>

<file path=ppt/slides/slide370.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p:spPr>
        <p:txBody>
          <a:bodyPr>
            <a:normAutofit/>
          </a:bodyPr>
          <a:lstStyle/>
          <a:p>
            <a:pPr rtl="0"/>
            <a:r>
              <a:rPr lang="en-US" altLang="zh-TW" smtClean="0"/>
              <a:t>14.1</a:t>
            </a:r>
            <a:r>
              <a:rPr lang="zh-TW" altLang="en-US" smtClean="0"/>
              <a:t>數據</a:t>
            </a:r>
            <a:r>
              <a:rPr lang="zh-TW" altLang="en-US"/>
              <a:t>的傳輸</a:t>
            </a:r>
            <a:r>
              <a:rPr lang="en-US" altLang="zh-TW"/>
              <a:t>-</a:t>
            </a:r>
            <a:r>
              <a:rPr lang="zh-TW" altLang="en-US"/>
              <a:t>傳輸層責任</a:t>
            </a:r>
          </a:p>
        </p:txBody>
      </p:sp>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302663" y="1768087"/>
            <a:ext cx="3401475" cy="3528045"/>
          </a:xfrm>
        </p:spPr>
        <p:txBody>
          <a:bodyPr/>
          <a:lstStyle/>
          <a:p>
            <a:pPr marL="342892" indent="-342892" algn="l">
              <a:buFont typeface="Arial" panose="020b0604020202020204" pitchFamily="34" charset="0"/>
              <a:buChar char="•"/>
            </a:pPr>
            <a:r>
              <a:rPr lang="en-US" altLang="zh-TW" sz="1600">
                <a:solidFill>
                  <a:srgbClr val="000000"/>
                </a:solidFill>
              </a:rPr>
              <a:t>IP</a:t>
            </a:r>
            <a:r>
              <a:rPr lang="zh-TW" altLang="en-US" sz="1600">
                <a:solidFill>
                  <a:srgbClr val="000000"/>
                </a:solidFill>
              </a:rPr>
              <a:t>沒有指定封包的傳送或傳輸方式。</a:t>
            </a:r>
          </a:p>
          <a:p>
            <a:pPr marL="342892" indent="-342892" algn="l">
              <a:buFont typeface="Arial" panose="020b0604020202020204" pitchFamily="34" charset="0"/>
              <a:buChar char="•"/>
            </a:pPr>
            <a:r>
              <a:rPr lang="zh-TW" altLang="en-US" sz="1600">
                <a:solidFill>
                  <a:srgbClr val="000000"/>
                </a:solidFill>
              </a:rPr>
              <a:t>傳輸層協議指定如何在主機之間傳輸消息，並負責管理對話的可靠性要求。</a:t>
            </a:r>
          </a:p>
          <a:p>
            <a:pPr marL="342892" indent="-342892" algn="l">
              <a:buFont typeface="Arial" panose="020b0604020202020204" pitchFamily="34" charset="0"/>
              <a:buChar char="•"/>
            </a:pPr>
            <a:r>
              <a:rPr lang="zh-TW" altLang="en-US" sz="1600">
                <a:solidFill>
                  <a:srgbClr val="000000"/>
                </a:solidFill>
              </a:rPr>
              <a:t>傳輸層包括 </a:t>
            </a:r>
            <a:r>
              <a:rPr lang="en-US" altLang="zh-TW" sz="1600">
                <a:solidFill>
                  <a:srgbClr val="000000"/>
                </a:solidFill>
              </a:rPr>
              <a:t>TCP </a:t>
            </a:r>
            <a:r>
              <a:rPr lang="zh-TW" altLang="en-US" sz="1600">
                <a:solidFill>
                  <a:srgbClr val="000000"/>
                </a:solidFill>
              </a:rPr>
              <a:t>和 </a:t>
            </a:r>
            <a:r>
              <a:rPr lang="en-US" altLang="zh-TW" sz="1600">
                <a:solidFill>
                  <a:srgbClr val="000000"/>
                </a:solidFill>
              </a:rPr>
              <a:t>UDP </a:t>
            </a:r>
            <a:r>
              <a:rPr lang="zh-TW" altLang="en-US" sz="1600">
                <a:solidFill>
                  <a:srgbClr val="000000"/>
                </a:solidFill>
              </a:rPr>
              <a:t>通訊協定。</a:t>
            </a:r>
          </a:p>
        </p:txBody>
      </p:sp>
      <p:pic>
        <p:nvPicPr>
          <p:cNvPr id="5" name="Picture 4">
            <a:extLst>
              <a:ext uri="{FF2B5EF4-FFF2-40B4-BE49-F238E27FC236}">
                <a16:creationId xmlns:a16="http://schemas.microsoft.com/office/drawing/2014/main" id="{196F018E-2DCA-4A80-BC76-C15B88C34050}"/>
              </a:ext>
            </a:extLst>
          </p:cNvPr>
          <p:cNvPicPr>
            <a:picLocks noChangeAspect="1"/>
          </p:cNvPicPr>
          <p:nvPr/>
        </p:nvPicPr>
        <p:blipFill>
          <a:blip r:embed="rId3"/>
          <a:stretch>
            <a:fillRect/>
          </a:stretch>
        </p:blipFill>
        <p:spPr>
          <a:xfrm>
            <a:off x="4471178" y="1768087"/>
            <a:ext cx="3769959" cy="3277755"/>
          </a:xfrm>
          <a:prstGeom prst="rect">
            <a:avLst/>
          </a:prstGeom>
        </p:spPr>
      </p:pic>
      <p:sp>
        <p:nvSpPr>
          <p:cNvPr id="2" name="投影片編號版面配置區 1"/>
          <p:cNvSpPr>
            <a:spLocks noGrp="1"/>
          </p:cNvSpPr>
          <p:nvPr>
            <p:ph type="sldNum" sz="quarter" idx="12"/>
          </p:nvPr>
        </p:nvSpPr>
        <p:spPr/>
        <p:txBody>
          <a:bodyPr/>
          <a:lstStyle/>
          <a:p>
            <a:fld id="{4FAB73BC-B049-4115-A692-8D63A059BFB8}" type="slidenum">
              <a:rPr lang="en-US" smtClean="0"/>
              <a:t>370</a:t>
            </a:fld>
            <a:endParaRPr lang="en-US"/>
          </a:p>
        </p:txBody>
      </p:sp>
    </p:spTree>
    <p:extLst>
      <p:ext uri="{BB962C8B-B14F-4D97-AF65-F5344CB8AC3E}">
        <p14:creationId xmlns:p14="http://schemas.microsoft.com/office/powerpoint/2010/main" val="391618160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371.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p:spPr>
        <p:txBody>
          <a:bodyPr>
            <a:noAutofit/>
          </a:bodyPr>
          <a:lstStyle/>
          <a:p>
            <a:pPr rtl="0"/>
            <a:r>
              <a:rPr lang="en-US" altLang="zh-TW" smtClean="0"/>
              <a:t>14.1</a:t>
            </a:r>
            <a:r>
              <a:rPr lang="zh-TW" altLang="en-US" smtClean="0"/>
              <a:t>傳輸</a:t>
            </a:r>
            <a:r>
              <a:rPr lang="zh-TW" altLang="en-US"/>
              <a:t>控制通訊協定</a:t>
            </a:r>
            <a:endParaRPr lang="en-US"/>
          </a:p>
        </p:txBody>
      </p:sp>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302663" y="1768087"/>
            <a:ext cx="3613555" cy="3624219"/>
          </a:xfrm>
        </p:spPr>
        <p:txBody>
          <a:bodyPr/>
          <a:lstStyle/>
          <a:p>
            <a:pPr marL="0" indent="0" algn="l"/>
            <a:r>
              <a:rPr lang="en-US" altLang="zh-TW" sz="1600">
                <a:solidFill>
                  <a:srgbClr val="000000"/>
                </a:solidFill>
              </a:rPr>
              <a:t>TCP </a:t>
            </a:r>
            <a:r>
              <a:rPr lang="zh-TW" altLang="en-US" sz="1600">
                <a:solidFill>
                  <a:srgbClr val="000000"/>
                </a:solidFill>
              </a:rPr>
              <a:t>提供可靠性和流量控制。</a:t>
            </a:r>
            <a:r>
              <a:rPr lang="en-US" altLang="zh-TW" sz="1600">
                <a:solidFill>
                  <a:srgbClr val="000000"/>
                </a:solidFill>
              </a:rPr>
              <a:t>TCP </a:t>
            </a:r>
            <a:r>
              <a:rPr lang="zh-TW" altLang="en-US" sz="1600">
                <a:solidFill>
                  <a:srgbClr val="000000"/>
                </a:solidFill>
              </a:rPr>
              <a:t>基本操作：</a:t>
            </a:r>
          </a:p>
          <a:p>
            <a:pPr marL="342892" indent="-342892" algn="l">
              <a:buFont typeface="Arial" panose="020b0604020202020204" pitchFamily="34" charset="0"/>
              <a:buChar char="•"/>
            </a:pPr>
            <a:r>
              <a:rPr lang="zh-TW" altLang="en-US" sz="1600">
                <a:solidFill>
                  <a:srgbClr val="000000"/>
                </a:solidFill>
              </a:rPr>
              <a:t>編號並追蹤從特定應用程式傳輸至特定主機的資料區段</a:t>
            </a:r>
          </a:p>
          <a:p>
            <a:pPr marL="342892" indent="-342892" algn="l">
              <a:buFont typeface="Arial" panose="020b0604020202020204" pitchFamily="34" charset="0"/>
              <a:buChar char="•"/>
            </a:pPr>
            <a:r>
              <a:rPr lang="zh-TW" altLang="en-US" sz="1600">
                <a:solidFill>
                  <a:srgbClr val="000000"/>
                </a:solidFill>
              </a:rPr>
              <a:t>確認已接收的資料</a:t>
            </a:r>
          </a:p>
          <a:p>
            <a:pPr marL="342892" indent="-342892" algn="l">
              <a:buFont typeface="Arial" panose="020b0604020202020204" pitchFamily="34" charset="0"/>
              <a:buChar char="•"/>
            </a:pPr>
            <a:r>
              <a:rPr lang="zh-TW" altLang="en-US" sz="1600">
                <a:solidFill>
                  <a:srgbClr val="000000"/>
                </a:solidFill>
              </a:rPr>
              <a:t>在一段時間後重新傳輸任何未確認的資料</a:t>
            </a:r>
          </a:p>
          <a:p>
            <a:pPr marL="342892" indent="-342892" algn="l">
              <a:buFont typeface="Arial" panose="020b0604020202020204" pitchFamily="34" charset="0"/>
              <a:buChar char="•"/>
            </a:pPr>
            <a:r>
              <a:rPr lang="zh-TW" altLang="en-US" sz="1600">
                <a:solidFill>
                  <a:srgbClr val="000000"/>
                </a:solidFill>
              </a:rPr>
              <a:t>序列可能以錯誤的順序到達的數據</a:t>
            </a:r>
          </a:p>
          <a:p>
            <a:pPr marL="342892" indent="-342892" algn="l">
              <a:buFont typeface="Arial" panose="020b0604020202020204" pitchFamily="34" charset="0"/>
              <a:buChar char="•"/>
            </a:pPr>
            <a:r>
              <a:rPr lang="zh-TW" altLang="en-US" sz="1600">
                <a:solidFill>
                  <a:srgbClr val="000000"/>
                </a:solidFill>
              </a:rPr>
              <a:t>以接收者可接受的有效率傳送資料</a:t>
            </a:r>
          </a:p>
        </p:txBody>
      </p:sp>
      <p:pic>
        <p:nvPicPr>
          <p:cNvPr id="2" name="Picture 1">
            <a:extLst>
              <a:ext uri="{FF2B5EF4-FFF2-40B4-BE49-F238E27FC236}">
                <a16:creationId xmlns:a16="http://schemas.microsoft.com/office/drawing/2014/main" id="{9162D660-6159-4AA0-8DC5-FA2FF3768E88}"/>
              </a:ext>
            </a:extLst>
          </p:cNvPr>
          <p:cNvPicPr>
            <a:picLocks noChangeAspect="1"/>
          </p:cNvPicPr>
          <p:nvPr/>
        </p:nvPicPr>
        <p:blipFill>
          <a:blip r:embed="rId3"/>
          <a:stretch>
            <a:fillRect/>
          </a:stretch>
        </p:blipFill>
        <p:spPr>
          <a:xfrm>
            <a:off x="4244918" y="1950593"/>
            <a:ext cx="4773582" cy="2956816"/>
          </a:xfrm>
          <a:prstGeom prst="rect">
            <a:avLst/>
          </a:prstGeom>
        </p:spPr>
      </p:pic>
      <p:sp>
        <p:nvSpPr>
          <p:cNvPr id="5" name="投影片編號版面配置區 4"/>
          <p:cNvSpPr>
            <a:spLocks noGrp="1"/>
          </p:cNvSpPr>
          <p:nvPr>
            <p:ph type="sldNum" sz="quarter" idx="12"/>
          </p:nvPr>
        </p:nvSpPr>
        <p:spPr/>
        <p:txBody>
          <a:bodyPr/>
          <a:lstStyle/>
          <a:p>
            <a:fld id="{4FAB73BC-B049-4115-A692-8D63A059BFB8}" type="slidenum">
              <a:rPr lang="en-US" smtClean="0"/>
              <a:t>371</a:t>
            </a:fld>
            <a:endParaRPr lang="en-US"/>
          </a:p>
        </p:txBody>
      </p:sp>
    </p:spTree>
    <p:extLst>
      <p:ext uri="{BB962C8B-B14F-4D97-AF65-F5344CB8AC3E}">
        <p14:creationId xmlns:p14="http://schemas.microsoft.com/office/powerpoint/2010/main" val="402203682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372.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p:spPr>
        <p:txBody>
          <a:bodyPr>
            <a:normAutofit/>
          </a:bodyPr>
          <a:lstStyle/>
          <a:p>
            <a:pPr rtl="0"/>
            <a:r>
              <a:rPr lang="en-US" altLang="zh-TW" smtClean="0"/>
              <a:t>14.1</a:t>
            </a:r>
            <a:r>
              <a:rPr lang="zh-TW" altLang="en-US" smtClean="0"/>
              <a:t>數據</a:t>
            </a:r>
            <a:r>
              <a:rPr lang="zh-TW" altLang="en-US"/>
              <a:t>用戶數據報協議（</a:t>
            </a:r>
            <a:r>
              <a:rPr lang="en-US" altLang="zh-TW"/>
              <a:t>UDP</a:t>
            </a:r>
            <a:r>
              <a:rPr lang="zh-TW" altLang="en-US"/>
              <a:t>）的傳輸</a:t>
            </a:r>
          </a:p>
        </p:txBody>
      </p:sp>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302663" y="1768087"/>
            <a:ext cx="3613555" cy="3624219"/>
          </a:xfrm>
        </p:spPr>
        <p:txBody>
          <a:bodyPr/>
          <a:lstStyle/>
          <a:p>
            <a:pPr marL="0" indent="0" algn="l"/>
            <a:r>
              <a:rPr lang="en-US" altLang="zh-TW" sz="1800">
                <a:solidFill>
                  <a:srgbClr val="000000"/>
                </a:solidFill>
              </a:rPr>
              <a:t>UDP </a:t>
            </a:r>
            <a:r>
              <a:rPr lang="zh-TW" altLang="en-US" sz="1800">
                <a:solidFill>
                  <a:srgbClr val="000000"/>
                </a:solidFill>
              </a:rPr>
              <a:t>提供了用於在適當的應用程序之間提供數據報的基本功能，非常小的開銷和數據檢查。</a:t>
            </a:r>
          </a:p>
          <a:p>
            <a:pPr marL="342892" indent="-342892" algn="l">
              <a:buFont typeface="Arial" panose="020b0604020202020204" pitchFamily="34" charset="0"/>
              <a:buChar char="•"/>
            </a:pPr>
            <a:r>
              <a:rPr lang="en-US" altLang="zh-TW" sz="1800">
                <a:solidFill>
                  <a:srgbClr val="000000"/>
                </a:solidFill>
              </a:rPr>
              <a:t>UDP </a:t>
            </a:r>
            <a:r>
              <a:rPr lang="zh-TW" altLang="en-US" sz="1800">
                <a:solidFill>
                  <a:srgbClr val="000000"/>
                </a:solidFill>
              </a:rPr>
              <a:t>是一種非常簡單的無連接通訊協定。 </a:t>
            </a:r>
          </a:p>
          <a:p>
            <a:pPr marL="342892" indent="-342892" algn="l">
              <a:buFont typeface="Arial" panose="020b0604020202020204" pitchFamily="34" charset="0"/>
              <a:buChar char="•"/>
            </a:pPr>
            <a:r>
              <a:rPr lang="en-US" altLang="zh-TW" sz="1800">
                <a:solidFill>
                  <a:srgbClr val="000000"/>
                </a:solidFill>
              </a:rPr>
              <a:t>UDP </a:t>
            </a:r>
            <a:r>
              <a:rPr lang="zh-TW" altLang="en-US" sz="1800">
                <a:solidFill>
                  <a:srgbClr val="000000"/>
                </a:solidFill>
              </a:rPr>
              <a:t>被稱為最努力的傳遞通訊協定，因為沒有確認在目的地接收到資料。</a:t>
            </a:r>
          </a:p>
          <a:p>
            <a:pPr marL="342892" indent="-342892" algn="l">
              <a:buFont typeface="Arial" panose="020b0604020202020204" pitchFamily="34" charset="0"/>
              <a:buChar char="•"/>
            </a:pPr>
            <a:endParaRPr lang="en-US" sz="1600">
              <a:solidFill>
                <a:srgbClr val="000000"/>
              </a:solidFill>
            </a:endParaRPr>
          </a:p>
        </p:txBody>
      </p:sp>
      <p:pic>
        <p:nvPicPr>
          <p:cNvPr id="7" name="Picture 6">
            <a:extLst>
              <a:ext uri="{FF2B5EF4-FFF2-40B4-BE49-F238E27FC236}">
                <a16:creationId xmlns:a16="http://schemas.microsoft.com/office/drawing/2014/main" id="{E6B47C15-00CA-4C66-871E-E0FBCA84BEA5}"/>
              </a:ext>
            </a:extLst>
          </p:cNvPr>
          <p:cNvPicPr>
            <a:picLocks noChangeAspect="1"/>
          </p:cNvPicPr>
          <p:nvPr/>
        </p:nvPicPr>
        <p:blipFill>
          <a:blip r:embed="rId3"/>
          <a:stretch>
            <a:fillRect/>
          </a:stretch>
        </p:blipFill>
        <p:spPr>
          <a:xfrm>
            <a:off x="4211867" y="1768087"/>
            <a:ext cx="4738773" cy="2940728"/>
          </a:xfrm>
          <a:prstGeom prst="rect">
            <a:avLst/>
          </a:prstGeom>
        </p:spPr>
      </p:pic>
      <p:sp>
        <p:nvSpPr>
          <p:cNvPr id="2" name="投影片編號版面配置區 1"/>
          <p:cNvSpPr>
            <a:spLocks noGrp="1"/>
          </p:cNvSpPr>
          <p:nvPr>
            <p:ph type="sldNum" sz="quarter" idx="12"/>
          </p:nvPr>
        </p:nvSpPr>
        <p:spPr/>
        <p:txBody>
          <a:bodyPr/>
          <a:lstStyle/>
          <a:p>
            <a:fld id="{4FAB73BC-B049-4115-A692-8D63A059BFB8}" type="slidenum">
              <a:rPr lang="en-US" smtClean="0"/>
              <a:t>372</a:t>
            </a:fld>
            <a:endParaRPr lang="en-US"/>
          </a:p>
        </p:txBody>
      </p:sp>
    </p:spTree>
    <p:extLst>
      <p:ext uri="{BB962C8B-B14F-4D97-AF65-F5344CB8AC3E}">
        <p14:creationId xmlns:p14="http://schemas.microsoft.com/office/powerpoint/2010/main" val="61911275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373.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p:spPr>
        <p:txBody>
          <a:bodyPr>
            <a:noAutofit/>
          </a:bodyPr>
          <a:lstStyle/>
          <a:p>
            <a:pPr rtl="0"/>
            <a:r>
              <a:rPr lang="en-US" altLang="zh-TW" sz="2400" smtClean="0"/>
              <a:t>14.1</a:t>
            </a:r>
            <a:r>
              <a:rPr lang="zh-TW" altLang="en-US" sz="2400" smtClean="0"/>
              <a:t>資料傳輸</a:t>
            </a:r>
            <a:r>
              <a:rPr lang="zh-TW" altLang="en-US" sz="2400"/>
              <a:t>傳輸正確的傳輸層通訊協定，適合適的應用程式</a:t>
            </a:r>
          </a:p>
        </p:txBody>
      </p:sp>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302663" y="1768087"/>
            <a:ext cx="3613555" cy="3624219"/>
          </a:xfrm>
        </p:spPr>
        <p:txBody>
          <a:bodyPr/>
          <a:lstStyle/>
          <a:p>
            <a:pPr marL="0" indent="0" algn="l"/>
            <a:r>
              <a:rPr lang="en-US" altLang="zh-TW" sz="1600">
                <a:solidFill>
                  <a:srgbClr val="000000"/>
                </a:solidFill>
              </a:rPr>
              <a:t>UDP </a:t>
            </a:r>
            <a:r>
              <a:rPr lang="zh-TW" altLang="en-US" sz="1600">
                <a:solidFill>
                  <a:srgbClr val="000000"/>
                </a:solidFill>
              </a:rPr>
              <a:t>也被用於請求和答复應用程序，其中數據是最小的，並且可以快速完成重新傳輸。</a:t>
            </a:r>
          </a:p>
          <a:p>
            <a:pPr marL="0" indent="0" algn="l"/>
            <a:endParaRPr lang="en-US" sz="1600">
              <a:solidFill>
                <a:srgbClr val="000000"/>
              </a:solidFill>
            </a:endParaRPr>
          </a:p>
          <a:p>
            <a:pPr marL="0" indent="0" algn="l"/>
            <a:r>
              <a:rPr lang="zh-TW" altLang="en-US" sz="1600">
                <a:solidFill>
                  <a:srgbClr val="000000"/>
                </a:solidFill>
              </a:rPr>
              <a:t>如果它是重要的，所有的數據到達，並且它可以在其適當的順序進行處理，</a:t>
            </a:r>
            <a:r>
              <a:rPr lang="en-US" altLang="zh-TW" sz="1600">
                <a:solidFill>
                  <a:srgbClr val="000000"/>
                </a:solidFill>
              </a:rPr>
              <a:t>TCP </a:t>
            </a:r>
            <a:r>
              <a:rPr lang="zh-TW" altLang="en-US" sz="1600">
                <a:solidFill>
                  <a:srgbClr val="000000"/>
                </a:solidFill>
              </a:rPr>
              <a:t>被用作傳輸協議。</a:t>
            </a:r>
          </a:p>
        </p:txBody>
      </p:sp>
      <p:pic>
        <p:nvPicPr>
          <p:cNvPr id="2" name="Picture 1">
            <a:extLst>
              <a:ext uri="{FF2B5EF4-FFF2-40B4-BE49-F238E27FC236}">
                <a16:creationId xmlns:a16="http://schemas.microsoft.com/office/drawing/2014/main" id="{C48877C7-3178-43FC-AA38-A2383A42DEA3}"/>
              </a:ext>
            </a:extLst>
          </p:cNvPr>
          <p:cNvPicPr>
            <a:picLocks noChangeAspect="1"/>
          </p:cNvPicPr>
          <p:nvPr/>
        </p:nvPicPr>
        <p:blipFill>
          <a:blip r:embed="rId3"/>
          <a:stretch>
            <a:fillRect/>
          </a:stretch>
        </p:blipFill>
        <p:spPr>
          <a:xfrm>
            <a:off x="4193309" y="1768087"/>
            <a:ext cx="4442691" cy="3457964"/>
          </a:xfrm>
          <a:prstGeom prst="rect">
            <a:avLst/>
          </a:prstGeom>
        </p:spPr>
      </p:pic>
      <p:sp>
        <p:nvSpPr>
          <p:cNvPr id="5" name="投影片編號版面配置區 4"/>
          <p:cNvSpPr>
            <a:spLocks noGrp="1"/>
          </p:cNvSpPr>
          <p:nvPr>
            <p:ph type="sldNum" sz="quarter" idx="12"/>
          </p:nvPr>
        </p:nvSpPr>
        <p:spPr/>
        <p:txBody>
          <a:bodyPr/>
          <a:lstStyle/>
          <a:p>
            <a:fld id="{4FAB73BC-B049-4115-A692-8D63A059BFB8}" type="slidenum">
              <a:rPr lang="en-US" smtClean="0"/>
              <a:t>373</a:t>
            </a:fld>
            <a:endParaRPr lang="en-US"/>
          </a:p>
        </p:txBody>
      </p:sp>
    </p:spTree>
    <p:extLst>
      <p:ext uri="{BB962C8B-B14F-4D97-AF65-F5344CB8AC3E}">
        <p14:creationId xmlns:p14="http://schemas.microsoft.com/office/powerpoint/2010/main" val="151205043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374.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5" name="Content Placeholder 4">
            <a:extLst>
              <a:ext uri="{FF2B5EF4-FFF2-40B4-BE49-F238E27FC236}">
                <a16:creationId xmlns:a16="http://schemas.microsoft.com/office/drawing/2014/main" id="{8EAEF176-ED67-4FA3-B6ED-B4BCB95F4EE3}"/>
              </a:ext>
            </a:extLst>
          </p:cNvPr>
          <p:cNvSpPr>
            <a:spLocks noGrp="1"/>
          </p:cNvSpPr>
          <p:nvPr>
            <p:ph idx="1"/>
          </p:nvPr>
        </p:nvSpPr>
        <p:spPr>
          <a:xfrm>
            <a:off x="145358" y="1786197"/>
            <a:ext cx="8853286" cy="3577961"/>
          </a:xfrm>
        </p:spPr>
        <p:txBody>
          <a:bodyPr/>
          <a:lstStyle/>
          <a:p>
            <a:pPr rtl="0"/>
            <a:r>
              <a:rPr lang="zh-TW" altLang="en-US" sz="1600" b="1"/>
              <a:t>建立一個會話 </a:t>
            </a:r>
            <a:r>
              <a:rPr lang="en-US" altLang="zh-TW" sz="1600"/>
              <a:t>-TCP </a:t>
            </a:r>
            <a:r>
              <a:rPr lang="zh-TW" altLang="en-US" sz="1600"/>
              <a:t>是一個面向連接的協議，協商並在轉發任何流量之前建立源和目標設備之間的永久連接（或會話）。 </a:t>
            </a:r>
          </a:p>
          <a:p>
            <a:pPr rtl="0"/>
            <a:r>
              <a:rPr lang="zh-TW" altLang="en-US" sz="1600" b="1"/>
              <a:t>確保可靠的交付</a:t>
            </a:r>
            <a:r>
              <a:rPr lang="en-US" altLang="zh-TW" sz="1600"/>
              <a:t>-</a:t>
            </a:r>
            <a:r>
              <a:rPr lang="zh-TW" altLang="en-US" sz="1600"/>
              <a:t>由於許多原因，因為它是透過網路傳輸，所以區段可能會完全損毀或遺失。</a:t>
            </a:r>
            <a:r>
              <a:rPr lang="en-US" altLang="zh-TW" sz="1600"/>
              <a:t>TCP </a:t>
            </a:r>
            <a:r>
              <a:rPr lang="zh-TW" altLang="en-US" sz="1600"/>
              <a:t>可確保由源發送的每個段到達目的地。 </a:t>
            </a:r>
          </a:p>
          <a:p>
            <a:pPr rtl="0"/>
            <a:r>
              <a:rPr lang="zh-TW" altLang="en-US" sz="1600" b="1"/>
              <a:t>提供同順序交付 </a:t>
            </a:r>
            <a:r>
              <a:rPr lang="en-US" altLang="zh-TW" sz="1600"/>
              <a:t>-</a:t>
            </a:r>
            <a:r>
              <a:rPr lang="zh-TW" altLang="en-US" sz="1600"/>
              <a:t>由於網路可能提供多個路由，可以有不同的傳輸速率，因此資料可能會以錯誤的順序送達。 </a:t>
            </a:r>
            <a:r>
              <a:rPr lang="zh-TW" altLang="en-US" sz="1600" b="1"/>
              <a:t> </a:t>
            </a:r>
          </a:p>
          <a:p>
            <a:pPr rtl="0"/>
            <a:r>
              <a:rPr lang="zh-TW" altLang="en-US" sz="1600" b="1"/>
              <a:t>支持流量控制</a:t>
            </a:r>
            <a:r>
              <a:rPr lang="en-US" altLang="zh-TW" sz="1600"/>
              <a:t>-</a:t>
            </a:r>
            <a:r>
              <a:rPr lang="zh-TW" altLang="en-US" sz="1600"/>
              <a:t>網路主機具有有限的資源（即內存和處理能力）。當 </a:t>
            </a:r>
            <a:r>
              <a:rPr lang="en-US" altLang="zh-TW" sz="1600"/>
              <a:t>TCP </a:t>
            </a:r>
            <a:r>
              <a:rPr lang="zh-TW" altLang="en-US" sz="1600"/>
              <a:t>知道這些資源過度徵稅時，它可以要求傳送應用程式降低資料流速率。 </a:t>
            </a:r>
            <a:r>
              <a:rPr lang="zh-TW" altLang="en-US" sz="1600" b="1"/>
              <a:t> </a:t>
            </a: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p:txBody>
          <a:bodyPr>
            <a:normAutofit/>
          </a:bodyPr>
          <a:lstStyle/>
          <a:p>
            <a:pPr rtl="0"/>
            <a:r>
              <a:rPr lang="en-US" altLang="zh-TW" sz="3000" smtClean="0"/>
              <a:t>14.2TCP </a:t>
            </a:r>
            <a:r>
              <a:rPr lang="zh-TW" altLang="en-US" sz="3000"/>
              <a:t>概觀</a:t>
            </a:r>
            <a:r>
              <a:rPr lang="en-US" altLang="zh-TW" sz="3000"/>
              <a:t>-TCP </a:t>
            </a:r>
            <a:r>
              <a:rPr lang="zh-TW" altLang="en-US" sz="3000"/>
              <a:t>功能</a:t>
            </a:r>
          </a:p>
        </p:txBody>
      </p:sp>
      <p:sp>
        <p:nvSpPr>
          <p:cNvPr id="2" name="投影片編號版面配置區 1"/>
          <p:cNvSpPr>
            <a:spLocks noGrp="1"/>
          </p:cNvSpPr>
          <p:nvPr>
            <p:ph type="sldNum" sz="quarter" idx="4"/>
          </p:nvPr>
        </p:nvSpPr>
        <p:spPr/>
        <p:txBody>
          <a:bodyPr/>
          <a:lstStyle/>
          <a:p>
            <a:pPr defTabSz="385754">
              <a:defRPr/>
            </a:pPr>
            <a:fld id="{2F5CCB13-0A32-4557-88E9-079F0C330695}" type="slidenum">
              <a:rPr lang="en-US" kern="0" smtClean="0">
                <a:solidFill>
                  <a:srgbClr val="595959"/>
                </a:solidFill>
              </a:rPr>
              <a:pPr defTabSz="385754">
                <a:defRPr/>
              </a:pPr>
              <a:t>374</a:t>
            </a:fld>
            <a:endParaRPr lang="en-US" kern="0">
              <a:solidFill>
                <a:srgbClr val="595959"/>
              </a:solidFill>
            </a:endParaRPr>
          </a:p>
        </p:txBody>
      </p:sp>
    </p:spTree>
    <p:extLst>
      <p:ext uri="{BB962C8B-B14F-4D97-AF65-F5344CB8AC3E}">
        <p14:creationId xmlns:p14="http://schemas.microsoft.com/office/powerpoint/2010/main" val="1528532280"/>
      </p:ext>
    </p:extLst>
  </p:cSld>
  <p:clrMapOvr>
    <a:masterClrMapping/>
  </p:clrMapOvr>
  <p:transition/>
  <p:timing/>
</p:sld>
</file>

<file path=ppt/slides/slide375.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p:spPr>
        <p:txBody>
          <a:bodyPr>
            <a:normAutofit/>
          </a:bodyPr>
          <a:lstStyle/>
          <a:p>
            <a:pPr rtl="0"/>
            <a:r>
              <a:rPr lang="en-US" altLang="zh-TW" smtClean="0"/>
              <a:t>14.2TCP </a:t>
            </a:r>
            <a:r>
              <a:rPr lang="zh-TW" altLang="en-US"/>
              <a:t>概觀</a:t>
            </a:r>
            <a:r>
              <a:rPr lang="en-US" altLang="zh-TW"/>
              <a:t>-TCP </a:t>
            </a:r>
            <a:r>
              <a:rPr lang="zh-TW" altLang="en-US"/>
              <a:t>標頭</a:t>
            </a:r>
          </a:p>
        </p:txBody>
      </p:sp>
      <p:sp>
        <p:nvSpPr>
          <p:cNvPr id="4" name="Content Placeholder 3">
            <a:extLst>
              <a:ext uri="{FF2B5EF4-FFF2-40B4-BE49-F238E27FC236}">
                <a16:creationId xmlns:a16="http://schemas.microsoft.com/office/drawing/2014/main" id="{6BE9E597-CDF1-0047-B112-C9FD7F790CC7}"/>
              </a:ext>
            </a:extLst>
          </p:cNvPr>
          <p:cNvSpPr>
            <a:spLocks noGrp="1"/>
          </p:cNvSpPr>
          <p:nvPr>
            <p:ph idx="1"/>
          </p:nvPr>
        </p:nvSpPr>
        <p:spPr>
          <a:xfrm>
            <a:off x="474664" y="1701312"/>
            <a:ext cx="3293774" cy="3577672"/>
          </a:xfrm>
        </p:spPr>
        <p:txBody>
          <a:bodyPr/>
          <a:lstStyle/>
          <a:p>
            <a:pPr marL="0" indent="0" algn="l"/>
            <a:r>
              <a:rPr lang="en-US" altLang="zh-TW" sz="1600">
                <a:solidFill>
                  <a:srgbClr val="000000"/>
                </a:solidFill>
              </a:rPr>
              <a:t>TCP </a:t>
            </a:r>
            <a:r>
              <a:rPr lang="zh-TW" altLang="en-US" sz="1600">
                <a:solidFill>
                  <a:srgbClr val="000000"/>
                </a:solidFill>
              </a:rPr>
              <a:t>是一種有狀態的協議，這意味著它跟踪通信會話的狀態。</a:t>
            </a:r>
          </a:p>
          <a:p>
            <a:pPr marL="0" indent="0" algn="l"/>
            <a:endParaRPr lang="en-US" sz="1600">
              <a:solidFill>
                <a:srgbClr val="000000"/>
              </a:solidFill>
            </a:endParaRPr>
          </a:p>
          <a:p>
            <a:pPr marL="0" indent="0" algn="l"/>
            <a:r>
              <a:rPr lang="en-US" altLang="zh-TW" sz="1600">
                <a:solidFill>
                  <a:srgbClr val="000000"/>
                </a:solidFill>
              </a:rPr>
              <a:t>TCP </a:t>
            </a:r>
            <a:r>
              <a:rPr lang="zh-TW" altLang="en-US" sz="1600">
                <a:solidFill>
                  <a:srgbClr val="000000"/>
                </a:solidFill>
              </a:rPr>
              <a:t>會記錄已傳送的資訊，以及已確認哪些資訊。</a:t>
            </a:r>
          </a:p>
        </p:txBody>
      </p:sp>
      <p:pic>
        <p:nvPicPr>
          <p:cNvPr id="2" name="Picture 1">
            <a:extLst>
              <a:ext uri="{FF2B5EF4-FFF2-40B4-BE49-F238E27FC236}">
                <a16:creationId xmlns:a16="http://schemas.microsoft.com/office/drawing/2014/main" id="{C9ACDF39-5712-4BF3-B35B-6D3163C3B11D}"/>
              </a:ext>
            </a:extLst>
          </p:cNvPr>
          <p:cNvPicPr>
            <a:picLocks noChangeAspect="1"/>
          </p:cNvPicPr>
          <p:nvPr/>
        </p:nvPicPr>
        <p:blipFill>
          <a:blip r:embed="rId3"/>
          <a:stretch>
            <a:fillRect/>
          </a:stretch>
        </p:blipFill>
        <p:spPr>
          <a:xfrm>
            <a:off x="3677679" y="1448650"/>
            <a:ext cx="5333974" cy="3758911"/>
          </a:xfrm>
          <a:prstGeom prst="rect">
            <a:avLst/>
          </a:prstGeom>
        </p:spPr>
      </p:pic>
      <p:sp>
        <p:nvSpPr>
          <p:cNvPr id="5" name="投影片編號版面配置區 4"/>
          <p:cNvSpPr>
            <a:spLocks noGrp="1"/>
          </p:cNvSpPr>
          <p:nvPr>
            <p:ph type="sldNum" sz="quarter" idx="12"/>
          </p:nvPr>
        </p:nvSpPr>
        <p:spPr/>
        <p:txBody>
          <a:bodyPr/>
          <a:lstStyle/>
          <a:p>
            <a:fld id="{4FAB73BC-B049-4115-A692-8D63A059BFB8}" type="slidenum">
              <a:rPr lang="en-US" smtClean="0"/>
              <a:t>375</a:t>
            </a:fld>
            <a:endParaRPr lang="en-US"/>
          </a:p>
        </p:txBody>
      </p:sp>
    </p:spTree>
    <p:extLst>
      <p:ext uri="{BB962C8B-B14F-4D97-AF65-F5344CB8AC3E}">
        <p14:creationId xmlns:p14="http://schemas.microsoft.com/office/powerpoint/2010/main" val="401067657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376.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p:spPr>
        <p:txBody>
          <a:bodyPr>
            <a:normAutofit/>
          </a:bodyPr>
          <a:lstStyle/>
          <a:p>
            <a:pPr rtl="0"/>
            <a:r>
              <a:rPr lang="en-US" altLang="zh-TW" smtClean="0"/>
              <a:t>14.2TCP </a:t>
            </a:r>
            <a:r>
              <a:rPr lang="zh-TW" altLang="en-US"/>
              <a:t>概觀</a:t>
            </a:r>
            <a:r>
              <a:rPr lang="en-US" altLang="zh-TW"/>
              <a:t>-TCP </a:t>
            </a:r>
            <a:r>
              <a:rPr lang="zh-TW" altLang="en-US"/>
              <a:t>標頭字段</a:t>
            </a:r>
          </a:p>
        </p:txBody>
      </p:sp>
      <p:graphicFrame>
        <p:nvGraphicFramePr>
          <p:cNvPr id="6" name="Content Placeholder 5">
            <a:extLst>
              <a:ext uri="{FF2B5EF4-FFF2-40B4-BE49-F238E27FC236}">
                <a16:creationId xmlns:a16="http://schemas.microsoft.com/office/drawing/2014/main" id="{88B7DED4-161D-2E4C-8213-152A201EC6B4}"/>
              </a:ext>
            </a:extLst>
          </p:cNvPr>
          <p:cNvGraphicFramePr>
            <a:graphicFrameLocks noGrp="1"/>
          </p:cNvGraphicFramePr>
          <p:nvPr>
            <p:ph idx="1"/>
            <p:extLst>
              <p:ext uri="{D42A27DB-BD31-4B8C-83A1-F6EECF244321}">
                <p14:modId xmlns:p14="http://schemas.microsoft.com/office/powerpoint/2010/main" val="2213845249"/>
              </p:ext>
            </p:extLst>
          </p:nvPr>
        </p:nvGraphicFramePr>
        <p:xfrm>
          <a:off x="539751" y="1620750"/>
          <a:ext cx="8280400" cy="3989786"/>
        </p:xfrm>
        <a:graphic>
          <a:graphicData uri="http://schemas.openxmlformats.org/drawingml/2006/table">
            <a:tbl>
              <a:tblPr firstRow="1" bandRow="1">
                <a:tableStyleId>{5C22544A-7EE6-4342-B048-85BDC9FD1C3A}</a:tableStyleId>
              </a:tblPr>
              <a:tblGrid>
                <a:gridCol w="2059070">
                  <a:extLst>
                    <a:ext uri="{9D8B030D-6E8A-4147-A177-3AD203B41FA5}">
                      <a16:colId xmlns:a16="http://schemas.microsoft.com/office/drawing/2014/main" val="2603652252"/>
                    </a:ext>
                  </a:extLst>
                </a:gridCol>
                <a:gridCol w="6221330">
                  <a:extLst>
                    <a:ext uri="{9D8B030D-6E8A-4147-A177-3AD203B41FA5}">
                      <a16:colId xmlns:a16="http://schemas.microsoft.com/office/drawing/2014/main" val="1473811734"/>
                    </a:ext>
                  </a:extLst>
                </a:gridCol>
              </a:tblGrid>
              <a:tr h="279184">
                <a:tc>
                  <a:txBody>
                    <a:bodyPr vert="horz" wrap="square"/>
                    <a:lstStyle/>
                    <a:p>
                      <a:pPr algn="l" rtl="0" fontAlgn="ctr"/>
                      <a:r>
                        <a:rPr lang="zh-TW" sz="1600" b="1">
                          <a:effectLst/>
                          <a:latin typeface="標楷體" pitchFamily="65" charset="-120"/>
                          <a:ea typeface="標楷體" panose="03000509000000000000" pitchFamily="65" charset="-120"/>
                        </a:rPr>
                        <a:t>TCP 標頭欄位</a:t>
                      </a:r>
                    </a:p>
                  </a:txBody>
                  <a:tcPr marL="47625" marR="47625" marT="47625" marB="47625" anchor="ctr"/>
                </a:tc>
                <a:tc>
                  <a:txBody>
                    <a:bodyPr vert="horz" wrap="square"/>
                    <a:lstStyle/>
                    <a:p>
                      <a:pPr algn="l" rtl="0" fontAlgn="ctr"/>
                      <a:r>
                        <a:rPr lang="zh-TW" sz="1600" b="1">
                          <a:effectLst/>
                          <a:latin typeface="標楷體" pitchFamily="65" charset="-120"/>
                          <a:ea typeface="標楷體" panose="03000509000000000000" pitchFamily="65" charset="-120"/>
                        </a:rPr>
                        <a:t>說明</a:t>
                      </a:r>
                    </a:p>
                  </a:txBody>
                  <a:tcPr marL="47625" marR="47625" marT="47625" marB="47625" anchor="ctr"/>
                </a:tc>
                <a:extLst>
                  <a:ext uri="{0D108BD9-81ED-4DB2-BD59-A6C34878D82A}">
                    <a16:rowId xmlns:a16="http://schemas.microsoft.com/office/drawing/2014/main" val="2256964134"/>
                  </a:ext>
                </a:extLst>
              </a:tr>
              <a:tr h="279184">
                <a:tc>
                  <a:txBody>
                    <a:bodyPr vert="horz" wrap="square"/>
                    <a:lstStyle/>
                    <a:p>
                      <a:pPr rtl="0" fontAlgn="ctr"/>
                      <a:r>
                        <a:rPr lang="zh-TW" sz="1600" b="1">
                          <a:effectLst/>
                          <a:latin typeface="標楷體" pitchFamily="65" charset="-120"/>
                          <a:ea typeface="標楷體" panose="03000509000000000000" pitchFamily="65" charset="-120"/>
                        </a:rPr>
                        <a:t>來源連接埠</a:t>
                      </a:r>
                    </a:p>
                  </a:txBody>
                  <a:tcPr marL="47625" marR="47625" marT="47625" marB="47625" anchor="ctr"/>
                </a:tc>
                <a:tc>
                  <a:txBody>
                    <a:bodyPr vert="horz" wrap="square"/>
                    <a:lstStyle/>
                    <a:p>
                      <a:pPr rtl="0" fontAlgn="ctr"/>
                      <a:r>
                        <a:rPr lang="zh-TW" sz="1600" b="0">
                          <a:effectLst/>
                          <a:latin typeface="標楷體" pitchFamily="65" charset="-120"/>
                          <a:ea typeface="標楷體" panose="03000509000000000000" pitchFamily="65" charset="-120"/>
                        </a:rPr>
                        <a:t>16 位元欄位，用來識別連接埠號碼的來源應用程式。</a:t>
                      </a:r>
                    </a:p>
                  </a:txBody>
                  <a:tcPr marL="47625" marR="47625" marT="47625" marB="47625" anchor="ctr"/>
                </a:tc>
                <a:extLst>
                  <a:ext uri="{0D108BD9-81ED-4DB2-BD59-A6C34878D82A}">
                    <a16:rowId xmlns:a16="http://schemas.microsoft.com/office/drawing/2014/main" val="2864511980"/>
                  </a:ext>
                </a:extLst>
              </a:tr>
              <a:tr h="279184">
                <a:tc>
                  <a:txBody>
                    <a:bodyPr vert="horz" wrap="square"/>
                    <a:lstStyle/>
                    <a:p>
                      <a:pPr rtl="0" fontAlgn="ctr"/>
                      <a:r>
                        <a:rPr lang="zh-TW" sz="1600" b="1">
                          <a:effectLst/>
                          <a:latin typeface="標楷體" pitchFamily="65" charset="-120"/>
                          <a:ea typeface="標楷體" panose="03000509000000000000" pitchFamily="65" charset="-120"/>
                        </a:rPr>
                        <a:t>目的地連接埠</a:t>
                      </a:r>
                    </a:p>
                  </a:txBody>
                  <a:tcPr marL="47625" marR="47625" marT="47625" marB="47625" anchor="ctr"/>
                </a:tc>
                <a:tc>
                  <a:txBody>
                    <a:bodyPr vert="horz" wrap="square"/>
                    <a:lstStyle/>
                    <a:p>
                      <a:pPr rtl="0" fontAlgn="ctr"/>
                      <a:r>
                        <a:rPr lang="zh-TW" sz="1600" b="0">
                          <a:effectLst/>
                          <a:latin typeface="標楷體" pitchFamily="65" charset="-120"/>
                          <a:ea typeface="標楷體" panose="03000509000000000000" pitchFamily="65" charset="-120"/>
                        </a:rPr>
                        <a:t>16 位元欄位，用來識別目標應用程式的連接埠號碼。</a:t>
                      </a:r>
                    </a:p>
                  </a:txBody>
                  <a:tcPr marL="47625" marR="47625" marT="47625" marB="47625" anchor="ctr"/>
                </a:tc>
                <a:extLst>
                  <a:ext uri="{0D108BD9-81ED-4DB2-BD59-A6C34878D82A}">
                    <a16:rowId xmlns:a16="http://schemas.microsoft.com/office/drawing/2014/main" val="827016096"/>
                  </a:ext>
                </a:extLst>
              </a:tr>
              <a:tr h="279184">
                <a:tc>
                  <a:txBody>
                    <a:bodyPr vert="horz" wrap="square"/>
                    <a:lstStyle/>
                    <a:p>
                      <a:pPr rtl="0" fontAlgn="ctr"/>
                      <a:r>
                        <a:rPr lang="zh-TW" sz="1600" b="1">
                          <a:effectLst/>
                          <a:latin typeface="標楷體" pitchFamily="65" charset="-120"/>
                          <a:ea typeface="標楷體" panose="03000509000000000000" pitchFamily="65" charset="-120"/>
                        </a:rPr>
                        <a:t>序列號</a:t>
                      </a:r>
                    </a:p>
                  </a:txBody>
                  <a:tcPr marL="47625" marR="47625" marT="47625" marB="47625" anchor="ctr"/>
                </a:tc>
                <a:tc>
                  <a:txBody>
                    <a:bodyPr vert="horz" wrap="square"/>
                    <a:lstStyle/>
                    <a:p>
                      <a:pPr rtl="0" fontAlgn="ctr"/>
                      <a:r>
                        <a:rPr lang="zh-TW" sz="1600" b="0">
                          <a:effectLst/>
                          <a:latin typeface="標楷體" pitchFamily="65" charset="-120"/>
                          <a:ea typeface="標楷體" panose="03000509000000000000" pitchFamily="65" charset="-120"/>
                        </a:rPr>
                        <a:t>32 位字段用於數據重組目的。</a:t>
                      </a:r>
                    </a:p>
                  </a:txBody>
                  <a:tcPr marL="47625" marR="47625" marT="47625" marB="47625" anchor="ctr"/>
                </a:tc>
                <a:extLst>
                  <a:ext uri="{0D108BD9-81ED-4DB2-BD59-A6C34878D82A}">
                    <a16:rowId xmlns:a16="http://schemas.microsoft.com/office/drawing/2014/main" val="384279451"/>
                  </a:ext>
                </a:extLst>
              </a:tr>
              <a:tr h="347068">
                <a:tc>
                  <a:txBody>
                    <a:bodyPr vert="horz" wrap="square"/>
                    <a:lstStyle/>
                    <a:p>
                      <a:pPr rtl="0" fontAlgn="ctr"/>
                      <a:r>
                        <a:rPr lang="zh-TW" sz="1600" b="1">
                          <a:effectLst/>
                          <a:latin typeface="標楷體" pitchFamily="65" charset="-120"/>
                          <a:ea typeface="標楷體" panose="03000509000000000000" pitchFamily="65" charset="-120"/>
                        </a:rPr>
                        <a:t>確認號</a:t>
                      </a:r>
                    </a:p>
                  </a:txBody>
                  <a:tcPr marL="47625" marR="47625" marT="47625" marB="47625" anchor="ctr"/>
                </a:tc>
                <a:tc>
                  <a:txBody>
                    <a:bodyPr vert="horz" wrap="square"/>
                    <a:lstStyle/>
                    <a:p>
                      <a:pPr rtl="0" fontAlgn="ctr"/>
                      <a:r>
                        <a:rPr lang="zh-TW" sz="1600" b="0">
                          <a:effectLst/>
                          <a:latin typeface="標楷體" pitchFamily="65" charset="-120"/>
                          <a:ea typeface="標楷體" panose="03000509000000000000" pitchFamily="65" charset="-120"/>
                        </a:rPr>
                        <a:t>32 位元欄位，用來指示已接收資料，並預期從來源的下一個位元組。</a:t>
                      </a:r>
                    </a:p>
                  </a:txBody>
                  <a:tcPr marL="47625" marR="47625" marT="47625" marB="47625" anchor="ctr"/>
                </a:tc>
                <a:extLst>
                  <a:ext uri="{0D108BD9-81ED-4DB2-BD59-A6C34878D82A}">
                    <a16:rowId xmlns:a16="http://schemas.microsoft.com/office/drawing/2014/main" val="3864515935"/>
                  </a:ext>
                </a:extLst>
              </a:tr>
              <a:tr h="347068">
                <a:tc>
                  <a:txBody>
                    <a:bodyPr vert="horz" wrap="square"/>
                    <a:lstStyle/>
                    <a:p>
                      <a:pPr rtl="0" fontAlgn="ctr"/>
                      <a:r>
                        <a:rPr lang="zh-TW" sz="1600" b="1">
                          <a:effectLst/>
                          <a:latin typeface="標楷體" pitchFamily="65" charset="-120"/>
                          <a:ea typeface="標楷體" panose="03000509000000000000" pitchFamily="65" charset="-120"/>
                        </a:rPr>
                        <a:t>報頭長度</a:t>
                      </a:r>
                    </a:p>
                  </a:txBody>
                  <a:tcPr marL="47625" marR="47625" marT="47625" marB="47625" anchor="ctr"/>
                </a:tc>
                <a:tc>
                  <a:txBody>
                    <a:bodyPr vert="horz" wrap="square"/>
                    <a:lstStyle/>
                    <a:p>
                      <a:pPr rtl="0" fontAlgn="ctr"/>
                      <a:r>
                        <a:rPr lang="zh-TW" sz="1600" b="0">
                          <a:effectLst/>
                          <a:latin typeface="標楷體" pitchFamily="65" charset="-120"/>
                          <a:ea typeface="標楷體" panose="03000509000000000000" pitchFamily="65" charset="-120"/>
                        </a:rPr>
                        <a:t>稱為數據偏移的 4 位字段，表示 TCP 段標頭的長度。</a:t>
                      </a:r>
                    </a:p>
                  </a:txBody>
                  <a:tcPr marL="47625" marR="47625" marT="47625" marB="47625" anchor="ctr"/>
                </a:tc>
                <a:extLst>
                  <a:ext uri="{0D108BD9-81ED-4DB2-BD59-A6C34878D82A}">
                    <a16:rowId xmlns:a16="http://schemas.microsoft.com/office/drawing/2014/main" val="2643635522"/>
                  </a:ext>
                </a:extLst>
              </a:tr>
              <a:tr h="279184">
                <a:tc>
                  <a:txBody>
                    <a:bodyPr vert="horz" wrap="square"/>
                    <a:lstStyle/>
                    <a:p>
                      <a:pPr rtl="0" fontAlgn="ctr"/>
                      <a:r>
                        <a:rPr lang="zh-TW" sz="1600" b="1">
                          <a:effectLst/>
                          <a:latin typeface="標楷體" pitchFamily="65" charset="-120"/>
                          <a:ea typeface="標楷體" panose="03000509000000000000" pitchFamily="65" charset="-120"/>
                        </a:rPr>
                        <a:t>保留</a:t>
                      </a:r>
                    </a:p>
                  </a:txBody>
                  <a:tcPr marL="47625" marR="47625" marT="47625" marB="47625" anchor="ctr"/>
                </a:tc>
                <a:tc>
                  <a:txBody>
                    <a:bodyPr vert="horz" wrap="square"/>
                    <a:lstStyle/>
                    <a:p>
                      <a:pPr rtl="0" fontAlgn="ctr"/>
                      <a:r>
                        <a:rPr lang="zh-TW" sz="1600" b="0">
                          <a:effectLst/>
                          <a:latin typeface="標楷體" pitchFamily="65" charset="-120"/>
                          <a:ea typeface="標楷體" panose="03000509000000000000" pitchFamily="65" charset="-120"/>
                        </a:rPr>
                        <a:t>保留供將來使用的 6 位元欄位。</a:t>
                      </a:r>
                    </a:p>
                  </a:txBody>
                  <a:tcPr marL="47625" marR="47625" marT="47625" marB="47625" anchor="ctr"/>
                </a:tc>
                <a:extLst>
                  <a:ext uri="{0D108BD9-81ED-4DB2-BD59-A6C34878D82A}">
                    <a16:rowId xmlns:a16="http://schemas.microsoft.com/office/drawing/2014/main" val="362120262"/>
                  </a:ext>
                </a:extLst>
              </a:tr>
              <a:tr h="347068">
                <a:tc>
                  <a:txBody>
                    <a:bodyPr vert="horz" wrap="square"/>
                    <a:lstStyle/>
                    <a:p>
                      <a:pPr rtl="0" fontAlgn="ctr"/>
                      <a:r>
                        <a:rPr lang="zh-TW" sz="1600" b="1">
                          <a:effectLst/>
                          <a:latin typeface="標楷體" pitchFamily="65" charset="-120"/>
                          <a:ea typeface="標楷體" panose="03000509000000000000" pitchFamily="65" charset="-120"/>
                        </a:rPr>
                        <a:t>控制位元</a:t>
                      </a:r>
                    </a:p>
                  </a:txBody>
                  <a:tcPr marL="47625" marR="47625" marT="47625" marB="47625" anchor="ctr"/>
                </a:tc>
                <a:tc>
                  <a:txBody>
                    <a:bodyPr vert="horz" wrap="square"/>
                    <a:lstStyle/>
                    <a:p>
                      <a:pPr rtl="0" fontAlgn="ctr"/>
                      <a:r>
                        <a:rPr lang="zh-TW" sz="1600" b="0">
                          <a:effectLst/>
                          <a:latin typeface="標楷體" pitchFamily="65" charset="-120"/>
                          <a:ea typeface="標楷體" panose="03000509000000000000" pitchFamily="65" charset="-120"/>
                        </a:rPr>
                        <a:t>使用的 6 位元欄位，其中包含位元碼或旗標，指出 TCP 區段的目的和功能。</a:t>
                      </a:r>
                    </a:p>
                  </a:txBody>
                  <a:tcPr marL="47625" marR="47625" marT="47625" marB="47625" anchor="ctr"/>
                </a:tc>
                <a:extLst>
                  <a:ext uri="{0D108BD9-81ED-4DB2-BD59-A6C34878D82A}">
                    <a16:rowId xmlns:a16="http://schemas.microsoft.com/office/drawing/2014/main" val="2436611112"/>
                  </a:ext>
                </a:extLst>
              </a:tr>
              <a:tr h="279184">
                <a:tc>
                  <a:txBody>
                    <a:bodyPr vert="horz" wrap="square"/>
                    <a:lstStyle/>
                    <a:p>
                      <a:pPr rtl="0" fontAlgn="ctr"/>
                      <a:r>
                        <a:rPr lang="zh-TW" sz="1600" b="1">
                          <a:effectLst/>
                          <a:latin typeface="標楷體" pitchFamily="65" charset="-120"/>
                          <a:ea typeface="標楷體" panose="03000509000000000000" pitchFamily="65" charset="-120"/>
                        </a:rPr>
                        <a:t>Window size</a:t>
                      </a:r>
                    </a:p>
                  </a:txBody>
                  <a:tcPr marL="47625" marR="47625" marT="47625" marB="47625" anchor="ctr"/>
                </a:tc>
                <a:tc>
                  <a:txBody>
                    <a:bodyPr vert="horz" wrap="square"/>
                    <a:lstStyle/>
                    <a:p>
                      <a:pPr rtl="0" fontAlgn="ctr"/>
                      <a:r>
                        <a:rPr lang="zh-TW" sz="1600" b="0">
                          <a:effectLst/>
                          <a:latin typeface="標楷體" pitchFamily="65" charset="-120"/>
                          <a:ea typeface="標楷體" panose="03000509000000000000" pitchFamily="65" charset="-120"/>
                        </a:rPr>
                        <a:t>16 位元字段用於指示可以在一次被接受的字節數。</a:t>
                      </a:r>
                    </a:p>
                  </a:txBody>
                  <a:tcPr marL="47625" marR="47625" marT="47625" marB="47625" anchor="ctr"/>
                </a:tc>
                <a:extLst>
                  <a:ext uri="{0D108BD9-81ED-4DB2-BD59-A6C34878D82A}">
                    <a16:rowId xmlns:a16="http://schemas.microsoft.com/office/drawing/2014/main" val="3574228208"/>
                  </a:ext>
                </a:extLst>
              </a:tr>
              <a:tr h="279184">
                <a:tc>
                  <a:txBody>
                    <a:bodyPr vert="horz" wrap="square"/>
                    <a:lstStyle/>
                    <a:p>
                      <a:pPr rtl="0" fontAlgn="ctr"/>
                      <a:r>
                        <a:rPr lang="zh-TW" sz="1600" b="1">
                          <a:effectLst/>
                          <a:latin typeface="標楷體" pitchFamily="65" charset="-120"/>
                          <a:ea typeface="標楷體" panose="03000509000000000000" pitchFamily="65" charset="-120"/>
                        </a:rPr>
                        <a:t>校驗和</a:t>
                      </a:r>
                    </a:p>
                  </a:txBody>
                  <a:tcPr marL="47625" marR="47625" marT="47625" marB="47625" anchor="ctr"/>
                </a:tc>
                <a:tc>
                  <a:txBody>
                    <a:bodyPr vert="horz" wrap="square"/>
                    <a:lstStyle/>
                    <a:p>
                      <a:pPr rtl="0" fontAlgn="ctr"/>
                      <a:r>
                        <a:rPr lang="zh-TW" sz="1600" b="0">
                          <a:effectLst/>
                          <a:latin typeface="標楷體" pitchFamily="65" charset="-120"/>
                          <a:ea typeface="標楷體" panose="03000509000000000000" pitchFamily="65" charset="-120"/>
                        </a:rPr>
                        <a:t>用於段標題和數據的錯誤檢查的 16 位字段。</a:t>
                      </a:r>
                    </a:p>
                  </a:txBody>
                  <a:tcPr marL="47625" marR="47625" marT="47625" marB="47625" anchor="ctr"/>
                </a:tc>
                <a:extLst>
                  <a:ext uri="{0D108BD9-81ED-4DB2-BD59-A6C34878D82A}">
                    <a16:rowId xmlns:a16="http://schemas.microsoft.com/office/drawing/2014/main" val="1171558268"/>
                  </a:ext>
                </a:extLst>
              </a:tr>
              <a:tr h="279184">
                <a:tc>
                  <a:txBody>
                    <a:bodyPr vert="horz" wrap="square"/>
                    <a:lstStyle/>
                    <a:p>
                      <a:pPr rtl="0" fontAlgn="ctr"/>
                      <a:r>
                        <a:rPr lang="zh-TW" sz="1600" b="1">
                          <a:effectLst/>
                          <a:latin typeface="標楷體" pitchFamily="65" charset="-120"/>
                          <a:ea typeface="標楷體" panose="03000509000000000000" pitchFamily="65" charset="-120"/>
                        </a:rPr>
                        <a:t>緊急</a:t>
                      </a:r>
                    </a:p>
                  </a:txBody>
                  <a:tcPr marL="47625" marR="47625" marT="47625" marB="47625" anchor="ctr"/>
                </a:tc>
                <a:tc>
                  <a:txBody>
                    <a:bodyPr vert="horz" wrap="square"/>
                    <a:lstStyle/>
                    <a:p>
                      <a:pPr rtl="0" fontAlgn="ctr"/>
                      <a:r>
                        <a:rPr lang="zh-TW" sz="1600" b="0">
                          <a:effectLst/>
                          <a:latin typeface="標楷體" pitchFamily="65" charset="-120"/>
                          <a:ea typeface="標楷體" panose="03000509000000000000" pitchFamily="65" charset="-120"/>
                        </a:rPr>
                        <a:t>16 位元欄位用來指示是否包含的資料是緊急的。</a:t>
                      </a:r>
                    </a:p>
                  </a:txBody>
                  <a:tcPr marL="47625" marR="47625" marT="47625" marB="47625" anchor="ctr"/>
                </a:tc>
                <a:extLst>
                  <a:ext uri="{0D108BD9-81ED-4DB2-BD59-A6C34878D82A}">
                    <a16:rowId xmlns:a16="http://schemas.microsoft.com/office/drawing/2014/main" val="3419997136"/>
                  </a:ext>
                </a:extLst>
              </a:tr>
            </a:tbl>
          </a:graphicData>
        </a:graphic>
      </p:graphicFrame>
      <p:sp>
        <p:nvSpPr>
          <p:cNvPr id="2" name="投影片編號版面配置區 1"/>
          <p:cNvSpPr>
            <a:spLocks noGrp="1"/>
          </p:cNvSpPr>
          <p:nvPr>
            <p:ph type="sldNum" sz="quarter" idx="12"/>
          </p:nvPr>
        </p:nvSpPr>
        <p:spPr/>
        <p:txBody>
          <a:bodyPr/>
          <a:lstStyle/>
          <a:p>
            <a:fld id="{4FAB73BC-B049-4115-A692-8D63A059BFB8}" type="slidenum">
              <a:rPr lang="en-US" smtClean="0"/>
              <a:t>376</a:t>
            </a:fld>
            <a:endParaRPr lang="en-US"/>
          </a:p>
        </p:txBody>
      </p:sp>
    </p:spTree>
    <p:extLst>
      <p:ext uri="{BB962C8B-B14F-4D97-AF65-F5344CB8AC3E}">
        <p14:creationId xmlns:p14="http://schemas.microsoft.com/office/powerpoint/2010/main" val="48471265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377.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p:txBody>
          <a:bodyPr>
            <a:normAutofit/>
          </a:bodyPr>
          <a:lstStyle/>
          <a:p>
            <a:r>
              <a:rPr lang="en-US" altLang="zh-TW" sz="3000" smtClean="0"/>
              <a:t>14.2</a:t>
            </a:r>
            <a:r>
              <a:rPr lang="en-US" altLang="zh-TW" sz="3000"/>
              <a:t>TCP </a:t>
            </a:r>
            <a:r>
              <a:rPr lang="zh-TW" altLang="en-US" sz="3000"/>
              <a:t>概觀</a:t>
            </a:r>
            <a:r>
              <a:rPr lang="en-US" altLang="zh-TW" sz="3000"/>
              <a:t>-</a:t>
            </a:r>
            <a:r>
              <a:rPr lang="zh-TW" altLang="en-US" sz="3000" smtClean="0"/>
              <a:t>使用 </a:t>
            </a:r>
            <a:r>
              <a:rPr lang="en-US" altLang="zh-TW" sz="3000"/>
              <a:t>TCP </a:t>
            </a:r>
            <a:r>
              <a:rPr lang="zh-TW" altLang="en-US" sz="3000" smtClean="0"/>
              <a:t>的應用程式</a:t>
            </a:r>
            <a:endParaRPr lang="zh-TW" altLang="en-US" sz="3000"/>
          </a:p>
        </p:txBody>
      </p:sp>
      <p:sp>
        <p:nvSpPr>
          <p:cNvPr id="5" name="Content Placeholder 4">
            <a:extLst>
              <a:ext uri="{FF2B5EF4-FFF2-40B4-BE49-F238E27FC236}">
                <a16:creationId xmlns:a16="http://schemas.microsoft.com/office/drawing/2014/main" id="{3E427DE6-67B8-4D1B-A2DD-BEEC0526E711}"/>
              </a:ext>
            </a:extLst>
          </p:cNvPr>
          <p:cNvSpPr>
            <a:spLocks noGrp="1"/>
          </p:cNvSpPr>
          <p:nvPr>
            <p:ph idx="1"/>
          </p:nvPr>
        </p:nvSpPr>
        <p:spPr>
          <a:xfrm>
            <a:off x="144066" y="2009181"/>
            <a:ext cx="4042610" cy="3378126"/>
          </a:xfrm>
        </p:spPr>
        <p:txBody>
          <a:bodyPr/>
          <a:lstStyle/>
          <a:p>
            <a:pPr marL="0" indent="0">
              <a:buNone/>
            </a:pPr>
            <a:r>
              <a:rPr lang="en-US" altLang="zh-TW" sz="1800"/>
              <a:t>TCP </a:t>
            </a:r>
            <a:r>
              <a:rPr lang="zh-TW" altLang="en-US" sz="1800"/>
              <a:t>會處理與將資料串流分割成區段相關的所有工作，提供可靠性、控制資料流和重新排序區段。</a:t>
            </a:r>
          </a:p>
          <a:p>
            <a:pPr marL="0" indent="0">
              <a:buNone/>
            </a:pPr>
            <a:endParaRPr lang="en-US"/>
          </a:p>
        </p:txBody>
      </p:sp>
      <p:pic>
        <p:nvPicPr>
          <p:cNvPr id="7" name="Picture 6">
            <a:extLst>
              <a:ext uri="{FF2B5EF4-FFF2-40B4-BE49-F238E27FC236}">
                <a16:creationId xmlns:a16="http://schemas.microsoft.com/office/drawing/2014/main" id="{1ECE00DC-D55C-4A0A-9B55-EA4DCC646D6F}"/>
              </a:ext>
            </a:extLst>
          </p:cNvPr>
          <p:cNvPicPr>
            <a:picLocks noChangeAspect="1"/>
          </p:cNvPicPr>
          <p:nvPr/>
        </p:nvPicPr>
        <p:blipFill>
          <a:blip r:embed="rId3"/>
          <a:srcRect r="3352"/>
          <a:stretch>
            <a:fillRect/>
          </a:stretch>
        </p:blipFill>
        <p:spPr>
          <a:xfrm>
            <a:off x="4379496" y="1760108"/>
            <a:ext cx="4042610" cy="3337786"/>
          </a:xfrm>
          <a:prstGeom prst="rect">
            <a:avLst/>
          </a:prstGeom>
        </p:spPr>
      </p:pic>
      <p:sp>
        <p:nvSpPr>
          <p:cNvPr id="2" name="投影片編號版面配置區 1"/>
          <p:cNvSpPr>
            <a:spLocks noGrp="1"/>
          </p:cNvSpPr>
          <p:nvPr>
            <p:ph type="sldNum" sz="quarter" idx="4"/>
          </p:nvPr>
        </p:nvSpPr>
        <p:spPr/>
        <p:txBody>
          <a:bodyPr/>
          <a:lstStyle/>
          <a:p>
            <a:pPr defTabSz="385754">
              <a:defRPr/>
            </a:pPr>
            <a:fld id="{2F5CCB13-0A32-4557-88E9-079F0C330695}" type="slidenum">
              <a:rPr lang="en-US" kern="0" smtClean="0">
                <a:solidFill>
                  <a:srgbClr val="595959"/>
                </a:solidFill>
              </a:rPr>
              <a:pPr defTabSz="385754">
                <a:defRPr/>
              </a:pPr>
              <a:t>377</a:t>
            </a:fld>
            <a:endParaRPr lang="en-US" kern="0">
              <a:solidFill>
                <a:srgbClr val="595959"/>
              </a:solidFill>
            </a:endParaRPr>
          </a:p>
        </p:txBody>
      </p:sp>
    </p:spTree>
    <p:extLst>
      <p:ext uri="{BB962C8B-B14F-4D97-AF65-F5344CB8AC3E}">
        <p14:creationId xmlns:p14="http://schemas.microsoft.com/office/powerpoint/2010/main" val="3412457571"/>
      </p:ext>
    </p:extLst>
  </p:cSld>
  <p:clrMapOvr>
    <a:masterClrMapping/>
  </p:clrMapOvr>
  <p:transition/>
  <p:timing/>
</p:sld>
</file>

<file path=ppt/slides/slide378.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p:spPr>
        <p:txBody>
          <a:bodyPr>
            <a:normAutofit/>
          </a:bodyPr>
          <a:lstStyle/>
          <a:p>
            <a:pPr rtl="0"/>
            <a:r>
              <a:rPr lang="en-US" altLang="zh-TW" smtClean="0"/>
              <a:t>14.3UDP </a:t>
            </a:r>
            <a:r>
              <a:rPr lang="zh-TW" altLang="en-US"/>
              <a:t>概述</a:t>
            </a:r>
            <a:r>
              <a:rPr lang="en-US" altLang="zh-TW"/>
              <a:t>-UDP </a:t>
            </a:r>
            <a:r>
              <a:rPr lang="zh-TW" altLang="en-US"/>
              <a:t>圖徵</a:t>
            </a:r>
          </a:p>
        </p:txBody>
      </p:sp>
      <p:sp>
        <p:nvSpPr>
          <p:cNvPr id="5" name="Content Placeholder 4">
            <a:extLst>
              <a:ext uri="{FF2B5EF4-FFF2-40B4-BE49-F238E27FC236}">
                <a16:creationId xmlns:a16="http://schemas.microsoft.com/office/drawing/2014/main" id="{CC4F0493-B526-DE4A-B220-F79C82C4F124}"/>
              </a:ext>
            </a:extLst>
          </p:cNvPr>
          <p:cNvSpPr>
            <a:spLocks noGrp="1"/>
          </p:cNvSpPr>
          <p:nvPr>
            <p:ph idx="1"/>
          </p:nvPr>
        </p:nvSpPr>
        <p:spPr>
          <a:xfrm>
            <a:off x="431972" y="1759561"/>
            <a:ext cx="8280057" cy="3505566"/>
          </a:xfrm>
        </p:spPr>
        <p:txBody>
          <a:bodyPr/>
          <a:lstStyle/>
          <a:p>
            <a:pPr marL="0" indent="0" algn="l"/>
            <a:r>
              <a:rPr lang="en-US" altLang="zh-TW" sz="1800">
                <a:solidFill>
                  <a:srgbClr val="000000"/>
                </a:solidFill>
              </a:rPr>
              <a:t>UDP </a:t>
            </a:r>
            <a:r>
              <a:rPr lang="zh-TW" altLang="en-US" sz="1800">
                <a:solidFill>
                  <a:srgbClr val="000000"/>
                </a:solidFill>
              </a:rPr>
              <a:t>包含下列功能：</a:t>
            </a:r>
          </a:p>
          <a:p>
            <a:pPr marL="285743" indent="-285743" algn="l">
              <a:buFont typeface="Arial" panose="020b0604020202020204" pitchFamily="34" charset="0"/>
              <a:buChar char="•"/>
            </a:pPr>
            <a:r>
              <a:rPr lang="zh-TW" altLang="en-US" sz="1800">
                <a:solidFill>
                  <a:srgbClr val="000000"/>
                </a:solidFill>
              </a:rPr>
              <a:t>數據被重建，它被接收的順序。</a:t>
            </a:r>
          </a:p>
          <a:p>
            <a:pPr marL="285743" indent="-285743" algn="l">
              <a:buFont typeface="Arial" panose="020b0604020202020204" pitchFamily="34" charset="0"/>
              <a:buChar char="•"/>
            </a:pPr>
            <a:r>
              <a:rPr lang="zh-TW" altLang="en-US" sz="1800">
                <a:solidFill>
                  <a:srgbClr val="000000"/>
                </a:solidFill>
              </a:rPr>
              <a:t>遺失的任何區段都不會重新傳送。</a:t>
            </a:r>
          </a:p>
          <a:p>
            <a:pPr marL="285743" indent="-285743" algn="l">
              <a:buFont typeface="Arial" panose="020b0604020202020204" pitchFamily="34" charset="0"/>
              <a:buChar char="•"/>
            </a:pPr>
            <a:r>
              <a:rPr lang="zh-TW" altLang="en-US" sz="1800">
                <a:solidFill>
                  <a:srgbClr val="000000"/>
                </a:solidFill>
              </a:rPr>
              <a:t>沒有會談建立</a:t>
            </a:r>
          </a:p>
          <a:p>
            <a:pPr marL="285743" indent="-285743" algn="l">
              <a:buFont typeface="Arial" panose="020b0604020202020204" pitchFamily="34" charset="0"/>
              <a:buChar char="•"/>
            </a:pPr>
            <a:r>
              <a:rPr lang="zh-TW" altLang="en-US" sz="1800">
                <a:solidFill>
                  <a:srgbClr val="000000"/>
                </a:solidFill>
              </a:rPr>
              <a:t>傳送不會通知有關資源可用性。</a:t>
            </a:r>
          </a:p>
        </p:txBody>
      </p:sp>
      <p:sp>
        <p:nvSpPr>
          <p:cNvPr id="2" name="投影片編號版面配置區 1"/>
          <p:cNvSpPr>
            <a:spLocks noGrp="1"/>
          </p:cNvSpPr>
          <p:nvPr>
            <p:ph type="sldNum" sz="quarter" idx="12"/>
          </p:nvPr>
        </p:nvSpPr>
        <p:spPr/>
        <p:txBody>
          <a:bodyPr/>
          <a:lstStyle/>
          <a:p>
            <a:fld id="{4FAB73BC-B049-4115-A692-8D63A059BFB8}" type="slidenum">
              <a:rPr lang="en-US" smtClean="0"/>
              <a:t>378</a:t>
            </a:fld>
            <a:endParaRPr lang="en-US"/>
          </a:p>
        </p:txBody>
      </p:sp>
    </p:spTree>
    <p:extLst>
      <p:ext uri="{BB962C8B-B14F-4D97-AF65-F5344CB8AC3E}">
        <p14:creationId xmlns:p14="http://schemas.microsoft.com/office/powerpoint/2010/main" val="106012326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379.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p:spPr>
        <p:txBody>
          <a:bodyPr>
            <a:normAutofit/>
          </a:bodyPr>
          <a:lstStyle/>
          <a:p>
            <a:pPr rtl="0"/>
            <a:r>
              <a:rPr lang="en-US" altLang="zh-TW" smtClean="0"/>
              <a:t>14.3UDP </a:t>
            </a:r>
            <a:r>
              <a:rPr lang="zh-TW" altLang="en-US"/>
              <a:t>概述</a:t>
            </a:r>
            <a:r>
              <a:rPr lang="en-US" altLang="zh-TW"/>
              <a:t>-UDP </a:t>
            </a:r>
            <a:r>
              <a:rPr lang="zh-TW" altLang="en-US"/>
              <a:t>標頭</a:t>
            </a:r>
          </a:p>
        </p:txBody>
      </p:sp>
      <p:sp>
        <p:nvSpPr>
          <p:cNvPr id="2" name="TextBox 1">
            <a:extLst>
              <a:ext uri="{FF2B5EF4-FFF2-40B4-BE49-F238E27FC236}">
                <a16:creationId xmlns:a16="http://schemas.microsoft.com/office/drawing/2014/main" id="{BB0A503F-F65D-4ECE-8C28-6E1BC388ACB2}"/>
              </a:ext>
            </a:extLst>
          </p:cNvPr>
          <p:cNvSpPr txBox="1"/>
          <p:nvPr/>
        </p:nvSpPr>
        <p:spPr>
          <a:xfrm>
            <a:off x="498765" y="1589087"/>
            <a:ext cx="7846724" cy="646331"/>
          </a:xfrm>
          <a:prstGeom prst="rect">
            <a:avLst/>
          </a:prstGeom>
          <a:noFill/>
        </p:spPr>
        <p:txBody>
          <a:bodyPr wrap="square" rtlCol="0">
            <a:spAutoFit/>
          </a:bodyPr>
          <a:lstStyle/>
          <a:p>
            <a:pPr rtl="0"/>
            <a:r>
              <a:rPr lang="en-US" altLang="zh-TW"/>
              <a:t>UDP </a:t>
            </a:r>
            <a:r>
              <a:rPr lang="zh-TW" altLang="en-US"/>
              <a:t>頭比 </a:t>
            </a:r>
            <a:r>
              <a:rPr lang="en-US" altLang="zh-TW"/>
              <a:t>TCP </a:t>
            </a:r>
            <a:r>
              <a:rPr lang="zh-TW" altLang="en-US"/>
              <a:t>頭要簡單得多，因為它只有四個字段並且需要 </a:t>
            </a:r>
            <a:r>
              <a:rPr lang="en-US" altLang="zh-TW"/>
              <a:t>8 </a:t>
            </a:r>
            <a:r>
              <a:rPr lang="zh-TW" altLang="en-US"/>
              <a:t>個字節（即 </a:t>
            </a:r>
            <a:r>
              <a:rPr lang="en-US" altLang="zh-TW"/>
              <a:t>64 </a:t>
            </a:r>
            <a:r>
              <a:rPr lang="zh-TW" altLang="en-US"/>
              <a:t>位）。</a:t>
            </a:r>
          </a:p>
        </p:txBody>
      </p:sp>
      <p:pic>
        <p:nvPicPr>
          <p:cNvPr id="5" name="Content Placeholder 4">
            <a:extLst>
              <a:ext uri="{FF2B5EF4-FFF2-40B4-BE49-F238E27FC236}">
                <a16:creationId xmlns:a16="http://schemas.microsoft.com/office/drawing/2014/main" id="{9CE026F8-2EF7-429A-82BF-ABD2601766B8}"/>
              </a:ext>
            </a:extLst>
          </p:cNvPr>
          <p:cNvPicPr>
            <a:picLocks noGrp="1" noChangeAspect="1"/>
          </p:cNvPicPr>
          <p:nvPr>
            <p:ph idx="1"/>
          </p:nvPr>
        </p:nvPicPr>
        <p:blipFill>
          <a:blip r:embed="rId3"/>
          <a:srcRect l="1429" t="4187" r="1835" b="4117"/>
          <a:stretch>
            <a:fillRect/>
          </a:stretch>
        </p:blipFill>
        <p:spPr>
          <a:xfrm>
            <a:off x="890337" y="2397293"/>
            <a:ext cx="7712242" cy="2358190"/>
          </a:xfrm>
          <a:prstGeom prst="rect">
            <a:avLst/>
          </a:prstGeom>
        </p:spPr>
      </p:pic>
      <p:sp>
        <p:nvSpPr>
          <p:cNvPr id="4" name="投影片編號版面配置區 3"/>
          <p:cNvSpPr>
            <a:spLocks noGrp="1"/>
          </p:cNvSpPr>
          <p:nvPr>
            <p:ph type="sldNum" sz="quarter" idx="12"/>
          </p:nvPr>
        </p:nvSpPr>
        <p:spPr/>
        <p:txBody>
          <a:bodyPr/>
          <a:lstStyle/>
          <a:p>
            <a:fld id="{4FAB73BC-B049-4115-A692-8D63A059BFB8}" type="slidenum">
              <a:rPr lang="en-US" smtClean="0"/>
              <a:t>379</a:t>
            </a:fld>
            <a:endParaRPr lang="en-US"/>
          </a:p>
        </p:txBody>
      </p:sp>
    </p:spTree>
    <p:extLst>
      <p:ext uri="{BB962C8B-B14F-4D97-AF65-F5344CB8AC3E}">
        <p14:creationId xmlns:p14="http://schemas.microsoft.com/office/powerpoint/2010/main" val="237814422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38.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3314" name="Title 1"/>
          <p:cNvSpPr>
            <a:spLocks noGrp="1"/>
          </p:cNvSpPr>
          <p:nvPr>
            <p:ph type="title"/>
          </p:nvPr>
        </p:nvSpPr>
        <p:spPr>
          <a:xfrm>
            <a:off x="87550" y="898643"/>
            <a:ext cx="5123043" cy="757551"/>
          </a:xfrm>
        </p:spPr>
        <p:txBody>
          <a:bodyPr>
            <a:normAutofit/>
          </a:bodyPr>
          <a:lstStyle/>
          <a:p>
            <a:pPr rtl="0"/>
            <a:r>
              <a:rPr lang="en-US" altLang="zh-TW" sz="3000" smtClean="0"/>
              <a:t>1.8</a:t>
            </a:r>
            <a:r>
              <a:rPr lang="zh-TW" altLang="en-US" sz="3000" smtClean="0"/>
              <a:t>網路</a:t>
            </a:r>
            <a:r>
              <a:rPr lang="zh-TW" altLang="en-US" sz="3000"/>
              <a:t>安全威脅（續） </a:t>
            </a:r>
          </a:p>
        </p:txBody>
      </p:sp>
      <p:sp>
        <p:nvSpPr>
          <p:cNvPr id="13315" name="Content Placeholder 2"/>
          <p:cNvSpPr>
            <a:spLocks noGrp="1"/>
          </p:cNvSpPr>
          <p:nvPr>
            <p:ph idx="1"/>
          </p:nvPr>
        </p:nvSpPr>
        <p:spPr>
          <a:xfrm>
            <a:off x="5210593" y="1135107"/>
            <a:ext cx="3673429" cy="4344944"/>
          </a:xfrm>
        </p:spPr>
        <p:txBody>
          <a:bodyPr>
            <a:noAutofit/>
          </a:bodyPr>
          <a:lstStyle/>
          <a:p>
            <a:pPr marL="142871" lvl="1" indent="0">
              <a:buNone/>
            </a:pPr>
            <a:r>
              <a:rPr lang="zh-TW" altLang="en-US" sz="2000"/>
              <a:t>外部威脅</a:t>
            </a:r>
            <a:r>
              <a:rPr lang="en-US" altLang="zh-TW" sz="2000"/>
              <a:t>:</a:t>
            </a:r>
          </a:p>
          <a:p>
            <a:pPr lvl="2"/>
            <a:r>
              <a:rPr lang="zh-TW" altLang="en-US" sz="2000"/>
              <a:t> 病毒 ，蠕蟲攻擊，特洛伊攻擊</a:t>
            </a:r>
            <a:endParaRPr lang="en-US" altLang="zh-TW" sz="2000"/>
          </a:p>
          <a:p>
            <a:pPr lvl="2"/>
            <a:r>
              <a:rPr lang="zh-TW" altLang="en-US" sz="2000"/>
              <a:t>間諜軟件和廣告軟件</a:t>
            </a:r>
            <a:endParaRPr lang="en-US" altLang="zh-TW" sz="2000"/>
          </a:p>
          <a:p>
            <a:pPr lvl="2"/>
            <a:r>
              <a:rPr lang="zh-TW" altLang="en-US" sz="2000"/>
              <a:t>零時差攻擊</a:t>
            </a:r>
            <a:endParaRPr lang="en-US" altLang="zh-TW" sz="2000"/>
          </a:p>
          <a:p>
            <a:pPr lvl="2"/>
            <a:r>
              <a:rPr lang="zh-TW" altLang="en-US" sz="2000"/>
              <a:t>威脅演員攻擊</a:t>
            </a:r>
          </a:p>
          <a:p>
            <a:pPr lvl="2" rtl="0"/>
            <a:r>
              <a:rPr lang="en-US" altLang="zh-TW" sz="2000"/>
              <a:t>DoS</a:t>
            </a:r>
          </a:p>
          <a:p>
            <a:pPr lvl="2" rtl="0"/>
            <a:r>
              <a:rPr lang="zh-TW" altLang="en-US" sz="2000"/>
              <a:t>資料攔截與竊取</a:t>
            </a:r>
          </a:p>
          <a:p>
            <a:pPr lvl="2" rtl="0"/>
            <a:r>
              <a:rPr lang="zh-TW" altLang="en-US" sz="2000"/>
              <a:t>身份</a:t>
            </a:r>
            <a:r>
              <a:rPr lang="zh-TW" altLang="en-US" sz="2000" smtClean="0"/>
              <a:t>盜竊</a:t>
            </a:r>
            <a:endParaRPr lang="en-CA" altLang="en-US" sz="2000"/>
          </a:p>
          <a:p>
            <a:pPr marL="142871" lvl="1" indent="0">
              <a:buNone/>
            </a:pPr>
            <a:r>
              <a:rPr lang="zh-TW" altLang="en-US" sz="2000"/>
              <a:t>內部威脅</a:t>
            </a:r>
            <a:r>
              <a:rPr lang="en-US" altLang="zh-TW" sz="2000"/>
              <a:t>:</a:t>
            </a:r>
          </a:p>
          <a:p>
            <a:pPr lvl="2" rtl="0"/>
            <a:r>
              <a:rPr lang="zh-TW" altLang="en-US" sz="2000"/>
              <a:t>遺失或遭竊的裝置</a:t>
            </a:r>
          </a:p>
          <a:p>
            <a:pPr lvl="2" rtl="0"/>
            <a:r>
              <a:rPr lang="zh-TW" altLang="en-US" sz="2000"/>
              <a:t>員工意外誤用</a:t>
            </a:r>
          </a:p>
          <a:p>
            <a:pPr lvl="2" rtl="0"/>
            <a:r>
              <a:rPr lang="zh-TW" altLang="en-US" sz="2000"/>
              <a:t>惡意員工</a:t>
            </a:r>
          </a:p>
        </p:txBody>
      </p:sp>
      <p:pic>
        <p:nvPicPr>
          <p:cNvPr id="2" name="Picture 1"/>
          <p:cNvPicPr>
            <a:picLocks noChangeAspect="1"/>
          </p:cNvPicPr>
          <p:nvPr/>
        </p:nvPicPr>
        <p:blipFill>
          <a:blip r:embed="rId3"/>
          <a:stretch>
            <a:fillRect/>
          </a:stretch>
        </p:blipFill>
        <p:spPr>
          <a:xfrm>
            <a:off x="346164" y="2179972"/>
            <a:ext cx="4864429" cy="2982203"/>
          </a:xfrm>
          <a:prstGeom prst="rect">
            <a:avLst/>
          </a:prstGeom>
        </p:spPr>
      </p:pic>
      <p:sp>
        <p:nvSpPr>
          <p:cNvPr id="3" name="投影片編號版面配置區 2"/>
          <p:cNvSpPr>
            <a:spLocks noGrp="1"/>
          </p:cNvSpPr>
          <p:nvPr>
            <p:ph type="sldNum" sz="quarter" idx="4"/>
          </p:nvPr>
        </p:nvSpPr>
        <p:spPr/>
        <p:txBody>
          <a:bodyPr/>
          <a:lstStyle/>
          <a:p>
            <a:pPr defTabSz="385754">
              <a:defRPr/>
            </a:pPr>
            <a:fld id="{2F5CCB13-0A32-4557-88E9-079F0C330695}" type="slidenum">
              <a:rPr lang="en-US" kern="0" smtClean="0">
                <a:solidFill>
                  <a:srgbClr val="595959"/>
                </a:solidFill>
              </a:rPr>
              <a:pPr defTabSz="385754">
                <a:defRPr/>
              </a:pPr>
              <a:t>38</a:t>
            </a:fld>
            <a:endParaRPr lang="en-US" kern="0">
              <a:solidFill>
                <a:srgbClr val="595959"/>
              </a:solidFill>
            </a:endParaRPr>
          </a:p>
        </p:txBody>
      </p:sp>
    </p:spTree>
    <p:extLst>
      <p:ext uri="{BB962C8B-B14F-4D97-AF65-F5344CB8AC3E}">
        <p14:creationId xmlns:p14="http://schemas.microsoft.com/office/powerpoint/2010/main" val="3470269415"/>
      </p:ext>
    </p:extLst>
  </p:cSld>
  <p:clrMapOvr>
    <a:masterClrMapping/>
  </p:clrMapOvr>
  <p:transition spd="slow">
    <p:wipe/>
  </p:transition>
  <p:timing/>
</p:sld>
</file>

<file path=ppt/slides/slide380.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p:spPr>
        <p:txBody>
          <a:bodyPr>
            <a:normAutofit/>
          </a:bodyPr>
          <a:lstStyle/>
          <a:p>
            <a:pPr rtl="0"/>
            <a:r>
              <a:rPr lang="en-US" altLang="zh-TW" smtClean="0"/>
              <a:t>14.3UDP </a:t>
            </a:r>
            <a:r>
              <a:rPr lang="zh-TW" altLang="en-US"/>
              <a:t>概述</a:t>
            </a:r>
            <a:r>
              <a:rPr lang="en-US" altLang="zh-TW"/>
              <a:t>-UDP </a:t>
            </a:r>
            <a:r>
              <a:rPr lang="zh-TW" altLang="en-US"/>
              <a:t>標題欄位</a:t>
            </a:r>
          </a:p>
        </p:txBody>
      </p:sp>
      <p:sp>
        <p:nvSpPr>
          <p:cNvPr id="2" name="TextBox 1">
            <a:extLst>
              <a:ext uri="{FF2B5EF4-FFF2-40B4-BE49-F238E27FC236}">
                <a16:creationId xmlns:a16="http://schemas.microsoft.com/office/drawing/2014/main" id="{7A79FB27-AB75-4676-A7DD-F32F8108A8E4}"/>
              </a:ext>
            </a:extLst>
          </p:cNvPr>
          <p:cNvSpPr txBox="1"/>
          <p:nvPr/>
        </p:nvSpPr>
        <p:spPr>
          <a:xfrm>
            <a:off x="193964" y="1589088"/>
            <a:ext cx="7329054" cy="369332"/>
          </a:xfrm>
          <a:prstGeom prst="rect">
            <a:avLst/>
          </a:prstGeom>
          <a:noFill/>
        </p:spPr>
        <p:txBody>
          <a:bodyPr wrap="square" rtlCol="0">
            <a:spAutoFit/>
          </a:bodyPr>
          <a:lstStyle/>
          <a:p>
            <a:pPr rtl="0"/>
            <a:r>
              <a:rPr lang="zh-TW" altLang="en-US"/>
              <a:t>此表格識別並說明 </a:t>
            </a:r>
            <a:r>
              <a:rPr lang="en-US" altLang="zh-TW"/>
              <a:t>UDP </a:t>
            </a:r>
            <a:r>
              <a:rPr lang="zh-TW" altLang="en-US"/>
              <a:t>標頭中的四個欄位。</a:t>
            </a:r>
          </a:p>
        </p:txBody>
      </p:sp>
      <p:graphicFrame>
        <p:nvGraphicFramePr>
          <p:cNvPr id="6" name="Content Placeholder 5">
            <a:extLst>
              <a:ext uri="{FF2B5EF4-FFF2-40B4-BE49-F238E27FC236}">
                <a16:creationId xmlns:a16="http://schemas.microsoft.com/office/drawing/2014/main" id="{3F2E23C1-508F-7649-AE14-E808BD745B8C}"/>
              </a:ext>
            </a:extLst>
          </p:cNvPr>
          <p:cNvGraphicFramePr>
            <a:graphicFrameLocks noGrp="1"/>
          </p:cNvGraphicFramePr>
          <p:nvPr>
            <p:ph idx="1"/>
            <p:extLst/>
          </p:nvPr>
        </p:nvGraphicFramePr>
        <p:xfrm>
          <a:off x="431800" y="2501901"/>
          <a:ext cx="8280400" cy="1854200"/>
        </p:xfrm>
        <a:graphic>
          <a:graphicData uri="http://schemas.openxmlformats.org/drawingml/2006/table">
            <a:tbl>
              <a:tblPr firstRow="1" bandRow="1">
                <a:tableStyleId>{5C22544A-7EE6-4342-B048-85BDC9FD1C3A}</a:tableStyleId>
              </a:tblPr>
              <a:tblGrid>
                <a:gridCol w="1697789">
                  <a:extLst>
                    <a:ext uri="{9D8B030D-6E8A-4147-A177-3AD203B41FA5}">
                      <a16:colId xmlns:a16="http://schemas.microsoft.com/office/drawing/2014/main" val="672764447"/>
                    </a:ext>
                  </a:extLst>
                </a:gridCol>
                <a:gridCol w="6582611">
                  <a:extLst>
                    <a:ext uri="{9D8B030D-6E8A-4147-A177-3AD203B41FA5}">
                      <a16:colId xmlns:a16="http://schemas.microsoft.com/office/drawing/2014/main" val="1898767724"/>
                    </a:ext>
                  </a:extLst>
                </a:gridCol>
              </a:tblGrid>
              <a:tr h="370840">
                <a:tc>
                  <a:txBody>
                    <a:bodyPr vert="horz" wrap="square"/>
                    <a:lstStyle/>
                    <a:p>
                      <a:pPr algn="l" rtl="0" fontAlgn="ctr"/>
                      <a:r>
                        <a:rPr lang="zh-TW" sz="1800" b="1">
                          <a:effectLst/>
                        </a:rPr>
                        <a:t>UDP 標題欄位</a:t>
                      </a:r>
                    </a:p>
                  </a:txBody>
                  <a:tcPr marL="47625" marR="47625" marT="47625" marB="47625" anchor="ctr"/>
                </a:tc>
                <a:tc>
                  <a:txBody>
                    <a:bodyPr vert="horz" wrap="square"/>
                    <a:lstStyle/>
                    <a:p>
                      <a:pPr algn="l" rtl="0" fontAlgn="ctr"/>
                      <a:r>
                        <a:rPr lang="zh-TW" sz="1800" b="1">
                          <a:effectLst/>
                        </a:rPr>
                        <a:t>說明</a:t>
                      </a:r>
                    </a:p>
                  </a:txBody>
                  <a:tcPr marL="47625" marR="47625" marT="47625" marB="47625" anchor="ctr"/>
                </a:tc>
                <a:extLst>
                  <a:ext uri="{0D108BD9-81ED-4DB2-BD59-A6C34878D82A}">
                    <a16:rowId xmlns:a16="http://schemas.microsoft.com/office/drawing/2014/main" val="899509290"/>
                  </a:ext>
                </a:extLst>
              </a:tr>
              <a:tr h="370840">
                <a:tc>
                  <a:txBody>
                    <a:bodyPr vert="horz" wrap="square"/>
                    <a:lstStyle/>
                    <a:p>
                      <a:pPr rtl="0" fontAlgn="ctr"/>
                      <a:r>
                        <a:rPr lang="zh-TW" sz="1800" b="1">
                          <a:effectLst/>
                        </a:rPr>
                        <a:t>來源連接埠</a:t>
                      </a:r>
                    </a:p>
                  </a:txBody>
                  <a:tcPr marL="47625" marR="47625" marT="47625" marB="47625" anchor="ctr"/>
                </a:tc>
                <a:tc>
                  <a:txBody>
                    <a:bodyPr vert="horz" wrap="square"/>
                    <a:lstStyle/>
                    <a:p>
                      <a:pPr rtl="0" fontAlgn="ctr"/>
                      <a:r>
                        <a:rPr lang="zh-TW" sz="1800" b="0">
                          <a:effectLst/>
                        </a:rPr>
                        <a:t>16 位元欄位，用來識別連接埠號碼的來源應用程式。</a:t>
                      </a:r>
                    </a:p>
                  </a:txBody>
                  <a:tcPr marL="47625" marR="47625" marT="47625" marB="47625" anchor="ctr"/>
                </a:tc>
                <a:extLst>
                  <a:ext uri="{0D108BD9-81ED-4DB2-BD59-A6C34878D82A}">
                    <a16:rowId xmlns:a16="http://schemas.microsoft.com/office/drawing/2014/main" val="3858658826"/>
                  </a:ext>
                </a:extLst>
              </a:tr>
              <a:tr h="370840">
                <a:tc>
                  <a:txBody>
                    <a:bodyPr vert="horz" wrap="square"/>
                    <a:lstStyle/>
                    <a:p>
                      <a:pPr rtl="0" fontAlgn="ctr"/>
                      <a:r>
                        <a:rPr lang="zh-TW" sz="1800" b="1">
                          <a:effectLst/>
                        </a:rPr>
                        <a:t>目的地連接埠</a:t>
                      </a:r>
                    </a:p>
                  </a:txBody>
                  <a:tcPr marL="47625" marR="47625" marT="47625" marB="47625" anchor="ctr"/>
                </a:tc>
                <a:tc>
                  <a:txBody>
                    <a:bodyPr vert="horz" wrap="square"/>
                    <a:lstStyle/>
                    <a:p>
                      <a:pPr rtl="0" fontAlgn="ctr"/>
                      <a:r>
                        <a:rPr lang="zh-TW" sz="1800" b="0">
                          <a:effectLst/>
                        </a:rPr>
                        <a:t>16 位元欄位，用來識別目標應用程式的連接埠號碼。</a:t>
                      </a:r>
                    </a:p>
                  </a:txBody>
                  <a:tcPr marL="47625" marR="47625" marT="47625" marB="47625" anchor="ctr"/>
                </a:tc>
                <a:extLst>
                  <a:ext uri="{0D108BD9-81ED-4DB2-BD59-A6C34878D82A}">
                    <a16:rowId xmlns:a16="http://schemas.microsoft.com/office/drawing/2014/main" val="808665367"/>
                  </a:ext>
                </a:extLst>
              </a:tr>
              <a:tr h="370840">
                <a:tc>
                  <a:txBody>
                    <a:bodyPr vert="horz" wrap="square"/>
                    <a:lstStyle/>
                    <a:p>
                      <a:pPr rtl="0" fontAlgn="ctr"/>
                      <a:r>
                        <a:rPr lang="zh-TW" sz="1800" b="1">
                          <a:effectLst/>
                        </a:rPr>
                        <a:t>長度</a:t>
                      </a:r>
                    </a:p>
                  </a:txBody>
                  <a:tcPr marL="47625" marR="47625" marT="47625" marB="47625" anchor="ctr"/>
                </a:tc>
                <a:tc>
                  <a:txBody>
                    <a:bodyPr vert="horz" wrap="square"/>
                    <a:lstStyle/>
                    <a:p>
                      <a:pPr rtl="0" fontAlgn="ctr"/>
                      <a:r>
                        <a:rPr lang="zh-TW" sz="1800" b="0">
                          <a:effectLst/>
                        </a:rPr>
                        <a:t>16 位元欄位，指出 UDP 資料包標頭的長度。</a:t>
                      </a:r>
                    </a:p>
                  </a:txBody>
                  <a:tcPr marL="47625" marR="47625" marT="47625" marB="47625" anchor="ctr"/>
                </a:tc>
                <a:extLst>
                  <a:ext uri="{0D108BD9-81ED-4DB2-BD59-A6C34878D82A}">
                    <a16:rowId xmlns:a16="http://schemas.microsoft.com/office/drawing/2014/main" val="1521255676"/>
                  </a:ext>
                </a:extLst>
              </a:tr>
              <a:tr h="370840">
                <a:tc>
                  <a:txBody>
                    <a:bodyPr vert="horz" wrap="square"/>
                    <a:lstStyle/>
                    <a:p>
                      <a:pPr rtl="0" fontAlgn="ctr"/>
                      <a:r>
                        <a:rPr lang="zh-TW" sz="1800" b="1">
                          <a:effectLst/>
                        </a:rPr>
                        <a:t>檢查和</a:t>
                      </a:r>
                    </a:p>
                  </a:txBody>
                  <a:tcPr marL="47625" marR="47625" marT="47625" marB="47625" anchor="ctr"/>
                </a:tc>
                <a:tc>
                  <a:txBody>
                    <a:bodyPr vert="horz" wrap="square"/>
                    <a:lstStyle/>
                    <a:p>
                      <a:pPr rtl="0" fontAlgn="ctr"/>
                      <a:r>
                        <a:rPr lang="zh-TW" sz="1800" b="0">
                          <a:effectLst/>
                        </a:rPr>
                        <a:t>用於錯誤檢查數據報頭和數據的 16 位字段。</a:t>
                      </a:r>
                    </a:p>
                  </a:txBody>
                  <a:tcPr marL="47625" marR="47625" marT="47625" marB="47625" anchor="ctr"/>
                </a:tc>
                <a:extLst>
                  <a:ext uri="{0D108BD9-81ED-4DB2-BD59-A6C34878D82A}">
                    <a16:rowId xmlns:a16="http://schemas.microsoft.com/office/drawing/2014/main" val="14811281"/>
                  </a:ext>
                </a:extLst>
              </a:tr>
            </a:tbl>
          </a:graphicData>
        </a:graphic>
      </p:graphicFrame>
      <p:sp>
        <p:nvSpPr>
          <p:cNvPr id="4" name="投影片編號版面配置區 3"/>
          <p:cNvSpPr>
            <a:spLocks noGrp="1"/>
          </p:cNvSpPr>
          <p:nvPr>
            <p:ph type="sldNum" sz="quarter" idx="12"/>
          </p:nvPr>
        </p:nvSpPr>
        <p:spPr/>
        <p:txBody>
          <a:bodyPr/>
          <a:lstStyle/>
          <a:p>
            <a:fld id="{4FAB73BC-B049-4115-A692-8D63A059BFB8}" type="slidenum">
              <a:rPr lang="en-US" smtClean="0"/>
              <a:t>380</a:t>
            </a:fld>
            <a:endParaRPr lang="en-US"/>
          </a:p>
        </p:txBody>
      </p:sp>
    </p:spTree>
    <p:extLst>
      <p:ext uri="{BB962C8B-B14F-4D97-AF65-F5344CB8AC3E}">
        <p14:creationId xmlns:p14="http://schemas.microsoft.com/office/powerpoint/2010/main" val="293579960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381.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p:spPr>
        <p:txBody>
          <a:bodyPr>
            <a:normAutofit/>
          </a:bodyPr>
          <a:lstStyle/>
          <a:p>
            <a:r>
              <a:rPr lang="en-US" altLang="zh-TW"/>
              <a:t>14.4Port Numbers-</a:t>
            </a:r>
            <a:r>
              <a:rPr lang="zh-TW" altLang="en-US"/>
              <a:t>多重獨立通訊</a:t>
            </a:r>
          </a:p>
        </p:txBody>
      </p:sp>
      <p:sp>
        <p:nvSpPr>
          <p:cNvPr id="5" name="Content Placeholder 4">
            <a:extLst>
              <a:ext uri="{FF2B5EF4-FFF2-40B4-BE49-F238E27FC236}">
                <a16:creationId xmlns:a16="http://schemas.microsoft.com/office/drawing/2014/main" id="{CC4F0493-B526-DE4A-B220-F79C82C4F124}"/>
              </a:ext>
            </a:extLst>
          </p:cNvPr>
          <p:cNvSpPr>
            <a:spLocks noGrp="1"/>
          </p:cNvSpPr>
          <p:nvPr>
            <p:ph idx="1"/>
          </p:nvPr>
        </p:nvSpPr>
        <p:spPr>
          <a:xfrm>
            <a:off x="230861" y="1749754"/>
            <a:ext cx="8517213" cy="1888404"/>
          </a:xfrm>
        </p:spPr>
        <p:txBody>
          <a:bodyPr/>
          <a:lstStyle/>
          <a:p>
            <a:pPr marL="0" indent="0" algn="l"/>
            <a:r>
              <a:rPr lang="en-US" altLang="zh-TW">
                <a:solidFill>
                  <a:srgbClr val="000000"/>
                </a:solidFill>
              </a:rPr>
              <a:t>TCP </a:t>
            </a:r>
            <a:r>
              <a:rPr lang="zh-TW" altLang="en-US">
                <a:solidFill>
                  <a:srgbClr val="000000"/>
                </a:solidFill>
              </a:rPr>
              <a:t>和 </a:t>
            </a:r>
            <a:r>
              <a:rPr lang="en-US" altLang="zh-TW">
                <a:solidFill>
                  <a:srgbClr val="000000"/>
                </a:solidFill>
              </a:rPr>
              <a:t>UDP </a:t>
            </a:r>
            <a:r>
              <a:rPr lang="zh-TW" altLang="en-US">
                <a:solidFill>
                  <a:srgbClr val="000000"/>
                </a:solidFill>
              </a:rPr>
              <a:t>傳輸層通訊協定使用連接埠號碼來管理多個同時交談。</a:t>
            </a:r>
          </a:p>
          <a:p>
            <a:pPr marL="0" indent="0" algn="l"/>
            <a:endParaRPr lang="en-US">
              <a:solidFill>
                <a:srgbClr val="000000"/>
              </a:solidFill>
            </a:endParaRPr>
          </a:p>
          <a:p>
            <a:pPr marL="0" indent="0" algn="l"/>
            <a:r>
              <a:rPr lang="zh-TW" altLang="en-US">
                <a:solidFill>
                  <a:srgbClr val="000000"/>
                </a:solidFill>
              </a:rPr>
              <a:t>來源連接埠號碼與本機主機上的原始應用程式相關聯，而目的地連接埠號碼與遠端主機上的目的地應用程式相關聯。</a:t>
            </a:r>
          </a:p>
        </p:txBody>
      </p:sp>
      <p:pic>
        <p:nvPicPr>
          <p:cNvPr id="2" name="Picture 1">
            <a:extLst>
              <a:ext uri="{FF2B5EF4-FFF2-40B4-BE49-F238E27FC236}">
                <a16:creationId xmlns:a16="http://schemas.microsoft.com/office/drawing/2014/main" id="{EC1712BE-425B-468A-9840-CA0161D62B86}"/>
              </a:ext>
            </a:extLst>
          </p:cNvPr>
          <p:cNvPicPr>
            <a:picLocks noChangeAspect="1"/>
          </p:cNvPicPr>
          <p:nvPr/>
        </p:nvPicPr>
        <p:blipFill>
          <a:blip r:embed="rId3"/>
          <a:stretch>
            <a:fillRect/>
          </a:stretch>
        </p:blipFill>
        <p:spPr>
          <a:xfrm>
            <a:off x="655697" y="3798826"/>
            <a:ext cx="7832608" cy="1362075"/>
          </a:xfrm>
          <a:prstGeom prst="rect">
            <a:avLst/>
          </a:prstGeom>
        </p:spPr>
      </p:pic>
      <p:sp>
        <p:nvSpPr>
          <p:cNvPr id="4" name="投影片編號版面配置區 3"/>
          <p:cNvSpPr>
            <a:spLocks noGrp="1"/>
          </p:cNvSpPr>
          <p:nvPr>
            <p:ph type="sldNum" sz="quarter" idx="12"/>
          </p:nvPr>
        </p:nvSpPr>
        <p:spPr/>
        <p:txBody>
          <a:bodyPr/>
          <a:lstStyle/>
          <a:p>
            <a:fld id="{4FAB73BC-B049-4115-A692-8D63A059BFB8}" type="slidenum">
              <a:rPr lang="en-US" smtClean="0"/>
              <a:t>381</a:t>
            </a:fld>
            <a:endParaRPr lang="en-US"/>
          </a:p>
        </p:txBody>
      </p:sp>
    </p:spTree>
    <p:extLst>
      <p:ext uri="{BB962C8B-B14F-4D97-AF65-F5344CB8AC3E}">
        <p14:creationId xmlns:p14="http://schemas.microsoft.com/office/powerpoint/2010/main" val="260506924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382.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1" y="857251"/>
            <a:ext cx="5977851" cy="731837"/>
          </a:xfrm>
        </p:spPr>
        <p:txBody>
          <a:bodyPr>
            <a:normAutofit/>
          </a:bodyPr>
          <a:lstStyle/>
          <a:p>
            <a:r>
              <a:rPr lang="en-US" altLang="zh-TW"/>
              <a:t>14.4Port Numbers- </a:t>
            </a:r>
            <a:r>
              <a:rPr lang="zh-TW" altLang="en-US" smtClean="0"/>
              <a:t>插</a:t>
            </a:r>
            <a:r>
              <a:rPr lang="zh-TW" altLang="en-US"/>
              <a:t>槽對</a:t>
            </a:r>
          </a:p>
        </p:txBody>
      </p:sp>
      <p:sp>
        <p:nvSpPr>
          <p:cNvPr id="5" name="Content Placeholder 4">
            <a:extLst>
              <a:ext uri="{FF2B5EF4-FFF2-40B4-BE49-F238E27FC236}">
                <a16:creationId xmlns:a16="http://schemas.microsoft.com/office/drawing/2014/main" id="{CC4F0493-B526-DE4A-B220-F79C82C4F124}"/>
              </a:ext>
            </a:extLst>
          </p:cNvPr>
          <p:cNvSpPr>
            <a:spLocks noGrp="1"/>
          </p:cNvSpPr>
          <p:nvPr>
            <p:ph idx="1"/>
          </p:nvPr>
        </p:nvSpPr>
        <p:spPr>
          <a:xfrm>
            <a:off x="207391" y="1721338"/>
            <a:ext cx="4179882" cy="3676040"/>
          </a:xfrm>
        </p:spPr>
        <p:txBody>
          <a:bodyPr/>
          <a:lstStyle/>
          <a:p>
            <a:pPr marL="285743" indent="-285743" algn="l">
              <a:buFont typeface="Arial" panose="020b0604020202020204" pitchFamily="34" charset="0"/>
              <a:buChar char="•"/>
            </a:pPr>
            <a:r>
              <a:rPr lang="zh-TW" altLang="en-US">
                <a:solidFill>
                  <a:srgbClr val="000000"/>
                </a:solidFill>
              </a:rPr>
              <a:t>來源連接埠和目的連接埠都被置入資料段內，</a:t>
            </a:r>
          </a:p>
          <a:p>
            <a:pPr marL="285743" indent="-285743" algn="l">
              <a:buFont typeface="Arial" panose="020b0604020202020204" pitchFamily="34" charset="0"/>
              <a:buChar char="•"/>
            </a:pPr>
            <a:r>
              <a:rPr lang="zh-TW" altLang="en-US">
                <a:solidFill>
                  <a:srgbClr val="000000"/>
                </a:solidFill>
              </a:rPr>
              <a:t>然後資料段封裝於 </a:t>
            </a:r>
            <a:r>
              <a:rPr lang="en-US" altLang="zh-TW">
                <a:solidFill>
                  <a:srgbClr val="000000"/>
                </a:solidFill>
              </a:rPr>
              <a:t>IP </a:t>
            </a:r>
            <a:r>
              <a:rPr lang="zh-TW" altLang="en-US">
                <a:solidFill>
                  <a:srgbClr val="000000"/>
                </a:solidFill>
              </a:rPr>
              <a:t>封包內。</a:t>
            </a:r>
          </a:p>
          <a:p>
            <a:pPr marL="285743" indent="-285743" algn="l">
              <a:buFont typeface="Arial" panose="020b0604020202020204" pitchFamily="34" charset="0"/>
              <a:buChar char="•"/>
            </a:pPr>
            <a:r>
              <a:rPr lang="zh-TW" altLang="en-US">
                <a:solidFill>
                  <a:srgbClr val="000000"/>
                </a:solidFill>
              </a:rPr>
              <a:t>來源 </a:t>
            </a:r>
            <a:r>
              <a:rPr lang="en-US" altLang="zh-TW">
                <a:solidFill>
                  <a:srgbClr val="000000"/>
                </a:solidFill>
              </a:rPr>
              <a:t>IP </a:t>
            </a:r>
            <a:r>
              <a:rPr lang="zh-TW" altLang="en-US">
                <a:solidFill>
                  <a:srgbClr val="000000"/>
                </a:solidFill>
              </a:rPr>
              <a:t>位址和目的 </a:t>
            </a:r>
            <a:r>
              <a:rPr lang="en-US" altLang="zh-TW">
                <a:solidFill>
                  <a:srgbClr val="000000"/>
                </a:solidFill>
              </a:rPr>
              <a:t>IP </a:t>
            </a:r>
            <a:r>
              <a:rPr lang="zh-TW" altLang="en-US">
                <a:solidFill>
                  <a:srgbClr val="000000"/>
                </a:solidFill>
              </a:rPr>
              <a:t>位址以及來源連接埠號和目的連接埠號的組合稱為通訊端。</a:t>
            </a:r>
          </a:p>
          <a:p>
            <a:pPr marL="285743" indent="-285743" algn="l">
              <a:buFont typeface="Arial" panose="020b0604020202020204" pitchFamily="34" charset="0"/>
              <a:buChar char="•"/>
            </a:pPr>
            <a:r>
              <a:rPr lang="zh-TW" altLang="en-US">
                <a:solidFill>
                  <a:srgbClr val="000000"/>
                </a:solidFill>
              </a:rPr>
              <a:t>有了通訊端，一台用戶端上執行的多個程序便可彼此區分，它們與同一伺服器程序建立的多個連接也可以彼此區分。</a:t>
            </a:r>
          </a:p>
        </p:txBody>
      </p:sp>
      <p:pic>
        <p:nvPicPr>
          <p:cNvPr id="2" name="Picture 1">
            <a:extLst>
              <a:ext uri="{FF2B5EF4-FFF2-40B4-BE49-F238E27FC236}">
                <a16:creationId xmlns:a16="http://schemas.microsoft.com/office/drawing/2014/main" id="{0335C01A-D969-437E-A54C-4277C8E6FD19}"/>
              </a:ext>
            </a:extLst>
          </p:cNvPr>
          <p:cNvPicPr>
            <a:picLocks noChangeAspect="1"/>
          </p:cNvPicPr>
          <p:nvPr/>
        </p:nvPicPr>
        <p:blipFill>
          <a:blip r:embed="rId3"/>
          <a:stretch>
            <a:fillRect/>
          </a:stretch>
        </p:blipFill>
        <p:spPr>
          <a:xfrm>
            <a:off x="4503407" y="1721337"/>
            <a:ext cx="4370394" cy="3550895"/>
          </a:xfrm>
          <a:prstGeom prst="rect">
            <a:avLst/>
          </a:prstGeom>
        </p:spPr>
      </p:pic>
      <p:sp>
        <p:nvSpPr>
          <p:cNvPr id="4" name="投影片編號版面配置區 3"/>
          <p:cNvSpPr>
            <a:spLocks noGrp="1"/>
          </p:cNvSpPr>
          <p:nvPr>
            <p:ph type="sldNum" sz="quarter" idx="12"/>
          </p:nvPr>
        </p:nvSpPr>
        <p:spPr/>
        <p:txBody>
          <a:bodyPr/>
          <a:lstStyle/>
          <a:p>
            <a:fld id="{4FAB73BC-B049-4115-A692-8D63A059BFB8}" type="slidenum">
              <a:rPr lang="en-US" smtClean="0"/>
              <a:t>382</a:t>
            </a:fld>
            <a:endParaRPr lang="en-US"/>
          </a:p>
        </p:txBody>
      </p:sp>
    </p:spTree>
    <p:extLst>
      <p:ext uri="{BB962C8B-B14F-4D97-AF65-F5344CB8AC3E}">
        <p14:creationId xmlns:p14="http://schemas.microsoft.com/office/powerpoint/2010/main" val="349022406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383.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p:spPr>
        <p:txBody>
          <a:bodyPr>
            <a:normAutofit/>
          </a:bodyPr>
          <a:lstStyle/>
          <a:p>
            <a:r>
              <a:rPr lang="en-US" altLang="zh-TW"/>
              <a:t>14.4Port Numbers-</a:t>
            </a:r>
            <a:r>
              <a:rPr lang="zh-TW" altLang="en-US" smtClean="0"/>
              <a:t>連接</a:t>
            </a:r>
            <a:r>
              <a:rPr lang="zh-TW" altLang="en-US"/>
              <a:t>埠號碼群組</a:t>
            </a:r>
          </a:p>
        </p:txBody>
      </p:sp>
      <p:graphicFrame>
        <p:nvGraphicFramePr>
          <p:cNvPr id="4" name="Table 3">
            <a:extLst>
              <a:ext uri="{FF2B5EF4-FFF2-40B4-BE49-F238E27FC236}">
                <a16:creationId xmlns:a16="http://schemas.microsoft.com/office/drawing/2014/main" id="{DF331542-2CD8-CD45-BF9A-539BF0F0F046}"/>
              </a:ext>
            </a:extLst>
          </p:cNvPr>
          <p:cNvGraphicFramePr>
            <a:graphicFrameLocks noGrp="1"/>
          </p:cNvGraphicFramePr>
          <p:nvPr>
            <p:extLst>
              <p:ext uri="{D42A27DB-BD31-4B8C-83A1-F6EECF244321}">
                <p14:modId xmlns:p14="http://schemas.microsoft.com/office/powerpoint/2010/main" val="2775306890"/>
              </p:ext>
            </p:extLst>
          </p:nvPr>
        </p:nvGraphicFramePr>
        <p:xfrm>
          <a:off x="333375" y="1601538"/>
          <a:ext cx="8184983" cy="4070350"/>
        </p:xfrm>
        <a:graphic>
          <a:graphicData uri="http://schemas.openxmlformats.org/drawingml/2006/table">
            <a:tbl>
              <a:tblPr firstRow="1" bandRow="1">
                <a:tableStyleId>{5C22544A-7EE6-4342-B048-85BDC9FD1C3A}</a:tableStyleId>
              </a:tblPr>
              <a:tblGrid>
                <a:gridCol w="1171045">
                  <a:extLst>
                    <a:ext uri="{9D8B030D-6E8A-4147-A177-3AD203B41FA5}">
                      <a16:colId xmlns:a16="http://schemas.microsoft.com/office/drawing/2014/main" val="2108364386"/>
                    </a:ext>
                  </a:extLst>
                </a:gridCol>
                <a:gridCol w="1676442">
                  <a:extLst>
                    <a:ext uri="{9D8B030D-6E8A-4147-A177-3AD203B41FA5}">
                      <a16:colId xmlns:a16="http://schemas.microsoft.com/office/drawing/2014/main" val="866492760"/>
                    </a:ext>
                  </a:extLst>
                </a:gridCol>
                <a:gridCol w="5337496">
                  <a:extLst>
                    <a:ext uri="{9D8B030D-6E8A-4147-A177-3AD203B41FA5}">
                      <a16:colId xmlns:a16="http://schemas.microsoft.com/office/drawing/2014/main" val="313730123"/>
                    </a:ext>
                  </a:extLst>
                </a:gridCol>
              </a:tblGrid>
              <a:tr h="370840">
                <a:tc>
                  <a:txBody>
                    <a:bodyPr vert="horz" wrap="square"/>
                    <a:lstStyle/>
                    <a:p>
                      <a:pPr algn="l" rtl="0" fontAlgn="ctr"/>
                      <a:r>
                        <a:rPr lang="zh-TW" sz="1600" b="1">
                          <a:effectLst/>
                          <a:latin typeface="標楷體" pitchFamily="65" charset="-120"/>
                          <a:ea typeface="標楷體" panose="03000509000000000000" pitchFamily="65" charset="-120"/>
                          <a:cs typeface="Times New Roman" panose="02020603050405020304" pitchFamily="18" charset="0"/>
                        </a:rPr>
                        <a:t>連接埠群組</a:t>
                      </a:r>
                    </a:p>
                  </a:txBody>
                  <a:tcPr marL="47625" marR="47625" marT="47625" marB="47625" anchor="ctr"/>
                </a:tc>
                <a:tc>
                  <a:txBody>
                    <a:bodyPr vert="horz" wrap="square"/>
                    <a:lstStyle/>
                    <a:p>
                      <a:pPr algn="l" rtl="0" fontAlgn="ctr"/>
                      <a:r>
                        <a:rPr lang="zh-TW" sz="1600" b="1">
                          <a:effectLst/>
                          <a:latin typeface="標楷體" pitchFamily="65" charset="-120"/>
                          <a:ea typeface="標楷體" panose="03000509000000000000" pitchFamily="65" charset="-120"/>
                          <a:cs typeface="Times New Roman" panose="02020603050405020304" pitchFamily="18" charset="0"/>
                        </a:rPr>
                        <a:t>編號範圍</a:t>
                      </a:r>
                    </a:p>
                  </a:txBody>
                  <a:tcPr marL="47625" marR="47625" marT="47625" marB="47625" anchor="ctr"/>
                </a:tc>
                <a:tc>
                  <a:txBody>
                    <a:bodyPr vert="horz" wrap="square"/>
                    <a:lstStyle/>
                    <a:p>
                      <a:pPr algn="l" rtl="0" fontAlgn="ctr"/>
                      <a:r>
                        <a:rPr lang="zh-TW" sz="1600" b="1">
                          <a:effectLst/>
                          <a:latin typeface="標楷體" pitchFamily="65" charset="-120"/>
                          <a:ea typeface="標楷體" panose="03000509000000000000" pitchFamily="65" charset="-120"/>
                          <a:cs typeface="Times New Roman" panose="02020603050405020304" pitchFamily="18" charset="0"/>
                        </a:rPr>
                        <a:t>說明</a:t>
                      </a:r>
                    </a:p>
                  </a:txBody>
                  <a:tcPr marL="47625" marR="47625" marT="47625" marB="47625" anchor="ctr"/>
                </a:tc>
                <a:extLst>
                  <a:ext uri="{0D108BD9-81ED-4DB2-BD59-A6C34878D82A}">
                    <a16:rowId xmlns:a16="http://schemas.microsoft.com/office/drawing/2014/main" val="3297247114"/>
                  </a:ext>
                </a:extLst>
              </a:tr>
              <a:tr h="826770">
                <a:tc>
                  <a:txBody>
                    <a:bodyPr vert="horz" wrap="square"/>
                    <a:lstStyle/>
                    <a:p>
                      <a:pPr rtl="0" fontAlgn="ctr"/>
                      <a:r>
                        <a:rPr lang="zh-TW" sz="1600" b="1">
                          <a:effectLst/>
                          <a:latin typeface="標楷體" pitchFamily="65" charset="-120"/>
                          <a:ea typeface="標楷體" panose="03000509000000000000" pitchFamily="65" charset="-120"/>
                          <a:cs typeface="Times New Roman" panose="02020603050405020304" pitchFamily="18" charset="0"/>
                        </a:rPr>
                        <a:t>公認連接埠</a:t>
                      </a:r>
                    </a:p>
                  </a:txBody>
                  <a:tcPr marL="47625" marR="47625" marT="47625" marB="47625" anchor="ctr"/>
                </a:tc>
                <a:tc>
                  <a:txBody>
                    <a:bodyPr vert="horz" wrap="square"/>
                    <a:lstStyle/>
                    <a:p>
                      <a:pPr rtl="0" fontAlgn="ctr"/>
                      <a:r>
                        <a:rPr lang="zh-TW" sz="1600" b="1">
                          <a:effectLst/>
                          <a:latin typeface="標楷體" pitchFamily="65" charset="-120"/>
                          <a:ea typeface="標楷體" panose="03000509000000000000" pitchFamily="65" charset="-120"/>
                          <a:cs typeface="Times New Roman" panose="02020603050405020304" pitchFamily="18" charset="0"/>
                        </a:rPr>
                        <a:t>0 到 1,023</a:t>
                      </a:r>
                    </a:p>
                  </a:txBody>
                  <a:tcPr marL="47625" marR="47625" marT="47625" marB="47625" anchor="ctr"/>
                </a:tc>
                <a:tc>
                  <a:txBody>
                    <a:bodyPr vert="horz" wrap="square"/>
                    <a:lstStyle/>
                    <a:p>
                      <a:pPr rtl="0" fontAlgn="ctr">
                        <a:buFont typeface="Arial" panose="020b0604020202020204" pitchFamily="34" charset="0"/>
                        <a:buChar char="•"/>
                      </a:pPr>
                      <a:r>
                        <a:rPr lang="zh-TW" sz="1600" b="0">
                          <a:effectLst/>
                          <a:latin typeface="標楷體" pitchFamily="65" charset="-120"/>
                          <a:ea typeface="標楷體" panose="03000509000000000000" pitchFamily="65" charset="-120"/>
                          <a:cs typeface="Times New Roman" panose="02020603050405020304" pitchFamily="18" charset="0"/>
                        </a:rPr>
                        <a:t>這些連接埠號碼會保留給一般或常見的服務和應用程式，例如 Web 瀏覽器、電子郵件用戶端和遠端存取用戶端。</a:t>
                      </a:r>
                    </a:p>
                    <a:p>
                      <a:pPr rtl="0" fontAlgn="ctr">
                        <a:buFont typeface="Arial" panose="020b0604020202020204" pitchFamily="34" charset="0"/>
                        <a:buChar char="•"/>
                      </a:pPr>
                      <a:r>
                        <a:rPr lang="zh-TW" sz="1600" b="0">
                          <a:effectLst/>
                          <a:latin typeface="標楷體" pitchFamily="65" charset="-120"/>
                          <a:ea typeface="標楷體" panose="03000509000000000000" pitchFamily="65" charset="-120"/>
                          <a:cs typeface="Times New Roman" panose="02020603050405020304" pitchFamily="18" charset="0"/>
                        </a:rPr>
                        <a:t>定義常見伺服器應用程式的已知連接埠，可讓用戶端輕鬆識別所需的相關服務。</a:t>
                      </a:r>
                    </a:p>
                  </a:txBody>
                  <a:tcPr marL="47625" marR="47625" marT="47625" marB="47625" anchor="ctr"/>
                </a:tc>
                <a:extLst>
                  <a:ext uri="{0D108BD9-81ED-4DB2-BD59-A6C34878D82A}">
                    <a16:rowId xmlns:a16="http://schemas.microsoft.com/office/drawing/2014/main" val="3767578845"/>
                  </a:ext>
                </a:extLst>
              </a:tr>
              <a:tr h="826770">
                <a:tc>
                  <a:txBody>
                    <a:bodyPr vert="horz" wrap="square"/>
                    <a:lstStyle/>
                    <a:p>
                      <a:pPr rtl="0" fontAlgn="ctr"/>
                      <a:r>
                        <a:rPr lang="zh-TW" sz="1600" b="1">
                          <a:effectLst/>
                          <a:latin typeface="標楷體" pitchFamily="65" charset="-120"/>
                          <a:ea typeface="標楷體" panose="03000509000000000000" pitchFamily="65" charset="-120"/>
                          <a:cs typeface="Times New Roman" panose="02020603050405020304" pitchFamily="18" charset="0"/>
                        </a:rPr>
                        <a:t>註冊連接埠</a:t>
                      </a:r>
                    </a:p>
                  </a:txBody>
                  <a:tcPr marL="47625" marR="47625" marT="47625" marB="47625" anchor="ctr"/>
                </a:tc>
                <a:tc>
                  <a:txBody>
                    <a:bodyPr vert="horz" wrap="square"/>
                    <a:lstStyle/>
                    <a:p>
                      <a:pPr rtl="0" fontAlgn="ctr"/>
                      <a:r>
                        <a:rPr lang="zh-TW" sz="1600" b="1">
                          <a:effectLst/>
                          <a:latin typeface="標楷體" pitchFamily="65" charset="-120"/>
                          <a:ea typeface="標楷體" panose="03000509000000000000" pitchFamily="65" charset="-120"/>
                          <a:cs typeface="Times New Roman" panose="02020603050405020304" pitchFamily="18" charset="0"/>
                        </a:rPr>
                        <a:t>1,024 to 49,151</a:t>
                      </a:r>
                    </a:p>
                  </a:txBody>
                  <a:tcPr marL="47625" marR="47625" marT="47625" marB="47625" anchor="ctr"/>
                </a:tc>
                <a:tc>
                  <a:txBody>
                    <a:bodyPr vert="horz" wrap="square"/>
                    <a:lstStyle/>
                    <a:p>
                      <a:pPr rtl="0" fontAlgn="ctr">
                        <a:buFont typeface="Arial" panose="020b0604020202020204" pitchFamily="34" charset="0"/>
                        <a:buChar char="•"/>
                      </a:pPr>
                      <a:r>
                        <a:rPr lang="zh-TW" sz="1600" b="0">
                          <a:effectLst/>
                          <a:latin typeface="標楷體" pitchFamily="65" charset="-120"/>
                          <a:ea typeface="標楷體" panose="03000509000000000000" pitchFamily="65" charset="-120"/>
                          <a:cs typeface="Times New Roman" panose="02020603050405020304" pitchFamily="18" charset="0"/>
                        </a:rPr>
                        <a:t>這些埠號由 IANA 分配給請求實體，以便與特定進程或應用程序一起使用。</a:t>
                      </a:r>
                    </a:p>
                    <a:p>
                      <a:pPr rtl="0" fontAlgn="ctr">
                        <a:buFont typeface="Arial" panose="020b0604020202020204" pitchFamily="34" charset="0"/>
                        <a:buChar char="•"/>
                      </a:pPr>
                      <a:r>
                        <a:rPr lang="zh-TW" sz="1600" b="0">
                          <a:effectLst/>
                          <a:latin typeface="標楷體" pitchFamily="65" charset="-120"/>
                          <a:ea typeface="標楷體" panose="03000509000000000000" pitchFamily="65" charset="-120"/>
                          <a:cs typeface="Times New Roman" panose="02020603050405020304" pitchFamily="18" charset="0"/>
                        </a:rPr>
                        <a:t>這些程序主要是使用者選擇安裝的個別應用程式，而不是會接收已知連接埠號碼的常見應用程式。</a:t>
                      </a:r>
                    </a:p>
                    <a:p>
                      <a:pPr rtl="0" fontAlgn="ctr">
                        <a:buFont typeface="Arial" panose="020b0604020202020204" pitchFamily="34" charset="0"/>
                        <a:buChar char="•"/>
                      </a:pPr>
                      <a:r>
                        <a:rPr lang="zh-TW" sz="1600" b="0">
                          <a:effectLst/>
                          <a:latin typeface="標楷體" pitchFamily="65" charset="-120"/>
                          <a:ea typeface="標楷體" panose="03000509000000000000" pitchFamily="65" charset="-120"/>
                          <a:cs typeface="Times New Roman" panose="02020603050405020304" pitchFamily="18" charset="0"/>
                        </a:rPr>
                        <a:t>例如，思科已為其 RADIUS 伺服器驗證程序註冊連接埠 1812。</a:t>
                      </a:r>
                    </a:p>
                  </a:txBody>
                  <a:tcPr marL="47625" marR="47625" marT="47625" marB="47625" anchor="ctr"/>
                </a:tc>
                <a:extLst>
                  <a:ext uri="{0D108BD9-81ED-4DB2-BD59-A6C34878D82A}">
                    <a16:rowId xmlns:a16="http://schemas.microsoft.com/office/drawing/2014/main" val="1370143426"/>
                  </a:ext>
                </a:extLst>
              </a:tr>
              <a:tr h="643890">
                <a:tc>
                  <a:txBody>
                    <a:bodyPr vert="horz" wrap="square"/>
                    <a:lstStyle/>
                    <a:p>
                      <a:pPr rtl="0" fontAlgn="ctr"/>
                      <a:r>
                        <a:rPr lang="zh-TW" sz="1600" b="1">
                          <a:effectLst/>
                          <a:latin typeface="標楷體" pitchFamily="65" charset="-120"/>
                          <a:ea typeface="標楷體" panose="03000509000000000000" pitchFamily="65" charset="-120"/>
                          <a:cs typeface="Times New Roman" panose="02020603050405020304" pitchFamily="18" charset="0"/>
                        </a:rPr>
                        <a:t>Private </a:t>
                      </a:r>
                      <a:r>
                        <a:rPr lang="zh-TW" sz="1600" b="0">
                          <a:effectLst/>
                          <a:latin typeface="標楷體" pitchFamily="65" charset="-120"/>
                          <a:ea typeface="標楷體" panose="03000509000000000000" pitchFamily="65" charset="-120"/>
                          <a:cs typeface="Times New Roman" panose="02020603050405020304" pitchFamily="18" charset="0"/>
                        </a:rPr>
                        <a:t>and/or</a:t>
                      </a:r>
                      <a:r>
                        <a:rPr lang="zh-TW" sz="1600" b="1">
                          <a:effectLst/>
                          <a:latin typeface="標楷體" pitchFamily="65" charset="-120"/>
                          <a:ea typeface="標楷體" panose="03000509000000000000" pitchFamily="65" charset="-120"/>
                          <a:cs typeface="Times New Roman" panose="02020603050405020304" pitchFamily="18" charset="0"/>
                        </a:rPr>
                        <a:t> Dynamic Ports</a:t>
                      </a:r>
                    </a:p>
                  </a:txBody>
                  <a:tcPr marL="47625" marR="47625" marT="47625" marB="47625" anchor="ctr"/>
                </a:tc>
                <a:tc>
                  <a:txBody>
                    <a:bodyPr vert="horz" wrap="square"/>
                    <a:lstStyle/>
                    <a:p>
                      <a:pPr rtl="0" fontAlgn="ctr"/>
                      <a:r>
                        <a:rPr lang="en-US" altLang="zh-TW" sz="1600" b="1" smtClean="0">
                          <a:effectLst/>
                          <a:latin typeface="標楷體" pitchFamily="65" charset="-120"/>
                          <a:ea typeface="標楷體" panose="03000509000000000000" pitchFamily="65" charset="-120"/>
                          <a:cs typeface="Times New Roman" panose="02020603050405020304" pitchFamily="18" charset="0"/>
                        </a:rPr>
                        <a:t>49152to65535</a:t>
                      </a:r>
                      <a:endParaRPr lang="zh-TW" sz="1600" b="1">
                        <a:effectLst/>
                        <a:latin typeface="標楷體" pitchFamily="65" charset="-120"/>
                        <a:ea typeface="標楷體" panose="03000509000000000000" pitchFamily="65" charset="-120"/>
                        <a:cs typeface="Times New Roman" panose="02020603050405020304" pitchFamily="18" charset="0"/>
                      </a:endParaRPr>
                    </a:p>
                  </a:txBody>
                  <a:tcPr marL="47625" marR="47625" marT="47625" marB="47625" anchor="ctr"/>
                </a:tc>
                <a:tc>
                  <a:txBody>
                    <a:bodyPr vert="horz" wrap="square"/>
                    <a:lstStyle/>
                    <a:p>
                      <a:pPr rtl="0" fontAlgn="ctr">
                        <a:buFont typeface="Arial" panose="020b0604020202020204" pitchFamily="34" charset="0"/>
                        <a:buChar char="•"/>
                      </a:pPr>
                      <a:r>
                        <a:rPr lang="zh-TW" sz="1600" b="0">
                          <a:effectLst/>
                          <a:latin typeface="標楷體" pitchFamily="65" charset="-120"/>
                          <a:ea typeface="標楷體" panose="03000509000000000000" pitchFamily="65" charset="-120"/>
                          <a:cs typeface="Times New Roman" panose="02020603050405020304" pitchFamily="18" charset="0"/>
                        </a:rPr>
                        <a:t>這些連接埠也稱為 </a:t>
                      </a:r>
                      <a:r>
                        <a:rPr lang="zh-TW" sz="1600" b="0" i="1">
                          <a:effectLst/>
                          <a:latin typeface="標楷體" pitchFamily="65" charset="-120"/>
                          <a:ea typeface="標楷體" panose="03000509000000000000" pitchFamily="65" charset="-120"/>
                          <a:cs typeface="Times New Roman" panose="02020603050405020304" pitchFamily="18" charset="0"/>
                        </a:rPr>
                        <a:t>暫時連接埠</a:t>
                      </a:r>
                      <a:r>
                        <a:rPr lang="zh-TW" sz="1600" b="0">
                          <a:effectLst/>
                          <a:latin typeface="標楷體" pitchFamily="65" charset="-120"/>
                          <a:ea typeface="標楷體" panose="03000509000000000000" pitchFamily="65" charset="-120"/>
                          <a:cs typeface="Times New Roman" panose="02020603050405020304" pitchFamily="18" charset="0"/>
                        </a:rPr>
                        <a:t>。</a:t>
                      </a:r>
                    </a:p>
                    <a:p>
                      <a:pPr rtl="0" fontAlgn="ctr">
                        <a:buFont typeface="Arial" panose="020b0604020202020204" pitchFamily="34" charset="0"/>
                        <a:buChar char="•"/>
                      </a:pPr>
                      <a:r>
                        <a:rPr lang="zh-TW" sz="1600" b="0">
                          <a:effectLst/>
                          <a:latin typeface="標楷體" pitchFamily="65" charset="-120"/>
                          <a:ea typeface="標楷體" panose="03000509000000000000" pitchFamily="65" charset="-120"/>
                          <a:cs typeface="Times New Roman" panose="02020603050405020304" pitchFamily="18" charset="0"/>
                        </a:rPr>
                        <a:t>客戶端的操作系統通常在啟動與服務的連接時動態分配端口號。</a:t>
                      </a:r>
                    </a:p>
                    <a:p>
                      <a:pPr rtl="0" fontAlgn="ctr">
                        <a:buFont typeface="Arial" panose="020b0604020202020204" pitchFamily="34" charset="0"/>
                        <a:buChar char="•"/>
                      </a:pPr>
                      <a:r>
                        <a:rPr lang="zh-TW" sz="1600" b="0">
                          <a:effectLst/>
                          <a:latin typeface="標楷體" pitchFamily="65" charset="-120"/>
                          <a:ea typeface="標楷體" panose="03000509000000000000" pitchFamily="65" charset="-120"/>
                          <a:cs typeface="Times New Roman" panose="02020603050405020304" pitchFamily="18" charset="0"/>
                        </a:rPr>
                        <a:t>然後，動態連接埠會在通訊期間用來識別用戶端應用程式。</a:t>
                      </a:r>
                    </a:p>
                  </a:txBody>
                  <a:tcPr marL="47625" marR="47625" marT="47625" marB="47625" anchor="ctr"/>
                </a:tc>
                <a:extLst>
                  <a:ext uri="{0D108BD9-81ED-4DB2-BD59-A6C34878D82A}">
                    <a16:rowId xmlns:a16="http://schemas.microsoft.com/office/drawing/2014/main" val="1654859365"/>
                  </a:ext>
                </a:extLst>
              </a:tr>
            </a:tbl>
          </a:graphicData>
        </a:graphic>
      </p:graphicFrame>
      <p:sp>
        <p:nvSpPr>
          <p:cNvPr id="2" name="投影片編號版面配置區 1"/>
          <p:cNvSpPr>
            <a:spLocks noGrp="1"/>
          </p:cNvSpPr>
          <p:nvPr>
            <p:ph type="sldNum" sz="quarter" idx="12"/>
          </p:nvPr>
        </p:nvSpPr>
        <p:spPr/>
        <p:txBody>
          <a:bodyPr/>
          <a:lstStyle/>
          <a:p>
            <a:fld id="{4FAB73BC-B049-4115-A692-8D63A059BFB8}" type="slidenum">
              <a:rPr lang="en-US" smtClean="0"/>
              <a:t>383</a:t>
            </a:fld>
            <a:endParaRPr lang="en-US"/>
          </a:p>
        </p:txBody>
      </p:sp>
    </p:spTree>
    <p:extLst>
      <p:ext uri="{BB962C8B-B14F-4D97-AF65-F5344CB8AC3E}">
        <p14:creationId xmlns:p14="http://schemas.microsoft.com/office/powerpoint/2010/main" val="216405400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384.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2"/>
            <a:ext cx="8345488" cy="577948"/>
          </a:xfrm>
        </p:spPr>
        <p:txBody>
          <a:bodyPr>
            <a:normAutofit/>
          </a:bodyPr>
          <a:lstStyle/>
          <a:p>
            <a:r>
              <a:rPr lang="en-US" altLang="zh-TW"/>
              <a:t>14.4Port Numbers-</a:t>
            </a:r>
            <a:r>
              <a:rPr lang="zh-TW" altLang="en-US" smtClean="0"/>
              <a:t>連接</a:t>
            </a:r>
            <a:r>
              <a:rPr lang="zh-TW" altLang="en-US"/>
              <a:t>埠號碼群組 </a:t>
            </a:r>
            <a:r>
              <a:rPr lang="en-US" altLang="zh-TW"/>
              <a:t>(</a:t>
            </a:r>
            <a:r>
              <a:rPr lang="zh-TW" altLang="en-US"/>
              <a:t>續</a:t>
            </a:r>
            <a:r>
              <a:rPr lang="en-US" altLang="zh-TW"/>
              <a:t>) </a:t>
            </a:r>
          </a:p>
        </p:txBody>
      </p:sp>
      <p:sp>
        <p:nvSpPr>
          <p:cNvPr id="6" name="TextBox 5">
            <a:extLst>
              <a:ext uri="{FF2B5EF4-FFF2-40B4-BE49-F238E27FC236}">
                <a16:creationId xmlns:a16="http://schemas.microsoft.com/office/drawing/2014/main" id="{777A3BC4-485B-E54C-B36A-54DFC73ED41E}"/>
              </a:ext>
            </a:extLst>
          </p:cNvPr>
          <p:cNvSpPr txBox="1"/>
          <p:nvPr/>
        </p:nvSpPr>
        <p:spPr>
          <a:xfrm>
            <a:off x="3026468" y="1435198"/>
            <a:ext cx="1441420" cy="307777"/>
          </a:xfrm>
          <a:prstGeom prst="rect">
            <a:avLst/>
          </a:prstGeom>
          <a:noFill/>
        </p:spPr>
        <p:txBody>
          <a:bodyPr wrap="none" rtlCol="0">
            <a:spAutoFit/>
          </a:bodyPr>
          <a:lstStyle/>
          <a:p>
            <a:pPr rtl="0"/>
            <a:r>
              <a:rPr lang="zh-TW" altLang="en-US" sz="1400"/>
              <a:t>公認連接埠編號</a:t>
            </a:r>
          </a:p>
        </p:txBody>
      </p:sp>
      <p:graphicFrame>
        <p:nvGraphicFramePr>
          <p:cNvPr id="5" name="Table 4">
            <a:extLst>
              <a:ext uri="{FF2B5EF4-FFF2-40B4-BE49-F238E27FC236}">
                <a16:creationId xmlns:a16="http://schemas.microsoft.com/office/drawing/2014/main" id="{A94BA23F-8399-A849-B4AF-225C585B5893}"/>
              </a:ext>
            </a:extLst>
          </p:cNvPr>
          <p:cNvGraphicFramePr>
            <a:graphicFrameLocks noGrp="1"/>
          </p:cNvGraphicFramePr>
          <p:nvPr>
            <p:extLst>
              <p:ext uri="{D42A27DB-BD31-4B8C-83A1-F6EECF244321}">
                <p14:modId xmlns:p14="http://schemas.microsoft.com/office/powerpoint/2010/main" val="1661931112"/>
              </p:ext>
            </p:extLst>
          </p:nvPr>
        </p:nvGraphicFramePr>
        <p:xfrm>
          <a:off x="445169" y="1709402"/>
          <a:ext cx="8049126" cy="5086350"/>
        </p:xfrm>
        <a:graphic>
          <a:graphicData uri="http://schemas.openxmlformats.org/drawingml/2006/table">
            <a:tbl>
              <a:tblPr firstRow="1" bandRow="1">
                <a:tableStyleId>{5C22544A-7EE6-4342-B048-85BDC9FD1C3A}</a:tableStyleId>
              </a:tblPr>
              <a:tblGrid>
                <a:gridCol w="1203158">
                  <a:extLst>
                    <a:ext uri="{9D8B030D-6E8A-4147-A177-3AD203B41FA5}">
                      <a16:colId xmlns:a16="http://schemas.microsoft.com/office/drawing/2014/main" val="1156822306"/>
                    </a:ext>
                  </a:extLst>
                </a:gridCol>
                <a:gridCol w="1058779">
                  <a:extLst>
                    <a:ext uri="{9D8B030D-6E8A-4147-A177-3AD203B41FA5}">
                      <a16:colId xmlns:a16="http://schemas.microsoft.com/office/drawing/2014/main" val="3577741380"/>
                    </a:ext>
                  </a:extLst>
                </a:gridCol>
                <a:gridCol w="5787189">
                  <a:extLst>
                    <a:ext uri="{9D8B030D-6E8A-4147-A177-3AD203B41FA5}">
                      <a16:colId xmlns:a16="http://schemas.microsoft.com/office/drawing/2014/main" val="4011775180"/>
                    </a:ext>
                  </a:extLst>
                </a:gridCol>
              </a:tblGrid>
              <a:tr h="313857">
                <a:tc>
                  <a:txBody>
                    <a:bodyPr vert="horz" wrap="square"/>
                    <a:lstStyle/>
                    <a:p>
                      <a:pPr algn="l" rtl="0" fontAlgn="ctr"/>
                      <a:r>
                        <a:rPr lang="zh-TW" sz="1600" b="1">
                          <a:effectLst/>
                          <a:latin typeface="標楷體" pitchFamily="65" charset="-120"/>
                          <a:ea typeface="標楷體" panose="03000509000000000000" pitchFamily="65" charset="-120"/>
                        </a:rPr>
                        <a:t>連接埠號碼</a:t>
                      </a:r>
                    </a:p>
                  </a:txBody>
                  <a:tcPr marL="47625" marR="47625" marT="47625" marB="47625" anchor="ctr"/>
                </a:tc>
                <a:tc>
                  <a:txBody>
                    <a:bodyPr vert="horz" wrap="square"/>
                    <a:lstStyle/>
                    <a:p>
                      <a:pPr algn="l" rtl="0" fontAlgn="ctr"/>
                      <a:r>
                        <a:rPr lang="zh-TW" sz="1600" b="1">
                          <a:effectLst/>
                          <a:latin typeface="標楷體" pitchFamily="65" charset="-120"/>
                          <a:ea typeface="標楷體" panose="03000509000000000000" pitchFamily="65" charset="-120"/>
                        </a:rPr>
                        <a:t>通訊協定</a:t>
                      </a:r>
                    </a:p>
                  </a:txBody>
                  <a:tcPr marL="47625" marR="47625" marT="47625" marB="47625" anchor="ctr"/>
                </a:tc>
                <a:tc>
                  <a:txBody>
                    <a:bodyPr vert="horz" wrap="square"/>
                    <a:lstStyle/>
                    <a:p>
                      <a:pPr algn="l" rtl="0" fontAlgn="ctr"/>
                      <a:r>
                        <a:rPr lang="zh-TW" sz="1600" b="1">
                          <a:effectLst/>
                          <a:latin typeface="標楷體" pitchFamily="65" charset="-120"/>
                          <a:ea typeface="標楷體" panose="03000509000000000000" pitchFamily="65" charset="-120"/>
                        </a:rPr>
                        <a:t>應用程式</a:t>
                      </a:r>
                    </a:p>
                  </a:txBody>
                  <a:tcPr marL="47625" marR="47625" marT="47625" marB="47625" anchor="ctr"/>
                </a:tc>
                <a:extLst>
                  <a:ext uri="{0D108BD9-81ED-4DB2-BD59-A6C34878D82A}">
                    <a16:rowId xmlns:a16="http://schemas.microsoft.com/office/drawing/2014/main" val="3042150830"/>
                  </a:ext>
                </a:extLst>
              </a:tr>
              <a:tr h="278130">
                <a:tc>
                  <a:txBody>
                    <a:bodyPr vert="horz" wrap="square"/>
                    <a:lstStyle/>
                    <a:p>
                      <a:pPr rtl="0" fontAlgn="ctr"/>
                      <a:r>
                        <a:rPr lang="zh-TW" sz="1600" b="1">
                          <a:effectLst/>
                          <a:latin typeface="標楷體" pitchFamily="65" charset="-120"/>
                          <a:ea typeface="標楷體" panose="03000509000000000000" pitchFamily="65" charset="-120"/>
                        </a:rPr>
                        <a:t>20</a:t>
                      </a:r>
                    </a:p>
                  </a:txBody>
                  <a:tcPr marL="47625" marR="47625" marT="47625" marB="47625" anchor="ctr"/>
                </a:tc>
                <a:tc>
                  <a:txBody>
                    <a:bodyPr vert="horz" wrap="square"/>
                    <a:lstStyle/>
                    <a:p>
                      <a:pPr rtl="0" fontAlgn="ctr"/>
                      <a:r>
                        <a:rPr lang="zh-TW" sz="1600" b="0">
                          <a:effectLst/>
                          <a:latin typeface="標楷體" pitchFamily="65" charset="-120"/>
                          <a:ea typeface="標楷體" panose="03000509000000000000" pitchFamily="65" charset="-120"/>
                        </a:rPr>
                        <a:t>TCP</a:t>
                      </a:r>
                    </a:p>
                  </a:txBody>
                  <a:tcPr marL="47625" marR="47625" marT="47625" marB="47625" anchor="ctr"/>
                </a:tc>
                <a:tc>
                  <a:txBody>
                    <a:bodyPr vert="horz" wrap="square"/>
                    <a:lstStyle/>
                    <a:p>
                      <a:pPr rtl="0" fontAlgn="ctr"/>
                      <a:r>
                        <a:rPr lang="zh-TW" sz="1600" b="0">
                          <a:effectLst/>
                          <a:latin typeface="標楷體" pitchFamily="65" charset="-120"/>
                          <a:ea typeface="標楷體" panose="03000509000000000000" pitchFamily="65" charset="-120"/>
                        </a:rPr>
                        <a:t>File Transfer Protocol (FTP) - Data</a:t>
                      </a:r>
                    </a:p>
                  </a:txBody>
                  <a:tcPr marL="47625" marR="47625" marT="47625" marB="47625" anchor="ctr"/>
                </a:tc>
                <a:extLst>
                  <a:ext uri="{0D108BD9-81ED-4DB2-BD59-A6C34878D82A}">
                    <a16:rowId xmlns:a16="http://schemas.microsoft.com/office/drawing/2014/main" val="447324189"/>
                  </a:ext>
                </a:extLst>
              </a:tr>
              <a:tr h="278130">
                <a:tc>
                  <a:txBody>
                    <a:bodyPr vert="horz" wrap="square"/>
                    <a:lstStyle/>
                    <a:p>
                      <a:pPr rtl="0" fontAlgn="ctr"/>
                      <a:r>
                        <a:rPr lang="zh-TW" sz="1600" b="1">
                          <a:effectLst/>
                          <a:latin typeface="標楷體" pitchFamily="65" charset="-120"/>
                          <a:ea typeface="標楷體" panose="03000509000000000000" pitchFamily="65" charset="-120"/>
                        </a:rPr>
                        <a:t>21</a:t>
                      </a:r>
                    </a:p>
                  </a:txBody>
                  <a:tcPr marL="47625" marR="47625" marT="47625" marB="47625" anchor="ctr"/>
                </a:tc>
                <a:tc>
                  <a:txBody>
                    <a:bodyPr vert="horz" wrap="square"/>
                    <a:lstStyle/>
                    <a:p>
                      <a:pPr rtl="0" fontAlgn="ctr"/>
                      <a:r>
                        <a:rPr lang="zh-TW" sz="1600" b="0">
                          <a:effectLst/>
                          <a:latin typeface="標楷體" pitchFamily="65" charset="-120"/>
                          <a:ea typeface="標楷體" panose="03000509000000000000" pitchFamily="65" charset="-120"/>
                        </a:rPr>
                        <a:t>TCP</a:t>
                      </a:r>
                    </a:p>
                  </a:txBody>
                  <a:tcPr marL="47625" marR="47625" marT="47625" marB="47625" anchor="ctr"/>
                </a:tc>
                <a:tc>
                  <a:txBody>
                    <a:bodyPr vert="horz" wrap="square"/>
                    <a:lstStyle/>
                    <a:p>
                      <a:pPr rtl="0" fontAlgn="ctr"/>
                      <a:r>
                        <a:rPr lang="zh-TW" sz="1600" b="0">
                          <a:effectLst/>
                          <a:latin typeface="標楷體" pitchFamily="65" charset="-120"/>
                          <a:ea typeface="標楷體" panose="03000509000000000000" pitchFamily="65" charset="-120"/>
                        </a:rPr>
                        <a:t>檔案傳輸協定 (FTP) - 控制</a:t>
                      </a:r>
                    </a:p>
                  </a:txBody>
                  <a:tcPr marL="47625" marR="47625" marT="47625" marB="47625" anchor="ctr"/>
                </a:tc>
                <a:extLst>
                  <a:ext uri="{0D108BD9-81ED-4DB2-BD59-A6C34878D82A}">
                    <a16:rowId xmlns:a16="http://schemas.microsoft.com/office/drawing/2014/main" val="260826436"/>
                  </a:ext>
                </a:extLst>
              </a:tr>
              <a:tr h="278130">
                <a:tc>
                  <a:txBody>
                    <a:bodyPr vert="horz" wrap="square"/>
                    <a:lstStyle/>
                    <a:p>
                      <a:pPr rtl="0" fontAlgn="ctr"/>
                      <a:r>
                        <a:rPr lang="zh-TW" sz="1600" b="1">
                          <a:effectLst/>
                          <a:latin typeface="標楷體" pitchFamily="65" charset="-120"/>
                          <a:ea typeface="標楷體" panose="03000509000000000000" pitchFamily="65" charset="-120"/>
                        </a:rPr>
                        <a:t>22</a:t>
                      </a:r>
                    </a:p>
                  </a:txBody>
                  <a:tcPr marL="47625" marR="47625" marT="47625" marB="47625" anchor="ctr"/>
                </a:tc>
                <a:tc>
                  <a:txBody>
                    <a:bodyPr vert="horz" wrap="square"/>
                    <a:lstStyle/>
                    <a:p>
                      <a:pPr rtl="0" fontAlgn="ctr"/>
                      <a:r>
                        <a:rPr lang="zh-TW" sz="1600" b="0">
                          <a:effectLst/>
                          <a:latin typeface="標楷體" pitchFamily="65" charset="-120"/>
                          <a:ea typeface="標楷體" panose="03000509000000000000" pitchFamily="65" charset="-120"/>
                        </a:rPr>
                        <a:t>TCP</a:t>
                      </a:r>
                    </a:p>
                  </a:txBody>
                  <a:tcPr marL="47625" marR="47625" marT="47625" marB="47625" anchor="ctr"/>
                </a:tc>
                <a:tc>
                  <a:txBody>
                    <a:bodyPr vert="horz" wrap="square"/>
                    <a:lstStyle/>
                    <a:p>
                      <a:pPr rtl="0" fontAlgn="ctr"/>
                      <a:r>
                        <a:rPr lang="zh-TW" sz="1600" b="0">
                          <a:effectLst/>
                          <a:latin typeface="標楷體" pitchFamily="65" charset="-120"/>
                          <a:ea typeface="標楷體" panose="03000509000000000000" pitchFamily="65" charset="-120"/>
                        </a:rPr>
                        <a:t>安全外殼 (SSH)</a:t>
                      </a:r>
                    </a:p>
                  </a:txBody>
                  <a:tcPr marL="47625" marR="47625" marT="47625" marB="47625" anchor="ctr"/>
                </a:tc>
                <a:extLst>
                  <a:ext uri="{0D108BD9-81ED-4DB2-BD59-A6C34878D82A}">
                    <a16:rowId xmlns:a16="http://schemas.microsoft.com/office/drawing/2014/main" val="2532563834"/>
                  </a:ext>
                </a:extLst>
              </a:tr>
              <a:tr h="278130">
                <a:tc>
                  <a:txBody>
                    <a:bodyPr vert="horz" wrap="square"/>
                    <a:lstStyle/>
                    <a:p>
                      <a:pPr rtl="0" fontAlgn="ctr"/>
                      <a:r>
                        <a:rPr lang="zh-TW" sz="1600" b="1">
                          <a:effectLst/>
                          <a:latin typeface="標楷體" pitchFamily="65" charset="-120"/>
                          <a:ea typeface="標楷體" panose="03000509000000000000" pitchFamily="65" charset="-120"/>
                        </a:rPr>
                        <a:t>23</a:t>
                      </a:r>
                    </a:p>
                  </a:txBody>
                  <a:tcPr marL="47625" marR="47625" marT="47625" marB="47625" anchor="ctr"/>
                </a:tc>
                <a:tc>
                  <a:txBody>
                    <a:bodyPr vert="horz" wrap="square"/>
                    <a:lstStyle/>
                    <a:p>
                      <a:pPr rtl="0" fontAlgn="ctr"/>
                      <a:r>
                        <a:rPr lang="zh-TW" sz="1600" b="0">
                          <a:effectLst/>
                          <a:latin typeface="標楷體" pitchFamily="65" charset="-120"/>
                          <a:ea typeface="標楷體" panose="03000509000000000000" pitchFamily="65" charset="-120"/>
                        </a:rPr>
                        <a:t>TCP</a:t>
                      </a:r>
                    </a:p>
                  </a:txBody>
                  <a:tcPr marL="47625" marR="47625" marT="47625" marB="47625" anchor="ctr"/>
                </a:tc>
                <a:tc>
                  <a:txBody>
                    <a:bodyPr vert="horz" wrap="square"/>
                    <a:lstStyle/>
                    <a:p>
                      <a:pPr rtl="0" fontAlgn="ctr"/>
                      <a:r>
                        <a:rPr lang="zh-TW" sz="1600" b="0">
                          <a:effectLst/>
                          <a:latin typeface="標楷體" pitchFamily="65" charset="-120"/>
                          <a:ea typeface="標楷體" panose="03000509000000000000" pitchFamily="65" charset="-120"/>
                        </a:rPr>
                        <a:t>Telnet</a:t>
                      </a:r>
                    </a:p>
                  </a:txBody>
                  <a:tcPr marL="47625" marR="47625" marT="47625" marB="47625" anchor="ctr"/>
                </a:tc>
                <a:extLst>
                  <a:ext uri="{0D108BD9-81ED-4DB2-BD59-A6C34878D82A}">
                    <a16:rowId xmlns:a16="http://schemas.microsoft.com/office/drawing/2014/main" val="650596279"/>
                  </a:ext>
                </a:extLst>
              </a:tr>
              <a:tr h="278130">
                <a:tc>
                  <a:txBody>
                    <a:bodyPr vert="horz" wrap="square"/>
                    <a:lstStyle/>
                    <a:p>
                      <a:pPr rtl="0" fontAlgn="ctr"/>
                      <a:r>
                        <a:rPr lang="zh-TW" sz="1600" b="1">
                          <a:effectLst/>
                          <a:latin typeface="標楷體" pitchFamily="65" charset="-120"/>
                          <a:ea typeface="標楷體" panose="03000509000000000000" pitchFamily="65" charset="-120"/>
                        </a:rPr>
                        <a:t>25</a:t>
                      </a:r>
                    </a:p>
                  </a:txBody>
                  <a:tcPr marL="47625" marR="47625" marT="47625" marB="47625" anchor="ctr"/>
                </a:tc>
                <a:tc>
                  <a:txBody>
                    <a:bodyPr vert="horz" wrap="square"/>
                    <a:lstStyle/>
                    <a:p>
                      <a:pPr rtl="0" fontAlgn="ctr"/>
                      <a:r>
                        <a:rPr lang="zh-TW" sz="1600" b="0">
                          <a:effectLst/>
                          <a:latin typeface="標楷體" pitchFamily="65" charset="-120"/>
                          <a:ea typeface="標楷體" panose="03000509000000000000" pitchFamily="65" charset="-120"/>
                        </a:rPr>
                        <a:t>TCP</a:t>
                      </a:r>
                    </a:p>
                  </a:txBody>
                  <a:tcPr marL="47625" marR="47625" marT="47625" marB="47625" anchor="ctr"/>
                </a:tc>
                <a:tc>
                  <a:txBody>
                    <a:bodyPr vert="horz" wrap="square"/>
                    <a:lstStyle/>
                    <a:p>
                      <a:pPr rtl="0" fontAlgn="ctr"/>
                      <a:r>
                        <a:rPr lang="zh-TW" sz="1600" b="0">
                          <a:effectLst/>
                          <a:latin typeface="標楷體" pitchFamily="65" charset="-120"/>
                          <a:ea typeface="標楷體" panose="03000509000000000000" pitchFamily="65" charset="-120"/>
                        </a:rPr>
                        <a:t>簡易郵件傳輸協定 (SMTP)</a:t>
                      </a:r>
                    </a:p>
                  </a:txBody>
                  <a:tcPr marL="47625" marR="47625" marT="47625" marB="47625" anchor="ctr"/>
                </a:tc>
                <a:extLst>
                  <a:ext uri="{0D108BD9-81ED-4DB2-BD59-A6C34878D82A}">
                    <a16:rowId xmlns:a16="http://schemas.microsoft.com/office/drawing/2014/main" val="3717695529"/>
                  </a:ext>
                </a:extLst>
              </a:tr>
              <a:tr h="278130">
                <a:tc>
                  <a:txBody>
                    <a:bodyPr vert="horz" wrap="square"/>
                    <a:lstStyle/>
                    <a:p>
                      <a:pPr rtl="0" fontAlgn="ctr"/>
                      <a:r>
                        <a:rPr lang="zh-TW" sz="1600" b="1">
                          <a:effectLst/>
                          <a:latin typeface="標楷體" pitchFamily="65" charset="-120"/>
                          <a:ea typeface="標楷體" panose="03000509000000000000" pitchFamily="65" charset="-120"/>
                        </a:rPr>
                        <a:t>53</a:t>
                      </a:r>
                    </a:p>
                  </a:txBody>
                  <a:tcPr marL="47625" marR="47625" marT="47625" marB="47625" anchor="ctr"/>
                </a:tc>
                <a:tc>
                  <a:txBody>
                    <a:bodyPr vert="horz" wrap="square"/>
                    <a:lstStyle/>
                    <a:p>
                      <a:pPr rtl="0" fontAlgn="ctr"/>
                      <a:r>
                        <a:rPr lang="zh-TW" sz="1600" b="0">
                          <a:effectLst/>
                          <a:latin typeface="標楷體" pitchFamily="65" charset="-120"/>
                          <a:ea typeface="標楷體" panose="03000509000000000000" pitchFamily="65" charset="-120"/>
                        </a:rPr>
                        <a:t>UDP, TCP</a:t>
                      </a:r>
                    </a:p>
                  </a:txBody>
                  <a:tcPr marL="47625" marR="47625" marT="47625" marB="47625" anchor="ctr"/>
                </a:tc>
                <a:tc>
                  <a:txBody>
                    <a:bodyPr vert="horz" wrap="square"/>
                    <a:lstStyle/>
                    <a:p>
                      <a:pPr rtl="0" fontAlgn="ctr"/>
                      <a:r>
                        <a:rPr lang="zh-TW" sz="1600" b="0">
                          <a:effectLst/>
                          <a:latin typeface="標楷體" pitchFamily="65" charset="-120"/>
                          <a:ea typeface="標楷體" panose="03000509000000000000" pitchFamily="65" charset="-120"/>
                        </a:rPr>
                        <a:t>網域名稱服務 (DNS)</a:t>
                      </a:r>
                    </a:p>
                  </a:txBody>
                  <a:tcPr marL="47625" marR="47625" marT="47625" marB="47625" anchor="ctr"/>
                </a:tc>
                <a:extLst>
                  <a:ext uri="{0D108BD9-81ED-4DB2-BD59-A6C34878D82A}">
                    <a16:rowId xmlns:a16="http://schemas.microsoft.com/office/drawing/2014/main" val="2099667743"/>
                  </a:ext>
                </a:extLst>
              </a:tr>
              <a:tr h="278130">
                <a:tc>
                  <a:txBody>
                    <a:bodyPr vert="horz" wrap="square"/>
                    <a:lstStyle/>
                    <a:p>
                      <a:pPr rtl="0" fontAlgn="ctr"/>
                      <a:r>
                        <a:rPr lang="zh-TW" sz="1600" b="1">
                          <a:effectLst/>
                          <a:latin typeface="標楷體" pitchFamily="65" charset="-120"/>
                          <a:ea typeface="標楷體" panose="03000509000000000000" pitchFamily="65" charset="-120"/>
                        </a:rPr>
                        <a:t>67</a:t>
                      </a:r>
                    </a:p>
                  </a:txBody>
                  <a:tcPr marL="47625" marR="47625" marT="47625" marB="47625" anchor="ctr"/>
                </a:tc>
                <a:tc>
                  <a:txBody>
                    <a:bodyPr vert="horz" wrap="square"/>
                    <a:lstStyle/>
                    <a:p>
                      <a:pPr rtl="0" fontAlgn="ctr"/>
                      <a:r>
                        <a:rPr lang="zh-TW" sz="1600" b="0">
                          <a:effectLst/>
                          <a:latin typeface="標楷體" pitchFamily="65" charset="-120"/>
                          <a:ea typeface="標楷體" panose="03000509000000000000" pitchFamily="65" charset="-120"/>
                        </a:rPr>
                        <a:t>UDP</a:t>
                      </a:r>
                    </a:p>
                  </a:txBody>
                  <a:tcPr marL="47625" marR="47625" marT="47625" marB="47625" anchor="ctr"/>
                </a:tc>
                <a:tc>
                  <a:txBody>
                    <a:bodyPr vert="horz" wrap="square"/>
                    <a:lstStyle/>
                    <a:p>
                      <a:pPr rtl="0" fontAlgn="ctr"/>
                      <a:r>
                        <a:rPr lang="zh-TW" sz="1600" b="0">
                          <a:effectLst/>
                          <a:latin typeface="標楷體" pitchFamily="65" charset="-120"/>
                          <a:ea typeface="標楷體" panose="03000509000000000000" pitchFamily="65" charset="-120"/>
                        </a:rPr>
                        <a:t>動態主機配置協定 (DHCP) 伺服器</a:t>
                      </a:r>
                    </a:p>
                  </a:txBody>
                  <a:tcPr marL="47625" marR="47625" marT="47625" marB="47625" anchor="ctr"/>
                </a:tc>
                <a:extLst>
                  <a:ext uri="{0D108BD9-81ED-4DB2-BD59-A6C34878D82A}">
                    <a16:rowId xmlns:a16="http://schemas.microsoft.com/office/drawing/2014/main" val="86902555"/>
                  </a:ext>
                </a:extLst>
              </a:tr>
              <a:tr h="278130">
                <a:tc>
                  <a:txBody>
                    <a:bodyPr vert="horz" wrap="square"/>
                    <a:lstStyle/>
                    <a:p>
                      <a:pPr rtl="0" fontAlgn="ctr"/>
                      <a:r>
                        <a:rPr lang="zh-TW" sz="1600" b="1">
                          <a:effectLst/>
                          <a:latin typeface="標楷體" pitchFamily="65" charset="-120"/>
                          <a:ea typeface="標楷體" panose="03000509000000000000" pitchFamily="65" charset="-120"/>
                        </a:rPr>
                        <a:t>68</a:t>
                      </a:r>
                    </a:p>
                  </a:txBody>
                  <a:tcPr marL="47625" marR="47625" marT="47625" marB="47625" anchor="ctr"/>
                </a:tc>
                <a:tc>
                  <a:txBody>
                    <a:bodyPr vert="horz" wrap="square"/>
                    <a:lstStyle/>
                    <a:p>
                      <a:pPr rtl="0" fontAlgn="ctr"/>
                      <a:r>
                        <a:rPr lang="zh-TW" sz="1600" b="0">
                          <a:effectLst/>
                          <a:latin typeface="標楷體" pitchFamily="65" charset="-120"/>
                          <a:ea typeface="標楷體" panose="03000509000000000000" pitchFamily="65" charset="-120"/>
                        </a:rPr>
                        <a:t>UDP</a:t>
                      </a:r>
                    </a:p>
                  </a:txBody>
                  <a:tcPr marL="47625" marR="47625" marT="47625" marB="47625" anchor="ctr"/>
                </a:tc>
                <a:tc>
                  <a:txBody>
                    <a:bodyPr vert="horz" wrap="square"/>
                    <a:lstStyle/>
                    <a:p>
                      <a:pPr rtl="0" fontAlgn="ctr"/>
                      <a:r>
                        <a:rPr lang="zh-TW" sz="1600" b="0">
                          <a:effectLst/>
                          <a:latin typeface="標楷體" pitchFamily="65" charset="-120"/>
                          <a:ea typeface="標楷體" panose="03000509000000000000" pitchFamily="65" charset="-120"/>
                        </a:rPr>
                        <a:t>動態主機設定協定- 客戶端</a:t>
                      </a:r>
                    </a:p>
                  </a:txBody>
                  <a:tcPr marL="47625" marR="47625" marT="47625" marB="47625" anchor="ctr"/>
                </a:tc>
                <a:extLst>
                  <a:ext uri="{0D108BD9-81ED-4DB2-BD59-A6C34878D82A}">
                    <a16:rowId xmlns:a16="http://schemas.microsoft.com/office/drawing/2014/main" val="2286869978"/>
                  </a:ext>
                </a:extLst>
              </a:tr>
              <a:tr h="278130">
                <a:tc>
                  <a:txBody>
                    <a:bodyPr vert="horz" wrap="square"/>
                    <a:lstStyle/>
                    <a:p>
                      <a:pPr rtl="0" fontAlgn="ctr"/>
                      <a:r>
                        <a:rPr lang="zh-TW" sz="1600" b="1">
                          <a:effectLst/>
                          <a:latin typeface="標楷體" pitchFamily="65" charset="-120"/>
                          <a:ea typeface="標楷體" panose="03000509000000000000" pitchFamily="65" charset="-120"/>
                        </a:rPr>
                        <a:t>69</a:t>
                      </a:r>
                    </a:p>
                  </a:txBody>
                  <a:tcPr marL="47625" marR="47625" marT="47625" marB="47625" anchor="ctr"/>
                </a:tc>
                <a:tc>
                  <a:txBody>
                    <a:bodyPr vert="horz" wrap="square"/>
                    <a:lstStyle/>
                    <a:p>
                      <a:pPr rtl="0" fontAlgn="ctr"/>
                      <a:r>
                        <a:rPr lang="zh-TW" sz="1600" b="0">
                          <a:effectLst/>
                          <a:latin typeface="標楷體" pitchFamily="65" charset="-120"/>
                          <a:ea typeface="標楷體" panose="03000509000000000000" pitchFamily="65" charset="-120"/>
                        </a:rPr>
                        <a:t>UDP</a:t>
                      </a:r>
                    </a:p>
                  </a:txBody>
                  <a:tcPr marL="47625" marR="47625" marT="47625" marB="47625" anchor="ctr"/>
                </a:tc>
                <a:tc>
                  <a:txBody>
                    <a:bodyPr vert="horz" wrap="square"/>
                    <a:lstStyle/>
                    <a:p>
                      <a:pPr rtl="0" fontAlgn="ctr"/>
                      <a:r>
                        <a:rPr lang="zh-TW" sz="1600" b="0">
                          <a:effectLst/>
                          <a:latin typeface="標楷體" pitchFamily="65" charset="-120"/>
                          <a:ea typeface="標楷體" panose="03000509000000000000" pitchFamily="65" charset="-120"/>
                        </a:rPr>
                        <a:t>簡單檔案傳輸協定 (TFTP)</a:t>
                      </a:r>
                    </a:p>
                  </a:txBody>
                  <a:tcPr marL="47625" marR="47625" marT="47625" marB="47625" anchor="ctr"/>
                </a:tc>
                <a:extLst>
                  <a:ext uri="{0D108BD9-81ED-4DB2-BD59-A6C34878D82A}">
                    <a16:rowId xmlns:a16="http://schemas.microsoft.com/office/drawing/2014/main" val="778081186"/>
                  </a:ext>
                </a:extLst>
              </a:tr>
              <a:tr h="278130">
                <a:tc>
                  <a:txBody>
                    <a:bodyPr vert="horz" wrap="square"/>
                    <a:lstStyle/>
                    <a:p>
                      <a:pPr rtl="0" fontAlgn="ctr"/>
                      <a:r>
                        <a:rPr lang="zh-TW" sz="1600" b="1">
                          <a:effectLst/>
                          <a:latin typeface="標楷體" pitchFamily="65" charset="-120"/>
                          <a:ea typeface="標楷體" panose="03000509000000000000" pitchFamily="65" charset="-120"/>
                        </a:rPr>
                        <a:t>80</a:t>
                      </a:r>
                    </a:p>
                  </a:txBody>
                  <a:tcPr marL="47625" marR="47625" marT="47625" marB="47625" anchor="ctr"/>
                </a:tc>
                <a:tc>
                  <a:txBody>
                    <a:bodyPr vert="horz" wrap="square"/>
                    <a:lstStyle/>
                    <a:p>
                      <a:pPr rtl="0" fontAlgn="ctr"/>
                      <a:r>
                        <a:rPr lang="zh-TW" sz="1600" b="0">
                          <a:effectLst/>
                          <a:latin typeface="標楷體" pitchFamily="65" charset="-120"/>
                          <a:ea typeface="標楷體" panose="03000509000000000000" pitchFamily="65" charset="-120"/>
                        </a:rPr>
                        <a:t>TCP</a:t>
                      </a:r>
                    </a:p>
                  </a:txBody>
                  <a:tcPr marL="47625" marR="47625" marT="47625" marB="47625" anchor="ctr"/>
                </a:tc>
                <a:tc>
                  <a:txBody>
                    <a:bodyPr vert="horz" wrap="square"/>
                    <a:lstStyle/>
                    <a:p>
                      <a:pPr rtl="0" fontAlgn="ctr"/>
                      <a:r>
                        <a:rPr lang="zh-TW" sz="1600" b="0">
                          <a:effectLst/>
                          <a:latin typeface="標楷體" pitchFamily="65" charset="-120"/>
                          <a:ea typeface="標楷體" panose="03000509000000000000" pitchFamily="65" charset="-120"/>
                        </a:rPr>
                        <a:t>超文本傳輸協定 (HTTP)</a:t>
                      </a:r>
                    </a:p>
                  </a:txBody>
                  <a:tcPr marL="47625" marR="47625" marT="47625" marB="47625" anchor="ctr"/>
                </a:tc>
                <a:extLst>
                  <a:ext uri="{0D108BD9-81ED-4DB2-BD59-A6C34878D82A}">
                    <a16:rowId xmlns:a16="http://schemas.microsoft.com/office/drawing/2014/main" val="3074378529"/>
                  </a:ext>
                </a:extLst>
              </a:tr>
              <a:tr h="278130">
                <a:tc>
                  <a:txBody>
                    <a:bodyPr vert="horz" wrap="square"/>
                    <a:lstStyle/>
                    <a:p>
                      <a:pPr rtl="0" fontAlgn="ctr"/>
                      <a:r>
                        <a:rPr lang="zh-TW" sz="1600" b="1">
                          <a:effectLst/>
                          <a:latin typeface="標楷體" pitchFamily="65" charset="-120"/>
                          <a:ea typeface="標楷體" panose="03000509000000000000" pitchFamily="65" charset="-120"/>
                        </a:rPr>
                        <a:t>110</a:t>
                      </a:r>
                    </a:p>
                  </a:txBody>
                  <a:tcPr marL="47625" marR="47625" marT="47625" marB="47625" anchor="ctr"/>
                </a:tc>
                <a:tc>
                  <a:txBody>
                    <a:bodyPr vert="horz" wrap="square"/>
                    <a:lstStyle/>
                    <a:p>
                      <a:pPr rtl="0" fontAlgn="ctr"/>
                      <a:r>
                        <a:rPr lang="zh-TW" sz="1600" b="0">
                          <a:effectLst/>
                          <a:latin typeface="標楷體" pitchFamily="65" charset="-120"/>
                          <a:ea typeface="標楷體" panose="03000509000000000000" pitchFamily="65" charset="-120"/>
                        </a:rPr>
                        <a:t>TCP</a:t>
                      </a:r>
                    </a:p>
                  </a:txBody>
                  <a:tcPr marL="47625" marR="47625" marT="47625" marB="47625" anchor="ctr"/>
                </a:tc>
                <a:tc>
                  <a:txBody>
                    <a:bodyPr vert="horz" wrap="square"/>
                    <a:lstStyle/>
                    <a:p>
                      <a:pPr rtl="0" fontAlgn="ctr"/>
                      <a:r>
                        <a:rPr lang="zh-TW" sz="1600" b="0">
                          <a:effectLst/>
                          <a:latin typeface="標楷體" pitchFamily="65" charset="-120"/>
                          <a:ea typeface="標楷體" panose="03000509000000000000" pitchFamily="65" charset="-120"/>
                        </a:rPr>
                        <a:t>郵局通訊協定第 3 版 (POP3)</a:t>
                      </a:r>
                    </a:p>
                  </a:txBody>
                  <a:tcPr marL="47625" marR="47625" marT="47625" marB="47625" anchor="ctr"/>
                </a:tc>
                <a:extLst>
                  <a:ext uri="{0D108BD9-81ED-4DB2-BD59-A6C34878D82A}">
                    <a16:rowId xmlns:a16="http://schemas.microsoft.com/office/drawing/2014/main" val="1348475859"/>
                  </a:ext>
                </a:extLst>
              </a:tr>
              <a:tr h="278130">
                <a:tc>
                  <a:txBody>
                    <a:bodyPr vert="horz" wrap="square"/>
                    <a:lstStyle/>
                    <a:p>
                      <a:pPr rtl="0" fontAlgn="ctr"/>
                      <a:r>
                        <a:rPr lang="zh-TW" sz="1600" b="1">
                          <a:effectLst/>
                          <a:latin typeface="標楷體" pitchFamily="65" charset="-120"/>
                          <a:ea typeface="標楷體" panose="03000509000000000000" pitchFamily="65" charset="-120"/>
                        </a:rPr>
                        <a:t>143</a:t>
                      </a:r>
                    </a:p>
                  </a:txBody>
                  <a:tcPr marL="47625" marR="47625" marT="47625" marB="47625" anchor="ctr"/>
                </a:tc>
                <a:tc>
                  <a:txBody>
                    <a:bodyPr vert="horz" wrap="square"/>
                    <a:lstStyle/>
                    <a:p>
                      <a:pPr rtl="0" fontAlgn="ctr"/>
                      <a:r>
                        <a:rPr lang="zh-TW" sz="1600" b="0">
                          <a:effectLst/>
                          <a:latin typeface="標楷體" pitchFamily="65" charset="-120"/>
                          <a:ea typeface="標楷體" panose="03000509000000000000" pitchFamily="65" charset="-120"/>
                        </a:rPr>
                        <a:t>TCP</a:t>
                      </a:r>
                    </a:p>
                  </a:txBody>
                  <a:tcPr marL="47625" marR="47625" marT="47625" marB="47625" anchor="ctr"/>
                </a:tc>
                <a:tc>
                  <a:txBody>
                    <a:bodyPr vert="horz" wrap="square"/>
                    <a:lstStyle/>
                    <a:p>
                      <a:pPr rtl="0" fontAlgn="ctr"/>
                      <a:r>
                        <a:rPr lang="zh-TW" sz="1600" b="0">
                          <a:effectLst/>
                          <a:latin typeface="標楷體" pitchFamily="65" charset="-120"/>
                          <a:ea typeface="標楷體" panose="03000509000000000000" pitchFamily="65" charset="-120"/>
                        </a:rPr>
                        <a:t>網際網路訊息存取通訊協定 (IMAP)</a:t>
                      </a:r>
                    </a:p>
                  </a:txBody>
                  <a:tcPr marL="47625" marR="47625" marT="47625" marB="47625" anchor="ctr"/>
                </a:tc>
                <a:extLst>
                  <a:ext uri="{0D108BD9-81ED-4DB2-BD59-A6C34878D82A}">
                    <a16:rowId xmlns:a16="http://schemas.microsoft.com/office/drawing/2014/main" val="420621283"/>
                  </a:ext>
                </a:extLst>
              </a:tr>
              <a:tr h="278130">
                <a:tc>
                  <a:txBody>
                    <a:bodyPr vert="horz" wrap="square"/>
                    <a:lstStyle/>
                    <a:p>
                      <a:pPr rtl="0" fontAlgn="ctr"/>
                      <a:r>
                        <a:rPr lang="zh-TW" sz="1600" b="1">
                          <a:effectLst/>
                          <a:latin typeface="標楷體" pitchFamily="65" charset="-120"/>
                          <a:ea typeface="標楷體" panose="03000509000000000000" pitchFamily="65" charset="-120"/>
                        </a:rPr>
                        <a:t>161</a:t>
                      </a:r>
                    </a:p>
                  </a:txBody>
                  <a:tcPr marL="47625" marR="47625" marT="47625" marB="47625" anchor="ctr"/>
                </a:tc>
                <a:tc>
                  <a:txBody>
                    <a:bodyPr vert="horz" wrap="square"/>
                    <a:lstStyle/>
                    <a:p>
                      <a:pPr rtl="0" fontAlgn="ctr"/>
                      <a:r>
                        <a:rPr lang="zh-TW" sz="1600" b="0">
                          <a:effectLst/>
                          <a:latin typeface="標楷體" pitchFamily="65" charset="-120"/>
                          <a:ea typeface="標楷體" panose="03000509000000000000" pitchFamily="65" charset="-120"/>
                        </a:rPr>
                        <a:t>UDP</a:t>
                      </a:r>
                    </a:p>
                  </a:txBody>
                  <a:tcPr marL="47625" marR="47625" marT="47625" marB="47625" anchor="ctr"/>
                </a:tc>
                <a:tc>
                  <a:txBody>
                    <a:bodyPr vert="horz" wrap="square"/>
                    <a:lstStyle/>
                    <a:p>
                      <a:pPr rtl="0" fontAlgn="ctr"/>
                      <a:r>
                        <a:rPr lang="zh-TW" sz="1600" b="0">
                          <a:effectLst/>
                          <a:latin typeface="標楷體" pitchFamily="65" charset="-120"/>
                          <a:ea typeface="標楷體" panose="03000509000000000000" pitchFamily="65" charset="-120"/>
                        </a:rPr>
                        <a:t>簡單網路管理協定 (SNMP)</a:t>
                      </a:r>
                    </a:p>
                  </a:txBody>
                  <a:tcPr marL="47625" marR="47625" marT="47625" marB="47625" anchor="ctr"/>
                </a:tc>
                <a:extLst>
                  <a:ext uri="{0D108BD9-81ED-4DB2-BD59-A6C34878D82A}">
                    <a16:rowId xmlns:a16="http://schemas.microsoft.com/office/drawing/2014/main" val="286351555"/>
                  </a:ext>
                </a:extLst>
              </a:tr>
              <a:tr h="278130">
                <a:tc>
                  <a:txBody>
                    <a:bodyPr vert="horz" wrap="square"/>
                    <a:lstStyle/>
                    <a:p>
                      <a:pPr rtl="0" fontAlgn="ctr"/>
                      <a:r>
                        <a:rPr lang="zh-TW" sz="1600" b="1">
                          <a:effectLst/>
                          <a:latin typeface="標楷體" pitchFamily="65" charset="-120"/>
                          <a:ea typeface="標楷體" panose="03000509000000000000" pitchFamily="65" charset="-120"/>
                        </a:rPr>
                        <a:t>443</a:t>
                      </a:r>
                    </a:p>
                  </a:txBody>
                  <a:tcPr marL="47625" marR="47625" marT="47625" marB="47625" anchor="ctr"/>
                </a:tc>
                <a:tc>
                  <a:txBody>
                    <a:bodyPr vert="horz" wrap="square"/>
                    <a:lstStyle/>
                    <a:p>
                      <a:pPr rtl="0" fontAlgn="ctr"/>
                      <a:r>
                        <a:rPr lang="zh-TW" sz="1600" b="0">
                          <a:effectLst/>
                          <a:latin typeface="標楷體" pitchFamily="65" charset="-120"/>
                          <a:ea typeface="標楷體" panose="03000509000000000000" pitchFamily="65" charset="-120"/>
                        </a:rPr>
                        <a:t>TCP</a:t>
                      </a:r>
                    </a:p>
                  </a:txBody>
                  <a:tcPr marL="47625" marR="47625" marT="47625" marB="47625" anchor="ctr"/>
                </a:tc>
                <a:tc>
                  <a:txBody>
                    <a:bodyPr vert="horz" wrap="square"/>
                    <a:lstStyle/>
                    <a:p>
                      <a:pPr rtl="0" fontAlgn="ctr"/>
                      <a:r>
                        <a:rPr lang="zh-TW" sz="1600" b="0">
                          <a:effectLst/>
                          <a:latin typeface="標楷體" pitchFamily="65" charset="-120"/>
                          <a:ea typeface="標楷體" panose="03000509000000000000" pitchFamily="65" charset="-120"/>
                        </a:rPr>
                        <a:t>超文字安全傳輸通訊協定 (HTTPS)</a:t>
                      </a:r>
                    </a:p>
                  </a:txBody>
                  <a:tcPr marL="47625" marR="47625" marT="47625" marB="47625" anchor="ctr"/>
                </a:tc>
                <a:extLst>
                  <a:ext uri="{0D108BD9-81ED-4DB2-BD59-A6C34878D82A}">
                    <a16:rowId xmlns:a16="http://schemas.microsoft.com/office/drawing/2014/main" val="3823116889"/>
                  </a:ext>
                </a:extLst>
              </a:tr>
            </a:tbl>
          </a:graphicData>
        </a:graphic>
      </p:graphicFrame>
      <p:sp>
        <p:nvSpPr>
          <p:cNvPr id="2" name="投影片編號版面配置區 1"/>
          <p:cNvSpPr>
            <a:spLocks noGrp="1"/>
          </p:cNvSpPr>
          <p:nvPr>
            <p:ph type="sldNum" sz="quarter" idx="12"/>
          </p:nvPr>
        </p:nvSpPr>
        <p:spPr/>
        <p:txBody>
          <a:bodyPr/>
          <a:lstStyle/>
          <a:p>
            <a:fld id="{4FAB73BC-B049-4115-A692-8D63A059BFB8}" type="slidenum">
              <a:rPr lang="en-US" smtClean="0"/>
              <a:t>384</a:t>
            </a:fld>
            <a:endParaRPr lang="en-US"/>
          </a:p>
        </p:txBody>
      </p:sp>
    </p:spTree>
    <p:extLst>
      <p:ext uri="{BB962C8B-B14F-4D97-AF65-F5344CB8AC3E}">
        <p14:creationId xmlns:p14="http://schemas.microsoft.com/office/powerpoint/2010/main" val="128809775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385.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942311"/>
            <a:ext cx="8345488" cy="731837"/>
          </a:xfrm>
        </p:spPr>
        <p:txBody>
          <a:bodyPr>
            <a:normAutofit/>
          </a:bodyPr>
          <a:lstStyle/>
          <a:p>
            <a:r>
              <a:rPr lang="en-US" altLang="zh-TW"/>
              <a:t>14.4Port Numbers-</a:t>
            </a:r>
            <a:r>
              <a:rPr lang="zh-TW" altLang="en-US" smtClean="0"/>
              <a:t>網路</a:t>
            </a:r>
            <a:r>
              <a:rPr lang="zh-TW" altLang="en-US"/>
              <a:t>指令</a:t>
            </a:r>
          </a:p>
        </p:txBody>
      </p:sp>
      <p:sp>
        <p:nvSpPr>
          <p:cNvPr id="2" name="TextBox 1">
            <a:extLst>
              <a:ext uri="{FF2B5EF4-FFF2-40B4-BE49-F238E27FC236}">
                <a16:creationId xmlns:a16="http://schemas.microsoft.com/office/drawing/2014/main" id="{97D2B1BC-7EEE-49BD-A660-EFBBA481407F}"/>
              </a:ext>
            </a:extLst>
          </p:cNvPr>
          <p:cNvSpPr txBox="1"/>
          <p:nvPr/>
        </p:nvSpPr>
        <p:spPr>
          <a:xfrm>
            <a:off x="235670" y="1674148"/>
            <a:ext cx="7843101" cy="369332"/>
          </a:xfrm>
          <a:prstGeom prst="rect">
            <a:avLst/>
          </a:prstGeom>
          <a:noFill/>
        </p:spPr>
        <p:txBody>
          <a:bodyPr wrap="square" rtlCol="0">
            <a:spAutoFit/>
          </a:bodyPr>
          <a:lstStyle/>
          <a:p>
            <a:pPr rtl="0"/>
            <a:r>
              <a:rPr lang="zh-TW" altLang="en-US"/>
              <a:t>不明的 </a:t>
            </a:r>
            <a:r>
              <a:rPr lang="en-US" altLang="zh-TW"/>
              <a:t>TCP </a:t>
            </a:r>
            <a:r>
              <a:rPr lang="zh-TW" altLang="en-US"/>
              <a:t>連接可能造成重大的安全威脅。</a:t>
            </a:r>
            <a:r>
              <a:rPr lang="en-US" altLang="zh-TW"/>
              <a:t>Netstat </a:t>
            </a:r>
            <a:r>
              <a:rPr lang="zh-TW" altLang="en-US"/>
              <a:t>是驗證連線的重要工具。 </a:t>
            </a:r>
          </a:p>
        </p:txBody>
      </p:sp>
      <p:sp>
        <p:nvSpPr>
          <p:cNvPr id="4" name="Rectangle 3">
            <a:extLst>
              <a:ext uri="{FF2B5EF4-FFF2-40B4-BE49-F238E27FC236}">
                <a16:creationId xmlns:a16="http://schemas.microsoft.com/office/drawing/2014/main" id="{56F0B09A-F978-AB48-9E27-3798AD0AB9BD}"/>
              </a:ext>
            </a:extLst>
          </p:cNvPr>
          <p:cNvSpPr/>
          <p:nvPr/>
        </p:nvSpPr>
        <p:spPr>
          <a:xfrm>
            <a:off x="336885" y="2866894"/>
            <a:ext cx="8470232" cy="2031325"/>
          </a:xfrm>
          <a:prstGeom prst="rect">
            <a:avLst/>
          </a:prstGeom>
          <a:solidFill>
            <a:srgbClr val="080808"/>
          </a:solidFill>
        </p:spPr>
        <p:txBody>
          <a:bodyPr wrap="square">
            <a:spAutoFit/>
          </a:bodyPr>
          <a:lstStyle/>
          <a:p>
            <a:pPr rtl="0"/>
            <a:r>
              <a:rPr lang="en-US" altLang="zh-TW" sz="1400">
                <a:solidFill>
                  <a:schemeClr val="bg1"/>
                </a:solidFill>
                <a:latin typeface="Courier New" panose="02070309020205020404" pitchFamily="49" charset="0"/>
              </a:rPr>
              <a:t>C:\&gt; </a:t>
            </a:r>
            <a:r>
              <a:rPr lang="en-US" altLang="zh-TW" sz="1400" b="1">
                <a:solidFill>
                  <a:schemeClr val="bg1"/>
                </a:solidFill>
                <a:latin typeface="Courier New" panose="02070309020205020404" pitchFamily="49" charset="0"/>
              </a:rPr>
              <a:t>netstat</a:t>
            </a:r>
            <a:r>
              <a:rPr lang="zh-TW" altLang="en-US" sz="1400">
                <a:solidFill>
                  <a:schemeClr val="bg1"/>
                </a:solidFill>
                <a:latin typeface="Courier New" panose="02070309020205020404" pitchFamily="49" charset="0"/>
              </a:rPr>
              <a:t> </a:t>
            </a:r>
          </a:p>
          <a:p>
            <a:pPr rtl="0"/>
            <a:r>
              <a:rPr lang="en-US" altLang="zh-TW" sz="1400">
                <a:solidFill>
                  <a:schemeClr val="bg1"/>
                </a:solidFill>
                <a:latin typeface="Courier New" panose="02070309020205020404" pitchFamily="49" charset="0"/>
              </a:rPr>
              <a:t>Active Connections </a:t>
            </a:r>
          </a:p>
          <a:p>
            <a:pPr rtl="0"/>
            <a:r>
              <a:rPr lang="zh-TW" altLang="en-US" sz="1400">
                <a:solidFill>
                  <a:schemeClr val="bg1"/>
                </a:solidFill>
                <a:latin typeface="Courier New" panose="02070309020205020404" pitchFamily="49" charset="0"/>
              </a:rPr>
              <a:t>通訊協定、本地位址、外部位址、狀態。 </a:t>
            </a:r>
          </a:p>
          <a:p>
            <a:pPr rtl="0"/>
            <a:r>
              <a:rPr lang="en-US" altLang="zh-TW" sz="1400">
                <a:solidFill>
                  <a:schemeClr val="bg1"/>
                </a:solidFill>
                <a:latin typeface="Courier New" panose="02070309020205020404" pitchFamily="49" charset="0"/>
              </a:rPr>
              <a:t>TCP 192.168.1.124:3126 192.168.0.2:netbios-ssn ESTABLISHED </a:t>
            </a:r>
          </a:p>
          <a:p>
            <a:pPr rtl="0"/>
            <a:r>
              <a:rPr lang="en-US" altLang="zh-TW" sz="1400">
                <a:solidFill>
                  <a:schemeClr val="bg1"/>
                </a:solidFill>
                <a:latin typeface="Courier New" panose="02070309020205020404" pitchFamily="49" charset="0"/>
              </a:rPr>
              <a:t>TCP 192.168.1.124:3158 207.138.126.152:http ESTABLISHED </a:t>
            </a:r>
          </a:p>
          <a:p>
            <a:pPr rtl="0"/>
            <a:r>
              <a:rPr lang="en-US" altLang="zh-TW" sz="1400">
                <a:solidFill>
                  <a:schemeClr val="bg1"/>
                </a:solidFill>
                <a:latin typeface="Courier New" panose="02070309020205020404" pitchFamily="49" charset="0"/>
              </a:rPr>
              <a:t>TCP 192.168.1.124:3159 207.138.126.169:http ESTABLISHED </a:t>
            </a:r>
          </a:p>
          <a:p>
            <a:pPr rtl="0"/>
            <a:r>
              <a:rPr lang="en-US" altLang="zh-TW" sz="1400">
                <a:solidFill>
                  <a:schemeClr val="bg1"/>
                </a:solidFill>
                <a:latin typeface="Courier New" panose="02070309020205020404" pitchFamily="49" charset="0"/>
              </a:rPr>
              <a:t>TCP 192.168.1.124:3160 207.138.126.169:http ESTABLISHED </a:t>
            </a:r>
          </a:p>
          <a:p>
            <a:pPr rtl="0"/>
            <a:r>
              <a:rPr lang="en-US" altLang="zh-TW" sz="1400">
                <a:solidFill>
                  <a:schemeClr val="bg1"/>
                </a:solidFill>
                <a:latin typeface="Courier New" panose="02070309020205020404" pitchFamily="49" charset="0"/>
              </a:rPr>
              <a:t>TCP 192.168.1.124:3161 sc.msn.com:http ESTABLISHED </a:t>
            </a:r>
          </a:p>
          <a:p>
            <a:pPr rtl="0"/>
            <a:r>
              <a:rPr lang="en-US" altLang="zh-TW" sz="1400">
                <a:solidFill>
                  <a:schemeClr val="bg1"/>
                </a:solidFill>
                <a:latin typeface="Courier New" panose="02070309020205020404" pitchFamily="49" charset="0"/>
              </a:rPr>
              <a:t>TCP 192.168.1.124:3166 www.cisco.com:http ESTABLISHED</a:t>
            </a:r>
          </a:p>
        </p:txBody>
      </p:sp>
      <p:sp>
        <p:nvSpPr>
          <p:cNvPr id="5" name="投影片編號版面配置區 4"/>
          <p:cNvSpPr>
            <a:spLocks noGrp="1"/>
          </p:cNvSpPr>
          <p:nvPr>
            <p:ph type="sldNum" sz="quarter" idx="12"/>
          </p:nvPr>
        </p:nvSpPr>
        <p:spPr/>
        <p:txBody>
          <a:bodyPr/>
          <a:lstStyle/>
          <a:p>
            <a:fld id="{4FAB73BC-B049-4115-A692-8D63A059BFB8}" type="slidenum">
              <a:rPr lang="en-US" smtClean="0"/>
              <a:t>385</a:t>
            </a:fld>
            <a:endParaRPr lang="en-US"/>
          </a:p>
        </p:txBody>
      </p:sp>
    </p:spTree>
    <p:extLst>
      <p:ext uri="{BB962C8B-B14F-4D97-AF65-F5344CB8AC3E}">
        <p14:creationId xmlns:p14="http://schemas.microsoft.com/office/powerpoint/2010/main" val="233349283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386.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p:spPr>
        <p:txBody>
          <a:bodyPr>
            <a:normAutofit/>
          </a:bodyPr>
          <a:lstStyle/>
          <a:p>
            <a:pPr rtl="0"/>
            <a:r>
              <a:rPr lang="en-US" altLang="zh-TW" smtClean="0"/>
              <a:t>14.5TCP </a:t>
            </a:r>
            <a:r>
              <a:rPr lang="zh-TW" altLang="en-US"/>
              <a:t>通訊處理程序</a:t>
            </a:r>
            <a:r>
              <a:rPr lang="en-US" altLang="zh-TW"/>
              <a:t>-TCP </a:t>
            </a:r>
            <a:r>
              <a:rPr lang="zh-TW" altLang="en-US"/>
              <a:t>伺服器處理程序</a:t>
            </a:r>
          </a:p>
        </p:txBody>
      </p:sp>
      <p:sp>
        <p:nvSpPr>
          <p:cNvPr id="5" name="Content Placeholder 4">
            <a:extLst>
              <a:ext uri="{FF2B5EF4-FFF2-40B4-BE49-F238E27FC236}">
                <a16:creationId xmlns:a16="http://schemas.microsoft.com/office/drawing/2014/main" id="{CC4F0493-B526-DE4A-B220-F79C82C4F124}"/>
              </a:ext>
            </a:extLst>
          </p:cNvPr>
          <p:cNvSpPr>
            <a:spLocks noGrp="1"/>
          </p:cNvSpPr>
          <p:nvPr>
            <p:ph idx="1"/>
          </p:nvPr>
        </p:nvSpPr>
        <p:spPr>
          <a:xfrm>
            <a:off x="431972" y="1759561"/>
            <a:ext cx="4472538" cy="3505566"/>
          </a:xfrm>
        </p:spPr>
        <p:txBody>
          <a:bodyPr/>
          <a:lstStyle/>
          <a:p>
            <a:pPr marL="0" indent="0" algn="l"/>
            <a:r>
              <a:rPr lang="zh-TW" altLang="en-US">
                <a:solidFill>
                  <a:srgbClr val="000000"/>
                </a:solidFill>
              </a:rPr>
              <a:t>在伺服器上執行的每個應用程式處理程序都設定為使用連接埠號碼。 </a:t>
            </a:r>
          </a:p>
          <a:p>
            <a:pPr marL="342892" indent="-342892" algn="l">
              <a:buFont typeface="Arial" panose="020b0604020202020204" pitchFamily="34" charset="0"/>
              <a:buChar char="•"/>
            </a:pPr>
            <a:r>
              <a:rPr lang="zh-TW" altLang="en-US">
                <a:solidFill>
                  <a:srgbClr val="000000"/>
                </a:solidFill>
              </a:rPr>
              <a:t>在同一傳輸層服務中，伺服器不能同時存在具有相同埠號的兩個不同服務。</a:t>
            </a:r>
          </a:p>
          <a:p>
            <a:pPr marL="342892" indent="-342892" algn="l">
              <a:buFont typeface="Arial" panose="020b0604020202020204" pitchFamily="34" charset="0"/>
              <a:buChar char="•"/>
            </a:pPr>
            <a:r>
              <a:rPr lang="zh-TW" altLang="en-US">
                <a:solidFill>
                  <a:srgbClr val="000000"/>
                </a:solidFill>
              </a:rPr>
              <a:t>指派給特定連接埠的作用中伺服器應用程式會被視為開啟，這表示傳輸層接受，並處理傳送至該連接埠的區段。 </a:t>
            </a:r>
          </a:p>
          <a:p>
            <a:pPr marL="342892" indent="-342892" algn="l">
              <a:buFont typeface="Arial" panose="020b0604020202020204" pitchFamily="34" charset="0"/>
              <a:buChar char="•"/>
            </a:pPr>
            <a:r>
              <a:rPr lang="zh-TW" altLang="en-US">
                <a:solidFill>
                  <a:srgbClr val="000000"/>
                </a:solidFill>
              </a:rPr>
              <a:t>任何傳入的客戶端請求被接受到正確的套接字，並將數據傳遞到服務器應用程序。 </a:t>
            </a:r>
          </a:p>
        </p:txBody>
      </p:sp>
      <p:pic>
        <p:nvPicPr>
          <p:cNvPr id="2" name="Picture 1">
            <a:extLst>
              <a:ext uri="{FF2B5EF4-FFF2-40B4-BE49-F238E27FC236}">
                <a16:creationId xmlns:a16="http://schemas.microsoft.com/office/drawing/2014/main" id="{99FBF6C5-2BAD-4377-8A7E-1E562B9674FF}"/>
              </a:ext>
            </a:extLst>
          </p:cNvPr>
          <p:cNvPicPr>
            <a:picLocks noChangeAspect="1"/>
          </p:cNvPicPr>
          <p:nvPr/>
        </p:nvPicPr>
        <p:blipFill>
          <a:blip r:embed="rId3"/>
          <a:stretch>
            <a:fillRect/>
          </a:stretch>
        </p:blipFill>
        <p:spPr>
          <a:xfrm>
            <a:off x="5237341" y="1759561"/>
            <a:ext cx="3795824" cy="2976962"/>
          </a:xfrm>
          <a:prstGeom prst="rect">
            <a:avLst/>
          </a:prstGeom>
        </p:spPr>
      </p:pic>
      <p:sp>
        <p:nvSpPr>
          <p:cNvPr id="4" name="投影片編號版面配置區 3"/>
          <p:cNvSpPr>
            <a:spLocks noGrp="1"/>
          </p:cNvSpPr>
          <p:nvPr>
            <p:ph type="sldNum" sz="quarter" idx="12"/>
          </p:nvPr>
        </p:nvSpPr>
        <p:spPr/>
        <p:txBody>
          <a:bodyPr/>
          <a:lstStyle/>
          <a:p>
            <a:fld id="{4FAB73BC-B049-4115-A692-8D63A059BFB8}" type="slidenum">
              <a:rPr lang="en-US" smtClean="0"/>
              <a:t>386</a:t>
            </a:fld>
            <a:endParaRPr lang="en-US"/>
          </a:p>
        </p:txBody>
      </p:sp>
    </p:spTree>
    <p:extLst>
      <p:ext uri="{BB962C8B-B14F-4D97-AF65-F5344CB8AC3E}">
        <p14:creationId xmlns:p14="http://schemas.microsoft.com/office/powerpoint/2010/main" val="403334274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387.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p:txBody>
          <a:bodyPr>
            <a:normAutofit/>
          </a:bodyPr>
          <a:lstStyle/>
          <a:p>
            <a:r>
              <a:rPr lang="en-US" altLang="zh-TW" sz="3200"/>
              <a:t>14.5TCP </a:t>
            </a:r>
            <a:r>
              <a:rPr lang="zh-TW" altLang="en-US" sz="3200"/>
              <a:t>通訊處理程序</a:t>
            </a:r>
            <a:r>
              <a:rPr lang="en-US" altLang="zh-TW" sz="3200"/>
              <a:t>- </a:t>
            </a:r>
            <a:r>
              <a:rPr lang="en-US" altLang="zh-TW" sz="3000" smtClean="0"/>
              <a:t>TCP </a:t>
            </a:r>
            <a:r>
              <a:rPr lang="zh-TW" altLang="en-US" sz="3000"/>
              <a:t>連線建立</a:t>
            </a:r>
          </a:p>
        </p:txBody>
      </p:sp>
      <p:sp>
        <p:nvSpPr>
          <p:cNvPr id="2" name="Content Placeholder 1">
            <a:extLst>
              <a:ext uri="{FF2B5EF4-FFF2-40B4-BE49-F238E27FC236}">
                <a16:creationId xmlns:a16="http://schemas.microsoft.com/office/drawing/2014/main" id="{22B4C1BD-6CD9-41BB-9847-E67604393FF9}"/>
              </a:ext>
            </a:extLst>
          </p:cNvPr>
          <p:cNvSpPr>
            <a:spLocks noGrp="1"/>
          </p:cNvSpPr>
          <p:nvPr>
            <p:ph idx="1"/>
          </p:nvPr>
        </p:nvSpPr>
        <p:spPr>
          <a:xfrm>
            <a:off x="144066" y="1836306"/>
            <a:ext cx="4076953" cy="3975208"/>
          </a:xfrm>
        </p:spPr>
        <p:txBody>
          <a:bodyPr/>
          <a:lstStyle/>
          <a:p>
            <a:pPr marL="0" indent="0">
              <a:buNone/>
            </a:pPr>
            <a:r>
              <a:rPr lang="zh-TW"/>
              <a:t>步驟 1：初始化用戶端要求與伺服器的用戶端到伺服器的通訊工作階段。</a:t>
            </a:r>
          </a:p>
          <a:p>
            <a:pPr marL="0" indent="0">
              <a:buNone/>
            </a:pPr>
            <a:r>
              <a:rPr lang="zh-TW"/>
              <a:t>步驟 2：服務器確認客戶端到伺服器的通信會話，並請求服務器到客戶端的通信會話。</a:t>
            </a:r>
          </a:p>
          <a:p>
            <a:pPr marL="0" indent="0">
              <a:buNone/>
            </a:pPr>
            <a:r>
              <a:rPr lang="zh-TW"/>
              <a:t>第 3 步：啟動客戶端確認服務器到客戶端的通信會話。</a:t>
            </a:r>
          </a:p>
        </p:txBody>
      </p:sp>
      <p:pic>
        <p:nvPicPr>
          <p:cNvPr id="6" name="Picture 5">
            <a:extLst>
              <a:ext uri="{FF2B5EF4-FFF2-40B4-BE49-F238E27FC236}">
                <a16:creationId xmlns:a16="http://schemas.microsoft.com/office/drawing/2014/main" id="{C6A9B416-7891-D340-B842-5C2C3A412A09}"/>
              </a:ext>
            </a:extLst>
          </p:cNvPr>
          <p:cNvPicPr>
            <a:picLocks noChangeAspect="1"/>
          </p:cNvPicPr>
          <p:nvPr/>
        </p:nvPicPr>
        <p:blipFill>
          <a:blip r:embed="rId3"/>
          <a:stretch>
            <a:fillRect/>
          </a:stretch>
        </p:blipFill>
        <p:spPr>
          <a:xfrm>
            <a:off x="4390331" y="2126248"/>
            <a:ext cx="4496457" cy="2605505"/>
          </a:xfrm>
          <a:prstGeom prst="rect">
            <a:avLst/>
          </a:prstGeom>
        </p:spPr>
      </p:pic>
      <p:sp>
        <p:nvSpPr>
          <p:cNvPr id="4" name="投影片編號版面配置區 3"/>
          <p:cNvSpPr>
            <a:spLocks noGrp="1"/>
          </p:cNvSpPr>
          <p:nvPr>
            <p:ph type="sldNum" sz="quarter" idx="4"/>
          </p:nvPr>
        </p:nvSpPr>
        <p:spPr/>
        <p:txBody>
          <a:bodyPr/>
          <a:lstStyle/>
          <a:p>
            <a:pPr defTabSz="385754">
              <a:defRPr/>
            </a:pPr>
            <a:fld id="{2F5CCB13-0A32-4557-88E9-079F0C330695}" type="slidenum">
              <a:rPr lang="en-US" kern="0" smtClean="0">
                <a:solidFill>
                  <a:srgbClr val="595959"/>
                </a:solidFill>
              </a:rPr>
              <a:pPr defTabSz="385754">
                <a:defRPr/>
              </a:pPr>
              <a:t>387</a:t>
            </a:fld>
            <a:endParaRPr lang="en-US" kern="0">
              <a:solidFill>
                <a:srgbClr val="595959"/>
              </a:solidFill>
            </a:endParaRPr>
          </a:p>
        </p:txBody>
      </p:sp>
    </p:spTree>
    <p:extLst>
      <p:ext uri="{BB962C8B-B14F-4D97-AF65-F5344CB8AC3E}">
        <p14:creationId xmlns:p14="http://schemas.microsoft.com/office/powerpoint/2010/main" val="3037699471"/>
      </p:ext>
    </p:extLst>
  </p:cSld>
  <p:clrMapOvr>
    <a:masterClrMapping/>
  </p:clrMapOvr>
  <p:transition/>
  <p:timing/>
</p:sld>
</file>

<file path=ppt/slides/slide388.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p:spPr>
        <p:txBody>
          <a:bodyPr>
            <a:normAutofit/>
          </a:bodyPr>
          <a:lstStyle/>
          <a:p>
            <a:r>
              <a:rPr lang="en-US" altLang="zh-TW"/>
              <a:t>14.5TCP </a:t>
            </a:r>
            <a:r>
              <a:rPr lang="zh-TW" altLang="en-US"/>
              <a:t>通訊處理程序</a:t>
            </a:r>
            <a:r>
              <a:rPr lang="en-US" altLang="zh-TW"/>
              <a:t>-</a:t>
            </a:r>
            <a:r>
              <a:rPr lang="zh-TW" altLang="en-US" smtClean="0"/>
              <a:t>作業</a:t>
            </a:r>
            <a:r>
              <a:rPr lang="zh-TW" altLang="en-US"/>
              <a:t>階段終止</a:t>
            </a:r>
          </a:p>
        </p:txBody>
      </p:sp>
      <p:sp>
        <p:nvSpPr>
          <p:cNvPr id="4" name="Content Placeholder 3">
            <a:extLst>
              <a:ext uri="{FF2B5EF4-FFF2-40B4-BE49-F238E27FC236}">
                <a16:creationId xmlns:a16="http://schemas.microsoft.com/office/drawing/2014/main" id="{DFF076BC-3C2E-CE4F-A6DA-A339E2D4B22B}"/>
              </a:ext>
            </a:extLst>
          </p:cNvPr>
          <p:cNvSpPr>
            <a:spLocks noGrp="1"/>
          </p:cNvSpPr>
          <p:nvPr>
            <p:ph idx="1"/>
          </p:nvPr>
        </p:nvSpPr>
        <p:spPr>
          <a:xfrm>
            <a:off x="431972" y="1790370"/>
            <a:ext cx="4140029" cy="3073946"/>
          </a:xfrm>
        </p:spPr>
        <p:txBody>
          <a:bodyPr/>
          <a:lstStyle/>
          <a:p>
            <a:pPr marL="0" indent="0" algn="l"/>
            <a:r>
              <a:rPr lang="zh-TW" altLang="en-US">
                <a:solidFill>
                  <a:srgbClr val="000000"/>
                </a:solidFill>
              </a:rPr>
              <a:t>第 </a:t>
            </a:r>
            <a:r>
              <a:rPr lang="en-US" altLang="zh-TW">
                <a:solidFill>
                  <a:srgbClr val="000000"/>
                </a:solidFill>
              </a:rPr>
              <a:t>1 </a:t>
            </a:r>
            <a:r>
              <a:rPr lang="zh-TW" altLang="en-US">
                <a:solidFill>
                  <a:srgbClr val="000000"/>
                </a:solidFill>
              </a:rPr>
              <a:t>步：當客戶端沒有更多的數據在流中發送，它發送與 </a:t>
            </a:r>
            <a:r>
              <a:rPr lang="en-US" altLang="zh-TW">
                <a:solidFill>
                  <a:srgbClr val="000000"/>
                </a:solidFill>
              </a:rPr>
              <a:t>FIN </a:t>
            </a:r>
            <a:r>
              <a:rPr lang="zh-TW" altLang="en-US">
                <a:solidFill>
                  <a:srgbClr val="000000"/>
                </a:solidFill>
              </a:rPr>
              <a:t>標誌集段。</a:t>
            </a:r>
          </a:p>
          <a:p>
            <a:pPr marL="0" indent="0" algn="l"/>
            <a:r>
              <a:rPr lang="zh-TW" altLang="en-US">
                <a:solidFill>
                  <a:srgbClr val="000000"/>
                </a:solidFill>
              </a:rPr>
              <a:t>步驟 </a:t>
            </a:r>
            <a:r>
              <a:rPr lang="en-US" altLang="zh-TW">
                <a:solidFill>
                  <a:srgbClr val="000000"/>
                </a:solidFill>
              </a:rPr>
              <a:t>2</a:t>
            </a:r>
            <a:r>
              <a:rPr lang="zh-TW" altLang="en-US">
                <a:solidFill>
                  <a:srgbClr val="000000"/>
                </a:solidFill>
              </a:rPr>
              <a:t>：服務器發送一個 </a:t>
            </a:r>
            <a:r>
              <a:rPr lang="en-US" altLang="zh-TW">
                <a:solidFill>
                  <a:srgbClr val="000000"/>
                </a:solidFill>
              </a:rPr>
              <a:t>ACK</a:t>
            </a:r>
            <a:r>
              <a:rPr lang="zh-TW" altLang="en-US">
                <a:solidFill>
                  <a:srgbClr val="000000"/>
                </a:solidFill>
              </a:rPr>
              <a:t>，以確認 </a:t>
            </a:r>
            <a:r>
              <a:rPr lang="en-US" altLang="zh-TW">
                <a:solidFill>
                  <a:srgbClr val="000000"/>
                </a:solidFill>
              </a:rPr>
              <a:t>FIN </a:t>
            </a:r>
            <a:r>
              <a:rPr lang="zh-TW" altLang="en-US">
                <a:solidFill>
                  <a:srgbClr val="000000"/>
                </a:solidFill>
              </a:rPr>
              <a:t>的接收終止從客戶端到服務器。</a:t>
            </a:r>
          </a:p>
          <a:p>
            <a:pPr marL="0" indent="0" algn="l"/>
            <a:r>
              <a:rPr lang="zh-TW" altLang="en-US">
                <a:solidFill>
                  <a:srgbClr val="000000"/>
                </a:solidFill>
              </a:rPr>
              <a:t>步驟 </a:t>
            </a:r>
            <a:r>
              <a:rPr lang="en-US" altLang="zh-TW">
                <a:solidFill>
                  <a:srgbClr val="000000"/>
                </a:solidFill>
              </a:rPr>
              <a:t>3</a:t>
            </a:r>
            <a:r>
              <a:rPr lang="zh-TW" altLang="en-US">
                <a:solidFill>
                  <a:srgbClr val="000000"/>
                </a:solidFill>
              </a:rPr>
              <a:t>：服務器發送一個 </a:t>
            </a:r>
            <a:r>
              <a:rPr lang="en-US" altLang="zh-TW">
                <a:solidFill>
                  <a:srgbClr val="000000"/>
                </a:solidFill>
              </a:rPr>
              <a:t>FIN </a:t>
            </a:r>
            <a:r>
              <a:rPr lang="zh-TW" altLang="en-US">
                <a:solidFill>
                  <a:srgbClr val="000000"/>
                </a:solidFill>
              </a:rPr>
              <a:t>到客戶端終止服務器到客戶端會話。</a:t>
            </a:r>
          </a:p>
          <a:p>
            <a:pPr marL="0" indent="0" algn="l"/>
            <a:r>
              <a:rPr lang="zh-TW" altLang="en-US">
                <a:solidFill>
                  <a:srgbClr val="000000"/>
                </a:solidFill>
              </a:rPr>
              <a:t>步驟 </a:t>
            </a:r>
            <a:r>
              <a:rPr lang="en-US" altLang="zh-TW">
                <a:solidFill>
                  <a:srgbClr val="000000"/>
                </a:solidFill>
              </a:rPr>
              <a:t>4</a:t>
            </a:r>
            <a:r>
              <a:rPr lang="zh-TW" altLang="en-US">
                <a:solidFill>
                  <a:srgbClr val="000000"/>
                </a:solidFill>
              </a:rPr>
              <a:t>：用戶端回應 </a:t>
            </a:r>
            <a:r>
              <a:rPr lang="en-US" altLang="zh-TW">
                <a:solidFill>
                  <a:srgbClr val="000000"/>
                </a:solidFill>
              </a:rPr>
              <a:t>ACK</a:t>
            </a:r>
            <a:r>
              <a:rPr lang="zh-TW" altLang="en-US">
                <a:solidFill>
                  <a:srgbClr val="000000"/>
                </a:solidFill>
              </a:rPr>
              <a:t>，以確認 </a:t>
            </a:r>
            <a:r>
              <a:rPr lang="en-US" altLang="zh-TW">
                <a:solidFill>
                  <a:srgbClr val="000000"/>
                </a:solidFill>
              </a:rPr>
              <a:t>FIN </a:t>
            </a:r>
            <a:r>
              <a:rPr lang="zh-TW" altLang="en-US">
                <a:solidFill>
                  <a:srgbClr val="000000"/>
                </a:solidFill>
              </a:rPr>
              <a:t>從伺服器。</a:t>
            </a:r>
          </a:p>
        </p:txBody>
      </p:sp>
      <p:pic>
        <p:nvPicPr>
          <p:cNvPr id="6" name="Picture 5">
            <a:extLst>
              <a:ext uri="{FF2B5EF4-FFF2-40B4-BE49-F238E27FC236}">
                <a16:creationId xmlns:a16="http://schemas.microsoft.com/office/drawing/2014/main" id="{488E7229-C633-8549-B035-25AF8DE13930}"/>
              </a:ext>
            </a:extLst>
          </p:cNvPr>
          <p:cNvPicPr>
            <a:picLocks noChangeAspect="1"/>
          </p:cNvPicPr>
          <p:nvPr/>
        </p:nvPicPr>
        <p:blipFill>
          <a:blip r:embed="rId3"/>
          <a:stretch>
            <a:fillRect/>
          </a:stretch>
        </p:blipFill>
        <p:spPr>
          <a:xfrm>
            <a:off x="4572001" y="1993686"/>
            <a:ext cx="3953695" cy="3073946"/>
          </a:xfrm>
          <a:prstGeom prst="rect">
            <a:avLst/>
          </a:prstGeom>
        </p:spPr>
      </p:pic>
      <p:sp>
        <p:nvSpPr>
          <p:cNvPr id="2" name="投影片編號版面配置區 1"/>
          <p:cNvSpPr>
            <a:spLocks noGrp="1"/>
          </p:cNvSpPr>
          <p:nvPr>
            <p:ph type="sldNum" sz="quarter" idx="12"/>
          </p:nvPr>
        </p:nvSpPr>
        <p:spPr/>
        <p:txBody>
          <a:bodyPr/>
          <a:lstStyle/>
          <a:p>
            <a:fld id="{4FAB73BC-B049-4115-A692-8D63A059BFB8}" type="slidenum">
              <a:rPr lang="en-US" smtClean="0"/>
              <a:t>388</a:t>
            </a:fld>
            <a:endParaRPr lang="en-US"/>
          </a:p>
        </p:txBody>
      </p:sp>
    </p:spTree>
    <p:extLst>
      <p:ext uri="{BB962C8B-B14F-4D97-AF65-F5344CB8AC3E}">
        <p14:creationId xmlns:p14="http://schemas.microsoft.com/office/powerpoint/2010/main" val="354084314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389.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p:txBody>
          <a:bodyPr>
            <a:normAutofit/>
          </a:bodyPr>
          <a:lstStyle/>
          <a:p>
            <a:r>
              <a:rPr lang="en-US" altLang="zh-TW" sz="3200"/>
              <a:t>14.5TCP </a:t>
            </a:r>
            <a:r>
              <a:rPr lang="zh-TW" altLang="en-US" sz="3200"/>
              <a:t>通訊處理程序</a:t>
            </a:r>
            <a:r>
              <a:rPr lang="en-US" altLang="zh-TW" sz="3200"/>
              <a:t>- </a:t>
            </a:r>
            <a:r>
              <a:rPr lang="en-US" altLang="zh-TW" sz="3000" smtClean="0"/>
              <a:t>TCP </a:t>
            </a:r>
            <a:r>
              <a:rPr lang="zh-TW" altLang="en-US" sz="3000"/>
              <a:t>三向握手分析</a:t>
            </a:r>
          </a:p>
        </p:txBody>
      </p:sp>
      <p:sp>
        <p:nvSpPr>
          <p:cNvPr id="2" name="Content Placeholder 1">
            <a:extLst>
              <a:ext uri="{FF2B5EF4-FFF2-40B4-BE49-F238E27FC236}">
                <a16:creationId xmlns:a16="http://schemas.microsoft.com/office/drawing/2014/main" id="{69BCA604-5AE4-48C6-B519-9F57FF340DF1}"/>
              </a:ext>
            </a:extLst>
          </p:cNvPr>
          <p:cNvSpPr>
            <a:spLocks noGrp="1"/>
          </p:cNvSpPr>
          <p:nvPr>
            <p:ph idx="1"/>
          </p:nvPr>
        </p:nvSpPr>
        <p:spPr>
          <a:xfrm>
            <a:off x="145358" y="1644648"/>
            <a:ext cx="8853286" cy="3776543"/>
          </a:xfrm>
        </p:spPr>
        <p:txBody>
          <a:bodyPr>
            <a:normAutofit/>
          </a:bodyPr>
          <a:lstStyle/>
          <a:p>
            <a:pPr marL="0" indent="0">
              <a:buNone/>
            </a:pPr>
            <a:r>
              <a:rPr lang="zh-TW" altLang="en-US" sz="2250"/>
              <a:t>三向握手的功能：</a:t>
            </a:r>
          </a:p>
          <a:p>
            <a:pPr lvl="1" rtl="0">
              <a:buFont typeface="Arial" panose="020b0604020202020204" pitchFamily="34" charset="0"/>
              <a:buChar char="•"/>
            </a:pPr>
            <a:r>
              <a:rPr lang="zh-TW" altLang="en-US" sz="2250"/>
              <a:t>它會建立目標裝置存在於網路上。</a:t>
            </a:r>
          </a:p>
          <a:p>
            <a:pPr lvl="1" rtl="0">
              <a:buFont typeface="Arial" panose="020b0604020202020204" pitchFamily="34" charset="0"/>
              <a:buChar char="•"/>
            </a:pPr>
            <a:r>
              <a:rPr lang="zh-TW" altLang="en-US" sz="2250"/>
              <a:t>它會驗證目的地裝置具有作用中的服務，且正在接受初始化用戶端想要使用的目的地連接埠號碼上的要求。</a:t>
            </a:r>
          </a:p>
          <a:p>
            <a:pPr lvl="1" rtl="0">
              <a:buFont typeface="Arial" panose="020b0604020202020204" pitchFamily="34" charset="0"/>
              <a:buChar char="•"/>
            </a:pPr>
            <a:r>
              <a:rPr lang="zh-TW" altLang="en-US" sz="2250"/>
              <a:t>它會通知目標裝置來源用戶端打算在該連接埠號碼上建立通訊工作階段。</a:t>
            </a:r>
          </a:p>
          <a:p>
            <a:pPr marL="0" indent="0">
              <a:buNone/>
            </a:pPr>
            <a:r>
              <a:rPr lang="zh-TW" altLang="en-US" sz="2250"/>
              <a:t>通訊完成之後，工作階段就會關閉，並終止連線。連線和工作階段機制可啟用 </a:t>
            </a:r>
            <a:r>
              <a:rPr lang="en-US" altLang="zh-TW" sz="2250"/>
              <a:t>TCP </a:t>
            </a:r>
            <a:r>
              <a:rPr lang="zh-TW" altLang="en-US" sz="2250"/>
              <a:t>可靠性功能。</a:t>
            </a:r>
          </a:p>
        </p:txBody>
      </p:sp>
      <p:sp>
        <p:nvSpPr>
          <p:cNvPr id="4" name="投影片編號版面配置區 3"/>
          <p:cNvSpPr>
            <a:spLocks noGrp="1"/>
          </p:cNvSpPr>
          <p:nvPr>
            <p:ph type="sldNum" sz="quarter" idx="4"/>
          </p:nvPr>
        </p:nvSpPr>
        <p:spPr/>
        <p:txBody>
          <a:bodyPr/>
          <a:lstStyle/>
          <a:p>
            <a:pPr defTabSz="385754">
              <a:defRPr/>
            </a:pPr>
            <a:fld id="{2F5CCB13-0A32-4557-88E9-079F0C330695}" type="slidenum">
              <a:rPr lang="en-US" kern="0" smtClean="0">
                <a:solidFill>
                  <a:srgbClr val="595959"/>
                </a:solidFill>
              </a:rPr>
              <a:pPr defTabSz="385754">
                <a:defRPr/>
              </a:pPr>
              <a:t>389</a:t>
            </a:fld>
            <a:endParaRPr lang="en-US" kern="0">
              <a:solidFill>
                <a:srgbClr val="595959"/>
              </a:solidFill>
            </a:endParaRPr>
          </a:p>
        </p:txBody>
      </p:sp>
    </p:spTree>
    <p:extLst>
      <p:ext uri="{BB962C8B-B14F-4D97-AF65-F5344CB8AC3E}">
        <p14:creationId xmlns:p14="http://schemas.microsoft.com/office/powerpoint/2010/main" val="2491920268"/>
      </p:ext>
    </p:extLst>
  </p:cSld>
  <p:clrMapOvr>
    <a:masterClrMapping/>
  </p:clrMapOvr>
  <p:transition/>
  <p:timing/>
</p:sld>
</file>

<file path=ppt/slides/slide39.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3314" name="Title 1"/>
          <p:cNvSpPr>
            <a:spLocks noGrp="1"/>
          </p:cNvSpPr>
          <p:nvPr>
            <p:ph type="title"/>
          </p:nvPr>
        </p:nvSpPr>
        <p:spPr>
          <a:xfrm>
            <a:off x="87549" y="898643"/>
            <a:ext cx="4261426" cy="757551"/>
          </a:xfrm>
        </p:spPr>
        <p:txBody>
          <a:bodyPr>
            <a:normAutofit/>
          </a:bodyPr>
          <a:lstStyle/>
          <a:p>
            <a:pPr rtl="0"/>
            <a:r>
              <a:rPr lang="en-US" altLang="zh-TW" sz="3000" smtClean="0"/>
              <a:t>1.8</a:t>
            </a:r>
            <a:r>
              <a:rPr lang="zh-TW" altLang="en-US" sz="3000" smtClean="0"/>
              <a:t>網路安全</a:t>
            </a:r>
            <a:r>
              <a:rPr lang="en-US" altLang="zh-TW" sz="3000" smtClean="0"/>
              <a:t>-</a:t>
            </a:r>
            <a:r>
              <a:rPr lang="zh-TW" altLang="en-US" sz="3000" smtClean="0"/>
              <a:t>解決</a:t>
            </a:r>
            <a:r>
              <a:rPr lang="zh-TW" altLang="en-US" sz="3000"/>
              <a:t>方案</a:t>
            </a:r>
          </a:p>
        </p:txBody>
      </p:sp>
      <p:sp>
        <p:nvSpPr>
          <p:cNvPr id="13315" name="Content Placeholder 2"/>
          <p:cNvSpPr>
            <a:spLocks noGrp="1"/>
          </p:cNvSpPr>
          <p:nvPr>
            <p:ph idx="1"/>
          </p:nvPr>
        </p:nvSpPr>
        <p:spPr>
          <a:xfrm>
            <a:off x="4572001" y="1774941"/>
            <a:ext cx="4410247" cy="3114446"/>
          </a:xfrm>
        </p:spPr>
        <p:txBody>
          <a:bodyPr>
            <a:normAutofit fontScale="92500" lnSpcReduction="10000"/>
          </a:bodyPr>
          <a:lstStyle/>
          <a:p>
            <a:pPr marL="0" indent="0">
              <a:buNone/>
            </a:pPr>
            <a:r>
              <a:rPr lang="zh-TW" altLang="en-US" sz="2600"/>
              <a:t>安全性必須使用多個安全性解決方案在多個層級中實作。</a:t>
            </a:r>
          </a:p>
          <a:p>
            <a:pPr marL="0" indent="0">
              <a:buNone/>
            </a:pPr>
            <a:r>
              <a:rPr lang="zh-TW" altLang="en-US" sz="2600"/>
              <a:t>家用或小型辦公室網路的網路安全性元件：</a:t>
            </a:r>
          </a:p>
          <a:p>
            <a:pPr lvl="2" rtl="0"/>
            <a:r>
              <a:rPr lang="zh-TW" altLang="en-US" sz="2600"/>
              <a:t>防毒軟體和反間諜軟體應該安裝在終端裝置上。</a:t>
            </a:r>
          </a:p>
          <a:p>
            <a:pPr lvl="2" rtl="0"/>
            <a:r>
              <a:rPr lang="zh-TW" altLang="en-US" sz="2600"/>
              <a:t>防火牆過濾用來封鎖未經授權的網路存取。</a:t>
            </a:r>
          </a:p>
          <a:p>
            <a:pPr marL="142871" lvl="1" indent="0">
              <a:buNone/>
            </a:pPr>
            <a:endParaRPr lang="en-CA" altLang="en-US" sz="1600"/>
          </a:p>
          <a:p>
            <a:pPr marL="261931" lvl="2" indent="0">
              <a:buNone/>
            </a:pPr>
            <a:endParaRPr lang="en-CA" altLang="en-US"/>
          </a:p>
        </p:txBody>
      </p:sp>
      <p:pic>
        <p:nvPicPr>
          <p:cNvPr id="3" name="Picture 2"/>
          <p:cNvPicPr>
            <a:picLocks noChangeAspect="1"/>
          </p:cNvPicPr>
          <p:nvPr/>
        </p:nvPicPr>
        <p:blipFill>
          <a:blip r:embed="rId3"/>
          <a:stretch>
            <a:fillRect/>
          </a:stretch>
        </p:blipFill>
        <p:spPr>
          <a:xfrm>
            <a:off x="87549" y="1737997"/>
            <a:ext cx="4261427" cy="3514682"/>
          </a:xfrm>
          <a:prstGeom prst="rect">
            <a:avLst/>
          </a:prstGeom>
        </p:spPr>
      </p:pic>
      <p:sp>
        <p:nvSpPr>
          <p:cNvPr id="2" name="投影片編號版面配置區 1"/>
          <p:cNvSpPr>
            <a:spLocks noGrp="1"/>
          </p:cNvSpPr>
          <p:nvPr>
            <p:ph type="sldNum" sz="quarter" idx="4"/>
          </p:nvPr>
        </p:nvSpPr>
        <p:spPr/>
        <p:txBody>
          <a:bodyPr/>
          <a:lstStyle/>
          <a:p>
            <a:pPr defTabSz="385754">
              <a:defRPr/>
            </a:pPr>
            <a:fld id="{2F5CCB13-0A32-4557-88E9-079F0C330695}" type="slidenum">
              <a:rPr lang="en-US" kern="0" smtClean="0">
                <a:solidFill>
                  <a:srgbClr val="595959"/>
                </a:solidFill>
              </a:rPr>
              <a:pPr defTabSz="385754">
                <a:defRPr/>
              </a:pPr>
              <a:t>39</a:t>
            </a:fld>
            <a:endParaRPr lang="en-US" kern="0">
              <a:solidFill>
                <a:srgbClr val="595959"/>
              </a:solidFill>
            </a:endParaRPr>
          </a:p>
        </p:txBody>
      </p:sp>
    </p:spTree>
    <p:extLst>
      <p:ext uri="{BB962C8B-B14F-4D97-AF65-F5344CB8AC3E}">
        <p14:creationId xmlns:p14="http://schemas.microsoft.com/office/powerpoint/2010/main" val="327932096"/>
      </p:ext>
    </p:extLst>
  </p:cSld>
  <p:clrMapOvr>
    <a:masterClrMapping/>
  </p:clrMapOvr>
  <p:transition spd="slow">
    <p:wipe/>
  </p:transition>
  <p:timing/>
</p:sld>
</file>

<file path=ppt/slides/slide390.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p:txBody>
          <a:bodyPr>
            <a:normAutofit/>
          </a:bodyPr>
          <a:lstStyle/>
          <a:p>
            <a:r>
              <a:rPr lang="en-US" altLang="zh-TW" sz="3200"/>
              <a:t>14.5TCP </a:t>
            </a:r>
            <a:r>
              <a:rPr lang="zh-TW" altLang="en-US" sz="3200"/>
              <a:t>通訊處理程序</a:t>
            </a:r>
            <a:r>
              <a:rPr lang="en-US" altLang="zh-TW" sz="3200"/>
              <a:t>- </a:t>
            </a:r>
            <a:r>
              <a:rPr lang="en-US" altLang="zh-TW" sz="3000" smtClean="0"/>
              <a:t>TCP </a:t>
            </a:r>
            <a:r>
              <a:rPr lang="zh-TW" altLang="en-US" sz="3000"/>
              <a:t>三向握手分析 </a:t>
            </a:r>
            <a:r>
              <a:rPr lang="en-US" altLang="zh-TW" sz="3000"/>
              <a:t>(</a:t>
            </a:r>
            <a:r>
              <a:rPr lang="zh-TW" altLang="en-US" sz="3000"/>
              <a:t>續</a:t>
            </a:r>
            <a:r>
              <a:rPr lang="en-US" altLang="zh-TW" sz="3000"/>
              <a:t>) </a:t>
            </a:r>
          </a:p>
        </p:txBody>
      </p:sp>
      <p:sp>
        <p:nvSpPr>
          <p:cNvPr id="2" name="Content Placeholder 1">
            <a:extLst>
              <a:ext uri="{FF2B5EF4-FFF2-40B4-BE49-F238E27FC236}">
                <a16:creationId xmlns:a16="http://schemas.microsoft.com/office/drawing/2014/main" id="{69BCA604-5AE4-48C6-B519-9F57FF340DF1}"/>
              </a:ext>
            </a:extLst>
          </p:cNvPr>
          <p:cNvSpPr>
            <a:spLocks noGrp="1"/>
          </p:cNvSpPr>
          <p:nvPr>
            <p:ph idx="1"/>
          </p:nvPr>
        </p:nvSpPr>
        <p:spPr>
          <a:xfrm>
            <a:off x="144065" y="1656195"/>
            <a:ext cx="3850419" cy="4155319"/>
          </a:xfrm>
        </p:spPr>
        <p:txBody>
          <a:bodyPr/>
          <a:lstStyle/>
          <a:p>
            <a:pPr marL="0" indent="0">
              <a:buNone/>
            </a:pPr>
            <a:r>
              <a:rPr lang="zh-TW" altLang="en-US" sz="1600"/>
              <a:t>六個控制位元旗標如下：</a:t>
            </a:r>
          </a:p>
          <a:p>
            <a:pPr lvl="1" rtl="0"/>
            <a:r>
              <a:rPr lang="en-US" altLang="zh-TW" sz="1500" b="1"/>
              <a:t>URG</a:t>
            </a:r>
            <a:r>
              <a:rPr lang="zh-TW" altLang="en-US" sz="1500"/>
              <a:t> </a:t>
            </a:r>
            <a:r>
              <a:rPr lang="en-US" altLang="zh-TW" sz="1500"/>
              <a:t>- Urgent pointer field significant</a:t>
            </a:r>
          </a:p>
          <a:p>
            <a:pPr lvl="1" rtl="0"/>
            <a:r>
              <a:rPr lang="en-US" altLang="zh-TW" sz="1500" b="1"/>
              <a:t>ACK</a:t>
            </a:r>
            <a:r>
              <a:rPr lang="zh-TW" altLang="en-US" sz="1500"/>
              <a:t> </a:t>
            </a:r>
            <a:r>
              <a:rPr lang="en-US" altLang="zh-TW" sz="1500"/>
              <a:t>-</a:t>
            </a:r>
            <a:r>
              <a:rPr lang="zh-TW" altLang="en-US" sz="1500"/>
              <a:t>在連線建立和工作階段終止使用的確認旗標</a:t>
            </a:r>
          </a:p>
          <a:p>
            <a:pPr lvl="1" rtl="0"/>
            <a:r>
              <a:rPr lang="en-US" altLang="zh-TW" sz="1500" b="1"/>
              <a:t>PSH</a:t>
            </a:r>
            <a:r>
              <a:rPr lang="zh-TW" altLang="en-US" sz="1500"/>
              <a:t> </a:t>
            </a:r>
            <a:r>
              <a:rPr lang="en-US" altLang="zh-TW" sz="1500"/>
              <a:t>- Push function</a:t>
            </a:r>
          </a:p>
          <a:p>
            <a:pPr lvl="1" rtl="0"/>
            <a:r>
              <a:rPr lang="en-US" altLang="zh-TW" sz="1500" b="1"/>
              <a:t>RST</a:t>
            </a:r>
            <a:r>
              <a:rPr lang="zh-TW" altLang="en-US" sz="1500"/>
              <a:t> </a:t>
            </a:r>
            <a:r>
              <a:rPr lang="en-US" altLang="zh-TW" sz="1500"/>
              <a:t>-</a:t>
            </a:r>
            <a:r>
              <a:rPr lang="zh-TW" altLang="en-US" sz="1500"/>
              <a:t>發生錯誤或超時時重置連接</a:t>
            </a:r>
          </a:p>
          <a:p>
            <a:pPr lvl="1" rtl="0"/>
            <a:r>
              <a:rPr lang="en-US" altLang="zh-TW" sz="1500" b="1"/>
              <a:t>SYN</a:t>
            </a:r>
            <a:r>
              <a:rPr lang="zh-TW" altLang="en-US" sz="1500"/>
              <a:t> </a:t>
            </a:r>
            <a:r>
              <a:rPr lang="en-US" altLang="zh-TW" sz="1500"/>
              <a:t>-</a:t>
            </a:r>
            <a:r>
              <a:rPr lang="zh-TW" altLang="en-US" sz="1500"/>
              <a:t>同步連線建立時使用的序號</a:t>
            </a:r>
          </a:p>
          <a:p>
            <a:pPr lvl="1" rtl="0"/>
            <a:r>
              <a:rPr lang="en-US" altLang="zh-TW" sz="1500" b="1"/>
              <a:t>FIN</a:t>
            </a:r>
            <a:r>
              <a:rPr lang="zh-TW" altLang="en-US" sz="1500"/>
              <a:t> </a:t>
            </a:r>
            <a:r>
              <a:rPr lang="en-US" altLang="zh-TW" sz="1500"/>
              <a:t>-</a:t>
            </a:r>
            <a:r>
              <a:rPr lang="zh-TW" altLang="en-US" sz="1500"/>
              <a:t>沒有更多的數據來自發送者和會話終止使用</a:t>
            </a:r>
          </a:p>
          <a:p>
            <a:pPr>
              <a:buFont typeface="Arial" panose="020b0604020202020204" pitchFamily="34" charset="0"/>
              <a:buChar char="•"/>
            </a:pPr>
            <a:endParaRPr lang="en-US" sz="1600"/>
          </a:p>
        </p:txBody>
      </p:sp>
      <p:pic>
        <p:nvPicPr>
          <p:cNvPr id="6" name="Picture 5">
            <a:extLst>
              <a:ext uri="{FF2B5EF4-FFF2-40B4-BE49-F238E27FC236}">
                <a16:creationId xmlns:a16="http://schemas.microsoft.com/office/drawing/2014/main" id="{01616695-A4F8-A34A-B776-EF800675ACCC}"/>
              </a:ext>
            </a:extLst>
          </p:cNvPr>
          <p:cNvPicPr>
            <a:picLocks noChangeAspect="1"/>
          </p:cNvPicPr>
          <p:nvPr/>
        </p:nvPicPr>
        <p:blipFill>
          <a:blip r:embed="rId3"/>
          <a:stretch>
            <a:fillRect/>
          </a:stretch>
        </p:blipFill>
        <p:spPr>
          <a:xfrm>
            <a:off x="4110927" y="2226344"/>
            <a:ext cx="4974253" cy="2405313"/>
          </a:xfrm>
          <a:prstGeom prst="rect">
            <a:avLst/>
          </a:prstGeom>
        </p:spPr>
      </p:pic>
      <p:sp>
        <p:nvSpPr>
          <p:cNvPr id="4" name="投影片編號版面配置區 3"/>
          <p:cNvSpPr>
            <a:spLocks noGrp="1"/>
          </p:cNvSpPr>
          <p:nvPr>
            <p:ph type="sldNum" sz="quarter" idx="4"/>
          </p:nvPr>
        </p:nvSpPr>
        <p:spPr/>
        <p:txBody>
          <a:bodyPr/>
          <a:lstStyle/>
          <a:p>
            <a:pPr defTabSz="385754">
              <a:defRPr/>
            </a:pPr>
            <a:fld id="{2F5CCB13-0A32-4557-88E9-079F0C330695}" type="slidenum">
              <a:rPr lang="en-US" kern="0" smtClean="0">
                <a:solidFill>
                  <a:srgbClr val="595959"/>
                </a:solidFill>
              </a:rPr>
              <a:pPr defTabSz="385754">
                <a:defRPr/>
              </a:pPr>
              <a:t>390</a:t>
            </a:fld>
            <a:endParaRPr lang="en-US" kern="0">
              <a:solidFill>
                <a:srgbClr val="595959"/>
              </a:solidFill>
            </a:endParaRPr>
          </a:p>
        </p:txBody>
      </p:sp>
    </p:spTree>
    <p:extLst>
      <p:ext uri="{BB962C8B-B14F-4D97-AF65-F5344CB8AC3E}">
        <p14:creationId xmlns:p14="http://schemas.microsoft.com/office/powerpoint/2010/main" val="958580609"/>
      </p:ext>
    </p:extLst>
  </p:cSld>
  <p:clrMapOvr>
    <a:masterClrMapping/>
  </p:clrMapOvr>
  <p:transition/>
  <p:timing/>
</p:sld>
</file>

<file path=ppt/slides/slide391.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1" y="857251"/>
            <a:ext cx="8886825" cy="731837"/>
          </a:xfrm>
        </p:spPr>
        <p:txBody>
          <a:bodyPr>
            <a:normAutofit/>
          </a:bodyPr>
          <a:lstStyle/>
          <a:p>
            <a:pPr rtl="0"/>
            <a:r>
              <a:rPr lang="en-US" altLang="zh-TW" smtClean="0"/>
              <a:t>14.6</a:t>
            </a:r>
            <a:r>
              <a:rPr lang="zh-TW" altLang="en-US" smtClean="0"/>
              <a:t>可靠性</a:t>
            </a:r>
            <a:r>
              <a:rPr lang="zh-TW" altLang="en-US"/>
              <a:t>和流量控制</a:t>
            </a:r>
            <a:r>
              <a:rPr lang="en-US" altLang="zh-TW"/>
              <a:t>-TCP </a:t>
            </a:r>
            <a:r>
              <a:rPr lang="zh-TW" altLang="en-US"/>
              <a:t>可靠性</a:t>
            </a:r>
            <a:r>
              <a:rPr lang="en-US" altLang="zh-TW"/>
              <a:t>-</a:t>
            </a:r>
            <a:r>
              <a:rPr lang="zh-TW" altLang="en-US"/>
              <a:t>保證和訂購交付</a:t>
            </a:r>
          </a:p>
        </p:txBody>
      </p:sp>
      <p:sp>
        <p:nvSpPr>
          <p:cNvPr id="5" name="Content Placeholder 4">
            <a:extLst>
              <a:ext uri="{FF2B5EF4-FFF2-40B4-BE49-F238E27FC236}">
                <a16:creationId xmlns:a16="http://schemas.microsoft.com/office/drawing/2014/main" id="{7FC66286-CFA0-104C-B29B-89853AF732B7}"/>
              </a:ext>
            </a:extLst>
          </p:cNvPr>
          <p:cNvSpPr>
            <a:spLocks noGrp="1"/>
          </p:cNvSpPr>
          <p:nvPr>
            <p:ph idx="1"/>
          </p:nvPr>
        </p:nvSpPr>
        <p:spPr>
          <a:xfrm>
            <a:off x="288415" y="1836778"/>
            <a:ext cx="3884330" cy="3439047"/>
          </a:xfrm>
        </p:spPr>
        <p:txBody>
          <a:bodyPr/>
          <a:lstStyle/>
          <a:p>
            <a:pPr marL="285743" indent="-285743" algn="l">
              <a:buFont typeface="Arial" panose="020b0604020202020204" pitchFamily="34" charset="0"/>
              <a:buChar char="•"/>
            </a:pPr>
            <a:r>
              <a:rPr lang="en-US" altLang="zh-TW">
                <a:solidFill>
                  <a:srgbClr val="000000"/>
                </a:solidFill>
              </a:rPr>
              <a:t>TCP </a:t>
            </a:r>
            <a:r>
              <a:rPr lang="zh-TW" altLang="en-US">
                <a:solidFill>
                  <a:srgbClr val="000000"/>
                </a:solidFill>
              </a:rPr>
              <a:t>也可以協助維護封包的流量，讓裝置不會變得超載。</a:t>
            </a:r>
          </a:p>
          <a:p>
            <a:pPr marL="285743" indent="-285743" algn="l">
              <a:buFont typeface="Arial" panose="020b0604020202020204" pitchFamily="34" charset="0"/>
              <a:buChar char="•"/>
            </a:pPr>
            <a:r>
              <a:rPr lang="zh-TW" altLang="en-US">
                <a:solidFill>
                  <a:srgbClr val="000000"/>
                </a:solidFill>
              </a:rPr>
              <a:t>有時候 </a:t>
            </a:r>
            <a:r>
              <a:rPr lang="en-US" altLang="zh-TW">
                <a:solidFill>
                  <a:srgbClr val="000000"/>
                </a:solidFill>
              </a:rPr>
              <a:t>TCP </a:t>
            </a:r>
            <a:r>
              <a:rPr lang="zh-TW" altLang="en-US">
                <a:solidFill>
                  <a:srgbClr val="000000"/>
                </a:solidFill>
              </a:rPr>
              <a:t>段不會到達目的地或順序到達。</a:t>
            </a:r>
          </a:p>
          <a:p>
            <a:pPr marL="285743" indent="-285743" algn="l">
              <a:buFont typeface="Arial" panose="020b0604020202020204" pitchFamily="34" charset="0"/>
              <a:buChar char="•"/>
            </a:pPr>
            <a:r>
              <a:rPr lang="zh-TW" altLang="en-US">
                <a:solidFill>
                  <a:srgbClr val="000000"/>
                </a:solidFill>
              </a:rPr>
              <a:t>必須接收所有資料，並且這些區段中的資料必須重新組裝成原始順序。</a:t>
            </a:r>
          </a:p>
          <a:p>
            <a:pPr marL="285743" indent="-285743" algn="l">
              <a:buFont typeface="Arial" panose="020b0604020202020204" pitchFamily="34" charset="0"/>
              <a:buChar char="•"/>
            </a:pPr>
            <a:r>
              <a:rPr lang="zh-TW" altLang="en-US">
                <a:solidFill>
                  <a:srgbClr val="000000"/>
                </a:solidFill>
              </a:rPr>
              <a:t>序列號被分配在每個數據包的頭來實現這一目標。</a:t>
            </a:r>
          </a:p>
          <a:p>
            <a:pPr marL="0" indent="0" algn="l"/>
            <a:endParaRPr lang="en-US" sz="1600">
              <a:solidFill>
                <a:srgbClr val="000000"/>
              </a:solidFill>
            </a:endParaRPr>
          </a:p>
        </p:txBody>
      </p:sp>
      <p:pic>
        <p:nvPicPr>
          <p:cNvPr id="6" name="Picture 5">
            <a:extLst>
              <a:ext uri="{FF2B5EF4-FFF2-40B4-BE49-F238E27FC236}">
                <a16:creationId xmlns:a16="http://schemas.microsoft.com/office/drawing/2014/main" id="{2FF3B309-07D8-3549-83BF-C082B2D0BD15}"/>
              </a:ext>
            </a:extLst>
          </p:cNvPr>
          <p:cNvPicPr>
            <a:picLocks noChangeAspect="1"/>
          </p:cNvPicPr>
          <p:nvPr/>
        </p:nvPicPr>
        <p:blipFill>
          <a:blip r:embed="rId3"/>
          <a:stretch>
            <a:fillRect/>
          </a:stretch>
        </p:blipFill>
        <p:spPr>
          <a:xfrm>
            <a:off x="4358994" y="1977158"/>
            <a:ext cx="4645376" cy="3158289"/>
          </a:xfrm>
          <a:prstGeom prst="rect">
            <a:avLst/>
          </a:prstGeom>
        </p:spPr>
      </p:pic>
      <p:sp>
        <p:nvSpPr>
          <p:cNvPr id="2" name="投影片編號版面配置區 1"/>
          <p:cNvSpPr>
            <a:spLocks noGrp="1"/>
          </p:cNvSpPr>
          <p:nvPr>
            <p:ph type="sldNum" sz="quarter" idx="12"/>
          </p:nvPr>
        </p:nvSpPr>
        <p:spPr/>
        <p:txBody>
          <a:bodyPr/>
          <a:lstStyle/>
          <a:p>
            <a:fld id="{4FAB73BC-B049-4115-A692-8D63A059BFB8}" type="slidenum">
              <a:rPr lang="en-US" smtClean="0"/>
              <a:t>391</a:t>
            </a:fld>
            <a:endParaRPr lang="en-US"/>
          </a:p>
        </p:txBody>
      </p:sp>
    </p:spTree>
    <p:extLst>
      <p:ext uri="{BB962C8B-B14F-4D97-AF65-F5344CB8AC3E}">
        <p14:creationId xmlns:p14="http://schemas.microsoft.com/office/powerpoint/2010/main" val="265673564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392.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1" y="875723"/>
            <a:ext cx="9144000" cy="757551"/>
          </a:xfrm>
        </p:spPr>
        <p:txBody>
          <a:bodyPr>
            <a:noAutofit/>
          </a:bodyPr>
          <a:lstStyle/>
          <a:p>
            <a:r>
              <a:rPr lang="en-US" altLang="zh-TW" sz="2800"/>
              <a:t>14.6</a:t>
            </a:r>
            <a:r>
              <a:rPr lang="zh-TW" altLang="en-US" sz="2800"/>
              <a:t>可靠性和流量控制</a:t>
            </a:r>
            <a:r>
              <a:rPr lang="en-US" altLang="zh-TW" sz="2800"/>
              <a:t>- </a:t>
            </a:r>
            <a:r>
              <a:rPr lang="zh-TW" sz="2800" smtClean="0"/>
              <a:t>TCP 可靠性</a:t>
            </a:r>
            <a:r>
              <a:rPr lang="en-US" altLang="zh-TW" sz="2800" smtClean="0"/>
              <a:t>:</a:t>
            </a:r>
            <a:r>
              <a:rPr lang="zh-TW" sz="2800" smtClean="0"/>
              <a:t>資料</a:t>
            </a:r>
            <a:r>
              <a:rPr lang="zh-TW" sz="2800"/>
              <a:t>遺失與重新傳</a:t>
            </a:r>
            <a:r>
              <a:rPr lang="zh-TW" altLang="en-US" sz="2800"/>
              <a:t>輸</a:t>
            </a:r>
          </a:p>
        </p:txBody>
      </p:sp>
      <p:sp>
        <p:nvSpPr>
          <p:cNvPr id="6" name="Content Placeholder 5">
            <a:extLst>
              <a:ext uri="{FF2B5EF4-FFF2-40B4-BE49-F238E27FC236}">
                <a16:creationId xmlns:a16="http://schemas.microsoft.com/office/drawing/2014/main" id="{E224C79A-0452-40B7-8370-E6DBD3AD96F6}"/>
              </a:ext>
            </a:extLst>
          </p:cNvPr>
          <p:cNvSpPr>
            <a:spLocks noGrp="1"/>
          </p:cNvSpPr>
          <p:nvPr>
            <p:ph idx="1"/>
          </p:nvPr>
        </p:nvSpPr>
        <p:spPr>
          <a:xfrm>
            <a:off x="144065" y="1882487"/>
            <a:ext cx="3826356" cy="3929027"/>
          </a:xfrm>
        </p:spPr>
        <p:txBody>
          <a:bodyPr/>
          <a:lstStyle/>
          <a:p>
            <a:pPr marL="0" indent="0">
              <a:buNone/>
            </a:pPr>
            <a:r>
              <a:rPr lang="zh-TW" altLang="en-US" sz="2000"/>
              <a:t>無論網路設計如何，偶爾會發生資料遺失。</a:t>
            </a:r>
          </a:p>
          <a:p>
            <a:pPr marL="0" indent="0">
              <a:buNone/>
            </a:pPr>
            <a:r>
              <a:rPr lang="en-US" altLang="zh-TW" sz="2000"/>
              <a:t>TCP </a:t>
            </a:r>
            <a:r>
              <a:rPr lang="zh-TW" altLang="en-US" sz="2000"/>
              <a:t>提供了管理這些段損失的方法。其中包括重新傳輸未確認資料區段的機制。</a:t>
            </a:r>
          </a:p>
          <a:p>
            <a:pPr marL="0" indent="0">
              <a:buNone/>
            </a:pPr>
            <a:endParaRPr lang="en-US" sz="1600"/>
          </a:p>
          <a:p>
            <a:endParaRPr lang="en-US"/>
          </a:p>
        </p:txBody>
      </p:sp>
      <p:pic>
        <p:nvPicPr>
          <p:cNvPr id="2" name="Picture 1">
            <a:extLst>
              <a:ext uri="{FF2B5EF4-FFF2-40B4-BE49-F238E27FC236}">
                <a16:creationId xmlns:a16="http://schemas.microsoft.com/office/drawing/2014/main" id="{4EE95D6D-2DD5-42B8-811A-F3F0865E3EC3}"/>
              </a:ext>
            </a:extLst>
          </p:cNvPr>
          <p:cNvPicPr>
            <a:picLocks noChangeAspect="1"/>
          </p:cNvPicPr>
          <p:nvPr/>
        </p:nvPicPr>
        <p:blipFill>
          <a:blip r:embed="rId3"/>
          <a:srcRect l="3125"/>
          <a:stretch>
            <a:fillRect/>
          </a:stretch>
        </p:blipFill>
        <p:spPr>
          <a:xfrm>
            <a:off x="4078705" y="1882487"/>
            <a:ext cx="4921230" cy="3555317"/>
          </a:xfrm>
          <a:prstGeom prst="rect">
            <a:avLst/>
          </a:prstGeom>
        </p:spPr>
      </p:pic>
      <p:sp>
        <p:nvSpPr>
          <p:cNvPr id="4" name="投影片編號版面配置區 3"/>
          <p:cNvSpPr>
            <a:spLocks noGrp="1"/>
          </p:cNvSpPr>
          <p:nvPr>
            <p:ph type="sldNum" sz="quarter" idx="4"/>
          </p:nvPr>
        </p:nvSpPr>
        <p:spPr/>
        <p:txBody>
          <a:bodyPr/>
          <a:lstStyle/>
          <a:p>
            <a:pPr defTabSz="385754">
              <a:defRPr/>
            </a:pPr>
            <a:fld id="{2F5CCB13-0A32-4557-88E9-079F0C330695}" type="slidenum">
              <a:rPr lang="en-US" kern="0" smtClean="0">
                <a:solidFill>
                  <a:srgbClr val="595959"/>
                </a:solidFill>
              </a:rPr>
              <a:pPr defTabSz="385754">
                <a:defRPr/>
              </a:pPr>
              <a:t>392</a:t>
            </a:fld>
            <a:endParaRPr lang="en-US" kern="0">
              <a:solidFill>
                <a:srgbClr val="595959"/>
              </a:solidFill>
            </a:endParaRPr>
          </a:p>
        </p:txBody>
      </p:sp>
    </p:spTree>
    <p:extLst>
      <p:ext uri="{BB962C8B-B14F-4D97-AF65-F5344CB8AC3E}">
        <p14:creationId xmlns:p14="http://schemas.microsoft.com/office/powerpoint/2010/main" val="1790431212"/>
      </p:ext>
    </p:extLst>
  </p:cSld>
  <p:clrMapOvr>
    <a:masterClrMapping/>
  </p:clrMapOvr>
  <p:transition/>
  <p:timing/>
</p:sld>
</file>

<file path=ppt/slides/slide393.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1" y="875723"/>
            <a:ext cx="9144000" cy="757551"/>
          </a:xfrm>
        </p:spPr>
        <p:txBody>
          <a:bodyPr>
            <a:noAutofit/>
          </a:bodyPr>
          <a:lstStyle/>
          <a:p>
            <a:r>
              <a:rPr lang="en-US" altLang="zh-TW" sz="3000"/>
              <a:t>14.6</a:t>
            </a:r>
            <a:r>
              <a:rPr lang="zh-TW" altLang="en-US" sz="3000"/>
              <a:t>可靠性和流量控制</a:t>
            </a:r>
            <a:r>
              <a:rPr lang="en-US" altLang="zh-TW" sz="3000"/>
              <a:t>- </a:t>
            </a:r>
            <a:br>
              <a:rPr lang="en-US" altLang="zh-TW" sz="3000" smtClean="0"/>
            </a:br>
            <a:r>
              <a:rPr lang="zh-TW" sz="3000" smtClean="0"/>
              <a:t>TCP 可靠性 — 資料</a:t>
            </a:r>
            <a:r>
              <a:rPr lang="zh-TW" sz="3000"/>
              <a:t>遺失和重新傳輸 (連續) </a:t>
            </a:r>
          </a:p>
        </p:txBody>
      </p:sp>
      <p:sp>
        <p:nvSpPr>
          <p:cNvPr id="6" name="Content Placeholder 5">
            <a:extLst>
              <a:ext uri="{FF2B5EF4-FFF2-40B4-BE49-F238E27FC236}">
                <a16:creationId xmlns:a16="http://schemas.microsoft.com/office/drawing/2014/main" id="{E224C79A-0452-40B7-8370-E6DBD3AD96F6}"/>
              </a:ext>
            </a:extLst>
          </p:cNvPr>
          <p:cNvSpPr>
            <a:spLocks noGrp="1"/>
          </p:cNvSpPr>
          <p:nvPr>
            <p:ph idx="1"/>
          </p:nvPr>
        </p:nvSpPr>
        <p:spPr>
          <a:xfrm>
            <a:off x="144066" y="1882487"/>
            <a:ext cx="3970735" cy="3929027"/>
          </a:xfrm>
        </p:spPr>
        <p:txBody>
          <a:bodyPr/>
          <a:lstStyle/>
          <a:p>
            <a:pPr marL="0" indent="0">
              <a:buNone/>
            </a:pPr>
            <a:r>
              <a:rPr lang="zh-TW" altLang="en-US" sz="2000"/>
              <a:t>主機作業系統目前通常採用稱為選擇性確認 </a:t>
            </a:r>
            <a:r>
              <a:rPr lang="en-US" altLang="zh-TW" sz="2000"/>
              <a:t>(SACK) </a:t>
            </a:r>
            <a:r>
              <a:rPr lang="zh-TW" altLang="en-US" sz="2000"/>
              <a:t>的選擇性 </a:t>
            </a:r>
            <a:r>
              <a:rPr lang="en-US" altLang="zh-TW" sz="2000"/>
              <a:t>TCP </a:t>
            </a:r>
            <a:r>
              <a:rPr lang="zh-TW" altLang="en-US" sz="2000"/>
              <a:t>功能，在三向信號交換期間交涉。</a:t>
            </a:r>
          </a:p>
          <a:p>
            <a:pPr marL="0" indent="0">
              <a:buNone/>
            </a:pPr>
            <a:r>
              <a:rPr lang="zh-TW" altLang="en-US" sz="2000"/>
              <a:t>如果兩個主機都支持 </a:t>
            </a:r>
            <a:r>
              <a:rPr lang="en-US" altLang="zh-TW" sz="2000"/>
              <a:t>SACK</a:t>
            </a:r>
            <a:r>
              <a:rPr lang="zh-TW" altLang="en-US" sz="2000"/>
              <a:t>，接收器可以明確確認接收到的段（字節），包括任何不連續的段。</a:t>
            </a:r>
          </a:p>
          <a:p>
            <a:endParaRPr lang="en-US"/>
          </a:p>
        </p:txBody>
      </p:sp>
      <p:pic>
        <p:nvPicPr>
          <p:cNvPr id="4" name="Picture 3">
            <a:extLst>
              <a:ext uri="{FF2B5EF4-FFF2-40B4-BE49-F238E27FC236}">
                <a16:creationId xmlns:a16="http://schemas.microsoft.com/office/drawing/2014/main" id="{87630375-E3B4-4146-88E6-2D11C8BDAEE9}"/>
              </a:ext>
            </a:extLst>
          </p:cNvPr>
          <p:cNvPicPr>
            <a:picLocks noChangeAspect="1"/>
          </p:cNvPicPr>
          <p:nvPr/>
        </p:nvPicPr>
        <p:blipFill>
          <a:blip r:embed="rId3"/>
          <a:srcRect l="6550" r="11057"/>
          <a:stretch>
            <a:fillRect/>
          </a:stretch>
        </p:blipFill>
        <p:spPr>
          <a:xfrm>
            <a:off x="4235116" y="1680039"/>
            <a:ext cx="4475747" cy="3726580"/>
          </a:xfrm>
          <a:prstGeom prst="rect">
            <a:avLst/>
          </a:prstGeom>
        </p:spPr>
      </p:pic>
      <p:sp>
        <p:nvSpPr>
          <p:cNvPr id="2" name="投影片編號版面配置區 1"/>
          <p:cNvSpPr>
            <a:spLocks noGrp="1"/>
          </p:cNvSpPr>
          <p:nvPr>
            <p:ph type="sldNum" sz="quarter" idx="4"/>
          </p:nvPr>
        </p:nvSpPr>
        <p:spPr/>
        <p:txBody>
          <a:bodyPr/>
          <a:lstStyle/>
          <a:p>
            <a:pPr defTabSz="385754">
              <a:defRPr/>
            </a:pPr>
            <a:fld id="{2F5CCB13-0A32-4557-88E9-079F0C330695}" type="slidenum">
              <a:rPr lang="en-US" kern="0" smtClean="0">
                <a:solidFill>
                  <a:srgbClr val="595959"/>
                </a:solidFill>
              </a:rPr>
              <a:pPr defTabSz="385754">
                <a:defRPr/>
              </a:pPr>
              <a:t>393</a:t>
            </a:fld>
            <a:endParaRPr lang="en-US" kern="0">
              <a:solidFill>
                <a:srgbClr val="595959"/>
              </a:solidFill>
            </a:endParaRPr>
          </a:p>
        </p:txBody>
      </p:sp>
    </p:spTree>
    <p:extLst>
      <p:ext uri="{BB962C8B-B14F-4D97-AF65-F5344CB8AC3E}">
        <p14:creationId xmlns:p14="http://schemas.microsoft.com/office/powerpoint/2010/main" val="3147020378"/>
      </p:ext>
    </p:extLst>
  </p:cSld>
  <p:clrMapOvr>
    <a:masterClrMapping/>
  </p:clrMapOvr>
  <p:transition/>
  <p:timing/>
</p:sld>
</file>

<file path=ppt/slides/slide394.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759537" cy="731837"/>
          </a:xfrm>
        </p:spPr>
        <p:txBody>
          <a:bodyPr>
            <a:noAutofit/>
          </a:bodyPr>
          <a:lstStyle/>
          <a:p>
            <a:pPr rtl="0"/>
            <a:r>
              <a:rPr lang="en-US" altLang="zh-TW" smtClean="0"/>
              <a:t>14.6</a:t>
            </a:r>
            <a:r>
              <a:rPr lang="zh-TW" altLang="en-US" smtClean="0"/>
              <a:t>可靠性</a:t>
            </a:r>
            <a:r>
              <a:rPr lang="zh-TW" altLang="en-US"/>
              <a:t>和流量</a:t>
            </a:r>
            <a:r>
              <a:rPr lang="zh-TW" altLang="en-US" smtClean="0"/>
              <a:t>控制</a:t>
            </a:r>
            <a:r>
              <a:rPr lang="en-US" altLang="zh-TW" smtClean="0"/>
              <a:t>-</a:t>
            </a:r>
            <a:br>
              <a:rPr lang="en-US" altLang="zh-TW" smtClean="0"/>
            </a:br>
            <a:r>
              <a:rPr lang="en-US" altLang="zh-TW" smtClean="0"/>
              <a:t>TCP </a:t>
            </a:r>
            <a:r>
              <a:rPr lang="zh-TW" altLang="en-US"/>
              <a:t>流量控制</a:t>
            </a:r>
            <a:r>
              <a:rPr lang="en-US" altLang="zh-TW"/>
              <a:t>-</a:t>
            </a:r>
            <a:r>
              <a:rPr lang="zh-TW" altLang="en-US"/>
              <a:t>窗口大小和確認</a:t>
            </a:r>
          </a:p>
        </p:txBody>
      </p:sp>
      <p:sp>
        <p:nvSpPr>
          <p:cNvPr id="4" name="Content Placeholder 3">
            <a:extLst>
              <a:ext uri="{FF2B5EF4-FFF2-40B4-BE49-F238E27FC236}">
                <a16:creationId xmlns:a16="http://schemas.microsoft.com/office/drawing/2014/main" id="{47C98538-A3BD-9F47-9419-316666EE7D5D}"/>
              </a:ext>
            </a:extLst>
          </p:cNvPr>
          <p:cNvSpPr>
            <a:spLocks noGrp="1"/>
          </p:cNvSpPr>
          <p:nvPr>
            <p:ph idx="1"/>
          </p:nvPr>
        </p:nvSpPr>
        <p:spPr>
          <a:xfrm>
            <a:off x="103696" y="1769512"/>
            <a:ext cx="3667027" cy="3509472"/>
          </a:xfrm>
        </p:spPr>
        <p:txBody>
          <a:bodyPr/>
          <a:lstStyle/>
          <a:p>
            <a:pPr marL="0" indent="0" algn="l">
              <a:spcBef>
                <a:spcPct val="0"/>
              </a:spcBef>
            </a:pPr>
            <a:r>
              <a:rPr lang="en-US" altLang="zh-TW">
                <a:solidFill>
                  <a:srgbClr val="000000"/>
                </a:solidFill>
              </a:rPr>
              <a:t>TCP </a:t>
            </a:r>
            <a:r>
              <a:rPr lang="zh-TW" altLang="en-US">
                <a:solidFill>
                  <a:srgbClr val="000000"/>
                </a:solidFill>
              </a:rPr>
              <a:t>還提供流量控制的機制，如下所示：</a:t>
            </a:r>
          </a:p>
          <a:p>
            <a:pPr marL="0" indent="0" algn="l">
              <a:spcBef>
                <a:spcPct val="0"/>
              </a:spcBef>
            </a:pPr>
            <a:endParaRPr lang="en-US">
              <a:solidFill>
                <a:srgbClr val="000000"/>
              </a:solidFill>
            </a:endParaRPr>
          </a:p>
          <a:p>
            <a:pPr marL="285743" indent="-285743" algn="l">
              <a:spcBef>
                <a:spcPct val="0"/>
              </a:spcBef>
              <a:buFont typeface="Arial" panose="020b0604020202020204" pitchFamily="34" charset="0"/>
              <a:buChar char="•"/>
            </a:pPr>
            <a:r>
              <a:rPr lang="zh-TW" altLang="en-US">
                <a:solidFill>
                  <a:srgbClr val="000000"/>
                </a:solidFill>
              </a:rPr>
              <a:t>流量控制是目的地可以接收和處理可靠的數據量。</a:t>
            </a:r>
          </a:p>
          <a:p>
            <a:pPr marL="285743" indent="-285743" algn="l">
              <a:spcBef>
                <a:spcPct val="0"/>
              </a:spcBef>
              <a:buFont typeface="Arial" panose="020b0604020202020204" pitchFamily="34" charset="0"/>
              <a:buChar char="•"/>
            </a:pPr>
            <a:endParaRPr lang="en-US">
              <a:solidFill>
                <a:srgbClr val="000000"/>
              </a:solidFill>
            </a:endParaRPr>
          </a:p>
          <a:p>
            <a:pPr marL="285743" indent="-285743" algn="l">
              <a:spcBef>
                <a:spcPct val="0"/>
              </a:spcBef>
              <a:buFont typeface="Arial" panose="020b0604020202020204" pitchFamily="34" charset="0"/>
              <a:buChar char="•"/>
            </a:pPr>
            <a:r>
              <a:rPr lang="zh-TW" altLang="en-US">
                <a:solidFill>
                  <a:srgbClr val="000000"/>
                </a:solidFill>
              </a:rPr>
              <a:t>流量控制有助於通過調整來源和目的地為給定的會話之間的數據流速率保持 </a:t>
            </a:r>
            <a:r>
              <a:rPr lang="en-US" altLang="zh-TW">
                <a:solidFill>
                  <a:srgbClr val="000000"/>
                </a:solidFill>
              </a:rPr>
              <a:t>TCP </a:t>
            </a:r>
            <a:r>
              <a:rPr lang="zh-TW" altLang="en-US">
                <a:solidFill>
                  <a:srgbClr val="000000"/>
                </a:solidFill>
              </a:rPr>
              <a:t>傳輸的可靠性。</a:t>
            </a:r>
          </a:p>
        </p:txBody>
      </p:sp>
      <p:pic>
        <p:nvPicPr>
          <p:cNvPr id="6" name="Picture 5">
            <a:extLst>
              <a:ext uri="{FF2B5EF4-FFF2-40B4-BE49-F238E27FC236}">
                <a16:creationId xmlns:a16="http://schemas.microsoft.com/office/drawing/2014/main" id="{F1EBB4FB-76D3-E94D-9CFB-0B374985AD37}"/>
              </a:ext>
            </a:extLst>
          </p:cNvPr>
          <p:cNvPicPr>
            <a:picLocks noChangeAspect="1"/>
          </p:cNvPicPr>
          <p:nvPr/>
        </p:nvPicPr>
        <p:blipFill>
          <a:blip r:embed="rId3"/>
          <a:stretch>
            <a:fillRect/>
          </a:stretch>
        </p:blipFill>
        <p:spPr>
          <a:xfrm>
            <a:off x="3836711" y="1769513"/>
            <a:ext cx="5195302" cy="3318975"/>
          </a:xfrm>
          <a:prstGeom prst="rect">
            <a:avLst/>
          </a:prstGeom>
        </p:spPr>
      </p:pic>
      <p:sp>
        <p:nvSpPr>
          <p:cNvPr id="2" name="投影片編號版面配置區 1"/>
          <p:cNvSpPr>
            <a:spLocks noGrp="1"/>
          </p:cNvSpPr>
          <p:nvPr>
            <p:ph type="sldNum" sz="quarter" idx="12"/>
          </p:nvPr>
        </p:nvSpPr>
        <p:spPr/>
        <p:txBody>
          <a:bodyPr/>
          <a:lstStyle/>
          <a:p>
            <a:fld id="{4FAB73BC-B049-4115-A692-8D63A059BFB8}" type="slidenum">
              <a:rPr lang="en-US" smtClean="0"/>
              <a:t>394</a:t>
            </a:fld>
            <a:endParaRPr lang="en-US"/>
          </a:p>
        </p:txBody>
      </p:sp>
    </p:spTree>
    <p:extLst>
      <p:ext uri="{BB962C8B-B14F-4D97-AF65-F5344CB8AC3E}">
        <p14:creationId xmlns:p14="http://schemas.microsoft.com/office/powerpoint/2010/main" val="411167638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395.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p:spPr>
        <p:txBody>
          <a:bodyPr>
            <a:noAutofit/>
          </a:bodyPr>
          <a:lstStyle/>
          <a:p>
            <a:pPr rtl="0"/>
            <a:r>
              <a:rPr lang="en-US" altLang="zh-TW" smtClean="0"/>
              <a:t>14.6</a:t>
            </a:r>
            <a:r>
              <a:rPr lang="zh-TW" altLang="en-US" smtClean="0"/>
              <a:t>可靠性</a:t>
            </a:r>
            <a:r>
              <a:rPr lang="zh-TW" altLang="en-US"/>
              <a:t>與流量</a:t>
            </a:r>
            <a:r>
              <a:rPr lang="zh-TW" altLang="en-US" smtClean="0"/>
              <a:t>控制</a:t>
            </a:r>
            <a:r>
              <a:rPr lang="en-US" altLang="zh-TW" smtClean="0"/>
              <a:t>-</a:t>
            </a:r>
            <a:br>
              <a:rPr lang="en-US" altLang="zh-TW" smtClean="0"/>
            </a:br>
            <a:r>
              <a:rPr lang="en-US" altLang="zh-TW" smtClean="0"/>
              <a:t>TCP </a:t>
            </a:r>
            <a:r>
              <a:rPr lang="zh-TW" altLang="en-US"/>
              <a:t>流量控制 </a:t>
            </a:r>
            <a:r>
              <a:rPr lang="en-US" altLang="zh-TW"/>
              <a:t>— </a:t>
            </a:r>
            <a:r>
              <a:rPr lang="zh-TW" altLang="en-US"/>
              <a:t>最大區段大小</a:t>
            </a:r>
          </a:p>
        </p:txBody>
      </p:sp>
      <p:sp>
        <p:nvSpPr>
          <p:cNvPr id="4" name="Content Placeholder 3">
            <a:extLst>
              <a:ext uri="{FF2B5EF4-FFF2-40B4-BE49-F238E27FC236}">
                <a16:creationId xmlns:a16="http://schemas.microsoft.com/office/drawing/2014/main" id="{47C98538-A3BD-9F47-9419-316666EE7D5D}"/>
              </a:ext>
            </a:extLst>
          </p:cNvPr>
          <p:cNvSpPr>
            <a:spLocks noGrp="1"/>
          </p:cNvSpPr>
          <p:nvPr>
            <p:ph idx="1"/>
          </p:nvPr>
        </p:nvSpPr>
        <p:spPr>
          <a:xfrm>
            <a:off x="259590" y="1589088"/>
            <a:ext cx="3541804" cy="3689896"/>
          </a:xfrm>
        </p:spPr>
        <p:txBody>
          <a:bodyPr/>
          <a:lstStyle/>
          <a:p>
            <a:pPr marL="0" indent="0" algn="l">
              <a:spcBef>
                <a:spcPct val="0"/>
              </a:spcBef>
            </a:pPr>
            <a:r>
              <a:rPr lang="zh-TW" altLang="en-US">
                <a:solidFill>
                  <a:srgbClr val="080808"/>
                </a:solidFill>
              </a:rPr>
              <a:t>最大區段大小 </a:t>
            </a:r>
            <a:r>
              <a:rPr lang="en-US" altLang="zh-TW">
                <a:solidFill>
                  <a:srgbClr val="080808"/>
                </a:solidFill>
              </a:rPr>
              <a:t>(MSS) </a:t>
            </a:r>
            <a:r>
              <a:rPr lang="zh-TW" altLang="en-US">
                <a:solidFill>
                  <a:srgbClr val="080808"/>
                </a:solidFill>
              </a:rPr>
              <a:t>是目標裝置可接收的最大資料量。</a:t>
            </a:r>
          </a:p>
          <a:p>
            <a:pPr marL="0" indent="0" algn="l">
              <a:spcBef>
                <a:spcPct val="0"/>
              </a:spcBef>
            </a:pPr>
            <a:endParaRPr lang="en-US">
              <a:solidFill>
                <a:srgbClr val="080808"/>
              </a:solidFill>
            </a:endParaRPr>
          </a:p>
          <a:p>
            <a:pPr marL="285743" indent="-285743" algn="l">
              <a:spcBef>
                <a:spcPct val="0"/>
              </a:spcBef>
              <a:buFont typeface="Arial" panose="020b0604020202020204" pitchFamily="34" charset="0"/>
              <a:buChar char="•"/>
            </a:pPr>
            <a:r>
              <a:rPr lang="zh-TW" altLang="en-US">
                <a:solidFill>
                  <a:srgbClr val="080808"/>
                </a:solidFill>
              </a:rPr>
              <a:t>使用 </a:t>
            </a:r>
            <a:r>
              <a:rPr lang="en-US" altLang="zh-TW">
                <a:solidFill>
                  <a:srgbClr val="080808"/>
                </a:solidFill>
              </a:rPr>
              <a:t>IPv4 </a:t>
            </a:r>
            <a:r>
              <a:rPr lang="zh-TW" altLang="en-US">
                <a:solidFill>
                  <a:srgbClr val="080808"/>
                </a:solidFill>
              </a:rPr>
              <a:t>時，常見的 </a:t>
            </a:r>
            <a:r>
              <a:rPr lang="en-US" altLang="zh-TW">
                <a:solidFill>
                  <a:srgbClr val="080808"/>
                </a:solidFill>
              </a:rPr>
              <a:t>MSS </a:t>
            </a:r>
            <a:r>
              <a:rPr lang="zh-TW" altLang="en-US">
                <a:solidFill>
                  <a:srgbClr val="080808"/>
                </a:solidFill>
              </a:rPr>
              <a:t>是 </a:t>
            </a:r>
            <a:r>
              <a:rPr lang="en-US" altLang="zh-TW">
                <a:solidFill>
                  <a:srgbClr val="080808"/>
                </a:solidFill>
              </a:rPr>
              <a:t>1,460 </a:t>
            </a:r>
            <a:r>
              <a:rPr lang="zh-TW" altLang="en-US">
                <a:solidFill>
                  <a:srgbClr val="080808"/>
                </a:solidFill>
              </a:rPr>
              <a:t>個位元組。</a:t>
            </a:r>
          </a:p>
          <a:p>
            <a:pPr marL="285743" indent="-285743" algn="l">
              <a:spcBef>
                <a:spcPct val="0"/>
              </a:spcBef>
              <a:buFont typeface="Arial" panose="020b0604020202020204" pitchFamily="34" charset="0"/>
              <a:buChar char="•"/>
            </a:pPr>
            <a:r>
              <a:rPr lang="zh-TW" altLang="en-US">
                <a:solidFill>
                  <a:srgbClr val="080808"/>
                </a:solidFill>
              </a:rPr>
              <a:t>主機通過減去 </a:t>
            </a:r>
            <a:r>
              <a:rPr lang="en-US" altLang="zh-TW">
                <a:solidFill>
                  <a:srgbClr val="080808"/>
                </a:solidFill>
              </a:rPr>
              <a:t>IP </a:t>
            </a:r>
            <a:r>
              <a:rPr lang="zh-TW" altLang="en-US">
                <a:solidFill>
                  <a:srgbClr val="080808"/>
                </a:solidFill>
              </a:rPr>
              <a:t>和 </a:t>
            </a:r>
            <a:r>
              <a:rPr lang="en-US" altLang="zh-TW">
                <a:solidFill>
                  <a:srgbClr val="080808"/>
                </a:solidFill>
              </a:rPr>
              <a:t>TCP </a:t>
            </a:r>
            <a:r>
              <a:rPr lang="zh-TW" altLang="en-US">
                <a:solidFill>
                  <a:srgbClr val="080808"/>
                </a:solidFill>
              </a:rPr>
              <a:t>標頭從以太網最大傳輸單元（</a:t>
            </a:r>
            <a:r>
              <a:rPr lang="en-US" altLang="zh-TW">
                <a:solidFill>
                  <a:srgbClr val="080808"/>
                </a:solidFill>
              </a:rPr>
              <a:t>MTU</a:t>
            </a:r>
            <a:r>
              <a:rPr lang="zh-TW" altLang="en-US">
                <a:solidFill>
                  <a:srgbClr val="080808"/>
                </a:solidFill>
              </a:rPr>
              <a:t>），這是默認 </a:t>
            </a:r>
            <a:r>
              <a:rPr lang="en-US" altLang="zh-TW">
                <a:solidFill>
                  <a:srgbClr val="080808"/>
                </a:solidFill>
              </a:rPr>
              <a:t>1500 </a:t>
            </a:r>
            <a:r>
              <a:rPr lang="zh-TW" altLang="en-US">
                <a:solidFill>
                  <a:srgbClr val="080808"/>
                </a:solidFill>
              </a:rPr>
              <a:t>字節確定其 </a:t>
            </a:r>
            <a:r>
              <a:rPr lang="en-US" altLang="zh-TW">
                <a:solidFill>
                  <a:srgbClr val="080808"/>
                </a:solidFill>
              </a:rPr>
              <a:t>MSS </a:t>
            </a:r>
            <a:r>
              <a:rPr lang="zh-TW" altLang="en-US">
                <a:solidFill>
                  <a:srgbClr val="080808"/>
                </a:solidFill>
              </a:rPr>
              <a:t>字段的值。 </a:t>
            </a:r>
          </a:p>
          <a:p>
            <a:pPr marL="285743" indent="-285743" algn="l">
              <a:spcBef>
                <a:spcPct val="0"/>
              </a:spcBef>
              <a:buFont typeface="Arial" panose="020b0604020202020204" pitchFamily="34" charset="0"/>
              <a:buChar char="•"/>
            </a:pPr>
            <a:r>
              <a:rPr lang="en-US" altLang="zh-TW">
                <a:solidFill>
                  <a:srgbClr val="080808"/>
                </a:solidFill>
              </a:rPr>
              <a:t>1500 </a:t>
            </a:r>
            <a:r>
              <a:rPr lang="zh-TW" altLang="en-US">
                <a:solidFill>
                  <a:srgbClr val="080808"/>
                </a:solidFill>
              </a:rPr>
              <a:t>減去 </a:t>
            </a:r>
            <a:r>
              <a:rPr lang="en-US" altLang="zh-TW">
                <a:solidFill>
                  <a:srgbClr val="080808"/>
                </a:solidFill>
              </a:rPr>
              <a:t>60</a:t>
            </a:r>
            <a:r>
              <a:rPr lang="zh-TW" altLang="en-US">
                <a:solidFill>
                  <a:srgbClr val="080808"/>
                </a:solidFill>
              </a:rPr>
              <a:t>（</a:t>
            </a:r>
            <a:r>
              <a:rPr lang="en-US" altLang="zh-TW">
                <a:solidFill>
                  <a:srgbClr val="080808"/>
                </a:solidFill>
              </a:rPr>
              <a:t>IPv4 </a:t>
            </a:r>
            <a:r>
              <a:rPr lang="zh-TW" altLang="en-US">
                <a:solidFill>
                  <a:srgbClr val="080808"/>
                </a:solidFill>
              </a:rPr>
              <a:t>標頭的 </a:t>
            </a:r>
            <a:r>
              <a:rPr lang="en-US" altLang="zh-TW">
                <a:solidFill>
                  <a:srgbClr val="080808"/>
                </a:solidFill>
              </a:rPr>
              <a:t>20 </a:t>
            </a:r>
            <a:r>
              <a:rPr lang="zh-TW" altLang="en-US">
                <a:solidFill>
                  <a:srgbClr val="080808"/>
                </a:solidFill>
              </a:rPr>
              <a:t>個字節和 </a:t>
            </a:r>
            <a:r>
              <a:rPr lang="en-US" altLang="zh-TW">
                <a:solidFill>
                  <a:srgbClr val="080808"/>
                </a:solidFill>
              </a:rPr>
              <a:t>TCP </a:t>
            </a:r>
            <a:r>
              <a:rPr lang="zh-TW" altLang="en-US">
                <a:solidFill>
                  <a:srgbClr val="080808"/>
                </a:solidFill>
              </a:rPr>
              <a:t>標頭的 </a:t>
            </a:r>
            <a:r>
              <a:rPr lang="en-US" altLang="zh-TW">
                <a:solidFill>
                  <a:srgbClr val="080808"/>
                </a:solidFill>
              </a:rPr>
              <a:t>20 </a:t>
            </a:r>
            <a:r>
              <a:rPr lang="zh-TW" altLang="en-US">
                <a:solidFill>
                  <a:srgbClr val="080808"/>
                </a:solidFill>
              </a:rPr>
              <a:t>個字節）留下 </a:t>
            </a:r>
            <a:r>
              <a:rPr lang="en-US" altLang="zh-TW">
                <a:solidFill>
                  <a:srgbClr val="080808"/>
                </a:solidFill>
              </a:rPr>
              <a:t>1460 </a:t>
            </a:r>
            <a:r>
              <a:rPr lang="zh-TW" altLang="en-US">
                <a:solidFill>
                  <a:srgbClr val="080808"/>
                </a:solidFill>
              </a:rPr>
              <a:t>個字節。</a:t>
            </a:r>
          </a:p>
        </p:txBody>
      </p:sp>
      <p:pic>
        <p:nvPicPr>
          <p:cNvPr id="6" name="Picture 5">
            <a:extLst>
              <a:ext uri="{FF2B5EF4-FFF2-40B4-BE49-F238E27FC236}">
                <a16:creationId xmlns:a16="http://schemas.microsoft.com/office/drawing/2014/main" id="{354D6845-C3CD-2540-82D8-B76E7144B603}"/>
              </a:ext>
            </a:extLst>
          </p:cNvPr>
          <p:cNvPicPr>
            <a:picLocks noChangeAspect="1"/>
          </p:cNvPicPr>
          <p:nvPr/>
        </p:nvPicPr>
        <p:blipFill>
          <a:blip r:embed="rId3"/>
          <a:stretch>
            <a:fillRect/>
          </a:stretch>
        </p:blipFill>
        <p:spPr>
          <a:xfrm>
            <a:off x="4018549" y="1589088"/>
            <a:ext cx="4109786" cy="2697269"/>
          </a:xfrm>
          <a:prstGeom prst="rect">
            <a:avLst/>
          </a:prstGeom>
        </p:spPr>
      </p:pic>
      <p:pic>
        <p:nvPicPr>
          <p:cNvPr id="8" name="Picture 7">
            <a:extLst>
              <a:ext uri="{FF2B5EF4-FFF2-40B4-BE49-F238E27FC236}">
                <a16:creationId xmlns:a16="http://schemas.microsoft.com/office/drawing/2014/main" id="{BB932EB7-B233-3B4E-BF41-3671F09C3258}"/>
              </a:ext>
            </a:extLst>
          </p:cNvPr>
          <p:cNvPicPr>
            <a:picLocks noChangeAspect="1"/>
          </p:cNvPicPr>
          <p:nvPr/>
        </p:nvPicPr>
        <p:blipFill>
          <a:blip r:embed="rId4"/>
          <a:stretch>
            <a:fillRect/>
          </a:stretch>
        </p:blipFill>
        <p:spPr>
          <a:xfrm>
            <a:off x="4254835" y="4358619"/>
            <a:ext cx="3873500" cy="1319149"/>
          </a:xfrm>
          <a:prstGeom prst="rect">
            <a:avLst/>
          </a:prstGeom>
        </p:spPr>
      </p:pic>
      <p:sp>
        <p:nvSpPr>
          <p:cNvPr id="2" name="投影片編號版面配置區 1"/>
          <p:cNvSpPr>
            <a:spLocks noGrp="1"/>
          </p:cNvSpPr>
          <p:nvPr>
            <p:ph type="sldNum" sz="quarter" idx="12"/>
          </p:nvPr>
        </p:nvSpPr>
        <p:spPr/>
        <p:txBody>
          <a:bodyPr/>
          <a:lstStyle/>
          <a:p>
            <a:fld id="{4FAB73BC-B049-4115-A692-8D63A059BFB8}" type="slidenum">
              <a:rPr lang="en-US" smtClean="0"/>
              <a:t>395</a:t>
            </a:fld>
            <a:endParaRPr lang="en-US"/>
          </a:p>
        </p:txBody>
      </p:sp>
    </p:spTree>
    <p:extLst>
      <p:ext uri="{BB962C8B-B14F-4D97-AF65-F5344CB8AC3E}">
        <p14:creationId xmlns:p14="http://schemas.microsoft.com/office/powerpoint/2010/main" val="414192285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396.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p:spPr>
        <p:txBody>
          <a:bodyPr>
            <a:noAutofit/>
          </a:bodyPr>
          <a:lstStyle/>
          <a:p>
            <a:pPr rtl="0"/>
            <a:r>
              <a:rPr lang="en-US" altLang="zh-TW" sz="3600" smtClean="0"/>
              <a:t>14.6</a:t>
            </a:r>
            <a:r>
              <a:rPr lang="zh-TW" altLang="en-US" sz="3600" smtClean="0"/>
              <a:t>可靠性</a:t>
            </a:r>
            <a:r>
              <a:rPr lang="zh-TW" altLang="en-US" sz="3600"/>
              <a:t>與流量</a:t>
            </a:r>
            <a:r>
              <a:rPr lang="zh-TW" altLang="en-US" sz="3600" smtClean="0"/>
              <a:t>控制</a:t>
            </a:r>
            <a:r>
              <a:rPr lang="en-US" altLang="zh-TW" sz="3600" smtClean="0"/>
              <a:t>-</a:t>
            </a:r>
            <a:br>
              <a:rPr lang="en-US" altLang="zh-TW" sz="3600" smtClean="0"/>
            </a:br>
            <a:r>
              <a:rPr lang="en-US" altLang="zh-TW" sz="3600" smtClean="0"/>
              <a:t>TCP </a:t>
            </a:r>
            <a:r>
              <a:rPr lang="zh-TW" altLang="en-US" sz="3600"/>
              <a:t>流量控制 </a:t>
            </a:r>
            <a:r>
              <a:rPr lang="en-US" altLang="zh-TW" sz="3600"/>
              <a:t>— </a:t>
            </a:r>
            <a:r>
              <a:rPr lang="zh-TW" altLang="en-US" sz="3600"/>
              <a:t>擁塞避免</a:t>
            </a:r>
          </a:p>
        </p:txBody>
      </p:sp>
      <p:sp>
        <p:nvSpPr>
          <p:cNvPr id="4" name="Content Placeholder 3">
            <a:extLst>
              <a:ext uri="{FF2B5EF4-FFF2-40B4-BE49-F238E27FC236}">
                <a16:creationId xmlns:a16="http://schemas.microsoft.com/office/drawing/2014/main" id="{47C98538-A3BD-9F47-9419-316666EE7D5D}"/>
              </a:ext>
            </a:extLst>
          </p:cNvPr>
          <p:cNvSpPr>
            <a:spLocks noGrp="1"/>
          </p:cNvSpPr>
          <p:nvPr>
            <p:ph idx="1"/>
          </p:nvPr>
        </p:nvSpPr>
        <p:spPr>
          <a:xfrm>
            <a:off x="259590" y="1716232"/>
            <a:ext cx="3388774" cy="3562752"/>
          </a:xfrm>
        </p:spPr>
        <p:txBody>
          <a:bodyPr/>
          <a:lstStyle/>
          <a:p>
            <a:pPr marL="0" indent="0" algn="l">
              <a:spcBef>
                <a:spcPct val="0"/>
              </a:spcBef>
            </a:pPr>
            <a:r>
              <a:rPr lang="zh-TW" altLang="en-US">
                <a:solidFill>
                  <a:srgbClr val="000000"/>
                </a:solidFill>
              </a:rPr>
              <a:t>當網路上發生擁塞時，會導致封包被超載的路由器丟棄。</a:t>
            </a:r>
          </a:p>
          <a:p>
            <a:pPr marL="0" indent="0" algn="l">
              <a:spcBef>
                <a:spcPct val="0"/>
              </a:spcBef>
            </a:pPr>
            <a:endParaRPr lang="en-US">
              <a:solidFill>
                <a:srgbClr val="000000"/>
              </a:solidFill>
            </a:endParaRPr>
          </a:p>
          <a:p>
            <a:pPr marL="0" indent="0" algn="l">
              <a:spcBef>
                <a:spcPct val="0"/>
              </a:spcBef>
            </a:pPr>
            <a:r>
              <a:rPr lang="zh-TW" altLang="en-US">
                <a:solidFill>
                  <a:srgbClr val="000000"/>
                </a:solidFill>
              </a:rPr>
              <a:t>為了避免和控制擁塞，</a:t>
            </a:r>
            <a:r>
              <a:rPr lang="en-US" altLang="zh-TW">
                <a:solidFill>
                  <a:srgbClr val="000000"/>
                </a:solidFill>
              </a:rPr>
              <a:t>TCP </a:t>
            </a:r>
            <a:r>
              <a:rPr lang="zh-TW" altLang="en-US">
                <a:solidFill>
                  <a:srgbClr val="000000"/>
                </a:solidFill>
              </a:rPr>
              <a:t>採用了多種擁塞處理機制、計時器和演算法。</a:t>
            </a:r>
          </a:p>
        </p:txBody>
      </p:sp>
      <p:pic>
        <p:nvPicPr>
          <p:cNvPr id="6" name="Picture 5">
            <a:extLst>
              <a:ext uri="{FF2B5EF4-FFF2-40B4-BE49-F238E27FC236}">
                <a16:creationId xmlns:a16="http://schemas.microsoft.com/office/drawing/2014/main" id="{44B87FC3-C392-514C-AA30-06F95FD0D287}"/>
              </a:ext>
            </a:extLst>
          </p:cNvPr>
          <p:cNvPicPr>
            <a:picLocks noChangeAspect="1"/>
          </p:cNvPicPr>
          <p:nvPr/>
        </p:nvPicPr>
        <p:blipFill>
          <a:blip r:embed="rId3"/>
          <a:stretch>
            <a:fillRect/>
          </a:stretch>
        </p:blipFill>
        <p:spPr>
          <a:xfrm>
            <a:off x="3798487" y="1838755"/>
            <a:ext cx="4847540" cy="3317708"/>
          </a:xfrm>
          <a:prstGeom prst="rect">
            <a:avLst/>
          </a:prstGeom>
        </p:spPr>
      </p:pic>
      <p:sp>
        <p:nvSpPr>
          <p:cNvPr id="2" name="投影片編號版面配置區 1"/>
          <p:cNvSpPr>
            <a:spLocks noGrp="1"/>
          </p:cNvSpPr>
          <p:nvPr>
            <p:ph type="sldNum" sz="quarter" idx="12"/>
          </p:nvPr>
        </p:nvSpPr>
        <p:spPr/>
        <p:txBody>
          <a:bodyPr/>
          <a:lstStyle/>
          <a:p>
            <a:fld id="{4FAB73BC-B049-4115-A692-8D63A059BFB8}" type="slidenum">
              <a:rPr lang="en-US" smtClean="0"/>
              <a:t>396</a:t>
            </a:fld>
            <a:endParaRPr lang="en-US"/>
          </a:p>
        </p:txBody>
      </p:sp>
    </p:spTree>
    <p:extLst>
      <p:ext uri="{BB962C8B-B14F-4D97-AF65-F5344CB8AC3E}">
        <p14:creationId xmlns:p14="http://schemas.microsoft.com/office/powerpoint/2010/main" val="24827919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397.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p:spPr>
        <p:txBody>
          <a:bodyPr>
            <a:normAutofit/>
          </a:bodyPr>
          <a:lstStyle/>
          <a:p>
            <a:pPr rtl="0"/>
            <a:r>
              <a:rPr lang="en-US" altLang="zh-TW" smtClean="0"/>
              <a:t>14.7UDP </a:t>
            </a:r>
            <a:r>
              <a:rPr lang="zh-TW" altLang="en-US" smtClean="0"/>
              <a:t>通訊</a:t>
            </a:r>
            <a:r>
              <a:rPr lang="en-US" altLang="zh-TW"/>
              <a:t>-</a:t>
            </a:r>
            <a:r>
              <a:rPr lang="en-US" altLang="zh-TW" smtClean="0"/>
              <a:t>UDP </a:t>
            </a:r>
            <a:r>
              <a:rPr lang="zh-TW" altLang="en-US"/>
              <a:t>低開銷與可靠性</a:t>
            </a:r>
          </a:p>
        </p:txBody>
      </p:sp>
      <p:sp>
        <p:nvSpPr>
          <p:cNvPr id="4" name="Content Placeholder 3">
            <a:extLst>
              <a:ext uri="{FF2B5EF4-FFF2-40B4-BE49-F238E27FC236}">
                <a16:creationId xmlns:a16="http://schemas.microsoft.com/office/drawing/2014/main" id="{47C98538-A3BD-9F47-9419-316666EE7D5D}"/>
              </a:ext>
            </a:extLst>
          </p:cNvPr>
          <p:cNvSpPr>
            <a:spLocks noGrp="1"/>
          </p:cNvSpPr>
          <p:nvPr>
            <p:ph idx="1"/>
          </p:nvPr>
        </p:nvSpPr>
        <p:spPr>
          <a:xfrm>
            <a:off x="185699" y="1744734"/>
            <a:ext cx="8345488" cy="731837"/>
          </a:xfrm>
        </p:spPr>
        <p:txBody>
          <a:bodyPr/>
          <a:lstStyle/>
          <a:p>
            <a:pPr marL="0" indent="0" algn="l">
              <a:spcBef>
                <a:spcPct val="0"/>
              </a:spcBef>
            </a:pPr>
            <a:r>
              <a:rPr lang="en-US" altLang="zh-TW">
                <a:solidFill>
                  <a:srgbClr val="000000"/>
                </a:solidFill>
              </a:rPr>
              <a:t>UDP does not establish a connection. UDP </a:t>
            </a:r>
            <a:r>
              <a:rPr lang="zh-TW" altLang="en-US">
                <a:solidFill>
                  <a:srgbClr val="000000"/>
                </a:solidFill>
              </a:rPr>
              <a:t>提供了低開銷的數據傳輸，因為它有一個小的數據報頭和沒有網路管理流量。</a:t>
            </a:r>
          </a:p>
        </p:txBody>
      </p:sp>
      <p:pic>
        <p:nvPicPr>
          <p:cNvPr id="6" name="Picture 5">
            <a:extLst>
              <a:ext uri="{FF2B5EF4-FFF2-40B4-BE49-F238E27FC236}">
                <a16:creationId xmlns:a16="http://schemas.microsoft.com/office/drawing/2014/main" id="{EFA7D8BE-B010-7449-A277-2CFEE3494077}"/>
              </a:ext>
            </a:extLst>
          </p:cNvPr>
          <p:cNvPicPr>
            <a:picLocks noChangeAspect="1"/>
          </p:cNvPicPr>
          <p:nvPr/>
        </p:nvPicPr>
        <p:blipFill>
          <a:blip r:embed="rId3"/>
          <a:stretch>
            <a:fillRect/>
          </a:stretch>
        </p:blipFill>
        <p:spPr>
          <a:xfrm>
            <a:off x="1663475" y="2829173"/>
            <a:ext cx="5389935" cy="2419603"/>
          </a:xfrm>
          <a:prstGeom prst="rect">
            <a:avLst/>
          </a:prstGeom>
        </p:spPr>
      </p:pic>
      <p:sp>
        <p:nvSpPr>
          <p:cNvPr id="2" name="投影片編號版面配置區 1"/>
          <p:cNvSpPr>
            <a:spLocks noGrp="1"/>
          </p:cNvSpPr>
          <p:nvPr>
            <p:ph type="sldNum" sz="quarter" idx="12"/>
          </p:nvPr>
        </p:nvSpPr>
        <p:spPr/>
        <p:txBody>
          <a:bodyPr/>
          <a:lstStyle/>
          <a:p>
            <a:fld id="{4FAB73BC-B049-4115-A692-8D63A059BFB8}" type="slidenum">
              <a:rPr lang="en-US" smtClean="0"/>
              <a:t>397</a:t>
            </a:fld>
            <a:endParaRPr lang="en-US"/>
          </a:p>
        </p:txBody>
      </p:sp>
    </p:spTree>
    <p:extLst>
      <p:ext uri="{BB962C8B-B14F-4D97-AF65-F5344CB8AC3E}">
        <p14:creationId xmlns:p14="http://schemas.microsoft.com/office/powerpoint/2010/main" val="1536282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398.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p:spPr>
        <p:txBody>
          <a:bodyPr>
            <a:normAutofit/>
          </a:bodyPr>
          <a:lstStyle/>
          <a:p>
            <a:r>
              <a:rPr lang="en-US" altLang="zh-TW" smtClean="0"/>
              <a:t>14.7UDP </a:t>
            </a:r>
            <a:r>
              <a:rPr lang="zh-TW" altLang="en-US" smtClean="0"/>
              <a:t>通訊</a:t>
            </a:r>
            <a:r>
              <a:rPr lang="en-US" altLang="zh-TW" smtClean="0"/>
              <a:t>-Datagram </a:t>
            </a:r>
            <a:r>
              <a:rPr lang="en-US" altLang="zh-TW"/>
              <a:t>Reassembly</a:t>
            </a:r>
          </a:p>
        </p:txBody>
      </p:sp>
      <p:sp>
        <p:nvSpPr>
          <p:cNvPr id="4" name="Content Placeholder 3">
            <a:extLst>
              <a:ext uri="{FF2B5EF4-FFF2-40B4-BE49-F238E27FC236}">
                <a16:creationId xmlns:a16="http://schemas.microsoft.com/office/drawing/2014/main" id="{47C98538-A3BD-9F47-9419-316666EE7D5D}"/>
              </a:ext>
            </a:extLst>
          </p:cNvPr>
          <p:cNvSpPr>
            <a:spLocks noGrp="1"/>
          </p:cNvSpPr>
          <p:nvPr>
            <p:ph idx="1"/>
          </p:nvPr>
        </p:nvSpPr>
        <p:spPr>
          <a:xfrm>
            <a:off x="185699" y="1798493"/>
            <a:ext cx="3423775" cy="3562752"/>
          </a:xfrm>
        </p:spPr>
        <p:txBody>
          <a:bodyPr/>
          <a:lstStyle/>
          <a:p>
            <a:pPr marL="285743" indent="-285743" algn="l">
              <a:spcBef>
                <a:spcPct val="0"/>
              </a:spcBef>
              <a:buFont typeface="Arial" panose="020b0604020202020204" pitchFamily="34" charset="0"/>
              <a:buChar char="•"/>
            </a:pPr>
            <a:r>
              <a:rPr lang="en-US" altLang="zh-TW">
                <a:solidFill>
                  <a:srgbClr val="000000"/>
                </a:solidFill>
              </a:rPr>
              <a:t>UDP </a:t>
            </a:r>
            <a:r>
              <a:rPr lang="zh-TW" altLang="en-US">
                <a:solidFill>
                  <a:srgbClr val="000000"/>
                </a:solidFill>
              </a:rPr>
              <a:t>不會追蹤順序編號 </a:t>
            </a:r>
            <a:r>
              <a:rPr lang="en-US" altLang="zh-TW">
                <a:solidFill>
                  <a:srgbClr val="000000"/>
                </a:solidFill>
              </a:rPr>
              <a:t>TCP </a:t>
            </a:r>
            <a:r>
              <a:rPr lang="zh-TW" altLang="en-US">
                <a:solidFill>
                  <a:srgbClr val="000000"/>
                </a:solidFill>
              </a:rPr>
              <a:t>的方式。</a:t>
            </a:r>
          </a:p>
          <a:p>
            <a:pPr marL="285743" indent="-285743" algn="l">
              <a:spcBef>
                <a:spcPct val="0"/>
              </a:spcBef>
              <a:buFont typeface="Arial" panose="020b0604020202020204" pitchFamily="34" charset="0"/>
              <a:buChar char="•"/>
            </a:pPr>
            <a:r>
              <a:rPr lang="en-US" altLang="zh-TW">
                <a:solidFill>
                  <a:srgbClr val="000000"/>
                </a:solidFill>
              </a:rPr>
              <a:t>UDP </a:t>
            </a:r>
            <a:r>
              <a:rPr lang="zh-TW" altLang="en-US">
                <a:solidFill>
                  <a:srgbClr val="000000"/>
                </a:solidFill>
              </a:rPr>
              <a:t>沒有辦法將數據報重新排序到它們的傳輸順序。</a:t>
            </a:r>
          </a:p>
          <a:p>
            <a:pPr marL="285743" indent="-285743" algn="l">
              <a:spcBef>
                <a:spcPct val="0"/>
              </a:spcBef>
              <a:buFont typeface="Arial" panose="020b0604020202020204" pitchFamily="34" charset="0"/>
              <a:buChar char="•"/>
            </a:pPr>
            <a:r>
              <a:rPr lang="en-US" altLang="zh-TW">
                <a:solidFill>
                  <a:srgbClr val="000000"/>
                </a:solidFill>
              </a:rPr>
              <a:t>UDP </a:t>
            </a:r>
            <a:r>
              <a:rPr lang="zh-TW" altLang="en-US">
                <a:solidFill>
                  <a:srgbClr val="000000"/>
                </a:solidFill>
              </a:rPr>
              <a:t>只是按照接收的順序重新組裝數據並將其轉發給應用程序。</a:t>
            </a:r>
          </a:p>
        </p:txBody>
      </p:sp>
      <p:pic>
        <p:nvPicPr>
          <p:cNvPr id="6" name="Picture 5">
            <a:extLst>
              <a:ext uri="{FF2B5EF4-FFF2-40B4-BE49-F238E27FC236}">
                <a16:creationId xmlns:a16="http://schemas.microsoft.com/office/drawing/2014/main" id="{081E9179-0DF9-0A48-ABD1-1D2C43731401}"/>
              </a:ext>
            </a:extLst>
          </p:cNvPr>
          <p:cNvPicPr>
            <a:picLocks noChangeAspect="1"/>
          </p:cNvPicPr>
          <p:nvPr/>
        </p:nvPicPr>
        <p:blipFill>
          <a:blip r:embed="rId3"/>
          <a:stretch>
            <a:fillRect/>
          </a:stretch>
        </p:blipFill>
        <p:spPr>
          <a:xfrm>
            <a:off x="3823205" y="1919344"/>
            <a:ext cx="4902029" cy="3321050"/>
          </a:xfrm>
          <a:prstGeom prst="rect">
            <a:avLst/>
          </a:prstGeom>
        </p:spPr>
      </p:pic>
      <p:sp>
        <p:nvSpPr>
          <p:cNvPr id="2" name="投影片編號版面配置區 1"/>
          <p:cNvSpPr>
            <a:spLocks noGrp="1"/>
          </p:cNvSpPr>
          <p:nvPr>
            <p:ph type="sldNum" sz="quarter" idx="12"/>
          </p:nvPr>
        </p:nvSpPr>
        <p:spPr/>
        <p:txBody>
          <a:bodyPr/>
          <a:lstStyle/>
          <a:p>
            <a:fld id="{4FAB73BC-B049-4115-A692-8D63A059BFB8}" type="slidenum">
              <a:rPr lang="en-US" smtClean="0"/>
              <a:t>398</a:t>
            </a:fld>
            <a:endParaRPr lang="en-US"/>
          </a:p>
        </p:txBody>
      </p:sp>
    </p:spTree>
    <p:extLst>
      <p:ext uri="{BB962C8B-B14F-4D97-AF65-F5344CB8AC3E}">
        <p14:creationId xmlns:p14="http://schemas.microsoft.com/office/powerpoint/2010/main" val="24183990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399.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p:spPr>
        <p:txBody>
          <a:bodyPr>
            <a:normAutofit/>
          </a:bodyPr>
          <a:lstStyle/>
          <a:p>
            <a:r>
              <a:rPr lang="en-US" altLang="zh-TW" smtClean="0"/>
              <a:t>14.7UDP </a:t>
            </a:r>
            <a:r>
              <a:rPr lang="zh-TW" altLang="en-US" smtClean="0"/>
              <a:t>通訊</a:t>
            </a:r>
            <a:r>
              <a:rPr lang="en-US" altLang="zh-TW"/>
              <a:t>-</a:t>
            </a:r>
            <a:r>
              <a:rPr lang="en-US" altLang="zh-TW" smtClean="0"/>
              <a:t>UDP </a:t>
            </a:r>
            <a:r>
              <a:rPr lang="en-US" altLang="zh-TW"/>
              <a:t>Server Processes and Requests</a:t>
            </a:r>
          </a:p>
        </p:txBody>
      </p:sp>
      <p:sp>
        <p:nvSpPr>
          <p:cNvPr id="4" name="Content Placeholder 3">
            <a:extLst>
              <a:ext uri="{FF2B5EF4-FFF2-40B4-BE49-F238E27FC236}">
                <a16:creationId xmlns:a16="http://schemas.microsoft.com/office/drawing/2014/main" id="{47C98538-A3BD-9F47-9419-316666EE7D5D}"/>
              </a:ext>
            </a:extLst>
          </p:cNvPr>
          <p:cNvSpPr>
            <a:spLocks noGrp="1"/>
          </p:cNvSpPr>
          <p:nvPr>
            <p:ph idx="1"/>
          </p:nvPr>
        </p:nvSpPr>
        <p:spPr>
          <a:xfrm>
            <a:off x="185699" y="1949450"/>
            <a:ext cx="3628919" cy="3411795"/>
          </a:xfrm>
        </p:spPr>
        <p:txBody>
          <a:bodyPr/>
          <a:lstStyle/>
          <a:p>
            <a:pPr marL="0" indent="0" algn="l">
              <a:spcBef>
                <a:spcPct val="0"/>
              </a:spcBef>
            </a:pPr>
            <a:r>
              <a:rPr lang="zh-TW" altLang="en-US">
                <a:solidFill>
                  <a:srgbClr val="000000"/>
                </a:solidFill>
              </a:rPr>
              <a:t>以 </a:t>
            </a:r>
            <a:r>
              <a:rPr lang="en-US" altLang="zh-TW">
                <a:solidFill>
                  <a:srgbClr val="000000"/>
                </a:solidFill>
              </a:rPr>
              <a:t>UDP </a:t>
            </a:r>
            <a:r>
              <a:rPr lang="zh-TW" altLang="en-US">
                <a:solidFill>
                  <a:srgbClr val="000000"/>
                </a:solidFill>
              </a:rPr>
              <a:t>為基礎的伺服器應用程式會指派已知或已登錄的連接埠號碼。</a:t>
            </a:r>
          </a:p>
          <a:p>
            <a:pPr marL="0" indent="0" algn="l">
              <a:spcBef>
                <a:spcPct val="0"/>
              </a:spcBef>
            </a:pPr>
            <a:endParaRPr lang="en-US">
              <a:solidFill>
                <a:srgbClr val="000000"/>
              </a:solidFill>
            </a:endParaRPr>
          </a:p>
          <a:p>
            <a:pPr marL="0" indent="0" algn="l">
              <a:spcBef>
                <a:spcPct val="0"/>
              </a:spcBef>
            </a:pPr>
            <a:r>
              <a:rPr lang="en-US" altLang="zh-TW">
                <a:solidFill>
                  <a:srgbClr val="000000"/>
                </a:solidFill>
              </a:rPr>
              <a:t>UDP </a:t>
            </a:r>
            <a:r>
              <a:rPr lang="zh-TW" altLang="en-US">
                <a:solidFill>
                  <a:srgbClr val="000000"/>
                </a:solidFill>
              </a:rPr>
              <a:t>接收目的地為這些連接埠之一的數據報，它將應用程序數據轉發到基於其埠號適當的應用程序。 </a:t>
            </a:r>
          </a:p>
        </p:txBody>
      </p:sp>
      <p:pic>
        <p:nvPicPr>
          <p:cNvPr id="6" name="Picture 5">
            <a:extLst>
              <a:ext uri="{FF2B5EF4-FFF2-40B4-BE49-F238E27FC236}">
                <a16:creationId xmlns:a16="http://schemas.microsoft.com/office/drawing/2014/main" id="{5F777B4A-1B47-5148-8B97-0DDC74204220}"/>
              </a:ext>
            </a:extLst>
          </p:cNvPr>
          <p:cNvPicPr>
            <a:picLocks noChangeAspect="1"/>
          </p:cNvPicPr>
          <p:nvPr/>
        </p:nvPicPr>
        <p:blipFill>
          <a:blip r:embed="rId3"/>
          <a:stretch>
            <a:fillRect/>
          </a:stretch>
        </p:blipFill>
        <p:spPr>
          <a:xfrm>
            <a:off x="3931251" y="1944771"/>
            <a:ext cx="4866742" cy="2968458"/>
          </a:xfrm>
          <a:prstGeom prst="rect">
            <a:avLst/>
          </a:prstGeom>
        </p:spPr>
      </p:pic>
      <p:sp>
        <p:nvSpPr>
          <p:cNvPr id="2" name="投影片編號版面配置區 1"/>
          <p:cNvSpPr>
            <a:spLocks noGrp="1"/>
          </p:cNvSpPr>
          <p:nvPr>
            <p:ph type="sldNum" sz="quarter" idx="12"/>
          </p:nvPr>
        </p:nvSpPr>
        <p:spPr/>
        <p:txBody>
          <a:bodyPr/>
          <a:lstStyle/>
          <a:p>
            <a:fld id="{4FAB73BC-B049-4115-A692-8D63A059BFB8}" type="slidenum">
              <a:rPr lang="en-US" smtClean="0"/>
              <a:t>399</a:t>
            </a:fld>
            <a:endParaRPr lang="en-US"/>
          </a:p>
        </p:txBody>
      </p:sp>
    </p:spTree>
    <p:extLst>
      <p:ext uri="{BB962C8B-B14F-4D97-AF65-F5344CB8AC3E}">
        <p14:creationId xmlns:p14="http://schemas.microsoft.com/office/powerpoint/2010/main" val="194919232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4.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6146" name="Rectangle 33"/>
          <p:cNvSpPr>
            <a:spLocks noGrp="1" noChangeArrowheads="1"/>
          </p:cNvSpPr>
          <p:nvPr>
            <p:ph type="title"/>
          </p:nvPr>
        </p:nvSpPr>
        <p:spPr>
          <a:xfrm>
            <a:off x="1" y="898645"/>
            <a:ext cx="9144000" cy="612812"/>
          </a:xfrm>
        </p:spPr>
        <p:txBody>
          <a:bodyPr>
            <a:normAutofit/>
          </a:bodyPr>
          <a:lstStyle/>
          <a:p>
            <a:pPr rtl="0" eaLnBrk="1" hangingPunct="1"/>
            <a:r>
              <a:rPr lang="zh-TW" altLang="en-US" sz="3000"/>
              <a:t>模組目標</a:t>
            </a:r>
          </a:p>
        </p:txBody>
      </p:sp>
      <p:sp>
        <p:nvSpPr>
          <p:cNvPr id="6147" name="Rectangle 34"/>
          <p:cNvSpPr>
            <a:spLocks noGrp="1" noChangeArrowheads="1"/>
          </p:cNvSpPr>
          <p:nvPr>
            <p:ph idx="1"/>
          </p:nvPr>
        </p:nvSpPr>
        <p:spPr>
          <a:xfrm>
            <a:off x="189431" y="2069120"/>
            <a:ext cx="8731272" cy="82746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normAutofit fontScale="77500" lnSpcReduction="20000"/>
          </a:bodyPr>
          <a:lstStyle/>
          <a:p>
            <a:pPr>
              <a:spcBef>
                <a:spcPct val="0"/>
              </a:spcBef>
              <a:buNone/>
            </a:pPr>
            <a:r>
              <a:rPr lang="zh-TW" altLang="en-US" sz="3000">
                <a:solidFill>
                  <a:schemeClr val="tx1"/>
                </a:solidFill>
                <a:cs typeface="+mj-cs"/>
              </a:rPr>
              <a:t>單元標題：今日的網路連線</a:t>
            </a:r>
            <a:endParaRPr lang="en-US" altLang="en-US" sz="3000">
              <a:solidFill>
                <a:schemeClr val="tx1"/>
              </a:solidFill>
              <a:cs typeface="+mj-cs"/>
            </a:endParaRPr>
          </a:p>
          <a:p>
            <a:pPr>
              <a:spcBef>
                <a:spcPct val="0"/>
              </a:spcBef>
              <a:buNone/>
            </a:pPr>
            <a:r>
              <a:rPr lang="zh-TW" altLang="en-US" sz="3000">
                <a:solidFill>
                  <a:schemeClr val="tx1"/>
                </a:solidFill>
                <a:cs typeface="+mj-cs"/>
              </a:rPr>
              <a:t>單元目標：解釋現代技術的進步。 </a:t>
            </a:r>
          </a:p>
          <a:p>
            <a:pPr>
              <a:spcBef>
                <a:spcPct val="0"/>
              </a:spcBef>
              <a:buNone/>
            </a:pPr>
            <a:endParaRPr lang="en-US" sz="3000">
              <a:solidFill>
                <a:schemeClr val="tx1"/>
              </a:solidFill>
              <a:cs typeface="+mj-cs"/>
            </a:endParaRPr>
          </a:p>
          <a:p>
            <a:pPr>
              <a:spcBef>
                <a:spcPct val="0"/>
              </a:spcBef>
              <a:buNone/>
            </a:pPr>
            <a:endParaRPr lang="en-US" sz="3000">
              <a:solidFill>
                <a:schemeClr val="tx1"/>
              </a:solidFill>
              <a:cs typeface="+mj-cs"/>
            </a:endParaRPr>
          </a:p>
          <a:p>
            <a:pPr>
              <a:spcBef>
                <a:spcPct val="0"/>
              </a:spcBef>
              <a:buNone/>
            </a:pPr>
            <a:endParaRPr lang="en-US" sz="3000">
              <a:solidFill>
                <a:schemeClr val="tx1"/>
              </a:solidFill>
              <a:cs typeface="+mj-cs"/>
            </a:endParaRPr>
          </a:p>
        </p:txBody>
      </p:sp>
      <p:graphicFrame>
        <p:nvGraphicFramePr>
          <p:cNvPr id="2" name="Table 1"/>
          <p:cNvGraphicFramePr>
            <a:graphicFrameLocks noGrp="1"/>
          </p:cNvGraphicFramePr>
          <p:nvPr>
            <p:extLst>
              <p:ext uri="{D42A27DB-BD31-4B8C-83A1-F6EECF244321}">
                <p14:modId xmlns:p14="http://schemas.microsoft.com/office/powerpoint/2010/main" val="3608220302"/>
              </p:ext>
            </p:extLst>
          </p:nvPr>
        </p:nvGraphicFramePr>
        <p:xfrm>
          <a:off x="423334" y="2482851"/>
          <a:ext cx="8263467" cy="3261360"/>
        </p:xfrm>
        <a:graphic>
          <a:graphicData uri="http://schemas.openxmlformats.org/drawingml/2006/table">
            <a:tbl>
              <a:tblPr firstRow="1" firstCol="1" bandRow="1">
                <a:tableStyleId>{5C22544A-7EE6-4342-B048-85BDC9FD1C3A}</a:tableStyleId>
              </a:tblPr>
              <a:tblGrid>
                <a:gridCol w="2748491">
                  <a:extLst>
                    <a:ext uri="{9D8B030D-6E8A-4147-A177-3AD203B41FA5}">
                      <a16:colId xmlns:a16="http://schemas.microsoft.com/office/drawing/2014/main" val="399010295"/>
                    </a:ext>
                  </a:extLst>
                </a:gridCol>
                <a:gridCol w="5514976">
                  <a:extLst>
                    <a:ext uri="{9D8B030D-6E8A-4147-A177-3AD203B41FA5}">
                      <a16:colId xmlns:a16="http://schemas.microsoft.com/office/drawing/2014/main" val="3417728144"/>
                    </a:ext>
                  </a:extLst>
                </a:gridCol>
              </a:tblGrid>
              <a:tr h="224116">
                <a:tc>
                  <a:txBody>
                    <a:bodyPr vert="horz" wrap="square"/>
                    <a:lstStyle/>
                    <a:p>
                      <a:pPr marL="0" marR="0" rtl="0">
                        <a:lnSpc>
                          <a:spcPct val="107000"/>
                        </a:lnSpc>
                        <a:spcBef>
                          <a:spcPct val="0"/>
                        </a:spcBef>
                        <a:spcAft>
                          <a:spcPct val="0"/>
                        </a:spcAft>
                      </a:pPr>
                      <a:r>
                        <a:rPr lang="zh-TW" sz="2000" baseline="0">
                          <a:effectLst/>
                          <a:latin typeface="Times New Roman" panose="02020603050405020304" pitchFamily="18" charset="0"/>
                          <a:ea typeface="標楷體" panose="03000509000000000000" pitchFamily="65" charset="-120"/>
                        </a:rPr>
                        <a:t>主題標題</a:t>
                      </a:r>
                    </a:p>
                  </a:txBody>
                  <a:tcPr marL="60168" marR="60168" marT="0" marB="0"/>
                </a:tc>
                <a:tc>
                  <a:txBody>
                    <a:bodyPr vert="horz" wrap="square"/>
                    <a:lstStyle/>
                    <a:p>
                      <a:pPr marL="0" marR="0" rtl="0">
                        <a:lnSpc>
                          <a:spcPct val="107000"/>
                        </a:lnSpc>
                        <a:spcBef>
                          <a:spcPct val="0"/>
                        </a:spcBef>
                        <a:spcAft>
                          <a:spcPct val="0"/>
                        </a:spcAft>
                      </a:pPr>
                      <a:r>
                        <a:rPr lang="zh-TW" sz="2000" baseline="0">
                          <a:effectLst/>
                          <a:latin typeface="Times New Roman" panose="02020603050405020304" pitchFamily="18" charset="0"/>
                          <a:ea typeface="標楷體" panose="03000509000000000000" pitchFamily="65" charset="-120"/>
                        </a:rPr>
                        <a:t>主題目標</a:t>
                      </a:r>
                    </a:p>
                  </a:txBody>
                  <a:tcPr marL="60168" marR="60168" marT="0" marB="0"/>
                </a:tc>
                <a:extLst>
                  <a:ext uri="{0D108BD9-81ED-4DB2-BD59-A6C34878D82A}">
                    <a16:rowId xmlns:a16="http://schemas.microsoft.com/office/drawing/2014/main" val="364302898"/>
                  </a:ext>
                </a:extLst>
              </a:tr>
              <a:tr h="263724">
                <a:tc>
                  <a:txBody>
                    <a:bodyPr vert="horz" wrap="square"/>
                    <a:lstStyle/>
                    <a:p>
                      <a:pPr marL="0" marR="0" rtl="0">
                        <a:lnSpc>
                          <a:spcPct val="107000"/>
                        </a:lnSpc>
                        <a:spcBef>
                          <a:spcPct val="0"/>
                        </a:spcBef>
                        <a:spcAft>
                          <a:spcPct val="0"/>
                        </a:spcAft>
                      </a:pPr>
                      <a:r>
                        <a:rPr lang="zh-TW" sz="2000" baseline="0">
                          <a:effectLst/>
                          <a:latin typeface="Times New Roman" panose="02020603050405020304" pitchFamily="18" charset="0"/>
                          <a:ea typeface="標楷體" panose="03000509000000000000" pitchFamily="65" charset="-120"/>
                        </a:rPr>
                        <a:t>網</a:t>
                      </a:r>
                      <a:r>
                        <a:rPr lang="zh-TW" altLang="en-US" sz="2000" baseline="0">
                          <a:effectLst/>
                          <a:latin typeface="Times New Roman" panose="02020603050405020304" pitchFamily="18" charset="0"/>
                          <a:ea typeface="標楷體" panose="03000509000000000000" pitchFamily="65" charset="-120"/>
                        </a:rPr>
                        <a:t>路</a:t>
                      </a:r>
                      <a:r>
                        <a:rPr lang="zh-TW" sz="2000" baseline="0">
                          <a:effectLst/>
                          <a:latin typeface="Times New Roman" panose="02020603050405020304" pitchFamily="18" charset="0"/>
                          <a:ea typeface="標楷體" panose="03000509000000000000" pitchFamily="65" charset="-120"/>
                        </a:rPr>
                        <a:t>影響我們的生活</a:t>
                      </a:r>
                    </a:p>
                  </a:txBody>
                  <a:tcPr marL="60168" marR="60168" marT="0" marB="0"/>
                </a:tc>
                <a:tc>
                  <a:txBody>
                    <a:bodyPr vert="horz" wrap="square"/>
                    <a:lstStyle/>
                    <a:p>
                      <a:pPr marL="0" marR="0" rtl="0">
                        <a:lnSpc>
                          <a:spcPct val="107000"/>
                        </a:lnSpc>
                        <a:spcBef>
                          <a:spcPct val="0"/>
                        </a:spcBef>
                        <a:spcAft>
                          <a:spcPct val="0"/>
                        </a:spcAft>
                      </a:pPr>
                      <a:r>
                        <a:rPr lang="zh-TW" sz="2000" baseline="0">
                          <a:effectLst/>
                          <a:latin typeface="Times New Roman" panose="02020603050405020304" pitchFamily="18" charset="0"/>
                          <a:ea typeface="標楷體" panose="03000509000000000000" pitchFamily="65" charset="-120"/>
                        </a:rPr>
                        <a:t>解釋網</a:t>
                      </a:r>
                      <a:r>
                        <a:rPr lang="zh-TW" altLang="en-US" sz="2000" baseline="0">
                          <a:effectLst/>
                          <a:latin typeface="Times New Roman" panose="02020603050405020304" pitchFamily="18" charset="0"/>
                          <a:ea typeface="標楷體" panose="03000509000000000000" pitchFamily="65" charset="-120"/>
                        </a:rPr>
                        <a:t>路</a:t>
                      </a:r>
                      <a:r>
                        <a:rPr lang="zh-TW" sz="2000" baseline="0">
                          <a:effectLst/>
                          <a:latin typeface="Times New Roman" panose="02020603050405020304" pitchFamily="18" charset="0"/>
                          <a:ea typeface="標楷體" panose="03000509000000000000" pitchFamily="65" charset="-120"/>
                        </a:rPr>
                        <a:t>如何影響我們的日常生活。</a:t>
                      </a:r>
                    </a:p>
                  </a:txBody>
                  <a:tcPr marL="60168" marR="60168" marT="0" marB="0"/>
                </a:tc>
                <a:extLst>
                  <a:ext uri="{0D108BD9-81ED-4DB2-BD59-A6C34878D82A}">
                    <a16:rowId xmlns:a16="http://schemas.microsoft.com/office/drawing/2014/main" val="3530891527"/>
                  </a:ext>
                </a:extLst>
              </a:tr>
              <a:tr h="263724">
                <a:tc>
                  <a:txBody>
                    <a:bodyPr vert="horz" wrap="square"/>
                    <a:lstStyle/>
                    <a:p>
                      <a:pPr marL="0" marR="0" rtl="0">
                        <a:lnSpc>
                          <a:spcPct val="107000"/>
                        </a:lnSpc>
                        <a:spcBef>
                          <a:spcPct val="0"/>
                        </a:spcBef>
                        <a:spcAft>
                          <a:spcPct val="0"/>
                        </a:spcAft>
                      </a:pPr>
                      <a:r>
                        <a:rPr lang="zh-TW" altLang="en-US" sz="2000" baseline="0">
                          <a:effectLst/>
                          <a:latin typeface="Times New Roman" panose="02020603050405020304" pitchFamily="18" charset="0"/>
                          <a:ea typeface="標楷體" panose="03000509000000000000" pitchFamily="65" charset="-120"/>
                        </a:rPr>
                        <a:t>網路元件</a:t>
                      </a:r>
                      <a:endParaRPr lang="zh-TW" sz="2000" baseline="0">
                        <a:effectLst/>
                        <a:latin typeface="Times New Roman" panose="02020603050405020304" pitchFamily="18" charset="0"/>
                        <a:ea typeface="標楷體" panose="03000509000000000000" pitchFamily="65" charset="-120"/>
                      </a:endParaRPr>
                    </a:p>
                  </a:txBody>
                  <a:tcPr marL="60168" marR="60168" marT="0" marB="0"/>
                </a:tc>
                <a:tc>
                  <a:txBody>
                    <a:bodyPr vert="horz" wrap="square"/>
                    <a:lstStyle/>
                    <a:p>
                      <a:pPr marL="0" marR="0" rtl="0">
                        <a:lnSpc>
                          <a:spcPct val="107000"/>
                        </a:lnSpc>
                        <a:spcBef>
                          <a:spcPct val="0"/>
                        </a:spcBef>
                        <a:spcAft>
                          <a:spcPct val="0"/>
                        </a:spcAft>
                      </a:pPr>
                      <a:r>
                        <a:rPr lang="zh-TW" sz="2000" baseline="0">
                          <a:effectLst/>
                          <a:latin typeface="Times New Roman" panose="02020603050405020304" pitchFamily="18" charset="0"/>
                          <a:ea typeface="標楷體" panose="03000509000000000000" pitchFamily="65" charset="-120"/>
                        </a:rPr>
                        <a:t>解釋如何使用主機和</a:t>
                      </a:r>
                      <a:r>
                        <a:rPr lang="zh-TW" altLang="en-US" sz="2000" baseline="0">
                          <a:effectLst/>
                          <a:latin typeface="Times New Roman" panose="02020603050405020304" pitchFamily="18" charset="0"/>
                          <a:ea typeface="標楷體" panose="03000509000000000000" pitchFamily="65" charset="-120"/>
                        </a:rPr>
                        <a:t>網路</a:t>
                      </a:r>
                      <a:r>
                        <a:rPr lang="zh-TW" sz="2000" baseline="0">
                          <a:effectLst/>
                          <a:latin typeface="Times New Roman" panose="02020603050405020304" pitchFamily="18" charset="0"/>
                          <a:ea typeface="標楷體" panose="03000509000000000000" pitchFamily="65" charset="-120"/>
                        </a:rPr>
                        <a:t>設備。</a:t>
                      </a:r>
                    </a:p>
                  </a:txBody>
                  <a:tcPr marL="60168" marR="60168" marT="0" marB="0"/>
                </a:tc>
                <a:extLst>
                  <a:ext uri="{0D108BD9-81ED-4DB2-BD59-A6C34878D82A}">
                    <a16:rowId xmlns:a16="http://schemas.microsoft.com/office/drawing/2014/main" val="662892947"/>
                  </a:ext>
                </a:extLst>
              </a:tr>
              <a:tr h="254659">
                <a:tc>
                  <a:txBody>
                    <a:bodyPr vert="horz" wrap="square"/>
                    <a:lstStyle/>
                    <a:p>
                      <a:pPr marL="0" marR="0" rtl="0">
                        <a:lnSpc>
                          <a:spcPct val="107000"/>
                        </a:lnSpc>
                        <a:spcBef>
                          <a:spcPct val="0"/>
                        </a:spcBef>
                        <a:spcAft>
                          <a:spcPct val="0"/>
                        </a:spcAft>
                      </a:pPr>
                      <a:r>
                        <a:rPr lang="zh-TW" altLang="en-US" sz="2000" baseline="0">
                          <a:effectLst/>
                          <a:latin typeface="Times New Roman" panose="02020603050405020304" pitchFamily="18" charset="0"/>
                          <a:ea typeface="標楷體" panose="03000509000000000000" pitchFamily="65" charset="-120"/>
                        </a:rPr>
                        <a:t>網路表現法和拓樸</a:t>
                      </a:r>
                      <a:endParaRPr lang="zh-TW" sz="2000" baseline="0">
                        <a:effectLst/>
                        <a:latin typeface="Times New Roman" panose="02020603050405020304" pitchFamily="18" charset="0"/>
                        <a:ea typeface="標楷體" panose="03000509000000000000" pitchFamily="65" charset="-120"/>
                      </a:endParaRPr>
                    </a:p>
                  </a:txBody>
                  <a:tcPr marL="60168" marR="60168" marT="0" marB="0"/>
                </a:tc>
                <a:tc>
                  <a:txBody>
                    <a:bodyPr vert="horz" wrap="square"/>
                    <a:lstStyle/>
                    <a:p>
                      <a:pPr marL="0" marR="0" rtl="0">
                        <a:lnSpc>
                          <a:spcPct val="107000"/>
                        </a:lnSpc>
                        <a:spcBef>
                          <a:spcPct val="0"/>
                        </a:spcBef>
                        <a:spcAft>
                          <a:spcPct val="0"/>
                        </a:spcAft>
                      </a:pPr>
                      <a:r>
                        <a:rPr lang="zh-TW" sz="2000" baseline="0">
                          <a:effectLst/>
                          <a:latin typeface="Times New Roman" panose="02020603050405020304" pitchFamily="18" charset="0"/>
                          <a:ea typeface="標楷體" panose="03000509000000000000" pitchFamily="65" charset="-120"/>
                        </a:rPr>
                        <a:t>解釋</a:t>
                      </a:r>
                      <a:r>
                        <a:rPr lang="zh-TW" altLang="en-US" sz="2000" baseline="0">
                          <a:effectLst/>
                          <a:latin typeface="Times New Roman" panose="02020603050405020304" pitchFamily="18" charset="0"/>
                          <a:ea typeface="標楷體" panose="03000509000000000000" pitchFamily="65" charset="-120"/>
                        </a:rPr>
                        <a:t>網路</a:t>
                      </a:r>
                      <a:r>
                        <a:rPr lang="zh-TW" sz="2000" baseline="0">
                          <a:effectLst/>
                          <a:latin typeface="Times New Roman" panose="02020603050405020304" pitchFamily="18" charset="0"/>
                          <a:ea typeface="標楷體" panose="03000509000000000000" pitchFamily="65" charset="-120"/>
                        </a:rPr>
                        <a:t>表示以及它們是如何在</a:t>
                      </a:r>
                      <a:r>
                        <a:rPr lang="zh-TW" altLang="en-US" sz="2000" baseline="0">
                          <a:effectLst/>
                          <a:latin typeface="Times New Roman" panose="02020603050405020304" pitchFamily="18" charset="0"/>
                          <a:ea typeface="標楷體" panose="03000509000000000000" pitchFamily="65" charset="-120"/>
                        </a:rPr>
                        <a:t>網路</a:t>
                      </a:r>
                      <a:r>
                        <a:rPr lang="zh-TW" sz="2000" baseline="0">
                          <a:effectLst/>
                          <a:latin typeface="Times New Roman" panose="02020603050405020304" pitchFamily="18" charset="0"/>
                          <a:ea typeface="標楷體" panose="03000509000000000000" pitchFamily="65" charset="-120"/>
                        </a:rPr>
                        <a:t>拓撲中使用。</a:t>
                      </a:r>
                    </a:p>
                  </a:txBody>
                  <a:tcPr marL="60168" marR="60168" marT="0" marB="0"/>
                </a:tc>
                <a:extLst>
                  <a:ext uri="{0D108BD9-81ED-4DB2-BD59-A6C34878D82A}">
                    <a16:rowId xmlns:a16="http://schemas.microsoft.com/office/drawing/2014/main" val="1283686363"/>
                  </a:ext>
                </a:extLst>
              </a:tr>
              <a:tr h="249911">
                <a:tc>
                  <a:txBody>
                    <a:bodyPr vert="horz" wrap="square"/>
                    <a:lstStyle/>
                    <a:p>
                      <a:pPr marL="0" marR="0" rtl="0">
                        <a:lnSpc>
                          <a:spcPct val="107000"/>
                        </a:lnSpc>
                        <a:spcBef>
                          <a:spcPct val="0"/>
                        </a:spcBef>
                        <a:spcAft>
                          <a:spcPct val="0"/>
                        </a:spcAft>
                      </a:pPr>
                      <a:r>
                        <a:rPr lang="zh-TW" altLang="en-US" sz="2000" baseline="0">
                          <a:effectLst/>
                          <a:latin typeface="Times New Roman" panose="02020603050405020304" pitchFamily="18" charset="0"/>
                          <a:ea typeface="標楷體" panose="03000509000000000000" pitchFamily="65" charset="-120"/>
                        </a:rPr>
                        <a:t>常見的</a:t>
                      </a:r>
                      <a:r>
                        <a:rPr lang="zh-TW" sz="2000" baseline="0">
                          <a:effectLst/>
                          <a:latin typeface="Times New Roman" panose="02020603050405020304" pitchFamily="18" charset="0"/>
                          <a:ea typeface="標楷體" panose="03000509000000000000" pitchFamily="65" charset="-120"/>
                        </a:rPr>
                        <a:t>網路類型</a:t>
                      </a:r>
                    </a:p>
                  </a:txBody>
                  <a:tcPr marL="60168" marR="60168" marT="0" marB="0"/>
                </a:tc>
                <a:tc>
                  <a:txBody>
                    <a:bodyPr vert="horz" wrap="square"/>
                    <a:lstStyle/>
                    <a:p>
                      <a:pPr marL="0" marR="0" rtl="0">
                        <a:lnSpc>
                          <a:spcPct val="107000"/>
                        </a:lnSpc>
                        <a:spcBef>
                          <a:spcPct val="0"/>
                        </a:spcBef>
                        <a:spcAft>
                          <a:spcPct val="0"/>
                        </a:spcAft>
                      </a:pPr>
                      <a:r>
                        <a:rPr lang="zh-TW" sz="2000" baseline="0">
                          <a:effectLst/>
                          <a:latin typeface="Times New Roman" panose="02020603050405020304" pitchFamily="18" charset="0"/>
                          <a:ea typeface="標楷體" panose="03000509000000000000" pitchFamily="65" charset="-120"/>
                        </a:rPr>
                        <a:t>比較一般網路類型的特性。</a:t>
                      </a:r>
                    </a:p>
                  </a:txBody>
                  <a:tcPr marL="60168" marR="60168" marT="0" marB="0"/>
                </a:tc>
                <a:extLst>
                  <a:ext uri="{0D108BD9-81ED-4DB2-BD59-A6C34878D82A}">
                    <a16:rowId xmlns:a16="http://schemas.microsoft.com/office/drawing/2014/main" val="2466644772"/>
                  </a:ext>
                </a:extLst>
              </a:tr>
              <a:tr h="263724">
                <a:tc>
                  <a:txBody>
                    <a:bodyPr vert="horz" wrap="square"/>
                    <a:lstStyle/>
                    <a:p>
                      <a:pPr marL="0" marR="0" rtl="0">
                        <a:lnSpc>
                          <a:spcPct val="107000"/>
                        </a:lnSpc>
                        <a:spcBef>
                          <a:spcPct val="0"/>
                        </a:spcBef>
                        <a:spcAft>
                          <a:spcPct val="0"/>
                        </a:spcAft>
                      </a:pPr>
                      <a:r>
                        <a:rPr lang="zh-TW" altLang="en-US" sz="2000" baseline="0">
                          <a:effectLst/>
                          <a:latin typeface="Times New Roman" panose="02020603050405020304" pitchFamily="18" charset="0"/>
                          <a:ea typeface="標楷體" panose="03000509000000000000" pitchFamily="65" charset="-120"/>
                        </a:rPr>
                        <a:t>網路連線</a:t>
                      </a:r>
                      <a:endParaRPr lang="zh-TW" sz="2000" baseline="0">
                        <a:effectLst/>
                        <a:latin typeface="Times New Roman" panose="02020603050405020304" pitchFamily="18" charset="0"/>
                        <a:ea typeface="標楷體" panose="03000509000000000000" pitchFamily="65" charset="-120"/>
                      </a:endParaRPr>
                    </a:p>
                  </a:txBody>
                  <a:tcPr marL="60168" marR="60168" marT="0" marB="0"/>
                </a:tc>
                <a:tc>
                  <a:txBody>
                    <a:bodyPr vert="horz" wrap="square"/>
                    <a:lstStyle/>
                    <a:p>
                      <a:pPr marL="0" marR="0" rtl="0">
                        <a:lnSpc>
                          <a:spcPct val="107000"/>
                        </a:lnSpc>
                        <a:spcBef>
                          <a:spcPct val="0"/>
                        </a:spcBef>
                        <a:spcAft>
                          <a:spcPct val="0"/>
                        </a:spcAft>
                      </a:pPr>
                      <a:r>
                        <a:rPr lang="zh-TW" sz="2000" baseline="0">
                          <a:effectLst/>
                          <a:latin typeface="Times New Roman" panose="02020603050405020304" pitchFamily="18" charset="0"/>
                          <a:ea typeface="標楷體" panose="03000509000000000000" pitchFamily="65" charset="-120"/>
                        </a:rPr>
                        <a:t>解釋 LAN 和 WAN 如何互連到網際網路。</a:t>
                      </a:r>
                    </a:p>
                  </a:txBody>
                  <a:tcPr marL="60168" marR="60168" marT="0" marB="0"/>
                </a:tc>
                <a:extLst>
                  <a:ext uri="{0D108BD9-81ED-4DB2-BD59-A6C34878D82A}">
                    <a16:rowId xmlns:a16="http://schemas.microsoft.com/office/drawing/2014/main" val="2893854660"/>
                  </a:ext>
                </a:extLst>
              </a:tr>
              <a:tr h="287720">
                <a:tc>
                  <a:txBody>
                    <a:bodyPr vert="horz" wrap="square"/>
                    <a:lstStyle/>
                    <a:p>
                      <a:pPr marL="0" marR="0" rtl="0">
                        <a:lnSpc>
                          <a:spcPct val="107000"/>
                        </a:lnSpc>
                        <a:spcBef>
                          <a:spcPct val="0"/>
                        </a:spcBef>
                        <a:spcAft>
                          <a:spcPct val="0"/>
                        </a:spcAft>
                      </a:pPr>
                      <a:r>
                        <a:rPr lang="zh-TW" sz="2000" baseline="0">
                          <a:effectLst/>
                          <a:latin typeface="Times New Roman" panose="02020603050405020304" pitchFamily="18" charset="0"/>
                          <a:ea typeface="標楷體" panose="03000509000000000000" pitchFamily="65" charset="-120"/>
                        </a:rPr>
                        <a:t>可靠的網路</a:t>
                      </a:r>
                    </a:p>
                  </a:txBody>
                  <a:tcPr marL="60168" marR="60168" marT="0" marB="0"/>
                </a:tc>
                <a:tc>
                  <a:txBody>
                    <a:bodyPr vert="horz" wrap="square"/>
                    <a:lstStyle/>
                    <a:p>
                      <a:pPr marL="0" marR="0" rtl="0">
                        <a:lnSpc>
                          <a:spcPct val="107000"/>
                        </a:lnSpc>
                        <a:spcBef>
                          <a:spcPct val="0"/>
                        </a:spcBef>
                        <a:spcAft>
                          <a:spcPct val="0"/>
                        </a:spcAft>
                      </a:pPr>
                      <a:r>
                        <a:rPr lang="zh-TW" sz="2000" baseline="0">
                          <a:effectLst/>
                          <a:latin typeface="Times New Roman" panose="02020603050405020304" pitchFamily="18" charset="0"/>
                          <a:ea typeface="標楷體" panose="03000509000000000000" pitchFamily="65" charset="-120"/>
                        </a:rPr>
                        <a:t>說明可靠網路的四個基本需求。</a:t>
                      </a:r>
                    </a:p>
                  </a:txBody>
                  <a:tcPr marL="60168" marR="60168" marT="0" marB="0"/>
                </a:tc>
                <a:extLst>
                  <a:ext uri="{0D108BD9-81ED-4DB2-BD59-A6C34878D82A}">
                    <a16:rowId xmlns:a16="http://schemas.microsoft.com/office/drawing/2014/main" val="811040832"/>
                  </a:ext>
                </a:extLst>
              </a:tr>
              <a:tr h="406548">
                <a:tc>
                  <a:txBody>
                    <a:bodyPr vert="horz" wrap="square"/>
                    <a:lstStyle/>
                    <a:p>
                      <a:pPr marL="0" marR="0" rtl="0">
                        <a:lnSpc>
                          <a:spcPct val="107000"/>
                        </a:lnSpc>
                        <a:spcBef>
                          <a:spcPct val="0"/>
                        </a:spcBef>
                        <a:spcAft>
                          <a:spcPct val="0"/>
                        </a:spcAft>
                      </a:pPr>
                      <a:r>
                        <a:rPr lang="zh-TW" sz="2000" baseline="0">
                          <a:effectLst/>
                          <a:latin typeface="Times New Roman" panose="02020603050405020304" pitchFamily="18" charset="0"/>
                          <a:ea typeface="標楷體" panose="03000509000000000000" pitchFamily="65" charset="-120"/>
                        </a:rPr>
                        <a:t>網路趨勢</a:t>
                      </a:r>
                    </a:p>
                  </a:txBody>
                  <a:tcPr marL="60168" marR="60168" marT="0" marB="0"/>
                </a:tc>
                <a:tc>
                  <a:txBody>
                    <a:bodyPr vert="horz" wrap="square"/>
                    <a:lstStyle/>
                    <a:p>
                      <a:pPr marL="0" marR="0" rtl="0">
                        <a:lnSpc>
                          <a:spcPct val="107000"/>
                        </a:lnSpc>
                        <a:spcBef>
                          <a:spcPct val="0"/>
                        </a:spcBef>
                        <a:spcAft>
                          <a:spcPct val="0"/>
                        </a:spcAft>
                      </a:pPr>
                      <a:r>
                        <a:rPr lang="zh-TW" sz="2000" baseline="0">
                          <a:effectLst/>
                          <a:latin typeface="Times New Roman" panose="02020603050405020304" pitchFamily="18" charset="0"/>
                          <a:ea typeface="標楷體" panose="03000509000000000000" pitchFamily="65" charset="-120"/>
                        </a:rPr>
                        <a:t>解釋 BYOD、線上協作、</a:t>
                      </a:r>
                      <a:r>
                        <a:rPr lang="zh-TW" altLang="en-US" sz="2000" baseline="0">
                          <a:effectLst/>
                          <a:latin typeface="Times New Roman" panose="02020603050405020304" pitchFamily="18" charset="0"/>
                          <a:ea typeface="標楷體" panose="03000509000000000000" pitchFamily="65" charset="-120"/>
                        </a:rPr>
                        <a:t>影片</a:t>
                      </a:r>
                      <a:r>
                        <a:rPr lang="zh-TW" sz="2000" baseline="0">
                          <a:effectLst/>
                          <a:latin typeface="Times New Roman" panose="02020603050405020304" pitchFamily="18" charset="0"/>
                          <a:ea typeface="標楷體" panose="03000509000000000000" pitchFamily="65" charset="-120"/>
                        </a:rPr>
                        <a:t>和雲端運算等趨勢如何改變我們互動的方式。</a:t>
                      </a:r>
                    </a:p>
                  </a:txBody>
                  <a:tcPr marL="60168" marR="60168" marT="0" marB="0"/>
                </a:tc>
                <a:extLst>
                  <a:ext uri="{0D108BD9-81ED-4DB2-BD59-A6C34878D82A}">
                    <a16:rowId xmlns:a16="http://schemas.microsoft.com/office/drawing/2014/main" val="2031869363"/>
                  </a:ext>
                </a:extLst>
              </a:tr>
              <a:tr h="287720">
                <a:tc>
                  <a:txBody>
                    <a:bodyPr vert="horz" wrap="square"/>
                    <a:lstStyle/>
                    <a:p>
                      <a:pPr marL="0" marR="0" rtl="0">
                        <a:lnSpc>
                          <a:spcPct val="107000"/>
                        </a:lnSpc>
                        <a:spcBef>
                          <a:spcPct val="0"/>
                        </a:spcBef>
                        <a:spcAft>
                          <a:spcPct val="0"/>
                        </a:spcAft>
                      </a:pPr>
                      <a:r>
                        <a:rPr lang="zh-TW" sz="2000" baseline="0">
                          <a:effectLst/>
                          <a:latin typeface="Times New Roman" panose="02020603050405020304" pitchFamily="18" charset="0"/>
                          <a:ea typeface="標楷體" panose="03000509000000000000" pitchFamily="65" charset="-120"/>
                        </a:rPr>
                        <a:t>網路安全</a:t>
                      </a:r>
                    </a:p>
                  </a:txBody>
                  <a:tcPr marL="60168" marR="60168" marT="0" marB="0"/>
                </a:tc>
                <a:tc>
                  <a:txBody>
                    <a:bodyPr vert="horz" wrap="square"/>
                    <a:lstStyle/>
                    <a:p>
                      <a:pPr marL="0" marR="0" rtl="0">
                        <a:lnSpc>
                          <a:spcPct val="107000"/>
                        </a:lnSpc>
                        <a:spcBef>
                          <a:spcPct val="0"/>
                        </a:spcBef>
                        <a:spcAft>
                          <a:spcPct val="0"/>
                        </a:spcAft>
                      </a:pPr>
                      <a:r>
                        <a:rPr lang="zh-TW" sz="2000" baseline="0">
                          <a:effectLst/>
                          <a:latin typeface="Times New Roman" panose="02020603050405020304" pitchFamily="18" charset="0"/>
                          <a:ea typeface="標楷體" panose="03000509000000000000" pitchFamily="65" charset="-120"/>
                        </a:rPr>
                        <a:t>識別所有網路的一些基本安全威脅和解決方案。</a:t>
                      </a:r>
                    </a:p>
                  </a:txBody>
                  <a:tcPr marL="60168" marR="60168" marT="0" marB="0"/>
                </a:tc>
                <a:extLst>
                  <a:ext uri="{0D108BD9-81ED-4DB2-BD59-A6C34878D82A}">
                    <a16:rowId xmlns:a16="http://schemas.microsoft.com/office/drawing/2014/main" val="2746633774"/>
                  </a:ext>
                </a:extLst>
              </a:tr>
            </a:tbl>
          </a:graphicData>
        </a:graphic>
      </p:graphicFrame>
      <p:sp>
        <p:nvSpPr>
          <p:cNvPr id="3" name="投影片編號版面配置區 2"/>
          <p:cNvSpPr>
            <a:spLocks noGrp="1"/>
          </p:cNvSpPr>
          <p:nvPr>
            <p:ph type="sldNum" sz="quarter" idx="4"/>
          </p:nvPr>
        </p:nvSpPr>
        <p:spPr/>
        <p:txBody>
          <a:bodyPr/>
          <a:lstStyle/>
          <a:p>
            <a:pPr defTabSz="385754">
              <a:defRPr/>
            </a:pPr>
            <a:fld id="{2F5CCB13-0A32-4557-88E9-079F0C330695}" type="slidenum">
              <a:rPr lang="en-US" kern="0" smtClean="0">
                <a:solidFill>
                  <a:srgbClr val="595959"/>
                </a:solidFill>
              </a:rPr>
              <a:pPr defTabSz="385754">
                <a:defRPr/>
              </a:pPr>
              <a:t>4</a:t>
            </a:fld>
            <a:endParaRPr lang="en-US" kern="0">
              <a:solidFill>
                <a:srgbClr val="595959"/>
              </a:solidFill>
            </a:endParaRPr>
          </a:p>
        </p:txBody>
      </p:sp>
    </p:spTree>
    <p:custDataLst>
      <p:tags r:id="rId3"/>
    </p:custDataLst>
    <p:extLst>
      <p:ext uri="{BB962C8B-B14F-4D97-AF65-F5344CB8AC3E}">
        <p14:creationId xmlns:p14="http://schemas.microsoft.com/office/powerpoint/2010/main" val="2522763832"/>
      </p:ext>
    </p:extLst>
  </p:cSld>
  <p:clrMapOvr>
    <a:masterClrMapping/>
  </p:clrMapOvr>
  <p:transition spd="slow">
    <p:wipe/>
  </p:transition>
  <p:timing/>
</p:sld>
</file>

<file path=ppt/slides/slide40.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3314" name="Title 1"/>
          <p:cNvSpPr>
            <a:spLocks noGrp="1"/>
          </p:cNvSpPr>
          <p:nvPr>
            <p:ph type="title"/>
          </p:nvPr>
        </p:nvSpPr>
        <p:spPr>
          <a:xfrm>
            <a:off x="87550" y="898643"/>
            <a:ext cx="4600829" cy="757551"/>
          </a:xfrm>
        </p:spPr>
        <p:txBody>
          <a:bodyPr>
            <a:noAutofit/>
          </a:bodyPr>
          <a:lstStyle/>
          <a:p>
            <a:pPr rtl="0"/>
            <a:r>
              <a:rPr lang="en-US" altLang="zh-TW" sz="3000" smtClean="0"/>
              <a:t>1.8</a:t>
            </a:r>
            <a:r>
              <a:rPr lang="zh-TW" altLang="en-US" sz="3000" smtClean="0"/>
              <a:t>網路</a:t>
            </a:r>
            <a:r>
              <a:rPr lang="zh-TW" altLang="en-US" sz="3000"/>
              <a:t>安全解決方案（續） </a:t>
            </a:r>
          </a:p>
        </p:txBody>
      </p:sp>
      <p:sp>
        <p:nvSpPr>
          <p:cNvPr id="13315" name="Content Placeholder 2"/>
          <p:cNvSpPr>
            <a:spLocks noGrp="1"/>
          </p:cNvSpPr>
          <p:nvPr>
            <p:ph idx="1"/>
          </p:nvPr>
        </p:nvSpPr>
        <p:spPr>
          <a:xfrm>
            <a:off x="4311537" y="1890184"/>
            <a:ext cx="4744914" cy="3166997"/>
          </a:xfrm>
        </p:spPr>
        <p:txBody>
          <a:bodyPr/>
          <a:lstStyle/>
          <a:p>
            <a:pPr marL="142871" lvl="1" indent="0">
              <a:buNone/>
            </a:pPr>
            <a:r>
              <a:rPr lang="zh-TW" altLang="en-US" sz="1600"/>
              <a:t>較大的網路有額外的安全性需求：</a:t>
            </a:r>
          </a:p>
          <a:p>
            <a:pPr lvl="2" rtl="0"/>
            <a:r>
              <a:rPr lang="zh-TW" altLang="en-US" sz="1600"/>
              <a:t>專用防火牆系統</a:t>
            </a:r>
          </a:p>
          <a:p>
            <a:pPr lvl="2" rtl="0"/>
            <a:r>
              <a:rPr lang="en-US" altLang="zh-TW" sz="1600"/>
              <a:t>Access control lists (ACL) </a:t>
            </a:r>
          </a:p>
          <a:p>
            <a:pPr lvl="2" rtl="0"/>
            <a:r>
              <a:rPr lang="en-US" altLang="zh-TW" sz="1600"/>
              <a:t>Intrusion prevention systems (IPS)</a:t>
            </a:r>
          </a:p>
          <a:p>
            <a:pPr lvl="2" rtl="0"/>
            <a:r>
              <a:rPr lang="en-US" altLang="zh-TW" sz="1600"/>
              <a:t>Virtual private networks (VPN)</a:t>
            </a:r>
          </a:p>
          <a:p>
            <a:pPr marL="142871" lvl="1" indent="0">
              <a:buNone/>
            </a:pPr>
            <a:r>
              <a:rPr lang="zh-TW" altLang="en-US" sz="1600"/>
              <a:t>網路安全性的研究始於基礎交換器和路由基礎設施的清晰了解。</a:t>
            </a:r>
          </a:p>
          <a:p>
            <a:pPr marL="261931" lvl="2" indent="0">
              <a:buNone/>
            </a:pPr>
            <a:endParaRPr lang="en-CA" altLang="en-US"/>
          </a:p>
        </p:txBody>
      </p:sp>
      <p:pic>
        <p:nvPicPr>
          <p:cNvPr id="3" name="Picture 2"/>
          <p:cNvPicPr>
            <a:picLocks noChangeAspect="1"/>
          </p:cNvPicPr>
          <p:nvPr/>
        </p:nvPicPr>
        <p:blipFill>
          <a:blip r:embed="rId3"/>
          <a:stretch>
            <a:fillRect/>
          </a:stretch>
        </p:blipFill>
        <p:spPr>
          <a:xfrm>
            <a:off x="87550" y="1800820"/>
            <a:ext cx="4223989" cy="3483804"/>
          </a:xfrm>
          <a:prstGeom prst="rect">
            <a:avLst/>
          </a:prstGeom>
        </p:spPr>
      </p:pic>
      <p:sp>
        <p:nvSpPr>
          <p:cNvPr id="2" name="投影片編號版面配置區 1"/>
          <p:cNvSpPr>
            <a:spLocks noGrp="1"/>
          </p:cNvSpPr>
          <p:nvPr>
            <p:ph type="sldNum" sz="quarter" idx="4"/>
          </p:nvPr>
        </p:nvSpPr>
        <p:spPr/>
        <p:txBody>
          <a:bodyPr/>
          <a:lstStyle/>
          <a:p>
            <a:pPr defTabSz="385754">
              <a:defRPr/>
            </a:pPr>
            <a:fld id="{2F5CCB13-0A32-4557-88E9-079F0C330695}" type="slidenum">
              <a:rPr lang="en-US" kern="0" smtClean="0">
                <a:solidFill>
                  <a:srgbClr val="595959"/>
                </a:solidFill>
              </a:rPr>
              <a:pPr defTabSz="385754">
                <a:defRPr/>
              </a:pPr>
              <a:t>40</a:t>
            </a:fld>
            <a:endParaRPr lang="en-US" kern="0">
              <a:solidFill>
                <a:srgbClr val="595959"/>
              </a:solidFill>
            </a:endParaRPr>
          </a:p>
        </p:txBody>
      </p:sp>
    </p:spTree>
    <p:extLst>
      <p:ext uri="{BB962C8B-B14F-4D97-AF65-F5344CB8AC3E}">
        <p14:creationId xmlns:p14="http://schemas.microsoft.com/office/powerpoint/2010/main" val="1982689283"/>
      </p:ext>
    </p:extLst>
  </p:cSld>
  <p:clrMapOvr>
    <a:masterClrMapping/>
  </p:clrMapOvr>
  <p:transition spd="slow">
    <p:wipe/>
  </p:transition>
  <p:timing/>
</p:sld>
</file>

<file path=ppt/slides/slide400.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p:spPr>
        <p:txBody>
          <a:bodyPr>
            <a:normAutofit/>
          </a:bodyPr>
          <a:lstStyle/>
          <a:p>
            <a:r>
              <a:rPr lang="en-US" altLang="zh-TW" smtClean="0"/>
              <a:t>14.7UDP </a:t>
            </a:r>
            <a:r>
              <a:rPr lang="zh-TW" altLang="en-US"/>
              <a:t>通訊</a:t>
            </a:r>
            <a:r>
              <a:rPr lang="en-US" altLang="zh-TW" smtClean="0"/>
              <a:t>-UDP </a:t>
            </a:r>
            <a:r>
              <a:rPr lang="en-US" altLang="zh-TW"/>
              <a:t>Client Processes</a:t>
            </a:r>
          </a:p>
        </p:txBody>
      </p:sp>
      <p:sp>
        <p:nvSpPr>
          <p:cNvPr id="4" name="Content Placeholder 3">
            <a:extLst>
              <a:ext uri="{FF2B5EF4-FFF2-40B4-BE49-F238E27FC236}">
                <a16:creationId xmlns:a16="http://schemas.microsoft.com/office/drawing/2014/main" id="{47C98538-A3BD-9F47-9419-316666EE7D5D}"/>
              </a:ext>
            </a:extLst>
          </p:cNvPr>
          <p:cNvSpPr>
            <a:spLocks noGrp="1"/>
          </p:cNvSpPr>
          <p:nvPr>
            <p:ph idx="1"/>
          </p:nvPr>
        </p:nvSpPr>
        <p:spPr>
          <a:xfrm>
            <a:off x="185699" y="1798493"/>
            <a:ext cx="3628919" cy="3562752"/>
          </a:xfrm>
        </p:spPr>
        <p:txBody>
          <a:bodyPr/>
          <a:lstStyle/>
          <a:p>
            <a:pPr marL="285743" indent="-285743" algn="l">
              <a:spcBef>
                <a:spcPct val="0"/>
              </a:spcBef>
              <a:buFont typeface="Arial" panose="020b0604020202020204" pitchFamily="34" charset="0"/>
              <a:buChar char="•"/>
            </a:pPr>
            <a:r>
              <a:rPr lang="en-US" altLang="zh-TW">
                <a:solidFill>
                  <a:srgbClr val="000000"/>
                </a:solidFill>
              </a:rPr>
              <a:t>UDP </a:t>
            </a:r>
            <a:r>
              <a:rPr lang="zh-TW" altLang="en-US">
                <a:solidFill>
                  <a:srgbClr val="000000"/>
                </a:solidFill>
              </a:rPr>
              <a:t>用戶端處理程序動態選取連接埠號碼範圍中的連接埠號碼，並使用此作為交談的來源連接埠。</a:t>
            </a:r>
          </a:p>
          <a:p>
            <a:pPr marL="285743" indent="-285743" algn="l">
              <a:spcBef>
                <a:spcPct val="0"/>
              </a:spcBef>
              <a:buFont typeface="Arial" panose="020b0604020202020204" pitchFamily="34" charset="0"/>
              <a:buChar char="•"/>
            </a:pPr>
            <a:r>
              <a:rPr lang="zh-TW" altLang="en-US">
                <a:solidFill>
                  <a:srgbClr val="000000"/>
                </a:solidFill>
              </a:rPr>
              <a:t>目的地連接埠通常是指派給伺服器處理序的已知或已登錄的連接埠號碼。</a:t>
            </a:r>
          </a:p>
          <a:p>
            <a:pPr marL="285743" indent="-285743" algn="l">
              <a:spcBef>
                <a:spcPct val="0"/>
              </a:spcBef>
              <a:buFont typeface="Arial" panose="020b0604020202020204" pitchFamily="34" charset="0"/>
              <a:buChar char="•"/>
            </a:pPr>
            <a:r>
              <a:rPr lang="zh-TW" altLang="en-US">
                <a:solidFill>
                  <a:srgbClr val="000000"/>
                </a:solidFill>
              </a:rPr>
              <a:t>客戶端選擇源和目標端口後，相同的端口對在事務中的所有數據報的頭中使用。</a:t>
            </a:r>
          </a:p>
        </p:txBody>
      </p:sp>
      <p:pic>
        <p:nvPicPr>
          <p:cNvPr id="6" name="Picture 5">
            <a:extLst>
              <a:ext uri="{FF2B5EF4-FFF2-40B4-BE49-F238E27FC236}">
                <a16:creationId xmlns:a16="http://schemas.microsoft.com/office/drawing/2014/main" id="{172E8324-8935-B940-A12D-AED56F8063B7}"/>
              </a:ext>
            </a:extLst>
          </p:cNvPr>
          <p:cNvPicPr>
            <a:picLocks noChangeAspect="1"/>
          </p:cNvPicPr>
          <p:nvPr/>
        </p:nvPicPr>
        <p:blipFill>
          <a:blip r:embed="rId3"/>
          <a:stretch>
            <a:fillRect/>
          </a:stretch>
        </p:blipFill>
        <p:spPr>
          <a:xfrm>
            <a:off x="3898235" y="2357028"/>
            <a:ext cx="4869411" cy="2796673"/>
          </a:xfrm>
          <a:prstGeom prst="rect">
            <a:avLst/>
          </a:prstGeom>
        </p:spPr>
      </p:pic>
      <p:sp>
        <p:nvSpPr>
          <p:cNvPr id="2" name="投影片編號版面配置區 1"/>
          <p:cNvSpPr>
            <a:spLocks noGrp="1"/>
          </p:cNvSpPr>
          <p:nvPr>
            <p:ph type="sldNum" sz="quarter" idx="12"/>
          </p:nvPr>
        </p:nvSpPr>
        <p:spPr/>
        <p:txBody>
          <a:bodyPr/>
          <a:lstStyle/>
          <a:p>
            <a:fld id="{4FAB73BC-B049-4115-A692-8D63A059BFB8}" type="slidenum">
              <a:rPr lang="en-US" smtClean="0"/>
              <a:t>400</a:t>
            </a:fld>
            <a:endParaRPr lang="en-US"/>
          </a:p>
        </p:txBody>
      </p:sp>
    </p:spTree>
    <p:extLst>
      <p:ext uri="{BB962C8B-B14F-4D97-AF65-F5344CB8AC3E}">
        <p14:creationId xmlns:p14="http://schemas.microsoft.com/office/powerpoint/2010/main" val="142665676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401.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1505" name="Rectangle 2"/>
          <p:cNvSpPr>
            <a:spLocks noGrp="1" noChangeArrowheads="1"/>
          </p:cNvSpPr>
          <p:nvPr>
            <p:ph type="title"/>
          </p:nvPr>
        </p:nvSpPr>
        <p:spPr/>
        <p:txBody>
          <a:bodyPr>
            <a:normAutofit/>
          </a:bodyPr>
          <a:lstStyle/>
          <a:p>
            <a:pPr rtl="0"/>
            <a:r>
              <a:rPr lang="en-US" altLang="zh-TW" sz="3600" smtClean="0">
                <a:latin typeface="Arial"/>
              </a:rPr>
              <a:t>14.8</a:t>
            </a:r>
            <a:r>
              <a:rPr lang="zh-TW" sz="3600" smtClean="0">
                <a:latin typeface="Arial"/>
              </a:rPr>
              <a:t>我</a:t>
            </a:r>
            <a:r>
              <a:rPr lang="zh-TW" sz="3600">
                <a:latin typeface="Arial"/>
              </a:rPr>
              <a:t>在本單元中學到了什麼?</a:t>
            </a:r>
          </a:p>
        </p:txBody>
      </p:sp>
      <p:sp>
        <p:nvSpPr>
          <p:cNvPr id="2" name="Content Placeholder 1">
            <a:extLst>
              <a:ext uri="{FF2B5EF4-FFF2-40B4-BE49-F238E27FC236}">
                <a16:creationId xmlns:a16="http://schemas.microsoft.com/office/drawing/2014/main" id="{BAC22E0C-A8B9-7D4B-BC8E-95F5947642E5}"/>
              </a:ext>
            </a:extLst>
          </p:cNvPr>
          <p:cNvSpPr>
            <a:spLocks noGrp="1"/>
          </p:cNvSpPr>
          <p:nvPr>
            <p:ph idx="1"/>
          </p:nvPr>
        </p:nvSpPr>
        <p:spPr>
          <a:xfrm>
            <a:off x="444974" y="1526802"/>
            <a:ext cx="8853286" cy="4155319"/>
          </a:xfrm>
        </p:spPr>
        <p:txBody>
          <a:bodyPr/>
          <a:lstStyle/>
          <a:p>
            <a:pPr>
              <a:spcBef>
                <a:spcPct val="0"/>
              </a:spcBef>
              <a:spcAft>
                <a:spcPct val="0"/>
              </a:spcAft>
              <a:buFont typeface="Arial" panose="020b0604020202020204" pitchFamily="34" charset="0"/>
              <a:buChar char="•"/>
            </a:pPr>
            <a:r>
              <a:rPr lang="zh-TW"/>
              <a:t>傳輸層是應用層和負責</a:t>
            </a:r>
            <a:r>
              <a:rPr lang="zh-TW" altLang="en-US"/>
              <a:t>網路</a:t>
            </a:r>
            <a:r>
              <a:rPr lang="zh-TW"/>
              <a:t>傳輸的下層之間的鏈接。</a:t>
            </a:r>
          </a:p>
          <a:p>
            <a:pPr>
              <a:spcBef>
                <a:spcPct val="0"/>
              </a:spcBef>
              <a:spcAft>
                <a:spcPct val="0"/>
              </a:spcAft>
              <a:buFont typeface="Arial" panose="020b0604020202020204" pitchFamily="34" charset="0"/>
              <a:buChar char="•"/>
            </a:pPr>
            <a:r>
              <a:rPr lang="zh-TW"/>
              <a:t>傳輸層包括 TCP 和 UDP。</a:t>
            </a:r>
          </a:p>
          <a:p>
            <a:pPr>
              <a:spcBef>
                <a:spcPct val="0"/>
              </a:spcBef>
              <a:spcAft>
                <a:spcPct val="0"/>
              </a:spcAft>
              <a:buFont typeface="Arial" panose="020b0604020202020204" pitchFamily="34" charset="0"/>
              <a:buChar char="•"/>
            </a:pPr>
            <a:r>
              <a:rPr lang="zh-TW"/>
              <a:t>TCP 建立會話，確保可靠性，提供相同順序的傳遞，並支持流量控制。</a:t>
            </a:r>
          </a:p>
          <a:p>
            <a:pPr>
              <a:spcBef>
                <a:spcPct val="0"/>
              </a:spcBef>
              <a:spcAft>
                <a:spcPct val="0"/>
              </a:spcAft>
              <a:buFont typeface="Arial" panose="020b0604020202020204" pitchFamily="34" charset="0"/>
              <a:buChar char="•"/>
            </a:pPr>
            <a:r>
              <a:rPr lang="zh-TW"/>
              <a:t>UDP 是一個簡單的協議，提供了基本的傳輸層功能。</a:t>
            </a:r>
          </a:p>
          <a:p>
            <a:pPr>
              <a:spcBef>
                <a:spcPct val="0"/>
              </a:spcBef>
              <a:spcAft>
                <a:spcPct val="0"/>
              </a:spcAft>
              <a:buFont typeface="Arial" panose="020b0604020202020204" pitchFamily="34" charset="0"/>
              <a:buChar char="•"/>
            </a:pPr>
            <a:r>
              <a:rPr lang="zh-TW"/>
              <a:t>UDP 會以接收的順序重建資料、遺失的區段不會重新傳送、沒有工作階段建立，而 UPD 不會通知寄件者資源可用性。</a:t>
            </a:r>
          </a:p>
          <a:p>
            <a:pPr>
              <a:spcBef>
                <a:spcPct val="0"/>
              </a:spcBef>
              <a:spcAft>
                <a:spcPct val="0"/>
              </a:spcAft>
              <a:buFont typeface="Arial" panose="020b0604020202020204" pitchFamily="34" charset="0"/>
              <a:buChar char="•"/>
            </a:pPr>
            <a:r>
              <a:rPr lang="zh-TW"/>
              <a:t>TCP 和 UDP 傳輸層通訊協定使用連接埠號碼來管理多個同時交談。 </a:t>
            </a:r>
          </a:p>
          <a:p>
            <a:pPr>
              <a:spcBef>
                <a:spcPct val="0"/>
              </a:spcBef>
              <a:spcAft>
                <a:spcPct val="0"/>
              </a:spcAft>
              <a:buFont typeface="Arial" panose="020b0604020202020204" pitchFamily="34" charset="0"/>
              <a:buChar char="•"/>
            </a:pPr>
            <a:r>
              <a:rPr lang="zh-TW"/>
              <a:t>在伺服器上執行的每個應用程式處理程序都設定為使用連接埠號碼。</a:t>
            </a:r>
          </a:p>
          <a:p>
            <a:pPr>
              <a:spcBef>
                <a:spcPct val="0"/>
              </a:spcBef>
              <a:spcAft>
                <a:spcPct val="0"/>
              </a:spcAft>
              <a:buFont typeface="Arial" panose="020b0604020202020204" pitchFamily="34" charset="0"/>
              <a:buChar char="•"/>
            </a:pPr>
            <a:r>
              <a:rPr lang="zh-TW"/>
              <a:t>連接埠號碼會由系統管理員自動指派或手動設定。</a:t>
            </a:r>
          </a:p>
          <a:p>
            <a:pPr>
              <a:spcBef>
                <a:spcPct val="0"/>
              </a:spcBef>
              <a:spcAft>
                <a:spcPct val="0"/>
              </a:spcAft>
              <a:buFont typeface="Arial" panose="020b0604020202020204" pitchFamily="34" charset="0"/>
              <a:buChar char="•"/>
            </a:pPr>
            <a:r>
              <a:rPr lang="zh-TW"/>
              <a:t>若要讓收件者瞭解原始郵件，必須接收所有資料，且這些區段中的資料必須重新組合成原始順序。</a:t>
            </a:r>
          </a:p>
          <a:p>
            <a:pPr marL="0">
              <a:spcBef>
                <a:spcPct val="0"/>
              </a:spcBef>
              <a:spcAft>
                <a:spcPct val="0"/>
              </a:spcAft>
            </a:pPr>
            <a:endParaRPr lang="en-US"/>
          </a:p>
        </p:txBody>
      </p:sp>
      <p:sp>
        <p:nvSpPr>
          <p:cNvPr id="3" name="投影片編號版面配置區 2"/>
          <p:cNvSpPr>
            <a:spLocks noGrp="1"/>
          </p:cNvSpPr>
          <p:nvPr>
            <p:ph type="sldNum" sz="quarter" idx="4"/>
          </p:nvPr>
        </p:nvSpPr>
        <p:spPr/>
        <p:txBody>
          <a:bodyPr/>
          <a:lstStyle/>
          <a:p>
            <a:pPr defTabSz="385754">
              <a:defRPr/>
            </a:pPr>
            <a:fld id="{2F5CCB13-0A32-4557-88E9-079F0C330695}" type="slidenum">
              <a:rPr lang="en-US" kern="0" smtClean="0">
                <a:solidFill>
                  <a:srgbClr val="595959"/>
                </a:solidFill>
              </a:rPr>
              <a:pPr defTabSz="385754">
                <a:defRPr/>
              </a:pPr>
              <a:t>401</a:t>
            </a:fld>
            <a:endParaRPr lang="en-US" kern="0">
              <a:solidFill>
                <a:srgbClr val="595959"/>
              </a:solidFill>
            </a:endParaRPr>
          </a:p>
        </p:txBody>
      </p:sp>
    </p:spTree>
    <p:custDataLst>
      <p:tags r:id="rId3"/>
    </p:custDataLst>
    <p:extLst>
      <p:ext uri="{BB962C8B-B14F-4D97-AF65-F5344CB8AC3E}">
        <p14:creationId xmlns:p14="http://schemas.microsoft.com/office/powerpoint/2010/main" val="3979207881"/>
      </p:ext>
    </p:extLst>
  </p:cSld>
  <p:clrMapOvr>
    <a:masterClrMapping/>
  </p:clrMapOvr>
  <p:transition spd="slow">
    <p:wipe/>
  </p:transition>
  <p:timing/>
</p:sld>
</file>

<file path=ppt/slides/slide402.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1505" name="Rectangle 2"/>
          <p:cNvSpPr>
            <a:spLocks noGrp="1" noChangeArrowheads="1"/>
          </p:cNvSpPr>
          <p:nvPr>
            <p:ph type="title"/>
          </p:nvPr>
        </p:nvSpPr>
        <p:spPr/>
        <p:txBody>
          <a:bodyPr/>
          <a:lstStyle/>
          <a:p>
            <a:r>
              <a:rPr lang="en-US" altLang="zh-TW">
                <a:latin typeface="Arial"/>
              </a:rPr>
              <a:t>14.8</a:t>
            </a:r>
            <a:r>
              <a:rPr lang="zh-TW" altLang="zh-TW">
                <a:latin typeface="Arial"/>
              </a:rPr>
              <a:t>我在本單元中學到了什麼?</a:t>
            </a:r>
            <a:r>
              <a:rPr lang="en-US" altLang="zh-TW" smtClean="0">
                <a:latin typeface="Arial"/>
              </a:rPr>
              <a:t>(</a:t>
            </a:r>
            <a:r>
              <a:rPr lang="zh-TW" altLang="en-US" smtClean="0">
                <a:latin typeface="Arial"/>
              </a:rPr>
              <a:t>續</a:t>
            </a:r>
            <a:r>
              <a:rPr lang="zh-TW" smtClean="0">
                <a:latin typeface="Arial"/>
              </a:rPr>
              <a:t>)?</a:t>
            </a:r>
            <a:endParaRPr lang="zh-TW">
              <a:latin typeface="Arial"/>
            </a:endParaRPr>
          </a:p>
        </p:txBody>
      </p:sp>
      <p:sp>
        <p:nvSpPr>
          <p:cNvPr id="2" name="Content Placeholder 1">
            <a:extLst>
              <a:ext uri="{FF2B5EF4-FFF2-40B4-BE49-F238E27FC236}">
                <a16:creationId xmlns:a16="http://schemas.microsoft.com/office/drawing/2014/main" id="{BAC22E0C-A8B9-7D4B-BC8E-95F5947642E5}"/>
              </a:ext>
            </a:extLst>
          </p:cNvPr>
          <p:cNvSpPr>
            <a:spLocks noGrp="1"/>
          </p:cNvSpPr>
          <p:nvPr>
            <p:ph idx="1"/>
          </p:nvPr>
        </p:nvSpPr>
        <p:spPr>
          <a:xfrm>
            <a:off x="507320" y="1592927"/>
            <a:ext cx="8853286" cy="3839811"/>
          </a:xfrm>
        </p:spPr>
        <p:txBody>
          <a:bodyPr/>
          <a:lstStyle/>
          <a:p>
            <a:pPr>
              <a:spcBef>
                <a:spcPct val="0"/>
              </a:spcBef>
              <a:spcAft>
                <a:spcPct val="0"/>
              </a:spcAft>
              <a:buFont typeface="Arial" panose="020b0604020202020204" pitchFamily="34" charset="0"/>
              <a:buChar char="•"/>
            </a:pPr>
            <a:r>
              <a:rPr lang="zh-TW" altLang="en-US" sz="2000"/>
              <a:t>序列號在每個數據包的標頭中分配。</a:t>
            </a:r>
          </a:p>
          <a:p>
            <a:pPr>
              <a:spcBef>
                <a:spcPct val="0"/>
              </a:spcBef>
              <a:spcAft>
                <a:spcPct val="0"/>
              </a:spcAft>
              <a:buFont typeface="Arial" panose="020b0604020202020204" pitchFamily="34" charset="0"/>
              <a:buChar char="•"/>
            </a:pPr>
            <a:r>
              <a:rPr lang="zh-TW" altLang="en-US" sz="2000"/>
              <a:t>流量控制可透過調整來源與目的地之間的資料流速率，協助維持 </a:t>
            </a:r>
            <a:r>
              <a:rPr lang="en-US" altLang="zh-TW" sz="2000"/>
              <a:t>TCP </a:t>
            </a:r>
            <a:r>
              <a:rPr lang="zh-TW" altLang="en-US" sz="2000"/>
              <a:t>傳輸的可靠性。</a:t>
            </a:r>
          </a:p>
          <a:p>
            <a:pPr>
              <a:spcBef>
                <a:spcPct val="0"/>
              </a:spcBef>
              <a:spcAft>
                <a:spcPct val="0"/>
              </a:spcAft>
              <a:buFont typeface="Arial" panose="020b0604020202020204" pitchFamily="34" charset="0"/>
              <a:buChar char="•"/>
            </a:pPr>
            <a:r>
              <a:rPr lang="zh-TW" altLang="en-US" sz="2000"/>
              <a:t>源可能在每個 </a:t>
            </a:r>
            <a:r>
              <a:rPr lang="en-US" altLang="zh-TW" sz="2000"/>
              <a:t>TCP </a:t>
            </a:r>
            <a:r>
              <a:rPr lang="zh-TW" altLang="en-US" sz="2000"/>
              <a:t>區段內傳輸 </a:t>
            </a:r>
            <a:r>
              <a:rPr lang="en-US" altLang="zh-TW" sz="2000"/>
              <a:t>1,460 </a:t>
            </a:r>
            <a:r>
              <a:rPr lang="zh-TW" altLang="en-US" sz="2000"/>
              <a:t>個位元組的資料。這是目的地裝置可以接收的典型 </a:t>
            </a:r>
            <a:r>
              <a:rPr lang="en-US" altLang="zh-TW" sz="2000"/>
              <a:t>MSS</a:t>
            </a:r>
            <a:r>
              <a:rPr lang="zh-TW" altLang="en-US" sz="2000"/>
              <a:t>。</a:t>
            </a:r>
          </a:p>
          <a:p>
            <a:pPr>
              <a:spcBef>
                <a:spcPct val="0"/>
              </a:spcBef>
              <a:spcAft>
                <a:spcPct val="0"/>
              </a:spcAft>
              <a:buFont typeface="Arial" panose="020b0604020202020204" pitchFamily="34" charset="0"/>
              <a:buChar char="•"/>
            </a:pPr>
            <a:r>
              <a:rPr lang="zh-TW" altLang="en-US" sz="2000"/>
              <a:t>目的地傳送確認，因為它處理接收到的位元組和來源的傳送視窗的持續調整的程序稱為滑動視窗。</a:t>
            </a:r>
          </a:p>
          <a:p>
            <a:pPr>
              <a:spcBef>
                <a:spcPct val="0"/>
              </a:spcBef>
              <a:spcAft>
                <a:spcPct val="0"/>
              </a:spcAft>
              <a:buFont typeface="Arial" panose="020b0604020202020204" pitchFamily="34" charset="0"/>
              <a:buChar char="•"/>
            </a:pPr>
            <a:r>
              <a:rPr lang="zh-TW" altLang="en-US" sz="2000"/>
              <a:t>為了避免和控制擁塞，</a:t>
            </a:r>
            <a:r>
              <a:rPr lang="en-US" altLang="zh-TW" sz="2000"/>
              <a:t>TCP </a:t>
            </a:r>
            <a:r>
              <a:rPr lang="zh-TW" altLang="en-US" sz="2000"/>
              <a:t>採用了幾種擁塞處理機制。</a:t>
            </a:r>
          </a:p>
          <a:p>
            <a:endParaRPr lang="en-US" sz="1600"/>
          </a:p>
        </p:txBody>
      </p:sp>
      <p:sp>
        <p:nvSpPr>
          <p:cNvPr id="3" name="投影片編號版面配置區 2"/>
          <p:cNvSpPr>
            <a:spLocks noGrp="1"/>
          </p:cNvSpPr>
          <p:nvPr>
            <p:ph type="sldNum" sz="quarter" idx="4"/>
          </p:nvPr>
        </p:nvSpPr>
        <p:spPr/>
        <p:txBody>
          <a:bodyPr/>
          <a:lstStyle/>
          <a:p>
            <a:pPr defTabSz="385754">
              <a:defRPr/>
            </a:pPr>
            <a:fld id="{2F5CCB13-0A32-4557-88E9-079F0C330695}" type="slidenum">
              <a:rPr lang="en-US" kern="0" smtClean="0">
                <a:solidFill>
                  <a:srgbClr val="595959"/>
                </a:solidFill>
              </a:rPr>
              <a:pPr defTabSz="385754">
                <a:defRPr/>
              </a:pPr>
              <a:t>402</a:t>
            </a:fld>
            <a:endParaRPr lang="en-US" kern="0">
              <a:solidFill>
                <a:srgbClr val="595959"/>
              </a:solidFill>
            </a:endParaRPr>
          </a:p>
        </p:txBody>
      </p:sp>
    </p:spTree>
    <p:custDataLst>
      <p:tags r:id="rId3"/>
    </p:custDataLst>
    <p:extLst>
      <p:ext uri="{BB962C8B-B14F-4D97-AF65-F5344CB8AC3E}">
        <p14:creationId xmlns:p14="http://schemas.microsoft.com/office/powerpoint/2010/main" val="92151710"/>
      </p:ext>
    </p:extLst>
  </p:cSld>
  <p:clrMapOvr>
    <a:masterClrMapping/>
  </p:clrMapOvr>
  <p:transition spd="slow">
    <p:wipe/>
  </p:transition>
  <p:timing/>
</p:sld>
</file>

<file path=ppt/slides/slide403.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6" name="Title 5"/>
          <p:cNvSpPr>
            <a:spLocks noGrp="1"/>
          </p:cNvSpPr>
          <p:nvPr>
            <p:ph type="ctrTitle"/>
          </p:nvPr>
        </p:nvSpPr>
        <p:spPr/>
        <p:txBody>
          <a:bodyPr/>
          <a:lstStyle/>
          <a:p>
            <a:pPr rtl="0"/>
            <a:r>
              <a:rPr lang="zh-TW" altLang="en-US" sz="5000" smtClean="0">
                <a:solidFill>
                  <a:schemeClr val="tx1"/>
                </a:solidFill>
              </a:rPr>
              <a:t>第十五章</a:t>
            </a:r>
            <a:br>
              <a:rPr lang="en-US" altLang="zh-TW" sz="5000">
                <a:solidFill>
                  <a:schemeClr val="tx1"/>
                </a:solidFill>
              </a:rPr>
            </a:br>
            <a:br>
              <a:rPr lang="en-US" altLang="zh-TW" sz="5000">
                <a:solidFill>
                  <a:schemeClr val="tx1"/>
                </a:solidFill>
              </a:rPr>
            </a:br>
            <a:r>
              <a:rPr lang="zh-TW" sz="5000" smtClean="0">
                <a:solidFill>
                  <a:schemeClr val="tx1"/>
                </a:solidFill>
              </a:rPr>
              <a:t>應用</a:t>
            </a:r>
            <a:r>
              <a:rPr lang="zh-TW" sz="5000">
                <a:solidFill>
                  <a:schemeClr val="tx1"/>
                </a:solidFill>
              </a:rPr>
              <a:t>層</a:t>
            </a:r>
            <a:br>
              <a:rPr lang="en-US">
                <a:solidFill>
                  <a:schemeClr val="accent5">
                    <a:lumMod val="40000"/>
                    <a:lumOff val="60000"/>
                  </a:schemeClr>
                </a:solidFill>
              </a:rPr>
            </a:br>
            <a:endParaRPr lang="en-US">
              <a:solidFill>
                <a:schemeClr val="accent5">
                  <a:lumMod val="40000"/>
                  <a:lumOff val="60000"/>
                </a:schemeClr>
              </a:solidFill>
            </a:endParaRPr>
          </a:p>
        </p:txBody>
      </p:sp>
      <p:sp>
        <p:nvSpPr>
          <p:cNvPr id="7" name="Subtitle 6"/>
          <p:cNvSpPr>
            <a:spLocks noGrp="1"/>
          </p:cNvSpPr>
          <p:nvPr>
            <p:ph type="subTitle" idx="1"/>
          </p:nvPr>
        </p:nvSpPr>
        <p:spPr/>
        <p:txBody>
          <a:bodyPr/>
          <a:lstStyle/>
          <a:p>
            <a:pPr rtl="0"/>
            <a:r>
              <a:rPr lang="zh-TW">
                <a:solidFill>
                  <a:schemeClr val="accent5">
                    <a:lumMod val="40000"/>
                    <a:lumOff val="60000"/>
                  </a:schemeClr>
                </a:solidFill>
              </a:rPr>
              <a:t>歡迎來到網路簡介 7.0 版 (ITN)</a:t>
            </a:r>
          </a:p>
        </p:txBody>
      </p:sp>
      <p:sp>
        <p:nvSpPr>
          <p:cNvPr id="2" name="投影片編號版面配置區 1"/>
          <p:cNvSpPr>
            <a:spLocks noGrp="1"/>
          </p:cNvSpPr>
          <p:nvPr>
            <p:ph type="sldNum" sz="quarter" idx="12"/>
          </p:nvPr>
        </p:nvSpPr>
        <p:spPr/>
        <p:txBody>
          <a:bodyPr/>
          <a:lstStyle/>
          <a:p>
            <a:fld id="{38C68405-D8B3-49C2-9037-9F8C36DB7603}" type="slidenum">
              <a:rPr lang="en-US" altLang="zh-TW" smtClean="0"/>
              <a:t>403</a:t>
            </a:fld>
            <a:endParaRPr lang="en-US" altLang="zh-TW"/>
          </a:p>
        </p:txBody>
      </p:sp>
    </p:spTree>
    <p:custDataLst>
      <p:tags r:id="rId3"/>
    </p:custDataLst>
    <p:extLst>
      <p:ext uri="{BB962C8B-B14F-4D97-AF65-F5344CB8AC3E}">
        <p14:creationId xmlns:p14="http://schemas.microsoft.com/office/powerpoint/2010/main" val="30708300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sld>
</file>

<file path=ppt/slides/slide404.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098" name="Rectangle 33"/>
          <p:cNvSpPr>
            <a:spLocks noGrp="1" noChangeArrowheads="1"/>
          </p:cNvSpPr>
          <p:nvPr>
            <p:ph type="title"/>
          </p:nvPr>
        </p:nvSpPr>
        <p:spPr/>
        <p:txBody>
          <a:bodyPr>
            <a:normAutofit/>
          </a:bodyPr>
          <a:lstStyle/>
          <a:p>
            <a:pPr rtl="0" eaLnBrk="1" hangingPunct="1"/>
            <a:r>
              <a:rPr lang="zh-TW" sz="4000"/>
              <a:t>單元概要</a:t>
            </a:r>
          </a:p>
        </p:txBody>
      </p:sp>
      <p:sp>
        <p:nvSpPr>
          <p:cNvPr id="4099" name="Rectangle 34"/>
          <p:cNvSpPr>
            <a:spLocks noGrp="1" noChangeArrowheads="1"/>
          </p:cNvSpPr>
          <p:nvPr>
            <p:ph idx="1"/>
          </p:nvPr>
        </p:nvSpPr>
        <p:spPr>
          <a:xfrm>
            <a:off x="0" y="1567965"/>
            <a:ext cx="9006840" cy="757552"/>
          </a:xfrm>
        </p:spPr>
        <p:txBody>
          <a:bodyPr>
            <a:normAutofit fontScale="55000" lnSpcReduction="20000"/>
          </a:bodyPr>
          <a:lstStyle/>
          <a:p>
            <a:pPr marL="474650" lvl="1" indent="-285743"/>
            <a:r>
              <a:rPr lang="zh-TW" altLang="en-US" sz="3900" b="1"/>
              <a:t>單元標題</a:t>
            </a:r>
            <a:r>
              <a:rPr lang="zh-TW" altLang="en-US" sz="3900"/>
              <a:t>：應用層</a:t>
            </a:r>
          </a:p>
          <a:p>
            <a:pPr marL="474650" lvl="1" indent="-285743"/>
            <a:r>
              <a:rPr lang="zh-TW" altLang="en-US" sz="3900" b="1"/>
              <a:t>單元目標</a:t>
            </a:r>
            <a:r>
              <a:rPr lang="zh-TW" altLang="en-US" sz="3900"/>
              <a:t>：解釋應用層協議在提供支持給最終用戶應用程序的操作。 </a:t>
            </a:r>
          </a:p>
          <a:p>
            <a:pPr marL="327810" lvl="2" indent="0">
              <a:buNone/>
            </a:pPr>
            <a:endParaRPr lang="en-US" sz="1150"/>
          </a:p>
        </p:txBody>
      </p:sp>
      <p:graphicFrame>
        <p:nvGraphicFramePr>
          <p:cNvPr id="4" name="Table 3">
            <a:extLst>
              <a:ext uri="{FF2B5EF4-FFF2-40B4-BE49-F238E27FC236}">
                <a16:creationId xmlns:a16="http://schemas.microsoft.com/office/drawing/2014/main" id="{73C07AB0-6822-FB4C-9445-25B1C20C98B1}"/>
              </a:ext>
            </a:extLst>
          </p:cNvPr>
          <p:cNvGraphicFramePr>
            <a:graphicFrameLocks noGrp="1"/>
          </p:cNvGraphicFramePr>
          <p:nvPr>
            <p:extLst>
              <p:ext uri="{D42A27DB-BD31-4B8C-83A1-F6EECF244321}">
                <p14:modId xmlns:p14="http://schemas.microsoft.com/office/powerpoint/2010/main" val="739123070"/>
              </p:ext>
            </p:extLst>
          </p:nvPr>
        </p:nvGraphicFramePr>
        <p:xfrm>
          <a:off x="645953" y="2562775"/>
          <a:ext cx="7961153" cy="3039286"/>
        </p:xfrm>
        <a:graphic>
          <a:graphicData uri="http://schemas.openxmlformats.org/drawingml/2006/table">
            <a:tbl>
              <a:tblPr firstRow="1" firstCol="1" bandRow="1">
                <a:tableStyleId>{5C22544A-7EE6-4342-B048-85BDC9FD1C3A}</a:tableStyleId>
              </a:tblPr>
              <a:tblGrid>
                <a:gridCol w="2708232">
                  <a:extLst>
                    <a:ext uri="{9D8B030D-6E8A-4147-A177-3AD203B41FA5}">
                      <a16:colId xmlns:a16="http://schemas.microsoft.com/office/drawing/2014/main" val="1523797708"/>
                    </a:ext>
                  </a:extLst>
                </a:gridCol>
                <a:gridCol w="5252921">
                  <a:extLst>
                    <a:ext uri="{9D8B030D-6E8A-4147-A177-3AD203B41FA5}">
                      <a16:colId xmlns:a16="http://schemas.microsoft.com/office/drawing/2014/main" val="2750207184"/>
                    </a:ext>
                  </a:extLst>
                </a:gridCol>
              </a:tblGrid>
              <a:tr h="324813">
                <a:tc>
                  <a:txBody>
                    <a:bodyPr vert="horz" wrap="square"/>
                    <a:lstStyle/>
                    <a:p>
                      <a:pPr marL="0" marR="0" rtl="0">
                        <a:lnSpc>
                          <a:spcPct val="107000"/>
                        </a:lnSpc>
                        <a:spcBef>
                          <a:spcPct val="0"/>
                        </a:spcBef>
                        <a:spcAft>
                          <a:spcPct val="0"/>
                        </a:spcAft>
                      </a:pPr>
                      <a:r>
                        <a:rPr lang="zh-TW" sz="2000" baseline="0">
                          <a:effectLst/>
                          <a:latin typeface="Times New Roman" panose="02020603050405020304" pitchFamily="18" charset="0"/>
                          <a:ea typeface="標楷體" panose="03000509000000000000" pitchFamily="65" charset="-120"/>
                        </a:rPr>
                        <a:t>主題標題</a:t>
                      </a:r>
                    </a:p>
                  </a:txBody>
                  <a:tcPr marL="68580" marR="68580" marT="0" marB="0" anchor="ctr"/>
                </a:tc>
                <a:tc>
                  <a:txBody>
                    <a:bodyPr vert="horz" wrap="square"/>
                    <a:lstStyle/>
                    <a:p>
                      <a:pPr marL="0" marR="0" rtl="0">
                        <a:lnSpc>
                          <a:spcPct val="107000"/>
                        </a:lnSpc>
                        <a:spcBef>
                          <a:spcPct val="0"/>
                        </a:spcBef>
                        <a:spcAft>
                          <a:spcPct val="0"/>
                        </a:spcAft>
                      </a:pPr>
                      <a:r>
                        <a:rPr lang="zh-TW" sz="2000" baseline="0">
                          <a:effectLst/>
                          <a:latin typeface="Times New Roman" panose="02020603050405020304" pitchFamily="18" charset="0"/>
                          <a:ea typeface="標楷體" panose="03000509000000000000" pitchFamily="65" charset="-120"/>
                        </a:rPr>
                        <a:t>主題目標</a:t>
                      </a:r>
                    </a:p>
                  </a:txBody>
                  <a:tcPr marL="68580" marR="68580" marT="0" marB="0" anchor="ctr"/>
                </a:tc>
                <a:extLst>
                  <a:ext uri="{0D108BD9-81ED-4DB2-BD59-A6C34878D82A}">
                    <a16:rowId xmlns:a16="http://schemas.microsoft.com/office/drawing/2014/main" val="1874061904"/>
                  </a:ext>
                </a:extLst>
              </a:tr>
              <a:tr h="699345">
                <a:tc>
                  <a:txBody>
                    <a:bodyPr vert="horz" wrap="square"/>
                    <a:lstStyle/>
                    <a:p>
                      <a:pPr rtl="0" fontAlgn="ctr"/>
                      <a:r>
                        <a:rPr lang="zh-TW" sz="2000" b="1" baseline="0">
                          <a:effectLst/>
                          <a:latin typeface="Times New Roman" panose="02020603050405020304" pitchFamily="18" charset="0"/>
                          <a:ea typeface="標楷體" panose="03000509000000000000" pitchFamily="65" charset="-120"/>
                        </a:rPr>
                        <a:t>應用程式層、展示層和會話層</a:t>
                      </a:r>
                    </a:p>
                  </a:txBody>
                  <a:tcPr marL="47625" marR="47625" marT="47625" marB="47625" anchor="ctr"/>
                </a:tc>
                <a:tc>
                  <a:txBody>
                    <a:bodyPr vert="horz" wrap="square"/>
                    <a:lstStyle/>
                    <a:p>
                      <a:pPr rtl="0" fontAlgn="ctr"/>
                      <a:r>
                        <a:rPr lang="zh-TW" sz="2000" b="0" baseline="0">
                          <a:effectLst/>
                          <a:latin typeface="Times New Roman" panose="02020603050405020304" pitchFamily="18" charset="0"/>
                          <a:ea typeface="標楷體" panose="03000509000000000000" pitchFamily="65" charset="-120"/>
                        </a:rPr>
                        <a:t>解釋應用層，表示層和會話層的功能如何一起工作，以提供網</a:t>
                      </a:r>
                      <a:r>
                        <a:rPr lang="zh-TW" altLang="en-US" sz="2000" b="0" baseline="0">
                          <a:effectLst/>
                          <a:latin typeface="Times New Roman" panose="02020603050405020304" pitchFamily="18" charset="0"/>
                          <a:ea typeface="標楷體" panose="03000509000000000000" pitchFamily="65" charset="-120"/>
                        </a:rPr>
                        <a:t>路</a:t>
                      </a:r>
                      <a:r>
                        <a:rPr lang="zh-TW" sz="2000" b="0" baseline="0">
                          <a:effectLst/>
                          <a:latin typeface="Times New Roman" panose="02020603050405020304" pitchFamily="18" charset="0"/>
                          <a:ea typeface="標楷體" panose="03000509000000000000" pitchFamily="65" charset="-120"/>
                        </a:rPr>
                        <a:t>服務給最終用戶應用程序。</a:t>
                      </a:r>
                    </a:p>
                  </a:txBody>
                  <a:tcPr marL="47625" marR="47625" marT="47625" marB="47625" anchor="ctr"/>
                </a:tc>
                <a:extLst>
                  <a:ext uri="{0D108BD9-81ED-4DB2-BD59-A6C34878D82A}">
                    <a16:rowId xmlns:a16="http://schemas.microsoft.com/office/drawing/2014/main" val="1646858405"/>
                  </a:ext>
                </a:extLst>
              </a:tr>
              <a:tr h="503350">
                <a:tc>
                  <a:txBody>
                    <a:bodyPr vert="horz" wrap="square"/>
                    <a:lstStyle/>
                    <a:p>
                      <a:pPr rtl="0" fontAlgn="ctr"/>
                      <a:r>
                        <a:rPr lang="zh-TW" sz="2000" b="1" baseline="0">
                          <a:effectLst/>
                          <a:latin typeface="Times New Roman" panose="02020603050405020304" pitchFamily="18" charset="0"/>
                          <a:ea typeface="標楷體" panose="03000509000000000000" pitchFamily="65" charset="-120"/>
                        </a:rPr>
                        <a:t>對等</a:t>
                      </a:r>
                    </a:p>
                  </a:txBody>
                  <a:tcPr marL="47625" marR="47625" marT="47625" marB="47625" anchor="ctr"/>
                </a:tc>
                <a:tc>
                  <a:txBody>
                    <a:bodyPr vert="horz" wrap="square"/>
                    <a:lstStyle/>
                    <a:p>
                      <a:pPr rtl="0" fontAlgn="ctr"/>
                      <a:r>
                        <a:rPr lang="zh-TW" sz="2000" b="0" baseline="0">
                          <a:effectLst/>
                          <a:latin typeface="Times New Roman" panose="02020603050405020304" pitchFamily="18" charset="0"/>
                          <a:ea typeface="標楷體" panose="03000509000000000000" pitchFamily="65" charset="-120"/>
                        </a:rPr>
                        <a:t>解釋一般使用者應用如何在點對點網路中運作。</a:t>
                      </a:r>
                    </a:p>
                  </a:txBody>
                  <a:tcPr marL="47625" marR="47625" marT="47625" marB="47625" anchor="ctr"/>
                </a:tc>
                <a:extLst>
                  <a:ext uri="{0D108BD9-81ED-4DB2-BD59-A6C34878D82A}">
                    <a16:rowId xmlns:a16="http://schemas.microsoft.com/office/drawing/2014/main" val="3216917477"/>
                  </a:ext>
                </a:extLst>
              </a:tr>
              <a:tr h="389971">
                <a:tc>
                  <a:txBody>
                    <a:bodyPr vert="horz" wrap="square"/>
                    <a:lstStyle/>
                    <a:p>
                      <a:pPr rtl="0" fontAlgn="ctr"/>
                      <a:r>
                        <a:rPr lang="zh-TW" sz="2000" b="1" baseline="0">
                          <a:effectLst/>
                          <a:latin typeface="Times New Roman" panose="02020603050405020304" pitchFamily="18" charset="0"/>
                          <a:ea typeface="標楷體" panose="03000509000000000000" pitchFamily="65" charset="-120"/>
                        </a:rPr>
                        <a:t>網路和電子郵件通訊協定</a:t>
                      </a:r>
                    </a:p>
                  </a:txBody>
                  <a:tcPr marL="47625" marR="47625" marT="47625" marB="47625" anchor="ctr"/>
                </a:tc>
                <a:tc>
                  <a:txBody>
                    <a:bodyPr vert="horz" wrap="square"/>
                    <a:lstStyle/>
                    <a:p>
                      <a:pPr rtl="0" fontAlgn="ctr"/>
                      <a:r>
                        <a:rPr lang="zh-TW" sz="2000" b="0" baseline="0">
                          <a:effectLst/>
                          <a:latin typeface="Times New Roman" panose="02020603050405020304" pitchFamily="18" charset="0"/>
                          <a:ea typeface="標楷體" panose="03000509000000000000" pitchFamily="65" charset="-120"/>
                        </a:rPr>
                        <a:t>解釋網頁和電子郵件協議如何運作。</a:t>
                      </a:r>
                    </a:p>
                  </a:txBody>
                  <a:tcPr marL="47625" marR="47625" marT="47625" marB="47625" anchor="ctr"/>
                </a:tc>
                <a:extLst>
                  <a:ext uri="{0D108BD9-81ED-4DB2-BD59-A6C34878D82A}">
                    <a16:rowId xmlns:a16="http://schemas.microsoft.com/office/drawing/2014/main" val="223668542"/>
                  </a:ext>
                </a:extLst>
              </a:tr>
              <a:tr h="323850">
                <a:tc>
                  <a:txBody>
                    <a:bodyPr vert="horz" wrap="square"/>
                    <a:lstStyle/>
                    <a:p>
                      <a:pPr rtl="0" fontAlgn="ctr"/>
                      <a:r>
                        <a:rPr lang="zh-TW" sz="2000" b="1" baseline="0">
                          <a:effectLst/>
                          <a:latin typeface="Times New Roman" panose="02020603050405020304" pitchFamily="18" charset="0"/>
                          <a:ea typeface="標楷體" panose="03000509000000000000" pitchFamily="65" charset="-120"/>
                        </a:rPr>
                        <a:t>IP 編址服務</a:t>
                      </a:r>
                    </a:p>
                  </a:txBody>
                  <a:tcPr marL="47625" marR="47625" marT="47625" marB="47625" anchor="ctr"/>
                </a:tc>
                <a:tc>
                  <a:txBody>
                    <a:bodyPr vert="horz" wrap="square"/>
                    <a:lstStyle/>
                    <a:p>
                      <a:pPr rtl="0" fontAlgn="ctr"/>
                      <a:r>
                        <a:rPr lang="zh-TW" sz="2000" b="0" baseline="0">
                          <a:effectLst/>
                          <a:latin typeface="Times New Roman" panose="02020603050405020304" pitchFamily="18" charset="0"/>
                          <a:ea typeface="標楷體" panose="03000509000000000000" pitchFamily="65" charset="-120"/>
                        </a:rPr>
                        <a:t>說明 DNS 和 DHCP 如何運作。</a:t>
                      </a:r>
                    </a:p>
                  </a:txBody>
                  <a:tcPr marL="47625" marR="47625" marT="47625" marB="47625" anchor="ctr"/>
                </a:tc>
                <a:extLst>
                  <a:ext uri="{0D108BD9-81ED-4DB2-BD59-A6C34878D82A}">
                    <a16:rowId xmlns:a16="http://schemas.microsoft.com/office/drawing/2014/main" val="1435904258"/>
                  </a:ext>
                </a:extLst>
              </a:tr>
              <a:tr h="389971">
                <a:tc>
                  <a:txBody>
                    <a:bodyPr vert="horz" wrap="square"/>
                    <a:lstStyle/>
                    <a:p>
                      <a:pPr rtl="0" fontAlgn="ctr"/>
                      <a:r>
                        <a:rPr lang="zh-TW" sz="2000" b="1" baseline="0">
                          <a:effectLst/>
                          <a:latin typeface="Times New Roman" panose="02020603050405020304" pitchFamily="18" charset="0"/>
                          <a:ea typeface="標楷體" panose="03000509000000000000" pitchFamily="65" charset="-120"/>
                        </a:rPr>
                        <a:t>檔案共用服務</a:t>
                      </a:r>
                    </a:p>
                  </a:txBody>
                  <a:tcPr marL="47625" marR="47625" marT="47625" marB="47625" anchor="ctr"/>
                </a:tc>
                <a:tc>
                  <a:txBody>
                    <a:bodyPr vert="horz" wrap="square"/>
                    <a:lstStyle/>
                    <a:p>
                      <a:pPr rtl="0" fontAlgn="ctr"/>
                      <a:r>
                        <a:rPr lang="zh-TW" sz="2000" b="0" baseline="0">
                          <a:effectLst/>
                          <a:latin typeface="Times New Roman" panose="02020603050405020304" pitchFamily="18" charset="0"/>
                          <a:ea typeface="標楷體" panose="03000509000000000000" pitchFamily="65" charset="-120"/>
                        </a:rPr>
                        <a:t>解釋文件傳輸協議如何運行。</a:t>
                      </a:r>
                    </a:p>
                  </a:txBody>
                  <a:tcPr marL="47625" marR="47625" marT="47625" marB="47625" anchor="ctr"/>
                </a:tc>
                <a:extLst>
                  <a:ext uri="{0D108BD9-81ED-4DB2-BD59-A6C34878D82A}">
                    <a16:rowId xmlns:a16="http://schemas.microsoft.com/office/drawing/2014/main" val="131737215"/>
                  </a:ext>
                </a:extLst>
              </a:tr>
            </a:tbl>
          </a:graphicData>
        </a:graphic>
      </p:graphicFrame>
      <p:sp>
        <p:nvSpPr>
          <p:cNvPr id="2" name="投影片編號版面配置區 1"/>
          <p:cNvSpPr>
            <a:spLocks noGrp="1"/>
          </p:cNvSpPr>
          <p:nvPr>
            <p:ph type="sldNum" sz="quarter" idx="4"/>
          </p:nvPr>
        </p:nvSpPr>
        <p:spPr/>
        <p:txBody>
          <a:bodyPr/>
          <a:lstStyle/>
          <a:p>
            <a:pPr defTabSz="385754">
              <a:defRPr/>
            </a:pPr>
            <a:fld id="{2F5CCB13-0A32-4557-88E9-079F0C330695}" type="slidenum">
              <a:rPr lang="en-US" kern="0" smtClean="0">
                <a:solidFill>
                  <a:srgbClr val="595959"/>
                </a:solidFill>
              </a:rPr>
              <a:pPr defTabSz="385754">
                <a:defRPr/>
              </a:pPr>
              <a:t>404</a:t>
            </a:fld>
            <a:endParaRPr lang="en-US" kern="0">
              <a:solidFill>
                <a:srgbClr val="595959"/>
              </a:solidFill>
            </a:endParaRPr>
          </a:p>
        </p:txBody>
      </p:sp>
    </p:spTree>
    <p:custDataLst>
      <p:tags r:id="rId3"/>
    </p:custDataLst>
    <p:extLst>
      <p:ext uri="{BB962C8B-B14F-4D97-AF65-F5344CB8AC3E}">
        <p14:creationId xmlns:p14="http://schemas.microsoft.com/office/powerpoint/2010/main" val="275333652"/>
      </p:ext>
    </p:extLst>
  </p:cSld>
  <p:clrMapOvr>
    <a:masterClrMapping/>
  </p:clrMapOvr>
  <p:transition spd="slow">
    <p:wipe/>
  </p:transition>
  <p:timing/>
</p:sld>
</file>

<file path=ppt/slides/slide405.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8194" name="Rectangle 2"/>
          <p:cNvSpPr>
            <a:spLocks noGrp="1" noChangeArrowheads="1"/>
          </p:cNvSpPr>
          <p:nvPr>
            <p:ph type="title"/>
          </p:nvPr>
        </p:nvSpPr>
        <p:spPr/>
        <p:txBody>
          <a:bodyPr>
            <a:normAutofit/>
          </a:bodyPr>
          <a:lstStyle/>
          <a:p>
            <a:pPr rtl="0"/>
            <a:r>
              <a:rPr lang="en-US" altLang="zh-TW" sz="3000" smtClean="0"/>
              <a:t>15.1</a:t>
            </a:r>
            <a:r>
              <a:rPr lang="zh-TW" altLang="en-US" sz="3000" smtClean="0"/>
              <a:t>應用</a:t>
            </a:r>
            <a:r>
              <a:rPr lang="zh-TW" altLang="en-US" sz="3000"/>
              <a:t>程序，演示和會話</a:t>
            </a:r>
            <a:r>
              <a:rPr lang="en-US" altLang="zh-TW" sz="3000"/>
              <a:t>-</a:t>
            </a:r>
            <a:r>
              <a:rPr lang="zh-TW" altLang="en-US" sz="3000"/>
              <a:t>應用程序層</a:t>
            </a:r>
          </a:p>
        </p:txBody>
      </p:sp>
      <p:sp>
        <p:nvSpPr>
          <p:cNvPr id="8195" name="Rectangle 6"/>
          <p:cNvSpPr>
            <a:spLocks noGrp="1" noChangeArrowheads="1"/>
          </p:cNvSpPr>
          <p:nvPr>
            <p:ph idx="1"/>
          </p:nvPr>
        </p:nvSpPr>
        <p:spPr>
          <a:xfrm>
            <a:off x="144066" y="1745647"/>
            <a:ext cx="3950857" cy="3284359"/>
          </a:xfrm>
        </p:spPr>
        <p:txBody>
          <a:bodyPr/>
          <a:lstStyle/>
          <a:p>
            <a:pPr rtl="0">
              <a:buFont typeface="Arial" panose="020b0604020202020204" pitchFamily="34" charset="0"/>
              <a:buChar char="•"/>
            </a:pPr>
            <a:r>
              <a:rPr lang="zh-TW"/>
              <a:t>OSI 模型（應用程序，演示和會話）的上三層定義了 TCP/IP 應用層的功能。</a:t>
            </a:r>
          </a:p>
          <a:p>
            <a:pPr rtl="0">
              <a:buFont typeface="Arial" panose="020b0604020202020204" pitchFamily="34" charset="0"/>
              <a:buChar char="•"/>
            </a:pPr>
            <a:r>
              <a:rPr lang="zh-TW"/>
              <a:t>應用層提供了用於通信的應用程序之間的接口，並通過該消息被傳輸的底層網絡。</a:t>
            </a:r>
          </a:p>
          <a:p>
            <a:pPr rtl="0">
              <a:buFont typeface="Arial" panose="020b0604020202020204" pitchFamily="34" charset="0"/>
              <a:buChar char="•"/>
            </a:pPr>
            <a:r>
              <a:rPr lang="zh-TW"/>
              <a:t>一些最廣為人知的應用層協議包括 HTTP，FTP，TFTP，IMAP 和 DNS。</a:t>
            </a:r>
          </a:p>
        </p:txBody>
      </p:sp>
      <p:pic>
        <p:nvPicPr>
          <p:cNvPr id="3" name="Picture 2">
            <a:extLst>
              <a:ext uri="{FF2B5EF4-FFF2-40B4-BE49-F238E27FC236}">
                <a16:creationId xmlns:a16="http://schemas.microsoft.com/office/drawing/2014/main" id="{CBD5F2B3-CD4D-C44D-9149-650EFF80226A}"/>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094922" y="1656195"/>
            <a:ext cx="4800600" cy="3061345"/>
          </a:xfrm>
          <a:prstGeom prst="rect">
            <a:avLst/>
          </a:prstGeom>
        </p:spPr>
      </p:pic>
      <p:sp>
        <p:nvSpPr>
          <p:cNvPr id="2" name="投影片編號版面配置區 1"/>
          <p:cNvSpPr>
            <a:spLocks noGrp="1"/>
          </p:cNvSpPr>
          <p:nvPr>
            <p:ph type="sldNum" sz="quarter" idx="4"/>
          </p:nvPr>
        </p:nvSpPr>
        <p:spPr/>
        <p:txBody>
          <a:bodyPr/>
          <a:lstStyle/>
          <a:p>
            <a:pPr defTabSz="385754">
              <a:defRPr/>
            </a:pPr>
            <a:fld id="{2F5CCB13-0A32-4557-88E9-079F0C330695}" type="slidenum">
              <a:rPr lang="en-US" kern="0" smtClean="0">
                <a:solidFill>
                  <a:srgbClr val="595959"/>
                </a:solidFill>
              </a:rPr>
              <a:pPr defTabSz="385754">
                <a:defRPr/>
              </a:pPr>
              <a:t>405</a:t>
            </a:fld>
            <a:endParaRPr lang="en-US" kern="0">
              <a:solidFill>
                <a:srgbClr val="595959"/>
              </a:solidFill>
            </a:endParaRPr>
          </a:p>
        </p:txBody>
      </p:sp>
    </p:spTree>
    <p:custDataLst>
      <p:tags r:id="rId4"/>
    </p:custDataLst>
    <p:extLst>
      <p:ext uri="{BB962C8B-B14F-4D97-AF65-F5344CB8AC3E}">
        <p14:creationId xmlns:p14="http://schemas.microsoft.com/office/powerpoint/2010/main" val="3714714183"/>
      </p:ext>
    </p:extLst>
  </p:cSld>
  <p:clrMapOvr>
    <a:masterClrMapping/>
  </p:clrMapOvr>
  <p:transition spd="slow">
    <p:wipe/>
  </p:transition>
  <p:timing/>
</p:sld>
</file>

<file path=ppt/slides/slide406.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8194" name="Rectangle 2"/>
          <p:cNvSpPr>
            <a:spLocks noGrp="1" noChangeArrowheads="1"/>
          </p:cNvSpPr>
          <p:nvPr>
            <p:ph type="title"/>
          </p:nvPr>
        </p:nvSpPr>
        <p:spPr/>
        <p:txBody>
          <a:bodyPr>
            <a:normAutofit/>
          </a:bodyPr>
          <a:lstStyle/>
          <a:p>
            <a:pPr rtl="0"/>
            <a:r>
              <a:rPr lang="en-US" altLang="zh-TW" sz="3000" smtClean="0"/>
              <a:t>15.1</a:t>
            </a:r>
            <a:r>
              <a:rPr lang="zh-TW" altLang="en-US" sz="3000" smtClean="0"/>
              <a:t>應用</a:t>
            </a:r>
            <a:r>
              <a:rPr lang="zh-TW" altLang="en-US" sz="3000"/>
              <a:t>程序，演示和會話</a:t>
            </a:r>
            <a:r>
              <a:rPr lang="en-US" altLang="zh-TW" sz="3000"/>
              <a:t>-</a:t>
            </a:r>
            <a:r>
              <a:rPr lang="zh-TW" altLang="en-US" sz="3000"/>
              <a:t>演示和會話層</a:t>
            </a:r>
          </a:p>
        </p:txBody>
      </p:sp>
      <p:sp>
        <p:nvSpPr>
          <p:cNvPr id="8195" name="Rectangle 6"/>
          <p:cNvSpPr>
            <a:spLocks noGrp="1" noChangeArrowheads="1"/>
          </p:cNvSpPr>
          <p:nvPr>
            <p:ph idx="1"/>
          </p:nvPr>
        </p:nvSpPr>
        <p:spPr>
          <a:xfrm>
            <a:off x="78681" y="1638299"/>
            <a:ext cx="4674294" cy="3806612"/>
          </a:xfrm>
        </p:spPr>
        <p:txBody>
          <a:bodyPr>
            <a:noAutofit/>
          </a:bodyPr>
          <a:lstStyle/>
          <a:p>
            <a:pPr marL="0" indent="0">
              <a:buNone/>
            </a:pPr>
            <a:r>
              <a:rPr lang="zh-TW" altLang="en-US" sz="1800"/>
              <a:t>表示層有三個主要功能：</a:t>
            </a:r>
          </a:p>
          <a:p>
            <a:pPr lvl="2" rtl="0">
              <a:buFont typeface="Arial" panose="020b0604020202020204" pitchFamily="34" charset="0"/>
              <a:buChar char="•"/>
            </a:pPr>
            <a:r>
              <a:rPr lang="zh-TW" altLang="en-US" sz="1800"/>
              <a:t>將來源裝置上的資料格式化或呈現成相容格式，以供目的地裝置接收</a:t>
            </a:r>
          </a:p>
          <a:p>
            <a:pPr lvl="2" rtl="0">
              <a:buFont typeface="Arial" panose="020b0604020202020204" pitchFamily="34" charset="0"/>
              <a:buChar char="•"/>
            </a:pPr>
            <a:r>
              <a:rPr lang="zh-TW" altLang="en-US" sz="1800"/>
              <a:t>以可以由目標裝置解壓縮的方式壓縮資料</a:t>
            </a:r>
          </a:p>
          <a:p>
            <a:pPr lvl="2" rtl="0">
              <a:buFont typeface="Arial" panose="020b0604020202020204" pitchFamily="34" charset="0"/>
              <a:buChar char="•"/>
            </a:pPr>
            <a:r>
              <a:rPr lang="zh-TW" altLang="en-US" sz="1800"/>
              <a:t>加密數據，以便在收到數據傳輸和解密</a:t>
            </a:r>
          </a:p>
          <a:p>
            <a:pPr marL="0" indent="0">
              <a:buNone/>
            </a:pPr>
            <a:r>
              <a:rPr lang="zh-TW" altLang="en-US" sz="1800"/>
              <a:t>工作階段層功能：</a:t>
            </a:r>
          </a:p>
          <a:p>
            <a:pPr lvl="3" rtl="0">
              <a:buFont typeface="Arial" panose="020b0604020202020204" pitchFamily="34" charset="0"/>
              <a:buChar char="•"/>
            </a:pPr>
            <a:r>
              <a:rPr lang="zh-TW" altLang="en-US" sz="1800"/>
              <a:t>它創建和維護源和目標應用程式之間的對話框。 </a:t>
            </a:r>
          </a:p>
          <a:p>
            <a:pPr lvl="3" rtl="0">
              <a:buFont typeface="Arial" panose="020b0604020202020204" pitchFamily="34" charset="0"/>
              <a:buChar char="•"/>
            </a:pPr>
            <a:r>
              <a:rPr lang="zh-TW" altLang="en-US" sz="1800"/>
              <a:t>它處理信息交換，以啟動對話框，保持它們活動，並重新啟動長時間中斷或閒置的會話。</a:t>
            </a:r>
          </a:p>
        </p:txBody>
      </p:sp>
      <p:pic>
        <p:nvPicPr>
          <p:cNvPr id="3" name="Picture 2">
            <a:extLst>
              <a:ext uri="{FF2B5EF4-FFF2-40B4-BE49-F238E27FC236}">
                <a16:creationId xmlns:a16="http://schemas.microsoft.com/office/drawing/2014/main" id="{644F26E1-C4D9-4741-B3D4-5D7EEC2625DE}"/>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462889" y="2224656"/>
            <a:ext cx="4419694" cy="2633899"/>
          </a:xfrm>
          <a:prstGeom prst="rect">
            <a:avLst/>
          </a:prstGeom>
        </p:spPr>
      </p:pic>
      <p:sp>
        <p:nvSpPr>
          <p:cNvPr id="2" name="投影片編號版面配置區 1"/>
          <p:cNvSpPr>
            <a:spLocks noGrp="1"/>
          </p:cNvSpPr>
          <p:nvPr>
            <p:ph type="sldNum" sz="quarter" idx="4"/>
          </p:nvPr>
        </p:nvSpPr>
        <p:spPr/>
        <p:txBody>
          <a:bodyPr/>
          <a:lstStyle/>
          <a:p>
            <a:pPr defTabSz="385754">
              <a:defRPr/>
            </a:pPr>
            <a:fld id="{2F5CCB13-0A32-4557-88E9-079F0C330695}" type="slidenum">
              <a:rPr lang="en-US" kern="0" smtClean="0">
                <a:solidFill>
                  <a:srgbClr val="595959"/>
                </a:solidFill>
              </a:rPr>
              <a:pPr defTabSz="385754">
                <a:defRPr/>
              </a:pPr>
              <a:t>406</a:t>
            </a:fld>
            <a:endParaRPr lang="en-US" kern="0">
              <a:solidFill>
                <a:srgbClr val="595959"/>
              </a:solidFill>
            </a:endParaRPr>
          </a:p>
        </p:txBody>
      </p:sp>
    </p:spTree>
    <p:custDataLst>
      <p:tags r:id="rId4"/>
    </p:custDataLst>
    <p:extLst>
      <p:ext uri="{BB962C8B-B14F-4D97-AF65-F5344CB8AC3E}">
        <p14:creationId xmlns:p14="http://schemas.microsoft.com/office/powerpoint/2010/main" val="1377813353"/>
      </p:ext>
    </p:extLst>
  </p:cSld>
  <p:clrMapOvr>
    <a:masterClrMapping/>
  </p:clrMapOvr>
  <p:transition spd="slow">
    <p:wipe/>
  </p:transition>
  <p:timing/>
</p:sld>
</file>

<file path=ppt/slides/slide407.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8194" name="Rectangle 2"/>
          <p:cNvSpPr>
            <a:spLocks noGrp="1" noChangeArrowheads="1"/>
          </p:cNvSpPr>
          <p:nvPr>
            <p:ph type="title"/>
          </p:nvPr>
        </p:nvSpPr>
        <p:spPr/>
        <p:txBody>
          <a:bodyPr>
            <a:normAutofit/>
          </a:bodyPr>
          <a:lstStyle/>
          <a:p>
            <a:r>
              <a:rPr lang="en-US" altLang="zh-TW" sz="3000"/>
              <a:t>15.1</a:t>
            </a:r>
            <a:r>
              <a:rPr lang="zh-TW" altLang="en-US" sz="3000"/>
              <a:t>應用程序，演示和會話</a:t>
            </a:r>
            <a:r>
              <a:rPr lang="en-US" altLang="zh-TW" sz="3000"/>
              <a:t>- </a:t>
            </a:r>
            <a:r>
              <a:rPr lang="en-US" altLang="zh-TW" sz="3000" smtClean="0"/>
              <a:t>TCP/IP </a:t>
            </a:r>
            <a:r>
              <a:rPr lang="zh-TW" altLang="en-US" sz="3000"/>
              <a:t>應用層通訊協定</a:t>
            </a:r>
          </a:p>
        </p:txBody>
      </p:sp>
      <p:sp>
        <p:nvSpPr>
          <p:cNvPr id="8195" name="Rectangle 6"/>
          <p:cNvSpPr>
            <a:spLocks noGrp="1" noChangeArrowheads="1"/>
          </p:cNvSpPr>
          <p:nvPr>
            <p:ph idx="1"/>
          </p:nvPr>
        </p:nvSpPr>
        <p:spPr>
          <a:xfrm>
            <a:off x="145358" y="1782764"/>
            <a:ext cx="8483488" cy="1791929"/>
          </a:xfrm>
        </p:spPr>
        <p:txBody>
          <a:bodyPr>
            <a:normAutofit lnSpcReduction="10000"/>
          </a:bodyPr>
          <a:lstStyle/>
          <a:p>
            <a:pPr>
              <a:spcAft>
                <a:spcPts val="100"/>
              </a:spcAft>
              <a:buFont typeface="Arial" panose="020b0604020202020204" pitchFamily="34" charset="0"/>
              <a:buChar char="•"/>
            </a:pPr>
            <a:r>
              <a:rPr lang="zh-TW"/>
              <a:t>TCP/IP應用層協定指定了許多常見網際網路通訊功能必需的格式和控制資訊。</a:t>
            </a:r>
          </a:p>
          <a:p>
            <a:pPr>
              <a:spcAft>
                <a:spcPts val="100"/>
              </a:spcAft>
              <a:buFont typeface="Arial" panose="020b0604020202020204" pitchFamily="34" charset="0"/>
              <a:buChar char="•"/>
            </a:pPr>
            <a:r>
              <a:rPr lang="zh-TW"/>
              <a:t>在通信會話過程中，源設備和目的設備均使用應用層協定。 </a:t>
            </a:r>
          </a:p>
          <a:p>
            <a:pPr>
              <a:spcAft>
                <a:spcPts val="100"/>
              </a:spcAft>
              <a:buFont typeface="Arial" panose="020b0604020202020204" pitchFamily="34" charset="0"/>
              <a:buChar char="•"/>
            </a:pPr>
            <a:r>
              <a:rPr lang="zh-TW"/>
              <a:t>若要讓通訊成功，在來源和目的地主機上實作的應用層通訊協定必須相容。</a:t>
            </a:r>
          </a:p>
        </p:txBody>
      </p:sp>
      <p:sp>
        <p:nvSpPr>
          <p:cNvPr id="2" name="TextBox 1">
            <a:extLst>
              <a:ext uri="{FF2B5EF4-FFF2-40B4-BE49-F238E27FC236}">
                <a16:creationId xmlns:a16="http://schemas.microsoft.com/office/drawing/2014/main" id="{BFA33B45-7E2E-C844-B75C-0C283F5D9945}"/>
              </a:ext>
            </a:extLst>
          </p:cNvPr>
          <p:cNvSpPr txBox="1"/>
          <p:nvPr/>
        </p:nvSpPr>
        <p:spPr>
          <a:xfrm>
            <a:off x="145358" y="3701261"/>
            <a:ext cx="2778148" cy="1446550"/>
          </a:xfrm>
          <a:prstGeom prst="rect">
            <a:avLst/>
          </a:prstGeom>
          <a:noFill/>
        </p:spPr>
        <p:txBody>
          <a:bodyPr wrap="square" rtlCol="0">
            <a:spAutoFit/>
          </a:bodyPr>
          <a:lstStyle/>
          <a:p>
            <a:pPr rtl="0"/>
            <a:r>
              <a:rPr lang="zh-TW" altLang="en-US" sz="1400" b="1"/>
              <a:t>名稱系統</a:t>
            </a:r>
          </a:p>
          <a:p>
            <a:pPr rtl="0"/>
            <a:r>
              <a:rPr lang="zh-TW" altLang="en-US" sz="1400" b="1"/>
              <a:t>網域名稱系統（或服務）</a:t>
            </a:r>
          </a:p>
          <a:p>
            <a:pPr marL="285743" indent="-285743">
              <a:buFont typeface="Arial" panose="020b0604020202020204" pitchFamily="34" charset="0"/>
              <a:buChar char="•"/>
            </a:pPr>
            <a:r>
              <a:rPr lang="en-US" altLang="zh-TW" sz="1400"/>
              <a:t>TCP</a:t>
            </a:r>
            <a:r>
              <a:rPr lang="zh-TW" altLang="en-US" sz="1400"/>
              <a:t>，</a:t>
            </a:r>
            <a:r>
              <a:rPr lang="en-US" altLang="zh-TW" sz="1400"/>
              <a:t>UDP </a:t>
            </a:r>
            <a:r>
              <a:rPr lang="zh-TW" altLang="en-US" sz="1400"/>
              <a:t>用戶端 </a:t>
            </a:r>
            <a:r>
              <a:rPr lang="en-US" altLang="zh-TW" sz="1400"/>
              <a:t>53</a:t>
            </a:r>
          </a:p>
          <a:p>
            <a:pPr marL="285743" indent="-285743">
              <a:buFont typeface="Arial" panose="020b0604020202020204" pitchFamily="34" charset="0"/>
              <a:buChar char="•"/>
            </a:pPr>
            <a:r>
              <a:rPr lang="zh-TW" altLang="en-US" sz="1400"/>
              <a:t>將網域名稱，例如 </a:t>
            </a:r>
            <a:r>
              <a:rPr lang="en-US" altLang="zh-TW" sz="1400"/>
              <a:t>cisco.com</a:t>
            </a:r>
            <a:r>
              <a:rPr lang="zh-TW" altLang="en-US" sz="1400"/>
              <a:t>轉換為 </a:t>
            </a:r>
            <a:r>
              <a:rPr lang="en-US" altLang="zh-TW" sz="1400"/>
              <a:t>IP </a:t>
            </a:r>
            <a:r>
              <a:rPr lang="zh-TW" altLang="en-US" sz="1400"/>
              <a:t>位址</a:t>
            </a:r>
          </a:p>
          <a:p>
            <a:endParaRPr lang="en-US"/>
          </a:p>
        </p:txBody>
      </p:sp>
      <p:sp>
        <p:nvSpPr>
          <p:cNvPr id="5" name="TextBox 4">
            <a:extLst>
              <a:ext uri="{FF2B5EF4-FFF2-40B4-BE49-F238E27FC236}">
                <a16:creationId xmlns:a16="http://schemas.microsoft.com/office/drawing/2014/main" id="{8C955B07-A719-A04C-8C8F-47B5733AF80F}"/>
              </a:ext>
            </a:extLst>
          </p:cNvPr>
          <p:cNvSpPr txBox="1"/>
          <p:nvPr/>
        </p:nvSpPr>
        <p:spPr>
          <a:xfrm>
            <a:off x="2998028" y="3701261"/>
            <a:ext cx="2778148" cy="1331134"/>
          </a:xfrm>
          <a:prstGeom prst="rect">
            <a:avLst/>
          </a:prstGeom>
          <a:noFill/>
        </p:spPr>
        <p:txBody>
          <a:bodyPr wrap="square" rtlCol="0">
            <a:spAutoFit/>
          </a:bodyPr>
          <a:lstStyle/>
          <a:p>
            <a:pPr rtl="0"/>
            <a:r>
              <a:rPr lang="zh-TW" altLang="en-US" sz="1400" b="1"/>
              <a:t>主機設定</a:t>
            </a:r>
          </a:p>
          <a:p>
            <a:pPr rtl="0"/>
            <a:r>
              <a:rPr lang="en-US" altLang="zh-TW" sz="1400" b="1"/>
              <a:t>DHCP </a:t>
            </a:r>
            <a:r>
              <a:rPr lang="zh-TW" altLang="en-US" sz="1400" b="1"/>
              <a:t>或動態主機設定協定</a:t>
            </a:r>
          </a:p>
          <a:p>
            <a:pPr marL="285743" indent="-285743">
              <a:buFont typeface="Arial" panose="020b0604020202020204" pitchFamily="34" charset="0"/>
              <a:buChar char="•"/>
            </a:pPr>
            <a:r>
              <a:rPr lang="en-US" altLang="zh-TW" sz="1400"/>
              <a:t>UDP </a:t>
            </a:r>
            <a:r>
              <a:rPr lang="zh-TW" altLang="en-US" sz="1400"/>
              <a:t>用戶端 </a:t>
            </a:r>
            <a:r>
              <a:rPr lang="en-US" altLang="zh-TW" sz="1400"/>
              <a:t>68</a:t>
            </a:r>
            <a:r>
              <a:rPr lang="zh-TW" altLang="en-US" sz="1400"/>
              <a:t>，伺服器 </a:t>
            </a:r>
            <a:r>
              <a:rPr lang="en-US" altLang="zh-TW" sz="1400"/>
              <a:t>67</a:t>
            </a:r>
          </a:p>
          <a:p>
            <a:pPr marL="285743" indent="-285743">
              <a:buFont typeface="Arial" panose="020b0604020202020204" pitchFamily="34" charset="0"/>
              <a:buChar char="•"/>
            </a:pPr>
            <a:r>
              <a:rPr lang="zh-TW" altLang="en-US" sz="1400"/>
              <a:t>動態指派 </a:t>
            </a:r>
            <a:r>
              <a:rPr lang="en-US" altLang="zh-TW" sz="1400"/>
              <a:t>IP </a:t>
            </a:r>
            <a:r>
              <a:rPr lang="zh-TW" altLang="en-US" sz="1400"/>
              <a:t>位址，以便在不再需要時重複使用</a:t>
            </a:r>
          </a:p>
          <a:p>
            <a:endParaRPr lang="en-US" sz="1050"/>
          </a:p>
        </p:txBody>
      </p:sp>
      <p:sp>
        <p:nvSpPr>
          <p:cNvPr id="6" name="TextBox 5">
            <a:extLst>
              <a:ext uri="{FF2B5EF4-FFF2-40B4-BE49-F238E27FC236}">
                <a16:creationId xmlns:a16="http://schemas.microsoft.com/office/drawing/2014/main" id="{9EE9647B-E504-3E41-A27C-4972CD070E33}"/>
              </a:ext>
            </a:extLst>
          </p:cNvPr>
          <p:cNvSpPr txBox="1"/>
          <p:nvPr/>
        </p:nvSpPr>
        <p:spPr>
          <a:xfrm>
            <a:off x="6078829" y="3701261"/>
            <a:ext cx="2919815" cy="1546577"/>
          </a:xfrm>
          <a:prstGeom prst="rect">
            <a:avLst/>
          </a:prstGeom>
          <a:noFill/>
        </p:spPr>
        <p:txBody>
          <a:bodyPr wrap="square" rtlCol="0">
            <a:spAutoFit/>
          </a:bodyPr>
          <a:lstStyle/>
          <a:p>
            <a:pPr rtl="0"/>
            <a:r>
              <a:rPr lang="zh-TW" altLang="en-US" sz="1400" b="1"/>
              <a:t>網路</a:t>
            </a:r>
          </a:p>
          <a:p>
            <a:pPr rtl="0"/>
            <a:r>
              <a:rPr lang="en-US" altLang="zh-TW" sz="1400" b="1"/>
              <a:t>HTTP- </a:t>
            </a:r>
            <a:r>
              <a:rPr lang="zh-TW" altLang="en-US" sz="1400" b="1"/>
              <a:t>超文字傳輸協定</a:t>
            </a:r>
          </a:p>
          <a:p>
            <a:pPr marL="285743" indent="-285743">
              <a:buFont typeface="Arial" panose="020b0604020202020204" pitchFamily="34" charset="0"/>
              <a:buChar char="•"/>
            </a:pPr>
            <a:r>
              <a:rPr lang="en-US" altLang="zh-TW" sz="1400"/>
              <a:t>TCP 80, 8080</a:t>
            </a:r>
          </a:p>
          <a:p>
            <a:pPr marL="285743" indent="-285743">
              <a:buFont typeface="Arial" panose="020b0604020202020204" pitchFamily="34" charset="0"/>
              <a:buChar char="•"/>
            </a:pPr>
            <a:r>
              <a:rPr lang="zh-TW" altLang="en-US" sz="1400"/>
              <a:t>在全球資訊網上一組規則用於文字交換、圖形影像、音訊、視訊以及其他多媒體檔案。</a:t>
            </a:r>
          </a:p>
          <a:p>
            <a:endParaRPr lang="en-US" sz="1050"/>
          </a:p>
        </p:txBody>
      </p:sp>
      <p:sp>
        <p:nvSpPr>
          <p:cNvPr id="3" name="投影片編號版面配置區 2"/>
          <p:cNvSpPr>
            <a:spLocks noGrp="1"/>
          </p:cNvSpPr>
          <p:nvPr>
            <p:ph type="sldNum" sz="quarter" idx="4"/>
          </p:nvPr>
        </p:nvSpPr>
        <p:spPr/>
        <p:txBody>
          <a:bodyPr/>
          <a:lstStyle/>
          <a:p>
            <a:pPr defTabSz="385754">
              <a:defRPr/>
            </a:pPr>
            <a:fld id="{2F5CCB13-0A32-4557-88E9-079F0C330695}" type="slidenum">
              <a:rPr lang="en-US" kern="0" smtClean="0">
                <a:solidFill>
                  <a:srgbClr val="595959"/>
                </a:solidFill>
              </a:rPr>
              <a:pPr defTabSz="385754">
                <a:defRPr/>
              </a:pPr>
              <a:t>407</a:t>
            </a:fld>
            <a:endParaRPr lang="en-US" kern="0">
              <a:solidFill>
                <a:srgbClr val="595959"/>
              </a:solidFill>
            </a:endParaRPr>
          </a:p>
        </p:txBody>
      </p:sp>
    </p:spTree>
    <p:custDataLst>
      <p:tags r:id="rId3"/>
    </p:custDataLst>
    <p:extLst>
      <p:ext uri="{BB962C8B-B14F-4D97-AF65-F5344CB8AC3E}">
        <p14:creationId xmlns:p14="http://schemas.microsoft.com/office/powerpoint/2010/main" val="3671309072"/>
      </p:ext>
    </p:extLst>
  </p:cSld>
  <p:clrMapOvr>
    <a:masterClrMapping/>
  </p:clrMapOvr>
  <p:transition spd="slow">
    <p:wipe/>
  </p:transition>
  <p:timing/>
</p:sld>
</file>

<file path=ppt/slides/slide408.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8194" name="Rectangle 2"/>
          <p:cNvSpPr>
            <a:spLocks noGrp="1" noChangeArrowheads="1"/>
          </p:cNvSpPr>
          <p:nvPr>
            <p:ph type="title"/>
          </p:nvPr>
        </p:nvSpPr>
        <p:spPr/>
        <p:txBody>
          <a:bodyPr>
            <a:normAutofit/>
          </a:bodyPr>
          <a:lstStyle/>
          <a:p>
            <a:pPr rtl="0"/>
            <a:r>
              <a:rPr lang="en-US" altLang="zh-TW" sz="3000" smtClean="0"/>
              <a:t>15.2</a:t>
            </a:r>
            <a:r>
              <a:rPr lang="zh-TW" altLang="en-US" sz="3000" smtClean="0"/>
              <a:t>點</a:t>
            </a:r>
            <a:r>
              <a:rPr lang="zh-TW" altLang="en-US" sz="3000"/>
              <a:t>對點</a:t>
            </a:r>
            <a:r>
              <a:rPr lang="en-US" altLang="zh-TW" sz="3000"/>
              <a:t>-</a:t>
            </a:r>
            <a:r>
              <a:rPr lang="zh-TW" altLang="en-US" sz="3000"/>
              <a:t>用戶端</a:t>
            </a:r>
            <a:r>
              <a:rPr lang="en-US" altLang="zh-TW" sz="3000"/>
              <a:t>-</a:t>
            </a:r>
            <a:r>
              <a:rPr lang="zh-TW" altLang="en-US" sz="3000"/>
              <a:t>伺服器模型</a:t>
            </a:r>
          </a:p>
        </p:txBody>
      </p:sp>
      <p:sp>
        <p:nvSpPr>
          <p:cNvPr id="8195" name="Rectangle 6"/>
          <p:cNvSpPr>
            <a:spLocks noGrp="1" noChangeArrowheads="1"/>
          </p:cNvSpPr>
          <p:nvPr>
            <p:ph idx="1"/>
          </p:nvPr>
        </p:nvSpPr>
        <p:spPr>
          <a:xfrm>
            <a:off x="522436" y="1656195"/>
            <a:ext cx="7938985" cy="1532132"/>
          </a:xfrm>
        </p:spPr>
        <p:txBody>
          <a:bodyPr>
            <a:normAutofit fontScale="92500" lnSpcReduction="10000"/>
          </a:bodyPr>
          <a:lstStyle/>
          <a:p>
            <a:pPr rtl="0">
              <a:buFont typeface="Arial" panose="020b0604020202020204" pitchFamily="34" charset="0"/>
              <a:buChar char="•"/>
            </a:pPr>
            <a:r>
              <a:rPr lang="zh-TW"/>
              <a:t>客戶端和服務器進程被認為是在應用層。</a:t>
            </a:r>
          </a:p>
          <a:p>
            <a:pPr rtl="0">
              <a:buFont typeface="Arial" panose="020b0604020202020204" pitchFamily="34" charset="0"/>
              <a:buChar char="•"/>
            </a:pPr>
            <a:r>
              <a:rPr lang="zh-TW"/>
              <a:t>在用戶端/伺服器模型中，請求資訊的設備稱為用戶端，而回應請求的設備稱為伺服器。</a:t>
            </a:r>
          </a:p>
          <a:p>
            <a:pPr rtl="0">
              <a:buFont typeface="Arial" panose="020b0604020202020204" pitchFamily="34" charset="0"/>
              <a:buChar char="•"/>
            </a:pPr>
            <a:r>
              <a:rPr lang="zh-TW"/>
              <a:t>應用層協議描述客戶端和服務器之間的請求和響應的格式。</a:t>
            </a:r>
          </a:p>
          <a:p>
            <a:pPr>
              <a:buFont typeface="Arial" panose="020b0604020202020204" pitchFamily="34" charset="0"/>
              <a:buChar char="•"/>
            </a:pPr>
            <a:endParaRPr lang="en-US"/>
          </a:p>
          <a:p>
            <a:pPr>
              <a:buFont typeface="Arial" panose="020b0604020202020204" pitchFamily="34" charset="0"/>
              <a:buChar char="•"/>
            </a:pPr>
            <a:endParaRPr lang="en-US"/>
          </a:p>
        </p:txBody>
      </p:sp>
      <p:pic>
        <p:nvPicPr>
          <p:cNvPr id="2" name="Picture 1">
            <a:extLst>
              <a:ext uri="{FF2B5EF4-FFF2-40B4-BE49-F238E27FC236}">
                <a16:creationId xmlns:a16="http://schemas.microsoft.com/office/drawing/2014/main" id="{6C470CF8-4501-904B-8DE6-0F1D8E3034F1}"/>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371725" y="3347607"/>
            <a:ext cx="4400550" cy="1854200"/>
          </a:xfrm>
          <a:prstGeom prst="rect">
            <a:avLst/>
          </a:prstGeom>
        </p:spPr>
      </p:pic>
      <p:sp>
        <p:nvSpPr>
          <p:cNvPr id="3" name="投影片編號版面配置區 2"/>
          <p:cNvSpPr>
            <a:spLocks noGrp="1"/>
          </p:cNvSpPr>
          <p:nvPr>
            <p:ph type="sldNum" sz="quarter" idx="4"/>
          </p:nvPr>
        </p:nvSpPr>
        <p:spPr/>
        <p:txBody>
          <a:bodyPr/>
          <a:lstStyle/>
          <a:p>
            <a:pPr defTabSz="385754">
              <a:defRPr/>
            </a:pPr>
            <a:fld id="{2F5CCB13-0A32-4557-88E9-079F0C330695}" type="slidenum">
              <a:rPr lang="en-US" kern="0" smtClean="0">
                <a:solidFill>
                  <a:srgbClr val="595959"/>
                </a:solidFill>
              </a:rPr>
              <a:pPr defTabSz="385754">
                <a:defRPr/>
              </a:pPr>
              <a:t>408</a:t>
            </a:fld>
            <a:endParaRPr lang="en-US" kern="0">
              <a:solidFill>
                <a:srgbClr val="595959"/>
              </a:solidFill>
            </a:endParaRPr>
          </a:p>
        </p:txBody>
      </p:sp>
    </p:spTree>
    <p:custDataLst>
      <p:tags r:id="rId4"/>
    </p:custDataLst>
    <p:extLst>
      <p:ext uri="{BB962C8B-B14F-4D97-AF65-F5344CB8AC3E}">
        <p14:creationId xmlns:p14="http://schemas.microsoft.com/office/powerpoint/2010/main" val="1783959704"/>
      </p:ext>
    </p:extLst>
  </p:cSld>
  <p:clrMapOvr>
    <a:masterClrMapping/>
  </p:clrMapOvr>
  <p:transition spd="slow">
    <p:wipe/>
  </p:transition>
  <p:timing/>
</p:sld>
</file>

<file path=ppt/slides/slide409.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8194" name="Rectangle 2"/>
          <p:cNvSpPr>
            <a:spLocks noGrp="1" noChangeArrowheads="1"/>
          </p:cNvSpPr>
          <p:nvPr>
            <p:ph type="title"/>
          </p:nvPr>
        </p:nvSpPr>
        <p:spPr/>
        <p:txBody>
          <a:bodyPr>
            <a:normAutofit/>
          </a:bodyPr>
          <a:lstStyle/>
          <a:p>
            <a:r>
              <a:rPr lang="en-US" altLang="zh-TW" sz="3000"/>
              <a:t>15.2</a:t>
            </a:r>
            <a:r>
              <a:rPr lang="zh-TW" altLang="en-US" sz="3000"/>
              <a:t>點對點</a:t>
            </a:r>
            <a:r>
              <a:rPr lang="en-US" altLang="zh-TW" sz="3000"/>
              <a:t>-</a:t>
            </a:r>
            <a:r>
              <a:rPr lang="zh-TW" altLang="en-US" sz="3000" smtClean="0"/>
              <a:t>網路</a:t>
            </a:r>
            <a:endParaRPr lang="zh-TW" altLang="en-US" sz="3000"/>
          </a:p>
        </p:txBody>
      </p:sp>
      <p:sp>
        <p:nvSpPr>
          <p:cNvPr id="7" name="Rectangle 6">
            <a:extLst>
              <a:ext uri="{FF2B5EF4-FFF2-40B4-BE49-F238E27FC236}">
                <a16:creationId xmlns:a16="http://schemas.microsoft.com/office/drawing/2014/main" id="{1E3EA599-9EF6-BE44-900E-A2949CF66BC2}"/>
              </a:ext>
            </a:extLst>
          </p:cNvPr>
          <p:cNvSpPr>
            <a:spLocks noGrp="1" noChangeArrowheads="1"/>
          </p:cNvSpPr>
          <p:nvPr>
            <p:ph idx="1"/>
          </p:nvPr>
        </p:nvSpPr>
        <p:spPr>
          <a:xfrm>
            <a:off x="268448" y="1772805"/>
            <a:ext cx="8373276" cy="1891339"/>
          </a:xfrm>
        </p:spPr>
        <p:txBody>
          <a:bodyPr>
            <a:normAutofit fontScale="92500"/>
          </a:bodyPr>
          <a:lstStyle/>
          <a:p>
            <a:pPr>
              <a:spcAft>
                <a:spcPts val="100"/>
              </a:spcAft>
              <a:buFont typeface="Arial" panose="020b0604020202020204" pitchFamily="34" charset="0"/>
              <a:buChar char="•"/>
            </a:pPr>
            <a:r>
              <a:rPr lang="zh-TW" sz="2200"/>
              <a:t>在點對點 (P2P) 網路中，兩部或多部電腦透過網路連線，而且不需要專用伺服器就能共用資源 (例如印表機和檔案)。</a:t>
            </a:r>
          </a:p>
          <a:p>
            <a:pPr>
              <a:spcAft>
                <a:spcPts val="100"/>
              </a:spcAft>
              <a:buFont typeface="Arial" panose="020b0604020202020204" pitchFamily="34" charset="0"/>
              <a:buChar char="•"/>
            </a:pPr>
            <a:r>
              <a:rPr lang="zh-TW" sz="2200"/>
              <a:t>每個連接的終端裝置 (稱為對等裝置) 都可以同時作為伺服器和用戶端。</a:t>
            </a:r>
          </a:p>
          <a:p>
            <a:pPr>
              <a:spcAft>
                <a:spcPts val="100"/>
              </a:spcAft>
              <a:buFont typeface="Arial" panose="020b0604020202020204" pitchFamily="34" charset="0"/>
              <a:buChar char="•"/>
            </a:pPr>
            <a:r>
              <a:rPr lang="zh-TW" sz="2200"/>
              <a:t>一台</a:t>
            </a:r>
            <a:r>
              <a:rPr lang="zh-TW" altLang="en-US" sz="2200"/>
              <a:t>電腦</a:t>
            </a:r>
            <a:r>
              <a:rPr lang="zh-TW" sz="2200"/>
              <a:t>可能承擔一個事務的服務器的角色，同時作為另一個事務的客戶端。客戶端和服務器的角色在每個請求的基礎上設置。</a:t>
            </a:r>
          </a:p>
          <a:p>
            <a:pPr marL="0" indent="0">
              <a:buNone/>
            </a:pPr>
            <a:endParaRPr lang="en-US"/>
          </a:p>
        </p:txBody>
      </p:sp>
      <p:pic>
        <p:nvPicPr>
          <p:cNvPr id="2" name="Picture 1">
            <a:extLst>
              <a:ext uri="{FF2B5EF4-FFF2-40B4-BE49-F238E27FC236}">
                <a16:creationId xmlns:a16="http://schemas.microsoft.com/office/drawing/2014/main" id="{CDB08D3F-6E0D-7042-88B0-EA3C9FB88589}"/>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186190" y="3780754"/>
            <a:ext cx="4771622" cy="1542606"/>
          </a:xfrm>
          <a:prstGeom prst="rect">
            <a:avLst/>
          </a:prstGeom>
        </p:spPr>
      </p:pic>
      <p:sp>
        <p:nvSpPr>
          <p:cNvPr id="3" name="投影片編號版面配置區 2"/>
          <p:cNvSpPr>
            <a:spLocks noGrp="1"/>
          </p:cNvSpPr>
          <p:nvPr>
            <p:ph type="sldNum" sz="quarter" idx="4"/>
          </p:nvPr>
        </p:nvSpPr>
        <p:spPr/>
        <p:txBody>
          <a:bodyPr/>
          <a:lstStyle/>
          <a:p>
            <a:pPr defTabSz="385754">
              <a:defRPr/>
            </a:pPr>
            <a:fld id="{2F5CCB13-0A32-4557-88E9-079F0C330695}" type="slidenum">
              <a:rPr lang="en-US" kern="0" smtClean="0">
                <a:solidFill>
                  <a:srgbClr val="595959"/>
                </a:solidFill>
              </a:rPr>
              <a:pPr defTabSz="385754">
                <a:defRPr/>
              </a:pPr>
              <a:t>409</a:t>
            </a:fld>
            <a:endParaRPr lang="en-US" kern="0">
              <a:solidFill>
                <a:srgbClr val="595959"/>
              </a:solidFill>
            </a:endParaRPr>
          </a:p>
        </p:txBody>
      </p:sp>
    </p:spTree>
    <p:custDataLst>
      <p:tags r:id="rId4"/>
    </p:custDataLst>
    <p:extLst>
      <p:ext uri="{BB962C8B-B14F-4D97-AF65-F5344CB8AC3E}">
        <p14:creationId xmlns:p14="http://schemas.microsoft.com/office/powerpoint/2010/main" val="1429520018"/>
      </p:ext>
    </p:extLst>
  </p:cSld>
  <p:clrMapOvr>
    <a:masterClrMapping/>
  </p:clrMapOvr>
  <p:transition spd="slow">
    <p:wipe/>
  </p:transition>
  <p:timing/>
</p:sld>
</file>

<file path=ppt/slides/slide41.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3314" name="Title 1"/>
          <p:cNvSpPr>
            <a:spLocks noGrp="1"/>
          </p:cNvSpPr>
          <p:nvPr>
            <p:ph type="title"/>
          </p:nvPr>
        </p:nvSpPr>
        <p:spPr>
          <a:xfrm>
            <a:off x="87550" y="898643"/>
            <a:ext cx="6846650" cy="757551"/>
          </a:xfrm>
        </p:spPr>
        <p:txBody>
          <a:bodyPr>
            <a:noAutofit/>
          </a:bodyPr>
          <a:lstStyle/>
          <a:p>
            <a:pPr rtl="0"/>
            <a:r>
              <a:rPr lang="en-US" altLang="zh-TW" sz="3600" smtClean="0"/>
              <a:t>1.8</a:t>
            </a:r>
            <a:r>
              <a:rPr lang="zh-TW" sz="3600" smtClean="0"/>
              <a:t>我</a:t>
            </a:r>
            <a:r>
              <a:rPr lang="zh-TW" sz="3600"/>
              <a:t>在本單元中學到了什麼？ </a:t>
            </a:r>
          </a:p>
        </p:txBody>
      </p:sp>
      <p:sp>
        <p:nvSpPr>
          <p:cNvPr id="13315" name="Content Placeholder 2"/>
          <p:cNvSpPr>
            <a:spLocks noGrp="1"/>
          </p:cNvSpPr>
          <p:nvPr>
            <p:ph idx="1"/>
          </p:nvPr>
        </p:nvSpPr>
        <p:spPr>
          <a:xfrm>
            <a:off x="1" y="1658726"/>
            <a:ext cx="8840141" cy="3576411"/>
          </a:xfrm>
        </p:spPr>
        <p:txBody>
          <a:bodyPr>
            <a:noAutofit/>
          </a:bodyPr>
          <a:lstStyle/>
          <a:p>
            <a:pPr lvl="2" rtl="0"/>
            <a:r>
              <a:rPr lang="zh-TW" altLang="en-US" sz="2400"/>
              <a:t>通過使用網路，我們以前所未有的方式連接。</a:t>
            </a:r>
          </a:p>
          <a:p>
            <a:pPr lvl="2"/>
            <a:r>
              <a:rPr lang="zh-TW" altLang="en-US" sz="2400"/>
              <a:t>連接到網路並直接參與網路通信的所有計算機都被分類為主機。</a:t>
            </a:r>
            <a:endParaRPr lang="en-US" altLang="zh-TW" sz="2400"/>
          </a:p>
          <a:p>
            <a:pPr lvl="2"/>
            <a:r>
              <a:rPr lang="zh-TW" altLang="en-US" sz="2400"/>
              <a:t>網路圖通常使用符號來表示組成網路的不同裝置和連線。 </a:t>
            </a:r>
          </a:p>
          <a:p>
            <a:pPr lvl="2" rtl="0"/>
            <a:r>
              <a:rPr lang="zh-TW" altLang="en-US" sz="2400"/>
              <a:t>圖表提供了一種簡單的方法來了解裝置在大型網路中的連接方式。</a:t>
            </a:r>
          </a:p>
          <a:p>
            <a:pPr lvl="2" rtl="0"/>
            <a:r>
              <a:rPr lang="zh-TW" altLang="en-US" sz="2400"/>
              <a:t>這兩種類型的網路基礎結構分別是區域網路 </a:t>
            </a:r>
            <a:r>
              <a:rPr lang="en-US" altLang="zh-TW" sz="2400"/>
              <a:t>(LAN) </a:t>
            </a:r>
            <a:r>
              <a:rPr lang="zh-TW" altLang="en-US" sz="2400"/>
              <a:t>和廣域網路 </a:t>
            </a:r>
            <a:r>
              <a:rPr lang="en-US" altLang="zh-TW" sz="2400"/>
              <a:t>(WAN)</a:t>
            </a:r>
            <a:r>
              <a:rPr lang="zh-TW" altLang="en-US" sz="2400"/>
              <a:t>。</a:t>
            </a:r>
          </a:p>
          <a:p>
            <a:pPr lvl="2" rtl="0"/>
            <a:r>
              <a:rPr lang="en-US" altLang="zh-TW" sz="2400"/>
              <a:t>SOHO </a:t>
            </a:r>
            <a:r>
              <a:rPr lang="zh-TW" altLang="en-US" sz="2400"/>
              <a:t>互聯網連接包括有線，</a:t>
            </a:r>
            <a:r>
              <a:rPr lang="en-US" altLang="zh-TW" sz="2400"/>
              <a:t>DSL</a:t>
            </a:r>
            <a:r>
              <a:rPr lang="zh-TW" altLang="en-US" sz="2400"/>
              <a:t>，手機，衛星和撥號電話。 </a:t>
            </a:r>
          </a:p>
          <a:p>
            <a:pPr lvl="2" rtl="0"/>
            <a:r>
              <a:rPr lang="zh-TW" altLang="en-US" sz="2400"/>
              <a:t>商務網路連線包括專用租賃線路、地鐵乙太網路、商務 </a:t>
            </a:r>
            <a:r>
              <a:rPr lang="en-US" altLang="zh-TW" sz="2400"/>
              <a:t>DSL </a:t>
            </a:r>
            <a:r>
              <a:rPr lang="zh-TW" altLang="en-US" sz="2400"/>
              <a:t>和衛星伺服器。</a:t>
            </a:r>
          </a:p>
        </p:txBody>
      </p:sp>
      <p:sp>
        <p:nvSpPr>
          <p:cNvPr id="2" name="投影片編號版面配置區 1"/>
          <p:cNvSpPr>
            <a:spLocks noGrp="1"/>
          </p:cNvSpPr>
          <p:nvPr>
            <p:ph type="sldNum" sz="quarter" idx="4"/>
          </p:nvPr>
        </p:nvSpPr>
        <p:spPr/>
        <p:txBody>
          <a:bodyPr/>
          <a:lstStyle/>
          <a:p>
            <a:pPr defTabSz="385754">
              <a:defRPr/>
            </a:pPr>
            <a:fld id="{2F5CCB13-0A32-4557-88E9-079F0C330695}" type="slidenum">
              <a:rPr lang="en-US" kern="0" smtClean="0">
                <a:solidFill>
                  <a:srgbClr val="595959"/>
                </a:solidFill>
              </a:rPr>
              <a:pPr defTabSz="385754">
                <a:defRPr/>
              </a:pPr>
              <a:t>41</a:t>
            </a:fld>
            <a:endParaRPr lang="en-US" kern="0">
              <a:solidFill>
                <a:srgbClr val="595959"/>
              </a:solidFill>
            </a:endParaRPr>
          </a:p>
        </p:txBody>
      </p:sp>
    </p:spTree>
    <p:extLst>
      <p:ext uri="{BB962C8B-B14F-4D97-AF65-F5344CB8AC3E}">
        <p14:creationId xmlns:p14="http://schemas.microsoft.com/office/powerpoint/2010/main" val="2898736928"/>
      </p:ext>
    </p:extLst>
  </p:cSld>
  <p:clrMapOvr>
    <a:masterClrMapping/>
  </p:clrMapOvr>
  <p:transition spd="slow">
    <p:wipe/>
  </p:transition>
  <p:timing/>
</p:sld>
</file>

<file path=ppt/slides/slide410.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8194" name="Rectangle 2"/>
          <p:cNvSpPr>
            <a:spLocks noGrp="1" noChangeArrowheads="1"/>
          </p:cNvSpPr>
          <p:nvPr>
            <p:ph type="title"/>
          </p:nvPr>
        </p:nvSpPr>
        <p:spPr>
          <a:xfrm>
            <a:off x="1" y="976123"/>
            <a:ext cx="9144000" cy="592921"/>
          </a:xfrm>
        </p:spPr>
        <p:txBody>
          <a:bodyPr>
            <a:normAutofit/>
          </a:bodyPr>
          <a:lstStyle/>
          <a:p>
            <a:r>
              <a:rPr lang="en-US" altLang="zh-TW" sz="3000"/>
              <a:t>15.2</a:t>
            </a:r>
            <a:r>
              <a:rPr lang="zh-TW" altLang="en-US" sz="3000"/>
              <a:t>點對點</a:t>
            </a:r>
            <a:r>
              <a:rPr lang="en-US" altLang="zh-TW" sz="3000"/>
              <a:t>-</a:t>
            </a:r>
            <a:r>
              <a:rPr lang="zh-TW" altLang="en-US" sz="3000" smtClean="0"/>
              <a:t>應用</a:t>
            </a:r>
            <a:endParaRPr lang="zh-TW" altLang="en-US" sz="3000"/>
          </a:p>
        </p:txBody>
      </p:sp>
      <p:sp>
        <p:nvSpPr>
          <p:cNvPr id="6" name="Rectangle 6">
            <a:extLst>
              <a:ext uri="{FF2B5EF4-FFF2-40B4-BE49-F238E27FC236}">
                <a16:creationId xmlns:a16="http://schemas.microsoft.com/office/drawing/2014/main" id="{9FD26DA6-0FF9-5641-9731-B0A4BDCFDDE7}"/>
              </a:ext>
            </a:extLst>
          </p:cNvPr>
          <p:cNvSpPr>
            <a:spLocks noGrp="1" noChangeArrowheads="1"/>
          </p:cNvSpPr>
          <p:nvPr>
            <p:ph idx="1"/>
          </p:nvPr>
        </p:nvSpPr>
        <p:spPr>
          <a:xfrm>
            <a:off x="247338" y="1724407"/>
            <a:ext cx="8649325" cy="1104128"/>
          </a:xfrm>
        </p:spPr>
        <p:txBody>
          <a:bodyPr>
            <a:normAutofit fontScale="92500" lnSpcReduction="20000"/>
          </a:bodyPr>
          <a:lstStyle/>
          <a:p>
            <a:pPr rtl="0">
              <a:buFont typeface="Arial" panose="020b0604020202020204" pitchFamily="34" charset="0"/>
              <a:buChar char="•"/>
            </a:pPr>
            <a:r>
              <a:rPr lang="zh-TW" sz="2200"/>
              <a:t>P2P 應用程</a:t>
            </a:r>
            <a:r>
              <a:rPr lang="zh-TW" altLang="en-US" sz="2200"/>
              <a:t>式</a:t>
            </a:r>
            <a:r>
              <a:rPr lang="zh-TW" sz="2200"/>
              <a:t>允許設備作為客戶端和相同通信中的服務器。</a:t>
            </a:r>
          </a:p>
          <a:p>
            <a:pPr rtl="0">
              <a:buFont typeface="Arial" panose="020b0604020202020204" pitchFamily="34" charset="0"/>
              <a:buChar char="•"/>
            </a:pPr>
            <a:r>
              <a:rPr lang="zh-TW" sz="2200"/>
              <a:t>一些 P2P 應用程序使用混合系統，其中每個對等訪問索引服務器以獲取存儲在另一個對等的資源的位置。</a:t>
            </a:r>
          </a:p>
          <a:p>
            <a:pPr>
              <a:buFont typeface="Arial" panose="020b0604020202020204" pitchFamily="34" charset="0"/>
              <a:buChar char="•"/>
            </a:pPr>
            <a:endParaRPr lang="en-US"/>
          </a:p>
          <a:p>
            <a:pPr>
              <a:buFont typeface="Arial" panose="020b0604020202020204" pitchFamily="34" charset="0"/>
              <a:buChar char="•"/>
            </a:pPr>
            <a:endParaRPr lang="en-US" altLang="ja-JP"/>
          </a:p>
        </p:txBody>
      </p:sp>
      <p:pic>
        <p:nvPicPr>
          <p:cNvPr id="2" name="Picture 1">
            <a:extLst>
              <a:ext uri="{FF2B5EF4-FFF2-40B4-BE49-F238E27FC236}">
                <a16:creationId xmlns:a16="http://schemas.microsoft.com/office/drawing/2014/main" id="{D4E54141-D701-6049-AE0B-A96CA6EC39C0}"/>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752735" y="2995700"/>
            <a:ext cx="3638529" cy="2137893"/>
          </a:xfrm>
          <a:prstGeom prst="rect">
            <a:avLst/>
          </a:prstGeom>
        </p:spPr>
      </p:pic>
      <p:sp>
        <p:nvSpPr>
          <p:cNvPr id="3" name="投影片編號版面配置區 2"/>
          <p:cNvSpPr>
            <a:spLocks noGrp="1"/>
          </p:cNvSpPr>
          <p:nvPr>
            <p:ph type="sldNum" sz="quarter" idx="4"/>
          </p:nvPr>
        </p:nvSpPr>
        <p:spPr/>
        <p:txBody>
          <a:bodyPr/>
          <a:lstStyle/>
          <a:p>
            <a:pPr defTabSz="385754">
              <a:defRPr/>
            </a:pPr>
            <a:fld id="{2F5CCB13-0A32-4557-88E9-079F0C330695}" type="slidenum">
              <a:rPr lang="en-US" kern="0" smtClean="0">
                <a:solidFill>
                  <a:srgbClr val="595959"/>
                </a:solidFill>
              </a:rPr>
              <a:pPr defTabSz="385754">
                <a:defRPr/>
              </a:pPr>
              <a:t>410</a:t>
            </a:fld>
            <a:endParaRPr lang="en-US" kern="0">
              <a:solidFill>
                <a:srgbClr val="595959"/>
              </a:solidFill>
            </a:endParaRPr>
          </a:p>
        </p:txBody>
      </p:sp>
    </p:spTree>
    <p:custDataLst>
      <p:tags r:id="rId4"/>
    </p:custDataLst>
    <p:extLst>
      <p:ext uri="{BB962C8B-B14F-4D97-AF65-F5344CB8AC3E}">
        <p14:creationId xmlns:p14="http://schemas.microsoft.com/office/powerpoint/2010/main" val="1645556350"/>
      </p:ext>
    </p:extLst>
  </p:cSld>
  <p:clrMapOvr>
    <a:masterClrMapping/>
  </p:clrMapOvr>
  <p:transition spd="slow">
    <p:wipe/>
  </p:transition>
  <p:timing/>
</p:sld>
</file>

<file path=ppt/slides/slide411.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1506" name="Rectangle 2"/>
          <p:cNvSpPr>
            <a:spLocks noGrp="1" noChangeArrowheads="1"/>
          </p:cNvSpPr>
          <p:nvPr>
            <p:ph type="title"/>
          </p:nvPr>
        </p:nvSpPr>
        <p:spPr/>
        <p:txBody>
          <a:bodyPr>
            <a:normAutofit/>
          </a:bodyPr>
          <a:lstStyle/>
          <a:p>
            <a:r>
              <a:rPr lang="en-US" altLang="zh-TW" sz="3000"/>
              <a:t>15.2</a:t>
            </a:r>
            <a:r>
              <a:rPr lang="zh-TW" altLang="en-US" sz="3000"/>
              <a:t>點對點</a:t>
            </a:r>
            <a:r>
              <a:rPr lang="en-US" altLang="zh-TW" sz="3000"/>
              <a:t>-</a:t>
            </a:r>
            <a:r>
              <a:rPr lang="zh-TW" altLang="en-US" sz="3000" smtClean="0"/>
              <a:t>通用 </a:t>
            </a:r>
            <a:r>
              <a:rPr lang="en-US" altLang="zh-TW" sz="3000"/>
              <a:t>P2P </a:t>
            </a:r>
            <a:r>
              <a:rPr lang="zh-TW" altLang="en-US" sz="3000"/>
              <a:t>應用</a:t>
            </a:r>
          </a:p>
        </p:txBody>
      </p:sp>
      <p:sp>
        <p:nvSpPr>
          <p:cNvPr id="6" name="Rectangle 6">
            <a:extLst>
              <a:ext uri="{FF2B5EF4-FFF2-40B4-BE49-F238E27FC236}">
                <a16:creationId xmlns:a16="http://schemas.microsoft.com/office/drawing/2014/main" id="{FDB50C7D-A789-1947-A197-D4C18A6B4C22}"/>
              </a:ext>
            </a:extLst>
          </p:cNvPr>
          <p:cNvSpPr>
            <a:spLocks noGrp="1" noChangeArrowheads="1"/>
          </p:cNvSpPr>
          <p:nvPr>
            <p:ph idx="1"/>
          </p:nvPr>
        </p:nvSpPr>
        <p:spPr>
          <a:xfrm>
            <a:off x="134337" y="1753473"/>
            <a:ext cx="4096002" cy="3675778"/>
          </a:xfrm>
        </p:spPr>
        <p:txBody>
          <a:bodyPr/>
          <a:lstStyle/>
          <a:p>
            <a:pPr marL="0" indent="0">
              <a:buNone/>
            </a:pPr>
            <a:r>
              <a:rPr lang="zh-TW" altLang="en-US" sz="2000"/>
              <a:t>使用 </a:t>
            </a:r>
            <a:r>
              <a:rPr lang="en-US" altLang="zh-TW" sz="2000"/>
              <a:t>P2P </a:t>
            </a:r>
            <a:r>
              <a:rPr lang="zh-TW" altLang="en-US" sz="2000"/>
              <a:t>應用時，網路中執行應用的每部電腦都可以做為網路中同時執行應用之其他電腦的用戶端或伺服器。</a:t>
            </a:r>
          </a:p>
          <a:p>
            <a:pPr marL="0" indent="0">
              <a:buNone/>
            </a:pPr>
            <a:r>
              <a:rPr lang="zh-TW" altLang="en-US" sz="2000"/>
              <a:t>常見的 </a:t>
            </a:r>
            <a:r>
              <a:rPr lang="en-US" altLang="zh-TW" sz="2000"/>
              <a:t>P2P </a:t>
            </a:r>
            <a:r>
              <a:rPr lang="zh-TW" altLang="en-US" sz="2000"/>
              <a:t>網路包括下列各項：</a:t>
            </a:r>
          </a:p>
          <a:p>
            <a:pPr lvl="2" rtl="0"/>
            <a:r>
              <a:rPr lang="en-US" altLang="zh-TW" sz="2000" err="1"/>
              <a:t>BitTorrent</a:t>
            </a:r>
            <a:endParaRPr lang="en-US" altLang="zh-TW" sz="2000"/>
          </a:p>
          <a:p>
            <a:pPr lvl="2" rtl="0"/>
            <a:r>
              <a:rPr lang="zh-TW" altLang="en-US" sz="2000"/>
              <a:t>直接連接</a:t>
            </a:r>
            <a:r>
              <a:rPr lang="en-US" altLang="zh-TW" sz="2000"/>
              <a:t>(Direct Connect)</a:t>
            </a:r>
          </a:p>
          <a:p>
            <a:pPr lvl="2" rtl="0"/>
            <a:r>
              <a:rPr lang="en-US" altLang="zh-TW" sz="2000" err="1"/>
              <a:t>eDonkey</a:t>
            </a:r>
            <a:endParaRPr lang="en-US" altLang="zh-TW" sz="2000"/>
          </a:p>
          <a:p>
            <a:pPr lvl="2" rtl="0"/>
            <a:r>
              <a:rPr lang="en-US" altLang="zh-TW" sz="2000"/>
              <a:t>Freenet</a:t>
            </a:r>
          </a:p>
          <a:p>
            <a:pPr>
              <a:buFont typeface="Arial" panose="020b0604020202020204" pitchFamily="34" charset="0"/>
              <a:buChar char="•"/>
            </a:pPr>
            <a:endParaRPr lang="en-US"/>
          </a:p>
          <a:p>
            <a:pPr>
              <a:buFont typeface="Arial" panose="020b0604020202020204" pitchFamily="34" charset="0"/>
              <a:buChar char="•"/>
            </a:pPr>
            <a:endParaRPr lang="en-US"/>
          </a:p>
          <a:p>
            <a:pPr>
              <a:buFont typeface="Arial" panose="020b0604020202020204" pitchFamily="34" charset="0"/>
              <a:buChar char="•"/>
            </a:pPr>
            <a:endParaRPr lang="en-US" altLang="ja-JP"/>
          </a:p>
        </p:txBody>
      </p:sp>
      <p:pic>
        <p:nvPicPr>
          <p:cNvPr id="2" name="Picture 1">
            <a:extLst>
              <a:ext uri="{FF2B5EF4-FFF2-40B4-BE49-F238E27FC236}">
                <a16:creationId xmlns:a16="http://schemas.microsoft.com/office/drawing/2014/main" id="{7D7F0888-DF2E-AE42-83C2-96E5A5F3E74D}"/>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572000" y="2025203"/>
            <a:ext cx="4096002" cy="2858793"/>
          </a:xfrm>
          <a:prstGeom prst="rect">
            <a:avLst/>
          </a:prstGeom>
        </p:spPr>
      </p:pic>
      <p:sp>
        <p:nvSpPr>
          <p:cNvPr id="3" name="投影片編號版面配置區 2"/>
          <p:cNvSpPr>
            <a:spLocks noGrp="1"/>
          </p:cNvSpPr>
          <p:nvPr>
            <p:ph type="sldNum" sz="quarter" idx="4"/>
          </p:nvPr>
        </p:nvSpPr>
        <p:spPr/>
        <p:txBody>
          <a:bodyPr/>
          <a:lstStyle/>
          <a:p>
            <a:pPr defTabSz="385754">
              <a:defRPr/>
            </a:pPr>
            <a:fld id="{2F5CCB13-0A32-4557-88E9-079F0C330695}" type="slidenum">
              <a:rPr lang="en-US" kern="0" smtClean="0">
                <a:solidFill>
                  <a:srgbClr val="595959"/>
                </a:solidFill>
              </a:rPr>
              <a:pPr defTabSz="385754">
                <a:defRPr/>
              </a:pPr>
              <a:t>411</a:t>
            </a:fld>
            <a:endParaRPr lang="en-US" kern="0">
              <a:solidFill>
                <a:srgbClr val="595959"/>
              </a:solidFill>
            </a:endParaRPr>
          </a:p>
        </p:txBody>
      </p:sp>
    </p:spTree>
    <p:custDataLst>
      <p:tags r:id="rId4"/>
    </p:custDataLst>
    <p:extLst>
      <p:ext uri="{BB962C8B-B14F-4D97-AF65-F5344CB8AC3E}">
        <p14:creationId xmlns:p14="http://schemas.microsoft.com/office/powerpoint/2010/main" val="3228413572"/>
      </p:ext>
    </p:extLst>
  </p:cSld>
  <p:clrMapOvr>
    <a:masterClrMapping/>
  </p:clrMapOvr>
  <p:transition spd="slow">
    <p:wipe/>
  </p:transition>
  <p:timing/>
</p:sld>
</file>

<file path=ppt/slides/slide412.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p:cNvSpPr>
            <a:spLocks noGrp="1"/>
          </p:cNvSpPr>
          <p:nvPr>
            <p:ph type="title"/>
          </p:nvPr>
        </p:nvSpPr>
        <p:spPr/>
        <p:txBody>
          <a:bodyPr>
            <a:noAutofit/>
          </a:bodyPr>
          <a:lstStyle/>
          <a:p>
            <a:pPr rtl="0"/>
            <a:r>
              <a:rPr lang="en-US" altLang="zh-TW" sz="2625" smtClean="0"/>
              <a:t>15.3</a:t>
            </a:r>
            <a:r>
              <a:rPr lang="zh-TW" altLang="en-US" sz="2625" smtClean="0"/>
              <a:t>網頁</a:t>
            </a:r>
            <a:r>
              <a:rPr lang="zh-TW" altLang="en-US" sz="2625"/>
              <a:t>和電子郵件協議</a:t>
            </a:r>
            <a:r>
              <a:rPr lang="en-US" altLang="zh-TW" sz="2625" smtClean="0"/>
              <a:t>-</a:t>
            </a:r>
            <a:br>
              <a:rPr lang="en-US" altLang="zh-TW" sz="2625" smtClean="0"/>
            </a:br>
            <a:r>
              <a:rPr lang="zh-TW" altLang="en-US" sz="2625" smtClean="0"/>
              <a:t>超</a:t>
            </a:r>
            <a:r>
              <a:rPr lang="zh-TW" altLang="en-US" sz="2625"/>
              <a:t>文本傳輸協議和超文本標記語言</a:t>
            </a:r>
          </a:p>
        </p:txBody>
      </p:sp>
      <p:sp>
        <p:nvSpPr>
          <p:cNvPr id="5" name="Rectangle 6">
            <a:extLst>
              <a:ext uri="{FF2B5EF4-FFF2-40B4-BE49-F238E27FC236}">
                <a16:creationId xmlns:a16="http://schemas.microsoft.com/office/drawing/2014/main" id="{8A3AB3B0-9D4C-4845-86A8-9CDB13B2A872}"/>
              </a:ext>
            </a:extLst>
          </p:cNvPr>
          <p:cNvSpPr>
            <a:spLocks noGrp="1" noChangeArrowheads="1"/>
          </p:cNvSpPr>
          <p:nvPr>
            <p:ph idx="1"/>
          </p:nvPr>
        </p:nvSpPr>
        <p:spPr>
          <a:xfrm>
            <a:off x="334851" y="1791791"/>
            <a:ext cx="8253749" cy="1525324"/>
          </a:xfrm>
        </p:spPr>
        <p:txBody>
          <a:bodyPr>
            <a:normAutofit fontScale="92500"/>
          </a:bodyPr>
          <a:lstStyle/>
          <a:p>
            <a:pPr marL="0" indent="0">
              <a:buNone/>
            </a:pPr>
            <a:r>
              <a:rPr lang="zh-TW"/>
              <a:t>當網頁瀏覽器中輸入網址或統一資源定位器 (URL) 時，Web 瀏覽器會建立與 Web 服務的連線。Web 服務正在使用 HTTP 通訊協定的伺服器上執行。 </a:t>
            </a:r>
          </a:p>
          <a:p>
            <a:pPr marL="0" indent="0">
              <a:buNone/>
            </a:pPr>
            <a:r>
              <a:rPr lang="zh-TW"/>
              <a:t>若要進一步瞭解網頁瀏覽器和網頁伺服器如何互動，請檢查瀏覽器中如何開啟網頁。</a:t>
            </a:r>
          </a:p>
        </p:txBody>
      </p:sp>
      <p:sp>
        <p:nvSpPr>
          <p:cNvPr id="4" name="TextBox 3">
            <a:extLst>
              <a:ext uri="{FF2B5EF4-FFF2-40B4-BE49-F238E27FC236}">
                <a16:creationId xmlns:a16="http://schemas.microsoft.com/office/drawing/2014/main" id="{6196067A-572A-4C4F-B832-9A9F19BF3066}"/>
              </a:ext>
            </a:extLst>
          </p:cNvPr>
          <p:cNvSpPr txBox="1"/>
          <p:nvPr/>
        </p:nvSpPr>
        <p:spPr>
          <a:xfrm>
            <a:off x="334850" y="3540886"/>
            <a:ext cx="3168204" cy="1338828"/>
          </a:xfrm>
          <a:prstGeom prst="rect">
            <a:avLst/>
          </a:prstGeom>
          <a:noFill/>
        </p:spPr>
        <p:txBody>
          <a:bodyPr wrap="square" rtlCol="0">
            <a:spAutoFit/>
          </a:bodyPr>
          <a:lstStyle/>
          <a:p>
            <a:pPr rtl="0"/>
            <a:r>
              <a:rPr lang="zh-TW" altLang="en-US" sz="1400" b="1"/>
              <a:t>步驟 </a:t>
            </a:r>
            <a:r>
              <a:rPr lang="en-US" altLang="zh-TW" sz="1400" b="1"/>
              <a:t>1 </a:t>
            </a:r>
          </a:p>
          <a:p>
            <a:pPr rtl="0"/>
            <a:r>
              <a:rPr lang="zh-TW" altLang="en-US" sz="1400"/>
              <a:t>瀏覽器解釋 </a:t>
            </a:r>
            <a:r>
              <a:rPr lang="en-US" altLang="zh-TW" sz="1400"/>
              <a:t>URL </a:t>
            </a:r>
            <a:r>
              <a:rPr lang="zh-TW" altLang="en-US" sz="1400"/>
              <a:t>的三個部分：</a:t>
            </a:r>
          </a:p>
          <a:p>
            <a:pPr marL="171446" indent="-171446">
              <a:buFont typeface="Arial" panose="020b0604020202020204" pitchFamily="34" charset="0"/>
              <a:buChar char="•"/>
            </a:pPr>
            <a:r>
              <a:rPr lang="en-US" altLang="zh-TW" sz="1400"/>
              <a:t>http</a:t>
            </a:r>
            <a:r>
              <a:rPr lang="zh-TW" altLang="en-US" sz="1400"/>
              <a:t>（協議或方案）</a:t>
            </a:r>
          </a:p>
          <a:p>
            <a:pPr marL="171446" indent="-171446">
              <a:buFont typeface="Arial" panose="020b0604020202020204" pitchFamily="34" charset="0"/>
              <a:buChar char="•"/>
            </a:pPr>
            <a:r>
              <a:rPr lang="en-US" altLang="zh-TW" sz="1400"/>
              <a:t>www.cisco.com (</a:t>
            </a:r>
            <a:r>
              <a:rPr lang="zh-TW" altLang="en-US" sz="1400"/>
              <a:t>伺服器名稱</a:t>
            </a:r>
            <a:r>
              <a:rPr lang="en-US" altLang="zh-TW" sz="1400"/>
              <a:t>)</a:t>
            </a:r>
          </a:p>
          <a:p>
            <a:pPr marL="171446" indent="-171446">
              <a:buFont typeface="Arial" panose="020b0604020202020204" pitchFamily="34" charset="0"/>
              <a:buChar char="•"/>
            </a:pPr>
            <a:r>
              <a:rPr lang="en-US" altLang="zh-TW" sz="1400"/>
              <a:t>index.html</a:t>
            </a:r>
            <a:r>
              <a:rPr lang="zh-TW" altLang="en-US" sz="1400"/>
              <a:t>（請求的特定文件名）</a:t>
            </a:r>
          </a:p>
          <a:p>
            <a:endParaRPr lang="en-US" sz="1100"/>
          </a:p>
        </p:txBody>
      </p:sp>
      <p:pic>
        <p:nvPicPr>
          <p:cNvPr id="6" name="Picture 5">
            <a:extLst>
              <a:ext uri="{FF2B5EF4-FFF2-40B4-BE49-F238E27FC236}">
                <a16:creationId xmlns:a16="http://schemas.microsoft.com/office/drawing/2014/main" id="{399E13E8-DE12-DD41-92E8-798BC05E1502}"/>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553486" y="3429001"/>
            <a:ext cx="4476750" cy="1206500"/>
          </a:xfrm>
          <a:prstGeom prst="rect">
            <a:avLst/>
          </a:prstGeom>
        </p:spPr>
      </p:pic>
      <p:sp>
        <p:nvSpPr>
          <p:cNvPr id="2" name="投影片編號版面配置區 1"/>
          <p:cNvSpPr>
            <a:spLocks noGrp="1"/>
          </p:cNvSpPr>
          <p:nvPr>
            <p:ph type="sldNum" sz="quarter" idx="4"/>
          </p:nvPr>
        </p:nvSpPr>
        <p:spPr/>
        <p:txBody>
          <a:bodyPr/>
          <a:lstStyle/>
          <a:p>
            <a:pPr defTabSz="385754">
              <a:defRPr/>
            </a:pPr>
            <a:fld id="{2F5CCB13-0A32-4557-88E9-079F0C330695}" type="slidenum">
              <a:rPr lang="en-US" kern="0" smtClean="0">
                <a:solidFill>
                  <a:srgbClr val="595959"/>
                </a:solidFill>
              </a:rPr>
              <a:pPr defTabSz="385754">
                <a:defRPr/>
              </a:pPr>
              <a:t>412</a:t>
            </a:fld>
            <a:endParaRPr lang="en-US" kern="0">
              <a:solidFill>
                <a:srgbClr val="595959"/>
              </a:solidFill>
            </a:endParaRPr>
          </a:p>
        </p:txBody>
      </p:sp>
    </p:spTree>
    <p:custDataLst>
      <p:tags r:id="rId4"/>
    </p:custDataLst>
    <p:extLst>
      <p:ext uri="{BB962C8B-B14F-4D97-AF65-F5344CB8AC3E}">
        <p14:creationId xmlns:p14="http://schemas.microsoft.com/office/powerpoint/2010/main" val="2683574663"/>
      </p:ext>
    </p:extLst>
  </p:cSld>
  <p:clrMapOvr>
    <a:masterClrMapping/>
  </p:clrMapOvr>
  <p:transition spd="slow">
    <p:wipe/>
  </p:transition>
  <p:timing/>
</p:sld>
</file>

<file path=ppt/slides/slide413.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p:cNvSpPr>
            <a:spLocks noGrp="1"/>
          </p:cNvSpPr>
          <p:nvPr>
            <p:ph type="title"/>
          </p:nvPr>
        </p:nvSpPr>
        <p:spPr>
          <a:xfrm>
            <a:off x="1" y="898643"/>
            <a:ext cx="9143999" cy="757551"/>
          </a:xfrm>
        </p:spPr>
        <p:txBody>
          <a:bodyPr>
            <a:noAutofit/>
          </a:bodyPr>
          <a:lstStyle/>
          <a:p>
            <a:r>
              <a:rPr lang="en-US" altLang="zh-TW" sz="3000"/>
              <a:t>15.3</a:t>
            </a:r>
            <a:r>
              <a:rPr lang="zh-TW" altLang="en-US" sz="3000" smtClean="0"/>
              <a:t>網</a:t>
            </a:r>
            <a:r>
              <a:rPr lang="zh-TW" altLang="en-US" sz="3000"/>
              <a:t>絡和電子郵件協議</a:t>
            </a:r>
            <a:r>
              <a:rPr lang="en-US" altLang="zh-TW" sz="3000" smtClean="0"/>
              <a:t>-</a:t>
            </a:r>
            <a:br>
              <a:rPr lang="en-US" altLang="zh-TW" sz="3000" smtClean="0"/>
            </a:br>
            <a:r>
              <a:rPr lang="zh-TW" altLang="en-US" sz="3000" smtClean="0"/>
              <a:t>超</a:t>
            </a:r>
            <a:r>
              <a:rPr lang="zh-TW" altLang="en-US" sz="3000"/>
              <a:t>文本傳輸協議和超文本標記語言（續）  </a:t>
            </a:r>
          </a:p>
        </p:txBody>
      </p:sp>
      <p:sp>
        <p:nvSpPr>
          <p:cNvPr id="4" name="TextBox 3">
            <a:extLst>
              <a:ext uri="{FF2B5EF4-FFF2-40B4-BE49-F238E27FC236}">
                <a16:creationId xmlns:a16="http://schemas.microsoft.com/office/drawing/2014/main" id="{6196067A-572A-4C4F-B832-9A9F19BF3066}"/>
              </a:ext>
            </a:extLst>
          </p:cNvPr>
          <p:cNvSpPr txBox="1"/>
          <p:nvPr/>
        </p:nvSpPr>
        <p:spPr>
          <a:xfrm>
            <a:off x="516764" y="1813174"/>
            <a:ext cx="3168204" cy="1985159"/>
          </a:xfrm>
          <a:prstGeom prst="rect">
            <a:avLst/>
          </a:prstGeom>
          <a:noFill/>
        </p:spPr>
        <p:txBody>
          <a:bodyPr wrap="square" rtlCol="0">
            <a:spAutoFit/>
          </a:bodyPr>
          <a:lstStyle/>
          <a:p>
            <a:pPr rtl="0"/>
            <a:r>
              <a:rPr lang="zh-TW" altLang="en-US" sz="1400" b="1"/>
              <a:t>步驟 </a:t>
            </a:r>
            <a:r>
              <a:rPr lang="en-US" altLang="zh-TW" sz="1400" b="1"/>
              <a:t>2</a:t>
            </a:r>
          </a:p>
          <a:p>
            <a:pPr rtl="0"/>
            <a:r>
              <a:rPr lang="zh-TW" altLang="en-US" sz="1400"/>
              <a:t>然後，瀏覽器會使用名稱伺服器進行檢查，將 </a:t>
            </a:r>
            <a:r>
              <a:rPr lang="en-US" altLang="zh-TW" sz="1400"/>
              <a:t>www.cisco.com </a:t>
            </a:r>
            <a:r>
              <a:rPr lang="zh-TW" altLang="en-US" sz="1400"/>
              <a:t>轉換為數字 </a:t>
            </a:r>
            <a:r>
              <a:rPr lang="en-US" altLang="zh-TW" sz="1400"/>
              <a:t>IP </a:t>
            </a:r>
            <a:r>
              <a:rPr lang="zh-TW" altLang="en-US" sz="1400"/>
              <a:t>位址，它會用來連線到伺服器。 </a:t>
            </a:r>
          </a:p>
          <a:p>
            <a:endParaRPr lang="en-US" sz="1400"/>
          </a:p>
          <a:p>
            <a:pPr rtl="0"/>
            <a:r>
              <a:rPr lang="zh-TW" altLang="en-US" sz="1400"/>
              <a:t>客戶端通過發送 </a:t>
            </a:r>
            <a:r>
              <a:rPr lang="en-US" altLang="zh-TW" sz="1400"/>
              <a:t>GET </a:t>
            </a:r>
            <a:r>
              <a:rPr lang="zh-TW" altLang="en-US" sz="1400"/>
              <a:t>請求到服務器，並要求為 </a:t>
            </a:r>
            <a:r>
              <a:rPr lang="en-US" altLang="zh-TW" sz="1400"/>
              <a:t>index.html </a:t>
            </a:r>
            <a:r>
              <a:rPr lang="zh-TW" altLang="en-US" sz="1400"/>
              <a:t>文件啟動 </a:t>
            </a:r>
            <a:r>
              <a:rPr lang="en-US" altLang="zh-TW" sz="1400"/>
              <a:t>HTTP </a:t>
            </a:r>
            <a:r>
              <a:rPr lang="zh-TW" altLang="en-US" sz="1400"/>
              <a:t>請求到服務器。</a:t>
            </a:r>
          </a:p>
          <a:p>
            <a:endParaRPr lang="en-US" sz="1100"/>
          </a:p>
        </p:txBody>
      </p:sp>
      <p:pic>
        <p:nvPicPr>
          <p:cNvPr id="7" name="Picture 6">
            <a:extLst>
              <a:ext uri="{FF2B5EF4-FFF2-40B4-BE49-F238E27FC236}">
                <a16:creationId xmlns:a16="http://schemas.microsoft.com/office/drawing/2014/main" id="{BF487A90-5A1C-274B-90DE-43979B0B390A}"/>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16349" y="4120061"/>
            <a:ext cx="3369034" cy="1240461"/>
          </a:xfrm>
          <a:prstGeom prst="rect">
            <a:avLst/>
          </a:prstGeom>
        </p:spPr>
      </p:pic>
      <p:sp>
        <p:nvSpPr>
          <p:cNvPr id="8" name="TextBox 7">
            <a:extLst>
              <a:ext uri="{FF2B5EF4-FFF2-40B4-BE49-F238E27FC236}">
                <a16:creationId xmlns:a16="http://schemas.microsoft.com/office/drawing/2014/main" id="{CB2C7754-EDF8-784D-8B24-183FB4E7C181}"/>
              </a:ext>
            </a:extLst>
          </p:cNvPr>
          <p:cNvSpPr txBox="1"/>
          <p:nvPr/>
        </p:nvSpPr>
        <p:spPr>
          <a:xfrm>
            <a:off x="4572001" y="1813174"/>
            <a:ext cx="3940935" cy="738664"/>
          </a:xfrm>
          <a:prstGeom prst="rect">
            <a:avLst/>
          </a:prstGeom>
          <a:noFill/>
        </p:spPr>
        <p:txBody>
          <a:bodyPr wrap="square" rtlCol="0">
            <a:spAutoFit/>
          </a:bodyPr>
          <a:lstStyle/>
          <a:p>
            <a:pPr rtl="0"/>
            <a:r>
              <a:rPr lang="zh-TW" altLang="en-US" sz="1400" b="1"/>
              <a:t>步驟 </a:t>
            </a:r>
            <a:r>
              <a:rPr lang="en-US" altLang="zh-TW" sz="1400" b="1"/>
              <a:t>3</a:t>
            </a:r>
          </a:p>
          <a:p>
            <a:pPr rtl="0"/>
            <a:r>
              <a:rPr lang="zh-TW" altLang="en-US" sz="1400"/>
              <a:t>在回應該請求時，伺服器將該網頁的</a:t>
            </a:r>
            <a:r>
              <a:rPr lang="en-US" altLang="zh-TW" sz="1400"/>
              <a:t>HTML</a:t>
            </a:r>
            <a:r>
              <a:rPr lang="zh-TW" altLang="en-US" sz="1400"/>
              <a:t>代碼發送到瀏覽器。</a:t>
            </a:r>
          </a:p>
        </p:txBody>
      </p:sp>
      <p:pic>
        <p:nvPicPr>
          <p:cNvPr id="9" name="Picture 8">
            <a:extLst>
              <a:ext uri="{FF2B5EF4-FFF2-40B4-BE49-F238E27FC236}">
                <a16:creationId xmlns:a16="http://schemas.microsoft.com/office/drawing/2014/main" id="{82613A1E-1EE0-894A-BCCD-1143E27C29BE}"/>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860566" y="3040152"/>
            <a:ext cx="3565839" cy="2159819"/>
          </a:xfrm>
          <a:prstGeom prst="rect">
            <a:avLst/>
          </a:prstGeom>
        </p:spPr>
      </p:pic>
      <p:sp>
        <p:nvSpPr>
          <p:cNvPr id="2" name="投影片編號版面配置區 1"/>
          <p:cNvSpPr>
            <a:spLocks noGrp="1"/>
          </p:cNvSpPr>
          <p:nvPr>
            <p:ph type="sldNum" sz="quarter" idx="4"/>
          </p:nvPr>
        </p:nvSpPr>
        <p:spPr/>
        <p:txBody>
          <a:bodyPr/>
          <a:lstStyle/>
          <a:p>
            <a:pPr defTabSz="385754">
              <a:defRPr/>
            </a:pPr>
            <a:fld id="{2F5CCB13-0A32-4557-88E9-079F0C330695}" type="slidenum">
              <a:rPr lang="en-US" kern="0" smtClean="0">
                <a:solidFill>
                  <a:srgbClr val="595959"/>
                </a:solidFill>
              </a:rPr>
              <a:pPr defTabSz="385754">
                <a:defRPr/>
              </a:pPr>
              <a:t>413</a:t>
            </a:fld>
            <a:endParaRPr lang="en-US" kern="0">
              <a:solidFill>
                <a:srgbClr val="595959"/>
              </a:solidFill>
            </a:endParaRPr>
          </a:p>
        </p:txBody>
      </p:sp>
    </p:spTree>
    <p:custDataLst>
      <p:tags r:id="rId5"/>
    </p:custDataLst>
    <p:extLst>
      <p:ext uri="{BB962C8B-B14F-4D97-AF65-F5344CB8AC3E}">
        <p14:creationId xmlns:p14="http://schemas.microsoft.com/office/powerpoint/2010/main" val="3933384589"/>
      </p:ext>
    </p:extLst>
  </p:cSld>
  <p:clrMapOvr>
    <a:masterClrMapping/>
  </p:clrMapOvr>
  <p:transition spd="slow">
    <p:wipe/>
  </p:transition>
  <p:timing/>
</p:sld>
</file>

<file path=ppt/slides/slide414.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p:cNvSpPr>
            <a:spLocks noGrp="1"/>
          </p:cNvSpPr>
          <p:nvPr>
            <p:ph type="title"/>
          </p:nvPr>
        </p:nvSpPr>
        <p:spPr>
          <a:xfrm>
            <a:off x="6351" y="312366"/>
            <a:ext cx="9144000" cy="1010068"/>
          </a:xfrm>
        </p:spPr>
        <p:txBody>
          <a:bodyPr>
            <a:noAutofit/>
          </a:bodyPr>
          <a:lstStyle/>
          <a:p>
            <a:pPr rtl="0"/>
            <a:r>
              <a:rPr lang="en-US" altLang="zh-TW" sz="3600" smtClean="0"/>
              <a:t>15.3</a:t>
            </a:r>
            <a:r>
              <a:rPr lang="zh-TW" altLang="en-US" sz="3600" smtClean="0"/>
              <a:t>網</a:t>
            </a:r>
            <a:r>
              <a:rPr lang="zh-TW" altLang="en-US" sz="3600"/>
              <a:t>絡和電子郵件協議</a:t>
            </a:r>
            <a:r>
              <a:rPr lang="en-US" altLang="zh-TW" sz="3600" smtClean="0"/>
              <a:t>-</a:t>
            </a:r>
            <a:br>
              <a:rPr lang="en-US" altLang="zh-TW" sz="3600" smtClean="0"/>
            </a:br>
            <a:r>
              <a:rPr lang="zh-TW" altLang="en-US" sz="3600" smtClean="0"/>
              <a:t>超</a:t>
            </a:r>
            <a:r>
              <a:rPr lang="zh-TW" altLang="en-US" sz="3600"/>
              <a:t>文本傳輸協議和超文本標記語言（續）  </a:t>
            </a:r>
          </a:p>
        </p:txBody>
      </p:sp>
      <p:sp>
        <p:nvSpPr>
          <p:cNvPr id="4" name="TextBox 3">
            <a:extLst>
              <a:ext uri="{FF2B5EF4-FFF2-40B4-BE49-F238E27FC236}">
                <a16:creationId xmlns:a16="http://schemas.microsoft.com/office/drawing/2014/main" id="{6196067A-572A-4C4F-B832-9A9F19BF3066}"/>
              </a:ext>
            </a:extLst>
          </p:cNvPr>
          <p:cNvSpPr txBox="1"/>
          <p:nvPr/>
        </p:nvSpPr>
        <p:spPr>
          <a:xfrm>
            <a:off x="1025613" y="1822615"/>
            <a:ext cx="7105475" cy="877163"/>
          </a:xfrm>
          <a:prstGeom prst="rect">
            <a:avLst/>
          </a:prstGeom>
          <a:noFill/>
        </p:spPr>
        <p:txBody>
          <a:bodyPr wrap="square" rtlCol="0">
            <a:spAutoFit/>
          </a:bodyPr>
          <a:lstStyle/>
          <a:p>
            <a:pPr rtl="0"/>
            <a:r>
              <a:rPr lang="zh-TW" altLang="en-US" sz="2000" b="1">
                <a:latin typeface="標楷體" pitchFamily="65" charset="-120"/>
                <a:ea typeface="標楷體" panose="03000509000000000000" pitchFamily="65" charset="-120"/>
              </a:rPr>
              <a:t>第 </a:t>
            </a:r>
            <a:r>
              <a:rPr lang="en-US" altLang="zh-TW" sz="2000" b="1">
                <a:latin typeface="標楷體" pitchFamily="65" charset="-120"/>
                <a:ea typeface="標楷體" panose="03000509000000000000" pitchFamily="65" charset="-120"/>
              </a:rPr>
              <a:t>4 </a:t>
            </a:r>
            <a:r>
              <a:rPr lang="zh-TW" altLang="en-US" sz="2000" b="1">
                <a:latin typeface="標楷體" pitchFamily="65" charset="-120"/>
                <a:ea typeface="標楷體" panose="03000509000000000000" pitchFamily="65" charset="-120"/>
              </a:rPr>
              <a:t>步</a:t>
            </a:r>
          </a:p>
          <a:p>
            <a:pPr rtl="0"/>
            <a:r>
              <a:rPr lang="zh-TW" altLang="en-US" sz="2000">
                <a:latin typeface="標楷體" pitchFamily="65" charset="-120"/>
                <a:ea typeface="標楷體" panose="03000509000000000000" pitchFamily="65" charset="-120"/>
              </a:rPr>
              <a:t>瀏覽器破譯 </a:t>
            </a:r>
            <a:r>
              <a:rPr lang="en-US" altLang="zh-TW" sz="2000">
                <a:latin typeface="標楷體" pitchFamily="65" charset="-120"/>
                <a:ea typeface="標楷體" panose="03000509000000000000" pitchFamily="65" charset="-120"/>
              </a:rPr>
              <a:t>HTML </a:t>
            </a:r>
            <a:r>
              <a:rPr lang="zh-TW" altLang="en-US" sz="2000">
                <a:latin typeface="標楷體" pitchFamily="65" charset="-120"/>
                <a:ea typeface="標楷體" panose="03000509000000000000" pitchFamily="65" charset="-120"/>
              </a:rPr>
              <a:t>代碼並格式化瀏覽器窗口的頁面。</a:t>
            </a:r>
          </a:p>
          <a:p>
            <a:endParaRPr lang="en-US" sz="1100"/>
          </a:p>
        </p:txBody>
      </p:sp>
      <p:pic>
        <p:nvPicPr>
          <p:cNvPr id="2" name="Picture 1">
            <a:extLst>
              <a:ext uri="{FF2B5EF4-FFF2-40B4-BE49-F238E27FC236}">
                <a16:creationId xmlns:a16="http://schemas.microsoft.com/office/drawing/2014/main" id="{F0523439-CB19-8747-988D-F0DE366D211F}"/>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511864" y="2868466"/>
            <a:ext cx="4695989" cy="2271806"/>
          </a:xfrm>
          <a:prstGeom prst="rect">
            <a:avLst/>
          </a:prstGeom>
        </p:spPr>
      </p:pic>
      <p:sp>
        <p:nvSpPr>
          <p:cNvPr id="5" name="投影片編號版面配置區 4"/>
          <p:cNvSpPr>
            <a:spLocks noGrp="1"/>
          </p:cNvSpPr>
          <p:nvPr>
            <p:ph type="sldNum" sz="quarter" idx="4"/>
          </p:nvPr>
        </p:nvSpPr>
        <p:spPr/>
        <p:txBody>
          <a:bodyPr/>
          <a:lstStyle/>
          <a:p>
            <a:pPr defTabSz="385754">
              <a:defRPr/>
            </a:pPr>
            <a:fld id="{2F5CCB13-0A32-4557-88E9-079F0C330695}" type="slidenum">
              <a:rPr lang="en-US" kern="0" smtClean="0">
                <a:solidFill>
                  <a:srgbClr val="595959"/>
                </a:solidFill>
              </a:rPr>
              <a:pPr defTabSz="385754">
                <a:defRPr/>
              </a:pPr>
              <a:t>414</a:t>
            </a:fld>
            <a:endParaRPr lang="en-US" kern="0">
              <a:solidFill>
                <a:srgbClr val="595959"/>
              </a:solidFill>
            </a:endParaRPr>
          </a:p>
        </p:txBody>
      </p:sp>
    </p:spTree>
    <p:custDataLst>
      <p:tags r:id="rId4"/>
    </p:custDataLst>
    <p:extLst>
      <p:ext uri="{BB962C8B-B14F-4D97-AF65-F5344CB8AC3E}">
        <p14:creationId xmlns:p14="http://schemas.microsoft.com/office/powerpoint/2010/main" val="1892427654"/>
      </p:ext>
    </p:extLst>
  </p:cSld>
  <p:clrMapOvr>
    <a:masterClrMapping/>
  </p:clrMapOvr>
  <p:transition spd="slow">
    <p:wipe/>
  </p:transition>
  <p:timing/>
</p:sld>
</file>

<file path=ppt/slides/slide415.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p:cNvSpPr>
            <a:spLocks noGrp="1"/>
          </p:cNvSpPr>
          <p:nvPr>
            <p:ph type="title"/>
          </p:nvPr>
        </p:nvSpPr>
        <p:spPr/>
        <p:txBody>
          <a:bodyPr>
            <a:normAutofit/>
          </a:bodyPr>
          <a:lstStyle/>
          <a:p>
            <a:pPr rtl="0"/>
            <a:r>
              <a:rPr lang="en-US" altLang="zh-TW" sz="3000" smtClean="0"/>
              <a:t>15.3</a:t>
            </a:r>
            <a:r>
              <a:rPr lang="zh-TW" altLang="en-US" sz="3000" smtClean="0"/>
              <a:t>網頁</a:t>
            </a:r>
            <a:r>
              <a:rPr lang="zh-TW" altLang="en-US" sz="3000"/>
              <a:t>及電子郵件</a:t>
            </a:r>
            <a:r>
              <a:rPr lang="zh-TW" altLang="en-US" sz="3000" smtClean="0"/>
              <a:t>通訊協定</a:t>
            </a:r>
            <a:r>
              <a:rPr lang="en-US" altLang="zh-TW" sz="3000" smtClean="0"/>
              <a:t>-</a:t>
            </a:r>
            <a:br>
              <a:rPr lang="en-US" altLang="zh-TW" sz="3000" smtClean="0"/>
            </a:br>
            <a:r>
              <a:rPr lang="en-US" altLang="zh-TW" sz="3000" smtClean="0"/>
              <a:t>HTTP </a:t>
            </a:r>
            <a:r>
              <a:rPr lang="zh-TW" altLang="en-US" sz="3000"/>
              <a:t>及 </a:t>
            </a:r>
            <a:r>
              <a:rPr lang="en-US" altLang="zh-TW" sz="3000"/>
              <a:t>HTTPS</a:t>
            </a:r>
          </a:p>
        </p:txBody>
      </p:sp>
      <p:sp>
        <p:nvSpPr>
          <p:cNvPr id="5" name="Rectangle 6">
            <a:extLst>
              <a:ext uri="{FF2B5EF4-FFF2-40B4-BE49-F238E27FC236}">
                <a16:creationId xmlns:a16="http://schemas.microsoft.com/office/drawing/2014/main" id="{8A3AB3B0-9D4C-4845-86A8-9CDB13B2A872}"/>
              </a:ext>
            </a:extLst>
          </p:cNvPr>
          <p:cNvSpPr>
            <a:spLocks noGrp="1" noChangeArrowheads="1"/>
          </p:cNvSpPr>
          <p:nvPr>
            <p:ph idx="1"/>
          </p:nvPr>
        </p:nvSpPr>
        <p:spPr>
          <a:xfrm>
            <a:off x="254451" y="1656195"/>
            <a:ext cx="3923266" cy="3833192"/>
          </a:xfrm>
        </p:spPr>
        <p:txBody>
          <a:bodyPr>
            <a:normAutofit fontScale="92500" lnSpcReduction="20000"/>
          </a:bodyPr>
          <a:lstStyle/>
          <a:p>
            <a:pPr marL="0" indent="0">
              <a:buNone/>
            </a:pPr>
            <a:r>
              <a:rPr lang="en-US" altLang="zh-TW" sz="2000"/>
              <a:t>HTTP </a:t>
            </a:r>
            <a:r>
              <a:rPr lang="zh-TW" altLang="en-US" sz="2000"/>
              <a:t>是指定用於該通信的消息類型的請求</a:t>
            </a:r>
            <a:r>
              <a:rPr lang="en-US" altLang="zh-TW" sz="2000"/>
              <a:t>/</a:t>
            </a:r>
            <a:r>
              <a:rPr lang="zh-TW" altLang="en-US" sz="2000"/>
              <a:t>響應協議。 </a:t>
            </a:r>
          </a:p>
          <a:p>
            <a:pPr marL="0" indent="0">
              <a:buNone/>
            </a:pPr>
            <a:r>
              <a:rPr lang="zh-TW" altLang="en-US" sz="2000"/>
              <a:t>三種常見的消息類型是 </a:t>
            </a:r>
            <a:r>
              <a:rPr lang="en-US" altLang="zh-TW" sz="2000"/>
              <a:t>GET</a:t>
            </a:r>
            <a:r>
              <a:rPr lang="zh-TW" altLang="en-US" sz="2000"/>
              <a:t>，</a:t>
            </a:r>
            <a:r>
              <a:rPr lang="en-US" altLang="zh-TW" sz="2000"/>
              <a:t>POST </a:t>
            </a:r>
            <a:r>
              <a:rPr lang="zh-TW" altLang="en-US" sz="2000"/>
              <a:t>和 </a:t>
            </a:r>
            <a:r>
              <a:rPr lang="en-US" altLang="zh-TW" sz="2000"/>
              <a:t>PUT</a:t>
            </a:r>
            <a:r>
              <a:rPr lang="zh-TW" altLang="en-US" sz="2000"/>
              <a:t>：</a:t>
            </a:r>
          </a:p>
          <a:p>
            <a:pPr lvl="2" rtl="0">
              <a:buFont typeface="Arial" panose="020b0604020202020204" pitchFamily="34" charset="0"/>
              <a:buChar char="•"/>
            </a:pPr>
            <a:r>
              <a:rPr lang="en-US" altLang="zh-TW" sz="2000" b="1"/>
              <a:t>GET</a:t>
            </a:r>
            <a:r>
              <a:rPr lang="zh-TW" altLang="en-US" sz="2000"/>
              <a:t> </a:t>
            </a:r>
            <a:r>
              <a:rPr lang="en-US" altLang="zh-TW" sz="2000"/>
              <a:t>- </a:t>
            </a:r>
            <a:r>
              <a:rPr lang="zh-TW" altLang="en-US" sz="2000"/>
              <a:t>是一種用戶端資料請求。用戶端</a:t>
            </a:r>
            <a:r>
              <a:rPr lang="en-US" altLang="zh-TW" sz="2000"/>
              <a:t>(Web</a:t>
            </a:r>
            <a:r>
              <a:rPr lang="zh-TW" altLang="en-US" sz="2000"/>
              <a:t>流覽器</a:t>
            </a:r>
            <a:r>
              <a:rPr lang="en-US" altLang="zh-TW" sz="2000"/>
              <a:t>)</a:t>
            </a:r>
            <a:r>
              <a:rPr lang="zh-TW" altLang="en-US" sz="2000"/>
              <a:t>向</a:t>
            </a:r>
            <a:r>
              <a:rPr lang="en-US" altLang="zh-TW" sz="2000"/>
              <a:t>Web</a:t>
            </a:r>
            <a:r>
              <a:rPr lang="zh-TW" altLang="en-US" sz="2000"/>
              <a:t>伺服器發送</a:t>
            </a:r>
            <a:r>
              <a:rPr lang="en-US" altLang="zh-TW" sz="2000"/>
              <a:t>GET</a:t>
            </a:r>
            <a:r>
              <a:rPr lang="zh-TW" altLang="en-US" sz="2000"/>
              <a:t>消息來請求</a:t>
            </a:r>
            <a:r>
              <a:rPr lang="en-US" altLang="zh-TW" sz="2000"/>
              <a:t>HTML</a:t>
            </a:r>
            <a:r>
              <a:rPr lang="zh-TW" altLang="en-US" sz="2000"/>
              <a:t>頁面。</a:t>
            </a:r>
          </a:p>
          <a:p>
            <a:pPr lvl="2" rtl="0">
              <a:buFont typeface="Arial" panose="020b0604020202020204" pitchFamily="34" charset="0"/>
              <a:buChar char="•"/>
            </a:pPr>
            <a:r>
              <a:rPr lang="en-US" altLang="zh-TW" sz="2000" b="1"/>
              <a:t>POST</a:t>
            </a:r>
            <a:r>
              <a:rPr lang="zh-TW" altLang="en-US" sz="2000"/>
              <a:t> </a:t>
            </a:r>
            <a:r>
              <a:rPr lang="en-US" altLang="zh-TW" sz="2000"/>
              <a:t>-</a:t>
            </a:r>
            <a:r>
              <a:rPr lang="zh-TW" altLang="en-US" sz="2000"/>
              <a:t>這將數據文件上傳到 </a:t>
            </a:r>
            <a:r>
              <a:rPr lang="en-US" altLang="zh-TW" sz="2000"/>
              <a:t>Web </a:t>
            </a:r>
            <a:r>
              <a:rPr lang="zh-TW" altLang="en-US" sz="2000"/>
              <a:t>服務器，如表單數據。 </a:t>
            </a:r>
          </a:p>
          <a:p>
            <a:pPr lvl="2" rtl="0">
              <a:buFont typeface="Arial" panose="020b0604020202020204" pitchFamily="34" charset="0"/>
              <a:buChar char="•"/>
            </a:pPr>
            <a:r>
              <a:rPr lang="en-US" altLang="zh-TW" sz="2000" b="1"/>
              <a:t>PUT</a:t>
            </a:r>
            <a:r>
              <a:rPr lang="zh-TW" altLang="en-US" sz="2000"/>
              <a:t> </a:t>
            </a:r>
            <a:r>
              <a:rPr lang="en-US" altLang="zh-TW" sz="2000"/>
              <a:t>-  T</a:t>
            </a:r>
            <a:r>
              <a:rPr lang="zh-TW" altLang="en-US" sz="2000"/>
              <a:t>會將資源或內容（例如圖像）上載到</a:t>
            </a:r>
            <a:r>
              <a:rPr lang="en-US" altLang="zh-TW" sz="2000"/>
              <a:t>Web</a:t>
            </a:r>
            <a:r>
              <a:rPr lang="zh-TW" altLang="en-US" sz="2000"/>
              <a:t>伺服器</a:t>
            </a:r>
          </a:p>
          <a:p>
            <a:pPr>
              <a:buFont typeface="Arial" panose="020b0604020202020204" pitchFamily="34" charset="0"/>
              <a:buChar char="•"/>
            </a:pPr>
            <a:endParaRPr lang="en-US"/>
          </a:p>
        </p:txBody>
      </p:sp>
      <p:sp>
        <p:nvSpPr>
          <p:cNvPr id="4" name="TextBox 3">
            <a:extLst>
              <a:ext uri="{FF2B5EF4-FFF2-40B4-BE49-F238E27FC236}">
                <a16:creationId xmlns:a16="http://schemas.microsoft.com/office/drawing/2014/main" id="{03A5A68B-2DFD-284C-BC56-64FDC9705E1D}"/>
              </a:ext>
            </a:extLst>
          </p:cNvPr>
          <p:cNvSpPr txBox="1"/>
          <p:nvPr/>
        </p:nvSpPr>
        <p:spPr>
          <a:xfrm>
            <a:off x="4947805" y="4750722"/>
            <a:ext cx="3381381" cy="523220"/>
          </a:xfrm>
          <a:prstGeom prst="rect">
            <a:avLst/>
          </a:prstGeom>
          <a:noFill/>
        </p:spPr>
        <p:txBody>
          <a:bodyPr wrap="square" rtlCol="0">
            <a:spAutoFit/>
          </a:bodyPr>
          <a:lstStyle/>
          <a:p>
            <a:pPr rtl="0"/>
            <a:r>
              <a:rPr lang="zh-TW" altLang="en-US" sz="1400" b="1"/>
              <a:t>注意</a:t>
            </a:r>
            <a:r>
              <a:rPr lang="en-US" altLang="zh-TW" sz="1400" b="1"/>
              <a:t>: </a:t>
            </a:r>
            <a:r>
              <a:rPr lang="en-US" altLang="zh-TW" sz="1400"/>
              <a:t>HTTP </a:t>
            </a:r>
            <a:r>
              <a:rPr lang="zh-TW" altLang="en-US" sz="1400"/>
              <a:t>是一種安全的協頂定對於透過網際網路傳送的安全通訊，應使用 </a:t>
            </a:r>
            <a:r>
              <a:rPr lang="en-US" altLang="zh-TW" sz="1400"/>
              <a:t>HTTPS</a:t>
            </a:r>
            <a:r>
              <a:rPr lang="zh-TW" altLang="en-US" sz="1400"/>
              <a:t>。 </a:t>
            </a:r>
          </a:p>
        </p:txBody>
      </p:sp>
      <p:pic>
        <p:nvPicPr>
          <p:cNvPr id="2" name="Picture 1">
            <a:extLst>
              <a:ext uri="{FF2B5EF4-FFF2-40B4-BE49-F238E27FC236}">
                <a16:creationId xmlns:a16="http://schemas.microsoft.com/office/drawing/2014/main" id="{E80FE66E-3BA3-1147-9B07-9B55ED14D79F}"/>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572001" y="2166546"/>
            <a:ext cx="4132991" cy="2524908"/>
          </a:xfrm>
          <a:prstGeom prst="rect">
            <a:avLst/>
          </a:prstGeom>
        </p:spPr>
      </p:pic>
      <p:sp>
        <p:nvSpPr>
          <p:cNvPr id="6" name="投影片編號版面配置區 5"/>
          <p:cNvSpPr>
            <a:spLocks noGrp="1"/>
          </p:cNvSpPr>
          <p:nvPr>
            <p:ph type="sldNum" sz="quarter" idx="4"/>
          </p:nvPr>
        </p:nvSpPr>
        <p:spPr/>
        <p:txBody>
          <a:bodyPr/>
          <a:lstStyle/>
          <a:p>
            <a:pPr defTabSz="385754">
              <a:defRPr/>
            </a:pPr>
            <a:fld id="{2F5CCB13-0A32-4557-88E9-079F0C330695}" type="slidenum">
              <a:rPr lang="en-US" kern="0" smtClean="0">
                <a:solidFill>
                  <a:srgbClr val="595959"/>
                </a:solidFill>
              </a:rPr>
              <a:pPr defTabSz="385754">
                <a:defRPr/>
              </a:pPr>
              <a:t>415</a:t>
            </a:fld>
            <a:endParaRPr lang="en-US" kern="0">
              <a:solidFill>
                <a:srgbClr val="595959"/>
              </a:solidFill>
            </a:endParaRPr>
          </a:p>
        </p:txBody>
      </p:sp>
    </p:spTree>
    <p:custDataLst>
      <p:tags r:id="rId4"/>
    </p:custDataLst>
    <p:extLst>
      <p:ext uri="{BB962C8B-B14F-4D97-AF65-F5344CB8AC3E}">
        <p14:creationId xmlns:p14="http://schemas.microsoft.com/office/powerpoint/2010/main" val="942017784"/>
      </p:ext>
    </p:extLst>
  </p:cSld>
  <p:clrMapOvr>
    <a:masterClrMapping/>
  </p:clrMapOvr>
  <p:transition spd="slow">
    <p:wipe/>
  </p:transition>
  <p:timing/>
</p:sld>
</file>

<file path=ppt/slides/slide416.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p:cNvSpPr>
            <a:spLocks noGrp="1"/>
          </p:cNvSpPr>
          <p:nvPr>
            <p:ph type="title"/>
          </p:nvPr>
        </p:nvSpPr>
        <p:spPr/>
        <p:txBody>
          <a:bodyPr>
            <a:normAutofit/>
          </a:bodyPr>
          <a:lstStyle/>
          <a:p>
            <a:r>
              <a:rPr lang="en-US" altLang="zh-TW" sz="3000"/>
              <a:t>15.3</a:t>
            </a:r>
            <a:r>
              <a:rPr lang="zh-TW" altLang="en-US" sz="3000"/>
              <a:t>網頁及電子郵件通訊協定</a:t>
            </a:r>
            <a:r>
              <a:rPr lang="en-US" altLang="zh-TW" sz="3000" smtClean="0"/>
              <a:t>-</a:t>
            </a:r>
            <a:br>
              <a:rPr lang="en-US" altLang="zh-TW" sz="3000" smtClean="0"/>
            </a:br>
            <a:r>
              <a:rPr lang="zh-TW" altLang="en-US" sz="3000" smtClean="0"/>
              <a:t>電子郵件</a:t>
            </a:r>
            <a:r>
              <a:rPr lang="zh-TW" altLang="en-US" sz="3000"/>
              <a:t>通訊協定</a:t>
            </a:r>
          </a:p>
        </p:txBody>
      </p:sp>
      <p:sp>
        <p:nvSpPr>
          <p:cNvPr id="5" name="Rectangle 6">
            <a:extLst>
              <a:ext uri="{FF2B5EF4-FFF2-40B4-BE49-F238E27FC236}">
                <a16:creationId xmlns:a16="http://schemas.microsoft.com/office/drawing/2014/main" id="{8A3AB3B0-9D4C-4845-86A8-9CDB13B2A872}"/>
              </a:ext>
            </a:extLst>
          </p:cNvPr>
          <p:cNvSpPr>
            <a:spLocks noGrp="1" noChangeArrowheads="1"/>
          </p:cNvSpPr>
          <p:nvPr>
            <p:ph idx="1"/>
          </p:nvPr>
        </p:nvSpPr>
        <p:spPr>
          <a:xfrm>
            <a:off x="201338" y="1656195"/>
            <a:ext cx="4177480" cy="3593582"/>
          </a:xfrm>
        </p:spPr>
        <p:txBody>
          <a:bodyPr/>
          <a:lstStyle/>
          <a:p>
            <a:pPr marL="0" indent="0">
              <a:buNone/>
            </a:pPr>
            <a:r>
              <a:rPr lang="zh-TW" altLang="en-US" sz="1600"/>
              <a:t>電子郵件是透過網路傳送、儲存和擷取電子訊息的儲存與轉送方法。 電子郵件儲存在郵件伺服器的資料庫中。郵件用戶端透過與郵件伺服器通訊來收發郵件。</a:t>
            </a:r>
          </a:p>
          <a:p>
            <a:pPr marL="0" indent="0">
              <a:buNone/>
            </a:pPr>
            <a:r>
              <a:rPr lang="zh-TW" altLang="en-US" sz="1600"/>
              <a:t>用於操作的電子郵件協議是： </a:t>
            </a:r>
          </a:p>
          <a:p>
            <a:pPr lvl="2" rtl="0">
              <a:buFont typeface="Arial" panose="020b0604020202020204" pitchFamily="34" charset="0"/>
              <a:buChar char="•"/>
            </a:pPr>
            <a:r>
              <a:rPr lang="zh-TW" altLang="en-US" sz="1600"/>
              <a:t>簡易郵件傳送通訊協定 </a:t>
            </a:r>
            <a:r>
              <a:rPr lang="en-US" altLang="zh-TW" sz="1600"/>
              <a:t>(SMTP) </a:t>
            </a:r>
            <a:r>
              <a:rPr lang="zh-TW" altLang="en-US" sz="1600"/>
              <a:t>用來傳送電子郵件。</a:t>
            </a:r>
          </a:p>
          <a:p>
            <a:pPr lvl="2" rtl="0">
              <a:buFont typeface="Arial" panose="020b0604020202020204" pitchFamily="34" charset="0"/>
              <a:buChar char="•"/>
            </a:pPr>
            <a:r>
              <a:rPr lang="zh-TW" altLang="en-US" sz="1600"/>
              <a:t>郵局通訊協定 </a:t>
            </a:r>
            <a:r>
              <a:rPr lang="en-US" altLang="zh-TW" sz="1600"/>
              <a:t>(POP) </a:t>
            </a:r>
            <a:r>
              <a:rPr lang="zh-TW" altLang="en-US" sz="1600"/>
              <a:t>和 </a:t>
            </a:r>
            <a:r>
              <a:rPr lang="en-US" altLang="zh-TW" sz="1600"/>
              <a:t>IMAP — </a:t>
            </a:r>
            <a:r>
              <a:rPr lang="zh-TW" altLang="en-US" sz="1600"/>
              <a:t>用於用戶端接收郵件。</a:t>
            </a:r>
          </a:p>
        </p:txBody>
      </p:sp>
      <p:pic>
        <p:nvPicPr>
          <p:cNvPr id="7" name="Picture 6">
            <a:extLst>
              <a:ext uri="{FF2B5EF4-FFF2-40B4-BE49-F238E27FC236}">
                <a16:creationId xmlns:a16="http://schemas.microsoft.com/office/drawing/2014/main" id="{9262A158-1A2F-834B-AA99-AC8B6A2F0652}"/>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765185" y="2040058"/>
            <a:ext cx="3931776" cy="2777885"/>
          </a:xfrm>
          <a:prstGeom prst="rect">
            <a:avLst/>
          </a:prstGeom>
        </p:spPr>
      </p:pic>
      <p:sp>
        <p:nvSpPr>
          <p:cNvPr id="2" name="投影片編號版面配置區 1"/>
          <p:cNvSpPr>
            <a:spLocks noGrp="1"/>
          </p:cNvSpPr>
          <p:nvPr>
            <p:ph type="sldNum" sz="quarter" idx="4"/>
          </p:nvPr>
        </p:nvSpPr>
        <p:spPr/>
        <p:txBody>
          <a:bodyPr/>
          <a:lstStyle/>
          <a:p>
            <a:pPr defTabSz="385754">
              <a:defRPr/>
            </a:pPr>
            <a:fld id="{2F5CCB13-0A32-4557-88E9-079F0C330695}" type="slidenum">
              <a:rPr lang="en-US" kern="0" smtClean="0">
                <a:solidFill>
                  <a:srgbClr val="595959"/>
                </a:solidFill>
              </a:rPr>
              <a:pPr defTabSz="385754">
                <a:defRPr/>
              </a:pPr>
              <a:t>416</a:t>
            </a:fld>
            <a:endParaRPr lang="en-US" kern="0">
              <a:solidFill>
                <a:srgbClr val="595959"/>
              </a:solidFill>
            </a:endParaRPr>
          </a:p>
        </p:txBody>
      </p:sp>
    </p:spTree>
    <p:custDataLst>
      <p:tags r:id="rId4"/>
    </p:custDataLst>
    <p:extLst>
      <p:ext uri="{BB962C8B-B14F-4D97-AF65-F5344CB8AC3E}">
        <p14:creationId xmlns:p14="http://schemas.microsoft.com/office/powerpoint/2010/main" val="2356225034"/>
      </p:ext>
    </p:extLst>
  </p:cSld>
  <p:clrMapOvr>
    <a:masterClrMapping/>
  </p:clrMapOvr>
  <p:transition spd="slow">
    <p:wipe/>
  </p:transition>
  <p:timing/>
</p:sld>
</file>

<file path=ppt/slides/slide417.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p:cNvSpPr>
            <a:spLocks noGrp="1"/>
          </p:cNvSpPr>
          <p:nvPr>
            <p:ph type="title"/>
          </p:nvPr>
        </p:nvSpPr>
        <p:spPr>
          <a:xfrm>
            <a:off x="0" y="289043"/>
            <a:ext cx="9144000" cy="757551"/>
          </a:xfrm>
        </p:spPr>
        <p:txBody>
          <a:bodyPr>
            <a:normAutofit fontScale="90000"/>
          </a:bodyPr>
          <a:lstStyle/>
          <a:p>
            <a:r>
              <a:rPr lang="en-US" altLang="zh-TW" sz="3000"/>
              <a:t>15.3</a:t>
            </a:r>
            <a:r>
              <a:rPr lang="zh-TW" altLang="en-US" sz="3000"/>
              <a:t>網頁及電子郵件通訊協定</a:t>
            </a:r>
            <a:r>
              <a:rPr lang="en-US" altLang="zh-TW" sz="3000" smtClean="0"/>
              <a:t>-</a:t>
            </a:r>
            <a:br>
              <a:rPr lang="en-US" altLang="zh-TW" sz="3000" smtClean="0"/>
            </a:br>
            <a:r>
              <a:rPr lang="zh-TW" altLang="en-US" sz="3000" smtClean="0"/>
              <a:t>通訊協定 </a:t>
            </a:r>
            <a:r>
              <a:rPr lang="en-US" altLang="zh-TW" sz="3000"/>
              <a:t>SMTP</a:t>
            </a:r>
            <a:r>
              <a:rPr lang="zh-TW" altLang="en-US" sz="3000"/>
              <a:t>、</a:t>
            </a:r>
            <a:r>
              <a:rPr lang="en-US" altLang="zh-TW" sz="3000"/>
              <a:t>POP </a:t>
            </a:r>
            <a:r>
              <a:rPr lang="zh-TW" altLang="en-US" sz="3000"/>
              <a:t>和 </a:t>
            </a:r>
            <a:r>
              <a:rPr lang="en-US" altLang="zh-TW" sz="3000"/>
              <a:t>IMAP</a:t>
            </a:r>
          </a:p>
        </p:txBody>
      </p:sp>
      <p:sp>
        <p:nvSpPr>
          <p:cNvPr id="5" name="Rectangle 6">
            <a:extLst>
              <a:ext uri="{FF2B5EF4-FFF2-40B4-BE49-F238E27FC236}">
                <a16:creationId xmlns:a16="http://schemas.microsoft.com/office/drawing/2014/main" id="{0508BDD6-5B8B-CF4E-B525-A3D2A9FA98A2}"/>
              </a:ext>
            </a:extLst>
          </p:cNvPr>
          <p:cNvSpPr>
            <a:spLocks noGrp="1" noChangeArrowheads="1"/>
          </p:cNvSpPr>
          <p:nvPr>
            <p:ph idx="1"/>
          </p:nvPr>
        </p:nvSpPr>
        <p:spPr>
          <a:xfrm>
            <a:off x="159392" y="1656195"/>
            <a:ext cx="4010823" cy="3811693"/>
          </a:xfrm>
        </p:spPr>
        <p:txBody>
          <a:bodyPr>
            <a:normAutofit fontScale="85000" lnSpcReduction="20000"/>
          </a:bodyPr>
          <a:lstStyle/>
          <a:p>
            <a:pPr marL="171446" indent="-171446">
              <a:buFont typeface="Arial" panose="020b0604020202020204" pitchFamily="34" charset="0"/>
              <a:buChar char="•"/>
            </a:pPr>
            <a:r>
              <a:rPr lang="zh-TW"/>
              <a:t>當用戶端傳送電子郵件時，用戶端 SMTP 處理程序會連線到已知的連接埠 25 上的伺服器 SMTP 處理程序。 </a:t>
            </a:r>
          </a:p>
          <a:p>
            <a:pPr marL="171446" indent="-171446">
              <a:buFont typeface="Arial" panose="020b0604020202020204" pitchFamily="34" charset="0"/>
              <a:buChar char="•"/>
            </a:pPr>
            <a:r>
              <a:rPr lang="zh-TW"/>
              <a:t>建立連線之後，用戶端會嘗試透過連線傳送電子郵件至伺服器。 </a:t>
            </a:r>
          </a:p>
          <a:p>
            <a:pPr marL="171446" indent="-171446">
              <a:buFont typeface="Arial" panose="020b0604020202020204" pitchFamily="34" charset="0"/>
              <a:buChar char="•"/>
            </a:pPr>
            <a:r>
              <a:rPr lang="zh-TW"/>
              <a:t>服務器接收郵件時，如果收件人是本地郵件，則將郵件放置在本地帳戶中，或者將郵件轉發到另一個郵件服務器進行傳遞。</a:t>
            </a:r>
          </a:p>
          <a:p>
            <a:pPr marL="171446" indent="-171446">
              <a:buFont typeface="Arial" panose="020b0604020202020204" pitchFamily="34" charset="0"/>
              <a:buChar char="•"/>
            </a:pPr>
            <a:r>
              <a:rPr lang="zh-TW"/>
              <a:t>發出電子郵件時，目的電子郵件伺服器可能並不在線上，或者正忙。如果是這樣，SMTP 多工緩衝處理稍後要傳送的郵件。 </a:t>
            </a:r>
          </a:p>
          <a:p>
            <a:pPr marL="0" indent="0">
              <a:buNone/>
            </a:pPr>
            <a:endParaRPr lang="en-US" sz="1400"/>
          </a:p>
        </p:txBody>
      </p:sp>
      <p:sp>
        <p:nvSpPr>
          <p:cNvPr id="10" name="TextBox 9">
            <a:extLst>
              <a:ext uri="{FF2B5EF4-FFF2-40B4-BE49-F238E27FC236}">
                <a16:creationId xmlns:a16="http://schemas.microsoft.com/office/drawing/2014/main" id="{896280D7-3AAC-2F4F-A10C-2BF65CDD24A5}"/>
              </a:ext>
            </a:extLst>
          </p:cNvPr>
          <p:cNvSpPr txBox="1"/>
          <p:nvPr/>
        </p:nvSpPr>
        <p:spPr>
          <a:xfrm>
            <a:off x="4173732" y="4555475"/>
            <a:ext cx="4604510" cy="523220"/>
          </a:xfrm>
          <a:prstGeom prst="rect">
            <a:avLst/>
          </a:prstGeom>
          <a:noFill/>
        </p:spPr>
        <p:txBody>
          <a:bodyPr wrap="square" rtlCol="0">
            <a:spAutoFit/>
          </a:bodyPr>
          <a:lstStyle/>
          <a:p>
            <a:pPr rtl="0"/>
            <a:r>
              <a:rPr lang="zh-TW" altLang="en-US" sz="1400" b="1"/>
              <a:t>注意</a:t>
            </a:r>
            <a:r>
              <a:rPr lang="zh-TW" altLang="en-US" sz="1400"/>
              <a:t>：</a:t>
            </a:r>
            <a:r>
              <a:rPr lang="en-US" altLang="zh-TW" sz="1400"/>
              <a:t>SMTP </a:t>
            </a:r>
            <a:r>
              <a:rPr lang="zh-TW" altLang="en-US" sz="1400"/>
              <a:t>郵件格式需要郵件標頭 </a:t>
            </a:r>
            <a:r>
              <a:rPr lang="en-US" altLang="zh-TW" sz="1400"/>
              <a:t>(</a:t>
            </a:r>
            <a:r>
              <a:rPr lang="zh-TW" altLang="en-US" sz="1400"/>
              <a:t>收件者電子郵件地址和寄件者電子郵件地址</a:t>
            </a:r>
            <a:r>
              <a:rPr lang="en-US" altLang="zh-TW" sz="1400"/>
              <a:t>) </a:t>
            </a:r>
            <a:r>
              <a:rPr lang="zh-TW" altLang="en-US" sz="1400"/>
              <a:t>和郵件內文。 </a:t>
            </a:r>
          </a:p>
        </p:txBody>
      </p:sp>
      <p:pic>
        <p:nvPicPr>
          <p:cNvPr id="2" name="Picture 1">
            <a:extLst>
              <a:ext uri="{FF2B5EF4-FFF2-40B4-BE49-F238E27FC236}">
                <a16:creationId xmlns:a16="http://schemas.microsoft.com/office/drawing/2014/main" id="{66221D30-2DD5-7848-A041-0C1604ECB204}"/>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702355" y="2005271"/>
            <a:ext cx="3804455" cy="2276797"/>
          </a:xfrm>
          <a:prstGeom prst="rect">
            <a:avLst/>
          </a:prstGeom>
        </p:spPr>
      </p:pic>
      <p:sp>
        <p:nvSpPr>
          <p:cNvPr id="4" name="投影片編號版面配置區 3"/>
          <p:cNvSpPr>
            <a:spLocks noGrp="1"/>
          </p:cNvSpPr>
          <p:nvPr>
            <p:ph type="sldNum" sz="quarter" idx="4"/>
          </p:nvPr>
        </p:nvSpPr>
        <p:spPr/>
        <p:txBody>
          <a:bodyPr/>
          <a:lstStyle/>
          <a:p>
            <a:pPr defTabSz="385754">
              <a:defRPr/>
            </a:pPr>
            <a:fld id="{2F5CCB13-0A32-4557-88E9-079F0C330695}" type="slidenum">
              <a:rPr lang="en-US" kern="0" smtClean="0">
                <a:solidFill>
                  <a:srgbClr val="595959"/>
                </a:solidFill>
              </a:rPr>
              <a:pPr defTabSz="385754">
                <a:defRPr/>
              </a:pPr>
              <a:t>417</a:t>
            </a:fld>
            <a:endParaRPr lang="en-US" kern="0">
              <a:solidFill>
                <a:srgbClr val="595959"/>
              </a:solidFill>
            </a:endParaRPr>
          </a:p>
        </p:txBody>
      </p:sp>
    </p:spTree>
    <p:custDataLst>
      <p:tags r:id="rId4"/>
    </p:custDataLst>
    <p:extLst>
      <p:ext uri="{BB962C8B-B14F-4D97-AF65-F5344CB8AC3E}">
        <p14:creationId xmlns:p14="http://schemas.microsoft.com/office/powerpoint/2010/main" val="681066865"/>
      </p:ext>
    </p:extLst>
  </p:cSld>
  <p:clrMapOvr>
    <a:masterClrMapping/>
  </p:clrMapOvr>
  <p:transition spd="slow">
    <p:wipe/>
  </p:transition>
  <p:timing/>
</p:sld>
</file>

<file path=ppt/slides/slide418.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p:cNvSpPr>
            <a:spLocks noGrp="1"/>
          </p:cNvSpPr>
          <p:nvPr>
            <p:ph type="title"/>
          </p:nvPr>
        </p:nvSpPr>
        <p:spPr>
          <a:xfrm>
            <a:off x="0" y="898643"/>
            <a:ext cx="9144000" cy="757551"/>
          </a:xfrm>
        </p:spPr>
        <p:txBody>
          <a:bodyPr>
            <a:normAutofit fontScale="90000"/>
          </a:bodyPr>
          <a:lstStyle/>
          <a:p>
            <a:r>
              <a:rPr lang="en-US" altLang="zh-TW" sz="3000"/>
              <a:t>15.3</a:t>
            </a:r>
            <a:r>
              <a:rPr lang="zh-TW" altLang="en-US" sz="3000"/>
              <a:t>網頁及電子郵件通訊協定</a:t>
            </a:r>
            <a:r>
              <a:rPr lang="en-US" altLang="zh-TW" sz="3000" smtClean="0"/>
              <a:t>-</a:t>
            </a:r>
            <a:br>
              <a:rPr lang="en-US" altLang="zh-TW" sz="3000" smtClean="0"/>
            </a:br>
            <a:r>
              <a:rPr lang="zh-TW" altLang="en-US" sz="3000" smtClean="0"/>
              <a:t>通訊協定 </a:t>
            </a:r>
            <a:r>
              <a:rPr lang="en-US" altLang="zh-TW" sz="3000"/>
              <a:t>SMTP</a:t>
            </a:r>
            <a:r>
              <a:rPr lang="zh-TW" altLang="en-US" sz="3000"/>
              <a:t>、</a:t>
            </a:r>
            <a:r>
              <a:rPr lang="en-US" altLang="zh-TW" sz="3000"/>
              <a:t>POP </a:t>
            </a:r>
            <a:r>
              <a:rPr lang="zh-TW" altLang="en-US" sz="3000"/>
              <a:t>和 </a:t>
            </a:r>
            <a:r>
              <a:rPr lang="en-US" altLang="zh-TW" sz="3000"/>
              <a:t>IMAP (</a:t>
            </a:r>
            <a:r>
              <a:rPr lang="zh-TW" altLang="en-US" sz="3000"/>
              <a:t>續</a:t>
            </a:r>
            <a:r>
              <a:rPr lang="en-US" altLang="zh-TW" sz="3000"/>
              <a:t>) </a:t>
            </a:r>
          </a:p>
        </p:txBody>
      </p:sp>
      <p:sp>
        <p:nvSpPr>
          <p:cNvPr id="5" name="Rectangle 6">
            <a:extLst>
              <a:ext uri="{FF2B5EF4-FFF2-40B4-BE49-F238E27FC236}">
                <a16:creationId xmlns:a16="http://schemas.microsoft.com/office/drawing/2014/main" id="{0508BDD6-5B8B-CF4E-B525-A3D2A9FA98A2}"/>
              </a:ext>
            </a:extLst>
          </p:cNvPr>
          <p:cNvSpPr>
            <a:spLocks noGrp="1" noChangeArrowheads="1"/>
          </p:cNvSpPr>
          <p:nvPr>
            <p:ph idx="1"/>
          </p:nvPr>
        </p:nvSpPr>
        <p:spPr>
          <a:xfrm>
            <a:off x="157904" y="1577801"/>
            <a:ext cx="8288844" cy="646331"/>
          </a:xfrm>
        </p:spPr>
        <p:txBody>
          <a:bodyPr/>
          <a:lstStyle/>
          <a:p>
            <a:pPr marL="0" indent="0">
              <a:buNone/>
            </a:pPr>
            <a:r>
              <a:rPr lang="en-US" altLang="zh-TW" sz="1600"/>
              <a:t>POP </a:t>
            </a:r>
            <a:r>
              <a:rPr lang="zh-TW" altLang="en-US" sz="1600"/>
              <a:t>用於由應用程式從郵件服務器檢索郵件。根據 </a:t>
            </a:r>
            <a:r>
              <a:rPr lang="en-US" altLang="zh-TW" sz="1600"/>
              <a:t>POP </a:t>
            </a:r>
            <a:r>
              <a:rPr lang="zh-TW" altLang="en-US" sz="1600"/>
              <a:t>的規定，郵件將從伺服器下載到用戶端，然後從伺服器上刪除。 </a:t>
            </a:r>
          </a:p>
        </p:txBody>
      </p:sp>
      <p:sp>
        <p:nvSpPr>
          <p:cNvPr id="4" name="TextBox 3">
            <a:extLst>
              <a:ext uri="{FF2B5EF4-FFF2-40B4-BE49-F238E27FC236}">
                <a16:creationId xmlns:a16="http://schemas.microsoft.com/office/drawing/2014/main" id="{5180BF74-693D-A948-BA3D-E75F2787A14C}"/>
              </a:ext>
            </a:extLst>
          </p:cNvPr>
          <p:cNvSpPr txBox="1"/>
          <p:nvPr/>
        </p:nvSpPr>
        <p:spPr>
          <a:xfrm>
            <a:off x="181088" y="2224131"/>
            <a:ext cx="4121239" cy="2646878"/>
          </a:xfrm>
          <a:prstGeom prst="rect">
            <a:avLst/>
          </a:prstGeom>
          <a:noFill/>
        </p:spPr>
        <p:txBody>
          <a:bodyPr wrap="square" rtlCol="0">
            <a:spAutoFit/>
          </a:bodyPr>
          <a:lstStyle/>
          <a:p>
            <a:pPr marL="360353" lvl="1" indent="-171446">
              <a:spcAft>
                <a:spcPts val="600"/>
              </a:spcAft>
              <a:buFont typeface="Arial" panose="020b0604020202020204" pitchFamily="34" charset="0"/>
              <a:buChar char="•"/>
            </a:pPr>
            <a:r>
              <a:rPr lang="zh-TW" altLang="en-US" sz="1600"/>
              <a:t>伺服器透過在 </a:t>
            </a:r>
            <a:r>
              <a:rPr lang="en-US" altLang="zh-TW" sz="1600"/>
              <a:t>TCP </a:t>
            </a:r>
            <a:r>
              <a:rPr lang="zh-TW" altLang="en-US" sz="1600"/>
              <a:t>連接埠 </a:t>
            </a:r>
            <a:r>
              <a:rPr lang="en-US" altLang="zh-TW" sz="1600"/>
              <a:t>110 </a:t>
            </a:r>
            <a:r>
              <a:rPr lang="zh-TW" altLang="en-US" sz="1600"/>
              <a:t>上被動偵聽用戶端連接請求來啟動 </a:t>
            </a:r>
            <a:r>
              <a:rPr lang="en-US" altLang="zh-TW" sz="1600"/>
              <a:t>POP3 </a:t>
            </a:r>
            <a:r>
              <a:rPr lang="zh-TW" altLang="en-US" sz="1600"/>
              <a:t>服務。 </a:t>
            </a:r>
          </a:p>
          <a:p>
            <a:pPr marL="360353" lvl="1" indent="-171446">
              <a:spcAft>
                <a:spcPts val="600"/>
              </a:spcAft>
              <a:buFont typeface="Arial" panose="020b0604020202020204" pitchFamily="34" charset="0"/>
              <a:buChar char="•"/>
            </a:pPr>
            <a:r>
              <a:rPr lang="zh-TW" altLang="en-US" sz="1600"/>
              <a:t>當用戶端要使用此服務時，它會傳送一個請求來建立與伺服器的 </a:t>
            </a:r>
            <a:r>
              <a:rPr lang="en-US" altLang="zh-TW" sz="1600"/>
              <a:t>TCP </a:t>
            </a:r>
            <a:r>
              <a:rPr lang="zh-TW" altLang="en-US" sz="1600"/>
              <a:t>連接。</a:t>
            </a:r>
          </a:p>
          <a:p>
            <a:pPr marL="360353" lvl="1" indent="-171446">
              <a:spcAft>
                <a:spcPts val="600"/>
              </a:spcAft>
              <a:buFont typeface="Arial" panose="020b0604020202020204" pitchFamily="34" charset="0"/>
              <a:buChar char="•"/>
            </a:pPr>
            <a:r>
              <a:rPr lang="zh-TW" altLang="en-US" sz="1600"/>
              <a:t>一旦建立連接，</a:t>
            </a:r>
            <a:r>
              <a:rPr lang="en-US" altLang="zh-TW" sz="1600"/>
              <a:t>POP3 </a:t>
            </a:r>
            <a:r>
              <a:rPr lang="zh-TW" altLang="en-US" sz="1600"/>
              <a:t>伺服器即會傳送問候語。 </a:t>
            </a:r>
          </a:p>
          <a:p>
            <a:pPr marL="360353" lvl="1" indent="-171446">
              <a:spcAft>
                <a:spcPts val="600"/>
              </a:spcAft>
              <a:buFont typeface="Arial" panose="020b0604020202020204" pitchFamily="34" charset="0"/>
              <a:buChar char="•"/>
            </a:pPr>
            <a:r>
              <a:rPr lang="zh-TW" altLang="en-US" sz="1600"/>
              <a:t>然後用戶端和 </a:t>
            </a:r>
            <a:r>
              <a:rPr lang="en-US" altLang="zh-TW" sz="1600"/>
              <a:t>POP </a:t>
            </a:r>
            <a:r>
              <a:rPr lang="zh-TW" altLang="en-US" sz="1600"/>
              <a:t>伺服器會交換指令和回應，直到連接關閉或中止。</a:t>
            </a:r>
          </a:p>
          <a:p>
            <a:endParaRPr lang="en-US"/>
          </a:p>
        </p:txBody>
      </p:sp>
      <p:sp>
        <p:nvSpPr>
          <p:cNvPr id="10" name="TextBox 9">
            <a:extLst>
              <a:ext uri="{FF2B5EF4-FFF2-40B4-BE49-F238E27FC236}">
                <a16:creationId xmlns:a16="http://schemas.microsoft.com/office/drawing/2014/main" id="{896280D7-3AAC-2F4F-A10C-2BF65CDD24A5}"/>
              </a:ext>
            </a:extLst>
          </p:cNvPr>
          <p:cNvSpPr txBox="1"/>
          <p:nvPr/>
        </p:nvSpPr>
        <p:spPr>
          <a:xfrm>
            <a:off x="4302327" y="4852731"/>
            <a:ext cx="4604510" cy="461665"/>
          </a:xfrm>
          <a:prstGeom prst="rect">
            <a:avLst/>
          </a:prstGeom>
          <a:noFill/>
        </p:spPr>
        <p:txBody>
          <a:bodyPr wrap="square" rtlCol="0">
            <a:spAutoFit/>
          </a:bodyPr>
          <a:lstStyle/>
          <a:p>
            <a:pPr rtl="0"/>
            <a:r>
              <a:rPr lang="zh-TW" altLang="en-US" sz="1200"/>
              <a:t>附註：由於 </a:t>
            </a:r>
            <a:r>
              <a:rPr lang="en-US" altLang="zh-TW" sz="1200"/>
              <a:t>POP </a:t>
            </a:r>
            <a:r>
              <a:rPr lang="zh-TW" altLang="en-US" sz="1200"/>
              <a:t>不會儲存訊息，因此不建議需要集中式備份解決方案的小型企業使用。</a:t>
            </a:r>
          </a:p>
        </p:txBody>
      </p:sp>
      <p:pic>
        <p:nvPicPr>
          <p:cNvPr id="6" name="Picture 5">
            <a:extLst>
              <a:ext uri="{FF2B5EF4-FFF2-40B4-BE49-F238E27FC236}">
                <a16:creationId xmlns:a16="http://schemas.microsoft.com/office/drawing/2014/main" id="{C276C8FC-AA7E-4540-8C1B-7D30BA76690D}"/>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759169" y="2394953"/>
            <a:ext cx="3690825" cy="2365350"/>
          </a:xfrm>
          <a:prstGeom prst="rect">
            <a:avLst/>
          </a:prstGeom>
        </p:spPr>
      </p:pic>
      <p:sp>
        <p:nvSpPr>
          <p:cNvPr id="2" name="投影片編號版面配置區 1"/>
          <p:cNvSpPr>
            <a:spLocks noGrp="1"/>
          </p:cNvSpPr>
          <p:nvPr>
            <p:ph type="sldNum" sz="quarter" idx="4"/>
          </p:nvPr>
        </p:nvSpPr>
        <p:spPr/>
        <p:txBody>
          <a:bodyPr/>
          <a:lstStyle/>
          <a:p>
            <a:pPr defTabSz="385754">
              <a:defRPr/>
            </a:pPr>
            <a:fld id="{2F5CCB13-0A32-4557-88E9-079F0C330695}" type="slidenum">
              <a:rPr lang="en-US" kern="0" smtClean="0">
                <a:solidFill>
                  <a:srgbClr val="595959"/>
                </a:solidFill>
              </a:rPr>
              <a:pPr defTabSz="385754">
                <a:defRPr/>
              </a:pPr>
              <a:t>418</a:t>
            </a:fld>
            <a:endParaRPr lang="en-US" kern="0">
              <a:solidFill>
                <a:srgbClr val="595959"/>
              </a:solidFill>
            </a:endParaRPr>
          </a:p>
        </p:txBody>
      </p:sp>
    </p:spTree>
    <p:custDataLst>
      <p:tags r:id="rId4"/>
    </p:custDataLst>
    <p:extLst>
      <p:ext uri="{BB962C8B-B14F-4D97-AF65-F5344CB8AC3E}">
        <p14:creationId xmlns:p14="http://schemas.microsoft.com/office/powerpoint/2010/main" val="1831495112"/>
      </p:ext>
    </p:extLst>
  </p:cSld>
  <p:clrMapOvr>
    <a:masterClrMapping/>
  </p:clrMapOvr>
  <p:transition spd="slow">
    <p:wipe/>
  </p:transition>
  <p:timing/>
</p:sld>
</file>

<file path=ppt/slides/slide419.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p:cNvSpPr>
            <a:spLocks noGrp="1"/>
          </p:cNvSpPr>
          <p:nvPr>
            <p:ph type="title"/>
          </p:nvPr>
        </p:nvSpPr>
        <p:spPr>
          <a:xfrm>
            <a:off x="0" y="898643"/>
            <a:ext cx="9144000" cy="757551"/>
          </a:xfrm>
        </p:spPr>
        <p:txBody>
          <a:bodyPr>
            <a:normAutofit fontScale="90000"/>
          </a:bodyPr>
          <a:lstStyle/>
          <a:p>
            <a:r>
              <a:rPr lang="en-US" altLang="zh-TW" sz="3000"/>
              <a:t>15.3</a:t>
            </a:r>
            <a:r>
              <a:rPr lang="zh-TW" altLang="en-US" sz="3000"/>
              <a:t>網頁及電子郵件通訊協定</a:t>
            </a:r>
            <a:r>
              <a:rPr lang="en-US" altLang="zh-TW" sz="3000" smtClean="0"/>
              <a:t>-</a:t>
            </a:r>
            <a:br>
              <a:rPr lang="en-US" altLang="zh-TW" sz="3000" smtClean="0"/>
            </a:br>
            <a:r>
              <a:rPr lang="zh-TW" altLang="en-US" sz="3000" smtClean="0"/>
              <a:t>通訊協定 </a:t>
            </a:r>
            <a:r>
              <a:rPr lang="en-US" altLang="zh-TW" sz="3000"/>
              <a:t>SMTP</a:t>
            </a:r>
            <a:r>
              <a:rPr lang="zh-TW" altLang="en-US" sz="3000"/>
              <a:t>、</a:t>
            </a:r>
            <a:r>
              <a:rPr lang="en-US" altLang="zh-TW" sz="3000"/>
              <a:t>POP </a:t>
            </a:r>
            <a:r>
              <a:rPr lang="zh-TW" altLang="en-US" sz="3000"/>
              <a:t>和 </a:t>
            </a:r>
            <a:r>
              <a:rPr lang="en-US" altLang="zh-TW" sz="3000"/>
              <a:t>IMAP (</a:t>
            </a:r>
            <a:r>
              <a:rPr lang="zh-TW" altLang="en-US" sz="3000"/>
              <a:t>續</a:t>
            </a:r>
            <a:r>
              <a:rPr lang="en-US" altLang="zh-TW" sz="3000"/>
              <a:t>) </a:t>
            </a:r>
          </a:p>
        </p:txBody>
      </p:sp>
      <p:sp>
        <p:nvSpPr>
          <p:cNvPr id="5" name="Rectangle 6">
            <a:extLst>
              <a:ext uri="{FF2B5EF4-FFF2-40B4-BE49-F238E27FC236}">
                <a16:creationId xmlns:a16="http://schemas.microsoft.com/office/drawing/2014/main" id="{0508BDD6-5B8B-CF4E-B525-A3D2A9FA98A2}"/>
              </a:ext>
            </a:extLst>
          </p:cNvPr>
          <p:cNvSpPr>
            <a:spLocks noGrp="1" noChangeArrowheads="1"/>
          </p:cNvSpPr>
          <p:nvPr>
            <p:ph idx="1"/>
          </p:nvPr>
        </p:nvSpPr>
        <p:spPr>
          <a:xfrm>
            <a:off x="365760" y="1656195"/>
            <a:ext cx="3804455" cy="3811693"/>
          </a:xfrm>
        </p:spPr>
        <p:txBody>
          <a:bodyPr/>
          <a:lstStyle/>
          <a:p>
            <a:pPr marL="0" indent="0">
              <a:buNone/>
            </a:pPr>
            <a:r>
              <a:rPr lang="en-US" altLang="zh-TW" sz="1600"/>
              <a:t>IMAP4</a:t>
            </a:r>
            <a:r>
              <a:rPr lang="zh-TW" altLang="en-US" sz="1600"/>
              <a:t>（網際網路訊息存取協定）是另外一種用於擷取電子郵件的協定。</a:t>
            </a:r>
          </a:p>
          <a:p>
            <a:pPr marL="171446" indent="-171446">
              <a:buFont typeface="Arial" panose="020b0604020202020204" pitchFamily="34" charset="0"/>
              <a:buChar char="•"/>
            </a:pPr>
            <a:r>
              <a:rPr lang="zh-TW" altLang="en-US" sz="1600"/>
              <a:t>與</a:t>
            </a:r>
            <a:r>
              <a:rPr lang="en-US" altLang="zh-TW" sz="1600"/>
              <a:t>POP</a:t>
            </a:r>
            <a:r>
              <a:rPr lang="zh-TW" altLang="en-US" sz="1600"/>
              <a:t>不同，使用</a:t>
            </a:r>
            <a:r>
              <a:rPr lang="en-US" altLang="zh-TW" sz="1600"/>
              <a:t>IMAP</a:t>
            </a:r>
            <a:r>
              <a:rPr lang="zh-TW" altLang="en-US" sz="1600"/>
              <a:t>時，當用戶連接到支持</a:t>
            </a:r>
            <a:r>
              <a:rPr lang="en-US" altLang="zh-TW" sz="1600"/>
              <a:t>IMAP</a:t>
            </a:r>
            <a:r>
              <a:rPr lang="zh-TW" altLang="en-US" sz="1600"/>
              <a:t>的服務器時，郵件的副本將下載到客戶端應用程式。同時原始郵件會一直保留在伺服器上，直到使用者將它們手動刪除。 </a:t>
            </a:r>
          </a:p>
          <a:p>
            <a:pPr marL="171446" indent="-171446">
              <a:buFont typeface="Arial" panose="020b0604020202020204" pitchFamily="34" charset="0"/>
              <a:buChar char="•"/>
            </a:pPr>
            <a:r>
              <a:rPr lang="zh-TW" altLang="en-US" sz="1600"/>
              <a:t>當使用者決定刪除郵件時，伺服器會同步該操作，從伺服器上刪除對應的郵件。</a:t>
            </a:r>
          </a:p>
          <a:p>
            <a:pPr marL="171446" indent="-171446">
              <a:buFont typeface="Arial" panose="020b0604020202020204" pitchFamily="34" charset="0"/>
              <a:buChar char="•"/>
            </a:pPr>
            <a:endParaRPr lang="en-US" sz="1400"/>
          </a:p>
        </p:txBody>
      </p:sp>
      <p:pic>
        <p:nvPicPr>
          <p:cNvPr id="4" name="Picture 3">
            <a:extLst>
              <a:ext uri="{FF2B5EF4-FFF2-40B4-BE49-F238E27FC236}">
                <a16:creationId xmlns:a16="http://schemas.microsoft.com/office/drawing/2014/main" id="{33D3C51F-9248-F141-809D-8ED8CD724757}"/>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572000" y="2047563"/>
            <a:ext cx="4013820" cy="2762876"/>
          </a:xfrm>
          <a:prstGeom prst="rect">
            <a:avLst/>
          </a:prstGeom>
        </p:spPr>
      </p:pic>
      <p:sp>
        <p:nvSpPr>
          <p:cNvPr id="2" name="投影片編號版面配置區 1"/>
          <p:cNvSpPr>
            <a:spLocks noGrp="1"/>
          </p:cNvSpPr>
          <p:nvPr>
            <p:ph type="sldNum" sz="quarter" idx="4"/>
          </p:nvPr>
        </p:nvSpPr>
        <p:spPr/>
        <p:txBody>
          <a:bodyPr/>
          <a:lstStyle/>
          <a:p>
            <a:pPr defTabSz="385754">
              <a:defRPr/>
            </a:pPr>
            <a:fld id="{2F5CCB13-0A32-4557-88E9-079F0C330695}" type="slidenum">
              <a:rPr lang="en-US" kern="0" smtClean="0">
                <a:solidFill>
                  <a:srgbClr val="595959"/>
                </a:solidFill>
              </a:rPr>
              <a:pPr defTabSz="385754">
                <a:defRPr/>
              </a:pPr>
              <a:t>419</a:t>
            </a:fld>
            <a:endParaRPr lang="en-US" kern="0">
              <a:solidFill>
                <a:srgbClr val="595959"/>
              </a:solidFill>
            </a:endParaRPr>
          </a:p>
        </p:txBody>
      </p:sp>
    </p:spTree>
    <p:custDataLst>
      <p:tags r:id="rId4"/>
    </p:custDataLst>
    <p:extLst>
      <p:ext uri="{BB962C8B-B14F-4D97-AF65-F5344CB8AC3E}">
        <p14:creationId xmlns:p14="http://schemas.microsoft.com/office/powerpoint/2010/main" val="2980945334"/>
      </p:ext>
    </p:extLst>
  </p:cSld>
  <p:clrMapOvr>
    <a:masterClrMapping/>
  </p:clrMapOvr>
  <p:transition spd="slow">
    <p:wipe/>
  </p:transition>
  <p:timing/>
</p:sld>
</file>

<file path=ppt/slides/slide42.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3314" name="Title 1"/>
          <p:cNvSpPr>
            <a:spLocks noGrp="1"/>
          </p:cNvSpPr>
          <p:nvPr>
            <p:ph type="title"/>
          </p:nvPr>
        </p:nvSpPr>
        <p:spPr>
          <a:xfrm>
            <a:off x="87550" y="857250"/>
            <a:ext cx="9056451" cy="688258"/>
          </a:xfrm>
        </p:spPr>
        <p:txBody>
          <a:bodyPr>
            <a:normAutofit/>
          </a:bodyPr>
          <a:lstStyle/>
          <a:p>
            <a:pPr rtl="0"/>
            <a:r>
              <a:rPr lang="en-US" altLang="zh-TW" sz="3000" smtClean="0"/>
              <a:t>1.8</a:t>
            </a:r>
            <a:r>
              <a:rPr lang="zh-TW" sz="3000" smtClean="0"/>
              <a:t>我</a:t>
            </a:r>
            <a:r>
              <a:rPr lang="zh-TW" sz="3000"/>
              <a:t>在本單元中學到了什麼？</a:t>
            </a:r>
            <a:r>
              <a:rPr lang="zh-TW" sz="3000" smtClean="0"/>
              <a:t>(</a:t>
            </a:r>
            <a:r>
              <a:rPr lang="zh-TW" altLang="en-US" sz="3000" smtClean="0"/>
              <a:t>續</a:t>
            </a:r>
            <a:r>
              <a:rPr lang="zh-TW" sz="3000" smtClean="0"/>
              <a:t>)</a:t>
            </a:r>
            <a:endParaRPr lang="zh-TW" sz="3000"/>
          </a:p>
        </p:txBody>
      </p:sp>
      <p:sp>
        <p:nvSpPr>
          <p:cNvPr id="13315" name="Content Placeholder 2"/>
          <p:cNvSpPr>
            <a:spLocks noGrp="1"/>
          </p:cNvSpPr>
          <p:nvPr>
            <p:ph idx="1"/>
          </p:nvPr>
        </p:nvSpPr>
        <p:spPr>
          <a:xfrm>
            <a:off x="87550" y="1545510"/>
            <a:ext cx="9056451" cy="3891556"/>
          </a:xfrm>
        </p:spPr>
        <p:txBody>
          <a:bodyPr>
            <a:noAutofit/>
          </a:bodyPr>
          <a:lstStyle/>
          <a:p>
            <a:pPr lvl="2" rtl="0"/>
            <a:r>
              <a:rPr lang="zh-TW" altLang="en-US" sz="2400"/>
              <a:t>網路架構是指支持基礎設施和編程的服務和規則，或協議，通過網路移動數據的技術。</a:t>
            </a:r>
          </a:p>
          <a:p>
            <a:pPr lvl="2" rtl="0"/>
            <a:r>
              <a:rPr lang="zh-TW" altLang="en-US" sz="2400"/>
              <a:t>有網路架構的四個基本特徵：容錯，可擴展性，服務質量（</a:t>
            </a:r>
            <a:r>
              <a:rPr lang="en-US" altLang="zh-TW" sz="2400"/>
              <a:t>QoS</a:t>
            </a:r>
            <a:r>
              <a:rPr lang="zh-TW" altLang="en-US" sz="2400"/>
              <a:t>）和安全性。</a:t>
            </a:r>
          </a:p>
          <a:p>
            <a:pPr lvl="2" rtl="0"/>
            <a:r>
              <a:rPr lang="zh-TW" altLang="en-US" sz="2400"/>
              <a:t>影響組織和消費者的最新網路趨勢：自攜裝置 </a:t>
            </a:r>
            <a:r>
              <a:rPr lang="en-US" altLang="zh-TW" sz="2400"/>
              <a:t>(BYOD)</a:t>
            </a:r>
            <a:r>
              <a:rPr lang="zh-TW" altLang="en-US" sz="2400"/>
              <a:t>、線上協同合作、影片通訊和雲端運算。</a:t>
            </a:r>
          </a:p>
          <a:p>
            <a:pPr lvl="2" rtl="0"/>
            <a:r>
              <a:rPr lang="zh-TW" altLang="en-US" sz="2400"/>
              <a:t>網路存在數個常見的外部和內部威脅。</a:t>
            </a:r>
          </a:p>
          <a:p>
            <a:pPr lvl="2" rtl="0"/>
            <a:r>
              <a:rPr lang="zh-TW" altLang="en-US" sz="2400"/>
              <a:t>較大型的網路和企業網路使用防毒、反間諜程式和防火牆篩選，但也有其他安全性需求：專用防火牆系統、存取控制清單 </a:t>
            </a:r>
            <a:r>
              <a:rPr lang="en-US" altLang="zh-TW" sz="2400"/>
              <a:t>(ACL)</a:t>
            </a:r>
            <a:r>
              <a:rPr lang="zh-TW" altLang="en-US" sz="2400"/>
              <a:t>、入侵預防系統 </a:t>
            </a:r>
            <a:r>
              <a:rPr lang="en-US" altLang="zh-TW" sz="2400"/>
              <a:t>(IPS) </a:t>
            </a:r>
            <a:r>
              <a:rPr lang="zh-TW" altLang="en-US" sz="2400"/>
              <a:t>和虛擬私人網路 </a:t>
            </a:r>
            <a:r>
              <a:rPr lang="en-US" altLang="zh-TW" sz="2400"/>
              <a:t>(VPN)</a:t>
            </a:r>
          </a:p>
          <a:p>
            <a:pPr lvl="2" rtl="0"/>
            <a:r>
              <a:rPr lang="zh-TW" altLang="en-US" sz="2400"/>
              <a:t>思科認證網路夥伴 </a:t>
            </a:r>
            <a:r>
              <a:rPr lang="en-US" altLang="zh-TW" sz="2400"/>
              <a:t>(CCNA) </a:t>
            </a:r>
            <a:r>
              <a:rPr lang="zh-TW" altLang="en-US" sz="2400"/>
              <a:t>認證展現您對基礎技術的知識。</a:t>
            </a:r>
          </a:p>
        </p:txBody>
      </p:sp>
      <p:sp>
        <p:nvSpPr>
          <p:cNvPr id="2" name="投影片編號版面配置區 1"/>
          <p:cNvSpPr>
            <a:spLocks noGrp="1"/>
          </p:cNvSpPr>
          <p:nvPr>
            <p:ph type="sldNum" sz="quarter" idx="4"/>
          </p:nvPr>
        </p:nvSpPr>
        <p:spPr/>
        <p:txBody>
          <a:bodyPr/>
          <a:lstStyle/>
          <a:p>
            <a:pPr defTabSz="385754">
              <a:defRPr/>
            </a:pPr>
            <a:fld id="{2F5CCB13-0A32-4557-88E9-079F0C330695}" type="slidenum">
              <a:rPr lang="en-US" kern="0" smtClean="0">
                <a:solidFill>
                  <a:srgbClr val="595959"/>
                </a:solidFill>
              </a:rPr>
              <a:pPr defTabSz="385754">
                <a:defRPr/>
              </a:pPr>
              <a:t>42</a:t>
            </a:fld>
            <a:endParaRPr lang="en-US" kern="0">
              <a:solidFill>
                <a:srgbClr val="595959"/>
              </a:solidFill>
            </a:endParaRPr>
          </a:p>
        </p:txBody>
      </p:sp>
    </p:spTree>
    <p:extLst>
      <p:ext uri="{BB962C8B-B14F-4D97-AF65-F5344CB8AC3E}">
        <p14:creationId xmlns:p14="http://schemas.microsoft.com/office/powerpoint/2010/main" val="4273350256"/>
      </p:ext>
    </p:extLst>
  </p:cSld>
  <p:clrMapOvr>
    <a:masterClrMapping/>
  </p:clrMapOvr>
  <p:transition spd="slow">
    <p:wipe/>
  </p:transition>
  <p:timing/>
</p:sld>
</file>

<file path=ppt/slides/slide420.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1505" name="Rectangle 2"/>
          <p:cNvSpPr>
            <a:spLocks noGrp="1" noChangeArrowheads="1"/>
          </p:cNvSpPr>
          <p:nvPr>
            <p:ph type="title"/>
          </p:nvPr>
        </p:nvSpPr>
        <p:spPr>
          <a:xfrm>
            <a:off x="0" y="268360"/>
            <a:ext cx="4571999" cy="757551"/>
          </a:xfrm>
        </p:spPr>
        <p:txBody>
          <a:bodyPr>
            <a:normAutofit fontScale="90000"/>
          </a:bodyPr>
          <a:lstStyle/>
          <a:p>
            <a:pPr rtl="0"/>
            <a:r>
              <a:rPr lang="en-US" altLang="zh-TW" sz="3000" smtClean="0">
                <a:latin typeface="Arial"/>
              </a:rPr>
              <a:t>15.4IP </a:t>
            </a:r>
            <a:r>
              <a:rPr lang="zh-TW" altLang="en-US" sz="3000">
                <a:latin typeface="Arial"/>
              </a:rPr>
              <a:t>位址服務</a:t>
            </a:r>
            <a:r>
              <a:rPr lang="en-US" altLang="zh-TW" sz="3000" smtClean="0">
                <a:latin typeface="Arial"/>
              </a:rPr>
              <a:t>-</a:t>
            </a:r>
            <a:br>
              <a:rPr lang="en-US" altLang="zh-TW" sz="3000" smtClean="0">
                <a:latin typeface="Arial"/>
              </a:rPr>
            </a:br>
            <a:r>
              <a:rPr lang="en-US" altLang="zh-TW" sz="3000">
                <a:latin typeface="Arial"/>
              </a:rPr>
              <a:t> </a:t>
            </a:r>
            <a:r>
              <a:rPr lang="zh-TW" altLang="en-US" sz="3000" smtClean="0">
                <a:latin typeface="Arial"/>
              </a:rPr>
              <a:t>網域</a:t>
            </a:r>
            <a:r>
              <a:rPr lang="zh-TW" altLang="en-US" sz="3000">
                <a:latin typeface="Arial"/>
              </a:rPr>
              <a:t>名稱服務</a:t>
            </a:r>
          </a:p>
        </p:txBody>
      </p:sp>
      <p:sp>
        <p:nvSpPr>
          <p:cNvPr id="4" name="Content Placeholder 3"/>
          <p:cNvSpPr>
            <a:spLocks noGrp="1"/>
          </p:cNvSpPr>
          <p:nvPr>
            <p:ph idx="1"/>
          </p:nvPr>
        </p:nvSpPr>
        <p:spPr>
          <a:xfrm>
            <a:off x="277841" y="1712951"/>
            <a:ext cx="3698542" cy="3456241"/>
          </a:xfrm>
        </p:spPr>
        <p:txBody>
          <a:bodyPr/>
          <a:lstStyle/>
          <a:p>
            <a:pPr rtl="0">
              <a:lnSpc>
                <a:spcPct val="85000"/>
              </a:lnSpc>
              <a:spcBef>
                <a:spcPct val="30000"/>
              </a:spcBef>
              <a:buFont typeface="Arial" panose="020b0604020202020204" pitchFamily="34" charset="0"/>
              <a:buChar char="•"/>
            </a:pPr>
            <a:r>
              <a:rPr lang="zh-TW" altLang="en-US" sz="1600"/>
              <a:t>建立網域名稱的目的是將數字 </a:t>
            </a:r>
            <a:r>
              <a:rPr lang="en-US" altLang="zh-TW" sz="1600"/>
              <a:t>IP </a:t>
            </a:r>
            <a:r>
              <a:rPr lang="zh-TW" altLang="en-US" sz="1600"/>
              <a:t>位址轉換為簡單、可辨識的名稱。</a:t>
            </a:r>
          </a:p>
          <a:p>
            <a:pPr rtl="0">
              <a:lnSpc>
                <a:spcPct val="85000"/>
              </a:lnSpc>
              <a:spcBef>
                <a:spcPct val="30000"/>
              </a:spcBef>
              <a:buFont typeface="Arial" panose="020b0604020202020204" pitchFamily="34" charset="0"/>
              <a:buChar char="•"/>
            </a:pPr>
            <a:r>
              <a:rPr lang="zh-TW" altLang="en-US" sz="1600"/>
              <a:t>完整的網域名稱 </a:t>
            </a:r>
            <a:r>
              <a:rPr lang="en-US" altLang="zh-TW" sz="1600"/>
              <a:t>(FQDN) (</a:t>
            </a:r>
            <a:r>
              <a:rPr lang="zh-TW" altLang="en-US" sz="1600"/>
              <a:t>例如 </a:t>
            </a:r>
            <a:r>
              <a:rPr lang="en-US" altLang="zh-TW" sz="1600"/>
              <a:t>http://www.cisco.com) </a:t>
            </a:r>
            <a:r>
              <a:rPr lang="zh-TW" altLang="en-US" sz="1600"/>
              <a:t>比 </a:t>
            </a:r>
            <a:r>
              <a:rPr lang="en-US" altLang="zh-TW" sz="1600"/>
              <a:t>198.133.219.25 </a:t>
            </a:r>
            <a:r>
              <a:rPr lang="zh-TW" altLang="en-US" sz="1600"/>
              <a:t>更容易讓人們記住。</a:t>
            </a:r>
          </a:p>
          <a:p>
            <a:pPr rtl="0">
              <a:lnSpc>
                <a:spcPct val="85000"/>
              </a:lnSpc>
              <a:spcBef>
                <a:spcPct val="30000"/>
              </a:spcBef>
              <a:buFont typeface="Arial" panose="020b0604020202020204" pitchFamily="34" charset="0"/>
              <a:buChar char="•"/>
            </a:pPr>
            <a:r>
              <a:rPr lang="en-US" altLang="zh-TW" sz="1600"/>
              <a:t>DNS </a:t>
            </a:r>
            <a:r>
              <a:rPr lang="zh-TW" altLang="en-US" sz="1600"/>
              <a:t>協議定義了一套自動化服務，該服務將資源名稱與所需的數位網路位址匹配。它包括查詢、回應和資料的格式。</a:t>
            </a:r>
          </a:p>
        </p:txBody>
      </p:sp>
      <p:pic>
        <p:nvPicPr>
          <p:cNvPr id="5" name="Picture 4">
            <a:extLst>
              <a:ext uri="{FF2B5EF4-FFF2-40B4-BE49-F238E27FC236}">
                <a16:creationId xmlns:a16="http://schemas.microsoft.com/office/drawing/2014/main" id="{AB8D7A97-2DB3-AF48-B8C9-2127DC9CFB0E}"/>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842455" y="1025911"/>
            <a:ext cx="3142713" cy="1476344"/>
          </a:xfrm>
          <a:prstGeom prst="rect">
            <a:avLst/>
          </a:prstGeom>
        </p:spPr>
      </p:pic>
      <p:sp>
        <p:nvSpPr>
          <p:cNvPr id="9" name="Down Arrow 8">
            <a:extLst>
              <a:ext uri="{FF2B5EF4-FFF2-40B4-BE49-F238E27FC236}">
                <a16:creationId xmlns:a16="http://schemas.microsoft.com/office/drawing/2014/main" id="{C006C51B-AE10-F048-9A47-6EA5F94ECD61}"/>
              </a:ext>
            </a:extLst>
          </p:cNvPr>
          <p:cNvSpPr/>
          <p:nvPr/>
        </p:nvSpPr>
        <p:spPr>
          <a:xfrm>
            <a:off x="6280000" y="2502255"/>
            <a:ext cx="231819" cy="279934"/>
          </a:xfrm>
          <a:prstGeom prst="downArrow">
            <a:avLst/>
          </a:prstGeom>
          <a:solidFill>
            <a:srgbClr val="36A4D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2BB2DB6A-04F6-5947-BC52-BA8EF0D14A7A}"/>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842455" y="2824135"/>
            <a:ext cx="3142713" cy="920439"/>
          </a:xfrm>
          <a:prstGeom prst="rect">
            <a:avLst/>
          </a:prstGeom>
        </p:spPr>
      </p:pic>
      <p:sp>
        <p:nvSpPr>
          <p:cNvPr id="12" name="Down Arrow 11">
            <a:extLst>
              <a:ext uri="{FF2B5EF4-FFF2-40B4-BE49-F238E27FC236}">
                <a16:creationId xmlns:a16="http://schemas.microsoft.com/office/drawing/2014/main" id="{821FA132-4366-6D41-9DC5-061AF00EA497}"/>
              </a:ext>
            </a:extLst>
          </p:cNvPr>
          <p:cNvSpPr/>
          <p:nvPr/>
        </p:nvSpPr>
        <p:spPr>
          <a:xfrm>
            <a:off x="6280000" y="3674769"/>
            <a:ext cx="231819" cy="279934"/>
          </a:xfrm>
          <a:prstGeom prst="downArrow">
            <a:avLst/>
          </a:prstGeom>
          <a:solidFill>
            <a:srgbClr val="36A4D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1FED8F21-EC3C-A849-9DEF-D0AB8C02F385}"/>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4842456" y="3963718"/>
            <a:ext cx="3156032" cy="1868371"/>
          </a:xfrm>
          <a:prstGeom prst="rect">
            <a:avLst/>
          </a:prstGeom>
        </p:spPr>
      </p:pic>
      <p:sp>
        <p:nvSpPr>
          <p:cNvPr id="2" name="投影片編號版面配置區 1"/>
          <p:cNvSpPr>
            <a:spLocks noGrp="1"/>
          </p:cNvSpPr>
          <p:nvPr>
            <p:ph type="sldNum" sz="quarter" idx="4"/>
          </p:nvPr>
        </p:nvSpPr>
        <p:spPr/>
        <p:txBody>
          <a:bodyPr/>
          <a:lstStyle/>
          <a:p>
            <a:pPr defTabSz="385754">
              <a:defRPr/>
            </a:pPr>
            <a:fld id="{2F5CCB13-0A32-4557-88E9-079F0C330695}" type="slidenum">
              <a:rPr lang="en-US" kern="0" smtClean="0">
                <a:solidFill>
                  <a:srgbClr val="595959"/>
                </a:solidFill>
              </a:rPr>
              <a:pPr defTabSz="385754">
                <a:defRPr/>
              </a:pPr>
              <a:t>420</a:t>
            </a:fld>
            <a:endParaRPr lang="en-US" kern="0">
              <a:solidFill>
                <a:srgbClr val="595959"/>
              </a:solidFill>
            </a:endParaRPr>
          </a:p>
        </p:txBody>
      </p:sp>
    </p:spTree>
    <p:custDataLst>
      <p:tags r:id="rId6"/>
    </p:custDataLst>
    <p:extLst>
      <p:ext uri="{BB962C8B-B14F-4D97-AF65-F5344CB8AC3E}">
        <p14:creationId xmlns:p14="http://schemas.microsoft.com/office/powerpoint/2010/main" val="4202624776"/>
      </p:ext>
    </p:extLst>
  </p:cSld>
  <p:clrMapOvr>
    <a:masterClrMapping/>
  </p:clrMapOvr>
  <p:transition spd="slow">
    <p:wipe/>
  </p:transition>
  <p:timing/>
</p:sld>
</file>

<file path=ppt/slides/slide421.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1505" name="Rectangle 2"/>
          <p:cNvSpPr>
            <a:spLocks noGrp="1" noChangeArrowheads="1"/>
          </p:cNvSpPr>
          <p:nvPr>
            <p:ph type="title"/>
          </p:nvPr>
        </p:nvSpPr>
        <p:spPr/>
        <p:txBody>
          <a:bodyPr>
            <a:normAutofit/>
          </a:bodyPr>
          <a:lstStyle/>
          <a:p>
            <a:r>
              <a:rPr lang="en-US" altLang="zh-TW" sz="3000">
                <a:latin typeface="Arial"/>
              </a:rPr>
              <a:t>15.4IP </a:t>
            </a:r>
            <a:r>
              <a:rPr lang="zh-TW" altLang="en-US" sz="3000">
                <a:latin typeface="Arial"/>
              </a:rPr>
              <a:t>位址服務</a:t>
            </a:r>
            <a:r>
              <a:rPr lang="en-US" altLang="zh-TW" sz="3000">
                <a:latin typeface="Arial"/>
              </a:rPr>
              <a:t>- </a:t>
            </a:r>
            <a:br>
              <a:rPr lang="en-US" altLang="zh-TW" sz="3000" smtClean="0">
                <a:latin typeface="Arial"/>
              </a:rPr>
            </a:br>
            <a:r>
              <a:rPr lang="en-US" altLang="zh-TW" sz="3000" smtClean="0">
                <a:latin typeface="Arial"/>
              </a:rPr>
              <a:t>DNS </a:t>
            </a:r>
            <a:r>
              <a:rPr lang="zh-TW" altLang="en-US" sz="3000">
                <a:latin typeface="Arial"/>
              </a:rPr>
              <a:t>訊息格式</a:t>
            </a:r>
          </a:p>
        </p:txBody>
      </p:sp>
      <p:sp>
        <p:nvSpPr>
          <p:cNvPr id="4" name="Content Placeholder 3"/>
          <p:cNvSpPr>
            <a:spLocks noGrp="1"/>
          </p:cNvSpPr>
          <p:nvPr>
            <p:ph idx="1"/>
          </p:nvPr>
        </p:nvSpPr>
        <p:spPr>
          <a:xfrm>
            <a:off x="145358" y="1796238"/>
            <a:ext cx="8444850" cy="3607254"/>
          </a:xfrm>
        </p:spPr>
        <p:txBody>
          <a:bodyPr>
            <a:normAutofit fontScale="92500" lnSpcReduction="10000"/>
          </a:bodyPr>
          <a:lstStyle/>
          <a:p>
            <a:pPr marL="0" indent="0">
              <a:lnSpc>
                <a:spcPct val="85000"/>
              </a:lnSpc>
              <a:spcBef>
                <a:spcPct val="30000"/>
              </a:spcBef>
              <a:buNone/>
            </a:pPr>
            <a:r>
              <a:rPr lang="zh-TW"/>
              <a:t>DNS 伺服器會儲存不同類型的資源記錄，用來解析名稱。這些記錄包含名稱，地址和記錄的類型。</a:t>
            </a:r>
          </a:p>
          <a:p>
            <a:pPr marL="0" indent="0">
              <a:buNone/>
            </a:pPr>
            <a:r>
              <a:rPr lang="zh-TW"/>
              <a:t>其中一些記錄類型如下：</a:t>
            </a:r>
          </a:p>
          <a:p>
            <a:pPr lvl="2" rtl="0">
              <a:buFont typeface="Arial" panose="020b0604020202020204" pitchFamily="34" charset="0"/>
              <a:buChar char="•"/>
            </a:pPr>
            <a:r>
              <a:rPr lang="zh-TW" b="1"/>
              <a:t>A</a:t>
            </a:r>
            <a:r>
              <a:rPr lang="zh-TW"/>
              <a:t> -終端裝置 IPv4 位址</a:t>
            </a:r>
          </a:p>
          <a:p>
            <a:pPr lvl="2" rtl="0">
              <a:buFont typeface="Arial" panose="020b0604020202020204" pitchFamily="34" charset="0"/>
              <a:buChar char="•"/>
            </a:pPr>
            <a:r>
              <a:rPr lang="zh-TW" b="1"/>
              <a:t>NS</a:t>
            </a:r>
            <a:r>
              <a:rPr lang="zh-TW"/>
              <a:t> - 有權威性的名稱伺服器</a:t>
            </a:r>
          </a:p>
          <a:p>
            <a:pPr lvl="2" rtl="0">
              <a:buFont typeface="Arial" panose="020b0604020202020204" pitchFamily="34" charset="0"/>
              <a:buChar char="•"/>
            </a:pPr>
            <a:r>
              <a:rPr lang="zh-TW" b="1"/>
              <a:t>AAAA</a:t>
            </a:r>
            <a:r>
              <a:rPr lang="zh-TW"/>
              <a:t> -終端裝置 IPv6 位址 (發音為四個-A)</a:t>
            </a:r>
          </a:p>
          <a:p>
            <a:pPr lvl="2" rtl="0">
              <a:buFont typeface="Arial" panose="020b0604020202020204" pitchFamily="34" charset="0"/>
              <a:buChar char="•"/>
            </a:pPr>
            <a:r>
              <a:rPr lang="zh-TW" b="1"/>
              <a:t>MX</a:t>
            </a:r>
            <a:r>
              <a:rPr lang="zh-TW"/>
              <a:t> -郵件交換記錄</a:t>
            </a:r>
          </a:p>
          <a:p>
            <a:pPr marL="0" indent="0">
              <a:lnSpc>
                <a:spcPct val="85000"/>
              </a:lnSpc>
              <a:spcBef>
                <a:spcPct val="30000"/>
              </a:spcBef>
              <a:buNone/>
            </a:pPr>
            <a:r>
              <a:rPr lang="zh-TW"/>
              <a:t>當用戶端進行查詢時，伺服器 DNS 處理程序會先查看自己的記錄來解析名稱。如果它無法使用其儲存的記錄來解析名稱，它會連絡其他伺服器以解析名稱。 </a:t>
            </a:r>
          </a:p>
          <a:p>
            <a:pPr marL="0" indent="0">
              <a:lnSpc>
                <a:spcPct val="85000"/>
              </a:lnSpc>
              <a:spcBef>
                <a:spcPct val="30000"/>
              </a:spcBef>
              <a:buNone/>
            </a:pPr>
            <a:r>
              <a:rPr lang="zh-TW"/>
              <a:t>找到匹配項並返回到原始請求服務器後，則服務器會臨時儲存數字的位址。再次請求相同名稱時使用。</a:t>
            </a:r>
          </a:p>
        </p:txBody>
      </p:sp>
      <p:sp>
        <p:nvSpPr>
          <p:cNvPr id="2" name="投影片編號版面配置區 1"/>
          <p:cNvSpPr>
            <a:spLocks noGrp="1"/>
          </p:cNvSpPr>
          <p:nvPr>
            <p:ph type="sldNum" sz="quarter" idx="4"/>
          </p:nvPr>
        </p:nvSpPr>
        <p:spPr/>
        <p:txBody>
          <a:bodyPr/>
          <a:lstStyle/>
          <a:p>
            <a:pPr defTabSz="385754">
              <a:defRPr/>
            </a:pPr>
            <a:fld id="{2F5CCB13-0A32-4557-88E9-079F0C330695}" type="slidenum">
              <a:rPr lang="en-US" kern="0" smtClean="0">
                <a:solidFill>
                  <a:srgbClr val="595959"/>
                </a:solidFill>
              </a:rPr>
              <a:pPr defTabSz="385754">
                <a:defRPr/>
              </a:pPr>
              <a:t>421</a:t>
            </a:fld>
            <a:endParaRPr lang="en-US" kern="0">
              <a:solidFill>
                <a:srgbClr val="595959"/>
              </a:solidFill>
            </a:endParaRPr>
          </a:p>
        </p:txBody>
      </p:sp>
    </p:spTree>
    <p:custDataLst>
      <p:tags r:id="rId3"/>
    </p:custDataLst>
    <p:extLst>
      <p:ext uri="{BB962C8B-B14F-4D97-AF65-F5344CB8AC3E}">
        <p14:creationId xmlns:p14="http://schemas.microsoft.com/office/powerpoint/2010/main" val="1781987619"/>
      </p:ext>
    </p:extLst>
  </p:cSld>
  <p:clrMapOvr>
    <a:masterClrMapping/>
  </p:clrMapOvr>
  <p:transition spd="slow">
    <p:wipe/>
  </p:transition>
  <p:timing/>
</p:sld>
</file>

<file path=ppt/slides/slide422.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1505" name="Rectangle 2"/>
          <p:cNvSpPr>
            <a:spLocks noGrp="1" noChangeArrowheads="1"/>
          </p:cNvSpPr>
          <p:nvPr>
            <p:ph type="title"/>
          </p:nvPr>
        </p:nvSpPr>
        <p:spPr/>
        <p:txBody>
          <a:bodyPr>
            <a:normAutofit/>
          </a:bodyPr>
          <a:lstStyle/>
          <a:p>
            <a:r>
              <a:rPr lang="en-US" altLang="zh-TW" sz="3000">
                <a:latin typeface="Arial"/>
              </a:rPr>
              <a:t>15.4IP </a:t>
            </a:r>
            <a:r>
              <a:rPr lang="zh-TW" altLang="en-US" sz="3000">
                <a:latin typeface="Arial"/>
              </a:rPr>
              <a:t>位址服務</a:t>
            </a:r>
            <a:r>
              <a:rPr lang="en-US" altLang="zh-TW" sz="3000">
                <a:latin typeface="Arial"/>
              </a:rPr>
              <a:t>- </a:t>
            </a:r>
            <a:br>
              <a:rPr lang="en-US" altLang="zh-TW" sz="3000" smtClean="0">
                <a:latin typeface="Arial"/>
              </a:rPr>
            </a:br>
            <a:r>
              <a:rPr lang="en-US" altLang="zh-TW" sz="3000" smtClean="0">
                <a:latin typeface="Arial"/>
              </a:rPr>
              <a:t>DNS </a:t>
            </a:r>
            <a:r>
              <a:rPr lang="zh-TW" altLang="en-US" sz="3000">
                <a:latin typeface="Arial"/>
              </a:rPr>
              <a:t>訊息格式 </a:t>
            </a:r>
            <a:r>
              <a:rPr lang="en-US" altLang="zh-TW" sz="3000">
                <a:latin typeface="Arial"/>
              </a:rPr>
              <a:t>(</a:t>
            </a:r>
            <a:r>
              <a:rPr lang="zh-TW" altLang="en-US" sz="3000">
                <a:latin typeface="Arial"/>
              </a:rPr>
              <a:t>續</a:t>
            </a:r>
            <a:r>
              <a:rPr lang="en-US" altLang="zh-TW" sz="3000">
                <a:latin typeface="Arial"/>
              </a:rPr>
              <a:t>) </a:t>
            </a:r>
          </a:p>
        </p:txBody>
      </p:sp>
      <p:sp>
        <p:nvSpPr>
          <p:cNvPr id="4" name="Content Placeholder 3"/>
          <p:cNvSpPr>
            <a:spLocks noGrp="1"/>
          </p:cNvSpPr>
          <p:nvPr>
            <p:ph idx="1"/>
          </p:nvPr>
        </p:nvSpPr>
        <p:spPr>
          <a:xfrm>
            <a:off x="158237" y="1782190"/>
            <a:ext cx="8444850" cy="851175"/>
          </a:xfrm>
        </p:spPr>
        <p:txBody>
          <a:bodyPr>
            <a:normAutofit lnSpcReduction="10000"/>
          </a:bodyPr>
          <a:lstStyle/>
          <a:p>
            <a:pPr marL="0" indent="0">
              <a:lnSpc>
                <a:spcPct val="85000"/>
              </a:lnSpc>
              <a:spcBef>
                <a:spcPct val="30000"/>
              </a:spcBef>
              <a:buNone/>
            </a:pPr>
            <a:r>
              <a:rPr lang="zh-TW"/>
              <a:t>如表所示，DNS 在伺服器之間使用相同的訊息格式，包括所有類型的用戶端查詢和伺服器回應、錯誤訊息，以及資源記錄資訊傳輸的問題、答案、授權單位和其他資訊。</a:t>
            </a:r>
          </a:p>
        </p:txBody>
      </p:sp>
      <p:graphicFrame>
        <p:nvGraphicFramePr>
          <p:cNvPr id="2" name="Table 1">
            <a:extLst>
              <a:ext uri="{FF2B5EF4-FFF2-40B4-BE49-F238E27FC236}">
                <a16:creationId xmlns:a16="http://schemas.microsoft.com/office/drawing/2014/main" id="{9C980BE5-FAC9-104D-A85A-B7F1F7B0303E}"/>
              </a:ext>
            </a:extLst>
          </p:cNvPr>
          <p:cNvGraphicFramePr>
            <a:graphicFrameLocks noGrp="1"/>
          </p:cNvGraphicFramePr>
          <p:nvPr>
            <p:extLst>
              <p:ext uri="{D42A27DB-BD31-4B8C-83A1-F6EECF244321}">
                <p14:modId xmlns:p14="http://schemas.microsoft.com/office/powerpoint/2010/main" val="3562107385"/>
              </p:ext>
            </p:extLst>
          </p:nvPr>
        </p:nvGraphicFramePr>
        <p:xfrm>
          <a:off x="1271638" y="2759359"/>
          <a:ext cx="6600724" cy="2228850"/>
        </p:xfrm>
        <a:graphic>
          <a:graphicData uri="http://schemas.openxmlformats.org/drawingml/2006/table">
            <a:tbl>
              <a:tblPr firstRow="1" bandRow="1">
                <a:tableStyleId>{5C22544A-7EE6-4342-B048-85BDC9FD1C3A}</a:tableStyleId>
              </a:tblPr>
              <a:tblGrid>
                <a:gridCol w="2140913">
                  <a:extLst>
                    <a:ext uri="{9D8B030D-6E8A-4147-A177-3AD203B41FA5}">
                      <a16:colId xmlns:a16="http://schemas.microsoft.com/office/drawing/2014/main" val="2315706228"/>
                    </a:ext>
                  </a:extLst>
                </a:gridCol>
                <a:gridCol w="4459811">
                  <a:extLst>
                    <a:ext uri="{9D8B030D-6E8A-4147-A177-3AD203B41FA5}">
                      <a16:colId xmlns:a16="http://schemas.microsoft.com/office/drawing/2014/main" val="542607747"/>
                    </a:ext>
                  </a:extLst>
                </a:gridCol>
              </a:tblGrid>
              <a:tr h="438150">
                <a:tc>
                  <a:txBody>
                    <a:bodyPr vert="horz" wrap="square"/>
                    <a:lstStyle/>
                    <a:p>
                      <a:pPr algn="l" rtl="0" fontAlgn="ctr"/>
                      <a:r>
                        <a:rPr lang="zh-TW" sz="2300" b="1">
                          <a:effectLst/>
                          <a:latin typeface="標楷體" pitchFamily="65" charset="-120"/>
                          <a:ea typeface="標楷體" panose="03000509000000000000" pitchFamily="65" charset="-120"/>
                        </a:rPr>
                        <a:t>DNS 訊息區段</a:t>
                      </a:r>
                    </a:p>
                  </a:txBody>
                  <a:tcPr marL="47625" marR="47625" marT="47625" marB="47625" anchor="ctr"/>
                </a:tc>
                <a:tc>
                  <a:txBody>
                    <a:bodyPr vert="horz" wrap="square"/>
                    <a:lstStyle/>
                    <a:p>
                      <a:pPr algn="l" rtl="0" fontAlgn="ctr"/>
                      <a:r>
                        <a:rPr lang="zh-TW" sz="2300" b="1">
                          <a:effectLst/>
                          <a:latin typeface="標楷體" pitchFamily="65" charset="-120"/>
                          <a:ea typeface="標楷體" panose="03000509000000000000" pitchFamily="65" charset="-120"/>
                        </a:rPr>
                        <a:t>說明</a:t>
                      </a:r>
                    </a:p>
                  </a:txBody>
                  <a:tcPr marL="47625" marR="47625" marT="47625" marB="47625" anchor="ctr"/>
                </a:tc>
                <a:extLst>
                  <a:ext uri="{0D108BD9-81ED-4DB2-BD59-A6C34878D82A}">
                    <a16:rowId xmlns:a16="http://schemas.microsoft.com/office/drawing/2014/main" val="315480480"/>
                  </a:ext>
                </a:extLst>
              </a:tr>
              <a:tr h="438150">
                <a:tc>
                  <a:txBody>
                    <a:bodyPr vert="horz" wrap="square"/>
                    <a:lstStyle/>
                    <a:p>
                      <a:pPr rtl="0" fontAlgn="ctr"/>
                      <a:r>
                        <a:rPr lang="zh-TW" sz="2300" b="0">
                          <a:effectLst/>
                          <a:latin typeface="標楷體" pitchFamily="65" charset="-120"/>
                          <a:ea typeface="標楷體" panose="03000509000000000000" pitchFamily="65" charset="-120"/>
                        </a:rPr>
                        <a:t>問題</a:t>
                      </a:r>
                    </a:p>
                  </a:txBody>
                  <a:tcPr marL="47625" marR="47625" marT="47625" marB="47625" anchor="ctr"/>
                </a:tc>
                <a:tc>
                  <a:txBody>
                    <a:bodyPr vert="horz" wrap="square"/>
                    <a:lstStyle/>
                    <a:p>
                      <a:pPr rtl="0" fontAlgn="ctr"/>
                      <a:r>
                        <a:rPr lang="zh-TW" sz="2300" b="0">
                          <a:effectLst/>
                          <a:latin typeface="標楷體" pitchFamily="65" charset="-120"/>
                          <a:ea typeface="標楷體" panose="03000509000000000000" pitchFamily="65" charset="-120"/>
                        </a:rPr>
                        <a:t>向網域名稱伺服器提出的問題</a:t>
                      </a:r>
                    </a:p>
                  </a:txBody>
                  <a:tcPr marL="47625" marR="47625" marT="47625" marB="47625" anchor="ctr"/>
                </a:tc>
                <a:extLst>
                  <a:ext uri="{0D108BD9-81ED-4DB2-BD59-A6C34878D82A}">
                    <a16:rowId xmlns:a16="http://schemas.microsoft.com/office/drawing/2014/main" val="1252125352"/>
                  </a:ext>
                </a:extLst>
              </a:tr>
              <a:tr h="438150">
                <a:tc>
                  <a:txBody>
                    <a:bodyPr vert="horz" wrap="square"/>
                    <a:lstStyle/>
                    <a:p>
                      <a:pPr rtl="0" fontAlgn="ctr"/>
                      <a:r>
                        <a:rPr lang="zh-TW" sz="2300" b="0">
                          <a:effectLst/>
                          <a:latin typeface="標楷體" pitchFamily="65" charset="-120"/>
                          <a:ea typeface="標楷體" panose="03000509000000000000" pitchFamily="65" charset="-120"/>
                        </a:rPr>
                        <a:t>答案</a:t>
                      </a:r>
                    </a:p>
                  </a:txBody>
                  <a:tcPr marL="47625" marR="47625" marT="47625" marB="47625" anchor="ctr"/>
                </a:tc>
                <a:tc>
                  <a:txBody>
                    <a:bodyPr vert="horz" wrap="square"/>
                    <a:lstStyle/>
                    <a:p>
                      <a:pPr rtl="0" fontAlgn="ctr"/>
                      <a:r>
                        <a:rPr lang="zh-TW" sz="2300" b="0">
                          <a:effectLst/>
                          <a:latin typeface="標楷體" pitchFamily="65" charset="-120"/>
                          <a:ea typeface="標楷體" panose="03000509000000000000" pitchFamily="65" charset="-120"/>
                        </a:rPr>
                        <a:t>回答該問題的資源記錄</a:t>
                      </a:r>
                    </a:p>
                  </a:txBody>
                  <a:tcPr marL="47625" marR="47625" marT="47625" marB="47625" anchor="ctr"/>
                </a:tc>
                <a:extLst>
                  <a:ext uri="{0D108BD9-81ED-4DB2-BD59-A6C34878D82A}">
                    <a16:rowId xmlns:a16="http://schemas.microsoft.com/office/drawing/2014/main" val="1891012850"/>
                  </a:ext>
                </a:extLst>
              </a:tr>
              <a:tr h="438150">
                <a:tc>
                  <a:txBody>
                    <a:bodyPr vert="horz" wrap="square"/>
                    <a:lstStyle/>
                    <a:p>
                      <a:pPr rtl="0" fontAlgn="ctr"/>
                      <a:r>
                        <a:rPr lang="zh-TW" sz="2300" b="0">
                          <a:effectLst/>
                          <a:latin typeface="標楷體" pitchFamily="65" charset="-120"/>
                          <a:ea typeface="標楷體" panose="03000509000000000000" pitchFamily="65" charset="-120"/>
                        </a:rPr>
                        <a:t>權限</a:t>
                      </a:r>
                    </a:p>
                  </a:txBody>
                  <a:tcPr marL="47625" marR="47625" marT="47625" marB="47625" anchor="ctr"/>
                </a:tc>
                <a:tc>
                  <a:txBody>
                    <a:bodyPr vert="horz" wrap="square"/>
                    <a:lstStyle/>
                    <a:p>
                      <a:pPr rtl="0" fontAlgn="ctr"/>
                      <a:r>
                        <a:rPr lang="zh-TW" sz="2300" b="0">
                          <a:effectLst/>
                          <a:latin typeface="標楷體" pitchFamily="65" charset="-120"/>
                          <a:ea typeface="標楷體" panose="03000509000000000000" pitchFamily="65" charset="-120"/>
                        </a:rPr>
                        <a:t>指向權限的資源記錄</a:t>
                      </a:r>
                    </a:p>
                  </a:txBody>
                  <a:tcPr marL="47625" marR="47625" marT="47625" marB="47625" anchor="ctr"/>
                </a:tc>
                <a:extLst>
                  <a:ext uri="{0D108BD9-81ED-4DB2-BD59-A6C34878D82A}">
                    <a16:rowId xmlns:a16="http://schemas.microsoft.com/office/drawing/2014/main" val="2540945836"/>
                  </a:ext>
                </a:extLst>
              </a:tr>
              <a:tr h="438150">
                <a:tc>
                  <a:txBody>
                    <a:bodyPr vert="horz" wrap="square"/>
                    <a:lstStyle/>
                    <a:p>
                      <a:pPr rtl="0" fontAlgn="ctr"/>
                      <a:r>
                        <a:rPr lang="zh-TW" sz="2300" b="0">
                          <a:effectLst/>
                          <a:latin typeface="標楷體" pitchFamily="65" charset="-120"/>
                          <a:ea typeface="標楷體" panose="03000509000000000000" pitchFamily="65" charset="-120"/>
                        </a:rPr>
                        <a:t>其他</a:t>
                      </a:r>
                    </a:p>
                  </a:txBody>
                  <a:tcPr marL="47625" marR="47625" marT="47625" marB="47625" anchor="ctr"/>
                </a:tc>
                <a:tc>
                  <a:txBody>
                    <a:bodyPr vert="horz" wrap="square"/>
                    <a:lstStyle/>
                    <a:p>
                      <a:pPr rtl="0" fontAlgn="ctr"/>
                      <a:r>
                        <a:rPr lang="zh-TW" sz="2300" b="0">
                          <a:effectLst/>
                          <a:latin typeface="標楷體" pitchFamily="65" charset="-120"/>
                          <a:ea typeface="標楷體" panose="03000509000000000000" pitchFamily="65" charset="-120"/>
                        </a:rPr>
                        <a:t>包含其它資訊的資源記錄</a:t>
                      </a:r>
                    </a:p>
                  </a:txBody>
                  <a:tcPr marL="47625" marR="47625" marT="47625" marB="47625" anchor="ctr"/>
                </a:tc>
                <a:extLst>
                  <a:ext uri="{0D108BD9-81ED-4DB2-BD59-A6C34878D82A}">
                    <a16:rowId xmlns:a16="http://schemas.microsoft.com/office/drawing/2014/main" val="3919801711"/>
                  </a:ext>
                </a:extLst>
              </a:tr>
            </a:tbl>
          </a:graphicData>
        </a:graphic>
      </p:graphicFrame>
      <p:sp>
        <p:nvSpPr>
          <p:cNvPr id="3" name="投影片編號版面配置區 2"/>
          <p:cNvSpPr>
            <a:spLocks noGrp="1"/>
          </p:cNvSpPr>
          <p:nvPr>
            <p:ph type="sldNum" sz="quarter" idx="4"/>
          </p:nvPr>
        </p:nvSpPr>
        <p:spPr/>
        <p:txBody>
          <a:bodyPr/>
          <a:lstStyle/>
          <a:p>
            <a:pPr defTabSz="385754">
              <a:defRPr/>
            </a:pPr>
            <a:fld id="{2F5CCB13-0A32-4557-88E9-079F0C330695}" type="slidenum">
              <a:rPr lang="en-US" kern="0" smtClean="0">
                <a:solidFill>
                  <a:srgbClr val="595959"/>
                </a:solidFill>
              </a:rPr>
              <a:pPr defTabSz="385754">
                <a:defRPr/>
              </a:pPr>
              <a:t>422</a:t>
            </a:fld>
            <a:endParaRPr lang="en-US" kern="0">
              <a:solidFill>
                <a:srgbClr val="595959"/>
              </a:solidFill>
            </a:endParaRPr>
          </a:p>
        </p:txBody>
      </p:sp>
    </p:spTree>
    <p:custDataLst>
      <p:tags r:id="rId3"/>
    </p:custDataLst>
    <p:extLst>
      <p:ext uri="{BB962C8B-B14F-4D97-AF65-F5344CB8AC3E}">
        <p14:creationId xmlns:p14="http://schemas.microsoft.com/office/powerpoint/2010/main" val="1643258378"/>
      </p:ext>
    </p:extLst>
  </p:cSld>
  <p:clrMapOvr>
    <a:masterClrMapping/>
  </p:clrMapOvr>
  <p:transition spd="slow">
    <p:wipe/>
  </p:transition>
  <p:timing/>
</p:sld>
</file>

<file path=ppt/slides/slide423.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1505" name="Rectangle 2"/>
          <p:cNvSpPr>
            <a:spLocks noGrp="1" noChangeArrowheads="1"/>
          </p:cNvSpPr>
          <p:nvPr>
            <p:ph type="title"/>
          </p:nvPr>
        </p:nvSpPr>
        <p:spPr/>
        <p:txBody>
          <a:bodyPr>
            <a:normAutofit/>
          </a:bodyPr>
          <a:lstStyle/>
          <a:p>
            <a:r>
              <a:rPr lang="en-US" altLang="zh-TW" sz="3000">
                <a:latin typeface="Arial"/>
              </a:rPr>
              <a:t>15.4IP </a:t>
            </a:r>
            <a:r>
              <a:rPr lang="zh-TW" altLang="en-US" sz="3000">
                <a:latin typeface="Arial"/>
              </a:rPr>
              <a:t>位址服務</a:t>
            </a:r>
            <a:r>
              <a:rPr lang="en-US" altLang="zh-TW" sz="3000">
                <a:latin typeface="Arial"/>
              </a:rPr>
              <a:t>- </a:t>
            </a:r>
            <a:br>
              <a:rPr lang="en-US" altLang="zh-TW" sz="3000" smtClean="0">
                <a:latin typeface="Arial"/>
              </a:rPr>
            </a:br>
            <a:r>
              <a:rPr lang="en-US" altLang="zh-TW" sz="3000" smtClean="0">
                <a:latin typeface="Arial"/>
              </a:rPr>
              <a:t>DNS </a:t>
            </a:r>
            <a:r>
              <a:rPr lang="zh-TW" altLang="en-US" sz="3000">
                <a:latin typeface="Arial"/>
              </a:rPr>
              <a:t>階層</a:t>
            </a:r>
          </a:p>
        </p:txBody>
      </p:sp>
      <p:sp>
        <p:nvSpPr>
          <p:cNvPr id="4" name="Content Placeholder 3"/>
          <p:cNvSpPr>
            <a:spLocks noGrp="1"/>
          </p:cNvSpPr>
          <p:nvPr>
            <p:ph idx="1"/>
          </p:nvPr>
        </p:nvSpPr>
        <p:spPr>
          <a:xfrm>
            <a:off x="145356" y="1796237"/>
            <a:ext cx="4426644" cy="3697407"/>
          </a:xfrm>
        </p:spPr>
        <p:txBody>
          <a:bodyPr/>
          <a:lstStyle/>
          <a:p>
            <a:pPr rtl="0">
              <a:lnSpc>
                <a:spcPct val="85000"/>
              </a:lnSpc>
              <a:spcBef>
                <a:spcPct val="30000"/>
              </a:spcBef>
              <a:buFont typeface="Arial" panose="020b0604020202020204" pitchFamily="34" charset="0"/>
              <a:buChar char="•"/>
            </a:pPr>
            <a:r>
              <a:rPr lang="en-US" altLang="zh-TW" sz="1450"/>
              <a:t>DNS </a:t>
            </a:r>
            <a:r>
              <a:rPr lang="zh-TW" altLang="en-US" sz="1450"/>
              <a:t>使用階層式系統來建立資料庫，以提供名稱解析。</a:t>
            </a:r>
          </a:p>
          <a:p>
            <a:pPr rtl="0">
              <a:lnSpc>
                <a:spcPct val="85000"/>
              </a:lnSpc>
              <a:spcBef>
                <a:spcPct val="30000"/>
              </a:spcBef>
              <a:buFont typeface="Arial" panose="020b0604020202020204" pitchFamily="34" charset="0"/>
              <a:buChar char="•"/>
            </a:pPr>
            <a:r>
              <a:rPr lang="zh-TW" altLang="en-US" sz="1450"/>
              <a:t>每台 </a:t>
            </a:r>
            <a:r>
              <a:rPr lang="en-US" altLang="zh-TW" sz="1450"/>
              <a:t>DNS </a:t>
            </a:r>
            <a:r>
              <a:rPr lang="zh-TW" altLang="en-US" sz="1450"/>
              <a:t>伺服器維護著特定的區域資料庫檔案，而且只負責管理 </a:t>
            </a:r>
            <a:r>
              <a:rPr lang="en-US" altLang="zh-TW" sz="1450"/>
              <a:t>DNS </a:t>
            </a:r>
            <a:r>
              <a:rPr lang="zh-TW" altLang="en-US" sz="1450"/>
              <a:t>結構中那一小部份的「網域名稱</a:t>
            </a:r>
            <a:r>
              <a:rPr lang="en-US" altLang="zh-TW" sz="1450"/>
              <a:t>-IP</a:t>
            </a:r>
            <a:r>
              <a:rPr lang="zh-TW" altLang="en-US" sz="1450"/>
              <a:t>」對應。</a:t>
            </a:r>
          </a:p>
          <a:p>
            <a:pPr rtl="0">
              <a:lnSpc>
                <a:spcPct val="85000"/>
              </a:lnSpc>
              <a:spcBef>
                <a:spcPct val="30000"/>
              </a:spcBef>
              <a:buFont typeface="Arial" panose="020b0604020202020204" pitchFamily="34" charset="0"/>
              <a:buChar char="•"/>
            </a:pPr>
            <a:r>
              <a:rPr lang="zh-TW" altLang="en-US" sz="1450"/>
              <a:t>當 </a:t>
            </a:r>
            <a:r>
              <a:rPr lang="en-US" altLang="zh-TW" sz="1450"/>
              <a:t>DNS </a:t>
            </a:r>
            <a:r>
              <a:rPr lang="zh-TW" altLang="en-US" sz="1450"/>
              <a:t>伺服器收到的網域名稱轉換請求為不屬於其所負責的 </a:t>
            </a:r>
            <a:r>
              <a:rPr lang="en-US" altLang="zh-TW" sz="1450"/>
              <a:t>DNS </a:t>
            </a:r>
            <a:r>
              <a:rPr lang="zh-TW" altLang="en-US" sz="1450"/>
              <a:t>區域時，該 </a:t>
            </a:r>
            <a:r>
              <a:rPr lang="en-US" altLang="zh-TW" sz="1450"/>
              <a:t>DNS </a:t>
            </a:r>
            <a:r>
              <a:rPr lang="zh-TW" altLang="en-US" sz="1450"/>
              <a:t>伺服器可將請求轉送到與該請求對應的 </a:t>
            </a:r>
            <a:r>
              <a:rPr lang="en-US" altLang="zh-TW" sz="1450"/>
              <a:t>DNS </a:t>
            </a:r>
            <a:r>
              <a:rPr lang="zh-TW" altLang="en-US" sz="1450"/>
              <a:t>伺服器進行轉換。</a:t>
            </a:r>
          </a:p>
          <a:p>
            <a:pPr rtl="0">
              <a:buFont typeface="Arial" panose="020b0604020202020204" pitchFamily="34" charset="0"/>
              <a:buChar char="•"/>
            </a:pPr>
            <a:r>
              <a:rPr lang="zh-TW" altLang="en-US" sz="1450"/>
              <a:t>以下為一些頂層網域的範例：</a:t>
            </a:r>
          </a:p>
          <a:p>
            <a:pPr lvl="2" rtl="0"/>
            <a:r>
              <a:rPr lang="zh-TW" b="1"/>
              <a:t>.com</a:t>
            </a:r>
            <a:r>
              <a:rPr lang="zh-TW"/>
              <a:t> - a business or industry</a:t>
            </a:r>
          </a:p>
          <a:p>
            <a:pPr lvl="2" rtl="0"/>
            <a:r>
              <a:rPr lang="zh-TW" b="1"/>
              <a:t>.org</a:t>
            </a:r>
            <a:r>
              <a:rPr lang="zh-TW"/>
              <a:t> - a non-profit organization</a:t>
            </a:r>
          </a:p>
          <a:p>
            <a:pPr lvl="2" rtl="0"/>
            <a:r>
              <a:rPr lang="zh-TW" b="1"/>
              <a:t>.au</a:t>
            </a:r>
            <a:r>
              <a:rPr lang="zh-TW"/>
              <a:t> - Australia</a:t>
            </a:r>
          </a:p>
          <a:p>
            <a:pPr>
              <a:lnSpc>
                <a:spcPct val="85000"/>
              </a:lnSpc>
              <a:spcBef>
                <a:spcPct val="30000"/>
              </a:spcBef>
              <a:buFont typeface="Arial" panose="020b0604020202020204" pitchFamily="34" charset="0"/>
              <a:buChar char="•"/>
            </a:pPr>
            <a:endParaRPr lang="en-US" sz="1300"/>
          </a:p>
        </p:txBody>
      </p:sp>
      <p:pic>
        <p:nvPicPr>
          <p:cNvPr id="6" name="Picture 5">
            <a:extLst>
              <a:ext uri="{FF2B5EF4-FFF2-40B4-BE49-F238E27FC236}">
                <a16:creationId xmlns:a16="http://schemas.microsoft.com/office/drawing/2014/main" id="{CEF54D7E-85AC-F849-98E7-21E1FEC4A5B4}"/>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572001" y="1529162"/>
            <a:ext cx="4146997" cy="3799677"/>
          </a:xfrm>
          <a:prstGeom prst="rect">
            <a:avLst/>
          </a:prstGeom>
        </p:spPr>
      </p:pic>
      <p:sp>
        <p:nvSpPr>
          <p:cNvPr id="2" name="投影片編號版面配置區 1"/>
          <p:cNvSpPr>
            <a:spLocks noGrp="1"/>
          </p:cNvSpPr>
          <p:nvPr>
            <p:ph type="sldNum" sz="quarter" idx="4"/>
          </p:nvPr>
        </p:nvSpPr>
        <p:spPr/>
        <p:txBody>
          <a:bodyPr/>
          <a:lstStyle/>
          <a:p>
            <a:pPr defTabSz="385754">
              <a:defRPr/>
            </a:pPr>
            <a:fld id="{2F5CCB13-0A32-4557-88E9-079F0C330695}" type="slidenum">
              <a:rPr lang="en-US" kern="0" smtClean="0">
                <a:solidFill>
                  <a:srgbClr val="595959"/>
                </a:solidFill>
              </a:rPr>
              <a:pPr defTabSz="385754">
                <a:defRPr/>
              </a:pPr>
              <a:t>423</a:t>
            </a:fld>
            <a:endParaRPr lang="en-US" kern="0">
              <a:solidFill>
                <a:srgbClr val="595959"/>
              </a:solidFill>
            </a:endParaRPr>
          </a:p>
        </p:txBody>
      </p:sp>
    </p:spTree>
    <p:custDataLst>
      <p:tags r:id="rId4"/>
    </p:custDataLst>
    <p:extLst>
      <p:ext uri="{BB962C8B-B14F-4D97-AF65-F5344CB8AC3E}">
        <p14:creationId xmlns:p14="http://schemas.microsoft.com/office/powerpoint/2010/main" val="2867181227"/>
      </p:ext>
    </p:extLst>
  </p:cSld>
  <p:clrMapOvr>
    <a:masterClrMapping/>
  </p:clrMapOvr>
  <p:transition spd="slow">
    <p:wipe/>
  </p:transition>
  <p:timing/>
</p:sld>
</file>

<file path=ppt/slides/slide424.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1505" name="Rectangle 2"/>
          <p:cNvSpPr>
            <a:spLocks noGrp="1" noChangeArrowheads="1"/>
          </p:cNvSpPr>
          <p:nvPr>
            <p:ph type="title"/>
          </p:nvPr>
        </p:nvSpPr>
        <p:spPr/>
        <p:txBody>
          <a:bodyPr>
            <a:normAutofit/>
          </a:bodyPr>
          <a:lstStyle/>
          <a:p>
            <a:r>
              <a:rPr lang="en-US" altLang="zh-TW" sz="3000">
                <a:latin typeface="Arial"/>
              </a:rPr>
              <a:t>15.4IP </a:t>
            </a:r>
            <a:r>
              <a:rPr lang="zh-TW" altLang="en-US" sz="3000">
                <a:latin typeface="Arial"/>
              </a:rPr>
              <a:t>位址服務</a:t>
            </a:r>
            <a:r>
              <a:rPr lang="en-US" altLang="zh-TW" sz="3000">
                <a:latin typeface="Arial"/>
              </a:rPr>
              <a:t>- </a:t>
            </a:r>
            <a:br>
              <a:rPr lang="en-US" altLang="zh-TW" sz="3000" smtClean="0">
                <a:latin typeface="Arial"/>
              </a:rPr>
            </a:br>
            <a:r>
              <a:rPr lang="en-US" altLang="zh-TW" sz="3000" smtClean="0">
                <a:latin typeface="Arial"/>
              </a:rPr>
              <a:t>nslookup </a:t>
            </a:r>
            <a:r>
              <a:rPr lang="zh-TW" altLang="en-US" sz="3000">
                <a:latin typeface="Arial"/>
              </a:rPr>
              <a:t>命令</a:t>
            </a:r>
          </a:p>
        </p:txBody>
      </p:sp>
      <p:sp>
        <p:nvSpPr>
          <p:cNvPr id="4" name="Content Placeholder 3"/>
          <p:cNvSpPr>
            <a:spLocks noGrp="1"/>
          </p:cNvSpPr>
          <p:nvPr>
            <p:ph idx="1"/>
          </p:nvPr>
        </p:nvSpPr>
        <p:spPr>
          <a:xfrm>
            <a:off x="145356" y="1796237"/>
            <a:ext cx="4426644" cy="3452709"/>
          </a:xfrm>
        </p:spPr>
        <p:txBody>
          <a:bodyPr>
            <a:normAutofit fontScale="92500"/>
          </a:bodyPr>
          <a:lstStyle/>
          <a:p>
            <a:pPr rtl="0">
              <a:lnSpc>
                <a:spcPct val="85000"/>
              </a:lnSpc>
              <a:spcBef>
                <a:spcPct val="30000"/>
              </a:spcBef>
              <a:buFont typeface="Arial" panose="020b0604020202020204" pitchFamily="34" charset="0"/>
              <a:buChar char="•"/>
            </a:pPr>
            <a:r>
              <a:rPr lang="zh-TW"/>
              <a:t>Nslookup 是一種電腦作業系統公用程式，可讓使用者手動查詢裝置上設定的 DNS 伺服器，以解析指定的主機名稱。 </a:t>
            </a:r>
          </a:p>
          <a:p>
            <a:pPr rtl="0">
              <a:lnSpc>
                <a:spcPct val="85000"/>
              </a:lnSpc>
              <a:spcBef>
                <a:spcPct val="30000"/>
              </a:spcBef>
              <a:buFont typeface="Arial" panose="020b0604020202020204" pitchFamily="34" charset="0"/>
              <a:buChar char="•"/>
            </a:pPr>
            <a:r>
              <a:rPr lang="zh-TW"/>
              <a:t>這個公用程式也可以用來疑難排解名稱解析問題，並確認名稱伺服器目前的狀態。</a:t>
            </a:r>
          </a:p>
          <a:p>
            <a:pPr rtl="0">
              <a:lnSpc>
                <a:spcPct val="85000"/>
              </a:lnSpc>
              <a:spcBef>
                <a:spcPct val="30000"/>
              </a:spcBef>
              <a:buFont typeface="Arial" panose="020b0604020202020204" pitchFamily="34" charset="0"/>
              <a:buChar char="•"/>
            </a:pPr>
            <a:r>
              <a:rPr lang="zh-TW"/>
              <a:t>當 </a:t>
            </a:r>
            <a:r>
              <a:rPr lang="zh-TW" b="1"/>
              <a:t>nslookup</a:t>
            </a:r>
            <a:r>
              <a:rPr lang="zh-TW"/>
              <a:t> 命令發出時，會顯示為您的主機設定的預設 DNS 伺服器。  </a:t>
            </a:r>
          </a:p>
          <a:p>
            <a:pPr rtl="0">
              <a:lnSpc>
                <a:spcPct val="85000"/>
              </a:lnSpc>
              <a:spcBef>
                <a:spcPct val="30000"/>
              </a:spcBef>
              <a:buFont typeface="Arial" panose="020b0604020202020204" pitchFamily="34" charset="0"/>
              <a:buChar char="•"/>
            </a:pPr>
            <a:r>
              <a:rPr lang="zh-TW"/>
              <a:t>您可以在 </a:t>
            </a:r>
            <a:r>
              <a:rPr lang="zh-TW" b="1"/>
              <a:t>nslookup</a:t>
            </a:r>
            <a:r>
              <a:rPr lang="zh-TW"/>
              <a:t> 提示下輸入主機或網域的名稱。</a:t>
            </a:r>
          </a:p>
          <a:p>
            <a:pPr>
              <a:lnSpc>
                <a:spcPct val="85000"/>
              </a:lnSpc>
              <a:spcBef>
                <a:spcPct val="30000"/>
              </a:spcBef>
              <a:buFont typeface="Arial" panose="020b0604020202020204" pitchFamily="34" charset="0"/>
              <a:buChar char="•"/>
            </a:pPr>
            <a:endParaRPr lang="en-US" sz="1300"/>
          </a:p>
        </p:txBody>
      </p:sp>
      <p:pic>
        <p:nvPicPr>
          <p:cNvPr id="2" name="Picture 1">
            <a:extLst>
              <a:ext uri="{FF2B5EF4-FFF2-40B4-BE49-F238E27FC236}">
                <a16:creationId xmlns:a16="http://schemas.microsoft.com/office/drawing/2014/main" id="{5E31C44E-5369-ED4A-8F52-91563D16719E}"/>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293217" y="1961524"/>
            <a:ext cx="3189489" cy="2793162"/>
          </a:xfrm>
          <a:prstGeom prst="rect">
            <a:avLst/>
          </a:prstGeom>
        </p:spPr>
      </p:pic>
      <p:sp>
        <p:nvSpPr>
          <p:cNvPr id="3" name="投影片編號版面配置區 2"/>
          <p:cNvSpPr>
            <a:spLocks noGrp="1"/>
          </p:cNvSpPr>
          <p:nvPr>
            <p:ph type="sldNum" sz="quarter" idx="4"/>
          </p:nvPr>
        </p:nvSpPr>
        <p:spPr/>
        <p:txBody>
          <a:bodyPr/>
          <a:lstStyle/>
          <a:p>
            <a:pPr defTabSz="385754">
              <a:defRPr/>
            </a:pPr>
            <a:fld id="{2F5CCB13-0A32-4557-88E9-079F0C330695}" type="slidenum">
              <a:rPr lang="en-US" kern="0" smtClean="0">
                <a:solidFill>
                  <a:srgbClr val="595959"/>
                </a:solidFill>
              </a:rPr>
              <a:pPr defTabSz="385754">
                <a:defRPr/>
              </a:pPr>
              <a:t>424</a:t>
            </a:fld>
            <a:endParaRPr lang="en-US" kern="0">
              <a:solidFill>
                <a:srgbClr val="595959"/>
              </a:solidFill>
            </a:endParaRPr>
          </a:p>
        </p:txBody>
      </p:sp>
    </p:spTree>
    <p:custDataLst>
      <p:tags r:id="rId4"/>
    </p:custDataLst>
    <p:extLst>
      <p:ext uri="{BB962C8B-B14F-4D97-AF65-F5344CB8AC3E}">
        <p14:creationId xmlns:p14="http://schemas.microsoft.com/office/powerpoint/2010/main" val="1282228000"/>
      </p:ext>
    </p:extLst>
  </p:cSld>
  <p:clrMapOvr>
    <a:masterClrMapping/>
  </p:clrMapOvr>
  <p:transition spd="slow">
    <p:wipe/>
  </p:transition>
  <p:timing/>
</p:sld>
</file>

<file path=ppt/slides/slide425.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1505" name="Rectangle 2"/>
          <p:cNvSpPr>
            <a:spLocks noGrp="1" noChangeArrowheads="1"/>
          </p:cNvSpPr>
          <p:nvPr>
            <p:ph type="title"/>
          </p:nvPr>
        </p:nvSpPr>
        <p:spPr/>
        <p:txBody>
          <a:bodyPr>
            <a:normAutofit/>
          </a:bodyPr>
          <a:lstStyle/>
          <a:p>
            <a:r>
              <a:rPr lang="en-US" altLang="zh-TW" sz="3000">
                <a:latin typeface="Arial"/>
              </a:rPr>
              <a:t>15.4IP </a:t>
            </a:r>
            <a:r>
              <a:rPr lang="zh-TW" altLang="en-US" sz="3000">
                <a:latin typeface="Arial"/>
              </a:rPr>
              <a:t>位址服務</a:t>
            </a:r>
            <a:r>
              <a:rPr lang="en-US" altLang="zh-TW" sz="3000" smtClean="0">
                <a:latin typeface="Arial"/>
              </a:rPr>
              <a:t>-</a:t>
            </a:r>
            <a:br>
              <a:rPr lang="en-US" altLang="zh-TW" sz="3000" smtClean="0">
                <a:latin typeface="Arial"/>
              </a:rPr>
            </a:br>
            <a:r>
              <a:rPr lang="zh-TW" altLang="en-US" sz="3000" smtClean="0">
                <a:latin typeface="Arial"/>
              </a:rPr>
              <a:t>動態</a:t>
            </a:r>
            <a:r>
              <a:rPr lang="zh-TW" altLang="en-US" sz="3000">
                <a:latin typeface="Arial"/>
              </a:rPr>
              <a:t>主機設定協定</a:t>
            </a:r>
          </a:p>
        </p:txBody>
      </p:sp>
      <p:sp>
        <p:nvSpPr>
          <p:cNvPr id="4" name="Content Placeholder 3"/>
          <p:cNvSpPr>
            <a:spLocks noGrp="1"/>
          </p:cNvSpPr>
          <p:nvPr>
            <p:ph idx="1"/>
          </p:nvPr>
        </p:nvSpPr>
        <p:spPr>
          <a:xfrm>
            <a:off x="145357" y="1606055"/>
            <a:ext cx="4572000" cy="3645891"/>
          </a:xfrm>
        </p:spPr>
        <p:txBody>
          <a:bodyPr>
            <a:normAutofit fontScale="92500" lnSpcReduction="20000"/>
          </a:bodyPr>
          <a:lstStyle/>
          <a:p>
            <a:pPr rtl="0">
              <a:lnSpc>
                <a:spcPct val="85000"/>
              </a:lnSpc>
              <a:spcBef>
                <a:spcPct val="30000"/>
              </a:spcBef>
              <a:buFont typeface="Arial" panose="020b0604020202020204" pitchFamily="34" charset="0"/>
              <a:buChar char="•"/>
            </a:pPr>
            <a:r>
              <a:rPr lang="zh-TW"/>
              <a:t>IPv4 服務的動態主機組態通訊協定 (DHCP) 會自動指派 IPv4 位址、子網路遮罩、閘道和其他 IPv4 網路參數。 </a:t>
            </a:r>
          </a:p>
          <a:p>
            <a:pPr rtl="0">
              <a:lnSpc>
                <a:spcPct val="85000"/>
              </a:lnSpc>
              <a:spcBef>
                <a:spcPct val="30000"/>
              </a:spcBef>
              <a:buFont typeface="Arial" panose="020b0604020202020204" pitchFamily="34" charset="0"/>
              <a:buChar char="•"/>
            </a:pPr>
            <a:r>
              <a:rPr lang="zh-TW"/>
              <a:t>與靜態定址相比，DHCP 被認為是動態定址。靜態位址是手動輸入 IP 位址資訊。</a:t>
            </a:r>
          </a:p>
          <a:p>
            <a:pPr rtl="0">
              <a:lnSpc>
                <a:spcPct val="85000"/>
              </a:lnSpc>
              <a:spcBef>
                <a:spcPct val="30000"/>
              </a:spcBef>
              <a:buFont typeface="Arial" panose="020b0604020202020204" pitchFamily="34" charset="0"/>
              <a:buChar char="•"/>
            </a:pPr>
            <a:r>
              <a:rPr lang="zh-TW"/>
              <a:t>當主機連線到網路時，會連絡 DHCP 伺服器，並要求位址。DHCP 伺服器從稱為集區的位址範圍中選擇位址，並將位址指派 (租用) 給主機。</a:t>
            </a:r>
          </a:p>
          <a:p>
            <a:pPr rtl="0">
              <a:lnSpc>
                <a:spcPct val="85000"/>
              </a:lnSpc>
              <a:spcBef>
                <a:spcPct val="30000"/>
              </a:spcBef>
              <a:buFont typeface="Arial" panose="020b0604020202020204" pitchFamily="34" charset="0"/>
              <a:buChar char="•"/>
            </a:pPr>
            <a:r>
              <a:rPr lang="zh-TW"/>
              <a:t>許多網路都使用 DHCP 和靜態定址。DHCP 用於一般用途主機，例如一般使用者裝置。靜態定址用於網路裝置，例如閘道路由器、交換器、伺服器和印表機。</a:t>
            </a:r>
          </a:p>
        </p:txBody>
      </p:sp>
      <p:sp>
        <p:nvSpPr>
          <p:cNvPr id="7" name="TextBox 6">
            <a:extLst>
              <a:ext uri="{FF2B5EF4-FFF2-40B4-BE49-F238E27FC236}">
                <a16:creationId xmlns:a16="http://schemas.microsoft.com/office/drawing/2014/main" id="{BA55AA53-2AC1-7C42-B194-CE4263C8137C}"/>
              </a:ext>
            </a:extLst>
          </p:cNvPr>
          <p:cNvSpPr txBox="1"/>
          <p:nvPr/>
        </p:nvSpPr>
        <p:spPr>
          <a:xfrm>
            <a:off x="4717358" y="4692432"/>
            <a:ext cx="4090497" cy="954107"/>
          </a:xfrm>
          <a:prstGeom prst="rect">
            <a:avLst/>
          </a:prstGeom>
          <a:noFill/>
        </p:spPr>
        <p:txBody>
          <a:bodyPr wrap="square" rtlCol="0">
            <a:spAutoFit/>
          </a:bodyPr>
          <a:lstStyle/>
          <a:p>
            <a:pPr rtl="0"/>
            <a:r>
              <a:rPr lang="zh-TW" altLang="en-US" sz="1400" b="1"/>
              <a:t>注意：</a:t>
            </a:r>
            <a:r>
              <a:rPr lang="en-US" altLang="zh-TW" sz="1400" b="1"/>
              <a:t>IPv6 </a:t>
            </a:r>
            <a:r>
              <a:rPr lang="zh-TW" altLang="en-US" sz="1400" b="1"/>
              <a:t>用戶端的</a:t>
            </a:r>
            <a:r>
              <a:rPr lang="en-US" altLang="zh-TW" sz="1400"/>
              <a:t>DHCP (DHCPv6) </a:t>
            </a:r>
            <a:r>
              <a:rPr lang="zh-TW" altLang="en-US" sz="1400"/>
              <a:t>為 </a:t>
            </a:r>
            <a:r>
              <a:rPr lang="en-US" altLang="zh-TW" sz="1400"/>
              <a:t>IPv6 </a:t>
            </a:r>
            <a:r>
              <a:rPr lang="zh-TW" altLang="en-US" sz="1400"/>
              <a:t>用戶端提供類似的服務。不過，</a:t>
            </a:r>
            <a:r>
              <a:rPr lang="en-US" altLang="zh-TW" sz="1400"/>
              <a:t>DHCPv6 </a:t>
            </a:r>
            <a:r>
              <a:rPr lang="zh-TW" altLang="en-US" sz="1400"/>
              <a:t>不會提供預設閘道位址。這只能從路由器的路由器通告訊息動態取得。 </a:t>
            </a:r>
          </a:p>
        </p:txBody>
      </p:sp>
      <p:pic>
        <p:nvPicPr>
          <p:cNvPr id="5" name="Picture 4">
            <a:extLst>
              <a:ext uri="{FF2B5EF4-FFF2-40B4-BE49-F238E27FC236}">
                <a16:creationId xmlns:a16="http://schemas.microsoft.com/office/drawing/2014/main" id="{5DAF81A6-7CEB-854A-B1C9-F78E1DE58135}"/>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717358" y="1796237"/>
            <a:ext cx="4090497" cy="2644194"/>
          </a:xfrm>
          <a:prstGeom prst="rect">
            <a:avLst/>
          </a:prstGeom>
        </p:spPr>
      </p:pic>
      <p:sp>
        <p:nvSpPr>
          <p:cNvPr id="2" name="投影片編號版面配置區 1"/>
          <p:cNvSpPr>
            <a:spLocks noGrp="1"/>
          </p:cNvSpPr>
          <p:nvPr>
            <p:ph type="sldNum" sz="quarter" idx="4"/>
          </p:nvPr>
        </p:nvSpPr>
        <p:spPr/>
        <p:txBody>
          <a:bodyPr/>
          <a:lstStyle/>
          <a:p>
            <a:pPr defTabSz="385754">
              <a:defRPr/>
            </a:pPr>
            <a:fld id="{2F5CCB13-0A32-4557-88E9-079F0C330695}" type="slidenum">
              <a:rPr lang="en-US" kern="0" smtClean="0">
                <a:solidFill>
                  <a:srgbClr val="595959"/>
                </a:solidFill>
              </a:rPr>
              <a:pPr defTabSz="385754">
                <a:defRPr/>
              </a:pPr>
              <a:t>425</a:t>
            </a:fld>
            <a:endParaRPr lang="en-US" kern="0">
              <a:solidFill>
                <a:srgbClr val="595959"/>
              </a:solidFill>
            </a:endParaRPr>
          </a:p>
        </p:txBody>
      </p:sp>
    </p:spTree>
    <p:custDataLst>
      <p:tags r:id="rId4"/>
    </p:custDataLst>
    <p:extLst>
      <p:ext uri="{BB962C8B-B14F-4D97-AF65-F5344CB8AC3E}">
        <p14:creationId xmlns:p14="http://schemas.microsoft.com/office/powerpoint/2010/main" val="678959973"/>
      </p:ext>
    </p:extLst>
  </p:cSld>
  <p:clrMapOvr>
    <a:masterClrMapping/>
  </p:clrMapOvr>
  <p:transition spd="slow">
    <p:wipe/>
  </p:transition>
  <p:timing/>
</p:sld>
</file>

<file path=ppt/slides/slide426.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1505" name="Rectangle 2"/>
          <p:cNvSpPr>
            <a:spLocks noGrp="1" noChangeArrowheads="1"/>
          </p:cNvSpPr>
          <p:nvPr>
            <p:ph type="title"/>
          </p:nvPr>
        </p:nvSpPr>
        <p:spPr/>
        <p:txBody>
          <a:bodyPr>
            <a:normAutofit/>
          </a:bodyPr>
          <a:lstStyle/>
          <a:p>
            <a:r>
              <a:rPr lang="en-US" altLang="zh-TW" sz="3000">
                <a:latin typeface="Arial"/>
              </a:rPr>
              <a:t>15.4IP </a:t>
            </a:r>
            <a:r>
              <a:rPr lang="zh-TW" altLang="en-US" sz="3000">
                <a:latin typeface="Arial"/>
              </a:rPr>
              <a:t>位址服務</a:t>
            </a:r>
            <a:r>
              <a:rPr lang="en-US" altLang="zh-TW" sz="3000" smtClean="0">
                <a:latin typeface="Arial"/>
              </a:rPr>
              <a:t>-</a:t>
            </a:r>
            <a:br>
              <a:rPr lang="en-US" altLang="zh-TW" sz="3000" smtClean="0">
                <a:latin typeface="Arial"/>
              </a:rPr>
            </a:br>
            <a:r>
              <a:rPr lang="en-US" altLang="zh-TW" sz="3000" smtClean="0">
                <a:latin typeface="Arial"/>
              </a:rPr>
              <a:t> DHCP </a:t>
            </a:r>
            <a:r>
              <a:rPr lang="zh-TW" altLang="en-US" sz="3000">
                <a:latin typeface="Arial"/>
              </a:rPr>
              <a:t>操作</a:t>
            </a:r>
          </a:p>
        </p:txBody>
      </p:sp>
      <p:sp>
        <p:nvSpPr>
          <p:cNvPr id="4" name="Content Placeholder 3"/>
          <p:cNvSpPr>
            <a:spLocks noGrp="1"/>
          </p:cNvSpPr>
          <p:nvPr>
            <p:ph idx="1"/>
          </p:nvPr>
        </p:nvSpPr>
        <p:spPr>
          <a:xfrm>
            <a:off x="145357" y="1656195"/>
            <a:ext cx="4375428" cy="3785934"/>
          </a:xfrm>
        </p:spPr>
        <p:txBody>
          <a:bodyPr>
            <a:normAutofit fontScale="92500" lnSpcReduction="20000"/>
          </a:bodyPr>
          <a:lstStyle/>
          <a:p>
            <a:pPr marL="0" indent="0">
              <a:lnSpc>
                <a:spcPct val="85000"/>
              </a:lnSpc>
              <a:spcBef>
                <a:spcPct val="30000"/>
              </a:spcBef>
              <a:buNone/>
            </a:pPr>
            <a:r>
              <a:rPr lang="zh-TW"/>
              <a:t>DHCP 程序： </a:t>
            </a:r>
          </a:p>
          <a:p>
            <a:pPr lvl="2" rtl="0">
              <a:lnSpc>
                <a:spcPct val="85000"/>
              </a:lnSpc>
              <a:spcBef>
                <a:spcPct val="30000"/>
              </a:spcBef>
              <a:buFont typeface="Arial" panose="020b0604020202020204" pitchFamily="34" charset="0"/>
              <a:buChar char="•"/>
            </a:pPr>
            <a:r>
              <a:rPr lang="zh-TW"/>
              <a:t>當配置了IPv4，DHCP的設備啟動或連接到網路時，客戶端將廣播DHCPDISCOVER訊息以標識網路上任何可用的DHCP服務器。</a:t>
            </a:r>
          </a:p>
          <a:p>
            <a:pPr lvl="2" rtl="0">
              <a:lnSpc>
                <a:spcPct val="85000"/>
              </a:lnSpc>
              <a:spcBef>
                <a:spcPct val="30000"/>
              </a:spcBef>
              <a:buFont typeface="Arial" panose="020b0604020202020204" pitchFamily="34" charset="0"/>
              <a:buChar char="•"/>
            </a:pPr>
            <a:r>
              <a:rPr lang="zh-TW"/>
              <a:t>DHCP 伺服器會以 DHCP 提供 (DHCPOFFER) 訊息回覆，提供租用給用戶端。(如果用戶端因網路上的多個 DHCP 伺服器而收到一個以上的優惠，則必須選擇一個。)</a:t>
            </a:r>
          </a:p>
          <a:p>
            <a:pPr lvl="2" rtl="0">
              <a:lnSpc>
                <a:spcPct val="85000"/>
              </a:lnSpc>
              <a:spcBef>
                <a:spcPct val="30000"/>
              </a:spcBef>
              <a:buFont typeface="Arial" panose="020b0604020202020204" pitchFamily="34" charset="0"/>
              <a:buChar char="•"/>
            </a:pPr>
            <a:r>
              <a:rPr lang="zh-TW"/>
              <a:t>用戶端會傳送 DHCP 要求 (DHCPREQUEST) 訊息，識別用戶端接受明確的伺服器和租用優惠。 </a:t>
            </a:r>
          </a:p>
          <a:p>
            <a:pPr lvl="2" rtl="0">
              <a:lnSpc>
                <a:spcPct val="85000"/>
              </a:lnSpc>
              <a:spcBef>
                <a:spcPct val="30000"/>
              </a:spcBef>
              <a:buFont typeface="Arial" panose="020b0604020202020204" pitchFamily="34" charset="0"/>
              <a:buChar char="•"/>
            </a:pPr>
            <a:r>
              <a:rPr lang="zh-TW"/>
              <a:t>伺服器接著會傳回 DHCP 確認 (DHCPACK) 訊息，以確認租用已完成用戶端。</a:t>
            </a:r>
          </a:p>
          <a:p>
            <a:pPr lvl="2" rtl="0">
              <a:lnSpc>
                <a:spcPct val="85000"/>
              </a:lnSpc>
              <a:spcBef>
                <a:spcPct val="30000"/>
              </a:spcBef>
              <a:buFont typeface="Arial" panose="020b0604020202020204" pitchFamily="34" charset="0"/>
              <a:buChar char="•"/>
            </a:pPr>
            <a:r>
              <a:rPr lang="zh-TW"/>
              <a:t>如果提供不再有效，則選取的伺服器會回應 DHCP 負認可 (DHCPNAK) 訊息，而且程序必須以新的 DHCPDISCOVER 訊息開始。 </a:t>
            </a:r>
          </a:p>
          <a:p>
            <a:pPr lvl="2">
              <a:lnSpc>
                <a:spcPct val="85000"/>
              </a:lnSpc>
              <a:spcBef>
                <a:spcPct val="30000"/>
              </a:spcBef>
              <a:buFont typeface="Arial" panose="020b0604020202020204" pitchFamily="34" charset="0"/>
              <a:buChar char="•"/>
            </a:pPr>
            <a:endParaRPr lang="en-US"/>
          </a:p>
        </p:txBody>
      </p:sp>
      <p:sp>
        <p:nvSpPr>
          <p:cNvPr id="7" name="TextBox 6">
            <a:extLst>
              <a:ext uri="{FF2B5EF4-FFF2-40B4-BE49-F238E27FC236}">
                <a16:creationId xmlns:a16="http://schemas.microsoft.com/office/drawing/2014/main" id="{9AB8ABD6-260A-A34D-87DA-1EAD407A3F00}"/>
              </a:ext>
            </a:extLst>
          </p:cNvPr>
          <p:cNvSpPr txBox="1"/>
          <p:nvPr/>
        </p:nvSpPr>
        <p:spPr>
          <a:xfrm>
            <a:off x="4757739" y="4865048"/>
            <a:ext cx="4282388" cy="415498"/>
          </a:xfrm>
          <a:prstGeom prst="rect">
            <a:avLst/>
          </a:prstGeom>
          <a:noFill/>
        </p:spPr>
        <p:txBody>
          <a:bodyPr wrap="square" rtlCol="0">
            <a:spAutoFit/>
          </a:bodyPr>
          <a:lstStyle/>
          <a:p>
            <a:pPr rtl="0"/>
            <a:r>
              <a:rPr lang="zh-TW" altLang="en-US" sz="1050" b="1"/>
              <a:t>注意</a:t>
            </a:r>
            <a:r>
              <a:rPr lang="zh-TW" altLang="en-US" sz="1050"/>
              <a:t>：</a:t>
            </a:r>
            <a:r>
              <a:rPr lang="en-US" altLang="zh-TW" sz="1050"/>
              <a:t>DHCPv6 </a:t>
            </a:r>
            <a:r>
              <a:rPr lang="zh-TW" altLang="en-US" sz="1050"/>
              <a:t>有一組類似於 </a:t>
            </a:r>
            <a:r>
              <a:rPr lang="en-US" altLang="zh-TW" sz="1050"/>
              <a:t>DHCPv4 </a:t>
            </a:r>
            <a:r>
              <a:rPr lang="zh-TW" altLang="en-US" sz="1050"/>
              <a:t>的訊息。</a:t>
            </a:r>
            <a:r>
              <a:rPr lang="en-US" altLang="zh-TW" sz="1050"/>
              <a:t>DHCPv6 </a:t>
            </a:r>
            <a:r>
              <a:rPr lang="zh-TW" altLang="en-US" sz="1050"/>
              <a:t>訊息是軟體、建議、資訊要求和回覆。 </a:t>
            </a:r>
          </a:p>
        </p:txBody>
      </p:sp>
      <p:pic>
        <p:nvPicPr>
          <p:cNvPr id="8" name="Picture 7">
            <a:extLst>
              <a:ext uri="{FF2B5EF4-FFF2-40B4-BE49-F238E27FC236}">
                <a16:creationId xmlns:a16="http://schemas.microsoft.com/office/drawing/2014/main" id="{71902DE9-6AA5-5C43-9687-5CB6EC3552D5}"/>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757738" y="2072976"/>
            <a:ext cx="4149309" cy="2712048"/>
          </a:xfrm>
          <a:prstGeom prst="rect">
            <a:avLst/>
          </a:prstGeom>
        </p:spPr>
      </p:pic>
      <p:sp>
        <p:nvSpPr>
          <p:cNvPr id="2" name="投影片編號版面配置區 1"/>
          <p:cNvSpPr>
            <a:spLocks noGrp="1"/>
          </p:cNvSpPr>
          <p:nvPr>
            <p:ph type="sldNum" sz="quarter" idx="4"/>
          </p:nvPr>
        </p:nvSpPr>
        <p:spPr/>
        <p:txBody>
          <a:bodyPr/>
          <a:lstStyle/>
          <a:p>
            <a:pPr defTabSz="385754">
              <a:defRPr/>
            </a:pPr>
            <a:fld id="{2F5CCB13-0A32-4557-88E9-079F0C330695}" type="slidenum">
              <a:rPr lang="en-US" kern="0" smtClean="0">
                <a:solidFill>
                  <a:srgbClr val="595959"/>
                </a:solidFill>
              </a:rPr>
              <a:pPr defTabSz="385754">
                <a:defRPr/>
              </a:pPr>
              <a:t>426</a:t>
            </a:fld>
            <a:endParaRPr lang="en-US" kern="0">
              <a:solidFill>
                <a:srgbClr val="595959"/>
              </a:solidFill>
            </a:endParaRPr>
          </a:p>
        </p:txBody>
      </p:sp>
    </p:spTree>
    <p:custDataLst>
      <p:tags r:id="rId4"/>
    </p:custDataLst>
    <p:extLst>
      <p:ext uri="{BB962C8B-B14F-4D97-AF65-F5344CB8AC3E}">
        <p14:creationId xmlns:p14="http://schemas.microsoft.com/office/powerpoint/2010/main" val="1790793306"/>
      </p:ext>
    </p:extLst>
  </p:cSld>
  <p:clrMapOvr>
    <a:masterClrMapping/>
  </p:clrMapOvr>
  <p:transition spd="slow">
    <p:wipe/>
  </p:transition>
  <p:timing/>
</p:sld>
</file>

<file path=ppt/slides/slide427.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1505" name="Rectangle 2"/>
          <p:cNvSpPr>
            <a:spLocks noGrp="1" noChangeArrowheads="1"/>
          </p:cNvSpPr>
          <p:nvPr>
            <p:ph type="title"/>
          </p:nvPr>
        </p:nvSpPr>
        <p:spPr/>
        <p:txBody>
          <a:bodyPr>
            <a:normAutofit/>
          </a:bodyPr>
          <a:lstStyle/>
          <a:p>
            <a:pPr rtl="0"/>
            <a:r>
              <a:rPr lang="en-US" altLang="zh-TW" sz="3000" smtClean="0">
                <a:latin typeface="Arial"/>
              </a:rPr>
              <a:t>15.5</a:t>
            </a:r>
            <a:r>
              <a:rPr lang="zh-TW" altLang="en-US" sz="3000" smtClean="0">
                <a:latin typeface="Arial"/>
              </a:rPr>
              <a:t>檔</a:t>
            </a:r>
            <a:r>
              <a:rPr lang="zh-TW" altLang="en-US" sz="3000">
                <a:latin typeface="Arial"/>
              </a:rPr>
              <a:t>案</a:t>
            </a:r>
            <a:r>
              <a:rPr lang="zh-TW" altLang="en-US" sz="3000" smtClean="0">
                <a:latin typeface="Arial"/>
              </a:rPr>
              <a:t>共用服務</a:t>
            </a:r>
            <a:r>
              <a:rPr lang="en-US" altLang="zh-TW" sz="3000" smtClean="0">
                <a:latin typeface="Arial"/>
              </a:rPr>
              <a:t>-</a:t>
            </a:r>
            <a:r>
              <a:rPr lang="zh-TW" altLang="en-US" sz="3000" smtClean="0">
                <a:latin typeface="Arial"/>
              </a:rPr>
              <a:t> </a:t>
            </a:r>
            <a:r>
              <a:rPr lang="en-US" altLang="zh-TW" sz="3000">
                <a:latin typeface="Arial"/>
              </a:rPr>
              <a:t>SMB </a:t>
            </a:r>
            <a:r>
              <a:rPr lang="zh-TW" altLang="en-US" sz="3000">
                <a:latin typeface="Arial"/>
              </a:rPr>
              <a:t>協定</a:t>
            </a:r>
            <a:endParaRPr lang="en-US" sz="3000">
              <a:latin typeface="Arial"/>
            </a:endParaRPr>
          </a:p>
        </p:txBody>
      </p:sp>
      <p:sp>
        <p:nvSpPr>
          <p:cNvPr id="4" name="Content Placeholder 3"/>
          <p:cNvSpPr>
            <a:spLocks noGrp="1"/>
          </p:cNvSpPr>
          <p:nvPr>
            <p:ph idx="1"/>
          </p:nvPr>
        </p:nvSpPr>
        <p:spPr>
          <a:xfrm>
            <a:off x="145358" y="1702640"/>
            <a:ext cx="8853286" cy="757551"/>
          </a:xfrm>
        </p:spPr>
        <p:txBody>
          <a:bodyPr/>
          <a:lstStyle/>
          <a:p>
            <a:pPr marL="0" indent="0">
              <a:buNone/>
            </a:pPr>
            <a:r>
              <a:rPr lang="en-US" altLang="zh-TW" sz="1600"/>
              <a:t>FTP </a:t>
            </a:r>
            <a:r>
              <a:rPr lang="zh-TW" altLang="en-US" sz="1600"/>
              <a:t>的開發是為了允許客戶端和服務器之間的數據傳輸。</a:t>
            </a:r>
            <a:r>
              <a:rPr lang="en-US" altLang="zh-TW" sz="1600"/>
              <a:t>FTP </a:t>
            </a:r>
            <a:r>
              <a:rPr lang="zh-TW" altLang="en-US" sz="1600"/>
              <a:t>客戶端是一種運行在正在用於從 </a:t>
            </a:r>
            <a:r>
              <a:rPr lang="en-US" altLang="zh-TW" sz="1600"/>
              <a:t>FTP </a:t>
            </a:r>
            <a:r>
              <a:rPr lang="zh-TW" altLang="en-US" sz="1600"/>
              <a:t>服務器推送和提取數據的計算機上的應用程序。</a:t>
            </a:r>
          </a:p>
        </p:txBody>
      </p:sp>
      <p:sp>
        <p:nvSpPr>
          <p:cNvPr id="3" name="TextBox 2">
            <a:extLst>
              <a:ext uri="{FF2B5EF4-FFF2-40B4-BE49-F238E27FC236}">
                <a16:creationId xmlns:a16="http://schemas.microsoft.com/office/drawing/2014/main" id="{29E91E5B-4914-9147-A6A1-717B5A557658}"/>
              </a:ext>
            </a:extLst>
          </p:cNvPr>
          <p:cNvSpPr txBox="1"/>
          <p:nvPr/>
        </p:nvSpPr>
        <p:spPr>
          <a:xfrm>
            <a:off x="4395616" y="2524056"/>
            <a:ext cx="4494726" cy="2385268"/>
          </a:xfrm>
          <a:prstGeom prst="rect">
            <a:avLst/>
          </a:prstGeom>
          <a:noFill/>
        </p:spPr>
        <p:txBody>
          <a:bodyPr wrap="square" rtlCol="0">
            <a:spAutoFit/>
          </a:bodyPr>
          <a:lstStyle/>
          <a:p>
            <a:pPr>
              <a:spcAft>
                <a:spcPts val="600"/>
              </a:spcAft>
            </a:pPr>
            <a:r>
              <a:rPr lang="zh-TW" altLang="en-US" sz="1500" b="1"/>
              <a:t>步驟 </a:t>
            </a:r>
            <a:r>
              <a:rPr lang="en-US" altLang="zh-TW" sz="1500" b="1"/>
              <a:t>1-</a:t>
            </a:r>
            <a:r>
              <a:rPr lang="zh-TW" altLang="en-US" sz="1500"/>
              <a:t>客戶端建立第一個連接到服務器使用 </a:t>
            </a:r>
            <a:r>
              <a:rPr lang="en-US" altLang="zh-TW" sz="1500"/>
              <a:t>TCP </a:t>
            </a:r>
            <a:r>
              <a:rPr lang="zh-TW" altLang="en-US" sz="1500"/>
              <a:t>端口 </a:t>
            </a:r>
            <a:r>
              <a:rPr lang="en-US" altLang="zh-TW" sz="1500"/>
              <a:t>21 </a:t>
            </a:r>
            <a:r>
              <a:rPr lang="zh-TW" altLang="en-US" sz="1500"/>
              <a:t>控制流量。流量包含用戶端命令和伺服器回覆。 </a:t>
            </a:r>
          </a:p>
          <a:p>
            <a:pPr>
              <a:spcAft>
                <a:spcPts val="600"/>
              </a:spcAft>
            </a:pPr>
            <a:r>
              <a:rPr lang="zh-TW" altLang="en-US" sz="1500" b="1"/>
              <a:t>第 </a:t>
            </a:r>
            <a:r>
              <a:rPr lang="en-US" altLang="zh-TW" sz="1500" b="1"/>
              <a:t>2 </a:t>
            </a:r>
            <a:r>
              <a:rPr lang="zh-TW" altLang="en-US" sz="1500" b="1"/>
              <a:t>步</a:t>
            </a:r>
            <a:r>
              <a:rPr lang="en-US" altLang="zh-TW" sz="1500" b="1"/>
              <a:t>-</a:t>
            </a:r>
            <a:r>
              <a:rPr lang="zh-TW" altLang="en-US" sz="1500"/>
              <a:t>客戶端建立第二個連接到服務器使用 </a:t>
            </a:r>
            <a:r>
              <a:rPr lang="en-US" altLang="zh-TW" sz="1500"/>
              <a:t>TCP </a:t>
            </a:r>
            <a:r>
              <a:rPr lang="zh-TW" altLang="en-US" sz="1500"/>
              <a:t>端口 </a:t>
            </a:r>
            <a:r>
              <a:rPr lang="en-US" altLang="zh-TW" sz="1500"/>
              <a:t>20 </a:t>
            </a:r>
            <a:r>
              <a:rPr lang="zh-TW" altLang="en-US" sz="1500"/>
              <a:t>的實際數據傳輸。每次有要傳輸的資料時，就會建立此連線。 </a:t>
            </a:r>
          </a:p>
          <a:p>
            <a:pPr>
              <a:spcAft>
                <a:spcPts val="600"/>
              </a:spcAft>
            </a:pPr>
            <a:r>
              <a:rPr lang="zh-TW" altLang="en-US" sz="1500" b="1"/>
              <a:t>第 </a:t>
            </a:r>
            <a:r>
              <a:rPr lang="en-US" altLang="zh-TW" sz="1500" b="1"/>
              <a:t>3 </a:t>
            </a:r>
            <a:r>
              <a:rPr lang="zh-TW" altLang="en-US" sz="1500" b="1"/>
              <a:t>步</a:t>
            </a:r>
            <a:r>
              <a:rPr lang="en-US" altLang="zh-TW" sz="1500" b="1"/>
              <a:t>-</a:t>
            </a:r>
            <a:r>
              <a:rPr lang="zh-TW" altLang="en-US" sz="1500"/>
              <a:t>數據傳輸可以在任何一個方向發生。客戶端可以從服務器下載（提取）數據，或客戶端可以將數據上傳（推送）到服務器。 </a:t>
            </a:r>
          </a:p>
          <a:p>
            <a:endParaRPr lang="en-US" sz="1400"/>
          </a:p>
        </p:txBody>
      </p:sp>
      <p:pic>
        <p:nvPicPr>
          <p:cNvPr id="2" name="Picture 1">
            <a:extLst>
              <a:ext uri="{FF2B5EF4-FFF2-40B4-BE49-F238E27FC236}">
                <a16:creationId xmlns:a16="http://schemas.microsoft.com/office/drawing/2014/main" id="{6C01A4A1-4776-9843-BC09-6E05F45C8A82}"/>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53659" y="2826094"/>
            <a:ext cx="3935896" cy="2571750"/>
          </a:xfrm>
          <a:prstGeom prst="rect">
            <a:avLst/>
          </a:prstGeom>
        </p:spPr>
      </p:pic>
      <p:sp>
        <p:nvSpPr>
          <p:cNvPr id="5" name="投影片編號版面配置區 4"/>
          <p:cNvSpPr>
            <a:spLocks noGrp="1"/>
          </p:cNvSpPr>
          <p:nvPr>
            <p:ph type="sldNum" sz="quarter" idx="4"/>
          </p:nvPr>
        </p:nvSpPr>
        <p:spPr/>
        <p:txBody>
          <a:bodyPr/>
          <a:lstStyle/>
          <a:p>
            <a:pPr defTabSz="385754">
              <a:defRPr/>
            </a:pPr>
            <a:fld id="{2F5CCB13-0A32-4557-88E9-079F0C330695}" type="slidenum">
              <a:rPr lang="en-US" kern="0" smtClean="0">
                <a:solidFill>
                  <a:srgbClr val="595959"/>
                </a:solidFill>
              </a:rPr>
              <a:pPr defTabSz="385754">
                <a:defRPr/>
              </a:pPr>
              <a:t>427</a:t>
            </a:fld>
            <a:endParaRPr lang="en-US" kern="0">
              <a:solidFill>
                <a:srgbClr val="595959"/>
              </a:solidFill>
            </a:endParaRPr>
          </a:p>
        </p:txBody>
      </p:sp>
    </p:spTree>
    <p:custDataLst>
      <p:tags r:id="rId4"/>
    </p:custDataLst>
    <p:extLst>
      <p:ext uri="{BB962C8B-B14F-4D97-AF65-F5344CB8AC3E}">
        <p14:creationId xmlns:p14="http://schemas.microsoft.com/office/powerpoint/2010/main" val="1110653816"/>
      </p:ext>
    </p:extLst>
  </p:cSld>
  <p:clrMapOvr>
    <a:masterClrMapping/>
  </p:clrMapOvr>
  <p:transition spd="slow">
    <p:wipe/>
  </p:transition>
  <p:timing/>
</p:sld>
</file>

<file path=ppt/slides/slide428.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1505" name="Rectangle 2"/>
          <p:cNvSpPr>
            <a:spLocks noGrp="1" noChangeArrowheads="1"/>
          </p:cNvSpPr>
          <p:nvPr>
            <p:ph type="title"/>
          </p:nvPr>
        </p:nvSpPr>
        <p:spPr/>
        <p:txBody>
          <a:bodyPr>
            <a:normAutofit/>
          </a:bodyPr>
          <a:lstStyle/>
          <a:p>
            <a:r>
              <a:rPr lang="en-US" altLang="zh-TW" sz="3000">
                <a:latin typeface="Arial"/>
              </a:rPr>
              <a:t>15.5</a:t>
            </a:r>
            <a:r>
              <a:rPr lang="zh-TW" altLang="en-US" sz="3000">
                <a:latin typeface="Arial"/>
              </a:rPr>
              <a:t>檔案共用服務</a:t>
            </a:r>
            <a:r>
              <a:rPr lang="en-US" altLang="zh-TW" sz="3000">
                <a:latin typeface="Arial"/>
              </a:rPr>
              <a:t>-</a:t>
            </a:r>
            <a:r>
              <a:rPr lang="zh-TW" altLang="en-US" sz="3000" smtClean="0">
                <a:latin typeface="Arial"/>
              </a:rPr>
              <a:t>伺服器</a:t>
            </a:r>
            <a:r>
              <a:rPr lang="zh-TW" altLang="en-US" sz="3000">
                <a:latin typeface="Arial"/>
              </a:rPr>
              <a:t>訊息區塊</a:t>
            </a:r>
          </a:p>
        </p:txBody>
      </p:sp>
      <p:sp>
        <p:nvSpPr>
          <p:cNvPr id="4" name="Content Placeholder 3"/>
          <p:cNvSpPr>
            <a:spLocks noGrp="1"/>
          </p:cNvSpPr>
          <p:nvPr>
            <p:ph idx="1"/>
          </p:nvPr>
        </p:nvSpPr>
        <p:spPr>
          <a:xfrm>
            <a:off x="155518" y="1656194"/>
            <a:ext cx="4411993" cy="3693972"/>
          </a:xfrm>
        </p:spPr>
        <p:txBody>
          <a:bodyPr>
            <a:normAutofit fontScale="92500" lnSpcReduction="10000"/>
          </a:bodyPr>
          <a:lstStyle/>
          <a:p>
            <a:pPr marL="0" indent="0">
              <a:lnSpc>
                <a:spcPct val="85000"/>
              </a:lnSpc>
              <a:spcBef>
                <a:spcPct val="30000"/>
              </a:spcBef>
              <a:buNone/>
            </a:pPr>
            <a:r>
              <a:rPr lang="zh-TW"/>
              <a:t>伺服器消息塊 (SMB) 是一種用戶端/伺服器檔共用協議。伺服器可將自己的資源提供給網路上的用戶端。</a:t>
            </a:r>
          </a:p>
          <a:p>
            <a:pPr marL="0" indent="0">
              <a:buNone/>
            </a:pPr>
            <a:r>
              <a:rPr lang="zh-TW"/>
              <a:t>SMB 訊息的三個功能：</a:t>
            </a:r>
          </a:p>
          <a:p>
            <a:pPr lvl="2" rtl="0">
              <a:buFont typeface="Arial" panose="020b0604020202020204" pitchFamily="34" charset="0"/>
              <a:buChar char="•"/>
            </a:pPr>
            <a:r>
              <a:rPr lang="zh-TW" altLang="en-US"/>
              <a:t>啟動、驗證和終止工作階段</a:t>
            </a:r>
          </a:p>
          <a:p>
            <a:pPr lvl="2" rtl="0">
              <a:buFont typeface="Arial" panose="020b0604020202020204" pitchFamily="34" charset="0"/>
              <a:buChar char="•"/>
            </a:pPr>
            <a:r>
              <a:rPr lang="zh-TW" altLang="en-US"/>
              <a:t>控制檔和印表機的訪問</a:t>
            </a:r>
          </a:p>
          <a:p>
            <a:pPr lvl="2" rtl="0">
              <a:buFont typeface="Arial" panose="020b0604020202020204" pitchFamily="34" charset="0"/>
              <a:buChar char="•"/>
            </a:pPr>
            <a:r>
              <a:rPr lang="zh-TW" altLang="en-US"/>
              <a:t>允許應用程式向任何設備收發消息</a:t>
            </a:r>
          </a:p>
          <a:p>
            <a:pPr marL="0" indent="0">
              <a:buNone/>
            </a:pPr>
            <a:r>
              <a:rPr lang="zh-TW"/>
              <a:t>與 FTP 支援的檔案共用不同，用戶端會建立與伺服器的長期連線。建立連線後，用戶端的使用者可以存取伺服器上的資源，就好像資源是用戶端主機的本機資源一樣。</a:t>
            </a:r>
          </a:p>
          <a:p>
            <a:pPr>
              <a:lnSpc>
                <a:spcPct val="85000"/>
              </a:lnSpc>
              <a:spcBef>
                <a:spcPct val="30000"/>
              </a:spcBef>
              <a:buFont typeface="Arial" panose="020b0604020202020204" pitchFamily="34" charset="0"/>
              <a:buChar char="•"/>
            </a:pPr>
            <a:endParaRPr lang="en-US"/>
          </a:p>
          <a:p>
            <a:pPr>
              <a:lnSpc>
                <a:spcPct val="85000"/>
              </a:lnSpc>
              <a:spcBef>
                <a:spcPct val="30000"/>
              </a:spcBef>
              <a:buFont typeface="Arial" panose="020b0604020202020204" pitchFamily="34" charset="0"/>
              <a:buChar char="•"/>
            </a:pPr>
            <a:endParaRPr lang="en-US"/>
          </a:p>
        </p:txBody>
      </p:sp>
      <p:pic>
        <p:nvPicPr>
          <p:cNvPr id="5" name="Picture 4">
            <a:extLst>
              <a:ext uri="{FF2B5EF4-FFF2-40B4-BE49-F238E27FC236}">
                <a16:creationId xmlns:a16="http://schemas.microsoft.com/office/drawing/2014/main" id="{9E51335B-21F7-D54D-9B20-7FC8D74A012E}"/>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864911" y="2173469"/>
            <a:ext cx="3689008" cy="2511064"/>
          </a:xfrm>
          <a:prstGeom prst="rect">
            <a:avLst/>
          </a:prstGeom>
        </p:spPr>
      </p:pic>
      <p:sp>
        <p:nvSpPr>
          <p:cNvPr id="2" name="投影片編號版面配置區 1"/>
          <p:cNvSpPr>
            <a:spLocks noGrp="1"/>
          </p:cNvSpPr>
          <p:nvPr>
            <p:ph type="sldNum" sz="quarter" idx="4"/>
          </p:nvPr>
        </p:nvSpPr>
        <p:spPr/>
        <p:txBody>
          <a:bodyPr/>
          <a:lstStyle/>
          <a:p>
            <a:pPr defTabSz="385754">
              <a:defRPr/>
            </a:pPr>
            <a:fld id="{2F5CCB13-0A32-4557-88E9-079F0C330695}" type="slidenum">
              <a:rPr lang="en-US" kern="0" smtClean="0">
                <a:solidFill>
                  <a:srgbClr val="595959"/>
                </a:solidFill>
              </a:rPr>
              <a:pPr defTabSz="385754">
                <a:defRPr/>
              </a:pPr>
              <a:t>428</a:t>
            </a:fld>
            <a:endParaRPr lang="en-US" kern="0">
              <a:solidFill>
                <a:srgbClr val="595959"/>
              </a:solidFill>
            </a:endParaRPr>
          </a:p>
        </p:txBody>
      </p:sp>
    </p:spTree>
    <p:custDataLst>
      <p:tags r:id="rId4"/>
    </p:custDataLst>
    <p:extLst>
      <p:ext uri="{BB962C8B-B14F-4D97-AF65-F5344CB8AC3E}">
        <p14:creationId xmlns:p14="http://schemas.microsoft.com/office/powerpoint/2010/main" val="2947265109"/>
      </p:ext>
    </p:extLst>
  </p:cSld>
  <p:clrMapOvr>
    <a:masterClrMapping/>
  </p:clrMapOvr>
  <p:transition spd="slow">
    <p:wipe/>
  </p:transition>
  <p:timing/>
</p:sld>
</file>

<file path=ppt/slides/slide429.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1505" name="Rectangle 2"/>
          <p:cNvSpPr>
            <a:spLocks noGrp="1" noChangeArrowheads="1"/>
          </p:cNvSpPr>
          <p:nvPr>
            <p:ph type="title"/>
          </p:nvPr>
        </p:nvSpPr>
        <p:spPr/>
        <p:txBody>
          <a:bodyPr/>
          <a:lstStyle/>
          <a:p>
            <a:pPr rtl="0"/>
            <a:r>
              <a:rPr lang="en-US" altLang="zh-TW">
                <a:latin typeface="Arial"/>
              </a:rPr>
              <a:t>15.6</a:t>
            </a:r>
            <a:r>
              <a:rPr lang="zh-TW" smtClean="0">
                <a:latin typeface="Arial"/>
              </a:rPr>
              <a:t>我</a:t>
            </a:r>
            <a:r>
              <a:rPr lang="zh-TW">
                <a:latin typeface="Arial"/>
              </a:rPr>
              <a:t>在本單元中學到了什麼?</a:t>
            </a:r>
          </a:p>
        </p:txBody>
      </p:sp>
      <p:sp>
        <p:nvSpPr>
          <p:cNvPr id="4" name="Content Placeholder 3"/>
          <p:cNvSpPr>
            <a:spLocks noGrp="1"/>
          </p:cNvSpPr>
          <p:nvPr>
            <p:ph idx="1"/>
          </p:nvPr>
        </p:nvSpPr>
        <p:spPr>
          <a:xfrm>
            <a:off x="145357" y="1656194"/>
            <a:ext cx="8709276" cy="3923527"/>
          </a:xfrm>
        </p:spPr>
        <p:txBody>
          <a:bodyPr/>
          <a:lstStyle/>
          <a:p>
            <a:pPr rtl="0">
              <a:lnSpc>
                <a:spcPct val="85000"/>
              </a:lnSpc>
              <a:spcBef>
                <a:spcPct val="30000"/>
              </a:spcBef>
              <a:buFont typeface="Arial" panose="020b0604020202020204" pitchFamily="34" charset="0"/>
              <a:buChar char="•"/>
            </a:pPr>
            <a:r>
              <a:rPr lang="zh-TW" altLang="en-US" sz="1250"/>
              <a:t>應用層協議用於在源和目的地主機上運行的程式之間交換數據。表示層有三個主要功能：格式化或呈現數據，壓縮數據和加密數據在接收時傳輸和解密數據。會話層創建和維護源和目標應用程式之間的對話框。 </a:t>
            </a:r>
          </a:p>
          <a:p>
            <a:pPr rtl="0">
              <a:lnSpc>
                <a:spcPct val="85000"/>
              </a:lnSpc>
              <a:spcBef>
                <a:spcPct val="30000"/>
              </a:spcBef>
              <a:buFont typeface="Arial" panose="020b0604020202020204" pitchFamily="34" charset="0"/>
              <a:buChar char="•"/>
            </a:pPr>
            <a:r>
              <a:rPr lang="zh-TW" altLang="en-US" sz="1250"/>
              <a:t>在用戶端</a:t>
            </a:r>
            <a:r>
              <a:rPr lang="en-US" altLang="zh-TW" sz="1250"/>
              <a:t>/</a:t>
            </a:r>
            <a:r>
              <a:rPr lang="zh-TW" altLang="en-US" sz="1250"/>
              <a:t>伺服器模型中，請求資訊的設備稱為用戶端，而回應請求的設備稱為伺服器。 </a:t>
            </a:r>
          </a:p>
          <a:p>
            <a:pPr rtl="0">
              <a:lnSpc>
                <a:spcPct val="85000"/>
              </a:lnSpc>
              <a:spcBef>
                <a:spcPct val="30000"/>
              </a:spcBef>
              <a:buFont typeface="Arial" panose="020b0604020202020204" pitchFamily="34" charset="0"/>
              <a:buChar char="•"/>
            </a:pPr>
            <a:r>
              <a:rPr lang="zh-TW" altLang="en-US" sz="1250"/>
              <a:t>在 </a:t>
            </a:r>
            <a:r>
              <a:rPr lang="en-US" altLang="zh-TW" sz="1250"/>
              <a:t>P2P </a:t>
            </a:r>
            <a:r>
              <a:rPr lang="zh-TW" altLang="en-US" sz="1250"/>
              <a:t>網絡中，兩台或多台電腦通過網絡連接，並可以共享資源，而無需一個專用的服務器。</a:t>
            </a:r>
          </a:p>
          <a:p>
            <a:pPr rtl="0">
              <a:lnSpc>
                <a:spcPct val="85000"/>
              </a:lnSpc>
              <a:spcBef>
                <a:spcPct val="30000"/>
              </a:spcBef>
              <a:buFont typeface="Arial" panose="020b0604020202020204" pitchFamily="34" charset="0"/>
              <a:buChar char="•"/>
            </a:pPr>
            <a:r>
              <a:rPr lang="zh-TW" altLang="en-US" sz="1250"/>
              <a:t>三種常見的 </a:t>
            </a:r>
            <a:r>
              <a:rPr lang="en-US" altLang="zh-TW" sz="1250"/>
              <a:t>HTTP </a:t>
            </a:r>
            <a:r>
              <a:rPr lang="zh-TW" altLang="en-US" sz="1250"/>
              <a:t>消息類型是 </a:t>
            </a:r>
            <a:r>
              <a:rPr lang="en-US" altLang="zh-TW" sz="1250"/>
              <a:t>GET</a:t>
            </a:r>
            <a:r>
              <a:rPr lang="zh-TW" altLang="en-US" sz="1250"/>
              <a:t>，</a:t>
            </a:r>
            <a:r>
              <a:rPr lang="en-US" altLang="zh-TW" sz="1250"/>
              <a:t>POST </a:t>
            </a:r>
            <a:r>
              <a:rPr lang="zh-TW" altLang="en-US" sz="1250"/>
              <a:t>和 </a:t>
            </a:r>
            <a:r>
              <a:rPr lang="en-US" altLang="zh-TW" sz="1250"/>
              <a:t>PUT</a:t>
            </a:r>
            <a:r>
              <a:rPr lang="zh-TW" altLang="en-US" sz="1250"/>
              <a:t>。  </a:t>
            </a:r>
          </a:p>
          <a:p>
            <a:pPr rtl="0">
              <a:lnSpc>
                <a:spcPct val="85000"/>
              </a:lnSpc>
              <a:spcBef>
                <a:spcPct val="30000"/>
              </a:spcBef>
              <a:buFont typeface="Arial" panose="020b0604020202020204" pitchFamily="34" charset="0"/>
              <a:buChar char="•"/>
            </a:pPr>
            <a:r>
              <a:rPr lang="zh-TW" altLang="en-US" sz="1250"/>
              <a:t>電子郵件支援三種不同的通訊協定作業：簡易郵件傳送通訊協定 </a:t>
            </a:r>
            <a:r>
              <a:rPr lang="en-US" altLang="zh-TW" sz="1250"/>
              <a:t>(SMTP)</a:t>
            </a:r>
            <a:r>
              <a:rPr lang="zh-TW" altLang="en-US" sz="1250"/>
              <a:t>、郵局通訊協定 </a:t>
            </a:r>
            <a:r>
              <a:rPr lang="en-US" altLang="zh-TW" sz="1250"/>
              <a:t>(POP) </a:t>
            </a:r>
            <a:r>
              <a:rPr lang="zh-TW" altLang="en-US" sz="1250"/>
              <a:t>和 網際網路資訊存取協定</a:t>
            </a:r>
            <a:r>
              <a:rPr lang="en-US" altLang="zh-TW" sz="1250"/>
              <a:t>(IMAP)</a:t>
            </a:r>
            <a:r>
              <a:rPr lang="zh-TW" altLang="en-US" sz="1250"/>
              <a:t>。</a:t>
            </a:r>
          </a:p>
          <a:p>
            <a:pPr rtl="0">
              <a:lnSpc>
                <a:spcPct val="85000"/>
              </a:lnSpc>
              <a:spcBef>
                <a:spcPct val="30000"/>
              </a:spcBef>
              <a:buFont typeface="Arial" panose="020b0604020202020204" pitchFamily="34" charset="0"/>
              <a:buChar char="•"/>
            </a:pPr>
            <a:r>
              <a:rPr lang="en-US" altLang="zh-TW" sz="1250"/>
              <a:t>DNS</a:t>
            </a:r>
            <a:r>
              <a:rPr lang="zh-TW" altLang="en-US" sz="1250"/>
              <a:t>協議將資源名稱與所需的數字網路位址匹配。 </a:t>
            </a:r>
          </a:p>
          <a:p>
            <a:pPr rtl="0">
              <a:lnSpc>
                <a:spcPct val="85000"/>
              </a:lnSpc>
              <a:spcBef>
                <a:spcPct val="30000"/>
              </a:spcBef>
              <a:buFont typeface="Arial" panose="020b0604020202020204" pitchFamily="34" charset="0"/>
              <a:buChar char="•"/>
            </a:pPr>
            <a:r>
              <a:rPr lang="en-US" altLang="zh-TW" sz="1250"/>
              <a:t>IPv4 </a:t>
            </a:r>
            <a:r>
              <a:rPr lang="zh-TW" altLang="en-US" sz="1250"/>
              <a:t>服務的 </a:t>
            </a:r>
            <a:r>
              <a:rPr lang="en-US" altLang="zh-TW" sz="1250"/>
              <a:t>DHCP </a:t>
            </a:r>
            <a:r>
              <a:rPr lang="zh-TW" altLang="en-US" sz="1250"/>
              <a:t>會自動指派 </a:t>
            </a:r>
            <a:r>
              <a:rPr lang="en-US" altLang="zh-TW" sz="1250"/>
              <a:t>IPv4 </a:t>
            </a:r>
            <a:r>
              <a:rPr lang="zh-TW" altLang="en-US" sz="1250"/>
              <a:t>位址、子網路遮罩、閘道和其他 </a:t>
            </a:r>
            <a:r>
              <a:rPr lang="en-US" altLang="zh-TW" sz="1250"/>
              <a:t>IPv4 </a:t>
            </a:r>
            <a:r>
              <a:rPr lang="zh-TW" altLang="en-US" sz="1250"/>
              <a:t>網路參數。 </a:t>
            </a:r>
            <a:r>
              <a:rPr lang="en-US" altLang="zh-TW" sz="1250"/>
              <a:t>DHCPv6 </a:t>
            </a:r>
            <a:r>
              <a:rPr lang="zh-TW" altLang="en-US" sz="1250"/>
              <a:t>訊息是軟體、建議、資訊要求和回覆。</a:t>
            </a:r>
          </a:p>
          <a:p>
            <a:pPr rtl="0">
              <a:lnSpc>
                <a:spcPct val="85000"/>
              </a:lnSpc>
              <a:spcBef>
                <a:spcPct val="30000"/>
              </a:spcBef>
              <a:buFont typeface="Arial" panose="020b0604020202020204" pitchFamily="34" charset="0"/>
              <a:buChar char="•"/>
            </a:pPr>
            <a:r>
              <a:rPr lang="en-US" altLang="zh-TW" sz="1250"/>
              <a:t>FTP </a:t>
            </a:r>
            <a:r>
              <a:rPr lang="zh-TW" altLang="en-US" sz="1250"/>
              <a:t>客戶端是一種運行在正在用於從 </a:t>
            </a:r>
            <a:r>
              <a:rPr lang="en-US" altLang="zh-TW" sz="1250"/>
              <a:t>FTP </a:t>
            </a:r>
            <a:r>
              <a:rPr lang="zh-TW" altLang="en-US" sz="1250"/>
              <a:t>服務器推送和提取數據的電腦上的應用程序。 </a:t>
            </a:r>
          </a:p>
          <a:p>
            <a:pPr rtl="0">
              <a:lnSpc>
                <a:spcPct val="85000"/>
              </a:lnSpc>
              <a:spcBef>
                <a:spcPct val="30000"/>
              </a:spcBef>
              <a:buFont typeface="Arial" panose="020b0604020202020204" pitchFamily="34" charset="0"/>
              <a:buChar char="•"/>
            </a:pPr>
            <a:r>
              <a:rPr lang="en-US" altLang="zh-TW" sz="1250"/>
              <a:t>SMB </a:t>
            </a:r>
            <a:r>
              <a:rPr lang="zh-TW" altLang="en-US" sz="1250"/>
              <a:t>訊息的三個功能：啟動、驗證和終止工作階段、控制檔案和印表機存取，以及允許應用傳送或接收訊息至另一個裝置。 </a:t>
            </a:r>
          </a:p>
          <a:p>
            <a:pPr>
              <a:lnSpc>
                <a:spcPct val="85000"/>
              </a:lnSpc>
              <a:spcBef>
                <a:spcPct val="30000"/>
              </a:spcBef>
            </a:pPr>
            <a:endParaRPr lang="en-US" sz="1200"/>
          </a:p>
          <a:p>
            <a:pPr>
              <a:lnSpc>
                <a:spcPct val="85000"/>
              </a:lnSpc>
              <a:spcBef>
                <a:spcPct val="30000"/>
              </a:spcBef>
            </a:pPr>
            <a:endParaRPr lang="en-US" sz="1200"/>
          </a:p>
          <a:p>
            <a:pPr>
              <a:lnSpc>
                <a:spcPct val="85000"/>
              </a:lnSpc>
              <a:spcBef>
                <a:spcPct val="30000"/>
              </a:spcBef>
            </a:pPr>
            <a:endParaRPr lang="en-US" sz="1200"/>
          </a:p>
          <a:p>
            <a:pPr>
              <a:lnSpc>
                <a:spcPct val="85000"/>
              </a:lnSpc>
              <a:spcBef>
                <a:spcPct val="30000"/>
              </a:spcBef>
            </a:pPr>
            <a:endParaRPr lang="en-US" sz="1200"/>
          </a:p>
        </p:txBody>
      </p:sp>
      <p:sp>
        <p:nvSpPr>
          <p:cNvPr id="2" name="投影片編號版面配置區 1"/>
          <p:cNvSpPr>
            <a:spLocks noGrp="1"/>
          </p:cNvSpPr>
          <p:nvPr>
            <p:ph type="sldNum" sz="quarter" idx="4"/>
          </p:nvPr>
        </p:nvSpPr>
        <p:spPr/>
        <p:txBody>
          <a:bodyPr/>
          <a:lstStyle/>
          <a:p>
            <a:pPr defTabSz="385754">
              <a:defRPr/>
            </a:pPr>
            <a:fld id="{2F5CCB13-0A32-4557-88E9-079F0C330695}" type="slidenum">
              <a:rPr lang="en-US" kern="0" smtClean="0">
                <a:solidFill>
                  <a:srgbClr val="595959"/>
                </a:solidFill>
              </a:rPr>
              <a:pPr defTabSz="385754">
                <a:defRPr/>
              </a:pPr>
              <a:t>429</a:t>
            </a:fld>
            <a:endParaRPr lang="en-US" kern="0">
              <a:solidFill>
                <a:srgbClr val="595959"/>
              </a:solidFill>
            </a:endParaRPr>
          </a:p>
        </p:txBody>
      </p:sp>
    </p:spTree>
    <p:custDataLst>
      <p:tags r:id="rId3"/>
    </p:custDataLst>
    <p:extLst>
      <p:ext uri="{BB962C8B-B14F-4D97-AF65-F5344CB8AC3E}">
        <p14:creationId xmlns:p14="http://schemas.microsoft.com/office/powerpoint/2010/main" val="3865869243"/>
      </p:ext>
    </p:extLst>
  </p:cSld>
  <p:clrMapOvr>
    <a:masterClrMapping/>
  </p:clrMapOvr>
  <p:transition spd="slow">
    <p:wipe/>
  </p:transition>
  <p:timing/>
</p:sld>
</file>

<file path=ppt/slides/slide43.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bg>
      <p:bgPr>
        <a:solidFill>
          <a:schemeClr val="bg1"/>
        </a:solidFill>
        <a:effectLst/>
      </p:bgPr>
    </p:bg>
    <p:spTree>
      <p:nvGrpSpPr>
        <p:cNvPr id="1" name=""/>
        <p:cNvGrpSpPr/>
        <p:nvPr/>
      </p:nvGrpSpPr>
      <p:grpSpPr>
        <a:xfrm>
          <a:off x="0" y="0"/>
          <a:ext cx="0" cy="0"/>
        </a:xfrm>
      </p:grpSpPr>
      <p:sp>
        <p:nvSpPr>
          <p:cNvPr id="4098" name="投影片編號版面配置區 3"/>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kumimoji="1" sz="3200">
                <a:solidFill>
                  <a:schemeClr val="tx1"/>
                </a:solidFill>
                <a:latin typeface="Arial" panose="020b0604020202020204" pitchFamily="34" charset="0"/>
                <a:ea typeface="標楷體" panose="03000509000000000000" pitchFamily="65" charset="-120"/>
              </a:defRPr>
            </a:lvl1pPr>
            <a:lvl2pPr marL="742950" indent="-285750" eaLnBrk="0" hangingPunct="0">
              <a:spcBef>
                <a:spcPct val="20000"/>
              </a:spcBef>
              <a:buChar char="–"/>
              <a:defRPr kumimoji="1" sz="2800">
                <a:solidFill>
                  <a:schemeClr val="tx1"/>
                </a:solidFill>
                <a:latin typeface="Arial" panose="020b0604020202020204" pitchFamily="34" charset="0"/>
                <a:ea typeface="標楷體" panose="03000509000000000000" pitchFamily="65" charset="-120"/>
              </a:defRPr>
            </a:lvl2pPr>
            <a:lvl3pPr marL="1143000" indent="-228600" eaLnBrk="0" hangingPunct="0">
              <a:spcBef>
                <a:spcPct val="20000"/>
              </a:spcBef>
              <a:buChar char="•"/>
              <a:defRPr kumimoji="1" sz="2400">
                <a:solidFill>
                  <a:schemeClr val="tx1"/>
                </a:solidFill>
                <a:latin typeface="Arial" panose="020b0604020202020204" pitchFamily="34" charset="0"/>
                <a:ea typeface="標楷體" panose="03000509000000000000" pitchFamily="65" charset="-120"/>
              </a:defRPr>
            </a:lvl3pPr>
            <a:lvl4pPr marL="1600200" indent="-228600" eaLnBrk="0" hangingPunct="0">
              <a:spcBef>
                <a:spcPct val="20000"/>
              </a:spcBef>
              <a:buChar char="–"/>
              <a:defRPr kumimoji="1" sz="2000">
                <a:solidFill>
                  <a:schemeClr val="tx1"/>
                </a:solidFill>
                <a:latin typeface="Arial" panose="020b0604020202020204" pitchFamily="34" charset="0"/>
                <a:ea typeface="標楷體" panose="03000509000000000000" pitchFamily="65" charset="-120"/>
              </a:defRPr>
            </a:lvl4pPr>
            <a:lvl5pPr marL="2057400" indent="-228600" eaLnBrk="0" hangingPunct="0">
              <a:spcBef>
                <a:spcPct val="20000"/>
              </a:spcBef>
              <a:buChar char="»"/>
              <a:defRPr kumimoji="1" sz="2000">
                <a:solidFill>
                  <a:schemeClr val="tx1"/>
                </a:solidFill>
                <a:latin typeface="Arial" panose="020b0604020202020204" pitchFamily="34" charset="0"/>
                <a:ea typeface="標楷體" panose="03000509000000000000" pitchFamily="65"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標楷體" panose="03000509000000000000" pitchFamily="65"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標楷體" panose="03000509000000000000" pitchFamily="65"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標楷體" panose="03000509000000000000" pitchFamily="65"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標楷體" panose="03000509000000000000" pitchFamily="65" charset="-120"/>
              </a:defRPr>
            </a:lvl9pPr>
          </a:lstStyle>
          <a:p>
            <a:pPr eaLnBrk="1" hangingPunct="1">
              <a:spcBef>
                <a:spcPct val="0"/>
              </a:spcBef>
              <a:buFontTx/>
              <a:buNone/>
            </a:pPr>
            <a:fld id="{F0577ABD-9FEE-47BD-A530-E7BED39CFFA0}" type="slidenum">
              <a:rPr lang="en-US" altLang="zh-TW" sz="1400">
                <a:ea typeface="新細明體" pitchFamily="18" charset="-120"/>
              </a:rPr>
              <a:pPr eaLnBrk="1" hangingPunct="1">
                <a:spcBef>
                  <a:spcPct val="0"/>
                </a:spcBef>
                <a:buFontTx/>
                <a:buNone/>
              </a:pPr>
              <a:t>43</a:t>
            </a:fld>
            <a:endParaRPr lang="en-US" altLang="zh-TW" sz="1400">
              <a:ea typeface="新細明體" pitchFamily="18" charset="-120"/>
            </a:endParaRPr>
          </a:p>
        </p:txBody>
      </p:sp>
      <p:sp>
        <p:nvSpPr>
          <p:cNvPr id="4099" name="Rectangle 2"/>
          <p:cNvSpPr>
            <a:spLocks noChangeArrowheads="1"/>
          </p:cNvSpPr>
          <p:nvPr/>
        </p:nvSpPr>
        <p:spPr bwMode="auto">
          <a:xfrm>
            <a:off x="581025" y="2473325"/>
            <a:ext cx="7721600" cy="17173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lvl1pPr eaLnBrk="0" hangingPunct="0">
              <a:spcBef>
                <a:spcPct val="20000"/>
              </a:spcBef>
              <a:buChar char="•"/>
              <a:defRPr kumimoji="1" sz="3200">
                <a:solidFill>
                  <a:schemeClr val="tx1"/>
                </a:solidFill>
                <a:latin typeface="Arial" panose="020b0604020202020204" pitchFamily="34" charset="0"/>
                <a:ea typeface="標楷體" panose="03000509000000000000" pitchFamily="65" charset="-120"/>
              </a:defRPr>
            </a:lvl1pPr>
            <a:lvl2pPr marL="742950" indent="-285750" eaLnBrk="0" hangingPunct="0">
              <a:spcBef>
                <a:spcPct val="20000"/>
              </a:spcBef>
              <a:buChar char="–"/>
              <a:defRPr kumimoji="1" sz="2800">
                <a:solidFill>
                  <a:schemeClr val="tx1"/>
                </a:solidFill>
                <a:latin typeface="Arial" panose="020b0604020202020204" pitchFamily="34" charset="0"/>
                <a:ea typeface="標楷體" panose="03000509000000000000" pitchFamily="65" charset="-120"/>
              </a:defRPr>
            </a:lvl2pPr>
            <a:lvl3pPr marL="1143000" indent="-228600" eaLnBrk="0" hangingPunct="0">
              <a:spcBef>
                <a:spcPct val="20000"/>
              </a:spcBef>
              <a:buChar char="•"/>
              <a:defRPr kumimoji="1" sz="2400">
                <a:solidFill>
                  <a:schemeClr val="tx1"/>
                </a:solidFill>
                <a:latin typeface="Arial" panose="020b0604020202020204" pitchFamily="34" charset="0"/>
                <a:ea typeface="標楷體" panose="03000509000000000000" pitchFamily="65" charset="-120"/>
              </a:defRPr>
            </a:lvl3pPr>
            <a:lvl4pPr marL="1600200" indent="-228600" eaLnBrk="0" hangingPunct="0">
              <a:spcBef>
                <a:spcPct val="20000"/>
              </a:spcBef>
              <a:buChar char="–"/>
              <a:defRPr kumimoji="1" sz="2000">
                <a:solidFill>
                  <a:schemeClr val="tx1"/>
                </a:solidFill>
                <a:latin typeface="Arial" panose="020b0604020202020204" pitchFamily="34" charset="0"/>
                <a:ea typeface="標楷體" panose="03000509000000000000" pitchFamily="65" charset="-120"/>
              </a:defRPr>
            </a:lvl4pPr>
            <a:lvl5pPr marL="2057400" indent="-228600" eaLnBrk="0" hangingPunct="0">
              <a:spcBef>
                <a:spcPct val="20000"/>
              </a:spcBef>
              <a:buChar char="»"/>
              <a:defRPr kumimoji="1" sz="2000">
                <a:solidFill>
                  <a:schemeClr val="tx1"/>
                </a:solidFill>
                <a:latin typeface="Arial" panose="020b0604020202020204" pitchFamily="34" charset="0"/>
                <a:ea typeface="標楷體" panose="03000509000000000000" pitchFamily="65"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標楷體" panose="03000509000000000000" pitchFamily="65"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標楷體" panose="03000509000000000000" pitchFamily="65"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標楷體" panose="03000509000000000000" pitchFamily="65"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標楷體" panose="03000509000000000000" pitchFamily="65" charset="-120"/>
              </a:defRPr>
            </a:lvl9pPr>
          </a:lstStyle>
          <a:p>
            <a:pPr algn="ctr" eaLnBrk="1" hangingPunct="1">
              <a:lnSpc>
                <a:spcPct val="80000"/>
              </a:lnSpc>
              <a:spcBef>
                <a:spcPct val="0"/>
              </a:spcBef>
              <a:buClr>
                <a:schemeClr val="bg2"/>
              </a:buClr>
              <a:buSzPct val="75000"/>
              <a:buFont typeface="Wingdings" panose="05000000000000000000" pitchFamily="2" charset="2"/>
              <a:buNone/>
            </a:pPr>
            <a:r>
              <a:rPr lang="zh-TW" altLang="en-US" sz="4400"/>
              <a:t>第二</a:t>
            </a:r>
            <a:r>
              <a:rPr lang="zh-TW" altLang="en-US" sz="4400" smtClean="0"/>
              <a:t>章</a:t>
            </a:r>
            <a:endParaRPr lang="en-US" altLang="zh-TW" sz="4400" smtClean="0"/>
          </a:p>
          <a:p>
            <a:pPr algn="ctr" eaLnBrk="1" hangingPunct="1">
              <a:lnSpc>
                <a:spcPct val="80000"/>
              </a:lnSpc>
              <a:spcBef>
                <a:spcPct val="0"/>
              </a:spcBef>
              <a:buClr>
                <a:schemeClr val="bg2"/>
              </a:buClr>
              <a:buSzPct val="75000"/>
              <a:buFont typeface="Wingdings" panose="05000000000000000000" pitchFamily="2" charset="2"/>
              <a:buNone/>
            </a:pPr>
            <a:endParaRPr lang="en-US" altLang="zh-TW" sz="4400"/>
          </a:p>
          <a:p>
            <a:pPr algn="ctr" eaLnBrk="1" hangingPunct="1">
              <a:lnSpc>
                <a:spcPct val="80000"/>
              </a:lnSpc>
              <a:spcBef>
                <a:spcPct val="0"/>
              </a:spcBef>
              <a:buClr>
                <a:schemeClr val="bg2"/>
              </a:buClr>
              <a:buSzPct val="75000"/>
              <a:buFont typeface="Wingdings" panose="05000000000000000000" pitchFamily="2" charset="2"/>
              <a:buNone/>
            </a:pPr>
            <a:r>
              <a:rPr lang="zh-TW" altLang="en-US" sz="4400" smtClean="0"/>
              <a:t>思科</a:t>
            </a:r>
            <a:r>
              <a:rPr lang="en-US" altLang="zh-TW" sz="4400"/>
              <a:t>IOS</a:t>
            </a:r>
            <a:r>
              <a:rPr lang="zh-TW" altLang="en-US" sz="4400"/>
              <a:t>作業系統介紹</a:t>
            </a:r>
            <a:endParaRPr lang="zh-TW" altLang="en-US" sz="4000" b="1">
              <a:latin typeface="標楷體" pitchFamily="65" charset="-120"/>
            </a:endParaRPr>
          </a:p>
        </p:txBody>
      </p:sp>
    </p:spTree>
    <p:extLst>
      <p:ext uri="{BB962C8B-B14F-4D97-AF65-F5344CB8AC3E}">
        <p14:creationId xmlns:p14="http://schemas.microsoft.com/office/powerpoint/2010/main" val="1121055264"/>
      </p:ext>
    </p:extLst>
  </p:cSld>
  <p:clrMapOvr>
    <a:overrideClrMapping bg1="lt1" tx1="dk1" bg2="lt2" tx2="dk2" accent1="accent1" accent2="accent2" accent3="accent3" accent4="accent4" accent5="accent5" accent6="accent6" hlink="hlink" folHlink="folHlink"/>
  </p:clrMapOvr>
  <p:transition/>
  <p:timing/>
</p:sld>
</file>

<file path=ppt/slides/slide430.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6" name="Title 5"/>
          <p:cNvSpPr>
            <a:spLocks noGrp="1"/>
          </p:cNvSpPr>
          <p:nvPr>
            <p:ph type="ctrTitle"/>
          </p:nvPr>
        </p:nvSpPr>
        <p:spPr/>
        <p:txBody>
          <a:bodyPr/>
          <a:lstStyle/>
          <a:p>
            <a:pPr rtl="0"/>
            <a:r>
              <a:rPr lang="zh-TW" altLang="en-US" sz="5000" smtClean="0">
                <a:solidFill>
                  <a:schemeClr val="tx1"/>
                </a:solidFill>
              </a:rPr>
              <a:t>第十六章</a:t>
            </a:r>
            <a:br>
              <a:rPr lang="en-US" altLang="zh-TW" sz="5000" smtClean="0">
                <a:solidFill>
                  <a:schemeClr val="tx1"/>
                </a:solidFill>
              </a:rPr>
            </a:br>
            <a:br>
              <a:rPr lang="en-US" altLang="zh-TW" sz="5000">
                <a:solidFill>
                  <a:schemeClr val="tx1"/>
                </a:solidFill>
              </a:rPr>
            </a:br>
            <a:r>
              <a:rPr lang="zh-TW" sz="5000" smtClean="0">
                <a:solidFill>
                  <a:schemeClr val="tx1"/>
                </a:solidFill>
              </a:rPr>
              <a:t>網路</a:t>
            </a:r>
            <a:r>
              <a:rPr lang="zh-TW" sz="5000">
                <a:solidFill>
                  <a:schemeClr val="tx1"/>
                </a:solidFill>
              </a:rPr>
              <a:t>安全基礎原理</a:t>
            </a:r>
          </a:p>
        </p:txBody>
      </p:sp>
      <p:sp>
        <p:nvSpPr>
          <p:cNvPr id="7" name="Subtitle 6"/>
          <p:cNvSpPr>
            <a:spLocks noGrp="1"/>
          </p:cNvSpPr>
          <p:nvPr>
            <p:ph type="subTitle" idx="1"/>
          </p:nvPr>
        </p:nvSpPr>
        <p:spPr/>
        <p:txBody>
          <a:bodyPr/>
          <a:lstStyle/>
          <a:p>
            <a:pPr rtl="0"/>
            <a:r>
              <a:rPr lang="zh-TW">
                <a:solidFill>
                  <a:schemeClr val="accent5">
                    <a:lumMod val="40000"/>
                    <a:lumOff val="60000"/>
                  </a:schemeClr>
                </a:solidFill>
              </a:rPr>
              <a:t>歡迎來到網路簡介 7.0 版 (ITN)</a:t>
            </a:r>
          </a:p>
          <a:p>
            <a:endParaRPr lang="en-US"/>
          </a:p>
        </p:txBody>
      </p:sp>
      <p:sp>
        <p:nvSpPr>
          <p:cNvPr id="2" name="投影片編號版面配置區 1"/>
          <p:cNvSpPr>
            <a:spLocks noGrp="1"/>
          </p:cNvSpPr>
          <p:nvPr>
            <p:ph type="sldNum" sz="quarter" idx="12"/>
          </p:nvPr>
        </p:nvSpPr>
        <p:spPr/>
        <p:txBody>
          <a:bodyPr/>
          <a:lstStyle/>
          <a:p>
            <a:fld id="{38C68405-D8B3-49C2-9037-9F8C36DB7603}" type="slidenum">
              <a:rPr lang="en-US" altLang="zh-TW" smtClean="0"/>
              <a:t>430</a:t>
            </a:fld>
            <a:endParaRPr lang="en-US" altLang="zh-TW"/>
          </a:p>
        </p:txBody>
      </p:sp>
    </p:spTree>
    <p:custDataLst>
      <p:tags r:id="rId3"/>
    </p:custDataLst>
    <p:extLst>
      <p:ext uri="{BB962C8B-B14F-4D97-AF65-F5344CB8AC3E}">
        <p14:creationId xmlns:p14="http://schemas.microsoft.com/office/powerpoint/2010/main" val="47593906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sld>
</file>

<file path=ppt/slides/slide431.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098" name="Rectangle 33"/>
          <p:cNvSpPr>
            <a:spLocks noGrp="1" noChangeArrowheads="1"/>
          </p:cNvSpPr>
          <p:nvPr>
            <p:ph type="title"/>
          </p:nvPr>
        </p:nvSpPr>
        <p:spPr/>
        <p:txBody>
          <a:bodyPr/>
          <a:lstStyle/>
          <a:p>
            <a:pPr rtl="0" eaLnBrk="1" hangingPunct="1"/>
            <a:r>
              <a:rPr lang="zh-TW" altLang="en-US" sz="4000"/>
              <a:t>單元概要</a:t>
            </a:r>
          </a:p>
        </p:txBody>
      </p:sp>
      <p:sp>
        <p:nvSpPr>
          <p:cNvPr id="2" name="Content Placeholder 1">
            <a:extLst>
              <a:ext uri="{FF2B5EF4-FFF2-40B4-BE49-F238E27FC236}">
                <a16:creationId xmlns:a16="http://schemas.microsoft.com/office/drawing/2014/main" id="{578E99C3-C6EF-8348-99C6-8024418DDEF2}"/>
              </a:ext>
            </a:extLst>
          </p:cNvPr>
          <p:cNvSpPr>
            <a:spLocks noGrp="1"/>
          </p:cNvSpPr>
          <p:nvPr>
            <p:ph idx="1"/>
          </p:nvPr>
        </p:nvSpPr>
        <p:spPr>
          <a:xfrm>
            <a:off x="144066" y="1656194"/>
            <a:ext cx="8853286" cy="757551"/>
          </a:xfrm>
        </p:spPr>
        <p:txBody>
          <a:bodyPr/>
          <a:lstStyle/>
          <a:p>
            <a:pPr marL="0" indent="0" defTabSz="914378" eaLnBrk="0" hangingPunct="0">
              <a:spcBef>
                <a:spcPct val="0"/>
              </a:spcBef>
              <a:spcAft>
                <a:spcPct val="0"/>
              </a:spcAft>
              <a:buNone/>
            </a:pPr>
            <a:r>
              <a:rPr lang="zh-TW" altLang="en-US" sz="2000">
                <a:solidFill>
                  <a:schemeClr val="tx1"/>
                </a:solidFill>
                <a:cs typeface="Calibri" panose="020f0502020204030204" pitchFamily="34" charset="0"/>
              </a:rPr>
              <a:t>單元標題： 網路安全基礎原理</a:t>
            </a:r>
            <a:endParaRPr lang="en-US" altLang="en-US" sz="2000">
              <a:solidFill>
                <a:schemeClr val="tx1"/>
              </a:solidFill>
            </a:endParaRPr>
          </a:p>
          <a:p>
            <a:pPr marL="0" indent="0" defTabSz="914378" eaLnBrk="0" hangingPunct="0">
              <a:spcBef>
                <a:spcPct val="0"/>
              </a:spcBef>
              <a:spcAft>
                <a:spcPct val="0"/>
              </a:spcAft>
              <a:buNone/>
            </a:pPr>
            <a:r>
              <a:rPr lang="zh-TW" altLang="en-US" sz="2000">
                <a:solidFill>
                  <a:schemeClr val="tx1"/>
                </a:solidFill>
                <a:cs typeface="Calibri" panose="020f0502020204030204" pitchFamily="34" charset="0"/>
              </a:rPr>
              <a:t>課程目的： </a:t>
            </a:r>
            <a:r>
              <a:rPr lang="zh-TW" altLang="en-US" sz="2000"/>
              <a:t>配置交換器和路由器具有裝置強化功能，以增強安全性。 </a:t>
            </a:r>
          </a:p>
          <a:p>
            <a:endParaRPr lang="en-US"/>
          </a:p>
        </p:txBody>
      </p:sp>
      <p:graphicFrame>
        <p:nvGraphicFramePr>
          <p:cNvPr id="3" name="Table 2">
            <a:extLst>
              <a:ext uri="{FF2B5EF4-FFF2-40B4-BE49-F238E27FC236}">
                <a16:creationId xmlns:a16="http://schemas.microsoft.com/office/drawing/2014/main" id="{2203BE17-8BB3-DF41-A2CF-06DE014D1956}"/>
              </a:ext>
            </a:extLst>
          </p:cNvPr>
          <p:cNvGraphicFramePr>
            <a:graphicFrameLocks noGrp="1"/>
          </p:cNvGraphicFramePr>
          <p:nvPr>
            <p:extLst/>
          </p:nvPr>
        </p:nvGraphicFramePr>
        <p:xfrm>
          <a:off x="483248" y="2567645"/>
          <a:ext cx="7756912" cy="2636520"/>
        </p:xfrm>
        <a:graphic>
          <a:graphicData uri="http://schemas.openxmlformats.org/drawingml/2006/table">
            <a:tbl>
              <a:tblPr firstRow="1" bandRow="1">
                <a:tableStyleId>{5C22544A-7EE6-4342-B048-85BDC9FD1C3A}</a:tableStyleId>
              </a:tblPr>
              <a:tblGrid>
                <a:gridCol w="3427672">
                  <a:extLst>
                    <a:ext uri="{9D8B030D-6E8A-4147-A177-3AD203B41FA5}">
                      <a16:colId xmlns:a16="http://schemas.microsoft.com/office/drawing/2014/main" val="2579019526"/>
                    </a:ext>
                  </a:extLst>
                </a:gridCol>
                <a:gridCol w="4329240">
                  <a:extLst>
                    <a:ext uri="{9D8B030D-6E8A-4147-A177-3AD203B41FA5}">
                      <a16:colId xmlns:a16="http://schemas.microsoft.com/office/drawing/2014/main" val="1764220437"/>
                    </a:ext>
                  </a:extLst>
                </a:gridCol>
              </a:tblGrid>
              <a:tr h="403860">
                <a:tc>
                  <a:txBody>
                    <a:bodyPr vert="horz" wrap="square"/>
                    <a:lstStyle/>
                    <a:p>
                      <a:pPr algn="l" rtl="0" fontAlgn="ctr"/>
                      <a:r>
                        <a:rPr lang="zh-TW" sz="2000" b="1" baseline="0">
                          <a:effectLst/>
                          <a:latin typeface="Times New Roman" panose="02020603050405020304" pitchFamily="18" charset="0"/>
                          <a:ea typeface="標楷體" panose="03000509000000000000" pitchFamily="65" charset="-120"/>
                        </a:rPr>
                        <a:t>主題標題</a:t>
                      </a:r>
                    </a:p>
                  </a:txBody>
                  <a:tcPr marL="47625" marR="47625" marT="47625" marB="47625" anchor="ctr"/>
                </a:tc>
                <a:tc>
                  <a:txBody>
                    <a:bodyPr vert="horz" wrap="square"/>
                    <a:lstStyle/>
                    <a:p>
                      <a:pPr algn="l" rtl="0" fontAlgn="ctr"/>
                      <a:r>
                        <a:rPr lang="zh-TW" sz="2000" b="1" baseline="0">
                          <a:effectLst/>
                          <a:latin typeface="Times New Roman" panose="02020603050405020304" pitchFamily="18" charset="0"/>
                          <a:ea typeface="標楷體" panose="03000509000000000000" pitchFamily="65" charset="-120"/>
                        </a:rPr>
                        <a:t>主題目標</a:t>
                      </a:r>
                    </a:p>
                  </a:txBody>
                  <a:tcPr marL="47625" marR="47625" marT="47625" marB="47625" anchor="ctr"/>
                </a:tc>
                <a:extLst>
                  <a:ext uri="{0D108BD9-81ED-4DB2-BD59-A6C34878D82A}">
                    <a16:rowId xmlns:a16="http://schemas.microsoft.com/office/drawing/2014/main" val="742401779"/>
                  </a:ext>
                </a:extLst>
              </a:tr>
              <a:tr h="712470">
                <a:tc>
                  <a:txBody>
                    <a:bodyPr vert="horz" wrap="square"/>
                    <a:lstStyle/>
                    <a:p>
                      <a:pPr rtl="0" fontAlgn="ctr"/>
                      <a:r>
                        <a:rPr lang="zh-TW" sz="2000" b="1" baseline="0">
                          <a:solidFill>
                            <a:schemeClr val="bg1"/>
                          </a:solidFill>
                          <a:effectLst/>
                          <a:latin typeface="Times New Roman" panose="02020603050405020304" pitchFamily="18" charset="0"/>
                          <a:ea typeface="標楷體" panose="03000509000000000000" pitchFamily="65" charset="-120"/>
                        </a:rPr>
                        <a:t>Security Threats and Vulnerabilities</a:t>
                      </a:r>
                    </a:p>
                  </a:txBody>
                  <a:tcPr marL="47625" marR="47625" marT="47625" marB="47625" anchor="ctr">
                    <a:solidFill>
                      <a:schemeClr val="accent1"/>
                    </a:solidFill>
                  </a:tcPr>
                </a:tc>
                <a:tc>
                  <a:txBody>
                    <a:bodyPr vert="horz" wrap="square"/>
                    <a:lstStyle/>
                    <a:p>
                      <a:pPr rtl="0" fontAlgn="ctr"/>
                      <a:r>
                        <a:rPr lang="zh-TW" sz="2000" b="0" baseline="0">
                          <a:effectLst/>
                          <a:latin typeface="Times New Roman" panose="02020603050405020304" pitchFamily="18" charset="0"/>
                          <a:ea typeface="標楷體" panose="03000509000000000000" pitchFamily="65" charset="-120"/>
                        </a:rPr>
                        <a:t>解釋為什麼</a:t>
                      </a:r>
                      <a:r>
                        <a:rPr lang="zh-TW" altLang="en-US" sz="2000" b="0" baseline="0">
                          <a:effectLst/>
                          <a:latin typeface="Times New Roman" panose="02020603050405020304" pitchFamily="18" charset="0"/>
                          <a:ea typeface="標楷體" panose="03000509000000000000" pitchFamily="65" charset="-120"/>
                        </a:rPr>
                        <a:t>網路</a:t>
                      </a:r>
                      <a:r>
                        <a:rPr lang="zh-TW" sz="2000" b="0" baseline="0">
                          <a:effectLst/>
                          <a:latin typeface="Times New Roman" panose="02020603050405020304" pitchFamily="18" charset="0"/>
                          <a:ea typeface="標楷體" panose="03000509000000000000" pitchFamily="65" charset="-120"/>
                        </a:rPr>
                        <a:t>設備需要基本的安全措施。</a:t>
                      </a:r>
                    </a:p>
                  </a:txBody>
                  <a:tcPr marL="47625" marR="47625" marT="47625" marB="47625" anchor="ctr"/>
                </a:tc>
                <a:extLst>
                  <a:ext uri="{0D108BD9-81ED-4DB2-BD59-A6C34878D82A}">
                    <a16:rowId xmlns:a16="http://schemas.microsoft.com/office/drawing/2014/main" val="3150950737"/>
                  </a:ext>
                </a:extLst>
              </a:tr>
              <a:tr h="403860">
                <a:tc>
                  <a:txBody>
                    <a:bodyPr vert="horz" wrap="square"/>
                    <a:lstStyle/>
                    <a:p>
                      <a:pPr rtl="0" fontAlgn="ctr"/>
                      <a:r>
                        <a:rPr lang="zh-TW" sz="2000" b="1" baseline="0">
                          <a:solidFill>
                            <a:schemeClr val="bg1"/>
                          </a:solidFill>
                          <a:effectLst/>
                          <a:latin typeface="Times New Roman" panose="02020603050405020304" pitchFamily="18" charset="0"/>
                          <a:ea typeface="標楷體" panose="03000509000000000000" pitchFamily="65" charset="-120"/>
                        </a:rPr>
                        <a:t>網路攻擊</a:t>
                      </a:r>
                    </a:p>
                  </a:txBody>
                  <a:tcPr marL="47625" marR="47625" marT="47625" marB="47625" anchor="ctr">
                    <a:solidFill>
                      <a:schemeClr val="accent1"/>
                    </a:solidFill>
                  </a:tcPr>
                </a:tc>
                <a:tc>
                  <a:txBody>
                    <a:bodyPr vert="horz" wrap="square"/>
                    <a:lstStyle/>
                    <a:p>
                      <a:pPr rtl="0" fontAlgn="ctr"/>
                      <a:r>
                        <a:rPr lang="zh-TW" sz="2000" b="0" baseline="0">
                          <a:effectLst/>
                          <a:latin typeface="Times New Roman" panose="02020603050405020304" pitchFamily="18" charset="0"/>
                          <a:ea typeface="標楷體" panose="03000509000000000000" pitchFamily="65" charset="-120"/>
                        </a:rPr>
                        <a:t>識別安全弱點</a:t>
                      </a:r>
                    </a:p>
                  </a:txBody>
                  <a:tcPr marL="47625" marR="47625" marT="47625" marB="47625" anchor="ctr"/>
                </a:tc>
                <a:extLst>
                  <a:ext uri="{0D108BD9-81ED-4DB2-BD59-A6C34878D82A}">
                    <a16:rowId xmlns:a16="http://schemas.microsoft.com/office/drawing/2014/main" val="2772085455"/>
                  </a:ext>
                </a:extLst>
              </a:tr>
              <a:tr h="403860">
                <a:tc>
                  <a:txBody>
                    <a:bodyPr vert="horz" wrap="square"/>
                    <a:lstStyle/>
                    <a:p>
                      <a:pPr rtl="0" fontAlgn="ctr"/>
                      <a:r>
                        <a:rPr lang="zh-TW" sz="2000" b="1" baseline="0">
                          <a:solidFill>
                            <a:schemeClr val="bg1"/>
                          </a:solidFill>
                          <a:effectLst/>
                          <a:latin typeface="Times New Roman" panose="02020603050405020304" pitchFamily="18" charset="0"/>
                          <a:ea typeface="標楷體" panose="03000509000000000000" pitchFamily="65" charset="-120"/>
                        </a:rPr>
                        <a:t>網路攻擊</a:t>
                      </a:r>
                      <a:r>
                        <a:rPr lang="zh-TW" altLang="en-US" sz="2000" b="1" baseline="0">
                          <a:solidFill>
                            <a:schemeClr val="bg1"/>
                          </a:solidFill>
                          <a:effectLst/>
                          <a:latin typeface="Times New Roman" panose="02020603050405020304" pitchFamily="18" charset="0"/>
                          <a:ea typeface="標楷體" panose="03000509000000000000" pitchFamily="65" charset="-120"/>
                        </a:rPr>
                        <a:t>預防</a:t>
                      </a:r>
                      <a:endParaRPr lang="zh-TW" sz="2000" b="1" baseline="0">
                        <a:solidFill>
                          <a:schemeClr val="bg1"/>
                        </a:solidFill>
                        <a:effectLst/>
                        <a:latin typeface="Times New Roman" panose="02020603050405020304" pitchFamily="18" charset="0"/>
                        <a:ea typeface="標楷體" panose="03000509000000000000" pitchFamily="65" charset="-120"/>
                      </a:endParaRPr>
                    </a:p>
                  </a:txBody>
                  <a:tcPr marL="47625" marR="47625" marT="47625" marB="47625" anchor="ctr">
                    <a:solidFill>
                      <a:schemeClr val="accent1"/>
                    </a:solidFill>
                  </a:tcPr>
                </a:tc>
                <a:tc>
                  <a:txBody>
                    <a:bodyPr vert="horz" wrap="square"/>
                    <a:lstStyle/>
                    <a:p>
                      <a:pPr rtl="0" fontAlgn="ctr"/>
                      <a:r>
                        <a:rPr lang="zh-TW" sz="2000" b="0" baseline="0">
                          <a:effectLst/>
                          <a:latin typeface="Times New Roman" panose="02020603050405020304" pitchFamily="18" charset="0"/>
                          <a:ea typeface="標楷體" panose="03000509000000000000" pitchFamily="65" charset="-120"/>
                        </a:rPr>
                        <a:t>識別一般的缓解技術。</a:t>
                      </a:r>
                    </a:p>
                  </a:txBody>
                  <a:tcPr marL="47625" marR="47625" marT="47625" marB="47625" anchor="ctr"/>
                </a:tc>
                <a:extLst>
                  <a:ext uri="{0D108BD9-81ED-4DB2-BD59-A6C34878D82A}">
                    <a16:rowId xmlns:a16="http://schemas.microsoft.com/office/drawing/2014/main" val="3228802595"/>
                  </a:ext>
                </a:extLst>
              </a:tr>
              <a:tr h="712470">
                <a:tc>
                  <a:txBody>
                    <a:bodyPr vert="horz" wrap="square"/>
                    <a:lstStyle/>
                    <a:p>
                      <a:pPr rtl="0" fontAlgn="ctr"/>
                      <a:r>
                        <a:rPr lang="zh-TW" sz="2000" b="1" baseline="0">
                          <a:solidFill>
                            <a:schemeClr val="bg1"/>
                          </a:solidFill>
                          <a:effectLst/>
                          <a:latin typeface="Times New Roman" panose="02020603050405020304" pitchFamily="18" charset="0"/>
                          <a:ea typeface="標楷體" panose="03000509000000000000" pitchFamily="65" charset="-120"/>
                        </a:rPr>
                        <a:t>裝置的安全</a:t>
                      </a:r>
                    </a:p>
                  </a:txBody>
                  <a:tcPr marL="47625" marR="47625" marT="47625" marB="47625" anchor="ctr">
                    <a:solidFill>
                      <a:schemeClr val="accent1"/>
                    </a:solidFill>
                  </a:tcPr>
                </a:tc>
                <a:tc>
                  <a:txBody>
                    <a:bodyPr vert="horz" wrap="square"/>
                    <a:lstStyle/>
                    <a:p>
                      <a:pPr rtl="0" fontAlgn="ctr"/>
                      <a:r>
                        <a:rPr lang="zh-TW" sz="2000" b="0" baseline="0">
                          <a:effectLst/>
                          <a:latin typeface="Times New Roman" panose="02020603050405020304" pitchFamily="18" charset="0"/>
                          <a:ea typeface="標楷體" panose="03000509000000000000" pitchFamily="65" charset="-120"/>
                        </a:rPr>
                        <a:t>設定具有裝置強化功能的網路裝置，以減輕安全威脅。</a:t>
                      </a:r>
                    </a:p>
                  </a:txBody>
                  <a:tcPr marL="47625" marR="47625" marT="47625" marB="47625" anchor="ctr"/>
                </a:tc>
                <a:extLst>
                  <a:ext uri="{0D108BD9-81ED-4DB2-BD59-A6C34878D82A}">
                    <a16:rowId xmlns:a16="http://schemas.microsoft.com/office/drawing/2014/main" val="3134809945"/>
                  </a:ext>
                </a:extLst>
              </a:tr>
            </a:tbl>
          </a:graphicData>
        </a:graphic>
      </p:graphicFrame>
      <p:sp>
        <p:nvSpPr>
          <p:cNvPr id="4" name="投影片編號版面配置區 3"/>
          <p:cNvSpPr>
            <a:spLocks noGrp="1"/>
          </p:cNvSpPr>
          <p:nvPr>
            <p:ph type="sldNum" sz="quarter" idx="4"/>
          </p:nvPr>
        </p:nvSpPr>
        <p:spPr/>
        <p:txBody>
          <a:bodyPr/>
          <a:lstStyle/>
          <a:p>
            <a:pPr defTabSz="385754">
              <a:defRPr/>
            </a:pPr>
            <a:fld id="{2F5CCB13-0A32-4557-88E9-079F0C330695}" type="slidenum">
              <a:rPr lang="en-US" kern="0" smtClean="0">
                <a:solidFill>
                  <a:srgbClr val="595959"/>
                </a:solidFill>
              </a:rPr>
              <a:pPr defTabSz="385754">
                <a:defRPr/>
              </a:pPr>
              <a:t>431</a:t>
            </a:fld>
            <a:endParaRPr lang="en-US" kern="0">
              <a:solidFill>
                <a:srgbClr val="595959"/>
              </a:solidFill>
            </a:endParaRPr>
          </a:p>
        </p:txBody>
      </p:sp>
    </p:spTree>
    <p:custDataLst>
      <p:tags r:id="rId3"/>
    </p:custDataLst>
    <p:extLst>
      <p:ext uri="{BB962C8B-B14F-4D97-AF65-F5344CB8AC3E}">
        <p14:creationId xmlns:p14="http://schemas.microsoft.com/office/powerpoint/2010/main" val="2177994355"/>
      </p:ext>
    </p:extLst>
  </p:cSld>
  <p:clrMapOvr>
    <a:masterClrMapping/>
  </p:clrMapOvr>
  <p:transition spd="slow">
    <p:wipe/>
  </p:transition>
  <p:timing/>
</p:sld>
</file>

<file path=ppt/slides/slide432.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p:spPr>
        <p:txBody>
          <a:bodyPr>
            <a:normAutofit/>
          </a:bodyPr>
          <a:lstStyle/>
          <a:p>
            <a:pPr rtl="0"/>
            <a:r>
              <a:rPr lang="en-US" altLang="zh-TW" smtClean="0"/>
              <a:t>16.1</a:t>
            </a:r>
            <a:r>
              <a:rPr lang="zh-TW" altLang="en-US" smtClean="0"/>
              <a:t>安全威脅和弱點</a:t>
            </a:r>
            <a:r>
              <a:rPr lang="en-US" altLang="zh-TW" smtClean="0"/>
              <a:t>-</a:t>
            </a:r>
            <a:r>
              <a:rPr lang="zh-TW" altLang="en-US" smtClean="0"/>
              <a:t>類型的安全威脅</a:t>
            </a:r>
            <a:endParaRPr lang="zh-TW" altLang="en-US"/>
          </a:p>
        </p:txBody>
      </p:sp>
      <p:sp>
        <p:nvSpPr>
          <p:cNvPr id="4" name="Content Placeholder 3">
            <a:extLst>
              <a:ext uri="{FF2B5EF4-FFF2-40B4-BE49-F238E27FC236}">
                <a16:creationId xmlns:a16="http://schemas.microsoft.com/office/drawing/2014/main" id="{1F842ADA-E5AB-0E45-818A-AEC8B90B4109}"/>
              </a:ext>
            </a:extLst>
          </p:cNvPr>
          <p:cNvSpPr>
            <a:spLocks noGrp="1"/>
          </p:cNvSpPr>
          <p:nvPr>
            <p:ph idx="1"/>
          </p:nvPr>
        </p:nvSpPr>
        <p:spPr>
          <a:xfrm>
            <a:off x="474662" y="1589088"/>
            <a:ext cx="8280057" cy="3689897"/>
          </a:xfrm>
        </p:spPr>
        <p:txBody>
          <a:bodyPr/>
          <a:lstStyle/>
          <a:p>
            <a:pPr marL="0" indent="0" algn="l"/>
            <a:r>
              <a:rPr lang="zh-TW" altLang="en-US">
                <a:solidFill>
                  <a:srgbClr val="000000"/>
                </a:solidFill>
              </a:rPr>
              <a:t>針對網路的攻擊有時具有相當的破壞性，可能造成重要資訊或資產的損壞或失竊，導致時間上和金錢上的損失。入侵者可透過軟體漏洞、硬體攻擊甚至一些不需要高科技的方法（例如猜測某人的使用者名稱和密碼）來獲得對網路的存取權。通過修改軟件或利用軟件漏洞獲得訪問權限的入侵者稱為威脅行為者。</a:t>
            </a:r>
          </a:p>
          <a:p>
            <a:pPr marL="0" indent="0" algn="l"/>
            <a:endParaRPr lang="en-US">
              <a:solidFill>
                <a:srgbClr val="000000"/>
              </a:solidFill>
            </a:endParaRPr>
          </a:p>
          <a:p>
            <a:pPr marL="0" indent="0" algn="l"/>
            <a:r>
              <a:rPr lang="zh-TW" altLang="en-US">
                <a:solidFill>
                  <a:srgbClr val="000000"/>
                </a:solidFill>
              </a:rPr>
              <a:t>一旦駭客取得網路的存取權，就可能給網路帶來以下四種威脅：</a:t>
            </a:r>
          </a:p>
          <a:p>
            <a:pPr marL="415975" lvl="1" indent="-342892">
              <a:buFont typeface="Arial" panose="020b0604020202020204" pitchFamily="34" charset="0"/>
              <a:buChar char="•"/>
            </a:pPr>
            <a:r>
              <a:rPr lang="zh-TW" altLang="en-US" sz="2000">
                <a:solidFill>
                  <a:srgbClr val="000000"/>
                </a:solidFill>
              </a:rPr>
              <a:t>資訊盜竊</a:t>
            </a:r>
          </a:p>
          <a:p>
            <a:pPr marL="415975" lvl="1" indent="-342892">
              <a:buFont typeface="Arial" panose="020b0604020202020204" pitchFamily="34" charset="0"/>
              <a:buChar char="•"/>
            </a:pPr>
            <a:r>
              <a:rPr lang="zh-TW" altLang="en-US" sz="2000">
                <a:solidFill>
                  <a:srgbClr val="000000"/>
                </a:solidFill>
              </a:rPr>
              <a:t>資料遺失及竄改</a:t>
            </a:r>
          </a:p>
          <a:p>
            <a:pPr marL="415975" lvl="1" indent="-342892">
              <a:buFont typeface="Arial" panose="020b0604020202020204" pitchFamily="34" charset="0"/>
              <a:buChar char="•"/>
            </a:pPr>
            <a:r>
              <a:rPr lang="zh-TW" altLang="en-US" sz="2000">
                <a:solidFill>
                  <a:srgbClr val="000000"/>
                </a:solidFill>
              </a:rPr>
              <a:t>冒用身份</a:t>
            </a:r>
          </a:p>
          <a:p>
            <a:pPr marL="415975" lvl="1" indent="-342892">
              <a:buFont typeface="Arial" panose="020b0604020202020204" pitchFamily="34" charset="0"/>
              <a:buChar char="•"/>
            </a:pPr>
            <a:r>
              <a:rPr lang="zh-TW" altLang="en-US" sz="2000">
                <a:solidFill>
                  <a:srgbClr val="000000"/>
                </a:solidFill>
              </a:rPr>
              <a:t>服務中斷</a:t>
            </a:r>
          </a:p>
        </p:txBody>
      </p:sp>
      <p:sp>
        <p:nvSpPr>
          <p:cNvPr id="2" name="投影片編號版面配置區 1"/>
          <p:cNvSpPr>
            <a:spLocks noGrp="1"/>
          </p:cNvSpPr>
          <p:nvPr>
            <p:ph type="sldNum" sz="quarter" idx="12"/>
          </p:nvPr>
        </p:nvSpPr>
        <p:spPr/>
        <p:txBody>
          <a:bodyPr/>
          <a:lstStyle/>
          <a:p>
            <a:fld id="{4FAB73BC-B049-4115-A692-8D63A059BFB8}" type="slidenum">
              <a:rPr lang="en-US" smtClean="0"/>
              <a:t>432</a:t>
            </a:fld>
            <a:endParaRPr lang="en-US"/>
          </a:p>
        </p:txBody>
      </p:sp>
    </p:spTree>
    <p:extLst>
      <p:ext uri="{BB962C8B-B14F-4D97-AF65-F5344CB8AC3E}">
        <p14:creationId xmlns:p14="http://schemas.microsoft.com/office/powerpoint/2010/main" val="419781012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433.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p:spPr>
        <p:txBody>
          <a:bodyPr>
            <a:normAutofit/>
          </a:bodyPr>
          <a:lstStyle/>
          <a:p>
            <a:pPr rtl="0"/>
            <a:r>
              <a:rPr lang="en-US" altLang="zh-TW" smtClean="0"/>
              <a:t>16.1</a:t>
            </a:r>
            <a:r>
              <a:rPr lang="zh-TW" altLang="en-US" smtClean="0"/>
              <a:t>資訊安全</a:t>
            </a:r>
            <a:r>
              <a:rPr lang="zh-TW" altLang="en-US"/>
              <a:t>威脅和弱點類型</a:t>
            </a:r>
          </a:p>
        </p:txBody>
      </p:sp>
      <p:sp>
        <p:nvSpPr>
          <p:cNvPr id="5" name="Content Placeholder 4">
            <a:extLst>
              <a:ext uri="{FF2B5EF4-FFF2-40B4-BE49-F238E27FC236}">
                <a16:creationId xmlns:a16="http://schemas.microsoft.com/office/drawing/2014/main" id="{FA41A9FF-8CDE-E44C-BE13-FAE40B97A3EE}"/>
              </a:ext>
            </a:extLst>
          </p:cNvPr>
          <p:cNvSpPr>
            <a:spLocks noGrp="1"/>
          </p:cNvSpPr>
          <p:nvPr>
            <p:ph idx="1"/>
          </p:nvPr>
        </p:nvSpPr>
        <p:spPr>
          <a:xfrm>
            <a:off x="123826" y="1495426"/>
            <a:ext cx="8588203" cy="3923165"/>
          </a:xfrm>
        </p:spPr>
        <p:txBody>
          <a:bodyPr/>
          <a:lstStyle/>
          <a:p>
            <a:pPr marL="0" indent="0" algn="l"/>
            <a:r>
              <a:rPr lang="zh-TW" altLang="en-US">
                <a:solidFill>
                  <a:srgbClr val="000000"/>
                </a:solidFill>
              </a:rPr>
              <a:t>漏洞是在網路或設備的弱點程度。某些程度的弱點存在於路由器、交換器、桌上型電腦、伺服器甚至安全性裝置。通常，受到攻擊的網路裝置是端點，例如伺服器和桌上型電腦。 </a:t>
            </a:r>
          </a:p>
          <a:p>
            <a:pPr marL="0" indent="0" algn="l"/>
            <a:r>
              <a:rPr lang="zh-TW" altLang="en-US">
                <a:solidFill>
                  <a:srgbClr val="000000"/>
                </a:solidFill>
              </a:rPr>
              <a:t>主要有三個弱點或弱點：</a:t>
            </a:r>
          </a:p>
          <a:p>
            <a:pPr marL="342892" indent="-342892" algn="l">
              <a:buFont typeface="Arial" panose="020b0604020202020204" pitchFamily="34" charset="0"/>
              <a:buChar char="•"/>
            </a:pPr>
            <a:r>
              <a:rPr lang="zh-TW" altLang="en-US">
                <a:solidFill>
                  <a:srgbClr val="000000"/>
                </a:solidFill>
              </a:rPr>
              <a:t>技術漏洞可能包括 </a:t>
            </a:r>
            <a:r>
              <a:rPr lang="en-US" altLang="zh-TW">
                <a:solidFill>
                  <a:srgbClr val="000000"/>
                </a:solidFill>
              </a:rPr>
              <a:t>TCP/IP </a:t>
            </a:r>
            <a:r>
              <a:rPr lang="zh-TW" altLang="en-US">
                <a:solidFill>
                  <a:srgbClr val="000000"/>
                </a:solidFill>
              </a:rPr>
              <a:t>通訊協定弱點、作業系統弱點及網路設備弱點。</a:t>
            </a:r>
          </a:p>
          <a:p>
            <a:pPr marL="358826" lvl="1" indent="-285743">
              <a:buFont typeface="Arial" panose="020b0604020202020204" pitchFamily="34" charset="0"/>
              <a:buChar char="•"/>
            </a:pPr>
            <a:r>
              <a:rPr lang="zh-TW" altLang="en-US" sz="2000">
                <a:solidFill>
                  <a:srgbClr val="000000"/>
                </a:solidFill>
              </a:rPr>
              <a:t>設定弱點可能包括不安全的使用者帳戶、具有容易猜測密碼的系統帳戶、設定錯誤的網際網路服務、不安全的預設設定，以及設定錯誤的網路設備。</a:t>
            </a:r>
          </a:p>
          <a:p>
            <a:pPr marL="358826" lvl="1" indent="-285743">
              <a:buFont typeface="Arial" panose="020b0604020202020204" pitchFamily="34" charset="0"/>
              <a:buChar char="•"/>
            </a:pPr>
            <a:r>
              <a:rPr lang="zh-TW" altLang="en-US" sz="2000">
                <a:solidFill>
                  <a:srgbClr val="000000"/>
                </a:solidFill>
              </a:rPr>
              <a:t>安全性原則弱點可能包括缺乏書面安全性原則、政治、缺乏驗證連續性、未套用的邏輯存取控制、軟體和硬體安裝以及未遵循原則的變更，以及不存在的災難復原計劃。</a:t>
            </a:r>
          </a:p>
          <a:p>
            <a:pPr marL="73083" lvl="1" indent="0">
              <a:buNone/>
            </a:pPr>
            <a:r>
              <a:rPr lang="zh-TW" altLang="en-US" sz="2000">
                <a:solidFill>
                  <a:srgbClr val="000000"/>
                </a:solidFill>
              </a:rPr>
              <a:t>這三個弱點來源都可能讓網路或裝置接受各種攻擊，包括惡意程式碼攻擊和網路攻擊。</a:t>
            </a:r>
          </a:p>
          <a:p>
            <a:pPr marL="73083" lvl="1" indent="0">
              <a:buNone/>
            </a:pPr>
            <a:endParaRPr lang="en-US">
              <a:solidFill>
                <a:srgbClr val="000000"/>
              </a:solidFill>
            </a:endParaRPr>
          </a:p>
        </p:txBody>
      </p:sp>
      <p:sp>
        <p:nvSpPr>
          <p:cNvPr id="2" name="投影片編號版面配置區 1"/>
          <p:cNvSpPr>
            <a:spLocks noGrp="1"/>
          </p:cNvSpPr>
          <p:nvPr>
            <p:ph type="sldNum" sz="quarter" idx="12"/>
          </p:nvPr>
        </p:nvSpPr>
        <p:spPr/>
        <p:txBody>
          <a:bodyPr/>
          <a:lstStyle/>
          <a:p>
            <a:fld id="{4FAB73BC-B049-4115-A692-8D63A059BFB8}" type="slidenum">
              <a:rPr lang="en-US" smtClean="0"/>
              <a:t>433</a:t>
            </a:fld>
            <a:endParaRPr lang="en-US"/>
          </a:p>
        </p:txBody>
      </p:sp>
    </p:spTree>
    <p:extLst>
      <p:ext uri="{BB962C8B-B14F-4D97-AF65-F5344CB8AC3E}">
        <p14:creationId xmlns:p14="http://schemas.microsoft.com/office/powerpoint/2010/main" val="264105633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434.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p:spPr>
        <p:txBody>
          <a:bodyPr>
            <a:normAutofit/>
          </a:bodyPr>
          <a:lstStyle/>
          <a:p>
            <a:r>
              <a:rPr lang="en-US" altLang="zh-TW"/>
              <a:t>16.1</a:t>
            </a:r>
            <a:r>
              <a:rPr lang="zh-TW" altLang="en-US" smtClean="0"/>
              <a:t>安全</a:t>
            </a:r>
            <a:r>
              <a:rPr lang="zh-TW" altLang="en-US"/>
              <a:t>威脅和</a:t>
            </a:r>
            <a:r>
              <a:rPr lang="zh-TW" altLang="en-US" smtClean="0"/>
              <a:t>弱點</a:t>
            </a:r>
            <a:r>
              <a:rPr lang="en-US" altLang="zh-TW"/>
              <a:t>-</a:t>
            </a:r>
            <a:r>
              <a:rPr lang="zh-TW" altLang="en-US" smtClean="0"/>
              <a:t>實體</a:t>
            </a:r>
            <a:r>
              <a:rPr lang="zh-TW" altLang="en-US"/>
              <a:t>安全</a:t>
            </a:r>
          </a:p>
        </p:txBody>
      </p:sp>
      <p:sp>
        <p:nvSpPr>
          <p:cNvPr id="4" name="Content Placeholder 3">
            <a:extLst>
              <a:ext uri="{FF2B5EF4-FFF2-40B4-BE49-F238E27FC236}">
                <a16:creationId xmlns:a16="http://schemas.microsoft.com/office/drawing/2014/main" id="{A94E9617-78ED-F348-B02A-ACCF736F03DA}"/>
              </a:ext>
            </a:extLst>
          </p:cNvPr>
          <p:cNvSpPr>
            <a:spLocks noGrp="1"/>
          </p:cNvSpPr>
          <p:nvPr>
            <p:ph idx="1"/>
          </p:nvPr>
        </p:nvSpPr>
        <p:spPr>
          <a:xfrm>
            <a:off x="474662" y="1589088"/>
            <a:ext cx="8280057" cy="3689897"/>
          </a:xfrm>
        </p:spPr>
        <p:txBody>
          <a:bodyPr/>
          <a:lstStyle/>
          <a:p>
            <a:pPr marL="0" indent="0" algn="l"/>
            <a:r>
              <a:rPr lang="zh-TW" altLang="en-US">
                <a:solidFill>
                  <a:srgbClr val="000000"/>
                </a:solidFill>
              </a:rPr>
              <a:t>如果網路資源可能遭到實體入侵，威脅實體可以拒絕使用網路資源。四種類別的實體威脅如下：</a:t>
            </a:r>
          </a:p>
          <a:p>
            <a:pPr marL="415975" lvl="1" indent="-342892">
              <a:buFont typeface="Arial" panose="020b0604020202020204" pitchFamily="34" charset="0"/>
              <a:buChar char="•"/>
            </a:pPr>
            <a:r>
              <a:rPr lang="zh-TW" altLang="en-US" sz="2000" b="1">
                <a:solidFill>
                  <a:srgbClr val="000000"/>
                </a:solidFill>
              </a:rPr>
              <a:t>硬體威脅 </a:t>
            </a:r>
            <a:r>
              <a:rPr lang="en-US" altLang="zh-TW" sz="2000" b="1">
                <a:solidFill>
                  <a:srgbClr val="000000"/>
                </a:solidFill>
              </a:rPr>
              <a:t>-</a:t>
            </a:r>
            <a:r>
              <a:rPr lang="zh-TW" altLang="en-US" sz="2000">
                <a:solidFill>
                  <a:srgbClr val="000000"/>
                </a:solidFill>
              </a:rPr>
              <a:t> 對伺服器、路由器、交換機、佈線間和工作站的物理破壞。</a:t>
            </a:r>
            <a:r>
              <a:rPr lang="en-US" altLang="zh-TW" sz="2000">
                <a:solidFill>
                  <a:srgbClr val="000000"/>
                </a:solidFill>
              </a:rPr>
              <a:t>.</a:t>
            </a:r>
          </a:p>
          <a:p>
            <a:pPr marL="415975" lvl="1" indent="-342892">
              <a:buFont typeface="Arial" panose="020b0604020202020204" pitchFamily="34" charset="0"/>
              <a:buChar char="•"/>
            </a:pPr>
            <a:r>
              <a:rPr lang="zh-TW" altLang="en-US" sz="2000" b="1">
                <a:solidFill>
                  <a:srgbClr val="000000"/>
                </a:solidFill>
              </a:rPr>
              <a:t>環境威脅 </a:t>
            </a:r>
            <a:r>
              <a:rPr lang="en-US" altLang="zh-TW" sz="2000" b="1">
                <a:solidFill>
                  <a:srgbClr val="000000"/>
                </a:solidFill>
              </a:rPr>
              <a:t>-</a:t>
            </a:r>
            <a:r>
              <a:rPr lang="zh-TW" altLang="en-US" sz="2000">
                <a:solidFill>
                  <a:srgbClr val="000000"/>
                </a:solidFill>
              </a:rPr>
              <a:t> 指極端溫度（過熱或過冷）或極端濕度（過濕或過乾）</a:t>
            </a:r>
            <a:r>
              <a:rPr lang="en-US" altLang="zh-TW" sz="2000">
                <a:solidFill>
                  <a:srgbClr val="000000"/>
                </a:solidFill>
              </a:rPr>
              <a:t>.</a:t>
            </a:r>
          </a:p>
          <a:p>
            <a:pPr marL="415975" lvl="1" indent="-342892">
              <a:buFont typeface="Arial" panose="020b0604020202020204" pitchFamily="34" charset="0"/>
              <a:buChar char="•"/>
            </a:pPr>
            <a:r>
              <a:rPr lang="zh-TW" altLang="en-US" sz="2000" b="1">
                <a:solidFill>
                  <a:srgbClr val="000000"/>
                </a:solidFill>
              </a:rPr>
              <a:t>電氣威脅</a:t>
            </a:r>
            <a:r>
              <a:rPr lang="en-US" altLang="zh-TW" sz="2000" b="1">
                <a:solidFill>
                  <a:srgbClr val="000000"/>
                </a:solidFill>
              </a:rPr>
              <a:t>-</a:t>
            </a:r>
            <a:r>
              <a:rPr lang="zh-TW" altLang="en-US" sz="2000">
                <a:solidFill>
                  <a:srgbClr val="000000"/>
                </a:solidFill>
              </a:rPr>
              <a:t> 這包括電壓尖峰、電源電壓不足（斷電）、無條件電源（噪音）和總功率損失。 </a:t>
            </a:r>
          </a:p>
          <a:p>
            <a:pPr marL="415975" lvl="1" indent="-342892">
              <a:buFont typeface="Arial" panose="020b0604020202020204" pitchFamily="34" charset="0"/>
              <a:buChar char="•"/>
            </a:pPr>
            <a:r>
              <a:rPr lang="zh-TW" altLang="en-US" sz="2000" b="1">
                <a:solidFill>
                  <a:srgbClr val="000000"/>
                </a:solidFill>
              </a:rPr>
              <a:t>維護威脅</a:t>
            </a:r>
            <a:r>
              <a:rPr lang="en-US" altLang="zh-TW" sz="2000" b="1">
                <a:solidFill>
                  <a:srgbClr val="000000"/>
                </a:solidFill>
              </a:rPr>
              <a:t>-</a:t>
            </a:r>
            <a:r>
              <a:rPr lang="zh-TW" altLang="en-US" sz="2000">
                <a:solidFill>
                  <a:srgbClr val="000000"/>
                </a:solidFill>
              </a:rPr>
              <a:t> 這包括關鍵電氣元件處理不良 </a:t>
            </a:r>
            <a:r>
              <a:rPr lang="en-US" altLang="zh-TW" sz="2000">
                <a:solidFill>
                  <a:srgbClr val="000000"/>
                </a:solidFill>
              </a:rPr>
              <a:t>(</a:t>
            </a:r>
            <a:r>
              <a:rPr lang="zh-TW" altLang="en-US" sz="2000">
                <a:solidFill>
                  <a:srgbClr val="000000"/>
                </a:solidFill>
              </a:rPr>
              <a:t>靜電放電</a:t>
            </a:r>
            <a:r>
              <a:rPr lang="en-US" altLang="zh-TW" sz="2000">
                <a:solidFill>
                  <a:srgbClr val="000000"/>
                </a:solidFill>
              </a:rPr>
              <a:t>)</a:t>
            </a:r>
            <a:r>
              <a:rPr lang="zh-TW" altLang="en-US" sz="2000">
                <a:solidFill>
                  <a:srgbClr val="000000"/>
                </a:solidFill>
              </a:rPr>
              <a:t>、缺乏重要的備用零件、佈線不良以及標籤不良。 </a:t>
            </a:r>
          </a:p>
          <a:p>
            <a:pPr marL="0" indent="0" algn="l"/>
            <a:endParaRPr lang="en-US">
              <a:solidFill>
                <a:srgbClr val="000000"/>
              </a:solidFill>
            </a:endParaRPr>
          </a:p>
          <a:p>
            <a:pPr marL="0" indent="0" algn="l"/>
            <a:r>
              <a:rPr lang="zh-TW" altLang="en-US">
                <a:solidFill>
                  <a:srgbClr val="000000"/>
                </a:solidFill>
              </a:rPr>
              <a:t>必須建立並實作實體安全性的良好計劃，以解決這些問題。 </a:t>
            </a:r>
          </a:p>
          <a:p>
            <a:pPr marL="342892" indent="-342892" algn="l">
              <a:buFont typeface="Arial" panose="020b0604020202020204" pitchFamily="34" charset="0"/>
              <a:buChar char="•"/>
            </a:pPr>
            <a:endParaRPr lang="en-US">
              <a:solidFill>
                <a:srgbClr val="000000"/>
              </a:solidFill>
            </a:endParaRPr>
          </a:p>
        </p:txBody>
      </p:sp>
      <p:sp>
        <p:nvSpPr>
          <p:cNvPr id="2" name="投影片編號版面配置區 1"/>
          <p:cNvSpPr>
            <a:spLocks noGrp="1"/>
          </p:cNvSpPr>
          <p:nvPr>
            <p:ph type="sldNum" sz="quarter" idx="12"/>
          </p:nvPr>
        </p:nvSpPr>
        <p:spPr/>
        <p:txBody>
          <a:bodyPr/>
          <a:lstStyle/>
          <a:p>
            <a:fld id="{4FAB73BC-B049-4115-A692-8D63A059BFB8}" type="slidenum">
              <a:rPr lang="en-US" smtClean="0"/>
              <a:t>434</a:t>
            </a:fld>
            <a:endParaRPr lang="en-US"/>
          </a:p>
        </p:txBody>
      </p:sp>
    </p:spTree>
    <p:extLst>
      <p:ext uri="{BB962C8B-B14F-4D97-AF65-F5344CB8AC3E}">
        <p14:creationId xmlns:p14="http://schemas.microsoft.com/office/powerpoint/2010/main" val="245351726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435.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89150"/>
            <a:ext cx="8345488" cy="731837"/>
          </a:xfrm>
        </p:spPr>
        <p:txBody>
          <a:bodyPr>
            <a:normAutofit/>
          </a:bodyPr>
          <a:lstStyle/>
          <a:p>
            <a:r>
              <a:rPr lang="en-US" altLang="zh-TW"/>
              <a:t>16.2</a:t>
            </a:r>
            <a:r>
              <a:rPr lang="zh-TW" altLang="en-US" smtClean="0"/>
              <a:t>網路</a:t>
            </a:r>
            <a:r>
              <a:rPr lang="zh-TW" altLang="en-US"/>
              <a:t>攻擊惡意程式碼的類型</a:t>
            </a:r>
          </a:p>
        </p:txBody>
      </p:sp>
      <p:sp>
        <p:nvSpPr>
          <p:cNvPr id="7" name="Content Placeholder 6">
            <a:extLst>
              <a:ext uri="{FF2B5EF4-FFF2-40B4-BE49-F238E27FC236}">
                <a16:creationId xmlns:a16="http://schemas.microsoft.com/office/drawing/2014/main" id="{92ACB52D-A827-B043-A26A-2C368D806F8E}"/>
              </a:ext>
            </a:extLst>
          </p:cNvPr>
          <p:cNvSpPr>
            <a:spLocks noGrp="1"/>
          </p:cNvSpPr>
          <p:nvPr>
            <p:ph idx="1"/>
          </p:nvPr>
        </p:nvSpPr>
        <p:spPr>
          <a:xfrm>
            <a:off x="304801" y="1620987"/>
            <a:ext cx="8449919" cy="3657998"/>
          </a:xfrm>
        </p:spPr>
        <p:txBody>
          <a:bodyPr/>
          <a:lstStyle/>
          <a:p>
            <a:pPr marL="0" indent="0" algn="l"/>
            <a:r>
              <a:rPr lang="zh-TW" altLang="en-US">
                <a:solidFill>
                  <a:srgbClr val="000000"/>
                </a:solidFill>
              </a:rPr>
              <a:t>惡意軟體的簡稱是惡意軟體。這是專為損害、中斷、竊取或對資料、主機或網路造成 “壞” 或非法行為而設計的程式碼或軟體。以下是惡意程式碼類型：</a:t>
            </a:r>
          </a:p>
          <a:p>
            <a:pPr marL="415975" lvl="1" indent="-342892">
              <a:buFont typeface="Arial" panose="020b0604020202020204" pitchFamily="34" charset="0"/>
              <a:buChar char="•"/>
            </a:pPr>
            <a:r>
              <a:rPr lang="zh-TW" altLang="en-US" sz="2000" b="1">
                <a:solidFill>
                  <a:srgbClr val="000000"/>
                </a:solidFill>
              </a:rPr>
              <a:t>病毒</a:t>
            </a:r>
            <a:r>
              <a:rPr lang="en-US" altLang="zh-TW" sz="2000" b="1">
                <a:solidFill>
                  <a:srgbClr val="000000"/>
                </a:solidFill>
              </a:rPr>
              <a:t>-</a:t>
            </a:r>
            <a:r>
              <a:rPr lang="zh-TW" altLang="en-US" sz="2000" b="1">
                <a:solidFill>
                  <a:srgbClr val="000000"/>
                </a:solidFill>
              </a:rPr>
              <a:t>電腦病毒是</a:t>
            </a:r>
            <a:r>
              <a:rPr lang="zh-TW" altLang="en-US" sz="2000">
                <a:solidFill>
                  <a:srgbClr val="000000"/>
                </a:solidFill>
              </a:rPr>
              <a:t>一種惡意軟體，藉由將自身的副本插入另一個程式，並成為另一個程式的一部分而傳播。它從一台電腦傳播到另一台電腦，在傳播時留下感染。 </a:t>
            </a:r>
            <a:r>
              <a:rPr lang="zh-TW" altLang="en-US" sz="2000" b="1">
                <a:solidFill>
                  <a:srgbClr val="000000"/>
                </a:solidFill>
              </a:rPr>
              <a:t> </a:t>
            </a:r>
          </a:p>
          <a:p>
            <a:pPr marL="415975" lvl="1" indent="-342892">
              <a:buFont typeface="Arial" panose="020b0604020202020204" pitchFamily="34" charset="0"/>
              <a:buChar char="•"/>
            </a:pPr>
            <a:r>
              <a:rPr lang="zh-TW" altLang="en-US" sz="2000" b="1">
                <a:solidFill>
                  <a:srgbClr val="000000"/>
                </a:solidFill>
              </a:rPr>
              <a:t>蠕蟲</a:t>
            </a:r>
            <a:r>
              <a:rPr lang="en-US" altLang="zh-TW" sz="2000" b="1">
                <a:solidFill>
                  <a:srgbClr val="000000"/>
                </a:solidFill>
              </a:rPr>
              <a:t>-</a:t>
            </a:r>
            <a:r>
              <a:rPr lang="zh-TW" altLang="en-US" sz="2000">
                <a:solidFill>
                  <a:srgbClr val="000000"/>
                </a:solidFill>
              </a:rPr>
              <a:t>電腦蠕蟲類似於病毒，因為它們會複製自己的功能副本，並可能造成相同類型的損害。與需要傳播中毒主機檔案的病毒相反，蠕蟲是獨立軟體，不需要主機程式或人力協助來傳播。 </a:t>
            </a:r>
            <a:r>
              <a:rPr lang="zh-TW" altLang="en-US" sz="2000" b="1">
                <a:solidFill>
                  <a:srgbClr val="000000"/>
                </a:solidFill>
              </a:rPr>
              <a:t> </a:t>
            </a:r>
          </a:p>
          <a:p>
            <a:pPr marL="415975" lvl="1" indent="-342892">
              <a:buFont typeface="Arial" panose="020b0604020202020204" pitchFamily="34" charset="0"/>
              <a:buChar char="•"/>
            </a:pPr>
            <a:r>
              <a:rPr lang="zh-TW" altLang="en-US" sz="2000" b="1">
                <a:solidFill>
                  <a:srgbClr val="000000"/>
                </a:solidFill>
              </a:rPr>
              <a:t>木馬</a:t>
            </a:r>
            <a:r>
              <a:rPr lang="en-US" altLang="zh-TW" sz="2000" b="1">
                <a:solidFill>
                  <a:srgbClr val="000000"/>
                </a:solidFill>
              </a:rPr>
              <a:t>-</a:t>
            </a:r>
            <a:r>
              <a:rPr lang="zh-TW" altLang="en-US" sz="2000">
                <a:solidFill>
                  <a:srgbClr val="000000"/>
                </a:solidFill>
              </a:rPr>
              <a:t>這是一個有害的軟件，看起來合法。與病毒和蠕蟲不同，特洛伊木馬程式不會透過感染其他檔案來重現。他們自我複製特洛伊木馬程式必須透過使用者互動傳播，例如開啟電子郵件附件或從網際網路下載和執行檔案。 </a:t>
            </a:r>
          </a:p>
          <a:p>
            <a:pPr marL="342892" indent="-342892" algn="l">
              <a:buFont typeface="Arial" panose="020b0604020202020204" pitchFamily="34" charset="0"/>
              <a:buChar char="•"/>
            </a:pPr>
            <a:endParaRPr lang="en-US" sz="1400">
              <a:solidFill>
                <a:srgbClr val="000000"/>
              </a:solidFill>
            </a:endParaRPr>
          </a:p>
        </p:txBody>
      </p:sp>
      <p:sp>
        <p:nvSpPr>
          <p:cNvPr id="2" name="投影片編號版面配置區 1"/>
          <p:cNvSpPr>
            <a:spLocks noGrp="1"/>
          </p:cNvSpPr>
          <p:nvPr>
            <p:ph type="sldNum" sz="quarter" idx="12"/>
          </p:nvPr>
        </p:nvSpPr>
        <p:spPr/>
        <p:txBody>
          <a:bodyPr/>
          <a:lstStyle/>
          <a:p>
            <a:fld id="{4FAB73BC-B049-4115-A692-8D63A059BFB8}" type="slidenum">
              <a:rPr lang="en-US" smtClean="0"/>
              <a:t>435</a:t>
            </a:fld>
            <a:endParaRPr lang="en-US"/>
          </a:p>
        </p:txBody>
      </p:sp>
    </p:spTree>
    <p:extLst>
      <p:ext uri="{BB962C8B-B14F-4D97-AF65-F5344CB8AC3E}">
        <p14:creationId xmlns:p14="http://schemas.microsoft.com/office/powerpoint/2010/main" val="378918778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436.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89150"/>
            <a:ext cx="8345488" cy="731837"/>
          </a:xfrm>
        </p:spPr>
        <p:txBody>
          <a:bodyPr>
            <a:normAutofit/>
          </a:bodyPr>
          <a:lstStyle/>
          <a:p>
            <a:pPr rtl="0"/>
            <a:r>
              <a:rPr lang="en-US" altLang="zh-TW" smtClean="0"/>
              <a:t>16.2</a:t>
            </a:r>
            <a:r>
              <a:rPr lang="zh-TW" altLang="en-US" smtClean="0"/>
              <a:t>網路攻擊</a:t>
            </a:r>
            <a:r>
              <a:rPr lang="en-US" altLang="zh-TW"/>
              <a:t>-</a:t>
            </a:r>
            <a:r>
              <a:rPr lang="zh-TW" altLang="en-US" smtClean="0"/>
              <a:t>偵測</a:t>
            </a:r>
            <a:r>
              <a:rPr lang="zh-TW" altLang="en-US"/>
              <a:t>攻擊</a:t>
            </a:r>
          </a:p>
        </p:txBody>
      </p:sp>
      <p:sp>
        <p:nvSpPr>
          <p:cNvPr id="4" name="Content Placeholder 3">
            <a:extLst>
              <a:ext uri="{FF2B5EF4-FFF2-40B4-BE49-F238E27FC236}">
                <a16:creationId xmlns:a16="http://schemas.microsoft.com/office/drawing/2014/main" id="{E067B553-BAE5-144D-9EB3-2483E33A15F5}"/>
              </a:ext>
            </a:extLst>
          </p:cNvPr>
          <p:cNvSpPr>
            <a:spLocks noGrp="1"/>
          </p:cNvSpPr>
          <p:nvPr>
            <p:ph idx="1"/>
          </p:nvPr>
        </p:nvSpPr>
        <p:spPr>
          <a:xfrm>
            <a:off x="474662" y="1620987"/>
            <a:ext cx="8280057" cy="3657998"/>
          </a:xfrm>
        </p:spPr>
        <p:txBody>
          <a:bodyPr/>
          <a:lstStyle/>
          <a:p>
            <a:pPr marL="0" indent="0" algn="l"/>
            <a:r>
              <a:rPr lang="zh-TW" altLang="en-US">
                <a:solidFill>
                  <a:srgbClr val="000000"/>
                </a:solidFill>
              </a:rPr>
              <a:t>除了惡意程式碼攻擊之外，網路也有可能成為各種網路攻擊的獵物。網路攻擊可分為三大類：</a:t>
            </a:r>
          </a:p>
          <a:p>
            <a:pPr marL="415975" lvl="1" indent="-342892">
              <a:buFont typeface="Arial" panose="020b0604020202020204" pitchFamily="34" charset="0"/>
              <a:buChar char="•"/>
            </a:pPr>
            <a:r>
              <a:rPr lang="zh-TW" sz="2000" b="1">
                <a:solidFill>
                  <a:srgbClr val="000000"/>
                </a:solidFill>
              </a:rPr>
              <a:t>偵察攻擊 是指未經授權的搜索和映射系統、服務或漏洞。</a:t>
            </a:r>
          </a:p>
          <a:p>
            <a:pPr marL="415975" lvl="1" indent="-342892">
              <a:buFont typeface="Arial" panose="020b0604020202020204" pitchFamily="34" charset="0"/>
              <a:buChar char="•"/>
            </a:pPr>
            <a:r>
              <a:rPr lang="zh-TW" sz="2000" b="1">
                <a:solidFill>
                  <a:srgbClr val="000000"/>
                </a:solidFill>
              </a:rPr>
              <a:t>訪問攻擊 </a:t>
            </a:r>
            <a:r>
              <a:rPr lang="zh-TW" sz="2000">
                <a:solidFill>
                  <a:srgbClr val="000000"/>
                </a:solidFill>
              </a:rPr>
              <a:t>-數據，系統訪問或用戶權限的未經授權操縱。 </a:t>
            </a:r>
          </a:p>
          <a:p>
            <a:pPr marL="415975" lvl="1" indent="-342892">
              <a:buFont typeface="Arial" panose="020b0604020202020204" pitchFamily="34" charset="0"/>
              <a:buChar char="•"/>
            </a:pPr>
            <a:r>
              <a:rPr lang="zh-TW" sz="2000" b="1">
                <a:solidFill>
                  <a:srgbClr val="000000"/>
                </a:solidFill>
              </a:rPr>
              <a:t>拒絕服務 </a:t>
            </a:r>
            <a:r>
              <a:rPr lang="zh-TW" sz="2000">
                <a:solidFill>
                  <a:srgbClr val="000000"/>
                </a:solidFill>
              </a:rPr>
              <a:t>-網路、系統或服務的停用或損毀。 </a:t>
            </a:r>
          </a:p>
          <a:p>
            <a:pPr marL="0" indent="0" algn="l"/>
            <a:endParaRPr lang="en-US">
              <a:solidFill>
                <a:srgbClr val="000000"/>
              </a:solidFill>
            </a:endParaRPr>
          </a:p>
          <a:p>
            <a:pPr marL="0" indent="0" algn="l"/>
            <a:r>
              <a:rPr lang="zh-TW" altLang="en-US">
                <a:solidFill>
                  <a:srgbClr val="000000"/>
                </a:solidFill>
              </a:rPr>
              <a:t>對於偵察攻擊，外部威脅行為者可以使用網際網路工具，例如 </a:t>
            </a:r>
            <a:r>
              <a:rPr lang="en-US" altLang="zh-TW" b="1">
                <a:solidFill>
                  <a:srgbClr val="000000"/>
                </a:solidFill>
              </a:rPr>
              <a:t>nslookup</a:t>
            </a:r>
            <a:r>
              <a:rPr lang="zh-TW" altLang="en-US">
                <a:solidFill>
                  <a:srgbClr val="000000"/>
                </a:solidFill>
              </a:rPr>
              <a:t> 和 </a:t>
            </a:r>
            <a:r>
              <a:rPr lang="en-US" altLang="zh-TW" b="1">
                <a:solidFill>
                  <a:srgbClr val="000000"/>
                </a:solidFill>
              </a:rPr>
              <a:t>whois</a:t>
            </a:r>
            <a:r>
              <a:rPr lang="zh-TW" altLang="en-US">
                <a:solidFill>
                  <a:srgbClr val="000000"/>
                </a:solidFill>
              </a:rPr>
              <a:t> 公用程式，輕鬆判斷分配給特定公司或實體的 </a:t>
            </a:r>
            <a:r>
              <a:rPr lang="en-US" altLang="zh-TW">
                <a:solidFill>
                  <a:srgbClr val="000000"/>
                </a:solidFill>
              </a:rPr>
              <a:t>IP </a:t>
            </a:r>
            <a:r>
              <a:rPr lang="zh-TW" altLang="en-US">
                <a:solidFill>
                  <a:srgbClr val="000000"/>
                </a:solidFill>
              </a:rPr>
              <a:t>位址空間。決定 </a:t>
            </a:r>
            <a:r>
              <a:rPr lang="en-US" altLang="zh-TW">
                <a:solidFill>
                  <a:srgbClr val="000000"/>
                </a:solidFill>
              </a:rPr>
              <a:t>IP </a:t>
            </a:r>
            <a:r>
              <a:rPr lang="zh-TW" altLang="en-US">
                <a:solidFill>
                  <a:srgbClr val="000000"/>
                </a:solidFill>
              </a:rPr>
              <a:t>位址空間之後，威脅實作者可以偵測公開可用的 </a:t>
            </a:r>
            <a:r>
              <a:rPr lang="en-US" altLang="zh-TW">
                <a:solidFill>
                  <a:srgbClr val="000000"/>
                </a:solidFill>
              </a:rPr>
              <a:t>IP </a:t>
            </a:r>
            <a:r>
              <a:rPr lang="zh-TW" altLang="en-US">
                <a:solidFill>
                  <a:srgbClr val="000000"/>
                </a:solidFill>
              </a:rPr>
              <a:t>位址，以識別作用中的位址。 </a:t>
            </a:r>
          </a:p>
        </p:txBody>
      </p:sp>
      <p:sp>
        <p:nvSpPr>
          <p:cNvPr id="2" name="投影片編號版面配置區 1"/>
          <p:cNvSpPr>
            <a:spLocks noGrp="1"/>
          </p:cNvSpPr>
          <p:nvPr>
            <p:ph type="sldNum" sz="quarter" idx="12"/>
          </p:nvPr>
        </p:nvSpPr>
        <p:spPr/>
        <p:txBody>
          <a:bodyPr/>
          <a:lstStyle/>
          <a:p>
            <a:fld id="{4FAB73BC-B049-4115-A692-8D63A059BFB8}" type="slidenum">
              <a:rPr lang="en-US" smtClean="0"/>
              <a:t>436</a:t>
            </a:fld>
            <a:endParaRPr lang="en-US"/>
          </a:p>
        </p:txBody>
      </p:sp>
    </p:spTree>
    <p:extLst>
      <p:ext uri="{BB962C8B-B14F-4D97-AF65-F5344CB8AC3E}">
        <p14:creationId xmlns:p14="http://schemas.microsoft.com/office/powerpoint/2010/main" val="131904953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437.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89150"/>
            <a:ext cx="8345488" cy="731837"/>
          </a:xfrm>
        </p:spPr>
        <p:txBody>
          <a:bodyPr>
            <a:normAutofit/>
          </a:bodyPr>
          <a:lstStyle/>
          <a:p>
            <a:pPr rtl="0"/>
            <a:r>
              <a:rPr lang="en-US" altLang="zh-TW" smtClean="0"/>
              <a:t>16.2</a:t>
            </a:r>
            <a:r>
              <a:rPr lang="zh-TW" altLang="en-US" smtClean="0"/>
              <a:t>網路攻擊</a:t>
            </a:r>
            <a:r>
              <a:rPr lang="en-US" altLang="zh-TW"/>
              <a:t>-</a:t>
            </a:r>
            <a:r>
              <a:rPr lang="zh-TW" altLang="en-US" smtClean="0"/>
              <a:t>存取</a:t>
            </a:r>
            <a:r>
              <a:rPr lang="zh-TW" altLang="en-US"/>
              <a:t>攻擊</a:t>
            </a:r>
          </a:p>
        </p:txBody>
      </p:sp>
      <p:sp>
        <p:nvSpPr>
          <p:cNvPr id="5" name="Content Placeholder 4">
            <a:extLst>
              <a:ext uri="{FF2B5EF4-FFF2-40B4-BE49-F238E27FC236}">
                <a16:creationId xmlns:a16="http://schemas.microsoft.com/office/drawing/2014/main" id="{B9B45427-F5AC-4D45-8D34-7EA325594FCF}"/>
              </a:ext>
            </a:extLst>
          </p:cNvPr>
          <p:cNvSpPr>
            <a:spLocks noGrp="1"/>
          </p:cNvSpPr>
          <p:nvPr>
            <p:ph idx="1"/>
          </p:nvPr>
        </p:nvSpPr>
        <p:spPr>
          <a:xfrm>
            <a:off x="474662" y="1648083"/>
            <a:ext cx="8280057" cy="3630902"/>
          </a:xfrm>
        </p:spPr>
        <p:txBody>
          <a:bodyPr/>
          <a:lstStyle/>
          <a:p>
            <a:pPr marL="0" indent="0" algn="l"/>
            <a:r>
              <a:rPr lang="zh-TW" altLang="en-US">
                <a:solidFill>
                  <a:srgbClr val="000000"/>
                </a:solidFill>
              </a:rPr>
              <a:t>存取攻擊會利用驗證服務、</a:t>
            </a:r>
            <a:r>
              <a:rPr lang="en-US" altLang="zh-TW">
                <a:solidFill>
                  <a:srgbClr val="000000"/>
                </a:solidFill>
              </a:rPr>
              <a:t>FTP </a:t>
            </a:r>
            <a:r>
              <a:rPr lang="zh-TW" altLang="en-US">
                <a:solidFill>
                  <a:srgbClr val="000000"/>
                </a:solidFill>
              </a:rPr>
              <a:t>服務和 </a:t>
            </a:r>
            <a:r>
              <a:rPr lang="en-US" altLang="zh-TW">
                <a:solidFill>
                  <a:srgbClr val="000000"/>
                </a:solidFill>
              </a:rPr>
              <a:t>Web </a:t>
            </a:r>
            <a:r>
              <a:rPr lang="zh-TW" altLang="en-US">
                <a:solidFill>
                  <a:srgbClr val="000000"/>
                </a:solidFill>
              </a:rPr>
              <a:t>服務中的已知弱點，進入網路帳戶、機密資料庫和其他敏感資訊。 </a:t>
            </a:r>
          </a:p>
          <a:p>
            <a:pPr marL="0" indent="0" algn="l"/>
            <a:endParaRPr lang="en-US">
              <a:solidFill>
                <a:srgbClr val="000000"/>
              </a:solidFill>
            </a:endParaRPr>
          </a:p>
          <a:p>
            <a:pPr marL="0" indent="0" algn="l"/>
            <a:r>
              <a:rPr lang="zh-TW" altLang="en-US">
                <a:solidFill>
                  <a:srgbClr val="000000"/>
                </a:solidFill>
              </a:rPr>
              <a:t>存取攻擊可分為四種類型： </a:t>
            </a:r>
          </a:p>
          <a:p>
            <a:pPr marL="415975" lvl="1" indent="-342892">
              <a:buFont typeface="Arial" panose="020b0604020202020204" pitchFamily="34" charset="0"/>
              <a:buChar char="•"/>
            </a:pPr>
            <a:r>
              <a:rPr lang="zh-TW" altLang="en-US" sz="2000" b="1">
                <a:solidFill>
                  <a:srgbClr val="000000"/>
                </a:solidFill>
              </a:rPr>
              <a:t>密碼攻擊</a:t>
            </a:r>
            <a:r>
              <a:rPr lang="en-US" altLang="zh-TW" sz="2000" b="1">
                <a:solidFill>
                  <a:srgbClr val="000000"/>
                </a:solidFill>
              </a:rPr>
              <a:t>-</a:t>
            </a:r>
            <a:r>
              <a:rPr lang="zh-TW" altLang="en-US" sz="2000">
                <a:solidFill>
                  <a:srgbClr val="000000"/>
                </a:solidFill>
              </a:rPr>
              <a:t> 使用蠻力，木馬和數據偵測器實現</a:t>
            </a:r>
          </a:p>
          <a:p>
            <a:pPr marL="415975" lvl="1" indent="-342892">
              <a:buFont typeface="Arial" panose="020b0604020202020204" pitchFamily="34" charset="0"/>
              <a:buChar char="•"/>
            </a:pPr>
            <a:r>
              <a:rPr lang="zh-TW" altLang="en-US" sz="2000" b="1">
                <a:solidFill>
                  <a:srgbClr val="000000"/>
                </a:solidFill>
              </a:rPr>
              <a:t>信任利用</a:t>
            </a:r>
            <a:r>
              <a:rPr lang="en-US" altLang="zh-TW" sz="2000" b="1">
                <a:solidFill>
                  <a:srgbClr val="000000"/>
                </a:solidFill>
              </a:rPr>
              <a:t>- </a:t>
            </a:r>
            <a:r>
              <a:rPr lang="zh-TW" altLang="en-US" sz="2000">
                <a:solidFill>
                  <a:srgbClr val="000000"/>
                </a:solidFill>
              </a:rPr>
              <a:t> 威脅行動者使用未經授權的權限來訪問系統，可能損害目標。 </a:t>
            </a:r>
          </a:p>
          <a:p>
            <a:pPr marL="415975" lvl="1" indent="-342892">
              <a:buFont typeface="Arial" panose="020b0604020202020204" pitchFamily="34" charset="0"/>
              <a:buChar char="•"/>
            </a:pPr>
            <a:r>
              <a:rPr lang="zh-TW" altLang="en-US" sz="2000" b="1">
                <a:solidFill>
                  <a:srgbClr val="000000"/>
                </a:solidFill>
              </a:rPr>
              <a:t>連接埠重新導向</a:t>
            </a:r>
            <a:r>
              <a:rPr lang="zh-TW" altLang="en-US" sz="2000">
                <a:solidFill>
                  <a:srgbClr val="000000"/>
                </a:solidFill>
              </a:rPr>
              <a:t>：</a:t>
            </a:r>
            <a:r>
              <a:rPr lang="en-US" altLang="zh-TW" sz="2000">
                <a:solidFill>
                  <a:srgbClr val="000000"/>
                </a:solidFill>
              </a:rPr>
              <a:t>-</a:t>
            </a:r>
            <a:r>
              <a:rPr lang="zh-TW" altLang="en-US" sz="2000">
                <a:solidFill>
                  <a:srgbClr val="000000"/>
                </a:solidFill>
              </a:rPr>
              <a:t>威脅行動者會使用受影響的系統作為攻擊其他目標的基礎。例如，使用 </a:t>
            </a:r>
            <a:r>
              <a:rPr lang="en-US" altLang="zh-TW" sz="2000">
                <a:solidFill>
                  <a:srgbClr val="000000"/>
                </a:solidFill>
              </a:rPr>
              <a:t>SSH (</a:t>
            </a:r>
            <a:r>
              <a:rPr lang="zh-TW" altLang="en-US" sz="2000">
                <a:solidFill>
                  <a:srgbClr val="000000"/>
                </a:solidFill>
              </a:rPr>
              <a:t>連接埠 </a:t>
            </a:r>
            <a:r>
              <a:rPr lang="en-US" altLang="zh-TW" sz="2000">
                <a:solidFill>
                  <a:srgbClr val="000000"/>
                </a:solidFill>
              </a:rPr>
              <a:t>22) </a:t>
            </a:r>
            <a:r>
              <a:rPr lang="zh-TW" altLang="en-US" sz="2000">
                <a:solidFill>
                  <a:srgbClr val="000000"/>
                </a:solidFill>
              </a:rPr>
              <a:t>連線到受到入侵的主機 </a:t>
            </a:r>
            <a:r>
              <a:rPr lang="en-US" altLang="zh-TW" sz="2000">
                <a:solidFill>
                  <a:srgbClr val="000000"/>
                </a:solidFill>
              </a:rPr>
              <a:t>A. </a:t>
            </a:r>
            <a:r>
              <a:rPr lang="zh-TW" altLang="en-US" sz="2000">
                <a:solidFill>
                  <a:srgbClr val="000000"/>
                </a:solidFill>
              </a:rPr>
              <a:t>主機 </a:t>
            </a:r>
            <a:r>
              <a:rPr lang="en-US" altLang="zh-TW" sz="2000">
                <a:solidFill>
                  <a:srgbClr val="000000"/>
                </a:solidFill>
              </a:rPr>
              <a:t>A </a:t>
            </a:r>
            <a:r>
              <a:rPr lang="zh-TW" altLang="en-US" sz="2000">
                <a:solidFill>
                  <a:srgbClr val="000000"/>
                </a:solidFill>
              </a:rPr>
              <a:t>受到主機 </a:t>
            </a:r>
            <a:r>
              <a:rPr lang="en-US" altLang="zh-TW" sz="2000">
                <a:solidFill>
                  <a:srgbClr val="000000"/>
                </a:solidFill>
              </a:rPr>
              <a:t>B </a:t>
            </a:r>
            <a:r>
              <a:rPr lang="zh-TW" altLang="en-US" sz="2000">
                <a:solidFill>
                  <a:srgbClr val="000000"/>
                </a:solidFill>
              </a:rPr>
              <a:t>信任，因此，威脅實作者可以使用 </a:t>
            </a:r>
            <a:r>
              <a:rPr lang="en-US" altLang="zh-TW" sz="2000">
                <a:solidFill>
                  <a:srgbClr val="000000"/>
                </a:solidFill>
              </a:rPr>
              <a:t>Telnet (</a:t>
            </a:r>
            <a:r>
              <a:rPr lang="zh-TW" altLang="en-US" sz="2000">
                <a:solidFill>
                  <a:srgbClr val="000000"/>
                </a:solidFill>
              </a:rPr>
              <a:t>連接埠 </a:t>
            </a:r>
            <a:r>
              <a:rPr lang="en-US" altLang="zh-TW" sz="2000">
                <a:solidFill>
                  <a:srgbClr val="000000"/>
                </a:solidFill>
              </a:rPr>
              <a:t>23) </a:t>
            </a:r>
            <a:r>
              <a:rPr lang="zh-TW" altLang="en-US" sz="2000">
                <a:solidFill>
                  <a:srgbClr val="000000"/>
                </a:solidFill>
              </a:rPr>
              <a:t>來存取它。 </a:t>
            </a:r>
          </a:p>
          <a:p>
            <a:pPr marL="415975" lvl="1" indent="-342892">
              <a:buFont typeface="Arial" panose="020b0604020202020204" pitchFamily="34" charset="0"/>
              <a:buChar char="•"/>
            </a:pPr>
            <a:r>
              <a:rPr lang="zh-TW" altLang="en-US" sz="2000" b="1">
                <a:solidFill>
                  <a:srgbClr val="000000"/>
                </a:solidFill>
              </a:rPr>
              <a:t>中間人</a:t>
            </a:r>
            <a:r>
              <a:rPr lang="en-US" altLang="zh-TW" sz="2000" b="1">
                <a:solidFill>
                  <a:srgbClr val="000000"/>
                </a:solidFill>
              </a:rPr>
              <a:t>-</a:t>
            </a:r>
            <a:r>
              <a:rPr lang="zh-TW" altLang="en-US" sz="2000">
                <a:solidFill>
                  <a:srgbClr val="000000"/>
                </a:solidFill>
              </a:rPr>
              <a:t> 威脅行為者位於兩個合法實體之間，以讀取或修改雙方之間傳遞的資料。 </a:t>
            </a:r>
          </a:p>
        </p:txBody>
      </p:sp>
      <p:sp>
        <p:nvSpPr>
          <p:cNvPr id="2" name="投影片編號版面配置區 1"/>
          <p:cNvSpPr>
            <a:spLocks noGrp="1"/>
          </p:cNvSpPr>
          <p:nvPr>
            <p:ph type="sldNum" sz="quarter" idx="12"/>
          </p:nvPr>
        </p:nvSpPr>
        <p:spPr/>
        <p:txBody>
          <a:bodyPr/>
          <a:lstStyle/>
          <a:p>
            <a:fld id="{4FAB73BC-B049-4115-A692-8D63A059BFB8}" type="slidenum">
              <a:rPr lang="en-US" smtClean="0"/>
              <a:t>437</a:t>
            </a:fld>
            <a:endParaRPr lang="en-US"/>
          </a:p>
        </p:txBody>
      </p:sp>
    </p:spTree>
    <p:extLst>
      <p:ext uri="{BB962C8B-B14F-4D97-AF65-F5344CB8AC3E}">
        <p14:creationId xmlns:p14="http://schemas.microsoft.com/office/powerpoint/2010/main" val="173700631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438.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89150"/>
            <a:ext cx="8345488" cy="731837"/>
          </a:xfrm>
        </p:spPr>
        <p:txBody>
          <a:bodyPr>
            <a:normAutofit/>
          </a:bodyPr>
          <a:lstStyle/>
          <a:p>
            <a:r>
              <a:rPr lang="en-US" altLang="zh-TW" smtClean="0"/>
              <a:t>16.2</a:t>
            </a:r>
            <a:r>
              <a:rPr lang="zh-TW" altLang="en-US"/>
              <a:t>網路攻擊</a:t>
            </a:r>
            <a:r>
              <a:rPr lang="en-US" altLang="zh-TW"/>
              <a:t>- Denial of Service Attacks</a:t>
            </a:r>
          </a:p>
        </p:txBody>
      </p:sp>
      <p:sp>
        <p:nvSpPr>
          <p:cNvPr id="4" name="Content Placeholder 3">
            <a:extLst>
              <a:ext uri="{FF2B5EF4-FFF2-40B4-BE49-F238E27FC236}">
                <a16:creationId xmlns:a16="http://schemas.microsoft.com/office/drawing/2014/main" id="{FF471778-F5B8-0740-BF78-E8482928F750}"/>
              </a:ext>
            </a:extLst>
          </p:cNvPr>
          <p:cNvSpPr>
            <a:spLocks noGrp="1"/>
          </p:cNvSpPr>
          <p:nvPr>
            <p:ph idx="1"/>
          </p:nvPr>
        </p:nvSpPr>
        <p:spPr>
          <a:xfrm>
            <a:off x="474662" y="1620987"/>
            <a:ext cx="8280057" cy="3657998"/>
          </a:xfrm>
        </p:spPr>
        <p:txBody>
          <a:bodyPr/>
          <a:lstStyle/>
          <a:p>
            <a:pPr marL="0" indent="0" algn="l"/>
            <a:r>
              <a:rPr lang="zh-TW" altLang="en-US">
                <a:solidFill>
                  <a:srgbClr val="000000"/>
                </a:solidFill>
              </a:rPr>
              <a:t>拒絕服務（</a:t>
            </a:r>
            <a:r>
              <a:rPr lang="en-US" altLang="zh-TW">
                <a:solidFill>
                  <a:srgbClr val="000000"/>
                </a:solidFill>
              </a:rPr>
              <a:t>DoS</a:t>
            </a:r>
            <a:r>
              <a:rPr lang="zh-TW" altLang="en-US">
                <a:solidFill>
                  <a:srgbClr val="000000"/>
                </a:solidFill>
              </a:rPr>
              <a:t>）攻擊是攻擊的最公開的形式和最難消除之間。然而，由於 </a:t>
            </a:r>
            <a:r>
              <a:rPr lang="en-US" altLang="zh-TW">
                <a:solidFill>
                  <a:srgbClr val="000000"/>
                </a:solidFill>
              </a:rPr>
              <a:t>DoS </a:t>
            </a:r>
            <a:r>
              <a:rPr lang="zh-TW" altLang="en-US">
                <a:solidFill>
                  <a:srgbClr val="000000"/>
                </a:solidFill>
              </a:rPr>
              <a:t>攻擊易於實作，而且潛在的重大損害，安全管理員需要特別注意。</a:t>
            </a:r>
          </a:p>
          <a:p>
            <a:pPr marL="342892" indent="-342892" algn="l">
              <a:buFont typeface="Arial" panose="020b0604020202020204" pitchFamily="34" charset="0"/>
              <a:buChar char="•"/>
            </a:pPr>
            <a:r>
              <a:rPr lang="en-US" altLang="zh-TW">
                <a:solidFill>
                  <a:srgbClr val="000000"/>
                </a:solidFill>
              </a:rPr>
              <a:t>DoS </a:t>
            </a:r>
            <a:r>
              <a:rPr lang="zh-TW" altLang="en-US">
                <a:solidFill>
                  <a:srgbClr val="000000"/>
                </a:solidFill>
              </a:rPr>
              <a:t>攻擊採取多種形式。最終，它們阻止授權人員通過消耗系統資源使用服務。為了防止 </a:t>
            </a:r>
            <a:r>
              <a:rPr lang="en-US" altLang="zh-TW">
                <a:solidFill>
                  <a:srgbClr val="000000"/>
                </a:solidFill>
              </a:rPr>
              <a:t>DoS </a:t>
            </a:r>
            <a:r>
              <a:rPr lang="zh-TW" altLang="en-US">
                <a:solidFill>
                  <a:srgbClr val="000000"/>
                </a:solidFill>
              </a:rPr>
              <a:t>攻擊，務必隨時掌握作業系統和應用程式的最新安全性更新。</a:t>
            </a:r>
          </a:p>
          <a:p>
            <a:pPr marL="342892" indent="-342892" algn="l">
              <a:buFont typeface="Arial" panose="020b0604020202020204" pitchFamily="34" charset="0"/>
              <a:buChar char="•"/>
            </a:pPr>
            <a:r>
              <a:rPr lang="en-US" altLang="zh-TW">
                <a:solidFill>
                  <a:srgbClr val="000000"/>
                </a:solidFill>
              </a:rPr>
              <a:t>DoS </a:t>
            </a:r>
            <a:r>
              <a:rPr lang="zh-TW" altLang="en-US">
                <a:solidFill>
                  <a:srgbClr val="000000"/>
                </a:solidFill>
              </a:rPr>
              <a:t>攻擊是一個主要的風險，因為它們中斷通信，並導致時間和金錢的顯著損失。這些攻擊是相對簡單的，即使是不熟練的威脅行動者。</a:t>
            </a:r>
          </a:p>
          <a:p>
            <a:pPr marL="342892" indent="-342892" algn="l">
              <a:buFont typeface="Arial" panose="020b0604020202020204" pitchFamily="34" charset="0"/>
              <a:buChar char="•"/>
            </a:pPr>
            <a:r>
              <a:rPr lang="en-US" altLang="zh-TW">
                <a:solidFill>
                  <a:srgbClr val="000000"/>
                </a:solidFill>
              </a:rPr>
              <a:t>DDoS </a:t>
            </a:r>
            <a:r>
              <a:rPr lang="zh-TW" altLang="en-US">
                <a:solidFill>
                  <a:srgbClr val="000000"/>
                </a:solidFill>
              </a:rPr>
              <a:t>類似於 </a:t>
            </a:r>
            <a:r>
              <a:rPr lang="en-US" altLang="zh-TW">
                <a:solidFill>
                  <a:srgbClr val="000000"/>
                </a:solidFill>
              </a:rPr>
              <a:t>DoS </a:t>
            </a:r>
            <a:r>
              <a:rPr lang="zh-TW" altLang="en-US">
                <a:solidFill>
                  <a:srgbClr val="000000"/>
                </a:solidFill>
              </a:rPr>
              <a:t>攻擊，但它源自多個協調來源。例如，駭客會建立受感染主機的網路，稱為殭屍。殭屍網路被稱為殭屍網路。駭客使用指令和控制 </a:t>
            </a:r>
            <a:r>
              <a:rPr lang="en-US" altLang="zh-TW">
                <a:solidFill>
                  <a:srgbClr val="000000"/>
                </a:solidFill>
              </a:rPr>
              <a:t>(CnC) </a:t>
            </a:r>
            <a:r>
              <a:rPr lang="zh-TW" altLang="en-US">
                <a:solidFill>
                  <a:srgbClr val="000000"/>
                </a:solidFill>
              </a:rPr>
              <a:t>程式指示殭屍的殭屍網路進行 </a:t>
            </a:r>
            <a:r>
              <a:rPr lang="en-US" altLang="zh-TW">
                <a:solidFill>
                  <a:srgbClr val="000000"/>
                </a:solidFill>
              </a:rPr>
              <a:t>DDoS </a:t>
            </a:r>
            <a:r>
              <a:rPr lang="zh-TW" altLang="en-US">
                <a:solidFill>
                  <a:srgbClr val="000000"/>
                </a:solidFill>
              </a:rPr>
              <a:t>攻擊。</a:t>
            </a:r>
          </a:p>
        </p:txBody>
      </p:sp>
      <p:sp>
        <p:nvSpPr>
          <p:cNvPr id="2" name="投影片編號版面配置區 1"/>
          <p:cNvSpPr>
            <a:spLocks noGrp="1"/>
          </p:cNvSpPr>
          <p:nvPr>
            <p:ph type="sldNum" sz="quarter" idx="12"/>
          </p:nvPr>
        </p:nvSpPr>
        <p:spPr/>
        <p:txBody>
          <a:bodyPr/>
          <a:lstStyle/>
          <a:p>
            <a:fld id="{4FAB73BC-B049-4115-A692-8D63A059BFB8}" type="slidenum">
              <a:rPr lang="en-US" smtClean="0"/>
              <a:t>438</a:t>
            </a:fld>
            <a:endParaRPr lang="en-US"/>
          </a:p>
        </p:txBody>
      </p:sp>
    </p:spTree>
    <p:extLst>
      <p:ext uri="{BB962C8B-B14F-4D97-AF65-F5344CB8AC3E}">
        <p14:creationId xmlns:p14="http://schemas.microsoft.com/office/powerpoint/2010/main" val="35453335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439.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89150"/>
            <a:ext cx="8345488" cy="731837"/>
          </a:xfrm>
        </p:spPr>
        <p:txBody>
          <a:bodyPr>
            <a:normAutofit/>
          </a:bodyPr>
          <a:lstStyle/>
          <a:p>
            <a:pPr rtl="0"/>
            <a:r>
              <a:rPr lang="en-US" altLang="zh-TW" smtClean="0"/>
              <a:t>16.3</a:t>
            </a:r>
            <a:r>
              <a:rPr lang="zh-TW" altLang="en-US" smtClean="0"/>
              <a:t>網路</a:t>
            </a:r>
            <a:r>
              <a:rPr lang="zh-TW" altLang="en-US"/>
              <a:t>攻擊</a:t>
            </a:r>
            <a:r>
              <a:rPr lang="zh-TW" altLang="en-US" smtClean="0"/>
              <a:t>預防</a:t>
            </a:r>
            <a:r>
              <a:rPr lang="en-US" altLang="zh-TW"/>
              <a:t>-</a:t>
            </a:r>
            <a:r>
              <a:rPr lang="zh-TW" altLang="en-US" smtClean="0"/>
              <a:t>深度</a:t>
            </a:r>
            <a:r>
              <a:rPr lang="zh-TW" altLang="en-US"/>
              <a:t>防禦方法</a:t>
            </a:r>
          </a:p>
        </p:txBody>
      </p:sp>
      <p:sp>
        <p:nvSpPr>
          <p:cNvPr id="6" name="Rectangle 5">
            <a:extLst>
              <a:ext uri="{FF2B5EF4-FFF2-40B4-BE49-F238E27FC236}">
                <a16:creationId xmlns:a16="http://schemas.microsoft.com/office/drawing/2014/main" id="{29E8BC15-1425-E14F-991C-4BB9051652DA}"/>
              </a:ext>
            </a:extLst>
          </p:cNvPr>
          <p:cNvSpPr/>
          <p:nvPr/>
        </p:nvSpPr>
        <p:spPr>
          <a:xfrm>
            <a:off x="228391" y="1620988"/>
            <a:ext cx="4491890" cy="4093428"/>
          </a:xfrm>
          <a:prstGeom prst="rect">
            <a:avLst/>
          </a:prstGeom>
        </p:spPr>
        <p:txBody>
          <a:bodyPr wrap="square">
            <a:spAutoFit/>
          </a:bodyPr>
          <a:lstStyle/>
          <a:p>
            <a:pPr rtl="0"/>
            <a:r>
              <a:rPr lang="zh-TW" altLang="en-US" sz="2000">
                <a:latin typeface="標楷體" pitchFamily="65" charset="-120"/>
                <a:ea typeface="標楷體" panose="03000509000000000000" pitchFamily="65" charset="-120"/>
              </a:rPr>
              <a:t>若要減輕網路攻擊，您必須先保護裝置，包括路由器、交換器、伺服器和主機。大部分的組織都採用深度防禦方法 </a:t>
            </a:r>
            <a:r>
              <a:rPr lang="en-US" altLang="zh-TW" sz="2000">
                <a:latin typeface="標楷體" pitchFamily="65" charset="-120"/>
                <a:ea typeface="標楷體" panose="03000509000000000000" pitchFamily="65" charset="-120"/>
              </a:rPr>
              <a:t>(</a:t>
            </a:r>
            <a:r>
              <a:rPr lang="zh-TW" altLang="en-US" sz="2000">
                <a:latin typeface="標楷體" pitchFamily="65" charset="-120"/>
                <a:ea typeface="標楷體" panose="03000509000000000000" pitchFamily="65" charset="-120"/>
              </a:rPr>
              <a:t>也稱為分層方法</a:t>
            </a:r>
            <a:r>
              <a:rPr lang="en-US" altLang="zh-TW" sz="2000">
                <a:latin typeface="標楷體" pitchFamily="65" charset="-120"/>
                <a:ea typeface="標楷體" panose="03000509000000000000" pitchFamily="65" charset="-120"/>
              </a:rPr>
              <a:t>) </a:t>
            </a:r>
            <a:r>
              <a:rPr lang="zh-TW" altLang="en-US" sz="2000">
                <a:latin typeface="標楷體" pitchFamily="65" charset="-120"/>
                <a:ea typeface="標楷體" panose="03000509000000000000" pitchFamily="65" charset="-120"/>
              </a:rPr>
              <a:t>來處理安全性。這需要結合網路裝置和服務。</a:t>
            </a:r>
          </a:p>
          <a:p>
            <a:endParaRPr lang="en-US" sz="2000">
              <a:latin typeface="標楷體" pitchFamily="65" charset="-120"/>
              <a:ea typeface="標楷體" panose="03000509000000000000" pitchFamily="65" charset="-120"/>
            </a:endParaRPr>
          </a:p>
          <a:p>
            <a:pPr rtl="0"/>
            <a:r>
              <a:rPr lang="zh-TW" altLang="en-US" sz="2000">
                <a:latin typeface="標楷體" pitchFamily="65" charset="-120"/>
                <a:ea typeface="標楷體" panose="03000509000000000000" pitchFamily="65" charset="-120"/>
              </a:rPr>
              <a:t>實作數個安全性裝置和服務來保護組織的使用者和資產免於 </a:t>
            </a:r>
            <a:r>
              <a:rPr lang="en-US" altLang="zh-TW" sz="2000">
                <a:latin typeface="標楷體" pitchFamily="65" charset="-120"/>
                <a:ea typeface="標楷體" panose="03000509000000000000" pitchFamily="65" charset="-120"/>
              </a:rPr>
              <a:t>TCP/IP </a:t>
            </a:r>
            <a:r>
              <a:rPr lang="zh-TW" altLang="en-US" sz="2000">
                <a:latin typeface="標楷體" pitchFamily="65" charset="-120"/>
                <a:ea typeface="標楷體" panose="03000509000000000000" pitchFamily="65" charset="-120"/>
              </a:rPr>
              <a:t>威脅：</a:t>
            </a:r>
          </a:p>
          <a:p>
            <a:pPr marL="742931" lvl="1" indent="-285743">
              <a:buFont typeface="Arial" panose="020b0604020202020204" pitchFamily="34" charset="0"/>
              <a:buChar char="•"/>
            </a:pPr>
            <a:r>
              <a:rPr lang="en-US" altLang="zh-TW" sz="2000">
                <a:latin typeface="標楷體" pitchFamily="65" charset="-120"/>
                <a:ea typeface="標楷體" panose="03000509000000000000" pitchFamily="65" charset="-120"/>
              </a:rPr>
              <a:t>VPN </a:t>
            </a:r>
          </a:p>
          <a:p>
            <a:pPr marL="742931" lvl="1" indent="-285743">
              <a:buFont typeface="Arial" panose="020b0604020202020204" pitchFamily="34" charset="0"/>
              <a:buChar char="•"/>
            </a:pPr>
            <a:r>
              <a:rPr lang="en-US" altLang="zh-TW" sz="2000">
                <a:latin typeface="標楷體" pitchFamily="65" charset="-120"/>
                <a:ea typeface="標楷體" panose="03000509000000000000" pitchFamily="65" charset="-120"/>
              </a:rPr>
              <a:t>ASA Firewall </a:t>
            </a:r>
          </a:p>
          <a:p>
            <a:pPr marL="742931" lvl="1" indent="-285743">
              <a:buFont typeface="Arial" panose="020b0604020202020204" pitchFamily="34" charset="0"/>
              <a:buChar char="•"/>
            </a:pPr>
            <a:r>
              <a:rPr lang="en-US" altLang="zh-TW" sz="2000">
                <a:latin typeface="標楷體" pitchFamily="65" charset="-120"/>
                <a:ea typeface="標楷體" panose="03000509000000000000" pitchFamily="65" charset="-120"/>
              </a:rPr>
              <a:t>IPS </a:t>
            </a:r>
          </a:p>
          <a:p>
            <a:pPr marL="742931" lvl="1" indent="-285743">
              <a:buFont typeface="Arial" panose="020b0604020202020204" pitchFamily="34" charset="0"/>
              <a:buChar char="•"/>
            </a:pPr>
            <a:r>
              <a:rPr lang="en-US" altLang="zh-TW" sz="2000">
                <a:latin typeface="標楷體" pitchFamily="65" charset="-120"/>
                <a:ea typeface="標楷體" panose="03000509000000000000" pitchFamily="65" charset="-120"/>
              </a:rPr>
              <a:t>ESA/WSA</a:t>
            </a:r>
          </a:p>
          <a:p>
            <a:pPr marL="742931" lvl="1" indent="-285743">
              <a:buFont typeface="Arial" panose="020b0604020202020204" pitchFamily="34" charset="0"/>
              <a:buChar char="•"/>
            </a:pPr>
            <a:r>
              <a:rPr lang="en-US" altLang="zh-TW" sz="2000">
                <a:latin typeface="標楷體" pitchFamily="65" charset="-120"/>
                <a:ea typeface="標楷體" panose="03000509000000000000" pitchFamily="65" charset="-120"/>
              </a:rPr>
              <a:t>AAA Server </a:t>
            </a:r>
          </a:p>
        </p:txBody>
      </p:sp>
      <p:pic>
        <p:nvPicPr>
          <p:cNvPr id="4" name="Content Placeholder 3">
            <a:extLst>
              <a:ext uri="{FF2B5EF4-FFF2-40B4-BE49-F238E27FC236}">
                <a16:creationId xmlns:a16="http://schemas.microsoft.com/office/drawing/2014/main" id="{4113A8A3-E3B9-4A40-AB98-4B5FFBA2D974}"/>
              </a:ext>
            </a:extLst>
          </p:cNvPr>
          <p:cNvPicPr>
            <a:picLocks noGrp="1" noChangeAspect="1"/>
          </p:cNvPicPr>
          <p:nvPr>
            <p:ph idx="1"/>
          </p:nvPr>
        </p:nvPicPr>
        <p:blipFill>
          <a:blip r:embed="rId3"/>
          <a:stretch>
            <a:fillRect/>
          </a:stretch>
        </p:blipFill>
        <p:spPr>
          <a:xfrm>
            <a:off x="4822942" y="1959812"/>
            <a:ext cx="3932031" cy="2938377"/>
          </a:xfrm>
        </p:spPr>
      </p:pic>
      <p:sp>
        <p:nvSpPr>
          <p:cNvPr id="2" name="投影片編號版面配置區 1"/>
          <p:cNvSpPr>
            <a:spLocks noGrp="1"/>
          </p:cNvSpPr>
          <p:nvPr>
            <p:ph type="sldNum" sz="quarter" idx="12"/>
          </p:nvPr>
        </p:nvSpPr>
        <p:spPr/>
        <p:txBody>
          <a:bodyPr/>
          <a:lstStyle/>
          <a:p>
            <a:fld id="{4FAB73BC-B049-4115-A692-8D63A059BFB8}" type="slidenum">
              <a:rPr lang="en-US" smtClean="0"/>
              <a:t>439</a:t>
            </a:fld>
            <a:endParaRPr lang="en-US"/>
          </a:p>
        </p:txBody>
      </p:sp>
    </p:spTree>
    <p:extLst>
      <p:ext uri="{BB962C8B-B14F-4D97-AF65-F5344CB8AC3E}">
        <p14:creationId xmlns:p14="http://schemas.microsoft.com/office/powerpoint/2010/main" val="310514932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44.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098" name="Rectangle 33"/>
          <p:cNvSpPr>
            <a:spLocks noGrp="1" noChangeArrowheads="1"/>
          </p:cNvSpPr>
          <p:nvPr>
            <p:ph type="title"/>
          </p:nvPr>
        </p:nvSpPr>
        <p:spPr/>
        <p:txBody>
          <a:bodyPr>
            <a:normAutofit/>
          </a:bodyPr>
          <a:lstStyle/>
          <a:p>
            <a:pPr rtl="0" eaLnBrk="1" hangingPunct="1"/>
            <a:r>
              <a:rPr lang="zh-TW" altLang="en-US" sz="3000"/>
              <a:t>單元概要</a:t>
            </a:r>
          </a:p>
        </p:txBody>
      </p:sp>
      <p:sp>
        <p:nvSpPr>
          <p:cNvPr id="4099" name="Rectangle 34"/>
          <p:cNvSpPr>
            <a:spLocks noGrp="1" noChangeArrowheads="1"/>
          </p:cNvSpPr>
          <p:nvPr>
            <p:ph idx="1"/>
          </p:nvPr>
        </p:nvSpPr>
        <p:spPr>
          <a:xfrm>
            <a:off x="157481" y="891858"/>
            <a:ext cx="8072119" cy="779343"/>
          </a:xfrm>
        </p:spPr>
        <p:txBody>
          <a:bodyPr>
            <a:normAutofit fontScale="25000" lnSpcReduction="20000"/>
          </a:bodyPr>
          <a:lstStyle/>
          <a:p>
            <a:pPr marL="188907" lvl="1" indent="0">
              <a:buNone/>
            </a:pPr>
            <a:r>
              <a:rPr lang="zh-TW" altLang="en-US" sz="10400" b="1"/>
              <a:t>模組標題</a:t>
            </a:r>
            <a:r>
              <a:rPr lang="zh-TW" altLang="en-US" sz="10400"/>
              <a:t>：思科 </a:t>
            </a:r>
            <a:r>
              <a:rPr lang="en-US" altLang="zh-TW" sz="10400"/>
              <a:t>IOS</a:t>
            </a:r>
            <a:r>
              <a:rPr lang="zh-TW" altLang="en-US" sz="10400"/>
              <a:t>系統簡介</a:t>
            </a:r>
            <a:endParaRPr lang="en-US" altLang="zh-TW" sz="10400"/>
          </a:p>
          <a:p>
            <a:pPr marL="1885950" lvl="1" indent="-1698625">
              <a:buNone/>
            </a:pPr>
            <a:r>
              <a:rPr lang="zh-TW" altLang="en-US" sz="10400" b="1"/>
              <a:t>模組目標</a:t>
            </a:r>
            <a:r>
              <a:rPr lang="zh-TW" altLang="en-US" sz="10400"/>
              <a:t>：在網路交換器和終端裝置上實作初始設定</a:t>
            </a:r>
            <a:r>
              <a:rPr lang="zh-TW" altLang="en-US" sz="10400" smtClean="0"/>
              <a:t>，包括</a:t>
            </a:r>
            <a:r>
              <a:rPr lang="zh-TW" altLang="en-US" sz="10400"/>
              <a:t>密碼、</a:t>
            </a:r>
            <a:r>
              <a:rPr lang="en-US" altLang="zh-TW" sz="10400"/>
              <a:t>IP </a:t>
            </a:r>
            <a:r>
              <a:rPr lang="zh-TW" altLang="en-US" sz="10400"/>
              <a:t>位址和預設閘道參數。 </a:t>
            </a:r>
          </a:p>
          <a:p>
            <a:pPr marL="542117" lvl="2" indent="-214308">
              <a:buFont typeface="Arial" panose="020b0604020202020204" pitchFamily="34" charset="0"/>
              <a:buChar char="•"/>
            </a:pPr>
            <a:endParaRPr lang="en-US" sz="1150"/>
          </a:p>
          <a:p>
            <a:pPr marL="327810" lvl="2" indent="0">
              <a:buNone/>
            </a:pPr>
            <a:endParaRPr lang="en-US" sz="1150"/>
          </a:p>
        </p:txBody>
      </p:sp>
      <p:graphicFrame>
        <p:nvGraphicFramePr>
          <p:cNvPr id="4" name="Table 3">
            <a:extLst>
              <a:ext uri="{FF2B5EF4-FFF2-40B4-BE49-F238E27FC236}">
                <a16:creationId xmlns:a16="http://schemas.microsoft.com/office/drawing/2014/main" id="{73C07AB0-6822-FB4C-9445-25B1C20C98B1}"/>
              </a:ext>
            </a:extLst>
          </p:cNvPr>
          <p:cNvGraphicFramePr>
            <a:graphicFrameLocks noGrp="1"/>
          </p:cNvGraphicFramePr>
          <p:nvPr>
            <p:extLst>
              <p:ext uri="{D42A27DB-BD31-4B8C-83A1-F6EECF244321}">
                <p14:modId xmlns:p14="http://schemas.microsoft.com/office/powerpoint/2010/main" val="3828897234"/>
              </p:ext>
            </p:extLst>
          </p:nvPr>
        </p:nvGraphicFramePr>
        <p:xfrm>
          <a:off x="242436" y="2277144"/>
          <a:ext cx="8501514" cy="4079443"/>
        </p:xfrm>
        <a:graphic>
          <a:graphicData uri="http://schemas.openxmlformats.org/drawingml/2006/table">
            <a:tbl>
              <a:tblPr firstRow="1" firstCol="1" bandRow="1">
                <a:tableStyleId>{5C22544A-7EE6-4342-B048-85BDC9FD1C3A}</a:tableStyleId>
              </a:tblPr>
              <a:tblGrid>
                <a:gridCol w="2879610">
                  <a:extLst>
                    <a:ext uri="{9D8B030D-6E8A-4147-A177-3AD203B41FA5}">
                      <a16:colId xmlns:a16="http://schemas.microsoft.com/office/drawing/2014/main" val="1523797708"/>
                    </a:ext>
                  </a:extLst>
                </a:gridCol>
                <a:gridCol w="5621904">
                  <a:extLst>
                    <a:ext uri="{9D8B030D-6E8A-4147-A177-3AD203B41FA5}">
                      <a16:colId xmlns:a16="http://schemas.microsoft.com/office/drawing/2014/main" val="2750207184"/>
                    </a:ext>
                  </a:extLst>
                </a:gridCol>
              </a:tblGrid>
              <a:tr h="244602">
                <a:tc>
                  <a:txBody>
                    <a:bodyPr vert="horz" wrap="square"/>
                    <a:lstStyle/>
                    <a:p>
                      <a:pPr marL="0" marR="0" rtl="0">
                        <a:lnSpc>
                          <a:spcPct val="107000"/>
                        </a:lnSpc>
                        <a:spcBef>
                          <a:spcPct val="0"/>
                        </a:spcBef>
                        <a:spcAft>
                          <a:spcPct val="0"/>
                        </a:spcAft>
                      </a:pPr>
                      <a:r>
                        <a:rPr lang="zh-TW" sz="2400" baseline="0">
                          <a:effectLst/>
                          <a:latin typeface="Times New Roman" panose="02020603050405020304" pitchFamily="18" charset="0"/>
                          <a:ea typeface="標楷體" panose="03000509000000000000" pitchFamily="65" charset="-120"/>
                        </a:rPr>
                        <a:t>主題標題</a:t>
                      </a:r>
                    </a:p>
                  </a:txBody>
                  <a:tcPr marL="68580" marR="68580" marT="0" marB="0"/>
                </a:tc>
                <a:tc>
                  <a:txBody>
                    <a:bodyPr vert="horz" wrap="square"/>
                    <a:lstStyle/>
                    <a:p>
                      <a:pPr marL="0" marR="0" rtl="0">
                        <a:lnSpc>
                          <a:spcPct val="107000"/>
                        </a:lnSpc>
                        <a:spcBef>
                          <a:spcPct val="0"/>
                        </a:spcBef>
                        <a:spcAft>
                          <a:spcPct val="0"/>
                        </a:spcAft>
                      </a:pPr>
                      <a:r>
                        <a:rPr lang="zh-TW" sz="2400" baseline="0">
                          <a:effectLst/>
                          <a:latin typeface="Times New Roman" panose="02020603050405020304" pitchFamily="18" charset="0"/>
                          <a:ea typeface="標楷體" panose="03000509000000000000" pitchFamily="65" charset="-120"/>
                        </a:rPr>
                        <a:t>主題目標</a:t>
                      </a:r>
                    </a:p>
                  </a:txBody>
                  <a:tcPr marL="68580" marR="68580" marT="0" marB="0"/>
                </a:tc>
                <a:extLst>
                  <a:ext uri="{0D108BD9-81ED-4DB2-BD59-A6C34878D82A}">
                    <a16:rowId xmlns:a16="http://schemas.microsoft.com/office/drawing/2014/main" val="1874061904"/>
                  </a:ext>
                </a:extLst>
              </a:tr>
              <a:tr h="333554">
                <a:tc>
                  <a:txBody>
                    <a:bodyPr vert="horz" wrap="square"/>
                    <a:lstStyle/>
                    <a:p>
                      <a:pPr rtl="0" fontAlgn="ctr"/>
                      <a:r>
                        <a:rPr lang="zh-TW" sz="2400" b="1" baseline="0">
                          <a:effectLst/>
                          <a:latin typeface="Times New Roman" panose="02020603050405020304" pitchFamily="18" charset="0"/>
                          <a:ea typeface="標楷體" panose="03000509000000000000" pitchFamily="65" charset="-120"/>
                        </a:rPr>
                        <a:t>思科 IOS 存取</a:t>
                      </a:r>
                    </a:p>
                  </a:txBody>
                  <a:tcPr marL="47625" marR="47625" marT="47625" marB="47625" anchor="ctr"/>
                </a:tc>
                <a:tc>
                  <a:txBody>
                    <a:bodyPr vert="horz" wrap="square"/>
                    <a:lstStyle/>
                    <a:p>
                      <a:pPr rtl="0" fontAlgn="ctr"/>
                      <a:r>
                        <a:rPr lang="zh-TW" sz="2400" b="0" baseline="0">
                          <a:effectLst/>
                          <a:latin typeface="Times New Roman" panose="02020603050405020304" pitchFamily="18" charset="0"/>
                          <a:ea typeface="標楷體" panose="03000509000000000000" pitchFamily="65" charset="-120"/>
                        </a:rPr>
                        <a:t>說明如何存取思科 IOS 裝置以進行設定。</a:t>
                      </a:r>
                    </a:p>
                  </a:txBody>
                  <a:tcPr marL="47625" marR="47625" marT="47625" marB="47625" anchor="ctr"/>
                </a:tc>
                <a:extLst>
                  <a:ext uri="{0D108BD9-81ED-4DB2-BD59-A6C34878D82A}">
                    <a16:rowId xmlns:a16="http://schemas.microsoft.com/office/drawing/2014/main" val="1646858405"/>
                  </a:ext>
                </a:extLst>
              </a:tr>
              <a:tr h="333554">
                <a:tc>
                  <a:txBody>
                    <a:bodyPr vert="horz" wrap="square"/>
                    <a:lstStyle/>
                    <a:p>
                      <a:pPr rtl="0" fontAlgn="ctr"/>
                      <a:r>
                        <a:rPr lang="zh-TW" sz="2400" b="1" baseline="0">
                          <a:effectLst/>
                          <a:latin typeface="Times New Roman" panose="02020603050405020304" pitchFamily="18" charset="0"/>
                          <a:ea typeface="標楷體" panose="03000509000000000000" pitchFamily="65" charset="-120"/>
                        </a:rPr>
                        <a:t>IOS 導航</a:t>
                      </a:r>
                    </a:p>
                  </a:txBody>
                  <a:tcPr marL="47625" marR="47625" marT="47625" marB="47625" anchor="ctr"/>
                </a:tc>
                <a:tc>
                  <a:txBody>
                    <a:bodyPr vert="horz" wrap="square"/>
                    <a:lstStyle/>
                    <a:p>
                      <a:pPr rtl="0" fontAlgn="ctr"/>
                      <a:r>
                        <a:rPr lang="zh-TW" sz="2400" b="0" baseline="0">
                          <a:effectLst/>
                          <a:latin typeface="Times New Roman" panose="02020603050405020304" pitchFamily="18" charset="0"/>
                          <a:ea typeface="標楷體" panose="03000509000000000000" pitchFamily="65" charset="-120"/>
                        </a:rPr>
                        <a:t>說明如何瀏覽思科 IOS 以設定網路裝置。</a:t>
                      </a:r>
                    </a:p>
                  </a:txBody>
                  <a:tcPr marL="47625" marR="47625" marT="47625" marB="47625" anchor="ctr"/>
                </a:tc>
                <a:extLst>
                  <a:ext uri="{0D108BD9-81ED-4DB2-BD59-A6C34878D82A}">
                    <a16:rowId xmlns:a16="http://schemas.microsoft.com/office/drawing/2014/main" val="3216917477"/>
                  </a:ext>
                </a:extLst>
              </a:tr>
              <a:tr h="333554">
                <a:tc>
                  <a:txBody>
                    <a:bodyPr vert="horz" wrap="square"/>
                    <a:lstStyle/>
                    <a:p>
                      <a:pPr rtl="0" fontAlgn="ctr"/>
                      <a:r>
                        <a:rPr lang="zh-TW" sz="2400" b="1" baseline="0">
                          <a:effectLst/>
                          <a:latin typeface="Times New Roman" panose="02020603050405020304" pitchFamily="18" charset="0"/>
                          <a:ea typeface="標楷體" panose="03000509000000000000" pitchFamily="65" charset="-120"/>
                        </a:rPr>
                        <a:t>指令結構</a:t>
                      </a:r>
                    </a:p>
                  </a:txBody>
                  <a:tcPr marL="47625" marR="47625" marT="47625" marB="47625" anchor="ctr"/>
                </a:tc>
                <a:tc>
                  <a:txBody>
                    <a:bodyPr vert="horz" wrap="square"/>
                    <a:lstStyle/>
                    <a:p>
                      <a:pPr rtl="0" fontAlgn="ctr"/>
                      <a:r>
                        <a:rPr lang="zh-TW" sz="2400" b="0" baseline="0">
                          <a:effectLst/>
                          <a:latin typeface="Times New Roman" panose="02020603050405020304" pitchFamily="18" charset="0"/>
                          <a:ea typeface="標楷體" panose="03000509000000000000" pitchFamily="65" charset="-120"/>
                        </a:rPr>
                        <a:t>描述思科 IOS 軟體的命令結構。</a:t>
                      </a:r>
                    </a:p>
                  </a:txBody>
                  <a:tcPr marL="47625" marR="47625" marT="47625" marB="47625" anchor="ctr"/>
                </a:tc>
                <a:extLst>
                  <a:ext uri="{0D108BD9-81ED-4DB2-BD59-A6C34878D82A}">
                    <a16:rowId xmlns:a16="http://schemas.microsoft.com/office/drawing/2014/main" val="223668542"/>
                  </a:ext>
                </a:extLst>
              </a:tr>
              <a:tr h="323850">
                <a:tc>
                  <a:txBody>
                    <a:bodyPr vert="horz" wrap="square"/>
                    <a:lstStyle/>
                    <a:p>
                      <a:pPr rtl="0" fontAlgn="ctr"/>
                      <a:r>
                        <a:rPr lang="zh-TW" sz="2400" b="1" baseline="0">
                          <a:effectLst/>
                          <a:latin typeface="Times New Roman" panose="02020603050405020304" pitchFamily="18" charset="0"/>
                          <a:ea typeface="標楷體" panose="03000509000000000000" pitchFamily="65" charset="-120"/>
                        </a:rPr>
                        <a:t>裝置基本設定</a:t>
                      </a:r>
                    </a:p>
                  </a:txBody>
                  <a:tcPr marL="47625" marR="47625" marT="47625" marB="47625" anchor="ctr"/>
                </a:tc>
                <a:tc>
                  <a:txBody>
                    <a:bodyPr vert="horz" wrap="square"/>
                    <a:lstStyle/>
                    <a:p>
                      <a:pPr rtl="0" fontAlgn="ctr"/>
                      <a:r>
                        <a:rPr lang="zh-TW" sz="2400" b="0" baseline="0">
                          <a:effectLst/>
                          <a:latin typeface="Times New Roman" panose="02020603050405020304" pitchFamily="18" charset="0"/>
                          <a:ea typeface="標楷體" panose="03000509000000000000" pitchFamily="65" charset="-120"/>
                        </a:rPr>
                        <a:t>使用 CLI 設定思科 IOS 裝置。</a:t>
                      </a:r>
                    </a:p>
                  </a:txBody>
                  <a:tcPr marL="47625" marR="47625" marT="47625" marB="47625" anchor="ctr"/>
                </a:tc>
                <a:extLst>
                  <a:ext uri="{0D108BD9-81ED-4DB2-BD59-A6C34878D82A}">
                    <a16:rowId xmlns:a16="http://schemas.microsoft.com/office/drawing/2014/main" val="1435904258"/>
                  </a:ext>
                </a:extLst>
              </a:tr>
              <a:tr h="333554">
                <a:tc>
                  <a:txBody>
                    <a:bodyPr vert="horz" wrap="square"/>
                    <a:lstStyle/>
                    <a:p>
                      <a:pPr rtl="0" fontAlgn="ctr"/>
                      <a:r>
                        <a:rPr lang="zh-TW" sz="2400" b="1" baseline="0">
                          <a:effectLst/>
                          <a:latin typeface="Times New Roman" panose="02020603050405020304" pitchFamily="18" charset="0"/>
                          <a:ea typeface="標楷體" panose="03000509000000000000" pitchFamily="65" charset="-120"/>
                        </a:rPr>
                        <a:t>儲存設定。</a:t>
                      </a:r>
                    </a:p>
                  </a:txBody>
                  <a:tcPr marL="47625" marR="47625" marT="47625" marB="47625" anchor="ctr"/>
                </a:tc>
                <a:tc>
                  <a:txBody>
                    <a:bodyPr vert="horz" wrap="square"/>
                    <a:lstStyle/>
                    <a:p>
                      <a:pPr rtl="0" fontAlgn="ctr"/>
                      <a:r>
                        <a:rPr lang="zh-TW" sz="2400" b="0" baseline="0">
                          <a:effectLst/>
                          <a:latin typeface="Times New Roman" panose="02020603050405020304" pitchFamily="18" charset="0"/>
                          <a:ea typeface="標楷體" panose="03000509000000000000" pitchFamily="65" charset="-120"/>
                        </a:rPr>
                        <a:t>使用 IOS 命令儲存執行設定檔案</a:t>
                      </a:r>
                    </a:p>
                  </a:txBody>
                  <a:tcPr marL="47625" marR="47625" marT="47625" marB="47625" anchor="ctr"/>
                </a:tc>
                <a:extLst>
                  <a:ext uri="{0D108BD9-81ED-4DB2-BD59-A6C34878D82A}">
                    <a16:rowId xmlns:a16="http://schemas.microsoft.com/office/drawing/2014/main" val="131737215"/>
                  </a:ext>
                </a:extLst>
              </a:tr>
              <a:tr h="333554">
                <a:tc>
                  <a:txBody>
                    <a:bodyPr vert="horz" wrap="square"/>
                    <a:lstStyle/>
                    <a:p>
                      <a:pPr rtl="0" fontAlgn="ctr"/>
                      <a:r>
                        <a:rPr lang="zh-TW" sz="2400" b="1" baseline="0">
                          <a:effectLst/>
                          <a:latin typeface="Times New Roman" panose="02020603050405020304" pitchFamily="18" charset="0"/>
                          <a:ea typeface="標楷體" panose="03000509000000000000" pitchFamily="65" charset="-120"/>
                        </a:rPr>
                        <a:t>連接埠和位址</a:t>
                      </a:r>
                    </a:p>
                  </a:txBody>
                  <a:tcPr marL="47625" marR="47625" marT="47625" marB="47625" anchor="ctr"/>
                </a:tc>
                <a:tc>
                  <a:txBody>
                    <a:bodyPr vert="horz" wrap="square"/>
                    <a:lstStyle/>
                    <a:p>
                      <a:pPr rtl="0" fontAlgn="ctr"/>
                      <a:r>
                        <a:rPr lang="zh-TW" sz="2400" b="0" baseline="0">
                          <a:effectLst/>
                          <a:latin typeface="Times New Roman" panose="02020603050405020304" pitchFamily="18" charset="0"/>
                          <a:ea typeface="標楷體" panose="03000509000000000000" pitchFamily="65" charset="-120"/>
                        </a:rPr>
                        <a:t>說明裝置如何跨網路介質進行通訊。</a:t>
                      </a:r>
                    </a:p>
                  </a:txBody>
                  <a:tcPr marL="47625" marR="47625" marT="47625" marB="47625" anchor="ctr"/>
                </a:tc>
                <a:extLst>
                  <a:ext uri="{0D108BD9-81ED-4DB2-BD59-A6C34878D82A}">
                    <a16:rowId xmlns:a16="http://schemas.microsoft.com/office/drawing/2014/main" val="3818444524"/>
                  </a:ext>
                </a:extLst>
              </a:tr>
              <a:tr h="323850">
                <a:tc>
                  <a:txBody>
                    <a:bodyPr vert="horz" wrap="square"/>
                    <a:lstStyle/>
                    <a:p>
                      <a:pPr rtl="0" fontAlgn="ctr"/>
                      <a:r>
                        <a:rPr lang="zh-TW" sz="2400" b="1" baseline="0">
                          <a:effectLst/>
                          <a:latin typeface="Times New Roman" panose="02020603050405020304" pitchFamily="18" charset="0"/>
                          <a:ea typeface="標楷體" panose="03000509000000000000" pitchFamily="65" charset="-120"/>
                        </a:rPr>
                        <a:t>設定 IP 定址</a:t>
                      </a:r>
                    </a:p>
                  </a:txBody>
                  <a:tcPr marL="47625" marR="47625" marT="47625" marB="47625" anchor="ctr"/>
                </a:tc>
                <a:tc>
                  <a:txBody>
                    <a:bodyPr vert="horz" wrap="square"/>
                    <a:lstStyle/>
                    <a:p>
                      <a:pPr rtl="0" fontAlgn="ctr"/>
                      <a:r>
                        <a:rPr lang="zh-TW" sz="2400" b="0" baseline="0">
                          <a:effectLst/>
                          <a:latin typeface="Times New Roman" panose="02020603050405020304" pitchFamily="18" charset="0"/>
                          <a:ea typeface="標楷體" panose="03000509000000000000" pitchFamily="65" charset="-120"/>
                        </a:rPr>
                        <a:t>配置具有 IP 位址的主機裝置。</a:t>
                      </a:r>
                    </a:p>
                  </a:txBody>
                  <a:tcPr marL="47625" marR="47625" marT="47625" marB="47625" anchor="ctr"/>
                </a:tc>
                <a:extLst>
                  <a:ext uri="{0D108BD9-81ED-4DB2-BD59-A6C34878D82A}">
                    <a16:rowId xmlns:a16="http://schemas.microsoft.com/office/drawing/2014/main" val="1846877670"/>
                  </a:ext>
                </a:extLst>
              </a:tr>
              <a:tr h="323850">
                <a:tc>
                  <a:txBody>
                    <a:bodyPr vert="horz" wrap="square"/>
                    <a:lstStyle/>
                    <a:p>
                      <a:pPr rtl="0" fontAlgn="ctr"/>
                      <a:r>
                        <a:rPr lang="zh-TW" sz="2400" b="1" baseline="0">
                          <a:effectLst/>
                          <a:latin typeface="Times New Roman" panose="02020603050405020304" pitchFamily="18" charset="0"/>
                          <a:ea typeface="標楷體" panose="03000509000000000000" pitchFamily="65" charset="-120"/>
                        </a:rPr>
                        <a:t>驗證連通性</a:t>
                      </a:r>
                    </a:p>
                  </a:txBody>
                  <a:tcPr marL="47625" marR="47625" marT="47625" marB="47625" anchor="ctr"/>
                </a:tc>
                <a:tc>
                  <a:txBody>
                    <a:bodyPr vert="horz" wrap="square"/>
                    <a:lstStyle/>
                    <a:p>
                      <a:pPr rtl="0" fontAlgn="ctr"/>
                      <a:r>
                        <a:rPr lang="zh-TW" sz="2400" b="0" baseline="0">
                          <a:effectLst/>
                          <a:latin typeface="Times New Roman" panose="02020603050405020304" pitchFamily="18" charset="0"/>
                          <a:ea typeface="標楷體" panose="03000509000000000000" pitchFamily="65" charset="-120"/>
                        </a:rPr>
                        <a:t>驗證兩個終端裝置之間的連線。</a:t>
                      </a:r>
                    </a:p>
                  </a:txBody>
                  <a:tcPr marL="47625" marR="47625" marT="47625" marB="47625" anchor="ctr"/>
                </a:tc>
                <a:extLst>
                  <a:ext uri="{0D108BD9-81ED-4DB2-BD59-A6C34878D82A}">
                    <a16:rowId xmlns:a16="http://schemas.microsoft.com/office/drawing/2014/main" val="1886050846"/>
                  </a:ext>
                </a:extLst>
              </a:tr>
            </a:tbl>
          </a:graphicData>
        </a:graphic>
      </p:graphicFrame>
      <p:sp>
        <p:nvSpPr>
          <p:cNvPr id="2" name="投影片編號版面配置區 1"/>
          <p:cNvSpPr>
            <a:spLocks noGrp="1"/>
          </p:cNvSpPr>
          <p:nvPr>
            <p:ph type="sldNum" sz="quarter" idx="4"/>
          </p:nvPr>
        </p:nvSpPr>
        <p:spPr/>
        <p:txBody>
          <a:bodyPr/>
          <a:lstStyle/>
          <a:p>
            <a:pPr defTabSz="385754">
              <a:defRPr/>
            </a:pPr>
            <a:fld id="{2F5CCB13-0A32-4557-88E9-079F0C330695}" type="slidenum">
              <a:rPr lang="en-US" kern="0" smtClean="0">
                <a:solidFill>
                  <a:srgbClr val="595959"/>
                </a:solidFill>
              </a:rPr>
              <a:pPr defTabSz="385754">
                <a:defRPr/>
              </a:pPr>
              <a:t>44</a:t>
            </a:fld>
            <a:endParaRPr lang="en-US" kern="0">
              <a:solidFill>
                <a:srgbClr val="595959"/>
              </a:solidFill>
            </a:endParaRPr>
          </a:p>
        </p:txBody>
      </p:sp>
    </p:spTree>
    <p:custDataLst>
      <p:tags r:id="rId3"/>
    </p:custDataLst>
    <p:extLst>
      <p:ext uri="{BB962C8B-B14F-4D97-AF65-F5344CB8AC3E}">
        <p14:creationId xmlns:p14="http://schemas.microsoft.com/office/powerpoint/2010/main" val="512922483"/>
      </p:ext>
    </p:extLst>
  </p:cSld>
  <p:clrMapOvr>
    <a:masterClrMapping/>
  </p:clrMapOvr>
  <p:transition spd="slow">
    <p:wipe/>
  </p:transition>
  <p:timing/>
</p:sld>
</file>

<file path=ppt/slides/slide440.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89150"/>
            <a:ext cx="8345488" cy="731837"/>
          </a:xfrm>
        </p:spPr>
        <p:txBody>
          <a:bodyPr>
            <a:normAutofit/>
          </a:bodyPr>
          <a:lstStyle/>
          <a:p>
            <a:r>
              <a:rPr lang="en-US" altLang="zh-TW"/>
              <a:t>16.3</a:t>
            </a:r>
            <a:r>
              <a:rPr lang="zh-TW" altLang="en-US"/>
              <a:t>網路攻擊預防</a:t>
            </a:r>
            <a:r>
              <a:rPr lang="en-US" altLang="zh-TW"/>
              <a:t>-</a:t>
            </a:r>
            <a:r>
              <a:rPr lang="zh-TW" altLang="en-US" smtClean="0"/>
              <a:t>保持</a:t>
            </a:r>
            <a:r>
              <a:rPr lang="zh-TW" altLang="en-US"/>
              <a:t>備份</a:t>
            </a:r>
          </a:p>
        </p:txBody>
      </p:sp>
      <p:sp>
        <p:nvSpPr>
          <p:cNvPr id="5" name="Content Placeholder 4">
            <a:extLst>
              <a:ext uri="{FF2B5EF4-FFF2-40B4-BE49-F238E27FC236}">
                <a16:creationId xmlns:a16="http://schemas.microsoft.com/office/drawing/2014/main" id="{0A2052EF-CCCA-7244-8B97-05B32CA41D92}"/>
              </a:ext>
            </a:extLst>
          </p:cNvPr>
          <p:cNvSpPr>
            <a:spLocks noGrp="1"/>
          </p:cNvSpPr>
          <p:nvPr>
            <p:ph idx="1"/>
          </p:nvPr>
        </p:nvSpPr>
        <p:spPr>
          <a:xfrm>
            <a:off x="133351" y="1620987"/>
            <a:ext cx="8621369" cy="1293664"/>
          </a:xfrm>
        </p:spPr>
        <p:txBody>
          <a:bodyPr/>
          <a:lstStyle/>
          <a:p>
            <a:pPr marL="0" indent="0" algn="l"/>
            <a:r>
              <a:rPr lang="zh-TW" altLang="en-US">
                <a:solidFill>
                  <a:srgbClr val="000000"/>
                </a:solidFill>
              </a:rPr>
              <a:t>備份裝置配置和資料是防止資料遺失的最有效方法之一。備份應定期執行，如安全政策中所識別。數據備份通常存儲在異地以保護備份媒體，如果任何事情發生在主設施。 </a:t>
            </a:r>
          </a:p>
          <a:p>
            <a:pPr marL="0" indent="0" algn="l"/>
            <a:r>
              <a:rPr lang="zh-TW" altLang="en-US">
                <a:solidFill>
                  <a:srgbClr val="000000"/>
                </a:solidFill>
              </a:rPr>
              <a:t>此表格顯示備份考量及其說明。</a:t>
            </a:r>
          </a:p>
          <a:p>
            <a:pPr marL="342892" indent="-342892" algn="l">
              <a:buFont typeface="Arial" panose="020b0604020202020204" pitchFamily="34" charset="0"/>
              <a:buChar char="•"/>
            </a:pPr>
            <a:endParaRPr lang="en-US" sz="1400">
              <a:solidFill>
                <a:srgbClr val="000000"/>
              </a:solidFill>
            </a:endParaRPr>
          </a:p>
        </p:txBody>
      </p:sp>
      <p:graphicFrame>
        <p:nvGraphicFramePr>
          <p:cNvPr id="7" name="Table 6">
            <a:extLst>
              <a:ext uri="{FF2B5EF4-FFF2-40B4-BE49-F238E27FC236}">
                <a16:creationId xmlns:a16="http://schemas.microsoft.com/office/drawing/2014/main" id="{BFDDB9CF-5732-B04F-9B5F-86F9581E9B8C}"/>
              </a:ext>
            </a:extLst>
          </p:cNvPr>
          <p:cNvGraphicFramePr>
            <a:graphicFrameLocks noGrp="1"/>
          </p:cNvGraphicFramePr>
          <p:nvPr>
            <p:extLst/>
          </p:nvPr>
        </p:nvGraphicFramePr>
        <p:xfrm>
          <a:off x="704336" y="3028092"/>
          <a:ext cx="7641153" cy="1944370"/>
        </p:xfrm>
        <a:graphic>
          <a:graphicData uri="http://schemas.openxmlformats.org/drawingml/2006/table">
            <a:tbl>
              <a:tblPr firstRow="1" bandRow="1">
                <a:tableStyleId>{5C22544A-7EE6-4342-B048-85BDC9FD1C3A}</a:tableStyleId>
              </a:tblPr>
              <a:tblGrid>
                <a:gridCol w="1334530">
                  <a:extLst>
                    <a:ext uri="{9D8B030D-6E8A-4147-A177-3AD203B41FA5}">
                      <a16:colId xmlns:a16="http://schemas.microsoft.com/office/drawing/2014/main" val="3315903213"/>
                    </a:ext>
                  </a:extLst>
                </a:gridCol>
                <a:gridCol w="6306623">
                  <a:extLst>
                    <a:ext uri="{9D8B030D-6E8A-4147-A177-3AD203B41FA5}">
                      <a16:colId xmlns:a16="http://schemas.microsoft.com/office/drawing/2014/main" val="1742692061"/>
                    </a:ext>
                  </a:extLst>
                </a:gridCol>
              </a:tblGrid>
              <a:tr h="370840">
                <a:tc>
                  <a:txBody>
                    <a:bodyPr vert="horz" wrap="square"/>
                    <a:lstStyle/>
                    <a:p>
                      <a:pPr algn="l" rtl="0" fontAlgn="ctr"/>
                      <a:r>
                        <a:rPr lang="zh-TW" sz="1200" b="1">
                          <a:effectLst/>
                        </a:rPr>
                        <a:t>Consideration</a:t>
                      </a:r>
                    </a:p>
                  </a:txBody>
                  <a:tcPr marL="47625" marR="47625" marT="47625" marB="47625" anchor="ctr"/>
                </a:tc>
                <a:tc>
                  <a:txBody>
                    <a:bodyPr vert="horz" wrap="square"/>
                    <a:lstStyle/>
                    <a:p>
                      <a:pPr algn="l" rtl="0" fontAlgn="ctr"/>
                      <a:r>
                        <a:rPr lang="zh-TW" sz="1200" b="1">
                          <a:effectLst/>
                        </a:rPr>
                        <a:t>說明</a:t>
                      </a:r>
                    </a:p>
                  </a:txBody>
                  <a:tcPr marL="47625" marR="47625" marT="47625" marB="47625" anchor="ctr"/>
                </a:tc>
                <a:extLst>
                  <a:ext uri="{0D108BD9-81ED-4DB2-BD59-A6C34878D82A}">
                    <a16:rowId xmlns:a16="http://schemas.microsoft.com/office/drawing/2014/main" val="3224535824"/>
                  </a:ext>
                </a:extLst>
              </a:tr>
              <a:tr h="461010">
                <a:tc>
                  <a:txBody>
                    <a:bodyPr vert="horz" wrap="square"/>
                    <a:lstStyle/>
                    <a:p>
                      <a:pPr rtl="0" fontAlgn="ctr"/>
                      <a:r>
                        <a:rPr lang="zh-TW" sz="1200" b="0">
                          <a:solidFill>
                            <a:srgbClr val="000000"/>
                          </a:solidFill>
                          <a:effectLst/>
                        </a:rPr>
                        <a:t>頻率</a:t>
                      </a:r>
                    </a:p>
                  </a:txBody>
                  <a:tcPr marL="47625" marR="47625" marT="47625" marB="47625" anchor="ctr"/>
                </a:tc>
                <a:tc>
                  <a:txBody>
                    <a:bodyPr vert="horz" wrap="square"/>
                    <a:lstStyle/>
                    <a:p>
                      <a:pPr rtl="0" fontAlgn="ctr">
                        <a:buFont typeface="Arial" panose="020b0604020202020204" pitchFamily="34" charset="0"/>
                        <a:buChar char="•"/>
                      </a:pPr>
                      <a:r>
                        <a:rPr lang="zh-TW" sz="1200" b="0">
                          <a:solidFill>
                            <a:srgbClr val="000000"/>
                          </a:solidFill>
                          <a:effectLst/>
                        </a:rPr>
                        <a:t>定期執行備份，如安全性原則中所識別。</a:t>
                      </a:r>
                    </a:p>
                    <a:p>
                      <a:pPr rtl="0" fontAlgn="ctr">
                        <a:buFont typeface="Arial" panose="020b0604020202020204" pitchFamily="34" charset="0"/>
                        <a:buChar char="•"/>
                      </a:pPr>
                      <a:r>
                        <a:rPr lang="zh-TW" sz="1200" b="0">
                          <a:solidFill>
                            <a:srgbClr val="000000"/>
                          </a:solidFill>
                          <a:effectLst/>
                        </a:rPr>
                        <a:t>完整備份可能很耗時，因此執行每月或每週備份，並經常對變更檔案進行部分備份。</a:t>
                      </a:r>
                    </a:p>
                  </a:txBody>
                  <a:tcPr marL="47625" marR="47625" marT="47625" marB="47625" anchor="ctr"/>
                </a:tc>
                <a:extLst>
                  <a:ext uri="{0D108BD9-81ED-4DB2-BD59-A6C34878D82A}">
                    <a16:rowId xmlns:a16="http://schemas.microsoft.com/office/drawing/2014/main" val="347220094"/>
                  </a:ext>
                </a:extLst>
              </a:tr>
              <a:tr h="370840">
                <a:tc>
                  <a:txBody>
                    <a:bodyPr vert="horz" wrap="square"/>
                    <a:lstStyle/>
                    <a:p>
                      <a:pPr rtl="0" fontAlgn="ctr"/>
                      <a:r>
                        <a:rPr lang="zh-TW" sz="1200" b="0">
                          <a:solidFill>
                            <a:srgbClr val="000000"/>
                          </a:solidFill>
                          <a:effectLst/>
                        </a:rPr>
                        <a:t>儲存</a:t>
                      </a:r>
                    </a:p>
                  </a:txBody>
                  <a:tcPr marL="47625" marR="47625" marT="47625" marB="47625" anchor="ctr"/>
                </a:tc>
                <a:tc>
                  <a:txBody>
                    <a:bodyPr vert="horz" wrap="square"/>
                    <a:lstStyle/>
                    <a:p>
                      <a:pPr rtl="0" fontAlgn="ctr">
                        <a:buFont typeface="Arial" panose="020b0604020202020204" pitchFamily="34" charset="0"/>
                        <a:buChar char="•"/>
                      </a:pPr>
                      <a:r>
                        <a:rPr lang="zh-TW" sz="1200" b="0">
                          <a:solidFill>
                            <a:srgbClr val="000000"/>
                          </a:solidFill>
                          <a:effectLst/>
                        </a:rPr>
                        <a:t>請務必驗證備份以確保資料的完整性，並驗證檔案還原程序。</a:t>
                      </a:r>
                    </a:p>
                  </a:txBody>
                  <a:tcPr marL="47625" marR="47625" marT="47625" marB="47625" anchor="ctr"/>
                </a:tc>
                <a:extLst>
                  <a:ext uri="{0D108BD9-81ED-4DB2-BD59-A6C34878D82A}">
                    <a16:rowId xmlns:a16="http://schemas.microsoft.com/office/drawing/2014/main" val="1791246065"/>
                  </a:ext>
                </a:extLst>
              </a:tr>
              <a:tr h="370840">
                <a:tc>
                  <a:txBody>
                    <a:bodyPr vert="horz" wrap="square"/>
                    <a:lstStyle/>
                    <a:p>
                      <a:pPr rtl="0" fontAlgn="ctr"/>
                      <a:r>
                        <a:rPr lang="zh-TW" sz="1200" b="0">
                          <a:solidFill>
                            <a:srgbClr val="000000"/>
                          </a:solidFill>
                          <a:effectLst/>
                        </a:rPr>
                        <a:t>安全</a:t>
                      </a:r>
                    </a:p>
                  </a:txBody>
                  <a:tcPr marL="47625" marR="47625" marT="47625" marB="47625" anchor="ctr"/>
                </a:tc>
                <a:tc>
                  <a:txBody>
                    <a:bodyPr vert="horz" wrap="square"/>
                    <a:lstStyle/>
                    <a:p>
                      <a:pPr rtl="0" fontAlgn="ctr">
                        <a:buFont typeface="Arial" panose="020b0604020202020204" pitchFamily="34" charset="0"/>
                        <a:buChar char="•"/>
                      </a:pPr>
                      <a:r>
                        <a:rPr lang="zh-TW" sz="1200" b="0">
                          <a:solidFill>
                            <a:srgbClr val="000000"/>
                          </a:solidFill>
                          <a:effectLst/>
                        </a:rPr>
                        <a:t>備份應按照安全政策的要求，每日、每週或每月輪換運送到核准的異地儲存位置。</a:t>
                      </a:r>
                    </a:p>
                  </a:txBody>
                  <a:tcPr marL="47625" marR="47625" marT="47625" marB="47625" anchor="ctr"/>
                </a:tc>
                <a:extLst>
                  <a:ext uri="{0D108BD9-81ED-4DB2-BD59-A6C34878D82A}">
                    <a16:rowId xmlns:a16="http://schemas.microsoft.com/office/drawing/2014/main" val="2225932627"/>
                  </a:ext>
                </a:extLst>
              </a:tr>
              <a:tr h="370840">
                <a:tc>
                  <a:txBody>
                    <a:bodyPr vert="horz" wrap="square"/>
                    <a:lstStyle/>
                    <a:p>
                      <a:pPr rtl="0" fontAlgn="ctr"/>
                      <a:r>
                        <a:rPr lang="zh-TW" sz="1200" b="0">
                          <a:solidFill>
                            <a:srgbClr val="000000"/>
                          </a:solidFill>
                          <a:effectLst/>
                        </a:rPr>
                        <a:t>驗證</a:t>
                      </a:r>
                    </a:p>
                  </a:txBody>
                  <a:tcPr marL="47625" marR="47625" marT="47625" marB="47625" anchor="ctr"/>
                </a:tc>
                <a:tc>
                  <a:txBody>
                    <a:bodyPr vert="horz" wrap="square"/>
                    <a:lstStyle/>
                    <a:p>
                      <a:pPr rtl="0" fontAlgn="ctr">
                        <a:buFont typeface="Arial" panose="020b0604020202020204" pitchFamily="34" charset="0"/>
                        <a:buChar char="•"/>
                      </a:pPr>
                      <a:r>
                        <a:rPr lang="zh-TW" sz="1200" b="0">
                          <a:solidFill>
                            <a:srgbClr val="000000"/>
                          </a:solidFill>
                          <a:effectLst/>
                        </a:rPr>
                        <a:t>備份應該使用強密碼來保護。需要密碼才能還原資料。</a:t>
                      </a:r>
                    </a:p>
                  </a:txBody>
                  <a:tcPr marL="47625" marR="47625" marT="47625" marB="47625" anchor="ctr"/>
                </a:tc>
                <a:extLst>
                  <a:ext uri="{0D108BD9-81ED-4DB2-BD59-A6C34878D82A}">
                    <a16:rowId xmlns:a16="http://schemas.microsoft.com/office/drawing/2014/main" val="1845723784"/>
                  </a:ext>
                </a:extLst>
              </a:tr>
            </a:tbl>
          </a:graphicData>
        </a:graphic>
      </p:graphicFrame>
      <p:sp>
        <p:nvSpPr>
          <p:cNvPr id="2" name="投影片編號版面配置區 1"/>
          <p:cNvSpPr>
            <a:spLocks noGrp="1"/>
          </p:cNvSpPr>
          <p:nvPr>
            <p:ph type="sldNum" sz="quarter" idx="12"/>
          </p:nvPr>
        </p:nvSpPr>
        <p:spPr/>
        <p:txBody>
          <a:bodyPr/>
          <a:lstStyle/>
          <a:p>
            <a:fld id="{4FAB73BC-B049-4115-A692-8D63A059BFB8}" type="slidenum">
              <a:rPr lang="en-US" smtClean="0"/>
              <a:t>440</a:t>
            </a:fld>
            <a:endParaRPr lang="en-US"/>
          </a:p>
        </p:txBody>
      </p:sp>
    </p:spTree>
    <p:extLst>
      <p:ext uri="{BB962C8B-B14F-4D97-AF65-F5344CB8AC3E}">
        <p14:creationId xmlns:p14="http://schemas.microsoft.com/office/powerpoint/2010/main" val="380988375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441.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89150"/>
            <a:ext cx="8345488" cy="731837"/>
          </a:xfrm>
        </p:spPr>
        <p:txBody>
          <a:bodyPr>
            <a:normAutofit/>
          </a:bodyPr>
          <a:lstStyle/>
          <a:p>
            <a:r>
              <a:rPr lang="en-US" altLang="zh-TW"/>
              <a:t>16.3</a:t>
            </a:r>
            <a:r>
              <a:rPr lang="zh-TW" altLang="en-US"/>
              <a:t>網路攻擊預防</a:t>
            </a:r>
            <a:r>
              <a:rPr lang="en-US" altLang="zh-TW"/>
              <a:t>-</a:t>
            </a:r>
            <a:r>
              <a:rPr lang="zh-TW" altLang="en-US" smtClean="0"/>
              <a:t>升級</a:t>
            </a:r>
            <a:r>
              <a:rPr lang="zh-TW" altLang="en-US"/>
              <a:t>、更新和更新檔</a:t>
            </a:r>
          </a:p>
        </p:txBody>
      </p:sp>
      <p:sp>
        <p:nvSpPr>
          <p:cNvPr id="4" name="Content Placeholder 3">
            <a:extLst>
              <a:ext uri="{FF2B5EF4-FFF2-40B4-BE49-F238E27FC236}">
                <a16:creationId xmlns:a16="http://schemas.microsoft.com/office/drawing/2014/main" id="{4CEE0CAE-B33F-7048-9C60-93C74AD209F6}"/>
              </a:ext>
            </a:extLst>
          </p:cNvPr>
          <p:cNvSpPr>
            <a:spLocks noGrp="1"/>
          </p:cNvSpPr>
          <p:nvPr>
            <p:ph idx="1"/>
          </p:nvPr>
        </p:nvSpPr>
        <p:spPr>
          <a:xfrm>
            <a:off x="474664" y="1620987"/>
            <a:ext cx="4097337" cy="3657998"/>
          </a:xfrm>
        </p:spPr>
        <p:txBody>
          <a:bodyPr/>
          <a:lstStyle/>
          <a:p>
            <a:pPr marL="0" indent="0" algn="l"/>
            <a:r>
              <a:rPr lang="zh-TW" altLang="en-US">
                <a:solidFill>
                  <a:srgbClr val="000000"/>
                </a:solidFill>
              </a:rPr>
              <a:t>隨著新的惡意軟體發行，企業需要保持最新版本的防毒軟體。</a:t>
            </a:r>
          </a:p>
          <a:p>
            <a:pPr marL="285743" indent="-285743" algn="l">
              <a:buFont typeface="Arial" panose="020b0604020202020204" pitchFamily="34" charset="0"/>
              <a:buChar char="•"/>
            </a:pPr>
            <a:r>
              <a:rPr lang="zh-TW" altLang="en-US">
                <a:solidFill>
                  <a:srgbClr val="000000"/>
                </a:solidFill>
              </a:rPr>
              <a:t>預防蠕蟲攻擊的最有效方法是向作業系統廠商下載安全性更新，並修補所有受攻擊的系統。</a:t>
            </a:r>
          </a:p>
          <a:p>
            <a:pPr marL="285743" indent="-285743" algn="l">
              <a:buFont typeface="Arial" panose="020b0604020202020204" pitchFamily="34" charset="0"/>
              <a:buChar char="•"/>
            </a:pPr>
            <a:r>
              <a:rPr lang="zh-TW" altLang="en-US">
                <a:solidFill>
                  <a:srgbClr val="000000"/>
                </a:solidFill>
              </a:rPr>
              <a:t>管理重要安全性更新檔的其中一個解決方案，就是確保所有終端系統都會自動下載更新。</a:t>
            </a:r>
          </a:p>
        </p:txBody>
      </p:sp>
      <p:pic>
        <p:nvPicPr>
          <p:cNvPr id="8" name="Picture 7">
            <a:extLst>
              <a:ext uri="{FF2B5EF4-FFF2-40B4-BE49-F238E27FC236}">
                <a16:creationId xmlns:a16="http://schemas.microsoft.com/office/drawing/2014/main" id="{CA3B1276-4D3A-B546-B0D3-54E99AE89A64}"/>
              </a:ext>
            </a:extLst>
          </p:cNvPr>
          <p:cNvPicPr>
            <a:picLocks noChangeAspect="1"/>
          </p:cNvPicPr>
          <p:nvPr/>
        </p:nvPicPr>
        <p:blipFill>
          <a:blip r:embed="rId3"/>
          <a:stretch>
            <a:fillRect/>
          </a:stretch>
        </p:blipFill>
        <p:spPr>
          <a:xfrm>
            <a:off x="4572001" y="1895217"/>
            <a:ext cx="4311859" cy="2501041"/>
          </a:xfrm>
          <a:prstGeom prst="rect">
            <a:avLst/>
          </a:prstGeom>
        </p:spPr>
      </p:pic>
      <p:sp>
        <p:nvSpPr>
          <p:cNvPr id="2" name="投影片編號版面配置區 1"/>
          <p:cNvSpPr>
            <a:spLocks noGrp="1"/>
          </p:cNvSpPr>
          <p:nvPr>
            <p:ph type="sldNum" sz="quarter" idx="12"/>
          </p:nvPr>
        </p:nvSpPr>
        <p:spPr/>
        <p:txBody>
          <a:bodyPr/>
          <a:lstStyle/>
          <a:p>
            <a:fld id="{4FAB73BC-B049-4115-A692-8D63A059BFB8}" type="slidenum">
              <a:rPr lang="en-US" smtClean="0"/>
              <a:t>441</a:t>
            </a:fld>
            <a:endParaRPr lang="en-US"/>
          </a:p>
        </p:txBody>
      </p:sp>
    </p:spTree>
    <p:extLst>
      <p:ext uri="{BB962C8B-B14F-4D97-AF65-F5344CB8AC3E}">
        <p14:creationId xmlns:p14="http://schemas.microsoft.com/office/powerpoint/2010/main" val="188695699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442.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89150"/>
            <a:ext cx="8345488" cy="731837"/>
          </a:xfrm>
        </p:spPr>
        <p:txBody>
          <a:bodyPr>
            <a:normAutofit/>
          </a:bodyPr>
          <a:lstStyle/>
          <a:p>
            <a:r>
              <a:rPr lang="en-US" altLang="zh-TW"/>
              <a:t>16.3</a:t>
            </a:r>
            <a:r>
              <a:rPr lang="zh-TW" altLang="en-US"/>
              <a:t>網路攻擊預防</a:t>
            </a:r>
            <a:r>
              <a:rPr lang="en-US" altLang="zh-TW"/>
              <a:t>-</a:t>
            </a:r>
            <a:r>
              <a:rPr lang="zh-TW" altLang="en-US" smtClean="0"/>
              <a:t>認證</a:t>
            </a:r>
            <a:r>
              <a:rPr lang="zh-TW" altLang="en-US"/>
              <a:t>、授權和</a:t>
            </a:r>
            <a:r>
              <a:rPr lang="zh-TW" altLang="en-US" smtClean="0"/>
              <a:t>記帳</a:t>
            </a:r>
            <a:endParaRPr lang="en-US"/>
          </a:p>
        </p:txBody>
      </p:sp>
      <p:sp>
        <p:nvSpPr>
          <p:cNvPr id="5" name="Content Placeholder 4">
            <a:extLst>
              <a:ext uri="{FF2B5EF4-FFF2-40B4-BE49-F238E27FC236}">
                <a16:creationId xmlns:a16="http://schemas.microsoft.com/office/drawing/2014/main" id="{F42DAB5F-C15E-E04B-84DE-6D7A5FEC0FF8}"/>
              </a:ext>
            </a:extLst>
          </p:cNvPr>
          <p:cNvSpPr>
            <a:spLocks noGrp="1"/>
          </p:cNvSpPr>
          <p:nvPr>
            <p:ph idx="1"/>
          </p:nvPr>
        </p:nvSpPr>
        <p:spPr>
          <a:xfrm>
            <a:off x="474663" y="1620988"/>
            <a:ext cx="4252980" cy="3657998"/>
          </a:xfrm>
        </p:spPr>
        <p:txBody>
          <a:bodyPr/>
          <a:lstStyle/>
          <a:p>
            <a:pPr marL="0" indent="0" algn="l"/>
            <a:r>
              <a:rPr lang="zh-TW" altLang="en-US">
                <a:solidFill>
                  <a:srgbClr val="000000"/>
                </a:solidFill>
              </a:rPr>
              <a:t>驗證、授權和會計 </a:t>
            </a:r>
            <a:r>
              <a:rPr lang="en-US" altLang="zh-TW">
                <a:solidFill>
                  <a:srgbClr val="000000"/>
                </a:solidFill>
              </a:rPr>
              <a:t>(AAA) </a:t>
            </a:r>
            <a:r>
              <a:rPr lang="zh-TW" altLang="en-US">
                <a:solidFill>
                  <a:srgbClr val="000000"/>
                </a:solidFill>
              </a:rPr>
              <a:t>網路安全服務可為您提供在自己的交換器上設定存取控制的主要架構。</a:t>
            </a:r>
          </a:p>
          <a:p>
            <a:pPr marL="342892" indent="-342892" algn="l">
              <a:buFont typeface="Arial" panose="020b0604020202020204" pitchFamily="34" charset="0"/>
              <a:buChar char="•"/>
            </a:pPr>
            <a:r>
              <a:rPr lang="en-US" altLang="zh-TW">
                <a:solidFill>
                  <a:srgbClr val="000000"/>
                </a:solidFill>
              </a:rPr>
              <a:t>AAA </a:t>
            </a:r>
            <a:r>
              <a:rPr lang="zh-TW" altLang="en-US">
                <a:solidFill>
                  <a:srgbClr val="000000"/>
                </a:solidFill>
              </a:rPr>
              <a:t>是一種控制誰被允許訪問網路（身份驗證），他們在訪問網路時執行的操作（授權），並記錄他們在那裡時所做的事情（會計）的方法。</a:t>
            </a:r>
          </a:p>
          <a:p>
            <a:pPr marL="342892" indent="-342892" algn="l">
              <a:buFont typeface="Arial" panose="020b0604020202020204" pitchFamily="34" charset="0"/>
              <a:buChar char="•"/>
            </a:pPr>
            <a:r>
              <a:rPr lang="en-US" altLang="zh-TW">
                <a:solidFill>
                  <a:srgbClr val="000000"/>
                </a:solidFill>
              </a:rPr>
              <a:t>AAA </a:t>
            </a:r>
            <a:r>
              <a:rPr lang="zh-TW" altLang="en-US">
                <a:solidFill>
                  <a:srgbClr val="000000"/>
                </a:solidFill>
              </a:rPr>
              <a:t>的概念與信用卡的使用類似。信用卡識別誰可以使用它，用戶可以花多少錢，並記錄用戶在哪些項目上花錢。</a:t>
            </a:r>
          </a:p>
          <a:p>
            <a:pPr marL="342892" indent="-342892" algn="l">
              <a:buFont typeface="Arial" panose="020b0604020202020204" pitchFamily="34" charset="0"/>
              <a:buChar char="•"/>
            </a:pPr>
            <a:endParaRPr lang="en-US" sz="1400">
              <a:solidFill>
                <a:srgbClr val="000000"/>
              </a:solidFill>
            </a:endParaRPr>
          </a:p>
        </p:txBody>
      </p:sp>
      <p:pic>
        <p:nvPicPr>
          <p:cNvPr id="2" name="Picture 1"/>
          <p:cNvPicPr>
            <a:picLocks noChangeAspect="1"/>
          </p:cNvPicPr>
          <p:nvPr/>
        </p:nvPicPr>
        <p:blipFill>
          <a:blip r:embed="rId3"/>
          <a:stretch>
            <a:fillRect/>
          </a:stretch>
        </p:blipFill>
        <p:spPr>
          <a:xfrm>
            <a:off x="4880070" y="1800923"/>
            <a:ext cx="4263931" cy="3298125"/>
          </a:xfrm>
          <a:prstGeom prst="rect">
            <a:avLst/>
          </a:prstGeom>
        </p:spPr>
      </p:pic>
      <p:sp>
        <p:nvSpPr>
          <p:cNvPr id="4" name="投影片編號版面配置區 3"/>
          <p:cNvSpPr>
            <a:spLocks noGrp="1"/>
          </p:cNvSpPr>
          <p:nvPr>
            <p:ph type="sldNum" sz="quarter" idx="12"/>
          </p:nvPr>
        </p:nvSpPr>
        <p:spPr/>
        <p:txBody>
          <a:bodyPr/>
          <a:lstStyle/>
          <a:p>
            <a:fld id="{4FAB73BC-B049-4115-A692-8D63A059BFB8}" type="slidenum">
              <a:rPr lang="en-US" smtClean="0"/>
              <a:t>442</a:t>
            </a:fld>
            <a:endParaRPr lang="en-US"/>
          </a:p>
        </p:txBody>
      </p:sp>
    </p:spTree>
    <p:extLst>
      <p:ext uri="{BB962C8B-B14F-4D97-AF65-F5344CB8AC3E}">
        <p14:creationId xmlns:p14="http://schemas.microsoft.com/office/powerpoint/2010/main" val="129366546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443.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89150"/>
            <a:ext cx="8345488" cy="731837"/>
          </a:xfrm>
        </p:spPr>
        <p:txBody>
          <a:bodyPr>
            <a:normAutofit/>
          </a:bodyPr>
          <a:lstStyle/>
          <a:p>
            <a:pPr rtl="0"/>
            <a:r>
              <a:rPr lang="en-US" altLang="zh-TW" smtClean="0"/>
              <a:t>16.3</a:t>
            </a:r>
            <a:r>
              <a:rPr lang="zh-TW" altLang="en-US" smtClean="0"/>
              <a:t>網路</a:t>
            </a:r>
            <a:r>
              <a:rPr lang="zh-TW" altLang="en-US"/>
              <a:t>攻擊</a:t>
            </a:r>
            <a:r>
              <a:rPr lang="zh-TW" altLang="en-US" smtClean="0"/>
              <a:t>預防</a:t>
            </a:r>
            <a:r>
              <a:rPr lang="en-US" altLang="zh-TW"/>
              <a:t>-</a:t>
            </a:r>
            <a:r>
              <a:rPr lang="zh-TW" altLang="en-US" smtClean="0"/>
              <a:t>防火牆</a:t>
            </a:r>
            <a:endParaRPr lang="zh-TW" altLang="en-US"/>
          </a:p>
        </p:txBody>
      </p:sp>
      <p:sp>
        <p:nvSpPr>
          <p:cNvPr id="4" name="Content Placeholder 3">
            <a:extLst>
              <a:ext uri="{FF2B5EF4-FFF2-40B4-BE49-F238E27FC236}">
                <a16:creationId xmlns:a16="http://schemas.microsoft.com/office/drawing/2014/main" id="{F1AEB5ED-A167-6645-BE7C-2A7AF2A291E1}"/>
              </a:ext>
            </a:extLst>
          </p:cNvPr>
          <p:cNvSpPr>
            <a:spLocks noGrp="1"/>
          </p:cNvSpPr>
          <p:nvPr>
            <p:ph idx="1"/>
          </p:nvPr>
        </p:nvSpPr>
        <p:spPr>
          <a:xfrm>
            <a:off x="85726" y="1620987"/>
            <a:ext cx="4530439" cy="3657998"/>
          </a:xfrm>
        </p:spPr>
        <p:txBody>
          <a:bodyPr/>
          <a:lstStyle/>
          <a:p>
            <a:pPr marL="0" indent="0" algn="l"/>
            <a:endParaRPr lang="en-US">
              <a:solidFill>
                <a:srgbClr val="000000"/>
              </a:solidFill>
            </a:endParaRPr>
          </a:p>
          <a:p>
            <a:pPr marL="0" indent="0" algn="l"/>
            <a:r>
              <a:rPr lang="zh-TW" altLang="en-US">
                <a:solidFill>
                  <a:srgbClr val="000000"/>
                </a:solidFill>
              </a:rPr>
              <a:t>防火牆位於兩個或多個網路之間，控制中間的流量並幫助阻止未授權的存取。</a:t>
            </a:r>
          </a:p>
          <a:p>
            <a:pPr marL="0" indent="0" algn="l"/>
            <a:endParaRPr lang="en-US">
              <a:solidFill>
                <a:srgbClr val="000000"/>
              </a:solidFill>
            </a:endParaRPr>
          </a:p>
          <a:p>
            <a:pPr marL="0" indent="0" algn="l"/>
            <a:r>
              <a:rPr lang="zh-TW" altLang="en-US">
                <a:solidFill>
                  <a:srgbClr val="000000"/>
                </a:solidFill>
              </a:rPr>
              <a:t>防火牆可允許外部使用者受控制的存取特定服務。例如，外部使用者可存取的伺服器通常位於稱為非軍事區域 </a:t>
            </a:r>
            <a:r>
              <a:rPr lang="en-US" altLang="zh-TW">
                <a:solidFill>
                  <a:srgbClr val="000000"/>
                </a:solidFill>
              </a:rPr>
              <a:t>(DMZ) </a:t>
            </a:r>
            <a:r>
              <a:rPr lang="zh-TW" altLang="en-US">
                <a:solidFill>
                  <a:srgbClr val="000000"/>
                </a:solidFill>
              </a:rPr>
              <a:t>的特殊網路上。</a:t>
            </a:r>
            <a:r>
              <a:rPr lang="en-US" altLang="zh-TW">
                <a:solidFill>
                  <a:srgbClr val="000000"/>
                </a:solidFill>
              </a:rPr>
              <a:t>DMZ </a:t>
            </a:r>
            <a:r>
              <a:rPr lang="zh-TW" altLang="en-US">
                <a:solidFill>
                  <a:srgbClr val="000000"/>
                </a:solidFill>
              </a:rPr>
              <a:t>可讓網路管理員針對連線至該網路的主機套用特定原則。</a:t>
            </a:r>
          </a:p>
        </p:txBody>
      </p:sp>
      <p:pic>
        <p:nvPicPr>
          <p:cNvPr id="8" name="Picture 7">
            <a:extLst>
              <a:ext uri="{FF2B5EF4-FFF2-40B4-BE49-F238E27FC236}">
                <a16:creationId xmlns:a16="http://schemas.microsoft.com/office/drawing/2014/main" id="{B9DC2CBC-4812-1544-ABD2-7293DEBBF12C}"/>
              </a:ext>
            </a:extLst>
          </p:cNvPr>
          <p:cNvPicPr>
            <a:picLocks noChangeAspect="1"/>
          </p:cNvPicPr>
          <p:nvPr/>
        </p:nvPicPr>
        <p:blipFill>
          <a:blip r:embed="rId3"/>
          <a:stretch>
            <a:fillRect/>
          </a:stretch>
        </p:blipFill>
        <p:spPr>
          <a:xfrm>
            <a:off x="4675145" y="1306051"/>
            <a:ext cx="3611364" cy="1128551"/>
          </a:xfrm>
          <a:prstGeom prst="rect">
            <a:avLst/>
          </a:prstGeom>
        </p:spPr>
      </p:pic>
      <p:pic>
        <p:nvPicPr>
          <p:cNvPr id="10" name="Picture 9">
            <a:extLst>
              <a:ext uri="{FF2B5EF4-FFF2-40B4-BE49-F238E27FC236}">
                <a16:creationId xmlns:a16="http://schemas.microsoft.com/office/drawing/2014/main" id="{B64C9A1B-2D7F-4240-88EA-111FBDBB27F5}"/>
              </a:ext>
            </a:extLst>
          </p:cNvPr>
          <p:cNvPicPr>
            <a:picLocks noChangeAspect="1"/>
          </p:cNvPicPr>
          <p:nvPr/>
        </p:nvPicPr>
        <p:blipFill>
          <a:blip r:embed="rId4"/>
          <a:stretch>
            <a:fillRect/>
          </a:stretch>
        </p:blipFill>
        <p:spPr>
          <a:xfrm>
            <a:off x="4675145" y="2344140"/>
            <a:ext cx="3611365" cy="1106437"/>
          </a:xfrm>
          <a:prstGeom prst="rect">
            <a:avLst/>
          </a:prstGeom>
        </p:spPr>
      </p:pic>
      <p:pic>
        <p:nvPicPr>
          <p:cNvPr id="12" name="Picture 11">
            <a:extLst>
              <a:ext uri="{FF2B5EF4-FFF2-40B4-BE49-F238E27FC236}">
                <a16:creationId xmlns:a16="http://schemas.microsoft.com/office/drawing/2014/main" id="{CD80D756-D9AD-BB4E-8C8D-FF29770DE996}"/>
              </a:ext>
            </a:extLst>
          </p:cNvPr>
          <p:cNvPicPr>
            <a:picLocks noChangeAspect="1"/>
          </p:cNvPicPr>
          <p:nvPr/>
        </p:nvPicPr>
        <p:blipFill>
          <a:blip r:embed="rId5"/>
          <a:stretch>
            <a:fillRect/>
          </a:stretch>
        </p:blipFill>
        <p:spPr>
          <a:xfrm>
            <a:off x="4860959" y="3643203"/>
            <a:ext cx="3239733" cy="1839596"/>
          </a:xfrm>
          <a:prstGeom prst="rect">
            <a:avLst/>
          </a:prstGeom>
        </p:spPr>
      </p:pic>
      <p:sp>
        <p:nvSpPr>
          <p:cNvPr id="2" name="投影片編號版面配置區 1"/>
          <p:cNvSpPr>
            <a:spLocks noGrp="1"/>
          </p:cNvSpPr>
          <p:nvPr>
            <p:ph type="sldNum" sz="quarter" idx="12"/>
          </p:nvPr>
        </p:nvSpPr>
        <p:spPr/>
        <p:txBody>
          <a:bodyPr/>
          <a:lstStyle/>
          <a:p>
            <a:fld id="{4FAB73BC-B049-4115-A692-8D63A059BFB8}" type="slidenum">
              <a:rPr lang="en-US" smtClean="0"/>
              <a:t>443</a:t>
            </a:fld>
            <a:endParaRPr lang="en-US"/>
          </a:p>
        </p:txBody>
      </p:sp>
    </p:spTree>
    <p:extLst>
      <p:ext uri="{BB962C8B-B14F-4D97-AF65-F5344CB8AC3E}">
        <p14:creationId xmlns:p14="http://schemas.microsoft.com/office/powerpoint/2010/main" val="299030585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444.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89150"/>
            <a:ext cx="8345488" cy="731837"/>
          </a:xfrm>
        </p:spPr>
        <p:txBody>
          <a:bodyPr>
            <a:normAutofit/>
          </a:bodyPr>
          <a:lstStyle/>
          <a:p>
            <a:r>
              <a:rPr lang="en-US" altLang="zh-TW"/>
              <a:t>16.3</a:t>
            </a:r>
            <a:r>
              <a:rPr lang="zh-TW" altLang="en-US"/>
              <a:t>網路攻擊預防</a:t>
            </a:r>
            <a:r>
              <a:rPr lang="en-US" altLang="zh-TW"/>
              <a:t>-</a:t>
            </a:r>
            <a:r>
              <a:rPr lang="zh-TW" altLang="en-US" smtClean="0"/>
              <a:t>防火牆</a:t>
            </a:r>
            <a:endParaRPr lang="zh-TW" altLang="en-US"/>
          </a:p>
        </p:txBody>
      </p:sp>
      <p:sp>
        <p:nvSpPr>
          <p:cNvPr id="5" name="Content Placeholder 4">
            <a:extLst>
              <a:ext uri="{FF2B5EF4-FFF2-40B4-BE49-F238E27FC236}">
                <a16:creationId xmlns:a16="http://schemas.microsoft.com/office/drawing/2014/main" id="{56518DF6-F66A-404B-BAB8-473E33120000}"/>
              </a:ext>
            </a:extLst>
          </p:cNvPr>
          <p:cNvSpPr>
            <a:spLocks noGrp="1"/>
          </p:cNvSpPr>
          <p:nvPr>
            <p:ph idx="1"/>
          </p:nvPr>
        </p:nvSpPr>
        <p:spPr>
          <a:xfrm>
            <a:off x="474662" y="1620987"/>
            <a:ext cx="8280057" cy="3657998"/>
          </a:xfrm>
        </p:spPr>
        <p:txBody>
          <a:bodyPr/>
          <a:lstStyle/>
          <a:p>
            <a:pPr marL="0" indent="0" algn="l"/>
            <a:r>
              <a:rPr lang="zh-TW" altLang="en-US">
                <a:solidFill>
                  <a:srgbClr val="000000"/>
                </a:solidFill>
              </a:rPr>
              <a:t>防火牆產品具有各種形式：防火牆產品使用多種技術來區分應禁止和應允許的網路存取。它們包括下列項目：</a:t>
            </a:r>
          </a:p>
          <a:p>
            <a:pPr marL="358826" lvl="1" indent="-285743">
              <a:buFont typeface="Arial" panose="020b0604020202020204" pitchFamily="34" charset="0"/>
              <a:buChar char="•"/>
            </a:pPr>
            <a:r>
              <a:rPr lang="zh-TW" altLang="en-US" sz="2000" b="1">
                <a:solidFill>
                  <a:srgbClr val="000000"/>
                </a:solidFill>
              </a:rPr>
              <a:t>封包過濾</a:t>
            </a:r>
            <a:r>
              <a:rPr lang="zh-TW" altLang="en-US" sz="2000">
                <a:solidFill>
                  <a:srgbClr val="000000"/>
                </a:solidFill>
              </a:rPr>
              <a:t> </a:t>
            </a:r>
            <a:r>
              <a:rPr lang="en-US" altLang="zh-TW" sz="2000">
                <a:solidFill>
                  <a:srgbClr val="000000"/>
                </a:solidFill>
              </a:rPr>
              <a:t>- </a:t>
            </a:r>
            <a:r>
              <a:rPr lang="zh-TW" altLang="en-US" sz="2000">
                <a:solidFill>
                  <a:srgbClr val="000000"/>
                </a:solidFill>
              </a:rPr>
              <a:t>根據 </a:t>
            </a:r>
            <a:r>
              <a:rPr lang="en-US" altLang="zh-TW" sz="2000">
                <a:solidFill>
                  <a:srgbClr val="000000"/>
                </a:solidFill>
              </a:rPr>
              <a:t>IP </a:t>
            </a:r>
            <a:r>
              <a:rPr lang="zh-TW" altLang="en-US" sz="2000">
                <a:solidFill>
                  <a:srgbClr val="000000"/>
                </a:solidFill>
              </a:rPr>
              <a:t>或 </a:t>
            </a:r>
            <a:r>
              <a:rPr lang="en-US" altLang="zh-TW" sz="2000">
                <a:solidFill>
                  <a:srgbClr val="000000"/>
                </a:solidFill>
              </a:rPr>
              <a:t>MAC </a:t>
            </a:r>
            <a:r>
              <a:rPr lang="zh-TW" altLang="en-US" sz="2000">
                <a:solidFill>
                  <a:srgbClr val="000000"/>
                </a:solidFill>
              </a:rPr>
              <a:t>位址阻止或允許存取。</a:t>
            </a:r>
          </a:p>
          <a:p>
            <a:pPr marL="358826" lvl="1" indent="-285743">
              <a:buFont typeface="Arial" panose="020b0604020202020204" pitchFamily="34" charset="0"/>
              <a:buChar char="•"/>
            </a:pPr>
            <a:r>
              <a:rPr lang="zh-TW" altLang="en-US" sz="2000" b="1">
                <a:solidFill>
                  <a:srgbClr val="000000"/>
                </a:solidFill>
              </a:rPr>
              <a:t>應用程式過濾</a:t>
            </a:r>
            <a:r>
              <a:rPr lang="zh-TW" altLang="en-US" sz="2000">
                <a:solidFill>
                  <a:srgbClr val="000000"/>
                </a:solidFill>
              </a:rPr>
              <a:t> </a:t>
            </a:r>
            <a:r>
              <a:rPr lang="en-US" altLang="zh-TW" sz="2000">
                <a:solidFill>
                  <a:srgbClr val="000000"/>
                </a:solidFill>
              </a:rPr>
              <a:t>-</a:t>
            </a:r>
            <a:r>
              <a:rPr lang="zh-TW" altLang="en-US" sz="2000">
                <a:solidFill>
                  <a:srgbClr val="000000"/>
                </a:solidFill>
              </a:rPr>
              <a:t>根據應用程式連接埠來阻止或允許存取</a:t>
            </a:r>
          </a:p>
          <a:p>
            <a:pPr marL="358826" lvl="1" indent="-285743">
              <a:buFont typeface="Arial" panose="020b0604020202020204" pitchFamily="34" charset="0"/>
              <a:buChar char="•"/>
            </a:pPr>
            <a:r>
              <a:rPr lang="en-US" altLang="zh-TW" sz="2000" b="1">
                <a:solidFill>
                  <a:srgbClr val="000000"/>
                </a:solidFill>
              </a:rPr>
              <a:t>URL </a:t>
            </a:r>
            <a:r>
              <a:rPr lang="zh-TW" altLang="en-US" sz="2000" b="1">
                <a:solidFill>
                  <a:srgbClr val="000000"/>
                </a:solidFill>
              </a:rPr>
              <a:t>過濾</a:t>
            </a:r>
            <a:r>
              <a:rPr lang="zh-TW" altLang="en-US" sz="2000">
                <a:solidFill>
                  <a:srgbClr val="000000"/>
                </a:solidFill>
              </a:rPr>
              <a:t> </a:t>
            </a:r>
            <a:r>
              <a:rPr lang="en-US" altLang="zh-TW" sz="2000">
                <a:solidFill>
                  <a:srgbClr val="000000"/>
                </a:solidFill>
              </a:rPr>
              <a:t>-</a:t>
            </a:r>
            <a:r>
              <a:rPr lang="zh-TW" altLang="en-US" sz="2000">
                <a:solidFill>
                  <a:srgbClr val="000000"/>
                </a:solidFill>
              </a:rPr>
              <a:t>根據特定 </a:t>
            </a:r>
            <a:r>
              <a:rPr lang="en-US" altLang="zh-TW" sz="2000">
                <a:solidFill>
                  <a:srgbClr val="000000"/>
                </a:solidFill>
              </a:rPr>
              <a:t>URL </a:t>
            </a:r>
            <a:r>
              <a:rPr lang="zh-TW" altLang="en-US" sz="2000">
                <a:solidFill>
                  <a:srgbClr val="000000"/>
                </a:solidFill>
              </a:rPr>
              <a:t>或關鍵字禁止或允許存取網站</a:t>
            </a:r>
          </a:p>
          <a:p>
            <a:pPr marL="358826" lvl="1" indent="-285743">
              <a:buFont typeface="Arial" panose="020b0604020202020204" pitchFamily="34" charset="0"/>
              <a:buChar char="•"/>
            </a:pPr>
            <a:r>
              <a:rPr lang="zh-TW" altLang="en-US" sz="2000" b="1">
                <a:solidFill>
                  <a:srgbClr val="000000"/>
                </a:solidFill>
              </a:rPr>
              <a:t>狀態封包偵測 </a:t>
            </a:r>
            <a:r>
              <a:rPr lang="en-US" altLang="zh-TW" sz="2000" b="1">
                <a:solidFill>
                  <a:srgbClr val="000000"/>
                </a:solidFill>
              </a:rPr>
              <a:t>(SPI)</a:t>
            </a:r>
            <a:r>
              <a:rPr lang="zh-TW" altLang="en-US" sz="2000">
                <a:solidFill>
                  <a:srgbClr val="000000"/>
                </a:solidFill>
              </a:rPr>
              <a:t> </a:t>
            </a:r>
            <a:r>
              <a:rPr lang="en-US" altLang="zh-TW" sz="2000">
                <a:solidFill>
                  <a:srgbClr val="000000"/>
                </a:solidFill>
              </a:rPr>
              <a:t>- </a:t>
            </a:r>
            <a:r>
              <a:rPr lang="zh-TW" altLang="en-US" sz="2000">
                <a:solidFill>
                  <a:srgbClr val="000000"/>
                </a:solidFill>
              </a:rPr>
              <a:t>傳入封包必須是對內部主機所發出請求的合法回應。除非得到特別允許，否則未經請求的封包會被攔截。狀態封包偵測還可具有辨識和過濾特定類型攻擊（例如 </a:t>
            </a:r>
            <a:r>
              <a:rPr lang="en-US" altLang="zh-TW" sz="2000" err="1">
                <a:solidFill>
                  <a:srgbClr val="000000"/>
                </a:solidFill>
              </a:rPr>
              <a:t>DoS</a:t>
            </a:r>
            <a:r>
              <a:rPr lang="zh-TW" altLang="en-US" sz="2000">
                <a:solidFill>
                  <a:srgbClr val="000000"/>
                </a:solidFill>
              </a:rPr>
              <a:t>）的能力。</a:t>
            </a:r>
          </a:p>
          <a:p>
            <a:pPr marL="285743" indent="-285743" algn="l">
              <a:buFont typeface="Arial" panose="020b0604020202020204" pitchFamily="34" charset="0"/>
              <a:buChar char="•"/>
            </a:pPr>
            <a:endParaRPr lang="en-US" sz="1600">
              <a:solidFill>
                <a:srgbClr val="000000"/>
              </a:solidFill>
            </a:endParaRPr>
          </a:p>
        </p:txBody>
      </p:sp>
      <p:sp>
        <p:nvSpPr>
          <p:cNvPr id="2" name="投影片編號版面配置區 1"/>
          <p:cNvSpPr>
            <a:spLocks noGrp="1"/>
          </p:cNvSpPr>
          <p:nvPr>
            <p:ph type="sldNum" sz="quarter" idx="12"/>
          </p:nvPr>
        </p:nvSpPr>
        <p:spPr/>
        <p:txBody>
          <a:bodyPr/>
          <a:lstStyle/>
          <a:p>
            <a:fld id="{4FAB73BC-B049-4115-A692-8D63A059BFB8}" type="slidenum">
              <a:rPr lang="en-US" smtClean="0"/>
              <a:t>444</a:t>
            </a:fld>
            <a:endParaRPr lang="en-US"/>
          </a:p>
        </p:txBody>
      </p:sp>
    </p:spTree>
    <p:extLst>
      <p:ext uri="{BB962C8B-B14F-4D97-AF65-F5344CB8AC3E}">
        <p14:creationId xmlns:p14="http://schemas.microsoft.com/office/powerpoint/2010/main" val="126403242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445.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89150"/>
            <a:ext cx="8345488" cy="731837"/>
          </a:xfrm>
        </p:spPr>
        <p:txBody>
          <a:bodyPr>
            <a:normAutofit/>
          </a:bodyPr>
          <a:lstStyle/>
          <a:p>
            <a:r>
              <a:rPr lang="en-US" altLang="zh-TW"/>
              <a:t>16.3</a:t>
            </a:r>
            <a:r>
              <a:rPr lang="zh-TW" altLang="en-US"/>
              <a:t>網路攻擊預防</a:t>
            </a:r>
            <a:r>
              <a:rPr lang="en-US" altLang="zh-TW"/>
              <a:t>-</a:t>
            </a:r>
            <a:r>
              <a:rPr lang="zh-TW" altLang="en-US" smtClean="0"/>
              <a:t>端點</a:t>
            </a:r>
            <a:r>
              <a:rPr lang="zh-TW" altLang="en-US"/>
              <a:t>安全性</a:t>
            </a:r>
          </a:p>
        </p:txBody>
      </p:sp>
      <p:sp>
        <p:nvSpPr>
          <p:cNvPr id="4" name="Content Placeholder 3">
            <a:extLst>
              <a:ext uri="{FF2B5EF4-FFF2-40B4-BE49-F238E27FC236}">
                <a16:creationId xmlns:a16="http://schemas.microsoft.com/office/drawing/2014/main" id="{D28EE6A9-38A8-5940-A05B-817C4E7C8310}"/>
              </a:ext>
            </a:extLst>
          </p:cNvPr>
          <p:cNvSpPr>
            <a:spLocks noGrp="1"/>
          </p:cNvSpPr>
          <p:nvPr>
            <p:ph idx="1"/>
          </p:nvPr>
        </p:nvSpPr>
        <p:spPr>
          <a:xfrm>
            <a:off x="474662" y="1620987"/>
            <a:ext cx="8280057" cy="3657998"/>
          </a:xfrm>
        </p:spPr>
        <p:txBody>
          <a:bodyPr/>
          <a:lstStyle/>
          <a:p>
            <a:pPr marL="0" indent="0" algn="l"/>
            <a:r>
              <a:rPr lang="zh-TW" altLang="en-US">
                <a:solidFill>
                  <a:srgbClr val="000000"/>
                </a:solidFill>
              </a:rPr>
              <a:t>端點 </a:t>
            </a:r>
            <a:r>
              <a:rPr lang="en-US" altLang="zh-TW">
                <a:solidFill>
                  <a:srgbClr val="000000"/>
                </a:solidFill>
              </a:rPr>
              <a:t>(</a:t>
            </a:r>
            <a:r>
              <a:rPr lang="zh-TW" altLang="en-US">
                <a:solidFill>
                  <a:srgbClr val="000000"/>
                </a:solidFill>
              </a:rPr>
              <a:t>或主機</a:t>
            </a:r>
            <a:r>
              <a:rPr lang="en-US" altLang="zh-TW">
                <a:solidFill>
                  <a:srgbClr val="000000"/>
                </a:solidFill>
              </a:rPr>
              <a:t>) </a:t>
            </a:r>
            <a:r>
              <a:rPr lang="zh-TW" altLang="en-US">
                <a:solidFill>
                  <a:srgbClr val="000000"/>
                </a:solidFill>
              </a:rPr>
              <a:t>是作為網路用戶端的個別電腦系統或裝置。常見的端點是筆記型電腦、桌上型電腦、伺服器、智慧型手機和平板電腦。</a:t>
            </a:r>
          </a:p>
          <a:p>
            <a:pPr marL="0" indent="0" algn="l"/>
            <a:endParaRPr lang="en-US">
              <a:solidFill>
                <a:srgbClr val="000000"/>
              </a:solidFill>
            </a:endParaRPr>
          </a:p>
          <a:p>
            <a:pPr marL="0" indent="0" algn="l"/>
            <a:r>
              <a:rPr lang="zh-TW" altLang="en-US">
                <a:solidFill>
                  <a:srgbClr val="000000"/>
                </a:solidFill>
              </a:rPr>
              <a:t>保護端點裝置是網路管理員最具挑戰性的工作之一，因為它涉及人性。一個公司必須有完整的文檔政策到位和員工必須知道這些規則。 </a:t>
            </a:r>
          </a:p>
          <a:p>
            <a:pPr marL="0" indent="0" algn="l"/>
            <a:endParaRPr lang="en-US">
              <a:solidFill>
                <a:srgbClr val="000000"/>
              </a:solidFill>
            </a:endParaRPr>
          </a:p>
          <a:p>
            <a:pPr marL="0" indent="0" algn="l"/>
            <a:r>
              <a:rPr lang="zh-TW" altLang="en-US">
                <a:solidFill>
                  <a:srgbClr val="000000"/>
                </a:solidFill>
              </a:rPr>
              <a:t>員工需要接受正確使用網路的訓練。策略通常包括使用防毒軟體和主機入侵預防。更全面的端點安全性解決方案仰賴網路存取控制。</a:t>
            </a:r>
          </a:p>
        </p:txBody>
      </p:sp>
      <p:sp>
        <p:nvSpPr>
          <p:cNvPr id="2" name="投影片編號版面配置區 1"/>
          <p:cNvSpPr>
            <a:spLocks noGrp="1"/>
          </p:cNvSpPr>
          <p:nvPr>
            <p:ph type="sldNum" sz="quarter" idx="12"/>
          </p:nvPr>
        </p:nvSpPr>
        <p:spPr/>
        <p:txBody>
          <a:bodyPr/>
          <a:lstStyle/>
          <a:p>
            <a:fld id="{4FAB73BC-B049-4115-A692-8D63A059BFB8}" type="slidenum">
              <a:rPr lang="en-US" smtClean="0"/>
              <a:t>445</a:t>
            </a:fld>
            <a:endParaRPr lang="en-US"/>
          </a:p>
        </p:txBody>
      </p:sp>
    </p:spTree>
    <p:extLst>
      <p:ext uri="{BB962C8B-B14F-4D97-AF65-F5344CB8AC3E}">
        <p14:creationId xmlns:p14="http://schemas.microsoft.com/office/powerpoint/2010/main" val="258581106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446.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89150"/>
            <a:ext cx="8345488" cy="731837"/>
          </a:xfrm>
        </p:spPr>
        <p:txBody>
          <a:bodyPr>
            <a:normAutofit/>
          </a:bodyPr>
          <a:lstStyle/>
          <a:p>
            <a:pPr rtl="0"/>
            <a:r>
              <a:rPr lang="en-US" altLang="zh-TW" smtClean="0"/>
              <a:t>16.4</a:t>
            </a:r>
            <a:r>
              <a:rPr lang="zh-TW" altLang="en-US" smtClean="0"/>
              <a:t>設備安全</a:t>
            </a:r>
            <a:r>
              <a:rPr lang="en-US" altLang="zh-TW"/>
              <a:t>-</a:t>
            </a:r>
            <a:r>
              <a:rPr lang="zh-TW" altLang="en-US" smtClean="0"/>
              <a:t>思科</a:t>
            </a:r>
            <a:r>
              <a:rPr lang="zh-TW" altLang="en-US"/>
              <a:t>自動安全</a:t>
            </a:r>
          </a:p>
        </p:txBody>
      </p:sp>
      <p:sp>
        <p:nvSpPr>
          <p:cNvPr id="5" name="Content Placeholder 4">
            <a:extLst>
              <a:ext uri="{FF2B5EF4-FFF2-40B4-BE49-F238E27FC236}">
                <a16:creationId xmlns:a16="http://schemas.microsoft.com/office/drawing/2014/main" id="{58ED2B98-3FC5-0547-B3D3-64215AA81FB7}"/>
              </a:ext>
            </a:extLst>
          </p:cNvPr>
          <p:cNvSpPr>
            <a:spLocks noGrp="1"/>
          </p:cNvSpPr>
          <p:nvPr>
            <p:ph idx="1"/>
          </p:nvPr>
        </p:nvSpPr>
        <p:spPr>
          <a:xfrm>
            <a:off x="474662" y="1620987"/>
            <a:ext cx="8280057" cy="3657998"/>
          </a:xfrm>
        </p:spPr>
        <p:txBody>
          <a:bodyPr/>
          <a:lstStyle/>
          <a:p>
            <a:pPr marL="0" indent="0" algn="l"/>
            <a:r>
              <a:rPr lang="zh-TW" altLang="en-US">
                <a:solidFill>
                  <a:srgbClr val="000000"/>
                </a:solidFill>
              </a:rPr>
              <a:t>當裝置上安裝新的作業系統時，安全性設定會設定為預設值。在大多數情況下，此等級的安全性不足。對於思科路由器，思科自動安全功能可用來協助保護系統的安全。</a:t>
            </a:r>
          </a:p>
          <a:p>
            <a:pPr marL="0" indent="0" algn="l"/>
            <a:endParaRPr lang="en-US">
              <a:solidFill>
                <a:srgbClr val="000000"/>
              </a:solidFill>
            </a:endParaRPr>
          </a:p>
          <a:p>
            <a:pPr marL="0" indent="0" algn="l"/>
            <a:r>
              <a:rPr lang="zh-TW" altLang="en-US">
                <a:solidFill>
                  <a:srgbClr val="000000"/>
                </a:solidFill>
              </a:rPr>
              <a:t>此外，還有一些簡單的步驟應該適用於大多數的作業系統：</a:t>
            </a:r>
          </a:p>
          <a:p>
            <a:pPr marL="415975" lvl="1" indent="-342892">
              <a:buFont typeface="Arial" panose="020b0604020202020204" pitchFamily="34" charset="0"/>
              <a:buChar char="•"/>
            </a:pPr>
            <a:r>
              <a:rPr lang="zh-TW" altLang="en-US" sz="2000">
                <a:solidFill>
                  <a:srgbClr val="000000"/>
                </a:solidFill>
              </a:rPr>
              <a:t>預設的使用者名稱和密碼應立即變更。</a:t>
            </a:r>
          </a:p>
          <a:p>
            <a:pPr marL="415975" lvl="1" indent="-342892">
              <a:buFont typeface="Arial" panose="020b0604020202020204" pitchFamily="34" charset="0"/>
              <a:buChar char="•"/>
            </a:pPr>
            <a:r>
              <a:rPr lang="zh-TW" altLang="en-US" sz="2000">
                <a:solidFill>
                  <a:srgbClr val="000000"/>
                </a:solidFill>
              </a:rPr>
              <a:t>系統資源的存取應僅限於獲得授權使用這些資源的個人。</a:t>
            </a:r>
          </a:p>
          <a:p>
            <a:pPr marL="415975" lvl="1" indent="-342892">
              <a:buFont typeface="Arial" panose="020b0604020202020204" pitchFamily="34" charset="0"/>
              <a:buChar char="•"/>
            </a:pPr>
            <a:r>
              <a:rPr lang="zh-TW" altLang="en-US" sz="2000">
                <a:solidFill>
                  <a:srgbClr val="000000"/>
                </a:solidFill>
              </a:rPr>
              <a:t>應該盡可能關閉並解除安裝任何不必要的服務和應用程式。</a:t>
            </a:r>
          </a:p>
          <a:p>
            <a:pPr marL="415975" lvl="1" indent="-342892">
              <a:buFont typeface="Arial" panose="020b0604020202020204" pitchFamily="34" charset="0"/>
              <a:buChar char="•"/>
            </a:pPr>
            <a:r>
              <a:rPr lang="zh-TW" altLang="en-US" sz="2000">
                <a:solidFill>
                  <a:srgbClr val="000000"/>
                </a:solidFill>
              </a:rPr>
              <a:t>通常，從製造商出貨的裝置已經存放在倉庫中一段時間，並且沒有安裝最新的更新檔。在實作之前，請務必更新任何軟體並安裝任何安全性更新檔。</a:t>
            </a:r>
          </a:p>
          <a:p>
            <a:pPr marL="342892" indent="-342892" algn="l">
              <a:buFont typeface="Arial" panose="020b0604020202020204" pitchFamily="34" charset="0"/>
              <a:buChar char="•"/>
            </a:pPr>
            <a:endParaRPr lang="en-US" sz="1600">
              <a:solidFill>
                <a:srgbClr val="000000"/>
              </a:solidFill>
            </a:endParaRPr>
          </a:p>
          <a:p>
            <a:pPr marL="0" indent="0" algn="l"/>
            <a:endParaRPr lang="en-US" sz="1600">
              <a:solidFill>
                <a:srgbClr val="000000"/>
              </a:solidFill>
            </a:endParaRPr>
          </a:p>
        </p:txBody>
      </p:sp>
      <p:sp>
        <p:nvSpPr>
          <p:cNvPr id="2" name="投影片編號版面配置區 1"/>
          <p:cNvSpPr>
            <a:spLocks noGrp="1"/>
          </p:cNvSpPr>
          <p:nvPr>
            <p:ph type="sldNum" sz="quarter" idx="12"/>
          </p:nvPr>
        </p:nvSpPr>
        <p:spPr/>
        <p:txBody>
          <a:bodyPr/>
          <a:lstStyle/>
          <a:p>
            <a:fld id="{4FAB73BC-B049-4115-A692-8D63A059BFB8}" type="slidenum">
              <a:rPr lang="en-US" smtClean="0"/>
              <a:t>446</a:t>
            </a:fld>
            <a:endParaRPr lang="en-US"/>
          </a:p>
        </p:txBody>
      </p:sp>
    </p:spTree>
    <p:extLst>
      <p:ext uri="{BB962C8B-B14F-4D97-AF65-F5344CB8AC3E}">
        <p14:creationId xmlns:p14="http://schemas.microsoft.com/office/powerpoint/2010/main" val="213063539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447.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89150"/>
            <a:ext cx="8345488" cy="731837"/>
          </a:xfrm>
        </p:spPr>
        <p:txBody>
          <a:bodyPr>
            <a:normAutofit/>
          </a:bodyPr>
          <a:lstStyle/>
          <a:p>
            <a:r>
              <a:rPr lang="en-US" altLang="zh-TW"/>
              <a:t>16.4</a:t>
            </a:r>
            <a:r>
              <a:rPr lang="zh-TW" altLang="en-US"/>
              <a:t>設備安全</a:t>
            </a:r>
            <a:r>
              <a:rPr lang="en-US" altLang="zh-TW"/>
              <a:t>-</a:t>
            </a:r>
            <a:r>
              <a:rPr lang="zh-TW" altLang="en-US" smtClean="0"/>
              <a:t>密碼</a:t>
            </a:r>
            <a:endParaRPr lang="zh-TW" altLang="en-US"/>
          </a:p>
        </p:txBody>
      </p:sp>
      <p:sp>
        <p:nvSpPr>
          <p:cNvPr id="4" name="Content Placeholder 3">
            <a:extLst>
              <a:ext uri="{FF2B5EF4-FFF2-40B4-BE49-F238E27FC236}">
                <a16:creationId xmlns:a16="http://schemas.microsoft.com/office/drawing/2014/main" id="{6F289C2A-4C2A-774B-84F0-F2FF0A7AC295}"/>
              </a:ext>
            </a:extLst>
          </p:cNvPr>
          <p:cNvSpPr>
            <a:spLocks noGrp="1"/>
          </p:cNvSpPr>
          <p:nvPr>
            <p:ph idx="1"/>
          </p:nvPr>
        </p:nvSpPr>
        <p:spPr>
          <a:xfrm>
            <a:off x="200026" y="1485899"/>
            <a:ext cx="8943974" cy="4105275"/>
          </a:xfrm>
        </p:spPr>
        <p:txBody>
          <a:bodyPr/>
          <a:lstStyle/>
          <a:p>
            <a:pPr marL="0" indent="0" algn="l"/>
            <a:r>
              <a:rPr lang="zh-TW" altLang="en-US">
                <a:solidFill>
                  <a:srgbClr val="000000"/>
                </a:solidFill>
              </a:rPr>
              <a:t>若要保護網路裝置，請務必使用強式密碼。以下是必須遵循的標準準則：</a:t>
            </a:r>
          </a:p>
          <a:p>
            <a:pPr marL="358826" lvl="1" indent="-285743">
              <a:buFont typeface="Arial" panose="020b0604020202020204" pitchFamily="34" charset="0"/>
              <a:buChar char="•"/>
            </a:pPr>
            <a:r>
              <a:rPr lang="zh-TW" altLang="en-US" sz="2000">
                <a:solidFill>
                  <a:srgbClr val="000000"/>
                </a:solidFill>
              </a:rPr>
              <a:t>密碼長度最少為八個字元，最好是 </a:t>
            </a:r>
            <a:r>
              <a:rPr lang="en-US" altLang="zh-TW" sz="2000">
                <a:solidFill>
                  <a:srgbClr val="000000"/>
                </a:solidFill>
              </a:rPr>
              <a:t>10 </a:t>
            </a:r>
            <a:r>
              <a:rPr lang="zh-TW" altLang="en-US" sz="2000">
                <a:solidFill>
                  <a:srgbClr val="000000"/>
                </a:solidFill>
              </a:rPr>
              <a:t>個或更多字元。 </a:t>
            </a:r>
          </a:p>
          <a:p>
            <a:pPr marL="358826" lvl="1" indent="-285743">
              <a:buFont typeface="Arial" panose="020b0604020202020204" pitchFamily="34" charset="0"/>
              <a:buChar char="•"/>
            </a:pPr>
            <a:r>
              <a:rPr lang="zh-TW" altLang="en-US" sz="2000">
                <a:solidFill>
                  <a:srgbClr val="000000"/>
                </a:solidFill>
              </a:rPr>
              <a:t>使密碼變得複雜。如果允許，請混合使用大寫和小寫字母、數字、符號和空格。</a:t>
            </a:r>
          </a:p>
          <a:p>
            <a:pPr marL="358826" lvl="1" indent="-285743">
              <a:buFont typeface="Arial" panose="020b0604020202020204" pitchFamily="34" charset="0"/>
              <a:buChar char="•"/>
            </a:pPr>
            <a:r>
              <a:rPr lang="zh-TW" altLang="en-US" sz="2000">
                <a:solidFill>
                  <a:srgbClr val="000000"/>
                </a:solidFill>
              </a:rPr>
              <a:t>避免以重複、常見字典單字、字母或數字序列、使用者名稱、親屬或寵物名稱、傳記資訊 </a:t>
            </a:r>
            <a:r>
              <a:rPr lang="en-US" altLang="zh-TW" sz="2000">
                <a:solidFill>
                  <a:srgbClr val="000000"/>
                </a:solidFill>
              </a:rPr>
              <a:t>(</a:t>
            </a:r>
            <a:r>
              <a:rPr lang="zh-TW" altLang="en-US" sz="2000">
                <a:solidFill>
                  <a:srgbClr val="000000"/>
                </a:solidFill>
              </a:rPr>
              <a:t>例如出生日期、</a:t>
            </a:r>
            <a:r>
              <a:rPr lang="en-US" altLang="zh-TW" sz="2000">
                <a:solidFill>
                  <a:srgbClr val="000000"/>
                </a:solidFill>
              </a:rPr>
              <a:t>ID </a:t>
            </a:r>
            <a:r>
              <a:rPr lang="zh-TW" altLang="en-US" sz="2000">
                <a:solidFill>
                  <a:srgbClr val="000000"/>
                </a:solidFill>
              </a:rPr>
              <a:t>號碼、祖先名稱或其他容易識別的資訊</a:t>
            </a:r>
            <a:r>
              <a:rPr lang="en-US" altLang="zh-TW" sz="2000">
                <a:solidFill>
                  <a:srgbClr val="000000"/>
                </a:solidFill>
              </a:rPr>
              <a:t>) </a:t>
            </a:r>
            <a:r>
              <a:rPr lang="zh-TW" altLang="en-US" sz="2000">
                <a:solidFill>
                  <a:srgbClr val="000000"/>
                </a:solidFill>
              </a:rPr>
              <a:t>為基礎的密碼。</a:t>
            </a:r>
          </a:p>
          <a:p>
            <a:pPr marL="358826" lvl="1" indent="-285743">
              <a:buFont typeface="Arial" panose="020b0604020202020204" pitchFamily="34" charset="0"/>
              <a:buChar char="•"/>
            </a:pPr>
            <a:r>
              <a:rPr lang="zh-TW" altLang="en-US" sz="2000">
                <a:solidFill>
                  <a:srgbClr val="000000"/>
                </a:solidFill>
              </a:rPr>
              <a:t>故意拼錯密碼。例如，史密斯 </a:t>
            </a:r>
            <a:r>
              <a:rPr lang="en-US" altLang="zh-TW" sz="2000">
                <a:solidFill>
                  <a:srgbClr val="000000"/>
                </a:solidFill>
              </a:rPr>
              <a:t>= </a:t>
            </a:r>
            <a:r>
              <a:rPr lang="zh-TW" altLang="en-US" sz="2000">
                <a:solidFill>
                  <a:srgbClr val="000000"/>
                </a:solidFill>
              </a:rPr>
              <a:t>史密斯 </a:t>
            </a:r>
            <a:r>
              <a:rPr lang="en-US" altLang="zh-TW" sz="2000">
                <a:solidFill>
                  <a:srgbClr val="000000"/>
                </a:solidFill>
              </a:rPr>
              <a:t>= 5 </a:t>
            </a:r>
            <a:r>
              <a:rPr lang="zh-TW" altLang="en-US" sz="2000">
                <a:solidFill>
                  <a:srgbClr val="000000"/>
                </a:solidFill>
              </a:rPr>
              <a:t>毫升或安全性 </a:t>
            </a:r>
            <a:r>
              <a:rPr lang="en-US" altLang="zh-TW" sz="2000">
                <a:solidFill>
                  <a:srgbClr val="000000"/>
                </a:solidFill>
              </a:rPr>
              <a:t>= 5 </a:t>
            </a:r>
            <a:r>
              <a:rPr lang="zh-TW" altLang="en-US" sz="2000">
                <a:solidFill>
                  <a:srgbClr val="000000"/>
                </a:solidFill>
              </a:rPr>
              <a:t>毫升。</a:t>
            </a:r>
          </a:p>
          <a:p>
            <a:pPr marL="358826" lvl="1" indent="-285743">
              <a:buFont typeface="Arial" panose="020b0604020202020204" pitchFamily="34" charset="0"/>
              <a:buChar char="•"/>
            </a:pPr>
            <a:r>
              <a:rPr lang="zh-TW" altLang="en-US" sz="2000">
                <a:solidFill>
                  <a:srgbClr val="000000"/>
                </a:solidFill>
              </a:rPr>
              <a:t>經常變更密碼。如果密碼在不知不覺中遭到洩露，威脅實作者使用密碼的機會視窗會受到限制。</a:t>
            </a:r>
          </a:p>
          <a:p>
            <a:pPr marL="358826" lvl="1" indent="-285743">
              <a:buFont typeface="Arial" panose="020b0604020202020204" pitchFamily="34" charset="0"/>
              <a:buChar char="•"/>
            </a:pPr>
            <a:r>
              <a:rPr lang="zh-TW" altLang="en-US" sz="2000">
                <a:solidFill>
                  <a:srgbClr val="000000"/>
                </a:solidFill>
              </a:rPr>
              <a:t>請勿將密碼寫下來，並將密碼放在顯而易見的地方，例如放在桌面或監視器上。</a:t>
            </a:r>
          </a:p>
          <a:p>
            <a:pPr marL="0" indent="0" algn="l"/>
            <a:r>
              <a:rPr lang="zh-TW" altLang="en-US">
                <a:solidFill>
                  <a:srgbClr val="000000"/>
                </a:solidFill>
              </a:rPr>
              <a:t>在 </a:t>
            </a:r>
            <a:r>
              <a:rPr lang="en-US" altLang="zh-TW">
                <a:solidFill>
                  <a:srgbClr val="000000"/>
                </a:solidFill>
              </a:rPr>
              <a:t>Cisco </a:t>
            </a:r>
            <a:r>
              <a:rPr lang="zh-TW" altLang="en-US">
                <a:solidFill>
                  <a:srgbClr val="000000"/>
                </a:solidFill>
              </a:rPr>
              <a:t>路由器上，密碼會忽略前導空格，但第一個字元之後的空格則不會。因此，建立強式密碼的方法之一是使用空格鍵並建立由許多字組成的片語。這就是所謂的密碼。密碼通常比簡單的密碼更容易記住。它也更長，更難猜測。</a:t>
            </a:r>
          </a:p>
        </p:txBody>
      </p:sp>
      <p:sp>
        <p:nvSpPr>
          <p:cNvPr id="2" name="投影片編號版面配置區 1"/>
          <p:cNvSpPr>
            <a:spLocks noGrp="1"/>
          </p:cNvSpPr>
          <p:nvPr>
            <p:ph type="sldNum" sz="quarter" idx="12"/>
          </p:nvPr>
        </p:nvSpPr>
        <p:spPr/>
        <p:txBody>
          <a:bodyPr/>
          <a:lstStyle/>
          <a:p>
            <a:fld id="{4FAB73BC-B049-4115-A692-8D63A059BFB8}" type="slidenum">
              <a:rPr lang="en-US" smtClean="0"/>
              <a:t>447</a:t>
            </a:fld>
            <a:endParaRPr lang="en-US"/>
          </a:p>
        </p:txBody>
      </p:sp>
    </p:spTree>
    <p:extLst>
      <p:ext uri="{BB962C8B-B14F-4D97-AF65-F5344CB8AC3E}">
        <p14:creationId xmlns:p14="http://schemas.microsoft.com/office/powerpoint/2010/main" val="242306319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448.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89150"/>
            <a:ext cx="8345488" cy="731837"/>
          </a:xfrm>
        </p:spPr>
        <p:txBody>
          <a:bodyPr>
            <a:normAutofit/>
          </a:bodyPr>
          <a:lstStyle/>
          <a:p>
            <a:r>
              <a:rPr lang="en-US" altLang="zh-TW"/>
              <a:t>16.4</a:t>
            </a:r>
            <a:r>
              <a:rPr lang="zh-TW" altLang="en-US"/>
              <a:t>設備安全</a:t>
            </a:r>
            <a:r>
              <a:rPr lang="en-US" altLang="zh-TW"/>
              <a:t>-</a:t>
            </a:r>
            <a:r>
              <a:rPr lang="zh-TW" altLang="en-US" smtClean="0"/>
              <a:t>附加</a:t>
            </a:r>
            <a:r>
              <a:rPr lang="zh-TW" altLang="en-US"/>
              <a:t>密碼安全性</a:t>
            </a:r>
          </a:p>
        </p:txBody>
      </p:sp>
      <p:sp>
        <p:nvSpPr>
          <p:cNvPr id="5" name="Content Placeholder 4">
            <a:extLst>
              <a:ext uri="{FF2B5EF4-FFF2-40B4-BE49-F238E27FC236}">
                <a16:creationId xmlns:a16="http://schemas.microsoft.com/office/drawing/2014/main" id="{5E5CFD92-7DEA-E848-9393-FBAD0175F59C}"/>
              </a:ext>
            </a:extLst>
          </p:cNvPr>
          <p:cNvSpPr>
            <a:spLocks noGrp="1"/>
          </p:cNvSpPr>
          <p:nvPr>
            <p:ph idx="1"/>
          </p:nvPr>
        </p:nvSpPr>
        <p:spPr>
          <a:xfrm>
            <a:off x="1" y="1620986"/>
            <a:ext cx="4349579" cy="3855888"/>
          </a:xfrm>
        </p:spPr>
        <p:txBody>
          <a:bodyPr/>
          <a:lstStyle/>
          <a:p>
            <a:pPr marL="0" indent="0" algn="l"/>
            <a:r>
              <a:rPr lang="zh-TW" altLang="en-US">
                <a:solidFill>
                  <a:srgbClr val="000000"/>
                </a:solidFill>
              </a:rPr>
              <a:t>您可以採取幾個步驟來協助確保 </a:t>
            </a:r>
            <a:r>
              <a:rPr lang="en-US" altLang="zh-TW">
                <a:solidFill>
                  <a:srgbClr val="000000"/>
                </a:solidFill>
              </a:rPr>
              <a:t>Cisco </a:t>
            </a:r>
            <a:r>
              <a:rPr lang="zh-TW" altLang="en-US">
                <a:solidFill>
                  <a:srgbClr val="000000"/>
                </a:solidFill>
              </a:rPr>
              <a:t>路由器和交換器上的密碼保持密碼，其中包括：</a:t>
            </a:r>
          </a:p>
          <a:p>
            <a:pPr marL="415975" lvl="1" indent="-342892">
              <a:buFont typeface="Arial" panose="020b0604020202020204" pitchFamily="34" charset="0"/>
              <a:buChar char="•"/>
            </a:pPr>
            <a:r>
              <a:rPr lang="zh-TW" altLang="en-US" sz="2000">
                <a:solidFill>
                  <a:srgbClr val="000000"/>
                </a:solidFill>
              </a:rPr>
              <a:t>使用 </a:t>
            </a:r>
            <a:r>
              <a:rPr lang="zh-TW" altLang="en-US" sz="2000" b="1">
                <a:solidFill>
                  <a:srgbClr val="000000"/>
                </a:solidFill>
              </a:rPr>
              <a:t>服務密碼加密命令加密所有純文字密</a:t>
            </a:r>
            <a:r>
              <a:rPr lang="zh-TW" altLang="en-US" sz="2000">
                <a:solidFill>
                  <a:srgbClr val="000000"/>
                </a:solidFill>
              </a:rPr>
              <a:t> 碼。</a:t>
            </a:r>
          </a:p>
          <a:p>
            <a:pPr marL="415975" lvl="1" indent="-342892">
              <a:buFont typeface="Arial" panose="020b0604020202020204" pitchFamily="34" charset="0"/>
              <a:buChar char="•"/>
            </a:pPr>
            <a:r>
              <a:rPr lang="zh-TW" altLang="en-US" sz="2000">
                <a:solidFill>
                  <a:srgbClr val="000000"/>
                </a:solidFill>
              </a:rPr>
              <a:t>使用 </a:t>
            </a:r>
            <a:r>
              <a:rPr lang="zh-TW" altLang="en-US" sz="2000" b="1">
                <a:solidFill>
                  <a:srgbClr val="000000"/>
                </a:solidFill>
              </a:rPr>
              <a:t>安全性密碼最小長度命令，設定可接受的密碼長度</a:t>
            </a:r>
            <a:r>
              <a:rPr lang="zh-TW" altLang="en-US" sz="2000">
                <a:solidFill>
                  <a:srgbClr val="000000"/>
                </a:solidFill>
              </a:rPr>
              <a:t> 下限。</a:t>
            </a:r>
          </a:p>
          <a:p>
            <a:pPr marL="415975" lvl="1" indent="-342892">
              <a:buFont typeface="Arial" panose="020b0604020202020204" pitchFamily="34" charset="0"/>
              <a:buChar char="•"/>
            </a:pPr>
            <a:r>
              <a:rPr lang="zh-TW" altLang="en-US" sz="2000">
                <a:solidFill>
                  <a:srgbClr val="000000"/>
                </a:solidFill>
              </a:rPr>
              <a:t>使用 ＃ 命令中的登錄塊</a:t>
            </a:r>
            <a:r>
              <a:rPr lang="en-US" altLang="zh-TW" sz="2000">
                <a:solidFill>
                  <a:srgbClr val="000000"/>
                </a:solidFill>
              </a:rPr>
              <a:t>- </a:t>
            </a:r>
            <a:r>
              <a:rPr lang="zh-TW" altLang="en-US" sz="2000">
                <a:solidFill>
                  <a:srgbClr val="000000"/>
                </a:solidFill>
              </a:rPr>
              <a:t>＃ 嘗試 ＃ 阻止蠻力密碼猜測攻擊 </a:t>
            </a:r>
            <a:r>
              <a:rPr lang="zh-TW" altLang="en-US" sz="2000" b="1" i="1">
                <a:solidFill>
                  <a:srgbClr val="000000"/>
                </a:solidFill>
              </a:rPr>
              <a:t>。 </a:t>
            </a:r>
          </a:p>
          <a:p>
            <a:pPr marL="415975" lvl="1" indent="-342892">
              <a:buFont typeface="Arial" panose="020b0604020202020204" pitchFamily="34" charset="0"/>
              <a:buChar char="•"/>
            </a:pPr>
            <a:r>
              <a:rPr lang="zh-TW" altLang="en-US" sz="2000">
                <a:solidFill>
                  <a:srgbClr val="000000"/>
                </a:solidFill>
              </a:rPr>
              <a:t>使用 </a:t>
            </a:r>
            <a:r>
              <a:rPr lang="zh-TW" altLang="en-US" sz="2000" b="1">
                <a:solidFill>
                  <a:srgbClr val="000000"/>
                </a:solidFill>
              </a:rPr>
              <a:t>執行逾時</a:t>
            </a:r>
            <a:r>
              <a:rPr lang="zh-TW" altLang="en-US" sz="2000">
                <a:solidFill>
                  <a:srgbClr val="000000"/>
                </a:solidFill>
              </a:rPr>
              <a:t>命令在一段指定的時間後，禁用非活動特權 </a:t>
            </a:r>
            <a:r>
              <a:rPr lang="en-US" altLang="zh-TW" sz="2000">
                <a:solidFill>
                  <a:srgbClr val="000000"/>
                </a:solidFill>
              </a:rPr>
              <a:t>EXEC </a:t>
            </a:r>
            <a:r>
              <a:rPr lang="zh-TW" altLang="en-US" sz="2000">
                <a:solidFill>
                  <a:srgbClr val="000000"/>
                </a:solidFill>
              </a:rPr>
              <a:t>模式訪問。</a:t>
            </a:r>
          </a:p>
          <a:p>
            <a:pPr marL="342892" indent="-342892" algn="l">
              <a:buFont typeface="Arial" panose="020b0604020202020204" pitchFamily="34" charset="0"/>
              <a:buChar char="•"/>
            </a:pPr>
            <a:endParaRPr lang="en-US" sz="1600">
              <a:solidFill>
                <a:srgbClr val="000000"/>
              </a:solidFill>
            </a:endParaRPr>
          </a:p>
        </p:txBody>
      </p:sp>
      <p:pic>
        <p:nvPicPr>
          <p:cNvPr id="7" name="Picture 6">
            <a:extLst>
              <a:ext uri="{FF2B5EF4-FFF2-40B4-BE49-F238E27FC236}">
                <a16:creationId xmlns:a16="http://schemas.microsoft.com/office/drawing/2014/main" id="{A08643C7-ED48-7D44-A04A-1E402EFD59BF}"/>
              </a:ext>
            </a:extLst>
          </p:cNvPr>
          <p:cNvPicPr>
            <a:picLocks noChangeAspect="1"/>
          </p:cNvPicPr>
          <p:nvPr/>
        </p:nvPicPr>
        <p:blipFill>
          <a:blip r:embed="rId3"/>
          <a:stretch>
            <a:fillRect/>
          </a:stretch>
        </p:blipFill>
        <p:spPr>
          <a:xfrm>
            <a:off x="4349580" y="2037483"/>
            <a:ext cx="4377809" cy="2783036"/>
          </a:xfrm>
          <a:prstGeom prst="rect">
            <a:avLst/>
          </a:prstGeom>
        </p:spPr>
      </p:pic>
      <p:sp>
        <p:nvSpPr>
          <p:cNvPr id="2" name="投影片編號版面配置區 1"/>
          <p:cNvSpPr>
            <a:spLocks noGrp="1"/>
          </p:cNvSpPr>
          <p:nvPr>
            <p:ph type="sldNum" sz="quarter" idx="12"/>
          </p:nvPr>
        </p:nvSpPr>
        <p:spPr/>
        <p:txBody>
          <a:bodyPr/>
          <a:lstStyle/>
          <a:p>
            <a:fld id="{4FAB73BC-B049-4115-A692-8D63A059BFB8}" type="slidenum">
              <a:rPr lang="en-US" smtClean="0"/>
              <a:t>448</a:t>
            </a:fld>
            <a:endParaRPr lang="en-US"/>
          </a:p>
        </p:txBody>
      </p:sp>
    </p:spTree>
    <p:extLst>
      <p:ext uri="{BB962C8B-B14F-4D97-AF65-F5344CB8AC3E}">
        <p14:creationId xmlns:p14="http://schemas.microsoft.com/office/powerpoint/2010/main" val="295794288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449.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89150"/>
            <a:ext cx="8345488" cy="731837"/>
          </a:xfrm>
        </p:spPr>
        <p:txBody>
          <a:bodyPr>
            <a:normAutofit/>
          </a:bodyPr>
          <a:lstStyle/>
          <a:p>
            <a:r>
              <a:rPr lang="en-US" altLang="zh-TW"/>
              <a:t>16.4</a:t>
            </a:r>
            <a:r>
              <a:rPr lang="zh-TW" altLang="en-US"/>
              <a:t>設備安全</a:t>
            </a:r>
            <a:r>
              <a:rPr lang="en-US" altLang="zh-TW"/>
              <a:t>-</a:t>
            </a:r>
            <a:r>
              <a:rPr lang="zh-TW" altLang="en-US" smtClean="0"/>
              <a:t>啟用 </a:t>
            </a:r>
            <a:r>
              <a:rPr lang="en-US" altLang="zh-TW"/>
              <a:t>SSH</a:t>
            </a:r>
          </a:p>
        </p:txBody>
      </p:sp>
      <p:sp>
        <p:nvSpPr>
          <p:cNvPr id="4" name="Content Placeholder 3">
            <a:extLst>
              <a:ext uri="{FF2B5EF4-FFF2-40B4-BE49-F238E27FC236}">
                <a16:creationId xmlns:a16="http://schemas.microsoft.com/office/drawing/2014/main" id="{E578C5E5-D82C-6746-A97C-44478B5559D2}"/>
              </a:ext>
            </a:extLst>
          </p:cNvPr>
          <p:cNvSpPr>
            <a:spLocks noGrp="1"/>
          </p:cNvSpPr>
          <p:nvPr>
            <p:ph idx="1"/>
          </p:nvPr>
        </p:nvSpPr>
        <p:spPr>
          <a:xfrm>
            <a:off x="95251" y="1524000"/>
            <a:ext cx="8905875" cy="3924300"/>
          </a:xfrm>
        </p:spPr>
        <p:txBody>
          <a:bodyPr/>
          <a:lstStyle/>
          <a:p>
            <a:pPr marL="0" indent="0" algn="l"/>
            <a:r>
              <a:rPr lang="zh-TW" altLang="en-US" sz="1800">
                <a:solidFill>
                  <a:srgbClr val="000000"/>
                </a:solidFill>
              </a:rPr>
              <a:t>您可以使用下列步驟將思科裝置設定為支援 </a:t>
            </a:r>
            <a:r>
              <a:rPr lang="en-US" altLang="zh-TW" sz="1800">
                <a:solidFill>
                  <a:srgbClr val="000000"/>
                </a:solidFill>
              </a:rPr>
              <a:t>SSH</a:t>
            </a:r>
            <a:r>
              <a:rPr lang="zh-TW" altLang="en-US" sz="1800">
                <a:solidFill>
                  <a:srgbClr val="000000"/>
                </a:solidFill>
              </a:rPr>
              <a:t>：</a:t>
            </a:r>
          </a:p>
          <a:p>
            <a:pPr marL="342892" indent="-342892" algn="l">
              <a:buFont typeface="+mj-lt"/>
              <a:buAutoNum type="arabicPeriod"/>
            </a:pPr>
            <a:r>
              <a:rPr lang="zh-TW" altLang="en-US" sz="1800" b="1">
                <a:solidFill>
                  <a:srgbClr val="000000"/>
                </a:solidFill>
              </a:rPr>
              <a:t>設定特別的主機名稱。</a:t>
            </a:r>
            <a:r>
              <a:rPr lang="en-US" altLang="zh-TW" sz="1800">
                <a:solidFill>
                  <a:srgbClr val="000000"/>
                </a:solidFill>
              </a:rPr>
              <a:t>. </a:t>
            </a:r>
            <a:r>
              <a:rPr lang="zh-TW" altLang="en-US" sz="1800">
                <a:solidFill>
                  <a:srgbClr val="000000"/>
                </a:solidFill>
              </a:rPr>
              <a:t>裝置必須具有除預設值之外的唯一主機名稱。 </a:t>
            </a:r>
          </a:p>
          <a:p>
            <a:pPr marL="342892" indent="-342892" algn="l">
              <a:buFont typeface="+mj-lt"/>
              <a:buAutoNum type="arabicPeriod"/>
            </a:pPr>
            <a:r>
              <a:rPr lang="zh-TW" altLang="en-US" sz="1800" b="1">
                <a:solidFill>
                  <a:srgbClr val="000000"/>
                </a:solidFill>
              </a:rPr>
              <a:t>設定 </a:t>
            </a:r>
            <a:r>
              <a:rPr lang="en-US" altLang="zh-TW" sz="1800" b="1">
                <a:solidFill>
                  <a:srgbClr val="000000"/>
                </a:solidFill>
              </a:rPr>
              <a:t>IP </a:t>
            </a:r>
            <a:r>
              <a:rPr lang="zh-TW" altLang="en-US" sz="1800" b="1">
                <a:solidFill>
                  <a:srgbClr val="000000"/>
                </a:solidFill>
              </a:rPr>
              <a:t>網域名稱</a:t>
            </a:r>
            <a:r>
              <a:rPr lang="zh-TW" altLang="en-US" sz="1800">
                <a:solidFill>
                  <a:srgbClr val="000000"/>
                </a:solidFill>
              </a:rPr>
              <a:t>。使用全域設定模式命令 </a:t>
            </a:r>
            <a:r>
              <a:rPr lang="en-US" altLang="zh-TW" sz="1800">
                <a:solidFill>
                  <a:srgbClr val="000000"/>
                </a:solidFill>
              </a:rPr>
              <a:t>IP </a:t>
            </a:r>
            <a:r>
              <a:rPr lang="zh-TW" altLang="en-US" sz="1800">
                <a:solidFill>
                  <a:srgbClr val="000000"/>
                </a:solidFill>
              </a:rPr>
              <a:t>網域名稱來設定網路的 </a:t>
            </a:r>
            <a:r>
              <a:rPr lang="en-US" altLang="zh-TW" sz="1800" b="1">
                <a:solidFill>
                  <a:srgbClr val="000000"/>
                </a:solidFill>
              </a:rPr>
              <a:t>IP </a:t>
            </a:r>
            <a:r>
              <a:rPr lang="zh-TW" altLang="en-US" sz="1800" b="1">
                <a:solidFill>
                  <a:srgbClr val="000000"/>
                </a:solidFill>
              </a:rPr>
              <a:t>網域名稱</a:t>
            </a:r>
            <a:r>
              <a:rPr lang="zh-TW" altLang="en-US" sz="1800">
                <a:solidFill>
                  <a:srgbClr val="000000"/>
                </a:solidFill>
              </a:rPr>
              <a:t>。 </a:t>
            </a:r>
          </a:p>
          <a:p>
            <a:pPr marL="342892" indent="-342892" algn="l">
              <a:buFont typeface="+mj-lt"/>
              <a:buAutoNum type="arabicPeriod"/>
            </a:pPr>
            <a:r>
              <a:rPr lang="zh-TW" altLang="en-US" sz="1800" b="1">
                <a:solidFill>
                  <a:srgbClr val="000000"/>
                </a:solidFill>
              </a:rPr>
              <a:t>生成密鑰來加密 </a:t>
            </a:r>
            <a:r>
              <a:rPr lang="en-US" altLang="zh-TW" sz="1800" b="1">
                <a:solidFill>
                  <a:srgbClr val="000000"/>
                </a:solidFill>
              </a:rPr>
              <a:t>SSH </a:t>
            </a:r>
            <a:r>
              <a:rPr lang="zh-TW" altLang="en-US" sz="1800" b="1">
                <a:solidFill>
                  <a:srgbClr val="000000"/>
                </a:solidFill>
              </a:rPr>
              <a:t>流量</a:t>
            </a:r>
            <a:r>
              <a:rPr lang="zh-TW" altLang="en-US" sz="1800">
                <a:solidFill>
                  <a:srgbClr val="000000"/>
                </a:solidFill>
              </a:rPr>
              <a:t>。</a:t>
            </a:r>
            <a:r>
              <a:rPr lang="en-US" altLang="zh-TW" sz="1800">
                <a:solidFill>
                  <a:srgbClr val="000000"/>
                </a:solidFill>
              </a:rPr>
              <a:t>SSH </a:t>
            </a:r>
            <a:r>
              <a:rPr lang="zh-TW" altLang="en-US" sz="1800">
                <a:solidFill>
                  <a:srgbClr val="000000"/>
                </a:solidFill>
              </a:rPr>
              <a:t>會加密來源與目的地之間的流量。但是，要做到這一點，唯一的身份驗證密鑰必須通過使用全局配置命令 </a:t>
            </a:r>
            <a:r>
              <a:rPr lang="en-US" altLang="zh-TW" sz="1800" b="1">
                <a:solidFill>
                  <a:srgbClr val="000000"/>
                </a:solidFill>
              </a:rPr>
              <a:t>cryptokey </a:t>
            </a:r>
            <a:r>
              <a:rPr lang="zh-TW" altLang="en-US" sz="1800" b="1">
                <a:solidFill>
                  <a:srgbClr val="000000"/>
                </a:solidFill>
              </a:rPr>
              <a:t>生成 </a:t>
            </a:r>
            <a:r>
              <a:rPr lang="en-US" altLang="zh-TW" sz="1800" b="1">
                <a:solidFill>
                  <a:srgbClr val="000000"/>
                </a:solidFill>
              </a:rPr>
              <a:t>rsa </a:t>
            </a:r>
            <a:r>
              <a:rPr lang="zh-TW" altLang="en-US" sz="1800" b="1">
                <a:solidFill>
                  <a:srgbClr val="000000"/>
                </a:solidFill>
              </a:rPr>
              <a:t>通用密鑰位元</a:t>
            </a:r>
            <a:r>
              <a:rPr lang="zh-TW" altLang="en-US" sz="1800">
                <a:solidFill>
                  <a:srgbClr val="000000"/>
                </a:solidFill>
              </a:rPr>
              <a:t> 。位元數決定了密鑰的大小，並且可以從 </a:t>
            </a:r>
            <a:r>
              <a:rPr lang="en-US" altLang="zh-TW" sz="1800">
                <a:solidFill>
                  <a:srgbClr val="000000"/>
                </a:solidFill>
              </a:rPr>
              <a:t>360 </a:t>
            </a:r>
            <a:r>
              <a:rPr lang="zh-TW" altLang="en-US" sz="1800">
                <a:solidFill>
                  <a:srgbClr val="000000"/>
                </a:solidFill>
              </a:rPr>
              <a:t>位到 </a:t>
            </a:r>
            <a:r>
              <a:rPr lang="en-US" altLang="zh-TW" sz="1800">
                <a:solidFill>
                  <a:srgbClr val="000000"/>
                </a:solidFill>
              </a:rPr>
              <a:t>2048 </a:t>
            </a:r>
            <a:r>
              <a:rPr lang="zh-TW" altLang="en-US" sz="1800">
                <a:solidFill>
                  <a:srgbClr val="000000"/>
                </a:solidFill>
              </a:rPr>
              <a:t>位進行配置。位元值越大，金鑰就越安全。不過，較大的位元值也需要較長的時間來加密和解密資訊。建議的最小模數長度為 </a:t>
            </a:r>
            <a:r>
              <a:rPr lang="en-US" altLang="zh-TW" sz="1800">
                <a:solidFill>
                  <a:srgbClr val="000000"/>
                </a:solidFill>
              </a:rPr>
              <a:t>1024 </a:t>
            </a:r>
            <a:r>
              <a:rPr lang="zh-TW" altLang="en-US" sz="1800">
                <a:solidFill>
                  <a:srgbClr val="000000"/>
                </a:solidFill>
              </a:rPr>
              <a:t>位元。</a:t>
            </a:r>
          </a:p>
          <a:p>
            <a:pPr marL="342892" indent="-342892" algn="l">
              <a:buFont typeface="+mj-lt"/>
              <a:buAutoNum type="arabicPeriod"/>
            </a:pPr>
            <a:r>
              <a:rPr lang="zh-TW" altLang="en-US" sz="1800" b="1">
                <a:solidFill>
                  <a:srgbClr val="000000"/>
                </a:solidFill>
              </a:rPr>
              <a:t>驗證或建立本機資料庫項目。使用用戶名</a:t>
            </a:r>
            <a:r>
              <a:rPr lang="zh-TW" altLang="en-US" sz="1800">
                <a:solidFill>
                  <a:srgbClr val="000000"/>
                </a:solidFill>
              </a:rPr>
              <a:t> 全局配置命令創建本地數據庫用 戶名條目。 </a:t>
            </a:r>
          </a:p>
          <a:p>
            <a:pPr marL="342892" indent="-342892" algn="l">
              <a:buFont typeface="+mj-lt"/>
              <a:buAutoNum type="arabicPeriod"/>
            </a:pPr>
            <a:r>
              <a:rPr lang="zh-TW" altLang="en-US" sz="1800" b="1">
                <a:solidFill>
                  <a:srgbClr val="000000"/>
                </a:solidFill>
              </a:rPr>
              <a:t>對本機資料庫進行驗證</a:t>
            </a:r>
            <a:r>
              <a:rPr lang="zh-TW" altLang="en-US" sz="1800">
                <a:solidFill>
                  <a:srgbClr val="000000"/>
                </a:solidFill>
              </a:rPr>
              <a:t>。使用 </a:t>
            </a:r>
            <a:r>
              <a:rPr lang="zh-TW" altLang="en-US" sz="1800" b="1">
                <a:solidFill>
                  <a:srgbClr val="000000"/>
                </a:solidFill>
              </a:rPr>
              <a:t>登錄本地</a:t>
            </a:r>
            <a:r>
              <a:rPr lang="zh-TW" altLang="en-US" sz="1800">
                <a:solidFill>
                  <a:srgbClr val="000000"/>
                </a:solidFill>
              </a:rPr>
              <a:t> 行配置命令對本地數據庫進行驗證 </a:t>
            </a:r>
            <a:r>
              <a:rPr lang="en-US" altLang="zh-TW" sz="1800">
                <a:solidFill>
                  <a:srgbClr val="000000"/>
                </a:solidFill>
              </a:rPr>
              <a:t>vty </a:t>
            </a:r>
            <a:r>
              <a:rPr lang="zh-TW" altLang="en-US" sz="1800">
                <a:solidFill>
                  <a:srgbClr val="000000"/>
                </a:solidFill>
              </a:rPr>
              <a:t>行。 </a:t>
            </a:r>
          </a:p>
          <a:p>
            <a:pPr marL="342892" indent="-342892" algn="l">
              <a:buFont typeface="+mj-lt"/>
              <a:buAutoNum type="arabicPeriod"/>
            </a:pPr>
            <a:r>
              <a:rPr lang="zh-TW" altLang="en-US" sz="1800" b="1">
                <a:solidFill>
                  <a:srgbClr val="000000"/>
                </a:solidFill>
              </a:rPr>
              <a:t>啟用 </a:t>
            </a:r>
            <a:r>
              <a:rPr lang="en-US" altLang="zh-TW" sz="1800" b="1">
                <a:solidFill>
                  <a:srgbClr val="000000"/>
                </a:solidFill>
              </a:rPr>
              <a:t>vty </a:t>
            </a:r>
            <a:r>
              <a:rPr lang="zh-TW" altLang="en-US" sz="1800" b="1">
                <a:solidFill>
                  <a:srgbClr val="000000"/>
                </a:solidFill>
              </a:rPr>
              <a:t>入埠 </a:t>
            </a:r>
            <a:r>
              <a:rPr lang="en-US" altLang="zh-TW" sz="1800" b="1">
                <a:solidFill>
                  <a:srgbClr val="000000"/>
                </a:solidFill>
              </a:rPr>
              <a:t>SSH </a:t>
            </a:r>
            <a:r>
              <a:rPr lang="zh-TW" altLang="en-US" sz="1800" b="1">
                <a:solidFill>
                  <a:srgbClr val="000000"/>
                </a:solidFill>
              </a:rPr>
              <a:t>工作階段。默認情況下，不允許在 </a:t>
            </a:r>
            <a:r>
              <a:rPr lang="en-US" altLang="zh-TW" sz="1800" b="1">
                <a:solidFill>
                  <a:srgbClr val="000000"/>
                </a:solidFill>
              </a:rPr>
              <a:t>vty </a:t>
            </a:r>
            <a:r>
              <a:rPr lang="zh-TW" altLang="en-US" sz="1800" b="1">
                <a:solidFill>
                  <a:srgbClr val="000000"/>
                </a:solidFill>
              </a:rPr>
              <a:t>線上輸入會話。您可以使用傳輸輸入 </a:t>
            </a:r>
            <a:r>
              <a:rPr lang="en-US" altLang="zh-TW" sz="1800" b="1">
                <a:solidFill>
                  <a:srgbClr val="000000"/>
                </a:solidFill>
              </a:rPr>
              <a:t>[ssh | telnet]</a:t>
            </a:r>
            <a:r>
              <a:rPr lang="zh-TW" altLang="en-US" sz="1800">
                <a:solidFill>
                  <a:srgbClr val="000000"/>
                </a:solidFill>
              </a:rPr>
              <a:t> 命令指定多個 輸入通訊協定，包括 </a:t>
            </a:r>
            <a:r>
              <a:rPr lang="en-US" altLang="zh-TW" sz="1800">
                <a:solidFill>
                  <a:srgbClr val="000000"/>
                </a:solidFill>
              </a:rPr>
              <a:t>Telnet </a:t>
            </a:r>
            <a:r>
              <a:rPr lang="zh-TW" altLang="en-US" sz="1800">
                <a:solidFill>
                  <a:srgbClr val="000000"/>
                </a:solidFill>
              </a:rPr>
              <a:t>和 </a:t>
            </a:r>
            <a:r>
              <a:rPr lang="en-US" altLang="zh-TW" sz="1800">
                <a:solidFill>
                  <a:srgbClr val="000000"/>
                </a:solidFill>
              </a:rPr>
              <a:t>SSH</a:t>
            </a:r>
            <a:r>
              <a:rPr lang="zh-TW" altLang="en-US" sz="1800">
                <a:solidFill>
                  <a:srgbClr val="000000"/>
                </a:solidFill>
              </a:rPr>
              <a:t>。 </a:t>
            </a:r>
          </a:p>
          <a:p>
            <a:pPr marL="342892" indent="-342892" algn="l">
              <a:buFont typeface="Arial" panose="020b0604020202020204" pitchFamily="34" charset="0"/>
              <a:buChar char="•"/>
            </a:pPr>
            <a:endParaRPr lang="en-US" sz="1400">
              <a:solidFill>
                <a:srgbClr val="000000"/>
              </a:solidFill>
            </a:endParaRPr>
          </a:p>
        </p:txBody>
      </p:sp>
      <p:sp>
        <p:nvSpPr>
          <p:cNvPr id="2" name="投影片編號版面配置區 1"/>
          <p:cNvSpPr>
            <a:spLocks noGrp="1"/>
          </p:cNvSpPr>
          <p:nvPr>
            <p:ph type="sldNum" sz="quarter" idx="12"/>
          </p:nvPr>
        </p:nvSpPr>
        <p:spPr/>
        <p:txBody>
          <a:bodyPr/>
          <a:lstStyle/>
          <a:p>
            <a:fld id="{4FAB73BC-B049-4115-A692-8D63A059BFB8}" type="slidenum">
              <a:rPr lang="en-US" smtClean="0"/>
              <a:t>449</a:t>
            </a:fld>
            <a:endParaRPr lang="en-US"/>
          </a:p>
        </p:txBody>
      </p:sp>
    </p:spTree>
    <p:extLst>
      <p:ext uri="{BB962C8B-B14F-4D97-AF65-F5344CB8AC3E}">
        <p14:creationId xmlns:p14="http://schemas.microsoft.com/office/powerpoint/2010/main" val="112490397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45.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8194" name="Rectangle 2"/>
          <p:cNvSpPr>
            <a:spLocks noGrp="1" noChangeArrowheads="1"/>
          </p:cNvSpPr>
          <p:nvPr>
            <p:ph type="title"/>
          </p:nvPr>
        </p:nvSpPr>
        <p:spPr/>
        <p:txBody>
          <a:bodyPr>
            <a:normAutofit/>
          </a:bodyPr>
          <a:lstStyle/>
          <a:p>
            <a:pPr rtl="0"/>
            <a:r>
              <a:rPr lang="en-US" altLang="zh-TW" sz="3000" smtClean="0"/>
              <a:t>2.1</a:t>
            </a:r>
            <a:r>
              <a:rPr lang="zh-TW" altLang="en-US" sz="3000" smtClean="0"/>
              <a:t>思科 </a:t>
            </a:r>
            <a:r>
              <a:rPr lang="en-US" altLang="zh-TW" sz="3000"/>
              <a:t>IOS -</a:t>
            </a:r>
            <a:r>
              <a:rPr lang="zh-TW" altLang="en-US" sz="3000"/>
              <a:t>作業系統</a:t>
            </a:r>
          </a:p>
        </p:txBody>
      </p:sp>
      <p:sp>
        <p:nvSpPr>
          <p:cNvPr id="8195" name="Rectangle 6"/>
          <p:cNvSpPr>
            <a:spLocks noGrp="1" noChangeArrowheads="1"/>
          </p:cNvSpPr>
          <p:nvPr>
            <p:ph idx="1"/>
          </p:nvPr>
        </p:nvSpPr>
        <p:spPr>
          <a:xfrm>
            <a:off x="144066" y="1745647"/>
            <a:ext cx="3950857" cy="2967985"/>
          </a:xfrm>
        </p:spPr>
        <p:txBody>
          <a:bodyPr/>
          <a:lstStyle/>
          <a:p>
            <a:pPr rtl="0">
              <a:buFont typeface="Arial" panose="020b0604020202020204" pitchFamily="34" charset="0"/>
              <a:buChar char="•"/>
            </a:pPr>
            <a:r>
              <a:rPr lang="en-US" altLang="zh-TW" sz="1600" b="1"/>
              <a:t>Shell</a:t>
            </a:r>
            <a:r>
              <a:rPr lang="zh-TW" altLang="en-US" sz="1600"/>
              <a:t> </a:t>
            </a:r>
            <a:r>
              <a:rPr lang="en-US" altLang="zh-TW" sz="1600"/>
              <a:t>-</a:t>
            </a:r>
            <a:r>
              <a:rPr lang="zh-TW" altLang="en-US" sz="1600"/>
              <a:t>允許使用者從電腦要求特定工作的使用者介面。這些要求可以透過 </a:t>
            </a:r>
            <a:r>
              <a:rPr lang="en-US" altLang="zh-TW" sz="1600"/>
              <a:t>CLI </a:t>
            </a:r>
            <a:r>
              <a:rPr lang="zh-TW" altLang="en-US" sz="1600"/>
              <a:t>或 </a:t>
            </a:r>
            <a:r>
              <a:rPr lang="en-US" altLang="zh-TW" sz="1600"/>
              <a:t>GUI </a:t>
            </a:r>
            <a:r>
              <a:rPr lang="zh-TW" altLang="en-US" sz="1600"/>
              <a:t>介面進行。 </a:t>
            </a:r>
          </a:p>
          <a:p>
            <a:pPr rtl="0">
              <a:buFont typeface="Arial" panose="020b0604020202020204" pitchFamily="34" charset="0"/>
              <a:buChar char="•"/>
            </a:pPr>
            <a:r>
              <a:rPr lang="zh-TW" altLang="en-US" sz="1600" b="1"/>
              <a:t>內核</a:t>
            </a:r>
            <a:r>
              <a:rPr lang="zh-TW" altLang="en-US" sz="1600"/>
              <a:t> </a:t>
            </a:r>
            <a:r>
              <a:rPr lang="en-US" altLang="zh-TW" sz="1600"/>
              <a:t>-</a:t>
            </a:r>
            <a:r>
              <a:rPr lang="zh-TW" altLang="en-US" sz="1600"/>
              <a:t>計算機的硬體和軟體之間進行通訊，並管理如何使用硬體資源來滿足軟體需求。 </a:t>
            </a:r>
          </a:p>
          <a:p>
            <a:pPr rtl="0">
              <a:buFont typeface="Arial" panose="020b0604020202020204" pitchFamily="34" charset="0"/>
              <a:buChar char="•"/>
            </a:pPr>
            <a:r>
              <a:rPr lang="zh-TW" altLang="en-US" sz="1600" b="1"/>
              <a:t>硬體</a:t>
            </a:r>
            <a:r>
              <a:rPr lang="zh-TW" altLang="en-US" sz="1600"/>
              <a:t> </a:t>
            </a:r>
            <a:r>
              <a:rPr lang="en-US" altLang="zh-TW" sz="1600"/>
              <a:t>-</a:t>
            </a:r>
            <a:r>
              <a:rPr lang="zh-TW" altLang="en-US" sz="1600"/>
              <a:t>計算機的實體部分，包括底層電子。 </a:t>
            </a:r>
          </a:p>
          <a:p>
            <a:endParaRPr lang="en-US" altLang="ja-JP"/>
          </a:p>
        </p:txBody>
      </p:sp>
      <p:pic>
        <p:nvPicPr>
          <p:cNvPr id="2" name="Picture 1">
            <a:extLst>
              <a:ext uri="{FF2B5EF4-FFF2-40B4-BE49-F238E27FC236}">
                <a16:creationId xmlns:a16="http://schemas.microsoft.com/office/drawing/2014/main" id="{1A6C089F-8565-9F41-B04D-AD843C4D4D9E}"/>
              </a:ext>
            </a:extLst>
          </p:cNvPr>
          <p:cNvPicPr>
            <a:picLocks noChangeAspect="1"/>
          </p:cNvPicPr>
          <p:nvPr/>
        </p:nvPicPr>
        <p:blipFill>
          <a:blip r:embed="rId3"/>
          <a:stretch>
            <a:fillRect/>
          </a:stretch>
        </p:blipFill>
        <p:spPr>
          <a:xfrm>
            <a:off x="4326498" y="1656194"/>
            <a:ext cx="4673438" cy="2722278"/>
          </a:xfrm>
          <a:prstGeom prst="rect">
            <a:avLst/>
          </a:prstGeom>
        </p:spPr>
      </p:pic>
      <p:sp>
        <p:nvSpPr>
          <p:cNvPr id="3" name="投影片編號版面配置區 2"/>
          <p:cNvSpPr>
            <a:spLocks noGrp="1"/>
          </p:cNvSpPr>
          <p:nvPr>
            <p:ph type="sldNum" sz="quarter" idx="4"/>
          </p:nvPr>
        </p:nvSpPr>
        <p:spPr/>
        <p:txBody>
          <a:bodyPr/>
          <a:lstStyle/>
          <a:p>
            <a:pPr defTabSz="385754">
              <a:defRPr/>
            </a:pPr>
            <a:fld id="{2F5CCB13-0A32-4557-88E9-079F0C330695}" type="slidenum">
              <a:rPr lang="en-US" kern="0" smtClean="0">
                <a:solidFill>
                  <a:srgbClr val="595959"/>
                </a:solidFill>
              </a:rPr>
              <a:pPr defTabSz="385754">
                <a:defRPr/>
              </a:pPr>
              <a:t>45</a:t>
            </a:fld>
            <a:endParaRPr lang="en-US" kern="0">
              <a:solidFill>
                <a:srgbClr val="595959"/>
              </a:solidFill>
            </a:endParaRPr>
          </a:p>
        </p:txBody>
      </p:sp>
    </p:spTree>
    <p:custDataLst>
      <p:tags r:id="rId4"/>
    </p:custDataLst>
    <p:extLst>
      <p:ext uri="{BB962C8B-B14F-4D97-AF65-F5344CB8AC3E}">
        <p14:creationId xmlns:p14="http://schemas.microsoft.com/office/powerpoint/2010/main" val="1034921047"/>
      </p:ext>
    </p:extLst>
  </p:cSld>
  <p:clrMapOvr>
    <a:masterClrMapping/>
  </p:clrMapOvr>
  <p:transition spd="slow">
    <p:wipe/>
  </p:transition>
  <p:timing/>
</p:sld>
</file>

<file path=ppt/slides/slide450.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89150"/>
            <a:ext cx="8345488" cy="731837"/>
          </a:xfrm>
        </p:spPr>
        <p:txBody>
          <a:bodyPr>
            <a:normAutofit/>
          </a:bodyPr>
          <a:lstStyle/>
          <a:p>
            <a:r>
              <a:rPr lang="en-US" altLang="zh-TW"/>
              <a:t>16.4</a:t>
            </a:r>
            <a:r>
              <a:rPr lang="zh-TW" altLang="en-US"/>
              <a:t>設備安全</a:t>
            </a:r>
            <a:r>
              <a:rPr lang="en-US" altLang="zh-TW"/>
              <a:t>-</a:t>
            </a:r>
            <a:r>
              <a:rPr lang="zh-TW" altLang="en-US" smtClean="0"/>
              <a:t>關閉</a:t>
            </a:r>
            <a:r>
              <a:rPr lang="zh-TW" altLang="en-US"/>
              <a:t>未使用的服務</a:t>
            </a:r>
          </a:p>
        </p:txBody>
      </p:sp>
      <p:sp>
        <p:nvSpPr>
          <p:cNvPr id="5" name="Content Placeholder 4">
            <a:extLst>
              <a:ext uri="{FF2B5EF4-FFF2-40B4-BE49-F238E27FC236}">
                <a16:creationId xmlns:a16="http://schemas.microsoft.com/office/drawing/2014/main" id="{0425FF23-EB6E-8346-A070-6A969A994128}"/>
              </a:ext>
            </a:extLst>
          </p:cNvPr>
          <p:cNvSpPr>
            <a:spLocks noGrp="1"/>
          </p:cNvSpPr>
          <p:nvPr>
            <p:ph idx="1"/>
          </p:nvPr>
        </p:nvSpPr>
        <p:spPr>
          <a:xfrm>
            <a:off x="142876" y="1620987"/>
            <a:ext cx="8611844" cy="3657998"/>
          </a:xfrm>
        </p:spPr>
        <p:txBody>
          <a:bodyPr/>
          <a:lstStyle/>
          <a:p>
            <a:pPr marL="0" indent="0" algn="l"/>
            <a:r>
              <a:rPr lang="zh-TW" altLang="en-US">
                <a:solidFill>
                  <a:srgbClr val="000000"/>
                </a:solidFill>
              </a:rPr>
              <a:t>思科路由器和交換器以網路中可能需要或不需要的作用中服務清單開頭。停用任何未使用的服務以保留系統資源 </a:t>
            </a:r>
            <a:r>
              <a:rPr lang="en-US" altLang="zh-TW">
                <a:solidFill>
                  <a:srgbClr val="000000"/>
                </a:solidFill>
              </a:rPr>
              <a:t>(</a:t>
            </a:r>
            <a:r>
              <a:rPr lang="zh-TW" altLang="en-US">
                <a:solidFill>
                  <a:srgbClr val="000000"/>
                </a:solidFill>
              </a:rPr>
              <a:t>例如 </a:t>
            </a:r>
            <a:r>
              <a:rPr lang="en-US" altLang="zh-TW">
                <a:solidFill>
                  <a:srgbClr val="000000"/>
                </a:solidFill>
              </a:rPr>
              <a:t>CPU </a:t>
            </a:r>
            <a:r>
              <a:rPr lang="zh-TW" altLang="en-US">
                <a:solidFill>
                  <a:srgbClr val="000000"/>
                </a:solidFill>
              </a:rPr>
              <a:t>週期和 </a:t>
            </a:r>
            <a:r>
              <a:rPr lang="en-US" altLang="zh-TW">
                <a:solidFill>
                  <a:srgbClr val="000000"/>
                </a:solidFill>
              </a:rPr>
              <a:t>RAM)</a:t>
            </a:r>
            <a:r>
              <a:rPr lang="zh-TW" altLang="en-US">
                <a:solidFill>
                  <a:srgbClr val="000000"/>
                </a:solidFill>
              </a:rPr>
              <a:t>，並防止威脅行為者利用這些服務。 </a:t>
            </a:r>
          </a:p>
          <a:p>
            <a:pPr marL="342892" indent="-342892" algn="l">
              <a:buFont typeface="Arial" panose="020b0604020202020204" pitchFamily="34" charset="0"/>
              <a:buChar char="•"/>
            </a:pPr>
            <a:r>
              <a:rPr lang="zh-TW" altLang="en-US">
                <a:solidFill>
                  <a:srgbClr val="000000"/>
                </a:solidFill>
              </a:rPr>
              <a:t>默認情況下的服務類型將根據 </a:t>
            </a:r>
            <a:r>
              <a:rPr lang="en-US" altLang="zh-TW">
                <a:solidFill>
                  <a:srgbClr val="000000"/>
                </a:solidFill>
              </a:rPr>
              <a:t>IOS </a:t>
            </a:r>
            <a:r>
              <a:rPr lang="zh-TW" altLang="en-US">
                <a:solidFill>
                  <a:srgbClr val="000000"/>
                </a:solidFill>
              </a:rPr>
              <a:t>版本而有所不同。例如，</a:t>
            </a:r>
            <a:r>
              <a:rPr lang="en-US" altLang="zh-TW">
                <a:solidFill>
                  <a:srgbClr val="000000"/>
                </a:solidFill>
              </a:rPr>
              <a:t>IOS-XE </a:t>
            </a:r>
            <a:r>
              <a:rPr lang="zh-TW" altLang="en-US">
                <a:solidFill>
                  <a:srgbClr val="000000"/>
                </a:solidFill>
              </a:rPr>
              <a:t>通常只會開啟 </a:t>
            </a:r>
            <a:r>
              <a:rPr lang="en-US" altLang="zh-TW">
                <a:solidFill>
                  <a:srgbClr val="000000"/>
                </a:solidFill>
              </a:rPr>
              <a:t>HTTPS </a:t>
            </a:r>
            <a:r>
              <a:rPr lang="zh-TW" altLang="en-US">
                <a:solidFill>
                  <a:srgbClr val="000000"/>
                </a:solidFill>
              </a:rPr>
              <a:t>和 </a:t>
            </a:r>
            <a:r>
              <a:rPr lang="en-US" altLang="zh-TW">
                <a:solidFill>
                  <a:srgbClr val="000000"/>
                </a:solidFill>
              </a:rPr>
              <a:t>DHCP </a:t>
            </a:r>
            <a:r>
              <a:rPr lang="zh-TW" altLang="en-US">
                <a:solidFill>
                  <a:srgbClr val="000000"/>
                </a:solidFill>
              </a:rPr>
              <a:t>連接埠。您可以使用 </a:t>
            </a:r>
            <a:r>
              <a:rPr lang="zh-TW" altLang="en-US" b="1">
                <a:solidFill>
                  <a:srgbClr val="000000"/>
                </a:solidFill>
              </a:rPr>
              <a:t>顯示 </a:t>
            </a:r>
            <a:r>
              <a:rPr lang="en-US" altLang="zh-TW" b="1">
                <a:solidFill>
                  <a:srgbClr val="000000"/>
                </a:solidFill>
              </a:rPr>
              <a:t>IP </a:t>
            </a:r>
            <a:r>
              <a:rPr lang="zh-TW" altLang="en-US" b="1">
                <a:solidFill>
                  <a:srgbClr val="000000"/>
                </a:solidFill>
              </a:rPr>
              <a:t>端口所有</a:t>
            </a:r>
            <a:r>
              <a:rPr lang="zh-TW" altLang="en-US">
                <a:solidFill>
                  <a:srgbClr val="000000"/>
                </a:solidFill>
              </a:rPr>
              <a:t> 命令來驗證這一點。</a:t>
            </a:r>
          </a:p>
          <a:p>
            <a:pPr marL="342892" indent="-342892" algn="l">
              <a:buFont typeface="Arial" panose="020b0604020202020204" pitchFamily="34" charset="0"/>
              <a:buChar char="•"/>
            </a:pPr>
            <a:r>
              <a:rPr lang="zh-TW" altLang="en-US">
                <a:solidFill>
                  <a:srgbClr val="000000"/>
                </a:solidFill>
              </a:rPr>
              <a:t>在 </a:t>
            </a:r>
            <a:r>
              <a:rPr lang="en-US" altLang="zh-TW">
                <a:solidFill>
                  <a:srgbClr val="000000"/>
                </a:solidFill>
              </a:rPr>
              <a:t>IOS-XE </a:t>
            </a:r>
            <a:r>
              <a:rPr lang="zh-TW" altLang="en-US">
                <a:solidFill>
                  <a:srgbClr val="000000"/>
                </a:solidFill>
              </a:rPr>
              <a:t>之前的 </a:t>
            </a:r>
            <a:r>
              <a:rPr lang="en-US" altLang="zh-TW">
                <a:solidFill>
                  <a:srgbClr val="000000"/>
                </a:solidFill>
              </a:rPr>
              <a:t>IOS </a:t>
            </a:r>
            <a:r>
              <a:rPr lang="zh-TW" altLang="en-US">
                <a:solidFill>
                  <a:srgbClr val="000000"/>
                </a:solidFill>
              </a:rPr>
              <a:t>版本使用 </a:t>
            </a:r>
            <a:r>
              <a:rPr lang="zh-TW" altLang="en-US" b="1">
                <a:solidFill>
                  <a:srgbClr val="000000"/>
                </a:solidFill>
              </a:rPr>
              <a:t>顯示控制面主機開放端口</a:t>
            </a:r>
            <a:r>
              <a:rPr lang="zh-TW" altLang="en-US">
                <a:solidFill>
                  <a:srgbClr val="000000"/>
                </a:solidFill>
              </a:rPr>
              <a:t> 命令。 </a:t>
            </a:r>
          </a:p>
        </p:txBody>
      </p:sp>
      <p:sp>
        <p:nvSpPr>
          <p:cNvPr id="2" name="投影片編號版面配置區 1"/>
          <p:cNvSpPr>
            <a:spLocks noGrp="1"/>
          </p:cNvSpPr>
          <p:nvPr>
            <p:ph type="sldNum" sz="quarter" idx="12"/>
          </p:nvPr>
        </p:nvSpPr>
        <p:spPr/>
        <p:txBody>
          <a:bodyPr/>
          <a:lstStyle/>
          <a:p>
            <a:fld id="{4FAB73BC-B049-4115-A692-8D63A059BFB8}" type="slidenum">
              <a:rPr lang="en-US" smtClean="0"/>
              <a:t>450</a:t>
            </a:fld>
            <a:endParaRPr lang="en-US"/>
          </a:p>
        </p:txBody>
      </p:sp>
    </p:spTree>
    <p:extLst>
      <p:ext uri="{BB962C8B-B14F-4D97-AF65-F5344CB8AC3E}">
        <p14:creationId xmlns:p14="http://schemas.microsoft.com/office/powerpoint/2010/main" val="326213014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451.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89150"/>
            <a:ext cx="8345488" cy="731837"/>
          </a:xfrm>
        </p:spPr>
        <p:txBody>
          <a:bodyPr>
            <a:normAutofit/>
          </a:bodyPr>
          <a:lstStyle/>
          <a:p>
            <a:r>
              <a:rPr lang="en-US" altLang="zh-TW"/>
              <a:t>16.4</a:t>
            </a:r>
            <a:r>
              <a:rPr lang="zh-TW" altLang="en-US"/>
              <a:t>設備安全</a:t>
            </a:r>
            <a:r>
              <a:rPr lang="en-US" altLang="zh-TW"/>
              <a:t>-</a:t>
            </a:r>
            <a:r>
              <a:rPr lang="zh-TW" altLang="en-US" smtClean="0"/>
              <a:t>封</a:t>
            </a:r>
            <a:r>
              <a:rPr lang="zh-TW" altLang="en-US"/>
              <a:t>包追蹤</a:t>
            </a:r>
            <a:r>
              <a:rPr lang="zh-TW" altLang="en-US" smtClean="0"/>
              <a:t>器</a:t>
            </a:r>
            <a:r>
              <a:rPr lang="en-US" altLang="zh-TW" smtClean="0"/>
              <a:t>:</a:t>
            </a:r>
            <a:r>
              <a:rPr lang="zh-TW" altLang="en-US" smtClean="0"/>
              <a:t>設定</a:t>
            </a:r>
            <a:r>
              <a:rPr lang="zh-TW" altLang="en-US"/>
              <a:t>安全密碼和 </a:t>
            </a:r>
            <a:r>
              <a:rPr lang="en-US" altLang="zh-TW"/>
              <a:t>SSH</a:t>
            </a:r>
          </a:p>
        </p:txBody>
      </p:sp>
      <p:sp>
        <p:nvSpPr>
          <p:cNvPr id="4" name="Content Placeholder 3">
            <a:extLst>
              <a:ext uri="{FF2B5EF4-FFF2-40B4-BE49-F238E27FC236}">
                <a16:creationId xmlns:a16="http://schemas.microsoft.com/office/drawing/2014/main" id="{BB66A6E1-E52E-0242-B883-D4BABEB274E6}"/>
              </a:ext>
            </a:extLst>
          </p:cNvPr>
          <p:cNvSpPr>
            <a:spLocks noGrp="1"/>
          </p:cNvSpPr>
          <p:nvPr>
            <p:ph idx="1"/>
          </p:nvPr>
        </p:nvSpPr>
        <p:spPr>
          <a:xfrm>
            <a:off x="474662" y="1620987"/>
            <a:ext cx="8280057" cy="3657998"/>
          </a:xfrm>
        </p:spPr>
        <p:txBody>
          <a:bodyPr/>
          <a:lstStyle/>
          <a:p>
            <a:pPr marL="0" indent="0" algn="l"/>
            <a:r>
              <a:rPr lang="zh-TW">
                <a:solidFill>
                  <a:srgbClr val="000000"/>
                </a:solidFill>
              </a:rPr>
              <a:t>在這個數據</a:t>
            </a:r>
            <a:r>
              <a:rPr lang="zh-TW" altLang="en-US">
                <a:solidFill>
                  <a:srgbClr val="000000"/>
                </a:solidFill>
              </a:rPr>
              <a:t>追蹤</a:t>
            </a:r>
            <a:r>
              <a:rPr lang="zh-TW">
                <a:solidFill>
                  <a:srgbClr val="000000"/>
                </a:solidFill>
              </a:rPr>
              <a:t>，您將配置密碼和 SSH：</a:t>
            </a:r>
          </a:p>
          <a:p>
            <a:pPr marL="342892" indent="-342892" algn="l">
              <a:buFont typeface="Arial" panose="020b0604020202020204" pitchFamily="34" charset="0"/>
              <a:buChar char="•"/>
            </a:pPr>
            <a:r>
              <a:rPr lang="zh-TW">
                <a:solidFill>
                  <a:srgbClr val="000000"/>
                </a:solidFill>
              </a:rPr>
              <a:t>網路管理員要求您準備 RTA 和 SW1 以進行部署。必須先啟用安全措施，才能連線到網路。 </a:t>
            </a:r>
          </a:p>
        </p:txBody>
      </p:sp>
      <p:sp>
        <p:nvSpPr>
          <p:cNvPr id="2" name="投影片編號版面配置區 1"/>
          <p:cNvSpPr>
            <a:spLocks noGrp="1"/>
          </p:cNvSpPr>
          <p:nvPr>
            <p:ph type="sldNum" sz="quarter" idx="12"/>
          </p:nvPr>
        </p:nvSpPr>
        <p:spPr/>
        <p:txBody>
          <a:bodyPr/>
          <a:lstStyle/>
          <a:p>
            <a:fld id="{4FAB73BC-B049-4115-A692-8D63A059BFB8}" type="slidenum">
              <a:rPr lang="en-US" smtClean="0"/>
              <a:t>451</a:t>
            </a:fld>
            <a:endParaRPr lang="en-US"/>
          </a:p>
        </p:txBody>
      </p:sp>
    </p:spTree>
    <p:extLst>
      <p:ext uri="{BB962C8B-B14F-4D97-AF65-F5344CB8AC3E}">
        <p14:creationId xmlns:p14="http://schemas.microsoft.com/office/powerpoint/2010/main" val="379882041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452.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1505" name="Rectangle 2"/>
          <p:cNvSpPr>
            <a:spLocks noGrp="1" noChangeArrowheads="1"/>
          </p:cNvSpPr>
          <p:nvPr>
            <p:ph type="title"/>
          </p:nvPr>
        </p:nvSpPr>
        <p:spPr/>
        <p:txBody>
          <a:bodyPr>
            <a:normAutofit/>
          </a:bodyPr>
          <a:lstStyle/>
          <a:p>
            <a:pPr rtl="0"/>
            <a:r>
              <a:rPr lang="en-US" altLang="zh-TW" sz="3600" smtClean="0">
                <a:latin typeface="Arial"/>
              </a:rPr>
              <a:t>16.5</a:t>
            </a:r>
            <a:r>
              <a:rPr lang="zh-TW" sz="3600" smtClean="0">
                <a:latin typeface="Arial"/>
              </a:rPr>
              <a:t>我</a:t>
            </a:r>
            <a:r>
              <a:rPr lang="zh-TW" sz="3600">
                <a:latin typeface="Arial"/>
              </a:rPr>
              <a:t>在本單元中學到了什麼？ </a:t>
            </a:r>
          </a:p>
        </p:txBody>
      </p:sp>
      <p:sp>
        <p:nvSpPr>
          <p:cNvPr id="3" name="Content Placeholder 2">
            <a:extLst>
              <a:ext uri="{FF2B5EF4-FFF2-40B4-BE49-F238E27FC236}">
                <a16:creationId xmlns:a16="http://schemas.microsoft.com/office/drawing/2014/main" id="{17413907-4807-1B49-B489-9746A3749D2D}"/>
              </a:ext>
            </a:extLst>
          </p:cNvPr>
          <p:cNvSpPr>
            <a:spLocks noGrp="1"/>
          </p:cNvSpPr>
          <p:nvPr>
            <p:ph idx="1"/>
          </p:nvPr>
        </p:nvSpPr>
        <p:spPr>
          <a:xfrm>
            <a:off x="290715" y="1656195"/>
            <a:ext cx="8853286" cy="4155319"/>
          </a:xfrm>
        </p:spPr>
        <p:txBody>
          <a:bodyPr>
            <a:normAutofit/>
          </a:bodyPr>
          <a:lstStyle/>
          <a:p>
            <a:pPr>
              <a:spcBef>
                <a:spcPct val="0"/>
              </a:spcBef>
              <a:spcAft>
                <a:spcPct val="0"/>
              </a:spcAft>
              <a:buFont typeface="Arial" panose="020b0604020202020204" pitchFamily="34" charset="0"/>
              <a:buChar char="•"/>
            </a:pPr>
            <a:r>
              <a:rPr lang="zh-TW" altLang="en-US" sz="2000"/>
              <a:t>威脅行動者存取網路之後，可能會出現四種類型的威脅：資訊竊取、資料遺失和操控、身分竊取和服務中斷。 </a:t>
            </a:r>
          </a:p>
          <a:p>
            <a:pPr>
              <a:spcBef>
                <a:spcPct val="0"/>
              </a:spcBef>
              <a:spcAft>
                <a:spcPct val="0"/>
              </a:spcAft>
              <a:buFont typeface="Arial" panose="020b0604020202020204" pitchFamily="34" charset="0"/>
              <a:buChar char="•"/>
            </a:pPr>
            <a:r>
              <a:rPr lang="zh-TW" altLang="en-US" sz="2000"/>
              <a:t>主要有三個弱點或弱點：技術、設定和安全性原則。 </a:t>
            </a:r>
          </a:p>
          <a:p>
            <a:pPr>
              <a:spcBef>
                <a:spcPct val="0"/>
              </a:spcBef>
              <a:spcAft>
                <a:spcPct val="0"/>
              </a:spcAft>
              <a:buFont typeface="Arial" panose="020b0604020202020204" pitchFamily="34" charset="0"/>
              <a:buChar char="•"/>
            </a:pPr>
            <a:r>
              <a:rPr lang="zh-TW" altLang="en-US" sz="2000"/>
              <a:t>四種實體威脅類別為：硬體、環境、電和維護。</a:t>
            </a:r>
          </a:p>
          <a:p>
            <a:pPr>
              <a:spcBef>
                <a:spcPct val="0"/>
              </a:spcBef>
              <a:spcAft>
                <a:spcPct val="0"/>
              </a:spcAft>
              <a:buFont typeface="Arial" panose="020b0604020202020204" pitchFamily="34" charset="0"/>
              <a:buChar char="•"/>
            </a:pPr>
            <a:r>
              <a:rPr lang="zh-TW" altLang="en-US" sz="2000"/>
              <a:t>惡意軟體的簡稱是惡意軟體。這是專為損害、中斷、竊取或對資料、主機或網路造成 “壞” 或非法行為而設計的程式碼或軟體。惡意程式的種類包含了病毒、蠕蟲和特洛伊木馬。 </a:t>
            </a:r>
          </a:p>
          <a:p>
            <a:pPr>
              <a:spcBef>
                <a:spcPct val="0"/>
              </a:spcBef>
              <a:spcAft>
                <a:spcPct val="0"/>
              </a:spcAft>
              <a:buFont typeface="Arial" panose="020b0604020202020204" pitchFamily="34" charset="0"/>
              <a:buChar char="•"/>
            </a:pPr>
            <a:r>
              <a:rPr lang="zh-TW" altLang="en-US" sz="2000"/>
              <a:t>網路攻擊可分為三大類：偵察，訪問和拒絕服務。 </a:t>
            </a:r>
          </a:p>
          <a:p>
            <a:pPr>
              <a:spcBef>
                <a:spcPct val="0"/>
              </a:spcBef>
              <a:spcAft>
                <a:spcPct val="0"/>
              </a:spcAft>
              <a:buFont typeface="Arial" panose="020b0604020202020204" pitchFamily="34" charset="0"/>
              <a:buChar char="•"/>
            </a:pPr>
            <a:r>
              <a:rPr lang="zh-TW" altLang="en-US" sz="2000"/>
              <a:t>若要減輕網路攻擊，您必須先保護裝置，包括路由器、交換器、伺服器和主機。大部分的組織都採用深度防禦方法來處理安全性。這需要結合網路裝置和服務。 </a:t>
            </a:r>
          </a:p>
          <a:p>
            <a:pPr>
              <a:spcBef>
                <a:spcPct val="0"/>
              </a:spcBef>
              <a:spcAft>
                <a:spcPct val="0"/>
              </a:spcAft>
              <a:buFont typeface="Arial" panose="020b0604020202020204" pitchFamily="34" charset="0"/>
              <a:buChar char="•"/>
            </a:pPr>
            <a:r>
              <a:rPr lang="zh-TW" altLang="en-US" sz="2000"/>
              <a:t>實作數個安全裝置和服務來保護組織的使用者和資產免於 </a:t>
            </a:r>
            <a:r>
              <a:rPr lang="en-US" altLang="zh-TW" sz="2000"/>
              <a:t>TCP/IP </a:t>
            </a:r>
            <a:r>
              <a:rPr lang="zh-TW" altLang="en-US" sz="2000"/>
              <a:t>威脅：</a:t>
            </a:r>
            <a:r>
              <a:rPr lang="en-US" altLang="zh-TW" sz="2000"/>
              <a:t>VPN</a:t>
            </a:r>
            <a:r>
              <a:rPr lang="zh-TW" altLang="en-US" sz="2000"/>
              <a:t>、</a:t>
            </a:r>
            <a:r>
              <a:rPr lang="en-US" altLang="zh-TW" sz="2000"/>
              <a:t>ASA </a:t>
            </a:r>
            <a:r>
              <a:rPr lang="zh-TW" altLang="en-US" sz="2000"/>
              <a:t>防火牆、</a:t>
            </a:r>
            <a:r>
              <a:rPr lang="en-US" altLang="zh-TW" sz="2000"/>
              <a:t>IPS</a:t>
            </a:r>
            <a:r>
              <a:rPr lang="zh-TW" altLang="en-US" sz="2000"/>
              <a:t>、</a:t>
            </a:r>
            <a:r>
              <a:rPr lang="en-US" altLang="zh-TW" sz="2000"/>
              <a:t>ESA/WSA </a:t>
            </a:r>
            <a:r>
              <a:rPr lang="zh-TW" altLang="en-US" sz="2000"/>
              <a:t>和 </a:t>
            </a:r>
            <a:r>
              <a:rPr lang="en-US" altLang="zh-TW" sz="2000"/>
              <a:t>AAA </a:t>
            </a:r>
            <a:r>
              <a:rPr lang="zh-TW" altLang="en-US" sz="2000"/>
              <a:t>伺服器。 </a:t>
            </a:r>
          </a:p>
        </p:txBody>
      </p:sp>
      <p:sp>
        <p:nvSpPr>
          <p:cNvPr id="2" name="投影片編號版面配置區 1"/>
          <p:cNvSpPr>
            <a:spLocks noGrp="1"/>
          </p:cNvSpPr>
          <p:nvPr>
            <p:ph type="sldNum" sz="quarter" idx="4"/>
          </p:nvPr>
        </p:nvSpPr>
        <p:spPr/>
        <p:txBody>
          <a:bodyPr/>
          <a:lstStyle/>
          <a:p>
            <a:pPr defTabSz="385754">
              <a:defRPr/>
            </a:pPr>
            <a:fld id="{2F5CCB13-0A32-4557-88E9-079F0C330695}" type="slidenum">
              <a:rPr lang="en-US" kern="0" smtClean="0">
                <a:solidFill>
                  <a:srgbClr val="595959"/>
                </a:solidFill>
              </a:rPr>
              <a:pPr defTabSz="385754">
                <a:defRPr/>
              </a:pPr>
              <a:t>452</a:t>
            </a:fld>
            <a:endParaRPr lang="en-US" kern="0">
              <a:solidFill>
                <a:srgbClr val="595959"/>
              </a:solidFill>
            </a:endParaRPr>
          </a:p>
        </p:txBody>
      </p:sp>
    </p:spTree>
    <p:custDataLst>
      <p:tags r:id="rId3"/>
    </p:custDataLst>
    <p:extLst>
      <p:ext uri="{BB962C8B-B14F-4D97-AF65-F5344CB8AC3E}">
        <p14:creationId xmlns:p14="http://schemas.microsoft.com/office/powerpoint/2010/main" val="4016106364"/>
      </p:ext>
    </p:extLst>
  </p:cSld>
  <p:clrMapOvr>
    <a:masterClrMapping/>
  </p:clrMapOvr>
  <p:transition spd="slow">
    <p:wipe/>
  </p:transition>
  <p:timing/>
</p:sld>
</file>

<file path=ppt/slides/slide453.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1505" name="Rectangle 2"/>
          <p:cNvSpPr>
            <a:spLocks noGrp="1" noChangeArrowheads="1"/>
          </p:cNvSpPr>
          <p:nvPr>
            <p:ph type="title"/>
          </p:nvPr>
        </p:nvSpPr>
        <p:spPr/>
        <p:txBody>
          <a:bodyPr>
            <a:normAutofit/>
          </a:bodyPr>
          <a:lstStyle/>
          <a:p>
            <a:pPr rtl="0"/>
            <a:r>
              <a:rPr lang="en-US" altLang="zh-TW" sz="3600" smtClean="0">
                <a:latin typeface="Arial"/>
              </a:rPr>
              <a:t>16.5</a:t>
            </a:r>
            <a:r>
              <a:rPr lang="zh-TW" sz="3600" smtClean="0">
                <a:latin typeface="Arial"/>
              </a:rPr>
              <a:t>我</a:t>
            </a:r>
            <a:r>
              <a:rPr lang="zh-TW" sz="3600">
                <a:latin typeface="Arial"/>
              </a:rPr>
              <a:t>在本單元中學到了什麼？(續)</a:t>
            </a:r>
          </a:p>
        </p:txBody>
      </p:sp>
      <p:sp>
        <p:nvSpPr>
          <p:cNvPr id="3" name="Content Placeholder 2">
            <a:extLst>
              <a:ext uri="{FF2B5EF4-FFF2-40B4-BE49-F238E27FC236}">
                <a16:creationId xmlns:a16="http://schemas.microsoft.com/office/drawing/2014/main" id="{17413907-4807-1B49-B489-9746A3749D2D}"/>
              </a:ext>
            </a:extLst>
          </p:cNvPr>
          <p:cNvSpPr>
            <a:spLocks noGrp="1"/>
          </p:cNvSpPr>
          <p:nvPr>
            <p:ph idx="1"/>
          </p:nvPr>
        </p:nvSpPr>
        <p:spPr>
          <a:xfrm>
            <a:off x="145358" y="1738776"/>
            <a:ext cx="8853286" cy="4155319"/>
          </a:xfrm>
        </p:spPr>
        <p:txBody>
          <a:bodyPr/>
          <a:lstStyle/>
          <a:p>
            <a:pPr>
              <a:spcBef>
                <a:spcPct val="0"/>
              </a:spcBef>
              <a:spcAft>
                <a:spcPct val="0"/>
              </a:spcAft>
              <a:buFont typeface="Arial" panose="020b0604020202020204" pitchFamily="34" charset="0"/>
              <a:buChar char="•"/>
            </a:pPr>
            <a:r>
              <a:rPr lang="zh-TW" altLang="en-US" sz="2000"/>
              <a:t>基礎架構裝置應該在 </a:t>
            </a:r>
            <a:r>
              <a:rPr lang="en-US" altLang="zh-TW" sz="2000"/>
              <a:t>FTP </a:t>
            </a:r>
            <a:r>
              <a:rPr lang="zh-TW" altLang="en-US" sz="2000"/>
              <a:t>或類似檔案伺服器上備份配置檔案和 </a:t>
            </a:r>
            <a:r>
              <a:rPr lang="en-US" altLang="zh-TW" sz="2000"/>
              <a:t>IOS </a:t>
            </a:r>
            <a:r>
              <a:rPr lang="zh-TW" altLang="en-US" sz="2000"/>
              <a:t>映像。如果電腦或路由器硬體故障，可以使用備份複本還原資料或設定。 </a:t>
            </a:r>
          </a:p>
          <a:p>
            <a:pPr>
              <a:spcBef>
                <a:spcPct val="0"/>
              </a:spcBef>
              <a:spcAft>
                <a:spcPct val="0"/>
              </a:spcAft>
              <a:buFont typeface="Arial" panose="020b0604020202020204" pitchFamily="34" charset="0"/>
              <a:buChar char="•"/>
            </a:pPr>
            <a:r>
              <a:rPr lang="zh-TW" altLang="en-US" sz="2000"/>
              <a:t>預防蠕蟲攻擊的最有效方法是向作業系統廠商下載安全性更新，並修補所有受攻擊的系統。若要管理重要的安全性更新檔，請確保所有終端系統都會自動下載更新。 </a:t>
            </a:r>
          </a:p>
          <a:p>
            <a:pPr>
              <a:spcBef>
                <a:spcPct val="0"/>
              </a:spcBef>
              <a:spcAft>
                <a:spcPct val="0"/>
              </a:spcAft>
              <a:buFont typeface="Arial" panose="020b0604020202020204" pitchFamily="34" charset="0"/>
              <a:buChar char="•"/>
            </a:pPr>
            <a:r>
              <a:rPr lang="en-US" altLang="zh-TW" sz="2000"/>
              <a:t>AAA </a:t>
            </a:r>
            <a:r>
              <a:rPr lang="zh-TW" altLang="en-US" sz="2000"/>
              <a:t>是一種控制誰被允許訪問網路（認證），他們在那裡時可以做什麼（授權），以及他們在訪問網路時執行什麼操作（會計）。 </a:t>
            </a:r>
          </a:p>
          <a:p>
            <a:pPr>
              <a:spcBef>
                <a:spcPct val="0"/>
              </a:spcBef>
              <a:spcAft>
                <a:spcPct val="0"/>
              </a:spcAft>
              <a:buFont typeface="Arial" panose="020b0604020202020204" pitchFamily="34" charset="0"/>
              <a:buChar char="•"/>
            </a:pPr>
            <a:r>
              <a:rPr lang="zh-TW" altLang="en-US" sz="2000"/>
              <a:t>防火牆位於兩個或多個網路之間，控制其間的流量並幫助阻止未授權的存取。 </a:t>
            </a:r>
          </a:p>
          <a:p>
            <a:pPr>
              <a:spcBef>
                <a:spcPct val="0"/>
              </a:spcBef>
              <a:spcAft>
                <a:spcPct val="0"/>
              </a:spcAft>
              <a:buFont typeface="Arial" panose="020b0604020202020204" pitchFamily="34" charset="0"/>
              <a:buChar char="•"/>
            </a:pPr>
            <a:r>
              <a:rPr lang="zh-TW" altLang="en-US" sz="2000"/>
              <a:t>保護端點裝置對網路安全至關重要。公司必須有完整文件的政策，其中可能包括使用防毒軟體和主機入侵預防。更全面的端點安全性解決方案仰賴網路存取控制。</a:t>
            </a:r>
          </a:p>
          <a:p>
            <a:endParaRPr lang="en-US" sz="1200"/>
          </a:p>
        </p:txBody>
      </p:sp>
      <p:sp>
        <p:nvSpPr>
          <p:cNvPr id="2" name="投影片編號版面配置區 1"/>
          <p:cNvSpPr>
            <a:spLocks noGrp="1"/>
          </p:cNvSpPr>
          <p:nvPr>
            <p:ph type="sldNum" sz="quarter" idx="4"/>
          </p:nvPr>
        </p:nvSpPr>
        <p:spPr/>
        <p:txBody>
          <a:bodyPr/>
          <a:lstStyle/>
          <a:p>
            <a:pPr defTabSz="385754">
              <a:defRPr/>
            </a:pPr>
            <a:fld id="{2F5CCB13-0A32-4557-88E9-079F0C330695}" type="slidenum">
              <a:rPr lang="en-US" kern="0" smtClean="0">
                <a:solidFill>
                  <a:srgbClr val="595959"/>
                </a:solidFill>
              </a:rPr>
              <a:pPr defTabSz="385754">
                <a:defRPr/>
              </a:pPr>
              <a:t>453</a:t>
            </a:fld>
            <a:endParaRPr lang="en-US" kern="0">
              <a:solidFill>
                <a:srgbClr val="595959"/>
              </a:solidFill>
            </a:endParaRPr>
          </a:p>
        </p:txBody>
      </p:sp>
    </p:spTree>
    <p:custDataLst>
      <p:tags r:id="rId3"/>
    </p:custDataLst>
    <p:extLst>
      <p:ext uri="{BB962C8B-B14F-4D97-AF65-F5344CB8AC3E}">
        <p14:creationId xmlns:p14="http://schemas.microsoft.com/office/powerpoint/2010/main" val="422646096"/>
      </p:ext>
    </p:extLst>
  </p:cSld>
  <p:clrMapOvr>
    <a:masterClrMapping/>
  </p:clrMapOvr>
  <p:transition spd="slow">
    <p:wipe/>
  </p:transition>
  <p:timing/>
</p:sld>
</file>

<file path=ppt/slides/slide454.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1505" name="Rectangle 2"/>
          <p:cNvSpPr>
            <a:spLocks noGrp="1" noChangeArrowheads="1"/>
          </p:cNvSpPr>
          <p:nvPr>
            <p:ph type="title"/>
          </p:nvPr>
        </p:nvSpPr>
        <p:spPr/>
        <p:txBody>
          <a:bodyPr>
            <a:normAutofit/>
          </a:bodyPr>
          <a:lstStyle/>
          <a:p>
            <a:pPr rtl="0"/>
            <a:r>
              <a:rPr lang="en-US" altLang="zh-TW" sz="3600" smtClean="0">
                <a:latin typeface="Arial"/>
              </a:rPr>
              <a:t>16.5</a:t>
            </a:r>
            <a:r>
              <a:rPr lang="zh-TW" sz="3600" smtClean="0">
                <a:latin typeface="Arial"/>
              </a:rPr>
              <a:t>我</a:t>
            </a:r>
            <a:r>
              <a:rPr lang="zh-TW" sz="3600">
                <a:latin typeface="Arial"/>
              </a:rPr>
              <a:t>在本課程學習到甚麼(續)</a:t>
            </a:r>
          </a:p>
        </p:txBody>
      </p:sp>
      <p:sp>
        <p:nvSpPr>
          <p:cNvPr id="3" name="Content Placeholder 2">
            <a:extLst>
              <a:ext uri="{FF2B5EF4-FFF2-40B4-BE49-F238E27FC236}">
                <a16:creationId xmlns:a16="http://schemas.microsoft.com/office/drawing/2014/main" id="{17413907-4807-1B49-B489-9746A3749D2D}"/>
              </a:ext>
            </a:extLst>
          </p:cNvPr>
          <p:cNvSpPr>
            <a:spLocks noGrp="1"/>
          </p:cNvSpPr>
          <p:nvPr>
            <p:ph idx="1"/>
          </p:nvPr>
        </p:nvSpPr>
        <p:spPr>
          <a:xfrm>
            <a:off x="345222" y="1656195"/>
            <a:ext cx="8853286" cy="4155319"/>
          </a:xfrm>
        </p:spPr>
        <p:txBody>
          <a:bodyPr/>
          <a:lstStyle/>
          <a:p>
            <a:pPr>
              <a:spcBef>
                <a:spcPct val="0"/>
              </a:spcBef>
              <a:spcAft>
                <a:spcPct val="0"/>
              </a:spcAft>
              <a:buFont typeface="Arial" panose="020b0604020202020204" pitchFamily="34" charset="0"/>
              <a:buChar char="•"/>
            </a:pPr>
            <a:r>
              <a:rPr lang="zh-TW" altLang="en-US" sz="2000"/>
              <a:t>對於思科路由器，思科自動安全功能可用來協助保護系統的安全。對於大多數作業系統來說，預設使用者名稱和密碼應該立即變更，只有獲得授權使用這些資源的個人才能存取系統資源，而且應該在可能的情況下關閉和解除安裝任何不必要的服務和應用程式。 </a:t>
            </a:r>
          </a:p>
          <a:p>
            <a:pPr>
              <a:spcBef>
                <a:spcPct val="0"/>
              </a:spcBef>
              <a:spcAft>
                <a:spcPct val="0"/>
              </a:spcAft>
              <a:buFont typeface="Arial" panose="020b0604020202020204" pitchFamily="34" charset="0"/>
              <a:buChar char="•"/>
            </a:pPr>
            <a:r>
              <a:rPr lang="zh-TW" altLang="en-US" sz="2000"/>
              <a:t>若要保護網路裝置，請務必使用強密碼。密碼通常比簡單的密碼更容易記住。它也更長，更難猜測。 </a:t>
            </a:r>
          </a:p>
          <a:p>
            <a:pPr>
              <a:spcBef>
                <a:spcPct val="0"/>
              </a:spcBef>
              <a:spcAft>
                <a:spcPct val="0"/>
              </a:spcAft>
              <a:buFont typeface="Arial" panose="020b0604020202020204" pitchFamily="34" charset="0"/>
              <a:buChar char="•"/>
            </a:pPr>
            <a:r>
              <a:rPr lang="zh-TW" altLang="en-US" sz="2000"/>
              <a:t>對於路由器和交換器，加密所有明文密碼，設置最小可接受的密碼長度，阻止暴力密碼猜測攻擊，並在指定的時間後禁用非活動特權 </a:t>
            </a:r>
            <a:r>
              <a:rPr lang="en-US" altLang="zh-TW" sz="2000"/>
              <a:t>EXEC </a:t>
            </a:r>
            <a:r>
              <a:rPr lang="zh-TW" altLang="en-US" sz="2000"/>
              <a:t>模式訪問。</a:t>
            </a:r>
          </a:p>
          <a:p>
            <a:pPr>
              <a:spcBef>
                <a:spcPct val="0"/>
              </a:spcBef>
              <a:spcAft>
                <a:spcPct val="0"/>
              </a:spcAft>
              <a:buFont typeface="Arial" panose="020b0604020202020204" pitchFamily="34" charset="0"/>
              <a:buChar char="•"/>
            </a:pPr>
            <a:r>
              <a:rPr lang="zh-TW" altLang="en-US" sz="2000"/>
              <a:t>設定適當的裝置以支援 </a:t>
            </a:r>
            <a:r>
              <a:rPr lang="en-US" altLang="zh-TW" sz="2000"/>
              <a:t>SSH</a:t>
            </a:r>
            <a:r>
              <a:rPr lang="zh-TW" altLang="en-US" sz="2000"/>
              <a:t>，並停用未使用的服務。</a:t>
            </a:r>
          </a:p>
          <a:p>
            <a:endParaRPr lang="en-US" sz="1200"/>
          </a:p>
        </p:txBody>
      </p:sp>
      <p:sp>
        <p:nvSpPr>
          <p:cNvPr id="2" name="投影片編號版面配置區 1"/>
          <p:cNvSpPr>
            <a:spLocks noGrp="1"/>
          </p:cNvSpPr>
          <p:nvPr>
            <p:ph type="sldNum" sz="quarter" idx="4"/>
          </p:nvPr>
        </p:nvSpPr>
        <p:spPr/>
        <p:txBody>
          <a:bodyPr/>
          <a:lstStyle/>
          <a:p>
            <a:pPr defTabSz="385754">
              <a:defRPr/>
            </a:pPr>
            <a:fld id="{2F5CCB13-0A32-4557-88E9-079F0C330695}" type="slidenum">
              <a:rPr lang="en-US" kern="0" smtClean="0">
                <a:solidFill>
                  <a:srgbClr val="595959"/>
                </a:solidFill>
              </a:rPr>
              <a:pPr defTabSz="385754">
                <a:defRPr/>
              </a:pPr>
              <a:t>454</a:t>
            </a:fld>
            <a:endParaRPr lang="en-US" kern="0">
              <a:solidFill>
                <a:srgbClr val="595959"/>
              </a:solidFill>
            </a:endParaRPr>
          </a:p>
        </p:txBody>
      </p:sp>
    </p:spTree>
    <p:custDataLst>
      <p:tags r:id="rId3"/>
    </p:custDataLst>
    <p:extLst>
      <p:ext uri="{BB962C8B-B14F-4D97-AF65-F5344CB8AC3E}">
        <p14:creationId xmlns:p14="http://schemas.microsoft.com/office/powerpoint/2010/main" val="1027624618"/>
      </p:ext>
    </p:extLst>
  </p:cSld>
  <p:clrMapOvr>
    <a:masterClrMapping/>
  </p:clrMapOvr>
  <p:transition spd="slow">
    <p:wipe/>
  </p:transition>
  <p:timing/>
</p:sld>
</file>

<file path=ppt/slides/slide455.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6" name="Title 5"/>
          <p:cNvSpPr>
            <a:spLocks noGrp="1"/>
          </p:cNvSpPr>
          <p:nvPr>
            <p:ph type="ctrTitle"/>
          </p:nvPr>
        </p:nvSpPr>
        <p:spPr/>
        <p:txBody>
          <a:bodyPr/>
          <a:lstStyle/>
          <a:p>
            <a:pPr rtl="0"/>
            <a:r>
              <a:rPr lang="zh-TW" altLang="en-US" sz="5000" smtClean="0">
                <a:solidFill>
                  <a:schemeClr val="tx1"/>
                </a:solidFill>
              </a:rPr>
              <a:t>第十七章</a:t>
            </a:r>
            <a:br>
              <a:rPr lang="en-US" altLang="zh-TW" sz="5000">
                <a:solidFill>
                  <a:schemeClr val="tx1"/>
                </a:solidFill>
              </a:rPr>
            </a:br>
            <a:br>
              <a:rPr lang="en-US" altLang="zh-TW" sz="5000" smtClean="0">
                <a:solidFill>
                  <a:schemeClr val="tx1"/>
                </a:solidFill>
              </a:rPr>
            </a:br>
            <a:r>
              <a:rPr lang="zh-TW" sz="5000" smtClean="0">
                <a:solidFill>
                  <a:schemeClr val="tx1"/>
                </a:solidFill>
              </a:rPr>
              <a:t>建立</a:t>
            </a:r>
            <a:r>
              <a:rPr lang="zh-TW" sz="5000">
                <a:solidFill>
                  <a:schemeClr val="tx1"/>
                </a:solidFill>
              </a:rPr>
              <a:t>小型網路</a:t>
            </a:r>
          </a:p>
        </p:txBody>
      </p:sp>
      <p:sp>
        <p:nvSpPr>
          <p:cNvPr id="7" name="Subtitle 6"/>
          <p:cNvSpPr>
            <a:spLocks noGrp="1"/>
          </p:cNvSpPr>
          <p:nvPr>
            <p:ph type="subTitle" idx="1"/>
          </p:nvPr>
        </p:nvSpPr>
        <p:spPr/>
        <p:txBody>
          <a:bodyPr/>
          <a:lstStyle/>
          <a:p>
            <a:pPr rtl="0"/>
            <a:r>
              <a:rPr lang="zh-TW">
                <a:solidFill>
                  <a:schemeClr val="accent5">
                    <a:lumMod val="40000"/>
                    <a:lumOff val="60000"/>
                  </a:schemeClr>
                </a:solidFill>
              </a:rPr>
              <a:t>歡迎來到網路簡介 7.0 版 (ITN)</a:t>
            </a:r>
          </a:p>
          <a:p>
            <a:endParaRPr lang="en-US"/>
          </a:p>
        </p:txBody>
      </p:sp>
      <p:sp>
        <p:nvSpPr>
          <p:cNvPr id="2" name="投影片編號版面配置區 1"/>
          <p:cNvSpPr>
            <a:spLocks noGrp="1"/>
          </p:cNvSpPr>
          <p:nvPr>
            <p:ph type="sldNum" sz="quarter" idx="12"/>
          </p:nvPr>
        </p:nvSpPr>
        <p:spPr/>
        <p:txBody>
          <a:bodyPr/>
          <a:lstStyle/>
          <a:p>
            <a:fld id="{38C68405-D8B3-49C2-9037-9F8C36DB7603}" type="slidenum">
              <a:rPr lang="en-US" altLang="zh-TW" smtClean="0"/>
              <a:t>455</a:t>
            </a:fld>
            <a:endParaRPr lang="en-US" altLang="zh-TW"/>
          </a:p>
        </p:txBody>
      </p:sp>
    </p:spTree>
    <p:custDataLst>
      <p:tags r:id="rId3"/>
    </p:custDataLst>
    <p:extLst>
      <p:ext uri="{BB962C8B-B14F-4D97-AF65-F5344CB8AC3E}">
        <p14:creationId xmlns:p14="http://schemas.microsoft.com/office/powerpoint/2010/main" val="208287053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sld>
</file>

<file path=ppt/slides/slide456.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098" name="Rectangle 33"/>
          <p:cNvSpPr>
            <a:spLocks noGrp="1" noChangeArrowheads="1"/>
          </p:cNvSpPr>
          <p:nvPr>
            <p:ph type="title"/>
          </p:nvPr>
        </p:nvSpPr>
        <p:spPr/>
        <p:txBody>
          <a:bodyPr>
            <a:normAutofit/>
          </a:bodyPr>
          <a:lstStyle/>
          <a:p>
            <a:pPr rtl="0" eaLnBrk="1" hangingPunct="1"/>
            <a:r>
              <a:rPr lang="zh-TW" sz="3600"/>
              <a:t>單元概要</a:t>
            </a:r>
          </a:p>
        </p:txBody>
      </p:sp>
      <p:sp>
        <p:nvSpPr>
          <p:cNvPr id="2" name="Content Placeholder 1">
            <a:extLst>
              <a:ext uri="{FF2B5EF4-FFF2-40B4-BE49-F238E27FC236}">
                <a16:creationId xmlns:a16="http://schemas.microsoft.com/office/drawing/2014/main" id="{578E99C3-C6EF-8348-99C6-8024418DDEF2}"/>
              </a:ext>
            </a:extLst>
          </p:cNvPr>
          <p:cNvSpPr>
            <a:spLocks noGrp="1"/>
          </p:cNvSpPr>
          <p:nvPr>
            <p:ph idx="1"/>
          </p:nvPr>
        </p:nvSpPr>
        <p:spPr>
          <a:xfrm>
            <a:off x="145358" y="791635"/>
            <a:ext cx="8853286" cy="757551"/>
          </a:xfrm>
        </p:spPr>
        <p:txBody>
          <a:bodyPr>
            <a:noAutofit/>
          </a:bodyPr>
          <a:lstStyle/>
          <a:p>
            <a:pPr marL="0" indent="0" defTabSz="914378" eaLnBrk="0" hangingPunct="0">
              <a:spcBef>
                <a:spcPct val="0"/>
              </a:spcBef>
              <a:spcAft>
                <a:spcPct val="0"/>
              </a:spcAft>
              <a:buNone/>
            </a:pPr>
            <a:r>
              <a:rPr lang="zh-TW" altLang="en-US" sz="3000" b="1">
                <a:solidFill>
                  <a:schemeClr val="tx1"/>
                </a:solidFill>
                <a:cs typeface="Calibri" panose="020f0502020204030204" pitchFamily="34" charset="0"/>
              </a:rPr>
              <a:t>單元標題</a:t>
            </a:r>
            <a:r>
              <a:rPr lang="zh-TW" altLang="en-US" sz="3000" b="1" smtClean="0">
                <a:solidFill>
                  <a:schemeClr val="tx1"/>
                </a:solidFill>
                <a:cs typeface="Calibri" panose="020f0502020204030204" pitchFamily="34" charset="0"/>
              </a:rPr>
              <a:t>：</a:t>
            </a:r>
            <a:r>
              <a:rPr lang="zh-TW" altLang="en-US" sz="3000" smtClean="0">
                <a:solidFill>
                  <a:schemeClr val="tx1"/>
                </a:solidFill>
                <a:cs typeface="Calibri" panose="020f0502020204030204" pitchFamily="34" charset="0"/>
              </a:rPr>
              <a:t>建立</a:t>
            </a:r>
            <a:r>
              <a:rPr lang="zh-TW" altLang="en-US" sz="3000">
                <a:solidFill>
                  <a:schemeClr val="tx1"/>
                </a:solidFill>
                <a:cs typeface="Calibri" panose="020f0502020204030204" pitchFamily="34" charset="0"/>
              </a:rPr>
              <a:t>小型網路</a:t>
            </a:r>
          </a:p>
          <a:p>
            <a:pPr marL="1885950" indent="-1885950" defTabSz="914378" eaLnBrk="0" hangingPunct="0">
              <a:spcBef>
                <a:spcPct val="0"/>
              </a:spcBef>
              <a:spcAft>
                <a:spcPct val="0"/>
              </a:spcAft>
              <a:buNone/>
            </a:pPr>
            <a:r>
              <a:rPr lang="zh-TW" altLang="en-US" sz="3000" b="1">
                <a:solidFill>
                  <a:schemeClr val="tx1"/>
                </a:solidFill>
                <a:cs typeface="Calibri" panose="020f0502020204030204" pitchFamily="34" charset="0"/>
              </a:rPr>
              <a:t>課程</a:t>
            </a:r>
            <a:r>
              <a:rPr lang="zh-TW" altLang="en-US" sz="3000" b="1" smtClean="0">
                <a:solidFill>
                  <a:schemeClr val="tx1"/>
                </a:solidFill>
                <a:cs typeface="Calibri" panose="020f0502020204030204" pitchFamily="34" charset="0"/>
              </a:rPr>
              <a:t>目標</a:t>
            </a:r>
            <a:r>
              <a:rPr lang="zh-TW" altLang="en-US" sz="3000" smtClean="0">
                <a:solidFill>
                  <a:schemeClr val="tx1"/>
                </a:solidFill>
                <a:cs typeface="Calibri" panose="020f0502020204030204" pitchFamily="34" charset="0"/>
              </a:rPr>
              <a:t>：</a:t>
            </a:r>
            <a:r>
              <a:rPr lang="zh-TW" altLang="en-US" sz="3000" smtClean="0"/>
              <a:t>為</a:t>
            </a:r>
            <a:r>
              <a:rPr lang="zh-TW" altLang="en-US" sz="3000"/>
              <a:t>小型網路實作網路設計，以包含路由器、交換器和終端裝置。</a:t>
            </a:r>
            <a:r>
              <a:rPr lang="zh-TW" sz="3000"/>
              <a:t> </a:t>
            </a:r>
          </a:p>
        </p:txBody>
      </p:sp>
      <p:graphicFrame>
        <p:nvGraphicFramePr>
          <p:cNvPr id="3" name="Table 2">
            <a:extLst>
              <a:ext uri="{FF2B5EF4-FFF2-40B4-BE49-F238E27FC236}">
                <a16:creationId xmlns:a16="http://schemas.microsoft.com/office/drawing/2014/main" id="{2203BE17-8BB3-DF41-A2CF-06DE014D1956}"/>
              </a:ext>
            </a:extLst>
          </p:cNvPr>
          <p:cNvGraphicFramePr>
            <a:graphicFrameLocks noGrp="1"/>
          </p:cNvGraphicFramePr>
          <p:nvPr>
            <p:extLst>
              <p:ext uri="{D42A27DB-BD31-4B8C-83A1-F6EECF244321}">
                <p14:modId xmlns:p14="http://schemas.microsoft.com/office/powerpoint/2010/main" val="2841960476"/>
              </p:ext>
            </p:extLst>
          </p:nvPr>
        </p:nvGraphicFramePr>
        <p:xfrm>
          <a:off x="144065" y="2404688"/>
          <a:ext cx="8667426" cy="3810000"/>
        </p:xfrm>
        <a:graphic>
          <a:graphicData uri="http://schemas.openxmlformats.org/drawingml/2006/table">
            <a:tbl>
              <a:tblPr firstRow="1" bandRow="1">
                <a:tableStyleId>{5C22544A-7EE6-4342-B048-85BDC9FD1C3A}</a:tableStyleId>
              </a:tblPr>
              <a:tblGrid>
                <a:gridCol w="2873455">
                  <a:extLst>
                    <a:ext uri="{9D8B030D-6E8A-4147-A177-3AD203B41FA5}">
                      <a16:colId xmlns:a16="http://schemas.microsoft.com/office/drawing/2014/main" val="2579019526"/>
                    </a:ext>
                  </a:extLst>
                </a:gridCol>
                <a:gridCol w="5793971">
                  <a:extLst>
                    <a:ext uri="{9D8B030D-6E8A-4147-A177-3AD203B41FA5}">
                      <a16:colId xmlns:a16="http://schemas.microsoft.com/office/drawing/2014/main" val="1764220437"/>
                    </a:ext>
                  </a:extLst>
                </a:gridCol>
              </a:tblGrid>
              <a:tr h="370840">
                <a:tc>
                  <a:txBody>
                    <a:bodyPr vert="horz" wrap="square"/>
                    <a:lstStyle/>
                    <a:p>
                      <a:pPr algn="l" rtl="0" fontAlgn="ctr"/>
                      <a:r>
                        <a:rPr lang="zh-TW" sz="2000" b="1" baseline="0">
                          <a:effectLst/>
                          <a:latin typeface="Times New Roman" panose="02020603050405020304" pitchFamily="18" charset="0"/>
                          <a:ea typeface="標楷體" panose="03000509000000000000" pitchFamily="65" charset="-120"/>
                        </a:rPr>
                        <a:t>主題標題</a:t>
                      </a:r>
                    </a:p>
                  </a:txBody>
                  <a:tcPr marL="47625" marR="47625" marT="47625" marB="47625" anchor="ctr"/>
                </a:tc>
                <a:tc>
                  <a:txBody>
                    <a:bodyPr vert="horz" wrap="square"/>
                    <a:lstStyle/>
                    <a:p>
                      <a:pPr algn="l" rtl="0" fontAlgn="ctr"/>
                      <a:r>
                        <a:rPr lang="zh-TW" sz="2000" b="1" baseline="0">
                          <a:effectLst/>
                          <a:latin typeface="Times New Roman" panose="02020603050405020304" pitchFamily="18" charset="0"/>
                          <a:ea typeface="標楷體" panose="03000509000000000000" pitchFamily="65" charset="-120"/>
                        </a:rPr>
                        <a:t>主題目標</a:t>
                      </a:r>
                    </a:p>
                  </a:txBody>
                  <a:tcPr marL="47625" marR="47625" marT="47625" marB="47625" anchor="ctr"/>
                </a:tc>
                <a:extLst>
                  <a:ext uri="{0D108BD9-81ED-4DB2-BD59-A6C34878D82A}">
                    <a16:rowId xmlns:a16="http://schemas.microsoft.com/office/drawing/2014/main" val="742401779"/>
                  </a:ext>
                </a:extLst>
              </a:tr>
              <a:tr h="370840">
                <a:tc>
                  <a:txBody>
                    <a:bodyPr vert="horz" wrap="square"/>
                    <a:lstStyle/>
                    <a:p>
                      <a:pPr rtl="0" fontAlgn="ctr"/>
                      <a:r>
                        <a:rPr lang="zh-TW" sz="2000" b="1" baseline="0">
                          <a:solidFill>
                            <a:schemeClr val="bg1"/>
                          </a:solidFill>
                          <a:effectLst/>
                          <a:latin typeface="Times New Roman" panose="02020603050405020304" pitchFamily="18" charset="0"/>
                          <a:ea typeface="標楷體" panose="03000509000000000000" pitchFamily="65" charset="-120"/>
                        </a:rPr>
                        <a:t>小型網路中的裝置</a:t>
                      </a:r>
                    </a:p>
                  </a:txBody>
                  <a:tcPr marL="47625" marR="47625" marT="47625" marB="47625" anchor="ctr">
                    <a:solidFill>
                      <a:schemeClr val="accent1"/>
                    </a:solidFill>
                  </a:tcPr>
                </a:tc>
                <a:tc>
                  <a:txBody>
                    <a:bodyPr vert="horz" wrap="square"/>
                    <a:lstStyle/>
                    <a:p>
                      <a:pPr rtl="0" fontAlgn="ctr"/>
                      <a:r>
                        <a:rPr lang="zh-TW" sz="2000" b="0" baseline="0">
                          <a:effectLst/>
                          <a:latin typeface="Times New Roman" panose="02020603050405020304" pitchFamily="18" charset="0"/>
                          <a:ea typeface="標楷體" panose="03000509000000000000" pitchFamily="65" charset="-120"/>
                        </a:rPr>
                        <a:t>識別小型網路中使用的裝置。</a:t>
                      </a:r>
                    </a:p>
                  </a:txBody>
                  <a:tcPr marL="47625" marR="47625" marT="47625" marB="47625" anchor="ctr"/>
                </a:tc>
                <a:extLst>
                  <a:ext uri="{0D108BD9-81ED-4DB2-BD59-A6C34878D82A}">
                    <a16:rowId xmlns:a16="http://schemas.microsoft.com/office/drawing/2014/main" val="3150950737"/>
                  </a:ext>
                </a:extLst>
              </a:tr>
              <a:tr h="370840">
                <a:tc>
                  <a:txBody>
                    <a:bodyPr vert="horz" wrap="square"/>
                    <a:lstStyle/>
                    <a:p>
                      <a:pPr rtl="0" fontAlgn="ctr"/>
                      <a:r>
                        <a:rPr lang="zh-TW" sz="2000" b="1" baseline="0">
                          <a:solidFill>
                            <a:schemeClr val="bg1"/>
                          </a:solidFill>
                          <a:effectLst/>
                          <a:latin typeface="Times New Roman" panose="02020603050405020304" pitchFamily="18" charset="0"/>
                          <a:ea typeface="標楷體" panose="03000509000000000000" pitchFamily="65" charset="-120"/>
                        </a:rPr>
                        <a:t>小型網路應用程式和通訊協定</a:t>
                      </a:r>
                    </a:p>
                  </a:txBody>
                  <a:tcPr marL="47625" marR="47625" marT="47625" marB="47625" anchor="ctr">
                    <a:solidFill>
                      <a:schemeClr val="accent1"/>
                    </a:solidFill>
                  </a:tcPr>
                </a:tc>
                <a:tc>
                  <a:txBody>
                    <a:bodyPr vert="horz" wrap="square"/>
                    <a:lstStyle/>
                    <a:p>
                      <a:pPr rtl="0" fontAlgn="ctr"/>
                      <a:r>
                        <a:rPr lang="zh-TW" sz="2000" b="0" baseline="0">
                          <a:effectLst/>
                          <a:latin typeface="Times New Roman" panose="02020603050405020304" pitchFamily="18" charset="0"/>
                          <a:ea typeface="標楷體" panose="03000509000000000000" pitchFamily="65" charset="-120"/>
                        </a:rPr>
                        <a:t>識別小型網路中使用的協議和應用程式。</a:t>
                      </a:r>
                    </a:p>
                  </a:txBody>
                  <a:tcPr marL="47625" marR="47625" marT="47625" marB="47625" anchor="ctr"/>
                </a:tc>
                <a:extLst>
                  <a:ext uri="{0D108BD9-81ED-4DB2-BD59-A6C34878D82A}">
                    <a16:rowId xmlns:a16="http://schemas.microsoft.com/office/drawing/2014/main" val="2772085455"/>
                  </a:ext>
                </a:extLst>
              </a:tr>
              <a:tr h="370840">
                <a:tc>
                  <a:txBody>
                    <a:bodyPr vert="horz" wrap="square"/>
                    <a:lstStyle/>
                    <a:p>
                      <a:pPr rtl="0" fontAlgn="ctr"/>
                      <a:r>
                        <a:rPr lang="zh-TW" sz="2000" b="1" baseline="0">
                          <a:solidFill>
                            <a:schemeClr val="bg1"/>
                          </a:solidFill>
                          <a:effectLst/>
                          <a:latin typeface="Times New Roman" panose="02020603050405020304" pitchFamily="18" charset="0"/>
                          <a:ea typeface="標楷體" panose="03000509000000000000" pitchFamily="65" charset="-120"/>
                        </a:rPr>
                        <a:t>擴充至較大的網路</a:t>
                      </a:r>
                    </a:p>
                  </a:txBody>
                  <a:tcPr marL="47625" marR="47625" marT="47625" marB="47625" anchor="ctr">
                    <a:solidFill>
                      <a:schemeClr val="accent1"/>
                    </a:solidFill>
                  </a:tcPr>
                </a:tc>
                <a:tc>
                  <a:txBody>
                    <a:bodyPr vert="horz" wrap="square"/>
                    <a:lstStyle/>
                    <a:p>
                      <a:pPr rtl="0" fontAlgn="ctr"/>
                      <a:r>
                        <a:rPr lang="zh-TW" sz="2000" b="0" baseline="0">
                          <a:effectLst/>
                          <a:latin typeface="Times New Roman" panose="02020603050405020304" pitchFamily="18" charset="0"/>
                          <a:ea typeface="標楷體" panose="03000509000000000000" pitchFamily="65" charset="-120"/>
                        </a:rPr>
                        <a:t>解釋一個小型</a:t>
                      </a:r>
                      <a:r>
                        <a:rPr lang="zh-TW" altLang="en-US" sz="2000" b="0" baseline="0">
                          <a:effectLst/>
                          <a:latin typeface="Times New Roman" panose="02020603050405020304" pitchFamily="18" charset="0"/>
                          <a:ea typeface="標楷體" panose="03000509000000000000" pitchFamily="65" charset="-120"/>
                        </a:rPr>
                        <a:t>網路</a:t>
                      </a:r>
                      <a:r>
                        <a:rPr lang="zh-TW" sz="2000" b="0" baseline="0">
                          <a:effectLst/>
                          <a:latin typeface="Times New Roman" panose="02020603050405020304" pitchFamily="18" charset="0"/>
                          <a:ea typeface="標楷體" panose="03000509000000000000" pitchFamily="65" charset="-120"/>
                        </a:rPr>
                        <a:t>如何作為大型</a:t>
                      </a:r>
                      <a:r>
                        <a:rPr lang="zh-TW" altLang="en-US" sz="2000" b="0" baseline="0">
                          <a:effectLst/>
                          <a:latin typeface="Times New Roman" panose="02020603050405020304" pitchFamily="18" charset="0"/>
                          <a:ea typeface="標楷體" panose="03000509000000000000" pitchFamily="65" charset="-120"/>
                        </a:rPr>
                        <a:t>網路</a:t>
                      </a:r>
                      <a:r>
                        <a:rPr lang="zh-TW" sz="2000" b="0" baseline="0">
                          <a:effectLst/>
                          <a:latin typeface="Times New Roman" panose="02020603050405020304" pitchFamily="18" charset="0"/>
                          <a:ea typeface="標楷體" panose="03000509000000000000" pitchFamily="65" charset="-120"/>
                        </a:rPr>
                        <a:t>的基礎。</a:t>
                      </a:r>
                    </a:p>
                  </a:txBody>
                  <a:tcPr marL="47625" marR="47625" marT="47625" marB="47625" anchor="ctr"/>
                </a:tc>
                <a:extLst>
                  <a:ext uri="{0D108BD9-81ED-4DB2-BD59-A6C34878D82A}">
                    <a16:rowId xmlns:a16="http://schemas.microsoft.com/office/drawing/2014/main" val="3228802595"/>
                  </a:ext>
                </a:extLst>
              </a:tr>
              <a:tr h="370840">
                <a:tc>
                  <a:txBody>
                    <a:bodyPr vert="horz" wrap="square"/>
                    <a:lstStyle/>
                    <a:p>
                      <a:pPr rtl="0" fontAlgn="ctr"/>
                      <a:r>
                        <a:rPr lang="zh-TW" sz="2000" b="1" baseline="0">
                          <a:solidFill>
                            <a:schemeClr val="bg1"/>
                          </a:solidFill>
                          <a:effectLst/>
                          <a:latin typeface="Times New Roman" panose="02020603050405020304" pitchFamily="18" charset="0"/>
                          <a:ea typeface="標楷體" panose="03000509000000000000" pitchFamily="65" charset="-120"/>
                        </a:rPr>
                        <a:t>驗證連通性</a:t>
                      </a:r>
                    </a:p>
                  </a:txBody>
                  <a:tcPr marL="47625" marR="47625" marT="47625" marB="47625" anchor="ctr">
                    <a:solidFill>
                      <a:schemeClr val="accent1"/>
                    </a:solidFill>
                  </a:tcPr>
                </a:tc>
                <a:tc>
                  <a:txBody>
                    <a:bodyPr vert="horz" wrap="square"/>
                    <a:lstStyle/>
                    <a:p>
                      <a:pPr rtl="0" fontAlgn="ctr"/>
                      <a:r>
                        <a:rPr lang="zh-TW" sz="2000" b="0" baseline="0">
                          <a:effectLst/>
                          <a:latin typeface="Times New Roman" panose="02020603050405020304" pitchFamily="18" charset="0"/>
                          <a:ea typeface="標楷體" panose="03000509000000000000" pitchFamily="65" charset="-120"/>
                        </a:rPr>
                        <a:t>使用 ping 和 tracert 指令的輸出來驗證連線並建立相對網路效能。</a:t>
                      </a:r>
                    </a:p>
                  </a:txBody>
                  <a:tcPr marL="47625" marR="47625" marT="47625" marB="47625" anchor="ctr"/>
                </a:tc>
                <a:extLst>
                  <a:ext uri="{0D108BD9-81ED-4DB2-BD59-A6C34878D82A}">
                    <a16:rowId xmlns:a16="http://schemas.microsoft.com/office/drawing/2014/main" val="3134809945"/>
                  </a:ext>
                </a:extLst>
              </a:tr>
              <a:tr h="370840">
                <a:tc>
                  <a:txBody>
                    <a:bodyPr vert="horz" wrap="square"/>
                    <a:lstStyle/>
                    <a:p>
                      <a:pPr rtl="0" fontAlgn="ctr"/>
                      <a:r>
                        <a:rPr lang="zh-TW" sz="2000" b="1" baseline="0">
                          <a:solidFill>
                            <a:schemeClr val="bg1"/>
                          </a:solidFill>
                          <a:effectLst/>
                          <a:latin typeface="Times New Roman" panose="02020603050405020304" pitchFamily="18" charset="0"/>
                          <a:ea typeface="標楷體" panose="03000509000000000000" pitchFamily="65" charset="-120"/>
                        </a:rPr>
                        <a:t>主機和 IOS 命令</a:t>
                      </a:r>
                    </a:p>
                  </a:txBody>
                  <a:tcPr marL="47625" marR="47625" marT="47625" marB="47625" anchor="ctr">
                    <a:solidFill>
                      <a:schemeClr val="accent1"/>
                    </a:solidFill>
                  </a:tcPr>
                </a:tc>
                <a:tc>
                  <a:txBody>
                    <a:bodyPr vert="horz" wrap="square"/>
                    <a:lstStyle/>
                    <a:p>
                      <a:pPr rtl="0" fontAlgn="ctr"/>
                      <a:r>
                        <a:rPr lang="zh-TW" sz="2000" b="0" baseline="0">
                          <a:effectLst/>
                          <a:latin typeface="Times New Roman" panose="02020603050405020304" pitchFamily="18" charset="0"/>
                          <a:ea typeface="標楷體" panose="03000509000000000000" pitchFamily="65" charset="-120"/>
                        </a:rPr>
                        <a:t>使用 host 和 IOS 命令來獲取有關</a:t>
                      </a:r>
                      <a:r>
                        <a:rPr lang="zh-TW" altLang="en-US" sz="2000" b="0" baseline="0">
                          <a:effectLst/>
                          <a:latin typeface="Times New Roman" panose="02020603050405020304" pitchFamily="18" charset="0"/>
                          <a:ea typeface="標楷體" panose="03000509000000000000" pitchFamily="65" charset="-120"/>
                        </a:rPr>
                        <a:t>網路</a:t>
                      </a:r>
                      <a:r>
                        <a:rPr lang="zh-TW" sz="2000" b="0" baseline="0">
                          <a:effectLst/>
                          <a:latin typeface="Times New Roman" panose="02020603050405020304" pitchFamily="18" charset="0"/>
                          <a:ea typeface="標楷體" panose="03000509000000000000" pitchFamily="65" charset="-120"/>
                        </a:rPr>
                        <a:t>中設備的信息。</a:t>
                      </a:r>
                    </a:p>
                  </a:txBody>
                  <a:tcPr marL="47625" marR="47625" marT="47625" marB="47625" anchor="ctr"/>
                </a:tc>
                <a:extLst>
                  <a:ext uri="{0D108BD9-81ED-4DB2-BD59-A6C34878D82A}">
                    <a16:rowId xmlns:a16="http://schemas.microsoft.com/office/drawing/2014/main" val="2728406127"/>
                  </a:ext>
                </a:extLst>
              </a:tr>
              <a:tr h="370840">
                <a:tc>
                  <a:txBody>
                    <a:bodyPr vert="horz" wrap="square"/>
                    <a:lstStyle/>
                    <a:p>
                      <a:pPr rtl="0" fontAlgn="ctr"/>
                      <a:r>
                        <a:rPr lang="zh-TW" sz="2000" b="1" baseline="0">
                          <a:solidFill>
                            <a:schemeClr val="bg1"/>
                          </a:solidFill>
                          <a:effectLst/>
                          <a:latin typeface="Times New Roman" panose="02020603050405020304" pitchFamily="18" charset="0"/>
                          <a:ea typeface="標楷體" panose="03000509000000000000" pitchFamily="65" charset="-120"/>
                        </a:rPr>
                        <a:t>故障排除方法</a:t>
                      </a:r>
                    </a:p>
                  </a:txBody>
                  <a:tcPr marL="47625" marR="47625" marT="47625" marB="47625" anchor="ctr">
                    <a:solidFill>
                      <a:schemeClr val="accent1"/>
                    </a:solidFill>
                  </a:tcPr>
                </a:tc>
                <a:tc>
                  <a:txBody>
                    <a:bodyPr vert="horz" wrap="square"/>
                    <a:lstStyle/>
                    <a:p>
                      <a:pPr rtl="0" fontAlgn="ctr"/>
                      <a:r>
                        <a:rPr lang="zh-TW" sz="2000" b="0" baseline="0">
                          <a:effectLst/>
                          <a:latin typeface="Times New Roman" panose="02020603050405020304" pitchFamily="18" charset="0"/>
                          <a:ea typeface="標楷體" panose="03000509000000000000" pitchFamily="65" charset="-120"/>
                        </a:rPr>
                        <a:t>說明常見的網路疑難排解方法。</a:t>
                      </a:r>
                    </a:p>
                  </a:txBody>
                  <a:tcPr marL="47625" marR="47625" marT="47625" marB="47625" anchor="ctr"/>
                </a:tc>
                <a:extLst>
                  <a:ext uri="{0D108BD9-81ED-4DB2-BD59-A6C34878D82A}">
                    <a16:rowId xmlns:a16="http://schemas.microsoft.com/office/drawing/2014/main" val="3149551507"/>
                  </a:ext>
                </a:extLst>
              </a:tr>
              <a:tr h="370840">
                <a:tc>
                  <a:txBody>
                    <a:bodyPr vert="horz" wrap="square"/>
                    <a:lstStyle/>
                    <a:p>
                      <a:pPr rtl="0" fontAlgn="ctr"/>
                      <a:r>
                        <a:rPr lang="zh-TW" sz="2000" b="1" baseline="0">
                          <a:solidFill>
                            <a:schemeClr val="bg1"/>
                          </a:solidFill>
                          <a:effectLst/>
                          <a:latin typeface="Times New Roman" panose="02020603050405020304" pitchFamily="18" charset="0"/>
                          <a:ea typeface="標楷體" panose="03000509000000000000" pitchFamily="65" charset="-120"/>
                        </a:rPr>
                        <a:t>故障排除場景</a:t>
                      </a:r>
                    </a:p>
                  </a:txBody>
                  <a:tcPr marL="47625" marR="47625" marT="47625" marB="47625" anchor="ctr">
                    <a:solidFill>
                      <a:schemeClr val="accent1"/>
                    </a:solidFill>
                  </a:tcPr>
                </a:tc>
                <a:tc>
                  <a:txBody>
                    <a:bodyPr vert="horz" wrap="square"/>
                    <a:lstStyle/>
                    <a:p>
                      <a:pPr rtl="0" fontAlgn="ctr"/>
                      <a:r>
                        <a:rPr lang="zh-TW" sz="2000" b="0" baseline="0">
                          <a:effectLst/>
                          <a:latin typeface="Times New Roman" panose="02020603050405020304" pitchFamily="18" charset="0"/>
                          <a:ea typeface="標楷體" panose="03000509000000000000" pitchFamily="65" charset="-120"/>
                        </a:rPr>
                        <a:t>疑難排解網路中裝置的問題。</a:t>
                      </a:r>
                    </a:p>
                  </a:txBody>
                  <a:tcPr marL="47625" marR="47625" marT="47625" marB="47625" anchor="ctr"/>
                </a:tc>
                <a:extLst>
                  <a:ext uri="{0D108BD9-81ED-4DB2-BD59-A6C34878D82A}">
                    <a16:rowId xmlns:a16="http://schemas.microsoft.com/office/drawing/2014/main" val="3007087746"/>
                  </a:ext>
                </a:extLst>
              </a:tr>
            </a:tbl>
          </a:graphicData>
        </a:graphic>
      </p:graphicFrame>
      <p:sp>
        <p:nvSpPr>
          <p:cNvPr id="4" name="投影片編號版面配置區 3"/>
          <p:cNvSpPr>
            <a:spLocks noGrp="1"/>
          </p:cNvSpPr>
          <p:nvPr>
            <p:ph type="sldNum" sz="quarter" idx="4"/>
          </p:nvPr>
        </p:nvSpPr>
        <p:spPr/>
        <p:txBody>
          <a:bodyPr/>
          <a:lstStyle/>
          <a:p>
            <a:pPr defTabSz="385754">
              <a:defRPr/>
            </a:pPr>
            <a:fld id="{2F5CCB13-0A32-4557-88E9-079F0C330695}" type="slidenum">
              <a:rPr lang="en-US" kern="0" smtClean="0">
                <a:solidFill>
                  <a:srgbClr val="595959"/>
                </a:solidFill>
              </a:rPr>
              <a:pPr defTabSz="385754">
                <a:defRPr/>
              </a:pPr>
              <a:t>456</a:t>
            </a:fld>
            <a:endParaRPr lang="en-US" kern="0">
              <a:solidFill>
                <a:srgbClr val="595959"/>
              </a:solidFill>
            </a:endParaRPr>
          </a:p>
        </p:txBody>
      </p:sp>
    </p:spTree>
    <p:custDataLst>
      <p:tags r:id="rId3"/>
    </p:custDataLst>
    <p:extLst>
      <p:ext uri="{BB962C8B-B14F-4D97-AF65-F5344CB8AC3E}">
        <p14:creationId xmlns:p14="http://schemas.microsoft.com/office/powerpoint/2010/main" val="1696800495"/>
      </p:ext>
    </p:extLst>
  </p:cSld>
  <p:clrMapOvr>
    <a:masterClrMapping/>
  </p:clrMapOvr>
  <p:transition spd="slow">
    <p:wipe/>
  </p:transition>
  <p:timing/>
</p:sld>
</file>

<file path=ppt/slides/slide457.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p:spPr>
        <p:txBody>
          <a:bodyPr>
            <a:normAutofit/>
          </a:bodyPr>
          <a:lstStyle/>
          <a:p>
            <a:pPr rtl="0"/>
            <a:r>
              <a:rPr lang="en-US" altLang="zh-TW" smtClean="0"/>
              <a:t>17.1</a:t>
            </a:r>
            <a:r>
              <a:rPr lang="zh-TW" altLang="en-US" smtClean="0"/>
              <a:t>小型網路</a:t>
            </a:r>
            <a:r>
              <a:rPr lang="en-US" altLang="zh-TW"/>
              <a:t>-</a:t>
            </a:r>
            <a:r>
              <a:rPr lang="zh-TW" altLang="en-US" smtClean="0"/>
              <a:t>小型</a:t>
            </a:r>
            <a:r>
              <a:rPr lang="zh-TW" altLang="en-US"/>
              <a:t>網路拓撲中的裝置</a:t>
            </a:r>
          </a:p>
        </p:txBody>
      </p:sp>
      <p:sp>
        <p:nvSpPr>
          <p:cNvPr id="5" name="Content Placeholder 4">
            <a:extLst>
              <a:ext uri="{FF2B5EF4-FFF2-40B4-BE49-F238E27FC236}">
                <a16:creationId xmlns:a16="http://schemas.microsoft.com/office/drawing/2014/main" id="{A64A5CE2-51F0-445D-8B69-BBA0D66EBA49}"/>
              </a:ext>
            </a:extLst>
          </p:cNvPr>
          <p:cNvSpPr>
            <a:spLocks noGrp="1"/>
          </p:cNvSpPr>
          <p:nvPr>
            <p:ph idx="1"/>
          </p:nvPr>
        </p:nvSpPr>
        <p:spPr>
          <a:xfrm>
            <a:off x="474662" y="1589088"/>
            <a:ext cx="8280057" cy="3689897"/>
          </a:xfrm>
        </p:spPr>
        <p:txBody>
          <a:bodyPr/>
          <a:lstStyle/>
          <a:p>
            <a:pPr marL="285743" indent="-285743" algn="l">
              <a:buFont typeface="Arial" panose="020b0604020202020204" pitchFamily="34" charset="0"/>
              <a:buChar char="•"/>
            </a:pPr>
            <a:r>
              <a:rPr lang="zh-TW" altLang="en-US">
                <a:solidFill>
                  <a:srgbClr val="000000"/>
                </a:solidFill>
              </a:rPr>
              <a:t>大多數企業都很小，大部分的商業網路也很小。</a:t>
            </a:r>
          </a:p>
          <a:p>
            <a:pPr marL="285743" indent="-285743" algn="l">
              <a:buFont typeface="Arial" panose="020b0604020202020204" pitchFamily="34" charset="0"/>
              <a:buChar char="•"/>
            </a:pPr>
            <a:r>
              <a:rPr lang="zh-TW" altLang="en-US">
                <a:solidFill>
                  <a:srgbClr val="000000"/>
                </a:solidFill>
              </a:rPr>
              <a:t>小型網路設計通常很簡單。</a:t>
            </a:r>
          </a:p>
          <a:p>
            <a:pPr marL="285743" indent="-285743" algn="l">
              <a:buFont typeface="Arial" panose="020b0604020202020204" pitchFamily="34" charset="0"/>
              <a:buChar char="•"/>
            </a:pPr>
            <a:r>
              <a:rPr lang="zh-TW" altLang="en-US">
                <a:solidFill>
                  <a:srgbClr val="000000"/>
                </a:solidFill>
              </a:rPr>
              <a:t>小型網路通常具有由 </a:t>
            </a:r>
            <a:r>
              <a:rPr lang="en-US" altLang="zh-TW">
                <a:solidFill>
                  <a:srgbClr val="000000"/>
                </a:solidFill>
              </a:rPr>
              <a:t>DSL</a:t>
            </a:r>
            <a:r>
              <a:rPr lang="zh-TW" altLang="en-US">
                <a:solidFill>
                  <a:srgbClr val="000000"/>
                </a:solidFill>
              </a:rPr>
              <a:t>、纜線或乙太網路連線提供的單一 </a:t>
            </a:r>
            <a:r>
              <a:rPr lang="en-US" altLang="zh-TW">
                <a:solidFill>
                  <a:srgbClr val="000000"/>
                </a:solidFill>
              </a:rPr>
              <a:t>WAN </a:t>
            </a:r>
            <a:r>
              <a:rPr lang="zh-TW" altLang="en-US">
                <a:solidFill>
                  <a:srgbClr val="000000"/>
                </a:solidFill>
              </a:rPr>
              <a:t>連線。</a:t>
            </a:r>
          </a:p>
          <a:p>
            <a:pPr marL="285743" indent="-285743" algn="l">
              <a:buFont typeface="Arial" panose="020b0604020202020204" pitchFamily="34" charset="0"/>
              <a:buChar char="•"/>
            </a:pPr>
            <a:r>
              <a:rPr lang="zh-TW" altLang="en-US">
                <a:solidFill>
                  <a:srgbClr val="000000"/>
                </a:solidFill>
              </a:rPr>
              <a:t>大型網路需要 </a:t>
            </a:r>
            <a:r>
              <a:rPr lang="en-US" altLang="zh-TW">
                <a:solidFill>
                  <a:srgbClr val="000000"/>
                </a:solidFill>
              </a:rPr>
              <a:t>IT </a:t>
            </a:r>
            <a:r>
              <a:rPr lang="zh-TW" altLang="en-US">
                <a:solidFill>
                  <a:srgbClr val="000000"/>
                </a:solidFill>
              </a:rPr>
              <a:t>部門來維護、保護和疑難排解網路裝置，以及保護組織資料。小型網路由當地 </a:t>
            </a:r>
            <a:r>
              <a:rPr lang="en-US" altLang="zh-TW">
                <a:solidFill>
                  <a:srgbClr val="000000"/>
                </a:solidFill>
              </a:rPr>
              <a:t>IT </a:t>
            </a:r>
            <a:r>
              <a:rPr lang="zh-TW" altLang="en-US">
                <a:solidFill>
                  <a:srgbClr val="000000"/>
                </a:solidFill>
              </a:rPr>
              <a:t>技術人員或簽約專業人員管理。</a:t>
            </a:r>
          </a:p>
          <a:p>
            <a:pPr marL="285743" indent="-285743" algn="l">
              <a:buFont typeface="Arial" panose="020b0604020202020204" pitchFamily="34" charset="0"/>
              <a:buChar char="•"/>
            </a:pPr>
            <a:endParaRPr lang="en-US" sz="1400">
              <a:solidFill>
                <a:srgbClr val="000000"/>
              </a:solidFill>
            </a:endParaRPr>
          </a:p>
        </p:txBody>
      </p:sp>
      <p:sp>
        <p:nvSpPr>
          <p:cNvPr id="2" name="投影片編號版面配置區 1"/>
          <p:cNvSpPr>
            <a:spLocks noGrp="1"/>
          </p:cNvSpPr>
          <p:nvPr>
            <p:ph type="sldNum" sz="quarter" idx="12"/>
          </p:nvPr>
        </p:nvSpPr>
        <p:spPr/>
        <p:txBody>
          <a:bodyPr/>
          <a:lstStyle/>
          <a:p>
            <a:fld id="{4FAB73BC-B049-4115-A692-8D63A059BFB8}" type="slidenum">
              <a:rPr lang="en-US" smtClean="0"/>
              <a:t>457</a:t>
            </a:fld>
            <a:endParaRPr lang="en-US"/>
          </a:p>
        </p:txBody>
      </p:sp>
    </p:spTree>
    <p:extLst>
      <p:ext uri="{BB962C8B-B14F-4D97-AF65-F5344CB8AC3E}">
        <p14:creationId xmlns:p14="http://schemas.microsoft.com/office/powerpoint/2010/main" val="132574427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458.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p:spPr>
        <p:txBody>
          <a:bodyPr>
            <a:normAutofit/>
          </a:bodyPr>
          <a:lstStyle/>
          <a:p>
            <a:r>
              <a:rPr lang="en-US" altLang="zh-TW"/>
              <a:t>17.1</a:t>
            </a:r>
            <a:r>
              <a:rPr lang="zh-TW" altLang="en-US"/>
              <a:t>小型網路</a:t>
            </a:r>
            <a:r>
              <a:rPr lang="en-US" altLang="zh-TW"/>
              <a:t>-</a:t>
            </a:r>
            <a:r>
              <a:rPr lang="zh-TW" altLang="en-US" smtClean="0"/>
              <a:t>裝置</a:t>
            </a:r>
            <a:r>
              <a:rPr lang="zh-TW" altLang="en-US"/>
              <a:t>選擇中的裝置</a:t>
            </a:r>
          </a:p>
        </p:txBody>
      </p:sp>
      <p:sp>
        <p:nvSpPr>
          <p:cNvPr id="5" name="Content Placeholder 4">
            <a:extLst>
              <a:ext uri="{FF2B5EF4-FFF2-40B4-BE49-F238E27FC236}">
                <a16:creationId xmlns:a16="http://schemas.microsoft.com/office/drawing/2014/main" id="{A64A5CE2-51F0-445D-8B69-BBA0D66EBA49}"/>
              </a:ext>
            </a:extLst>
          </p:cNvPr>
          <p:cNvSpPr>
            <a:spLocks noGrp="1"/>
          </p:cNvSpPr>
          <p:nvPr>
            <p:ph idx="1"/>
          </p:nvPr>
        </p:nvSpPr>
        <p:spPr>
          <a:xfrm>
            <a:off x="474662" y="1589088"/>
            <a:ext cx="8280057" cy="3689897"/>
          </a:xfrm>
        </p:spPr>
        <p:txBody>
          <a:bodyPr/>
          <a:lstStyle/>
          <a:p>
            <a:pPr marL="0" indent="0" algn="l"/>
            <a:r>
              <a:rPr lang="zh-TW" altLang="en-US">
                <a:solidFill>
                  <a:srgbClr val="000000"/>
                </a:solidFill>
              </a:rPr>
              <a:t>如同大型網路，小型網路需要規劃與設計才能符合使用者需求。規劃確保所有的要求，成本因素和部署選項給予適當的考慮。首先設計考量之一是用來支援網路的中介裝置類型。</a:t>
            </a:r>
          </a:p>
          <a:p>
            <a:pPr marL="0" indent="0" algn="l"/>
            <a:endParaRPr lang="en-US">
              <a:solidFill>
                <a:srgbClr val="000000"/>
              </a:solidFill>
            </a:endParaRPr>
          </a:p>
          <a:p>
            <a:pPr marL="0" indent="0" algn="l"/>
            <a:r>
              <a:rPr lang="zh-TW" altLang="en-US">
                <a:solidFill>
                  <a:srgbClr val="000000"/>
                </a:solidFill>
              </a:rPr>
              <a:t>選取網路裝置時必須考量的因素包括：</a:t>
            </a:r>
          </a:p>
          <a:p>
            <a:pPr marL="358826" lvl="1" indent="-285743">
              <a:buFont typeface="Arial" panose="020b0604020202020204" pitchFamily="34" charset="0"/>
              <a:buChar char="•"/>
            </a:pPr>
            <a:r>
              <a:rPr lang="zh-TW" altLang="en-US" sz="2000">
                <a:solidFill>
                  <a:srgbClr val="000000"/>
                </a:solidFill>
              </a:rPr>
              <a:t>成本</a:t>
            </a:r>
          </a:p>
          <a:p>
            <a:pPr marL="358826" lvl="1" indent="-285743">
              <a:buFont typeface="Arial" panose="020b0604020202020204" pitchFamily="34" charset="0"/>
              <a:buChar char="•"/>
            </a:pPr>
            <a:r>
              <a:rPr lang="zh-TW" altLang="en-US" sz="2000">
                <a:solidFill>
                  <a:srgbClr val="000000"/>
                </a:solidFill>
              </a:rPr>
              <a:t>連接埠</a:t>
            </a:r>
            <a:r>
              <a:rPr lang="en-US" altLang="zh-TW" sz="2000">
                <a:solidFill>
                  <a:srgbClr val="000000"/>
                </a:solidFill>
              </a:rPr>
              <a:t>/</a:t>
            </a:r>
            <a:r>
              <a:rPr lang="zh-TW" altLang="en-US" sz="2000">
                <a:solidFill>
                  <a:srgbClr val="000000"/>
                </a:solidFill>
              </a:rPr>
              <a:t>介面的速度和類型</a:t>
            </a:r>
          </a:p>
          <a:p>
            <a:pPr marL="358826" lvl="1" indent="-285743">
              <a:buFont typeface="Arial" panose="020b0604020202020204" pitchFamily="34" charset="0"/>
              <a:buChar char="•"/>
            </a:pPr>
            <a:r>
              <a:rPr lang="zh-TW" altLang="en-US" sz="2000">
                <a:solidFill>
                  <a:srgbClr val="000000"/>
                </a:solidFill>
              </a:rPr>
              <a:t>可擴充性</a:t>
            </a:r>
          </a:p>
          <a:p>
            <a:pPr marL="358826" lvl="1" indent="-285743">
              <a:buFont typeface="Arial" panose="020b0604020202020204" pitchFamily="34" charset="0"/>
              <a:buChar char="•"/>
            </a:pPr>
            <a:r>
              <a:rPr lang="zh-TW" altLang="en-US" sz="2000">
                <a:solidFill>
                  <a:srgbClr val="000000"/>
                </a:solidFill>
              </a:rPr>
              <a:t>作業系統的功能和服務</a:t>
            </a:r>
          </a:p>
        </p:txBody>
      </p:sp>
      <p:sp>
        <p:nvSpPr>
          <p:cNvPr id="2" name="投影片編號版面配置區 1"/>
          <p:cNvSpPr>
            <a:spLocks noGrp="1"/>
          </p:cNvSpPr>
          <p:nvPr>
            <p:ph type="sldNum" sz="quarter" idx="12"/>
          </p:nvPr>
        </p:nvSpPr>
        <p:spPr/>
        <p:txBody>
          <a:bodyPr/>
          <a:lstStyle/>
          <a:p>
            <a:fld id="{4FAB73BC-B049-4115-A692-8D63A059BFB8}" type="slidenum">
              <a:rPr lang="en-US" smtClean="0"/>
              <a:t>458</a:t>
            </a:fld>
            <a:endParaRPr lang="en-US"/>
          </a:p>
        </p:txBody>
      </p:sp>
    </p:spTree>
    <p:extLst>
      <p:ext uri="{BB962C8B-B14F-4D97-AF65-F5344CB8AC3E}">
        <p14:creationId xmlns:p14="http://schemas.microsoft.com/office/powerpoint/2010/main" val="975965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459.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p:spPr>
        <p:txBody>
          <a:bodyPr>
            <a:normAutofit/>
          </a:bodyPr>
          <a:lstStyle/>
          <a:p>
            <a:r>
              <a:rPr lang="en-US" altLang="zh-TW"/>
              <a:t>17.1</a:t>
            </a:r>
            <a:r>
              <a:rPr lang="zh-TW" altLang="en-US"/>
              <a:t>小型網路</a:t>
            </a:r>
            <a:r>
              <a:rPr lang="en-US" altLang="zh-TW"/>
              <a:t>- IP </a:t>
            </a:r>
            <a:r>
              <a:rPr lang="zh-TW" altLang="en-US"/>
              <a:t>位址中的裝置</a:t>
            </a:r>
          </a:p>
        </p:txBody>
      </p:sp>
      <p:sp>
        <p:nvSpPr>
          <p:cNvPr id="5" name="Content Placeholder 4">
            <a:extLst>
              <a:ext uri="{FF2B5EF4-FFF2-40B4-BE49-F238E27FC236}">
                <a16:creationId xmlns:a16="http://schemas.microsoft.com/office/drawing/2014/main" id="{A64A5CE2-51F0-445D-8B69-BBA0D66EBA49}"/>
              </a:ext>
            </a:extLst>
          </p:cNvPr>
          <p:cNvSpPr>
            <a:spLocks noGrp="1"/>
          </p:cNvSpPr>
          <p:nvPr>
            <p:ph idx="1"/>
          </p:nvPr>
        </p:nvSpPr>
        <p:spPr>
          <a:xfrm>
            <a:off x="474662" y="1589088"/>
            <a:ext cx="8280057" cy="3689897"/>
          </a:xfrm>
        </p:spPr>
        <p:txBody>
          <a:bodyPr/>
          <a:lstStyle/>
          <a:p>
            <a:pPr marL="0" indent="0" algn="l"/>
            <a:r>
              <a:rPr lang="zh-TW" altLang="en-US">
                <a:solidFill>
                  <a:srgbClr val="000000"/>
                </a:solidFill>
              </a:rPr>
              <a:t>實作網路時，建立 </a:t>
            </a:r>
            <a:r>
              <a:rPr lang="en-US" altLang="zh-TW">
                <a:solidFill>
                  <a:srgbClr val="000000"/>
                </a:solidFill>
              </a:rPr>
              <a:t>IP </a:t>
            </a:r>
            <a:r>
              <a:rPr lang="zh-TW" altLang="en-US">
                <a:solidFill>
                  <a:srgbClr val="000000"/>
                </a:solidFill>
              </a:rPr>
              <a:t>位址配置並使用它。互連網路上所有主機和網路裝置都必須有唯一的位址。將會納入 </a:t>
            </a:r>
            <a:r>
              <a:rPr lang="en-US" altLang="zh-TW">
                <a:solidFill>
                  <a:srgbClr val="000000"/>
                </a:solidFill>
              </a:rPr>
              <a:t>IP </a:t>
            </a:r>
            <a:r>
              <a:rPr lang="zh-TW" altLang="en-US">
                <a:solidFill>
                  <a:srgbClr val="000000"/>
                </a:solidFill>
              </a:rPr>
              <a:t>位址配置的裝置包括下列各項：</a:t>
            </a:r>
          </a:p>
          <a:p>
            <a:pPr marL="358826" lvl="1" indent="-285743">
              <a:buFont typeface="Arial" panose="020b0604020202020204" pitchFamily="34" charset="0"/>
              <a:buChar char="•"/>
            </a:pPr>
            <a:r>
              <a:rPr lang="zh-TW" altLang="en-US" sz="2000">
                <a:solidFill>
                  <a:srgbClr val="000000"/>
                </a:solidFill>
              </a:rPr>
              <a:t>終端使用者裝置</a:t>
            </a:r>
            <a:r>
              <a:rPr lang="en-US" altLang="zh-TW" sz="2000">
                <a:solidFill>
                  <a:srgbClr val="000000"/>
                </a:solidFill>
              </a:rPr>
              <a:t>-</a:t>
            </a:r>
            <a:r>
              <a:rPr lang="zh-TW" altLang="en-US" sz="2000">
                <a:solidFill>
                  <a:srgbClr val="000000"/>
                </a:solidFill>
              </a:rPr>
              <a:t>連線數量和類型 </a:t>
            </a:r>
            <a:r>
              <a:rPr lang="en-US" altLang="zh-TW" sz="2000">
                <a:solidFill>
                  <a:srgbClr val="000000"/>
                </a:solidFill>
              </a:rPr>
              <a:t>(</a:t>
            </a:r>
            <a:r>
              <a:rPr lang="zh-TW" altLang="en-US" sz="2000">
                <a:solidFill>
                  <a:srgbClr val="000000"/>
                </a:solidFill>
              </a:rPr>
              <a:t>即有線、無線、遠端存取</a:t>
            </a:r>
            <a:r>
              <a:rPr lang="en-US" altLang="zh-TW" sz="2000">
                <a:solidFill>
                  <a:srgbClr val="000000"/>
                </a:solidFill>
              </a:rPr>
              <a:t>)</a:t>
            </a:r>
          </a:p>
          <a:p>
            <a:pPr marL="358826" lvl="1" indent="-285743">
              <a:buFont typeface="Arial" panose="020b0604020202020204" pitchFamily="34" charset="0"/>
              <a:buChar char="•"/>
            </a:pPr>
            <a:r>
              <a:rPr lang="zh-TW" altLang="en-US" sz="2000">
                <a:solidFill>
                  <a:srgbClr val="000000"/>
                </a:solidFill>
              </a:rPr>
              <a:t>伺服器和周邊裝置 </a:t>
            </a:r>
            <a:r>
              <a:rPr lang="en-US" altLang="zh-TW" sz="2000">
                <a:solidFill>
                  <a:srgbClr val="000000"/>
                </a:solidFill>
              </a:rPr>
              <a:t>(</a:t>
            </a:r>
            <a:r>
              <a:rPr lang="zh-TW" altLang="en-US" sz="2000">
                <a:solidFill>
                  <a:srgbClr val="000000"/>
                </a:solidFill>
              </a:rPr>
              <a:t>例如印表機和安全攝影機</a:t>
            </a:r>
            <a:r>
              <a:rPr lang="en-US" altLang="zh-TW" sz="2000">
                <a:solidFill>
                  <a:srgbClr val="000000"/>
                </a:solidFill>
              </a:rPr>
              <a:t>)</a:t>
            </a:r>
          </a:p>
          <a:p>
            <a:pPr marL="358826" lvl="1" indent="-285743">
              <a:buFont typeface="Arial" panose="020b0604020202020204" pitchFamily="34" charset="0"/>
              <a:buChar char="•"/>
            </a:pPr>
            <a:r>
              <a:rPr lang="zh-TW" altLang="en-US" sz="2000">
                <a:solidFill>
                  <a:srgbClr val="000000"/>
                </a:solidFill>
              </a:rPr>
              <a:t>中介裝置，包括交換器和存取點</a:t>
            </a:r>
          </a:p>
          <a:p>
            <a:pPr marL="0" indent="0" algn="l"/>
            <a:endParaRPr lang="en-US">
              <a:solidFill>
                <a:srgbClr val="000000"/>
              </a:solidFill>
            </a:endParaRPr>
          </a:p>
          <a:p>
            <a:pPr marL="0" indent="0" algn="l"/>
            <a:r>
              <a:rPr lang="zh-TW" altLang="en-US">
                <a:solidFill>
                  <a:srgbClr val="000000"/>
                </a:solidFill>
              </a:rPr>
              <a:t>建議您根據裝置類型規劃、記錄和維護 </a:t>
            </a:r>
            <a:r>
              <a:rPr lang="en-US" altLang="zh-TW">
                <a:solidFill>
                  <a:srgbClr val="000000"/>
                </a:solidFill>
              </a:rPr>
              <a:t>IP </a:t>
            </a:r>
            <a:r>
              <a:rPr lang="zh-TW" altLang="en-US">
                <a:solidFill>
                  <a:srgbClr val="000000"/>
                </a:solidFill>
              </a:rPr>
              <a:t>位址配置。使用規劃的 </a:t>
            </a:r>
            <a:r>
              <a:rPr lang="en-US" altLang="zh-TW">
                <a:solidFill>
                  <a:srgbClr val="000000"/>
                </a:solidFill>
              </a:rPr>
              <a:t>IP </a:t>
            </a:r>
            <a:r>
              <a:rPr lang="zh-TW" altLang="en-US">
                <a:solidFill>
                  <a:srgbClr val="000000"/>
                </a:solidFill>
              </a:rPr>
              <a:t>定址配置可讓您更容易識別裝置類型，以及疑難排解問題。</a:t>
            </a:r>
          </a:p>
          <a:p>
            <a:pPr marL="285743" indent="-285743" algn="l">
              <a:buFont typeface="Arial" panose="020b0604020202020204" pitchFamily="34" charset="0"/>
              <a:buChar char="•"/>
            </a:pPr>
            <a:endParaRPr lang="en-US" sz="1400">
              <a:solidFill>
                <a:srgbClr val="000000"/>
              </a:solidFill>
            </a:endParaRPr>
          </a:p>
        </p:txBody>
      </p:sp>
      <p:sp>
        <p:nvSpPr>
          <p:cNvPr id="2" name="投影片編號版面配置區 1"/>
          <p:cNvSpPr>
            <a:spLocks noGrp="1"/>
          </p:cNvSpPr>
          <p:nvPr>
            <p:ph type="sldNum" sz="quarter" idx="12"/>
          </p:nvPr>
        </p:nvSpPr>
        <p:spPr/>
        <p:txBody>
          <a:bodyPr/>
          <a:lstStyle/>
          <a:p>
            <a:fld id="{4FAB73BC-B049-4115-A692-8D63A059BFB8}" type="slidenum">
              <a:rPr lang="en-US" smtClean="0"/>
              <a:t>459</a:t>
            </a:fld>
            <a:endParaRPr lang="en-US"/>
          </a:p>
        </p:txBody>
      </p:sp>
    </p:spTree>
    <p:extLst>
      <p:ext uri="{BB962C8B-B14F-4D97-AF65-F5344CB8AC3E}">
        <p14:creationId xmlns:p14="http://schemas.microsoft.com/office/powerpoint/2010/main" val="293791983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46.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8194" name="Rectangle 2"/>
          <p:cNvSpPr>
            <a:spLocks noGrp="1" noChangeArrowheads="1"/>
          </p:cNvSpPr>
          <p:nvPr>
            <p:ph type="title"/>
          </p:nvPr>
        </p:nvSpPr>
        <p:spPr/>
        <p:txBody>
          <a:bodyPr>
            <a:normAutofit/>
          </a:bodyPr>
          <a:lstStyle/>
          <a:p>
            <a:pPr rtl="0"/>
            <a:r>
              <a:rPr lang="en-US" altLang="zh-TW" sz="3000" smtClean="0"/>
              <a:t>2.1</a:t>
            </a:r>
            <a:r>
              <a:rPr lang="zh-TW" altLang="en-US" sz="3000" smtClean="0"/>
              <a:t>思科 </a:t>
            </a:r>
            <a:r>
              <a:rPr lang="en-US" altLang="zh-TW" sz="3000"/>
              <a:t>IOS </a:t>
            </a:r>
            <a:r>
              <a:rPr lang="en-US" altLang="zh-TW" sz="3000" smtClean="0"/>
              <a:t>-</a:t>
            </a:r>
            <a:r>
              <a:rPr lang="zh-TW" altLang="en-US" sz="3000"/>
              <a:t>圖形介面</a:t>
            </a:r>
          </a:p>
        </p:txBody>
      </p:sp>
      <p:sp>
        <p:nvSpPr>
          <p:cNvPr id="8195" name="Rectangle 6"/>
          <p:cNvSpPr>
            <a:spLocks noGrp="1" noChangeArrowheads="1"/>
          </p:cNvSpPr>
          <p:nvPr>
            <p:ph idx="1"/>
          </p:nvPr>
        </p:nvSpPr>
        <p:spPr>
          <a:xfrm>
            <a:off x="145357" y="1656194"/>
            <a:ext cx="3939626" cy="3735939"/>
          </a:xfrm>
        </p:spPr>
        <p:txBody>
          <a:bodyPr>
            <a:normAutofit fontScale="92500" lnSpcReduction="10000"/>
          </a:bodyPr>
          <a:lstStyle/>
          <a:p>
            <a:pPr rtl="0">
              <a:buFont typeface="Arial" panose="020b0604020202020204" pitchFamily="34" charset="0"/>
              <a:buChar char="•"/>
            </a:pPr>
            <a:r>
              <a:rPr lang="zh-TW"/>
              <a:t>一個 GUI 允許用戶使用圖形圖標，菜單和窗口的環境與系統進行交互。</a:t>
            </a:r>
          </a:p>
          <a:p>
            <a:pPr rtl="0">
              <a:buFont typeface="Arial" panose="020b0604020202020204" pitchFamily="34" charset="0"/>
              <a:buChar char="•"/>
            </a:pPr>
            <a:r>
              <a:rPr lang="zh-TW"/>
              <a:t>圖中的 GUI 範例比較容易使用，對控制系統的基礎命令結構所需的知識較少。</a:t>
            </a:r>
          </a:p>
          <a:p>
            <a:pPr rtl="0">
              <a:buFont typeface="Arial" panose="020b0604020202020204" pitchFamily="34" charset="0"/>
              <a:buChar char="•"/>
            </a:pPr>
            <a:r>
              <a:rPr lang="zh-TW"/>
              <a:t>這些例子包括：視窗，macOS，Linux KDE，蘋果 iOS 和安卓。</a:t>
            </a:r>
          </a:p>
          <a:p>
            <a:pPr rtl="0">
              <a:buFont typeface="Arial" panose="020b0604020202020204" pitchFamily="34" charset="0"/>
              <a:buChar char="•"/>
            </a:pPr>
            <a:r>
              <a:rPr lang="zh-TW"/>
              <a:t>GUI 可能會失敗，崩潰，或者根本無法按指定操作。基於這些原因，網路設備通常是通過 CLI 訪問。</a:t>
            </a:r>
          </a:p>
        </p:txBody>
      </p:sp>
      <p:pic>
        <p:nvPicPr>
          <p:cNvPr id="2" name="Picture 1">
            <a:extLst>
              <a:ext uri="{FF2B5EF4-FFF2-40B4-BE49-F238E27FC236}">
                <a16:creationId xmlns:a16="http://schemas.microsoft.com/office/drawing/2014/main" id="{7ADEAEA9-9EB4-0945-AFC7-F32A24E8D883}"/>
              </a:ext>
            </a:extLst>
          </p:cNvPr>
          <p:cNvPicPr>
            <a:picLocks noChangeAspect="1"/>
          </p:cNvPicPr>
          <p:nvPr/>
        </p:nvPicPr>
        <p:blipFill>
          <a:blip r:embed="rId3"/>
          <a:stretch>
            <a:fillRect/>
          </a:stretch>
        </p:blipFill>
        <p:spPr>
          <a:xfrm>
            <a:off x="4193872" y="2036727"/>
            <a:ext cx="4640912" cy="2784547"/>
          </a:xfrm>
          <a:prstGeom prst="rect">
            <a:avLst/>
          </a:prstGeom>
        </p:spPr>
      </p:pic>
      <p:sp>
        <p:nvSpPr>
          <p:cNvPr id="3" name="投影片編號版面配置區 2"/>
          <p:cNvSpPr>
            <a:spLocks noGrp="1"/>
          </p:cNvSpPr>
          <p:nvPr>
            <p:ph type="sldNum" sz="quarter" idx="4"/>
          </p:nvPr>
        </p:nvSpPr>
        <p:spPr/>
        <p:txBody>
          <a:bodyPr/>
          <a:lstStyle/>
          <a:p>
            <a:pPr defTabSz="385754">
              <a:defRPr/>
            </a:pPr>
            <a:fld id="{2F5CCB13-0A32-4557-88E9-079F0C330695}" type="slidenum">
              <a:rPr lang="en-US" kern="0" smtClean="0">
                <a:solidFill>
                  <a:srgbClr val="595959"/>
                </a:solidFill>
              </a:rPr>
              <a:pPr defTabSz="385754">
                <a:defRPr/>
              </a:pPr>
              <a:t>46</a:t>
            </a:fld>
            <a:endParaRPr lang="en-US" kern="0">
              <a:solidFill>
                <a:srgbClr val="595959"/>
              </a:solidFill>
            </a:endParaRPr>
          </a:p>
        </p:txBody>
      </p:sp>
    </p:spTree>
    <p:custDataLst>
      <p:tags r:id="rId4"/>
    </p:custDataLst>
    <p:extLst>
      <p:ext uri="{BB962C8B-B14F-4D97-AF65-F5344CB8AC3E}">
        <p14:creationId xmlns:p14="http://schemas.microsoft.com/office/powerpoint/2010/main" val="652344897"/>
      </p:ext>
    </p:extLst>
  </p:cSld>
  <p:clrMapOvr>
    <a:masterClrMapping/>
  </p:clrMapOvr>
  <p:transition spd="slow">
    <p:wipe/>
  </p:transition>
  <p:timing/>
</p:sld>
</file>

<file path=ppt/slides/slide460.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p:spPr>
        <p:txBody>
          <a:bodyPr>
            <a:normAutofit/>
          </a:bodyPr>
          <a:lstStyle/>
          <a:p>
            <a:pPr rtl="0"/>
            <a:r>
              <a:rPr lang="en-US" altLang="zh-TW" smtClean="0"/>
              <a:t>17.1</a:t>
            </a:r>
            <a:r>
              <a:rPr lang="zh-TW" altLang="en-US" smtClean="0"/>
              <a:t>小型網路</a:t>
            </a:r>
            <a:r>
              <a:rPr lang="en-US" altLang="zh-TW"/>
              <a:t>-</a:t>
            </a:r>
            <a:r>
              <a:rPr lang="zh-TW" altLang="en-US" smtClean="0"/>
              <a:t>備</a:t>
            </a:r>
            <a:r>
              <a:rPr lang="zh-TW" altLang="en-US"/>
              <a:t>援裝置</a:t>
            </a:r>
          </a:p>
        </p:txBody>
      </p:sp>
      <p:sp>
        <p:nvSpPr>
          <p:cNvPr id="5" name="Content Placeholder 4">
            <a:extLst>
              <a:ext uri="{FF2B5EF4-FFF2-40B4-BE49-F238E27FC236}">
                <a16:creationId xmlns:a16="http://schemas.microsoft.com/office/drawing/2014/main" id="{A64A5CE2-51F0-445D-8B69-BBA0D66EBA49}"/>
              </a:ext>
            </a:extLst>
          </p:cNvPr>
          <p:cNvSpPr>
            <a:spLocks noGrp="1"/>
          </p:cNvSpPr>
          <p:nvPr>
            <p:ph idx="1"/>
          </p:nvPr>
        </p:nvSpPr>
        <p:spPr>
          <a:xfrm>
            <a:off x="66676" y="1589088"/>
            <a:ext cx="3692526" cy="3689897"/>
          </a:xfrm>
        </p:spPr>
        <p:txBody>
          <a:bodyPr/>
          <a:lstStyle/>
          <a:p>
            <a:pPr marL="0" indent="0" algn="l"/>
            <a:r>
              <a:rPr lang="zh-TW" altLang="en-US">
                <a:solidFill>
                  <a:srgbClr val="000000"/>
                </a:solidFill>
              </a:rPr>
              <a:t>為了保持高度的可靠性， </a:t>
            </a:r>
            <a:r>
              <a:rPr lang="zh-TW" altLang="en-US" i="1">
                <a:solidFill>
                  <a:srgbClr val="000000"/>
                </a:solidFill>
              </a:rPr>
              <a:t>冗餘</a:t>
            </a:r>
            <a:r>
              <a:rPr lang="zh-TW" altLang="en-US">
                <a:solidFill>
                  <a:srgbClr val="000000"/>
                </a:solidFill>
              </a:rPr>
              <a:t> 需要在網路設計。備援功能可消除單點故障。</a:t>
            </a:r>
          </a:p>
          <a:p>
            <a:pPr marL="0" indent="0" algn="l"/>
            <a:endParaRPr lang="en-US">
              <a:solidFill>
                <a:srgbClr val="000000"/>
              </a:solidFill>
            </a:endParaRPr>
          </a:p>
          <a:p>
            <a:pPr marL="0" indent="0" algn="l"/>
            <a:r>
              <a:rPr lang="zh-TW" altLang="en-US">
                <a:solidFill>
                  <a:srgbClr val="000000"/>
                </a:solidFill>
              </a:rPr>
              <a:t>可透過安裝重複設備來完成備援。它也可以通過為關鍵領域提供重複的網路連接來完成。</a:t>
            </a:r>
          </a:p>
          <a:p>
            <a:pPr marL="285743" indent="-285743" algn="l">
              <a:buFont typeface="Arial" panose="020b0604020202020204" pitchFamily="34" charset="0"/>
              <a:buChar char="•"/>
            </a:pPr>
            <a:endParaRPr lang="en-US" sz="1400">
              <a:solidFill>
                <a:srgbClr val="000000"/>
              </a:solidFill>
            </a:endParaRPr>
          </a:p>
        </p:txBody>
      </p:sp>
      <p:pic>
        <p:nvPicPr>
          <p:cNvPr id="2" name="Picture 1">
            <a:extLst>
              <a:ext uri="{FF2B5EF4-FFF2-40B4-BE49-F238E27FC236}">
                <a16:creationId xmlns:a16="http://schemas.microsoft.com/office/drawing/2014/main" id="{088F7A36-C0A0-487B-8FA9-90BB3DB79A86}"/>
              </a:ext>
            </a:extLst>
          </p:cNvPr>
          <p:cNvPicPr>
            <a:picLocks noChangeAspect="1"/>
          </p:cNvPicPr>
          <p:nvPr/>
        </p:nvPicPr>
        <p:blipFill>
          <a:blip r:embed="rId3"/>
          <a:stretch>
            <a:fillRect/>
          </a:stretch>
        </p:blipFill>
        <p:spPr>
          <a:xfrm>
            <a:off x="4059281" y="1657965"/>
            <a:ext cx="4459563" cy="3542072"/>
          </a:xfrm>
          <a:prstGeom prst="rect">
            <a:avLst/>
          </a:prstGeom>
        </p:spPr>
      </p:pic>
      <p:sp>
        <p:nvSpPr>
          <p:cNvPr id="4" name="投影片編號版面配置區 3"/>
          <p:cNvSpPr>
            <a:spLocks noGrp="1"/>
          </p:cNvSpPr>
          <p:nvPr>
            <p:ph type="sldNum" sz="quarter" idx="12"/>
          </p:nvPr>
        </p:nvSpPr>
        <p:spPr/>
        <p:txBody>
          <a:bodyPr/>
          <a:lstStyle/>
          <a:p>
            <a:fld id="{4FAB73BC-B049-4115-A692-8D63A059BFB8}" type="slidenum">
              <a:rPr lang="en-US" smtClean="0"/>
              <a:t>460</a:t>
            </a:fld>
            <a:endParaRPr lang="en-US"/>
          </a:p>
        </p:txBody>
      </p:sp>
    </p:spTree>
    <p:extLst>
      <p:ext uri="{BB962C8B-B14F-4D97-AF65-F5344CB8AC3E}">
        <p14:creationId xmlns:p14="http://schemas.microsoft.com/office/powerpoint/2010/main" val="366383532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461.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p:spPr>
        <p:txBody>
          <a:bodyPr>
            <a:normAutofit/>
          </a:bodyPr>
          <a:lstStyle/>
          <a:p>
            <a:pPr rtl="0"/>
            <a:r>
              <a:rPr lang="en-US" altLang="zh-TW" smtClean="0"/>
              <a:t>17.1</a:t>
            </a:r>
            <a:r>
              <a:rPr lang="zh-TW" altLang="en-US" smtClean="0"/>
              <a:t>小型網路</a:t>
            </a:r>
            <a:r>
              <a:rPr lang="en-US" altLang="zh-TW"/>
              <a:t>-</a:t>
            </a:r>
            <a:r>
              <a:rPr lang="zh-TW" altLang="en-US" smtClean="0"/>
              <a:t>流量</a:t>
            </a:r>
            <a:r>
              <a:rPr lang="zh-TW" altLang="en-US"/>
              <a:t>管理中的裝置</a:t>
            </a:r>
          </a:p>
        </p:txBody>
      </p:sp>
      <p:sp>
        <p:nvSpPr>
          <p:cNvPr id="5" name="Content Placeholder 4">
            <a:extLst>
              <a:ext uri="{FF2B5EF4-FFF2-40B4-BE49-F238E27FC236}">
                <a16:creationId xmlns:a16="http://schemas.microsoft.com/office/drawing/2014/main" id="{A64A5CE2-51F0-445D-8B69-BBA0D66EBA49}"/>
              </a:ext>
            </a:extLst>
          </p:cNvPr>
          <p:cNvSpPr>
            <a:spLocks noGrp="1"/>
          </p:cNvSpPr>
          <p:nvPr>
            <p:ph idx="1"/>
          </p:nvPr>
        </p:nvSpPr>
        <p:spPr>
          <a:xfrm>
            <a:off x="161926" y="1589088"/>
            <a:ext cx="4572000" cy="3859213"/>
          </a:xfrm>
        </p:spPr>
        <p:txBody>
          <a:bodyPr/>
          <a:lstStyle/>
          <a:p>
            <a:pPr marL="342892" indent="-342892" algn="l">
              <a:buFont typeface="Arial" panose="020b0604020202020204" pitchFamily="34" charset="0"/>
              <a:buChar char="•"/>
            </a:pPr>
            <a:r>
              <a:rPr lang="zh-TW" altLang="en-US">
                <a:solidFill>
                  <a:srgbClr val="000000"/>
                </a:solidFill>
              </a:rPr>
              <a:t>一個良好的網路設計的目標是提高員工的生產力和最大限度地減少網路停機。</a:t>
            </a:r>
          </a:p>
          <a:p>
            <a:pPr marL="342892" indent="-342892" algn="l">
              <a:buFont typeface="Arial" panose="020b0604020202020204" pitchFamily="34" charset="0"/>
              <a:buChar char="•"/>
            </a:pPr>
            <a:r>
              <a:rPr lang="zh-TW" altLang="en-US">
                <a:solidFill>
                  <a:srgbClr val="000000"/>
                </a:solidFill>
              </a:rPr>
              <a:t>小型網路中的路由器和交換器應該設定為支援即時流量，例如語音和視訊，相對於其他資料流量的適當方式。一個良好的網路設計將實現服務質量（</a:t>
            </a:r>
            <a:r>
              <a:rPr lang="en-US" altLang="zh-TW">
                <a:solidFill>
                  <a:srgbClr val="000000"/>
                </a:solidFill>
              </a:rPr>
              <a:t>QoS</a:t>
            </a:r>
            <a:r>
              <a:rPr lang="zh-TW" altLang="en-US">
                <a:solidFill>
                  <a:srgbClr val="000000"/>
                </a:solidFill>
              </a:rPr>
              <a:t>）。</a:t>
            </a:r>
          </a:p>
          <a:p>
            <a:pPr marL="342892" indent="-342892" algn="l">
              <a:buFont typeface="Arial" panose="020b0604020202020204" pitchFamily="34" charset="0"/>
              <a:buChar char="•"/>
            </a:pPr>
            <a:r>
              <a:rPr lang="zh-TW" altLang="en-US">
                <a:solidFill>
                  <a:srgbClr val="000000"/>
                </a:solidFill>
              </a:rPr>
              <a:t>優先順序有四個佇列：高優先順序佇列總是最先清空</a:t>
            </a:r>
          </a:p>
          <a:p>
            <a:pPr marL="285743" indent="-285743" algn="l">
              <a:buFont typeface="Arial" panose="020b0604020202020204" pitchFamily="34" charset="0"/>
              <a:buChar char="•"/>
            </a:pPr>
            <a:endParaRPr lang="en-US" sz="1400">
              <a:solidFill>
                <a:srgbClr val="000000"/>
              </a:solidFill>
            </a:endParaRPr>
          </a:p>
        </p:txBody>
      </p:sp>
      <p:pic>
        <p:nvPicPr>
          <p:cNvPr id="4" name="Picture 3">
            <a:extLst>
              <a:ext uri="{FF2B5EF4-FFF2-40B4-BE49-F238E27FC236}">
                <a16:creationId xmlns:a16="http://schemas.microsoft.com/office/drawing/2014/main" id="{5542ECA4-304D-4201-A4DE-7C630044A612}"/>
              </a:ext>
            </a:extLst>
          </p:cNvPr>
          <p:cNvPicPr>
            <a:picLocks noChangeAspect="1"/>
          </p:cNvPicPr>
          <p:nvPr/>
        </p:nvPicPr>
        <p:blipFill>
          <a:blip r:embed="rId3"/>
          <a:stretch>
            <a:fillRect/>
          </a:stretch>
        </p:blipFill>
        <p:spPr>
          <a:xfrm>
            <a:off x="4895853" y="2126304"/>
            <a:ext cx="4175932" cy="2605392"/>
          </a:xfrm>
          <a:prstGeom prst="rect">
            <a:avLst/>
          </a:prstGeom>
        </p:spPr>
      </p:pic>
      <p:sp>
        <p:nvSpPr>
          <p:cNvPr id="2" name="投影片編號版面配置區 1"/>
          <p:cNvSpPr>
            <a:spLocks noGrp="1"/>
          </p:cNvSpPr>
          <p:nvPr>
            <p:ph type="sldNum" sz="quarter" idx="12"/>
          </p:nvPr>
        </p:nvSpPr>
        <p:spPr/>
        <p:txBody>
          <a:bodyPr/>
          <a:lstStyle/>
          <a:p>
            <a:fld id="{4FAB73BC-B049-4115-A692-8D63A059BFB8}" type="slidenum">
              <a:rPr lang="en-US" smtClean="0"/>
              <a:t>461</a:t>
            </a:fld>
            <a:endParaRPr lang="en-US"/>
          </a:p>
        </p:txBody>
      </p:sp>
    </p:spTree>
    <p:extLst>
      <p:ext uri="{BB962C8B-B14F-4D97-AF65-F5344CB8AC3E}">
        <p14:creationId xmlns:p14="http://schemas.microsoft.com/office/powerpoint/2010/main" val="370888386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462.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p:spPr>
        <p:txBody>
          <a:bodyPr>
            <a:normAutofit/>
          </a:bodyPr>
          <a:lstStyle/>
          <a:p>
            <a:pPr rtl="0"/>
            <a:r>
              <a:rPr lang="en-US" altLang="zh-TW" smtClean="0"/>
              <a:t>17.2</a:t>
            </a:r>
            <a:r>
              <a:rPr lang="zh-TW" altLang="en-US" smtClean="0"/>
              <a:t>小型</a:t>
            </a:r>
            <a:r>
              <a:rPr lang="zh-TW" altLang="en-US"/>
              <a:t>網路</a:t>
            </a:r>
            <a:r>
              <a:rPr lang="zh-TW" altLang="en-US" smtClean="0"/>
              <a:t>應用程式</a:t>
            </a:r>
            <a:r>
              <a:rPr lang="en-US" altLang="zh-TW" smtClean="0"/>
              <a:t>-</a:t>
            </a:r>
            <a:r>
              <a:rPr lang="zh-TW" altLang="en-US" smtClean="0"/>
              <a:t>通訊協定</a:t>
            </a:r>
            <a:r>
              <a:rPr lang="zh-TW" altLang="en-US"/>
              <a:t>一般應用程式</a:t>
            </a:r>
          </a:p>
        </p:txBody>
      </p:sp>
      <p:sp>
        <p:nvSpPr>
          <p:cNvPr id="6" name="Content Placeholder 5">
            <a:extLst>
              <a:ext uri="{FF2B5EF4-FFF2-40B4-BE49-F238E27FC236}">
                <a16:creationId xmlns:a16="http://schemas.microsoft.com/office/drawing/2014/main" id="{CBD63511-AED3-4B69-9FBC-FDA4115DD396}"/>
              </a:ext>
            </a:extLst>
          </p:cNvPr>
          <p:cNvSpPr>
            <a:spLocks noGrp="1"/>
          </p:cNvSpPr>
          <p:nvPr>
            <p:ph idx="1"/>
          </p:nvPr>
        </p:nvSpPr>
        <p:spPr>
          <a:xfrm>
            <a:off x="474662" y="1589088"/>
            <a:ext cx="8280057" cy="3689897"/>
          </a:xfrm>
        </p:spPr>
        <p:txBody>
          <a:bodyPr/>
          <a:lstStyle/>
          <a:p>
            <a:pPr marL="0" indent="0" algn="l"/>
            <a:r>
              <a:rPr lang="zh-TW" altLang="en-US">
                <a:solidFill>
                  <a:srgbClr val="000000"/>
                </a:solidFill>
              </a:rPr>
              <a:t>設定完成後，您的網路仍然需要特定類型的應用程式和通訊協定才能運作。該網路只有在其上的應用程序一樣有用。 </a:t>
            </a:r>
          </a:p>
          <a:p>
            <a:pPr marL="0" indent="0" algn="l"/>
            <a:endParaRPr lang="en-US">
              <a:solidFill>
                <a:srgbClr val="000000"/>
              </a:solidFill>
            </a:endParaRPr>
          </a:p>
          <a:p>
            <a:pPr marL="0" indent="0" algn="l"/>
            <a:r>
              <a:rPr lang="zh-TW" altLang="en-US">
                <a:solidFill>
                  <a:srgbClr val="000000"/>
                </a:solidFill>
              </a:rPr>
              <a:t>有兩種形式的軟體程式或程序可提供網路存取： </a:t>
            </a:r>
          </a:p>
          <a:p>
            <a:pPr marL="358826" lvl="1" indent="-285743">
              <a:buFont typeface="Arial" panose="020b0604020202020204" pitchFamily="34" charset="0"/>
              <a:buChar char="•"/>
            </a:pPr>
            <a:r>
              <a:rPr lang="zh-TW" altLang="en-US" sz="2000" b="1">
                <a:solidFill>
                  <a:srgbClr val="000000"/>
                </a:solidFill>
              </a:rPr>
              <a:t>網路應用程序</a:t>
            </a:r>
            <a:r>
              <a:rPr lang="zh-TW" altLang="en-US" sz="2000">
                <a:solidFill>
                  <a:srgbClr val="000000"/>
                </a:solidFill>
              </a:rPr>
              <a:t>：實現應用層協議，並能夠直接與協定疊的下層進行通信的應用程序。 </a:t>
            </a:r>
          </a:p>
          <a:p>
            <a:pPr marL="358826" lvl="1" indent="-285743">
              <a:buFont typeface="Arial" panose="020b0604020202020204" pitchFamily="34" charset="0"/>
              <a:buChar char="•"/>
            </a:pPr>
            <a:r>
              <a:rPr lang="zh-TW" altLang="en-US" sz="2000">
                <a:solidFill>
                  <a:srgbClr val="000000"/>
                </a:solidFill>
              </a:rPr>
              <a:t>應用程序層服務：對於沒有網路感知的應用程序，該程序與網路接口並準備數據傳輸。 </a:t>
            </a:r>
            <a:r>
              <a:rPr lang="zh-TW" altLang="en-US" sz="2000" b="1">
                <a:solidFill>
                  <a:srgbClr val="000000"/>
                </a:solidFill>
              </a:rPr>
              <a:t> </a:t>
            </a:r>
          </a:p>
          <a:p>
            <a:pPr marL="342892" indent="-342892" algn="l">
              <a:buFont typeface="Arial" panose="020b0604020202020204" pitchFamily="34" charset="0"/>
              <a:buChar char="•"/>
            </a:pPr>
            <a:endParaRPr lang="en-US">
              <a:solidFill>
                <a:srgbClr val="000000"/>
              </a:solidFill>
            </a:endParaRPr>
          </a:p>
        </p:txBody>
      </p:sp>
      <p:sp>
        <p:nvSpPr>
          <p:cNvPr id="2" name="投影片編號版面配置區 1"/>
          <p:cNvSpPr>
            <a:spLocks noGrp="1"/>
          </p:cNvSpPr>
          <p:nvPr>
            <p:ph type="sldNum" sz="quarter" idx="12"/>
          </p:nvPr>
        </p:nvSpPr>
        <p:spPr/>
        <p:txBody>
          <a:bodyPr/>
          <a:lstStyle/>
          <a:p>
            <a:fld id="{4FAB73BC-B049-4115-A692-8D63A059BFB8}" type="slidenum">
              <a:rPr lang="en-US" smtClean="0"/>
              <a:t>462</a:t>
            </a:fld>
            <a:endParaRPr lang="en-US"/>
          </a:p>
        </p:txBody>
      </p:sp>
    </p:spTree>
    <p:extLst>
      <p:ext uri="{BB962C8B-B14F-4D97-AF65-F5344CB8AC3E}">
        <p14:creationId xmlns:p14="http://schemas.microsoft.com/office/powerpoint/2010/main" val="347757286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463.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p:spPr>
        <p:txBody>
          <a:bodyPr>
            <a:normAutofit/>
          </a:bodyPr>
          <a:lstStyle/>
          <a:p>
            <a:r>
              <a:rPr lang="en-US" altLang="zh-TW"/>
              <a:t>17.2</a:t>
            </a:r>
            <a:r>
              <a:rPr lang="zh-TW" altLang="en-US"/>
              <a:t>小型網路應用程式</a:t>
            </a:r>
            <a:r>
              <a:rPr lang="en-US" altLang="zh-TW"/>
              <a:t>-</a:t>
            </a:r>
            <a:r>
              <a:rPr lang="zh-TW" altLang="en-US" smtClean="0"/>
              <a:t>通訊協定</a:t>
            </a:r>
            <a:r>
              <a:rPr lang="zh-TW" altLang="en-US"/>
              <a:t>通用協定</a:t>
            </a:r>
          </a:p>
        </p:txBody>
      </p:sp>
      <p:sp>
        <p:nvSpPr>
          <p:cNvPr id="4" name="Content Placeholder 3">
            <a:extLst>
              <a:ext uri="{FF2B5EF4-FFF2-40B4-BE49-F238E27FC236}">
                <a16:creationId xmlns:a16="http://schemas.microsoft.com/office/drawing/2014/main" id="{293C6751-32AF-45A8-BF93-DE124C4DE534}"/>
              </a:ext>
            </a:extLst>
          </p:cNvPr>
          <p:cNvSpPr>
            <a:spLocks noGrp="1"/>
          </p:cNvSpPr>
          <p:nvPr>
            <p:ph idx="1"/>
          </p:nvPr>
        </p:nvSpPr>
        <p:spPr>
          <a:xfrm>
            <a:off x="474662" y="1589088"/>
            <a:ext cx="8280057" cy="3689897"/>
          </a:xfrm>
        </p:spPr>
        <p:txBody>
          <a:bodyPr/>
          <a:lstStyle/>
          <a:p>
            <a:pPr marL="0" indent="0" algn="l"/>
            <a:r>
              <a:rPr lang="zh-TW" altLang="en-US">
                <a:solidFill>
                  <a:srgbClr val="000000"/>
                </a:solidFill>
              </a:rPr>
              <a:t>網路協議支持員工在小型網路中使用的應用程序和服務。</a:t>
            </a:r>
          </a:p>
          <a:p>
            <a:pPr marL="342892" indent="-342892" algn="l">
              <a:buFont typeface="Arial" panose="020b0604020202020204" pitchFamily="34" charset="0"/>
              <a:buChar char="•"/>
            </a:pPr>
            <a:r>
              <a:rPr lang="zh-TW" altLang="en-US">
                <a:solidFill>
                  <a:srgbClr val="000000"/>
                </a:solidFill>
              </a:rPr>
              <a:t>網路管理員通常需要存取網路裝置和伺服器。兩個最常見的遠程訪問解決方案是 </a:t>
            </a:r>
            <a:r>
              <a:rPr lang="en-US" altLang="zh-TW">
                <a:solidFill>
                  <a:srgbClr val="000000"/>
                </a:solidFill>
              </a:rPr>
              <a:t>Telnet </a:t>
            </a:r>
            <a:r>
              <a:rPr lang="zh-TW" altLang="en-US">
                <a:solidFill>
                  <a:srgbClr val="000000"/>
                </a:solidFill>
              </a:rPr>
              <a:t>和安全外殼（</a:t>
            </a:r>
            <a:r>
              <a:rPr lang="en-US" altLang="zh-TW">
                <a:solidFill>
                  <a:srgbClr val="000000"/>
                </a:solidFill>
              </a:rPr>
              <a:t>SSH</a:t>
            </a:r>
            <a:r>
              <a:rPr lang="zh-TW" altLang="en-US">
                <a:solidFill>
                  <a:srgbClr val="000000"/>
                </a:solidFill>
              </a:rPr>
              <a:t>）。 </a:t>
            </a:r>
          </a:p>
          <a:p>
            <a:pPr marL="342892" indent="-342892" algn="l">
              <a:buFont typeface="Arial" panose="020b0604020202020204" pitchFamily="34" charset="0"/>
              <a:buChar char="•"/>
            </a:pPr>
            <a:r>
              <a:rPr lang="zh-TW" altLang="en-US">
                <a:solidFill>
                  <a:srgbClr val="000000"/>
                </a:solidFill>
              </a:rPr>
              <a:t>超文本傳輸協議（</a:t>
            </a:r>
            <a:r>
              <a:rPr lang="en-US" altLang="zh-TW">
                <a:solidFill>
                  <a:srgbClr val="000000"/>
                </a:solidFill>
              </a:rPr>
              <a:t>HTTP</a:t>
            </a:r>
            <a:r>
              <a:rPr lang="zh-TW" altLang="en-US">
                <a:solidFill>
                  <a:srgbClr val="000000"/>
                </a:solidFill>
              </a:rPr>
              <a:t>）和超文本傳輸協議安全（</a:t>
            </a:r>
            <a:r>
              <a:rPr lang="en-US" altLang="zh-TW">
                <a:solidFill>
                  <a:srgbClr val="000000"/>
                </a:solidFill>
              </a:rPr>
              <a:t>HTTP</a:t>
            </a:r>
            <a:r>
              <a:rPr lang="zh-TW" altLang="en-US">
                <a:solidFill>
                  <a:srgbClr val="000000"/>
                </a:solidFill>
              </a:rPr>
              <a:t>）</a:t>
            </a:r>
            <a:r>
              <a:rPr lang="en-US" altLang="zh-TW">
                <a:solidFill>
                  <a:srgbClr val="000000"/>
                </a:solidFill>
              </a:rPr>
              <a:t>Web </a:t>
            </a:r>
            <a:r>
              <a:rPr lang="zh-TW" altLang="en-US">
                <a:solidFill>
                  <a:srgbClr val="000000"/>
                </a:solidFill>
              </a:rPr>
              <a:t>客戶端和 </a:t>
            </a:r>
            <a:r>
              <a:rPr lang="en-US" altLang="zh-TW">
                <a:solidFill>
                  <a:srgbClr val="000000"/>
                </a:solidFill>
              </a:rPr>
              <a:t>Web </a:t>
            </a:r>
            <a:r>
              <a:rPr lang="zh-TW" altLang="en-US">
                <a:solidFill>
                  <a:srgbClr val="000000"/>
                </a:solidFill>
              </a:rPr>
              <a:t>服務器之間使用。</a:t>
            </a:r>
          </a:p>
          <a:p>
            <a:pPr marL="342892" indent="-342892" algn="l">
              <a:buFont typeface="Arial" panose="020b0604020202020204" pitchFamily="34" charset="0"/>
              <a:buChar char="•"/>
            </a:pPr>
            <a:r>
              <a:rPr lang="zh-TW" altLang="en-US">
                <a:solidFill>
                  <a:srgbClr val="000000"/>
                </a:solidFill>
              </a:rPr>
              <a:t>用戶端使用簡易郵件傳送通訊協定 </a:t>
            </a:r>
            <a:r>
              <a:rPr lang="en-US" altLang="zh-TW">
                <a:solidFill>
                  <a:srgbClr val="000000"/>
                </a:solidFill>
              </a:rPr>
              <a:t>(SMTP) </a:t>
            </a:r>
            <a:r>
              <a:rPr lang="zh-TW" altLang="en-US">
                <a:solidFill>
                  <a:srgbClr val="000000"/>
                </a:solidFill>
              </a:rPr>
              <a:t>來傳送電子郵件、郵局通訊協定 </a:t>
            </a:r>
            <a:r>
              <a:rPr lang="en-US" altLang="zh-TW">
                <a:solidFill>
                  <a:srgbClr val="000000"/>
                </a:solidFill>
              </a:rPr>
              <a:t>(POP3) </a:t>
            </a:r>
            <a:r>
              <a:rPr lang="zh-TW" altLang="en-US">
                <a:solidFill>
                  <a:srgbClr val="000000"/>
                </a:solidFill>
              </a:rPr>
              <a:t>或網際網路郵件存取通訊協定 </a:t>
            </a:r>
            <a:r>
              <a:rPr lang="en-US" altLang="zh-TW">
                <a:solidFill>
                  <a:srgbClr val="000000"/>
                </a:solidFill>
              </a:rPr>
              <a:t>(IMAP) </a:t>
            </a:r>
            <a:r>
              <a:rPr lang="zh-TW" altLang="en-US">
                <a:solidFill>
                  <a:srgbClr val="000000"/>
                </a:solidFill>
              </a:rPr>
              <a:t>來擷取電子郵件。</a:t>
            </a:r>
          </a:p>
          <a:p>
            <a:pPr marL="342892" indent="-342892" algn="l">
              <a:buFont typeface="Arial" panose="020b0604020202020204" pitchFamily="34" charset="0"/>
              <a:buChar char="•"/>
            </a:pPr>
            <a:r>
              <a:rPr lang="zh-TW" altLang="en-US">
                <a:solidFill>
                  <a:srgbClr val="000000"/>
                </a:solidFill>
              </a:rPr>
              <a:t>文件傳輸協議（</a:t>
            </a:r>
            <a:r>
              <a:rPr lang="en-US" altLang="zh-TW">
                <a:solidFill>
                  <a:srgbClr val="000000"/>
                </a:solidFill>
              </a:rPr>
              <a:t>FTP</a:t>
            </a:r>
            <a:r>
              <a:rPr lang="zh-TW" altLang="en-US">
                <a:solidFill>
                  <a:srgbClr val="000000"/>
                </a:solidFill>
              </a:rPr>
              <a:t>）和安全文件傳輸協議（</a:t>
            </a:r>
            <a:r>
              <a:rPr lang="en-US" altLang="zh-TW">
                <a:solidFill>
                  <a:srgbClr val="000000"/>
                </a:solidFill>
              </a:rPr>
              <a:t>SFTP</a:t>
            </a:r>
            <a:r>
              <a:rPr lang="zh-TW" altLang="en-US">
                <a:solidFill>
                  <a:srgbClr val="000000"/>
                </a:solidFill>
              </a:rPr>
              <a:t>）用於下載和上傳客戶端和 </a:t>
            </a:r>
            <a:r>
              <a:rPr lang="en-US" altLang="zh-TW">
                <a:solidFill>
                  <a:srgbClr val="000000"/>
                </a:solidFill>
              </a:rPr>
              <a:t>FTP </a:t>
            </a:r>
            <a:r>
              <a:rPr lang="zh-TW" altLang="en-US">
                <a:solidFill>
                  <a:srgbClr val="000000"/>
                </a:solidFill>
              </a:rPr>
              <a:t>服務器之間的文件。</a:t>
            </a:r>
          </a:p>
          <a:p>
            <a:pPr marL="342892" indent="-342892" algn="l">
              <a:buFont typeface="Arial" panose="020b0604020202020204" pitchFamily="34" charset="0"/>
              <a:buChar char="•"/>
            </a:pPr>
            <a:r>
              <a:rPr lang="zh-TW" altLang="en-US">
                <a:solidFill>
                  <a:srgbClr val="000000"/>
                </a:solidFill>
              </a:rPr>
              <a:t>用戶端會使用動態主機設定通訊協定 </a:t>
            </a:r>
            <a:r>
              <a:rPr lang="en-US" altLang="zh-TW">
                <a:solidFill>
                  <a:srgbClr val="000000"/>
                </a:solidFill>
              </a:rPr>
              <a:t>(DHCP)</a:t>
            </a:r>
            <a:r>
              <a:rPr lang="zh-TW" altLang="en-US">
                <a:solidFill>
                  <a:srgbClr val="000000"/>
                </a:solidFill>
              </a:rPr>
              <a:t>，從 </a:t>
            </a:r>
            <a:r>
              <a:rPr lang="en-US" altLang="zh-TW">
                <a:solidFill>
                  <a:srgbClr val="000000"/>
                </a:solidFill>
              </a:rPr>
              <a:t>DHCP </a:t>
            </a:r>
            <a:r>
              <a:rPr lang="zh-TW" altLang="en-US">
                <a:solidFill>
                  <a:srgbClr val="000000"/>
                </a:solidFill>
              </a:rPr>
              <a:t>伺服器取得 </a:t>
            </a:r>
            <a:r>
              <a:rPr lang="en-US" altLang="zh-TW">
                <a:solidFill>
                  <a:srgbClr val="000000"/>
                </a:solidFill>
              </a:rPr>
              <a:t>IP </a:t>
            </a:r>
            <a:r>
              <a:rPr lang="zh-TW" altLang="en-US">
                <a:solidFill>
                  <a:srgbClr val="000000"/>
                </a:solidFill>
              </a:rPr>
              <a:t>設定。</a:t>
            </a:r>
          </a:p>
          <a:p>
            <a:pPr marL="342892" indent="-342892" algn="l">
              <a:buFont typeface="Arial" panose="020b0604020202020204" pitchFamily="34" charset="0"/>
              <a:buChar char="•"/>
            </a:pPr>
            <a:r>
              <a:rPr lang="zh-TW" altLang="en-US">
                <a:solidFill>
                  <a:srgbClr val="000000"/>
                </a:solidFill>
              </a:rPr>
              <a:t>網域名稱服務 </a:t>
            </a:r>
            <a:r>
              <a:rPr lang="en-US" altLang="zh-TW">
                <a:solidFill>
                  <a:srgbClr val="000000"/>
                </a:solidFill>
              </a:rPr>
              <a:t>(DNS) </a:t>
            </a:r>
            <a:r>
              <a:rPr lang="zh-TW" altLang="en-US">
                <a:solidFill>
                  <a:srgbClr val="000000"/>
                </a:solidFill>
              </a:rPr>
              <a:t>會將網域名稱解析為 </a:t>
            </a:r>
            <a:r>
              <a:rPr lang="en-US" altLang="zh-TW">
                <a:solidFill>
                  <a:srgbClr val="000000"/>
                </a:solidFill>
              </a:rPr>
              <a:t>IP </a:t>
            </a:r>
            <a:r>
              <a:rPr lang="zh-TW" altLang="en-US">
                <a:solidFill>
                  <a:srgbClr val="000000"/>
                </a:solidFill>
              </a:rPr>
              <a:t>位址。</a:t>
            </a:r>
          </a:p>
          <a:p>
            <a:pPr marL="0" indent="0" algn="l"/>
            <a:r>
              <a:rPr lang="zh-TW" altLang="en-US" b="1">
                <a:solidFill>
                  <a:srgbClr val="000000"/>
                </a:solidFill>
              </a:rPr>
              <a:t>注意</a:t>
            </a:r>
            <a:r>
              <a:rPr lang="zh-TW" altLang="en-US">
                <a:solidFill>
                  <a:srgbClr val="000000"/>
                </a:solidFill>
              </a:rPr>
              <a:t>：一個服務器可以提供多個網路服務。例如，服務器可以是一個電子郵件，</a:t>
            </a:r>
            <a:r>
              <a:rPr lang="en-US" altLang="zh-TW">
                <a:solidFill>
                  <a:srgbClr val="000000"/>
                </a:solidFill>
              </a:rPr>
              <a:t>FTP </a:t>
            </a:r>
            <a:r>
              <a:rPr lang="zh-TW" altLang="en-US">
                <a:solidFill>
                  <a:srgbClr val="000000"/>
                </a:solidFill>
              </a:rPr>
              <a:t>和 </a:t>
            </a:r>
            <a:r>
              <a:rPr lang="en-US" altLang="zh-TW">
                <a:solidFill>
                  <a:srgbClr val="000000"/>
                </a:solidFill>
              </a:rPr>
              <a:t>SSH </a:t>
            </a:r>
            <a:r>
              <a:rPr lang="zh-TW" altLang="en-US">
                <a:solidFill>
                  <a:srgbClr val="000000"/>
                </a:solidFill>
              </a:rPr>
              <a:t>服務器。 </a:t>
            </a:r>
          </a:p>
        </p:txBody>
      </p:sp>
      <p:sp>
        <p:nvSpPr>
          <p:cNvPr id="2" name="投影片編號版面配置區 1"/>
          <p:cNvSpPr>
            <a:spLocks noGrp="1"/>
          </p:cNvSpPr>
          <p:nvPr>
            <p:ph type="sldNum" sz="quarter" idx="12"/>
          </p:nvPr>
        </p:nvSpPr>
        <p:spPr/>
        <p:txBody>
          <a:bodyPr/>
          <a:lstStyle/>
          <a:p>
            <a:fld id="{4FAB73BC-B049-4115-A692-8D63A059BFB8}" type="slidenum">
              <a:rPr lang="en-US" smtClean="0"/>
              <a:t>463</a:t>
            </a:fld>
            <a:endParaRPr lang="en-US"/>
          </a:p>
        </p:txBody>
      </p:sp>
    </p:spTree>
    <p:extLst>
      <p:ext uri="{BB962C8B-B14F-4D97-AF65-F5344CB8AC3E}">
        <p14:creationId xmlns:p14="http://schemas.microsoft.com/office/powerpoint/2010/main" val="375551041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464.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p:spPr>
        <p:txBody>
          <a:bodyPr>
            <a:normAutofit/>
          </a:bodyPr>
          <a:lstStyle/>
          <a:p>
            <a:pPr rtl="0"/>
            <a:r>
              <a:rPr lang="en-US" altLang="zh-TW" smtClean="0"/>
              <a:t>17.2</a:t>
            </a:r>
            <a:r>
              <a:rPr lang="zh-TW" altLang="en-US" smtClean="0"/>
              <a:t>小型</a:t>
            </a:r>
            <a:r>
              <a:rPr lang="zh-TW" altLang="en-US"/>
              <a:t>網路應用</a:t>
            </a:r>
            <a:r>
              <a:rPr lang="zh-TW" altLang="en-US" smtClean="0"/>
              <a:t>程序</a:t>
            </a:r>
            <a:r>
              <a:rPr lang="en-US" altLang="zh-TW" smtClean="0"/>
              <a:t>-</a:t>
            </a:r>
            <a:r>
              <a:rPr lang="zh-TW" altLang="en-US" smtClean="0"/>
              <a:t>協議</a:t>
            </a:r>
            <a:r>
              <a:rPr lang="zh-TW" altLang="en-US"/>
              <a:t>通用協議（續） </a:t>
            </a:r>
          </a:p>
        </p:txBody>
      </p:sp>
      <p:sp>
        <p:nvSpPr>
          <p:cNvPr id="4" name="Content Placeholder 3">
            <a:extLst>
              <a:ext uri="{FF2B5EF4-FFF2-40B4-BE49-F238E27FC236}">
                <a16:creationId xmlns:a16="http://schemas.microsoft.com/office/drawing/2014/main" id="{293C6751-32AF-45A8-BF93-DE124C4DE534}"/>
              </a:ext>
            </a:extLst>
          </p:cNvPr>
          <p:cNvSpPr>
            <a:spLocks noGrp="1"/>
          </p:cNvSpPr>
          <p:nvPr>
            <p:ph idx="1"/>
          </p:nvPr>
        </p:nvSpPr>
        <p:spPr>
          <a:xfrm>
            <a:off x="474662" y="1589088"/>
            <a:ext cx="8280057" cy="3689897"/>
          </a:xfrm>
        </p:spPr>
        <p:txBody>
          <a:bodyPr/>
          <a:lstStyle/>
          <a:p>
            <a:pPr marL="0" indent="0" algn="l"/>
            <a:r>
              <a:rPr lang="zh-TW" altLang="en-US">
                <a:solidFill>
                  <a:srgbClr val="000000"/>
                </a:solidFill>
              </a:rPr>
              <a:t>這些網路協議包括一個網路專業人員的基本工具集，定義：</a:t>
            </a:r>
          </a:p>
          <a:p>
            <a:pPr marL="342892" indent="-342892" algn="l">
              <a:buFont typeface="Arial" panose="020b0604020202020204" pitchFamily="34" charset="0"/>
              <a:buChar char="•"/>
            </a:pPr>
            <a:r>
              <a:rPr lang="zh-TW" altLang="en-US">
                <a:solidFill>
                  <a:srgbClr val="000000"/>
                </a:solidFill>
              </a:rPr>
              <a:t>在通信會話的任一端進程。</a:t>
            </a:r>
          </a:p>
          <a:p>
            <a:pPr marL="342892" indent="-342892" algn="l">
              <a:buFont typeface="Arial" panose="020b0604020202020204" pitchFamily="34" charset="0"/>
              <a:buChar char="•"/>
            </a:pPr>
            <a:r>
              <a:rPr lang="zh-TW" altLang="en-US">
                <a:solidFill>
                  <a:srgbClr val="000000"/>
                </a:solidFill>
              </a:rPr>
              <a:t>訊息類型。</a:t>
            </a:r>
          </a:p>
          <a:p>
            <a:pPr marL="342892" indent="-342892" algn="l">
              <a:buFont typeface="Arial" panose="020b0604020202020204" pitchFamily="34" charset="0"/>
              <a:buChar char="•"/>
            </a:pPr>
            <a:r>
              <a:rPr lang="zh-TW" altLang="en-US">
                <a:solidFill>
                  <a:srgbClr val="000000"/>
                </a:solidFill>
              </a:rPr>
              <a:t>訊息的語法。</a:t>
            </a:r>
          </a:p>
          <a:p>
            <a:pPr marL="342892" indent="-342892" algn="l">
              <a:buFont typeface="Arial" panose="020b0604020202020204" pitchFamily="34" charset="0"/>
              <a:buChar char="•"/>
            </a:pPr>
            <a:r>
              <a:rPr lang="zh-TW" altLang="en-US">
                <a:solidFill>
                  <a:srgbClr val="000000"/>
                </a:solidFill>
              </a:rPr>
              <a:t>資訊欄位的意義。</a:t>
            </a:r>
          </a:p>
          <a:p>
            <a:pPr marL="342892" indent="-342892" algn="l">
              <a:buFont typeface="Arial" panose="020b0604020202020204" pitchFamily="34" charset="0"/>
              <a:buChar char="•"/>
            </a:pPr>
            <a:r>
              <a:rPr lang="zh-TW" altLang="en-US">
                <a:solidFill>
                  <a:srgbClr val="000000"/>
                </a:solidFill>
              </a:rPr>
              <a:t>郵件的傳送方式和預期的回應。</a:t>
            </a:r>
          </a:p>
          <a:p>
            <a:pPr marL="342892" indent="-342892" algn="l">
              <a:buFont typeface="Arial" panose="020b0604020202020204" pitchFamily="34" charset="0"/>
              <a:buChar char="•"/>
            </a:pPr>
            <a:r>
              <a:rPr lang="zh-TW" altLang="en-US">
                <a:solidFill>
                  <a:srgbClr val="000000"/>
                </a:solidFill>
              </a:rPr>
              <a:t>與下一個下層的交互。</a:t>
            </a:r>
          </a:p>
          <a:p>
            <a:pPr marL="342892" indent="-342892" algn="l">
              <a:buFont typeface="Arial" panose="020b0604020202020204" pitchFamily="34" charset="0"/>
              <a:buChar char="•"/>
            </a:pPr>
            <a:endParaRPr lang="en-US">
              <a:solidFill>
                <a:srgbClr val="000000"/>
              </a:solidFill>
            </a:endParaRPr>
          </a:p>
          <a:p>
            <a:pPr marL="0" indent="0" algn="l"/>
            <a:r>
              <a:rPr lang="zh-TW" altLang="en-US">
                <a:solidFill>
                  <a:srgbClr val="000000"/>
                </a:solidFill>
              </a:rPr>
              <a:t>許多公司已經制定了盡可能使用這些通訊協定的安全版本 </a:t>
            </a:r>
            <a:r>
              <a:rPr lang="en-US" altLang="zh-TW">
                <a:solidFill>
                  <a:srgbClr val="000000"/>
                </a:solidFill>
              </a:rPr>
              <a:t>(</a:t>
            </a:r>
            <a:r>
              <a:rPr lang="zh-TW" altLang="en-US">
                <a:solidFill>
                  <a:srgbClr val="000000"/>
                </a:solidFill>
              </a:rPr>
              <a:t>例如 </a:t>
            </a:r>
            <a:r>
              <a:rPr lang="en-US" altLang="zh-TW">
                <a:solidFill>
                  <a:srgbClr val="000000"/>
                </a:solidFill>
              </a:rPr>
              <a:t>SSH</a:t>
            </a:r>
            <a:r>
              <a:rPr lang="zh-TW" altLang="en-US">
                <a:solidFill>
                  <a:srgbClr val="000000"/>
                </a:solidFill>
              </a:rPr>
              <a:t>、</a:t>
            </a:r>
            <a:r>
              <a:rPr lang="en-US" altLang="zh-TW">
                <a:solidFill>
                  <a:srgbClr val="000000"/>
                </a:solidFill>
              </a:rPr>
              <a:t>SFTP </a:t>
            </a:r>
            <a:r>
              <a:rPr lang="zh-TW" altLang="en-US">
                <a:solidFill>
                  <a:srgbClr val="000000"/>
                </a:solidFill>
              </a:rPr>
              <a:t>和 </a:t>
            </a:r>
            <a:r>
              <a:rPr lang="en-US" altLang="zh-TW">
                <a:solidFill>
                  <a:srgbClr val="000000"/>
                </a:solidFill>
              </a:rPr>
              <a:t>HTTPS) </a:t>
            </a:r>
            <a:r>
              <a:rPr lang="zh-TW" altLang="en-US">
                <a:solidFill>
                  <a:srgbClr val="000000"/>
                </a:solidFill>
              </a:rPr>
              <a:t>的政策。</a:t>
            </a:r>
          </a:p>
        </p:txBody>
      </p:sp>
      <p:sp>
        <p:nvSpPr>
          <p:cNvPr id="2" name="投影片編號版面配置區 1"/>
          <p:cNvSpPr>
            <a:spLocks noGrp="1"/>
          </p:cNvSpPr>
          <p:nvPr>
            <p:ph type="sldNum" sz="quarter" idx="12"/>
          </p:nvPr>
        </p:nvSpPr>
        <p:spPr/>
        <p:txBody>
          <a:bodyPr/>
          <a:lstStyle/>
          <a:p>
            <a:fld id="{4FAB73BC-B049-4115-A692-8D63A059BFB8}" type="slidenum">
              <a:rPr lang="en-US" smtClean="0"/>
              <a:t>464</a:t>
            </a:fld>
            <a:endParaRPr lang="en-US"/>
          </a:p>
        </p:txBody>
      </p:sp>
    </p:spTree>
    <p:extLst>
      <p:ext uri="{BB962C8B-B14F-4D97-AF65-F5344CB8AC3E}">
        <p14:creationId xmlns:p14="http://schemas.microsoft.com/office/powerpoint/2010/main" val="261475773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465.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p:spPr>
        <p:txBody>
          <a:bodyPr>
            <a:normAutofit fontScale="90000"/>
          </a:bodyPr>
          <a:lstStyle/>
          <a:p>
            <a:pPr rtl="0"/>
            <a:r>
              <a:rPr lang="en-US" altLang="zh-TW" smtClean="0"/>
              <a:t>17.2</a:t>
            </a:r>
            <a:r>
              <a:rPr lang="zh-TW" altLang="en-US" smtClean="0"/>
              <a:t>小型</a:t>
            </a:r>
            <a:r>
              <a:rPr lang="zh-TW" altLang="en-US"/>
              <a:t>網路應用程序和</a:t>
            </a:r>
            <a:r>
              <a:rPr lang="zh-TW" altLang="en-US" smtClean="0"/>
              <a:t>協議</a:t>
            </a:r>
            <a:r>
              <a:rPr lang="en-US" altLang="zh-TW"/>
              <a:t>-</a:t>
            </a:r>
            <a:r>
              <a:rPr lang="zh-TW" altLang="en-US" smtClean="0"/>
              <a:t>語音</a:t>
            </a:r>
            <a:r>
              <a:rPr lang="zh-TW" altLang="en-US"/>
              <a:t>和影片應用程序</a:t>
            </a:r>
          </a:p>
        </p:txBody>
      </p:sp>
      <p:sp>
        <p:nvSpPr>
          <p:cNvPr id="5" name="Content Placeholder 4">
            <a:extLst>
              <a:ext uri="{FF2B5EF4-FFF2-40B4-BE49-F238E27FC236}">
                <a16:creationId xmlns:a16="http://schemas.microsoft.com/office/drawing/2014/main" id="{60805718-1D89-4A05-B2C1-06EAAE238C28}"/>
              </a:ext>
            </a:extLst>
          </p:cNvPr>
          <p:cNvSpPr>
            <a:spLocks noGrp="1"/>
          </p:cNvSpPr>
          <p:nvPr>
            <p:ph idx="1"/>
          </p:nvPr>
        </p:nvSpPr>
        <p:spPr>
          <a:xfrm>
            <a:off x="474662" y="1589088"/>
            <a:ext cx="8280057" cy="3689897"/>
          </a:xfrm>
        </p:spPr>
        <p:txBody>
          <a:bodyPr/>
          <a:lstStyle/>
          <a:p>
            <a:pPr marL="342892" indent="-342892" algn="l">
              <a:buFont typeface="Arial" panose="020b0604020202020204" pitchFamily="34" charset="0"/>
              <a:buChar char="•"/>
            </a:pPr>
            <a:r>
              <a:rPr lang="zh-TW" altLang="en-US">
                <a:solidFill>
                  <a:srgbClr val="000000"/>
                </a:solidFill>
              </a:rPr>
              <a:t>現今的企業越來越多地使用 </a:t>
            </a:r>
            <a:r>
              <a:rPr lang="en-US" altLang="zh-TW">
                <a:solidFill>
                  <a:srgbClr val="000000"/>
                </a:solidFill>
              </a:rPr>
              <a:t>IP </a:t>
            </a:r>
            <a:r>
              <a:rPr lang="zh-TW" altLang="en-US">
                <a:solidFill>
                  <a:srgbClr val="000000"/>
                </a:solidFill>
              </a:rPr>
              <a:t>電話語音和串流媒體與客戶和業務合作夥伴溝通，並讓員工能夠遠端工作。</a:t>
            </a:r>
          </a:p>
          <a:p>
            <a:pPr marL="342892" indent="-342892" algn="l">
              <a:buFont typeface="Arial" panose="020b0604020202020204" pitchFamily="34" charset="0"/>
              <a:buChar char="•"/>
            </a:pPr>
            <a:r>
              <a:rPr lang="zh-TW" altLang="en-US">
                <a:solidFill>
                  <a:srgbClr val="000000"/>
                </a:solidFill>
              </a:rPr>
              <a:t>網路管理員必須確保網路中已安裝正確的設備，並且已設定網路裝置以確保優先傳送。</a:t>
            </a:r>
          </a:p>
          <a:p>
            <a:pPr marL="342892" indent="-342892" algn="l">
              <a:buFont typeface="Arial" panose="020b0604020202020204" pitchFamily="34" charset="0"/>
              <a:buChar char="•"/>
            </a:pPr>
            <a:r>
              <a:rPr lang="zh-TW" altLang="en-US">
                <a:solidFill>
                  <a:srgbClr val="000000"/>
                </a:solidFill>
              </a:rPr>
              <a:t>小型網路管理員在支援即時應用程式時必須考量的因素：</a:t>
            </a:r>
          </a:p>
          <a:p>
            <a:pPr marL="488998" lvl="2" indent="-342892">
              <a:buFont typeface="Arial" panose="020b0604020202020204" pitchFamily="34" charset="0"/>
              <a:buChar char="•"/>
            </a:pPr>
            <a:r>
              <a:rPr lang="zh-TW" altLang="en-US" sz="2000" b="1">
                <a:solidFill>
                  <a:srgbClr val="000000"/>
                </a:solidFill>
              </a:rPr>
              <a:t>基礎架構</a:t>
            </a:r>
            <a:r>
              <a:rPr lang="en-US" altLang="zh-TW" sz="2000" b="1">
                <a:solidFill>
                  <a:srgbClr val="000000"/>
                </a:solidFill>
              </a:rPr>
              <a:t>-</a:t>
            </a:r>
            <a:r>
              <a:rPr lang="zh-TW" altLang="en-US" sz="2000">
                <a:solidFill>
                  <a:srgbClr val="000000"/>
                </a:solidFill>
              </a:rPr>
              <a:t> 它是否具備支援即時應用程式的容量和能力？ </a:t>
            </a:r>
          </a:p>
          <a:p>
            <a:pPr marL="488998" lvl="2" indent="-342892">
              <a:buFont typeface="Arial" panose="020b0604020202020204" pitchFamily="34" charset="0"/>
              <a:buChar char="•"/>
            </a:pPr>
            <a:r>
              <a:rPr lang="en-US" altLang="zh-TW" sz="2000" b="1">
                <a:solidFill>
                  <a:srgbClr val="000000"/>
                </a:solidFill>
              </a:rPr>
              <a:t>VoIP- </a:t>
            </a:r>
            <a:r>
              <a:rPr lang="en-US" altLang="zh-TW" sz="2000">
                <a:solidFill>
                  <a:srgbClr val="000000"/>
                </a:solidFill>
              </a:rPr>
              <a:t>VoIP </a:t>
            </a:r>
            <a:r>
              <a:rPr lang="zh-TW" altLang="en-US" sz="2000">
                <a:solidFill>
                  <a:srgbClr val="000000"/>
                </a:solidFill>
              </a:rPr>
              <a:t>通常比 </a:t>
            </a:r>
            <a:r>
              <a:rPr lang="en-US" altLang="zh-TW" sz="2000">
                <a:solidFill>
                  <a:srgbClr val="000000"/>
                </a:solidFill>
              </a:rPr>
              <a:t>IP </a:t>
            </a:r>
            <a:r>
              <a:rPr lang="zh-TW" altLang="en-US" sz="2000">
                <a:solidFill>
                  <a:srgbClr val="000000"/>
                </a:solidFill>
              </a:rPr>
              <a:t>電話更便宜，但是需要犧牲品質和功能。 </a:t>
            </a:r>
          </a:p>
          <a:p>
            <a:pPr marL="488998" lvl="2" indent="-342892">
              <a:buFont typeface="Arial" panose="020b0604020202020204" pitchFamily="34" charset="0"/>
              <a:buChar char="•"/>
            </a:pPr>
            <a:r>
              <a:rPr lang="en-US" altLang="zh-TW" sz="2000" b="1">
                <a:solidFill>
                  <a:srgbClr val="000000"/>
                </a:solidFill>
              </a:rPr>
              <a:t>IP </a:t>
            </a:r>
            <a:r>
              <a:rPr lang="zh-TW" altLang="en-US" sz="2000" b="1">
                <a:solidFill>
                  <a:srgbClr val="000000"/>
                </a:solidFill>
              </a:rPr>
              <a:t>電話</a:t>
            </a:r>
            <a:r>
              <a:rPr lang="en-US" altLang="zh-TW" sz="2000" b="1">
                <a:solidFill>
                  <a:srgbClr val="000000"/>
                </a:solidFill>
              </a:rPr>
              <a:t>- </a:t>
            </a:r>
            <a:r>
              <a:rPr lang="zh-TW" altLang="en-US" sz="2000">
                <a:solidFill>
                  <a:srgbClr val="000000"/>
                </a:solidFill>
              </a:rPr>
              <a:t>這採用了專用的服務器形式呼叫控制和信令。 </a:t>
            </a:r>
          </a:p>
          <a:p>
            <a:pPr marL="488998" lvl="2" indent="-342892">
              <a:buFont typeface="Arial" panose="020b0604020202020204" pitchFamily="34" charset="0"/>
              <a:buChar char="•"/>
            </a:pPr>
            <a:r>
              <a:rPr lang="zh-TW" altLang="en-US" sz="2000" b="1">
                <a:solidFill>
                  <a:srgbClr val="000000"/>
                </a:solidFill>
              </a:rPr>
              <a:t>實時應用程序</a:t>
            </a:r>
            <a:r>
              <a:rPr lang="en-US" altLang="zh-TW" sz="2000" b="1">
                <a:solidFill>
                  <a:srgbClr val="000000"/>
                </a:solidFill>
              </a:rPr>
              <a:t>-</a:t>
            </a:r>
            <a:r>
              <a:rPr lang="zh-TW" altLang="en-US" sz="2000" b="1">
                <a:solidFill>
                  <a:srgbClr val="000000"/>
                </a:solidFill>
              </a:rPr>
              <a:t>網路必須支持服務質量（</a:t>
            </a:r>
            <a:r>
              <a:rPr lang="en-US" altLang="zh-TW" sz="2000" b="1">
                <a:solidFill>
                  <a:srgbClr val="000000"/>
                </a:solidFill>
              </a:rPr>
              <a:t>QoS</a:t>
            </a:r>
            <a:r>
              <a:rPr lang="zh-TW" altLang="en-US" sz="2000" b="1">
                <a:solidFill>
                  <a:srgbClr val="000000"/>
                </a:solidFill>
              </a:rPr>
              <a:t>）機制，以最</a:t>
            </a:r>
            <a:r>
              <a:rPr lang="zh-TW" altLang="en-US" sz="2000">
                <a:solidFill>
                  <a:srgbClr val="000000"/>
                </a:solidFill>
              </a:rPr>
              <a:t>大限度地減少延遲問題。即時傳輸通訊協定 </a:t>
            </a:r>
            <a:r>
              <a:rPr lang="en-US" altLang="zh-TW" sz="2000">
                <a:solidFill>
                  <a:srgbClr val="000000"/>
                </a:solidFill>
              </a:rPr>
              <a:t>(RTP) </a:t>
            </a:r>
            <a:r>
              <a:rPr lang="zh-TW" altLang="en-US" sz="2000">
                <a:solidFill>
                  <a:srgbClr val="000000"/>
                </a:solidFill>
              </a:rPr>
              <a:t>和即時傳輸控制通訊協定 </a:t>
            </a:r>
            <a:r>
              <a:rPr lang="en-US" altLang="zh-TW" sz="2000">
                <a:solidFill>
                  <a:srgbClr val="000000"/>
                </a:solidFill>
              </a:rPr>
              <a:t>(RTCP)</a:t>
            </a:r>
            <a:r>
              <a:rPr lang="zh-TW" altLang="en-US" sz="2000">
                <a:solidFill>
                  <a:srgbClr val="000000"/>
                </a:solidFill>
              </a:rPr>
              <a:t>，以及支援即時應用程式的兩個通訊協定。 </a:t>
            </a:r>
          </a:p>
        </p:txBody>
      </p:sp>
      <p:sp>
        <p:nvSpPr>
          <p:cNvPr id="2" name="投影片編號版面配置區 1"/>
          <p:cNvSpPr>
            <a:spLocks noGrp="1"/>
          </p:cNvSpPr>
          <p:nvPr>
            <p:ph type="sldNum" sz="quarter" idx="12"/>
          </p:nvPr>
        </p:nvSpPr>
        <p:spPr/>
        <p:txBody>
          <a:bodyPr/>
          <a:lstStyle/>
          <a:p>
            <a:fld id="{4FAB73BC-B049-4115-A692-8D63A059BFB8}" type="slidenum">
              <a:rPr lang="en-US" smtClean="0"/>
              <a:t>465</a:t>
            </a:fld>
            <a:endParaRPr lang="en-US"/>
          </a:p>
        </p:txBody>
      </p:sp>
    </p:spTree>
    <p:extLst>
      <p:ext uri="{BB962C8B-B14F-4D97-AF65-F5344CB8AC3E}">
        <p14:creationId xmlns:p14="http://schemas.microsoft.com/office/powerpoint/2010/main" val="6943530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466.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p:spPr>
        <p:txBody>
          <a:bodyPr>
            <a:normAutofit/>
          </a:bodyPr>
          <a:lstStyle/>
          <a:p>
            <a:pPr rtl="0"/>
            <a:r>
              <a:rPr lang="en-US" altLang="zh-TW" smtClean="0"/>
              <a:t>17.3</a:t>
            </a:r>
            <a:r>
              <a:rPr lang="zh-TW" altLang="en-US" smtClean="0"/>
              <a:t>擴充</a:t>
            </a:r>
            <a:r>
              <a:rPr lang="zh-TW" altLang="en-US"/>
              <a:t>至大型</a:t>
            </a:r>
            <a:r>
              <a:rPr lang="zh-TW" altLang="en-US" smtClean="0"/>
              <a:t>網路</a:t>
            </a:r>
            <a:r>
              <a:rPr lang="en-US" altLang="zh-TW"/>
              <a:t>-</a:t>
            </a:r>
            <a:r>
              <a:rPr lang="zh-TW" altLang="en-US" smtClean="0"/>
              <a:t>小型</a:t>
            </a:r>
            <a:r>
              <a:rPr lang="zh-TW" altLang="en-US"/>
              <a:t>網路成長</a:t>
            </a:r>
          </a:p>
        </p:txBody>
      </p:sp>
      <p:sp>
        <p:nvSpPr>
          <p:cNvPr id="4" name="Content Placeholder 3">
            <a:extLst>
              <a:ext uri="{FF2B5EF4-FFF2-40B4-BE49-F238E27FC236}">
                <a16:creationId xmlns:a16="http://schemas.microsoft.com/office/drawing/2014/main" id="{4D4DC2CE-CBF1-4EDA-BBE9-D4BCE31CD2E2}"/>
              </a:ext>
            </a:extLst>
          </p:cNvPr>
          <p:cNvSpPr>
            <a:spLocks noGrp="1"/>
          </p:cNvSpPr>
          <p:nvPr>
            <p:ph idx="1"/>
          </p:nvPr>
        </p:nvSpPr>
        <p:spPr>
          <a:xfrm>
            <a:off x="474662" y="1589088"/>
            <a:ext cx="8280057" cy="3689897"/>
          </a:xfrm>
        </p:spPr>
        <p:txBody>
          <a:bodyPr/>
          <a:lstStyle/>
          <a:p>
            <a:pPr marL="0" indent="0" algn="l"/>
            <a:r>
              <a:rPr lang="zh-TW" altLang="en-US">
                <a:solidFill>
                  <a:srgbClr val="000000"/>
                </a:solidFill>
              </a:rPr>
              <a:t>對許多小型企業來說，成長是一個自然的過程，其網路必須相應地成長。理想情況下，網路管理員有足夠的前置時間，可以根據公司的成長做出有關擴展網路的明智決策。</a:t>
            </a:r>
          </a:p>
          <a:p>
            <a:pPr marL="0" indent="0" algn="l"/>
            <a:endParaRPr lang="en-US">
              <a:solidFill>
                <a:srgbClr val="000000"/>
              </a:solidFill>
            </a:endParaRPr>
          </a:p>
          <a:p>
            <a:pPr marL="0" indent="0" algn="l"/>
            <a:r>
              <a:rPr lang="zh-TW" altLang="en-US">
                <a:solidFill>
                  <a:srgbClr val="000000"/>
                </a:solidFill>
              </a:rPr>
              <a:t>若要縮放網路，需要數個元素：</a:t>
            </a:r>
          </a:p>
          <a:p>
            <a:pPr marL="415975" lvl="1" indent="-342892">
              <a:buFont typeface="Arial" panose="020b0604020202020204" pitchFamily="34" charset="0"/>
              <a:buChar char="•"/>
            </a:pPr>
            <a:r>
              <a:rPr lang="zh-TW" altLang="en-US" sz="2000" b="1">
                <a:solidFill>
                  <a:srgbClr val="000000"/>
                </a:solidFill>
              </a:rPr>
              <a:t>網路文件</a:t>
            </a:r>
            <a:r>
              <a:rPr lang="zh-TW" altLang="en-US" sz="2000">
                <a:solidFill>
                  <a:srgbClr val="000000"/>
                </a:solidFill>
              </a:rPr>
              <a:t> </a:t>
            </a:r>
            <a:r>
              <a:rPr lang="en-US" altLang="zh-TW" sz="2000">
                <a:solidFill>
                  <a:srgbClr val="000000"/>
                </a:solidFill>
              </a:rPr>
              <a:t>-</a:t>
            </a:r>
            <a:r>
              <a:rPr lang="zh-TW" altLang="en-US" sz="2000">
                <a:solidFill>
                  <a:srgbClr val="000000"/>
                </a:solidFill>
              </a:rPr>
              <a:t>實體和邏輯拓撲</a:t>
            </a:r>
          </a:p>
          <a:p>
            <a:pPr marL="415975" lvl="1" indent="-342892">
              <a:buFont typeface="Arial" panose="020b0604020202020204" pitchFamily="34" charset="0"/>
              <a:buChar char="•"/>
            </a:pPr>
            <a:r>
              <a:rPr lang="zh-TW" altLang="en-US" sz="2000" b="1">
                <a:solidFill>
                  <a:srgbClr val="000000"/>
                </a:solidFill>
              </a:rPr>
              <a:t>裝置</a:t>
            </a:r>
            <a:r>
              <a:rPr lang="zh-TW" altLang="en-US" sz="2000">
                <a:solidFill>
                  <a:srgbClr val="000000"/>
                </a:solidFill>
              </a:rPr>
              <a:t> 清查</a:t>
            </a:r>
            <a:r>
              <a:rPr lang="en-US" altLang="zh-TW" sz="2000">
                <a:solidFill>
                  <a:srgbClr val="000000"/>
                </a:solidFill>
              </a:rPr>
              <a:t>-</a:t>
            </a:r>
            <a:r>
              <a:rPr lang="zh-TW" altLang="en-US" sz="2000">
                <a:solidFill>
                  <a:srgbClr val="000000"/>
                </a:solidFill>
              </a:rPr>
              <a:t>使用或構成網路的裝置</a:t>
            </a:r>
            <a:r>
              <a:rPr lang="zh-TW" altLang="en-US" sz="2000" b="1">
                <a:solidFill>
                  <a:srgbClr val="000000"/>
                </a:solidFill>
              </a:rPr>
              <a:t>清單</a:t>
            </a:r>
          </a:p>
          <a:p>
            <a:pPr marL="415975" lvl="1" indent="-342892">
              <a:buFont typeface="Arial" panose="020b0604020202020204" pitchFamily="34" charset="0"/>
              <a:buChar char="•"/>
            </a:pPr>
            <a:r>
              <a:rPr lang="zh-TW" altLang="en-US" sz="2000" b="1">
                <a:solidFill>
                  <a:srgbClr val="000000"/>
                </a:solidFill>
              </a:rPr>
              <a:t>預算</a:t>
            </a:r>
            <a:r>
              <a:rPr lang="zh-TW" altLang="en-US" sz="2000">
                <a:solidFill>
                  <a:srgbClr val="000000"/>
                </a:solidFill>
              </a:rPr>
              <a:t> </a:t>
            </a:r>
            <a:r>
              <a:rPr lang="en-US" altLang="zh-TW" sz="2000">
                <a:solidFill>
                  <a:srgbClr val="000000"/>
                </a:solidFill>
              </a:rPr>
              <a:t>-</a:t>
            </a:r>
            <a:r>
              <a:rPr lang="zh-TW" altLang="en-US" sz="2000">
                <a:solidFill>
                  <a:srgbClr val="000000"/>
                </a:solidFill>
              </a:rPr>
              <a:t>詳細說明 </a:t>
            </a:r>
            <a:r>
              <a:rPr lang="en-US" altLang="zh-TW" sz="2000">
                <a:solidFill>
                  <a:srgbClr val="000000"/>
                </a:solidFill>
              </a:rPr>
              <a:t>IT </a:t>
            </a:r>
            <a:r>
              <a:rPr lang="zh-TW" altLang="en-US" sz="2000">
                <a:solidFill>
                  <a:srgbClr val="000000"/>
                </a:solidFill>
              </a:rPr>
              <a:t>預算，包括財政年度設備採購預算</a:t>
            </a:r>
          </a:p>
          <a:p>
            <a:pPr marL="415975" lvl="1" indent="-342892">
              <a:buFont typeface="Arial" panose="020b0604020202020204" pitchFamily="34" charset="0"/>
              <a:buChar char="•"/>
            </a:pPr>
            <a:r>
              <a:rPr lang="zh-TW" altLang="en-US" sz="2000" b="1">
                <a:solidFill>
                  <a:srgbClr val="000000"/>
                </a:solidFill>
              </a:rPr>
              <a:t>流量分析</a:t>
            </a:r>
            <a:r>
              <a:rPr lang="zh-TW" altLang="en-US" sz="2000">
                <a:solidFill>
                  <a:srgbClr val="000000"/>
                </a:solidFill>
              </a:rPr>
              <a:t> </a:t>
            </a:r>
            <a:r>
              <a:rPr lang="en-US" altLang="zh-TW" sz="2000">
                <a:solidFill>
                  <a:srgbClr val="000000"/>
                </a:solidFill>
              </a:rPr>
              <a:t>-</a:t>
            </a:r>
            <a:r>
              <a:rPr lang="zh-TW" altLang="en-US" sz="2000">
                <a:solidFill>
                  <a:srgbClr val="000000"/>
                </a:solidFill>
              </a:rPr>
              <a:t>協議，應用程序和服務及其各自的流量要求應被記錄</a:t>
            </a:r>
          </a:p>
          <a:p>
            <a:pPr marL="0" indent="0" algn="l"/>
            <a:r>
              <a:rPr lang="zh-TW" altLang="en-US">
                <a:solidFill>
                  <a:srgbClr val="000000"/>
                </a:solidFill>
              </a:rPr>
              <a:t>這些元素用於通知伴隨小型網路擴展的決策。</a:t>
            </a:r>
          </a:p>
          <a:p>
            <a:pPr marL="342892" indent="-342892" algn="l">
              <a:buFont typeface="Arial" panose="020b0604020202020204" pitchFamily="34" charset="0"/>
              <a:buChar char="•"/>
            </a:pPr>
            <a:endParaRPr lang="en-US" sz="1400">
              <a:solidFill>
                <a:srgbClr val="000000"/>
              </a:solidFill>
            </a:endParaRPr>
          </a:p>
        </p:txBody>
      </p:sp>
      <p:sp>
        <p:nvSpPr>
          <p:cNvPr id="2" name="投影片編號版面配置區 1"/>
          <p:cNvSpPr>
            <a:spLocks noGrp="1"/>
          </p:cNvSpPr>
          <p:nvPr>
            <p:ph type="sldNum" sz="quarter" idx="12"/>
          </p:nvPr>
        </p:nvSpPr>
        <p:spPr/>
        <p:txBody>
          <a:bodyPr/>
          <a:lstStyle/>
          <a:p>
            <a:fld id="{4FAB73BC-B049-4115-A692-8D63A059BFB8}" type="slidenum">
              <a:rPr lang="en-US" smtClean="0"/>
              <a:t>466</a:t>
            </a:fld>
            <a:endParaRPr lang="en-US"/>
          </a:p>
        </p:txBody>
      </p:sp>
    </p:spTree>
    <p:extLst>
      <p:ext uri="{BB962C8B-B14F-4D97-AF65-F5344CB8AC3E}">
        <p14:creationId xmlns:p14="http://schemas.microsoft.com/office/powerpoint/2010/main" val="9650925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467.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p:spPr>
        <p:txBody>
          <a:bodyPr>
            <a:normAutofit/>
          </a:bodyPr>
          <a:lstStyle/>
          <a:p>
            <a:pPr rtl="0"/>
            <a:r>
              <a:rPr lang="en-US" altLang="zh-TW" smtClean="0"/>
              <a:t>17.3</a:t>
            </a:r>
            <a:r>
              <a:rPr lang="zh-TW" altLang="en-US" smtClean="0"/>
              <a:t>擴充</a:t>
            </a:r>
            <a:r>
              <a:rPr lang="zh-TW" altLang="en-US"/>
              <a:t>至較大</a:t>
            </a:r>
            <a:r>
              <a:rPr lang="zh-TW" altLang="en-US" smtClean="0"/>
              <a:t>網路</a:t>
            </a:r>
            <a:r>
              <a:rPr lang="en-US" altLang="zh-TW"/>
              <a:t>-</a:t>
            </a:r>
            <a:r>
              <a:rPr lang="zh-TW" altLang="en-US" smtClean="0"/>
              <a:t>通訊協定</a:t>
            </a:r>
            <a:r>
              <a:rPr lang="zh-TW" altLang="en-US"/>
              <a:t>分析</a:t>
            </a:r>
          </a:p>
        </p:txBody>
      </p:sp>
      <p:sp>
        <p:nvSpPr>
          <p:cNvPr id="5" name="Content Placeholder 4">
            <a:extLst>
              <a:ext uri="{FF2B5EF4-FFF2-40B4-BE49-F238E27FC236}">
                <a16:creationId xmlns:a16="http://schemas.microsoft.com/office/drawing/2014/main" id="{3DD0F7E2-6CB1-4DF6-97A5-A655F8C79DD2}"/>
              </a:ext>
            </a:extLst>
          </p:cNvPr>
          <p:cNvSpPr>
            <a:spLocks noGrp="1"/>
          </p:cNvSpPr>
          <p:nvPr>
            <p:ph idx="1"/>
          </p:nvPr>
        </p:nvSpPr>
        <p:spPr>
          <a:xfrm>
            <a:off x="474662" y="1589088"/>
            <a:ext cx="8280057" cy="3689897"/>
          </a:xfrm>
        </p:spPr>
        <p:txBody>
          <a:bodyPr/>
          <a:lstStyle/>
          <a:p>
            <a:pPr marL="0" indent="0" algn="l"/>
            <a:r>
              <a:rPr lang="zh-TW" altLang="en-US">
                <a:solidFill>
                  <a:srgbClr val="000000"/>
                </a:solidFill>
              </a:rPr>
              <a:t>了解網路上傳輸的流量類型以及當前的資料流很重要有幾種網路管理工具可用於此目的。</a:t>
            </a:r>
          </a:p>
          <a:p>
            <a:pPr marL="0" indent="0" algn="l"/>
            <a:endParaRPr lang="en-US">
              <a:solidFill>
                <a:srgbClr val="000000"/>
              </a:solidFill>
            </a:endParaRPr>
          </a:p>
          <a:p>
            <a:pPr marL="0" indent="0" algn="l"/>
            <a:r>
              <a:rPr lang="zh-TW" altLang="en-US">
                <a:solidFill>
                  <a:srgbClr val="000000"/>
                </a:solidFill>
              </a:rPr>
              <a:t>要確定流量模式，應做好以下幾點：</a:t>
            </a:r>
          </a:p>
          <a:p>
            <a:pPr marL="358826" lvl="1" indent="-285743">
              <a:buFont typeface="Arial" panose="020b0604020202020204" pitchFamily="34" charset="0"/>
              <a:buChar char="•"/>
            </a:pPr>
            <a:r>
              <a:rPr lang="zh-TW" altLang="en-US" sz="2000">
                <a:solidFill>
                  <a:srgbClr val="000000"/>
                </a:solidFill>
              </a:rPr>
              <a:t>透過擷取網路使用高峰期的流量準確瞭解各種不同的流量類型。</a:t>
            </a:r>
          </a:p>
          <a:p>
            <a:pPr marL="358826" lvl="1" indent="-285743">
              <a:buFont typeface="Arial" panose="020b0604020202020204" pitchFamily="34" charset="0"/>
              <a:buChar char="•"/>
            </a:pPr>
            <a:r>
              <a:rPr lang="zh-TW" altLang="en-US" sz="2000">
                <a:solidFill>
                  <a:srgbClr val="000000"/>
                </a:solidFill>
              </a:rPr>
              <a:t>針對不同的網段擷取流量，因為某些流量僅在特定的網段內傳輸。</a:t>
            </a:r>
          </a:p>
          <a:p>
            <a:pPr marL="358826" lvl="1" indent="-285743">
              <a:buFont typeface="Arial" panose="020b0604020202020204" pitchFamily="34" charset="0"/>
              <a:buChar char="•"/>
            </a:pPr>
            <a:r>
              <a:rPr lang="zh-TW" altLang="en-US" sz="2000">
                <a:solidFill>
                  <a:srgbClr val="000000"/>
                </a:solidFill>
              </a:rPr>
              <a:t>透過對此資訊進行分析，技術人員可以瞭解流量的來源和目的地以及要傳送的流量類型。 </a:t>
            </a:r>
          </a:p>
          <a:p>
            <a:pPr marL="358826" lvl="1" indent="-285743">
              <a:buFont typeface="Arial" panose="020b0604020202020204" pitchFamily="34" charset="0"/>
              <a:buChar char="•"/>
            </a:pPr>
            <a:r>
              <a:rPr lang="zh-TW" altLang="en-US" sz="2000">
                <a:solidFill>
                  <a:srgbClr val="000000"/>
                </a:solidFill>
              </a:rPr>
              <a:t>這種分析有助於決定提高流量管理效率的方法，</a:t>
            </a:r>
          </a:p>
        </p:txBody>
      </p:sp>
      <p:sp>
        <p:nvSpPr>
          <p:cNvPr id="2" name="投影片編號版面配置區 1"/>
          <p:cNvSpPr>
            <a:spLocks noGrp="1"/>
          </p:cNvSpPr>
          <p:nvPr>
            <p:ph type="sldNum" sz="quarter" idx="12"/>
          </p:nvPr>
        </p:nvSpPr>
        <p:spPr/>
        <p:txBody>
          <a:bodyPr/>
          <a:lstStyle/>
          <a:p>
            <a:fld id="{4FAB73BC-B049-4115-A692-8D63A059BFB8}" type="slidenum">
              <a:rPr lang="en-US" smtClean="0"/>
              <a:t>467</a:t>
            </a:fld>
            <a:endParaRPr lang="en-US"/>
          </a:p>
        </p:txBody>
      </p:sp>
    </p:spTree>
    <p:extLst>
      <p:ext uri="{BB962C8B-B14F-4D97-AF65-F5344CB8AC3E}">
        <p14:creationId xmlns:p14="http://schemas.microsoft.com/office/powerpoint/2010/main" val="423847946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468.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p:spPr>
        <p:txBody>
          <a:bodyPr>
            <a:normAutofit/>
          </a:bodyPr>
          <a:lstStyle/>
          <a:p>
            <a:pPr rtl="0"/>
            <a:r>
              <a:rPr lang="en-US" altLang="zh-TW" smtClean="0"/>
              <a:t>17.3</a:t>
            </a:r>
            <a:r>
              <a:rPr lang="zh-TW" altLang="en-US" smtClean="0"/>
              <a:t>擴充</a:t>
            </a:r>
            <a:r>
              <a:rPr lang="zh-TW" altLang="en-US"/>
              <a:t>至較大</a:t>
            </a:r>
            <a:r>
              <a:rPr lang="zh-TW" altLang="en-US" smtClean="0"/>
              <a:t>網路</a:t>
            </a:r>
            <a:r>
              <a:rPr lang="en-US" altLang="zh-TW"/>
              <a:t>-</a:t>
            </a:r>
            <a:r>
              <a:rPr lang="zh-TW" altLang="en-US" smtClean="0"/>
              <a:t>員工</a:t>
            </a:r>
            <a:r>
              <a:rPr lang="zh-TW" altLang="en-US"/>
              <a:t>網路使用率</a:t>
            </a:r>
          </a:p>
        </p:txBody>
      </p:sp>
      <p:sp>
        <p:nvSpPr>
          <p:cNvPr id="4" name="Content Placeholder 3">
            <a:extLst>
              <a:ext uri="{FF2B5EF4-FFF2-40B4-BE49-F238E27FC236}">
                <a16:creationId xmlns:a16="http://schemas.microsoft.com/office/drawing/2014/main" id="{A4F111CF-BA9E-4AFA-8A34-8CA18113097A}"/>
              </a:ext>
            </a:extLst>
          </p:cNvPr>
          <p:cNvSpPr>
            <a:spLocks noGrp="1"/>
          </p:cNvSpPr>
          <p:nvPr>
            <p:ph idx="1"/>
          </p:nvPr>
        </p:nvSpPr>
        <p:spPr>
          <a:xfrm>
            <a:off x="1066801" y="1485901"/>
            <a:ext cx="6496049" cy="4095749"/>
          </a:xfrm>
        </p:spPr>
        <p:txBody>
          <a:bodyPr/>
          <a:lstStyle/>
          <a:p>
            <a:pPr marL="0" indent="0" algn="l"/>
            <a:r>
              <a:rPr lang="zh-TW" altLang="en-US">
                <a:solidFill>
                  <a:srgbClr val="000000"/>
                </a:solidFill>
              </a:rPr>
              <a:t>許多作業系統都提供內建工具來顯示此類網路使用率資訊。這些工具可用來擷取 “快照” 的資訊，例如下列：</a:t>
            </a:r>
          </a:p>
          <a:p>
            <a:pPr marL="0" indent="0" algn="l"/>
            <a:endParaRPr lang="en-US">
              <a:solidFill>
                <a:srgbClr val="000000"/>
              </a:solidFill>
            </a:endParaRPr>
          </a:p>
          <a:p>
            <a:pPr marL="415975" lvl="1" indent="-342892">
              <a:buFont typeface="Arial" panose="020b0604020202020204" pitchFamily="34" charset="0"/>
              <a:buChar char="•"/>
            </a:pPr>
            <a:r>
              <a:rPr lang="zh-TW" altLang="en-US" sz="2000">
                <a:solidFill>
                  <a:srgbClr val="000000"/>
                </a:solidFill>
              </a:rPr>
              <a:t>作業系統及其版本</a:t>
            </a:r>
          </a:p>
          <a:p>
            <a:pPr marL="415975" lvl="1" indent="-342892">
              <a:buFont typeface="Arial" panose="020b0604020202020204" pitchFamily="34" charset="0"/>
              <a:buChar char="•"/>
            </a:pPr>
            <a:r>
              <a:rPr lang="en-US" altLang="zh-TW" sz="2000">
                <a:solidFill>
                  <a:srgbClr val="000000"/>
                </a:solidFill>
              </a:rPr>
              <a:t>CPU </a:t>
            </a:r>
            <a:r>
              <a:rPr lang="zh-TW" altLang="en-US" sz="2000">
                <a:solidFill>
                  <a:srgbClr val="000000"/>
                </a:solidFill>
              </a:rPr>
              <a:t>使用率</a:t>
            </a:r>
          </a:p>
          <a:p>
            <a:pPr marL="415975" lvl="1" indent="-342892">
              <a:buFont typeface="Arial" panose="020b0604020202020204" pitchFamily="34" charset="0"/>
              <a:buChar char="•"/>
            </a:pPr>
            <a:r>
              <a:rPr lang="zh-TW" altLang="en-US" sz="2000">
                <a:solidFill>
                  <a:srgbClr val="000000"/>
                </a:solidFill>
              </a:rPr>
              <a:t>記憶體使用率</a:t>
            </a:r>
          </a:p>
          <a:p>
            <a:pPr marL="415975" lvl="1" indent="-342892">
              <a:buFont typeface="Arial" panose="020b0604020202020204" pitchFamily="34" charset="0"/>
              <a:buChar char="•"/>
            </a:pPr>
            <a:r>
              <a:rPr lang="zh-TW" altLang="en-US" sz="2000">
                <a:solidFill>
                  <a:srgbClr val="000000"/>
                </a:solidFill>
              </a:rPr>
              <a:t>磁碟機使用率</a:t>
            </a:r>
          </a:p>
          <a:p>
            <a:pPr marL="415975" lvl="1" indent="-342892">
              <a:buFont typeface="Arial" panose="020b0604020202020204" pitchFamily="34" charset="0"/>
              <a:buChar char="•"/>
            </a:pPr>
            <a:r>
              <a:rPr lang="zh-TW" altLang="en-US" sz="2000">
                <a:solidFill>
                  <a:srgbClr val="000000"/>
                </a:solidFill>
              </a:rPr>
              <a:t>非網路應用程式</a:t>
            </a:r>
          </a:p>
          <a:p>
            <a:pPr marL="415975" lvl="1" indent="-342892">
              <a:buFont typeface="Arial" panose="020b0604020202020204" pitchFamily="34" charset="0"/>
              <a:buChar char="•"/>
            </a:pPr>
            <a:r>
              <a:rPr lang="zh-TW" altLang="en-US" sz="2000">
                <a:solidFill>
                  <a:srgbClr val="000000"/>
                </a:solidFill>
              </a:rPr>
              <a:t>網路應用程式</a:t>
            </a:r>
          </a:p>
          <a:p>
            <a:pPr marL="415975" lvl="1" indent="-342892">
              <a:buFont typeface="Arial" panose="020b0604020202020204" pitchFamily="34" charset="0"/>
              <a:buChar char="•"/>
            </a:pPr>
            <a:endParaRPr lang="en-US" sz="2000">
              <a:solidFill>
                <a:srgbClr val="000000"/>
              </a:solidFill>
            </a:endParaRPr>
          </a:p>
          <a:p>
            <a:pPr marL="0" indent="0" algn="l"/>
            <a:r>
              <a:rPr lang="zh-TW" altLang="en-US">
                <a:solidFill>
                  <a:srgbClr val="000000"/>
                </a:solidFill>
              </a:rPr>
              <a:t>在一段時間內記錄小型網路中員工的快照，對於識別不斷演變的通訊協定需求和相關的流量非常有用。 </a:t>
            </a:r>
          </a:p>
          <a:p>
            <a:pPr marL="342892" indent="-342892" algn="l">
              <a:buFont typeface="Arial" panose="020b0604020202020204" pitchFamily="34" charset="0"/>
              <a:buChar char="•"/>
            </a:pPr>
            <a:endParaRPr lang="en-US" sz="1400">
              <a:solidFill>
                <a:srgbClr val="000000"/>
              </a:solidFill>
            </a:endParaRPr>
          </a:p>
        </p:txBody>
      </p:sp>
      <p:sp>
        <p:nvSpPr>
          <p:cNvPr id="2" name="投影片編號版面配置區 1"/>
          <p:cNvSpPr>
            <a:spLocks noGrp="1"/>
          </p:cNvSpPr>
          <p:nvPr>
            <p:ph type="sldNum" sz="quarter" idx="12"/>
          </p:nvPr>
        </p:nvSpPr>
        <p:spPr/>
        <p:txBody>
          <a:bodyPr/>
          <a:lstStyle/>
          <a:p>
            <a:fld id="{4FAB73BC-B049-4115-A692-8D63A059BFB8}" type="slidenum">
              <a:rPr lang="en-US" smtClean="0"/>
              <a:t>468</a:t>
            </a:fld>
            <a:endParaRPr lang="en-US"/>
          </a:p>
        </p:txBody>
      </p:sp>
    </p:spTree>
    <p:extLst>
      <p:ext uri="{BB962C8B-B14F-4D97-AF65-F5344CB8AC3E}">
        <p14:creationId xmlns:p14="http://schemas.microsoft.com/office/powerpoint/2010/main" val="329799283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469.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p:spPr>
        <p:txBody>
          <a:bodyPr>
            <a:normAutofit/>
          </a:bodyPr>
          <a:lstStyle/>
          <a:p>
            <a:r>
              <a:rPr lang="zh-TW" altLang="zh-TW"/>
              <a:t>17.4 驗證</a:t>
            </a:r>
            <a:r>
              <a:rPr lang="zh-TW" altLang="en-US"/>
              <a:t>連線</a:t>
            </a:r>
            <a:r>
              <a:rPr lang="en-US" altLang="zh-TW"/>
              <a:t>-</a:t>
            </a:r>
            <a:r>
              <a:rPr lang="zh-TW" altLang="en-US"/>
              <a:t>以 </a:t>
            </a:r>
            <a:r>
              <a:rPr lang="en-US" altLang="zh-TW"/>
              <a:t>Ping </a:t>
            </a:r>
            <a:r>
              <a:rPr lang="zh-TW" altLang="en-US"/>
              <a:t>驗證</a:t>
            </a:r>
          </a:p>
        </p:txBody>
      </p:sp>
      <p:sp>
        <p:nvSpPr>
          <p:cNvPr id="5" name="Content Placeholder 4">
            <a:extLst>
              <a:ext uri="{FF2B5EF4-FFF2-40B4-BE49-F238E27FC236}">
                <a16:creationId xmlns:a16="http://schemas.microsoft.com/office/drawing/2014/main" id="{83EF1FB9-F0A5-499F-86F9-615E8074EB5B}"/>
              </a:ext>
            </a:extLst>
          </p:cNvPr>
          <p:cNvSpPr>
            <a:spLocks noGrp="1"/>
          </p:cNvSpPr>
          <p:nvPr>
            <p:ph idx="1"/>
          </p:nvPr>
        </p:nvSpPr>
        <p:spPr>
          <a:xfrm>
            <a:off x="133351" y="1544921"/>
            <a:ext cx="8621369" cy="1774104"/>
          </a:xfrm>
        </p:spPr>
        <p:txBody>
          <a:bodyPr/>
          <a:lstStyle/>
          <a:p>
            <a:pPr marL="0" indent="0" algn="l"/>
            <a:r>
              <a:rPr lang="zh-TW" altLang="en-US">
                <a:solidFill>
                  <a:srgbClr val="000000"/>
                </a:solidFill>
              </a:rPr>
              <a:t>無論您的網路是小型又新型的，還是擴展現有的網路，您都會希望能夠確認您的元件彼此正確連接到網際網路。 </a:t>
            </a:r>
          </a:p>
          <a:p>
            <a:pPr marL="342892" indent="-342892" algn="l">
              <a:buFont typeface="Arial" panose="020b0604020202020204" pitchFamily="34" charset="0"/>
              <a:buChar char="•"/>
            </a:pPr>
            <a:r>
              <a:rPr lang="en-US" altLang="zh-TW">
                <a:solidFill>
                  <a:srgbClr val="000000"/>
                </a:solidFill>
              </a:rPr>
              <a:t>ping </a:t>
            </a:r>
            <a:r>
              <a:rPr lang="zh-TW" altLang="en-US">
                <a:solidFill>
                  <a:srgbClr val="000000"/>
                </a:solidFill>
              </a:rPr>
              <a:t>指令可在大多數作業系統上使用，是快速測試來源和目的地 </a:t>
            </a:r>
            <a:r>
              <a:rPr lang="en-US" altLang="zh-TW">
                <a:solidFill>
                  <a:srgbClr val="000000"/>
                </a:solidFill>
              </a:rPr>
              <a:t>IP </a:t>
            </a:r>
            <a:r>
              <a:rPr lang="zh-TW" altLang="en-US">
                <a:solidFill>
                  <a:srgbClr val="000000"/>
                </a:solidFill>
              </a:rPr>
              <a:t>位址之間的第 </a:t>
            </a:r>
            <a:r>
              <a:rPr lang="en-US" altLang="zh-TW">
                <a:solidFill>
                  <a:srgbClr val="000000"/>
                </a:solidFill>
              </a:rPr>
              <a:t>3 </a:t>
            </a:r>
            <a:r>
              <a:rPr lang="zh-TW" altLang="en-US">
                <a:solidFill>
                  <a:srgbClr val="000000"/>
                </a:solidFill>
              </a:rPr>
              <a:t>層連線能力的最有效方法。</a:t>
            </a:r>
          </a:p>
          <a:p>
            <a:pPr marL="342892" indent="-342892" algn="l">
              <a:buFont typeface="Arial" panose="020b0604020202020204" pitchFamily="34" charset="0"/>
              <a:buChar char="•"/>
            </a:pPr>
            <a:r>
              <a:rPr lang="en-US" altLang="zh-TW">
                <a:solidFill>
                  <a:srgbClr val="000000"/>
                </a:solidFill>
              </a:rPr>
              <a:t>ping </a:t>
            </a:r>
            <a:r>
              <a:rPr lang="zh-TW" altLang="en-US">
                <a:solidFill>
                  <a:srgbClr val="000000"/>
                </a:solidFill>
              </a:rPr>
              <a:t>命令會使用網際網路控制訊息通訊協定 </a:t>
            </a:r>
            <a:r>
              <a:rPr lang="en-US" altLang="zh-TW">
                <a:solidFill>
                  <a:srgbClr val="000000"/>
                </a:solidFill>
              </a:rPr>
              <a:t>(ICMP </a:t>
            </a:r>
            <a:r>
              <a:rPr lang="zh-TW" altLang="en-US">
                <a:solidFill>
                  <a:srgbClr val="000000"/>
                </a:solidFill>
              </a:rPr>
              <a:t>類型 </a:t>
            </a:r>
            <a:r>
              <a:rPr lang="en-US" altLang="zh-TW">
                <a:solidFill>
                  <a:srgbClr val="000000"/>
                </a:solidFill>
              </a:rPr>
              <a:t>8) </a:t>
            </a:r>
            <a:r>
              <a:rPr lang="zh-TW" altLang="en-US">
                <a:solidFill>
                  <a:srgbClr val="000000"/>
                </a:solidFill>
              </a:rPr>
              <a:t>和回應回應 </a:t>
            </a:r>
            <a:r>
              <a:rPr lang="en-US" altLang="zh-TW">
                <a:solidFill>
                  <a:srgbClr val="000000"/>
                </a:solidFill>
              </a:rPr>
              <a:t>(ICMP </a:t>
            </a:r>
            <a:r>
              <a:rPr lang="zh-TW" altLang="en-US">
                <a:solidFill>
                  <a:srgbClr val="000000"/>
                </a:solidFill>
              </a:rPr>
              <a:t>類型 </a:t>
            </a:r>
            <a:r>
              <a:rPr lang="en-US" altLang="zh-TW">
                <a:solidFill>
                  <a:srgbClr val="000000"/>
                </a:solidFill>
              </a:rPr>
              <a:t>0) </a:t>
            </a:r>
            <a:r>
              <a:rPr lang="zh-TW" altLang="en-US">
                <a:solidFill>
                  <a:srgbClr val="000000"/>
                </a:solidFill>
              </a:rPr>
              <a:t>訊息。 </a:t>
            </a:r>
          </a:p>
        </p:txBody>
      </p:sp>
      <p:pic>
        <p:nvPicPr>
          <p:cNvPr id="8" name="Picture 7">
            <a:extLst>
              <a:ext uri="{FF2B5EF4-FFF2-40B4-BE49-F238E27FC236}">
                <a16:creationId xmlns:a16="http://schemas.microsoft.com/office/drawing/2014/main" id="{617B48B4-4445-4E88-845E-13CC7F3D98F2}"/>
              </a:ext>
            </a:extLst>
          </p:cNvPr>
          <p:cNvPicPr>
            <a:picLocks noChangeAspect="1"/>
          </p:cNvPicPr>
          <p:nvPr/>
        </p:nvPicPr>
        <p:blipFill>
          <a:blip r:embed="rId3"/>
          <a:stretch>
            <a:fillRect/>
          </a:stretch>
        </p:blipFill>
        <p:spPr>
          <a:xfrm>
            <a:off x="216732" y="3705226"/>
            <a:ext cx="4459288" cy="1402879"/>
          </a:xfrm>
          <a:prstGeom prst="rect">
            <a:avLst/>
          </a:prstGeom>
        </p:spPr>
      </p:pic>
      <p:pic>
        <p:nvPicPr>
          <p:cNvPr id="9" name="Picture 8">
            <a:extLst>
              <a:ext uri="{FF2B5EF4-FFF2-40B4-BE49-F238E27FC236}">
                <a16:creationId xmlns:a16="http://schemas.microsoft.com/office/drawing/2014/main" id="{BEBE6953-619E-456B-861D-F9EACA61C9BE}"/>
              </a:ext>
            </a:extLst>
          </p:cNvPr>
          <p:cNvPicPr>
            <a:picLocks noChangeAspect="1"/>
          </p:cNvPicPr>
          <p:nvPr/>
        </p:nvPicPr>
        <p:blipFill>
          <a:blip r:embed="rId4"/>
          <a:stretch>
            <a:fillRect/>
          </a:stretch>
        </p:blipFill>
        <p:spPr>
          <a:xfrm>
            <a:off x="4745253" y="4406664"/>
            <a:ext cx="4352636" cy="1238058"/>
          </a:xfrm>
          <a:prstGeom prst="rect">
            <a:avLst/>
          </a:prstGeom>
        </p:spPr>
      </p:pic>
      <p:sp>
        <p:nvSpPr>
          <p:cNvPr id="2" name="投影片編號版面配置區 1"/>
          <p:cNvSpPr>
            <a:spLocks noGrp="1"/>
          </p:cNvSpPr>
          <p:nvPr>
            <p:ph type="sldNum" sz="quarter" idx="12"/>
          </p:nvPr>
        </p:nvSpPr>
        <p:spPr/>
        <p:txBody>
          <a:bodyPr/>
          <a:lstStyle/>
          <a:p>
            <a:fld id="{4FAB73BC-B049-4115-A692-8D63A059BFB8}" type="slidenum">
              <a:rPr lang="en-US" smtClean="0"/>
              <a:t>469</a:t>
            </a:fld>
            <a:endParaRPr lang="en-US"/>
          </a:p>
        </p:txBody>
      </p:sp>
    </p:spTree>
    <p:extLst>
      <p:ext uri="{BB962C8B-B14F-4D97-AF65-F5344CB8AC3E}">
        <p14:creationId xmlns:p14="http://schemas.microsoft.com/office/powerpoint/2010/main" val="295567026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47.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8194" name="Rectangle 2"/>
          <p:cNvSpPr>
            <a:spLocks noGrp="1" noChangeArrowheads="1"/>
          </p:cNvSpPr>
          <p:nvPr>
            <p:ph type="title"/>
          </p:nvPr>
        </p:nvSpPr>
        <p:spPr/>
        <p:txBody>
          <a:bodyPr>
            <a:normAutofit/>
          </a:bodyPr>
          <a:lstStyle/>
          <a:p>
            <a:r>
              <a:rPr lang="en-US" altLang="zh-TW" sz="3000"/>
              <a:t>2.1</a:t>
            </a:r>
            <a:r>
              <a:rPr lang="zh-TW" altLang="en-US" sz="3000" smtClean="0"/>
              <a:t>思科 </a:t>
            </a:r>
            <a:r>
              <a:rPr lang="en-US" altLang="zh-TW" sz="3000"/>
              <a:t>IOS -</a:t>
            </a:r>
            <a:r>
              <a:rPr lang="zh-TW" altLang="en-US" sz="3000"/>
              <a:t>作業系統的目的</a:t>
            </a:r>
          </a:p>
        </p:txBody>
      </p:sp>
      <p:sp>
        <p:nvSpPr>
          <p:cNvPr id="8195" name="Rectangle 6"/>
          <p:cNvSpPr>
            <a:spLocks noGrp="1" noChangeArrowheads="1"/>
          </p:cNvSpPr>
          <p:nvPr>
            <p:ph idx="1"/>
          </p:nvPr>
        </p:nvSpPr>
        <p:spPr>
          <a:xfrm>
            <a:off x="145357" y="1782764"/>
            <a:ext cx="3939626" cy="1612619"/>
          </a:xfrm>
        </p:spPr>
        <p:txBody>
          <a:bodyPr>
            <a:normAutofit lnSpcReduction="10000"/>
          </a:bodyPr>
          <a:lstStyle/>
          <a:p>
            <a:pPr marL="0" indent="0">
              <a:spcAft>
                <a:spcPts val="100"/>
              </a:spcAft>
              <a:buNone/>
            </a:pPr>
            <a:r>
              <a:rPr lang="zh-TW"/>
              <a:t>PC 作業系統可讓使用者執行下列動作：</a:t>
            </a:r>
          </a:p>
          <a:p>
            <a:pPr lvl="1">
              <a:spcAft>
                <a:spcPts val="100"/>
              </a:spcAft>
            </a:pPr>
            <a:r>
              <a:rPr lang="zh-TW" altLang="en-US" sz="1600"/>
              <a:t>使用滑鼠進行選取和執行程式</a:t>
            </a:r>
          </a:p>
          <a:p>
            <a:pPr lvl="1">
              <a:spcAft>
                <a:spcPts val="100"/>
              </a:spcAft>
            </a:pPr>
            <a:r>
              <a:rPr lang="zh-TW" altLang="en-US" sz="1600"/>
              <a:t>輸入文字和文字指令</a:t>
            </a:r>
          </a:p>
          <a:p>
            <a:pPr lvl="1">
              <a:spcAft>
                <a:spcPts val="100"/>
              </a:spcAft>
            </a:pPr>
            <a:r>
              <a:rPr lang="zh-TW" altLang="en-US" sz="1600"/>
              <a:t>在監視器上檢視輸出</a:t>
            </a:r>
          </a:p>
          <a:p>
            <a:endParaRPr lang="en-US"/>
          </a:p>
        </p:txBody>
      </p:sp>
      <p:pic>
        <p:nvPicPr>
          <p:cNvPr id="4" name="Picture 3">
            <a:extLst>
              <a:ext uri="{FF2B5EF4-FFF2-40B4-BE49-F238E27FC236}">
                <a16:creationId xmlns:a16="http://schemas.microsoft.com/office/drawing/2014/main" id="{2DCD1440-8B72-004C-856F-8B0CCDB57229}"/>
              </a:ext>
            </a:extLst>
          </p:cNvPr>
          <p:cNvPicPr>
            <a:picLocks noChangeAspect="1"/>
          </p:cNvPicPr>
          <p:nvPr/>
        </p:nvPicPr>
        <p:blipFill>
          <a:blip r:embed="rId3"/>
          <a:stretch>
            <a:fillRect/>
          </a:stretch>
        </p:blipFill>
        <p:spPr>
          <a:xfrm>
            <a:off x="4467639" y="4134580"/>
            <a:ext cx="4572000" cy="477175"/>
          </a:xfrm>
          <a:prstGeom prst="rect">
            <a:avLst/>
          </a:prstGeom>
        </p:spPr>
      </p:pic>
      <p:sp>
        <p:nvSpPr>
          <p:cNvPr id="3" name="TextBox 2">
            <a:extLst>
              <a:ext uri="{FF2B5EF4-FFF2-40B4-BE49-F238E27FC236}">
                <a16:creationId xmlns:a16="http://schemas.microsoft.com/office/drawing/2014/main" id="{4ED2A273-C28D-844C-96D6-C04B52B686ED}"/>
              </a:ext>
            </a:extLst>
          </p:cNvPr>
          <p:cNvSpPr txBox="1"/>
          <p:nvPr/>
        </p:nvSpPr>
        <p:spPr>
          <a:xfrm>
            <a:off x="4651514" y="1782764"/>
            <a:ext cx="4204251" cy="1815882"/>
          </a:xfrm>
          <a:prstGeom prst="rect">
            <a:avLst/>
          </a:prstGeom>
          <a:noFill/>
        </p:spPr>
        <p:txBody>
          <a:bodyPr wrap="square" rtlCol="0">
            <a:spAutoFit/>
          </a:bodyPr>
          <a:lstStyle/>
          <a:p>
            <a:pPr rtl="0"/>
            <a:r>
              <a:rPr lang="en-US" altLang="zh-TW" sz="1500">
                <a:solidFill>
                  <a:srgbClr val="000000"/>
                </a:solidFill>
              </a:rPr>
              <a:t>CLI-</a:t>
            </a:r>
            <a:r>
              <a:rPr lang="zh-TW" altLang="en-US" sz="1500">
                <a:solidFill>
                  <a:srgbClr val="000000"/>
                </a:solidFill>
              </a:rPr>
              <a:t>網路作業系統可讓網路技術人員執行下列動作：</a:t>
            </a:r>
          </a:p>
          <a:p>
            <a:pPr marL="742931" lvl="1" indent="-285743">
              <a:buClr>
                <a:schemeClr val="tx1"/>
              </a:buClr>
              <a:buFont typeface="Arial" panose="020b0604020202020204" pitchFamily="34" charset="0"/>
              <a:buChar char="•"/>
            </a:pPr>
            <a:r>
              <a:rPr lang="zh-TW" altLang="en-US" sz="1600">
                <a:solidFill>
                  <a:srgbClr val="000000"/>
                </a:solidFill>
              </a:rPr>
              <a:t>使用鍵盤來執行 </a:t>
            </a:r>
            <a:r>
              <a:rPr lang="en-US" altLang="zh-TW" sz="1600">
                <a:solidFill>
                  <a:srgbClr val="000000"/>
                </a:solidFill>
              </a:rPr>
              <a:t>CLI </a:t>
            </a:r>
            <a:r>
              <a:rPr lang="zh-TW" altLang="en-US" sz="1600">
                <a:solidFill>
                  <a:srgbClr val="000000"/>
                </a:solidFill>
              </a:rPr>
              <a:t>為基礎的網路程式</a:t>
            </a:r>
          </a:p>
          <a:p>
            <a:pPr marL="742931" lvl="1" indent="-285743">
              <a:buClr>
                <a:schemeClr val="tx1"/>
              </a:buClr>
              <a:buFont typeface="Arial" panose="020b0604020202020204" pitchFamily="34" charset="0"/>
              <a:buChar char="•"/>
            </a:pPr>
            <a:r>
              <a:rPr lang="zh-TW" altLang="en-US" sz="1600">
                <a:solidFill>
                  <a:srgbClr val="000000"/>
                </a:solidFill>
              </a:rPr>
              <a:t>使用鍵盤輸入文字和文字指令</a:t>
            </a:r>
          </a:p>
          <a:p>
            <a:pPr marL="742931" lvl="1" indent="-285743">
              <a:buClr>
                <a:schemeClr val="tx1"/>
              </a:buClr>
              <a:buFont typeface="Arial" panose="020b0604020202020204" pitchFamily="34" charset="0"/>
              <a:buChar char="•"/>
            </a:pPr>
            <a:r>
              <a:rPr lang="zh-TW" altLang="en-US" sz="1600">
                <a:solidFill>
                  <a:srgbClr val="000000"/>
                </a:solidFill>
              </a:rPr>
              <a:t>在顯示器上檢視輸出</a:t>
            </a:r>
          </a:p>
          <a:p>
            <a:endParaRPr lang="en-US"/>
          </a:p>
        </p:txBody>
      </p:sp>
      <p:pic>
        <p:nvPicPr>
          <p:cNvPr id="7" name="Picture 6">
            <a:extLst>
              <a:ext uri="{FF2B5EF4-FFF2-40B4-BE49-F238E27FC236}">
                <a16:creationId xmlns:a16="http://schemas.microsoft.com/office/drawing/2014/main" id="{B5C56AB7-B6FD-7C4A-AE93-5B970B9CD55A}"/>
              </a:ext>
            </a:extLst>
          </p:cNvPr>
          <p:cNvPicPr>
            <a:picLocks noChangeAspect="1"/>
          </p:cNvPicPr>
          <p:nvPr/>
        </p:nvPicPr>
        <p:blipFill>
          <a:blip r:embed="rId4"/>
          <a:stretch>
            <a:fillRect/>
          </a:stretch>
        </p:blipFill>
        <p:spPr>
          <a:xfrm>
            <a:off x="364019" y="3462619"/>
            <a:ext cx="3035165" cy="1821099"/>
          </a:xfrm>
          <a:prstGeom prst="rect">
            <a:avLst/>
          </a:prstGeom>
        </p:spPr>
      </p:pic>
      <p:sp>
        <p:nvSpPr>
          <p:cNvPr id="2" name="投影片編號版面配置區 1"/>
          <p:cNvSpPr>
            <a:spLocks noGrp="1"/>
          </p:cNvSpPr>
          <p:nvPr>
            <p:ph type="sldNum" sz="quarter" idx="4"/>
          </p:nvPr>
        </p:nvSpPr>
        <p:spPr/>
        <p:txBody>
          <a:bodyPr/>
          <a:lstStyle/>
          <a:p>
            <a:pPr defTabSz="385754">
              <a:defRPr/>
            </a:pPr>
            <a:fld id="{2F5CCB13-0A32-4557-88E9-079F0C330695}" type="slidenum">
              <a:rPr lang="en-US" kern="0" smtClean="0">
                <a:solidFill>
                  <a:srgbClr val="595959"/>
                </a:solidFill>
              </a:rPr>
              <a:pPr defTabSz="385754">
                <a:defRPr/>
              </a:pPr>
              <a:t>47</a:t>
            </a:fld>
            <a:endParaRPr lang="en-US" kern="0">
              <a:solidFill>
                <a:srgbClr val="595959"/>
              </a:solidFill>
            </a:endParaRPr>
          </a:p>
        </p:txBody>
      </p:sp>
    </p:spTree>
    <p:custDataLst>
      <p:tags r:id="rId5"/>
    </p:custDataLst>
    <p:extLst>
      <p:ext uri="{BB962C8B-B14F-4D97-AF65-F5344CB8AC3E}">
        <p14:creationId xmlns:p14="http://schemas.microsoft.com/office/powerpoint/2010/main" val="3413840547"/>
      </p:ext>
    </p:extLst>
  </p:cSld>
  <p:clrMapOvr>
    <a:masterClrMapping/>
  </p:clrMapOvr>
  <p:transition spd="slow">
    <p:wipe/>
  </p:transition>
  <p:timing/>
</p:sld>
</file>

<file path=ppt/slides/slide470.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p:spPr>
        <p:txBody>
          <a:bodyPr>
            <a:normAutofit/>
          </a:bodyPr>
          <a:lstStyle/>
          <a:p>
            <a:r>
              <a:rPr lang="zh-TW" altLang="zh-TW"/>
              <a:t>17.4 驗證</a:t>
            </a:r>
            <a:r>
              <a:rPr lang="zh-TW" altLang="en-US"/>
              <a:t>連線</a:t>
            </a:r>
            <a:r>
              <a:rPr lang="en-US" altLang="zh-TW"/>
              <a:t>-</a:t>
            </a:r>
            <a:r>
              <a:rPr lang="zh-TW" altLang="en-US"/>
              <a:t>以 </a:t>
            </a:r>
            <a:r>
              <a:rPr lang="en-US" altLang="zh-TW"/>
              <a:t>Ping </a:t>
            </a:r>
            <a:r>
              <a:rPr lang="zh-TW" altLang="en-US"/>
              <a:t>驗證</a:t>
            </a:r>
            <a:r>
              <a:rPr lang="en-US" altLang="zh-TW" smtClean="0"/>
              <a:t>(</a:t>
            </a:r>
            <a:r>
              <a:rPr lang="zh-TW" altLang="en-US"/>
              <a:t>續</a:t>
            </a:r>
            <a:r>
              <a:rPr lang="en-US" altLang="zh-TW"/>
              <a:t>)</a:t>
            </a:r>
            <a:r>
              <a:rPr lang="zh-TW" altLang="en-US" smtClean="0"/>
              <a:t> </a:t>
            </a:r>
            <a:endParaRPr lang="zh-TW" altLang="en-US"/>
          </a:p>
        </p:txBody>
      </p:sp>
      <p:sp>
        <p:nvSpPr>
          <p:cNvPr id="5" name="Content Placeholder 4">
            <a:extLst>
              <a:ext uri="{FF2B5EF4-FFF2-40B4-BE49-F238E27FC236}">
                <a16:creationId xmlns:a16="http://schemas.microsoft.com/office/drawing/2014/main" id="{83EF1FB9-F0A5-499F-86F9-615E8074EB5B}"/>
              </a:ext>
            </a:extLst>
          </p:cNvPr>
          <p:cNvSpPr>
            <a:spLocks noGrp="1"/>
          </p:cNvSpPr>
          <p:nvPr>
            <p:ph idx="1"/>
          </p:nvPr>
        </p:nvSpPr>
        <p:spPr>
          <a:xfrm>
            <a:off x="257176" y="1482351"/>
            <a:ext cx="8497544" cy="1201738"/>
          </a:xfrm>
        </p:spPr>
        <p:txBody>
          <a:bodyPr/>
          <a:lstStyle/>
          <a:p>
            <a:pPr marL="0" indent="0" algn="l"/>
            <a:r>
              <a:rPr lang="zh-TW" altLang="en-US">
                <a:solidFill>
                  <a:srgbClr val="000000"/>
                </a:solidFill>
              </a:rPr>
              <a:t>在 </a:t>
            </a:r>
            <a:r>
              <a:rPr lang="en-US" altLang="zh-TW">
                <a:solidFill>
                  <a:srgbClr val="000000"/>
                </a:solidFill>
              </a:rPr>
              <a:t>Windows 10 </a:t>
            </a:r>
            <a:r>
              <a:rPr lang="zh-TW" altLang="en-US">
                <a:solidFill>
                  <a:srgbClr val="000000"/>
                </a:solidFill>
              </a:rPr>
              <a:t>主機上，</a:t>
            </a:r>
            <a:r>
              <a:rPr lang="en-US" altLang="zh-TW">
                <a:solidFill>
                  <a:srgbClr val="000000"/>
                </a:solidFill>
              </a:rPr>
              <a:t>ping </a:t>
            </a:r>
            <a:r>
              <a:rPr lang="zh-TW" altLang="en-US">
                <a:solidFill>
                  <a:srgbClr val="000000"/>
                </a:solidFill>
              </a:rPr>
              <a:t>命令會傳送四個連續的 </a:t>
            </a:r>
            <a:r>
              <a:rPr lang="en-US" altLang="zh-TW">
                <a:solidFill>
                  <a:srgbClr val="000000"/>
                </a:solidFill>
              </a:rPr>
              <a:t>ICMP </a:t>
            </a:r>
            <a:r>
              <a:rPr lang="zh-TW" altLang="en-US">
                <a:solidFill>
                  <a:srgbClr val="000000"/>
                </a:solidFill>
              </a:rPr>
              <a:t>回應訊息，並預期來自目的地的四個連續 </a:t>
            </a:r>
            <a:r>
              <a:rPr lang="en-US" altLang="zh-TW">
                <a:solidFill>
                  <a:srgbClr val="000000"/>
                </a:solidFill>
              </a:rPr>
              <a:t>ICMP </a:t>
            </a:r>
            <a:r>
              <a:rPr lang="zh-TW" altLang="en-US">
                <a:solidFill>
                  <a:srgbClr val="000000"/>
                </a:solidFill>
              </a:rPr>
              <a:t>回應。</a:t>
            </a:r>
            <a:r>
              <a:rPr lang="en-US" altLang="zh-TW">
                <a:solidFill>
                  <a:srgbClr val="000000"/>
                </a:solidFill>
              </a:rPr>
              <a:t>IOS ping </a:t>
            </a:r>
            <a:r>
              <a:rPr lang="zh-TW" altLang="en-US">
                <a:solidFill>
                  <a:srgbClr val="000000"/>
                </a:solidFill>
              </a:rPr>
              <a:t>會傳送五個 </a:t>
            </a:r>
            <a:r>
              <a:rPr lang="en-US" altLang="zh-TW">
                <a:solidFill>
                  <a:srgbClr val="000000"/>
                </a:solidFill>
              </a:rPr>
              <a:t>ICMP </a:t>
            </a:r>
            <a:r>
              <a:rPr lang="zh-TW" altLang="en-US">
                <a:solidFill>
                  <a:srgbClr val="000000"/>
                </a:solidFill>
              </a:rPr>
              <a:t>回應訊息，並顯示每個收到的 </a:t>
            </a:r>
            <a:r>
              <a:rPr lang="en-US" altLang="zh-TW">
                <a:solidFill>
                  <a:srgbClr val="000000"/>
                </a:solidFill>
              </a:rPr>
              <a:t>ICMP </a:t>
            </a:r>
            <a:r>
              <a:rPr lang="zh-TW" altLang="en-US">
                <a:solidFill>
                  <a:srgbClr val="000000"/>
                </a:solidFill>
              </a:rPr>
              <a:t>回應訊息的指示器。</a:t>
            </a:r>
          </a:p>
          <a:p>
            <a:pPr marL="0" indent="0" algn="l"/>
            <a:endParaRPr lang="en-US" sz="1600">
              <a:solidFill>
                <a:srgbClr val="000000"/>
              </a:solidFill>
            </a:endParaRPr>
          </a:p>
          <a:p>
            <a:pPr marL="0" indent="0" algn="l"/>
            <a:r>
              <a:rPr lang="en-US" altLang="zh-TW">
                <a:solidFill>
                  <a:srgbClr val="000000"/>
                </a:solidFill>
              </a:rPr>
              <a:t>IOS Ping </a:t>
            </a:r>
            <a:r>
              <a:rPr lang="zh-TW" altLang="en-US">
                <a:solidFill>
                  <a:srgbClr val="000000"/>
                </a:solidFill>
              </a:rPr>
              <a:t>指標如下：</a:t>
            </a:r>
          </a:p>
          <a:p>
            <a:pPr marL="342892" indent="-342892" algn="l">
              <a:buFont typeface="Arial" panose="020b0604020202020204" pitchFamily="34" charset="0"/>
              <a:buChar char="•"/>
            </a:pPr>
            <a:endParaRPr lang="en-US" sz="1400" b="1">
              <a:solidFill>
                <a:srgbClr val="000000"/>
              </a:solidFill>
            </a:endParaRPr>
          </a:p>
          <a:p>
            <a:pPr marL="342892" indent="-342892" algn="l">
              <a:buFont typeface="Arial" panose="020b0604020202020204" pitchFamily="34" charset="0"/>
              <a:buChar char="•"/>
            </a:pPr>
            <a:endParaRPr lang="en-US" sz="1400" b="1">
              <a:solidFill>
                <a:srgbClr val="000000"/>
              </a:solidFill>
            </a:endParaRPr>
          </a:p>
          <a:p>
            <a:pPr marL="342892" indent="-342892" algn="l">
              <a:buFont typeface="Arial" panose="020b0604020202020204" pitchFamily="34" charset="0"/>
              <a:buChar char="•"/>
            </a:pPr>
            <a:endParaRPr lang="en-US" sz="1400" b="1">
              <a:solidFill>
                <a:srgbClr val="000000"/>
              </a:solidFill>
            </a:endParaRPr>
          </a:p>
          <a:p>
            <a:pPr marL="342892" indent="-342892" algn="l">
              <a:buFont typeface="Arial" panose="020b0604020202020204" pitchFamily="34" charset="0"/>
              <a:buChar char="•"/>
            </a:pPr>
            <a:endParaRPr lang="en-US" sz="1400" b="1">
              <a:solidFill>
                <a:srgbClr val="000000"/>
              </a:solidFill>
            </a:endParaRPr>
          </a:p>
          <a:p>
            <a:pPr marL="342892" indent="-342892" algn="l">
              <a:buFont typeface="Arial" panose="020b0604020202020204" pitchFamily="34" charset="0"/>
              <a:buChar char="•"/>
            </a:pPr>
            <a:endParaRPr lang="en-US" sz="1400" b="1">
              <a:solidFill>
                <a:srgbClr val="000000"/>
              </a:solidFill>
            </a:endParaRPr>
          </a:p>
          <a:p>
            <a:pPr marL="342892" indent="-342892" algn="l">
              <a:buFont typeface="Arial" panose="020b0604020202020204" pitchFamily="34" charset="0"/>
              <a:buChar char="•"/>
            </a:pPr>
            <a:endParaRPr lang="en-US" sz="1400" b="1">
              <a:solidFill>
                <a:srgbClr val="000000"/>
              </a:solidFill>
            </a:endParaRPr>
          </a:p>
          <a:p>
            <a:pPr marL="342892" indent="-342892" algn="l">
              <a:buFont typeface="Arial" panose="020b0604020202020204" pitchFamily="34" charset="0"/>
              <a:buChar char="•"/>
            </a:pPr>
            <a:endParaRPr lang="en-US" sz="1400" b="1">
              <a:solidFill>
                <a:srgbClr val="000000"/>
              </a:solidFill>
            </a:endParaRPr>
          </a:p>
          <a:p>
            <a:pPr marL="342892" indent="-342892" algn="l">
              <a:buFont typeface="Arial" panose="020b0604020202020204" pitchFamily="34" charset="0"/>
              <a:buChar char="•"/>
            </a:pPr>
            <a:endParaRPr lang="en-US" sz="1400" b="1">
              <a:solidFill>
                <a:srgbClr val="000000"/>
              </a:solidFill>
            </a:endParaRPr>
          </a:p>
        </p:txBody>
      </p:sp>
      <p:graphicFrame>
        <p:nvGraphicFramePr>
          <p:cNvPr id="6" name="Table 6">
            <a:extLst>
              <a:ext uri="{FF2B5EF4-FFF2-40B4-BE49-F238E27FC236}">
                <a16:creationId xmlns:a16="http://schemas.microsoft.com/office/drawing/2014/main" id="{03F69F7F-539D-4510-8B57-D1F149A77EAA}"/>
              </a:ext>
            </a:extLst>
          </p:cNvPr>
          <p:cNvGraphicFramePr>
            <a:graphicFrameLocks noGrp="1"/>
          </p:cNvGraphicFramePr>
          <p:nvPr>
            <p:extLst>
              <p:ext uri="{D42A27DB-BD31-4B8C-83A1-F6EECF244321}">
                <p14:modId xmlns:p14="http://schemas.microsoft.com/office/powerpoint/2010/main" val="961494869"/>
              </p:ext>
            </p:extLst>
          </p:nvPr>
        </p:nvGraphicFramePr>
        <p:xfrm>
          <a:off x="474662" y="3166429"/>
          <a:ext cx="8280058" cy="2087880"/>
        </p:xfrm>
        <a:graphic>
          <a:graphicData uri="http://schemas.openxmlformats.org/drawingml/2006/table">
            <a:tbl>
              <a:tblPr firstRow="1" bandRow="1">
                <a:tableStyleId>{5C22544A-7EE6-4342-B048-85BDC9FD1C3A}</a:tableStyleId>
              </a:tblPr>
              <a:tblGrid>
                <a:gridCol w="940755">
                  <a:extLst>
                    <a:ext uri="{9D8B030D-6E8A-4147-A177-3AD203B41FA5}">
                      <a16:colId xmlns:a16="http://schemas.microsoft.com/office/drawing/2014/main" val="1295102679"/>
                    </a:ext>
                  </a:extLst>
                </a:gridCol>
                <a:gridCol w="7339303">
                  <a:extLst>
                    <a:ext uri="{9D8B030D-6E8A-4147-A177-3AD203B41FA5}">
                      <a16:colId xmlns:a16="http://schemas.microsoft.com/office/drawing/2014/main" val="252758851"/>
                    </a:ext>
                  </a:extLst>
                </a:gridCol>
              </a:tblGrid>
              <a:tr h="278130">
                <a:tc>
                  <a:txBody>
                    <a:bodyPr vert="horz" wrap="square"/>
                    <a:lstStyle/>
                    <a:p>
                      <a:pPr algn="l" rtl="0" fontAlgn="ctr"/>
                      <a:r>
                        <a:rPr lang="zh-TW" sz="1600">
                          <a:effectLst/>
                          <a:latin typeface="標楷體" pitchFamily="65" charset="-120"/>
                          <a:ea typeface="標楷體" panose="03000509000000000000" pitchFamily="65" charset="-120"/>
                        </a:rPr>
                        <a:t>元素</a:t>
                      </a:r>
                    </a:p>
                  </a:txBody>
                  <a:tcPr marL="47625" marR="47625" marT="47625" marB="47625" anchor="ctr"/>
                </a:tc>
                <a:tc>
                  <a:txBody>
                    <a:bodyPr vert="horz" wrap="square"/>
                    <a:lstStyle/>
                    <a:p>
                      <a:pPr algn="l" rtl="0" fontAlgn="ctr"/>
                      <a:r>
                        <a:rPr lang="zh-TW" sz="1600">
                          <a:effectLst/>
                          <a:latin typeface="標楷體" pitchFamily="65" charset="-120"/>
                          <a:ea typeface="標楷體" panose="03000509000000000000" pitchFamily="65" charset="-120"/>
                        </a:rPr>
                        <a:t>說明</a:t>
                      </a:r>
                    </a:p>
                  </a:txBody>
                  <a:tcPr marL="47625" marR="47625" marT="47625" marB="47625" anchor="ctr"/>
                </a:tc>
                <a:extLst>
                  <a:ext uri="{0D108BD9-81ED-4DB2-BD59-A6C34878D82A}">
                    <a16:rowId xmlns:a16="http://schemas.microsoft.com/office/drawing/2014/main" val="3056744586"/>
                  </a:ext>
                </a:extLst>
              </a:tr>
              <a:tr h="461010">
                <a:tc>
                  <a:txBody>
                    <a:bodyPr vert="horz" wrap="square"/>
                    <a:lstStyle/>
                    <a:p>
                      <a:pPr rtl="0" fontAlgn="ctr"/>
                      <a:r>
                        <a:rPr lang="zh-TW" sz="1600" b="1">
                          <a:solidFill>
                            <a:srgbClr val="000000"/>
                          </a:solidFill>
                          <a:effectLst/>
                          <a:latin typeface="標楷體" pitchFamily="65" charset="-120"/>
                          <a:ea typeface="標楷體" panose="03000509000000000000" pitchFamily="65" charset="-120"/>
                        </a:rPr>
                        <a:t>!</a:t>
                      </a:r>
                    </a:p>
                  </a:txBody>
                  <a:tcPr marL="47625" marR="47625" marT="47625" marB="47625" anchor="ctr"/>
                </a:tc>
                <a:tc>
                  <a:txBody>
                    <a:bodyPr vert="horz" wrap="square"/>
                    <a:lstStyle/>
                    <a:p>
                      <a:pPr rtl="0" fontAlgn="ctr">
                        <a:buFont typeface="Arial" panose="020b0604020202020204" pitchFamily="34" charset="0"/>
                        <a:buChar char="•"/>
                      </a:pPr>
                      <a:r>
                        <a:rPr lang="zh-TW" sz="1600" b="0">
                          <a:solidFill>
                            <a:srgbClr val="000000"/>
                          </a:solidFill>
                          <a:effectLst/>
                          <a:latin typeface="標楷體" pitchFamily="65" charset="-120"/>
                          <a:ea typeface="標楷體" panose="03000509000000000000" pitchFamily="65" charset="-120"/>
                        </a:rPr>
                        <a:t>驚嘆號表示成功接收回應回應訊息。</a:t>
                      </a:r>
                    </a:p>
                    <a:p>
                      <a:pPr rtl="0" fontAlgn="ctr">
                        <a:buFont typeface="Arial" panose="020b0604020202020204" pitchFamily="34" charset="0"/>
                        <a:buChar char="•"/>
                      </a:pPr>
                      <a:r>
                        <a:rPr lang="zh-TW" sz="1600" b="0">
                          <a:solidFill>
                            <a:srgbClr val="000000"/>
                          </a:solidFill>
                          <a:effectLst/>
                          <a:latin typeface="標楷體" pitchFamily="65" charset="-120"/>
                          <a:ea typeface="標楷體" panose="03000509000000000000" pitchFamily="65" charset="-120"/>
                        </a:rPr>
                        <a:t>它驗證源和目標之間的第 3 層連接。</a:t>
                      </a:r>
                    </a:p>
                  </a:txBody>
                  <a:tcPr marL="47625" marR="47625" marT="47625" marB="47625" anchor="ctr"/>
                </a:tc>
                <a:extLst>
                  <a:ext uri="{0D108BD9-81ED-4DB2-BD59-A6C34878D82A}">
                    <a16:rowId xmlns:a16="http://schemas.microsoft.com/office/drawing/2014/main" val="1949256186"/>
                  </a:ext>
                </a:extLst>
              </a:tr>
              <a:tr h="461010">
                <a:tc>
                  <a:txBody>
                    <a:bodyPr vert="horz" wrap="square"/>
                    <a:lstStyle/>
                    <a:p>
                      <a:pPr rtl="0" fontAlgn="ctr"/>
                      <a:r>
                        <a:rPr lang="zh-TW" sz="1600" b="1">
                          <a:solidFill>
                            <a:srgbClr val="000000"/>
                          </a:solidFill>
                          <a:effectLst/>
                          <a:latin typeface="標楷體" pitchFamily="65" charset="-120"/>
                          <a:ea typeface="標楷體" panose="03000509000000000000" pitchFamily="65" charset="-120"/>
                        </a:rPr>
                        <a:t>。</a:t>
                      </a:r>
                    </a:p>
                  </a:txBody>
                  <a:tcPr marL="47625" marR="47625" marT="47625" marB="47625" anchor="ctr"/>
                </a:tc>
                <a:tc>
                  <a:txBody>
                    <a:bodyPr vert="horz" wrap="square"/>
                    <a:lstStyle/>
                    <a:p>
                      <a:pPr rtl="0" fontAlgn="ctr">
                        <a:buFont typeface="Arial" panose="020b0604020202020204" pitchFamily="34" charset="0"/>
                        <a:buChar char="•"/>
                      </a:pPr>
                      <a:r>
                        <a:rPr lang="zh-TW" sz="1600" b="0">
                          <a:solidFill>
                            <a:srgbClr val="000000"/>
                          </a:solidFill>
                          <a:effectLst/>
                          <a:latin typeface="標楷體" pitchFamily="65" charset="-120"/>
                          <a:ea typeface="標楷體" panose="03000509000000000000" pitchFamily="65" charset="-120"/>
                        </a:rPr>
                        <a:t>一段時間表示等待</a:t>
                      </a:r>
                      <a:r>
                        <a:rPr lang="zh-TW" altLang="en-US" sz="1600" b="0">
                          <a:solidFill>
                            <a:srgbClr val="000000"/>
                          </a:solidFill>
                          <a:effectLst/>
                          <a:latin typeface="標楷體" pitchFamily="65" charset="-120"/>
                          <a:ea typeface="標楷體" panose="03000509000000000000" pitchFamily="65" charset="-120"/>
                        </a:rPr>
                        <a:t>回覆</a:t>
                      </a:r>
                      <a:r>
                        <a:rPr lang="zh-TW" sz="1600" b="0">
                          <a:solidFill>
                            <a:srgbClr val="000000"/>
                          </a:solidFill>
                          <a:effectLst/>
                          <a:latin typeface="標楷體" pitchFamily="65" charset="-120"/>
                          <a:ea typeface="標楷體" panose="03000509000000000000" pitchFamily="65" charset="-120"/>
                        </a:rPr>
                        <a:t>消息的時間過期。</a:t>
                      </a:r>
                    </a:p>
                    <a:p>
                      <a:pPr rtl="0" fontAlgn="ctr">
                        <a:buFont typeface="Arial" panose="020b0604020202020204" pitchFamily="34" charset="0"/>
                        <a:buChar char="•"/>
                      </a:pPr>
                      <a:r>
                        <a:rPr lang="zh-TW" sz="1600" b="0">
                          <a:solidFill>
                            <a:srgbClr val="000000"/>
                          </a:solidFill>
                          <a:effectLst/>
                          <a:latin typeface="標楷體" pitchFamily="65" charset="-120"/>
                          <a:ea typeface="標楷體" panose="03000509000000000000" pitchFamily="65" charset="-120"/>
                        </a:rPr>
                        <a:t>這表示路徑上某處發生連線問題。</a:t>
                      </a:r>
                    </a:p>
                  </a:txBody>
                  <a:tcPr marL="47625" marR="47625" marT="47625" marB="47625" anchor="ctr"/>
                </a:tc>
                <a:extLst>
                  <a:ext uri="{0D108BD9-81ED-4DB2-BD59-A6C34878D82A}">
                    <a16:rowId xmlns:a16="http://schemas.microsoft.com/office/drawing/2014/main" val="51423680"/>
                  </a:ext>
                </a:extLst>
              </a:tr>
              <a:tr h="461010">
                <a:tc>
                  <a:txBody>
                    <a:bodyPr vert="horz" wrap="square"/>
                    <a:lstStyle/>
                    <a:p>
                      <a:pPr rtl="0" fontAlgn="ctr"/>
                      <a:r>
                        <a:rPr lang="zh-TW" sz="1600" b="1">
                          <a:solidFill>
                            <a:srgbClr val="000000"/>
                          </a:solidFill>
                          <a:effectLst/>
                          <a:latin typeface="標楷體" pitchFamily="65" charset="-120"/>
                          <a:ea typeface="標楷體" panose="03000509000000000000" pitchFamily="65" charset="-120"/>
                        </a:rPr>
                        <a:t>U</a:t>
                      </a:r>
                    </a:p>
                  </a:txBody>
                  <a:tcPr marL="47625" marR="47625" marT="47625" marB="47625" anchor="ctr"/>
                </a:tc>
                <a:tc>
                  <a:txBody>
                    <a:bodyPr vert="horz" wrap="square"/>
                    <a:lstStyle/>
                    <a:p>
                      <a:pPr rtl="0" fontAlgn="ctr">
                        <a:buFont typeface="Arial" panose="020b0604020202020204" pitchFamily="34" charset="0"/>
                        <a:buChar char="•"/>
                      </a:pPr>
                      <a:r>
                        <a:rPr lang="zh-TW" sz="1600" b="1">
                          <a:solidFill>
                            <a:srgbClr val="000000"/>
                          </a:solidFill>
                          <a:effectLst/>
                          <a:latin typeface="標楷體" pitchFamily="65" charset="-120"/>
                          <a:ea typeface="標楷體" panose="03000509000000000000" pitchFamily="65" charset="-120"/>
                        </a:rPr>
                        <a:t>大寫 U</a:t>
                      </a:r>
                      <a:r>
                        <a:rPr lang="zh-TW" sz="1600" b="0">
                          <a:solidFill>
                            <a:srgbClr val="000000"/>
                          </a:solidFill>
                          <a:effectLst/>
                          <a:latin typeface="標楷體" pitchFamily="65" charset="-120"/>
                          <a:ea typeface="標楷體" panose="03000509000000000000" pitchFamily="65" charset="-120"/>
                        </a:rPr>
                        <a:t> 表示路由器沿著路徑回應 ICMP 類型 3 “無法連線到目的地” 錯誤訊息。</a:t>
                      </a:r>
                    </a:p>
                    <a:p>
                      <a:pPr rtl="0" fontAlgn="ctr">
                        <a:buFont typeface="Arial" panose="020b0604020202020204" pitchFamily="34" charset="0"/>
                        <a:buChar char="•"/>
                      </a:pPr>
                      <a:r>
                        <a:rPr lang="zh-TW" sz="1600" b="0">
                          <a:solidFill>
                            <a:srgbClr val="000000"/>
                          </a:solidFill>
                          <a:effectLst/>
                          <a:latin typeface="標楷體" pitchFamily="65" charset="-120"/>
                          <a:ea typeface="標楷體" panose="03000509000000000000" pitchFamily="65" charset="-120"/>
                        </a:rPr>
                        <a:t>可能的原因包括路由器不知道目的地網路的方向，或在目的地網路上找不到主機。</a:t>
                      </a:r>
                    </a:p>
                  </a:txBody>
                  <a:tcPr marL="47625" marR="47625" marT="47625" marB="47625" anchor="ctr"/>
                </a:tc>
                <a:extLst>
                  <a:ext uri="{0D108BD9-81ED-4DB2-BD59-A6C34878D82A}">
                    <a16:rowId xmlns:a16="http://schemas.microsoft.com/office/drawing/2014/main" val="3522231268"/>
                  </a:ext>
                </a:extLst>
              </a:tr>
            </a:tbl>
          </a:graphicData>
        </a:graphic>
      </p:graphicFrame>
      <p:sp>
        <p:nvSpPr>
          <p:cNvPr id="2" name="TextBox 1">
            <a:extLst>
              <a:ext uri="{FF2B5EF4-FFF2-40B4-BE49-F238E27FC236}">
                <a16:creationId xmlns:a16="http://schemas.microsoft.com/office/drawing/2014/main" id="{3341920A-2AC3-4077-BEB9-5EF9B3E51CE8}"/>
              </a:ext>
            </a:extLst>
          </p:cNvPr>
          <p:cNvSpPr txBox="1"/>
          <p:nvPr/>
        </p:nvSpPr>
        <p:spPr>
          <a:xfrm>
            <a:off x="407987" y="5534213"/>
            <a:ext cx="7078662" cy="892552"/>
          </a:xfrm>
          <a:prstGeom prst="rect">
            <a:avLst/>
          </a:prstGeom>
          <a:noFill/>
        </p:spPr>
        <p:txBody>
          <a:bodyPr wrap="square" rtlCol="0">
            <a:spAutoFit/>
          </a:bodyPr>
          <a:lstStyle/>
          <a:p>
            <a:pPr rtl="0"/>
            <a:r>
              <a:rPr lang="zh-TW" altLang="en-US" sz="2000" b="1">
                <a:solidFill>
                  <a:srgbClr val="000000"/>
                </a:solidFill>
                <a:latin typeface="標楷體" pitchFamily="65" charset="-120"/>
                <a:ea typeface="標楷體" panose="03000509000000000000" pitchFamily="65" charset="-120"/>
              </a:rPr>
              <a:t>注意：</a:t>
            </a:r>
            <a:r>
              <a:rPr lang="zh-TW" altLang="en-US" sz="2000">
                <a:solidFill>
                  <a:srgbClr val="000000"/>
                </a:solidFill>
                <a:latin typeface="標楷體" pitchFamily="65" charset="-120"/>
                <a:ea typeface="標楷體" panose="03000509000000000000" pitchFamily="65" charset="-120"/>
              </a:rPr>
              <a:t> 其他可能的 </a:t>
            </a:r>
            <a:r>
              <a:rPr lang="en-US" altLang="zh-TW" sz="2000">
                <a:solidFill>
                  <a:srgbClr val="000000"/>
                </a:solidFill>
                <a:latin typeface="標楷體" pitchFamily="65" charset="-120"/>
                <a:ea typeface="標楷體" panose="03000509000000000000" pitchFamily="65" charset="-120"/>
              </a:rPr>
              <a:t>ping </a:t>
            </a:r>
            <a:r>
              <a:rPr lang="zh-TW" altLang="en-US" sz="2000">
                <a:solidFill>
                  <a:srgbClr val="000000"/>
                </a:solidFill>
                <a:latin typeface="標楷體" pitchFamily="65" charset="-120"/>
                <a:ea typeface="標楷體" panose="03000509000000000000" pitchFamily="65" charset="-120"/>
              </a:rPr>
              <a:t>回覆包括 </a:t>
            </a:r>
            <a:r>
              <a:rPr lang="en-US" altLang="zh-TW" sz="2000">
                <a:solidFill>
                  <a:srgbClr val="000000"/>
                </a:solidFill>
                <a:latin typeface="標楷體" pitchFamily="65" charset="-120"/>
                <a:ea typeface="標楷體" panose="03000509000000000000" pitchFamily="65" charset="-120"/>
              </a:rPr>
              <a:t>Q</a:t>
            </a:r>
            <a:r>
              <a:rPr lang="zh-TW" altLang="en-US" sz="2000">
                <a:solidFill>
                  <a:srgbClr val="000000"/>
                </a:solidFill>
                <a:latin typeface="標楷體" pitchFamily="65" charset="-120"/>
                <a:ea typeface="標楷體" panose="03000509000000000000" pitchFamily="65" charset="-120"/>
              </a:rPr>
              <a:t>、</a:t>
            </a:r>
            <a:r>
              <a:rPr lang="en-US" altLang="zh-TW" sz="2000">
                <a:solidFill>
                  <a:srgbClr val="000000"/>
                </a:solidFill>
                <a:latin typeface="標楷體" pitchFamily="65" charset="-120"/>
                <a:ea typeface="標楷體" panose="03000509000000000000" pitchFamily="65" charset="-120"/>
              </a:rPr>
              <a:t>M</a:t>
            </a:r>
            <a:r>
              <a:rPr lang="zh-TW" altLang="en-US" sz="2000">
                <a:solidFill>
                  <a:srgbClr val="000000"/>
                </a:solidFill>
                <a:latin typeface="標楷體" pitchFamily="65" charset="-120"/>
                <a:ea typeface="標楷體" panose="03000509000000000000" pitchFamily="65" charset="-120"/>
              </a:rPr>
              <a:t>、</a:t>
            </a:r>
            <a:r>
              <a:rPr lang="en-US" altLang="zh-TW" sz="2000">
                <a:solidFill>
                  <a:srgbClr val="000000"/>
                </a:solidFill>
                <a:latin typeface="標楷體" pitchFamily="65" charset="-120"/>
                <a:ea typeface="標楷體" panose="03000509000000000000" pitchFamily="65" charset="-120"/>
              </a:rPr>
              <a:t>? </a:t>
            </a:r>
            <a:r>
              <a:rPr lang="zh-TW" altLang="en-US" sz="2000">
                <a:solidFill>
                  <a:srgbClr val="000000"/>
                </a:solidFill>
                <a:latin typeface="標楷體" pitchFamily="65" charset="-120"/>
                <a:ea typeface="標楷體" panose="03000509000000000000" pitchFamily="65" charset="-120"/>
              </a:rPr>
              <a:t>，或 </a:t>
            </a:r>
            <a:r>
              <a:rPr lang="en-US" altLang="zh-TW" sz="2000">
                <a:solidFill>
                  <a:srgbClr val="000000"/>
                </a:solidFill>
                <a:latin typeface="標楷體" pitchFamily="65" charset="-120"/>
                <a:ea typeface="標楷體" panose="03000509000000000000" pitchFamily="65" charset="-120"/>
              </a:rPr>
              <a:t>&amp;</a:t>
            </a:r>
            <a:r>
              <a:rPr lang="zh-TW" altLang="en-US" sz="2000">
                <a:solidFill>
                  <a:srgbClr val="000000"/>
                </a:solidFill>
                <a:latin typeface="標楷體" pitchFamily="65" charset="-120"/>
                <a:ea typeface="標楷體" panose="03000509000000000000" pitchFamily="65" charset="-120"/>
              </a:rPr>
              <a:t>。但是，這些含義超出了此課程的範圍。 </a:t>
            </a:r>
          </a:p>
          <a:p>
            <a:endParaRPr lang="en-US" sz="1200"/>
          </a:p>
        </p:txBody>
      </p:sp>
      <p:sp>
        <p:nvSpPr>
          <p:cNvPr id="4" name="投影片編號版面配置區 3"/>
          <p:cNvSpPr>
            <a:spLocks noGrp="1"/>
          </p:cNvSpPr>
          <p:nvPr>
            <p:ph type="sldNum" sz="quarter" idx="12"/>
          </p:nvPr>
        </p:nvSpPr>
        <p:spPr/>
        <p:txBody>
          <a:bodyPr/>
          <a:lstStyle/>
          <a:p>
            <a:fld id="{4FAB73BC-B049-4115-A692-8D63A059BFB8}" type="slidenum">
              <a:rPr lang="en-US" smtClean="0"/>
              <a:t>470</a:t>
            </a:fld>
            <a:endParaRPr lang="en-US"/>
          </a:p>
        </p:txBody>
      </p:sp>
    </p:spTree>
    <p:extLst>
      <p:ext uri="{BB962C8B-B14F-4D97-AF65-F5344CB8AC3E}">
        <p14:creationId xmlns:p14="http://schemas.microsoft.com/office/powerpoint/2010/main" val="8291928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471.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p:spPr>
        <p:txBody>
          <a:bodyPr>
            <a:normAutofit/>
          </a:bodyPr>
          <a:lstStyle/>
          <a:p>
            <a:r>
              <a:rPr lang="zh-TW" altLang="zh-TW"/>
              <a:t>17.4 驗證</a:t>
            </a:r>
            <a:r>
              <a:rPr lang="zh-TW" altLang="en-US"/>
              <a:t>連線</a:t>
            </a:r>
            <a:r>
              <a:rPr lang="en-US" altLang="zh-TW"/>
              <a:t>-</a:t>
            </a:r>
            <a:r>
              <a:rPr lang="zh-TW" altLang="en-US"/>
              <a:t>以 </a:t>
            </a:r>
            <a:r>
              <a:rPr lang="en-US" altLang="zh-TW"/>
              <a:t>Ping </a:t>
            </a:r>
            <a:r>
              <a:rPr lang="zh-TW" altLang="en-US"/>
              <a:t>驗證</a:t>
            </a:r>
            <a:r>
              <a:rPr lang="en-US" altLang="zh-TW"/>
              <a:t>(</a:t>
            </a:r>
            <a:r>
              <a:rPr lang="zh-TW" altLang="en-US"/>
              <a:t>續</a:t>
            </a:r>
            <a:r>
              <a:rPr lang="en-US" altLang="zh-TW"/>
              <a:t>)</a:t>
            </a:r>
            <a:r>
              <a:rPr lang="zh-TW" altLang="en-US"/>
              <a:t> </a:t>
            </a:r>
          </a:p>
        </p:txBody>
      </p:sp>
      <p:sp>
        <p:nvSpPr>
          <p:cNvPr id="7" name="Content Placeholder 6">
            <a:extLst>
              <a:ext uri="{FF2B5EF4-FFF2-40B4-BE49-F238E27FC236}">
                <a16:creationId xmlns:a16="http://schemas.microsoft.com/office/drawing/2014/main" id="{392730A1-8E01-4B1C-80A8-4DC1FCCA5D82}"/>
              </a:ext>
            </a:extLst>
          </p:cNvPr>
          <p:cNvSpPr>
            <a:spLocks noGrp="1"/>
          </p:cNvSpPr>
          <p:nvPr>
            <p:ph idx="1"/>
          </p:nvPr>
        </p:nvSpPr>
        <p:spPr>
          <a:xfrm>
            <a:off x="266701" y="1589088"/>
            <a:ext cx="3723409" cy="3627727"/>
          </a:xfrm>
        </p:spPr>
        <p:txBody>
          <a:bodyPr/>
          <a:lstStyle/>
          <a:p>
            <a:pPr marL="0" indent="0" algn="l"/>
            <a:r>
              <a:rPr lang="zh-TW" altLang="en-US">
                <a:solidFill>
                  <a:srgbClr val="000000"/>
                </a:solidFill>
              </a:rPr>
              <a:t>思科 </a:t>
            </a:r>
            <a:r>
              <a:rPr lang="en-US" altLang="zh-TW">
                <a:solidFill>
                  <a:srgbClr val="000000"/>
                </a:solidFill>
              </a:rPr>
              <a:t>IOS </a:t>
            </a:r>
            <a:r>
              <a:rPr lang="zh-TW" altLang="en-US">
                <a:solidFill>
                  <a:srgbClr val="000000"/>
                </a:solidFill>
              </a:rPr>
              <a:t>提供 </a:t>
            </a:r>
            <a:r>
              <a:rPr lang="en-US" altLang="zh-TW" b="1">
                <a:solidFill>
                  <a:srgbClr val="000000"/>
                </a:solidFill>
              </a:rPr>
              <a:t>ping</a:t>
            </a:r>
            <a:r>
              <a:rPr lang="zh-TW" altLang="en-US">
                <a:solidFill>
                  <a:srgbClr val="000000"/>
                </a:solidFill>
              </a:rPr>
              <a:t> 命令的 “擴展” 模式。</a:t>
            </a:r>
          </a:p>
          <a:p>
            <a:pPr marL="0" indent="0" algn="l"/>
            <a:endParaRPr lang="en-US">
              <a:solidFill>
                <a:srgbClr val="000000"/>
              </a:solidFill>
            </a:endParaRPr>
          </a:p>
          <a:p>
            <a:pPr marL="0" indent="0" algn="l"/>
            <a:r>
              <a:rPr lang="zh-TW" altLang="en-US">
                <a:solidFill>
                  <a:srgbClr val="000000"/>
                </a:solidFill>
              </a:rPr>
              <a:t>透過輸入 </a:t>
            </a:r>
            <a:r>
              <a:rPr lang="en-US" altLang="zh-TW">
                <a:solidFill>
                  <a:srgbClr val="000000"/>
                </a:solidFill>
              </a:rPr>
              <a:t>ping </a:t>
            </a:r>
            <a:r>
              <a:rPr lang="zh-TW" altLang="en-US">
                <a:solidFill>
                  <a:srgbClr val="000000"/>
                </a:solidFill>
              </a:rPr>
              <a:t>不含目的地 </a:t>
            </a:r>
            <a:r>
              <a:rPr lang="en-US" altLang="zh-TW">
                <a:solidFill>
                  <a:srgbClr val="000000"/>
                </a:solidFill>
              </a:rPr>
              <a:t>IP </a:t>
            </a:r>
            <a:r>
              <a:rPr lang="zh-TW" altLang="en-US">
                <a:solidFill>
                  <a:srgbClr val="000000"/>
                </a:solidFill>
              </a:rPr>
              <a:t>位址的 </a:t>
            </a:r>
            <a:r>
              <a:rPr lang="en-US" altLang="zh-TW" b="1">
                <a:solidFill>
                  <a:srgbClr val="000000"/>
                </a:solidFill>
              </a:rPr>
              <a:t>ping</a:t>
            </a:r>
            <a:r>
              <a:rPr lang="zh-TW" altLang="en-US">
                <a:solidFill>
                  <a:srgbClr val="000000"/>
                </a:solidFill>
              </a:rPr>
              <a:t> ，以特殊 </a:t>
            </a:r>
            <a:r>
              <a:rPr lang="en-US" altLang="zh-TW">
                <a:solidFill>
                  <a:srgbClr val="000000"/>
                </a:solidFill>
              </a:rPr>
              <a:t>EXEC </a:t>
            </a:r>
            <a:r>
              <a:rPr lang="zh-TW" altLang="en-US">
                <a:solidFill>
                  <a:srgbClr val="000000"/>
                </a:solidFill>
              </a:rPr>
              <a:t>模式輸入延伸 </a:t>
            </a:r>
            <a:r>
              <a:rPr lang="en-US" altLang="zh-TW">
                <a:solidFill>
                  <a:srgbClr val="000000"/>
                </a:solidFill>
              </a:rPr>
              <a:t>ping</a:t>
            </a:r>
            <a:r>
              <a:rPr lang="zh-TW" altLang="en-US">
                <a:solidFill>
                  <a:srgbClr val="000000"/>
                </a:solidFill>
              </a:rPr>
              <a:t>。然後，您會收到數個提示，以自訂延伸的 </a:t>
            </a:r>
            <a:r>
              <a:rPr lang="en-US" altLang="zh-TW" b="1">
                <a:solidFill>
                  <a:srgbClr val="000000"/>
                </a:solidFill>
              </a:rPr>
              <a:t>ping</a:t>
            </a:r>
            <a:r>
              <a:rPr lang="zh-TW" altLang="en-US">
                <a:solidFill>
                  <a:srgbClr val="000000"/>
                </a:solidFill>
              </a:rPr>
              <a:t>。</a:t>
            </a:r>
          </a:p>
          <a:p>
            <a:pPr marL="0" indent="0" algn="l"/>
            <a:endParaRPr lang="en-US" b="1">
              <a:solidFill>
                <a:srgbClr val="000000"/>
              </a:solidFill>
            </a:endParaRPr>
          </a:p>
          <a:p>
            <a:pPr marL="0" indent="0" algn="l"/>
            <a:r>
              <a:rPr lang="zh-TW" altLang="en-US" b="1">
                <a:solidFill>
                  <a:srgbClr val="000000"/>
                </a:solidFill>
              </a:rPr>
              <a:t>備註：</a:t>
            </a:r>
            <a:r>
              <a:rPr lang="zh-TW" altLang="en-US">
                <a:solidFill>
                  <a:srgbClr val="000000"/>
                </a:solidFill>
              </a:rPr>
              <a:t> 按 </a:t>
            </a:r>
            <a:r>
              <a:rPr lang="en-US" altLang="zh-TW">
                <a:solidFill>
                  <a:srgbClr val="000000"/>
                </a:solidFill>
              </a:rPr>
              <a:t>Enter </a:t>
            </a:r>
            <a:r>
              <a:rPr lang="zh-TW" altLang="en-US" b="1">
                <a:solidFill>
                  <a:srgbClr val="000000"/>
                </a:solidFill>
              </a:rPr>
              <a:t>可</a:t>
            </a:r>
            <a:r>
              <a:rPr lang="zh-TW" altLang="en-US">
                <a:solidFill>
                  <a:srgbClr val="000000"/>
                </a:solidFill>
              </a:rPr>
              <a:t>接受指定的預設值。該 </a:t>
            </a:r>
            <a:r>
              <a:rPr lang="en-US" altLang="zh-TW" b="1">
                <a:solidFill>
                  <a:srgbClr val="000000"/>
                </a:solidFill>
              </a:rPr>
              <a:t>ping ipv6</a:t>
            </a:r>
            <a:r>
              <a:rPr lang="zh-TW" altLang="en-US">
                <a:solidFill>
                  <a:srgbClr val="000000"/>
                </a:solidFill>
              </a:rPr>
              <a:t> 命令用於 </a:t>
            </a:r>
            <a:r>
              <a:rPr lang="en-US" altLang="zh-TW">
                <a:solidFill>
                  <a:srgbClr val="000000"/>
                </a:solidFill>
              </a:rPr>
              <a:t>IPv6 </a:t>
            </a:r>
            <a:r>
              <a:rPr lang="zh-TW" altLang="en-US">
                <a:solidFill>
                  <a:srgbClr val="000000"/>
                </a:solidFill>
              </a:rPr>
              <a:t>擴展 </a:t>
            </a:r>
            <a:r>
              <a:rPr lang="en-US" altLang="zh-TW">
                <a:solidFill>
                  <a:srgbClr val="000000"/>
                </a:solidFill>
              </a:rPr>
              <a:t>ping</a:t>
            </a:r>
            <a:r>
              <a:rPr lang="zh-TW" altLang="en-US">
                <a:solidFill>
                  <a:srgbClr val="000000"/>
                </a:solidFill>
              </a:rPr>
              <a:t>。 </a:t>
            </a:r>
          </a:p>
          <a:p>
            <a:pPr marL="342892" indent="-342892" algn="l">
              <a:buFont typeface="Arial" panose="020b0604020202020204" pitchFamily="34" charset="0"/>
              <a:buChar char="•"/>
            </a:pPr>
            <a:endParaRPr lang="en-US" sz="1400">
              <a:solidFill>
                <a:srgbClr val="000000"/>
              </a:solidFill>
            </a:endParaRPr>
          </a:p>
        </p:txBody>
      </p:sp>
      <p:pic>
        <p:nvPicPr>
          <p:cNvPr id="8" name="Picture 7">
            <a:extLst>
              <a:ext uri="{FF2B5EF4-FFF2-40B4-BE49-F238E27FC236}">
                <a16:creationId xmlns:a16="http://schemas.microsoft.com/office/drawing/2014/main" id="{D6CF7F90-88E9-48D3-A067-4B1E2F997C7B}"/>
              </a:ext>
            </a:extLst>
          </p:cNvPr>
          <p:cNvPicPr>
            <a:picLocks noChangeAspect="1"/>
          </p:cNvPicPr>
          <p:nvPr/>
        </p:nvPicPr>
        <p:blipFill>
          <a:blip r:embed="rId3"/>
          <a:stretch>
            <a:fillRect/>
          </a:stretch>
        </p:blipFill>
        <p:spPr>
          <a:xfrm>
            <a:off x="3990110" y="1473411"/>
            <a:ext cx="4768537" cy="3911180"/>
          </a:xfrm>
          <a:prstGeom prst="rect">
            <a:avLst/>
          </a:prstGeom>
        </p:spPr>
      </p:pic>
      <p:sp>
        <p:nvSpPr>
          <p:cNvPr id="2" name="投影片編號版面配置區 1"/>
          <p:cNvSpPr>
            <a:spLocks noGrp="1"/>
          </p:cNvSpPr>
          <p:nvPr>
            <p:ph type="sldNum" sz="quarter" idx="12"/>
          </p:nvPr>
        </p:nvSpPr>
        <p:spPr/>
        <p:txBody>
          <a:bodyPr/>
          <a:lstStyle/>
          <a:p>
            <a:fld id="{4FAB73BC-B049-4115-A692-8D63A059BFB8}" type="slidenum">
              <a:rPr lang="en-US" smtClean="0"/>
              <a:t>471</a:t>
            </a:fld>
            <a:endParaRPr lang="en-US"/>
          </a:p>
        </p:txBody>
      </p:sp>
    </p:spTree>
    <p:extLst>
      <p:ext uri="{BB962C8B-B14F-4D97-AF65-F5344CB8AC3E}">
        <p14:creationId xmlns:p14="http://schemas.microsoft.com/office/powerpoint/2010/main" val="166421061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472.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p:spPr>
        <p:txBody>
          <a:bodyPr>
            <a:normAutofit/>
          </a:bodyPr>
          <a:lstStyle/>
          <a:p>
            <a:r>
              <a:rPr lang="zh-TW" altLang="zh-TW"/>
              <a:t>17.4 驗證</a:t>
            </a:r>
            <a:r>
              <a:rPr lang="zh-TW" altLang="en-US"/>
              <a:t>連線</a:t>
            </a:r>
            <a:r>
              <a:rPr lang="en-US" altLang="zh-TW"/>
              <a:t>-</a:t>
            </a:r>
            <a:r>
              <a:rPr lang="zh-TW" altLang="en-US"/>
              <a:t>以 </a:t>
            </a:r>
            <a:r>
              <a:rPr lang="en-US" altLang="zh-TW" smtClean="0"/>
              <a:t>trace</a:t>
            </a:r>
            <a:r>
              <a:rPr lang="zh-TW" altLang="en-US" smtClean="0"/>
              <a:t>驗</a:t>
            </a:r>
            <a:r>
              <a:rPr lang="zh-TW" altLang="en-US"/>
              <a:t>證</a:t>
            </a:r>
            <a:r>
              <a:rPr lang="zh-TW" altLang="en-US" smtClean="0"/>
              <a:t> </a:t>
            </a:r>
            <a:endParaRPr lang="zh-TW" altLang="en-US"/>
          </a:p>
        </p:txBody>
      </p:sp>
      <p:sp>
        <p:nvSpPr>
          <p:cNvPr id="4" name="Content Placeholder 3">
            <a:extLst>
              <a:ext uri="{FF2B5EF4-FFF2-40B4-BE49-F238E27FC236}">
                <a16:creationId xmlns:a16="http://schemas.microsoft.com/office/drawing/2014/main" id="{B06288C0-797C-4446-90E4-651E1BB319F8}"/>
              </a:ext>
            </a:extLst>
          </p:cNvPr>
          <p:cNvSpPr>
            <a:spLocks noGrp="1"/>
          </p:cNvSpPr>
          <p:nvPr>
            <p:ph idx="1"/>
          </p:nvPr>
        </p:nvSpPr>
        <p:spPr>
          <a:xfrm>
            <a:off x="161926" y="1589088"/>
            <a:ext cx="8592794" cy="1449388"/>
          </a:xfrm>
        </p:spPr>
        <p:txBody>
          <a:bodyPr/>
          <a:lstStyle/>
          <a:p>
            <a:pPr marL="0" indent="0" algn="l"/>
            <a:r>
              <a:rPr lang="en-US" altLang="zh-TW">
                <a:solidFill>
                  <a:srgbClr val="000000"/>
                </a:solidFill>
              </a:rPr>
              <a:t>ping </a:t>
            </a:r>
            <a:r>
              <a:rPr lang="zh-TW" altLang="en-US">
                <a:solidFill>
                  <a:srgbClr val="000000"/>
                </a:solidFill>
              </a:rPr>
              <a:t>指令有助於快速判斷是否存在 “層 </a:t>
            </a:r>
            <a:r>
              <a:rPr lang="en-US" altLang="zh-TW">
                <a:solidFill>
                  <a:srgbClr val="000000"/>
                </a:solidFill>
              </a:rPr>
              <a:t>3” </a:t>
            </a:r>
            <a:r>
              <a:rPr lang="zh-TW" altLang="en-US">
                <a:solidFill>
                  <a:srgbClr val="000000"/>
                </a:solidFill>
              </a:rPr>
              <a:t>連接問題。但是，它無法識別問題所在的位置沿著路徑。</a:t>
            </a:r>
          </a:p>
          <a:p>
            <a:pPr marL="285743" indent="-285743" algn="l">
              <a:buFont typeface="Arial" panose="020b0604020202020204" pitchFamily="34" charset="0"/>
              <a:buChar char="•"/>
            </a:pPr>
            <a:r>
              <a:rPr lang="zh-TW" altLang="en-US">
                <a:solidFill>
                  <a:srgbClr val="000000"/>
                </a:solidFill>
              </a:rPr>
              <a:t>追蹤針對器可協助找出網路中的第 </a:t>
            </a:r>
            <a:r>
              <a:rPr lang="en-US" altLang="zh-TW">
                <a:solidFill>
                  <a:srgbClr val="000000"/>
                </a:solidFill>
              </a:rPr>
              <a:t>3 </a:t>
            </a:r>
            <a:r>
              <a:rPr lang="zh-TW" altLang="en-US">
                <a:solidFill>
                  <a:srgbClr val="000000"/>
                </a:solidFill>
              </a:rPr>
              <a:t>層問題區域。當封包透過網路路由傳送時，追蹤會傳回躍點清單。</a:t>
            </a:r>
          </a:p>
          <a:p>
            <a:pPr marL="285743" indent="-285743" algn="l">
              <a:buFont typeface="Arial" panose="020b0604020202020204" pitchFamily="34" charset="0"/>
              <a:buChar char="•"/>
            </a:pPr>
            <a:r>
              <a:rPr lang="en-US" altLang="zh-TW">
                <a:solidFill>
                  <a:srgbClr val="000000"/>
                </a:solidFill>
              </a:rPr>
              <a:t>trace </a:t>
            </a:r>
            <a:r>
              <a:rPr lang="zh-TW" altLang="en-US">
                <a:solidFill>
                  <a:srgbClr val="000000"/>
                </a:solidFill>
              </a:rPr>
              <a:t>命令的語法會因作業系統而異，如圖所示。</a:t>
            </a:r>
          </a:p>
        </p:txBody>
      </p:sp>
      <p:pic>
        <p:nvPicPr>
          <p:cNvPr id="5" name="Picture 4">
            <a:extLst>
              <a:ext uri="{FF2B5EF4-FFF2-40B4-BE49-F238E27FC236}">
                <a16:creationId xmlns:a16="http://schemas.microsoft.com/office/drawing/2014/main" id="{77065A9D-C3F8-4819-8891-F269C0BD3CEC}"/>
              </a:ext>
            </a:extLst>
          </p:cNvPr>
          <p:cNvPicPr>
            <a:picLocks noChangeAspect="1"/>
          </p:cNvPicPr>
          <p:nvPr/>
        </p:nvPicPr>
        <p:blipFill>
          <a:blip r:embed="rId3"/>
          <a:stretch>
            <a:fillRect/>
          </a:stretch>
        </p:blipFill>
        <p:spPr>
          <a:xfrm>
            <a:off x="1278732" y="3320998"/>
            <a:ext cx="6586537" cy="2295980"/>
          </a:xfrm>
          <a:prstGeom prst="rect">
            <a:avLst/>
          </a:prstGeom>
        </p:spPr>
      </p:pic>
      <p:sp>
        <p:nvSpPr>
          <p:cNvPr id="2" name="投影片編號版面配置區 1"/>
          <p:cNvSpPr>
            <a:spLocks noGrp="1"/>
          </p:cNvSpPr>
          <p:nvPr>
            <p:ph type="sldNum" sz="quarter" idx="12"/>
          </p:nvPr>
        </p:nvSpPr>
        <p:spPr/>
        <p:txBody>
          <a:bodyPr/>
          <a:lstStyle/>
          <a:p>
            <a:fld id="{4FAB73BC-B049-4115-A692-8D63A059BFB8}" type="slidenum">
              <a:rPr lang="en-US" smtClean="0"/>
              <a:t>472</a:t>
            </a:fld>
            <a:endParaRPr lang="en-US"/>
          </a:p>
        </p:txBody>
      </p:sp>
    </p:spTree>
    <p:extLst>
      <p:ext uri="{BB962C8B-B14F-4D97-AF65-F5344CB8AC3E}">
        <p14:creationId xmlns:p14="http://schemas.microsoft.com/office/powerpoint/2010/main" val="219348605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473.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p:spPr>
        <p:txBody>
          <a:bodyPr>
            <a:noAutofit/>
          </a:bodyPr>
          <a:lstStyle/>
          <a:p>
            <a:r>
              <a:rPr lang="zh-TW" altLang="zh-TW"/>
              <a:t>17.4 驗證</a:t>
            </a:r>
            <a:r>
              <a:rPr lang="zh-TW" altLang="en-US"/>
              <a:t>連線</a:t>
            </a:r>
            <a:r>
              <a:rPr lang="en-US" altLang="zh-TW"/>
              <a:t>-</a:t>
            </a:r>
            <a:r>
              <a:rPr lang="zh-TW" altLang="en-US"/>
              <a:t>以 </a:t>
            </a:r>
            <a:r>
              <a:rPr lang="en-US" altLang="zh-TW"/>
              <a:t>trace</a:t>
            </a:r>
            <a:r>
              <a:rPr lang="zh-TW" altLang="en-US"/>
              <a:t>驗證 </a:t>
            </a:r>
            <a:r>
              <a:rPr lang="en-US" altLang="zh-TW" smtClean="0"/>
              <a:t>(</a:t>
            </a:r>
            <a:r>
              <a:rPr lang="zh-TW" altLang="en-US" smtClean="0"/>
              <a:t>續</a:t>
            </a:r>
            <a:r>
              <a:rPr lang="en-US" altLang="zh-TW"/>
              <a:t>) </a:t>
            </a:r>
          </a:p>
        </p:txBody>
      </p:sp>
      <p:sp>
        <p:nvSpPr>
          <p:cNvPr id="4" name="Content Placeholder 3">
            <a:extLst>
              <a:ext uri="{FF2B5EF4-FFF2-40B4-BE49-F238E27FC236}">
                <a16:creationId xmlns:a16="http://schemas.microsoft.com/office/drawing/2014/main" id="{B06288C0-797C-4446-90E4-651E1BB319F8}"/>
              </a:ext>
            </a:extLst>
          </p:cNvPr>
          <p:cNvSpPr>
            <a:spLocks noGrp="1"/>
          </p:cNvSpPr>
          <p:nvPr>
            <p:ph idx="1"/>
          </p:nvPr>
        </p:nvSpPr>
        <p:spPr>
          <a:xfrm>
            <a:off x="474662" y="1589089"/>
            <a:ext cx="8280057" cy="1741856"/>
          </a:xfrm>
        </p:spPr>
        <p:txBody>
          <a:bodyPr/>
          <a:lstStyle/>
          <a:p>
            <a:pPr marL="285743" indent="-285743" algn="l">
              <a:buFont typeface="Arial" panose="020b0604020202020204" pitchFamily="34" charset="0"/>
              <a:buChar char="•"/>
            </a:pPr>
            <a:r>
              <a:rPr lang="zh-TW" altLang="en-US">
                <a:solidFill>
                  <a:srgbClr val="000000"/>
                </a:solidFill>
              </a:rPr>
              <a:t>以下是一個 </a:t>
            </a:r>
            <a:r>
              <a:rPr lang="en-US" altLang="zh-TW">
                <a:solidFill>
                  <a:srgbClr val="000000"/>
                </a:solidFill>
              </a:rPr>
              <a:t>Windows 10 </a:t>
            </a:r>
            <a:r>
              <a:rPr lang="zh-TW" altLang="en-US">
                <a:solidFill>
                  <a:srgbClr val="000000"/>
                </a:solidFill>
              </a:rPr>
              <a:t>主機上的 </a:t>
            </a:r>
            <a:r>
              <a:rPr lang="en-US" altLang="zh-TW" b="1" err="1">
                <a:solidFill>
                  <a:srgbClr val="000000"/>
                </a:solidFill>
              </a:rPr>
              <a:t>tracert</a:t>
            </a:r>
            <a:r>
              <a:rPr lang="zh-TW" altLang="en-US">
                <a:solidFill>
                  <a:srgbClr val="000000"/>
                </a:solidFill>
              </a:rPr>
              <a:t> 命令的輸出示例。</a:t>
            </a:r>
          </a:p>
          <a:p>
            <a:pPr marL="0" indent="0" algn="l"/>
            <a:r>
              <a:rPr lang="zh-TW" altLang="en-US" b="1">
                <a:solidFill>
                  <a:srgbClr val="000000"/>
                </a:solidFill>
              </a:rPr>
              <a:t>注意：</a:t>
            </a:r>
            <a:r>
              <a:rPr lang="zh-TW" altLang="en-US">
                <a:solidFill>
                  <a:srgbClr val="000000"/>
                </a:solidFill>
              </a:rPr>
              <a:t> 使用 </a:t>
            </a:r>
            <a:r>
              <a:rPr lang="en-US" altLang="zh-TW" b="1">
                <a:solidFill>
                  <a:srgbClr val="000000"/>
                </a:solidFill>
              </a:rPr>
              <a:t>Ctrl-C</a:t>
            </a:r>
            <a:r>
              <a:rPr lang="zh-TW" altLang="en-US">
                <a:solidFill>
                  <a:srgbClr val="000000"/>
                </a:solidFill>
              </a:rPr>
              <a:t> 來中斷視窗中的 </a:t>
            </a:r>
            <a:r>
              <a:rPr lang="zh-TW" altLang="en-US" b="1">
                <a:solidFill>
                  <a:srgbClr val="000000"/>
                </a:solidFill>
              </a:rPr>
              <a:t>追蹤</a:t>
            </a:r>
            <a:r>
              <a:rPr lang="zh-TW" altLang="en-US">
                <a:solidFill>
                  <a:srgbClr val="000000"/>
                </a:solidFill>
              </a:rPr>
              <a:t> 。</a:t>
            </a:r>
          </a:p>
          <a:p>
            <a:pPr marL="342892" indent="-342892" algn="l">
              <a:buFont typeface="Arial" panose="020b0604020202020204" pitchFamily="34" charset="0"/>
              <a:buChar char="•"/>
            </a:pPr>
            <a:r>
              <a:rPr lang="zh-TW" altLang="en-US">
                <a:solidFill>
                  <a:srgbClr val="000000"/>
                </a:solidFill>
              </a:rPr>
              <a:t>唯一成功的回應是從 </a:t>
            </a:r>
            <a:r>
              <a:rPr lang="en-US" altLang="zh-TW">
                <a:solidFill>
                  <a:srgbClr val="000000"/>
                </a:solidFill>
              </a:rPr>
              <a:t>R1 </a:t>
            </a:r>
            <a:r>
              <a:rPr lang="zh-TW" altLang="en-US">
                <a:solidFill>
                  <a:srgbClr val="000000"/>
                </a:solidFill>
              </a:rPr>
              <a:t>上的閘道</a:t>
            </a:r>
            <a:r>
              <a:rPr lang="en-US" altLang="zh-TW">
                <a:solidFill>
                  <a:srgbClr val="000000"/>
                </a:solidFill>
              </a:rPr>
              <a:t>. </a:t>
            </a:r>
            <a:r>
              <a:rPr lang="zh-TW" altLang="en-US">
                <a:solidFill>
                  <a:srgbClr val="000000"/>
                </a:solidFill>
              </a:rPr>
              <a:t>追蹤下一個躍點的要求逾時，如星號 </a:t>
            </a:r>
            <a:r>
              <a:rPr lang="en-US" altLang="zh-TW">
                <a:solidFill>
                  <a:srgbClr val="000000"/>
                </a:solidFill>
              </a:rPr>
              <a:t>(*) </a:t>
            </a:r>
            <a:r>
              <a:rPr lang="zh-TW" altLang="en-US">
                <a:solidFill>
                  <a:srgbClr val="000000"/>
                </a:solidFill>
              </a:rPr>
              <a:t>所示，表示下一個躍點路由器沒有回應，或網路路徑中發生失敗。在這個例子中，</a:t>
            </a:r>
            <a:r>
              <a:rPr lang="en-US" altLang="zh-TW">
                <a:solidFill>
                  <a:srgbClr val="000000"/>
                </a:solidFill>
              </a:rPr>
              <a:t>R1 </a:t>
            </a:r>
            <a:r>
              <a:rPr lang="zh-TW" altLang="en-US">
                <a:solidFill>
                  <a:srgbClr val="000000"/>
                </a:solidFill>
              </a:rPr>
              <a:t>和 </a:t>
            </a:r>
            <a:r>
              <a:rPr lang="en-US" altLang="zh-TW">
                <a:solidFill>
                  <a:srgbClr val="000000"/>
                </a:solidFill>
              </a:rPr>
              <a:t>R2 </a:t>
            </a:r>
            <a:r>
              <a:rPr lang="zh-TW" altLang="en-US">
                <a:solidFill>
                  <a:srgbClr val="000000"/>
                </a:solidFill>
              </a:rPr>
              <a:t>之間似乎存在問題。</a:t>
            </a:r>
          </a:p>
          <a:p>
            <a:pPr marL="285743" indent="-285743" algn="l">
              <a:buFont typeface="Arial" panose="020b0604020202020204" pitchFamily="34" charset="0"/>
              <a:buChar char="•"/>
            </a:pPr>
            <a:endParaRPr lang="en-US" sz="1600">
              <a:solidFill>
                <a:srgbClr val="000000"/>
              </a:solidFill>
            </a:endParaRPr>
          </a:p>
        </p:txBody>
      </p:sp>
      <p:pic>
        <p:nvPicPr>
          <p:cNvPr id="2" name="Picture 1">
            <a:extLst>
              <a:ext uri="{FF2B5EF4-FFF2-40B4-BE49-F238E27FC236}">
                <a16:creationId xmlns:a16="http://schemas.microsoft.com/office/drawing/2014/main" id="{F6C74959-2FFC-428D-886D-AC9555B77575}"/>
              </a:ext>
            </a:extLst>
          </p:cNvPr>
          <p:cNvPicPr>
            <a:picLocks noChangeAspect="1"/>
          </p:cNvPicPr>
          <p:nvPr/>
        </p:nvPicPr>
        <p:blipFill>
          <a:blip r:embed="rId3"/>
          <a:stretch>
            <a:fillRect/>
          </a:stretch>
        </p:blipFill>
        <p:spPr>
          <a:xfrm>
            <a:off x="2274311" y="3434035"/>
            <a:ext cx="4143375" cy="1924050"/>
          </a:xfrm>
          <a:prstGeom prst="rect">
            <a:avLst/>
          </a:prstGeom>
        </p:spPr>
      </p:pic>
      <p:sp>
        <p:nvSpPr>
          <p:cNvPr id="5" name="投影片編號版面配置區 4"/>
          <p:cNvSpPr>
            <a:spLocks noGrp="1"/>
          </p:cNvSpPr>
          <p:nvPr>
            <p:ph type="sldNum" sz="quarter" idx="12"/>
          </p:nvPr>
        </p:nvSpPr>
        <p:spPr/>
        <p:txBody>
          <a:bodyPr/>
          <a:lstStyle/>
          <a:p>
            <a:fld id="{4FAB73BC-B049-4115-A692-8D63A059BFB8}" type="slidenum">
              <a:rPr lang="en-US" smtClean="0"/>
              <a:t>473</a:t>
            </a:fld>
            <a:endParaRPr lang="en-US"/>
          </a:p>
        </p:txBody>
      </p:sp>
    </p:spTree>
    <p:extLst>
      <p:ext uri="{BB962C8B-B14F-4D97-AF65-F5344CB8AC3E}">
        <p14:creationId xmlns:p14="http://schemas.microsoft.com/office/powerpoint/2010/main" val="116321787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474.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p:spPr>
        <p:txBody>
          <a:bodyPr>
            <a:normAutofit/>
          </a:bodyPr>
          <a:lstStyle/>
          <a:p>
            <a:r>
              <a:rPr lang="zh-TW" altLang="zh-TW"/>
              <a:t>17.4 驗證</a:t>
            </a:r>
            <a:r>
              <a:rPr lang="zh-TW" altLang="en-US"/>
              <a:t>連線</a:t>
            </a:r>
            <a:r>
              <a:rPr lang="en-US" altLang="zh-TW"/>
              <a:t>-</a:t>
            </a:r>
            <a:r>
              <a:rPr lang="zh-TW" altLang="en-US"/>
              <a:t>以 </a:t>
            </a:r>
            <a:r>
              <a:rPr lang="en-US" altLang="zh-TW"/>
              <a:t>trace</a:t>
            </a:r>
            <a:r>
              <a:rPr lang="zh-TW" altLang="en-US"/>
              <a:t>驗證 </a:t>
            </a:r>
            <a:r>
              <a:rPr lang="en-US" altLang="zh-TW" smtClean="0"/>
              <a:t>(</a:t>
            </a:r>
            <a:r>
              <a:rPr lang="zh-TW" altLang="en-US" smtClean="0"/>
              <a:t>續</a:t>
            </a:r>
            <a:r>
              <a:rPr lang="en-US" altLang="zh-TW"/>
              <a:t>) </a:t>
            </a:r>
          </a:p>
        </p:txBody>
      </p:sp>
      <p:sp>
        <p:nvSpPr>
          <p:cNvPr id="4" name="Content Placeholder 3">
            <a:extLst>
              <a:ext uri="{FF2B5EF4-FFF2-40B4-BE49-F238E27FC236}">
                <a16:creationId xmlns:a16="http://schemas.microsoft.com/office/drawing/2014/main" id="{B06288C0-797C-4446-90E4-651E1BB319F8}"/>
              </a:ext>
            </a:extLst>
          </p:cNvPr>
          <p:cNvSpPr>
            <a:spLocks noGrp="1"/>
          </p:cNvSpPr>
          <p:nvPr>
            <p:ph idx="1"/>
          </p:nvPr>
        </p:nvSpPr>
        <p:spPr>
          <a:xfrm>
            <a:off x="389282" y="1589088"/>
            <a:ext cx="8754719" cy="314180"/>
          </a:xfrm>
        </p:spPr>
        <p:txBody>
          <a:bodyPr/>
          <a:lstStyle/>
          <a:p>
            <a:pPr marL="0" indent="0" algn="l"/>
            <a:r>
              <a:rPr lang="zh-TW" altLang="en-US" sz="1600">
                <a:solidFill>
                  <a:srgbClr val="000000"/>
                </a:solidFill>
              </a:rPr>
              <a:t>以下是來自 </a:t>
            </a:r>
            <a:r>
              <a:rPr lang="en-US" altLang="zh-TW" sz="1600">
                <a:solidFill>
                  <a:srgbClr val="000000"/>
                </a:solidFill>
              </a:rPr>
              <a:t>R1 </a:t>
            </a:r>
            <a:r>
              <a:rPr lang="zh-TW" altLang="en-US" sz="1600">
                <a:solidFill>
                  <a:srgbClr val="000000"/>
                </a:solidFill>
              </a:rPr>
              <a:t>的追蹤指令的範例輸出：</a:t>
            </a:r>
          </a:p>
          <a:p>
            <a:pPr marL="285743" indent="-285743" algn="l">
              <a:buFont typeface="Arial" panose="020b0604020202020204" pitchFamily="34" charset="0"/>
              <a:buChar char="•"/>
            </a:pPr>
            <a:endParaRPr lang="en-US" sz="1600">
              <a:solidFill>
                <a:srgbClr val="000000"/>
              </a:solidFill>
            </a:endParaRPr>
          </a:p>
          <a:p>
            <a:pPr marL="285743" indent="-285743" algn="l">
              <a:buFont typeface="Arial" panose="020b0604020202020204" pitchFamily="34" charset="0"/>
              <a:buChar char="•"/>
            </a:pPr>
            <a:endParaRPr lang="en-US" sz="1600">
              <a:solidFill>
                <a:srgbClr val="000000"/>
              </a:solidFill>
            </a:endParaRPr>
          </a:p>
          <a:p>
            <a:pPr marL="285743" indent="-285743" algn="l">
              <a:buFont typeface="Arial" panose="020b0604020202020204" pitchFamily="34" charset="0"/>
              <a:buChar char="•"/>
            </a:pPr>
            <a:endParaRPr lang="en-US" sz="1600">
              <a:solidFill>
                <a:srgbClr val="000000"/>
              </a:solidFill>
            </a:endParaRPr>
          </a:p>
          <a:p>
            <a:pPr marL="285743" indent="-285743" algn="l">
              <a:buFont typeface="Arial" panose="020b0604020202020204" pitchFamily="34" charset="0"/>
              <a:buChar char="•"/>
            </a:pPr>
            <a:endParaRPr lang="en-US" sz="1600">
              <a:solidFill>
                <a:srgbClr val="000000"/>
              </a:solidFill>
            </a:endParaRPr>
          </a:p>
          <a:p>
            <a:pPr marL="285743" indent="-285743" algn="l">
              <a:buFont typeface="Arial" panose="020b0604020202020204" pitchFamily="34" charset="0"/>
              <a:buChar char="•"/>
            </a:pPr>
            <a:endParaRPr lang="en-US" sz="1600">
              <a:solidFill>
                <a:srgbClr val="000000"/>
              </a:solidFill>
            </a:endParaRPr>
          </a:p>
          <a:p>
            <a:pPr marL="0" indent="0" algn="l"/>
            <a:endParaRPr lang="en-US" sz="1600">
              <a:solidFill>
                <a:srgbClr val="000000"/>
              </a:solidFill>
            </a:endParaRPr>
          </a:p>
        </p:txBody>
      </p:sp>
      <p:pic>
        <p:nvPicPr>
          <p:cNvPr id="5" name="Picture 4">
            <a:extLst>
              <a:ext uri="{FF2B5EF4-FFF2-40B4-BE49-F238E27FC236}">
                <a16:creationId xmlns:a16="http://schemas.microsoft.com/office/drawing/2014/main" id="{A0732355-332B-449D-9357-E0F48C454790}"/>
              </a:ext>
            </a:extLst>
          </p:cNvPr>
          <p:cNvPicPr>
            <a:picLocks noChangeAspect="1"/>
          </p:cNvPicPr>
          <p:nvPr/>
        </p:nvPicPr>
        <p:blipFill>
          <a:blip r:embed="rId3"/>
          <a:stretch>
            <a:fillRect/>
          </a:stretch>
        </p:blipFill>
        <p:spPr>
          <a:xfrm>
            <a:off x="1000125" y="1903269"/>
            <a:ext cx="2999221" cy="1671697"/>
          </a:xfrm>
          <a:prstGeom prst="rect">
            <a:avLst/>
          </a:prstGeom>
        </p:spPr>
      </p:pic>
      <p:pic>
        <p:nvPicPr>
          <p:cNvPr id="6" name="Picture 5">
            <a:extLst>
              <a:ext uri="{FF2B5EF4-FFF2-40B4-BE49-F238E27FC236}">
                <a16:creationId xmlns:a16="http://schemas.microsoft.com/office/drawing/2014/main" id="{3C36BF30-75BB-4311-A628-2FB7B10FE9A2}"/>
              </a:ext>
            </a:extLst>
          </p:cNvPr>
          <p:cNvPicPr>
            <a:picLocks noChangeAspect="1"/>
          </p:cNvPicPr>
          <p:nvPr/>
        </p:nvPicPr>
        <p:blipFill>
          <a:blip r:embed="rId4"/>
          <a:stretch>
            <a:fillRect/>
          </a:stretch>
        </p:blipFill>
        <p:spPr>
          <a:xfrm>
            <a:off x="4386596" y="1903268"/>
            <a:ext cx="2745820" cy="1671697"/>
          </a:xfrm>
          <a:prstGeom prst="rect">
            <a:avLst/>
          </a:prstGeom>
        </p:spPr>
      </p:pic>
      <p:sp>
        <p:nvSpPr>
          <p:cNvPr id="7" name="TextBox 6">
            <a:extLst>
              <a:ext uri="{FF2B5EF4-FFF2-40B4-BE49-F238E27FC236}">
                <a16:creationId xmlns:a16="http://schemas.microsoft.com/office/drawing/2014/main" id="{6585B9E8-F83C-4942-AF9A-29DA3B2866B1}"/>
              </a:ext>
            </a:extLst>
          </p:cNvPr>
          <p:cNvSpPr txBox="1"/>
          <p:nvPr/>
        </p:nvSpPr>
        <p:spPr>
          <a:xfrm>
            <a:off x="600365" y="3657599"/>
            <a:ext cx="8017163" cy="2831544"/>
          </a:xfrm>
          <a:prstGeom prst="rect">
            <a:avLst/>
          </a:prstGeom>
          <a:noFill/>
        </p:spPr>
        <p:txBody>
          <a:bodyPr wrap="square" rtlCol="0">
            <a:spAutoFit/>
          </a:bodyPr>
          <a:lstStyle/>
          <a:p>
            <a:pPr marL="358826" lvl="1" indent="-285743">
              <a:buFont typeface="Arial" panose="020b0604020202020204" pitchFamily="34" charset="0"/>
              <a:buChar char="•"/>
            </a:pPr>
            <a:r>
              <a:rPr lang="zh-TW" altLang="en-US" sz="2000">
                <a:solidFill>
                  <a:srgbClr val="000000"/>
                </a:solidFill>
                <a:latin typeface="標楷體" pitchFamily="65" charset="-120"/>
                <a:ea typeface="標楷體" panose="03000509000000000000" pitchFamily="65" charset="-120"/>
              </a:rPr>
              <a:t>在左邊，追蹤已驗證它可以成功到達 </a:t>
            </a:r>
            <a:r>
              <a:rPr lang="en-US" altLang="zh-TW" sz="2000">
                <a:solidFill>
                  <a:srgbClr val="000000"/>
                </a:solidFill>
                <a:latin typeface="標楷體" pitchFamily="65" charset="-120"/>
                <a:ea typeface="標楷體" panose="03000509000000000000" pitchFamily="65" charset="-120"/>
              </a:rPr>
              <a:t>PC B</a:t>
            </a:r>
            <a:r>
              <a:rPr lang="zh-TW" altLang="en-US" sz="2000">
                <a:solidFill>
                  <a:srgbClr val="000000"/>
                </a:solidFill>
                <a:latin typeface="標楷體" pitchFamily="65" charset="-120"/>
                <a:ea typeface="標楷體" panose="03000509000000000000" pitchFamily="65" charset="-120"/>
              </a:rPr>
              <a:t>。</a:t>
            </a:r>
          </a:p>
          <a:p>
            <a:pPr marL="358826" lvl="1" indent="-285743">
              <a:buFont typeface="Arial" panose="020b0604020202020204" pitchFamily="34" charset="0"/>
              <a:buChar char="•"/>
            </a:pPr>
            <a:r>
              <a:rPr lang="zh-TW" altLang="en-US" sz="2000">
                <a:solidFill>
                  <a:srgbClr val="000000"/>
                </a:solidFill>
                <a:latin typeface="標楷體" pitchFamily="65" charset="-120"/>
                <a:ea typeface="標楷體" panose="03000509000000000000" pitchFamily="65" charset="-120"/>
              </a:rPr>
              <a:t>在右側，</a:t>
            </a:r>
            <a:r>
              <a:rPr lang="en-US" altLang="zh-TW" sz="2000">
                <a:solidFill>
                  <a:srgbClr val="000000"/>
                </a:solidFill>
                <a:latin typeface="標楷體" pitchFamily="65" charset="-120"/>
                <a:ea typeface="標楷體" panose="03000509000000000000" pitchFamily="65" charset="-120"/>
              </a:rPr>
              <a:t>10.1.10 </a:t>
            </a:r>
            <a:r>
              <a:rPr lang="zh-TW" altLang="en-US" sz="2000">
                <a:solidFill>
                  <a:srgbClr val="000000"/>
                </a:solidFill>
                <a:latin typeface="標楷體" pitchFamily="65" charset="-120"/>
                <a:ea typeface="標楷體" panose="03000509000000000000" pitchFamily="65" charset="-120"/>
              </a:rPr>
              <a:t>主機無法使用，且輸出顯示回覆逾時的星號。逾時表示潛在的網路問題。 </a:t>
            </a:r>
          </a:p>
          <a:p>
            <a:pPr marL="358826" lvl="1" indent="-285743">
              <a:buFont typeface="Arial" panose="020b0604020202020204" pitchFamily="34" charset="0"/>
              <a:buChar char="•"/>
            </a:pPr>
            <a:r>
              <a:rPr lang="zh-TW" altLang="en-US" sz="2000">
                <a:solidFill>
                  <a:srgbClr val="000000"/>
                </a:solidFill>
                <a:latin typeface="標楷體" pitchFamily="65" charset="-120"/>
                <a:ea typeface="標楷體" panose="03000509000000000000" pitchFamily="65" charset="-120"/>
              </a:rPr>
              <a:t>使用 </a:t>
            </a:r>
            <a:r>
              <a:rPr lang="en-US" altLang="zh-TW" sz="2000" b="1">
                <a:solidFill>
                  <a:srgbClr val="000000"/>
                </a:solidFill>
                <a:latin typeface="標楷體" pitchFamily="65" charset="-120"/>
                <a:ea typeface="標楷體" panose="03000509000000000000" pitchFamily="65" charset="-120"/>
              </a:rPr>
              <a:t>Ctrl-Shift-6</a:t>
            </a:r>
            <a:r>
              <a:rPr lang="zh-TW" altLang="en-US" sz="2000">
                <a:solidFill>
                  <a:srgbClr val="000000"/>
                </a:solidFill>
                <a:latin typeface="標楷體" pitchFamily="65" charset="-120"/>
                <a:ea typeface="標楷體" panose="03000509000000000000" pitchFamily="65" charset="-120"/>
              </a:rPr>
              <a:t> 來中斷思科 </a:t>
            </a:r>
            <a:r>
              <a:rPr lang="en-US" altLang="zh-TW" sz="2000">
                <a:solidFill>
                  <a:srgbClr val="000000"/>
                </a:solidFill>
                <a:latin typeface="標楷體" pitchFamily="65" charset="-120"/>
                <a:ea typeface="標楷體" panose="03000509000000000000" pitchFamily="65" charset="-120"/>
              </a:rPr>
              <a:t>IOS </a:t>
            </a:r>
            <a:r>
              <a:rPr lang="zh-TW" altLang="en-US" sz="2000">
                <a:solidFill>
                  <a:srgbClr val="000000"/>
                </a:solidFill>
                <a:latin typeface="標楷體" pitchFamily="65" charset="-120"/>
                <a:ea typeface="標楷體" panose="03000509000000000000" pitchFamily="65" charset="-120"/>
              </a:rPr>
              <a:t>中 </a:t>
            </a:r>
            <a:r>
              <a:rPr lang="zh-TW" altLang="en-US" sz="2000" b="1">
                <a:solidFill>
                  <a:srgbClr val="000000"/>
                </a:solidFill>
                <a:latin typeface="標楷體" pitchFamily="65" charset="-120"/>
                <a:ea typeface="標楷體" panose="03000509000000000000" pitchFamily="65" charset="-120"/>
              </a:rPr>
              <a:t>的追蹤</a:t>
            </a:r>
            <a:r>
              <a:rPr lang="zh-TW" altLang="en-US" sz="2000">
                <a:solidFill>
                  <a:srgbClr val="000000"/>
                </a:solidFill>
                <a:latin typeface="標楷體" pitchFamily="65" charset="-120"/>
                <a:ea typeface="標楷體" panose="03000509000000000000" pitchFamily="65" charset="-120"/>
              </a:rPr>
              <a:t> 器。</a:t>
            </a:r>
          </a:p>
          <a:p>
            <a:endParaRPr lang="en-US" sz="2000" b="1">
              <a:solidFill>
                <a:srgbClr val="000000"/>
              </a:solidFill>
              <a:latin typeface="標楷體" pitchFamily="65" charset="-120"/>
              <a:ea typeface="標楷體" panose="03000509000000000000" pitchFamily="65" charset="-120"/>
            </a:endParaRPr>
          </a:p>
          <a:p>
            <a:pPr rtl="0"/>
            <a:r>
              <a:rPr lang="zh-TW" altLang="en-US" sz="2000" b="1">
                <a:solidFill>
                  <a:srgbClr val="000000"/>
                </a:solidFill>
                <a:latin typeface="標楷體" pitchFamily="65" charset="-120"/>
                <a:ea typeface="標楷體" panose="03000509000000000000" pitchFamily="65" charset="-120"/>
              </a:rPr>
              <a:t>注意</a:t>
            </a:r>
            <a:r>
              <a:rPr lang="zh-TW" altLang="en-US" sz="2000">
                <a:solidFill>
                  <a:srgbClr val="000000"/>
                </a:solidFill>
                <a:latin typeface="標楷體" pitchFamily="65" charset="-120"/>
                <a:ea typeface="標楷體" panose="03000509000000000000" pitchFamily="65" charset="-120"/>
              </a:rPr>
              <a:t>：跟踪器（</a:t>
            </a:r>
            <a:r>
              <a:rPr lang="en-US" altLang="zh-TW" sz="2000" err="1">
                <a:solidFill>
                  <a:srgbClr val="000000"/>
                </a:solidFill>
                <a:latin typeface="標楷體" pitchFamily="65" charset="-120"/>
                <a:ea typeface="標楷體" panose="03000509000000000000" pitchFamily="65" charset="-120"/>
              </a:rPr>
              <a:t>tracert</a:t>
            </a:r>
            <a:r>
              <a:rPr lang="zh-TW" altLang="en-US" sz="2000">
                <a:solidFill>
                  <a:srgbClr val="000000"/>
                </a:solidFill>
                <a:latin typeface="標楷體" pitchFamily="65" charset="-120"/>
                <a:ea typeface="標楷體" panose="03000509000000000000" pitchFamily="65" charset="-120"/>
              </a:rPr>
              <a:t>）的 </a:t>
            </a:r>
            <a:r>
              <a:rPr lang="en-US" altLang="zh-TW" sz="2000">
                <a:solidFill>
                  <a:srgbClr val="000000"/>
                </a:solidFill>
                <a:latin typeface="標楷體" pitchFamily="65" charset="-120"/>
                <a:ea typeface="標楷體" panose="03000509000000000000" pitchFamily="65" charset="-120"/>
              </a:rPr>
              <a:t>Windows </a:t>
            </a:r>
            <a:r>
              <a:rPr lang="zh-TW" altLang="en-US" sz="2000">
                <a:solidFill>
                  <a:srgbClr val="000000"/>
                </a:solidFill>
                <a:latin typeface="標楷體" pitchFamily="65" charset="-120"/>
                <a:ea typeface="標楷體" panose="03000509000000000000" pitchFamily="65" charset="-120"/>
              </a:rPr>
              <a:t>實現發送 </a:t>
            </a:r>
            <a:r>
              <a:rPr lang="en-US" altLang="zh-TW" sz="2000">
                <a:solidFill>
                  <a:srgbClr val="000000"/>
                </a:solidFill>
                <a:latin typeface="標楷體" pitchFamily="65" charset="-120"/>
                <a:ea typeface="標楷體" panose="03000509000000000000" pitchFamily="65" charset="-120"/>
              </a:rPr>
              <a:t>ICMP </a:t>
            </a:r>
            <a:r>
              <a:rPr lang="zh-TW" altLang="en-US" sz="2000">
                <a:solidFill>
                  <a:srgbClr val="000000"/>
                </a:solidFill>
                <a:latin typeface="標楷體" pitchFamily="65" charset="-120"/>
                <a:ea typeface="標楷體" panose="03000509000000000000" pitchFamily="65" charset="-120"/>
              </a:rPr>
              <a:t>回應請求。思科 </a:t>
            </a:r>
            <a:r>
              <a:rPr lang="en-US" altLang="zh-TW" sz="2000">
                <a:solidFill>
                  <a:srgbClr val="000000"/>
                </a:solidFill>
                <a:latin typeface="標楷體" pitchFamily="65" charset="-120"/>
                <a:ea typeface="標楷體" panose="03000509000000000000" pitchFamily="65" charset="-120"/>
              </a:rPr>
              <a:t>IOS </a:t>
            </a:r>
            <a:r>
              <a:rPr lang="zh-TW" altLang="en-US" sz="2000">
                <a:solidFill>
                  <a:srgbClr val="000000"/>
                </a:solidFill>
                <a:latin typeface="標楷體" pitchFamily="65" charset="-120"/>
                <a:ea typeface="標楷體" panose="03000509000000000000" pitchFamily="65" charset="-120"/>
              </a:rPr>
              <a:t>和 </a:t>
            </a:r>
            <a:r>
              <a:rPr lang="en-US" altLang="zh-TW" sz="2000">
                <a:solidFill>
                  <a:srgbClr val="000000"/>
                </a:solidFill>
                <a:latin typeface="標楷體" pitchFamily="65" charset="-120"/>
                <a:ea typeface="標楷體" panose="03000509000000000000" pitchFamily="65" charset="-120"/>
              </a:rPr>
              <a:t>Linux </a:t>
            </a:r>
            <a:r>
              <a:rPr lang="zh-TW" altLang="en-US" sz="2000">
                <a:solidFill>
                  <a:srgbClr val="000000"/>
                </a:solidFill>
                <a:latin typeface="標楷體" pitchFamily="65" charset="-120"/>
                <a:ea typeface="標楷體" panose="03000509000000000000" pitchFamily="65" charset="-120"/>
              </a:rPr>
              <a:t>使用 </a:t>
            </a:r>
            <a:r>
              <a:rPr lang="en-US" altLang="zh-TW" sz="2000">
                <a:solidFill>
                  <a:srgbClr val="000000"/>
                </a:solidFill>
                <a:latin typeface="標楷體" pitchFamily="65" charset="-120"/>
                <a:ea typeface="標楷體" panose="03000509000000000000" pitchFamily="65" charset="-120"/>
              </a:rPr>
              <a:t>UDP </a:t>
            </a:r>
            <a:r>
              <a:rPr lang="zh-TW" altLang="en-US" sz="2000">
                <a:solidFill>
                  <a:srgbClr val="000000"/>
                </a:solidFill>
                <a:latin typeface="標楷體" pitchFamily="65" charset="-120"/>
                <a:ea typeface="標楷體" panose="03000509000000000000" pitchFamily="65" charset="-120"/>
              </a:rPr>
              <a:t>的連接埠號碼無效。最終目的地將傳回 </a:t>
            </a:r>
            <a:r>
              <a:rPr lang="en-US" altLang="zh-TW" sz="2000">
                <a:solidFill>
                  <a:srgbClr val="000000"/>
                </a:solidFill>
                <a:latin typeface="標楷體" pitchFamily="65" charset="-120"/>
                <a:ea typeface="標楷體" panose="03000509000000000000" pitchFamily="65" charset="-120"/>
              </a:rPr>
              <a:t>ICMP </a:t>
            </a:r>
            <a:r>
              <a:rPr lang="zh-TW" altLang="en-US" sz="2000">
                <a:solidFill>
                  <a:srgbClr val="000000"/>
                </a:solidFill>
                <a:latin typeface="標楷體" pitchFamily="65" charset="-120"/>
                <a:ea typeface="標楷體" panose="03000509000000000000" pitchFamily="65" charset="-120"/>
              </a:rPr>
              <a:t>連接埠無法連線的訊息。 </a:t>
            </a:r>
          </a:p>
          <a:p>
            <a:endParaRPr lang="en-US"/>
          </a:p>
        </p:txBody>
      </p:sp>
      <p:sp>
        <p:nvSpPr>
          <p:cNvPr id="2" name="投影片編號版面配置區 1"/>
          <p:cNvSpPr>
            <a:spLocks noGrp="1"/>
          </p:cNvSpPr>
          <p:nvPr>
            <p:ph type="sldNum" sz="quarter" idx="12"/>
          </p:nvPr>
        </p:nvSpPr>
        <p:spPr/>
        <p:txBody>
          <a:bodyPr/>
          <a:lstStyle/>
          <a:p>
            <a:fld id="{4FAB73BC-B049-4115-A692-8D63A059BFB8}" type="slidenum">
              <a:rPr lang="en-US" smtClean="0"/>
              <a:t>474</a:t>
            </a:fld>
            <a:endParaRPr lang="en-US"/>
          </a:p>
        </p:txBody>
      </p:sp>
    </p:spTree>
    <p:extLst>
      <p:ext uri="{BB962C8B-B14F-4D97-AF65-F5344CB8AC3E}">
        <p14:creationId xmlns:p14="http://schemas.microsoft.com/office/powerpoint/2010/main" val="166735240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475.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p:spPr>
        <p:txBody>
          <a:bodyPr>
            <a:normAutofit/>
          </a:bodyPr>
          <a:lstStyle/>
          <a:p>
            <a:r>
              <a:rPr lang="zh-TW" altLang="zh-TW"/>
              <a:t>17.4 驗證</a:t>
            </a:r>
            <a:r>
              <a:rPr lang="zh-TW" altLang="en-US"/>
              <a:t>連線</a:t>
            </a:r>
            <a:r>
              <a:rPr lang="en-US" altLang="zh-TW"/>
              <a:t>-</a:t>
            </a:r>
            <a:r>
              <a:rPr lang="zh-TW" altLang="en-US"/>
              <a:t>以 </a:t>
            </a:r>
            <a:r>
              <a:rPr lang="en-US" altLang="zh-TW"/>
              <a:t>trace</a:t>
            </a:r>
            <a:r>
              <a:rPr lang="zh-TW" altLang="en-US"/>
              <a:t>驗證 </a:t>
            </a:r>
            <a:r>
              <a:rPr lang="en-US" altLang="zh-TW"/>
              <a:t>:</a:t>
            </a:r>
            <a:r>
              <a:rPr lang="zh-TW" altLang="en-US" smtClean="0"/>
              <a:t>延伸</a:t>
            </a:r>
            <a:r>
              <a:rPr lang="zh-TW" altLang="en-US"/>
              <a:t>追蹤</a:t>
            </a:r>
          </a:p>
        </p:txBody>
      </p:sp>
      <p:sp>
        <p:nvSpPr>
          <p:cNvPr id="7" name="Content Placeholder 6">
            <a:extLst>
              <a:ext uri="{FF2B5EF4-FFF2-40B4-BE49-F238E27FC236}">
                <a16:creationId xmlns:a16="http://schemas.microsoft.com/office/drawing/2014/main" id="{0DDBD792-C3EC-49E8-BFF9-83E19B8F1159}"/>
              </a:ext>
            </a:extLst>
          </p:cNvPr>
          <p:cNvSpPr>
            <a:spLocks noGrp="1"/>
          </p:cNvSpPr>
          <p:nvPr>
            <p:ph idx="1"/>
          </p:nvPr>
        </p:nvSpPr>
        <p:spPr>
          <a:xfrm>
            <a:off x="443346" y="1589088"/>
            <a:ext cx="8345488" cy="1839912"/>
          </a:xfrm>
        </p:spPr>
        <p:txBody>
          <a:bodyPr/>
          <a:lstStyle/>
          <a:p>
            <a:pPr marL="0" indent="0" algn="l"/>
            <a:r>
              <a:rPr lang="zh-TW" altLang="en-US">
                <a:solidFill>
                  <a:srgbClr val="000000"/>
                </a:solidFill>
              </a:rPr>
              <a:t>與延伸 </a:t>
            </a:r>
            <a:r>
              <a:rPr lang="en-US" altLang="zh-TW" b="1">
                <a:solidFill>
                  <a:srgbClr val="000000"/>
                </a:solidFill>
              </a:rPr>
              <a:t>ping</a:t>
            </a:r>
            <a:r>
              <a:rPr lang="zh-TW" altLang="en-US">
                <a:solidFill>
                  <a:srgbClr val="000000"/>
                </a:solidFill>
              </a:rPr>
              <a:t> 指令一樣，也有延</a:t>
            </a:r>
            <a:r>
              <a:rPr lang="zh-TW" altLang="en-US" b="1">
                <a:solidFill>
                  <a:srgbClr val="000000"/>
                </a:solidFill>
              </a:rPr>
              <a:t>伸的追蹤</a:t>
            </a:r>
            <a:r>
              <a:rPr lang="zh-TW" altLang="en-US">
                <a:solidFill>
                  <a:srgbClr val="000000"/>
                </a:solidFill>
              </a:rPr>
              <a:t>指令。它允許管理員調整與指令操作相關的參數。 </a:t>
            </a:r>
          </a:p>
          <a:p>
            <a:pPr marL="0" indent="0" algn="l"/>
            <a:endParaRPr lang="en-US">
              <a:solidFill>
                <a:srgbClr val="000000"/>
              </a:solidFill>
            </a:endParaRPr>
          </a:p>
          <a:p>
            <a:pPr marL="0" indent="0" algn="l"/>
            <a:r>
              <a:rPr lang="en-US" altLang="zh-TW">
                <a:solidFill>
                  <a:srgbClr val="000000"/>
                </a:solidFill>
              </a:rPr>
              <a:t>Windows </a:t>
            </a:r>
            <a:r>
              <a:rPr lang="en-US" altLang="zh-TW" b="1">
                <a:solidFill>
                  <a:srgbClr val="000000"/>
                </a:solidFill>
              </a:rPr>
              <a:t>tracert</a:t>
            </a:r>
            <a:r>
              <a:rPr lang="zh-TW" altLang="en-US">
                <a:solidFill>
                  <a:srgbClr val="000000"/>
                </a:solidFill>
              </a:rPr>
              <a:t> 命令允許通過命令行中的選項輸入多個參數。但是，它不像擴展的 </a:t>
            </a:r>
            <a:r>
              <a:rPr lang="en-US" altLang="zh-TW">
                <a:solidFill>
                  <a:srgbClr val="000000"/>
                </a:solidFill>
              </a:rPr>
              <a:t>traceroute IOS </a:t>
            </a:r>
            <a:r>
              <a:rPr lang="zh-TW" altLang="en-US">
                <a:solidFill>
                  <a:srgbClr val="000000"/>
                </a:solidFill>
              </a:rPr>
              <a:t>命令一樣引導。以下輸出顯示 </a:t>
            </a:r>
            <a:r>
              <a:rPr lang="en-US" altLang="zh-TW">
                <a:solidFill>
                  <a:srgbClr val="000000"/>
                </a:solidFill>
              </a:rPr>
              <a:t>Windows </a:t>
            </a:r>
            <a:r>
              <a:rPr lang="en-US" altLang="zh-TW" b="1">
                <a:solidFill>
                  <a:srgbClr val="000000"/>
                </a:solidFill>
              </a:rPr>
              <a:t>tracert</a:t>
            </a:r>
            <a:r>
              <a:rPr lang="zh-TW" altLang="en-US">
                <a:solidFill>
                  <a:srgbClr val="000000"/>
                </a:solidFill>
              </a:rPr>
              <a:t> 指令的可用選項：</a:t>
            </a:r>
          </a:p>
          <a:p>
            <a:pPr marL="342892" indent="-342892" algn="l">
              <a:buFont typeface="Arial" panose="020b0604020202020204" pitchFamily="34" charset="0"/>
              <a:buChar char="•"/>
            </a:pPr>
            <a:endParaRPr lang="en-US" sz="1600">
              <a:solidFill>
                <a:srgbClr val="000000"/>
              </a:solidFill>
            </a:endParaRPr>
          </a:p>
        </p:txBody>
      </p:sp>
      <p:pic>
        <p:nvPicPr>
          <p:cNvPr id="8" name="Picture 7">
            <a:extLst>
              <a:ext uri="{FF2B5EF4-FFF2-40B4-BE49-F238E27FC236}">
                <a16:creationId xmlns:a16="http://schemas.microsoft.com/office/drawing/2014/main" id="{1C540DB7-F8D4-417D-80F4-EBDD8D5FF4E5}"/>
              </a:ext>
            </a:extLst>
          </p:cNvPr>
          <p:cNvPicPr>
            <a:picLocks noChangeAspect="1"/>
          </p:cNvPicPr>
          <p:nvPr/>
        </p:nvPicPr>
        <p:blipFill>
          <a:blip r:embed="rId3"/>
          <a:stretch>
            <a:fillRect/>
          </a:stretch>
        </p:blipFill>
        <p:spPr>
          <a:xfrm>
            <a:off x="2230366" y="3842629"/>
            <a:ext cx="4530869" cy="2371077"/>
          </a:xfrm>
          <a:prstGeom prst="rect">
            <a:avLst/>
          </a:prstGeom>
        </p:spPr>
      </p:pic>
      <p:sp>
        <p:nvSpPr>
          <p:cNvPr id="2" name="投影片編號版面配置區 1"/>
          <p:cNvSpPr>
            <a:spLocks noGrp="1"/>
          </p:cNvSpPr>
          <p:nvPr>
            <p:ph type="sldNum" sz="quarter" idx="12"/>
          </p:nvPr>
        </p:nvSpPr>
        <p:spPr/>
        <p:txBody>
          <a:bodyPr/>
          <a:lstStyle/>
          <a:p>
            <a:fld id="{4FAB73BC-B049-4115-A692-8D63A059BFB8}" type="slidenum">
              <a:rPr lang="en-US" smtClean="0"/>
              <a:t>475</a:t>
            </a:fld>
            <a:endParaRPr lang="en-US"/>
          </a:p>
        </p:txBody>
      </p:sp>
    </p:spTree>
    <p:extLst>
      <p:ext uri="{BB962C8B-B14F-4D97-AF65-F5344CB8AC3E}">
        <p14:creationId xmlns:p14="http://schemas.microsoft.com/office/powerpoint/2010/main" val="58227950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476.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p:spPr>
        <p:txBody>
          <a:bodyPr>
            <a:normAutofit/>
          </a:bodyPr>
          <a:lstStyle/>
          <a:p>
            <a:r>
              <a:rPr lang="zh-TW" altLang="zh-TW"/>
              <a:t>17.4 驗證</a:t>
            </a:r>
            <a:r>
              <a:rPr lang="zh-TW" altLang="en-US"/>
              <a:t>連線</a:t>
            </a:r>
            <a:r>
              <a:rPr lang="en-US" altLang="zh-TW"/>
              <a:t>-</a:t>
            </a:r>
            <a:r>
              <a:rPr lang="zh-TW" altLang="en-US"/>
              <a:t>以 </a:t>
            </a:r>
            <a:r>
              <a:rPr lang="en-US" altLang="zh-TW"/>
              <a:t>trace</a:t>
            </a:r>
            <a:r>
              <a:rPr lang="zh-TW" altLang="en-US"/>
              <a:t>驗證 </a:t>
            </a:r>
            <a:r>
              <a:rPr lang="en-US" altLang="zh-TW"/>
              <a:t>:</a:t>
            </a:r>
            <a:r>
              <a:rPr lang="zh-TW" altLang="en-US"/>
              <a:t>延伸追蹤</a:t>
            </a:r>
            <a:r>
              <a:rPr lang="en-US" altLang="zh-TW" smtClean="0"/>
              <a:t>(</a:t>
            </a:r>
            <a:r>
              <a:rPr lang="zh-TW" altLang="en-US" smtClean="0"/>
              <a:t>續</a:t>
            </a:r>
            <a:r>
              <a:rPr lang="en-US" altLang="zh-TW"/>
              <a:t>) </a:t>
            </a:r>
          </a:p>
        </p:txBody>
      </p:sp>
      <p:sp>
        <p:nvSpPr>
          <p:cNvPr id="4" name="Content Placeholder 3">
            <a:extLst>
              <a:ext uri="{FF2B5EF4-FFF2-40B4-BE49-F238E27FC236}">
                <a16:creationId xmlns:a16="http://schemas.microsoft.com/office/drawing/2014/main" id="{07861E12-DF1B-4298-BC04-F1489B20AB4B}"/>
              </a:ext>
            </a:extLst>
          </p:cNvPr>
          <p:cNvSpPr>
            <a:spLocks noGrp="1"/>
          </p:cNvSpPr>
          <p:nvPr>
            <p:ph idx="1"/>
          </p:nvPr>
        </p:nvSpPr>
        <p:spPr>
          <a:xfrm>
            <a:off x="474663" y="1589088"/>
            <a:ext cx="5177993" cy="3689897"/>
          </a:xfrm>
        </p:spPr>
        <p:txBody>
          <a:bodyPr/>
          <a:lstStyle/>
          <a:p>
            <a:pPr marL="285743" indent="-285743" algn="l">
              <a:buFont typeface="Arial" panose="020b0604020202020204" pitchFamily="34" charset="0"/>
              <a:buChar char="•"/>
            </a:pPr>
            <a:r>
              <a:rPr lang="en-US" altLang="zh-TW">
                <a:solidFill>
                  <a:srgbClr val="000000"/>
                </a:solidFill>
              </a:rPr>
              <a:t>Cisco IOS </a:t>
            </a:r>
            <a:r>
              <a:rPr lang="zh-TW" altLang="en-US">
                <a:solidFill>
                  <a:srgbClr val="000000"/>
                </a:solidFill>
              </a:rPr>
              <a:t>延伸追蹤選項可讓使用者透過調整與指令操作相關的參數來建立特殊類型的追蹤。 </a:t>
            </a:r>
          </a:p>
          <a:p>
            <a:pPr marL="285743" indent="-285743" algn="l">
              <a:buFont typeface="Arial" panose="020b0604020202020204" pitchFamily="34" charset="0"/>
              <a:buChar char="•"/>
            </a:pPr>
            <a:r>
              <a:rPr lang="zh-TW" altLang="en-US">
                <a:solidFill>
                  <a:srgbClr val="000000"/>
                </a:solidFill>
              </a:rPr>
              <a:t>通過輸入沒有目標 </a:t>
            </a:r>
            <a:r>
              <a:rPr lang="en-US" altLang="zh-TW">
                <a:solidFill>
                  <a:srgbClr val="000000"/>
                </a:solidFill>
              </a:rPr>
              <a:t>IP </a:t>
            </a:r>
            <a:r>
              <a:rPr lang="zh-TW" altLang="en-US">
                <a:solidFill>
                  <a:srgbClr val="000000"/>
                </a:solidFill>
              </a:rPr>
              <a:t>地址的 </a:t>
            </a:r>
            <a:r>
              <a:rPr lang="en-US" altLang="zh-TW" b="1">
                <a:solidFill>
                  <a:srgbClr val="000000"/>
                </a:solidFill>
              </a:rPr>
              <a:t>traceroute</a:t>
            </a:r>
            <a:r>
              <a:rPr lang="zh-TW" altLang="en-US">
                <a:solidFill>
                  <a:srgbClr val="000000"/>
                </a:solidFill>
              </a:rPr>
              <a:t> 在特權 </a:t>
            </a:r>
            <a:r>
              <a:rPr lang="en-US" altLang="zh-TW">
                <a:solidFill>
                  <a:srgbClr val="000000"/>
                </a:solidFill>
              </a:rPr>
              <a:t>EXEC </a:t>
            </a:r>
            <a:r>
              <a:rPr lang="zh-TW" altLang="en-US">
                <a:solidFill>
                  <a:srgbClr val="000000"/>
                </a:solidFill>
              </a:rPr>
              <a:t>模式下進入擴展追踪器。</a:t>
            </a:r>
            <a:r>
              <a:rPr lang="en-US" altLang="zh-TW">
                <a:solidFill>
                  <a:srgbClr val="000000"/>
                </a:solidFill>
              </a:rPr>
              <a:t>IOS </a:t>
            </a:r>
            <a:r>
              <a:rPr lang="zh-TW" altLang="en-US">
                <a:solidFill>
                  <a:srgbClr val="000000"/>
                </a:solidFill>
              </a:rPr>
              <a:t>將通過提供一些與所有不同參數設置相關的提示引導您完成命令選項。</a:t>
            </a:r>
          </a:p>
          <a:p>
            <a:pPr marL="285743" indent="-285743" algn="l">
              <a:buFont typeface="Arial" panose="020b0604020202020204" pitchFamily="34" charset="0"/>
              <a:buChar char="•"/>
            </a:pPr>
            <a:endParaRPr lang="en-US">
              <a:solidFill>
                <a:srgbClr val="000000"/>
              </a:solidFill>
            </a:endParaRPr>
          </a:p>
          <a:p>
            <a:pPr marL="285743" indent="-285743" algn="l">
              <a:buFont typeface="Arial" panose="020b0604020202020204" pitchFamily="34" charset="0"/>
              <a:buChar char="•"/>
            </a:pPr>
            <a:r>
              <a:rPr lang="zh-TW" altLang="en-US" b="1">
                <a:solidFill>
                  <a:srgbClr val="000000"/>
                </a:solidFill>
              </a:rPr>
              <a:t>備註</a:t>
            </a:r>
            <a:r>
              <a:rPr lang="zh-TW" altLang="en-US">
                <a:solidFill>
                  <a:srgbClr val="000000"/>
                </a:solidFill>
              </a:rPr>
              <a:t>：按 </a:t>
            </a:r>
            <a:r>
              <a:rPr lang="en-US" altLang="zh-TW">
                <a:solidFill>
                  <a:srgbClr val="000000"/>
                </a:solidFill>
              </a:rPr>
              <a:t>Enter </a:t>
            </a:r>
            <a:r>
              <a:rPr lang="zh-TW" altLang="en-US">
                <a:solidFill>
                  <a:srgbClr val="000000"/>
                </a:solidFill>
              </a:rPr>
              <a:t>可接受指定的預設值。 </a:t>
            </a:r>
          </a:p>
        </p:txBody>
      </p:sp>
      <p:pic>
        <p:nvPicPr>
          <p:cNvPr id="5" name="Picture 4">
            <a:extLst>
              <a:ext uri="{FF2B5EF4-FFF2-40B4-BE49-F238E27FC236}">
                <a16:creationId xmlns:a16="http://schemas.microsoft.com/office/drawing/2014/main" id="{500D75D7-8A82-40C4-80CB-8860A41E3C65}"/>
              </a:ext>
            </a:extLst>
          </p:cNvPr>
          <p:cNvPicPr>
            <a:picLocks noChangeAspect="1"/>
          </p:cNvPicPr>
          <p:nvPr/>
        </p:nvPicPr>
        <p:blipFill>
          <a:blip r:embed="rId3"/>
          <a:stretch>
            <a:fillRect/>
          </a:stretch>
        </p:blipFill>
        <p:spPr>
          <a:xfrm>
            <a:off x="5797127" y="1687274"/>
            <a:ext cx="3032259" cy="3493525"/>
          </a:xfrm>
          <a:prstGeom prst="rect">
            <a:avLst/>
          </a:prstGeom>
        </p:spPr>
      </p:pic>
      <p:sp>
        <p:nvSpPr>
          <p:cNvPr id="2" name="投影片編號版面配置區 1"/>
          <p:cNvSpPr>
            <a:spLocks noGrp="1"/>
          </p:cNvSpPr>
          <p:nvPr>
            <p:ph type="sldNum" sz="quarter" idx="12"/>
          </p:nvPr>
        </p:nvSpPr>
        <p:spPr/>
        <p:txBody>
          <a:bodyPr/>
          <a:lstStyle/>
          <a:p>
            <a:fld id="{4FAB73BC-B049-4115-A692-8D63A059BFB8}" type="slidenum">
              <a:rPr lang="en-US" smtClean="0"/>
              <a:t>476</a:t>
            </a:fld>
            <a:endParaRPr lang="en-US"/>
          </a:p>
        </p:txBody>
      </p:sp>
    </p:spTree>
    <p:extLst>
      <p:ext uri="{BB962C8B-B14F-4D97-AF65-F5344CB8AC3E}">
        <p14:creationId xmlns:p14="http://schemas.microsoft.com/office/powerpoint/2010/main" val="174786612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477.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p:spPr>
        <p:txBody>
          <a:bodyPr>
            <a:normAutofit/>
          </a:bodyPr>
          <a:lstStyle/>
          <a:p>
            <a:pPr rtl="0"/>
            <a:r>
              <a:rPr lang="zh-TW" altLang="en-US" smtClean="0"/>
              <a:t>驗證</a:t>
            </a:r>
            <a:r>
              <a:rPr lang="zh-TW" altLang="en-US"/>
              <a:t>網路連通性</a:t>
            </a:r>
          </a:p>
        </p:txBody>
      </p:sp>
      <p:sp>
        <p:nvSpPr>
          <p:cNvPr id="6" name="Content Placeholder 5">
            <a:extLst>
              <a:ext uri="{FF2B5EF4-FFF2-40B4-BE49-F238E27FC236}">
                <a16:creationId xmlns:a16="http://schemas.microsoft.com/office/drawing/2014/main" id="{A78E6CE1-5A04-4670-B83B-B684916AEE63}"/>
              </a:ext>
            </a:extLst>
          </p:cNvPr>
          <p:cNvSpPr>
            <a:spLocks noGrp="1"/>
          </p:cNvSpPr>
          <p:nvPr>
            <p:ph idx="1"/>
          </p:nvPr>
        </p:nvSpPr>
        <p:spPr>
          <a:xfrm>
            <a:off x="257176" y="1589088"/>
            <a:ext cx="8497544" cy="3689897"/>
          </a:xfrm>
        </p:spPr>
        <p:txBody>
          <a:bodyPr/>
          <a:lstStyle/>
          <a:p>
            <a:pPr marL="285743" indent="-285743" algn="l">
              <a:buFont typeface="Arial" panose="020b0604020202020204" pitchFamily="34" charset="0"/>
              <a:buChar char="•"/>
            </a:pPr>
            <a:r>
              <a:rPr lang="zh-TW" altLang="en-US">
                <a:solidFill>
                  <a:srgbClr val="000000"/>
                </a:solidFill>
              </a:rPr>
              <a:t>監視和疑難排解網路效能最有效的工具之一，就是建立網路基準。 </a:t>
            </a:r>
          </a:p>
          <a:p>
            <a:pPr marL="285743" indent="-285743" algn="l">
              <a:buFont typeface="Arial" panose="020b0604020202020204" pitchFamily="34" charset="0"/>
              <a:buChar char="•"/>
            </a:pPr>
            <a:r>
              <a:rPr lang="zh-TW" altLang="en-US">
                <a:solidFill>
                  <a:srgbClr val="000000"/>
                </a:solidFill>
              </a:rPr>
              <a:t>啟動基準線的方法之一是將執行的 </a:t>
            </a:r>
            <a:r>
              <a:rPr lang="en-US" altLang="zh-TW">
                <a:solidFill>
                  <a:srgbClr val="000000"/>
                </a:solidFill>
              </a:rPr>
              <a:t>ping</a:t>
            </a:r>
            <a:r>
              <a:rPr lang="zh-TW" altLang="en-US">
                <a:solidFill>
                  <a:srgbClr val="000000"/>
                </a:solidFill>
              </a:rPr>
              <a:t>、追蹤或其他相關命令的結果複製並貼到文字檔中。這些文字檔案可以加上日期戳記，並儲存到歸檔中以供日後擷取和比較。</a:t>
            </a:r>
          </a:p>
          <a:p>
            <a:pPr marL="285743" indent="-285743" algn="l">
              <a:buFont typeface="Arial" panose="020b0604020202020204" pitchFamily="34" charset="0"/>
              <a:buChar char="•"/>
            </a:pPr>
            <a:r>
              <a:rPr lang="zh-TW" altLang="en-US">
                <a:solidFill>
                  <a:srgbClr val="000000"/>
                </a:solidFill>
              </a:rPr>
              <a:t>要考慮的項目包括錯誤訊息以及從主機到主機的回應時間。</a:t>
            </a:r>
          </a:p>
          <a:p>
            <a:pPr marL="285743" indent="-285743" algn="l">
              <a:buFont typeface="Arial" panose="020b0604020202020204" pitchFamily="34" charset="0"/>
              <a:buChar char="•"/>
            </a:pPr>
            <a:r>
              <a:rPr lang="zh-TW" altLang="en-US">
                <a:solidFill>
                  <a:srgbClr val="000000"/>
                </a:solidFill>
              </a:rPr>
              <a:t>企業網路應該有廣泛的基準；比我們在本課程中所描述的更廣泛。專業級的軟體工具可用來儲存和維護基準資訊。 </a:t>
            </a:r>
          </a:p>
        </p:txBody>
      </p:sp>
      <p:sp>
        <p:nvSpPr>
          <p:cNvPr id="2" name="投影片編號版面配置區 1"/>
          <p:cNvSpPr>
            <a:spLocks noGrp="1"/>
          </p:cNvSpPr>
          <p:nvPr>
            <p:ph type="sldNum" sz="quarter" idx="12"/>
          </p:nvPr>
        </p:nvSpPr>
        <p:spPr/>
        <p:txBody>
          <a:bodyPr/>
          <a:lstStyle/>
          <a:p>
            <a:fld id="{4FAB73BC-B049-4115-A692-8D63A059BFB8}" type="slidenum">
              <a:rPr lang="en-US" smtClean="0"/>
              <a:t>477</a:t>
            </a:fld>
            <a:endParaRPr lang="en-US"/>
          </a:p>
        </p:txBody>
      </p:sp>
    </p:spTree>
    <p:extLst>
      <p:ext uri="{BB962C8B-B14F-4D97-AF65-F5344CB8AC3E}">
        <p14:creationId xmlns:p14="http://schemas.microsoft.com/office/powerpoint/2010/main" val="52467509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478.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p:spPr>
        <p:txBody>
          <a:bodyPr>
            <a:normAutofit/>
          </a:bodyPr>
          <a:lstStyle/>
          <a:p>
            <a:r>
              <a:rPr lang="en-US" altLang="zh-TW"/>
              <a:t>17.5</a:t>
            </a:r>
            <a:r>
              <a:rPr lang="zh-TW" altLang="en-US" smtClean="0"/>
              <a:t>主機</a:t>
            </a:r>
            <a:r>
              <a:rPr lang="zh-TW" altLang="en-US"/>
              <a:t>和 </a:t>
            </a:r>
            <a:r>
              <a:rPr lang="en-US" altLang="zh-TW"/>
              <a:t>IOS </a:t>
            </a:r>
            <a:r>
              <a:rPr lang="zh-TW" altLang="en-US" smtClean="0"/>
              <a:t>命令</a:t>
            </a:r>
            <a:r>
              <a:rPr lang="en-US" altLang="zh-TW" smtClean="0"/>
              <a:t>-IP </a:t>
            </a:r>
            <a:r>
              <a:rPr lang="zh-TW" altLang="en-US"/>
              <a:t>配置</a:t>
            </a:r>
            <a:r>
              <a:rPr lang="en-US" altLang="zh-TW"/>
              <a:t>- </a:t>
            </a:r>
            <a:r>
              <a:rPr lang="en-US" altLang="zh-TW" smtClean="0"/>
              <a:t>Windows </a:t>
            </a:r>
            <a:r>
              <a:rPr lang="zh-TW" altLang="en-US"/>
              <a:t>主機</a:t>
            </a:r>
            <a:r>
              <a:rPr lang="zh-TW" altLang="en-US" smtClean="0"/>
              <a:t>上</a:t>
            </a:r>
            <a:endParaRPr lang="zh-TW" altLang="en-US"/>
          </a:p>
        </p:txBody>
      </p:sp>
      <p:sp>
        <p:nvSpPr>
          <p:cNvPr id="4" name="Content Placeholder 3">
            <a:extLst>
              <a:ext uri="{FF2B5EF4-FFF2-40B4-BE49-F238E27FC236}">
                <a16:creationId xmlns:a16="http://schemas.microsoft.com/office/drawing/2014/main" id="{EDD73493-B9CF-4BB8-9069-546F872801FC}"/>
              </a:ext>
            </a:extLst>
          </p:cNvPr>
          <p:cNvSpPr>
            <a:spLocks noGrp="1"/>
          </p:cNvSpPr>
          <p:nvPr>
            <p:ph idx="1"/>
          </p:nvPr>
        </p:nvSpPr>
        <p:spPr>
          <a:xfrm>
            <a:off x="266700" y="1589088"/>
            <a:ext cx="8553450" cy="2771484"/>
          </a:xfrm>
        </p:spPr>
        <p:txBody>
          <a:bodyPr/>
          <a:lstStyle/>
          <a:p>
            <a:pPr marL="0" indent="0" algn="l"/>
            <a:r>
              <a:rPr lang="zh-TW" altLang="en-US" sz="1500">
                <a:solidFill>
                  <a:srgbClr val="000000"/>
                </a:solidFill>
              </a:rPr>
              <a:t>在 </a:t>
            </a:r>
            <a:r>
              <a:rPr lang="en-US" altLang="zh-TW" sz="1500">
                <a:solidFill>
                  <a:srgbClr val="000000"/>
                </a:solidFill>
              </a:rPr>
              <a:t>Windows 10 </a:t>
            </a:r>
            <a:r>
              <a:rPr lang="zh-TW" altLang="en-US" sz="1500">
                <a:solidFill>
                  <a:srgbClr val="000000"/>
                </a:solidFill>
              </a:rPr>
              <a:t>中，您可以從 “ </a:t>
            </a:r>
            <a:r>
              <a:rPr lang="zh-TW" altLang="en-US" sz="1500" b="1">
                <a:solidFill>
                  <a:srgbClr val="000000"/>
                </a:solidFill>
              </a:rPr>
              <a:t>網路和共用中心”</a:t>
            </a:r>
            <a:r>
              <a:rPr lang="zh-TW" altLang="en-US" sz="1500">
                <a:solidFill>
                  <a:srgbClr val="000000"/>
                </a:solidFill>
              </a:rPr>
              <a:t> 存取 </a:t>
            </a:r>
            <a:r>
              <a:rPr lang="en-US" altLang="zh-TW" sz="1500">
                <a:solidFill>
                  <a:srgbClr val="000000"/>
                </a:solidFill>
              </a:rPr>
              <a:t>IP </a:t>
            </a:r>
            <a:r>
              <a:rPr lang="zh-TW" altLang="en-US" sz="1500">
                <a:solidFill>
                  <a:srgbClr val="000000"/>
                </a:solidFill>
              </a:rPr>
              <a:t>位址詳細資料，以快速檢視四個重要設定：位址、遮罩、路由器和 </a:t>
            </a:r>
            <a:r>
              <a:rPr lang="en-US" altLang="zh-TW" sz="1500">
                <a:solidFill>
                  <a:srgbClr val="000000"/>
                </a:solidFill>
              </a:rPr>
              <a:t>DNS</a:t>
            </a:r>
            <a:r>
              <a:rPr lang="zh-TW" altLang="en-US" sz="1500">
                <a:solidFill>
                  <a:srgbClr val="000000"/>
                </a:solidFill>
              </a:rPr>
              <a:t>。或者，您可以在 </a:t>
            </a:r>
            <a:r>
              <a:rPr lang="en-US" altLang="zh-TW" sz="1500">
                <a:solidFill>
                  <a:srgbClr val="000000"/>
                </a:solidFill>
              </a:rPr>
              <a:t>Windows </a:t>
            </a:r>
            <a:r>
              <a:rPr lang="zh-TW" altLang="en-US" sz="1500">
                <a:solidFill>
                  <a:srgbClr val="000000"/>
                </a:solidFill>
              </a:rPr>
              <a:t>電腦的命令列發出 </a:t>
            </a:r>
            <a:r>
              <a:rPr lang="en-US" altLang="zh-TW" sz="1500" b="1">
                <a:solidFill>
                  <a:srgbClr val="000000"/>
                </a:solidFill>
              </a:rPr>
              <a:t>ipconfig</a:t>
            </a:r>
            <a:r>
              <a:rPr lang="zh-TW" altLang="en-US" sz="1500">
                <a:solidFill>
                  <a:srgbClr val="000000"/>
                </a:solidFill>
              </a:rPr>
              <a:t> 命令。</a:t>
            </a:r>
          </a:p>
          <a:p>
            <a:pPr marL="342892" indent="-342892" algn="l">
              <a:buFont typeface="Arial" panose="020b0604020202020204" pitchFamily="34" charset="0"/>
              <a:buChar char="•"/>
            </a:pPr>
            <a:r>
              <a:rPr lang="zh-TW" altLang="en-US" sz="1500">
                <a:solidFill>
                  <a:srgbClr val="000000"/>
                </a:solidFill>
              </a:rPr>
              <a:t>使用 </a:t>
            </a:r>
            <a:r>
              <a:rPr lang="en-US" altLang="zh-TW" sz="1500" b="1">
                <a:solidFill>
                  <a:srgbClr val="000000"/>
                </a:solidFill>
              </a:rPr>
              <a:t>ipconfig /all</a:t>
            </a:r>
            <a:r>
              <a:rPr lang="zh-TW" altLang="en-US" sz="1500">
                <a:solidFill>
                  <a:srgbClr val="000000"/>
                </a:solidFill>
              </a:rPr>
              <a:t> 指令來檢視 </a:t>
            </a:r>
            <a:r>
              <a:rPr lang="en-US" altLang="zh-TW" sz="1500">
                <a:solidFill>
                  <a:srgbClr val="000000"/>
                </a:solidFill>
              </a:rPr>
              <a:t>MAC </a:t>
            </a:r>
            <a:r>
              <a:rPr lang="zh-TW" altLang="en-US" sz="1500">
                <a:solidFill>
                  <a:srgbClr val="000000"/>
                </a:solidFill>
              </a:rPr>
              <a:t>位址，以及有關裝置第 </a:t>
            </a:r>
            <a:r>
              <a:rPr lang="en-US" altLang="zh-TW" sz="1500">
                <a:solidFill>
                  <a:srgbClr val="000000"/>
                </a:solidFill>
              </a:rPr>
              <a:t>3 </a:t>
            </a:r>
            <a:r>
              <a:rPr lang="zh-TW" altLang="en-US" sz="1500">
                <a:solidFill>
                  <a:srgbClr val="000000"/>
                </a:solidFill>
              </a:rPr>
              <a:t>層位址的一些詳細資料。</a:t>
            </a:r>
          </a:p>
          <a:p>
            <a:pPr marL="342892" indent="-342892" algn="l">
              <a:buFont typeface="Arial" panose="020b0604020202020204" pitchFamily="34" charset="0"/>
              <a:buChar char="•"/>
            </a:pPr>
            <a:r>
              <a:rPr lang="zh-TW" altLang="en-US" sz="1500">
                <a:solidFill>
                  <a:srgbClr val="000000"/>
                </a:solidFill>
              </a:rPr>
              <a:t>如果將主機配置為 </a:t>
            </a:r>
            <a:r>
              <a:rPr lang="en-US" altLang="zh-TW" sz="1500">
                <a:solidFill>
                  <a:srgbClr val="000000"/>
                </a:solidFill>
              </a:rPr>
              <a:t>DHCP </a:t>
            </a:r>
            <a:r>
              <a:rPr lang="zh-TW" altLang="en-US" sz="1500">
                <a:solidFill>
                  <a:srgbClr val="000000"/>
                </a:solidFill>
              </a:rPr>
              <a:t>用戶端，則可以使用 </a:t>
            </a:r>
            <a:r>
              <a:rPr lang="en-US" altLang="zh-TW" sz="1500" b="1">
                <a:solidFill>
                  <a:srgbClr val="000000"/>
                </a:solidFill>
              </a:rPr>
              <a:t>ipconfig /release </a:t>
            </a:r>
            <a:r>
              <a:rPr lang="zh-TW" altLang="en-US" sz="1500" b="1">
                <a:solidFill>
                  <a:srgbClr val="000000"/>
                </a:solidFill>
              </a:rPr>
              <a:t>和 </a:t>
            </a:r>
            <a:r>
              <a:rPr lang="en-US" altLang="zh-TW" sz="1500" b="1">
                <a:solidFill>
                  <a:srgbClr val="000000"/>
                </a:solidFill>
              </a:rPr>
              <a:t>ipconfig / </a:t>
            </a:r>
            <a:r>
              <a:rPr lang="zh-TW" altLang="en-US" sz="1500" b="1">
                <a:solidFill>
                  <a:srgbClr val="000000"/>
                </a:solidFill>
              </a:rPr>
              <a:t>更新指</a:t>
            </a:r>
            <a:r>
              <a:rPr lang="zh-TW" altLang="en-US" sz="1500">
                <a:solidFill>
                  <a:srgbClr val="000000"/>
                </a:solidFill>
              </a:rPr>
              <a:t> 令更新 </a:t>
            </a:r>
            <a:r>
              <a:rPr lang="en-US" altLang="zh-TW" sz="1500">
                <a:solidFill>
                  <a:srgbClr val="000000"/>
                </a:solidFill>
              </a:rPr>
              <a:t>IP </a:t>
            </a:r>
            <a:r>
              <a:rPr lang="zh-TW" altLang="en-US" sz="1500">
                <a:solidFill>
                  <a:srgbClr val="000000"/>
                </a:solidFill>
              </a:rPr>
              <a:t>位址配置。</a:t>
            </a:r>
          </a:p>
          <a:p>
            <a:pPr marL="342892" indent="-342892" algn="l">
              <a:buFont typeface="Arial" panose="020b0604020202020204" pitchFamily="34" charset="0"/>
              <a:buChar char="•"/>
            </a:pPr>
            <a:r>
              <a:rPr lang="en-US" altLang="zh-TW" sz="1500">
                <a:solidFill>
                  <a:srgbClr val="000000"/>
                </a:solidFill>
              </a:rPr>
              <a:t>Windows </a:t>
            </a:r>
            <a:r>
              <a:rPr lang="zh-TW" altLang="en-US" sz="1500">
                <a:solidFill>
                  <a:srgbClr val="000000"/>
                </a:solidFill>
              </a:rPr>
              <a:t>電腦上的 </a:t>
            </a:r>
            <a:r>
              <a:rPr lang="en-US" altLang="zh-TW" sz="1500">
                <a:solidFill>
                  <a:srgbClr val="000000"/>
                </a:solidFill>
              </a:rPr>
              <a:t>DNS </a:t>
            </a:r>
            <a:r>
              <a:rPr lang="zh-TW" altLang="en-US" sz="1500">
                <a:solidFill>
                  <a:srgbClr val="000000"/>
                </a:solidFill>
              </a:rPr>
              <a:t>用戶端服務也會將先前解析的名稱儲存在記憶體中，以最佳化 </a:t>
            </a:r>
            <a:r>
              <a:rPr lang="en-US" altLang="zh-TW" sz="1500">
                <a:solidFill>
                  <a:srgbClr val="000000"/>
                </a:solidFill>
              </a:rPr>
              <a:t>DNS </a:t>
            </a:r>
            <a:r>
              <a:rPr lang="zh-TW" altLang="en-US" sz="1500">
                <a:solidFill>
                  <a:srgbClr val="000000"/>
                </a:solidFill>
              </a:rPr>
              <a:t>名稱解析的效能。</a:t>
            </a:r>
            <a:r>
              <a:rPr lang="en-US" altLang="zh-TW" sz="1500" b="1">
                <a:solidFill>
                  <a:srgbClr val="000000"/>
                </a:solidFill>
              </a:rPr>
              <a:t>ipconfig /displaydns</a:t>
            </a:r>
            <a:r>
              <a:rPr lang="zh-TW" altLang="en-US" sz="1500">
                <a:solidFill>
                  <a:srgbClr val="000000"/>
                </a:solidFill>
              </a:rPr>
              <a:t> 命令會顯示 </a:t>
            </a:r>
            <a:r>
              <a:rPr lang="en-US" altLang="zh-TW" sz="1500">
                <a:solidFill>
                  <a:srgbClr val="000000"/>
                </a:solidFill>
              </a:rPr>
              <a:t>Windows </a:t>
            </a:r>
            <a:r>
              <a:rPr lang="zh-TW" altLang="en-US" sz="1500">
                <a:solidFill>
                  <a:srgbClr val="000000"/>
                </a:solidFill>
              </a:rPr>
              <a:t>電腦系統上所有快取的 </a:t>
            </a:r>
            <a:r>
              <a:rPr lang="en-US" altLang="zh-TW" sz="1500">
                <a:solidFill>
                  <a:srgbClr val="000000"/>
                </a:solidFill>
              </a:rPr>
              <a:t>DNS </a:t>
            </a:r>
            <a:r>
              <a:rPr lang="zh-TW" altLang="en-US" sz="1500">
                <a:solidFill>
                  <a:srgbClr val="000000"/>
                </a:solidFill>
              </a:rPr>
              <a:t>項目。</a:t>
            </a:r>
          </a:p>
          <a:p>
            <a:pPr marL="342892" indent="-342892" algn="l">
              <a:buFont typeface="Arial" panose="020b0604020202020204" pitchFamily="34" charset="0"/>
              <a:buChar char="•"/>
            </a:pPr>
            <a:endParaRPr lang="en-US" sz="1400">
              <a:solidFill>
                <a:srgbClr val="000000"/>
              </a:solidFill>
            </a:endParaRPr>
          </a:p>
        </p:txBody>
      </p:sp>
      <p:pic>
        <p:nvPicPr>
          <p:cNvPr id="5" name="Picture 4">
            <a:extLst>
              <a:ext uri="{FF2B5EF4-FFF2-40B4-BE49-F238E27FC236}">
                <a16:creationId xmlns:a16="http://schemas.microsoft.com/office/drawing/2014/main" id="{0F893CF4-60E9-4E3D-99F3-F4100A64A537}"/>
              </a:ext>
            </a:extLst>
          </p:cNvPr>
          <p:cNvPicPr>
            <a:picLocks noChangeAspect="1"/>
          </p:cNvPicPr>
          <p:nvPr/>
        </p:nvPicPr>
        <p:blipFill>
          <a:blip r:embed="rId3"/>
          <a:stretch>
            <a:fillRect/>
          </a:stretch>
        </p:blipFill>
        <p:spPr>
          <a:xfrm>
            <a:off x="2532027" y="4360573"/>
            <a:ext cx="3281434" cy="1411433"/>
          </a:xfrm>
          <a:prstGeom prst="rect">
            <a:avLst/>
          </a:prstGeom>
        </p:spPr>
      </p:pic>
      <p:sp>
        <p:nvSpPr>
          <p:cNvPr id="2" name="投影片編號版面配置區 1"/>
          <p:cNvSpPr>
            <a:spLocks noGrp="1"/>
          </p:cNvSpPr>
          <p:nvPr>
            <p:ph type="sldNum" sz="quarter" idx="12"/>
          </p:nvPr>
        </p:nvSpPr>
        <p:spPr/>
        <p:txBody>
          <a:bodyPr/>
          <a:lstStyle/>
          <a:p>
            <a:fld id="{4FAB73BC-B049-4115-A692-8D63A059BFB8}" type="slidenum">
              <a:rPr lang="en-US" smtClean="0"/>
              <a:t>478</a:t>
            </a:fld>
            <a:endParaRPr lang="en-US"/>
          </a:p>
        </p:txBody>
      </p:sp>
    </p:spTree>
    <p:extLst>
      <p:ext uri="{BB962C8B-B14F-4D97-AF65-F5344CB8AC3E}">
        <p14:creationId xmlns:p14="http://schemas.microsoft.com/office/powerpoint/2010/main" val="343704040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479.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p:spPr>
        <p:txBody>
          <a:bodyPr>
            <a:normAutofit/>
          </a:bodyPr>
          <a:lstStyle/>
          <a:p>
            <a:r>
              <a:rPr lang="en-US" altLang="zh-TW"/>
              <a:t>17.5</a:t>
            </a:r>
            <a:r>
              <a:rPr lang="zh-TW" altLang="en-US"/>
              <a:t>主機和 </a:t>
            </a:r>
            <a:r>
              <a:rPr lang="en-US" altLang="zh-TW"/>
              <a:t>IOS </a:t>
            </a:r>
            <a:r>
              <a:rPr lang="zh-TW" altLang="en-US"/>
              <a:t>命令</a:t>
            </a:r>
            <a:r>
              <a:rPr lang="en-US" altLang="zh-TW"/>
              <a:t>- IP </a:t>
            </a:r>
            <a:r>
              <a:rPr lang="zh-TW" altLang="en-US" smtClean="0"/>
              <a:t>配置</a:t>
            </a:r>
            <a:r>
              <a:rPr lang="en-US" altLang="zh-TW" smtClean="0"/>
              <a:t>-Linux </a:t>
            </a:r>
            <a:r>
              <a:rPr lang="zh-TW" altLang="en-US"/>
              <a:t>主機</a:t>
            </a:r>
            <a:r>
              <a:rPr lang="zh-TW" altLang="en-US" smtClean="0"/>
              <a:t>上</a:t>
            </a:r>
            <a:endParaRPr lang="zh-TW" altLang="en-US"/>
          </a:p>
        </p:txBody>
      </p:sp>
      <p:sp>
        <p:nvSpPr>
          <p:cNvPr id="4" name="Content Placeholder 3">
            <a:extLst>
              <a:ext uri="{FF2B5EF4-FFF2-40B4-BE49-F238E27FC236}">
                <a16:creationId xmlns:a16="http://schemas.microsoft.com/office/drawing/2014/main" id="{EDD73493-B9CF-4BB8-9069-546F872801FC}"/>
              </a:ext>
            </a:extLst>
          </p:cNvPr>
          <p:cNvSpPr>
            <a:spLocks noGrp="1"/>
          </p:cNvSpPr>
          <p:nvPr>
            <p:ph idx="1"/>
          </p:nvPr>
        </p:nvSpPr>
        <p:spPr>
          <a:xfrm>
            <a:off x="200027" y="1676402"/>
            <a:ext cx="4674322" cy="3602584"/>
          </a:xfrm>
        </p:spPr>
        <p:txBody>
          <a:bodyPr/>
          <a:lstStyle/>
          <a:p>
            <a:pPr marL="342892" indent="-342892" algn="l">
              <a:buFont typeface="Arial" panose="020b0604020202020204" pitchFamily="34" charset="0"/>
              <a:buChar char="•"/>
            </a:pPr>
            <a:r>
              <a:rPr lang="zh-TW" altLang="en-US" sz="1600">
                <a:solidFill>
                  <a:srgbClr val="000000"/>
                </a:solidFill>
              </a:rPr>
              <a:t>在 </a:t>
            </a:r>
            <a:r>
              <a:rPr lang="en-US" altLang="zh-TW" sz="1600">
                <a:solidFill>
                  <a:srgbClr val="000000"/>
                </a:solidFill>
              </a:rPr>
              <a:t>Linux </a:t>
            </a:r>
            <a:r>
              <a:rPr lang="zh-TW" altLang="en-US" sz="1600">
                <a:solidFill>
                  <a:srgbClr val="000000"/>
                </a:solidFill>
              </a:rPr>
              <a:t>機器上使用 </a:t>
            </a:r>
            <a:r>
              <a:rPr lang="en-US" altLang="zh-TW" sz="1600">
                <a:solidFill>
                  <a:srgbClr val="000000"/>
                </a:solidFill>
              </a:rPr>
              <a:t>GUI </a:t>
            </a:r>
            <a:r>
              <a:rPr lang="zh-TW" altLang="en-US" sz="1600">
                <a:solidFill>
                  <a:srgbClr val="000000"/>
                </a:solidFill>
              </a:rPr>
              <a:t>來驗證 </a:t>
            </a:r>
            <a:r>
              <a:rPr lang="en-US" altLang="zh-TW" sz="1600">
                <a:solidFill>
                  <a:srgbClr val="000000"/>
                </a:solidFill>
              </a:rPr>
              <a:t>IP </a:t>
            </a:r>
            <a:r>
              <a:rPr lang="zh-TW" altLang="en-US" sz="1600">
                <a:solidFill>
                  <a:srgbClr val="000000"/>
                </a:solidFill>
              </a:rPr>
              <a:t>設定，會因 </a:t>
            </a:r>
            <a:r>
              <a:rPr lang="en-US" altLang="zh-TW" sz="1600">
                <a:solidFill>
                  <a:srgbClr val="000000"/>
                </a:solidFill>
              </a:rPr>
              <a:t>Linux </a:t>
            </a:r>
            <a:r>
              <a:rPr lang="zh-TW" altLang="en-US" sz="1600">
                <a:solidFill>
                  <a:srgbClr val="000000"/>
                </a:solidFill>
              </a:rPr>
              <a:t>發行版和桌面介面而有所不同。</a:t>
            </a:r>
          </a:p>
          <a:p>
            <a:pPr marL="342892" indent="-342892" algn="l">
              <a:buFont typeface="Arial" panose="020b0604020202020204" pitchFamily="34" charset="0"/>
              <a:buChar char="•"/>
            </a:pPr>
            <a:r>
              <a:rPr lang="zh-TW" altLang="en-US" sz="1600">
                <a:solidFill>
                  <a:srgbClr val="000000"/>
                </a:solidFill>
              </a:rPr>
              <a:t>在命令列上，使用 </a:t>
            </a:r>
            <a:r>
              <a:rPr lang="en-US" altLang="zh-TW" sz="1600" b="1">
                <a:solidFill>
                  <a:srgbClr val="000000"/>
                </a:solidFill>
              </a:rPr>
              <a:t>ifconfig</a:t>
            </a:r>
            <a:r>
              <a:rPr lang="zh-TW" altLang="en-US" sz="1600">
                <a:solidFill>
                  <a:srgbClr val="000000"/>
                </a:solidFill>
              </a:rPr>
              <a:t> 命令來顯示目前作用中介面的狀態及其 </a:t>
            </a:r>
            <a:r>
              <a:rPr lang="en-US" altLang="zh-TW" sz="1600">
                <a:solidFill>
                  <a:srgbClr val="000000"/>
                </a:solidFill>
              </a:rPr>
              <a:t>IP </a:t>
            </a:r>
            <a:r>
              <a:rPr lang="zh-TW" altLang="en-US" sz="1600">
                <a:solidFill>
                  <a:srgbClr val="000000"/>
                </a:solidFill>
              </a:rPr>
              <a:t>設定。</a:t>
            </a:r>
          </a:p>
          <a:p>
            <a:pPr marL="342892" indent="-342892" algn="l">
              <a:buFont typeface="Arial" panose="020b0604020202020204" pitchFamily="34" charset="0"/>
              <a:buChar char="•"/>
            </a:pPr>
            <a:r>
              <a:rPr lang="en-US" altLang="zh-TW" sz="1600">
                <a:solidFill>
                  <a:srgbClr val="000000"/>
                </a:solidFill>
              </a:rPr>
              <a:t>Linux </a:t>
            </a:r>
            <a:r>
              <a:rPr lang="en-US" altLang="zh-TW" sz="1600" b="1">
                <a:solidFill>
                  <a:srgbClr val="000000"/>
                </a:solidFill>
              </a:rPr>
              <a:t>IP </a:t>
            </a:r>
            <a:r>
              <a:rPr lang="zh-TW" altLang="en-US" sz="1600" b="1">
                <a:solidFill>
                  <a:srgbClr val="000000"/>
                </a:solidFill>
              </a:rPr>
              <a:t>地址</a:t>
            </a:r>
            <a:r>
              <a:rPr lang="zh-TW" altLang="en-US" sz="1600">
                <a:solidFill>
                  <a:srgbClr val="000000"/>
                </a:solidFill>
              </a:rPr>
              <a:t> 命令用於顯示地址及其屬性。它也可以用來新增或刪除 </a:t>
            </a:r>
            <a:r>
              <a:rPr lang="en-US" altLang="zh-TW" sz="1600">
                <a:solidFill>
                  <a:srgbClr val="000000"/>
                </a:solidFill>
              </a:rPr>
              <a:t>IP </a:t>
            </a:r>
            <a:r>
              <a:rPr lang="zh-TW" altLang="en-US" sz="1600">
                <a:solidFill>
                  <a:srgbClr val="000000"/>
                </a:solidFill>
              </a:rPr>
              <a:t>位址。</a:t>
            </a:r>
          </a:p>
          <a:p>
            <a:pPr marL="0" indent="0" algn="l"/>
            <a:endParaRPr lang="en-US" sz="1600" b="1">
              <a:solidFill>
                <a:srgbClr val="000000"/>
              </a:solidFill>
            </a:endParaRPr>
          </a:p>
          <a:p>
            <a:pPr marL="0" indent="0" algn="l"/>
            <a:r>
              <a:rPr lang="zh-TW" altLang="en-US" sz="1600" b="1">
                <a:solidFill>
                  <a:srgbClr val="000000"/>
                </a:solidFill>
              </a:rPr>
              <a:t>注意：</a:t>
            </a:r>
            <a:r>
              <a:rPr lang="zh-TW" altLang="en-US" sz="1600">
                <a:solidFill>
                  <a:srgbClr val="000000"/>
                </a:solidFill>
              </a:rPr>
              <a:t> 顯示的輸出可能會因 </a:t>
            </a:r>
            <a:r>
              <a:rPr lang="en-US" altLang="zh-TW" sz="1600">
                <a:solidFill>
                  <a:srgbClr val="000000"/>
                </a:solidFill>
              </a:rPr>
              <a:t>Linux </a:t>
            </a:r>
            <a:r>
              <a:rPr lang="zh-TW" altLang="en-US" sz="1600">
                <a:solidFill>
                  <a:srgbClr val="000000"/>
                </a:solidFill>
              </a:rPr>
              <a:t>發行版而有所不同。 </a:t>
            </a:r>
          </a:p>
          <a:p>
            <a:pPr marL="342892" indent="-342892" algn="l">
              <a:buFont typeface="Arial" panose="020b0604020202020204" pitchFamily="34" charset="0"/>
              <a:buChar char="•"/>
            </a:pPr>
            <a:endParaRPr lang="en-US" sz="1400">
              <a:solidFill>
                <a:srgbClr val="000000"/>
              </a:solidFill>
            </a:endParaRPr>
          </a:p>
        </p:txBody>
      </p:sp>
      <p:pic>
        <p:nvPicPr>
          <p:cNvPr id="2" name="Picture 1">
            <a:extLst>
              <a:ext uri="{FF2B5EF4-FFF2-40B4-BE49-F238E27FC236}">
                <a16:creationId xmlns:a16="http://schemas.microsoft.com/office/drawing/2014/main" id="{5D8F7B60-4A22-470D-88EE-376AE17104D4}"/>
              </a:ext>
            </a:extLst>
          </p:cNvPr>
          <p:cNvPicPr>
            <a:picLocks noChangeAspect="1"/>
          </p:cNvPicPr>
          <p:nvPr/>
        </p:nvPicPr>
        <p:blipFill>
          <a:blip r:embed="rId3"/>
          <a:stretch>
            <a:fillRect/>
          </a:stretch>
        </p:blipFill>
        <p:spPr>
          <a:xfrm>
            <a:off x="4874348" y="1988647"/>
            <a:ext cx="3794991" cy="2538903"/>
          </a:xfrm>
          <a:prstGeom prst="rect">
            <a:avLst/>
          </a:prstGeom>
        </p:spPr>
      </p:pic>
      <p:sp>
        <p:nvSpPr>
          <p:cNvPr id="5" name="投影片編號版面配置區 4"/>
          <p:cNvSpPr>
            <a:spLocks noGrp="1"/>
          </p:cNvSpPr>
          <p:nvPr>
            <p:ph type="sldNum" sz="quarter" idx="12"/>
          </p:nvPr>
        </p:nvSpPr>
        <p:spPr/>
        <p:txBody>
          <a:bodyPr/>
          <a:lstStyle/>
          <a:p>
            <a:fld id="{4FAB73BC-B049-4115-A692-8D63A059BFB8}" type="slidenum">
              <a:rPr lang="en-US" smtClean="0"/>
              <a:t>479</a:t>
            </a:fld>
            <a:endParaRPr lang="en-US"/>
          </a:p>
        </p:txBody>
      </p:sp>
    </p:spTree>
    <p:extLst>
      <p:ext uri="{BB962C8B-B14F-4D97-AF65-F5344CB8AC3E}">
        <p14:creationId xmlns:p14="http://schemas.microsoft.com/office/powerpoint/2010/main" val="383069649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48.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8194" name="Rectangle 1"/>
          <p:cNvSpPr>
            <a:spLocks noGrp="1" noChangeArrowheads="1"/>
          </p:cNvSpPr>
          <p:nvPr>
            <p:ph type="title"/>
          </p:nvPr>
        </p:nvSpPr>
        <p:spPr/>
        <p:txBody>
          <a:bodyPr>
            <a:normAutofit/>
          </a:bodyPr>
          <a:lstStyle/>
          <a:p>
            <a:r>
              <a:rPr lang="en-US" altLang="zh-TW" sz="3000"/>
              <a:t>2.1</a:t>
            </a:r>
            <a:r>
              <a:rPr lang="zh-TW" altLang="en-US" sz="3000" smtClean="0"/>
              <a:t>思科 </a:t>
            </a:r>
            <a:r>
              <a:rPr lang="en-US" altLang="zh-TW" sz="3000"/>
              <a:t>IOS -</a:t>
            </a:r>
            <a:r>
              <a:rPr lang="zh-TW" altLang="en-US" sz="3000"/>
              <a:t>存取方法</a:t>
            </a:r>
          </a:p>
        </p:txBody>
      </p:sp>
      <p:sp>
        <p:nvSpPr>
          <p:cNvPr id="8195" name="Rectangle 2"/>
          <p:cNvSpPr>
            <a:spLocks noGrp="1" noChangeArrowheads="1"/>
          </p:cNvSpPr>
          <p:nvPr>
            <p:ph idx="1"/>
          </p:nvPr>
        </p:nvSpPr>
        <p:spPr>
          <a:xfrm>
            <a:off x="145357" y="1680300"/>
            <a:ext cx="3939626" cy="3848341"/>
          </a:xfrm>
        </p:spPr>
        <p:txBody>
          <a:bodyPr/>
          <a:lstStyle/>
          <a:p>
            <a:pPr rtl="0">
              <a:buFont typeface="Arial" panose="020b0604020202020204" pitchFamily="34" charset="0"/>
              <a:buChar char="•"/>
            </a:pPr>
            <a:r>
              <a:rPr lang="zh-TW" b="1"/>
              <a:t>主控台</a:t>
            </a:r>
            <a:r>
              <a:rPr lang="zh-TW"/>
              <a:t> — 用來存取裝置以提供維護 (例如執行初始設定) 的實體管理連接埠。 </a:t>
            </a:r>
          </a:p>
          <a:p>
            <a:pPr rtl="0">
              <a:buFont typeface="Arial" panose="020b0604020202020204" pitchFamily="34" charset="0"/>
              <a:buChar char="•"/>
            </a:pPr>
            <a:r>
              <a:rPr lang="zh-TW" b="1"/>
              <a:t>安全殼層 (SSH)</a:t>
            </a:r>
            <a:r>
              <a:rPr lang="zh-TW"/>
              <a:t>— 透過虛擬介面，透過網路建立與裝置的安全遠端 CLI 連線。(</a:t>
            </a:r>
            <a:r>
              <a:rPr lang="zh-TW" altLang="en-US" sz="1400"/>
              <a:t>注意：這是遠端連線至裝置的建議方法。</a:t>
            </a:r>
            <a:r>
              <a:rPr lang="en-US" altLang="zh-TW" sz="1400"/>
              <a:t>) </a:t>
            </a:r>
          </a:p>
          <a:p>
            <a:pPr rtl="0">
              <a:buFont typeface="Arial" panose="020b0604020202020204" pitchFamily="34" charset="0"/>
              <a:buChar char="•"/>
            </a:pPr>
            <a:r>
              <a:rPr lang="zh-TW" b="1"/>
              <a:t>Telnet</a:t>
            </a:r>
            <a:r>
              <a:rPr lang="zh-TW"/>
              <a:t> — 透過網路與裝置建立不安全的遠端 CLI 連線。 </a:t>
            </a:r>
            <a:r>
              <a:rPr lang="zh-TW" altLang="en-US" sz="1400"/>
              <a:t>（注意：用戶認證，密碼和命令通過網路以明文形式發送。） </a:t>
            </a:r>
            <a:r>
              <a:rPr lang="zh-TW" b="1"/>
              <a:t> </a:t>
            </a:r>
          </a:p>
          <a:p>
            <a:endParaRPr lang="en-US"/>
          </a:p>
        </p:txBody>
      </p:sp>
      <p:pic>
        <p:nvPicPr>
          <p:cNvPr id="1030" name="Picture 6" descr="Computer, Utp, Network, Cisco, Color, Jack, Electronics">
            <a:extLst>
              <a:ext uri="{FF2B5EF4-FFF2-40B4-BE49-F238E27FC236}">
                <a16:creationId xmlns:a16="http://schemas.microsoft.com/office/drawing/2014/main" id="{4C65664B-D975-564C-9CD3-D54002E341FE}"/>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486720" y="1277419"/>
            <a:ext cx="2255201" cy="168905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2">
            <a:extLst>
              <a:ext uri="{FF2B5EF4-FFF2-40B4-BE49-F238E27FC236}">
                <a16:creationId xmlns:a16="http://schemas.microsoft.com/office/drawing/2014/main" id="{278A32F5-A519-9740-94B3-F014EAE863BD}"/>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4215115" y="3313134"/>
            <a:ext cx="4805378" cy="2041663"/>
          </a:xfrm>
          <a:prstGeom prst="rect">
            <a:avLst/>
          </a:prstGeom>
          <a:noFill/>
          <a:extLst>
            <a:ext uri="{909E8E84-426E-40DD-AFC4-6F175D3DCCD1}">
              <a14:hiddenFill xmlns:a14="http://schemas.microsoft.com/office/drawing/2010/main">
                <a:solidFill>
                  <a:srgbClr val="FFFFFF"/>
                </a:solidFill>
              </a14:hiddenFill>
            </a:ext>
          </a:extLst>
        </p:spPr>
      </p:pic>
      <p:sp>
        <p:nvSpPr>
          <p:cNvPr id="2" name="投影片編號版面配置區 1"/>
          <p:cNvSpPr>
            <a:spLocks noGrp="1"/>
          </p:cNvSpPr>
          <p:nvPr>
            <p:ph type="sldNum" sz="quarter" idx="4"/>
          </p:nvPr>
        </p:nvSpPr>
        <p:spPr/>
        <p:txBody>
          <a:bodyPr/>
          <a:lstStyle/>
          <a:p>
            <a:pPr defTabSz="385754">
              <a:defRPr/>
            </a:pPr>
            <a:fld id="{2F5CCB13-0A32-4557-88E9-079F0C330695}" type="slidenum">
              <a:rPr lang="en-US" kern="0" smtClean="0">
                <a:solidFill>
                  <a:srgbClr val="595959"/>
                </a:solidFill>
              </a:rPr>
              <a:pPr defTabSz="385754">
                <a:defRPr/>
              </a:pPr>
              <a:t>48</a:t>
            </a:fld>
            <a:endParaRPr lang="en-US" kern="0">
              <a:solidFill>
                <a:srgbClr val="595959"/>
              </a:solidFill>
            </a:endParaRPr>
          </a:p>
        </p:txBody>
      </p:sp>
    </p:spTree>
    <p:custDataLst>
      <p:tags r:id="rId5"/>
    </p:custDataLst>
    <p:extLst>
      <p:ext uri="{BB962C8B-B14F-4D97-AF65-F5344CB8AC3E}">
        <p14:creationId xmlns:p14="http://schemas.microsoft.com/office/powerpoint/2010/main" val="370943109"/>
      </p:ext>
    </p:extLst>
  </p:cSld>
  <p:clrMapOvr>
    <a:masterClrMapping/>
  </p:clrMapOvr>
  <p:transition spd="slow">
    <p:wipe/>
  </p:transition>
  <p:timing/>
</p:sld>
</file>

<file path=ppt/slides/slide480.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p:spPr>
        <p:txBody>
          <a:bodyPr/>
          <a:lstStyle/>
          <a:p>
            <a:r>
              <a:rPr lang="en-US" altLang="zh-TW" sz="2400"/>
              <a:t>17.5</a:t>
            </a:r>
            <a:r>
              <a:rPr lang="zh-TW" altLang="en-US" sz="2400"/>
              <a:t>主機和 </a:t>
            </a:r>
            <a:r>
              <a:rPr lang="en-US" altLang="zh-TW" sz="2400"/>
              <a:t>IOS </a:t>
            </a:r>
            <a:r>
              <a:rPr lang="zh-TW" altLang="en-US" sz="2400"/>
              <a:t>命令</a:t>
            </a:r>
            <a:r>
              <a:rPr lang="en-US" altLang="zh-TW" sz="2400"/>
              <a:t>- </a:t>
            </a:r>
            <a:r>
              <a:rPr lang="en-US" altLang="zh-TW" sz="2400" smtClean="0"/>
              <a:t>IP </a:t>
            </a:r>
            <a:r>
              <a:rPr lang="zh-TW" altLang="en-US" sz="2400"/>
              <a:t>配置</a:t>
            </a:r>
            <a:r>
              <a:rPr lang="en-US" altLang="zh-TW" sz="2400"/>
              <a:t>- macOS </a:t>
            </a:r>
            <a:r>
              <a:rPr lang="zh-TW" altLang="en-US" sz="2400"/>
              <a:t>主機上</a:t>
            </a:r>
          </a:p>
        </p:txBody>
      </p:sp>
      <p:sp>
        <p:nvSpPr>
          <p:cNvPr id="6" name="Content Placeholder 5">
            <a:extLst>
              <a:ext uri="{FF2B5EF4-FFF2-40B4-BE49-F238E27FC236}">
                <a16:creationId xmlns:a16="http://schemas.microsoft.com/office/drawing/2014/main" id="{E018F0E6-A545-473E-A9D3-201EC6272E44}"/>
              </a:ext>
            </a:extLst>
          </p:cNvPr>
          <p:cNvSpPr>
            <a:spLocks noGrp="1"/>
          </p:cNvSpPr>
          <p:nvPr>
            <p:ph idx="1"/>
          </p:nvPr>
        </p:nvSpPr>
        <p:spPr>
          <a:xfrm>
            <a:off x="474663" y="1722150"/>
            <a:ext cx="4305605" cy="3556835"/>
          </a:xfrm>
        </p:spPr>
        <p:txBody>
          <a:bodyPr/>
          <a:lstStyle/>
          <a:p>
            <a:pPr marL="285743" indent="-285743" algn="l">
              <a:buFont typeface="Arial" panose="020b0604020202020204" pitchFamily="34" charset="0"/>
              <a:buChar char="•"/>
            </a:pPr>
            <a:r>
              <a:rPr lang="zh-TW" altLang="en-US" sz="1600">
                <a:solidFill>
                  <a:srgbClr val="000000"/>
                </a:solidFill>
              </a:rPr>
              <a:t>在 </a:t>
            </a:r>
            <a:r>
              <a:rPr lang="en-US" altLang="zh-TW" sz="1600">
                <a:solidFill>
                  <a:srgbClr val="000000"/>
                </a:solidFill>
              </a:rPr>
              <a:t>Mac </a:t>
            </a:r>
            <a:r>
              <a:rPr lang="zh-TW" altLang="en-US" sz="1600">
                <a:solidFill>
                  <a:srgbClr val="000000"/>
                </a:solidFill>
              </a:rPr>
              <a:t>主機的 </a:t>
            </a:r>
            <a:r>
              <a:rPr lang="en-US" altLang="zh-TW" sz="1600">
                <a:solidFill>
                  <a:srgbClr val="000000"/>
                </a:solidFill>
              </a:rPr>
              <a:t>GUI </a:t>
            </a:r>
            <a:r>
              <a:rPr lang="zh-TW" altLang="en-US" sz="1600">
                <a:solidFill>
                  <a:srgbClr val="000000"/>
                </a:solidFill>
              </a:rPr>
              <a:t>中，開啟 “ </a:t>
            </a:r>
            <a:r>
              <a:rPr lang="zh-TW" altLang="en-US" sz="1600" b="1">
                <a:solidFill>
                  <a:srgbClr val="000000"/>
                </a:solidFill>
              </a:rPr>
              <a:t>網路偏好設定” </a:t>
            </a:r>
            <a:r>
              <a:rPr lang="en-US" altLang="zh-TW" sz="1600" b="1">
                <a:solidFill>
                  <a:srgbClr val="000000"/>
                </a:solidFill>
              </a:rPr>
              <a:t>&gt; “</a:t>
            </a:r>
            <a:r>
              <a:rPr lang="zh-TW" altLang="en-US" sz="1600" b="1">
                <a:solidFill>
                  <a:srgbClr val="000000"/>
                </a:solidFill>
              </a:rPr>
              <a:t>進階”</a:t>
            </a:r>
            <a:r>
              <a:rPr lang="zh-TW" altLang="en-US" sz="1600">
                <a:solidFill>
                  <a:srgbClr val="000000"/>
                </a:solidFill>
              </a:rPr>
              <a:t> 以取得 </a:t>
            </a:r>
            <a:r>
              <a:rPr lang="en-US" altLang="zh-TW" sz="1600">
                <a:solidFill>
                  <a:srgbClr val="000000"/>
                </a:solidFill>
              </a:rPr>
              <a:t>IP </a:t>
            </a:r>
            <a:r>
              <a:rPr lang="zh-TW" altLang="en-US" sz="1600">
                <a:solidFill>
                  <a:srgbClr val="000000"/>
                </a:solidFill>
              </a:rPr>
              <a:t>位址資訊。</a:t>
            </a:r>
          </a:p>
          <a:p>
            <a:pPr marL="285743" indent="-285743" algn="l">
              <a:buFont typeface="Arial" panose="020b0604020202020204" pitchFamily="34" charset="0"/>
              <a:buChar char="•"/>
            </a:pPr>
            <a:r>
              <a:rPr lang="en-US" altLang="zh-TW" sz="1600" b="1">
                <a:solidFill>
                  <a:srgbClr val="000000"/>
                </a:solidFill>
              </a:rPr>
              <a:t>ifconfig</a:t>
            </a:r>
            <a:r>
              <a:rPr lang="zh-TW" altLang="en-US" sz="1600">
                <a:solidFill>
                  <a:srgbClr val="000000"/>
                </a:solidFill>
              </a:rPr>
              <a:t> 命令也可以用來驗證指令列上的介面 </a:t>
            </a:r>
            <a:r>
              <a:rPr lang="en-US" altLang="zh-TW" sz="1600">
                <a:solidFill>
                  <a:srgbClr val="000000"/>
                </a:solidFill>
              </a:rPr>
              <a:t>IP </a:t>
            </a:r>
            <a:r>
              <a:rPr lang="zh-TW" altLang="en-US" sz="1600">
                <a:solidFill>
                  <a:srgbClr val="000000"/>
                </a:solidFill>
              </a:rPr>
              <a:t>設定。</a:t>
            </a:r>
          </a:p>
          <a:p>
            <a:pPr marL="285743" indent="-285743" algn="l">
              <a:buFont typeface="Arial" panose="020b0604020202020204" pitchFamily="34" charset="0"/>
              <a:buChar char="•"/>
            </a:pPr>
            <a:r>
              <a:rPr lang="zh-TW" altLang="en-US" sz="1600">
                <a:solidFill>
                  <a:srgbClr val="000000"/>
                </a:solidFill>
              </a:rPr>
              <a:t>用來驗證主機 </a:t>
            </a:r>
            <a:r>
              <a:rPr lang="en-US" altLang="zh-TW" sz="1600">
                <a:solidFill>
                  <a:srgbClr val="000000"/>
                </a:solidFill>
              </a:rPr>
              <a:t>IP </a:t>
            </a:r>
            <a:r>
              <a:rPr lang="zh-TW" altLang="en-US" sz="1600">
                <a:solidFill>
                  <a:srgbClr val="000000"/>
                </a:solidFill>
              </a:rPr>
              <a:t>設定的其他有用 </a:t>
            </a:r>
            <a:r>
              <a:rPr lang="en-US" altLang="zh-TW" sz="1600">
                <a:solidFill>
                  <a:srgbClr val="000000"/>
                </a:solidFill>
              </a:rPr>
              <a:t>macOS </a:t>
            </a:r>
            <a:r>
              <a:rPr lang="zh-TW" altLang="en-US" sz="1600">
                <a:solidFill>
                  <a:srgbClr val="000000"/>
                </a:solidFill>
              </a:rPr>
              <a:t>命令包括 </a:t>
            </a:r>
            <a:r>
              <a:rPr lang="zh-TW" altLang="en-US" sz="1600" b="1">
                <a:solidFill>
                  <a:srgbClr val="000000"/>
                </a:solidFill>
              </a:rPr>
              <a:t>網路設定</a:t>
            </a:r>
            <a:r>
              <a:rPr lang="en-US" altLang="zh-TW" sz="1600" b="1">
                <a:solidFill>
                  <a:srgbClr val="000000"/>
                </a:solidFill>
              </a:rPr>
              <a:t>-</a:t>
            </a:r>
            <a:r>
              <a:rPr lang="zh-TW" altLang="en-US" sz="1600" b="1">
                <a:solidFill>
                  <a:srgbClr val="000000"/>
                </a:solidFill>
              </a:rPr>
              <a:t>列表網路服</a:t>
            </a:r>
            <a:r>
              <a:rPr lang="zh-TW" altLang="en-US" sz="1600">
                <a:solidFill>
                  <a:srgbClr val="000000"/>
                </a:solidFill>
              </a:rPr>
              <a:t> 務和 </a:t>
            </a:r>
            <a:r>
              <a:rPr lang="zh-TW" altLang="en-US" sz="1600" b="1">
                <a:solidFill>
                  <a:srgbClr val="000000"/>
                </a:solidFill>
              </a:rPr>
              <a:t>網路設定</a:t>
            </a:r>
            <a:r>
              <a:rPr lang="en-US" altLang="zh-TW" sz="1600" b="1">
                <a:solidFill>
                  <a:srgbClr val="000000"/>
                </a:solidFill>
              </a:rPr>
              <a:t>-getinfo &lt; </a:t>
            </a:r>
            <a:r>
              <a:rPr lang="zh-TW" altLang="en-US" sz="1600" b="1">
                <a:solidFill>
                  <a:srgbClr val="000000"/>
                </a:solidFill>
              </a:rPr>
              <a:t>網路服務 </a:t>
            </a:r>
            <a:r>
              <a:rPr lang="en-US" altLang="zh-TW" sz="1600" b="1">
                <a:solidFill>
                  <a:srgbClr val="000000"/>
                </a:solidFill>
              </a:rPr>
              <a:t>&gt; </a:t>
            </a:r>
            <a:r>
              <a:rPr lang="zh-TW" altLang="en-US" sz="1600">
                <a:solidFill>
                  <a:srgbClr val="000000"/>
                </a:solidFill>
              </a:rPr>
              <a:t>。</a:t>
            </a:r>
          </a:p>
        </p:txBody>
      </p:sp>
      <p:pic>
        <p:nvPicPr>
          <p:cNvPr id="7" name="Picture 6">
            <a:extLst>
              <a:ext uri="{FF2B5EF4-FFF2-40B4-BE49-F238E27FC236}">
                <a16:creationId xmlns:a16="http://schemas.microsoft.com/office/drawing/2014/main" id="{EE795C2D-8259-4647-9ACD-26D36EE5517C}"/>
              </a:ext>
            </a:extLst>
          </p:cNvPr>
          <p:cNvPicPr>
            <a:picLocks noChangeAspect="1"/>
          </p:cNvPicPr>
          <p:nvPr/>
        </p:nvPicPr>
        <p:blipFill>
          <a:blip r:embed="rId3"/>
          <a:stretch>
            <a:fillRect/>
          </a:stretch>
        </p:blipFill>
        <p:spPr>
          <a:xfrm>
            <a:off x="4780268" y="1722149"/>
            <a:ext cx="4090199" cy="3115974"/>
          </a:xfrm>
          <a:prstGeom prst="rect">
            <a:avLst/>
          </a:prstGeom>
        </p:spPr>
      </p:pic>
      <p:sp>
        <p:nvSpPr>
          <p:cNvPr id="2" name="投影片編號版面配置區 1"/>
          <p:cNvSpPr>
            <a:spLocks noGrp="1"/>
          </p:cNvSpPr>
          <p:nvPr>
            <p:ph type="sldNum" sz="quarter" idx="12"/>
          </p:nvPr>
        </p:nvSpPr>
        <p:spPr/>
        <p:txBody>
          <a:bodyPr/>
          <a:lstStyle/>
          <a:p>
            <a:fld id="{4FAB73BC-B049-4115-A692-8D63A059BFB8}" type="slidenum">
              <a:rPr lang="en-US" smtClean="0"/>
              <a:t>480</a:t>
            </a:fld>
            <a:endParaRPr lang="en-US"/>
          </a:p>
        </p:txBody>
      </p:sp>
    </p:spTree>
    <p:extLst>
      <p:ext uri="{BB962C8B-B14F-4D97-AF65-F5344CB8AC3E}">
        <p14:creationId xmlns:p14="http://schemas.microsoft.com/office/powerpoint/2010/main" val="37706154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481.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p:spPr>
        <p:txBody>
          <a:bodyPr>
            <a:normAutofit/>
          </a:bodyPr>
          <a:lstStyle/>
          <a:p>
            <a:r>
              <a:rPr lang="en-US" altLang="zh-TW"/>
              <a:t>17.5</a:t>
            </a:r>
            <a:r>
              <a:rPr lang="zh-TW" altLang="en-US"/>
              <a:t>主機和 </a:t>
            </a:r>
            <a:r>
              <a:rPr lang="en-US" altLang="zh-TW"/>
              <a:t>IOS </a:t>
            </a:r>
            <a:r>
              <a:rPr lang="zh-TW" altLang="en-US" smtClean="0"/>
              <a:t>命令</a:t>
            </a:r>
            <a:r>
              <a:rPr lang="en-US" altLang="zh-TW" smtClean="0"/>
              <a:t>-</a:t>
            </a:r>
            <a:r>
              <a:rPr lang="zh-TW" altLang="en-US" smtClean="0"/>
              <a:t> </a:t>
            </a:r>
            <a:r>
              <a:rPr lang="en-US" altLang="zh-TW" err="1"/>
              <a:t>arp </a:t>
            </a:r>
            <a:r>
              <a:rPr lang="zh-TW" altLang="en-US"/>
              <a:t>命令</a:t>
            </a:r>
          </a:p>
        </p:txBody>
      </p:sp>
      <p:sp>
        <p:nvSpPr>
          <p:cNvPr id="4" name="Content Placeholder 3">
            <a:extLst>
              <a:ext uri="{FF2B5EF4-FFF2-40B4-BE49-F238E27FC236}">
                <a16:creationId xmlns:a16="http://schemas.microsoft.com/office/drawing/2014/main" id="{CE59173F-7994-4B5D-8201-E7BBC1B93ED9}"/>
              </a:ext>
            </a:extLst>
          </p:cNvPr>
          <p:cNvSpPr>
            <a:spLocks noGrp="1"/>
          </p:cNvSpPr>
          <p:nvPr>
            <p:ph idx="1"/>
          </p:nvPr>
        </p:nvSpPr>
        <p:spPr>
          <a:xfrm>
            <a:off x="474662" y="1589088"/>
            <a:ext cx="8280057" cy="3689897"/>
          </a:xfrm>
        </p:spPr>
        <p:txBody>
          <a:bodyPr/>
          <a:lstStyle/>
          <a:p>
            <a:pPr marL="0" indent="0" algn="l"/>
            <a:r>
              <a:rPr lang="en-US" altLang="zh-TW" sz="1600" b="1">
                <a:solidFill>
                  <a:srgbClr val="000000"/>
                </a:solidFill>
              </a:rPr>
              <a:t>arp</a:t>
            </a:r>
            <a:r>
              <a:rPr lang="zh-TW" altLang="en-US" sz="1600">
                <a:solidFill>
                  <a:srgbClr val="000000"/>
                </a:solidFill>
              </a:rPr>
              <a:t> 指令會從視窗、</a:t>
            </a:r>
            <a:r>
              <a:rPr lang="en-US" altLang="zh-TW" sz="1600">
                <a:solidFill>
                  <a:srgbClr val="000000"/>
                </a:solidFill>
              </a:rPr>
              <a:t>Linux </a:t>
            </a:r>
            <a:r>
              <a:rPr lang="zh-TW" altLang="en-US" sz="1600">
                <a:solidFill>
                  <a:srgbClr val="000000"/>
                </a:solidFill>
              </a:rPr>
              <a:t>或 </a:t>
            </a:r>
            <a:r>
              <a:rPr lang="en-US" altLang="zh-TW" sz="1600">
                <a:solidFill>
                  <a:srgbClr val="000000"/>
                </a:solidFill>
              </a:rPr>
              <a:t>Mac </a:t>
            </a:r>
            <a:r>
              <a:rPr lang="zh-TW" altLang="en-US" sz="1600">
                <a:solidFill>
                  <a:srgbClr val="000000"/>
                </a:solidFill>
              </a:rPr>
              <a:t>命令提示字元執行。此命令會列出主機 </a:t>
            </a:r>
            <a:r>
              <a:rPr lang="en-US" altLang="zh-TW" sz="1600">
                <a:solidFill>
                  <a:srgbClr val="000000"/>
                </a:solidFill>
              </a:rPr>
              <a:t>ARP </a:t>
            </a:r>
            <a:r>
              <a:rPr lang="zh-TW" altLang="en-US" sz="1600">
                <a:solidFill>
                  <a:srgbClr val="000000"/>
                </a:solidFill>
              </a:rPr>
              <a:t>快取中目前的所有裝置。</a:t>
            </a:r>
          </a:p>
          <a:p>
            <a:pPr marL="342892" indent="-342892" algn="l">
              <a:buFont typeface="Arial" panose="020b0604020202020204" pitchFamily="34" charset="0"/>
              <a:buChar char="•"/>
            </a:pPr>
            <a:r>
              <a:rPr lang="en-US" altLang="zh-TW" sz="1600" b="1">
                <a:solidFill>
                  <a:srgbClr val="000000"/>
                </a:solidFill>
              </a:rPr>
              <a:t>arp-a</a:t>
            </a:r>
            <a:r>
              <a:rPr lang="zh-TW" altLang="en-US" sz="1600">
                <a:solidFill>
                  <a:srgbClr val="000000"/>
                </a:solidFill>
              </a:rPr>
              <a:t> 命令會顯示已知的 </a:t>
            </a:r>
            <a:r>
              <a:rPr lang="en-US" altLang="zh-TW" sz="1600">
                <a:solidFill>
                  <a:srgbClr val="000000"/>
                </a:solidFill>
              </a:rPr>
              <a:t>IP </a:t>
            </a:r>
            <a:r>
              <a:rPr lang="zh-TW" altLang="en-US" sz="1600">
                <a:solidFill>
                  <a:srgbClr val="000000"/>
                </a:solidFill>
              </a:rPr>
              <a:t>位址和 </a:t>
            </a:r>
            <a:r>
              <a:rPr lang="en-US" altLang="zh-TW" sz="1600">
                <a:solidFill>
                  <a:srgbClr val="000000"/>
                </a:solidFill>
              </a:rPr>
              <a:t>MAC </a:t>
            </a:r>
            <a:r>
              <a:rPr lang="zh-TW" altLang="en-US" sz="1600">
                <a:solidFill>
                  <a:srgbClr val="000000"/>
                </a:solidFill>
              </a:rPr>
              <a:t>位址關係。</a:t>
            </a:r>
            <a:r>
              <a:rPr lang="en-US" altLang="zh-TW" sz="1600">
                <a:solidFill>
                  <a:srgbClr val="000000"/>
                </a:solidFill>
              </a:rPr>
              <a:t>ARP </a:t>
            </a:r>
            <a:r>
              <a:rPr lang="zh-TW" altLang="en-US" sz="1600">
                <a:solidFill>
                  <a:srgbClr val="000000"/>
                </a:solidFill>
              </a:rPr>
              <a:t>快取只會顯示最近存取的裝置的資訊。</a:t>
            </a:r>
          </a:p>
          <a:p>
            <a:pPr marL="342892" indent="-342892" algn="l">
              <a:buFont typeface="Arial" panose="020b0604020202020204" pitchFamily="34" charset="0"/>
              <a:buChar char="•"/>
            </a:pPr>
            <a:r>
              <a:rPr lang="zh-TW" altLang="en-US" sz="1600">
                <a:solidFill>
                  <a:srgbClr val="000000"/>
                </a:solidFill>
              </a:rPr>
              <a:t>若要確保已填入 </a:t>
            </a:r>
            <a:r>
              <a:rPr lang="en-US" altLang="zh-TW" sz="1600">
                <a:solidFill>
                  <a:srgbClr val="000000"/>
                </a:solidFill>
              </a:rPr>
              <a:t>ARP </a:t>
            </a:r>
            <a:r>
              <a:rPr lang="zh-TW" altLang="en-US" sz="1600">
                <a:solidFill>
                  <a:srgbClr val="000000"/>
                </a:solidFill>
              </a:rPr>
              <a:t>快取，請 </a:t>
            </a:r>
            <a:r>
              <a:rPr lang="en-US" altLang="zh-TW" sz="1600" b="1">
                <a:solidFill>
                  <a:srgbClr val="000000"/>
                </a:solidFill>
              </a:rPr>
              <a:t>ping</a:t>
            </a:r>
            <a:r>
              <a:rPr lang="zh-TW" altLang="en-US" sz="1600">
                <a:solidFill>
                  <a:srgbClr val="000000"/>
                </a:solidFill>
              </a:rPr>
              <a:t> 裝置，使其在 </a:t>
            </a:r>
            <a:r>
              <a:rPr lang="en-US" altLang="zh-TW" sz="1600">
                <a:solidFill>
                  <a:srgbClr val="000000"/>
                </a:solidFill>
              </a:rPr>
              <a:t>ARP </a:t>
            </a:r>
            <a:r>
              <a:rPr lang="zh-TW" altLang="en-US" sz="1600">
                <a:solidFill>
                  <a:srgbClr val="000000"/>
                </a:solidFill>
              </a:rPr>
              <a:t>表格中具有項目。</a:t>
            </a:r>
          </a:p>
          <a:p>
            <a:pPr marL="342892" indent="-342892" algn="l">
              <a:buFont typeface="Arial" panose="020b0604020202020204" pitchFamily="34" charset="0"/>
              <a:buChar char="•"/>
            </a:pPr>
            <a:r>
              <a:rPr lang="zh-TW" altLang="en-US" sz="1600">
                <a:solidFill>
                  <a:srgbClr val="000000"/>
                </a:solidFill>
              </a:rPr>
              <a:t>如果網路管理員想要重新填入具有更新資訊的快取，可以使用 </a:t>
            </a:r>
            <a:r>
              <a:rPr lang="en-US" altLang="zh-TW" sz="1600" b="1">
                <a:solidFill>
                  <a:srgbClr val="000000"/>
                </a:solidFill>
              </a:rPr>
              <a:t>netsh </a:t>
            </a:r>
            <a:r>
              <a:rPr lang="zh-TW" altLang="en-US" sz="1600" b="1">
                <a:solidFill>
                  <a:srgbClr val="000000"/>
                </a:solidFill>
              </a:rPr>
              <a:t>介面 </a:t>
            </a:r>
            <a:r>
              <a:rPr lang="en-US" altLang="zh-TW" sz="1600" b="1">
                <a:solidFill>
                  <a:srgbClr val="000000"/>
                </a:solidFill>
              </a:rPr>
              <a:t>ip delete arpcache</a:t>
            </a:r>
            <a:r>
              <a:rPr lang="zh-TW" altLang="en-US" sz="1600">
                <a:solidFill>
                  <a:srgbClr val="000000"/>
                </a:solidFill>
              </a:rPr>
              <a:t> 命令來清除快取。</a:t>
            </a:r>
          </a:p>
          <a:p>
            <a:pPr marL="73083" lvl="1" indent="0">
              <a:buNone/>
            </a:pPr>
            <a:endParaRPr lang="en-US" sz="1600" b="1">
              <a:solidFill>
                <a:srgbClr val="000000"/>
              </a:solidFill>
            </a:endParaRPr>
          </a:p>
          <a:p>
            <a:pPr marL="73083" lvl="1" indent="0">
              <a:buNone/>
            </a:pPr>
            <a:r>
              <a:rPr lang="zh-TW" altLang="en-US" sz="1600" b="1">
                <a:solidFill>
                  <a:srgbClr val="000000"/>
                </a:solidFill>
              </a:rPr>
              <a:t>注意</a:t>
            </a:r>
            <a:r>
              <a:rPr lang="zh-TW" altLang="en-US" sz="1600">
                <a:solidFill>
                  <a:srgbClr val="000000"/>
                </a:solidFill>
              </a:rPr>
              <a:t>：您可能需要主機上的管理員存取權，才能使用 </a:t>
            </a:r>
            <a:r>
              <a:rPr lang="en-US" altLang="zh-TW" sz="1600" b="1">
                <a:solidFill>
                  <a:srgbClr val="000000"/>
                </a:solidFill>
              </a:rPr>
              <a:t>netsh </a:t>
            </a:r>
            <a:r>
              <a:rPr lang="zh-TW" altLang="en-US" sz="1600" b="1">
                <a:solidFill>
                  <a:srgbClr val="000000"/>
                </a:solidFill>
              </a:rPr>
              <a:t>介面 </a:t>
            </a:r>
            <a:r>
              <a:rPr lang="en-US" altLang="zh-TW" sz="1600" b="1">
                <a:solidFill>
                  <a:srgbClr val="000000"/>
                </a:solidFill>
              </a:rPr>
              <a:t>ip </a:t>
            </a:r>
            <a:r>
              <a:rPr lang="zh-TW" altLang="en-US" sz="1600" b="1">
                <a:solidFill>
                  <a:srgbClr val="000000"/>
                </a:solidFill>
              </a:rPr>
              <a:t>刪除 </a:t>
            </a:r>
            <a:r>
              <a:rPr lang="en-US" altLang="zh-TW" sz="1600" b="1">
                <a:solidFill>
                  <a:srgbClr val="000000"/>
                </a:solidFill>
              </a:rPr>
              <a:t>arpcache</a:t>
            </a:r>
            <a:r>
              <a:rPr lang="zh-TW" altLang="en-US" sz="1600">
                <a:solidFill>
                  <a:srgbClr val="000000"/>
                </a:solidFill>
              </a:rPr>
              <a:t> 命令。 </a:t>
            </a:r>
          </a:p>
          <a:p>
            <a:pPr marL="342892" indent="-342892" algn="l">
              <a:buFont typeface="Arial" panose="020b0604020202020204" pitchFamily="34" charset="0"/>
              <a:buChar char="•"/>
            </a:pPr>
            <a:endParaRPr lang="en-US" sz="1600">
              <a:solidFill>
                <a:srgbClr val="000000"/>
              </a:solidFill>
            </a:endParaRPr>
          </a:p>
        </p:txBody>
      </p:sp>
      <p:sp>
        <p:nvSpPr>
          <p:cNvPr id="2" name="投影片編號版面配置區 1"/>
          <p:cNvSpPr>
            <a:spLocks noGrp="1"/>
          </p:cNvSpPr>
          <p:nvPr>
            <p:ph type="sldNum" sz="quarter" idx="12"/>
          </p:nvPr>
        </p:nvSpPr>
        <p:spPr/>
        <p:txBody>
          <a:bodyPr/>
          <a:lstStyle/>
          <a:p>
            <a:fld id="{4FAB73BC-B049-4115-A692-8D63A059BFB8}" type="slidenum">
              <a:rPr lang="en-US" smtClean="0"/>
              <a:t>481</a:t>
            </a:fld>
            <a:endParaRPr lang="en-US"/>
          </a:p>
        </p:txBody>
      </p:sp>
    </p:spTree>
    <p:extLst>
      <p:ext uri="{BB962C8B-B14F-4D97-AF65-F5344CB8AC3E}">
        <p14:creationId xmlns:p14="http://schemas.microsoft.com/office/powerpoint/2010/main" val="326348130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482.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p:spPr>
        <p:txBody>
          <a:bodyPr>
            <a:normAutofit/>
          </a:bodyPr>
          <a:lstStyle/>
          <a:p>
            <a:r>
              <a:rPr lang="en-US" altLang="zh-TW"/>
              <a:t>17.5</a:t>
            </a:r>
            <a:r>
              <a:rPr lang="zh-TW" altLang="en-US"/>
              <a:t>主機和 </a:t>
            </a:r>
            <a:r>
              <a:rPr lang="en-US" altLang="zh-TW"/>
              <a:t>IOS </a:t>
            </a:r>
            <a:r>
              <a:rPr lang="zh-TW" altLang="en-US"/>
              <a:t>命令</a:t>
            </a:r>
            <a:r>
              <a:rPr lang="en-US" altLang="zh-TW"/>
              <a:t>-</a:t>
            </a:r>
            <a:r>
              <a:rPr lang="zh-TW" altLang="en-US" smtClean="0"/>
              <a:t>通用</a:t>
            </a:r>
            <a:r>
              <a:rPr lang="zh-TW" altLang="en-US"/>
              <a:t>顯示已重新檢視的命令</a:t>
            </a:r>
          </a:p>
        </p:txBody>
      </p:sp>
      <p:graphicFrame>
        <p:nvGraphicFramePr>
          <p:cNvPr id="5" name="Table 5">
            <a:extLst>
              <a:ext uri="{FF2B5EF4-FFF2-40B4-BE49-F238E27FC236}">
                <a16:creationId xmlns:a16="http://schemas.microsoft.com/office/drawing/2014/main" id="{E81AC101-DAAD-474F-AC42-6015A977BDCC}"/>
              </a:ext>
            </a:extLst>
          </p:cNvPr>
          <p:cNvGraphicFramePr>
            <a:graphicFrameLocks noGrp="1"/>
          </p:cNvGraphicFramePr>
          <p:nvPr>
            <p:ph idx="1"/>
            <p:extLst>
              <p:ext uri="{D42A27DB-BD31-4B8C-83A1-F6EECF244321}">
                <p14:modId xmlns:p14="http://schemas.microsoft.com/office/powerpoint/2010/main" val="3457421866"/>
              </p:ext>
            </p:extLst>
          </p:nvPr>
        </p:nvGraphicFramePr>
        <p:xfrm>
          <a:off x="474663" y="2205038"/>
          <a:ext cx="8280400" cy="2966720"/>
        </p:xfrm>
        <a:graphic>
          <a:graphicData uri="http://schemas.openxmlformats.org/drawingml/2006/table">
            <a:tbl>
              <a:tblPr firstRow="1" bandRow="1">
                <a:tableStyleId>{5C22544A-7EE6-4342-B048-85BDC9FD1C3A}</a:tableStyleId>
              </a:tblPr>
              <a:tblGrid>
                <a:gridCol w="2970501">
                  <a:extLst>
                    <a:ext uri="{9D8B030D-6E8A-4147-A177-3AD203B41FA5}">
                      <a16:colId xmlns:a16="http://schemas.microsoft.com/office/drawing/2014/main" val="223375126"/>
                    </a:ext>
                  </a:extLst>
                </a:gridCol>
                <a:gridCol w="5309899">
                  <a:extLst>
                    <a:ext uri="{9D8B030D-6E8A-4147-A177-3AD203B41FA5}">
                      <a16:colId xmlns:a16="http://schemas.microsoft.com/office/drawing/2014/main" val="3464202880"/>
                    </a:ext>
                  </a:extLst>
                </a:gridCol>
              </a:tblGrid>
              <a:tr h="370840">
                <a:tc>
                  <a:txBody>
                    <a:bodyPr vert="horz" wrap="square"/>
                    <a:lstStyle/>
                    <a:p>
                      <a:pPr rtl="0"/>
                      <a:r>
                        <a:rPr lang="zh-TW" sz="1800">
                          <a:latin typeface="標楷體" pitchFamily="65" charset="-120"/>
                          <a:ea typeface="標楷體" panose="03000509000000000000" pitchFamily="65" charset="-120"/>
                        </a:rPr>
                        <a:t>指令</a:t>
                      </a:r>
                    </a:p>
                  </a:txBody>
                  <a:tcPr/>
                </a:tc>
                <a:tc>
                  <a:txBody>
                    <a:bodyPr vert="horz" wrap="square"/>
                    <a:lstStyle/>
                    <a:p>
                      <a:pPr rtl="0"/>
                      <a:r>
                        <a:rPr lang="zh-TW" sz="1800">
                          <a:latin typeface="標楷體" pitchFamily="65" charset="-120"/>
                          <a:ea typeface="標楷體" panose="03000509000000000000" pitchFamily="65" charset="-120"/>
                        </a:rPr>
                        <a:t>說明</a:t>
                      </a:r>
                    </a:p>
                  </a:txBody>
                  <a:tcPr/>
                </a:tc>
                <a:extLst>
                  <a:ext uri="{0D108BD9-81ED-4DB2-BD59-A6C34878D82A}">
                    <a16:rowId xmlns:a16="http://schemas.microsoft.com/office/drawing/2014/main" val="4117537356"/>
                  </a:ext>
                </a:extLst>
              </a:tr>
              <a:tr h="370840">
                <a:tc>
                  <a:txBody>
                    <a:bodyPr vert="horz" wrap="square"/>
                    <a:lstStyle/>
                    <a:p>
                      <a:pPr rtl="0"/>
                      <a:r>
                        <a:rPr lang="zh-TW" sz="1800">
                          <a:latin typeface="標楷體" pitchFamily="65" charset="-120"/>
                          <a:ea typeface="標楷體" panose="03000509000000000000" pitchFamily="65" charset="-120"/>
                        </a:rPr>
                        <a:t>show running-config</a:t>
                      </a:r>
                    </a:p>
                  </a:txBody>
                  <a:tcPr/>
                </a:tc>
                <a:tc>
                  <a:txBody>
                    <a:bodyPr vert="horz" wrap="square"/>
                    <a:lstStyle/>
                    <a:p>
                      <a:pPr rtl="0"/>
                      <a:r>
                        <a:rPr lang="zh-TW" sz="1800">
                          <a:latin typeface="標楷體" pitchFamily="65" charset="-120"/>
                          <a:ea typeface="標楷體" panose="03000509000000000000" pitchFamily="65" charset="-120"/>
                        </a:rPr>
                        <a:t>驗證目前的</a:t>
                      </a:r>
                      <a:r>
                        <a:rPr lang="zh-TW" altLang="en-US" sz="1800">
                          <a:latin typeface="標楷體" pitchFamily="65" charset="-120"/>
                          <a:ea typeface="標楷體" panose="03000509000000000000" pitchFamily="65" charset="-120"/>
                        </a:rPr>
                        <a:t>設定</a:t>
                      </a:r>
                      <a:r>
                        <a:rPr lang="zh-TW" sz="1800">
                          <a:latin typeface="標楷體" pitchFamily="65" charset="-120"/>
                          <a:ea typeface="標楷體" panose="03000509000000000000" pitchFamily="65" charset="-120"/>
                        </a:rPr>
                        <a:t>和設定</a:t>
                      </a:r>
                    </a:p>
                  </a:txBody>
                  <a:tcPr/>
                </a:tc>
                <a:extLst>
                  <a:ext uri="{0D108BD9-81ED-4DB2-BD59-A6C34878D82A}">
                    <a16:rowId xmlns:a16="http://schemas.microsoft.com/office/drawing/2014/main" val="2176404569"/>
                  </a:ext>
                </a:extLst>
              </a:tr>
              <a:tr h="370840">
                <a:tc>
                  <a:txBody>
                    <a:bodyPr vert="horz" wrap="square"/>
                    <a:lstStyle/>
                    <a:p>
                      <a:pPr rtl="0"/>
                      <a:r>
                        <a:rPr lang="zh-TW" sz="1800">
                          <a:latin typeface="標楷體" pitchFamily="65" charset="-120"/>
                          <a:ea typeface="標楷體" panose="03000509000000000000" pitchFamily="65" charset="-120"/>
                        </a:rPr>
                        <a:t>show interfaces</a:t>
                      </a:r>
                    </a:p>
                  </a:txBody>
                  <a:tcPr/>
                </a:tc>
                <a:tc>
                  <a:txBody>
                    <a:bodyPr vert="horz" wrap="square"/>
                    <a:lstStyle/>
                    <a:p>
                      <a:pPr rtl="0"/>
                      <a:r>
                        <a:rPr lang="zh-TW" sz="1800">
                          <a:latin typeface="標楷體" pitchFamily="65" charset="-120"/>
                          <a:ea typeface="標楷體" panose="03000509000000000000" pitchFamily="65" charset="-120"/>
                        </a:rPr>
                        <a:t>驗證介面狀態並顯示任何錯誤訊息</a:t>
                      </a:r>
                    </a:p>
                  </a:txBody>
                  <a:tcPr/>
                </a:tc>
                <a:extLst>
                  <a:ext uri="{0D108BD9-81ED-4DB2-BD59-A6C34878D82A}">
                    <a16:rowId xmlns:a16="http://schemas.microsoft.com/office/drawing/2014/main" val="910297493"/>
                  </a:ext>
                </a:extLst>
              </a:tr>
              <a:tr h="370840">
                <a:tc>
                  <a:txBody>
                    <a:bodyPr vert="horz" wrap="square"/>
                    <a:lstStyle/>
                    <a:p>
                      <a:pPr rtl="0"/>
                      <a:r>
                        <a:rPr lang="zh-TW" sz="1800">
                          <a:latin typeface="標楷體" pitchFamily="65" charset="-120"/>
                          <a:ea typeface="標楷體" panose="03000509000000000000" pitchFamily="65" charset="-120"/>
                        </a:rPr>
                        <a:t>show ip interface</a:t>
                      </a:r>
                    </a:p>
                  </a:txBody>
                  <a:tcPr/>
                </a:tc>
                <a:tc>
                  <a:txBody>
                    <a:bodyPr vert="horz" wrap="square"/>
                    <a:lstStyle/>
                    <a:p>
                      <a:pPr rtl="0"/>
                      <a:r>
                        <a:rPr lang="zh-TW" sz="1800">
                          <a:latin typeface="標楷體" pitchFamily="65" charset="-120"/>
                          <a:ea typeface="標楷體" panose="03000509000000000000" pitchFamily="65" charset="-120"/>
                        </a:rPr>
                        <a:t>驗證介面的第 3 層資訊</a:t>
                      </a:r>
                    </a:p>
                  </a:txBody>
                  <a:tcPr/>
                </a:tc>
                <a:extLst>
                  <a:ext uri="{0D108BD9-81ED-4DB2-BD59-A6C34878D82A}">
                    <a16:rowId xmlns:a16="http://schemas.microsoft.com/office/drawing/2014/main" val="1308024001"/>
                  </a:ext>
                </a:extLst>
              </a:tr>
              <a:tr h="370840">
                <a:tc>
                  <a:txBody>
                    <a:bodyPr vert="horz" wrap="square"/>
                    <a:lstStyle/>
                    <a:p>
                      <a:pPr rtl="0"/>
                      <a:r>
                        <a:rPr lang="zh-TW" sz="1800">
                          <a:latin typeface="標楷體" pitchFamily="65" charset="-120"/>
                          <a:ea typeface="標楷體" panose="03000509000000000000" pitchFamily="65" charset="-120"/>
                        </a:rPr>
                        <a:t>show arp</a:t>
                      </a:r>
                    </a:p>
                  </a:txBody>
                  <a:tcPr/>
                </a:tc>
                <a:tc>
                  <a:txBody>
                    <a:bodyPr vert="horz" wrap="square"/>
                    <a:lstStyle/>
                    <a:p>
                      <a:pPr rtl="0"/>
                      <a:r>
                        <a:rPr lang="zh-TW" sz="1800">
                          <a:latin typeface="標楷體" pitchFamily="65" charset="-120"/>
                          <a:ea typeface="標楷體" panose="03000509000000000000" pitchFamily="65" charset="-120"/>
                        </a:rPr>
                        <a:t>驗證本機乙太網路區域網路上已知主機的清單</a:t>
                      </a:r>
                    </a:p>
                  </a:txBody>
                  <a:tcPr/>
                </a:tc>
                <a:extLst>
                  <a:ext uri="{0D108BD9-81ED-4DB2-BD59-A6C34878D82A}">
                    <a16:rowId xmlns:a16="http://schemas.microsoft.com/office/drawing/2014/main" val="2805593407"/>
                  </a:ext>
                </a:extLst>
              </a:tr>
              <a:tr h="370840">
                <a:tc>
                  <a:txBody>
                    <a:bodyPr vert="horz" wrap="square"/>
                    <a:lstStyle/>
                    <a:p>
                      <a:pPr rtl="0"/>
                      <a:r>
                        <a:rPr lang="zh-TW" sz="1800">
                          <a:latin typeface="標楷體" pitchFamily="65" charset="-120"/>
                          <a:ea typeface="標楷體" panose="03000509000000000000" pitchFamily="65" charset="-120"/>
                        </a:rPr>
                        <a:t>show ip route</a:t>
                      </a:r>
                    </a:p>
                  </a:txBody>
                  <a:tcPr/>
                </a:tc>
                <a:tc>
                  <a:txBody>
                    <a:bodyPr vert="horz" wrap="square"/>
                    <a:lstStyle/>
                    <a:p>
                      <a:pPr rtl="0"/>
                      <a:r>
                        <a:rPr lang="zh-TW" sz="1800">
                          <a:latin typeface="標楷體" pitchFamily="65" charset="-120"/>
                          <a:ea typeface="標楷體" panose="03000509000000000000" pitchFamily="65" charset="-120"/>
                        </a:rPr>
                        <a:t>驗證第 3 層路由資訊</a:t>
                      </a:r>
                    </a:p>
                  </a:txBody>
                  <a:tcPr/>
                </a:tc>
                <a:extLst>
                  <a:ext uri="{0D108BD9-81ED-4DB2-BD59-A6C34878D82A}">
                    <a16:rowId xmlns:a16="http://schemas.microsoft.com/office/drawing/2014/main" val="2189178930"/>
                  </a:ext>
                </a:extLst>
              </a:tr>
              <a:tr h="370840">
                <a:tc>
                  <a:txBody>
                    <a:bodyPr vert="horz" wrap="square"/>
                    <a:lstStyle/>
                    <a:p>
                      <a:pPr rtl="0"/>
                      <a:r>
                        <a:rPr lang="zh-TW" sz="1800">
                          <a:latin typeface="標楷體" pitchFamily="65" charset="-120"/>
                          <a:ea typeface="標楷體" panose="03000509000000000000" pitchFamily="65" charset="-120"/>
                        </a:rPr>
                        <a:t>show protocols</a:t>
                      </a:r>
                    </a:p>
                  </a:txBody>
                  <a:tcPr/>
                </a:tc>
                <a:tc>
                  <a:txBody>
                    <a:bodyPr vert="horz" wrap="square"/>
                    <a:lstStyle/>
                    <a:p>
                      <a:pPr rtl="0"/>
                      <a:r>
                        <a:rPr lang="zh-TW" sz="1800">
                          <a:latin typeface="標楷體" pitchFamily="65" charset="-120"/>
                          <a:ea typeface="標楷體" panose="03000509000000000000" pitchFamily="65" charset="-120"/>
                        </a:rPr>
                        <a:t>驗證哪些通訊協定可運作</a:t>
                      </a:r>
                    </a:p>
                  </a:txBody>
                  <a:tcPr/>
                </a:tc>
                <a:extLst>
                  <a:ext uri="{0D108BD9-81ED-4DB2-BD59-A6C34878D82A}">
                    <a16:rowId xmlns:a16="http://schemas.microsoft.com/office/drawing/2014/main" val="1028142805"/>
                  </a:ext>
                </a:extLst>
              </a:tr>
              <a:tr h="370840">
                <a:tc>
                  <a:txBody>
                    <a:bodyPr vert="horz" wrap="square"/>
                    <a:lstStyle/>
                    <a:p>
                      <a:pPr rtl="0"/>
                      <a:r>
                        <a:rPr lang="zh-TW" sz="1800">
                          <a:latin typeface="標楷體" pitchFamily="65" charset="-120"/>
                          <a:ea typeface="標楷體" panose="03000509000000000000" pitchFamily="65" charset="-120"/>
                        </a:rPr>
                        <a:t>show version</a:t>
                      </a:r>
                    </a:p>
                  </a:txBody>
                  <a:tcPr/>
                </a:tc>
                <a:tc>
                  <a:txBody>
                    <a:bodyPr vert="horz" wrap="square"/>
                    <a:lstStyle/>
                    <a:p>
                      <a:pPr rtl="0"/>
                      <a:r>
                        <a:rPr lang="zh-TW" sz="1800">
                          <a:latin typeface="標楷體" pitchFamily="65" charset="-120"/>
                          <a:ea typeface="標楷體" panose="03000509000000000000" pitchFamily="65" charset="-120"/>
                        </a:rPr>
                        <a:t>驗證裝置的記憶體、介面和授權</a:t>
                      </a:r>
                    </a:p>
                  </a:txBody>
                  <a:tcPr/>
                </a:tc>
                <a:extLst>
                  <a:ext uri="{0D108BD9-81ED-4DB2-BD59-A6C34878D82A}">
                    <a16:rowId xmlns:a16="http://schemas.microsoft.com/office/drawing/2014/main" val="3332621555"/>
                  </a:ext>
                </a:extLst>
              </a:tr>
            </a:tbl>
          </a:graphicData>
        </a:graphic>
      </p:graphicFrame>
      <p:sp>
        <p:nvSpPr>
          <p:cNvPr id="2" name="投影片編號版面配置區 1"/>
          <p:cNvSpPr>
            <a:spLocks noGrp="1"/>
          </p:cNvSpPr>
          <p:nvPr>
            <p:ph type="sldNum" sz="quarter" idx="12"/>
          </p:nvPr>
        </p:nvSpPr>
        <p:spPr/>
        <p:txBody>
          <a:bodyPr/>
          <a:lstStyle/>
          <a:p>
            <a:fld id="{4FAB73BC-B049-4115-A692-8D63A059BFB8}" type="slidenum">
              <a:rPr lang="en-US" smtClean="0"/>
              <a:t>482</a:t>
            </a:fld>
            <a:endParaRPr lang="en-US"/>
          </a:p>
        </p:txBody>
      </p:sp>
    </p:spTree>
    <p:extLst>
      <p:ext uri="{BB962C8B-B14F-4D97-AF65-F5344CB8AC3E}">
        <p14:creationId xmlns:p14="http://schemas.microsoft.com/office/powerpoint/2010/main" val="388918789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483.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p:spPr>
        <p:txBody>
          <a:bodyPr>
            <a:normAutofit/>
          </a:bodyPr>
          <a:lstStyle/>
          <a:p>
            <a:r>
              <a:rPr lang="en-US" altLang="zh-TW"/>
              <a:t>17.5</a:t>
            </a:r>
            <a:r>
              <a:rPr lang="zh-TW" altLang="en-US"/>
              <a:t>主機和 </a:t>
            </a:r>
            <a:r>
              <a:rPr lang="en-US" altLang="zh-TW"/>
              <a:t>IOS </a:t>
            </a:r>
            <a:r>
              <a:rPr lang="zh-TW" altLang="en-US"/>
              <a:t>命令</a:t>
            </a:r>
            <a:r>
              <a:rPr lang="en-US" altLang="zh-TW"/>
              <a:t>-</a:t>
            </a:r>
            <a:r>
              <a:rPr lang="zh-TW" altLang="en-US" smtClean="0"/>
              <a:t>顯示 </a:t>
            </a:r>
            <a:r>
              <a:rPr lang="en-US" altLang="zh-TW" err="1"/>
              <a:t>cdp </a:t>
            </a:r>
            <a:r>
              <a:rPr lang="zh-TW" altLang="en-US"/>
              <a:t>鄰居命令</a:t>
            </a:r>
          </a:p>
        </p:txBody>
      </p:sp>
      <p:sp>
        <p:nvSpPr>
          <p:cNvPr id="4" name="Content Placeholder 3">
            <a:extLst>
              <a:ext uri="{FF2B5EF4-FFF2-40B4-BE49-F238E27FC236}">
                <a16:creationId xmlns:a16="http://schemas.microsoft.com/office/drawing/2014/main" id="{682697CA-53E5-4917-B256-83476300494D}"/>
              </a:ext>
            </a:extLst>
          </p:cNvPr>
          <p:cNvSpPr>
            <a:spLocks noGrp="1"/>
          </p:cNvSpPr>
          <p:nvPr>
            <p:ph idx="1"/>
          </p:nvPr>
        </p:nvSpPr>
        <p:spPr>
          <a:xfrm>
            <a:off x="152401" y="1589088"/>
            <a:ext cx="8602319" cy="2782888"/>
          </a:xfrm>
        </p:spPr>
        <p:txBody>
          <a:bodyPr/>
          <a:lstStyle/>
          <a:p>
            <a:pPr marL="0" indent="0" algn="l"/>
            <a:r>
              <a:rPr lang="en-US" altLang="zh-TW" sz="1600">
                <a:solidFill>
                  <a:srgbClr val="000000"/>
                </a:solidFill>
              </a:rPr>
              <a:t>CDP </a:t>
            </a:r>
            <a:r>
              <a:rPr lang="zh-TW" altLang="en-US" sz="1600">
                <a:solidFill>
                  <a:srgbClr val="000000"/>
                </a:solidFill>
              </a:rPr>
              <a:t>提供每台 </a:t>
            </a:r>
            <a:r>
              <a:rPr lang="en-US" altLang="zh-TW" sz="1600">
                <a:solidFill>
                  <a:srgbClr val="000000"/>
                </a:solidFill>
              </a:rPr>
              <a:t>CDP </a:t>
            </a:r>
            <a:r>
              <a:rPr lang="zh-TW" altLang="en-US" sz="1600">
                <a:solidFill>
                  <a:srgbClr val="000000"/>
                </a:solidFill>
              </a:rPr>
              <a:t>鄰居設備的以下資訊：</a:t>
            </a:r>
          </a:p>
          <a:p>
            <a:pPr marL="415975" lvl="1" indent="-342892">
              <a:buFont typeface="Arial" panose="020b0604020202020204" pitchFamily="34" charset="0"/>
              <a:buChar char="•"/>
            </a:pPr>
            <a:r>
              <a:rPr lang="zh-TW" altLang="en-US" sz="1600" b="1">
                <a:solidFill>
                  <a:srgbClr val="000000"/>
                </a:solidFill>
              </a:rPr>
              <a:t>裝置識別碼</a:t>
            </a:r>
            <a:r>
              <a:rPr lang="zh-TW" altLang="en-US" sz="1600">
                <a:solidFill>
                  <a:srgbClr val="000000"/>
                </a:solidFill>
              </a:rPr>
              <a:t> </a:t>
            </a:r>
            <a:r>
              <a:rPr lang="en-US" altLang="zh-TW" sz="1600">
                <a:solidFill>
                  <a:srgbClr val="000000"/>
                </a:solidFill>
              </a:rPr>
              <a:t>-</a:t>
            </a:r>
            <a:r>
              <a:rPr lang="zh-TW" altLang="en-US" sz="1600">
                <a:solidFill>
                  <a:srgbClr val="000000"/>
                </a:solidFill>
              </a:rPr>
              <a:t>交換器、路由器或其他裝置的已設定主機名稱</a:t>
            </a:r>
          </a:p>
          <a:p>
            <a:pPr marL="415975" lvl="1" indent="-342892">
              <a:buFont typeface="Arial" panose="020b0604020202020204" pitchFamily="34" charset="0"/>
              <a:buChar char="•"/>
            </a:pPr>
            <a:r>
              <a:rPr lang="zh-TW" altLang="en-US" sz="1600" b="1">
                <a:solidFill>
                  <a:srgbClr val="000000"/>
                </a:solidFill>
              </a:rPr>
              <a:t>位址清單</a:t>
            </a:r>
            <a:r>
              <a:rPr lang="zh-TW" altLang="en-US" sz="1600">
                <a:solidFill>
                  <a:srgbClr val="000000"/>
                </a:solidFill>
              </a:rPr>
              <a:t> </a:t>
            </a:r>
            <a:r>
              <a:rPr lang="en-US" altLang="zh-TW" sz="1600">
                <a:solidFill>
                  <a:srgbClr val="000000"/>
                </a:solidFill>
              </a:rPr>
              <a:t>-</a:t>
            </a:r>
            <a:r>
              <a:rPr lang="zh-TW" altLang="en-US" sz="1600">
                <a:solidFill>
                  <a:srgbClr val="000000"/>
                </a:solidFill>
              </a:rPr>
              <a:t>支援每個通訊協定最多一個網路層位址</a:t>
            </a:r>
          </a:p>
          <a:p>
            <a:pPr marL="415975" lvl="1" indent="-342892">
              <a:buFont typeface="Arial" panose="020b0604020202020204" pitchFamily="34" charset="0"/>
              <a:buChar char="•"/>
            </a:pPr>
            <a:r>
              <a:rPr lang="zh-TW" altLang="en-US" sz="1600" b="1">
                <a:solidFill>
                  <a:srgbClr val="000000"/>
                </a:solidFill>
              </a:rPr>
              <a:t>連接埠識別碼</a:t>
            </a:r>
            <a:r>
              <a:rPr lang="zh-TW" altLang="en-US" sz="1600">
                <a:solidFill>
                  <a:srgbClr val="000000"/>
                </a:solidFill>
              </a:rPr>
              <a:t> </a:t>
            </a:r>
            <a:r>
              <a:rPr lang="en-US" altLang="zh-TW" sz="1600">
                <a:solidFill>
                  <a:srgbClr val="000000"/>
                </a:solidFill>
              </a:rPr>
              <a:t>-ASCII </a:t>
            </a:r>
            <a:r>
              <a:rPr lang="zh-TW" altLang="en-US" sz="1600">
                <a:solidFill>
                  <a:srgbClr val="000000"/>
                </a:solidFill>
              </a:rPr>
              <a:t>字元字串形式的本機和遠端連接埠名稱，例如快速乙太網路 </a:t>
            </a:r>
            <a:r>
              <a:rPr lang="en-US" altLang="zh-TW" sz="1600">
                <a:solidFill>
                  <a:srgbClr val="000000"/>
                </a:solidFill>
              </a:rPr>
              <a:t>0/0</a:t>
            </a:r>
          </a:p>
          <a:p>
            <a:pPr marL="415975" lvl="1" indent="-342892">
              <a:buFont typeface="Arial" panose="020b0604020202020204" pitchFamily="34" charset="0"/>
              <a:buChar char="•"/>
            </a:pPr>
            <a:r>
              <a:rPr lang="zh-TW" altLang="en-US" sz="1600" b="1">
                <a:solidFill>
                  <a:srgbClr val="000000"/>
                </a:solidFill>
              </a:rPr>
              <a:t>功能清單</a:t>
            </a:r>
            <a:r>
              <a:rPr lang="zh-TW" altLang="en-US" sz="1600">
                <a:solidFill>
                  <a:srgbClr val="000000"/>
                </a:solidFill>
              </a:rPr>
              <a:t> </a:t>
            </a:r>
            <a:r>
              <a:rPr lang="en-US" altLang="zh-TW" sz="1600">
                <a:solidFill>
                  <a:srgbClr val="000000"/>
                </a:solidFill>
              </a:rPr>
              <a:t>-</a:t>
            </a:r>
            <a:r>
              <a:rPr lang="zh-TW" altLang="en-US" sz="1600">
                <a:solidFill>
                  <a:srgbClr val="000000"/>
                </a:solidFill>
              </a:rPr>
              <a:t>特定裝置是第 </a:t>
            </a:r>
            <a:r>
              <a:rPr lang="en-US" altLang="zh-TW" sz="1600">
                <a:solidFill>
                  <a:srgbClr val="000000"/>
                </a:solidFill>
              </a:rPr>
              <a:t>2 </a:t>
            </a:r>
            <a:r>
              <a:rPr lang="zh-TW" altLang="en-US" sz="1600">
                <a:solidFill>
                  <a:srgbClr val="000000"/>
                </a:solidFill>
              </a:rPr>
              <a:t>層交換器還是第 </a:t>
            </a:r>
            <a:r>
              <a:rPr lang="en-US" altLang="zh-TW" sz="1600">
                <a:solidFill>
                  <a:srgbClr val="000000"/>
                </a:solidFill>
              </a:rPr>
              <a:t>3 </a:t>
            </a:r>
            <a:r>
              <a:rPr lang="zh-TW" altLang="en-US" sz="1600">
                <a:solidFill>
                  <a:srgbClr val="000000"/>
                </a:solidFill>
              </a:rPr>
              <a:t>層交換器</a:t>
            </a:r>
          </a:p>
          <a:p>
            <a:pPr marL="415975" lvl="1" indent="-342892">
              <a:buFont typeface="Arial" panose="020b0604020202020204" pitchFamily="34" charset="0"/>
              <a:buChar char="•"/>
            </a:pPr>
            <a:r>
              <a:rPr lang="zh-TW" altLang="en-US" sz="1600" b="1">
                <a:solidFill>
                  <a:srgbClr val="000000"/>
                </a:solidFill>
              </a:rPr>
              <a:t>平台</a:t>
            </a:r>
            <a:r>
              <a:rPr lang="zh-TW" altLang="en-US" sz="1600">
                <a:solidFill>
                  <a:srgbClr val="000000"/>
                </a:solidFill>
              </a:rPr>
              <a:t> </a:t>
            </a:r>
            <a:r>
              <a:rPr lang="en-US" altLang="zh-TW" sz="1600">
                <a:solidFill>
                  <a:srgbClr val="000000"/>
                </a:solidFill>
              </a:rPr>
              <a:t>-</a:t>
            </a:r>
            <a:r>
              <a:rPr lang="zh-TW" altLang="en-US" sz="1600">
                <a:solidFill>
                  <a:srgbClr val="000000"/>
                </a:solidFill>
              </a:rPr>
              <a:t>裝置的硬體平台。 </a:t>
            </a:r>
          </a:p>
          <a:p>
            <a:pPr marL="73083" lvl="1" indent="0">
              <a:buNone/>
            </a:pPr>
            <a:r>
              <a:rPr lang="en-US" altLang="zh-TW" sz="1600">
                <a:solidFill>
                  <a:srgbClr val="000000"/>
                </a:solidFill>
              </a:rPr>
              <a:t>Show cdp neighbors </a:t>
            </a:r>
            <a:r>
              <a:rPr lang="zh-TW" altLang="en-US" sz="1600">
                <a:solidFill>
                  <a:srgbClr val="000000"/>
                </a:solidFill>
              </a:rPr>
              <a:t>命令揭示了鄰近設備的 </a:t>
            </a:r>
            <a:r>
              <a:rPr lang="en-US" altLang="zh-TW" sz="1600">
                <a:solidFill>
                  <a:srgbClr val="000000"/>
                </a:solidFill>
              </a:rPr>
              <a:t>IP </a:t>
            </a:r>
            <a:r>
              <a:rPr lang="zh-TW" altLang="en-US" sz="1600">
                <a:solidFill>
                  <a:srgbClr val="000000"/>
                </a:solidFill>
              </a:rPr>
              <a:t>地址。</a:t>
            </a:r>
          </a:p>
        </p:txBody>
      </p:sp>
      <p:pic>
        <p:nvPicPr>
          <p:cNvPr id="5" name="Picture 4">
            <a:extLst>
              <a:ext uri="{FF2B5EF4-FFF2-40B4-BE49-F238E27FC236}">
                <a16:creationId xmlns:a16="http://schemas.microsoft.com/office/drawing/2014/main" id="{A3AB24B0-9083-40E2-B530-7804CE5CE215}"/>
              </a:ext>
            </a:extLst>
          </p:cNvPr>
          <p:cNvPicPr>
            <a:picLocks noChangeAspect="1"/>
          </p:cNvPicPr>
          <p:nvPr/>
        </p:nvPicPr>
        <p:blipFill>
          <a:blip r:embed="rId3"/>
          <a:stretch>
            <a:fillRect/>
          </a:stretch>
        </p:blipFill>
        <p:spPr>
          <a:xfrm>
            <a:off x="1816394" y="4186210"/>
            <a:ext cx="4712700" cy="1471353"/>
          </a:xfrm>
          <a:prstGeom prst="rect">
            <a:avLst/>
          </a:prstGeom>
        </p:spPr>
      </p:pic>
      <p:sp>
        <p:nvSpPr>
          <p:cNvPr id="2" name="投影片編號版面配置區 1"/>
          <p:cNvSpPr>
            <a:spLocks noGrp="1"/>
          </p:cNvSpPr>
          <p:nvPr>
            <p:ph type="sldNum" sz="quarter" idx="12"/>
          </p:nvPr>
        </p:nvSpPr>
        <p:spPr/>
        <p:txBody>
          <a:bodyPr/>
          <a:lstStyle/>
          <a:p>
            <a:fld id="{4FAB73BC-B049-4115-A692-8D63A059BFB8}" type="slidenum">
              <a:rPr lang="en-US" smtClean="0"/>
              <a:t>483</a:t>
            </a:fld>
            <a:endParaRPr lang="en-US"/>
          </a:p>
        </p:txBody>
      </p:sp>
    </p:spTree>
    <p:extLst>
      <p:ext uri="{BB962C8B-B14F-4D97-AF65-F5344CB8AC3E}">
        <p14:creationId xmlns:p14="http://schemas.microsoft.com/office/powerpoint/2010/main" val="219091354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484.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p:spPr>
        <p:txBody>
          <a:bodyPr>
            <a:normAutofit/>
          </a:bodyPr>
          <a:lstStyle/>
          <a:p>
            <a:r>
              <a:rPr lang="en-US" altLang="zh-TW"/>
              <a:t>17.5</a:t>
            </a:r>
            <a:r>
              <a:rPr lang="zh-TW" altLang="en-US"/>
              <a:t>主機和 </a:t>
            </a:r>
            <a:r>
              <a:rPr lang="en-US" altLang="zh-TW"/>
              <a:t>IOS </a:t>
            </a:r>
            <a:r>
              <a:rPr lang="zh-TW" altLang="en-US"/>
              <a:t>命令</a:t>
            </a:r>
            <a:r>
              <a:rPr lang="en-US" altLang="zh-TW"/>
              <a:t>-</a:t>
            </a:r>
            <a:r>
              <a:rPr lang="zh-TW" altLang="en-US" smtClean="0"/>
              <a:t>顯示 </a:t>
            </a:r>
            <a:r>
              <a:rPr lang="en-US" altLang="zh-TW"/>
              <a:t>IP </a:t>
            </a:r>
            <a:r>
              <a:rPr lang="zh-TW" altLang="en-US"/>
              <a:t>界面簡短命令</a:t>
            </a:r>
          </a:p>
        </p:txBody>
      </p:sp>
      <p:sp>
        <p:nvSpPr>
          <p:cNvPr id="6" name="Content Placeholder 5">
            <a:extLst>
              <a:ext uri="{FF2B5EF4-FFF2-40B4-BE49-F238E27FC236}">
                <a16:creationId xmlns:a16="http://schemas.microsoft.com/office/drawing/2014/main" id="{07860DBB-DE49-4AE4-8013-02A3A77F3FF2}"/>
              </a:ext>
            </a:extLst>
          </p:cNvPr>
          <p:cNvSpPr>
            <a:spLocks noGrp="1"/>
          </p:cNvSpPr>
          <p:nvPr>
            <p:ph idx="1"/>
          </p:nvPr>
        </p:nvSpPr>
        <p:spPr>
          <a:xfrm>
            <a:off x="474662" y="1589088"/>
            <a:ext cx="8280057" cy="1030962"/>
          </a:xfrm>
        </p:spPr>
        <p:txBody>
          <a:bodyPr/>
          <a:lstStyle/>
          <a:p>
            <a:pPr marL="0" indent="0" algn="l"/>
            <a:r>
              <a:rPr lang="zh-TW" altLang="en-US" sz="1600">
                <a:solidFill>
                  <a:srgbClr val="000000"/>
                </a:solidFill>
              </a:rPr>
              <a:t>其中最常用的命令是 </a:t>
            </a:r>
            <a:r>
              <a:rPr lang="en-US" altLang="zh-TW" sz="1600" b="1">
                <a:solidFill>
                  <a:srgbClr val="000000"/>
                </a:solidFill>
              </a:rPr>
              <a:t>show ip interface brief </a:t>
            </a:r>
            <a:r>
              <a:rPr lang="zh-TW" altLang="en-US" sz="1600">
                <a:solidFill>
                  <a:srgbClr val="000000"/>
                </a:solidFill>
              </a:rPr>
              <a:t>命令。這個命令提供了一個比 </a:t>
            </a:r>
            <a:r>
              <a:rPr lang="en-US" altLang="zh-TW" sz="1600" b="1">
                <a:solidFill>
                  <a:srgbClr val="000000"/>
                </a:solidFill>
              </a:rPr>
              <a:t>show IP interface</a:t>
            </a:r>
            <a:r>
              <a:rPr lang="zh-TW" altLang="en-US" sz="1600">
                <a:solidFill>
                  <a:srgbClr val="000000"/>
                </a:solidFill>
              </a:rPr>
              <a:t> 命令更縮寫的輸出。它會提供路由器上所有網路介面的重要資訊摘要。</a:t>
            </a:r>
          </a:p>
        </p:txBody>
      </p:sp>
      <p:pic>
        <p:nvPicPr>
          <p:cNvPr id="7" name="Picture 6">
            <a:extLst>
              <a:ext uri="{FF2B5EF4-FFF2-40B4-BE49-F238E27FC236}">
                <a16:creationId xmlns:a16="http://schemas.microsoft.com/office/drawing/2014/main" id="{F0647FC5-ABF0-438E-A9BB-833147EAD8E9}"/>
              </a:ext>
            </a:extLst>
          </p:cNvPr>
          <p:cNvPicPr>
            <a:picLocks noChangeAspect="1"/>
          </p:cNvPicPr>
          <p:nvPr/>
        </p:nvPicPr>
        <p:blipFill>
          <a:blip r:embed="rId3"/>
          <a:stretch>
            <a:fillRect/>
          </a:stretch>
        </p:blipFill>
        <p:spPr>
          <a:xfrm>
            <a:off x="474662" y="2620049"/>
            <a:ext cx="5019387" cy="1495296"/>
          </a:xfrm>
          <a:prstGeom prst="rect">
            <a:avLst/>
          </a:prstGeom>
        </p:spPr>
      </p:pic>
      <p:pic>
        <p:nvPicPr>
          <p:cNvPr id="8" name="Picture 7">
            <a:extLst>
              <a:ext uri="{FF2B5EF4-FFF2-40B4-BE49-F238E27FC236}">
                <a16:creationId xmlns:a16="http://schemas.microsoft.com/office/drawing/2014/main" id="{CAD498DC-FF3F-4E29-A019-771BE1DEF03D}"/>
              </a:ext>
            </a:extLst>
          </p:cNvPr>
          <p:cNvPicPr>
            <a:picLocks noChangeAspect="1"/>
          </p:cNvPicPr>
          <p:nvPr/>
        </p:nvPicPr>
        <p:blipFill>
          <a:blip r:embed="rId4"/>
          <a:stretch>
            <a:fillRect/>
          </a:stretch>
        </p:blipFill>
        <p:spPr>
          <a:xfrm>
            <a:off x="3367521" y="4115346"/>
            <a:ext cx="5202382" cy="1260943"/>
          </a:xfrm>
          <a:prstGeom prst="rect">
            <a:avLst/>
          </a:prstGeom>
        </p:spPr>
      </p:pic>
      <p:sp>
        <p:nvSpPr>
          <p:cNvPr id="2" name="投影片編號版面配置區 1"/>
          <p:cNvSpPr>
            <a:spLocks noGrp="1"/>
          </p:cNvSpPr>
          <p:nvPr>
            <p:ph type="sldNum" sz="quarter" idx="12"/>
          </p:nvPr>
        </p:nvSpPr>
        <p:spPr/>
        <p:txBody>
          <a:bodyPr/>
          <a:lstStyle/>
          <a:p>
            <a:fld id="{4FAB73BC-B049-4115-A692-8D63A059BFB8}" type="slidenum">
              <a:rPr lang="en-US" smtClean="0"/>
              <a:t>484</a:t>
            </a:fld>
            <a:endParaRPr lang="en-US"/>
          </a:p>
        </p:txBody>
      </p:sp>
    </p:spTree>
    <p:extLst>
      <p:ext uri="{BB962C8B-B14F-4D97-AF65-F5344CB8AC3E}">
        <p14:creationId xmlns:p14="http://schemas.microsoft.com/office/powerpoint/2010/main" val="256999027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485.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1"/>
            <a:ext cx="8345488" cy="1208088"/>
          </a:xfrm>
        </p:spPr>
        <p:txBody>
          <a:bodyPr>
            <a:normAutofit/>
          </a:bodyPr>
          <a:lstStyle/>
          <a:p>
            <a:r>
              <a:rPr lang="en-US" altLang="zh-TW"/>
              <a:t>17.6 </a:t>
            </a:r>
            <a:r>
              <a:rPr lang="zh-TW" altLang="en-US"/>
              <a:t>故障排除方法及</a:t>
            </a:r>
            <a:r>
              <a:rPr lang="zh-TW" altLang="en-US" smtClean="0"/>
              <a:t>工具</a:t>
            </a:r>
            <a:r>
              <a:rPr lang="en-US" altLang="zh-TW" smtClean="0"/>
              <a:t>-</a:t>
            </a:r>
            <a:br>
              <a:rPr lang="en-US" altLang="zh-TW" smtClean="0"/>
            </a:br>
            <a:r>
              <a:rPr lang="zh-TW" altLang="en-US" smtClean="0"/>
              <a:t>基本</a:t>
            </a:r>
            <a:r>
              <a:rPr lang="zh-TW" altLang="en-US"/>
              <a:t>疑難排解方法</a:t>
            </a:r>
          </a:p>
        </p:txBody>
      </p:sp>
      <p:graphicFrame>
        <p:nvGraphicFramePr>
          <p:cNvPr id="6" name="Table 6">
            <a:extLst>
              <a:ext uri="{FF2B5EF4-FFF2-40B4-BE49-F238E27FC236}">
                <a16:creationId xmlns:a16="http://schemas.microsoft.com/office/drawing/2014/main" id="{FCB8A362-58F7-4A60-8CA1-C114AA46E938}"/>
              </a:ext>
            </a:extLst>
          </p:cNvPr>
          <p:cNvGraphicFramePr>
            <a:graphicFrameLocks noGrp="1"/>
          </p:cNvGraphicFramePr>
          <p:nvPr>
            <p:extLst>
              <p:ext uri="{D42A27DB-BD31-4B8C-83A1-F6EECF244321}">
                <p14:modId xmlns:p14="http://schemas.microsoft.com/office/powerpoint/2010/main" val="1536936027"/>
              </p:ext>
            </p:extLst>
          </p:nvPr>
        </p:nvGraphicFramePr>
        <p:xfrm>
          <a:off x="101832" y="1413512"/>
          <a:ext cx="8913322" cy="4182977"/>
        </p:xfrm>
        <a:graphic>
          <a:graphicData uri="http://schemas.openxmlformats.org/drawingml/2006/table">
            <a:tbl>
              <a:tblPr firstRow="1" bandRow="1">
                <a:tableStyleId>{5C22544A-7EE6-4342-B048-85BDC9FD1C3A}</a:tableStyleId>
              </a:tblPr>
              <a:tblGrid>
                <a:gridCol w="2684507">
                  <a:extLst>
                    <a:ext uri="{9D8B030D-6E8A-4147-A177-3AD203B41FA5}">
                      <a16:colId xmlns:a16="http://schemas.microsoft.com/office/drawing/2014/main" val="2245074904"/>
                    </a:ext>
                  </a:extLst>
                </a:gridCol>
                <a:gridCol w="6228815">
                  <a:extLst>
                    <a:ext uri="{9D8B030D-6E8A-4147-A177-3AD203B41FA5}">
                      <a16:colId xmlns:a16="http://schemas.microsoft.com/office/drawing/2014/main" val="1707349653"/>
                    </a:ext>
                  </a:extLst>
                </a:gridCol>
              </a:tblGrid>
              <a:tr h="338947">
                <a:tc>
                  <a:txBody>
                    <a:bodyPr vert="horz" wrap="square"/>
                    <a:lstStyle/>
                    <a:p>
                      <a:pPr algn="l" rtl="0" fontAlgn="ctr"/>
                      <a:r>
                        <a:rPr lang="zh-TW" sz="1500">
                          <a:effectLst/>
                          <a:latin typeface="標楷體" pitchFamily="65" charset="-120"/>
                          <a:ea typeface="標楷體" panose="03000509000000000000" pitchFamily="65" charset="-120"/>
                        </a:rPr>
                        <a:t>步驟</a:t>
                      </a:r>
                    </a:p>
                  </a:txBody>
                  <a:tcPr marL="47625" marR="47625" marT="47625" marB="47625" anchor="ctr"/>
                </a:tc>
                <a:tc>
                  <a:txBody>
                    <a:bodyPr vert="horz" wrap="square"/>
                    <a:lstStyle/>
                    <a:p>
                      <a:pPr algn="l" rtl="0" fontAlgn="ctr"/>
                      <a:r>
                        <a:rPr lang="zh-TW" sz="1500" b="1">
                          <a:effectLst/>
                          <a:latin typeface="標楷體" pitchFamily="65" charset="-120"/>
                          <a:ea typeface="標楷體" panose="03000509000000000000" pitchFamily="65" charset="-120"/>
                        </a:rPr>
                        <a:t>說明</a:t>
                      </a:r>
                    </a:p>
                  </a:txBody>
                  <a:tcPr marL="47625" marR="47625" marT="47625" marB="47625" anchor="ctr"/>
                </a:tc>
                <a:extLst>
                  <a:ext uri="{0D108BD9-81ED-4DB2-BD59-A6C34878D82A}">
                    <a16:rowId xmlns:a16="http://schemas.microsoft.com/office/drawing/2014/main" val="972381799"/>
                  </a:ext>
                </a:extLst>
              </a:tr>
              <a:tr h="588515">
                <a:tc>
                  <a:txBody>
                    <a:bodyPr vert="horz" wrap="square"/>
                    <a:lstStyle/>
                    <a:p>
                      <a:pPr rtl="0" fontAlgn="ctr"/>
                      <a:r>
                        <a:rPr lang="zh-TW" sz="1500" b="1">
                          <a:effectLst/>
                          <a:latin typeface="標楷體" pitchFamily="65" charset="-120"/>
                          <a:ea typeface="標楷體" panose="03000509000000000000" pitchFamily="65" charset="-120"/>
                        </a:rPr>
                        <a:t>步驟 </a:t>
                      </a:r>
                      <a:r>
                        <a:rPr lang="zh-TW" sz="1500" b="1" smtClean="0">
                          <a:effectLst/>
                          <a:latin typeface="標楷體" pitchFamily="65" charset="-120"/>
                          <a:ea typeface="標楷體" panose="03000509000000000000" pitchFamily="65" charset="-120"/>
                        </a:rPr>
                        <a:t>1</a:t>
                      </a:r>
                      <a:endParaRPr lang="en-US" altLang="zh-TW" sz="1500" b="1" smtClean="0">
                        <a:effectLst/>
                        <a:latin typeface="標楷體" pitchFamily="65" charset="-120"/>
                        <a:ea typeface="標楷體" panose="03000509000000000000" pitchFamily="65" charset="-120"/>
                      </a:endParaRPr>
                    </a:p>
                    <a:p>
                      <a:pPr rtl="0" fontAlgn="ctr"/>
                      <a:r>
                        <a:rPr lang="zh-TW" sz="1500" b="1" smtClean="0">
                          <a:effectLst/>
                          <a:latin typeface="標楷體" pitchFamily="65" charset="-120"/>
                          <a:ea typeface="標楷體" panose="03000509000000000000" pitchFamily="65" charset="-120"/>
                        </a:rPr>
                        <a:t>找出</a:t>
                      </a:r>
                      <a:r>
                        <a:rPr lang="zh-TW" sz="1500" b="1">
                          <a:effectLst/>
                          <a:latin typeface="標楷體" pitchFamily="65" charset="-120"/>
                          <a:ea typeface="標楷體" panose="03000509000000000000" pitchFamily="65" charset="-120"/>
                        </a:rPr>
                        <a:t>問題</a:t>
                      </a:r>
                    </a:p>
                  </a:txBody>
                  <a:tcPr marL="47625" marR="47625" marT="47625" marB="47625" anchor="ctr"/>
                </a:tc>
                <a:tc>
                  <a:txBody>
                    <a:bodyPr vert="horz" wrap="square"/>
                    <a:lstStyle/>
                    <a:p>
                      <a:pPr rtl="0" fontAlgn="ctr">
                        <a:buFont typeface="Arial" panose="020b0604020202020204" pitchFamily="34" charset="0"/>
                        <a:buChar char="•"/>
                      </a:pPr>
                      <a:r>
                        <a:rPr lang="zh-TW" sz="1500" b="0">
                          <a:effectLst/>
                          <a:latin typeface="標楷體" pitchFamily="65" charset="-120"/>
                          <a:ea typeface="標楷體" panose="03000509000000000000" pitchFamily="65" charset="-120"/>
                        </a:rPr>
                        <a:t>這是疑難排解程序的第一個步驟。</a:t>
                      </a:r>
                    </a:p>
                    <a:p>
                      <a:pPr rtl="0" fontAlgn="ctr">
                        <a:buFont typeface="Arial" panose="020b0604020202020204" pitchFamily="34" charset="0"/>
                        <a:buChar char="•"/>
                      </a:pPr>
                      <a:r>
                        <a:rPr lang="zh-TW" sz="1500" b="0">
                          <a:effectLst/>
                          <a:latin typeface="標楷體" pitchFamily="65" charset="-120"/>
                          <a:ea typeface="標楷體" panose="03000509000000000000" pitchFamily="65" charset="-120"/>
                        </a:rPr>
                        <a:t>雖然這個步驟中可以使用工具，但與使用者的對話通常是非常有幫助的。</a:t>
                      </a:r>
                    </a:p>
                  </a:txBody>
                  <a:tcPr marL="47625" marR="47625" marT="47625" marB="47625" anchor="ctr"/>
                </a:tc>
                <a:extLst>
                  <a:ext uri="{0D108BD9-81ED-4DB2-BD59-A6C34878D82A}">
                    <a16:rowId xmlns:a16="http://schemas.microsoft.com/office/drawing/2014/main" val="1578081030"/>
                  </a:ext>
                </a:extLst>
              </a:tr>
              <a:tr h="552450">
                <a:tc>
                  <a:txBody>
                    <a:bodyPr vert="horz" wrap="square"/>
                    <a:lstStyle/>
                    <a:p>
                      <a:pPr rtl="0" fontAlgn="ctr"/>
                      <a:r>
                        <a:rPr lang="zh-TW" sz="1500" b="1">
                          <a:effectLst/>
                          <a:latin typeface="標楷體" pitchFamily="65" charset="-120"/>
                          <a:ea typeface="標楷體" panose="03000509000000000000" pitchFamily="65" charset="-120"/>
                        </a:rPr>
                        <a:t>步驟 2 </a:t>
                      </a:r>
                      <a:endParaRPr lang="en-US" altLang="zh-TW" sz="1500" b="1" smtClean="0">
                        <a:effectLst/>
                        <a:latin typeface="標楷體" pitchFamily="65" charset="-120"/>
                        <a:ea typeface="標楷體" panose="03000509000000000000" pitchFamily="65" charset="-120"/>
                      </a:endParaRPr>
                    </a:p>
                    <a:p>
                      <a:pPr rtl="0" fontAlgn="ctr"/>
                      <a:r>
                        <a:rPr lang="zh-TW" sz="1500" b="1" smtClean="0">
                          <a:effectLst/>
                          <a:latin typeface="標楷體" pitchFamily="65" charset="-120"/>
                          <a:ea typeface="標楷體" panose="03000509000000000000" pitchFamily="65" charset="-120"/>
                        </a:rPr>
                        <a:t>建立</a:t>
                      </a:r>
                      <a:r>
                        <a:rPr lang="zh-TW" sz="1500" b="1">
                          <a:effectLst/>
                          <a:latin typeface="標楷體" pitchFamily="65" charset="-120"/>
                          <a:ea typeface="標楷體" panose="03000509000000000000" pitchFamily="65" charset="-120"/>
                        </a:rPr>
                        <a:t>可能原因的理論</a:t>
                      </a:r>
                    </a:p>
                  </a:txBody>
                  <a:tcPr marL="47625" marR="47625" marT="47625" marB="47625" anchor="ctr"/>
                </a:tc>
                <a:tc>
                  <a:txBody>
                    <a:bodyPr vert="horz" wrap="square"/>
                    <a:lstStyle/>
                    <a:p>
                      <a:pPr rtl="0" fontAlgn="ctr">
                        <a:buFont typeface="Arial" panose="020b0604020202020204" pitchFamily="34" charset="0"/>
                        <a:buChar char="•"/>
                      </a:pPr>
                      <a:r>
                        <a:rPr lang="zh-TW" sz="1500" b="0">
                          <a:effectLst/>
                          <a:latin typeface="標楷體" pitchFamily="65" charset="-120"/>
                          <a:ea typeface="標楷體" panose="03000509000000000000" pitchFamily="65" charset="-120"/>
                        </a:rPr>
                        <a:t>確定問題後，嘗試建立可能原因的理論。</a:t>
                      </a:r>
                    </a:p>
                    <a:p>
                      <a:pPr rtl="0" fontAlgn="ctr">
                        <a:buFont typeface="Arial" panose="020b0604020202020204" pitchFamily="34" charset="0"/>
                        <a:buChar char="•"/>
                      </a:pPr>
                      <a:r>
                        <a:rPr lang="zh-TW" sz="1500" b="0">
                          <a:effectLst/>
                          <a:latin typeface="標楷體" pitchFamily="65" charset="-120"/>
                          <a:ea typeface="標楷體" panose="03000509000000000000" pitchFamily="65" charset="-120"/>
                        </a:rPr>
                        <a:t>這個步驟通常會產生問題的幾個可能的原因以上。</a:t>
                      </a:r>
                    </a:p>
                  </a:txBody>
                  <a:tcPr marL="47625" marR="47625" marT="47625" marB="47625" anchor="ctr"/>
                </a:tc>
                <a:extLst>
                  <a:ext uri="{0D108BD9-81ED-4DB2-BD59-A6C34878D82A}">
                    <a16:rowId xmlns:a16="http://schemas.microsoft.com/office/drawing/2014/main" val="3071355853"/>
                  </a:ext>
                </a:extLst>
              </a:tr>
              <a:tr h="1009650">
                <a:tc>
                  <a:txBody>
                    <a:bodyPr vert="horz" wrap="square"/>
                    <a:lstStyle/>
                    <a:p>
                      <a:pPr rtl="0" fontAlgn="ctr"/>
                      <a:r>
                        <a:rPr lang="zh-TW" sz="1500" b="1">
                          <a:effectLst/>
                          <a:latin typeface="標楷體" pitchFamily="65" charset="-120"/>
                          <a:ea typeface="標楷體" panose="03000509000000000000" pitchFamily="65" charset="-120"/>
                        </a:rPr>
                        <a:t>步驟 </a:t>
                      </a:r>
                      <a:r>
                        <a:rPr lang="zh-TW" sz="1500" b="1" smtClean="0">
                          <a:effectLst/>
                          <a:latin typeface="標楷體" pitchFamily="65" charset="-120"/>
                          <a:ea typeface="標楷體" panose="03000509000000000000" pitchFamily="65" charset="-120"/>
                        </a:rPr>
                        <a:t>3</a:t>
                      </a:r>
                      <a:endParaRPr lang="en-US" altLang="zh-TW" sz="1500" b="1" smtClean="0">
                        <a:effectLst/>
                        <a:latin typeface="標楷體" pitchFamily="65" charset="-120"/>
                        <a:ea typeface="標楷體" panose="03000509000000000000" pitchFamily="65" charset="-120"/>
                      </a:endParaRPr>
                    </a:p>
                    <a:p>
                      <a:pPr rtl="0" fontAlgn="ctr"/>
                      <a:r>
                        <a:rPr lang="zh-TW" sz="1500" b="1" smtClean="0">
                          <a:effectLst/>
                          <a:latin typeface="標楷體" pitchFamily="65" charset="-120"/>
                          <a:ea typeface="標楷體" panose="03000509000000000000" pitchFamily="65" charset="-120"/>
                        </a:rPr>
                        <a:t>測試</a:t>
                      </a:r>
                      <a:r>
                        <a:rPr lang="zh-TW" sz="1500" b="1">
                          <a:effectLst/>
                          <a:latin typeface="標楷體" pitchFamily="65" charset="-120"/>
                          <a:ea typeface="標楷體" panose="03000509000000000000" pitchFamily="65" charset="-120"/>
                        </a:rPr>
                        <a:t>理論以確定原因</a:t>
                      </a:r>
                    </a:p>
                  </a:txBody>
                  <a:tcPr marL="47625" marR="47625" marT="47625" marB="47625" anchor="ctr"/>
                </a:tc>
                <a:tc>
                  <a:txBody>
                    <a:bodyPr vert="horz" wrap="square"/>
                    <a:lstStyle/>
                    <a:p>
                      <a:pPr rtl="0" fontAlgn="ctr">
                        <a:buFont typeface="Arial" panose="020b0604020202020204" pitchFamily="34" charset="0"/>
                        <a:buChar char="•"/>
                      </a:pPr>
                      <a:r>
                        <a:rPr lang="zh-TW" sz="1500" b="0">
                          <a:effectLst/>
                          <a:latin typeface="標楷體" pitchFamily="65" charset="-120"/>
                          <a:ea typeface="標楷體" panose="03000509000000000000" pitchFamily="65" charset="-120"/>
                        </a:rPr>
                        <a:t>根據可能的原因，測試你的理論，以確定哪一個是問題的原因。</a:t>
                      </a:r>
                    </a:p>
                    <a:p>
                      <a:pPr rtl="0" fontAlgn="ctr">
                        <a:buFont typeface="Arial" panose="020b0604020202020204" pitchFamily="34" charset="0"/>
                        <a:buChar char="•"/>
                      </a:pPr>
                      <a:r>
                        <a:rPr lang="zh-TW" sz="1500" b="0">
                          <a:effectLst/>
                          <a:latin typeface="標楷體" pitchFamily="65" charset="-120"/>
                          <a:ea typeface="標楷體" panose="03000509000000000000" pitchFamily="65" charset="-120"/>
                        </a:rPr>
                        <a:t>技術人員可以套用快速修正程式來測試，看看是否能解決問題。</a:t>
                      </a:r>
                    </a:p>
                    <a:p>
                      <a:pPr rtl="0" fontAlgn="ctr">
                        <a:buFont typeface="Arial" panose="020b0604020202020204" pitchFamily="34" charset="0"/>
                        <a:buChar char="•"/>
                      </a:pPr>
                      <a:r>
                        <a:rPr lang="zh-TW" sz="1500" b="0">
                          <a:effectLst/>
                          <a:latin typeface="標楷體" pitchFamily="65" charset="-120"/>
                          <a:ea typeface="標楷體" panose="03000509000000000000" pitchFamily="65" charset="-120"/>
                        </a:rPr>
                        <a:t>如果快速修正無法修正問題，您可能需要進一步研究問題，以確定確切的原因。</a:t>
                      </a:r>
                    </a:p>
                  </a:txBody>
                  <a:tcPr marL="47625" marR="47625" marT="47625" marB="47625" anchor="ctr"/>
                </a:tc>
                <a:extLst>
                  <a:ext uri="{0D108BD9-81ED-4DB2-BD59-A6C34878D82A}">
                    <a16:rowId xmlns:a16="http://schemas.microsoft.com/office/drawing/2014/main" val="2284438502"/>
                  </a:ext>
                </a:extLst>
              </a:tr>
              <a:tr h="552450">
                <a:tc>
                  <a:txBody>
                    <a:bodyPr vert="horz" wrap="square"/>
                    <a:lstStyle/>
                    <a:p>
                      <a:pPr rtl="0" fontAlgn="ctr"/>
                      <a:r>
                        <a:rPr lang="zh-TW" sz="1500" b="1">
                          <a:effectLst/>
                          <a:latin typeface="標楷體" pitchFamily="65" charset="-120"/>
                          <a:ea typeface="標楷體" panose="03000509000000000000" pitchFamily="65" charset="-120"/>
                        </a:rPr>
                        <a:t>步驟 4</a:t>
                      </a:r>
                      <a:r>
                        <a:rPr lang="zh-TW" sz="1500" b="1" smtClean="0">
                          <a:effectLst/>
                          <a:latin typeface="標楷體" pitchFamily="65" charset="-120"/>
                          <a:ea typeface="標楷體" panose="03000509000000000000" pitchFamily="65" charset="-120"/>
                        </a:rPr>
                        <a:t>.</a:t>
                      </a:r>
                      <a:endParaRPr lang="en-US" altLang="zh-TW" sz="1500" b="1" smtClean="0">
                        <a:effectLst/>
                        <a:latin typeface="標楷體" pitchFamily="65" charset="-120"/>
                        <a:ea typeface="標楷體" panose="03000509000000000000" pitchFamily="65" charset="-120"/>
                      </a:endParaRPr>
                    </a:p>
                    <a:p>
                      <a:pPr rtl="0" fontAlgn="ctr"/>
                      <a:r>
                        <a:rPr lang="zh-TW" sz="1500" b="1" smtClean="0">
                          <a:effectLst/>
                          <a:latin typeface="標楷體" pitchFamily="65" charset="-120"/>
                          <a:ea typeface="標楷體" panose="03000509000000000000" pitchFamily="65" charset="-120"/>
                        </a:rPr>
                        <a:t>建立</a:t>
                      </a:r>
                      <a:r>
                        <a:rPr lang="zh-TW" sz="1500" b="1">
                          <a:effectLst/>
                          <a:latin typeface="標楷體" pitchFamily="65" charset="-120"/>
                          <a:ea typeface="標楷體" panose="03000509000000000000" pitchFamily="65" charset="-120"/>
                        </a:rPr>
                        <a:t>行動計劃並實作解決方案</a:t>
                      </a:r>
                    </a:p>
                  </a:txBody>
                  <a:tcPr marL="47625" marR="47625" marT="47625" marB="47625" anchor="ctr"/>
                </a:tc>
                <a:tc>
                  <a:txBody>
                    <a:bodyPr vert="horz" wrap="square"/>
                    <a:lstStyle/>
                    <a:p>
                      <a:pPr rtl="0" fontAlgn="ctr"/>
                      <a:r>
                        <a:rPr lang="zh-TW" sz="1500" b="0">
                          <a:effectLst/>
                          <a:latin typeface="標楷體" pitchFamily="65" charset="-120"/>
                          <a:ea typeface="標楷體" panose="03000509000000000000" pitchFamily="65" charset="-120"/>
                        </a:rPr>
                        <a:t>確定問題的確切原因之後，請建立行動計劃來解決問題並實作解決方案。</a:t>
                      </a:r>
                    </a:p>
                  </a:txBody>
                  <a:tcPr marL="47625" marR="47625" marT="47625" marB="47625" anchor="ctr"/>
                </a:tc>
                <a:extLst>
                  <a:ext uri="{0D108BD9-81ED-4DB2-BD59-A6C34878D82A}">
                    <a16:rowId xmlns:a16="http://schemas.microsoft.com/office/drawing/2014/main" val="2107132597"/>
                  </a:ext>
                </a:extLst>
              </a:tr>
              <a:tr h="552450">
                <a:tc>
                  <a:txBody>
                    <a:bodyPr vert="horz" wrap="square"/>
                    <a:lstStyle/>
                    <a:p>
                      <a:pPr rtl="0" fontAlgn="ctr"/>
                      <a:r>
                        <a:rPr lang="zh-TW" sz="1500" b="1">
                          <a:effectLst/>
                          <a:latin typeface="標楷體" pitchFamily="65" charset="-120"/>
                          <a:ea typeface="標楷體" panose="03000509000000000000" pitchFamily="65" charset="-120"/>
                        </a:rPr>
                        <a:t>步驟 5</a:t>
                      </a:r>
                      <a:r>
                        <a:rPr lang="zh-TW" sz="1500" b="1" smtClean="0">
                          <a:effectLst/>
                          <a:latin typeface="標楷體" pitchFamily="65" charset="-120"/>
                          <a:ea typeface="標楷體" panose="03000509000000000000" pitchFamily="65" charset="-120"/>
                        </a:rPr>
                        <a:t>.</a:t>
                      </a:r>
                      <a:endParaRPr lang="en-US" altLang="zh-TW" sz="1500" b="1" smtClean="0">
                        <a:effectLst/>
                        <a:latin typeface="標楷體" pitchFamily="65" charset="-120"/>
                        <a:ea typeface="標楷體" panose="03000509000000000000" pitchFamily="65" charset="-120"/>
                      </a:endParaRPr>
                    </a:p>
                    <a:p>
                      <a:pPr rtl="0" fontAlgn="ctr"/>
                      <a:r>
                        <a:rPr lang="zh-TW" sz="1500" b="1" smtClean="0">
                          <a:effectLst/>
                          <a:latin typeface="標楷體" pitchFamily="65" charset="-120"/>
                          <a:ea typeface="標楷體" panose="03000509000000000000" pitchFamily="65" charset="-120"/>
                        </a:rPr>
                        <a:t>驗證</a:t>
                      </a:r>
                      <a:r>
                        <a:rPr lang="zh-TW" sz="1500" b="1">
                          <a:effectLst/>
                          <a:latin typeface="標楷體" pitchFamily="65" charset="-120"/>
                          <a:ea typeface="標楷體" panose="03000509000000000000" pitchFamily="65" charset="-120"/>
                        </a:rPr>
                        <a:t>解決方案並執行預防措施</a:t>
                      </a:r>
                    </a:p>
                  </a:txBody>
                  <a:tcPr marL="47625" marR="47625" marT="47625" marB="47625" anchor="ctr"/>
                </a:tc>
                <a:tc>
                  <a:txBody>
                    <a:bodyPr vert="horz" wrap="square"/>
                    <a:lstStyle/>
                    <a:p>
                      <a:pPr rtl="0" fontAlgn="ctr">
                        <a:buFont typeface="Arial" panose="020b0604020202020204" pitchFamily="34" charset="0"/>
                        <a:buChar char="•"/>
                      </a:pPr>
                      <a:r>
                        <a:rPr lang="zh-TW" sz="1500" b="0">
                          <a:effectLst/>
                          <a:latin typeface="標楷體" pitchFamily="65" charset="-120"/>
                          <a:ea typeface="標楷體" panose="03000509000000000000" pitchFamily="65" charset="-120"/>
                        </a:rPr>
                        <a:t>修正問題之後，請確認完整的功能。</a:t>
                      </a:r>
                    </a:p>
                    <a:p>
                      <a:pPr rtl="0" fontAlgn="ctr">
                        <a:buFont typeface="Arial" panose="020b0604020202020204" pitchFamily="34" charset="0"/>
                        <a:buChar char="•"/>
                      </a:pPr>
                      <a:r>
                        <a:rPr lang="zh-TW" sz="1500" b="0">
                          <a:effectLst/>
                          <a:latin typeface="標楷體" pitchFamily="65" charset="-120"/>
                          <a:ea typeface="標楷體" panose="03000509000000000000" pitchFamily="65" charset="-120"/>
                        </a:rPr>
                        <a:t>如適用，採取預防措施。</a:t>
                      </a:r>
                    </a:p>
                  </a:txBody>
                  <a:tcPr marL="47625" marR="47625" marT="47625" marB="47625" anchor="ctr"/>
                </a:tc>
                <a:extLst>
                  <a:ext uri="{0D108BD9-81ED-4DB2-BD59-A6C34878D82A}">
                    <a16:rowId xmlns:a16="http://schemas.microsoft.com/office/drawing/2014/main" val="3499597970"/>
                  </a:ext>
                </a:extLst>
              </a:tr>
              <a:tr h="588515">
                <a:tc>
                  <a:txBody>
                    <a:bodyPr vert="horz" wrap="square"/>
                    <a:lstStyle/>
                    <a:p>
                      <a:pPr rtl="0" fontAlgn="ctr"/>
                      <a:r>
                        <a:rPr lang="zh-TW" sz="1500" b="1">
                          <a:effectLst/>
                          <a:latin typeface="標楷體" pitchFamily="65" charset="-120"/>
                          <a:ea typeface="標楷體" panose="03000509000000000000" pitchFamily="65" charset="-120"/>
                        </a:rPr>
                        <a:t>步驟 6 </a:t>
                      </a:r>
                      <a:endParaRPr lang="en-US" altLang="zh-TW" sz="1500" b="1" smtClean="0">
                        <a:effectLst/>
                        <a:latin typeface="標楷體" pitchFamily="65" charset="-120"/>
                        <a:ea typeface="標楷體" panose="03000509000000000000" pitchFamily="65" charset="-120"/>
                      </a:endParaRPr>
                    </a:p>
                    <a:p>
                      <a:pPr rtl="0" fontAlgn="ctr"/>
                      <a:r>
                        <a:rPr lang="zh-TW" sz="1500" b="1" smtClean="0">
                          <a:effectLst/>
                          <a:latin typeface="標楷體" pitchFamily="65" charset="-120"/>
                          <a:ea typeface="標楷體" panose="03000509000000000000" pitchFamily="65" charset="-120"/>
                        </a:rPr>
                        <a:t>文件</a:t>
                      </a:r>
                      <a:r>
                        <a:rPr lang="zh-TW" sz="1500" b="1">
                          <a:effectLst/>
                          <a:latin typeface="標楷體" pitchFamily="65" charset="-120"/>
                          <a:ea typeface="標楷體" panose="03000509000000000000" pitchFamily="65" charset="-120"/>
                        </a:rPr>
                        <a:t>搜尋結果、作業及結果</a:t>
                      </a:r>
                    </a:p>
                  </a:txBody>
                  <a:tcPr marL="47625" marR="47625" marT="47625" marB="47625" anchor="ctr"/>
                </a:tc>
                <a:tc>
                  <a:txBody>
                    <a:bodyPr vert="horz" wrap="square"/>
                    <a:lstStyle/>
                    <a:p>
                      <a:pPr rtl="0" fontAlgn="ctr">
                        <a:buFont typeface="Arial" panose="020b0604020202020204" pitchFamily="34" charset="0"/>
                        <a:buChar char="•"/>
                      </a:pPr>
                      <a:r>
                        <a:rPr lang="zh-TW" sz="1500" b="0">
                          <a:effectLst/>
                          <a:latin typeface="標楷體" pitchFamily="65" charset="-120"/>
                          <a:ea typeface="標楷體" panose="03000509000000000000" pitchFamily="65" charset="-120"/>
                        </a:rPr>
                        <a:t>在疑難排解程序的最後一個步驟中，記錄您的發現、行動和結果。</a:t>
                      </a:r>
                    </a:p>
                    <a:p>
                      <a:pPr rtl="0" fontAlgn="ctr">
                        <a:buFont typeface="Arial" panose="020b0604020202020204" pitchFamily="34" charset="0"/>
                        <a:buChar char="•"/>
                      </a:pPr>
                      <a:r>
                        <a:rPr lang="zh-TW" sz="1500" b="0">
                          <a:effectLst/>
                          <a:latin typeface="標楷體" pitchFamily="65" charset="-120"/>
                          <a:ea typeface="標楷體" panose="03000509000000000000" pitchFamily="65" charset="-120"/>
                        </a:rPr>
                        <a:t>這對未來參考非常重要。</a:t>
                      </a:r>
                    </a:p>
                  </a:txBody>
                  <a:tcPr marL="47625" marR="47625" marT="47625" marB="47625" anchor="ctr"/>
                </a:tc>
                <a:extLst>
                  <a:ext uri="{0D108BD9-81ED-4DB2-BD59-A6C34878D82A}">
                    <a16:rowId xmlns:a16="http://schemas.microsoft.com/office/drawing/2014/main" val="2247812322"/>
                  </a:ext>
                </a:extLst>
              </a:tr>
            </a:tbl>
          </a:graphicData>
        </a:graphic>
      </p:graphicFrame>
      <p:sp>
        <p:nvSpPr>
          <p:cNvPr id="2" name="投影片編號版面配置區 1"/>
          <p:cNvSpPr>
            <a:spLocks noGrp="1"/>
          </p:cNvSpPr>
          <p:nvPr>
            <p:ph type="sldNum" sz="quarter" idx="12"/>
          </p:nvPr>
        </p:nvSpPr>
        <p:spPr/>
        <p:txBody>
          <a:bodyPr/>
          <a:lstStyle/>
          <a:p>
            <a:fld id="{4FAB73BC-B049-4115-A692-8D63A059BFB8}" type="slidenum">
              <a:rPr lang="en-US" smtClean="0"/>
              <a:t>485</a:t>
            </a:fld>
            <a:endParaRPr lang="en-US"/>
          </a:p>
        </p:txBody>
      </p:sp>
    </p:spTree>
    <p:extLst>
      <p:ext uri="{BB962C8B-B14F-4D97-AF65-F5344CB8AC3E}">
        <p14:creationId xmlns:p14="http://schemas.microsoft.com/office/powerpoint/2010/main" val="131391836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486.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p:spPr>
        <p:txBody>
          <a:bodyPr>
            <a:normAutofit/>
          </a:bodyPr>
          <a:lstStyle/>
          <a:p>
            <a:r>
              <a:rPr lang="en-US" altLang="zh-TW"/>
              <a:t>17.6 </a:t>
            </a:r>
            <a:r>
              <a:rPr lang="zh-TW" altLang="en-US"/>
              <a:t>故障排除方法及工具</a:t>
            </a:r>
            <a:r>
              <a:rPr lang="en-US" altLang="zh-TW"/>
              <a:t>-</a:t>
            </a:r>
            <a:r>
              <a:rPr lang="zh-TW" altLang="en-US" smtClean="0"/>
              <a:t>解決</a:t>
            </a:r>
            <a:r>
              <a:rPr lang="zh-TW" altLang="en-US"/>
              <a:t>或</a:t>
            </a:r>
            <a:r>
              <a:rPr lang="zh-TW" altLang="en-US" smtClean="0"/>
              <a:t>升級 </a:t>
            </a:r>
            <a:endParaRPr lang="zh-TW" altLang="en-US"/>
          </a:p>
        </p:txBody>
      </p:sp>
      <p:sp>
        <p:nvSpPr>
          <p:cNvPr id="5" name="Content Placeholder 4">
            <a:extLst>
              <a:ext uri="{FF2B5EF4-FFF2-40B4-BE49-F238E27FC236}">
                <a16:creationId xmlns:a16="http://schemas.microsoft.com/office/drawing/2014/main" id="{30C19F0F-DCFC-46F1-B6A1-E7B4560DF0CF}"/>
              </a:ext>
            </a:extLst>
          </p:cNvPr>
          <p:cNvSpPr>
            <a:spLocks noGrp="1"/>
          </p:cNvSpPr>
          <p:nvPr>
            <p:ph idx="1"/>
          </p:nvPr>
        </p:nvSpPr>
        <p:spPr>
          <a:xfrm>
            <a:off x="474662" y="1589088"/>
            <a:ext cx="8280057" cy="3689897"/>
          </a:xfrm>
        </p:spPr>
        <p:txBody>
          <a:bodyPr/>
          <a:lstStyle/>
          <a:p>
            <a:pPr marL="342892" indent="-342892" algn="l">
              <a:buFont typeface="Arial" panose="020b0604020202020204" pitchFamily="34" charset="0"/>
              <a:buChar char="•"/>
            </a:pPr>
            <a:r>
              <a:rPr lang="zh-TW" altLang="en-US">
                <a:solidFill>
                  <a:srgbClr val="000000"/>
                </a:solidFill>
              </a:rPr>
              <a:t>在某些情況下，可能無法立即解決問題。當問題需要管理員決定、某些特定專業知識或網路存取等級時，疑難排解技術人員無法使用時，應該會升級。</a:t>
            </a:r>
          </a:p>
          <a:p>
            <a:pPr marL="342892" indent="-342892" algn="l">
              <a:buFont typeface="Arial" panose="020b0604020202020204" pitchFamily="34" charset="0"/>
              <a:buChar char="•"/>
            </a:pPr>
            <a:r>
              <a:rPr lang="zh-TW" altLang="en-US">
                <a:solidFill>
                  <a:srgbClr val="000000"/>
                </a:solidFill>
              </a:rPr>
              <a:t>公司政策應該清楚說明技術人員應該在何時以及如何升級問題。</a:t>
            </a:r>
          </a:p>
          <a:p>
            <a:pPr marL="342892" indent="-342892" algn="l">
              <a:buFont typeface="Arial" panose="020b0604020202020204" pitchFamily="34" charset="0"/>
              <a:buChar char="•"/>
            </a:pPr>
            <a:endParaRPr lang="en-US" sz="1400">
              <a:solidFill>
                <a:srgbClr val="000000"/>
              </a:solidFill>
            </a:endParaRPr>
          </a:p>
        </p:txBody>
      </p:sp>
      <p:sp>
        <p:nvSpPr>
          <p:cNvPr id="2" name="投影片編號版面配置區 1"/>
          <p:cNvSpPr>
            <a:spLocks noGrp="1"/>
          </p:cNvSpPr>
          <p:nvPr>
            <p:ph type="sldNum" sz="quarter" idx="12"/>
          </p:nvPr>
        </p:nvSpPr>
        <p:spPr/>
        <p:txBody>
          <a:bodyPr/>
          <a:lstStyle/>
          <a:p>
            <a:fld id="{4FAB73BC-B049-4115-A692-8D63A059BFB8}" type="slidenum">
              <a:rPr lang="en-US" smtClean="0"/>
              <a:t>486</a:t>
            </a:fld>
            <a:endParaRPr lang="en-US"/>
          </a:p>
        </p:txBody>
      </p:sp>
    </p:spTree>
    <p:extLst>
      <p:ext uri="{BB962C8B-B14F-4D97-AF65-F5344CB8AC3E}">
        <p14:creationId xmlns:p14="http://schemas.microsoft.com/office/powerpoint/2010/main" val="316833787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487.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p:spPr>
        <p:txBody>
          <a:bodyPr>
            <a:normAutofit/>
          </a:bodyPr>
          <a:lstStyle/>
          <a:p>
            <a:r>
              <a:rPr lang="en-US" altLang="zh-TW"/>
              <a:t>17.6 </a:t>
            </a:r>
            <a:r>
              <a:rPr lang="zh-TW" altLang="en-US"/>
              <a:t>故障排除方法及工具</a:t>
            </a:r>
            <a:r>
              <a:rPr lang="en-US" altLang="zh-TW"/>
              <a:t>-</a:t>
            </a:r>
            <a:r>
              <a:rPr lang="zh-TW" altLang="en-US" smtClean="0"/>
              <a:t>偵</a:t>
            </a:r>
            <a:r>
              <a:rPr lang="zh-TW" altLang="en-US"/>
              <a:t>錯命令</a:t>
            </a:r>
          </a:p>
        </p:txBody>
      </p:sp>
      <p:sp>
        <p:nvSpPr>
          <p:cNvPr id="4" name="Content Placeholder 3">
            <a:extLst>
              <a:ext uri="{FF2B5EF4-FFF2-40B4-BE49-F238E27FC236}">
                <a16:creationId xmlns:a16="http://schemas.microsoft.com/office/drawing/2014/main" id="{055810E9-59A6-4F1D-9857-313BB3E519C4}"/>
              </a:ext>
            </a:extLst>
          </p:cNvPr>
          <p:cNvSpPr>
            <a:spLocks noGrp="1"/>
          </p:cNvSpPr>
          <p:nvPr>
            <p:ph idx="1"/>
          </p:nvPr>
        </p:nvSpPr>
        <p:spPr>
          <a:xfrm>
            <a:off x="474662" y="1589088"/>
            <a:ext cx="8280057" cy="3689897"/>
          </a:xfrm>
        </p:spPr>
        <p:txBody>
          <a:bodyPr/>
          <a:lstStyle/>
          <a:p>
            <a:pPr marL="342892" indent="-342892" algn="l">
              <a:buFont typeface="Arial" panose="020b0604020202020204" pitchFamily="34" charset="0"/>
              <a:buChar char="•"/>
            </a:pPr>
            <a:r>
              <a:rPr lang="en-US" altLang="zh-TW">
                <a:solidFill>
                  <a:srgbClr val="000000"/>
                </a:solidFill>
              </a:rPr>
              <a:t>IOS </a:t>
            </a:r>
            <a:r>
              <a:rPr lang="zh-TW" altLang="en-US" b="1">
                <a:solidFill>
                  <a:srgbClr val="000000"/>
                </a:solidFill>
              </a:rPr>
              <a:t>偵錯</a:t>
            </a:r>
            <a:r>
              <a:rPr lang="zh-TW" altLang="en-US">
                <a:solidFill>
                  <a:srgbClr val="000000"/>
                </a:solidFill>
              </a:rPr>
              <a:t> 指令可讓管理員即時顯示 </a:t>
            </a:r>
            <a:r>
              <a:rPr lang="en-US" altLang="zh-TW">
                <a:solidFill>
                  <a:srgbClr val="000000"/>
                </a:solidFill>
              </a:rPr>
              <a:t>OS </a:t>
            </a:r>
            <a:r>
              <a:rPr lang="zh-TW" altLang="en-US">
                <a:solidFill>
                  <a:srgbClr val="000000"/>
                </a:solidFill>
              </a:rPr>
              <a:t>程序、通訊協定、機制和事件訊息，以供分析。 </a:t>
            </a:r>
          </a:p>
          <a:p>
            <a:pPr marL="342892" indent="-342892" algn="l">
              <a:buFont typeface="Arial" panose="020b0604020202020204" pitchFamily="34" charset="0"/>
              <a:buChar char="•"/>
            </a:pPr>
            <a:r>
              <a:rPr lang="zh-TW" altLang="en-US">
                <a:solidFill>
                  <a:srgbClr val="000000"/>
                </a:solidFill>
              </a:rPr>
              <a:t>所有 </a:t>
            </a:r>
            <a:r>
              <a:rPr lang="zh-TW" altLang="en-US" b="1">
                <a:solidFill>
                  <a:srgbClr val="000000"/>
                </a:solidFill>
              </a:rPr>
              <a:t>除錯</a:t>
            </a:r>
            <a:r>
              <a:rPr lang="zh-TW" altLang="en-US">
                <a:solidFill>
                  <a:srgbClr val="000000"/>
                </a:solidFill>
              </a:rPr>
              <a:t> 指令都以特權 </a:t>
            </a:r>
            <a:r>
              <a:rPr lang="en-US" altLang="zh-TW">
                <a:solidFill>
                  <a:srgbClr val="000000"/>
                </a:solidFill>
              </a:rPr>
              <a:t>EXEC </a:t>
            </a:r>
            <a:r>
              <a:rPr lang="zh-TW" altLang="en-US">
                <a:solidFill>
                  <a:srgbClr val="000000"/>
                </a:solidFill>
              </a:rPr>
              <a:t>模式輸入。</a:t>
            </a:r>
            <a:r>
              <a:rPr lang="en-US" altLang="zh-TW">
                <a:solidFill>
                  <a:srgbClr val="000000"/>
                </a:solidFill>
              </a:rPr>
              <a:t>Cisco IOS </a:t>
            </a:r>
            <a:r>
              <a:rPr lang="zh-TW" altLang="en-US">
                <a:solidFill>
                  <a:srgbClr val="000000"/>
                </a:solidFill>
              </a:rPr>
              <a:t>允許縮小 </a:t>
            </a:r>
            <a:r>
              <a:rPr lang="zh-TW" altLang="en-US" b="1">
                <a:solidFill>
                  <a:srgbClr val="000000"/>
                </a:solidFill>
              </a:rPr>
              <a:t>調試</a:t>
            </a:r>
            <a:r>
              <a:rPr lang="zh-TW" altLang="en-US">
                <a:solidFill>
                  <a:srgbClr val="000000"/>
                </a:solidFill>
              </a:rPr>
              <a:t> 的輸出，以僅包含相關的功能或子功能。只能使用 </a:t>
            </a:r>
            <a:r>
              <a:rPr lang="zh-TW" altLang="en-US" b="1">
                <a:solidFill>
                  <a:srgbClr val="000000"/>
                </a:solidFill>
              </a:rPr>
              <a:t>偵錯</a:t>
            </a:r>
            <a:r>
              <a:rPr lang="zh-TW" altLang="en-US">
                <a:solidFill>
                  <a:srgbClr val="000000"/>
                </a:solidFill>
              </a:rPr>
              <a:t> 命令來疑難排解特定問題。</a:t>
            </a:r>
          </a:p>
          <a:p>
            <a:pPr marL="415975" lvl="1" indent="-342892">
              <a:buFont typeface="Arial" panose="020b0604020202020204" pitchFamily="34" charset="0"/>
              <a:buChar char="•"/>
            </a:pPr>
            <a:r>
              <a:rPr lang="zh-TW" sz="2000">
                <a:solidFill>
                  <a:srgbClr val="000000"/>
                </a:solidFill>
              </a:rPr>
              <a:t>要列出所有調試命令選項的簡要說明，使用 </a:t>
            </a:r>
            <a:r>
              <a:rPr lang="zh-TW" sz="2000" b="1">
                <a:solidFill>
                  <a:srgbClr val="000000"/>
                </a:solidFill>
              </a:rPr>
              <a:t>調試？ 命令在命令行中使用特權 EXEC 模式。</a:t>
            </a:r>
          </a:p>
          <a:p>
            <a:pPr marL="415975" lvl="1" indent="-342892">
              <a:buFont typeface="Arial" panose="020b0604020202020204" pitchFamily="34" charset="0"/>
              <a:buChar char="•"/>
            </a:pPr>
            <a:r>
              <a:rPr lang="zh-TW" sz="2000">
                <a:solidFill>
                  <a:srgbClr val="000000"/>
                </a:solidFill>
              </a:rPr>
              <a:t>要關閉特定的調試功能，添加 </a:t>
            </a:r>
            <a:r>
              <a:rPr lang="zh-TW" sz="2000" b="1">
                <a:solidFill>
                  <a:srgbClr val="000000"/>
                </a:solidFill>
              </a:rPr>
              <a:t>no</a:t>
            </a:r>
            <a:r>
              <a:rPr lang="zh-TW" sz="2000">
                <a:solidFill>
                  <a:srgbClr val="000000"/>
                </a:solidFill>
              </a:rPr>
              <a:t> 關鍵字在 </a:t>
            </a:r>
            <a:r>
              <a:rPr lang="zh-TW" sz="2000" b="1">
                <a:solidFill>
                  <a:srgbClr val="000000"/>
                </a:solidFill>
              </a:rPr>
              <a:t>調試</a:t>
            </a:r>
            <a:r>
              <a:rPr lang="zh-TW" sz="2000">
                <a:solidFill>
                  <a:srgbClr val="000000"/>
                </a:solidFill>
              </a:rPr>
              <a:t> 命令的前面</a:t>
            </a:r>
          </a:p>
          <a:p>
            <a:pPr marL="415975" lvl="1" indent="-342892">
              <a:buFont typeface="Arial" panose="020b0604020202020204" pitchFamily="34" charset="0"/>
              <a:buChar char="•"/>
            </a:pPr>
            <a:r>
              <a:rPr lang="zh-TW" sz="2000">
                <a:solidFill>
                  <a:srgbClr val="000000"/>
                </a:solidFill>
              </a:rPr>
              <a:t>或者，您可以在具有特權的 EXEC 模式下輸入指令的 </a:t>
            </a:r>
            <a:r>
              <a:rPr lang="zh-TW" sz="2000" b="1">
                <a:solidFill>
                  <a:srgbClr val="000000"/>
                </a:solidFill>
              </a:rPr>
              <a:t>取消除除錯</a:t>
            </a:r>
            <a:r>
              <a:rPr lang="zh-TW" sz="2000">
                <a:solidFill>
                  <a:srgbClr val="000000"/>
                </a:solidFill>
              </a:rPr>
              <a:t> 表單。</a:t>
            </a:r>
          </a:p>
          <a:p>
            <a:pPr marL="415975" lvl="1" indent="-342892">
              <a:buFont typeface="Arial" panose="020b0604020202020204" pitchFamily="34" charset="0"/>
              <a:buChar char="•"/>
            </a:pPr>
            <a:r>
              <a:rPr lang="zh-TW" sz="2000">
                <a:solidFill>
                  <a:srgbClr val="000000"/>
                </a:solidFill>
              </a:rPr>
              <a:t>要一次關閉所有活動的調試命令，請使用 </a:t>
            </a:r>
            <a:r>
              <a:rPr lang="zh-TW" sz="2000" b="1">
                <a:solidFill>
                  <a:srgbClr val="000000"/>
                </a:solidFill>
              </a:rPr>
              <a:t>undebug all</a:t>
            </a:r>
            <a:r>
              <a:rPr lang="zh-TW" sz="2000">
                <a:solidFill>
                  <a:srgbClr val="000000"/>
                </a:solidFill>
              </a:rPr>
              <a:t> 命令。</a:t>
            </a:r>
          </a:p>
          <a:p>
            <a:pPr marL="342892" indent="-342892" algn="l">
              <a:buFont typeface="Arial" panose="020b0604020202020204" pitchFamily="34" charset="0"/>
              <a:buChar char="•"/>
            </a:pPr>
            <a:r>
              <a:rPr lang="zh-TW" altLang="en-US">
                <a:solidFill>
                  <a:srgbClr val="000000"/>
                </a:solidFill>
              </a:rPr>
              <a:t>請小心使用一些 </a:t>
            </a:r>
            <a:r>
              <a:rPr lang="zh-TW" altLang="en-US" b="1">
                <a:solidFill>
                  <a:srgbClr val="000000"/>
                </a:solidFill>
              </a:rPr>
              <a:t>調試</a:t>
            </a:r>
            <a:r>
              <a:rPr lang="zh-TW" altLang="en-US">
                <a:solidFill>
                  <a:srgbClr val="000000"/>
                </a:solidFill>
              </a:rPr>
              <a:t> 命令，因為它們可能會產生大量的輸出，並使用大量的系統資源。路由器可能會非常忙碌地顯示 </a:t>
            </a:r>
            <a:r>
              <a:rPr lang="zh-TW" altLang="en-US" b="1">
                <a:solidFill>
                  <a:srgbClr val="000000"/>
                </a:solidFill>
              </a:rPr>
              <a:t>調試</a:t>
            </a:r>
            <a:r>
              <a:rPr lang="zh-TW" altLang="en-US">
                <a:solidFill>
                  <a:srgbClr val="000000"/>
                </a:solidFill>
              </a:rPr>
              <a:t> 消息，以至於沒有足夠的處理能力來執行其網路功能，甚至聽命令來關閉調試。 </a:t>
            </a:r>
          </a:p>
        </p:txBody>
      </p:sp>
      <p:sp>
        <p:nvSpPr>
          <p:cNvPr id="2" name="投影片編號版面配置區 1"/>
          <p:cNvSpPr>
            <a:spLocks noGrp="1"/>
          </p:cNvSpPr>
          <p:nvPr>
            <p:ph type="sldNum" sz="quarter" idx="12"/>
          </p:nvPr>
        </p:nvSpPr>
        <p:spPr/>
        <p:txBody>
          <a:bodyPr/>
          <a:lstStyle/>
          <a:p>
            <a:fld id="{4FAB73BC-B049-4115-A692-8D63A059BFB8}" type="slidenum">
              <a:rPr lang="en-US" smtClean="0"/>
              <a:t>487</a:t>
            </a:fld>
            <a:endParaRPr lang="en-US"/>
          </a:p>
        </p:txBody>
      </p:sp>
    </p:spTree>
    <p:extLst>
      <p:ext uri="{BB962C8B-B14F-4D97-AF65-F5344CB8AC3E}">
        <p14:creationId xmlns:p14="http://schemas.microsoft.com/office/powerpoint/2010/main" val="380584976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488.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209551"/>
            <a:ext cx="8345488" cy="1379538"/>
          </a:xfrm>
        </p:spPr>
        <p:txBody>
          <a:bodyPr>
            <a:normAutofit/>
          </a:bodyPr>
          <a:lstStyle/>
          <a:p>
            <a:r>
              <a:rPr lang="en-US" altLang="zh-TW"/>
              <a:t>17.6 </a:t>
            </a:r>
            <a:r>
              <a:rPr lang="zh-TW" altLang="en-US"/>
              <a:t>故障排除方法及工具</a:t>
            </a:r>
            <a:r>
              <a:rPr lang="en-US" altLang="zh-TW" smtClean="0"/>
              <a:t>-</a:t>
            </a:r>
            <a:br>
              <a:rPr lang="en-US" altLang="zh-TW" smtClean="0"/>
            </a:br>
            <a:r>
              <a:rPr lang="zh-TW" altLang="en-US" smtClean="0"/>
              <a:t>終端機</a:t>
            </a:r>
            <a:r>
              <a:rPr lang="zh-TW" altLang="en-US"/>
              <a:t>監視器命令</a:t>
            </a:r>
          </a:p>
        </p:txBody>
      </p:sp>
      <p:sp>
        <p:nvSpPr>
          <p:cNvPr id="5" name="Content Placeholder 4">
            <a:extLst>
              <a:ext uri="{FF2B5EF4-FFF2-40B4-BE49-F238E27FC236}">
                <a16:creationId xmlns:a16="http://schemas.microsoft.com/office/drawing/2014/main" id="{67D403C5-B81D-431B-B2D2-68B008D495BC}"/>
              </a:ext>
            </a:extLst>
          </p:cNvPr>
          <p:cNvSpPr>
            <a:spLocks noGrp="1"/>
          </p:cNvSpPr>
          <p:nvPr>
            <p:ph idx="1"/>
          </p:nvPr>
        </p:nvSpPr>
        <p:spPr>
          <a:xfrm>
            <a:off x="474662" y="1589088"/>
            <a:ext cx="3857193" cy="3689897"/>
          </a:xfrm>
        </p:spPr>
        <p:txBody>
          <a:bodyPr/>
          <a:lstStyle/>
          <a:p>
            <a:pPr marL="342892" indent="-342892" algn="l">
              <a:buFont typeface="Arial" panose="020b0604020202020204" pitchFamily="34" charset="0"/>
              <a:buChar char="•"/>
            </a:pPr>
            <a:r>
              <a:rPr lang="zh-TW" altLang="en-US" sz="1600" b="1">
                <a:solidFill>
                  <a:srgbClr val="000000"/>
                </a:solidFill>
              </a:rPr>
              <a:t>調試</a:t>
            </a:r>
            <a:r>
              <a:rPr lang="zh-TW" altLang="en-US" sz="1600">
                <a:solidFill>
                  <a:srgbClr val="000000"/>
                </a:solidFill>
              </a:rPr>
              <a:t> 和某些其他 </a:t>
            </a:r>
            <a:r>
              <a:rPr lang="en-US" altLang="zh-TW" sz="1600">
                <a:solidFill>
                  <a:srgbClr val="000000"/>
                </a:solidFill>
              </a:rPr>
              <a:t>IOS </a:t>
            </a:r>
            <a:r>
              <a:rPr lang="zh-TW" altLang="en-US" sz="1600">
                <a:solidFill>
                  <a:srgbClr val="000000"/>
                </a:solidFill>
              </a:rPr>
              <a:t>消息輸出不會自動顯示在遠程連接上。這是因為防止記錄訊息顯示在 </a:t>
            </a:r>
            <a:r>
              <a:rPr lang="en-US" altLang="zh-TW" sz="1600" err="1">
                <a:solidFill>
                  <a:srgbClr val="000000"/>
                </a:solidFill>
              </a:rPr>
              <a:t>vty </a:t>
            </a:r>
            <a:r>
              <a:rPr lang="zh-TW" altLang="en-US" sz="1600">
                <a:solidFill>
                  <a:srgbClr val="000000"/>
                </a:solidFill>
              </a:rPr>
              <a:t>行上。 </a:t>
            </a:r>
          </a:p>
          <a:p>
            <a:pPr marL="342892" indent="-342892" algn="l">
              <a:buFont typeface="Arial" panose="020b0604020202020204" pitchFamily="34" charset="0"/>
              <a:buChar char="•"/>
            </a:pPr>
            <a:r>
              <a:rPr lang="zh-TW" altLang="en-US" sz="1600">
                <a:solidFill>
                  <a:srgbClr val="000000"/>
                </a:solidFill>
              </a:rPr>
              <a:t>要在終端機（虛擬控制台）上顯示日誌消息，請使用 </a:t>
            </a:r>
            <a:r>
              <a:rPr lang="zh-TW" altLang="en-US" sz="1600" b="1">
                <a:solidFill>
                  <a:srgbClr val="000000"/>
                </a:solidFill>
              </a:rPr>
              <a:t>終端監視器</a:t>
            </a:r>
            <a:r>
              <a:rPr lang="zh-TW" altLang="en-US" sz="1600">
                <a:solidFill>
                  <a:srgbClr val="000000"/>
                </a:solidFill>
              </a:rPr>
              <a:t> 特權 </a:t>
            </a:r>
            <a:r>
              <a:rPr lang="en-US" altLang="zh-TW" sz="1600">
                <a:solidFill>
                  <a:srgbClr val="000000"/>
                </a:solidFill>
              </a:rPr>
              <a:t>EXEC </a:t>
            </a:r>
            <a:r>
              <a:rPr lang="zh-TW" altLang="en-US" sz="1600">
                <a:solidFill>
                  <a:srgbClr val="000000"/>
                </a:solidFill>
              </a:rPr>
              <a:t>命令。要停止在終端上記錄消息，使用 </a:t>
            </a:r>
            <a:r>
              <a:rPr lang="zh-TW" altLang="en-US" sz="1600" b="1">
                <a:solidFill>
                  <a:srgbClr val="000000"/>
                </a:solidFill>
              </a:rPr>
              <a:t>沒有監視器權限 </a:t>
            </a:r>
            <a:r>
              <a:rPr lang="en-US" altLang="zh-TW" sz="1600" b="1">
                <a:solidFill>
                  <a:srgbClr val="000000"/>
                </a:solidFill>
              </a:rPr>
              <a:t>EXEC </a:t>
            </a:r>
            <a:r>
              <a:rPr lang="zh-TW" altLang="en-US" sz="1600" b="1">
                <a:solidFill>
                  <a:srgbClr val="000000"/>
                </a:solidFill>
              </a:rPr>
              <a:t>命令的終端</a:t>
            </a:r>
            <a:r>
              <a:rPr lang="zh-TW" altLang="en-US" sz="1600">
                <a:solidFill>
                  <a:srgbClr val="000000"/>
                </a:solidFill>
              </a:rPr>
              <a:t> 。</a:t>
            </a:r>
          </a:p>
        </p:txBody>
      </p:sp>
      <p:pic>
        <p:nvPicPr>
          <p:cNvPr id="7" name="Picture 6">
            <a:extLst>
              <a:ext uri="{FF2B5EF4-FFF2-40B4-BE49-F238E27FC236}">
                <a16:creationId xmlns:a16="http://schemas.microsoft.com/office/drawing/2014/main" id="{B3CB0FC6-F496-4FA2-BA44-D4FC2FBF18F2}"/>
              </a:ext>
            </a:extLst>
          </p:cNvPr>
          <p:cNvPicPr>
            <a:picLocks noChangeAspect="1"/>
          </p:cNvPicPr>
          <p:nvPr/>
        </p:nvPicPr>
        <p:blipFill>
          <a:blip r:embed="rId3"/>
          <a:stretch>
            <a:fillRect/>
          </a:stretch>
        </p:blipFill>
        <p:spPr>
          <a:xfrm>
            <a:off x="4465062" y="1573119"/>
            <a:ext cx="4204277" cy="1693666"/>
          </a:xfrm>
          <a:prstGeom prst="rect">
            <a:avLst/>
          </a:prstGeom>
        </p:spPr>
      </p:pic>
      <p:pic>
        <p:nvPicPr>
          <p:cNvPr id="6" name="Picture 5">
            <a:extLst>
              <a:ext uri="{FF2B5EF4-FFF2-40B4-BE49-F238E27FC236}">
                <a16:creationId xmlns:a16="http://schemas.microsoft.com/office/drawing/2014/main" id="{F40D03CD-3EBA-4C21-AC9F-01C7FA500418}"/>
              </a:ext>
            </a:extLst>
          </p:cNvPr>
          <p:cNvPicPr>
            <a:picLocks noChangeAspect="1"/>
          </p:cNvPicPr>
          <p:nvPr/>
        </p:nvPicPr>
        <p:blipFill>
          <a:blip r:embed="rId4"/>
          <a:stretch>
            <a:fillRect/>
          </a:stretch>
        </p:blipFill>
        <p:spPr>
          <a:xfrm>
            <a:off x="4465062" y="3286153"/>
            <a:ext cx="4204277" cy="2196785"/>
          </a:xfrm>
          <a:prstGeom prst="rect">
            <a:avLst/>
          </a:prstGeom>
        </p:spPr>
      </p:pic>
      <p:sp>
        <p:nvSpPr>
          <p:cNvPr id="2" name="投影片編號版面配置區 1"/>
          <p:cNvSpPr>
            <a:spLocks noGrp="1"/>
          </p:cNvSpPr>
          <p:nvPr>
            <p:ph type="sldNum" sz="quarter" idx="12"/>
          </p:nvPr>
        </p:nvSpPr>
        <p:spPr/>
        <p:txBody>
          <a:bodyPr/>
          <a:lstStyle/>
          <a:p>
            <a:fld id="{4FAB73BC-B049-4115-A692-8D63A059BFB8}" type="slidenum">
              <a:rPr lang="en-US" smtClean="0"/>
              <a:t>488</a:t>
            </a:fld>
            <a:endParaRPr lang="en-US"/>
          </a:p>
        </p:txBody>
      </p:sp>
    </p:spTree>
    <p:extLst>
      <p:ext uri="{BB962C8B-B14F-4D97-AF65-F5344CB8AC3E}">
        <p14:creationId xmlns:p14="http://schemas.microsoft.com/office/powerpoint/2010/main" val="321025711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489.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p:spPr>
        <p:txBody>
          <a:bodyPr>
            <a:normAutofit/>
          </a:bodyPr>
          <a:lstStyle/>
          <a:p>
            <a:r>
              <a:rPr lang="en-US" altLang="zh-TW"/>
              <a:t>17.7 </a:t>
            </a:r>
            <a:r>
              <a:rPr lang="zh-TW" altLang="en-US"/>
              <a:t>故障</a:t>
            </a:r>
            <a:r>
              <a:rPr lang="zh-TW" altLang="en-US" smtClean="0"/>
              <a:t>排除</a:t>
            </a:r>
            <a:r>
              <a:rPr lang="en-US" altLang="zh-TW" smtClean="0"/>
              <a:t>-</a:t>
            </a:r>
            <a:r>
              <a:rPr lang="zh-TW" altLang="en-US" smtClean="0"/>
              <a:t>雙</a:t>
            </a:r>
            <a:r>
              <a:rPr lang="zh-TW" altLang="en-US"/>
              <a:t>工作</a:t>
            </a:r>
            <a:r>
              <a:rPr lang="zh-TW" altLang="en-US" smtClean="0"/>
              <a:t>業不符</a:t>
            </a:r>
            <a:r>
              <a:rPr lang="zh-TW" altLang="en-US"/>
              <a:t>問題的案例</a:t>
            </a:r>
          </a:p>
        </p:txBody>
      </p:sp>
      <p:sp>
        <p:nvSpPr>
          <p:cNvPr id="4" name="Content Placeholder 3">
            <a:extLst>
              <a:ext uri="{FF2B5EF4-FFF2-40B4-BE49-F238E27FC236}">
                <a16:creationId xmlns:a16="http://schemas.microsoft.com/office/drawing/2014/main" id="{75F3AEFC-34C7-446B-AB27-8AE657AE5B78}"/>
              </a:ext>
            </a:extLst>
          </p:cNvPr>
          <p:cNvSpPr>
            <a:spLocks noGrp="1"/>
          </p:cNvSpPr>
          <p:nvPr>
            <p:ph idx="1"/>
          </p:nvPr>
        </p:nvSpPr>
        <p:spPr>
          <a:xfrm>
            <a:off x="474662" y="1589088"/>
            <a:ext cx="8280057" cy="3689897"/>
          </a:xfrm>
        </p:spPr>
        <p:txBody>
          <a:bodyPr/>
          <a:lstStyle/>
          <a:p>
            <a:pPr marL="285743" indent="-285743" algn="l">
              <a:buFont typeface="Arial" panose="020b0604020202020204" pitchFamily="34" charset="0"/>
              <a:buChar char="•"/>
            </a:pPr>
            <a:r>
              <a:rPr lang="zh-TW" altLang="en-US">
                <a:solidFill>
                  <a:srgbClr val="000000"/>
                </a:solidFill>
              </a:rPr>
              <a:t>互連乙太網路介面必須以相同的雙工模式運作，才能達到最佳的通訊效能，並避免連結上的效率低下和延遲。</a:t>
            </a:r>
          </a:p>
          <a:p>
            <a:pPr marL="285743" indent="-285743" algn="l">
              <a:buFont typeface="Arial" panose="020b0604020202020204" pitchFamily="34" charset="0"/>
              <a:buChar char="•"/>
            </a:pPr>
            <a:r>
              <a:rPr lang="zh-TW" altLang="en-US">
                <a:solidFill>
                  <a:srgbClr val="000000"/>
                </a:solidFill>
              </a:rPr>
              <a:t>乙太網路自動交涉功能可簡化配置、將問題降到最低，並將兩個互連乙太網路連結之間的連結效能最大化。連接的裝置會先宣布其支援的功能，然後選擇兩端支援的最高效能模式。</a:t>
            </a:r>
          </a:p>
          <a:p>
            <a:pPr marL="285743" indent="-285743" algn="l">
              <a:buFont typeface="Arial" panose="020b0604020202020204" pitchFamily="34" charset="0"/>
              <a:buChar char="•"/>
            </a:pPr>
            <a:r>
              <a:rPr lang="zh-TW" altLang="en-US">
                <a:solidFill>
                  <a:srgbClr val="000000"/>
                </a:solidFill>
              </a:rPr>
              <a:t>如果兩個連接的裝置的其中一個是以全雙工操作，而另一個是以半雙工操作，就會發生雙工不符。雖然資料通訊會透過雙工不相符的連結發生，但連結效能會非常差。</a:t>
            </a:r>
          </a:p>
          <a:p>
            <a:pPr marL="285743" indent="-285743" algn="l">
              <a:buFont typeface="Arial" panose="020b0604020202020204" pitchFamily="34" charset="0"/>
              <a:buChar char="•"/>
            </a:pPr>
            <a:r>
              <a:rPr lang="zh-TW" altLang="en-US">
                <a:solidFill>
                  <a:srgbClr val="000000"/>
                </a:solidFill>
              </a:rPr>
              <a:t>雙工不相符通常是由配置錯誤的介面或在極少數情況下自動交涉失敗所造成。雙工不相符可能難以疑難排解，因為裝置之間的通訊仍會發生。</a:t>
            </a:r>
          </a:p>
          <a:p>
            <a:pPr marL="285743" indent="-285743" algn="l">
              <a:buFont typeface="Arial" panose="020b0604020202020204" pitchFamily="34" charset="0"/>
              <a:buChar char="•"/>
            </a:pPr>
            <a:endParaRPr lang="en-US" sz="1400">
              <a:solidFill>
                <a:srgbClr val="000000"/>
              </a:solidFill>
            </a:endParaRPr>
          </a:p>
          <a:p>
            <a:pPr marL="285743" indent="-285743" algn="l">
              <a:buFont typeface="Arial" panose="020b0604020202020204" pitchFamily="34" charset="0"/>
              <a:buChar char="•"/>
            </a:pPr>
            <a:endParaRPr lang="en-US" sz="1400">
              <a:solidFill>
                <a:srgbClr val="000000"/>
              </a:solidFill>
            </a:endParaRPr>
          </a:p>
        </p:txBody>
      </p:sp>
      <p:sp>
        <p:nvSpPr>
          <p:cNvPr id="2" name="投影片編號版面配置區 1"/>
          <p:cNvSpPr>
            <a:spLocks noGrp="1"/>
          </p:cNvSpPr>
          <p:nvPr>
            <p:ph type="sldNum" sz="quarter" idx="12"/>
          </p:nvPr>
        </p:nvSpPr>
        <p:spPr/>
        <p:txBody>
          <a:bodyPr/>
          <a:lstStyle/>
          <a:p>
            <a:fld id="{4FAB73BC-B049-4115-A692-8D63A059BFB8}" type="slidenum">
              <a:rPr lang="en-US" smtClean="0"/>
              <a:t>489</a:t>
            </a:fld>
            <a:endParaRPr lang="en-US"/>
          </a:p>
        </p:txBody>
      </p:sp>
    </p:spTree>
    <p:extLst>
      <p:ext uri="{BB962C8B-B14F-4D97-AF65-F5344CB8AC3E}">
        <p14:creationId xmlns:p14="http://schemas.microsoft.com/office/powerpoint/2010/main" val="332499590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49.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8194" name="Rectangle 1"/>
          <p:cNvSpPr>
            <a:spLocks noGrp="1" noChangeArrowheads="1"/>
          </p:cNvSpPr>
          <p:nvPr>
            <p:ph type="title"/>
          </p:nvPr>
        </p:nvSpPr>
        <p:spPr/>
        <p:txBody>
          <a:bodyPr>
            <a:normAutofit/>
          </a:bodyPr>
          <a:lstStyle/>
          <a:p>
            <a:r>
              <a:rPr lang="en-US" altLang="zh-TW" sz="3000"/>
              <a:t>2.1</a:t>
            </a:r>
            <a:r>
              <a:rPr lang="zh-TW" altLang="en-US" sz="3000" smtClean="0"/>
              <a:t>思科 </a:t>
            </a:r>
            <a:r>
              <a:rPr lang="en-US" altLang="zh-TW" sz="3000"/>
              <a:t>IOS -</a:t>
            </a:r>
            <a:r>
              <a:rPr lang="zh-TW" altLang="en-US" sz="3000"/>
              <a:t>終端機模擬程式</a:t>
            </a:r>
          </a:p>
        </p:txBody>
      </p:sp>
      <p:sp>
        <p:nvSpPr>
          <p:cNvPr id="8195" name="Rectangle 2"/>
          <p:cNvSpPr>
            <a:spLocks noGrp="1" noChangeArrowheads="1"/>
          </p:cNvSpPr>
          <p:nvPr>
            <p:ph idx="1"/>
          </p:nvPr>
        </p:nvSpPr>
        <p:spPr>
          <a:xfrm>
            <a:off x="145358" y="1680299"/>
            <a:ext cx="8710408" cy="1125021"/>
          </a:xfrm>
        </p:spPr>
        <p:txBody>
          <a:bodyPr/>
          <a:lstStyle/>
          <a:p>
            <a:pPr rtl="0">
              <a:buFont typeface="Arial" panose="020b0604020202020204" pitchFamily="34" charset="0"/>
              <a:buChar char="•"/>
            </a:pPr>
            <a:r>
              <a:rPr lang="zh-TW" altLang="en-US" sz="1600"/>
              <a:t>終端機模擬程式用來連線到網路裝置由主控台連接埠或 </a:t>
            </a:r>
            <a:r>
              <a:rPr lang="en-US" altLang="zh-TW" sz="1600"/>
              <a:t>SSH/Telnet </a:t>
            </a:r>
            <a:r>
              <a:rPr lang="zh-TW" altLang="en-US" sz="1600"/>
              <a:t>連線。 </a:t>
            </a:r>
          </a:p>
          <a:p>
            <a:pPr rtl="0">
              <a:buFont typeface="Arial" panose="020b0604020202020204" pitchFamily="34" charset="0"/>
              <a:buChar char="•"/>
            </a:pPr>
            <a:r>
              <a:rPr lang="zh-TW" altLang="en-US" sz="1600"/>
              <a:t>有幾個終端機模擬程式可供選擇，例如 </a:t>
            </a:r>
            <a:r>
              <a:rPr lang="en-US" altLang="zh-TW" sz="1600"/>
              <a:t>PuTTY</a:t>
            </a:r>
            <a:r>
              <a:rPr lang="zh-TW" altLang="en-US" sz="1600"/>
              <a:t>、</a:t>
            </a:r>
            <a:r>
              <a:rPr lang="en-US" altLang="zh-TW" sz="1600"/>
              <a:t>Tera </a:t>
            </a:r>
            <a:r>
              <a:rPr lang="zh-TW" altLang="en-US" sz="1600"/>
              <a:t>術語和 </a:t>
            </a:r>
            <a:r>
              <a:rPr lang="en-US" altLang="zh-TW" sz="1600"/>
              <a:t>SecureCRT</a:t>
            </a:r>
            <a:r>
              <a:rPr lang="zh-TW" altLang="en-US" sz="1600"/>
              <a:t>。 </a:t>
            </a:r>
          </a:p>
          <a:p>
            <a:endParaRPr lang="en-US"/>
          </a:p>
        </p:txBody>
      </p:sp>
      <p:pic>
        <p:nvPicPr>
          <p:cNvPr id="4" name="Picture 1">
            <a:extLst>
              <a:ext uri="{FF2B5EF4-FFF2-40B4-BE49-F238E27FC236}">
                <a16:creationId xmlns:a16="http://schemas.microsoft.com/office/drawing/2014/main" id="{7F0AF5D8-D9EB-024A-817B-C5DEB0242C1B}"/>
              </a:ext>
            </a:extLst>
          </p:cNvPr>
          <p:cNvPicPr>
            <a:picLocks noChangeAspect="1"/>
          </p:cNvPicPr>
          <p:nvPr/>
        </p:nvPicPr>
        <p:blipFill>
          <a:blip r:embed="rId3"/>
          <a:stretch>
            <a:fillRect/>
          </a:stretch>
        </p:blipFill>
        <p:spPr>
          <a:xfrm>
            <a:off x="1266413" y="3112634"/>
            <a:ext cx="2353048" cy="2318343"/>
          </a:xfrm>
          <a:prstGeom prst="rect">
            <a:avLst/>
          </a:prstGeom>
        </p:spPr>
      </p:pic>
      <p:pic>
        <p:nvPicPr>
          <p:cNvPr id="2" name="Picture 2">
            <a:extLst>
              <a:ext uri="{FF2B5EF4-FFF2-40B4-BE49-F238E27FC236}">
                <a16:creationId xmlns:a16="http://schemas.microsoft.com/office/drawing/2014/main" id="{A4A3A789-DD45-614B-B429-DF1B86DEE16E}"/>
              </a:ext>
            </a:extLst>
          </p:cNvPr>
          <p:cNvPicPr>
            <a:picLocks noChangeAspect="1"/>
          </p:cNvPicPr>
          <p:nvPr/>
        </p:nvPicPr>
        <p:blipFill>
          <a:blip r:embed="rId4"/>
          <a:stretch>
            <a:fillRect/>
          </a:stretch>
        </p:blipFill>
        <p:spPr>
          <a:xfrm>
            <a:off x="4379783" y="3112635"/>
            <a:ext cx="4091609" cy="2297824"/>
          </a:xfrm>
          <a:prstGeom prst="rect">
            <a:avLst/>
          </a:prstGeom>
        </p:spPr>
      </p:pic>
      <p:sp>
        <p:nvSpPr>
          <p:cNvPr id="3" name="投影片編號版面配置區 2"/>
          <p:cNvSpPr>
            <a:spLocks noGrp="1"/>
          </p:cNvSpPr>
          <p:nvPr>
            <p:ph type="sldNum" sz="quarter" idx="4"/>
          </p:nvPr>
        </p:nvSpPr>
        <p:spPr/>
        <p:txBody>
          <a:bodyPr/>
          <a:lstStyle/>
          <a:p>
            <a:pPr defTabSz="385754">
              <a:defRPr/>
            </a:pPr>
            <a:fld id="{2F5CCB13-0A32-4557-88E9-079F0C330695}" type="slidenum">
              <a:rPr lang="en-US" kern="0" smtClean="0">
                <a:solidFill>
                  <a:srgbClr val="595959"/>
                </a:solidFill>
              </a:rPr>
              <a:pPr defTabSz="385754">
                <a:defRPr/>
              </a:pPr>
              <a:t>49</a:t>
            </a:fld>
            <a:endParaRPr lang="en-US" kern="0">
              <a:solidFill>
                <a:srgbClr val="595959"/>
              </a:solidFill>
            </a:endParaRPr>
          </a:p>
        </p:txBody>
      </p:sp>
    </p:spTree>
    <p:custDataLst>
      <p:tags r:id="rId5"/>
    </p:custDataLst>
    <p:extLst>
      <p:ext uri="{BB962C8B-B14F-4D97-AF65-F5344CB8AC3E}">
        <p14:creationId xmlns:p14="http://schemas.microsoft.com/office/powerpoint/2010/main" val="1821291204"/>
      </p:ext>
    </p:extLst>
  </p:cSld>
  <p:clrMapOvr>
    <a:masterClrMapping/>
  </p:clrMapOvr>
  <p:transition spd="slow">
    <p:wipe/>
  </p:transition>
  <p:timing/>
</p:sld>
</file>

<file path=ppt/slides/slide490.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p:spPr>
        <p:txBody>
          <a:bodyPr>
            <a:normAutofit/>
          </a:bodyPr>
          <a:lstStyle/>
          <a:p>
            <a:r>
              <a:rPr lang="en-US" altLang="zh-TW"/>
              <a:t>17.7 </a:t>
            </a:r>
            <a:r>
              <a:rPr lang="zh-TW" altLang="en-US"/>
              <a:t>故障排除</a:t>
            </a:r>
            <a:r>
              <a:rPr lang="en-US" altLang="zh-TW"/>
              <a:t>- IOS </a:t>
            </a:r>
            <a:r>
              <a:rPr lang="zh-TW" altLang="en-US"/>
              <a:t>裝置上的</a:t>
            </a:r>
            <a:r>
              <a:rPr lang="en-US" altLang="zh-TW"/>
              <a:t>IP </a:t>
            </a:r>
            <a:r>
              <a:rPr lang="zh-TW" altLang="en-US"/>
              <a:t>定址問題</a:t>
            </a:r>
          </a:p>
        </p:txBody>
      </p:sp>
      <p:sp>
        <p:nvSpPr>
          <p:cNvPr id="5" name="Content Placeholder 4">
            <a:extLst>
              <a:ext uri="{FF2B5EF4-FFF2-40B4-BE49-F238E27FC236}">
                <a16:creationId xmlns:a16="http://schemas.microsoft.com/office/drawing/2014/main" id="{4089B99F-CCB5-409E-A46F-AD649A1893BE}"/>
              </a:ext>
            </a:extLst>
          </p:cNvPr>
          <p:cNvSpPr>
            <a:spLocks noGrp="1"/>
          </p:cNvSpPr>
          <p:nvPr>
            <p:ph idx="1"/>
          </p:nvPr>
        </p:nvSpPr>
        <p:spPr>
          <a:xfrm>
            <a:off x="474662" y="1589088"/>
            <a:ext cx="8280057" cy="1907598"/>
          </a:xfrm>
        </p:spPr>
        <p:txBody>
          <a:bodyPr/>
          <a:lstStyle/>
          <a:p>
            <a:pPr marL="342892" indent="-342892" algn="l">
              <a:buFont typeface="Arial" panose="020b0604020202020204" pitchFamily="34" charset="0"/>
              <a:buChar char="•"/>
            </a:pPr>
            <a:r>
              <a:rPr lang="en-US" altLang="zh-TW">
                <a:solidFill>
                  <a:srgbClr val="000000"/>
                </a:solidFill>
              </a:rPr>
              <a:t>IPv4 </a:t>
            </a:r>
            <a:r>
              <a:rPr lang="zh-TW" altLang="en-US">
                <a:solidFill>
                  <a:srgbClr val="000000"/>
                </a:solidFill>
              </a:rPr>
              <a:t>指派不正確的兩個常見原因是手動指派錯誤或 </a:t>
            </a:r>
            <a:r>
              <a:rPr lang="en-US" altLang="zh-TW">
                <a:solidFill>
                  <a:srgbClr val="000000"/>
                </a:solidFill>
              </a:rPr>
              <a:t>DHCP </a:t>
            </a:r>
            <a:r>
              <a:rPr lang="zh-TW" altLang="en-US">
                <a:solidFill>
                  <a:srgbClr val="000000"/>
                </a:solidFill>
              </a:rPr>
              <a:t>相關問題。</a:t>
            </a:r>
          </a:p>
          <a:p>
            <a:pPr marL="342892" indent="-342892" algn="l">
              <a:buFont typeface="Arial" panose="020b0604020202020204" pitchFamily="34" charset="0"/>
              <a:buChar char="•"/>
            </a:pPr>
            <a:r>
              <a:rPr lang="zh-TW" altLang="en-US">
                <a:solidFill>
                  <a:srgbClr val="000000"/>
                </a:solidFill>
              </a:rPr>
              <a:t>網路管理員通常必須手動將 </a:t>
            </a:r>
            <a:r>
              <a:rPr lang="en-US" altLang="zh-TW">
                <a:solidFill>
                  <a:srgbClr val="000000"/>
                </a:solidFill>
              </a:rPr>
              <a:t>IP </a:t>
            </a:r>
            <a:r>
              <a:rPr lang="zh-TW" altLang="en-US">
                <a:solidFill>
                  <a:srgbClr val="000000"/>
                </a:solidFill>
              </a:rPr>
              <a:t>位址指派給伺服器和路由器等裝置。如果在指派期間發生錯誤，則很可能發生與裝置的通訊問題。</a:t>
            </a:r>
          </a:p>
          <a:p>
            <a:pPr marL="342892" indent="-342892" algn="l">
              <a:buFont typeface="Arial" panose="020b0604020202020204" pitchFamily="34" charset="0"/>
              <a:buChar char="•"/>
            </a:pPr>
            <a:r>
              <a:rPr lang="zh-TW" altLang="en-US">
                <a:solidFill>
                  <a:srgbClr val="000000"/>
                </a:solidFill>
              </a:rPr>
              <a:t>在 </a:t>
            </a:r>
            <a:r>
              <a:rPr lang="en-US" altLang="zh-TW">
                <a:solidFill>
                  <a:srgbClr val="000000"/>
                </a:solidFill>
              </a:rPr>
              <a:t>IOS </a:t>
            </a:r>
            <a:r>
              <a:rPr lang="zh-TW" altLang="en-US">
                <a:solidFill>
                  <a:srgbClr val="000000"/>
                </a:solidFill>
              </a:rPr>
              <a:t>設備上，使用 </a:t>
            </a:r>
            <a:r>
              <a:rPr lang="zh-TW" altLang="en-US" b="1">
                <a:solidFill>
                  <a:srgbClr val="000000"/>
                </a:solidFill>
              </a:rPr>
              <a:t>顯示 </a:t>
            </a:r>
            <a:r>
              <a:rPr lang="en-US" altLang="zh-TW" b="1">
                <a:solidFill>
                  <a:srgbClr val="000000"/>
                </a:solidFill>
              </a:rPr>
              <a:t>IP </a:t>
            </a:r>
            <a:r>
              <a:rPr lang="zh-TW" altLang="en-US" b="1">
                <a:solidFill>
                  <a:srgbClr val="000000"/>
                </a:solidFill>
              </a:rPr>
              <a:t>接口</a:t>
            </a:r>
            <a:r>
              <a:rPr lang="zh-TW" altLang="en-US">
                <a:solidFill>
                  <a:srgbClr val="000000"/>
                </a:solidFill>
              </a:rPr>
              <a:t> 或 </a:t>
            </a:r>
            <a:r>
              <a:rPr lang="zh-TW" altLang="en-US" b="1">
                <a:solidFill>
                  <a:srgbClr val="000000"/>
                </a:solidFill>
              </a:rPr>
              <a:t>顯示 </a:t>
            </a:r>
            <a:r>
              <a:rPr lang="en-US" altLang="zh-TW" b="1">
                <a:solidFill>
                  <a:srgbClr val="000000"/>
                </a:solidFill>
              </a:rPr>
              <a:t>IP </a:t>
            </a:r>
            <a:r>
              <a:rPr lang="zh-TW" altLang="en-US" b="1">
                <a:solidFill>
                  <a:srgbClr val="000000"/>
                </a:solidFill>
              </a:rPr>
              <a:t>接口簡短</a:t>
            </a:r>
            <a:r>
              <a:rPr lang="zh-TW" altLang="en-US">
                <a:solidFill>
                  <a:srgbClr val="000000"/>
                </a:solidFill>
              </a:rPr>
              <a:t> 命令來驗證哪些 </a:t>
            </a:r>
            <a:r>
              <a:rPr lang="en-US" altLang="zh-TW">
                <a:solidFill>
                  <a:srgbClr val="000000"/>
                </a:solidFill>
              </a:rPr>
              <a:t>IPv4 </a:t>
            </a:r>
            <a:r>
              <a:rPr lang="zh-TW" altLang="en-US">
                <a:solidFill>
                  <a:srgbClr val="000000"/>
                </a:solidFill>
              </a:rPr>
              <a:t>地址分配給網路接口。例如，如圖所示發出 </a:t>
            </a:r>
            <a:r>
              <a:rPr lang="zh-TW" altLang="en-US" b="1">
                <a:solidFill>
                  <a:srgbClr val="000000"/>
                </a:solidFill>
              </a:rPr>
              <a:t>秀 </a:t>
            </a:r>
            <a:r>
              <a:rPr lang="en-US" altLang="zh-TW" b="1">
                <a:solidFill>
                  <a:srgbClr val="000000"/>
                </a:solidFill>
              </a:rPr>
              <a:t>IP </a:t>
            </a:r>
            <a:r>
              <a:rPr lang="zh-TW" altLang="en-US" b="1">
                <a:solidFill>
                  <a:srgbClr val="000000"/>
                </a:solidFill>
              </a:rPr>
              <a:t>界面簡短</a:t>
            </a:r>
            <a:r>
              <a:rPr lang="zh-TW" altLang="en-US">
                <a:solidFill>
                  <a:srgbClr val="000000"/>
                </a:solidFill>
              </a:rPr>
              <a:t> 命令將驗證 </a:t>
            </a:r>
            <a:r>
              <a:rPr lang="en-US" altLang="zh-TW">
                <a:solidFill>
                  <a:srgbClr val="000000"/>
                </a:solidFill>
              </a:rPr>
              <a:t>R1 </a:t>
            </a:r>
            <a:r>
              <a:rPr lang="zh-TW" altLang="en-US">
                <a:solidFill>
                  <a:srgbClr val="000000"/>
                </a:solidFill>
              </a:rPr>
              <a:t>上的接口狀態。</a:t>
            </a:r>
          </a:p>
          <a:p>
            <a:pPr marL="342892" indent="-342892" algn="l">
              <a:buFont typeface="Arial" panose="020b0604020202020204" pitchFamily="34" charset="0"/>
              <a:buChar char="•"/>
            </a:pPr>
            <a:endParaRPr lang="en-US" sz="1400">
              <a:solidFill>
                <a:srgbClr val="000000"/>
              </a:solidFill>
            </a:endParaRPr>
          </a:p>
        </p:txBody>
      </p:sp>
      <p:pic>
        <p:nvPicPr>
          <p:cNvPr id="6" name="Picture 5">
            <a:extLst>
              <a:ext uri="{FF2B5EF4-FFF2-40B4-BE49-F238E27FC236}">
                <a16:creationId xmlns:a16="http://schemas.microsoft.com/office/drawing/2014/main" id="{B1698732-E985-4F83-A567-32F90E36D49D}"/>
              </a:ext>
            </a:extLst>
          </p:cNvPr>
          <p:cNvPicPr>
            <a:picLocks noChangeAspect="1"/>
          </p:cNvPicPr>
          <p:nvPr/>
        </p:nvPicPr>
        <p:blipFill>
          <a:blip r:embed="rId3"/>
          <a:stretch>
            <a:fillRect/>
          </a:stretch>
        </p:blipFill>
        <p:spPr>
          <a:xfrm>
            <a:off x="1485727" y="4087235"/>
            <a:ext cx="6257925" cy="1933575"/>
          </a:xfrm>
          <a:prstGeom prst="rect">
            <a:avLst/>
          </a:prstGeom>
        </p:spPr>
      </p:pic>
      <p:sp>
        <p:nvSpPr>
          <p:cNvPr id="2" name="投影片編號版面配置區 1"/>
          <p:cNvSpPr>
            <a:spLocks noGrp="1"/>
          </p:cNvSpPr>
          <p:nvPr>
            <p:ph type="sldNum" sz="quarter" idx="12"/>
          </p:nvPr>
        </p:nvSpPr>
        <p:spPr/>
        <p:txBody>
          <a:bodyPr/>
          <a:lstStyle/>
          <a:p>
            <a:fld id="{4FAB73BC-B049-4115-A692-8D63A059BFB8}" type="slidenum">
              <a:rPr lang="en-US" smtClean="0"/>
              <a:t>490</a:t>
            </a:fld>
            <a:endParaRPr lang="en-US"/>
          </a:p>
        </p:txBody>
      </p:sp>
    </p:spTree>
    <p:extLst>
      <p:ext uri="{BB962C8B-B14F-4D97-AF65-F5344CB8AC3E}">
        <p14:creationId xmlns:p14="http://schemas.microsoft.com/office/powerpoint/2010/main" val="149479737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491.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p:spPr>
        <p:txBody>
          <a:bodyPr>
            <a:normAutofit/>
          </a:bodyPr>
          <a:lstStyle/>
          <a:p>
            <a:r>
              <a:rPr lang="en-US" altLang="zh-TW"/>
              <a:t>17.7 </a:t>
            </a:r>
            <a:r>
              <a:rPr lang="zh-TW" altLang="en-US"/>
              <a:t>故障排除</a:t>
            </a:r>
            <a:r>
              <a:rPr lang="en-US" altLang="zh-TW"/>
              <a:t>-</a:t>
            </a:r>
            <a:r>
              <a:rPr lang="zh-TW" altLang="en-US" smtClean="0"/>
              <a:t>終端</a:t>
            </a:r>
            <a:r>
              <a:rPr lang="zh-TW" altLang="en-US"/>
              <a:t>裝置上的</a:t>
            </a:r>
            <a:r>
              <a:rPr lang="en-US" altLang="zh-TW"/>
              <a:t>IP </a:t>
            </a:r>
            <a:r>
              <a:rPr lang="zh-TW" altLang="en-US"/>
              <a:t>定址問題</a:t>
            </a:r>
          </a:p>
        </p:txBody>
      </p:sp>
      <p:sp>
        <p:nvSpPr>
          <p:cNvPr id="4" name="Content Placeholder 3">
            <a:extLst>
              <a:ext uri="{FF2B5EF4-FFF2-40B4-BE49-F238E27FC236}">
                <a16:creationId xmlns:a16="http://schemas.microsoft.com/office/drawing/2014/main" id="{7ED07164-DA0A-44EF-A4C1-36A79B33BB69}"/>
              </a:ext>
            </a:extLst>
          </p:cNvPr>
          <p:cNvSpPr>
            <a:spLocks noGrp="1"/>
          </p:cNvSpPr>
          <p:nvPr>
            <p:ph idx="1"/>
          </p:nvPr>
        </p:nvSpPr>
        <p:spPr>
          <a:xfrm>
            <a:off x="474662" y="1589088"/>
            <a:ext cx="8280057" cy="3689897"/>
          </a:xfrm>
        </p:spPr>
        <p:txBody>
          <a:bodyPr/>
          <a:lstStyle/>
          <a:p>
            <a:pPr marL="342892" indent="-342892" algn="l">
              <a:buFont typeface="Arial" panose="020b0604020202020204" pitchFamily="34" charset="0"/>
              <a:buChar char="•"/>
            </a:pPr>
            <a:r>
              <a:rPr lang="zh-TW" altLang="en-US">
                <a:solidFill>
                  <a:srgbClr val="000000"/>
                </a:solidFill>
              </a:rPr>
              <a:t>在 </a:t>
            </a:r>
            <a:r>
              <a:rPr lang="en-US" altLang="zh-TW">
                <a:solidFill>
                  <a:srgbClr val="000000"/>
                </a:solidFill>
              </a:rPr>
              <a:t>Windows </a:t>
            </a:r>
            <a:r>
              <a:rPr lang="zh-TW" altLang="en-US">
                <a:solidFill>
                  <a:srgbClr val="000000"/>
                </a:solidFill>
              </a:rPr>
              <a:t>架構的電腦上，當裝置無法連絡 </a:t>
            </a:r>
            <a:r>
              <a:rPr lang="en-US" altLang="zh-TW">
                <a:solidFill>
                  <a:srgbClr val="000000"/>
                </a:solidFill>
              </a:rPr>
              <a:t>DHCP </a:t>
            </a:r>
            <a:r>
              <a:rPr lang="zh-TW" altLang="en-US">
                <a:solidFill>
                  <a:srgbClr val="000000"/>
                </a:solidFill>
              </a:rPr>
              <a:t>伺服器時，</a:t>
            </a:r>
            <a:r>
              <a:rPr lang="en-US" altLang="zh-TW">
                <a:solidFill>
                  <a:srgbClr val="000000"/>
                </a:solidFill>
              </a:rPr>
              <a:t>Windows </a:t>
            </a:r>
            <a:r>
              <a:rPr lang="zh-TW" altLang="en-US">
                <a:solidFill>
                  <a:srgbClr val="000000"/>
                </a:solidFill>
              </a:rPr>
              <a:t>會自動指派屬於 </a:t>
            </a:r>
            <a:r>
              <a:rPr lang="en-US" altLang="zh-TW">
                <a:solidFill>
                  <a:srgbClr val="000000"/>
                </a:solidFill>
              </a:rPr>
              <a:t>169.254.0.0/16 </a:t>
            </a:r>
            <a:r>
              <a:rPr lang="zh-TW" altLang="en-US">
                <a:solidFill>
                  <a:srgbClr val="000000"/>
                </a:solidFill>
              </a:rPr>
              <a:t>範圍的位址。這項功能稱為自動私有 </a:t>
            </a:r>
            <a:r>
              <a:rPr lang="en-US" altLang="zh-TW">
                <a:solidFill>
                  <a:srgbClr val="000000"/>
                </a:solidFill>
              </a:rPr>
              <a:t>IP </a:t>
            </a:r>
            <a:r>
              <a:rPr lang="zh-TW" altLang="en-US">
                <a:solidFill>
                  <a:srgbClr val="000000"/>
                </a:solidFill>
              </a:rPr>
              <a:t>位址 </a:t>
            </a:r>
            <a:r>
              <a:rPr lang="en-US" altLang="zh-TW">
                <a:solidFill>
                  <a:srgbClr val="000000"/>
                </a:solidFill>
              </a:rPr>
              <a:t>(APIPA)</a:t>
            </a:r>
            <a:r>
              <a:rPr lang="zh-TW" altLang="en-US">
                <a:solidFill>
                  <a:srgbClr val="000000"/>
                </a:solidFill>
              </a:rPr>
              <a:t>。 </a:t>
            </a:r>
          </a:p>
          <a:p>
            <a:pPr marL="342892" indent="-342892" algn="l">
              <a:buFont typeface="Arial" panose="020b0604020202020204" pitchFamily="34" charset="0"/>
              <a:buChar char="•"/>
            </a:pPr>
            <a:r>
              <a:rPr lang="zh-TW" altLang="en-US">
                <a:solidFill>
                  <a:srgbClr val="000000"/>
                </a:solidFill>
              </a:rPr>
              <a:t>具有 </a:t>
            </a:r>
            <a:r>
              <a:rPr lang="en-US" altLang="zh-TW">
                <a:solidFill>
                  <a:srgbClr val="000000"/>
                </a:solidFill>
              </a:rPr>
              <a:t>APIPA </a:t>
            </a:r>
            <a:r>
              <a:rPr lang="zh-TW" altLang="en-US">
                <a:solidFill>
                  <a:srgbClr val="000000"/>
                </a:solidFill>
              </a:rPr>
              <a:t>位址的電腦將無法與網路中的其他裝置通訊，因為這些裝置很可能不屬於 </a:t>
            </a:r>
            <a:r>
              <a:rPr lang="en-US" altLang="zh-TW">
                <a:solidFill>
                  <a:srgbClr val="000000"/>
                </a:solidFill>
              </a:rPr>
              <a:t>169.254.0.0/16 </a:t>
            </a:r>
            <a:r>
              <a:rPr lang="zh-TW" altLang="en-US">
                <a:solidFill>
                  <a:srgbClr val="000000"/>
                </a:solidFill>
              </a:rPr>
              <a:t>網路。 </a:t>
            </a:r>
          </a:p>
          <a:p>
            <a:pPr marL="415975" lvl="1" indent="-342892">
              <a:buFont typeface="Arial" panose="020b0604020202020204" pitchFamily="34" charset="0"/>
              <a:buChar char="•"/>
            </a:pPr>
            <a:r>
              <a:rPr lang="zh-TW" sz="2000" b="1">
                <a:solidFill>
                  <a:srgbClr val="000000"/>
                </a:solidFill>
              </a:rPr>
              <a:t>注意</a:t>
            </a:r>
            <a:r>
              <a:rPr lang="zh-TW" sz="2000">
                <a:solidFill>
                  <a:srgbClr val="000000"/>
                </a:solidFill>
              </a:rPr>
              <a:t>：其他作業系統，例如 Linux 和 OS X，則不使用 APIPA。 </a:t>
            </a:r>
          </a:p>
          <a:p>
            <a:pPr marL="342892" indent="-342892" algn="l">
              <a:buFont typeface="Arial" panose="020b0604020202020204" pitchFamily="34" charset="0"/>
              <a:buChar char="•"/>
            </a:pPr>
            <a:r>
              <a:rPr lang="zh-TW" altLang="en-US">
                <a:solidFill>
                  <a:srgbClr val="000000"/>
                </a:solidFill>
              </a:rPr>
              <a:t>如果裝置無法與 </a:t>
            </a:r>
            <a:r>
              <a:rPr lang="en-US" altLang="zh-TW">
                <a:solidFill>
                  <a:srgbClr val="000000"/>
                </a:solidFill>
              </a:rPr>
              <a:t>DHCP </a:t>
            </a:r>
            <a:r>
              <a:rPr lang="zh-TW" altLang="en-US">
                <a:solidFill>
                  <a:srgbClr val="000000"/>
                </a:solidFill>
              </a:rPr>
              <a:t>伺服器通訊，則伺服器無法為特定網路指派 </a:t>
            </a:r>
            <a:r>
              <a:rPr lang="en-US" altLang="zh-TW">
                <a:solidFill>
                  <a:srgbClr val="000000"/>
                </a:solidFill>
              </a:rPr>
              <a:t>IPv4 </a:t>
            </a:r>
            <a:r>
              <a:rPr lang="zh-TW" altLang="en-US">
                <a:solidFill>
                  <a:srgbClr val="000000"/>
                </a:solidFill>
              </a:rPr>
              <a:t>位址，且裝置將無法通訊。</a:t>
            </a:r>
          </a:p>
          <a:p>
            <a:pPr marL="342892" indent="-342892" algn="l">
              <a:buFont typeface="Arial" panose="020b0604020202020204" pitchFamily="34" charset="0"/>
              <a:buChar char="•"/>
            </a:pPr>
            <a:r>
              <a:rPr lang="zh-TW" altLang="en-US">
                <a:solidFill>
                  <a:srgbClr val="000000"/>
                </a:solidFill>
              </a:rPr>
              <a:t>若要確認指派給 </a:t>
            </a:r>
            <a:r>
              <a:rPr lang="en-US" altLang="zh-TW">
                <a:solidFill>
                  <a:srgbClr val="000000"/>
                </a:solidFill>
              </a:rPr>
              <a:t>Windows </a:t>
            </a:r>
            <a:r>
              <a:rPr lang="zh-TW" altLang="en-US">
                <a:solidFill>
                  <a:srgbClr val="000000"/>
                </a:solidFill>
              </a:rPr>
              <a:t>電腦的 </a:t>
            </a:r>
            <a:r>
              <a:rPr lang="en-US" altLang="zh-TW">
                <a:solidFill>
                  <a:srgbClr val="000000"/>
                </a:solidFill>
              </a:rPr>
              <a:t>IP </a:t>
            </a:r>
            <a:r>
              <a:rPr lang="zh-TW" altLang="en-US">
                <a:solidFill>
                  <a:srgbClr val="000000"/>
                </a:solidFill>
              </a:rPr>
              <a:t>位址，請使用 </a:t>
            </a:r>
            <a:r>
              <a:rPr lang="en-US" altLang="zh-TW" b="1">
                <a:solidFill>
                  <a:srgbClr val="000000"/>
                </a:solidFill>
              </a:rPr>
              <a:t>ipconfig</a:t>
            </a:r>
            <a:r>
              <a:rPr lang="zh-TW" altLang="en-US">
                <a:solidFill>
                  <a:srgbClr val="000000"/>
                </a:solidFill>
              </a:rPr>
              <a:t> 命令。</a:t>
            </a:r>
          </a:p>
          <a:p>
            <a:pPr marL="342892" indent="-342892" algn="l">
              <a:buFont typeface="Arial" panose="020b0604020202020204" pitchFamily="34" charset="0"/>
              <a:buChar char="•"/>
            </a:pPr>
            <a:endParaRPr lang="en-US" sz="1400">
              <a:solidFill>
                <a:srgbClr val="000000"/>
              </a:solidFill>
            </a:endParaRPr>
          </a:p>
        </p:txBody>
      </p:sp>
      <p:sp>
        <p:nvSpPr>
          <p:cNvPr id="2" name="投影片編號版面配置區 1"/>
          <p:cNvSpPr>
            <a:spLocks noGrp="1"/>
          </p:cNvSpPr>
          <p:nvPr>
            <p:ph type="sldNum" sz="quarter" idx="12"/>
          </p:nvPr>
        </p:nvSpPr>
        <p:spPr/>
        <p:txBody>
          <a:bodyPr/>
          <a:lstStyle/>
          <a:p>
            <a:fld id="{4FAB73BC-B049-4115-A692-8D63A059BFB8}" type="slidenum">
              <a:rPr lang="en-US" smtClean="0"/>
              <a:t>491</a:t>
            </a:fld>
            <a:endParaRPr lang="en-US"/>
          </a:p>
        </p:txBody>
      </p:sp>
    </p:spTree>
    <p:extLst>
      <p:ext uri="{BB962C8B-B14F-4D97-AF65-F5344CB8AC3E}">
        <p14:creationId xmlns:p14="http://schemas.microsoft.com/office/powerpoint/2010/main" val="2743071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492.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p:spPr>
        <p:txBody>
          <a:bodyPr>
            <a:normAutofit/>
          </a:bodyPr>
          <a:lstStyle/>
          <a:p>
            <a:r>
              <a:rPr lang="en-US" altLang="zh-TW"/>
              <a:t>17.7 </a:t>
            </a:r>
            <a:r>
              <a:rPr lang="zh-TW" altLang="en-US"/>
              <a:t>故障排除</a:t>
            </a:r>
            <a:r>
              <a:rPr lang="en-US" altLang="zh-TW"/>
              <a:t>-</a:t>
            </a:r>
            <a:r>
              <a:rPr lang="zh-TW" altLang="en-US" smtClean="0"/>
              <a:t>預設</a:t>
            </a:r>
            <a:r>
              <a:rPr lang="zh-TW" altLang="en-US"/>
              <a:t>閘道問題</a:t>
            </a:r>
          </a:p>
        </p:txBody>
      </p:sp>
      <p:sp>
        <p:nvSpPr>
          <p:cNvPr id="4" name="Content Placeholder 3">
            <a:extLst>
              <a:ext uri="{FF2B5EF4-FFF2-40B4-BE49-F238E27FC236}">
                <a16:creationId xmlns:a16="http://schemas.microsoft.com/office/drawing/2014/main" id="{7ED07164-DA0A-44EF-A4C1-36A79B33BB69}"/>
              </a:ext>
            </a:extLst>
          </p:cNvPr>
          <p:cNvSpPr>
            <a:spLocks noGrp="1"/>
          </p:cNvSpPr>
          <p:nvPr>
            <p:ph idx="1"/>
          </p:nvPr>
        </p:nvSpPr>
        <p:spPr>
          <a:xfrm>
            <a:off x="474662" y="1589088"/>
            <a:ext cx="8280057" cy="3689897"/>
          </a:xfrm>
        </p:spPr>
        <p:txBody>
          <a:bodyPr/>
          <a:lstStyle/>
          <a:p>
            <a:pPr marL="342892" indent="-342892" algn="l">
              <a:buFont typeface="Arial" panose="020b0604020202020204" pitchFamily="34" charset="0"/>
              <a:buChar char="•"/>
            </a:pPr>
            <a:r>
              <a:rPr lang="zh-TW" altLang="en-US">
                <a:solidFill>
                  <a:srgbClr val="000000"/>
                </a:solidFill>
              </a:rPr>
              <a:t>終端裝置的預設閘道是最接近的網路裝置，屬於與終端裝置相同的網路，可將流量轉送至其他網路。如果裝置的預設閘道位址不正確或不存在，將無法與遠端網路中的裝置通訊。 </a:t>
            </a:r>
          </a:p>
          <a:p>
            <a:pPr marL="342892" indent="-342892" algn="l">
              <a:buFont typeface="Arial" panose="020b0604020202020204" pitchFamily="34" charset="0"/>
              <a:buChar char="•"/>
            </a:pPr>
            <a:r>
              <a:rPr lang="zh-TW" altLang="en-US">
                <a:solidFill>
                  <a:srgbClr val="000000"/>
                </a:solidFill>
              </a:rPr>
              <a:t>與 </a:t>
            </a:r>
            <a:r>
              <a:rPr lang="en-US" altLang="zh-TW">
                <a:solidFill>
                  <a:srgbClr val="000000"/>
                </a:solidFill>
              </a:rPr>
              <a:t>IPv4 </a:t>
            </a:r>
            <a:r>
              <a:rPr lang="zh-TW" altLang="en-US">
                <a:solidFill>
                  <a:srgbClr val="000000"/>
                </a:solidFill>
              </a:rPr>
              <a:t>定址問題類似，預設閘道問題可能與設定錯誤 </a:t>
            </a:r>
            <a:r>
              <a:rPr lang="en-US" altLang="zh-TW">
                <a:solidFill>
                  <a:srgbClr val="000000"/>
                </a:solidFill>
              </a:rPr>
              <a:t>(</a:t>
            </a:r>
            <a:r>
              <a:rPr lang="zh-TW" altLang="en-US">
                <a:solidFill>
                  <a:srgbClr val="000000"/>
                </a:solidFill>
              </a:rPr>
              <a:t>在手動指派的情況下</a:t>
            </a:r>
            <a:r>
              <a:rPr lang="en-US" altLang="zh-TW">
                <a:solidFill>
                  <a:srgbClr val="000000"/>
                </a:solidFill>
              </a:rPr>
              <a:t>) </a:t>
            </a:r>
            <a:r>
              <a:rPr lang="zh-TW" altLang="en-US">
                <a:solidFill>
                  <a:srgbClr val="000000"/>
                </a:solidFill>
              </a:rPr>
              <a:t>或 </a:t>
            </a:r>
            <a:r>
              <a:rPr lang="en-US" altLang="zh-TW">
                <a:solidFill>
                  <a:srgbClr val="000000"/>
                </a:solidFill>
              </a:rPr>
              <a:t>DHCP </a:t>
            </a:r>
            <a:r>
              <a:rPr lang="zh-TW" altLang="en-US">
                <a:solidFill>
                  <a:srgbClr val="000000"/>
                </a:solidFill>
              </a:rPr>
              <a:t>問題 </a:t>
            </a:r>
            <a:r>
              <a:rPr lang="en-US" altLang="zh-TW">
                <a:solidFill>
                  <a:srgbClr val="000000"/>
                </a:solidFill>
              </a:rPr>
              <a:t>(</a:t>
            </a:r>
            <a:r>
              <a:rPr lang="zh-TW" altLang="en-US">
                <a:solidFill>
                  <a:srgbClr val="000000"/>
                </a:solidFill>
              </a:rPr>
              <a:t>如果使用自動指派</a:t>
            </a:r>
            <a:r>
              <a:rPr lang="en-US" altLang="zh-TW">
                <a:solidFill>
                  <a:srgbClr val="000000"/>
                </a:solidFill>
              </a:rPr>
              <a:t>) </a:t>
            </a:r>
            <a:r>
              <a:rPr lang="zh-TW" altLang="en-US">
                <a:solidFill>
                  <a:srgbClr val="000000"/>
                </a:solidFill>
              </a:rPr>
              <a:t>有關。</a:t>
            </a:r>
          </a:p>
          <a:p>
            <a:pPr marL="342892" indent="-342892" algn="l">
              <a:buFont typeface="Arial" panose="020b0604020202020204" pitchFamily="34" charset="0"/>
              <a:buChar char="•"/>
            </a:pPr>
            <a:r>
              <a:rPr lang="zh-TW" altLang="en-US">
                <a:solidFill>
                  <a:srgbClr val="000000"/>
                </a:solidFill>
              </a:rPr>
              <a:t>若要驗證 </a:t>
            </a:r>
            <a:r>
              <a:rPr lang="en-US" altLang="zh-TW">
                <a:solidFill>
                  <a:srgbClr val="000000"/>
                </a:solidFill>
              </a:rPr>
              <a:t>Windows </a:t>
            </a:r>
            <a:r>
              <a:rPr lang="zh-TW" altLang="en-US">
                <a:solidFill>
                  <a:srgbClr val="000000"/>
                </a:solidFill>
              </a:rPr>
              <a:t>電腦上的預設閘道，請使用 </a:t>
            </a:r>
            <a:r>
              <a:rPr lang="en-US" altLang="zh-TW" b="1">
                <a:solidFill>
                  <a:srgbClr val="000000"/>
                </a:solidFill>
              </a:rPr>
              <a:t>ipconfig</a:t>
            </a:r>
            <a:r>
              <a:rPr lang="zh-TW" altLang="en-US">
                <a:solidFill>
                  <a:srgbClr val="000000"/>
                </a:solidFill>
              </a:rPr>
              <a:t> 命令。</a:t>
            </a:r>
          </a:p>
          <a:p>
            <a:pPr marL="342892" indent="-342892" algn="l">
              <a:buFont typeface="Arial" panose="020b0604020202020204" pitchFamily="34" charset="0"/>
              <a:buChar char="•"/>
            </a:pPr>
            <a:r>
              <a:rPr lang="zh-TW" altLang="en-US">
                <a:solidFill>
                  <a:srgbClr val="000000"/>
                </a:solidFill>
              </a:rPr>
              <a:t>在路由器上，使用 </a:t>
            </a:r>
            <a:r>
              <a:rPr lang="en-US" altLang="zh-TW" b="1">
                <a:solidFill>
                  <a:srgbClr val="000000"/>
                </a:solidFill>
              </a:rPr>
              <a:t>show ip </a:t>
            </a:r>
            <a:r>
              <a:rPr lang="zh-TW" altLang="en-US" b="1">
                <a:solidFill>
                  <a:srgbClr val="000000"/>
                </a:solidFill>
              </a:rPr>
              <a:t>路 </a:t>
            </a:r>
            <a:r>
              <a:rPr lang="zh-TW" altLang="en-US">
                <a:solidFill>
                  <a:srgbClr val="000000"/>
                </a:solidFill>
              </a:rPr>
              <a:t>由命令列出路由表，並驗證預設閘道 </a:t>
            </a:r>
            <a:r>
              <a:rPr lang="en-US" altLang="zh-TW">
                <a:solidFill>
                  <a:srgbClr val="000000"/>
                </a:solidFill>
              </a:rPr>
              <a:t>(</a:t>
            </a:r>
            <a:r>
              <a:rPr lang="zh-TW" altLang="en-US">
                <a:solidFill>
                  <a:srgbClr val="000000"/>
                </a:solidFill>
              </a:rPr>
              <a:t>稱為預設路由</a:t>
            </a:r>
            <a:r>
              <a:rPr lang="en-US" altLang="zh-TW">
                <a:solidFill>
                  <a:srgbClr val="000000"/>
                </a:solidFill>
              </a:rPr>
              <a:t>) </a:t>
            </a:r>
            <a:r>
              <a:rPr lang="zh-TW" altLang="en-US">
                <a:solidFill>
                  <a:srgbClr val="000000"/>
                </a:solidFill>
              </a:rPr>
              <a:t>已設定。當數據包的目的地地址不匹配其路由表中的任何其他路由使用此路由。</a:t>
            </a:r>
          </a:p>
          <a:p>
            <a:pPr marL="342892" indent="-342892" algn="l">
              <a:buFont typeface="Arial" panose="020b0604020202020204" pitchFamily="34" charset="0"/>
              <a:buChar char="•"/>
            </a:pPr>
            <a:endParaRPr lang="en-US" sz="1400">
              <a:solidFill>
                <a:srgbClr val="000000"/>
              </a:solidFill>
            </a:endParaRPr>
          </a:p>
          <a:p>
            <a:pPr marL="342892" indent="-342892" algn="l">
              <a:buFont typeface="Arial" panose="020b0604020202020204" pitchFamily="34" charset="0"/>
              <a:buChar char="•"/>
            </a:pPr>
            <a:endParaRPr lang="en-US" sz="1400">
              <a:solidFill>
                <a:srgbClr val="000000"/>
              </a:solidFill>
            </a:endParaRPr>
          </a:p>
        </p:txBody>
      </p:sp>
      <p:sp>
        <p:nvSpPr>
          <p:cNvPr id="2" name="投影片編號版面配置區 1"/>
          <p:cNvSpPr>
            <a:spLocks noGrp="1"/>
          </p:cNvSpPr>
          <p:nvPr>
            <p:ph type="sldNum" sz="quarter" idx="12"/>
          </p:nvPr>
        </p:nvSpPr>
        <p:spPr/>
        <p:txBody>
          <a:bodyPr/>
          <a:lstStyle/>
          <a:p>
            <a:fld id="{4FAB73BC-B049-4115-A692-8D63A059BFB8}" type="slidenum">
              <a:rPr lang="en-US" smtClean="0"/>
              <a:t>492</a:t>
            </a:fld>
            <a:endParaRPr lang="en-US"/>
          </a:p>
        </p:txBody>
      </p:sp>
    </p:spTree>
    <p:extLst>
      <p:ext uri="{BB962C8B-B14F-4D97-AF65-F5344CB8AC3E}">
        <p14:creationId xmlns:p14="http://schemas.microsoft.com/office/powerpoint/2010/main" val="113400451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493.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p:spPr>
        <p:txBody>
          <a:bodyPr>
            <a:normAutofit/>
          </a:bodyPr>
          <a:lstStyle/>
          <a:p>
            <a:r>
              <a:rPr lang="en-US" altLang="zh-TW"/>
              <a:t>17.7 </a:t>
            </a:r>
            <a:r>
              <a:rPr lang="zh-TW" altLang="en-US"/>
              <a:t>故障排除</a:t>
            </a:r>
            <a:r>
              <a:rPr lang="en-US" altLang="zh-TW"/>
              <a:t>- DNS </a:t>
            </a:r>
            <a:r>
              <a:rPr lang="zh-TW" altLang="en-US"/>
              <a:t>問題的</a:t>
            </a:r>
            <a:r>
              <a:rPr lang="zh-TW" altLang="en-US" smtClean="0"/>
              <a:t>案例</a:t>
            </a:r>
            <a:endParaRPr lang="zh-TW" altLang="en-US"/>
          </a:p>
        </p:txBody>
      </p:sp>
      <p:sp>
        <p:nvSpPr>
          <p:cNvPr id="5" name="Content Placeholder 4">
            <a:extLst>
              <a:ext uri="{FF2B5EF4-FFF2-40B4-BE49-F238E27FC236}">
                <a16:creationId xmlns:a16="http://schemas.microsoft.com/office/drawing/2014/main" id="{A0557B6B-70FF-4372-BD6F-76E2BCF4EBCC}"/>
              </a:ext>
            </a:extLst>
          </p:cNvPr>
          <p:cNvSpPr>
            <a:spLocks noGrp="1"/>
          </p:cNvSpPr>
          <p:nvPr>
            <p:ph idx="1"/>
          </p:nvPr>
        </p:nvSpPr>
        <p:spPr>
          <a:xfrm>
            <a:off x="474662" y="1589087"/>
            <a:ext cx="8280057" cy="3689897"/>
          </a:xfrm>
        </p:spPr>
        <p:txBody>
          <a:bodyPr/>
          <a:lstStyle/>
          <a:p>
            <a:pPr marL="342892" indent="-342892" algn="l">
              <a:buFont typeface="Arial" panose="020b0604020202020204" pitchFamily="34" charset="0"/>
              <a:buChar char="•"/>
            </a:pPr>
            <a:r>
              <a:rPr lang="zh-TW" altLang="en-US">
                <a:solidFill>
                  <a:srgbClr val="000000"/>
                </a:solidFill>
              </a:rPr>
              <a:t>使用者通常會錯誤地將網際網路連結的作業與 </a:t>
            </a:r>
            <a:r>
              <a:rPr lang="en-US" altLang="zh-TW">
                <a:solidFill>
                  <a:srgbClr val="000000"/>
                </a:solidFill>
              </a:rPr>
              <a:t>DNS </a:t>
            </a:r>
            <a:r>
              <a:rPr lang="zh-TW" altLang="en-US">
                <a:solidFill>
                  <a:srgbClr val="000000"/>
                </a:solidFill>
              </a:rPr>
              <a:t>的可用性相關聯。 </a:t>
            </a:r>
          </a:p>
          <a:p>
            <a:pPr marL="342892" indent="-342892" algn="l">
              <a:buFont typeface="Arial" panose="020b0604020202020204" pitchFamily="34" charset="0"/>
              <a:buChar char="•"/>
            </a:pPr>
            <a:r>
              <a:rPr lang="en-US" altLang="zh-TW">
                <a:solidFill>
                  <a:srgbClr val="000000"/>
                </a:solidFill>
              </a:rPr>
              <a:t>DNS </a:t>
            </a:r>
            <a:r>
              <a:rPr lang="zh-TW" altLang="en-US">
                <a:solidFill>
                  <a:srgbClr val="000000"/>
                </a:solidFill>
              </a:rPr>
              <a:t>伺服器位址可透過 </a:t>
            </a:r>
            <a:r>
              <a:rPr lang="en-US" altLang="zh-TW">
                <a:solidFill>
                  <a:srgbClr val="000000"/>
                </a:solidFill>
              </a:rPr>
              <a:t>DHCP </a:t>
            </a:r>
            <a:r>
              <a:rPr lang="zh-TW" altLang="en-US">
                <a:solidFill>
                  <a:srgbClr val="000000"/>
                </a:solidFill>
              </a:rPr>
              <a:t>手動或自動指派。</a:t>
            </a:r>
          </a:p>
          <a:p>
            <a:pPr marL="342892" indent="-342892" algn="l">
              <a:buFont typeface="Arial" panose="020b0604020202020204" pitchFamily="34" charset="0"/>
              <a:buChar char="•"/>
            </a:pPr>
            <a:r>
              <a:rPr lang="zh-TW" altLang="en-US">
                <a:solidFill>
                  <a:srgbClr val="000000"/>
                </a:solidFill>
              </a:rPr>
              <a:t>雖然公司和組織通常需要管理自己的 </a:t>
            </a:r>
            <a:r>
              <a:rPr lang="en-US" altLang="zh-TW">
                <a:solidFill>
                  <a:srgbClr val="000000"/>
                </a:solidFill>
              </a:rPr>
              <a:t>DNS </a:t>
            </a:r>
            <a:r>
              <a:rPr lang="zh-TW" altLang="en-US">
                <a:solidFill>
                  <a:srgbClr val="000000"/>
                </a:solidFill>
              </a:rPr>
              <a:t>伺服器，但任何可連線的 </a:t>
            </a:r>
            <a:r>
              <a:rPr lang="en-US" altLang="zh-TW">
                <a:solidFill>
                  <a:srgbClr val="000000"/>
                </a:solidFill>
              </a:rPr>
              <a:t>DNS </a:t>
            </a:r>
            <a:r>
              <a:rPr lang="zh-TW" altLang="en-US">
                <a:solidFill>
                  <a:srgbClr val="000000"/>
                </a:solidFill>
              </a:rPr>
              <a:t>伺服器都可用來解析名稱。 </a:t>
            </a:r>
          </a:p>
          <a:p>
            <a:pPr marL="342892" indent="-342892" algn="l">
              <a:buFont typeface="Arial" panose="020b0604020202020204" pitchFamily="34" charset="0"/>
              <a:buChar char="•"/>
            </a:pPr>
            <a:r>
              <a:rPr lang="zh-TW" altLang="en-US">
                <a:solidFill>
                  <a:srgbClr val="000000"/>
                </a:solidFill>
              </a:rPr>
              <a:t>思科提供 </a:t>
            </a:r>
            <a:r>
              <a:rPr lang="en-US" altLang="zh-TW">
                <a:solidFill>
                  <a:srgbClr val="000000"/>
                </a:solidFill>
              </a:rPr>
              <a:t>OpenDNS</a:t>
            </a:r>
            <a:r>
              <a:rPr lang="zh-TW" altLang="en-US">
                <a:solidFill>
                  <a:srgbClr val="000000"/>
                </a:solidFill>
              </a:rPr>
              <a:t>，通過過過濾網路釣魚和一些惡意軟件網站提供安全的 </a:t>
            </a:r>
            <a:r>
              <a:rPr lang="en-US" altLang="zh-TW">
                <a:solidFill>
                  <a:srgbClr val="000000"/>
                </a:solidFill>
              </a:rPr>
              <a:t>DNS </a:t>
            </a:r>
            <a:r>
              <a:rPr lang="zh-TW" altLang="en-US">
                <a:solidFill>
                  <a:srgbClr val="000000"/>
                </a:solidFill>
              </a:rPr>
              <a:t>服務。公開名稱的地址是</a:t>
            </a:r>
            <a:r>
              <a:rPr lang="en-US" altLang="zh-TW">
                <a:solidFill>
                  <a:srgbClr val="000000"/>
                </a:solidFill>
              </a:rPr>
              <a:t>208.67.222.222</a:t>
            </a:r>
            <a:r>
              <a:rPr lang="zh-TW" altLang="en-US">
                <a:solidFill>
                  <a:srgbClr val="000000"/>
                </a:solidFill>
              </a:rPr>
              <a:t>和</a:t>
            </a:r>
            <a:r>
              <a:rPr lang="en-US" altLang="zh-TW">
                <a:solidFill>
                  <a:srgbClr val="000000"/>
                </a:solidFill>
              </a:rPr>
              <a:t>208.67.220.220. </a:t>
            </a:r>
            <a:r>
              <a:rPr lang="zh-TW" altLang="en-US">
                <a:solidFill>
                  <a:srgbClr val="000000"/>
                </a:solidFill>
              </a:rPr>
              <a:t>家庭和企業可以使用網頁內容篩選和安全性等進階功能。</a:t>
            </a:r>
          </a:p>
          <a:p>
            <a:pPr marL="342892" indent="-342892" algn="l">
              <a:buFont typeface="Arial" panose="020b0604020202020204" pitchFamily="34" charset="0"/>
              <a:buChar char="•"/>
            </a:pPr>
            <a:r>
              <a:rPr lang="zh-TW" altLang="en-US">
                <a:solidFill>
                  <a:srgbClr val="000000"/>
                </a:solidFill>
              </a:rPr>
              <a:t>如圖所示，使用 </a:t>
            </a:r>
            <a:r>
              <a:rPr lang="en-US" altLang="zh-TW" b="1">
                <a:solidFill>
                  <a:srgbClr val="000000"/>
                </a:solidFill>
              </a:rPr>
              <a:t>ipconfig /all </a:t>
            </a:r>
            <a:r>
              <a:rPr lang="zh-TW" altLang="en-US">
                <a:solidFill>
                  <a:srgbClr val="000000"/>
                </a:solidFill>
              </a:rPr>
              <a:t>來驗證 </a:t>
            </a:r>
            <a:r>
              <a:rPr lang="en-US" altLang="zh-TW">
                <a:solidFill>
                  <a:srgbClr val="000000"/>
                </a:solidFill>
              </a:rPr>
              <a:t>Windows </a:t>
            </a:r>
            <a:r>
              <a:rPr lang="zh-TW" altLang="en-US">
                <a:solidFill>
                  <a:srgbClr val="000000"/>
                </a:solidFill>
              </a:rPr>
              <a:t>電腦正在使用哪個 </a:t>
            </a:r>
            <a:r>
              <a:rPr lang="en-US" altLang="zh-TW">
                <a:solidFill>
                  <a:srgbClr val="000000"/>
                </a:solidFill>
              </a:rPr>
              <a:t>DNS </a:t>
            </a:r>
            <a:r>
              <a:rPr lang="zh-TW" altLang="en-US">
                <a:solidFill>
                  <a:srgbClr val="000000"/>
                </a:solidFill>
              </a:rPr>
              <a:t>伺服器。</a:t>
            </a:r>
          </a:p>
          <a:p>
            <a:pPr marL="342892" indent="-342892" algn="l">
              <a:buFont typeface="Arial" panose="020b0604020202020204" pitchFamily="34" charset="0"/>
              <a:buChar char="•"/>
            </a:pPr>
            <a:r>
              <a:rPr lang="en-US" altLang="zh-TW" b="1">
                <a:solidFill>
                  <a:srgbClr val="000000"/>
                </a:solidFill>
              </a:rPr>
              <a:t>nslookup</a:t>
            </a:r>
            <a:r>
              <a:rPr lang="zh-TW" altLang="en-US">
                <a:solidFill>
                  <a:srgbClr val="000000"/>
                </a:solidFill>
              </a:rPr>
              <a:t> 命令是另一個有用的電腦 </a:t>
            </a:r>
            <a:r>
              <a:rPr lang="en-US" altLang="zh-TW">
                <a:solidFill>
                  <a:srgbClr val="000000"/>
                </a:solidFill>
              </a:rPr>
              <a:t>DNS </a:t>
            </a:r>
            <a:r>
              <a:rPr lang="zh-TW" altLang="en-US">
                <a:solidFill>
                  <a:srgbClr val="000000"/>
                </a:solidFill>
              </a:rPr>
              <a:t>疑難排解工具。使用 </a:t>
            </a:r>
            <a:r>
              <a:rPr lang="en-US" altLang="zh-TW" b="1">
                <a:solidFill>
                  <a:srgbClr val="000000"/>
                </a:solidFill>
              </a:rPr>
              <a:t>nslookup</a:t>
            </a:r>
            <a:r>
              <a:rPr lang="zh-TW" altLang="en-US">
                <a:solidFill>
                  <a:srgbClr val="000000"/>
                </a:solidFill>
              </a:rPr>
              <a:t> ，使用者可以手動放置 </a:t>
            </a:r>
            <a:r>
              <a:rPr lang="en-US" altLang="zh-TW">
                <a:solidFill>
                  <a:srgbClr val="000000"/>
                </a:solidFill>
              </a:rPr>
              <a:t>DNS </a:t>
            </a:r>
            <a:r>
              <a:rPr lang="zh-TW" altLang="en-US">
                <a:solidFill>
                  <a:srgbClr val="000000"/>
                </a:solidFill>
              </a:rPr>
              <a:t>查詢和分析 </a:t>
            </a:r>
            <a:r>
              <a:rPr lang="en-US" altLang="zh-TW">
                <a:solidFill>
                  <a:srgbClr val="000000"/>
                </a:solidFill>
              </a:rPr>
              <a:t>DNS </a:t>
            </a:r>
            <a:r>
              <a:rPr lang="zh-TW" altLang="en-US">
                <a:solidFill>
                  <a:srgbClr val="000000"/>
                </a:solidFill>
              </a:rPr>
              <a:t>回應。 </a:t>
            </a:r>
          </a:p>
        </p:txBody>
      </p:sp>
      <p:sp>
        <p:nvSpPr>
          <p:cNvPr id="2" name="投影片編號版面配置區 1"/>
          <p:cNvSpPr>
            <a:spLocks noGrp="1"/>
          </p:cNvSpPr>
          <p:nvPr>
            <p:ph type="sldNum" sz="quarter" idx="12"/>
          </p:nvPr>
        </p:nvSpPr>
        <p:spPr/>
        <p:txBody>
          <a:bodyPr/>
          <a:lstStyle/>
          <a:p>
            <a:fld id="{4FAB73BC-B049-4115-A692-8D63A059BFB8}" type="slidenum">
              <a:rPr lang="en-US" smtClean="0"/>
              <a:t>493</a:t>
            </a:fld>
            <a:endParaRPr lang="en-US"/>
          </a:p>
        </p:txBody>
      </p:sp>
    </p:spTree>
    <p:extLst>
      <p:ext uri="{BB962C8B-B14F-4D97-AF65-F5344CB8AC3E}">
        <p14:creationId xmlns:p14="http://schemas.microsoft.com/office/powerpoint/2010/main" val="344192145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494.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1505" name="Rectangle 2"/>
          <p:cNvSpPr>
            <a:spLocks noGrp="1" noChangeArrowheads="1"/>
          </p:cNvSpPr>
          <p:nvPr>
            <p:ph type="title"/>
          </p:nvPr>
        </p:nvSpPr>
        <p:spPr/>
        <p:txBody>
          <a:bodyPr>
            <a:normAutofit/>
          </a:bodyPr>
          <a:lstStyle/>
          <a:p>
            <a:r>
              <a:rPr lang="zh-TW" altLang="zh-TW" sz="4000"/>
              <a:t>17.8</a:t>
            </a:r>
            <a:r>
              <a:rPr lang="zh-TW" sz="4000" smtClean="0">
                <a:latin typeface="Arial"/>
              </a:rPr>
              <a:t>我</a:t>
            </a:r>
            <a:r>
              <a:rPr lang="zh-TW" sz="4000">
                <a:latin typeface="Arial"/>
              </a:rPr>
              <a:t>在本單元中學到了什麼?</a:t>
            </a:r>
          </a:p>
        </p:txBody>
      </p:sp>
      <p:sp>
        <p:nvSpPr>
          <p:cNvPr id="2" name="Content Placeholder 1">
            <a:extLst>
              <a:ext uri="{FF2B5EF4-FFF2-40B4-BE49-F238E27FC236}">
                <a16:creationId xmlns:a16="http://schemas.microsoft.com/office/drawing/2014/main" id="{D185451E-51C4-4742-A12C-36D438BBB8D1}"/>
              </a:ext>
            </a:extLst>
          </p:cNvPr>
          <p:cNvSpPr>
            <a:spLocks noGrp="1"/>
          </p:cNvSpPr>
          <p:nvPr>
            <p:ph idx="1"/>
          </p:nvPr>
        </p:nvSpPr>
        <p:spPr>
          <a:xfrm>
            <a:off x="145358" y="1544975"/>
            <a:ext cx="7798492" cy="4155319"/>
          </a:xfrm>
        </p:spPr>
        <p:txBody>
          <a:bodyPr>
            <a:normAutofit fontScale="92500" lnSpcReduction="20000"/>
          </a:bodyPr>
          <a:lstStyle/>
          <a:p>
            <a:pPr>
              <a:spcBef>
                <a:spcPct val="0"/>
              </a:spcBef>
              <a:spcAft>
                <a:spcPct val="0"/>
              </a:spcAft>
              <a:buFont typeface="Arial" panose="020b0604020202020204" pitchFamily="34" charset="0"/>
              <a:buChar char="•"/>
            </a:pPr>
            <a:r>
              <a:rPr lang="zh-TW" altLang="en-US" sz="2000"/>
              <a:t>為小型網路選擇網路裝置時需要考量的因素包括成本、速度和連接埠</a:t>
            </a:r>
            <a:r>
              <a:rPr lang="en-US" altLang="zh-TW" sz="2000"/>
              <a:t>/</a:t>
            </a:r>
            <a:r>
              <a:rPr lang="zh-TW" altLang="en-US" sz="2000"/>
              <a:t>介面類型、擴充性，以及 </a:t>
            </a:r>
            <a:r>
              <a:rPr lang="en-US" altLang="zh-TW" sz="2000"/>
              <a:t>OS </a:t>
            </a:r>
            <a:r>
              <a:rPr lang="zh-TW" altLang="en-US" sz="2000"/>
              <a:t>功能和服務。 </a:t>
            </a:r>
          </a:p>
          <a:p>
            <a:pPr>
              <a:spcBef>
                <a:spcPct val="0"/>
              </a:spcBef>
              <a:spcAft>
                <a:spcPct val="0"/>
              </a:spcAft>
              <a:buFont typeface="Arial" panose="020b0604020202020204" pitchFamily="34" charset="0"/>
              <a:buChar char="•"/>
            </a:pPr>
            <a:r>
              <a:rPr lang="zh-TW" altLang="en-US" sz="2000"/>
              <a:t>實作網路時，請建立 </a:t>
            </a:r>
            <a:r>
              <a:rPr lang="en-US" altLang="zh-TW" sz="2000"/>
              <a:t>IP </a:t>
            </a:r>
            <a:r>
              <a:rPr lang="zh-TW" altLang="en-US" sz="2000"/>
              <a:t>定址配置，並在終端裝置、伺服器和周邊裝置以及中介裝置上使用。 </a:t>
            </a:r>
          </a:p>
          <a:p>
            <a:pPr>
              <a:spcBef>
                <a:spcPct val="0"/>
              </a:spcBef>
              <a:spcAft>
                <a:spcPct val="0"/>
              </a:spcAft>
              <a:buFont typeface="Arial" panose="020b0604020202020204" pitchFamily="34" charset="0"/>
              <a:buChar char="•"/>
            </a:pPr>
            <a:r>
              <a:rPr lang="zh-TW" altLang="en-US" sz="2000"/>
              <a:t>備援可以透過安裝重複設備來完成，但也可以透過為關鍵區域提供重複的網路連結來完成。 </a:t>
            </a:r>
          </a:p>
          <a:p>
            <a:pPr>
              <a:spcBef>
                <a:spcPct val="0"/>
              </a:spcBef>
              <a:spcAft>
                <a:spcPct val="0"/>
              </a:spcAft>
              <a:buFont typeface="Arial" panose="020b0604020202020204" pitchFamily="34" charset="0"/>
              <a:buChar char="•"/>
            </a:pPr>
            <a:r>
              <a:rPr lang="zh-TW" altLang="en-US" sz="2000"/>
              <a:t>應當對小型網路中的路由器和交換器進行設定，使其使用與支援其他資料流量不同的方式支援即時流量，例如語音和視訊。 </a:t>
            </a:r>
          </a:p>
          <a:p>
            <a:pPr>
              <a:spcBef>
                <a:spcPct val="0"/>
              </a:spcBef>
              <a:spcAft>
                <a:spcPct val="0"/>
              </a:spcAft>
              <a:buFont typeface="Arial" panose="020b0604020202020204" pitchFamily="34" charset="0"/>
              <a:buChar char="•"/>
            </a:pPr>
            <a:r>
              <a:rPr lang="zh-TW" altLang="en-US" sz="2000"/>
              <a:t>有兩種形式的軟體程式或程序，提供網路存取：網路應用程式和應用程式層服務。</a:t>
            </a:r>
          </a:p>
          <a:p>
            <a:pPr>
              <a:spcBef>
                <a:spcPct val="0"/>
              </a:spcBef>
              <a:spcAft>
                <a:spcPct val="0"/>
              </a:spcAft>
              <a:buFont typeface="Arial" panose="020b0604020202020204" pitchFamily="34" charset="0"/>
              <a:buChar char="•"/>
            </a:pPr>
            <a:r>
              <a:rPr lang="zh-TW" altLang="en-US" sz="2000"/>
              <a:t>若要擴展網路，需要數個元素：網路文件、裝置清查、預算和流量分析。 </a:t>
            </a:r>
          </a:p>
          <a:p>
            <a:pPr>
              <a:spcBef>
                <a:spcPct val="0"/>
              </a:spcBef>
              <a:spcAft>
                <a:spcPct val="0"/>
              </a:spcAft>
              <a:buFont typeface="Arial" panose="020b0604020202020204" pitchFamily="34" charset="0"/>
              <a:buChar char="•"/>
            </a:pPr>
            <a:r>
              <a:rPr lang="en-US" altLang="zh-TW" sz="2000"/>
              <a:t>ping </a:t>
            </a:r>
            <a:r>
              <a:rPr lang="zh-TW" altLang="en-US" sz="2000"/>
              <a:t>指令是快速測試來源和目的地 </a:t>
            </a:r>
            <a:r>
              <a:rPr lang="en-US" altLang="zh-TW" sz="2000"/>
              <a:t>IP </a:t>
            </a:r>
            <a:r>
              <a:rPr lang="zh-TW" altLang="en-US" sz="2000"/>
              <a:t>位址之間的第 </a:t>
            </a:r>
            <a:r>
              <a:rPr lang="en-US" altLang="zh-TW" sz="2000"/>
              <a:t>3 </a:t>
            </a:r>
            <a:r>
              <a:rPr lang="zh-TW" altLang="en-US" sz="2000"/>
              <a:t>層連線能力的最有效方法。 </a:t>
            </a:r>
          </a:p>
          <a:p>
            <a:pPr>
              <a:spcBef>
                <a:spcPct val="0"/>
              </a:spcBef>
              <a:spcAft>
                <a:spcPct val="0"/>
              </a:spcAft>
              <a:buFont typeface="Arial" panose="020b0604020202020204" pitchFamily="34" charset="0"/>
              <a:buChar char="•"/>
            </a:pPr>
            <a:r>
              <a:rPr lang="zh-TW" altLang="en-US" sz="2000"/>
              <a:t>思科 </a:t>
            </a:r>
            <a:r>
              <a:rPr lang="en-US" altLang="zh-TW" sz="2000"/>
              <a:t>IOS </a:t>
            </a:r>
            <a:r>
              <a:rPr lang="zh-TW" altLang="en-US" sz="2000"/>
              <a:t>提供 </a:t>
            </a:r>
            <a:r>
              <a:rPr lang="en-US" altLang="zh-TW" sz="2000"/>
              <a:t>ping </a:t>
            </a:r>
            <a:r>
              <a:rPr lang="zh-TW" altLang="en-US" sz="2000"/>
              <a:t>命令的 “擴展” 模式，它允許用戶通過調整與命令操作相關的參數創建特殊類型的 </a:t>
            </a:r>
            <a:r>
              <a:rPr lang="en-US" altLang="zh-TW" sz="2000"/>
              <a:t>ping</a:t>
            </a:r>
            <a:r>
              <a:rPr lang="zh-TW" altLang="en-US" sz="2000"/>
              <a:t>。 </a:t>
            </a:r>
          </a:p>
          <a:p>
            <a:pPr>
              <a:spcBef>
                <a:spcPct val="0"/>
              </a:spcBef>
              <a:spcAft>
                <a:spcPct val="0"/>
              </a:spcAft>
            </a:pPr>
            <a:endParaRPr lang="en-US" sz="1400"/>
          </a:p>
        </p:txBody>
      </p:sp>
      <p:sp>
        <p:nvSpPr>
          <p:cNvPr id="3" name="投影片編號版面配置區 2"/>
          <p:cNvSpPr>
            <a:spLocks noGrp="1"/>
          </p:cNvSpPr>
          <p:nvPr>
            <p:ph type="sldNum" sz="quarter" idx="4"/>
          </p:nvPr>
        </p:nvSpPr>
        <p:spPr/>
        <p:txBody>
          <a:bodyPr/>
          <a:lstStyle/>
          <a:p>
            <a:pPr defTabSz="385754">
              <a:defRPr/>
            </a:pPr>
            <a:fld id="{2F5CCB13-0A32-4557-88E9-079F0C330695}" type="slidenum">
              <a:rPr lang="en-US" kern="0" smtClean="0">
                <a:solidFill>
                  <a:srgbClr val="595959"/>
                </a:solidFill>
              </a:rPr>
              <a:pPr defTabSz="385754">
                <a:defRPr/>
              </a:pPr>
              <a:t>494</a:t>
            </a:fld>
            <a:endParaRPr lang="en-US" kern="0">
              <a:solidFill>
                <a:srgbClr val="595959"/>
              </a:solidFill>
            </a:endParaRPr>
          </a:p>
        </p:txBody>
      </p:sp>
    </p:spTree>
    <p:custDataLst>
      <p:tags r:id="rId3"/>
    </p:custDataLst>
    <p:extLst>
      <p:ext uri="{BB962C8B-B14F-4D97-AF65-F5344CB8AC3E}">
        <p14:creationId xmlns:p14="http://schemas.microsoft.com/office/powerpoint/2010/main" val="3251738516"/>
      </p:ext>
    </p:extLst>
  </p:cSld>
  <p:clrMapOvr>
    <a:masterClrMapping/>
  </p:clrMapOvr>
  <p:transition spd="slow">
    <p:wipe/>
  </p:transition>
  <p:timing/>
</p:sld>
</file>

<file path=ppt/slides/slide495.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1505" name="Rectangle 2"/>
          <p:cNvSpPr>
            <a:spLocks noGrp="1" noChangeArrowheads="1"/>
          </p:cNvSpPr>
          <p:nvPr>
            <p:ph type="title"/>
          </p:nvPr>
        </p:nvSpPr>
        <p:spPr/>
        <p:txBody>
          <a:bodyPr>
            <a:normAutofit/>
          </a:bodyPr>
          <a:lstStyle/>
          <a:p>
            <a:r>
              <a:rPr lang="zh-TW" altLang="zh-TW" sz="4000"/>
              <a:t>17.8</a:t>
            </a:r>
            <a:r>
              <a:rPr lang="zh-TW" altLang="zh-TW" sz="4000">
                <a:latin typeface="Arial"/>
              </a:rPr>
              <a:t>我在本單元中學到了</a:t>
            </a:r>
            <a:r>
              <a:rPr lang="zh-TW" altLang="zh-TW" sz="4000" smtClean="0">
                <a:latin typeface="Arial"/>
              </a:rPr>
              <a:t>什麼</a:t>
            </a:r>
            <a:r>
              <a:rPr lang="zh-TW" sz="4000" smtClean="0">
                <a:latin typeface="Arial"/>
              </a:rPr>
              <a:t>（續</a:t>
            </a:r>
            <a:r>
              <a:rPr lang="zh-TW" sz="4000">
                <a:latin typeface="Arial"/>
              </a:rPr>
              <a:t>）？ </a:t>
            </a:r>
          </a:p>
        </p:txBody>
      </p:sp>
      <p:sp>
        <p:nvSpPr>
          <p:cNvPr id="2" name="Content Placeholder 1">
            <a:extLst>
              <a:ext uri="{FF2B5EF4-FFF2-40B4-BE49-F238E27FC236}">
                <a16:creationId xmlns:a16="http://schemas.microsoft.com/office/drawing/2014/main" id="{D185451E-51C4-4742-A12C-36D438BBB8D1}"/>
              </a:ext>
            </a:extLst>
          </p:cNvPr>
          <p:cNvSpPr>
            <a:spLocks noGrp="1"/>
          </p:cNvSpPr>
          <p:nvPr>
            <p:ph idx="1"/>
          </p:nvPr>
        </p:nvSpPr>
        <p:spPr>
          <a:xfrm>
            <a:off x="382629" y="1656195"/>
            <a:ext cx="8853286" cy="4155319"/>
          </a:xfrm>
        </p:spPr>
        <p:txBody>
          <a:bodyPr>
            <a:normAutofit lnSpcReduction="10000"/>
          </a:bodyPr>
          <a:lstStyle/>
          <a:p>
            <a:pPr>
              <a:spcBef>
                <a:spcPct val="0"/>
              </a:spcBef>
              <a:spcAft>
                <a:spcPct val="0"/>
              </a:spcAft>
              <a:buFont typeface="Arial" panose="020b0604020202020204" pitchFamily="34" charset="0"/>
              <a:buChar char="•"/>
            </a:pPr>
            <a:r>
              <a:rPr lang="zh-TW" altLang="en-US" sz="2000"/>
              <a:t>當封包透過網路路由傳送時，追蹤會傳回節點清單。 </a:t>
            </a:r>
          </a:p>
          <a:p>
            <a:pPr>
              <a:spcBef>
                <a:spcPct val="0"/>
              </a:spcBef>
              <a:spcAft>
                <a:spcPct val="0"/>
              </a:spcAft>
              <a:buFont typeface="Arial" panose="020b0604020202020204" pitchFamily="34" charset="0"/>
              <a:buChar char="•"/>
            </a:pPr>
            <a:r>
              <a:rPr lang="zh-TW" altLang="en-US" sz="2000"/>
              <a:t>還有一個延伸的追蹤指令。它允許管理員調整與指令操作相關的參數。 </a:t>
            </a:r>
          </a:p>
          <a:p>
            <a:pPr>
              <a:spcBef>
                <a:spcPct val="0"/>
              </a:spcBef>
              <a:spcAft>
                <a:spcPct val="0"/>
              </a:spcAft>
              <a:buFont typeface="Arial" panose="020b0604020202020204" pitchFamily="34" charset="0"/>
              <a:buChar char="•"/>
            </a:pPr>
            <a:r>
              <a:rPr lang="zh-TW" altLang="en-US" sz="2000"/>
              <a:t>網路管理員透過發出 </a:t>
            </a:r>
            <a:r>
              <a:rPr lang="en-US" altLang="zh-TW" sz="2000"/>
              <a:t>ipconfig </a:t>
            </a:r>
            <a:r>
              <a:rPr lang="zh-TW" altLang="en-US" sz="2000"/>
              <a:t>命令，檢視 </a:t>
            </a:r>
            <a:r>
              <a:rPr lang="en-US" altLang="zh-TW" sz="2000"/>
              <a:t>Windows </a:t>
            </a:r>
            <a:r>
              <a:rPr lang="zh-TW" altLang="en-US" sz="2000"/>
              <a:t>主機上的 </a:t>
            </a:r>
            <a:r>
              <a:rPr lang="en-US" altLang="zh-TW" sz="2000"/>
              <a:t>IP </a:t>
            </a:r>
            <a:r>
              <a:rPr lang="zh-TW" altLang="en-US" sz="2000"/>
              <a:t>位址資訊 </a:t>
            </a:r>
            <a:r>
              <a:rPr lang="en-US" altLang="zh-TW" sz="2000"/>
              <a:t>(</a:t>
            </a:r>
            <a:r>
              <a:rPr lang="zh-TW" altLang="en-US" sz="2000"/>
              <a:t>位址、遮罩、路由器和 </a:t>
            </a:r>
            <a:r>
              <a:rPr lang="en-US" altLang="zh-TW" sz="2000"/>
              <a:t>DNS)</a:t>
            </a:r>
            <a:r>
              <a:rPr lang="zh-TW" altLang="en-US" sz="2000"/>
              <a:t>。其他必要的命令是 </a:t>
            </a:r>
            <a:r>
              <a:rPr lang="en-US" altLang="zh-TW" sz="2000" b="1"/>
              <a:t>ipconfig /all</a:t>
            </a:r>
            <a:r>
              <a:rPr lang="zh-TW" altLang="en-US" sz="2000" b="1"/>
              <a:t>，</a:t>
            </a:r>
            <a:r>
              <a:rPr lang="en-US" altLang="zh-TW" sz="2000" b="1"/>
              <a:t>ipconfig /release</a:t>
            </a:r>
            <a:r>
              <a:rPr lang="zh-TW" altLang="en-US" sz="2000"/>
              <a:t>和 </a:t>
            </a:r>
            <a:r>
              <a:rPr lang="en-US" altLang="zh-TW" sz="2000" b="1"/>
              <a:t>ipconfig /renew</a:t>
            </a:r>
            <a:r>
              <a:rPr lang="zh-TW" altLang="en-US" sz="2000"/>
              <a:t>，以及 </a:t>
            </a:r>
            <a:r>
              <a:rPr lang="en-US" altLang="zh-TW" sz="2000" b="1"/>
              <a:t>ipconfig /displaydns</a:t>
            </a:r>
            <a:r>
              <a:rPr lang="zh-TW" altLang="en-US" sz="2000"/>
              <a:t>。 </a:t>
            </a:r>
          </a:p>
          <a:p>
            <a:pPr>
              <a:spcBef>
                <a:spcPct val="0"/>
              </a:spcBef>
              <a:spcAft>
                <a:spcPct val="0"/>
              </a:spcAft>
              <a:buFont typeface="Arial" panose="020b0604020202020204" pitchFamily="34" charset="0"/>
              <a:buChar char="•"/>
            </a:pPr>
            <a:r>
              <a:rPr lang="zh-TW" altLang="en-US" sz="2000"/>
              <a:t>在 </a:t>
            </a:r>
            <a:r>
              <a:rPr lang="en-US" altLang="zh-TW" sz="2000"/>
              <a:t>Linux </a:t>
            </a:r>
            <a:r>
              <a:rPr lang="zh-TW" altLang="en-US" sz="2000"/>
              <a:t>機器上使用 </a:t>
            </a:r>
            <a:r>
              <a:rPr lang="en-US" altLang="zh-TW" sz="2000"/>
              <a:t>GUI </a:t>
            </a:r>
            <a:r>
              <a:rPr lang="zh-TW" altLang="en-US" sz="2000"/>
              <a:t>來驗證 </a:t>
            </a:r>
            <a:r>
              <a:rPr lang="en-US" altLang="zh-TW" sz="2000"/>
              <a:t>IP </a:t>
            </a:r>
            <a:r>
              <a:rPr lang="zh-TW" altLang="en-US" sz="2000"/>
              <a:t>設定，會因 </a:t>
            </a:r>
            <a:r>
              <a:rPr lang="en-US" altLang="zh-TW" sz="2000"/>
              <a:t>Linux </a:t>
            </a:r>
            <a:r>
              <a:rPr lang="zh-TW" altLang="en-US" sz="2000"/>
              <a:t>發行版 </a:t>
            </a:r>
            <a:r>
              <a:rPr lang="en-US" altLang="zh-TW" sz="2000"/>
              <a:t>(</a:t>
            </a:r>
            <a:r>
              <a:rPr lang="zh-TW" altLang="en-US" sz="2000"/>
              <a:t>發行版</a:t>
            </a:r>
            <a:r>
              <a:rPr lang="en-US" altLang="zh-TW" sz="2000"/>
              <a:t>) </a:t>
            </a:r>
            <a:r>
              <a:rPr lang="zh-TW" altLang="en-US" sz="2000"/>
              <a:t>和桌面介面而有所不同。必要的命令是 </a:t>
            </a:r>
            <a:r>
              <a:rPr lang="en-US" altLang="zh-TW" sz="2000"/>
              <a:t>ifconfig </a:t>
            </a:r>
            <a:r>
              <a:rPr lang="zh-TW" altLang="en-US" sz="2000"/>
              <a:t>和 </a:t>
            </a:r>
            <a:r>
              <a:rPr lang="en-US" altLang="zh-TW" sz="2000"/>
              <a:t>IP </a:t>
            </a:r>
            <a:r>
              <a:rPr lang="zh-TW" altLang="en-US" sz="2000"/>
              <a:t>地址。 </a:t>
            </a:r>
          </a:p>
          <a:p>
            <a:pPr>
              <a:spcBef>
                <a:spcPct val="0"/>
              </a:spcBef>
              <a:spcAft>
                <a:spcPct val="0"/>
              </a:spcAft>
              <a:buFont typeface="Arial" panose="020b0604020202020204" pitchFamily="34" charset="0"/>
              <a:buChar char="•"/>
            </a:pPr>
            <a:r>
              <a:rPr lang="zh-TW" altLang="en-US" sz="2000"/>
              <a:t>在 </a:t>
            </a:r>
            <a:r>
              <a:rPr lang="en-US" altLang="zh-TW" sz="2000"/>
              <a:t>Mac </a:t>
            </a:r>
            <a:r>
              <a:rPr lang="zh-TW" altLang="en-US" sz="2000"/>
              <a:t>主機的 </a:t>
            </a:r>
            <a:r>
              <a:rPr lang="en-US" altLang="zh-TW" sz="2000"/>
              <a:t>GUI </a:t>
            </a:r>
            <a:r>
              <a:rPr lang="zh-TW" altLang="en-US" sz="2000"/>
              <a:t>中，開啟 </a:t>
            </a:r>
            <a:r>
              <a:rPr lang="en-US" altLang="zh-TW" sz="2000"/>
              <a:t>"</a:t>
            </a:r>
            <a:r>
              <a:rPr lang="zh-TW" altLang="en-US" sz="2000"/>
              <a:t>網路偏好設定</a:t>
            </a:r>
            <a:r>
              <a:rPr lang="en-US" altLang="zh-TW" sz="2000"/>
              <a:t>" &gt; "</a:t>
            </a:r>
            <a:r>
              <a:rPr lang="zh-TW" altLang="en-US" sz="2000"/>
              <a:t>進階</a:t>
            </a:r>
            <a:r>
              <a:rPr lang="en-US" altLang="zh-TW" sz="2000"/>
              <a:t>" </a:t>
            </a:r>
            <a:r>
              <a:rPr lang="zh-TW" altLang="en-US" sz="2000"/>
              <a:t>以取得 </a:t>
            </a:r>
            <a:r>
              <a:rPr lang="en-US" altLang="zh-TW" sz="2000"/>
              <a:t>IP </a:t>
            </a:r>
            <a:r>
              <a:rPr lang="zh-TW" altLang="en-US" sz="2000"/>
              <a:t>位址資訊。</a:t>
            </a:r>
            <a:r>
              <a:rPr lang="en-US" altLang="zh-TW" sz="2000"/>
              <a:t>Mac </a:t>
            </a:r>
            <a:r>
              <a:rPr lang="zh-TW" altLang="en-US" sz="2000"/>
              <a:t>的其他 </a:t>
            </a:r>
            <a:r>
              <a:rPr lang="en-US" altLang="zh-TW" sz="2000"/>
              <a:t>IP </a:t>
            </a:r>
            <a:r>
              <a:rPr lang="zh-TW" altLang="en-US" sz="2000"/>
              <a:t>地址命令是 </a:t>
            </a:r>
            <a:r>
              <a:rPr lang="en-US" altLang="zh-TW" sz="2000"/>
              <a:t>ifconfig</a:t>
            </a:r>
            <a:r>
              <a:rPr lang="zh-TW" altLang="en-US" sz="2000"/>
              <a:t>，網路設置</a:t>
            </a:r>
            <a:r>
              <a:rPr lang="en-US" altLang="zh-TW" sz="2000"/>
              <a:t>-</a:t>
            </a:r>
            <a:r>
              <a:rPr lang="zh-TW" altLang="en-US" sz="2000"/>
              <a:t>列表網路服務和網路設置</a:t>
            </a:r>
            <a:r>
              <a:rPr lang="en-US" altLang="zh-TW" sz="2000"/>
              <a:t>-getinfo &lt;network service&gt;</a:t>
            </a:r>
            <a:r>
              <a:rPr lang="zh-TW" altLang="en-US" sz="2000"/>
              <a:t>。 </a:t>
            </a:r>
          </a:p>
          <a:p>
            <a:pPr>
              <a:spcBef>
                <a:spcPct val="0"/>
              </a:spcBef>
              <a:spcAft>
                <a:spcPct val="0"/>
              </a:spcAft>
              <a:buFont typeface="Arial" panose="020b0604020202020204" pitchFamily="34" charset="0"/>
              <a:buChar char="•"/>
            </a:pPr>
            <a:r>
              <a:rPr lang="zh-TW" altLang="en-US" sz="2000"/>
              <a:t> </a:t>
            </a:r>
            <a:r>
              <a:rPr lang="en-US" altLang="zh-TW" sz="2000" b="1"/>
              <a:t>arp</a:t>
            </a:r>
            <a:r>
              <a:rPr lang="zh-TW" altLang="en-US" sz="2000"/>
              <a:t> 指令會從視窗、</a:t>
            </a:r>
            <a:r>
              <a:rPr lang="en-US" altLang="zh-TW" sz="2000"/>
              <a:t>Linux </a:t>
            </a:r>
            <a:r>
              <a:rPr lang="zh-TW" altLang="en-US" sz="2000"/>
              <a:t>或 </a:t>
            </a:r>
            <a:r>
              <a:rPr lang="en-US" altLang="zh-TW" sz="2000"/>
              <a:t>Mac </a:t>
            </a:r>
            <a:r>
              <a:rPr lang="zh-TW" altLang="en-US" sz="2000"/>
              <a:t>命令提示字元執行此命令會列出主機 </a:t>
            </a:r>
            <a:r>
              <a:rPr lang="en-US" altLang="zh-TW" sz="2000"/>
              <a:t>ARP </a:t>
            </a:r>
            <a:r>
              <a:rPr lang="zh-TW" altLang="en-US" sz="2000"/>
              <a:t>快取中目前的所有裝置，其中包括每個裝置的 </a:t>
            </a:r>
            <a:r>
              <a:rPr lang="en-US" altLang="zh-TW" sz="2000"/>
              <a:t>IPv4 </a:t>
            </a:r>
            <a:r>
              <a:rPr lang="zh-TW" altLang="en-US" sz="2000"/>
              <a:t>位址、實體位址和定址類型 </a:t>
            </a:r>
            <a:r>
              <a:rPr lang="en-US" altLang="zh-TW" sz="2000"/>
              <a:t>(</a:t>
            </a:r>
            <a:r>
              <a:rPr lang="zh-TW" altLang="en-US" sz="2000"/>
              <a:t>靜態</a:t>
            </a:r>
            <a:r>
              <a:rPr lang="en-US" altLang="zh-TW" sz="2000"/>
              <a:t>/</a:t>
            </a:r>
            <a:r>
              <a:rPr lang="zh-TW" altLang="en-US" sz="2000"/>
              <a:t>動態</a:t>
            </a:r>
            <a:r>
              <a:rPr lang="en-US" altLang="zh-TW" sz="2000"/>
              <a:t>)</a:t>
            </a:r>
            <a:r>
              <a:rPr lang="zh-TW" altLang="en-US" sz="2000"/>
              <a:t>。 </a:t>
            </a:r>
          </a:p>
          <a:p>
            <a:pPr>
              <a:spcBef>
                <a:spcPct val="0"/>
              </a:spcBef>
              <a:spcAft>
                <a:spcPct val="0"/>
              </a:spcAft>
              <a:buFont typeface="Arial" panose="020b0604020202020204" pitchFamily="34" charset="0"/>
              <a:buChar char="•"/>
            </a:pPr>
            <a:r>
              <a:rPr lang="zh-TW" altLang="en-US" sz="2000"/>
              <a:t> </a:t>
            </a:r>
            <a:r>
              <a:rPr lang="en-US" altLang="zh-TW" sz="2000" b="1"/>
              <a:t>arp -a</a:t>
            </a:r>
            <a:r>
              <a:rPr lang="zh-TW" altLang="en-US" sz="2000"/>
              <a:t>命令會顯示已知的 </a:t>
            </a:r>
            <a:r>
              <a:rPr lang="en-US" altLang="zh-TW" sz="2000"/>
              <a:t>IP </a:t>
            </a:r>
            <a:r>
              <a:rPr lang="zh-TW" altLang="en-US" sz="2000"/>
              <a:t>位址和 </a:t>
            </a:r>
            <a:r>
              <a:rPr lang="en-US" altLang="zh-TW" sz="2000"/>
              <a:t>MAC </a:t>
            </a:r>
            <a:r>
              <a:rPr lang="zh-TW" altLang="en-US" sz="2000"/>
              <a:t>位址關係。 </a:t>
            </a:r>
          </a:p>
          <a:p>
            <a:pPr>
              <a:spcBef>
                <a:spcPct val="0"/>
              </a:spcBef>
              <a:spcAft>
                <a:spcPct val="0"/>
              </a:spcAft>
            </a:pPr>
            <a:endParaRPr lang="en-US" sz="1400"/>
          </a:p>
        </p:txBody>
      </p:sp>
      <p:sp>
        <p:nvSpPr>
          <p:cNvPr id="3" name="投影片編號版面配置區 2"/>
          <p:cNvSpPr>
            <a:spLocks noGrp="1"/>
          </p:cNvSpPr>
          <p:nvPr>
            <p:ph type="sldNum" sz="quarter" idx="4"/>
          </p:nvPr>
        </p:nvSpPr>
        <p:spPr/>
        <p:txBody>
          <a:bodyPr/>
          <a:lstStyle/>
          <a:p>
            <a:pPr defTabSz="385754">
              <a:defRPr/>
            </a:pPr>
            <a:fld id="{2F5CCB13-0A32-4557-88E9-079F0C330695}" type="slidenum">
              <a:rPr lang="en-US" kern="0" smtClean="0">
                <a:solidFill>
                  <a:srgbClr val="595959"/>
                </a:solidFill>
              </a:rPr>
              <a:pPr defTabSz="385754">
                <a:defRPr/>
              </a:pPr>
              <a:t>495</a:t>
            </a:fld>
            <a:endParaRPr lang="en-US" kern="0">
              <a:solidFill>
                <a:srgbClr val="595959"/>
              </a:solidFill>
            </a:endParaRPr>
          </a:p>
        </p:txBody>
      </p:sp>
    </p:spTree>
    <p:custDataLst>
      <p:tags r:id="rId3"/>
    </p:custDataLst>
    <p:extLst>
      <p:ext uri="{BB962C8B-B14F-4D97-AF65-F5344CB8AC3E}">
        <p14:creationId xmlns:p14="http://schemas.microsoft.com/office/powerpoint/2010/main" val="3126736733"/>
      </p:ext>
    </p:extLst>
  </p:cSld>
  <p:clrMapOvr>
    <a:masterClrMapping/>
  </p:clrMapOvr>
  <p:transition spd="slow">
    <p:wipe/>
  </p:transition>
  <p:timing/>
</p:sld>
</file>

<file path=ppt/slides/slide496.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1505" name="Rectangle 2"/>
          <p:cNvSpPr>
            <a:spLocks noGrp="1" noChangeArrowheads="1"/>
          </p:cNvSpPr>
          <p:nvPr>
            <p:ph type="title"/>
          </p:nvPr>
        </p:nvSpPr>
        <p:spPr/>
        <p:txBody>
          <a:bodyPr>
            <a:normAutofit/>
          </a:bodyPr>
          <a:lstStyle/>
          <a:p>
            <a:r>
              <a:rPr lang="zh-TW" altLang="zh-TW" sz="3600"/>
              <a:t>17.8</a:t>
            </a:r>
            <a:r>
              <a:rPr lang="zh-TW" altLang="zh-TW" sz="3600">
                <a:latin typeface="Arial"/>
              </a:rPr>
              <a:t>我在本單元中學到了什麼</a:t>
            </a:r>
            <a:r>
              <a:rPr lang="zh-TW" sz="3600" smtClean="0">
                <a:latin typeface="Arial"/>
              </a:rPr>
              <a:t>（續</a:t>
            </a:r>
            <a:r>
              <a:rPr lang="zh-TW" sz="3600">
                <a:latin typeface="Arial"/>
              </a:rPr>
              <a:t>）？ </a:t>
            </a:r>
          </a:p>
        </p:txBody>
      </p:sp>
      <p:sp>
        <p:nvSpPr>
          <p:cNvPr id="2" name="Content Placeholder 1">
            <a:extLst>
              <a:ext uri="{FF2B5EF4-FFF2-40B4-BE49-F238E27FC236}">
                <a16:creationId xmlns:a16="http://schemas.microsoft.com/office/drawing/2014/main" id="{D185451E-51C4-4742-A12C-36D438BBB8D1}"/>
              </a:ext>
            </a:extLst>
          </p:cNvPr>
          <p:cNvSpPr>
            <a:spLocks noGrp="1"/>
          </p:cNvSpPr>
          <p:nvPr>
            <p:ph idx="1"/>
          </p:nvPr>
        </p:nvSpPr>
        <p:spPr>
          <a:xfrm>
            <a:off x="144066" y="1544975"/>
            <a:ext cx="9066610" cy="4155319"/>
          </a:xfrm>
        </p:spPr>
        <p:txBody>
          <a:bodyPr>
            <a:normAutofit fontScale="92500"/>
          </a:bodyPr>
          <a:lstStyle/>
          <a:p>
            <a:pPr>
              <a:spcBef>
                <a:spcPct val="0"/>
              </a:spcBef>
              <a:spcAft>
                <a:spcPct val="0"/>
              </a:spcAft>
              <a:buFont typeface="Arial" panose="020b0604020202020204" pitchFamily="34" charset="0"/>
              <a:buChar char="•"/>
            </a:pPr>
            <a:r>
              <a:rPr lang="zh-TW" altLang="en-US" sz="2000"/>
              <a:t>常見的顯示命令 </a:t>
            </a:r>
            <a:r>
              <a:rPr lang="zh-TW" altLang="en-US" sz="2000" b="1"/>
              <a:t>顯示運行配置</a:t>
            </a:r>
            <a:r>
              <a:rPr lang="zh-TW" altLang="en-US" sz="2000"/>
              <a:t>， </a:t>
            </a:r>
            <a:r>
              <a:rPr lang="zh-TW" altLang="en-US" sz="2000" b="1"/>
              <a:t>顯示接口</a:t>
            </a:r>
            <a:r>
              <a:rPr lang="zh-TW" altLang="en-US" sz="2000"/>
              <a:t>， </a:t>
            </a:r>
            <a:r>
              <a:rPr lang="zh-TW" altLang="en-US" sz="2000" b="1"/>
              <a:t>顯示 </a:t>
            </a:r>
            <a:r>
              <a:rPr lang="en-US" altLang="zh-TW" sz="2000" b="1"/>
              <a:t>IP </a:t>
            </a:r>
            <a:r>
              <a:rPr lang="zh-TW" altLang="en-US" sz="2000" b="1"/>
              <a:t>地址</a:t>
            </a:r>
            <a:r>
              <a:rPr lang="zh-TW" altLang="en-US" sz="2000"/>
              <a:t>， </a:t>
            </a:r>
            <a:r>
              <a:rPr lang="zh-TW" altLang="en-US" sz="2000" b="1"/>
              <a:t>顯示 </a:t>
            </a:r>
            <a:r>
              <a:rPr lang="en-US" altLang="zh-TW" sz="2000" b="1"/>
              <a:t>ARP</a:t>
            </a:r>
            <a:r>
              <a:rPr lang="zh-TW" altLang="en-US" sz="2000"/>
              <a:t>， </a:t>
            </a:r>
            <a:r>
              <a:rPr lang="zh-TW" altLang="en-US" sz="2000" b="1"/>
              <a:t>顯示 </a:t>
            </a:r>
            <a:r>
              <a:rPr lang="en-US" altLang="zh-TW" sz="2000" b="1"/>
              <a:t>IP </a:t>
            </a:r>
            <a:r>
              <a:rPr lang="zh-TW" altLang="en-US" sz="2000" b="1"/>
              <a:t>路由</a:t>
            </a:r>
            <a:r>
              <a:rPr lang="zh-TW" altLang="en-US" sz="2000"/>
              <a:t>， </a:t>
            </a:r>
            <a:r>
              <a:rPr lang="zh-TW" altLang="en-US" sz="2000" b="1"/>
              <a:t>顯示協議</a:t>
            </a:r>
            <a:r>
              <a:rPr lang="zh-TW" altLang="en-US" sz="2000"/>
              <a:t>和 </a:t>
            </a:r>
            <a:r>
              <a:rPr lang="zh-TW" altLang="en-US" sz="2000" b="1"/>
              <a:t>顯示版本</a:t>
            </a:r>
            <a:r>
              <a:rPr lang="zh-TW" altLang="en-US" sz="2000"/>
              <a:t>。</a:t>
            </a:r>
            <a:r>
              <a:rPr lang="en-US" altLang="zh-TW" sz="2000" b="1"/>
              <a:t>show cdp </a:t>
            </a:r>
            <a:r>
              <a:rPr lang="zh-TW" altLang="en-US" sz="2000" b="1"/>
              <a:t>邻居 </a:t>
            </a:r>
            <a:r>
              <a:rPr lang="zh-TW" altLang="en-US" sz="2000"/>
              <a:t>命令提供有關每個 </a:t>
            </a:r>
            <a:r>
              <a:rPr lang="en-US" altLang="zh-TW" sz="2000"/>
              <a:t>CDP </a:t>
            </a:r>
            <a:r>
              <a:rPr lang="zh-TW" altLang="en-US" sz="2000"/>
              <a:t>鄰居裝置的下列資訊：識別碼、位址清單、連接埠識別碼、功能清單和平台。 </a:t>
            </a:r>
          </a:p>
          <a:p>
            <a:pPr>
              <a:spcBef>
                <a:spcPct val="0"/>
              </a:spcBef>
              <a:spcAft>
                <a:spcPct val="0"/>
              </a:spcAft>
              <a:buFont typeface="Arial" panose="020b0604020202020204" pitchFamily="34" charset="0"/>
              <a:buChar char="•"/>
            </a:pPr>
            <a:r>
              <a:rPr lang="zh-TW" altLang="en-US" sz="2000"/>
              <a:t>顯 </a:t>
            </a:r>
            <a:r>
              <a:rPr lang="zh-TW" altLang="en-US" sz="2000" b="1"/>
              <a:t>示 </a:t>
            </a:r>
            <a:r>
              <a:rPr lang="en-US" altLang="zh-TW" sz="2000" b="1" err="1"/>
              <a:t>cdp </a:t>
            </a:r>
            <a:r>
              <a:rPr lang="zh-TW" altLang="en-US" sz="2000" b="1"/>
              <a:t>鄰居詳細 </a:t>
            </a:r>
            <a:r>
              <a:rPr lang="zh-TW" altLang="en-US" sz="2000"/>
              <a:t>信息命令將有助於確定 </a:t>
            </a:r>
            <a:r>
              <a:rPr lang="en-US" altLang="zh-TW" sz="2000"/>
              <a:t>CDP </a:t>
            </a:r>
            <a:r>
              <a:rPr lang="zh-TW" altLang="en-US" sz="2000"/>
              <a:t>鄰居之一是否有 </a:t>
            </a:r>
            <a:r>
              <a:rPr lang="en-US" altLang="zh-TW" sz="2000"/>
              <a:t>IP </a:t>
            </a:r>
            <a:r>
              <a:rPr lang="zh-TW" altLang="en-US" sz="2000"/>
              <a:t>配置錯誤。 </a:t>
            </a:r>
          </a:p>
          <a:p>
            <a:pPr>
              <a:spcBef>
                <a:spcPct val="0"/>
              </a:spcBef>
              <a:spcAft>
                <a:spcPct val="0"/>
              </a:spcAft>
              <a:buFont typeface="Arial" panose="020b0604020202020204" pitchFamily="34" charset="0"/>
              <a:buChar char="•"/>
            </a:pPr>
            <a:r>
              <a:rPr lang="zh-TW" altLang="en-US" sz="2000"/>
              <a:t>顯 </a:t>
            </a:r>
            <a:r>
              <a:rPr lang="zh-TW" altLang="en-US" sz="2000" b="1"/>
              <a:t>示 </a:t>
            </a:r>
            <a:r>
              <a:rPr lang="en-US" altLang="zh-TW" sz="2000" b="1"/>
              <a:t>IP </a:t>
            </a:r>
            <a:r>
              <a:rPr lang="zh-TW" altLang="en-US" sz="2000" b="1"/>
              <a:t>接口簡短 </a:t>
            </a:r>
            <a:r>
              <a:rPr lang="zh-TW" altLang="en-US" sz="2000"/>
              <a:t>命令輸出顯示路由器上的所有接口，分配給每個接口的 </a:t>
            </a:r>
            <a:r>
              <a:rPr lang="en-US" altLang="zh-TW" sz="2000"/>
              <a:t>IP </a:t>
            </a:r>
            <a:r>
              <a:rPr lang="zh-TW" altLang="en-US" sz="2000"/>
              <a:t>地址（如果有的話），以及接口的操作狀態。</a:t>
            </a:r>
          </a:p>
          <a:p>
            <a:pPr>
              <a:spcBef>
                <a:spcPct val="0"/>
              </a:spcBef>
              <a:spcAft>
                <a:spcPct val="0"/>
              </a:spcAft>
              <a:buFont typeface="Arial" panose="020b0604020202020204" pitchFamily="34" charset="0"/>
              <a:buChar char="•"/>
            </a:pPr>
            <a:r>
              <a:rPr lang="zh-TW" altLang="en-US" sz="2000"/>
              <a:t>疑難排解步驟 </a:t>
            </a:r>
            <a:r>
              <a:rPr lang="en-US" altLang="zh-TW" sz="2000"/>
              <a:t>1 </a:t>
            </a:r>
            <a:r>
              <a:rPr lang="zh-TW" altLang="en-US" sz="2000"/>
              <a:t>的六個基本步驟。找出問題步驟 </a:t>
            </a:r>
            <a:r>
              <a:rPr lang="en-US" altLang="zh-TW" sz="2000"/>
              <a:t>2</a:t>
            </a:r>
            <a:r>
              <a:rPr lang="zh-TW" altLang="en-US" sz="2000"/>
              <a:t>。建立一個可能原因的理論。 步驟 </a:t>
            </a:r>
            <a:r>
              <a:rPr lang="en-US" altLang="zh-TW" sz="2000"/>
              <a:t>3 </a:t>
            </a:r>
            <a:r>
              <a:rPr lang="zh-TW" altLang="en-US" sz="2000"/>
              <a:t>測試理論，以確定原因。步驟 </a:t>
            </a:r>
            <a:r>
              <a:rPr lang="en-US" altLang="zh-TW" sz="2000"/>
              <a:t>4 </a:t>
            </a:r>
            <a:r>
              <a:rPr lang="zh-TW" altLang="en-US" sz="2000"/>
              <a:t>建立行動計劃並實施解決方案。步驟 </a:t>
            </a:r>
            <a:r>
              <a:rPr lang="en-US" altLang="zh-TW" sz="2000"/>
              <a:t>5 </a:t>
            </a:r>
            <a:r>
              <a:rPr lang="zh-TW" altLang="en-US" sz="2000"/>
              <a:t>驗證解決方案並執行預防措施。步驟 </a:t>
            </a:r>
            <a:r>
              <a:rPr lang="en-US" altLang="zh-TW" sz="2000"/>
              <a:t>6 </a:t>
            </a:r>
            <a:r>
              <a:rPr lang="zh-TW" altLang="en-US" sz="2000"/>
              <a:t>記錄發現、行動和結果。</a:t>
            </a:r>
          </a:p>
          <a:p>
            <a:pPr>
              <a:spcBef>
                <a:spcPct val="0"/>
              </a:spcBef>
              <a:spcAft>
                <a:spcPct val="0"/>
              </a:spcAft>
              <a:buFont typeface="Arial" panose="020b0604020202020204" pitchFamily="34" charset="0"/>
              <a:buChar char="•"/>
            </a:pPr>
            <a:r>
              <a:rPr lang="zh-TW" altLang="en-US" sz="2000"/>
              <a:t>當問題需要經理、某些特定專業知識或網路存取層級的疑難排解技術人員無法做出決定時，就應該升級。 </a:t>
            </a:r>
          </a:p>
          <a:p>
            <a:pPr>
              <a:spcBef>
                <a:spcPct val="0"/>
              </a:spcBef>
              <a:spcAft>
                <a:spcPct val="0"/>
              </a:spcAft>
              <a:buFont typeface="Arial" panose="020b0604020202020204" pitchFamily="34" charset="0"/>
              <a:buChar char="•"/>
            </a:pPr>
            <a:r>
              <a:rPr lang="en-US" altLang="zh-TW" sz="2000"/>
              <a:t>OS </a:t>
            </a:r>
            <a:r>
              <a:rPr lang="zh-TW" altLang="en-US" sz="2000"/>
              <a:t>進程，協議，機制和事件生成消息來傳達它們的狀態。</a:t>
            </a:r>
            <a:r>
              <a:rPr lang="en-US" altLang="zh-TW" sz="2000"/>
              <a:t>IOS </a:t>
            </a:r>
            <a:r>
              <a:rPr lang="zh-TW" altLang="en-US" sz="2000"/>
              <a:t>調試命令允許管理員實時顯示這些消息進行分析。 </a:t>
            </a:r>
          </a:p>
          <a:p>
            <a:pPr>
              <a:spcBef>
                <a:spcPct val="0"/>
              </a:spcBef>
              <a:spcAft>
                <a:spcPct val="0"/>
              </a:spcAft>
              <a:buFont typeface="Arial" panose="020b0604020202020204" pitchFamily="34" charset="0"/>
              <a:buChar char="•"/>
            </a:pPr>
            <a:r>
              <a:rPr lang="zh-TW" altLang="en-US" sz="2000"/>
              <a:t>要在終端機（虛擬控制台）上顯示日誌消息，請使用 終端監視器 特權 </a:t>
            </a:r>
            <a:r>
              <a:rPr lang="en-US" altLang="zh-TW" sz="2000"/>
              <a:t>EXEC </a:t>
            </a:r>
            <a:r>
              <a:rPr lang="zh-TW" altLang="en-US" sz="2000"/>
              <a:t>命令。</a:t>
            </a:r>
          </a:p>
          <a:p>
            <a:pPr>
              <a:spcBef>
                <a:spcPct val="0"/>
              </a:spcBef>
              <a:spcAft>
                <a:spcPct val="0"/>
              </a:spcAft>
            </a:pPr>
            <a:endParaRPr lang="en-US" sz="1400"/>
          </a:p>
        </p:txBody>
      </p:sp>
      <p:sp>
        <p:nvSpPr>
          <p:cNvPr id="3" name="投影片編號版面配置區 2"/>
          <p:cNvSpPr>
            <a:spLocks noGrp="1"/>
          </p:cNvSpPr>
          <p:nvPr>
            <p:ph type="sldNum" sz="quarter" idx="4"/>
          </p:nvPr>
        </p:nvSpPr>
        <p:spPr/>
        <p:txBody>
          <a:bodyPr/>
          <a:lstStyle/>
          <a:p>
            <a:pPr defTabSz="385754">
              <a:defRPr/>
            </a:pPr>
            <a:fld id="{2F5CCB13-0A32-4557-88E9-079F0C330695}" type="slidenum">
              <a:rPr lang="en-US" kern="0" smtClean="0">
                <a:solidFill>
                  <a:srgbClr val="595959"/>
                </a:solidFill>
              </a:rPr>
              <a:pPr defTabSz="385754">
                <a:defRPr/>
              </a:pPr>
              <a:t>496</a:t>
            </a:fld>
            <a:endParaRPr lang="en-US" kern="0">
              <a:solidFill>
                <a:srgbClr val="595959"/>
              </a:solidFill>
            </a:endParaRPr>
          </a:p>
        </p:txBody>
      </p:sp>
    </p:spTree>
    <p:custDataLst>
      <p:tags r:id="rId3"/>
    </p:custDataLst>
    <p:extLst>
      <p:ext uri="{BB962C8B-B14F-4D97-AF65-F5344CB8AC3E}">
        <p14:creationId xmlns:p14="http://schemas.microsoft.com/office/powerpoint/2010/main" val="1434005634"/>
      </p:ext>
    </p:extLst>
  </p:cSld>
  <p:clrMapOvr>
    <a:masterClrMapping/>
  </p:clrMapOvr>
  <p:transition spd="slow">
    <p:wipe/>
  </p:transition>
  <p:timing/>
</p:sld>
</file>

<file path=ppt/slides/slide497.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6" name="Title 5"/>
          <p:cNvSpPr>
            <a:spLocks noGrp="1"/>
          </p:cNvSpPr>
          <p:nvPr>
            <p:ph type="ctrTitle"/>
          </p:nvPr>
        </p:nvSpPr>
        <p:spPr/>
        <p:txBody>
          <a:bodyPr/>
          <a:lstStyle/>
          <a:p>
            <a:pPr rtl="0"/>
            <a:r>
              <a:rPr lang="zh-TW" altLang="en-US" sz="5000" smtClean="0">
                <a:solidFill>
                  <a:schemeClr val="tx1"/>
                </a:solidFill>
              </a:rPr>
              <a:t>第十八章</a:t>
            </a:r>
            <a:br>
              <a:rPr lang="en-US" altLang="zh-TW" sz="5000">
                <a:solidFill>
                  <a:schemeClr val="tx1"/>
                </a:solidFill>
              </a:rPr>
            </a:br>
            <a:br>
              <a:rPr lang="en-US" altLang="zh-TW" sz="5000" smtClean="0">
                <a:solidFill>
                  <a:schemeClr val="tx1"/>
                </a:solidFill>
              </a:rPr>
            </a:br>
            <a:r>
              <a:rPr lang="zh-TW" sz="5000" smtClean="0">
                <a:solidFill>
                  <a:schemeClr val="tx1"/>
                </a:solidFill>
              </a:rPr>
              <a:t>基本</a:t>
            </a:r>
            <a:r>
              <a:rPr lang="zh-TW" sz="5000">
                <a:solidFill>
                  <a:schemeClr val="tx1"/>
                </a:solidFill>
              </a:rPr>
              <a:t>裝置設定</a:t>
            </a:r>
          </a:p>
        </p:txBody>
      </p:sp>
      <p:sp>
        <p:nvSpPr>
          <p:cNvPr id="7" name="Subtitle 6"/>
          <p:cNvSpPr>
            <a:spLocks noGrp="1"/>
          </p:cNvSpPr>
          <p:nvPr>
            <p:ph type="subTitle" idx="1"/>
          </p:nvPr>
        </p:nvSpPr>
        <p:spPr/>
        <p:txBody>
          <a:bodyPr/>
          <a:lstStyle/>
          <a:p>
            <a:pPr rtl="0"/>
            <a:r>
              <a:rPr lang="zh-TW">
                <a:solidFill>
                  <a:schemeClr val="accent5">
                    <a:lumMod val="40000"/>
                    <a:lumOff val="60000"/>
                  </a:schemeClr>
                </a:solidFill>
              </a:rPr>
              <a:t>交換、路由和無線基礎 7.0 版 (SRWE)</a:t>
            </a:r>
          </a:p>
          <a:p>
            <a:endParaRPr lang="en-US"/>
          </a:p>
        </p:txBody>
      </p:sp>
      <p:sp>
        <p:nvSpPr>
          <p:cNvPr id="2" name="投影片編號版面配置區 1"/>
          <p:cNvSpPr>
            <a:spLocks noGrp="1"/>
          </p:cNvSpPr>
          <p:nvPr>
            <p:ph type="sldNum" sz="quarter" idx="12"/>
          </p:nvPr>
        </p:nvSpPr>
        <p:spPr/>
        <p:txBody>
          <a:bodyPr/>
          <a:lstStyle/>
          <a:p>
            <a:fld id="{38C68405-D8B3-49C2-9037-9F8C36DB7603}" type="slidenum">
              <a:rPr lang="en-US" altLang="zh-TW" smtClean="0"/>
              <a:t>497</a:t>
            </a:fld>
            <a:endParaRPr lang="en-US" altLang="zh-TW"/>
          </a:p>
        </p:txBody>
      </p:sp>
    </p:spTree>
    <p:custDataLst>
      <p:tags r:id="rId3"/>
    </p:custDataLst>
    <p:extLst>
      <p:ext uri="{BB962C8B-B14F-4D97-AF65-F5344CB8AC3E}">
        <p14:creationId xmlns:p14="http://schemas.microsoft.com/office/powerpoint/2010/main" val="112448526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sld>
</file>

<file path=ppt/slides/slide498.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098" name="Rectangle 33"/>
          <p:cNvSpPr>
            <a:spLocks noGrp="1" noChangeArrowheads="1"/>
          </p:cNvSpPr>
          <p:nvPr>
            <p:ph type="title"/>
          </p:nvPr>
        </p:nvSpPr>
        <p:spPr/>
        <p:txBody>
          <a:bodyPr>
            <a:normAutofit/>
          </a:bodyPr>
          <a:lstStyle/>
          <a:p>
            <a:pPr rtl="0" eaLnBrk="1" hangingPunct="1"/>
            <a:r>
              <a:rPr lang="zh-TW" altLang="en-US" sz="4000"/>
              <a:t>單元目標</a:t>
            </a:r>
          </a:p>
        </p:txBody>
      </p:sp>
      <p:sp>
        <p:nvSpPr>
          <p:cNvPr id="2" name="Content Placeholder 1">
            <a:extLst>
              <a:ext uri="{FF2B5EF4-FFF2-40B4-BE49-F238E27FC236}">
                <a16:creationId xmlns:a16="http://schemas.microsoft.com/office/drawing/2014/main" id="{578E99C3-C6EF-8348-99C6-8024418DDEF2}"/>
              </a:ext>
            </a:extLst>
          </p:cNvPr>
          <p:cNvSpPr>
            <a:spLocks noGrp="1"/>
          </p:cNvSpPr>
          <p:nvPr>
            <p:ph idx="1"/>
          </p:nvPr>
        </p:nvSpPr>
        <p:spPr>
          <a:xfrm>
            <a:off x="144066" y="1656194"/>
            <a:ext cx="8853286" cy="757551"/>
          </a:xfrm>
        </p:spPr>
        <p:txBody>
          <a:bodyPr>
            <a:normAutofit lnSpcReduction="10000"/>
          </a:bodyPr>
          <a:lstStyle/>
          <a:p>
            <a:pPr marL="0" indent="0" defTabSz="914378" eaLnBrk="0" hangingPunct="0">
              <a:spcBef>
                <a:spcPct val="0"/>
              </a:spcBef>
              <a:spcAft>
                <a:spcPct val="0"/>
              </a:spcAft>
              <a:buNone/>
            </a:pPr>
            <a:r>
              <a:rPr lang="zh-TW" altLang="en-US" sz="2250" b="1">
                <a:solidFill>
                  <a:schemeClr val="tx1"/>
                </a:solidFill>
                <a:cs typeface="Calibri" panose="020f0502020204030204" pitchFamily="34" charset="0"/>
              </a:rPr>
              <a:t>單元標題： </a:t>
            </a:r>
            <a:r>
              <a:rPr lang="zh-TW" altLang="en-US" sz="2250">
                <a:solidFill>
                  <a:schemeClr val="tx1"/>
                </a:solidFill>
                <a:cs typeface="Calibri" panose="020f0502020204030204" pitchFamily="34" charset="0"/>
              </a:rPr>
              <a:t>基本裝置設定</a:t>
            </a:r>
            <a:endParaRPr lang="en-US" altLang="en-US" sz="2250">
              <a:solidFill>
                <a:schemeClr val="tx1"/>
              </a:solidFill>
            </a:endParaRPr>
          </a:p>
          <a:p>
            <a:pPr marL="0" indent="0" defTabSz="914378" eaLnBrk="0" hangingPunct="0">
              <a:spcBef>
                <a:spcPct val="0"/>
              </a:spcBef>
              <a:spcAft>
                <a:spcPct val="0"/>
              </a:spcAft>
              <a:buNone/>
            </a:pPr>
            <a:r>
              <a:rPr lang="zh-TW" altLang="en-US" sz="2250" b="1">
                <a:solidFill>
                  <a:schemeClr val="tx1"/>
                </a:solidFill>
                <a:cs typeface="Calibri" panose="020f0502020204030204" pitchFamily="34" charset="0"/>
              </a:rPr>
              <a:t>單元目標</a:t>
            </a:r>
            <a:r>
              <a:rPr lang="zh-TW" altLang="en-US" sz="2250">
                <a:solidFill>
                  <a:schemeClr val="tx1"/>
                </a:solidFill>
                <a:cs typeface="Calibri" panose="020f0502020204030204" pitchFamily="34" charset="0"/>
              </a:rPr>
              <a:t>：使用安全性最佳實務來設定裝置。 </a:t>
            </a:r>
          </a:p>
        </p:txBody>
      </p:sp>
      <p:graphicFrame>
        <p:nvGraphicFramePr>
          <p:cNvPr id="3" name="Table 2">
            <a:extLst>
              <a:ext uri="{FF2B5EF4-FFF2-40B4-BE49-F238E27FC236}">
                <a16:creationId xmlns:a16="http://schemas.microsoft.com/office/drawing/2014/main" id="{2203BE17-8BB3-DF41-A2CF-06DE014D1956}"/>
              </a:ext>
            </a:extLst>
          </p:cNvPr>
          <p:cNvGraphicFramePr>
            <a:graphicFrameLocks noGrp="1"/>
          </p:cNvGraphicFramePr>
          <p:nvPr>
            <p:extLst>
              <p:ext uri="{D42A27DB-BD31-4B8C-83A1-F6EECF244321}">
                <p14:modId xmlns:p14="http://schemas.microsoft.com/office/powerpoint/2010/main" val="4087653587"/>
              </p:ext>
            </p:extLst>
          </p:nvPr>
        </p:nvGraphicFramePr>
        <p:xfrm>
          <a:off x="655783" y="2589416"/>
          <a:ext cx="7555085" cy="3009900"/>
        </p:xfrm>
        <a:graphic>
          <a:graphicData uri="http://schemas.openxmlformats.org/drawingml/2006/table">
            <a:tbl>
              <a:tblPr firstRow="1" bandRow="1">
                <a:tableStyleId>{5C22544A-7EE6-4342-B048-85BDC9FD1C3A}</a:tableStyleId>
              </a:tblPr>
              <a:tblGrid>
                <a:gridCol w="3225845">
                  <a:extLst>
                    <a:ext uri="{9D8B030D-6E8A-4147-A177-3AD203B41FA5}">
                      <a16:colId xmlns:a16="http://schemas.microsoft.com/office/drawing/2014/main" val="2579019526"/>
                    </a:ext>
                  </a:extLst>
                </a:gridCol>
                <a:gridCol w="4329240">
                  <a:extLst>
                    <a:ext uri="{9D8B030D-6E8A-4147-A177-3AD203B41FA5}">
                      <a16:colId xmlns:a16="http://schemas.microsoft.com/office/drawing/2014/main" val="1764220437"/>
                    </a:ext>
                  </a:extLst>
                </a:gridCol>
              </a:tblGrid>
              <a:tr h="370840">
                <a:tc>
                  <a:txBody>
                    <a:bodyPr vert="horz" wrap="square"/>
                    <a:lstStyle/>
                    <a:p>
                      <a:pPr algn="l" rtl="0" fontAlgn="ctr"/>
                      <a:r>
                        <a:rPr lang="zh-TW" sz="2000" b="1" baseline="0">
                          <a:effectLst/>
                          <a:latin typeface="Times New Roman" panose="02020603050405020304" pitchFamily="18" charset="0"/>
                          <a:ea typeface="標楷體" panose="03000509000000000000" pitchFamily="65" charset="-120"/>
                        </a:rPr>
                        <a:t>主題標題</a:t>
                      </a:r>
                    </a:p>
                  </a:txBody>
                  <a:tcPr marL="47625" marR="47625" marT="47625" marB="47625" anchor="ctr"/>
                </a:tc>
                <a:tc>
                  <a:txBody>
                    <a:bodyPr vert="horz" wrap="square"/>
                    <a:lstStyle/>
                    <a:p>
                      <a:pPr algn="l" rtl="0" fontAlgn="ctr"/>
                      <a:r>
                        <a:rPr lang="zh-TW" sz="2000" b="1" baseline="0">
                          <a:effectLst/>
                          <a:latin typeface="Times New Roman" panose="02020603050405020304" pitchFamily="18" charset="0"/>
                          <a:ea typeface="標楷體" panose="03000509000000000000" pitchFamily="65" charset="-120"/>
                        </a:rPr>
                        <a:t>主題目標</a:t>
                      </a:r>
                    </a:p>
                  </a:txBody>
                  <a:tcPr marL="47625" marR="47625" marT="47625" marB="47625" anchor="ctr"/>
                </a:tc>
                <a:extLst>
                  <a:ext uri="{0D108BD9-81ED-4DB2-BD59-A6C34878D82A}">
                    <a16:rowId xmlns:a16="http://schemas.microsoft.com/office/drawing/2014/main" val="742401779"/>
                  </a:ext>
                </a:extLst>
              </a:tr>
              <a:tr h="370840">
                <a:tc>
                  <a:txBody>
                    <a:bodyPr vert="horz" wrap="square"/>
                    <a:lstStyle/>
                    <a:p>
                      <a:pPr rtl="0" fontAlgn="ctr"/>
                      <a:r>
                        <a:rPr lang="zh-TW" sz="2000" b="1" baseline="0">
                          <a:solidFill>
                            <a:schemeClr val="bg1"/>
                          </a:solidFill>
                          <a:effectLst/>
                          <a:latin typeface="Times New Roman" panose="02020603050405020304" pitchFamily="18" charset="0"/>
                          <a:ea typeface="標楷體" panose="03000509000000000000" pitchFamily="65" charset="-120"/>
                        </a:rPr>
                        <a:t>利用初始設定來設定交換器</a:t>
                      </a:r>
                    </a:p>
                  </a:txBody>
                  <a:tcPr marL="47625" marR="47625" marT="47625" marB="47625" anchor="ctr">
                    <a:solidFill>
                      <a:schemeClr val="accent1"/>
                    </a:solidFill>
                  </a:tcPr>
                </a:tc>
                <a:tc>
                  <a:txBody>
                    <a:bodyPr vert="horz" wrap="square"/>
                    <a:lstStyle/>
                    <a:p>
                      <a:pPr rtl="0" fontAlgn="ctr"/>
                      <a:r>
                        <a:rPr lang="zh-TW" sz="2000" b="0" baseline="0">
                          <a:effectLst/>
                          <a:latin typeface="Times New Roman" panose="02020603050405020304" pitchFamily="18" charset="0"/>
                          <a:ea typeface="標楷體" panose="03000509000000000000" pitchFamily="65" charset="-120"/>
                        </a:rPr>
                        <a:t>在思科交換器上</a:t>
                      </a:r>
                      <a:r>
                        <a:rPr lang="zh-TW" altLang="en-US" sz="2000" b="0" baseline="0">
                          <a:effectLst/>
                          <a:latin typeface="Times New Roman" panose="02020603050405020304" pitchFamily="18" charset="0"/>
                          <a:ea typeface="標楷體" panose="03000509000000000000" pitchFamily="65" charset="-120"/>
                        </a:rPr>
                        <a:t>完成</a:t>
                      </a:r>
                      <a:r>
                        <a:rPr lang="zh-TW" sz="2000" b="0" baseline="0">
                          <a:effectLst/>
                          <a:latin typeface="Times New Roman" panose="02020603050405020304" pitchFamily="18" charset="0"/>
                          <a:ea typeface="標楷體" panose="03000509000000000000" pitchFamily="65" charset="-120"/>
                        </a:rPr>
                        <a:t>初始設定。</a:t>
                      </a:r>
                    </a:p>
                  </a:txBody>
                  <a:tcPr marL="47625" marR="47625" marT="47625" marB="47625" anchor="ctr"/>
                </a:tc>
                <a:extLst>
                  <a:ext uri="{0D108BD9-81ED-4DB2-BD59-A6C34878D82A}">
                    <a16:rowId xmlns:a16="http://schemas.microsoft.com/office/drawing/2014/main" val="3150950737"/>
                  </a:ext>
                </a:extLst>
              </a:tr>
              <a:tr h="370840">
                <a:tc>
                  <a:txBody>
                    <a:bodyPr vert="horz" wrap="square"/>
                    <a:lstStyle/>
                    <a:p>
                      <a:pPr rtl="0" fontAlgn="ctr"/>
                      <a:r>
                        <a:rPr lang="zh-TW" sz="2000" b="1" baseline="0">
                          <a:solidFill>
                            <a:schemeClr val="bg1"/>
                          </a:solidFill>
                          <a:effectLst/>
                          <a:latin typeface="Times New Roman" panose="02020603050405020304" pitchFamily="18" charset="0"/>
                          <a:ea typeface="標楷體" panose="03000509000000000000" pitchFamily="65" charset="-120"/>
                        </a:rPr>
                        <a:t>設定交換器連接埠</a:t>
                      </a:r>
                    </a:p>
                  </a:txBody>
                  <a:tcPr marL="47625" marR="47625" marT="47625" marB="47625" anchor="ctr">
                    <a:solidFill>
                      <a:schemeClr val="accent1"/>
                    </a:solidFill>
                  </a:tcPr>
                </a:tc>
                <a:tc>
                  <a:txBody>
                    <a:bodyPr vert="horz" wrap="square"/>
                    <a:lstStyle/>
                    <a:p>
                      <a:pPr rtl="0" fontAlgn="ctr"/>
                      <a:r>
                        <a:rPr lang="zh-TW" sz="2000" b="0" baseline="0">
                          <a:effectLst/>
                          <a:latin typeface="Times New Roman" panose="02020603050405020304" pitchFamily="18" charset="0"/>
                          <a:ea typeface="標楷體" panose="03000509000000000000" pitchFamily="65" charset="-120"/>
                        </a:rPr>
                        <a:t>設定交換器連接埠以符合網路需求。</a:t>
                      </a:r>
                    </a:p>
                  </a:txBody>
                  <a:tcPr marL="47625" marR="47625" marT="47625" marB="47625" anchor="ctr"/>
                </a:tc>
                <a:extLst>
                  <a:ext uri="{0D108BD9-81ED-4DB2-BD59-A6C34878D82A}">
                    <a16:rowId xmlns:a16="http://schemas.microsoft.com/office/drawing/2014/main" val="2772085455"/>
                  </a:ext>
                </a:extLst>
              </a:tr>
              <a:tr h="370840">
                <a:tc>
                  <a:txBody>
                    <a:bodyPr vert="horz" wrap="square"/>
                    <a:lstStyle/>
                    <a:p>
                      <a:pPr rtl="0" fontAlgn="ctr"/>
                      <a:r>
                        <a:rPr lang="zh-TW" sz="2000" b="1" baseline="0">
                          <a:solidFill>
                            <a:schemeClr val="bg1"/>
                          </a:solidFill>
                          <a:effectLst/>
                          <a:latin typeface="Times New Roman" panose="02020603050405020304" pitchFamily="18" charset="0"/>
                          <a:ea typeface="標楷體" panose="03000509000000000000" pitchFamily="65" charset="-120"/>
                        </a:rPr>
                        <a:t>安全遠端存取</a:t>
                      </a:r>
                    </a:p>
                  </a:txBody>
                  <a:tcPr marL="47625" marR="47625" marT="47625" marB="47625" anchor="ctr">
                    <a:solidFill>
                      <a:schemeClr val="accent1"/>
                    </a:solidFill>
                  </a:tcPr>
                </a:tc>
                <a:tc>
                  <a:txBody>
                    <a:bodyPr vert="horz" wrap="square"/>
                    <a:lstStyle/>
                    <a:p>
                      <a:pPr rtl="0" fontAlgn="ctr"/>
                      <a:r>
                        <a:rPr lang="zh-TW" sz="2000" b="0" baseline="0">
                          <a:effectLst/>
                          <a:latin typeface="Times New Roman" panose="02020603050405020304" pitchFamily="18" charset="0"/>
                          <a:ea typeface="標楷體" panose="03000509000000000000" pitchFamily="65" charset="-120"/>
                        </a:rPr>
                        <a:t>在交換器上設定安全管理存取。</a:t>
                      </a:r>
                    </a:p>
                  </a:txBody>
                  <a:tcPr marL="47625" marR="47625" marT="47625" marB="47625" anchor="ctr"/>
                </a:tc>
                <a:extLst>
                  <a:ext uri="{0D108BD9-81ED-4DB2-BD59-A6C34878D82A}">
                    <a16:rowId xmlns:a16="http://schemas.microsoft.com/office/drawing/2014/main" val="3228802595"/>
                  </a:ext>
                </a:extLst>
              </a:tr>
              <a:tr h="643890">
                <a:tc>
                  <a:txBody>
                    <a:bodyPr vert="horz" wrap="square"/>
                    <a:lstStyle/>
                    <a:p>
                      <a:pPr rtl="0" fontAlgn="ctr"/>
                      <a:r>
                        <a:rPr lang="zh-TW" sz="2000" b="1" baseline="0">
                          <a:solidFill>
                            <a:schemeClr val="bg1"/>
                          </a:solidFill>
                          <a:effectLst/>
                          <a:latin typeface="Times New Roman" panose="02020603050405020304" pitchFamily="18" charset="0"/>
                          <a:ea typeface="標楷體" panose="03000509000000000000" pitchFamily="65" charset="-120"/>
                        </a:rPr>
                        <a:t>路由器基本設定</a:t>
                      </a:r>
                    </a:p>
                  </a:txBody>
                  <a:tcPr marL="47625" marR="47625" marT="47625" marB="47625" anchor="ctr">
                    <a:solidFill>
                      <a:schemeClr val="accent1"/>
                    </a:solidFill>
                  </a:tcPr>
                </a:tc>
                <a:tc>
                  <a:txBody>
                    <a:bodyPr vert="horz" wrap="square"/>
                    <a:lstStyle/>
                    <a:p>
                      <a:pPr rtl="0" fontAlgn="ctr"/>
                      <a:r>
                        <a:rPr lang="zh-TW" sz="2000" b="0" baseline="0">
                          <a:effectLst/>
                          <a:latin typeface="Times New Roman" panose="02020603050405020304" pitchFamily="18" charset="0"/>
                          <a:ea typeface="標楷體" panose="03000509000000000000" pitchFamily="65" charset="-120"/>
                        </a:rPr>
                        <a:t>在路由器上設定基本設定，使用 CLI 在兩個直連網路之間進行路由。</a:t>
                      </a:r>
                    </a:p>
                  </a:txBody>
                  <a:tcPr marL="47625" marR="47625" marT="47625" marB="47625" anchor="ctr"/>
                </a:tc>
                <a:extLst>
                  <a:ext uri="{0D108BD9-81ED-4DB2-BD59-A6C34878D82A}">
                    <a16:rowId xmlns:a16="http://schemas.microsoft.com/office/drawing/2014/main" val="3134809945"/>
                  </a:ext>
                </a:extLst>
              </a:tr>
              <a:tr h="643890">
                <a:tc>
                  <a:txBody>
                    <a:bodyPr vert="horz" wrap="square"/>
                    <a:lstStyle/>
                    <a:p>
                      <a:pPr rtl="0" fontAlgn="ctr"/>
                      <a:r>
                        <a:rPr lang="zh-TW" sz="2000" b="1" baseline="0">
                          <a:solidFill>
                            <a:schemeClr val="bg1"/>
                          </a:solidFill>
                          <a:effectLst/>
                          <a:latin typeface="Times New Roman" panose="02020603050405020304" pitchFamily="18" charset="0"/>
                          <a:ea typeface="標楷體" panose="03000509000000000000" pitchFamily="65" charset="-120"/>
                        </a:rPr>
                        <a:t>驗證直連網路</a:t>
                      </a:r>
                    </a:p>
                  </a:txBody>
                  <a:tcPr marL="47625" marR="47625" marT="47625" marB="47625" anchor="ctr">
                    <a:solidFill>
                      <a:schemeClr val="accent1"/>
                    </a:solidFill>
                  </a:tcPr>
                </a:tc>
                <a:tc>
                  <a:txBody>
                    <a:bodyPr vert="horz" wrap="square"/>
                    <a:lstStyle/>
                    <a:p>
                      <a:pPr rtl="0" fontAlgn="ctr"/>
                      <a:r>
                        <a:rPr lang="zh-TW" sz="2000" b="0" baseline="0">
                          <a:effectLst/>
                          <a:latin typeface="Times New Roman" panose="02020603050405020304" pitchFamily="18" charset="0"/>
                          <a:ea typeface="標楷體" panose="03000509000000000000" pitchFamily="65" charset="-120"/>
                        </a:rPr>
                        <a:t>確認直接連線到路由器的兩個網路之間的連線。</a:t>
                      </a:r>
                    </a:p>
                  </a:txBody>
                  <a:tcPr marL="47625" marR="47625" marT="47625" marB="47625" anchor="ctr"/>
                </a:tc>
                <a:extLst>
                  <a:ext uri="{0D108BD9-81ED-4DB2-BD59-A6C34878D82A}">
                    <a16:rowId xmlns:a16="http://schemas.microsoft.com/office/drawing/2014/main" val="503933313"/>
                  </a:ext>
                </a:extLst>
              </a:tr>
            </a:tbl>
          </a:graphicData>
        </a:graphic>
      </p:graphicFrame>
      <p:sp>
        <p:nvSpPr>
          <p:cNvPr id="4" name="投影片編號版面配置區 3"/>
          <p:cNvSpPr>
            <a:spLocks noGrp="1"/>
          </p:cNvSpPr>
          <p:nvPr>
            <p:ph type="sldNum" sz="quarter" idx="4"/>
          </p:nvPr>
        </p:nvSpPr>
        <p:spPr/>
        <p:txBody>
          <a:bodyPr/>
          <a:lstStyle/>
          <a:p>
            <a:pPr defTabSz="385754">
              <a:defRPr/>
            </a:pPr>
            <a:fld id="{2F5CCB13-0A32-4557-88E9-079F0C330695}" type="slidenum">
              <a:rPr lang="en-US" kern="0" smtClean="0">
                <a:solidFill>
                  <a:srgbClr val="595959"/>
                </a:solidFill>
              </a:rPr>
              <a:pPr defTabSz="385754">
                <a:defRPr/>
              </a:pPr>
              <a:t>498</a:t>
            </a:fld>
            <a:endParaRPr lang="en-US" kern="0">
              <a:solidFill>
                <a:srgbClr val="595959"/>
              </a:solidFill>
            </a:endParaRPr>
          </a:p>
        </p:txBody>
      </p:sp>
    </p:spTree>
    <p:custDataLst>
      <p:tags r:id="rId3"/>
    </p:custDataLst>
    <p:extLst>
      <p:ext uri="{BB962C8B-B14F-4D97-AF65-F5344CB8AC3E}">
        <p14:creationId xmlns:p14="http://schemas.microsoft.com/office/powerpoint/2010/main" val="61716578"/>
      </p:ext>
    </p:extLst>
  </p:cSld>
  <p:clrMapOvr>
    <a:masterClrMapping/>
  </p:clrMapOvr>
  <p:transition spd="slow">
    <p:wipe/>
  </p:transition>
  <p:timing/>
</p:sld>
</file>

<file path=ppt/slides/slide499.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p:spPr>
        <p:txBody>
          <a:bodyPr>
            <a:noAutofit/>
          </a:bodyPr>
          <a:lstStyle/>
          <a:p>
            <a:r>
              <a:rPr lang="en-US" altLang="zh-TW" sz="2700"/>
              <a:t>18.1 Switch</a:t>
            </a:r>
            <a:r>
              <a:rPr lang="zh-TW" altLang="en-US" sz="2700"/>
              <a:t>初始</a:t>
            </a:r>
            <a:r>
              <a:rPr lang="zh-TW" altLang="en-US" sz="2700" smtClean="0"/>
              <a:t>設定</a:t>
            </a:r>
            <a:r>
              <a:rPr lang="en-US" altLang="zh-TW" sz="2700" smtClean="0"/>
              <a:t>-Switch</a:t>
            </a:r>
            <a:r>
              <a:rPr lang="zh-TW" altLang="en-US" sz="2700" smtClean="0"/>
              <a:t>開機</a:t>
            </a:r>
            <a:r>
              <a:rPr lang="zh-TW" altLang="en-US" sz="2700"/>
              <a:t>順序</a:t>
            </a:r>
          </a:p>
        </p:txBody>
      </p:sp>
      <p:sp>
        <p:nvSpPr>
          <p:cNvPr id="4" name="Content Placeholder 3">
            <a:extLst>
              <a:ext uri="{FF2B5EF4-FFF2-40B4-BE49-F238E27FC236}">
                <a16:creationId xmlns:a16="http://schemas.microsoft.com/office/drawing/2014/main" id="{695BAE28-6863-A948-8D99-61BCD994D06D}"/>
              </a:ext>
            </a:extLst>
          </p:cNvPr>
          <p:cNvSpPr>
            <a:spLocks noGrp="1"/>
          </p:cNvSpPr>
          <p:nvPr>
            <p:ph idx="1"/>
          </p:nvPr>
        </p:nvSpPr>
        <p:spPr>
          <a:xfrm>
            <a:off x="474662" y="1589088"/>
            <a:ext cx="8280057" cy="3689897"/>
          </a:xfrm>
        </p:spPr>
        <p:txBody>
          <a:bodyPr/>
          <a:lstStyle/>
          <a:p>
            <a:pPr marL="0" indent="0" algn="l"/>
            <a:r>
              <a:rPr lang="zh-TW" altLang="en-US" sz="1800">
                <a:solidFill>
                  <a:srgbClr val="000000"/>
                </a:solidFill>
              </a:rPr>
              <a:t>思科交換器電源開啟後，會經過下列五步驟的開機順序</a:t>
            </a:r>
            <a:r>
              <a:rPr lang="zh-TW" altLang="en-US" sz="1600">
                <a:solidFill>
                  <a:srgbClr val="000000"/>
                </a:solidFill>
              </a:rPr>
              <a:t>：</a:t>
            </a:r>
          </a:p>
          <a:p>
            <a:pPr marL="73083" lvl="1" indent="0">
              <a:buNone/>
            </a:pPr>
            <a:r>
              <a:rPr lang="zh-TW" altLang="en-US" sz="1600" b="1">
                <a:solidFill>
                  <a:srgbClr val="000000"/>
                </a:solidFill>
              </a:rPr>
              <a:t>步驟 </a:t>
            </a:r>
            <a:r>
              <a:rPr lang="en-US" altLang="zh-TW" sz="1600" b="1">
                <a:solidFill>
                  <a:srgbClr val="000000"/>
                </a:solidFill>
              </a:rPr>
              <a:t>1</a:t>
            </a:r>
            <a:r>
              <a:rPr lang="zh-TW" altLang="en-US" sz="1600">
                <a:solidFill>
                  <a:srgbClr val="000000"/>
                </a:solidFill>
              </a:rPr>
              <a:t>：首先，交換器載入儲存在唯讀記憶體中的開機自我測試（</a:t>
            </a:r>
            <a:r>
              <a:rPr lang="en-US" altLang="zh-TW" sz="1600">
                <a:solidFill>
                  <a:srgbClr val="000000"/>
                </a:solidFill>
              </a:rPr>
              <a:t>POST</a:t>
            </a:r>
            <a:r>
              <a:rPr lang="zh-TW" altLang="en-US" sz="1600">
                <a:solidFill>
                  <a:srgbClr val="000000"/>
                </a:solidFill>
              </a:rPr>
              <a:t>）程式。</a:t>
            </a:r>
            <a:r>
              <a:rPr lang="en-US" altLang="zh-TW" sz="1600">
                <a:solidFill>
                  <a:srgbClr val="000000"/>
                </a:solidFill>
              </a:rPr>
              <a:t>POST </a:t>
            </a:r>
            <a:r>
              <a:rPr lang="zh-TW" altLang="en-US" sz="1600">
                <a:solidFill>
                  <a:srgbClr val="000000"/>
                </a:solidFill>
              </a:rPr>
              <a:t>會檢查 </a:t>
            </a:r>
            <a:r>
              <a:rPr lang="en-US" altLang="zh-TW" sz="1600">
                <a:solidFill>
                  <a:srgbClr val="000000"/>
                </a:solidFill>
              </a:rPr>
              <a:t>CPU </a:t>
            </a:r>
            <a:r>
              <a:rPr lang="zh-TW" altLang="en-US" sz="1600">
                <a:solidFill>
                  <a:srgbClr val="000000"/>
                </a:solidFill>
              </a:rPr>
              <a:t>子系統。它會測試 </a:t>
            </a:r>
            <a:r>
              <a:rPr lang="en-US" altLang="zh-TW" sz="1600">
                <a:solidFill>
                  <a:srgbClr val="000000"/>
                </a:solidFill>
              </a:rPr>
              <a:t>CPU</a:t>
            </a:r>
            <a:r>
              <a:rPr lang="zh-TW" altLang="en-US" sz="1600">
                <a:solidFill>
                  <a:srgbClr val="000000"/>
                </a:solidFill>
              </a:rPr>
              <a:t>、</a:t>
            </a:r>
            <a:r>
              <a:rPr lang="en-US" altLang="zh-TW" sz="1600">
                <a:solidFill>
                  <a:srgbClr val="000000"/>
                </a:solidFill>
              </a:rPr>
              <a:t>DRAM</a:t>
            </a:r>
            <a:r>
              <a:rPr lang="zh-TW" altLang="en-US" sz="1600">
                <a:solidFill>
                  <a:srgbClr val="000000"/>
                </a:solidFill>
              </a:rPr>
              <a:t>，以及構成快閃檔案系統的快閃裝置部分。 </a:t>
            </a:r>
          </a:p>
          <a:p>
            <a:pPr marL="73083" lvl="1" indent="0">
              <a:buNone/>
            </a:pPr>
            <a:r>
              <a:rPr lang="zh-TW" altLang="en-US" sz="1600" b="1">
                <a:solidFill>
                  <a:srgbClr val="000000"/>
                </a:solidFill>
              </a:rPr>
              <a:t>步驟 </a:t>
            </a:r>
            <a:r>
              <a:rPr lang="en-US" altLang="zh-TW" sz="1600" b="1">
                <a:solidFill>
                  <a:srgbClr val="000000"/>
                </a:solidFill>
              </a:rPr>
              <a:t>2</a:t>
            </a:r>
            <a:r>
              <a:rPr lang="zh-TW" altLang="en-US" sz="1600">
                <a:solidFill>
                  <a:srgbClr val="000000"/>
                </a:solidFill>
              </a:rPr>
              <a:t>：接下來，交換器載入開機載入程式。開機載入程式是儲存在 </a:t>
            </a:r>
            <a:r>
              <a:rPr lang="en-US" altLang="zh-TW" sz="1600">
                <a:solidFill>
                  <a:srgbClr val="000000"/>
                </a:solidFill>
              </a:rPr>
              <a:t>ROM </a:t>
            </a:r>
            <a:r>
              <a:rPr lang="zh-TW" altLang="en-US" sz="1600">
                <a:solidFill>
                  <a:srgbClr val="000000"/>
                </a:solidFill>
              </a:rPr>
              <a:t>中的小程式，</a:t>
            </a:r>
            <a:r>
              <a:rPr lang="en-US" altLang="zh-TW" sz="1600">
                <a:solidFill>
                  <a:srgbClr val="000000"/>
                </a:solidFill>
              </a:rPr>
              <a:t>POST </a:t>
            </a:r>
            <a:r>
              <a:rPr lang="zh-TW" altLang="en-US" sz="1600">
                <a:solidFill>
                  <a:srgbClr val="000000"/>
                </a:solidFill>
              </a:rPr>
              <a:t>成功完成後立即執行。 </a:t>
            </a:r>
          </a:p>
          <a:p>
            <a:pPr marL="73083" lvl="1" indent="0">
              <a:buNone/>
            </a:pPr>
            <a:r>
              <a:rPr lang="zh-TW" altLang="en-US" sz="1600" b="1">
                <a:solidFill>
                  <a:srgbClr val="000000"/>
                </a:solidFill>
              </a:rPr>
              <a:t>步驟 </a:t>
            </a:r>
            <a:r>
              <a:rPr lang="en-US" altLang="zh-TW" sz="1600" b="1">
                <a:solidFill>
                  <a:srgbClr val="000000"/>
                </a:solidFill>
              </a:rPr>
              <a:t>3</a:t>
            </a:r>
            <a:r>
              <a:rPr lang="zh-TW" altLang="en-US" sz="1600">
                <a:solidFill>
                  <a:srgbClr val="000000"/>
                </a:solidFill>
              </a:rPr>
              <a:t>：開機載入程式執行低階 </a:t>
            </a:r>
            <a:r>
              <a:rPr lang="en-US" altLang="zh-TW" sz="1600">
                <a:solidFill>
                  <a:srgbClr val="000000"/>
                </a:solidFill>
              </a:rPr>
              <a:t>CPU </a:t>
            </a:r>
            <a:r>
              <a:rPr lang="zh-TW" altLang="en-US" sz="1600">
                <a:solidFill>
                  <a:srgbClr val="000000"/>
                </a:solidFill>
              </a:rPr>
              <a:t>初始化。它初始化 </a:t>
            </a:r>
            <a:r>
              <a:rPr lang="en-US" altLang="zh-TW" sz="1600">
                <a:solidFill>
                  <a:srgbClr val="000000"/>
                </a:solidFill>
              </a:rPr>
              <a:t>CPU </a:t>
            </a:r>
            <a:r>
              <a:rPr lang="zh-TW" altLang="en-US" sz="1600">
                <a:solidFill>
                  <a:srgbClr val="000000"/>
                </a:solidFill>
              </a:rPr>
              <a:t>暫存器，控制其中實體記憶體的對映，記憶體的數量和速度。 </a:t>
            </a:r>
          </a:p>
          <a:p>
            <a:pPr marL="73083" lvl="1" indent="0">
              <a:buNone/>
            </a:pPr>
            <a:r>
              <a:rPr lang="zh-TW" altLang="en-US" sz="1600" b="1">
                <a:solidFill>
                  <a:srgbClr val="000000"/>
                </a:solidFill>
              </a:rPr>
              <a:t>步驟 </a:t>
            </a:r>
            <a:r>
              <a:rPr lang="en-US" altLang="zh-TW" sz="1600" b="1">
                <a:solidFill>
                  <a:srgbClr val="000000"/>
                </a:solidFill>
              </a:rPr>
              <a:t>4</a:t>
            </a:r>
            <a:r>
              <a:rPr lang="zh-TW" altLang="en-US" sz="1600">
                <a:solidFill>
                  <a:srgbClr val="000000"/>
                </a:solidFill>
              </a:rPr>
              <a:t>：開機載入程式會初始化系統主機板上的快閃檔案系統。 </a:t>
            </a:r>
          </a:p>
          <a:p>
            <a:pPr marL="73083" lvl="1" indent="0">
              <a:buNone/>
            </a:pPr>
            <a:r>
              <a:rPr lang="zh-TW" altLang="en-US" sz="1600" b="1">
                <a:solidFill>
                  <a:srgbClr val="000000"/>
                </a:solidFill>
              </a:rPr>
              <a:t>步驟 </a:t>
            </a:r>
            <a:r>
              <a:rPr lang="en-US" altLang="zh-TW" sz="1600" b="1">
                <a:solidFill>
                  <a:srgbClr val="000000"/>
                </a:solidFill>
              </a:rPr>
              <a:t>5</a:t>
            </a:r>
            <a:r>
              <a:rPr lang="zh-TW" altLang="en-US" sz="1600">
                <a:solidFill>
                  <a:srgbClr val="000000"/>
                </a:solidFill>
              </a:rPr>
              <a:t>：最後，開機載入程式會定位並載入預設的 </a:t>
            </a:r>
            <a:r>
              <a:rPr lang="en-US" altLang="zh-TW" sz="1600">
                <a:solidFill>
                  <a:srgbClr val="000000"/>
                </a:solidFill>
              </a:rPr>
              <a:t>IOS </a:t>
            </a:r>
            <a:r>
              <a:rPr lang="zh-TW" altLang="en-US" sz="1600">
                <a:solidFill>
                  <a:srgbClr val="000000"/>
                </a:solidFill>
              </a:rPr>
              <a:t>作業系統軟體映像檔到記憶體中，並讓交換器控制 </a:t>
            </a:r>
            <a:r>
              <a:rPr lang="en-US" altLang="zh-TW" sz="1600">
                <a:solidFill>
                  <a:srgbClr val="000000"/>
                </a:solidFill>
              </a:rPr>
              <a:t>IOS</a:t>
            </a:r>
            <a:r>
              <a:rPr lang="zh-TW" altLang="en-US" sz="1600">
                <a:solidFill>
                  <a:srgbClr val="000000"/>
                </a:solidFill>
              </a:rPr>
              <a:t>。 </a:t>
            </a:r>
          </a:p>
          <a:p>
            <a:pPr marL="342892" indent="-342892" algn="l">
              <a:buFont typeface="Arial" panose="020b0604020202020204" pitchFamily="34" charset="0"/>
              <a:buChar char="•"/>
            </a:pPr>
            <a:endParaRPr lang="en-US" sz="1600">
              <a:solidFill>
                <a:srgbClr val="000000"/>
              </a:solidFill>
            </a:endParaRPr>
          </a:p>
        </p:txBody>
      </p:sp>
      <p:sp>
        <p:nvSpPr>
          <p:cNvPr id="2" name="投影片編號版面配置區 1"/>
          <p:cNvSpPr>
            <a:spLocks noGrp="1"/>
          </p:cNvSpPr>
          <p:nvPr>
            <p:ph type="sldNum" sz="quarter" idx="12"/>
          </p:nvPr>
        </p:nvSpPr>
        <p:spPr/>
        <p:txBody>
          <a:bodyPr/>
          <a:lstStyle/>
          <a:p>
            <a:fld id="{4FAB73BC-B049-4115-A692-8D63A059BFB8}" type="slidenum">
              <a:rPr lang="en-US" smtClean="0"/>
              <a:t>499</a:t>
            </a:fld>
            <a:endParaRPr lang="en-US"/>
          </a:p>
        </p:txBody>
      </p:sp>
    </p:spTree>
    <p:custDataLst>
      <p:tags r:id="rId3"/>
    </p:custDataLst>
    <p:extLst>
      <p:ext uri="{BB962C8B-B14F-4D97-AF65-F5344CB8AC3E}">
        <p14:creationId xmlns:p14="http://schemas.microsoft.com/office/powerpoint/2010/main" val="343352287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5.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Content Placeholder 1"/>
          <p:cNvSpPr>
            <a:spLocks noGrp="1"/>
          </p:cNvSpPr>
          <p:nvPr>
            <p:ph idx="1"/>
          </p:nvPr>
        </p:nvSpPr>
        <p:spPr>
          <a:xfrm>
            <a:off x="702866" y="953781"/>
            <a:ext cx="6459934" cy="2006600"/>
          </a:xfrm>
        </p:spPr>
        <p:txBody>
          <a:bodyPr>
            <a:normAutofit fontScale="62500" lnSpcReduction="20000"/>
          </a:bodyPr>
          <a:lstStyle/>
          <a:p>
            <a:pPr marL="0" indent="0">
              <a:buNone/>
            </a:pPr>
            <a:endParaRPr lang="en-US" sz="5500">
              <a:solidFill>
                <a:schemeClr val="tx1"/>
              </a:solidFill>
              <a:cs typeface="+mj-cs"/>
            </a:endParaRPr>
          </a:p>
          <a:p>
            <a:pPr marL="0" indent="0">
              <a:buNone/>
            </a:pPr>
            <a:r>
              <a:rPr lang="zh-TW" altLang="en-US" sz="4000"/>
              <a:t>溝通對我們來說幾乎同樣重要，就像我們對空氣、水、食物和住所的依賴。在當今世界，透過使用網路，我們以前所未有的方式連結。</a:t>
            </a:r>
          </a:p>
        </p:txBody>
      </p:sp>
      <p:sp>
        <p:nvSpPr>
          <p:cNvPr id="6" name="Rectangle 2">
            <a:extLst>
              <a:ext uri="{FF2B5EF4-FFF2-40B4-BE49-F238E27FC236}">
                <a16:creationId xmlns:a16="http://schemas.microsoft.com/office/drawing/2014/main" id="{A7E249FF-01FC-487E-B05D-F7C27AD56CB5}"/>
              </a:ext>
            </a:extLst>
          </p:cNvPr>
          <p:cNvSpPr txBox="1">
            <a:spLocks noChangeArrowheads="1"/>
          </p:cNvSpPr>
          <p:nvPr/>
        </p:nvSpPr>
        <p:spPr bwMode="auto">
          <a:xfrm>
            <a:off x="525067" y="898643"/>
            <a:ext cx="3551634" cy="757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defTabSz="684213" rtl="0" eaLnBrk="1" fontAlgn="base" hangingPunct="1">
              <a:lnSpc>
                <a:spcPct val="100000"/>
              </a:lnSpc>
              <a:spcBef>
                <a:spcPct val="0"/>
              </a:spcBef>
              <a:spcAft>
                <a:spcPct val="0"/>
              </a:spcAft>
              <a:defRPr lang="en-US" sz="2400" kern="1200">
                <a:solidFill>
                  <a:schemeClr val="accent4"/>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a:ea typeface="ＭＳ Ｐゴシック" charset="0"/>
              </a:defRPr>
            </a:lvl9pPr>
          </a:lstStyle>
          <a:p>
            <a:pPr defTabSz="685800"/>
            <a:r>
              <a:rPr lang="zh-TW" altLang="en-US" sz="3000">
                <a:solidFill>
                  <a:schemeClr val="tx1"/>
                </a:solidFill>
                <a:latin typeface="Times New Roman" panose="02020603050405020304" pitchFamily="18" charset="0"/>
                <a:ea typeface="標楷體" panose="03000509000000000000" pitchFamily="65" charset="-120"/>
                <a:cs typeface="+mj-cs"/>
              </a:rPr>
              <a:t>今日網路連接我們</a:t>
            </a:r>
          </a:p>
        </p:txBody>
      </p:sp>
      <p:sp>
        <p:nvSpPr>
          <p:cNvPr id="3" name="投影片編號版面配置區 2"/>
          <p:cNvSpPr>
            <a:spLocks noGrp="1"/>
          </p:cNvSpPr>
          <p:nvPr>
            <p:ph type="sldNum" sz="quarter" idx="4"/>
          </p:nvPr>
        </p:nvSpPr>
        <p:spPr/>
        <p:txBody>
          <a:bodyPr/>
          <a:lstStyle/>
          <a:p>
            <a:pPr defTabSz="385754">
              <a:defRPr/>
            </a:pPr>
            <a:fld id="{2F5CCB13-0A32-4557-88E9-079F0C330695}" type="slidenum">
              <a:rPr lang="en-US" kern="0" smtClean="0">
                <a:solidFill>
                  <a:srgbClr val="595959"/>
                </a:solidFill>
              </a:rPr>
              <a:pPr defTabSz="385754">
                <a:defRPr/>
              </a:pPr>
              <a:t>5</a:t>
            </a:fld>
            <a:endParaRPr lang="en-US" kern="0">
              <a:solidFill>
                <a:srgbClr val="595959"/>
              </a:solidFill>
            </a:endParaRPr>
          </a:p>
        </p:txBody>
      </p:sp>
      <p:sp>
        <p:nvSpPr>
          <p:cNvPr id="5" name="Rectangle 2"/>
          <p:cNvSpPr>
            <a:spLocks noGrp="1" noChangeArrowheads="1"/>
          </p:cNvSpPr>
          <p:nvPr>
            <p:ph type="title"/>
          </p:nvPr>
        </p:nvSpPr>
        <p:spPr>
          <a:xfrm>
            <a:off x="525067" y="2510485"/>
            <a:ext cx="9144000" cy="1010068"/>
          </a:xfrm>
        </p:spPr>
        <p:txBody>
          <a:bodyPr>
            <a:normAutofit/>
          </a:bodyPr>
          <a:lstStyle/>
          <a:p>
            <a:pPr rtl="0"/>
            <a:r>
              <a:rPr lang="zh-TW" altLang="en-US" sz="3000"/>
              <a:t>現今的網路連線無界限</a:t>
            </a:r>
          </a:p>
        </p:txBody>
      </p:sp>
      <p:sp>
        <p:nvSpPr>
          <p:cNvPr id="7" name="Rectangle 6"/>
          <p:cNvSpPr txBox="1">
            <a:spLocks noChangeArrowheads="1"/>
          </p:cNvSpPr>
          <p:nvPr/>
        </p:nvSpPr>
        <p:spPr bwMode="auto">
          <a:xfrm>
            <a:off x="963010" y="3314054"/>
            <a:ext cx="2986890" cy="11660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rtlCol="0" anchor="t" anchorCtr="0" compatLnSpc="1">
            <a:prstTxWarp prst="textNoShape">
              <a:avLst/>
            </a:prstTxWarp>
            <a:noAutofit/>
          </a:bodyPr>
          <a:lstStyle>
            <a:lvl1pPr marL="169859" indent="-169859" algn="l" defTabSz="685800" rtl="0" eaLnBrk="1" latinLnBrk="0" hangingPunct="1">
              <a:lnSpc>
                <a:spcPct val="100000"/>
              </a:lnSpc>
              <a:spcBef>
                <a:spcPts val="600"/>
              </a:spcBef>
              <a:spcAft>
                <a:spcPts val="600"/>
              </a:spcAft>
              <a:buFont typeface="Wingdings" panose="05000000000000000000" pitchFamily="2" charset="2"/>
              <a:buChar char="§"/>
              <a:defRPr sz="2100" kern="1200" baseline="0">
                <a:solidFill>
                  <a:srgbClr val="000000"/>
                </a:solidFill>
                <a:latin typeface="Times New Roman" panose="02020603050405020304" pitchFamily="18" charset="0"/>
                <a:ea typeface="標楷體" panose="03000509000000000000" pitchFamily="65" charset="-120"/>
                <a:cs typeface="+mn-cs"/>
              </a:defRPr>
            </a:lvl1pPr>
            <a:lvl2pPr marL="514350" indent="-171450" algn="l" defTabSz="685800" rtl="0" eaLnBrk="1" latinLnBrk="0" hangingPunct="1">
              <a:lnSpc>
                <a:spcPct val="100000"/>
              </a:lnSpc>
              <a:spcBef>
                <a:spcPts val="300"/>
              </a:spcBef>
              <a:spcAft>
                <a:spcPts val="300"/>
              </a:spcAft>
              <a:buFont typeface="Wingdings 2" pitchFamily="18" charset="2"/>
              <a:buChar char=""/>
              <a:defRPr sz="1800" kern="1200" baseline="0">
                <a:solidFill>
                  <a:srgbClr val="000000"/>
                </a:solidFill>
                <a:latin typeface="Times New Roman" panose="02020603050405020304" pitchFamily="18" charset="0"/>
                <a:ea typeface="標楷體" panose="03000509000000000000" pitchFamily="65" charset="-120"/>
                <a:cs typeface="+mn-cs"/>
              </a:defRPr>
            </a:lvl2pPr>
            <a:lvl3pPr marL="857250" indent="-171450" algn="l" defTabSz="685800" rtl="0" eaLnBrk="1" latinLnBrk="0" hangingPunct="1">
              <a:lnSpc>
                <a:spcPct val="100000"/>
              </a:lnSpc>
              <a:spcBef>
                <a:spcPts val="300"/>
              </a:spcBef>
              <a:spcAft>
                <a:spcPts val="300"/>
              </a:spcAft>
              <a:buFont typeface="Wingdings 2" pitchFamily="18" charset="2"/>
              <a:buChar char=""/>
              <a:defRPr sz="1500" kern="1200" baseline="0">
                <a:solidFill>
                  <a:srgbClr val="000000"/>
                </a:solidFill>
                <a:latin typeface="Times New Roman" panose="02020603050405020304" pitchFamily="18" charset="0"/>
                <a:ea typeface="標楷體" panose="03000509000000000000" pitchFamily="65" charset="-120"/>
                <a:cs typeface="+mn-cs"/>
              </a:defRPr>
            </a:lvl3pPr>
            <a:lvl4pPr marL="1200150" indent="-171450" algn="l" defTabSz="685800" rtl="0" eaLnBrk="1" latinLnBrk="0" hangingPunct="1">
              <a:lnSpc>
                <a:spcPct val="100000"/>
              </a:lnSpc>
              <a:spcBef>
                <a:spcPts val="300"/>
              </a:spcBef>
              <a:spcAft>
                <a:spcPts val="300"/>
              </a:spcAft>
              <a:buFont typeface="Wingdings 2" pitchFamily="18" charset="2"/>
              <a:buChar char=""/>
              <a:defRPr sz="1350" kern="1200" baseline="0">
                <a:solidFill>
                  <a:srgbClr val="000000"/>
                </a:solidFill>
                <a:latin typeface="Times New Roman" panose="02020603050405020304" pitchFamily="18" charset="0"/>
                <a:ea typeface="標楷體" panose="03000509000000000000" pitchFamily="65" charset="-120"/>
                <a:cs typeface="+mn-cs"/>
              </a:defRPr>
            </a:lvl4pPr>
            <a:lvl5pPr marL="1543050" indent="-171450" algn="l" defTabSz="685800" rtl="0" eaLnBrk="1" latinLnBrk="0" hangingPunct="1">
              <a:lnSpc>
                <a:spcPct val="90000"/>
              </a:lnSpc>
              <a:spcBef>
                <a:spcPts val="375"/>
              </a:spcBef>
              <a:buFont typeface="Wingdings 2" pitchFamily="18" charset="2"/>
              <a:buChar char=""/>
              <a:defRPr sz="1350" kern="1200" baseline="0">
                <a:solidFill>
                  <a:schemeClr val="tx1"/>
                </a:solidFill>
                <a:latin typeface="Times New Roman" panose="02020603050405020304" pitchFamily="18" charset="0"/>
                <a:ea typeface="標楷體" panose="03000509000000000000" pitchFamily="65" charset="-120"/>
                <a:cs typeface="+mn-cs"/>
              </a:defRPr>
            </a:lvl5pPr>
            <a:lvl6pPr marL="1885950" indent="-171450" algn="l" defTabSz="685800" rtl="0" eaLnBrk="1" latinLnBrk="0" hangingPunct="1">
              <a:spcBef>
                <a:spcPct val="20000"/>
              </a:spcBef>
              <a:buFont typeface="Wingdings 2" pitchFamily="18" charset="2"/>
              <a:buChar char=""/>
              <a:defRPr sz="1350" kern="1200">
                <a:solidFill>
                  <a:schemeClr val="tx1"/>
                </a:solidFill>
                <a:latin typeface="+mn-lt"/>
                <a:ea typeface="+mn-ea"/>
                <a:cs typeface="+mn-cs"/>
              </a:defRPr>
            </a:lvl6pPr>
            <a:lvl7pPr marL="2228850" indent="-171450" algn="l" defTabSz="685800" rtl="0" eaLnBrk="1" latinLnBrk="0" hangingPunct="1">
              <a:spcBef>
                <a:spcPct val="20000"/>
              </a:spcBef>
              <a:buFont typeface="Wingdings 2" pitchFamily="18" charset="2"/>
              <a:buChar char=""/>
              <a:defRPr sz="1350" kern="1200">
                <a:solidFill>
                  <a:schemeClr val="tx1"/>
                </a:solidFill>
                <a:latin typeface="+mn-lt"/>
                <a:ea typeface="+mn-ea"/>
                <a:cs typeface="+mn-cs"/>
              </a:defRPr>
            </a:lvl7pPr>
            <a:lvl8pPr marL="2571750" indent="-171450" algn="l" defTabSz="685800" rtl="0" eaLnBrk="1" latinLnBrk="0" hangingPunct="1">
              <a:spcBef>
                <a:spcPct val="20000"/>
              </a:spcBef>
              <a:buFont typeface="Wingdings 2" pitchFamily="18" charset="2"/>
              <a:buChar char=""/>
              <a:defRPr sz="1350" kern="1200">
                <a:solidFill>
                  <a:schemeClr val="tx1"/>
                </a:solidFill>
                <a:latin typeface="+mn-lt"/>
                <a:ea typeface="+mn-ea"/>
                <a:cs typeface="+mn-cs"/>
              </a:defRPr>
            </a:lvl8pPr>
            <a:lvl9pPr marL="2914650" indent="-171450" algn="l" defTabSz="685800" rtl="0" eaLnBrk="1" latinLnBrk="0" hangingPunct="1">
              <a:spcBef>
                <a:spcPct val="20000"/>
              </a:spcBef>
              <a:buFont typeface="Wingdings 2" pitchFamily="18" charset="2"/>
              <a:buChar char=""/>
              <a:defRPr sz="1350" kern="1200">
                <a:solidFill>
                  <a:schemeClr val="tx1"/>
                </a:solidFill>
                <a:latin typeface="+mn-lt"/>
                <a:ea typeface="+mn-ea"/>
                <a:cs typeface="+mn-cs"/>
              </a:defRPr>
            </a:lvl9pPr>
          </a:lstStyle>
          <a:p>
            <a:pPr>
              <a:buFont typeface="Arial" panose="020b0604020202020204" pitchFamily="34" charset="0"/>
              <a:buChar char="•"/>
            </a:pPr>
            <a:r>
              <a:rPr lang="zh-TW" sz="2500" smtClean="0"/>
              <a:t>沒有國界的世界</a:t>
            </a:r>
          </a:p>
          <a:p>
            <a:pPr>
              <a:buFont typeface="Arial" panose="020b0604020202020204" pitchFamily="34" charset="0"/>
              <a:buChar char="•"/>
            </a:pPr>
            <a:r>
              <a:rPr lang="zh-TW" sz="2500" smtClean="0"/>
              <a:t>全球社群</a:t>
            </a:r>
          </a:p>
          <a:p>
            <a:pPr>
              <a:buFont typeface="Arial" panose="020b0604020202020204" pitchFamily="34" charset="0"/>
              <a:buChar char="•"/>
            </a:pPr>
            <a:r>
              <a:rPr lang="zh-TW" sz="2500" smtClean="0"/>
              <a:t>Human network</a:t>
            </a:r>
            <a:endParaRPr lang="zh-TW" sz="2500"/>
          </a:p>
        </p:txBody>
      </p:sp>
      <p:pic>
        <p:nvPicPr>
          <p:cNvPr id="8" name="Picture 2"/>
          <p:cNvPicPr>
            <a:picLocks noChangeAspect="1"/>
          </p:cNvPicPr>
          <p:nvPr/>
        </p:nvPicPr>
        <p:blipFill>
          <a:blip r:embed="rId3"/>
          <a:stretch>
            <a:fillRect/>
          </a:stretch>
        </p:blipFill>
        <p:spPr>
          <a:xfrm>
            <a:off x="3777237" y="4003350"/>
            <a:ext cx="5034659" cy="2147813"/>
          </a:xfrm>
          <a:prstGeom prst="rect">
            <a:avLst/>
          </a:prstGeom>
        </p:spPr>
      </p:pic>
      <p:sp>
        <p:nvSpPr>
          <p:cNvPr id="9" name="Rectangle 2"/>
          <p:cNvSpPr>
            <a:spLocks noChangeArrowheads="1"/>
          </p:cNvSpPr>
          <p:nvPr/>
        </p:nvSpPr>
        <p:spPr bwMode="auto">
          <a:xfrm>
            <a:off x="0" y="340235"/>
            <a:ext cx="6400800" cy="6340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lvl1pPr eaLnBrk="0" hangingPunct="0">
              <a:spcBef>
                <a:spcPct val="20000"/>
              </a:spcBef>
              <a:buChar char="•"/>
              <a:defRPr kumimoji="1" sz="3200">
                <a:solidFill>
                  <a:schemeClr val="tx1"/>
                </a:solidFill>
                <a:latin typeface="Arial" panose="020b0604020202020204" pitchFamily="34" charset="0"/>
                <a:ea typeface="標楷體" panose="03000509000000000000" pitchFamily="65" charset="-120"/>
              </a:defRPr>
            </a:lvl1pPr>
            <a:lvl2pPr marL="742950" indent="-285750" eaLnBrk="0" hangingPunct="0">
              <a:spcBef>
                <a:spcPct val="20000"/>
              </a:spcBef>
              <a:buChar char="–"/>
              <a:defRPr kumimoji="1" sz="2800">
                <a:solidFill>
                  <a:schemeClr val="tx1"/>
                </a:solidFill>
                <a:latin typeface="Arial" panose="020b0604020202020204" pitchFamily="34" charset="0"/>
                <a:ea typeface="標楷體" panose="03000509000000000000" pitchFamily="65" charset="-120"/>
              </a:defRPr>
            </a:lvl2pPr>
            <a:lvl3pPr marL="1143000" indent="-228600" eaLnBrk="0" hangingPunct="0">
              <a:spcBef>
                <a:spcPct val="20000"/>
              </a:spcBef>
              <a:buChar char="•"/>
              <a:defRPr kumimoji="1" sz="2400">
                <a:solidFill>
                  <a:schemeClr val="tx1"/>
                </a:solidFill>
                <a:latin typeface="Arial" panose="020b0604020202020204" pitchFamily="34" charset="0"/>
                <a:ea typeface="標楷體" panose="03000509000000000000" pitchFamily="65" charset="-120"/>
              </a:defRPr>
            </a:lvl3pPr>
            <a:lvl4pPr marL="1600200" indent="-228600" eaLnBrk="0" hangingPunct="0">
              <a:spcBef>
                <a:spcPct val="20000"/>
              </a:spcBef>
              <a:buChar char="–"/>
              <a:defRPr kumimoji="1" sz="2000">
                <a:solidFill>
                  <a:schemeClr val="tx1"/>
                </a:solidFill>
                <a:latin typeface="Arial" panose="020b0604020202020204" pitchFamily="34" charset="0"/>
                <a:ea typeface="標楷體" panose="03000509000000000000" pitchFamily="65" charset="-120"/>
              </a:defRPr>
            </a:lvl4pPr>
            <a:lvl5pPr marL="2057400" indent="-228600" eaLnBrk="0" hangingPunct="0">
              <a:spcBef>
                <a:spcPct val="20000"/>
              </a:spcBef>
              <a:buChar char="»"/>
              <a:defRPr kumimoji="1" sz="2000">
                <a:solidFill>
                  <a:schemeClr val="tx1"/>
                </a:solidFill>
                <a:latin typeface="Arial" panose="020b0604020202020204" pitchFamily="34" charset="0"/>
                <a:ea typeface="標楷體" panose="03000509000000000000" pitchFamily="65"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標楷體" panose="03000509000000000000" pitchFamily="65"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標楷體" panose="03000509000000000000" pitchFamily="65"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標楷體" panose="03000509000000000000" pitchFamily="65"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標楷體" panose="03000509000000000000" pitchFamily="65" charset="-120"/>
              </a:defRPr>
            </a:lvl9pPr>
          </a:lstStyle>
          <a:p>
            <a:pPr algn="ctr" eaLnBrk="1" hangingPunct="1">
              <a:lnSpc>
                <a:spcPct val="80000"/>
              </a:lnSpc>
              <a:spcBef>
                <a:spcPct val="0"/>
              </a:spcBef>
              <a:buClr>
                <a:schemeClr val="bg2"/>
              </a:buClr>
              <a:buSzPct val="75000"/>
              <a:buFont typeface="Wingdings" panose="05000000000000000000" pitchFamily="2" charset="2"/>
              <a:buNone/>
            </a:pPr>
            <a:r>
              <a:rPr lang="zh-TW" altLang="zh-TW" sz="4400"/>
              <a:t>1.1 </a:t>
            </a:r>
            <a:r>
              <a:rPr lang="zh-TW" altLang="en-US" sz="4400"/>
              <a:t>網路</a:t>
            </a:r>
            <a:r>
              <a:rPr lang="zh-TW" altLang="zh-TW" sz="4400"/>
              <a:t>影響我們的生活</a:t>
            </a:r>
            <a:endParaRPr lang="zh-TW" altLang="en-US" sz="4000" b="1">
              <a:latin typeface="標楷體" pitchFamily="65" charset="-120"/>
            </a:endParaRPr>
          </a:p>
        </p:txBody>
      </p:sp>
    </p:spTree>
    <p:custDataLst>
      <p:tags r:id="rId4"/>
    </p:custDataLst>
    <p:extLst>
      <p:ext uri="{BB962C8B-B14F-4D97-AF65-F5344CB8AC3E}">
        <p14:creationId xmlns:p14="http://schemas.microsoft.com/office/powerpoint/2010/main" val="2479401353"/>
      </p:ext>
    </p:extLst>
  </p:cSld>
  <p:clrMapOvr>
    <a:masterClrMapping/>
  </p:clrMapOvr>
  <p:transition spd="slow">
    <p:wipe/>
  </p:transition>
  <p:timing/>
</p:sld>
</file>

<file path=ppt/slides/slide50.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8194" name="Rectangle 2"/>
          <p:cNvSpPr>
            <a:spLocks noGrp="1" noChangeArrowheads="1"/>
          </p:cNvSpPr>
          <p:nvPr>
            <p:ph type="title"/>
          </p:nvPr>
        </p:nvSpPr>
        <p:spPr/>
        <p:txBody>
          <a:bodyPr>
            <a:normAutofit/>
          </a:bodyPr>
          <a:lstStyle/>
          <a:p>
            <a:pPr rtl="0"/>
            <a:r>
              <a:rPr lang="en-US" altLang="zh-TW" sz="3000" smtClean="0"/>
              <a:t>2.2IOS </a:t>
            </a:r>
            <a:r>
              <a:rPr lang="zh-TW" altLang="en-US" sz="3000"/>
              <a:t>導航</a:t>
            </a:r>
            <a:r>
              <a:rPr lang="en-US" altLang="zh-TW" sz="3000"/>
              <a:t>-</a:t>
            </a:r>
            <a:r>
              <a:rPr lang="zh-TW" altLang="en-US" sz="3000"/>
              <a:t>主命令模式</a:t>
            </a:r>
          </a:p>
        </p:txBody>
      </p:sp>
      <p:sp>
        <p:nvSpPr>
          <p:cNvPr id="8195" name="Rectangle 6"/>
          <p:cNvSpPr>
            <a:spLocks noGrp="1" noChangeArrowheads="1"/>
          </p:cNvSpPr>
          <p:nvPr>
            <p:ph idx="1"/>
          </p:nvPr>
        </p:nvSpPr>
        <p:spPr>
          <a:xfrm>
            <a:off x="522436" y="1656194"/>
            <a:ext cx="3085941" cy="1574604"/>
          </a:xfrm>
        </p:spPr>
        <p:txBody>
          <a:bodyPr>
            <a:normAutofit fontScale="92500" lnSpcReduction="10000"/>
          </a:bodyPr>
          <a:lstStyle/>
          <a:p>
            <a:pPr marL="0" indent="0">
              <a:buNone/>
            </a:pPr>
            <a:r>
              <a:rPr lang="zh-TW" b="1"/>
              <a:t>User EXEC Mode: </a:t>
            </a:r>
          </a:p>
          <a:p>
            <a:pPr lvl="1" rtl="0"/>
            <a:r>
              <a:rPr lang="zh-TW"/>
              <a:t>僅允許存取有限數量的基本監控命令</a:t>
            </a:r>
          </a:p>
          <a:p>
            <a:pPr lvl="1" rtl="0"/>
            <a:r>
              <a:rPr lang="zh-TW"/>
              <a:t>以 &gt; 符號結尾的 CLI 提示識別</a:t>
            </a:r>
          </a:p>
          <a:p>
            <a:pPr lvl="1"/>
            <a:endParaRPr lang="en-US"/>
          </a:p>
          <a:p>
            <a:endParaRPr lang="en-US"/>
          </a:p>
          <a:p>
            <a:pPr marL="0" indent="0">
              <a:buNone/>
            </a:pPr>
            <a:endParaRPr lang="en-US"/>
          </a:p>
        </p:txBody>
      </p:sp>
      <p:sp>
        <p:nvSpPr>
          <p:cNvPr id="23" name="Rectangle 6">
            <a:extLst>
              <a:ext uri="{FF2B5EF4-FFF2-40B4-BE49-F238E27FC236}">
                <a16:creationId xmlns:a16="http://schemas.microsoft.com/office/drawing/2014/main" id="{42D0F156-D90C-5047-9BB3-63A540FE7053}"/>
              </a:ext>
            </a:extLst>
          </p:cNvPr>
          <p:cNvSpPr txBox="1">
            <a:spLocks noChangeArrowheads="1"/>
          </p:cNvSpPr>
          <p:nvPr/>
        </p:nvSpPr>
        <p:spPr bwMode="auto">
          <a:xfrm>
            <a:off x="522434" y="3432494"/>
            <a:ext cx="3085941" cy="15746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a:buChar char="•"/>
              <a:defRPr lang="en-US" sz="1100" kern="120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anose="020b0604020202020204"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anose="020b0604020202020204"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anose="020b0604020202020204"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0" indent="0">
              <a:buNone/>
            </a:pPr>
            <a:r>
              <a:rPr lang="en-US" altLang="zh-TW" b="1"/>
              <a:t>Privileged EXEC Mode: </a:t>
            </a:r>
          </a:p>
          <a:p>
            <a:pPr lvl="1" rtl="0"/>
            <a:r>
              <a:rPr lang="zh-TW" altLang="en-US"/>
              <a:t>允許存取所有指令和功能</a:t>
            </a:r>
          </a:p>
          <a:p>
            <a:pPr lvl="1" rtl="0"/>
            <a:r>
              <a:rPr lang="zh-TW" altLang="en-US"/>
              <a:t>以 </a:t>
            </a:r>
            <a:r>
              <a:rPr lang="en-US" altLang="zh-TW"/>
              <a:t># </a:t>
            </a:r>
            <a:r>
              <a:rPr lang="zh-TW" altLang="en-US"/>
              <a:t>符號結尾的 </a:t>
            </a:r>
            <a:r>
              <a:rPr lang="en-US" altLang="zh-TW"/>
              <a:t>CLI </a:t>
            </a:r>
            <a:r>
              <a:rPr lang="zh-TW" altLang="en-US"/>
              <a:t>提示識別</a:t>
            </a:r>
          </a:p>
          <a:p>
            <a:pPr lvl="1"/>
            <a:endParaRPr lang="en-US"/>
          </a:p>
          <a:p>
            <a:endParaRPr lang="en-US"/>
          </a:p>
          <a:p>
            <a:pPr marL="0" indent="0">
              <a:buNone/>
            </a:pPr>
            <a:endParaRPr lang="en-US"/>
          </a:p>
        </p:txBody>
      </p:sp>
      <p:pic>
        <p:nvPicPr>
          <p:cNvPr id="26" name="Picture 25">
            <a:extLst>
              <a:ext uri="{FF2B5EF4-FFF2-40B4-BE49-F238E27FC236}">
                <a16:creationId xmlns:a16="http://schemas.microsoft.com/office/drawing/2014/main" id="{9452C8CA-3845-FE4F-BF60-6D89C2D657BE}"/>
              </a:ext>
            </a:extLst>
          </p:cNvPr>
          <p:cNvPicPr>
            <a:picLocks noChangeAspect="1"/>
          </p:cNvPicPr>
          <p:nvPr/>
        </p:nvPicPr>
        <p:blipFill>
          <a:blip r:embed="rId3"/>
          <a:stretch>
            <a:fillRect/>
          </a:stretch>
        </p:blipFill>
        <p:spPr>
          <a:xfrm>
            <a:off x="4957694" y="1845845"/>
            <a:ext cx="2121408" cy="694509"/>
          </a:xfrm>
          <a:prstGeom prst="rect">
            <a:avLst/>
          </a:prstGeom>
        </p:spPr>
      </p:pic>
      <p:pic>
        <p:nvPicPr>
          <p:cNvPr id="25" name="Picture 24">
            <a:extLst>
              <a:ext uri="{FF2B5EF4-FFF2-40B4-BE49-F238E27FC236}">
                <a16:creationId xmlns:a16="http://schemas.microsoft.com/office/drawing/2014/main" id="{B8862851-51F3-B34C-8669-3E72C60F2E33}"/>
              </a:ext>
            </a:extLst>
          </p:cNvPr>
          <p:cNvPicPr>
            <a:picLocks noChangeAspect="1"/>
          </p:cNvPicPr>
          <p:nvPr/>
        </p:nvPicPr>
        <p:blipFill>
          <a:blip r:embed="rId4"/>
          <a:stretch>
            <a:fillRect/>
          </a:stretch>
        </p:blipFill>
        <p:spPr>
          <a:xfrm>
            <a:off x="4957948" y="2306009"/>
            <a:ext cx="2120900" cy="698500"/>
          </a:xfrm>
          <a:prstGeom prst="rect">
            <a:avLst/>
          </a:prstGeom>
        </p:spPr>
      </p:pic>
      <p:pic>
        <p:nvPicPr>
          <p:cNvPr id="17" name="Picture 16">
            <a:extLst>
              <a:ext uri="{FF2B5EF4-FFF2-40B4-BE49-F238E27FC236}">
                <a16:creationId xmlns:a16="http://schemas.microsoft.com/office/drawing/2014/main" id="{13A0C0C3-E181-E84E-9208-4792B7E7CC20}"/>
              </a:ext>
            </a:extLst>
          </p:cNvPr>
          <p:cNvPicPr>
            <a:picLocks noChangeAspect="1"/>
          </p:cNvPicPr>
          <p:nvPr/>
        </p:nvPicPr>
        <p:blipFill>
          <a:blip r:embed="rId5"/>
          <a:stretch>
            <a:fillRect/>
          </a:stretch>
        </p:blipFill>
        <p:spPr>
          <a:xfrm>
            <a:off x="4944994" y="3755643"/>
            <a:ext cx="2133600" cy="698500"/>
          </a:xfrm>
          <a:prstGeom prst="rect">
            <a:avLst/>
          </a:prstGeom>
        </p:spPr>
      </p:pic>
      <p:pic>
        <p:nvPicPr>
          <p:cNvPr id="21" name="Picture 20">
            <a:extLst>
              <a:ext uri="{FF2B5EF4-FFF2-40B4-BE49-F238E27FC236}">
                <a16:creationId xmlns:a16="http://schemas.microsoft.com/office/drawing/2014/main" id="{DEA24282-3258-8243-BECA-D551022599D2}"/>
              </a:ext>
            </a:extLst>
          </p:cNvPr>
          <p:cNvPicPr>
            <a:picLocks noChangeAspect="1"/>
          </p:cNvPicPr>
          <p:nvPr/>
        </p:nvPicPr>
        <p:blipFill>
          <a:blip r:embed="rId6"/>
          <a:stretch>
            <a:fillRect/>
          </a:stretch>
        </p:blipFill>
        <p:spPr>
          <a:xfrm>
            <a:off x="4944994" y="4219796"/>
            <a:ext cx="2133600" cy="647700"/>
          </a:xfrm>
          <a:prstGeom prst="rect">
            <a:avLst/>
          </a:prstGeom>
        </p:spPr>
      </p:pic>
      <p:sp>
        <p:nvSpPr>
          <p:cNvPr id="2" name="投影片編號版面配置區 1"/>
          <p:cNvSpPr>
            <a:spLocks noGrp="1"/>
          </p:cNvSpPr>
          <p:nvPr>
            <p:ph type="sldNum" sz="quarter" idx="4"/>
          </p:nvPr>
        </p:nvSpPr>
        <p:spPr/>
        <p:txBody>
          <a:bodyPr/>
          <a:lstStyle/>
          <a:p>
            <a:pPr defTabSz="385754">
              <a:defRPr/>
            </a:pPr>
            <a:fld id="{2F5CCB13-0A32-4557-88E9-079F0C330695}" type="slidenum">
              <a:rPr lang="en-US" kern="0" smtClean="0">
                <a:solidFill>
                  <a:srgbClr val="595959"/>
                </a:solidFill>
              </a:rPr>
              <a:pPr defTabSz="385754">
                <a:defRPr/>
              </a:pPr>
              <a:t>50</a:t>
            </a:fld>
            <a:endParaRPr lang="en-US" kern="0">
              <a:solidFill>
                <a:srgbClr val="595959"/>
              </a:solidFill>
            </a:endParaRPr>
          </a:p>
        </p:txBody>
      </p:sp>
    </p:spTree>
    <p:custDataLst>
      <p:tags r:id="rId7"/>
    </p:custDataLst>
    <p:extLst>
      <p:ext uri="{BB962C8B-B14F-4D97-AF65-F5344CB8AC3E}">
        <p14:creationId xmlns:p14="http://schemas.microsoft.com/office/powerpoint/2010/main" val="1971268972"/>
      </p:ext>
    </p:extLst>
  </p:cSld>
  <p:clrMapOvr>
    <a:masterClrMapping/>
  </p:clrMapOvr>
  <p:transition spd="slow">
    <p:wipe/>
  </p:transition>
  <p:timing/>
</p:sld>
</file>

<file path=ppt/slides/slide500.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p:spPr>
        <p:txBody>
          <a:bodyPr>
            <a:noAutofit/>
          </a:bodyPr>
          <a:lstStyle/>
          <a:p>
            <a:r>
              <a:rPr lang="en-US" altLang="zh-TW" sz="2700"/>
              <a:t>18.1 Switch</a:t>
            </a:r>
            <a:r>
              <a:rPr lang="zh-TW" altLang="en-US" sz="2700"/>
              <a:t>初始</a:t>
            </a:r>
            <a:r>
              <a:rPr lang="zh-TW" altLang="en-US" sz="2700" smtClean="0"/>
              <a:t>設定</a:t>
            </a:r>
            <a:r>
              <a:rPr lang="en-US" altLang="zh-TW" sz="2700"/>
              <a:t>-</a:t>
            </a:r>
            <a:r>
              <a:rPr lang="en-US" altLang="zh-TW" sz="2700" smtClean="0"/>
              <a:t>boot </a:t>
            </a:r>
            <a:r>
              <a:rPr lang="en-US" altLang="zh-TW" sz="2700"/>
              <a:t>systme  </a:t>
            </a:r>
            <a:r>
              <a:rPr lang="zh-TW" altLang="en-US" sz="2700"/>
              <a:t>指令</a:t>
            </a:r>
          </a:p>
        </p:txBody>
      </p:sp>
      <p:sp>
        <p:nvSpPr>
          <p:cNvPr id="4" name="Content Placeholder 3">
            <a:extLst>
              <a:ext uri="{FF2B5EF4-FFF2-40B4-BE49-F238E27FC236}">
                <a16:creationId xmlns:a16="http://schemas.microsoft.com/office/drawing/2014/main" id="{695BAE28-6863-A948-8D99-61BCD994D06D}"/>
              </a:ext>
            </a:extLst>
          </p:cNvPr>
          <p:cNvSpPr>
            <a:spLocks noGrp="1"/>
          </p:cNvSpPr>
          <p:nvPr>
            <p:ph idx="1"/>
          </p:nvPr>
        </p:nvSpPr>
        <p:spPr>
          <a:xfrm>
            <a:off x="143934" y="1589088"/>
            <a:ext cx="8644466" cy="1711611"/>
          </a:xfrm>
        </p:spPr>
        <p:txBody>
          <a:bodyPr/>
          <a:lstStyle/>
          <a:p>
            <a:pPr marL="342892" indent="-342892" algn="l">
              <a:buFont typeface="Arial" panose="020b0604020202020204" pitchFamily="34" charset="0"/>
              <a:buChar char="•"/>
            </a:pPr>
            <a:r>
              <a:rPr lang="zh-TW" altLang="en-US" sz="1500">
                <a:solidFill>
                  <a:srgbClr val="000000"/>
                </a:solidFill>
              </a:rPr>
              <a:t>交換器會嘗試使用 </a:t>
            </a:r>
            <a:r>
              <a:rPr lang="en-US" altLang="zh-TW" sz="1500">
                <a:solidFill>
                  <a:srgbClr val="000000"/>
                </a:solidFill>
              </a:rPr>
              <a:t>BOOT </a:t>
            </a:r>
            <a:r>
              <a:rPr lang="zh-TW" altLang="en-US" sz="1500">
                <a:solidFill>
                  <a:srgbClr val="000000"/>
                </a:solidFill>
              </a:rPr>
              <a:t>環境變數中的資訊來自動啟動。如果未設定此變數，交換器會嘗試載入並執行它能找到的第一個可執行檔。</a:t>
            </a:r>
          </a:p>
          <a:p>
            <a:pPr marL="342892" indent="-342892" algn="l">
              <a:buFont typeface="Arial" panose="020b0604020202020204" pitchFamily="34" charset="0"/>
              <a:buChar char="•"/>
            </a:pPr>
            <a:r>
              <a:rPr lang="en-US" altLang="zh-TW" sz="1500">
                <a:solidFill>
                  <a:srgbClr val="000000"/>
                </a:solidFill>
              </a:rPr>
              <a:t>IOS </a:t>
            </a:r>
            <a:r>
              <a:rPr lang="zh-TW" altLang="en-US" sz="1500">
                <a:solidFill>
                  <a:srgbClr val="000000"/>
                </a:solidFill>
              </a:rPr>
              <a:t>作業系統會使用在啟動設定檔案中找到的思科 </a:t>
            </a:r>
            <a:r>
              <a:rPr lang="en-US" altLang="zh-TW" sz="1500">
                <a:solidFill>
                  <a:srgbClr val="000000"/>
                </a:solidFill>
              </a:rPr>
              <a:t>IOS </a:t>
            </a:r>
            <a:r>
              <a:rPr lang="zh-TW" altLang="en-US" sz="1500">
                <a:solidFill>
                  <a:srgbClr val="000000"/>
                </a:solidFill>
              </a:rPr>
              <a:t>指令來初始化介面。啟動設定檔被稱為 </a:t>
            </a:r>
            <a:r>
              <a:rPr lang="en-US" altLang="zh-TW" sz="1500" b="1">
                <a:solidFill>
                  <a:srgbClr val="000000"/>
                </a:solidFill>
              </a:rPr>
              <a:t>config.text</a:t>
            </a:r>
            <a:r>
              <a:rPr lang="zh-TW" altLang="en-US" sz="1500">
                <a:solidFill>
                  <a:srgbClr val="000000"/>
                </a:solidFill>
              </a:rPr>
              <a:t> 並位於快閃記憶體。</a:t>
            </a:r>
          </a:p>
          <a:p>
            <a:pPr marL="342892" indent="-342892" algn="l">
              <a:buFont typeface="Arial" panose="020b0604020202020204" pitchFamily="34" charset="0"/>
              <a:buChar char="•"/>
            </a:pPr>
            <a:r>
              <a:rPr lang="zh-TW" altLang="en-US" sz="1500">
                <a:solidFill>
                  <a:srgbClr val="000000"/>
                </a:solidFill>
              </a:rPr>
              <a:t>在此範例中，</a:t>
            </a:r>
            <a:r>
              <a:rPr lang="en-US" altLang="zh-TW" sz="1500">
                <a:solidFill>
                  <a:srgbClr val="000000"/>
                </a:solidFill>
              </a:rPr>
              <a:t>BOOT </a:t>
            </a:r>
            <a:r>
              <a:rPr lang="zh-TW" altLang="en-US" sz="1500">
                <a:solidFill>
                  <a:srgbClr val="000000"/>
                </a:solidFill>
              </a:rPr>
              <a:t>環境變數是使用 </a:t>
            </a:r>
            <a:r>
              <a:rPr lang="en-US" altLang="zh-TW" sz="1500" b="1">
                <a:solidFill>
                  <a:srgbClr val="000000"/>
                </a:solidFill>
              </a:rPr>
              <a:t>boot system</a:t>
            </a:r>
            <a:r>
              <a:rPr lang="zh-TW" altLang="en-US" sz="1500">
                <a:solidFill>
                  <a:srgbClr val="000000"/>
                </a:solidFill>
              </a:rPr>
              <a:t> 全域設定模式指令設定的。請注意，</a:t>
            </a:r>
            <a:r>
              <a:rPr lang="en-US" altLang="zh-TW" sz="1500">
                <a:solidFill>
                  <a:srgbClr val="000000"/>
                </a:solidFill>
              </a:rPr>
              <a:t>IOS </a:t>
            </a:r>
            <a:r>
              <a:rPr lang="zh-TW" altLang="en-US" sz="1500">
                <a:solidFill>
                  <a:srgbClr val="000000"/>
                </a:solidFill>
              </a:rPr>
              <a:t>位於不同的檔案夾中，並指定了檔案夾路徑。使用指令 </a:t>
            </a:r>
            <a:r>
              <a:rPr lang="en-US" altLang="zh-TW" sz="1500" b="1">
                <a:solidFill>
                  <a:srgbClr val="000000"/>
                </a:solidFill>
              </a:rPr>
              <a:t>show boot</a:t>
            </a:r>
            <a:r>
              <a:rPr lang="zh-TW" altLang="en-US" sz="1500">
                <a:solidFill>
                  <a:srgbClr val="000000"/>
                </a:solidFill>
              </a:rPr>
              <a:t> 來查看當前 </a:t>
            </a:r>
            <a:r>
              <a:rPr lang="en-US" altLang="zh-TW" sz="1500">
                <a:solidFill>
                  <a:srgbClr val="000000"/>
                </a:solidFill>
              </a:rPr>
              <a:t>IOS </a:t>
            </a:r>
            <a:r>
              <a:rPr lang="zh-TW" altLang="en-US" sz="1500">
                <a:solidFill>
                  <a:srgbClr val="000000"/>
                </a:solidFill>
              </a:rPr>
              <a:t>啟動檔案被設定為什麼。</a:t>
            </a:r>
          </a:p>
        </p:txBody>
      </p:sp>
      <p:pic>
        <p:nvPicPr>
          <p:cNvPr id="5" name="Picture 4">
            <a:extLst>
              <a:ext uri="{FF2B5EF4-FFF2-40B4-BE49-F238E27FC236}">
                <a16:creationId xmlns:a16="http://schemas.microsoft.com/office/drawing/2014/main" id="{D917F079-657B-7E47-AC71-E3484D585B61}"/>
              </a:ext>
            </a:extLst>
          </p:cNvPr>
          <p:cNvPicPr>
            <a:picLocks noChangeAspect="1"/>
          </p:cNvPicPr>
          <p:nvPr/>
        </p:nvPicPr>
        <p:blipFill>
          <a:blip r:embed="rId3"/>
          <a:stretch>
            <a:fillRect/>
          </a:stretch>
        </p:blipFill>
        <p:spPr>
          <a:xfrm>
            <a:off x="661087" y="3429000"/>
            <a:ext cx="7821827" cy="555396"/>
          </a:xfrm>
          <a:prstGeom prst="rect">
            <a:avLst/>
          </a:prstGeom>
        </p:spPr>
      </p:pic>
      <p:graphicFrame>
        <p:nvGraphicFramePr>
          <p:cNvPr id="6" name="Table 5">
            <a:extLst>
              <a:ext uri="{FF2B5EF4-FFF2-40B4-BE49-F238E27FC236}">
                <a16:creationId xmlns:a16="http://schemas.microsoft.com/office/drawing/2014/main" id="{C38D16B4-B2E8-2541-BDA0-1441B2EF24D0}"/>
              </a:ext>
            </a:extLst>
          </p:cNvPr>
          <p:cNvGraphicFramePr>
            <a:graphicFrameLocks noGrp="1"/>
          </p:cNvGraphicFramePr>
          <p:nvPr>
            <p:extLst/>
          </p:nvPr>
        </p:nvGraphicFramePr>
        <p:xfrm>
          <a:off x="1418167" y="4048670"/>
          <a:ext cx="6096000" cy="1619250"/>
        </p:xfrm>
        <a:graphic>
          <a:graphicData uri="http://schemas.openxmlformats.org/drawingml/2006/table">
            <a:tbl>
              <a:tblPr firstRow="1" bandRow="1">
                <a:tableStyleId>{5C22544A-7EE6-4342-B048-85BDC9FD1C3A}</a:tableStyleId>
              </a:tblPr>
              <a:tblGrid>
                <a:gridCol w="3048000">
                  <a:extLst>
                    <a:ext uri="{9D8B030D-6E8A-4147-A177-3AD203B41FA5}">
                      <a16:colId xmlns:a16="http://schemas.microsoft.com/office/drawing/2014/main" val="3591393852"/>
                    </a:ext>
                  </a:extLst>
                </a:gridCol>
                <a:gridCol w="3048000">
                  <a:extLst>
                    <a:ext uri="{9D8B030D-6E8A-4147-A177-3AD203B41FA5}">
                      <a16:colId xmlns:a16="http://schemas.microsoft.com/office/drawing/2014/main" val="3549969741"/>
                    </a:ext>
                  </a:extLst>
                </a:gridCol>
              </a:tblGrid>
              <a:tr h="323850">
                <a:tc>
                  <a:txBody>
                    <a:bodyPr vert="horz" wrap="square"/>
                    <a:lstStyle/>
                    <a:p>
                      <a:pPr algn="l" rtl="0" fontAlgn="ctr"/>
                      <a:r>
                        <a:rPr lang="zh-TW" sz="1500" baseline="0">
                          <a:effectLst/>
                          <a:latin typeface="Times New Roman" panose="02020603050405020304" pitchFamily="18" charset="0"/>
                          <a:ea typeface="標楷體" panose="03000509000000000000" pitchFamily="65" charset="-120"/>
                        </a:rPr>
                        <a:t>指令</a:t>
                      </a:r>
                    </a:p>
                  </a:txBody>
                  <a:tcPr marL="47625" marR="47625" marT="47625" marB="47625" anchor="ctr"/>
                </a:tc>
                <a:tc>
                  <a:txBody>
                    <a:bodyPr vert="horz" wrap="square"/>
                    <a:lstStyle/>
                    <a:p>
                      <a:pPr algn="l" rtl="0" fontAlgn="ctr"/>
                      <a:r>
                        <a:rPr lang="zh-TW" sz="1500" baseline="0">
                          <a:effectLst/>
                          <a:latin typeface="Times New Roman" panose="02020603050405020304" pitchFamily="18" charset="0"/>
                          <a:ea typeface="標楷體" panose="03000509000000000000" pitchFamily="65" charset="-120"/>
                        </a:rPr>
                        <a:t>定義</a:t>
                      </a:r>
                    </a:p>
                  </a:txBody>
                  <a:tcPr marL="47625" marR="47625" marT="47625" marB="47625" anchor="ctr"/>
                </a:tc>
                <a:extLst>
                  <a:ext uri="{0D108BD9-81ED-4DB2-BD59-A6C34878D82A}">
                    <a16:rowId xmlns:a16="http://schemas.microsoft.com/office/drawing/2014/main" val="2509606462"/>
                  </a:ext>
                </a:extLst>
              </a:tr>
              <a:tr h="323850">
                <a:tc>
                  <a:txBody>
                    <a:bodyPr vert="horz" wrap="square"/>
                    <a:lstStyle/>
                    <a:p>
                      <a:pPr rtl="0" fontAlgn="ctr"/>
                      <a:r>
                        <a:rPr lang="zh-TW" sz="1500" b="1" baseline="0">
                          <a:effectLst/>
                          <a:latin typeface="Times New Roman" panose="02020603050405020304" pitchFamily="18" charset="0"/>
                          <a:ea typeface="標楷體" panose="03000509000000000000" pitchFamily="65" charset="-120"/>
                        </a:rPr>
                        <a:t>boot system</a:t>
                      </a:r>
                    </a:p>
                  </a:txBody>
                  <a:tcPr marL="47625" marR="47625" marT="47625" marB="47625" anchor="ctr"/>
                </a:tc>
                <a:tc>
                  <a:txBody>
                    <a:bodyPr vert="horz" wrap="square"/>
                    <a:lstStyle/>
                    <a:p>
                      <a:pPr rtl="0" fontAlgn="ctr"/>
                      <a:r>
                        <a:rPr lang="zh-TW" altLang="en-US" sz="1500" b="0" baseline="0">
                          <a:effectLst/>
                          <a:latin typeface="Times New Roman" panose="02020603050405020304" pitchFamily="18" charset="0"/>
                          <a:ea typeface="標楷體" panose="03000509000000000000" pitchFamily="65" charset="-120"/>
                        </a:rPr>
                        <a:t>主要指令</a:t>
                      </a:r>
                      <a:endParaRPr lang="zh-TW" sz="1500" b="0" baseline="0">
                        <a:effectLst/>
                        <a:latin typeface="Times New Roman" panose="02020603050405020304" pitchFamily="18" charset="0"/>
                        <a:ea typeface="標楷體" panose="03000509000000000000" pitchFamily="65" charset="-120"/>
                      </a:endParaRPr>
                    </a:p>
                  </a:txBody>
                  <a:tcPr marL="47625" marR="47625" marT="47625" marB="47625" anchor="ctr"/>
                </a:tc>
                <a:extLst>
                  <a:ext uri="{0D108BD9-81ED-4DB2-BD59-A6C34878D82A}">
                    <a16:rowId xmlns:a16="http://schemas.microsoft.com/office/drawing/2014/main" val="4175904424"/>
                  </a:ext>
                </a:extLst>
              </a:tr>
              <a:tr h="323850">
                <a:tc>
                  <a:txBody>
                    <a:bodyPr vert="horz" wrap="square"/>
                    <a:lstStyle/>
                    <a:p>
                      <a:pPr rtl="0" fontAlgn="ctr"/>
                      <a:r>
                        <a:rPr lang="zh-TW" sz="1500" b="1" baseline="0">
                          <a:effectLst/>
                          <a:latin typeface="Times New Roman" panose="02020603050405020304" pitchFamily="18" charset="0"/>
                          <a:ea typeface="標楷體" panose="03000509000000000000" pitchFamily="65" charset="-120"/>
                        </a:rPr>
                        <a:t>flash: </a:t>
                      </a:r>
                    </a:p>
                  </a:txBody>
                  <a:tcPr marL="47625" marR="47625" marT="47625" marB="47625" anchor="ctr"/>
                </a:tc>
                <a:tc>
                  <a:txBody>
                    <a:bodyPr vert="horz" wrap="square"/>
                    <a:lstStyle/>
                    <a:p>
                      <a:pPr rtl="0" fontAlgn="ctr"/>
                      <a:r>
                        <a:rPr lang="zh-TW" altLang="en-US" sz="1500" b="0" baseline="0">
                          <a:effectLst/>
                          <a:latin typeface="Times New Roman" panose="02020603050405020304" pitchFamily="18" charset="0"/>
                          <a:ea typeface="標楷體" panose="03000509000000000000" pitchFamily="65" charset="-120"/>
                        </a:rPr>
                        <a:t>儲存裝置</a:t>
                      </a:r>
                      <a:endParaRPr lang="zh-TW" sz="1500" b="0" baseline="0">
                        <a:effectLst/>
                        <a:latin typeface="Times New Roman" panose="02020603050405020304" pitchFamily="18" charset="0"/>
                        <a:ea typeface="標楷體" panose="03000509000000000000" pitchFamily="65" charset="-120"/>
                      </a:endParaRPr>
                    </a:p>
                  </a:txBody>
                  <a:tcPr marL="47625" marR="47625" marT="47625" marB="47625" anchor="ctr"/>
                </a:tc>
                <a:extLst>
                  <a:ext uri="{0D108BD9-81ED-4DB2-BD59-A6C34878D82A}">
                    <a16:rowId xmlns:a16="http://schemas.microsoft.com/office/drawing/2014/main" val="795177942"/>
                  </a:ext>
                </a:extLst>
              </a:tr>
              <a:tr h="323850">
                <a:tc>
                  <a:txBody>
                    <a:bodyPr vert="horz" wrap="square"/>
                    <a:lstStyle/>
                    <a:p>
                      <a:pPr rtl="0" fontAlgn="ctr"/>
                      <a:r>
                        <a:rPr lang="zh-TW" sz="1500" b="1" baseline="0">
                          <a:effectLst/>
                          <a:latin typeface="Times New Roman" panose="02020603050405020304" pitchFamily="18" charset="0"/>
                          <a:ea typeface="標楷體" panose="03000509000000000000" pitchFamily="65" charset="-120"/>
                        </a:rPr>
                        <a:t>c2960-lanbasek9-mz.150-2.SE/</a:t>
                      </a:r>
                    </a:p>
                  </a:txBody>
                  <a:tcPr marL="47625" marR="47625" marT="47625" marB="47625" anchor="ctr"/>
                </a:tc>
                <a:tc>
                  <a:txBody>
                    <a:bodyPr vert="horz" wrap="square"/>
                    <a:lstStyle/>
                    <a:p>
                      <a:pPr rtl="0" fontAlgn="ctr"/>
                      <a:r>
                        <a:rPr lang="zh-TW" altLang="en-US" sz="1500" b="0" baseline="0">
                          <a:effectLst/>
                          <a:latin typeface="Times New Roman" panose="02020603050405020304" pitchFamily="18" charset="0"/>
                          <a:ea typeface="標楷體" panose="03000509000000000000" pitchFamily="65" charset="-120"/>
                        </a:rPr>
                        <a:t>檔案系統的路徑</a:t>
                      </a:r>
                      <a:endParaRPr lang="zh-TW" sz="1500" b="0" baseline="0">
                        <a:effectLst/>
                        <a:latin typeface="Times New Roman" panose="02020603050405020304" pitchFamily="18" charset="0"/>
                        <a:ea typeface="標楷體" panose="03000509000000000000" pitchFamily="65" charset="-120"/>
                      </a:endParaRPr>
                    </a:p>
                  </a:txBody>
                  <a:tcPr marL="47625" marR="47625" marT="47625" marB="47625" anchor="ctr"/>
                </a:tc>
                <a:extLst>
                  <a:ext uri="{0D108BD9-81ED-4DB2-BD59-A6C34878D82A}">
                    <a16:rowId xmlns:a16="http://schemas.microsoft.com/office/drawing/2014/main" val="321927907"/>
                  </a:ext>
                </a:extLst>
              </a:tr>
              <a:tr h="323850">
                <a:tc>
                  <a:txBody>
                    <a:bodyPr vert="horz" wrap="square"/>
                    <a:lstStyle/>
                    <a:p>
                      <a:pPr rtl="0" fontAlgn="ctr"/>
                      <a:r>
                        <a:rPr lang="zh-TW" sz="1500" b="1" baseline="0">
                          <a:effectLst/>
                          <a:latin typeface="Times New Roman" panose="02020603050405020304" pitchFamily="18" charset="0"/>
                          <a:ea typeface="標楷體" panose="03000509000000000000" pitchFamily="65" charset="-120"/>
                        </a:rPr>
                        <a:t>c2960-lanbasek9-mz.150-2.SE.bin</a:t>
                      </a:r>
                    </a:p>
                  </a:txBody>
                  <a:tcPr marL="47625" marR="47625" marT="47625" marB="47625" anchor="ctr"/>
                </a:tc>
                <a:tc>
                  <a:txBody>
                    <a:bodyPr vert="horz" wrap="square"/>
                    <a:lstStyle/>
                    <a:p>
                      <a:pPr rtl="0" fontAlgn="ctr"/>
                      <a:r>
                        <a:rPr lang="zh-TW" sz="1500" b="0" baseline="0">
                          <a:effectLst/>
                          <a:latin typeface="Times New Roman" panose="02020603050405020304" pitchFamily="18" charset="0"/>
                          <a:ea typeface="標楷體" panose="03000509000000000000" pitchFamily="65" charset="-120"/>
                        </a:rPr>
                        <a:t>IOS </a:t>
                      </a:r>
                      <a:r>
                        <a:rPr lang="zh-TW" altLang="en-US" sz="1500" b="0" baseline="0">
                          <a:effectLst/>
                          <a:latin typeface="Times New Roman" panose="02020603050405020304" pitchFamily="18" charset="0"/>
                          <a:ea typeface="標楷體" panose="03000509000000000000" pitchFamily="65" charset="-120"/>
                        </a:rPr>
                        <a:t>影像檔名稱</a:t>
                      </a:r>
                      <a:endParaRPr lang="zh-TW" sz="1500" b="0" baseline="0">
                        <a:effectLst/>
                        <a:latin typeface="Times New Roman" panose="02020603050405020304" pitchFamily="18" charset="0"/>
                        <a:ea typeface="標楷體" panose="03000509000000000000" pitchFamily="65" charset="-120"/>
                      </a:endParaRPr>
                    </a:p>
                  </a:txBody>
                  <a:tcPr marL="47625" marR="47625" marT="47625" marB="47625" anchor="ctr"/>
                </a:tc>
                <a:extLst>
                  <a:ext uri="{0D108BD9-81ED-4DB2-BD59-A6C34878D82A}">
                    <a16:rowId xmlns:a16="http://schemas.microsoft.com/office/drawing/2014/main" val="3459644193"/>
                  </a:ext>
                </a:extLst>
              </a:tr>
            </a:tbl>
          </a:graphicData>
        </a:graphic>
      </p:graphicFrame>
      <p:sp>
        <p:nvSpPr>
          <p:cNvPr id="2" name="投影片編號版面配置區 1"/>
          <p:cNvSpPr>
            <a:spLocks noGrp="1"/>
          </p:cNvSpPr>
          <p:nvPr>
            <p:ph type="sldNum" sz="quarter" idx="12"/>
          </p:nvPr>
        </p:nvSpPr>
        <p:spPr/>
        <p:txBody>
          <a:bodyPr/>
          <a:lstStyle/>
          <a:p>
            <a:fld id="{4FAB73BC-B049-4115-A692-8D63A059BFB8}" type="slidenum">
              <a:rPr lang="en-US" smtClean="0"/>
              <a:t>500</a:t>
            </a:fld>
            <a:endParaRPr lang="en-US"/>
          </a:p>
        </p:txBody>
      </p:sp>
    </p:spTree>
    <p:custDataLst>
      <p:tags r:id="rId4"/>
    </p:custDataLst>
    <p:extLst>
      <p:ext uri="{BB962C8B-B14F-4D97-AF65-F5344CB8AC3E}">
        <p14:creationId xmlns:p14="http://schemas.microsoft.com/office/powerpoint/2010/main" val="52584410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501.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p:spPr>
        <p:txBody>
          <a:bodyPr>
            <a:noAutofit/>
          </a:bodyPr>
          <a:lstStyle/>
          <a:p>
            <a:r>
              <a:rPr lang="en-US" altLang="zh-TW" sz="2700"/>
              <a:t>18.1 Switch</a:t>
            </a:r>
            <a:r>
              <a:rPr lang="zh-TW" altLang="en-US" sz="2700"/>
              <a:t>初始</a:t>
            </a:r>
            <a:r>
              <a:rPr lang="zh-TW" altLang="en-US" sz="2700" smtClean="0"/>
              <a:t>設定</a:t>
            </a:r>
            <a:r>
              <a:rPr lang="en-US" altLang="zh-TW" sz="2700" smtClean="0"/>
              <a:t>-</a:t>
            </a:r>
            <a:r>
              <a:rPr lang="zh-TW" altLang="en-US" sz="2700" smtClean="0"/>
              <a:t>交換器 </a:t>
            </a:r>
            <a:r>
              <a:rPr lang="en-US" altLang="zh-TW" sz="2700"/>
              <a:t>LED </a:t>
            </a:r>
            <a:r>
              <a:rPr lang="zh-TW" altLang="en-US" sz="2700"/>
              <a:t>指示燈</a:t>
            </a:r>
          </a:p>
        </p:txBody>
      </p:sp>
      <p:sp>
        <p:nvSpPr>
          <p:cNvPr id="12" name="TextBox 11">
            <a:extLst>
              <a:ext uri="{FF2B5EF4-FFF2-40B4-BE49-F238E27FC236}">
                <a16:creationId xmlns:a16="http://schemas.microsoft.com/office/drawing/2014/main" id="{32420BF4-0D04-E94B-A6C6-4ABEC1750706}"/>
              </a:ext>
            </a:extLst>
          </p:cNvPr>
          <p:cNvSpPr txBox="1"/>
          <p:nvPr/>
        </p:nvSpPr>
        <p:spPr>
          <a:xfrm>
            <a:off x="1997370" y="1564675"/>
            <a:ext cx="6967666" cy="3693319"/>
          </a:xfrm>
          <a:prstGeom prst="rect">
            <a:avLst/>
          </a:prstGeom>
          <a:noFill/>
        </p:spPr>
        <p:txBody>
          <a:bodyPr wrap="square" rtlCol="0">
            <a:spAutoFit/>
          </a:bodyPr>
          <a:lstStyle/>
          <a:p>
            <a:pPr rtl="0"/>
            <a:r>
              <a:rPr lang="zh-TW" altLang="en-US" b="1">
                <a:latin typeface="Times New Roman" panose="02020603050405020304" pitchFamily="18" charset="0"/>
                <a:ea typeface="標楷體" panose="03000509000000000000" pitchFamily="65" charset="-120"/>
              </a:rPr>
              <a:t>系統 </a:t>
            </a:r>
            <a:r>
              <a:rPr lang="en-US" altLang="zh-TW" b="1">
                <a:latin typeface="Times New Roman" panose="02020603050405020304" pitchFamily="18" charset="0"/>
                <a:ea typeface="標楷體" panose="03000509000000000000" pitchFamily="65" charset="-120"/>
              </a:rPr>
              <a:t>LED (SYST)</a:t>
            </a:r>
            <a:r>
              <a:rPr lang="zh-TW" altLang="en-US" b="1">
                <a:latin typeface="Times New Roman" panose="02020603050405020304" pitchFamily="18" charset="0"/>
                <a:ea typeface="標楷體" panose="03000509000000000000" pitchFamily="65" charset="-120"/>
              </a:rPr>
              <a:t>： </a:t>
            </a:r>
            <a:r>
              <a:rPr lang="zh-TW" altLang="en-US">
                <a:latin typeface="Times New Roman" panose="02020603050405020304" pitchFamily="18" charset="0"/>
                <a:ea typeface="標楷體" panose="03000509000000000000" pitchFamily="65" charset="-120"/>
              </a:rPr>
              <a:t>顯示系統是否正在接收電源且運作正常。 </a:t>
            </a:r>
            <a:r>
              <a:rPr lang="zh-TW" altLang="en-US" b="1">
                <a:latin typeface="Times New Roman" panose="02020603050405020304" pitchFamily="18" charset="0"/>
                <a:ea typeface="標楷體" panose="03000509000000000000" pitchFamily="65" charset="-120"/>
              </a:rPr>
              <a:t> </a:t>
            </a:r>
          </a:p>
          <a:p>
            <a:pPr rtl="0"/>
            <a:r>
              <a:rPr lang="zh-TW" altLang="en-US" b="1">
                <a:latin typeface="Times New Roman" panose="02020603050405020304" pitchFamily="18" charset="0"/>
                <a:ea typeface="標楷體" panose="03000509000000000000" pitchFamily="65" charset="-120"/>
              </a:rPr>
              <a:t>備援電源供應器 </a:t>
            </a:r>
            <a:r>
              <a:rPr lang="en-US" altLang="zh-TW" b="1">
                <a:latin typeface="Times New Roman" panose="02020603050405020304" pitchFamily="18" charset="0"/>
                <a:ea typeface="標楷體" panose="03000509000000000000" pitchFamily="65" charset="-120"/>
              </a:rPr>
              <a:t>LED (RPS)</a:t>
            </a:r>
            <a:r>
              <a:rPr lang="zh-TW" altLang="en-US" b="1">
                <a:latin typeface="Times New Roman" panose="02020603050405020304" pitchFamily="18" charset="0"/>
                <a:ea typeface="標楷體" panose="03000509000000000000" pitchFamily="65" charset="-120"/>
              </a:rPr>
              <a:t>： </a:t>
            </a:r>
            <a:r>
              <a:rPr lang="zh-TW" altLang="en-US">
                <a:latin typeface="Times New Roman" panose="02020603050405020304" pitchFamily="18" charset="0"/>
                <a:ea typeface="標楷體" panose="03000509000000000000" pitchFamily="65" charset="-120"/>
              </a:rPr>
              <a:t>顯示 </a:t>
            </a:r>
            <a:r>
              <a:rPr lang="en-US" altLang="zh-TW">
                <a:latin typeface="Times New Roman" panose="02020603050405020304" pitchFamily="18" charset="0"/>
                <a:ea typeface="標楷體" panose="03000509000000000000" pitchFamily="65" charset="-120"/>
              </a:rPr>
              <a:t>RPS </a:t>
            </a:r>
            <a:r>
              <a:rPr lang="zh-TW" altLang="en-US">
                <a:latin typeface="Times New Roman" panose="02020603050405020304" pitchFamily="18" charset="0"/>
                <a:ea typeface="標楷體" panose="03000509000000000000" pitchFamily="65" charset="-120"/>
              </a:rPr>
              <a:t>狀態。 </a:t>
            </a:r>
          </a:p>
          <a:p>
            <a:pPr rtl="0"/>
            <a:r>
              <a:rPr lang="zh-TW" altLang="en-US" b="1">
                <a:latin typeface="Times New Roman" panose="02020603050405020304" pitchFamily="18" charset="0"/>
                <a:ea typeface="標楷體" panose="03000509000000000000" pitchFamily="65" charset="-120"/>
              </a:rPr>
              <a:t>連接埠狀態 </a:t>
            </a:r>
            <a:r>
              <a:rPr lang="en-US" altLang="zh-TW" b="1">
                <a:latin typeface="Times New Roman" panose="02020603050405020304" pitchFamily="18" charset="0"/>
                <a:ea typeface="標楷體" panose="03000509000000000000" pitchFamily="65" charset="-120"/>
              </a:rPr>
              <a:t>LED (STAT)</a:t>
            </a:r>
            <a:r>
              <a:rPr lang="zh-TW" altLang="en-US" b="1">
                <a:latin typeface="Times New Roman" panose="02020603050405020304" pitchFamily="18" charset="0"/>
                <a:ea typeface="標楷體" panose="03000509000000000000" pitchFamily="65" charset="-120"/>
              </a:rPr>
              <a:t>：綠色</a:t>
            </a:r>
            <a:r>
              <a:rPr lang="zh-TW" altLang="en-US">
                <a:latin typeface="Times New Roman" panose="02020603050405020304" pitchFamily="18" charset="0"/>
                <a:ea typeface="標楷體" panose="03000509000000000000" pitchFamily="65" charset="-120"/>
              </a:rPr>
              <a:t>時，表示已選取連接埠狀態模式，這是預設值。通過與每個連接埠相關的燈號可以了解連接埠狀態。 </a:t>
            </a:r>
          </a:p>
          <a:p>
            <a:pPr rtl="0"/>
            <a:r>
              <a:rPr lang="zh-TW" altLang="en-US" b="1">
                <a:latin typeface="Times New Roman" panose="02020603050405020304" pitchFamily="18" charset="0"/>
                <a:ea typeface="標楷體" panose="03000509000000000000" pitchFamily="65" charset="-120"/>
              </a:rPr>
              <a:t>連接埠雙工 </a:t>
            </a:r>
            <a:r>
              <a:rPr lang="en-US" altLang="zh-TW" b="1">
                <a:latin typeface="Times New Roman" panose="02020603050405020304" pitchFamily="18" charset="0"/>
                <a:ea typeface="標楷體" panose="03000509000000000000" pitchFamily="65" charset="-120"/>
              </a:rPr>
              <a:t>LED (DUPLX)</a:t>
            </a:r>
            <a:r>
              <a:rPr lang="zh-TW" altLang="en-US" b="1">
                <a:latin typeface="Times New Roman" panose="02020603050405020304" pitchFamily="18" charset="0"/>
                <a:ea typeface="標楷體" panose="03000509000000000000" pitchFamily="65" charset="-120"/>
              </a:rPr>
              <a:t>：綠色</a:t>
            </a:r>
            <a:r>
              <a:rPr lang="zh-TW" altLang="en-US">
                <a:latin typeface="Times New Roman" panose="02020603050405020304" pitchFamily="18" charset="0"/>
                <a:ea typeface="標楷體" panose="03000509000000000000" pitchFamily="65" charset="-120"/>
              </a:rPr>
              <a:t>時，表示已選取連接埠雙工模式。連接埠雙工狀態可以通過與每個連接埠相關的燈號來了解。 </a:t>
            </a:r>
          </a:p>
          <a:p>
            <a:pPr rtl="0"/>
            <a:r>
              <a:rPr lang="zh-TW" altLang="en-US" b="1">
                <a:latin typeface="Times New Roman" panose="02020603050405020304" pitchFamily="18" charset="0"/>
                <a:ea typeface="標楷體" panose="03000509000000000000" pitchFamily="65" charset="-120"/>
              </a:rPr>
              <a:t>連接埠速度 </a:t>
            </a:r>
            <a:r>
              <a:rPr lang="en-US" altLang="zh-TW" b="1">
                <a:latin typeface="Times New Roman" panose="02020603050405020304" pitchFamily="18" charset="0"/>
                <a:ea typeface="標楷體" panose="03000509000000000000" pitchFamily="65" charset="-120"/>
              </a:rPr>
              <a:t>LED (SPEED)</a:t>
            </a:r>
            <a:r>
              <a:rPr lang="zh-TW" altLang="en-US" b="1">
                <a:latin typeface="Times New Roman" panose="02020603050405020304" pitchFamily="18" charset="0"/>
                <a:ea typeface="標楷體" panose="03000509000000000000" pitchFamily="65" charset="-120"/>
              </a:rPr>
              <a:t>：綠色</a:t>
            </a:r>
            <a:r>
              <a:rPr lang="zh-TW" altLang="en-US">
                <a:latin typeface="Times New Roman" panose="02020603050405020304" pitchFamily="18" charset="0"/>
                <a:ea typeface="標楷體" panose="03000509000000000000" pitchFamily="65" charset="-120"/>
              </a:rPr>
              <a:t>時，表示已選取連接埠速度模式。連接埠速度可以通過與每個連接埠相關的燈號來了解。 </a:t>
            </a:r>
          </a:p>
          <a:p>
            <a:pPr rtl="0"/>
            <a:r>
              <a:rPr lang="zh-TW" altLang="en-US" b="1">
                <a:latin typeface="Times New Roman" panose="02020603050405020304" pitchFamily="18" charset="0"/>
                <a:ea typeface="標楷體" panose="03000509000000000000" pitchFamily="65" charset="-120"/>
              </a:rPr>
              <a:t>乙太網路供電 </a:t>
            </a:r>
            <a:r>
              <a:rPr lang="en-US" altLang="zh-TW" b="1">
                <a:latin typeface="Times New Roman" panose="02020603050405020304" pitchFamily="18" charset="0"/>
                <a:ea typeface="標楷體" panose="03000509000000000000" pitchFamily="65" charset="-120"/>
              </a:rPr>
              <a:t>LED (PoE)</a:t>
            </a:r>
            <a:r>
              <a:rPr lang="zh-TW" altLang="en-US" b="1">
                <a:latin typeface="Times New Roman" panose="02020603050405020304" pitchFamily="18" charset="0"/>
                <a:ea typeface="標楷體" panose="03000509000000000000" pitchFamily="65" charset="-120"/>
              </a:rPr>
              <a:t>：如果交換器支援 </a:t>
            </a:r>
            <a:r>
              <a:rPr lang="en-US" altLang="zh-TW" b="1">
                <a:latin typeface="Times New Roman" panose="02020603050405020304" pitchFamily="18" charset="0"/>
                <a:ea typeface="標楷體" panose="03000509000000000000" pitchFamily="65" charset="-120"/>
              </a:rPr>
              <a:t>PoE</a:t>
            </a:r>
            <a:r>
              <a:rPr lang="zh-TW" altLang="en-US" b="1">
                <a:latin typeface="Times New Roman" panose="02020603050405020304" pitchFamily="18" charset="0"/>
                <a:ea typeface="標楷體" panose="03000509000000000000" pitchFamily="65" charset="-120"/>
              </a:rPr>
              <a:t>，就會顯</a:t>
            </a:r>
            <a:r>
              <a:rPr lang="zh-TW" altLang="en-US">
                <a:latin typeface="Times New Roman" panose="02020603050405020304" pitchFamily="18" charset="0"/>
                <a:ea typeface="標楷體" panose="03000509000000000000" pitchFamily="65" charset="-120"/>
              </a:rPr>
              <a:t>示。指出交換器上連接埠的 </a:t>
            </a:r>
            <a:r>
              <a:rPr lang="en-US" altLang="zh-TW">
                <a:latin typeface="Times New Roman" panose="02020603050405020304" pitchFamily="18" charset="0"/>
                <a:ea typeface="標楷體" panose="03000509000000000000" pitchFamily="65" charset="-120"/>
              </a:rPr>
              <a:t>PoE </a:t>
            </a:r>
            <a:r>
              <a:rPr lang="zh-TW" altLang="en-US">
                <a:latin typeface="Times New Roman" panose="02020603050405020304" pitchFamily="18" charset="0"/>
                <a:ea typeface="標楷體" panose="03000509000000000000" pitchFamily="65" charset="-120"/>
              </a:rPr>
              <a:t>狀態。 </a:t>
            </a:r>
          </a:p>
          <a:p>
            <a:endParaRPr lang="en-US">
              <a:latin typeface="Times New Roman" panose="02020603050405020304" pitchFamily="18" charset="0"/>
              <a:ea typeface="標楷體" panose="03000509000000000000" pitchFamily="65" charset="-120"/>
            </a:endParaRPr>
          </a:p>
          <a:p>
            <a:pPr rtl="0"/>
            <a:r>
              <a:rPr lang="zh-TW" altLang="en-US">
                <a:latin typeface="Times New Roman" panose="02020603050405020304" pitchFamily="18" charset="0"/>
                <a:ea typeface="標楷體" panose="03000509000000000000" pitchFamily="65" charset="-120"/>
              </a:rPr>
              <a:t>模式</a:t>
            </a:r>
            <a:r>
              <a:rPr lang="en-US" altLang="zh-TW">
                <a:latin typeface="Times New Roman" panose="02020603050405020304" pitchFamily="18" charset="0"/>
                <a:ea typeface="標楷體" panose="03000509000000000000" pitchFamily="65" charset="-120"/>
              </a:rPr>
              <a:t>(Mode)</a:t>
            </a:r>
            <a:r>
              <a:rPr lang="zh-TW" altLang="en-US">
                <a:latin typeface="Times New Roman" panose="02020603050405020304" pitchFamily="18" charset="0"/>
                <a:ea typeface="標楷體" panose="03000509000000000000" pitchFamily="65" charset="-120"/>
              </a:rPr>
              <a:t>按鈕用於在不同模式之間移動</a:t>
            </a:r>
            <a:r>
              <a:rPr lang="en-US" altLang="zh-TW">
                <a:latin typeface="Times New Roman" panose="02020603050405020304" pitchFamily="18" charset="0"/>
                <a:ea typeface="標楷體" panose="03000509000000000000" pitchFamily="65" charset="-120"/>
              </a:rPr>
              <a:t> - STAT</a:t>
            </a:r>
            <a:r>
              <a:rPr lang="zh-TW" altLang="en-US">
                <a:latin typeface="Times New Roman" panose="02020603050405020304" pitchFamily="18" charset="0"/>
                <a:ea typeface="標楷體" panose="03000509000000000000" pitchFamily="65" charset="-120"/>
              </a:rPr>
              <a:t>，</a:t>
            </a:r>
            <a:r>
              <a:rPr lang="en-US" altLang="zh-TW">
                <a:latin typeface="Times New Roman" panose="02020603050405020304" pitchFamily="18" charset="0"/>
                <a:ea typeface="標楷體" panose="03000509000000000000" pitchFamily="65" charset="-120"/>
              </a:rPr>
              <a:t>DUPLX</a:t>
            </a:r>
            <a:r>
              <a:rPr lang="zh-TW" altLang="en-US">
                <a:latin typeface="Times New Roman" panose="02020603050405020304" pitchFamily="18" charset="0"/>
                <a:ea typeface="標楷體" panose="03000509000000000000" pitchFamily="65" charset="-120"/>
              </a:rPr>
              <a:t>，</a:t>
            </a:r>
            <a:r>
              <a:rPr lang="en-US" altLang="zh-TW">
                <a:latin typeface="Times New Roman" panose="02020603050405020304" pitchFamily="18" charset="0"/>
                <a:ea typeface="標楷體" panose="03000509000000000000" pitchFamily="65" charset="-120"/>
              </a:rPr>
              <a:t>SPEED </a:t>
            </a:r>
            <a:r>
              <a:rPr lang="zh-TW" altLang="en-US">
                <a:latin typeface="Times New Roman" panose="02020603050405020304" pitchFamily="18" charset="0"/>
                <a:ea typeface="標楷體" panose="03000509000000000000" pitchFamily="65" charset="-120"/>
              </a:rPr>
              <a:t>和 </a:t>
            </a:r>
            <a:r>
              <a:rPr lang="en-US" altLang="zh-TW">
                <a:latin typeface="Times New Roman" panose="02020603050405020304" pitchFamily="18" charset="0"/>
                <a:ea typeface="標楷體" panose="03000509000000000000" pitchFamily="65" charset="-120"/>
              </a:rPr>
              <a:t>PoE</a:t>
            </a:r>
          </a:p>
        </p:txBody>
      </p:sp>
      <p:pic>
        <p:nvPicPr>
          <p:cNvPr id="11" name="Content Placeholder 10">
            <a:extLst>
              <a:ext uri="{FF2B5EF4-FFF2-40B4-BE49-F238E27FC236}">
                <a16:creationId xmlns:a16="http://schemas.microsoft.com/office/drawing/2014/main" id="{224D5B3E-DC1C-1246-9703-BB99FE5471BE}"/>
              </a:ext>
            </a:extLst>
          </p:cNvPr>
          <p:cNvPicPr>
            <a:picLocks noGrp="1" noChangeAspect="1"/>
          </p:cNvPicPr>
          <p:nvPr>
            <p:ph idx="1"/>
          </p:nvPr>
        </p:nvPicPr>
        <p:blipFill>
          <a:blip r:embed="rId3"/>
          <a:stretch>
            <a:fillRect/>
          </a:stretch>
        </p:blipFill>
        <p:spPr>
          <a:xfrm>
            <a:off x="335177" y="1865056"/>
            <a:ext cx="1662192" cy="3428270"/>
          </a:xfrm>
        </p:spPr>
      </p:pic>
      <p:sp>
        <p:nvSpPr>
          <p:cNvPr id="2" name="投影片編號版面配置區 1"/>
          <p:cNvSpPr>
            <a:spLocks noGrp="1"/>
          </p:cNvSpPr>
          <p:nvPr>
            <p:ph type="sldNum" sz="quarter" idx="12"/>
          </p:nvPr>
        </p:nvSpPr>
        <p:spPr/>
        <p:txBody>
          <a:bodyPr/>
          <a:lstStyle/>
          <a:p>
            <a:fld id="{4FAB73BC-B049-4115-A692-8D63A059BFB8}" type="slidenum">
              <a:rPr lang="en-US" smtClean="0"/>
              <a:t>501</a:t>
            </a:fld>
            <a:endParaRPr lang="en-US"/>
          </a:p>
        </p:txBody>
      </p:sp>
    </p:spTree>
    <p:custDataLst>
      <p:tags r:id="rId4"/>
    </p:custDataLst>
    <p:extLst>
      <p:ext uri="{BB962C8B-B14F-4D97-AF65-F5344CB8AC3E}">
        <p14:creationId xmlns:p14="http://schemas.microsoft.com/office/powerpoint/2010/main" val="342725816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502.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p:spPr>
        <p:txBody>
          <a:bodyPr>
            <a:noAutofit/>
          </a:bodyPr>
          <a:lstStyle/>
          <a:p>
            <a:r>
              <a:rPr lang="en-US" altLang="zh-TW" sz="2700"/>
              <a:t>18.1 Switch</a:t>
            </a:r>
            <a:r>
              <a:rPr lang="zh-TW" altLang="en-US" sz="2700"/>
              <a:t>初始</a:t>
            </a:r>
            <a:r>
              <a:rPr lang="zh-TW" altLang="en-US" sz="2700" smtClean="0"/>
              <a:t>設定</a:t>
            </a:r>
            <a:r>
              <a:rPr lang="en-US" altLang="zh-TW" sz="2700" smtClean="0"/>
              <a:t>-</a:t>
            </a:r>
            <a:r>
              <a:rPr lang="zh-TW" altLang="en-US" sz="2700" smtClean="0"/>
              <a:t>交換器 </a:t>
            </a:r>
            <a:r>
              <a:rPr lang="en-US" altLang="zh-TW" sz="2700"/>
              <a:t>LED </a:t>
            </a:r>
            <a:r>
              <a:rPr lang="zh-TW" altLang="en-US" sz="2700"/>
              <a:t>指示燈（續） </a:t>
            </a:r>
          </a:p>
        </p:txBody>
      </p:sp>
      <p:graphicFrame>
        <p:nvGraphicFramePr>
          <p:cNvPr id="6" name="Content Placeholder 5">
            <a:extLst>
              <a:ext uri="{FF2B5EF4-FFF2-40B4-BE49-F238E27FC236}">
                <a16:creationId xmlns:a16="http://schemas.microsoft.com/office/drawing/2014/main" id="{CC6CA442-5FF6-A547-9C1E-CC2E677FA353}"/>
              </a:ext>
            </a:extLst>
          </p:cNvPr>
          <p:cNvGraphicFramePr>
            <a:graphicFrameLocks noGrp="1"/>
          </p:cNvGraphicFramePr>
          <p:nvPr>
            <p:ph idx="1"/>
            <p:extLst/>
          </p:nvPr>
        </p:nvGraphicFramePr>
        <p:xfrm>
          <a:off x="185353" y="1692427"/>
          <a:ext cx="8492885" cy="4191240"/>
        </p:xfrm>
        <a:graphic>
          <a:graphicData uri="http://schemas.openxmlformats.org/drawingml/2006/table">
            <a:tbl>
              <a:tblPr firstRow="1" bandRow="1">
                <a:tableStyleId>{5C22544A-7EE6-4342-B048-85BDC9FD1C3A}</a:tableStyleId>
              </a:tblPr>
              <a:tblGrid>
                <a:gridCol w="902043">
                  <a:extLst>
                    <a:ext uri="{9D8B030D-6E8A-4147-A177-3AD203B41FA5}">
                      <a16:colId xmlns:a16="http://schemas.microsoft.com/office/drawing/2014/main" val="2727239130"/>
                    </a:ext>
                  </a:extLst>
                </a:gridCol>
                <a:gridCol w="989155">
                  <a:extLst>
                    <a:ext uri="{9D8B030D-6E8A-4147-A177-3AD203B41FA5}">
                      <a16:colId xmlns:a16="http://schemas.microsoft.com/office/drawing/2014/main" val="3419831239"/>
                    </a:ext>
                  </a:extLst>
                </a:gridCol>
                <a:gridCol w="1109990">
                  <a:extLst>
                    <a:ext uri="{9D8B030D-6E8A-4147-A177-3AD203B41FA5}">
                      <a16:colId xmlns:a16="http://schemas.microsoft.com/office/drawing/2014/main" val="760655269"/>
                    </a:ext>
                  </a:extLst>
                </a:gridCol>
                <a:gridCol w="1321353">
                  <a:extLst>
                    <a:ext uri="{9D8B030D-6E8A-4147-A177-3AD203B41FA5}">
                      <a16:colId xmlns:a16="http://schemas.microsoft.com/office/drawing/2014/main" val="1469328155"/>
                    </a:ext>
                  </a:extLst>
                </a:gridCol>
                <a:gridCol w="1353066">
                  <a:extLst>
                    <a:ext uri="{9D8B030D-6E8A-4147-A177-3AD203B41FA5}">
                      <a16:colId xmlns:a16="http://schemas.microsoft.com/office/drawing/2014/main" val="2884434650"/>
                    </a:ext>
                  </a:extLst>
                </a:gridCol>
                <a:gridCol w="1408639">
                  <a:extLst>
                    <a:ext uri="{9D8B030D-6E8A-4147-A177-3AD203B41FA5}">
                      <a16:colId xmlns:a16="http://schemas.microsoft.com/office/drawing/2014/main" val="3408387280"/>
                    </a:ext>
                  </a:extLst>
                </a:gridCol>
                <a:gridCol w="1408639">
                  <a:extLst>
                    <a:ext uri="{9D8B030D-6E8A-4147-A177-3AD203B41FA5}">
                      <a16:colId xmlns:a16="http://schemas.microsoft.com/office/drawing/2014/main" val="2868597463"/>
                    </a:ext>
                  </a:extLst>
                </a:gridCol>
              </a:tblGrid>
              <a:tr h="585108">
                <a:tc>
                  <a:txBody>
                    <a:bodyPr vert="horz" wrap="square"/>
                    <a:lstStyle/>
                    <a:p>
                      <a:endParaRPr lang="en-US" sz="1500" baseline="0">
                        <a:latin typeface="Times New Roman" panose="02020603050405020304" pitchFamily="18" charset="0"/>
                        <a:ea typeface="標楷體" panose="03000509000000000000" pitchFamily="65" charset="-120"/>
                      </a:endParaRPr>
                    </a:p>
                  </a:txBody>
                  <a:tcPr/>
                </a:tc>
                <a:tc>
                  <a:txBody>
                    <a:bodyPr vert="horz" wrap="square"/>
                    <a:lstStyle/>
                    <a:p>
                      <a:pPr rtl="0"/>
                      <a:r>
                        <a:rPr lang="zh-TW" sz="1500" baseline="0">
                          <a:latin typeface="Times New Roman" panose="02020603050405020304" pitchFamily="18" charset="0"/>
                          <a:ea typeface="標楷體" panose="03000509000000000000" pitchFamily="65" charset="-120"/>
                        </a:rPr>
                        <a:t>關閉</a:t>
                      </a:r>
                    </a:p>
                  </a:txBody>
                  <a:tcPr/>
                </a:tc>
                <a:tc>
                  <a:txBody>
                    <a:bodyPr vert="horz" wrap="square"/>
                    <a:lstStyle/>
                    <a:p>
                      <a:pPr rtl="0"/>
                      <a:r>
                        <a:rPr lang="zh-TW" sz="1500" baseline="0">
                          <a:latin typeface="Times New Roman" panose="02020603050405020304" pitchFamily="18" charset="0"/>
                          <a:ea typeface="標楷體" panose="03000509000000000000" pitchFamily="65" charset="-120"/>
                        </a:rPr>
                        <a:t>綠色</a:t>
                      </a:r>
                    </a:p>
                  </a:txBody>
                  <a:tcPr/>
                </a:tc>
                <a:tc>
                  <a:txBody>
                    <a:bodyPr vert="horz" wrap="square"/>
                    <a:lstStyle/>
                    <a:p>
                      <a:pPr rtl="0"/>
                      <a:r>
                        <a:rPr lang="zh-TW" sz="1500" baseline="0">
                          <a:latin typeface="Times New Roman" panose="02020603050405020304" pitchFamily="18" charset="0"/>
                          <a:ea typeface="標楷體" panose="03000509000000000000" pitchFamily="65" charset="-120"/>
                        </a:rPr>
                        <a:t>閃爍的綠燈</a:t>
                      </a:r>
                    </a:p>
                  </a:txBody>
                  <a:tcPr/>
                </a:tc>
                <a:tc>
                  <a:txBody>
                    <a:bodyPr vert="horz" wrap="square"/>
                    <a:lstStyle/>
                    <a:p>
                      <a:pPr rtl="0"/>
                      <a:r>
                        <a:rPr lang="zh-TW" sz="1500" baseline="0">
                          <a:latin typeface="Times New Roman" panose="02020603050405020304" pitchFamily="18" charset="0"/>
                          <a:ea typeface="標楷體" panose="03000509000000000000" pitchFamily="65" charset="-120"/>
                        </a:rPr>
                        <a:t>琥珀色</a:t>
                      </a:r>
                    </a:p>
                  </a:txBody>
                  <a:tcPr/>
                </a:tc>
                <a:tc>
                  <a:txBody>
                    <a:bodyPr vert="horz" wrap="square"/>
                    <a:lstStyle/>
                    <a:p>
                      <a:pPr rtl="0"/>
                      <a:r>
                        <a:rPr lang="zh-TW" sz="1500" baseline="0">
                          <a:latin typeface="Times New Roman" panose="02020603050405020304" pitchFamily="18" charset="0"/>
                          <a:ea typeface="標楷體" panose="03000509000000000000" pitchFamily="65" charset="-120"/>
                        </a:rPr>
                        <a:t>閃爍的琥珀色</a:t>
                      </a:r>
                    </a:p>
                  </a:txBody>
                  <a:tcPr/>
                </a:tc>
                <a:tc>
                  <a:txBody>
                    <a:bodyPr vert="horz" wrap="square"/>
                    <a:lstStyle/>
                    <a:p>
                      <a:pPr rtl="0"/>
                      <a:r>
                        <a:rPr lang="zh-TW" sz="1500" baseline="0">
                          <a:latin typeface="Times New Roman" panose="02020603050405020304" pitchFamily="18" charset="0"/>
                          <a:ea typeface="標楷體" panose="03000509000000000000" pitchFamily="65" charset="-120"/>
                        </a:rPr>
                        <a:t>交替顯示綠色與琥珀色</a:t>
                      </a:r>
                    </a:p>
                  </a:txBody>
                  <a:tcPr/>
                </a:tc>
                <a:extLst>
                  <a:ext uri="{0D108BD9-81ED-4DB2-BD59-A6C34878D82A}">
                    <a16:rowId xmlns:a16="http://schemas.microsoft.com/office/drawing/2014/main" val="1844792848"/>
                  </a:ext>
                </a:extLst>
              </a:tr>
              <a:tr h="610709">
                <a:tc>
                  <a:txBody>
                    <a:bodyPr vert="horz" wrap="square"/>
                    <a:lstStyle/>
                    <a:p>
                      <a:pPr rtl="0"/>
                      <a:r>
                        <a:rPr lang="zh-TW" sz="1500" baseline="0">
                          <a:latin typeface="Times New Roman" panose="02020603050405020304" pitchFamily="18" charset="0"/>
                          <a:ea typeface="標楷體" panose="03000509000000000000" pitchFamily="65" charset="-120"/>
                        </a:rPr>
                        <a:t>RPS</a:t>
                      </a:r>
                    </a:p>
                  </a:txBody>
                  <a:tcPr/>
                </a:tc>
                <a:tc>
                  <a:txBody>
                    <a:bodyPr vert="horz" wrap="square"/>
                    <a:lstStyle/>
                    <a:p>
                      <a:pPr rtl="0"/>
                      <a:r>
                        <a:rPr lang="zh-TW" sz="1500" baseline="0">
                          <a:latin typeface="Times New Roman" panose="02020603050405020304" pitchFamily="18" charset="0"/>
                          <a:ea typeface="標楷體" panose="03000509000000000000" pitchFamily="65" charset="-120"/>
                        </a:rPr>
                        <a:t>關閉/無 RPS</a:t>
                      </a:r>
                    </a:p>
                  </a:txBody>
                  <a:tcPr/>
                </a:tc>
                <a:tc>
                  <a:txBody>
                    <a:bodyPr vert="horz" wrap="square"/>
                    <a:lstStyle/>
                    <a:p>
                      <a:pPr rtl="0"/>
                      <a:r>
                        <a:rPr lang="zh-TW" sz="1500" baseline="0">
                          <a:latin typeface="Times New Roman" panose="02020603050405020304" pitchFamily="18" charset="0"/>
                          <a:ea typeface="標楷體" panose="03000509000000000000" pitchFamily="65" charset="-120"/>
                        </a:rPr>
                        <a:t>RPS 就緒</a:t>
                      </a:r>
                    </a:p>
                  </a:txBody>
                  <a:tcPr/>
                </a:tc>
                <a:tc>
                  <a:txBody>
                    <a:bodyPr vert="horz" wrap="square"/>
                    <a:lstStyle/>
                    <a:p>
                      <a:pPr rtl="0"/>
                      <a:r>
                        <a:rPr lang="zh-TW" sz="1500" baseline="0">
                          <a:latin typeface="Times New Roman" panose="02020603050405020304" pitchFamily="18" charset="0"/>
                          <a:ea typeface="標楷體" panose="03000509000000000000" pitchFamily="65" charset="-120"/>
                        </a:rPr>
                        <a:t>RPS 啟動但無法使用</a:t>
                      </a:r>
                    </a:p>
                  </a:txBody>
                  <a:tcPr/>
                </a:tc>
                <a:tc>
                  <a:txBody>
                    <a:bodyPr vert="horz" wrap="square"/>
                    <a:lstStyle/>
                    <a:p>
                      <a:pPr rtl="0"/>
                      <a:r>
                        <a:rPr lang="zh-TW" sz="1500" baseline="0">
                          <a:latin typeface="Times New Roman" panose="02020603050405020304" pitchFamily="18" charset="0"/>
                          <a:ea typeface="標楷體" panose="03000509000000000000" pitchFamily="65" charset="-120"/>
                        </a:rPr>
                        <a:t>RPS 待命或故障</a:t>
                      </a:r>
                    </a:p>
                  </a:txBody>
                  <a:tcPr/>
                </a:tc>
                <a:tc>
                  <a:txBody>
                    <a:bodyPr vert="horz" wrap="square"/>
                    <a:lstStyle/>
                    <a:p>
                      <a:pPr rtl="0"/>
                      <a:r>
                        <a:rPr lang="zh-TW" sz="1500" baseline="0">
                          <a:latin typeface="Times New Roman" panose="02020603050405020304" pitchFamily="18" charset="0"/>
                          <a:ea typeface="標楷體" panose="03000509000000000000" pitchFamily="65" charset="-120"/>
                        </a:rPr>
                        <a:t>內部 PS 故障，RPS 提供電源</a:t>
                      </a:r>
                    </a:p>
                  </a:txBody>
                  <a:tcPr/>
                </a:tc>
                <a:tc>
                  <a:txBody>
                    <a:bodyPr vert="horz" wrap="square"/>
                    <a:lstStyle/>
                    <a:p>
                      <a:pPr rtl="0"/>
                      <a:r>
                        <a:rPr lang="en-US" altLang="zh-TW" sz="1500" baseline="0">
                          <a:latin typeface="Times New Roman" panose="02020603050405020304" pitchFamily="18" charset="0"/>
                          <a:ea typeface="標楷體" panose="03000509000000000000" pitchFamily="65" charset="-120"/>
                        </a:rPr>
                        <a:t>N/A</a:t>
                      </a:r>
                      <a:endParaRPr lang="zh-TW" sz="1500" baseline="0">
                        <a:latin typeface="Times New Roman" panose="02020603050405020304" pitchFamily="18" charset="0"/>
                        <a:ea typeface="標楷體" panose="03000509000000000000" pitchFamily="65" charset="-120"/>
                      </a:endParaRPr>
                    </a:p>
                  </a:txBody>
                  <a:tcPr/>
                </a:tc>
                <a:extLst>
                  <a:ext uri="{0D108BD9-81ED-4DB2-BD59-A6C34878D82A}">
                    <a16:rowId xmlns:a16="http://schemas.microsoft.com/office/drawing/2014/main" val="3098832110"/>
                  </a:ext>
                </a:extLst>
              </a:tr>
              <a:tr h="610709">
                <a:tc>
                  <a:txBody>
                    <a:bodyPr vert="horz" wrap="square"/>
                    <a:lstStyle/>
                    <a:p>
                      <a:pPr rtl="0"/>
                      <a:r>
                        <a:rPr lang="zh-TW" sz="1500" baseline="0">
                          <a:latin typeface="Times New Roman" panose="02020603050405020304" pitchFamily="18" charset="0"/>
                          <a:ea typeface="標楷體" panose="03000509000000000000" pitchFamily="65" charset="-120"/>
                        </a:rPr>
                        <a:t>PoE</a:t>
                      </a:r>
                    </a:p>
                  </a:txBody>
                  <a:tcPr/>
                </a:tc>
                <a:tc>
                  <a:txBody>
                    <a:bodyPr vert="horz" wrap="square"/>
                    <a:lstStyle/>
                    <a:p>
                      <a:pPr rtl="0"/>
                      <a:r>
                        <a:rPr lang="zh-TW" sz="1500" baseline="0">
                          <a:latin typeface="Times New Roman" panose="02020603050405020304" pitchFamily="18" charset="0"/>
                          <a:ea typeface="標楷體" panose="03000509000000000000" pitchFamily="65" charset="-120"/>
                        </a:rPr>
                        <a:t>未選取，沒有問題</a:t>
                      </a:r>
                    </a:p>
                  </a:txBody>
                  <a:tcPr/>
                </a:tc>
                <a:tc>
                  <a:txBody>
                    <a:bodyPr vert="horz" wrap="square"/>
                    <a:lstStyle/>
                    <a:p>
                      <a:pPr rtl="0"/>
                      <a:r>
                        <a:rPr lang="zh-TW" sz="1500" baseline="0">
                          <a:latin typeface="Times New Roman" panose="02020603050405020304" pitchFamily="18" charset="0"/>
                          <a:ea typeface="標楷體" panose="03000509000000000000" pitchFamily="65" charset="-120"/>
                        </a:rPr>
                        <a:t>已選擇</a:t>
                      </a:r>
                    </a:p>
                  </a:txBody>
                  <a:tcPr/>
                </a:tc>
                <a:tc>
                  <a:txBody>
                    <a:bodyPr vert="horz" wrap="square"/>
                    <a:lstStyle/>
                    <a:p>
                      <a:pPr rtl="0"/>
                      <a:r>
                        <a:rPr lang="en-US" altLang="zh-TW" sz="1500" baseline="0">
                          <a:latin typeface="Times New Roman" panose="02020603050405020304" pitchFamily="18" charset="0"/>
                          <a:ea typeface="標楷體" panose="03000509000000000000" pitchFamily="65" charset="-120"/>
                        </a:rPr>
                        <a:t>N/A</a:t>
                      </a:r>
                      <a:endParaRPr lang="zh-TW" sz="1500" baseline="0">
                        <a:latin typeface="Times New Roman" panose="02020603050405020304" pitchFamily="18" charset="0"/>
                        <a:ea typeface="標楷體" panose="03000509000000000000" pitchFamily="65" charset="-120"/>
                      </a:endParaRPr>
                    </a:p>
                  </a:txBody>
                  <a:tcPr/>
                </a:tc>
                <a:tc>
                  <a:txBody>
                    <a:bodyPr vert="horz" wrap="square"/>
                    <a:lstStyle/>
                    <a:p>
                      <a:pPr rtl="0"/>
                      <a:r>
                        <a:rPr lang="en-US" altLang="zh-TW" sz="1500" baseline="0">
                          <a:latin typeface="Times New Roman" panose="02020603050405020304" pitchFamily="18" charset="0"/>
                          <a:ea typeface="標楷體" panose="03000509000000000000" pitchFamily="65" charset="-120"/>
                        </a:rPr>
                        <a:t>N/A</a:t>
                      </a:r>
                      <a:endParaRPr lang="zh-TW" sz="1500" baseline="0">
                        <a:latin typeface="Times New Roman" panose="02020603050405020304" pitchFamily="18" charset="0"/>
                        <a:ea typeface="標楷體" panose="03000509000000000000" pitchFamily="65" charset="-120"/>
                      </a:endParaRPr>
                    </a:p>
                  </a:txBody>
                  <a:tcPr/>
                </a:tc>
                <a:tc>
                  <a:txBody>
                    <a:bodyPr vert="horz" wrap="square"/>
                    <a:lstStyle/>
                    <a:p>
                      <a:pPr rtl="0"/>
                      <a:r>
                        <a:rPr lang="zh-TW" sz="1500" baseline="0">
                          <a:latin typeface="Times New Roman" panose="02020603050405020304" pitchFamily="18" charset="0"/>
                          <a:ea typeface="標楷體" panose="03000509000000000000" pitchFamily="65" charset="-120"/>
                        </a:rPr>
                        <a:t>未選取，存在連接埠問題</a:t>
                      </a:r>
                    </a:p>
                  </a:txBody>
                  <a:tcPr/>
                </a:tc>
                <a:tc>
                  <a:txBody>
                    <a:bodyPr vert="horz" wrap="square"/>
                    <a:lstStyle/>
                    <a:p>
                      <a:pPr rtl="0"/>
                      <a:r>
                        <a:rPr lang="en-US" altLang="zh-TW" sz="1500" baseline="0">
                          <a:latin typeface="Times New Roman" panose="02020603050405020304" pitchFamily="18" charset="0"/>
                          <a:ea typeface="標楷體" panose="03000509000000000000" pitchFamily="65" charset="-120"/>
                        </a:rPr>
                        <a:t>N/A</a:t>
                      </a:r>
                      <a:endParaRPr lang="zh-TW" sz="1500" baseline="0">
                        <a:latin typeface="Times New Roman" panose="02020603050405020304" pitchFamily="18" charset="0"/>
                        <a:ea typeface="標楷體" panose="03000509000000000000" pitchFamily="65" charset="-120"/>
                      </a:endParaRPr>
                    </a:p>
                  </a:txBody>
                  <a:tcPr/>
                </a:tc>
                <a:extLst>
                  <a:ext uri="{0D108BD9-81ED-4DB2-BD59-A6C34878D82A}">
                    <a16:rowId xmlns:a16="http://schemas.microsoft.com/office/drawing/2014/main" val="1866962059"/>
                  </a:ext>
                </a:extLst>
              </a:tr>
              <a:tr h="320040">
                <a:tc gridSpan="7">
                  <a:txBody>
                    <a:bodyPr vert="horz" wrap="square"/>
                    <a:lstStyle/>
                    <a:p>
                      <a:pPr algn="ctr" rtl="0"/>
                      <a:r>
                        <a:rPr lang="zh-TW" sz="1500" baseline="0">
                          <a:latin typeface="Times New Roman" panose="02020603050405020304" pitchFamily="18" charset="0"/>
                          <a:ea typeface="標楷體" panose="03000509000000000000" pitchFamily="65" charset="-120"/>
                        </a:rPr>
                        <a:t>選取命名模式時，與每個實體連接埠關聯的指示燈會指示：</a:t>
                      </a:r>
                    </a:p>
                  </a:txBody>
                  <a:tcPr/>
                </a:tc>
                <a:tc hMerge="1">
                  <a:txBody>
                    <a:bodyPr vert="horz" wrap="square"/>
                    <a:lstStyle/>
                    <a:p>
                      <a:endParaRPr lang="en-US" sz="1200"/>
                    </a:p>
                  </a:txBody>
                  <a:tcPr/>
                </a:tc>
                <a:tc hMerge="1">
                  <a:txBody>
                    <a:bodyPr vert="horz" wrap="square"/>
                    <a:lstStyle/>
                    <a:p>
                      <a:endParaRPr lang="en-US"/>
                    </a:p>
                  </a:txBody>
                  <a:tcPr/>
                </a:tc>
                <a:tc hMerge="1">
                  <a:txBody>
                    <a:bodyPr vert="horz" wrap="square"/>
                    <a:lstStyle/>
                    <a:p>
                      <a:pPr algn="ctr"/>
                      <a:endParaRPr lang="en-US" sz="1100"/>
                    </a:p>
                  </a:txBody>
                  <a:tcPr/>
                </a:tc>
                <a:tc hMerge="1">
                  <a:txBody>
                    <a:bodyPr vert="horz" wrap="square"/>
                    <a:lstStyle/>
                    <a:p>
                      <a:endParaRPr lang="en-US" sz="1200"/>
                    </a:p>
                  </a:txBody>
                  <a:tcPr/>
                </a:tc>
                <a:tc hMerge="1">
                  <a:txBody>
                    <a:bodyPr vert="horz" wrap="square"/>
                    <a:lstStyle/>
                    <a:p>
                      <a:endParaRPr lang="en-US" sz="1200"/>
                    </a:p>
                  </a:txBody>
                  <a:tcPr/>
                </a:tc>
                <a:tc hMerge="1">
                  <a:txBody>
                    <a:bodyPr vert="horz" wrap="square"/>
                    <a:lstStyle/>
                    <a:p>
                      <a:endParaRPr lang="en-US" sz="1200"/>
                    </a:p>
                  </a:txBody>
                  <a:tcPr/>
                </a:tc>
                <a:extLst>
                  <a:ext uri="{0D108BD9-81ED-4DB2-BD59-A6C34878D82A}">
                    <a16:rowId xmlns:a16="http://schemas.microsoft.com/office/drawing/2014/main" val="1291505531"/>
                  </a:ext>
                </a:extLst>
              </a:tr>
              <a:tr h="548640">
                <a:tc>
                  <a:txBody>
                    <a:bodyPr vert="horz" wrap="square"/>
                    <a:lstStyle/>
                    <a:p>
                      <a:pPr rtl="0"/>
                      <a:r>
                        <a:rPr lang="zh-TW" sz="1500" baseline="0">
                          <a:latin typeface="Times New Roman" panose="02020603050405020304" pitchFamily="18" charset="0"/>
                          <a:ea typeface="標楷體" panose="03000509000000000000" pitchFamily="65" charset="-120"/>
                        </a:rPr>
                        <a:t>STAT</a:t>
                      </a:r>
                    </a:p>
                  </a:txBody>
                  <a:tcPr/>
                </a:tc>
                <a:tc>
                  <a:txBody>
                    <a:bodyPr vert="horz" wrap="square"/>
                    <a:lstStyle/>
                    <a:p>
                      <a:pPr rtl="0"/>
                      <a:r>
                        <a:rPr lang="zh-TW" sz="1500" baseline="0">
                          <a:latin typeface="Times New Roman" panose="02020603050405020304" pitchFamily="18" charset="0"/>
                          <a:ea typeface="標楷體" panose="03000509000000000000" pitchFamily="65" charset="-120"/>
                        </a:rPr>
                        <a:t>無連線或關閉</a:t>
                      </a:r>
                    </a:p>
                  </a:txBody>
                  <a:tcPr/>
                </a:tc>
                <a:tc>
                  <a:txBody>
                    <a:bodyPr vert="horz" wrap="square"/>
                    <a:lstStyle/>
                    <a:p>
                      <a:pPr rtl="0"/>
                      <a:r>
                        <a:rPr lang="zh-TW" sz="1500" baseline="0">
                          <a:latin typeface="Times New Roman" panose="02020603050405020304" pitchFamily="18" charset="0"/>
                          <a:ea typeface="標楷體" panose="03000509000000000000" pitchFamily="65" charset="-120"/>
                        </a:rPr>
                        <a:t>連線</a:t>
                      </a:r>
                    </a:p>
                  </a:txBody>
                  <a:tcPr/>
                </a:tc>
                <a:tc>
                  <a:txBody>
                    <a:bodyPr vert="horz" wrap="square"/>
                    <a:lstStyle/>
                    <a:p>
                      <a:pPr rtl="0"/>
                      <a:r>
                        <a:rPr lang="zh-TW" sz="1500" baseline="0">
                          <a:latin typeface="Times New Roman" panose="02020603050405020304" pitchFamily="18" charset="0"/>
                          <a:ea typeface="標楷體" panose="03000509000000000000" pitchFamily="65" charset="-120"/>
                        </a:rPr>
                        <a:t>活動</a:t>
                      </a:r>
                    </a:p>
                  </a:txBody>
                  <a:tcPr/>
                </a:tc>
                <a:tc>
                  <a:txBody>
                    <a:bodyPr vert="horz" wrap="square"/>
                    <a:lstStyle/>
                    <a:p>
                      <a:pPr rtl="0"/>
                      <a:r>
                        <a:rPr lang="zh-TW" sz="1500" baseline="0">
                          <a:latin typeface="Times New Roman" panose="02020603050405020304" pitchFamily="18" charset="0"/>
                          <a:ea typeface="標楷體" panose="03000509000000000000" pitchFamily="65" charset="-120"/>
                        </a:rPr>
                        <a:t>連接埠封鎖防止迴圈</a:t>
                      </a:r>
                    </a:p>
                  </a:txBody>
                  <a:tcPr/>
                </a:tc>
                <a:tc>
                  <a:txBody>
                    <a:bodyPr vert="horz" wrap="square"/>
                    <a:lstStyle/>
                    <a:p>
                      <a:pPr rtl="0"/>
                      <a:r>
                        <a:rPr lang="zh-TW" sz="1500" baseline="0">
                          <a:latin typeface="Times New Roman" panose="02020603050405020304" pitchFamily="18" charset="0"/>
                          <a:ea typeface="標楷體" panose="03000509000000000000" pitchFamily="65" charset="-120"/>
                        </a:rPr>
                        <a:t>連接埠封鎖防止迴圈</a:t>
                      </a:r>
                    </a:p>
                  </a:txBody>
                  <a:tcPr/>
                </a:tc>
                <a:tc>
                  <a:txBody>
                    <a:bodyPr vert="horz" wrap="square"/>
                    <a:lstStyle/>
                    <a:p>
                      <a:pPr rtl="0"/>
                      <a:r>
                        <a:rPr lang="zh-TW" sz="1500" baseline="0">
                          <a:latin typeface="Times New Roman" panose="02020603050405020304" pitchFamily="18" charset="0"/>
                          <a:ea typeface="標楷體" panose="03000509000000000000" pitchFamily="65" charset="-120"/>
                        </a:rPr>
                        <a:t>連線故障</a:t>
                      </a:r>
                    </a:p>
                  </a:txBody>
                  <a:tcPr/>
                </a:tc>
                <a:extLst>
                  <a:ext uri="{0D108BD9-81ED-4DB2-BD59-A6C34878D82A}">
                    <a16:rowId xmlns:a16="http://schemas.microsoft.com/office/drawing/2014/main" val="3908779183"/>
                  </a:ext>
                </a:extLst>
              </a:tr>
              <a:tr h="418754">
                <a:tc>
                  <a:txBody>
                    <a:bodyPr vert="horz" wrap="square"/>
                    <a:lstStyle/>
                    <a:p>
                      <a:pPr rtl="0"/>
                      <a:r>
                        <a:rPr lang="zh-TW" sz="1500" baseline="0">
                          <a:latin typeface="Times New Roman" panose="02020603050405020304" pitchFamily="18" charset="0"/>
                          <a:ea typeface="標楷體" panose="03000509000000000000" pitchFamily="65" charset="-120"/>
                        </a:rPr>
                        <a:t>雙工</a:t>
                      </a:r>
                    </a:p>
                  </a:txBody>
                  <a:tcPr/>
                </a:tc>
                <a:tc>
                  <a:txBody>
                    <a:bodyPr vert="horz" wrap="square"/>
                    <a:lstStyle/>
                    <a:p>
                      <a:pPr rtl="0"/>
                      <a:r>
                        <a:rPr lang="zh-TW" sz="1500" baseline="0">
                          <a:latin typeface="Times New Roman" panose="02020603050405020304" pitchFamily="18" charset="0"/>
                          <a:ea typeface="標楷體" panose="03000509000000000000" pitchFamily="65" charset="-120"/>
                        </a:rPr>
                        <a:t>半雙工</a:t>
                      </a:r>
                    </a:p>
                  </a:txBody>
                  <a:tcPr/>
                </a:tc>
                <a:tc>
                  <a:txBody>
                    <a:bodyPr vert="horz" wrap="square"/>
                    <a:lstStyle/>
                    <a:p>
                      <a:pPr rtl="0"/>
                      <a:r>
                        <a:rPr lang="zh-TW" sz="1500" baseline="0">
                          <a:latin typeface="Times New Roman" panose="02020603050405020304" pitchFamily="18" charset="0"/>
                          <a:ea typeface="標楷體" panose="03000509000000000000" pitchFamily="65" charset="-120"/>
                        </a:rPr>
                        <a:t>全雙工</a:t>
                      </a:r>
                    </a:p>
                  </a:txBody>
                  <a:tcPr/>
                </a:tc>
                <a:tc>
                  <a:txBody>
                    <a:bodyPr vert="horz" wrap="square"/>
                    <a:lstStyle/>
                    <a:p>
                      <a:pPr rtl="0"/>
                      <a:r>
                        <a:rPr lang="en-US" altLang="zh-TW" sz="1500" baseline="0">
                          <a:latin typeface="Times New Roman" panose="02020603050405020304" pitchFamily="18" charset="0"/>
                          <a:ea typeface="標楷體" panose="03000509000000000000" pitchFamily="65" charset="-120"/>
                        </a:rPr>
                        <a:t>N/A</a:t>
                      </a:r>
                      <a:endParaRPr lang="zh-TW" sz="1500" baseline="0">
                        <a:latin typeface="Times New Roman" panose="02020603050405020304" pitchFamily="18" charset="0"/>
                        <a:ea typeface="標楷體" panose="03000509000000000000" pitchFamily="65" charset="-120"/>
                      </a:endParaRPr>
                    </a:p>
                  </a:txBody>
                  <a:tcPr/>
                </a:tc>
                <a:tc>
                  <a:txBody>
                    <a:bodyPr vert="horz" wrap="square"/>
                    <a:lstStyle/>
                    <a:p>
                      <a:pPr rtl="0"/>
                      <a:r>
                        <a:rPr lang="en-US" altLang="zh-TW" sz="1500" baseline="0">
                          <a:latin typeface="Times New Roman" panose="02020603050405020304" pitchFamily="18" charset="0"/>
                          <a:ea typeface="標楷體" panose="03000509000000000000" pitchFamily="65" charset="-120"/>
                        </a:rPr>
                        <a:t>N/A</a:t>
                      </a:r>
                      <a:endParaRPr lang="zh-TW" sz="1500" baseline="0">
                        <a:latin typeface="Times New Roman" panose="02020603050405020304" pitchFamily="18" charset="0"/>
                        <a:ea typeface="標楷體" panose="03000509000000000000" pitchFamily="65" charset="-120"/>
                      </a:endParaRPr>
                    </a:p>
                  </a:txBody>
                  <a:tcPr/>
                </a:tc>
                <a:tc>
                  <a:txBody>
                    <a:bodyPr vert="horz" wrap="square"/>
                    <a:lstStyle/>
                    <a:p>
                      <a:pPr rtl="0"/>
                      <a:r>
                        <a:rPr lang="en-US" altLang="zh-TW" sz="1500" baseline="0">
                          <a:latin typeface="Times New Roman" panose="02020603050405020304" pitchFamily="18" charset="0"/>
                          <a:ea typeface="標楷體" panose="03000509000000000000" pitchFamily="65" charset="-120"/>
                        </a:rPr>
                        <a:t>N/A</a:t>
                      </a:r>
                      <a:endParaRPr lang="zh-TW" sz="1500" baseline="0">
                        <a:latin typeface="Times New Roman" panose="02020603050405020304" pitchFamily="18" charset="0"/>
                        <a:ea typeface="標楷體" panose="03000509000000000000" pitchFamily="65" charset="-120"/>
                      </a:endParaRPr>
                    </a:p>
                  </a:txBody>
                  <a:tcPr/>
                </a:tc>
                <a:tc>
                  <a:txBody>
                    <a:bodyPr vert="horz" wrap="square"/>
                    <a:lstStyle/>
                    <a:p>
                      <a:pPr rtl="0"/>
                      <a:r>
                        <a:rPr lang="en-US" altLang="zh-TW" sz="1500" baseline="0">
                          <a:latin typeface="Times New Roman" panose="02020603050405020304" pitchFamily="18" charset="0"/>
                          <a:ea typeface="標楷體" panose="03000509000000000000" pitchFamily="65" charset="-120"/>
                        </a:rPr>
                        <a:t>N/A</a:t>
                      </a:r>
                      <a:endParaRPr lang="zh-TW" sz="1500" baseline="0">
                        <a:latin typeface="Times New Roman" panose="02020603050405020304" pitchFamily="18" charset="0"/>
                        <a:ea typeface="標楷體" panose="03000509000000000000" pitchFamily="65" charset="-120"/>
                      </a:endParaRPr>
                    </a:p>
                  </a:txBody>
                  <a:tcPr/>
                </a:tc>
                <a:extLst>
                  <a:ext uri="{0D108BD9-81ED-4DB2-BD59-A6C34878D82A}">
                    <a16:rowId xmlns:a16="http://schemas.microsoft.com/office/drawing/2014/main" val="2305498258"/>
                  </a:ext>
                </a:extLst>
              </a:tr>
              <a:tr h="548640">
                <a:tc>
                  <a:txBody>
                    <a:bodyPr vert="horz" wrap="square"/>
                    <a:lstStyle/>
                    <a:p>
                      <a:pPr rtl="0"/>
                      <a:r>
                        <a:rPr lang="zh-TW" sz="1500" baseline="0">
                          <a:latin typeface="Times New Roman" panose="02020603050405020304" pitchFamily="18" charset="0"/>
                          <a:ea typeface="標楷體" panose="03000509000000000000" pitchFamily="65" charset="-120"/>
                        </a:rPr>
                        <a:t>速度 (SPEED)</a:t>
                      </a:r>
                    </a:p>
                  </a:txBody>
                  <a:tcPr/>
                </a:tc>
                <a:tc>
                  <a:txBody>
                    <a:bodyPr vert="horz" wrap="square"/>
                    <a:lstStyle/>
                    <a:p>
                      <a:pPr rtl="0"/>
                      <a:r>
                        <a:rPr lang="zh-TW" sz="1500" baseline="0">
                          <a:latin typeface="Times New Roman" panose="02020603050405020304" pitchFamily="18" charset="0"/>
                          <a:ea typeface="標楷體" panose="03000509000000000000" pitchFamily="65" charset="-120"/>
                        </a:rPr>
                        <a:t>10Mbps</a:t>
                      </a:r>
                    </a:p>
                  </a:txBody>
                  <a:tcPr/>
                </a:tc>
                <a:tc>
                  <a:txBody>
                    <a:bodyPr vert="horz" wrap="square"/>
                    <a:lstStyle/>
                    <a:p>
                      <a:pPr rtl="0"/>
                      <a:r>
                        <a:rPr lang="zh-TW" sz="1500" baseline="0">
                          <a:latin typeface="Times New Roman" panose="02020603050405020304" pitchFamily="18" charset="0"/>
                          <a:ea typeface="標楷體" panose="03000509000000000000" pitchFamily="65" charset="-120"/>
                        </a:rPr>
                        <a:t>100Mbps</a:t>
                      </a:r>
                    </a:p>
                  </a:txBody>
                  <a:tcPr/>
                </a:tc>
                <a:tc>
                  <a:txBody>
                    <a:bodyPr vert="horz" wrap="square"/>
                    <a:lstStyle/>
                    <a:p>
                      <a:pPr rtl="0"/>
                      <a:r>
                        <a:rPr lang="zh-TW" sz="1500" baseline="0">
                          <a:latin typeface="Times New Roman" panose="02020603050405020304" pitchFamily="18" charset="0"/>
                          <a:ea typeface="標楷體" panose="03000509000000000000" pitchFamily="65" charset="-120"/>
                        </a:rPr>
                        <a:t>1000Mbps</a:t>
                      </a:r>
                    </a:p>
                  </a:txBody>
                  <a:tcPr/>
                </a:tc>
                <a:tc>
                  <a:txBody>
                    <a:bodyPr vert="horz" wrap="square"/>
                    <a:lstStyle/>
                    <a:p>
                      <a:pPr rtl="0"/>
                      <a:r>
                        <a:rPr lang="en-US" altLang="zh-TW" sz="1500" baseline="0">
                          <a:latin typeface="Times New Roman" panose="02020603050405020304" pitchFamily="18" charset="0"/>
                          <a:ea typeface="標楷體" panose="03000509000000000000" pitchFamily="65" charset="-120"/>
                        </a:rPr>
                        <a:t>N/A</a:t>
                      </a:r>
                      <a:endParaRPr lang="zh-TW" sz="1500" baseline="0">
                        <a:latin typeface="Times New Roman" panose="02020603050405020304" pitchFamily="18" charset="0"/>
                        <a:ea typeface="標楷體" panose="03000509000000000000" pitchFamily="65" charset="-120"/>
                      </a:endParaRPr>
                    </a:p>
                  </a:txBody>
                  <a:tcPr/>
                </a:tc>
                <a:tc>
                  <a:txBody>
                    <a:bodyPr vert="horz" wrap="square"/>
                    <a:lstStyle/>
                    <a:p>
                      <a:pPr rtl="0"/>
                      <a:r>
                        <a:rPr lang="en-US" altLang="zh-TW" sz="1500" baseline="0">
                          <a:latin typeface="Times New Roman" panose="02020603050405020304" pitchFamily="18" charset="0"/>
                          <a:ea typeface="標楷體" panose="03000509000000000000" pitchFamily="65" charset="-120"/>
                        </a:rPr>
                        <a:t>N/A</a:t>
                      </a:r>
                      <a:endParaRPr lang="zh-TW" sz="1500" baseline="0">
                        <a:latin typeface="Times New Roman" panose="02020603050405020304" pitchFamily="18" charset="0"/>
                        <a:ea typeface="標楷體" panose="03000509000000000000" pitchFamily="65" charset="-120"/>
                      </a:endParaRPr>
                    </a:p>
                  </a:txBody>
                  <a:tcPr/>
                </a:tc>
                <a:tc>
                  <a:txBody>
                    <a:bodyPr vert="horz" wrap="square"/>
                    <a:lstStyle/>
                    <a:p>
                      <a:pPr rtl="0"/>
                      <a:r>
                        <a:rPr lang="en-US" altLang="zh-TW" sz="1500" baseline="0">
                          <a:latin typeface="Times New Roman" panose="02020603050405020304" pitchFamily="18" charset="0"/>
                          <a:ea typeface="標楷體" panose="03000509000000000000" pitchFamily="65" charset="-120"/>
                        </a:rPr>
                        <a:t>N/A</a:t>
                      </a:r>
                      <a:endParaRPr lang="zh-TW" sz="1500" baseline="0">
                        <a:latin typeface="Times New Roman" panose="02020603050405020304" pitchFamily="18" charset="0"/>
                        <a:ea typeface="標楷體" panose="03000509000000000000" pitchFamily="65" charset="-120"/>
                      </a:endParaRPr>
                    </a:p>
                  </a:txBody>
                  <a:tcPr/>
                </a:tc>
                <a:extLst>
                  <a:ext uri="{0D108BD9-81ED-4DB2-BD59-A6C34878D82A}">
                    <a16:rowId xmlns:a16="http://schemas.microsoft.com/office/drawing/2014/main" val="1143868986"/>
                  </a:ext>
                </a:extLst>
              </a:tr>
              <a:tr h="548640">
                <a:tc>
                  <a:txBody>
                    <a:bodyPr vert="horz" wrap="square"/>
                    <a:lstStyle/>
                    <a:p>
                      <a:pPr rtl="0"/>
                      <a:r>
                        <a:rPr lang="zh-TW" sz="1500" baseline="0">
                          <a:latin typeface="Times New Roman" panose="02020603050405020304" pitchFamily="18" charset="0"/>
                          <a:ea typeface="標楷體" panose="03000509000000000000" pitchFamily="65" charset="-120"/>
                        </a:rPr>
                        <a:t>PoE</a:t>
                      </a:r>
                    </a:p>
                  </a:txBody>
                  <a:tcPr/>
                </a:tc>
                <a:tc>
                  <a:txBody>
                    <a:bodyPr vert="horz" wrap="square"/>
                    <a:lstStyle/>
                    <a:p>
                      <a:pPr rtl="0"/>
                      <a:r>
                        <a:rPr lang="zh-TW" sz="1500" baseline="0">
                          <a:latin typeface="Times New Roman" panose="02020603050405020304" pitchFamily="18" charset="0"/>
                          <a:ea typeface="標楷體" panose="03000509000000000000" pitchFamily="65" charset="-120"/>
                        </a:rPr>
                        <a:t>PoE 關閉</a:t>
                      </a:r>
                    </a:p>
                  </a:txBody>
                  <a:tcPr/>
                </a:tc>
                <a:tc>
                  <a:txBody>
                    <a:bodyPr vert="horz" wrap="square"/>
                    <a:lstStyle/>
                    <a:p>
                      <a:pPr rtl="0"/>
                      <a:r>
                        <a:rPr lang="zh-TW" sz="1500" baseline="0">
                          <a:latin typeface="Times New Roman" panose="02020603050405020304" pitchFamily="18" charset="0"/>
                          <a:ea typeface="標楷體" panose="03000509000000000000" pitchFamily="65" charset="-120"/>
                        </a:rPr>
                        <a:t>PoE 啟用</a:t>
                      </a:r>
                    </a:p>
                  </a:txBody>
                  <a:tcPr/>
                </a:tc>
                <a:tc>
                  <a:txBody>
                    <a:bodyPr vert="horz" wrap="square"/>
                    <a:lstStyle/>
                    <a:p>
                      <a:pPr rtl="0"/>
                      <a:r>
                        <a:rPr lang="en-US" altLang="zh-TW" sz="1500" baseline="0">
                          <a:latin typeface="Times New Roman" panose="02020603050405020304" pitchFamily="18" charset="0"/>
                          <a:ea typeface="標楷體" panose="03000509000000000000" pitchFamily="65" charset="-120"/>
                        </a:rPr>
                        <a:t>N/A</a:t>
                      </a:r>
                      <a:endParaRPr lang="zh-TW" sz="1500" baseline="0">
                        <a:latin typeface="Times New Roman" panose="02020603050405020304" pitchFamily="18" charset="0"/>
                        <a:ea typeface="標楷體" panose="03000509000000000000" pitchFamily="65" charset="-120"/>
                      </a:endParaRPr>
                    </a:p>
                  </a:txBody>
                  <a:tcPr/>
                </a:tc>
                <a:tc>
                  <a:txBody>
                    <a:bodyPr vert="horz" wrap="square"/>
                    <a:lstStyle/>
                    <a:p>
                      <a:pPr rtl="0"/>
                      <a:r>
                        <a:rPr lang="zh-TW" sz="1500" baseline="0">
                          <a:latin typeface="Times New Roman" panose="02020603050405020304" pitchFamily="18" charset="0"/>
                          <a:ea typeface="標楷體" panose="03000509000000000000" pitchFamily="65" charset="-120"/>
                        </a:rPr>
                        <a:t>PoE 停用</a:t>
                      </a:r>
                    </a:p>
                  </a:txBody>
                  <a:tcPr/>
                </a:tc>
                <a:tc>
                  <a:txBody>
                    <a:bodyPr vert="horz" wrap="square"/>
                    <a:lstStyle/>
                    <a:p>
                      <a:pPr rtl="0"/>
                      <a:r>
                        <a:rPr lang="zh-TW" sz="1500" baseline="0">
                          <a:latin typeface="Times New Roman" panose="02020603050405020304" pitchFamily="18" charset="0"/>
                          <a:ea typeface="標楷體" panose="03000509000000000000" pitchFamily="65" charset="-120"/>
                        </a:rPr>
                        <a:t>PoE 因故障而關閉</a:t>
                      </a:r>
                    </a:p>
                  </a:txBody>
                  <a:tcPr/>
                </a:tc>
                <a:tc>
                  <a:txBody>
                    <a:bodyPr vert="horz" wrap="square"/>
                    <a:lstStyle/>
                    <a:p>
                      <a:pPr rtl="0"/>
                      <a:r>
                        <a:rPr lang="zh-TW" sz="1500" baseline="0">
                          <a:latin typeface="Times New Roman" panose="02020603050405020304" pitchFamily="18" charset="0"/>
                          <a:ea typeface="標楷體" panose="03000509000000000000" pitchFamily="65" charset="-120"/>
                        </a:rPr>
                        <a:t>PoE 拒絕 (超過容量)</a:t>
                      </a:r>
                    </a:p>
                  </a:txBody>
                  <a:tcPr/>
                </a:tc>
                <a:extLst>
                  <a:ext uri="{0D108BD9-81ED-4DB2-BD59-A6C34878D82A}">
                    <a16:rowId xmlns:a16="http://schemas.microsoft.com/office/drawing/2014/main" val="2365917153"/>
                  </a:ext>
                </a:extLst>
              </a:tr>
            </a:tbl>
          </a:graphicData>
        </a:graphic>
      </p:graphicFrame>
      <p:sp>
        <p:nvSpPr>
          <p:cNvPr id="2" name="投影片編號版面配置區 1"/>
          <p:cNvSpPr>
            <a:spLocks noGrp="1"/>
          </p:cNvSpPr>
          <p:nvPr>
            <p:ph type="sldNum" sz="quarter" idx="12"/>
          </p:nvPr>
        </p:nvSpPr>
        <p:spPr/>
        <p:txBody>
          <a:bodyPr/>
          <a:lstStyle/>
          <a:p>
            <a:fld id="{4FAB73BC-B049-4115-A692-8D63A059BFB8}" type="slidenum">
              <a:rPr lang="en-US" smtClean="0"/>
              <a:t>502</a:t>
            </a:fld>
            <a:endParaRPr lang="en-US"/>
          </a:p>
        </p:txBody>
      </p:sp>
    </p:spTree>
    <p:custDataLst>
      <p:tags r:id="rId3"/>
    </p:custDataLst>
    <p:extLst>
      <p:ext uri="{BB962C8B-B14F-4D97-AF65-F5344CB8AC3E}">
        <p14:creationId xmlns:p14="http://schemas.microsoft.com/office/powerpoint/2010/main" val="258058248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503.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p:spPr>
        <p:txBody>
          <a:bodyPr>
            <a:noAutofit/>
          </a:bodyPr>
          <a:lstStyle/>
          <a:p>
            <a:r>
              <a:rPr lang="en-US" altLang="zh-TW" sz="2700"/>
              <a:t>18.1 Switch</a:t>
            </a:r>
            <a:r>
              <a:rPr lang="zh-TW" altLang="en-US" sz="2700"/>
              <a:t>初始設定</a:t>
            </a:r>
            <a:r>
              <a:rPr lang="en-US" altLang="zh-TW" sz="2700"/>
              <a:t>-</a:t>
            </a:r>
            <a:r>
              <a:rPr lang="zh-TW" altLang="en-US" sz="2700" smtClean="0"/>
              <a:t>系統</a:t>
            </a:r>
            <a:r>
              <a:rPr lang="zh-TW" altLang="en-US" sz="2700"/>
              <a:t>當機復原</a:t>
            </a:r>
          </a:p>
        </p:txBody>
      </p:sp>
      <p:sp>
        <p:nvSpPr>
          <p:cNvPr id="4" name="Content Placeholder 3">
            <a:extLst>
              <a:ext uri="{FF2B5EF4-FFF2-40B4-BE49-F238E27FC236}">
                <a16:creationId xmlns:a16="http://schemas.microsoft.com/office/drawing/2014/main" id="{F7CFD66D-1B42-3A4B-AD44-8B9423F9BF65}"/>
              </a:ext>
            </a:extLst>
          </p:cNvPr>
          <p:cNvSpPr>
            <a:spLocks noGrp="1"/>
          </p:cNvSpPr>
          <p:nvPr>
            <p:ph idx="1"/>
          </p:nvPr>
        </p:nvSpPr>
        <p:spPr>
          <a:xfrm>
            <a:off x="143934" y="1589088"/>
            <a:ext cx="8884200" cy="3689897"/>
          </a:xfrm>
        </p:spPr>
        <p:txBody>
          <a:bodyPr/>
          <a:lstStyle/>
          <a:p>
            <a:pPr marL="0" indent="0" algn="l"/>
            <a:r>
              <a:rPr lang="zh-TW" altLang="en-US" sz="1950">
                <a:solidFill>
                  <a:srgbClr val="000000"/>
                </a:solidFill>
              </a:rPr>
              <a:t>如果作業系統因系統檔案遺失或損毀而無法使用，則開機載入程式可讓你存取交換器。開機載入程式有一個命令列，可讓你存取儲存在快閃記憶體中的檔案。你可以依照下列步驟，透過主控台連線存取開機載入程式：</a:t>
            </a:r>
          </a:p>
          <a:p>
            <a:pPr marL="73083" lvl="1" indent="0">
              <a:buNone/>
            </a:pPr>
            <a:r>
              <a:rPr lang="zh-TW" altLang="en-US" sz="1950" b="1">
                <a:solidFill>
                  <a:srgbClr val="000000"/>
                </a:solidFill>
              </a:rPr>
              <a:t>步驟 </a:t>
            </a:r>
            <a:r>
              <a:rPr lang="en-US" altLang="zh-TW" sz="1950" b="1">
                <a:solidFill>
                  <a:srgbClr val="000000"/>
                </a:solidFill>
              </a:rPr>
              <a:t>1</a:t>
            </a:r>
            <a:r>
              <a:rPr lang="en-US" altLang="zh-TW" sz="1950">
                <a:solidFill>
                  <a:srgbClr val="000000"/>
                </a:solidFill>
              </a:rPr>
              <a:t>. </a:t>
            </a:r>
            <a:r>
              <a:rPr lang="zh-TW" altLang="en-US" sz="1950">
                <a:solidFill>
                  <a:srgbClr val="000000"/>
                </a:solidFill>
              </a:rPr>
              <a:t>透過主控台纜線將 </a:t>
            </a:r>
            <a:r>
              <a:rPr lang="en-US" altLang="zh-TW" sz="1950">
                <a:solidFill>
                  <a:srgbClr val="000000"/>
                </a:solidFill>
              </a:rPr>
              <a:t>PC </a:t>
            </a:r>
            <a:r>
              <a:rPr lang="zh-TW" altLang="en-US" sz="1950">
                <a:solidFill>
                  <a:srgbClr val="000000"/>
                </a:solidFill>
              </a:rPr>
              <a:t>連接到交換器主控台連接埠。設定終端機模擬軟體以連接至交換器。 </a:t>
            </a:r>
          </a:p>
          <a:p>
            <a:pPr marL="73083" lvl="1" indent="0">
              <a:buNone/>
            </a:pPr>
            <a:r>
              <a:rPr lang="zh-TW" altLang="en-US" sz="1950" b="1">
                <a:solidFill>
                  <a:srgbClr val="000000"/>
                </a:solidFill>
              </a:rPr>
              <a:t>步驟 </a:t>
            </a:r>
            <a:r>
              <a:rPr lang="en-US" altLang="zh-TW" sz="1950" b="1">
                <a:solidFill>
                  <a:srgbClr val="000000"/>
                </a:solidFill>
              </a:rPr>
              <a:t>2</a:t>
            </a:r>
            <a:r>
              <a:rPr lang="en-US" altLang="zh-TW" sz="1950">
                <a:solidFill>
                  <a:srgbClr val="000000"/>
                </a:solidFill>
              </a:rPr>
              <a:t>. </a:t>
            </a:r>
            <a:r>
              <a:rPr lang="zh-TW" altLang="en-US" sz="1950">
                <a:solidFill>
                  <a:srgbClr val="000000"/>
                </a:solidFill>
              </a:rPr>
              <a:t>拔除交換器電源線。 </a:t>
            </a:r>
          </a:p>
          <a:p>
            <a:pPr marL="73083" lvl="1" indent="0">
              <a:buNone/>
            </a:pPr>
            <a:r>
              <a:rPr lang="zh-TW" altLang="en-US" sz="1950" b="1">
                <a:solidFill>
                  <a:srgbClr val="000000"/>
                </a:solidFill>
              </a:rPr>
              <a:t>步驟 </a:t>
            </a:r>
            <a:r>
              <a:rPr lang="en-US" altLang="zh-TW" sz="1950" b="1">
                <a:solidFill>
                  <a:srgbClr val="000000"/>
                </a:solidFill>
              </a:rPr>
              <a:t>3</a:t>
            </a:r>
            <a:r>
              <a:rPr lang="en-US" altLang="zh-TW" sz="1950">
                <a:solidFill>
                  <a:srgbClr val="000000"/>
                </a:solidFill>
              </a:rPr>
              <a:t>. </a:t>
            </a:r>
            <a:r>
              <a:rPr lang="zh-TW" altLang="en-US" sz="1950">
                <a:solidFill>
                  <a:srgbClr val="000000"/>
                </a:solidFill>
              </a:rPr>
              <a:t>將電源線重新連接至交換器，並在 </a:t>
            </a:r>
            <a:r>
              <a:rPr lang="en-US" altLang="zh-TW" sz="1950">
                <a:solidFill>
                  <a:srgbClr val="000000"/>
                </a:solidFill>
              </a:rPr>
              <a:t>15 </a:t>
            </a:r>
            <a:r>
              <a:rPr lang="zh-TW" altLang="en-US" sz="1950">
                <a:solidFill>
                  <a:srgbClr val="000000"/>
                </a:solidFill>
              </a:rPr>
              <a:t>秒內按住 </a:t>
            </a:r>
            <a:r>
              <a:rPr lang="en-US" altLang="zh-TW" sz="1950" b="1">
                <a:solidFill>
                  <a:srgbClr val="000000"/>
                </a:solidFill>
              </a:rPr>
              <a:t>Mode</a:t>
            </a:r>
            <a:r>
              <a:rPr lang="zh-TW" altLang="en-US" sz="1950">
                <a:solidFill>
                  <a:srgbClr val="000000"/>
                </a:solidFill>
              </a:rPr>
              <a:t> 按鈕，同時系統 </a:t>
            </a:r>
            <a:r>
              <a:rPr lang="en-US" altLang="zh-TW" sz="1950">
                <a:solidFill>
                  <a:srgbClr val="000000"/>
                </a:solidFill>
              </a:rPr>
              <a:t>LED </a:t>
            </a:r>
            <a:r>
              <a:rPr lang="zh-TW" altLang="en-US" sz="1950">
                <a:solidFill>
                  <a:srgbClr val="000000"/>
                </a:solidFill>
              </a:rPr>
              <a:t>仍閃爍綠燈。 </a:t>
            </a:r>
          </a:p>
          <a:p>
            <a:pPr marL="73083" lvl="1" indent="0">
              <a:buNone/>
            </a:pPr>
            <a:r>
              <a:rPr lang="zh-TW" altLang="en-US" sz="1950" b="1">
                <a:solidFill>
                  <a:srgbClr val="000000"/>
                </a:solidFill>
              </a:rPr>
              <a:t>步驟 </a:t>
            </a:r>
            <a:r>
              <a:rPr lang="en-US" altLang="zh-TW" sz="1950" b="1">
                <a:solidFill>
                  <a:srgbClr val="000000"/>
                </a:solidFill>
              </a:rPr>
              <a:t>4</a:t>
            </a:r>
            <a:r>
              <a:rPr lang="en-US" altLang="zh-TW" sz="1950">
                <a:solidFill>
                  <a:srgbClr val="000000"/>
                </a:solidFill>
              </a:rPr>
              <a:t>. </a:t>
            </a:r>
            <a:r>
              <a:rPr lang="zh-TW" altLang="en-US" sz="1950">
                <a:solidFill>
                  <a:srgbClr val="000000"/>
                </a:solidFill>
              </a:rPr>
              <a:t>繼續按 </a:t>
            </a:r>
            <a:r>
              <a:rPr lang="en-US" altLang="zh-TW" sz="1950" b="1">
                <a:solidFill>
                  <a:srgbClr val="000000"/>
                </a:solidFill>
              </a:rPr>
              <a:t>Mode</a:t>
            </a:r>
            <a:r>
              <a:rPr lang="zh-TW" altLang="en-US" sz="1950">
                <a:solidFill>
                  <a:srgbClr val="000000"/>
                </a:solidFill>
              </a:rPr>
              <a:t> 按鈕，直到系統 </a:t>
            </a:r>
            <a:r>
              <a:rPr lang="en-US" altLang="zh-TW" sz="1950">
                <a:solidFill>
                  <a:srgbClr val="000000"/>
                </a:solidFill>
              </a:rPr>
              <a:t>LED </a:t>
            </a:r>
            <a:r>
              <a:rPr lang="zh-TW" altLang="en-US" sz="1950">
                <a:solidFill>
                  <a:srgbClr val="000000"/>
                </a:solidFill>
              </a:rPr>
              <a:t>變黃色，然後變成綠色為止；然後放開 </a:t>
            </a:r>
            <a:r>
              <a:rPr lang="zh-TW" altLang="en-US" sz="1950" b="1">
                <a:solidFill>
                  <a:srgbClr val="000000"/>
                </a:solidFill>
              </a:rPr>
              <a:t> </a:t>
            </a:r>
            <a:r>
              <a:rPr lang="en-US" altLang="zh-TW" sz="1950" b="1">
                <a:solidFill>
                  <a:srgbClr val="000000"/>
                </a:solidFill>
              </a:rPr>
              <a:t>Mode</a:t>
            </a:r>
            <a:r>
              <a:rPr lang="zh-TW" altLang="en-US" sz="1950">
                <a:solidFill>
                  <a:srgbClr val="000000"/>
                </a:solidFill>
              </a:rPr>
              <a:t> 按鈕。 </a:t>
            </a:r>
          </a:p>
          <a:p>
            <a:pPr marL="73083" lvl="1" indent="0">
              <a:buNone/>
            </a:pPr>
            <a:r>
              <a:rPr lang="zh-TW" altLang="en-US" sz="1950" b="1">
                <a:solidFill>
                  <a:srgbClr val="000000"/>
                </a:solidFill>
              </a:rPr>
              <a:t>步驟 </a:t>
            </a:r>
            <a:r>
              <a:rPr lang="en-US" altLang="zh-TW" sz="1950" b="1">
                <a:solidFill>
                  <a:srgbClr val="000000"/>
                </a:solidFill>
              </a:rPr>
              <a:t>5</a:t>
            </a:r>
            <a:r>
              <a:rPr lang="en-US" altLang="zh-TW" sz="1950">
                <a:solidFill>
                  <a:srgbClr val="000000"/>
                </a:solidFill>
              </a:rPr>
              <a:t>. </a:t>
            </a:r>
            <a:r>
              <a:rPr lang="zh-TW" altLang="en-US" sz="1950">
                <a:solidFill>
                  <a:srgbClr val="000000"/>
                </a:solidFill>
              </a:rPr>
              <a:t>開機載入程式</a:t>
            </a:r>
            <a:r>
              <a:rPr lang="en-US" altLang="zh-TW" sz="1950">
                <a:solidFill>
                  <a:srgbClr val="000000"/>
                </a:solidFill>
              </a:rPr>
              <a:t>- </a:t>
            </a:r>
            <a:r>
              <a:rPr lang="en-US" altLang="zh-TW" sz="1950" b="1">
                <a:solidFill>
                  <a:srgbClr val="000000"/>
                </a:solidFill>
              </a:rPr>
              <a:t>Switch</a:t>
            </a:r>
            <a:r>
              <a:rPr lang="zh-TW" altLang="en-US" sz="1950" b="1">
                <a:solidFill>
                  <a:srgbClr val="000000"/>
                </a:solidFill>
              </a:rPr>
              <a:t>：</a:t>
            </a:r>
            <a:r>
              <a:rPr lang="zh-TW" altLang="en-US" sz="1950">
                <a:solidFill>
                  <a:srgbClr val="000000"/>
                </a:solidFill>
              </a:rPr>
              <a:t> 提示出現在 </a:t>
            </a:r>
            <a:r>
              <a:rPr lang="en-US" altLang="zh-TW" sz="1950">
                <a:solidFill>
                  <a:srgbClr val="000000"/>
                </a:solidFill>
              </a:rPr>
              <a:t>PC </a:t>
            </a:r>
            <a:r>
              <a:rPr lang="zh-TW" altLang="en-US" sz="1950">
                <a:solidFill>
                  <a:srgbClr val="000000"/>
                </a:solidFill>
              </a:rPr>
              <a:t>的終端機模擬軟體中。 </a:t>
            </a:r>
          </a:p>
          <a:p>
            <a:pPr marL="0" indent="0" algn="l"/>
            <a:r>
              <a:rPr lang="zh-TW" altLang="en-US" sz="1950">
                <a:solidFill>
                  <a:srgbClr val="000000"/>
                </a:solidFill>
              </a:rPr>
              <a:t>開機載入程式指令列支援格式化快閃檔案系統、重新安裝作業系統軟體，以及復原遺失或忘記的密碼的指令。例如， </a:t>
            </a:r>
            <a:r>
              <a:rPr lang="en-US" altLang="zh-TW" sz="1950" b="1">
                <a:solidFill>
                  <a:srgbClr val="000000"/>
                </a:solidFill>
              </a:rPr>
              <a:t>dir</a:t>
            </a:r>
            <a:r>
              <a:rPr lang="zh-TW" altLang="en-US" sz="1950">
                <a:solidFill>
                  <a:srgbClr val="000000"/>
                </a:solidFill>
              </a:rPr>
              <a:t> 指令可用於查看指定目錄內的檔案列表。</a:t>
            </a:r>
          </a:p>
          <a:p>
            <a:pPr marL="0" indent="0" algn="l"/>
            <a:endParaRPr lang="en-US" sz="1400">
              <a:solidFill>
                <a:srgbClr val="000000"/>
              </a:solidFill>
            </a:endParaRPr>
          </a:p>
        </p:txBody>
      </p:sp>
      <p:sp>
        <p:nvSpPr>
          <p:cNvPr id="2" name="投影片編號版面配置區 1"/>
          <p:cNvSpPr>
            <a:spLocks noGrp="1"/>
          </p:cNvSpPr>
          <p:nvPr>
            <p:ph type="sldNum" sz="quarter" idx="12"/>
          </p:nvPr>
        </p:nvSpPr>
        <p:spPr/>
        <p:txBody>
          <a:bodyPr/>
          <a:lstStyle/>
          <a:p>
            <a:fld id="{4FAB73BC-B049-4115-A692-8D63A059BFB8}" type="slidenum">
              <a:rPr lang="en-US" smtClean="0"/>
              <a:t>503</a:t>
            </a:fld>
            <a:endParaRPr lang="en-US"/>
          </a:p>
        </p:txBody>
      </p:sp>
    </p:spTree>
    <p:custDataLst>
      <p:tags r:id="rId3"/>
    </p:custDataLst>
    <p:extLst>
      <p:ext uri="{BB962C8B-B14F-4D97-AF65-F5344CB8AC3E}">
        <p14:creationId xmlns:p14="http://schemas.microsoft.com/office/powerpoint/2010/main" val="34863240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504.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p:spPr>
        <p:txBody>
          <a:bodyPr>
            <a:noAutofit/>
          </a:bodyPr>
          <a:lstStyle/>
          <a:p>
            <a:r>
              <a:rPr lang="en-US" altLang="zh-TW" sz="2700"/>
              <a:t>18.1 Switch</a:t>
            </a:r>
            <a:r>
              <a:rPr lang="zh-TW" altLang="en-US" sz="2700"/>
              <a:t>初始設定</a:t>
            </a:r>
            <a:r>
              <a:rPr lang="en-US" altLang="zh-TW" sz="2700"/>
              <a:t>-</a:t>
            </a:r>
            <a:r>
              <a:rPr lang="zh-TW" altLang="en-US" sz="2700" smtClean="0"/>
              <a:t>交換器</a:t>
            </a:r>
            <a:r>
              <a:rPr lang="zh-TW" altLang="en-US" sz="2700"/>
              <a:t>管理存取</a:t>
            </a:r>
          </a:p>
        </p:txBody>
      </p:sp>
      <p:sp>
        <p:nvSpPr>
          <p:cNvPr id="5" name="Content Placeholder 4">
            <a:extLst>
              <a:ext uri="{FF2B5EF4-FFF2-40B4-BE49-F238E27FC236}">
                <a16:creationId xmlns:a16="http://schemas.microsoft.com/office/drawing/2014/main" id="{E5A76EF8-E7C6-9A49-9E6C-804B7AA8CA22}"/>
              </a:ext>
            </a:extLst>
          </p:cNvPr>
          <p:cNvSpPr>
            <a:spLocks noGrp="1"/>
          </p:cNvSpPr>
          <p:nvPr>
            <p:ph idx="1"/>
          </p:nvPr>
        </p:nvSpPr>
        <p:spPr>
          <a:xfrm>
            <a:off x="245535" y="1589088"/>
            <a:ext cx="3835930" cy="3689897"/>
          </a:xfrm>
        </p:spPr>
        <p:txBody>
          <a:bodyPr/>
          <a:lstStyle/>
          <a:p>
            <a:pPr marL="0" indent="0" algn="l"/>
            <a:r>
              <a:rPr lang="zh-TW" altLang="en-US" sz="1950">
                <a:solidFill>
                  <a:srgbClr val="000000"/>
                </a:solidFill>
              </a:rPr>
              <a:t>若要準備進行遠端管理存取的交換器，交換器必須設定 </a:t>
            </a:r>
            <a:r>
              <a:rPr lang="en-US" altLang="zh-TW" sz="1950">
                <a:solidFill>
                  <a:srgbClr val="000000"/>
                </a:solidFill>
              </a:rPr>
              <a:t>IP </a:t>
            </a:r>
            <a:r>
              <a:rPr lang="zh-TW" altLang="en-US" sz="1950">
                <a:solidFill>
                  <a:srgbClr val="000000"/>
                </a:solidFill>
              </a:rPr>
              <a:t>位址和子網路遮罩。 </a:t>
            </a:r>
          </a:p>
          <a:p>
            <a:pPr marL="285743" indent="-285743" algn="l">
              <a:buFont typeface="Arial" panose="020b0604020202020204" pitchFamily="34" charset="0"/>
              <a:buChar char="•"/>
            </a:pPr>
            <a:r>
              <a:rPr lang="zh-TW" altLang="en-US" sz="1950">
                <a:solidFill>
                  <a:srgbClr val="000000"/>
                </a:solidFill>
              </a:rPr>
              <a:t>若要從遠端網路管理交換器，交換器必須設定預設閘道。這與在主機裝置上設定 </a:t>
            </a:r>
            <a:r>
              <a:rPr lang="en-US" altLang="zh-TW" sz="1950">
                <a:solidFill>
                  <a:srgbClr val="000000"/>
                </a:solidFill>
              </a:rPr>
              <a:t>IP </a:t>
            </a:r>
            <a:r>
              <a:rPr lang="zh-TW" altLang="en-US" sz="1950">
                <a:solidFill>
                  <a:srgbClr val="000000"/>
                </a:solidFill>
              </a:rPr>
              <a:t>位址資訊非常相似。 </a:t>
            </a:r>
          </a:p>
          <a:p>
            <a:pPr marL="285743" indent="-285743" algn="l">
              <a:buFont typeface="Arial" panose="020b0604020202020204" pitchFamily="34" charset="0"/>
              <a:buChar char="•"/>
            </a:pPr>
            <a:r>
              <a:rPr lang="zh-TW" altLang="en-US" sz="1950">
                <a:solidFill>
                  <a:srgbClr val="000000"/>
                </a:solidFill>
              </a:rPr>
              <a:t>在圖中，</a:t>
            </a:r>
            <a:r>
              <a:rPr lang="en-US" altLang="zh-TW" sz="1950">
                <a:solidFill>
                  <a:srgbClr val="000000"/>
                </a:solidFill>
              </a:rPr>
              <a:t>S1 </a:t>
            </a:r>
            <a:r>
              <a:rPr lang="zh-TW" altLang="en-US" sz="1950">
                <a:solidFill>
                  <a:srgbClr val="000000"/>
                </a:solidFill>
              </a:rPr>
              <a:t>上的交換器虛擬介面 </a:t>
            </a:r>
            <a:r>
              <a:rPr lang="en-US" altLang="zh-TW" sz="1950">
                <a:solidFill>
                  <a:srgbClr val="000000"/>
                </a:solidFill>
              </a:rPr>
              <a:t>(SVI) </a:t>
            </a:r>
            <a:r>
              <a:rPr lang="zh-TW" altLang="en-US" sz="1950">
                <a:solidFill>
                  <a:srgbClr val="000000"/>
                </a:solidFill>
              </a:rPr>
              <a:t>應該指派一個 </a:t>
            </a:r>
            <a:r>
              <a:rPr lang="en-US" altLang="zh-TW" sz="1950">
                <a:solidFill>
                  <a:srgbClr val="000000"/>
                </a:solidFill>
              </a:rPr>
              <a:t>IP </a:t>
            </a:r>
            <a:r>
              <a:rPr lang="zh-TW" altLang="en-US" sz="1950">
                <a:solidFill>
                  <a:srgbClr val="000000"/>
                </a:solidFill>
              </a:rPr>
              <a:t>位址。</a:t>
            </a:r>
            <a:r>
              <a:rPr lang="en-US" altLang="zh-TW" sz="1950">
                <a:solidFill>
                  <a:srgbClr val="000000"/>
                </a:solidFill>
              </a:rPr>
              <a:t>SVI </a:t>
            </a:r>
            <a:r>
              <a:rPr lang="zh-TW" altLang="en-US" sz="1950">
                <a:solidFill>
                  <a:srgbClr val="000000"/>
                </a:solidFill>
              </a:rPr>
              <a:t>是虛擬介面，而不是交換器上的實體連接埠。使用主控台纜線連接到 </a:t>
            </a:r>
            <a:r>
              <a:rPr lang="en-US" altLang="zh-TW" sz="1950">
                <a:solidFill>
                  <a:srgbClr val="000000"/>
                </a:solidFill>
              </a:rPr>
              <a:t>PC</a:t>
            </a:r>
            <a:r>
              <a:rPr lang="zh-TW" altLang="en-US" sz="1950">
                <a:solidFill>
                  <a:srgbClr val="000000"/>
                </a:solidFill>
              </a:rPr>
              <a:t>，以便最初可以設定交換器。</a:t>
            </a:r>
          </a:p>
        </p:txBody>
      </p:sp>
      <p:pic>
        <p:nvPicPr>
          <p:cNvPr id="7" name="Picture 6">
            <a:extLst>
              <a:ext uri="{FF2B5EF4-FFF2-40B4-BE49-F238E27FC236}">
                <a16:creationId xmlns:a16="http://schemas.microsoft.com/office/drawing/2014/main" id="{F30D33CE-D938-E74D-A865-30363F7C08B7}"/>
              </a:ext>
            </a:extLst>
          </p:cNvPr>
          <p:cNvPicPr>
            <a:picLocks noChangeAspect="1"/>
          </p:cNvPicPr>
          <p:nvPr/>
        </p:nvPicPr>
        <p:blipFill>
          <a:blip r:embed="rId3"/>
          <a:stretch>
            <a:fillRect/>
          </a:stretch>
        </p:blipFill>
        <p:spPr>
          <a:xfrm>
            <a:off x="4219704" y="1878914"/>
            <a:ext cx="4333199" cy="2685363"/>
          </a:xfrm>
          <a:prstGeom prst="rect">
            <a:avLst/>
          </a:prstGeom>
        </p:spPr>
      </p:pic>
      <p:sp>
        <p:nvSpPr>
          <p:cNvPr id="2" name="投影片編號版面配置區 1"/>
          <p:cNvSpPr>
            <a:spLocks noGrp="1"/>
          </p:cNvSpPr>
          <p:nvPr>
            <p:ph type="sldNum" sz="quarter" idx="12"/>
          </p:nvPr>
        </p:nvSpPr>
        <p:spPr/>
        <p:txBody>
          <a:bodyPr/>
          <a:lstStyle/>
          <a:p>
            <a:fld id="{4FAB73BC-B049-4115-A692-8D63A059BFB8}" type="slidenum">
              <a:rPr lang="en-US" smtClean="0"/>
              <a:t>504</a:t>
            </a:fld>
            <a:endParaRPr lang="en-US"/>
          </a:p>
        </p:txBody>
      </p:sp>
    </p:spTree>
    <p:custDataLst>
      <p:tags r:id="rId4"/>
    </p:custDataLst>
    <p:extLst>
      <p:ext uri="{BB962C8B-B14F-4D97-AF65-F5344CB8AC3E}">
        <p14:creationId xmlns:p14="http://schemas.microsoft.com/office/powerpoint/2010/main" val="257341219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505.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p:spPr>
        <p:txBody>
          <a:bodyPr>
            <a:noAutofit/>
          </a:bodyPr>
          <a:lstStyle/>
          <a:p>
            <a:r>
              <a:rPr lang="en-US" altLang="zh-TW" sz="2700"/>
              <a:t>18.1 Switch</a:t>
            </a:r>
            <a:r>
              <a:rPr lang="zh-TW" altLang="en-US" sz="2700"/>
              <a:t>初始設定</a:t>
            </a:r>
            <a:r>
              <a:rPr lang="en-US" altLang="zh-TW" sz="2700"/>
              <a:t>-</a:t>
            </a:r>
            <a:r>
              <a:rPr lang="zh-TW" altLang="en-US" sz="2700" smtClean="0"/>
              <a:t>交換器 </a:t>
            </a:r>
            <a:r>
              <a:rPr lang="en-US" altLang="zh-TW" sz="2700"/>
              <a:t>SVI </a:t>
            </a:r>
            <a:r>
              <a:rPr lang="zh-TW" altLang="en-US" sz="2700"/>
              <a:t>設定範例</a:t>
            </a:r>
          </a:p>
        </p:txBody>
      </p:sp>
      <p:sp>
        <p:nvSpPr>
          <p:cNvPr id="4" name="Content Placeholder 3">
            <a:extLst>
              <a:ext uri="{FF2B5EF4-FFF2-40B4-BE49-F238E27FC236}">
                <a16:creationId xmlns:a16="http://schemas.microsoft.com/office/drawing/2014/main" id="{4C439E84-DD28-124E-B58C-A7E2D0D3A716}"/>
              </a:ext>
            </a:extLst>
          </p:cNvPr>
          <p:cNvSpPr>
            <a:spLocks noGrp="1"/>
          </p:cNvSpPr>
          <p:nvPr>
            <p:ph idx="1"/>
          </p:nvPr>
        </p:nvSpPr>
        <p:spPr>
          <a:xfrm>
            <a:off x="194734" y="1589088"/>
            <a:ext cx="8504424" cy="3689897"/>
          </a:xfrm>
        </p:spPr>
        <p:txBody>
          <a:bodyPr/>
          <a:lstStyle/>
          <a:p>
            <a:pPr marL="0" indent="0" algn="l"/>
            <a:r>
              <a:rPr lang="zh-TW" altLang="en-US" sz="1950">
                <a:solidFill>
                  <a:srgbClr val="000000"/>
                </a:solidFill>
              </a:rPr>
              <a:t>預設情況下，交換器設定為透過 </a:t>
            </a:r>
            <a:r>
              <a:rPr lang="en-US" altLang="zh-TW" sz="1950">
                <a:solidFill>
                  <a:srgbClr val="000000"/>
                </a:solidFill>
              </a:rPr>
              <a:t>VLAN 1 </a:t>
            </a:r>
            <a:r>
              <a:rPr lang="zh-TW" altLang="en-US" sz="1950">
                <a:solidFill>
                  <a:srgbClr val="000000"/>
                </a:solidFill>
              </a:rPr>
              <a:t>提供管理控制。預設，所有連接埠都會指派給 </a:t>
            </a:r>
            <a:r>
              <a:rPr lang="en-US" altLang="zh-TW" sz="1950">
                <a:solidFill>
                  <a:srgbClr val="000000"/>
                </a:solidFill>
              </a:rPr>
              <a:t>VLAN 1</a:t>
            </a:r>
            <a:r>
              <a:rPr lang="zh-TW" altLang="en-US" sz="1950">
                <a:solidFill>
                  <a:srgbClr val="000000"/>
                </a:solidFill>
              </a:rPr>
              <a:t>。基於安全考量，最佳作法是將 </a:t>
            </a:r>
            <a:r>
              <a:rPr lang="en-US" altLang="zh-TW" sz="1950">
                <a:solidFill>
                  <a:srgbClr val="000000"/>
                </a:solidFill>
              </a:rPr>
              <a:t>VLAN 1 </a:t>
            </a:r>
            <a:r>
              <a:rPr lang="zh-TW" altLang="en-US" sz="1950">
                <a:solidFill>
                  <a:srgbClr val="000000"/>
                </a:solidFill>
              </a:rPr>
              <a:t>以外的 </a:t>
            </a:r>
            <a:r>
              <a:rPr lang="en-US" altLang="zh-TW" sz="1950">
                <a:solidFill>
                  <a:srgbClr val="000000"/>
                </a:solidFill>
              </a:rPr>
              <a:t>VLAN </a:t>
            </a:r>
            <a:r>
              <a:rPr lang="zh-TW" altLang="en-US" sz="1950">
                <a:solidFill>
                  <a:srgbClr val="000000"/>
                </a:solidFill>
              </a:rPr>
              <a:t>用於管理 </a:t>
            </a:r>
            <a:r>
              <a:rPr lang="en-US" altLang="zh-TW" sz="1950">
                <a:solidFill>
                  <a:srgbClr val="000000"/>
                </a:solidFill>
              </a:rPr>
              <a:t>VLAN</a:t>
            </a:r>
            <a:r>
              <a:rPr lang="zh-TW" altLang="en-US" sz="1950">
                <a:solidFill>
                  <a:srgbClr val="000000"/>
                </a:solidFill>
              </a:rPr>
              <a:t>，</a:t>
            </a:r>
          </a:p>
          <a:p>
            <a:pPr marL="73083" lvl="1" indent="0">
              <a:buNone/>
            </a:pPr>
            <a:r>
              <a:rPr lang="zh-TW" altLang="en-US" sz="1950" b="1">
                <a:solidFill>
                  <a:srgbClr val="000000"/>
                </a:solidFill>
              </a:rPr>
              <a:t>步驟 </a:t>
            </a:r>
            <a:r>
              <a:rPr lang="en-US" altLang="zh-TW" sz="1950" b="1">
                <a:solidFill>
                  <a:srgbClr val="000000"/>
                </a:solidFill>
              </a:rPr>
              <a:t>1</a:t>
            </a:r>
            <a:r>
              <a:rPr lang="zh-TW" altLang="en-US" sz="1950">
                <a:solidFill>
                  <a:srgbClr val="000000"/>
                </a:solidFill>
              </a:rPr>
              <a:t>： </a:t>
            </a:r>
            <a:r>
              <a:rPr lang="zh-TW" altLang="en-US" sz="1950" b="1">
                <a:solidFill>
                  <a:srgbClr val="000000"/>
                </a:solidFill>
              </a:rPr>
              <a:t>設定管理介面： </a:t>
            </a:r>
            <a:r>
              <a:rPr lang="zh-TW" altLang="en-US" sz="1950">
                <a:solidFill>
                  <a:srgbClr val="000000"/>
                </a:solidFill>
              </a:rPr>
              <a:t>從 </a:t>
            </a:r>
            <a:r>
              <a:rPr lang="en-US" altLang="zh-TW" sz="1950">
                <a:solidFill>
                  <a:srgbClr val="000000"/>
                </a:solidFill>
              </a:rPr>
              <a:t>VLAN </a:t>
            </a:r>
            <a:r>
              <a:rPr lang="zh-TW" altLang="en-US" sz="1950">
                <a:solidFill>
                  <a:srgbClr val="000000"/>
                </a:solidFill>
              </a:rPr>
              <a:t>介面設定模式，</a:t>
            </a:r>
            <a:r>
              <a:rPr lang="en-US" altLang="zh-TW" sz="1950">
                <a:solidFill>
                  <a:srgbClr val="000000"/>
                </a:solidFill>
              </a:rPr>
              <a:t>IPv4 </a:t>
            </a:r>
            <a:r>
              <a:rPr lang="zh-TW" altLang="en-US" sz="1950">
                <a:solidFill>
                  <a:srgbClr val="000000"/>
                </a:solidFill>
              </a:rPr>
              <a:t>位址和子網路遮罩會套用至交換器的管理 </a:t>
            </a:r>
            <a:r>
              <a:rPr lang="en-US" altLang="zh-TW" sz="1950">
                <a:solidFill>
                  <a:srgbClr val="000000"/>
                </a:solidFill>
              </a:rPr>
              <a:t>SVI</a:t>
            </a:r>
            <a:r>
              <a:rPr lang="zh-TW" altLang="en-US" sz="1950">
                <a:solidFill>
                  <a:srgbClr val="000000"/>
                </a:solidFill>
              </a:rPr>
              <a:t>。 </a:t>
            </a:r>
          </a:p>
          <a:p>
            <a:pPr marL="0" indent="0" algn="l"/>
            <a:endParaRPr lang="en-US" sz="1950" b="1">
              <a:solidFill>
                <a:srgbClr val="000000"/>
              </a:solidFill>
            </a:endParaRPr>
          </a:p>
          <a:p>
            <a:pPr marL="0" indent="0" algn="l"/>
            <a:r>
              <a:rPr lang="zh-TW" altLang="en-US" sz="1950" b="1">
                <a:solidFill>
                  <a:srgbClr val="000000"/>
                </a:solidFill>
              </a:rPr>
              <a:t>注意</a:t>
            </a:r>
            <a:r>
              <a:rPr lang="zh-TW" altLang="en-US" sz="1950">
                <a:solidFill>
                  <a:srgbClr val="000000"/>
                </a:solidFill>
              </a:rPr>
              <a:t>：</a:t>
            </a:r>
            <a:r>
              <a:rPr lang="en-US" altLang="zh-TW" sz="1950">
                <a:solidFill>
                  <a:srgbClr val="000000"/>
                </a:solidFill>
              </a:rPr>
              <a:t>VLAN 99 </a:t>
            </a:r>
            <a:r>
              <a:rPr lang="zh-TW" altLang="en-US" sz="1950">
                <a:solidFill>
                  <a:srgbClr val="000000"/>
                </a:solidFill>
              </a:rPr>
              <a:t>的 </a:t>
            </a:r>
            <a:r>
              <a:rPr lang="en-US" altLang="zh-TW" sz="1950">
                <a:solidFill>
                  <a:srgbClr val="000000"/>
                </a:solidFill>
              </a:rPr>
              <a:t>SVI </a:t>
            </a:r>
            <a:r>
              <a:rPr lang="zh-TW" altLang="en-US" sz="1950">
                <a:solidFill>
                  <a:srgbClr val="000000"/>
                </a:solidFill>
              </a:rPr>
              <a:t>不會顯示為 “</a:t>
            </a:r>
            <a:r>
              <a:rPr lang="en-US" altLang="zh-TW" sz="1950">
                <a:solidFill>
                  <a:srgbClr val="000000"/>
                </a:solidFill>
              </a:rPr>
              <a:t>up/up”</a:t>
            </a:r>
            <a:r>
              <a:rPr lang="zh-TW" altLang="en-US" sz="1950">
                <a:solidFill>
                  <a:srgbClr val="000000"/>
                </a:solidFill>
              </a:rPr>
              <a:t>，直到 </a:t>
            </a:r>
            <a:r>
              <a:rPr lang="en-US" altLang="zh-TW" sz="1950">
                <a:solidFill>
                  <a:srgbClr val="000000"/>
                </a:solidFill>
              </a:rPr>
              <a:t>VLAN 99 </a:t>
            </a:r>
            <a:r>
              <a:rPr lang="zh-TW" altLang="en-US" sz="1950">
                <a:solidFill>
                  <a:srgbClr val="000000"/>
                </a:solidFill>
              </a:rPr>
              <a:t>建立並且有一個裝置連接埠連接到 </a:t>
            </a:r>
            <a:r>
              <a:rPr lang="en-US" altLang="zh-TW" sz="1950">
                <a:solidFill>
                  <a:srgbClr val="000000"/>
                </a:solidFill>
              </a:rPr>
              <a:t>VLAN 99 </a:t>
            </a:r>
            <a:r>
              <a:rPr lang="zh-TW" altLang="en-US" sz="1950">
                <a:solidFill>
                  <a:srgbClr val="000000"/>
                </a:solidFill>
              </a:rPr>
              <a:t>相關聯的交換器連接埠。 </a:t>
            </a:r>
          </a:p>
          <a:p>
            <a:pPr marL="0" indent="0" algn="l"/>
            <a:endParaRPr lang="en-US" sz="1950" b="1">
              <a:solidFill>
                <a:srgbClr val="000000"/>
              </a:solidFill>
            </a:endParaRPr>
          </a:p>
          <a:p>
            <a:pPr marL="0" indent="0" algn="l"/>
            <a:r>
              <a:rPr lang="zh-TW" altLang="en-US" sz="1950" b="1">
                <a:solidFill>
                  <a:srgbClr val="000000"/>
                </a:solidFill>
              </a:rPr>
              <a:t>注意</a:t>
            </a:r>
            <a:r>
              <a:rPr lang="zh-TW" altLang="en-US" sz="1950">
                <a:solidFill>
                  <a:srgbClr val="000000"/>
                </a:solidFill>
              </a:rPr>
              <a:t>：交換器可能需要為 </a:t>
            </a:r>
            <a:r>
              <a:rPr lang="en-US" altLang="zh-TW" sz="1950">
                <a:solidFill>
                  <a:srgbClr val="000000"/>
                </a:solidFill>
              </a:rPr>
              <a:t>IPv6 </a:t>
            </a:r>
            <a:r>
              <a:rPr lang="zh-TW" altLang="en-US" sz="1950">
                <a:solidFill>
                  <a:srgbClr val="000000"/>
                </a:solidFill>
              </a:rPr>
              <a:t>設定。例如，在執行 </a:t>
            </a:r>
            <a:r>
              <a:rPr lang="en-US" altLang="zh-TW" sz="1950">
                <a:solidFill>
                  <a:srgbClr val="000000"/>
                </a:solidFill>
              </a:rPr>
              <a:t>IOS </a:t>
            </a:r>
            <a:r>
              <a:rPr lang="zh-TW" altLang="en-US" sz="1950">
                <a:solidFill>
                  <a:srgbClr val="000000"/>
                </a:solidFill>
              </a:rPr>
              <a:t>版本 </a:t>
            </a:r>
            <a:r>
              <a:rPr lang="en-US" altLang="zh-TW" sz="1950">
                <a:solidFill>
                  <a:srgbClr val="000000"/>
                </a:solidFill>
              </a:rPr>
              <a:t>15.0 </a:t>
            </a:r>
            <a:r>
              <a:rPr lang="zh-TW" altLang="en-US" sz="1950">
                <a:solidFill>
                  <a:srgbClr val="000000"/>
                </a:solidFill>
              </a:rPr>
              <a:t>的思科</a:t>
            </a:r>
            <a:r>
              <a:rPr lang="en-US" altLang="zh-TW" sz="1950">
                <a:solidFill>
                  <a:srgbClr val="000000"/>
                </a:solidFill>
              </a:rPr>
              <a:t>Catalyst 2960 </a:t>
            </a:r>
            <a:r>
              <a:rPr lang="zh-TW" altLang="en-US" sz="1950">
                <a:solidFill>
                  <a:srgbClr val="000000"/>
                </a:solidFill>
              </a:rPr>
              <a:t>上設定 </a:t>
            </a:r>
            <a:r>
              <a:rPr lang="en-US" altLang="zh-TW" sz="1950">
                <a:solidFill>
                  <a:srgbClr val="000000"/>
                </a:solidFill>
              </a:rPr>
              <a:t>IPv6 </a:t>
            </a:r>
            <a:r>
              <a:rPr lang="zh-TW" altLang="en-US" sz="1950">
                <a:solidFill>
                  <a:srgbClr val="000000"/>
                </a:solidFill>
              </a:rPr>
              <a:t>之前，你將需要輸入全域設定命令 </a:t>
            </a:r>
            <a:r>
              <a:rPr lang="en-US" altLang="zh-TW" sz="1950" b="1" err="1">
                <a:solidFill>
                  <a:srgbClr val="000000"/>
                </a:solidFill>
              </a:rPr>
              <a:t>sdm  prefer dual-ipv4-and-ipv6 default</a:t>
            </a:r>
            <a:r>
              <a:rPr lang="zh-TW" altLang="en-US" sz="1950">
                <a:solidFill>
                  <a:srgbClr val="000000"/>
                </a:solidFill>
              </a:rPr>
              <a:t>，然後 </a:t>
            </a:r>
            <a:r>
              <a:rPr lang="en-US" altLang="zh-TW" sz="1950" b="1">
                <a:solidFill>
                  <a:srgbClr val="000000"/>
                </a:solidFill>
              </a:rPr>
              <a:t>reload</a:t>
            </a:r>
            <a:r>
              <a:rPr lang="zh-TW" altLang="en-US" sz="1950">
                <a:solidFill>
                  <a:srgbClr val="000000"/>
                </a:solidFill>
              </a:rPr>
              <a:t> 交換器。 </a:t>
            </a:r>
          </a:p>
          <a:p>
            <a:pPr marL="342892" indent="-342892" algn="l">
              <a:buFont typeface="Arial" panose="020b0604020202020204" pitchFamily="34" charset="0"/>
              <a:buChar char="•"/>
            </a:pPr>
            <a:endParaRPr lang="en-US" sz="1600">
              <a:solidFill>
                <a:srgbClr val="000000"/>
              </a:solidFill>
            </a:endParaRPr>
          </a:p>
        </p:txBody>
      </p:sp>
      <p:sp>
        <p:nvSpPr>
          <p:cNvPr id="2" name="投影片編號版面配置區 1"/>
          <p:cNvSpPr>
            <a:spLocks noGrp="1"/>
          </p:cNvSpPr>
          <p:nvPr>
            <p:ph type="sldNum" sz="quarter" idx="12"/>
          </p:nvPr>
        </p:nvSpPr>
        <p:spPr/>
        <p:txBody>
          <a:bodyPr/>
          <a:lstStyle/>
          <a:p>
            <a:fld id="{4FAB73BC-B049-4115-A692-8D63A059BFB8}" type="slidenum">
              <a:rPr lang="en-US" smtClean="0"/>
              <a:t>505</a:t>
            </a:fld>
            <a:endParaRPr lang="en-US"/>
          </a:p>
        </p:txBody>
      </p:sp>
    </p:spTree>
    <p:custDataLst>
      <p:tags r:id="rId3"/>
    </p:custDataLst>
    <p:extLst>
      <p:ext uri="{BB962C8B-B14F-4D97-AF65-F5344CB8AC3E}">
        <p14:creationId xmlns:p14="http://schemas.microsoft.com/office/powerpoint/2010/main" val="307570248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506.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p:spPr>
        <p:txBody>
          <a:bodyPr>
            <a:noAutofit/>
          </a:bodyPr>
          <a:lstStyle/>
          <a:p>
            <a:r>
              <a:rPr lang="en-US" altLang="zh-TW" sz="2700"/>
              <a:t>18.1 Switch</a:t>
            </a:r>
            <a:r>
              <a:rPr lang="zh-TW" altLang="en-US" sz="2700"/>
              <a:t>初始設定</a:t>
            </a:r>
            <a:r>
              <a:rPr lang="en-US" altLang="zh-TW" sz="2700"/>
              <a:t>-</a:t>
            </a:r>
            <a:r>
              <a:rPr lang="zh-TW" altLang="en-US" sz="2700" smtClean="0"/>
              <a:t>交換器 </a:t>
            </a:r>
            <a:r>
              <a:rPr lang="en-US" altLang="zh-TW" sz="2700"/>
              <a:t>SVI </a:t>
            </a:r>
            <a:r>
              <a:rPr lang="zh-TW" altLang="en-US" sz="2700"/>
              <a:t>設定範例</a:t>
            </a:r>
            <a:r>
              <a:rPr lang="en-US" altLang="zh-TW" sz="2700"/>
              <a:t>(</a:t>
            </a:r>
            <a:r>
              <a:rPr lang="zh-TW" altLang="en-US" sz="2700"/>
              <a:t>續</a:t>
            </a:r>
            <a:r>
              <a:rPr lang="en-US" altLang="zh-TW" sz="2700"/>
              <a:t>) </a:t>
            </a:r>
          </a:p>
        </p:txBody>
      </p:sp>
      <p:graphicFrame>
        <p:nvGraphicFramePr>
          <p:cNvPr id="6" name="Content Placeholder 5">
            <a:extLst>
              <a:ext uri="{FF2B5EF4-FFF2-40B4-BE49-F238E27FC236}">
                <a16:creationId xmlns:a16="http://schemas.microsoft.com/office/drawing/2014/main" id="{2F8BAC7D-74EC-2242-A0DD-087087EAAD06}"/>
              </a:ext>
            </a:extLst>
          </p:cNvPr>
          <p:cNvGraphicFramePr>
            <a:graphicFrameLocks noGrp="1"/>
          </p:cNvGraphicFramePr>
          <p:nvPr>
            <p:ph idx="1"/>
            <p:extLst/>
          </p:nvPr>
        </p:nvGraphicFramePr>
        <p:xfrm>
          <a:off x="431800" y="1794510"/>
          <a:ext cx="8558756" cy="3548624"/>
        </p:xfrm>
        <a:graphic>
          <a:graphicData uri="http://schemas.openxmlformats.org/drawingml/2006/table">
            <a:tbl>
              <a:tblPr firstRow="1" bandRow="1">
                <a:tableStyleId>{5C22544A-7EE6-4342-B048-85BDC9FD1C3A}</a:tableStyleId>
              </a:tblPr>
              <a:tblGrid>
                <a:gridCol w="3551366">
                  <a:extLst>
                    <a:ext uri="{9D8B030D-6E8A-4147-A177-3AD203B41FA5}">
                      <a16:colId xmlns:a16="http://schemas.microsoft.com/office/drawing/2014/main" val="1842772784"/>
                    </a:ext>
                  </a:extLst>
                </a:gridCol>
                <a:gridCol w="5007390">
                  <a:extLst>
                    <a:ext uri="{9D8B030D-6E8A-4147-A177-3AD203B41FA5}">
                      <a16:colId xmlns:a16="http://schemas.microsoft.com/office/drawing/2014/main" val="3362537858"/>
                    </a:ext>
                  </a:extLst>
                </a:gridCol>
              </a:tblGrid>
              <a:tr h="370840">
                <a:tc>
                  <a:txBody>
                    <a:bodyPr vert="horz" wrap="square"/>
                    <a:lstStyle/>
                    <a:p>
                      <a:pPr algn="l" rtl="0" fontAlgn="ctr"/>
                      <a:r>
                        <a:rPr lang="zh-TW" sz="1800" b="1" baseline="0">
                          <a:effectLst/>
                          <a:latin typeface="Times New Roman" panose="02020603050405020304" pitchFamily="18" charset="0"/>
                          <a:ea typeface="標楷體" panose="03000509000000000000" pitchFamily="65" charset="-120"/>
                        </a:rPr>
                        <a:t>工作</a:t>
                      </a:r>
                    </a:p>
                  </a:txBody>
                  <a:tcPr marL="47625" marR="47625" marT="47625" marB="47625" anchor="ctr"/>
                </a:tc>
                <a:tc>
                  <a:txBody>
                    <a:bodyPr vert="horz" wrap="square"/>
                    <a:lstStyle/>
                    <a:p>
                      <a:pPr algn="l" rtl="0" fontAlgn="ctr"/>
                      <a:r>
                        <a:rPr lang="zh-TW" sz="1800" b="1" baseline="0">
                          <a:effectLst/>
                          <a:latin typeface="Times New Roman" panose="02020603050405020304" pitchFamily="18" charset="0"/>
                          <a:ea typeface="標楷體" panose="03000509000000000000" pitchFamily="65" charset="-120"/>
                        </a:rPr>
                        <a:t>IOS 指令</a:t>
                      </a:r>
                    </a:p>
                  </a:txBody>
                  <a:tcPr marL="47625" marR="47625" marT="47625" marB="47625" anchor="ctr"/>
                </a:tc>
                <a:extLst>
                  <a:ext uri="{0D108BD9-81ED-4DB2-BD59-A6C34878D82A}">
                    <a16:rowId xmlns:a16="http://schemas.microsoft.com/office/drawing/2014/main" val="782217537"/>
                  </a:ext>
                </a:extLst>
              </a:tr>
              <a:tr h="370840">
                <a:tc>
                  <a:txBody>
                    <a:bodyPr vert="horz" wrap="square"/>
                    <a:lstStyle/>
                    <a:p>
                      <a:pPr rtl="0" fontAlgn="ctr"/>
                      <a:r>
                        <a:rPr lang="zh-TW" sz="1800" b="0" baseline="0">
                          <a:effectLst/>
                          <a:latin typeface="Times New Roman" panose="02020603050405020304" pitchFamily="18" charset="0"/>
                          <a:ea typeface="標楷體" panose="03000509000000000000" pitchFamily="65" charset="-120"/>
                        </a:rPr>
                        <a:t>進入全域設定模式。</a:t>
                      </a:r>
                    </a:p>
                  </a:txBody>
                  <a:tcPr marL="47625" marR="47625" marT="47625" marB="47625" anchor="ctr"/>
                </a:tc>
                <a:tc>
                  <a:txBody>
                    <a:bodyPr vert="horz" wrap="square"/>
                    <a:lstStyle/>
                    <a:p>
                      <a:pPr rtl="0" fontAlgn="ctr"/>
                      <a:r>
                        <a:rPr lang="zh-TW" sz="1800" b="0" baseline="0">
                          <a:effectLst/>
                          <a:latin typeface="Times New Roman" panose="02020603050405020304" pitchFamily="18" charset="0"/>
                          <a:ea typeface="標楷體" panose="03000509000000000000" pitchFamily="65" charset="-120"/>
                        </a:rPr>
                        <a:t>S1# </a:t>
                      </a:r>
                      <a:r>
                        <a:rPr lang="zh-TW" sz="1800" b="1" baseline="0">
                          <a:effectLst/>
                          <a:latin typeface="Times New Roman" panose="02020603050405020304" pitchFamily="18" charset="0"/>
                          <a:ea typeface="標楷體" panose="03000509000000000000" pitchFamily="65" charset="-120"/>
                        </a:rPr>
                        <a:t>configure terminal</a:t>
                      </a:r>
                    </a:p>
                  </a:txBody>
                  <a:tcPr marL="47625" marR="47625" marT="47625" marB="47625" anchor="ctr"/>
                </a:tc>
                <a:extLst>
                  <a:ext uri="{0D108BD9-81ED-4DB2-BD59-A6C34878D82A}">
                    <a16:rowId xmlns:a16="http://schemas.microsoft.com/office/drawing/2014/main" val="4169023811"/>
                  </a:ext>
                </a:extLst>
              </a:tr>
              <a:tr h="406644">
                <a:tc>
                  <a:txBody>
                    <a:bodyPr vert="horz" wrap="square"/>
                    <a:lstStyle/>
                    <a:p>
                      <a:pPr rtl="0" fontAlgn="ctr"/>
                      <a:r>
                        <a:rPr lang="zh-TW" sz="1800" b="0" baseline="0">
                          <a:effectLst/>
                          <a:latin typeface="Times New Roman" panose="02020603050405020304" pitchFamily="18" charset="0"/>
                          <a:ea typeface="標楷體" panose="03000509000000000000" pitchFamily="65" charset="-120"/>
                        </a:rPr>
                        <a:t>進入 SVI 介面設定模式</a:t>
                      </a:r>
                    </a:p>
                  </a:txBody>
                  <a:tcPr marL="47625" marR="47625" marT="47625" marB="47625" anchor="ctr"/>
                </a:tc>
                <a:tc>
                  <a:txBody>
                    <a:bodyPr vert="horz" wrap="square"/>
                    <a:lstStyle/>
                    <a:p>
                      <a:pPr rtl="0" fontAlgn="ctr"/>
                      <a:r>
                        <a:rPr lang="zh-TW" sz="1800" b="0" baseline="0">
                          <a:effectLst/>
                          <a:latin typeface="Times New Roman" panose="02020603050405020304" pitchFamily="18" charset="0"/>
                          <a:ea typeface="標楷體" panose="03000509000000000000" pitchFamily="65" charset="-120"/>
                        </a:rPr>
                        <a:t>S1(config)# </a:t>
                      </a:r>
                      <a:r>
                        <a:rPr lang="zh-TW" sz="1800" b="1" baseline="0">
                          <a:effectLst/>
                          <a:latin typeface="Times New Roman" panose="02020603050405020304" pitchFamily="18" charset="0"/>
                          <a:ea typeface="標楷體" panose="03000509000000000000" pitchFamily="65" charset="-120"/>
                        </a:rPr>
                        <a:t>interface vlan 99</a:t>
                      </a:r>
                    </a:p>
                  </a:txBody>
                  <a:tcPr marL="47625" marR="47625" marT="47625" marB="47625" anchor="ctr"/>
                </a:tc>
                <a:extLst>
                  <a:ext uri="{0D108BD9-81ED-4DB2-BD59-A6C34878D82A}">
                    <a16:rowId xmlns:a16="http://schemas.microsoft.com/office/drawing/2014/main" val="3690311916"/>
                  </a:ext>
                </a:extLst>
              </a:tr>
              <a:tr h="643890">
                <a:tc>
                  <a:txBody>
                    <a:bodyPr vert="horz" wrap="square"/>
                    <a:lstStyle/>
                    <a:p>
                      <a:pPr rtl="0" fontAlgn="ctr"/>
                      <a:r>
                        <a:rPr lang="zh-TW" sz="1800" b="0" baseline="0">
                          <a:effectLst/>
                          <a:latin typeface="Times New Roman" panose="02020603050405020304" pitchFamily="18" charset="0"/>
                          <a:ea typeface="標楷體" panose="03000509000000000000" pitchFamily="65" charset="-120"/>
                        </a:rPr>
                        <a:t>設定管理介面 IPv4 位址。</a:t>
                      </a:r>
                    </a:p>
                  </a:txBody>
                  <a:tcPr marL="47625" marR="47625" marT="47625" marB="47625" anchor="ctr"/>
                </a:tc>
                <a:tc>
                  <a:txBody>
                    <a:bodyPr vert="horz" wrap="square"/>
                    <a:lstStyle/>
                    <a:p>
                      <a:pPr rtl="0" fontAlgn="ctr"/>
                      <a:r>
                        <a:rPr lang="zh-TW" sz="1800" b="0" baseline="0">
                          <a:effectLst/>
                          <a:latin typeface="Times New Roman" panose="02020603050405020304" pitchFamily="18" charset="0"/>
                          <a:ea typeface="標楷體" panose="03000509000000000000" pitchFamily="65" charset="-120"/>
                        </a:rPr>
                        <a:t>S1(config-if)# </a:t>
                      </a:r>
                      <a:r>
                        <a:rPr lang="zh-TW" sz="1800" b="1" baseline="0">
                          <a:effectLst/>
                          <a:latin typeface="Times New Roman" panose="02020603050405020304" pitchFamily="18" charset="0"/>
                          <a:ea typeface="標楷體" panose="03000509000000000000" pitchFamily="65" charset="-120"/>
                        </a:rPr>
                        <a:t>ip address 172.17.99.11 255.255.255.0</a:t>
                      </a:r>
                    </a:p>
                  </a:txBody>
                  <a:tcPr marL="47625" marR="47625" marT="47625" marB="47625" anchor="ctr"/>
                </a:tc>
                <a:extLst>
                  <a:ext uri="{0D108BD9-81ED-4DB2-BD59-A6C34878D82A}">
                    <a16:rowId xmlns:a16="http://schemas.microsoft.com/office/drawing/2014/main" val="4131391620"/>
                  </a:ext>
                </a:extLst>
              </a:tr>
              <a:tr h="643890">
                <a:tc>
                  <a:txBody>
                    <a:bodyPr vert="horz" wrap="square"/>
                    <a:lstStyle/>
                    <a:p>
                      <a:pPr rtl="0" fontAlgn="ctr"/>
                      <a:r>
                        <a:rPr lang="zh-TW" sz="1800" b="0" baseline="0">
                          <a:effectLst/>
                          <a:latin typeface="Times New Roman" panose="02020603050405020304" pitchFamily="18" charset="0"/>
                          <a:ea typeface="標楷體" panose="03000509000000000000" pitchFamily="65" charset="-120"/>
                        </a:rPr>
                        <a:t>設定管理介面 IPv6 位址。</a:t>
                      </a:r>
                    </a:p>
                  </a:txBody>
                  <a:tcPr marL="47625" marR="47625" marT="47625" marB="47625" anchor="ctr"/>
                </a:tc>
                <a:tc>
                  <a:txBody>
                    <a:bodyPr vert="horz" wrap="square"/>
                    <a:lstStyle/>
                    <a:p>
                      <a:pPr rtl="0" fontAlgn="ctr"/>
                      <a:r>
                        <a:rPr lang="zh-TW" sz="1800" b="0" baseline="0">
                          <a:effectLst/>
                          <a:latin typeface="Times New Roman" panose="02020603050405020304" pitchFamily="18" charset="0"/>
                          <a:ea typeface="標楷體" panose="03000509000000000000" pitchFamily="65" charset="-120"/>
                        </a:rPr>
                        <a:t>S1(config-if)# </a:t>
                      </a:r>
                      <a:r>
                        <a:rPr lang="en-US" altLang="zh-TW" sz="1800" b="0" baseline="0" err="1">
                          <a:effectLst/>
                          <a:latin typeface="Times New Roman" panose="02020603050405020304" pitchFamily="18" charset="0"/>
                          <a:ea typeface="標楷體" panose="03000509000000000000" pitchFamily="65" charset="-120"/>
                        </a:rPr>
                        <a:t>i</a:t>
                      </a:r>
                      <a:r>
                        <a:rPr lang="zh-TW" sz="1800" b="1" baseline="0">
                          <a:effectLst/>
                          <a:latin typeface="Times New Roman" panose="02020603050405020304" pitchFamily="18" charset="0"/>
                          <a:ea typeface="標楷體" panose="03000509000000000000" pitchFamily="65" charset="-120"/>
                        </a:rPr>
                        <a:t>pv6 address 2001:db8:acad:99::1/64</a:t>
                      </a:r>
                    </a:p>
                  </a:txBody>
                  <a:tcPr marL="47625" marR="47625" marT="47625" marB="47625" anchor="ctr"/>
                </a:tc>
                <a:extLst>
                  <a:ext uri="{0D108BD9-81ED-4DB2-BD59-A6C34878D82A}">
                    <a16:rowId xmlns:a16="http://schemas.microsoft.com/office/drawing/2014/main" val="2774051159"/>
                  </a:ext>
                </a:extLst>
              </a:tr>
              <a:tr h="370840">
                <a:tc>
                  <a:txBody>
                    <a:bodyPr vert="horz" wrap="square"/>
                    <a:lstStyle/>
                    <a:p>
                      <a:pPr rtl="0" fontAlgn="ctr"/>
                      <a:r>
                        <a:rPr lang="zh-TW" sz="1800" b="0" baseline="0">
                          <a:effectLst/>
                          <a:latin typeface="Times New Roman" panose="02020603050405020304" pitchFamily="18" charset="0"/>
                          <a:ea typeface="標楷體" panose="03000509000000000000" pitchFamily="65" charset="-120"/>
                        </a:rPr>
                        <a:t>啟用管理介面</a:t>
                      </a:r>
                    </a:p>
                  </a:txBody>
                  <a:tcPr marL="47625" marR="47625" marT="47625" marB="47625" anchor="ctr"/>
                </a:tc>
                <a:tc>
                  <a:txBody>
                    <a:bodyPr vert="horz" wrap="square"/>
                    <a:lstStyle/>
                    <a:p>
                      <a:pPr rtl="0" fontAlgn="ctr"/>
                      <a:r>
                        <a:rPr lang="zh-TW" sz="1800" b="0" baseline="0">
                          <a:effectLst/>
                          <a:latin typeface="Times New Roman" panose="02020603050405020304" pitchFamily="18" charset="0"/>
                          <a:ea typeface="標楷體" panose="03000509000000000000" pitchFamily="65" charset="-120"/>
                        </a:rPr>
                        <a:t>S1(config-if)# </a:t>
                      </a:r>
                      <a:r>
                        <a:rPr lang="zh-TW" sz="1800" b="1" baseline="0">
                          <a:effectLst/>
                          <a:latin typeface="Times New Roman" panose="02020603050405020304" pitchFamily="18" charset="0"/>
                          <a:ea typeface="標楷體" panose="03000509000000000000" pitchFamily="65" charset="-120"/>
                        </a:rPr>
                        <a:t>no shutdown</a:t>
                      </a:r>
                    </a:p>
                  </a:txBody>
                  <a:tcPr marL="47625" marR="47625" marT="47625" marB="47625" anchor="ctr"/>
                </a:tc>
                <a:extLst>
                  <a:ext uri="{0D108BD9-81ED-4DB2-BD59-A6C34878D82A}">
                    <a16:rowId xmlns:a16="http://schemas.microsoft.com/office/drawing/2014/main" val="1193633188"/>
                  </a:ext>
                </a:extLst>
              </a:tr>
              <a:tr h="370840">
                <a:tc>
                  <a:txBody>
                    <a:bodyPr vert="horz" wrap="square"/>
                    <a:lstStyle/>
                    <a:p>
                      <a:pPr rtl="0" fontAlgn="ctr"/>
                      <a:r>
                        <a:rPr lang="zh-TW" sz="1800" b="0" baseline="0">
                          <a:effectLst/>
                          <a:latin typeface="Times New Roman" panose="02020603050405020304" pitchFamily="18" charset="0"/>
                          <a:ea typeface="標楷體" panose="03000509000000000000" pitchFamily="65" charset="-120"/>
                        </a:rPr>
                        <a:t>返回特權執行模式。</a:t>
                      </a:r>
                    </a:p>
                  </a:txBody>
                  <a:tcPr marL="47625" marR="47625" marT="47625" marB="47625" anchor="ctr"/>
                </a:tc>
                <a:tc>
                  <a:txBody>
                    <a:bodyPr vert="horz" wrap="square"/>
                    <a:lstStyle/>
                    <a:p>
                      <a:pPr rtl="0" fontAlgn="ctr"/>
                      <a:r>
                        <a:rPr lang="zh-TW" sz="1800" b="0" baseline="0">
                          <a:effectLst/>
                          <a:latin typeface="Times New Roman" panose="02020603050405020304" pitchFamily="18" charset="0"/>
                          <a:ea typeface="標楷體" panose="03000509000000000000" pitchFamily="65" charset="-120"/>
                        </a:rPr>
                        <a:t>S1(config-if)# </a:t>
                      </a:r>
                      <a:r>
                        <a:rPr lang="zh-TW" sz="1800" b="1" baseline="0">
                          <a:effectLst/>
                          <a:latin typeface="Times New Roman" panose="02020603050405020304" pitchFamily="18" charset="0"/>
                          <a:ea typeface="標楷體" panose="03000509000000000000" pitchFamily="65" charset="-120"/>
                        </a:rPr>
                        <a:t>end</a:t>
                      </a:r>
                    </a:p>
                  </a:txBody>
                  <a:tcPr marL="47625" marR="47625" marT="47625" marB="47625" anchor="ctr"/>
                </a:tc>
                <a:extLst>
                  <a:ext uri="{0D108BD9-81ED-4DB2-BD59-A6C34878D82A}">
                    <a16:rowId xmlns:a16="http://schemas.microsoft.com/office/drawing/2014/main" val="1019189593"/>
                  </a:ext>
                </a:extLst>
              </a:tr>
              <a:tr h="370840">
                <a:tc>
                  <a:txBody>
                    <a:bodyPr vert="horz" wrap="square"/>
                    <a:lstStyle/>
                    <a:p>
                      <a:pPr rtl="0" fontAlgn="ctr"/>
                      <a:r>
                        <a:rPr lang="zh-TW" sz="1800" b="0" baseline="0">
                          <a:effectLst/>
                          <a:latin typeface="Times New Roman" panose="02020603050405020304" pitchFamily="18" charset="0"/>
                          <a:ea typeface="標楷體" panose="03000509000000000000" pitchFamily="65" charset="-120"/>
                        </a:rPr>
                        <a:t>將執行設定儲存到啟動設定</a:t>
                      </a:r>
                    </a:p>
                  </a:txBody>
                  <a:tcPr marL="47625" marR="47625" marT="47625" marB="47625" anchor="ctr"/>
                </a:tc>
                <a:tc>
                  <a:txBody>
                    <a:bodyPr vert="horz" wrap="square"/>
                    <a:lstStyle/>
                    <a:p>
                      <a:pPr rtl="0" fontAlgn="ctr"/>
                      <a:r>
                        <a:rPr lang="zh-TW" sz="1800" b="0" baseline="0">
                          <a:effectLst/>
                          <a:latin typeface="Times New Roman" panose="02020603050405020304" pitchFamily="18" charset="0"/>
                          <a:ea typeface="標楷體" panose="03000509000000000000" pitchFamily="65" charset="-120"/>
                        </a:rPr>
                        <a:t>S1#</a:t>
                      </a:r>
                      <a:r>
                        <a:rPr lang="zh-TW" sz="1800" b="1" baseline="0">
                          <a:effectLst/>
                          <a:latin typeface="Times New Roman" panose="02020603050405020304" pitchFamily="18" charset="0"/>
                          <a:ea typeface="標楷體" panose="03000509000000000000" pitchFamily="65" charset="-120"/>
                        </a:rPr>
                        <a:t> copy running-config startup-config</a:t>
                      </a:r>
                    </a:p>
                  </a:txBody>
                  <a:tcPr marL="47625" marR="47625" marT="47625" marB="47625" anchor="ctr"/>
                </a:tc>
                <a:extLst>
                  <a:ext uri="{0D108BD9-81ED-4DB2-BD59-A6C34878D82A}">
                    <a16:rowId xmlns:a16="http://schemas.microsoft.com/office/drawing/2014/main" val="1553730239"/>
                  </a:ext>
                </a:extLst>
              </a:tr>
            </a:tbl>
          </a:graphicData>
        </a:graphic>
      </p:graphicFrame>
      <p:sp>
        <p:nvSpPr>
          <p:cNvPr id="2" name="投影片編號版面配置區 1"/>
          <p:cNvSpPr>
            <a:spLocks noGrp="1"/>
          </p:cNvSpPr>
          <p:nvPr>
            <p:ph type="sldNum" sz="quarter" idx="12"/>
          </p:nvPr>
        </p:nvSpPr>
        <p:spPr/>
        <p:txBody>
          <a:bodyPr/>
          <a:lstStyle/>
          <a:p>
            <a:fld id="{4FAB73BC-B049-4115-A692-8D63A059BFB8}" type="slidenum">
              <a:rPr lang="en-US" smtClean="0"/>
              <a:t>506</a:t>
            </a:fld>
            <a:endParaRPr lang="en-US"/>
          </a:p>
        </p:txBody>
      </p:sp>
    </p:spTree>
    <p:custDataLst>
      <p:tags r:id="rId3"/>
    </p:custDataLst>
    <p:extLst>
      <p:ext uri="{BB962C8B-B14F-4D97-AF65-F5344CB8AC3E}">
        <p14:creationId xmlns:p14="http://schemas.microsoft.com/office/powerpoint/2010/main" val="397614202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507.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68580" tIns="34290" rIns="68580" bIns="34290" rtlCol="0" anchor="ctr">
            <a:noAutofit/>
          </a:bodyPr>
          <a:lstStyle/>
          <a:p>
            <a:r>
              <a:rPr lang="en-US" altLang="zh-TW" sz="2700"/>
              <a:t>18.1 Switch</a:t>
            </a:r>
            <a:r>
              <a:rPr lang="zh-TW" altLang="en-US" sz="2700"/>
              <a:t>初始設定</a:t>
            </a:r>
            <a:r>
              <a:rPr lang="en-US" altLang="zh-TW" sz="2700"/>
              <a:t>-</a:t>
            </a:r>
            <a:r>
              <a:rPr lang="zh-TW" altLang="en-US" sz="2700" smtClean="0"/>
              <a:t>交換器 </a:t>
            </a:r>
            <a:r>
              <a:rPr lang="en-US" altLang="zh-TW" sz="2700"/>
              <a:t>SVI </a:t>
            </a:r>
            <a:r>
              <a:rPr lang="zh-TW" altLang="en-US" sz="2700"/>
              <a:t>設定範例</a:t>
            </a:r>
            <a:r>
              <a:rPr lang="en-US" altLang="zh-TW" sz="2700"/>
              <a:t>(</a:t>
            </a:r>
            <a:r>
              <a:rPr lang="zh-TW" altLang="en-US" sz="2700"/>
              <a:t>續</a:t>
            </a:r>
            <a:r>
              <a:rPr lang="en-US" altLang="zh-TW" sz="2700"/>
              <a:t>) </a:t>
            </a:r>
          </a:p>
        </p:txBody>
      </p:sp>
      <p:sp>
        <p:nvSpPr>
          <p:cNvPr id="4" name="Content Placeholder 3">
            <a:extLst>
              <a:ext uri="{FF2B5EF4-FFF2-40B4-BE49-F238E27FC236}">
                <a16:creationId xmlns:a16="http://schemas.microsoft.com/office/drawing/2014/main" id="{C0B54286-8856-D743-A5B7-6514AC13245F}"/>
              </a:ext>
            </a:extLst>
          </p:cNvPr>
          <p:cNvSpPr>
            <a:spLocks noGrp="1"/>
          </p:cNvSpPr>
          <p:nvPr>
            <p:ph idx="1"/>
          </p:nvPr>
        </p:nvSpPr>
        <p:spPr>
          <a:xfrm>
            <a:off x="474662" y="1589088"/>
            <a:ext cx="8280057" cy="1477963"/>
          </a:xfrm>
        </p:spPr>
        <p:txBody>
          <a:bodyPr/>
          <a:lstStyle/>
          <a:p>
            <a:pPr marL="0" indent="0" algn="l"/>
            <a:r>
              <a:rPr lang="zh-TW" altLang="en-US" sz="1950" b="1">
                <a:solidFill>
                  <a:srgbClr val="000000"/>
                </a:solidFill>
              </a:rPr>
              <a:t>步驟 </a:t>
            </a:r>
            <a:r>
              <a:rPr lang="en-US" altLang="zh-TW" sz="1950" b="1">
                <a:solidFill>
                  <a:srgbClr val="000000"/>
                </a:solidFill>
              </a:rPr>
              <a:t>2</a:t>
            </a:r>
            <a:r>
              <a:rPr lang="zh-TW" altLang="en-US" sz="1950" b="1">
                <a:solidFill>
                  <a:srgbClr val="000000"/>
                </a:solidFill>
              </a:rPr>
              <a:t>：設定預設閘道</a:t>
            </a:r>
          </a:p>
          <a:p>
            <a:pPr marL="285743" indent="-285743" algn="l">
              <a:buFont typeface="Arial" panose="020b0604020202020204" pitchFamily="34" charset="0"/>
              <a:buChar char="•"/>
            </a:pPr>
            <a:r>
              <a:rPr lang="zh-TW" altLang="en-US" sz="1950">
                <a:solidFill>
                  <a:srgbClr val="000000"/>
                </a:solidFill>
              </a:rPr>
              <a:t>如果交換器將從未直接連線的網路進行遠端管理，則應使用預設閘道進行設定。</a:t>
            </a:r>
          </a:p>
          <a:p>
            <a:pPr marL="358826" lvl="1" indent="-285743">
              <a:buFont typeface="Arial" panose="020b0604020202020204" pitchFamily="34" charset="0"/>
              <a:buChar char="•"/>
            </a:pPr>
            <a:r>
              <a:rPr lang="zh-TW" altLang="en-US" sz="1950" b="1">
                <a:solidFill>
                  <a:srgbClr val="000000"/>
                </a:solidFill>
              </a:rPr>
              <a:t>附註</a:t>
            </a:r>
            <a:r>
              <a:rPr lang="zh-TW" altLang="en-US" sz="1950">
                <a:solidFill>
                  <a:srgbClr val="000000"/>
                </a:solidFill>
              </a:rPr>
              <a:t>：由於交換器會從路由器通告 </a:t>
            </a:r>
            <a:r>
              <a:rPr lang="en-US" altLang="zh-TW" sz="1950">
                <a:solidFill>
                  <a:srgbClr val="000000"/>
                </a:solidFill>
              </a:rPr>
              <a:t>(RA) </a:t>
            </a:r>
            <a:r>
              <a:rPr lang="zh-TW" altLang="en-US" sz="1950">
                <a:solidFill>
                  <a:srgbClr val="000000"/>
                </a:solidFill>
              </a:rPr>
              <a:t>訊息接收其預設閘道資訊，因此交換器不需要 </a:t>
            </a:r>
            <a:r>
              <a:rPr lang="en-US" altLang="zh-TW" sz="1950">
                <a:solidFill>
                  <a:srgbClr val="000000"/>
                </a:solidFill>
              </a:rPr>
              <a:t>IPv6 </a:t>
            </a:r>
            <a:r>
              <a:rPr lang="zh-TW" altLang="en-US" sz="1950">
                <a:solidFill>
                  <a:srgbClr val="000000"/>
                </a:solidFill>
              </a:rPr>
              <a:t>預設閘道。 </a:t>
            </a:r>
          </a:p>
          <a:p>
            <a:pPr marL="285743" indent="-285743" algn="l">
              <a:buFont typeface="Arial" panose="020b0604020202020204" pitchFamily="34" charset="0"/>
              <a:buChar char="•"/>
            </a:pPr>
            <a:endParaRPr lang="en-US" sz="1600">
              <a:solidFill>
                <a:srgbClr val="000000"/>
              </a:solidFill>
            </a:endParaRPr>
          </a:p>
        </p:txBody>
      </p:sp>
      <p:graphicFrame>
        <p:nvGraphicFramePr>
          <p:cNvPr id="5" name="Table 4">
            <a:extLst>
              <a:ext uri="{FF2B5EF4-FFF2-40B4-BE49-F238E27FC236}">
                <a16:creationId xmlns:a16="http://schemas.microsoft.com/office/drawing/2014/main" id="{FC953A50-B6A3-8F48-A4FD-939C0133D8ED}"/>
              </a:ext>
            </a:extLst>
          </p:cNvPr>
          <p:cNvGraphicFramePr>
            <a:graphicFrameLocks noGrp="1"/>
          </p:cNvGraphicFramePr>
          <p:nvPr>
            <p:extLst/>
          </p:nvPr>
        </p:nvGraphicFramePr>
        <p:xfrm>
          <a:off x="479338" y="3250515"/>
          <a:ext cx="7866150" cy="1854200"/>
        </p:xfrm>
        <a:graphic>
          <a:graphicData uri="http://schemas.openxmlformats.org/drawingml/2006/table">
            <a:tbl>
              <a:tblPr firstRow="1" bandRow="1">
                <a:tableStyleId>{5C22544A-7EE6-4342-B048-85BDC9FD1C3A}</a:tableStyleId>
              </a:tblPr>
              <a:tblGrid>
                <a:gridCol w="3664852">
                  <a:extLst>
                    <a:ext uri="{9D8B030D-6E8A-4147-A177-3AD203B41FA5}">
                      <a16:colId xmlns:a16="http://schemas.microsoft.com/office/drawing/2014/main" val="677433346"/>
                    </a:ext>
                  </a:extLst>
                </a:gridCol>
                <a:gridCol w="4201298">
                  <a:extLst>
                    <a:ext uri="{9D8B030D-6E8A-4147-A177-3AD203B41FA5}">
                      <a16:colId xmlns:a16="http://schemas.microsoft.com/office/drawing/2014/main" val="311618432"/>
                    </a:ext>
                  </a:extLst>
                </a:gridCol>
              </a:tblGrid>
              <a:tr h="370840">
                <a:tc>
                  <a:txBody>
                    <a:bodyPr vert="horz" wrap="square"/>
                    <a:lstStyle/>
                    <a:p>
                      <a:pPr marL="0" algn="l" defTabSz="914400" rtl="0" eaLnBrk="1" fontAlgn="ctr" latinLnBrk="0" hangingPunct="1"/>
                      <a:r>
                        <a:rPr lang="zh-TW" sz="1800" b="0" kern="1200" baseline="0">
                          <a:solidFill>
                            <a:schemeClr val="dk1"/>
                          </a:solidFill>
                          <a:effectLst/>
                          <a:latin typeface="Times New Roman" panose="02020603050405020304" pitchFamily="18" charset="0"/>
                          <a:ea typeface="標楷體" panose="03000509000000000000" pitchFamily="65" charset="-120"/>
                          <a:cs typeface="+mn-cs"/>
                        </a:rPr>
                        <a:t>工作</a:t>
                      </a:r>
                    </a:p>
                  </a:txBody>
                  <a:tcPr marL="47625" marR="47625" marT="47625" marB="47625" anchor="ctr"/>
                </a:tc>
                <a:tc>
                  <a:txBody>
                    <a:bodyPr vert="horz" wrap="square"/>
                    <a:lstStyle/>
                    <a:p>
                      <a:pPr marL="0" algn="l" defTabSz="914400" rtl="0" eaLnBrk="1" fontAlgn="ctr" latinLnBrk="0" hangingPunct="1"/>
                      <a:r>
                        <a:rPr lang="zh-TW" sz="1800" b="0" kern="1200" baseline="0">
                          <a:solidFill>
                            <a:schemeClr val="dk1"/>
                          </a:solidFill>
                          <a:effectLst/>
                          <a:latin typeface="Times New Roman" panose="02020603050405020304" pitchFamily="18" charset="0"/>
                          <a:ea typeface="標楷體" panose="03000509000000000000" pitchFamily="65" charset="-120"/>
                          <a:cs typeface="+mn-cs"/>
                        </a:rPr>
                        <a:t>IOS 命令</a:t>
                      </a:r>
                    </a:p>
                  </a:txBody>
                  <a:tcPr marL="47625" marR="47625" marT="47625" marB="47625" anchor="ctr"/>
                </a:tc>
                <a:extLst>
                  <a:ext uri="{0D108BD9-81ED-4DB2-BD59-A6C34878D82A}">
                    <a16:rowId xmlns:a16="http://schemas.microsoft.com/office/drawing/2014/main" val="258089149"/>
                  </a:ext>
                </a:extLst>
              </a:tr>
              <a:tr h="370840">
                <a:tc>
                  <a:txBody>
                    <a:bodyPr vert="horz" wrap="square"/>
                    <a:lstStyle/>
                    <a:p>
                      <a:pPr marL="0" algn="l" defTabSz="914400" rtl="0" eaLnBrk="1" fontAlgn="ctr" latinLnBrk="0" hangingPunct="1"/>
                      <a:r>
                        <a:rPr lang="zh-TW" sz="1800" b="0" kern="1200" baseline="0">
                          <a:solidFill>
                            <a:schemeClr val="dk1"/>
                          </a:solidFill>
                          <a:effectLst/>
                          <a:latin typeface="Times New Roman" panose="02020603050405020304" pitchFamily="18" charset="0"/>
                          <a:ea typeface="標楷體" panose="03000509000000000000" pitchFamily="65" charset="-120"/>
                          <a:cs typeface="+mn-cs"/>
                        </a:rPr>
                        <a:t>進入全域設定模式。</a:t>
                      </a:r>
                    </a:p>
                  </a:txBody>
                  <a:tcPr marL="47625" marR="47625" marT="47625" marB="47625" anchor="ctr"/>
                </a:tc>
                <a:tc>
                  <a:txBody>
                    <a:bodyPr vert="horz" wrap="square"/>
                    <a:lstStyle/>
                    <a:p>
                      <a:pPr marL="0" algn="l" defTabSz="914400" rtl="0" eaLnBrk="1" fontAlgn="ctr" latinLnBrk="0" hangingPunct="1"/>
                      <a:r>
                        <a:rPr lang="zh-TW" sz="1800" b="0" kern="1200" baseline="0">
                          <a:solidFill>
                            <a:schemeClr val="dk1"/>
                          </a:solidFill>
                          <a:effectLst/>
                          <a:latin typeface="Times New Roman" panose="02020603050405020304" pitchFamily="18" charset="0"/>
                          <a:ea typeface="標楷體" panose="03000509000000000000" pitchFamily="65" charset="-120"/>
                          <a:cs typeface="+mn-cs"/>
                        </a:rPr>
                        <a:t>S1# configure terminal</a:t>
                      </a:r>
                    </a:p>
                  </a:txBody>
                  <a:tcPr marL="47625" marR="47625" marT="47625" marB="47625" anchor="ctr"/>
                </a:tc>
                <a:extLst>
                  <a:ext uri="{0D108BD9-81ED-4DB2-BD59-A6C34878D82A}">
                    <a16:rowId xmlns:a16="http://schemas.microsoft.com/office/drawing/2014/main" val="579198416"/>
                  </a:ext>
                </a:extLst>
              </a:tr>
              <a:tr h="370840">
                <a:tc>
                  <a:txBody>
                    <a:bodyPr vert="horz" wrap="square"/>
                    <a:lstStyle/>
                    <a:p>
                      <a:pPr marL="0" algn="l" defTabSz="914400" rtl="0" eaLnBrk="1" fontAlgn="ctr" latinLnBrk="0" hangingPunct="1"/>
                      <a:r>
                        <a:rPr lang="zh-TW" sz="1800" b="0" kern="1200" baseline="0">
                          <a:solidFill>
                            <a:schemeClr val="dk1"/>
                          </a:solidFill>
                          <a:effectLst/>
                          <a:latin typeface="Times New Roman" panose="02020603050405020304" pitchFamily="18" charset="0"/>
                          <a:ea typeface="標楷體" panose="03000509000000000000" pitchFamily="65" charset="-120"/>
                          <a:cs typeface="+mn-cs"/>
                        </a:rPr>
                        <a:t>設定交換器的預設閘道</a:t>
                      </a:r>
                    </a:p>
                  </a:txBody>
                  <a:tcPr marL="47625" marR="47625" marT="47625" marB="47625" anchor="ctr"/>
                </a:tc>
                <a:tc>
                  <a:txBody>
                    <a:bodyPr vert="horz" wrap="square"/>
                    <a:lstStyle/>
                    <a:p>
                      <a:pPr marL="0" algn="l" defTabSz="914400" rtl="0" eaLnBrk="1" fontAlgn="ctr" latinLnBrk="0" hangingPunct="1"/>
                      <a:r>
                        <a:rPr lang="zh-TW" sz="1800" b="0" kern="1200" baseline="0">
                          <a:solidFill>
                            <a:schemeClr val="dk1"/>
                          </a:solidFill>
                          <a:effectLst/>
                          <a:latin typeface="Times New Roman" panose="02020603050405020304" pitchFamily="18" charset="0"/>
                          <a:ea typeface="標楷體" panose="03000509000000000000" pitchFamily="65" charset="-120"/>
                          <a:cs typeface="+mn-cs"/>
                        </a:rPr>
                        <a:t>S1(config)# ip default-gateway 172.17.99.1</a:t>
                      </a:r>
                    </a:p>
                  </a:txBody>
                  <a:tcPr marL="47625" marR="47625" marT="47625" marB="47625" anchor="ctr"/>
                </a:tc>
                <a:extLst>
                  <a:ext uri="{0D108BD9-81ED-4DB2-BD59-A6C34878D82A}">
                    <a16:rowId xmlns:a16="http://schemas.microsoft.com/office/drawing/2014/main" val="2785895484"/>
                  </a:ext>
                </a:extLst>
              </a:tr>
              <a:tr h="370840">
                <a:tc>
                  <a:txBody>
                    <a:bodyPr vert="horz" wrap="square"/>
                    <a:lstStyle/>
                    <a:p>
                      <a:pPr marL="0" algn="l" defTabSz="914400" rtl="0" eaLnBrk="1" fontAlgn="ctr" latinLnBrk="0" hangingPunct="1"/>
                      <a:r>
                        <a:rPr lang="zh-TW" sz="1800" b="0" kern="1200" baseline="0">
                          <a:solidFill>
                            <a:schemeClr val="dk1"/>
                          </a:solidFill>
                          <a:effectLst/>
                          <a:latin typeface="Times New Roman" panose="02020603050405020304" pitchFamily="18" charset="0"/>
                          <a:ea typeface="標楷體" panose="03000509000000000000" pitchFamily="65" charset="-120"/>
                          <a:cs typeface="+mn-cs"/>
                        </a:rPr>
                        <a:t>返回特權執行模式。</a:t>
                      </a:r>
                    </a:p>
                  </a:txBody>
                  <a:tcPr marL="47625" marR="47625" marT="47625" marB="47625" anchor="ctr"/>
                </a:tc>
                <a:tc>
                  <a:txBody>
                    <a:bodyPr vert="horz" wrap="square"/>
                    <a:lstStyle/>
                    <a:p>
                      <a:pPr marL="0" algn="l" defTabSz="914400" rtl="0" eaLnBrk="1" fontAlgn="ctr" latinLnBrk="0" hangingPunct="1"/>
                      <a:r>
                        <a:rPr lang="zh-TW" sz="1800" b="0" kern="1200" baseline="0">
                          <a:solidFill>
                            <a:schemeClr val="dk1"/>
                          </a:solidFill>
                          <a:effectLst/>
                          <a:latin typeface="Times New Roman" panose="02020603050405020304" pitchFamily="18" charset="0"/>
                          <a:ea typeface="標楷體" panose="03000509000000000000" pitchFamily="65" charset="-120"/>
                          <a:cs typeface="+mn-cs"/>
                        </a:rPr>
                        <a:t>S1(config-if)# end</a:t>
                      </a:r>
                    </a:p>
                  </a:txBody>
                  <a:tcPr marL="47625" marR="47625" marT="47625" marB="47625" anchor="ctr"/>
                </a:tc>
                <a:extLst>
                  <a:ext uri="{0D108BD9-81ED-4DB2-BD59-A6C34878D82A}">
                    <a16:rowId xmlns:a16="http://schemas.microsoft.com/office/drawing/2014/main" val="1509114347"/>
                  </a:ext>
                </a:extLst>
              </a:tr>
              <a:tr h="370840">
                <a:tc>
                  <a:txBody>
                    <a:bodyPr vert="horz" wrap="square"/>
                    <a:lstStyle/>
                    <a:p>
                      <a:pPr marL="0" algn="l" defTabSz="914400" rtl="0" eaLnBrk="1" fontAlgn="ctr" latinLnBrk="0" hangingPunct="1"/>
                      <a:r>
                        <a:rPr lang="zh-TW" sz="1800" b="0" kern="1200" baseline="0">
                          <a:solidFill>
                            <a:schemeClr val="dk1"/>
                          </a:solidFill>
                          <a:effectLst/>
                          <a:latin typeface="Times New Roman" panose="02020603050405020304" pitchFamily="18" charset="0"/>
                          <a:ea typeface="標楷體" panose="03000509000000000000" pitchFamily="65" charset="-120"/>
                          <a:cs typeface="+mn-cs"/>
                        </a:rPr>
                        <a:t>將執行設定儲存到啟動設定</a:t>
                      </a:r>
                    </a:p>
                  </a:txBody>
                  <a:tcPr marL="47625" marR="47625" marT="47625" marB="47625" anchor="ctr"/>
                </a:tc>
                <a:tc>
                  <a:txBody>
                    <a:bodyPr vert="horz" wrap="square"/>
                    <a:lstStyle/>
                    <a:p>
                      <a:pPr marL="0" algn="l" defTabSz="914400" rtl="0" eaLnBrk="1" fontAlgn="ctr" latinLnBrk="0" hangingPunct="1"/>
                      <a:r>
                        <a:rPr lang="zh-TW" sz="1800" b="0" kern="1200" baseline="0">
                          <a:solidFill>
                            <a:schemeClr val="dk1"/>
                          </a:solidFill>
                          <a:effectLst/>
                          <a:latin typeface="Times New Roman" panose="02020603050405020304" pitchFamily="18" charset="0"/>
                          <a:ea typeface="標楷體" panose="03000509000000000000" pitchFamily="65" charset="-120"/>
                          <a:cs typeface="+mn-cs"/>
                        </a:rPr>
                        <a:t>S1# copy running-config startup-config</a:t>
                      </a:r>
                    </a:p>
                  </a:txBody>
                  <a:tcPr marL="47625" marR="47625" marT="47625" marB="47625" anchor="ctr"/>
                </a:tc>
                <a:extLst>
                  <a:ext uri="{0D108BD9-81ED-4DB2-BD59-A6C34878D82A}">
                    <a16:rowId xmlns:a16="http://schemas.microsoft.com/office/drawing/2014/main" val="1945985895"/>
                  </a:ext>
                </a:extLst>
              </a:tr>
            </a:tbl>
          </a:graphicData>
        </a:graphic>
      </p:graphicFrame>
      <p:sp>
        <p:nvSpPr>
          <p:cNvPr id="2" name="投影片編號版面配置區 1"/>
          <p:cNvSpPr>
            <a:spLocks noGrp="1"/>
          </p:cNvSpPr>
          <p:nvPr>
            <p:ph type="sldNum" sz="quarter" idx="12"/>
          </p:nvPr>
        </p:nvSpPr>
        <p:spPr/>
        <p:txBody>
          <a:bodyPr/>
          <a:lstStyle/>
          <a:p>
            <a:fld id="{4FAB73BC-B049-4115-A692-8D63A059BFB8}" type="slidenum">
              <a:rPr lang="en-US" smtClean="0"/>
              <a:t>507</a:t>
            </a:fld>
            <a:endParaRPr lang="en-US"/>
          </a:p>
        </p:txBody>
      </p:sp>
    </p:spTree>
    <p:custDataLst>
      <p:tags r:id="rId3"/>
    </p:custDataLst>
    <p:extLst>
      <p:ext uri="{BB962C8B-B14F-4D97-AF65-F5344CB8AC3E}">
        <p14:creationId xmlns:p14="http://schemas.microsoft.com/office/powerpoint/2010/main" val="354110472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508.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68580" tIns="34290" rIns="68580" bIns="34290" rtlCol="0" anchor="ctr">
            <a:noAutofit/>
          </a:bodyPr>
          <a:lstStyle/>
          <a:p>
            <a:r>
              <a:rPr lang="en-US" altLang="zh-TW" sz="2700"/>
              <a:t>18.1 Switch</a:t>
            </a:r>
            <a:r>
              <a:rPr lang="zh-TW" altLang="en-US" sz="2700"/>
              <a:t>初始設定</a:t>
            </a:r>
            <a:r>
              <a:rPr lang="en-US" altLang="zh-TW" sz="2700" smtClean="0"/>
              <a:t>-</a:t>
            </a:r>
            <a:r>
              <a:rPr lang="zh-TW" altLang="en-US" sz="2700" smtClean="0"/>
              <a:t>交換器 </a:t>
            </a:r>
            <a:r>
              <a:rPr lang="en-US" altLang="zh-TW" sz="2700"/>
              <a:t>SVI </a:t>
            </a:r>
            <a:r>
              <a:rPr lang="zh-TW" altLang="en-US" sz="2700"/>
              <a:t>設定範例</a:t>
            </a:r>
            <a:r>
              <a:rPr lang="en-US" altLang="zh-TW" sz="2700"/>
              <a:t>(</a:t>
            </a:r>
            <a:r>
              <a:rPr lang="zh-TW" altLang="en-US" sz="2700"/>
              <a:t>續</a:t>
            </a:r>
            <a:r>
              <a:rPr lang="en-US" altLang="zh-TW" sz="2700"/>
              <a:t>) </a:t>
            </a:r>
          </a:p>
        </p:txBody>
      </p:sp>
      <p:sp>
        <p:nvSpPr>
          <p:cNvPr id="4" name="Content Placeholder 3">
            <a:extLst>
              <a:ext uri="{FF2B5EF4-FFF2-40B4-BE49-F238E27FC236}">
                <a16:creationId xmlns:a16="http://schemas.microsoft.com/office/drawing/2014/main" id="{C0B54286-8856-D743-A5B7-6514AC13245F}"/>
              </a:ext>
            </a:extLst>
          </p:cNvPr>
          <p:cNvSpPr>
            <a:spLocks noGrp="1"/>
          </p:cNvSpPr>
          <p:nvPr>
            <p:ph idx="1"/>
          </p:nvPr>
        </p:nvSpPr>
        <p:spPr>
          <a:xfrm>
            <a:off x="474662" y="1589088"/>
            <a:ext cx="8280057" cy="1602388"/>
          </a:xfrm>
        </p:spPr>
        <p:txBody>
          <a:bodyPr/>
          <a:lstStyle/>
          <a:p>
            <a:pPr marL="0" indent="0" algn="l"/>
            <a:r>
              <a:rPr lang="zh-TW" altLang="en-US" sz="1950" b="1">
                <a:solidFill>
                  <a:srgbClr val="000000"/>
                </a:solidFill>
              </a:rPr>
              <a:t>步驟 </a:t>
            </a:r>
            <a:r>
              <a:rPr lang="en-US" altLang="zh-TW" sz="1950" b="1">
                <a:solidFill>
                  <a:srgbClr val="000000"/>
                </a:solidFill>
              </a:rPr>
              <a:t>3</a:t>
            </a:r>
            <a:r>
              <a:rPr lang="zh-TW" altLang="en-US" sz="1950">
                <a:solidFill>
                  <a:srgbClr val="000000"/>
                </a:solidFill>
              </a:rPr>
              <a:t>： </a:t>
            </a:r>
            <a:r>
              <a:rPr lang="zh-TW" altLang="en-US" sz="1950" b="1">
                <a:solidFill>
                  <a:srgbClr val="000000"/>
                </a:solidFill>
              </a:rPr>
              <a:t>驗證設定</a:t>
            </a:r>
          </a:p>
          <a:p>
            <a:pPr marL="285743" indent="-285743" algn="l">
              <a:buFont typeface="Arial" panose="020b0604020202020204" pitchFamily="34" charset="0"/>
              <a:buChar char="•"/>
            </a:pPr>
            <a:r>
              <a:rPr lang="en-US" altLang="zh-TW" sz="1950" b="1">
                <a:solidFill>
                  <a:srgbClr val="000000"/>
                </a:solidFill>
              </a:rPr>
              <a:t>show ip interface brief</a:t>
            </a:r>
            <a:r>
              <a:rPr lang="zh-TW" altLang="en-US" sz="1950">
                <a:solidFill>
                  <a:srgbClr val="000000"/>
                </a:solidFill>
              </a:rPr>
              <a:t> 和 </a:t>
            </a:r>
            <a:r>
              <a:rPr lang="en-US" altLang="zh-TW" sz="1950" b="1">
                <a:solidFill>
                  <a:srgbClr val="000000"/>
                </a:solidFill>
              </a:rPr>
              <a:t>show ipv6 interface brief</a:t>
            </a:r>
            <a:r>
              <a:rPr lang="zh-TW" altLang="en-US" sz="1950">
                <a:solidFill>
                  <a:srgbClr val="000000"/>
                </a:solidFill>
              </a:rPr>
              <a:t> 指令對於確定實體和虛擬介面的狀態非常有用。顯示的輸出確認介面 </a:t>
            </a:r>
            <a:r>
              <a:rPr lang="en-US" altLang="zh-TW" sz="1950">
                <a:solidFill>
                  <a:srgbClr val="000000"/>
                </a:solidFill>
              </a:rPr>
              <a:t>VLAN 99 </a:t>
            </a:r>
            <a:r>
              <a:rPr lang="zh-TW" altLang="en-US" sz="1950">
                <a:solidFill>
                  <a:srgbClr val="000000"/>
                </a:solidFill>
              </a:rPr>
              <a:t>已設定 </a:t>
            </a:r>
            <a:r>
              <a:rPr lang="en-US" altLang="zh-TW" sz="1950">
                <a:solidFill>
                  <a:srgbClr val="000000"/>
                </a:solidFill>
              </a:rPr>
              <a:t>IPv4 </a:t>
            </a:r>
            <a:r>
              <a:rPr lang="zh-TW" altLang="en-US" sz="1950">
                <a:solidFill>
                  <a:srgbClr val="000000"/>
                </a:solidFill>
              </a:rPr>
              <a:t>和 </a:t>
            </a:r>
            <a:r>
              <a:rPr lang="en-US" altLang="zh-TW" sz="1950">
                <a:solidFill>
                  <a:srgbClr val="000000"/>
                </a:solidFill>
              </a:rPr>
              <a:t>IPv6 </a:t>
            </a:r>
            <a:r>
              <a:rPr lang="zh-TW" altLang="en-US" sz="1950">
                <a:solidFill>
                  <a:srgbClr val="000000"/>
                </a:solidFill>
              </a:rPr>
              <a:t>位址。</a:t>
            </a:r>
          </a:p>
          <a:p>
            <a:pPr marL="73083" lvl="1" indent="0">
              <a:buNone/>
            </a:pPr>
            <a:r>
              <a:rPr lang="zh-TW" altLang="en-US" sz="1950" b="1">
                <a:solidFill>
                  <a:srgbClr val="000000"/>
                </a:solidFill>
              </a:rPr>
              <a:t>注意</a:t>
            </a:r>
            <a:r>
              <a:rPr lang="zh-TW" altLang="en-US" sz="1950">
                <a:solidFill>
                  <a:srgbClr val="000000"/>
                </a:solidFill>
              </a:rPr>
              <a:t>：套用至 </a:t>
            </a:r>
            <a:r>
              <a:rPr lang="en-US" altLang="zh-TW" sz="1950">
                <a:solidFill>
                  <a:srgbClr val="000000"/>
                </a:solidFill>
              </a:rPr>
              <a:t>SVI </a:t>
            </a:r>
            <a:r>
              <a:rPr lang="zh-TW" altLang="en-US" sz="1950">
                <a:solidFill>
                  <a:srgbClr val="000000"/>
                </a:solidFill>
              </a:rPr>
              <a:t>的 </a:t>
            </a:r>
            <a:r>
              <a:rPr lang="en-US" altLang="zh-TW" sz="1950">
                <a:solidFill>
                  <a:srgbClr val="000000"/>
                </a:solidFill>
              </a:rPr>
              <a:t>IP </a:t>
            </a:r>
            <a:r>
              <a:rPr lang="zh-TW" altLang="en-US" sz="1950">
                <a:solidFill>
                  <a:srgbClr val="000000"/>
                </a:solidFill>
              </a:rPr>
              <a:t>位址僅供遠端管理存取交換器使用；這不允許交換器路由第 </a:t>
            </a:r>
            <a:r>
              <a:rPr lang="en-US" altLang="zh-TW" sz="1950">
                <a:solidFill>
                  <a:srgbClr val="000000"/>
                </a:solidFill>
              </a:rPr>
              <a:t>3 </a:t>
            </a:r>
            <a:r>
              <a:rPr lang="zh-TW" altLang="en-US" sz="1950">
                <a:solidFill>
                  <a:srgbClr val="000000"/>
                </a:solidFill>
              </a:rPr>
              <a:t>層封包。 </a:t>
            </a:r>
          </a:p>
          <a:p>
            <a:pPr marL="285743" indent="-285743" algn="l">
              <a:buFont typeface="Arial" panose="020b0604020202020204" pitchFamily="34" charset="0"/>
              <a:buChar char="•"/>
            </a:pPr>
            <a:endParaRPr lang="en-US" sz="1600">
              <a:solidFill>
                <a:srgbClr val="000000"/>
              </a:solidFill>
            </a:endParaRPr>
          </a:p>
        </p:txBody>
      </p:sp>
      <p:pic>
        <p:nvPicPr>
          <p:cNvPr id="6" name="Picture 5">
            <a:extLst>
              <a:ext uri="{FF2B5EF4-FFF2-40B4-BE49-F238E27FC236}">
                <a16:creationId xmlns:a16="http://schemas.microsoft.com/office/drawing/2014/main" id="{4F41AAC1-AF44-8641-BE02-E10BD9E6BF90}"/>
              </a:ext>
            </a:extLst>
          </p:cNvPr>
          <p:cNvPicPr>
            <a:picLocks noChangeAspect="1"/>
          </p:cNvPicPr>
          <p:nvPr/>
        </p:nvPicPr>
        <p:blipFill>
          <a:blip r:embed="rId3"/>
          <a:stretch>
            <a:fillRect/>
          </a:stretch>
        </p:blipFill>
        <p:spPr>
          <a:xfrm>
            <a:off x="2064609" y="3543944"/>
            <a:ext cx="5100164" cy="2087509"/>
          </a:xfrm>
          <a:prstGeom prst="rect">
            <a:avLst/>
          </a:prstGeom>
        </p:spPr>
      </p:pic>
      <p:sp>
        <p:nvSpPr>
          <p:cNvPr id="2" name="投影片編號版面配置區 1"/>
          <p:cNvSpPr>
            <a:spLocks noGrp="1"/>
          </p:cNvSpPr>
          <p:nvPr>
            <p:ph type="sldNum" sz="quarter" idx="12"/>
          </p:nvPr>
        </p:nvSpPr>
        <p:spPr/>
        <p:txBody>
          <a:bodyPr/>
          <a:lstStyle/>
          <a:p>
            <a:fld id="{4FAB73BC-B049-4115-A692-8D63A059BFB8}" type="slidenum">
              <a:rPr lang="en-US" smtClean="0"/>
              <a:t>508</a:t>
            </a:fld>
            <a:endParaRPr lang="en-US"/>
          </a:p>
        </p:txBody>
      </p:sp>
    </p:spTree>
    <p:custDataLst>
      <p:tags r:id="rId4"/>
    </p:custDataLst>
    <p:extLst>
      <p:ext uri="{BB962C8B-B14F-4D97-AF65-F5344CB8AC3E}">
        <p14:creationId xmlns:p14="http://schemas.microsoft.com/office/powerpoint/2010/main" val="283928030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509.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68580" tIns="34290" rIns="68580" bIns="34290" rtlCol="0" anchor="ctr">
            <a:noAutofit/>
          </a:bodyPr>
          <a:lstStyle/>
          <a:p>
            <a:r>
              <a:rPr lang="en-US" altLang="zh-TW" sz="2700" smtClean="0"/>
              <a:t>18.2</a:t>
            </a:r>
            <a:r>
              <a:rPr lang="zh-TW" altLang="en-US" sz="2700" smtClean="0"/>
              <a:t>設定</a:t>
            </a:r>
            <a:r>
              <a:rPr lang="zh-TW" altLang="en-US" sz="2700"/>
              <a:t>交換器連接埠</a:t>
            </a:r>
            <a:br>
              <a:rPr lang="en-US" sz="2700"/>
            </a:br>
            <a:r>
              <a:rPr lang="zh-TW" altLang="en-US" sz="2700"/>
              <a:t>雙工通訊</a:t>
            </a:r>
          </a:p>
        </p:txBody>
      </p:sp>
      <p:sp>
        <p:nvSpPr>
          <p:cNvPr id="4" name="Content Placeholder 3">
            <a:extLst>
              <a:ext uri="{FF2B5EF4-FFF2-40B4-BE49-F238E27FC236}">
                <a16:creationId xmlns:a16="http://schemas.microsoft.com/office/drawing/2014/main" id="{695BAE28-6863-A948-8D99-61BCD994D06D}"/>
              </a:ext>
            </a:extLst>
          </p:cNvPr>
          <p:cNvSpPr>
            <a:spLocks noGrp="1"/>
          </p:cNvSpPr>
          <p:nvPr>
            <p:ph idx="1"/>
          </p:nvPr>
        </p:nvSpPr>
        <p:spPr>
          <a:xfrm>
            <a:off x="474662" y="1589088"/>
            <a:ext cx="8280057" cy="3689897"/>
          </a:xfrm>
        </p:spPr>
        <p:txBody>
          <a:bodyPr/>
          <a:lstStyle/>
          <a:p>
            <a:pPr marL="342892" indent="-342892" algn="l">
              <a:buFont typeface="Arial" panose="020b0604020202020204" pitchFamily="34" charset="0"/>
              <a:buChar char="•"/>
            </a:pPr>
            <a:r>
              <a:rPr lang="zh-TW" altLang="en-US" sz="2250">
                <a:solidFill>
                  <a:srgbClr val="000000"/>
                </a:solidFill>
              </a:rPr>
              <a:t>全雙工通訊可讓連線的兩端同時傳輸和接收資料，藉此提高頻寬效率。這也被稱為雙向通信，它需要微分段。 </a:t>
            </a:r>
          </a:p>
          <a:p>
            <a:pPr marL="342892" indent="-342892" algn="l">
              <a:buFont typeface="Arial" panose="020b0604020202020204" pitchFamily="34" charset="0"/>
              <a:buChar char="•"/>
            </a:pPr>
            <a:r>
              <a:rPr lang="zh-TW" altLang="en-US" sz="2250">
                <a:solidFill>
                  <a:srgbClr val="000000"/>
                </a:solidFill>
              </a:rPr>
              <a:t>當交換器連接埠只連接一個裝置且以全雙工模式運作時，就會建立微分段 </a:t>
            </a:r>
            <a:r>
              <a:rPr lang="en-US" altLang="zh-TW" sz="2250">
                <a:solidFill>
                  <a:srgbClr val="000000"/>
                </a:solidFill>
              </a:rPr>
              <a:t>LAN</a:t>
            </a:r>
            <a:r>
              <a:rPr lang="zh-TW" altLang="en-US" sz="2250">
                <a:solidFill>
                  <a:srgbClr val="000000"/>
                </a:solidFill>
              </a:rPr>
              <a:t>。在全雙工模式運作的交換器連接埠不會有關聯的碰撞領域。</a:t>
            </a:r>
          </a:p>
          <a:p>
            <a:pPr marL="342892" indent="-342892" algn="l">
              <a:buFont typeface="Arial" panose="020b0604020202020204" pitchFamily="34" charset="0"/>
              <a:buChar char="•"/>
            </a:pPr>
            <a:r>
              <a:rPr lang="zh-TW" altLang="en-US" sz="2250">
                <a:solidFill>
                  <a:srgbClr val="000000"/>
                </a:solidFill>
              </a:rPr>
              <a:t>與全雙工通信不同，半雙工通信是單向的。半雙工通訊會造成效能問題，因為資料一次只能朝一個方向流動，常會造成碰撞。</a:t>
            </a:r>
          </a:p>
          <a:p>
            <a:pPr marL="342892" indent="-342892" algn="l">
              <a:buFont typeface="Arial" panose="020b0604020202020204" pitchFamily="34" charset="0"/>
              <a:buChar char="•"/>
            </a:pPr>
            <a:r>
              <a:rPr lang="en-US" altLang="zh-TW" sz="2250">
                <a:solidFill>
                  <a:srgbClr val="000000"/>
                </a:solidFill>
              </a:rPr>
              <a:t>Gigabit </a:t>
            </a:r>
            <a:r>
              <a:rPr lang="zh-TW" altLang="en-US" sz="2250">
                <a:solidFill>
                  <a:srgbClr val="000000"/>
                </a:solidFill>
              </a:rPr>
              <a:t>乙太網路和 </a:t>
            </a:r>
            <a:r>
              <a:rPr lang="en-US" altLang="zh-TW" sz="2250">
                <a:solidFill>
                  <a:srgbClr val="000000"/>
                </a:solidFill>
              </a:rPr>
              <a:t>10 Gb </a:t>
            </a:r>
            <a:r>
              <a:rPr lang="zh-TW" altLang="en-US" sz="2250">
                <a:solidFill>
                  <a:srgbClr val="000000"/>
                </a:solidFill>
              </a:rPr>
              <a:t>網卡需要全雙工連線才能運作。在全雙工模式中，</a:t>
            </a:r>
            <a:r>
              <a:rPr lang="en-US" altLang="zh-TW" sz="2250">
                <a:solidFill>
                  <a:srgbClr val="000000"/>
                </a:solidFill>
              </a:rPr>
              <a:t>NIC </a:t>
            </a:r>
            <a:r>
              <a:rPr lang="zh-TW" altLang="en-US" sz="2250">
                <a:solidFill>
                  <a:srgbClr val="000000"/>
                </a:solidFill>
              </a:rPr>
              <a:t>上的碰撞偵測電路會停用。全雙工在兩個方向提供 </a:t>
            </a:r>
            <a:r>
              <a:rPr lang="en-US" altLang="zh-TW" sz="2250">
                <a:solidFill>
                  <a:srgbClr val="000000"/>
                </a:solidFill>
              </a:rPr>
              <a:t>100% </a:t>
            </a:r>
            <a:r>
              <a:rPr lang="zh-TW" altLang="en-US" sz="2250">
                <a:solidFill>
                  <a:srgbClr val="000000"/>
                </a:solidFill>
              </a:rPr>
              <a:t>的效率 </a:t>
            </a:r>
            <a:r>
              <a:rPr lang="en-US" altLang="zh-TW" sz="2250">
                <a:solidFill>
                  <a:srgbClr val="000000"/>
                </a:solidFill>
              </a:rPr>
              <a:t>(</a:t>
            </a:r>
            <a:r>
              <a:rPr lang="zh-TW" altLang="en-US" sz="2250">
                <a:solidFill>
                  <a:srgbClr val="000000"/>
                </a:solidFill>
              </a:rPr>
              <a:t>傳輸和接收</a:t>
            </a:r>
            <a:r>
              <a:rPr lang="en-US" altLang="zh-TW" sz="2250">
                <a:solidFill>
                  <a:srgbClr val="000000"/>
                </a:solidFill>
              </a:rPr>
              <a:t>)</a:t>
            </a:r>
            <a:r>
              <a:rPr lang="zh-TW" altLang="en-US" sz="2250">
                <a:solidFill>
                  <a:srgbClr val="000000"/>
                </a:solidFill>
              </a:rPr>
              <a:t>。這會導致所述頻寬的潛在可使用量增加一倍。</a:t>
            </a:r>
          </a:p>
        </p:txBody>
      </p:sp>
      <p:sp>
        <p:nvSpPr>
          <p:cNvPr id="2" name="投影片編號版面配置區 1"/>
          <p:cNvSpPr>
            <a:spLocks noGrp="1"/>
          </p:cNvSpPr>
          <p:nvPr>
            <p:ph type="sldNum" sz="quarter" idx="12"/>
          </p:nvPr>
        </p:nvSpPr>
        <p:spPr/>
        <p:txBody>
          <a:bodyPr/>
          <a:lstStyle/>
          <a:p>
            <a:fld id="{4FAB73BC-B049-4115-A692-8D63A059BFB8}" type="slidenum">
              <a:rPr lang="en-US" smtClean="0"/>
              <a:t>509</a:t>
            </a:fld>
            <a:endParaRPr lang="en-US"/>
          </a:p>
        </p:txBody>
      </p:sp>
    </p:spTree>
    <p:custDataLst>
      <p:tags r:id="rId3"/>
    </p:custDataLst>
    <p:extLst>
      <p:ext uri="{BB962C8B-B14F-4D97-AF65-F5344CB8AC3E}">
        <p14:creationId xmlns:p14="http://schemas.microsoft.com/office/powerpoint/2010/main" val="389125383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51.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8194" name="Rectangle 2"/>
          <p:cNvSpPr>
            <a:spLocks noGrp="1" noChangeArrowheads="1"/>
          </p:cNvSpPr>
          <p:nvPr>
            <p:ph type="title"/>
          </p:nvPr>
        </p:nvSpPr>
        <p:spPr/>
        <p:txBody>
          <a:bodyPr>
            <a:normAutofit/>
          </a:bodyPr>
          <a:lstStyle/>
          <a:p>
            <a:pPr rtl="0"/>
            <a:r>
              <a:rPr lang="en-US" altLang="zh-TW" sz="3000" smtClean="0"/>
              <a:t>2.2IOS </a:t>
            </a:r>
            <a:r>
              <a:rPr lang="zh-TW" altLang="en-US" sz="3000"/>
              <a:t>導航</a:t>
            </a:r>
            <a:r>
              <a:rPr lang="en-US" altLang="zh-TW" sz="3000"/>
              <a:t>-</a:t>
            </a:r>
            <a:r>
              <a:rPr lang="zh-TW" altLang="en-US" sz="3000"/>
              <a:t>配置模式和子配置模式</a:t>
            </a:r>
          </a:p>
        </p:txBody>
      </p:sp>
      <p:sp>
        <p:nvSpPr>
          <p:cNvPr id="7" name="Rectangle 6">
            <a:extLst>
              <a:ext uri="{FF2B5EF4-FFF2-40B4-BE49-F238E27FC236}">
                <a16:creationId xmlns:a16="http://schemas.microsoft.com/office/drawing/2014/main" id="{1E3EA599-9EF6-BE44-900E-A2949CF66BC2}"/>
              </a:ext>
            </a:extLst>
          </p:cNvPr>
          <p:cNvSpPr>
            <a:spLocks noGrp="1" noChangeArrowheads="1"/>
          </p:cNvSpPr>
          <p:nvPr>
            <p:ph idx="1"/>
          </p:nvPr>
        </p:nvSpPr>
        <p:spPr>
          <a:xfrm>
            <a:off x="823519" y="2095477"/>
            <a:ext cx="3235526" cy="3433526"/>
          </a:xfrm>
        </p:spPr>
        <p:txBody>
          <a:bodyPr/>
          <a:lstStyle/>
          <a:p>
            <a:pPr marL="0" indent="0">
              <a:spcAft>
                <a:spcPts val="100"/>
              </a:spcAft>
              <a:buNone/>
            </a:pPr>
            <a:r>
              <a:rPr lang="en-US" altLang="zh-TW" sz="1600" b="1"/>
              <a:t>Global Configuration Mode:</a:t>
            </a:r>
          </a:p>
          <a:p>
            <a:pPr lvl="1">
              <a:spcAft>
                <a:spcPts val="100"/>
              </a:spcAft>
            </a:pPr>
            <a:r>
              <a:rPr lang="zh-TW" altLang="en-US" sz="1600"/>
              <a:t>用於存取裝置上的組態選項 </a:t>
            </a:r>
          </a:p>
          <a:p>
            <a:pPr marL="142871" lvl="1" indent="0">
              <a:spcAft>
                <a:spcPts val="100"/>
              </a:spcAft>
              <a:buNone/>
            </a:pPr>
            <a:endParaRPr lang="en-US" sz="1600"/>
          </a:p>
          <a:p>
            <a:pPr marL="0" indent="0">
              <a:spcAft>
                <a:spcPts val="100"/>
              </a:spcAft>
              <a:buNone/>
            </a:pPr>
            <a:r>
              <a:rPr lang="en-US" altLang="zh-TW" sz="1600" b="1"/>
              <a:t>Line Configuration Mode: </a:t>
            </a:r>
          </a:p>
          <a:p>
            <a:pPr lvl="1" rtl="0"/>
            <a:r>
              <a:rPr lang="zh-TW" altLang="en-US" sz="1600"/>
              <a:t>用於配置控制台，</a:t>
            </a:r>
            <a:r>
              <a:rPr lang="en-US" altLang="zh-TW" sz="1600"/>
              <a:t>SSH</a:t>
            </a:r>
            <a:r>
              <a:rPr lang="zh-TW" altLang="en-US" sz="1600"/>
              <a:t>，遠程網路或 </a:t>
            </a:r>
            <a:r>
              <a:rPr lang="en-US" altLang="zh-TW" sz="1600"/>
              <a:t>AUX </a:t>
            </a:r>
            <a:r>
              <a:rPr lang="zh-TW" altLang="en-US" sz="1600"/>
              <a:t>訪問</a:t>
            </a:r>
          </a:p>
          <a:p>
            <a:pPr marL="142871" lvl="1" indent="0">
              <a:spcAft>
                <a:spcPts val="100"/>
              </a:spcAft>
              <a:buNone/>
            </a:pPr>
            <a:endParaRPr lang="en-US" sz="1600"/>
          </a:p>
          <a:p>
            <a:pPr marL="0" indent="0">
              <a:spcAft>
                <a:spcPts val="100"/>
              </a:spcAft>
              <a:buNone/>
            </a:pPr>
            <a:r>
              <a:rPr lang="en-US" altLang="zh-TW" sz="1600" b="1"/>
              <a:t>Interface Configuration Mode:</a:t>
            </a:r>
            <a:r>
              <a:rPr lang="zh-TW" altLang="en-US" sz="1600"/>
              <a:t> </a:t>
            </a:r>
          </a:p>
          <a:p>
            <a:pPr lvl="1" rtl="0"/>
            <a:r>
              <a:rPr lang="zh-TW" altLang="en-US" sz="1600"/>
              <a:t>用於設定交換器連接埠或路由器介面</a:t>
            </a:r>
          </a:p>
          <a:p>
            <a:pPr lvl="1"/>
            <a:endParaRPr lang="en-US"/>
          </a:p>
          <a:p>
            <a:endParaRPr lang="en-US"/>
          </a:p>
          <a:p>
            <a:pPr marL="0" indent="0">
              <a:buNone/>
            </a:pPr>
            <a:endParaRPr lang="en-US"/>
          </a:p>
        </p:txBody>
      </p:sp>
      <p:pic>
        <p:nvPicPr>
          <p:cNvPr id="11" name="Picture 10">
            <a:extLst>
              <a:ext uri="{FF2B5EF4-FFF2-40B4-BE49-F238E27FC236}">
                <a16:creationId xmlns:a16="http://schemas.microsoft.com/office/drawing/2014/main" id="{22966FC2-4F98-F245-A162-5BB7C58819FE}"/>
              </a:ext>
            </a:extLst>
          </p:cNvPr>
          <p:cNvPicPr>
            <a:picLocks noChangeAspect="1"/>
          </p:cNvPicPr>
          <p:nvPr/>
        </p:nvPicPr>
        <p:blipFill>
          <a:blip r:embed="rId3"/>
          <a:stretch>
            <a:fillRect/>
          </a:stretch>
        </p:blipFill>
        <p:spPr>
          <a:xfrm>
            <a:off x="5462982" y="2279556"/>
            <a:ext cx="2857500" cy="774700"/>
          </a:xfrm>
          <a:prstGeom prst="rect">
            <a:avLst/>
          </a:prstGeom>
        </p:spPr>
      </p:pic>
      <p:pic>
        <p:nvPicPr>
          <p:cNvPr id="5" name="Picture 4">
            <a:extLst>
              <a:ext uri="{FF2B5EF4-FFF2-40B4-BE49-F238E27FC236}">
                <a16:creationId xmlns:a16="http://schemas.microsoft.com/office/drawing/2014/main" id="{8EE4C97E-6654-054B-91B6-B1B5807F4128}"/>
              </a:ext>
            </a:extLst>
          </p:cNvPr>
          <p:cNvPicPr>
            <a:picLocks noChangeAspect="1"/>
          </p:cNvPicPr>
          <p:nvPr/>
        </p:nvPicPr>
        <p:blipFill>
          <a:blip r:embed="rId4"/>
          <a:stretch>
            <a:fillRect/>
          </a:stretch>
        </p:blipFill>
        <p:spPr>
          <a:xfrm>
            <a:off x="5462982" y="3455439"/>
            <a:ext cx="2857500" cy="774700"/>
          </a:xfrm>
          <a:prstGeom prst="rect">
            <a:avLst/>
          </a:prstGeom>
        </p:spPr>
      </p:pic>
      <p:pic>
        <p:nvPicPr>
          <p:cNvPr id="10" name="Picture 9">
            <a:extLst>
              <a:ext uri="{FF2B5EF4-FFF2-40B4-BE49-F238E27FC236}">
                <a16:creationId xmlns:a16="http://schemas.microsoft.com/office/drawing/2014/main" id="{181EA0E3-6FD1-244C-9DE6-99BF741C0365}"/>
              </a:ext>
            </a:extLst>
          </p:cNvPr>
          <p:cNvPicPr>
            <a:picLocks noChangeAspect="1"/>
          </p:cNvPicPr>
          <p:nvPr/>
        </p:nvPicPr>
        <p:blipFill>
          <a:blip r:embed="rId5"/>
          <a:stretch>
            <a:fillRect/>
          </a:stretch>
        </p:blipFill>
        <p:spPr>
          <a:xfrm>
            <a:off x="5462982" y="4631324"/>
            <a:ext cx="2857500" cy="774700"/>
          </a:xfrm>
          <a:prstGeom prst="rect">
            <a:avLst/>
          </a:prstGeom>
        </p:spPr>
      </p:pic>
      <p:sp>
        <p:nvSpPr>
          <p:cNvPr id="2" name="投影片編號版面配置區 1"/>
          <p:cNvSpPr>
            <a:spLocks noGrp="1"/>
          </p:cNvSpPr>
          <p:nvPr>
            <p:ph type="sldNum" sz="quarter" idx="4"/>
          </p:nvPr>
        </p:nvSpPr>
        <p:spPr/>
        <p:txBody>
          <a:bodyPr/>
          <a:lstStyle/>
          <a:p>
            <a:pPr defTabSz="385754">
              <a:defRPr/>
            </a:pPr>
            <a:fld id="{2F5CCB13-0A32-4557-88E9-079F0C330695}" type="slidenum">
              <a:rPr lang="en-US" kern="0" smtClean="0">
                <a:solidFill>
                  <a:srgbClr val="595959"/>
                </a:solidFill>
              </a:rPr>
              <a:pPr defTabSz="385754">
                <a:defRPr/>
              </a:pPr>
              <a:t>51</a:t>
            </a:fld>
            <a:endParaRPr lang="en-US" kern="0">
              <a:solidFill>
                <a:srgbClr val="595959"/>
              </a:solidFill>
            </a:endParaRPr>
          </a:p>
        </p:txBody>
      </p:sp>
    </p:spTree>
    <p:custDataLst>
      <p:tags r:id="rId6"/>
    </p:custDataLst>
    <p:extLst>
      <p:ext uri="{BB962C8B-B14F-4D97-AF65-F5344CB8AC3E}">
        <p14:creationId xmlns:p14="http://schemas.microsoft.com/office/powerpoint/2010/main" val="2938268772"/>
      </p:ext>
    </p:extLst>
  </p:cSld>
  <p:clrMapOvr>
    <a:masterClrMapping/>
  </p:clrMapOvr>
  <p:transition spd="slow">
    <p:wipe/>
  </p:transition>
  <p:timing/>
</p:sld>
</file>

<file path=ppt/slides/slide510.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68580" tIns="34290" rIns="68580" bIns="34290" rtlCol="0" anchor="ctr">
            <a:noAutofit/>
          </a:bodyPr>
          <a:lstStyle/>
          <a:p>
            <a:r>
              <a:rPr lang="en-US" altLang="zh-TW" sz="2700"/>
              <a:t>18.2</a:t>
            </a:r>
            <a:r>
              <a:rPr lang="zh-TW" altLang="en-US" sz="2700"/>
              <a:t>設定交換器連接埠</a:t>
            </a:r>
            <a:br>
              <a:rPr lang="en-US" sz="2700"/>
            </a:br>
            <a:r>
              <a:rPr lang="zh-TW" altLang="en-US" sz="2700"/>
              <a:t>在實體層設定交換器連接埠</a:t>
            </a:r>
          </a:p>
        </p:txBody>
      </p:sp>
      <p:sp>
        <p:nvSpPr>
          <p:cNvPr id="5" name="Content Placeholder 4">
            <a:extLst>
              <a:ext uri="{FF2B5EF4-FFF2-40B4-BE49-F238E27FC236}">
                <a16:creationId xmlns:a16="http://schemas.microsoft.com/office/drawing/2014/main" id="{A396B884-1D95-1541-A427-E52BD7F23F8E}"/>
              </a:ext>
            </a:extLst>
          </p:cNvPr>
          <p:cNvSpPr>
            <a:spLocks noGrp="1"/>
          </p:cNvSpPr>
          <p:nvPr>
            <p:ph idx="1"/>
          </p:nvPr>
        </p:nvSpPr>
        <p:spPr>
          <a:xfrm>
            <a:off x="135468" y="1589088"/>
            <a:ext cx="8703732" cy="3689897"/>
          </a:xfrm>
        </p:spPr>
        <p:txBody>
          <a:bodyPr/>
          <a:lstStyle/>
          <a:p>
            <a:pPr marL="285743" indent="-285743" algn="l">
              <a:buFont typeface="Arial" panose="020b0604020202020204" pitchFamily="34" charset="0"/>
              <a:buChar char="•"/>
            </a:pPr>
            <a:r>
              <a:rPr lang="zh-TW" altLang="en-US" sz="2100">
                <a:solidFill>
                  <a:srgbClr val="000000"/>
                </a:solidFill>
              </a:rPr>
              <a:t>交換器連接埠可以手動設定使用特定的雙工和速度設定。各自的介面設定指令是 </a:t>
            </a:r>
            <a:r>
              <a:rPr lang="zh-TW" altLang="en-US" sz="2100" b="1">
                <a:solidFill>
                  <a:srgbClr val="000000"/>
                </a:solidFill>
              </a:rPr>
              <a:t> </a:t>
            </a:r>
            <a:r>
              <a:rPr lang="en-US" altLang="zh-TW" sz="2100" b="1">
                <a:solidFill>
                  <a:srgbClr val="000000"/>
                </a:solidFill>
              </a:rPr>
              <a:t>duplex </a:t>
            </a:r>
            <a:r>
              <a:rPr lang="zh-TW" altLang="en-US" sz="2100">
                <a:solidFill>
                  <a:srgbClr val="000000"/>
                </a:solidFill>
              </a:rPr>
              <a:t> 和 </a:t>
            </a:r>
            <a:r>
              <a:rPr lang="zh-TW" altLang="en-US" sz="2100" b="1">
                <a:solidFill>
                  <a:srgbClr val="000000"/>
                </a:solidFill>
              </a:rPr>
              <a:t> </a:t>
            </a:r>
            <a:r>
              <a:rPr lang="en-US" altLang="zh-TW" sz="2100" b="1">
                <a:solidFill>
                  <a:srgbClr val="000000"/>
                </a:solidFill>
              </a:rPr>
              <a:t>speed </a:t>
            </a:r>
            <a:r>
              <a:rPr lang="zh-TW" altLang="en-US" sz="2100">
                <a:solidFill>
                  <a:srgbClr val="000000"/>
                </a:solidFill>
              </a:rPr>
              <a:t> 。</a:t>
            </a:r>
          </a:p>
          <a:p>
            <a:pPr marL="285743" indent="-285743" algn="l">
              <a:buFont typeface="Arial" panose="020b0604020202020204" pitchFamily="34" charset="0"/>
              <a:buChar char="•"/>
            </a:pPr>
            <a:r>
              <a:rPr lang="zh-TW" altLang="en-US" sz="2100">
                <a:solidFill>
                  <a:srgbClr val="000000"/>
                </a:solidFill>
              </a:rPr>
              <a:t>思科 </a:t>
            </a:r>
            <a:r>
              <a:rPr lang="en-US" altLang="zh-TW" sz="2100">
                <a:solidFill>
                  <a:srgbClr val="000000"/>
                </a:solidFill>
              </a:rPr>
              <a:t>Catalyst 2960 </a:t>
            </a:r>
            <a:r>
              <a:rPr lang="zh-TW" altLang="en-US" sz="2100">
                <a:solidFill>
                  <a:srgbClr val="000000"/>
                </a:solidFill>
              </a:rPr>
              <a:t>和 </a:t>
            </a:r>
            <a:r>
              <a:rPr lang="en-US" altLang="zh-TW" sz="2100">
                <a:solidFill>
                  <a:srgbClr val="000000"/>
                </a:solidFill>
              </a:rPr>
              <a:t>3560 </a:t>
            </a:r>
            <a:r>
              <a:rPr lang="zh-TW" altLang="en-US" sz="2100">
                <a:solidFill>
                  <a:srgbClr val="000000"/>
                </a:solidFill>
              </a:rPr>
              <a:t>交換器上連接埠的雙工和速度預設為自動。</a:t>
            </a:r>
            <a:r>
              <a:rPr lang="en-US" altLang="zh-TW" sz="2100">
                <a:solidFill>
                  <a:srgbClr val="000000"/>
                </a:solidFill>
              </a:rPr>
              <a:t>10/100/1000 </a:t>
            </a:r>
            <a:r>
              <a:rPr lang="zh-TW" altLang="en-US" sz="2100">
                <a:solidFill>
                  <a:srgbClr val="000000"/>
                </a:solidFill>
              </a:rPr>
              <a:t>連接埠在設定為 </a:t>
            </a:r>
            <a:r>
              <a:rPr lang="en-US" altLang="zh-TW" sz="2100">
                <a:solidFill>
                  <a:srgbClr val="000000"/>
                </a:solidFill>
              </a:rPr>
              <a:t>10 </a:t>
            </a:r>
            <a:r>
              <a:rPr lang="zh-TW" altLang="en-US" sz="2100">
                <a:solidFill>
                  <a:srgbClr val="000000"/>
                </a:solidFill>
              </a:rPr>
              <a:t>或 </a:t>
            </a:r>
            <a:r>
              <a:rPr lang="en-US" altLang="zh-TW" sz="2100">
                <a:solidFill>
                  <a:srgbClr val="000000"/>
                </a:solidFill>
              </a:rPr>
              <a:t>100 Mbps </a:t>
            </a:r>
            <a:r>
              <a:rPr lang="zh-TW" altLang="en-US" sz="2100">
                <a:solidFill>
                  <a:srgbClr val="000000"/>
                </a:solidFill>
              </a:rPr>
              <a:t>時，會以半雙工或全雙工模式運作，而且只有在全雙工模式設定為 </a:t>
            </a:r>
            <a:r>
              <a:rPr lang="en-US" altLang="zh-TW" sz="2100">
                <a:solidFill>
                  <a:srgbClr val="000000"/>
                </a:solidFill>
              </a:rPr>
              <a:t>1000 Mbps (1 Gbps) </a:t>
            </a:r>
            <a:r>
              <a:rPr lang="zh-TW" altLang="en-US" sz="2100">
                <a:solidFill>
                  <a:srgbClr val="000000"/>
                </a:solidFill>
              </a:rPr>
              <a:t>時才能運作。 </a:t>
            </a:r>
          </a:p>
          <a:p>
            <a:pPr marL="285743" indent="-285743" algn="l">
              <a:buFont typeface="Arial" panose="020b0604020202020204" pitchFamily="34" charset="0"/>
              <a:buChar char="•"/>
            </a:pPr>
            <a:r>
              <a:rPr lang="zh-TW" altLang="en-US" sz="2100">
                <a:solidFill>
                  <a:srgbClr val="000000"/>
                </a:solidFill>
              </a:rPr>
              <a:t>當連接至連接埠裝置的速度和雙工設定不明或可能變更時，自動協商非常有用。連線到已知裝置 </a:t>
            </a:r>
            <a:r>
              <a:rPr lang="en-US" altLang="zh-TW" sz="2100">
                <a:solidFill>
                  <a:srgbClr val="000000"/>
                </a:solidFill>
              </a:rPr>
              <a:t>(</a:t>
            </a:r>
            <a:r>
              <a:rPr lang="zh-TW" altLang="en-US" sz="2100">
                <a:solidFill>
                  <a:srgbClr val="000000"/>
                </a:solidFill>
              </a:rPr>
              <a:t>例如伺服器、專用工作站或網路裝置</a:t>
            </a:r>
            <a:r>
              <a:rPr lang="en-US" altLang="zh-TW" sz="2100">
                <a:solidFill>
                  <a:srgbClr val="000000"/>
                </a:solidFill>
              </a:rPr>
              <a:t>) </a:t>
            </a:r>
            <a:r>
              <a:rPr lang="zh-TW" altLang="en-US" sz="2100">
                <a:solidFill>
                  <a:srgbClr val="000000"/>
                </a:solidFill>
              </a:rPr>
              <a:t>時，最佳作法是手動設定速度和雙工設定。</a:t>
            </a:r>
          </a:p>
          <a:p>
            <a:pPr marL="285743" indent="-285743" algn="l">
              <a:buFont typeface="Arial" panose="020b0604020202020204" pitchFamily="34" charset="0"/>
              <a:buChar char="•"/>
            </a:pPr>
            <a:r>
              <a:rPr lang="zh-TW" altLang="en-US" sz="2100">
                <a:solidFill>
                  <a:srgbClr val="000000"/>
                </a:solidFill>
              </a:rPr>
              <a:t>故障排除交換器連接埠問題時，請務必檢查雙工和速度設定。</a:t>
            </a:r>
          </a:p>
          <a:p>
            <a:pPr marL="0" indent="0" algn="l"/>
            <a:r>
              <a:rPr lang="zh-TW" altLang="en-US" sz="2100" b="1">
                <a:solidFill>
                  <a:srgbClr val="000000"/>
                </a:solidFill>
              </a:rPr>
              <a:t>注意</a:t>
            </a:r>
            <a:r>
              <a:rPr lang="zh-TW" altLang="en-US" sz="2100">
                <a:solidFill>
                  <a:srgbClr val="000000"/>
                </a:solidFill>
              </a:rPr>
              <a:t>：雙工模式和交換器連接埠的速度不相符的設定可能會造成連線問題。自動協商失敗會建立不相符的設定。 </a:t>
            </a:r>
          </a:p>
          <a:p>
            <a:pPr marL="0" indent="0" algn="l"/>
            <a:endParaRPr lang="en-US" sz="2100">
              <a:solidFill>
                <a:srgbClr val="000000"/>
              </a:solidFill>
            </a:endParaRPr>
          </a:p>
          <a:p>
            <a:pPr marL="0" indent="0" algn="l"/>
            <a:r>
              <a:rPr lang="zh-TW" altLang="en-US" sz="2100">
                <a:solidFill>
                  <a:srgbClr val="000000"/>
                </a:solidFill>
              </a:rPr>
              <a:t>所有光纖連接埠 </a:t>
            </a:r>
            <a:r>
              <a:rPr lang="en-US" altLang="zh-TW" sz="2100">
                <a:solidFill>
                  <a:srgbClr val="000000"/>
                </a:solidFill>
              </a:rPr>
              <a:t>(</a:t>
            </a:r>
            <a:r>
              <a:rPr lang="zh-TW" altLang="en-US" sz="2100">
                <a:solidFill>
                  <a:srgbClr val="000000"/>
                </a:solidFill>
              </a:rPr>
              <a:t>例如 </a:t>
            </a:r>
            <a:r>
              <a:rPr lang="en-US" altLang="zh-TW" sz="2100">
                <a:solidFill>
                  <a:srgbClr val="000000"/>
                </a:solidFill>
              </a:rPr>
              <a:t>1000BASE-SX </a:t>
            </a:r>
            <a:r>
              <a:rPr lang="zh-TW" altLang="en-US" sz="2100">
                <a:solidFill>
                  <a:srgbClr val="000000"/>
                </a:solidFill>
              </a:rPr>
              <a:t>連接埠</a:t>
            </a:r>
            <a:r>
              <a:rPr lang="en-US" altLang="zh-TW" sz="2100">
                <a:solidFill>
                  <a:srgbClr val="000000"/>
                </a:solidFill>
              </a:rPr>
              <a:t>) </a:t>
            </a:r>
            <a:r>
              <a:rPr lang="zh-TW" altLang="en-US" sz="2100">
                <a:solidFill>
                  <a:srgbClr val="000000"/>
                </a:solidFill>
              </a:rPr>
              <a:t>只能以一種預設速度操作，並且永遠為全雙工</a:t>
            </a:r>
          </a:p>
          <a:p>
            <a:pPr marL="285743" indent="-285743" algn="l">
              <a:buFont typeface="Arial" panose="020b0604020202020204" pitchFamily="34" charset="0"/>
              <a:buChar char="•"/>
            </a:pPr>
            <a:endParaRPr lang="en-US" sz="1400">
              <a:solidFill>
                <a:srgbClr val="000000"/>
              </a:solidFill>
            </a:endParaRPr>
          </a:p>
        </p:txBody>
      </p:sp>
      <p:sp>
        <p:nvSpPr>
          <p:cNvPr id="2" name="投影片編號版面配置區 1"/>
          <p:cNvSpPr>
            <a:spLocks noGrp="1"/>
          </p:cNvSpPr>
          <p:nvPr>
            <p:ph type="sldNum" sz="quarter" idx="12"/>
          </p:nvPr>
        </p:nvSpPr>
        <p:spPr/>
        <p:txBody>
          <a:bodyPr/>
          <a:lstStyle/>
          <a:p>
            <a:fld id="{4FAB73BC-B049-4115-A692-8D63A059BFB8}" type="slidenum">
              <a:rPr lang="en-US" smtClean="0"/>
              <a:t>510</a:t>
            </a:fld>
            <a:endParaRPr lang="en-US"/>
          </a:p>
        </p:txBody>
      </p:sp>
    </p:spTree>
    <p:custDataLst>
      <p:tags r:id="rId3"/>
    </p:custDataLst>
    <p:extLst>
      <p:ext uri="{BB962C8B-B14F-4D97-AF65-F5344CB8AC3E}">
        <p14:creationId xmlns:p14="http://schemas.microsoft.com/office/powerpoint/2010/main" val="342777828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511.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68580" tIns="34290" rIns="68580" bIns="34290" rtlCol="0" anchor="ctr">
            <a:noAutofit/>
          </a:bodyPr>
          <a:lstStyle/>
          <a:p>
            <a:r>
              <a:rPr lang="en-US" altLang="zh-TW" sz="2700"/>
              <a:t>18.2</a:t>
            </a:r>
            <a:r>
              <a:rPr lang="zh-TW" altLang="en-US" sz="2700"/>
              <a:t>設定交換器連接埠</a:t>
            </a:r>
            <a:br>
              <a:rPr lang="en-US" altLang="zh-TW" sz="2700"/>
            </a:br>
            <a:r>
              <a:rPr lang="zh-TW" altLang="en-US" sz="2700"/>
              <a:t>在實體層設定交換器連接埠 </a:t>
            </a:r>
            <a:r>
              <a:rPr lang="en-US" altLang="zh-TW" sz="2700"/>
              <a:t>(</a:t>
            </a:r>
            <a:r>
              <a:rPr lang="zh-TW" altLang="en-US" sz="2700"/>
              <a:t>續</a:t>
            </a:r>
            <a:r>
              <a:rPr lang="en-US" altLang="zh-TW" sz="2700"/>
              <a:t>) </a:t>
            </a:r>
          </a:p>
        </p:txBody>
      </p:sp>
      <p:pic>
        <p:nvPicPr>
          <p:cNvPr id="8" name="Picture 7">
            <a:extLst>
              <a:ext uri="{FF2B5EF4-FFF2-40B4-BE49-F238E27FC236}">
                <a16:creationId xmlns:a16="http://schemas.microsoft.com/office/drawing/2014/main" id="{96E0510A-4031-B944-B6F8-AB0ED12EB5A2}"/>
              </a:ext>
            </a:extLst>
          </p:cNvPr>
          <p:cNvPicPr>
            <a:picLocks noChangeAspect="1"/>
          </p:cNvPicPr>
          <p:nvPr/>
        </p:nvPicPr>
        <p:blipFill>
          <a:blip r:embed="rId3"/>
          <a:stretch>
            <a:fillRect/>
          </a:stretch>
        </p:blipFill>
        <p:spPr>
          <a:xfrm>
            <a:off x="1484282" y="1589088"/>
            <a:ext cx="5376925" cy="1504736"/>
          </a:xfrm>
          <a:prstGeom prst="rect">
            <a:avLst/>
          </a:prstGeom>
        </p:spPr>
      </p:pic>
      <p:graphicFrame>
        <p:nvGraphicFramePr>
          <p:cNvPr id="6" name="Content Placeholder 5">
            <a:extLst>
              <a:ext uri="{FF2B5EF4-FFF2-40B4-BE49-F238E27FC236}">
                <a16:creationId xmlns:a16="http://schemas.microsoft.com/office/drawing/2014/main" id="{76944CB1-F5B7-1041-83DE-84A8F381E5F5}"/>
              </a:ext>
            </a:extLst>
          </p:cNvPr>
          <p:cNvGraphicFramePr>
            <a:graphicFrameLocks noGrp="1"/>
          </p:cNvGraphicFramePr>
          <p:nvPr>
            <p:ph idx="1"/>
            <p:extLst/>
          </p:nvPr>
        </p:nvGraphicFramePr>
        <p:xfrm>
          <a:off x="225121" y="3093824"/>
          <a:ext cx="8633912" cy="3105150"/>
        </p:xfrm>
        <a:graphic>
          <a:graphicData uri="http://schemas.openxmlformats.org/drawingml/2006/table">
            <a:tbl>
              <a:tblPr firstRow="1" bandRow="1">
                <a:tableStyleId>{5C22544A-7EE6-4342-B048-85BDC9FD1C3A}</a:tableStyleId>
              </a:tblPr>
              <a:tblGrid>
                <a:gridCol w="4316956">
                  <a:extLst>
                    <a:ext uri="{9D8B030D-6E8A-4147-A177-3AD203B41FA5}">
                      <a16:colId xmlns:a16="http://schemas.microsoft.com/office/drawing/2014/main" val="2304275337"/>
                    </a:ext>
                  </a:extLst>
                </a:gridCol>
                <a:gridCol w="4316956">
                  <a:extLst>
                    <a:ext uri="{9D8B030D-6E8A-4147-A177-3AD203B41FA5}">
                      <a16:colId xmlns:a16="http://schemas.microsoft.com/office/drawing/2014/main" val="2016920756"/>
                    </a:ext>
                  </a:extLst>
                </a:gridCol>
              </a:tblGrid>
              <a:tr h="392430">
                <a:tc>
                  <a:txBody>
                    <a:bodyPr vert="horz" wrap="square"/>
                    <a:lstStyle/>
                    <a:p>
                      <a:pPr algn="l" rtl="0" fontAlgn="ctr"/>
                      <a:r>
                        <a:rPr lang="zh-TW" sz="2000" b="1" baseline="0">
                          <a:effectLst/>
                          <a:latin typeface="Times New Roman" panose="02020603050405020304" pitchFamily="18" charset="0"/>
                          <a:ea typeface="標楷體" panose="03000509000000000000" pitchFamily="65" charset="-120"/>
                        </a:rPr>
                        <a:t>工作</a:t>
                      </a:r>
                    </a:p>
                  </a:txBody>
                  <a:tcPr marL="47625" marR="47625" marT="47625" marB="47625" anchor="ctr"/>
                </a:tc>
                <a:tc>
                  <a:txBody>
                    <a:bodyPr vert="horz" wrap="square"/>
                    <a:lstStyle/>
                    <a:p>
                      <a:pPr algn="l" rtl="0" fontAlgn="ctr"/>
                      <a:r>
                        <a:rPr lang="zh-TW" sz="2000" b="1" baseline="0">
                          <a:effectLst/>
                          <a:latin typeface="Times New Roman" panose="02020603050405020304" pitchFamily="18" charset="0"/>
                          <a:ea typeface="標楷體" panose="03000509000000000000" pitchFamily="65" charset="-120"/>
                        </a:rPr>
                        <a:t>IOS 命令</a:t>
                      </a:r>
                    </a:p>
                  </a:txBody>
                  <a:tcPr marL="47625" marR="47625" marT="47625" marB="47625" anchor="ctr"/>
                </a:tc>
                <a:extLst>
                  <a:ext uri="{0D108BD9-81ED-4DB2-BD59-A6C34878D82A}">
                    <a16:rowId xmlns:a16="http://schemas.microsoft.com/office/drawing/2014/main" val="2734843926"/>
                  </a:ext>
                </a:extLst>
              </a:tr>
              <a:tr h="392430">
                <a:tc>
                  <a:txBody>
                    <a:bodyPr vert="horz" wrap="square"/>
                    <a:lstStyle/>
                    <a:p>
                      <a:pPr rtl="0" fontAlgn="ctr"/>
                      <a:r>
                        <a:rPr lang="zh-TW" sz="2000" b="0" baseline="0">
                          <a:effectLst/>
                          <a:latin typeface="Times New Roman" panose="02020603050405020304" pitchFamily="18" charset="0"/>
                          <a:ea typeface="標楷體" panose="03000509000000000000" pitchFamily="65" charset="-120"/>
                        </a:rPr>
                        <a:t>進入全域設定模式。</a:t>
                      </a:r>
                    </a:p>
                  </a:txBody>
                  <a:tcPr marL="47625" marR="47625" marT="47625" marB="47625" anchor="ctr"/>
                </a:tc>
                <a:tc>
                  <a:txBody>
                    <a:bodyPr vert="horz" wrap="square"/>
                    <a:lstStyle/>
                    <a:p>
                      <a:pPr rtl="0" fontAlgn="ctr"/>
                      <a:r>
                        <a:rPr lang="zh-TW" sz="2000" b="0" baseline="0">
                          <a:effectLst/>
                          <a:latin typeface="Times New Roman" panose="02020603050405020304" pitchFamily="18" charset="0"/>
                          <a:ea typeface="標楷體" panose="03000509000000000000" pitchFamily="65" charset="-120"/>
                        </a:rPr>
                        <a:t>S1# </a:t>
                      </a:r>
                      <a:r>
                        <a:rPr lang="zh-TW" sz="2000" b="1" baseline="0">
                          <a:effectLst/>
                          <a:latin typeface="Times New Roman" panose="02020603050405020304" pitchFamily="18" charset="0"/>
                          <a:ea typeface="標楷體" panose="03000509000000000000" pitchFamily="65" charset="-120"/>
                        </a:rPr>
                        <a:t>configure terminal</a:t>
                      </a:r>
                    </a:p>
                  </a:txBody>
                  <a:tcPr marL="47625" marR="47625" marT="47625" marB="47625" anchor="ctr"/>
                </a:tc>
                <a:extLst>
                  <a:ext uri="{0D108BD9-81ED-4DB2-BD59-A6C34878D82A}">
                    <a16:rowId xmlns:a16="http://schemas.microsoft.com/office/drawing/2014/main" val="3513415513"/>
                  </a:ext>
                </a:extLst>
              </a:tr>
              <a:tr h="392430">
                <a:tc>
                  <a:txBody>
                    <a:bodyPr vert="horz" wrap="square"/>
                    <a:lstStyle/>
                    <a:p>
                      <a:pPr rtl="0" fontAlgn="ctr"/>
                      <a:r>
                        <a:rPr lang="zh-TW" sz="2000" b="0" baseline="0">
                          <a:effectLst/>
                          <a:latin typeface="Times New Roman" panose="02020603050405020304" pitchFamily="18" charset="0"/>
                          <a:ea typeface="標楷體" panose="03000509000000000000" pitchFamily="65" charset="-120"/>
                        </a:rPr>
                        <a:t>進入介面設定模式。</a:t>
                      </a:r>
                    </a:p>
                  </a:txBody>
                  <a:tcPr marL="47625" marR="47625" marT="47625" marB="47625" anchor="ctr"/>
                </a:tc>
                <a:tc>
                  <a:txBody>
                    <a:bodyPr vert="horz" wrap="square"/>
                    <a:lstStyle/>
                    <a:p>
                      <a:pPr rtl="0" fontAlgn="ctr"/>
                      <a:r>
                        <a:rPr lang="zh-TW" sz="2000" b="0" baseline="0">
                          <a:effectLst/>
                          <a:latin typeface="Times New Roman" panose="02020603050405020304" pitchFamily="18" charset="0"/>
                          <a:ea typeface="標楷體" panose="03000509000000000000" pitchFamily="65" charset="-120"/>
                        </a:rPr>
                        <a:t>S1(config)# </a:t>
                      </a:r>
                      <a:r>
                        <a:rPr lang="zh-TW" sz="2000" b="1" baseline="0">
                          <a:effectLst/>
                          <a:latin typeface="Times New Roman" panose="02020603050405020304" pitchFamily="18" charset="0"/>
                          <a:ea typeface="標楷體" panose="03000509000000000000" pitchFamily="65" charset="-120"/>
                        </a:rPr>
                        <a:t>interface FastEthernet 0/1</a:t>
                      </a:r>
                    </a:p>
                  </a:txBody>
                  <a:tcPr marL="47625" marR="47625" marT="47625" marB="47625" anchor="ctr"/>
                </a:tc>
                <a:extLst>
                  <a:ext uri="{0D108BD9-81ED-4DB2-BD59-A6C34878D82A}">
                    <a16:rowId xmlns:a16="http://schemas.microsoft.com/office/drawing/2014/main" val="89222106"/>
                  </a:ext>
                </a:extLst>
              </a:tr>
              <a:tr h="392430">
                <a:tc>
                  <a:txBody>
                    <a:bodyPr vert="horz" wrap="square"/>
                    <a:lstStyle/>
                    <a:p>
                      <a:pPr rtl="0" fontAlgn="ctr"/>
                      <a:r>
                        <a:rPr lang="zh-TW" sz="2000" b="0" baseline="0">
                          <a:effectLst/>
                          <a:latin typeface="Times New Roman" panose="02020603050405020304" pitchFamily="18" charset="0"/>
                          <a:ea typeface="標楷體" panose="03000509000000000000" pitchFamily="65" charset="-120"/>
                        </a:rPr>
                        <a:t>設定介面雙工。</a:t>
                      </a:r>
                    </a:p>
                  </a:txBody>
                  <a:tcPr marL="47625" marR="47625" marT="47625" marB="47625" anchor="ctr"/>
                </a:tc>
                <a:tc>
                  <a:txBody>
                    <a:bodyPr vert="horz" wrap="square"/>
                    <a:lstStyle/>
                    <a:p>
                      <a:pPr rtl="0" fontAlgn="ctr"/>
                      <a:r>
                        <a:rPr lang="zh-TW" sz="2000" b="0" baseline="0">
                          <a:effectLst/>
                          <a:latin typeface="Times New Roman" panose="02020603050405020304" pitchFamily="18" charset="0"/>
                          <a:ea typeface="標楷體" panose="03000509000000000000" pitchFamily="65" charset="-120"/>
                        </a:rPr>
                        <a:t>S1(config-if)# </a:t>
                      </a:r>
                      <a:r>
                        <a:rPr lang="zh-TW" sz="2000" b="1" baseline="0">
                          <a:effectLst/>
                          <a:latin typeface="Times New Roman" panose="02020603050405020304" pitchFamily="18" charset="0"/>
                          <a:ea typeface="標楷體" panose="03000509000000000000" pitchFamily="65" charset="-120"/>
                        </a:rPr>
                        <a:t>duplex full</a:t>
                      </a:r>
                    </a:p>
                  </a:txBody>
                  <a:tcPr marL="47625" marR="47625" marT="47625" marB="47625" anchor="ctr"/>
                </a:tc>
                <a:extLst>
                  <a:ext uri="{0D108BD9-81ED-4DB2-BD59-A6C34878D82A}">
                    <a16:rowId xmlns:a16="http://schemas.microsoft.com/office/drawing/2014/main" val="3638095095"/>
                  </a:ext>
                </a:extLst>
              </a:tr>
              <a:tr h="392430">
                <a:tc>
                  <a:txBody>
                    <a:bodyPr vert="horz" wrap="square"/>
                    <a:lstStyle/>
                    <a:p>
                      <a:pPr rtl="0" fontAlgn="ctr"/>
                      <a:r>
                        <a:rPr lang="zh-TW" sz="2000" b="0" baseline="0">
                          <a:effectLst/>
                          <a:latin typeface="Times New Roman" panose="02020603050405020304" pitchFamily="18" charset="0"/>
                          <a:ea typeface="標楷體" panose="03000509000000000000" pitchFamily="65" charset="-120"/>
                        </a:rPr>
                        <a:t>設定介面速度</a:t>
                      </a:r>
                    </a:p>
                  </a:txBody>
                  <a:tcPr marL="47625" marR="47625" marT="47625" marB="47625" anchor="ctr"/>
                </a:tc>
                <a:tc>
                  <a:txBody>
                    <a:bodyPr vert="horz" wrap="square"/>
                    <a:lstStyle/>
                    <a:p>
                      <a:pPr rtl="0" fontAlgn="ctr"/>
                      <a:r>
                        <a:rPr lang="zh-TW" sz="2000" b="0" baseline="0">
                          <a:effectLst/>
                          <a:latin typeface="Times New Roman" panose="02020603050405020304" pitchFamily="18" charset="0"/>
                          <a:ea typeface="標楷體" panose="03000509000000000000" pitchFamily="65" charset="-120"/>
                        </a:rPr>
                        <a:t>S1(config-if)# </a:t>
                      </a:r>
                      <a:r>
                        <a:rPr lang="zh-TW" sz="2000" b="1" baseline="0">
                          <a:effectLst/>
                          <a:latin typeface="Times New Roman" panose="02020603050405020304" pitchFamily="18" charset="0"/>
                          <a:ea typeface="標楷體" panose="03000509000000000000" pitchFamily="65" charset="-120"/>
                        </a:rPr>
                        <a:t>speed 100</a:t>
                      </a:r>
                    </a:p>
                  </a:txBody>
                  <a:tcPr marL="47625" marR="47625" marT="47625" marB="47625" anchor="ctr"/>
                </a:tc>
                <a:extLst>
                  <a:ext uri="{0D108BD9-81ED-4DB2-BD59-A6C34878D82A}">
                    <a16:rowId xmlns:a16="http://schemas.microsoft.com/office/drawing/2014/main" val="861447071"/>
                  </a:ext>
                </a:extLst>
              </a:tr>
              <a:tr h="392430">
                <a:tc>
                  <a:txBody>
                    <a:bodyPr vert="horz" wrap="square"/>
                    <a:lstStyle/>
                    <a:p>
                      <a:pPr rtl="0" fontAlgn="ctr"/>
                      <a:r>
                        <a:rPr lang="zh-TW" sz="2000" b="0" baseline="0">
                          <a:effectLst/>
                          <a:latin typeface="Times New Roman" panose="02020603050405020304" pitchFamily="18" charset="0"/>
                          <a:ea typeface="標楷體" panose="03000509000000000000" pitchFamily="65" charset="-120"/>
                        </a:rPr>
                        <a:t>返回特權執行模式。</a:t>
                      </a:r>
                    </a:p>
                  </a:txBody>
                  <a:tcPr marL="47625" marR="47625" marT="47625" marB="47625" anchor="ctr"/>
                </a:tc>
                <a:tc>
                  <a:txBody>
                    <a:bodyPr vert="horz" wrap="square"/>
                    <a:lstStyle/>
                    <a:p>
                      <a:pPr rtl="0" fontAlgn="ctr"/>
                      <a:r>
                        <a:rPr lang="zh-TW" sz="2000" b="0" baseline="0">
                          <a:effectLst/>
                          <a:latin typeface="Times New Roman" panose="02020603050405020304" pitchFamily="18" charset="0"/>
                          <a:ea typeface="標楷體" panose="03000509000000000000" pitchFamily="65" charset="-120"/>
                        </a:rPr>
                        <a:t>S1(config-if)# </a:t>
                      </a:r>
                      <a:r>
                        <a:rPr lang="zh-TW" sz="2000" b="1" baseline="0">
                          <a:effectLst/>
                          <a:latin typeface="Times New Roman" panose="02020603050405020304" pitchFamily="18" charset="0"/>
                          <a:ea typeface="標楷體" panose="03000509000000000000" pitchFamily="65" charset="-120"/>
                        </a:rPr>
                        <a:t>end</a:t>
                      </a:r>
                    </a:p>
                  </a:txBody>
                  <a:tcPr marL="47625" marR="47625" marT="47625" marB="47625" anchor="ctr"/>
                </a:tc>
                <a:extLst>
                  <a:ext uri="{0D108BD9-81ED-4DB2-BD59-A6C34878D82A}">
                    <a16:rowId xmlns:a16="http://schemas.microsoft.com/office/drawing/2014/main" val="2434775672"/>
                  </a:ext>
                </a:extLst>
              </a:tr>
              <a:tr h="392430">
                <a:tc>
                  <a:txBody>
                    <a:bodyPr vert="horz" wrap="square"/>
                    <a:lstStyle/>
                    <a:p>
                      <a:pPr rtl="0" fontAlgn="ctr"/>
                      <a:r>
                        <a:rPr lang="zh-TW" sz="2000" b="0" baseline="0">
                          <a:effectLst/>
                          <a:latin typeface="Times New Roman" panose="02020603050405020304" pitchFamily="18" charset="0"/>
                          <a:ea typeface="標楷體" panose="03000509000000000000" pitchFamily="65" charset="-120"/>
                        </a:rPr>
                        <a:t>將執行設定儲存到啟動設定</a:t>
                      </a:r>
                    </a:p>
                  </a:txBody>
                  <a:tcPr marL="47625" marR="47625" marT="47625" marB="47625" anchor="ctr"/>
                </a:tc>
                <a:tc>
                  <a:txBody>
                    <a:bodyPr vert="horz" wrap="square"/>
                    <a:lstStyle/>
                    <a:p>
                      <a:pPr rtl="0" fontAlgn="ctr"/>
                      <a:r>
                        <a:rPr lang="zh-TW" sz="2000" b="0" baseline="0">
                          <a:effectLst/>
                          <a:latin typeface="Times New Roman" panose="02020603050405020304" pitchFamily="18" charset="0"/>
                          <a:ea typeface="標楷體" panose="03000509000000000000" pitchFamily="65" charset="-120"/>
                        </a:rPr>
                        <a:t>S1#</a:t>
                      </a:r>
                      <a:r>
                        <a:rPr lang="zh-TW" sz="2000" b="1" baseline="0">
                          <a:effectLst/>
                          <a:latin typeface="Times New Roman" panose="02020603050405020304" pitchFamily="18" charset="0"/>
                          <a:ea typeface="標楷體" panose="03000509000000000000" pitchFamily="65" charset="-120"/>
                        </a:rPr>
                        <a:t> copy running-config startup-config</a:t>
                      </a:r>
                    </a:p>
                  </a:txBody>
                  <a:tcPr marL="47625" marR="47625" marT="47625" marB="47625" anchor="ctr"/>
                </a:tc>
                <a:extLst>
                  <a:ext uri="{0D108BD9-81ED-4DB2-BD59-A6C34878D82A}">
                    <a16:rowId xmlns:a16="http://schemas.microsoft.com/office/drawing/2014/main" val="3062735568"/>
                  </a:ext>
                </a:extLst>
              </a:tr>
            </a:tbl>
          </a:graphicData>
        </a:graphic>
      </p:graphicFrame>
      <p:sp>
        <p:nvSpPr>
          <p:cNvPr id="2" name="投影片編號版面配置區 1"/>
          <p:cNvSpPr>
            <a:spLocks noGrp="1"/>
          </p:cNvSpPr>
          <p:nvPr>
            <p:ph type="sldNum" sz="quarter" idx="12"/>
          </p:nvPr>
        </p:nvSpPr>
        <p:spPr/>
        <p:txBody>
          <a:bodyPr/>
          <a:lstStyle/>
          <a:p>
            <a:fld id="{4FAB73BC-B049-4115-A692-8D63A059BFB8}" type="slidenum">
              <a:rPr lang="en-US" smtClean="0"/>
              <a:t>511</a:t>
            </a:fld>
            <a:endParaRPr lang="en-US"/>
          </a:p>
        </p:txBody>
      </p:sp>
    </p:spTree>
    <p:custDataLst>
      <p:tags r:id="rId4"/>
    </p:custDataLst>
    <p:extLst>
      <p:ext uri="{BB962C8B-B14F-4D97-AF65-F5344CB8AC3E}">
        <p14:creationId xmlns:p14="http://schemas.microsoft.com/office/powerpoint/2010/main" val="4731874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512.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68580" tIns="34290" rIns="68580" bIns="34290" rtlCol="0" anchor="ctr">
            <a:noAutofit/>
          </a:bodyPr>
          <a:lstStyle/>
          <a:p>
            <a:r>
              <a:rPr lang="en-US" altLang="zh-TW" sz="2700"/>
              <a:t>18.2</a:t>
            </a:r>
            <a:r>
              <a:rPr lang="zh-TW" altLang="en-US" sz="2700"/>
              <a:t>設定交換器連接埠</a:t>
            </a:r>
            <a:br>
              <a:rPr lang="en-US" sz="2700"/>
            </a:br>
            <a:r>
              <a:rPr lang="en-US" altLang="zh-TW" sz="2700"/>
              <a:t>Auto-MDIX</a:t>
            </a:r>
          </a:p>
        </p:txBody>
      </p:sp>
      <p:sp>
        <p:nvSpPr>
          <p:cNvPr id="4" name="Content Placeholder 3">
            <a:extLst>
              <a:ext uri="{FF2B5EF4-FFF2-40B4-BE49-F238E27FC236}">
                <a16:creationId xmlns:a16="http://schemas.microsoft.com/office/drawing/2014/main" id="{779CC4AE-33F5-C341-B1B8-F70EA421908D}"/>
              </a:ext>
            </a:extLst>
          </p:cNvPr>
          <p:cNvSpPr>
            <a:spLocks noGrp="1"/>
          </p:cNvSpPr>
          <p:nvPr>
            <p:ph idx="1"/>
          </p:nvPr>
        </p:nvSpPr>
        <p:spPr>
          <a:xfrm>
            <a:off x="474662" y="1589088"/>
            <a:ext cx="8280057" cy="3689897"/>
          </a:xfrm>
        </p:spPr>
        <p:txBody>
          <a:bodyPr/>
          <a:lstStyle/>
          <a:p>
            <a:pPr marL="285743" indent="-285743" algn="l">
              <a:buFont typeface="Arial" panose="020b0604020202020204" pitchFamily="34" charset="0"/>
              <a:buChar char="•"/>
            </a:pPr>
            <a:r>
              <a:rPr lang="zh-TW" altLang="en-US" sz="1800">
                <a:solidFill>
                  <a:srgbClr val="000000"/>
                </a:solidFill>
              </a:rPr>
              <a:t>啟用自動媒體相依介面交叉 </a:t>
            </a:r>
            <a:r>
              <a:rPr lang="en-US" altLang="zh-TW" sz="1800">
                <a:solidFill>
                  <a:srgbClr val="000000"/>
                </a:solidFill>
              </a:rPr>
              <a:t>(Auto-MDIX) </a:t>
            </a:r>
            <a:r>
              <a:rPr lang="zh-TW" altLang="en-US" sz="1800">
                <a:solidFill>
                  <a:srgbClr val="000000"/>
                </a:solidFill>
              </a:rPr>
              <a:t>時，交換器介面會自動偵測所需的纜線連接類型 </a:t>
            </a:r>
            <a:r>
              <a:rPr lang="en-US" altLang="zh-TW" sz="1800">
                <a:solidFill>
                  <a:srgbClr val="000000"/>
                </a:solidFill>
              </a:rPr>
              <a:t>(</a:t>
            </a:r>
            <a:r>
              <a:rPr lang="zh-TW" altLang="en-US" sz="1800">
                <a:solidFill>
                  <a:srgbClr val="000000"/>
                </a:solidFill>
              </a:rPr>
              <a:t>直通或交叉</a:t>
            </a:r>
            <a:r>
              <a:rPr lang="en-US" altLang="zh-TW" sz="1800">
                <a:solidFill>
                  <a:srgbClr val="000000"/>
                </a:solidFill>
              </a:rPr>
              <a:t>)</a:t>
            </a:r>
            <a:r>
              <a:rPr lang="zh-TW" altLang="en-US" sz="1800">
                <a:solidFill>
                  <a:srgbClr val="000000"/>
                </a:solidFill>
              </a:rPr>
              <a:t>，並適當設定連接。 </a:t>
            </a:r>
          </a:p>
          <a:p>
            <a:pPr marL="285743" indent="-285743" algn="l">
              <a:buFont typeface="Arial" panose="020b0604020202020204" pitchFamily="34" charset="0"/>
              <a:buChar char="•"/>
            </a:pPr>
            <a:r>
              <a:rPr lang="zh-TW" altLang="en-US" sz="1800">
                <a:solidFill>
                  <a:srgbClr val="000000"/>
                </a:solidFill>
              </a:rPr>
              <a:t>連接至沒有 </a:t>
            </a:r>
            <a:r>
              <a:rPr lang="en-US" altLang="zh-TW" sz="1800">
                <a:solidFill>
                  <a:srgbClr val="000000"/>
                </a:solidFill>
              </a:rPr>
              <a:t>auto-MDIX </a:t>
            </a:r>
            <a:r>
              <a:rPr lang="zh-TW" altLang="en-US" sz="1800">
                <a:solidFill>
                  <a:srgbClr val="000000"/>
                </a:solidFill>
              </a:rPr>
              <a:t>功能的交換器時，必須使用直通纜線連接至伺服器、工作站或路由器等裝置。交叉纜線必須用於連接到其他交換器或中繼器。</a:t>
            </a:r>
          </a:p>
          <a:p>
            <a:pPr marL="285743" indent="-285743" algn="l">
              <a:buFont typeface="Arial" panose="020b0604020202020204" pitchFamily="34" charset="0"/>
              <a:buChar char="•"/>
            </a:pPr>
            <a:r>
              <a:rPr lang="zh-TW" altLang="en-US" sz="1800">
                <a:solidFill>
                  <a:srgbClr val="000000"/>
                </a:solidFill>
              </a:rPr>
              <a:t>啟用 </a:t>
            </a:r>
            <a:r>
              <a:rPr lang="en-US" altLang="zh-TW" sz="1800">
                <a:solidFill>
                  <a:srgbClr val="000000"/>
                </a:solidFill>
              </a:rPr>
              <a:t>auto-MDIX </a:t>
            </a:r>
            <a:r>
              <a:rPr lang="zh-TW" altLang="en-US" sz="1800">
                <a:solidFill>
                  <a:srgbClr val="000000"/>
                </a:solidFill>
              </a:rPr>
              <a:t>後，可以使用任何類型的纜線連接到其他裝置，並且介面會自動調整以成功通訊。 </a:t>
            </a:r>
          </a:p>
          <a:p>
            <a:pPr marL="285743" indent="-285743" algn="l">
              <a:buFont typeface="Arial" panose="020b0604020202020204" pitchFamily="34" charset="0"/>
              <a:buChar char="•"/>
            </a:pPr>
            <a:r>
              <a:rPr lang="zh-TW" altLang="en-US" sz="1800">
                <a:solidFill>
                  <a:srgbClr val="000000"/>
                </a:solidFill>
              </a:rPr>
              <a:t>在較新的思科交換器上， </a:t>
            </a:r>
            <a:r>
              <a:rPr lang="en-US" altLang="zh-TW" sz="1800" b="1">
                <a:solidFill>
                  <a:srgbClr val="000000"/>
                </a:solidFill>
              </a:rPr>
              <a:t>mdix auto</a:t>
            </a:r>
            <a:r>
              <a:rPr lang="zh-TW" altLang="en-US" sz="1800">
                <a:solidFill>
                  <a:srgbClr val="000000"/>
                </a:solidFill>
              </a:rPr>
              <a:t> 介面設定模式指令會啟用此功能。在介面上使用 </a:t>
            </a:r>
            <a:r>
              <a:rPr lang="en-US" altLang="zh-TW" sz="1800">
                <a:solidFill>
                  <a:srgbClr val="000000"/>
                </a:solidFill>
              </a:rPr>
              <a:t>auto-MDIX </a:t>
            </a:r>
            <a:r>
              <a:rPr lang="zh-TW" altLang="en-US" sz="1800">
                <a:solidFill>
                  <a:srgbClr val="000000"/>
                </a:solidFill>
              </a:rPr>
              <a:t>時，必須將介面速度和雙工設定為</a:t>
            </a:r>
            <a:r>
              <a:rPr lang="zh-TW" altLang="en-US" sz="1800" b="1">
                <a:solidFill>
                  <a:srgbClr val="000000"/>
                </a:solidFill>
              </a:rPr>
              <a:t>自動</a:t>
            </a:r>
            <a:r>
              <a:rPr lang="zh-TW" altLang="en-US" sz="1800">
                <a:solidFill>
                  <a:srgbClr val="000000"/>
                </a:solidFill>
              </a:rPr>
              <a:t>，這樣功能才能正常運作。</a:t>
            </a:r>
          </a:p>
          <a:p>
            <a:pPr marL="0" indent="0" algn="l"/>
            <a:r>
              <a:rPr lang="zh-TW" altLang="en-US" sz="1800" b="1">
                <a:solidFill>
                  <a:srgbClr val="000000"/>
                </a:solidFill>
              </a:rPr>
              <a:t>注意</a:t>
            </a:r>
            <a:r>
              <a:rPr lang="zh-TW" altLang="en-US" sz="1800">
                <a:solidFill>
                  <a:srgbClr val="000000"/>
                </a:solidFill>
              </a:rPr>
              <a:t>：</a:t>
            </a:r>
            <a:r>
              <a:rPr lang="en-US" altLang="zh-TW" sz="1800">
                <a:solidFill>
                  <a:srgbClr val="000000"/>
                </a:solidFill>
              </a:rPr>
              <a:t>auto-MDIX </a:t>
            </a:r>
            <a:r>
              <a:rPr lang="zh-TW" altLang="en-US" sz="1800">
                <a:solidFill>
                  <a:srgbClr val="000000"/>
                </a:solidFill>
              </a:rPr>
              <a:t>功能在 </a:t>
            </a:r>
            <a:r>
              <a:rPr lang="en-US" altLang="zh-TW" sz="1800">
                <a:solidFill>
                  <a:srgbClr val="000000"/>
                </a:solidFill>
              </a:rPr>
              <a:t>Catalyst 2960 </a:t>
            </a:r>
            <a:r>
              <a:rPr lang="zh-TW" altLang="en-US" sz="1800">
                <a:solidFill>
                  <a:srgbClr val="000000"/>
                </a:solidFill>
              </a:rPr>
              <a:t>和 </a:t>
            </a:r>
            <a:r>
              <a:rPr lang="en-US" altLang="zh-TW" sz="1800">
                <a:solidFill>
                  <a:srgbClr val="000000"/>
                </a:solidFill>
              </a:rPr>
              <a:t>Catalyst 3560 </a:t>
            </a:r>
            <a:r>
              <a:rPr lang="zh-TW" altLang="en-US" sz="1800">
                <a:solidFill>
                  <a:srgbClr val="000000"/>
                </a:solidFill>
              </a:rPr>
              <a:t>交換器上預設啟用，但不適用於舊型 </a:t>
            </a:r>
            <a:r>
              <a:rPr lang="en-US" altLang="zh-TW" sz="1800">
                <a:solidFill>
                  <a:srgbClr val="000000"/>
                </a:solidFill>
              </a:rPr>
              <a:t>Catalyst 2950 </a:t>
            </a:r>
            <a:r>
              <a:rPr lang="zh-TW" altLang="en-US" sz="1800">
                <a:solidFill>
                  <a:srgbClr val="000000"/>
                </a:solidFill>
              </a:rPr>
              <a:t>和 </a:t>
            </a:r>
            <a:r>
              <a:rPr lang="en-US" altLang="zh-TW" sz="1800">
                <a:solidFill>
                  <a:srgbClr val="000000"/>
                </a:solidFill>
              </a:rPr>
              <a:t>Catalyst 3550 </a:t>
            </a:r>
            <a:r>
              <a:rPr lang="zh-TW" altLang="en-US" sz="1800">
                <a:solidFill>
                  <a:srgbClr val="000000"/>
                </a:solidFill>
              </a:rPr>
              <a:t>交換器。 </a:t>
            </a:r>
          </a:p>
          <a:p>
            <a:pPr marL="0" indent="0" algn="l"/>
            <a:r>
              <a:rPr lang="zh-TW" altLang="en-US" sz="1800">
                <a:solidFill>
                  <a:srgbClr val="000000"/>
                </a:solidFill>
              </a:rPr>
              <a:t>若要檢查特定介面的 </a:t>
            </a:r>
            <a:r>
              <a:rPr lang="en-US" altLang="zh-TW" sz="1800">
                <a:solidFill>
                  <a:srgbClr val="000000"/>
                </a:solidFill>
              </a:rPr>
              <a:t>auto-MDIX </a:t>
            </a:r>
            <a:r>
              <a:rPr lang="zh-TW" altLang="en-US" sz="1800">
                <a:solidFill>
                  <a:srgbClr val="000000"/>
                </a:solidFill>
              </a:rPr>
              <a:t>設定，請使用 </a:t>
            </a:r>
            <a:r>
              <a:rPr lang="en-US" altLang="zh-TW" sz="1800" b="1">
                <a:solidFill>
                  <a:srgbClr val="000000"/>
                </a:solidFill>
              </a:rPr>
              <a:t>show controllers ethernet-controller</a:t>
            </a:r>
            <a:r>
              <a:rPr lang="zh-TW" altLang="en-US" sz="1800">
                <a:solidFill>
                  <a:srgbClr val="000000"/>
                </a:solidFill>
              </a:rPr>
              <a:t> 指令搭配 </a:t>
            </a:r>
            <a:r>
              <a:rPr lang="en-US" altLang="zh-TW" sz="1800" b="1" err="1">
                <a:solidFill>
                  <a:srgbClr val="000000"/>
                </a:solidFill>
              </a:rPr>
              <a:t>phy</a:t>
            </a:r>
            <a:r>
              <a:rPr lang="zh-TW" altLang="en-US" sz="1800">
                <a:solidFill>
                  <a:srgbClr val="000000"/>
                </a:solidFill>
              </a:rPr>
              <a:t> 關鍵字。若要限制為參考 </a:t>
            </a:r>
            <a:r>
              <a:rPr lang="en-US" altLang="zh-TW" sz="1800">
                <a:solidFill>
                  <a:srgbClr val="000000"/>
                </a:solidFill>
              </a:rPr>
              <a:t>auto-MDIX </a:t>
            </a:r>
            <a:r>
              <a:rPr lang="zh-TW" altLang="en-US" sz="1800">
                <a:solidFill>
                  <a:srgbClr val="000000"/>
                </a:solidFill>
              </a:rPr>
              <a:t>的輸出，請使用 </a:t>
            </a:r>
            <a:r>
              <a:rPr lang="en-US" altLang="zh-TW" sz="1800" b="1">
                <a:solidFill>
                  <a:srgbClr val="000000"/>
                </a:solidFill>
              </a:rPr>
              <a:t>include Auto-MDIX</a:t>
            </a:r>
            <a:r>
              <a:rPr lang="zh-TW" altLang="en-US" sz="1800">
                <a:solidFill>
                  <a:srgbClr val="000000"/>
                </a:solidFill>
              </a:rPr>
              <a:t> 過濾器。</a:t>
            </a:r>
            <a:r>
              <a:rPr lang="zh-TW" altLang="en-US" sz="1500">
                <a:solidFill>
                  <a:srgbClr val="000000"/>
                </a:solidFill>
              </a:rPr>
              <a:t> </a:t>
            </a:r>
          </a:p>
          <a:p>
            <a:pPr marL="285743" indent="-285743" algn="l">
              <a:buFont typeface="Arial" panose="020b0604020202020204" pitchFamily="34" charset="0"/>
              <a:buChar char="•"/>
            </a:pPr>
            <a:endParaRPr lang="en-US" sz="1400">
              <a:solidFill>
                <a:srgbClr val="000000"/>
              </a:solidFill>
            </a:endParaRPr>
          </a:p>
          <a:p>
            <a:pPr marL="285743" indent="-285743" algn="l">
              <a:buFont typeface="Arial" panose="020b0604020202020204" pitchFamily="34" charset="0"/>
              <a:buChar char="•"/>
            </a:pPr>
            <a:endParaRPr lang="en-US" sz="1400">
              <a:solidFill>
                <a:srgbClr val="000000"/>
              </a:solidFill>
            </a:endParaRPr>
          </a:p>
        </p:txBody>
      </p:sp>
      <p:sp>
        <p:nvSpPr>
          <p:cNvPr id="2" name="投影片編號版面配置區 1"/>
          <p:cNvSpPr>
            <a:spLocks noGrp="1"/>
          </p:cNvSpPr>
          <p:nvPr>
            <p:ph type="sldNum" sz="quarter" idx="12"/>
          </p:nvPr>
        </p:nvSpPr>
        <p:spPr/>
        <p:txBody>
          <a:bodyPr/>
          <a:lstStyle/>
          <a:p>
            <a:fld id="{4FAB73BC-B049-4115-A692-8D63A059BFB8}" type="slidenum">
              <a:rPr lang="en-US" smtClean="0"/>
              <a:t>512</a:t>
            </a:fld>
            <a:endParaRPr lang="en-US"/>
          </a:p>
        </p:txBody>
      </p:sp>
    </p:spTree>
    <p:custDataLst>
      <p:tags r:id="rId3"/>
    </p:custDataLst>
    <p:extLst>
      <p:ext uri="{BB962C8B-B14F-4D97-AF65-F5344CB8AC3E}">
        <p14:creationId xmlns:p14="http://schemas.microsoft.com/office/powerpoint/2010/main" val="310167218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513.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68580" tIns="34290" rIns="68580" bIns="34290" rtlCol="0" anchor="ctr">
            <a:noAutofit/>
          </a:bodyPr>
          <a:lstStyle/>
          <a:p>
            <a:r>
              <a:rPr lang="en-US" altLang="zh-TW" sz="2700"/>
              <a:t>18.2</a:t>
            </a:r>
            <a:r>
              <a:rPr lang="zh-TW" altLang="en-US" sz="2700"/>
              <a:t>設定交換器連接埠</a:t>
            </a:r>
            <a:br>
              <a:rPr lang="en-US" sz="2700"/>
            </a:br>
            <a:r>
              <a:rPr lang="zh-TW" altLang="en-US" sz="2700"/>
              <a:t>交換器驗證指令</a:t>
            </a:r>
          </a:p>
        </p:txBody>
      </p:sp>
      <p:graphicFrame>
        <p:nvGraphicFramePr>
          <p:cNvPr id="6" name="Content Placeholder 5">
            <a:extLst>
              <a:ext uri="{FF2B5EF4-FFF2-40B4-BE49-F238E27FC236}">
                <a16:creationId xmlns:a16="http://schemas.microsoft.com/office/drawing/2014/main" id="{707882DF-3AA5-E54C-A883-54D64549879E}"/>
              </a:ext>
            </a:extLst>
          </p:cNvPr>
          <p:cNvGraphicFramePr>
            <a:graphicFrameLocks noGrp="1"/>
          </p:cNvGraphicFramePr>
          <p:nvPr>
            <p:ph idx="1"/>
            <p:extLst/>
          </p:nvPr>
        </p:nvGraphicFramePr>
        <p:xfrm>
          <a:off x="431800" y="1589088"/>
          <a:ext cx="8280400" cy="4068989"/>
        </p:xfrm>
        <a:graphic>
          <a:graphicData uri="http://schemas.openxmlformats.org/drawingml/2006/table">
            <a:tbl>
              <a:tblPr firstRow="1" bandRow="1">
                <a:tableStyleId>{5C22544A-7EE6-4342-B048-85BDC9FD1C3A}</a:tableStyleId>
              </a:tblPr>
              <a:tblGrid>
                <a:gridCol w="3398795">
                  <a:extLst>
                    <a:ext uri="{9D8B030D-6E8A-4147-A177-3AD203B41FA5}">
                      <a16:colId xmlns:a16="http://schemas.microsoft.com/office/drawing/2014/main" val="982421254"/>
                    </a:ext>
                  </a:extLst>
                </a:gridCol>
                <a:gridCol w="4881605">
                  <a:extLst>
                    <a:ext uri="{9D8B030D-6E8A-4147-A177-3AD203B41FA5}">
                      <a16:colId xmlns:a16="http://schemas.microsoft.com/office/drawing/2014/main" val="1082908154"/>
                    </a:ext>
                  </a:extLst>
                </a:gridCol>
              </a:tblGrid>
              <a:tr h="358127">
                <a:tc>
                  <a:txBody>
                    <a:bodyPr vert="horz" wrap="square"/>
                    <a:lstStyle/>
                    <a:p>
                      <a:pPr algn="l" rtl="0" fontAlgn="ctr"/>
                      <a:r>
                        <a:rPr lang="zh-TW" sz="1500" b="1" baseline="0">
                          <a:effectLst/>
                          <a:latin typeface="Times New Roman" panose="02020603050405020304" pitchFamily="18" charset="0"/>
                          <a:ea typeface="標楷體" panose="03000509000000000000" pitchFamily="65" charset="-120"/>
                        </a:rPr>
                        <a:t>工作</a:t>
                      </a:r>
                    </a:p>
                  </a:txBody>
                  <a:tcPr marL="47625" marR="47625" marT="47625" marB="47625" anchor="ctr"/>
                </a:tc>
                <a:tc>
                  <a:txBody>
                    <a:bodyPr vert="horz" wrap="square"/>
                    <a:lstStyle/>
                    <a:p>
                      <a:pPr algn="l" rtl="0" fontAlgn="ctr"/>
                      <a:r>
                        <a:rPr lang="zh-TW" sz="1500" b="1" baseline="0">
                          <a:effectLst/>
                          <a:latin typeface="Times New Roman" panose="02020603050405020304" pitchFamily="18" charset="0"/>
                          <a:ea typeface="標楷體" panose="03000509000000000000" pitchFamily="65" charset="-120"/>
                        </a:rPr>
                        <a:t>IOS 命令</a:t>
                      </a:r>
                    </a:p>
                  </a:txBody>
                  <a:tcPr marL="47625" marR="47625" marT="47625" marB="47625" anchor="ctr"/>
                </a:tc>
                <a:extLst>
                  <a:ext uri="{0D108BD9-81ED-4DB2-BD59-A6C34878D82A}">
                    <a16:rowId xmlns:a16="http://schemas.microsoft.com/office/drawing/2014/main" val="1091767981"/>
                  </a:ext>
                </a:extLst>
              </a:tr>
              <a:tr h="358127">
                <a:tc>
                  <a:txBody>
                    <a:bodyPr vert="horz" wrap="square"/>
                    <a:lstStyle/>
                    <a:p>
                      <a:pPr rtl="0" fontAlgn="ctr"/>
                      <a:r>
                        <a:rPr lang="zh-TW" sz="1500" b="0" baseline="0">
                          <a:effectLst/>
                          <a:latin typeface="Times New Roman" panose="02020603050405020304" pitchFamily="18" charset="0"/>
                          <a:ea typeface="標楷體" panose="03000509000000000000" pitchFamily="65" charset="-120"/>
                        </a:rPr>
                        <a:t>顯示介面狀態和設定。</a:t>
                      </a:r>
                    </a:p>
                  </a:txBody>
                  <a:tcPr marL="47625" marR="47625" marT="47625" marB="47625" anchor="ctr"/>
                </a:tc>
                <a:tc>
                  <a:txBody>
                    <a:bodyPr vert="horz" wrap="square"/>
                    <a:lstStyle/>
                    <a:p>
                      <a:pPr rtl="0" fontAlgn="ctr"/>
                      <a:r>
                        <a:rPr lang="zh-TW" sz="1500" b="0" baseline="0">
                          <a:effectLst/>
                          <a:latin typeface="Times New Roman" panose="02020603050405020304" pitchFamily="18" charset="0"/>
                          <a:ea typeface="標楷體" panose="03000509000000000000" pitchFamily="65" charset="-120"/>
                        </a:rPr>
                        <a:t>S1# </a:t>
                      </a:r>
                      <a:r>
                        <a:rPr lang="zh-TW" sz="1500" b="1" baseline="0">
                          <a:effectLst/>
                          <a:latin typeface="Times New Roman" panose="02020603050405020304" pitchFamily="18" charset="0"/>
                          <a:ea typeface="標楷體" panose="03000509000000000000" pitchFamily="65" charset="-120"/>
                        </a:rPr>
                        <a:t>show interfaces</a:t>
                      </a:r>
                      <a:r>
                        <a:rPr lang="zh-TW" sz="1500" b="0" baseline="0">
                          <a:effectLst/>
                          <a:latin typeface="Times New Roman" panose="02020603050405020304" pitchFamily="18" charset="0"/>
                          <a:ea typeface="標楷體" panose="03000509000000000000" pitchFamily="65" charset="-120"/>
                        </a:rPr>
                        <a:t> [</a:t>
                      </a:r>
                      <a:r>
                        <a:rPr lang="zh-TW" sz="1500" b="0" i="1" baseline="0">
                          <a:effectLst/>
                          <a:latin typeface="Times New Roman" panose="02020603050405020304" pitchFamily="18" charset="0"/>
                          <a:ea typeface="標楷體" panose="03000509000000000000" pitchFamily="65" charset="-120"/>
                        </a:rPr>
                        <a:t>interface-id</a:t>
                      </a:r>
                      <a:r>
                        <a:rPr lang="zh-TW" sz="1500" b="0" baseline="0">
                          <a:effectLst/>
                          <a:latin typeface="Times New Roman" panose="02020603050405020304" pitchFamily="18" charset="0"/>
                          <a:ea typeface="標楷體" panose="03000509000000000000" pitchFamily="65" charset="-120"/>
                        </a:rPr>
                        <a:t>]</a:t>
                      </a:r>
                    </a:p>
                  </a:txBody>
                  <a:tcPr marL="47625" marR="47625" marT="47625" marB="47625" anchor="ctr"/>
                </a:tc>
                <a:extLst>
                  <a:ext uri="{0D108BD9-81ED-4DB2-BD59-A6C34878D82A}">
                    <a16:rowId xmlns:a16="http://schemas.microsoft.com/office/drawing/2014/main" val="4166051557"/>
                  </a:ext>
                </a:extLst>
              </a:tr>
              <a:tr h="358127">
                <a:tc>
                  <a:txBody>
                    <a:bodyPr vert="horz" wrap="square"/>
                    <a:lstStyle/>
                    <a:p>
                      <a:pPr rtl="0" fontAlgn="ctr"/>
                      <a:r>
                        <a:rPr lang="zh-TW" sz="1500" b="0" baseline="0">
                          <a:effectLst/>
                          <a:latin typeface="Times New Roman" panose="02020603050405020304" pitchFamily="18" charset="0"/>
                          <a:ea typeface="標楷體" panose="03000509000000000000" pitchFamily="65" charset="-120"/>
                        </a:rPr>
                        <a:t>顯示目前的啟動設定。</a:t>
                      </a:r>
                    </a:p>
                  </a:txBody>
                  <a:tcPr marL="47625" marR="47625" marT="47625" marB="47625" anchor="ctr"/>
                </a:tc>
                <a:tc>
                  <a:txBody>
                    <a:bodyPr vert="horz" wrap="square"/>
                    <a:lstStyle/>
                    <a:p>
                      <a:pPr rtl="0" fontAlgn="ctr"/>
                      <a:r>
                        <a:rPr lang="zh-TW" sz="1500" b="0" baseline="0">
                          <a:effectLst/>
                          <a:latin typeface="Times New Roman" panose="02020603050405020304" pitchFamily="18" charset="0"/>
                          <a:ea typeface="標楷體" panose="03000509000000000000" pitchFamily="65" charset="-120"/>
                        </a:rPr>
                        <a:t>S1# </a:t>
                      </a:r>
                      <a:r>
                        <a:rPr lang="zh-TW" sz="1500" b="1" baseline="0">
                          <a:effectLst/>
                          <a:latin typeface="Times New Roman" panose="02020603050405020304" pitchFamily="18" charset="0"/>
                          <a:ea typeface="標楷體" panose="03000509000000000000" pitchFamily="65" charset="-120"/>
                        </a:rPr>
                        <a:t>show startup-config</a:t>
                      </a:r>
                    </a:p>
                  </a:txBody>
                  <a:tcPr marL="47625" marR="47625" marT="47625" marB="47625" anchor="ctr"/>
                </a:tc>
                <a:extLst>
                  <a:ext uri="{0D108BD9-81ED-4DB2-BD59-A6C34878D82A}">
                    <a16:rowId xmlns:a16="http://schemas.microsoft.com/office/drawing/2014/main" val="2677281619"/>
                  </a:ext>
                </a:extLst>
              </a:tr>
              <a:tr h="358127">
                <a:tc>
                  <a:txBody>
                    <a:bodyPr vert="horz" wrap="square"/>
                    <a:lstStyle/>
                    <a:p>
                      <a:pPr rtl="0" fontAlgn="ctr"/>
                      <a:r>
                        <a:rPr lang="zh-TW" sz="1500" b="0" baseline="0">
                          <a:effectLst/>
                          <a:latin typeface="Times New Roman" panose="02020603050405020304" pitchFamily="18" charset="0"/>
                          <a:ea typeface="標楷體" panose="03000509000000000000" pitchFamily="65" charset="-120"/>
                        </a:rPr>
                        <a:t>顯示目前設定。</a:t>
                      </a:r>
                    </a:p>
                  </a:txBody>
                  <a:tcPr marL="47625" marR="47625" marT="47625" marB="47625" anchor="ctr"/>
                </a:tc>
                <a:tc>
                  <a:txBody>
                    <a:bodyPr vert="horz" wrap="square"/>
                    <a:lstStyle/>
                    <a:p>
                      <a:pPr rtl="0" fontAlgn="ctr"/>
                      <a:r>
                        <a:rPr lang="zh-TW" sz="1500" b="0" baseline="0">
                          <a:effectLst/>
                          <a:latin typeface="Times New Roman" panose="02020603050405020304" pitchFamily="18" charset="0"/>
                          <a:ea typeface="標楷體" panose="03000509000000000000" pitchFamily="65" charset="-120"/>
                        </a:rPr>
                        <a:t>S1#</a:t>
                      </a:r>
                      <a:r>
                        <a:rPr lang="zh-TW" sz="1500" b="1" baseline="0">
                          <a:effectLst/>
                          <a:latin typeface="Times New Roman" panose="02020603050405020304" pitchFamily="18" charset="0"/>
                          <a:ea typeface="標楷體" panose="03000509000000000000" pitchFamily="65" charset="-120"/>
                        </a:rPr>
                        <a:t> show running-config</a:t>
                      </a:r>
                    </a:p>
                  </a:txBody>
                  <a:tcPr marL="47625" marR="47625" marT="47625" marB="47625" anchor="ctr"/>
                </a:tc>
                <a:extLst>
                  <a:ext uri="{0D108BD9-81ED-4DB2-BD59-A6C34878D82A}">
                    <a16:rowId xmlns:a16="http://schemas.microsoft.com/office/drawing/2014/main" val="3596536187"/>
                  </a:ext>
                </a:extLst>
              </a:tr>
              <a:tr h="358127">
                <a:tc>
                  <a:txBody>
                    <a:bodyPr vert="horz" wrap="square"/>
                    <a:lstStyle/>
                    <a:p>
                      <a:pPr rtl="0" fontAlgn="ctr"/>
                      <a:r>
                        <a:rPr lang="zh-TW" sz="1500" b="0" baseline="0">
                          <a:effectLst/>
                          <a:latin typeface="Times New Roman" panose="02020603050405020304" pitchFamily="18" charset="0"/>
                          <a:ea typeface="標楷體" panose="03000509000000000000" pitchFamily="65" charset="-120"/>
                        </a:rPr>
                        <a:t>顯示關於</a:t>
                      </a:r>
                      <a:r>
                        <a:rPr lang="zh-TW" altLang="en-US" sz="1500" b="0" baseline="0">
                          <a:effectLst/>
                          <a:latin typeface="Times New Roman" panose="02020603050405020304" pitchFamily="18" charset="0"/>
                          <a:ea typeface="標楷體" panose="03000509000000000000" pitchFamily="65" charset="-120"/>
                        </a:rPr>
                        <a:t>快閃</a:t>
                      </a:r>
                      <a:r>
                        <a:rPr lang="zh-TW" sz="1500" b="0" baseline="0">
                          <a:effectLst/>
                          <a:latin typeface="Times New Roman" panose="02020603050405020304" pitchFamily="18" charset="0"/>
                          <a:ea typeface="標楷體" panose="03000509000000000000" pitchFamily="65" charset="-120"/>
                        </a:rPr>
                        <a:t>檔案系統的資訊。</a:t>
                      </a:r>
                    </a:p>
                  </a:txBody>
                  <a:tcPr marL="47625" marR="47625" marT="47625" marB="47625" anchor="ctr"/>
                </a:tc>
                <a:tc>
                  <a:txBody>
                    <a:bodyPr vert="horz" wrap="square"/>
                    <a:lstStyle/>
                    <a:p>
                      <a:pPr rtl="0" fontAlgn="ctr"/>
                      <a:r>
                        <a:rPr lang="zh-TW" sz="1500" b="0" baseline="0">
                          <a:effectLst/>
                          <a:latin typeface="Times New Roman" panose="02020603050405020304" pitchFamily="18" charset="0"/>
                          <a:ea typeface="標楷體" panose="03000509000000000000" pitchFamily="65" charset="-120"/>
                        </a:rPr>
                        <a:t>S1# </a:t>
                      </a:r>
                      <a:r>
                        <a:rPr lang="zh-TW" sz="1500" b="1" baseline="0">
                          <a:effectLst/>
                          <a:latin typeface="Times New Roman" panose="02020603050405020304" pitchFamily="18" charset="0"/>
                          <a:ea typeface="標楷體" panose="03000509000000000000" pitchFamily="65" charset="-120"/>
                        </a:rPr>
                        <a:t>show flash</a:t>
                      </a:r>
                    </a:p>
                  </a:txBody>
                  <a:tcPr marL="47625" marR="47625" marT="47625" marB="47625" anchor="ctr"/>
                </a:tc>
                <a:extLst>
                  <a:ext uri="{0D108BD9-81ED-4DB2-BD59-A6C34878D82A}">
                    <a16:rowId xmlns:a16="http://schemas.microsoft.com/office/drawing/2014/main" val="1524930239"/>
                  </a:ext>
                </a:extLst>
              </a:tr>
              <a:tr h="358127">
                <a:tc>
                  <a:txBody>
                    <a:bodyPr vert="horz" wrap="square"/>
                    <a:lstStyle/>
                    <a:p>
                      <a:pPr rtl="0" fontAlgn="ctr"/>
                      <a:r>
                        <a:rPr lang="zh-TW" sz="1500" b="0" baseline="0">
                          <a:effectLst/>
                          <a:latin typeface="Times New Roman" panose="02020603050405020304" pitchFamily="18" charset="0"/>
                          <a:ea typeface="標楷體" panose="03000509000000000000" pitchFamily="65" charset="-120"/>
                        </a:rPr>
                        <a:t>顯示系統硬體和軟體狀態。</a:t>
                      </a:r>
                    </a:p>
                  </a:txBody>
                  <a:tcPr marL="47625" marR="47625" marT="47625" marB="47625" anchor="ctr"/>
                </a:tc>
                <a:tc>
                  <a:txBody>
                    <a:bodyPr vert="horz" wrap="square"/>
                    <a:lstStyle/>
                    <a:p>
                      <a:pPr rtl="0" fontAlgn="ctr"/>
                      <a:r>
                        <a:rPr lang="zh-TW" sz="1500" b="0" baseline="0">
                          <a:effectLst/>
                          <a:latin typeface="Times New Roman" panose="02020603050405020304" pitchFamily="18" charset="0"/>
                          <a:ea typeface="標楷體" panose="03000509000000000000" pitchFamily="65" charset="-120"/>
                        </a:rPr>
                        <a:t>S1# </a:t>
                      </a:r>
                      <a:r>
                        <a:rPr lang="zh-TW" sz="1500" b="1" baseline="0">
                          <a:effectLst/>
                          <a:latin typeface="Times New Roman" panose="02020603050405020304" pitchFamily="18" charset="0"/>
                          <a:ea typeface="標楷體" panose="03000509000000000000" pitchFamily="65" charset="-120"/>
                        </a:rPr>
                        <a:t>show version</a:t>
                      </a:r>
                    </a:p>
                  </a:txBody>
                  <a:tcPr marL="47625" marR="47625" marT="47625" marB="47625" anchor="ctr"/>
                </a:tc>
                <a:extLst>
                  <a:ext uri="{0D108BD9-81ED-4DB2-BD59-A6C34878D82A}">
                    <a16:rowId xmlns:a16="http://schemas.microsoft.com/office/drawing/2014/main" val="99060951"/>
                  </a:ext>
                </a:extLst>
              </a:tr>
              <a:tr h="358127">
                <a:tc>
                  <a:txBody>
                    <a:bodyPr vert="horz" wrap="square"/>
                    <a:lstStyle/>
                    <a:p>
                      <a:pPr rtl="0" fontAlgn="ctr"/>
                      <a:r>
                        <a:rPr lang="zh-TW" sz="1500" b="0" baseline="0">
                          <a:effectLst/>
                          <a:latin typeface="Times New Roman" panose="02020603050405020304" pitchFamily="18" charset="0"/>
                          <a:ea typeface="標楷體" panose="03000509000000000000" pitchFamily="65" charset="-120"/>
                        </a:rPr>
                        <a:t>顯示輸入的指令歷程。</a:t>
                      </a:r>
                    </a:p>
                  </a:txBody>
                  <a:tcPr marL="47625" marR="47625" marT="47625" marB="47625" anchor="ctr"/>
                </a:tc>
                <a:tc>
                  <a:txBody>
                    <a:bodyPr vert="horz" wrap="square"/>
                    <a:lstStyle/>
                    <a:p>
                      <a:pPr rtl="0" fontAlgn="ctr"/>
                      <a:r>
                        <a:rPr lang="zh-TW" sz="1500" b="0" baseline="0">
                          <a:effectLst/>
                          <a:latin typeface="Times New Roman" panose="02020603050405020304" pitchFamily="18" charset="0"/>
                          <a:ea typeface="標楷體" panose="03000509000000000000" pitchFamily="65" charset="-120"/>
                        </a:rPr>
                        <a:t>S1# </a:t>
                      </a:r>
                      <a:r>
                        <a:rPr lang="zh-TW" sz="1500" b="1" baseline="0">
                          <a:effectLst/>
                          <a:latin typeface="Times New Roman" panose="02020603050405020304" pitchFamily="18" charset="0"/>
                          <a:ea typeface="標楷體" panose="03000509000000000000" pitchFamily="65" charset="-120"/>
                        </a:rPr>
                        <a:t>show history</a:t>
                      </a:r>
                    </a:p>
                  </a:txBody>
                  <a:tcPr marL="47625" marR="47625" marT="47625" marB="47625" anchor="ctr"/>
                </a:tc>
                <a:extLst>
                  <a:ext uri="{0D108BD9-81ED-4DB2-BD59-A6C34878D82A}">
                    <a16:rowId xmlns:a16="http://schemas.microsoft.com/office/drawing/2014/main" val="3568878491"/>
                  </a:ext>
                </a:extLst>
              </a:tr>
              <a:tr h="781050">
                <a:tc>
                  <a:txBody>
                    <a:bodyPr vert="horz" wrap="square"/>
                    <a:lstStyle/>
                    <a:p>
                      <a:pPr rtl="0" fontAlgn="ctr"/>
                      <a:r>
                        <a:rPr lang="zh-TW" sz="1500" b="0" baseline="0">
                          <a:effectLst/>
                          <a:latin typeface="Times New Roman" panose="02020603050405020304" pitchFamily="18" charset="0"/>
                          <a:ea typeface="標楷體" panose="03000509000000000000" pitchFamily="65" charset="-120"/>
                        </a:rPr>
                        <a:t>顯示有關介面的 IP 資訊。</a:t>
                      </a:r>
                    </a:p>
                  </a:txBody>
                  <a:tcPr marL="47625" marR="47625" marT="47625" marB="47625" anchor="ctr"/>
                </a:tc>
                <a:tc>
                  <a:txBody>
                    <a:bodyPr vert="horz" wrap="square"/>
                    <a:lstStyle/>
                    <a:p>
                      <a:pPr rtl="0" fontAlgn="ctr"/>
                      <a:r>
                        <a:rPr lang="zh-TW" sz="1500" b="0" baseline="0">
                          <a:effectLst/>
                          <a:latin typeface="Times New Roman" panose="02020603050405020304" pitchFamily="18" charset="0"/>
                          <a:ea typeface="標楷體" panose="03000509000000000000" pitchFamily="65" charset="-120"/>
                        </a:rPr>
                        <a:t>S1# </a:t>
                      </a:r>
                      <a:r>
                        <a:rPr lang="zh-TW" sz="1500" b="1" baseline="0">
                          <a:effectLst/>
                          <a:latin typeface="Times New Roman" panose="02020603050405020304" pitchFamily="18" charset="0"/>
                          <a:ea typeface="標楷體" panose="03000509000000000000" pitchFamily="65" charset="-120"/>
                        </a:rPr>
                        <a:t>show ip interface</a:t>
                      </a:r>
                      <a:r>
                        <a:rPr lang="zh-TW" sz="1500" b="0" baseline="0">
                          <a:effectLst/>
                          <a:latin typeface="Times New Roman" panose="02020603050405020304" pitchFamily="18" charset="0"/>
                          <a:ea typeface="標楷體" panose="03000509000000000000" pitchFamily="65" charset="-120"/>
                        </a:rPr>
                        <a:t> [</a:t>
                      </a:r>
                      <a:r>
                        <a:rPr lang="zh-TW" sz="1500" b="0" i="1" baseline="0">
                          <a:effectLst/>
                          <a:latin typeface="Times New Roman" panose="02020603050405020304" pitchFamily="18" charset="0"/>
                          <a:ea typeface="標楷體" panose="03000509000000000000" pitchFamily="65" charset="-120"/>
                        </a:rPr>
                        <a:t>interface-id</a:t>
                      </a:r>
                      <a:r>
                        <a:rPr lang="zh-TW" sz="1500" b="0" baseline="0">
                          <a:effectLst/>
                          <a:latin typeface="Times New Roman" panose="02020603050405020304" pitchFamily="18" charset="0"/>
                          <a:ea typeface="標楷體" panose="03000509000000000000" pitchFamily="65" charset="-120"/>
                        </a:rPr>
                        <a:t>]</a:t>
                      </a:r>
                    </a:p>
                    <a:p>
                      <a:pPr rtl="0" fontAlgn="ctr"/>
                      <a:r>
                        <a:rPr lang="zh-TW" sz="1500" b="0" baseline="0">
                          <a:effectLst/>
                          <a:latin typeface="Times New Roman" panose="02020603050405020304" pitchFamily="18" charset="0"/>
                          <a:ea typeface="標楷體" panose="03000509000000000000" pitchFamily="65" charset="-120"/>
                        </a:rPr>
                        <a:t>或</a:t>
                      </a:r>
                    </a:p>
                    <a:p>
                      <a:pPr rtl="0" fontAlgn="ctr"/>
                      <a:r>
                        <a:rPr lang="zh-TW" sz="1500" b="0" baseline="0">
                          <a:effectLst/>
                          <a:latin typeface="Times New Roman" panose="02020603050405020304" pitchFamily="18" charset="0"/>
                          <a:ea typeface="標楷體" panose="03000509000000000000" pitchFamily="65" charset="-120"/>
                        </a:rPr>
                        <a:t>S1# </a:t>
                      </a:r>
                      <a:r>
                        <a:rPr lang="zh-TW" sz="1500" b="1" baseline="0">
                          <a:effectLst/>
                          <a:latin typeface="Times New Roman" panose="02020603050405020304" pitchFamily="18" charset="0"/>
                          <a:ea typeface="標楷體" panose="03000509000000000000" pitchFamily="65" charset="-120"/>
                        </a:rPr>
                        <a:t>show ipv6 interface</a:t>
                      </a:r>
                      <a:r>
                        <a:rPr lang="zh-TW" sz="1500" b="0" baseline="0">
                          <a:effectLst/>
                          <a:latin typeface="Times New Roman" panose="02020603050405020304" pitchFamily="18" charset="0"/>
                          <a:ea typeface="標楷體" panose="03000509000000000000" pitchFamily="65" charset="-120"/>
                        </a:rPr>
                        <a:t> [</a:t>
                      </a:r>
                      <a:r>
                        <a:rPr lang="zh-TW" sz="1500" b="0" i="1" baseline="0">
                          <a:effectLst/>
                          <a:latin typeface="Times New Roman" panose="02020603050405020304" pitchFamily="18" charset="0"/>
                          <a:ea typeface="標楷體" panose="03000509000000000000" pitchFamily="65" charset="-120"/>
                        </a:rPr>
                        <a:t>interface-id</a:t>
                      </a:r>
                      <a:r>
                        <a:rPr lang="zh-TW" sz="1500" b="0" baseline="0">
                          <a:effectLst/>
                          <a:latin typeface="Times New Roman" panose="02020603050405020304" pitchFamily="18" charset="0"/>
                          <a:ea typeface="標楷體" panose="03000509000000000000" pitchFamily="65" charset="-120"/>
                        </a:rPr>
                        <a:t>]</a:t>
                      </a:r>
                    </a:p>
                  </a:txBody>
                  <a:tcPr marL="47625" marR="47625" marT="47625" marB="47625" anchor="ctr"/>
                </a:tc>
                <a:extLst>
                  <a:ext uri="{0D108BD9-81ED-4DB2-BD59-A6C34878D82A}">
                    <a16:rowId xmlns:a16="http://schemas.microsoft.com/office/drawing/2014/main" val="2749917639"/>
                  </a:ext>
                </a:extLst>
              </a:tr>
              <a:tr h="781050">
                <a:tc>
                  <a:txBody>
                    <a:bodyPr vert="horz" wrap="square"/>
                    <a:lstStyle/>
                    <a:p>
                      <a:pPr rtl="0" fontAlgn="ctr"/>
                      <a:r>
                        <a:rPr lang="zh-TW" sz="1500" b="0" baseline="0">
                          <a:effectLst/>
                          <a:latin typeface="Times New Roman" panose="02020603050405020304" pitchFamily="18" charset="0"/>
                          <a:ea typeface="標楷體" panose="03000509000000000000" pitchFamily="65" charset="-120"/>
                        </a:rPr>
                        <a:t>顯示 MAC 位址表。</a:t>
                      </a:r>
                    </a:p>
                  </a:txBody>
                  <a:tcPr marL="47625" marR="47625" marT="47625" marB="47625" anchor="ctr"/>
                </a:tc>
                <a:tc>
                  <a:txBody>
                    <a:bodyPr vert="horz" wrap="square"/>
                    <a:lstStyle/>
                    <a:p>
                      <a:pPr rtl="0" fontAlgn="ctr"/>
                      <a:r>
                        <a:rPr lang="zh-TW" sz="1500" b="0" baseline="0">
                          <a:effectLst/>
                          <a:latin typeface="Times New Roman" panose="02020603050405020304" pitchFamily="18" charset="0"/>
                          <a:ea typeface="標楷體" panose="03000509000000000000" pitchFamily="65" charset="-120"/>
                        </a:rPr>
                        <a:t>S1# </a:t>
                      </a:r>
                      <a:r>
                        <a:rPr lang="zh-TW" sz="1500" b="1" baseline="0">
                          <a:effectLst/>
                          <a:latin typeface="Times New Roman" panose="02020603050405020304" pitchFamily="18" charset="0"/>
                          <a:ea typeface="標楷體" panose="03000509000000000000" pitchFamily="65" charset="-120"/>
                        </a:rPr>
                        <a:t>show mac-address-table</a:t>
                      </a:r>
                    </a:p>
                    <a:p>
                      <a:pPr rtl="0" fontAlgn="ctr"/>
                      <a:r>
                        <a:rPr lang="zh-TW" sz="1500" b="0" baseline="0">
                          <a:effectLst/>
                          <a:latin typeface="Times New Roman" panose="02020603050405020304" pitchFamily="18" charset="0"/>
                          <a:ea typeface="標楷體" panose="03000509000000000000" pitchFamily="65" charset="-120"/>
                        </a:rPr>
                        <a:t>或</a:t>
                      </a:r>
                    </a:p>
                    <a:p>
                      <a:pPr rtl="0" fontAlgn="ctr"/>
                      <a:r>
                        <a:rPr lang="zh-TW" sz="1500" b="0" baseline="0">
                          <a:effectLst/>
                          <a:latin typeface="Times New Roman" panose="02020603050405020304" pitchFamily="18" charset="0"/>
                          <a:ea typeface="標楷體" panose="03000509000000000000" pitchFamily="65" charset="-120"/>
                        </a:rPr>
                        <a:t>S1# </a:t>
                      </a:r>
                      <a:r>
                        <a:rPr lang="zh-TW" sz="1500" b="1" baseline="0">
                          <a:effectLst/>
                          <a:latin typeface="Times New Roman" panose="02020603050405020304" pitchFamily="18" charset="0"/>
                          <a:ea typeface="標楷體" panose="03000509000000000000" pitchFamily="65" charset="-120"/>
                        </a:rPr>
                        <a:t>show mac address-table</a:t>
                      </a:r>
                    </a:p>
                  </a:txBody>
                  <a:tcPr marL="47625" marR="47625" marT="47625" marB="47625" anchor="ctr"/>
                </a:tc>
                <a:extLst>
                  <a:ext uri="{0D108BD9-81ED-4DB2-BD59-A6C34878D82A}">
                    <a16:rowId xmlns:a16="http://schemas.microsoft.com/office/drawing/2014/main" val="727926606"/>
                  </a:ext>
                </a:extLst>
              </a:tr>
            </a:tbl>
          </a:graphicData>
        </a:graphic>
      </p:graphicFrame>
      <p:sp>
        <p:nvSpPr>
          <p:cNvPr id="2" name="投影片編號版面配置區 1"/>
          <p:cNvSpPr>
            <a:spLocks noGrp="1"/>
          </p:cNvSpPr>
          <p:nvPr>
            <p:ph type="sldNum" sz="quarter" idx="12"/>
          </p:nvPr>
        </p:nvSpPr>
        <p:spPr/>
        <p:txBody>
          <a:bodyPr/>
          <a:lstStyle/>
          <a:p>
            <a:fld id="{4FAB73BC-B049-4115-A692-8D63A059BFB8}" type="slidenum">
              <a:rPr lang="en-US" smtClean="0"/>
              <a:t>513</a:t>
            </a:fld>
            <a:endParaRPr lang="en-US"/>
          </a:p>
        </p:txBody>
      </p:sp>
    </p:spTree>
    <p:custDataLst>
      <p:tags r:id="rId3"/>
    </p:custDataLst>
    <p:extLst>
      <p:ext uri="{BB962C8B-B14F-4D97-AF65-F5344CB8AC3E}">
        <p14:creationId xmlns:p14="http://schemas.microsoft.com/office/powerpoint/2010/main" val="321890672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514.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68580" tIns="34290" rIns="68580" bIns="34290" rtlCol="0" anchor="ctr">
            <a:noAutofit/>
          </a:bodyPr>
          <a:lstStyle/>
          <a:p>
            <a:r>
              <a:rPr lang="en-US" altLang="zh-TW" sz="2700"/>
              <a:t>18.2</a:t>
            </a:r>
            <a:r>
              <a:rPr lang="zh-TW" altLang="en-US" sz="2700"/>
              <a:t>設定交換器連接埠</a:t>
            </a:r>
            <a:br>
              <a:rPr lang="en-US" sz="2700"/>
            </a:br>
            <a:r>
              <a:rPr lang="zh-TW" altLang="en-US" sz="2700"/>
              <a:t>驗證交換器連接埠設定</a:t>
            </a:r>
          </a:p>
        </p:txBody>
      </p:sp>
      <p:sp>
        <p:nvSpPr>
          <p:cNvPr id="4" name="Content Placeholder 3">
            <a:extLst>
              <a:ext uri="{FF2B5EF4-FFF2-40B4-BE49-F238E27FC236}">
                <a16:creationId xmlns:a16="http://schemas.microsoft.com/office/drawing/2014/main" id="{3EADE819-1C8A-1742-9489-5C32F71BE3B8}"/>
              </a:ext>
            </a:extLst>
          </p:cNvPr>
          <p:cNvSpPr>
            <a:spLocks noGrp="1"/>
          </p:cNvSpPr>
          <p:nvPr>
            <p:ph idx="1"/>
          </p:nvPr>
        </p:nvSpPr>
        <p:spPr>
          <a:xfrm>
            <a:off x="110068" y="1589088"/>
            <a:ext cx="8644652" cy="1704331"/>
          </a:xfrm>
        </p:spPr>
        <p:txBody>
          <a:bodyPr/>
          <a:lstStyle/>
          <a:p>
            <a:pPr marL="0" indent="0" algn="l"/>
            <a:r>
              <a:rPr lang="zh-TW" altLang="en-US" sz="1950">
                <a:solidFill>
                  <a:srgbClr val="000000"/>
                </a:solidFill>
              </a:rPr>
              <a:t>指令  </a:t>
            </a:r>
            <a:r>
              <a:rPr lang="en-US" altLang="zh-TW" sz="1950" b="1">
                <a:solidFill>
                  <a:srgbClr val="000000"/>
                </a:solidFill>
              </a:rPr>
              <a:t>show running-config</a:t>
            </a:r>
            <a:r>
              <a:rPr lang="zh-TW" altLang="en-US" sz="1950">
                <a:solidFill>
                  <a:srgbClr val="000000"/>
                </a:solidFill>
              </a:rPr>
              <a:t>  可以用來驗證交換器是否已正確設定。從 </a:t>
            </a:r>
            <a:r>
              <a:rPr lang="en-US" altLang="zh-TW" sz="1950">
                <a:solidFill>
                  <a:srgbClr val="000000"/>
                </a:solidFill>
              </a:rPr>
              <a:t>S1 </a:t>
            </a:r>
            <a:r>
              <a:rPr lang="zh-TW" altLang="en-US" sz="1950">
                <a:solidFill>
                  <a:srgbClr val="000000"/>
                </a:solidFill>
              </a:rPr>
              <a:t>的縮簡輸出範例中，下圖顯示了一些重要的資訊：</a:t>
            </a:r>
          </a:p>
          <a:p>
            <a:pPr marL="342892" indent="-342892" algn="l">
              <a:buFont typeface="Arial" panose="020b0604020202020204" pitchFamily="34" charset="0"/>
              <a:buChar char="•"/>
            </a:pPr>
            <a:r>
              <a:rPr lang="zh-TW" altLang="en-US" sz="1950">
                <a:solidFill>
                  <a:srgbClr val="000000"/>
                </a:solidFill>
              </a:rPr>
              <a:t>快速乙太網 </a:t>
            </a:r>
            <a:r>
              <a:rPr lang="en-US" altLang="zh-TW" sz="1950">
                <a:solidFill>
                  <a:srgbClr val="000000"/>
                </a:solidFill>
              </a:rPr>
              <a:t>0/18 </a:t>
            </a:r>
            <a:r>
              <a:rPr lang="zh-TW" altLang="en-US" sz="1950">
                <a:solidFill>
                  <a:srgbClr val="000000"/>
                </a:solidFill>
              </a:rPr>
              <a:t>介面設定了管理 </a:t>
            </a:r>
            <a:r>
              <a:rPr lang="en-US" altLang="zh-TW" sz="1950">
                <a:solidFill>
                  <a:srgbClr val="000000"/>
                </a:solidFill>
              </a:rPr>
              <a:t>VLAN 99</a:t>
            </a:r>
          </a:p>
          <a:p>
            <a:pPr marL="342892" indent="-342892" algn="l">
              <a:buFont typeface="Arial" panose="020b0604020202020204" pitchFamily="34" charset="0"/>
              <a:buChar char="•"/>
            </a:pPr>
            <a:r>
              <a:rPr lang="en-US" altLang="zh-TW" sz="1950">
                <a:solidFill>
                  <a:srgbClr val="000000"/>
                </a:solidFill>
              </a:rPr>
              <a:t>VLAN 99 </a:t>
            </a:r>
            <a:r>
              <a:rPr lang="zh-TW" altLang="en-US" sz="1950">
                <a:solidFill>
                  <a:srgbClr val="000000"/>
                </a:solidFill>
              </a:rPr>
              <a:t>設定了 </a:t>
            </a:r>
            <a:r>
              <a:rPr lang="en-US" altLang="zh-TW" sz="1950">
                <a:solidFill>
                  <a:srgbClr val="000000"/>
                </a:solidFill>
              </a:rPr>
              <a:t>IPv4 </a:t>
            </a:r>
            <a:r>
              <a:rPr lang="zh-TW" altLang="en-US" sz="1950">
                <a:solidFill>
                  <a:srgbClr val="000000"/>
                </a:solidFill>
              </a:rPr>
              <a:t>位址為 </a:t>
            </a:r>
            <a:r>
              <a:rPr lang="en-US" altLang="zh-TW" sz="1950">
                <a:solidFill>
                  <a:srgbClr val="000000"/>
                </a:solidFill>
              </a:rPr>
              <a:t>172.17.99.11 255.255.255.0</a:t>
            </a:r>
          </a:p>
          <a:p>
            <a:pPr marL="342892" indent="-342892" algn="l">
              <a:buFont typeface="Arial" panose="020b0604020202020204" pitchFamily="34" charset="0"/>
              <a:buChar char="•"/>
            </a:pPr>
            <a:r>
              <a:rPr lang="zh-TW" altLang="en-US" sz="1950">
                <a:solidFill>
                  <a:srgbClr val="000000"/>
                </a:solidFill>
              </a:rPr>
              <a:t>預設閘道設為 </a:t>
            </a:r>
            <a:r>
              <a:rPr lang="en-US" altLang="zh-TW" sz="1950">
                <a:solidFill>
                  <a:srgbClr val="000000"/>
                </a:solidFill>
              </a:rPr>
              <a:t>172.17.99.1</a:t>
            </a:r>
          </a:p>
          <a:p>
            <a:pPr marL="342892" indent="-342892" algn="l">
              <a:buFont typeface="Arial" panose="020b0604020202020204" pitchFamily="34" charset="0"/>
              <a:buChar char="•"/>
            </a:pPr>
            <a:endParaRPr lang="en-US" sz="1400">
              <a:solidFill>
                <a:srgbClr val="000000"/>
              </a:solidFill>
            </a:endParaRPr>
          </a:p>
        </p:txBody>
      </p:sp>
      <p:pic>
        <p:nvPicPr>
          <p:cNvPr id="7" name="Picture 6">
            <a:extLst>
              <a:ext uri="{FF2B5EF4-FFF2-40B4-BE49-F238E27FC236}">
                <a16:creationId xmlns:a16="http://schemas.microsoft.com/office/drawing/2014/main" id="{811BEC55-FCFE-814A-BA98-0D633E82F4CE}"/>
              </a:ext>
            </a:extLst>
          </p:cNvPr>
          <p:cNvPicPr>
            <a:picLocks noChangeAspect="1"/>
          </p:cNvPicPr>
          <p:nvPr/>
        </p:nvPicPr>
        <p:blipFill>
          <a:blip r:embed="rId3"/>
          <a:stretch>
            <a:fillRect/>
          </a:stretch>
        </p:blipFill>
        <p:spPr>
          <a:xfrm>
            <a:off x="2146643" y="3293419"/>
            <a:ext cx="3781168" cy="2573295"/>
          </a:xfrm>
          <a:prstGeom prst="rect">
            <a:avLst/>
          </a:prstGeom>
        </p:spPr>
      </p:pic>
      <p:sp>
        <p:nvSpPr>
          <p:cNvPr id="2" name="投影片編號版面配置區 1"/>
          <p:cNvSpPr>
            <a:spLocks noGrp="1"/>
          </p:cNvSpPr>
          <p:nvPr>
            <p:ph type="sldNum" sz="quarter" idx="12"/>
          </p:nvPr>
        </p:nvSpPr>
        <p:spPr/>
        <p:txBody>
          <a:bodyPr/>
          <a:lstStyle/>
          <a:p>
            <a:fld id="{4FAB73BC-B049-4115-A692-8D63A059BFB8}" type="slidenum">
              <a:rPr lang="en-US" smtClean="0"/>
              <a:t>514</a:t>
            </a:fld>
            <a:endParaRPr lang="en-US"/>
          </a:p>
        </p:txBody>
      </p:sp>
    </p:spTree>
    <p:custDataLst>
      <p:tags r:id="rId4"/>
    </p:custDataLst>
    <p:extLst>
      <p:ext uri="{BB962C8B-B14F-4D97-AF65-F5344CB8AC3E}">
        <p14:creationId xmlns:p14="http://schemas.microsoft.com/office/powerpoint/2010/main" val="290130213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515.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68580" tIns="34290" rIns="68580" bIns="34290" rtlCol="0" anchor="ctr">
            <a:noAutofit/>
          </a:bodyPr>
          <a:lstStyle/>
          <a:p>
            <a:r>
              <a:rPr lang="en-US" altLang="zh-TW" sz="2700"/>
              <a:t>18.2</a:t>
            </a:r>
            <a:r>
              <a:rPr lang="zh-TW" altLang="en-US" sz="2700"/>
              <a:t>設定交換器連接埠</a:t>
            </a:r>
            <a:br>
              <a:rPr lang="en-US" sz="2700"/>
            </a:br>
            <a:r>
              <a:rPr lang="zh-TW" altLang="en-US" sz="2700"/>
              <a:t>驗證交換器連接埠設定 </a:t>
            </a:r>
            <a:r>
              <a:rPr lang="en-US" altLang="zh-TW" sz="2700"/>
              <a:t>(</a:t>
            </a:r>
            <a:r>
              <a:rPr lang="zh-TW" altLang="en-US" sz="2700"/>
              <a:t>續</a:t>
            </a:r>
            <a:r>
              <a:rPr lang="en-US" altLang="zh-TW" sz="2700"/>
              <a:t>) </a:t>
            </a:r>
          </a:p>
        </p:txBody>
      </p:sp>
      <p:sp>
        <p:nvSpPr>
          <p:cNvPr id="4" name="Content Placeholder 3">
            <a:extLst>
              <a:ext uri="{FF2B5EF4-FFF2-40B4-BE49-F238E27FC236}">
                <a16:creationId xmlns:a16="http://schemas.microsoft.com/office/drawing/2014/main" id="{3EADE819-1C8A-1742-9489-5C32F71BE3B8}"/>
              </a:ext>
            </a:extLst>
          </p:cNvPr>
          <p:cNvSpPr>
            <a:spLocks noGrp="1"/>
          </p:cNvSpPr>
          <p:nvPr>
            <p:ph idx="1"/>
          </p:nvPr>
        </p:nvSpPr>
        <p:spPr>
          <a:xfrm>
            <a:off x="42333" y="1526119"/>
            <a:ext cx="8670052" cy="1778000"/>
          </a:xfrm>
        </p:spPr>
        <p:txBody>
          <a:bodyPr/>
          <a:lstStyle/>
          <a:p>
            <a:pPr marL="0" indent="0" algn="l"/>
            <a:r>
              <a:rPr lang="en-US" altLang="zh-TW" sz="1950" b="1">
                <a:solidFill>
                  <a:srgbClr val="000000"/>
                </a:solidFill>
              </a:rPr>
              <a:t>show interfaces</a:t>
            </a:r>
            <a:r>
              <a:rPr lang="zh-TW" altLang="en-US" sz="1950">
                <a:solidFill>
                  <a:srgbClr val="000000"/>
                </a:solidFill>
              </a:rPr>
              <a:t>  是另一個常用的指令，它顯示交換器網路介面上的狀態和統計資訊。</a:t>
            </a:r>
            <a:endParaRPr lang="en-US" altLang="zh-TW" sz="1950">
              <a:solidFill>
                <a:srgbClr val="000000"/>
              </a:solidFill>
            </a:endParaRPr>
          </a:p>
          <a:p>
            <a:pPr marL="0" indent="0" algn="l"/>
            <a:r>
              <a:rPr lang="en-US" altLang="zh-TW" sz="1950" b="1">
                <a:solidFill>
                  <a:srgbClr val="000000"/>
                </a:solidFill>
              </a:rPr>
              <a:t>show interfaces</a:t>
            </a:r>
            <a:r>
              <a:rPr lang="zh-TW" altLang="en-US" sz="1950">
                <a:solidFill>
                  <a:srgbClr val="000000"/>
                </a:solidFill>
              </a:rPr>
              <a:t>  指令在設定和監視網路裝置時經常使用。</a:t>
            </a:r>
          </a:p>
          <a:p>
            <a:pPr marL="0" indent="0" algn="l"/>
            <a:endParaRPr lang="en-US" sz="1950">
              <a:solidFill>
                <a:srgbClr val="000000"/>
              </a:solidFill>
            </a:endParaRPr>
          </a:p>
          <a:p>
            <a:pPr marL="0" indent="0" algn="l"/>
            <a:r>
              <a:rPr lang="en-US" altLang="zh-TW" sz="1950" b="1">
                <a:solidFill>
                  <a:srgbClr val="000000"/>
                </a:solidFill>
              </a:rPr>
              <a:t>show interfaces fastEthernet 0/18</a:t>
            </a:r>
            <a:r>
              <a:rPr lang="zh-TW" altLang="en-US" sz="1950">
                <a:solidFill>
                  <a:srgbClr val="000000"/>
                </a:solidFill>
              </a:rPr>
              <a:t> 指令表示快速乙太網路 </a:t>
            </a:r>
            <a:r>
              <a:rPr lang="en-US" altLang="zh-TW" sz="1950">
                <a:solidFill>
                  <a:srgbClr val="000000"/>
                </a:solidFill>
              </a:rPr>
              <a:t>0/18 </a:t>
            </a:r>
            <a:r>
              <a:rPr lang="zh-TW" altLang="en-US" sz="1950">
                <a:solidFill>
                  <a:srgbClr val="000000"/>
                </a:solidFill>
              </a:rPr>
              <a:t>介面為 </a:t>
            </a:r>
            <a:r>
              <a:rPr lang="en-US" altLang="zh-TW" sz="1950">
                <a:solidFill>
                  <a:srgbClr val="000000"/>
                </a:solidFill>
              </a:rPr>
              <a:t>up/up</a:t>
            </a:r>
            <a:r>
              <a:rPr lang="zh-TW" altLang="en-US" sz="1950">
                <a:solidFill>
                  <a:srgbClr val="000000"/>
                </a:solidFill>
              </a:rPr>
              <a:t>，表示它正常運作。再往下看，輸出顯示全雙工，速度為 </a:t>
            </a:r>
            <a:r>
              <a:rPr lang="en-US" altLang="zh-TW" sz="1950">
                <a:solidFill>
                  <a:srgbClr val="000000"/>
                </a:solidFill>
              </a:rPr>
              <a:t>100 Mbps</a:t>
            </a:r>
            <a:r>
              <a:rPr lang="zh-TW" altLang="en-US" sz="1950">
                <a:solidFill>
                  <a:srgbClr val="000000"/>
                </a:solidFill>
              </a:rPr>
              <a:t>。</a:t>
            </a:r>
          </a:p>
          <a:p>
            <a:pPr marL="342892" indent="-342892" algn="l">
              <a:buFont typeface="Arial" panose="020b0604020202020204" pitchFamily="34" charset="0"/>
              <a:buChar char="•"/>
            </a:pPr>
            <a:endParaRPr lang="en-US" sz="1400">
              <a:solidFill>
                <a:srgbClr val="000000"/>
              </a:solidFill>
            </a:endParaRPr>
          </a:p>
        </p:txBody>
      </p:sp>
      <p:pic>
        <p:nvPicPr>
          <p:cNvPr id="5" name="Picture 4">
            <a:extLst>
              <a:ext uri="{FF2B5EF4-FFF2-40B4-BE49-F238E27FC236}">
                <a16:creationId xmlns:a16="http://schemas.microsoft.com/office/drawing/2014/main" id="{5C41CD4C-F177-ED40-B901-ACB685FBDA70}"/>
              </a:ext>
            </a:extLst>
          </p:cNvPr>
          <p:cNvPicPr>
            <a:picLocks noChangeAspect="1"/>
          </p:cNvPicPr>
          <p:nvPr/>
        </p:nvPicPr>
        <p:blipFill>
          <a:blip r:embed="rId3"/>
          <a:stretch>
            <a:fillRect/>
          </a:stretch>
        </p:blipFill>
        <p:spPr>
          <a:xfrm>
            <a:off x="1074090" y="3625086"/>
            <a:ext cx="6995821" cy="2174731"/>
          </a:xfrm>
          <a:prstGeom prst="rect">
            <a:avLst/>
          </a:prstGeom>
        </p:spPr>
      </p:pic>
      <p:sp>
        <p:nvSpPr>
          <p:cNvPr id="2" name="投影片編號版面配置區 1"/>
          <p:cNvSpPr>
            <a:spLocks noGrp="1"/>
          </p:cNvSpPr>
          <p:nvPr>
            <p:ph type="sldNum" sz="quarter" idx="12"/>
          </p:nvPr>
        </p:nvSpPr>
        <p:spPr/>
        <p:txBody>
          <a:bodyPr/>
          <a:lstStyle/>
          <a:p>
            <a:fld id="{4FAB73BC-B049-4115-A692-8D63A059BFB8}" type="slidenum">
              <a:rPr lang="en-US" smtClean="0"/>
              <a:t>515</a:t>
            </a:fld>
            <a:endParaRPr lang="en-US"/>
          </a:p>
        </p:txBody>
      </p:sp>
    </p:spTree>
    <p:custDataLst>
      <p:tags r:id="rId4"/>
    </p:custDataLst>
    <p:extLst>
      <p:ext uri="{BB962C8B-B14F-4D97-AF65-F5344CB8AC3E}">
        <p14:creationId xmlns:p14="http://schemas.microsoft.com/office/powerpoint/2010/main" val="24739831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516.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68580" tIns="34290" rIns="68580" bIns="34290" rtlCol="0" anchor="ctr">
            <a:noAutofit/>
          </a:bodyPr>
          <a:lstStyle/>
          <a:p>
            <a:r>
              <a:rPr lang="en-US" altLang="zh-TW" sz="2700"/>
              <a:t>18.2</a:t>
            </a:r>
            <a:r>
              <a:rPr lang="zh-TW" altLang="en-US" sz="2700"/>
              <a:t>設定交換器連接埠</a:t>
            </a:r>
            <a:br>
              <a:rPr lang="en-US" sz="2700"/>
            </a:br>
            <a:r>
              <a:rPr lang="zh-TW" altLang="en-US" sz="2700"/>
              <a:t>網路存取層問題</a:t>
            </a:r>
          </a:p>
        </p:txBody>
      </p:sp>
      <p:sp>
        <p:nvSpPr>
          <p:cNvPr id="4" name="Content Placeholder 3">
            <a:extLst>
              <a:ext uri="{FF2B5EF4-FFF2-40B4-BE49-F238E27FC236}">
                <a16:creationId xmlns:a16="http://schemas.microsoft.com/office/drawing/2014/main" id="{3EADE819-1C8A-1742-9489-5C32F71BE3B8}"/>
              </a:ext>
            </a:extLst>
          </p:cNvPr>
          <p:cNvSpPr>
            <a:spLocks noGrp="1"/>
          </p:cNvSpPr>
          <p:nvPr>
            <p:ph idx="1"/>
          </p:nvPr>
        </p:nvSpPr>
        <p:spPr>
          <a:xfrm>
            <a:off x="1" y="1589088"/>
            <a:ext cx="8754719" cy="3010499"/>
          </a:xfrm>
        </p:spPr>
        <p:txBody>
          <a:bodyPr/>
          <a:lstStyle/>
          <a:p>
            <a:pPr marL="0" indent="0" algn="l"/>
            <a:r>
              <a:rPr lang="en-US" altLang="zh-TW" sz="1800" b="1">
                <a:solidFill>
                  <a:srgbClr val="000000"/>
                </a:solidFill>
              </a:rPr>
              <a:t>show interfaces</a:t>
            </a:r>
            <a:r>
              <a:rPr lang="zh-TW" altLang="en-US" sz="1800">
                <a:solidFill>
                  <a:srgbClr val="000000"/>
                </a:solidFill>
              </a:rPr>
              <a:t>  指令的輸出對於偵測常見的媒體問題非常有用。此輸出最重要的部分之一是顯示線路和資料連結協定狀態，如範例所示。</a:t>
            </a:r>
          </a:p>
          <a:p>
            <a:pPr marL="0" indent="0" algn="l"/>
            <a:r>
              <a:rPr lang="zh-TW" altLang="en-US" sz="1800">
                <a:solidFill>
                  <a:srgbClr val="000000"/>
                </a:solidFill>
              </a:rPr>
              <a:t>第一個參數 </a:t>
            </a:r>
            <a:r>
              <a:rPr lang="en-US" altLang="zh-TW" sz="1800">
                <a:solidFill>
                  <a:srgbClr val="000000"/>
                </a:solidFill>
              </a:rPr>
              <a:t>(fastEthernet</a:t>
            </a:r>
            <a:r>
              <a:rPr lang="zh-TW" altLang="en-US" sz="1800">
                <a:solidFill>
                  <a:srgbClr val="000000"/>
                </a:solidFill>
              </a:rPr>
              <a:t> </a:t>
            </a:r>
            <a:r>
              <a:rPr lang="en-US" altLang="zh-TW" sz="1800">
                <a:solidFill>
                  <a:srgbClr val="000000"/>
                </a:solidFill>
              </a:rPr>
              <a:t>0/18 </a:t>
            </a:r>
            <a:r>
              <a:rPr lang="zh-TW" altLang="en-US" sz="1800">
                <a:solidFill>
                  <a:srgbClr val="000000"/>
                </a:solidFill>
              </a:rPr>
              <a:t>為 </a:t>
            </a:r>
            <a:r>
              <a:rPr lang="en-US" altLang="zh-TW" sz="1800">
                <a:solidFill>
                  <a:srgbClr val="000000"/>
                </a:solidFill>
              </a:rPr>
              <a:t>up) </a:t>
            </a:r>
            <a:r>
              <a:rPr lang="zh-TW" altLang="en-US" sz="1800">
                <a:solidFill>
                  <a:srgbClr val="000000"/>
                </a:solidFill>
              </a:rPr>
              <a:t>是指實體層，並指出介面是否正在接收載波偵測訊號。第二個參數（線路協定是 </a:t>
            </a:r>
            <a:r>
              <a:rPr lang="en-US" altLang="zh-TW" sz="1800">
                <a:solidFill>
                  <a:srgbClr val="000000"/>
                </a:solidFill>
              </a:rPr>
              <a:t>up</a:t>
            </a:r>
            <a:r>
              <a:rPr lang="zh-TW" altLang="en-US" sz="1800">
                <a:solidFill>
                  <a:srgbClr val="000000"/>
                </a:solidFill>
              </a:rPr>
              <a:t>）是指資料連接層，並指示是否正在接收資料連接層協定的 </a:t>
            </a:r>
            <a:r>
              <a:rPr lang="en-US" altLang="zh-TW" sz="1800">
                <a:solidFill>
                  <a:srgbClr val="000000"/>
                </a:solidFill>
              </a:rPr>
              <a:t>keepalives</a:t>
            </a:r>
            <a:r>
              <a:rPr lang="zh-TW" altLang="en-US" sz="1800">
                <a:solidFill>
                  <a:srgbClr val="000000"/>
                </a:solidFill>
              </a:rPr>
              <a:t>。根據 </a:t>
            </a:r>
            <a:r>
              <a:rPr lang="en-US" altLang="zh-TW" sz="1800" b="1">
                <a:solidFill>
                  <a:srgbClr val="000000"/>
                </a:solidFill>
              </a:rPr>
              <a:t>show interfaces</a:t>
            </a:r>
            <a:r>
              <a:rPr lang="zh-TW" altLang="en-US" sz="1800">
                <a:solidFill>
                  <a:srgbClr val="000000"/>
                </a:solidFill>
              </a:rPr>
              <a:t> 指令的輸出，可能的問題如下：</a:t>
            </a:r>
          </a:p>
          <a:p>
            <a:pPr marL="358826" lvl="1" indent="-285743">
              <a:buFont typeface="Arial" panose="020b0604020202020204" pitchFamily="34" charset="0"/>
              <a:buChar char="•"/>
            </a:pPr>
            <a:r>
              <a:rPr lang="zh-TW" altLang="en-US">
                <a:solidFill>
                  <a:srgbClr val="000000"/>
                </a:solidFill>
              </a:rPr>
              <a:t>如果介面 </a:t>
            </a:r>
            <a:r>
              <a:rPr lang="en-US" altLang="zh-TW">
                <a:solidFill>
                  <a:srgbClr val="000000"/>
                </a:solidFill>
              </a:rPr>
              <a:t>up </a:t>
            </a:r>
            <a:r>
              <a:rPr lang="zh-TW" altLang="en-US">
                <a:solidFill>
                  <a:srgbClr val="000000"/>
                </a:solidFill>
              </a:rPr>
              <a:t>且線路協定 </a:t>
            </a:r>
            <a:r>
              <a:rPr lang="en-US" altLang="zh-TW">
                <a:solidFill>
                  <a:srgbClr val="000000"/>
                </a:solidFill>
              </a:rPr>
              <a:t>down</a:t>
            </a:r>
            <a:r>
              <a:rPr lang="zh-TW" altLang="en-US">
                <a:solidFill>
                  <a:srgbClr val="000000"/>
                </a:solidFill>
              </a:rPr>
              <a:t>，則表示存在問題。可能存在封裝類型不匹配，另一端的介面可能被錯誤停用，或者可能存在硬體問題。</a:t>
            </a:r>
          </a:p>
          <a:p>
            <a:pPr marL="358826" lvl="1" indent="-285743">
              <a:buFont typeface="Arial" panose="020b0604020202020204" pitchFamily="34" charset="0"/>
              <a:buChar char="•"/>
            </a:pPr>
            <a:r>
              <a:rPr lang="zh-TW" altLang="en-US">
                <a:solidFill>
                  <a:srgbClr val="000000"/>
                </a:solidFill>
              </a:rPr>
              <a:t>如果線路協定和介面都 </a:t>
            </a:r>
            <a:r>
              <a:rPr lang="en-US" altLang="zh-TW">
                <a:solidFill>
                  <a:srgbClr val="000000"/>
                </a:solidFill>
              </a:rPr>
              <a:t>down</a:t>
            </a:r>
            <a:r>
              <a:rPr lang="zh-TW" altLang="en-US">
                <a:solidFill>
                  <a:srgbClr val="000000"/>
                </a:solidFill>
              </a:rPr>
              <a:t>，表示未連接纜線，或存在其他介面問題。例如，在背對背連線中，連線的另一端可能會是 </a:t>
            </a:r>
            <a:r>
              <a:rPr lang="en-US" altLang="zh-TW">
                <a:solidFill>
                  <a:srgbClr val="000000"/>
                </a:solidFill>
              </a:rPr>
              <a:t>administrator down</a:t>
            </a:r>
            <a:r>
              <a:rPr lang="zh-TW" altLang="en-US">
                <a:solidFill>
                  <a:srgbClr val="000000"/>
                </a:solidFill>
              </a:rPr>
              <a:t>。</a:t>
            </a:r>
          </a:p>
          <a:p>
            <a:pPr marL="358826" lvl="1" indent="-285743">
              <a:buFont typeface="Arial" panose="020b0604020202020204" pitchFamily="34" charset="0"/>
              <a:buChar char="•"/>
            </a:pPr>
            <a:r>
              <a:rPr lang="zh-TW" altLang="en-US">
                <a:solidFill>
                  <a:srgbClr val="000000"/>
                </a:solidFill>
              </a:rPr>
              <a:t>如果介面以系統管理方式關閉，則介面已在作用中的設定中手動停用 </a:t>
            </a:r>
            <a:r>
              <a:rPr lang="en-US" altLang="zh-TW">
                <a:solidFill>
                  <a:srgbClr val="000000"/>
                </a:solidFill>
              </a:rPr>
              <a:t>( </a:t>
            </a:r>
            <a:r>
              <a:rPr lang="en-US" altLang="zh-TW" b="1">
                <a:solidFill>
                  <a:srgbClr val="000000"/>
                </a:solidFill>
              </a:rPr>
              <a:t>shutdown</a:t>
            </a:r>
            <a:r>
              <a:rPr lang="zh-TW" altLang="en-US">
                <a:solidFill>
                  <a:srgbClr val="000000"/>
                </a:solidFill>
              </a:rPr>
              <a:t> 指令已發出</a:t>
            </a:r>
            <a:r>
              <a:rPr lang="en-US" altLang="zh-TW">
                <a:solidFill>
                  <a:srgbClr val="000000"/>
                </a:solidFill>
              </a:rPr>
              <a:t>)</a:t>
            </a:r>
            <a:r>
              <a:rPr lang="zh-TW" altLang="en-US">
                <a:solidFill>
                  <a:srgbClr val="000000"/>
                </a:solidFill>
              </a:rPr>
              <a:t>。</a:t>
            </a:r>
          </a:p>
          <a:p>
            <a:pPr marL="285743" indent="-285743" algn="l">
              <a:buFont typeface="Arial" panose="020b0604020202020204" pitchFamily="34" charset="0"/>
              <a:buChar char="•"/>
            </a:pPr>
            <a:endParaRPr lang="en-US" sz="1800">
              <a:solidFill>
                <a:srgbClr val="000000"/>
              </a:solidFill>
            </a:endParaRPr>
          </a:p>
        </p:txBody>
      </p:sp>
      <p:pic>
        <p:nvPicPr>
          <p:cNvPr id="6" name="Picture 5">
            <a:extLst>
              <a:ext uri="{FF2B5EF4-FFF2-40B4-BE49-F238E27FC236}">
                <a16:creationId xmlns:a16="http://schemas.microsoft.com/office/drawing/2014/main" id="{277E86D8-D909-2045-A1B3-C364C324C50C}"/>
              </a:ext>
            </a:extLst>
          </p:cNvPr>
          <p:cNvPicPr>
            <a:picLocks noChangeAspect="1"/>
          </p:cNvPicPr>
          <p:nvPr/>
        </p:nvPicPr>
        <p:blipFill>
          <a:blip r:embed="rId3"/>
          <a:stretch>
            <a:fillRect/>
          </a:stretch>
        </p:blipFill>
        <p:spPr>
          <a:xfrm>
            <a:off x="788615" y="4834450"/>
            <a:ext cx="7177490" cy="1022313"/>
          </a:xfrm>
          <a:prstGeom prst="rect">
            <a:avLst/>
          </a:prstGeom>
        </p:spPr>
      </p:pic>
      <p:sp>
        <p:nvSpPr>
          <p:cNvPr id="2" name="投影片編號版面配置區 1"/>
          <p:cNvSpPr>
            <a:spLocks noGrp="1"/>
          </p:cNvSpPr>
          <p:nvPr>
            <p:ph type="sldNum" sz="quarter" idx="12"/>
          </p:nvPr>
        </p:nvSpPr>
        <p:spPr/>
        <p:txBody>
          <a:bodyPr/>
          <a:lstStyle/>
          <a:p>
            <a:fld id="{4FAB73BC-B049-4115-A692-8D63A059BFB8}" type="slidenum">
              <a:rPr lang="en-US" smtClean="0"/>
              <a:t>516</a:t>
            </a:fld>
            <a:endParaRPr lang="en-US"/>
          </a:p>
        </p:txBody>
      </p:sp>
    </p:spTree>
    <p:custDataLst>
      <p:tags r:id="rId4"/>
    </p:custDataLst>
    <p:extLst>
      <p:ext uri="{BB962C8B-B14F-4D97-AF65-F5344CB8AC3E}">
        <p14:creationId xmlns:p14="http://schemas.microsoft.com/office/powerpoint/2010/main" val="371926987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517.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68580" tIns="34290" rIns="68580" bIns="34290" rtlCol="0" anchor="ctr">
            <a:noAutofit/>
          </a:bodyPr>
          <a:lstStyle/>
          <a:p>
            <a:r>
              <a:rPr lang="en-US" altLang="zh-TW" sz="2700"/>
              <a:t>18.2</a:t>
            </a:r>
            <a:r>
              <a:rPr lang="zh-TW" altLang="en-US" sz="2700"/>
              <a:t>設定交換器連接埠</a:t>
            </a:r>
            <a:br>
              <a:rPr lang="en-US" sz="2700"/>
            </a:br>
            <a:r>
              <a:rPr lang="zh-TW" altLang="en-US" sz="2700"/>
              <a:t>網路存取層問題 </a:t>
            </a:r>
            <a:r>
              <a:rPr lang="en-US" altLang="zh-TW" sz="2700"/>
              <a:t>(</a:t>
            </a:r>
            <a:r>
              <a:rPr lang="zh-TW" altLang="en-US" sz="2700"/>
              <a:t>續</a:t>
            </a:r>
            <a:r>
              <a:rPr lang="en-US" altLang="zh-TW" sz="2700"/>
              <a:t>) </a:t>
            </a:r>
          </a:p>
        </p:txBody>
      </p:sp>
      <p:sp>
        <p:nvSpPr>
          <p:cNvPr id="5" name="Content Placeholder 4">
            <a:extLst>
              <a:ext uri="{FF2B5EF4-FFF2-40B4-BE49-F238E27FC236}">
                <a16:creationId xmlns:a16="http://schemas.microsoft.com/office/drawing/2014/main" id="{58FBD30F-EEA2-2F45-B377-C980142A14DE}"/>
              </a:ext>
            </a:extLst>
          </p:cNvPr>
          <p:cNvSpPr>
            <a:spLocks noGrp="1"/>
          </p:cNvSpPr>
          <p:nvPr>
            <p:ph idx="1"/>
          </p:nvPr>
        </p:nvSpPr>
        <p:spPr>
          <a:xfrm>
            <a:off x="474664" y="1589088"/>
            <a:ext cx="3121154" cy="3689897"/>
          </a:xfrm>
        </p:spPr>
        <p:txBody>
          <a:bodyPr/>
          <a:lstStyle/>
          <a:p>
            <a:pPr marL="0" indent="0" algn="l"/>
            <a:r>
              <a:rPr lang="en-US" altLang="zh-TW" sz="2250" b="1">
                <a:solidFill>
                  <a:srgbClr val="000000"/>
                </a:solidFill>
              </a:rPr>
              <a:t>show interfaces</a:t>
            </a:r>
            <a:r>
              <a:rPr lang="zh-TW" altLang="en-US" sz="2250">
                <a:solidFill>
                  <a:srgbClr val="000000"/>
                </a:solidFill>
              </a:rPr>
              <a:t> 指令輸出會顯示 </a:t>
            </a:r>
            <a:r>
              <a:rPr lang="en-US" altLang="zh-TW" sz="2250">
                <a:solidFill>
                  <a:srgbClr val="000000"/>
                </a:solidFill>
              </a:rPr>
              <a:t>FastEthernet0/18 </a:t>
            </a:r>
            <a:r>
              <a:rPr lang="zh-TW" altLang="en-US" sz="2250">
                <a:solidFill>
                  <a:srgbClr val="000000"/>
                </a:solidFill>
              </a:rPr>
              <a:t>介面的統計資料，如下所示</a:t>
            </a:r>
            <a:r>
              <a:rPr lang="zh-TW" altLang="en-US" sz="1800">
                <a:solidFill>
                  <a:srgbClr val="000000"/>
                </a:solidFill>
              </a:rPr>
              <a:t>：</a:t>
            </a:r>
          </a:p>
        </p:txBody>
      </p:sp>
      <p:pic>
        <p:nvPicPr>
          <p:cNvPr id="8" name="Picture 7">
            <a:extLst>
              <a:ext uri="{FF2B5EF4-FFF2-40B4-BE49-F238E27FC236}">
                <a16:creationId xmlns:a16="http://schemas.microsoft.com/office/drawing/2014/main" id="{3C4C018D-E65A-F94B-B232-B28FF0EB48F2}"/>
              </a:ext>
            </a:extLst>
          </p:cNvPr>
          <p:cNvPicPr>
            <a:picLocks noChangeAspect="1"/>
          </p:cNvPicPr>
          <p:nvPr/>
        </p:nvPicPr>
        <p:blipFill>
          <a:blip r:embed="rId3"/>
          <a:stretch>
            <a:fillRect/>
          </a:stretch>
        </p:blipFill>
        <p:spPr>
          <a:xfrm>
            <a:off x="3880022" y="1583687"/>
            <a:ext cx="4667421" cy="4092700"/>
          </a:xfrm>
          <a:prstGeom prst="rect">
            <a:avLst/>
          </a:prstGeom>
        </p:spPr>
      </p:pic>
      <p:sp>
        <p:nvSpPr>
          <p:cNvPr id="2" name="投影片編號版面配置區 1"/>
          <p:cNvSpPr>
            <a:spLocks noGrp="1"/>
          </p:cNvSpPr>
          <p:nvPr>
            <p:ph type="sldNum" sz="quarter" idx="12"/>
          </p:nvPr>
        </p:nvSpPr>
        <p:spPr/>
        <p:txBody>
          <a:bodyPr/>
          <a:lstStyle/>
          <a:p>
            <a:fld id="{4FAB73BC-B049-4115-A692-8D63A059BFB8}" type="slidenum">
              <a:rPr lang="en-US" smtClean="0"/>
              <a:t>517</a:t>
            </a:fld>
            <a:endParaRPr lang="en-US"/>
          </a:p>
        </p:txBody>
      </p:sp>
    </p:spTree>
    <p:custDataLst>
      <p:tags r:id="rId4"/>
    </p:custDataLst>
    <p:extLst>
      <p:ext uri="{BB962C8B-B14F-4D97-AF65-F5344CB8AC3E}">
        <p14:creationId xmlns:p14="http://schemas.microsoft.com/office/powerpoint/2010/main" val="145514083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518.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68580" tIns="34290" rIns="68580" bIns="34290" rtlCol="0" anchor="ctr">
            <a:noAutofit/>
          </a:bodyPr>
          <a:lstStyle/>
          <a:p>
            <a:r>
              <a:rPr lang="en-US" altLang="zh-TW" sz="2700"/>
              <a:t>18.2</a:t>
            </a:r>
            <a:r>
              <a:rPr lang="zh-TW" altLang="en-US" sz="2700"/>
              <a:t>設定交換器連接埠</a:t>
            </a:r>
            <a:br>
              <a:rPr lang="en-US" sz="2700"/>
            </a:br>
            <a:r>
              <a:rPr lang="zh-TW" altLang="en-US" sz="2700"/>
              <a:t>網路存取層問題 </a:t>
            </a:r>
            <a:r>
              <a:rPr lang="en-US" altLang="zh-TW" sz="2700" smtClean="0"/>
              <a:t>(</a:t>
            </a:r>
            <a:r>
              <a:rPr lang="zh-TW" altLang="en-US" sz="2700" smtClean="0"/>
              <a:t>續</a:t>
            </a:r>
            <a:r>
              <a:rPr lang="en-US" altLang="zh-TW" sz="2700"/>
              <a:t>) </a:t>
            </a:r>
          </a:p>
        </p:txBody>
      </p:sp>
      <p:sp>
        <p:nvSpPr>
          <p:cNvPr id="7" name="Rectangle 6">
            <a:extLst>
              <a:ext uri="{FF2B5EF4-FFF2-40B4-BE49-F238E27FC236}">
                <a16:creationId xmlns:a16="http://schemas.microsoft.com/office/drawing/2014/main" id="{3E6937AF-613C-9A48-B435-501EDFB7AEC4}"/>
              </a:ext>
            </a:extLst>
          </p:cNvPr>
          <p:cNvSpPr/>
          <p:nvPr/>
        </p:nvSpPr>
        <p:spPr>
          <a:xfrm>
            <a:off x="431801" y="1518185"/>
            <a:ext cx="8539205" cy="692497"/>
          </a:xfrm>
          <a:prstGeom prst="rect">
            <a:avLst/>
          </a:prstGeom>
        </p:spPr>
        <p:txBody>
          <a:bodyPr wrap="square">
            <a:spAutoFit/>
          </a:bodyPr>
          <a:lstStyle/>
          <a:p>
            <a:pPr rtl="0"/>
            <a:r>
              <a:rPr lang="zh-TW" altLang="en-US" sz="1950">
                <a:solidFill>
                  <a:srgbClr val="000000"/>
                </a:solidFill>
                <a:latin typeface="標楷體" pitchFamily="65" charset="-120"/>
                <a:ea typeface="標楷體" panose="03000509000000000000" pitchFamily="65" charset="-120"/>
              </a:rPr>
              <a:t>有些媒體錯誤不夠嚴重，無法造成電路故障，但會造成網路效能問題。此表格說明了一些可以使用 </a:t>
            </a:r>
            <a:r>
              <a:rPr lang="en-US" altLang="zh-TW" sz="1950" b="1">
                <a:solidFill>
                  <a:srgbClr val="000000"/>
                </a:solidFill>
                <a:latin typeface="標楷體" pitchFamily="65" charset="-120"/>
                <a:ea typeface="標楷體" panose="03000509000000000000" pitchFamily="65" charset="-120"/>
              </a:rPr>
              <a:t>show interfaces</a:t>
            </a:r>
            <a:r>
              <a:rPr lang="zh-TW" altLang="en-US" sz="1950">
                <a:solidFill>
                  <a:srgbClr val="000000"/>
                </a:solidFill>
                <a:latin typeface="標楷體" pitchFamily="65" charset="-120"/>
                <a:ea typeface="標楷體" panose="03000509000000000000" pitchFamily="65" charset="-120"/>
              </a:rPr>
              <a:t> 指令偵測到的常見錯誤。</a:t>
            </a:r>
          </a:p>
        </p:txBody>
      </p:sp>
      <p:graphicFrame>
        <p:nvGraphicFramePr>
          <p:cNvPr id="6" name="Content Placeholder 5">
            <a:extLst>
              <a:ext uri="{FF2B5EF4-FFF2-40B4-BE49-F238E27FC236}">
                <a16:creationId xmlns:a16="http://schemas.microsoft.com/office/drawing/2014/main" id="{C8A96400-C167-8F43-81D2-EC06BCDACF46}"/>
              </a:ext>
            </a:extLst>
          </p:cNvPr>
          <p:cNvGraphicFramePr>
            <a:graphicFrameLocks noGrp="1"/>
          </p:cNvGraphicFramePr>
          <p:nvPr>
            <p:ph idx="1"/>
            <p:extLst/>
          </p:nvPr>
        </p:nvGraphicFramePr>
        <p:xfrm>
          <a:off x="431801" y="2357996"/>
          <a:ext cx="8280400" cy="3332381"/>
        </p:xfrm>
        <a:graphic>
          <a:graphicData uri="http://schemas.openxmlformats.org/drawingml/2006/table">
            <a:tbl>
              <a:tblPr firstRow="1" bandRow="1">
                <a:tableStyleId>{5C22544A-7EE6-4342-B048-85BDC9FD1C3A}</a:tableStyleId>
              </a:tblPr>
              <a:tblGrid>
                <a:gridCol w="1378851">
                  <a:extLst>
                    <a:ext uri="{9D8B030D-6E8A-4147-A177-3AD203B41FA5}">
                      <a16:colId xmlns:a16="http://schemas.microsoft.com/office/drawing/2014/main" val="2178908898"/>
                    </a:ext>
                  </a:extLst>
                </a:gridCol>
                <a:gridCol w="6901549">
                  <a:extLst>
                    <a:ext uri="{9D8B030D-6E8A-4147-A177-3AD203B41FA5}">
                      <a16:colId xmlns:a16="http://schemas.microsoft.com/office/drawing/2014/main" val="3755687166"/>
                    </a:ext>
                  </a:extLst>
                </a:gridCol>
              </a:tblGrid>
              <a:tr h="356788">
                <a:tc>
                  <a:txBody>
                    <a:bodyPr vert="horz" wrap="square"/>
                    <a:lstStyle/>
                    <a:p>
                      <a:pPr algn="l" rtl="0" fontAlgn="ctr"/>
                      <a:r>
                        <a:rPr lang="zh-TW" sz="1500" b="1">
                          <a:effectLst/>
                          <a:latin typeface="標楷體" pitchFamily="65" charset="-120"/>
                          <a:ea typeface="標楷體" panose="03000509000000000000" pitchFamily="65" charset="-120"/>
                        </a:rPr>
                        <a:t>錯誤類型</a:t>
                      </a:r>
                    </a:p>
                  </a:txBody>
                  <a:tcPr marL="47625" marR="47625" marT="47625" marB="47625" anchor="ctr"/>
                </a:tc>
                <a:tc>
                  <a:txBody>
                    <a:bodyPr vert="horz" wrap="square"/>
                    <a:lstStyle/>
                    <a:p>
                      <a:pPr algn="l" rtl="0" fontAlgn="ctr"/>
                      <a:r>
                        <a:rPr lang="zh-TW" sz="1500" b="1">
                          <a:effectLst/>
                          <a:latin typeface="標楷體" pitchFamily="65" charset="-120"/>
                          <a:ea typeface="標楷體" panose="03000509000000000000" pitchFamily="65" charset="-120"/>
                        </a:rPr>
                        <a:t>說明</a:t>
                      </a:r>
                    </a:p>
                  </a:txBody>
                  <a:tcPr marL="47625" marR="47625" marT="47625" marB="47625" anchor="ctr"/>
                </a:tc>
                <a:extLst>
                  <a:ext uri="{0D108BD9-81ED-4DB2-BD59-A6C34878D82A}">
                    <a16:rowId xmlns:a16="http://schemas.microsoft.com/office/drawing/2014/main" val="621051334"/>
                  </a:ext>
                </a:extLst>
              </a:tr>
              <a:tr h="356788">
                <a:tc>
                  <a:txBody>
                    <a:bodyPr vert="horz" wrap="square"/>
                    <a:lstStyle/>
                    <a:p>
                      <a:pPr rtl="0" fontAlgn="ctr"/>
                      <a:r>
                        <a:rPr lang="zh-TW" sz="1500" b="1">
                          <a:effectLst/>
                          <a:latin typeface="標楷體" pitchFamily="65" charset="-120"/>
                          <a:ea typeface="標楷體" panose="03000509000000000000" pitchFamily="65" charset="-120"/>
                        </a:rPr>
                        <a:t>輸入錯誤</a:t>
                      </a:r>
                    </a:p>
                  </a:txBody>
                  <a:tcPr marL="47625" marR="47625" marT="47625" marB="47625" anchor="ctr"/>
                </a:tc>
                <a:tc>
                  <a:txBody>
                    <a:bodyPr vert="horz" wrap="square"/>
                    <a:lstStyle/>
                    <a:p>
                      <a:pPr rtl="0" fontAlgn="ctr"/>
                      <a:r>
                        <a:rPr lang="zh-TW" sz="1500" b="0">
                          <a:effectLst/>
                          <a:latin typeface="標楷體" pitchFamily="65" charset="-120"/>
                          <a:ea typeface="標楷體" panose="03000509000000000000" pitchFamily="65" charset="-120"/>
                        </a:rPr>
                        <a:t>錯誤總數。這包括侏儒，巨人，CRC，無暫存空間，訊框，溢出和忽略統計。</a:t>
                      </a:r>
                    </a:p>
                  </a:txBody>
                  <a:tcPr marL="47625" marR="47625" marT="47625" marB="47625" anchor="ctr"/>
                </a:tc>
                <a:extLst>
                  <a:ext uri="{0D108BD9-81ED-4DB2-BD59-A6C34878D82A}">
                    <a16:rowId xmlns:a16="http://schemas.microsoft.com/office/drawing/2014/main" val="670375258"/>
                  </a:ext>
                </a:extLst>
              </a:tr>
              <a:tr h="552450">
                <a:tc>
                  <a:txBody>
                    <a:bodyPr vert="horz" wrap="square"/>
                    <a:lstStyle/>
                    <a:p>
                      <a:pPr rtl="0" fontAlgn="ctr"/>
                      <a:r>
                        <a:rPr lang="zh-TW" sz="1500" b="1">
                          <a:effectLst/>
                          <a:latin typeface="標楷體" pitchFamily="65" charset="-120"/>
                          <a:ea typeface="標楷體" panose="03000509000000000000" pitchFamily="65" charset="-120"/>
                        </a:rPr>
                        <a:t>侏儒(Runts)</a:t>
                      </a:r>
                    </a:p>
                  </a:txBody>
                  <a:tcPr marL="47625" marR="47625" marT="47625" marB="47625" anchor="ctr"/>
                </a:tc>
                <a:tc>
                  <a:txBody>
                    <a:bodyPr vert="horz" wrap="square"/>
                    <a:lstStyle/>
                    <a:p>
                      <a:pPr rtl="0" fontAlgn="ctr"/>
                      <a:r>
                        <a:rPr lang="zh-TW" sz="1500" b="0">
                          <a:effectLst/>
                          <a:latin typeface="標楷體" pitchFamily="65" charset="-120"/>
                          <a:ea typeface="標楷體" panose="03000509000000000000" pitchFamily="65" charset="-120"/>
                        </a:rPr>
                        <a:t>因為它們小於媒體的最小封包大小而被捨棄的封包。例如，任何小於 64 位元組的乙太網路封包都會被視為侏儒。</a:t>
                      </a:r>
                    </a:p>
                  </a:txBody>
                  <a:tcPr marL="47625" marR="47625" marT="47625" marB="47625" anchor="ctr"/>
                </a:tc>
                <a:extLst>
                  <a:ext uri="{0D108BD9-81ED-4DB2-BD59-A6C34878D82A}">
                    <a16:rowId xmlns:a16="http://schemas.microsoft.com/office/drawing/2014/main" val="1960010664"/>
                  </a:ext>
                </a:extLst>
              </a:tr>
              <a:tr h="552450">
                <a:tc>
                  <a:txBody>
                    <a:bodyPr vert="horz" wrap="square"/>
                    <a:lstStyle/>
                    <a:p>
                      <a:pPr rtl="0" fontAlgn="ctr"/>
                      <a:r>
                        <a:rPr lang="zh-TW" sz="1500" b="1">
                          <a:effectLst/>
                          <a:latin typeface="標楷體" pitchFamily="65" charset="-120"/>
                          <a:ea typeface="標楷體" panose="03000509000000000000" pitchFamily="65" charset="-120"/>
                        </a:rPr>
                        <a:t>巨人(Giants)</a:t>
                      </a:r>
                    </a:p>
                  </a:txBody>
                  <a:tcPr marL="47625" marR="47625" marT="47625" marB="47625" anchor="ctr"/>
                </a:tc>
                <a:tc>
                  <a:txBody>
                    <a:bodyPr vert="horz" wrap="square"/>
                    <a:lstStyle/>
                    <a:p>
                      <a:pPr rtl="0" fontAlgn="ctr"/>
                      <a:r>
                        <a:rPr lang="zh-TW" sz="1500" b="0">
                          <a:effectLst/>
                          <a:latin typeface="標楷體" pitchFamily="65" charset="-120"/>
                          <a:ea typeface="標楷體" panose="03000509000000000000" pitchFamily="65" charset="-120"/>
                        </a:rPr>
                        <a:t>因為它們超過封包大小上限而被捨棄的封包。例如，任何大於 1,518 個位元組的乙太網路封包都會被視為巨人。</a:t>
                      </a:r>
                    </a:p>
                  </a:txBody>
                  <a:tcPr marL="47625" marR="47625" marT="47625" marB="47625" anchor="ctr"/>
                </a:tc>
                <a:extLst>
                  <a:ext uri="{0D108BD9-81ED-4DB2-BD59-A6C34878D82A}">
                    <a16:rowId xmlns:a16="http://schemas.microsoft.com/office/drawing/2014/main" val="1312255973"/>
                  </a:ext>
                </a:extLst>
              </a:tr>
              <a:tr h="356788">
                <a:tc>
                  <a:txBody>
                    <a:bodyPr vert="horz" wrap="square"/>
                    <a:lstStyle/>
                    <a:p>
                      <a:pPr rtl="0" fontAlgn="ctr"/>
                      <a:r>
                        <a:rPr lang="zh-TW" sz="1500" b="1">
                          <a:effectLst/>
                          <a:latin typeface="標楷體" pitchFamily="65" charset="-120"/>
                          <a:ea typeface="標楷體" panose="03000509000000000000" pitchFamily="65" charset="-120"/>
                        </a:rPr>
                        <a:t>CRC</a:t>
                      </a:r>
                    </a:p>
                  </a:txBody>
                  <a:tcPr marL="47625" marR="47625" marT="47625" marB="47625" anchor="ctr"/>
                </a:tc>
                <a:tc>
                  <a:txBody>
                    <a:bodyPr vert="horz" wrap="square"/>
                    <a:lstStyle/>
                    <a:p>
                      <a:pPr rtl="0" fontAlgn="ctr"/>
                      <a:r>
                        <a:rPr lang="zh-TW" sz="1500" b="0">
                          <a:effectLst/>
                          <a:latin typeface="標楷體" pitchFamily="65" charset="-120"/>
                          <a:ea typeface="標楷體" panose="03000509000000000000" pitchFamily="65" charset="-120"/>
                        </a:rPr>
                        <a:t>當計算出的校驗碼與接收的校驗碼不同時，就會產生 CRC 錯誤。</a:t>
                      </a:r>
                    </a:p>
                  </a:txBody>
                  <a:tcPr marL="47625" marR="47625" marT="47625" marB="47625" anchor="ctr"/>
                </a:tc>
                <a:extLst>
                  <a:ext uri="{0D108BD9-81ED-4DB2-BD59-A6C34878D82A}">
                    <a16:rowId xmlns:a16="http://schemas.microsoft.com/office/drawing/2014/main" val="3670836750"/>
                  </a:ext>
                </a:extLst>
              </a:tr>
              <a:tr h="443541">
                <a:tc>
                  <a:txBody>
                    <a:bodyPr vert="horz" wrap="square"/>
                    <a:lstStyle/>
                    <a:p>
                      <a:pPr rtl="0" fontAlgn="ctr"/>
                      <a:r>
                        <a:rPr lang="zh-TW" sz="1500" b="1">
                          <a:effectLst/>
                          <a:latin typeface="標楷體" pitchFamily="65" charset="-120"/>
                          <a:ea typeface="標楷體" panose="03000509000000000000" pitchFamily="65" charset="-120"/>
                        </a:rPr>
                        <a:t>輸出錯誤</a:t>
                      </a:r>
                    </a:p>
                  </a:txBody>
                  <a:tcPr marL="47625" marR="47625" marT="47625" marB="47625" anchor="ctr"/>
                </a:tc>
                <a:tc>
                  <a:txBody>
                    <a:bodyPr vert="horz" wrap="square"/>
                    <a:lstStyle/>
                    <a:p>
                      <a:pPr rtl="0" fontAlgn="ctr"/>
                      <a:r>
                        <a:rPr lang="zh-TW" sz="1500" b="0">
                          <a:effectLst/>
                          <a:latin typeface="標楷體" pitchFamily="65" charset="-120"/>
                          <a:ea typeface="標楷體" panose="03000509000000000000" pitchFamily="65" charset="-120"/>
                        </a:rPr>
                        <a:t>阻止最後傳輸資料包的所有錯誤的總和進行檢查的介面。</a:t>
                      </a:r>
                    </a:p>
                  </a:txBody>
                  <a:tcPr marL="47625" marR="47625" marT="47625" marB="47625" anchor="ctr"/>
                </a:tc>
                <a:extLst>
                  <a:ext uri="{0D108BD9-81ED-4DB2-BD59-A6C34878D82A}">
                    <a16:rowId xmlns:a16="http://schemas.microsoft.com/office/drawing/2014/main" val="50707273"/>
                  </a:ext>
                </a:extLst>
              </a:tr>
              <a:tr h="356788">
                <a:tc>
                  <a:txBody>
                    <a:bodyPr vert="horz" wrap="square"/>
                    <a:lstStyle/>
                    <a:p>
                      <a:pPr rtl="0" fontAlgn="ctr"/>
                      <a:r>
                        <a:rPr lang="zh-TW" sz="1500" b="1">
                          <a:effectLst/>
                          <a:latin typeface="標楷體" pitchFamily="65" charset="-120"/>
                          <a:ea typeface="標楷體" panose="03000509000000000000" pitchFamily="65" charset="-120"/>
                        </a:rPr>
                        <a:t>碰撞</a:t>
                      </a:r>
                    </a:p>
                  </a:txBody>
                  <a:tcPr marL="47625" marR="47625" marT="47625" marB="47625" anchor="ctr"/>
                </a:tc>
                <a:tc>
                  <a:txBody>
                    <a:bodyPr vert="horz" wrap="square"/>
                    <a:lstStyle/>
                    <a:p>
                      <a:pPr rtl="0" fontAlgn="ctr"/>
                      <a:r>
                        <a:rPr lang="zh-TW" sz="1500" b="0">
                          <a:effectLst/>
                          <a:latin typeface="標楷體" pitchFamily="65" charset="-120"/>
                          <a:ea typeface="標楷體" panose="03000509000000000000" pitchFamily="65" charset="-120"/>
                        </a:rPr>
                        <a:t>因乙太網路碰撞而重新傳輸的訊息數目。</a:t>
                      </a:r>
                    </a:p>
                  </a:txBody>
                  <a:tcPr marL="47625" marR="47625" marT="47625" marB="47625" anchor="ctr"/>
                </a:tc>
                <a:extLst>
                  <a:ext uri="{0D108BD9-81ED-4DB2-BD59-A6C34878D82A}">
                    <a16:rowId xmlns:a16="http://schemas.microsoft.com/office/drawing/2014/main" val="950087606"/>
                  </a:ext>
                </a:extLst>
              </a:tr>
              <a:tr h="356788">
                <a:tc>
                  <a:txBody>
                    <a:bodyPr vert="horz" wrap="square"/>
                    <a:lstStyle/>
                    <a:p>
                      <a:pPr rtl="0" fontAlgn="ctr"/>
                      <a:r>
                        <a:rPr lang="zh-TW" sz="1500" b="1">
                          <a:effectLst/>
                          <a:latin typeface="標楷體" pitchFamily="65" charset="-120"/>
                          <a:ea typeface="標楷體" panose="03000509000000000000" pitchFamily="65" charset="-120"/>
                        </a:rPr>
                        <a:t>延遲碰撞</a:t>
                      </a:r>
                    </a:p>
                  </a:txBody>
                  <a:tcPr marL="47625" marR="47625" marT="47625" marB="47625" anchor="ctr"/>
                </a:tc>
                <a:tc>
                  <a:txBody>
                    <a:bodyPr vert="horz" wrap="square"/>
                    <a:lstStyle/>
                    <a:p>
                      <a:pPr rtl="0" fontAlgn="ctr"/>
                      <a:r>
                        <a:rPr lang="zh-TW" sz="1500" b="0">
                          <a:effectLst/>
                          <a:latin typeface="標楷體" pitchFamily="65" charset="-120"/>
                          <a:ea typeface="標楷體" panose="03000509000000000000" pitchFamily="65" charset="-120"/>
                        </a:rPr>
                        <a:t>在訊框的 512 位元傳輸之後發生的碰撞</a:t>
                      </a:r>
                    </a:p>
                  </a:txBody>
                  <a:tcPr marL="47625" marR="47625" marT="47625" marB="47625" anchor="ctr"/>
                </a:tc>
                <a:extLst>
                  <a:ext uri="{0D108BD9-81ED-4DB2-BD59-A6C34878D82A}">
                    <a16:rowId xmlns:a16="http://schemas.microsoft.com/office/drawing/2014/main" val="2783781213"/>
                  </a:ext>
                </a:extLst>
              </a:tr>
            </a:tbl>
          </a:graphicData>
        </a:graphic>
      </p:graphicFrame>
      <p:sp>
        <p:nvSpPr>
          <p:cNvPr id="2" name="投影片編號版面配置區 1"/>
          <p:cNvSpPr>
            <a:spLocks noGrp="1"/>
          </p:cNvSpPr>
          <p:nvPr>
            <p:ph type="sldNum" sz="quarter" idx="12"/>
          </p:nvPr>
        </p:nvSpPr>
        <p:spPr/>
        <p:txBody>
          <a:bodyPr/>
          <a:lstStyle/>
          <a:p>
            <a:fld id="{4FAB73BC-B049-4115-A692-8D63A059BFB8}" type="slidenum">
              <a:rPr lang="en-US" smtClean="0"/>
              <a:t>518</a:t>
            </a:fld>
            <a:endParaRPr lang="en-US"/>
          </a:p>
        </p:txBody>
      </p:sp>
    </p:spTree>
    <p:custDataLst>
      <p:tags r:id="rId3"/>
    </p:custDataLst>
    <p:extLst>
      <p:ext uri="{BB962C8B-B14F-4D97-AF65-F5344CB8AC3E}">
        <p14:creationId xmlns:p14="http://schemas.microsoft.com/office/powerpoint/2010/main" val="331254529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519.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68580" tIns="34290" rIns="68580" bIns="34290" rtlCol="0" anchor="ctr">
            <a:noAutofit/>
          </a:bodyPr>
          <a:lstStyle/>
          <a:p>
            <a:r>
              <a:rPr lang="en-US" altLang="zh-TW" sz="2700"/>
              <a:t>18.2</a:t>
            </a:r>
            <a:r>
              <a:rPr lang="zh-TW" altLang="en-US" sz="2700"/>
              <a:t>設定交換器連接埠</a:t>
            </a:r>
            <a:br>
              <a:rPr lang="en-US" sz="2700"/>
            </a:br>
            <a:r>
              <a:rPr lang="zh-TW" altLang="en-US" sz="2700"/>
              <a:t>介面輸入和輸出錯誤</a:t>
            </a:r>
          </a:p>
        </p:txBody>
      </p:sp>
      <p:sp>
        <p:nvSpPr>
          <p:cNvPr id="4" name="Content Placeholder 3">
            <a:extLst>
              <a:ext uri="{FF2B5EF4-FFF2-40B4-BE49-F238E27FC236}">
                <a16:creationId xmlns:a16="http://schemas.microsoft.com/office/drawing/2014/main" id="{D53BD7F0-384A-E94A-848B-78739CA0C6C8}"/>
              </a:ext>
            </a:extLst>
          </p:cNvPr>
          <p:cNvSpPr>
            <a:spLocks noGrp="1"/>
          </p:cNvSpPr>
          <p:nvPr>
            <p:ph idx="1"/>
          </p:nvPr>
        </p:nvSpPr>
        <p:spPr>
          <a:xfrm>
            <a:off x="474662" y="1589088"/>
            <a:ext cx="8280057" cy="3689897"/>
          </a:xfrm>
        </p:spPr>
        <p:txBody>
          <a:bodyPr/>
          <a:lstStyle/>
          <a:p>
            <a:pPr marL="0" indent="0" algn="l"/>
            <a:r>
              <a:rPr lang="zh-TW" altLang="en-US" sz="1950">
                <a:solidFill>
                  <a:srgbClr val="000000"/>
                </a:solidFill>
              </a:rPr>
              <a:t>“輸入錯誤” 是在正在檢查的介面上收到的資料包中所有錯誤的總和。這包括侏儒，巨人，</a:t>
            </a:r>
            <a:r>
              <a:rPr lang="en-US" altLang="zh-TW" sz="1950">
                <a:solidFill>
                  <a:srgbClr val="000000"/>
                </a:solidFill>
              </a:rPr>
              <a:t>CRC</a:t>
            </a:r>
            <a:r>
              <a:rPr lang="zh-TW" altLang="en-US" sz="1950">
                <a:solidFill>
                  <a:srgbClr val="000000"/>
                </a:solidFill>
              </a:rPr>
              <a:t>，無暫存空間，訊框，溢出和忽略統計。來自 </a:t>
            </a:r>
            <a:r>
              <a:rPr lang="en-US" altLang="zh-TW" sz="1950" b="1">
                <a:solidFill>
                  <a:srgbClr val="000000"/>
                </a:solidFill>
              </a:rPr>
              <a:t>show interfaces</a:t>
            </a:r>
            <a:r>
              <a:rPr lang="zh-TW" altLang="en-US" sz="1950">
                <a:solidFill>
                  <a:srgbClr val="000000"/>
                </a:solidFill>
              </a:rPr>
              <a:t> 指令的報告輸入錯誤包括下列各項：</a:t>
            </a:r>
          </a:p>
          <a:p>
            <a:pPr marL="358826" lvl="1" indent="-285743">
              <a:buFont typeface="Arial" panose="020b0604020202020204" pitchFamily="34" charset="0"/>
              <a:buChar char="•"/>
            </a:pPr>
            <a:r>
              <a:rPr lang="zh-TW" altLang="en-US" sz="1950">
                <a:solidFill>
                  <a:srgbClr val="000000"/>
                </a:solidFill>
              </a:rPr>
              <a:t>侏儒訊框</a:t>
            </a:r>
            <a:r>
              <a:rPr lang="en-US" altLang="zh-TW" sz="1950">
                <a:solidFill>
                  <a:srgbClr val="000000"/>
                </a:solidFill>
              </a:rPr>
              <a:t> - </a:t>
            </a:r>
            <a:r>
              <a:rPr lang="zh-TW" altLang="en-US" sz="1950">
                <a:solidFill>
                  <a:srgbClr val="000000"/>
                </a:solidFill>
              </a:rPr>
              <a:t>乙太網路中比允許的最小 </a:t>
            </a:r>
            <a:r>
              <a:rPr lang="en-US" altLang="zh-TW" sz="1950">
                <a:solidFill>
                  <a:srgbClr val="000000"/>
                </a:solidFill>
              </a:rPr>
              <a:t>64 </a:t>
            </a:r>
            <a:r>
              <a:rPr lang="zh-TW" altLang="en-US" sz="1950">
                <a:solidFill>
                  <a:srgbClr val="000000"/>
                </a:solidFill>
              </a:rPr>
              <a:t>位元組訊框還要小的被稱為侏儒。網卡</a:t>
            </a:r>
            <a:r>
              <a:rPr lang="en-US" altLang="zh-TW" sz="1950">
                <a:solidFill>
                  <a:srgbClr val="000000"/>
                </a:solidFill>
              </a:rPr>
              <a:t>(NIC)</a:t>
            </a:r>
            <a:r>
              <a:rPr lang="zh-TW" altLang="en-US" sz="1950">
                <a:solidFill>
                  <a:srgbClr val="000000"/>
                </a:solidFill>
              </a:rPr>
              <a:t>故障是造成大量侏儒訊框的常見原因，但也可能因碰撞而造成。</a:t>
            </a:r>
          </a:p>
          <a:p>
            <a:pPr marL="358826" lvl="1" indent="-285743">
              <a:buFont typeface="Arial" panose="020b0604020202020204" pitchFamily="34" charset="0"/>
              <a:buChar char="•"/>
            </a:pPr>
            <a:r>
              <a:rPr lang="zh-TW" altLang="en-US" sz="1950" b="1">
                <a:solidFill>
                  <a:srgbClr val="000000"/>
                </a:solidFill>
              </a:rPr>
              <a:t>巨人</a:t>
            </a:r>
            <a:r>
              <a:rPr lang="zh-TW" altLang="en-US" sz="1950">
                <a:solidFill>
                  <a:srgbClr val="000000"/>
                </a:solidFill>
              </a:rPr>
              <a:t> </a:t>
            </a:r>
            <a:r>
              <a:rPr lang="en-US" altLang="zh-TW" sz="1950">
                <a:solidFill>
                  <a:srgbClr val="000000"/>
                </a:solidFill>
              </a:rPr>
              <a:t>- </a:t>
            </a:r>
            <a:r>
              <a:rPr lang="zh-TW" altLang="en-US" sz="1950">
                <a:solidFill>
                  <a:srgbClr val="000000"/>
                </a:solidFill>
              </a:rPr>
              <a:t>大於允許的最大乙太網路訊框被稱為巨人。 </a:t>
            </a:r>
          </a:p>
          <a:p>
            <a:pPr marL="358826" lvl="1" indent="-285743">
              <a:buFont typeface="Arial" panose="020b0604020202020204" pitchFamily="34" charset="0"/>
              <a:buChar char="•"/>
            </a:pPr>
            <a:r>
              <a:rPr lang="en-US" altLang="zh-TW" sz="1950" b="1">
                <a:solidFill>
                  <a:srgbClr val="000000"/>
                </a:solidFill>
              </a:rPr>
              <a:t>CRC </a:t>
            </a:r>
            <a:r>
              <a:rPr lang="zh-TW" altLang="en-US" sz="1950" b="1">
                <a:solidFill>
                  <a:srgbClr val="000000"/>
                </a:solidFill>
              </a:rPr>
              <a:t>錯誤</a:t>
            </a:r>
            <a:r>
              <a:rPr lang="en-US" altLang="zh-TW" sz="1950" b="1">
                <a:solidFill>
                  <a:srgbClr val="000000"/>
                </a:solidFill>
              </a:rPr>
              <a:t> </a:t>
            </a:r>
            <a:r>
              <a:rPr lang="en-US" altLang="zh-TW" sz="1950">
                <a:solidFill>
                  <a:srgbClr val="000000"/>
                </a:solidFill>
              </a:rPr>
              <a:t>- </a:t>
            </a:r>
            <a:r>
              <a:rPr lang="zh-TW" altLang="en-US" sz="1950">
                <a:solidFill>
                  <a:srgbClr val="000000"/>
                </a:solidFill>
              </a:rPr>
              <a:t>在乙太網路和序列介面上，</a:t>
            </a:r>
            <a:r>
              <a:rPr lang="en-US" altLang="zh-TW" sz="1950">
                <a:solidFill>
                  <a:srgbClr val="000000"/>
                </a:solidFill>
              </a:rPr>
              <a:t>CRC </a:t>
            </a:r>
            <a:r>
              <a:rPr lang="zh-TW" altLang="en-US" sz="1950">
                <a:solidFill>
                  <a:srgbClr val="000000"/>
                </a:solidFill>
              </a:rPr>
              <a:t>錯誤通常表示媒體或纜線錯誤。常見的原因包括電氣干擾、連接鬆脫或損壞，或纜線不正確。如果你看到許多 </a:t>
            </a:r>
            <a:r>
              <a:rPr lang="en-US" altLang="zh-TW" sz="1950">
                <a:solidFill>
                  <a:srgbClr val="000000"/>
                </a:solidFill>
              </a:rPr>
              <a:t>CRC </a:t>
            </a:r>
            <a:r>
              <a:rPr lang="zh-TW" altLang="en-US" sz="1950">
                <a:solidFill>
                  <a:srgbClr val="000000"/>
                </a:solidFill>
              </a:rPr>
              <a:t>錯誤，表示鏈路上有太多雜訊，你應該檢查纜線。你也應該搜尋和消除雜訊的來源。 </a:t>
            </a:r>
          </a:p>
          <a:p>
            <a:pPr marL="0" indent="0" algn="l"/>
            <a:endParaRPr lang="en-US" sz="1600">
              <a:solidFill>
                <a:srgbClr val="000000"/>
              </a:solidFill>
            </a:endParaRPr>
          </a:p>
        </p:txBody>
      </p:sp>
      <p:sp>
        <p:nvSpPr>
          <p:cNvPr id="2" name="投影片編號版面配置區 1"/>
          <p:cNvSpPr>
            <a:spLocks noGrp="1"/>
          </p:cNvSpPr>
          <p:nvPr>
            <p:ph type="sldNum" sz="quarter" idx="12"/>
          </p:nvPr>
        </p:nvSpPr>
        <p:spPr/>
        <p:txBody>
          <a:bodyPr/>
          <a:lstStyle/>
          <a:p>
            <a:fld id="{4FAB73BC-B049-4115-A692-8D63A059BFB8}" type="slidenum">
              <a:rPr lang="en-US" smtClean="0"/>
              <a:t>519</a:t>
            </a:fld>
            <a:endParaRPr lang="en-US"/>
          </a:p>
        </p:txBody>
      </p:sp>
    </p:spTree>
    <p:custDataLst>
      <p:tags r:id="rId3"/>
    </p:custDataLst>
    <p:extLst>
      <p:ext uri="{BB962C8B-B14F-4D97-AF65-F5344CB8AC3E}">
        <p14:creationId xmlns:p14="http://schemas.microsoft.com/office/powerpoint/2010/main" val="135872313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52.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1506" name="Rectangle 2"/>
          <p:cNvSpPr>
            <a:spLocks noGrp="1" noChangeArrowheads="1"/>
          </p:cNvSpPr>
          <p:nvPr>
            <p:ph type="title"/>
          </p:nvPr>
        </p:nvSpPr>
        <p:spPr/>
        <p:txBody>
          <a:bodyPr>
            <a:normAutofit/>
          </a:bodyPr>
          <a:lstStyle/>
          <a:p>
            <a:pPr rtl="0"/>
            <a:r>
              <a:rPr lang="en-US" altLang="zh-TW" sz="3000" smtClean="0"/>
              <a:t>2.2IOS</a:t>
            </a:r>
            <a:r>
              <a:rPr lang="zh-TW" altLang="en-US" sz="3000"/>
              <a:t>模式之間的 </a:t>
            </a:r>
            <a:r>
              <a:rPr lang="en-US" altLang="zh-TW" sz="3000"/>
              <a:t>IOS</a:t>
            </a:r>
            <a:r>
              <a:rPr lang="zh-TW" altLang="en-US" sz="3000"/>
              <a:t>導航導航</a:t>
            </a:r>
          </a:p>
        </p:txBody>
      </p:sp>
      <p:sp>
        <p:nvSpPr>
          <p:cNvPr id="6" name="Rectangle 6">
            <a:extLst>
              <a:ext uri="{FF2B5EF4-FFF2-40B4-BE49-F238E27FC236}">
                <a16:creationId xmlns:a16="http://schemas.microsoft.com/office/drawing/2014/main" id="{FDB50C7D-A789-1947-A197-D4C18A6B4C22}"/>
              </a:ext>
            </a:extLst>
          </p:cNvPr>
          <p:cNvSpPr>
            <a:spLocks noGrp="1" noChangeArrowheads="1"/>
          </p:cNvSpPr>
          <p:nvPr>
            <p:ph idx="1"/>
          </p:nvPr>
        </p:nvSpPr>
        <p:spPr>
          <a:xfrm>
            <a:off x="134337" y="1753473"/>
            <a:ext cx="4096002" cy="3675778"/>
          </a:xfrm>
        </p:spPr>
        <p:txBody>
          <a:bodyPr>
            <a:normAutofit fontScale="92500" lnSpcReduction="10000"/>
          </a:bodyPr>
          <a:lstStyle/>
          <a:p>
            <a:pPr rtl="0"/>
            <a:r>
              <a:rPr lang="zh-TW" b="1"/>
              <a:t>Privileged EXEC Mode:</a:t>
            </a:r>
          </a:p>
          <a:p>
            <a:pPr lvl="1">
              <a:spcAft>
                <a:spcPts val="400"/>
              </a:spcAft>
            </a:pPr>
            <a:r>
              <a:rPr lang="zh-TW"/>
              <a:t>若要從使用者 EXEC 模式移至授權 EXEC 模式，請使用 </a:t>
            </a:r>
            <a:r>
              <a:rPr lang="zh-TW" b="1"/>
              <a:t>啟 </a:t>
            </a:r>
            <a:r>
              <a:rPr lang="zh-TW"/>
              <a:t>用的指令。</a:t>
            </a:r>
          </a:p>
          <a:p>
            <a:pPr rtl="0"/>
            <a:r>
              <a:rPr lang="zh-TW" b="1"/>
              <a:t>Global Configuration Mode: </a:t>
            </a:r>
          </a:p>
          <a:p>
            <a:pPr lvl="1" rtl="0"/>
            <a:r>
              <a:rPr lang="zh-TW"/>
              <a:t>要移入和移出全局配置模式，請使用 </a:t>
            </a:r>
            <a:r>
              <a:rPr lang="zh-TW" b="1"/>
              <a:t>配置終端 </a:t>
            </a:r>
            <a:r>
              <a:rPr lang="zh-TW"/>
              <a:t>命令。要返回 EXEC 權限模式，請使用 </a:t>
            </a:r>
            <a:r>
              <a:rPr lang="zh-TW" b="1"/>
              <a:t>exit</a:t>
            </a:r>
            <a:r>
              <a:rPr lang="zh-TW"/>
              <a:t> 指令。 </a:t>
            </a:r>
          </a:p>
          <a:p>
            <a:pPr rtl="0"/>
            <a:r>
              <a:rPr lang="zh-TW" b="1"/>
              <a:t>Line Configuration Mode: </a:t>
            </a:r>
          </a:p>
          <a:p>
            <a:pPr lvl="1" rtl="0"/>
            <a:r>
              <a:rPr lang="zh-TW"/>
              <a:t>若要移入和移出生產線組態模式，請使用 </a:t>
            </a:r>
            <a:r>
              <a:rPr lang="zh-TW" b="1"/>
              <a:t>line </a:t>
            </a:r>
            <a:r>
              <a:rPr lang="zh-TW"/>
              <a:t>命令後面加上管理線類型。若要返回全域組態模式，請使用 </a:t>
            </a:r>
            <a:r>
              <a:rPr lang="zh-TW" b="1"/>
              <a:t>exit</a:t>
            </a:r>
            <a:r>
              <a:rPr lang="zh-TW"/>
              <a:t> 指令。 </a:t>
            </a:r>
          </a:p>
          <a:p>
            <a:endParaRPr lang="en-US"/>
          </a:p>
          <a:p>
            <a:pPr marL="0" indent="0">
              <a:buNone/>
            </a:pPr>
            <a:endParaRPr lang="en-US"/>
          </a:p>
          <a:p>
            <a:endParaRPr lang="en-US" altLang="ja-JP"/>
          </a:p>
        </p:txBody>
      </p:sp>
      <p:pic>
        <p:nvPicPr>
          <p:cNvPr id="16" name="Picture 15">
            <a:extLst>
              <a:ext uri="{FF2B5EF4-FFF2-40B4-BE49-F238E27FC236}">
                <a16:creationId xmlns:a16="http://schemas.microsoft.com/office/drawing/2014/main" id="{EFA3A149-BACA-2349-9D11-C0BE82F379B7}"/>
              </a:ext>
            </a:extLst>
          </p:cNvPr>
          <p:cNvPicPr>
            <a:picLocks noChangeAspect="1"/>
          </p:cNvPicPr>
          <p:nvPr/>
        </p:nvPicPr>
        <p:blipFill>
          <a:blip r:embed="rId3"/>
          <a:stretch>
            <a:fillRect/>
          </a:stretch>
        </p:blipFill>
        <p:spPr>
          <a:xfrm>
            <a:off x="4964462" y="1876983"/>
            <a:ext cx="2908300" cy="546100"/>
          </a:xfrm>
          <a:prstGeom prst="rect">
            <a:avLst/>
          </a:prstGeom>
        </p:spPr>
      </p:pic>
      <p:pic>
        <p:nvPicPr>
          <p:cNvPr id="11" name="Picture 10">
            <a:extLst>
              <a:ext uri="{FF2B5EF4-FFF2-40B4-BE49-F238E27FC236}">
                <a16:creationId xmlns:a16="http://schemas.microsoft.com/office/drawing/2014/main" id="{54F9FD8A-05C8-D44A-8F30-79A483FB6C37}"/>
              </a:ext>
            </a:extLst>
          </p:cNvPr>
          <p:cNvPicPr>
            <a:picLocks noChangeAspect="1"/>
          </p:cNvPicPr>
          <p:nvPr/>
        </p:nvPicPr>
        <p:blipFill>
          <a:blip r:embed="rId4"/>
          <a:stretch>
            <a:fillRect/>
          </a:stretch>
        </p:blipFill>
        <p:spPr>
          <a:xfrm>
            <a:off x="4922737" y="2977697"/>
            <a:ext cx="2991751" cy="557784"/>
          </a:xfrm>
          <a:prstGeom prst="rect">
            <a:avLst/>
          </a:prstGeom>
        </p:spPr>
      </p:pic>
      <p:pic>
        <p:nvPicPr>
          <p:cNvPr id="12" name="Picture 11">
            <a:extLst>
              <a:ext uri="{FF2B5EF4-FFF2-40B4-BE49-F238E27FC236}">
                <a16:creationId xmlns:a16="http://schemas.microsoft.com/office/drawing/2014/main" id="{640DB018-9109-864C-B0B8-85608C19AAE9}"/>
              </a:ext>
            </a:extLst>
          </p:cNvPr>
          <p:cNvPicPr>
            <a:picLocks noChangeAspect="1"/>
          </p:cNvPicPr>
          <p:nvPr/>
        </p:nvPicPr>
        <p:blipFill>
          <a:blip r:embed="rId5"/>
          <a:stretch>
            <a:fillRect/>
          </a:stretch>
        </p:blipFill>
        <p:spPr>
          <a:xfrm>
            <a:off x="4913662" y="4385696"/>
            <a:ext cx="3009900" cy="533400"/>
          </a:xfrm>
          <a:prstGeom prst="rect">
            <a:avLst/>
          </a:prstGeom>
        </p:spPr>
      </p:pic>
      <p:sp>
        <p:nvSpPr>
          <p:cNvPr id="2" name="投影片編號版面配置區 1"/>
          <p:cNvSpPr>
            <a:spLocks noGrp="1"/>
          </p:cNvSpPr>
          <p:nvPr>
            <p:ph type="sldNum" sz="quarter" idx="4"/>
          </p:nvPr>
        </p:nvSpPr>
        <p:spPr/>
        <p:txBody>
          <a:bodyPr/>
          <a:lstStyle/>
          <a:p>
            <a:pPr defTabSz="385754">
              <a:defRPr/>
            </a:pPr>
            <a:fld id="{2F5CCB13-0A32-4557-88E9-079F0C330695}" type="slidenum">
              <a:rPr lang="en-US" kern="0" smtClean="0">
                <a:solidFill>
                  <a:srgbClr val="595959"/>
                </a:solidFill>
              </a:rPr>
              <a:pPr defTabSz="385754">
                <a:defRPr/>
              </a:pPr>
              <a:t>52</a:t>
            </a:fld>
            <a:endParaRPr lang="en-US" kern="0">
              <a:solidFill>
                <a:srgbClr val="595959"/>
              </a:solidFill>
            </a:endParaRPr>
          </a:p>
        </p:txBody>
      </p:sp>
    </p:spTree>
    <p:custDataLst>
      <p:tags r:id="rId6"/>
    </p:custDataLst>
    <p:extLst>
      <p:ext uri="{BB962C8B-B14F-4D97-AF65-F5344CB8AC3E}">
        <p14:creationId xmlns:p14="http://schemas.microsoft.com/office/powerpoint/2010/main" val="2066686980"/>
      </p:ext>
    </p:extLst>
  </p:cSld>
  <p:clrMapOvr>
    <a:masterClrMapping/>
  </p:clrMapOvr>
  <p:transition spd="slow">
    <p:wipe/>
  </p:transition>
  <p:timing/>
</p:sld>
</file>

<file path=ppt/slides/slide520.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68580" tIns="34290" rIns="68580" bIns="34290" rtlCol="0" anchor="ctr">
            <a:noAutofit/>
          </a:bodyPr>
          <a:lstStyle/>
          <a:p>
            <a:r>
              <a:rPr lang="en-US" altLang="zh-TW" sz="2700"/>
              <a:t>18.2</a:t>
            </a:r>
            <a:r>
              <a:rPr lang="zh-TW" altLang="en-US" sz="2700"/>
              <a:t>設定交換器連接埠</a:t>
            </a:r>
            <a:br>
              <a:rPr lang="en-US" sz="2700"/>
            </a:br>
            <a:r>
              <a:rPr lang="zh-TW" altLang="en-US" sz="2700"/>
              <a:t>介面輸入和輸出錯誤 </a:t>
            </a:r>
            <a:r>
              <a:rPr lang="en-US" altLang="zh-TW" sz="2700"/>
              <a:t>(</a:t>
            </a:r>
            <a:r>
              <a:rPr lang="zh-TW" altLang="en-US" sz="2700"/>
              <a:t>續</a:t>
            </a:r>
            <a:r>
              <a:rPr lang="en-US" altLang="zh-TW" sz="2700"/>
              <a:t>) </a:t>
            </a:r>
          </a:p>
        </p:txBody>
      </p:sp>
      <p:sp>
        <p:nvSpPr>
          <p:cNvPr id="4" name="Content Placeholder 3">
            <a:extLst>
              <a:ext uri="{FF2B5EF4-FFF2-40B4-BE49-F238E27FC236}">
                <a16:creationId xmlns:a16="http://schemas.microsoft.com/office/drawing/2014/main" id="{D53BD7F0-384A-E94A-848B-78739CA0C6C8}"/>
              </a:ext>
            </a:extLst>
          </p:cNvPr>
          <p:cNvSpPr>
            <a:spLocks noGrp="1"/>
          </p:cNvSpPr>
          <p:nvPr>
            <p:ph idx="1"/>
          </p:nvPr>
        </p:nvSpPr>
        <p:spPr>
          <a:xfrm>
            <a:off x="474662" y="1589088"/>
            <a:ext cx="8280057" cy="3689897"/>
          </a:xfrm>
        </p:spPr>
        <p:txBody>
          <a:bodyPr vert="horz" lIns="68565" tIns="34283" rIns="68565" bIns="34283" rtlCol="0">
            <a:noAutofit/>
          </a:bodyPr>
          <a:lstStyle/>
          <a:p>
            <a:pPr marL="0" indent="0" algn="l"/>
            <a:r>
              <a:rPr lang="zh-TW" altLang="en-US" sz="1950">
                <a:solidFill>
                  <a:srgbClr val="000000"/>
                </a:solidFill>
                <a:latin typeface="Times New Roman" panose="02020603050405020304" pitchFamily="18" charset="0"/>
              </a:rPr>
              <a:t>“輸出錯誤” 是阻止最終傳輸資料包在檢查的介面的所有錯誤的總和。來自 </a:t>
            </a:r>
            <a:r>
              <a:rPr lang="en-US" altLang="zh-TW" sz="1950">
                <a:solidFill>
                  <a:srgbClr val="000000"/>
                </a:solidFill>
                <a:latin typeface="Times New Roman" panose="02020603050405020304" pitchFamily="18" charset="0"/>
              </a:rPr>
              <a:t>show interfaces</a:t>
            </a:r>
            <a:r>
              <a:rPr lang="zh-TW" altLang="en-US" sz="1950">
                <a:solidFill>
                  <a:srgbClr val="000000"/>
                </a:solidFill>
                <a:latin typeface="Times New Roman" panose="02020603050405020304" pitchFamily="18" charset="0"/>
              </a:rPr>
              <a:t> 指令的報告輸出錯誤包括下列各項：</a:t>
            </a:r>
          </a:p>
          <a:p>
            <a:pPr marL="358826" lvl="1" indent="-285743">
              <a:buFont typeface="Arial" panose="020b0604020202020204" pitchFamily="34" charset="0"/>
              <a:buChar char="•"/>
            </a:pPr>
            <a:r>
              <a:rPr lang="zh-TW" altLang="en-US" sz="1950">
                <a:solidFill>
                  <a:srgbClr val="000000"/>
                </a:solidFill>
              </a:rPr>
              <a:t>碰撞</a:t>
            </a:r>
            <a:r>
              <a:rPr lang="en-US" altLang="zh-TW" sz="1950">
                <a:solidFill>
                  <a:srgbClr val="000000"/>
                </a:solidFill>
              </a:rPr>
              <a:t>(Collisions)</a:t>
            </a:r>
            <a:r>
              <a:rPr lang="zh-TW" altLang="en-US" sz="1950">
                <a:solidFill>
                  <a:srgbClr val="000000"/>
                </a:solidFill>
              </a:rPr>
              <a:t> </a:t>
            </a:r>
            <a:r>
              <a:rPr lang="en-US" altLang="zh-TW" sz="1950">
                <a:solidFill>
                  <a:srgbClr val="000000"/>
                </a:solidFill>
              </a:rPr>
              <a:t>- </a:t>
            </a:r>
            <a:r>
              <a:rPr lang="zh-TW" altLang="en-US" sz="1950">
                <a:solidFill>
                  <a:srgbClr val="000000"/>
                </a:solidFill>
              </a:rPr>
              <a:t>在半雙工運作下</a:t>
            </a:r>
            <a:r>
              <a:rPr lang="zh-TW" altLang="zh-TW" sz="1950">
                <a:solidFill>
                  <a:srgbClr val="000000"/>
                </a:solidFill>
              </a:rPr>
              <a:t>碰撞</a:t>
            </a:r>
            <a:r>
              <a:rPr lang="zh-TW" altLang="en-US" sz="1950">
                <a:solidFill>
                  <a:srgbClr val="000000"/>
                </a:solidFill>
              </a:rPr>
              <a:t>是正常的。不過，你應該永遠不會在設定為全雙工通訊的介面上看到碰撞。 </a:t>
            </a:r>
          </a:p>
          <a:p>
            <a:pPr marL="358826" lvl="1" indent="-285743">
              <a:buFont typeface="Arial" panose="020b0604020202020204" pitchFamily="34" charset="0"/>
              <a:buChar char="•"/>
            </a:pPr>
            <a:r>
              <a:rPr lang="zh-TW" altLang="en-US" sz="1950">
                <a:solidFill>
                  <a:srgbClr val="000000"/>
                </a:solidFill>
              </a:rPr>
              <a:t>延遲碰撞 </a:t>
            </a:r>
            <a:r>
              <a:rPr lang="en-US" altLang="zh-TW" sz="1950">
                <a:solidFill>
                  <a:srgbClr val="000000"/>
                </a:solidFill>
              </a:rPr>
              <a:t>- </a:t>
            </a:r>
            <a:r>
              <a:rPr lang="zh-TW" altLang="en-US" sz="1950">
                <a:solidFill>
                  <a:srgbClr val="000000"/>
                </a:solidFill>
              </a:rPr>
              <a:t>延遲碰撞指的是訊框的 </a:t>
            </a:r>
            <a:r>
              <a:rPr lang="en-US" altLang="zh-TW" sz="1950">
                <a:solidFill>
                  <a:srgbClr val="000000"/>
                </a:solidFill>
              </a:rPr>
              <a:t>512 </a:t>
            </a:r>
            <a:r>
              <a:rPr lang="zh-TW" altLang="en-US" sz="1950">
                <a:solidFill>
                  <a:srgbClr val="000000"/>
                </a:solidFill>
              </a:rPr>
              <a:t>位元已被傳輸後發生的碰撞。電纜長度過長是最常見的延遲碰撞原因。另一個常見的原因是雙工設定錯誤。  </a:t>
            </a:r>
          </a:p>
        </p:txBody>
      </p:sp>
      <p:sp>
        <p:nvSpPr>
          <p:cNvPr id="2" name="投影片編號版面配置區 1"/>
          <p:cNvSpPr>
            <a:spLocks noGrp="1"/>
          </p:cNvSpPr>
          <p:nvPr>
            <p:ph type="sldNum" sz="quarter" idx="12"/>
          </p:nvPr>
        </p:nvSpPr>
        <p:spPr/>
        <p:txBody>
          <a:bodyPr/>
          <a:lstStyle/>
          <a:p>
            <a:fld id="{4FAB73BC-B049-4115-A692-8D63A059BFB8}" type="slidenum">
              <a:rPr lang="en-US" smtClean="0"/>
              <a:t>520</a:t>
            </a:fld>
            <a:endParaRPr lang="en-US"/>
          </a:p>
        </p:txBody>
      </p:sp>
    </p:spTree>
    <p:custDataLst>
      <p:tags r:id="rId3"/>
    </p:custDataLst>
    <p:extLst>
      <p:ext uri="{BB962C8B-B14F-4D97-AF65-F5344CB8AC3E}">
        <p14:creationId xmlns:p14="http://schemas.microsoft.com/office/powerpoint/2010/main" val="276720577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521.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68580" tIns="34290" rIns="68580" bIns="34290" rtlCol="0" anchor="ctr">
            <a:noAutofit/>
          </a:bodyPr>
          <a:lstStyle/>
          <a:p>
            <a:r>
              <a:rPr lang="en-US" altLang="zh-TW" sz="2700"/>
              <a:t>18.2</a:t>
            </a:r>
            <a:r>
              <a:rPr lang="zh-TW" altLang="en-US" sz="2700"/>
              <a:t>設定交換器連接埠</a:t>
            </a:r>
            <a:br>
              <a:rPr lang="en-US" sz="2700"/>
            </a:br>
            <a:r>
              <a:rPr lang="zh-TW" altLang="en-US" sz="2700"/>
              <a:t>故障排除網路存取層問題</a:t>
            </a:r>
          </a:p>
        </p:txBody>
      </p:sp>
      <p:sp>
        <p:nvSpPr>
          <p:cNvPr id="8" name="Rectangle 7">
            <a:extLst>
              <a:ext uri="{FF2B5EF4-FFF2-40B4-BE49-F238E27FC236}">
                <a16:creationId xmlns:a16="http://schemas.microsoft.com/office/drawing/2014/main" id="{9F4C6625-058A-DE49-BA4D-D901104DE397}"/>
              </a:ext>
            </a:extLst>
          </p:cNvPr>
          <p:cNvSpPr/>
          <p:nvPr/>
        </p:nvSpPr>
        <p:spPr>
          <a:xfrm>
            <a:off x="185353" y="2272784"/>
            <a:ext cx="2236573" cy="1569661"/>
          </a:xfrm>
          <a:prstGeom prst="rect">
            <a:avLst/>
          </a:prstGeom>
        </p:spPr>
        <p:txBody>
          <a:bodyPr vert="horz" lIns="68565" tIns="34283" rIns="68565" bIns="34283" rtlCol="0">
            <a:noAutofit/>
          </a:bodyPr>
          <a:lstStyle/>
          <a:p>
            <a:pPr defTabSz="457094">
              <a:spcBef>
                <a:spcPct val="20000"/>
              </a:spcBef>
            </a:pPr>
            <a:r>
              <a:rPr lang="zh-TW" altLang="en-US" sz="1950">
                <a:solidFill>
                  <a:srgbClr val="000000"/>
                </a:solidFill>
                <a:latin typeface="Times New Roman" panose="02020603050405020304" pitchFamily="18" charset="0"/>
                <a:ea typeface="標楷體" panose="03000509000000000000" pitchFamily="65" charset="-120"/>
                <a:cs typeface="CiscoSans ExtraLight"/>
              </a:rPr>
              <a:t>若要故障排除交換器與其他裝置之間不涉及連線或連線錯誤的案例，請遵循圖中所示的程序。</a:t>
            </a:r>
          </a:p>
        </p:txBody>
      </p:sp>
      <p:pic>
        <p:nvPicPr>
          <p:cNvPr id="7" name="Content Placeholder 6">
            <a:extLst>
              <a:ext uri="{FF2B5EF4-FFF2-40B4-BE49-F238E27FC236}">
                <a16:creationId xmlns:a16="http://schemas.microsoft.com/office/drawing/2014/main" id="{B4C2431C-C289-B041-8C95-E6739624FA3B}"/>
              </a:ext>
            </a:extLst>
          </p:cNvPr>
          <p:cNvPicPr>
            <a:picLocks noGrp="1" noChangeAspect="1"/>
          </p:cNvPicPr>
          <p:nvPr>
            <p:ph idx="1"/>
          </p:nvPr>
        </p:nvPicPr>
        <p:blipFill>
          <a:blip r:embed="rId3"/>
          <a:stretch>
            <a:fillRect/>
          </a:stretch>
        </p:blipFill>
        <p:spPr>
          <a:xfrm>
            <a:off x="2607277" y="1589088"/>
            <a:ext cx="6005384" cy="3972505"/>
          </a:xfrm>
        </p:spPr>
      </p:pic>
      <p:sp>
        <p:nvSpPr>
          <p:cNvPr id="2" name="投影片編號版面配置區 1"/>
          <p:cNvSpPr>
            <a:spLocks noGrp="1"/>
          </p:cNvSpPr>
          <p:nvPr>
            <p:ph type="sldNum" sz="quarter" idx="12"/>
          </p:nvPr>
        </p:nvSpPr>
        <p:spPr/>
        <p:txBody>
          <a:bodyPr/>
          <a:lstStyle/>
          <a:p>
            <a:fld id="{4FAB73BC-B049-4115-A692-8D63A059BFB8}" type="slidenum">
              <a:rPr lang="en-US" smtClean="0"/>
              <a:t>521</a:t>
            </a:fld>
            <a:endParaRPr lang="en-US"/>
          </a:p>
        </p:txBody>
      </p:sp>
    </p:spTree>
    <p:custDataLst>
      <p:tags r:id="rId4"/>
    </p:custDataLst>
    <p:extLst>
      <p:ext uri="{BB962C8B-B14F-4D97-AF65-F5344CB8AC3E}">
        <p14:creationId xmlns:p14="http://schemas.microsoft.com/office/powerpoint/2010/main" val="105364842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522.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68580" tIns="34290" rIns="68580" bIns="34290" rtlCol="0" anchor="ctr">
            <a:noAutofit/>
          </a:bodyPr>
          <a:lstStyle/>
          <a:p>
            <a:r>
              <a:rPr lang="en-US" altLang="zh-TW" sz="2700"/>
              <a:t>18.3 </a:t>
            </a:r>
            <a:r>
              <a:rPr lang="zh-TW" altLang="en-US" sz="2700"/>
              <a:t>安全</a:t>
            </a:r>
            <a:r>
              <a:rPr lang="zh-TW" altLang="en-US" sz="2700" smtClean="0"/>
              <a:t>遠端存取</a:t>
            </a:r>
            <a:r>
              <a:rPr lang="en-US" altLang="zh-TW" sz="2700" smtClean="0"/>
              <a:t>-</a:t>
            </a:r>
            <a:br>
              <a:rPr lang="en-US" sz="2700"/>
            </a:br>
            <a:r>
              <a:rPr lang="en-US" altLang="zh-TW" sz="2700"/>
              <a:t>Telnet </a:t>
            </a:r>
            <a:r>
              <a:rPr lang="zh-TW" altLang="en-US" sz="2700"/>
              <a:t>運作</a:t>
            </a:r>
          </a:p>
        </p:txBody>
      </p:sp>
      <p:sp>
        <p:nvSpPr>
          <p:cNvPr id="4" name="Content Placeholder 3">
            <a:extLst>
              <a:ext uri="{FF2B5EF4-FFF2-40B4-BE49-F238E27FC236}">
                <a16:creationId xmlns:a16="http://schemas.microsoft.com/office/drawing/2014/main" id="{695BAE28-6863-A948-8D99-61BCD994D06D}"/>
              </a:ext>
            </a:extLst>
          </p:cNvPr>
          <p:cNvSpPr>
            <a:spLocks noGrp="1"/>
          </p:cNvSpPr>
          <p:nvPr>
            <p:ph idx="1"/>
          </p:nvPr>
        </p:nvSpPr>
        <p:spPr>
          <a:xfrm>
            <a:off x="474662" y="1589088"/>
            <a:ext cx="3850203" cy="3689897"/>
          </a:xfrm>
        </p:spPr>
        <p:txBody>
          <a:bodyPr vert="horz" lIns="68565" tIns="34283" rIns="68565" bIns="34283" rtlCol="0">
            <a:noAutofit/>
          </a:bodyPr>
          <a:lstStyle/>
          <a:p>
            <a:pPr marL="0" algn="l"/>
            <a:r>
              <a:rPr lang="en-US" altLang="zh-TW" sz="1950">
                <a:solidFill>
                  <a:srgbClr val="000000"/>
                </a:solidFill>
                <a:latin typeface="Times New Roman" panose="02020603050405020304" pitchFamily="18" charset="0"/>
              </a:rPr>
              <a:t>Telnet </a:t>
            </a:r>
            <a:r>
              <a:rPr lang="zh-TW" altLang="en-US" sz="1950">
                <a:solidFill>
                  <a:srgbClr val="000000"/>
                </a:solidFill>
                <a:latin typeface="Times New Roman" panose="02020603050405020304" pitchFamily="18" charset="0"/>
              </a:rPr>
              <a:t>使用 </a:t>
            </a:r>
            <a:r>
              <a:rPr lang="en-US" altLang="zh-TW" sz="1950">
                <a:solidFill>
                  <a:srgbClr val="000000"/>
                </a:solidFill>
                <a:latin typeface="Times New Roman" panose="02020603050405020304" pitchFamily="18" charset="0"/>
              </a:rPr>
              <a:t>TCP </a:t>
            </a:r>
            <a:r>
              <a:rPr lang="zh-TW" altLang="en-US" sz="1950">
                <a:solidFill>
                  <a:srgbClr val="000000"/>
                </a:solidFill>
                <a:latin typeface="Times New Roman" panose="02020603050405020304" pitchFamily="18" charset="0"/>
              </a:rPr>
              <a:t>連接埠 </a:t>
            </a:r>
            <a:r>
              <a:rPr lang="en-US" altLang="zh-TW" sz="1950">
                <a:solidFill>
                  <a:srgbClr val="000000"/>
                </a:solidFill>
                <a:latin typeface="Times New Roman" panose="02020603050405020304" pitchFamily="18" charset="0"/>
              </a:rPr>
              <a:t>23</a:t>
            </a:r>
            <a:r>
              <a:rPr lang="zh-TW" altLang="en-US" sz="1950">
                <a:solidFill>
                  <a:srgbClr val="000000"/>
                </a:solidFill>
                <a:latin typeface="Times New Roman" panose="02020603050405020304" pitchFamily="18" charset="0"/>
              </a:rPr>
              <a:t>。它是較舊的協定，使用不安全明文傳輸做身份驗證（用戶名和密碼）及通信設備之間傳輸的資料。</a:t>
            </a:r>
          </a:p>
          <a:p>
            <a:pPr marL="0" algn="l"/>
            <a:r>
              <a:rPr lang="zh-TW" altLang="en-US" sz="1950">
                <a:solidFill>
                  <a:srgbClr val="000000"/>
                </a:solidFill>
                <a:latin typeface="Times New Roman" panose="02020603050405020304" pitchFamily="18" charset="0"/>
              </a:rPr>
              <a:t>威脅參與者可以使用 </a:t>
            </a:r>
            <a:r>
              <a:rPr lang="en-US" altLang="zh-TW" sz="1950">
                <a:solidFill>
                  <a:srgbClr val="000000"/>
                </a:solidFill>
                <a:latin typeface="Times New Roman" panose="02020603050405020304" pitchFamily="18" charset="0"/>
              </a:rPr>
              <a:t>Wireshark </a:t>
            </a:r>
            <a:r>
              <a:rPr lang="zh-TW" altLang="en-US" sz="1950">
                <a:solidFill>
                  <a:srgbClr val="000000"/>
                </a:solidFill>
                <a:latin typeface="Times New Roman" panose="02020603050405020304" pitchFamily="18" charset="0"/>
              </a:rPr>
              <a:t>測錄封包。例如，在圖中，威脅參與者會從 </a:t>
            </a:r>
            <a:r>
              <a:rPr lang="en-US" altLang="zh-TW" sz="1950">
                <a:solidFill>
                  <a:srgbClr val="000000"/>
                </a:solidFill>
                <a:latin typeface="Times New Roman" panose="02020603050405020304" pitchFamily="18" charset="0"/>
              </a:rPr>
              <a:t>Telnet </a:t>
            </a:r>
            <a:r>
              <a:rPr lang="zh-TW" altLang="en-US" sz="1950">
                <a:solidFill>
                  <a:srgbClr val="000000"/>
                </a:solidFill>
                <a:latin typeface="Times New Roman" panose="02020603050405020304" pitchFamily="18" charset="0"/>
              </a:rPr>
              <a:t>工作階段擷取帳號 </a:t>
            </a:r>
            <a:r>
              <a:rPr lang="en-US" altLang="zh-TW" sz="1950">
                <a:solidFill>
                  <a:srgbClr val="000000"/>
                </a:solidFill>
                <a:latin typeface="Times New Roman" panose="02020603050405020304" pitchFamily="18" charset="0"/>
              </a:rPr>
              <a:t>admin </a:t>
            </a:r>
            <a:r>
              <a:rPr lang="zh-TW" altLang="en-US" sz="1950">
                <a:solidFill>
                  <a:srgbClr val="000000"/>
                </a:solidFill>
                <a:latin typeface="Times New Roman" panose="02020603050405020304" pitchFamily="18" charset="0"/>
              </a:rPr>
              <a:t>和密碼 </a:t>
            </a:r>
            <a:r>
              <a:rPr lang="en-US" altLang="zh-TW" sz="1950">
                <a:solidFill>
                  <a:srgbClr val="000000"/>
                </a:solidFill>
                <a:latin typeface="Times New Roman" panose="02020603050405020304" pitchFamily="18" charset="0"/>
              </a:rPr>
              <a:t>ccna</a:t>
            </a:r>
            <a:r>
              <a:rPr lang="zh-TW" altLang="en-US" sz="1950">
                <a:solidFill>
                  <a:srgbClr val="000000"/>
                </a:solidFill>
                <a:latin typeface="Times New Roman" panose="02020603050405020304" pitchFamily="18" charset="0"/>
              </a:rPr>
              <a:t>。 </a:t>
            </a:r>
          </a:p>
        </p:txBody>
      </p:sp>
      <p:pic>
        <p:nvPicPr>
          <p:cNvPr id="5" name="Picture 4">
            <a:extLst>
              <a:ext uri="{FF2B5EF4-FFF2-40B4-BE49-F238E27FC236}">
                <a16:creationId xmlns:a16="http://schemas.microsoft.com/office/drawing/2014/main" id="{72259ABA-57F0-BC41-8D9C-FEABAB610248}"/>
              </a:ext>
            </a:extLst>
          </p:cNvPr>
          <p:cNvPicPr>
            <a:picLocks noChangeAspect="1"/>
          </p:cNvPicPr>
          <p:nvPr/>
        </p:nvPicPr>
        <p:blipFill>
          <a:blip r:embed="rId3"/>
          <a:stretch>
            <a:fillRect/>
          </a:stretch>
        </p:blipFill>
        <p:spPr>
          <a:xfrm>
            <a:off x="4706831" y="1707121"/>
            <a:ext cx="4038235" cy="2918941"/>
          </a:xfrm>
          <a:prstGeom prst="rect">
            <a:avLst/>
          </a:prstGeom>
        </p:spPr>
      </p:pic>
      <p:sp>
        <p:nvSpPr>
          <p:cNvPr id="2" name="投影片編號版面配置區 1"/>
          <p:cNvSpPr>
            <a:spLocks noGrp="1"/>
          </p:cNvSpPr>
          <p:nvPr>
            <p:ph type="sldNum" sz="quarter" idx="12"/>
          </p:nvPr>
        </p:nvSpPr>
        <p:spPr/>
        <p:txBody>
          <a:bodyPr/>
          <a:lstStyle/>
          <a:p>
            <a:fld id="{4FAB73BC-B049-4115-A692-8D63A059BFB8}" type="slidenum">
              <a:rPr lang="en-US" smtClean="0"/>
              <a:t>522</a:t>
            </a:fld>
            <a:endParaRPr lang="en-US"/>
          </a:p>
        </p:txBody>
      </p:sp>
    </p:spTree>
    <p:custDataLst>
      <p:tags r:id="rId4"/>
    </p:custDataLst>
    <p:extLst>
      <p:ext uri="{BB962C8B-B14F-4D97-AF65-F5344CB8AC3E}">
        <p14:creationId xmlns:p14="http://schemas.microsoft.com/office/powerpoint/2010/main" val="224647440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523.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68580" tIns="34290" rIns="68580" bIns="34290" rtlCol="0" anchor="ctr">
            <a:noAutofit/>
          </a:bodyPr>
          <a:lstStyle/>
          <a:p>
            <a:r>
              <a:rPr lang="en-US" altLang="zh-TW" sz="2700"/>
              <a:t>18.3 </a:t>
            </a:r>
            <a:r>
              <a:rPr lang="zh-TW" altLang="en-US" sz="2700"/>
              <a:t>安全遠端存取</a:t>
            </a:r>
            <a:r>
              <a:rPr lang="en-US" altLang="zh-TW" sz="2700"/>
              <a:t>-</a:t>
            </a:r>
            <a:br>
              <a:rPr lang="en-US" sz="2700"/>
            </a:br>
            <a:r>
              <a:rPr lang="en-US" altLang="zh-TW" sz="2700"/>
              <a:t>SSH </a:t>
            </a:r>
            <a:r>
              <a:rPr lang="zh-TW" altLang="en-US" sz="2700"/>
              <a:t>運作</a:t>
            </a:r>
          </a:p>
        </p:txBody>
      </p:sp>
      <p:sp>
        <p:nvSpPr>
          <p:cNvPr id="6" name="Content Placeholder 5">
            <a:extLst>
              <a:ext uri="{FF2B5EF4-FFF2-40B4-BE49-F238E27FC236}">
                <a16:creationId xmlns:a16="http://schemas.microsoft.com/office/drawing/2014/main" id="{4CA36867-065C-EE45-933F-3628A4798040}"/>
              </a:ext>
            </a:extLst>
          </p:cNvPr>
          <p:cNvSpPr>
            <a:spLocks noGrp="1"/>
          </p:cNvSpPr>
          <p:nvPr>
            <p:ph idx="1"/>
          </p:nvPr>
        </p:nvSpPr>
        <p:spPr>
          <a:xfrm>
            <a:off x="110068" y="1589088"/>
            <a:ext cx="4375436" cy="3689897"/>
          </a:xfrm>
        </p:spPr>
        <p:txBody>
          <a:bodyPr vert="horz" lIns="68565" tIns="34283" rIns="68565" bIns="34283" rtlCol="0">
            <a:noAutofit/>
          </a:bodyPr>
          <a:lstStyle/>
          <a:p>
            <a:pPr marL="0" algn="l"/>
            <a:r>
              <a:rPr lang="zh-TW" altLang="en-US" sz="1950">
                <a:solidFill>
                  <a:srgbClr val="000000"/>
                </a:solidFill>
                <a:latin typeface="Times New Roman" panose="02020603050405020304" pitchFamily="18" charset="0"/>
              </a:rPr>
              <a:t>安全殼層 </a:t>
            </a:r>
            <a:r>
              <a:rPr lang="en-US" altLang="zh-TW" sz="1950">
                <a:solidFill>
                  <a:srgbClr val="000000"/>
                </a:solidFill>
                <a:latin typeface="Times New Roman" panose="02020603050405020304" pitchFamily="18" charset="0"/>
              </a:rPr>
              <a:t>(SSH) </a:t>
            </a:r>
            <a:r>
              <a:rPr lang="zh-TW" altLang="en-US" sz="1950">
                <a:solidFill>
                  <a:srgbClr val="000000"/>
                </a:solidFill>
                <a:latin typeface="Times New Roman" panose="02020603050405020304" pitchFamily="18" charset="0"/>
              </a:rPr>
              <a:t>是使用 </a:t>
            </a:r>
            <a:r>
              <a:rPr lang="en-US" altLang="zh-TW" sz="1950">
                <a:solidFill>
                  <a:srgbClr val="000000"/>
                </a:solidFill>
                <a:latin typeface="Times New Roman" panose="02020603050405020304" pitchFamily="18" charset="0"/>
              </a:rPr>
              <a:t>TCP </a:t>
            </a:r>
            <a:r>
              <a:rPr lang="zh-TW" altLang="en-US" sz="1950">
                <a:solidFill>
                  <a:srgbClr val="000000"/>
                </a:solidFill>
                <a:latin typeface="Times New Roman" panose="02020603050405020304" pitchFamily="18" charset="0"/>
              </a:rPr>
              <a:t>連接埠 </a:t>
            </a:r>
            <a:r>
              <a:rPr lang="en-US" altLang="zh-TW" sz="1950">
                <a:solidFill>
                  <a:srgbClr val="000000"/>
                </a:solidFill>
                <a:latin typeface="Times New Roman" panose="02020603050405020304" pitchFamily="18" charset="0"/>
              </a:rPr>
              <a:t>22 </a:t>
            </a:r>
            <a:r>
              <a:rPr lang="zh-TW" altLang="en-US" sz="1950">
                <a:solidFill>
                  <a:srgbClr val="000000"/>
                </a:solidFill>
                <a:latin typeface="Times New Roman" panose="02020603050405020304" pitchFamily="18" charset="0"/>
              </a:rPr>
              <a:t>的安全協定。它為遠端裝置提供安全 </a:t>
            </a:r>
            <a:r>
              <a:rPr lang="en-US" altLang="zh-TW" sz="1950">
                <a:solidFill>
                  <a:srgbClr val="000000"/>
                </a:solidFill>
                <a:latin typeface="Times New Roman" panose="02020603050405020304" pitchFamily="18" charset="0"/>
              </a:rPr>
              <a:t>(</a:t>
            </a:r>
            <a:r>
              <a:rPr lang="zh-TW" altLang="en-US" sz="1950">
                <a:solidFill>
                  <a:srgbClr val="000000"/>
                </a:solidFill>
                <a:latin typeface="Times New Roman" panose="02020603050405020304" pitchFamily="18" charset="0"/>
              </a:rPr>
              <a:t>加密</a:t>
            </a:r>
            <a:r>
              <a:rPr lang="en-US" altLang="zh-TW" sz="1950">
                <a:solidFill>
                  <a:srgbClr val="000000"/>
                </a:solidFill>
                <a:latin typeface="Times New Roman" panose="02020603050405020304" pitchFamily="18" charset="0"/>
              </a:rPr>
              <a:t>) </a:t>
            </a:r>
            <a:r>
              <a:rPr lang="zh-TW" altLang="en-US" sz="1950">
                <a:solidFill>
                  <a:srgbClr val="000000"/>
                </a:solidFill>
                <a:latin typeface="Times New Roman" panose="02020603050405020304" pitchFamily="18" charset="0"/>
              </a:rPr>
              <a:t>管理連線。</a:t>
            </a:r>
            <a:r>
              <a:rPr lang="en-US" altLang="zh-TW" sz="1950">
                <a:solidFill>
                  <a:srgbClr val="000000"/>
                </a:solidFill>
                <a:latin typeface="Times New Roman" panose="02020603050405020304" pitchFamily="18" charset="0"/>
              </a:rPr>
              <a:t>SSH </a:t>
            </a:r>
            <a:r>
              <a:rPr lang="zh-TW" altLang="en-US" sz="1950">
                <a:solidFill>
                  <a:srgbClr val="000000"/>
                </a:solidFill>
                <a:latin typeface="Times New Roman" panose="02020603050405020304" pitchFamily="18" charset="0"/>
              </a:rPr>
              <a:t>應該取代 </a:t>
            </a:r>
            <a:r>
              <a:rPr lang="en-US" altLang="zh-TW" sz="1950">
                <a:solidFill>
                  <a:srgbClr val="000000"/>
                </a:solidFill>
                <a:latin typeface="Times New Roman" panose="02020603050405020304" pitchFamily="18" charset="0"/>
              </a:rPr>
              <a:t>Telnet </a:t>
            </a:r>
            <a:r>
              <a:rPr lang="zh-TW" altLang="en-US" sz="1950">
                <a:solidFill>
                  <a:srgbClr val="000000"/>
                </a:solidFill>
                <a:latin typeface="Times New Roman" panose="02020603050405020304" pitchFamily="18" charset="0"/>
              </a:rPr>
              <a:t>的管理連線。</a:t>
            </a:r>
            <a:r>
              <a:rPr lang="en-US" altLang="zh-TW" sz="1950">
                <a:solidFill>
                  <a:srgbClr val="000000"/>
                </a:solidFill>
                <a:latin typeface="Times New Roman" panose="02020603050405020304" pitchFamily="18" charset="0"/>
              </a:rPr>
              <a:t>SSH </a:t>
            </a:r>
            <a:r>
              <a:rPr lang="zh-TW" altLang="en-US" sz="1950">
                <a:solidFill>
                  <a:srgbClr val="000000"/>
                </a:solidFill>
                <a:latin typeface="Times New Roman" panose="02020603050405020304" pitchFamily="18" charset="0"/>
              </a:rPr>
              <a:t>通過一個設備進行身份驗證（用戶名和密碼），也為通信設備之間的傳輸數據提供了強加密的遠端連接的安全性。</a:t>
            </a:r>
          </a:p>
          <a:p>
            <a:pPr marL="0" algn="l"/>
            <a:endParaRPr lang="en-US" sz="1950">
              <a:solidFill>
                <a:srgbClr val="000000"/>
              </a:solidFill>
              <a:latin typeface="Times New Roman" panose="02020603050405020304" pitchFamily="18" charset="0"/>
            </a:endParaRPr>
          </a:p>
          <a:p>
            <a:pPr marL="0" algn="l"/>
            <a:r>
              <a:rPr lang="zh-TW" altLang="en-US" sz="1950">
                <a:solidFill>
                  <a:srgbClr val="000000"/>
                </a:solidFill>
                <a:latin typeface="Times New Roman" panose="02020603050405020304" pitchFamily="18" charset="0"/>
              </a:rPr>
              <a:t>圖中顯示了 </a:t>
            </a:r>
            <a:r>
              <a:rPr lang="en-US" altLang="zh-TW" sz="1950">
                <a:solidFill>
                  <a:srgbClr val="000000"/>
                </a:solidFill>
                <a:latin typeface="Times New Roman" panose="02020603050405020304" pitchFamily="18" charset="0"/>
              </a:rPr>
              <a:t>SSH </a:t>
            </a:r>
            <a:r>
              <a:rPr lang="zh-TW" altLang="en-US" sz="1950">
                <a:solidFill>
                  <a:srgbClr val="000000"/>
                </a:solidFill>
                <a:latin typeface="Times New Roman" panose="02020603050405020304" pitchFamily="18" charset="0"/>
              </a:rPr>
              <a:t>工作階段的 </a:t>
            </a:r>
            <a:r>
              <a:rPr lang="en-US" altLang="zh-TW" sz="1950">
                <a:solidFill>
                  <a:srgbClr val="000000"/>
                </a:solidFill>
                <a:latin typeface="Times New Roman" panose="02020603050405020304" pitchFamily="18" charset="0"/>
              </a:rPr>
              <a:t>Wireshark </a:t>
            </a:r>
            <a:r>
              <a:rPr lang="zh-TW" altLang="en-US" sz="1950">
                <a:solidFill>
                  <a:srgbClr val="000000"/>
                </a:solidFill>
                <a:latin typeface="Times New Roman" panose="02020603050405020304" pitchFamily="18" charset="0"/>
              </a:rPr>
              <a:t>擷取。威脅實作者可以使用管理員裝置的 </a:t>
            </a:r>
            <a:r>
              <a:rPr lang="en-US" altLang="zh-TW" sz="1950">
                <a:solidFill>
                  <a:srgbClr val="000000"/>
                </a:solidFill>
                <a:latin typeface="Times New Roman" panose="02020603050405020304" pitchFamily="18" charset="0"/>
              </a:rPr>
              <a:t>IP </a:t>
            </a:r>
            <a:r>
              <a:rPr lang="zh-TW" altLang="en-US" sz="1950">
                <a:solidFill>
                  <a:srgbClr val="000000"/>
                </a:solidFill>
                <a:latin typeface="Times New Roman" panose="02020603050405020304" pitchFamily="18" charset="0"/>
              </a:rPr>
              <a:t>位址來追蹤工作階段。然而，與 </a:t>
            </a:r>
            <a:r>
              <a:rPr lang="en-US" altLang="zh-TW" sz="1950">
                <a:solidFill>
                  <a:srgbClr val="000000"/>
                </a:solidFill>
                <a:latin typeface="Times New Roman" panose="02020603050405020304" pitchFamily="18" charset="0"/>
              </a:rPr>
              <a:t>Telnet </a:t>
            </a:r>
            <a:r>
              <a:rPr lang="zh-TW" altLang="en-US" sz="1950">
                <a:solidFill>
                  <a:srgbClr val="000000"/>
                </a:solidFill>
                <a:latin typeface="Times New Roman" panose="02020603050405020304" pitchFamily="18" charset="0"/>
              </a:rPr>
              <a:t>不同，使用 </a:t>
            </a:r>
            <a:r>
              <a:rPr lang="en-US" altLang="zh-TW" sz="1950">
                <a:solidFill>
                  <a:srgbClr val="000000"/>
                </a:solidFill>
                <a:latin typeface="Times New Roman" panose="02020603050405020304" pitchFamily="18" charset="0"/>
              </a:rPr>
              <a:t>SSH </a:t>
            </a:r>
            <a:r>
              <a:rPr lang="zh-TW" altLang="en-US" sz="1950">
                <a:solidFill>
                  <a:srgbClr val="000000"/>
                </a:solidFill>
                <a:latin typeface="Times New Roman" panose="02020603050405020304" pitchFamily="18" charset="0"/>
              </a:rPr>
              <a:t>的帳號和密碼被加密。</a:t>
            </a:r>
          </a:p>
          <a:p>
            <a:pPr marL="0" algn="l"/>
            <a:endParaRPr lang="en-US" sz="1950">
              <a:solidFill>
                <a:srgbClr val="000000"/>
              </a:solidFill>
              <a:latin typeface="Times New Roman" panose="02020603050405020304" pitchFamily="18" charset="0"/>
            </a:endParaRPr>
          </a:p>
        </p:txBody>
      </p:sp>
      <p:pic>
        <p:nvPicPr>
          <p:cNvPr id="8" name="Picture 7">
            <a:extLst>
              <a:ext uri="{FF2B5EF4-FFF2-40B4-BE49-F238E27FC236}">
                <a16:creationId xmlns:a16="http://schemas.microsoft.com/office/drawing/2014/main" id="{5D8FC6F7-6AB1-9640-AFF4-87BF29BBF4BB}"/>
              </a:ext>
            </a:extLst>
          </p:cNvPr>
          <p:cNvPicPr>
            <a:picLocks noChangeAspect="1"/>
          </p:cNvPicPr>
          <p:nvPr/>
        </p:nvPicPr>
        <p:blipFill>
          <a:blip r:embed="rId3"/>
          <a:stretch>
            <a:fillRect/>
          </a:stretch>
        </p:blipFill>
        <p:spPr>
          <a:xfrm>
            <a:off x="4823382" y="1822622"/>
            <a:ext cx="3963580" cy="2902293"/>
          </a:xfrm>
          <a:prstGeom prst="rect">
            <a:avLst/>
          </a:prstGeom>
        </p:spPr>
      </p:pic>
      <p:sp>
        <p:nvSpPr>
          <p:cNvPr id="2" name="投影片編號版面配置區 1"/>
          <p:cNvSpPr>
            <a:spLocks noGrp="1"/>
          </p:cNvSpPr>
          <p:nvPr>
            <p:ph type="sldNum" sz="quarter" idx="12"/>
          </p:nvPr>
        </p:nvSpPr>
        <p:spPr/>
        <p:txBody>
          <a:bodyPr/>
          <a:lstStyle/>
          <a:p>
            <a:fld id="{4FAB73BC-B049-4115-A692-8D63A059BFB8}" type="slidenum">
              <a:rPr lang="en-US" smtClean="0"/>
              <a:t>523</a:t>
            </a:fld>
            <a:endParaRPr lang="en-US"/>
          </a:p>
        </p:txBody>
      </p:sp>
    </p:spTree>
    <p:custDataLst>
      <p:tags r:id="rId4"/>
    </p:custDataLst>
    <p:extLst>
      <p:ext uri="{BB962C8B-B14F-4D97-AF65-F5344CB8AC3E}">
        <p14:creationId xmlns:p14="http://schemas.microsoft.com/office/powerpoint/2010/main" val="209438091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524.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68580" tIns="34290" rIns="68580" bIns="34290" rtlCol="0" anchor="ctr">
            <a:noAutofit/>
          </a:bodyPr>
          <a:lstStyle/>
          <a:p>
            <a:r>
              <a:rPr lang="en-US" altLang="zh-TW" sz="2700"/>
              <a:t>18.3 </a:t>
            </a:r>
            <a:r>
              <a:rPr lang="zh-TW" altLang="en-US" sz="2700"/>
              <a:t>安全遠端存取</a:t>
            </a:r>
            <a:r>
              <a:rPr lang="en-US" altLang="zh-TW" sz="2700"/>
              <a:t>-</a:t>
            </a:r>
            <a:br>
              <a:rPr lang="en-US" sz="2700"/>
            </a:br>
            <a:r>
              <a:rPr lang="zh-TW" altLang="en-US" sz="2700"/>
              <a:t>驗證交換器支援 </a:t>
            </a:r>
            <a:r>
              <a:rPr lang="en-US" altLang="zh-TW" sz="2700"/>
              <a:t>SSH</a:t>
            </a:r>
          </a:p>
        </p:txBody>
      </p:sp>
      <p:sp>
        <p:nvSpPr>
          <p:cNvPr id="4" name="Content Placeholder 3">
            <a:extLst>
              <a:ext uri="{FF2B5EF4-FFF2-40B4-BE49-F238E27FC236}">
                <a16:creationId xmlns:a16="http://schemas.microsoft.com/office/drawing/2014/main" id="{A0711190-744C-884C-A304-1DAF2D9FE229}"/>
              </a:ext>
            </a:extLst>
          </p:cNvPr>
          <p:cNvSpPr>
            <a:spLocks noGrp="1"/>
          </p:cNvSpPr>
          <p:nvPr>
            <p:ph idx="1"/>
          </p:nvPr>
        </p:nvSpPr>
        <p:spPr>
          <a:xfrm>
            <a:off x="474662" y="1589088"/>
            <a:ext cx="8280057" cy="1926696"/>
          </a:xfrm>
        </p:spPr>
        <p:txBody>
          <a:bodyPr vert="horz" lIns="68565" tIns="34283" rIns="68565" bIns="34283" rtlCol="0">
            <a:noAutofit/>
          </a:bodyPr>
          <a:lstStyle/>
          <a:p>
            <a:pPr marL="0" algn="l"/>
            <a:r>
              <a:rPr lang="zh-TW" altLang="en-US" sz="1950">
                <a:solidFill>
                  <a:srgbClr val="000000"/>
                </a:solidFill>
                <a:latin typeface="Times New Roman" panose="02020603050405020304" pitchFamily="18" charset="0"/>
              </a:rPr>
              <a:t>若要在 </a:t>
            </a:r>
            <a:r>
              <a:rPr lang="en-US" altLang="zh-TW" sz="1950">
                <a:solidFill>
                  <a:srgbClr val="000000"/>
                </a:solidFill>
                <a:latin typeface="Times New Roman" panose="02020603050405020304" pitchFamily="18" charset="0"/>
              </a:rPr>
              <a:t>Catalyst 2960 </a:t>
            </a:r>
            <a:r>
              <a:rPr lang="zh-TW" altLang="en-US" sz="1950">
                <a:solidFill>
                  <a:srgbClr val="000000"/>
                </a:solidFill>
                <a:latin typeface="Times New Roman" panose="02020603050405020304" pitchFamily="18" charset="0"/>
              </a:rPr>
              <a:t>交換器上啟用 </a:t>
            </a:r>
            <a:r>
              <a:rPr lang="en-US" altLang="zh-TW" sz="1950">
                <a:solidFill>
                  <a:srgbClr val="000000"/>
                </a:solidFill>
                <a:latin typeface="Times New Roman" panose="02020603050405020304" pitchFamily="18" charset="0"/>
              </a:rPr>
              <a:t>SSH</a:t>
            </a:r>
            <a:r>
              <a:rPr lang="zh-TW" altLang="en-US" sz="1950">
                <a:solidFill>
                  <a:srgbClr val="000000"/>
                </a:solidFill>
                <a:latin typeface="Times New Roman" panose="02020603050405020304" pitchFamily="18" charset="0"/>
              </a:rPr>
              <a:t>，交換器必須使用 </a:t>
            </a:r>
            <a:r>
              <a:rPr lang="en-US" altLang="zh-TW" sz="1950">
                <a:solidFill>
                  <a:srgbClr val="000000"/>
                </a:solidFill>
                <a:latin typeface="Times New Roman" panose="02020603050405020304" pitchFamily="18" charset="0"/>
              </a:rPr>
              <a:t>IOS </a:t>
            </a:r>
            <a:r>
              <a:rPr lang="zh-TW" altLang="en-US" sz="1950">
                <a:solidFill>
                  <a:srgbClr val="000000"/>
                </a:solidFill>
                <a:latin typeface="Times New Roman" panose="02020603050405020304" pitchFamily="18" charset="0"/>
              </a:rPr>
              <a:t>軟體版本需包括加密 </a:t>
            </a:r>
            <a:r>
              <a:rPr lang="en-US" altLang="zh-TW" sz="1950">
                <a:solidFill>
                  <a:srgbClr val="000000"/>
                </a:solidFill>
                <a:latin typeface="Times New Roman" panose="02020603050405020304" pitchFamily="18" charset="0"/>
              </a:rPr>
              <a:t>(</a:t>
            </a:r>
            <a:r>
              <a:rPr lang="zh-TW" altLang="en-US" sz="1950">
                <a:solidFill>
                  <a:srgbClr val="000000"/>
                </a:solidFill>
                <a:latin typeface="Times New Roman" panose="02020603050405020304" pitchFamily="18" charset="0"/>
              </a:rPr>
              <a:t>加密</a:t>
            </a:r>
            <a:r>
              <a:rPr lang="en-US" altLang="zh-TW" sz="1950">
                <a:solidFill>
                  <a:srgbClr val="000000"/>
                </a:solidFill>
                <a:latin typeface="Times New Roman" panose="02020603050405020304" pitchFamily="18" charset="0"/>
              </a:rPr>
              <a:t>) </a:t>
            </a:r>
            <a:r>
              <a:rPr lang="zh-TW" altLang="en-US" sz="1950">
                <a:solidFill>
                  <a:srgbClr val="000000"/>
                </a:solidFill>
                <a:latin typeface="Times New Roman" panose="02020603050405020304" pitchFamily="18" charset="0"/>
              </a:rPr>
              <a:t>功能和能力。使用交換器上的 </a:t>
            </a:r>
            <a:r>
              <a:rPr lang="en-US" altLang="zh-TW" sz="1950">
                <a:solidFill>
                  <a:srgbClr val="000000"/>
                </a:solidFill>
                <a:latin typeface="Times New Roman" panose="02020603050405020304" pitchFamily="18" charset="0"/>
              </a:rPr>
              <a:t>show version</a:t>
            </a:r>
            <a:r>
              <a:rPr lang="zh-TW" altLang="en-US" sz="1950">
                <a:solidFill>
                  <a:srgbClr val="000000"/>
                </a:solidFill>
                <a:latin typeface="Times New Roman" panose="02020603050405020304" pitchFamily="18" charset="0"/>
              </a:rPr>
              <a:t> 指令來查看該交換器目前正在運行的 </a:t>
            </a:r>
            <a:r>
              <a:rPr lang="en-US" altLang="zh-TW" sz="1950">
                <a:solidFill>
                  <a:srgbClr val="000000"/>
                </a:solidFill>
                <a:latin typeface="Times New Roman" panose="02020603050405020304" pitchFamily="18" charset="0"/>
              </a:rPr>
              <a:t>IOS</a:t>
            </a:r>
            <a:r>
              <a:rPr lang="zh-TW" altLang="en-US" sz="1950">
                <a:solidFill>
                  <a:srgbClr val="000000"/>
                </a:solidFill>
                <a:latin typeface="Times New Roman" panose="02020603050405020304" pitchFamily="18" charset="0"/>
              </a:rPr>
              <a:t>。包含 “</a:t>
            </a:r>
            <a:r>
              <a:rPr lang="en-US" altLang="zh-TW" sz="1950">
                <a:solidFill>
                  <a:srgbClr val="000000"/>
                </a:solidFill>
                <a:latin typeface="Times New Roman" panose="02020603050405020304" pitchFamily="18" charset="0"/>
              </a:rPr>
              <a:t>k9” </a:t>
            </a:r>
            <a:r>
              <a:rPr lang="zh-TW" altLang="en-US" sz="1950">
                <a:solidFill>
                  <a:srgbClr val="000000"/>
                </a:solidFill>
                <a:latin typeface="Times New Roman" panose="02020603050405020304" pitchFamily="18" charset="0"/>
              </a:rPr>
              <a:t>組合的 </a:t>
            </a:r>
            <a:r>
              <a:rPr lang="en-US" altLang="zh-TW" sz="1950">
                <a:solidFill>
                  <a:srgbClr val="000000"/>
                </a:solidFill>
                <a:latin typeface="Times New Roman" panose="02020603050405020304" pitchFamily="18" charset="0"/>
              </a:rPr>
              <a:t>IOS </a:t>
            </a:r>
            <a:r>
              <a:rPr lang="zh-TW" altLang="en-US" sz="1950">
                <a:solidFill>
                  <a:srgbClr val="000000"/>
                </a:solidFill>
                <a:latin typeface="Times New Roman" panose="02020603050405020304" pitchFamily="18" charset="0"/>
              </a:rPr>
              <a:t>文件名支援加密（</a:t>
            </a:r>
            <a:r>
              <a:rPr lang="en-US" altLang="zh-TW" sz="1950">
                <a:solidFill>
                  <a:srgbClr val="000000"/>
                </a:solidFill>
                <a:latin typeface="Times New Roman" panose="02020603050405020304" pitchFamily="18" charset="0"/>
              </a:rPr>
              <a:t>encrypted</a:t>
            </a:r>
            <a:r>
              <a:rPr lang="zh-TW" altLang="en-US" sz="1950">
                <a:solidFill>
                  <a:srgbClr val="000000"/>
                </a:solidFill>
                <a:latin typeface="Times New Roman" panose="02020603050405020304" pitchFamily="18" charset="0"/>
              </a:rPr>
              <a:t>）的功能和能力。 </a:t>
            </a:r>
          </a:p>
          <a:p>
            <a:pPr marL="0" algn="l"/>
            <a:endParaRPr lang="en-US" sz="1950">
              <a:solidFill>
                <a:srgbClr val="000000"/>
              </a:solidFill>
              <a:latin typeface="Times New Roman" panose="02020603050405020304" pitchFamily="18" charset="0"/>
            </a:endParaRPr>
          </a:p>
          <a:p>
            <a:pPr marL="0" algn="l"/>
            <a:r>
              <a:rPr lang="zh-TW" altLang="en-US" sz="1950">
                <a:solidFill>
                  <a:srgbClr val="000000"/>
                </a:solidFill>
                <a:latin typeface="Times New Roman" panose="02020603050405020304" pitchFamily="18" charset="0"/>
              </a:rPr>
              <a:t>範例顯示了 </a:t>
            </a:r>
            <a:r>
              <a:rPr lang="en-US" altLang="zh-TW" sz="1950">
                <a:solidFill>
                  <a:srgbClr val="000000"/>
                </a:solidFill>
                <a:latin typeface="Times New Roman" panose="02020603050405020304" pitchFamily="18" charset="0"/>
              </a:rPr>
              <a:t>show version</a:t>
            </a:r>
            <a:r>
              <a:rPr lang="zh-TW" altLang="en-US" sz="1950">
                <a:solidFill>
                  <a:srgbClr val="000000"/>
                </a:solidFill>
                <a:latin typeface="Times New Roman" panose="02020603050405020304" pitchFamily="18" charset="0"/>
              </a:rPr>
              <a:t> 指令的輸出。</a:t>
            </a:r>
          </a:p>
        </p:txBody>
      </p:sp>
      <p:pic>
        <p:nvPicPr>
          <p:cNvPr id="7" name="Picture 6">
            <a:extLst>
              <a:ext uri="{FF2B5EF4-FFF2-40B4-BE49-F238E27FC236}">
                <a16:creationId xmlns:a16="http://schemas.microsoft.com/office/drawing/2014/main" id="{0750D2FB-D57E-064F-B311-FC85F3B6C604}"/>
              </a:ext>
            </a:extLst>
          </p:cNvPr>
          <p:cNvPicPr>
            <a:picLocks noChangeAspect="1"/>
          </p:cNvPicPr>
          <p:nvPr/>
        </p:nvPicPr>
        <p:blipFill>
          <a:blip r:embed="rId3"/>
          <a:stretch>
            <a:fillRect/>
          </a:stretch>
        </p:blipFill>
        <p:spPr>
          <a:xfrm>
            <a:off x="517353" y="3655771"/>
            <a:ext cx="8194676" cy="972662"/>
          </a:xfrm>
          <a:prstGeom prst="rect">
            <a:avLst/>
          </a:prstGeom>
        </p:spPr>
      </p:pic>
      <p:sp>
        <p:nvSpPr>
          <p:cNvPr id="2" name="投影片編號版面配置區 1"/>
          <p:cNvSpPr>
            <a:spLocks noGrp="1"/>
          </p:cNvSpPr>
          <p:nvPr>
            <p:ph type="sldNum" sz="quarter" idx="12"/>
          </p:nvPr>
        </p:nvSpPr>
        <p:spPr/>
        <p:txBody>
          <a:bodyPr/>
          <a:lstStyle/>
          <a:p>
            <a:fld id="{4FAB73BC-B049-4115-A692-8D63A059BFB8}" type="slidenum">
              <a:rPr lang="en-US" smtClean="0"/>
              <a:t>524</a:t>
            </a:fld>
            <a:endParaRPr lang="en-US"/>
          </a:p>
        </p:txBody>
      </p:sp>
    </p:spTree>
    <p:custDataLst>
      <p:tags r:id="rId4"/>
    </p:custDataLst>
    <p:extLst>
      <p:ext uri="{BB962C8B-B14F-4D97-AF65-F5344CB8AC3E}">
        <p14:creationId xmlns:p14="http://schemas.microsoft.com/office/powerpoint/2010/main" val="237336656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525.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68580" tIns="34290" rIns="68580" bIns="34290" rtlCol="0" anchor="ctr">
            <a:noAutofit/>
          </a:bodyPr>
          <a:lstStyle/>
          <a:p>
            <a:r>
              <a:rPr lang="en-US" altLang="zh-TW" sz="2700"/>
              <a:t>18.3 </a:t>
            </a:r>
            <a:r>
              <a:rPr lang="zh-TW" altLang="en-US" sz="2700"/>
              <a:t>安全遠端存取</a:t>
            </a:r>
            <a:r>
              <a:rPr lang="en-US" altLang="zh-TW" sz="2700"/>
              <a:t>-</a:t>
            </a:r>
            <a:br>
              <a:rPr lang="en-US" sz="2700"/>
            </a:br>
            <a:r>
              <a:rPr lang="zh-TW" altLang="en-US" sz="2700"/>
              <a:t>設定 </a:t>
            </a:r>
            <a:r>
              <a:rPr lang="en-US" altLang="zh-TW" sz="2700"/>
              <a:t>SSH</a:t>
            </a:r>
          </a:p>
        </p:txBody>
      </p:sp>
      <p:sp>
        <p:nvSpPr>
          <p:cNvPr id="5" name="Content Placeholder 4">
            <a:extLst>
              <a:ext uri="{FF2B5EF4-FFF2-40B4-BE49-F238E27FC236}">
                <a16:creationId xmlns:a16="http://schemas.microsoft.com/office/drawing/2014/main" id="{24BFA605-496F-6E4F-A16A-988749C788D0}"/>
              </a:ext>
            </a:extLst>
          </p:cNvPr>
          <p:cNvSpPr>
            <a:spLocks noGrp="1"/>
          </p:cNvSpPr>
          <p:nvPr>
            <p:ph idx="1"/>
          </p:nvPr>
        </p:nvSpPr>
        <p:spPr>
          <a:xfrm>
            <a:off x="160868" y="1465521"/>
            <a:ext cx="8551161" cy="3689897"/>
          </a:xfrm>
        </p:spPr>
        <p:txBody>
          <a:bodyPr/>
          <a:lstStyle/>
          <a:p>
            <a:pPr marL="0" indent="0" algn="l"/>
            <a:r>
              <a:rPr lang="zh-TW" altLang="en-US" sz="1500">
                <a:solidFill>
                  <a:srgbClr val="000000"/>
                </a:solidFill>
              </a:rPr>
              <a:t>在設定 </a:t>
            </a:r>
            <a:r>
              <a:rPr lang="en-US" altLang="zh-TW" sz="1500">
                <a:solidFill>
                  <a:srgbClr val="000000"/>
                </a:solidFill>
              </a:rPr>
              <a:t>SSH </a:t>
            </a:r>
            <a:r>
              <a:rPr lang="zh-TW" altLang="en-US" sz="1500">
                <a:solidFill>
                  <a:srgbClr val="000000"/>
                </a:solidFill>
              </a:rPr>
              <a:t>之前，交換器最少要設定必須以唯一的主機名稱和正確的網路連線設定。</a:t>
            </a:r>
          </a:p>
          <a:p>
            <a:pPr marL="73083" lvl="1" indent="0">
              <a:buNone/>
            </a:pPr>
            <a:r>
              <a:rPr lang="zh-TW" altLang="en-US" sz="1500" b="1">
                <a:solidFill>
                  <a:srgbClr val="000000"/>
                </a:solidFill>
              </a:rPr>
              <a:t>第 </a:t>
            </a:r>
            <a:r>
              <a:rPr lang="en-US" altLang="zh-TW" sz="1500" b="1">
                <a:solidFill>
                  <a:srgbClr val="000000"/>
                </a:solidFill>
              </a:rPr>
              <a:t>1 </a:t>
            </a:r>
            <a:r>
              <a:rPr lang="zh-TW" altLang="en-US" sz="1500" b="1">
                <a:solidFill>
                  <a:srgbClr val="000000"/>
                </a:solidFill>
              </a:rPr>
              <a:t>步</a:t>
            </a:r>
            <a:r>
              <a:rPr lang="zh-TW" altLang="en-US" sz="1500">
                <a:solidFill>
                  <a:srgbClr val="000000"/>
                </a:solidFill>
              </a:rPr>
              <a:t>：驗證 </a:t>
            </a:r>
            <a:r>
              <a:rPr lang="en-US" altLang="zh-TW" sz="1500">
                <a:solidFill>
                  <a:srgbClr val="000000"/>
                </a:solidFill>
              </a:rPr>
              <a:t>SSH </a:t>
            </a:r>
            <a:r>
              <a:rPr lang="zh-TW" altLang="en-US" sz="1500">
                <a:solidFill>
                  <a:srgbClr val="000000"/>
                </a:solidFill>
              </a:rPr>
              <a:t>支援</a:t>
            </a:r>
            <a:r>
              <a:rPr lang="en-US" altLang="zh-TW" sz="1500">
                <a:solidFill>
                  <a:srgbClr val="000000"/>
                </a:solidFill>
              </a:rPr>
              <a:t> - </a:t>
            </a:r>
            <a:r>
              <a:rPr lang="zh-TW" altLang="en-US" sz="1500">
                <a:solidFill>
                  <a:srgbClr val="000000"/>
                </a:solidFill>
              </a:rPr>
              <a:t>使用 </a:t>
            </a:r>
            <a:r>
              <a:rPr lang="en-US" altLang="zh-TW" sz="1500">
                <a:solidFill>
                  <a:srgbClr val="000000"/>
                </a:solidFill>
              </a:rPr>
              <a:t>show ip ssh </a:t>
            </a:r>
            <a:r>
              <a:rPr lang="zh-TW" altLang="en-US" sz="1500">
                <a:solidFill>
                  <a:srgbClr val="000000"/>
                </a:solidFill>
              </a:rPr>
              <a:t>指令來驗證交換器支援 </a:t>
            </a:r>
            <a:r>
              <a:rPr lang="en-US" altLang="zh-TW" sz="1500">
                <a:solidFill>
                  <a:srgbClr val="000000"/>
                </a:solidFill>
              </a:rPr>
              <a:t>SSH</a:t>
            </a:r>
            <a:r>
              <a:rPr lang="zh-TW" altLang="en-US" sz="1500">
                <a:solidFill>
                  <a:srgbClr val="000000"/>
                </a:solidFill>
              </a:rPr>
              <a:t>。如果交換器不執行支援加密編譯功能的 </a:t>
            </a:r>
            <a:r>
              <a:rPr lang="en-US" altLang="zh-TW" sz="1500">
                <a:solidFill>
                  <a:srgbClr val="000000"/>
                </a:solidFill>
              </a:rPr>
              <a:t>IOS</a:t>
            </a:r>
            <a:r>
              <a:rPr lang="zh-TW" altLang="en-US" sz="1500">
                <a:solidFill>
                  <a:srgbClr val="000000"/>
                </a:solidFill>
              </a:rPr>
              <a:t>，則無法辨識此指令。 </a:t>
            </a:r>
          </a:p>
          <a:p>
            <a:pPr marL="73083" lvl="1" indent="0">
              <a:buNone/>
            </a:pPr>
            <a:r>
              <a:rPr lang="zh-TW" altLang="en-US" sz="1500" b="1">
                <a:solidFill>
                  <a:srgbClr val="000000"/>
                </a:solidFill>
              </a:rPr>
              <a:t>第 </a:t>
            </a:r>
            <a:r>
              <a:rPr lang="en-US" altLang="zh-TW" sz="1500" b="1">
                <a:solidFill>
                  <a:srgbClr val="000000"/>
                </a:solidFill>
              </a:rPr>
              <a:t>2 </a:t>
            </a:r>
            <a:r>
              <a:rPr lang="zh-TW" altLang="en-US" sz="1500" b="1">
                <a:solidFill>
                  <a:srgbClr val="000000"/>
                </a:solidFill>
              </a:rPr>
              <a:t>步</a:t>
            </a:r>
            <a:r>
              <a:rPr lang="zh-TW" altLang="en-US" sz="1500">
                <a:solidFill>
                  <a:srgbClr val="000000"/>
                </a:solidFill>
              </a:rPr>
              <a:t>：設定 </a:t>
            </a:r>
            <a:r>
              <a:rPr lang="en-US" altLang="zh-TW" sz="1500">
                <a:solidFill>
                  <a:srgbClr val="000000"/>
                </a:solidFill>
              </a:rPr>
              <a:t>IP </a:t>
            </a:r>
            <a:r>
              <a:rPr lang="zh-TW" altLang="en-US" sz="1500">
                <a:solidFill>
                  <a:srgbClr val="000000"/>
                </a:solidFill>
              </a:rPr>
              <a:t>網域</a:t>
            </a:r>
            <a:r>
              <a:rPr lang="en-US" altLang="zh-TW" sz="1500">
                <a:solidFill>
                  <a:srgbClr val="000000"/>
                </a:solidFill>
              </a:rPr>
              <a:t> - </a:t>
            </a:r>
            <a:r>
              <a:rPr lang="zh-TW" altLang="en-US" sz="1500">
                <a:solidFill>
                  <a:srgbClr val="000000"/>
                </a:solidFill>
              </a:rPr>
              <a:t>使用 </a:t>
            </a:r>
            <a:r>
              <a:rPr lang="en-US" altLang="zh-TW" sz="1500">
                <a:solidFill>
                  <a:srgbClr val="000000"/>
                </a:solidFill>
              </a:rPr>
              <a:t>ip domain-name </a:t>
            </a:r>
            <a:r>
              <a:rPr lang="en-US" altLang="zh-TW" sz="1500" i="1">
                <a:solidFill>
                  <a:srgbClr val="000000"/>
                </a:solidFill>
              </a:rPr>
              <a:t>domain-name</a:t>
            </a:r>
            <a:r>
              <a:rPr lang="zh-TW" altLang="en-US" sz="1500">
                <a:solidFill>
                  <a:srgbClr val="000000"/>
                </a:solidFill>
              </a:rPr>
              <a:t> 全域設定模式指令來設定網路的 </a:t>
            </a:r>
            <a:r>
              <a:rPr lang="en-US" altLang="zh-TW" sz="1500">
                <a:solidFill>
                  <a:srgbClr val="000000"/>
                </a:solidFill>
              </a:rPr>
              <a:t>IP </a:t>
            </a:r>
            <a:r>
              <a:rPr lang="zh-TW" altLang="en-US" sz="1500">
                <a:solidFill>
                  <a:srgbClr val="000000"/>
                </a:solidFill>
              </a:rPr>
              <a:t>網域名稱。 </a:t>
            </a:r>
            <a:r>
              <a:rPr lang="zh-TW" altLang="en-US" sz="1500" b="1">
                <a:solidFill>
                  <a:srgbClr val="000000"/>
                </a:solidFill>
              </a:rPr>
              <a:t> </a:t>
            </a:r>
          </a:p>
          <a:p>
            <a:pPr marL="73083" lvl="1" indent="0">
              <a:buNone/>
            </a:pPr>
            <a:r>
              <a:rPr lang="zh-TW" altLang="en-US" sz="1500" b="1">
                <a:solidFill>
                  <a:srgbClr val="000000"/>
                </a:solidFill>
              </a:rPr>
              <a:t>第 </a:t>
            </a:r>
            <a:r>
              <a:rPr lang="en-US" altLang="zh-TW" sz="1500" b="1">
                <a:solidFill>
                  <a:srgbClr val="000000"/>
                </a:solidFill>
              </a:rPr>
              <a:t>3 </a:t>
            </a:r>
            <a:r>
              <a:rPr lang="zh-TW" altLang="en-US" sz="1500" b="1">
                <a:solidFill>
                  <a:srgbClr val="000000"/>
                </a:solidFill>
              </a:rPr>
              <a:t>步</a:t>
            </a:r>
            <a:r>
              <a:rPr lang="zh-TW" altLang="en-US" sz="1500">
                <a:solidFill>
                  <a:srgbClr val="000000"/>
                </a:solidFill>
              </a:rPr>
              <a:t>：生成 </a:t>
            </a:r>
            <a:r>
              <a:rPr lang="en-US" altLang="zh-TW" sz="1500">
                <a:solidFill>
                  <a:srgbClr val="000000"/>
                </a:solidFill>
              </a:rPr>
              <a:t>RSA </a:t>
            </a:r>
            <a:r>
              <a:rPr lang="zh-TW" altLang="en-US" sz="1500">
                <a:solidFill>
                  <a:srgbClr val="000000"/>
                </a:solidFill>
              </a:rPr>
              <a:t>密鑰對</a:t>
            </a:r>
            <a:r>
              <a:rPr lang="en-US" altLang="zh-TW" sz="1500">
                <a:solidFill>
                  <a:srgbClr val="000000"/>
                </a:solidFill>
              </a:rPr>
              <a:t> - </a:t>
            </a:r>
            <a:r>
              <a:rPr lang="zh-TW" altLang="en-US" sz="1500">
                <a:solidFill>
                  <a:srgbClr val="000000"/>
                </a:solidFill>
              </a:rPr>
              <a:t>生成一個 </a:t>
            </a:r>
            <a:r>
              <a:rPr lang="en-US" altLang="zh-TW" sz="1500">
                <a:solidFill>
                  <a:srgbClr val="000000"/>
                </a:solidFill>
              </a:rPr>
              <a:t>RSA </a:t>
            </a:r>
            <a:r>
              <a:rPr lang="zh-TW" altLang="en-US" sz="1500">
                <a:solidFill>
                  <a:srgbClr val="000000"/>
                </a:solidFill>
              </a:rPr>
              <a:t>密鑰對自動啟用 </a:t>
            </a:r>
            <a:r>
              <a:rPr lang="en-US" altLang="zh-TW" sz="1500">
                <a:solidFill>
                  <a:srgbClr val="000000"/>
                </a:solidFill>
              </a:rPr>
              <a:t>SSH</a:t>
            </a:r>
            <a:r>
              <a:rPr lang="zh-TW" altLang="en-US" sz="1500">
                <a:solidFill>
                  <a:srgbClr val="000000"/>
                </a:solidFill>
              </a:rPr>
              <a:t>。使用 </a:t>
            </a:r>
            <a:r>
              <a:rPr lang="en-US" altLang="zh-TW" sz="1500">
                <a:solidFill>
                  <a:srgbClr val="000000"/>
                </a:solidFill>
              </a:rPr>
              <a:t>crypto key generate rsa </a:t>
            </a:r>
            <a:r>
              <a:rPr lang="zh-TW" altLang="en-US" sz="1500">
                <a:solidFill>
                  <a:srgbClr val="000000"/>
                </a:solidFill>
              </a:rPr>
              <a:t>全域設定模式指令啟用交換器上的 </a:t>
            </a:r>
            <a:r>
              <a:rPr lang="en-US" altLang="zh-TW" sz="1500">
                <a:solidFill>
                  <a:srgbClr val="000000"/>
                </a:solidFill>
              </a:rPr>
              <a:t>SSH </a:t>
            </a:r>
            <a:r>
              <a:rPr lang="zh-TW" altLang="en-US" sz="1500">
                <a:solidFill>
                  <a:srgbClr val="000000"/>
                </a:solidFill>
              </a:rPr>
              <a:t>伺服器並生成一個 </a:t>
            </a:r>
            <a:r>
              <a:rPr lang="en-US" altLang="zh-TW" sz="1500">
                <a:solidFill>
                  <a:srgbClr val="000000"/>
                </a:solidFill>
              </a:rPr>
              <a:t>RSA </a:t>
            </a:r>
            <a:r>
              <a:rPr lang="zh-TW" altLang="en-US" sz="1500">
                <a:solidFill>
                  <a:srgbClr val="000000"/>
                </a:solidFill>
              </a:rPr>
              <a:t>密鑰配對。 </a:t>
            </a:r>
            <a:r>
              <a:rPr lang="zh-TW" altLang="en-US" sz="1500" b="1">
                <a:solidFill>
                  <a:srgbClr val="000000"/>
                </a:solidFill>
              </a:rPr>
              <a:t> </a:t>
            </a:r>
          </a:p>
          <a:p>
            <a:pPr marL="146106" lvl="2" indent="0">
              <a:buNone/>
            </a:pPr>
            <a:r>
              <a:rPr lang="zh-TW" b="1">
                <a:solidFill>
                  <a:srgbClr val="000000"/>
                </a:solidFill>
              </a:rPr>
              <a:t>注意：</a:t>
            </a:r>
            <a:r>
              <a:rPr lang="zh-TW">
                <a:solidFill>
                  <a:srgbClr val="000000"/>
                </a:solidFill>
              </a:rPr>
              <a:t> 要刪除 RSA 密鑰對，使用 crypto key zeroize rsa 全域設定模式指令。刪除 RSA 金鑰配對之後，會自動停用 SSH 伺服器。 </a:t>
            </a:r>
          </a:p>
          <a:p>
            <a:pPr marL="73083" lvl="1" indent="0">
              <a:buNone/>
            </a:pPr>
            <a:r>
              <a:rPr lang="zh-TW" altLang="en-US" sz="1500" b="1">
                <a:solidFill>
                  <a:srgbClr val="000000"/>
                </a:solidFill>
              </a:rPr>
              <a:t>第 </a:t>
            </a:r>
            <a:r>
              <a:rPr lang="en-US" altLang="zh-TW" sz="1500" b="1">
                <a:solidFill>
                  <a:srgbClr val="000000"/>
                </a:solidFill>
              </a:rPr>
              <a:t>4 </a:t>
            </a:r>
            <a:r>
              <a:rPr lang="zh-TW" altLang="en-US" sz="1500" b="1">
                <a:solidFill>
                  <a:srgbClr val="000000"/>
                </a:solidFill>
              </a:rPr>
              <a:t>步</a:t>
            </a:r>
            <a:r>
              <a:rPr lang="zh-TW" altLang="en-US" sz="1500">
                <a:solidFill>
                  <a:srgbClr val="000000"/>
                </a:solidFill>
              </a:rPr>
              <a:t>：設定用戶身份驗證</a:t>
            </a:r>
            <a:r>
              <a:rPr lang="en-US" altLang="zh-TW" sz="1500">
                <a:solidFill>
                  <a:srgbClr val="000000"/>
                </a:solidFill>
              </a:rPr>
              <a:t> - SSH </a:t>
            </a:r>
            <a:r>
              <a:rPr lang="zh-TW" altLang="en-US" sz="1500">
                <a:solidFill>
                  <a:srgbClr val="000000"/>
                </a:solidFill>
              </a:rPr>
              <a:t>伺服器可以在本地身份驗證用戶或使用身份驗證伺服器。要使用本地身份驗證方法，請使用 </a:t>
            </a:r>
            <a:r>
              <a:rPr lang="en-US" altLang="zh-TW" sz="1500">
                <a:solidFill>
                  <a:srgbClr val="000000"/>
                </a:solidFill>
              </a:rPr>
              <a:t>username </a:t>
            </a:r>
            <a:r>
              <a:rPr lang="en-US" altLang="zh-TW" sz="1500" i="1">
                <a:solidFill>
                  <a:srgbClr val="000000"/>
                </a:solidFill>
              </a:rPr>
              <a:t>username</a:t>
            </a:r>
            <a:r>
              <a:rPr lang="zh-TW" altLang="en-US" sz="1500">
                <a:solidFill>
                  <a:srgbClr val="000000"/>
                </a:solidFill>
              </a:rPr>
              <a:t> </a:t>
            </a:r>
            <a:r>
              <a:rPr lang="en-US" altLang="zh-TW" sz="1500">
                <a:solidFill>
                  <a:srgbClr val="000000"/>
                </a:solidFill>
              </a:rPr>
              <a:t>secret </a:t>
            </a:r>
            <a:r>
              <a:rPr lang="en-US" altLang="zh-TW" sz="1500" i="1">
                <a:solidFill>
                  <a:srgbClr val="000000"/>
                </a:solidFill>
              </a:rPr>
              <a:t>password</a:t>
            </a:r>
            <a:r>
              <a:rPr lang="zh-TW" altLang="en-US" sz="1500">
                <a:solidFill>
                  <a:srgbClr val="000000"/>
                </a:solidFill>
              </a:rPr>
              <a:t> 全域設定模式命令建立帳號和密碼。 </a:t>
            </a:r>
            <a:r>
              <a:rPr lang="zh-TW" altLang="en-US" sz="1500" b="1">
                <a:solidFill>
                  <a:srgbClr val="000000"/>
                </a:solidFill>
              </a:rPr>
              <a:t> </a:t>
            </a:r>
          </a:p>
          <a:p>
            <a:pPr marL="73083" lvl="1" indent="0">
              <a:buNone/>
            </a:pPr>
            <a:r>
              <a:rPr lang="zh-TW" altLang="en-US" sz="1500" b="1">
                <a:solidFill>
                  <a:srgbClr val="000000"/>
                </a:solidFill>
              </a:rPr>
              <a:t>第 </a:t>
            </a:r>
            <a:r>
              <a:rPr lang="en-US" altLang="zh-TW" sz="1500" b="1">
                <a:solidFill>
                  <a:srgbClr val="000000"/>
                </a:solidFill>
              </a:rPr>
              <a:t>5 </a:t>
            </a:r>
            <a:r>
              <a:rPr lang="zh-TW" altLang="en-US" sz="1500" b="1">
                <a:solidFill>
                  <a:srgbClr val="000000"/>
                </a:solidFill>
              </a:rPr>
              <a:t>步</a:t>
            </a:r>
            <a:r>
              <a:rPr lang="zh-TW" altLang="en-US" sz="1500">
                <a:solidFill>
                  <a:srgbClr val="000000"/>
                </a:solidFill>
              </a:rPr>
              <a:t>：設定 </a:t>
            </a:r>
            <a:r>
              <a:rPr lang="en-US" altLang="zh-TW" sz="1500">
                <a:solidFill>
                  <a:srgbClr val="000000"/>
                </a:solidFill>
              </a:rPr>
              <a:t>vty </a:t>
            </a:r>
            <a:r>
              <a:rPr lang="zh-TW" altLang="en-US" sz="1500">
                <a:solidFill>
                  <a:srgbClr val="000000"/>
                </a:solidFill>
              </a:rPr>
              <a:t>線路 </a:t>
            </a:r>
            <a:r>
              <a:rPr lang="en-US" altLang="zh-TW" sz="1500">
                <a:solidFill>
                  <a:srgbClr val="000000"/>
                </a:solidFill>
              </a:rPr>
              <a:t>- </a:t>
            </a:r>
            <a:r>
              <a:rPr lang="zh-TW" altLang="en-US" sz="1500">
                <a:solidFill>
                  <a:srgbClr val="000000"/>
                </a:solidFill>
              </a:rPr>
              <a:t>通過使用 </a:t>
            </a:r>
            <a:r>
              <a:rPr lang="en-US" altLang="zh-TW" sz="1500">
                <a:solidFill>
                  <a:srgbClr val="000000"/>
                </a:solidFill>
              </a:rPr>
              <a:t>transport input ssh </a:t>
            </a:r>
            <a:r>
              <a:rPr lang="zh-TW" altLang="en-US" sz="1500">
                <a:solidFill>
                  <a:srgbClr val="000000"/>
                </a:solidFill>
              </a:rPr>
              <a:t>線路設定模式指令啟用在 </a:t>
            </a:r>
            <a:r>
              <a:rPr lang="en-US" altLang="zh-TW" sz="1500">
                <a:solidFill>
                  <a:srgbClr val="000000"/>
                </a:solidFill>
              </a:rPr>
              <a:t>vty </a:t>
            </a:r>
            <a:r>
              <a:rPr lang="zh-TW" altLang="en-US" sz="1500">
                <a:solidFill>
                  <a:srgbClr val="000000"/>
                </a:solidFill>
              </a:rPr>
              <a:t>線路上的 </a:t>
            </a:r>
            <a:r>
              <a:rPr lang="en-US" altLang="zh-TW" sz="1500">
                <a:solidFill>
                  <a:srgbClr val="000000"/>
                </a:solidFill>
              </a:rPr>
              <a:t>SSH </a:t>
            </a:r>
            <a:r>
              <a:rPr lang="zh-TW" altLang="en-US" sz="1500">
                <a:solidFill>
                  <a:srgbClr val="000000"/>
                </a:solidFill>
              </a:rPr>
              <a:t>協定。使用 </a:t>
            </a:r>
            <a:r>
              <a:rPr lang="en-US" altLang="zh-TW" sz="1500">
                <a:solidFill>
                  <a:srgbClr val="000000"/>
                </a:solidFill>
              </a:rPr>
              <a:t>line vty </a:t>
            </a:r>
            <a:r>
              <a:rPr lang="zh-TW" altLang="en-US" sz="1500">
                <a:solidFill>
                  <a:srgbClr val="000000"/>
                </a:solidFill>
              </a:rPr>
              <a:t>全域設定模式指令，然後使用 </a:t>
            </a:r>
            <a:r>
              <a:rPr lang="en-US" altLang="zh-TW" sz="1500">
                <a:solidFill>
                  <a:srgbClr val="000000"/>
                </a:solidFill>
              </a:rPr>
              <a:t>login local </a:t>
            </a:r>
            <a:r>
              <a:rPr lang="zh-TW" altLang="en-US" sz="1500">
                <a:solidFill>
                  <a:srgbClr val="000000"/>
                </a:solidFill>
              </a:rPr>
              <a:t>的 </a:t>
            </a:r>
            <a:r>
              <a:rPr lang="en-US" altLang="zh-TW" sz="1500">
                <a:solidFill>
                  <a:srgbClr val="000000"/>
                </a:solidFill>
              </a:rPr>
              <a:t>line </a:t>
            </a:r>
            <a:r>
              <a:rPr lang="zh-TW" altLang="en-US" sz="1500">
                <a:solidFill>
                  <a:srgbClr val="000000"/>
                </a:solidFill>
              </a:rPr>
              <a:t>設定模式命令，</a:t>
            </a:r>
            <a:r>
              <a:rPr lang="zh-TW" altLang="zh-TW" sz="1500">
                <a:solidFill>
                  <a:srgbClr val="000000"/>
                </a:solidFill>
              </a:rPr>
              <a:t> SSH 連</a:t>
            </a:r>
            <a:r>
              <a:rPr lang="zh-TW" altLang="en-US" sz="1500">
                <a:solidFill>
                  <a:srgbClr val="000000"/>
                </a:solidFill>
              </a:rPr>
              <a:t>線要求本地帳號資料庫進行本地身份驗證。 </a:t>
            </a:r>
          </a:p>
          <a:p>
            <a:pPr marL="73083" lvl="1" indent="0">
              <a:buNone/>
            </a:pPr>
            <a:r>
              <a:rPr lang="zh-TW" altLang="en-US" sz="1500" b="1">
                <a:solidFill>
                  <a:srgbClr val="000000"/>
                </a:solidFill>
              </a:rPr>
              <a:t>第 </a:t>
            </a:r>
            <a:r>
              <a:rPr lang="en-US" altLang="zh-TW" sz="1500" b="1">
                <a:solidFill>
                  <a:srgbClr val="000000"/>
                </a:solidFill>
              </a:rPr>
              <a:t>6 </a:t>
            </a:r>
            <a:r>
              <a:rPr lang="zh-TW" altLang="en-US" sz="1500" b="1">
                <a:solidFill>
                  <a:srgbClr val="000000"/>
                </a:solidFill>
              </a:rPr>
              <a:t>步：</a:t>
            </a:r>
            <a:r>
              <a:rPr lang="zh-TW" altLang="en-US" sz="1500">
                <a:solidFill>
                  <a:srgbClr val="000000"/>
                </a:solidFill>
              </a:rPr>
              <a:t> 啟用 </a:t>
            </a:r>
            <a:r>
              <a:rPr lang="en-US" altLang="zh-TW" sz="1500">
                <a:solidFill>
                  <a:srgbClr val="000000"/>
                </a:solidFill>
              </a:rPr>
              <a:t>SSH </a:t>
            </a:r>
            <a:r>
              <a:rPr lang="zh-TW" altLang="en-US" sz="1500">
                <a:solidFill>
                  <a:srgbClr val="000000"/>
                </a:solidFill>
              </a:rPr>
              <a:t>版本 </a:t>
            </a:r>
            <a:r>
              <a:rPr lang="en-US" altLang="zh-TW" sz="1500">
                <a:solidFill>
                  <a:srgbClr val="000000"/>
                </a:solidFill>
              </a:rPr>
              <a:t>2 - </a:t>
            </a:r>
            <a:r>
              <a:rPr lang="zh-TW" altLang="en-US" sz="1500">
                <a:solidFill>
                  <a:srgbClr val="000000"/>
                </a:solidFill>
              </a:rPr>
              <a:t>預設情況下，</a:t>
            </a:r>
            <a:r>
              <a:rPr lang="en-US" altLang="zh-TW" sz="1500">
                <a:solidFill>
                  <a:srgbClr val="000000"/>
                </a:solidFill>
              </a:rPr>
              <a:t>SSH </a:t>
            </a:r>
            <a:r>
              <a:rPr lang="zh-TW" altLang="en-US" sz="1500">
                <a:solidFill>
                  <a:srgbClr val="000000"/>
                </a:solidFill>
              </a:rPr>
              <a:t>支援版本 </a:t>
            </a:r>
            <a:r>
              <a:rPr lang="en-US" altLang="zh-TW" sz="1500">
                <a:solidFill>
                  <a:srgbClr val="000000"/>
                </a:solidFill>
              </a:rPr>
              <a:t>1 </a:t>
            </a:r>
            <a:r>
              <a:rPr lang="zh-TW" altLang="en-US" sz="1500">
                <a:solidFill>
                  <a:srgbClr val="000000"/>
                </a:solidFill>
              </a:rPr>
              <a:t>和 </a:t>
            </a:r>
            <a:r>
              <a:rPr lang="en-US" altLang="zh-TW" sz="1500">
                <a:solidFill>
                  <a:srgbClr val="000000"/>
                </a:solidFill>
              </a:rPr>
              <a:t>2</a:t>
            </a:r>
            <a:r>
              <a:rPr lang="zh-TW" altLang="en-US" sz="1500">
                <a:solidFill>
                  <a:srgbClr val="000000"/>
                </a:solidFill>
              </a:rPr>
              <a:t>。當支援這兩個版本時，在 </a:t>
            </a:r>
            <a:r>
              <a:rPr lang="en-US" altLang="zh-TW" sz="1500">
                <a:solidFill>
                  <a:srgbClr val="000000"/>
                </a:solidFill>
              </a:rPr>
              <a:t>show ip ssh </a:t>
            </a:r>
            <a:r>
              <a:rPr lang="zh-TW" altLang="en-US" sz="1500">
                <a:solidFill>
                  <a:srgbClr val="000000"/>
                </a:solidFill>
              </a:rPr>
              <a:t>輸出中顯示為支援版本 </a:t>
            </a:r>
            <a:r>
              <a:rPr lang="en-US" altLang="zh-TW" sz="1500">
                <a:solidFill>
                  <a:srgbClr val="000000"/>
                </a:solidFill>
              </a:rPr>
              <a:t>2</a:t>
            </a:r>
            <a:r>
              <a:rPr lang="zh-TW" altLang="en-US" sz="1500">
                <a:solidFill>
                  <a:srgbClr val="000000"/>
                </a:solidFill>
              </a:rPr>
              <a:t>。使用 </a:t>
            </a:r>
            <a:r>
              <a:rPr lang="en-US" altLang="zh-TW" sz="1500">
                <a:solidFill>
                  <a:srgbClr val="000000"/>
                </a:solidFill>
              </a:rPr>
              <a:t>ip ssh version 2 </a:t>
            </a:r>
            <a:r>
              <a:rPr lang="zh-TW" altLang="en-US" sz="1500">
                <a:solidFill>
                  <a:srgbClr val="000000"/>
                </a:solidFill>
              </a:rPr>
              <a:t>全域設定指令啟用 </a:t>
            </a:r>
            <a:r>
              <a:rPr lang="en-US" altLang="zh-TW" sz="1500">
                <a:solidFill>
                  <a:srgbClr val="000000"/>
                </a:solidFill>
              </a:rPr>
              <a:t>SSH </a:t>
            </a:r>
            <a:r>
              <a:rPr lang="zh-TW" altLang="en-US" sz="1500">
                <a:solidFill>
                  <a:srgbClr val="000000"/>
                </a:solidFill>
              </a:rPr>
              <a:t>版本。 </a:t>
            </a:r>
          </a:p>
          <a:p>
            <a:pPr marL="73083" lvl="1" indent="0"/>
            <a:endParaRPr lang="en-US" sz="1200">
              <a:solidFill>
                <a:srgbClr val="000000"/>
              </a:solidFill>
            </a:endParaRPr>
          </a:p>
          <a:p>
            <a:pPr marL="0" indent="0" algn="l"/>
            <a:endParaRPr lang="en-US" sz="1400">
              <a:solidFill>
                <a:srgbClr val="000000"/>
              </a:solidFill>
            </a:endParaRPr>
          </a:p>
        </p:txBody>
      </p:sp>
      <p:sp>
        <p:nvSpPr>
          <p:cNvPr id="2" name="投影片編號版面配置區 1"/>
          <p:cNvSpPr>
            <a:spLocks noGrp="1"/>
          </p:cNvSpPr>
          <p:nvPr>
            <p:ph type="sldNum" sz="quarter" idx="12"/>
          </p:nvPr>
        </p:nvSpPr>
        <p:spPr/>
        <p:txBody>
          <a:bodyPr/>
          <a:lstStyle/>
          <a:p>
            <a:fld id="{4FAB73BC-B049-4115-A692-8D63A059BFB8}" type="slidenum">
              <a:rPr lang="en-US" smtClean="0"/>
              <a:t>525</a:t>
            </a:fld>
            <a:endParaRPr lang="en-US"/>
          </a:p>
        </p:txBody>
      </p:sp>
    </p:spTree>
    <p:custDataLst>
      <p:tags r:id="rId3"/>
    </p:custDataLst>
    <p:extLst>
      <p:ext uri="{BB962C8B-B14F-4D97-AF65-F5344CB8AC3E}">
        <p14:creationId xmlns:p14="http://schemas.microsoft.com/office/powerpoint/2010/main" val="241187372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526.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68580" tIns="34290" rIns="68580" bIns="34290" rtlCol="0" anchor="ctr">
            <a:noAutofit/>
          </a:bodyPr>
          <a:lstStyle/>
          <a:p>
            <a:r>
              <a:rPr lang="en-US" altLang="zh-TW" sz="2700"/>
              <a:t>18.3 </a:t>
            </a:r>
            <a:r>
              <a:rPr lang="zh-TW" altLang="en-US" sz="2700"/>
              <a:t>安全遠端存取</a:t>
            </a:r>
            <a:r>
              <a:rPr lang="en-US" altLang="zh-TW" sz="2700"/>
              <a:t>-</a:t>
            </a:r>
            <a:br>
              <a:rPr lang="en-US" sz="2700"/>
            </a:br>
            <a:r>
              <a:rPr lang="zh-TW" altLang="en-US" sz="2700"/>
              <a:t>驗證 </a:t>
            </a:r>
            <a:r>
              <a:rPr lang="en-US" altLang="zh-TW" sz="2700"/>
              <a:t>SSH </a:t>
            </a:r>
            <a:r>
              <a:rPr lang="zh-TW" altLang="en-US" sz="2700"/>
              <a:t>是否運作</a:t>
            </a:r>
          </a:p>
        </p:txBody>
      </p:sp>
      <p:sp>
        <p:nvSpPr>
          <p:cNvPr id="4" name="Content Placeholder 3">
            <a:extLst>
              <a:ext uri="{FF2B5EF4-FFF2-40B4-BE49-F238E27FC236}">
                <a16:creationId xmlns:a16="http://schemas.microsoft.com/office/drawing/2014/main" id="{FE9CE0BD-471E-4F4F-963E-BD5A76CA9053}"/>
              </a:ext>
            </a:extLst>
          </p:cNvPr>
          <p:cNvSpPr>
            <a:spLocks noGrp="1"/>
          </p:cNvSpPr>
          <p:nvPr>
            <p:ph idx="1"/>
          </p:nvPr>
        </p:nvSpPr>
        <p:spPr>
          <a:xfrm>
            <a:off x="143934" y="1589088"/>
            <a:ext cx="8610786" cy="2434696"/>
          </a:xfrm>
        </p:spPr>
        <p:txBody>
          <a:bodyPr/>
          <a:lstStyle/>
          <a:p>
            <a:pPr marL="0" indent="0" algn="l"/>
            <a:r>
              <a:rPr lang="zh-TW" altLang="en-US" sz="1950">
                <a:solidFill>
                  <a:srgbClr val="000000"/>
                </a:solidFill>
              </a:rPr>
              <a:t>在 </a:t>
            </a:r>
            <a:r>
              <a:rPr lang="en-US" altLang="zh-TW" sz="1950">
                <a:solidFill>
                  <a:srgbClr val="000000"/>
                </a:solidFill>
              </a:rPr>
              <a:t>PC </a:t>
            </a:r>
            <a:r>
              <a:rPr lang="zh-TW" altLang="en-US" sz="1950">
                <a:solidFill>
                  <a:srgbClr val="000000"/>
                </a:solidFill>
              </a:rPr>
              <a:t>上，</a:t>
            </a:r>
            <a:r>
              <a:rPr lang="en-US" altLang="zh-TW" sz="1950">
                <a:solidFill>
                  <a:srgbClr val="000000"/>
                </a:solidFill>
              </a:rPr>
              <a:t>SSH </a:t>
            </a:r>
            <a:r>
              <a:rPr lang="zh-TW" altLang="en-US" sz="1950">
                <a:solidFill>
                  <a:srgbClr val="000000"/>
                </a:solidFill>
              </a:rPr>
              <a:t>客戶端，如 </a:t>
            </a:r>
            <a:r>
              <a:rPr lang="en-US" altLang="zh-TW" sz="1950">
                <a:solidFill>
                  <a:srgbClr val="000000"/>
                </a:solidFill>
              </a:rPr>
              <a:t>PuTTY</a:t>
            </a:r>
            <a:r>
              <a:rPr lang="zh-TW" altLang="en-US" sz="1950">
                <a:solidFill>
                  <a:srgbClr val="000000"/>
                </a:solidFill>
              </a:rPr>
              <a:t>，用於連接到 </a:t>
            </a:r>
            <a:r>
              <a:rPr lang="en-US" altLang="zh-TW" sz="1950">
                <a:solidFill>
                  <a:srgbClr val="000000"/>
                </a:solidFill>
              </a:rPr>
              <a:t>SSH </a:t>
            </a:r>
            <a:r>
              <a:rPr lang="zh-TW" altLang="en-US" sz="1950">
                <a:solidFill>
                  <a:srgbClr val="000000"/>
                </a:solidFill>
              </a:rPr>
              <a:t>伺服器。例如，假設已設定下列項目：</a:t>
            </a:r>
          </a:p>
          <a:p>
            <a:pPr marL="342892" indent="-342892" algn="l">
              <a:buFont typeface="Arial" panose="020b0604020202020204" pitchFamily="34" charset="0"/>
              <a:buChar char="•"/>
            </a:pPr>
            <a:r>
              <a:rPr lang="zh-TW" altLang="en-US" sz="1950">
                <a:solidFill>
                  <a:srgbClr val="000000"/>
                </a:solidFill>
              </a:rPr>
              <a:t>在交換器 </a:t>
            </a:r>
            <a:r>
              <a:rPr lang="en-US" altLang="zh-TW" sz="1950">
                <a:solidFill>
                  <a:srgbClr val="000000"/>
                </a:solidFill>
              </a:rPr>
              <a:t>S1 </a:t>
            </a:r>
            <a:r>
              <a:rPr lang="zh-TW" altLang="en-US" sz="1950">
                <a:solidFill>
                  <a:srgbClr val="000000"/>
                </a:solidFill>
              </a:rPr>
              <a:t>上啟用</a:t>
            </a:r>
            <a:r>
              <a:rPr lang="en-US" altLang="zh-TW" sz="1950">
                <a:solidFill>
                  <a:srgbClr val="000000"/>
                </a:solidFill>
              </a:rPr>
              <a:t> SSH</a:t>
            </a:r>
            <a:endParaRPr lang="zh-TW" altLang="en-US" sz="1950">
              <a:solidFill>
                <a:srgbClr val="000000"/>
              </a:solidFill>
            </a:endParaRPr>
          </a:p>
          <a:p>
            <a:pPr marL="342892" indent="-342892" algn="l">
              <a:buFont typeface="Arial" panose="020b0604020202020204" pitchFamily="34" charset="0"/>
              <a:buChar char="•"/>
            </a:pPr>
            <a:r>
              <a:rPr lang="zh-TW" altLang="en-US" sz="1950">
                <a:solidFill>
                  <a:srgbClr val="000000"/>
                </a:solidFill>
              </a:rPr>
              <a:t>在交換器 </a:t>
            </a:r>
            <a:r>
              <a:rPr lang="en-US" altLang="zh-TW" sz="1950">
                <a:solidFill>
                  <a:srgbClr val="000000"/>
                </a:solidFill>
              </a:rPr>
              <a:t>S1 </a:t>
            </a:r>
            <a:r>
              <a:rPr lang="zh-TW" altLang="en-US" sz="1950">
                <a:solidFill>
                  <a:srgbClr val="000000"/>
                </a:solidFill>
              </a:rPr>
              <a:t>上使用</a:t>
            </a:r>
            <a:r>
              <a:rPr lang="zh-TW" altLang="zh-TW" sz="1950">
                <a:solidFill>
                  <a:srgbClr val="000000"/>
                </a:solidFill>
              </a:rPr>
              <a:t>介面 VLAN 99 (SVI)</a:t>
            </a:r>
            <a:r>
              <a:rPr lang="en-US" altLang="zh-TW" sz="1950">
                <a:solidFill>
                  <a:srgbClr val="000000"/>
                </a:solidFill>
              </a:rPr>
              <a:t> </a:t>
            </a:r>
            <a:r>
              <a:rPr lang="zh-TW" altLang="en-US" sz="1950">
                <a:solidFill>
                  <a:srgbClr val="000000"/>
                </a:solidFill>
              </a:rPr>
              <a:t>的 </a:t>
            </a:r>
            <a:r>
              <a:rPr lang="en-US" altLang="zh-TW" sz="1950">
                <a:solidFill>
                  <a:srgbClr val="000000"/>
                </a:solidFill>
              </a:rPr>
              <a:t>IPv4 </a:t>
            </a:r>
            <a:r>
              <a:rPr lang="zh-TW" altLang="en-US" sz="1950">
                <a:solidFill>
                  <a:srgbClr val="000000"/>
                </a:solidFill>
              </a:rPr>
              <a:t>位址</a:t>
            </a:r>
          </a:p>
          <a:p>
            <a:pPr marL="342892" indent="-342892" algn="l">
              <a:buFont typeface="Arial" panose="020b0604020202020204" pitchFamily="34" charset="0"/>
              <a:buChar char="•"/>
            </a:pPr>
            <a:r>
              <a:rPr lang="en-US" altLang="zh-TW" sz="1950">
                <a:solidFill>
                  <a:srgbClr val="000000"/>
                </a:solidFill>
              </a:rPr>
              <a:t>PC1 </a:t>
            </a:r>
            <a:r>
              <a:rPr lang="zh-TW" altLang="en-US" sz="1950">
                <a:solidFill>
                  <a:srgbClr val="000000"/>
                </a:solidFill>
              </a:rPr>
              <a:t>的</a:t>
            </a:r>
            <a:r>
              <a:rPr lang="en-US" altLang="zh-TW" sz="1950">
                <a:solidFill>
                  <a:srgbClr val="000000"/>
                </a:solidFill>
              </a:rPr>
              <a:t>IPv4 </a:t>
            </a:r>
            <a:r>
              <a:rPr lang="zh-TW" altLang="en-US" sz="1950">
                <a:solidFill>
                  <a:srgbClr val="000000"/>
                </a:solidFill>
              </a:rPr>
              <a:t>地址是 </a:t>
            </a:r>
            <a:r>
              <a:rPr lang="en-US" altLang="zh-TW" sz="1950">
                <a:solidFill>
                  <a:srgbClr val="000000"/>
                </a:solidFill>
              </a:rPr>
              <a:t>172.17.99.21</a:t>
            </a:r>
          </a:p>
          <a:p>
            <a:pPr marL="0" indent="0" algn="l"/>
            <a:r>
              <a:rPr lang="zh-TW" altLang="en-US" sz="1950">
                <a:solidFill>
                  <a:srgbClr val="000000"/>
                </a:solidFill>
              </a:rPr>
              <a:t>使用終端模擬器，從 </a:t>
            </a:r>
            <a:r>
              <a:rPr lang="en-US" altLang="zh-TW" sz="1950">
                <a:solidFill>
                  <a:srgbClr val="000000"/>
                </a:solidFill>
              </a:rPr>
              <a:t>PC1 </a:t>
            </a:r>
            <a:r>
              <a:rPr lang="zh-TW" altLang="en-US" sz="1950">
                <a:solidFill>
                  <a:srgbClr val="000000"/>
                </a:solidFill>
              </a:rPr>
              <a:t>啟動到 </a:t>
            </a:r>
            <a:r>
              <a:rPr lang="en-US" altLang="zh-TW" sz="1950">
                <a:solidFill>
                  <a:srgbClr val="000000"/>
                </a:solidFill>
              </a:rPr>
              <a:t>S1 </a:t>
            </a:r>
            <a:r>
              <a:rPr lang="zh-TW" altLang="en-US" sz="1950">
                <a:solidFill>
                  <a:srgbClr val="000000"/>
                </a:solidFill>
              </a:rPr>
              <a:t>的 </a:t>
            </a:r>
            <a:r>
              <a:rPr lang="en-US" altLang="zh-TW" sz="1950">
                <a:solidFill>
                  <a:srgbClr val="000000"/>
                </a:solidFill>
              </a:rPr>
              <a:t>SVI VLAN IPv4 </a:t>
            </a:r>
            <a:r>
              <a:rPr lang="zh-TW" altLang="en-US" sz="1950">
                <a:solidFill>
                  <a:srgbClr val="000000"/>
                </a:solidFill>
              </a:rPr>
              <a:t>地址的 </a:t>
            </a:r>
            <a:r>
              <a:rPr lang="en-US" altLang="zh-TW" sz="1950">
                <a:solidFill>
                  <a:srgbClr val="000000"/>
                </a:solidFill>
              </a:rPr>
              <a:t>SSH </a:t>
            </a:r>
            <a:r>
              <a:rPr lang="zh-TW" altLang="en-US" sz="1950">
                <a:solidFill>
                  <a:srgbClr val="000000"/>
                </a:solidFill>
              </a:rPr>
              <a:t>連接。</a:t>
            </a:r>
          </a:p>
          <a:p>
            <a:pPr marL="0" indent="0" algn="l"/>
            <a:r>
              <a:rPr lang="zh-TW" altLang="en-US" sz="1950">
                <a:solidFill>
                  <a:srgbClr val="000000"/>
                </a:solidFill>
              </a:rPr>
              <a:t>連線時，系統會提示使用者輸入帳號和密碼，如範例所示。使用上一個範例中的設定，輸入帳號 </a:t>
            </a:r>
            <a:r>
              <a:rPr lang="en-US" altLang="zh-TW" sz="1950" b="1">
                <a:solidFill>
                  <a:srgbClr val="000000"/>
                </a:solidFill>
              </a:rPr>
              <a:t>admin</a:t>
            </a:r>
            <a:r>
              <a:rPr lang="zh-TW" altLang="en-US" sz="1950">
                <a:solidFill>
                  <a:srgbClr val="000000"/>
                </a:solidFill>
              </a:rPr>
              <a:t> 和密碼 </a:t>
            </a:r>
            <a:r>
              <a:rPr lang="en-US" altLang="zh-TW" sz="1950" b="1">
                <a:solidFill>
                  <a:srgbClr val="000000"/>
                </a:solidFill>
              </a:rPr>
              <a:t>ccna</a:t>
            </a:r>
            <a:r>
              <a:rPr lang="zh-TW" altLang="en-US" sz="1950">
                <a:solidFill>
                  <a:srgbClr val="000000"/>
                </a:solidFill>
              </a:rPr>
              <a:t> 。輸入正確的組合後，使用者會透過 </a:t>
            </a:r>
            <a:r>
              <a:rPr lang="en-US" altLang="zh-TW" sz="1950">
                <a:solidFill>
                  <a:srgbClr val="000000"/>
                </a:solidFill>
              </a:rPr>
              <a:t>SSH </a:t>
            </a:r>
            <a:r>
              <a:rPr lang="zh-TW" altLang="en-US" sz="1950">
                <a:solidFill>
                  <a:srgbClr val="000000"/>
                </a:solidFill>
              </a:rPr>
              <a:t>連接至 </a:t>
            </a:r>
            <a:r>
              <a:rPr lang="en-US" altLang="zh-TW" sz="1950">
                <a:solidFill>
                  <a:srgbClr val="000000"/>
                </a:solidFill>
              </a:rPr>
              <a:t>Catalyst 2960 </a:t>
            </a:r>
            <a:r>
              <a:rPr lang="zh-TW" altLang="en-US" sz="1950">
                <a:solidFill>
                  <a:srgbClr val="000000"/>
                </a:solidFill>
              </a:rPr>
              <a:t>交換器上的命令列介面 </a:t>
            </a:r>
            <a:r>
              <a:rPr lang="en-US" altLang="zh-TW" sz="1950">
                <a:solidFill>
                  <a:srgbClr val="000000"/>
                </a:solidFill>
              </a:rPr>
              <a:t>(CLI)</a:t>
            </a:r>
            <a:r>
              <a:rPr lang="zh-TW" altLang="en-US" sz="1950">
                <a:solidFill>
                  <a:srgbClr val="000000"/>
                </a:solidFill>
              </a:rPr>
              <a:t>。</a:t>
            </a:r>
          </a:p>
          <a:p>
            <a:pPr marL="0" indent="0" algn="l"/>
            <a:endParaRPr lang="en-US" sz="1400">
              <a:solidFill>
                <a:srgbClr val="000000"/>
              </a:solidFill>
            </a:endParaRPr>
          </a:p>
        </p:txBody>
      </p:sp>
      <p:pic>
        <p:nvPicPr>
          <p:cNvPr id="7" name="Picture 6">
            <a:extLst>
              <a:ext uri="{FF2B5EF4-FFF2-40B4-BE49-F238E27FC236}">
                <a16:creationId xmlns:a16="http://schemas.microsoft.com/office/drawing/2014/main" id="{E97E09B7-8247-B842-BF0D-862B97A9F7E9}"/>
              </a:ext>
            </a:extLst>
          </p:cNvPr>
          <p:cNvPicPr>
            <a:picLocks noChangeAspect="1"/>
          </p:cNvPicPr>
          <p:nvPr/>
        </p:nvPicPr>
        <p:blipFill>
          <a:blip r:embed="rId3"/>
          <a:stretch>
            <a:fillRect/>
          </a:stretch>
        </p:blipFill>
        <p:spPr>
          <a:xfrm>
            <a:off x="5786438" y="4354057"/>
            <a:ext cx="2559050" cy="1646693"/>
          </a:xfrm>
          <a:prstGeom prst="rect">
            <a:avLst/>
          </a:prstGeom>
        </p:spPr>
      </p:pic>
      <p:sp>
        <p:nvSpPr>
          <p:cNvPr id="2" name="投影片編號版面配置區 1"/>
          <p:cNvSpPr>
            <a:spLocks noGrp="1"/>
          </p:cNvSpPr>
          <p:nvPr>
            <p:ph type="sldNum" sz="quarter" idx="12"/>
          </p:nvPr>
        </p:nvSpPr>
        <p:spPr/>
        <p:txBody>
          <a:bodyPr/>
          <a:lstStyle/>
          <a:p>
            <a:fld id="{4FAB73BC-B049-4115-A692-8D63A059BFB8}" type="slidenum">
              <a:rPr lang="en-US" smtClean="0"/>
              <a:t>526</a:t>
            </a:fld>
            <a:endParaRPr lang="en-US"/>
          </a:p>
        </p:txBody>
      </p:sp>
    </p:spTree>
    <p:custDataLst>
      <p:tags r:id="rId4"/>
    </p:custDataLst>
    <p:extLst>
      <p:ext uri="{BB962C8B-B14F-4D97-AF65-F5344CB8AC3E}">
        <p14:creationId xmlns:p14="http://schemas.microsoft.com/office/powerpoint/2010/main" val="162358936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527.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68580" tIns="34290" rIns="68580" bIns="34290" rtlCol="0" anchor="ctr">
            <a:noAutofit/>
          </a:bodyPr>
          <a:lstStyle/>
          <a:p>
            <a:r>
              <a:rPr lang="en-US" altLang="zh-TW" sz="2700"/>
              <a:t>18.3 </a:t>
            </a:r>
            <a:r>
              <a:rPr lang="zh-TW" altLang="en-US" sz="2700"/>
              <a:t>安全遠端存取</a:t>
            </a:r>
            <a:r>
              <a:rPr lang="en-US" altLang="zh-TW" sz="2700"/>
              <a:t>-</a:t>
            </a:r>
            <a:br>
              <a:rPr lang="en-US" sz="2700"/>
            </a:br>
            <a:r>
              <a:rPr lang="zh-TW" altLang="en-US" sz="2700"/>
              <a:t>驗證 </a:t>
            </a:r>
            <a:r>
              <a:rPr lang="en-US" altLang="zh-TW" sz="2700"/>
              <a:t>SSH </a:t>
            </a:r>
            <a:r>
              <a:rPr lang="zh-TW" altLang="en-US" sz="2700"/>
              <a:t>是否正常運作 </a:t>
            </a:r>
            <a:r>
              <a:rPr lang="en-US" altLang="zh-TW" sz="2700"/>
              <a:t>(</a:t>
            </a:r>
            <a:r>
              <a:rPr lang="zh-TW" altLang="en-US" sz="2700"/>
              <a:t>續</a:t>
            </a:r>
            <a:r>
              <a:rPr lang="en-US" altLang="zh-TW" sz="2700"/>
              <a:t>) </a:t>
            </a:r>
          </a:p>
        </p:txBody>
      </p:sp>
      <p:sp>
        <p:nvSpPr>
          <p:cNvPr id="5" name="Content Placeholder 4">
            <a:extLst>
              <a:ext uri="{FF2B5EF4-FFF2-40B4-BE49-F238E27FC236}">
                <a16:creationId xmlns:a16="http://schemas.microsoft.com/office/drawing/2014/main" id="{80A9B073-924A-0242-8F99-63230CBC4CFB}"/>
              </a:ext>
            </a:extLst>
          </p:cNvPr>
          <p:cNvSpPr>
            <a:spLocks noGrp="1"/>
          </p:cNvSpPr>
          <p:nvPr>
            <p:ph idx="1"/>
          </p:nvPr>
        </p:nvSpPr>
        <p:spPr>
          <a:xfrm>
            <a:off x="474662" y="1589089"/>
            <a:ext cx="8280057" cy="572030"/>
          </a:xfrm>
        </p:spPr>
        <p:txBody>
          <a:bodyPr/>
          <a:lstStyle/>
          <a:p>
            <a:pPr marL="0" indent="0" algn="l"/>
            <a:r>
              <a:rPr lang="zh-TW" altLang="en-US" sz="1950">
                <a:solidFill>
                  <a:srgbClr val="000000"/>
                </a:solidFill>
              </a:rPr>
              <a:t>要在你設定為 </a:t>
            </a:r>
            <a:r>
              <a:rPr lang="en-US" altLang="zh-TW" sz="1950">
                <a:solidFill>
                  <a:srgbClr val="000000"/>
                </a:solidFill>
              </a:rPr>
              <a:t>SSH </a:t>
            </a:r>
            <a:r>
              <a:rPr lang="zh-TW" altLang="en-US" sz="1950">
                <a:solidFill>
                  <a:srgbClr val="000000"/>
                </a:solidFill>
              </a:rPr>
              <a:t>伺服器的設備上顯示 </a:t>
            </a:r>
            <a:r>
              <a:rPr lang="en-US" altLang="zh-TW" sz="1950">
                <a:solidFill>
                  <a:srgbClr val="000000"/>
                </a:solidFill>
              </a:rPr>
              <a:t>SSH </a:t>
            </a:r>
            <a:r>
              <a:rPr lang="zh-TW" altLang="en-US" sz="1950">
                <a:solidFill>
                  <a:srgbClr val="000000"/>
                </a:solidFill>
              </a:rPr>
              <a:t>的版本和設定資料，請使用 </a:t>
            </a:r>
            <a:r>
              <a:rPr lang="en-US" altLang="zh-TW" sz="1950" b="1">
                <a:solidFill>
                  <a:srgbClr val="000000"/>
                </a:solidFill>
              </a:rPr>
              <a:t>show ip ssh</a:t>
            </a:r>
            <a:r>
              <a:rPr lang="zh-TW" altLang="en-US" sz="1950">
                <a:solidFill>
                  <a:srgbClr val="000000"/>
                </a:solidFill>
              </a:rPr>
              <a:t> 指令。在此範例中，已啟用 </a:t>
            </a:r>
            <a:r>
              <a:rPr lang="en-US" altLang="zh-TW" sz="1950">
                <a:solidFill>
                  <a:srgbClr val="000000"/>
                </a:solidFill>
              </a:rPr>
              <a:t>SSH </a:t>
            </a:r>
            <a:r>
              <a:rPr lang="zh-TW" altLang="en-US" sz="1950">
                <a:solidFill>
                  <a:srgbClr val="000000"/>
                </a:solidFill>
              </a:rPr>
              <a:t>版本 </a:t>
            </a:r>
            <a:r>
              <a:rPr lang="en-US" altLang="zh-TW" sz="1950">
                <a:solidFill>
                  <a:srgbClr val="000000"/>
                </a:solidFill>
              </a:rPr>
              <a:t>2</a:t>
            </a:r>
            <a:r>
              <a:rPr lang="zh-TW" altLang="en-US" sz="1950">
                <a:solidFill>
                  <a:srgbClr val="000000"/>
                </a:solidFill>
              </a:rPr>
              <a:t>。</a:t>
            </a:r>
          </a:p>
        </p:txBody>
      </p:sp>
      <p:pic>
        <p:nvPicPr>
          <p:cNvPr id="8" name="Picture 7">
            <a:extLst>
              <a:ext uri="{FF2B5EF4-FFF2-40B4-BE49-F238E27FC236}">
                <a16:creationId xmlns:a16="http://schemas.microsoft.com/office/drawing/2014/main" id="{39175239-44C0-E24B-8A1B-A714DFD5139F}"/>
              </a:ext>
            </a:extLst>
          </p:cNvPr>
          <p:cNvPicPr>
            <a:picLocks noChangeAspect="1"/>
          </p:cNvPicPr>
          <p:nvPr/>
        </p:nvPicPr>
        <p:blipFill>
          <a:blip r:embed="rId3"/>
          <a:stretch>
            <a:fillRect/>
          </a:stretch>
        </p:blipFill>
        <p:spPr>
          <a:xfrm>
            <a:off x="567235" y="2320925"/>
            <a:ext cx="8009531" cy="2180109"/>
          </a:xfrm>
          <a:prstGeom prst="rect">
            <a:avLst/>
          </a:prstGeom>
        </p:spPr>
      </p:pic>
      <p:sp>
        <p:nvSpPr>
          <p:cNvPr id="2" name="投影片編號版面配置區 1"/>
          <p:cNvSpPr>
            <a:spLocks noGrp="1"/>
          </p:cNvSpPr>
          <p:nvPr>
            <p:ph type="sldNum" sz="quarter" idx="12"/>
          </p:nvPr>
        </p:nvSpPr>
        <p:spPr/>
        <p:txBody>
          <a:bodyPr/>
          <a:lstStyle/>
          <a:p>
            <a:fld id="{4FAB73BC-B049-4115-A692-8D63A059BFB8}" type="slidenum">
              <a:rPr lang="en-US" smtClean="0"/>
              <a:t>527</a:t>
            </a:fld>
            <a:endParaRPr lang="en-US"/>
          </a:p>
        </p:txBody>
      </p:sp>
    </p:spTree>
    <p:custDataLst>
      <p:tags r:id="rId4"/>
    </p:custDataLst>
    <p:extLst>
      <p:ext uri="{BB962C8B-B14F-4D97-AF65-F5344CB8AC3E}">
        <p14:creationId xmlns:p14="http://schemas.microsoft.com/office/powerpoint/2010/main" val="117766350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528.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68580" tIns="34290" rIns="68580" bIns="34290" rtlCol="0" anchor="ctr">
            <a:noAutofit/>
          </a:bodyPr>
          <a:lstStyle/>
          <a:p>
            <a:r>
              <a:rPr lang="en-US" altLang="zh-TW" sz="2700"/>
              <a:t>18.4 </a:t>
            </a:r>
            <a:r>
              <a:rPr lang="zh-TW" altLang="en-US" sz="2700"/>
              <a:t>路由器基本設定</a:t>
            </a:r>
          </a:p>
        </p:txBody>
      </p:sp>
      <p:sp>
        <p:nvSpPr>
          <p:cNvPr id="4" name="Content Placeholder 3">
            <a:extLst>
              <a:ext uri="{FF2B5EF4-FFF2-40B4-BE49-F238E27FC236}">
                <a16:creationId xmlns:a16="http://schemas.microsoft.com/office/drawing/2014/main" id="{695BAE28-6863-A948-8D99-61BCD994D06D}"/>
              </a:ext>
            </a:extLst>
          </p:cNvPr>
          <p:cNvSpPr>
            <a:spLocks noGrp="1"/>
          </p:cNvSpPr>
          <p:nvPr>
            <p:ph idx="1"/>
          </p:nvPr>
        </p:nvSpPr>
        <p:spPr>
          <a:xfrm>
            <a:off x="474662" y="1589088"/>
            <a:ext cx="8280057" cy="1130830"/>
          </a:xfrm>
        </p:spPr>
        <p:txBody>
          <a:bodyPr/>
          <a:lstStyle/>
          <a:p>
            <a:pPr marL="0" indent="0" algn="l"/>
            <a:r>
              <a:rPr lang="zh-TW" altLang="en-US" sz="1950">
                <a:solidFill>
                  <a:srgbClr val="000000"/>
                </a:solidFill>
              </a:rPr>
              <a:t>思科路由器和思科交換器有許多相似之處。它們支援類似模式作業系統、類似的命令結構，以及許多相同的命令。此外，這兩個裝置都有類似的初始設定步驟。例如，應執行下列設定工作。命名裝置以區分它與其他路由器，並設定密碼，如範例所示。</a:t>
            </a:r>
          </a:p>
        </p:txBody>
      </p:sp>
      <p:pic>
        <p:nvPicPr>
          <p:cNvPr id="5" name="Picture 4">
            <a:extLst>
              <a:ext uri="{FF2B5EF4-FFF2-40B4-BE49-F238E27FC236}">
                <a16:creationId xmlns:a16="http://schemas.microsoft.com/office/drawing/2014/main" id="{32E85DE4-7311-2846-9E2E-5F8A9349265C}"/>
              </a:ext>
            </a:extLst>
          </p:cNvPr>
          <p:cNvPicPr>
            <a:picLocks noChangeAspect="1"/>
          </p:cNvPicPr>
          <p:nvPr/>
        </p:nvPicPr>
        <p:blipFill>
          <a:blip r:embed="rId3"/>
          <a:stretch>
            <a:fillRect/>
          </a:stretch>
        </p:blipFill>
        <p:spPr>
          <a:xfrm>
            <a:off x="2117529" y="3004589"/>
            <a:ext cx="4994324" cy="2924604"/>
          </a:xfrm>
          <a:prstGeom prst="rect">
            <a:avLst/>
          </a:prstGeom>
        </p:spPr>
      </p:pic>
      <p:sp>
        <p:nvSpPr>
          <p:cNvPr id="2" name="投影片編號版面配置區 1"/>
          <p:cNvSpPr>
            <a:spLocks noGrp="1"/>
          </p:cNvSpPr>
          <p:nvPr>
            <p:ph type="sldNum" sz="quarter" idx="12"/>
          </p:nvPr>
        </p:nvSpPr>
        <p:spPr/>
        <p:txBody>
          <a:bodyPr/>
          <a:lstStyle/>
          <a:p>
            <a:fld id="{4FAB73BC-B049-4115-A692-8D63A059BFB8}" type="slidenum">
              <a:rPr lang="en-US" smtClean="0"/>
              <a:t>528</a:t>
            </a:fld>
            <a:endParaRPr lang="en-US"/>
          </a:p>
        </p:txBody>
      </p:sp>
    </p:spTree>
    <p:custDataLst>
      <p:tags r:id="rId4"/>
    </p:custDataLst>
    <p:extLst>
      <p:ext uri="{BB962C8B-B14F-4D97-AF65-F5344CB8AC3E}">
        <p14:creationId xmlns:p14="http://schemas.microsoft.com/office/powerpoint/2010/main" val="182944521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529.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68580" tIns="34290" rIns="68580" bIns="34290" rtlCol="0" anchor="ctr">
            <a:noAutofit/>
          </a:bodyPr>
          <a:lstStyle/>
          <a:p>
            <a:r>
              <a:rPr lang="en-US" altLang="zh-TW" sz="2700"/>
              <a:t>18.4 </a:t>
            </a:r>
            <a:r>
              <a:rPr lang="zh-TW" altLang="en-US" sz="2700"/>
              <a:t>路由器基本</a:t>
            </a:r>
            <a:r>
              <a:rPr lang="zh-TW" altLang="en-US" sz="2700" smtClean="0"/>
              <a:t>設定</a:t>
            </a:r>
            <a:r>
              <a:rPr lang="en-US" altLang="zh-TW" sz="2700" smtClean="0"/>
              <a:t>-</a:t>
            </a:r>
            <a:r>
              <a:rPr lang="zh-TW" altLang="en-US" sz="2700" smtClean="0"/>
              <a:t>設定</a:t>
            </a:r>
            <a:r>
              <a:rPr lang="zh-TW" altLang="en-US" sz="2700"/>
              <a:t>基本路由器設定 </a:t>
            </a:r>
            <a:r>
              <a:rPr lang="en-US" altLang="zh-TW" sz="2700"/>
              <a:t>(</a:t>
            </a:r>
            <a:r>
              <a:rPr lang="zh-TW" altLang="en-US" sz="2700"/>
              <a:t>續</a:t>
            </a:r>
            <a:r>
              <a:rPr lang="en-US" altLang="zh-TW" sz="2700"/>
              <a:t>) </a:t>
            </a:r>
          </a:p>
        </p:txBody>
      </p:sp>
      <p:sp>
        <p:nvSpPr>
          <p:cNvPr id="4" name="Content Placeholder 3">
            <a:extLst>
              <a:ext uri="{FF2B5EF4-FFF2-40B4-BE49-F238E27FC236}">
                <a16:creationId xmlns:a16="http://schemas.microsoft.com/office/drawing/2014/main" id="{695BAE28-6863-A948-8D99-61BCD994D06D}"/>
              </a:ext>
            </a:extLst>
          </p:cNvPr>
          <p:cNvSpPr>
            <a:spLocks noGrp="1"/>
          </p:cNvSpPr>
          <p:nvPr>
            <p:ph idx="1"/>
          </p:nvPr>
        </p:nvSpPr>
        <p:spPr>
          <a:xfrm>
            <a:off x="474662" y="1589087"/>
            <a:ext cx="8280057" cy="380271"/>
          </a:xfrm>
        </p:spPr>
        <p:txBody>
          <a:bodyPr/>
          <a:lstStyle/>
          <a:p>
            <a:pPr marL="0" indent="0" algn="l"/>
            <a:r>
              <a:rPr lang="zh-TW" altLang="en-US" sz="2250">
                <a:solidFill>
                  <a:srgbClr val="000000"/>
                </a:solidFill>
              </a:rPr>
              <a:t>設定 </a:t>
            </a:r>
            <a:r>
              <a:rPr lang="en-US" altLang="zh-TW" sz="2250">
                <a:solidFill>
                  <a:srgbClr val="000000"/>
                </a:solidFill>
              </a:rPr>
              <a:t>banner </a:t>
            </a:r>
            <a:r>
              <a:rPr lang="zh-TW" altLang="en-US" sz="2250">
                <a:solidFill>
                  <a:srgbClr val="000000"/>
                </a:solidFill>
              </a:rPr>
              <a:t>以提供未經授權存取的法律通知，如範例所示。</a:t>
            </a:r>
          </a:p>
        </p:txBody>
      </p:sp>
      <p:pic>
        <p:nvPicPr>
          <p:cNvPr id="7" name="Picture 6">
            <a:extLst>
              <a:ext uri="{FF2B5EF4-FFF2-40B4-BE49-F238E27FC236}">
                <a16:creationId xmlns:a16="http://schemas.microsoft.com/office/drawing/2014/main" id="{2B9C4215-DE29-6848-AA47-ED671F60F7B9}"/>
              </a:ext>
            </a:extLst>
          </p:cNvPr>
          <p:cNvPicPr>
            <a:picLocks noChangeAspect="1"/>
          </p:cNvPicPr>
          <p:nvPr/>
        </p:nvPicPr>
        <p:blipFill>
          <a:blip r:embed="rId3"/>
          <a:stretch>
            <a:fillRect/>
          </a:stretch>
        </p:blipFill>
        <p:spPr>
          <a:xfrm>
            <a:off x="474662" y="2320925"/>
            <a:ext cx="7706610" cy="750201"/>
          </a:xfrm>
          <a:prstGeom prst="rect">
            <a:avLst/>
          </a:prstGeom>
        </p:spPr>
      </p:pic>
      <p:sp>
        <p:nvSpPr>
          <p:cNvPr id="6" name="Content Placeholder 3">
            <a:extLst>
              <a:ext uri="{FF2B5EF4-FFF2-40B4-BE49-F238E27FC236}">
                <a16:creationId xmlns:a16="http://schemas.microsoft.com/office/drawing/2014/main" id="{18E0BADC-0760-8B49-B3BA-D78B059D3C28}"/>
              </a:ext>
            </a:extLst>
          </p:cNvPr>
          <p:cNvSpPr txBox="1"/>
          <p:nvPr/>
        </p:nvSpPr>
        <p:spPr>
          <a:xfrm>
            <a:off x="474662" y="3457832"/>
            <a:ext cx="8280057" cy="380271"/>
          </a:xfrm>
          <a:prstGeom prst="rect">
            <a:avLst/>
          </a:prstGeom>
        </p:spPr>
        <p:txBody>
          <a:bodyPr vert="horz" lIns="68565" tIns="34283" rIns="68565" bIns="34283" rtlCol="0">
            <a:noAutofit/>
          </a:bodyPr>
          <a:lstStyle>
            <a:lvl1pPr marR="0" indent="0" defTabSz="609458" fontAlgn="auto">
              <a:lnSpc>
                <a:spcPct val="100000"/>
              </a:lnSpc>
              <a:spcBef>
                <a:spcPct val="20000"/>
              </a:spcBef>
              <a:spcAft>
                <a:spcPct val="0"/>
              </a:spcAft>
              <a:buClrTx/>
              <a:buSzTx/>
              <a:buFont typeface="Arial"/>
              <a:buNone/>
              <a:defRPr sz="3000" b="0" i="0" baseline="0">
                <a:solidFill>
                  <a:srgbClr val="000000"/>
                </a:solidFill>
                <a:ea typeface="標楷體" panose="03000509000000000000" pitchFamily="65" charset="-120"/>
                <a:cs typeface="CiscoSans ExtraLight"/>
              </a:defRPr>
            </a:lvl1pPr>
            <a:lvl2pPr marL="685800" indent="-228600">
              <a:lnSpc>
                <a:spcPct val="90000"/>
              </a:lnSpc>
              <a:spcBef>
                <a:spcPts val="500"/>
              </a:spcBef>
              <a:buFont typeface="Wingdings 2" pitchFamily="18" charset="2"/>
              <a:buChar char=""/>
              <a:defRPr sz="2400" baseline="0">
                <a:latin typeface="Times New Roman" panose="02020603050405020304" pitchFamily="18" charset="0"/>
                <a:ea typeface="標楷體" panose="03000509000000000000" pitchFamily="65" charset="-120"/>
              </a:defRPr>
            </a:lvl2pPr>
            <a:lvl3pPr marL="1143000" indent="-228600">
              <a:lnSpc>
                <a:spcPct val="90000"/>
              </a:lnSpc>
              <a:spcBef>
                <a:spcPts val="500"/>
              </a:spcBef>
              <a:buFont typeface="Wingdings 2" pitchFamily="18" charset="2"/>
              <a:buChar char=""/>
              <a:defRPr sz="2000" baseline="0">
                <a:latin typeface="Times New Roman" panose="02020603050405020304" pitchFamily="18" charset="0"/>
                <a:ea typeface="標楷體" panose="03000509000000000000" pitchFamily="65" charset="-120"/>
              </a:defRPr>
            </a:lvl3pPr>
            <a:lvl4pPr marL="1600200" indent="-228600">
              <a:lnSpc>
                <a:spcPct val="90000"/>
              </a:lnSpc>
              <a:spcBef>
                <a:spcPts val="500"/>
              </a:spcBef>
              <a:buFont typeface="Wingdings 2" pitchFamily="18" charset="2"/>
              <a:buChar char=""/>
              <a:defRPr baseline="0">
                <a:latin typeface="Times New Roman" panose="02020603050405020304" pitchFamily="18" charset="0"/>
                <a:ea typeface="標楷體" panose="03000509000000000000" pitchFamily="65" charset="-120"/>
              </a:defRPr>
            </a:lvl4pPr>
            <a:lvl5pPr marL="2057400" indent="-228600">
              <a:lnSpc>
                <a:spcPct val="90000"/>
              </a:lnSpc>
              <a:spcBef>
                <a:spcPts val="500"/>
              </a:spcBef>
              <a:buFont typeface="Wingdings 2" pitchFamily="18" charset="2"/>
              <a:buChar char=""/>
              <a:defRPr baseline="0">
                <a:latin typeface="Times New Roman" panose="02020603050405020304" pitchFamily="18" charset="0"/>
                <a:ea typeface="標楷體" panose="03000509000000000000" pitchFamily="65" charset="-120"/>
              </a:defRPr>
            </a:lvl5pPr>
            <a:lvl6pPr marL="2514600" indent="-228600">
              <a:spcBef>
                <a:spcPct val="20000"/>
              </a:spcBef>
              <a:buFont typeface="Wingdings 2" pitchFamily="18" charset="2"/>
              <a:buChar char=""/>
            </a:lvl6pPr>
            <a:lvl7pPr marL="2971800" indent="-228600">
              <a:spcBef>
                <a:spcPct val="20000"/>
              </a:spcBef>
              <a:buFont typeface="Wingdings 2" pitchFamily="18" charset="2"/>
              <a:buChar char=""/>
            </a:lvl7pPr>
            <a:lvl8pPr marL="3429000" indent="-228600">
              <a:spcBef>
                <a:spcPct val="20000"/>
              </a:spcBef>
              <a:buFont typeface="Wingdings 2" pitchFamily="18" charset="2"/>
              <a:buChar char=""/>
            </a:lvl8pPr>
            <a:lvl9pPr marL="3886200" indent="-228600">
              <a:spcBef>
                <a:spcPct val="20000"/>
              </a:spcBef>
              <a:buFont typeface="Wingdings 2" pitchFamily="18" charset="2"/>
              <a:buChar char=""/>
            </a:lvl9pPr>
          </a:lstStyle>
          <a:p>
            <a:r>
              <a:rPr lang="zh-TW" altLang="en-US" sz="2250"/>
              <a:t>將變更儲存在路由器上，如範例所示。</a:t>
            </a:r>
          </a:p>
        </p:txBody>
      </p:sp>
      <p:pic>
        <p:nvPicPr>
          <p:cNvPr id="9" name="Picture 8">
            <a:extLst>
              <a:ext uri="{FF2B5EF4-FFF2-40B4-BE49-F238E27FC236}">
                <a16:creationId xmlns:a16="http://schemas.microsoft.com/office/drawing/2014/main" id="{60C8BC85-C55B-9C46-A198-51C98036076C}"/>
              </a:ext>
            </a:extLst>
          </p:cNvPr>
          <p:cNvPicPr>
            <a:picLocks noChangeAspect="1"/>
          </p:cNvPicPr>
          <p:nvPr/>
        </p:nvPicPr>
        <p:blipFill>
          <a:blip r:embed="rId4"/>
          <a:stretch>
            <a:fillRect/>
          </a:stretch>
        </p:blipFill>
        <p:spPr>
          <a:xfrm>
            <a:off x="474662" y="3912364"/>
            <a:ext cx="7706610" cy="1123881"/>
          </a:xfrm>
          <a:prstGeom prst="rect">
            <a:avLst/>
          </a:prstGeom>
        </p:spPr>
      </p:pic>
      <p:sp>
        <p:nvSpPr>
          <p:cNvPr id="2" name="投影片編號版面配置區 1"/>
          <p:cNvSpPr>
            <a:spLocks noGrp="1"/>
          </p:cNvSpPr>
          <p:nvPr>
            <p:ph type="sldNum" sz="quarter" idx="12"/>
          </p:nvPr>
        </p:nvSpPr>
        <p:spPr/>
        <p:txBody>
          <a:bodyPr/>
          <a:lstStyle/>
          <a:p>
            <a:fld id="{4FAB73BC-B049-4115-A692-8D63A059BFB8}" type="slidenum">
              <a:rPr lang="en-US" smtClean="0"/>
              <a:t>529</a:t>
            </a:fld>
            <a:endParaRPr lang="en-US"/>
          </a:p>
        </p:txBody>
      </p:sp>
    </p:spTree>
    <p:custDataLst>
      <p:tags r:id="rId5"/>
    </p:custDataLst>
    <p:extLst>
      <p:ext uri="{BB962C8B-B14F-4D97-AF65-F5344CB8AC3E}">
        <p14:creationId xmlns:p14="http://schemas.microsoft.com/office/powerpoint/2010/main" val="309813528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53.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1506" name="Rectangle 2"/>
          <p:cNvSpPr>
            <a:spLocks noGrp="1" noChangeArrowheads="1"/>
          </p:cNvSpPr>
          <p:nvPr>
            <p:ph type="title"/>
          </p:nvPr>
        </p:nvSpPr>
        <p:spPr/>
        <p:txBody>
          <a:bodyPr>
            <a:normAutofit/>
          </a:bodyPr>
          <a:lstStyle/>
          <a:p>
            <a:pPr rtl="0"/>
            <a:r>
              <a:rPr lang="en-US" altLang="zh-TW" sz="3000" smtClean="0"/>
              <a:t>2.2IOS</a:t>
            </a:r>
            <a:r>
              <a:rPr lang="zh-TW" altLang="en-US" sz="3000"/>
              <a:t>模式之間的 </a:t>
            </a:r>
            <a:r>
              <a:rPr lang="en-US" altLang="zh-TW" sz="3000"/>
              <a:t>IOS</a:t>
            </a:r>
            <a:r>
              <a:rPr lang="zh-TW" altLang="en-US" sz="3000"/>
              <a:t>導航（續） </a:t>
            </a:r>
          </a:p>
        </p:txBody>
      </p:sp>
      <p:sp>
        <p:nvSpPr>
          <p:cNvPr id="6" name="Rectangle 6">
            <a:extLst>
              <a:ext uri="{FF2B5EF4-FFF2-40B4-BE49-F238E27FC236}">
                <a16:creationId xmlns:a16="http://schemas.microsoft.com/office/drawing/2014/main" id="{FDB50C7D-A789-1947-A197-D4C18A6B4C22}"/>
              </a:ext>
            </a:extLst>
          </p:cNvPr>
          <p:cNvSpPr>
            <a:spLocks noGrp="1" noChangeArrowheads="1"/>
          </p:cNvSpPr>
          <p:nvPr>
            <p:ph idx="1"/>
          </p:nvPr>
        </p:nvSpPr>
        <p:spPr>
          <a:xfrm>
            <a:off x="134337" y="1753473"/>
            <a:ext cx="4244686" cy="2928646"/>
          </a:xfrm>
        </p:spPr>
        <p:txBody>
          <a:bodyPr>
            <a:normAutofit fontScale="92500" lnSpcReduction="20000"/>
          </a:bodyPr>
          <a:lstStyle/>
          <a:p>
            <a:pPr marL="0" indent="0">
              <a:buNone/>
            </a:pPr>
            <a:r>
              <a:rPr lang="zh-TW" b="1"/>
              <a:t>子組態模式： </a:t>
            </a:r>
          </a:p>
          <a:p>
            <a:pPr lvl="1" rtl="0"/>
            <a:r>
              <a:rPr lang="zh-TW"/>
              <a:t>若要移出任何子組態模式以回到全域組態模式，請使用 </a:t>
            </a:r>
            <a:r>
              <a:rPr lang="zh-TW" b="1"/>
              <a:t>exit</a:t>
            </a:r>
            <a:r>
              <a:rPr lang="zh-TW" b="1" i="1"/>
              <a:t> </a:t>
            </a:r>
            <a:r>
              <a:rPr lang="zh-TW"/>
              <a:t>指令。若要返回至 EXEC 權限模式，請使用 </a:t>
            </a:r>
            <a:r>
              <a:rPr lang="zh-TW" b="1"/>
              <a:t>結束</a:t>
            </a:r>
            <a:r>
              <a:rPr lang="zh-TW"/>
              <a:t> 指令或按鍵組合 </a:t>
            </a:r>
            <a:r>
              <a:rPr lang="zh-TW" b="1"/>
              <a:t>Ctrl +Z</a:t>
            </a:r>
            <a:r>
              <a:rPr lang="zh-TW"/>
              <a:t> 。 </a:t>
            </a:r>
          </a:p>
          <a:p>
            <a:pPr marL="142871" lvl="1" indent="0">
              <a:buNone/>
            </a:pPr>
            <a:endParaRPr lang="en-US"/>
          </a:p>
          <a:p>
            <a:pPr lvl="1" rtl="0"/>
            <a:r>
              <a:rPr lang="zh-TW"/>
              <a:t>若要直接從一個子組態模式移動到另一個子組態模式，請鍵入所需的子組態模式指令。在此範例中，指令提示字元從 </a:t>
            </a:r>
            <a:r>
              <a:rPr lang="zh-TW" b="1"/>
              <a:t>(config-if) # </a:t>
            </a:r>
            <a:r>
              <a:rPr lang="zh-TW"/>
              <a:t>變更為 </a:t>
            </a:r>
            <a:r>
              <a:rPr lang="zh-TW" b="1"/>
              <a:t>(config-if) # </a:t>
            </a:r>
            <a:r>
              <a:rPr lang="zh-TW"/>
              <a:t>。 </a:t>
            </a:r>
            <a:r>
              <a:rPr lang="zh-TW" b="1"/>
              <a:t> </a:t>
            </a:r>
          </a:p>
          <a:p>
            <a:pPr marL="0" indent="0">
              <a:buNone/>
            </a:pPr>
            <a:endParaRPr lang="en-US"/>
          </a:p>
          <a:p>
            <a:endParaRPr lang="en-US" altLang="ja-JP"/>
          </a:p>
        </p:txBody>
      </p:sp>
      <p:pic>
        <p:nvPicPr>
          <p:cNvPr id="7" name="Picture 6">
            <a:extLst>
              <a:ext uri="{FF2B5EF4-FFF2-40B4-BE49-F238E27FC236}">
                <a16:creationId xmlns:a16="http://schemas.microsoft.com/office/drawing/2014/main" id="{124761F0-3B51-F447-AF31-ED4259157781}"/>
              </a:ext>
            </a:extLst>
          </p:cNvPr>
          <p:cNvPicPr>
            <a:picLocks noChangeAspect="1"/>
          </p:cNvPicPr>
          <p:nvPr/>
        </p:nvPicPr>
        <p:blipFill>
          <a:blip r:embed="rId3"/>
          <a:stretch>
            <a:fillRect/>
          </a:stretch>
        </p:blipFill>
        <p:spPr>
          <a:xfrm>
            <a:off x="4764978" y="2506981"/>
            <a:ext cx="3784600" cy="482600"/>
          </a:xfrm>
          <a:prstGeom prst="rect">
            <a:avLst/>
          </a:prstGeom>
        </p:spPr>
      </p:pic>
      <p:pic>
        <p:nvPicPr>
          <p:cNvPr id="4" name="Picture 3">
            <a:extLst>
              <a:ext uri="{FF2B5EF4-FFF2-40B4-BE49-F238E27FC236}">
                <a16:creationId xmlns:a16="http://schemas.microsoft.com/office/drawing/2014/main" id="{F1E61373-4A92-7647-872A-CA2E86F98386}"/>
              </a:ext>
            </a:extLst>
          </p:cNvPr>
          <p:cNvPicPr>
            <a:picLocks noChangeAspect="1"/>
          </p:cNvPicPr>
          <p:nvPr/>
        </p:nvPicPr>
        <p:blipFill>
          <a:blip r:embed="rId4"/>
          <a:stretch>
            <a:fillRect/>
          </a:stretch>
        </p:blipFill>
        <p:spPr>
          <a:xfrm>
            <a:off x="4764978" y="3840370"/>
            <a:ext cx="3784600" cy="444500"/>
          </a:xfrm>
          <a:prstGeom prst="rect">
            <a:avLst/>
          </a:prstGeom>
        </p:spPr>
      </p:pic>
      <p:sp>
        <p:nvSpPr>
          <p:cNvPr id="2" name="投影片編號版面配置區 1"/>
          <p:cNvSpPr>
            <a:spLocks noGrp="1"/>
          </p:cNvSpPr>
          <p:nvPr>
            <p:ph type="sldNum" sz="quarter" idx="4"/>
          </p:nvPr>
        </p:nvSpPr>
        <p:spPr/>
        <p:txBody>
          <a:bodyPr/>
          <a:lstStyle/>
          <a:p>
            <a:pPr defTabSz="385754">
              <a:defRPr/>
            </a:pPr>
            <a:fld id="{2F5CCB13-0A32-4557-88E9-079F0C330695}" type="slidenum">
              <a:rPr lang="en-US" kern="0" smtClean="0">
                <a:solidFill>
                  <a:srgbClr val="595959"/>
                </a:solidFill>
              </a:rPr>
              <a:pPr defTabSz="385754">
                <a:defRPr/>
              </a:pPr>
              <a:t>53</a:t>
            </a:fld>
            <a:endParaRPr lang="en-US" kern="0">
              <a:solidFill>
                <a:srgbClr val="595959"/>
              </a:solidFill>
            </a:endParaRPr>
          </a:p>
        </p:txBody>
      </p:sp>
    </p:spTree>
    <p:custDataLst>
      <p:tags r:id="rId5"/>
    </p:custDataLst>
    <p:extLst>
      <p:ext uri="{BB962C8B-B14F-4D97-AF65-F5344CB8AC3E}">
        <p14:creationId xmlns:p14="http://schemas.microsoft.com/office/powerpoint/2010/main" val="680974065"/>
      </p:ext>
    </p:extLst>
  </p:cSld>
  <p:clrMapOvr>
    <a:masterClrMapping/>
  </p:clrMapOvr>
  <p:transition spd="slow">
    <p:wipe/>
  </p:transition>
  <p:timing/>
</p:sld>
</file>

<file path=ppt/slides/slide530.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68580" tIns="34290" rIns="68580" bIns="34290" rtlCol="0" anchor="ctr">
            <a:noAutofit/>
          </a:bodyPr>
          <a:lstStyle/>
          <a:p>
            <a:r>
              <a:rPr lang="en-US" altLang="zh-TW" sz="2700"/>
              <a:t>18.4 </a:t>
            </a:r>
            <a:r>
              <a:rPr lang="zh-TW" altLang="en-US" sz="2700"/>
              <a:t>路由器基本設定</a:t>
            </a:r>
            <a:r>
              <a:rPr lang="en-US" altLang="zh-TW" sz="2700" smtClean="0"/>
              <a:t>-</a:t>
            </a:r>
            <a:r>
              <a:rPr lang="zh-TW" altLang="en-US" sz="2700" smtClean="0"/>
              <a:t>雙</a:t>
            </a:r>
            <a:r>
              <a:rPr lang="zh-TW" altLang="en-US" sz="2700"/>
              <a:t>堆疊拓撲</a:t>
            </a:r>
          </a:p>
        </p:txBody>
      </p:sp>
      <p:sp>
        <p:nvSpPr>
          <p:cNvPr id="5" name="Content Placeholder 4">
            <a:extLst>
              <a:ext uri="{FF2B5EF4-FFF2-40B4-BE49-F238E27FC236}">
                <a16:creationId xmlns:a16="http://schemas.microsoft.com/office/drawing/2014/main" id="{B78B242A-1FA9-0446-AB55-FDEF4EF9A3D7}"/>
              </a:ext>
            </a:extLst>
          </p:cNvPr>
          <p:cNvSpPr>
            <a:spLocks noGrp="1"/>
          </p:cNvSpPr>
          <p:nvPr>
            <p:ph idx="1"/>
          </p:nvPr>
        </p:nvSpPr>
        <p:spPr>
          <a:xfrm>
            <a:off x="474662" y="1589088"/>
            <a:ext cx="8280057" cy="1065041"/>
          </a:xfrm>
        </p:spPr>
        <p:txBody>
          <a:bodyPr/>
          <a:lstStyle/>
          <a:p>
            <a:pPr marL="0" indent="0" algn="l"/>
            <a:r>
              <a:rPr lang="zh-TW" altLang="en-US" sz="1600">
                <a:solidFill>
                  <a:srgbClr val="000000"/>
                </a:solidFill>
              </a:rPr>
              <a:t>交換器和路由器之間的一個區別功能，就是每個交換器所支援的介面類型。例如，第 </a:t>
            </a:r>
            <a:r>
              <a:rPr lang="en-US" altLang="zh-TW" sz="1600">
                <a:solidFill>
                  <a:srgbClr val="000000"/>
                </a:solidFill>
              </a:rPr>
              <a:t>2 </a:t>
            </a:r>
            <a:r>
              <a:rPr lang="zh-TW" altLang="en-US" sz="1600">
                <a:solidFill>
                  <a:srgbClr val="000000"/>
                </a:solidFill>
              </a:rPr>
              <a:t>層交換器支援 </a:t>
            </a:r>
            <a:r>
              <a:rPr lang="en-US" altLang="zh-TW" sz="1600">
                <a:solidFill>
                  <a:srgbClr val="000000"/>
                </a:solidFill>
              </a:rPr>
              <a:t>LAN</a:t>
            </a:r>
            <a:r>
              <a:rPr lang="zh-TW" altLang="en-US" sz="1600">
                <a:solidFill>
                  <a:srgbClr val="000000"/>
                </a:solidFill>
              </a:rPr>
              <a:t>；因此，它們有多個 </a:t>
            </a:r>
            <a:r>
              <a:rPr lang="en-US" altLang="zh-TW" sz="1600">
                <a:solidFill>
                  <a:srgbClr val="000000"/>
                </a:solidFill>
              </a:rPr>
              <a:t>FastEthernet </a:t>
            </a:r>
            <a:r>
              <a:rPr lang="zh-TW" altLang="en-US" sz="1600">
                <a:solidFill>
                  <a:srgbClr val="000000"/>
                </a:solidFill>
              </a:rPr>
              <a:t>或 </a:t>
            </a:r>
            <a:r>
              <a:rPr lang="en-US" altLang="zh-TW" sz="1600">
                <a:solidFill>
                  <a:srgbClr val="000000"/>
                </a:solidFill>
              </a:rPr>
              <a:t>Gigabit Ethernet </a:t>
            </a:r>
            <a:r>
              <a:rPr lang="zh-TW" altLang="en-US" sz="1600">
                <a:solidFill>
                  <a:srgbClr val="000000"/>
                </a:solidFill>
              </a:rPr>
              <a:t>連接埠。圖中的雙堆疊拓撲用於示範路由器 </a:t>
            </a:r>
            <a:r>
              <a:rPr lang="en-US" altLang="zh-TW" sz="1600">
                <a:solidFill>
                  <a:srgbClr val="000000"/>
                </a:solidFill>
              </a:rPr>
              <a:t>IPv4 </a:t>
            </a:r>
            <a:r>
              <a:rPr lang="zh-TW" altLang="en-US" sz="1600">
                <a:solidFill>
                  <a:srgbClr val="000000"/>
                </a:solidFill>
              </a:rPr>
              <a:t>和 </a:t>
            </a:r>
            <a:r>
              <a:rPr lang="en-US" altLang="zh-TW" sz="1600">
                <a:solidFill>
                  <a:srgbClr val="000000"/>
                </a:solidFill>
              </a:rPr>
              <a:t>IPv6 </a:t>
            </a:r>
            <a:r>
              <a:rPr lang="zh-TW" altLang="en-US" sz="1600">
                <a:solidFill>
                  <a:srgbClr val="000000"/>
                </a:solidFill>
              </a:rPr>
              <a:t>介面的設定。</a:t>
            </a:r>
          </a:p>
        </p:txBody>
      </p:sp>
      <p:pic>
        <p:nvPicPr>
          <p:cNvPr id="10" name="Picture 9">
            <a:extLst>
              <a:ext uri="{FF2B5EF4-FFF2-40B4-BE49-F238E27FC236}">
                <a16:creationId xmlns:a16="http://schemas.microsoft.com/office/drawing/2014/main" id="{ED87934E-855C-8F4B-814B-6B39354E73E3}"/>
              </a:ext>
            </a:extLst>
          </p:cNvPr>
          <p:cNvPicPr>
            <a:picLocks noChangeAspect="1"/>
          </p:cNvPicPr>
          <p:nvPr/>
        </p:nvPicPr>
        <p:blipFill>
          <a:blip r:embed="rId3"/>
          <a:stretch>
            <a:fillRect/>
          </a:stretch>
        </p:blipFill>
        <p:spPr>
          <a:xfrm>
            <a:off x="1453808" y="2654129"/>
            <a:ext cx="6236386" cy="2933685"/>
          </a:xfrm>
          <a:prstGeom prst="rect">
            <a:avLst/>
          </a:prstGeom>
        </p:spPr>
      </p:pic>
      <p:sp>
        <p:nvSpPr>
          <p:cNvPr id="2" name="投影片編號版面配置區 1"/>
          <p:cNvSpPr>
            <a:spLocks noGrp="1"/>
          </p:cNvSpPr>
          <p:nvPr>
            <p:ph type="sldNum" sz="quarter" idx="12"/>
          </p:nvPr>
        </p:nvSpPr>
        <p:spPr/>
        <p:txBody>
          <a:bodyPr/>
          <a:lstStyle/>
          <a:p>
            <a:fld id="{4FAB73BC-B049-4115-A692-8D63A059BFB8}" type="slidenum">
              <a:rPr lang="en-US" smtClean="0"/>
              <a:t>530</a:t>
            </a:fld>
            <a:endParaRPr lang="en-US"/>
          </a:p>
        </p:txBody>
      </p:sp>
    </p:spTree>
    <p:custDataLst>
      <p:tags r:id="rId4"/>
    </p:custDataLst>
    <p:extLst>
      <p:ext uri="{BB962C8B-B14F-4D97-AF65-F5344CB8AC3E}">
        <p14:creationId xmlns:p14="http://schemas.microsoft.com/office/powerpoint/2010/main" val="308193612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531.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68580" tIns="34290" rIns="68580" bIns="34290" rtlCol="0" anchor="ctr">
            <a:noAutofit/>
          </a:bodyPr>
          <a:lstStyle/>
          <a:p>
            <a:r>
              <a:rPr lang="en-US" altLang="zh-TW" sz="2700"/>
              <a:t>18.4 </a:t>
            </a:r>
            <a:r>
              <a:rPr lang="zh-TW" altLang="en-US" sz="2700"/>
              <a:t>路由器基本設定</a:t>
            </a:r>
            <a:r>
              <a:rPr lang="en-US" altLang="zh-TW" sz="2700" smtClean="0"/>
              <a:t>-</a:t>
            </a:r>
            <a:r>
              <a:rPr lang="zh-TW" altLang="en-US" sz="2700" smtClean="0"/>
              <a:t>設定</a:t>
            </a:r>
            <a:r>
              <a:rPr lang="zh-TW" altLang="en-US" sz="2700"/>
              <a:t>路由器介面</a:t>
            </a:r>
          </a:p>
        </p:txBody>
      </p:sp>
      <p:sp>
        <p:nvSpPr>
          <p:cNvPr id="4" name="Content Placeholder 3">
            <a:extLst>
              <a:ext uri="{FF2B5EF4-FFF2-40B4-BE49-F238E27FC236}">
                <a16:creationId xmlns:a16="http://schemas.microsoft.com/office/drawing/2014/main" id="{E8E2AB07-4AA0-0F40-B5CD-44A0A1474EE4}"/>
              </a:ext>
            </a:extLst>
          </p:cNvPr>
          <p:cNvSpPr>
            <a:spLocks noGrp="1"/>
          </p:cNvSpPr>
          <p:nvPr>
            <p:ph idx="1"/>
          </p:nvPr>
        </p:nvSpPr>
        <p:spPr>
          <a:xfrm>
            <a:off x="177800" y="1589088"/>
            <a:ext cx="8576919" cy="3689897"/>
          </a:xfrm>
        </p:spPr>
        <p:txBody>
          <a:bodyPr/>
          <a:lstStyle/>
          <a:p>
            <a:pPr marL="0" indent="0" algn="l"/>
            <a:r>
              <a:rPr lang="zh-TW" altLang="en-US" sz="1500">
                <a:solidFill>
                  <a:srgbClr val="000000"/>
                </a:solidFill>
              </a:rPr>
              <a:t>路由器支援 </a:t>
            </a:r>
            <a:r>
              <a:rPr lang="en-US" altLang="zh-TW" sz="1500">
                <a:solidFill>
                  <a:srgbClr val="000000"/>
                </a:solidFill>
              </a:rPr>
              <a:t>LAN </a:t>
            </a:r>
            <a:r>
              <a:rPr lang="zh-TW" altLang="en-US" sz="1500">
                <a:solidFill>
                  <a:srgbClr val="000000"/>
                </a:solidFill>
              </a:rPr>
              <a:t>和 </a:t>
            </a:r>
            <a:r>
              <a:rPr lang="en-US" altLang="zh-TW" sz="1500">
                <a:solidFill>
                  <a:srgbClr val="000000"/>
                </a:solidFill>
              </a:rPr>
              <a:t>WAN</a:t>
            </a:r>
            <a:r>
              <a:rPr lang="zh-TW" altLang="en-US" sz="1500">
                <a:solidFill>
                  <a:srgbClr val="000000"/>
                </a:solidFill>
              </a:rPr>
              <a:t>，並且可以互連不同類型的網路；因此，它們支援許多類型的介面。例如，</a:t>
            </a:r>
            <a:r>
              <a:rPr lang="en-US" altLang="zh-TW" sz="1500">
                <a:solidFill>
                  <a:srgbClr val="000000"/>
                </a:solidFill>
              </a:rPr>
              <a:t>G2 ISR </a:t>
            </a:r>
            <a:r>
              <a:rPr lang="zh-TW" altLang="en-US" sz="1500">
                <a:solidFill>
                  <a:srgbClr val="000000"/>
                </a:solidFill>
              </a:rPr>
              <a:t>具有一個或兩個整合 </a:t>
            </a:r>
            <a:r>
              <a:rPr lang="en-US" altLang="zh-TW" sz="1500">
                <a:solidFill>
                  <a:srgbClr val="000000"/>
                </a:solidFill>
              </a:rPr>
              <a:t>Gigabit Ethernet </a:t>
            </a:r>
            <a:r>
              <a:rPr lang="zh-TW" altLang="en-US" sz="1500">
                <a:solidFill>
                  <a:srgbClr val="000000"/>
                </a:solidFill>
              </a:rPr>
              <a:t>介面和高速 </a:t>
            </a:r>
            <a:r>
              <a:rPr lang="en-US" altLang="zh-TW" sz="1500">
                <a:solidFill>
                  <a:srgbClr val="000000"/>
                </a:solidFill>
              </a:rPr>
              <a:t>WAN </a:t>
            </a:r>
            <a:r>
              <a:rPr lang="zh-TW" altLang="en-US" sz="1500">
                <a:solidFill>
                  <a:srgbClr val="000000"/>
                </a:solidFill>
              </a:rPr>
              <a:t>介面卡（</a:t>
            </a:r>
            <a:r>
              <a:rPr lang="en-US" altLang="zh-TW" sz="1500">
                <a:solidFill>
                  <a:srgbClr val="000000"/>
                </a:solidFill>
              </a:rPr>
              <a:t>HWIC</a:t>
            </a:r>
            <a:r>
              <a:rPr lang="zh-TW" altLang="en-US" sz="1500">
                <a:solidFill>
                  <a:srgbClr val="000000"/>
                </a:solidFill>
              </a:rPr>
              <a:t>）插槽，以適應其他類型的網路介面，包括序列，</a:t>
            </a:r>
            <a:r>
              <a:rPr lang="en-US" altLang="zh-TW" sz="1500">
                <a:solidFill>
                  <a:srgbClr val="000000"/>
                </a:solidFill>
              </a:rPr>
              <a:t>DSL </a:t>
            </a:r>
            <a:r>
              <a:rPr lang="zh-TW" altLang="en-US" sz="1500">
                <a:solidFill>
                  <a:srgbClr val="000000"/>
                </a:solidFill>
              </a:rPr>
              <a:t>和 </a:t>
            </a:r>
            <a:r>
              <a:rPr lang="en-US" altLang="zh-TW" sz="1500">
                <a:solidFill>
                  <a:srgbClr val="000000"/>
                </a:solidFill>
              </a:rPr>
              <a:t>cable </a:t>
            </a:r>
            <a:r>
              <a:rPr lang="zh-TW" altLang="en-US" sz="1500">
                <a:solidFill>
                  <a:srgbClr val="000000"/>
                </a:solidFill>
              </a:rPr>
              <a:t>介面。</a:t>
            </a:r>
          </a:p>
          <a:p>
            <a:pPr marL="0" indent="0" algn="l"/>
            <a:endParaRPr lang="en-US" sz="1500">
              <a:solidFill>
                <a:srgbClr val="000000"/>
              </a:solidFill>
            </a:endParaRPr>
          </a:p>
          <a:p>
            <a:pPr marL="0" indent="0" algn="l"/>
            <a:r>
              <a:rPr lang="zh-TW" altLang="en-US" sz="1500">
                <a:solidFill>
                  <a:srgbClr val="000000"/>
                </a:solidFill>
              </a:rPr>
              <a:t>若要可用，介面必須是：</a:t>
            </a:r>
          </a:p>
          <a:p>
            <a:pPr marL="358826" lvl="1" indent="-285743">
              <a:buFont typeface="Arial" panose="020b0604020202020204" pitchFamily="34" charset="0"/>
              <a:buChar char="•"/>
            </a:pPr>
            <a:r>
              <a:rPr lang="zh-TW" altLang="en-US" sz="1500" b="1">
                <a:solidFill>
                  <a:srgbClr val="000000"/>
                </a:solidFill>
              </a:rPr>
              <a:t>設定至少一個 </a:t>
            </a:r>
            <a:r>
              <a:rPr lang="en-US" altLang="zh-TW" sz="1500" b="1">
                <a:solidFill>
                  <a:srgbClr val="000000"/>
                </a:solidFill>
              </a:rPr>
              <a:t>IP </a:t>
            </a:r>
            <a:r>
              <a:rPr lang="zh-TW" altLang="en-US" sz="1500" b="1">
                <a:solidFill>
                  <a:srgbClr val="000000"/>
                </a:solidFill>
              </a:rPr>
              <a:t>地址</a:t>
            </a:r>
            <a:r>
              <a:rPr lang="zh-TW" altLang="en-US" sz="1500">
                <a:solidFill>
                  <a:srgbClr val="000000"/>
                </a:solidFill>
              </a:rPr>
              <a:t> </a:t>
            </a:r>
            <a:r>
              <a:rPr lang="en-US" altLang="zh-TW" sz="1500">
                <a:solidFill>
                  <a:srgbClr val="000000"/>
                </a:solidFill>
              </a:rPr>
              <a:t>- </a:t>
            </a:r>
            <a:r>
              <a:rPr lang="zh-TW" altLang="en-US" sz="1500">
                <a:solidFill>
                  <a:srgbClr val="000000"/>
                </a:solidFill>
              </a:rPr>
              <a:t>使用 </a:t>
            </a:r>
            <a:r>
              <a:rPr lang="en-US" altLang="zh-TW" sz="1500" b="1">
                <a:solidFill>
                  <a:srgbClr val="000000"/>
                </a:solidFill>
              </a:rPr>
              <a:t>ip address</a:t>
            </a:r>
            <a:r>
              <a:rPr lang="zh-TW" altLang="en-US" sz="1500">
                <a:solidFill>
                  <a:srgbClr val="000000"/>
                </a:solidFill>
              </a:rPr>
              <a:t> </a:t>
            </a:r>
            <a:r>
              <a:rPr lang="en-US" altLang="zh-TW" sz="1500" i="1">
                <a:solidFill>
                  <a:srgbClr val="000000"/>
                </a:solidFill>
              </a:rPr>
              <a:t>ip-address subnet-mask</a:t>
            </a:r>
            <a:r>
              <a:rPr lang="zh-TW" altLang="en-US" sz="1500">
                <a:solidFill>
                  <a:srgbClr val="000000"/>
                </a:solidFill>
              </a:rPr>
              <a:t> 和 </a:t>
            </a:r>
            <a:r>
              <a:rPr lang="en-US" altLang="zh-TW" sz="1500" b="1">
                <a:solidFill>
                  <a:srgbClr val="000000"/>
                </a:solidFill>
              </a:rPr>
              <a:t>ipv6 address</a:t>
            </a:r>
            <a:r>
              <a:rPr lang="zh-TW" altLang="en-US" sz="1500">
                <a:solidFill>
                  <a:srgbClr val="000000"/>
                </a:solidFill>
              </a:rPr>
              <a:t> </a:t>
            </a:r>
            <a:r>
              <a:rPr lang="en-US" altLang="zh-TW" sz="1500" i="1">
                <a:solidFill>
                  <a:srgbClr val="000000"/>
                </a:solidFill>
              </a:rPr>
              <a:t>ipv6-address/prefix</a:t>
            </a:r>
            <a:r>
              <a:rPr lang="zh-TW" altLang="en-US" sz="1500">
                <a:solidFill>
                  <a:srgbClr val="000000"/>
                </a:solidFill>
              </a:rPr>
              <a:t> 介面設定指令。</a:t>
            </a:r>
          </a:p>
          <a:p>
            <a:pPr marL="358826" lvl="1" indent="-285743">
              <a:buFont typeface="Arial" panose="020b0604020202020204" pitchFamily="34" charset="0"/>
              <a:buChar char="•"/>
            </a:pPr>
            <a:r>
              <a:rPr lang="zh-TW" altLang="en-US" sz="1500" b="1">
                <a:solidFill>
                  <a:srgbClr val="000000"/>
                </a:solidFill>
              </a:rPr>
              <a:t>啟動</a:t>
            </a:r>
            <a:r>
              <a:rPr lang="zh-TW" altLang="en-US" sz="1500">
                <a:solidFill>
                  <a:srgbClr val="000000"/>
                </a:solidFill>
              </a:rPr>
              <a:t> </a:t>
            </a:r>
            <a:r>
              <a:rPr lang="en-US" altLang="zh-TW" sz="1500">
                <a:solidFill>
                  <a:srgbClr val="000000"/>
                </a:solidFill>
              </a:rPr>
              <a:t>- </a:t>
            </a:r>
            <a:r>
              <a:rPr lang="zh-TW" altLang="en-US" sz="1500">
                <a:solidFill>
                  <a:srgbClr val="000000"/>
                </a:solidFill>
              </a:rPr>
              <a:t>預設</a:t>
            </a:r>
            <a:r>
              <a:rPr lang="en-US" altLang="zh-TW" sz="1500">
                <a:solidFill>
                  <a:srgbClr val="000000"/>
                </a:solidFill>
              </a:rPr>
              <a:t> LAN </a:t>
            </a:r>
            <a:r>
              <a:rPr lang="zh-TW" altLang="en-US" sz="1500">
                <a:solidFill>
                  <a:srgbClr val="000000"/>
                </a:solidFill>
              </a:rPr>
              <a:t>和 </a:t>
            </a:r>
            <a:r>
              <a:rPr lang="en-US" altLang="zh-TW" sz="1500">
                <a:solidFill>
                  <a:srgbClr val="000000"/>
                </a:solidFill>
              </a:rPr>
              <a:t>WAN </a:t>
            </a:r>
            <a:r>
              <a:rPr lang="zh-TW" altLang="en-US" sz="1500">
                <a:solidFill>
                  <a:srgbClr val="000000"/>
                </a:solidFill>
              </a:rPr>
              <a:t>介面不會啟用 </a:t>
            </a:r>
            <a:r>
              <a:rPr lang="en-US" altLang="zh-TW" sz="1500">
                <a:solidFill>
                  <a:srgbClr val="000000"/>
                </a:solidFill>
              </a:rPr>
              <a:t>(</a:t>
            </a:r>
            <a:r>
              <a:rPr lang="en-US" altLang="zh-TW" sz="1500" b="1">
                <a:solidFill>
                  <a:srgbClr val="000000"/>
                </a:solidFill>
              </a:rPr>
              <a:t>shutdown</a:t>
            </a:r>
            <a:r>
              <a:rPr lang="en-US" altLang="zh-TW" sz="1500">
                <a:solidFill>
                  <a:srgbClr val="000000"/>
                </a:solidFill>
              </a:rPr>
              <a:t>)</a:t>
            </a:r>
            <a:r>
              <a:rPr lang="zh-TW" altLang="en-US" sz="1500">
                <a:solidFill>
                  <a:srgbClr val="000000"/>
                </a:solidFill>
              </a:rPr>
              <a:t>。若要啟用介面，必須使用 </a:t>
            </a:r>
            <a:r>
              <a:rPr lang="en-US" altLang="zh-TW" sz="1500" b="1">
                <a:solidFill>
                  <a:srgbClr val="000000"/>
                </a:solidFill>
              </a:rPr>
              <a:t>no shutdown</a:t>
            </a:r>
            <a:r>
              <a:rPr lang="zh-TW" altLang="en-US" sz="1500">
                <a:solidFill>
                  <a:srgbClr val="000000"/>
                </a:solidFill>
              </a:rPr>
              <a:t> 指令來啟用介面。</a:t>
            </a:r>
            <a:r>
              <a:rPr lang="en-US" altLang="zh-TW" sz="1500">
                <a:solidFill>
                  <a:srgbClr val="000000"/>
                </a:solidFill>
              </a:rPr>
              <a:t>(</a:t>
            </a:r>
            <a:r>
              <a:rPr lang="zh-TW" altLang="en-US" sz="1500">
                <a:solidFill>
                  <a:srgbClr val="000000"/>
                </a:solidFill>
              </a:rPr>
              <a:t>這與打開介面電源類似。</a:t>
            </a:r>
            <a:r>
              <a:rPr lang="en-US" altLang="zh-TW" sz="1500">
                <a:solidFill>
                  <a:srgbClr val="000000"/>
                </a:solidFill>
              </a:rPr>
              <a:t>) </a:t>
            </a:r>
            <a:r>
              <a:rPr lang="zh-TW" altLang="en-US" sz="1500">
                <a:solidFill>
                  <a:srgbClr val="000000"/>
                </a:solidFill>
              </a:rPr>
              <a:t>介面還必須連接到另一個設備（集線器、交換器、其他路由器等），才能使實體層處於啟用狀態。</a:t>
            </a:r>
          </a:p>
          <a:p>
            <a:pPr marL="358826" lvl="1" indent="-285743">
              <a:buFont typeface="Arial" panose="020b0604020202020204" pitchFamily="34" charset="0"/>
              <a:buChar char="•"/>
            </a:pPr>
            <a:r>
              <a:rPr lang="zh-TW" altLang="en-US" sz="1500" b="1">
                <a:solidFill>
                  <a:srgbClr val="000000"/>
                </a:solidFill>
              </a:rPr>
              <a:t>描述</a:t>
            </a:r>
            <a:r>
              <a:rPr lang="en-US" altLang="zh-TW" sz="1500" b="1">
                <a:solidFill>
                  <a:srgbClr val="000000"/>
                </a:solidFill>
              </a:rPr>
              <a:t>(Description)</a:t>
            </a:r>
            <a:r>
              <a:rPr lang="zh-TW" altLang="en-US" sz="1500">
                <a:solidFill>
                  <a:srgbClr val="000000"/>
                </a:solidFill>
              </a:rPr>
              <a:t> </a:t>
            </a:r>
            <a:r>
              <a:rPr lang="en-US" altLang="zh-TW" sz="1500">
                <a:solidFill>
                  <a:srgbClr val="000000"/>
                </a:solidFill>
              </a:rPr>
              <a:t>- </a:t>
            </a:r>
            <a:r>
              <a:rPr lang="zh-TW" altLang="en-US" sz="1500">
                <a:solidFill>
                  <a:srgbClr val="000000"/>
                </a:solidFill>
              </a:rPr>
              <a:t>可以使用最多 </a:t>
            </a:r>
            <a:r>
              <a:rPr lang="en-US" altLang="zh-TW" sz="1500">
                <a:solidFill>
                  <a:srgbClr val="000000"/>
                </a:solidFill>
              </a:rPr>
              <a:t>240 </a:t>
            </a:r>
            <a:r>
              <a:rPr lang="zh-TW" altLang="en-US" sz="1500">
                <a:solidFill>
                  <a:srgbClr val="000000"/>
                </a:solidFill>
              </a:rPr>
              <a:t>個字元的簡短描述來設定介面。為每個介面設定描述是個好習慣。在生產網路上，介面描述的優點很快就能實現，因為它們有助於故障排除以及識別第三方連線和連絡資訊。 </a:t>
            </a:r>
          </a:p>
          <a:p>
            <a:pPr marL="285743" indent="-285743" algn="l">
              <a:buFont typeface="Arial" panose="020b0604020202020204" pitchFamily="34" charset="0"/>
              <a:buChar char="•"/>
            </a:pPr>
            <a:endParaRPr lang="en-US" sz="1600">
              <a:solidFill>
                <a:srgbClr val="000000"/>
              </a:solidFill>
            </a:endParaRPr>
          </a:p>
        </p:txBody>
      </p:sp>
      <p:sp>
        <p:nvSpPr>
          <p:cNvPr id="2" name="投影片編號版面配置區 1"/>
          <p:cNvSpPr>
            <a:spLocks noGrp="1"/>
          </p:cNvSpPr>
          <p:nvPr>
            <p:ph type="sldNum" sz="quarter" idx="12"/>
          </p:nvPr>
        </p:nvSpPr>
        <p:spPr/>
        <p:txBody>
          <a:bodyPr/>
          <a:lstStyle/>
          <a:p>
            <a:fld id="{4FAB73BC-B049-4115-A692-8D63A059BFB8}" type="slidenum">
              <a:rPr lang="en-US" smtClean="0"/>
              <a:t>531</a:t>
            </a:fld>
            <a:endParaRPr lang="en-US"/>
          </a:p>
        </p:txBody>
      </p:sp>
    </p:spTree>
    <p:custDataLst>
      <p:tags r:id="rId3"/>
    </p:custDataLst>
    <p:extLst>
      <p:ext uri="{BB962C8B-B14F-4D97-AF65-F5344CB8AC3E}">
        <p14:creationId xmlns:p14="http://schemas.microsoft.com/office/powerpoint/2010/main" val="222988106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532.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68580" tIns="34290" rIns="68580" bIns="34290" rtlCol="0" anchor="ctr">
            <a:noAutofit/>
          </a:bodyPr>
          <a:lstStyle/>
          <a:p>
            <a:r>
              <a:rPr lang="en-US" altLang="zh-TW" sz="2700"/>
              <a:t>18.4 </a:t>
            </a:r>
            <a:r>
              <a:rPr lang="zh-TW" altLang="en-US" sz="2700"/>
              <a:t>路由器基本設定</a:t>
            </a:r>
            <a:r>
              <a:rPr lang="en-US" altLang="zh-TW" sz="2700" smtClean="0"/>
              <a:t>-</a:t>
            </a:r>
            <a:r>
              <a:rPr lang="zh-TW" altLang="en-US" sz="2700" smtClean="0"/>
              <a:t>設定</a:t>
            </a:r>
            <a:r>
              <a:rPr lang="zh-TW" altLang="en-US" sz="2700"/>
              <a:t>路由器介面 </a:t>
            </a:r>
            <a:r>
              <a:rPr lang="en-US" altLang="zh-TW" sz="2700"/>
              <a:t>(</a:t>
            </a:r>
            <a:r>
              <a:rPr lang="zh-TW" altLang="en-US" sz="2700"/>
              <a:t>續</a:t>
            </a:r>
            <a:r>
              <a:rPr lang="en-US" altLang="zh-TW" sz="2700"/>
              <a:t>) </a:t>
            </a:r>
          </a:p>
        </p:txBody>
      </p:sp>
      <p:sp>
        <p:nvSpPr>
          <p:cNvPr id="5" name="Content Placeholder 4">
            <a:extLst>
              <a:ext uri="{FF2B5EF4-FFF2-40B4-BE49-F238E27FC236}">
                <a16:creationId xmlns:a16="http://schemas.microsoft.com/office/drawing/2014/main" id="{6E7B9D23-E8FA-324A-AF01-6B69D222DC2A}"/>
              </a:ext>
            </a:extLst>
          </p:cNvPr>
          <p:cNvSpPr>
            <a:spLocks noGrp="1"/>
          </p:cNvSpPr>
          <p:nvPr>
            <p:ph idx="1"/>
          </p:nvPr>
        </p:nvSpPr>
        <p:spPr>
          <a:xfrm>
            <a:off x="474662" y="1589088"/>
            <a:ext cx="8280057" cy="346632"/>
          </a:xfrm>
        </p:spPr>
        <p:txBody>
          <a:bodyPr/>
          <a:lstStyle/>
          <a:p>
            <a:pPr algn="l" rtl="0"/>
            <a:r>
              <a:rPr lang="zh-TW" altLang="en-US" sz="1600">
                <a:solidFill>
                  <a:srgbClr val="000000"/>
                </a:solidFill>
              </a:rPr>
              <a:t>範例顯示 </a:t>
            </a:r>
            <a:r>
              <a:rPr lang="en-US" altLang="zh-TW" sz="1600">
                <a:solidFill>
                  <a:srgbClr val="000000"/>
                </a:solidFill>
              </a:rPr>
              <a:t>R1 </a:t>
            </a:r>
            <a:r>
              <a:rPr lang="zh-TW" altLang="en-US" sz="1600">
                <a:solidFill>
                  <a:srgbClr val="000000"/>
                </a:solidFill>
              </a:rPr>
              <a:t>介面的設定：</a:t>
            </a:r>
          </a:p>
        </p:txBody>
      </p:sp>
      <p:pic>
        <p:nvPicPr>
          <p:cNvPr id="7" name="Picture 6">
            <a:extLst>
              <a:ext uri="{FF2B5EF4-FFF2-40B4-BE49-F238E27FC236}">
                <a16:creationId xmlns:a16="http://schemas.microsoft.com/office/drawing/2014/main" id="{E57BC4C1-1CAB-7946-9EAA-E14ED0A0675C}"/>
              </a:ext>
            </a:extLst>
          </p:cNvPr>
          <p:cNvPicPr>
            <a:picLocks noChangeAspect="1"/>
          </p:cNvPicPr>
          <p:nvPr/>
        </p:nvPicPr>
        <p:blipFill>
          <a:blip r:embed="rId3"/>
          <a:stretch>
            <a:fillRect/>
          </a:stretch>
        </p:blipFill>
        <p:spPr>
          <a:xfrm>
            <a:off x="2213577" y="1935719"/>
            <a:ext cx="4508500" cy="3698721"/>
          </a:xfrm>
          <a:prstGeom prst="rect">
            <a:avLst/>
          </a:prstGeom>
        </p:spPr>
      </p:pic>
      <p:sp>
        <p:nvSpPr>
          <p:cNvPr id="2" name="投影片編號版面配置區 1"/>
          <p:cNvSpPr>
            <a:spLocks noGrp="1"/>
          </p:cNvSpPr>
          <p:nvPr>
            <p:ph type="sldNum" sz="quarter" idx="12"/>
          </p:nvPr>
        </p:nvSpPr>
        <p:spPr/>
        <p:txBody>
          <a:bodyPr/>
          <a:lstStyle/>
          <a:p>
            <a:fld id="{4FAB73BC-B049-4115-A692-8D63A059BFB8}" type="slidenum">
              <a:rPr lang="en-US" smtClean="0"/>
              <a:t>532</a:t>
            </a:fld>
            <a:endParaRPr lang="en-US"/>
          </a:p>
        </p:txBody>
      </p:sp>
    </p:spTree>
    <p:custDataLst>
      <p:tags r:id="rId4"/>
    </p:custDataLst>
    <p:extLst>
      <p:ext uri="{BB962C8B-B14F-4D97-AF65-F5344CB8AC3E}">
        <p14:creationId xmlns:p14="http://schemas.microsoft.com/office/powerpoint/2010/main" val="411178843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533.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60039"/>
            <a:ext cx="8345488" cy="73183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68580" tIns="34290" rIns="68580" bIns="34290" rtlCol="0" anchor="ctr">
            <a:noAutofit/>
          </a:bodyPr>
          <a:lstStyle/>
          <a:p>
            <a:r>
              <a:rPr lang="en-US" altLang="zh-TW" sz="2700"/>
              <a:t>18.4 </a:t>
            </a:r>
            <a:r>
              <a:rPr lang="zh-TW" altLang="en-US" sz="2700"/>
              <a:t>路由器基本設定</a:t>
            </a:r>
            <a:r>
              <a:rPr lang="en-US" altLang="zh-TW" sz="2700"/>
              <a:t>- </a:t>
            </a:r>
            <a:r>
              <a:rPr lang="en-US" altLang="zh-TW" sz="2700" smtClean="0"/>
              <a:t>IPv4 </a:t>
            </a:r>
            <a:r>
              <a:rPr lang="zh-TW" altLang="en-US" sz="2700"/>
              <a:t>迴路介面</a:t>
            </a:r>
          </a:p>
        </p:txBody>
      </p:sp>
      <p:sp>
        <p:nvSpPr>
          <p:cNvPr id="4" name="Content Placeholder 3">
            <a:extLst>
              <a:ext uri="{FF2B5EF4-FFF2-40B4-BE49-F238E27FC236}">
                <a16:creationId xmlns:a16="http://schemas.microsoft.com/office/drawing/2014/main" id="{46CB5C5D-EF93-0D45-9B86-2DBE246889A9}"/>
              </a:ext>
            </a:extLst>
          </p:cNvPr>
          <p:cNvSpPr>
            <a:spLocks noGrp="1"/>
          </p:cNvSpPr>
          <p:nvPr>
            <p:ph idx="1"/>
          </p:nvPr>
        </p:nvSpPr>
        <p:spPr>
          <a:xfrm>
            <a:off x="474662" y="1589088"/>
            <a:ext cx="8280057" cy="3689897"/>
          </a:xfrm>
        </p:spPr>
        <p:txBody>
          <a:bodyPr/>
          <a:lstStyle/>
          <a:p>
            <a:pPr marL="0" indent="0" algn="l"/>
            <a:r>
              <a:rPr lang="zh-TW" altLang="en-US" sz="1400">
                <a:solidFill>
                  <a:srgbClr val="000000"/>
                </a:solidFill>
              </a:rPr>
              <a:t>思科 </a:t>
            </a:r>
            <a:r>
              <a:rPr lang="en-US" altLang="zh-TW" sz="1400">
                <a:solidFill>
                  <a:srgbClr val="000000"/>
                </a:solidFill>
              </a:rPr>
              <a:t>IOS </a:t>
            </a:r>
            <a:r>
              <a:rPr lang="zh-TW" altLang="en-US" sz="1400">
                <a:solidFill>
                  <a:srgbClr val="000000"/>
                </a:solidFill>
              </a:rPr>
              <a:t>路由器的另一個常見設定是啟用迴路介面。</a:t>
            </a:r>
          </a:p>
          <a:p>
            <a:pPr marL="285743" indent="-285743" algn="l">
              <a:buFont typeface="Arial" panose="020b0604020202020204" pitchFamily="34" charset="0"/>
              <a:buChar char="•"/>
            </a:pPr>
            <a:r>
              <a:rPr lang="zh-TW" altLang="en-US" sz="1400">
                <a:solidFill>
                  <a:srgbClr val="000000"/>
                </a:solidFill>
              </a:rPr>
              <a:t>迴路介面是路由器內部的邏輯介面。它不會指派給實體連接埠，而且永遠無法連接到任何其他裝置。它被視為軟體介面，只要路由器正常運作，就會自動置於 “</a:t>
            </a:r>
            <a:r>
              <a:rPr lang="en-US" altLang="zh-TW" sz="1400">
                <a:solidFill>
                  <a:srgbClr val="000000"/>
                </a:solidFill>
              </a:rPr>
              <a:t>up” </a:t>
            </a:r>
            <a:r>
              <a:rPr lang="zh-TW" altLang="en-US" sz="1400">
                <a:solidFill>
                  <a:srgbClr val="000000"/>
                </a:solidFill>
              </a:rPr>
              <a:t>狀態。</a:t>
            </a:r>
          </a:p>
          <a:p>
            <a:pPr marL="285743" indent="-285743" algn="l">
              <a:buFont typeface="Arial" panose="020b0604020202020204" pitchFamily="34" charset="0"/>
              <a:buChar char="•"/>
            </a:pPr>
            <a:r>
              <a:rPr lang="zh-TW" altLang="en-US" sz="1400">
                <a:solidFill>
                  <a:srgbClr val="000000"/>
                </a:solidFill>
              </a:rPr>
              <a:t>迴路介面在測試和管理思科 </a:t>
            </a:r>
            <a:r>
              <a:rPr lang="en-US" altLang="zh-TW" sz="1400">
                <a:solidFill>
                  <a:srgbClr val="000000"/>
                </a:solidFill>
              </a:rPr>
              <a:t>IOS </a:t>
            </a:r>
            <a:r>
              <a:rPr lang="zh-TW" altLang="en-US" sz="1400">
                <a:solidFill>
                  <a:srgbClr val="000000"/>
                </a:solidFill>
              </a:rPr>
              <a:t>裝置時非常有用，因為它可確保至少一個介面永遠可用。例如，它可以用於測試目的，例如測試內部路由程序，通過模擬路由器後面的網路。</a:t>
            </a:r>
          </a:p>
          <a:p>
            <a:pPr marL="285743" indent="-285743" algn="l">
              <a:buFont typeface="Arial" panose="020b0604020202020204" pitchFamily="34" charset="0"/>
              <a:buChar char="•"/>
            </a:pPr>
            <a:r>
              <a:rPr lang="zh-TW" altLang="en-US" sz="1400">
                <a:solidFill>
                  <a:srgbClr val="000000"/>
                </a:solidFill>
              </a:rPr>
              <a:t>迴路介面也常用於實驗環境中，以建立其他介面。例如，你可以在路由器上建立多個迴路介面，以模擬更多網路，以供設定練習和測試之用。每個迴路介面的 </a:t>
            </a:r>
            <a:r>
              <a:rPr lang="en-US" altLang="zh-TW" sz="1400">
                <a:solidFill>
                  <a:srgbClr val="000000"/>
                </a:solidFill>
              </a:rPr>
              <a:t>IPv4 </a:t>
            </a:r>
            <a:r>
              <a:rPr lang="zh-TW" altLang="en-US" sz="1400">
                <a:solidFill>
                  <a:srgbClr val="000000"/>
                </a:solidFill>
              </a:rPr>
              <a:t>位址必須是唯一的，並且未被任何其他介面使用。在這個課程中，我們經常使用迴路介面來模擬網際網路的連結。</a:t>
            </a:r>
          </a:p>
          <a:p>
            <a:pPr marL="285743" indent="-285743" algn="l">
              <a:buFont typeface="Arial" panose="020b0604020202020204" pitchFamily="34" charset="0"/>
              <a:buChar char="•"/>
            </a:pPr>
            <a:r>
              <a:rPr lang="zh-TW" altLang="en-US" sz="1400">
                <a:solidFill>
                  <a:srgbClr val="000000"/>
                </a:solidFill>
              </a:rPr>
              <a:t>啟用和分配迴路地址很簡單：</a:t>
            </a:r>
          </a:p>
        </p:txBody>
      </p:sp>
      <p:sp>
        <p:nvSpPr>
          <p:cNvPr id="6" name="Rectangle 5">
            <a:extLst>
              <a:ext uri="{FF2B5EF4-FFF2-40B4-BE49-F238E27FC236}">
                <a16:creationId xmlns:a16="http://schemas.microsoft.com/office/drawing/2014/main" id="{3A8F9620-2518-614C-8A4C-908B41892180}"/>
              </a:ext>
            </a:extLst>
          </p:cNvPr>
          <p:cNvSpPr/>
          <p:nvPr/>
        </p:nvSpPr>
        <p:spPr>
          <a:xfrm>
            <a:off x="945250" y="4147812"/>
            <a:ext cx="7809470" cy="584775"/>
          </a:xfrm>
          <a:prstGeom prst="rect">
            <a:avLst/>
          </a:prstGeom>
        </p:spPr>
        <p:txBody>
          <a:bodyPr wrap="square">
            <a:spAutoFit/>
          </a:bodyPr>
          <a:lstStyle/>
          <a:p>
            <a:pPr rtl="0"/>
            <a:r>
              <a:rPr lang="en-US" altLang="zh-TW" sz="1600">
                <a:solidFill>
                  <a:srgbClr val="58585B"/>
                </a:solidFill>
                <a:latin typeface="Courier New" panose="02070309020205020404" pitchFamily="49" charset="0"/>
                <a:cs typeface="Courier New" panose="02070309020205020404" pitchFamily="49" charset="0"/>
              </a:rPr>
              <a:t>Router(config)# </a:t>
            </a:r>
            <a:r>
              <a:rPr lang="en-US" altLang="zh-TW" sz="1600" b="1">
                <a:solidFill>
                  <a:srgbClr val="58585B"/>
                </a:solidFill>
                <a:latin typeface="Courier New" panose="02070309020205020404" pitchFamily="49" charset="0"/>
                <a:cs typeface="Courier New" panose="02070309020205020404" pitchFamily="49" charset="0"/>
              </a:rPr>
              <a:t>interface loopback</a:t>
            </a:r>
            <a:r>
              <a:rPr lang="zh-TW" altLang="en-US" sz="1600">
                <a:solidFill>
                  <a:srgbClr val="58585B"/>
                </a:solidFill>
                <a:latin typeface="Courier New" panose="02070309020205020404" pitchFamily="49" charset="0"/>
                <a:cs typeface="Courier New" panose="02070309020205020404" pitchFamily="49" charset="0"/>
              </a:rPr>
              <a:t> </a:t>
            </a:r>
            <a:r>
              <a:rPr lang="en-US" altLang="zh-TW" sz="1600" i="1">
                <a:solidFill>
                  <a:srgbClr val="58585B"/>
                </a:solidFill>
                <a:latin typeface="Courier New" panose="02070309020205020404" pitchFamily="49" charset="0"/>
                <a:cs typeface="Courier New" panose="02070309020205020404" pitchFamily="49" charset="0"/>
              </a:rPr>
              <a:t>number</a:t>
            </a:r>
            <a:r>
              <a:rPr lang="zh-TW" altLang="en-US" sz="1600">
                <a:solidFill>
                  <a:srgbClr val="58585B"/>
                </a:solidFill>
                <a:latin typeface="Courier New" panose="02070309020205020404" pitchFamily="49" charset="0"/>
                <a:cs typeface="Courier New" panose="02070309020205020404" pitchFamily="49" charset="0"/>
              </a:rPr>
              <a:t> </a:t>
            </a:r>
          </a:p>
          <a:p>
            <a:pPr rtl="0"/>
            <a:r>
              <a:rPr lang="en-US" altLang="zh-TW" sz="1600">
                <a:solidFill>
                  <a:srgbClr val="58585B"/>
                </a:solidFill>
                <a:latin typeface="Courier New" panose="02070309020205020404" pitchFamily="49" charset="0"/>
                <a:cs typeface="Courier New" panose="02070309020205020404" pitchFamily="49" charset="0"/>
              </a:rPr>
              <a:t>Router(config-if)# </a:t>
            </a:r>
            <a:r>
              <a:rPr lang="en-US" altLang="zh-TW" sz="1600" b="1">
                <a:solidFill>
                  <a:srgbClr val="58585B"/>
                </a:solidFill>
                <a:latin typeface="Courier New" panose="02070309020205020404" pitchFamily="49" charset="0"/>
                <a:cs typeface="Courier New" panose="02070309020205020404" pitchFamily="49" charset="0"/>
              </a:rPr>
              <a:t>ip address</a:t>
            </a:r>
            <a:r>
              <a:rPr lang="zh-TW" altLang="en-US" sz="1600">
                <a:solidFill>
                  <a:srgbClr val="58585B"/>
                </a:solidFill>
                <a:latin typeface="Courier New" panose="02070309020205020404" pitchFamily="49" charset="0"/>
                <a:cs typeface="Courier New" panose="02070309020205020404" pitchFamily="49" charset="0"/>
              </a:rPr>
              <a:t> </a:t>
            </a:r>
            <a:r>
              <a:rPr lang="en-US" altLang="zh-TW" sz="1600" i="1">
                <a:solidFill>
                  <a:srgbClr val="58585B"/>
                </a:solidFill>
                <a:latin typeface="Courier New" panose="02070309020205020404" pitchFamily="49" charset="0"/>
                <a:cs typeface="Courier New" panose="02070309020205020404" pitchFamily="49" charset="0"/>
              </a:rPr>
              <a:t>ip-address subnet-mask</a:t>
            </a:r>
            <a:r>
              <a:rPr lang="zh-TW" altLang="en-US" sz="1600">
                <a:solidFill>
                  <a:srgbClr val="58585B"/>
                </a:solidFill>
                <a:latin typeface="Courier New" panose="02070309020205020404" pitchFamily="49" charset="0"/>
                <a:cs typeface="Courier New" panose="02070309020205020404" pitchFamily="49" charset="0"/>
              </a:rPr>
              <a:t> </a:t>
            </a:r>
          </a:p>
        </p:txBody>
      </p:sp>
      <p:sp>
        <p:nvSpPr>
          <p:cNvPr id="2" name="投影片編號版面配置區 1"/>
          <p:cNvSpPr>
            <a:spLocks noGrp="1"/>
          </p:cNvSpPr>
          <p:nvPr>
            <p:ph type="sldNum" sz="quarter" idx="12"/>
          </p:nvPr>
        </p:nvSpPr>
        <p:spPr/>
        <p:txBody>
          <a:bodyPr/>
          <a:lstStyle/>
          <a:p>
            <a:fld id="{4FAB73BC-B049-4115-A692-8D63A059BFB8}" type="slidenum">
              <a:rPr lang="en-US" smtClean="0"/>
              <a:t>533</a:t>
            </a:fld>
            <a:endParaRPr lang="en-US"/>
          </a:p>
        </p:txBody>
      </p:sp>
    </p:spTree>
    <p:custDataLst>
      <p:tags r:id="rId3"/>
    </p:custDataLst>
    <p:extLst>
      <p:ext uri="{BB962C8B-B14F-4D97-AF65-F5344CB8AC3E}">
        <p14:creationId xmlns:p14="http://schemas.microsoft.com/office/powerpoint/2010/main" val="379572266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534.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68580" tIns="34290" rIns="68580" bIns="34290" rtlCol="0" anchor="ctr">
            <a:noAutofit/>
          </a:bodyPr>
          <a:lstStyle/>
          <a:p>
            <a:r>
              <a:rPr lang="zh-TW" altLang="zh-TW" sz="2700"/>
              <a:t>1</a:t>
            </a:r>
            <a:r>
              <a:rPr lang="en-US" altLang="zh-TW" sz="2700"/>
              <a:t>8</a:t>
            </a:r>
            <a:r>
              <a:rPr lang="zh-TW" altLang="zh-TW" sz="2700"/>
              <a:t>.5 驗證直連網路</a:t>
            </a:r>
            <a:r>
              <a:rPr lang="en-US" altLang="zh-TW" sz="2700"/>
              <a:t>-</a:t>
            </a:r>
            <a:br>
              <a:rPr lang="en-US" sz="2700"/>
            </a:br>
            <a:r>
              <a:rPr lang="zh-TW" altLang="en-US" sz="2700"/>
              <a:t>介面驗證指令</a:t>
            </a:r>
          </a:p>
        </p:txBody>
      </p:sp>
      <p:sp>
        <p:nvSpPr>
          <p:cNvPr id="4" name="Content Placeholder 3">
            <a:extLst>
              <a:ext uri="{FF2B5EF4-FFF2-40B4-BE49-F238E27FC236}">
                <a16:creationId xmlns:a16="http://schemas.microsoft.com/office/drawing/2014/main" id="{695BAE28-6863-A948-8D99-61BCD994D06D}"/>
              </a:ext>
            </a:extLst>
          </p:cNvPr>
          <p:cNvSpPr>
            <a:spLocks noGrp="1"/>
          </p:cNvSpPr>
          <p:nvPr>
            <p:ph idx="1"/>
          </p:nvPr>
        </p:nvSpPr>
        <p:spPr>
          <a:xfrm>
            <a:off x="474662" y="1589088"/>
            <a:ext cx="8280057" cy="3689897"/>
          </a:xfrm>
        </p:spPr>
        <p:txBody>
          <a:bodyPr/>
          <a:lstStyle/>
          <a:p>
            <a:pPr marL="0" indent="0" algn="l"/>
            <a:r>
              <a:rPr lang="zh-TW" altLang="en-US" sz="1600">
                <a:solidFill>
                  <a:srgbClr val="000000"/>
                </a:solidFill>
              </a:rPr>
              <a:t>有幾個 </a:t>
            </a:r>
            <a:r>
              <a:rPr lang="en-US" altLang="zh-TW" sz="1600" b="1">
                <a:solidFill>
                  <a:srgbClr val="000000"/>
                </a:solidFill>
              </a:rPr>
              <a:t>show</a:t>
            </a:r>
            <a:r>
              <a:rPr lang="zh-TW" altLang="en-US" sz="1600">
                <a:solidFill>
                  <a:srgbClr val="000000"/>
                </a:solidFill>
              </a:rPr>
              <a:t> 指令可用於驗證介面的操作和設定。 </a:t>
            </a:r>
          </a:p>
          <a:p>
            <a:pPr marL="285743" indent="-285743" algn="l">
              <a:buFont typeface="Arial" panose="020b0604020202020204" pitchFamily="34" charset="0"/>
              <a:buChar char="•"/>
            </a:pPr>
            <a:endParaRPr lang="en-US" sz="1600">
              <a:solidFill>
                <a:srgbClr val="000000"/>
              </a:solidFill>
            </a:endParaRPr>
          </a:p>
          <a:p>
            <a:pPr marL="0" indent="0" algn="l"/>
            <a:r>
              <a:rPr lang="zh-TW" altLang="en-US" sz="1600">
                <a:solidFill>
                  <a:srgbClr val="000000"/>
                </a:solidFill>
              </a:rPr>
              <a:t>下列指令對於快速識別介面的狀態特別有用：</a:t>
            </a:r>
          </a:p>
          <a:p>
            <a:pPr marL="358826" lvl="1" indent="-285743">
              <a:buFont typeface="Arial" panose="020b0604020202020204" pitchFamily="34" charset="0"/>
              <a:buChar char="•"/>
            </a:pPr>
            <a:r>
              <a:rPr lang="en-US" altLang="zh-TW" sz="1600" b="1">
                <a:solidFill>
                  <a:srgbClr val="000000"/>
                </a:solidFill>
              </a:rPr>
              <a:t>show ip interface brief</a:t>
            </a:r>
            <a:r>
              <a:rPr lang="zh-TW" altLang="en-US" sz="1600">
                <a:solidFill>
                  <a:srgbClr val="000000"/>
                </a:solidFill>
              </a:rPr>
              <a:t> 和 </a:t>
            </a:r>
            <a:r>
              <a:rPr lang="en-US" altLang="zh-TW" sz="1600" b="1">
                <a:solidFill>
                  <a:srgbClr val="000000"/>
                </a:solidFill>
              </a:rPr>
              <a:t>show ipv6 interface brief</a:t>
            </a:r>
            <a:r>
              <a:rPr lang="zh-TW" altLang="en-US" sz="1600">
                <a:solidFill>
                  <a:srgbClr val="000000"/>
                </a:solidFill>
              </a:rPr>
              <a:t> </a:t>
            </a:r>
            <a:r>
              <a:rPr lang="en-US" altLang="zh-TW" sz="1600">
                <a:solidFill>
                  <a:srgbClr val="000000"/>
                </a:solidFill>
              </a:rPr>
              <a:t>- </a:t>
            </a:r>
            <a:r>
              <a:rPr lang="zh-TW" altLang="en-US" sz="1600">
                <a:solidFill>
                  <a:srgbClr val="000000"/>
                </a:solidFill>
              </a:rPr>
              <a:t>這顯示所有介面的摘要，包括介面的 </a:t>
            </a:r>
            <a:r>
              <a:rPr lang="en-US" altLang="zh-TW" sz="1600">
                <a:solidFill>
                  <a:srgbClr val="000000"/>
                </a:solidFill>
              </a:rPr>
              <a:t>IPv4 </a:t>
            </a:r>
            <a:r>
              <a:rPr lang="zh-TW" altLang="en-US" sz="1600">
                <a:solidFill>
                  <a:srgbClr val="000000"/>
                </a:solidFill>
              </a:rPr>
              <a:t>或 </a:t>
            </a:r>
            <a:r>
              <a:rPr lang="en-US" altLang="zh-TW" sz="1600">
                <a:solidFill>
                  <a:srgbClr val="000000"/>
                </a:solidFill>
              </a:rPr>
              <a:t>IPv6 </a:t>
            </a:r>
            <a:r>
              <a:rPr lang="zh-TW" altLang="en-US" sz="1600">
                <a:solidFill>
                  <a:srgbClr val="000000"/>
                </a:solidFill>
              </a:rPr>
              <a:t>地址和當前運作狀態。 </a:t>
            </a:r>
          </a:p>
          <a:p>
            <a:pPr marL="358826" lvl="1" indent="-285743">
              <a:buFont typeface="Arial" panose="020b0604020202020204" pitchFamily="34" charset="0"/>
              <a:buChar char="•"/>
            </a:pPr>
            <a:r>
              <a:rPr lang="en-US" altLang="zh-TW" sz="1600" b="1">
                <a:solidFill>
                  <a:srgbClr val="000000"/>
                </a:solidFill>
              </a:rPr>
              <a:t>show running-config interface</a:t>
            </a:r>
            <a:r>
              <a:rPr lang="zh-TW" altLang="en-US" sz="1600">
                <a:solidFill>
                  <a:srgbClr val="000000"/>
                </a:solidFill>
              </a:rPr>
              <a:t> </a:t>
            </a:r>
            <a:r>
              <a:rPr lang="en-US" altLang="zh-TW" sz="1600" i="1">
                <a:solidFill>
                  <a:srgbClr val="000000"/>
                </a:solidFill>
              </a:rPr>
              <a:t>interface-id</a:t>
            </a:r>
            <a:r>
              <a:rPr lang="zh-TW" altLang="en-US" sz="1600">
                <a:solidFill>
                  <a:srgbClr val="000000"/>
                </a:solidFill>
              </a:rPr>
              <a:t> </a:t>
            </a:r>
            <a:r>
              <a:rPr lang="en-US" altLang="zh-TW" sz="1600">
                <a:solidFill>
                  <a:srgbClr val="000000"/>
                </a:solidFill>
              </a:rPr>
              <a:t>- </a:t>
            </a:r>
            <a:r>
              <a:rPr lang="zh-TW" altLang="en-US" sz="1600">
                <a:solidFill>
                  <a:srgbClr val="000000"/>
                </a:solidFill>
              </a:rPr>
              <a:t>這顯示應用於指定介面的指令。</a:t>
            </a:r>
          </a:p>
          <a:p>
            <a:pPr marL="358826" lvl="1" indent="-285743">
              <a:buFont typeface="Arial" panose="020b0604020202020204" pitchFamily="34" charset="0"/>
              <a:buChar char="•"/>
            </a:pPr>
            <a:r>
              <a:rPr lang="en-US" altLang="zh-TW" sz="1600" b="1">
                <a:solidFill>
                  <a:srgbClr val="000000"/>
                </a:solidFill>
              </a:rPr>
              <a:t>show</a:t>
            </a:r>
            <a:r>
              <a:rPr lang="zh-TW" altLang="en-US" sz="1600" b="1">
                <a:solidFill>
                  <a:srgbClr val="000000"/>
                </a:solidFill>
              </a:rPr>
              <a:t> </a:t>
            </a:r>
            <a:r>
              <a:rPr lang="en-US" altLang="zh-TW" sz="1600" b="1" err="1">
                <a:solidFill>
                  <a:srgbClr val="000000"/>
                </a:solidFill>
              </a:rPr>
              <a:t>ip</a:t>
            </a:r>
            <a:r>
              <a:rPr lang="zh-TW" altLang="en-US" sz="1600" b="1">
                <a:solidFill>
                  <a:srgbClr val="000000"/>
                </a:solidFill>
              </a:rPr>
              <a:t> </a:t>
            </a:r>
            <a:r>
              <a:rPr lang="en-US" altLang="zh-TW" sz="1600" b="1">
                <a:solidFill>
                  <a:srgbClr val="000000"/>
                </a:solidFill>
              </a:rPr>
              <a:t>route</a:t>
            </a:r>
            <a:r>
              <a:rPr lang="zh-TW" altLang="en-US" sz="1600">
                <a:solidFill>
                  <a:srgbClr val="000000"/>
                </a:solidFill>
              </a:rPr>
              <a:t> 和 </a:t>
            </a:r>
            <a:r>
              <a:rPr lang="en-US" altLang="zh-TW" sz="1600">
                <a:solidFill>
                  <a:srgbClr val="000000"/>
                </a:solidFill>
              </a:rPr>
              <a:t>show</a:t>
            </a:r>
            <a:r>
              <a:rPr lang="zh-TW" altLang="en-US" sz="1600" b="1">
                <a:solidFill>
                  <a:srgbClr val="000000"/>
                </a:solidFill>
              </a:rPr>
              <a:t> </a:t>
            </a:r>
            <a:r>
              <a:rPr lang="en-US" altLang="zh-TW" sz="1600" b="1">
                <a:solidFill>
                  <a:srgbClr val="000000"/>
                </a:solidFill>
              </a:rPr>
              <a:t>ipv6 route </a:t>
            </a:r>
            <a:r>
              <a:rPr lang="en-US" altLang="zh-TW" sz="1600">
                <a:solidFill>
                  <a:srgbClr val="000000"/>
                </a:solidFill>
              </a:rPr>
              <a:t>- </a:t>
            </a:r>
            <a:r>
              <a:rPr lang="zh-TW" altLang="en-US" sz="1600">
                <a:solidFill>
                  <a:srgbClr val="000000"/>
                </a:solidFill>
              </a:rPr>
              <a:t>顯示儲存在 </a:t>
            </a:r>
            <a:r>
              <a:rPr lang="en-US" altLang="zh-TW" sz="1600">
                <a:solidFill>
                  <a:srgbClr val="000000"/>
                </a:solidFill>
              </a:rPr>
              <a:t>RAM </a:t>
            </a:r>
            <a:r>
              <a:rPr lang="zh-TW" altLang="en-US" sz="1600">
                <a:solidFill>
                  <a:srgbClr val="000000"/>
                </a:solidFill>
              </a:rPr>
              <a:t>中的 </a:t>
            </a:r>
            <a:r>
              <a:rPr lang="en-US" altLang="zh-TW" sz="1600">
                <a:solidFill>
                  <a:srgbClr val="000000"/>
                </a:solidFill>
              </a:rPr>
              <a:t>IPv4 </a:t>
            </a:r>
            <a:r>
              <a:rPr lang="zh-TW" altLang="en-US" sz="1600">
                <a:solidFill>
                  <a:srgbClr val="000000"/>
                </a:solidFill>
              </a:rPr>
              <a:t>或 </a:t>
            </a:r>
            <a:r>
              <a:rPr lang="en-US" altLang="zh-TW" sz="1600">
                <a:solidFill>
                  <a:srgbClr val="000000"/>
                </a:solidFill>
              </a:rPr>
              <a:t>IPv6 </a:t>
            </a:r>
            <a:r>
              <a:rPr lang="zh-TW" altLang="en-US" sz="1600">
                <a:solidFill>
                  <a:srgbClr val="000000"/>
                </a:solidFill>
              </a:rPr>
              <a:t>路由表的內容。在思科 </a:t>
            </a:r>
            <a:r>
              <a:rPr lang="en-US" altLang="zh-TW" sz="1600">
                <a:solidFill>
                  <a:srgbClr val="000000"/>
                </a:solidFill>
              </a:rPr>
              <a:t>IOS 15 </a:t>
            </a:r>
            <a:r>
              <a:rPr lang="zh-TW" altLang="en-US" sz="1600">
                <a:solidFill>
                  <a:srgbClr val="000000"/>
                </a:solidFill>
              </a:rPr>
              <a:t>中，作用中介面應該會出現在路由表中，其中包含兩個由代碼 </a:t>
            </a:r>
            <a:r>
              <a:rPr lang="en-US" altLang="zh-TW" sz="1600">
                <a:solidFill>
                  <a:srgbClr val="000000"/>
                </a:solidFill>
              </a:rPr>
              <a:t>'</a:t>
            </a:r>
            <a:r>
              <a:rPr lang="en-US" altLang="zh-TW" sz="1600" b="1">
                <a:solidFill>
                  <a:srgbClr val="000000"/>
                </a:solidFill>
              </a:rPr>
              <a:t>C'</a:t>
            </a:r>
            <a:r>
              <a:rPr lang="en-US" altLang="zh-TW" sz="1600">
                <a:solidFill>
                  <a:srgbClr val="000000"/>
                </a:solidFill>
              </a:rPr>
              <a:t>(</a:t>
            </a:r>
            <a:r>
              <a:rPr lang="zh-TW" altLang="en-US" sz="1600">
                <a:solidFill>
                  <a:srgbClr val="000000"/>
                </a:solidFill>
              </a:rPr>
              <a:t>已連線</a:t>
            </a:r>
            <a:r>
              <a:rPr lang="en-US" altLang="zh-TW" sz="1600">
                <a:solidFill>
                  <a:srgbClr val="000000"/>
                </a:solidFill>
              </a:rPr>
              <a:t>) </a:t>
            </a:r>
            <a:r>
              <a:rPr lang="zh-TW" altLang="en-US" sz="1600">
                <a:solidFill>
                  <a:srgbClr val="000000"/>
                </a:solidFill>
              </a:rPr>
              <a:t>或 </a:t>
            </a:r>
            <a:r>
              <a:rPr lang="en-US" altLang="zh-TW" sz="1600">
                <a:solidFill>
                  <a:srgbClr val="000000"/>
                </a:solidFill>
              </a:rPr>
              <a:t>'L'</a:t>
            </a:r>
            <a:r>
              <a:rPr lang="en-US" altLang="zh-TW" sz="1600" b="1">
                <a:solidFill>
                  <a:srgbClr val="000000"/>
                </a:solidFill>
              </a:rPr>
              <a:t>(</a:t>
            </a:r>
            <a:r>
              <a:rPr lang="zh-TW" altLang="en-US" sz="1600" b="1">
                <a:solidFill>
                  <a:srgbClr val="000000"/>
                </a:solidFill>
              </a:rPr>
              <a:t>本機</a:t>
            </a:r>
            <a:r>
              <a:rPr lang="en-US" altLang="zh-TW" sz="1600" b="1">
                <a:solidFill>
                  <a:srgbClr val="000000"/>
                </a:solidFill>
              </a:rPr>
              <a:t>) </a:t>
            </a:r>
            <a:r>
              <a:rPr lang="zh-TW" altLang="en-US" sz="1600" b="1">
                <a:solidFill>
                  <a:srgbClr val="000000"/>
                </a:solidFill>
              </a:rPr>
              <a:t>識別的相關項目。在之前的 </a:t>
            </a:r>
            <a:r>
              <a:rPr lang="en-US" altLang="zh-TW" sz="1600" b="1">
                <a:solidFill>
                  <a:srgbClr val="000000"/>
                </a:solidFill>
              </a:rPr>
              <a:t>IOS </a:t>
            </a:r>
            <a:r>
              <a:rPr lang="zh-TW" altLang="en-US" sz="1600" b="1">
                <a:solidFill>
                  <a:srgbClr val="000000"/>
                </a:solidFill>
              </a:rPr>
              <a:t>版本中，只</a:t>
            </a:r>
            <a:r>
              <a:rPr lang="zh-TW" altLang="en-US" sz="1600">
                <a:solidFill>
                  <a:srgbClr val="000000"/>
                </a:solidFill>
              </a:rPr>
              <a:t>會出現代碼為 </a:t>
            </a:r>
            <a:r>
              <a:rPr lang="en-US" altLang="zh-TW" sz="1600">
                <a:solidFill>
                  <a:srgbClr val="000000"/>
                </a:solidFill>
              </a:rPr>
              <a:t>'C' </a:t>
            </a:r>
            <a:r>
              <a:rPr lang="zh-TW" altLang="en-US" sz="1600">
                <a:solidFill>
                  <a:srgbClr val="000000"/>
                </a:solidFill>
              </a:rPr>
              <a:t>的單一項目。 </a:t>
            </a:r>
          </a:p>
          <a:p>
            <a:pPr marL="285743" indent="-285743" algn="l">
              <a:buFont typeface="Arial" panose="020b0604020202020204" pitchFamily="34" charset="0"/>
              <a:buChar char="•"/>
            </a:pPr>
            <a:endParaRPr lang="en-US" sz="1400">
              <a:solidFill>
                <a:srgbClr val="000000"/>
              </a:solidFill>
            </a:endParaRPr>
          </a:p>
        </p:txBody>
      </p:sp>
      <p:sp>
        <p:nvSpPr>
          <p:cNvPr id="2" name="投影片編號版面配置區 1"/>
          <p:cNvSpPr>
            <a:spLocks noGrp="1"/>
          </p:cNvSpPr>
          <p:nvPr>
            <p:ph type="sldNum" sz="quarter" idx="12"/>
          </p:nvPr>
        </p:nvSpPr>
        <p:spPr/>
        <p:txBody>
          <a:bodyPr/>
          <a:lstStyle/>
          <a:p>
            <a:fld id="{4FAB73BC-B049-4115-A692-8D63A059BFB8}" type="slidenum">
              <a:rPr lang="en-US" smtClean="0"/>
              <a:t>534</a:t>
            </a:fld>
            <a:endParaRPr lang="en-US"/>
          </a:p>
        </p:txBody>
      </p:sp>
    </p:spTree>
    <p:custDataLst>
      <p:tags r:id="rId3"/>
    </p:custDataLst>
    <p:extLst>
      <p:ext uri="{BB962C8B-B14F-4D97-AF65-F5344CB8AC3E}">
        <p14:creationId xmlns:p14="http://schemas.microsoft.com/office/powerpoint/2010/main" val="312491879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535.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68580" tIns="34290" rIns="68580" bIns="34290" rtlCol="0" anchor="ctr">
            <a:noAutofit/>
          </a:bodyPr>
          <a:lstStyle/>
          <a:p>
            <a:r>
              <a:rPr lang="zh-TW" altLang="zh-TW" sz="2700"/>
              <a:t>1</a:t>
            </a:r>
            <a:r>
              <a:rPr lang="en-US" altLang="zh-TW" sz="2700"/>
              <a:t>8</a:t>
            </a:r>
            <a:r>
              <a:rPr lang="zh-TW" altLang="zh-TW" sz="2700"/>
              <a:t>.5 驗證直連網路</a:t>
            </a:r>
            <a:r>
              <a:rPr lang="en-US" altLang="zh-TW" sz="2700"/>
              <a:t>-</a:t>
            </a:r>
            <a:br>
              <a:rPr lang="en-US" sz="2700"/>
            </a:br>
            <a:r>
              <a:rPr lang="zh-TW" altLang="en-US" sz="2700"/>
              <a:t>驗證介面狀態</a:t>
            </a:r>
          </a:p>
        </p:txBody>
      </p:sp>
      <p:sp>
        <p:nvSpPr>
          <p:cNvPr id="7" name="Content Placeholder 6">
            <a:extLst>
              <a:ext uri="{FF2B5EF4-FFF2-40B4-BE49-F238E27FC236}">
                <a16:creationId xmlns:a16="http://schemas.microsoft.com/office/drawing/2014/main" id="{80BEA8E9-06EB-7842-A1CB-50BB5F01EC1B}"/>
              </a:ext>
            </a:extLst>
          </p:cNvPr>
          <p:cNvSpPr>
            <a:spLocks noGrp="1"/>
          </p:cNvSpPr>
          <p:nvPr>
            <p:ph idx="1"/>
          </p:nvPr>
        </p:nvSpPr>
        <p:spPr>
          <a:xfrm>
            <a:off x="1" y="1589088"/>
            <a:ext cx="8754719" cy="997308"/>
          </a:xfrm>
        </p:spPr>
        <p:txBody>
          <a:bodyPr/>
          <a:lstStyle/>
          <a:p>
            <a:pPr marL="0" indent="0" algn="l"/>
            <a:r>
              <a:rPr lang="en-US" altLang="zh-TW" sz="1400" b="1">
                <a:solidFill>
                  <a:srgbClr val="000000"/>
                </a:solidFill>
              </a:rPr>
              <a:t>show ip interface brief</a:t>
            </a:r>
            <a:r>
              <a:rPr lang="zh-TW" altLang="en-US" sz="1400">
                <a:solidFill>
                  <a:srgbClr val="000000"/>
                </a:solidFill>
              </a:rPr>
              <a:t> 的輸出和 </a:t>
            </a:r>
            <a:r>
              <a:rPr lang="en-US" altLang="zh-TW" sz="1400" b="1">
                <a:solidFill>
                  <a:srgbClr val="000000"/>
                </a:solidFill>
              </a:rPr>
              <a:t>show ipv6 interface brief</a:t>
            </a:r>
            <a:r>
              <a:rPr lang="zh-TW" altLang="en-US" sz="1400">
                <a:solidFill>
                  <a:srgbClr val="000000"/>
                </a:solidFill>
              </a:rPr>
              <a:t> 的指令可以用來快速顯示路由器上的所有介面的狀態。你可以驗證介面是否處於作用中且運作，如狀態 “</a:t>
            </a:r>
            <a:r>
              <a:rPr lang="en-US" altLang="zh-TW" sz="1400">
                <a:solidFill>
                  <a:srgbClr val="000000"/>
                </a:solidFill>
              </a:rPr>
              <a:t>up” </a:t>
            </a:r>
            <a:r>
              <a:rPr lang="zh-TW" altLang="en-US" sz="1400">
                <a:solidFill>
                  <a:srgbClr val="000000"/>
                </a:solidFill>
              </a:rPr>
              <a:t>和協定 “</a:t>
            </a:r>
            <a:r>
              <a:rPr lang="en-US" altLang="zh-TW" sz="1400">
                <a:solidFill>
                  <a:srgbClr val="000000"/>
                </a:solidFill>
              </a:rPr>
              <a:t>up” </a:t>
            </a:r>
            <a:r>
              <a:rPr lang="zh-TW" altLang="en-US" sz="1400">
                <a:solidFill>
                  <a:srgbClr val="000000"/>
                </a:solidFill>
              </a:rPr>
              <a:t>所指示，如範例所示。不同的輸出表示設定 </a:t>
            </a:r>
            <a:r>
              <a:rPr lang="zh-TW" altLang="en-US" sz="1400"/>
              <a:t>或纜線有問題。 </a:t>
            </a:r>
          </a:p>
        </p:txBody>
      </p:sp>
      <p:pic>
        <p:nvPicPr>
          <p:cNvPr id="9" name="Picture 8">
            <a:extLst>
              <a:ext uri="{FF2B5EF4-FFF2-40B4-BE49-F238E27FC236}">
                <a16:creationId xmlns:a16="http://schemas.microsoft.com/office/drawing/2014/main" id="{E5A03B9B-614C-8749-96BD-18A5DC3CF3C4}"/>
              </a:ext>
            </a:extLst>
          </p:cNvPr>
          <p:cNvPicPr>
            <a:picLocks noChangeAspect="1"/>
          </p:cNvPicPr>
          <p:nvPr/>
        </p:nvPicPr>
        <p:blipFill>
          <a:blip r:embed="rId3"/>
          <a:stretch>
            <a:fillRect/>
          </a:stretch>
        </p:blipFill>
        <p:spPr>
          <a:xfrm>
            <a:off x="1215080" y="2586396"/>
            <a:ext cx="6238917" cy="2803799"/>
          </a:xfrm>
          <a:prstGeom prst="rect">
            <a:avLst/>
          </a:prstGeom>
        </p:spPr>
      </p:pic>
      <p:sp>
        <p:nvSpPr>
          <p:cNvPr id="2" name="投影片編號版面配置區 1"/>
          <p:cNvSpPr>
            <a:spLocks noGrp="1"/>
          </p:cNvSpPr>
          <p:nvPr>
            <p:ph type="sldNum" sz="quarter" idx="12"/>
          </p:nvPr>
        </p:nvSpPr>
        <p:spPr/>
        <p:txBody>
          <a:bodyPr/>
          <a:lstStyle/>
          <a:p>
            <a:fld id="{4FAB73BC-B049-4115-A692-8D63A059BFB8}" type="slidenum">
              <a:rPr lang="en-US" smtClean="0"/>
              <a:t>535</a:t>
            </a:fld>
            <a:endParaRPr lang="en-US"/>
          </a:p>
        </p:txBody>
      </p:sp>
    </p:spTree>
    <p:custDataLst>
      <p:tags r:id="rId4"/>
    </p:custDataLst>
    <p:extLst>
      <p:ext uri="{BB962C8B-B14F-4D97-AF65-F5344CB8AC3E}">
        <p14:creationId xmlns:p14="http://schemas.microsoft.com/office/powerpoint/2010/main" val="167954349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536.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68580" tIns="34290" rIns="68580" bIns="34290" rtlCol="0" anchor="ctr">
            <a:noAutofit/>
          </a:bodyPr>
          <a:lstStyle/>
          <a:p>
            <a:r>
              <a:rPr lang="zh-TW" altLang="zh-TW" sz="2700"/>
              <a:t>1</a:t>
            </a:r>
            <a:r>
              <a:rPr lang="en-US" altLang="zh-TW" sz="2700"/>
              <a:t>8</a:t>
            </a:r>
            <a:r>
              <a:rPr lang="zh-TW" altLang="zh-TW" sz="2700"/>
              <a:t>.5 驗證直連網路</a:t>
            </a:r>
            <a:r>
              <a:rPr lang="en-US" altLang="zh-TW" sz="2700"/>
              <a:t>-</a:t>
            </a:r>
            <a:br>
              <a:rPr lang="en-US" sz="2700"/>
            </a:br>
            <a:r>
              <a:rPr lang="zh-TW" altLang="en-US" sz="2700"/>
              <a:t>驗證 </a:t>
            </a:r>
            <a:r>
              <a:rPr lang="en-US" altLang="zh-TW" sz="2700"/>
              <a:t>IPv6 </a:t>
            </a:r>
            <a:r>
              <a:rPr lang="zh-TW" altLang="en-US" sz="2700"/>
              <a:t>鏈路本地和多點傳送位址</a:t>
            </a:r>
          </a:p>
        </p:txBody>
      </p:sp>
      <p:sp>
        <p:nvSpPr>
          <p:cNvPr id="7" name="Content Placeholder 6">
            <a:extLst>
              <a:ext uri="{FF2B5EF4-FFF2-40B4-BE49-F238E27FC236}">
                <a16:creationId xmlns:a16="http://schemas.microsoft.com/office/drawing/2014/main" id="{80BEA8E9-06EB-7842-A1CB-50BB5F01EC1B}"/>
              </a:ext>
            </a:extLst>
          </p:cNvPr>
          <p:cNvSpPr>
            <a:spLocks noGrp="1"/>
          </p:cNvSpPr>
          <p:nvPr>
            <p:ph idx="1"/>
          </p:nvPr>
        </p:nvSpPr>
        <p:spPr>
          <a:xfrm>
            <a:off x="143934" y="1589088"/>
            <a:ext cx="8610786" cy="2316163"/>
          </a:xfrm>
        </p:spPr>
        <p:txBody>
          <a:bodyPr/>
          <a:lstStyle/>
          <a:p>
            <a:pPr marL="0" indent="0" algn="l"/>
            <a:r>
              <a:rPr lang="en-US" altLang="zh-TW" sz="1500" b="1">
                <a:solidFill>
                  <a:srgbClr val="000000"/>
                </a:solidFill>
              </a:rPr>
              <a:t>show ipv6 interface brief</a:t>
            </a:r>
            <a:r>
              <a:rPr lang="zh-TW" altLang="en-US" sz="1500">
                <a:solidFill>
                  <a:srgbClr val="000000"/>
                </a:solidFill>
              </a:rPr>
              <a:t> 指令的輸出會顯示每個介面兩個已設定的 </a:t>
            </a:r>
            <a:r>
              <a:rPr lang="en-US" altLang="zh-TW" sz="1500">
                <a:solidFill>
                  <a:srgbClr val="000000"/>
                </a:solidFill>
              </a:rPr>
              <a:t>IPv6 </a:t>
            </a:r>
            <a:r>
              <a:rPr lang="zh-TW" altLang="en-US" sz="1500">
                <a:solidFill>
                  <a:srgbClr val="000000"/>
                </a:solidFill>
              </a:rPr>
              <a:t>位址。其中一個位址是手動輸入的 </a:t>
            </a:r>
            <a:r>
              <a:rPr lang="en-US" altLang="zh-TW" sz="1500">
                <a:solidFill>
                  <a:srgbClr val="000000"/>
                </a:solidFill>
              </a:rPr>
              <a:t>IPv6 </a:t>
            </a:r>
            <a:r>
              <a:rPr lang="zh-TW" altLang="en-US" sz="1500">
                <a:solidFill>
                  <a:srgbClr val="000000"/>
                </a:solidFill>
              </a:rPr>
              <a:t>全域單點傳送位址。另一個位址 </a:t>
            </a:r>
            <a:r>
              <a:rPr lang="en-US" altLang="zh-TW" sz="1500">
                <a:solidFill>
                  <a:srgbClr val="000000"/>
                </a:solidFill>
              </a:rPr>
              <a:t>(</a:t>
            </a:r>
            <a:r>
              <a:rPr lang="zh-TW" altLang="en-US" sz="1500">
                <a:solidFill>
                  <a:srgbClr val="000000"/>
                </a:solidFill>
              </a:rPr>
              <a:t>以 </a:t>
            </a:r>
            <a:r>
              <a:rPr lang="en-US" altLang="zh-TW" sz="1500">
                <a:solidFill>
                  <a:srgbClr val="000000"/>
                </a:solidFill>
              </a:rPr>
              <a:t>FE80 </a:t>
            </a:r>
            <a:r>
              <a:rPr lang="zh-TW" altLang="en-US" sz="1500">
                <a:solidFill>
                  <a:srgbClr val="000000"/>
                </a:solidFill>
              </a:rPr>
              <a:t>開頭</a:t>
            </a:r>
            <a:r>
              <a:rPr lang="en-US" altLang="zh-TW" sz="1500">
                <a:solidFill>
                  <a:srgbClr val="000000"/>
                </a:solidFill>
              </a:rPr>
              <a:t>) </a:t>
            </a:r>
            <a:r>
              <a:rPr lang="zh-TW" altLang="en-US" sz="1500">
                <a:solidFill>
                  <a:srgbClr val="000000"/>
                </a:solidFill>
              </a:rPr>
              <a:t>是介面的鏈路本地單點傳送位址。每當分配全域單點傳送地址時，鏈路本地地址會自動添加到介面。</a:t>
            </a:r>
            <a:r>
              <a:rPr lang="en-US" altLang="zh-TW" sz="1500">
                <a:solidFill>
                  <a:srgbClr val="000000"/>
                </a:solidFill>
              </a:rPr>
              <a:t>IPv6 </a:t>
            </a:r>
            <a:r>
              <a:rPr lang="zh-TW" altLang="en-US" sz="1500">
                <a:solidFill>
                  <a:srgbClr val="000000"/>
                </a:solidFill>
              </a:rPr>
              <a:t>網路介面需要有一個鏈路本地地址，但不一定是全域單點傳送地址。</a:t>
            </a:r>
          </a:p>
          <a:p>
            <a:pPr marL="0" indent="0" algn="l"/>
            <a:endParaRPr lang="en-US" sz="1500">
              <a:solidFill>
                <a:srgbClr val="000000"/>
              </a:solidFill>
            </a:endParaRPr>
          </a:p>
          <a:p>
            <a:pPr marL="0" indent="0" algn="l"/>
            <a:r>
              <a:rPr lang="en-US" altLang="zh-TW" sz="1500" b="1">
                <a:solidFill>
                  <a:srgbClr val="000000"/>
                </a:solidFill>
              </a:rPr>
              <a:t>show ipv6 interface gigabitethernet 0/0/0</a:t>
            </a:r>
            <a:r>
              <a:rPr lang="zh-TW" altLang="en-US" sz="1500">
                <a:solidFill>
                  <a:srgbClr val="000000"/>
                </a:solidFill>
              </a:rPr>
              <a:t> 命令顯示介面狀態和屬於介面的所有 </a:t>
            </a:r>
            <a:r>
              <a:rPr lang="en-US" altLang="zh-TW" sz="1500">
                <a:solidFill>
                  <a:srgbClr val="000000"/>
                </a:solidFill>
              </a:rPr>
              <a:t>IPv6 </a:t>
            </a:r>
            <a:r>
              <a:rPr lang="zh-TW" altLang="en-US" sz="1500">
                <a:solidFill>
                  <a:srgbClr val="000000"/>
                </a:solidFill>
              </a:rPr>
              <a:t>位址。隨著鏈路本地位址和全域單點傳送地址，輸出包括分配給介面的多點傳送地址，從前置碼 </a:t>
            </a:r>
            <a:r>
              <a:rPr lang="en-US" altLang="zh-TW" sz="1500">
                <a:solidFill>
                  <a:srgbClr val="000000"/>
                </a:solidFill>
              </a:rPr>
              <a:t>FF02 </a:t>
            </a:r>
            <a:r>
              <a:rPr lang="zh-TW" altLang="en-US" sz="1500">
                <a:solidFill>
                  <a:srgbClr val="000000"/>
                </a:solidFill>
              </a:rPr>
              <a:t>開始，如範例所示。</a:t>
            </a:r>
          </a:p>
          <a:p>
            <a:pPr marL="285743" indent="-285743" algn="l">
              <a:buFont typeface="Arial" panose="020b0604020202020204" pitchFamily="34" charset="0"/>
              <a:buChar char="•"/>
            </a:pPr>
            <a:endParaRPr lang="en-US" sz="1400">
              <a:solidFill>
                <a:srgbClr val="000000"/>
              </a:solidFill>
            </a:endParaRPr>
          </a:p>
        </p:txBody>
      </p:sp>
      <p:pic>
        <p:nvPicPr>
          <p:cNvPr id="4" name="Picture 3">
            <a:extLst>
              <a:ext uri="{FF2B5EF4-FFF2-40B4-BE49-F238E27FC236}">
                <a16:creationId xmlns:a16="http://schemas.microsoft.com/office/drawing/2014/main" id="{475F228F-096C-C543-AB35-79065289D0A9}"/>
              </a:ext>
            </a:extLst>
          </p:cNvPr>
          <p:cNvPicPr>
            <a:picLocks noChangeAspect="1"/>
          </p:cNvPicPr>
          <p:nvPr/>
        </p:nvPicPr>
        <p:blipFill>
          <a:blip r:embed="rId3"/>
          <a:stretch>
            <a:fillRect/>
          </a:stretch>
        </p:blipFill>
        <p:spPr>
          <a:xfrm>
            <a:off x="1473201" y="4246285"/>
            <a:ext cx="3860800" cy="1635932"/>
          </a:xfrm>
          <a:prstGeom prst="rect">
            <a:avLst/>
          </a:prstGeom>
        </p:spPr>
      </p:pic>
      <p:sp>
        <p:nvSpPr>
          <p:cNvPr id="2" name="投影片編號版面配置區 1"/>
          <p:cNvSpPr>
            <a:spLocks noGrp="1"/>
          </p:cNvSpPr>
          <p:nvPr>
            <p:ph type="sldNum" sz="quarter" idx="12"/>
          </p:nvPr>
        </p:nvSpPr>
        <p:spPr/>
        <p:txBody>
          <a:bodyPr/>
          <a:lstStyle/>
          <a:p>
            <a:fld id="{4FAB73BC-B049-4115-A692-8D63A059BFB8}" type="slidenum">
              <a:rPr lang="en-US" smtClean="0"/>
              <a:t>536</a:t>
            </a:fld>
            <a:endParaRPr lang="en-US"/>
          </a:p>
        </p:txBody>
      </p:sp>
    </p:spTree>
    <p:custDataLst>
      <p:tags r:id="rId4"/>
    </p:custDataLst>
    <p:extLst>
      <p:ext uri="{BB962C8B-B14F-4D97-AF65-F5344CB8AC3E}">
        <p14:creationId xmlns:p14="http://schemas.microsoft.com/office/powerpoint/2010/main" val="349924064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537.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68580" tIns="34290" rIns="68580" bIns="34290" rtlCol="0" anchor="ctr">
            <a:noAutofit/>
          </a:bodyPr>
          <a:lstStyle/>
          <a:p>
            <a:r>
              <a:rPr lang="zh-TW" altLang="zh-TW" sz="2700"/>
              <a:t>1</a:t>
            </a:r>
            <a:r>
              <a:rPr lang="en-US" altLang="zh-TW" sz="2700"/>
              <a:t>8</a:t>
            </a:r>
            <a:r>
              <a:rPr lang="zh-TW" altLang="zh-TW" sz="2700"/>
              <a:t>.5 驗證直連網路</a:t>
            </a:r>
            <a:r>
              <a:rPr lang="en-US" altLang="zh-TW" sz="2700"/>
              <a:t>-</a:t>
            </a:r>
            <a:br>
              <a:rPr lang="en-US" sz="2700"/>
            </a:br>
            <a:r>
              <a:rPr lang="zh-TW" altLang="en-US" sz="2700"/>
              <a:t>驗證介面設定</a:t>
            </a:r>
          </a:p>
        </p:txBody>
      </p:sp>
      <p:sp>
        <p:nvSpPr>
          <p:cNvPr id="5" name="Content Placeholder 4">
            <a:extLst>
              <a:ext uri="{FF2B5EF4-FFF2-40B4-BE49-F238E27FC236}">
                <a16:creationId xmlns:a16="http://schemas.microsoft.com/office/drawing/2014/main" id="{63E13522-9F27-AC44-A78A-A02F6214C2A7}"/>
              </a:ext>
            </a:extLst>
          </p:cNvPr>
          <p:cNvSpPr>
            <a:spLocks noGrp="1"/>
          </p:cNvSpPr>
          <p:nvPr>
            <p:ph idx="1"/>
          </p:nvPr>
        </p:nvSpPr>
        <p:spPr>
          <a:xfrm>
            <a:off x="160869" y="1589087"/>
            <a:ext cx="8593852" cy="1664231"/>
          </a:xfrm>
        </p:spPr>
        <p:txBody>
          <a:bodyPr/>
          <a:lstStyle/>
          <a:p>
            <a:pPr marL="0" indent="0" algn="l"/>
            <a:r>
              <a:rPr lang="zh-TW" altLang="en-US" sz="1400">
                <a:solidFill>
                  <a:srgbClr val="000000"/>
                </a:solidFill>
              </a:rPr>
              <a:t>如圖所示， </a:t>
            </a:r>
            <a:r>
              <a:rPr lang="en-US" altLang="zh-TW" sz="1400" b="1">
                <a:solidFill>
                  <a:srgbClr val="000000"/>
                </a:solidFill>
              </a:rPr>
              <a:t>show running-config interface</a:t>
            </a:r>
            <a:r>
              <a:rPr lang="zh-TW" altLang="en-US" sz="1400">
                <a:solidFill>
                  <a:srgbClr val="000000"/>
                </a:solidFill>
              </a:rPr>
              <a:t> 指令的輸出會顯示套用至指定介面的目前指令。</a:t>
            </a:r>
          </a:p>
          <a:p>
            <a:pPr marL="285743" indent="-285743" algn="l">
              <a:buFont typeface="Arial" panose="020b0604020202020204" pitchFamily="34" charset="0"/>
              <a:buChar char="•"/>
            </a:pPr>
            <a:endParaRPr lang="en-US" sz="1400">
              <a:solidFill>
                <a:srgbClr val="000000"/>
              </a:solidFill>
            </a:endParaRPr>
          </a:p>
          <a:p>
            <a:pPr marL="0" indent="0" algn="l"/>
            <a:r>
              <a:rPr lang="zh-TW" altLang="en-US" sz="1400">
                <a:solidFill>
                  <a:srgbClr val="000000"/>
                </a:solidFill>
              </a:rPr>
              <a:t>下列兩個指令可用來收集更詳細的介面資訊：</a:t>
            </a:r>
          </a:p>
          <a:p>
            <a:pPr marL="358826" lvl="1" indent="-285743">
              <a:buFont typeface="Arial" panose="020b0604020202020204" pitchFamily="34" charset="0"/>
              <a:buChar char="•"/>
            </a:pPr>
            <a:r>
              <a:rPr lang="zh-TW" b="1">
                <a:solidFill>
                  <a:srgbClr val="000000"/>
                </a:solidFill>
              </a:rPr>
              <a:t>show interfaces</a:t>
            </a:r>
            <a:r>
              <a:rPr lang="zh-TW">
                <a:solidFill>
                  <a:srgbClr val="000000"/>
                </a:solidFill>
              </a:rPr>
              <a:t> - 顯示裝置上所有介面的介面資訊和封包流量統計。 </a:t>
            </a:r>
          </a:p>
          <a:p>
            <a:pPr marL="358826" lvl="1" indent="-285743">
              <a:buFont typeface="Arial" panose="020b0604020202020204" pitchFamily="34" charset="0"/>
              <a:buChar char="•"/>
            </a:pPr>
            <a:r>
              <a:rPr lang="zh-TW" b="1">
                <a:solidFill>
                  <a:srgbClr val="000000"/>
                </a:solidFill>
              </a:rPr>
              <a:t>show ip interface</a:t>
            </a:r>
            <a:r>
              <a:rPr lang="zh-TW">
                <a:solidFill>
                  <a:srgbClr val="000000"/>
                </a:solidFill>
              </a:rPr>
              <a:t> 和 </a:t>
            </a:r>
            <a:r>
              <a:rPr lang="zh-TW" b="1">
                <a:solidFill>
                  <a:srgbClr val="000000"/>
                </a:solidFill>
              </a:rPr>
              <a:t>show ipv6 interface</a:t>
            </a:r>
            <a:r>
              <a:rPr lang="zh-TW">
                <a:solidFill>
                  <a:srgbClr val="000000"/>
                </a:solidFill>
              </a:rPr>
              <a:t> - 顯示路由器上所有介面的 IPv4 和 IPv6 相關資訊</a:t>
            </a:r>
            <a:r>
              <a:rPr lang="zh-TW" b="1">
                <a:solidFill>
                  <a:srgbClr val="000000"/>
                </a:solidFill>
              </a:rPr>
              <a:t>。</a:t>
            </a:r>
          </a:p>
          <a:p>
            <a:pPr marL="285743" indent="-285743" algn="l">
              <a:buFont typeface="Arial" panose="020b0604020202020204" pitchFamily="34" charset="0"/>
              <a:buChar char="•"/>
            </a:pPr>
            <a:endParaRPr lang="en-US" sz="1400">
              <a:solidFill>
                <a:srgbClr val="000000"/>
              </a:solidFill>
            </a:endParaRPr>
          </a:p>
        </p:txBody>
      </p:sp>
      <p:pic>
        <p:nvPicPr>
          <p:cNvPr id="8" name="Picture 7">
            <a:extLst>
              <a:ext uri="{FF2B5EF4-FFF2-40B4-BE49-F238E27FC236}">
                <a16:creationId xmlns:a16="http://schemas.microsoft.com/office/drawing/2014/main" id="{2C424113-0656-7744-B208-D4831A36D640}"/>
              </a:ext>
            </a:extLst>
          </p:cNvPr>
          <p:cNvPicPr>
            <a:picLocks noChangeAspect="1"/>
          </p:cNvPicPr>
          <p:nvPr/>
        </p:nvPicPr>
        <p:blipFill>
          <a:blip r:embed="rId3"/>
          <a:stretch>
            <a:fillRect/>
          </a:stretch>
        </p:blipFill>
        <p:spPr>
          <a:xfrm>
            <a:off x="2263429" y="3253317"/>
            <a:ext cx="4617143" cy="2353398"/>
          </a:xfrm>
          <a:prstGeom prst="rect">
            <a:avLst/>
          </a:prstGeom>
        </p:spPr>
      </p:pic>
      <p:sp>
        <p:nvSpPr>
          <p:cNvPr id="2" name="投影片編號版面配置區 1"/>
          <p:cNvSpPr>
            <a:spLocks noGrp="1"/>
          </p:cNvSpPr>
          <p:nvPr>
            <p:ph type="sldNum" sz="quarter" idx="12"/>
          </p:nvPr>
        </p:nvSpPr>
        <p:spPr/>
        <p:txBody>
          <a:bodyPr/>
          <a:lstStyle/>
          <a:p>
            <a:fld id="{4FAB73BC-B049-4115-A692-8D63A059BFB8}" type="slidenum">
              <a:rPr lang="en-US" smtClean="0"/>
              <a:t>537</a:t>
            </a:fld>
            <a:endParaRPr lang="en-US"/>
          </a:p>
        </p:txBody>
      </p:sp>
    </p:spTree>
    <p:custDataLst>
      <p:tags r:id="rId4"/>
    </p:custDataLst>
    <p:extLst>
      <p:ext uri="{BB962C8B-B14F-4D97-AF65-F5344CB8AC3E}">
        <p14:creationId xmlns:p14="http://schemas.microsoft.com/office/powerpoint/2010/main" val="54732590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538.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68580" tIns="34290" rIns="68580" bIns="34290" rtlCol="0" anchor="ctr">
            <a:noAutofit/>
          </a:bodyPr>
          <a:lstStyle/>
          <a:p>
            <a:r>
              <a:rPr lang="zh-TW" altLang="zh-TW" sz="2700"/>
              <a:t>1</a:t>
            </a:r>
            <a:r>
              <a:rPr lang="en-US" altLang="zh-TW" sz="2700"/>
              <a:t>8</a:t>
            </a:r>
            <a:r>
              <a:rPr lang="zh-TW" altLang="zh-TW" sz="2700"/>
              <a:t>.5 驗證直連網路</a:t>
            </a:r>
            <a:r>
              <a:rPr lang="en-US" altLang="zh-TW" sz="2700"/>
              <a:t>-</a:t>
            </a:r>
            <a:br>
              <a:rPr lang="en-US" sz="2700"/>
            </a:br>
            <a:r>
              <a:rPr lang="zh-TW" altLang="en-US" sz="2700"/>
              <a:t>驗證路由</a:t>
            </a:r>
          </a:p>
        </p:txBody>
      </p:sp>
      <p:sp>
        <p:nvSpPr>
          <p:cNvPr id="5" name="Content Placeholder 4">
            <a:extLst>
              <a:ext uri="{FF2B5EF4-FFF2-40B4-BE49-F238E27FC236}">
                <a16:creationId xmlns:a16="http://schemas.microsoft.com/office/drawing/2014/main" id="{63E13522-9F27-AC44-A78A-A02F6214C2A7}"/>
              </a:ext>
            </a:extLst>
          </p:cNvPr>
          <p:cNvSpPr>
            <a:spLocks noGrp="1"/>
          </p:cNvSpPr>
          <p:nvPr>
            <p:ph idx="1"/>
          </p:nvPr>
        </p:nvSpPr>
        <p:spPr>
          <a:xfrm>
            <a:off x="118534" y="1589087"/>
            <a:ext cx="3761489" cy="3689897"/>
          </a:xfrm>
        </p:spPr>
        <p:txBody>
          <a:bodyPr/>
          <a:lstStyle/>
          <a:p>
            <a:pPr marL="0" indent="0" algn="l"/>
            <a:r>
              <a:rPr lang="en-US" altLang="zh-TW" sz="1600" b="1">
                <a:solidFill>
                  <a:srgbClr val="000000"/>
                </a:solidFill>
              </a:rPr>
              <a:t>show ip route</a:t>
            </a:r>
            <a:r>
              <a:rPr lang="zh-TW" altLang="en-US" sz="1600">
                <a:solidFill>
                  <a:srgbClr val="000000"/>
                </a:solidFill>
              </a:rPr>
              <a:t> 和 </a:t>
            </a:r>
            <a:r>
              <a:rPr lang="en-US" altLang="zh-TW" sz="1600" b="1">
                <a:solidFill>
                  <a:srgbClr val="000000"/>
                </a:solidFill>
              </a:rPr>
              <a:t>show ipv6 route</a:t>
            </a:r>
            <a:r>
              <a:rPr lang="zh-TW" altLang="en-US" sz="1600">
                <a:solidFill>
                  <a:srgbClr val="000000"/>
                </a:solidFill>
              </a:rPr>
              <a:t> 指令的輸出顯示三個直接連接的網路項目和三個本地主機路由介面項目，如範例所示。 </a:t>
            </a:r>
          </a:p>
          <a:p>
            <a:pPr marL="0" indent="0" algn="l"/>
            <a:endParaRPr lang="en-US" sz="1600">
              <a:solidFill>
                <a:srgbClr val="000000"/>
              </a:solidFill>
            </a:endParaRPr>
          </a:p>
          <a:p>
            <a:pPr marL="0" indent="0" algn="l"/>
            <a:r>
              <a:rPr lang="zh-TW" altLang="en-US" sz="1600">
                <a:solidFill>
                  <a:srgbClr val="000000"/>
                </a:solidFill>
              </a:rPr>
              <a:t>本地主機路由的管理距離為 </a:t>
            </a:r>
            <a:r>
              <a:rPr lang="en-US" altLang="zh-TW" sz="1600">
                <a:solidFill>
                  <a:srgbClr val="000000"/>
                </a:solidFill>
              </a:rPr>
              <a:t>0</a:t>
            </a:r>
            <a:r>
              <a:rPr lang="zh-TW" altLang="en-US" sz="1600">
                <a:solidFill>
                  <a:srgbClr val="000000"/>
                </a:solidFill>
              </a:rPr>
              <a:t>。它也有一個</a:t>
            </a:r>
            <a:r>
              <a:rPr lang="en-US" altLang="zh-TW" sz="1600">
                <a:solidFill>
                  <a:srgbClr val="000000"/>
                </a:solidFill>
              </a:rPr>
              <a:t>/32 </a:t>
            </a:r>
            <a:r>
              <a:rPr lang="zh-TW" altLang="en-US" sz="1600">
                <a:solidFill>
                  <a:srgbClr val="000000"/>
                </a:solidFill>
              </a:rPr>
              <a:t>前置碼的 </a:t>
            </a:r>
            <a:r>
              <a:rPr lang="en-US" altLang="zh-TW" sz="1600">
                <a:solidFill>
                  <a:srgbClr val="000000"/>
                </a:solidFill>
              </a:rPr>
              <a:t>IPv4 </a:t>
            </a:r>
            <a:r>
              <a:rPr lang="zh-TW" altLang="en-US" sz="1600">
                <a:solidFill>
                  <a:srgbClr val="000000"/>
                </a:solidFill>
              </a:rPr>
              <a:t>和 </a:t>
            </a:r>
            <a:r>
              <a:rPr lang="en-US" altLang="zh-TW" sz="1600">
                <a:solidFill>
                  <a:srgbClr val="000000"/>
                </a:solidFill>
              </a:rPr>
              <a:t>IPv6 </a:t>
            </a:r>
            <a:r>
              <a:rPr lang="zh-TW" altLang="en-US" sz="1600">
                <a:solidFill>
                  <a:srgbClr val="000000"/>
                </a:solidFill>
              </a:rPr>
              <a:t>的 </a:t>
            </a:r>
            <a:r>
              <a:rPr lang="en-US" altLang="zh-TW" sz="1600">
                <a:solidFill>
                  <a:srgbClr val="000000"/>
                </a:solidFill>
              </a:rPr>
              <a:t>/128 </a:t>
            </a:r>
            <a:r>
              <a:rPr lang="zh-TW" altLang="en-US" sz="1600">
                <a:solidFill>
                  <a:srgbClr val="000000"/>
                </a:solidFill>
              </a:rPr>
              <a:t>前置碼。本地主機路由用於擁有 </a:t>
            </a:r>
            <a:r>
              <a:rPr lang="en-US" altLang="zh-TW" sz="1600">
                <a:solidFill>
                  <a:srgbClr val="000000"/>
                </a:solidFill>
              </a:rPr>
              <a:t>IP </a:t>
            </a:r>
            <a:r>
              <a:rPr lang="zh-TW" altLang="en-US" sz="1600">
                <a:solidFill>
                  <a:srgbClr val="000000"/>
                </a:solidFill>
              </a:rPr>
              <a:t>位址的路由器上的路由。它是用來允許路由器處理目標到該 </a:t>
            </a:r>
            <a:r>
              <a:rPr lang="en-US" altLang="zh-TW" sz="1600">
                <a:solidFill>
                  <a:srgbClr val="000000"/>
                </a:solidFill>
              </a:rPr>
              <a:t>IP </a:t>
            </a:r>
            <a:r>
              <a:rPr lang="zh-TW" altLang="en-US" sz="1600">
                <a:solidFill>
                  <a:srgbClr val="000000"/>
                </a:solidFill>
              </a:rPr>
              <a:t>的封包。</a:t>
            </a:r>
          </a:p>
          <a:p>
            <a:pPr marL="0" indent="0" algn="l"/>
            <a:endParaRPr lang="en-US" sz="1400">
              <a:solidFill>
                <a:srgbClr val="000000"/>
              </a:solidFill>
            </a:endParaRPr>
          </a:p>
        </p:txBody>
      </p:sp>
      <p:pic>
        <p:nvPicPr>
          <p:cNvPr id="4" name="Picture 3">
            <a:extLst>
              <a:ext uri="{FF2B5EF4-FFF2-40B4-BE49-F238E27FC236}">
                <a16:creationId xmlns:a16="http://schemas.microsoft.com/office/drawing/2014/main" id="{CD916253-8877-4842-989E-0DB15FEB2087}"/>
              </a:ext>
            </a:extLst>
          </p:cNvPr>
          <p:cNvPicPr>
            <a:picLocks noChangeAspect="1"/>
          </p:cNvPicPr>
          <p:nvPr/>
        </p:nvPicPr>
        <p:blipFill>
          <a:blip r:embed="rId3"/>
          <a:stretch>
            <a:fillRect/>
          </a:stretch>
        </p:blipFill>
        <p:spPr>
          <a:xfrm>
            <a:off x="4389440" y="1368245"/>
            <a:ext cx="3956049" cy="4121511"/>
          </a:xfrm>
          <a:prstGeom prst="rect">
            <a:avLst/>
          </a:prstGeom>
        </p:spPr>
      </p:pic>
      <p:sp>
        <p:nvSpPr>
          <p:cNvPr id="2" name="投影片編號版面配置區 1"/>
          <p:cNvSpPr>
            <a:spLocks noGrp="1"/>
          </p:cNvSpPr>
          <p:nvPr>
            <p:ph type="sldNum" sz="quarter" idx="12"/>
          </p:nvPr>
        </p:nvSpPr>
        <p:spPr/>
        <p:txBody>
          <a:bodyPr/>
          <a:lstStyle/>
          <a:p>
            <a:fld id="{4FAB73BC-B049-4115-A692-8D63A059BFB8}" type="slidenum">
              <a:rPr lang="en-US" smtClean="0"/>
              <a:t>538</a:t>
            </a:fld>
            <a:endParaRPr lang="en-US"/>
          </a:p>
        </p:txBody>
      </p:sp>
    </p:spTree>
    <p:custDataLst>
      <p:tags r:id="rId4"/>
    </p:custDataLst>
    <p:extLst>
      <p:ext uri="{BB962C8B-B14F-4D97-AF65-F5344CB8AC3E}">
        <p14:creationId xmlns:p14="http://schemas.microsoft.com/office/powerpoint/2010/main" val="59155789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539.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68580" tIns="34290" rIns="68580" bIns="34290" rtlCol="0" anchor="ctr">
            <a:noAutofit/>
          </a:bodyPr>
          <a:lstStyle/>
          <a:p>
            <a:r>
              <a:rPr lang="zh-TW" altLang="zh-TW" sz="2700"/>
              <a:t>1</a:t>
            </a:r>
            <a:r>
              <a:rPr lang="en-US" altLang="zh-TW" sz="2700"/>
              <a:t>8</a:t>
            </a:r>
            <a:r>
              <a:rPr lang="zh-TW" altLang="zh-TW" sz="2700"/>
              <a:t>.5 驗證直連網路</a:t>
            </a:r>
            <a:r>
              <a:rPr lang="en-US" altLang="zh-TW" sz="2700"/>
              <a:t>-</a:t>
            </a:r>
            <a:br>
              <a:rPr lang="en-US" sz="2700"/>
            </a:br>
            <a:r>
              <a:rPr lang="zh-TW" altLang="en-US" sz="2700"/>
              <a:t>驗證路由 </a:t>
            </a:r>
            <a:r>
              <a:rPr lang="en-US" altLang="zh-TW" sz="2700"/>
              <a:t>(</a:t>
            </a:r>
            <a:r>
              <a:rPr lang="zh-TW" altLang="en-US" sz="2700"/>
              <a:t>續</a:t>
            </a:r>
            <a:r>
              <a:rPr lang="en-US" altLang="zh-TW" sz="2700"/>
              <a:t>) </a:t>
            </a:r>
          </a:p>
        </p:txBody>
      </p:sp>
      <p:sp>
        <p:nvSpPr>
          <p:cNvPr id="5" name="Content Placeholder 4">
            <a:extLst>
              <a:ext uri="{FF2B5EF4-FFF2-40B4-BE49-F238E27FC236}">
                <a16:creationId xmlns:a16="http://schemas.microsoft.com/office/drawing/2014/main" id="{63E13522-9F27-AC44-A78A-A02F6214C2A7}"/>
              </a:ext>
            </a:extLst>
          </p:cNvPr>
          <p:cNvSpPr>
            <a:spLocks noGrp="1"/>
          </p:cNvSpPr>
          <p:nvPr>
            <p:ph idx="1"/>
          </p:nvPr>
        </p:nvSpPr>
        <p:spPr>
          <a:xfrm>
            <a:off x="474662" y="1589087"/>
            <a:ext cx="3726635" cy="3689897"/>
          </a:xfrm>
        </p:spPr>
        <p:txBody>
          <a:bodyPr/>
          <a:lstStyle/>
          <a:p>
            <a:pPr marL="0" indent="0" algn="l"/>
            <a:r>
              <a:rPr lang="zh-TW" altLang="en-US" sz="1400">
                <a:solidFill>
                  <a:srgbClr val="000000"/>
                </a:solidFill>
              </a:rPr>
              <a:t>路由表內路由旁的 “</a:t>
            </a:r>
            <a:r>
              <a:rPr lang="en-US" altLang="zh-TW" sz="1400" b="1">
                <a:solidFill>
                  <a:srgbClr val="000000"/>
                </a:solidFill>
              </a:rPr>
              <a:t>C</a:t>
            </a:r>
            <a:r>
              <a:rPr lang="zh-TW" altLang="en-US" sz="1400">
                <a:solidFill>
                  <a:srgbClr val="000000"/>
                </a:solidFill>
              </a:rPr>
              <a:t>” 表示這是直連網路。當路由器介面設定具有全域單點傳送位址且處於 “</a:t>
            </a:r>
            <a:r>
              <a:rPr lang="en-US" altLang="zh-TW" sz="1400">
                <a:solidFill>
                  <a:srgbClr val="000000"/>
                </a:solidFill>
              </a:rPr>
              <a:t>up/up” </a:t>
            </a:r>
            <a:r>
              <a:rPr lang="zh-TW" altLang="en-US" sz="1400">
                <a:solidFill>
                  <a:srgbClr val="000000"/>
                </a:solidFill>
              </a:rPr>
              <a:t>狀態時，</a:t>
            </a:r>
            <a:r>
              <a:rPr lang="en-US" altLang="zh-TW" sz="1400">
                <a:solidFill>
                  <a:srgbClr val="000000"/>
                </a:solidFill>
              </a:rPr>
              <a:t>IPv6 </a:t>
            </a:r>
            <a:r>
              <a:rPr lang="zh-TW" altLang="en-US" sz="1400">
                <a:solidFill>
                  <a:srgbClr val="000000"/>
                </a:solidFill>
              </a:rPr>
              <a:t>前置碼和前置碼長度會加入至 </a:t>
            </a:r>
            <a:r>
              <a:rPr lang="en-US" altLang="zh-TW" sz="1400">
                <a:solidFill>
                  <a:srgbClr val="000000"/>
                </a:solidFill>
              </a:rPr>
              <a:t>IPv6 </a:t>
            </a:r>
            <a:r>
              <a:rPr lang="zh-TW" altLang="en-US" sz="1400">
                <a:solidFill>
                  <a:srgbClr val="000000"/>
                </a:solidFill>
              </a:rPr>
              <a:t>路由表做為連線的路由。</a:t>
            </a:r>
          </a:p>
          <a:p>
            <a:pPr marL="0" indent="0" algn="l"/>
            <a:endParaRPr lang="en-US" sz="1400">
              <a:solidFill>
                <a:srgbClr val="000000"/>
              </a:solidFill>
            </a:endParaRPr>
          </a:p>
          <a:p>
            <a:pPr marL="0" indent="0" algn="l"/>
            <a:r>
              <a:rPr lang="zh-TW" altLang="en-US" sz="1400">
                <a:solidFill>
                  <a:srgbClr val="000000"/>
                </a:solidFill>
              </a:rPr>
              <a:t>套用至介面的 </a:t>
            </a:r>
            <a:r>
              <a:rPr lang="en-US" altLang="zh-TW" sz="1400">
                <a:solidFill>
                  <a:srgbClr val="000000"/>
                </a:solidFill>
              </a:rPr>
              <a:t>IPv6 </a:t>
            </a:r>
            <a:r>
              <a:rPr lang="zh-TW" altLang="en-US" sz="1400">
                <a:solidFill>
                  <a:srgbClr val="000000"/>
                </a:solidFill>
              </a:rPr>
              <a:t>全域單點傳送位址也會以本機路由的形式安裝在路由表中。本地路由有一個 </a:t>
            </a:r>
            <a:r>
              <a:rPr lang="en-US" altLang="zh-TW" sz="1400">
                <a:solidFill>
                  <a:srgbClr val="000000"/>
                </a:solidFill>
              </a:rPr>
              <a:t>/128 </a:t>
            </a:r>
            <a:r>
              <a:rPr lang="zh-TW" altLang="en-US" sz="1400">
                <a:solidFill>
                  <a:srgbClr val="000000"/>
                </a:solidFill>
              </a:rPr>
              <a:t>前置碼。路由表使用本機路由，有效地處理以路由器的介面位址做為目的地的封包。</a:t>
            </a:r>
          </a:p>
          <a:p>
            <a:pPr marL="0" indent="0" algn="l"/>
            <a:endParaRPr lang="en-US" sz="1400">
              <a:solidFill>
                <a:srgbClr val="000000"/>
              </a:solidFill>
            </a:endParaRPr>
          </a:p>
        </p:txBody>
      </p:sp>
      <p:pic>
        <p:nvPicPr>
          <p:cNvPr id="4" name="Picture 3">
            <a:extLst>
              <a:ext uri="{FF2B5EF4-FFF2-40B4-BE49-F238E27FC236}">
                <a16:creationId xmlns:a16="http://schemas.microsoft.com/office/drawing/2014/main" id="{CD916253-8877-4842-989E-0DB15FEB2087}"/>
              </a:ext>
            </a:extLst>
          </p:cNvPr>
          <p:cNvPicPr>
            <a:picLocks noChangeAspect="1"/>
          </p:cNvPicPr>
          <p:nvPr/>
        </p:nvPicPr>
        <p:blipFill>
          <a:blip r:embed="rId3"/>
          <a:stretch>
            <a:fillRect/>
          </a:stretch>
        </p:blipFill>
        <p:spPr>
          <a:xfrm>
            <a:off x="4389440" y="1368245"/>
            <a:ext cx="3956049" cy="4121511"/>
          </a:xfrm>
          <a:prstGeom prst="rect">
            <a:avLst/>
          </a:prstGeom>
        </p:spPr>
      </p:pic>
      <p:sp>
        <p:nvSpPr>
          <p:cNvPr id="2" name="投影片編號版面配置區 1"/>
          <p:cNvSpPr>
            <a:spLocks noGrp="1"/>
          </p:cNvSpPr>
          <p:nvPr>
            <p:ph type="sldNum" sz="quarter" idx="12"/>
          </p:nvPr>
        </p:nvSpPr>
        <p:spPr/>
        <p:txBody>
          <a:bodyPr/>
          <a:lstStyle/>
          <a:p>
            <a:fld id="{4FAB73BC-B049-4115-A692-8D63A059BFB8}" type="slidenum">
              <a:rPr lang="en-US" smtClean="0"/>
              <a:t>539</a:t>
            </a:fld>
            <a:endParaRPr lang="en-US"/>
          </a:p>
        </p:txBody>
      </p:sp>
    </p:spTree>
    <p:custDataLst>
      <p:tags r:id="rId4"/>
    </p:custDataLst>
    <p:extLst>
      <p:ext uri="{BB962C8B-B14F-4D97-AF65-F5344CB8AC3E}">
        <p14:creationId xmlns:p14="http://schemas.microsoft.com/office/powerpoint/2010/main" val="413596777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54.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p:cNvSpPr>
            <a:spLocks noGrp="1"/>
          </p:cNvSpPr>
          <p:nvPr>
            <p:ph type="title"/>
          </p:nvPr>
        </p:nvSpPr>
        <p:spPr/>
        <p:txBody>
          <a:bodyPr>
            <a:normAutofit/>
          </a:bodyPr>
          <a:lstStyle/>
          <a:p>
            <a:pPr rtl="0"/>
            <a:r>
              <a:rPr lang="zh-TW" altLang="en-US" sz="3000"/>
              <a:t>命令結構</a:t>
            </a:r>
            <a:r>
              <a:rPr lang="en-US" altLang="zh-TW" sz="3000"/>
              <a:t>-</a:t>
            </a:r>
            <a:r>
              <a:rPr lang="zh-TW" altLang="en-US" sz="3000"/>
              <a:t>基本 </a:t>
            </a:r>
            <a:r>
              <a:rPr lang="en-US" altLang="zh-TW" sz="3000"/>
              <a:t>IOS </a:t>
            </a:r>
            <a:r>
              <a:rPr lang="zh-TW" altLang="en-US" sz="3000"/>
              <a:t>命令結構</a:t>
            </a:r>
          </a:p>
        </p:txBody>
      </p:sp>
      <p:sp>
        <p:nvSpPr>
          <p:cNvPr id="5" name="Rectangle 6">
            <a:extLst>
              <a:ext uri="{FF2B5EF4-FFF2-40B4-BE49-F238E27FC236}">
                <a16:creationId xmlns:a16="http://schemas.microsoft.com/office/drawing/2014/main" id="{8A3AB3B0-9D4C-4845-86A8-9CDB13B2A872}"/>
              </a:ext>
            </a:extLst>
          </p:cNvPr>
          <p:cNvSpPr>
            <a:spLocks noGrp="1" noChangeArrowheads="1"/>
          </p:cNvSpPr>
          <p:nvPr>
            <p:ph idx="1"/>
          </p:nvPr>
        </p:nvSpPr>
        <p:spPr>
          <a:xfrm>
            <a:off x="800100" y="3981199"/>
            <a:ext cx="7543801" cy="1201518"/>
          </a:xfrm>
        </p:spPr>
        <p:txBody>
          <a:bodyPr>
            <a:normAutofit/>
          </a:bodyPr>
          <a:lstStyle/>
          <a:p>
            <a:pPr rtl="0">
              <a:buFont typeface="Arial" panose="020b0604020202020204" pitchFamily="34" charset="0"/>
              <a:buChar char="•"/>
            </a:pPr>
            <a:r>
              <a:rPr lang="zh-TW" altLang="en-US" sz="1650" b="1"/>
              <a:t>關鍵字</a:t>
            </a:r>
            <a:r>
              <a:rPr lang="zh-TW" altLang="en-US" sz="1650"/>
              <a:t> </a:t>
            </a:r>
            <a:r>
              <a:rPr lang="en-US" altLang="zh-TW" sz="1650"/>
              <a:t>-</a:t>
            </a:r>
            <a:r>
              <a:rPr lang="zh-TW" altLang="en-US" sz="1650"/>
              <a:t>這是在操作系統中定義的特定參數（在圖中， </a:t>
            </a:r>
            <a:r>
              <a:rPr lang="en-US" altLang="zh-TW" sz="1650" b="1"/>
              <a:t>IP </a:t>
            </a:r>
            <a:r>
              <a:rPr lang="zh-TW" altLang="en-US" sz="1650" b="1"/>
              <a:t>協議</a:t>
            </a:r>
            <a:r>
              <a:rPr lang="zh-TW" altLang="en-US" sz="1650"/>
              <a:t>）。</a:t>
            </a:r>
          </a:p>
          <a:p>
            <a:pPr rtl="0">
              <a:buFont typeface="Arial" panose="020b0604020202020204" pitchFamily="34" charset="0"/>
              <a:buChar char="•"/>
            </a:pPr>
            <a:r>
              <a:rPr lang="zh-TW" altLang="en-US" sz="1650"/>
              <a:t>參</a:t>
            </a:r>
            <a:r>
              <a:rPr lang="zh-TW" altLang="en-US" sz="1650" b="1"/>
              <a:t>數</a:t>
            </a:r>
            <a:r>
              <a:rPr lang="zh-TW" altLang="en-US" sz="1650"/>
              <a:t> </a:t>
            </a:r>
            <a:r>
              <a:rPr lang="en-US" altLang="zh-TW" sz="1650"/>
              <a:t>-</a:t>
            </a:r>
            <a:r>
              <a:rPr lang="zh-TW" altLang="en-US" sz="1650"/>
              <a:t>這不是預定義的</a:t>
            </a:r>
            <a:r>
              <a:rPr lang="en-US" altLang="zh-TW" sz="1650"/>
              <a:t>; </a:t>
            </a:r>
            <a:r>
              <a:rPr lang="zh-TW" altLang="en-US" sz="1650"/>
              <a:t>它是由用戶定義的值或變量（在圖中， </a:t>
            </a:r>
            <a:r>
              <a:rPr lang="en-US" altLang="zh-TW" sz="1650" b="1"/>
              <a:t>192.168.10.5</a:t>
            </a:r>
            <a:r>
              <a:rPr lang="zh-TW" altLang="en-US" sz="1650"/>
              <a:t>）。</a:t>
            </a:r>
          </a:p>
          <a:p>
            <a:pPr marL="0" indent="0">
              <a:buNone/>
            </a:pPr>
            <a:endParaRPr lang="en-US"/>
          </a:p>
          <a:p>
            <a:endParaRPr lang="en-US" altLang="ja-JP"/>
          </a:p>
        </p:txBody>
      </p:sp>
      <p:pic>
        <p:nvPicPr>
          <p:cNvPr id="2" name="Picture 1">
            <a:extLst>
              <a:ext uri="{FF2B5EF4-FFF2-40B4-BE49-F238E27FC236}">
                <a16:creationId xmlns:a16="http://schemas.microsoft.com/office/drawing/2014/main" id="{1AFC5DF7-E4C5-654F-89C0-5DF1D6C2B78C}"/>
              </a:ext>
            </a:extLst>
          </p:cNvPr>
          <p:cNvPicPr>
            <a:picLocks noChangeAspect="1"/>
          </p:cNvPicPr>
          <p:nvPr/>
        </p:nvPicPr>
        <p:blipFill>
          <a:blip r:embed="rId3"/>
          <a:stretch>
            <a:fillRect/>
          </a:stretch>
        </p:blipFill>
        <p:spPr>
          <a:xfrm>
            <a:off x="1962150" y="1675284"/>
            <a:ext cx="5219700" cy="2108200"/>
          </a:xfrm>
          <a:prstGeom prst="rect">
            <a:avLst/>
          </a:prstGeom>
        </p:spPr>
      </p:pic>
      <p:sp>
        <p:nvSpPr>
          <p:cNvPr id="4" name="投影片編號版面配置區 3"/>
          <p:cNvSpPr>
            <a:spLocks noGrp="1"/>
          </p:cNvSpPr>
          <p:nvPr>
            <p:ph type="sldNum" sz="quarter" idx="4"/>
          </p:nvPr>
        </p:nvSpPr>
        <p:spPr/>
        <p:txBody>
          <a:bodyPr/>
          <a:lstStyle/>
          <a:p>
            <a:pPr defTabSz="385754">
              <a:defRPr/>
            </a:pPr>
            <a:fld id="{2F5CCB13-0A32-4557-88E9-079F0C330695}" type="slidenum">
              <a:rPr lang="en-US" kern="0" smtClean="0">
                <a:solidFill>
                  <a:srgbClr val="595959"/>
                </a:solidFill>
              </a:rPr>
              <a:pPr defTabSz="385754">
                <a:defRPr/>
              </a:pPr>
              <a:t>54</a:t>
            </a:fld>
            <a:endParaRPr lang="en-US" kern="0">
              <a:solidFill>
                <a:srgbClr val="595959"/>
              </a:solidFill>
            </a:endParaRPr>
          </a:p>
        </p:txBody>
      </p:sp>
    </p:spTree>
    <p:custDataLst>
      <p:tags r:id="rId4"/>
    </p:custDataLst>
    <p:extLst>
      <p:ext uri="{BB962C8B-B14F-4D97-AF65-F5344CB8AC3E}">
        <p14:creationId xmlns:p14="http://schemas.microsoft.com/office/powerpoint/2010/main" val="216779116"/>
      </p:ext>
    </p:extLst>
  </p:cSld>
  <p:clrMapOvr>
    <a:masterClrMapping/>
  </p:clrMapOvr>
  <p:transition spd="slow">
    <p:wipe/>
  </p:transition>
  <p:timing/>
</p:sld>
</file>

<file path=ppt/slides/slide540.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68580" tIns="34290" rIns="68580" bIns="34290" rtlCol="0" anchor="ctr">
            <a:noAutofit/>
          </a:bodyPr>
          <a:lstStyle/>
          <a:p>
            <a:r>
              <a:rPr lang="zh-TW" altLang="zh-TW" sz="2700"/>
              <a:t>1</a:t>
            </a:r>
            <a:r>
              <a:rPr lang="en-US" altLang="zh-TW" sz="2700"/>
              <a:t>8</a:t>
            </a:r>
            <a:r>
              <a:rPr lang="zh-TW" altLang="zh-TW" sz="2700"/>
              <a:t>.5 驗證直連網路</a:t>
            </a:r>
            <a:r>
              <a:rPr lang="en-US" altLang="zh-TW" sz="2700"/>
              <a:t>-</a:t>
            </a:r>
            <a:br>
              <a:rPr lang="en-US" sz="2700"/>
            </a:br>
            <a:r>
              <a:rPr lang="zh-TW" altLang="en-US" sz="2700"/>
              <a:t>過濾 </a:t>
            </a:r>
            <a:r>
              <a:rPr lang="en-US" altLang="zh-TW" sz="2700"/>
              <a:t>show </a:t>
            </a:r>
            <a:r>
              <a:rPr lang="zh-TW" altLang="en-US" sz="2700"/>
              <a:t>指令輸出</a:t>
            </a:r>
          </a:p>
        </p:txBody>
      </p:sp>
      <p:sp>
        <p:nvSpPr>
          <p:cNvPr id="6" name="Content Placeholder 5">
            <a:extLst>
              <a:ext uri="{FF2B5EF4-FFF2-40B4-BE49-F238E27FC236}">
                <a16:creationId xmlns:a16="http://schemas.microsoft.com/office/drawing/2014/main" id="{7F5D3F63-F59E-6547-9CBE-FF62F52F931D}"/>
              </a:ext>
            </a:extLst>
          </p:cNvPr>
          <p:cNvSpPr>
            <a:spLocks noGrp="1"/>
          </p:cNvSpPr>
          <p:nvPr>
            <p:ph idx="1"/>
          </p:nvPr>
        </p:nvSpPr>
        <p:spPr>
          <a:xfrm>
            <a:off x="160869" y="1589087"/>
            <a:ext cx="8881532" cy="3831696"/>
          </a:xfrm>
        </p:spPr>
        <p:txBody>
          <a:bodyPr/>
          <a:lstStyle/>
          <a:p>
            <a:pPr marL="0" indent="0" algn="l"/>
            <a:r>
              <a:rPr lang="zh-TW" altLang="en-US" sz="1500">
                <a:solidFill>
                  <a:srgbClr val="000000"/>
                </a:solidFill>
              </a:rPr>
              <a:t>依預設，會在 </a:t>
            </a:r>
            <a:r>
              <a:rPr lang="en-US" altLang="zh-TW" sz="1500">
                <a:solidFill>
                  <a:srgbClr val="000000"/>
                </a:solidFill>
              </a:rPr>
              <a:t>24 </a:t>
            </a:r>
            <a:r>
              <a:rPr lang="zh-TW" altLang="en-US" sz="1500">
                <a:solidFill>
                  <a:srgbClr val="000000"/>
                </a:solidFill>
              </a:rPr>
              <a:t>行之後暫停產生多個輸出畫面的命令。在暫停的輸出結尾，會顯示 </a:t>
            </a:r>
            <a:r>
              <a:rPr lang="en-US" altLang="zh-TW" sz="1500">
                <a:solidFill>
                  <a:srgbClr val="000000"/>
                </a:solidFill>
              </a:rPr>
              <a:t>—More— </a:t>
            </a:r>
            <a:r>
              <a:rPr lang="zh-TW" altLang="en-US" sz="1500">
                <a:solidFill>
                  <a:srgbClr val="000000"/>
                </a:solidFill>
              </a:rPr>
              <a:t>文字。按 </a:t>
            </a:r>
            <a:r>
              <a:rPr lang="en-US" altLang="zh-TW" sz="1500" b="1">
                <a:solidFill>
                  <a:srgbClr val="000000"/>
                </a:solidFill>
              </a:rPr>
              <a:t>Enter</a:t>
            </a:r>
            <a:r>
              <a:rPr lang="zh-TW" altLang="en-US" sz="1500">
                <a:solidFill>
                  <a:srgbClr val="000000"/>
                </a:solidFill>
              </a:rPr>
              <a:t> 顯示下一行，或按空白鍵顯示下一行。使用 </a:t>
            </a:r>
            <a:r>
              <a:rPr lang="en-US" altLang="zh-TW" sz="1500" b="1">
                <a:solidFill>
                  <a:srgbClr val="000000"/>
                </a:solidFill>
              </a:rPr>
              <a:t>terminal length</a:t>
            </a:r>
            <a:r>
              <a:rPr lang="zh-TW" altLang="en-US" sz="1500">
                <a:solidFill>
                  <a:srgbClr val="000000"/>
                </a:solidFill>
              </a:rPr>
              <a:t> 指令指定要顯示的行數。值 </a:t>
            </a:r>
            <a:r>
              <a:rPr lang="en-US" altLang="zh-TW" sz="1500">
                <a:solidFill>
                  <a:srgbClr val="000000"/>
                </a:solidFill>
              </a:rPr>
              <a:t>0 (</a:t>
            </a:r>
            <a:r>
              <a:rPr lang="zh-TW" altLang="en-US" sz="1500">
                <a:solidFill>
                  <a:srgbClr val="000000"/>
                </a:solidFill>
              </a:rPr>
              <a:t>零</a:t>
            </a:r>
            <a:r>
              <a:rPr lang="en-US" altLang="zh-TW" sz="1500">
                <a:solidFill>
                  <a:srgbClr val="000000"/>
                </a:solidFill>
              </a:rPr>
              <a:t>) </a:t>
            </a:r>
            <a:r>
              <a:rPr lang="zh-TW" altLang="en-US" sz="1500">
                <a:solidFill>
                  <a:srgbClr val="000000"/>
                </a:solidFill>
              </a:rPr>
              <a:t>可防止路由器在輸出畫面之間暫停。</a:t>
            </a:r>
          </a:p>
          <a:p>
            <a:pPr marL="0" indent="0" algn="l"/>
            <a:endParaRPr lang="en-US" sz="1500">
              <a:solidFill>
                <a:srgbClr val="000000"/>
              </a:solidFill>
            </a:endParaRPr>
          </a:p>
          <a:p>
            <a:pPr marL="0" indent="0" algn="l"/>
            <a:r>
              <a:rPr lang="zh-TW" altLang="en-US" sz="1500">
                <a:solidFill>
                  <a:srgbClr val="000000"/>
                </a:solidFill>
              </a:rPr>
              <a:t>改善 </a:t>
            </a:r>
            <a:r>
              <a:rPr lang="en-US" altLang="zh-TW" sz="1500">
                <a:solidFill>
                  <a:srgbClr val="000000"/>
                </a:solidFill>
              </a:rPr>
              <a:t>CLI </a:t>
            </a:r>
            <a:r>
              <a:rPr lang="zh-TW" altLang="en-US" sz="1500">
                <a:solidFill>
                  <a:srgbClr val="000000"/>
                </a:solidFill>
              </a:rPr>
              <a:t>使用者體驗的另一個非常有用的功能是 </a:t>
            </a:r>
            <a:r>
              <a:rPr lang="en-US" altLang="zh-TW" sz="1500" b="1">
                <a:solidFill>
                  <a:srgbClr val="000000"/>
                </a:solidFill>
              </a:rPr>
              <a:t>show</a:t>
            </a:r>
            <a:r>
              <a:rPr lang="zh-TW" altLang="en-US" sz="1500">
                <a:solidFill>
                  <a:srgbClr val="000000"/>
                </a:solidFill>
              </a:rPr>
              <a:t> 輸出的過濾。過濾指令可用來顯示輸出的特定區段。若要啟用過濾指令，請在 </a:t>
            </a:r>
            <a:r>
              <a:rPr lang="en-US" altLang="zh-TW" sz="1500" b="1">
                <a:solidFill>
                  <a:srgbClr val="000000"/>
                </a:solidFill>
              </a:rPr>
              <a:t>show</a:t>
            </a:r>
            <a:r>
              <a:rPr lang="zh-TW" altLang="en-US" sz="1500">
                <a:solidFill>
                  <a:srgbClr val="000000"/>
                </a:solidFill>
              </a:rPr>
              <a:t>指令後輸入 </a:t>
            </a:r>
            <a:r>
              <a:rPr lang="en-US" altLang="zh-TW" sz="1500">
                <a:solidFill>
                  <a:srgbClr val="000000"/>
                </a:solidFill>
              </a:rPr>
              <a:t>pipe (</a:t>
            </a:r>
            <a:r>
              <a:rPr lang="en-US" altLang="zh-TW" sz="1500" b="1">
                <a:solidFill>
                  <a:srgbClr val="000000"/>
                </a:solidFill>
              </a:rPr>
              <a:t>|</a:t>
            </a:r>
            <a:r>
              <a:rPr lang="en-US" altLang="zh-TW" sz="1500">
                <a:solidFill>
                  <a:srgbClr val="000000"/>
                </a:solidFill>
              </a:rPr>
              <a:t>) </a:t>
            </a:r>
            <a:r>
              <a:rPr lang="zh-TW" altLang="en-US" sz="1500">
                <a:solidFill>
                  <a:srgbClr val="000000"/>
                </a:solidFill>
              </a:rPr>
              <a:t>字元，然後輸入過濾參數和過濾運算式。</a:t>
            </a:r>
          </a:p>
          <a:p>
            <a:pPr marL="0" indent="0" algn="l"/>
            <a:endParaRPr lang="en-US" sz="1500">
              <a:solidFill>
                <a:srgbClr val="000000"/>
              </a:solidFill>
            </a:endParaRPr>
          </a:p>
          <a:p>
            <a:pPr marL="0" indent="0" algn="l"/>
            <a:r>
              <a:rPr lang="en-US" altLang="zh-TW" sz="1500">
                <a:solidFill>
                  <a:srgbClr val="000000"/>
                </a:solidFill>
              </a:rPr>
              <a:t>pipe </a:t>
            </a:r>
            <a:r>
              <a:rPr lang="zh-TW" altLang="en-US" sz="1500">
                <a:solidFill>
                  <a:srgbClr val="000000"/>
                </a:solidFill>
              </a:rPr>
              <a:t>之後可以設定四個過濾參數：</a:t>
            </a:r>
          </a:p>
          <a:p>
            <a:pPr marL="358826" lvl="1" indent="-285743">
              <a:buFont typeface="Arial" panose="020b0604020202020204" pitchFamily="34" charset="0"/>
              <a:buChar char="•"/>
            </a:pPr>
            <a:r>
              <a:rPr lang="en-US" altLang="zh-TW" sz="1300">
                <a:solidFill>
                  <a:srgbClr val="000000"/>
                </a:solidFill>
              </a:rPr>
              <a:t>section - </a:t>
            </a:r>
            <a:r>
              <a:rPr lang="zh-TW" altLang="en-US" sz="1300">
                <a:solidFill>
                  <a:srgbClr val="000000"/>
                </a:solidFill>
              </a:rPr>
              <a:t>顯示以過濾運算式開頭的整個區段。</a:t>
            </a:r>
          </a:p>
          <a:p>
            <a:pPr marL="358826" lvl="1" indent="-285743">
              <a:buFont typeface="Arial" panose="020b0604020202020204" pitchFamily="34" charset="0"/>
              <a:buChar char="•"/>
            </a:pPr>
            <a:r>
              <a:rPr lang="en-US" altLang="zh-TW" sz="1300">
                <a:solidFill>
                  <a:srgbClr val="000000"/>
                </a:solidFill>
              </a:rPr>
              <a:t>include - </a:t>
            </a:r>
            <a:r>
              <a:rPr lang="zh-TW" altLang="en-US" sz="1300">
                <a:solidFill>
                  <a:srgbClr val="000000"/>
                </a:solidFill>
              </a:rPr>
              <a:t>包括匹配過濾表達式的所有輸出行。</a:t>
            </a:r>
          </a:p>
          <a:p>
            <a:pPr marL="358826" lvl="1" indent="-285743">
              <a:buFont typeface="Arial" panose="020b0604020202020204" pitchFamily="34" charset="0"/>
              <a:buChar char="•"/>
            </a:pPr>
            <a:r>
              <a:rPr lang="en-US" altLang="zh-TW" sz="1300">
                <a:solidFill>
                  <a:srgbClr val="000000"/>
                </a:solidFill>
              </a:rPr>
              <a:t>exclude - </a:t>
            </a:r>
            <a:r>
              <a:rPr lang="zh-TW" altLang="en-US" sz="1300">
                <a:solidFill>
                  <a:srgbClr val="000000"/>
                </a:solidFill>
              </a:rPr>
              <a:t>排除符合過濾表達式的所有輸出行。</a:t>
            </a:r>
          </a:p>
          <a:p>
            <a:pPr marL="358826" lvl="1" indent="-285743">
              <a:buFont typeface="Arial" panose="020b0604020202020204" pitchFamily="34" charset="0"/>
              <a:buChar char="•"/>
            </a:pPr>
            <a:r>
              <a:rPr lang="en-US" altLang="zh-TW" sz="1300">
                <a:solidFill>
                  <a:srgbClr val="000000"/>
                </a:solidFill>
              </a:rPr>
              <a:t>begin - </a:t>
            </a:r>
            <a:r>
              <a:rPr lang="zh-TW" altLang="en-US" sz="1300">
                <a:solidFill>
                  <a:srgbClr val="000000"/>
                </a:solidFill>
              </a:rPr>
              <a:t>顯示從某個點的所有輸出行，由過濾表達式匹配的行開始</a:t>
            </a:r>
          </a:p>
        </p:txBody>
      </p:sp>
      <p:sp>
        <p:nvSpPr>
          <p:cNvPr id="2" name="投影片編號版面配置區 1"/>
          <p:cNvSpPr>
            <a:spLocks noGrp="1"/>
          </p:cNvSpPr>
          <p:nvPr>
            <p:ph type="sldNum" sz="quarter" idx="12"/>
          </p:nvPr>
        </p:nvSpPr>
        <p:spPr/>
        <p:txBody>
          <a:bodyPr/>
          <a:lstStyle/>
          <a:p>
            <a:fld id="{4FAB73BC-B049-4115-A692-8D63A059BFB8}" type="slidenum">
              <a:rPr lang="en-US" smtClean="0"/>
              <a:t>540</a:t>
            </a:fld>
            <a:endParaRPr lang="en-US"/>
          </a:p>
        </p:txBody>
      </p:sp>
    </p:spTree>
    <p:custDataLst>
      <p:tags r:id="rId3"/>
    </p:custDataLst>
    <p:extLst>
      <p:ext uri="{BB962C8B-B14F-4D97-AF65-F5344CB8AC3E}">
        <p14:creationId xmlns:p14="http://schemas.microsoft.com/office/powerpoint/2010/main" val="118172591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541.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68580" tIns="34290" rIns="68580" bIns="34290" rtlCol="0" anchor="ctr">
            <a:noAutofit/>
          </a:bodyPr>
          <a:lstStyle/>
          <a:p>
            <a:r>
              <a:rPr lang="zh-TW" altLang="zh-TW" sz="2700"/>
              <a:t>1</a:t>
            </a:r>
            <a:r>
              <a:rPr lang="en-US" altLang="zh-TW" sz="2700"/>
              <a:t>8</a:t>
            </a:r>
            <a:r>
              <a:rPr lang="zh-TW" altLang="zh-TW" sz="2700"/>
              <a:t>.5 驗證直連網路</a:t>
            </a:r>
            <a:r>
              <a:rPr lang="en-US" altLang="zh-TW" sz="2700"/>
              <a:t>-</a:t>
            </a:r>
            <a:br>
              <a:rPr lang="en-US" sz="2700"/>
            </a:br>
            <a:r>
              <a:rPr lang="zh-TW" altLang="en-US" sz="2700"/>
              <a:t>指令歷程記錄功能</a:t>
            </a:r>
          </a:p>
        </p:txBody>
      </p:sp>
      <p:sp>
        <p:nvSpPr>
          <p:cNvPr id="4" name="Content Placeholder 3">
            <a:extLst>
              <a:ext uri="{FF2B5EF4-FFF2-40B4-BE49-F238E27FC236}">
                <a16:creationId xmlns:a16="http://schemas.microsoft.com/office/drawing/2014/main" id="{6914E7A0-3B39-A44F-B05D-D02FD6A061A6}"/>
              </a:ext>
            </a:extLst>
          </p:cNvPr>
          <p:cNvSpPr>
            <a:spLocks noGrp="1"/>
          </p:cNvSpPr>
          <p:nvPr>
            <p:ph idx="1"/>
          </p:nvPr>
        </p:nvSpPr>
        <p:spPr>
          <a:xfrm>
            <a:off x="474662" y="1589088"/>
            <a:ext cx="8280057" cy="3689897"/>
          </a:xfrm>
        </p:spPr>
        <p:txBody>
          <a:bodyPr/>
          <a:lstStyle/>
          <a:p>
            <a:pPr marL="0" indent="0" algn="l"/>
            <a:r>
              <a:rPr lang="zh-TW" altLang="en-US" sz="1600">
                <a:solidFill>
                  <a:srgbClr val="000000"/>
                </a:solidFill>
              </a:rPr>
              <a:t>指令歷程記錄功能很有用，因為它會暫時儲存要重新啟用的已執行指令清單。</a:t>
            </a:r>
          </a:p>
          <a:p>
            <a:pPr marL="285743" indent="-285743" algn="l">
              <a:buFont typeface="Arial" panose="020b0604020202020204" pitchFamily="34" charset="0"/>
              <a:buChar char="•"/>
            </a:pPr>
            <a:r>
              <a:rPr lang="zh-TW" altLang="en-US" sz="1600">
                <a:solidFill>
                  <a:srgbClr val="000000"/>
                </a:solidFill>
              </a:rPr>
              <a:t>若要重新啟動記錄緩衝區中的指令，請按 </a:t>
            </a:r>
            <a:r>
              <a:rPr lang="en-US" altLang="zh-TW" sz="1600" b="1">
                <a:solidFill>
                  <a:srgbClr val="000000"/>
                </a:solidFill>
              </a:rPr>
              <a:t>Ctrl</a:t>
            </a:r>
            <a:r>
              <a:rPr lang="en-US" altLang="zh-TW" sz="1600">
                <a:solidFill>
                  <a:srgbClr val="000000"/>
                </a:solidFill>
              </a:rPr>
              <a:t>+</a:t>
            </a:r>
            <a:r>
              <a:rPr lang="en-US" altLang="zh-TW" sz="1600" b="1">
                <a:solidFill>
                  <a:srgbClr val="000000"/>
                </a:solidFill>
              </a:rPr>
              <a:t>P</a:t>
            </a:r>
            <a:r>
              <a:rPr lang="zh-TW" altLang="en-US" sz="1600">
                <a:solidFill>
                  <a:srgbClr val="000000"/>
                </a:solidFill>
              </a:rPr>
              <a:t> 或  </a:t>
            </a:r>
            <a:r>
              <a:rPr lang="zh-TW" altLang="en-US" sz="1600" b="1">
                <a:solidFill>
                  <a:srgbClr val="000000"/>
                </a:solidFill>
              </a:rPr>
              <a:t>向上</a:t>
            </a:r>
            <a:r>
              <a:rPr lang="zh-TW" altLang="en-US" sz="1600">
                <a:solidFill>
                  <a:srgbClr val="000000"/>
                </a:solidFill>
              </a:rPr>
              <a:t> 鍵</a:t>
            </a:r>
            <a:r>
              <a:rPr lang="en-US" altLang="zh-TW" sz="1600">
                <a:solidFill>
                  <a:srgbClr val="000000"/>
                </a:solidFill>
              </a:rPr>
              <a:t>. </a:t>
            </a:r>
            <a:r>
              <a:rPr lang="zh-TW" altLang="en-US" sz="1600">
                <a:solidFill>
                  <a:srgbClr val="000000"/>
                </a:solidFill>
              </a:rPr>
              <a:t>指令輸出從最新的指令開始。重複此操作逐一調出之前的舊命令。要返回歷史記錄緩衝區中較新的命令，按 </a:t>
            </a:r>
            <a:r>
              <a:rPr lang="en-US" altLang="zh-TW" sz="1600" b="1">
                <a:solidFill>
                  <a:srgbClr val="000000"/>
                </a:solidFill>
              </a:rPr>
              <a:t>Ctrl</a:t>
            </a:r>
            <a:r>
              <a:rPr lang="en-US" altLang="zh-TW" sz="1600">
                <a:solidFill>
                  <a:srgbClr val="000000"/>
                </a:solidFill>
              </a:rPr>
              <a:t>+</a:t>
            </a:r>
            <a:r>
              <a:rPr lang="en-US" altLang="zh-TW" sz="1600" b="1">
                <a:solidFill>
                  <a:srgbClr val="000000"/>
                </a:solidFill>
              </a:rPr>
              <a:t>N</a:t>
            </a:r>
            <a:r>
              <a:rPr lang="zh-TW" altLang="en-US" sz="1600">
                <a:solidFill>
                  <a:srgbClr val="000000"/>
                </a:solidFill>
              </a:rPr>
              <a:t> 或 </a:t>
            </a:r>
            <a:r>
              <a:rPr lang="zh-TW" altLang="en-US" sz="1600" b="1">
                <a:solidFill>
                  <a:srgbClr val="000000"/>
                </a:solidFill>
              </a:rPr>
              <a:t>向下</a:t>
            </a:r>
            <a:r>
              <a:rPr lang="zh-TW" altLang="en-US" sz="1600">
                <a:solidFill>
                  <a:srgbClr val="000000"/>
                </a:solidFill>
              </a:rPr>
              <a:t> 鍵。重複此操作逐一調出之前的命令。</a:t>
            </a:r>
          </a:p>
          <a:p>
            <a:pPr marL="285743" indent="-285743" algn="l">
              <a:buFont typeface="Arial" panose="020b0604020202020204" pitchFamily="34" charset="0"/>
              <a:buChar char="•"/>
            </a:pPr>
            <a:r>
              <a:rPr lang="zh-TW" altLang="en-US" sz="1600">
                <a:solidFill>
                  <a:srgbClr val="000000"/>
                </a:solidFill>
              </a:rPr>
              <a:t>命令歷史記錄功能是預設啟用的，系統會在歷史記錄緩衝區中記錄 </a:t>
            </a:r>
            <a:r>
              <a:rPr lang="en-US" altLang="zh-TW" sz="1600">
                <a:solidFill>
                  <a:srgbClr val="000000"/>
                </a:solidFill>
              </a:rPr>
              <a:t>10 </a:t>
            </a:r>
            <a:r>
              <a:rPr lang="zh-TW" altLang="en-US" sz="1600">
                <a:solidFill>
                  <a:srgbClr val="000000"/>
                </a:solidFill>
              </a:rPr>
              <a:t>條命令。使用 </a:t>
            </a:r>
            <a:r>
              <a:rPr lang="en-US" altLang="zh-TW" sz="1600" b="1">
                <a:solidFill>
                  <a:srgbClr val="000000"/>
                </a:solidFill>
              </a:rPr>
              <a:t>show history</a:t>
            </a:r>
            <a:r>
              <a:rPr lang="zh-TW" altLang="en-US" sz="1600">
                <a:solidFill>
                  <a:srgbClr val="000000"/>
                </a:solidFill>
              </a:rPr>
              <a:t> 特權 </a:t>
            </a:r>
            <a:r>
              <a:rPr lang="en-US" altLang="zh-TW" sz="1600">
                <a:solidFill>
                  <a:srgbClr val="000000"/>
                </a:solidFill>
              </a:rPr>
              <a:t>EXEC </a:t>
            </a:r>
            <a:r>
              <a:rPr lang="zh-TW" altLang="en-US" sz="1600">
                <a:solidFill>
                  <a:srgbClr val="000000"/>
                </a:solidFill>
              </a:rPr>
              <a:t>指令來顯示緩衝區的內容。</a:t>
            </a:r>
          </a:p>
          <a:p>
            <a:pPr marL="285743" indent="-285743" algn="l">
              <a:buFont typeface="Arial" panose="020b0604020202020204" pitchFamily="34" charset="0"/>
              <a:buChar char="•"/>
            </a:pPr>
            <a:r>
              <a:rPr lang="zh-TW" altLang="en-US" sz="1600">
                <a:solidFill>
                  <a:srgbClr val="000000"/>
                </a:solidFill>
              </a:rPr>
              <a:t>增加記錄緩衝區僅在目前終端機工作階段期間記錄的指令列數也很實用。使用 </a:t>
            </a:r>
            <a:r>
              <a:rPr lang="en-US" altLang="zh-TW" sz="1600" b="1">
                <a:solidFill>
                  <a:srgbClr val="000000"/>
                </a:solidFill>
              </a:rPr>
              <a:t>terminal history size</a:t>
            </a:r>
            <a:r>
              <a:rPr lang="zh-TW" altLang="en-US" sz="1600">
                <a:solidFill>
                  <a:srgbClr val="000000"/>
                </a:solidFill>
              </a:rPr>
              <a:t> 使用者 </a:t>
            </a:r>
            <a:r>
              <a:rPr lang="en-US" altLang="zh-TW" sz="1600">
                <a:solidFill>
                  <a:srgbClr val="000000"/>
                </a:solidFill>
              </a:rPr>
              <a:t>EXEC </a:t>
            </a:r>
            <a:r>
              <a:rPr lang="zh-TW" altLang="en-US" sz="1600">
                <a:solidFill>
                  <a:srgbClr val="000000"/>
                </a:solidFill>
              </a:rPr>
              <a:t>指令來增加或減少緩衝區的大小。</a:t>
            </a:r>
          </a:p>
          <a:p>
            <a:pPr marL="285743" indent="-285743" algn="l">
              <a:buFont typeface="Arial" panose="020b0604020202020204" pitchFamily="34" charset="0"/>
              <a:buChar char="•"/>
            </a:pPr>
            <a:endParaRPr lang="en-US" sz="1400">
              <a:solidFill>
                <a:srgbClr val="000000"/>
              </a:solidFill>
            </a:endParaRPr>
          </a:p>
        </p:txBody>
      </p:sp>
      <p:sp>
        <p:nvSpPr>
          <p:cNvPr id="2" name="投影片編號版面配置區 1"/>
          <p:cNvSpPr>
            <a:spLocks noGrp="1"/>
          </p:cNvSpPr>
          <p:nvPr>
            <p:ph type="sldNum" sz="quarter" idx="12"/>
          </p:nvPr>
        </p:nvSpPr>
        <p:spPr/>
        <p:txBody>
          <a:bodyPr/>
          <a:lstStyle/>
          <a:p>
            <a:fld id="{4FAB73BC-B049-4115-A692-8D63A059BFB8}" type="slidenum">
              <a:rPr lang="en-US" smtClean="0"/>
              <a:t>541</a:t>
            </a:fld>
            <a:endParaRPr lang="en-US"/>
          </a:p>
        </p:txBody>
      </p:sp>
    </p:spTree>
    <p:custDataLst>
      <p:tags r:id="rId3"/>
    </p:custDataLst>
    <p:extLst>
      <p:ext uri="{BB962C8B-B14F-4D97-AF65-F5344CB8AC3E}">
        <p14:creationId xmlns:p14="http://schemas.microsoft.com/office/powerpoint/2010/main" val="201812611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542.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1505" name="Rectangle 2"/>
          <p:cNvSpPr>
            <a:spLocks noGrp="1" noChangeArrowheads="1"/>
          </p:cNvSpPr>
          <p:nvPr>
            <p:ph type="title"/>
          </p:nvPr>
        </p:nvSpPr>
        <p:spPr>
          <a:xfrm>
            <a:off x="0" y="857250"/>
            <a:ext cx="9144000" cy="75755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noAutofit/>
          </a:bodyPr>
          <a:lstStyle/>
          <a:p>
            <a:pPr>
              <a:lnSpc>
                <a:spcPct val="90000"/>
              </a:lnSpc>
            </a:pPr>
            <a:r>
              <a:rPr lang="en-US" altLang="zh-TW" sz="2700" smtClean="0">
                <a:solidFill>
                  <a:srgbClr val="004C69"/>
                </a:solidFill>
              </a:rPr>
              <a:t>18.6</a:t>
            </a:r>
            <a:r>
              <a:rPr lang="zh-TW" altLang="en-US" sz="2700" smtClean="0">
                <a:solidFill>
                  <a:srgbClr val="004C69"/>
                </a:solidFill>
              </a:rPr>
              <a:t>我</a:t>
            </a:r>
            <a:r>
              <a:rPr lang="zh-TW" altLang="en-US" sz="2700">
                <a:solidFill>
                  <a:srgbClr val="004C69"/>
                </a:solidFill>
              </a:rPr>
              <a:t>在本單元中學到了什麼？ </a:t>
            </a:r>
          </a:p>
        </p:txBody>
      </p:sp>
      <p:sp>
        <p:nvSpPr>
          <p:cNvPr id="2" name="Content Placeholder 1">
            <a:extLst>
              <a:ext uri="{FF2B5EF4-FFF2-40B4-BE49-F238E27FC236}">
                <a16:creationId xmlns:a16="http://schemas.microsoft.com/office/drawing/2014/main" id="{26478F0E-ADCD-F04A-887A-8C526049854D}"/>
              </a:ext>
            </a:extLst>
          </p:cNvPr>
          <p:cNvSpPr>
            <a:spLocks noGrp="1"/>
          </p:cNvSpPr>
          <p:nvPr>
            <p:ph idx="1"/>
          </p:nvPr>
        </p:nvSpPr>
        <p:spPr>
          <a:xfrm>
            <a:off x="460347" y="1512282"/>
            <a:ext cx="8853286" cy="4155319"/>
          </a:xfrm>
        </p:spPr>
        <p:txBody>
          <a:bodyPr>
            <a:normAutofit fontScale="92500"/>
          </a:bodyPr>
          <a:lstStyle/>
          <a:p>
            <a:pPr>
              <a:spcBef>
                <a:spcPct val="0"/>
              </a:spcBef>
              <a:spcAft>
                <a:spcPct val="0"/>
              </a:spcAft>
              <a:buFont typeface="Arial" panose="020b0604020202020204" pitchFamily="34" charset="0"/>
              <a:buChar char="•"/>
            </a:pPr>
            <a:r>
              <a:rPr lang="zh-TW"/>
              <a:t>思科交換器開啟電源後，會經過五步驟的開機順序。 </a:t>
            </a:r>
          </a:p>
          <a:p>
            <a:pPr>
              <a:spcBef>
                <a:spcPct val="0"/>
              </a:spcBef>
              <a:spcAft>
                <a:spcPct val="0"/>
              </a:spcAft>
              <a:buFont typeface="Arial" panose="020b0604020202020204" pitchFamily="34" charset="0"/>
              <a:buChar char="•"/>
            </a:pPr>
            <a:r>
              <a:rPr lang="zh-TW"/>
              <a:t>BOOT 環境變數是使用</a:t>
            </a:r>
            <a:r>
              <a:rPr lang="en-US" altLang="zh-TW"/>
              <a:t> boot system </a:t>
            </a:r>
            <a:r>
              <a:rPr lang="zh-TW"/>
              <a:t>全域設定模式指令設定的。 </a:t>
            </a:r>
          </a:p>
          <a:p>
            <a:pPr>
              <a:spcBef>
                <a:spcPct val="0"/>
              </a:spcBef>
              <a:spcAft>
                <a:spcPct val="0"/>
              </a:spcAft>
              <a:buFont typeface="Arial" panose="020b0604020202020204" pitchFamily="34" charset="0"/>
              <a:buChar char="•"/>
            </a:pPr>
            <a:r>
              <a:rPr lang="zh-TW"/>
              <a:t>使用交換器 LED 監控交換器的活動和效能：SYST、RPS、STAT、DUPLX、SPEED 和 PoE。 </a:t>
            </a:r>
          </a:p>
          <a:p>
            <a:pPr>
              <a:spcBef>
                <a:spcPct val="0"/>
              </a:spcBef>
              <a:spcAft>
                <a:spcPct val="0"/>
              </a:spcAft>
              <a:buFont typeface="Arial" panose="020b0604020202020204" pitchFamily="34" charset="0"/>
              <a:buChar char="•"/>
            </a:pPr>
            <a:r>
              <a:rPr lang="zh-TW"/>
              <a:t>如果作業系統因系統檔案遺失或損毀而無法使用，則開機載入程式可讓您存取交換器。 </a:t>
            </a:r>
          </a:p>
          <a:p>
            <a:pPr>
              <a:spcBef>
                <a:spcPct val="0"/>
              </a:spcBef>
              <a:spcAft>
                <a:spcPct val="0"/>
              </a:spcAft>
              <a:buFont typeface="Arial" panose="020b0604020202020204" pitchFamily="34" charset="0"/>
              <a:buChar char="•"/>
            </a:pPr>
            <a:r>
              <a:rPr lang="zh-TW"/>
              <a:t>若要準備進行遠端管理存取的交換器，交換器必須設定 IP 位址和子網路遮罩。 </a:t>
            </a:r>
          </a:p>
          <a:p>
            <a:pPr>
              <a:spcBef>
                <a:spcPct val="0"/>
              </a:spcBef>
              <a:spcAft>
                <a:spcPct val="0"/>
              </a:spcAft>
              <a:buFont typeface="Arial" panose="020b0604020202020204" pitchFamily="34" charset="0"/>
              <a:buChar char="•"/>
            </a:pPr>
            <a:r>
              <a:rPr lang="zh-TW"/>
              <a:t>若要從遠端網路管理交換器，交換器必須設定預設閘道。 </a:t>
            </a:r>
          </a:p>
          <a:p>
            <a:pPr>
              <a:spcBef>
                <a:spcPct val="0"/>
              </a:spcBef>
              <a:spcAft>
                <a:spcPct val="0"/>
              </a:spcAft>
              <a:buFont typeface="Arial" panose="020b0604020202020204" pitchFamily="34" charset="0"/>
              <a:buChar char="•"/>
            </a:pPr>
            <a:r>
              <a:rPr lang="zh-TW"/>
              <a:t>全雙工通訊可讓連線的兩端同時傳輸和接收資料，增加有效的頻寬。 </a:t>
            </a:r>
          </a:p>
          <a:p>
            <a:pPr>
              <a:spcBef>
                <a:spcPct val="0"/>
              </a:spcBef>
              <a:spcAft>
                <a:spcPct val="0"/>
              </a:spcAft>
              <a:buFont typeface="Arial" panose="020b0604020202020204" pitchFamily="34" charset="0"/>
              <a:buChar char="•"/>
            </a:pPr>
            <a:r>
              <a:rPr lang="zh-TW"/>
              <a:t>交換器連接埠可以手動設定使用特定的雙工和速度設定。 </a:t>
            </a:r>
          </a:p>
          <a:p>
            <a:pPr>
              <a:spcBef>
                <a:spcPct val="0"/>
              </a:spcBef>
              <a:spcAft>
                <a:spcPct val="0"/>
              </a:spcAft>
              <a:buFont typeface="Arial" panose="020b0604020202020204" pitchFamily="34" charset="0"/>
              <a:buChar char="•"/>
            </a:pPr>
            <a:r>
              <a:rPr lang="zh-TW"/>
              <a:t>當連接至連接埠的裝置的速度和雙工設定不明或可能變更時，請使用自動協商。 </a:t>
            </a:r>
          </a:p>
          <a:p>
            <a:pPr>
              <a:spcBef>
                <a:spcPct val="0"/>
              </a:spcBef>
              <a:spcAft>
                <a:spcPct val="0"/>
              </a:spcAft>
              <a:buFont typeface="Arial" panose="020b0604020202020204" pitchFamily="34" charset="0"/>
              <a:buChar char="•"/>
            </a:pPr>
            <a:r>
              <a:rPr lang="zh-TW"/>
              <a:t>啟用自動 MDIX 時，介面會自動偵測所需的纜線連接類型 (直通式或交叉式)，並適當設定連接。 </a:t>
            </a:r>
          </a:p>
          <a:p>
            <a:pPr marL="0" indent="0">
              <a:spcBef>
                <a:spcPct val="0"/>
              </a:spcBef>
              <a:spcAft>
                <a:spcPct val="0"/>
              </a:spcAft>
              <a:buNone/>
            </a:pPr>
            <a:endParaRPr lang="en-US" sz="1400"/>
          </a:p>
        </p:txBody>
      </p:sp>
      <p:sp>
        <p:nvSpPr>
          <p:cNvPr id="3" name="投影片編號版面配置區 2"/>
          <p:cNvSpPr>
            <a:spLocks noGrp="1"/>
          </p:cNvSpPr>
          <p:nvPr>
            <p:ph type="sldNum" sz="quarter" idx="4"/>
          </p:nvPr>
        </p:nvSpPr>
        <p:spPr/>
        <p:txBody>
          <a:bodyPr/>
          <a:lstStyle/>
          <a:p>
            <a:pPr defTabSz="385754">
              <a:defRPr/>
            </a:pPr>
            <a:fld id="{2F5CCB13-0A32-4557-88E9-079F0C330695}" type="slidenum">
              <a:rPr lang="en-US" kern="0" smtClean="0">
                <a:solidFill>
                  <a:srgbClr val="595959"/>
                </a:solidFill>
              </a:rPr>
              <a:pPr defTabSz="385754">
                <a:defRPr/>
              </a:pPr>
              <a:t>542</a:t>
            </a:fld>
            <a:endParaRPr lang="en-US" kern="0">
              <a:solidFill>
                <a:srgbClr val="595959"/>
              </a:solidFill>
            </a:endParaRPr>
          </a:p>
        </p:txBody>
      </p:sp>
    </p:spTree>
    <p:custDataLst>
      <p:tags r:id="rId3"/>
    </p:custDataLst>
    <p:extLst>
      <p:ext uri="{BB962C8B-B14F-4D97-AF65-F5344CB8AC3E}">
        <p14:creationId xmlns:p14="http://schemas.microsoft.com/office/powerpoint/2010/main" val="2637705925"/>
      </p:ext>
    </p:extLst>
  </p:cSld>
  <p:clrMapOvr>
    <a:masterClrMapping/>
  </p:clrMapOvr>
  <p:transition spd="slow">
    <p:wipe/>
  </p:transition>
  <p:timing/>
</p:sld>
</file>

<file path=ppt/slides/slide543.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1505"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noAutofit/>
          </a:bodyPr>
          <a:lstStyle/>
          <a:p>
            <a:pPr>
              <a:lnSpc>
                <a:spcPct val="90000"/>
              </a:lnSpc>
            </a:pPr>
            <a:r>
              <a:rPr lang="en-US" altLang="zh-TW" sz="2700">
                <a:solidFill>
                  <a:srgbClr val="004C69"/>
                </a:solidFill>
              </a:rPr>
              <a:t>18.6</a:t>
            </a:r>
            <a:r>
              <a:rPr lang="zh-TW" altLang="en-US" sz="2700" smtClean="0">
                <a:solidFill>
                  <a:srgbClr val="004C69"/>
                </a:solidFill>
              </a:rPr>
              <a:t>我</a:t>
            </a:r>
            <a:r>
              <a:rPr lang="zh-TW" altLang="en-US" sz="2700">
                <a:solidFill>
                  <a:srgbClr val="004C69"/>
                </a:solidFill>
              </a:rPr>
              <a:t>在本單元中學到了什麼？</a:t>
            </a:r>
            <a:r>
              <a:rPr lang="en-US" altLang="zh-TW" sz="2700">
                <a:solidFill>
                  <a:srgbClr val="004C69"/>
                </a:solidFill>
              </a:rPr>
              <a:t>(</a:t>
            </a:r>
            <a:r>
              <a:rPr lang="zh-TW" altLang="en-US" sz="2700">
                <a:solidFill>
                  <a:srgbClr val="004C69"/>
                </a:solidFill>
              </a:rPr>
              <a:t>續</a:t>
            </a:r>
            <a:r>
              <a:rPr lang="en-US" altLang="zh-TW" sz="2700">
                <a:solidFill>
                  <a:srgbClr val="004C69"/>
                </a:solidFill>
              </a:rPr>
              <a:t>)</a:t>
            </a:r>
          </a:p>
        </p:txBody>
      </p:sp>
      <p:sp>
        <p:nvSpPr>
          <p:cNvPr id="2" name="Content Placeholder 1">
            <a:extLst>
              <a:ext uri="{FF2B5EF4-FFF2-40B4-BE49-F238E27FC236}">
                <a16:creationId xmlns:a16="http://schemas.microsoft.com/office/drawing/2014/main" id="{26478F0E-ADCD-F04A-887A-8C526049854D}"/>
              </a:ext>
            </a:extLst>
          </p:cNvPr>
          <p:cNvSpPr>
            <a:spLocks noGrp="1"/>
          </p:cNvSpPr>
          <p:nvPr>
            <p:ph idx="1"/>
          </p:nvPr>
        </p:nvSpPr>
        <p:spPr>
          <a:xfrm>
            <a:off x="1" y="1656195"/>
            <a:ext cx="9143999" cy="4155319"/>
          </a:xfrm>
        </p:spPr>
        <p:txBody>
          <a:bodyPr/>
          <a:lstStyle/>
          <a:p>
            <a:pPr>
              <a:spcBef>
                <a:spcPct val="0"/>
              </a:spcBef>
              <a:spcAft>
                <a:spcPct val="0"/>
              </a:spcAft>
              <a:buFont typeface="Arial" panose="020b0604020202020204" pitchFamily="34" charset="0"/>
              <a:buChar char="•"/>
            </a:pPr>
            <a:r>
              <a:rPr lang="zh-TW" altLang="en-US" sz="1600"/>
              <a:t>驗證交換器設定時，有數個 </a:t>
            </a:r>
            <a:r>
              <a:rPr lang="en-US" altLang="zh-TW" sz="1600"/>
              <a:t>show </a:t>
            </a:r>
            <a:r>
              <a:rPr lang="zh-TW" altLang="en-US" sz="1600"/>
              <a:t>指令可以使用。 </a:t>
            </a:r>
          </a:p>
          <a:p>
            <a:pPr>
              <a:spcBef>
                <a:spcPct val="0"/>
              </a:spcBef>
              <a:spcAft>
                <a:spcPct val="0"/>
              </a:spcAft>
              <a:buFont typeface="Arial" panose="020b0604020202020204" pitchFamily="34" charset="0"/>
              <a:buChar char="•"/>
            </a:pPr>
            <a:r>
              <a:rPr lang="en-US" altLang="zh-TW" sz="1600"/>
              <a:t>Telnet (</a:t>
            </a:r>
            <a:r>
              <a:rPr lang="zh-TW" altLang="en-US" sz="1600"/>
              <a:t>使用 </a:t>
            </a:r>
            <a:r>
              <a:rPr lang="en-US" altLang="zh-TW" sz="1600"/>
              <a:t>TCP </a:t>
            </a:r>
            <a:r>
              <a:rPr lang="zh-TW" altLang="en-US" sz="1600"/>
              <a:t>連接埠 </a:t>
            </a:r>
            <a:r>
              <a:rPr lang="en-US" altLang="zh-TW" sz="1600"/>
              <a:t>23) </a:t>
            </a:r>
            <a:r>
              <a:rPr lang="zh-TW" altLang="en-US" sz="1600"/>
              <a:t>是較舊的協定，它使用登入驗證 </a:t>
            </a:r>
            <a:r>
              <a:rPr lang="en-US" altLang="zh-TW" sz="1600"/>
              <a:t>(</a:t>
            </a:r>
            <a:r>
              <a:rPr lang="zh-TW" altLang="en-US" sz="1600"/>
              <a:t>帳號和密碼</a:t>
            </a:r>
            <a:r>
              <a:rPr lang="en-US" altLang="zh-TW" sz="1600"/>
              <a:t>) </a:t>
            </a:r>
            <a:r>
              <a:rPr lang="zh-TW" altLang="en-US" sz="1600"/>
              <a:t>和通訊裝置之間傳輸資料的不安全純文字傳輸。 </a:t>
            </a:r>
          </a:p>
          <a:p>
            <a:pPr>
              <a:spcBef>
                <a:spcPct val="0"/>
              </a:spcBef>
              <a:spcAft>
                <a:spcPct val="0"/>
              </a:spcAft>
              <a:buFont typeface="Arial" panose="020b0604020202020204" pitchFamily="34" charset="0"/>
              <a:buChar char="•"/>
            </a:pPr>
            <a:r>
              <a:rPr lang="en-US" altLang="zh-TW" sz="1600"/>
              <a:t>SSH</a:t>
            </a:r>
            <a:r>
              <a:rPr lang="zh-TW" altLang="en-US" sz="1600"/>
              <a:t>（使用 </a:t>
            </a:r>
            <a:r>
              <a:rPr lang="en-US" altLang="zh-TW" sz="1600"/>
              <a:t>TCP </a:t>
            </a:r>
            <a:r>
              <a:rPr lang="zh-TW" altLang="en-US" sz="1600"/>
              <a:t>連接埠 </a:t>
            </a:r>
            <a:r>
              <a:rPr lang="en-US" altLang="zh-TW" sz="1600"/>
              <a:t>22</a:t>
            </a:r>
            <a:r>
              <a:rPr lang="zh-TW" altLang="en-US" sz="1600"/>
              <a:t>）通過當設備進行身份驗證（帳號和密碼）以及通信設備之間的傳輸數據提供強大的加密來為遠端連接提供安全性。 </a:t>
            </a:r>
          </a:p>
          <a:p>
            <a:pPr>
              <a:spcBef>
                <a:spcPct val="0"/>
              </a:spcBef>
              <a:spcAft>
                <a:spcPct val="0"/>
              </a:spcAft>
              <a:buFont typeface="Arial" panose="020b0604020202020204" pitchFamily="34" charset="0"/>
              <a:buChar char="•"/>
            </a:pPr>
            <a:r>
              <a:rPr lang="zh-TW" altLang="en-US" sz="1600"/>
              <a:t>包含 “</a:t>
            </a:r>
            <a:r>
              <a:rPr lang="en-US" altLang="zh-TW" sz="1600"/>
              <a:t>k9” </a:t>
            </a:r>
            <a:r>
              <a:rPr lang="zh-TW" altLang="en-US" sz="1600"/>
              <a:t>組合的 </a:t>
            </a:r>
            <a:r>
              <a:rPr lang="en-US" altLang="zh-TW" sz="1600"/>
              <a:t>IOS </a:t>
            </a:r>
            <a:r>
              <a:rPr lang="zh-TW" altLang="en-US" sz="1600"/>
              <a:t>檔案名稱支援加密功能和能力。 </a:t>
            </a:r>
          </a:p>
          <a:p>
            <a:pPr>
              <a:spcBef>
                <a:spcPct val="0"/>
              </a:spcBef>
              <a:spcAft>
                <a:spcPct val="0"/>
              </a:spcAft>
              <a:buFont typeface="Arial" panose="020b0604020202020204" pitchFamily="34" charset="0"/>
              <a:buChar char="•"/>
            </a:pPr>
            <a:r>
              <a:rPr lang="zh-TW" altLang="en-US" sz="1600"/>
              <a:t>若要設定 </a:t>
            </a:r>
            <a:r>
              <a:rPr lang="en-US" altLang="zh-TW" sz="1600"/>
              <a:t>SSH</a:t>
            </a:r>
            <a:r>
              <a:rPr lang="zh-TW" altLang="en-US" sz="1600"/>
              <a:t>，你必須驗證交換器是否支援它、設定 </a:t>
            </a:r>
            <a:r>
              <a:rPr lang="en-US" altLang="zh-TW" sz="1600"/>
              <a:t>IP </a:t>
            </a:r>
            <a:r>
              <a:rPr lang="zh-TW" altLang="en-US" sz="1600"/>
              <a:t>網域、產生 </a:t>
            </a:r>
            <a:r>
              <a:rPr lang="en-US" altLang="zh-TW" sz="1600"/>
              <a:t>RSA </a:t>
            </a:r>
            <a:r>
              <a:rPr lang="zh-TW" altLang="en-US" sz="1600"/>
              <a:t>金鑰配對、設定使用驗證、設定 </a:t>
            </a:r>
            <a:r>
              <a:rPr lang="en-US" altLang="zh-TW" sz="1600"/>
              <a:t>VTY line</a:t>
            </a:r>
            <a:r>
              <a:rPr lang="zh-TW" altLang="en-US" sz="1600"/>
              <a:t>，以及啟用 </a:t>
            </a:r>
            <a:r>
              <a:rPr lang="en-US" altLang="zh-TW" sz="1600"/>
              <a:t>SSH </a:t>
            </a:r>
            <a:r>
              <a:rPr lang="zh-TW" altLang="en-US" sz="1600"/>
              <a:t>版本 </a:t>
            </a:r>
            <a:r>
              <a:rPr lang="en-US" altLang="zh-TW" sz="1600"/>
              <a:t>2</a:t>
            </a:r>
            <a:r>
              <a:rPr lang="zh-TW" altLang="en-US" sz="1600"/>
              <a:t>。 </a:t>
            </a:r>
          </a:p>
          <a:p>
            <a:pPr>
              <a:spcBef>
                <a:spcPct val="0"/>
              </a:spcBef>
              <a:spcAft>
                <a:spcPct val="0"/>
              </a:spcAft>
              <a:buFont typeface="Arial" panose="020b0604020202020204" pitchFamily="34" charset="0"/>
              <a:buChar char="•"/>
            </a:pPr>
            <a:r>
              <a:rPr lang="zh-TW" altLang="en-US" sz="1600"/>
              <a:t>若要驗證 </a:t>
            </a:r>
            <a:r>
              <a:rPr lang="en-US" altLang="zh-TW" sz="1600"/>
              <a:t>SSH </a:t>
            </a:r>
            <a:r>
              <a:rPr lang="zh-TW" altLang="en-US" sz="1600"/>
              <a:t>是否正常運作，請使用 </a:t>
            </a:r>
            <a:r>
              <a:rPr lang="en-US" altLang="zh-TW" sz="1600"/>
              <a:t>show ip ssh </a:t>
            </a:r>
            <a:r>
              <a:rPr lang="zh-TW" altLang="en-US" sz="1600"/>
              <a:t>指令來顯示裝置上 </a:t>
            </a:r>
            <a:r>
              <a:rPr lang="en-US" altLang="zh-TW" sz="1600"/>
              <a:t>SSH </a:t>
            </a:r>
            <a:r>
              <a:rPr lang="zh-TW" altLang="en-US" sz="1600"/>
              <a:t>的版本和設定資料。</a:t>
            </a:r>
          </a:p>
          <a:p>
            <a:pPr>
              <a:spcBef>
                <a:spcPct val="0"/>
              </a:spcBef>
              <a:spcAft>
                <a:spcPct val="0"/>
              </a:spcAft>
              <a:buFont typeface="Arial" panose="020b0604020202020204" pitchFamily="34" charset="0"/>
              <a:buChar char="•"/>
            </a:pPr>
            <a:r>
              <a:rPr lang="zh-TW" altLang="en-US" sz="1600"/>
              <a:t>都要執行下列初始設定工作：命名裝置以區分裝置與其他路由器並設定密碼、設定橫幅以提供未經授權存取的法律通知，並將變更儲存在路由器上。 </a:t>
            </a:r>
          </a:p>
          <a:p>
            <a:pPr>
              <a:spcBef>
                <a:spcPct val="0"/>
              </a:spcBef>
              <a:spcAft>
                <a:spcPct val="0"/>
              </a:spcAft>
            </a:pPr>
            <a:endParaRPr lang="en-US" sz="1400"/>
          </a:p>
        </p:txBody>
      </p:sp>
      <p:sp>
        <p:nvSpPr>
          <p:cNvPr id="3" name="投影片編號版面配置區 2"/>
          <p:cNvSpPr>
            <a:spLocks noGrp="1"/>
          </p:cNvSpPr>
          <p:nvPr>
            <p:ph type="sldNum" sz="quarter" idx="4"/>
          </p:nvPr>
        </p:nvSpPr>
        <p:spPr/>
        <p:txBody>
          <a:bodyPr/>
          <a:lstStyle/>
          <a:p>
            <a:pPr defTabSz="385754">
              <a:defRPr/>
            </a:pPr>
            <a:fld id="{2F5CCB13-0A32-4557-88E9-079F0C330695}" type="slidenum">
              <a:rPr lang="en-US" kern="0" smtClean="0">
                <a:solidFill>
                  <a:srgbClr val="595959"/>
                </a:solidFill>
              </a:rPr>
              <a:pPr defTabSz="385754">
                <a:defRPr/>
              </a:pPr>
              <a:t>543</a:t>
            </a:fld>
            <a:endParaRPr lang="en-US" kern="0">
              <a:solidFill>
                <a:srgbClr val="595959"/>
              </a:solidFill>
            </a:endParaRPr>
          </a:p>
        </p:txBody>
      </p:sp>
    </p:spTree>
    <p:custDataLst>
      <p:tags r:id="rId3"/>
    </p:custDataLst>
    <p:extLst>
      <p:ext uri="{BB962C8B-B14F-4D97-AF65-F5344CB8AC3E}">
        <p14:creationId xmlns:p14="http://schemas.microsoft.com/office/powerpoint/2010/main" val="2561308886"/>
      </p:ext>
    </p:extLst>
  </p:cSld>
  <p:clrMapOvr>
    <a:masterClrMapping/>
  </p:clrMapOvr>
  <p:transition spd="slow">
    <p:wipe/>
  </p:transition>
  <p:timing/>
</p:sld>
</file>

<file path=ppt/slides/slide544.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1505"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noAutofit/>
          </a:bodyPr>
          <a:lstStyle/>
          <a:p>
            <a:pPr>
              <a:lnSpc>
                <a:spcPct val="90000"/>
              </a:lnSpc>
            </a:pPr>
            <a:r>
              <a:rPr lang="en-US" altLang="zh-TW" sz="2700">
                <a:solidFill>
                  <a:srgbClr val="004C69"/>
                </a:solidFill>
              </a:rPr>
              <a:t>18.6</a:t>
            </a:r>
            <a:r>
              <a:rPr lang="zh-TW" altLang="en-US" sz="2700" smtClean="0">
                <a:solidFill>
                  <a:srgbClr val="004C69"/>
                </a:solidFill>
              </a:rPr>
              <a:t>我</a:t>
            </a:r>
            <a:r>
              <a:rPr lang="zh-TW" altLang="en-US" sz="2700">
                <a:solidFill>
                  <a:srgbClr val="004C69"/>
                </a:solidFill>
              </a:rPr>
              <a:t>在本課程學習到甚麼</a:t>
            </a:r>
            <a:r>
              <a:rPr lang="en-US" altLang="zh-TW" sz="2700">
                <a:solidFill>
                  <a:srgbClr val="004C69"/>
                </a:solidFill>
              </a:rPr>
              <a:t>(</a:t>
            </a:r>
            <a:r>
              <a:rPr lang="zh-TW" altLang="en-US" sz="2700">
                <a:solidFill>
                  <a:srgbClr val="004C69"/>
                </a:solidFill>
              </a:rPr>
              <a:t>續</a:t>
            </a:r>
            <a:r>
              <a:rPr lang="en-US" altLang="zh-TW" sz="2700">
                <a:solidFill>
                  <a:srgbClr val="004C69"/>
                </a:solidFill>
              </a:rPr>
              <a:t>)</a:t>
            </a:r>
          </a:p>
        </p:txBody>
      </p:sp>
      <p:sp>
        <p:nvSpPr>
          <p:cNvPr id="2" name="Content Placeholder 1">
            <a:extLst>
              <a:ext uri="{FF2B5EF4-FFF2-40B4-BE49-F238E27FC236}">
                <a16:creationId xmlns:a16="http://schemas.microsoft.com/office/drawing/2014/main" id="{26478F0E-ADCD-F04A-887A-8C526049854D}"/>
              </a:ext>
            </a:extLst>
          </p:cNvPr>
          <p:cNvSpPr>
            <a:spLocks noGrp="1"/>
          </p:cNvSpPr>
          <p:nvPr>
            <p:ph idx="1"/>
          </p:nvPr>
        </p:nvSpPr>
        <p:spPr>
          <a:xfrm>
            <a:off x="144066" y="1526118"/>
            <a:ext cx="8853286" cy="4285396"/>
          </a:xfrm>
        </p:spPr>
        <p:txBody>
          <a:bodyPr>
            <a:normAutofit fontScale="92500"/>
          </a:bodyPr>
          <a:lstStyle/>
          <a:p>
            <a:pPr>
              <a:spcBef>
                <a:spcPct val="0"/>
              </a:spcBef>
              <a:spcAft>
                <a:spcPct val="0"/>
              </a:spcAft>
              <a:buFont typeface="Arial" panose="020b0604020202020204" pitchFamily="34" charset="0"/>
              <a:buChar char="•"/>
            </a:pPr>
            <a:r>
              <a:rPr lang="zh-TW"/>
              <a:t>交換器和路由器之間的一個區別功能，就是每個交換器所支援的介面類型。 </a:t>
            </a:r>
          </a:p>
          <a:p>
            <a:pPr>
              <a:spcBef>
                <a:spcPct val="0"/>
              </a:spcBef>
              <a:spcAft>
                <a:spcPct val="0"/>
              </a:spcAft>
              <a:buFont typeface="Arial" panose="020b0604020202020204" pitchFamily="34" charset="0"/>
              <a:buChar char="•"/>
            </a:pPr>
            <a:r>
              <a:rPr lang="zh-TW"/>
              <a:t>路由器支援 LAN 和 WAN，並且可以互連不同類型的網路；因此，它們支援許多類型的介面。 </a:t>
            </a:r>
          </a:p>
          <a:p>
            <a:pPr>
              <a:spcBef>
                <a:spcPct val="0"/>
              </a:spcBef>
              <a:spcAft>
                <a:spcPct val="0"/>
              </a:spcAft>
              <a:buFont typeface="Arial" panose="020b0604020202020204" pitchFamily="34" charset="0"/>
              <a:buChar char="•"/>
            </a:pPr>
            <a:r>
              <a:rPr lang="zh-TW"/>
              <a:t>IPv4 迴路介面是路由器內部的邏輯介面。它不會指派給實體連接埠，而且永遠無法連接到任何其他裝置。</a:t>
            </a:r>
          </a:p>
          <a:p>
            <a:pPr>
              <a:spcBef>
                <a:spcPct val="0"/>
              </a:spcBef>
              <a:spcAft>
                <a:spcPct val="0"/>
              </a:spcAft>
              <a:buFont typeface="Arial" panose="020b0604020202020204" pitchFamily="34" charset="0"/>
              <a:buChar char="•"/>
            </a:pPr>
            <a:r>
              <a:rPr lang="zh-TW"/>
              <a:t>使用下列指令來快速識別介面的狀態：</a:t>
            </a:r>
          </a:p>
          <a:p>
            <a:pPr lvl="1">
              <a:spcBef>
                <a:spcPct val="0"/>
              </a:spcBef>
              <a:spcAft>
                <a:spcPct val="0"/>
              </a:spcAft>
              <a:buFont typeface="Arial" panose="020b0604020202020204" pitchFamily="34" charset="0"/>
              <a:buChar char="•"/>
            </a:pPr>
            <a:r>
              <a:rPr lang="zh-TW" b="1"/>
              <a:t>show ip interface brief </a:t>
            </a:r>
            <a:r>
              <a:rPr lang="zh-TW"/>
              <a:t>和 </a:t>
            </a:r>
            <a:r>
              <a:rPr lang="zh-TW" b="1"/>
              <a:t>show ipv6 interface brief </a:t>
            </a:r>
            <a:r>
              <a:rPr lang="zh-TW"/>
              <a:t>以查看所有介面</a:t>
            </a:r>
            <a:r>
              <a:rPr lang="zh-TW" altLang="zh-TW"/>
              <a:t>摘要</a:t>
            </a:r>
            <a:r>
              <a:rPr lang="zh-TW"/>
              <a:t>（IPv4 和 IPv6 地址和運</a:t>
            </a:r>
            <a:r>
              <a:rPr lang="zh-TW" altLang="en-US"/>
              <a:t>作</a:t>
            </a:r>
            <a:r>
              <a:rPr lang="zh-TW"/>
              <a:t>狀態）， </a:t>
            </a:r>
          </a:p>
          <a:p>
            <a:pPr lvl="1">
              <a:spcBef>
                <a:spcPct val="0"/>
              </a:spcBef>
              <a:spcAft>
                <a:spcPct val="0"/>
              </a:spcAft>
              <a:buFont typeface="Arial" panose="020b0604020202020204" pitchFamily="34" charset="0"/>
              <a:buChar char="•"/>
            </a:pPr>
            <a:r>
              <a:rPr lang="zh-TW" b="1"/>
              <a:t>show running-config interface </a:t>
            </a:r>
            <a:r>
              <a:rPr lang="zh-TW" b="1" i="1"/>
              <a:t>interfacd-id</a:t>
            </a:r>
            <a:r>
              <a:rPr lang="zh-TW" b="1"/>
              <a:t> </a:t>
            </a:r>
            <a:r>
              <a:rPr lang="zh-TW"/>
              <a:t>以查看應用於指定介面的指令，並且</a:t>
            </a:r>
          </a:p>
          <a:p>
            <a:pPr lvl="1">
              <a:spcBef>
                <a:spcPct val="0"/>
              </a:spcBef>
              <a:spcAft>
                <a:spcPct val="0"/>
              </a:spcAft>
              <a:buFont typeface="Arial" panose="020b0604020202020204" pitchFamily="34" charset="0"/>
              <a:buChar char="•"/>
            </a:pPr>
            <a:r>
              <a:rPr lang="zh-TW" b="1"/>
              <a:t>show ip route </a:t>
            </a:r>
            <a:r>
              <a:rPr lang="zh-TW"/>
              <a:t>和 </a:t>
            </a:r>
            <a:r>
              <a:rPr lang="zh-TW" b="1"/>
              <a:t>show ipv6 route</a:t>
            </a:r>
            <a:r>
              <a:rPr lang="en-US" altLang="zh-TW" b="1"/>
              <a:t> </a:t>
            </a:r>
            <a:r>
              <a:rPr lang="zh-TW"/>
              <a:t>以查看儲存在</a:t>
            </a:r>
            <a:r>
              <a:rPr lang="zh-TW" altLang="en-US"/>
              <a:t>記憶體</a:t>
            </a:r>
            <a:r>
              <a:rPr lang="zh-TW"/>
              <a:t>中的 IPv4 或 IPv6 路由表的內容。 </a:t>
            </a:r>
            <a:r>
              <a:rPr lang="zh-TW" b="1"/>
              <a:t> </a:t>
            </a:r>
          </a:p>
          <a:p>
            <a:pPr>
              <a:spcBef>
                <a:spcPct val="0"/>
              </a:spcBef>
              <a:spcAft>
                <a:spcPct val="0"/>
              </a:spcAft>
              <a:buFont typeface="Arial" panose="020b0604020202020204" pitchFamily="34" charset="0"/>
              <a:buChar char="•"/>
            </a:pPr>
            <a:r>
              <a:rPr lang="zh-TW"/>
              <a:t>過濾 show 命令使用管道 (|) 字元的指令輸出。使用過濾表示式：section、include、exclude 和 begin。 </a:t>
            </a:r>
          </a:p>
          <a:p>
            <a:pPr>
              <a:spcBef>
                <a:spcPct val="0"/>
              </a:spcBef>
              <a:spcAft>
                <a:spcPct val="0"/>
              </a:spcAft>
              <a:buFont typeface="Arial" panose="020b0604020202020204" pitchFamily="34" charset="0"/>
              <a:buChar char="•"/>
            </a:pPr>
            <a:r>
              <a:rPr lang="zh-TW"/>
              <a:t>命令歷</a:t>
            </a:r>
            <a:r>
              <a:rPr lang="zh-TW" altLang="en-US"/>
              <a:t>程</a:t>
            </a:r>
            <a:r>
              <a:rPr lang="zh-TW"/>
              <a:t>記錄功能預設</a:t>
            </a:r>
            <a:r>
              <a:rPr lang="zh-TW" altLang="zh-TW"/>
              <a:t>是</a:t>
            </a:r>
            <a:r>
              <a:rPr lang="zh-TW"/>
              <a:t>啟用的，系統會在歷史記錄緩衝區中記錄 10 條命令。 </a:t>
            </a:r>
          </a:p>
          <a:p>
            <a:pPr>
              <a:spcBef>
                <a:spcPct val="0"/>
              </a:spcBef>
              <a:spcAft>
                <a:spcPct val="0"/>
              </a:spcAft>
              <a:buFont typeface="Arial" panose="020b0604020202020204" pitchFamily="34" charset="0"/>
              <a:buChar char="•"/>
            </a:pPr>
            <a:r>
              <a:rPr lang="zh-TW"/>
              <a:t>使用 </a:t>
            </a:r>
            <a:r>
              <a:rPr lang="zh-TW" b="1"/>
              <a:t>show history </a:t>
            </a:r>
            <a:r>
              <a:rPr lang="zh-TW"/>
              <a:t> 特權 EXEC 指令來顯示緩衝區的內容。</a:t>
            </a:r>
          </a:p>
          <a:p>
            <a:pPr>
              <a:spcBef>
                <a:spcPct val="0"/>
              </a:spcBef>
              <a:spcAft>
                <a:spcPct val="0"/>
              </a:spcAft>
            </a:pPr>
            <a:endParaRPr lang="en-US" sz="1400"/>
          </a:p>
        </p:txBody>
      </p:sp>
      <p:sp>
        <p:nvSpPr>
          <p:cNvPr id="3" name="投影片編號版面配置區 2"/>
          <p:cNvSpPr>
            <a:spLocks noGrp="1"/>
          </p:cNvSpPr>
          <p:nvPr>
            <p:ph type="sldNum" sz="quarter" idx="4"/>
          </p:nvPr>
        </p:nvSpPr>
        <p:spPr/>
        <p:txBody>
          <a:bodyPr/>
          <a:lstStyle/>
          <a:p>
            <a:pPr defTabSz="385754">
              <a:defRPr/>
            </a:pPr>
            <a:fld id="{2F5CCB13-0A32-4557-88E9-079F0C330695}" type="slidenum">
              <a:rPr lang="en-US" kern="0" smtClean="0">
                <a:solidFill>
                  <a:srgbClr val="595959"/>
                </a:solidFill>
              </a:rPr>
              <a:pPr defTabSz="385754">
                <a:defRPr/>
              </a:pPr>
              <a:t>544</a:t>
            </a:fld>
            <a:endParaRPr lang="en-US" kern="0">
              <a:solidFill>
                <a:srgbClr val="595959"/>
              </a:solidFill>
            </a:endParaRPr>
          </a:p>
        </p:txBody>
      </p:sp>
    </p:spTree>
    <p:custDataLst>
      <p:tags r:id="rId3"/>
    </p:custDataLst>
    <p:extLst>
      <p:ext uri="{BB962C8B-B14F-4D97-AF65-F5344CB8AC3E}">
        <p14:creationId xmlns:p14="http://schemas.microsoft.com/office/powerpoint/2010/main" val="1385636399"/>
      </p:ext>
    </p:extLst>
  </p:cSld>
  <p:clrMapOvr>
    <a:masterClrMapping/>
  </p:clrMapOvr>
  <p:transition spd="slow">
    <p:wipe/>
  </p:transition>
  <p:timing/>
</p:sld>
</file>

<file path=ppt/slides/slide545.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56321" name="Rectangle 2"/>
          <p:cNvSpPr>
            <a:spLocks noGrp="1" noChangeArrowheads="1"/>
          </p:cNvSpPr>
          <p:nvPr>
            <p:ph type="title"/>
          </p:nvPr>
        </p:nvSpPr>
        <p:spPr>
          <a:xfrm>
            <a:off x="1" y="898645"/>
            <a:ext cx="9144000" cy="609056"/>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noAutofit/>
          </a:bodyPr>
          <a:lstStyle/>
          <a:p>
            <a:pPr>
              <a:lnSpc>
                <a:spcPct val="90000"/>
              </a:lnSpc>
            </a:pPr>
            <a:r>
              <a:rPr lang="zh-TW" altLang="en-US" sz="2700" smtClean="0">
                <a:solidFill>
                  <a:srgbClr val="004C69"/>
                </a:solidFill>
              </a:rPr>
              <a:t>基本</a:t>
            </a:r>
            <a:r>
              <a:rPr lang="zh-TW" altLang="en-US" sz="2700">
                <a:solidFill>
                  <a:srgbClr val="004C69"/>
                </a:solidFill>
              </a:rPr>
              <a:t>裝置設定</a:t>
            </a:r>
            <a:br>
              <a:rPr lang="en-US" sz="2700">
                <a:solidFill>
                  <a:srgbClr val="004C69"/>
                </a:solidFill>
              </a:rPr>
            </a:br>
            <a:r>
              <a:rPr lang="zh-TW" altLang="en-US" sz="2700">
                <a:solidFill>
                  <a:srgbClr val="004C69"/>
                </a:solidFill>
              </a:rPr>
              <a:t>新詞彙和指令</a:t>
            </a:r>
          </a:p>
        </p:txBody>
      </p:sp>
      <p:sp>
        <p:nvSpPr>
          <p:cNvPr id="2" name="TextBox 1">
            <a:extLst>
              <a:ext uri="{FF2B5EF4-FFF2-40B4-BE49-F238E27FC236}">
                <a16:creationId xmlns:a16="http://schemas.microsoft.com/office/drawing/2014/main" id="{4C8F8F9F-C518-4AF0-B706-8775060114E7}"/>
              </a:ext>
            </a:extLst>
          </p:cNvPr>
          <p:cNvSpPr txBox="1"/>
          <p:nvPr/>
        </p:nvSpPr>
        <p:spPr>
          <a:xfrm>
            <a:off x="169335" y="1588461"/>
            <a:ext cx="3852202" cy="4216539"/>
          </a:xfrm>
          <a:prstGeom prst="rect">
            <a:avLst/>
          </a:prstGeom>
          <a:noFill/>
        </p:spPr>
        <p:txBody>
          <a:bodyPr wrap="square" rtlCol="0">
            <a:spAutoFit/>
          </a:bodyPr>
          <a:lstStyle/>
          <a:p>
            <a:pPr marL="285743" indent="-285743">
              <a:buFont typeface="Arial" panose="020b0604020202020204" pitchFamily="34" charset="0"/>
              <a:buChar char="•"/>
            </a:pPr>
            <a:r>
              <a:rPr lang="en-US" altLang="zh-TW" sz="1400" b="1"/>
              <a:t>boot system flash</a:t>
            </a:r>
          </a:p>
          <a:p>
            <a:pPr marL="285743" indent="-285743">
              <a:buFont typeface="Arial" panose="020b0604020202020204" pitchFamily="34" charset="0"/>
              <a:buChar char="•"/>
            </a:pPr>
            <a:r>
              <a:rPr lang="en-US" altLang="zh-TW" sz="1400"/>
              <a:t>Power over Ethernet (PoE)</a:t>
            </a:r>
          </a:p>
          <a:p>
            <a:pPr marL="285743" indent="-285743">
              <a:buFont typeface="Arial" panose="020b0604020202020204" pitchFamily="34" charset="0"/>
              <a:buChar char="•"/>
            </a:pPr>
            <a:r>
              <a:rPr lang="en-US" altLang="zh-TW" sz="1400" b="1"/>
              <a:t>duplex</a:t>
            </a:r>
          </a:p>
          <a:p>
            <a:pPr marL="285743" indent="-285743">
              <a:buFont typeface="Arial" panose="020b0604020202020204" pitchFamily="34" charset="0"/>
              <a:buChar char="•"/>
            </a:pPr>
            <a:r>
              <a:rPr lang="en-US" altLang="zh-TW" sz="1400" b="1"/>
              <a:t>speed</a:t>
            </a:r>
          </a:p>
          <a:p>
            <a:pPr marL="285743" indent="-285743">
              <a:buFont typeface="Arial" panose="020b0604020202020204" pitchFamily="34" charset="0"/>
              <a:buChar char="•"/>
            </a:pPr>
            <a:r>
              <a:rPr lang="en-US" altLang="zh-TW" sz="1400"/>
              <a:t>auto-mdix</a:t>
            </a:r>
          </a:p>
          <a:p>
            <a:pPr marL="285743" indent="-285743">
              <a:buFont typeface="Arial" panose="020b0604020202020204" pitchFamily="34" charset="0"/>
              <a:buChar char="•"/>
            </a:pPr>
            <a:r>
              <a:rPr lang="en-US" altLang="zh-TW" sz="1400" b="1"/>
              <a:t>show controllers ethernet controller X</a:t>
            </a:r>
          </a:p>
          <a:p>
            <a:pPr marL="285743" indent="-285743">
              <a:buFont typeface="Arial" panose="020b0604020202020204" pitchFamily="34" charset="0"/>
              <a:buChar char="•"/>
            </a:pPr>
            <a:r>
              <a:rPr lang="en-US" altLang="zh-TW" sz="1400" b="1" err="1"/>
              <a:t>phy</a:t>
            </a:r>
            <a:endParaRPr lang="en-US" altLang="zh-TW" sz="1400" b="1"/>
          </a:p>
          <a:p>
            <a:pPr marL="285743" indent="-285743">
              <a:buFont typeface="Arial" panose="020b0604020202020204" pitchFamily="34" charset="0"/>
              <a:buChar char="•"/>
            </a:pPr>
            <a:r>
              <a:rPr lang="en-US" altLang="zh-TW" sz="1400" b="1"/>
              <a:t>show flash</a:t>
            </a:r>
          </a:p>
          <a:p>
            <a:pPr marL="285743" indent="-285743">
              <a:buFont typeface="Arial" panose="020b0604020202020204" pitchFamily="34" charset="0"/>
              <a:buChar char="•"/>
            </a:pPr>
            <a:r>
              <a:rPr lang="en-US" altLang="zh-TW" sz="1400" b="1"/>
              <a:t>show history</a:t>
            </a:r>
          </a:p>
          <a:p>
            <a:pPr marL="285743" indent="-285743">
              <a:buFont typeface="Arial" panose="020b0604020202020204" pitchFamily="34" charset="0"/>
              <a:buChar char="•"/>
            </a:pPr>
            <a:r>
              <a:rPr lang="en-US" altLang="zh-TW" sz="1400" b="1"/>
              <a:t>show ip ssh​</a:t>
            </a:r>
          </a:p>
          <a:p>
            <a:pPr marL="285743" indent="-285743">
              <a:buFont typeface="Arial" panose="020b0604020202020204" pitchFamily="34" charset="0"/>
              <a:buChar char="•"/>
            </a:pPr>
            <a:r>
              <a:rPr lang="en-US" altLang="zh-TW" sz="1400" b="1" err="1"/>
              <a:t>ip ssh version 2</a:t>
            </a:r>
          </a:p>
          <a:p>
            <a:pPr marL="285743" indent="-285743">
              <a:buFont typeface="Arial" panose="020b0604020202020204" pitchFamily="34" charset="0"/>
              <a:buChar char="•"/>
            </a:pPr>
            <a:r>
              <a:rPr lang="zh-TW" altLang="en-US" sz="1400"/>
              <a:t>迴路介面</a:t>
            </a:r>
            <a:r>
              <a:rPr lang="en-US" altLang="zh-TW" sz="1400"/>
              <a:t>(Loopback Interface)</a:t>
            </a:r>
          </a:p>
          <a:p>
            <a:pPr marL="285743" indent="-285743">
              <a:buFont typeface="Arial" panose="020b0604020202020204" pitchFamily="34" charset="0"/>
              <a:buChar char="•"/>
            </a:pPr>
            <a:r>
              <a:rPr lang="en-US" altLang="zh-TW" sz="1400" b="1"/>
              <a:t>interface loopback x</a:t>
            </a:r>
          </a:p>
          <a:p>
            <a:pPr marL="285743" indent="-285743">
              <a:buFont typeface="Arial" panose="020b0604020202020204" pitchFamily="34" charset="0"/>
              <a:buChar char="•"/>
            </a:pPr>
            <a:r>
              <a:rPr lang="en-US" altLang="zh-TW" sz="1400" b="1"/>
              <a:t>include</a:t>
            </a:r>
          </a:p>
          <a:p>
            <a:pPr marL="285743" indent="-285743">
              <a:buFont typeface="Arial" panose="020b0604020202020204" pitchFamily="34" charset="0"/>
              <a:buChar char="•"/>
            </a:pPr>
            <a:r>
              <a:rPr lang="en-US" altLang="zh-TW" sz="1400" b="1"/>
              <a:t>exclude</a:t>
            </a:r>
          </a:p>
          <a:p>
            <a:pPr marL="285743" indent="-285743">
              <a:buFont typeface="Arial" panose="020b0604020202020204" pitchFamily="34" charset="0"/>
              <a:buChar char="•"/>
            </a:pPr>
            <a:r>
              <a:rPr lang="en-US" altLang="zh-TW" sz="1400" b="1"/>
              <a:t>section</a:t>
            </a:r>
          </a:p>
          <a:p>
            <a:pPr marL="285743" indent="-285743">
              <a:buFont typeface="Arial" panose="020b0604020202020204" pitchFamily="34" charset="0"/>
              <a:buChar char="•"/>
            </a:pPr>
            <a:r>
              <a:rPr lang="en-US" altLang="zh-TW" sz="1400" b="1"/>
              <a:t>show history</a:t>
            </a:r>
          </a:p>
          <a:p>
            <a:pPr marL="285743" indent="-285743">
              <a:buFont typeface="Arial" panose="020b0604020202020204" pitchFamily="34" charset="0"/>
              <a:buChar char="•"/>
            </a:pPr>
            <a:r>
              <a:rPr lang="en-US" altLang="zh-TW" sz="1400" b="1"/>
              <a:t>terminal history size</a:t>
            </a:r>
          </a:p>
          <a:p>
            <a:pPr marL="285743" indent="-285743">
              <a:buFont typeface="Arial" panose="020b0604020202020204" pitchFamily="34" charset="0"/>
              <a:buChar char="•"/>
            </a:pPr>
            <a:endParaRPr lang="en-US" sz="1600"/>
          </a:p>
        </p:txBody>
      </p:sp>
      <p:sp>
        <p:nvSpPr>
          <p:cNvPr id="3" name="投影片編號版面配置區 2"/>
          <p:cNvSpPr>
            <a:spLocks noGrp="1"/>
          </p:cNvSpPr>
          <p:nvPr>
            <p:ph type="sldNum" sz="quarter" idx="4"/>
          </p:nvPr>
        </p:nvSpPr>
        <p:spPr/>
        <p:txBody>
          <a:bodyPr/>
          <a:lstStyle/>
          <a:p>
            <a:pPr defTabSz="385754">
              <a:defRPr/>
            </a:pPr>
            <a:fld id="{2F5CCB13-0A32-4557-88E9-079F0C330695}" type="slidenum">
              <a:rPr lang="en-US" kern="0" smtClean="0">
                <a:solidFill>
                  <a:srgbClr val="595959"/>
                </a:solidFill>
              </a:rPr>
              <a:pPr defTabSz="385754">
                <a:defRPr/>
              </a:pPr>
              <a:t>545</a:t>
            </a:fld>
            <a:endParaRPr lang="en-US" kern="0">
              <a:solidFill>
                <a:srgbClr val="595959"/>
              </a:solidFill>
            </a:endParaRPr>
          </a:p>
        </p:txBody>
      </p:sp>
    </p:spTree>
    <p:custDataLst>
      <p:tags r:id="rId3"/>
    </p:custDataLst>
    <p:extLst>
      <p:ext uri="{BB962C8B-B14F-4D97-AF65-F5344CB8AC3E}">
        <p14:creationId xmlns:p14="http://schemas.microsoft.com/office/powerpoint/2010/main" val="2932515917"/>
      </p:ext>
    </p:extLst>
  </p:cSld>
  <p:clrMapOvr>
    <a:masterClrMapping/>
  </p:clrMapOvr>
  <p:transition spd="slow">
    <p:wipe/>
  </p:transition>
  <p:timing/>
</p:sld>
</file>

<file path=ppt/slides/slide546.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6" name="Title 5"/>
          <p:cNvSpPr>
            <a:spLocks noGrp="1"/>
          </p:cNvSpPr>
          <p:nvPr>
            <p:ph type="ctrTitle"/>
          </p:nvPr>
        </p:nvSpPr>
        <p:spPr/>
        <p:txBody>
          <a:bodyPr/>
          <a:lstStyle/>
          <a:p>
            <a:pPr rtl="0"/>
            <a:r>
              <a:rPr lang="zh-TW" altLang="en-US" sz="5000" smtClean="0">
                <a:solidFill>
                  <a:schemeClr val="tx1"/>
                </a:solidFill>
              </a:rPr>
              <a:t>第</a:t>
            </a:r>
            <a:r>
              <a:rPr lang="zh-TW" altLang="en-US" sz="5000">
                <a:solidFill>
                  <a:schemeClr val="tx1"/>
                </a:solidFill>
              </a:rPr>
              <a:t>十九</a:t>
            </a:r>
            <a:r>
              <a:rPr lang="zh-TW" altLang="en-US" sz="5000" smtClean="0">
                <a:solidFill>
                  <a:schemeClr val="tx1"/>
                </a:solidFill>
              </a:rPr>
              <a:t>章</a:t>
            </a:r>
            <a:br>
              <a:rPr lang="en-US" altLang="zh-TW" sz="5000" smtClean="0">
                <a:solidFill>
                  <a:schemeClr val="tx1"/>
                </a:solidFill>
              </a:rPr>
            </a:br>
            <a:br>
              <a:rPr lang="en-US" altLang="zh-TW" sz="5000">
                <a:solidFill>
                  <a:schemeClr val="tx1"/>
                </a:solidFill>
              </a:rPr>
            </a:br>
            <a:r>
              <a:rPr lang="zh-TW" altLang="en-US" sz="5000" smtClean="0">
                <a:solidFill>
                  <a:schemeClr val="tx1"/>
                </a:solidFill>
              </a:rPr>
              <a:t>交換</a:t>
            </a:r>
            <a:r>
              <a:rPr lang="zh-TW" altLang="en-US" sz="5000">
                <a:solidFill>
                  <a:schemeClr val="tx1"/>
                </a:solidFill>
              </a:rPr>
              <a:t>概念</a:t>
            </a:r>
          </a:p>
        </p:txBody>
      </p:sp>
      <p:sp>
        <p:nvSpPr>
          <p:cNvPr id="7" name="Subtitle 6"/>
          <p:cNvSpPr>
            <a:spLocks noGrp="1"/>
          </p:cNvSpPr>
          <p:nvPr>
            <p:ph type="subTitle" idx="1"/>
          </p:nvPr>
        </p:nvSpPr>
        <p:spPr/>
        <p:txBody>
          <a:bodyPr/>
          <a:lstStyle/>
          <a:p>
            <a:pPr rtl="0"/>
            <a:r>
              <a:rPr lang="zh-TW">
                <a:solidFill>
                  <a:schemeClr val="accent5">
                    <a:lumMod val="40000"/>
                    <a:lumOff val="60000"/>
                  </a:schemeClr>
                </a:solidFill>
              </a:rPr>
              <a:t>交換、路由和無線基礎 7.0 版 (SRWE)</a:t>
            </a:r>
          </a:p>
          <a:p>
            <a:endParaRPr lang="en-US">
              <a:solidFill>
                <a:schemeClr val="accent5">
                  <a:lumMod val="40000"/>
                  <a:lumOff val="60000"/>
                </a:schemeClr>
              </a:solidFill>
            </a:endParaRPr>
          </a:p>
        </p:txBody>
      </p:sp>
      <p:sp>
        <p:nvSpPr>
          <p:cNvPr id="2" name="投影片編號版面配置區 1"/>
          <p:cNvSpPr>
            <a:spLocks noGrp="1"/>
          </p:cNvSpPr>
          <p:nvPr>
            <p:ph type="sldNum" sz="quarter" idx="12"/>
          </p:nvPr>
        </p:nvSpPr>
        <p:spPr/>
        <p:txBody>
          <a:bodyPr/>
          <a:lstStyle/>
          <a:p>
            <a:fld id="{38C68405-D8B3-49C2-9037-9F8C36DB7603}" type="slidenum">
              <a:rPr lang="en-US" altLang="zh-TW" smtClean="0"/>
              <a:t>546</a:t>
            </a:fld>
            <a:endParaRPr lang="en-US" altLang="zh-TW"/>
          </a:p>
        </p:txBody>
      </p:sp>
    </p:spTree>
    <p:custDataLst>
      <p:tags r:id="rId3"/>
    </p:custDataLst>
    <p:extLst>
      <p:ext uri="{BB962C8B-B14F-4D97-AF65-F5344CB8AC3E}">
        <p14:creationId xmlns:p14="http://schemas.microsoft.com/office/powerpoint/2010/main" val="396655541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sld>
</file>

<file path=ppt/slides/slide547.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6146" name="Rectangle 33"/>
          <p:cNvSpPr>
            <a:spLocks noGrp="1" noChangeArrowheads="1"/>
          </p:cNvSpPr>
          <p:nvPr>
            <p:ph type="title"/>
          </p:nvPr>
        </p:nvSpPr>
        <p:spPr>
          <a:xfrm>
            <a:off x="1" y="898645"/>
            <a:ext cx="9144000" cy="612812"/>
          </a:xfrm>
        </p:spPr>
        <p:txBody>
          <a:bodyPr>
            <a:noAutofit/>
          </a:bodyPr>
          <a:lstStyle/>
          <a:p>
            <a:pPr rtl="0" eaLnBrk="1" hangingPunct="1"/>
            <a:r>
              <a:rPr lang="zh-TW" altLang="en-US" sz="2700"/>
              <a:t>單元目標</a:t>
            </a:r>
          </a:p>
        </p:txBody>
      </p:sp>
      <p:sp>
        <p:nvSpPr>
          <p:cNvPr id="6147" name="Rectangle 34"/>
          <p:cNvSpPr>
            <a:spLocks noGrp="1" noChangeArrowheads="1"/>
          </p:cNvSpPr>
          <p:nvPr>
            <p:ph idx="1"/>
          </p:nvPr>
        </p:nvSpPr>
        <p:spPr>
          <a:xfrm>
            <a:off x="101842" y="1677006"/>
            <a:ext cx="8769026" cy="889134"/>
          </a:xfrm>
        </p:spPr>
        <p:txBody>
          <a:bodyPr>
            <a:normAutofit fontScale="25000" lnSpcReduction="20000"/>
          </a:bodyPr>
          <a:lstStyle/>
          <a:p>
            <a:pPr rtl="0">
              <a:buFontTx/>
              <a:buNone/>
            </a:pPr>
            <a:r>
              <a:rPr lang="zh-TW" altLang="en-US" sz="10800" b="1"/>
              <a:t>單元標題： </a:t>
            </a:r>
            <a:r>
              <a:rPr lang="zh-TW" altLang="en-US" sz="10800"/>
              <a:t>交換概念</a:t>
            </a:r>
          </a:p>
          <a:p>
            <a:pPr marL="0" indent="0">
              <a:spcBef>
                <a:spcPct val="30000"/>
              </a:spcBef>
              <a:buNone/>
            </a:pPr>
            <a:r>
              <a:rPr lang="zh-TW" altLang="en-US" sz="10800" b="1"/>
              <a:t>單元目標： </a:t>
            </a:r>
            <a:r>
              <a:rPr lang="zh-TW" altLang="en-US" sz="10800"/>
              <a:t>解釋第 </a:t>
            </a:r>
            <a:r>
              <a:rPr lang="en-US" altLang="zh-TW" sz="10800"/>
              <a:t>2 </a:t>
            </a:r>
            <a:r>
              <a:rPr lang="zh-TW" altLang="en-US" sz="10800"/>
              <a:t>層如何交換資料。 </a:t>
            </a:r>
          </a:p>
          <a:p>
            <a:pPr marL="0" indent="0">
              <a:spcBef>
                <a:spcPct val="30000"/>
              </a:spcBef>
              <a:buNone/>
            </a:pPr>
            <a:endParaRPr lang="en-US"/>
          </a:p>
          <a:p>
            <a:pPr marL="89295" indent="0">
              <a:spcBef>
                <a:spcPct val="30000"/>
              </a:spcBef>
              <a:buNone/>
            </a:pPr>
            <a:endParaRPr lang="en-US"/>
          </a:p>
          <a:p>
            <a:pPr marL="89295" indent="0">
              <a:spcBef>
                <a:spcPct val="30000"/>
              </a:spcBef>
              <a:buNone/>
            </a:pPr>
            <a:endParaRPr lang="en-US"/>
          </a:p>
        </p:txBody>
      </p:sp>
      <p:graphicFrame>
        <p:nvGraphicFramePr>
          <p:cNvPr id="3" name="Table 2"/>
          <p:cNvGraphicFramePr>
            <a:graphicFrameLocks noGrp="1"/>
          </p:cNvGraphicFramePr>
          <p:nvPr>
            <p:extLst/>
          </p:nvPr>
        </p:nvGraphicFramePr>
        <p:xfrm>
          <a:off x="487934" y="2731690"/>
          <a:ext cx="8168134" cy="1125169"/>
        </p:xfrm>
        <a:graphic>
          <a:graphicData uri="http://schemas.openxmlformats.org/drawingml/2006/table">
            <a:tbl>
              <a:tblPr firstRow="1" firstCol="1" bandRow="1">
                <a:tableStyleId>{5C22544A-7EE6-4342-B048-85BDC9FD1C3A}</a:tableStyleId>
              </a:tblPr>
              <a:tblGrid>
                <a:gridCol w="2656507">
                  <a:extLst>
                    <a:ext uri="{9D8B030D-6E8A-4147-A177-3AD203B41FA5}">
                      <a16:colId xmlns:a16="http://schemas.microsoft.com/office/drawing/2014/main" val="20000"/>
                    </a:ext>
                  </a:extLst>
                </a:gridCol>
                <a:gridCol w="5511627">
                  <a:extLst>
                    <a:ext uri="{9D8B030D-6E8A-4147-A177-3AD203B41FA5}">
                      <a16:colId xmlns:a16="http://schemas.microsoft.com/office/drawing/2014/main" val="20001"/>
                    </a:ext>
                  </a:extLst>
                </a:gridCol>
              </a:tblGrid>
              <a:tr h="366903">
                <a:tc>
                  <a:txBody>
                    <a:bodyPr vert="horz" wrap="square"/>
                    <a:lstStyle/>
                    <a:p>
                      <a:pPr marL="0" marR="0" rtl="0">
                        <a:lnSpc>
                          <a:spcPct val="107000"/>
                        </a:lnSpc>
                        <a:spcBef>
                          <a:spcPct val="0"/>
                        </a:spcBef>
                        <a:spcAft>
                          <a:spcPct val="0"/>
                        </a:spcAft>
                      </a:pPr>
                      <a:r>
                        <a:rPr lang="zh-TW" sz="2300">
                          <a:effectLst/>
                          <a:latin typeface="標楷體" pitchFamily="65" charset="-120"/>
                          <a:ea typeface="標楷體" panose="03000509000000000000" pitchFamily="65" charset="-120"/>
                        </a:rPr>
                        <a:t>主題標題</a:t>
                      </a:r>
                    </a:p>
                  </a:txBody>
                  <a:tcPr marL="68580" marR="68580" marT="0" marB="0"/>
                </a:tc>
                <a:tc>
                  <a:txBody>
                    <a:bodyPr vert="horz" wrap="square"/>
                    <a:lstStyle/>
                    <a:p>
                      <a:pPr marL="0" marR="0" rtl="0">
                        <a:lnSpc>
                          <a:spcPct val="107000"/>
                        </a:lnSpc>
                        <a:spcBef>
                          <a:spcPct val="0"/>
                        </a:spcBef>
                        <a:spcAft>
                          <a:spcPct val="0"/>
                        </a:spcAft>
                      </a:pPr>
                      <a:r>
                        <a:rPr lang="zh-TW" sz="2300">
                          <a:effectLst/>
                          <a:latin typeface="標楷體" pitchFamily="65" charset="-120"/>
                          <a:ea typeface="標楷體" panose="03000509000000000000" pitchFamily="65" charset="-120"/>
                        </a:rPr>
                        <a:t>主題目標</a:t>
                      </a:r>
                    </a:p>
                  </a:txBody>
                  <a:tcPr marL="68580" marR="68580" marT="0" marB="0"/>
                </a:tc>
                <a:extLst>
                  <a:ext uri="{0D108BD9-81ED-4DB2-BD59-A6C34878D82A}">
                    <a16:rowId xmlns:a16="http://schemas.microsoft.com/office/drawing/2014/main" val="10000"/>
                  </a:ext>
                </a:extLst>
              </a:tr>
              <a:tr h="372332">
                <a:tc>
                  <a:txBody>
                    <a:bodyPr vert="horz" wrap="square"/>
                    <a:lstStyle/>
                    <a:p>
                      <a:pPr marL="0" marR="0" rtl="0">
                        <a:lnSpc>
                          <a:spcPct val="107000"/>
                        </a:lnSpc>
                        <a:spcBef>
                          <a:spcPct val="0"/>
                        </a:spcBef>
                        <a:spcAft>
                          <a:spcPct val="0"/>
                        </a:spcAft>
                      </a:pPr>
                      <a:r>
                        <a:rPr lang="zh-TW" sz="2300">
                          <a:effectLst/>
                          <a:latin typeface="標楷體" pitchFamily="65" charset="-120"/>
                          <a:ea typeface="標楷體" panose="03000509000000000000" pitchFamily="65" charset="-120"/>
                        </a:rPr>
                        <a:t>訊框轉發</a:t>
                      </a:r>
                    </a:p>
                  </a:txBody>
                  <a:tcPr marL="68580" marR="68580" marT="0" marB="0"/>
                </a:tc>
                <a:tc>
                  <a:txBody>
                    <a:bodyPr vert="horz" wrap="square"/>
                    <a:lstStyle/>
                    <a:p>
                      <a:pPr marL="0" marR="0" rtl="0">
                        <a:lnSpc>
                          <a:spcPct val="107000"/>
                        </a:lnSpc>
                        <a:spcBef>
                          <a:spcPct val="0"/>
                        </a:spcBef>
                        <a:spcAft>
                          <a:spcPct val="0"/>
                        </a:spcAft>
                      </a:pPr>
                      <a:r>
                        <a:rPr lang="zh-TW" sz="2300">
                          <a:latin typeface="標楷體" pitchFamily="65" charset="-120"/>
                          <a:ea typeface="標楷體" panose="03000509000000000000" pitchFamily="65" charset="-120"/>
                        </a:rPr>
                        <a:t>說明如何在交換網路中轉送訊框。</a:t>
                      </a:r>
                    </a:p>
                  </a:txBody>
                  <a:tcPr marL="68580" marR="68580" marT="0" marB="0"/>
                </a:tc>
                <a:extLst>
                  <a:ext uri="{0D108BD9-81ED-4DB2-BD59-A6C34878D82A}">
                    <a16:rowId xmlns:a16="http://schemas.microsoft.com/office/drawing/2014/main" val="10001"/>
                  </a:ext>
                </a:extLst>
              </a:tr>
              <a:tr h="372332">
                <a:tc>
                  <a:txBody>
                    <a:bodyPr vert="horz" wrap="square"/>
                    <a:lstStyle/>
                    <a:p>
                      <a:pPr marL="0" marR="0" rtl="0">
                        <a:lnSpc>
                          <a:spcPct val="107000"/>
                        </a:lnSpc>
                        <a:spcBef>
                          <a:spcPct val="0"/>
                        </a:spcBef>
                        <a:spcAft>
                          <a:spcPct val="0"/>
                        </a:spcAft>
                      </a:pPr>
                      <a:r>
                        <a:rPr lang="zh-TW" altLang="en-US" sz="2300" smtClean="0">
                          <a:effectLst/>
                          <a:latin typeface="標楷體" pitchFamily="65" charset="-120"/>
                          <a:ea typeface="標楷體" panose="03000509000000000000" pitchFamily="65" charset="-120"/>
                        </a:rPr>
                        <a:t>廣播區與碰撞區</a:t>
                      </a:r>
                      <a:endParaRPr lang="zh-TW" sz="2300">
                        <a:effectLst/>
                        <a:latin typeface="標楷體" pitchFamily="65" charset="-120"/>
                        <a:ea typeface="標楷體" panose="03000509000000000000" pitchFamily="65" charset="-120"/>
                      </a:endParaRPr>
                    </a:p>
                  </a:txBody>
                  <a:tcPr marL="68580" marR="68580" marT="0" marB="0"/>
                </a:tc>
                <a:tc>
                  <a:txBody>
                    <a:bodyPr vert="horz" wrap="square"/>
                    <a:lstStyle/>
                    <a:p>
                      <a:pPr marL="0" marR="0" rtl="0">
                        <a:lnSpc>
                          <a:spcPct val="107000"/>
                        </a:lnSpc>
                        <a:spcBef>
                          <a:spcPct val="0"/>
                        </a:spcBef>
                        <a:spcAft>
                          <a:spcPct val="0"/>
                        </a:spcAft>
                      </a:pPr>
                      <a:r>
                        <a:rPr lang="zh-TW" sz="2300">
                          <a:latin typeface="標楷體" pitchFamily="65" charset="-120"/>
                          <a:ea typeface="標楷體" panose="03000509000000000000" pitchFamily="65" charset="-120"/>
                        </a:rPr>
                        <a:t>比較碰撞領域與廣播領域。</a:t>
                      </a:r>
                    </a:p>
                  </a:txBody>
                  <a:tcPr marL="68580" marR="68580" marT="0" marB="0"/>
                </a:tc>
                <a:extLst>
                  <a:ext uri="{0D108BD9-81ED-4DB2-BD59-A6C34878D82A}">
                    <a16:rowId xmlns:a16="http://schemas.microsoft.com/office/drawing/2014/main" val="10002"/>
                  </a:ext>
                </a:extLst>
              </a:tr>
            </a:tbl>
          </a:graphicData>
        </a:graphic>
      </p:graphicFrame>
      <p:sp>
        <p:nvSpPr>
          <p:cNvPr id="2" name="投影片編號版面配置區 1"/>
          <p:cNvSpPr>
            <a:spLocks noGrp="1"/>
          </p:cNvSpPr>
          <p:nvPr>
            <p:ph type="sldNum" sz="quarter" idx="4"/>
          </p:nvPr>
        </p:nvSpPr>
        <p:spPr/>
        <p:txBody>
          <a:bodyPr/>
          <a:lstStyle/>
          <a:p>
            <a:pPr defTabSz="385754">
              <a:defRPr/>
            </a:pPr>
            <a:fld id="{2F5CCB13-0A32-4557-88E9-079F0C330695}" type="slidenum">
              <a:rPr lang="en-US" kern="0" smtClean="0">
                <a:solidFill>
                  <a:srgbClr val="595959"/>
                </a:solidFill>
              </a:rPr>
              <a:pPr defTabSz="385754">
                <a:defRPr/>
              </a:pPr>
              <a:t>547</a:t>
            </a:fld>
            <a:endParaRPr lang="en-US" kern="0">
              <a:solidFill>
                <a:srgbClr val="595959"/>
              </a:solidFill>
            </a:endParaRPr>
          </a:p>
        </p:txBody>
      </p:sp>
    </p:spTree>
    <p:custDataLst>
      <p:tags r:id="rId3"/>
    </p:custDataLst>
    <p:extLst>
      <p:ext uri="{BB962C8B-B14F-4D97-AF65-F5344CB8AC3E}">
        <p14:creationId xmlns:p14="http://schemas.microsoft.com/office/powerpoint/2010/main" val="3391237486"/>
      </p:ext>
    </p:extLst>
  </p:cSld>
  <p:clrMapOvr>
    <a:masterClrMapping/>
  </p:clrMapOvr>
  <p:transition spd="slow">
    <p:wipe/>
  </p:transition>
  <p:timing/>
</p:sld>
</file>

<file path=ppt/slides/slide548.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8194" name="Rectangle 2"/>
          <p:cNvSpPr>
            <a:spLocks noGrp="1" noChangeArrowheads="1"/>
          </p:cNvSpPr>
          <p:nvPr>
            <p:ph type="title"/>
          </p:nvPr>
        </p:nvSpPr>
        <p:spPr>
          <a:xfrm>
            <a:off x="1" y="898644"/>
            <a:ext cx="9144000" cy="78988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noAutofit/>
          </a:bodyPr>
          <a:lstStyle/>
          <a:p>
            <a:pPr>
              <a:lnSpc>
                <a:spcPct val="90000"/>
              </a:lnSpc>
            </a:pPr>
            <a:r>
              <a:rPr lang="en-US" altLang="zh-TW" sz="2700">
                <a:solidFill>
                  <a:srgbClr val="004C69"/>
                </a:solidFill>
              </a:rPr>
              <a:t>19.1 </a:t>
            </a:r>
            <a:r>
              <a:rPr lang="zh-TW" altLang="en-US" sz="2700">
                <a:solidFill>
                  <a:srgbClr val="004C69"/>
                </a:solidFill>
              </a:rPr>
              <a:t>訊框</a:t>
            </a:r>
            <a:r>
              <a:rPr lang="zh-TW" altLang="en-US" sz="2700" smtClean="0">
                <a:solidFill>
                  <a:srgbClr val="004C69"/>
                </a:solidFill>
              </a:rPr>
              <a:t>轉發</a:t>
            </a:r>
            <a:r>
              <a:rPr lang="en-US" altLang="zh-TW" sz="2700" smtClean="0">
                <a:solidFill>
                  <a:srgbClr val="004C69"/>
                </a:solidFill>
              </a:rPr>
              <a:t>-</a:t>
            </a:r>
            <a:r>
              <a:rPr lang="zh-TW" altLang="en-US" sz="2700" smtClean="0">
                <a:solidFill>
                  <a:srgbClr val="004C69"/>
                </a:solidFill>
              </a:rPr>
              <a:t>網路</a:t>
            </a:r>
            <a:r>
              <a:rPr lang="zh-TW" altLang="en-US" sz="2700">
                <a:solidFill>
                  <a:srgbClr val="004C69"/>
                </a:solidFill>
              </a:rPr>
              <a:t>中的訊框轉送交換</a:t>
            </a:r>
          </a:p>
        </p:txBody>
      </p:sp>
      <p:sp>
        <p:nvSpPr>
          <p:cNvPr id="2" name="Content Placeholder 1"/>
          <p:cNvSpPr>
            <a:spLocks noGrp="1"/>
          </p:cNvSpPr>
          <p:nvPr>
            <p:ph idx="1"/>
          </p:nvPr>
        </p:nvSpPr>
        <p:spPr>
          <a:xfrm>
            <a:off x="118756" y="1691820"/>
            <a:ext cx="4896590" cy="3608122"/>
          </a:xfrm>
        </p:spPr>
        <p:txBody>
          <a:bodyPr/>
          <a:lstStyle/>
          <a:p>
            <a:pPr marL="0" indent="0">
              <a:buNone/>
            </a:pPr>
            <a:r>
              <a:rPr lang="zh-TW" altLang="en-US" sz="1600"/>
              <a:t>兩個術語 </a:t>
            </a:r>
            <a:r>
              <a:rPr lang="en-US" altLang="zh-TW" sz="1600"/>
              <a:t>“</a:t>
            </a:r>
            <a:r>
              <a:rPr lang="zh-TW" altLang="en-US" sz="1600"/>
              <a:t>進入</a:t>
            </a:r>
            <a:r>
              <a:rPr lang="en-US" altLang="zh-TW" sz="1600"/>
              <a:t>”</a:t>
            </a:r>
            <a:r>
              <a:rPr lang="zh-TW" altLang="en-US" sz="1600"/>
              <a:t> 或 </a:t>
            </a:r>
            <a:r>
              <a:rPr lang="en-US" altLang="zh-TW" sz="1600"/>
              <a:t>“</a:t>
            </a:r>
            <a:r>
              <a:rPr lang="zh-TW" altLang="en-US" sz="1600"/>
              <a:t>離開</a:t>
            </a:r>
            <a:r>
              <a:rPr lang="en-US" altLang="zh-TW" sz="1600"/>
              <a:t>”</a:t>
            </a:r>
            <a:r>
              <a:rPr lang="zh-TW" altLang="en-US" sz="1600"/>
              <a:t> 介面的訊框相關聯：</a:t>
            </a:r>
          </a:p>
          <a:p>
            <a:pPr lvl="1" rtl="0">
              <a:buFont typeface="Arial" panose="020b0604020202020204" pitchFamily="34" charset="0"/>
              <a:buChar char="•"/>
            </a:pPr>
            <a:r>
              <a:rPr lang="zh-TW" altLang="en-US" sz="1600" b="1"/>
              <a:t>進入</a:t>
            </a:r>
            <a:r>
              <a:rPr lang="en-US" altLang="zh-TW" sz="1600" b="1"/>
              <a:t>(Ingress)</a:t>
            </a:r>
            <a:r>
              <a:rPr lang="zh-TW" altLang="en-US" sz="1600"/>
              <a:t> </a:t>
            </a:r>
            <a:r>
              <a:rPr lang="en-US" altLang="zh-TW" sz="1600"/>
              <a:t>— </a:t>
            </a:r>
            <a:r>
              <a:rPr lang="zh-TW" altLang="en-US" sz="1600"/>
              <a:t>進入介面</a:t>
            </a:r>
          </a:p>
          <a:p>
            <a:pPr lvl="1" rtl="0">
              <a:buFont typeface="Arial" panose="020b0604020202020204" pitchFamily="34" charset="0"/>
              <a:buChar char="•"/>
            </a:pPr>
            <a:r>
              <a:rPr lang="zh-TW" altLang="en-US" sz="1600" b="1"/>
              <a:t>離開</a:t>
            </a:r>
            <a:r>
              <a:rPr lang="en-US" altLang="zh-TW" sz="1600" b="1"/>
              <a:t>(Egress)</a:t>
            </a:r>
            <a:r>
              <a:rPr lang="zh-TW" altLang="en-US" sz="1600"/>
              <a:t> </a:t>
            </a:r>
            <a:r>
              <a:rPr lang="en-US" altLang="zh-TW" sz="1600"/>
              <a:t>— </a:t>
            </a:r>
            <a:r>
              <a:rPr lang="zh-TW" altLang="en-US" sz="1600"/>
              <a:t>離開介面</a:t>
            </a:r>
          </a:p>
          <a:p>
            <a:pPr marL="0" indent="0">
              <a:buNone/>
            </a:pPr>
            <a:r>
              <a:rPr lang="zh-TW" altLang="en-US" sz="1600"/>
              <a:t>基於輸入介面和目的 </a:t>
            </a:r>
            <a:r>
              <a:rPr lang="en-US" altLang="zh-TW" sz="1600"/>
              <a:t>MAC </a:t>
            </a:r>
            <a:r>
              <a:rPr lang="zh-TW" altLang="en-US" sz="1600"/>
              <a:t>位址轉發的交換器。</a:t>
            </a:r>
          </a:p>
          <a:p>
            <a:pPr marL="0" indent="0">
              <a:buNone/>
            </a:pPr>
            <a:r>
              <a:rPr lang="zh-TW" altLang="en-US" sz="1600"/>
              <a:t>交換器使用它的 </a:t>
            </a:r>
            <a:r>
              <a:rPr lang="en-US" altLang="zh-TW" sz="1600"/>
              <a:t>MAC </a:t>
            </a:r>
            <a:r>
              <a:rPr lang="zh-TW" altLang="en-US" sz="1600"/>
              <a:t>地址表做出轉發決定。</a:t>
            </a:r>
          </a:p>
          <a:p>
            <a:pPr marL="0" indent="0">
              <a:buNone/>
            </a:pPr>
            <a:endParaRPr lang="en-US" sz="1600"/>
          </a:p>
          <a:p>
            <a:pPr marL="0" indent="0">
              <a:buNone/>
            </a:pPr>
            <a:r>
              <a:rPr lang="zh-TW" altLang="en-US" sz="1600" b="1"/>
              <a:t>注意</a:t>
            </a:r>
            <a:r>
              <a:rPr lang="zh-TW" altLang="en-US" sz="1600"/>
              <a:t>：交換器永遠不會允許流量轉送到它接收流量的介面。 </a:t>
            </a: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090622" y="1656192"/>
            <a:ext cx="3951778" cy="35190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投影片編號版面配置區 2"/>
          <p:cNvSpPr>
            <a:spLocks noGrp="1"/>
          </p:cNvSpPr>
          <p:nvPr>
            <p:ph type="sldNum" sz="quarter" idx="4"/>
          </p:nvPr>
        </p:nvSpPr>
        <p:spPr/>
        <p:txBody>
          <a:bodyPr/>
          <a:lstStyle/>
          <a:p>
            <a:pPr defTabSz="385754">
              <a:defRPr/>
            </a:pPr>
            <a:fld id="{2F5CCB13-0A32-4557-88E9-079F0C330695}" type="slidenum">
              <a:rPr lang="en-US" kern="0" smtClean="0">
                <a:solidFill>
                  <a:srgbClr val="595959"/>
                </a:solidFill>
              </a:rPr>
              <a:pPr defTabSz="385754">
                <a:defRPr/>
              </a:pPr>
              <a:t>548</a:t>
            </a:fld>
            <a:endParaRPr lang="en-US" kern="0">
              <a:solidFill>
                <a:srgbClr val="595959"/>
              </a:solidFill>
            </a:endParaRPr>
          </a:p>
        </p:txBody>
      </p:sp>
    </p:spTree>
    <p:custDataLst>
      <p:tags r:id="rId4"/>
    </p:custDataLst>
    <p:extLst>
      <p:ext uri="{BB962C8B-B14F-4D97-AF65-F5344CB8AC3E}">
        <p14:creationId xmlns:p14="http://schemas.microsoft.com/office/powerpoint/2010/main" val="2812964043"/>
      </p:ext>
    </p:extLst>
  </p:cSld>
  <p:clrMapOvr>
    <a:masterClrMapping/>
  </p:clrMapOvr>
  <p:transition spd="slow">
    <p:wipe/>
  </p:transition>
  <p:timing/>
</p:sld>
</file>

<file path=ppt/slides/slide549.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8194"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noAutofit/>
          </a:bodyPr>
          <a:lstStyle/>
          <a:p>
            <a:pPr>
              <a:lnSpc>
                <a:spcPct val="90000"/>
              </a:lnSpc>
            </a:pPr>
            <a:r>
              <a:rPr lang="en-US" altLang="zh-TW" sz="2700">
                <a:solidFill>
                  <a:srgbClr val="004C69"/>
                </a:solidFill>
              </a:rPr>
              <a:t>19.1 </a:t>
            </a:r>
            <a:r>
              <a:rPr lang="zh-TW" altLang="en-US" sz="2700">
                <a:solidFill>
                  <a:srgbClr val="004C69"/>
                </a:solidFill>
              </a:rPr>
              <a:t>訊框轉發</a:t>
            </a:r>
            <a:r>
              <a:rPr lang="en-US" altLang="zh-TW" sz="2700">
                <a:solidFill>
                  <a:srgbClr val="004C69"/>
                </a:solidFill>
              </a:rPr>
              <a:t>-</a:t>
            </a:r>
            <a:r>
              <a:rPr lang="zh-TW" altLang="en-US" sz="2700" smtClean="0">
                <a:solidFill>
                  <a:srgbClr val="004C69"/>
                </a:solidFill>
              </a:rPr>
              <a:t>交換器 </a:t>
            </a:r>
            <a:r>
              <a:rPr lang="en-US" altLang="zh-TW" sz="2700">
                <a:solidFill>
                  <a:srgbClr val="004C69"/>
                </a:solidFill>
              </a:rPr>
              <a:t>MAC </a:t>
            </a:r>
            <a:r>
              <a:rPr lang="zh-TW" altLang="en-US" sz="2700">
                <a:solidFill>
                  <a:srgbClr val="004C69"/>
                </a:solidFill>
              </a:rPr>
              <a:t>位址表</a:t>
            </a:r>
          </a:p>
        </p:txBody>
      </p:sp>
      <p:sp>
        <p:nvSpPr>
          <p:cNvPr id="8195" name="Rectangle 6"/>
          <p:cNvSpPr>
            <a:spLocks noGrp="1" noChangeArrowheads="1"/>
          </p:cNvSpPr>
          <p:nvPr>
            <p:ph idx="1"/>
          </p:nvPr>
        </p:nvSpPr>
        <p:spPr>
          <a:xfrm>
            <a:off x="124610" y="1763199"/>
            <a:ext cx="8853286" cy="2871724"/>
          </a:xfrm>
        </p:spPr>
        <p:txBody>
          <a:bodyPr/>
          <a:lstStyle/>
          <a:p>
            <a:pPr marL="0" indent="0">
              <a:buNone/>
            </a:pPr>
            <a:r>
              <a:rPr lang="zh-TW" altLang="en-US" sz="1800"/>
              <a:t>交換器將使用目的 </a:t>
            </a:r>
            <a:r>
              <a:rPr lang="en-US" altLang="zh-TW" sz="1800"/>
              <a:t>MAC </a:t>
            </a:r>
            <a:r>
              <a:rPr lang="zh-TW" altLang="en-US" sz="1800"/>
              <a:t>位址來決定輸出介面。</a:t>
            </a:r>
          </a:p>
          <a:p>
            <a:pPr marL="0" indent="0">
              <a:buNone/>
            </a:pPr>
            <a:r>
              <a:rPr lang="zh-TW" altLang="en-US" sz="1800"/>
              <a:t>在交換器可以做出這個決定之前，必須了解目的地所在的介面。</a:t>
            </a:r>
          </a:p>
          <a:p>
            <a:pPr marL="0" indent="0">
              <a:buNone/>
            </a:pPr>
            <a:r>
              <a:rPr lang="zh-TW" altLang="en-US" sz="1800"/>
              <a:t>交換器構建 </a:t>
            </a:r>
            <a:r>
              <a:rPr lang="en-US" altLang="zh-TW" sz="1800"/>
              <a:t>MAC </a:t>
            </a:r>
            <a:r>
              <a:rPr lang="zh-TW" altLang="en-US" sz="1800"/>
              <a:t>地址表，也稱為內容定址儲存器（</a:t>
            </a:r>
            <a:r>
              <a:rPr lang="en-US" altLang="zh-TW" sz="1800"/>
              <a:t>CAM</a:t>
            </a:r>
            <a:r>
              <a:rPr lang="zh-TW" altLang="en-US" sz="1800"/>
              <a:t>）表，通過記錄來源 </a:t>
            </a:r>
            <a:r>
              <a:rPr lang="en-US" altLang="zh-TW" sz="1800"/>
              <a:t>MAC </a:t>
            </a:r>
            <a:r>
              <a:rPr lang="zh-TW" altLang="en-US" sz="1800"/>
              <a:t>地址</a:t>
            </a:r>
            <a:r>
              <a:rPr lang="zh-TW" altLang="zh-TW" sz="1800"/>
              <a:t>與它接收的連接埠一起</a:t>
            </a:r>
            <a:r>
              <a:rPr lang="zh-TW" altLang="en-US" sz="1800"/>
              <a:t>到表中。</a:t>
            </a:r>
          </a:p>
        </p:txBody>
      </p:sp>
      <p:sp>
        <p:nvSpPr>
          <p:cNvPr id="2" name="投影片編號版面配置區 1"/>
          <p:cNvSpPr>
            <a:spLocks noGrp="1"/>
          </p:cNvSpPr>
          <p:nvPr>
            <p:ph type="sldNum" sz="quarter" idx="4"/>
          </p:nvPr>
        </p:nvSpPr>
        <p:spPr/>
        <p:txBody>
          <a:bodyPr/>
          <a:lstStyle/>
          <a:p>
            <a:pPr defTabSz="385754">
              <a:defRPr/>
            </a:pPr>
            <a:fld id="{2F5CCB13-0A32-4557-88E9-079F0C330695}" type="slidenum">
              <a:rPr lang="en-US" kern="0" smtClean="0">
                <a:solidFill>
                  <a:srgbClr val="595959"/>
                </a:solidFill>
              </a:rPr>
              <a:pPr defTabSz="385754">
                <a:defRPr/>
              </a:pPr>
              <a:t>549</a:t>
            </a:fld>
            <a:endParaRPr lang="en-US" kern="0">
              <a:solidFill>
                <a:srgbClr val="595959"/>
              </a:solidFill>
            </a:endParaRPr>
          </a:p>
        </p:txBody>
      </p:sp>
    </p:spTree>
    <p:extLst>
      <p:ext uri="{BB962C8B-B14F-4D97-AF65-F5344CB8AC3E}">
        <p14:creationId xmlns:p14="http://schemas.microsoft.com/office/powerpoint/2010/main" val="2108892242"/>
      </p:ext>
    </p:extLst>
  </p:cSld>
  <p:clrMapOvr>
    <a:masterClrMapping/>
  </p:clrMapOvr>
  <p:transition spd="slow">
    <p:wipe/>
  </p:transition>
  <p:timing/>
</p:sld>
</file>

<file path=ppt/slides/slide55.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p:cNvSpPr>
            <a:spLocks noGrp="1"/>
          </p:cNvSpPr>
          <p:nvPr>
            <p:ph type="title"/>
          </p:nvPr>
        </p:nvSpPr>
        <p:spPr/>
        <p:txBody>
          <a:bodyPr>
            <a:normAutofit/>
          </a:bodyPr>
          <a:lstStyle/>
          <a:p>
            <a:pPr rtl="0"/>
            <a:r>
              <a:rPr lang="en-US" altLang="zh-TW" sz="3000" smtClean="0"/>
              <a:t>2.3</a:t>
            </a:r>
            <a:r>
              <a:rPr lang="zh-TW" altLang="en-US" sz="3000" smtClean="0"/>
              <a:t>命令</a:t>
            </a:r>
            <a:r>
              <a:rPr lang="zh-TW" altLang="en-US" sz="3000"/>
              <a:t>結構</a:t>
            </a:r>
            <a:r>
              <a:rPr lang="en-US" altLang="zh-TW" sz="3000"/>
              <a:t>-IOS </a:t>
            </a:r>
            <a:r>
              <a:rPr lang="zh-TW" altLang="en-US" sz="3000"/>
              <a:t>命令語法檢查</a:t>
            </a:r>
          </a:p>
        </p:txBody>
      </p:sp>
      <p:sp>
        <p:nvSpPr>
          <p:cNvPr id="5" name="Rectangle 6">
            <a:extLst>
              <a:ext uri="{FF2B5EF4-FFF2-40B4-BE49-F238E27FC236}">
                <a16:creationId xmlns:a16="http://schemas.microsoft.com/office/drawing/2014/main" id="{8A3AB3B0-9D4C-4845-86A8-9CDB13B2A872}"/>
              </a:ext>
            </a:extLst>
          </p:cNvPr>
          <p:cNvSpPr>
            <a:spLocks noGrp="1" noChangeArrowheads="1"/>
          </p:cNvSpPr>
          <p:nvPr>
            <p:ph idx="1"/>
          </p:nvPr>
        </p:nvSpPr>
        <p:spPr>
          <a:xfrm>
            <a:off x="670561" y="1656195"/>
            <a:ext cx="7518399" cy="1151776"/>
          </a:xfrm>
        </p:spPr>
        <p:txBody>
          <a:bodyPr>
            <a:normAutofit fontScale="92500"/>
          </a:bodyPr>
          <a:lstStyle/>
          <a:p>
            <a:pPr marL="0" indent="0">
              <a:buNone/>
            </a:pPr>
            <a:r>
              <a:rPr lang="zh-TW" altLang="en-US" sz="1600"/>
              <a:t>命令可能需要一個或多個引數。若要判斷指令所需的關鍵字和引數，請參閱指令語法。 </a:t>
            </a:r>
          </a:p>
          <a:p>
            <a:pPr lvl="1" rtl="0"/>
            <a:r>
              <a:rPr lang="zh-TW" altLang="en-US" sz="1600"/>
              <a:t>粗體文字指示輸入的指令和關鍵字，如圖所示。 </a:t>
            </a:r>
          </a:p>
          <a:p>
            <a:pPr lvl="1" rtl="0"/>
            <a:r>
              <a:rPr lang="zh-TW" altLang="en-US" sz="1600"/>
              <a:t>斜體文字表示用戶提供的值的參數。</a:t>
            </a:r>
          </a:p>
        </p:txBody>
      </p:sp>
      <p:graphicFrame>
        <p:nvGraphicFramePr>
          <p:cNvPr id="8" name="Table 7">
            <a:extLst>
              <a:ext uri="{FF2B5EF4-FFF2-40B4-BE49-F238E27FC236}">
                <a16:creationId xmlns:a16="http://schemas.microsoft.com/office/drawing/2014/main" id="{58EF1640-8E09-B446-B06E-259AF15A666E}"/>
              </a:ext>
            </a:extLst>
          </p:cNvPr>
          <p:cNvGraphicFramePr>
            <a:graphicFrameLocks noGrp="1"/>
          </p:cNvGraphicFramePr>
          <p:nvPr>
            <p:extLst/>
          </p:nvPr>
        </p:nvGraphicFramePr>
        <p:xfrm>
          <a:off x="1195214" y="3034822"/>
          <a:ext cx="6469090" cy="2082697"/>
        </p:xfrm>
        <a:graphic>
          <a:graphicData uri="http://schemas.openxmlformats.org/drawingml/2006/table">
            <a:tbl>
              <a:tblPr firstRow="1" bandRow="1">
                <a:tableStyleId>{5C22544A-7EE6-4342-B048-85BDC9FD1C3A}</a:tableStyleId>
              </a:tblPr>
              <a:tblGrid>
                <a:gridCol w="1098281">
                  <a:extLst>
                    <a:ext uri="{9D8B030D-6E8A-4147-A177-3AD203B41FA5}">
                      <a16:colId xmlns:a16="http://schemas.microsoft.com/office/drawing/2014/main" val="1180500583"/>
                    </a:ext>
                  </a:extLst>
                </a:gridCol>
                <a:gridCol w="5370809">
                  <a:extLst>
                    <a:ext uri="{9D8B030D-6E8A-4147-A177-3AD203B41FA5}">
                      <a16:colId xmlns:a16="http://schemas.microsoft.com/office/drawing/2014/main" val="2741835617"/>
                    </a:ext>
                  </a:extLst>
                </a:gridCol>
              </a:tblGrid>
              <a:tr h="274320">
                <a:tc>
                  <a:txBody>
                    <a:bodyPr vert="horz" wrap="square"/>
                    <a:lstStyle/>
                    <a:p>
                      <a:pPr rtl="0"/>
                      <a:r>
                        <a:rPr lang="zh-TW" sz="1200"/>
                        <a:t>慣例</a:t>
                      </a:r>
                    </a:p>
                  </a:txBody>
                  <a:tcPr/>
                </a:tc>
                <a:tc>
                  <a:txBody>
                    <a:bodyPr vert="horz" wrap="square"/>
                    <a:lstStyle/>
                    <a:p>
                      <a:pPr rtl="0"/>
                      <a:r>
                        <a:rPr lang="zh-TW" sz="1200"/>
                        <a:t>說明</a:t>
                      </a:r>
                    </a:p>
                  </a:txBody>
                  <a:tcPr/>
                </a:tc>
                <a:extLst>
                  <a:ext uri="{0D108BD9-81ED-4DB2-BD59-A6C34878D82A}">
                    <a16:rowId xmlns:a16="http://schemas.microsoft.com/office/drawing/2014/main" val="3590626540"/>
                  </a:ext>
                </a:extLst>
              </a:tr>
              <a:tr h="308073">
                <a:tc>
                  <a:txBody>
                    <a:bodyPr vert="horz" wrap="square"/>
                    <a:lstStyle/>
                    <a:p>
                      <a:pPr rtl="0" fontAlgn="ctr"/>
                      <a:r>
                        <a:rPr lang="zh-TW" sz="1200" b="1">
                          <a:effectLst/>
                        </a:rPr>
                        <a:t>粗體</a:t>
                      </a:r>
                    </a:p>
                  </a:txBody>
                  <a:tcPr marL="47625" marR="47625" marT="47625" marB="47625" anchor="ctr"/>
                </a:tc>
                <a:tc>
                  <a:txBody>
                    <a:bodyPr vert="horz" wrap="square"/>
                    <a:lstStyle/>
                    <a:p>
                      <a:pPr rtl="0" fontAlgn="ctr"/>
                      <a:r>
                        <a:rPr lang="zh-TW" sz="1200" b="0">
                          <a:effectLst/>
                        </a:rPr>
                        <a:t>粗體文字指示您從字面上輸入的指令和關鍵字，如圖所示。</a:t>
                      </a:r>
                    </a:p>
                  </a:txBody>
                  <a:tcPr marL="47625" marR="47625" marT="47625" marB="47625" anchor="ctr"/>
                </a:tc>
                <a:extLst>
                  <a:ext uri="{0D108BD9-81ED-4DB2-BD59-A6C34878D82A}">
                    <a16:rowId xmlns:a16="http://schemas.microsoft.com/office/drawing/2014/main" val="3639080909"/>
                  </a:ext>
                </a:extLst>
              </a:tr>
              <a:tr h="308073">
                <a:tc>
                  <a:txBody>
                    <a:bodyPr vert="horz" wrap="square"/>
                    <a:lstStyle/>
                    <a:p>
                      <a:pPr rtl="0" fontAlgn="ctr"/>
                      <a:r>
                        <a:rPr lang="zh-TW" sz="1200" b="0" i="1">
                          <a:effectLst/>
                        </a:rPr>
                        <a:t>斜體</a:t>
                      </a:r>
                    </a:p>
                  </a:txBody>
                  <a:tcPr marL="47625" marR="47625" marT="47625" marB="47625" anchor="ctr"/>
                </a:tc>
                <a:tc>
                  <a:txBody>
                    <a:bodyPr vert="horz" wrap="square"/>
                    <a:lstStyle/>
                    <a:p>
                      <a:pPr rtl="0" fontAlgn="ctr"/>
                      <a:r>
                        <a:rPr lang="zh-TW" sz="1200" b="0">
                          <a:effectLst/>
                        </a:rPr>
                        <a:t>斜體字表示由您提供值的參數。</a:t>
                      </a:r>
                    </a:p>
                  </a:txBody>
                  <a:tcPr marL="47625" marR="47625" marT="47625" marB="47625" anchor="ctr"/>
                </a:tc>
                <a:extLst>
                  <a:ext uri="{0D108BD9-81ED-4DB2-BD59-A6C34878D82A}">
                    <a16:rowId xmlns:a16="http://schemas.microsoft.com/office/drawing/2014/main" val="4082093158"/>
                  </a:ext>
                </a:extLst>
              </a:tr>
              <a:tr h="308073">
                <a:tc>
                  <a:txBody>
                    <a:bodyPr vert="horz" wrap="square"/>
                    <a:lstStyle/>
                    <a:p>
                      <a:pPr rtl="0" fontAlgn="ctr"/>
                      <a:r>
                        <a:rPr lang="zh-TW" sz="1200" b="1">
                          <a:effectLst/>
                        </a:rPr>
                        <a:t>[</a:t>
                      </a:r>
                      <a:r>
                        <a:rPr lang="zh-TW" sz="1200" b="0">
                          <a:effectLst/>
                        </a:rPr>
                        <a:t>x</a:t>
                      </a:r>
                      <a:r>
                        <a:rPr lang="zh-TW" sz="1200" b="1">
                          <a:effectLst/>
                        </a:rPr>
                        <a:t>]</a:t>
                      </a:r>
                    </a:p>
                  </a:txBody>
                  <a:tcPr marL="47625" marR="47625" marT="47625" marB="47625" anchor="ctr"/>
                </a:tc>
                <a:tc>
                  <a:txBody>
                    <a:bodyPr vert="horz" wrap="square"/>
                    <a:lstStyle/>
                    <a:p>
                      <a:pPr rtl="0" fontAlgn="ctr"/>
                      <a:r>
                        <a:rPr lang="zh-TW" sz="1200" b="0">
                          <a:effectLst/>
                        </a:rPr>
                        <a:t>方括號表示可選元素（關鍵字或參數）。</a:t>
                      </a:r>
                    </a:p>
                  </a:txBody>
                  <a:tcPr marL="47625" marR="47625" marT="47625" marB="47625" anchor="ctr"/>
                </a:tc>
                <a:extLst>
                  <a:ext uri="{0D108BD9-81ED-4DB2-BD59-A6C34878D82A}">
                    <a16:rowId xmlns:a16="http://schemas.microsoft.com/office/drawing/2014/main" val="2021840048"/>
                  </a:ext>
                </a:extLst>
              </a:tr>
              <a:tr h="331663">
                <a:tc>
                  <a:txBody>
                    <a:bodyPr vert="horz" wrap="square"/>
                    <a:lstStyle/>
                    <a:p>
                      <a:pPr rtl="0" fontAlgn="ctr"/>
                      <a:r>
                        <a:rPr lang="zh-TW" sz="1200" b="1">
                          <a:effectLst/>
                        </a:rPr>
                        <a:t>{</a:t>
                      </a:r>
                      <a:r>
                        <a:rPr lang="zh-TW" sz="1200" b="0">
                          <a:effectLst/>
                        </a:rPr>
                        <a:t>x</a:t>
                      </a:r>
                      <a:r>
                        <a:rPr lang="zh-TW" sz="1200" b="1">
                          <a:effectLst/>
                        </a:rPr>
                        <a:t>}</a:t>
                      </a:r>
                    </a:p>
                  </a:txBody>
                  <a:tcPr marL="47625" marR="47625" marT="47625" marB="47625" anchor="ctr"/>
                </a:tc>
                <a:tc>
                  <a:txBody>
                    <a:bodyPr vert="horz" wrap="square"/>
                    <a:lstStyle/>
                    <a:p>
                      <a:pPr rtl="0" fontAlgn="ctr"/>
                      <a:r>
                        <a:rPr lang="zh-TW" sz="1200" b="0">
                          <a:effectLst/>
                        </a:rPr>
                        <a:t>大括號表示必要的元素 (關鍵字或引數)。</a:t>
                      </a:r>
                    </a:p>
                  </a:txBody>
                  <a:tcPr marL="47625" marR="47625" marT="47625" marB="47625" anchor="ctr"/>
                </a:tc>
                <a:extLst>
                  <a:ext uri="{0D108BD9-81ED-4DB2-BD59-A6C34878D82A}">
                    <a16:rowId xmlns:a16="http://schemas.microsoft.com/office/drawing/2014/main" val="2968577270"/>
                  </a:ext>
                </a:extLst>
              </a:tr>
              <a:tr h="552495">
                <a:tc>
                  <a:txBody>
                    <a:bodyPr vert="horz" wrap="square"/>
                    <a:lstStyle/>
                    <a:p>
                      <a:pPr rtl="0" fontAlgn="ctr"/>
                      <a:r>
                        <a:rPr lang="zh-TW" sz="1200" b="1">
                          <a:effectLst/>
                        </a:rPr>
                        <a:t>[</a:t>
                      </a:r>
                      <a:r>
                        <a:rPr lang="zh-TW" sz="1200" b="0">
                          <a:effectLst/>
                        </a:rPr>
                        <a:t>x</a:t>
                      </a:r>
                      <a:r>
                        <a:rPr lang="zh-TW" sz="1200" b="1">
                          <a:effectLst/>
                        </a:rPr>
                        <a:t> {</a:t>
                      </a:r>
                      <a:r>
                        <a:rPr lang="zh-TW" sz="1200" b="0">
                          <a:effectLst/>
                        </a:rPr>
                        <a:t>y</a:t>
                      </a:r>
                      <a:r>
                        <a:rPr lang="zh-TW" sz="1200" b="1">
                          <a:effectLst/>
                        </a:rPr>
                        <a:t> | </a:t>
                      </a:r>
                      <a:r>
                        <a:rPr lang="zh-TW" sz="1200" b="0">
                          <a:effectLst/>
                        </a:rPr>
                        <a:t>z</a:t>
                      </a:r>
                      <a:r>
                        <a:rPr lang="zh-TW" sz="1200" b="1">
                          <a:effectLst/>
                        </a:rPr>
                        <a:t> }]</a:t>
                      </a:r>
                    </a:p>
                  </a:txBody>
                  <a:tcPr marL="47625" marR="47625" marT="47625" marB="47625" anchor="ctr"/>
                </a:tc>
                <a:tc>
                  <a:txBody>
                    <a:bodyPr vert="horz" wrap="square"/>
                    <a:lstStyle/>
                    <a:p>
                      <a:pPr rtl="0" fontAlgn="ctr"/>
                      <a:r>
                        <a:rPr lang="zh-TW" sz="1200" b="0">
                          <a:effectLst/>
                        </a:rPr>
                        <a:t>方括號內的大括號和豎線 ([{ | }]) 代表選用元素中的必要選項。空格用於清楚地描述指令的部分。</a:t>
                      </a:r>
                    </a:p>
                  </a:txBody>
                  <a:tcPr marL="47625" marR="47625" marT="47625" marB="47625" anchor="ctr"/>
                </a:tc>
                <a:extLst>
                  <a:ext uri="{0D108BD9-81ED-4DB2-BD59-A6C34878D82A}">
                    <a16:rowId xmlns:a16="http://schemas.microsoft.com/office/drawing/2014/main" val="2224970778"/>
                  </a:ext>
                </a:extLst>
              </a:tr>
            </a:tbl>
          </a:graphicData>
        </a:graphic>
      </p:graphicFrame>
      <p:sp>
        <p:nvSpPr>
          <p:cNvPr id="2" name="投影片編號版面配置區 1"/>
          <p:cNvSpPr>
            <a:spLocks noGrp="1"/>
          </p:cNvSpPr>
          <p:nvPr>
            <p:ph type="sldNum" sz="quarter" idx="4"/>
          </p:nvPr>
        </p:nvSpPr>
        <p:spPr/>
        <p:txBody>
          <a:bodyPr/>
          <a:lstStyle/>
          <a:p>
            <a:pPr defTabSz="385754">
              <a:defRPr/>
            </a:pPr>
            <a:fld id="{2F5CCB13-0A32-4557-88E9-079F0C330695}" type="slidenum">
              <a:rPr lang="en-US" kern="0" smtClean="0">
                <a:solidFill>
                  <a:srgbClr val="595959"/>
                </a:solidFill>
              </a:rPr>
              <a:pPr defTabSz="385754">
                <a:defRPr/>
              </a:pPr>
              <a:t>55</a:t>
            </a:fld>
            <a:endParaRPr lang="en-US" kern="0">
              <a:solidFill>
                <a:srgbClr val="595959"/>
              </a:solidFill>
            </a:endParaRPr>
          </a:p>
        </p:txBody>
      </p:sp>
    </p:spTree>
    <p:custDataLst>
      <p:tags r:id="rId3"/>
    </p:custDataLst>
    <p:extLst>
      <p:ext uri="{BB962C8B-B14F-4D97-AF65-F5344CB8AC3E}">
        <p14:creationId xmlns:p14="http://schemas.microsoft.com/office/powerpoint/2010/main" val="80933672"/>
      </p:ext>
    </p:extLst>
  </p:cSld>
  <p:clrMapOvr>
    <a:masterClrMapping/>
  </p:clrMapOvr>
  <p:transition spd="slow">
    <p:wipe/>
  </p:transition>
  <p:timing/>
</p:sld>
</file>

<file path=ppt/slides/slide550.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8194"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noAutofit/>
          </a:bodyPr>
          <a:lstStyle/>
          <a:p>
            <a:pPr>
              <a:lnSpc>
                <a:spcPct val="90000"/>
              </a:lnSpc>
            </a:pPr>
            <a:r>
              <a:rPr lang="en-US" altLang="zh-TW" sz="2700">
                <a:solidFill>
                  <a:srgbClr val="004C69"/>
                </a:solidFill>
              </a:rPr>
              <a:t>19.1 </a:t>
            </a:r>
            <a:r>
              <a:rPr lang="zh-TW" altLang="en-US" sz="2700">
                <a:solidFill>
                  <a:srgbClr val="004C69"/>
                </a:solidFill>
              </a:rPr>
              <a:t>訊框轉發</a:t>
            </a:r>
            <a:r>
              <a:rPr lang="en-US" altLang="zh-TW" sz="2700">
                <a:solidFill>
                  <a:srgbClr val="004C69"/>
                </a:solidFill>
              </a:rPr>
              <a:t>-</a:t>
            </a:r>
            <a:r>
              <a:rPr lang="zh-TW" altLang="en-US" sz="2700" smtClean="0">
                <a:solidFill>
                  <a:srgbClr val="004C69"/>
                </a:solidFill>
              </a:rPr>
              <a:t>交換器</a:t>
            </a:r>
            <a:r>
              <a:rPr lang="zh-TW" altLang="en-US" sz="2700">
                <a:solidFill>
                  <a:srgbClr val="004C69"/>
                </a:solidFill>
              </a:rPr>
              <a:t>學習和轉送方法</a:t>
            </a:r>
          </a:p>
        </p:txBody>
      </p:sp>
      <p:sp>
        <p:nvSpPr>
          <p:cNvPr id="8195" name="Rectangle 6"/>
          <p:cNvSpPr>
            <a:spLocks noGrp="1" noChangeArrowheads="1"/>
          </p:cNvSpPr>
          <p:nvPr>
            <p:ph idx="1"/>
          </p:nvPr>
        </p:nvSpPr>
        <p:spPr>
          <a:xfrm>
            <a:off x="124610" y="1751323"/>
            <a:ext cx="8853286" cy="2588036"/>
          </a:xfrm>
        </p:spPr>
        <p:txBody>
          <a:bodyPr/>
          <a:lstStyle/>
          <a:p>
            <a:pPr marL="0" indent="0">
              <a:buNone/>
            </a:pPr>
            <a:r>
              <a:rPr lang="zh-TW" altLang="en-US" sz="1600"/>
              <a:t>交換器使用兩個步驟處理程序：</a:t>
            </a:r>
          </a:p>
          <a:p>
            <a:pPr marL="142871" lvl="1" indent="0">
              <a:buNone/>
            </a:pPr>
            <a:r>
              <a:rPr lang="zh-TW" altLang="en-US" sz="1600" b="1"/>
              <a:t>步驟 </a:t>
            </a:r>
            <a:r>
              <a:rPr lang="en-US" altLang="zh-TW" sz="1600" b="1"/>
              <a:t>1</a:t>
            </a:r>
            <a:r>
              <a:rPr lang="zh-TW" altLang="en-US" sz="1600"/>
              <a:t> 學習 </a:t>
            </a:r>
            <a:r>
              <a:rPr lang="en-US" altLang="zh-TW" sz="1600"/>
              <a:t>— </a:t>
            </a:r>
            <a:r>
              <a:rPr lang="zh-TW" altLang="en-US" sz="1600"/>
              <a:t>檢查來源位址</a:t>
            </a:r>
          </a:p>
          <a:p>
            <a:pPr lvl="2">
              <a:buFont typeface="Arial" panose="020b0604020202020204" pitchFamily="34" charset="0"/>
              <a:buChar char="•"/>
            </a:pPr>
            <a:r>
              <a:rPr lang="zh-TW" altLang="zh-TW" sz="1600"/>
              <a:t>如果不在表中</a:t>
            </a:r>
            <a:r>
              <a:rPr lang="zh-TW" altLang="en-US" sz="1600"/>
              <a:t>則添加來源 </a:t>
            </a:r>
            <a:r>
              <a:rPr lang="en-US" altLang="zh-TW" sz="1600"/>
              <a:t>MAC</a:t>
            </a:r>
          </a:p>
          <a:p>
            <a:pPr lvl="2" rtl="0">
              <a:buFont typeface="Arial" panose="020b0604020202020204" pitchFamily="34" charset="0"/>
              <a:buChar char="•"/>
            </a:pPr>
            <a:r>
              <a:rPr lang="zh-TW" altLang="en-US" sz="1600"/>
              <a:t>如果來源在表中，將逾時設定重置為 </a:t>
            </a:r>
            <a:r>
              <a:rPr lang="en-US" altLang="zh-TW" sz="1600"/>
              <a:t>5 </a:t>
            </a:r>
            <a:r>
              <a:rPr lang="zh-TW" altLang="en-US" sz="1600"/>
              <a:t>分鐘</a:t>
            </a:r>
          </a:p>
          <a:p>
            <a:pPr marL="142871" lvl="1" indent="0">
              <a:buNone/>
            </a:pPr>
            <a:r>
              <a:rPr lang="zh-TW" altLang="en-US" sz="1600" b="1"/>
              <a:t>步驟 </a:t>
            </a:r>
            <a:r>
              <a:rPr lang="en-US" altLang="zh-TW" sz="1600" b="1"/>
              <a:t>2</a:t>
            </a:r>
            <a:r>
              <a:rPr lang="zh-TW" altLang="en-US" sz="1600"/>
              <a:t> 轉送 </a:t>
            </a:r>
            <a:r>
              <a:rPr lang="en-US" altLang="zh-TW" sz="1600"/>
              <a:t>— </a:t>
            </a:r>
            <a:r>
              <a:rPr lang="zh-TW" altLang="en-US" sz="1600"/>
              <a:t>檢查目的位址</a:t>
            </a:r>
          </a:p>
          <a:p>
            <a:pPr lvl="2" rtl="0">
              <a:buFont typeface="Arial" panose="020b0604020202020204" pitchFamily="34" charset="0"/>
              <a:buChar char="•"/>
            </a:pPr>
            <a:r>
              <a:rPr lang="zh-TW" altLang="en-US" sz="1600"/>
              <a:t>如果目的 </a:t>
            </a:r>
            <a:r>
              <a:rPr lang="en-US" altLang="zh-TW" sz="1600"/>
              <a:t>MAC </a:t>
            </a:r>
            <a:r>
              <a:rPr lang="zh-TW" altLang="en-US" sz="1600"/>
              <a:t>在 </a:t>
            </a:r>
            <a:r>
              <a:rPr lang="en-US" altLang="zh-TW" sz="1600"/>
              <a:t>MAC </a:t>
            </a:r>
            <a:r>
              <a:rPr lang="zh-TW" altLang="en-US" sz="1600"/>
              <a:t>地址表中，它被轉發到指定的連接埠送出。</a:t>
            </a:r>
          </a:p>
          <a:p>
            <a:pPr lvl="2" rtl="0">
              <a:buFont typeface="Arial" panose="020b0604020202020204" pitchFamily="34" charset="0"/>
              <a:buChar char="•"/>
            </a:pPr>
            <a:r>
              <a:rPr lang="zh-TW" altLang="en-US" sz="1600"/>
              <a:t>如果目的 </a:t>
            </a:r>
            <a:r>
              <a:rPr lang="en-US" altLang="zh-TW" sz="1600"/>
              <a:t>MAC </a:t>
            </a:r>
            <a:r>
              <a:rPr lang="zh-TW" altLang="en-US" sz="1600"/>
              <a:t>不在表中，它會泛洪到除了接收到的介面之外的所有介面。</a:t>
            </a:r>
          </a:p>
        </p:txBody>
      </p:sp>
      <p:sp>
        <p:nvSpPr>
          <p:cNvPr id="2" name="投影片編號版面配置區 1"/>
          <p:cNvSpPr>
            <a:spLocks noGrp="1"/>
          </p:cNvSpPr>
          <p:nvPr>
            <p:ph type="sldNum" sz="quarter" idx="4"/>
          </p:nvPr>
        </p:nvSpPr>
        <p:spPr/>
        <p:txBody>
          <a:bodyPr/>
          <a:lstStyle/>
          <a:p>
            <a:pPr defTabSz="385754">
              <a:defRPr/>
            </a:pPr>
            <a:fld id="{2F5CCB13-0A32-4557-88E9-079F0C330695}" type="slidenum">
              <a:rPr lang="en-US" kern="0" smtClean="0">
                <a:solidFill>
                  <a:srgbClr val="595959"/>
                </a:solidFill>
              </a:rPr>
              <a:pPr defTabSz="385754">
                <a:defRPr/>
              </a:pPr>
              <a:t>550</a:t>
            </a:fld>
            <a:endParaRPr lang="en-US" kern="0">
              <a:solidFill>
                <a:srgbClr val="595959"/>
              </a:solidFill>
            </a:endParaRPr>
          </a:p>
        </p:txBody>
      </p:sp>
    </p:spTree>
    <p:extLst>
      <p:ext uri="{BB962C8B-B14F-4D97-AF65-F5344CB8AC3E}">
        <p14:creationId xmlns:p14="http://schemas.microsoft.com/office/powerpoint/2010/main" val="729132348"/>
      </p:ext>
    </p:extLst>
  </p:cSld>
  <p:clrMapOvr>
    <a:masterClrMapping/>
  </p:clrMapOvr>
  <p:transition spd="slow">
    <p:wipe/>
  </p:transition>
  <p:timing/>
</p:sld>
</file>

<file path=ppt/slides/slide551.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8194"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noAutofit/>
          </a:bodyPr>
          <a:lstStyle/>
          <a:p>
            <a:pPr>
              <a:lnSpc>
                <a:spcPct val="90000"/>
              </a:lnSpc>
            </a:pPr>
            <a:r>
              <a:rPr lang="en-US" altLang="zh-TW" sz="2700">
                <a:solidFill>
                  <a:srgbClr val="004C69"/>
                </a:solidFill>
              </a:rPr>
              <a:t>19.1 </a:t>
            </a:r>
            <a:r>
              <a:rPr lang="zh-TW" altLang="en-US" sz="2700">
                <a:solidFill>
                  <a:srgbClr val="004C69"/>
                </a:solidFill>
              </a:rPr>
              <a:t>訊框轉發</a:t>
            </a:r>
            <a:r>
              <a:rPr lang="en-US" altLang="zh-TW" sz="2700">
                <a:solidFill>
                  <a:srgbClr val="004C69"/>
                </a:solidFill>
              </a:rPr>
              <a:t>-</a:t>
            </a:r>
            <a:r>
              <a:rPr lang="zh-TW" altLang="en-US" sz="2700" smtClean="0">
                <a:solidFill>
                  <a:srgbClr val="004C69"/>
                </a:solidFill>
              </a:rPr>
              <a:t>交換器</a:t>
            </a:r>
            <a:r>
              <a:rPr lang="zh-TW" altLang="en-US" sz="2700">
                <a:solidFill>
                  <a:srgbClr val="004C69"/>
                </a:solidFill>
              </a:rPr>
              <a:t>轉送方法</a:t>
            </a:r>
          </a:p>
        </p:txBody>
      </p:sp>
      <p:sp>
        <p:nvSpPr>
          <p:cNvPr id="8195" name="Rectangle 6"/>
          <p:cNvSpPr>
            <a:spLocks noGrp="1" noChangeArrowheads="1"/>
          </p:cNvSpPr>
          <p:nvPr>
            <p:ph idx="1"/>
          </p:nvPr>
        </p:nvSpPr>
        <p:spPr>
          <a:xfrm>
            <a:off x="100859" y="1715696"/>
            <a:ext cx="8853286" cy="2854572"/>
          </a:xfrm>
        </p:spPr>
        <p:txBody>
          <a:bodyPr/>
          <a:lstStyle/>
          <a:p>
            <a:pPr marL="0" indent="0">
              <a:buNone/>
            </a:pPr>
            <a:r>
              <a:rPr lang="zh-TW" altLang="en-US" sz="1800"/>
              <a:t>交換器使用專用積體電路 </a:t>
            </a:r>
            <a:r>
              <a:rPr lang="en-US" altLang="zh-TW" sz="1800"/>
              <a:t>(ASIC)</a:t>
            </a:r>
            <a:r>
              <a:rPr lang="zh-TW" altLang="en-US" sz="1800"/>
              <a:t>來做出非常快速的決策。</a:t>
            </a:r>
          </a:p>
          <a:p>
            <a:pPr marL="0" indent="0">
              <a:buNone/>
            </a:pPr>
            <a:r>
              <a:rPr lang="zh-TW" altLang="en-US" sz="1800"/>
              <a:t>交換器</a:t>
            </a:r>
            <a:r>
              <a:rPr lang="zh-TW" altLang="zh-TW" sz="1800"/>
              <a:t>在接收到訊框之後</a:t>
            </a:r>
            <a:r>
              <a:rPr lang="zh-TW" altLang="en-US" sz="1800"/>
              <a:t>會使用以下兩種方法之一來進行轉送決定：</a:t>
            </a:r>
          </a:p>
          <a:p>
            <a:pPr>
              <a:buFont typeface="Arial" panose="020b0604020202020204" pitchFamily="34" charset="0"/>
              <a:buChar char="•"/>
            </a:pPr>
            <a:r>
              <a:rPr lang="zh-TW" altLang="en-US" sz="1800" b="1"/>
              <a:t>儲存轉發交換</a:t>
            </a:r>
            <a:r>
              <a:rPr lang="zh-TW" altLang="en-US" sz="1800"/>
              <a:t> </a:t>
            </a:r>
            <a:r>
              <a:rPr lang="zh-TW" altLang="zh-TW" sz="1800"/>
              <a:t>—</a:t>
            </a:r>
            <a:r>
              <a:rPr lang="en-US" altLang="zh-TW" sz="1800"/>
              <a:t> </a:t>
            </a:r>
            <a:r>
              <a:rPr lang="zh-TW" altLang="en-US" sz="1800"/>
              <a:t>接收整個訊框，並確保訊框是有效的。儲存轉發交換是思科偏好的交換方法。 </a:t>
            </a:r>
          </a:p>
          <a:p>
            <a:pPr>
              <a:buFont typeface="Arial" panose="020b0604020202020204" pitchFamily="34" charset="0"/>
              <a:buChar char="•"/>
            </a:pPr>
            <a:r>
              <a:rPr lang="zh-TW" altLang="en-US" sz="1800" b="1"/>
              <a:t>直通交換</a:t>
            </a:r>
            <a:r>
              <a:rPr lang="zh-TW" altLang="en-US" sz="1800"/>
              <a:t> </a:t>
            </a:r>
            <a:r>
              <a:rPr lang="zh-TW" altLang="zh-TW" sz="1800"/>
              <a:t>—</a:t>
            </a:r>
            <a:r>
              <a:rPr lang="en-US" altLang="zh-TW" sz="1800"/>
              <a:t> </a:t>
            </a:r>
            <a:r>
              <a:rPr lang="zh-TW" altLang="en-US" sz="1800"/>
              <a:t>在決定傳入訊框和輸出連接埠的目的 </a:t>
            </a:r>
            <a:r>
              <a:rPr lang="en-US" altLang="zh-TW" sz="1800"/>
              <a:t>MAC </a:t>
            </a:r>
            <a:r>
              <a:rPr lang="zh-TW" altLang="en-US" sz="1800"/>
              <a:t>位址後，立即轉送訊框。 </a:t>
            </a:r>
            <a:r>
              <a:rPr lang="zh-TW" altLang="en-US" sz="1800" b="1"/>
              <a:t> </a:t>
            </a:r>
          </a:p>
        </p:txBody>
      </p:sp>
      <p:sp>
        <p:nvSpPr>
          <p:cNvPr id="2" name="投影片編號版面配置區 1"/>
          <p:cNvSpPr>
            <a:spLocks noGrp="1"/>
          </p:cNvSpPr>
          <p:nvPr>
            <p:ph type="sldNum" sz="quarter" idx="4"/>
          </p:nvPr>
        </p:nvSpPr>
        <p:spPr/>
        <p:txBody>
          <a:bodyPr/>
          <a:lstStyle/>
          <a:p>
            <a:pPr defTabSz="385754">
              <a:defRPr/>
            </a:pPr>
            <a:fld id="{2F5CCB13-0A32-4557-88E9-079F0C330695}" type="slidenum">
              <a:rPr lang="en-US" kern="0" smtClean="0">
                <a:solidFill>
                  <a:srgbClr val="595959"/>
                </a:solidFill>
              </a:rPr>
              <a:pPr defTabSz="385754">
                <a:defRPr/>
              </a:pPr>
              <a:t>551</a:t>
            </a:fld>
            <a:endParaRPr lang="en-US" kern="0">
              <a:solidFill>
                <a:srgbClr val="595959"/>
              </a:solidFill>
            </a:endParaRPr>
          </a:p>
        </p:txBody>
      </p:sp>
    </p:spTree>
    <p:extLst>
      <p:ext uri="{BB962C8B-B14F-4D97-AF65-F5344CB8AC3E}">
        <p14:creationId xmlns:p14="http://schemas.microsoft.com/office/powerpoint/2010/main" val="3860887080"/>
      </p:ext>
    </p:extLst>
  </p:cSld>
  <p:clrMapOvr>
    <a:masterClrMapping/>
  </p:clrMapOvr>
  <p:transition spd="slow">
    <p:wipe/>
  </p:transition>
  <p:timing/>
</p:sld>
</file>

<file path=ppt/slides/slide552.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8194" name="Rectangle 2"/>
          <p:cNvSpPr>
            <a:spLocks noGrp="1" noChangeArrowheads="1"/>
          </p:cNvSpPr>
          <p:nvPr>
            <p:ph type="title"/>
          </p:nvPr>
        </p:nvSpPr>
        <p:spPr>
          <a:xfrm>
            <a:off x="1" y="898645"/>
            <a:ext cx="9144000" cy="68828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noAutofit/>
          </a:bodyPr>
          <a:lstStyle/>
          <a:p>
            <a:pPr>
              <a:lnSpc>
                <a:spcPct val="90000"/>
              </a:lnSpc>
            </a:pPr>
            <a:r>
              <a:rPr lang="en-US" altLang="zh-TW" sz="2700">
                <a:solidFill>
                  <a:srgbClr val="004C69"/>
                </a:solidFill>
              </a:rPr>
              <a:t>19.1 </a:t>
            </a:r>
            <a:r>
              <a:rPr lang="zh-TW" altLang="en-US" sz="2700">
                <a:solidFill>
                  <a:srgbClr val="004C69"/>
                </a:solidFill>
              </a:rPr>
              <a:t>訊框轉發</a:t>
            </a:r>
            <a:r>
              <a:rPr lang="en-US" altLang="zh-TW" sz="2700">
                <a:solidFill>
                  <a:srgbClr val="004C69"/>
                </a:solidFill>
              </a:rPr>
              <a:t>-</a:t>
            </a:r>
            <a:r>
              <a:rPr lang="zh-TW" altLang="en-US" sz="2700" smtClean="0">
                <a:solidFill>
                  <a:srgbClr val="004C69"/>
                </a:solidFill>
              </a:rPr>
              <a:t>儲存</a:t>
            </a:r>
            <a:r>
              <a:rPr lang="zh-TW" altLang="en-US" sz="2700">
                <a:solidFill>
                  <a:srgbClr val="004C69"/>
                </a:solidFill>
              </a:rPr>
              <a:t>轉發交換</a:t>
            </a:r>
          </a:p>
        </p:txBody>
      </p:sp>
      <p:sp>
        <p:nvSpPr>
          <p:cNvPr id="8195" name="Rectangle 6"/>
          <p:cNvSpPr>
            <a:spLocks noGrp="1" noChangeArrowheads="1"/>
          </p:cNvSpPr>
          <p:nvPr>
            <p:ph idx="1"/>
          </p:nvPr>
        </p:nvSpPr>
        <p:spPr>
          <a:xfrm>
            <a:off x="91623" y="1595623"/>
            <a:ext cx="8853286" cy="1666287"/>
          </a:xfrm>
        </p:spPr>
        <p:txBody>
          <a:bodyPr/>
          <a:lstStyle/>
          <a:p>
            <a:pPr marL="0" indent="0">
              <a:buNone/>
            </a:pPr>
            <a:r>
              <a:rPr lang="zh-TW" altLang="en-US" sz="1600"/>
              <a:t>“儲存轉發” 有兩個主要特徵： </a:t>
            </a:r>
          </a:p>
          <a:p>
            <a:pPr lvl="1" rtl="0"/>
            <a:r>
              <a:rPr lang="zh-TW" altLang="en-US" sz="1600"/>
              <a:t>錯誤檢查 </a:t>
            </a:r>
            <a:r>
              <a:rPr lang="en-US" altLang="zh-TW" sz="1600"/>
              <a:t>— </a:t>
            </a:r>
            <a:r>
              <a:rPr lang="zh-TW" altLang="en-US" sz="1600"/>
              <a:t>交換器將檢查訊框檢查序列 </a:t>
            </a:r>
            <a:r>
              <a:rPr lang="en-US" altLang="zh-TW" sz="1600"/>
              <a:t>(FCS) </a:t>
            </a:r>
            <a:r>
              <a:rPr lang="zh-TW" altLang="en-US" sz="1600"/>
              <a:t>是否有 </a:t>
            </a:r>
            <a:r>
              <a:rPr lang="en-US" altLang="zh-TW" sz="1600"/>
              <a:t>CRC </a:t>
            </a:r>
            <a:r>
              <a:rPr lang="zh-TW" altLang="en-US" sz="1600"/>
              <a:t>錯誤。錯誤的訊框將被捨棄。</a:t>
            </a:r>
          </a:p>
          <a:p>
            <a:pPr lvl="1" rtl="0"/>
            <a:r>
              <a:rPr lang="zh-TW" altLang="en-US" sz="1600"/>
              <a:t>緩衝 </a:t>
            </a:r>
            <a:r>
              <a:rPr lang="en-US" altLang="zh-TW" sz="1600"/>
              <a:t>— </a:t>
            </a:r>
            <a:r>
              <a:rPr lang="zh-TW" altLang="en-US" sz="1600"/>
              <a:t>輸入介面會在檢查 </a:t>
            </a:r>
            <a:r>
              <a:rPr lang="en-US" altLang="zh-TW" sz="1600"/>
              <a:t>FCS </a:t>
            </a:r>
            <a:r>
              <a:rPr lang="zh-TW" altLang="en-US" sz="1600"/>
              <a:t>時緩衝訊框。這也可讓交換器調整入口和出口連接埠之間的潛在速度差異。</a:t>
            </a:r>
          </a:p>
          <a:p>
            <a:pPr marL="142871" lvl="1" indent="0">
              <a:buNone/>
            </a:pPr>
            <a:endParaRPr lang="en-US" sz="160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012902" y="3261910"/>
            <a:ext cx="4708814" cy="22523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投影片編號版面配置區 1"/>
          <p:cNvSpPr>
            <a:spLocks noGrp="1"/>
          </p:cNvSpPr>
          <p:nvPr>
            <p:ph type="sldNum" sz="quarter" idx="4"/>
          </p:nvPr>
        </p:nvSpPr>
        <p:spPr/>
        <p:txBody>
          <a:bodyPr/>
          <a:lstStyle/>
          <a:p>
            <a:pPr defTabSz="385754">
              <a:defRPr/>
            </a:pPr>
            <a:fld id="{2F5CCB13-0A32-4557-88E9-079F0C330695}" type="slidenum">
              <a:rPr lang="en-US" kern="0" smtClean="0">
                <a:solidFill>
                  <a:srgbClr val="595959"/>
                </a:solidFill>
              </a:rPr>
              <a:pPr defTabSz="385754">
                <a:defRPr/>
              </a:pPr>
              <a:t>552</a:t>
            </a:fld>
            <a:endParaRPr lang="en-US" kern="0">
              <a:solidFill>
                <a:srgbClr val="595959"/>
              </a:solidFill>
            </a:endParaRPr>
          </a:p>
        </p:txBody>
      </p:sp>
    </p:spTree>
    <p:extLst>
      <p:ext uri="{BB962C8B-B14F-4D97-AF65-F5344CB8AC3E}">
        <p14:creationId xmlns:p14="http://schemas.microsoft.com/office/powerpoint/2010/main" val="3842203355"/>
      </p:ext>
    </p:extLst>
  </p:cSld>
  <p:clrMapOvr>
    <a:masterClrMapping/>
  </p:clrMapOvr>
  <p:transition spd="slow">
    <p:wipe/>
  </p:transition>
  <p:timing/>
</p:sld>
</file>

<file path=ppt/slides/slide553.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8194" name="Rectangle 2"/>
          <p:cNvSpPr>
            <a:spLocks noGrp="1" noChangeArrowheads="1"/>
          </p:cNvSpPr>
          <p:nvPr>
            <p:ph type="title"/>
          </p:nvPr>
        </p:nvSpPr>
        <p:spPr>
          <a:xfrm>
            <a:off x="2" y="898643"/>
            <a:ext cx="4590287" cy="75755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noAutofit/>
          </a:bodyPr>
          <a:lstStyle/>
          <a:p>
            <a:pPr>
              <a:lnSpc>
                <a:spcPct val="90000"/>
              </a:lnSpc>
            </a:pPr>
            <a:r>
              <a:rPr lang="en-US" altLang="zh-TW" sz="2700">
                <a:solidFill>
                  <a:srgbClr val="004C69"/>
                </a:solidFill>
              </a:rPr>
              <a:t>19.1 </a:t>
            </a:r>
            <a:r>
              <a:rPr lang="zh-TW" altLang="en-US" sz="2700">
                <a:solidFill>
                  <a:srgbClr val="004C69"/>
                </a:solidFill>
              </a:rPr>
              <a:t>訊框轉發</a:t>
            </a:r>
            <a:r>
              <a:rPr lang="en-US" altLang="zh-TW" sz="2700">
                <a:solidFill>
                  <a:srgbClr val="004C69"/>
                </a:solidFill>
              </a:rPr>
              <a:t>-</a:t>
            </a:r>
            <a:r>
              <a:rPr lang="zh-TW" altLang="en-US" sz="2700" smtClean="0">
                <a:solidFill>
                  <a:srgbClr val="004C69"/>
                </a:solidFill>
              </a:rPr>
              <a:t>直通</a:t>
            </a:r>
            <a:r>
              <a:rPr lang="zh-TW" altLang="en-US" sz="2700">
                <a:solidFill>
                  <a:srgbClr val="004C69"/>
                </a:solidFill>
              </a:rPr>
              <a:t>交換</a:t>
            </a:r>
          </a:p>
        </p:txBody>
      </p:sp>
      <p:sp>
        <p:nvSpPr>
          <p:cNvPr id="8195" name="Rectangle 6"/>
          <p:cNvSpPr>
            <a:spLocks noGrp="1" noChangeArrowheads="1"/>
          </p:cNvSpPr>
          <p:nvPr>
            <p:ph idx="1"/>
          </p:nvPr>
        </p:nvSpPr>
        <p:spPr>
          <a:xfrm>
            <a:off x="4590289" y="1277418"/>
            <a:ext cx="4553711" cy="3919360"/>
          </a:xfrm>
        </p:spPr>
        <p:txBody>
          <a:bodyPr/>
          <a:lstStyle/>
          <a:p>
            <a:pPr rtl="0">
              <a:buFont typeface="Arial" panose="020b0604020202020204" pitchFamily="34" charset="0"/>
              <a:buChar char="•"/>
            </a:pPr>
            <a:r>
              <a:rPr lang="zh-TW" altLang="en-US" sz="1600"/>
              <a:t>在決定目的 </a:t>
            </a:r>
            <a:r>
              <a:rPr lang="en-US" altLang="zh-TW" sz="1600"/>
              <a:t>MAC </a:t>
            </a:r>
            <a:r>
              <a:rPr lang="zh-TW" altLang="en-US" sz="1600"/>
              <a:t>之後，直接將訊框轉送。</a:t>
            </a:r>
          </a:p>
          <a:p>
            <a:pPr rtl="0">
              <a:buFont typeface="Arial" panose="020b0604020202020204" pitchFamily="34" charset="0"/>
              <a:buChar char="•"/>
            </a:pPr>
            <a:r>
              <a:rPr lang="zh-TW" altLang="en-US" sz="1600"/>
              <a:t>免於片段（</a:t>
            </a:r>
            <a:r>
              <a:rPr lang="en-US" altLang="zh-TW" sz="1600"/>
              <a:t>Frag</a:t>
            </a:r>
            <a:r>
              <a:rPr lang="zh-TW" altLang="en-US" sz="1600"/>
              <a:t>）方法將檢查目的地，並確保訊框至少 </a:t>
            </a:r>
            <a:r>
              <a:rPr lang="en-US" altLang="zh-TW" sz="1600"/>
              <a:t>64 </a:t>
            </a:r>
            <a:r>
              <a:rPr lang="zh-TW" altLang="en-US" sz="1600"/>
              <a:t>位元組。這將消除侏儒。</a:t>
            </a:r>
          </a:p>
          <a:p>
            <a:pPr marL="0" indent="0">
              <a:buNone/>
            </a:pPr>
            <a:r>
              <a:rPr lang="zh-TW" altLang="en-US" sz="1600"/>
              <a:t>直通交換概念：</a:t>
            </a:r>
          </a:p>
          <a:p>
            <a:pPr lvl="1" rtl="0">
              <a:buFont typeface="Arial" panose="020b0604020202020204" pitchFamily="34" charset="0"/>
              <a:buChar char="•"/>
            </a:pPr>
            <a:r>
              <a:rPr lang="zh-TW" altLang="en-US" sz="1600"/>
              <a:t>適用於需要延遲低於 </a:t>
            </a:r>
            <a:r>
              <a:rPr lang="en-US" altLang="zh-TW" sz="1600"/>
              <a:t>10 </a:t>
            </a:r>
            <a:r>
              <a:rPr lang="zh-TW" altLang="en-US" sz="1600"/>
              <a:t>微秒的交換器</a:t>
            </a:r>
          </a:p>
          <a:p>
            <a:pPr lvl="1" rtl="0">
              <a:buFont typeface="Arial" panose="020b0604020202020204" pitchFamily="34" charset="0"/>
              <a:buChar char="•"/>
            </a:pPr>
            <a:r>
              <a:rPr lang="zh-TW" altLang="en-US" sz="1600"/>
              <a:t>不檢查 </a:t>
            </a:r>
            <a:r>
              <a:rPr lang="en-US" altLang="zh-TW" sz="1600"/>
              <a:t>FCS</a:t>
            </a:r>
            <a:r>
              <a:rPr lang="zh-TW" altLang="en-US" sz="1600"/>
              <a:t>，因此它可以傳送錯誤訊框</a:t>
            </a:r>
          </a:p>
          <a:p>
            <a:pPr lvl="1" rtl="0">
              <a:buFont typeface="Arial" panose="020b0604020202020204" pitchFamily="34" charset="0"/>
              <a:buChar char="•"/>
            </a:pPr>
            <a:r>
              <a:rPr lang="zh-TW" altLang="en-US" sz="1600"/>
              <a:t>如果交換器傳送過多錯誤，可能會導致頻寬問題</a:t>
            </a:r>
          </a:p>
          <a:p>
            <a:pPr lvl="1" rtl="0">
              <a:buFont typeface="Arial" panose="020b0604020202020204" pitchFamily="34" charset="0"/>
              <a:buChar char="•"/>
            </a:pPr>
            <a:r>
              <a:rPr lang="zh-TW" altLang="en-US" sz="1600"/>
              <a:t>無法支援從入口到出口速度不同的連接埠</a:t>
            </a: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41745" y="2542968"/>
            <a:ext cx="4313382" cy="24934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投影片編號版面配置區 1"/>
          <p:cNvSpPr>
            <a:spLocks noGrp="1"/>
          </p:cNvSpPr>
          <p:nvPr>
            <p:ph type="sldNum" sz="quarter" idx="4"/>
          </p:nvPr>
        </p:nvSpPr>
        <p:spPr/>
        <p:txBody>
          <a:bodyPr/>
          <a:lstStyle/>
          <a:p>
            <a:pPr defTabSz="385754">
              <a:defRPr/>
            </a:pPr>
            <a:fld id="{2F5CCB13-0A32-4557-88E9-079F0C330695}" type="slidenum">
              <a:rPr lang="en-US" kern="0" smtClean="0">
                <a:solidFill>
                  <a:srgbClr val="595959"/>
                </a:solidFill>
              </a:rPr>
              <a:pPr defTabSz="385754">
                <a:defRPr/>
              </a:pPr>
              <a:t>553</a:t>
            </a:fld>
            <a:endParaRPr lang="en-US" kern="0">
              <a:solidFill>
                <a:srgbClr val="595959"/>
              </a:solidFill>
            </a:endParaRPr>
          </a:p>
        </p:txBody>
      </p:sp>
    </p:spTree>
    <p:extLst>
      <p:ext uri="{BB962C8B-B14F-4D97-AF65-F5344CB8AC3E}">
        <p14:creationId xmlns:p14="http://schemas.microsoft.com/office/powerpoint/2010/main" val="3596369482"/>
      </p:ext>
    </p:extLst>
  </p:cSld>
  <p:clrMapOvr>
    <a:masterClrMapping/>
  </p:clrMapOvr>
  <p:transition spd="slow">
    <p:wipe/>
  </p:transition>
  <p:timing/>
</p:sld>
</file>

<file path=ppt/slides/slide554.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8194"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noAutofit/>
          </a:bodyPr>
          <a:lstStyle/>
          <a:p>
            <a:pPr>
              <a:lnSpc>
                <a:spcPct val="90000"/>
              </a:lnSpc>
            </a:pPr>
            <a:r>
              <a:rPr lang="en-US" altLang="zh-TW" sz="2700">
                <a:solidFill>
                  <a:srgbClr val="004C69"/>
                </a:solidFill>
              </a:rPr>
              <a:t>19</a:t>
            </a:r>
            <a:r>
              <a:rPr lang="zh-TW" altLang="zh-TW" sz="2700">
                <a:solidFill>
                  <a:srgbClr val="004C69"/>
                </a:solidFill>
              </a:rPr>
              <a:t>.2</a:t>
            </a:r>
            <a:r>
              <a:rPr lang="zh-TW" altLang="en-US" sz="2700">
                <a:solidFill>
                  <a:srgbClr val="004C69"/>
                </a:solidFill>
              </a:rPr>
              <a:t>廣播區與碰撞區</a:t>
            </a:r>
            <a:r>
              <a:rPr lang="en-US" altLang="zh-TW" sz="2700">
                <a:solidFill>
                  <a:srgbClr val="004C69"/>
                </a:solidFill>
              </a:rPr>
              <a:t>-</a:t>
            </a:r>
            <a:r>
              <a:rPr lang="zh-TW" altLang="en-US" sz="2700" smtClean="0">
                <a:solidFill>
                  <a:srgbClr val="004C69"/>
                </a:solidFill>
              </a:rPr>
              <a:t>碰撞</a:t>
            </a:r>
            <a:r>
              <a:rPr lang="zh-TW" altLang="en-US" sz="2700">
                <a:solidFill>
                  <a:srgbClr val="004C69"/>
                </a:solidFill>
              </a:rPr>
              <a:t>領域</a:t>
            </a:r>
          </a:p>
        </p:txBody>
      </p:sp>
      <p:sp>
        <p:nvSpPr>
          <p:cNvPr id="8195" name="Rectangle 6"/>
          <p:cNvSpPr>
            <a:spLocks noGrp="1" noChangeArrowheads="1"/>
          </p:cNvSpPr>
          <p:nvPr>
            <p:ph idx="1"/>
          </p:nvPr>
        </p:nvSpPr>
        <p:spPr>
          <a:xfrm>
            <a:off x="246744" y="1656195"/>
            <a:ext cx="4195948" cy="3856182"/>
          </a:xfrm>
        </p:spPr>
        <p:txBody>
          <a:bodyPr/>
          <a:lstStyle/>
          <a:p>
            <a:pPr marL="0" indent="0">
              <a:buNone/>
            </a:pPr>
            <a:r>
              <a:rPr lang="zh-TW" altLang="en-US" sz="1600"/>
              <a:t>交換器消除碰撞領域並減少擁塞。</a:t>
            </a:r>
          </a:p>
          <a:p>
            <a:pPr rtl="0">
              <a:buFont typeface="Arial" panose="020b0604020202020204" pitchFamily="34" charset="0"/>
              <a:buChar char="•"/>
            </a:pPr>
            <a:r>
              <a:rPr lang="zh-TW" altLang="en-US" sz="1600"/>
              <a:t>當鏈路上有全雙工時，碰撞領域將被消除。</a:t>
            </a:r>
          </a:p>
          <a:p>
            <a:pPr rtl="0">
              <a:buFont typeface="Arial" panose="020b0604020202020204" pitchFamily="34" charset="0"/>
              <a:buChar char="•"/>
            </a:pPr>
            <a:r>
              <a:rPr lang="zh-TW" altLang="en-US" sz="1600"/>
              <a:t>當半雙工中有一個或多個設備時，現在將有一個碰撞領域。</a:t>
            </a:r>
          </a:p>
          <a:p>
            <a:pPr lvl="2" rtl="0"/>
            <a:r>
              <a:rPr lang="zh-TW" altLang="en-US" sz="1600"/>
              <a:t>將會有頻寬的爭用。</a:t>
            </a:r>
          </a:p>
          <a:p>
            <a:pPr lvl="2" rtl="0"/>
            <a:r>
              <a:rPr lang="zh-TW" altLang="en-US" sz="1600"/>
              <a:t>碰撞現在是可能的。</a:t>
            </a:r>
          </a:p>
          <a:p>
            <a:pPr rtl="0">
              <a:buFont typeface="Arial" panose="020b0604020202020204" pitchFamily="34" charset="0"/>
              <a:buChar char="•"/>
            </a:pPr>
            <a:r>
              <a:rPr lang="zh-TW" altLang="en-US" sz="1600"/>
              <a:t>大部分裝置 </a:t>
            </a:r>
            <a:r>
              <a:rPr lang="en-US" altLang="zh-TW" sz="1600"/>
              <a:t>(</a:t>
            </a:r>
            <a:r>
              <a:rPr lang="zh-TW" altLang="en-US" sz="1600"/>
              <a:t>包括思科和微軟</a:t>
            </a:r>
            <a:r>
              <a:rPr lang="en-US" altLang="zh-TW" sz="1600"/>
              <a:t>) </a:t>
            </a:r>
            <a:r>
              <a:rPr lang="zh-TW" altLang="en-US" sz="1600"/>
              <a:t>使用自動協商作為雙工和速度的預設設定。</a:t>
            </a:r>
          </a:p>
          <a:p>
            <a:pPr marL="0" indent="0">
              <a:buNone/>
            </a:pPr>
            <a:r>
              <a:rPr lang="zh-TW" altLang="en-US" sz="1400"/>
              <a:t> </a:t>
            </a: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447829" y="2307360"/>
            <a:ext cx="4622280" cy="29852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投影片編號版面配置區 1"/>
          <p:cNvSpPr>
            <a:spLocks noGrp="1"/>
          </p:cNvSpPr>
          <p:nvPr>
            <p:ph type="sldNum" sz="quarter" idx="4"/>
          </p:nvPr>
        </p:nvSpPr>
        <p:spPr/>
        <p:txBody>
          <a:bodyPr/>
          <a:lstStyle/>
          <a:p>
            <a:pPr defTabSz="385754">
              <a:defRPr/>
            </a:pPr>
            <a:fld id="{2F5CCB13-0A32-4557-88E9-079F0C330695}" type="slidenum">
              <a:rPr lang="en-US" kern="0" smtClean="0">
                <a:solidFill>
                  <a:srgbClr val="595959"/>
                </a:solidFill>
              </a:rPr>
              <a:pPr defTabSz="385754">
                <a:defRPr/>
              </a:pPr>
              <a:t>554</a:t>
            </a:fld>
            <a:endParaRPr lang="en-US" kern="0">
              <a:solidFill>
                <a:srgbClr val="595959"/>
              </a:solidFill>
            </a:endParaRPr>
          </a:p>
        </p:txBody>
      </p:sp>
    </p:spTree>
    <p:custDataLst>
      <p:tags r:id="rId4"/>
    </p:custDataLst>
    <p:extLst>
      <p:ext uri="{BB962C8B-B14F-4D97-AF65-F5344CB8AC3E}">
        <p14:creationId xmlns:p14="http://schemas.microsoft.com/office/powerpoint/2010/main" val="2130915428"/>
      </p:ext>
    </p:extLst>
  </p:cSld>
  <p:clrMapOvr>
    <a:masterClrMapping/>
  </p:clrMapOvr>
  <p:transition spd="slow">
    <p:wipe/>
  </p:transition>
  <p:timing/>
</p:sld>
</file>

<file path=ppt/slides/slide555.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8194" name="Rectangle 2"/>
          <p:cNvSpPr>
            <a:spLocks noGrp="1" noChangeArrowheads="1"/>
          </p:cNvSpPr>
          <p:nvPr>
            <p:ph type="title"/>
          </p:nvPr>
        </p:nvSpPr>
        <p:spPr>
          <a:xfrm>
            <a:off x="0" y="898643"/>
            <a:ext cx="5086349" cy="75755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noAutofit/>
          </a:bodyPr>
          <a:lstStyle/>
          <a:p>
            <a:pPr>
              <a:lnSpc>
                <a:spcPct val="90000"/>
              </a:lnSpc>
            </a:pPr>
            <a:r>
              <a:rPr lang="en-US" altLang="zh-TW" sz="2700">
                <a:solidFill>
                  <a:srgbClr val="004C69"/>
                </a:solidFill>
              </a:rPr>
              <a:t>19</a:t>
            </a:r>
            <a:r>
              <a:rPr lang="zh-TW" altLang="zh-TW" sz="2700">
                <a:solidFill>
                  <a:srgbClr val="004C69"/>
                </a:solidFill>
              </a:rPr>
              <a:t>.2</a:t>
            </a:r>
            <a:r>
              <a:rPr lang="zh-TW" altLang="en-US" sz="2700">
                <a:solidFill>
                  <a:srgbClr val="004C69"/>
                </a:solidFill>
              </a:rPr>
              <a:t>廣播區與碰撞區</a:t>
            </a:r>
            <a:r>
              <a:rPr lang="en-US" altLang="zh-TW" sz="2700">
                <a:solidFill>
                  <a:srgbClr val="004C69"/>
                </a:solidFill>
              </a:rPr>
              <a:t>-</a:t>
            </a:r>
            <a:r>
              <a:rPr lang="zh-TW" altLang="en-US" sz="2700" smtClean="0">
                <a:solidFill>
                  <a:srgbClr val="004C69"/>
                </a:solidFill>
              </a:rPr>
              <a:t>廣播</a:t>
            </a:r>
            <a:r>
              <a:rPr lang="zh-TW" altLang="en-US" sz="2700">
                <a:solidFill>
                  <a:srgbClr val="004C69"/>
                </a:solidFill>
              </a:rPr>
              <a:t>領域</a:t>
            </a:r>
          </a:p>
        </p:txBody>
      </p:sp>
      <p:sp>
        <p:nvSpPr>
          <p:cNvPr id="8195" name="Rectangle 6"/>
          <p:cNvSpPr>
            <a:spLocks noGrp="1" noChangeArrowheads="1"/>
          </p:cNvSpPr>
          <p:nvPr>
            <p:ph idx="1"/>
          </p:nvPr>
        </p:nvSpPr>
        <p:spPr>
          <a:xfrm>
            <a:off x="4279074" y="1466851"/>
            <a:ext cx="4717144" cy="4122386"/>
          </a:xfrm>
        </p:spPr>
        <p:txBody>
          <a:bodyPr/>
          <a:lstStyle/>
          <a:p>
            <a:pPr rtl="0">
              <a:buFont typeface="Arial" panose="020b0604020202020204" pitchFamily="34" charset="0"/>
              <a:buChar char="•"/>
            </a:pPr>
            <a:r>
              <a:rPr lang="zh-TW" altLang="en-US" sz="1600"/>
              <a:t>廣播領域會延伸到區域網路上的所有第 </a:t>
            </a:r>
            <a:r>
              <a:rPr lang="en-US" altLang="zh-TW" sz="1600"/>
              <a:t>1 </a:t>
            </a:r>
            <a:r>
              <a:rPr lang="zh-TW" altLang="en-US" sz="1600"/>
              <a:t>層或第 </a:t>
            </a:r>
            <a:r>
              <a:rPr lang="en-US" altLang="zh-TW" sz="1600"/>
              <a:t>2 </a:t>
            </a:r>
            <a:r>
              <a:rPr lang="zh-TW" altLang="en-US" sz="1600"/>
              <a:t>層裝置。</a:t>
            </a:r>
          </a:p>
          <a:p>
            <a:pPr lvl="1" rtl="0">
              <a:buFont typeface="Arial" panose="020b0604020202020204" pitchFamily="34" charset="0"/>
              <a:buChar char="•"/>
            </a:pPr>
            <a:r>
              <a:rPr lang="zh-TW" altLang="en-US" sz="1600"/>
              <a:t>只有第 </a:t>
            </a:r>
            <a:r>
              <a:rPr lang="en-US" altLang="zh-TW" sz="1600"/>
              <a:t>3 </a:t>
            </a:r>
            <a:r>
              <a:rPr lang="zh-TW" altLang="en-US" sz="1600"/>
              <a:t>層設備（路由器）會破壞廣播領域，也稱為 </a:t>
            </a:r>
            <a:r>
              <a:rPr lang="en-US" altLang="zh-TW" sz="1600"/>
              <a:t>MAC </a:t>
            </a:r>
            <a:r>
              <a:rPr lang="zh-TW" altLang="en-US" sz="1600"/>
              <a:t>廣播領域。</a:t>
            </a:r>
          </a:p>
          <a:p>
            <a:pPr lvl="1" rtl="0">
              <a:buFont typeface="Arial" panose="020b0604020202020204" pitchFamily="34" charset="0"/>
              <a:buChar char="•"/>
            </a:pPr>
            <a:r>
              <a:rPr lang="zh-TW" altLang="en-US" sz="1600"/>
              <a:t>廣播領域包含 </a:t>
            </a:r>
            <a:r>
              <a:rPr lang="en-US" altLang="zh-TW" sz="1600"/>
              <a:t>LAN </a:t>
            </a:r>
            <a:r>
              <a:rPr lang="zh-TW" altLang="en-US" sz="1600"/>
              <a:t>上接收廣播流量的所有裝置。</a:t>
            </a:r>
          </a:p>
          <a:p>
            <a:pPr rtl="0">
              <a:buFont typeface="Arial" panose="020b0604020202020204" pitchFamily="34" charset="0"/>
              <a:buChar char="•"/>
            </a:pPr>
            <a:r>
              <a:rPr lang="zh-TW" altLang="en-US" sz="1600"/>
              <a:t>當第 </a:t>
            </a:r>
            <a:r>
              <a:rPr lang="en-US" altLang="zh-TW" sz="1600"/>
              <a:t>2 </a:t>
            </a:r>
            <a:r>
              <a:rPr lang="zh-TW" altLang="en-US" sz="1600"/>
              <a:t>層交換器收到廣播時，它會將其泛洪到除入口介面之外的所有介面。 </a:t>
            </a:r>
          </a:p>
          <a:p>
            <a:pPr rtl="0">
              <a:buFont typeface="Arial" panose="020b0604020202020204" pitchFamily="34" charset="0"/>
              <a:buChar char="•"/>
            </a:pPr>
            <a:r>
              <a:rPr lang="zh-TW" altLang="en-US" sz="1600"/>
              <a:t>過多的廣播可能會造成擁塞和網路效能不佳。</a:t>
            </a:r>
          </a:p>
          <a:p>
            <a:pPr rtl="0">
              <a:buFont typeface="Arial" panose="020b0604020202020204" pitchFamily="34" charset="0"/>
              <a:buChar char="•"/>
            </a:pPr>
            <a:r>
              <a:rPr lang="zh-TW" altLang="en-US" sz="1600"/>
              <a:t>增加第 </a:t>
            </a:r>
            <a:r>
              <a:rPr lang="en-US" altLang="zh-TW" sz="1600"/>
              <a:t>1 </a:t>
            </a:r>
            <a:r>
              <a:rPr lang="zh-TW" altLang="en-US" sz="1600"/>
              <a:t>層或第 </a:t>
            </a:r>
            <a:r>
              <a:rPr lang="en-US" altLang="zh-TW" sz="1600"/>
              <a:t>2 </a:t>
            </a:r>
            <a:r>
              <a:rPr lang="zh-TW" altLang="en-US" sz="1600"/>
              <a:t>層的裝置會導致廣播領域擴大。</a:t>
            </a:r>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24617" y="2141105"/>
            <a:ext cx="3928140" cy="28170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投影片編號版面配置區 1"/>
          <p:cNvSpPr>
            <a:spLocks noGrp="1"/>
          </p:cNvSpPr>
          <p:nvPr>
            <p:ph type="sldNum" sz="quarter" idx="4"/>
          </p:nvPr>
        </p:nvSpPr>
        <p:spPr/>
        <p:txBody>
          <a:bodyPr/>
          <a:lstStyle/>
          <a:p>
            <a:pPr defTabSz="385754">
              <a:defRPr/>
            </a:pPr>
            <a:fld id="{2F5CCB13-0A32-4557-88E9-079F0C330695}" type="slidenum">
              <a:rPr lang="en-US" kern="0" smtClean="0">
                <a:solidFill>
                  <a:srgbClr val="595959"/>
                </a:solidFill>
              </a:rPr>
              <a:pPr defTabSz="385754">
                <a:defRPr/>
              </a:pPr>
              <a:t>555</a:t>
            </a:fld>
            <a:endParaRPr lang="en-US" kern="0">
              <a:solidFill>
                <a:srgbClr val="595959"/>
              </a:solidFill>
            </a:endParaRPr>
          </a:p>
        </p:txBody>
      </p:sp>
    </p:spTree>
    <p:custDataLst>
      <p:tags r:id="rId4"/>
    </p:custDataLst>
    <p:extLst>
      <p:ext uri="{BB962C8B-B14F-4D97-AF65-F5344CB8AC3E}">
        <p14:creationId xmlns:p14="http://schemas.microsoft.com/office/powerpoint/2010/main" val="802845731"/>
      </p:ext>
    </p:extLst>
  </p:cSld>
  <p:clrMapOvr>
    <a:masterClrMapping/>
  </p:clrMapOvr>
  <p:transition spd="slow">
    <p:wipe/>
  </p:transition>
  <p:timing/>
</p:sld>
</file>

<file path=ppt/slides/slide556.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8194" name="Rectangle 2"/>
          <p:cNvSpPr>
            <a:spLocks noGrp="1" noChangeArrowheads="1"/>
          </p:cNvSpPr>
          <p:nvPr>
            <p:ph type="title"/>
          </p:nvPr>
        </p:nvSpPr>
        <p:spPr>
          <a:xfrm>
            <a:off x="1" y="898643"/>
            <a:ext cx="5581649" cy="829464"/>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noAutofit/>
          </a:bodyPr>
          <a:lstStyle/>
          <a:p>
            <a:pPr>
              <a:lnSpc>
                <a:spcPct val="90000"/>
              </a:lnSpc>
            </a:pPr>
            <a:r>
              <a:rPr lang="en-US" altLang="zh-TW" sz="2700">
                <a:solidFill>
                  <a:srgbClr val="004C69"/>
                </a:solidFill>
              </a:rPr>
              <a:t>19</a:t>
            </a:r>
            <a:r>
              <a:rPr lang="zh-TW" altLang="zh-TW" sz="2700">
                <a:solidFill>
                  <a:srgbClr val="004C69"/>
                </a:solidFill>
              </a:rPr>
              <a:t>.2</a:t>
            </a:r>
            <a:r>
              <a:rPr lang="zh-TW" altLang="en-US" sz="2700">
                <a:solidFill>
                  <a:srgbClr val="004C69"/>
                </a:solidFill>
              </a:rPr>
              <a:t>廣播區與碰撞區</a:t>
            </a:r>
            <a:r>
              <a:rPr lang="en-US" altLang="zh-TW" sz="2700">
                <a:solidFill>
                  <a:srgbClr val="004C69"/>
                </a:solidFill>
              </a:rPr>
              <a:t>-</a:t>
            </a:r>
            <a:r>
              <a:rPr lang="zh-TW" altLang="en-US" sz="2700" smtClean="0">
                <a:solidFill>
                  <a:srgbClr val="004C69"/>
                </a:solidFill>
              </a:rPr>
              <a:t>緩</a:t>
            </a:r>
            <a:r>
              <a:rPr lang="zh-TW" altLang="en-US" sz="2700">
                <a:solidFill>
                  <a:srgbClr val="004C69"/>
                </a:solidFill>
              </a:rPr>
              <a:t>解網路擁塞</a:t>
            </a:r>
          </a:p>
        </p:txBody>
      </p:sp>
      <p:sp>
        <p:nvSpPr>
          <p:cNvPr id="8195" name="Rectangle 6"/>
          <p:cNvSpPr>
            <a:spLocks noGrp="1" noChangeArrowheads="1"/>
          </p:cNvSpPr>
          <p:nvPr>
            <p:ph idx="1"/>
          </p:nvPr>
        </p:nvSpPr>
        <p:spPr>
          <a:xfrm>
            <a:off x="203202" y="1844221"/>
            <a:ext cx="8571344" cy="990512"/>
          </a:xfrm>
        </p:spPr>
        <p:txBody>
          <a:bodyPr/>
          <a:lstStyle/>
          <a:p>
            <a:pPr marL="0" indent="0">
              <a:buNone/>
            </a:pPr>
            <a:r>
              <a:rPr lang="zh-TW" altLang="en-US" sz="1600"/>
              <a:t>交換器使用 </a:t>
            </a:r>
            <a:r>
              <a:rPr lang="en-US" altLang="zh-TW" sz="1600"/>
              <a:t>MAC </a:t>
            </a:r>
            <a:r>
              <a:rPr lang="zh-TW" altLang="en-US" sz="1600"/>
              <a:t>位址表和全雙工來消除碰撞並避免擁塞。</a:t>
            </a:r>
          </a:p>
          <a:p>
            <a:pPr marL="0" indent="0">
              <a:buNone/>
            </a:pPr>
            <a:r>
              <a:rPr lang="zh-TW" altLang="en-US" sz="1600"/>
              <a:t>減輕擠塞的交換器特點如下：</a:t>
            </a:r>
          </a:p>
          <a:p>
            <a:pPr marL="0" indent="0">
              <a:buNone/>
            </a:pPr>
            <a:endParaRPr lang="en-US" altLang="ja-JP"/>
          </a:p>
        </p:txBody>
      </p:sp>
      <p:graphicFrame>
        <p:nvGraphicFramePr>
          <p:cNvPr id="2" name="Table 1"/>
          <p:cNvGraphicFramePr>
            <a:graphicFrameLocks noGrp="1"/>
          </p:cNvGraphicFramePr>
          <p:nvPr>
            <p:extLst/>
          </p:nvPr>
        </p:nvGraphicFramePr>
        <p:xfrm>
          <a:off x="449718" y="3111501"/>
          <a:ext cx="8316911" cy="2103120"/>
        </p:xfrm>
        <a:graphic>
          <a:graphicData uri="http://schemas.openxmlformats.org/drawingml/2006/table">
            <a:tbl>
              <a:tblPr firstRow="1" bandRow="1">
                <a:tableStyleId>{5C22544A-7EE6-4342-B048-85BDC9FD1C3A}</a:tableStyleId>
              </a:tblPr>
              <a:tblGrid>
                <a:gridCol w="2127228">
                  <a:extLst>
                    <a:ext uri="{9D8B030D-6E8A-4147-A177-3AD203B41FA5}">
                      <a16:colId xmlns:a16="http://schemas.microsoft.com/office/drawing/2014/main" val="20000"/>
                    </a:ext>
                  </a:extLst>
                </a:gridCol>
                <a:gridCol w="6189683">
                  <a:extLst>
                    <a:ext uri="{9D8B030D-6E8A-4147-A177-3AD203B41FA5}">
                      <a16:colId xmlns:a16="http://schemas.microsoft.com/office/drawing/2014/main" val="20001"/>
                    </a:ext>
                  </a:extLst>
                </a:gridCol>
              </a:tblGrid>
              <a:tr h="365760">
                <a:tc>
                  <a:txBody>
                    <a:bodyPr vert="horz" wrap="square"/>
                    <a:lstStyle/>
                    <a:p>
                      <a:pPr rtl="0"/>
                      <a:r>
                        <a:rPr lang="zh-TW" sz="1800">
                          <a:latin typeface="標楷體" pitchFamily="65" charset="-120"/>
                          <a:ea typeface="標楷體" panose="03000509000000000000" pitchFamily="65" charset="-120"/>
                        </a:rPr>
                        <a:t>通訊協定</a:t>
                      </a:r>
                    </a:p>
                  </a:txBody>
                  <a:tcPr/>
                </a:tc>
                <a:tc>
                  <a:txBody>
                    <a:bodyPr vert="horz" wrap="square"/>
                    <a:lstStyle/>
                    <a:p>
                      <a:pPr rtl="0"/>
                      <a:r>
                        <a:rPr lang="zh-TW" sz="1800">
                          <a:latin typeface="標楷體" pitchFamily="65" charset="-120"/>
                          <a:ea typeface="標楷體" panose="03000509000000000000" pitchFamily="65" charset="-120"/>
                        </a:rPr>
                        <a:t>功能</a:t>
                      </a:r>
                    </a:p>
                  </a:txBody>
                  <a:tcPr/>
                </a:tc>
                <a:extLst>
                  <a:ext uri="{0D108BD9-81ED-4DB2-BD59-A6C34878D82A}">
                    <a16:rowId xmlns:a16="http://schemas.microsoft.com/office/drawing/2014/main" val="10000"/>
                  </a:ext>
                </a:extLst>
              </a:tr>
              <a:tr h="365760">
                <a:tc>
                  <a:txBody>
                    <a:bodyPr vert="horz" wrap="square"/>
                    <a:lstStyle/>
                    <a:p>
                      <a:pPr rtl="0"/>
                      <a:r>
                        <a:rPr lang="zh-TW" sz="1800" b="1">
                          <a:latin typeface="標楷體" pitchFamily="65" charset="-120"/>
                          <a:ea typeface="標楷體" panose="03000509000000000000" pitchFamily="65" charset="-120"/>
                        </a:rPr>
                        <a:t>快速連接埠速度</a:t>
                      </a:r>
                    </a:p>
                  </a:txBody>
                  <a:tcPr/>
                </a:tc>
                <a:tc>
                  <a:txBody>
                    <a:bodyPr vert="horz" wrap="square"/>
                    <a:lstStyle/>
                    <a:p>
                      <a:pPr marL="0" indent="0" rtl="0">
                        <a:buFont typeface="Wingdings" panose="05000000000000000000" pitchFamily="2" charset="2"/>
                        <a:buNone/>
                      </a:pPr>
                      <a:r>
                        <a:rPr lang="zh-TW" sz="1800">
                          <a:latin typeface="標楷體" pitchFamily="65" charset="-120"/>
                          <a:ea typeface="標楷體" panose="03000509000000000000" pitchFamily="65" charset="-120"/>
                        </a:rPr>
                        <a:t>視型號而定，交換器的連接埠速度可能高達 100Gbps。</a:t>
                      </a:r>
                    </a:p>
                  </a:txBody>
                  <a:tcPr/>
                </a:tc>
                <a:extLst>
                  <a:ext uri="{0D108BD9-81ED-4DB2-BD59-A6C34878D82A}">
                    <a16:rowId xmlns:a16="http://schemas.microsoft.com/office/drawing/2014/main" val="10001"/>
                  </a:ext>
                </a:extLst>
              </a:tr>
              <a:tr h="365760">
                <a:tc>
                  <a:txBody>
                    <a:bodyPr vert="horz" wrap="square"/>
                    <a:lstStyle/>
                    <a:p>
                      <a:pPr rtl="0"/>
                      <a:r>
                        <a:rPr lang="zh-TW" sz="1800" b="1">
                          <a:latin typeface="標楷體" pitchFamily="65" charset="-120"/>
                          <a:ea typeface="標楷體" panose="03000509000000000000" pitchFamily="65" charset="-120"/>
                        </a:rPr>
                        <a:t>快速內部交換</a:t>
                      </a:r>
                    </a:p>
                  </a:txBody>
                  <a:tcPr/>
                </a:tc>
                <a:tc>
                  <a:txBody>
                    <a:bodyPr vert="horz" wrap="square"/>
                    <a:lstStyle/>
                    <a:p>
                      <a:pPr marL="0" indent="0" rtl="0">
                        <a:buFont typeface="Wingdings" panose="05000000000000000000" pitchFamily="2" charset="2"/>
                        <a:buNone/>
                      </a:pPr>
                      <a:r>
                        <a:rPr lang="zh-TW" sz="1800">
                          <a:latin typeface="標楷體" pitchFamily="65" charset="-120"/>
                          <a:ea typeface="標楷體" panose="03000509000000000000" pitchFamily="65" charset="-120"/>
                        </a:rPr>
                        <a:t>這會使用快速的內部匯流排或共用記憶體來改善</a:t>
                      </a:r>
                      <a:r>
                        <a:rPr lang="zh-TW" sz="1800" baseline="0">
                          <a:latin typeface="標楷體" pitchFamily="65" charset="-120"/>
                          <a:ea typeface="標楷體" panose="03000509000000000000" pitchFamily="65" charset="-120"/>
                        </a:rPr>
                        <a:t>效能。 </a:t>
                      </a:r>
                    </a:p>
                  </a:txBody>
                  <a:tcPr/>
                </a:tc>
                <a:extLst>
                  <a:ext uri="{0D108BD9-81ED-4DB2-BD59-A6C34878D82A}">
                    <a16:rowId xmlns:a16="http://schemas.microsoft.com/office/drawing/2014/main" val="10002"/>
                  </a:ext>
                </a:extLst>
              </a:tr>
              <a:tr h="365760">
                <a:tc>
                  <a:txBody>
                    <a:bodyPr vert="horz" wrap="square"/>
                    <a:lstStyle/>
                    <a:p>
                      <a:pPr rtl="0"/>
                      <a:r>
                        <a:rPr lang="zh-TW" sz="1800" b="1">
                          <a:latin typeface="標楷體" pitchFamily="65" charset="-120"/>
                          <a:ea typeface="標楷體" panose="03000509000000000000" pitchFamily="65" charset="-120"/>
                        </a:rPr>
                        <a:t>大型訊框緩衝區</a:t>
                      </a:r>
                    </a:p>
                  </a:txBody>
                  <a:tcPr/>
                </a:tc>
                <a:tc>
                  <a:txBody>
                    <a:bodyPr vert="horz" wrap="square"/>
                    <a:lstStyle/>
                    <a:p>
                      <a:pPr rtl="0"/>
                      <a:r>
                        <a:rPr lang="zh-TW" sz="1800">
                          <a:latin typeface="標楷體" pitchFamily="65" charset="-120"/>
                          <a:ea typeface="標楷體" panose="03000509000000000000" pitchFamily="65" charset="-120"/>
                        </a:rPr>
                        <a:t>這樣可</a:t>
                      </a:r>
                      <a:r>
                        <a:rPr lang="zh-TW" sz="1800" baseline="0">
                          <a:latin typeface="標楷體" pitchFamily="65" charset="-120"/>
                          <a:ea typeface="標楷體" panose="03000509000000000000" pitchFamily="65" charset="-120"/>
                        </a:rPr>
                        <a:t>在處理大量訊框時暫時儲存。 </a:t>
                      </a:r>
                    </a:p>
                  </a:txBody>
                  <a:tcPr/>
                </a:tc>
                <a:extLst>
                  <a:ext uri="{0D108BD9-81ED-4DB2-BD59-A6C34878D82A}">
                    <a16:rowId xmlns:a16="http://schemas.microsoft.com/office/drawing/2014/main" val="10003"/>
                  </a:ext>
                </a:extLst>
              </a:tr>
              <a:tr h="640080">
                <a:tc>
                  <a:txBody>
                    <a:bodyPr vert="horz" wrap="square"/>
                    <a:lstStyle/>
                    <a:p>
                      <a:pPr rtl="0"/>
                      <a:r>
                        <a:rPr lang="zh-TW" sz="1800" b="1">
                          <a:latin typeface="標楷體" pitchFamily="65" charset="-120"/>
                          <a:ea typeface="標楷體" panose="03000509000000000000" pitchFamily="65" charset="-120"/>
                        </a:rPr>
                        <a:t>高連接埠密度</a:t>
                      </a:r>
                    </a:p>
                  </a:txBody>
                  <a:tcPr/>
                </a:tc>
                <a:tc>
                  <a:txBody>
                    <a:bodyPr vert="horz" wrap="square"/>
                    <a:lstStyle/>
                    <a:p>
                      <a:pPr rtl="0"/>
                      <a:r>
                        <a:rPr lang="zh-TW" sz="1800">
                          <a:latin typeface="標楷體" pitchFamily="65" charset="-120"/>
                          <a:ea typeface="標楷體" panose="03000509000000000000" pitchFamily="65" charset="-120"/>
                        </a:rPr>
                        <a:t>這提供了許多連接埠，讓裝置能夠以</a:t>
                      </a:r>
                      <a:r>
                        <a:rPr lang="zh-TW" sz="1800" baseline="0">
                          <a:latin typeface="標楷體" pitchFamily="65" charset="-120"/>
                          <a:ea typeface="標楷體" panose="03000509000000000000" pitchFamily="65" charset="-120"/>
                        </a:rPr>
                        <a:t>較低的成本連接至 LAN。這也提供了更多的本地流量以較少的擁塞。 </a:t>
                      </a:r>
                    </a:p>
                  </a:txBody>
                  <a:tcPr/>
                </a:tc>
                <a:extLst>
                  <a:ext uri="{0D108BD9-81ED-4DB2-BD59-A6C34878D82A}">
                    <a16:rowId xmlns:a16="http://schemas.microsoft.com/office/drawing/2014/main" val="10004"/>
                  </a:ext>
                </a:extLst>
              </a:tr>
            </a:tbl>
          </a:graphicData>
        </a:graphic>
      </p:graphicFrame>
      <p:sp>
        <p:nvSpPr>
          <p:cNvPr id="3" name="投影片編號版面配置區 2"/>
          <p:cNvSpPr>
            <a:spLocks noGrp="1"/>
          </p:cNvSpPr>
          <p:nvPr>
            <p:ph type="sldNum" sz="quarter" idx="4"/>
          </p:nvPr>
        </p:nvSpPr>
        <p:spPr/>
        <p:txBody>
          <a:bodyPr/>
          <a:lstStyle/>
          <a:p>
            <a:pPr defTabSz="385754">
              <a:defRPr/>
            </a:pPr>
            <a:fld id="{2F5CCB13-0A32-4557-88E9-079F0C330695}" type="slidenum">
              <a:rPr lang="en-US" kern="0" smtClean="0">
                <a:solidFill>
                  <a:srgbClr val="595959"/>
                </a:solidFill>
              </a:rPr>
              <a:pPr defTabSz="385754">
                <a:defRPr/>
              </a:pPr>
              <a:t>556</a:t>
            </a:fld>
            <a:endParaRPr lang="en-US" kern="0">
              <a:solidFill>
                <a:srgbClr val="595959"/>
              </a:solidFill>
            </a:endParaRPr>
          </a:p>
        </p:txBody>
      </p:sp>
    </p:spTree>
    <p:custDataLst>
      <p:tags r:id="rId3"/>
    </p:custDataLst>
    <p:extLst>
      <p:ext uri="{BB962C8B-B14F-4D97-AF65-F5344CB8AC3E}">
        <p14:creationId xmlns:p14="http://schemas.microsoft.com/office/powerpoint/2010/main" val="483733796"/>
      </p:ext>
    </p:extLst>
  </p:cSld>
  <p:clrMapOvr>
    <a:masterClrMapping/>
  </p:clrMapOvr>
  <p:transition spd="slow">
    <p:wipe/>
  </p:transition>
  <p:timing/>
</p:sld>
</file>

<file path=ppt/slides/slide557.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3314" name="Title 1"/>
          <p:cNvSpPr>
            <a:spLocks noGrp="1"/>
          </p:cNvSpPr>
          <p:nvPr>
            <p:ph type="title"/>
          </p:nvPr>
        </p:nvSpPr>
        <p:spPr>
          <a:xfrm>
            <a:off x="1" y="898644"/>
            <a:ext cx="9144000" cy="635263"/>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noAutofit/>
          </a:bodyPr>
          <a:lstStyle/>
          <a:p>
            <a:pPr>
              <a:lnSpc>
                <a:spcPct val="90000"/>
              </a:lnSpc>
            </a:pPr>
            <a:r>
              <a:rPr lang="en-US" altLang="zh-TW" sz="2700" smtClean="0">
                <a:solidFill>
                  <a:srgbClr val="004C69"/>
                </a:solidFill>
              </a:rPr>
              <a:t>19.3</a:t>
            </a:r>
            <a:r>
              <a:rPr lang="zh-TW" altLang="en-US" sz="2700" smtClean="0">
                <a:solidFill>
                  <a:srgbClr val="004C69"/>
                </a:solidFill>
              </a:rPr>
              <a:t>我</a:t>
            </a:r>
            <a:r>
              <a:rPr lang="zh-TW" altLang="en-US" sz="2700">
                <a:solidFill>
                  <a:srgbClr val="004C69"/>
                </a:solidFill>
              </a:rPr>
              <a:t>在本單元中學到了什麼？ </a:t>
            </a:r>
          </a:p>
        </p:txBody>
      </p:sp>
      <p:sp>
        <p:nvSpPr>
          <p:cNvPr id="13315" name="Content Placeholder 2"/>
          <p:cNvSpPr>
            <a:spLocks noGrp="1"/>
          </p:cNvSpPr>
          <p:nvPr>
            <p:ph idx="1"/>
          </p:nvPr>
        </p:nvSpPr>
        <p:spPr>
          <a:xfrm>
            <a:off x="0" y="1579627"/>
            <a:ext cx="9043416" cy="3986783"/>
          </a:xfrm>
        </p:spPr>
        <p:txBody>
          <a:bodyPr/>
          <a:lstStyle/>
          <a:p>
            <a:pPr marL="142871" lvl="1" indent="0">
              <a:buNone/>
            </a:pPr>
            <a:r>
              <a:rPr lang="zh-TW" altLang="en-US" sz="1600" b="1"/>
              <a:t>訊框轉發</a:t>
            </a:r>
          </a:p>
          <a:p>
            <a:pPr lvl="2" rtl="0"/>
            <a:r>
              <a:rPr lang="zh-TW" altLang="en-US" sz="1600"/>
              <a:t>入口是進入埠，出口是送出埠。</a:t>
            </a:r>
          </a:p>
          <a:p>
            <a:pPr lvl="2" rtl="0"/>
            <a:r>
              <a:rPr lang="zh-TW" altLang="en-US" sz="1600"/>
              <a:t>交換器會建置 </a:t>
            </a:r>
            <a:r>
              <a:rPr lang="en-US" altLang="zh-TW" sz="1600"/>
              <a:t>MAC </a:t>
            </a:r>
            <a:r>
              <a:rPr lang="zh-TW" altLang="en-US" sz="1600"/>
              <a:t>位址表，以轉送 </a:t>
            </a:r>
            <a:r>
              <a:rPr lang="en-US" altLang="zh-TW" sz="1600"/>
              <a:t>LAN </a:t>
            </a:r>
            <a:r>
              <a:rPr lang="zh-TW" altLang="en-US" sz="1600"/>
              <a:t>上的訊框。</a:t>
            </a:r>
          </a:p>
          <a:p>
            <a:pPr lvl="2" rtl="0"/>
            <a:r>
              <a:rPr lang="zh-TW" altLang="en-US" sz="1600"/>
              <a:t>交換器可以使用交換器轉送的儲存轉送或直通方法。</a:t>
            </a:r>
          </a:p>
          <a:p>
            <a:pPr marL="142871" lvl="1" indent="0">
              <a:buNone/>
            </a:pPr>
            <a:r>
              <a:rPr lang="zh-TW" altLang="en-US" sz="1600" b="1"/>
              <a:t>交換領域</a:t>
            </a:r>
          </a:p>
          <a:p>
            <a:pPr lvl="2" rtl="0"/>
            <a:r>
              <a:rPr lang="zh-TW" altLang="en-US" sz="1600"/>
              <a:t>半雙工乙太網路連接埠將是碰撞領域的一部分。</a:t>
            </a:r>
          </a:p>
          <a:p>
            <a:pPr lvl="2" rtl="0"/>
            <a:r>
              <a:rPr lang="zh-TW" altLang="en-US" sz="1600"/>
              <a:t>全雙工將消除碰撞領域。</a:t>
            </a:r>
          </a:p>
          <a:p>
            <a:pPr lvl="2" rtl="0"/>
            <a:r>
              <a:rPr lang="zh-TW" altLang="en-US" sz="1600"/>
              <a:t>如果訊框是廣播或單點傳送目的 </a:t>
            </a:r>
            <a:r>
              <a:rPr lang="en-US" altLang="zh-TW" sz="1600"/>
              <a:t>MAC </a:t>
            </a:r>
            <a:r>
              <a:rPr lang="zh-TW" altLang="en-US" sz="1600"/>
              <a:t>是未知的，則交換器將泛洪到除入口連接埠以外的所有介面。 </a:t>
            </a:r>
          </a:p>
          <a:p>
            <a:pPr lvl="2" rtl="0"/>
            <a:r>
              <a:rPr lang="zh-TW" altLang="en-US" sz="1600"/>
              <a:t>廣播領域可能會被第 </a:t>
            </a:r>
            <a:r>
              <a:rPr lang="en-US" altLang="zh-TW" sz="1600"/>
              <a:t>3 </a:t>
            </a:r>
            <a:r>
              <a:rPr lang="zh-TW" altLang="en-US" sz="1600"/>
              <a:t>層裝置分解，例如路由器。</a:t>
            </a:r>
          </a:p>
          <a:p>
            <a:pPr lvl="2" rtl="0"/>
            <a:r>
              <a:rPr lang="zh-TW" altLang="en-US" sz="1600"/>
              <a:t>交換器擴展廣播領域，但可以消除碰撞領域並緩解擁塞。</a:t>
            </a:r>
          </a:p>
          <a:p>
            <a:pPr marL="142871" lvl="1" indent="0">
              <a:buNone/>
            </a:pPr>
            <a:endParaRPr lang="en-US" sz="1600" b="1"/>
          </a:p>
        </p:txBody>
      </p:sp>
      <p:sp>
        <p:nvSpPr>
          <p:cNvPr id="2" name="投影片編號版面配置區 1"/>
          <p:cNvSpPr>
            <a:spLocks noGrp="1"/>
          </p:cNvSpPr>
          <p:nvPr>
            <p:ph type="sldNum" sz="quarter" idx="4"/>
          </p:nvPr>
        </p:nvSpPr>
        <p:spPr/>
        <p:txBody>
          <a:bodyPr/>
          <a:lstStyle/>
          <a:p>
            <a:pPr defTabSz="385754">
              <a:defRPr/>
            </a:pPr>
            <a:fld id="{2F5CCB13-0A32-4557-88E9-079F0C330695}" type="slidenum">
              <a:rPr lang="en-US" kern="0" smtClean="0">
                <a:solidFill>
                  <a:srgbClr val="595959"/>
                </a:solidFill>
              </a:rPr>
              <a:pPr defTabSz="385754">
                <a:defRPr/>
              </a:pPr>
              <a:t>557</a:t>
            </a:fld>
            <a:endParaRPr lang="en-US" kern="0">
              <a:solidFill>
                <a:srgbClr val="595959"/>
              </a:solidFill>
            </a:endParaRPr>
          </a:p>
        </p:txBody>
      </p:sp>
    </p:spTree>
    <p:extLst>
      <p:ext uri="{BB962C8B-B14F-4D97-AF65-F5344CB8AC3E}">
        <p14:creationId xmlns:p14="http://schemas.microsoft.com/office/powerpoint/2010/main" val="1867134381"/>
      </p:ext>
    </p:extLst>
  </p:cSld>
  <p:clrMapOvr>
    <a:masterClrMapping/>
  </p:clrMapOvr>
  <p:transition spd="slow">
    <p:wipe/>
  </p:transition>
  <p:timing/>
</p:sld>
</file>

<file path=ppt/slides/slide558.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56321" name="Rectangle 2"/>
          <p:cNvSpPr>
            <a:spLocks noGrp="1" noChangeArrowheads="1"/>
          </p:cNvSpPr>
          <p:nvPr>
            <p:ph type="title"/>
          </p:nvPr>
        </p:nvSpPr>
        <p:spPr>
          <a:xfrm>
            <a:off x="1" y="898645"/>
            <a:ext cx="9144000" cy="609056"/>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noAutofit/>
          </a:bodyPr>
          <a:lstStyle/>
          <a:p>
            <a:pPr>
              <a:lnSpc>
                <a:spcPct val="90000"/>
              </a:lnSpc>
            </a:pPr>
            <a:r>
              <a:rPr lang="zh-TW" altLang="en-US" sz="2700" smtClean="0">
                <a:solidFill>
                  <a:srgbClr val="004C69"/>
                </a:solidFill>
              </a:rPr>
              <a:t>交換</a:t>
            </a:r>
            <a:r>
              <a:rPr lang="zh-TW" altLang="en-US" sz="2700">
                <a:solidFill>
                  <a:srgbClr val="004C69"/>
                </a:solidFill>
              </a:rPr>
              <a:t>概念</a:t>
            </a:r>
            <a:br>
              <a:rPr lang="en-US" sz="2700">
                <a:solidFill>
                  <a:srgbClr val="004C69"/>
                </a:solidFill>
              </a:rPr>
            </a:br>
            <a:r>
              <a:rPr lang="zh-TW" altLang="en-US" sz="2700">
                <a:solidFill>
                  <a:srgbClr val="004C69"/>
                </a:solidFill>
              </a:rPr>
              <a:t>新詞彙和命令</a:t>
            </a:r>
          </a:p>
        </p:txBody>
      </p:sp>
      <p:sp>
        <p:nvSpPr>
          <p:cNvPr id="2" name="Rectangle 1">
            <a:extLst>
              <a:ext uri="{FF2B5EF4-FFF2-40B4-BE49-F238E27FC236}">
                <a16:creationId xmlns:a16="http://schemas.microsoft.com/office/drawing/2014/main" id="{E4510E73-4BA7-41D8-852B-8314AABA1827}"/>
              </a:ext>
            </a:extLst>
          </p:cNvPr>
          <p:cNvSpPr/>
          <p:nvPr/>
        </p:nvSpPr>
        <p:spPr>
          <a:xfrm>
            <a:off x="146051" y="1737783"/>
            <a:ext cx="4572000" cy="2308324"/>
          </a:xfrm>
          <a:prstGeom prst="rect">
            <a:avLst/>
          </a:prstGeom>
        </p:spPr>
        <p:txBody>
          <a:bodyPr>
            <a:spAutoFit/>
          </a:bodyPr>
          <a:lstStyle/>
          <a:p>
            <a:pPr marL="285743" indent="-285743">
              <a:buFont typeface="Arial" panose="020b0604020202020204" pitchFamily="34" charset="0"/>
              <a:buChar char="•"/>
            </a:pPr>
            <a:r>
              <a:rPr lang="zh-TW" altLang="en-US">
                <a:solidFill>
                  <a:srgbClr val="000000"/>
                </a:solidFill>
              </a:rPr>
              <a:t>內容定址記憶體 </a:t>
            </a:r>
            <a:r>
              <a:rPr lang="en-US" altLang="zh-TW">
                <a:solidFill>
                  <a:srgbClr val="000000"/>
                </a:solidFill>
              </a:rPr>
              <a:t>(CAM)</a:t>
            </a:r>
          </a:p>
          <a:p>
            <a:pPr marL="285743" indent="-285743">
              <a:buFont typeface="Arial" panose="020b0604020202020204" pitchFamily="34" charset="0"/>
              <a:buChar char="•"/>
            </a:pPr>
            <a:r>
              <a:rPr lang="en-US" altLang="zh-TW">
                <a:solidFill>
                  <a:srgbClr val="000000"/>
                </a:solidFill>
              </a:rPr>
              <a:t>MAC </a:t>
            </a:r>
            <a:r>
              <a:rPr lang="zh-TW" altLang="en-US">
                <a:solidFill>
                  <a:srgbClr val="000000"/>
                </a:solidFill>
              </a:rPr>
              <a:t>位址表</a:t>
            </a:r>
          </a:p>
          <a:p>
            <a:pPr marL="285743" indent="-285743" defTabSz="685760">
              <a:buFont typeface="Arial" panose="020b0604020202020204" pitchFamily="34" charset="0"/>
              <a:buChar char="•"/>
            </a:pPr>
            <a:r>
              <a:rPr lang="zh-TW" altLang="en-US">
                <a:solidFill>
                  <a:srgbClr val="000000"/>
                </a:solidFill>
              </a:rPr>
              <a:t>儲存轉發式交換</a:t>
            </a:r>
          </a:p>
          <a:p>
            <a:pPr marL="285743" indent="-285743" defTabSz="685760">
              <a:buFont typeface="Arial" panose="020b0604020202020204" pitchFamily="34" charset="0"/>
              <a:buChar char="•"/>
            </a:pPr>
            <a:r>
              <a:rPr lang="zh-TW" altLang="en-US">
                <a:solidFill>
                  <a:srgbClr val="000000"/>
                </a:solidFill>
              </a:rPr>
              <a:t>直通式交換</a:t>
            </a:r>
          </a:p>
          <a:p>
            <a:pPr marL="285743" indent="-285743" defTabSz="685760">
              <a:buFont typeface="Arial" panose="020b0604020202020204" pitchFamily="34" charset="0"/>
              <a:buChar char="•"/>
            </a:pPr>
            <a:r>
              <a:rPr lang="zh-TW" altLang="en-US">
                <a:solidFill>
                  <a:srgbClr val="000000"/>
                </a:solidFill>
              </a:rPr>
              <a:t>自動緩衝</a:t>
            </a:r>
          </a:p>
          <a:p>
            <a:pPr marL="285743" indent="-285743" defTabSz="685760">
              <a:buFont typeface="Arial" panose="020b0604020202020204" pitchFamily="34" charset="0"/>
              <a:buChar char="•"/>
            </a:pPr>
            <a:r>
              <a:rPr lang="zh-TW" altLang="en-US">
                <a:solidFill>
                  <a:srgbClr val="000000"/>
                </a:solidFill>
              </a:rPr>
              <a:t>無片段交換</a:t>
            </a:r>
          </a:p>
          <a:p>
            <a:pPr marL="285743" indent="-285743" defTabSz="685760">
              <a:buFont typeface="Arial" panose="020b0604020202020204" pitchFamily="34" charset="0"/>
              <a:buChar char="•"/>
            </a:pPr>
            <a:r>
              <a:rPr lang="zh-TW" altLang="en-US">
                <a:solidFill>
                  <a:srgbClr val="000000"/>
                </a:solidFill>
              </a:rPr>
              <a:t>碰撞領域 </a:t>
            </a:r>
            <a:r>
              <a:rPr lang="en-US" altLang="zh-TW">
                <a:solidFill>
                  <a:srgbClr val="000000"/>
                </a:solidFill>
              </a:rPr>
              <a:t>(collision domains)</a:t>
            </a:r>
          </a:p>
          <a:p>
            <a:pPr marL="285743" indent="-285743" defTabSz="685760">
              <a:buFont typeface="Arial" panose="020b0604020202020204" pitchFamily="34" charset="0"/>
              <a:buChar char="•"/>
            </a:pPr>
            <a:r>
              <a:rPr lang="zh-TW" altLang="en-US">
                <a:solidFill>
                  <a:srgbClr val="000000"/>
                </a:solidFill>
              </a:rPr>
              <a:t>廣播領域</a:t>
            </a:r>
          </a:p>
        </p:txBody>
      </p:sp>
      <p:sp>
        <p:nvSpPr>
          <p:cNvPr id="3" name="投影片編號版面配置區 2"/>
          <p:cNvSpPr>
            <a:spLocks noGrp="1"/>
          </p:cNvSpPr>
          <p:nvPr>
            <p:ph type="sldNum" sz="quarter" idx="4"/>
          </p:nvPr>
        </p:nvSpPr>
        <p:spPr/>
        <p:txBody>
          <a:bodyPr/>
          <a:lstStyle/>
          <a:p>
            <a:pPr defTabSz="385754">
              <a:defRPr/>
            </a:pPr>
            <a:fld id="{2F5CCB13-0A32-4557-88E9-079F0C330695}" type="slidenum">
              <a:rPr lang="en-US" kern="0" smtClean="0">
                <a:solidFill>
                  <a:srgbClr val="595959"/>
                </a:solidFill>
              </a:rPr>
              <a:pPr defTabSz="385754">
                <a:defRPr/>
              </a:pPr>
              <a:t>558</a:t>
            </a:fld>
            <a:endParaRPr lang="en-US" kern="0">
              <a:solidFill>
                <a:srgbClr val="595959"/>
              </a:solidFill>
            </a:endParaRPr>
          </a:p>
        </p:txBody>
      </p:sp>
    </p:spTree>
    <p:custDataLst>
      <p:tags r:id="rId3"/>
    </p:custDataLst>
    <p:extLst>
      <p:ext uri="{BB962C8B-B14F-4D97-AF65-F5344CB8AC3E}">
        <p14:creationId xmlns:p14="http://schemas.microsoft.com/office/powerpoint/2010/main" val="947879685"/>
      </p:ext>
    </p:extLst>
  </p:cSld>
  <p:clrMapOvr>
    <a:masterClrMapping/>
  </p:clrMapOvr>
  <p:transition spd="slow">
    <p:wipe/>
  </p:transition>
  <p:timing/>
</p:sld>
</file>

<file path=ppt/slides/slide559.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6" name="Title 5"/>
          <p:cNvSpPr>
            <a:spLocks noGrp="1"/>
          </p:cNvSpPr>
          <p:nvPr>
            <p:ph type="ctrTitle"/>
          </p:nvPr>
        </p:nvSpPr>
        <p:spPr/>
        <p:txBody>
          <a:bodyPr>
            <a:noAutofit/>
          </a:bodyPr>
          <a:lstStyle/>
          <a:p>
            <a:pPr rtl="0"/>
            <a:r>
              <a:rPr lang="zh-TW" altLang="en-US" sz="5000">
                <a:solidFill>
                  <a:schemeClr val="tx1"/>
                </a:solidFill>
              </a:rPr>
              <a:t>第二十</a:t>
            </a:r>
            <a:r>
              <a:rPr lang="zh-TW" altLang="en-US" sz="5000" smtClean="0">
                <a:solidFill>
                  <a:schemeClr val="tx1"/>
                </a:solidFill>
              </a:rPr>
              <a:t>章</a:t>
            </a:r>
            <a:br>
              <a:rPr lang="en-US" altLang="zh-TW" sz="5000" smtClean="0">
                <a:solidFill>
                  <a:schemeClr val="tx1"/>
                </a:solidFill>
              </a:rPr>
            </a:br>
            <a:br>
              <a:rPr lang="en-US" altLang="zh-TW" sz="5000" smtClean="0">
                <a:solidFill>
                  <a:schemeClr val="tx1"/>
                </a:solidFill>
              </a:rPr>
            </a:br>
            <a:r>
              <a:rPr lang="zh-TW" altLang="en-US" sz="5000" smtClean="0">
                <a:solidFill>
                  <a:schemeClr val="tx1"/>
                </a:solidFill>
              </a:rPr>
              <a:t> </a:t>
            </a:r>
            <a:r>
              <a:rPr lang="en-US" altLang="zh-TW" sz="5000">
                <a:solidFill>
                  <a:schemeClr val="tx1"/>
                </a:solidFill>
              </a:rPr>
              <a:t>VLAN</a:t>
            </a:r>
          </a:p>
        </p:txBody>
      </p:sp>
      <p:sp>
        <p:nvSpPr>
          <p:cNvPr id="7" name="Subtitle 6"/>
          <p:cNvSpPr>
            <a:spLocks noGrp="1"/>
          </p:cNvSpPr>
          <p:nvPr>
            <p:ph type="subTitle" idx="1"/>
          </p:nvPr>
        </p:nvSpPr>
        <p:spPr/>
        <p:txBody>
          <a:bodyPr/>
          <a:lstStyle/>
          <a:p>
            <a:pPr rtl="0"/>
            <a:r>
              <a:rPr lang="zh-TW">
                <a:solidFill>
                  <a:schemeClr val="accent5">
                    <a:lumMod val="40000"/>
                    <a:lumOff val="60000"/>
                  </a:schemeClr>
                </a:solidFill>
              </a:rPr>
              <a:t>交換、路由和無線基礎 7.0 版 (SRWE)</a:t>
            </a:r>
          </a:p>
          <a:p>
            <a:endParaRPr lang="en-US"/>
          </a:p>
        </p:txBody>
      </p:sp>
      <p:sp>
        <p:nvSpPr>
          <p:cNvPr id="2" name="投影片編號版面配置區 1"/>
          <p:cNvSpPr>
            <a:spLocks noGrp="1"/>
          </p:cNvSpPr>
          <p:nvPr>
            <p:ph type="sldNum" sz="quarter" idx="12"/>
          </p:nvPr>
        </p:nvSpPr>
        <p:spPr/>
        <p:txBody>
          <a:bodyPr/>
          <a:lstStyle/>
          <a:p>
            <a:fld id="{38C68405-D8B3-49C2-9037-9F8C36DB7603}" type="slidenum">
              <a:rPr lang="en-US" altLang="zh-TW" smtClean="0"/>
              <a:t>559</a:t>
            </a:fld>
            <a:endParaRPr lang="en-US" altLang="zh-TW"/>
          </a:p>
        </p:txBody>
      </p:sp>
    </p:spTree>
    <p:custDataLst>
      <p:tags r:id="rId3"/>
    </p:custDataLst>
    <p:extLst>
      <p:ext uri="{BB962C8B-B14F-4D97-AF65-F5344CB8AC3E}">
        <p14:creationId xmlns:p14="http://schemas.microsoft.com/office/powerpoint/2010/main" val="25456474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sld>
</file>

<file path=ppt/slides/slide56.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p:cNvSpPr>
            <a:spLocks noGrp="1"/>
          </p:cNvSpPr>
          <p:nvPr>
            <p:ph type="title"/>
          </p:nvPr>
        </p:nvSpPr>
        <p:spPr/>
        <p:txBody>
          <a:bodyPr>
            <a:normAutofit/>
          </a:bodyPr>
          <a:lstStyle/>
          <a:p>
            <a:pPr rtl="0"/>
            <a:r>
              <a:rPr lang="en-US" altLang="zh-TW" sz="3000" smtClean="0"/>
              <a:t>2.3</a:t>
            </a:r>
            <a:r>
              <a:rPr lang="zh-TW" altLang="en-US" sz="3000" smtClean="0"/>
              <a:t>命令</a:t>
            </a:r>
            <a:r>
              <a:rPr lang="zh-TW" altLang="en-US" sz="3000"/>
              <a:t>結構</a:t>
            </a:r>
            <a:r>
              <a:rPr lang="en-US" altLang="zh-TW" sz="3000"/>
              <a:t>-IOS </a:t>
            </a:r>
            <a:r>
              <a:rPr lang="zh-TW" altLang="en-US" sz="3000"/>
              <a:t>命令語法檢查（續） </a:t>
            </a:r>
          </a:p>
        </p:txBody>
      </p:sp>
      <p:sp>
        <p:nvSpPr>
          <p:cNvPr id="5" name="Rectangle 6">
            <a:extLst>
              <a:ext uri="{FF2B5EF4-FFF2-40B4-BE49-F238E27FC236}">
                <a16:creationId xmlns:a16="http://schemas.microsoft.com/office/drawing/2014/main" id="{8A3AB3B0-9D4C-4845-86A8-9CDB13B2A872}"/>
              </a:ext>
            </a:extLst>
          </p:cNvPr>
          <p:cNvSpPr>
            <a:spLocks noGrp="1" noChangeArrowheads="1"/>
          </p:cNvSpPr>
          <p:nvPr>
            <p:ph idx="1"/>
          </p:nvPr>
        </p:nvSpPr>
        <p:spPr>
          <a:xfrm>
            <a:off x="447041" y="1668245"/>
            <a:ext cx="7724140" cy="435515"/>
          </a:xfrm>
        </p:spPr>
        <p:txBody>
          <a:bodyPr/>
          <a:lstStyle/>
          <a:p>
            <a:pPr rtl="0"/>
            <a:r>
              <a:rPr lang="zh-TW"/>
              <a:t>指令語法提供輸入指令時必須使用的樣式或格式。</a:t>
            </a:r>
          </a:p>
        </p:txBody>
      </p:sp>
      <p:sp>
        <p:nvSpPr>
          <p:cNvPr id="12" name="Rectangle 6">
            <a:extLst>
              <a:ext uri="{FF2B5EF4-FFF2-40B4-BE49-F238E27FC236}">
                <a16:creationId xmlns:a16="http://schemas.microsoft.com/office/drawing/2014/main" id="{F13B8143-D541-D34B-B488-356F187660FB}"/>
              </a:ext>
            </a:extLst>
          </p:cNvPr>
          <p:cNvSpPr txBox="1">
            <a:spLocks noChangeArrowheads="1"/>
          </p:cNvSpPr>
          <p:nvPr/>
        </p:nvSpPr>
        <p:spPr bwMode="auto">
          <a:xfrm>
            <a:off x="447040" y="2396578"/>
            <a:ext cx="4124960" cy="9114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a:buChar char="•"/>
              <a:defRPr lang="en-US" sz="1100" kern="120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anose="020b0604020202020204"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anose="020b0604020202020204"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anose="020b0604020202020204"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rtl="0"/>
            <a:r>
              <a:rPr lang="zh-TW" altLang="en-US"/>
              <a:t>命令是 </a:t>
            </a:r>
            <a:r>
              <a:rPr lang="en-US" altLang="zh-TW" b="1"/>
              <a:t>ping</a:t>
            </a:r>
            <a:r>
              <a:rPr lang="zh-TW" altLang="en-US"/>
              <a:t> ，使用者定義的引數是目標裝置的 </a:t>
            </a:r>
            <a:r>
              <a:rPr lang="en-US" altLang="zh-TW" i="1"/>
              <a:t>IP </a:t>
            </a:r>
            <a:r>
              <a:rPr lang="zh-TW" altLang="en-US" i="1"/>
              <a:t>位址</a:t>
            </a:r>
            <a:r>
              <a:rPr lang="zh-TW" altLang="en-US"/>
              <a:t> 。例如， </a:t>
            </a:r>
            <a:r>
              <a:rPr lang="en-US" altLang="zh-TW" b="1"/>
              <a:t>ping 10.10.10.5</a:t>
            </a:r>
            <a:r>
              <a:rPr lang="zh-TW" altLang="en-US"/>
              <a:t>。</a:t>
            </a:r>
          </a:p>
          <a:p>
            <a:endParaRPr lang="en-US" i="1"/>
          </a:p>
        </p:txBody>
      </p:sp>
      <p:sp>
        <p:nvSpPr>
          <p:cNvPr id="13" name="Rectangle 6">
            <a:extLst>
              <a:ext uri="{FF2B5EF4-FFF2-40B4-BE49-F238E27FC236}">
                <a16:creationId xmlns:a16="http://schemas.microsoft.com/office/drawing/2014/main" id="{359F58B2-0EF4-F34B-927B-FE08C36D8E1E}"/>
              </a:ext>
            </a:extLst>
          </p:cNvPr>
          <p:cNvSpPr txBox="1">
            <a:spLocks noChangeArrowheads="1"/>
          </p:cNvSpPr>
          <p:nvPr/>
        </p:nvSpPr>
        <p:spPr bwMode="auto">
          <a:xfrm>
            <a:off x="447041" y="3429001"/>
            <a:ext cx="3860800" cy="9667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a:buChar char="•"/>
              <a:defRPr lang="en-US" sz="1100" kern="120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anose="020b0604020202020204"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anose="020b0604020202020204"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anose="020b0604020202020204"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rtl="0"/>
            <a:r>
              <a:rPr lang="zh-TW" altLang="en-US"/>
              <a:t>該指令是 </a:t>
            </a:r>
            <a:r>
              <a:rPr lang="en-US" altLang="zh-TW" b="1"/>
              <a:t>traceroute</a:t>
            </a:r>
            <a:r>
              <a:rPr lang="zh-TW" altLang="en-US"/>
              <a:t> ，使用者定義的引數是目標裝置的 </a:t>
            </a:r>
            <a:r>
              <a:rPr lang="en-US" altLang="zh-TW" i="1"/>
              <a:t>IP </a:t>
            </a:r>
            <a:r>
              <a:rPr lang="zh-TW" altLang="en-US" i="1"/>
              <a:t>位址</a:t>
            </a:r>
            <a:r>
              <a:rPr lang="zh-TW" altLang="en-US"/>
              <a:t> 。例如， </a:t>
            </a:r>
            <a:r>
              <a:rPr lang="zh-TW" altLang="en-US" b="1"/>
              <a:t>追蹤器 </a:t>
            </a:r>
            <a:r>
              <a:rPr lang="en-US" altLang="zh-TW" b="1"/>
              <a:t>192.168.254.254</a:t>
            </a:r>
            <a:r>
              <a:rPr lang="zh-TW" altLang="en-US"/>
              <a:t>。</a:t>
            </a:r>
          </a:p>
        </p:txBody>
      </p:sp>
      <p:sp>
        <p:nvSpPr>
          <p:cNvPr id="8" name="TextBox 7">
            <a:extLst>
              <a:ext uri="{FF2B5EF4-FFF2-40B4-BE49-F238E27FC236}">
                <a16:creationId xmlns:a16="http://schemas.microsoft.com/office/drawing/2014/main" id="{11298B5B-2456-0C40-99DF-246F3AEEF0F3}"/>
              </a:ext>
            </a:extLst>
          </p:cNvPr>
          <p:cNvSpPr txBox="1"/>
          <p:nvPr/>
        </p:nvSpPr>
        <p:spPr>
          <a:xfrm>
            <a:off x="362351" y="4516747"/>
            <a:ext cx="5666936" cy="323165"/>
          </a:xfrm>
          <a:prstGeom prst="rect">
            <a:avLst/>
          </a:prstGeom>
          <a:noFill/>
        </p:spPr>
        <p:txBody>
          <a:bodyPr wrap="none" rtlCol="0">
            <a:spAutoFit/>
          </a:bodyPr>
          <a:lstStyle/>
          <a:p>
            <a:pPr marL="285743" indent="-285743">
              <a:buClr>
                <a:schemeClr val="tx1"/>
              </a:buClr>
              <a:buSzPct val="90000"/>
              <a:buFont typeface="Wingdings" panose="05000000000000000000" pitchFamily="2" charset="2"/>
              <a:buChar char="§"/>
            </a:pPr>
            <a:r>
              <a:rPr lang="zh-TW" altLang="en-US" sz="1500">
                <a:solidFill>
                  <a:srgbClr val="000000"/>
                </a:solidFill>
              </a:rPr>
              <a:t>如果一個命令是複雜的多個參數，你可能會看到它表示如下：</a:t>
            </a:r>
          </a:p>
        </p:txBody>
      </p:sp>
      <p:pic>
        <p:nvPicPr>
          <p:cNvPr id="2" name="Picture 1">
            <a:extLst>
              <a:ext uri="{FF2B5EF4-FFF2-40B4-BE49-F238E27FC236}">
                <a16:creationId xmlns:a16="http://schemas.microsoft.com/office/drawing/2014/main" id="{64B7B515-A62C-4647-8773-F21750D83952}"/>
              </a:ext>
            </a:extLst>
          </p:cNvPr>
          <p:cNvPicPr>
            <a:picLocks noChangeAspect="1"/>
          </p:cNvPicPr>
          <p:nvPr/>
        </p:nvPicPr>
        <p:blipFill>
          <a:blip r:embed="rId3"/>
          <a:stretch>
            <a:fillRect/>
          </a:stretch>
        </p:blipFill>
        <p:spPr>
          <a:xfrm>
            <a:off x="5199380" y="2552128"/>
            <a:ext cx="2971800" cy="482600"/>
          </a:xfrm>
          <a:prstGeom prst="rect">
            <a:avLst/>
          </a:prstGeom>
        </p:spPr>
      </p:pic>
      <p:pic>
        <p:nvPicPr>
          <p:cNvPr id="4" name="Picture 3">
            <a:extLst>
              <a:ext uri="{FF2B5EF4-FFF2-40B4-BE49-F238E27FC236}">
                <a16:creationId xmlns:a16="http://schemas.microsoft.com/office/drawing/2014/main" id="{E2DCC989-9291-8144-A17B-A5F6191D9BE7}"/>
              </a:ext>
            </a:extLst>
          </p:cNvPr>
          <p:cNvPicPr>
            <a:picLocks noChangeAspect="1"/>
          </p:cNvPicPr>
          <p:nvPr/>
        </p:nvPicPr>
        <p:blipFill>
          <a:blip r:embed="rId4"/>
          <a:stretch>
            <a:fillRect/>
          </a:stretch>
        </p:blipFill>
        <p:spPr>
          <a:xfrm>
            <a:off x="5212081" y="3634279"/>
            <a:ext cx="2959100" cy="444500"/>
          </a:xfrm>
          <a:prstGeom prst="rect">
            <a:avLst/>
          </a:prstGeom>
        </p:spPr>
      </p:pic>
      <p:pic>
        <p:nvPicPr>
          <p:cNvPr id="6" name="Picture 5">
            <a:extLst>
              <a:ext uri="{FF2B5EF4-FFF2-40B4-BE49-F238E27FC236}">
                <a16:creationId xmlns:a16="http://schemas.microsoft.com/office/drawing/2014/main" id="{29E622BB-7278-3F4D-828E-B1AE378C8E99}"/>
              </a:ext>
            </a:extLst>
          </p:cNvPr>
          <p:cNvPicPr>
            <a:picLocks noChangeAspect="1"/>
          </p:cNvPicPr>
          <p:nvPr/>
        </p:nvPicPr>
        <p:blipFill>
          <a:blip r:embed="rId5"/>
          <a:stretch>
            <a:fillRect/>
          </a:stretch>
        </p:blipFill>
        <p:spPr>
          <a:xfrm>
            <a:off x="945998" y="4960881"/>
            <a:ext cx="6400800" cy="420752"/>
          </a:xfrm>
          <a:prstGeom prst="rect">
            <a:avLst/>
          </a:prstGeom>
        </p:spPr>
      </p:pic>
      <p:sp>
        <p:nvSpPr>
          <p:cNvPr id="7" name="投影片編號版面配置區 6"/>
          <p:cNvSpPr>
            <a:spLocks noGrp="1"/>
          </p:cNvSpPr>
          <p:nvPr>
            <p:ph type="sldNum" sz="quarter" idx="4"/>
          </p:nvPr>
        </p:nvSpPr>
        <p:spPr/>
        <p:txBody>
          <a:bodyPr/>
          <a:lstStyle/>
          <a:p>
            <a:pPr defTabSz="385754">
              <a:defRPr/>
            </a:pPr>
            <a:fld id="{2F5CCB13-0A32-4557-88E9-079F0C330695}" type="slidenum">
              <a:rPr lang="en-US" kern="0" smtClean="0">
                <a:solidFill>
                  <a:srgbClr val="595959"/>
                </a:solidFill>
              </a:rPr>
              <a:pPr defTabSz="385754">
                <a:defRPr/>
              </a:pPr>
              <a:t>56</a:t>
            </a:fld>
            <a:endParaRPr lang="en-US" kern="0">
              <a:solidFill>
                <a:srgbClr val="595959"/>
              </a:solidFill>
            </a:endParaRPr>
          </a:p>
        </p:txBody>
      </p:sp>
    </p:spTree>
    <p:custDataLst>
      <p:tags r:id="rId6"/>
    </p:custDataLst>
    <p:extLst>
      <p:ext uri="{BB962C8B-B14F-4D97-AF65-F5344CB8AC3E}">
        <p14:creationId xmlns:p14="http://schemas.microsoft.com/office/powerpoint/2010/main" val="3474599096"/>
      </p:ext>
    </p:extLst>
  </p:cSld>
  <p:clrMapOvr>
    <a:masterClrMapping/>
  </p:clrMapOvr>
  <p:transition spd="slow">
    <p:wipe/>
  </p:transition>
  <p:timing/>
</p:sld>
</file>

<file path=ppt/slides/slide560.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6146" name="Rectangle 33"/>
          <p:cNvSpPr>
            <a:spLocks noGrp="1" noChangeArrowheads="1"/>
          </p:cNvSpPr>
          <p:nvPr>
            <p:ph type="title"/>
          </p:nvPr>
        </p:nvSpPr>
        <p:spPr>
          <a:xfrm>
            <a:off x="1" y="898645"/>
            <a:ext cx="9144000" cy="612812"/>
          </a:xfrm>
        </p:spPr>
        <p:txBody>
          <a:bodyPr>
            <a:noAutofit/>
          </a:bodyPr>
          <a:lstStyle/>
          <a:p>
            <a:pPr rtl="0" eaLnBrk="1" hangingPunct="1"/>
            <a:r>
              <a:rPr lang="zh-TW" altLang="en-US" sz="4000"/>
              <a:t>單元概要</a:t>
            </a:r>
          </a:p>
        </p:txBody>
      </p:sp>
      <p:sp>
        <p:nvSpPr>
          <p:cNvPr id="6147" name="Rectangle 34"/>
          <p:cNvSpPr>
            <a:spLocks noGrp="1" noChangeArrowheads="1"/>
          </p:cNvSpPr>
          <p:nvPr>
            <p:ph idx="1"/>
          </p:nvPr>
        </p:nvSpPr>
        <p:spPr>
          <a:xfrm>
            <a:off x="146305" y="1562624"/>
            <a:ext cx="8769026" cy="889134"/>
          </a:xfrm>
        </p:spPr>
        <p:txBody>
          <a:bodyPr>
            <a:normAutofit fontScale="92500" lnSpcReduction="20000"/>
          </a:bodyPr>
          <a:lstStyle/>
          <a:p>
            <a:pPr marL="0" indent="0">
              <a:spcBef>
                <a:spcPct val="30000"/>
              </a:spcBef>
              <a:buNone/>
            </a:pPr>
            <a:r>
              <a:rPr lang="zh-TW" altLang="en-US" sz="2400" b="1"/>
              <a:t>單元標題： </a:t>
            </a:r>
            <a:r>
              <a:rPr lang="zh-TW" altLang="en-US" sz="2400"/>
              <a:t>協定和模型</a:t>
            </a:r>
          </a:p>
          <a:p>
            <a:pPr marL="0" indent="0">
              <a:spcBef>
                <a:spcPct val="30000"/>
              </a:spcBef>
              <a:buNone/>
            </a:pPr>
            <a:r>
              <a:rPr lang="zh-TW" altLang="en-US" sz="2400" b="1"/>
              <a:t>單元目標： </a:t>
            </a:r>
            <a:r>
              <a:rPr lang="zh-TW" altLang="en-US" sz="2400"/>
              <a:t>解釋網路協定如何使設備訪問本地和遠端網路資源。 </a:t>
            </a:r>
          </a:p>
          <a:p>
            <a:pPr marL="0" indent="0">
              <a:spcBef>
                <a:spcPct val="30000"/>
              </a:spcBef>
              <a:buNone/>
            </a:pPr>
            <a:endParaRPr lang="en-US"/>
          </a:p>
          <a:p>
            <a:pPr marL="89295" indent="0">
              <a:spcBef>
                <a:spcPct val="30000"/>
              </a:spcBef>
              <a:buNone/>
            </a:pPr>
            <a:endParaRPr lang="en-US"/>
          </a:p>
          <a:p>
            <a:pPr marL="89295" indent="0">
              <a:spcBef>
                <a:spcPct val="30000"/>
              </a:spcBef>
              <a:buNone/>
            </a:pPr>
            <a:endParaRPr lang="en-US"/>
          </a:p>
        </p:txBody>
      </p:sp>
      <p:graphicFrame>
        <p:nvGraphicFramePr>
          <p:cNvPr id="3" name="Table 2"/>
          <p:cNvGraphicFramePr>
            <a:graphicFrameLocks noGrp="1"/>
          </p:cNvGraphicFramePr>
          <p:nvPr>
            <p:extLst/>
          </p:nvPr>
        </p:nvGraphicFramePr>
        <p:xfrm>
          <a:off x="90340" y="2502926"/>
          <a:ext cx="8880953" cy="3518972"/>
        </p:xfrm>
        <a:graphic>
          <a:graphicData uri="http://schemas.openxmlformats.org/drawingml/2006/table">
            <a:tbl>
              <a:tblPr firstRow="1" firstCol="1" bandRow="1">
                <a:tableStyleId>{5C22544A-7EE6-4342-B048-85BDC9FD1C3A}</a:tableStyleId>
              </a:tblPr>
              <a:tblGrid>
                <a:gridCol w="3061623">
                  <a:extLst>
                    <a:ext uri="{9D8B030D-6E8A-4147-A177-3AD203B41FA5}">
                      <a16:colId xmlns:a16="http://schemas.microsoft.com/office/drawing/2014/main" val="20000"/>
                    </a:ext>
                  </a:extLst>
                </a:gridCol>
                <a:gridCol w="5819330">
                  <a:extLst>
                    <a:ext uri="{9D8B030D-6E8A-4147-A177-3AD203B41FA5}">
                      <a16:colId xmlns:a16="http://schemas.microsoft.com/office/drawing/2014/main" val="20001"/>
                    </a:ext>
                  </a:extLst>
                </a:gridCol>
              </a:tblGrid>
              <a:tr h="366903">
                <a:tc>
                  <a:txBody>
                    <a:bodyPr vert="horz" wrap="square"/>
                    <a:lstStyle/>
                    <a:p>
                      <a:pPr marL="0" marR="0" rtl="0">
                        <a:lnSpc>
                          <a:spcPct val="107000"/>
                        </a:lnSpc>
                        <a:spcBef>
                          <a:spcPct val="0"/>
                        </a:spcBef>
                        <a:spcAft>
                          <a:spcPct val="0"/>
                        </a:spcAft>
                      </a:pPr>
                      <a:r>
                        <a:rPr lang="zh-TW" sz="2300">
                          <a:effectLst/>
                          <a:latin typeface="標楷體" pitchFamily="65" charset="-120"/>
                          <a:ea typeface="標楷體" panose="03000509000000000000" pitchFamily="65" charset="-120"/>
                        </a:rPr>
                        <a:t>主題標題</a:t>
                      </a:r>
                    </a:p>
                  </a:txBody>
                  <a:tcPr marL="68580" marR="68580" marT="0" marB="0"/>
                </a:tc>
                <a:tc>
                  <a:txBody>
                    <a:bodyPr vert="horz" wrap="square"/>
                    <a:lstStyle/>
                    <a:p>
                      <a:pPr marL="0" marR="0" rtl="0">
                        <a:lnSpc>
                          <a:spcPct val="107000"/>
                        </a:lnSpc>
                        <a:spcBef>
                          <a:spcPct val="0"/>
                        </a:spcBef>
                        <a:spcAft>
                          <a:spcPct val="0"/>
                        </a:spcAft>
                      </a:pPr>
                      <a:r>
                        <a:rPr lang="zh-TW" sz="2300">
                          <a:effectLst/>
                          <a:latin typeface="標楷體" pitchFamily="65" charset="-120"/>
                          <a:ea typeface="標楷體" panose="03000509000000000000" pitchFamily="65" charset="-120"/>
                        </a:rPr>
                        <a:t>主題目標</a:t>
                      </a:r>
                    </a:p>
                  </a:txBody>
                  <a:tcPr marL="68580" marR="68580" marT="0" marB="0"/>
                </a:tc>
                <a:extLst>
                  <a:ext uri="{0D108BD9-81ED-4DB2-BD59-A6C34878D82A}">
                    <a16:rowId xmlns:a16="http://schemas.microsoft.com/office/drawing/2014/main" val="10000"/>
                  </a:ext>
                </a:extLst>
              </a:tr>
              <a:tr h="434340">
                <a:tc>
                  <a:txBody>
                    <a:bodyPr vert="horz" wrap="square"/>
                    <a:lstStyle/>
                    <a:p>
                      <a:pPr rtl="0"/>
                      <a:r>
                        <a:rPr lang="zh-TW" sz="2300" b="1">
                          <a:latin typeface="標楷體" pitchFamily="65" charset="-120"/>
                          <a:ea typeface="標楷體" panose="03000509000000000000" pitchFamily="65" charset="-120"/>
                        </a:rPr>
                        <a:t>VLAN概觀</a:t>
                      </a:r>
                    </a:p>
                  </a:txBody>
                  <a:tcPr anchor="ctr"/>
                </a:tc>
                <a:tc>
                  <a:txBody>
                    <a:bodyPr vert="horz" wrap="square"/>
                    <a:lstStyle/>
                    <a:p>
                      <a:pPr rtl="0"/>
                      <a:r>
                        <a:rPr lang="zh-TW" sz="2300">
                          <a:latin typeface="標楷體" pitchFamily="65" charset="-120"/>
                          <a:ea typeface="標楷體" panose="03000509000000000000" pitchFamily="65" charset="-120"/>
                        </a:rPr>
                        <a:t>解釋 VLAN 在交換網路的目的。</a:t>
                      </a:r>
                    </a:p>
                  </a:txBody>
                  <a:tcPr anchor="ctr"/>
                </a:tc>
                <a:extLst>
                  <a:ext uri="{0D108BD9-81ED-4DB2-BD59-A6C34878D82A}">
                    <a16:rowId xmlns:a16="http://schemas.microsoft.com/office/drawing/2014/main" val="10001"/>
                  </a:ext>
                </a:extLst>
              </a:tr>
              <a:tr h="777240">
                <a:tc>
                  <a:txBody>
                    <a:bodyPr vert="horz" wrap="square"/>
                    <a:lstStyle/>
                    <a:p>
                      <a:pPr rtl="0"/>
                      <a:r>
                        <a:rPr lang="zh-TW" sz="2300" b="1">
                          <a:latin typeface="標楷體" pitchFamily="65" charset="-120"/>
                          <a:ea typeface="標楷體" panose="03000509000000000000" pitchFamily="65" charset="-120"/>
                        </a:rPr>
                        <a:t>多交換環境中的 VLAN</a:t>
                      </a:r>
                    </a:p>
                  </a:txBody>
                  <a:tcPr anchor="ctr"/>
                </a:tc>
                <a:tc>
                  <a:txBody>
                    <a:bodyPr vert="horz" wrap="square"/>
                    <a:lstStyle/>
                    <a:p>
                      <a:pPr rtl="0"/>
                      <a:r>
                        <a:rPr lang="zh-TW" sz="2300">
                          <a:latin typeface="標楷體" pitchFamily="65" charset="-120"/>
                          <a:ea typeface="標楷體" panose="03000509000000000000" pitchFamily="65" charset="-120"/>
                        </a:rPr>
                        <a:t>解釋</a:t>
                      </a:r>
                      <a:r>
                        <a:rPr lang="zh-TW" altLang="zh-TW" sz="2300">
                          <a:latin typeface="標楷體" pitchFamily="65" charset="-120"/>
                          <a:ea typeface="標楷體" panose="03000509000000000000" pitchFamily="65" charset="-120"/>
                        </a:rPr>
                        <a:t>在多交換器環境中</a:t>
                      </a:r>
                      <a:r>
                        <a:rPr lang="zh-TW" sz="2300">
                          <a:latin typeface="標楷體" pitchFamily="65" charset="-120"/>
                          <a:ea typeface="標楷體" panose="03000509000000000000" pitchFamily="65" charset="-120"/>
                        </a:rPr>
                        <a:t>交換器如何根據 VLAN 設定轉發訊框。</a:t>
                      </a:r>
                    </a:p>
                  </a:txBody>
                  <a:tcPr anchor="ctr"/>
                </a:tc>
                <a:extLst>
                  <a:ext uri="{0D108BD9-81ED-4DB2-BD59-A6C34878D82A}">
                    <a16:rowId xmlns:a16="http://schemas.microsoft.com/office/drawing/2014/main" val="10002"/>
                  </a:ext>
                </a:extLst>
              </a:tr>
              <a:tr h="777240">
                <a:tc>
                  <a:txBody>
                    <a:bodyPr vert="horz" wrap="square"/>
                    <a:lstStyle/>
                    <a:p>
                      <a:pPr rtl="0"/>
                      <a:r>
                        <a:rPr lang="zh-TW" sz="2300" b="1">
                          <a:latin typeface="標楷體" pitchFamily="65" charset="-120"/>
                          <a:ea typeface="標楷體" panose="03000509000000000000" pitchFamily="65" charset="-120"/>
                        </a:rPr>
                        <a:t>VLAN 設定</a:t>
                      </a:r>
                    </a:p>
                  </a:txBody>
                  <a:tcPr anchor="ctr"/>
                </a:tc>
                <a:tc>
                  <a:txBody>
                    <a:bodyPr vert="horz" wrap="square"/>
                    <a:lstStyle/>
                    <a:p>
                      <a:pPr rtl="0"/>
                      <a:r>
                        <a:rPr lang="zh-TW" sz="2300">
                          <a:latin typeface="標楷體" pitchFamily="65" charset="-120"/>
                          <a:ea typeface="標楷體" panose="03000509000000000000" pitchFamily="65" charset="-120"/>
                        </a:rPr>
                        <a:t>根據需求設定要指派給 VLAN 的交換器連接埠。</a:t>
                      </a:r>
                    </a:p>
                  </a:txBody>
                  <a:tcPr anchor="ctr"/>
                </a:tc>
                <a:extLst>
                  <a:ext uri="{0D108BD9-81ED-4DB2-BD59-A6C34878D82A}">
                    <a16:rowId xmlns:a16="http://schemas.microsoft.com/office/drawing/2014/main" val="10003"/>
                  </a:ext>
                </a:extLst>
              </a:tr>
              <a:tr h="558498">
                <a:tc>
                  <a:txBody>
                    <a:bodyPr vert="horz" wrap="square"/>
                    <a:lstStyle/>
                    <a:p>
                      <a:pPr rtl="0"/>
                      <a:r>
                        <a:rPr lang="zh-TW" sz="2300" b="1">
                          <a:latin typeface="標楷體" pitchFamily="65" charset="-120"/>
                          <a:ea typeface="標楷體" panose="03000509000000000000" pitchFamily="65" charset="-120"/>
                        </a:rPr>
                        <a:t>VLAN 中繼</a:t>
                      </a:r>
                    </a:p>
                  </a:txBody>
                  <a:tcPr anchor="ctr"/>
                </a:tc>
                <a:tc>
                  <a:txBody>
                    <a:bodyPr vert="horz" wrap="square"/>
                    <a:lstStyle/>
                    <a:p>
                      <a:pPr rtl="0"/>
                      <a:r>
                        <a:rPr lang="zh-TW" sz="2300">
                          <a:latin typeface="標楷體" pitchFamily="65" charset="-120"/>
                          <a:ea typeface="標楷體" panose="03000509000000000000" pitchFamily="65" charset="-120"/>
                        </a:rPr>
                        <a:t>在 LAN 交換器上設定一個</a:t>
                      </a:r>
                      <a:r>
                        <a:rPr lang="zh-TW" altLang="en-US" sz="2300">
                          <a:latin typeface="標楷體" pitchFamily="65" charset="-120"/>
                          <a:ea typeface="標楷體" panose="03000509000000000000" pitchFamily="65" charset="-120"/>
                        </a:rPr>
                        <a:t>中繼</a:t>
                      </a:r>
                      <a:r>
                        <a:rPr lang="zh-TW" sz="2300">
                          <a:latin typeface="標楷體" pitchFamily="65" charset="-120"/>
                          <a:ea typeface="標楷體" panose="03000509000000000000" pitchFamily="65" charset="-120"/>
                        </a:rPr>
                        <a:t>埠。</a:t>
                      </a:r>
                    </a:p>
                  </a:txBody>
                  <a:tcPr anchor="ctr"/>
                </a:tc>
                <a:extLst>
                  <a:ext uri="{0D108BD9-81ED-4DB2-BD59-A6C34878D82A}">
                    <a16:rowId xmlns:a16="http://schemas.microsoft.com/office/drawing/2014/main" val="10004"/>
                  </a:ext>
                </a:extLst>
              </a:tr>
              <a:tr h="558498">
                <a:tc>
                  <a:txBody>
                    <a:bodyPr vert="horz" wrap="square"/>
                    <a:lstStyle/>
                    <a:p>
                      <a:pPr rtl="0"/>
                      <a:r>
                        <a:rPr lang="zh-TW" sz="2300" b="1">
                          <a:latin typeface="標楷體" pitchFamily="65" charset="-120"/>
                          <a:ea typeface="標楷體" panose="03000509000000000000" pitchFamily="65" charset="-120"/>
                        </a:rPr>
                        <a:t>動態</a:t>
                      </a:r>
                      <a:r>
                        <a:rPr lang="zh-TW" altLang="en-US" sz="2300" b="1">
                          <a:latin typeface="標楷體" pitchFamily="65" charset="-120"/>
                          <a:ea typeface="標楷體" panose="03000509000000000000" pitchFamily="65" charset="-120"/>
                        </a:rPr>
                        <a:t>中繼</a:t>
                      </a:r>
                      <a:r>
                        <a:rPr lang="zh-TW" sz="2300" b="1">
                          <a:latin typeface="標楷體" pitchFamily="65" charset="-120"/>
                          <a:ea typeface="標楷體" panose="03000509000000000000" pitchFamily="65" charset="-120"/>
                        </a:rPr>
                        <a:t>協定</a:t>
                      </a:r>
                    </a:p>
                  </a:txBody>
                  <a:tcPr anchor="ctr"/>
                </a:tc>
                <a:tc>
                  <a:txBody>
                    <a:bodyPr vert="horz" wrap="square"/>
                    <a:lstStyle/>
                    <a:p>
                      <a:pPr rtl="0"/>
                      <a:r>
                        <a:rPr lang="zh-TW" sz="2300">
                          <a:latin typeface="標楷體" pitchFamily="65" charset="-120"/>
                          <a:ea typeface="標楷體" panose="03000509000000000000" pitchFamily="65" charset="-120"/>
                        </a:rPr>
                        <a:t>設定動態中繼協定(DTP)</a:t>
                      </a:r>
                    </a:p>
                  </a:txBody>
                  <a:tcPr anchor="ctr"/>
                </a:tc>
                <a:extLst>
                  <a:ext uri="{0D108BD9-81ED-4DB2-BD59-A6C34878D82A}">
                    <a16:rowId xmlns:a16="http://schemas.microsoft.com/office/drawing/2014/main" val="10005"/>
                  </a:ext>
                </a:extLst>
              </a:tr>
            </a:tbl>
          </a:graphicData>
        </a:graphic>
      </p:graphicFrame>
      <p:sp>
        <p:nvSpPr>
          <p:cNvPr id="2" name="投影片編號版面配置區 1"/>
          <p:cNvSpPr>
            <a:spLocks noGrp="1"/>
          </p:cNvSpPr>
          <p:nvPr>
            <p:ph type="sldNum" sz="quarter" idx="4"/>
          </p:nvPr>
        </p:nvSpPr>
        <p:spPr/>
        <p:txBody>
          <a:bodyPr/>
          <a:lstStyle/>
          <a:p>
            <a:pPr defTabSz="385754">
              <a:defRPr/>
            </a:pPr>
            <a:fld id="{2F5CCB13-0A32-4557-88E9-079F0C330695}" type="slidenum">
              <a:rPr lang="en-US" kern="0" smtClean="0">
                <a:solidFill>
                  <a:srgbClr val="595959"/>
                </a:solidFill>
              </a:rPr>
              <a:pPr defTabSz="385754">
                <a:defRPr/>
              </a:pPr>
              <a:t>560</a:t>
            </a:fld>
            <a:endParaRPr lang="en-US" kern="0">
              <a:solidFill>
                <a:srgbClr val="595959"/>
              </a:solidFill>
            </a:endParaRPr>
          </a:p>
        </p:txBody>
      </p:sp>
    </p:spTree>
    <p:custDataLst>
      <p:tags r:id="rId3"/>
    </p:custDataLst>
    <p:extLst>
      <p:ext uri="{BB962C8B-B14F-4D97-AF65-F5344CB8AC3E}">
        <p14:creationId xmlns:p14="http://schemas.microsoft.com/office/powerpoint/2010/main" val="3177481273"/>
      </p:ext>
    </p:extLst>
  </p:cSld>
  <p:clrMapOvr>
    <a:masterClrMapping/>
  </p:clrMapOvr>
  <p:transition spd="slow">
    <p:wipe/>
  </p:transition>
  <p:timing/>
</p:sld>
</file>

<file path=ppt/slides/slide561.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8194" name="Rectangle 2"/>
          <p:cNvSpPr>
            <a:spLocks noGrp="1" noChangeArrowheads="1"/>
          </p:cNvSpPr>
          <p:nvPr>
            <p:ph type="title"/>
          </p:nvPr>
        </p:nvSpPr>
        <p:spPr>
          <a:xfrm>
            <a:off x="2" y="898644"/>
            <a:ext cx="4210545" cy="78988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noAutofit/>
          </a:bodyPr>
          <a:lstStyle/>
          <a:p>
            <a:pPr>
              <a:lnSpc>
                <a:spcPct val="90000"/>
              </a:lnSpc>
            </a:pPr>
            <a:r>
              <a:rPr lang="en-US" altLang="zh-TW" sz="2700" smtClean="0">
                <a:solidFill>
                  <a:srgbClr val="004C69"/>
                </a:solidFill>
              </a:rPr>
              <a:t>20.1VLAN </a:t>
            </a:r>
            <a:r>
              <a:rPr lang="zh-TW" altLang="en-US" sz="2700" smtClean="0">
                <a:solidFill>
                  <a:srgbClr val="004C69"/>
                </a:solidFill>
              </a:rPr>
              <a:t>概觀</a:t>
            </a:r>
            <a:r>
              <a:rPr lang="en-US" altLang="zh-TW" sz="2700" smtClean="0">
                <a:solidFill>
                  <a:srgbClr val="004C69"/>
                </a:solidFill>
              </a:rPr>
              <a:t>-</a:t>
            </a:r>
            <a:br>
              <a:rPr lang="en-US" altLang="en-US" sz="2700">
                <a:solidFill>
                  <a:srgbClr val="004C69"/>
                </a:solidFill>
              </a:rPr>
            </a:br>
            <a:r>
              <a:rPr lang="en-US" altLang="zh-TW" sz="2700">
                <a:solidFill>
                  <a:srgbClr val="004C69"/>
                </a:solidFill>
              </a:rPr>
              <a:t>VLAN </a:t>
            </a:r>
            <a:r>
              <a:rPr lang="zh-TW" altLang="en-US" sz="2700">
                <a:solidFill>
                  <a:srgbClr val="004C69"/>
                </a:solidFill>
              </a:rPr>
              <a:t>定義</a:t>
            </a:r>
          </a:p>
        </p:txBody>
      </p:sp>
      <p:sp>
        <p:nvSpPr>
          <p:cNvPr id="2" name="Content Placeholder 1"/>
          <p:cNvSpPr>
            <a:spLocks noGrp="1"/>
          </p:cNvSpPr>
          <p:nvPr>
            <p:ph idx="1"/>
          </p:nvPr>
        </p:nvSpPr>
        <p:spPr>
          <a:xfrm>
            <a:off x="4210547" y="1463220"/>
            <a:ext cx="4767079" cy="4112335"/>
          </a:xfrm>
        </p:spPr>
        <p:txBody>
          <a:bodyPr/>
          <a:lstStyle/>
          <a:p>
            <a:pPr marL="0" indent="0">
              <a:buNone/>
            </a:pPr>
            <a:r>
              <a:rPr lang="en-US" altLang="zh-TW" sz="1600"/>
              <a:t>VLAN </a:t>
            </a:r>
            <a:r>
              <a:rPr lang="zh-TW" altLang="en-US" sz="1600"/>
              <a:t>是與其他類似裝置的邏輯連線。</a:t>
            </a:r>
          </a:p>
          <a:p>
            <a:pPr marL="0" indent="0">
              <a:buNone/>
            </a:pPr>
            <a:r>
              <a:rPr lang="zh-TW" altLang="en-US" sz="1600"/>
              <a:t>將裝置置入各種 </a:t>
            </a:r>
            <a:r>
              <a:rPr lang="en-US" altLang="zh-TW" sz="1600"/>
              <a:t>VLAN </a:t>
            </a:r>
            <a:r>
              <a:rPr lang="zh-TW" altLang="en-US" sz="1600"/>
              <a:t>具有下列特性：</a:t>
            </a:r>
          </a:p>
          <a:p>
            <a:pPr lvl="1" rtl="0">
              <a:buFont typeface="Arial" panose="020b0604020202020204" pitchFamily="34" charset="0"/>
              <a:buChar char="•"/>
            </a:pPr>
            <a:r>
              <a:rPr lang="zh-TW" altLang="en-US" sz="1600"/>
              <a:t>在同一交換器上提供各種裝置群組的分割</a:t>
            </a:r>
          </a:p>
          <a:p>
            <a:pPr lvl="1" rtl="0">
              <a:buFont typeface="Arial" panose="020b0604020202020204" pitchFamily="34" charset="0"/>
              <a:buChar char="•"/>
            </a:pPr>
            <a:r>
              <a:rPr lang="zh-TW" altLang="en-US" sz="1600"/>
              <a:t>提供更易於管理的組織</a:t>
            </a:r>
          </a:p>
          <a:p>
            <a:pPr lvl="3" rtl="0">
              <a:buFont typeface="Arial" panose="020b0604020202020204" pitchFamily="34" charset="0"/>
              <a:buChar char="•"/>
            </a:pPr>
            <a:r>
              <a:rPr lang="zh-TW" altLang="en-US" sz="1600"/>
              <a:t>廣播，多點傳送和單點傳送被隔離在個別 </a:t>
            </a:r>
            <a:r>
              <a:rPr lang="en-US" altLang="zh-TW" sz="1600"/>
              <a:t>VLAN</a:t>
            </a:r>
          </a:p>
          <a:p>
            <a:pPr lvl="3" rtl="0">
              <a:buFont typeface="Arial" panose="020b0604020202020204" pitchFamily="34" charset="0"/>
              <a:buChar char="•"/>
            </a:pPr>
            <a:r>
              <a:rPr lang="zh-TW" altLang="en-US" sz="1600"/>
              <a:t>每個 </a:t>
            </a:r>
            <a:r>
              <a:rPr lang="en-US" altLang="zh-TW" sz="1600"/>
              <a:t>VLAN </a:t>
            </a:r>
            <a:r>
              <a:rPr lang="zh-TW" altLang="en-US" sz="1600"/>
              <a:t>都會有自己獨特的 </a:t>
            </a:r>
            <a:r>
              <a:rPr lang="en-US" altLang="zh-TW" sz="1600"/>
              <a:t>IP </a:t>
            </a:r>
            <a:r>
              <a:rPr lang="zh-TW" altLang="en-US" sz="1600"/>
              <a:t>位址範圍</a:t>
            </a:r>
          </a:p>
          <a:p>
            <a:pPr lvl="3" rtl="0">
              <a:buFont typeface="Arial" panose="020b0604020202020204" pitchFamily="34" charset="0"/>
              <a:buChar char="•"/>
            </a:pPr>
            <a:r>
              <a:rPr lang="zh-TW" altLang="en-US" sz="1600"/>
              <a:t>更小的廣播領域</a:t>
            </a: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76672" y="2183892"/>
            <a:ext cx="4033875" cy="25046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投影片編號版面配置區 2"/>
          <p:cNvSpPr>
            <a:spLocks noGrp="1"/>
          </p:cNvSpPr>
          <p:nvPr>
            <p:ph type="sldNum" sz="quarter" idx="4"/>
          </p:nvPr>
        </p:nvSpPr>
        <p:spPr/>
        <p:txBody>
          <a:bodyPr/>
          <a:lstStyle/>
          <a:p>
            <a:pPr defTabSz="385754">
              <a:defRPr/>
            </a:pPr>
            <a:fld id="{2F5CCB13-0A32-4557-88E9-079F0C330695}" type="slidenum">
              <a:rPr lang="en-US" kern="0" smtClean="0">
                <a:solidFill>
                  <a:srgbClr val="595959"/>
                </a:solidFill>
              </a:rPr>
              <a:pPr defTabSz="385754">
                <a:defRPr/>
              </a:pPr>
              <a:t>561</a:t>
            </a:fld>
            <a:endParaRPr lang="en-US" kern="0">
              <a:solidFill>
                <a:srgbClr val="595959"/>
              </a:solidFill>
            </a:endParaRPr>
          </a:p>
        </p:txBody>
      </p:sp>
    </p:spTree>
    <p:custDataLst>
      <p:tags r:id="rId4"/>
    </p:custDataLst>
    <p:extLst>
      <p:ext uri="{BB962C8B-B14F-4D97-AF65-F5344CB8AC3E}">
        <p14:creationId xmlns:p14="http://schemas.microsoft.com/office/powerpoint/2010/main" val="1642491594"/>
      </p:ext>
    </p:extLst>
  </p:cSld>
  <p:clrMapOvr>
    <a:masterClrMapping/>
  </p:clrMapOvr>
  <p:transition spd="slow">
    <p:wipe/>
  </p:transition>
  <p:timing/>
</p:sld>
</file>

<file path=ppt/slides/slide562.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8194" name="Rectangle 2"/>
          <p:cNvSpPr>
            <a:spLocks noGrp="1" noChangeArrowheads="1"/>
          </p:cNvSpPr>
          <p:nvPr>
            <p:ph type="title"/>
          </p:nvPr>
        </p:nvSpPr>
        <p:spPr>
          <a:xfrm>
            <a:off x="2" y="898644"/>
            <a:ext cx="4030162" cy="69012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noAutofit/>
          </a:bodyPr>
          <a:lstStyle/>
          <a:p>
            <a:pPr>
              <a:lnSpc>
                <a:spcPct val="90000"/>
              </a:lnSpc>
            </a:pPr>
            <a:r>
              <a:rPr lang="en-US" altLang="zh-TW" sz="2700">
                <a:solidFill>
                  <a:srgbClr val="004C69"/>
                </a:solidFill>
              </a:rPr>
              <a:t>20.1VLAN </a:t>
            </a:r>
            <a:r>
              <a:rPr lang="zh-TW" altLang="en-US" sz="2700">
                <a:solidFill>
                  <a:srgbClr val="004C69"/>
                </a:solidFill>
              </a:rPr>
              <a:t>概觀</a:t>
            </a:r>
            <a:r>
              <a:rPr lang="en-US" altLang="zh-TW" sz="2700">
                <a:solidFill>
                  <a:srgbClr val="004C69"/>
                </a:solidFill>
              </a:rPr>
              <a:t>-</a:t>
            </a:r>
            <a:br>
              <a:rPr lang="en-US" altLang="en-US" sz="2700">
                <a:solidFill>
                  <a:srgbClr val="004C69"/>
                </a:solidFill>
              </a:rPr>
            </a:br>
            <a:r>
              <a:rPr lang="en-US" altLang="zh-TW" sz="2700">
                <a:solidFill>
                  <a:srgbClr val="004C69"/>
                </a:solidFill>
              </a:rPr>
              <a:t>VLAN </a:t>
            </a:r>
            <a:r>
              <a:rPr lang="zh-TW" altLang="en-US" sz="2700">
                <a:solidFill>
                  <a:srgbClr val="004C69"/>
                </a:solidFill>
              </a:rPr>
              <a:t>設計的優點</a:t>
            </a:r>
          </a:p>
        </p:txBody>
      </p:sp>
      <p:sp>
        <p:nvSpPr>
          <p:cNvPr id="8195" name="Rectangle 6"/>
          <p:cNvSpPr>
            <a:spLocks noGrp="1" noChangeArrowheads="1"/>
          </p:cNvSpPr>
          <p:nvPr>
            <p:ph idx="1"/>
          </p:nvPr>
        </p:nvSpPr>
        <p:spPr>
          <a:xfrm>
            <a:off x="1" y="2130434"/>
            <a:ext cx="3761591" cy="458613"/>
          </a:xfrm>
        </p:spPr>
        <p:txBody>
          <a:bodyPr/>
          <a:lstStyle/>
          <a:p>
            <a:pPr marL="0" indent="0">
              <a:buNone/>
            </a:pPr>
            <a:r>
              <a:rPr lang="zh-TW" altLang="en-US" sz="1800"/>
              <a:t>使用 </a:t>
            </a:r>
            <a:r>
              <a:rPr lang="en-US" altLang="zh-TW" sz="1800"/>
              <a:t>VLAN </a:t>
            </a:r>
            <a:r>
              <a:rPr lang="zh-TW" altLang="en-US" sz="1800"/>
              <a:t>的好處如下： </a:t>
            </a:r>
          </a:p>
        </p:txBody>
      </p:sp>
      <p:graphicFrame>
        <p:nvGraphicFramePr>
          <p:cNvPr id="5" name="Table 4"/>
          <p:cNvGraphicFramePr>
            <a:graphicFrameLocks noGrp="1"/>
          </p:cNvGraphicFramePr>
          <p:nvPr>
            <p:extLst/>
          </p:nvPr>
        </p:nvGraphicFramePr>
        <p:xfrm>
          <a:off x="187891" y="2906006"/>
          <a:ext cx="8746299" cy="3078480"/>
        </p:xfrm>
        <a:graphic>
          <a:graphicData uri="http://schemas.openxmlformats.org/drawingml/2006/table">
            <a:tbl>
              <a:tblPr firstRow="1" bandRow="1">
                <a:tableStyleId>{5C22544A-7EE6-4342-B048-85BDC9FD1C3A}</a:tableStyleId>
              </a:tblPr>
              <a:tblGrid>
                <a:gridCol w="2196515">
                  <a:extLst>
                    <a:ext uri="{9D8B030D-6E8A-4147-A177-3AD203B41FA5}">
                      <a16:colId xmlns:a16="http://schemas.microsoft.com/office/drawing/2014/main" val="20000"/>
                    </a:ext>
                  </a:extLst>
                </a:gridCol>
                <a:gridCol w="6549784">
                  <a:extLst>
                    <a:ext uri="{9D8B030D-6E8A-4147-A177-3AD203B41FA5}">
                      <a16:colId xmlns:a16="http://schemas.microsoft.com/office/drawing/2014/main" val="20001"/>
                    </a:ext>
                  </a:extLst>
                </a:gridCol>
              </a:tblGrid>
              <a:tr h="388620">
                <a:tc>
                  <a:txBody>
                    <a:bodyPr vert="horz" wrap="square"/>
                    <a:lstStyle/>
                    <a:p>
                      <a:pPr rtl="0"/>
                      <a:r>
                        <a:rPr lang="zh-TW" sz="2000">
                          <a:latin typeface="標楷體" pitchFamily="65" charset="-120"/>
                          <a:ea typeface="標楷體" panose="03000509000000000000" pitchFamily="65" charset="-120"/>
                        </a:rPr>
                        <a:t>優點</a:t>
                      </a:r>
                    </a:p>
                  </a:txBody>
                  <a:tcPr/>
                </a:tc>
                <a:tc>
                  <a:txBody>
                    <a:bodyPr vert="horz" wrap="square"/>
                    <a:lstStyle/>
                    <a:p>
                      <a:pPr rtl="0"/>
                      <a:r>
                        <a:rPr lang="zh-TW" sz="2000">
                          <a:latin typeface="標楷體" pitchFamily="65" charset="-120"/>
                          <a:ea typeface="標楷體" panose="03000509000000000000" pitchFamily="65" charset="-120"/>
                        </a:rPr>
                        <a:t>說明</a:t>
                      </a:r>
                    </a:p>
                  </a:txBody>
                  <a:tcPr/>
                </a:tc>
                <a:extLst>
                  <a:ext uri="{0D108BD9-81ED-4DB2-BD59-A6C34878D82A}">
                    <a16:rowId xmlns:a16="http://schemas.microsoft.com/office/drawing/2014/main" val="10000"/>
                  </a:ext>
                </a:extLst>
              </a:tr>
              <a:tr h="388620">
                <a:tc>
                  <a:txBody>
                    <a:bodyPr vert="horz" wrap="square"/>
                    <a:lstStyle/>
                    <a:p>
                      <a:pPr rtl="0"/>
                      <a:r>
                        <a:rPr lang="zh-TW" sz="2000">
                          <a:latin typeface="標楷體" pitchFamily="65" charset="-120"/>
                          <a:ea typeface="標楷體" panose="03000509000000000000" pitchFamily="65" charset="-120"/>
                        </a:rPr>
                        <a:t>更小的廣播</a:t>
                      </a:r>
                      <a:r>
                        <a:rPr lang="zh-TW" sz="2000" baseline="0">
                          <a:latin typeface="標楷體" pitchFamily="65" charset="-120"/>
                          <a:ea typeface="標楷體" panose="03000509000000000000" pitchFamily="65" charset="-120"/>
                        </a:rPr>
                        <a:t>領域</a:t>
                      </a:r>
                    </a:p>
                  </a:txBody>
                  <a:tcPr/>
                </a:tc>
                <a:tc>
                  <a:txBody>
                    <a:bodyPr vert="horz" wrap="square"/>
                    <a:lstStyle/>
                    <a:p>
                      <a:pPr rtl="0"/>
                      <a:r>
                        <a:rPr lang="zh-TW" sz="2000">
                          <a:latin typeface="標楷體" pitchFamily="65" charset="-120"/>
                          <a:ea typeface="標楷體" panose="03000509000000000000" pitchFamily="65" charset="-120"/>
                        </a:rPr>
                        <a:t>切割</a:t>
                      </a:r>
                      <a:r>
                        <a:rPr lang="zh-TW" sz="2000" baseline="0">
                          <a:latin typeface="標楷體" pitchFamily="65" charset="-120"/>
                          <a:ea typeface="標楷體" panose="03000509000000000000" pitchFamily="65" charset="-120"/>
                        </a:rPr>
                        <a:t>  LAN 可減少廣播領域內的數量</a:t>
                      </a:r>
                    </a:p>
                  </a:txBody>
                  <a:tcPr/>
                </a:tc>
                <a:extLst>
                  <a:ext uri="{0D108BD9-81ED-4DB2-BD59-A6C34878D82A}">
                    <a16:rowId xmlns:a16="http://schemas.microsoft.com/office/drawing/2014/main" val="10001"/>
                  </a:ext>
                </a:extLst>
              </a:tr>
              <a:tr h="388620">
                <a:tc>
                  <a:txBody>
                    <a:bodyPr vert="horz" wrap="square"/>
                    <a:lstStyle/>
                    <a:p>
                      <a:pPr rtl="0"/>
                      <a:r>
                        <a:rPr lang="zh-TW" sz="2000">
                          <a:latin typeface="標楷體" pitchFamily="65" charset="-120"/>
                          <a:ea typeface="標楷體" panose="03000509000000000000" pitchFamily="65" charset="-120"/>
                        </a:rPr>
                        <a:t>改進</a:t>
                      </a:r>
                      <a:r>
                        <a:rPr lang="zh-TW" sz="2000" baseline="0">
                          <a:latin typeface="標楷體" pitchFamily="65" charset="-120"/>
                          <a:ea typeface="標楷體" panose="03000509000000000000" pitchFamily="65" charset="-120"/>
                        </a:rPr>
                        <a:t>安全性</a:t>
                      </a:r>
                    </a:p>
                  </a:txBody>
                  <a:tcPr/>
                </a:tc>
                <a:tc>
                  <a:txBody>
                    <a:bodyPr vert="horz" wrap="square"/>
                    <a:lstStyle/>
                    <a:p>
                      <a:pPr rtl="0"/>
                      <a:r>
                        <a:rPr lang="zh-TW" sz="2000">
                          <a:latin typeface="標楷體" pitchFamily="65" charset="-120"/>
                          <a:ea typeface="標楷體" panose="03000509000000000000" pitchFamily="65" charset="-120"/>
                        </a:rPr>
                        <a:t>只有</a:t>
                      </a:r>
                      <a:r>
                        <a:rPr lang="zh-TW" sz="2000" baseline="0">
                          <a:latin typeface="標楷體" pitchFamily="65" charset="-120"/>
                          <a:ea typeface="標楷體" panose="03000509000000000000" pitchFamily="65" charset="-120"/>
                        </a:rPr>
                        <a:t>相同 VLAN 中的使用者可以一起通訊</a:t>
                      </a:r>
                    </a:p>
                  </a:txBody>
                  <a:tcPr/>
                </a:tc>
                <a:extLst>
                  <a:ext uri="{0D108BD9-81ED-4DB2-BD59-A6C34878D82A}">
                    <a16:rowId xmlns:a16="http://schemas.microsoft.com/office/drawing/2014/main" val="10002"/>
                  </a:ext>
                </a:extLst>
              </a:tr>
              <a:tr h="388620">
                <a:tc>
                  <a:txBody>
                    <a:bodyPr vert="horz" wrap="square"/>
                    <a:lstStyle/>
                    <a:p>
                      <a:pPr rtl="0"/>
                      <a:r>
                        <a:rPr lang="zh-TW" sz="2000">
                          <a:latin typeface="標楷體" pitchFamily="65" charset="-120"/>
                          <a:ea typeface="標楷體" panose="03000509000000000000" pitchFamily="65" charset="-120"/>
                        </a:rPr>
                        <a:t>改善 IT 效率</a:t>
                      </a:r>
                    </a:p>
                  </a:txBody>
                  <a:tcPr/>
                </a:tc>
                <a:tc>
                  <a:txBody>
                    <a:bodyPr vert="horz" wrap="square"/>
                    <a:lstStyle/>
                    <a:p>
                      <a:pPr rtl="0"/>
                      <a:r>
                        <a:rPr lang="zh-TW" sz="2000">
                          <a:latin typeface="標楷體" pitchFamily="65" charset="-120"/>
                          <a:ea typeface="標楷體" panose="03000509000000000000" pitchFamily="65" charset="-120"/>
                        </a:rPr>
                        <a:t>VLAN 可以將具有類似需求的裝置分組，例如教職員與學生</a:t>
                      </a:r>
                    </a:p>
                  </a:txBody>
                  <a:tcPr/>
                </a:tc>
                <a:extLst>
                  <a:ext uri="{0D108BD9-81ED-4DB2-BD59-A6C34878D82A}">
                    <a16:rowId xmlns:a16="http://schemas.microsoft.com/office/drawing/2014/main" val="10003"/>
                  </a:ext>
                </a:extLst>
              </a:tr>
              <a:tr h="388620">
                <a:tc>
                  <a:txBody>
                    <a:bodyPr vert="horz" wrap="square"/>
                    <a:lstStyle/>
                    <a:p>
                      <a:pPr rtl="0"/>
                      <a:r>
                        <a:rPr lang="zh-TW" sz="2000">
                          <a:latin typeface="標楷體" pitchFamily="65" charset="-120"/>
                          <a:ea typeface="標楷體" panose="03000509000000000000" pitchFamily="65" charset="-120"/>
                        </a:rPr>
                        <a:t>減少成本</a:t>
                      </a:r>
                    </a:p>
                  </a:txBody>
                  <a:tcPr/>
                </a:tc>
                <a:tc>
                  <a:txBody>
                    <a:bodyPr vert="horz" wrap="square"/>
                    <a:lstStyle/>
                    <a:p>
                      <a:pPr rtl="0"/>
                      <a:r>
                        <a:rPr lang="zh-TW" sz="2000">
                          <a:latin typeface="標楷體" pitchFamily="65" charset="-120"/>
                          <a:ea typeface="標楷體" panose="03000509000000000000" pitchFamily="65" charset="-120"/>
                        </a:rPr>
                        <a:t>一個</a:t>
                      </a:r>
                      <a:r>
                        <a:rPr lang="zh-TW" sz="2000" baseline="0">
                          <a:latin typeface="標楷體" pitchFamily="65" charset="-120"/>
                          <a:ea typeface="標楷體" panose="03000509000000000000" pitchFamily="65" charset="-120"/>
                        </a:rPr>
                        <a:t> 交換器可支援多個群組或 VLAN</a:t>
                      </a:r>
                    </a:p>
                  </a:txBody>
                  <a:tcPr/>
                </a:tc>
                <a:extLst>
                  <a:ext uri="{0D108BD9-81ED-4DB2-BD59-A6C34878D82A}">
                    <a16:rowId xmlns:a16="http://schemas.microsoft.com/office/drawing/2014/main" val="10004"/>
                  </a:ext>
                </a:extLst>
              </a:tr>
              <a:tr h="388620">
                <a:tc>
                  <a:txBody>
                    <a:bodyPr vert="horz" wrap="square"/>
                    <a:lstStyle/>
                    <a:p>
                      <a:pPr rtl="0"/>
                      <a:r>
                        <a:rPr lang="zh-TW" sz="2000">
                          <a:latin typeface="標楷體" pitchFamily="65" charset="-120"/>
                          <a:ea typeface="標楷體" panose="03000509000000000000" pitchFamily="65" charset="-120"/>
                        </a:rPr>
                        <a:t>更好的效能</a:t>
                      </a:r>
                    </a:p>
                  </a:txBody>
                  <a:tcPr/>
                </a:tc>
                <a:tc>
                  <a:txBody>
                    <a:bodyPr vert="horz" wrap="square"/>
                    <a:lstStyle/>
                    <a:p>
                      <a:pPr rtl="0"/>
                      <a:r>
                        <a:rPr lang="zh-TW" sz="2000">
                          <a:latin typeface="標楷體" pitchFamily="65" charset="-120"/>
                          <a:ea typeface="標楷體" panose="03000509000000000000" pitchFamily="65" charset="-120"/>
                        </a:rPr>
                        <a:t>小型廣播領域可</a:t>
                      </a:r>
                      <a:r>
                        <a:rPr lang="zh-TW" sz="2000" baseline="0">
                          <a:latin typeface="標楷體" pitchFamily="65" charset="-120"/>
                          <a:ea typeface="標楷體" panose="03000509000000000000" pitchFamily="65" charset="-120"/>
                        </a:rPr>
                        <a:t> 減少流量，提升頻寬</a:t>
                      </a:r>
                    </a:p>
                  </a:txBody>
                  <a:tcPr/>
                </a:tc>
                <a:extLst>
                  <a:ext uri="{0D108BD9-81ED-4DB2-BD59-A6C34878D82A}">
                    <a16:rowId xmlns:a16="http://schemas.microsoft.com/office/drawing/2014/main" val="10005"/>
                  </a:ext>
                </a:extLst>
              </a:tr>
              <a:tr h="388620">
                <a:tc>
                  <a:txBody>
                    <a:bodyPr vert="horz" wrap="square"/>
                    <a:lstStyle/>
                    <a:p>
                      <a:pPr rtl="0"/>
                      <a:r>
                        <a:rPr lang="zh-TW" sz="2000">
                          <a:latin typeface="標楷體" pitchFamily="65" charset="-120"/>
                          <a:ea typeface="標楷體" panose="03000509000000000000" pitchFamily="65" charset="-120"/>
                        </a:rPr>
                        <a:t>更簡單的</a:t>
                      </a:r>
                      <a:r>
                        <a:rPr lang="zh-TW" sz="2000" baseline="0">
                          <a:latin typeface="標楷體" pitchFamily="65" charset="-120"/>
                          <a:ea typeface="標楷體" panose="03000509000000000000" pitchFamily="65" charset="-120"/>
                        </a:rPr>
                        <a:t>管理</a:t>
                      </a:r>
                    </a:p>
                  </a:txBody>
                  <a:tcPr/>
                </a:tc>
                <a:tc>
                  <a:txBody>
                    <a:bodyPr vert="horz" wrap="square"/>
                    <a:lstStyle/>
                    <a:p>
                      <a:pPr rtl="0"/>
                      <a:r>
                        <a:rPr lang="zh-TW" sz="2000">
                          <a:latin typeface="標楷體" pitchFamily="65" charset="-120"/>
                          <a:ea typeface="標楷體" panose="03000509000000000000" pitchFamily="65" charset="-120"/>
                        </a:rPr>
                        <a:t>類似的群組需要類似的應用程式</a:t>
                      </a:r>
                      <a:r>
                        <a:rPr lang="zh-TW" sz="2000" baseline="0">
                          <a:latin typeface="標楷體" pitchFamily="65" charset="-120"/>
                          <a:ea typeface="標楷體" panose="03000509000000000000" pitchFamily="65" charset="-120"/>
                        </a:rPr>
                        <a:t>和其他網路資源</a:t>
                      </a:r>
                    </a:p>
                  </a:txBody>
                  <a:tcPr/>
                </a:tc>
                <a:extLst>
                  <a:ext uri="{0D108BD9-81ED-4DB2-BD59-A6C34878D82A}">
                    <a16:rowId xmlns:a16="http://schemas.microsoft.com/office/drawing/2014/main" val="10006"/>
                  </a:ext>
                </a:extLst>
              </a:tr>
            </a:tbl>
          </a:graphicData>
        </a:graphic>
      </p:graphicFrame>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318311" y="930403"/>
            <a:ext cx="4030162" cy="18190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投影片編號版面配置區 1"/>
          <p:cNvSpPr>
            <a:spLocks noGrp="1"/>
          </p:cNvSpPr>
          <p:nvPr>
            <p:ph type="sldNum" sz="quarter" idx="4"/>
          </p:nvPr>
        </p:nvSpPr>
        <p:spPr/>
        <p:txBody>
          <a:bodyPr/>
          <a:lstStyle/>
          <a:p>
            <a:pPr defTabSz="385754">
              <a:defRPr/>
            </a:pPr>
            <a:fld id="{2F5CCB13-0A32-4557-88E9-079F0C330695}" type="slidenum">
              <a:rPr lang="en-US" kern="0" smtClean="0">
                <a:solidFill>
                  <a:srgbClr val="595959"/>
                </a:solidFill>
              </a:rPr>
              <a:pPr defTabSz="385754">
                <a:defRPr/>
              </a:pPr>
              <a:t>562</a:t>
            </a:fld>
            <a:endParaRPr lang="en-US" kern="0">
              <a:solidFill>
                <a:srgbClr val="595959"/>
              </a:solidFill>
            </a:endParaRPr>
          </a:p>
        </p:txBody>
      </p:sp>
    </p:spTree>
    <p:extLst>
      <p:ext uri="{BB962C8B-B14F-4D97-AF65-F5344CB8AC3E}">
        <p14:creationId xmlns:p14="http://schemas.microsoft.com/office/powerpoint/2010/main" val="2332747131"/>
      </p:ext>
    </p:extLst>
  </p:cSld>
  <p:clrMapOvr>
    <a:masterClrMapping/>
  </p:clrMapOvr>
  <p:transition spd="slow">
    <p:wipe/>
  </p:transition>
  <p:timing/>
</p:sld>
</file>

<file path=ppt/slides/slide563.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8194" name="Rectangle 2"/>
          <p:cNvSpPr>
            <a:spLocks noGrp="1" noChangeArrowheads="1"/>
          </p:cNvSpPr>
          <p:nvPr>
            <p:ph type="title"/>
          </p:nvPr>
        </p:nvSpPr>
        <p:spPr>
          <a:xfrm>
            <a:off x="1" y="898644"/>
            <a:ext cx="9144000" cy="726703"/>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noAutofit/>
          </a:bodyPr>
          <a:lstStyle/>
          <a:p>
            <a:pPr>
              <a:lnSpc>
                <a:spcPct val="90000"/>
              </a:lnSpc>
            </a:pPr>
            <a:r>
              <a:rPr lang="en-US" altLang="zh-TW" sz="2700">
                <a:solidFill>
                  <a:srgbClr val="004C69"/>
                </a:solidFill>
              </a:rPr>
              <a:t>20.1VLAN </a:t>
            </a:r>
            <a:r>
              <a:rPr lang="zh-TW" altLang="en-US" sz="2700">
                <a:solidFill>
                  <a:srgbClr val="004C69"/>
                </a:solidFill>
              </a:rPr>
              <a:t>概觀</a:t>
            </a:r>
            <a:r>
              <a:rPr lang="en-US" altLang="zh-TW" sz="2700">
                <a:solidFill>
                  <a:srgbClr val="004C69"/>
                </a:solidFill>
              </a:rPr>
              <a:t>-</a:t>
            </a:r>
            <a:br>
              <a:rPr lang="en-US" altLang="en-US" sz="2700">
                <a:solidFill>
                  <a:srgbClr val="004C69"/>
                </a:solidFill>
              </a:rPr>
            </a:br>
            <a:r>
              <a:rPr lang="en-US" altLang="zh-TW" sz="2700">
                <a:solidFill>
                  <a:srgbClr val="004C69"/>
                </a:solidFill>
              </a:rPr>
              <a:t>VLAN </a:t>
            </a:r>
            <a:r>
              <a:rPr lang="zh-TW" altLang="en-US" sz="2700">
                <a:solidFill>
                  <a:srgbClr val="004C69"/>
                </a:solidFill>
              </a:rPr>
              <a:t>的類型</a:t>
            </a:r>
          </a:p>
        </p:txBody>
      </p:sp>
      <p:sp>
        <p:nvSpPr>
          <p:cNvPr id="8195" name="Rectangle 6"/>
          <p:cNvSpPr>
            <a:spLocks noGrp="1" noChangeArrowheads="1"/>
          </p:cNvSpPr>
          <p:nvPr>
            <p:ph idx="1"/>
          </p:nvPr>
        </p:nvSpPr>
        <p:spPr>
          <a:xfrm>
            <a:off x="133754" y="1678172"/>
            <a:ext cx="3213687" cy="3869951"/>
          </a:xfrm>
        </p:spPr>
        <p:txBody>
          <a:bodyPr/>
          <a:lstStyle/>
          <a:p>
            <a:pPr marL="0" indent="0">
              <a:buNone/>
            </a:pPr>
            <a:r>
              <a:rPr lang="zh-TW" altLang="en-US" sz="1600"/>
              <a:t>預設 </a:t>
            </a:r>
            <a:r>
              <a:rPr lang="en-US" altLang="zh-TW" sz="1600"/>
              <a:t>VLAN</a:t>
            </a:r>
          </a:p>
          <a:p>
            <a:pPr marL="0" indent="0">
              <a:buNone/>
            </a:pPr>
            <a:r>
              <a:rPr lang="en-US" altLang="zh-TW" sz="1600"/>
              <a:t>VLAN 1 </a:t>
            </a:r>
            <a:r>
              <a:rPr lang="zh-TW" altLang="en-US" sz="1600"/>
              <a:t>如下所示： </a:t>
            </a:r>
          </a:p>
          <a:p>
            <a:pPr lvl="1" rtl="0">
              <a:buFont typeface="Arial" panose="020b0604020202020204" pitchFamily="34" charset="0"/>
              <a:buChar char="•"/>
            </a:pPr>
            <a:r>
              <a:rPr lang="zh-TW" altLang="en-US" sz="1600"/>
              <a:t>預設 </a:t>
            </a:r>
            <a:r>
              <a:rPr lang="en-US" altLang="zh-TW" sz="1600"/>
              <a:t>VLAN</a:t>
            </a:r>
          </a:p>
          <a:p>
            <a:pPr lvl="1" rtl="0">
              <a:buFont typeface="Arial" panose="020b0604020202020204" pitchFamily="34" charset="0"/>
              <a:buChar char="•"/>
            </a:pPr>
            <a:r>
              <a:rPr lang="zh-TW" altLang="en-US" sz="1600"/>
              <a:t>預設的原生 </a:t>
            </a:r>
            <a:r>
              <a:rPr lang="en-US" altLang="zh-TW" sz="1600"/>
              <a:t>VLAN</a:t>
            </a:r>
          </a:p>
          <a:p>
            <a:pPr lvl="1" rtl="0">
              <a:buFont typeface="Arial" panose="020b0604020202020204" pitchFamily="34" charset="0"/>
              <a:buChar char="•"/>
            </a:pPr>
            <a:r>
              <a:rPr lang="zh-TW" altLang="en-US" sz="1600"/>
              <a:t>預設的管理 </a:t>
            </a:r>
            <a:r>
              <a:rPr lang="en-US" altLang="zh-TW" sz="1600"/>
              <a:t>VLAN</a:t>
            </a:r>
          </a:p>
          <a:p>
            <a:pPr lvl="1" rtl="0">
              <a:buFont typeface="Arial" panose="020b0604020202020204" pitchFamily="34" charset="0"/>
              <a:buChar char="•"/>
            </a:pPr>
            <a:r>
              <a:rPr lang="zh-TW" altLang="en-US" sz="1600"/>
              <a:t>無法刪除或重新命名</a:t>
            </a:r>
          </a:p>
          <a:p>
            <a:pPr marL="142871" lvl="1" indent="0">
              <a:buNone/>
            </a:pPr>
            <a:endParaRPr lang="en-US" sz="1600"/>
          </a:p>
          <a:p>
            <a:pPr marL="142871" lvl="1" indent="0">
              <a:buNone/>
            </a:pPr>
            <a:r>
              <a:rPr lang="zh-TW" altLang="en-US" sz="1600" b="1"/>
              <a:t>注意</a:t>
            </a:r>
            <a:r>
              <a:rPr lang="zh-TW" altLang="en-US" sz="1600"/>
              <a:t>：雖然我們無法刪除 </a:t>
            </a:r>
            <a:r>
              <a:rPr lang="en-US" altLang="zh-TW" sz="1600"/>
              <a:t>VLAN 1</a:t>
            </a:r>
            <a:r>
              <a:rPr lang="zh-TW" altLang="en-US" sz="1600"/>
              <a:t>，思科建議我們將這些預設功能指派給其他 </a:t>
            </a:r>
            <a:r>
              <a:rPr lang="en-US" altLang="zh-TW" sz="1600"/>
              <a:t>VLAN</a:t>
            </a:r>
          </a:p>
        </p:txBody>
      </p:sp>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521176" y="2061400"/>
            <a:ext cx="5471948" cy="23802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投影片編號版面配置區 1"/>
          <p:cNvSpPr>
            <a:spLocks noGrp="1"/>
          </p:cNvSpPr>
          <p:nvPr>
            <p:ph type="sldNum" sz="quarter" idx="4"/>
          </p:nvPr>
        </p:nvSpPr>
        <p:spPr/>
        <p:txBody>
          <a:bodyPr/>
          <a:lstStyle/>
          <a:p>
            <a:pPr defTabSz="385754">
              <a:defRPr/>
            </a:pPr>
            <a:fld id="{2F5CCB13-0A32-4557-88E9-079F0C330695}" type="slidenum">
              <a:rPr lang="en-US" kern="0" smtClean="0">
                <a:solidFill>
                  <a:srgbClr val="595959"/>
                </a:solidFill>
              </a:rPr>
              <a:pPr defTabSz="385754">
                <a:defRPr/>
              </a:pPr>
              <a:t>563</a:t>
            </a:fld>
            <a:endParaRPr lang="en-US" kern="0">
              <a:solidFill>
                <a:srgbClr val="595959"/>
              </a:solidFill>
            </a:endParaRPr>
          </a:p>
        </p:txBody>
      </p:sp>
    </p:spTree>
    <p:extLst>
      <p:ext uri="{BB962C8B-B14F-4D97-AF65-F5344CB8AC3E}">
        <p14:creationId xmlns:p14="http://schemas.microsoft.com/office/powerpoint/2010/main" val="1660892215"/>
      </p:ext>
    </p:extLst>
  </p:cSld>
  <p:clrMapOvr>
    <a:masterClrMapping/>
  </p:clrMapOvr>
  <p:transition spd="slow">
    <p:wipe/>
  </p:transition>
  <p:timing/>
</p:sld>
</file>

<file path=ppt/slides/slide564.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8194" name="Rectangle 2"/>
          <p:cNvSpPr>
            <a:spLocks noGrp="1" noChangeArrowheads="1"/>
          </p:cNvSpPr>
          <p:nvPr>
            <p:ph type="title"/>
          </p:nvPr>
        </p:nvSpPr>
        <p:spPr>
          <a:xfrm>
            <a:off x="1" y="898644"/>
            <a:ext cx="9144000" cy="635263"/>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noAutofit/>
          </a:bodyPr>
          <a:lstStyle/>
          <a:p>
            <a:pPr>
              <a:lnSpc>
                <a:spcPct val="90000"/>
              </a:lnSpc>
            </a:pPr>
            <a:r>
              <a:rPr lang="en-US" altLang="zh-TW" sz="2700">
                <a:solidFill>
                  <a:srgbClr val="004C69"/>
                </a:solidFill>
              </a:rPr>
              <a:t>20.1VLAN </a:t>
            </a:r>
            <a:r>
              <a:rPr lang="zh-TW" altLang="en-US" sz="2700">
                <a:solidFill>
                  <a:srgbClr val="004C69"/>
                </a:solidFill>
              </a:rPr>
              <a:t>概觀</a:t>
            </a:r>
            <a:r>
              <a:rPr lang="en-US" altLang="zh-TW" sz="2700">
                <a:solidFill>
                  <a:srgbClr val="004C69"/>
                </a:solidFill>
              </a:rPr>
              <a:t>-</a:t>
            </a:r>
            <a:br>
              <a:rPr lang="en-US" altLang="en-US" sz="2700">
                <a:solidFill>
                  <a:srgbClr val="004C69"/>
                </a:solidFill>
              </a:rPr>
            </a:br>
            <a:r>
              <a:rPr lang="en-US" altLang="zh-TW" sz="2700">
                <a:solidFill>
                  <a:srgbClr val="004C69"/>
                </a:solidFill>
              </a:rPr>
              <a:t>VLAN </a:t>
            </a:r>
            <a:r>
              <a:rPr lang="zh-TW" altLang="en-US" sz="2700">
                <a:solidFill>
                  <a:srgbClr val="004C69"/>
                </a:solidFill>
              </a:rPr>
              <a:t>的類型</a:t>
            </a:r>
            <a:r>
              <a:rPr lang="en-US" altLang="zh-TW" sz="2700">
                <a:solidFill>
                  <a:srgbClr val="004C69"/>
                </a:solidFill>
              </a:rPr>
              <a:t>(</a:t>
            </a:r>
            <a:r>
              <a:rPr lang="zh-TW" altLang="en-US" sz="2700">
                <a:solidFill>
                  <a:srgbClr val="004C69"/>
                </a:solidFill>
              </a:rPr>
              <a:t>續</a:t>
            </a:r>
            <a:r>
              <a:rPr lang="en-US" altLang="zh-TW" sz="2700">
                <a:solidFill>
                  <a:srgbClr val="004C69"/>
                </a:solidFill>
              </a:rPr>
              <a:t>)</a:t>
            </a:r>
          </a:p>
        </p:txBody>
      </p:sp>
      <p:sp>
        <p:nvSpPr>
          <p:cNvPr id="8195" name="Rectangle 6"/>
          <p:cNvSpPr>
            <a:spLocks noGrp="1" noChangeArrowheads="1"/>
          </p:cNvSpPr>
          <p:nvPr>
            <p:ph idx="1"/>
          </p:nvPr>
        </p:nvSpPr>
        <p:spPr>
          <a:xfrm>
            <a:off x="124610" y="1541012"/>
            <a:ext cx="8873087" cy="3997967"/>
          </a:xfrm>
        </p:spPr>
        <p:txBody>
          <a:bodyPr>
            <a:normAutofit fontScale="92500" lnSpcReduction="10000"/>
          </a:bodyPr>
          <a:lstStyle/>
          <a:p>
            <a:pPr marL="0" indent="0">
              <a:buNone/>
            </a:pPr>
            <a:r>
              <a:rPr lang="zh-TW" altLang="en-US" sz="1600" b="1"/>
              <a:t>資料 </a:t>
            </a:r>
            <a:r>
              <a:rPr lang="en-US" altLang="zh-TW" sz="1600" b="1"/>
              <a:t>VLAN </a:t>
            </a:r>
          </a:p>
          <a:p>
            <a:pPr rtl="0">
              <a:buFont typeface="Arial" panose="020b0604020202020204" pitchFamily="34" charset="0"/>
              <a:buChar char="•"/>
            </a:pPr>
            <a:r>
              <a:rPr lang="zh-TW" altLang="en-US" sz="1600"/>
              <a:t>致力於用戶生成的流量（電子郵件和網路流量）。 </a:t>
            </a:r>
          </a:p>
          <a:p>
            <a:pPr rtl="0">
              <a:buFont typeface="Arial" panose="020b0604020202020204" pitchFamily="34" charset="0"/>
              <a:buChar char="•"/>
            </a:pPr>
            <a:r>
              <a:rPr lang="en-US" altLang="zh-TW" sz="1600"/>
              <a:t>VLAN 1 </a:t>
            </a:r>
            <a:r>
              <a:rPr lang="zh-TW" altLang="en-US" sz="1600"/>
              <a:t>是預設的資料 </a:t>
            </a:r>
            <a:r>
              <a:rPr lang="en-US" altLang="zh-TW" sz="1600"/>
              <a:t>VLAN</a:t>
            </a:r>
            <a:r>
              <a:rPr lang="zh-TW" altLang="en-US" sz="1600"/>
              <a:t>，因為所有介面都指派給這個 </a:t>
            </a:r>
            <a:r>
              <a:rPr lang="en-US" altLang="zh-TW" sz="1600"/>
              <a:t>VLAN</a:t>
            </a:r>
            <a:r>
              <a:rPr lang="zh-TW" altLang="en-US" sz="1600"/>
              <a:t>。</a:t>
            </a:r>
          </a:p>
          <a:p>
            <a:pPr marL="0" indent="0">
              <a:buNone/>
            </a:pPr>
            <a:r>
              <a:rPr lang="zh-TW" altLang="en-US" sz="1600" b="1"/>
              <a:t>原生 </a:t>
            </a:r>
            <a:r>
              <a:rPr lang="en-US" altLang="zh-TW" sz="1600" b="1"/>
              <a:t>VLAN</a:t>
            </a:r>
          </a:p>
          <a:p>
            <a:pPr rtl="0">
              <a:buFont typeface="Arial" panose="020b0604020202020204" pitchFamily="34" charset="0"/>
              <a:buChar char="•"/>
            </a:pPr>
            <a:r>
              <a:rPr lang="zh-TW" altLang="en-US" sz="1600"/>
              <a:t>這僅用於中繼連結。 </a:t>
            </a:r>
          </a:p>
          <a:p>
            <a:pPr rtl="0">
              <a:buFont typeface="Arial" panose="020b0604020202020204" pitchFamily="34" charset="0"/>
              <a:buChar char="•"/>
            </a:pPr>
            <a:r>
              <a:rPr lang="zh-TW" altLang="en-US" sz="1600"/>
              <a:t>除了原生 </a:t>
            </a:r>
            <a:r>
              <a:rPr lang="en-US" altLang="zh-TW" sz="1600"/>
              <a:t>VLAN </a:t>
            </a:r>
            <a:r>
              <a:rPr lang="zh-TW" altLang="en-US" sz="1600"/>
              <a:t>上的那些訊框以外，所有訊框都會標記在 </a:t>
            </a:r>
            <a:r>
              <a:rPr lang="en-US" altLang="zh-TW" sz="1600"/>
              <a:t>802.1Q </a:t>
            </a:r>
            <a:r>
              <a:rPr lang="zh-TW" altLang="en-US" sz="1600"/>
              <a:t>中繼連結上。 </a:t>
            </a:r>
          </a:p>
          <a:p>
            <a:pPr marL="0" indent="0">
              <a:buNone/>
            </a:pPr>
            <a:r>
              <a:rPr lang="zh-TW" altLang="en-US" sz="1600" b="1"/>
              <a:t>管理 </a:t>
            </a:r>
            <a:r>
              <a:rPr lang="en-US" altLang="zh-TW" sz="1600" b="1"/>
              <a:t>VLAN </a:t>
            </a:r>
          </a:p>
          <a:p>
            <a:pPr rtl="0">
              <a:buFont typeface="Arial" panose="020b0604020202020204" pitchFamily="34" charset="0"/>
              <a:buChar char="•"/>
            </a:pPr>
            <a:r>
              <a:rPr lang="zh-TW" altLang="en-US" sz="1600"/>
              <a:t>這是用於 </a:t>
            </a:r>
            <a:r>
              <a:rPr lang="en-US" altLang="zh-TW" sz="1600"/>
              <a:t>SSH/Telnet VTY </a:t>
            </a:r>
            <a:r>
              <a:rPr lang="zh-TW" altLang="en-US" sz="1600"/>
              <a:t>流量，不應與一般使用者流量一起攜帶。</a:t>
            </a:r>
          </a:p>
          <a:p>
            <a:pPr rtl="0">
              <a:buFont typeface="Arial" panose="020b0604020202020204" pitchFamily="34" charset="0"/>
              <a:buChar char="•"/>
            </a:pPr>
            <a:r>
              <a:rPr lang="zh-TW" altLang="en-US" sz="1600"/>
              <a:t>一般而言，</a:t>
            </a:r>
            <a:r>
              <a:rPr lang="en-US" altLang="zh-TW" sz="1600"/>
              <a:t>VLAN </a:t>
            </a:r>
            <a:r>
              <a:rPr lang="zh-TW" altLang="en-US" sz="1600"/>
              <a:t>是第 </a:t>
            </a:r>
            <a:r>
              <a:rPr lang="en-US" altLang="zh-TW" sz="1600"/>
              <a:t>2 </a:t>
            </a:r>
            <a:r>
              <a:rPr lang="zh-TW" altLang="en-US" sz="1600"/>
              <a:t>層交換器的 </a:t>
            </a:r>
            <a:r>
              <a:rPr lang="en-US" altLang="zh-TW" sz="1600"/>
              <a:t>SVI</a:t>
            </a:r>
            <a:r>
              <a:rPr lang="zh-TW" altLang="en-US" sz="1600"/>
              <a:t>。 </a:t>
            </a:r>
          </a:p>
          <a:p>
            <a:pPr>
              <a:buFont typeface="Arial" panose="020b0604020202020204" pitchFamily="34" charset="0"/>
              <a:buChar char="•"/>
            </a:pPr>
            <a:endParaRPr lang="en-US" sz="1600"/>
          </a:p>
          <a:p>
            <a:pPr marL="0" indent="0">
              <a:buNone/>
            </a:pPr>
            <a:r>
              <a:rPr lang="zh-TW" altLang="en-US" sz="1600"/>
              <a:t>   </a:t>
            </a:r>
          </a:p>
        </p:txBody>
      </p:sp>
      <p:sp>
        <p:nvSpPr>
          <p:cNvPr id="2" name="投影片編號版面配置區 1"/>
          <p:cNvSpPr>
            <a:spLocks noGrp="1"/>
          </p:cNvSpPr>
          <p:nvPr>
            <p:ph type="sldNum" sz="quarter" idx="4"/>
          </p:nvPr>
        </p:nvSpPr>
        <p:spPr/>
        <p:txBody>
          <a:bodyPr/>
          <a:lstStyle/>
          <a:p>
            <a:pPr defTabSz="385754">
              <a:defRPr/>
            </a:pPr>
            <a:fld id="{2F5CCB13-0A32-4557-88E9-079F0C330695}" type="slidenum">
              <a:rPr lang="en-US" kern="0" smtClean="0">
                <a:solidFill>
                  <a:srgbClr val="595959"/>
                </a:solidFill>
              </a:rPr>
              <a:pPr defTabSz="385754">
                <a:defRPr/>
              </a:pPr>
              <a:t>564</a:t>
            </a:fld>
            <a:endParaRPr lang="en-US" kern="0">
              <a:solidFill>
                <a:srgbClr val="595959"/>
              </a:solidFill>
            </a:endParaRPr>
          </a:p>
        </p:txBody>
      </p:sp>
    </p:spTree>
    <p:extLst>
      <p:ext uri="{BB962C8B-B14F-4D97-AF65-F5344CB8AC3E}">
        <p14:creationId xmlns:p14="http://schemas.microsoft.com/office/powerpoint/2010/main" val="3779590733"/>
      </p:ext>
    </p:extLst>
  </p:cSld>
  <p:clrMapOvr>
    <a:masterClrMapping/>
  </p:clrMapOvr>
  <p:transition spd="slow">
    <p:wipe/>
  </p:transition>
  <p:timing/>
</p:sld>
</file>

<file path=ppt/slides/slide565.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8194"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noAutofit/>
          </a:bodyPr>
          <a:lstStyle/>
          <a:p>
            <a:pPr>
              <a:lnSpc>
                <a:spcPct val="90000"/>
              </a:lnSpc>
            </a:pPr>
            <a:r>
              <a:rPr lang="en-US" altLang="zh-TW" sz="2700">
                <a:solidFill>
                  <a:srgbClr val="004C69"/>
                </a:solidFill>
              </a:rPr>
              <a:t>20.1VLAN </a:t>
            </a:r>
            <a:r>
              <a:rPr lang="zh-TW" altLang="en-US" sz="2700">
                <a:solidFill>
                  <a:srgbClr val="004C69"/>
                </a:solidFill>
              </a:rPr>
              <a:t>概觀</a:t>
            </a:r>
            <a:r>
              <a:rPr lang="en-US" altLang="zh-TW" sz="2700">
                <a:solidFill>
                  <a:srgbClr val="004C69"/>
                </a:solidFill>
              </a:rPr>
              <a:t>-</a:t>
            </a:r>
            <a:br>
              <a:rPr lang="en-US" altLang="en-US" sz="2700">
                <a:solidFill>
                  <a:srgbClr val="004C69"/>
                </a:solidFill>
              </a:rPr>
            </a:br>
            <a:r>
              <a:rPr lang="en-US" altLang="zh-TW" sz="2700">
                <a:solidFill>
                  <a:srgbClr val="004C69"/>
                </a:solidFill>
              </a:rPr>
              <a:t>VLAN </a:t>
            </a:r>
            <a:r>
              <a:rPr lang="zh-TW" altLang="en-US" sz="2700">
                <a:solidFill>
                  <a:srgbClr val="004C69"/>
                </a:solidFill>
              </a:rPr>
              <a:t>的類型</a:t>
            </a:r>
            <a:r>
              <a:rPr lang="en-US" altLang="zh-TW" sz="2700">
                <a:solidFill>
                  <a:srgbClr val="004C69"/>
                </a:solidFill>
              </a:rPr>
              <a:t>(</a:t>
            </a:r>
            <a:r>
              <a:rPr lang="zh-TW" altLang="en-US" sz="2700">
                <a:solidFill>
                  <a:srgbClr val="004C69"/>
                </a:solidFill>
              </a:rPr>
              <a:t>續</a:t>
            </a:r>
            <a:r>
              <a:rPr lang="en-US" altLang="zh-TW" sz="2700">
                <a:solidFill>
                  <a:srgbClr val="004C69"/>
                </a:solidFill>
              </a:rPr>
              <a:t>)</a:t>
            </a:r>
          </a:p>
        </p:txBody>
      </p:sp>
      <p:sp>
        <p:nvSpPr>
          <p:cNvPr id="8195" name="Rectangle 6"/>
          <p:cNvSpPr>
            <a:spLocks noGrp="1" noChangeArrowheads="1"/>
          </p:cNvSpPr>
          <p:nvPr>
            <p:ph idx="1"/>
          </p:nvPr>
        </p:nvSpPr>
        <p:spPr>
          <a:xfrm>
            <a:off x="124610" y="1751324"/>
            <a:ext cx="4657703" cy="3723647"/>
          </a:xfrm>
        </p:spPr>
        <p:txBody>
          <a:bodyPr/>
          <a:lstStyle/>
          <a:p>
            <a:pPr marL="0" indent="0">
              <a:buNone/>
            </a:pPr>
            <a:r>
              <a:rPr lang="zh-TW" altLang="en-US" sz="1600" b="1"/>
              <a:t>語音 </a:t>
            </a:r>
            <a:r>
              <a:rPr lang="en-US" altLang="zh-TW" sz="1600" b="1"/>
              <a:t>VLAN  </a:t>
            </a:r>
          </a:p>
          <a:p>
            <a:pPr lvl="1" rtl="0">
              <a:buFont typeface="Arial" panose="020b0604020202020204" pitchFamily="34" charset="0"/>
              <a:buChar char="•"/>
            </a:pPr>
            <a:r>
              <a:rPr lang="zh-TW" altLang="en-US" sz="1600"/>
              <a:t>需要個別的 </a:t>
            </a:r>
            <a:r>
              <a:rPr lang="en-US" altLang="zh-TW" sz="1600"/>
              <a:t>VLAN</a:t>
            </a:r>
            <a:r>
              <a:rPr lang="zh-TW" altLang="en-US" sz="1600"/>
              <a:t>，因為語音流量需要：</a:t>
            </a:r>
          </a:p>
          <a:p>
            <a:pPr lvl="3" rtl="0">
              <a:buFont typeface="Arial" panose="020b0604020202020204" pitchFamily="34" charset="0"/>
              <a:buChar char="•"/>
            </a:pPr>
            <a:r>
              <a:rPr lang="zh-TW" altLang="en-US" sz="1600"/>
              <a:t>確保頻寬</a:t>
            </a:r>
          </a:p>
          <a:p>
            <a:pPr lvl="3" rtl="0">
              <a:buFont typeface="Arial" panose="020b0604020202020204" pitchFamily="34" charset="0"/>
              <a:buChar char="•"/>
            </a:pPr>
            <a:r>
              <a:rPr lang="zh-TW" altLang="en-US" sz="1600"/>
              <a:t>高 </a:t>
            </a:r>
            <a:r>
              <a:rPr lang="en-US" altLang="zh-TW" sz="1600"/>
              <a:t>QoS </a:t>
            </a:r>
            <a:r>
              <a:rPr lang="zh-TW" altLang="en-US" sz="1600"/>
              <a:t>優先順序</a:t>
            </a:r>
          </a:p>
          <a:p>
            <a:pPr lvl="3" rtl="0">
              <a:buFont typeface="Arial" panose="020b0604020202020204" pitchFamily="34" charset="0"/>
              <a:buChar char="•"/>
            </a:pPr>
            <a:r>
              <a:rPr lang="zh-TW" altLang="en-US" sz="1600"/>
              <a:t>避免擁擠的能力</a:t>
            </a:r>
          </a:p>
          <a:p>
            <a:pPr lvl="3" rtl="0">
              <a:buFont typeface="Arial" panose="020b0604020202020204" pitchFamily="34" charset="0"/>
              <a:buChar char="•"/>
            </a:pPr>
            <a:r>
              <a:rPr lang="zh-TW" altLang="en-US" sz="1600"/>
              <a:t>從來源到目的地的延遲時間少於 </a:t>
            </a:r>
            <a:r>
              <a:rPr lang="en-US" altLang="zh-TW" sz="1600"/>
              <a:t>150 </a:t>
            </a:r>
            <a:r>
              <a:rPr lang="zh-TW" altLang="en-US" sz="1600"/>
              <a:t>毫秒</a:t>
            </a:r>
          </a:p>
          <a:p>
            <a:pPr lvl="1" rtl="0">
              <a:buFont typeface="Arial" panose="020b0604020202020204" pitchFamily="34" charset="0"/>
              <a:buChar char="•"/>
            </a:pPr>
            <a:r>
              <a:rPr lang="zh-TW" altLang="en-US" sz="1600"/>
              <a:t>整個網路必須設計為支援語音。</a:t>
            </a: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908876" y="1780795"/>
            <a:ext cx="3777162" cy="30590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投影片編號版面配置區 1"/>
          <p:cNvSpPr>
            <a:spLocks noGrp="1"/>
          </p:cNvSpPr>
          <p:nvPr>
            <p:ph type="sldNum" sz="quarter" idx="4"/>
          </p:nvPr>
        </p:nvSpPr>
        <p:spPr/>
        <p:txBody>
          <a:bodyPr/>
          <a:lstStyle/>
          <a:p>
            <a:pPr defTabSz="385754">
              <a:defRPr/>
            </a:pPr>
            <a:fld id="{2F5CCB13-0A32-4557-88E9-079F0C330695}" type="slidenum">
              <a:rPr lang="en-US" kern="0" smtClean="0">
                <a:solidFill>
                  <a:srgbClr val="595959"/>
                </a:solidFill>
              </a:rPr>
              <a:pPr defTabSz="385754">
                <a:defRPr/>
              </a:pPr>
              <a:t>565</a:t>
            </a:fld>
            <a:endParaRPr lang="en-US" kern="0">
              <a:solidFill>
                <a:srgbClr val="595959"/>
              </a:solidFill>
            </a:endParaRPr>
          </a:p>
        </p:txBody>
      </p:sp>
    </p:spTree>
    <p:extLst>
      <p:ext uri="{BB962C8B-B14F-4D97-AF65-F5344CB8AC3E}">
        <p14:creationId xmlns:p14="http://schemas.microsoft.com/office/powerpoint/2010/main" val="1941687043"/>
      </p:ext>
    </p:extLst>
  </p:cSld>
  <p:clrMapOvr>
    <a:masterClrMapping/>
  </p:clrMapOvr>
  <p:transition spd="slow">
    <p:wipe/>
  </p:transition>
  <p:timing/>
</p:sld>
</file>

<file path=ppt/slides/slide566.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8194"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noAutofit/>
          </a:bodyPr>
          <a:lstStyle/>
          <a:p>
            <a:pPr>
              <a:lnSpc>
                <a:spcPct val="90000"/>
              </a:lnSpc>
            </a:pPr>
            <a:r>
              <a:rPr lang="en-US" altLang="zh-TW" sz="2700">
                <a:solidFill>
                  <a:srgbClr val="004C69"/>
                </a:solidFill>
              </a:rPr>
              <a:t>20.2</a:t>
            </a:r>
            <a:r>
              <a:rPr lang="zh-TW" altLang="en-US" sz="2700">
                <a:solidFill>
                  <a:srgbClr val="004C69"/>
                </a:solidFill>
              </a:rPr>
              <a:t>不同</a:t>
            </a:r>
            <a:r>
              <a:rPr lang="en-US" altLang="zh-TW" sz="2700">
                <a:solidFill>
                  <a:srgbClr val="004C69"/>
                </a:solidFill>
              </a:rPr>
              <a:t>Switch</a:t>
            </a:r>
            <a:r>
              <a:rPr lang="zh-TW" altLang="en-US" sz="2700">
                <a:solidFill>
                  <a:srgbClr val="004C69"/>
                </a:solidFill>
              </a:rPr>
              <a:t>間</a:t>
            </a:r>
            <a:r>
              <a:rPr lang="en-US" altLang="zh-TW" sz="2700">
                <a:solidFill>
                  <a:srgbClr val="004C69"/>
                </a:solidFill>
              </a:rPr>
              <a:t>VLAN-</a:t>
            </a:r>
            <a:r>
              <a:rPr lang="zh-TW" altLang="en-US" sz="2700" smtClean="0">
                <a:solidFill>
                  <a:srgbClr val="004C69"/>
                </a:solidFill>
              </a:rPr>
              <a:t>定義 </a:t>
            </a:r>
            <a:r>
              <a:rPr lang="en-US" altLang="zh-TW" sz="2700">
                <a:solidFill>
                  <a:srgbClr val="004C69"/>
                </a:solidFill>
              </a:rPr>
              <a:t>VLAN </a:t>
            </a:r>
            <a:r>
              <a:rPr lang="zh-TW" altLang="en-US" sz="2700">
                <a:solidFill>
                  <a:srgbClr val="004C69"/>
                </a:solidFill>
              </a:rPr>
              <a:t>中繼</a:t>
            </a:r>
          </a:p>
        </p:txBody>
      </p:sp>
      <p:sp>
        <p:nvSpPr>
          <p:cNvPr id="8195" name="Rectangle 6"/>
          <p:cNvSpPr>
            <a:spLocks noGrp="1" noChangeArrowheads="1"/>
          </p:cNvSpPr>
          <p:nvPr>
            <p:ph idx="1"/>
          </p:nvPr>
        </p:nvSpPr>
        <p:spPr>
          <a:xfrm>
            <a:off x="246742" y="1656196"/>
            <a:ext cx="3785762" cy="3827919"/>
          </a:xfrm>
        </p:spPr>
        <p:txBody>
          <a:bodyPr/>
          <a:lstStyle/>
          <a:p>
            <a:pPr marL="0" indent="0">
              <a:buNone/>
            </a:pPr>
            <a:r>
              <a:rPr lang="zh-TW" altLang="en-US" sz="1600"/>
              <a:t>中繼是兩個網路設備之間的點對點鏈接。</a:t>
            </a:r>
          </a:p>
          <a:p>
            <a:pPr marL="0" indent="0">
              <a:buNone/>
            </a:pPr>
            <a:r>
              <a:rPr lang="zh-TW" altLang="en-US" sz="1600"/>
              <a:t>思科中繼功能：</a:t>
            </a:r>
          </a:p>
          <a:p>
            <a:pPr rtl="0">
              <a:buFont typeface="Arial" panose="020b0604020202020204" pitchFamily="34" charset="0"/>
              <a:buChar char="•"/>
            </a:pPr>
            <a:r>
              <a:rPr lang="zh-TW" altLang="en-US" sz="1600"/>
              <a:t>允許一個以上的 </a:t>
            </a:r>
            <a:r>
              <a:rPr lang="en-US" altLang="zh-TW" sz="1600"/>
              <a:t>VLAN</a:t>
            </a:r>
          </a:p>
          <a:p>
            <a:pPr rtl="0">
              <a:buFont typeface="Arial" panose="020b0604020202020204" pitchFamily="34" charset="0"/>
              <a:buChar char="•"/>
            </a:pPr>
            <a:r>
              <a:rPr lang="zh-TW" altLang="en-US" sz="1600"/>
              <a:t>將 </a:t>
            </a:r>
            <a:r>
              <a:rPr lang="en-US" altLang="zh-TW" sz="1600"/>
              <a:t>VLAN </a:t>
            </a:r>
            <a:r>
              <a:rPr lang="zh-TW" altLang="en-US" sz="1600"/>
              <a:t>延伸到整個網路</a:t>
            </a:r>
          </a:p>
          <a:p>
            <a:pPr rtl="0">
              <a:buFont typeface="Arial" panose="020b0604020202020204" pitchFamily="34" charset="0"/>
              <a:buChar char="•"/>
            </a:pPr>
            <a:r>
              <a:rPr lang="zh-TW" altLang="en-US" sz="1600"/>
              <a:t>預設情況下，支援所有 </a:t>
            </a:r>
            <a:r>
              <a:rPr lang="en-US" altLang="zh-TW" sz="1600"/>
              <a:t>VLAN</a:t>
            </a:r>
          </a:p>
          <a:p>
            <a:pPr rtl="0">
              <a:buFont typeface="Arial" panose="020b0604020202020204" pitchFamily="34" charset="0"/>
              <a:buChar char="•"/>
            </a:pPr>
            <a:r>
              <a:rPr lang="zh-TW" altLang="en-US" sz="1600"/>
              <a:t>支援 </a:t>
            </a:r>
            <a:r>
              <a:rPr lang="en-US" altLang="zh-TW" sz="1600"/>
              <a:t>802.1Q </a:t>
            </a:r>
            <a:r>
              <a:rPr lang="zh-TW" altLang="en-US" sz="1600"/>
              <a:t>中繼</a:t>
            </a: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032504" y="2184892"/>
            <a:ext cx="4718800" cy="24882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投影片編號版面配置區 1"/>
          <p:cNvSpPr>
            <a:spLocks noGrp="1"/>
          </p:cNvSpPr>
          <p:nvPr>
            <p:ph type="sldNum" sz="quarter" idx="4"/>
          </p:nvPr>
        </p:nvSpPr>
        <p:spPr/>
        <p:txBody>
          <a:bodyPr/>
          <a:lstStyle/>
          <a:p>
            <a:pPr defTabSz="385754">
              <a:defRPr/>
            </a:pPr>
            <a:fld id="{2F5CCB13-0A32-4557-88E9-079F0C330695}" type="slidenum">
              <a:rPr lang="en-US" kern="0" smtClean="0">
                <a:solidFill>
                  <a:srgbClr val="595959"/>
                </a:solidFill>
              </a:rPr>
              <a:pPr defTabSz="385754">
                <a:defRPr/>
              </a:pPr>
              <a:t>566</a:t>
            </a:fld>
            <a:endParaRPr lang="en-US" kern="0">
              <a:solidFill>
                <a:srgbClr val="595959"/>
              </a:solidFill>
            </a:endParaRPr>
          </a:p>
        </p:txBody>
      </p:sp>
    </p:spTree>
    <p:custDataLst>
      <p:tags r:id="rId4"/>
    </p:custDataLst>
    <p:extLst>
      <p:ext uri="{BB962C8B-B14F-4D97-AF65-F5344CB8AC3E}">
        <p14:creationId xmlns:p14="http://schemas.microsoft.com/office/powerpoint/2010/main" val="827901246"/>
      </p:ext>
    </p:extLst>
  </p:cSld>
  <p:clrMapOvr>
    <a:masterClrMapping/>
  </p:clrMapOvr>
  <p:transition spd="slow">
    <p:wipe/>
  </p:transition>
  <p:timing/>
</p:sld>
</file>

<file path=ppt/slides/slide567.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8194" name="Rectangle 2"/>
          <p:cNvSpPr>
            <a:spLocks noGrp="1" noChangeArrowheads="1"/>
          </p:cNvSpPr>
          <p:nvPr>
            <p:ph type="title"/>
          </p:nvPr>
        </p:nvSpPr>
        <p:spPr>
          <a:xfrm>
            <a:off x="1" y="898643"/>
            <a:ext cx="9011652" cy="75755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noAutofit/>
          </a:bodyPr>
          <a:lstStyle/>
          <a:p>
            <a:pPr>
              <a:lnSpc>
                <a:spcPct val="90000"/>
              </a:lnSpc>
            </a:pPr>
            <a:r>
              <a:rPr lang="en-US" altLang="zh-TW" sz="2700">
                <a:solidFill>
                  <a:srgbClr val="004C69"/>
                </a:solidFill>
              </a:rPr>
              <a:t>20.2</a:t>
            </a:r>
            <a:r>
              <a:rPr lang="zh-TW" altLang="en-US" sz="2700">
                <a:solidFill>
                  <a:srgbClr val="004C69"/>
                </a:solidFill>
              </a:rPr>
              <a:t>不同</a:t>
            </a:r>
            <a:r>
              <a:rPr lang="en-US" altLang="zh-TW" sz="2700">
                <a:solidFill>
                  <a:srgbClr val="004C69"/>
                </a:solidFill>
              </a:rPr>
              <a:t>Switch</a:t>
            </a:r>
            <a:r>
              <a:rPr lang="zh-TW" altLang="en-US" sz="2700">
                <a:solidFill>
                  <a:srgbClr val="004C69"/>
                </a:solidFill>
              </a:rPr>
              <a:t>間</a:t>
            </a:r>
            <a:r>
              <a:rPr lang="en-US" altLang="zh-TW" sz="2700">
                <a:solidFill>
                  <a:srgbClr val="004C69"/>
                </a:solidFill>
              </a:rPr>
              <a:t>VLAN-</a:t>
            </a:r>
            <a:br>
              <a:rPr lang="en-US" altLang="en-US" sz="2700">
                <a:solidFill>
                  <a:srgbClr val="004C69"/>
                </a:solidFill>
              </a:rPr>
            </a:br>
            <a:r>
              <a:rPr lang="zh-TW" altLang="en-US" sz="2700">
                <a:solidFill>
                  <a:srgbClr val="004C69"/>
                </a:solidFill>
              </a:rPr>
              <a:t>沒有 </a:t>
            </a:r>
            <a:r>
              <a:rPr lang="en-US" altLang="zh-TW" sz="2700">
                <a:solidFill>
                  <a:srgbClr val="004C69"/>
                </a:solidFill>
              </a:rPr>
              <a:t>VLAN </a:t>
            </a:r>
            <a:r>
              <a:rPr lang="zh-TW" altLang="en-US" sz="2700">
                <a:solidFill>
                  <a:srgbClr val="004C69"/>
                </a:solidFill>
              </a:rPr>
              <a:t>的網路</a:t>
            </a:r>
          </a:p>
        </p:txBody>
      </p:sp>
      <p:sp>
        <p:nvSpPr>
          <p:cNvPr id="8195" name="Rectangle 6"/>
          <p:cNvSpPr>
            <a:spLocks noGrp="1" noChangeArrowheads="1"/>
          </p:cNvSpPr>
          <p:nvPr>
            <p:ph idx="1"/>
          </p:nvPr>
        </p:nvSpPr>
        <p:spPr>
          <a:xfrm>
            <a:off x="261256" y="1713593"/>
            <a:ext cx="8526128" cy="755889"/>
          </a:xfrm>
        </p:spPr>
        <p:txBody>
          <a:bodyPr/>
          <a:lstStyle/>
          <a:p>
            <a:pPr marL="0" indent="0">
              <a:buNone/>
            </a:pPr>
            <a:r>
              <a:rPr lang="zh-TW" altLang="en-US" sz="1600"/>
              <a:t>如果沒有 </a:t>
            </a:r>
            <a:r>
              <a:rPr lang="en-US" altLang="zh-TW" sz="1600"/>
              <a:t>VLAN</a:t>
            </a:r>
            <a:r>
              <a:rPr lang="zh-TW" altLang="en-US" sz="1600"/>
              <a:t>，連接到交換器的所有設備將接收所有單點傳送，多點傳送和廣播流量。</a:t>
            </a:r>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890986" y="2780652"/>
            <a:ext cx="4637831" cy="27857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投影片編號版面配置區 1"/>
          <p:cNvSpPr>
            <a:spLocks noGrp="1"/>
          </p:cNvSpPr>
          <p:nvPr>
            <p:ph type="sldNum" sz="quarter" idx="4"/>
          </p:nvPr>
        </p:nvSpPr>
        <p:spPr/>
        <p:txBody>
          <a:bodyPr/>
          <a:lstStyle/>
          <a:p>
            <a:pPr defTabSz="385754">
              <a:defRPr/>
            </a:pPr>
            <a:fld id="{2F5CCB13-0A32-4557-88E9-079F0C330695}" type="slidenum">
              <a:rPr lang="en-US" kern="0" smtClean="0">
                <a:solidFill>
                  <a:srgbClr val="595959"/>
                </a:solidFill>
              </a:rPr>
              <a:pPr defTabSz="385754">
                <a:defRPr/>
              </a:pPr>
              <a:t>567</a:t>
            </a:fld>
            <a:endParaRPr lang="en-US" kern="0">
              <a:solidFill>
                <a:srgbClr val="595959"/>
              </a:solidFill>
            </a:endParaRPr>
          </a:p>
        </p:txBody>
      </p:sp>
    </p:spTree>
    <p:custDataLst>
      <p:tags r:id="rId4"/>
    </p:custDataLst>
    <p:extLst>
      <p:ext uri="{BB962C8B-B14F-4D97-AF65-F5344CB8AC3E}">
        <p14:creationId xmlns:p14="http://schemas.microsoft.com/office/powerpoint/2010/main" val="572133454"/>
      </p:ext>
    </p:extLst>
  </p:cSld>
  <p:clrMapOvr>
    <a:masterClrMapping/>
  </p:clrMapOvr>
  <p:transition spd="slow">
    <p:wipe/>
  </p:transition>
  <p:timing/>
</p:sld>
</file>

<file path=ppt/slides/slide568.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8194" name="Rectangle 2"/>
          <p:cNvSpPr>
            <a:spLocks noGrp="1" noChangeArrowheads="1"/>
          </p:cNvSpPr>
          <p:nvPr>
            <p:ph type="title"/>
          </p:nvPr>
        </p:nvSpPr>
        <p:spPr>
          <a:xfrm>
            <a:off x="1" y="898643"/>
            <a:ext cx="4688113" cy="829464"/>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noAutofit/>
          </a:bodyPr>
          <a:lstStyle/>
          <a:p>
            <a:pPr>
              <a:lnSpc>
                <a:spcPct val="90000"/>
              </a:lnSpc>
            </a:pPr>
            <a:r>
              <a:rPr lang="en-US" altLang="zh-TW" sz="2700">
                <a:solidFill>
                  <a:srgbClr val="004C69"/>
                </a:solidFill>
              </a:rPr>
              <a:t>20.2</a:t>
            </a:r>
            <a:r>
              <a:rPr lang="zh-TW" altLang="en-US" sz="2700">
                <a:solidFill>
                  <a:srgbClr val="004C69"/>
                </a:solidFill>
              </a:rPr>
              <a:t>不同</a:t>
            </a:r>
            <a:r>
              <a:rPr lang="en-US" altLang="zh-TW" sz="2700">
                <a:solidFill>
                  <a:srgbClr val="004C69"/>
                </a:solidFill>
              </a:rPr>
              <a:t>Switch</a:t>
            </a:r>
            <a:r>
              <a:rPr lang="zh-TW" altLang="en-US" sz="2700">
                <a:solidFill>
                  <a:srgbClr val="004C69"/>
                </a:solidFill>
              </a:rPr>
              <a:t>間</a:t>
            </a:r>
            <a:r>
              <a:rPr lang="en-US" altLang="zh-TW" sz="2700">
                <a:solidFill>
                  <a:srgbClr val="004C69"/>
                </a:solidFill>
              </a:rPr>
              <a:t>VLAN-</a:t>
            </a:r>
            <a:br>
              <a:rPr lang="en-US" altLang="en-US" sz="2700">
                <a:solidFill>
                  <a:srgbClr val="004C69"/>
                </a:solidFill>
              </a:rPr>
            </a:br>
            <a:r>
              <a:rPr lang="zh-TW" altLang="en-US" sz="2700">
                <a:solidFill>
                  <a:srgbClr val="004C69"/>
                </a:solidFill>
              </a:rPr>
              <a:t>有 </a:t>
            </a:r>
            <a:r>
              <a:rPr lang="en-US" altLang="zh-TW" sz="2700">
                <a:solidFill>
                  <a:srgbClr val="004C69"/>
                </a:solidFill>
              </a:rPr>
              <a:t>VLAN </a:t>
            </a:r>
            <a:r>
              <a:rPr lang="zh-TW" altLang="en-US" sz="2700">
                <a:solidFill>
                  <a:srgbClr val="004C69"/>
                </a:solidFill>
              </a:rPr>
              <a:t>的網路</a:t>
            </a:r>
          </a:p>
        </p:txBody>
      </p:sp>
      <p:sp>
        <p:nvSpPr>
          <p:cNvPr id="8195" name="Rectangle 6"/>
          <p:cNvSpPr>
            <a:spLocks noGrp="1" noChangeArrowheads="1"/>
          </p:cNvSpPr>
          <p:nvPr>
            <p:ph idx="1"/>
          </p:nvPr>
        </p:nvSpPr>
        <p:spPr>
          <a:xfrm>
            <a:off x="203201" y="1844222"/>
            <a:ext cx="8712199" cy="768677"/>
          </a:xfrm>
        </p:spPr>
        <p:txBody>
          <a:bodyPr/>
          <a:lstStyle/>
          <a:p>
            <a:pPr marL="0" indent="0">
              <a:buNone/>
            </a:pPr>
            <a:r>
              <a:rPr lang="zh-TW" altLang="en-US" sz="1600"/>
              <a:t>隨著 </a:t>
            </a:r>
            <a:r>
              <a:rPr lang="en-US" altLang="zh-TW" sz="1600"/>
              <a:t>VLAN</a:t>
            </a:r>
            <a:r>
              <a:rPr lang="zh-TW" altLang="en-US" sz="1600"/>
              <a:t>，單點傳送、多點傳送和廣播流量僅限於 </a:t>
            </a:r>
            <a:r>
              <a:rPr lang="en-US" altLang="zh-TW" sz="1600"/>
              <a:t>VLAN</a:t>
            </a:r>
            <a:r>
              <a:rPr lang="zh-TW" altLang="en-US" sz="1600"/>
              <a:t>。如果沒有第 </a:t>
            </a:r>
            <a:r>
              <a:rPr lang="en-US" altLang="zh-TW" sz="1600"/>
              <a:t>3 </a:t>
            </a:r>
            <a:r>
              <a:rPr lang="zh-TW" altLang="en-US" sz="1600"/>
              <a:t>層裝置連接 </a:t>
            </a:r>
            <a:r>
              <a:rPr lang="en-US" altLang="zh-TW" sz="1600"/>
              <a:t>VLAN</a:t>
            </a:r>
            <a:r>
              <a:rPr lang="zh-TW" altLang="en-US" sz="1600"/>
              <a:t>，不同 </a:t>
            </a:r>
            <a:r>
              <a:rPr lang="en-US" altLang="zh-TW" sz="1600"/>
              <a:t>VLAN </a:t>
            </a:r>
            <a:r>
              <a:rPr lang="zh-TW" altLang="en-US" sz="1600"/>
              <a:t>中的裝置就無法通訊。 </a:t>
            </a:r>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644690" y="2567179"/>
            <a:ext cx="5231599" cy="29322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投影片編號版面配置區 1"/>
          <p:cNvSpPr>
            <a:spLocks noGrp="1"/>
          </p:cNvSpPr>
          <p:nvPr>
            <p:ph type="sldNum" sz="quarter" idx="4"/>
          </p:nvPr>
        </p:nvSpPr>
        <p:spPr/>
        <p:txBody>
          <a:bodyPr/>
          <a:lstStyle/>
          <a:p>
            <a:pPr defTabSz="385754">
              <a:defRPr/>
            </a:pPr>
            <a:fld id="{2F5CCB13-0A32-4557-88E9-079F0C330695}" type="slidenum">
              <a:rPr lang="en-US" kern="0" smtClean="0">
                <a:solidFill>
                  <a:srgbClr val="595959"/>
                </a:solidFill>
              </a:rPr>
              <a:pPr defTabSz="385754">
                <a:defRPr/>
              </a:pPr>
              <a:t>568</a:t>
            </a:fld>
            <a:endParaRPr lang="en-US" kern="0">
              <a:solidFill>
                <a:srgbClr val="595959"/>
              </a:solidFill>
            </a:endParaRPr>
          </a:p>
        </p:txBody>
      </p:sp>
    </p:spTree>
    <p:custDataLst>
      <p:tags r:id="rId4"/>
    </p:custDataLst>
    <p:extLst>
      <p:ext uri="{BB962C8B-B14F-4D97-AF65-F5344CB8AC3E}">
        <p14:creationId xmlns:p14="http://schemas.microsoft.com/office/powerpoint/2010/main" val="1613429393"/>
      </p:ext>
    </p:extLst>
  </p:cSld>
  <p:clrMapOvr>
    <a:masterClrMapping/>
  </p:clrMapOvr>
  <p:transition spd="slow">
    <p:wipe/>
  </p:transition>
  <p:timing/>
</p:sld>
</file>

<file path=ppt/slides/slide569.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8194" name="Rectangle 2"/>
          <p:cNvSpPr>
            <a:spLocks noGrp="1" noChangeArrowheads="1"/>
          </p:cNvSpPr>
          <p:nvPr>
            <p:ph type="title"/>
          </p:nvPr>
        </p:nvSpPr>
        <p:spPr>
          <a:xfrm>
            <a:off x="0" y="898644"/>
            <a:ext cx="5330952" cy="78156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noAutofit/>
          </a:bodyPr>
          <a:lstStyle/>
          <a:p>
            <a:pPr>
              <a:lnSpc>
                <a:spcPct val="90000"/>
              </a:lnSpc>
            </a:pPr>
            <a:r>
              <a:rPr lang="en-US" altLang="zh-TW" sz="2700">
                <a:solidFill>
                  <a:srgbClr val="004C69"/>
                </a:solidFill>
              </a:rPr>
              <a:t>20.2</a:t>
            </a:r>
            <a:r>
              <a:rPr lang="zh-TW" altLang="en-US" sz="2700">
                <a:solidFill>
                  <a:srgbClr val="004C69"/>
                </a:solidFill>
              </a:rPr>
              <a:t>不同</a:t>
            </a:r>
            <a:r>
              <a:rPr lang="en-US" altLang="zh-TW" sz="2700">
                <a:solidFill>
                  <a:srgbClr val="004C69"/>
                </a:solidFill>
              </a:rPr>
              <a:t>Switch</a:t>
            </a:r>
            <a:r>
              <a:rPr lang="zh-TW" altLang="en-US" sz="2700">
                <a:solidFill>
                  <a:srgbClr val="004C69"/>
                </a:solidFill>
              </a:rPr>
              <a:t>間</a:t>
            </a:r>
            <a:r>
              <a:rPr lang="en-US" altLang="zh-TW" sz="2700">
                <a:solidFill>
                  <a:srgbClr val="004C69"/>
                </a:solidFill>
              </a:rPr>
              <a:t>VLAN-</a:t>
            </a:r>
            <a:br>
              <a:rPr lang="en-US" altLang="zh-TW" sz="2700">
                <a:solidFill>
                  <a:srgbClr val="004C69"/>
                </a:solidFill>
              </a:rPr>
            </a:br>
            <a:r>
              <a:rPr lang="zh-TW" altLang="en-US" sz="2700">
                <a:solidFill>
                  <a:srgbClr val="004C69"/>
                </a:solidFill>
              </a:rPr>
              <a:t>具有標籤的 </a:t>
            </a:r>
            <a:r>
              <a:rPr lang="en-US" altLang="zh-TW" sz="2700">
                <a:solidFill>
                  <a:srgbClr val="004C69"/>
                </a:solidFill>
              </a:rPr>
              <a:t>VLAN </a:t>
            </a:r>
            <a:r>
              <a:rPr lang="zh-TW" altLang="en-US" sz="2700">
                <a:solidFill>
                  <a:srgbClr val="004C69"/>
                </a:solidFill>
              </a:rPr>
              <a:t>識別</a:t>
            </a:r>
          </a:p>
        </p:txBody>
      </p:sp>
      <p:sp>
        <p:nvSpPr>
          <p:cNvPr id="8195" name="Rectangle 6"/>
          <p:cNvSpPr>
            <a:spLocks noGrp="1" noChangeArrowheads="1"/>
          </p:cNvSpPr>
          <p:nvPr>
            <p:ph idx="1"/>
          </p:nvPr>
        </p:nvSpPr>
        <p:spPr>
          <a:xfrm>
            <a:off x="175769" y="1661341"/>
            <a:ext cx="5307394" cy="1811093"/>
          </a:xfrm>
        </p:spPr>
        <p:txBody>
          <a:bodyPr/>
          <a:lstStyle/>
          <a:p>
            <a:pPr rtl="0">
              <a:buFont typeface="Arial" panose="020b0604020202020204" pitchFamily="34" charset="0"/>
              <a:buChar char="•"/>
            </a:pPr>
            <a:r>
              <a:rPr lang="en-US" altLang="zh-TW" sz="1600"/>
              <a:t>IEEE 802.1Q </a:t>
            </a:r>
            <a:r>
              <a:rPr lang="zh-TW" altLang="en-US" sz="1600"/>
              <a:t>標頭是 </a:t>
            </a:r>
            <a:r>
              <a:rPr lang="en-US" altLang="zh-TW" sz="1600"/>
              <a:t>4 </a:t>
            </a:r>
            <a:r>
              <a:rPr lang="zh-TW" altLang="en-US" sz="1600"/>
              <a:t>個位元組</a:t>
            </a:r>
          </a:p>
          <a:p>
            <a:pPr rtl="0">
              <a:buFont typeface="Arial" panose="020b0604020202020204" pitchFamily="34" charset="0"/>
              <a:buChar char="•"/>
            </a:pPr>
            <a:r>
              <a:rPr lang="zh-TW" altLang="en-US" sz="1600"/>
              <a:t>建立標籤時，必須重新計算 </a:t>
            </a:r>
            <a:r>
              <a:rPr lang="en-US" altLang="zh-TW" sz="1600"/>
              <a:t>FCS</a:t>
            </a:r>
            <a:r>
              <a:rPr lang="zh-TW" altLang="en-US" sz="1600"/>
              <a:t>。</a:t>
            </a:r>
          </a:p>
          <a:p>
            <a:pPr rtl="0">
              <a:buFont typeface="Arial" panose="020b0604020202020204" pitchFamily="34" charset="0"/>
              <a:buChar char="•"/>
            </a:pPr>
            <a:r>
              <a:rPr lang="zh-TW" altLang="en-US" sz="1600"/>
              <a:t>傳送至終端裝置時，必須移除此標籤，且 </a:t>
            </a:r>
            <a:r>
              <a:rPr lang="en-US" altLang="zh-TW" sz="1600"/>
              <a:t>FCS </a:t>
            </a:r>
            <a:r>
              <a:rPr lang="zh-TW" altLang="en-US" sz="1600"/>
              <a:t>會重新計算回其原始號碼。</a:t>
            </a:r>
          </a:p>
          <a:p>
            <a:pPr marL="0" indent="0">
              <a:buNone/>
            </a:pPr>
            <a:endParaRPr lang="en-US" altLang="ja-JP"/>
          </a:p>
        </p:txBody>
      </p:sp>
      <p:graphicFrame>
        <p:nvGraphicFramePr>
          <p:cNvPr id="2" name="Table 1"/>
          <p:cNvGraphicFramePr>
            <a:graphicFrameLocks noGrp="1"/>
          </p:cNvGraphicFramePr>
          <p:nvPr>
            <p:extLst/>
          </p:nvPr>
        </p:nvGraphicFramePr>
        <p:xfrm>
          <a:off x="65762" y="3472435"/>
          <a:ext cx="8988830" cy="2103120"/>
        </p:xfrm>
        <a:graphic>
          <a:graphicData uri="http://schemas.openxmlformats.org/drawingml/2006/table">
            <a:tbl>
              <a:tblPr firstRow="1" bandRow="1">
                <a:tableStyleId>{5C22544A-7EE6-4342-B048-85BDC9FD1C3A}</a:tableStyleId>
              </a:tblPr>
              <a:tblGrid>
                <a:gridCol w="2641950">
                  <a:extLst>
                    <a:ext uri="{9D8B030D-6E8A-4147-A177-3AD203B41FA5}">
                      <a16:colId xmlns:a16="http://schemas.microsoft.com/office/drawing/2014/main" val="20000"/>
                    </a:ext>
                  </a:extLst>
                </a:gridCol>
                <a:gridCol w="6346880">
                  <a:extLst>
                    <a:ext uri="{9D8B030D-6E8A-4147-A177-3AD203B41FA5}">
                      <a16:colId xmlns:a16="http://schemas.microsoft.com/office/drawing/2014/main" val="20001"/>
                    </a:ext>
                  </a:extLst>
                </a:gridCol>
              </a:tblGrid>
              <a:tr h="365760">
                <a:tc>
                  <a:txBody>
                    <a:bodyPr vert="horz" wrap="square"/>
                    <a:lstStyle/>
                    <a:p>
                      <a:pPr rtl="0"/>
                      <a:r>
                        <a:rPr lang="zh-TW" sz="1800">
                          <a:latin typeface="標楷體" pitchFamily="65" charset="-120"/>
                          <a:ea typeface="標楷體" panose="03000509000000000000" pitchFamily="65" charset="-120"/>
                        </a:rPr>
                        <a:t>802.1Q VLAN 標籤欄位</a:t>
                      </a:r>
                    </a:p>
                  </a:txBody>
                  <a:tcPr/>
                </a:tc>
                <a:tc>
                  <a:txBody>
                    <a:bodyPr vert="horz" wrap="square"/>
                    <a:lstStyle/>
                    <a:p>
                      <a:pPr rtl="0"/>
                      <a:r>
                        <a:rPr lang="zh-TW" sz="1800">
                          <a:latin typeface="標楷體" pitchFamily="65" charset="-120"/>
                          <a:ea typeface="標楷體" panose="03000509000000000000" pitchFamily="65" charset="-120"/>
                        </a:rPr>
                        <a:t>功能</a:t>
                      </a:r>
                    </a:p>
                  </a:txBody>
                  <a:tcPr/>
                </a:tc>
                <a:extLst>
                  <a:ext uri="{0D108BD9-81ED-4DB2-BD59-A6C34878D82A}">
                    <a16:rowId xmlns:a16="http://schemas.microsoft.com/office/drawing/2014/main" val="10000"/>
                  </a:ext>
                </a:extLst>
              </a:tr>
              <a:tr h="640080">
                <a:tc>
                  <a:txBody>
                    <a:bodyPr vert="horz" wrap="square"/>
                    <a:lstStyle/>
                    <a:p>
                      <a:pPr rtl="0"/>
                      <a:r>
                        <a:rPr lang="zh-TW" sz="1800" b="1">
                          <a:latin typeface="標楷體" pitchFamily="65" charset="-120"/>
                          <a:ea typeface="標楷體" panose="03000509000000000000" pitchFamily="65" charset="-120"/>
                        </a:rPr>
                        <a:t>類型</a:t>
                      </a:r>
                    </a:p>
                  </a:txBody>
                  <a:tcPr/>
                </a:tc>
                <a:tc>
                  <a:txBody>
                    <a:bodyPr vert="horz" wrap="square"/>
                    <a:lstStyle/>
                    <a:p>
                      <a:pPr marL="285750" indent="-285750" rtl="0">
                        <a:buFont typeface="Arial" panose="020b0604020202020204" pitchFamily="34" charset="0"/>
                        <a:buChar char="•"/>
                      </a:pPr>
                      <a:r>
                        <a:rPr lang="zh-TW" sz="1800" baseline="0" smtClean="0">
                          <a:latin typeface="標楷體" pitchFamily="65" charset="-120"/>
                          <a:ea typeface="標楷體" panose="03000509000000000000" pitchFamily="65" charset="-120"/>
                        </a:rPr>
                        <a:t>具有</a:t>
                      </a:r>
                      <a:r>
                        <a:rPr lang="zh-TW" sz="1800" baseline="0">
                          <a:latin typeface="標楷體" pitchFamily="65" charset="-120"/>
                          <a:ea typeface="標楷體" panose="03000509000000000000" pitchFamily="65" charset="-120"/>
                        </a:rPr>
                        <a:t>十六進制 0x8100 的</a:t>
                      </a:r>
                      <a:r>
                        <a:rPr lang="zh-TW" sz="1800">
                          <a:latin typeface="標楷體" pitchFamily="65" charset="-120"/>
                          <a:ea typeface="標楷體" panose="03000509000000000000" pitchFamily="65" charset="-120"/>
                        </a:rPr>
                        <a:t>2 位元組欄位</a:t>
                      </a:r>
                    </a:p>
                    <a:p>
                      <a:pPr marL="285750" indent="-285750" rtl="0">
                        <a:buFont typeface="Arial" panose="020b0604020202020204" pitchFamily="34" charset="0"/>
                        <a:buChar char="•"/>
                      </a:pPr>
                      <a:r>
                        <a:rPr lang="zh-TW" sz="1800">
                          <a:latin typeface="標楷體" pitchFamily="65" charset="-120"/>
                          <a:ea typeface="標楷體" panose="03000509000000000000" pitchFamily="65" charset="-120"/>
                        </a:rPr>
                        <a:t>這被稱為標籤協定 ID（TPID）</a:t>
                      </a:r>
                    </a:p>
                  </a:txBody>
                  <a:tcPr/>
                </a:tc>
                <a:extLst>
                  <a:ext uri="{0D108BD9-81ED-4DB2-BD59-A6C34878D82A}">
                    <a16:rowId xmlns:a16="http://schemas.microsoft.com/office/drawing/2014/main" val="10001"/>
                  </a:ext>
                </a:extLst>
              </a:tr>
              <a:tr h="365760">
                <a:tc>
                  <a:txBody>
                    <a:bodyPr vert="horz" wrap="square"/>
                    <a:lstStyle/>
                    <a:p>
                      <a:pPr rtl="0"/>
                      <a:r>
                        <a:rPr lang="zh-TW" sz="1800" b="1">
                          <a:latin typeface="標楷體" pitchFamily="65" charset="-120"/>
                          <a:ea typeface="標楷體" panose="03000509000000000000" pitchFamily="65" charset="-120"/>
                        </a:rPr>
                        <a:t>使用者</a:t>
                      </a:r>
                      <a:r>
                        <a:rPr lang="zh-TW" sz="1800" b="1" baseline="0">
                          <a:latin typeface="標楷體" pitchFamily="65" charset="-120"/>
                          <a:ea typeface="標楷體" panose="03000509000000000000" pitchFamily="65" charset="-120"/>
                        </a:rPr>
                        <a:t>優先順序</a:t>
                      </a:r>
                    </a:p>
                  </a:txBody>
                  <a:tcPr/>
                </a:tc>
                <a:tc>
                  <a:txBody>
                    <a:bodyPr vert="horz" wrap="square"/>
                    <a:lstStyle/>
                    <a:p>
                      <a:pPr marL="285750" indent="-285750" rtl="0">
                        <a:buFont typeface="Arial" panose="020b0604020202020204" pitchFamily="34" charset="0"/>
                        <a:buChar char="•"/>
                      </a:pPr>
                      <a:r>
                        <a:rPr lang="zh-TW" sz="1800">
                          <a:latin typeface="標楷體" pitchFamily="65" charset="-120"/>
                          <a:ea typeface="標楷體" panose="03000509000000000000" pitchFamily="65" charset="-120"/>
                        </a:rPr>
                        <a:t>3 位元值</a:t>
                      </a:r>
                      <a:r>
                        <a:rPr lang="zh-TW" sz="1800" baseline="0">
                          <a:latin typeface="標楷體" pitchFamily="65" charset="-120"/>
                          <a:ea typeface="標楷體" panose="03000509000000000000" pitchFamily="65" charset="-120"/>
                        </a:rPr>
                        <a:t>支援</a:t>
                      </a:r>
                    </a:p>
                  </a:txBody>
                  <a:tcPr/>
                </a:tc>
                <a:extLst>
                  <a:ext uri="{0D108BD9-81ED-4DB2-BD59-A6C34878D82A}">
                    <a16:rowId xmlns:a16="http://schemas.microsoft.com/office/drawing/2014/main" val="10002"/>
                  </a:ext>
                </a:extLst>
              </a:tr>
              <a:tr h="365760">
                <a:tc>
                  <a:txBody>
                    <a:bodyPr vert="horz" wrap="square"/>
                    <a:lstStyle/>
                    <a:p>
                      <a:pPr rtl="0"/>
                      <a:r>
                        <a:rPr lang="zh-TW" sz="1800" b="1">
                          <a:latin typeface="標楷體" pitchFamily="65" charset="-120"/>
                          <a:ea typeface="標楷體" panose="03000509000000000000" pitchFamily="65" charset="-120"/>
                        </a:rPr>
                        <a:t>規範</a:t>
                      </a:r>
                      <a:r>
                        <a:rPr lang="zh-TW" sz="1800" b="1" baseline="0">
                          <a:latin typeface="標楷體" pitchFamily="65" charset="-120"/>
                          <a:ea typeface="標楷體" panose="03000509000000000000" pitchFamily="65" charset="-120"/>
                        </a:rPr>
                        <a:t>格式識別碼 (CFI)</a:t>
                      </a:r>
                    </a:p>
                  </a:txBody>
                  <a:tcPr/>
                </a:tc>
                <a:tc>
                  <a:txBody>
                    <a:bodyPr vert="horz" wrap="square"/>
                    <a:lstStyle/>
                    <a:p>
                      <a:pPr marL="285750" indent="-285750" rtl="0">
                        <a:buFont typeface="Arial" panose="020b0604020202020204" pitchFamily="34" charset="0"/>
                        <a:buChar char="•"/>
                      </a:pPr>
                      <a:r>
                        <a:rPr lang="zh-TW" sz="1800">
                          <a:latin typeface="標楷體" pitchFamily="65" charset="-120"/>
                          <a:ea typeface="標楷體" panose="03000509000000000000" pitchFamily="65" charset="-120"/>
                        </a:rPr>
                        <a:t>1 位元</a:t>
                      </a:r>
                      <a:r>
                        <a:rPr lang="zh-TW" sz="1800" baseline="0">
                          <a:latin typeface="標楷體" pitchFamily="65" charset="-120"/>
                          <a:ea typeface="標楷體" panose="03000509000000000000" pitchFamily="65" charset="-120"/>
                        </a:rPr>
                        <a:t>值，可支援乙太網路上的令牌環</a:t>
                      </a:r>
                      <a:r>
                        <a:rPr lang="en-US" altLang="zh-TW" sz="1800" baseline="0">
                          <a:latin typeface="標楷體" pitchFamily="65" charset="-120"/>
                          <a:ea typeface="標楷體" panose="03000509000000000000" pitchFamily="65" charset="-120"/>
                        </a:rPr>
                        <a:t>(Token Ring)</a:t>
                      </a:r>
                      <a:r>
                        <a:rPr lang="zh-TW" sz="1800" baseline="0">
                          <a:latin typeface="標楷體" pitchFamily="65" charset="-120"/>
                          <a:ea typeface="標楷體" panose="03000509000000000000" pitchFamily="65" charset="-120"/>
                        </a:rPr>
                        <a:t>訊框</a:t>
                      </a:r>
                    </a:p>
                  </a:txBody>
                  <a:tcPr/>
                </a:tc>
                <a:extLst>
                  <a:ext uri="{0D108BD9-81ED-4DB2-BD59-A6C34878D82A}">
                    <a16:rowId xmlns:a16="http://schemas.microsoft.com/office/drawing/2014/main" val="10003"/>
                  </a:ext>
                </a:extLst>
              </a:tr>
              <a:tr h="365760">
                <a:tc>
                  <a:txBody>
                    <a:bodyPr vert="horz" wrap="square"/>
                    <a:lstStyle/>
                    <a:p>
                      <a:pPr rtl="0"/>
                      <a:r>
                        <a:rPr lang="zh-TW" sz="1800" b="1">
                          <a:latin typeface="標楷體" pitchFamily="65" charset="-120"/>
                          <a:ea typeface="標楷體" panose="03000509000000000000" pitchFamily="65" charset="-120"/>
                        </a:rPr>
                        <a:t>VLAN ID(VID)</a:t>
                      </a:r>
                    </a:p>
                  </a:txBody>
                  <a:tcPr/>
                </a:tc>
                <a:tc>
                  <a:txBody>
                    <a:bodyPr vert="horz" wrap="square"/>
                    <a:lstStyle/>
                    <a:p>
                      <a:pPr marL="285750" indent="-285750" rtl="0">
                        <a:buFont typeface="Arial" panose="020b0604020202020204" pitchFamily="34" charset="0"/>
                        <a:buChar char="•"/>
                      </a:pPr>
                      <a:r>
                        <a:rPr lang="zh-TW" sz="1800" baseline="0">
                          <a:latin typeface="標楷體" pitchFamily="65" charset="-120"/>
                          <a:ea typeface="標楷體" panose="03000509000000000000" pitchFamily="65" charset="-120"/>
                        </a:rPr>
                        <a:t> 最高可支援 4096 個 VLAN 的 12 位元 VLAN 識別碼</a:t>
                      </a:r>
                    </a:p>
                  </a:txBody>
                  <a:tcPr/>
                </a:tc>
                <a:extLst>
                  <a:ext uri="{0D108BD9-81ED-4DB2-BD59-A6C34878D82A}">
                    <a16:rowId xmlns:a16="http://schemas.microsoft.com/office/drawing/2014/main" val="10004"/>
                  </a:ext>
                </a:extLst>
              </a:tr>
            </a:tbl>
          </a:graphicData>
        </a:graphic>
      </p:graphicFrame>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483163" y="1007143"/>
            <a:ext cx="3660838" cy="24029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投影片編號版面配置區 2"/>
          <p:cNvSpPr>
            <a:spLocks noGrp="1"/>
          </p:cNvSpPr>
          <p:nvPr>
            <p:ph type="sldNum" sz="quarter" idx="4"/>
          </p:nvPr>
        </p:nvSpPr>
        <p:spPr/>
        <p:txBody>
          <a:bodyPr/>
          <a:lstStyle/>
          <a:p>
            <a:pPr defTabSz="385754">
              <a:defRPr/>
            </a:pPr>
            <a:fld id="{2F5CCB13-0A32-4557-88E9-079F0C330695}" type="slidenum">
              <a:rPr lang="en-US" kern="0" smtClean="0">
                <a:solidFill>
                  <a:srgbClr val="595959"/>
                </a:solidFill>
              </a:rPr>
              <a:pPr defTabSz="385754">
                <a:defRPr/>
              </a:pPr>
              <a:t>569</a:t>
            </a:fld>
            <a:endParaRPr lang="en-US" kern="0">
              <a:solidFill>
                <a:srgbClr val="595959"/>
              </a:solidFill>
            </a:endParaRPr>
          </a:p>
        </p:txBody>
      </p:sp>
    </p:spTree>
    <p:custDataLst>
      <p:tags r:id="rId4"/>
    </p:custDataLst>
    <p:extLst>
      <p:ext uri="{BB962C8B-B14F-4D97-AF65-F5344CB8AC3E}">
        <p14:creationId xmlns:p14="http://schemas.microsoft.com/office/powerpoint/2010/main" val="1516026475"/>
      </p:ext>
    </p:extLst>
  </p:cSld>
  <p:clrMapOvr>
    <a:masterClrMapping/>
  </p:clrMapOvr>
  <p:transition spd="slow">
    <p:wipe/>
  </p:transition>
  <p:timing/>
</p:sld>
</file>

<file path=ppt/slides/slide57.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p:cNvSpPr>
            <a:spLocks noGrp="1"/>
          </p:cNvSpPr>
          <p:nvPr>
            <p:ph type="title"/>
          </p:nvPr>
        </p:nvSpPr>
        <p:spPr>
          <a:xfrm>
            <a:off x="0" y="898643"/>
            <a:ext cx="9144000" cy="757551"/>
          </a:xfrm>
        </p:spPr>
        <p:txBody>
          <a:bodyPr>
            <a:normAutofit/>
          </a:bodyPr>
          <a:lstStyle/>
          <a:p>
            <a:pPr rtl="0"/>
            <a:r>
              <a:rPr lang="en-US" altLang="zh-TW" sz="3000" smtClean="0"/>
              <a:t>2.3</a:t>
            </a:r>
            <a:r>
              <a:rPr lang="zh-TW" altLang="en-US" sz="3000" smtClean="0"/>
              <a:t>命令</a:t>
            </a:r>
            <a:r>
              <a:rPr lang="zh-TW" altLang="en-US" sz="3000"/>
              <a:t>結構</a:t>
            </a:r>
            <a:r>
              <a:rPr lang="en-US" altLang="zh-TW" sz="3000"/>
              <a:t>-IOS </a:t>
            </a:r>
            <a:r>
              <a:rPr lang="zh-TW" altLang="en-US" sz="3000"/>
              <a:t>說明功能</a:t>
            </a:r>
          </a:p>
        </p:txBody>
      </p:sp>
      <p:sp>
        <p:nvSpPr>
          <p:cNvPr id="5" name="Rectangle 6">
            <a:extLst>
              <a:ext uri="{FF2B5EF4-FFF2-40B4-BE49-F238E27FC236}">
                <a16:creationId xmlns:a16="http://schemas.microsoft.com/office/drawing/2014/main" id="{0508BDD6-5B8B-CF4E-B525-A3D2A9FA98A2}"/>
              </a:ext>
            </a:extLst>
          </p:cNvPr>
          <p:cNvSpPr>
            <a:spLocks noGrp="1" noChangeArrowheads="1"/>
          </p:cNvSpPr>
          <p:nvPr>
            <p:ph idx="1"/>
          </p:nvPr>
        </p:nvSpPr>
        <p:spPr>
          <a:xfrm>
            <a:off x="365760" y="1656194"/>
            <a:ext cx="7406641" cy="582816"/>
          </a:xfrm>
        </p:spPr>
        <p:txBody>
          <a:bodyPr/>
          <a:lstStyle/>
          <a:p>
            <a:pPr marL="0" indent="0">
              <a:buNone/>
            </a:pPr>
            <a:r>
              <a:rPr lang="en-US" altLang="zh-TW" sz="2000"/>
              <a:t>IOS </a:t>
            </a:r>
            <a:r>
              <a:rPr lang="zh-TW" altLang="en-US" sz="2000"/>
              <a:t>有兩種形式的幫助可用：上下文敏感的幫助和命令語法檢查。</a:t>
            </a:r>
          </a:p>
          <a:p>
            <a:pPr marL="261931" lvl="2" indent="0">
              <a:buNone/>
            </a:pPr>
            <a:endParaRPr lang="en-US"/>
          </a:p>
          <a:p>
            <a:pPr marL="261931" lvl="2" indent="0">
              <a:buNone/>
            </a:pPr>
            <a:endParaRPr lang="en-US"/>
          </a:p>
          <a:p>
            <a:endParaRPr lang="en-US"/>
          </a:p>
          <a:p>
            <a:endParaRPr lang="en-US" altLang="ja-JP"/>
          </a:p>
        </p:txBody>
      </p:sp>
      <p:sp>
        <p:nvSpPr>
          <p:cNvPr id="9" name="Rectangle 6">
            <a:extLst>
              <a:ext uri="{FF2B5EF4-FFF2-40B4-BE49-F238E27FC236}">
                <a16:creationId xmlns:a16="http://schemas.microsoft.com/office/drawing/2014/main" id="{E37E77DC-6EC5-C740-A91D-90AA88B5DC83}"/>
              </a:ext>
            </a:extLst>
          </p:cNvPr>
          <p:cNvSpPr txBox="1">
            <a:spLocks noChangeArrowheads="1"/>
          </p:cNvSpPr>
          <p:nvPr/>
        </p:nvSpPr>
        <p:spPr bwMode="auto">
          <a:xfrm>
            <a:off x="365760" y="2310822"/>
            <a:ext cx="4775201" cy="20165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a:buChar char="•"/>
              <a:defRPr lang="en-US" sz="1100" kern="120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anose="020b0604020202020204"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anose="020b0604020202020204"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anose="020b0604020202020204"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rtl="0">
              <a:buFont typeface="Arial" panose="020b0604020202020204" pitchFamily="34" charset="0"/>
              <a:buChar char="•"/>
            </a:pPr>
            <a:r>
              <a:rPr lang="zh-TW" altLang="en-US" sz="2000">
                <a:latin typeface="Times New Roman" panose="02020603050405020304" pitchFamily="18" charset="0"/>
                <a:ea typeface="標楷體" panose="03000509000000000000" pitchFamily="65" charset="-120"/>
                <a:cs typeface="Times New Roman" panose="02020603050405020304" pitchFamily="18" charset="0"/>
              </a:rPr>
              <a:t>內容相關的說明可讓您快速找到下列問題的答案：</a:t>
            </a:r>
          </a:p>
          <a:p>
            <a:pPr lvl="2" rtl="0"/>
            <a:r>
              <a:rPr lang="zh-TW" altLang="en-US" sz="2000">
                <a:latin typeface="Times New Roman" panose="02020603050405020304" pitchFamily="18" charset="0"/>
                <a:ea typeface="標楷體" panose="03000509000000000000" pitchFamily="65" charset="-120"/>
                <a:cs typeface="Times New Roman" panose="02020603050405020304" pitchFamily="18" charset="0"/>
              </a:rPr>
              <a:t>在每個命令模式中有哪些指令可用？</a:t>
            </a:r>
          </a:p>
          <a:p>
            <a:pPr lvl="2" rtl="0"/>
            <a:r>
              <a:rPr lang="zh-TW" altLang="en-US" sz="2000">
                <a:latin typeface="Times New Roman" panose="02020603050405020304" pitchFamily="18" charset="0"/>
                <a:ea typeface="標楷體" panose="03000509000000000000" pitchFamily="65" charset="-120"/>
                <a:cs typeface="Times New Roman" panose="02020603050405020304" pitchFamily="18" charset="0"/>
              </a:rPr>
              <a:t>哪些命令以特定字符或字符組開始？</a:t>
            </a:r>
          </a:p>
          <a:p>
            <a:pPr lvl="2" rtl="0"/>
            <a:r>
              <a:rPr lang="zh-TW" altLang="en-US" sz="2000">
                <a:latin typeface="Times New Roman" panose="02020603050405020304" pitchFamily="18" charset="0"/>
                <a:ea typeface="標楷體" panose="03000509000000000000" pitchFamily="65" charset="-120"/>
                <a:cs typeface="Times New Roman" panose="02020603050405020304" pitchFamily="18" charset="0"/>
              </a:rPr>
              <a:t>哪些參數和關鍵字可用於特定命令？</a:t>
            </a:r>
          </a:p>
        </p:txBody>
      </p:sp>
      <p:sp>
        <p:nvSpPr>
          <p:cNvPr id="8" name="Rectangle 6">
            <a:extLst>
              <a:ext uri="{FF2B5EF4-FFF2-40B4-BE49-F238E27FC236}">
                <a16:creationId xmlns:a16="http://schemas.microsoft.com/office/drawing/2014/main" id="{BECCD72D-1F69-3241-8248-C477E21A6954}"/>
              </a:ext>
            </a:extLst>
          </p:cNvPr>
          <p:cNvSpPr txBox="1">
            <a:spLocks noChangeArrowheads="1"/>
          </p:cNvSpPr>
          <p:nvPr/>
        </p:nvSpPr>
        <p:spPr bwMode="auto">
          <a:xfrm>
            <a:off x="5140961" y="2310822"/>
            <a:ext cx="3535680" cy="1818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a:buChar char="•"/>
              <a:defRPr lang="en-US" sz="1100" kern="120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anose="020b0604020202020204"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anose="020b0604020202020204"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anose="020b0604020202020204"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rtl="0">
              <a:buFont typeface="Arial" panose="020b0604020202020204" pitchFamily="34" charset="0"/>
              <a:buChar char="•"/>
            </a:pPr>
            <a:r>
              <a:rPr lang="zh-TW" altLang="en-US" sz="2000">
                <a:ea typeface="標楷體" panose="03000509000000000000" pitchFamily="65" charset="-120"/>
              </a:rPr>
              <a:t>指令語法檢查會驗證使用者輸入了有效的指令。 </a:t>
            </a:r>
          </a:p>
          <a:p>
            <a:pPr lvl="2" rtl="0"/>
            <a:r>
              <a:rPr lang="zh-TW" altLang="en-US" sz="2000">
                <a:ea typeface="標楷體" panose="03000509000000000000" pitchFamily="65" charset="-120"/>
              </a:rPr>
              <a:t>如果解釋器無法理解輸入的命令，它將提供描述命令錯誤的反饋。</a:t>
            </a:r>
          </a:p>
          <a:p>
            <a:endParaRPr lang="en-US" altLang="ja-JP"/>
          </a:p>
        </p:txBody>
      </p:sp>
      <p:pic>
        <p:nvPicPr>
          <p:cNvPr id="6" name="Picture 5">
            <a:extLst>
              <a:ext uri="{FF2B5EF4-FFF2-40B4-BE49-F238E27FC236}">
                <a16:creationId xmlns:a16="http://schemas.microsoft.com/office/drawing/2014/main" id="{80E42013-82B1-204A-A187-92F88CF9577D}"/>
              </a:ext>
            </a:extLst>
          </p:cNvPr>
          <p:cNvPicPr>
            <a:picLocks noChangeAspect="1"/>
          </p:cNvPicPr>
          <p:nvPr/>
        </p:nvPicPr>
        <p:blipFill>
          <a:blip r:embed="rId3"/>
          <a:stretch>
            <a:fillRect/>
          </a:stretch>
        </p:blipFill>
        <p:spPr>
          <a:xfrm>
            <a:off x="863599" y="4421031"/>
            <a:ext cx="2743200" cy="445552"/>
          </a:xfrm>
          <a:prstGeom prst="rect">
            <a:avLst/>
          </a:prstGeom>
        </p:spPr>
      </p:pic>
      <p:pic>
        <p:nvPicPr>
          <p:cNvPr id="7" name="Picture 6">
            <a:extLst>
              <a:ext uri="{FF2B5EF4-FFF2-40B4-BE49-F238E27FC236}">
                <a16:creationId xmlns:a16="http://schemas.microsoft.com/office/drawing/2014/main" id="{FA95D835-D284-C64C-8128-9D0E859F400A}"/>
              </a:ext>
            </a:extLst>
          </p:cNvPr>
          <p:cNvPicPr>
            <a:picLocks noChangeAspect="1"/>
          </p:cNvPicPr>
          <p:nvPr/>
        </p:nvPicPr>
        <p:blipFill>
          <a:blip r:embed="rId4"/>
          <a:stretch>
            <a:fillRect/>
          </a:stretch>
        </p:blipFill>
        <p:spPr>
          <a:xfrm>
            <a:off x="5537201" y="4421032"/>
            <a:ext cx="2743200" cy="445391"/>
          </a:xfrm>
          <a:prstGeom prst="rect">
            <a:avLst/>
          </a:prstGeom>
        </p:spPr>
      </p:pic>
      <p:sp>
        <p:nvSpPr>
          <p:cNvPr id="2" name="投影片編號版面配置區 1"/>
          <p:cNvSpPr>
            <a:spLocks noGrp="1"/>
          </p:cNvSpPr>
          <p:nvPr>
            <p:ph type="sldNum" sz="quarter" idx="4"/>
          </p:nvPr>
        </p:nvSpPr>
        <p:spPr/>
        <p:txBody>
          <a:bodyPr/>
          <a:lstStyle/>
          <a:p>
            <a:pPr defTabSz="385754">
              <a:defRPr/>
            </a:pPr>
            <a:fld id="{2F5CCB13-0A32-4557-88E9-079F0C330695}" type="slidenum">
              <a:rPr lang="en-US" kern="0" smtClean="0">
                <a:solidFill>
                  <a:srgbClr val="595959"/>
                </a:solidFill>
              </a:rPr>
              <a:pPr defTabSz="385754">
                <a:defRPr/>
              </a:pPr>
              <a:t>57</a:t>
            </a:fld>
            <a:endParaRPr lang="en-US" kern="0">
              <a:solidFill>
                <a:srgbClr val="595959"/>
              </a:solidFill>
            </a:endParaRPr>
          </a:p>
        </p:txBody>
      </p:sp>
    </p:spTree>
    <p:custDataLst>
      <p:tags r:id="rId5"/>
    </p:custDataLst>
    <p:extLst>
      <p:ext uri="{BB962C8B-B14F-4D97-AF65-F5344CB8AC3E}">
        <p14:creationId xmlns:p14="http://schemas.microsoft.com/office/powerpoint/2010/main" val="3030778180"/>
      </p:ext>
    </p:extLst>
  </p:cSld>
  <p:clrMapOvr>
    <a:masterClrMapping/>
  </p:clrMapOvr>
  <p:transition spd="slow">
    <p:wipe/>
  </p:transition>
  <p:timing/>
</p:sld>
</file>

<file path=ppt/slides/slide570.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8194" name="Rectangle 2"/>
          <p:cNvSpPr>
            <a:spLocks noGrp="1" noChangeArrowheads="1"/>
          </p:cNvSpPr>
          <p:nvPr>
            <p:ph type="title"/>
          </p:nvPr>
        </p:nvSpPr>
        <p:spPr>
          <a:xfrm>
            <a:off x="0" y="898643"/>
            <a:ext cx="9006840" cy="829464"/>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noAutofit/>
          </a:bodyPr>
          <a:lstStyle/>
          <a:p>
            <a:pPr>
              <a:lnSpc>
                <a:spcPct val="90000"/>
              </a:lnSpc>
            </a:pPr>
            <a:r>
              <a:rPr lang="en-US" altLang="zh-TW" sz="2700">
                <a:solidFill>
                  <a:srgbClr val="004C69"/>
                </a:solidFill>
              </a:rPr>
              <a:t>20.2</a:t>
            </a:r>
            <a:r>
              <a:rPr lang="zh-TW" altLang="en-US" sz="2700">
                <a:solidFill>
                  <a:srgbClr val="004C69"/>
                </a:solidFill>
              </a:rPr>
              <a:t>不同</a:t>
            </a:r>
            <a:r>
              <a:rPr lang="en-US" altLang="zh-TW" sz="2700">
                <a:solidFill>
                  <a:srgbClr val="004C69"/>
                </a:solidFill>
              </a:rPr>
              <a:t>Switch</a:t>
            </a:r>
            <a:r>
              <a:rPr lang="zh-TW" altLang="en-US" sz="2700">
                <a:solidFill>
                  <a:srgbClr val="004C69"/>
                </a:solidFill>
              </a:rPr>
              <a:t>間</a:t>
            </a:r>
            <a:r>
              <a:rPr lang="en-US" altLang="zh-TW" sz="2700">
                <a:solidFill>
                  <a:srgbClr val="004C69"/>
                </a:solidFill>
              </a:rPr>
              <a:t>VLAN-</a:t>
            </a:r>
            <a:br>
              <a:rPr lang="en-US" altLang="en-US" sz="2700">
                <a:solidFill>
                  <a:srgbClr val="004C69"/>
                </a:solidFill>
              </a:rPr>
            </a:br>
            <a:r>
              <a:rPr lang="zh-TW" altLang="en-US" sz="2700">
                <a:solidFill>
                  <a:srgbClr val="004C69"/>
                </a:solidFill>
              </a:rPr>
              <a:t>原生 </a:t>
            </a:r>
            <a:r>
              <a:rPr lang="en-US" altLang="zh-TW" sz="2700">
                <a:solidFill>
                  <a:srgbClr val="004C69"/>
                </a:solidFill>
              </a:rPr>
              <a:t>VLAN </a:t>
            </a:r>
            <a:r>
              <a:rPr lang="zh-TW" altLang="en-US" sz="2700">
                <a:solidFill>
                  <a:srgbClr val="004C69"/>
                </a:solidFill>
              </a:rPr>
              <a:t>和 </a:t>
            </a:r>
            <a:r>
              <a:rPr lang="en-US" altLang="zh-TW" sz="2700">
                <a:solidFill>
                  <a:srgbClr val="004C69"/>
                </a:solidFill>
              </a:rPr>
              <a:t>802.1Q </a:t>
            </a:r>
            <a:r>
              <a:rPr lang="zh-TW" altLang="en-US" sz="2700">
                <a:solidFill>
                  <a:srgbClr val="004C69"/>
                </a:solidFill>
              </a:rPr>
              <a:t>標籤</a:t>
            </a:r>
          </a:p>
        </p:txBody>
      </p:sp>
      <p:sp>
        <p:nvSpPr>
          <p:cNvPr id="8195" name="Rectangle 6"/>
          <p:cNvSpPr>
            <a:spLocks noGrp="1" noChangeArrowheads="1"/>
          </p:cNvSpPr>
          <p:nvPr>
            <p:ph idx="1"/>
          </p:nvPr>
        </p:nvSpPr>
        <p:spPr>
          <a:xfrm>
            <a:off x="203201" y="1844221"/>
            <a:ext cx="4572000" cy="3414045"/>
          </a:xfrm>
        </p:spPr>
        <p:txBody>
          <a:bodyPr/>
          <a:lstStyle/>
          <a:p>
            <a:pPr marL="0" indent="0">
              <a:buNone/>
            </a:pPr>
            <a:r>
              <a:rPr lang="en-US" altLang="zh-TW" sz="1600"/>
              <a:t>802.1Q </a:t>
            </a:r>
            <a:r>
              <a:rPr lang="zh-TW" altLang="en-US" sz="1600"/>
              <a:t>中繼基礎：</a:t>
            </a:r>
          </a:p>
          <a:p>
            <a:pPr rtl="0">
              <a:buFont typeface="Arial" panose="020b0604020202020204" pitchFamily="34" charset="0"/>
              <a:buChar char="•"/>
            </a:pPr>
            <a:r>
              <a:rPr lang="zh-TW" altLang="en-US" sz="1600"/>
              <a:t>標籤通常是在所有 </a:t>
            </a:r>
            <a:r>
              <a:rPr lang="en-US" altLang="zh-TW" sz="1600"/>
              <a:t>VLAN </a:t>
            </a:r>
            <a:r>
              <a:rPr lang="zh-TW" altLang="en-US" sz="1600"/>
              <a:t>上完成。</a:t>
            </a:r>
          </a:p>
          <a:p>
            <a:pPr rtl="0">
              <a:buFont typeface="Arial" panose="020b0604020202020204" pitchFamily="34" charset="0"/>
              <a:buChar char="•"/>
            </a:pPr>
            <a:r>
              <a:rPr lang="zh-TW" altLang="en-US" sz="1600"/>
              <a:t>使用原生 </a:t>
            </a:r>
            <a:r>
              <a:rPr lang="en-US" altLang="zh-TW" sz="1600"/>
              <a:t>VLAN </a:t>
            </a:r>
            <a:r>
              <a:rPr lang="zh-TW" altLang="en-US" sz="1600"/>
              <a:t>是專為傳統使用而設計的，就像範例中的集線器</a:t>
            </a:r>
            <a:r>
              <a:rPr lang="en-US" altLang="zh-TW" sz="1600"/>
              <a:t>(hub)</a:t>
            </a:r>
            <a:r>
              <a:rPr lang="zh-TW" altLang="en-US" sz="1600"/>
              <a:t>一樣。</a:t>
            </a:r>
          </a:p>
          <a:p>
            <a:pPr rtl="0">
              <a:buFont typeface="Arial" panose="020b0604020202020204" pitchFamily="34" charset="0"/>
              <a:buChar char="•"/>
            </a:pPr>
            <a:r>
              <a:rPr lang="zh-TW" altLang="en-US" sz="1600"/>
              <a:t>除非變更，否則 </a:t>
            </a:r>
            <a:r>
              <a:rPr lang="en-US" altLang="zh-TW" sz="1600"/>
              <a:t>VLAN1 </a:t>
            </a:r>
            <a:r>
              <a:rPr lang="zh-TW" altLang="en-US" sz="1600"/>
              <a:t>是原生 </a:t>
            </a:r>
            <a:r>
              <a:rPr lang="en-US" altLang="zh-TW" sz="1600"/>
              <a:t>VLAN</a:t>
            </a:r>
            <a:r>
              <a:rPr lang="zh-TW" altLang="en-US" sz="1600"/>
              <a:t>。</a:t>
            </a:r>
          </a:p>
          <a:p>
            <a:pPr rtl="0">
              <a:buFont typeface="Arial" panose="020b0604020202020204" pitchFamily="34" charset="0"/>
              <a:buChar char="•"/>
            </a:pPr>
            <a:r>
              <a:rPr lang="zh-TW" altLang="en-US" sz="1600"/>
              <a:t>中繼連結的兩端必須設定相同的原生 </a:t>
            </a:r>
            <a:r>
              <a:rPr lang="en-US" altLang="zh-TW" sz="1600"/>
              <a:t>VLAN</a:t>
            </a:r>
            <a:r>
              <a:rPr lang="zh-TW" altLang="en-US" sz="1600"/>
              <a:t>。</a:t>
            </a:r>
          </a:p>
          <a:p>
            <a:pPr rtl="0">
              <a:buFont typeface="Arial" panose="020b0604020202020204" pitchFamily="34" charset="0"/>
              <a:buChar char="•"/>
            </a:pPr>
            <a:r>
              <a:rPr lang="zh-TW" altLang="en-US" sz="1600"/>
              <a:t>每個中繼都是分別設定的，因此可以在不同的中繼上有不同的原生 </a:t>
            </a:r>
            <a:r>
              <a:rPr lang="en-US" altLang="zh-TW" sz="1600"/>
              <a:t>VLAN</a:t>
            </a:r>
            <a:r>
              <a:rPr lang="zh-TW" altLang="en-US" sz="1600"/>
              <a:t>。</a:t>
            </a:r>
          </a:p>
        </p:txBody>
      </p:sp>
      <p:pic>
        <p:nvPicPr>
          <p:cNvPr id="3"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872789" y="2174575"/>
            <a:ext cx="3962848" cy="2797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投影片編號版面配置區 1"/>
          <p:cNvSpPr>
            <a:spLocks noGrp="1"/>
          </p:cNvSpPr>
          <p:nvPr>
            <p:ph type="sldNum" sz="quarter" idx="4"/>
          </p:nvPr>
        </p:nvSpPr>
        <p:spPr/>
        <p:txBody>
          <a:bodyPr/>
          <a:lstStyle/>
          <a:p>
            <a:pPr defTabSz="385754">
              <a:defRPr/>
            </a:pPr>
            <a:fld id="{2F5CCB13-0A32-4557-88E9-079F0C330695}" type="slidenum">
              <a:rPr lang="en-US" kern="0" smtClean="0">
                <a:solidFill>
                  <a:srgbClr val="595959"/>
                </a:solidFill>
              </a:rPr>
              <a:pPr defTabSz="385754">
                <a:defRPr/>
              </a:pPr>
              <a:t>570</a:t>
            </a:fld>
            <a:endParaRPr lang="en-US" kern="0">
              <a:solidFill>
                <a:srgbClr val="595959"/>
              </a:solidFill>
            </a:endParaRPr>
          </a:p>
        </p:txBody>
      </p:sp>
    </p:spTree>
    <p:custDataLst>
      <p:tags r:id="rId4"/>
    </p:custDataLst>
    <p:extLst>
      <p:ext uri="{BB962C8B-B14F-4D97-AF65-F5344CB8AC3E}">
        <p14:creationId xmlns:p14="http://schemas.microsoft.com/office/powerpoint/2010/main" val="1328261472"/>
      </p:ext>
    </p:extLst>
  </p:cSld>
  <p:clrMapOvr>
    <a:masterClrMapping/>
  </p:clrMapOvr>
  <p:transition spd="slow">
    <p:wipe/>
  </p:transition>
  <p:timing/>
</p:sld>
</file>

<file path=ppt/slides/slide571.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8194" name="Rectangle 2"/>
          <p:cNvSpPr>
            <a:spLocks noGrp="1" noChangeArrowheads="1"/>
          </p:cNvSpPr>
          <p:nvPr>
            <p:ph type="title"/>
          </p:nvPr>
        </p:nvSpPr>
        <p:spPr>
          <a:xfrm>
            <a:off x="0" y="898643"/>
            <a:ext cx="5197642" cy="829464"/>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noAutofit/>
          </a:bodyPr>
          <a:lstStyle/>
          <a:p>
            <a:pPr>
              <a:lnSpc>
                <a:spcPct val="90000"/>
              </a:lnSpc>
            </a:pPr>
            <a:r>
              <a:rPr lang="en-US" altLang="zh-TW" sz="2700">
                <a:solidFill>
                  <a:srgbClr val="004C69"/>
                </a:solidFill>
              </a:rPr>
              <a:t>20.2</a:t>
            </a:r>
            <a:r>
              <a:rPr lang="zh-TW" altLang="en-US" sz="2700">
                <a:solidFill>
                  <a:srgbClr val="004C69"/>
                </a:solidFill>
              </a:rPr>
              <a:t>不同</a:t>
            </a:r>
            <a:r>
              <a:rPr lang="en-US" altLang="zh-TW" sz="2700">
                <a:solidFill>
                  <a:srgbClr val="004C69"/>
                </a:solidFill>
              </a:rPr>
              <a:t>Switch</a:t>
            </a:r>
            <a:r>
              <a:rPr lang="zh-TW" altLang="en-US" sz="2700">
                <a:solidFill>
                  <a:srgbClr val="004C69"/>
                </a:solidFill>
              </a:rPr>
              <a:t>間</a:t>
            </a:r>
            <a:r>
              <a:rPr lang="en-US" altLang="zh-TW" sz="2700">
                <a:solidFill>
                  <a:srgbClr val="004C69"/>
                </a:solidFill>
              </a:rPr>
              <a:t>VLAN-</a:t>
            </a:r>
            <a:br>
              <a:rPr lang="en-US" altLang="en-US" sz="2700">
                <a:solidFill>
                  <a:srgbClr val="004C69"/>
                </a:solidFill>
              </a:rPr>
            </a:br>
            <a:r>
              <a:rPr lang="zh-TW" altLang="en-US" sz="2700">
                <a:solidFill>
                  <a:srgbClr val="004C69"/>
                </a:solidFill>
              </a:rPr>
              <a:t>語音 </a:t>
            </a:r>
            <a:r>
              <a:rPr lang="en-US" altLang="zh-TW" sz="2700">
                <a:solidFill>
                  <a:srgbClr val="004C69"/>
                </a:solidFill>
              </a:rPr>
              <a:t>VLAN </a:t>
            </a:r>
            <a:r>
              <a:rPr lang="zh-TW" altLang="en-US" sz="2700">
                <a:solidFill>
                  <a:srgbClr val="004C69"/>
                </a:solidFill>
              </a:rPr>
              <a:t>標籤</a:t>
            </a:r>
          </a:p>
        </p:txBody>
      </p:sp>
      <p:sp>
        <p:nvSpPr>
          <p:cNvPr id="8195" name="Rectangle 6"/>
          <p:cNvSpPr>
            <a:spLocks noGrp="1" noChangeArrowheads="1"/>
          </p:cNvSpPr>
          <p:nvPr>
            <p:ph idx="1"/>
          </p:nvPr>
        </p:nvSpPr>
        <p:spPr>
          <a:xfrm>
            <a:off x="203200" y="1844221"/>
            <a:ext cx="5054601" cy="2044988"/>
          </a:xfrm>
        </p:spPr>
        <p:txBody>
          <a:bodyPr/>
          <a:lstStyle/>
          <a:p>
            <a:pPr marL="0" indent="0">
              <a:buNone/>
            </a:pPr>
            <a:r>
              <a:rPr lang="en-US" altLang="zh-TW" sz="1600"/>
              <a:t>VoIP </a:t>
            </a:r>
            <a:r>
              <a:rPr lang="zh-TW" altLang="en-US" sz="1600"/>
              <a:t>電話是三個連接埠交換器：</a:t>
            </a:r>
          </a:p>
          <a:p>
            <a:pPr rtl="0">
              <a:buFont typeface="Arial" panose="020b0604020202020204" pitchFamily="34" charset="0"/>
              <a:buChar char="•"/>
            </a:pPr>
            <a:r>
              <a:rPr lang="zh-TW" altLang="en-US" sz="1400"/>
              <a:t>交換器將使用 </a:t>
            </a:r>
            <a:r>
              <a:rPr lang="en-US" altLang="zh-TW" sz="1400"/>
              <a:t>CDP </a:t>
            </a:r>
            <a:r>
              <a:rPr lang="zh-TW" altLang="en-US" sz="1400"/>
              <a:t>通知電話語音 </a:t>
            </a:r>
            <a:r>
              <a:rPr lang="en-US" altLang="zh-TW" sz="1400"/>
              <a:t>VLAN</a:t>
            </a:r>
            <a:r>
              <a:rPr lang="zh-TW" altLang="en-US" sz="1400"/>
              <a:t>。</a:t>
            </a:r>
          </a:p>
          <a:p>
            <a:pPr rtl="0">
              <a:buFont typeface="Arial" panose="020b0604020202020204" pitchFamily="34" charset="0"/>
              <a:buChar char="•"/>
            </a:pPr>
            <a:r>
              <a:rPr lang="zh-TW" altLang="en-US" sz="1400"/>
              <a:t>話機會標記自己的流量 </a:t>
            </a:r>
            <a:r>
              <a:rPr lang="en-US" altLang="zh-TW" sz="1400"/>
              <a:t>(</a:t>
            </a:r>
            <a:r>
              <a:rPr lang="zh-TW" altLang="en-US" sz="1400"/>
              <a:t>語音</a:t>
            </a:r>
            <a:r>
              <a:rPr lang="en-US" altLang="zh-TW" sz="1400"/>
              <a:t>)</a:t>
            </a:r>
            <a:r>
              <a:rPr lang="zh-TW" altLang="en-US" sz="1400"/>
              <a:t>，並可設定服務類別 </a:t>
            </a:r>
            <a:r>
              <a:rPr lang="en-US" altLang="zh-TW" sz="1400"/>
              <a:t>(CoS)</a:t>
            </a:r>
            <a:r>
              <a:rPr lang="zh-TW" altLang="en-US" sz="1400"/>
              <a:t>。</a:t>
            </a:r>
            <a:r>
              <a:rPr lang="en-US" altLang="zh-TW" sz="1400"/>
              <a:t>CoS </a:t>
            </a:r>
            <a:r>
              <a:rPr lang="zh-TW" altLang="en-US" sz="1400"/>
              <a:t>是第 </a:t>
            </a:r>
            <a:r>
              <a:rPr lang="en-US" altLang="zh-TW" sz="1400"/>
              <a:t>2 </a:t>
            </a:r>
            <a:r>
              <a:rPr lang="zh-TW" altLang="en-US" sz="1400"/>
              <a:t>層的 </a:t>
            </a:r>
            <a:r>
              <a:rPr lang="en-US" altLang="zh-TW" sz="1400"/>
              <a:t>QoS</a:t>
            </a:r>
            <a:r>
              <a:rPr lang="zh-TW" altLang="en-US" sz="1400"/>
              <a:t>。</a:t>
            </a:r>
          </a:p>
          <a:p>
            <a:pPr rtl="0">
              <a:buFont typeface="Arial" panose="020b0604020202020204" pitchFamily="34" charset="0"/>
              <a:buChar char="•"/>
            </a:pPr>
            <a:r>
              <a:rPr lang="zh-TW" altLang="en-US" sz="1400"/>
              <a:t>電話可能會也可能不會標記 </a:t>
            </a:r>
            <a:r>
              <a:rPr lang="en-US" altLang="zh-TW" sz="1400"/>
              <a:t>PC </a:t>
            </a:r>
            <a:r>
              <a:rPr lang="zh-TW" altLang="en-US" sz="1400"/>
              <a:t>的訊框。</a:t>
            </a:r>
          </a:p>
          <a:p>
            <a:pPr marL="0" indent="0">
              <a:buNone/>
            </a:pPr>
            <a:endParaRPr lang="en-US" altLang="ja-JP"/>
          </a:p>
        </p:txBody>
      </p:sp>
      <p:graphicFrame>
        <p:nvGraphicFramePr>
          <p:cNvPr id="2" name="Table 1"/>
          <p:cNvGraphicFramePr>
            <a:graphicFrameLocks noGrp="1"/>
          </p:cNvGraphicFramePr>
          <p:nvPr>
            <p:extLst/>
          </p:nvPr>
        </p:nvGraphicFramePr>
        <p:xfrm>
          <a:off x="449717" y="3918693"/>
          <a:ext cx="8316911" cy="1327990"/>
        </p:xfrm>
        <a:graphic>
          <a:graphicData uri="http://schemas.openxmlformats.org/drawingml/2006/table">
            <a:tbl>
              <a:tblPr firstRow="1" bandRow="1">
                <a:tableStyleId>{5C22544A-7EE6-4342-B048-85BDC9FD1C3A}</a:tableStyleId>
              </a:tblPr>
              <a:tblGrid>
                <a:gridCol w="1832566">
                  <a:extLst>
                    <a:ext uri="{9D8B030D-6E8A-4147-A177-3AD203B41FA5}">
                      <a16:colId xmlns:a16="http://schemas.microsoft.com/office/drawing/2014/main" val="20000"/>
                    </a:ext>
                  </a:extLst>
                </a:gridCol>
                <a:gridCol w="6484345">
                  <a:extLst>
                    <a:ext uri="{9D8B030D-6E8A-4147-A177-3AD203B41FA5}">
                      <a16:colId xmlns:a16="http://schemas.microsoft.com/office/drawing/2014/main" val="20001"/>
                    </a:ext>
                  </a:extLst>
                </a:gridCol>
              </a:tblGrid>
              <a:tr h="335280">
                <a:tc>
                  <a:txBody>
                    <a:bodyPr vert="horz" wrap="square"/>
                    <a:lstStyle/>
                    <a:p>
                      <a:pPr rtl="0"/>
                      <a:r>
                        <a:rPr lang="zh-TW" sz="1600"/>
                        <a:t>流量</a:t>
                      </a:r>
                    </a:p>
                  </a:txBody>
                  <a:tcPr/>
                </a:tc>
                <a:tc>
                  <a:txBody>
                    <a:bodyPr vert="horz" wrap="square"/>
                    <a:lstStyle/>
                    <a:p>
                      <a:pPr rtl="0"/>
                      <a:r>
                        <a:rPr lang="zh-TW" sz="1600"/>
                        <a:t>標籤功能</a:t>
                      </a:r>
                    </a:p>
                  </a:txBody>
                  <a:tcPr/>
                </a:tc>
                <a:extLst>
                  <a:ext uri="{0D108BD9-81ED-4DB2-BD59-A6C34878D82A}">
                    <a16:rowId xmlns:a16="http://schemas.microsoft.com/office/drawing/2014/main" val="10000"/>
                  </a:ext>
                </a:extLst>
              </a:tr>
              <a:tr h="323562">
                <a:tc>
                  <a:txBody>
                    <a:bodyPr vert="horz" wrap="square"/>
                    <a:lstStyle/>
                    <a:p>
                      <a:pPr rtl="0"/>
                      <a:r>
                        <a:rPr lang="zh-TW" sz="1400"/>
                        <a:t>語音 VLAN</a:t>
                      </a:r>
                    </a:p>
                  </a:txBody>
                  <a:tcPr/>
                </a:tc>
                <a:tc>
                  <a:txBody>
                    <a:bodyPr vert="horz" wrap="square"/>
                    <a:lstStyle/>
                    <a:p>
                      <a:pPr marL="0" indent="0" rtl="0">
                        <a:buFont typeface="Arial" panose="020b0604020202020204" pitchFamily="34" charset="0"/>
                        <a:buNone/>
                      </a:pPr>
                      <a:r>
                        <a:rPr lang="zh-TW" sz="1400"/>
                        <a:t>標記為適當的第 2 層服務類別 (CoS) 優先順序值</a:t>
                      </a:r>
                    </a:p>
                  </a:txBody>
                  <a:tcPr/>
                </a:tc>
                <a:extLst>
                  <a:ext uri="{0D108BD9-81ED-4DB2-BD59-A6C34878D82A}">
                    <a16:rowId xmlns:a16="http://schemas.microsoft.com/office/drawing/2014/main" val="10001"/>
                  </a:ext>
                </a:extLst>
              </a:tr>
              <a:tr h="333828">
                <a:tc>
                  <a:txBody>
                    <a:bodyPr vert="horz" wrap="square"/>
                    <a:lstStyle/>
                    <a:p>
                      <a:pPr rtl="0"/>
                      <a:r>
                        <a:rPr lang="zh-TW" sz="1400"/>
                        <a:t>存取 VLAN</a:t>
                      </a:r>
                    </a:p>
                  </a:txBody>
                  <a:tcPr/>
                </a:tc>
                <a:tc>
                  <a:txBody>
                    <a:bodyPr vert="horz" wrap="square"/>
                    <a:lstStyle/>
                    <a:p>
                      <a:pPr marL="0" indent="0" rtl="0">
                        <a:buFont typeface="Arial" panose="020b0604020202020204" pitchFamily="34" charset="0"/>
                        <a:buNone/>
                      </a:pPr>
                      <a:r>
                        <a:rPr lang="zh-TW" sz="1400"/>
                        <a:t>也可以標記為第 2 層 CoS 優先順序值</a:t>
                      </a:r>
                    </a:p>
                  </a:txBody>
                  <a:tcPr/>
                </a:tc>
                <a:extLst>
                  <a:ext uri="{0D108BD9-81ED-4DB2-BD59-A6C34878D82A}">
                    <a16:rowId xmlns:a16="http://schemas.microsoft.com/office/drawing/2014/main" val="10002"/>
                  </a:ext>
                </a:extLst>
              </a:tr>
              <a:tr h="335320">
                <a:tc>
                  <a:txBody>
                    <a:bodyPr vert="horz" wrap="square"/>
                    <a:lstStyle/>
                    <a:p>
                      <a:pPr rtl="0"/>
                      <a:r>
                        <a:rPr lang="zh-TW" sz="1400"/>
                        <a:t>存取 VLAN</a:t>
                      </a:r>
                    </a:p>
                  </a:txBody>
                  <a:tcPr/>
                </a:tc>
                <a:tc>
                  <a:txBody>
                    <a:bodyPr vert="horz" wrap="square"/>
                    <a:lstStyle/>
                    <a:p>
                      <a:pPr rtl="0"/>
                      <a:r>
                        <a:rPr lang="zh-TW" sz="1400"/>
                        <a:t>未標籤 (無第 2 層 CoS 優先順序值)</a:t>
                      </a:r>
                    </a:p>
                  </a:txBody>
                  <a:tcPr/>
                </a:tc>
                <a:extLst>
                  <a:ext uri="{0D108BD9-81ED-4DB2-BD59-A6C34878D82A}">
                    <a16:rowId xmlns:a16="http://schemas.microsoft.com/office/drawing/2014/main" val="10003"/>
                  </a:ext>
                </a:extLst>
              </a:tr>
            </a:tbl>
          </a:graphicData>
        </a:graphic>
      </p:graphicFrame>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438275" y="1360795"/>
            <a:ext cx="3578571" cy="23173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投影片編號版面配置區 2"/>
          <p:cNvSpPr>
            <a:spLocks noGrp="1"/>
          </p:cNvSpPr>
          <p:nvPr>
            <p:ph type="sldNum" sz="quarter" idx="4"/>
          </p:nvPr>
        </p:nvSpPr>
        <p:spPr/>
        <p:txBody>
          <a:bodyPr/>
          <a:lstStyle/>
          <a:p>
            <a:pPr defTabSz="385754">
              <a:defRPr/>
            </a:pPr>
            <a:fld id="{2F5CCB13-0A32-4557-88E9-079F0C330695}" type="slidenum">
              <a:rPr lang="en-US" kern="0" smtClean="0">
                <a:solidFill>
                  <a:srgbClr val="595959"/>
                </a:solidFill>
              </a:rPr>
              <a:pPr defTabSz="385754">
                <a:defRPr/>
              </a:pPr>
              <a:t>571</a:t>
            </a:fld>
            <a:endParaRPr lang="en-US" kern="0">
              <a:solidFill>
                <a:srgbClr val="595959"/>
              </a:solidFill>
            </a:endParaRPr>
          </a:p>
        </p:txBody>
      </p:sp>
    </p:spTree>
    <p:custDataLst>
      <p:tags r:id="rId4"/>
    </p:custDataLst>
    <p:extLst>
      <p:ext uri="{BB962C8B-B14F-4D97-AF65-F5344CB8AC3E}">
        <p14:creationId xmlns:p14="http://schemas.microsoft.com/office/powerpoint/2010/main" val="3217180609"/>
      </p:ext>
    </p:extLst>
  </p:cSld>
  <p:clrMapOvr>
    <a:masterClrMapping/>
  </p:clrMapOvr>
  <p:transition spd="slow">
    <p:wipe/>
  </p:transition>
  <p:timing/>
</p:sld>
</file>

<file path=ppt/slides/slide572.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8194" name="Rectangle 2"/>
          <p:cNvSpPr>
            <a:spLocks noGrp="1" noChangeArrowheads="1"/>
          </p:cNvSpPr>
          <p:nvPr>
            <p:ph type="title"/>
          </p:nvPr>
        </p:nvSpPr>
        <p:spPr>
          <a:xfrm>
            <a:off x="0" y="857250"/>
            <a:ext cx="9144000" cy="829464"/>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noAutofit/>
          </a:bodyPr>
          <a:lstStyle/>
          <a:p>
            <a:pPr>
              <a:lnSpc>
                <a:spcPct val="90000"/>
              </a:lnSpc>
            </a:pPr>
            <a:r>
              <a:rPr lang="en-US" altLang="zh-TW" sz="2700">
                <a:solidFill>
                  <a:srgbClr val="004C69"/>
                </a:solidFill>
              </a:rPr>
              <a:t>20.2</a:t>
            </a:r>
            <a:r>
              <a:rPr lang="zh-TW" altLang="en-US" sz="2700">
                <a:solidFill>
                  <a:srgbClr val="004C69"/>
                </a:solidFill>
              </a:rPr>
              <a:t>不同</a:t>
            </a:r>
            <a:r>
              <a:rPr lang="en-US" altLang="zh-TW" sz="2700">
                <a:solidFill>
                  <a:srgbClr val="004C69"/>
                </a:solidFill>
              </a:rPr>
              <a:t>Switch</a:t>
            </a:r>
            <a:r>
              <a:rPr lang="zh-TW" altLang="en-US" sz="2700">
                <a:solidFill>
                  <a:srgbClr val="004C69"/>
                </a:solidFill>
              </a:rPr>
              <a:t>間</a:t>
            </a:r>
            <a:r>
              <a:rPr lang="en-US" altLang="zh-TW" sz="2700">
                <a:solidFill>
                  <a:srgbClr val="004C69"/>
                </a:solidFill>
              </a:rPr>
              <a:t>VLAN-</a:t>
            </a:r>
            <a:br>
              <a:rPr lang="en-US" altLang="en-US" sz="2700">
                <a:solidFill>
                  <a:srgbClr val="004C69"/>
                </a:solidFill>
              </a:rPr>
            </a:br>
            <a:r>
              <a:rPr lang="zh-TW" altLang="en-US" sz="2700">
                <a:solidFill>
                  <a:srgbClr val="004C69"/>
                </a:solidFill>
              </a:rPr>
              <a:t>語音 </a:t>
            </a:r>
            <a:r>
              <a:rPr lang="en-US" altLang="zh-TW" sz="2700">
                <a:solidFill>
                  <a:srgbClr val="004C69"/>
                </a:solidFill>
              </a:rPr>
              <a:t>VLAN </a:t>
            </a:r>
            <a:r>
              <a:rPr lang="zh-TW" altLang="en-US" sz="2700">
                <a:solidFill>
                  <a:srgbClr val="004C69"/>
                </a:solidFill>
              </a:rPr>
              <a:t>驗證範例</a:t>
            </a:r>
          </a:p>
        </p:txBody>
      </p:sp>
      <p:sp>
        <p:nvSpPr>
          <p:cNvPr id="8195" name="Rectangle 6"/>
          <p:cNvSpPr>
            <a:spLocks noGrp="1" noChangeArrowheads="1"/>
          </p:cNvSpPr>
          <p:nvPr>
            <p:ph idx="1"/>
          </p:nvPr>
        </p:nvSpPr>
        <p:spPr>
          <a:xfrm>
            <a:off x="203201" y="1844221"/>
            <a:ext cx="8212253" cy="990512"/>
          </a:xfrm>
        </p:spPr>
        <p:txBody>
          <a:bodyPr/>
          <a:lstStyle/>
          <a:p>
            <a:pPr marL="0" indent="0">
              <a:buNone/>
            </a:pPr>
            <a:r>
              <a:rPr lang="en-US" altLang="zh-TW" sz="1600" b="1"/>
              <a:t>show interface fa0/18 switchport </a:t>
            </a:r>
            <a:r>
              <a:rPr lang="zh-TW" altLang="en-US" sz="1600"/>
              <a:t>命令可以向我們展示分配給介面的資料和語音 </a:t>
            </a:r>
            <a:r>
              <a:rPr lang="en-US" altLang="zh-TW" sz="1600"/>
              <a:t>VLAN</a:t>
            </a:r>
            <a:r>
              <a:rPr lang="zh-TW" altLang="en-US" sz="1600"/>
              <a:t>。</a:t>
            </a:r>
          </a:p>
          <a:p>
            <a:pPr marL="0" indent="0">
              <a:buNone/>
            </a:pPr>
            <a:endParaRPr lang="en-US" altLang="ja-JP"/>
          </a:p>
        </p:txBody>
      </p:sp>
      <p:pic>
        <p:nvPicPr>
          <p:cNvPr id="10242"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365003" y="2834734"/>
            <a:ext cx="5898730" cy="24169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投影片編號版面配置區 1"/>
          <p:cNvSpPr>
            <a:spLocks noGrp="1"/>
          </p:cNvSpPr>
          <p:nvPr>
            <p:ph type="sldNum" sz="quarter" idx="4"/>
          </p:nvPr>
        </p:nvSpPr>
        <p:spPr/>
        <p:txBody>
          <a:bodyPr/>
          <a:lstStyle/>
          <a:p>
            <a:pPr defTabSz="385754">
              <a:defRPr/>
            </a:pPr>
            <a:fld id="{2F5CCB13-0A32-4557-88E9-079F0C330695}" type="slidenum">
              <a:rPr lang="en-US" kern="0" smtClean="0">
                <a:solidFill>
                  <a:srgbClr val="595959"/>
                </a:solidFill>
              </a:rPr>
              <a:pPr defTabSz="385754">
                <a:defRPr/>
              </a:pPr>
              <a:t>572</a:t>
            </a:fld>
            <a:endParaRPr lang="en-US" kern="0">
              <a:solidFill>
                <a:srgbClr val="595959"/>
              </a:solidFill>
            </a:endParaRPr>
          </a:p>
        </p:txBody>
      </p:sp>
    </p:spTree>
    <p:custDataLst>
      <p:tags r:id="rId4"/>
    </p:custDataLst>
    <p:extLst>
      <p:ext uri="{BB962C8B-B14F-4D97-AF65-F5344CB8AC3E}">
        <p14:creationId xmlns:p14="http://schemas.microsoft.com/office/powerpoint/2010/main" val="437851052"/>
      </p:ext>
    </p:extLst>
  </p:cSld>
  <p:clrMapOvr>
    <a:masterClrMapping/>
  </p:clrMapOvr>
  <p:transition spd="slow">
    <p:wipe/>
  </p:transition>
  <p:timing/>
</p:sld>
</file>

<file path=ppt/slides/slide573.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3314" name="Title 1"/>
          <p:cNvSpPr>
            <a:spLocks noGrp="1"/>
          </p:cNvSpPr>
          <p:nvPr>
            <p:ph type="title"/>
          </p:nvPr>
        </p:nvSpPr>
        <p:spPr>
          <a:xfrm>
            <a:off x="1" y="976123"/>
            <a:ext cx="5198533" cy="75755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noAutofit/>
          </a:bodyPr>
          <a:lstStyle/>
          <a:p>
            <a:pPr>
              <a:lnSpc>
                <a:spcPct val="90000"/>
              </a:lnSpc>
            </a:pPr>
            <a:r>
              <a:rPr lang="en-US" altLang="zh-TW" sz="2700" smtClean="0">
                <a:solidFill>
                  <a:srgbClr val="004C69"/>
                </a:solidFill>
              </a:rPr>
              <a:t>20.3-VLAN </a:t>
            </a:r>
            <a:r>
              <a:rPr lang="zh-TW" altLang="en-US" sz="2700">
                <a:solidFill>
                  <a:srgbClr val="004C69"/>
                </a:solidFill>
              </a:rPr>
              <a:t>設定</a:t>
            </a:r>
            <a:br>
              <a:rPr lang="en-US" altLang="en-US" sz="2700">
                <a:solidFill>
                  <a:srgbClr val="004C69"/>
                </a:solidFill>
              </a:rPr>
            </a:br>
            <a:r>
              <a:rPr lang="en-US" altLang="zh-TW" sz="2700">
                <a:solidFill>
                  <a:srgbClr val="004C69"/>
                </a:solidFill>
              </a:rPr>
              <a:t>Catalyst </a:t>
            </a:r>
            <a:r>
              <a:rPr lang="zh-TW" altLang="en-US" sz="2700">
                <a:solidFill>
                  <a:srgbClr val="004C69"/>
                </a:solidFill>
              </a:rPr>
              <a:t>交換器上的 </a:t>
            </a:r>
            <a:r>
              <a:rPr lang="en-US" altLang="zh-TW" sz="2700">
                <a:solidFill>
                  <a:srgbClr val="004C69"/>
                </a:solidFill>
              </a:rPr>
              <a:t>VLAN </a:t>
            </a:r>
            <a:r>
              <a:rPr lang="zh-TW" altLang="en-US" sz="2700">
                <a:solidFill>
                  <a:srgbClr val="004C69"/>
                </a:solidFill>
              </a:rPr>
              <a:t>範圍</a:t>
            </a:r>
          </a:p>
        </p:txBody>
      </p:sp>
      <p:sp>
        <p:nvSpPr>
          <p:cNvPr id="13315" name="Content Placeholder 2"/>
          <p:cNvSpPr>
            <a:spLocks noGrp="1"/>
          </p:cNvSpPr>
          <p:nvPr>
            <p:ph idx="1"/>
          </p:nvPr>
        </p:nvSpPr>
        <p:spPr>
          <a:xfrm>
            <a:off x="116634" y="2057916"/>
            <a:ext cx="4738831" cy="627520"/>
          </a:xfrm>
        </p:spPr>
        <p:txBody>
          <a:bodyPr/>
          <a:lstStyle/>
          <a:p>
            <a:pPr marL="142871" lvl="1" indent="0">
              <a:buNone/>
            </a:pPr>
            <a:r>
              <a:rPr lang="en-US" altLang="zh-TW" sz="1600"/>
              <a:t>Catalyst </a:t>
            </a:r>
            <a:r>
              <a:rPr lang="zh-TW" altLang="en-US" sz="1600"/>
              <a:t>交換器 </a:t>
            </a:r>
            <a:r>
              <a:rPr lang="en-US" altLang="zh-TW" sz="1600"/>
              <a:t>2960 </a:t>
            </a:r>
            <a:r>
              <a:rPr lang="zh-TW" altLang="en-US" sz="1600"/>
              <a:t>和 </a:t>
            </a:r>
            <a:r>
              <a:rPr lang="en-US" altLang="zh-TW" sz="1600"/>
              <a:t>3650 </a:t>
            </a:r>
            <a:r>
              <a:rPr lang="zh-TW" altLang="en-US" sz="1600"/>
              <a:t>支援超過 </a:t>
            </a:r>
            <a:r>
              <a:rPr lang="en-US" altLang="zh-TW" sz="1600"/>
              <a:t>4000 </a:t>
            </a:r>
            <a:r>
              <a:rPr lang="zh-TW" altLang="en-US" sz="1600"/>
              <a:t>個 </a:t>
            </a:r>
            <a:r>
              <a:rPr lang="en-US" altLang="zh-TW" sz="1600"/>
              <a:t>VLAN</a:t>
            </a:r>
            <a:r>
              <a:rPr lang="zh-TW" altLang="en-US" sz="1600"/>
              <a:t>。</a:t>
            </a:r>
          </a:p>
          <a:p>
            <a:pPr marL="142871" lvl="1" indent="0">
              <a:buNone/>
            </a:pPr>
            <a:endParaRPr lang="en-CA" altLang="en-US"/>
          </a:p>
          <a:p>
            <a:pPr lvl="1"/>
            <a:endParaRPr lang="en-CA" altLang="en-US"/>
          </a:p>
          <a:p>
            <a:pPr lvl="1"/>
            <a:endParaRPr lang="en-CA" altLang="en-US"/>
          </a:p>
          <a:p>
            <a:pPr lvl="1"/>
            <a:endParaRPr lang="en-CA" altLang="en-US"/>
          </a:p>
          <a:p>
            <a:pPr lvl="1"/>
            <a:endParaRPr lang="en-CA" altLang="en-US"/>
          </a:p>
          <a:p>
            <a:pPr lvl="1"/>
            <a:endParaRPr lang="en-CA" altLang="en-US"/>
          </a:p>
        </p:txBody>
      </p:sp>
      <p:graphicFrame>
        <p:nvGraphicFramePr>
          <p:cNvPr id="2" name="Table 1"/>
          <p:cNvGraphicFramePr>
            <a:graphicFrameLocks noGrp="1"/>
          </p:cNvGraphicFramePr>
          <p:nvPr>
            <p:extLst/>
          </p:nvPr>
        </p:nvGraphicFramePr>
        <p:xfrm>
          <a:off x="365760" y="3049840"/>
          <a:ext cx="8595360" cy="2225040"/>
        </p:xfrm>
        <a:graphic>
          <a:graphicData uri="http://schemas.openxmlformats.org/drawingml/2006/table">
            <a:tbl>
              <a:tblPr firstRow="1" bandRow="1">
                <a:tableStyleId>{5C22544A-7EE6-4342-B048-85BDC9FD1C3A}</a:tableStyleId>
              </a:tblPr>
              <a:tblGrid>
                <a:gridCol w="4417314">
                  <a:extLst>
                    <a:ext uri="{9D8B030D-6E8A-4147-A177-3AD203B41FA5}">
                      <a16:colId xmlns:a16="http://schemas.microsoft.com/office/drawing/2014/main" val="20000"/>
                    </a:ext>
                  </a:extLst>
                </a:gridCol>
                <a:gridCol w="4178046">
                  <a:extLst>
                    <a:ext uri="{9D8B030D-6E8A-4147-A177-3AD203B41FA5}">
                      <a16:colId xmlns:a16="http://schemas.microsoft.com/office/drawing/2014/main" val="20001"/>
                    </a:ext>
                  </a:extLst>
                </a:gridCol>
              </a:tblGrid>
              <a:tr h="370840">
                <a:tc>
                  <a:txBody>
                    <a:bodyPr vert="horz" wrap="square"/>
                    <a:lstStyle/>
                    <a:p>
                      <a:pPr rtl="0"/>
                      <a:r>
                        <a:rPr lang="zh-TW" sz="1800">
                          <a:latin typeface="標楷體" pitchFamily="65" charset="-120"/>
                          <a:ea typeface="標楷體" panose="03000509000000000000" pitchFamily="65" charset="-120"/>
                        </a:rPr>
                        <a:t>Normal</a:t>
                      </a:r>
                      <a:r>
                        <a:rPr lang="zh-TW" sz="1800" baseline="0">
                          <a:latin typeface="標楷體" pitchFamily="65" charset="-120"/>
                          <a:ea typeface="標楷體" panose="03000509000000000000" pitchFamily="65" charset="-120"/>
                        </a:rPr>
                        <a:t> Range VLAN 1 – 1005 </a:t>
                      </a:r>
                    </a:p>
                  </a:txBody>
                  <a:tcPr/>
                </a:tc>
                <a:tc>
                  <a:txBody>
                    <a:bodyPr vert="horz" wrap="square"/>
                    <a:lstStyle/>
                    <a:p>
                      <a:pPr rtl="0"/>
                      <a:r>
                        <a:rPr lang="zh-TW" sz="1800">
                          <a:latin typeface="標楷體" pitchFamily="65" charset="-120"/>
                          <a:ea typeface="標楷體" panose="03000509000000000000" pitchFamily="65" charset="-120"/>
                        </a:rPr>
                        <a:t>Extended Range VLAN</a:t>
                      </a:r>
                      <a:r>
                        <a:rPr lang="zh-TW" sz="1800" baseline="0">
                          <a:latin typeface="標楷體" pitchFamily="65" charset="-120"/>
                          <a:ea typeface="標楷體" panose="03000509000000000000" pitchFamily="65" charset="-120"/>
                        </a:rPr>
                        <a:t> 1006 - 4095</a:t>
                      </a:r>
                    </a:p>
                  </a:txBody>
                  <a:tcPr/>
                </a:tc>
                <a:extLst>
                  <a:ext uri="{0D108BD9-81ED-4DB2-BD59-A6C34878D82A}">
                    <a16:rowId xmlns:a16="http://schemas.microsoft.com/office/drawing/2014/main" val="10000"/>
                  </a:ext>
                </a:extLst>
              </a:tr>
              <a:tr h="370840">
                <a:tc>
                  <a:txBody>
                    <a:bodyPr vert="horz" wrap="square"/>
                    <a:lstStyle/>
                    <a:p>
                      <a:pPr rtl="0"/>
                      <a:r>
                        <a:rPr lang="zh-TW" sz="1600">
                          <a:latin typeface="標楷體" pitchFamily="65" charset="-120"/>
                          <a:ea typeface="標楷體" panose="03000509000000000000" pitchFamily="65" charset="-120"/>
                        </a:rPr>
                        <a:t>適用於中小企業</a:t>
                      </a:r>
                    </a:p>
                  </a:txBody>
                  <a:tcPr/>
                </a:tc>
                <a:tc>
                  <a:txBody>
                    <a:bodyPr vert="horz" wrap="square"/>
                    <a:lstStyle/>
                    <a:p>
                      <a:pPr rtl="0"/>
                      <a:r>
                        <a:rPr lang="zh-TW" sz="1600">
                          <a:latin typeface="標楷體" pitchFamily="65" charset="-120"/>
                          <a:ea typeface="標楷體" panose="03000509000000000000" pitchFamily="65" charset="-120"/>
                        </a:rPr>
                        <a:t>由服務供應商使用</a:t>
                      </a:r>
                    </a:p>
                  </a:txBody>
                  <a:tcPr/>
                </a:tc>
                <a:extLst>
                  <a:ext uri="{0D108BD9-81ED-4DB2-BD59-A6C34878D82A}">
                    <a16:rowId xmlns:a16="http://schemas.microsoft.com/office/drawing/2014/main" val="10001"/>
                  </a:ext>
                </a:extLst>
              </a:tr>
              <a:tr h="370840">
                <a:tc>
                  <a:txBody>
                    <a:bodyPr vert="horz" wrap="square"/>
                    <a:lstStyle/>
                    <a:p>
                      <a:pPr rtl="0"/>
                      <a:r>
                        <a:rPr lang="zh-TW" sz="1600">
                          <a:latin typeface="標楷體" pitchFamily="65" charset="-120"/>
                          <a:ea typeface="標楷體" panose="03000509000000000000" pitchFamily="65" charset="-120"/>
                        </a:rPr>
                        <a:t>1002 — 1005 保留給舊版 VLAN</a:t>
                      </a:r>
                    </a:p>
                  </a:txBody>
                  <a:tcPr/>
                </a:tc>
                <a:tc>
                  <a:txBody>
                    <a:bodyPr vert="horz" wrap="square"/>
                    <a:lstStyle/>
                    <a:p>
                      <a:pPr rtl="0"/>
                      <a:r>
                        <a:rPr lang="zh-TW" sz="1600">
                          <a:latin typeface="標楷體" pitchFamily="65" charset="-120"/>
                          <a:ea typeface="標楷體" panose="03000509000000000000" pitchFamily="65" charset="-120"/>
                        </a:rPr>
                        <a:t>是</a:t>
                      </a:r>
                      <a:r>
                        <a:rPr lang="zh-TW" sz="1600" baseline="0">
                          <a:latin typeface="標楷體" pitchFamily="65" charset="-120"/>
                          <a:ea typeface="標楷體" panose="03000509000000000000" pitchFamily="65" charset="-120"/>
                        </a:rPr>
                        <a:t>在 </a:t>
                      </a:r>
                      <a:r>
                        <a:rPr lang="en-US" altLang="zh-TW" sz="1600" baseline="0">
                          <a:latin typeface="標楷體" pitchFamily="65" charset="-120"/>
                          <a:ea typeface="標楷體" panose="03000509000000000000" pitchFamily="65" charset="-120"/>
                        </a:rPr>
                        <a:t>r</a:t>
                      </a:r>
                      <a:r>
                        <a:rPr lang="zh-TW" sz="1600" baseline="0">
                          <a:latin typeface="標楷體" pitchFamily="65" charset="-120"/>
                          <a:ea typeface="標楷體" panose="03000509000000000000" pitchFamily="65" charset="-120"/>
                        </a:rPr>
                        <a:t>unning-</a:t>
                      </a:r>
                      <a:r>
                        <a:rPr lang="en-US" altLang="zh-TW" sz="1600" baseline="0">
                          <a:latin typeface="標楷體" pitchFamily="65" charset="-120"/>
                          <a:ea typeface="標楷體" panose="03000509000000000000" pitchFamily="65" charset="-120"/>
                        </a:rPr>
                        <a:t>c</a:t>
                      </a:r>
                      <a:r>
                        <a:rPr lang="zh-TW" sz="1600" baseline="0">
                          <a:latin typeface="標楷體" pitchFamily="65" charset="-120"/>
                          <a:ea typeface="標楷體" panose="03000509000000000000" pitchFamily="65" charset="-120"/>
                        </a:rPr>
                        <a:t>onfig</a:t>
                      </a:r>
                    </a:p>
                  </a:txBody>
                  <a:tcPr/>
                </a:tc>
                <a:extLst>
                  <a:ext uri="{0D108BD9-81ED-4DB2-BD59-A6C34878D82A}">
                    <a16:rowId xmlns:a16="http://schemas.microsoft.com/office/drawing/2014/main" val="10002"/>
                  </a:ext>
                </a:extLst>
              </a:tr>
              <a:tr h="370840">
                <a:tc>
                  <a:txBody>
                    <a:bodyPr vert="horz" wrap="square"/>
                    <a:lstStyle/>
                    <a:p>
                      <a:pPr rtl="0"/>
                      <a:r>
                        <a:rPr lang="zh-TW" sz="1600">
                          <a:latin typeface="標楷體" pitchFamily="65" charset="-120"/>
                          <a:ea typeface="標楷體" panose="03000509000000000000" pitchFamily="65" charset="-120"/>
                        </a:rPr>
                        <a:t>1、1002 — 1005 為自動建立</a:t>
                      </a:r>
                      <a:r>
                        <a:rPr lang="zh-TW" sz="1600" baseline="0">
                          <a:latin typeface="標楷體" pitchFamily="65" charset="-120"/>
                          <a:ea typeface="標楷體" panose="03000509000000000000" pitchFamily="65" charset="-120"/>
                        </a:rPr>
                        <a:t> 且無法刪除</a:t>
                      </a:r>
                    </a:p>
                  </a:txBody>
                  <a:tcPr/>
                </a:tc>
                <a:tc>
                  <a:txBody>
                    <a:bodyPr vert="horz" wrap="square"/>
                    <a:lstStyle/>
                    <a:p>
                      <a:pPr rtl="0"/>
                      <a:r>
                        <a:rPr lang="zh-TW" sz="1600">
                          <a:latin typeface="標楷體" pitchFamily="65" charset="-120"/>
                          <a:ea typeface="標楷體" panose="03000509000000000000" pitchFamily="65" charset="-120"/>
                        </a:rPr>
                        <a:t>支援較少的</a:t>
                      </a:r>
                      <a:r>
                        <a:rPr lang="zh-TW" sz="1600" baseline="0">
                          <a:latin typeface="標楷體" pitchFamily="65" charset="-120"/>
                          <a:ea typeface="標楷體" panose="03000509000000000000" pitchFamily="65" charset="-120"/>
                        </a:rPr>
                        <a:t> VLAN 功能</a:t>
                      </a:r>
                    </a:p>
                  </a:txBody>
                  <a:tcPr/>
                </a:tc>
                <a:extLst>
                  <a:ext uri="{0D108BD9-81ED-4DB2-BD59-A6C34878D82A}">
                    <a16:rowId xmlns:a16="http://schemas.microsoft.com/office/drawing/2014/main" val="10003"/>
                  </a:ext>
                </a:extLst>
              </a:tr>
              <a:tr h="370840">
                <a:tc>
                  <a:txBody>
                    <a:bodyPr vert="horz" wrap="square"/>
                    <a:lstStyle/>
                    <a:p>
                      <a:pPr rtl="0"/>
                      <a:r>
                        <a:rPr lang="zh-TW" sz="1600" baseline="0">
                          <a:latin typeface="標楷體" pitchFamily="65" charset="-120"/>
                          <a:ea typeface="標楷體" panose="03000509000000000000" pitchFamily="65" charset="-120"/>
                        </a:rPr>
                        <a:t>儲存在</a:t>
                      </a:r>
                      <a:r>
                        <a:rPr lang="zh-TW" altLang="en-US" sz="1600" baseline="0">
                          <a:latin typeface="標楷體" pitchFamily="65" charset="-120"/>
                          <a:ea typeface="標楷體" panose="03000509000000000000" pitchFamily="65" charset="-120"/>
                        </a:rPr>
                        <a:t>快閃記憶體</a:t>
                      </a:r>
                      <a:r>
                        <a:rPr lang="zh-TW" sz="1600" baseline="0">
                          <a:latin typeface="標楷體" pitchFamily="65" charset="-120"/>
                          <a:ea typeface="標楷體" panose="03000509000000000000" pitchFamily="65" charset="-120"/>
                        </a:rPr>
                        <a:t> vlan.dat 檔案中</a:t>
                      </a:r>
                    </a:p>
                  </a:txBody>
                  <a:tcPr/>
                </a:tc>
                <a:tc>
                  <a:txBody>
                    <a:bodyPr vert="horz" wrap="square"/>
                    <a:lstStyle/>
                    <a:p>
                      <a:pPr rtl="0"/>
                      <a:r>
                        <a:rPr lang="zh-TW" sz="1600">
                          <a:latin typeface="標楷體" pitchFamily="65" charset="-120"/>
                          <a:ea typeface="標楷體" panose="03000509000000000000" pitchFamily="65" charset="-120"/>
                        </a:rPr>
                        <a:t>需要 VTP 設定</a:t>
                      </a:r>
                    </a:p>
                  </a:txBody>
                  <a:tcPr/>
                </a:tc>
                <a:extLst>
                  <a:ext uri="{0D108BD9-81ED-4DB2-BD59-A6C34878D82A}">
                    <a16:rowId xmlns:a16="http://schemas.microsoft.com/office/drawing/2014/main" val="10004"/>
                  </a:ext>
                </a:extLst>
              </a:tr>
              <a:tr h="370840">
                <a:tc>
                  <a:txBody>
                    <a:bodyPr vert="horz" wrap="square"/>
                    <a:lstStyle/>
                    <a:p>
                      <a:pPr rtl="0"/>
                      <a:r>
                        <a:rPr lang="zh-TW" sz="1600">
                          <a:latin typeface="標楷體" pitchFamily="65" charset="-120"/>
                          <a:ea typeface="標楷體" panose="03000509000000000000" pitchFamily="65" charset="-120"/>
                        </a:rPr>
                        <a:t>VTP 可以在交換器之間同步</a:t>
                      </a:r>
                    </a:p>
                  </a:txBody>
                  <a:tcPr/>
                </a:tc>
                <a:tc>
                  <a:txBody>
                    <a:bodyPr vert="horz" wrap="square"/>
                    <a:lstStyle/>
                    <a:p>
                      <a:endParaRPr lang="en-US" sz="1600">
                        <a:latin typeface="標楷體" pitchFamily="65" charset="-120"/>
                        <a:ea typeface="標楷體" panose="03000509000000000000" pitchFamily="65" charset="-120"/>
                      </a:endParaRPr>
                    </a:p>
                  </a:txBody>
                  <a:tcPr/>
                </a:tc>
                <a:extLst>
                  <a:ext uri="{0D108BD9-81ED-4DB2-BD59-A6C34878D82A}">
                    <a16:rowId xmlns:a16="http://schemas.microsoft.com/office/drawing/2014/main" val="10005"/>
                  </a:ext>
                </a:extLst>
              </a:tr>
            </a:tbl>
          </a:graphicData>
        </a:graphic>
      </p:graphicFrame>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129784" y="976123"/>
            <a:ext cx="3831336" cy="20335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投影片編號版面配置區 2"/>
          <p:cNvSpPr>
            <a:spLocks noGrp="1"/>
          </p:cNvSpPr>
          <p:nvPr>
            <p:ph type="sldNum" sz="quarter" idx="4"/>
          </p:nvPr>
        </p:nvSpPr>
        <p:spPr/>
        <p:txBody>
          <a:bodyPr/>
          <a:lstStyle/>
          <a:p>
            <a:pPr defTabSz="385754">
              <a:defRPr/>
            </a:pPr>
            <a:fld id="{2F5CCB13-0A32-4557-88E9-079F0C330695}" type="slidenum">
              <a:rPr lang="en-US" kern="0" smtClean="0">
                <a:solidFill>
                  <a:srgbClr val="595959"/>
                </a:solidFill>
              </a:rPr>
              <a:pPr defTabSz="385754">
                <a:defRPr/>
              </a:pPr>
              <a:t>573</a:t>
            </a:fld>
            <a:endParaRPr lang="en-US" kern="0">
              <a:solidFill>
                <a:srgbClr val="595959"/>
              </a:solidFill>
            </a:endParaRPr>
          </a:p>
        </p:txBody>
      </p:sp>
    </p:spTree>
    <p:extLst>
      <p:ext uri="{BB962C8B-B14F-4D97-AF65-F5344CB8AC3E}">
        <p14:creationId xmlns:p14="http://schemas.microsoft.com/office/powerpoint/2010/main" val="182962231"/>
      </p:ext>
    </p:extLst>
  </p:cSld>
  <p:clrMapOvr>
    <a:masterClrMapping/>
  </p:clrMapOvr>
  <p:transition spd="slow">
    <p:wipe/>
  </p:transition>
  <p:timing/>
</p:sld>
</file>

<file path=ppt/slides/slide574.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3314" name="Title 1"/>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noAutofit/>
          </a:bodyPr>
          <a:lstStyle/>
          <a:p>
            <a:pPr>
              <a:lnSpc>
                <a:spcPct val="90000"/>
              </a:lnSpc>
            </a:pPr>
            <a:r>
              <a:rPr lang="en-US" altLang="zh-TW" sz="2700">
                <a:solidFill>
                  <a:srgbClr val="004C69"/>
                </a:solidFill>
              </a:rPr>
              <a:t>20.3-</a:t>
            </a:r>
            <a:r>
              <a:rPr lang="en-US" altLang="zh-TW" sz="2700" smtClean="0">
                <a:solidFill>
                  <a:srgbClr val="004C69"/>
                </a:solidFill>
              </a:rPr>
              <a:t>VLAN </a:t>
            </a:r>
            <a:r>
              <a:rPr lang="zh-TW" altLang="en-US" sz="2700">
                <a:solidFill>
                  <a:srgbClr val="004C69"/>
                </a:solidFill>
              </a:rPr>
              <a:t>設定</a:t>
            </a:r>
            <a:br>
              <a:rPr lang="en-US" altLang="en-US" sz="2700">
                <a:solidFill>
                  <a:srgbClr val="004C69"/>
                </a:solidFill>
              </a:rPr>
            </a:br>
            <a:r>
              <a:rPr lang="en-US" altLang="zh-TW" sz="2700">
                <a:solidFill>
                  <a:srgbClr val="004C69"/>
                </a:solidFill>
              </a:rPr>
              <a:t>VLAN </a:t>
            </a:r>
            <a:r>
              <a:rPr lang="zh-TW" altLang="en-US" sz="2700">
                <a:solidFill>
                  <a:srgbClr val="004C69"/>
                </a:solidFill>
              </a:rPr>
              <a:t>建立命令</a:t>
            </a:r>
          </a:p>
        </p:txBody>
      </p:sp>
      <p:sp>
        <p:nvSpPr>
          <p:cNvPr id="13315" name="Content Placeholder 2"/>
          <p:cNvSpPr>
            <a:spLocks noGrp="1"/>
          </p:cNvSpPr>
          <p:nvPr>
            <p:ph idx="1"/>
          </p:nvPr>
        </p:nvSpPr>
        <p:spPr>
          <a:xfrm>
            <a:off x="124427" y="1648997"/>
            <a:ext cx="8178325" cy="688137"/>
          </a:xfrm>
        </p:spPr>
        <p:txBody>
          <a:bodyPr/>
          <a:lstStyle/>
          <a:p>
            <a:pPr marL="142871" lvl="1" indent="0">
              <a:buNone/>
            </a:pPr>
            <a:r>
              <a:rPr lang="en-US" altLang="zh-TW" sz="1600"/>
              <a:t>VLAN </a:t>
            </a:r>
            <a:r>
              <a:rPr lang="zh-TW" altLang="en-US" sz="1600"/>
              <a:t>詳細資料儲存在 </a:t>
            </a:r>
            <a:r>
              <a:rPr lang="en-US" altLang="zh-TW" sz="1600"/>
              <a:t>vlan.dat </a:t>
            </a:r>
            <a:r>
              <a:rPr lang="zh-TW" altLang="en-US" sz="1600"/>
              <a:t>檔案中。你可以在全域設定模式中建立 </a:t>
            </a:r>
            <a:r>
              <a:rPr lang="en-US" altLang="zh-TW" sz="1600"/>
              <a:t>VLAN</a:t>
            </a:r>
            <a:r>
              <a:rPr lang="zh-TW" altLang="en-US" sz="1600"/>
              <a:t>。</a:t>
            </a:r>
          </a:p>
        </p:txBody>
      </p:sp>
      <p:graphicFrame>
        <p:nvGraphicFramePr>
          <p:cNvPr id="2" name="Table 1"/>
          <p:cNvGraphicFramePr>
            <a:graphicFrameLocks noGrp="1"/>
          </p:cNvGraphicFramePr>
          <p:nvPr>
            <p:extLst/>
          </p:nvPr>
        </p:nvGraphicFramePr>
        <p:xfrm>
          <a:off x="658368" y="2704592"/>
          <a:ext cx="7644384" cy="2397760"/>
        </p:xfrm>
        <a:graphic>
          <a:graphicData uri="http://schemas.openxmlformats.org/drawingml/2006/table">
            <a:tbl>
              <a:tblPr firstRow="1" bandRow="1">
                <a:tableStyleId>{5C22544A-7EE6-4342-B048-85BDC9FD1C3A}</a:tableStyleId>
              </a:tblPr>
              <a:tblGrid>
                <a:gridCol w="3822192">
                  <a:extLst>
                    <a:ext uri="{9D8B030D-6E8A-4147-A177-3AD203B41FA5}">
                      <a16:colId xmlns:a16="http://schemas.microsoft.com/office/drawing/2014/main" val="20000"/>
                    </a:ext>
                  </a:extLst>
                </a:gridCol>
                <a:gridCol w="3822192">
                  <a:extLst>
                    <a:ext uri="{9D8B030D-6E8A-4147-A177-3AD203B41FA5}">
                      <a16:colId xmlns:a16="http://schemas.microsoft.com/office/drawing/2014/main" val="20001"/>
                    </a:ext>
                  </a:extLst>
                </a:gridCol>
              </a:tblGrid>
              <a:tr h="370840">
                <a:tc>
                  <a:txBody>
                    <a:bodyPr vert="horz" wrap="square"/>
                    <a:lstStyle/>
                    <a:p>
                      <a:pPr rtl="0"/>
                      <a:r>
                        <a:rPr lang="zh-TW" sz="1600">
                          <a:latin typeface="標楷體" pitchFamily="65" charset="-120"/>
                          <a:ea typeface="標楷體" panose="03000509000000000000" pitchFamily="65" charset="-120"/>
                        </a:rPr>
                        <a:t>工作</a:t>
                      </a:r>
                    </a:p>
                  </a:txBody>
                  <a:tcPr/>
                </a:tc>
                <a:tc>
                  <a:txBody>
                    <a:bodyPr vert="horz" wrap="square"/>
                    <a:lstStyle/>
                    <a:p>
                      <a:pPr rtl="0"/>
                      <a:r>
                        <a:rPr lang="zh-TW" sz="1600">
                          <a:latin typeface="標楷體" pitchFamily="65" charset="-120"/>
                          <a:ea typeface="標楷體" panose="03000509000000000000" pitchFamily="65" charset="-120"/>
                        </a:rPr>
                        <a:t>IOS 命令</a:t>
                      </a:r>
                    </a:p>
                  </a:txBody>
                  <a:tcPr/>
                </a:tc>
                <a:extLst>
                  <a:ext uri="{0D108BD9-81ED-4DB2-BD59-A6C34878D82A}">
                    <a16:rowId xmlns:a16="http://schemas.microsoft.com/office/drawing/2014/main" val="10000"/>
                  </a:ext>
                </a:extLst>
              </a:tr>
              <a:tr h="370840">
                <a:tc>
                  <a:txBody>
                    <a:bodyPr vert="horz" wrap="square"/>
                    <a:lstStyle/>
                    <a:p>
                      <a:pPr rtl="0"/>
                      <a:r>
                        <a:rPr lang="zh-TW" sz="1600">
                          <a:latin typeface="標楷體" pitchFamily="65" charset="-120"/>
                          <a:ea typeface="標楷體" panose="03000509000000000000" pitchFamily="65" charset="-120"/>
                        </a:rPr>
                        <a:t>進入全域設定模式。</a:t>
                      </a:r>
                    </a:p>
                  </a:txBody>
                  <a:tcPr anchor="ctr"/>
                </a:tc>
                <a:tc>
                  <a:txBody>
                    <a:bodyPr vert="horz" wrap="square"/>
                    <a:lstStyle/>
                    <a:p>
                      <a:pPr rtl="0"/>
                      <a:r>
                        <a:rPr lang="zh-TW" sz="1600">
                          <a:latin typeface="標楷體" pitchFamily="65" charset="-120"/>
                          <a:ea typeface="標楷體" panose="03000509000000000000" pitchFamily="65" charset="-120"/>
                        </a:rPr>
                        <a:t>Switch# </a:t>
                      </a:r>
                      <a:r>
                        <a:rPr lang="zh-TW" sz="1600" b="1">
                          <a:latin typeface="標楷體" pitchFamily="65" charset="-120"/>
                          <a:ea typeface="標楷體" panose="03000509000000000000" pitchFamily="65" charset="-120"/>
                        </a:rPr>
                        <a:t>configure terminal</a:t>
                      </a:r>
                    </a:p>
                  </a:txBody>
                  <a:tcPr anchor="ctr"/>
                </a:tc>
                <a:extLst>
                  <a:ext uri="{0D108BD9-81ED-4DB2-BD59-A6C34878D82A}">
                    <a16:rowId xmlns:a16="http://schemas.microsoft.com/office/drawing/2014/main" val="10001"/>
                  </a:ext>
                </a:extLst>
              </a:tr>
              <a:tr h="370840">
                <a:tc>
                  <a:txBody>
                    <a:bodyPr vert="horz" wrap="square"/>
                    <a:lstStyle/>
                    <a:p>
                      <a:pPr rtl="0"/>
                      <a:r>
                        <a:rPr lang="zh-TW" sz="1600">
                          <a:latin typeface="標楷體" pitchFamily="65" charset="-120"/>
                          <a:ea typeface="標楷體" panose="03000509000000000000" pitchFamily="65" charset="-120"/>
                        </a:rPr>
                        <a:t>建立具有有效 ID 號碼的 VLAN。</a:t>
                      </a:r>
                    </a:p>
                  </a:txBody>
                  <a:tcPr anchor="ctr"/>
                </a:tc>
                <a:tc>
                  <a:txBody>
                    <a:bodyPr vert="horz" wrap="square"/>
                    <a:lstStyle/>
                    <a:p>
                      <a:pPr rtl="0"/>
                      <a:r>
                        <a:rPr lang="zh-TW" sz="1600">
                          <a:latin typeface="標楷體" pitchFamily="65" charset="-120"/>
                          <a:ea typeface="標楷體" panose="03000509000000000000" pitchFamily="65" charset="-120"/>
                        </a:rPr>
                        <a:t>Switch(config)# </a:t>
                      </a:r>
                      <a:r>
                        <a:rPr lang="zh-TW" sz="1600" b="1">
                          <a:latin typeface="標楷體" pitchFamily="65" charset="-120"/>
                          <a:ea typeface="標楷體" panose="03000509000000000000" pitchFamily="65" charset="-120"/>
                        </a:rPr>
                        <a:t>vlan</a:t>
                      </a:r>
                      <a:r>
                        <a:rPr lang="zh-TW" sz="1600">
                          <a:latin typeface="標楷體" pitchFamily="65" charset="-120"/>
                          <a:ea typeface="標楷體" panose="03000509000000000000" pitchFamily="65" charset="-120"/>
                        </a:rPr>
                        <a:t> </a:t>
                      </a:r>
                      <a:r>
                        <a:rPr lang="zh-TW" sz="1600" i="1">
                          <a:latin typeface="標楷體" pitchFamily="65" charset="-120"/>
                          <a:ea typeface="標楷體" panose="03000509000000000000" pitchFamily="65" charset="-120"/>
                        </a:rPr>
                        <a:t>vlan-id</a:t>
                      </a:r>
                    </a:p>
                  </a:txBody>
                  <a:tcPr anchor="ctr"/>
                </a:tc>
                <a:extLst>
                  <a:ext uri="{0D108BD9-81ED-4DB2-BD59-A6C34878D82A}">
                    <a16:rowId xmlns:a16="http://schemas.microsoft.com/office/drawing/2014/main" val="10002"/>
                  </a:ext>
                </a:extLst>
              </a:tr>
              <a:tr h="370840">
                <a:tc>
                  <a:txBody>
                    <a:bodyPr vert="horz" wrap="square"/>
                    <a:lstStyle/>
                    <a:p>
                      <a:pPr rtl="0"/>
                      <a:r>
                        <a:rPr lang="zh-TW" sz="1600">
                          <a:latin typeface="標楷體" pitchFamily="65" charset="-120"/>
                          <a:ea typeface="標楷體" panose="03000509000000000000" pitchFamily="65" charset="-120"/>
                        </a:rPr>
                        <a:t>指定識別 VLAN 的唯一名稱。</a:t>
                      </a:r>
                    </a:p>
                  </a:txBody>
                  <a:tcPr anchor="ctr"/>
                </a:tc>
                <a:tc>
                  <a:txBody>
                    <a:bodyPr vert="horz" wrap="square"/>
                    <a:lstStyle/>
                    <a:p>
                      <a:pPr rtl="0"/>
                      <a:r>
                        <a:rPr lang="zh-TW" sz="1600">
                          <a:latin typeface="標楷體" pitchFamily="65" charset="-120"/>
                          <a:ea typeface="標楷體" panose="03000509000000000000" pitchFamily="65" charset="-120"/>
                        </a:rPr>
                        <a:t>Switch(config-vlan)# </a:t>
                      </a:r>
                      <a:r>
                        <a:rPr lang="zh-TW" sz="1600" b="1">
                          <a:latin typeface="標楷體" pitchFamily="65" charset="-120"/>
                          <a:ea typeface="標楷體" panose="03000509000000000000" pitchFamily="65" charset="-120"/>
                        </a:rPr>
                        <a:t>name</a:t>
                      </a:r>
                      <a:r>
                        <a:rPr lang="zh-TW" sz="1600">
                          <a:latin typeface="標楷體" pitchFamily="65" charset="-120"/>
                          <a:ea typeface="標楷體" panose="03000509000000000000" pitchFamily="65" charset="-120"/>
                        </a:rPr>
                        <a:t> </a:t>
                      </a:r>
                      <a:r>
                        <a:rPr lang="zh-TW" sz="1600" i="1">
                          <a:latin typeface="標楷體" pitchFamily="65" charset="-120"/>
                          <a:ea typeface="標楷體" panose="03000509000000000000" pitchFamily="65" charset="-120"/>
                        </a:rPr>
                        <a:t>vlan-name</a:t>
                      </a:r>
                    </a:p>
                  </a:txBody>
                  <a:tcPr anchor="ctr"/>
                </a:tc>
                <a:extLst>
                  <a:ext uri="{0D108BD9-81ED-4DB2-BD59-A6C34878D82A}">
                    <a16:rowId xmlns:a16="http://schemas.microsoft.com/office/drawing/2014/main" val="10003"/>
                  </a:ext>
                </a:extLst>
              </a:tr>
              <a:tr h="335280">
                <a:tc>
                  <a:txBody>
                    <a:bodyPr vert="horz" wrap="square"/>
                    <a:lstStyle/>
                    <a:p>
                      <a:pPr rtl="0"/>
                      <a:r>
                        <a:rPr lang="zh-TW" sz="1600">
                          <a:latin typeface="標楷體" pitchFamily="65" charset="-120"/>
                          <a:ea typeface="標楷體" panose="03000509000000000000" pitchFamily="65" charset="-120"/>
                        </a:rPr>
                        <a:t>返回特權執行模式。</a:t>
                      </a:r>
                    </a:p>
                  </a:txBody>
                  <a:tcPr anchor="ctr"/>
                </a:tc>
                <a:tc>
                  <a:txBody>
                    <a:bodyPr vert="horz" wrap="square"/>
                    <a:lstStyle/>
                    <a:p>
                      <a:pPr rtl="0"/>
                      <a:r>
                        <a:rPr lang="zh-TW" sz="1600">
                          <a:latin typeface="標楷體" pitchFamily="65" charset="-120"/>
                          <a:ea typeface="標楷體" panose="03000509000000000000" pitchFamily="65" charset="-120"/>
                        </a:rPr>
                        <a:t>Switch(config-vlan)# </a:t>
                      </a:r>
                      <a:r>
                        <a:rPr lang="zh-TW" sz="1600" b="1">
                          <a:latin typeface="標楷體" pitchFamily="65" charset="-120"/>
                          <a:ea typeface="標楷體" panose="03000509000000000000" pitchFamily="65" charset="-120"/>
                        </a:rPr>
                        <a:t>end</a:t>
                      </a:r>
                    </a:p>
                  </a:txBody>
                  <a:tcPr anchor="ctr"/>
                </a:tc>
                <a:extLst>
                  <a:ext uri="{0D108BD9-81ED-4DB2-BD59-A6C34878D82A}">
                    <a16:rowId xmlns:a16="http://schemas.microsoft.com/office/drawing/2014/main" val="10004"/>
                  </a:ext>
                </a:extLst>
              </a:tr>
              <a:tr h="571500">
                <a:tc>
                  <a:txBody>
                    <a:bodyPr vert="horz" wrap="square"/>
                    <a:lstStyle/>
                    <a:p>
                      <a:pPr rtl="0"/>
                      <a:r>
                        <a:rPr lang="zh-TW" altLang="en-US" sz="1600">
                          <a:latin typeface="標楷體" pitchFamily="65" charset="-120"/>
                          <a:ea typeface="標楷體" panose="03000509000000000000" pitchFamily="65" charset="-120"/>
                        </a:rPr>
                        <a:t>儲存設定</a:t>
                      </a:r>
                      <a:r>
                        <a:rPr lang="zh-TW" sz="1600">
                          <a:latin typeface="標楷體" pitchFamily="65" charset="-120"/>
                          <a:ea typeface="標楷體" panose="03000509000000000000" pitchFamily="65" charset="-120"/>
                        </a:rPr>
                        <a:t>。</a:t>
                      </a:r>
                    </a:p>
                  </a:txBody>
                  <a:tcPr anchor="ctr"/>
                </a:tc>
                <a:tc>
                  <a:txBody>
                    <a:bodyPr vert="horz" wrap="square"/>
                    <a:lstStyle/>
                    <a:p>
                      <a:pPr rtl="0"/>
                      <a:r>
                        <a:rPr lang="zh-TW" sz="1600">
                          <a:latin typeface="標楷體" pitchFamily="65" charset="-120"/>
                          <a:ea typeface="標楷體" panose="03000509000000000000" pitchFamily="65" charset="-120"/>
                        </a:rPr>
                        <a:t>Switch# </a:t>
                      </a:r>
                      <a:r>
                        <a:rPr lang="zh-TW" sz="1600" b="1">
                          <a:latin typeface="標楷體" pitchFamily="65" charset="-120"/>
                          <a:ea typeface="標楷體" panose="03000509000000000000" pitchFamily="65" charset="-120"/>
                        </a:rPr>
                        <a:t>co</a:t>
                      </a:r>
                      <a:r>
                        <a:rPr lang="en-US" altLang="zh-TW" sz="1600" b="1" err="1">
                          <a:latin typeface="標楷體" pitchFamily="65" charset="-120"/>
                          <a:ea typeface="標楷體" panose="03000509000000000000" pitchFamily="65" charset="-120"/>
                        </a:rPr>
                        <a:t>py running-config startup-config</a:t>
                      </a:r>
                      <a:endParaRPr lang="zh-TW" sz="1600" b="1">
                        <a:latin typeface="標楷體" pitchFamily="65" charset="-120"/>
                        <a:ea typeface="標楷體" panose="03000509000000000000" pitchFamily="65" charset="-120"/>
                      </a:endParaRPr>
                    </a:p>
                  </a:txBody>
                  <a:tcPr anchor="ctr"/>
                </a:tc>
                <a:extLst>
                  <a:ext uri="{0D108BD9-81ED-4DB2-BD59-A6C34878D82A}">
                    <a16:rowId xmlns:a16="http://schemas.microsoft.com/office/drawing/2014/main" val="10005"/>
                  </a:ext>
                </a:extLst>
              </a:tr>
            </a:tbl>
          </a:graphicData>
        </a:graphic>
      </p:graphicFrame>
      <p:sp>
        <p:nvSpPr>
          <p:cNvPr id="3" name="投影片編號版面配置區 2"/>
          <p:cNvSpPr>
            <a:spLocks noGrp="1"/>
          </p:cNvSpPr>
          <p:nvPr>
            <p:ph type="sldNum" sz="quarter" idx="4"/>
          </p:nvPr>
        </p:nvSpPr>
        <p:spPr/>
        <p:txBody>
          <a:bodyPr/>
          <a:lstStyle/>
          <a:p>
            <a:pPr defTabSz="385754">
              <a:defRPr/>
            </a:pPr>
            <a:fld id="{2F5CCB13-0A32-4557-88E9-079F0C330695}" type="slidenum">
              <a:rPr lang="en-US" kern="0" smtClean="0">
                <a:solidFill>
                  <a:srgbClr val="595959"/>
                </a:solidFill>
              </a:rPr>
              <a:pPr defTabSz="385754">
                <a:defRPr/>
              </a:pPr>
              <a:t>574</a:t>
            </a:fld>
            <a:endParaRPr lang="en-US" kern="0">
              <a:solidFill>
                <a:srgbClr val="595959"/>
              </a:solidFill>
            </a:endParaRPr>
          </a:p>
        </p:txBody>
      </p:sp>
    </p:spTree>
    <p:extLst>
      <p:ext uri="{BB962C8B-B14F-4D97-AF65-F5344CB8AC3E}">
        <p14:creationId xmlns:p14="http://schemas.microsoft.com/office/powerpoint/2010/main" val="3157921061"/>
      </p:ext>
    </p:extLst>
  </p:cSld>
  <p:clrMapOvr>
    <a:masterClrMapping/>
  </p:clrMapOvr>
  <p:transition spd="slow">
    <p:wipe/>
  </p:transition>
  <p:timing/>
</p:sld>
</file>

<file path=ppt/slides/slide575.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3314" name="Title 1"/>
          <p:cNvSpPr>
            <a:spLocks noGrp="1"/>
          </p:cNvSpPr>
          <p:nvPr>
            <p:ph type="title"/>
          </p:nvPr>
        </p:nvSpPr>
        <p:spPr>
          <a:xfrm>
            <a:off x="2" y="898643"/>
            <a:ext cx="4553711" cy="75755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noAutofit/>
          </a:bodyPr>
          <a:lstStyle/>
          <a:p>
            <a:pPr>
              <a:lnSpc>
                <a:spcPct val="90000"/>
              </a:lnSpc>
            </a:pPr>
            <a:r>
              <a:rPr lang="en-US" altLang="zh-TW" sz="2700" smtClean="0">
                <a:solidFill>
                  <a:srgbClr val="004C69"/>
                </a:solidFill>
              </a:rPr>
              <a:t>20.3-VLAN </a:t>
            </a:r>
            <a:r>
              <a:rPr lang="zh-TW" altLang="en-US" sz="2700">
                <a:solidFill>
                  <a:srgbClr val="004C69"/>
                </a:solidFill>
              </a:rPr>
              <a:t>設定</a:t>
            </a:r>
            <a:br>
              <a:rPr lang="en-US" altLang="en-US" sz="2700">
                <a:solidFill>
                  <a:srgbClr val="004C69"/>
                </a:solidFill>
              </a:rPr>
            </a:br>
            <a:r>
              <a:rPr lang="en-US" altLang="zh-TW" sz="2700">
                <a:solidFill>
                  <a:srgbClr val="004C69"/>
                </a:solidFill>
              </a:rPr>
              <a:t>VLAN </a:t>
            </a:r>
            <a:r>
              <a:rPr lang="zh-TW" altLang="en-US" sz="2700">
                <a:solidFill>
                  <a:srgbClr val="004C69"/>
                </a:solidFill>
              </a:rPr>
              <a:t>建立範例</a:t>
            </a:r>
          </a:p>
        </p:txBody>
      </p:sp>
      <p:sp>
        <p:nvSpPr>
          <p:cNvPr id="13315" name="Content Placeholder 2"/>
          <p:cNvSpPr>
            <a:spLocks noGrp="1"/>
          </p:cNvSpPr>
          <p:nvPr>
            <p:ph idx="1"/>
          </p:nvPr>
        </p:nvSpPr>
        <p:spPr>
          <a:xfrm>
            <a:off x="61788" y="2258598"/>
            <a:ext cx="4416684" cy="1939261"/>
          </a:xfrm>
        </p:spPr>
        <p:txBody>
          <a:bodyPr/>
          <a:lstStyle/>
          <a:p>
            <a:pPr rtl="0">
              <a:buFont typeface="Arial" panose="020b0604020202020204" pitchFamily="34" charset="0"/>
              <a:buChar char="•"/>
            </a:pPr>
            <a:r>
              <a:rPr lang="zh-TW" altLang="en-US" sz="1800"/>
              <a:t>如果學生電腦在 </a:t>
            </a:r>
            <a:r>
              <a:rPr lang="en-US" altLang="zh-TW" sz="1800"/>
              <a:t>VLAN 20</a:t>
            </a:r>
            <a:r>
              <a:rPr lang="zh-TW" altLang="en-US" sz="1800"/>
              <a:t>，我們將首先建立 </a:t>
            </a:r>
            <a:r>
              <a:rPr lang="en-US" altLang="zh-TW" sz="1800"/>
              <a:t>VLAN</a:t>
            </a:r>
            <a:r>
              <a:rPr lang="zh-TW" altLang="en-US" sz="1800"/>
              <a:t>，然後命名它。</a:t>
            </a:r>
          </a:p>
          <a:p>
            <a:pPr rtl="0">
              <a:buFont typeface="Arial" panose="020b0604020202020204" pitchFamily="34" charset="0"/>
              <a:buChar char="•"/>
            </a:pPr>
            <a:r>
              <a:rPr lang="zh-TW" altLang="en-US" sz="1800"/>
              <a:t>如果你沒有命名，思科 </a:t>
            </a:r>
            <a:r>
              <a:rPr lang="en-US" altLang="zh-TW" sz="1800"/>
              <a:t>IOS </a:t>
            </a:r>
            <a:r>
              <a:rPr lang="zh-TW" altLang="en-US" sz="1800"/>
              <a:t>會給它一個 </a:t>
            </a:r>
            <a:r>
              <a:rPr lang="en-US" altLang="zh-TW" sz="1800"/>
              <a:t>vlan </a:t>
            </a:r>
            <a:r>
              <a:rPr lang="zh-TW" altLang="en-US" sz="1800"/>
              <a:t>的預設名稱和 </a:t>
            </a:r>
            <a:r>
              <a:rPr lang="en-US" altLang="zh-TW" sz="1800"/>
              <a:t>VLAN </a:t>
            </a:r>
            <a:r>
              <a:rPr lang="zh-TW" altLang="en-US" sz="1800"/>
              <a:t>的四位數字。例如 </a:t>
            </a:r>
            <a:r>
              <a:rPr lang="en-US" altLang="zh-TW" sz="1800"/>
              <a:t>VLAN 20 </a:t>
            </a:r>
            <a:r>
              <a:rPr lang="zh-TW" altLang="en-US" sz="1800"/>
              <a:t>的 </a:t>
            </a:r>
            <a:r>
              <a:rPr lang="en-US" altLang="zh-TW" sz="1800"/>
              <a:t>Vlan0020</a:t>
            </a:r>
            <a:r>
              <a:rPr lang="zh-TW" altLang="en-US" sz="1800"/>
              <a:t>。</a:t>
            </a:r>
          </a:p>
        </p:txBody>
      </p:sp>
      <p:graphicFrame>
        <p:nvGraphicFramePr>
          <p:cNvPr id="2" name="Table 1"/>
          <p:cNvGraphicFramePr>
            <a:graphicFrameLocks noGrp="1"/>
          </p:cNvGraphicFramePr>
          <p:nvPr>
            <p:extLst/>
          </p:nvPr>
        </p:nvGraphicFramePr>
        <p:xfrm>
          <a:off x="4791361" y="3524631"/>
          <a:ext cx="3895439" cy="1854200"/>
        </p:xfrm>
        <a:graphic>
          <a:graphicData uri="http://schemas.openxmlformats.org/drawingml/2006/table">
            <a:tbl>
              <a:tblPr firstRow="1" bandRow="1">
                <a:tableStyleId>{5C22544A-7EE6-4342-B048-85BDC9FD1C3A}</a:tableStyleId>
              </a:tblPr>
              <a:tblGrid>
                <a:gridCol w="1915530">
                  <a:extLst>
                    <a:ext uri="{9D8B030D-6E8A-4147-A177-3AD203B41FA5}">
                      <a16:colId xmlns:a16="http://schemas.microsoft.com/office/drawing/2014/main" val="20000"/>
                    </a:ext>
                  </a:extLst>
                </a:gridCol>
                <a:gridCol w="1979909">
                  <a:extLst>
                    <a:ext uri="{9D8B030D-6E8A-4147-A177-3AD203B41FA5}">
                      <a16:colId xmlns:a16="http://schemas.microsoft.com/office/drawing/2014/main" val="20001"/>
                    </a:ext>
                  </a:extLst>
                </a:gridCol>
              </a:tblGrid>
              <a:tr h="370840">
                <a:tc>
                  <a:txBody>
                    <a:bodyPr vert="horz" wrap="square"/>
                    <a:lstStyle/>
                    <a:p>
                      <a:pPr rtl="0"/>
                      <a:r>
                        <a:rPr lang="zh-TW" sz="1600"/>
                        <a:t>提示</a:t>
                      </a:r>
                      <a:r>
                        <a:rPr lang="zh-TW" altLang="en-US" sz="1600"/>
                        <a:t>號</a:t>
                      </a:r>
                      <a:endParaRPr lang="zh-TW" sz="1600"/>
                    </a:p>
                  </a:txBody>
                  <a:tcPr/>
                </a:tc>
                <a:tc>
                  <a:txBody>
                    <a:bodyPr vert="horz" wrap="square"/>
                    <a:lstStyle/>
                    <a:p>
                      <a:pPr rtl="0"/>
                      <a:r>
                        <a:rPr lang="zh-TW" sz="1600"/>
                        <a:t>指令</a:t>
                      </a:r>
                    </a:p>
                  </a:txBody>
                  <a:tcPr/>
                </a:tc>
                <a:extLst>
                  <a:ext uri="{0D108BD9-81ED-4DB2-BD59-A6C34878D82A}">
                    <a16:rowId xmlns:a16="http://schemas.microsoft.com/office/drawing/2014/main" val="10000"/>
                  </a:ext>
                </a:extLst>
              </a:tr>
              <a:tr h="370840">
                <a:tc>
                  <a:txBody>
                    <a:bodyPr vert="horz" wrap="square"/>
                    <a:lstStyle/>
                    <a:p>
                      <a:pPr rtl="0"/>
                      <a:r>
                        <a:rPr lang="zh-TW" sz="1600"/>
                        <a:t>S1#</a:t>
                      </a:r>
                    </a:p>
                  </a:txBody>
                  <a:tcPr/>
                </a:tc>
                <a:tc>
                  <a:txBody>
                    <a:bodyPr vert="horz" wrap="square"/>
                    <a:lstStyle/>
                    <a:p>
                      <a:pPr rtl="0"/>
                      <a:r>
                        <a:rPr lang="zh-TW" sz="1600"/>
                        <a:t>Configure terminal</a:t>
                      </a:r>
                    </a:p>
                  </a:txBody>
                  <a:tcPr/>
                </a:tc>
                <a:extLst>
                  <a:ext uri="{0D108BD9-81ED-4DB2-BD59-A6C34878D82A}">
                    <a16:rowId xmlns:a16="http://schemas.microsoft.com/office/drawing/2014/main" val="10001"/>
                  </a:ext>
                </a:extLst>
              </a:tr>
              <a:tr h="370840">
                <a:tc>
                  <a:txBody>
                    <a:bodyPr vert="horz" wrap="square"/>
                    <a:lstStyle/>
                    <a:p>
                      <a:pPr rtl="0"/>
                      <a:r>
                        <a:rPr lang="zh-TW" sz="1600"/>
                        <a:t>S1(config)#</a:t>
                      </a:r>
                    </a:p>
                  </a:txBody>
                  <a:tcPr/>
                </a:tc>
                <a:tc>
                  <a:txBody>
                    <a:bodyPr vert="horz" wrap="square"/>
                    <a:lstStyle/>
                    <a:p>
                      <a:pPr rtl="0"/>
                      <a:r>
                        <a:rPr lang="zh-TW" sz="1600"/>
                        <a:t>vlan 20</a:t>
                      </a:r>
                    </a:p>
                  </a:txBody>
                  <a:tcPr/>
                </a:tc>
                <a:extLst>
                  <a:ext uri="{0D108BD9-81ED-4DB2-BD59-A6C34878D82A}">
                    <a16:rowId xmlns:a16="http://schemas.microsoft.com/office/drawing/2014/main" val="10002"/>
                  </a:ext>
                </a:extLst>
              </a:tr>
              <a:tr h="370840">
                <a:tc>
                  <a:txBody>
                    <a:bodyPr vert="horz" wrap="square"/>
                    <a:lstStyle/>
                    <a:p>
                      <a:pPr rtl="0"/>
                      <a:r>
                        <a:rPr lang="zh-TW" sz="1600"/>
                        <a:t>S1(config-vlan)#</a:t>
                      </a:r>
                    </a:p>
                  </a:txBody>
                  <a:tcPr/>
                </a:tc>
                <a:tc>
                  <a:txBody>
                    <a:bodyPr vert="horz" wrap="square"/>
                    <a:lstStyle/>
                    <a:p>
                      <a:pPr rtl="0"/>
                      <a:r>
                        <a:rPr lang="zh-TW" sz="1600"/>
                        <a:t>name student</a:t>
                      </a:r>
                    </a:p>
                  </a:txBody>
                  <a:tcPr/>
                </a:tc>
                <a:extLst>
                  <a:ext uri="{0D108BD9-81ED-4DB2-BD59-A6C34878D82A}">
                    <a16:rowId xmlns:a16="http://schemas.microsoft.com/office/drawing/2014/main" val="10003"/>
                  </a:ext>
                </a:extLst>
              </a:tr>
              <a:tr h="370840">
                <a:tc>
                  <a:txBody>
                    <a:bodyPr vert="horz" wrap="square"/>
                    <a:lstStyle/>
                    <a:p>
                      <a:pPr rtl="0"/>
                      <a:r>
                        <a:rPr lang="zh-TW" sz="1600"/>
                        <a:t>S1(config-vlan)#</a:t>
                      </a:r>
                    </a:p>
                  </a:txBody>
                  <a:tcPr/>
                </a:tc>
                <a:tc>
                  <a:txBody>
                    <a:bodyPr vert="horz" wrap="square"/>
                    <a:lstStyle/>
                    <a:p>
                      <a:pPr rtl="0"/>
                      <a:r>
                        <a:rPr lang="zh-TW" sz="1600"/>
                        <a:t>end</a:t>
                      </a:r>
                    </a:p>
                  </a:txBody>
                  <a:tcPr/>
                </a:tc>
                <a:extLst>
                  <a:ext uri="{0D108BD9-81ED-4DB2-BD59-A6C34878D82A}">
                    <a16:rowId xmlns:a16="http://schemas.microsoft.com/office/drawing/2014/main" val="10004"/>
                  </a:ext>
                </a:extLst>
              </a:tr>
            </a:tbl>
          </a:graphicData>
        </a:graphic>
      </p:graphicFrame>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540259" y="966977"/>
            <a:ext cx="4533448" cy="2447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投影片編號版面配置區 2"/>
          <p:cNvSpPr>
            <a:spLocks noGrp="1"/>
          </p:cNvSpPr>
          <p:nvPr>
            <p:ph type="sldNum" sz="quarter" idx="4"/>
          </p:nvPr>
        </p:nvSpPr>
        <p:spPr/>
        <p:txBody>
          <a:bodyPr/>
          <a:lstStyle/>
          <a:p>
            <a:pPr defTabSz="385754">
              <a:defRPr/>
            </a:pPr>
            <a:fld id="{2F5CCB13-0A32-4557-88E9-079F0C330695}" type="slidenum">
              <a:rPr lang="en-US" kern="0" smtClean="0">
                <a:solidFill>
                  <a:srgbClr val="595959"/>
                </a:solidFill>
              </a:rPr>
              <a:pPr defTabSz="385754">
                <a:defRPr/>
              </a:pPr>
              <a:t>575</a:t>
            </a:fld>
            <a:endParaRPr lang="en-US" kern="0">
              <a:solidFill>
                <a:srgbClr val="595959"/>
              </a:solidFill>
            </a:endParaRPr>
          </a:p>
        </p:txBody>
      </p:sp>
    </p:spTree>
    <p:extLst>
      <p:ext uri="{BB962C8B-B14F-4D97-AF65-F5344CB8AC3E}">
        <p14:creationId xmlns:p14="http://schemas.microsoft.com/office/powerpoint/2010/main" val="871983778"/>
      </p:ext>
    </p:extLst>
  </p:cSld>
  <p:clrMapOvr>
    <a:masterClrMapping/>
  </p:clrMapOvr>
  <p:transition spd="slow">
    <p:wipe/>
  </p:transition>
  <p:timing/>
</p:sld>
</file>

<file path=ppt/slides/slide576.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3314" name="Title 1"/>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noAutofit/>
          </a:bodyPr>
          <a:lstStyle/>
          <a:p>
            <a:pPr>
              <a:lnSpc>
                <a:spcPct val="90000"/>
              </a:lnSpc>
            </a:pPr>
            <a:r>
              <a:rPr lang="en-US" altLang="zh-TW" sz="2700" smtClean="0">
                <a:solidFill>
                  <a:srgbClr val="004C69"/>
                </a:solidFill>
              </a:rPr>
              <a:t>20.3-VLAN </a:t>
            </a:r>
            <a:r>
              <a:rPr lang="zh-TW" altLang="en-US" sz="2700">
                <a:solidFill>
                  <a:srgbClr val="004C69"/>
                </a:solidFill>
              </a:rPr>
              <a:t>設定</a:t>
            </a:r>
            <a:br>
              <a:rPr lang="en-US" altLang="en-US" sz="2700">
                <a:solidFill>
                  <a:srgbClr val="004C69"/>
                </a:solidFill>
              </a:rPr>
            </a:br>
            <a:r>
              <a:rPr lang="en-US" altLang="zh-TW" sz="2700">
                <a:solidFill>
                  <a:srgbClr val="004C69"/>
                </a:solidFill>
              </a:rPr>
              <a:t>VLAN </a:t>
            </a:r>
            <a:r>
              <a:rPr lang="zh-TW" altLang="en-US" sz="2700">
                <a:solidFill>
                  <a:srgbClr val="004C69"/>
                </a:solidFill>
              </a:rPr>
              <a:t>連接埠指派命令</a:t>
            </a:r>
          </a:p>
        </p:txBody>
      </p:sp>
      <p:sp>
        <p:nvSpPr>
          <p:cNvPr id="13315" name="Content Placeholder 2"/>
          <p:cNvSpPr>
            <a:spLocks noGrp="1"/>
          </p:cNvSpPr>
          <p:nvPr>
            <p:ph idx="1"/>
          </p:nvPr>
        </p:nvSpPr>
        <p:spPr>
          <a:xfrm>
            <a:off x="176260" y="1753773"/>
            <a:ext cx="8583692" cy="596998"/>
          </a:xfrm>
        </p:spPr>
        <p:txBody>
          <a:bodyPr/>
          <a:lstStyle/>
          <a:p>
            <a:pPr marL="0" indent="0">
              <a:buNone/>
            </a:pPr>
            <a:r>
              <a:rPr lang="zh-TW" altLang="en-US" sz="1800"/>
              <a:t>建立 </a:t>
            </a:r>
            <a:r>
              <a:rPr lang="en-US" altLang="zh-TW" sz="1800"/>
              <a:t>VLAN </a:t>
            </a:r>
            <a:r>
              <a:rPr lang="zh-TW" altLang="en-US" sz="1800"/>
              <a:t>之後，我們就可以將它指派給正確的介面。</a:t>
            </a:r>
          </a:p>
          <a:p>
            <a:pPr lvl="1"/>
            <a:endParaRPr lang="en-CA" altLang="en-US"/>
          </a:p>
        </p:txBody>
      </p:sp>
      <p:graphicFrame>
        <p:nvGraphicFramePr>
          <p:cNvPr id="2" name="Table 1"/>
          <p:cNvGraphicFramePr>
            <a:graphicFrameLocks noGrp="1"/>
          </p:cNvGraphicFramePr>
          <p:nvPr>
            <p:extLst/>
          </p:nvPr>
        </p:nvGraphicFramePr>
        <p:xfrm>
          <a:off x="283464" y="2695449"/>
          <a:ext cx="8476488" cy="2494280"/>
        </p:xfrm>
        <a:graphic>
          <a:graphicData uri="http://schemas.openxmlformats.org/drawingml/2006/table">
            <a:tbl>
              <a:tblPr firstRow="1" bandRow="1">
                <a:tableStyleId>{5C22544A-7EE6-4342-B048-85BDC9FD1C3A}</a:tableStyleId>
              </a:tblPr>
              <a:tblGrid>
                <a:gridCol w="2497314">
                  <a:extLst>
                    <a:ext uri="{9D8B030D-6E8A-4147-A177-3AD203B41FA5}">
                      <a16:colId xmlns:a16="http://schemas.microsoft.com/office/drawing/2014/main" val="20000"/>
                    </a:ext>
                  </a:extLst>
                </a:gridCol>
                <a:gridCol w="5979174">
                  <a:extLst>
                    <a:ext uri="{9D8B030D-6E8A-4147-A177-3AD203B41FA5}">
                      <a16:colId xmlns:a16="http://schemas.microsoft.com/office/drawing/2014/main" val="20001"/>
                    </a:ext>
                  </a:extLst>
                </a:gridCol>
              </a:tblGrid>
              <a:tr h="370840">
                <a:tc>
                  <a:txBody>
                    <a:bodyPr vert="horz" wrap="square"/>
                    <a:lstStyle/>
                    <a:p>
                      <a:pPr rtl="0"/>
                      <a:r>
                        <a:rPr lang="zh-TW" sz="1600">
                          <a:latin typeface="標楷體" pitchFamily="65" charset="-120"/>
                          <a:ea typeface="標楷體" panose="03000509000000000000" pitchFamily="65" charset="-120"/>
                        </a:rPr>
                        <a:t>工作 </a:t>
                      </a:r>
                    </a:p>
                  </a:txBody>
                  <a:tcPr/>
                </a:tc>
                <a:tc>
                  <a:txBody>
                    <a:bodyPr vert="horz" wrap="square"/>
                    <a:lstStyle/>
                    <a:p>
                      <a:pPr rtl="0"/>
                      <a:r>
                        <a:rPr lang="zh-TW" sz="1600">
                          <a:latin typeface="標楷體" pitchFamily="65" charset="-120"/>
                          <a:ea typeface="標楷體" panose="03000509000000000000" pitchFamily="65" charset="-120"/>
                        </a:rPr>
                        <a:t>指令</a:t>
                      </a:r>
                    </a:p>
                  </a:txBody>
                  <a:tcPr/>
                </a:tc>
                <a:extLst>
                  <a:ext uri="{0D108BD9-81ED-4DB2-BD59-A6C34878D82A}">
                    <a16:rowId xmlns:a16="http://schemas.microsoft.com/office/drawing/2014/main" val="10000"/>
                  </a:ext>
                </a:extLst>
              </a:tr>
              <a:tr h="370840">
                <a:tc>
                  <a:txBody>
                    <a:bodyPr vert="horz" wrap="square"/>
                    <a:lstStyle/>
                    <a:p>
                      <a:pPr rtl="0"/>
                      <a:r>
                        <a:rPr lang="zh-TW" sz="1800">
                          <a:latin typeface="標楷體" pitchFamily="65" charset="-120"/>
                          <a:ea typeface="標楷體" panose="03000509000000000000" pitchFamily="65" charset="-120"/>
                        </a:rPr>
                        <a:t>進入全域設定模式。</a:t>
                      </a:r>
                    </a:p>
                  </a:txBody>
                  <a:tcPr anchor="ctr"/>
                </a:tc>
                <a:tc>
                  <a:txBody>
                    <a:bodyPr vert="horz" wrap="square"/>
                    <a:lstStyle/>
                    <a:p>
                      <a:pPr rtl="0"/>
                      <a:r>
                        <a:rPr lang="zh-TW" sz="1800">
                          <a:latin typeface="標楷體" pitchFamily="65" charset="-120"/>
                          <a:ea typeface="標楷體" panose="03000509000000000000" pitchFamily="65" charset="-120"/>
                        </a:rPr>
                        <a:t>Switch# </a:t>
                      </a:r>
                      <a:r>
                        <a:rPr lang="zh-TW" sz="1800" b="1">
                          <a:latin typeface="標楷體" pitchFamily="65" charset="-120"/>
                          <a:ea typeface="標楷體" panose="03000509000000000000" pitchFamily="65" charset="-120"/>
                        </a:rPr>
                        <a:t>configure terminal</a:t>
                      </a:r>
                    </a:p>
                  </a:txBody>
                  <a:tcPr anchor="ctr"/>
                </a:tc>
                <a:extLst>
                  <a:ext uri="{0D108BD9-81ED-4DB2-BD59-A6C34878D82A}">
                    <a16:rowId xmlns:a16="http://schemas.microsoft.com/office/drawing/2014/main" val="10001"/>
                  </a:ext>
                </a:extLst>
              </a:tr>
              <a:tr h="370840">
                <a:tc>
                  <a:txBody>
                    <a:bodyPr vert="horz" wrap="square"/>
                    <a:lstStyle/>
                    <a:p>
                      <a:pPr rtl="0"/>
                      <a:r>
                        <a:rPr lang="zh-TW" sz="1800">
                          <a:latin typeface="標楷體" pitchFamily="65" charset="-120"/>
                          <a:ea typeface="標楷體" panose="03000509000000000000" pitchFamily="65" charset="-120"/>
                        </a:rPr>
                        <a:t>進入介面設定模式。</a:t>
                      </a:r>
                    </a:p>
                  </a:txBody>
                  <a:tcPr anchor="ctr"/>
                </a:tc>
                <a:tc>
                  <a:txBody>
                    <a:bodyPr vert="horz" wrap="square"/>
                    <a:lstStyle/>
                    <a:p>
                      <a:pPr rtl="0"/>
                      <a:r>
                        <a:rPr lang="zh-TW" sz="1800">
                          <a:latin typeface="標楷體" pitchFamily="65" charset="-120"/>
                          <a:ea typeface="標楷體" panose="03000509000000000000" pitchFamily="65" charset="-120"/>
                        </a:rPr>
                        <a:t>Switch(config)# </a:t>
                      </a:r>
                      <a:r>
                        <a:rPr lang="zh-TW" sz="1800" b="1">
                          <a:latin typeface="標楷體" pitchFamily="65" charset="-120"/>
                          <a:ea typeface="標楷體" panose="03000509000000000000" pitchFamily="65" charset="-120"/>
                        </a:rPr>
                        <a:t>interface </a:t>
                      </a:r>
                      <a:r>
                        <a:rPr lang="zh-TW" sz="1800" i="1">
                          <a:latin typeface="標楷體" pitchFamily="65" charset="-120"/>
                          <a:ea typeface="標楷體" panose="03000509000000000000" pitchFamily="65" charset="-120"/>
                        </a:rPr>
                        <a:t>interface-id</a:t>
                      </a:r>
                    </a:p>
                  </a:txBody>
                  <a:tcPr anchor="ctr"/>
                </a:tc>
                <a:extLst>
                  <a:ext uri="{0D108BD9-81ED-4DB2-BD59-A6C34878D82A}">
                    <a16:rowId xmlns:a16="http://schemas.microsoft.com/office/drawing/2014/main" val="10002"/>
                  </a:ext>
                </a:extLst>
              </a:tr>
              <a:tr h="370840">
                <a:tc>
                  <a:txBody>
                    <a:bodyPr vert="horz" wrap="square"/>
                    <a:lstStyle/>
                    <a:p>
                      <a:pPr rtl="0"/>
                      <a:r>
                        <a:rPr lang="zh-TW" sz="1800">
                          <a:latin typeface="標楷體" pitchFamily="65" charset="-120"/>
                          <a:ea typeface="標楷體" panose="03000509000000000000" pitchFamily="65" charset="-120"/>
                        </a:rPr>
                        <a:t>將埠設置為存取模式。</a:t>
                      </a:r>
                    </a:p>
                  </a:txBody>
                  <a:tcPr anchor="ctr"/>
                </a:tc>
                <a:tc>
                  <a:txBody>
                    <a:bodyPr vert="horz" wrap="square"/>
                    <a:lstStyle/>
                    <a:p>
                      <a:pPr rtl="0"/>
                      <a:r>
                        <a:rPr lang="zh-TW" sz="1800">
                          <a:latin typeface="標楷體" pitchFamily="65" charset="-120"/>
                          <a:ea typeface="標楷體" panose="03000509000000000000" pitchFamily="65" charset="-120"/>
                        </a:rPr>
                        <a:t>Switch(config-if)# </a:t>
                      </a:r>
                      <a:r>
                        <a:rPr lang="zh-TW" sz="1800" b="1">
                          <a:latin typeface="標楷體" pitchFamily="65" charset="-120"/>
                          <a:ea typeface="標楷體" panose="03000509000000000000" pitchFamily="65" charset="-120"/>
                        </a:rPr>
                        <a:t>switchport mode access</a:t>
                      </a:r>
                    </a:p>
                  </a:txBody>
                  <a:tcPr anchor="ctr"/>
                </a:tc>
                <a:extLst>
                  <a:ext uri="{0D108BD9-81ED-4DB2-BD59-A6C34878D82A}">
                    <a16:rowId xmlns:a16="http://schemas.microsoft.com/office/drawing/2014/main" val="10003"/>
                  </a:ext>
                </a:extLst>
              </a:tr>
              <a:tr h="640080">
                <a:tc>
                  <a:txBody>
                    <a:bodyPr vert="horz" wrap="square"/>
                    <a:lstStyle/>
                    <a:p>
                      <a:pPr rtl="0"/>
                      <a:r>
                        <a:rPr lang="zh-TW" sz="1800">
                          <a:latin typeface="標楷體" pitchFamily="65" charset="-120"/>
                          <a:ea typeface="標楷體" panose="03000509000000000000" pitchFamily="65" charset="-120"/>
                        </a:rPr>
                        <a:t>將連接埠指派給 VLAN。</a:t>
                      </a:r>
                    </a:p>
                  </a:txBody>
                  <a:tcPr anchor="ctr"/>
                </a:tc>
                <a:tc>
                  <a:txBody>
                    <a:bodyPr vert="horz" wrap="square"/>
                    <a:lstStyle/>
                    <a:p>
                      <a:pPr rtl="0"/>
                      <a:r>
                        <a:rPr lang="zh-TW" sz="1800">
                          <a:latin typeface="標楷體" pitchFamily="65" charset="-120"/>
                          <a:ea typeface="標楷體" panose="03000509000000000000" pitchFamily="65" charset="-120"/>
                        </a:rPr>
                        <a:t>Switch(config-if)# </a:t>
                      </a:r>
                      <a:r>
                        <a:rPr lang="zh-TW" sz="1800" b="1">
                          <a:latin typeface="標楷體" pitchFamily="65" charset="-120"/>
                          <a:ea typeface="標楷體" panose="03000509000000000000" pitchFamily="65" charset="-120"/>
                        </a:rPr>
                        <a:t>switchport access vlan</a:t>
                      </a:r>
                      <a:r>
                        <a:rPr lang="zh-TW" sz="1800">
                          <a:latin typeface="標楷體" pitchFamily="65" charset="-120"/>
                          <a:ea typeface="標楷體" panose="03000509000000000000" pitchFamily="65" charset="-120"/>
                        </a:rPr>
                        <a:t> </a:t>
                      </a:r>
                      <a:r>
                        <a:rPr lang="zh-TW" sz="1800" i="1">
                          <a:latin typeface="標楷體" pitchFamily="65" charset="-120"/>
                          <a:ea typeface="標楷體" panose="03000509000000000000" pitchFamily="65" charset="-120"/>
                        </a:rPr>
                        <a:t>vlan-id</a:t>
                      </a:r>
                    </a:p>
                  </a:txBody>
                  <a:tcPr anchor="ctr"/>
                </a:tc>
                <a:extLst>
                  <a:ext uri="{0D108BD9-81ED-4DB2-BD59-A6C34878D82A}">
                    <a16:rowId xmlns:a16="http://schemas.microsoft.com/office/drawing/2014/main" val="10004"/>
                  </a:ext>
                </a:extLst>
              </a:tr>
              <a:tr h="370840">
                <a:tc>
                  <a:txBody>
                    <a:bodyPr vert="horz" wrap="square"/>
                    <a:lstStyle/>
                    <a:p>
                      <a:pPr rtl="0"/>
                      <a:r>
                        <a:rPr lang="zh-TW" sz="1800">
                          <a:latin typeface="標楷體" pitchFamily="65" charset="-120"/>
                          <a:ea typeface="標楷體" panose="03000509000000000000" pitchFamily="65" charset="-120"/>
                        </a:rPr>
                        <a:t>返回特權執行模式。</a:t>
                      </a:r>
                    </a:p>
                  </a:txBody>
                  <a:tcPr anchor="ctr"/>
                </a:tc>
                <a:tc>
                  <a:txBody>
                    <a:bodyPr vert="horz" wrap="square"/>
                    <a:lstStyle/>
                    <a:p>
                      <a:pPr rtl="0"/>
                      <a:r>
                        <a:rPr lang="zh-TW" sz="1800">
                          <a:latin typeface="標楷體" pitchFamily="65" charset="-120"/>
                          <a:ea typeface="標楷體" panose="03000509000000000000" pitchFamily="65" charset="-120"/>
                        </a:rPr>
                        <a:t>Switch(config-if)# </a:t>
                      </a:r>
                      <a:r>
                        <a:rPr lang="zh-TW" sz="1800" b="1">
                          <a:latin typeface="標楷體" pitchFamily="65" charset="-120"/>
                          <a:ea typeface="標楷體" panose="03000509000000000000" pitchFamily="65" charset="-120"/>
                        </a:rPr>
                        <a:t>end</a:t>
                      </a:r>
                    </a:p>
                  </a:txBody>
                  <a:tcPr anchor="ctr"/>
                </a:tc>
                <a:extLst>
                  <a:ext uri="{0D108BD9-81ED-4DB2-BD59-A6C34878D82A}">
                    <a16:rowId xmlns:a16="http://schemas.microsoft.com/office/drawing/2014/main" val="10005"/>
                  </a:ext>
                </a:extLst>
              </a:tr>
            </a:tbl>
          </a:graphicData>
        </a:graphic>
      </p:graphicFrame>
      <p:sp>
        <p:nvSpPr>
          <p:cNvPr id="3" name="投影片編號版面配置區 2"/>
          <p:cNvSpPr>
            <a:spLocks noGrp="1"/>
          </p:cNvSpPr>
          <p:nvPr>
            <p:ph type="sldNum" sz="quarter" idx="4"/>
          </p:nvPr>
        </p:nvSpPr>
        <p:spPr/>
        <p:txBody>
          <a:bodyPr/>
          <a:lstStyle/>
          <a:p>
            <a:pPr defTabSz="385754">
              <a:defRPr/>
            </a:pPr>
            <a:fld id="{2F5CCB13-0A32-4557-88E9-079F0C330695}" type="slidenum">
              <a:rPr lang="en-US" kern="0" smtClean="0">
                <a:solidFill>
                  <a:srgbClr val="595959"/>
                </a:solidFill>
              </a:rPr>
              <a:pPr defTabSz="385754">
                <a:defRPr/>
              </a:pPr>
              <a:t>576</a:t>
            </a:fld>
            <a:endParaRPr lang="en-US" kern="0">
              <a:solidFill>
                <a:srgbClr val="595959"/>
              </a:solidFill>
            </a:endParaRPr>
          </a:p>
        </p:txBody>
      </p:sp>
    </p:spTree>
    <p:extLst>
      <p:ext uri="{BB962C8B-B14F-4D97-AF65-F5344CB8AC3E}">
        <p14:creationId xmlns:p14="http://schemas.microsoft.com/office/powerpoint/2010/main" val="134060906"/>
      </p:ext>
    </p:extLst>
  </p:cSld>
  <p:clrMapOvr>
    <a:masterClrMapping/>
  </p:clrMapOvr>
  <p:transition spd="slow">
    <p:wipe/>
  </p:transition>
  <p:timing/>
</p:sld>
</file>

<file path=ppt/slides/slide577.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3314" name="Title 1"/>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noAutofit/>
          </a:bodyPr>
          <a:lstStyle/>
          <a:p>
            <a:pPr>
              <a:lnSpc>
                <a:spcPct val="90000"/>
              </a:lnSpc>
            </a:pPr>
            <a:r>
              <a:rPr lang="en-US" altLang="zh-TW" sz="2700" smtClean="0">
                <a:solidFill>
                  <a:srgbClr val="004C69"/>
                </a:solidFill>
              </a:rPr>
              <a:t>20.3-VLAN </a:t>
            </a:r>
            <a:r>
              <a:rPr lang="zh-TW" altLang="en-US" sz="2700">
                <a:solidFill>
                  <a:srgbClr val="004C69"/>
                </a:solidFill>
              </a:rPr>
              <a:t>設定</a:t>
            </a:r>
            <a:br>
              <a:rPr lang="en-US" altLang="en-US" sz="2700">
                <a:solidFill>
                  <a:srgbClr val="004C69"/>
                </a:solidFill>
              </a:rPr>
            </a:br>
            <a:r>
              <a:rPr lang="en-US" altLang="zh-TW" sz="2700">
                <a:solidFill>
                  <a:srgbClr val="004C69"/>
                </a:solidFill>
              </a:rPr>
              <a:t>VLAN </a:t>
            </a:r>
            <a:r>
              <a:rPr lang="zh-TW" altLang="en-US" sz="2700">
                <a:solidFill>
                  <a:srgbClr val="004C69"/>
                </a:solidFill>
              </a:rPr>
              <a:t>連接埠指派範例</a:t>
            </a:r>
          </a:p>
        </p:txBody>
      </p:sp>
      <p:sp>
        <p:nvSpPr>
          <p:cNvPr id="13315" name="Content Placeholder 2"/>
          <p:cNvSpPr>
            <a:spLocks noGrp="1"/>
          </p:cNvSpPr>
          <p:nvPr>
            <p:ph idx="1"/>
          </p:nvPr>
        </p:nvSpPr>
        <p:spPr>
          <a:xfrm>
            <a:off x="123574" y="1725196"/>
            <a:ext cx="4361340" cy="2942054"/>
          </a:xfrm>
        </p:spPr>
        <p:txBody>
          <a:bodyPr/>
          <a:lstStyle/>
          <a:p>
            <a:pPr marL="0" indent="0">
              <a:buNone/>
            </a:pPr>
            <a:r>
              <a:rPr lang="zh-TW" altLang="en-US" sz="1800"/>
              <a:t>我們可以分配 </a:t>
            </a:r>
            <a:r>
              <a:rPr lang="en-US" altLang="zh-TW" sz="1800"/>
              <a:t>VLAN </a:t>
            </a:r>
            <a:r>
              <a:rPr lang="zh-TW" altLang="en-US" sz="1800"/>
              <a:t>到連接埠介面。</a:t>
            </a:r>
          </a:p>
          <a:p>
            <a:pPr rtl="0">
              <a:buFont typeface="Arial" panose="020b0604020202020204" pitchFamily="34" charset="0"/>
              <a:buChar char="•"/>
            </a:pPr>
            <a:r>
              <a:rPr lang="zh-TW" altLang="en-US" sz="1800"/>
              <a:t>一旦裝置被指派 </a:t>
            </a:r>
            <a:r>
              <a:rPr lang="en-US" altLang="zh-TW" sz="1800"/>
              <a:t>VLAN</a:t>
            </a:r>
            <a:r>
              <a:rPr lang="zh-TW" altLang="en-US" sz="1800"/>
              <a:t>，終端裝置將需要該 </a:t>
            </a:r>
            <a:r>
              <a:rPr lang="en-US" altLang="zh-TW" sz="1800"/>
              <a:t>VLAN </a:t>
            </a:r>
            <a:r>
              <a:rPr lang="zh-TW" altLang="en-US" sz="1800"/>
              <a:t>的 </a:t>
            </a:r>
            <a:r>
              <a:rPr lang="en-US" altLang="zh-TW" sz="1800"/>
              <a:t>IP </a:t>
            </a:r>
            <a:r>
              <a:rPr lang="zh-TW" altLang="en-US" sz="1800"/>
              <a:t>位址資訊</a:t>
            </a:r>
          </a:p>
          <a:p>
            <a:pPr rtl="0">
              <a:buFont typeface="Arial" panose="020b0604020202020204" pitchFamily="34" charset="0"/>
              <a:buChar char="•"/>
            </a:pPr>
            <a:r>
              <a:rPr lang="zh-TW" altLang="en-US" sz="1800"/>
              <a:t>在這裡，學生電腦收到 </a:t>
            </a:r>
            <a:r>
              <a:rPr lang="en-US" altLang="zh-TW" sz="1800"/>
              <a:t>172.17.20.22</a:t>
            </a:r>
          </a:p>
        </p:txBody>
      </p:sp>
      <p:graphicFrame>
        <p:nvGraphicFramePr>
          <p:cNvPr id="2" name="Table 1"/>
          <p:cNvGraphicFramePr>
            <a:graphicFrameLocks noGrp="1"/>
          </p:cNvGraphicFramePr>
          <p:nvPr>
            <p:extLst/>
          </p:nvPr>
        </p:nvGraphicFramePr>
        <p:xfrm>
          <a:off x="3090797" y="3352800"/>
          <a:ext cx="5674291" cy="2377440"/>
        </p:xfrm>
        <a:graphic>
          <a:graphicData uri="http://schemas.openxmlformats.org/drawingml/2006/table">
            <a:tbl>
              <a:tblPr firstRow="1" bandRow="1">
                <a:tableStyleId>{5C22544A-7EE6-4342-B048-85BDC9FD1C3A}</a:tableStyleId>
              </a:tblPr>
              <a:tblGrid>
                <a:gridCol w="2235953">
                  <a:extLst>
                    <a:ext uri="{9D8B030D-6E8A-4147-A177-3AD203B41FA5}">
                      <a16:colId xmlns:a16="http://schemas.microsoft.com/office/drawing/2014/main" val="20000"/>
                    </a:ext>
                  </a:extLst>
                </a:gridCol>
                <a:gridCol w="3438338">
                  <a:extLst>
                    <a:ext uri="{9D8B030D-6E8A-4147-A177-3AD203B41FA5}">
                      <a16:colId xmlns:a16="http://schemas.microsoft.com/office/drawing/2014/main" val="20001"/>
                    </a:ext>
                  </a:extLst>
                </a:gridCol>
              </a:tblGrid>
              <a:tr h="388620">
                <a:tc>
                  <a:txBody>
                    <a:bodyPr vert="horz" wrap="square"/>
                    <a:lstStyle/>
                    <a:p>
                      <a:pPr rtl="0"/>
                      <a:r>
                        <a:rPr lang="zh-TW" sz="2000">
                          <a:latin typeface="標楷體" pitchFamily="65" charset="-120"/>
                          <a:ea typeface="標楷體" panose="03000509000000000000" pitchFamily="65" charset="-120"/>
                        </a:rPr>
                        <a:t>提示</a:t>
                      </a:r>
                      <a:r>
                        <a:rPr lang="zh-TW" altLang="en-US" sz="2000">
                          <a:latin typeface="標楷體" pitchFamily="65" charset="-120"/>
                          <a:ea typeface="標楷體" panose="03000509000000000000" pitchFamily="65" charset="-120"/>
                        </a:rPr>
                        <a:t>號</a:t>
                      </a:r>
                      <a:endParaRPr lang="zh-TW" sz="2000">
                        <a:latin typeface="標楷體" pitchFamily="65" charset="-120"/>
                        <a:ea typeface="標楷體" panose="03000509000000000000" pitchFamily="65" charset="-120"/>
                      </a:endParaRPr>
                    </a:p>
                  </a:txBody>
                  <a:tcPr/>
                </a:tc>
                <a:tc>
                  <a:txBody>
                    <a:bodyPr vert="horz" wrap="square"/>
                    <a:lstStyle/>
                    <a:p>
                      <a:pPr rtl="0"/>
                      <a:r>
                        <a:rPr lang="zh-TW" sz="2000">
                          <a:latin typeface="標楷體" pitchFamily="65" charset="-120"/>
                          <a:ea typeface="標楷體" panose="03000509000000000000" pitchFamily="65" charset="-120"/>
                        </a:rPr>
                        <a:t>指令</a:t>
                      </a:r>
                    </a:p>
                  </a:txBody>
                  <a:tcPr/>
                </a:tc>
                <a:extLst>
                  <a:ext uri="{0D108BD9-81ED-4DB2-BD59-A6C34878D82A}">
                    <a16:rowId xmlns:a16="http://schemas.microsoft.com/office/drawing/2014/main" val="10000"/>
                  </a:ext>
                </a:extLst>
              </a:tr>
              <a:tr h="388620">
                <a:tc>
                  <a:txBody>
                    <a:bodyPr vert="horz" wrap="square"/>
                    <a:lstStyle/>
                    <a:p>
                      <a:pPr rtl="0"/>
                      <a:r>
                        <a:rPr lang="zh-TW" sz="2000">
                          <a:latin typeface="標楷體" pitchFamily="65" charset="-120"/>
                          <a:ea typeface="標楷體" panose="03000509000000000000" pitchFamily="65" charset="-120"/>
                        </a:rPr>
                        <a:t>S1#</a:t>
                      </a:r>
                    </a:p>
                  </a:txBody>
                  <a:tcPr/>
                </a:tc>
                <a:tc>
                  <a:txBody>
                    <a:bodyPr vert="horz" wrap="square"/>
                    <a:lstStyle/>
                    <a:p>
                      <a:pPr rtl="0"/>
                      <a:r>
                        <a:rPr lang="en-US" altLang="zh-TW" sz="2000">
                          <a:latin typeface="標楷體" pitchFamily="65" charset="-120"/>
                          <a:ea typeface="標楷體" panose="03000509000000000000" pitchFamily="65" charset="-120"/>
                        </a:rPr>
                        <a:t>c</a:t>
                      </a:r>
                      <a:r>
                        <a:rPr lang="zh-TW" sz="2000">
                          <a:latin typeface="標楷體" pitchFamily="65" charset="-120"/>
                          <a:ea typeface="標楷體" panose="03000509000000000000" pitchFamily="65" charset="-120"/>
                        </a:rPr>
                        <a:t>onfigure terminal</a:t>
                      </a:r>
                    </a:p>
                  </a:txBody>
                  <a:tcPr/>
                </a:tc>
                <a:extLst>
                  <a:ext uri="{0D108BD9-81ED-4DB2-BD59-A6C34878D82A}">
                    <a16:rowId xmlns:a16="http://schemas.microsoft.com/office/drawing/2014/main" val="10001"/>
                  </a:ext>
                </a:extLst>
              </a:tr>
              <a:tr h="388620">
                <a:tc>
                  <a:txBody>
                    <a:bodyPr vert="horz" wrap="square"/>
                    <a:lstStyle/>
                    <a:p>
                      <a:pPr rtl="0"/>
                      <a:r>
                        <a:rPr lang="zh-TW" sz="2000">
                          <a:latin typeface="標楷體" pitchFamily="65" charset="-120"/>
                          <a:ea typeface="標楷體" panose="03000509000000000000" pitchFamily="65" charset="-120"/>
                        </a:rPr>
                        <a:t>S1(config)#</a:t>
                      </a:r>
                    </a:p>
                  </a:txBody>
                  <a:tcPr/>
                </a:tc>
                <a:tc>
                  <a:txBody>
                    <a:bodyPr vert="horz" wrap="square"/>
                    <a:lstStyle/>
                    <a:p>
                      <a:pPr rtl="0"/>
                      <a:r>
                        <a:rPr lang="zh-TW" sz="2000">
                          <a:latin typeface="標楷體" pitchFamily="65" charset="-120"/>
                          <a:ea typeface="標楷體" panose="03000509000000000000" pitchFamily="65" charset="-120"/>
                        </a:rPr>
                        <a:t>Interface</a:t>
                      </a:r>
                      <a:r>
                        <a:rPr lang="zh-TW" sz="2000" baseline="0">
                          <a:latin typeface="標楷體" pitchFamily="65" charset="-120"/>
                          <a:ea typeface="標楷體" panose="03000509000000000000" pitchFamily="65" charset="-120"/>
                        </a:rPr>
                        <a:t> fa0/18</a:t>
                      </a:r>
                    </a:p>
                  </a:txBody>
                  <a:tcPr/>
                </a:tc>
                <a:extLst>
                  <a:ext uri="{0D108BD9-81ED-4DB2-BD59-A6C34878D82A}">
                    <a16:rowId xmlns:a16="http://schemas.microsoft.com/office/drawing/2014/main" val="10002"/>
                  </a:ext>
                </a:extLst>
              </a:tr>
              <a:tr h="388620">
                <a:tc>
                  <a:txBody>
                    <a:bodyPr vert="horz" wrap="square"/>
                    <a:lstStyle/>
                    <a:p>
                      <a:pPr rtl="0"/>
                      <a:r>
                        <a:rPr lang="zh-TW" sz="2000">
                          <a:latin typeface="標楷體" pitchFamily="65" charset="-120"/>
                          <a:ea typeface="標楷體" panose="03000509000000000000" pitchFamily="65" charset="-120"/>
                        </a:rPr>
                        <a:t>S1(config-if)#</a:t>
                      </a:r>
                    </a:p>
                  </a:txBody>
                  <a:tcPr/>
                </a:tc>
                <a:tc>
                  <a:txBody>
                    <a:bodyPr vert="horz" wrap="square"/>
                    <a:lstStyle/>
                    <a:p>
                      <a:pPr rtl="0"/>
                      <a:r>
                        <a:rPr lang="en-US" altLang="zh-TW" sz="2000">
                          <a:latin typeface="標楷體" pitchFamily="65" charset="-120"/>
                          <a:ea typeface="標楷體" panose="03000509000000000000" pitchFamily="65" charset="-120"/>
                        </a:rPr>
                        <a:t>s</a:t>
                      </a:r>
                      <a:r>
                        <a:rPr lang="zh-TW" sz="2000">
                          <a:latin typeface="標楷體" pitchFamily="65" charset="-120"/>
                          <a:ea typeface="標楷體" panose="03000509000000000000" pitchFamily="65" charset="-120"/>
                        </a:rPr>
                        <a:t>witchport mode</a:t>
                      </a:r>
                      <a:r>
                        <a:rPr lang="zh-TW" sz="2000" baseline="0">
                          <a:latin typeface="標楷體" pitchFamily="65" charset="-120"/>
                          <a:ea typeface="標楷體" panose="03000509000000000000" pitchFamily="65" charset="-120"/>
                        </a:rPr>
                        <a:t> access</a:t>
                      </a:r>
                    </a:p>
                  </a:txBody>
                  <a:tcPr/>
                </a:tc>
                <a:extLst>
                  <a:ext uri="{0D108BD9-81ED-4DB2-BD59-A6C34878D82A}">
                    <a16:rowId xmlns:a16="http://schemas.microsoft.com/office/drawing/2014/main" val="10003"/>
                  </a:ext>
                </a:extLst>
              </a:tr>
              <a:tr h="388620">
                <a:tc>
                  <a:txBody>
                    <a:bodyPr vert="horz" wrap="square"/>
                    <a:lstStyle/>
                    <a:p>
                      <a:pPr rtl="0"/>
                      <a:r>
                        <a:rPr lang="zh-TW" sz="2000">
                          <a:latin typeface="標楷體" pitchFamily="65" charset="-120"/>
                          <a:ea typeface="標楷體" panose="03000509000000000000" pitchFamily="65" charset="-120"/>
                        </a:rPr>
                        <a:t>S1(config-if)#</a:t>
                      </a:r>
                    </a:p>
                  </a:txBody>
                  <a:tcPr/>
                </a:tc>
                <a:tc>
                  <a:txBody>
                    <a:bodyPr vert="horz" wrap="square"/>
                    <a:lstStyle/>
                    <a:p>
                      <a:pPr rtl="0"/>
                      <a:r>
                        <a:rPr lang="en-US" altLang="zh-TW" sz="2000">
                          <a:latin typeface="標楷體" pitchFamily="65" charset="-120"/>
                          <a:ea typeface="標楷體" panose="03000509000000000000" pitchFamily="65" charset="-120"/>
                        </a:rPr>
                        <a:t>s</a:t>
                      </a:r>
                      <a:r>
                        <a:rPr lang="zh-TW" sz="2000">
                          <a:latin typeface="標楷體" pitchFamily="65" charset="-120"/>
                          <a:ea typeface="標楷體" panose="03000509000000000000" pitchFamily="65" charset="-120"/>
                        </a:rPr>
                        <a:t>witchport</a:t>
                      </a:r>
                      <a:r>
                        <a:rPr lang="zh-TW" sz="2000" baseline="0">
                          <a:latin typeface="標楷體" pitchFamily="65" charset="-120"/>
                          <a:ea typeface="標楷體" panose="03000509000000000000" pitchFamily="65" charset="-120"/>
                        </a:rPr>
                        <a:t> access vlan 20</a:t>
                      </a:r>
                    </a:p>
                  </a:txBody>
                  <a:tcPr/>
                </a:tc>
                <a:extLst>
                  <a:ext uri="{0D108BD9-81ED-4DB2-BD59-A6C34878D82A}">
                    <a16:rowId xmlns:a16="http://schemas.microsoft.com/office/drawing/2014/main" val="10004"/>
                  </a:ext>
                </a:extLst>
              </a:tr>
              <a:tr h="388620">
                <a:tc>
                  <a:txBody>
                    <a:bodyPr vert="horz" wrap="square"/>
                    <a:lstStyle/>
                    <a:p>
                      <a:pPr rtl="0"/>
                      <a:r>
                        <a:rPr lang="zh-TW" sz="2000">
                          <a:latin typeface="標楷體" pitchFamily="65" charset="-120"/>
                          <a:ea typeface="標楷體" panose="03000509000000000000" pitchFamily="65" charset="-120"/>
                        </a:rPr>
                        <a:t>S1(config-if)#</a:t>
                      </a:r>
                    </a:p>
                  </a:txBody>
                  <a:tcPr/>
                </a:tc>
                <a:tc>
                  <a:txBody>
                    <a:bodyPr vert="horz" wrap="square"/>
                    <a:lstStyle/>
                    <a:p>
                      <a:pPr rtl="0"/>
                      <a:r>
                        <a:rPr lang="zh-TW" sz="2000">
                          <a:latin typeface="標楷體" pitchFamily="65" charset="-120"/>
                          <a:ea typeface="標楷體" panose="03000509000000000000" pitchFamily="65" charset="-120"/>
                        </a:rPr>
                        <a:t>end</a:t>
                      </a:r>
                    </a:p>
                  </a:txBody>
                  <a:tcPr/>
                </a:tc>
                <a:extLst>
                  <a:ext uri="{0D108BD9-81ED-4DB2-BD59-A6C34878D82A}">
                    <a16:rowId xmlns:a16="http://schemas.microsoft.com/office/drawing/2014/main" val="10005"/>
                  </a:ext>
                </a:extLst>
              </a:tr>
            </a:tbl>
          </a:graphicData>
        </a:graphic>
      </p:graphicFrame>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015858" y="1003555"/>
            <a:ext cx="3914211" cy="22953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投影片編號版面配置區 2"/>
          <p:cNvSpPr>
            <a:spLocks noGrp="1"/>
          </p:cNvSpPr>
          <p:nvPr>
            <p:ph type="sldNum" sz="quarter" idx="4"/>
          </p:nvPr>
        </p:nvSpPr>
        <p:spPr/>
        <p:txBody>
          <a:bodyPr/>
          <a:lstStyle/>
          <a:p>
            <a:pPr defTabSz="385754">
              <a:defRPr/>
            </a:pPr>
            <a:fld id="{2F5CCB13-0A32-4557-88E9-079F0C330695}" type="slidenum">
              <a:rPr lang="en-US" kern="0" smtClean="0">
                <a:solidFill>
                  <a:srgbClr val="595959"/>
                </a:solidFill>
              </a:rPr>
              <a:pPr defTabSz="385754">
                <a:defRPr/>
              </a:pPr>
              <a:t>577</a:t>
            </a:fld>
            <a:endParaRPr lang="en-US" kern="0">
              <a:solidFill>
                <a:srgbClr val="595959"/>
              </a:solidFill>
            </a:endParaRPr>
          </a:p>
        </p:txBody>
      </p:sp>
    </p:spTree>
    <p:extLst>
      <p:ext uri="{BB962C8B-B14F-4D97-AF65-F5344CB8AC3E}">
        <p14:creationId xmlns:p14="http://schemas.microsoft.com/office/powerpoint/2010/main" val="285252283"/>
      </p:ext>
    </p:extLst>
  </p:cSld>
  <p:clrMapOvr>
    <a:masterClrMapping/>
  </p:clrMapOvr>
  <p:transition spd="slow">
    <p:wipe/>
  </p:transition>
  <p:timing/>
</p:sld>
</file>

<file path=ppt/slides/slide578.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3314" name="Title 1"/>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noAutofit/>
          </a:bodyPr>
          <a:lstStyle/>
          <a:p>
            <a:pPr>
              <a:lnSpc>
                <a:spcPct val="90000"/>
              </a:lnSpc>
            </a:pPr>
            <a:r>
              <a:rPr lang="en-US" altLang="zh-TW" sz="2700">
                <a:solidFill>
                  <a:srgbClr val="004C69"/>
                </a:solidFill>
              </a:rPr>
              <a:t>20.3-</a:t>
            </a:r>
            <a:r>
              <a:rPr lang="en-US" altLang="zh-TW" sz="2700" smtClean="0">
                <a:solidFill>
                  <a:srgbClr val="004C69"/>
                </a:solidFill>
              </a:rPr>
              <a:t>VLAN </a:t>
            </a:r>
            <a:r>
              <a:rPr lang="zh-TW" altLang="en-US" sz="2700">
                <a:solidFill>
                  <a:srgbClr val="004C69"/>
                </a:solidFill>
              </a:rPr>
              <a:t>設定</a:t>
            </a:r>
            <a:br>
              <a:rPr lang="en-US" altLang="en-US" sz="2700">
                <a:solidFill>
                  <a:srgbClr val="004C69"/>
                </a:solidFill>
              </a:rPr>
            </a:br>
            <a:r>
              <a:rPr lang="zh-TW" altLang="en-US" sz="2700">
                <a:solidFill>
                  <a:srgbClr val="004C69"/>
                </a:solidFill>
              </a:rPr>
              <a:t>資料和語音 </a:t>
            </a:r>
            <a:r>
              <a:rPr lang="en-US" altLang="zh-TW" sz="2700">
                <a:solidFill>
                  <a:srgbClr val="004C69"/>
                </a:solidFill>
              </a:rPr>
              <a:t>VLAN</a:t>
            </a:r>
          </a:p>
        </p:txBody>
      </p:sp>
      <p:sp>
        <p:nvSpPr>
          <p:cNvPr id="13315" name="Content Placeholder 2"/>
          <p:cNvSpPr>
            <a:spLocks noGrp="1"/>
          </p:cNvSpPr>
          <p:nvPr>
            <p:ph idx="1"/>
          </p:nvPr>
        </p:nvSpPr>
        <p:spPr>
          <a:xfrm>
            <a:off x="123574" y="1725197"/>
            <a:ext cx="3965826" cy="2891254"/>
          </a:xfrm>
        </p:spPr>
        <p:txBody>
          <a:bodyPr/>
          <a:lstStyle/>
          <a:p>
            <a:pPr marL="0" indent="0">
              <a:buNone/>
            </a:pPr>
            <a:r>
              <a:rPr lang="zh-TW" altLang="en-US" sz="1800"/>
              <a:t>一個存取連接埠只能指派給一個資料 </a:t>
            </a:r>
            <a:r>
              <a:rPr lang="en-US" altLang="zh-TW" sz="1800"/>
              <a:t>VLAN</a:t>
            </a:r>
            <a:r>
              <a:rPr lang="zh-TW" altLang="en-US" sz="1800"/>
              <a:t>。不過，當電話和終端裝置接到相同的交換器時，也可能會將它指派給一個語音 </a:t>
            </a:r>
            <a:r>
              <a:rPr lang="en-US" altLang="zh-TW" sz="1800"/>
              <a:t>VLAN</a:t>
            </a:r>
            <a:r>
              <a:rPr lang="zh-TW" altLang="en-US" sz="1800"/>
              <a:t>。</a:t>
            </a:r>
          </a:p>
          <a:p>
            <a:pPr marL="0" indent="0">
              <a:buNone/>
            </a:pPr>
            <a:endParaRPr lang="en-CA" altLang="en-US" sz="1600"/>
          </a:p>
        </p:txBody>
      </p:sp>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698266" y="2009395"/>
            <a:ext cx="4222849" cy="26889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投影片編號版面配置區 1"/>
          <p:cNvSpPr>
            <a:spLocks noGrp="1"/>
          </p:cNvSpPr>
          <p:nvPr>
            <p:ph type="sldNum" sz="quarter" idx="4"/>
          </p:nvPr>
        </p:nvSpPr>
        <p:spPr/>
        <p:txBody>
          <a:bodyPr/>
          <a:lstStyle/>
          <a:p>
            <a:pPr defTabSz="385754">
              <a:defRPr/>
            </a:pPr>
            <a:fld id="{2F5CCB13-0A32-4557-88E9-079F0C330695}" type="slidenum">
              <a:rPr lang="en-US" kern="0" smtClean="0">
                <a:solidFill>
                  <a:srgbClr val="595959"/>
                </a:solidFill>
              </a:rPr>
              <a:pPr defTabSz="385754">
                <a:defRPr/>
              </a:pPr>
              <a:t>578</a:t>
            </a:fld>
            <a:endParaRPr lang="en-US" kern="0">
              <a:solidFill>
                <a:srgbClr val="595959"/>
              </a:solidFill>
            </a:endParaRPr>
          </a:p>
        </p:txBody>
      </p:sp>
    </p:spTree>
    <p:extLst>
      <p:ext uri="{BB962C8B-B14F-4D97-AF65-F5344CB8AC3E}">
        <p14:creationId xmlns:p14="http://schemas.microsoft.com/office/powerpoint/2010/main" val="966365710"/>
      </p:ext>
    </p:extLst>
  </p:cSld>
  <p:clrMapOvr>
    <a:masterClrMapping/>
  </p:clrMapOvr>
  <p:transition spd="slow">
    <p:wipe/>
  </p:transition>
  <p:timing/>
</p:sld>
</file>

<file path=ppt/slides/slide579.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3314" name="Title 1"/>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noAutofit/>
          </a:bodyPr>
          <a:lstStyle/>
          <a:p>
            <a:pPr>
              <a:lnSpc>
                <a:spcPct val="90000"/>
              </a:lnSpc>
            </a:pPr>
            <a:r>
              <a:rPr lang="en-US" altLang="zh-TW" sz="2700">
                <a:solidFill>
                  <a:srgbClr val="004C69"/>
                </a:solidFill>
              </a:rPr>
              <a:t>20.3-</a:t>
            </a:r>
            <a:r>
              <a:rPr lang="en-US" altLang="zh-TW" sz="2700" smtClean="0">
                <a:solidFill>
                  <a:srgbClr val="004C69"/>
                </a:solidFill>
              </a:rPr>
              <a:t>VLAN </a:t>
            </a:r>
            <a:r>
              <a:rPr lang="zh-TW" altLang="en-US" sz="2700">
                <a:solidFill>
                  <a:srgbClr val="004C69"/>
                </a:solidFill>
              </a:rPr>
              <a:t>設定</a:t>
            </a:r>
            <a:br>
              <a:rPr lang="en-US" altLang="en-US" sz="2700">
                <a:solidFill>
                  <a:srgbClr val="004C69"/>
                </a:solidFill>
              </a:rPr>
            </a:br>
            <a:r>
              <a:rPr lang="zh-TW" altLang="en-US" sz="2700">
                <a:solidFill>
                  <a:srgbClr val="004C69"/>
                </a:solidFill>
              </a:rPr>
              <a:t>資料和語音 </a:t>
            </a:r>
            <a:r>
              <a:rPr lang="en-US" altLang="zh-TW" sz="2700">
                <a:solidFill>
                  <a:srgbClr val="004C69"/>
                </a:solidFill>
              </a:rPr>
              <a:t>VLAN </a:t>
            </a:r>
            <a:r>
              <a:rPr lang="zh-TW" altLang="en-US" sz="2700">
                <a:solidFill>
                  <a:srgbClr val="004C69"/>
                </a:solidFill>
              </a:rPr>
              <a:t>範例</a:t>
            </a:r>
          </a:p>
        </p:txBody>
      </p:sp>
      <p:sp>
        <p:nvSpPr>
          <p:cNvPr id="13315" name="Content Placeholder 2"/>
          <p:cNvSpPr>
            <a:spLocks noGrp="1"/>
          </p:cNvSpPr>
          <p:nvPr>
            <p:ph idx="1"/>
          </p:nvPr>
        </p:nvSpPr>
        <p:spPr>
          <a:xfrm>
            <a:off x="123574" y="1725196"/>
            <a:ext cx="4558916" cy="3512030"/>
          </a:xfrm>
        </p:spPr>
        <p:txBody>
          <a:bodyPr/>
          <a:lstStyle/>
          <a:p>
            <a:pPr rtl="0">
              <a:buFont typeface="Arial" panose="020b0604020202020204" pitchFamily="34" charset="0"/>
              <a:buChar char="•"/>
            </a:pPr>
            <a:r>
              <a:rPr lang="zh-TW" altLang="en-US" sz="1600"/>
              <a:t>我們會想要建立和命名語音和資料 </a:t>
            </a:r>
            <a:r>
              <a:rPr lang="en-US" altLang="zh-TW" sz="1600"/>
              <a:t>VLAN</a:t>
            </a:r>
            <a:r>
              <a:rPr lang="zh-TW" altLang="en-US" sz="1600"/>
              <a:t>。</a:t>
            </a:r>
          </a:p>
          <a:p>
            <a:pPr rtl="0">
              <a:buFont typeface="Arial" panose="020b0604020202020204" pitchFamily="34" charset="0"/>
              <a:buChar char="•"/>
            </a:pPr>
            <a:r>
              <a:rPr lang="zh-TW" altLang="en-US" sz="1600"/>
              <a:t>除了指派資料 </a:t>
            </a:r>
            <a:r>
              <a:rPr lang="en-US" altLang="zh-TW" sz="1600"/>
              <a:t>VLAN </a:t>
            </a:r>
            <a:r>
              <a:rPr lang="zh-TW" altLang="en-US" sz="1600"/>
              <a:t>之外，我們也會指派語音 </a:t>
            </a:r>
            <a:r>
              <a:rPr lang="en-US" altLang="zh-TW" sz="1600"/>
              <a:t>VLAN </a:t>
            </a:r>
            <a:r>
              <a:rPr lang="zh-TW" altLang="en-US" sz="1600"/>
              <a:t>並開啟語音流量的 </a:t>
            </a:r>
            <a:r>
              <a:rPr lang="en-US" altLang="zh-TW" sz="1600"/>
              <a:t>QoS</a:t>
            </a:r>
            <a:r>
              <a:rPr lang="zh-TW" altLang="en-US" sz="1600"/>
              <a:t>。</a:t>
            </a:r>
          </a:p>
          <a:p>
            <a:pPr>
              <a:buFont typeface="Arial" panose="020b0604020202020204" pitchFamily="34" charset="0"/>
              <a:buChar char="•"/>
            </a:pPr>
            <a:r>
              <a:rPr lang="zh-TW" altLang="zh-TW" sz="1600"/>
              <a:t>如果它不存在，當它被分配到一個介面</a:t>
            </a:r>
            <a:r>
              <a:rPr lang="zh-TW" altLang="en-US" sz="1600"/>
              <a:t>，較新的 </a:t>
            </a:r>
            <a:r>
              <a:rPr lang="en-US" altLang="zh-TW" sz="1600"/>
              <a:t>Catalyst </a:t>
            </a:r>
            <a:r>
              <a:rPr lang="zh-TW" altLang="en-US" sz="1600"/>
              <a:t>交換器將自動建立 </a:t>
            </a:r>
            <a:r>
              <a:rPr lang="en-US" altLang="zh-TW" sz="1600"/>
              <a:t>VLAN</a:t>
            </a:r>
            <a:r>
              <a:rPr lang="zh-TW" altLang="en-US" sz="1600"/>
              <a:t>。</a:t>
            </a:r>
          </a:p>
          <a:p>
            <a:pPr marL="0" indent="0">
              <a:buNone/>
            </a:pPr>
            <a:r>
              <a:rPr lang="zh-TW" altLang="en-US" sz="1600" b="1"/>
              <a:t>注意</a:t>
            </a:r>
            <a:r>
              <a:rPr lang="zh-TW" altLang="en-US" sz="1600"/>
              <a:t>：</a:t>
            </a:r>
            <a:r>
              <a:rPr lang="en-US" altLang="zh-TW" sz="1600"/>
              <a:t>QoS </a:t>
            </a:r>
            <a:r>
              <a:rPr lang="zh-TW" altLang="en-US" sz="1600"/>
              <a:t>已超出本課程的範圍。在這裡，我們確實展示了使用 </a:t>
            </a:r>
            <a:r>
              <a:rPr lang="en-US" altLang="zh-TW" sz="1600" b="1"/>
              <a:t>mls qos trust [COS | device cisco-phone | dscp | ip-precedence] </a:t>
            </a:r>
            <a:r>
              <a:rPr lang="zh-TW" altLang="en-US" sz="1600"/>
              <a:t>命令。 </a:t>
            </a:r>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892802" y="1853565"/>
            <a:ext cx="4076700" cy="1962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4"/>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4892802" y="4224529"/>
            <a:ext cx="4076700" cy="352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投影片編號版面配置區 1"/>
          <p:cNvSpPr>
            <a:spLocks noGrp="1"/>
          </p:cNvSpPr>
          <p:nvPr>
            <p:ph type="sldNum" sz="quarter" idx="4"/>
          </p:nvPr>
        </p:nvSpPr>
        <p:spPr/>
        <p:txBody>
          <a:bodyPr/>
          <a:lstStyle/>
          <a:p>
            <a:pPr defTabSz="385754">
              <a:defRPr/>
            </a:pPr>
            <a:fld id="{2F5CCB13-0A32-4557-88E9-079F0C330695}" type="slidenum">
              <a:rPr lang="en-US" kern="0" smtClean="0">
                <a:solidFill>
                  <a:srgbClr val="595959"/>
                </a:solidFill>
              </a:rPr>
              <a:pPr defTabSz="385754">
                <a:defRPr/>
              </a:pPr>
              <a:t>579</a:t>
            </a:fld>
            <a:endParaRPr lang="en-US" kern="0">
              <a:solidFill>
                <a:srgbClr val="595959"/>
              </a:solidFill>
            </a:endParaRPr>
          </a:p>
        </p:txBody>
      </p:sp>
    </p:spTree>
    <p:extLst>
      <p:ext uri="{BB962C8B-B14F-4D97-AF65-F5344CB8AC3E}">
        <p14:creationId xmlns:p14="http://schemas.microsoft.com/office/powerpoint/2010/main" val="163813815"/>
      </p:ext>
    </p:extLst>
  </p:cSld>
  <p:clrMapOvr>
    <a:masterClrMapping/>
  </p:clrMapOvr>
  <p:transition spd="slow">
    <p:wipe/>
  </p:transition>
  <p:timing/>
</p:sld>
</file>

<file path=ppt/slides/slide58.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8194" name="Rectangle 2"/>
          <p:cNvSpPr>
            <a:spLocks noGrp="1" noChangeArrowheads="1"/>
          </p:cNvSpPr>
          <p:nvPr>
            <p:ph type="title"/>
          </p:nvPr>
        </p:nvSpPr>
        <p:spPr>
          <a:xfrm>
            <a:off x="0" y="976123"/>
            <a:ext cx="9144000" cy="592921"/>
          </a:xfrm>
        </p:spPr>
        <p:txBody>
          <a:bodyPr>
            <a:noAutofit/>
          </a:bodyPr>
          <a:lstStyle/>
          <a:p>
            <a:pPr rtl="0"/>
            <a:r>
              <a:rPr lang="en-US" altLang="zh-TW" sz="3000" smtClean="0"/>
              <a:t>2.3</a:t>
            </a:r>
            <a:r>
              <a:rPr lang="zh-TW" altLang="en-US" sz="3000" smtClean="0"/>
              <a:t>命令</a:t>
            </a:r>
            <a:r>
              <a:rPr lang="zh-TW" altLang="en-US" sz="3000"/>
              <a:t>結構</a:t>
            </a:r>
            <a:r>
              <a:rPr lang="en-US" altLang="en-US" sz="3000"/>
              <a:t>-</a:t>
            </a:r>
            <a:r>
              <a:rPr lang="zh-TW" altLang="en-US" sz="3000"/>
              <a:t>上下文敏感的說明和命令語法檢查器</a:t>
            </a:r>
          </a:p>
        </p:txBody>
      </p:sp>
      <p:sp>
        <p:nvSpPr>
          <p:cNvPr id="4" name="Rectangle 6">
            <a:extLst>
              <a:ext uri="{FF2B5EF4-FFF2-40B4-BE49-F238E27FC236}">
                <a16:creationId xmlns:a16="http://schemas.microsoft.com/office/drawing/2014/main" id="{36253261-DB79-E748-B9A7-9E22033D335B}"/>
              </a:ext>
            </a:extLst>
          </p:cNvPr>
          <p:cNvSpPr>
            <a:spLocks noGrp="1" noChangeArrowheads="1"/>
          </p:cNvSpPr>
          <p:nvPr>
            <p:ph idx="1"/>
          </p:nvPr>
        </p:nvSpPr>
        <p:spPr>
          <a:xfrm>
            <a:off x="179883" y="1891572"/>
            <a:ext cx="8649325" cy="3522688"/>
          </a:xfrm>
        </p:spPr>
        <p:txBody>
          <a:bodyPr/>
          <a:lstStyle/>
          <a:p>
            <a:pPr marL="0" indent="0">
              <a:buNone/>
            </a:pPr>
            <a:r>
              <a:rPr lang="zh-TW" sz="3000"/>
              <a:t>該視頻將涵蓋以下內容： </a:t>
            </a:r>
          </a:p>
          <a:p>
            <a:pPr lvl="1" rtl="0"/>
            <a:r>
              <a:rPr lang="zh-TW" altLang="en-US" sz="3000"/>
              <a:t>在用戶 </a:t>
            </a:r>
            <a:r>
              <a:rPr lang="en-US" altLang="zh-TW" sz="3000"/>
              <a:t>EXEC</a:t>
            </a:r>
            <a:r>
              <a:rPr lang="zh-TW" altLang="en-US" sz="3000"/>
              <a:t>，特權 </a:t>
            </a:r>
            <a:r>
              <a:rPr lang="en-US" altLang="zh-TW" sz="3000"/>
              <a:t>EXEC </a:t>
            </a:r>
            <a:r>
              <a:rPr lang="zh-TW" altLang="en-US" sz="3000"/>
              <a:t>和全局配置模式中使用幫助命令</a:t>
            </a:r>
          </a:p>
          <a:p>
            <a:pPr lvl="1" rtl="0"/>
            <a:r>
              <a:rPr lang="zh-TW" altLang="en-US" sz="3000"/>
              <a:t>使用 </a:t>
            </a:r>
            <a:r>
              <a:rPr lang="en-US" altLang="zh-TW" sz="3000"/>
              <a:t>help </a:t>
            </a:r>
            <a:r>
              <a:rPr lang="zh-TW" altLang="en-US" sz="3000"/>
              <a:t>命令完成命令和參數</a:t>
            </a:r>
          </a:p>
          <a:p>
            <a:pPr lvl="1" rtl="0"/>
            <a:r>
              <a:rPr lang="zh-TW" altLang="en-US" sz="3000"/>
              <a:t>使用指令語法檢查器修正語法錯誤和不完整的命令</a:t>
            </a:r>
          </a:p>
          <a:p>
            <a:endParaRPr lang="en-US"/>
          </a:p>
          <a:p>
            <a:pPr marL="0" indent="0">
              <a:buNone/>
            </a:pPr>
            <a:endParaRPr lang="en-US"/>
          </a:p>
          <a:p>
            <a:endParaRPr lang="en-US" altLang="ja-JP"/>
          </a:p>
        </p:txBody>
      </p:sp>
      <p:sp>
        <p:nvSpPr>
          <p:cNvPr id="2" name="投影片編號版面配置區 1"/>
          <p:cNvSpPr>
            <a:spLocks noGrp="1"/>
          </p:cNvSpPr>
          <p:nvPr>
            <p:ph type="sldNum" sz="quarter" idx="4"/>
          </p:nvPr>
        </p:nvSpPr>
        <p:spPr/>
        <p:txBody>
          <a:bodyPr/>
          <a:lstStyle/>
          <a:p>
            <a:pPr defTabSz="385754">
              <a:defRPr/>
            </a:pPr>
            <a:fld id="{2F5CCB13-0A32-4557-88E9-079F0C330695}" type="slidenum">
              <a:rPr lang="en-US" kern="0" smtClean="0">
                <a:solidFill>
                  <a:srgbClr val="595959"/>
                </a:solidFill>
              </a:rPr>
              <a:pPr defTabSz="385754">
                <a:defRPr/>
              </a:pPr>
              <a:t>58</a:t>
            </a:fld>
            <a:endParaRPr lang="en-US" kern="0">
              <a:solidFill>
                <a:srgbClr val="595959"/>
              </a:solidFill>
            </a:endParaRPr>
          </a:p>
        </p:txBody>
      </p:sp>
    </p:spTree>
    <p:custDataLst>
      <p:tags r:id="rId3"/>
    </p:custDataLst>
    <p:extLst>
      <p:ext uri="{BB962C8B-B14F-4D97-AF65-F5344CB8AC3E}">
        <p14:creationId xmlns:p14="http://schemas.microsoft.com/office/powerpoint/2010/main" val="530352156"/>
      </p:ext>
    </p:extLst>
  </p:cSld>
  <p:clrMapOvr>
    <a:masterClrMapping/>
  </p:clrMapOvr>
  <p:transition spd="slow">
    <p:wipe/>
  </p:transition>
  <p:timing/>
</p:sld>
</file>

<file path=ppt/slides/slide580.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3314" name="Title 1"/>
          <p:cNvSpPr>
            <a:spLocks noGrp="1"/>
          </p:cNvSpPr>
          <p:nvPr>
            <p:ph type="title"/>
          </p:nvPr>
        </p:nvSpPr>
        <p:spPr>
          <a:xfrm>
            <a:off x="2" y="898643"/>
            <a:ext cx="3447287" cy="75755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noAutofit/>
          </a:bodyPr>
          <a:lstStyle/>
          <a:p>
            <a:pPr>
              <a:lnSpc>
                <a:spcPct val="90000"/>
              </a:lnSpc>
            </a:pPr>
            <a:r>
              <a:rPr lang="en-US" altLang="zh-TW" sz="2700">
                <a:solidFill>
                  <a:srgbClr val="004C69"/>
                </a:solidFill>
              </a:rPr>
              <a:t>20.3-</a:t>
            </a:r>
            <a:r>
              <a:rPr lang="en-US" altLang="zh-TW" sz="2700" smtClean="0">
                <a:solidFill>
                  <a:srgbClr val="004C69"/>
                </a:solidFill>
              </a:rPr>
              <a:t>VLAN </a:t>
            </a:r>
            <a:r>
              <a:rPr lang="zh-TW" altLang="en-US" sz="2700">
                <a:solidFill>
                  <a:srgbClr val="004C69"/>
                </a:solidFill>
              </a:rPr>
              <a:t>設定</a:t>
            </a:r>
            <a:br>
              <a:rPr lang="en-US" altLang="en-US" sz="2700">
                <a:solidFill>
                  <a:srgbClr val="004C69"/>
                </a:solidFill>
              </a:rPr>
            </a:br>
            <a:r>
              <a:rPr lang="zh-TW" altLang="en-US" sz="2700">
                <a:solidFill>
                  <a:srgbClr val="004C69"/>
                </a:solidFill>
              </a:rPr>
              <a:t>驗證 </a:t>
            </a:r>
            <a:r>
              <a:rPr lang="en-US" altLang="zh-TW" sz="2700">
                <a:solidFill>
                  <a:srgbClr val="004C69"/>
                </a:solidFill>
              </a:rPr>
              <a:t>VLAN </a:t>
            </a:r>
            <a:r>
              <a:rPr lang="zh-TW" altLang="en-US" sz="2700">
                <a:solidFill>
                  <a:srgbClr val="004C69"/>
                </a:solidFill>
              </a:rPr>
              <a:t>資訊</a:t>
            </a:r>
          </a:p>
        </p:txBody>
      </p:sp>
      <p:sp>
        <p:nvSpPr>
          <p:cNvPr id="13315" name="Content Placeholder 2"/>
          <p:cNvSpPr>
            <a:spLocks noGrp="1"/>
          </p:cNvSpPr>
          <p:nvPr>
            <p:ph idx="1"/>
          </p:nvPr>
        </p:nvSpPr>
        <p:spPr>
          <a:xfrm>
            <a:off x="123574" y="1725196"/>
            <a:ext cx="3552314" cy="1518638"/>
          </a:xfrm>
        </p:spPr>
        <p:txBody>
          <a:bodyPr/>
          <a:lstStyle/>
          <a:p>
            <a:pPr marL="0" indent="0">
              <a:buNone/>
            </a:pPr>
            <a:r>
              <a:rPr lang="zh-TW" altLang="en-US" sz="1600"/>
              <a:t>使用 </a:t>
            </a:r>
            <a:r>
              <a:rPr lang="en-US" altLang="zh-TW" sz="1600" b="1"/>
              <a:t>show vlan </a:t>
            </a:r>
            <a:r>
              <a:rPr lang="zh-TW" altLang="en-US" sz="1600"/>
              <a:t>命令。完整的語法是： </a:t>
            </a:r>
          </a:p>
          <a:p>
            <a:pPr marL="0" indent="0">
              <a:buNone/>
            </a:pPr>
            <a:r>
              <a:rPr lang="en-US" altLang="zh-TW" sz="1600" b="1"/>
              <a:t>show vlan [brief</a:t>
            </a:r>
            <a:r>
              <a:rPr lang="zh-TW" altLang="en-US" sz="1600"/>
              <a:t> </a:t>
            </a:r>
            <a:r>
              <a:rPr lang="en-US" altLang="zh-TW" sz="1600"/>
              <a:t>| </a:t>
            </a:r>
            <a:r>
              <a:rPr lang="en-US" altLang="zh-TW" sz="1600" b="1"/>
              <a:t>id</a:t>
            </a:r>
            <a:r>
              <a:rPr lang="zh-TW" altLang="en-US" sz="1600"/>
              <a:t> </a:t>
            </a:r>
            <a:r>
              <a:rPr lang="en-US" altLang="zh-TW" sz="1600" i="1"/>
              <a:t>vlan-id</a:t>
            </a:r>
            <a:r>
              <a:rPr lang="zh-TW" altLang="en-US" sz="1600"/>
              <a:t> </a:t>
            </a:r>
            <a:r>
              <a:rPr lang="en-US" altLang="zh-TW" sz="1600"/>
              <a:t>| </a:t>
            </a:r>
            <a:r>
              <a:rPr lang="en-US" altLang="zh-TW" sz="1600" b="1"/>
              <a:t>name</a:t>
            </a:r>
            <a:r>
              <a:rPr lang="zh-TW" altLang="en-US" sz="1600"/>
              <a:t> </a:t>
            </a:r>
            <a:r>
              <a:rPr lang="en-US" altLang="zh-TW" sz="1600" i="1"/>
              <a:t>vlan-name</a:t>
            </a:r>
            <a:r>
              <a:rPr lang="zh-TW" altLang="en-US" sz="1600"/>
              <a:t> </a:t>
            </a:r>
            <a:r>
              <a:rPr lang="en-US" altLang="zh-TW" sz="1600"/>
              <a:t>| </a:t>
            </a:r>
            <a:r>
              <a:rPr lang="en-US" altLang="zh-TW" sz="1600" b="1"/>
              <a:t>summary</a:t>
            </a:r>
            <a:r>
              <a:rPr lang="en-US" altLang="zh-TW" sz="1600"/>
              <a:t>]</a:t>
            </a:r>
          </a:p>
        </p:txBody>
      </p:sp>
      <p:graphicFrame>
        <p:nvGraphicFramePr>
          <p:cNvPr id="2" name="Table 1"/>
          <p:cNvGraphicFramePr>
            <a:graphicFrameLocks noGrp="1"/>
          </p:cNvGraphicFramePr>
          <p:nvPr>
            <p:extLst/>
          </p:nvPr>
        </p:nvGraphicFramePr>
        <p:xfrm>
          <a:off x="123574" y="3390392"/>
          <a:ext cx="8780589" cy="2062480"/>
        </p:xfrm>
        <a:graphic>
          <a:graphicData uri="http://schemas.openxmlformats.org/drawingml/2006/table">
            <a:tbl>
              <a:tblPr firstRow="1" bandRow="1">
                <a:tableStyleId>{5C22544A-7EE6-4342-B048-85BDC9FD1C3A}</a:tableStyleId>
              </a:tblPr>
              <a:tblGrid>
                <a:gridCol w="6875344">
                  <a:extLst>
                    <a:ext uri="{9D8B030D-6E8A-4147-A177-3AD203B41FA5}">
                      <a16:colId xmlns:a16="http://schemas.microsoft.com/office/drawing/2014/main" val="20000"/>
                    </a:ext>
                  </a:extLst>
                </a:gridCol>
                <a:gridCol w="1905245">
                  <a:extLst>
                    <a:ext uri="{9D8B030D-6E8A-4147-A177-3AD203B41FA5}">
                      <a16:colId xmlns:a16="http://schemas.microsoft.com/office/drawing/2014/main" val="20001"/>
                    </a:ext>
                  </a:extLst>
                </a:gridCol>
              </a:tblGrid>
              <a:tr h="370840">
                <a:tc>
                  <a:txBody>
                    <a:bodyPr vert="horz" wrap="square"/>
                    <a:lstStyle/>
                    <a:p>
                      <a:pPr rtl="0"/>
                      <a:r>
                        <a:rPr lang="zh-TW" sz="1500">
                          <a:effectLst/>
                          <a:latin typeface="標楷體" pitchFamily="65" charset="-120"/>
                          <a:ea typeface="標楷體" panose="03000509000000000000" pitchFamily="65" charset="-120"/>
                        </a:rPr>
                        <a:t>工作</a:t>
                      </a:r>
                    </a:p>
                  </a:txBody>
                  <a:tcPr anchor="ctr"/>
                </a:tc>
                <a:tc>
                  <a:txBody>
                    <a:bodyPr vert="horz" wrap="square"/>
                    <a:lstStyle/>
                    <a:p>
                      <a:pPr rtl="0"/>
                      <a:r>
                        <a:rPr lang="zh-TW" sz="1500">
                          <a:latin typeface="標楷體" pitchFamily="65" charset="-120"/>
                          <a:ea typeface="標楷體" panose="03000509000000000000" pitchFamily="65" charset="-120"/>
                        </a:rPr>
                        <a:t>指令選項</a:t>
                      </a:r>
                    </a:p>
                  </a:txBody>
                  <a:tcPr anchor="ctr"/>
                </a:tc>
                <a:extLst>
                  <a:ext uri="{0D108BD9-81ED-4DB2-BD59-A6C34878D82A}">
                    <a16:rowId xmlns:a16="http://schemas.microsoft.com/office/drawing/2014/main" val="10000"/>
                  </a:ext>
                </a:extLst>
              </a:tr>
              <a:tr h="370840">
                <a:tc>
                  <a:txBody>
                    <a:bodyPr vert="horz" wrap="square"/>
                    <a:lstStyle/>
                    <a:p>
                      <a:pPr rtl="0"/>
                      <a:r>
                        <a:rPr lang="zh-TW" sz="1500">
                          <a:latin typeface="標楷體" pitchFamily="65" charset="-120"/>
                          <a:ea typeface="標楷體" panose="03000509000000000000" pitchFamily="65" charset="-120"/>
                        </a:rPr>
                        <a:t>每行顯示 VLAN 名稱、狀態及其連接埠。</a:t>
                      </a:r>
                    </a:p>
                  </a:txBody>
                  <a:tcPr anchor="ctr"/>
                </a:tc>
                <a:tc>
                  <a:txBody>
                    <a:bodyPr vert="horz" wrap="square"/>
                    <a:lstStyle/>
                    <a:p>
                      <a:pPr rtl="0"/>
                      <a:r>
                        <a:rPr lang="zh-TW" sz="1500" b="1">
                          <a:latin typeface="標楷體" pitchFamily="65" charset="-120"/>
                          <a:ea typeface="標楷體" panose="03000509000000000000" pitchFamily="65" charset="-120"/>
                        </a:rPr>
                        <a:t>brief</a:t>
                      </a:r>
                    </a:p>
                  </a:txBody>
                  <a:tcPr anchor="ctr"/>
                </a:tc>
                <a:extLst>
                  <a:ext uri="{0D108BD9-81ED-4DB2-BD59-A6C34878D82A}">
                    <a16:rowId xmlns:a16="http://schemas.microsoft.com/office/drawing/2014/main" val="10001"/>
                  </a:ext>
                </a:extLst>
              </a:tr>
              <a:tr h="370840">
                <a:tc>
                  <a:txBody>
                    <a:bodyPr vert="horz" wrap="square"/>
                    <a:lstStyle/>
                    <a:p>
                      <a:pPr rtl="0"/>
                      <a:r>
                        <a:rPr lang="zh-TW" sz="1500">
                          <a:latin typeface="標楷體" pitchFamily="65" charset="-120"/>
                          <a:ea typeface="標楷體" panose="03000509000000000000" pitchFamily="65" charset="-120"/>
                        </a:rPr>
                        <a:t>顯示識別的 VLAN 識別碼的相關資訊。 </a:t>
                      </a:r>
                    </a:p>
                  </a:txBody>
                  <a:tcPr anchor="ctr"/>
                </a:tc>
                <a:tc>
                  <a:txBody>
                    <a:bodyPr vert="horz" wrap="square"/>
                    <a:lstStyle/>
                    <a:p>
                      <a:pPr rtl="0"/>
                      <a:r>
                        <a:rPr lang="zh-TW" sz="1500" b="1">
                          <a:latin typeface="標楷體" pitchFamily="65" charset="-120"/>
                          <a:ea typeface="標楷體" panose="03000509000000000000" pitchFamily="65" charset="-120"/>
                        </a:rPr>
                        <a:t>id</a:t>
                      </a:r>
                      <a:r>
                        <a:rPr lang="zh-TW" sz="1500">
                          <a:latin typeface="標楷體" pitchFamily="65" charset="-120"/>
                          <a:ea typeface="標楷體" panose="03000509000000000000" pitchFamily="65" charset="-120"/>
                        </a:rPr>
                        <a:t> </a:t>
                      </a:r>
                      <a:r>
                        <a:rPr lang="zh-TW" sz="1500" i="1">
                          <a:latin typeface="標楷體" pitchFamily="65" charset="-120"/>
                          <a:ea typeface="標楷體" panose="03000509000000000000" pitchFamily="65" charset="-120"/>
                        </a:rPr>
                        <a:t> vlan-id </a:t>
                      </a:r>
                    </a:p>
                  </a:txBody>
                  <a:tcPr anchor="ctr"/>
                </a:tc>
                <a:extLst>
                  <a:ext uri="{0D108BD9-81ED-4DB2-BD59-A6C34878D82A}">
                    <a16:rowId xmlns:a16="http://schemas.microsoft.com/office/drawing/2014/main" val="10002"/>
                  </a:ext>
                </a:extLst>
              </a:tr>
              <a:tr h="579120">
                <a:tc>
                  <a:txBody>
                    <a:bodyPr vert="horz" wrap="square"/>
                    <a:lstStyle/>
                    <a:p>
                      <a:pPr rtl="0"/>
                      <a:r>
                        <a:rPr lang="zh-TW" sz="1500">
                          <a:latin typeface="標楷體" pitchFamily="65" charset="-120"/>
                          <a:ea typeface="標楷體" panose="03000509000000000000" pitchFamily="65" charset="-120"/>
                        </a:rPr>
                        <a:t>顯示識別 VLAN 名稱的相關資訊。</a:t>
                      </a:r>
                      <a:r>
                        <a:rPr lang="zh-TW" sz="1500" i="1">
                          <a:latin typeface="標楷體" pitchFamily="65" charset="-120"/>
                          <a:ea typeface="標楷體" panose="03000509000000000000" pitchFamily="65" charset="-120"/>
                        </a:rPr>
                        <a:t>vlan-name</a:t>
                      </a:r>
                      <a:r>
                        <a:rPr lang="zh-TW" sz="1500">
                          <a:latin typeface="標楷體" pitchFamily="65" charset="-120"/>
                          <a:ea typeface="標楷體" panose="03000509000000000000" pitchFamily="65" charset="-120"/>
                        </a:rPr>
                        <a:t> 是 1 到 32 個字元的 ASCII 字串。</a:t>
                      </a:r>
                    </a:p>
                  </a:txBody>
                  <a:tcPr anchor="ctr"/>
                </a:tc>
                <a:tc>
                  <a:txBody>
                    <a:bodyPr vert="horz" wrap="square"/>
                    <a:lstStyle/>
                    <a:p>
                      <a:pPr rtl="0"/>
                      <a:r>
                        <a:rPr lang="zh-TW" sz="1500" b="1">
                          <a:latin typeface="標楷體" pitchFamily="65" charset="-120"/>
                          <a:ea typeface="標楷體" panose="03000509000000000000" pitchFamily="65" charset="-120"/>
                        </a:rPr>
                        <a:t>name</a:t>
                      </a:r>
                      <a:r>
                        <a:rPr lang="zh-TW" sz="1500">
                          <a:latin typeface="標楷體" pitchFamily="65" charset="-120"/>
                          <a:ea typeface="標楷體" panose="03000509000000000000" pitchFamily="65" charset="-120"/>
                        </a:rPr>
                        <a:t> </a:t>
                      </a:r>
                      <a:r>
                        <a:rPr lang="zh-TW" sz="1500" i="1">
                          <a:latin typeface="標楷體" pitchFamily="65" charset="-120"/>
                          <a:ea typeface="標楷體" panose="03000509000000000000" pitchFamily="65" charset="-120"/>
                        </a:rPr>
                        <a:t>vlan-name</a:t>
                      </a:r>
                    </a:p>
                  </a:txBody>
                  <a:tcPr anchor="ctr"/>
                </a:tc>
                <a:extLst>
                  <a:ext uri="{0D108BD9-81ED-4DB2-BD59-A6C34878D82A}">
                    <a16:rowId xmlns:a16="http://schemas.microsoft.com/office/drawing/2014/main" val="10003"/>
                  </a:ext>
                </a:extLst>
              </a:tr>
              <a:tr h="370840">
                <a:tc>
                  <a:txBody>
                    <a:bodyPr vert="horz" wrap="square"/>
                    <a:lstStyle/>
                    <a:p>
                      <a:pPr rtl="0"/>
                      <a:r>
                        <a:rPr lang="zh-TW" sz="1500">
                          <a:latin typeface="標楷體" pitchFamily="65" charset="-120"/>
                          <a:ea typeface="標楷體" panose="03000509000000000000" pitchFamily="65" charset="-120"/>
                        </a:rPr>
                        <a:t>顯示 VLAN 的摘要資訊</a:t>
                      </a:r>
                    </a:p>
                  </a:txBody>
                  <a:tcPr anchor="ctr"/>
                </a:tc>
                <a:tc>
                  <a:txBody>
                    <a:bodyPr vert="horz" wrap="square"/>
                    <a:lstStyle/>
                    <a:p>
                      <a:pPr rtl="0"/>
                      <a:r>
                        <a:rPr lang="zh-TW" sz="1500" b="1">
                          <a:latin typeface="標楷體" pitchFamily="65" charset="-120"/>
                          <a:ea typeface="標楷體" panose="03000509000000000000" pitchFamily="65" charset="-120"/>
                        </a:rPr>
                        <a:t>summary</a:t>
                      </a:r>
                    </a:p>
                  </a:txBody>
                  <a:tcPr anchor="ctr"/>
                </a:tc>
                <a:extLst>
                  <a:ext uri="{0D108BD9-81ED-4DB2-BD59-A6C34878D82A}">
                    <a16:rowId xmlns:a16="http://schemas.microsoft.com/office/drawing/2014/main" val="10004"/>
                  </a:ext>
                </a:extLst>
              </a:tr>
            </a:tbl>
          </a:graphicData>
        </a:graphic>
      </p:graphicFrame>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858770" y="1021843"/>
            <a:ext cx="5045393" cy="7429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 name="Picture 3"/>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3858770" y="1939995"/>
            <a:ext cx="5045393" cy="13317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投影片編號版面配置區 2"/>
          <p:cNvSpPr>
            <a:spLocks noGrp="1"/>
          </p:cNvSpPr>
          <p:nvPr>
            <p:ph type="sldNum" sz="quarter" idx="4"/>
          </p:nvPr>
        </p:nvSpPr>
        <p:spPr/>
        <p:txBody>
          <a:bodyPr/>
          <a:lstStyle/>
          <a:p>
            <a:pPr defTabSz="385754">
              <a:defRPr/>
            </a:pPr>
            <a:fld id="{2F5CCB13-0A32-4557-88E9-079F0C330695}" type="slidenum">
              <a:rPr lang="en-US" kern="0" smtClean="0">
                <a:solidFill>
                  <a:srgbClr val="595959"/>
                </a:solidFill>
              </a:rPr>
              <a:pPr defTabSz="385754">
                <a:defRPr/>
              </a:pPr>
              <a:t>580</a:t>
            </a:fld>
            <a:endParaRPr lang="en-US" kern="0">
              <a:solidFill>
                <a:srgbClr val="595959"/>
              </a:solidFill>
            </a:endParaRPr>
          </a:p>
        </p:txBody>
      </p:sp>
    </p:spTree>
    <p:extLst>
      <p:ext uri="{BB962C8B-B14F-4D97-AF65-F5344CB8AC3E}">
        <p14:creationId xmlns:p14="http://schemas.microsoft.com/office/powerpoint/2010/main" val="3548994379"/>
      </p:ext>
    </p:extLst>
  </p:cSld>
  <p:clrMapOvr>
    <a:masterClrMapping/>
  </p:clrMapOvr>
  <p:transition spd="slow">
    <p:wipe/>
  </p:transition>
  <p:timing/>
</p:sld>
</file>

<file path=ppt/slides/slide581.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3314" name="Title 1"/>
          <p:cNvSpPr>
            <a:spLocks noGrp="1"/>
          </p:cNvSpPr>
          <p:nvPr>
            <p:ph type="title"/>
          </p:nvPr>
        </p:nvSpPr>
        <p:spPr>
          <a:xfrm>
            <a:off x="2" y="898643"/>
            <a:ext cx="4604517" cy="75755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noAutofit/>
          </a:bodyPr>
          <a:lstStyle/>
          <a:p>
            <a:pPr>
              <a:lnSpc>
                <a:spcPct val="90000"/>
              </a:lnSpc>
            </a:pPr>
            <a:r>
              <a:rPr lang="en-US" altLang="zh-TW" sz="2700">
                <a:solidFill>
                  <a:srgbClr val="004C69"/>
                </a:solidFill>
              </a:rPr>
              <a:t>20.3-</a:t>
            </a:r>
            <a:r>
              <a:rPr lang="en-US" altLang="zh-TW" sz="2700" smtClean="0">
                <a:solidFill>
                  <a:srgbClr val="004C69"/>
                </a:solidFill>
              </a:rPr>
              <a:t>VLAN </a:t>
            </a:r>
            <a:r>
              <a:rPr lang="zh-TW" altLang="en-US" sz="2700">
                <a:solidFill>
                  <a:srgbClr val="004C69"/>
                </a:solidFill>
              </a:rPr>
              <a:t>設定</a:t>
            </a:r>
            <a:br>
              <a:rPr lang="en-US" altLang="en-US" sz="2700">
                <a:solidFill>
                  <a:srgbClr val="004C69"/>
                </a:solidFill>
              </a:rPr>
            </a:br>
            <a:r>
              <a:rPr lang="zh-TW" altLang="en-US" sz="2700">
                <a:solidFill>
                  <a:srgbClr val="004C69"/>
                </a:solidFill>
              </a:rPr>
              <a:t>變更 </a:t>
            </a:r>
            <a:r>
              <a:rPr lang="en-US" altLang="zh-TW" sz="2700">
                <a:solidFill>
                  <a:srgbClr val="004C69"/>
                </a:solidFill>
              </a:rPr>
              <a:t>VLAN </a:t>
            </a:r>
            <a:r>
              <a:rPr lang="zh-TW" altLang="en-US" sz="2700">
                <a:solidFill>
                  <a:srgbClr val="004C69"/>
                </a:solidFill>
              </a:rPr>
              <a:t>連接埠成員資格</a:t>
            </a:r>
          </a:p>
        </p:txBody>
      </p:sp>
      <p:sp>
        <p:nvSpPr>
          <p:cNvPr id="13315" name="Content Placeholder 2"/>
          <p:cNvSpPr>
            <a:spLocks noGrp="1"/>
          </p:cNvSpPr>
          <p:nvPr>
            <p:ph idx="1"/>
          </p:nvPr>
        </p:nvSpPr>
        <p:spPr>
          <a:xfrm>
            <a:off x="121589" y="1919931"/>
            <a:ext cx="4361340" cy="2890238"/>
          </a:xfrm>
        </p:spPr>
        <p:txBody>
          <a:bodyPr/>
          <a:lstStyle/>
          <a:p>
            <a:pPr marL="0" indent="0">
              <a:buNone/>
            </a:pPr>
            <a:r>
              <a:rPr lang="zh-TW" altLang="en-US" sz="1600"/>
              <a:t>變更 </a:t>
            </a:r>
            <a:r>
              <a:rPr lang="en-US" altLang="zh-TW" sz="1600"/>
              <a:t>VLAN </a:t>
            </a:r>
            <a:r>
              <a:rPr lang="zh-TW" altLang="en-US" sz="1600"/>
              <a:t>成員資格的方法有很多種。</a:t>
            </a:r>
          </a:p>
          <a:p>
            <a:pPr rtl="0">
              <a:buFont typeface="Arial" panose="020b0604020202020204" pitchFamily="34" charset="0"/>
              <a:buChar char="•"/>
            </a:pPr>
            <a:r>
              <a:rPr lang="zh-TW" altLang="en-US" sz="1600"/>
              <a:t>重新輸入 </a:t>
            </a:r>
            <a:r>
              <a:rPr lang="en-US" altLang="zh-TW" sz="1600" b="1"/>
              <a:t>switchport access vlan</a:t>
            </a:r>
            <a:r>
              <a:rPr lang="zh-TW" altLang="en-US" sz="1600"/>
              <a:t> </a:t>
            </a:r>
            <a:r>
              <a:rPr lang="en-US" altLang="zh-TW" sz="1600" i="1"/>
              <a:t>vlan-id</a:t>
            </a:r>
            <a:r>
              <a:rPr lang="zh-TW" altLang="en-US" sz="1600"/>
              <a:t> 指令</a:t>
            </a:r>
          </a:p>
          <a:p>
            <a:pPr rtl="0">
              <a:buFont typeface="Arial" panose="020b0604020202020204" pitchFamily="34" charset="0"/>
              <a:buChar char="•"/>
            </a:pPr>
            <a:r>
              <a:rPr lang="zh-TW" altLang="en-US" sz="1600"/>
              <a:t>使用 </a:t>
            </a:r>
            <a:r>
              <a:rPr lang="en-US" altLang="zh-TW" sz="1600" b="1"/>
              <a:t>no switchport access vlan </a:t>
            </a:r>
            <a:r>
              <a:rPr lang="zh-TW" altLang="en-US" sz="1600"/>
              <a:t>將介面放回 </a:t>
            </a:r>
            <a:r>
              <a:rPr lang="en-US" altLang="zh-TW" sz="1600"/>
              <a:t>VLAN 1</a:t>
            </a:r>
          </a:p>
          <a:p>
            <a:pPr marL="0" indent="0">
              <a:buNone/>
            </a:pPr>
            <a:r>
              <a:rPr lang="zh-TW" altLang="en-US" sz="1600"/>
              <a:t>使用 </a:t>
            </a:r>
            <a:r>
              <a:rPr lang="en-US" altLang="zh-TW" sz="1600" b="1"/>
              <a:t>show vlan brief </a:t>
            </a:r>
            <a:r>
              <a:rPr lang="zh-TW" altLang="en-US" sz="1600"/>
              <a:t>或 </a:t>
            </a:r>
            <a:r>
              <a:rPr lang="en-US" altLang="zh-TW" sz="1600" b="1"/>
              <a:t>show interface fa0/18 switchport </a:t>
            </a:r>
            <a:r>
              <a:rPr lang="zh-TW" altLang="en-US" sz="1600"/>
              <a:t>命令來驗證正確的 </a:t>
            </a:r>
            <a:r>
              <a:rPr lang="en-US" altLang="zh-TW" sz="1600"/>
              <a:t>VLAN </a:t>
            </a:r>
            <a:r>
              <a:rPr lang="zh-TW" altLang="en-US" sz="1600"/>
              <a:t>關聯。</a:t>
            </a:r>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668527" y="1045845"/>
            <a:ext cx="4370509" cy="26662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 name="Picture 3"/>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4896392" y="3819779"/>
            <a:ext cx="3914775" cy="1847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投影片編號版面配置區 1"/>
          <p:cNvSpPr>
            <a:spLocks noGrp="1"/>
          </p:cNvSpPr>
          <p:nvPr>
            <p:ph type="sldNum" sz="quarter" idx="4"/>
          </p:nvPr>
        </p:nvSpPr>
        <p:spPr/>
        <p:txBody>
          <a:bodyPr/>
          <a:lstStyle/>
          <a:p>
            <a:pPr defTabSz="385754">
              <a:defRPr/>
            </a:pPr>
            <a:fld id="{2F5CCB13-0A32-4557-88E9-079F0C330695}" type="slidenum">
              <a:rPr lang="en-US" kern="0" smtClean="0">
                <a:solidFill>
                  <a:srgbClr val="595959"/>
                </a:solidFill>
              </a:rPr>
              <a:pPr defTabSz="385754">
                <a:defRPr/>
              </a:pPr>
              <a:t>581</a:t>
            </a:fld>
            <a:endParaRPr lang="en-US" kern="0">
              <a:solidFill>
                <a:srgbClr val="595959"/>
              </a:solidFill>
            </a:endParaRPr>
          </a:p>
        </p:txBody>
      </p:sp>
    </p:spTree>
    <p:extLst>
      <p:ext uri="{BB962C8B-B14F-4D97-AF65-F5344CB8AC3E}">
        <p14:creationId xmlns:p14="http://schemas.microsoft.com/office/powerpoint/2010/main" val="1657086455"/>
      </p:ext>
    </p:extLst>
  </p:cSld>
  <p:clrMapOvr>
    <a:masterClrMapping/>
  </p:clrMapOvr>
  <p:transition spd="slow">
    <p:wipe/>
  </p:transition>
  <p:timing/>
</p:sld>
</file>

<file path=ppt/slides/slide582.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3314" name="Title 1"/>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noAutofit/>
          </a:bodyPr>
          <a:lstStyle/>
          <a:p>
            <a:pPr>
              <a:lnSpc>
                <a:spcPct val="90000"/>
              </a:lnSpc>
            </a:pPr>
            <a:r>
              <a:rPr lang="en-US" altLang="zh-TW" sz="2700">
                <a:solidFill>
                  <a:srgbClr val="004C69"/>
                </a:solidFill>
              </a:rPr>
              <a:t>20.3-</a:t>
            </a:r>
            <a:r>
              <a:rPr lang="en-US" altLang="zh-TW" sz="2700" smtClean="0">
                <a:solidFill>
                  <a:srgbClr val="004C69"/>
                </a:solidFill>
              </a:rPr>
              <a:t>VLAN </a:t>
            </a:r>
            <a:r>
              <a:rPr lang="zh-TW" altLang="en-US" sz="2700">
                <a:solidFill>
                  <a:srgbClr val="004C69"/>
                </a:solidFill>
              </a:rPr>
              <a:t>設定</a:t>
            </a:r>
            <a:br>
              <a:rPr lang="en-US" altLang="en-US" sz="2700">
                <a:solidFill>
                  <a:srgbClr val="004C69"/>
                </a:solidFill>
              </a:rPr>
            </a:br>
            <a:r>
              <a:rPr lang="zh-TW" altLang="en-US" sz="2700">
                <a:solidFill>
                  <a:srgbClr val="004C69"/>
                </a:solidFill>
              </a:rPr>
              <a:t>刪除 </a:t>
            </a:r>
            <a:r>
              <a:rPr lang="en-US" altLang="zh-TW" sz="2700">
                <a:solidFill>
                  <a:srgbClr val="004C69"/>
                </a:solidFill>
              </a:rPr>
              <a:t>VLANs</a:t>
            </a:r>
          </a:p>
        </p:txBody>
      </p:sp>
      <p:sp>
        <p:nvSpPr>
          <p:cNvPr id="13315" name="Content Placeholder 2"/>
          <p:cNvSpPr>
            <a:spLocks noGrp="1"/>
          </p:cNvSpPr>
          <p:nvPr>
            <p:ph idx="1"/>
          </p:nvPr>
        </p:nvSpPr>
        <p:spPr>
          <a:xfrm>
            <a:off x="123574" y="1725197"/>
            <a:ext cx="8672954" cy="2588485"/>
          </a:xfrm>
        </p:spPr>
        <p:txBody>
          <a:bodyPr/>
          <a:lstStyle/>
          <a:p>
            <a:pPr marL="0" indent="0">
              <a:buNone/>
            </a:pPr>
            <a:r>
              <a:rPr lang="zh-TW" altLang="en-US" sz="1600"/>
              <a:t>使用 </a:t>
            </a:r>
            <a:r>
              <a:rPr lang="en-US" altLang="zh-TW" sz="1600" b="1"/>
              <a:t>no vlan </a:t>
            </a:r>
            <a:r>
              <a:rPr lang="en-US" altLang="zh-TW" sz="1600" i="1"/>
              <a:t>vlan-id</a:t>
            </a:r>
            <a:r>
              <a:rPr lang="zh-TW" altLang="en-US" sz="1600"/>
              <a:t> </a:t>
            </a:r>
            <a:r>
              <a:rPr lang="en-US" altLang="zh-TW" sz="1600"/>
              <a:t> </a:t>
            </a:r>
            <a:r>
              <a:rPr lang="zh-TW" altLang="en-US" sz="1600"/>
              <a:t>指令刪除 </a:t>
            </a:r>
            <a:r>
              <a:rPr lang="en-US" altLang="zh-TW" sz="1600"/>
              <a:t>VLAN</a:t>
            </a:r>
            <a:r>
              <a:rPr lang="zh-TW" altLang="en-US" sz="1600"/>
              <a:t>。</a:t>
            </a:r>
          </a:p>
          <a:p>
            <a:pPr marL="0" indent="0">
              <a:buNone/>
            </a:pPr>
            <a:r>
              <a:rPr lang="zh-TW" altLang="en-US" sz="1600" b="1"/>
              <a:t>注意</a:t>
            </a:r>
            <a:r>
              <a:rPr lang="zh-TW" altLang="en-US" sz="1600"/>
              <a:t>：刪除 </a:t>
            </a:r>
            <a:r>
              <a:rPr lang="en-US" altLang="zh-TW" sz="1600"/>
              <a:t>VLAN </a:t>
            </a:r>
            <a:r>
              <a:rPr lang="zh-TW" altLang="en-US" sz="1600"/>
              <a:t>之前，請將所有成員連接埠重新指派給不同的 </a:t>
            </a:r>
            <a:r>
              <a:rPr lang="en-US" altLang="zh-TW" sz="1600"/>
              <a:t>VLAN</a:t>
            </a:r>
            <a:r>
              <a:rPr lang="zh-TW" altLang="en-US" sz="1600"/>
              <a:t>。 </a:t>
            </a:r>
          </a:p>
          <a:p>
            <a:pPr rtl="0">
              <a:buFont typeface="Arial" panose="020b0604020202020204" pitchFamily="34" charset="0"/>
              <a:buChar char="•"/>
            </a:pPr>
            <a:r>
              <a:rPr lang="zh-TW" altLang="en-US" sz="1600"/>
              <a:t>使用 </a:t>
            </a:r>
            <a:r>
              <a:rPr lang="en-US" altLang="zh-TW" sz="1600" b="1"/>
              <a:t>delete flash:vlan.dat </a:t>
            </a:r>
            <a:r>
              <a:rPr lang="zh-TW" altLang="en-US" sz="1600"/>
              <a:t> 或 </a:t>
            </a:r>
            <a:r>
              <a:rPr lang="en-US" altLang="zh-TW" sz="1600" b="1"/>
              <a:t>delete vlan.dat </a:t>
            </a:r>
            <a:r>
              <a:rPr lang="zh-TW" altLang="en-US" sz="1600"/>
              <a:t>命令刪除所有 </a:t>
            </a:r>
            <a:r>
              <a:rPr lang="en-US" altLang="zh-TW" sz="1600"/>
              <a:t>VLAN</a:t>
            </a:r>
            <a:r>
              <a:rPr lang="zh-TW" altLang="en-US" sz="1600"/>
              <a:t>。</a:t>
            </a:r>
          </a:p>
          <a:p>
            <a:pPr rtl="0">
              <a:buFont typeface="Arial" panose="020b0604020202020204" pitchFamily="34" charset="0"/>
              <a:buChar char="•"/>
            </a:pPr>
            <a:r>
              <a:rPr lang="zh-TW" altLang="en-US" sz="1600"/>
              <a:t>刪除所有 </a:t>
            </a:r>
            <a:r>
              <a:rPr lang="en-US" altLang="zh-TW" sz="1600"/>
              <a:t>VLAN </a:t>
            </a:r>
            <a:r>
              <a:rPr lang="zh-TW" altLang="en-US" sz="1600"/>
              <a:t>時，請重新載入交換器。</a:t>
            </a:r>
          </a:p>
          <a:p>
            <a:pPr marL="0" indent="0">
              <a:buNone/>
            </a:pPr>
            <a:r>
              <a:rPr lang="zh-TW" altLang="en-US" sz="1600" b="1"/>
              <a:t>注意</a:t>
            </a:r>
            <a:r>
              <a:rPr lang="zh-TW" altLang="en-US" sz="1600"/>
              <a:t>：若要恢復為出廠預設值 </a:t>
            </a:r>
            <a:r>
              <a:rPr lang="en-US" altLang="zh-TW" sz="1600"/>
              <a:t>— </a:t>
            </a:r>
            <a:r>
              <a:rPr lang="zh-TW" altLang="en-US" sz="1600"/>
              <a:t>拔除所有資料纜線、清除啟動設定並刪除 </a:t>
            </a:r>
            <a:r>
              <a:rPr lang="en-US" altLang="zh-TW" sz="1600"/>
              <a:t>vlan.dat </a:t>
            </a:r>
            <a:r>
              <a:rPr lang="zh-TW" altLang="en-US" sz="1600"/>
              <a:t>檔案，然後重新載入裝置。 </a:t>
            </a:r>
          </a:p>
        </p:txBody>
      </p:sp>
      <p:sp>
        <p:nvSpPr>
          <p:cNvPr id="2" name="投影片編號版面配置區 1"/>
          <p:cNvSpPr>
            <a:spLocks noGrp="1"/>
          </p:cNvSpPr>
          <p:nvPr>
            <p:ph type="sldNum" sz="quarter" idx="4"/>
          </p:nvPr>
        </p:nvSpPr>
        <p:spPr/>
        <p:txBody>
          <a:bodyPr/>
          <a:lstStyle/>
          <a:p>
            <a:pPr defTabSz="385754">
              <a:defRPr/>
            </a:pPr>
            <a:fld id="{2F5CCB13-0A32-4557-88E9-079F0C330695}" type="slidenum">
              <a:rPr lang="en-US" kern="0" smtClean="0">
                <a:solidFill>
                  <a:srgbClr val="595959"/>
                </a:solidFill>
              </a:rPr>
              <a:pPr defTabSz="385754">
                <a:defRPr/>
              </a:pPr>
              <a:t>582</a:t>
            </a:fld>
            <a:endParaRPr lang="en-US" kern="0">
              <a:solidFill>
                <a:srgbClr val="595959"/>
              </a:solidFill>
            </a:endParaRPr>
          </a:p>
        </p:txBody>
      </p:sp>
    </p:spTree>
    <p:extLst>
      <p:ext uri="{BB962C8B-B14F-4D97-AF65-F5344CB8AC3E}">
        <p14:creationId xmlns:p14="http://schemas.microsoft.com/office/powerpoint/2010/main" val="2384171853"/>
      </p:ext>
    </p:extLst>
  </p:cSld>
  <p:clrMapOvr>
    <a:masterClrMapping/>
  </p:clrMapOvr>
  <p:transition spd="slow">
    <p:wipe/>
  </p:transition>
  <p:timing/>
</p:sld>
</file>

<file path=ppt/slides/slide583.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1506" name="Rectangle 2"/>
          <p:cNvSpPr>
            <a:spLocks noGrp="1" noChangeArrowheads="1"/>
          </p:cNvSpPr>
          <p:nvPr>
            <p:ph type="title"/>
          </p:nvPr>
        </p:nvSpPr>
        <p:spPr>
          <a:xfrm>
            <a:off x="0" y="857251"/>
            <a:ext cx="9144000" cy="676656"/>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noAutofit/>
          </a:bodyPr>
          <a:lstStyle/>
          <a:p>
            <a:pPr>
              <a:lnSpc>
                <a:spcPct val="90000"/>
              </a:lnSpc>
            </a:pPr>
            <a:r>
              <a:rPr lang="en-US" altLang="zh-TW" sz="2700">
                <a:solidFill>
                  <a:srgbClr val="004C69"/>
                </a:solidFill>
              </a:rPr>
              <a:t>20.4 VLAN </a:t>
            </a:r>
            <a:r>
              <a:rPr lang="zh-TW" altLang="en-US" sz="2700">
                <a:solidFill>
                  <a:srgbClr val="004C69"/>
                </a:solidFill>
              </a:rPr>
              <a:t>中繼</a:t>
            </a:r>
            <a:br>
              <a:rPr lang="en-US" altLang="en-US" sz="2700">
                <a:solidFill>
                  <a:srgbClr val="004C69"/>
                </a:solidFill>
              </a:rPr>
            </a:br>
            <a:r>
              <a:rPr lang="zh-TW" altLang="en-US" sz="2700">
                <a:solidFill>
                  <a:srgbClr val="004C69"/>
                </a:solidFill>
              </a:rPr>
              <a:t>中繼設定命令</a:t>
            </a:r>
          </a:p>
        </p:txBody>
      </p:sp>
      <p:sp>
        <p:nvSpPr>
          <p:cNvPr id="55299" name="Rectangle 3"/>
          <p:cNvSpPr>
            <a:spLocks noGrp="1" noChangeArrowheads="1"/>
          </p:cNvSpPr>
          <p:nvPr>
            <p:ph type="body" idx="1"/>
          </p:nvPr>
        </p:nvSpPr>
        <p:spPr>
          <a:xfrm>
            <a:off x="201168" y="1729318"/>
            <a:ext cx="8805672" cy="563541"/>
          </a:xfrm>
        </p:spPr>
        <p:txBody>
          <a:bodyPr/>
          <a:lstStyle/>
          <a:p>
            <a:pPr marL="0" indent="0">
              <a:buNone/>
            </a:pPr>
            <a:r>
              <a:rPr lang="zh-TW" altLang="en-US" sz="1600"/>
              <a:t>設定和驗證中繼：中繼是第 </a:t>
            </a:r>
            <a:r>
              <a:rPr lang="en-US" altLang="zh-TW" sz="1600"/>
              <a:t>2 </a:t>
            </a:r>
            <a:r>
              <a:rPr lang="zh-TW" altLang="en-US" sz="1600"/>
              <a:t>層，攜帶所有 </a:t>
            </a:r>
            <a:r>
              <a:rPr lang="en-US" altLang="zh-TW" sz="1600"/>
              <a:t>VLAN </a:t>
            </a:r>
            <a:r>
              <a:rPr lang="zh-TW" altLang="en-US" sz="1600"/>
              <a:t>的流量。</a:t>
            </a:r>
          </a:p>
        </p:txBody>
      </p:sp>
      <p:graphicFrame>
        <p:nvGraphicFramePr>
          <p:cNvPr id="2" name="Table 1"/>
          <p:cNvGraphicFramePr>
            <a:graphicFrameLocks noGrp="1"/>
          </p:cNvGraphicFramePr>
          <p:nvPr>
            <p:extLst/>
          </p:nvPr>
        </p:nvGraphicFramePr>
        <p:xfrm>
          <a:off x="182880" y="2430273"/>
          <a:ext cx="8961120" cy="3012440"/>
        </p:xfrm>
        <a:graphic>
          <a:graphicData uri="http://schemas.openxmlformats.org/drawingml/2006/table">
            <a:tbl>
              <a:tblPr firstRow="1" bandRow="1">
                <a:tableStyleId>{5C22544A-7EE6-4342-B048-85BDC9FD1C3A}</a:tableStyleId>
              </a:tblPr>
              <a:tblGrid>
                <a:gridCol w="4218648">
                  <a:extLst>
                    <a:ext uri="{9D8B030D-6E8A-4147-A177-3AD203B41FA5}">
                      <a16:colId xmlns:a16="http://schemas.microsoft.com/office/drawing/2014/main" val="20000"/>
                    </a:ext>
                  </a:extLst>
                </a:gridCol>
                <a:gridCol w="4742472">
                  <a:extLst>
                    <a:ext uri="{9D8B030D-6E8A-4147-A177-3AD203B41FA5}">
                      <a16:colId xmlns:a16="http://schemas.microsoft.com/office/drawing/2014/main" val="20001"/>
                    </a:ext>
                  </a:extLst>
                </a:gridCol>
              </a:tblGrid>
              <a:tr h="370840">
                <a:tc>
                  <a:txBody>
                    <a:bodyPr vert="horz" wrap="square"/>
                    <a:lstStyle/>
                    <a:p>
                      <a:pPr rtl="0"/>
                      <a:r>
                        <a:rPr lang="zh-TW" sz="1600" b="1">
                          <a:effectLst/>
                          <a:latin typeface="標楷體" pitchFamily="65" charset="-120"/>
                          <a:ea typeface="標楷體" panose="03000509000000000000" pitchFamily="65" charset="-120"/>
                        </a:rPr>
                        <a:t>工作</a:t>
                      </a:r>
                    </a:p>
                  </a:txBody>
                  <a:tcPr anchor="ctr"/>
                </a:tc>
                <a:tc>
                  <a:txBody>
                    <a:bodyPr vert="horz" wrap="square"/>
                    <a:lstStyle/>
                    <a:p>
                      <a:pPr rtl="0"/>
                      <a:r>
                        <a:rPr lang="zh-TW" sz="1600" b="1">
                          <a:latin typeface="標楷體" pitchFamily="65" charset="-120"/>
                          <a:ea typeface="標楷體" panose="03000509000000000000" pitchFamily="65" charset="-120"/>
                        </a:rPr>
                        <a:t>IOS 命令</a:t>
                      </a:r>
                    </a:p>
                  </a:txBody>
                  <a:tcPr anchor="ctr"/>
                </a:tc>
                <a:extLst>
                  <a:ext uri="{0D108BD9-81ED-4DB2-BD59-A6C34878D82A}">
                    <a16:rowId xmlns:a16="http://schemas.microsoft.com/office/drawing/2014/main" val="10000"/>
                  </a:ext>
                </a:extLst>
              </a:tr>
              <a:tr h="370840">
                <a:tc>
                  <a:txBody>
                    <a:bodyPr vert="horz" wrap="square"/>
                    <a:lstStyle/>
                    <a:p>
                      <a:pPr rtl="0"/>
                      <a:r>
                        <a:rPr lang="zh-TW" sz="1500">
                          <a:latin typeface="標楷體" pitchFamily="65" charset="-120"/>
                          <a:ea typeface="標楷體" panose="03000509000000000000" pitchFamily="65" charset="-120"/>
                        </a:rPr>
                        <a:t>進入全域設定模式。</a:t>
                      </a:r>
                    </a:p>
                  </a:txBody>
                  <a:tcPr anchor="ctr"/>
                </a:tc>
                <a:tc>
                  <a:txBody>
                    <a:bodyPr vert="horz" wrap="square"/>
                    <a:lstStyle/>
                    <a:p>
                      <a:pPr rtl="0"/>
                      <a:r>
                        <a:rPr lang="zh-TW" sz="1500">
                          <a:latin typeface="標楷體" pitchFamily="65" charset="-120"/>
                          <a:ea typeface="標楷體" panose="03000509000000000000" pitchFamily="65" charset="-120"/>
                        </a:rPr>
                        <a:t>Switch# </a:t>
                      </a:r>
                      <a:r>
                        <a:rPr lang="zh-TW" sz="1500" b="1">
                          <a:latin typeface="標楷體" pitchFamily="65" charset="-120"/>
                          <a:ea typeface="標楷體" panose="03000509000000000000" pitchFamily="65" charset="-120"/>
                        </a:rPr>
                        <a:t>configure terminal</a:t>
                      </a:r>
                    </a:p>
                  </a:txBody>
                  <a:tcPr anchor="ctr"/>
                </a:tc>
                <a:extLst>
                  <a:ext uri="{0D108BD9-81ED-4DB2-BD59-A6C34878D82A}">
                    <a16:rowId xmlns:a16="http://schemas.microsoft.com/office/drawing/2014/main" val="10001"/>
                  </a:ext>
                </a:extLst>
              </a:tr>
              <a:tr h="370840">
                <a:tc>
                  <a:txBody>
                    <a:bodyPr vert="horz" wrap="square"/>
                    <a:lstStyle/>
                    <a:p>
                      <a:pPr rtl="0"/>
                      <a:r>
                        <a:rPr lang="zh-TW" sz="1500">
                          <a:latin typeface="標楷體" pitchFamily="65" charset="-120"/>
                          <a:ea typeface="標楷體" panose="03000509000000000000" pitchFamily="65" charset="-120"/>
                        </a:rPr>
                        <a:t>進入介面設定模式。</a:t>
                      </a:r>
                    </a:p>
                  </a:txBody>
                  <a:tcPr anchor="ctr"/>
                </a:tc>
                <a:tc>
                  <a:txBody>
                    <a:bodyPr vert="horz" wrap="square"/>
                    <a:lstStyle/>
                    <a:p>
                      <a:pPr rtl="0"/>
                      <a:r>
                        <a:rPr lang="zh-TW" sz="1500">
                          <a:latin typeface="標楷體" pitchFamily="65" charset="-120"/>
                          <a:ea typeface="標楷體" panose="03000509000000000000" pitchFamily="65" charset="-120"/>
                        </a:rPr>
                        <a:t>Switch(config)# </a:t>
                      </a:r>
                      <a:r>
                        <a:rPr lang="zh-TW" sz="1500" b="1">
                          <a:latin typeface="標楷體" pitchFamily="65" charset="-120"/>
                          <a:ea typeface="標楷體" panose="03000509000000000000" pitchFamily="65" charset="-120"/>
                        </a:rPr>
                        <a:t>interface </a:t>
                      </a:r>
                      <a:r>
                        <a:rPr lang="zh-TW" sz="1500" i="1">
                          <a:latin typeface="標楷體" pitchFamily="65" charset="-120"/>
                          <a:ea typeface="標楷體" panose="03000509000000000000" pitchFamily="65" charset="-120"/>
                        </a:rPr>
                        <a:t>interface-id</a:t>
                      </a:r>
                    </a:p>
                  </a:txBody>
                  <a:tcPr anchor="ctr"/>
                </a:tc>
                <a:extLst>
                  <a:ext uri="{0D108BD9-81ED-4DB2-BD59-A6C34878D82A}">
                    <a16:rowId xmlns:a16="http://schemas.microsoft.com/office/drawing/2014/main" val="10002"/>
                  </a:ext>
                </a:extLst>
              </a:tr>
              <a:tr h="370840">
                <a:tc>
                  <a:txBody>
                    <a:bodyPr vert="horz" wrap="square"/>
                    <a:lstStyle/>
                    <a:p>
                      <a:pPr rtl="0"/>
                      <a:r>
                        <a:rPr lang="zh-TW" sz="1500">
                          <a:latin typeface="標楷體" pitchFamily="65" charset="-120"/>
                          <a:ea typeface="標楷體" panose="03000509000000000000" pitchFamily="65" charset="-120"/>
                        </a:rPr>
                        <a:t>將連接埠設定為永久中繼模式。</a:t>
                      </a:r>
                    </a:p>
                  </a:txBody>
                  <a:tcPr anchor="ctr"/>
                </a:tc>
                <a:tc>
                  <a:txBody>
                    <a:bodyPr vert="horz" wrap="square"/>
                    <a:lstStyle/>
                    <a:p>
                      <a:pPr rtl="0"/>
                      <a:r>
                        <a:rPr lang="zh-TW" sz="1500">
                          <a:latin typeface="標楷體" pitchFamily="65" charset="-120"/>
                          <a:ea typeface="標楷體" panose="03000509000000000000" pitchFamily="65" charset="-120"/>
                        </a:rPr>
                        <a:t>Switch(config-if)# </a:t>
                      </a:r>
                      <a:r>
                        <a:rPr lang="zh-TW" sz="1500" b="1">
                          <a:latin typeface="標楷體" pitchFamily="65" charset="-120"/>
                          <a:ea typeface="標楷體" panose="03000509000000000000" pitchFamily="65" charset="-120"/>
                        </a:rPr>
                        <a:t>switchport mode trunk</a:t>
                      </a:r>
                    </a:p>
                  </a:txBody>
                  <a:tcPr anchor="ctr"/>
                </a:tc>
                <a:extLst>
                  <a:ext uri="{0D108BD9-81ED-4DB2-BD59-A6C34878D82A}">
                    <a16:rowId xmlns:a16="http://schemas.microsoft.com/office/drawing/2014/main" val="10003"/>
                  </a:ext>
                </a:extLst>
              </a:tr>
              <a:tr h="579120">
                <a:tc>
                  <a:txBody>
                    <a:bodyPr vert="horz" wrap="square"/>
                    <a:lstStyle/>
                    <a:p>
                      <a:pPr rtl="0"/>
                      <a:r>
                        <a:rPr lang="zh-TW" sz="1500">
                          <a:latin typeface="標楷體" pitchFamily="65" charset="-120"/>
                          <a:ea typeface="標楷體" panose="03000509000000000000" pitchFamily="65" charset="-120"/>
                        </a:rPr>
                        <a:t>將原生 VLAN 設定為 VLAN 1 以外的其他位置。</a:t>
                      </a:r>
                    </a:p>
                  </a:txBody>
                  <a:tcPr anchor="ctr"/>
                </a:tc>
                <a:tc>
                  <a:txBody>
                    <a:bodyPr vert="horz" wrap="square"/>
                    <a:lstStyle/>
                    <a:p>
                      <a:pPr rtl="0"/>
                      <a:r>
                        <a:rPr lang="zh-TW" sz="1200">
                          <a:latin typeface="標楷體" pitchFamily="65" charset="-120"/>
                          <a:ea typeface="標楷體" panose="03000509000000000000" pitchFamily="65" charset="-120"/>
                        </a:rPr>
                        <a:t>Switch(config-if)# </a:t>
                      </a:r>
                      <a:r>
                        <a:rPr lang="zh-TW" sz="1200" b="1">
                          <a:latin typeface="標楷體" pitchFamily="65" charset="-120"/>
                          <a:ea typeface="標楷體" panose="03000509000000000000" pitchFamily="65" charset="-120"/>
                        </a:rPr>
                        <a:t>switchport trunk native vlan </a:t>
                      </a:r>
                      <a:r>
                        <a:rPr lang="zh-TW" sz="1200" i="1">
                          <a:latin typeface="標楷體" pitchFamily="65" charset="-120"/>
                          <a:ea typeface="標楷體" panose="03000509000000000000" pitchFamily="65" charset="-120"/>
                        </a:rPr>
                        <a:t>vlan-id</a:t>
                      </a:r>
                    </a:p>
                  </a:txBody>
                  <a:tcPr anchor="ctr"/>
                </a:tc>
                <a:extLst>
                  <a:ext uri="{0D108BD9-81ED-4DB2-BD59-A6C34878D82A}">
                    <a16:rowId xmlns:a16="http://schemas.microsoft.com/office/drawing/2014/main" val="10004"/>
                  </a:ext>
                </a:extLst>
              </a:tr>
              <a:tr h="579120">
                <a:tc>
                  <a:txBody>
                    <a:bodyPr vert="horz" wrap="square"/>
                    <a:lstStyle/>
                    <a:p>
                      <a:pPr rtl="0"/>
                      <a:r>
                        <a:rPr lang="zh-TW" sz="1500">
                          <a:latin typeface="標楷體" pitchFamily="65" charset="-120"/>
                          <a:ea typeface="標楷體" panose="03000509000000000000" pitchFamily="65" charset="-120"/>
                        </a:rPr>
                        <a:t>指定中繼連結上允許的 VLAN 清單。</a:t>
                      </a:r>
                    </a:p>
                  </a:txBody>
                  <a:tcPr anchor="ctr"/>
                </a:tc>
                <a:tc>
                  <a:txBody>
                    <a:bodyPr vert="horz" wrap="square"/>
                    <a:lstStyle/>
                    <a:p>
                      <a:pPr rtl="0"/>
                      <a:r>
                        <a:rPr lang="zh-TW" sz="1500">
                          <a:latin typeface="標楷體" pitchFamily="65" charset="-120"/>
                          <a:ea typeface="標楷體" panose="03000509000000000000" pitchFamily="65" charset="-120"/>
                        </a:rPr>
                        <a:t>Switch(config-if)# </a:t>
                      </a:r>
                      <a:r>
                        <a:rPr lang="zh-TW" sz="1500" b="1">
                          <a:latin typeface="標楷體" pitchFamily="65" charset="-120"/>
                          <a:ea typeface="標楷體" panose="03000509000000000000" pitchFamily="65" charset="-120"/>
                        </a:rPr>
                        <a:t>switchport trunk allowed vlan </a:t>
                      </a:r>
                      <a:r>
                        <a:rPr lang="zh-TW" sz="1500" i="1">
                          <a:latin typeface="標楷體" pitchFamily="65" charset="-120"/>
                          <a:ea typeface="標楷體" panose="03000509000000000000" pitchFamily="65" charset="-120"/>
                        </a:rPr>
                        <a:t>vlan-list</a:t>
                      </a:r>
                    </a:p>
                  </a:txBody>
                  <a:tcPr anchor="ctr"/>
                </a:tc>
                <a:extLst>
                  <a:ext uri="{0D108BD9-81ED-4DB2-BD59-A6C34878D82A}">
                    <a16:rowId xmlns:a16="http://schemas.microsoft.com/office/drawing/2014/main" val="10005"/>
                  </a:ext>
                </a:extLst>
              </a:tr>
              <a:tr h="370840">
                <a:tc>
                  <a:txBody>
                    <a:bodyPr vert="horz" wrap="square"/>
                    <a:lstStyle/>
                    <a:p>
                      <a:pPr rtl="0"/>
                      <a:r>
                        <a:rPr lang="zh-TW" sz="1500">
                          <a:latin typeface="標楷體" pitchFamily="65" charset="-120"/>
                          <a:ea typeface="標楷體" panose="03000509000000000000" pitchFamily="65" charset="-120"/>
                        </a:rPr>
                        <a:t>返回特權執行模式。</a:t>
                      </a:r>
                    </a:p>
                  </a:txBody>
                  <a:tcPr anchor="ctr"/>
                </a:tc>
                <a:tc>
                  <a:txBody>
                    <a:bodyPr vert="horz" wrap="square"/>
                    <a:lstStyle/>
                    <a:p>
                      <a:pPr rtl="0"/>
                      <a:r>
                        <a:rPr lang="zh-TW" sz="1500">
                          <a:latin typeface="標楷體" pitchFamily="65" charset="-120"/>
                          <a:ea typeface="標楷體" panose="03000509000000000000" pitchFamily="65" charset="-120"/>
                        </a:rPr>
                        <a:t>Switch(config-if)# </a:t>
                      </a:r>
                      <a:r>
                        <a:rPr lang="zh-TW" sz="1500" b="1">
                          <a:latin typeface="標楷體" pitchFamily="65" charset="-120"/>
                          <a:ea typeface="標楷體" panose="03000509000000000000" pitchFamily="65" charset="-120"/>
                        </a:rPr>
                        <a:t>end</a:t>
                      </a:r>
                    </a:p>
                  </a:txBody>
                  <a:tcPr anchor="ctr"/>
                </a:tc>
                <a:extLst>
                  <a:ext uri="{0D108BD9-81ED-4DB2-BD59-A6C34878D82A}">
                    <a16:rowId xmlns:a16="http://schemas.microsoft.com/office/drawing/2014/main" val="10006"/>
                  </a:ext>
                </a:extLst>
              </a:tr>
            </a:tbl>
          </a:graphicData>
        </a:graphic>
      </p:graphicFrame>
      <p:sp>
        <p:nvSpPr>
          <p:cNvPr id="3" name="投影片編號版面配置區 2"/>
          <p:cNvSpPr>
            <a:spLocks noGrp="1"/>
          </p:cNvSpPr>
          <p:nvPr>
            <p:ph type="sldNum" sz="quarter" idx="4"/>
          </p:nvPr>
        </p:nvSpPr>
        <p:spPr/>
        <p:txBody>
          <a:bodyPr/>
          <a:lstStyle/>
          <a:p>
            <a:pPr defTabSz="385754">
              <a:defRPr/>
            </a:pPr>
            <a:fld id="{2F5CCB13-0A32-4557-88E9-079F0C330695}" type="slidenum">
              <a:rPr lang="en-US" kern="0" smtClean="0">
                <a:solidFill>
                  <a:srgbClr val="595959"/>
                </a:solidFill>
              </a:rPr>
              <a:pPr defTabSz="385754">
                <a:defRPr/>
              </a:pPr>
              <a:t>583</a:t>
            </a:fld>
            <a:endParaRPr lang="en-US" kern="0">
              <a:solidFill>
                <a:srgbClr val="595959"/>
              </a:solidFill>
            </a:endParaRPr>
          </a:p>
        </p:txBody>
      </p:sp>
    </p:spTree>
    <p:extLst>
      <p:ext uri="{BB962C8B-B14F-4D97-AF65-F5344CB8AC3E}">
        <p14:creationId xmlns:p14="http://schemas.microsoft.com/office/powerpoint/2010/main" val="4126221098"/>
      </p:ext>
    </p:extLst>
  </p:cSld>
  <p:clrMapOvr>
    <a:masterClrMapping/>
  </p:clrMapOvr>
  <p:transition spd="slow">
    <p:wipe/>
  </p:transition>
  <p:timing/>
</p:sld>
</file>

<file path=ppt/slides/slide584.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1506" name="Rectangle 2"/>
          <p:cNvSpPr>
            <a:spLocks noGrp="1" noChangeArrowheads="1"/>
          </p:cNvSpPr>
          <p:nvPr>
            <p:ph type="title"/>
          </p:nvPr>
        </p:nvSpPr>
        <p:spPr>
          <a:xfrm>
            <a:off x="2" y="857251"/>
            <a:ext cx="4340351" cy="75755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noAutofit/>
          </a:bodyPr>
          <a:lstStyle/>
          <a:p>
            <a:pPr>
              <a:lnSpc>
                <a:spcPct val="90000"/>
              </a:lnSpc>
            </a:pPr>
            <a:r>
              <a:rPr lang="en-US" altLang="zh-TW" sz="2700">
                <a:solidFill>
                  <a:srgbClr val="004C69"/>
                </a:solidFill>
              </a:rPr>
              <a:t>20.4 </a:t>
            </a:r>
            <a:r>
              <a:rPr lang="en-US" altLang="zh-TW" sz="2700" smtClean="0">
                <a:solidFill>
                  <a:srgbClr val="004C69"/>
                </a:solidFill>
              </a:rPr>
              <a:t>VLAN </a:t>
            </a:r>
            <a:r>
              <a:rPr lang="zh-TW" altLang="en-US" sz="2700">
                <a:solidFill>
                  <a:srgbClr val="004C69"/>
                </a:solidFill>
              </a:rPr>
              <a:t>中繼</a:t>
            </a:r>
            <a:br>
              <a:rPr lang="en-US" altLang="en-US" sz="2700">
                <a:solidFill>
                  <a:srgbClr val="004C69"/>
                </a:solidFill>
              </a:rPr>
            </a:br>
            <a:r>
              <a:rPr lang="zh-TW" altLang="en-US" sz="2700">
                <a:solidFill>
                  <a:srgbClr val="004C69"/>
                </a:solidFill>
              </a:rPr>
              <a:t>中繼設定範例</a:t>
            </a:r>
          </a:p>
        </p:txBody>
      </p:sp>
      <p:sp>
        <p:nvSpPr>
          <p:cNvPr id="55299" name="Rectangle 3"/>
          <p:cNvSpPr>
            <a:spLocks noGrp="1" noChangeArrowheads="1"/>
          </p:cNvSpPr>
          <p:nvPr>
            <p:ph type="body" idx="1"/>
          </p:nvPr>
        </p:nvSpPr>
        <p:spPr>
          <a:xfrm>
            <a:off x="0" y="1653846"/>
            <a:ext cx="4398264" cy="1672285"/>
          </a:xfrm>
        </p:spPr>
        <p:txBody>
          <a:bodyPr/>
          <a:lstStyle/>
          <a:p>
            <a:pPr marL="0" indent="0">
              <a:buNone/>
            </a:pPr>
            <a:r>
              <a:rPr lang="zh-TW" altLang="en-US" sz="1600"/>
              <a:t>與每個 </a:t>
            </a:r>
            <a:r>
              <a:rPr lang="en-US" altLang="zh-TW" sz="1600"/>
              <a:t>VLAN </a:t>
            </a:r>
            <a:r>
              <a:rPr lang="zh-TW" altLang="en-US" sz="1600"/>
              <a:t>相關聯的子網路是：</a:t>
            </a:r>
          </a:p>
          <a:p>
            <a:pPr lvl="1" rtl="0"/>
            <a:r>
              <a:rPr lang="en-US" altLang="zh-TW" sz="1600"/>
              <a:t>VLAN 10 - Faculty/Staff - 172.17.10.0/24</a:t>
            </a:r>
          </a:p>
          <a:p>
            <a:pPr lvl="1" rtl="0"/>
            <a:r>
              <a:rPr lang="en-US" altLang="zh-TW" sz="1600"/>
              <a:t>VLAN 20 - Students - 172.17.20.0/24</a:t>
            </a:r>
          </a:p>
          <a:p>
            <a:pPr lvl="1" rtl="0"/>
            <a:r>
              <a:rPr lang="en-US" altLang="zh-TW" sz="1600"/>
              <a:t>VLAN 30 - Guests - 172.17.30.0/24</a:t>
            </a:r>
          </a:p>
          <a:p>
            <a:pPr lvl="1" rtl="0"/>
            <a:r>
              <a:rPr lang="en-US" altLang="zh-TW" sz="1600"/>
              <a:t>VLAN 99 - Native - 172.17.99.0/24</a:t>
            </a:r>
          </a:p>
        </p:txBody>
      </p:sp>
      <p:sp>
        <p:nvSpPr>
          <p:cNvPr id="3" name="Rectangle 4"/>
          <p:cNvSpPr txBox="1"/>
          <p:nvPr/>
        </p:nvSpPr>
        <p:spPr>
          <a:xfrm>
            <a:off x="109728" y="3426715"/>
            <a:ext cx="3136392" cy="1323439"/>
          </a:xfrm>
          <a:prstGeom prst="rect">
            <a:avLst/>
          </a:prstGeom>
          <a:noFill/>
        </p:spPr>
        <p:txBody>
          <a:bodyPr wrap="square" rtlCol="0">
            <a:spAutoFit/>
          </a:bodyPr>
          <a:lstStyle/>
          <a:p>
            <a:r>
              <a:rPr lang="en-US" altLang="zh-TW" sz="1600">
                <a:solidFill>
                  <a:srgbClr val="000000"/>
                </a:solidFill>
              </a:rPr>
              <a:t>S1 </a:t>
            </a:r>
            <a:r>
              <a:rPr lang="zh-TW" altLang="zh-TW" sz="1600">
                <a:solidFill>
                  <a:srgbClr val="000000"/>
                </a:solidFill>
              </a:rPr>
              <a:t>F0/1 </a:t>
            </a:r>
            <a:r>
              <a:rPr lang="zh-TW" altLang="en-US" sz="1600">
                <a:solidFill>
                  <a:srgbClr val="000000"/>
                </a:solidFill>
              </a:rPr>
              <a:t>被設定為中繼埠。</a:t>
            </a:r>
          </a:p>
          <a:p>
            <a:endParaRPr lang="en-US" sz="1600">
              <a:solidFill>
                <a:srgbClr val="000000"/>
              </a:solidFill>
            </a:endParaRPr>
          </a:p>
          <a:p>
            <a:pPr rtl="0"/>
            <a:r>
              <a:rPr lang="zh-TW" altLang="en-US" sz="1600" b="1">
                <a:solidFill>
                  <a:srgbClr val="000000"/>
                </a:solidFill>
              </a:rPr>
              <a:t>注意</a:t>
            </a:r>
            <a:r>
              <a:rPr lang="zh-TW" altLang="en-US" sz="1600">
                <a:solidFill>
                  <a:srgbClr val="000000"/>
                </a:solidFill>
              </a:rPr>
              <a:t>：這假設使用 </a:t>
            </a:r>
            <a:r>
              <a:rPr lang="en-US" altLang="zh-TW" sz="1600">
                <a:solidFill>
                  <a:srgbClr val="000000"/>
                </a:solidFill>
              </a:rPr>
              <a:t>802.1q </a:t>
            </a:r>
            <a:r>
              <a:rPr lang="zh-TW" altLang="en-US" sz="1600">
                <a:solidFill>
                  <a:srgbClr val="000000"/>
                </a:solidFill>
              </a:rPr>
              <a:t>標籤的 </a:t>
            </a:r>
            <a:r>
              <a:rPr lang="en-US" altLang="zh-TW" sz="1600">
                <a:solidFill>
                  <a:srgbClr val="000000"/>
                </a:solidFill>
              </a:rPr>
              <a:t>2960 </a:t>
            </a:r>
            <a:r>
              <a:rPr lang="zh-TW" altLang="en-US" sz="1600">
                <a:solidFill>
                  <a:srgbClr val="000000"/>
                </a:solidFill>
              </a:rPr>
              <a:t>交換器。第 </a:t>
            </a:r>
            <a:r>
              <a:rPr lang="en-US" altLang="zh-TW" sz="1600">
                <a:solidFill>
                  <a:srgbClr val="000000"/>
                </a:solidFill>
              </a:rPr>
              <a:t>3 </a:t>
            </a:r>
            <a:r>
              <a:rPr lang="zh-TW" altLang="en-US" sz="1600">
                <a:solidFill>
                  <a:srgbClr val="000000"/>
                </a:solidFill>
              </a:rPr>
              <a:t>層交換器需要在中繼模式之前設定封裝。 </a:t>
            </a:r>
            <a:r>
              <a:rPr lang="zh-TW" altLang="en-US" sz="1600" b="1">
                <a:solidFill>
                  <a:srgbClr val="000000"/>
                </a:solidFill>
              </a:rPr>
              <a:t> </a:t>
            </a:r>
          </a:p>
        </p:txBody>
      </p:sp>
      <p:graphicFrame>
        <p:nvGraphicFramePr>
          <p:cNvPr id="2" name="Table 1"/>
          <p:cNvGraphicFramePr>
            <a:graphicFrameLocks noGrp="1"/>
          </p:cNvGraphicFramePr>
          <p:nvPr>
            <p:extLst/>
          </p:nvPr>
        </p:nvGraphicFramePr>
        <p:xfrm>
          <a:off x="3305442" y="3415856"/>
          <a:ext cx="5629656" cy="2225040"/>
        </p:xfrm>
        <a:graphic>
          <a:graphicData uri="http://schemas.openxmlformats.org/drawingml/2006/table">
            <a:tbl>
              <a:tblPr firstRow="1" bandRow="1">
                <a:tableStyleId>{5C22544A-7EE6-4342-B048-85BDC9FD1C3A}</a:tableStyleId>
              </a:tblPr>
              <a:tblGrid>
                <a:gridCol w="1432560">
                  <a:extLst>
                    <a:ext uri="{9D8B030D-6E8A-4147-A177-3AD203B41FA5}">
                      <a16:colId xmlns:a16="http://schemas.microsoft.com/office/drawing/2014/main" val="20000"/>
                    </a:ext>
                  </a:extLst>
                </a:gridCol>
                <a:gridCol w="4197096">
                  <a:extLst>
                    <a:ext uri="{9D8B030D-6E8A-4147-A177-3AD203B41FA5}">
                      <a16:colId xmlns:a16="http://schemas.microsoft.com/office/drawing/2014/main" val="20001"/>
                    </a:ext>
                  </a:extLst>
                </a:gridCol>
              </a:tblGrid>
              <a:tr h="370840">
                <a:tc>
                  <a:txBody>
                    <a:bodyPr vert="horz" wrap="square"/>
                    <a:lstStyle/>
                    <a:p>
                      <a:pPr rtl="0"/>
                      <a:r>
                        <a:rPr lang="zh-TW" sz="1600"/>
                        <a:t>提示</a:t>
                      </a:r>
                    </a:p>
                  </a:txBody>
                  <a:tcPr/>
                </a:tc>
                <a:tc>
                  <a:txBody>
                    <a:bodyPr vert="horz" wrap="square"/>
                    <a:lstStyle/>
                    <a:p>
                      <a:pPr rtl="0"/>
                      <a:r>
                        <a:rPr lang="zh-TW" sz="1600"/>
                        <a:t>指令</a:t>
                      </a:r>
                    </a:p>
                  </a:txBody>
                  <a:tcPr/>
                </a:tc>
                <a:extLst>
                  <a:ext uri="{0D108BD9-81ED-4DB2-BD59-A6C34878D82A}">
                    <a16:rowId xmlns:a16="http://schemas.microsoft.com/office/drawing/2014/main" val="10000"/>
                  </a:ext>
                </a:extLst>
              </a:tr>
              <a:tr h="370840">
                <a:tc>
                  <a:txBody>
                    <a:bodyPr vert="horz" wrap="square"/>
                    <a:lstStyle/>
                    <a:p>
                      <a:pPr rtl="0"/>
                      <a:r>
                        <a:rPr lang="zh-TW" sz="1600"/>
                        <a:t>S1(config)#</a:t>
                      </a:r>
                    </a:p>
                  </a:txBody>
                  <a:tcPr/>
                </a:tc>
                <a:tc>
                  <a:txBody>
                    <a:bodyPr vert="horz" wrap="square"/>
                    <a:lstStyle/>
                    <a:p>
                      <a:pPr rtl="0"/>
                      <a:r>
                        <a:rPr lang="zh-TW" sz="1600"/>
                        <a:t>Interface</a:t>
                      </a:r>
                      <a:r>
                        <a:rPr lang="zh-TW" sz="1600" baseline="0"/>
                        <a:t> fa0/1</a:t>
                      </a:r>
                    </a:p>
                  </a:txBody>
                  <a:tcPr/>
                </a:tc>
                <a:extLst>
                  <a:ext uri="{0D108BD9-81ED-4DB2-BD59-A6C34878D82A}">
                    <a16:rowId xmlns:a16="http://schemas.microsoft.com/office/drawing/2014/main" val="10001"/>
                  </a:ext>
                </a:extLst>
              </a:tr>
              <a:tr h="370840">
                <a:tc>
                  <a:txBody>
                    <a:bodyPr vert="horz" wrap="square"/>
                    <a:lstStyle/>
                    <a:p>
                      <a:pPr rtl="0"/>
                      <a:r>
                        <a:rPr lang="zh-TW" sz="1600"/>
                        <a:t>S1(config-if)#</a:t>
                      </a:r>
                    </a:p>
                  </a:txBody>
                  <a:tcPr/>
                </a:tc>
                <a:tc>
                  <a:txBody>
                    <a:bodyPr vert="horz" wrap="square"/>
                    <a:lstStyle/>
                    <a:p>
                      <a:pPr rtl="0"/>
                      <a:r>
                        <a:rPr lang="en-US" altLang="zh-TW" sz="1600"/>
                        <a:t>s</a:t>
                      </a:r>
                      <a:r>
                        <a:rPr lang="zh-TW" sz="1600"/>
                        <a:t>witchport mode</a:t>
                      </a:r>
                      <a:r>
                        <a:rPr lang="zh-TW" sz="1600" baseline="0"/>
                        <a:t> trunk</a:t>
                      </a:r>
                    </a:p>
                  </a:txBody>
                  <a:tcPr/>
                </a:tc>
                <a:extLst>
                  <a:ext uri="{0D108BD9-81ED-4DB2-BD59-A6C34878D82A}">
                    <a16:rowId xmlns:a16="http://schemas.microsoft.com/office/drawing/2014/main" val="10002"/>
                  </a:ext>
                </a:extLst>
              </a:tr>
              <a:tr h="370840">
                <a:tc>
                  <a:txBody>
                    <a:bodyPr vert="horz" wrap="square"/>
                    <a:lstStyle/>
                    <a:p>
                      <a:pPr rtl="0"/>
                      <a:r>
                        <a:rPr lang="zh-TW" sz="1600"/>
                        <a:t>S1(config-if)#</a:t>
                      </a:r>
                    </a:p>
                  </a:txBody>
                  <a:tcPr/>
                </a:tc>
                <a:tc>
                  <a:txBody>
                    <a:bodyPr vert="horz" wrap="square"/>
                    <a:lstStyle/>
                    <a:p>
                      <a:pPr rtl="0"/>
                      <a:r>
                        <a:rPr lang="en-US" altLang="zh-TW" sz="1600"/>
                        <a:t>s</a:t>
                      </a:r>
                      <a:r>
                        <a:rPr lang="zh-TW" sz="1600"/>
                        <a:t>witchport </a:t>
                      </a:r>
                      <a:r>
                        <a:rPr lang="zh-TW" sz="1600" baseline="0"/>
                        <a:t>trunk native vlan 99</a:t>
                      </a:r>
                    </a:p>
                  </a:txBody>
                  <a:tcPr/>
                </a:tc>
                <a:extLst>
                  <a:ext uri="{0D108BD9-81ED-4DB2-BD59-A6C34878D82A}">
                    <a16:rowId xmlns:a16="http://schemas.microsoft.com/office/drawing/2014/main" val="10003"/>
                  </a:ext>
                </a:extLst>
              </a:tr>
              <a:tr h="370840">
                <a:tc>
                  <a:txBody>
                    <a:bodyPr vert="horz" wrap="square"/>
                    <a:lstStyle/>
                    <a:p>
                      <a:pPr rtl="0"/>
                      <a:r>
                        <a:rPr lang="zh-TW" sz="1600"/>
                        <a:t>S1(config-if)#</a:t>
                      </a:r>
                    </a:p>
                  </a:txBody>
                  <a:tcPr/>
                </a:tc>
                <a:tc>
                  <a:txBody>
                    <a:bodyPr vert="horz" wrap="square"/>
                    <a:lstStyle/>
                    <a:p>
                      <a:pPr rtl="0"/>
                      <a:r>
                        <a:rPr lang="en-US" altLang="zh-TW" sz="1600"/>
                        <a:t>s</a:t>
                      </a:r>
                      <a:r>
                        <a:rPr lang="zh-TW" sz="1600"/>
                        <a:t>witchport</a:t>
                      </a:r>
                      <a:r>
                        <a:rPr lang="zh-TW" sz="1600" baseline="0"/>
                        <a:t> trunk allowed vlan 10,20,30,99</a:t>
                      </a:r>
                    </a:p>
                  </a:txBody>
                  <a:tcPr/>
                </a:tc>
                <a:extLst>
                  <a:ext uri="{0D108BD9-81ED-4DB2-BD59-A6C34878D82A}">
                    <a16:rowId xmlns:a16="http://schemas.microsoft.com/office/drawing/2014/main" val="10004"/>
                  </a:ext>
                </a:extLst>
              </a:tr>
              <a:tr h="370840">
                <a:tc>
                  <a:txBody>
                    <a:bodyPr vert="horz" wrap="square"/>
                    <a:lstStyle/>
                    <a:p>
                      <a:pPr rtl="0"/>
                      <a:r>
                        <a:rPr lang="zh-TW" sz="1600"/>
                        <a:t>S1(config-if)#</a:t>
                      </a:r>
                    </a:p>
                  </a:txBody>
                  <a:tcPr/>
                </a:tc>
                <a:tc>
                  <a:txBody>
                    <a:bodyPr vert="horz" wrap="square"/>
                    <a:lstStyle/>
                    <a:p>
                      <a:pPr rtl="0"/>
                      <a:r>
                        <a:rPr lang="zh-TW" sz="1600"/>
                        <a:t>end</a:t>
                      </a:r>
                    </a:p>
                  </a:txBody>
                  <a:tcPr/>
                </a:tc>
                <a:extLst>
                  <a:ext uri="{0D108BD9-81ED-4DB2-BD59-A6C34878D82A}">
                    <a16:rowId xmlns:a16="http://schemas.microsoft.com/office/drawing/2014/main" val="10005"/>
                  </a:ext>
                </a:extLst>
              </a:tr>
            </a:tbl>
          </a:graphicData>
        </a:graphic>
      </p:graphicFrame>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873752" y="938405"/>
            <a:ext cx="4061346" cy="23212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投影片編號版面配置區 3"/>
          <p:cNvSpPr>
            <a:spLocks noGrp="1"/>
          </p:cNvSpPr>
          <p:nvPr>
            <p:ph type="sldNum" sz="quarter" idx="4"/>
          </p:nvPr>
        </p:nvSpPr>
        <p:spPr/>
        <p:txBody>
          <a:bodyPr/>
          <a:lstStyle/>
          <a:p>
            <a:pPr defTabSz="385754">
              <a:defRPr/>
            </a:pPr>
            <a:fld id="{2F5CCB13-0A32-4557-88E9-079F0C330695}" type="slidenum">
              <a:rPr lang="en-US" kern="0" smtClean="0">
                <a:solidFill>
                  <a:srgbClr val="595959"/>
                </a:solidFill>
              </a:rPr>
              <a:pPr defTabSz="385754">
                <a:defRPr/>
              </a:pPr>
              <a:t>584</a:t>
            </a:fld>
            <a:endParaRPr lang="en-US" kern="0">
              <a:solidFill>
                <a:srgbClr val="595959"/>
              </a:solidFill>
            </a:endParaRPr>
          </a:p>
        </p:txBody>
      </p:sp>
    </p:spTree>
    <p:extLst>
      <p:ext uri="{BB962C8B-B14F-4D97-AF65-F5344CB8AC3E}">
        <p14:creationId xmlns:p14="http://schemas.microsoft.com/office/powerpoint/2010/main" val="2825529373"/>
      </p:ext>
    </p:extLst>
  </p:cSld>
  <p:clrMapOvr>
    <a:masterClrMapping/>
  </p:clrMapOvr>
  <p:transition spd="slow">
    <p:wipe/>
  </p:transition>
  <p:timing/>
</p:sld>
</file>

<file path=ppt/slides/slide585.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1506" name="Rectangle 2"/>
          <p:cNvSpPr>
            <a:spLocks noGrp="1" noChangeArrowheads="1"/>
          </p:cNvSpPr>
          <p:nvPr>
            <p:ph type="title"/>
          </p:nvPr>
        </p:nvSpPr>
        <p:spPr>
          <a:xfrm>
            <a:off x="0" y="857251"/>
            <a:ext cx="4398264" cy="75755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noAutofit/>
          </a:bodyPr>
          <a:lstStyle/>
          <a:p>
            <a:pPr>
              <a:lnSpc>
                <a:spcPct val="90000"/>
              </a:lnSpc>
            </a:pPr>
            <a:r>
              <a:rPr lang="en-US" altLang="zh-TW" sz="2700">
                <a:solidFill>
                  <a:srgbClr val="004C69"/>
                </a:solidFill>
              </a:rPr>
              <a:t>20.4 </a:t>
            </a:r>
            <a:r>
              <a:rPr lang="en-US" altLang="zh-TW" sz="2700" smtClean="0">
                <a:solidFill>
                  <a:srgbClr val="004C69"/>
                </a:solidFill>
              </a:rPr>
              <a:t>VLAN </a:t>
            </a:r>
            <a:r>
              <a:rPr lang="zh-TW" altLang="en-US" sz="2700">
                <a:solidFill>
                  <a:srgbClr val="004C69"/>
                </a:solidFill>
              </a:rPr>
              <a:t>中繼</a:t>
            </a:r>
            <a:br>
              <a:rPr lang="en-US" altLang="en-US" sz="2700">
                <a:solidFill>
                  <a:srgbClr val="004C69"/>
                </a:solidFill>
              </a:rPr>
            </a:br>
            <a:r>
              <a:rPr lang="zh-TW" altLang="en-US" sz="2700">
                <a:solidFill>
                  <a:srgbClr val="004C69"/>
                </a:solidFill>
              </a:rPr>
              <a:t>驗證 </a:t>
            </a:r>
            <a:r>
              <a:rPr lang="en-US" altLang="zh-TW" sz="2700">
                <a:solidFill>
                  <a:srgbClr val="004C69"/>
                </a:solidFill>
              </a:rPr>
              <a:t>VLAN </a:t>
            </a:r>
            <a:r>
              <a:rPr lang="zh-TW" altLang="en-US" sz="2700">
                <a:solidFill>
                  <a:srgbClr val="004C69"/>
                </a:solidFill>
              </a:rPr>
              <a:t>設定</a:t>
            </a:r>
          </a:p>
        </p:txBody>
      </p:sp>
      <p:sp>
        <p:nvSpPr>
          <p:cNvPr id="55299" name="Rectangle 3"/>
          <p:cNvSpPr>
            <a:spLocks noGrp="1" noChangeArrowheads="1"/>
          </p:cNvSpPr>
          <p:nvPr>
            <p:ph type="body" idx="1"/>
          </p:nvPr>
        </p:nvSpPr>
        <p:spPr>
          <a:xfrm>
            <a:off x="113465" y="1685380"/>
            <a:ext cx="4401766" cy="3672114"/>
          </a:xfrm>
        </p:spPr>
        <p:txBody>
          <a:bodyPr/>
          <a:lstStyle/>
          <a:p>
            <a:pPr marL="0" indent="0">
              <a:buNone/>
            </a:pPr>
            <a:r>
              <a:rPr lang="zh-TW" altLang="en-US" sz="1600"/>
              <a:t>設定中繼模式和原生 </a:t>
            </a:r>
            <a:r>
              <a:rPr lang="en-US" altLang="zh-TW" sz="1600"/>
              <a:t>vlan</a:t>
            </a:r>
            <a:r>
              <a:rPr lang="zh-TW" altLang="en-US" sz="1600"/>
              <a:t>。</a:t>
            </a:r>
          </a:p>
          <a:p>
            <a:pPr marL="0" indent="0">
              <a:buNone/>
            </a:pPr>
            <a:r>
              <a:rPr lang="zh-TW" altLang="en-US" sz="1600"/>
              <a:t>注意 </a:t>
            </a:r>
            <a:r>
              <a:rPr lang="en-US" altLang="zh-TW" sz="1600" b="1"/>
              <a:t>show</a:t>
            </a:r>
            <a:r>
              <a:rPr lang="zh-TW" altLang="en-US" sz="1600" b="1"/>
              <a:t> </a:t>
            </a:r>
            <a:r>
              <a:rPr lang="en-US" altLang="zh-TW" sz="1600" b="1"/>
              <a:t>interfaces</a:t>
            </a:r>
            <a:r>
              <a:rPr lang="zh-TW" altLang="en-US" sz="1600" b="1"/>
              <a:t> </a:t>
            </a:r>
            <a:r>
              <a:rPr lang="en-US" altLang="zh-TW" sz="1600" b="1"/>
              <a:t>fa0/1 switchport </a:t>
            </a:r>
            <a:r>
              <a:rPr lang="zh-TW" altLang="en-US" sz="1600"/>
              <a:t>命令：</a:t>
            </a:r>
          </a:p>
          <a:p>
            <a:pPr rtl="0">
              <a:buFont typeface="Arial" panose="020b0604020202020204" pitchFamily="34" charset="0"/>
              <a:buChar char="•"/>
            </a:pPr>
            <a:r>
              <a:rPr lang="en-US" altLang="zh-TW" sz="1600"/>
              <a:t>Is set to trunk administratively</a:t>
            </a:r>
          </a:p>
          <a:p>
            <a:pPr rtl="0">
              <a:buFont typeface="Arial" panose="020b0604020202020204" pitchFamily="34" charset="0"/>
              <a:buChar char="•"/>
            </a:pPr>
            <a:r>
              <a:rPr lang="en-US" altLang="zh-TW" sz="1600"/>
              <a:t>Is set as trunk operationally (functioning)</a:t>
            </a:r>
          </a:p>
          <a:p>
            <a:pPr rtl="0">
              <a:buFont typeface="Arial" panose="020b0604020202020204" pitchFamily="34" charset="0"/>
              <a:buChar char="•"/>
            </a:pPr>
            <a:r>
              <a:rPr lang="en-US" altLang="zh-TW" sz="1600"/>
              <a:t>Encapsulation is dot1q</a:t>
            </a:r>
          </a:p>
          <a:p>
            <a:pPr rtl="0">
              <a:buFont typeface="Arial" panose="020b0604020202020204" pitchFamily="34" charset="0"/>
              <a:buChar char="•"/>
            </a:pPr>
            <a:r>
              <a:rPr lang="en-US" altLang="zh-TW" sz="1600"/>
              <a:t>Native VLAN set to VLAN 99 </a:t>
            </a:r>
          </a:p>
          <a:p>
            <a:pPr rtl="0">
              <a:buFont typeface="Arial" panose="020b0604020202020204" pitchFamily="34" charset="0"/>
              <a:buChar char="•"/>
            </a:pPr>
            <a:r>
              <a:rPr lang="en-US" altLang="zh-TW" sz="1600"/>
              <a:t>All VLANs created on the switch will pass traffic on this trunk</a:t>
            </a:r>
          </a:p>
        </p:txBody>
      </p:sp>
      <p:pic>
        <p:nvPicPr>
          <p:cNvPr id="10242"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515230" y="1361267"/>
            <a:ext cx="4445889" cy="4189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投影片編號版面配置區 1"/>
          <p:cNvSpPr>
            <a:spLocks noGrp="1"/>
          </p:cNvSpPr>
          <p:nvPr>
            <p:ph type="sldNum" sz="quarter" idx="4"/>
          </p:nvPr>
        </p:nvSpPr>
        <p:spPr/>
        <p:txBody>
          <a:bodyPr/>
          <a:lstStyle/>
          <a:p>
            <a:pPr defTabSz="385754">
              <a:defRPr/>
            </a:pPr>
            <a:fld id="{2F5CCB13-0A32-4557-88E9-079F0C330695}" type="slidenum">
              <a:rPr lang="en-US" kern="0" smtClean="0">
                <a:solidFill>
                  <a:srgbClr val="595959"/>
                </a:solidFill>
              </a:rPr>
              <a:pPr defTabSz="385754">
                <a:defRPr/>
              </a:pPr>
              <a:t>585</a:t>
            </a:fld>
            <a:endParaRPr lang="en-US" kern="0">
              <a:solidFill>
                <a:srgbClr val="595959"/>
              </a:solidFill>
            </a:endParaRPr>
          </a:p>
        </p:txBody>
      </p:sp>
    </p:spTree>
    <p:extLst>
      <p:ext uri="{BB962C8B-B14F-4D97-AF65-F5344CB8AC3E}">
        <p14:creationId xmlns:p14="http://schemas.microsoft.com/office/powerpoint/2010/main" val="2237488404"/>
      </p:ext>
    </p:extLst>
  </p:cSld>
  <p:clrMapOvr>
    <a:masterClrMapping/>
  </p:clrMapOvr>
  <p:transition spd="slow">
    <p:wipe/>
  </p:transition>
  <p:timing/>
</p:sld>
</file>

<file path=ppt/slides/slide586.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1506" name="Rectangle 2"/>
          <p:cNvSpPr>
            <a:spLocks noGrp="1" noChangeArrowheads="1"/>
          </p:cNvSpPr>
          <p:nvPr>
            <p:ph type="title"/>
          </p:nvPr>
        </p:nvSpPr>
        <p:spPr>
          <a:xfrm>
            <a:off x="0" y="857251"/>
            <a:ext cx="9144000" cy="75755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noAutofit/>
          </a:bodyPr>
          <a:lstStyle/>
          <a:p>
            <a:pPr>
              <a:lnSpc>
                <a:spcPct val="90000"/>
              </a:lnSpc>
            </a:pPr>
            <a:r>
              <a:rPr lang="en-US" altLang="zh-TW" sz="2700">
                <a:solidFill>
                  <a:srgbClr val="004C69"/>
                </a:solidFill>
              </a:rPr>
              <a:t>20.4 </a:t>
            </a:r>
            <a:r>
              <a:rPr lang="en-US" altLang="zh-TW" sz="2700" smtClean="0">
                <a:solidFill>
                  <a:srgbClr val="004C69"/>
                </a:solidFill>
              </a:rPr>
              <a:t>VLAN </a:t>
            </a:r>
            <a:r>
              <a:rPr lang="zh-TW" altLang="en-US" sz="2700">
                <a:solidFill>
                  <a:srgbClr val="004C69"/>
                </a:solidFill>
              </a:rPr>
              <a:t>中繼</a:t>
            </a:r>
            <a:br>
              <a:rPr lang="en-US" altLang="en-US" sz="2700">
                <a:solidFill>
                  <a:srgbClr val="004C69"/>
                </a:solidFill>
              </a:rPr>
            </a:br>
            <a:r>
              <a:rPr lang="zh-TW" altLang="en-US" sz="2700">
                <a:solidFill>
                  <a:srgbClr val="004C69"/>
                </a:solidFill>
              </a:rPr>
              <a:t>重設中繼為預設狀態</a:t>
            </a:r>
          </a:p>
        </p:txBody>
      </p:sp>
      <p:sp>
        <p:nvSpPr>
          <p:cNvPr id="55299" name="Rectangle 3"/>
          <p:cNvSpPr>
            <a:spLocks noGrp="1" noChangeArrowheads="1"/>
          </p:cNvSpPr>
          <p:nvPr>
            <p:ph type="body" idx="1"/>
          </p:nvPr>
        </p:nvSpPr>
        <p:spPr>
          <a:xfrm>
            <a:off x="116116" y="1678302"/>
            <a:ext cx="4236429" cy="2260477"/>
          </a:xfrm>
        </p:spPr>
        <p:txBody>
          <a:bodyPr/>
          <a:lstStyle/>
          <a:p>
            <a:pPr rtl="0">
              <a:buFont typeface="Arial" panose="020b0604020202020204" pitchFamily="34" charset="0"/>
              <a:buChar char="•"/>
            </a:pPr>
            <a:r>
              <a:rPr lang="zh-TW" altLang="en-US" sz="1800"/>
              <a:t>使用 </a:t>
            </a:r>
            <a:r>
              <a:rPr lang="en-US" altLang="zh-TW" sz="1800"/>
              <a:t>no </a:t>
            </a:r>
            <a:r>
              <a:rPr lang="zh-TW" altLang="en-US" sz="1800"/>
              <a:t>命令重置預設的中繼設置。</a:t>
            </a:r>
          </a:p>
          <a:p>
            <a:pPr lvl="1" rtl="0">
              <a:buFont typeface="Arial" panose="020b0604020202020204" pitchFamily="34" charset="0"/>
              <a:buChar char="•"/>
            </a:pPr>
            <a:r>
              <a:rPr lang="zh-TW" altLang="en-US" sz="1700"/>
              <a:t>允許通過所有 </a:t>
            </a:r>
            <a:r>
              <a:rPr lang="en-US" altLang="zh-TW" sz="1700"/>
              <a:t>VLAN </a:t>
            </a:r>
            <a:r>
              <a:rPr lang="zh-TW" altLang="en-US" sz="1700"/>
              <a:t>流量</a:t>
            </a:r>
          </a:p>
          <a:p>
            <a:pPr lvl="1" rtl="0">
              <a:buFont typeface="Arial" panose="020b0604020202020204" pitchFamily="34" charset="0"/>
              <a:buChar char="•"/>
            </a:pPr>
            <a:r>
              <a:rPr lang="en-US" altLang="zh-TW" sz="1700"/>
              <a:t>Native VLAN = VLAN 1</a:t>
            </a:r>
          </a:p>
          <a:p>
            <a:pPr rtl="0">
              <a:buFont typeface="Arial" panose="020b0604020202020204" pitchFamily="34" charset="0"/>
              <a:buChar char="•"/>
            </a:pPr>
            <a:r>
              <a:rPr lang="zh-TW" altLang="en-US" sz="1800"/>
              <a:t>使用 </a:t>
            </a:r>
            <a:r>
              <a:rPr lang="en-US" altLang="zh-TW" sz="1800" b="1"/>
              <a:t>show interfaces</a:t>
            </a:r>
            <a:r>
              <a:rPr lang="zh-TW" altLang="en-US" sz="1800" b="1"/>
              <a:t> </a:t>
            </a:r>
            <a:r>
              <a:rPr lang="en-US" altLang="zh-TW" sz="1800" b="1"/>
              <a:t>fa0/1 switchport </a:t>
            </a:r>
            <a:r>
              <a:rPr lang="zh-TW" altLang="en-US" sz="1800"/>
              <a:t>命令驗證預設設定。</a:t>
            </a:r>
          </a:p>
          <a:p>
            <a:pPr>
              <a:buFont typeface="Arial" panose="020b0604020202020204" pitchFamily="34" charset="0"/>
              <a:buChar char="•"/>
            </a:pPr>
            <a:endParaRPr lang="en-US" sz="1800"/>
          </a:p>
        </p:txBody>
      </p:sp>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56210" y="4083178"/>
            <a:ext cx="4196334" cy="11266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267" name="Picture 3"/>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4463034" y="1710881"/>
            <a:ext cx="4587210" cy="37898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投影片編號版面配置區 1"/>
          <p:cNvSpPr>
            <a:spLocks noGrp="1"/>
          </p:cNvSpPr>
          <p:nvPr>
            <p:ph type="sldNum" sz="quarter" idx="4"/>
          </p:nvPr>
        </p:nvSpPr>
        <p:spPr/>
        <p:txBody>
          <a:bodyPr/>
          <a:lstStyle/>
          <a:p>
            <a:pPr defTabSz="385754">
              <a:defRPr/>
            </a:pPr>
            <a:fld id="{2F5CCB13-0A32-4557-88E9-079F0C330695}" type="slidenum">
              <a:rPr lang="en-US" kern="0" smtClean="0">
                <a:solidFill>
                  <a:srgbClr val="595959"/>
                </a:solidFill>
              </a:rPr>
              <a:pPr defTabSz="385754">
                <a:defRPr/>
              </a:pPr>
              <a:t>586</a:t>
            </a:fld>
            <a:endParaRPr lang="en-US" kern="0">
              <a:solidFill>
                <a:srgbClr val="595959"/>
              </a:solidFill>
            </a:endParaRPr>
          </a:p>
        </p:txBody>
      </p:sp>
    </p:spTree>
    <p:extLst>
      <p:ext uri="{BB962C8B-B14F-4D97-AF65-F5344CB8AC3E}">
        <p14:creationId xmlns:p14="http://schemas.microsoft.com/office/powerpoint/2010/main" val="1041676119"/>
      </p:ext>
    </p:extLst>
  </p:cSld>
  <p:clrMapOvr>
    <a:masterClrMapping/>
  </p:clrMapOvr>
  <p:transition spd="slow">
    <p:wipe/>
  </p:transition>
  <p:timing/>
</p:sld>
</file>

<file path=ppt/slides/slide587.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1506" name="Rectangle 2"/>
          <p:cNvSpPr>
            <a:spLocks noGrp="1" noChangeArrowheads="1"/>
          </p:cNvSpPr>
          <p:nvPr>
            <p:ph type="title"/>
          </p:nvPr>
        </p:nvSpPr>
        <p:spPr>
          <a:xfrm>
            <a:off x="0" y="857251"/>
            <a:ext cx="9144000" cy="75755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noAutofit/>
          </a:bodyPr>
          <a:lstStyle/>
          <a:p>
            <a:pPr>
              <a:lnSpc>
                <a:spcPct val="90000"/>
              </a:lnSpc>
            </a:pPr>
            <a:r>
              <a:rPr lang="en-US" altLang="zh-TW" sz="2700">
                <a:solidFill>
                  <a:srgbClr val="004C69"/>
                </a:solidFill>
              </a:rPr>
              <a:t>20.4 </a:t>
            </a:r>
            <a:r>
              <a:rPr lang="en-US" altLang="zh-TW" sz="2700" smtClean="0">
                <a:solidFill>
                  <a:srgbClr val="004C69"/>
                </a:solidFill>
              </a:rPr>
              <a:t>VLAN </a:t>
            </a:r>
            <a:r>
              <a:rPr lang="zh-TW" altLang="en-US" sz="2700">
                <a:solidFill>
                  <a:srgbClr val="004C69"/>
                </a:solidFill>
              </a:rPr>
              <a:t>中繼</a:t>
            </a:r>
            <a:br>
              <a:rPr lang="en-US" altLang="en-US" sz="2700">
                <a:solidFill>
                  <a:srgbClr val="004C69"/>
                </a:solidFill>
              </a:rPr>
            </a:br>
            <a:r>
              <a:rPr lang="zh-TW" altLang="en-US" sz="2700">
                <a:solidFill>
                  <a:srgbClr val="004C69"/>
                </a:solidFill>
              </a:rPr>
              <a:t>重設中繼為預設狀態 </a:t>
            </a:r>
            <a:r>
              <a:rPr lang="en-US" altLang="zh-TW" sz="2700">
                <a:solidFill>
                  <a:srgbClr val="004C69"/>
                </a:solidFill>
              </a:rPr>
              <a:t>(</a:t>
            </a:r>
            <a:r>
              <a:rPr lang="zh-TW" altLang="en-US" sz="2700">
                <a:solidFill>
                  <a:srgbClr val="004C69"/>
                </a:solidFill>
              </a:rPr>
              <a:t>續</a:t>
            </a:r>
            <a:r>
              <a:rPr lang="en-US" altLang="zh-TW" sz="2700">
                <a:solidFill>
                  <a:srgbClr val="004C69"/>
                </a:solidFill>
              </a:rPr>
              <a:t>) </a:t>
            </a:r>
          </a:p>
        </p:txBody>
      </p:sp>
      <p:sp>
        <p:nvSpPr>
          <p:cNvPr id="55299" name="Rectangle 3"/>
          <p:cNvSpPr>
            <a:spLocks noGrp="1" noChangeArrowheads="1"/>
          </p:cNvSpPr>
          <p:nvPr>
            <p:ph type="body" idx="1"/>
          </p:nvPr>
        </p:nvSpPr>
        <p:spPr>
          <a:xfrm>
            <a:off x="1" y="1678302"/>
            <a:ext cx="4663440" cy="3794491"/>
          </a:xfrm>
        </p:spPr>
        <p:txBody>
          <a:bodyPr/>
          <a:lstStyle/>
          <a:p>
            <a:pPr marL="0" indent="0">
              <a:buNone/>
            </a:pPr>
            <a:r>
              <a:rPr lang="zh-TW" altLang="en-US" sz="1600"/>
              <a:t>使用 </a:t>
            </a:r>
            <a:r>
              <a:rPr lang="en-US" altLang="zh-TW" sz="1600" b="1"/>
              <a:t>switchport mode access </a:t>
            </a:r>
            <a:r>
              <a:rPr lang="zh-TW" altLang="en-US" sz="1600"/>
              <a:t>指令將中繼重設為存取模式 ：</a:t>
            </a:r>
          </a:p>
          <a:p>
            <a:pPr lvl="1" rtl="0">
              <a:buFont typeface="Arial" panose="020b0604020202020204" pitchFamily="34" charset="0"/>
              <a:buChar char="•"/>
            </a:pPr>
            <a:r>
              <a:rPr lang="zh-TW" altLang="en-US" sz="1600"/>
              <a:t>以管理方式設定為存取介面</a:t>
            </a:r>
          </a:p>
          <a:p>
            <a:pPr lvl="1" rtl="0">
              <a:buFont typeface="Arial" panose="020b0604020202020204" pitchFamily="34" charset="0"/>
              <a:buChar char="•"/>
            </a:pPr>
            <a:r>
              <a:rPr lang="zh-TW" altLang="en-US" sz="1600"/>
              <a:t>在操作上設定為存取介面 </a:t>
            </a:r>
            <a:r>
              <a:rPr lang="en-US" altLang="zh-TW" sz="1600"/>
              <a:t>(</a:t>
            </a:r>
            <a:r>
              <a:rPr lang="zh-TW" altLang="en-US" sz="1600"/>
              <a:t>正常運作</a:t>
            </a:r>
            <a:r>
              <a:rPr lang="en-US" altLang="zh-TW" sz="1600"/>
              <a:t>)</a:t>
            </a:r>
          </a:p>
          <a:p>
            <a:pPr marL="0" indent="0">
              <a:buNone/>
            </a:pPr>
            <a:endParaRPr lang="en-US" sz="1600"/>
          </a:p>
          <a:p>
            <a:pPr>
              <a:buFont typeface="Arial" panose="020b0604020202020204" pitchFamily="34" charset="0"/>
              <a:buChar char="•"/>
            </a:pPr>
            <a:endParaRPr lang="en-US" sz="1800"/>
          </a:p>
        </p:txBody>
      </p:sp>
      <p:pic>
        <p:nvPicPr>
          <p:cNvPr id="11268" name="Picture 4"/>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690872" y="1810512"/>
            <a:ext cx="4335018" cy="28232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投影片編號版面配置區 1"/>
          <p:cNvSpPr>
            <a:spLocks noGrp="1"/>
          </p:cNvSpPr>
          <p:nvPr>
            <p:ph type="sldNum" sz="quarter" idx="4"/>
          </p:nvPr>
        </p:nvSpPr>
        <p:spPr/>
        <p:txBody>
          <a:bodyPr/>
          <a:lstStyle/>
          <a:p>
            <a:pPr defTabSz="385754">
              <a:defRPr/>
            </a:pPr>
            <a:fld id="{2F5CCB13-0A32-4557-88E9-079F0C330695}" type="slidenum">
              <a:rPr lang="en-US" kern="0" smtClean="0">
                <a:solidFill>
                  <a:srgbClr val="595959"/>
                </a:solidFill>
              </a:rPr>
              <a:pPr defTabSz="385754">
                <a:defRPr/>
              </a:pPr>
              <a:t>587</a:t>
            </a:fld>
            <a:endParaRPr lang="en-US" kern="0">
              <a:solidFill>
                <a:srgbClr val="595959"/>
              </a:solidFill>
            </a:endParaRPr>
          </a:p>
        </p:txBody>
      </p:sp>
    </p:spTree>
    <p:extLst>
      <p:ext uri="{BB962C8B-B14F-4D97-AF65-F5344CB8AC3E}">
        <p14:creationId xmlns:p14="http://schemas.microsoft.com/office/powerpoint/2010/main" val="345902579"/>
      </p:ext>
    </p:extLst>
  </p:cSld>
  <p:clrMapOvr>
    <a:masterClrMapping/>
  </p:clrMapOvr>
  <p:transition spd="slow">
    <p:wipe/>
  </p:transition>
  <p:timing/>
</p:sld>
</file>

<file path=ppt/slides/slide588.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3314" name="Title 1"/>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noAutofit/>
          </a:bodyPr>
          <a:lstStyle/>
          <a:p>
            <a:pPr>
              <a:lnSpc>
                <a:spcPct val="90000"/>
              </a:lnSpc>
            </a:pPr>
            <a:r>
              <a:rPr lang="en-US" altLang="zh-TW" sz="2700" smtClean="0">
                <a:solidFill>
                  <a:srgbClr val="004C69"/>
                </a:solidFill>
              </a:rPr>
              <a:t>20.5</a:t>
            </a:r>
            <a:r>
              <a:rPr lang="zh-TW" altLang="en-US" sz="2700" smtClean="0">
                <a:solidFill>
                  <a:srgbClr val="004C69"/>
                </a:solidFill>
              </a:rPr>
              <a:t>動態</a:t>
            </a:r>
            <a:r>
              <a:rPr lang="zh-TW" altLang="en-US" sz="2700">
                <a:solidFill>
                  <a:srgbClr val="004C69"/>
                </a:solidFill>
              </a:rPr>
              <a:t>中繼協定</a:t>
            </a:r>
            <a:br>
              <a:rPr lang="en-US" altLang="en-US" sz="2700">
                <a:solidFill>
                  <a:srgbClr val="004C69"/>
                </a:solidFill>
              </a:rPr>
            </a:br>
            <a:r>
              <a:rPr lang="en-US" altLang="zh-TW" sz="2700">
                <a:solidFill>
                  <a:srgbClr val="004C69"/>
                </a:solidFill>
              </a:rPr>
              <a:t>DTP </a:t>
            </a:r>
            <a:r>
              <a:rPr lang="zh-TW" altLang="en-US" sz="2700">
                <a:solidFill>
                  <a:srgbClr val="004C69"/>
                </a:solidFill>
              </a:rPr>
              <a:t>簡介</a:t>
            </a:r>
          </a:p>
        </p:txBody>
      </p:sp>
      <p:sp>
        <p:nvSpPr>
          <p:cNvPr id="13315" name="Content Placeholder 2"/>
          <p:cNvSpPr>
            <a:spLocks noGrp="1"/>
          </p:cNvSpPr>
          <p:nvPr>
            <p:ph idx="1"/>
          </p:nvPr>
        </p:nvSpPr>
        <p:spPr>
          <a:xfrm>
            <a:off x="265177" y="1689355"/>
            <a:ext cx="8787385" cy="2651760"/>
          </a:xfrm>
        </p:spPr>
        <p:txBody>
          <a:bodyPr/>
          <a:lstStyle/>
          <a:p>
            <a:pPr marL="0" indent="0">
              <a:buNone/>
            </a:pPr>
            <a:r>
              <a:rPr lang="zh-TW" altLang="en-US" sz="1600"/>
              <a:t>動態中繼協定 </a:t>
            </a:r>
            <a:r>
              <a:rPr lang="en-US" altLang="zh-TW" sz="1600"/>
              <a:t>(DTP) </a:t>
            </a:r>
            <a:r>
              <a:rPr lang="zh-TW" altLang="en-US" sz="1600"/>
              <a:t>是一種思科專有的協定。</a:t>
            </a:r>
          </a:p>
          <a:p>
            <a:pPr marL="0" indent="0">
              <a:buNone/>
            </a:pPr>
            <a:r>
              <a:rPr lang="en-US" altLang="zh-TW" sz="1600"/>
              <a:t>DTP </a:t>
            </a:r>
            <a:r>
              <a:rPr lang="zh-TW" altLang="en-US" sz="1600"/>
              <a:t>特性如下：</a:t>
            </a:r>
          </a:p>
          <a:p>
            <a:pPr lvl="1" rtl="0">
              <a:buFont typeface="Arial" panose="020b0604020202020204" pitchFamily="34" charset="0"/>
              <a:buChar char="•"/>
            </a:pPr>
            <a:r>
              <a:rPr lang="en-US" altLang="zh-TW" sz="1600"/>
              <a:t>Catalyst 2960 </a:t>
            </a:r>
            <a:r>
              <a:rPr lang="zh-TW" altLang="en-US" sz="1600"/>
              <a:t>和 </a:t>
            </a:r>
            <a:r>
              <a:rPr lang="en-US" altLang="zh-TW" sz="1600"/>
              <a:t>2950 </a:t>
            </a:r>
            <a:r>
              <a:rPr lang="zh-TW" altLang="en-US" sz="1600"/>
              <a:t>交換器預設開啟</a:t>
            </a:r>
            <a:r>
              <a:rPr lang="en-US" altLang="zh-TW" sz="1600"/>
              <a:t>(on)</a:t>
            </a:r>
            <a:endParaRPr lang="zh-TW" altLang="en-US" sz="1600"/>
          </a:p>
          <a:p>
            <a:pPr lvl="1" rtl="0">
              <a:buFont typeface="Arial" panose="020b0604020202020204" pitchFamily="34" charset="0"/>
              <a:buChar char="•"/>
            </a:pPr>
            <a:r>
              <a:rPr lang="en-US" altLang="zh-TW" sz="1600"/>
              <a:t>2960 </a:t>
            </a:r>
            <a:r>
              <a:rPr lang="zh-TW" altLang="en-US" sz="1600"/>
              <a:t>和 </a:t>
            </a:r>
            <a:r>
              <a:rPr lang="en-US" altLang="zh-TW" sz="1600"/>
              <a:t>2950 </a:t>
            </a:r>
            <a:r>
              <a:rPr lang="zh-TW" altLang="en-US" sz="1600"/>
              <a:t>交換器預設為動態自動</a:t>
            </a:r>
            <a:r>
              <a:rPr lang="en-US" altLang="zh-TW" sz="1600"/>
              <a:t>(dynamic auto)</a:t>
            </a:r>
            <a:endParaRPr lang="zh-TW" altLang="en-US" sz="1600"/>
          </a:p>
          <a:p>
            <a:pPr lvl="1" rtl="0">
              <a:buFont typeface="Arial" panose="020b0604020202020204" pitchFamily="34" charset="0"/>
              <a:buChar char="•"/>
            </a:pPr>
            <a:r>
              <a:rPr lang="zh-TW" altLang="en-US" sz="1600"/>
              <a:t>可以使用 </a:t>
            </a:r>
            <a:r>
              <a:rPr lang="en-US" altLang="zh-TW" sz="1600"/>
              <a:t>nonegotiate </a:t>
            </a:r>
            <a:r>
              <a:rPr lang="zh-TW" altLang="en-US" sz="1600"/>
              <a:t>指令關閉</a:t>
            </a:r>
          </a:p>
          <a:p>
            <a:pPr lvl="1" rtl="0">
              <a:buFont typeface="Arial" panose="020b0604020202020204" pitchFamily="34" charset="0"/>
              <a:buChar char="•"/>
            </a:pPr>
            <a:r>
              <a:rPr lang="zh-TW" altLang="en-US" sz="1600"/>
              <a:t>可以通過將介面設定為動態自動重新打開</a:t>
            </a:r>
          </a:p>
          <a:p>
            <a:pPr lvl="1" rtl="0">
              <a:buFont typeface="Arial" panose="020b0604020202020204" pitchFamily="34" charset="0"/>
              <a:buChar char="•"/>
            </a:pPr>
            <a:r>
              <a:rPr lang="zh-TW" altLang="en-US" sz="1600"/>
              <a:t>將交換器設定為靜態中繼或靜態存取將避免協商問題用 </a:t>
            </a:r>
            <a:r>
              <a:rPr lang="en-US" altLang="zh-TW" sz="1600" b="1"/>
              <a:t>switchport mode trunk </a:t>
            </a:r>
            <a:r>
              <a:rPr lang="zh-TW" altLang="en-US" sz="1600"/>
              <a:t>或 </a:t>
            </a:r>
            <a:r>
              <a:rPr lang="en-US" altLang="zh-TW" sz="1600" b="1"/>
              <a:t>switchport mode access</a:t>
            </a:r>
            <a:r>
              <a:rPr lang="zh-TW" altLang="en-US" sz="1600"/>
              <a:t>命令。</a:t>
            </a:r>
          </a:p>
          <a:p>
            <a:pPr lvl="1"/>
            <a:endParaRPr lang="en-CA" altLang="en-US"/>
          </a:p>
          <a:p>
            <a:pPr lvl="1"/>
            <a:endParaRPr lang="en-CA" altLang="en-US"/>
          </a:p>
        </p:txBody>
      </p:sp>
      <p:pic>
        <p:nvPicPr>
          <p:cNvPr id="12290"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377060" y="4423410"/>
            <a:ext cx="3914775" cy="514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291" name="Picture 3"/>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2377060" y="5080635"/>
            <a:ext cx="3914775" cy="36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投影片編號版面配置區 1"/>
          <p:cNvSpPr>
            <a:spLocks noGrp="1"/>
          </p:cNvSpPr>
          <p:nvPr>
            <p:ph type="sldNum" sz="quarter" idx="4"/>
          </p:nvPr>
        </p:nvSpPr>
        <p:spPr/>
        <p:txBody>
          <a:bodyPr/>
          <a:lstStyle/>
          <a:p>
            <a:pPr defTabSz="385754">
              <a:defRPr/>
            </a:pPr>
            <a:fld id="{2F5CCB13-0A32-4557-88E9-079F0C330695}" type="slidenum">
              <a:rPr lang="en-US" kern="0" smtClean="0">
                <a:solidFill>
                  <a:srgbClr val="595959"/>
                </a:solidFill>
              </a:rPr>
              <a:pPr defTabSz="385754">
                <a:defRPr/>
              </a:pPr>
              <a:t>588</a:t>
            </a:fld>
            <a:endParaRPr lang="en-US" kern="0">
              <a:solidFill>
                <a:srgbClr val="595959"/>
              </a:solidFill>
            </a:endParaRPr>
          </a:p>
        </p:txBody>
      </p:sp>
    </p:spTree>
    <p:extLst>
      <p:ext uri="{BB962C8B-B14F-4D97-AF65-F5344CB8AC3E}">
        <p14:creationId xmlns:p14="http://schemas.microsoft.com/office/powerpoint/2010/main" val="1459079976"/>
      </p:ext>
    </p:extLst>
  </p:cSld>
  <p:clrMapOvr>
    <a:masterClrMapping/>
  </p:clrMapOvr>
  <p:transition spd="slow">
    <p:wipe/>
  </p:transition>
  <p:timing/>
</p:sld>
</file>

<file path=ppt/slides/slide589.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3314" name="Title 1"/>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noAutofit/>
          </a:bodyPr>
          <a:lstStyle/>
          <a:p>
            <a:pPr>
              <a:lnSpc>
                <a:spcPct val="90000"/>
              </a:lnSpc>
            </a:pPr>
            <a:r>
              <a:rPr lang="en-US" altLang="zh-TW" sz="2700">
                <a:solidFill>
                  <a:srgbClr val="004C69"/>
                </a:solidFill>
              </a:rPr>
              <a:t>20.5</a:t>
            </a:r>
            <a:r>
              <a:rPr lang="zh-TW" altLang="en-US" sz="2700" smtClean="0">
                <a:solidFill>
                  <a:srgbClr val="004C69"/>
                </a:solidFill>
              </a:rPr>
              <a:t>動態</a:t>
            </a:r>
            <a:r>
              <a:rPr lang="zh-TW" altLang="en-US" sz="2700">
                <a:solidFill>
                  <a:srgbClr val="004C69"/>
                </a:solidFill>
              </a:rPr>
              <a:t>中繼協定</a:t>
            </a:r>
            <a:br>
              <a:rPr lang="en-US" altLang="en-US" sz="2700">
                <a:solidFill>
                  <a:srgbClr val="004C69"/>
                </a:solidFill>
              </a:rPr>
            </a:br>
            <a:r>
              <a:rPr lang="zh-TW" altLang="en-US" sz="2700">
                <a:solidFill>
                  <a:srgbClr val="004C69"/>
                </a:solidFill>
              </a:rPr>
              <a:t>協商介面模式</a:t>
            </a:r>
          </a:p>
        </p:txBody>
      </p:sp>
      <p:sp>
        <p:nvSpPr>
          <p:cNvPr id="13315" name="Content Placeholder 2"/>
          <p:cNvSpPr>
            <a:spLocks noGrp="1"/>
          </p:cNvSpPr>
          <p:nvPr>
            <p:ph idx="1"/>
          </p:nvPr>
        </p:nvSpPr>
        <p:spPr>
          <a:xfrm>
            <a:off x="128017" y="1724085"/>
            <a:ext cx="8853715" cy="801256"/>
          </a:xfrm>
        </p:spPr>
        <p:txBody>
          <a:bodyPr>
            <a:normAutofit lnSpcReduction="10000"/>
          </a:bodyPr>
          <a:lstStyle/>
          <a:p>
            <a:pPr marL="0" indent="0">
              <a:buNone/>
            </a:pPr>
            <a:r>
              <a:rPr lang="en-US" altLang="zh-TW" sz="1600" b="1"/>
              <a:t>switchport mode</a:t>
            </a:r>
            <a:r>
              <a:rPr lang="zh-TW" altLang="en-US" sz="1600"/>
              <a:t> 指令有其他選項。</a:t>
            </a:r>
          </a:p>
          <a:p>
            <a:pPr marL="0" indent="0">
              <a:buNone/>
            </a:pPr>
            <a:r>
              <a:rPr lang="zh-TW" altLang="en-US" sz="1600"/>
              <a:t>使用 </a:t>
            </a:r>
            <a:r>
              <a:rPr lang="en-US" altLang="zh-TW" sz="1600" b="1"/>
              <a:t>switchport nonegotiate</a:t>
            </a:r>
            <a:r>
              <a:rPr lang="zh-TW" altLang="en-US" sz="1600"/>
              <a:t> 介面設定指令停止 </a:t>
            </a:r>
            <a:r>
              <a:rPr lang="en-US" altLang="zh-TW" sz="1600"/>
              <a:t>DTP </a:t>
            </a:r>
            <a:r>
              <a:rPr lang="zh-TW" altLang="en-US" sz="1600"/>
              <a:t>協商。</a:t>
            </a:r>
          </a:p>
          <a:p>
            <a:pPr lvl="1"/>
            <a:endParaRPr lang="en-CA" altLang="en-US"/>
          </a:p>
          <a:p>
            <a:pPr lvl="1"/>
            <a:endParaRPr lang="en-CA" altLang="en-US"/>
          </a:p>
        </p:txBody>
      </p:sp>
      <p:graphicFrame>
        <p:nvGraphicFramePr>
          <p:cNvPr id="2" name="Table 1"/>
          <p:cNvGraphicFramePr>
            <a:graphicFrameLocks noGrp="1"/>
          </p:cNvGraphicFramePr>
          <p:nvPr>
            <p:extLst/>
          </p:nvPr>
        </p:nvGraphicFramePr>
        <p:xfrm>
          <a:off x="128016" y="2604009"/>
          <a:ext cx="8732520" cy="2270760"/>
        </p:xfrm>
        <a:graphic>
          <a:graphicData uri="http://schemas.openxmlformats.org/drawingml/2006/table">
            <a:tbl>
              <a:tblPr firstRow="1" bandRow="1">
                <a:tableStyleId>{5C22544A-7EE6-4342-B048-85BDC9FD1C3A}</a:tableStyleId>
              </a:tblPr>
              <a:tblGrid>
                <a:gridCol w="2943992">
                  <a:extLst>
                    <a:ext uri="{9D8B030D-6E8A-4147-A177-3AD203B41FA5}">
                      <a16:colId xmlns:a16="http://schemas.microsoft.com/office/drawing/2014/main" val="20000"/>
                    </a:ext>
                  </a:extLst>
                </a:gridCol>
                <a:gridCol w="5788528">
                  <a:extLst>
                    <a:ext uri="{9D8B030D-6E8A-4147-A177-3AD203B41FA5}">
                      <a16:colId xmlns:a16="http://schemas.microsoft.com/office/drawing/2014/main" val="20001"/>
                    </a:ext>
                  </a:extLst>
                </a:gridCol>
              </a:tblGrid>
              <a:tr h="370840">
                <a:tc>
                  <a:txBody>
                    <a:bodyPr vert="horz" wrap="square"/>
                    <a:lstStyle/>
                    <a:p>
                      <a:pPr rtl="0"/>
                      <a:r>
                        <a:rPr lang="zh-TW" sz="1800" b="1">
                          <a:latin typeface="標楷體" pitchFamily="65" charset="-120"/>
                          <a:ea typeface="標楷體" panose="03000509000000000000" pitchFamily="65" charset="-120"/>
                        </a:rPr>
                        <a:t>選項</a:t>
                      </a:r>
                    </a:p>
                  </a:txBody>
                  <a:tcPr anchor="ctr"/>
                </a:tc>
                <a:tc>
                  <a:txBody>
                    <a:bodyPr vert="horz" wrap="square"/>
                    <a:lstStyle/>
                    <a:p>
                      <a:pPr rtl="0"/>
                      <a:r>
                        <a:rPr lang="zh-TW" sz="1800" b="1">
                          <a:latin typeface="標楷體" pitchFamily="65" charset="-120"/>
                          <a:ea typeface="標楷體" panose="03000509000000000000" pitchFamily="65" charset="-120"/>
                        </a:rPr>
                        <a:t>說明</a:t>
                      </a:r>
                    </a:p>
                  </a:txBody>
                  <a:tcPr anchor="ctr"/>
                </a:tc>
                <a:extLst>
                  <a:ext uri="{0D108BD9-81ED-4DB2-BD59-A6C34878D82A}">
                    <a16:rowId xmlns:a16="http://schemas.microsoft.com/office/drawing/2014/main" val="10000"/>
                  </a:ext>
                </a:extLst>
              </a:tr>
              <a:tr h="370840">
                <a:tc>
                  <a:txBody>
                    <a:bodyPr vert="horz" wrap="square"/>
                    <a:lstStyle/>
                    <a:p>
                      <a:pPr rtl="0"/>
                      <a:r>
                        <a:rPr lang="zh-TW" sz="1600" b="1">
                          <a:latin typeface="標楷體" pitchFamily="65" charset="-120"/>
                          <a:ea typeface="標楷體" panose="03000509000000000000" pitchFamily="65" charset="-120"/>
                        </a:rPr>
                        <a:t>存取</a:t>
                      </a:r>
                      <a:r>
                        <a:rPr lang="en-US" altLang="zh-TW" sz="1600" b="1">
                          <a:latin typeface="標楷體" pitchFamily="65" charset="-120"/>
                          <a:ea typeface="標楷體" panose="03000509000000000000" pitchFamily="65" charset="-120"/>
                        </a:rPr>
                        <a:t>(access)</a:t>
                      </a:r>
                      <a:endParaRPr lang="zh-TW" sz="1600" b="1">
                        <a:latin typeface="標楷體" pitchFamily="65" charset="-120"/>
                        <a:ea typeface="標楷體" panose="03000509000000000000" pitchFamily="65" charset="-120"/>
                      </a:endParaRPr>
                    </a:p>
                  </a:txBody>
                  <a:tcPr anchor="ctr"/>
                </a:tc>
                <a:tc>
                  <a:txBody>
                    <a:bodyPr vert="horz" wrap="square"/>
                    <a:lstStyle/>
                    <a:p>
                      <a:pPr rtl="0">
                        <a:buFont typeface="Arial"/>
                        <a:buNone/>
                      </a:pPr>
                      <a:r>
                        <a:rPr lang="zh-TW" sz="1600">
                          <a:latin typeface="標楷體" pitchFamily="65" charset="-120"/>
                          <a:ea typeface="標楷體" panose="03000509000000000000" pitchFamily="65" charset="-120"/>
                        </a:rPr>
                        <a:t>永久存取模式和協商將相鄰的鏈接轉換為</a:t>
                      </a:r>
                      <a:r>
                        <a:rPr lang="zh-TW" sz="1600" baseline="0">
                          <a:latin typeface="標楷體" pitchFamily="65" charset="-120"/>
                          <a:ea typeface="標楷體" panose="03000509000000000000" pitchFamily="65" charset="-120"/>
                        </a:rPr>
                        <a:t> 存取</a:t>
                      </a:r>
                      <a:r>
                        <a:rPr lang="zh-TW" sz="1600">
                          <a:latin typeface="標楷體" pitchFamily="65" charset="-120"/>
                          <a:ea typeface="標楷體" panose="03000509000000000000" pitchFamily="65" charset="-120"/>
                        </a:rPr>
                        <a:t> 鏈接</a:t>
                      </a:r>
                    </a:p>
                  </a:txBody>
                  <a:tcPr anchor="ctr"/>
                </a:tc>
                <a:extLst>
                  <a:ext uri="{0D108BD9-81ED-4DB2-BD59-A6C34878D82A}">
                    <a16:rowId xmlns:a16="http://schemas.microsoft.com/office/drawing/2014/main" val="10001"/>
                  </a:ext>
                </a:extLst>
              </a:tr>
              <a:tr h="579120">
                <a:tc>
                  <a:txBody>
                    <a:bodyPr vert="horz" wrap="square"/>
                    <a:lstStyle/>
                    <a:p>
                      <a:pPr rtl="0"/>
                      <a:r>
                        <a:rPr lang="zh-TW" sz="1600" b="1">
                          <a:latin typeface="標楷體" pitchFamily="65" charset="-120"/>
                          <a:ea typeface="標楷體" panose="03000509000000000000" pitchFamily="65" charset="-120"/>
                        </a:rPr>
                        <a:t>動態</a:t>
                      </a:r>
                      <a:r>
                        <a:rPr lang="zh-TW" sz="1600" b="1" smtClean="0">
                          <a:latin typeface="標楷體" pitchFamily="65" charset="-120"/>
                          <a:ea typeface="標楷體" panose="03000509000000000000" pitchFamily="65" charset="-120"/>
                        </a:rPr>
                        <a:t>自動</a:t>
                      </a:r>
                      <a:r>
                        <a:rPr lang="en-US" altLang="zh-TW" sz="1600" b="1" smtClean="0">
                          <a:latin typeface="標楷體" pitchFamily="65" charset="-120"/>
                          <a:ea typeface="標楷體" panose="03000509000000000000" pitchFamily="65" charset="-120"/>
                        </a:rPr>
                        <a:t>(</a:t>
                      </a:r>
                      <a:r>
                        <a:rPr lang="en-US" altLang="zh-TW" sz="1600" b="1">
                          <a:latin typeface="標楷體" pitchFamily="65" charset="-120"/>
                          <a:ea typeface="標楷體" panose="03000509000000000000" pitchFamily="65" charset="-120"/>
                        </a:rPr>
                        <a:t>dynamic auto)</a:t>
                      </a:r>
                      <a:endParaRPr lang="zh-TW" sz="1600" b="1">
                        <a:latin typeface="標楷體" pitchFamily="65" charset="-120"/>
                        <a:ea typeface="標楷體" panose="03000509000000000000" pitchFamily="65" charset="-120"/>
                      </a:endParaRPr>
                    </a:p>
                  </a:txBody>
                  <a:tcPr anchor="ctr"/>
                </a:tc>
                <a:tc>
                  <a:txBody>
                    <a:bodyPr vert="horz" wrap="square"/>
                    <a:lstStyle/>
                    <a:p>
                      <a:pPr rtl="0">
                        <a:buFont typeface="Arial"/>
                        <a:buNone/>
                      </a:pPr>
                      <a:r>
                        <a:rPr lang="zh-TW" sz="1600">
                          <a:latin typeface="標楷體" pitchFamily="65" charset="-120"/>
                          <a:ea typeface="標楷體" panose="03000509000000000000" pitchFamily="65" charset="-120"/>
                        </a:rPr>
                        <a:t>在相鄰介面被設定為中繼或適用模式的情況下，介面會將連結轉換為中繼連結。</a:t>
                      </a:r>
                    </a:p>
                  </a:txBody>
                  <a:tcPr anchor="ctr"/>
                </a:tc>
                <a:extLst>
                  <a:ext uri="{0D108BD9-81ED-4DB2-BD59-A6C34878D82A}">
                    <a16:rowId xmlns:a16="http://schemas.microsoft.com/office/drawing/2014/main" val="10002"/>
                  </a:ext>
                </a:extLst>
              </a:tr>
              <a:tr h="579120">
                <a:tc>
                  <a:txBody>
                    <a:bodyPr vert="horz" wrap="square"/>
                    <a:lstStyle/>
                    <a:p>
                      <a:pPr rtl="0"/>
                      <a:r>
                        <a:rPr lang="zh-TW" sz="1600" b="1">
                          <a:latin typeface="標楷體" pitchFamily="65" charset="-120"/>
                          <a:ea typeface="標楷體" panose="03000509000000000000" pitchFamily="65" charset="-120"/>
                        </a:rPr>
                        <a:t>動態期望</a:t>
                      </a:r>
                      <a:r>
                        <a:rPr lang="en-US" altLang="zh-TW" sz="1600" b="1">
                          <a:latin typeface="標楷體" pitchFamily="65" charset="-120"/>
                          <a:ea typeface="標楷體" panose="03000509000000000000" pitchFamily="65" charset="-120"/>
                        </a:rPr>
                        <a:t>(dynamic desirable)</a:t>
                      </a:r>
                      <a:endParaRPr lang="zh-TW" sz="1600" b="1">
                        <a:latin typeface="標楷體" pitchFamily="65" charset="-120"/>
                        <a:ea typeface="標楷體" panose="03000509000000000000" pitchFamily="65" charset="-120"/>
                      </a:endParaRPr>
                    </a:p>
                  </a:txBody>
                  <a:tcPr anchor="ctr"/>
                </a:tc>
                <a:tc>
                  <a:txBody>
                    <a:bodyPr vert="horz" wrap="square"/>
                    <a:lstStyle/>
                    <a:p>
                      <a:pPr rtl="0">
                        <a:buFont typeface="Arial"/>
                        <a:buNone/>
                      </a:pPr>
                      <a:r>
                        <a:rPr lang="zh-TW" sz="1600">
                          <a:latin typeface="標楷體" pitchFamily="65" charset="-120"/>
                          <a:ea typeface="標楷體" panose="03000509000000000000" pitchFamily="65" charset="-120"/>
                        </a:rPr>
                        <a:t>積極尋求</a:t>
                      </a:r>
                      <a:r>
                        <a:rPr lang="zh-TW" sz="1600" baseline="0">
                          <a:latin typeface="標楷體" pitchFamily="65" charset="-120"/>
                          <a:ea typeface="標楷體" panose="03000509000000000000" pitchFamily="65" charset="-120"/>
                        </a:rPr>
                        <a:t>通過與其他</a:t>
                      </a:r>
                      <a:r>
                        <a:rPr lang="zh-TW" altLang="en-US" sz="1600" baseline="0">
                          <a:latin typeface="標楷體" pitchFamily="65" charset="-120"/>
                          <a:ea typeface="標楷體" panose="03000509000000000000" pitchFamily="65" charset="-120"/>
                        </a:rPr>
                        <a:t>自動</a:t>
                      </a:r>
                      <a:r>
                        <a:rPr lang="zh-TW" sz="1600" baseline="0">
                          <a:latin typeface="標楷體" pitchFamily="65" charset="-120"/>
                          <a:ea typeface="標楷體" panose="03000509000000000000" pitchFamily="65" charset="-120"/>
                        </a:rPr>
                        <a:t>或期望的介面進行談判成為</a:t>
                      </a:r>
                      <a:r>
                        <a:rPr lang="zh-TW" sz="1600">
                          <a:latin typeface="標楷體" pitchFamily="65" charset="-120"/>
                          <a:ea typeface="標楷體" panose="03000509000000000000" pitchFamily="65" charset="-120"/>
                        </a:rPr>
                        <a:t>中繼</a:t>
                      </a:r>
                    </a:p>
                  </a:txBody>
                  <a:tcPr anchor="ctr"/>
                </a:tc>
                <a:extLst>
                  <a:ext uri="{0D108BD9-81ED-4DB2-BD59-A6C34878D82A}">
                    <a16:rowId xmlns:a16="http://schemas.microsoft.com/office/drawing/2014/main" val="10003"/>
                  </a:ext>
                </a:extLst>
              </a:tr>
              <a:tr h="370840">
                <a:tc>
                  <a:txBody>
                    <a:bodyPr vert="horz" wrap="square"/>
                    <a:lstStyle/>
                    <a:p>
                      <a:pPr rtl="0"/>
                      <a:r>
                        <a:rPr lang="zh-TW" sz="1600" b="1">
                          <a:latin typeface="標楷體" pitchFamily="65" charset="-120"/>
                          <a:ea typeface="標楷體" panose="03000509000000000000" pitchFamily="65" charset="-120"/>
                        </a:rPr>
                        <a:t>中繼</a:t>
                      </a:r>
                      <a:r>
                        <a:rPr lang="en-US" altLang="zh-TW" sz="1600" b="1">
                          <a:latin typeface="標楷體" pitchFamily="65" charset="-120"/>
                          <a:ea typeface="標楷體" panose="03000509000000000000" pitchFamily="65" charset="-120"/>
                        </a:rPr>
                        <a:t>(trunk)</a:t>
                      </a:r>
                      <a:endParaRPr lang="zh-TW" sz="1600" b="1">
                        <a:latin typeface="標楷體" pitchFamily="65" charset="-120"/>
                        <a:ea typeface="標楷體" panose="03000509000000000000" pitchFamily="65" charset="-120"/>
                      </a:endParaRPr>
                    </a:p>
                  </a:txBody>
                  <a:tcPr anchor="ctr"/>
                </a:tc>
                <a:tc>
                  <a:txBody>
                    <a:bodyPr vert="horz" wrap="square"/>
                    <a:lstStyle/>
                    <a:p>
                      <a:pPr rtl="0">
                        <a:buFont typeface="Arial"/>
                        <a:buNone/>
                      </a:pPr>
                      <a:r>
                        <a:rPr lang="zh-TW" sz="1600">
                          <a:latin typeface="標楷體" pitchFamily="65" charset="-120"/>
                          <a:ea typeface="標楷體" panose="03000509000000000000" pitchFamily="65" charset="-120"/>
                        </a:rPr>
                        <a:t>永久中繼模式和協商將相鄰的鏈路轉換為中繼鏈路</a:t>
                      </a:r>
                    </a:p>
                  </a:txBody>
                  <a:tcPr anchor="ctr"/>
                </a:tc>
                <a:extLst>
                  <a:ext uri="{0D108BD9-81ED-4DB2-BD59-A6C34878D82A}">
                    <a16:rowId xmlns:a16="http://schemas.microsoft.com/office/drawing/2014/main" val="10004"/>
                  </a:ext>
                </a:extLst>
              </a:tr>
            </a:tbl>
          </a:graphicData>
        </a:graphic>
      </p:graphicFrame>
      <p:sp>
        <p:nvSpPr>
          <p:cNvPr id="3" name="投影片編號版面配置區 2"/>
          <p:cNvSpPr>
            <a:spLocks noGrp="1"/>
          </p:cNvSpPr>
          <p:nvPr>
            <p:ph type="sldNum" sz="quarter" idx="4"/>
          </p:nvPr>
        </p:nvSpPr>
        <p:spPr/>
        <p:txBody>
          <a:bodyPr/>
          <a:lstStyle/>
          <a:p>
            <a:pPr defTabSz="385754">
              <a:defRPr/>
            </a:pPr>
            <a:fld id="{2F5CCB13-0A32-4557-88E9-079F0C330695}" type="slidenum">
              <a:rPr lang="en-US" kern="0" smtClean="0">
                <a:solidFill>
                  <a:srgbClr val="595959"/>
                </a:solidFill>
              </a:rPr>
              <a:pPr defTabSz="385754">
                <a:defRPr/>
              </a:pPr>
              <a:t>589</a:t>
            </a:fld>
            <a:endParaRPr lang="en-US" kern="0">
              <a:solidFill>
                <a:srgbClr val="595959"/>
              </a:solidFill>
            </a:endParaRPr>
          </a:p>
        </p:txBody>
      </p:sp>
    </p:spTree>
    <p:extLst>
      <p:ext uri="{BB962C8B-B14F-4D97-AF65-F5344CB8AC3E}">
        <p14:creationId xmlns:p14="http://schemas.microsoft.com/office/powerpoint/2010/main" val="399798508"/>
      </p:ext>
    </p:extLst>
  </p:cSld>
  <p:clrMapOvr>
    <a:masterClrMapping/>
  </p:clrMapOvr>
  <p:transition spd="slow">
    <p:wipe/>
  </p:transition>
  <p:timing/>
</p:sld>
</file>

<file path=ppt/slides/slide59.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p:cNvSpPr>
            <a:spLocks noGrp="1"/>
          </p:cNvSpPr>
          <p:nvPr>
            <p:ph type="title"/>
          </p:nvPr>
        </p:nvSpPr>
        <p:spPr/>
        <p:txBody>
          <a:bodyPr>
            <a:normAutofit/>
          </a:bodyPr>
          <a:lstStyle/>
          <a:p>
            <a:pPr rtl="0"/>
            <a:r>
              <a:rPr lang="en-US" altLang="zh-TW" sz="3000" smtClean="0"/>
              <a:t>2.3</a:t>
            </a:r>
            <a:r>
              <a:rPr lang="zh-TW" altLang="en-US" sz="3000" smtClean="0"/>
              <a:t>命令</a:t>
            </a:r>
            <a:r>
              <a:rPr lang="zh-TW" altLang="en-US" sz="3000"/>
              <a:t>結構</a:t>
            </a:r>
            <a:r>
              <a:rPr lang="en-US" altLang="zh-TW" sz="3000"/>
              <a:t>-</a:t>
            </a:r>
            <a:r>
              <a:rPr lang="zh-TW" altLang="en-US" sz="3000"/>
              <a:t>快速鍵</a:t>
            </a:r>
          </a:p>
        </p:txBody>
      </p:sp>
      <p:sp>
        <p:nvSpPr>
          <p:cNvPr id="5" name="Rectangle 6">
            <a:extLst>
              <a:ext uri="{FF2B5EF4-FFF2-40B4-BE49-F238E27FC236}">
                <a16:creationId xmlns:a16="http://schemas.microsoft.com/office/drawing/2014/main" id="{F24C0645-E185-E14D-BE57-D9D754DCF7A8}"/>
              </a:ext>
            </a:extLst>
          </p:cNvPr>
          <p:cNvSpPr>
            <a:spLocks noGrp="1" noChangeArrowheads="1"/>
          </p:cNvSpPr>
          <p:nvPr>
            <p:ph idx="1"/>
          </p:nvPr>
        </p:nvSpPr>
        <p:spPr>
          <a:xfrm>
            <a:off x="660400" y="1709914"/>
            <a:ext cx="8107681" cy="4024136"/>
          </a:xfrm>
        </p:spPr>
        <p:txBody>
          <a:bodyPr>
            <a:normAutofit/>
          </a:bodyPr>
          <a:lstStyle/>
          <a:p>
            <a:pPr rtl="0">
              <a:buFont typeface="Arial" panose="020b0604020202020204" pitchFamily="34" charset="0"/>
              <a:buChar char="•"/>
            </a:pPr>
            <a:r>
              <a:rPr lang="en-US" altLang="zh-TW" sz="2000"/>
              <a:t>IOS CLI </a:t>
            </a:r>
            <a:r>
              <a:rPr lang="zh-TW" altLang="en-US" sz="2000"/>
              <a:t>提供快速鍵和快速鍵，讓設定、監控和疑難排解更容易。</a:t>
            </a:r>
          </a:p>
          <a:p>
            <a:pPr rtl="0">
              <a:buFont typeface="Arial" panose="020b0604020202020204" pitchFamily="34" charset="0"/>
              <a:buChar char="•"/>
            </a:pPr>
            <a:endParaRPr lang="en-US" altLang="zh-TW" sz="2000" smtClean="0"/>
          </a:p>
          <a:p>
            <a:pPr rtl="0">
              <a:buFont typeface="Arial" panose="020b0604020202020204" pitchFamily="34" charset="0"/>
              <a:buChar char="•"/>
            </a:pPr>
            <a:endParaRPr lang="en-US" altLang="zh-TW" sz="2000"/>
          </a:p>
          <a:p>
            <a:pPr rtl="0">
              <a:buFont typeface="Arial" panose="020b0604020202020204" pitchFamily="34" charset="0"/>
              <a:buChar char="•"/>
            </a:pPr>
            <a:endParaRPr lang="en-US" altLang="zh-TW" sz="2000" smtClean="0"/>
          </a:p>
          <a:p>
            <a:pPr marL="0" indent="0" rtl="0">
              <a:buNone/>
            </a:pPr>
            <a:endParaRPr lang="en-US" altLang="zh-TW" sz="2000" smtClean="0"/>
          </a:p>
          <a:p>
            <a:pPr rtl="0">
              <a:buFont typeface="Arial" panose="020b0604020202020204" pitchFamily="34" charset="0"/>
              <a:buChar char="•"/>
            </a:pPr>
            <a:r>
              <a:rPr lang="zh-TW" altLang="en-US" sz="2000" smtClean="0"/>
              <a:t>命令</a:t>
            </a:r>
            <a:r>
              <a:rPr lang="zh-TW" altLang="en-US" sz="2000"/>
              <a:t>和關鍵字可縮寫為可唯一確定該命令或關鍵字的最短字元數。例如， </a:t>
            </a:r>
            <a:r>
              <a:rPr lang="zh-TW" altLang="en-US" sz="2000" smtClean="0"/>
              <a:t>配置</a:t>
            </a:r>
            <a:r>
              <a:rPr lang="zh-TW" altLang="en-US" sz="2000"/>
              <a:t>命令可以縮短為 </a:t>
            </a:r>
            <a:r>
              <a:rPr lang="en-US" altLang="zh-TW" sz="2000" b="1" err="1"/>
              <a:t>conf</a:t>
            </a:r>
            <a:r>
              <a:rPr lang="zh-TW" altLang="en-US" sz="2000"/>
              <a:t> ，因為 </a:t>
            </a:r>
            <a:r>
              <a:rPr lang="zh-TW" altLang="en-US" sz="2000" b="1"/>
              <a:t>配置</a:t>
            </a:r>
            <a:r>
              <a:rPr lang="zh-TW" altLang="en-US" sz="2000"/>
              <a:t> 是以 </a:t>
            </a:r>
            <a:r>
              <a:rPr lang="en-US" altLang="zh-TW" sz="2000" b="1" err="1"/>
              <a:t>conf</a:t>
            </a:r>
            <a:r>
              <a:rPr lang="zh-TW" altLang="en-US" sz="2000"/>
              <a:t> 開頭的唯一命令。</a:t>
            </a:r>
          </a:p>
          <a:p>
            <a:pPr>
              <a:buFont typeface="Arial" panose="020b0604020202020204" pitchFamily="34" charset="0"/>
              <a:buChar char="•"/>
            </a:pPr>
            <a:endParaRPr lang="en-US" sz="1600"/>
          </a:p>
          <a:p>
            <a:endParaRPr lang="en-US" altLang="ja-JP"/>
          </a:p>
        </p:txBody>
      </p:sp>
      <p:pic>
        <p:nvPicPr>
          <p:cNvPr id="6" name="Picture 5">
            <a:extLst>
              <a:ext uri="{FF2B5EF4-FFF2-40B4-BE49-F238E27FC236}">
                <a16:creationId xmlns:a16="http://schemas.microsoft.com/office/drawing/2014/main" id="{6FF01AB2-104C-D94E-AE37-A95B7349F9D1}"/>
              </a:ext>
            </a:extLst>
          </p:cNvPr>
          <p:cNvPicPr>
            <a:picLocks noChangeAspect="1"/>
          </p:cNvPicPr>
          <p:nvPr/>
        </p:nvPicPr>
        <p:blipFill>
          <a:blip r:embed="rId3"/>
          <a:stretch>
            <a:fillRect/>
          </a:stretch>
        </p:blipFill>
        <p:spPr>
          <a:xfrm>
            <a:off x="1890396" y="2599275"/>
            <a:ext cx="4488860" cy="1048799"/>
          </a:xfrm>
          <a:prstGeom prst="rect">
            <a:avLst/>
          </a:prstGeom>
        </p:spPr>
      </p:pic>
      <p:pic>
        <p:nvPicPr>
          <p:cNvPr id="7" name="Picture 6">
            <a:extLst>
              <a:ext uri="{FF2B5EF4-FFF2-40B4-BE49-F238E27FC236}">
                <a16:creationId xmlns:a16="http://schemas.microsoft.com/office/drawing/2014/main" id="{81FA3EFC-521E-2F4F-B03D-C10C9DA9E59D}"/>
              </a:ext>
            </a:extLst>
          </p:cNvPr>
          <p:cNvPicPr>
            <a:picLocks noChangeAspect="1"/>
          </p:cNvPicPr>
          <p:nvPr/>
        </p:nvPicPr>
        <p:blipFill>
          <a:blip r:embed="rId4"/>
          <a:stretch>
            <a:fillRect/>
          </a:stretch>
        </p:blipFill>
        <p:spPr>
          <a:xfrm>
            <a:off x="599282" y="5210175"/>
            <a:ext cx="7945438" cy="825500"/>
          </a:xfrm>
          <a:prstGeom prst="rect">
            <a:avLst/>
          </a:prstGeom>
        </p:spPr>
      </p:pic>
      <p:sp>
        <p:nvSpPr>
          <p:cNvPr id="2" name="投影片編號版面配置區 1"/>
          <p:cNvSpPr>
            <a:spLocks noGrp="1"/>
          </p:cNvSpPr>
          <p:nvPr>
            <p:ph type="sldNum" sz="quarter" idx="4"/>
          </p:nvPr>
        </p:nvSpPr>
        <p:spPr/>
        <p:txBody>
          <a:bodyPr/>
          <a:lstStyle/>
          <a:p>
            <a:pPr defTabSz="385754">
              <a:defRPr/>
            </a:pPr>
            <a:fld id="{2F5CCB13-0A32-4557-88E9-079F0C330695}" type="slidenum">
              <a:rPr lang="en-US" kern="0" smtClean="0">
                <a:solidFill>
                  <a:srgbClr val="595959"/>
                </a:solidFill>
              </a:rPr>
              <a:pPr defTabSz="385754">
                <a:defRPr/>
              </a:pPr>
              <a:t>59</a:t>
            </a:fld>
            <a:endParaRPr lang="en-US" kern="0">
              <a:solidFill>
                <a:srgbClr val="595959"/>
              </a:solidFill>
            </a:endParaRPr>
          </a:p>
        </p:txBody>
      </p:sp>
    </p:spTree>
    <p:custDataLst>
      <p:tags r:id="rId5"/>
    </p:custDataLst>
    <p:extLst>
      <p:ext uri="{BB962C8B-B14F-4D97-AF65-F5344CB8AC3E}">
        <p14:creationId xmlns:p14="http://schemas.microsoft.com/office/powerpoint/2010/main" val="1319985073"/>
      </p:ext>
    </p:extLst>
  </p:cSld>
  <p:clrMapOvr>
    <a:masterClrMapping/>
  </p:clrMapOvr>
  <p:transition spd="slow">
    <p:wipe/>
  </p:transition>
  <p:timing/>
</p:sld>
</file>

<file path=ppt/slides/slide590.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3314" name="Title 1"/>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noAutofit/>
          </a:bodyPr>
          <a:lstStyle/>
          <a:p>
            <a:pPr>
              <a:lnSpc>
                <a:spcPct val="90000"/>
              </a:lnSpc>
            </a:pPr>
            <a:r>
              <a:rPr lang="en-US" altLang="zh-TW" sz="2700">
                <a:solidFill>
                  <a:srgbClr val="004C69"/>
                </a:solidFill>
              </a:rPr>
              <a:t>20.5</a:t>
            </a:r>
            <a:r>
              <a:rPr lang="zh-TW" altLang="en-US" sz="2700" smtClean="0">
                <a:solidFill>
                  <a:srgbClr val="004C69"/>
                </a:solidFill>
              </a:rPr>
              <a:t>動態</a:t>
            </a:r>
            <a:r>
              <a:rPr lang="zh-TW" altLang="en-US" sz="2700">
                <a:solidFill>
                  <a:srgbClr val="004C69"/>
                </a:solidFill>
              </a:rPr>
              <a:t>中繼協定</a:t>
            </a:r>
            <a:br>
              <a:rPr lang="en-US" altLang="en-US" sz="2700">
                <a:solidFill>
                  <a:srgbClr val="004C69"/>
                </a:solidFill>
              </a:rPr>
            </a:br>
            <a:r>
              <a:rPr lang="en-US" altLang="zh-TW" sz="2700">
                <a:solidFill>
                  <a:srgbClr val="004C69"/>
                </a:solidFill>
              </a:rPr>
              <a:t>DTP </a:t>
            </a:r>
            <a:r>
              <a:rPr lang="zh-TW" altLang="en-US" sz="2700">
                <a:solidFill>
                  <a:srgbClr val="004C69"/>
                </a:solidFill>
              </a:rPr>
              <a:t>設定的結果</a:t>
            </a:r>
          </a:p>
        </p:txBody>
      </p:sp>
      <p:sp>
        <p:nvSpPr>
          <p:cNvPr id="2" name="Content Placeholder 1"/>
          <p:cNvSpPr>
            <a:spLocks noGrp="1"/>
          </p:cNvSpPr>
          <p:nvPr>
            <p:ph idx="1"/>
          </p:nvPr>
        </p:nvSpPr>
        <p:spPr>
          <a:xfrm>
            <a:off x="145358" y="1900003"/>
            <a:ext cx="8853286" cy="515115"/>
          </a:xfrm>
        </p:spPr>
        <p:txBody>
          <a:bodyPr/>
          <a:lstStyle/>
          <a:p>
            <a:pPr marL="0" indent="0">
              <a:buNone/>
            </a:pPr>
            <a:r>
              <a:rPr lang="en-US" altLang="zh-TW" sz="1600"/>
              <a:t>DTP </a:t>
            </a:r>
            <a:r>
              <a:rPr lang="zh-TW" altLang="en-US" sz="1600"/>
              <a:t>設定選項如下：</a:t>
            </a:r>
          </a:p>
        </p:txBody>
      </p:sp>
      <p:graphicFrame>
        <p:nvGraphicFramePr>
          <p:cNvPr id="11" name="Content Placeholder 7"/>
          <p:cNvGraphicFramePr/>
          <p:nvPr>
            <p:extLst/>
          </p:nvPr>
        </p:nvGraphicFramePr>
        <p:xfrm>
          <a:off x="145159" y="2600674"/>
          <a:ext cx="8853485" cy="1854200"/>
        </p:xfrm>
        <a:graphic>
          <a:graphicData uri="http://schemas.openxmlformats.org/drawingml/2006/table">
            <a:tbl>
              <a:tblPr firstRow="1" bandRow="1">
                <a:tableStyleId>{5C22544A-7EE6-4342-B048-85BDC9FD1C3A}</a:tableStyleId>
              </a:tblPr>
              <a:tblGrid>
                <a:gridCol w="1770697">
                  <a:extLst>
                    <a:ext uri="{9D8B030D-6E8A-4147-A177-3AD203B41FA5}">
                      <a16:colId xmlns:a16="http://schemas.microsoft.com/office/drawing/2014/main" val="20000"/>
                    </a:ext>
                  </a:extLst>
                </a:gridCol>
                <a:gridCol w="1770697">
                  <a:extLst>
                    <a:ext uri="{9D8B030D-6E8A-4147-A177-3AD203B41FA5}">
                      <a16:colId xmlns:a16="http://schemas.microsoft.com/office/drawing/2014/main" val="20001"/>
                    </a:ext>
                  </a:extLst>
                </a:gridCol>
                <a:gridCol w="1770697">
                  <a:extLst>
                    <a:ext uri="{9D8B030D-6E8A-4147-A177-3AD203B41FA5}">
                      <a16:colId xmlns:a16="http://schemas.microsoft.com/office/drawing/2014/main" val="20002"/>
                    </a:ext>
                  </a:extLst>
                </a:gridCol>
                <a:gridCol w="1770697">
                  <a:extLst>
                    <a:ext uri="{9D8B030D-6E8A-4147-A177-3AD203B41FA5}">
                      <a16:colId xmlns:a16="http://schemas.microsoft.com/office/drawing/2014/main" val="20003"/>
                    </a:ext>
                  </a:extLst>
                </a:gridCol>
                <a:gridCol w="1770697">
                  <a:extLst>
                    <a:ext uri="{9D8B030D-6E8A-4147-A177-3AD203B41FA5}">
                      <a16:colId xmlns:a16="http://schemas.microsoft.com/office/drawing/2014/main" val="20004"/>
                    </a:ext>
                  </a:extLst>
                </a:gridCol>
              </a:tblGrid>
              <a:tr h="370840">
                <a:tc>
                  <a:txBody>
                    <a:bodyPr vert="horz" wrap="square"/>
                    <a:lstStyle/>
                    <a:p>
                      <a:endParaRPr lang="en-US" sz="1600">
                        <a:effectLst/>
                      </a:endParaRPr>
                    </a:p>
                  </a:txBody>
                  <a:tcPr anchor="ctr"/>
                </a:tc>
                <a:tc>
                  <a:txBody>
                    <a:bodyPr vert="horz" wrap="square"/>
                    <a:lstStyle/>
                    <a:p>
                      <a:pPr rtl="0"/>
                      <a:r>
                        <a:rPr lang="zh-TW" sz="1600" b="1">
                          <a:effectLst/>
                        </a:rPr>
                        <a:t>動態自動</a:t>
                      </a:r>
                    </a:p>
                  </a:txBody>
                  <a:tcPr anchor="ctr"/>
                </a:tc>
                <a:tc>
                  <a:txBody>
                    <a:bodyPr vert="horz" wrap="square"/>
                    <a:lstStyle/>
                    <a:p>
                      <a:pPr rtl="0"/>
                      <a:r>
                        <a:rPr lang="zh-TW" sz="1600" b="1">
                          <a:effectLst/>
                        </a:rPr>
                        <a:t>動態期望</a:t>
                      </a:r>
                    </a:p>
                  </a:txBody>
                  <a:tcPr anchor="ctr"/>
                </a:tc>
                <a:tc>
                  <a:txBody>
                    <a:bodyPr vert="horz" wrap="square"/>
                    <a:lstStyle/>
                    <a:p>
                      <a:pPr rtl="0"/>
                      <a:r>
                        <a:rPr lang="zh-TW" sz="1600" b="1">
                          <a:effectLst/>
                        </a:rPr>
                        <a:t>中繼</a:t>
                      </a:r>
                    </a:p>
                  </a:txBody>
                  <a:tcPr anchor="ctr"/>
                </a:tc>
                <a:tc>
                  <a:txBody>
                    <a:bodyPr vert="horz" wrap="square"/>
                    <a:lstStyle/>
                    <a:p>
                      <a:pPr rtl="0"/>
                      <a:r>
                        <a:rPr lang="zh-TW" sz="1600" b="1">
                          <a:effectLst/>
                        </a:rPr>
                        <a:t>存取</a:t>
                      </a:r>
                    </a:p>
                  </a:txBody>
                  <a:tcPr anchor="ctr"/>
                </a:tc>
                <a:extLst>
                  <a:ext uri="{0D108BD9-81ED-4DB2-BD59-A6C34878D82A}">
                    <a16:rowId xmlns:a16="http://schemas.microsoft.com/office/drawing/2014/main" val="10000"/>
                  </a:ext>
                </a:extLst>
              </a:tr>
              <a:tr h="370840">
                <a:tc>
                  <a:txBody>
                    <a:bodyPr vert="horz" wrap="square"/>
                    <a:lstStyle/>
                    <a:p>
                      <a:pPr rtl="0"/>
                      <a:r>
                        <a:rPr lang="zh-TW" sz="1600" b="1"/>
                        <a:t>動態自動</a:t>
                      </a:r>
                    </a:p>
                  </a:txBody>
                  <a:tcPr anchor="ctr"/>
                </a:tc>
                <a:tc>
                  <a:txBody>
                    <a:bodyPr vert="horz" wrap="square"/>
                    <a:lstStyle/>
                    <a:p>
                      <a:pPr rtl="0"/>
                      <a:r>
                        <a:rPr lang="zh-TW" sz="1600"/>
                        <a:t>存取</a:t>
                      </a:r>
                    </a:p>
                  </a:txBody>
                  <a:tcPr anchor="ctr"/>
                </a:tc>
                <a:tc>
                  <a:txBody>
                    <a:bodyPr vert="horz" wrap="square"/>
                    <a:lstStyle/>
                    <a:p>
                      <a:pPr rtl="0"/>
                      <a:r>
                        <a:rPr lang="zh-TW" sz="1600"/>
                        <a:t>中繼</a:t>
                      </a:r>
                    </a:p>
                  </a:txBody>
                  <a:tcPr anchor="ctr"/>
                </a:tc>
                <a:tc>
                  <a:txBody>
                    <a:bodyPr vert="horz" wrap="square"/>
                    <a:lstStyle/>
                    <a:p>
                      <a:pPr rtl="0"/>
                      <a:r>
                        <a:rPr lang="zh-TW" sz="1600"/>
                        <a:t>中繼</a:t>
                      </a:r>
                    </a:p>
                  </a:txBody>
                  <a:tcPr anchor="ctr"/>
                </a:tc>
                <a:tc>
                  <a:txBody>
                    <a:bodyPr vert="horz" wrap="square"/>
                    <a:lstStyle/>
                    <a:p>
                      <a:pPr rtl="0"/>
                      <a:r>
                        <a:rPr lang="zh-TW" sz="1600"/>
                        <a:t>存取</a:t>
                      </a:r>
                    </a:p>
                  </a:txBody>
                  <a:tcPr anchor="ctr"/>
                </a:tc>
                <a:extLst>
                  <a:ext uri="{0D108BD9-81ED-4DB2-BD59-A6C34878D82A}">
                    <a16:rowId xmlns:a16="http://schemas.microsoft.com/office/drawing/2014/main" val="10001"/>
                  </a:ext>
                </a:extLst>
              </a:tr>
              <a:tr h="370840">
                <a:tc>
                  <a:txBody>
                    <a:bodyPr vert="horz" wrap="square"/>
                    <a:lstStyle/>
                    <a:p>
                      <a:pPr rtl="0"/>
                      <a:r>
                        <a:rPr lang="zh-TW" sz="1600" b="1"/>
                        <a:t>動態期望</a:t>
                      </a:r>
                    </a:p>
                  </a:txBody>
                  <a:tcPr anchor="ctr"/>
                </a:tc>
                <a:tc>
                  <a:txBody>
                    <a:bodyPr vert="horz" wrap="square"/>
                    <a:lstStyle/>
                    <a:p>
                      <a:pPr rtl="0"/>
                      <a:r>
                        <a:rPr lang="zh-TW" sz="1600"/>
                        <a:t>中繼</a:t>
                      </a:r>
                    </a:p>
                  </a:txBody>
                  <a:tcPr anchor="ctr"/>
                </a:tc>
                <a:tc>
                  <a:txBody>
                    <a:bodyPr vert="horz" wrap="square"/>
                    <a:lstStyle/>
                    <a:p>
                      <a:pPr rtl="0"/>
                      <a:r>
                        <a:rPr lang="zh-TW" sz="1600"/>
                        <a:t>中繼</a:t>
                      </a:r>
                    </a:p>
                  </a:txBody>
                  <a:tcPr anchor="ctr"/>
                </a:tc>
                <a:tc>
                  <a:txBody>
                    <a:bodyPr vert="horz" wrap="square"/>
                    <a:lstStyle/>
                    <a:p>
                      <a:pPr rtl="0"/>
                      <a:r>
                        <a:rPr lang="zh-TW" sz="1600"/>
                        <a:t>中繼</a:t>
                      </a:r>
                    </a:p>
                  </a:txBody>
                  <a:tcPr anchor="ctr"/>
                </a:tc>
                <a:tc>
                  <a:txBody>
                    <a:bodyPr vert="horz" wrap="square"/>
                    <a:lstStyle/>
                    <a:p>
                      <a:pPr rtl="0"/>
                      <a:r>
                        <a:rPr lang="zh-TW" sz="1600"/>
                        <a:t>存取</a:t>
                      </a:r>
                    </a:p>
                  </a:txBody>
                  <a:tcPr anchor="ctr"/>
                </a:tc>
                <a:extLst>
                  <a:ext uri="{0D108BD9-81ED-4DB2-BD59-A6C34878D82A}">
                    <a16:rowId xmlns:a16="http://schemas.microsoft.com/office/drawing/2014/main" val="10002"/>
                  </a:ext>
                </a:extLst>
              </a:tr>
              <a:tr h="370840">
                <a:tc>
                  <a:txBody>
                    <a:bodyPr vert="horz" wrap="square"/>
                    <a:lstStyle/>
                    <a:p>
                      <a:pPr rtl="0"/>
                      <a:r>
                        <a:rPr lang="zh-TW" sz="1600" b="1"/>
                        <a:t>中繼</a:t>
                      </a:r>
                    </a:p>
                  </a:txBody>
                  <a:tcPr anchor="ctr"/>
                </a:tc>
                <a:tc>
                  <a:txBody>
                    <a:bodyPr vert="horz" wrap="square"/>
                    <a:lstStyle/>
                    <a:p>
                      <a:pPr rtl="0"/>
                      <a:r>
                        <a:rPr lang="zh-TW" sz="1600"/>
                        <a:t>中繼</a:t>
                      </a:r>
                    </a:p>
                  </a:txBody>
                  <a:tcPr anchor="ctr"/>
                </a:tc>
                <a:tc>
                  <a:txBody>
                    <a:bodyPr vert="horz" wrap="square"/>
                    <a:lstStyle/>
                    <a:p>
                      <a:pPr rtl="0"/>
                      <a:r>
                        <a:rPr lang="zh-TW" sz="1600"/>
                        <a:t>中繼</a:t>
                      </a:r>
                    </a:p>
                  </a:txBody>
                  <a:tcPr anchor="ctr"/>
                </a:tc>
                <a:tc>
                  <a:txBody>
                    <a:bodyPr vert="horz" wrap="square"/>
                    <a:lstStyle/>
                    <a:p>
                      <a:pPr rtl="0"/>
                      <a:r>
                        <a:rPr lang="zh-TW" sz="1600"/>
                        <a:t>中繼</a:t>
                      </a:r>
                    </a:p>
                  </a:txBody>
                  <a:tcPr anchor="ctr"/>
                </a:tc>
                <a:tc>
                  <a:txBody>
                    <a:bodyPr vert="horz" wrap="square"/>
                    <a:lstStyle/>
                    <a:p>
                      <a:pPr rtl="0"/>
                      <a:r>
                        <a:rPr lang="zh-TW" sz="1600"/>
                        <a:t>連線能力</a:t>
                      </a:r>
                      <a:r>
                        <a:rPr lang="zh-TW" altLang="en-US" sz="1600"/>
                        <a:t>受</a:t>
                      </a:r>
                      <a:r>
                        <a:rPr lang="zh-TW" sz="1600"/>
                        <a:t>限</a:t>
                      </a:r>
                    </a:p>
                  </a:txBody>
                  <a:tcPr anchor="ctr"/>
                </a:tc>
                <a:extLst>
                  <a:ext uri="{0D108BD9-81ED-4DB2-BD59-A6C34878D82A}">
                    <a16:rowId xmlns:a16="http://schemas.microsoft.com/office/drawing/2014/main" val="10003"/>
                  </a:ext>
                </a:extLst>
              </a:tr>
              <a:tr h="370840">
                <a:tc>
                  <a:txBody>
                    <a:bodyPr vert="horz" wrap="square"/>
                    <a:lstStyle/>
                    <a:p>
                      <a:pPr rtl="0"/>
                      <a:r>
                        <a:rPr lang="zh-TW" sz="1600" b="1"/>
                        <a:t>存取</a:t>
                      </a:r>
                    </a:p>
                  </a:txBody>
                  <a:tcPr anchor="ctr"/>
                </a:tc>
                <a:tc>
                  <a:txBody>
                    <a:bodyPr vert="horz" wrap="square"/>
                    <a:lstStyle/>
                    <a:p>
                      <a:pPr rtl="0"/>
                      <a:r>
                        <a:rPr lang="zh-TW" sz="1600"/>
                        <a:t>存取</a:t>
                      </a:r>
                    </a:p>
                  </a:txBody>
                  <a:tcPr anchor="ctr"/>
                </a:tc>
                <a:tc>
                  <a:txBody>
                    <a:bodyPr vert="horz" wrap="square"/>
                    <a:lstStyle/>
                    <a:p>
                      <a:pPr rtl="0"/>
                      <a:r>
                        <a:rPr lang="zh-TW" sz="1600"/>
                        <a:t>存取</a:t>
                      </a:r>
                    </a:p>
                  </a:txBody>
                  <a:tcPr anchor="ctr"/>
                </a:tc>
                <a:tc>
                  <a:txBody>
                    <a:bodyPr vert="horz" wrap="square"/>
                    <a:lstStyle/>
                    <a:p>
                      <a:pPr rtl="0"/>
                      <a:r>
                        <a:rPr lang="zh-TW" sz="1600"/>
                        <a:t>連線能力</a:t>
                      </a:r>
                      <a:r>
                        <a:rPr lang="zh-TW" altLang="en-US" sz="1600"/>
                        <a:t>受</a:t>
                      </a:r>
                      <a:r>
                        <a:rPr lang="zh-TW" sz="1600"/>
                        <a:t>限</a:t>
                      </a:r>
                    </a:p>
                  </a:txBody>
                  <a:tcPr anchor="ctr"/>
                </a:tc>
                <a:tc>
                  <a:txBody>
                    <a:bodyPr vert="horz" wrap="square"/>
                    <a:lstStyle/>
                    <a:p>
                      <a:pPr rtl="0"/>
                      <a:r>
                        <a:rPr lang="zh-TW" sz="1600"/>
                        <a:t>存取</a:t>
                      </a:r>
                    </a:p>
                  </a:txBody>
                  <a:tcPr anchor="ctr"/>
                </a:tc>
                <a:extLst>
                  <a:ext uri="{0D108BD9-81ED-4DB2-BD59-A6C34878D82A}">
                    <a16:rowId xmlns:a16="http://schemas.microsoft.com/office/drawing/2014/main" val="10004"/>
                  </a:ext>
                </a:extLst>
              </a:tr>
            </a:tbl>
          </a:graphicData>
        </a:graphic>
      </p:graphicFrame>
      <p:sp>
        <p:nvSpPr>
          <p:cNvPr id="3" name="投影片編號版面配置區 2"/>
          <p:cNvSpPr>
            <a:spLocks noGrp="1"/>
          </p:cNvSpPr>
          <p:nvPr>
            <p:ph type="sldNum" sz="quarter" idx="4"/>
          </p:nvPr>
        </p:nvSpPr>
        <p:spPr/>
        <p:txBody>
          <a:bodyPr/>
          <a:lstStyle/>
          <a:p>
            <a:pPr defTabSz="385754">
              <a:defRPr/>
            </a:pPr>
            <a:fld id="{2F5CCB13-0A32-4557-88E9-079F0C330695}" type="slidenum">
              <a:rPr lang="en-US" kern="0" smtClean="0">
                <a:solidFill>
                  <a:srgbClr val="595959"/>
                </a:solidFill>
              </a:rPr>
              <a:pPr defTabSz="385754">
                <a:defRPr/>
              </a:pPr>
              <a:t>590</a:t>
            </a:fld>
            <a:endParaRPr lang="en-US" kern="0">
              <a:solidFill>
                <a:srgbClr val="595959"/>
              </a:solidFill>
            </a:endParaRPr>
          </a:p>
        </p:txBody>
      </p:sp>
    </p:spTree>
    <p:extLst>
      <p:ext uri="{BB962C8B-B14F-4D97-AF65-F5344CB8AC3E}">
        <p14:creationId xmlns:p14="http://schemas.microsoft.com/office/powerpoint/2010/main" val="1626499028"/>
      </p:ext>
    </p:extLst>
  </p:cSld>
  <p:clrMapOvr>
    <a:masterClrMapping/>
  </p:clrMapOvr>
  <p:transition spd="slow">
    <p:wipe/>
  </p:transition>
  <p:timing/>
</p:sld>
</file>

<file path=ppt/slides/slide591.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3314" name="Title 1"/>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noAutofit/>
          </a:bodyPr>
          <a:lstStyle/>
          <a:p>
            <a:pPr>
              <a:lnSpc>
                <a:spcPct val="90000"/>
              </a:lnSpc>
            </a:pPr>
            <a:r>
              <a:rPr lang="en-US" altLang="zh-TW" sz="2700" smtClean="0">
                <a:solidFill>
                  <a:srgbClr val="004C69"/>
                </a:solidFill>
              </a:rPr>
              <a:t>20.5</a:t>
            </a:r>
            <a:r>
              <a:rPr lang="zh-TW" altLang="en-US" sz="2700">
                <a:solidFill>
                  <a:srgbClr val="004C69"/>
                </a:solidFill>
              </a:rPr>
              <a:t>動態中繼</a:t>
            </a:r>
            <a:r>
              <a:rPr lang="zh-TW" altLang="en-US" sz="2700" smtClean="0">
                <a:solidFill>
                  <a:srgbClr val="004C69"/>
                </a:solidFill>
              </a:rPr>
              <a:t>協定</a:t>
            </a:r>
            <a:br>
              <a:rPr lang="en-US" altLang="zh-TW" sz="2700" smtClean="0">
                <a:solidFill>
                  <a:srgbClr val="004C69"/>
                </a:solidFill>
              </a:rPr>
            </a:br>
            <a:r>
              <a:rPr lang="zh-TW" altLang="en-US" sz="2700" smtClean="0">
                <a:solidFill>
                  <a:srgbClr val="004C69"/>
                </a:solidFill>
              </a:rPr>
              <a:t>檢驗 </a:t>
            </a:r>
            <a:r>
              <a:rPr lang="en-US" altLang="zh-TW" sz="2700">
                <a:solidFill>
                  <a:srgbClr val="004C69"/>
                </a:solidFill>
              </a:rPr>
              <a:t>DTP </a:t>
            </a:r>
            <a:r>
              <a:rPr lang="zh-TW" altLang="en-US" sz="2700">
                <a:solidFill>
                  <a:srgbClr val="004C69"/>
                </a:solidFill>
              </a:rPr>
              <a:t>模式</a:t>
            </a:r>
          </a:p>
        </p:txBody>
      </p:sp>
      <p:sp>
        <p:nvSpPr>
          <p:cNvPr id="3" name="Content Placeholder 2"/>
          <p:cNvSpPr>
            <a:spLocks noGrp="1"/>
          </p:cNvSpPr>
          <p:nvPr>
            <p:ph idx="1"/>
          </p:nvPr>
        </p:nvSpPr>
        <p:spPr>
          <a:xfrm>
            <a:off x="181357" y="1842898"/>
            <a:ext cx="3896059" cy="2942877"/>
          </a:xfrm>
        </p:spPr>
        <p:txBody>
          <a:bodyPr/>
          <a:lstStyle/>
          <a:p>
            <a:pPr marL="0" indent="0">
              <a:buNone/>
            </a:pPr>
            <a:r>
              <a:rPr lang="zh-TW"/>
              <a:t>預設的 DTP 設定取決於思科 IOS 版本和平台。</a:t>
            </a:r>
          </a:p>
          <a:p>
            <a:pPr rtl="0"/>
            <a:r>
              <a:rPr lang="zh-TW"/>
              <a:t>使用 </a:t>
            </a:r>
            <a:r>
              <a:rPr lang="zh-TW" b="1"/>
              <a:t>show dtp interface </a:t>
            </a:r>
            <a:r>
              <a:rPr lang="zh-TW"/>
              <a:t>指令來決定目前的 DTP 模式。</a:t>
            </a:r>
          </a:p>
          <a:p>
            <a:pPr rtl="0"/>
            <a:r>
              <a:rPr lang="zh-TW"/>
              <a:t>最佳作法建議將介面設定為存取或中繼，並切斷 DTP</a:t>
            </a:r>
          </a:p>
        </p:txBody>
      </p:sp>
      <p:pic>
        <p:nvPicPr>
          <p:cNvPr id="2"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314444" y="1842897"/>
            <a:ext cx="4648200" cy="2495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投影片編號版面配置區 3"/>
          <p:cNvSpPr>
            <a:spLocks noGrp="1"/>
          </p:cNvSpPr>
          <p:nvPr>
            <p:ph type="sldNum" sz="quarter" idx="4"/>
          </p:nvPr>
        </p:nvSpPr>
        <p:spPr/>
        <p:txBody>
          <a:bodyPr/>
          <a:lstStyle/>
          <a:p>
            <a:pPr defTabSz="385754">
              <a:defRPr/>
            </a:pPr>
            <a:fld id="{2F5CCB13-0A32-4557-88E9-079F0C330695}" type="slidenum">
              <a:rPr lang="en-US" kern="0" smtClean="0">
                <a:solidFill>
                  <a:srgbClr val="595959"/>
                </a:solidFill>
              </a:rPr>
              <a:pPr defTabSz="385754">
                <a:defRPr/>
              </a:pPr>
              <a:t>591</a:t>
            </a:fld>
            <a:endParaRPr lang="en-US" kern="0">
              <a:solidFill>
                <a:srgbClr val="595959"/>
              </a:solidFill>
            </a:endParaRPr>
          </a:p>
        </p:txBody>
      </p:sp>
    </p:spTree>
    <p:extLst>
      <p:ext uri="{BB962C8B-B14F-4D97-AF65-F5344CB8AC3E}">
        <p14:creationId xmlns:p14="http://schemas.microsoft.com/office/powerpoint/2010/main" val="3974504237"/>
      </p:ext>
    </p:extLst>
  </p:cSld>
  <p:clrMapOvr>
    <a:masterClrMapping/>
  </p:clrMapOvr>
  <p:transition spd="slow">
    <p:wipe/>
  </p:transition>
  <p:timing/>
</p:sld>
</file>

<file path=ppt/slides/slide592.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3314" name="Title 1"/>
          <p:cNvSpPr>
            <a:spLocks noGrp="1"/>
          </p:cNvSpPr>
          <p:nvPr>
            <p:ph type="title"/>
          </p:nvPr>
        </p:nvSpPr>
        <p:spPr>
          <a:xfrm>
            <a:off x="1" y="898643"/>
            <a:ext cx="9144000" cy="75755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noAutofit/>
          </a:bodyPr>
          <a:lstStyle/>
          <a:p>
            <a:pPr>
              <a:lnSpc>
                <a:spcPct val="90000"/>
              </a:lnSpc>
            </a:pPr>
            <a:r>
              <a:rPr lang="en-US" altLang="zh-TW" sz="2700" smtClean="0">
                <a:solidFill>
                  <a:srgbClr val="004C69"/>
                </a:solidFill>
              </a:rPr>
              <a:t>20.6</a:t>
            </a:r>
            <a:r>
              <a:rPr lang="zh-TW" altLang="en-US" sz="2700" smtClean="0">
                <a:solidFill>
                  <a:srgbClr val="004C69"/>
                </a:solidFill>
              </a:rPr>
              <a:t>我</a:t>
            </a:r>
            <a:r>
              <a:rPr lang="zh-TW" altLang="en-US" sz="2700">
                <a:solidFill>
                  <a:srgbClr val="004C69"/>
                </a:solidFill>
              </a:rPr>
              <a:t>在本單元中學到了什麼？ </a:t>
            </a:r>
          </a:p>
        </p:txBody>
      </p:sp>
      <p:sp>
        <p:nvSpPr>
          <p:cNvPr id="13315" name="Content Placeholder 2"/>
          <p:cNvSpPr>
            <a:spLocks noGrp="1"/>
          </p:cNvSpPr>
          <p:nvPr>
            <p:ph idx="1"/>
          </p:nvPr>
        </p:nvSpPr>
        <p:spPr>
          <a:xfrm>
            <a:off x="0" y="1658725"/>
            <a:ext cx="8878824" cy="3780050"/>
          </a:xfrm>
        </p:spPr>
        <p:txBody>
          <a:bodyPr/>
          <a:lstStyle/>
          <a:p>
            <a:pPr lvl="2" rtl="0"/>
            <a:r>
              <a:rPr lang="en-US" altLang="zh-TW" sz="1800"/>
              <a:t>VLAN </a:t>
            </a:r>
            <a:r>
              <a:rPr lang="zh-TW" altLang="en-US" sz="1800"/>
              <a:t>是以邏輯連線為基礎，而不是實體連線。</a:t>
            </a:r>
          </a:p>
          <a:p>
            <a:pPr lvl="2" rtl="0"/>
            <a:r>
              <a:rPr lang="en-US" altLang="zh-TW" sz="1800"/>
              <a:t>VLAN </a:t>
            </a:r>
            <a:r>
              <a:rPr lang="zh-TW" altLang="en-US" sz="1800"/>
              <a:t>可以根據功能、群組或應用程式區隔網路。</a:t>
            </a:r>
          </a:p>
          <a:p>
            <a:pPr lvl="2" rtl="0"/>
            <a:r>
              <a:rPr lang="zh-TW" altLang="en-US" sz="1800"/>
              <a:t>每個 </a:t>
            </a:r>
            <a:r>
              <a:rPr lang="en-US" altLang="zh-TW" sz="1800"/>
              <a:t>VLAN </a:t>
            </a:r>
            <a:r>
              <a:rPr lang="zh-TW" altLang="en-US" sz="1800"/>
              <a:t>都會被視為獨立的邏輯網路。</a:t>
            </a:r>
          </a:p>
          <a:p>
            <a:pPr lvl="2" rtl="0"/>
            <a:r>
              <a:rPr lang="zh-TW" altLang="en-US" sz="1800"/>
              <a:t>中繼是一個點對點連線，攜帶多個 </a:t>
            </a:r>
            <a:r>
              <a:rPr lang="en-US" altLang="zh-TW" sz="1800"/>
              <a:t>VLAN</a:t>
            </a:r>
            <a:r>
              <a:rPr lang="zh-TW" altLang="en-US" sz="1800"/>
              <a:t>。 </a:t>
            </a:r>
          </a:p>
          <a:p>
            <a:pPr lvl="2" rtl="0"/>
            <a:r>
              <a:rPr lang="en-US" altLang="zh-TW" sz="1800"/>
              <a:t>VLAN </a:t>
            </a:r>
            <a:r>
              <a:rPr lang="zh-TW" altLang="en-US" sz="1800"/>
              <a:t>標籤欄位包括類型、使用者優先順序、</a:t>
            </a:r>
            <a:r>
              <a:rPr lang="en-US" altLang="zh-TW" sz="1800"/>
              <a:t>CFI </a:t>
            </a:r>
            <a:r>
              <a:rPr lang="zh-TW" altLang="en-US" sz="1800"/>
              <a:t>和 </a:t>
            </a:r>
            <a:r>
              <a:rPr lang="en-US" altLang="zh-TW" sz="1800"/>
              <a:t>VID</a:t>
            </a:r>
            <a:r>
              <a:rPr lang="zh-TW" altLang="en-US" sz="1800"/>
              <a:t>。</a:t>
            </a:r>
          </a:p>
          <a:p>
            <a:pPr lvl="2" rtl="0"/>
            <a:r>
              <a:rPr lang="zh-TW" altLang="en-US" sz="1800"/>
              <a:t>需要個別的語音 </a:t>
            </a:r>
            <a:r>
              <a:rPr lang="en-US" altLang="zh-TW" sz="1800"/>
              <a:t>VLAN </a:t>
            </a:r>
            <a:r>
              <a:rPr lang="zh-TW" altLang="en-US" sz="1800"/>
              <a:t>才能支援 </a:t>
            </a:r>
            <a:r>
              <a:rPr lang="en-US" altLang="zh-TW" sz="1800"/>
              <a:t>VoIP</a:t>
            </a:r>
            <a:r>
              <a:rPr lang="zh-TW" altLang="en-US" sz="1800"/>
              <a:t>。</a:t>
            </a:r>
          </a:p>
          <a:p>
            <a:pPr lvl="2"/>
            <a:r>
              <a:rPr lang="zh-TW" altLang="en-US" sz="1800"/>
              <a:t>正常範圍 </a:t>
            </a:r>
            <a:r>
              <a:rPr lang="en-US" altLang="zh-TW" sz="1800"/>
              <a:t>VLAN </a:t>
            </a:r>
            <a:r>
              <a:rPr lang="zh-TW" altLang="en-US" sz="1800"/>
              <a:t>設定</a:t>
            </a:r>
            <a:r>
              <a:rPr lang="zh-TW" altLang="zh-TW" sz="1800"/>
              <a:t>儲存在</a:t>
            </a:r>
            <a:r>
              <a:rPr lang="zh-TW" altLang="en-US" sz="1800"/>
              <a:t>快閃記憶體 </a:t>
            </a:r>
            <a:r>
              <a:rPr lang="en-US" altLang="zh-TW" sz="1800"/>
              <a:t>vlan.dat </a:t>
            </a:r>
            <a:r>
              <a:rPr lang="zh-TW" altLang="en-US" sz="1800"/>
              <a:t>檔案中。</a:t>
            </a:r>
          </a:p>
          <a:p>
            <a:pPr lvl="2" rtl="0"/>
            <a:r>
              <a:rPr lang="zh-TW" altLang="en-US" sz="1800"/>
              <a:t>一個存取連接埠一次可以屬於一個資料 </a:t>
            </a:r>
            <a:r>
              <a:rPr lang="en-US" altLang="zh-TW" sz="1800"/>
              <a:t>VLAN</a:t>
            </a:r>
            <a:r>
              <a:rPr lang="zh-TW" altLang="en-US" sz="1800"/>
              <a:t>，但也可能有語音 </a:t>
            </a:r>
            <a:r>
              <a:rPr lang="en-US" altLang="zh-TW" sz="1800"/>
              <a:t>VLAN</a:t>
            </a:r>
            <a:r>
              <a:rPr lang="zh-TW" altLang="en-US" sz="1800"/>
              <a:t>。</a:t>
            </a:r>
          </a:p>
        </p:txBody>
      </p:sp>
      <p:sp>
        <p:nvSpPr>
          <p:cNvPr id="2" name="投影片編號版面配置區 1"/>
          <p:cNvSpPr>
            <a:spLocks noGrp="1"/>
          </p:cNvSpPr>
          <p:nvPr>
            <p:ph type="sldNum" sz="quarter" idx="4"/>
          </p:nvPr>
        </p:nvSpPr>
        <p:spPr/>
        <p:txBody>
          <a:bodyPr/>
          <a:lstStyle/>
          <a:p>
            <a:pPr defTabSz="385754">
              <a:defRPr/>
            </a:pPr>
            <a:fld id="{2F5CCB13-0A32-4557-88E9-079F0C330695}" type="slidenum">
              <a:rPr lang="en-US" kern="0" smtClean="0">
                <a:solidFill>
                  <a:srgbClr val="595959"/>
                </a:solidFill>
              </a:rPr>
              <a:pPr defTabSz="385754">
                <a:defRPr/>
              </a:pPr>
              <a:t>592</a:t>
            </a:fld>
            <a:endParaRPr lang="en-US" kern="0">
              <a:solidFill>
                <a:srgbClr val="595959"/>
              </a:solidFill>
            </a:endParaRPr>
          </a:p>
        </p:txBody>
      </p:sp>
    </p:spTree>
    <p:extLst>
      <p:ext uri="{BB962C8B-B14F-4D97-AF65-F5344CB8AC3E}">
        <p14:creationId xmlns:p14="http://schemas.microsoft.com/office/powerpoint/2010/main" val="970352843"/>
      </p:ext>
    </p:extLst>
  </p:cSld>
  <p:clrMapOvr>
    <a:masterClrMapping/>
  </p:clrMapOvr>
  <p:transition spd="slow">
    <p:wipe/>
  </p:transition>
  <p:timing/>
</p:sld>
</file>

<file path=ppt/slides/slide593.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3314" name="Title 1"/>
          <p:cNvSpPr>
            <a:spLocks noGrp="1"/>
          </p:cNvSpPr>
          <p:nvPr>
            <p:ph type="title"/>
          </p:nvPr>
        </p:nvSpPr>
        <p:spPr>
          <a:xfrm>
            <a:off x="1" y="898643"/>
            <a:ext cx="9144000" cy="75755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noAutofit/>
          </a:bodyPr>
          <a:lstStyle/>
          <a:p>
            <a:pPr>
              <a:lnSpc>
                <a:spcPct val="90000"/>
              </a:lnSpc>
            </a:pPr>
            <a:r>
              <a:rPr lang="en-US" altLang="zh-TW" sz="2700">
                <a:solidFill>
                  <a:srgbClr val="004C69"/>
                </a:solidFill>
              </a:rPr>
              <a:t>20.6</a:t>
            </a:r>
            <a:r>
              <a:rPr lang="zh-TW" altLang="en-US" sz="2700" smtClean="0">
                <a:solidFill>
                  <a:srgbClr val="004C69"/>
                </a:solidFill>
              </a:rPr>
              <a:t>我</a:t>
            </a:r>
            <a:r>
              <a:rPr lang="zh-TW" altLang="en-US" sz="2700">
                <a:solidFill>
                  <a:srgbClr val="004C69"/>
                </a:solidFill>
              </a:rPr>
              <a:t>在本單元中學到了什麼？</a:t>
            </a:r>
            <a:r>
              <a:rPr lang="en-US" altLang="zh-TW" sz="2700">
                <a:solidFill>
                  <a:srgbClr val="004C69"/>
                </a:solidFill>
              </a:rPr>
              <a:t>(</a:t>
            </a:r>
            <a:r>
              <a:rPr lang="zh-TW" altLang="en-US" sz="2700">
                <a:solidFill>
                  <a:srgbClr val="004C69"/>
                </a:solidFill>
              </a:rPr>
              <a:t>續</a:t>
            </a:r>
            <a:r>
              <a:rPr lang="en-US" altLang="zh-TW" sz="2700">
                <a:solidFill>
                  <a:srgbClr val="004C69"/>
                </a:solidFill>
              </a:rPr>
              <a:t>)</a:t>
            </a:r>
          </a:p>
        </p:txBody>
      </p:sp>
      <p:sp>
        <p:nvSpPr>
          <p:cNvPr id="13315" name="Content Placeholder 2"/>
          <p:cNvSpPr>
            <a:spLocks noGrp="1"/>
          </p:cNvSpPr>
          <p:nvPr>
            <p:ph idx="1"/>
          </p:nvPr>
        </p:nvSpPr>
        <p:spPr>
          <a:xfrm>
            <a:off x="1" y="1658725"/>
            <a:ext cx="8840141" cy="3722900"/>
          </a:xfrm>
        </p:spPr>
        <p:txBody>
          <a:bodyPr/>
          <a:lstStyle/>
          <a:p>
            <a:pPr lvl="2" rtl="0"/>
            <a:r>
              <a:rPr lang="zh-TW" altLang="en-US" sz="1800"/>
              <a:t>中繼是兩個交換器之間的第 </a:t>
            </a:r>
            <a:r>
              <a:rPr lang="en-US" altLang="zh-TW" sz="1800"/>
              <a:t>2 </a:t>
            </a:r>
            <a:r>
              <a:rPr lang="zh-TW" altLang="en-US" sz="1800"/>
              <a:t>層鏈路，攜帶所有 </a:t>
            </a:r>
            <a:r>
              <a:rPr lang="en-US" altLang="zh-TW" sz="1800"/>
              <a:t>VLAN </a:t>
            </a:r>
            <a:r>
              <a:rPr lang="zh-TW" altLang="en-US" sz="1800"/>
              <a:t>的流量。</a:t>
            </a:r>
          </a:p>
          <a:p>
            <a:pPr lvl="2" rtl="0"/>
            <a:r>
              <a:rPr lang="zh-TW" altLang="en-US" sz="1800"/>
              <a:t>中繼將需要為各種 </a:t>
            </a:r>
            <a:r>
              <a:rPr lang="en-US" altLang="zh-TW" sz="1800"/>
              <a:t>VLAN </a:t>
            </a:r>
            <a:r>
              <a:rPr lang="zh-TW" altLang="en-US" sz="1800"/>
              <a:t>加上標籤，通常是 </a:t>
            </a:r>
            <a:r>
              <a:rPr lang="en-US" altLang="zh-TW" sz="1800"/>
              <a:t>802.1q</a:t>
            </a:r>
            <a:r>
              <a:rPr lang="zh-TW" altLang="en-US" sz="1800"/>
              <a:t>。</a:t>
            </a:r>
          </a:p>
          <a:p>
            <a:pPr lvl="2" rtl="0"/>
            <a:r>
              <a:rPr lang="en-US" altLang="zh-TW" sz="1800"/>
              <a:t>IEEE 802.1q </a:t>
            </a:r>
            <a:r>
              <a:rPr lang="zh-TW" altLang="en-US" sz="1800"/>
              <a:t>標籤提供一個將保持未標籤的原生 </a:t>
            </a:r>
            <a:r>
              <a:rPr lang="en-US" altLang="zh-TW" sz="1800"/>
              <a:t>VLAN </a:t>
            </a:r>
            <a:r>
              <a:rPr lang="zh-TW" altLang="en-US" sz="1800"/>
              <a:t>的佈建。</a:t>
            </a:r>
          </a:p>
          <a:p>
            <a:pPr lvl="2" rtl="0"/>
            <a:r>
              <a:rPr lang="zh-TW" altLang="en-US" sz="1800"/>
              <a:t>一個介面可以設定為中繼或非中繼。</a:t>
            </a:r>
          </a:p>
          <a:p>
            <a:pPr lvl="2" rtl="0"/>
            <a:r>
              <a:rPr lang="zh-TW" altLang="en-US" sz="1800"/>
              <a:t>中繼協商是由動態中繼協定 </a:t>
            </a:r>
            <a:r>
              <a:rPr lang="en-US" altLang="zh-TW" sz="1800"/>
              <a:t>(DTP) </a:t>
            </a:r>
            <a:r>
              <a:rPr lang="zh-TW" altLang="en-US" sz="1800"/>
              <a:t>管理。</a:t>
            </a:r>
          </a:p>
          <a:p>
            <a:pPr lvl="2" rtl="0"/>
            <a:r>
              <a:rPr lang="en-US" altLang="zh-TW" sz="1800"/>
              <a:t>DTP </a:t>
            </a:r>
            <a:r>
              <a:rPr lang="zh-TW" altLang="en-US" sz="1800"/>
              <a:t>是一種思科專有協定，可管理中繼協商。</a:t>
            </a:r>
          </a:p>
        </p:txBody>
      </p:sp>
      <p:sp>
        <p:nvSpPr>
          <p:cNvPr id="2" name="投影片編號版面配置區 1"/>
          <p:cNvSpPr>
            <a:spLocks noGrp="1"/>
          </p:cNvSpPr>
          <p:nvPr>
            <p:ph type="sldNum" sz="quarter" idx="4"/>
          </p:nvPr>
        </p:nvSpPr>
        <p:spPr/>
        <p:txBody>
          <a:bodyPr/>
          <a:lstStyle/>
          <a:p>
            <a:pPr defTabSz="385754">
              <a:defRPr/>
            </a:pPr>
            <a:fld id="{2F5CCB13-0A32-4557-88E9-079F0C330695}" type="slidenum">
              <a:rPr lang="en-US" kern="0" smtClean="0">
                <a:solidFill>
                  <a:srgbClr val="595959"/>
                </a:solidFill>
              </a:rPr>
              <a:pPr defTabSz="385754">
                <a:defRPr/>
              </a:pPr>
              <a:t>593</a:t>
            </a:fld>
            <a:endParaRPr lang="en-US" kern="0">
              <a:solidFill>
                <a:srgbClr val="595959"/>
              </a:solidFill>
            </a:endParaRPr>
          </a:p>
        </p:txBody>
      </p:sp>
    </p:spTree>
    <p:extLst>
      <p:ext uri="{BB962C8B-B14F-4D97-AF65-F5344CB8AC3E}">
        <p14:creationId xmlns:p14="http://schemas.microsoft.com/office/powerpoint/2010/main" val="1626168949"/>
      </p:ext>
    </p:extLst>
  </p:cSld>
  <p:clrMapOvr>
    <a:masterClrMapping/>
  </p:clrMapOvr>
  <p:transition spd="slow">
    <p:wipe/>
  </p:transition>
  <p:timing/>
</p:sld>
</file>

<file path=ppt/slides/slide594.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56321" name="Rectangle 2"/>
          <p:cNvSpPr>
            <a:spLocks noGrp="1" noChangeArrowheads="1"/>
          </p:cNvSpPr>
          <p:nvPr>
            <p:ph type="title"/>
          </p:nvPr>
        </p:nvSpPr>
        <p:spPr>
          <a:xfrm>
            <a:off x="1" y="898644"/>
            <a:ext cx="9144000" cy="632375"/>
          </a:xfrm>
        </p:spPr>
        <p:txBody>
          <a:bodyPr>
            <a:noAutofit/>
          </a:bodyPr>
          <a:lstStyle/>
          <a:p>
            <a:pPr rtl="0"/>
            <a:r>
              <a:rPr lang="zh-TW" altLang="en-US" sz="2250"/>
              <a:t>單元練習和測驗</a:t>
            </a:r>
            <a:br>
              <a:rPr lang="en-US" sz="2250">
                <a:latin typeface="Arial"/>
              </a:rPr>
            </a:br>
            <a:r>
              <a:rPr lang="zh-TW" altLang="en-US" sz="2250">
                <a:latin typeface="Arial"/>
              </a:rPr>
              <a:t>新詞彙和命令</a:t>
            </a:r>
          </a:p>
        </p:txBody>
      </p:sp>
      <p:graphicFrame>
        <p:nvGraphicFramePr>
          <p:cNvPr id="5" name="Content Placeholder 2"/>
          <p:cNvGraphicFramePr/>
          <p:nvPr>
            <p:extLst/>
          </p:nvPr>
        </p:nvGraphicFramePr>
        <p:xfrm>
          <a:off x="144461" y="1655763"/>
          <a:ext cx="8472890" cy="3870960"/>
        </p:xfrm>
        <a:graphic>
          <a:graphicData uri="http://schemas.openxmlformats.org/drawingml/2006/table">
            <a:tbl>
              <a:tblPr firstRow="1" bandRow="1">
                <a:tableStyleId>{F5AB1C69-6EDB-4FF4-983F-18BD219EF322}</a:tableStyleId>
              </a:tblPr>
              <a:tblGrid>
                <a:gridCol w="4236445">
                  <a:extLst>
                    <a:ext uri="{9D8B030D-6E8A-4147-A177-3AD203B41FA5}">
                      <a16:colId xmlns:a16="http://schemas.microsoft.com/office/drawing/2014/main" val="2731093094"/>
                    </a:ext>
                  </a:extLst>
                </a:gridCol>
                <a:gridCol w="4236445">
                  <a:extLst>
                    <a:ext uri="{9D8B030D-6E8A-4147-A177-3AD203B41FA5}">
                      <a16:colId xmlns:a16="http://schemas.microsoft.com/office/drawing/2014/main" val="2353496225"/>
                    </a:ext>
                  </a:extLst>
                </a:gridCol>
              </a:tblGrid>
              <a:tr h="3870960">
                <a:tc>
                  <a:txBody>
                    <a:bodyPr vert="horz" wrap="square"/>
                    <a:lstStyle/>
                    <a:p>
                      <a:pPr marL="173038" indent="-173038" rtl="0">
                        <a:spcBef>
                          <a:spcPts val="200"/>
                        </a:spcBef>
                        <a:spcAft>
                          <a:spcPts val="200"/>
                        </a:spcAft>
                        <a:buFont typeface="Arial" panose="020b0604020202020204" pitchFamily="34" charset="0"/>
                        <a:buChar char="•"/>
                      </a:pPr>
                      <a:r>
                        <a:rPr lang="zh-TW" sz="1600" b="0">
                          <a:solidFill>
                            <a:schemeClr val="tx1"/>
                          </a:solidFill>
                          <a:latin typeface="+mn-lt"/>
                        </a:rPr>
                        <a:t>VLAN</a:t>
                      </a:r>
                    </a:p>
                    <a:p>
                      <a:pPr marL="173038" indent="-173038" rtl="0">
                        <a:spcBef>
                          <a:spcPts val="200"/>
                        </a:spcBef>
                        <a:spcAft>
                          <a:spcPts val="200"/>
                        </a:spcAft>
                        <a:buFont typeface="Arial" panose="020b0604020202020204" pitchFamily="34" charset="0"/>
                        <a:buChar char="•"/>
                      </a:pPr>
                      <a:r>
                        <a:rPr lang="zh-TW" sz="1600" b="0">
                          <a:solidFill>
                            <a:schemeClr val="tx1"/>
                          </a:solidFill>
                          <a:latin typeface="+mn-lt"/>
                        </a:rPr>
                        <a:t>邏輯廣播領域</a:t>
                      </a:r>
                    </a:p>
                    <a:p>
                      <a:pPr marL="173038" indent="-173038" rtl="0">
                        <a:spcBef>
                          <a:spcPts val="200"/>
                        </a:spcBef>
                        <a:spcAft>
                          <a:spcPts val="200"/>
                        </a:spcAft>
                        <a:buFont typeface="Arial" panose="020b0604020202020204" pitchFamily="34" charset="0"/>
                        <a:buChar char="•"/>
                      </a:pPr>
                      <a:r>
                        <a:rPr lang="zh-TW" sz="1600" b="0">
                          <a:solidFill>
                            <a:schemeClr val="tx1"/>
                          </a:solidFill>
                          <a:latin typeface="+mn-lt"/>
                        </a:rPr>
                        <a:t>資料 VLAN</a:t>
                      </a:r>
                    </a:p>
                    <a:p>
                      <a:pPr marL="173038" indent="-173038" rtl="0">
                        <a:spcBef>
                          <a:spcPts val="200"/>
                        </a:spcBef>
                        <a:spcAft>
                          <a:spcPts val="200"/>
                        </a:spcAft>
                        <a:buFont typeface="Arial" panose="020b0604020202020204" pitchFamily="34" charset="0"/>
                        <a:buChar char="•"/>
                      </a:pPr>
                      <a:r>
                        <a:rPr lang="zh-TW" altLang="en-US" sz="1600" b="0">
                          <a:solidFill>
                            <a:schemeClr val="tx1"/>
                          </a:solidFill>
                          <a:latin typeface="+mn-lt"/>
                        </a:rPr>
                        <a:t>預設</a:t>
                      </a:r>
                      <a:r>
                        <a:rPr lang="zh-TW" sz="1600" b="0">
                          <a:solidFill>
                            <a:schemeClr val="tx1"/>
                          </a:solidFill>
                          <a:latin typeface="+mn-lt"/>
                        </a:rPr>
                        <a:t> VLAN</a:t>
                      </a:r>
                    </a:p>
                    <a:p>
                      <a:pPr marL="173038" indent="-173038" rtl="0">
                        <a:spcBef>
                          <a:spcPts val="200"/>
                        </a:spcBef>
                        <a:spcAft>
                          <a:spcPts val="200"/>
                        </a:spcAft>
                        <a:buFont typeface="Arial" panose="020b0604020202020204" pitchFamily="34" charset="0"/>
                        <a:buChar char="•"/>
                      </a:pPr>
                      <a:r>
                        <a:rPr lang="zh-TW" sz="1600" b="0">
                          <a:solidFill>
                            <a:schemeClr val="tx1"/>
                          </a:solidFill>
                          <a:latin typeface="+mn-lt"/>
                        </a:rPr>
                        <a:t>原生 VLAN</a:t>
                      </a:r>
                    </a:p>
                    <a:p>
                      <a:pPr marL="173038" indent="-173038" rtl="0">
                        <a:spcBef>
                          <a:spcPts val="200"/>
                        </a:spcBef>
                        <a:spcAft>
                          <a:spcPts val="200"/>
                        </a:spcAft>
                        <a:buFont typeface="Arial" panose="020b0604020202020204" pitchFamily="34" charset="0"/>
                        <a:buChar char="•"/>
                      </a:pPr>
                      <a:r>
                        <a:rPr lang="zh-TW" sz="1600" b="0">
                          <a:solidFill>
                            <a:schemeClr val="tx1"/>
                          </a:solidFill>
                          <a:latin typeface="+mn-lt"/>
                        </a:rPr>
                        <a:t>管理 VLAN</a:t>
                      </a:r>
                    </a:p>
                    <a:p>
                      <a:pPr marL="173038" indent="-173038" rtl="0">
                        <a:spcBef>
                          <a:spcPts val="200"/>
                        </a:spcBef>
                        <a:spcAft>
                          <a:spcPts val="200"/>
                        </a:spcAft>
                        <a:buFont typeface="Arial" panose="020b0604020202020204" pitchFamily="34" charset="0"/>
                        <a:buChar char="•"/>
                      </a:pPr>
                      <a:r>
                        <a:rPr lang="zh-TW" sz="1600" b="1">
                          <a:solidFill>
                            <a:schemeClr val="tx1"/>
                          </a:solidFill>
                          <a:latin typeface="+mn-lt"/>
                        </a:rPr>
                        <a:t>show vlan brief</a:t>
                      </a:r>
                    </a:p>
                    <a:p>
                      <a:pPr marL="173038" indent="-173038" rtl="0">
                        <a:spcBef>
                          <a:spcPts val="200"/>
                        </a:spcBef>
                        <a:spcAft>
                          <a:spcPts val="200"/>
                        </a:spcAft>
                        <a:buFont typeface="Arial" panose="020b0604020202020204" pitchFamily="34" charset="0"/>
                        <a:buChar char="•"/>
                      </a:pPr>
                      <a:r>
                        <a:rPr lang="zh-TW" sz="1600" b="0">
                          <a:solidFill>
                            <a:schemeClr val="tx1"/>
                          </a:solidFill>
                          <a:latin typeface="+mn-lt"/>
                        </a:rPr>
                        <a:t>語音 VLAN</a:t>
                      </a:r>
                    </a:p>
                    <a:p>
                      <a:pPr marL="173038" indent="-173038" rtl="0">
                        <a:spcBef>
                          <a:spcPts val="200"/>
                        </a:spcBef>
                        <a:spcAft>
                          <a:spcPts val="200"/>
                        </a:spcAft>
                        <a:buFont typeface="Arial" panose="020b0604020202020204" pitchFamily="34" charset="0"/>
                        <a:buChar char="•"/>
                      </a:pPr>
                      <a:r>
                        <a:rPr lang="zh-TW" sz="1600" b="0">
                          <a:solidFill>
                            <a:schemeClr val="tx1"/>
                          </a:solidFill>
                          <a:latin typeface="+mn-lt"/>
                        </a:rPr>
                        <a:t>VLAN 中繼</a:t>
                      </a:r>
                    </a:p>
                    <a:p>
                      <a:pPr marL="173038" indent="-173038" rtl="0">
                        <a:spcBef>
                          <a:spcPts val="200"/>
                        </a:spcBef>
                        <a:spcAft>
                          <a:spcPts val="200"/>
                        </a:spcAft>
                        <a:buFont typeface="Arial" panose="020b0604020202020204" pitchFamily="34" charset="0"/>
                        <a:buChar char="•"/>
                      </a:pPr>
                      <a:r>
                        <a:rPr lang="zh-TW" sz="1600" b="0">
                          <a:solidFill>
                            <a:schemeClr val="tx1"/>
                          </a:solidFill>
                          <a:latin typeface="+mn-lt"/>
                        </a:rPr>
                        <a:t>VLAN 分</a:t>
                      </a:r>
                      <a:r>
                        <a:rPr lang="zh-TW" altLang="en-US" sz="1600" b="0">
                          <a:solidFill>
                            <a:schemeClr val="tx1"/>
                          </a:solidFill>
                          <a:latin typeface="+mn-lt"/>
                        </a:rPr>
                        <a:t>隔</a:t>
                      </a:r>
                      <a:endParaRPr lang="zh-TW" sz="1600" b="0">
                        <a:solidFill>
                          <a:schemeClr val="tx1"/>
                        </a:solidFill>
                        <a:latin typeface="+mn-lt"/>
                      </a:endParaRPr>
                    </a:p>
                    <a:p>
                      <a:pPr marL="173038" indent="-173038" rtl="0">
                        <a:spcBef>
                          <a:spcPts val="200"/>
                        </a:spcBef>
                        <a:spcAft>
                          <a:spcPts val="200"/>
                        </a:spcAft>
                        <a:buFont typeface="Arial" panose="020b0604020202020204" pitchFamily="34" charset="0"/>
                        <a:buChar char="•"/>
                      </a:pPr>
                      <a:r>
                        <a:rPr lang="zh-TW" sz="1600" b="0">
                          <a:solidFill>
                            <a:schemeClr val="tx1"/>
                          </a:solidFill>
                          <a:latin typeface="+mn-lt"/>
                        </a:rPr>
                        <a:t>IEEE 802.1Q</a:t>
                      </a:r>
                    </a:p>
                    <a:p>
                      <a:pPr marL="173038" indent="-173038" rtl="0">
                        <a:spcBef>
                          <a:spcPts val="200"/>
                        </a:spcBef>
                        <a:spcAft>
                          <a:spcPts val="200"/>
                        </a:spcAft>
                        <a:buFont typeface="Arial" panose="020b0604020202020204" pitchFamily="34" charset="0"/>
                        <a:buChar char="•"/>
                      </a:pPr>
                      <a:r>
                        <a:rPr lang="zh-TW" sz="1600" b="0">
                          <a:solidFill>
                            <a:schemeClr val="tx1"/>
                          </a:solidFill>
                          <a:latin typeface="+mn-lt"/>
                        </a:rPr>
                        <a:t>VLAN 標籤</a:t>
                      </a:r>
                    </a:p>
                    <a:p>
                      <a:pPr marL="173038" indent="-173038" rtl="0">
                        <a:spcBef>
                          <a:spcPts val="200"/>
                        </a:spcBef>
                        <a:spcAft>
                          <a:spcPts val="200"/>
                        </a:spcAft>
                        <a:buFont typeface="Arial" panose="020b0604020202020204" pitchFamily="34" charset="0"/>
                        <a:buChar char="•"/>
                      </a:pPr>
                      <a:r>
                        <a:rPr lang="zh-TW" sz="1600" b="0">
                          <a:solidFill>
                            <a:schemeClr val="tx1"/>
                          </a:solidFill>
                          <a:latin typeface="+mn-lt"/>
                        </a:rPr>
                        <a:t>規範格式識別碼 (CFI)</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vert="horz" wrap="square"/>
                    <a:lstStyle/>
                    <a:p>
                      <a:pPr marL="173038" indent="-173038" algn="l" defTabSz="685777" rtl="0" eaLnBrk="1" latinLnBrk="0" hangingPunct="1">
                        <a:spcBef>
                          <a:spcPts val="200"/>
                        </a:spcBef>
                        <a:spcAft>
                          <a:spcPts val="200"/>
                        </a:spcAft>
                        <a:buFont typeface="Arial" panose="020b0604020202020204" pitchFamily="34" charset="0"/>
                        <a:buChar char="•"/>
                      </a:pPr>
                      <a:r>
                        <a:rPr lang="zh-TW" sz="1600" b="0" kern="1200">
                          <a:solidFill>
                            <a:schemeClr val="tx1"/>
                          </a:solidFill>
                          <a:latin typeface="+mn-lt"/>
                          <a:ea typeface="+mn-ea"/>
                          <a:cs typeface="+mn-cs"/>
                        </a:rPr>
                        <a:t>使用者優先順序</a:t>
                      </a:r>
                    </a:p>
                    <a:p>
                      <a:pPr marL="173038" indent="-173038" algn="l" defTabSz="685777" rtl="0" eaLnBrk="1" latinLnBrk="0" hangingPunct="1">
                        <a:spcBef>
                          <a:spcPts val="200"/>
                        </a:spcBef>
                        <a:spcAft>
                          <a:spcPts val="200"/>
                        </a:spcAft>
                        <a:buFont typeface="Arial" panose="020b0604020202020204" pitchFamily="34" charset="0"/>
                        <a:buChar char="•"/>
                      </a:pPr>
                      <a:r>
                        <a:rPr lang="zh-TW" sz="1600" b="0" kern="1200">
                          <a:solidFill>
                            <a:schemeClr val="tx1"/>
                          </a:solidFill>
                          <a:latin typeface="+mn-lt"/>
                          <a:ea typeface="+mn-ea"/>
                          <a:cs typeface="+mn-cs"/>
                        </a:rPr>
                        <a:t>VLAN 識別碼</a:t>
                      </a:r>
                    </a:p>
                    <a:p>
                      <a:pPr marL="173038" indent="-173038" algn="l" defTabSz="685777" rtl="0" eaLnBrk="1" latinLnBrk="0" hangingPunct="1">
                        <a:spcBef>
                          <a:spcPts val="200"/>
                        </a:spcBef>
                        <a:spcAft>
                          <a:spcPts val="200"/>
                        </a:spcAft>
                        <a:buFont typeface="Arial" panose="020b0604020202020204" pitchFamily="34" charset="0"/>
                        <a:buChar char="•"/>
                      </a:pPr>
                      <a:r>
                        <a:rPr lang="zh-TW" sz="1600" b="0" kern="1200">
                          <a:solidFill>
                            <a:schemeClr val="tx1"/>
                          </a:solidFill>
                          <a:latin typeface="+mn-lt"/>
                          <a:ea typeface="+mn-ea"/>
                          <a:cs typeface="+mn-cs"/>
                        </a:rPr>
                        <a:t>類型</a:t>
                      </a:r>
                    </a:p>
                    <a:p>
                      <a:pPr marL="173038" indent="-173038" algn="l" defTabSz="685777" rtl="0" eaLnBrk="1" latinLnBrk="0" hangingPunct="1">
                        <a:spcBef>
                          <a:spcPts val="200"/>
                        </a:spcBef>
                        <a:spcAft>
                          <a:spcPts val="200"/>
                        </a:spcAft>
                        <a:buFont typeface="Arial" panose="020b0604020202020204" pitchFamily="34" charset="0"/>
                        <a:buChar char="•"/>
                      </a:pPr>
                      <a:r>
                        <a:rPr lang="zh-TW" sz="1600" b="1" kern="1200">
                          <a:solidFill>
                            <a:schemeClr val="tx1"/>
                          </a:solidFill>
                          <a:latin typeface="+mn-lt"/>
                          <a:ea typeface="+mn-ea"/>
                          <a:cs typeface="+mn-cs"/>
                        </a:rPr>
                        <a:t>show interfaces </a:t>
                      </a:r>
                      <a:r>
                        <a:rPr lang="zh-TW" sz="1600" b="0" i="1" kern="1200">
                          <a:solidFill>
                            <a:schemeClr val="tx1"/>
                          </a:solidFill>
                          <a:latin typeface="+mn-lt"/>
                          <a:ea typeface="+mn-ea"/>
                          <a:cs typeface="+mn-cs"/>
                        </a:rPr>
                        <a:t>int</a:t>
                      </a:r>
                      <a:r>
                        <a:rPr lang="zh-TW" sz="1600" b="1" kern="1200">
                          <a:solidFill>
                            <a:schemeClr val="tx1"/>
                          </a:solidFill>
                          <a:latin typeface="+mn-lt"/>
                          <a:ea typeface="+mn-ea"/>
                          <a:cs typeface="+mn-cs"/>
                        </a:rPr>
                        <a:t> switchport</a:t>
                      </a:r>
                    </a:p>
                    <a:p>
                      <a:pPr marL="285750" indent="-285750" algn="l" defTabSz="685777" rtl="0" eaLnBrk="1" latinLnBrk="0" hangingPunct="1">
                        <a:buFont typeface="Arial" panose="020b0604020202020204" pitchFamily="34" charset="0"/>
                        <a:buChar char="•"/>
                      </a:pPr>
                      <a:endParaRPr lang="en-US" sz="1400" b="0" kern="120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00795013"/>
                  </a:ext>
                </a:extLst>
              </a:tr>
            </a:tbl>
          </a:graphicData>
        </a:graphic>
      </p:graphicFrame>
      <p:sp>
        <p:nvSpPr>
          <p:cNvPr id="2" name="投影片編號版面配置區 1"/>
          <p:cNvSpPr>
            <a:spLocks noGrp="1"/>
          </p:cNvSpPr>
          <p:nvPr>
            <p:ph type="sldNum" sz="quarter" idx="4"/>
          </p:nvPr>
        </p:nvSpPr>
        <p:spPr/>
        <p:txBody>
          <a:bodyPr/>
          <a:lstStyle/>
          <a:p>
            <a:pPr defTabSz="385754">
              <a:defRPr/>
            </a:pPr>
            <a:fld id="{2F5CCB13-0A32-4557-88E9-079F0C330695}" type="slidenum">
              <a:rPr lang="en-US" kern="0" smtClean="0">
                <a:solidFill>
                  <a:srgbClr val="595959"/>
                </a:solidFill>
              </a:rPr>
              <a:pPr defTabSz="385754">
                <a:defRPr/>
              </a:pPr>
              <a:t>594</a:t>
            </a:fld>
            <a:endParaRPr lang="en-US" kern="0">
              <a:solidFill>
                <a:srgbClr val="595959"/>
              </a:solidFill>
            </a:endParaRPr>
          </a:p>
        </p:txBody>
      </p:sp>
    </p:spTree>
    <p:extLst>
      <p:ext uri="{BB962C8B-B14F-4D97-AF65-F5344CB8AC3E}">
        <p14:creationId xmlns:p14="http://schemas.microsoft.com/office/powerpoint/2010/main" val="2207979113"/>
      </p:ext>
    </p:extLst>
  </p:cSld>
  <p:clrMapOvr>
    <a:masterClrMapping/>
  </p:clrMapOvr>
  <p:transition spd="slow">
    <p:wipe/>
  </p:transition>
  <p:timing/>
</p:sld>
</file>

<file path=ppt/slides/slide595.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56321"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noAutofit/>
          </a:bodyPr>
          <a:lstStyle/>
          <a:p>
            <a:r>
              <a:rPr lang="zh-TW" altLang="en-US" sz="2250"/>
              <a:t>單元練習和測驗</a:t>
            </a:r>
            <a:br>
              <a:rPr lang="en-US" sz="2250"/>
            </a:br>
            <a:r>
              <a:rPr lang="zh-TW" altLang="en-US" sz="2250"/>
              <a:t>新詞彙和命令</a:t>
            </a:r>
          </a:p>
        </p:txBody>
      </p:sp>
      <p:graphicFrame>
        <p:nvGraphicFramePr>
          <p:cNvPr id="5" name="Content Placeholder 2"/>
          <p:cNvGraphicFramePr/>
          <p:nvPr>
            <p:extLst/>
          </p:nvPr>
        </p:nvGraphicFramePr>
        <p:xfrm>
          <a:off x="144463" y="1655764"/>
          <a:ext cx="8853486" cy="3773487"/>
        </p:xfrm>
        <a:graphic>
          <a:graphicData uri="http://schemas.openxmlformats.org/drawingml/2006/table">
            <a:tbl>
              <a:tblPr firstRow="1" bandRow="1">
                <a:tableStyleId>{F5AB1C69-6EDB-4FF4-983F-18BD219EF322}</a:tableStyleId>
              </a:tblPr>
              <a:tblGrid>
                <a:gridCol w="2951162">
                  <a:extLst>
                    <a:ext uri="{9D8B030D-6E8A-4147-A177-3AD203B41FA5}">
                      <a16:colId xmlns:a16="http://schemas.microsoft.com/office/drawing/2014/main" val="2731093094"/>
                    </a:ext>
                  </a:extLst>
                </a:gridCol>
                <a:gridCol w="2951162">
                  <a:extLst>
                    <a:ext uri="{9D8B030D-6E8A-4147-A177-3AD203B41FA5}">
                      <a16:colId xmlns:a16="http://schemas.microsoft.com/office/drawing/2014/main" val="2353496225"/>
                    </a:ext>
                  </a:extLst>
                </a:gridCol>
                <a:gridCol w="2951162">
                  <a:extLst>
                    <a:ext uri="{9D8B030D-6E8A-4147-A177-3AD203B41FA5}">
                      <a16:colId xmlns:a16="http://schemas.microsoft.com/office/drawing/2014/main" val="281959122"/>
                    </a:ext>
                  </a:extLst>
                </a:gridCol>
              </a:tblGrid>
              <a:tr h="3773487">
                <a:tc>
                  <a:txBody>
                    <a:bodyPr vert="horz" wrap="square"/>
                    <a:lstStyle/>
                    <a:p>
                      <a:pPr marL="173038" indent="-173038" rtl="0">
                        <a:spcBef>
                          <a:spcPts val="200"/>
                        </a:spcBef>
                        <a:spcAft>
                          <a:spcPts val="200"/>
                        </a:spcAft>
                        <a:buFont typeface="Arial" panose="020b0604020202020204" pitchFamily="34" charset="0"/>
                        <a:buChar char="•"/>
                      </a:pPr>
                      <a:r>
                        <a:rPr lang="zh-TW" sz="1600" b="0">
                          <a:solidFill>
                            <a:schemeClr val="tx1"/>
                          </a:solidFill>
                          <a:latin typeface="+mn-lt"/>
                        </a:rPr>
                        <a:t>普通範圍 VLAN</a:t>
                      </a:r>
                    </a:p>
                    <a:p>
                      <a:pPr marL="173038" indent="-173038" rtl="0">
                        <a:spcBef>
                          <a:spcPts val="200"/>
                        </a:spcBef>
                        <a:spcAft>
                          <a:spcPts val="200"/>
                        </a:spcAft>
                        <a:buFont typeface="Arial" panose="020b0604020202020204" pitchFamily="34" charset="0"/>
                        <a:buChar char="•"/>
                      </a:pPr>
                      <a:r>
                        <a:rPr lang="zh-TW" sz="1600" b="0">
                          <a:solidFill>
                            <a:schemeClr val="tx1"/>
                          </a:solidFill>
                          <a:latin typeface="+mn-lt"/>
                        </a:rPr>
                        <a:t>延伸範圍 VLAN</a:t>
                      </a:r>
                    </a:p>
                    <a:p>
                      <a:pPr marL="173038" indent="-173038" algn="l" defTabSz="685777" rtl="0" eaLnBrk="1" latinLnBrk="0" hangingPunct="1">
                        <a:spcBef>
                          <a:spcPts val="200"/>
                        </a:spcBef>
                        <a:spcAft>
                          <a:spcPts val="200"/>
                        </a:spcAft>
                        <a:buFont typeface="Arial" panose="020b0604020202020204" pitchFamily="34" charset="0"/>
                        <a:buChar char="•"/>
                      </a:pPr>
                      <a:r>
                        <a:rPr lang="zh-TW" sz="1600" b="1">
                          <a:solidFill>
                            <a:schemeClr val="tx1"/>
                          </a:solidFill>
                          <a:latin typeface="+mn-lt"/>
                        </a:rPr>
                        <a:t>vlan </a:t>
                      </a:r>
                      <a:r>
                        <a:rPr lang="zh-TW" sz="1600" b="0" i="1" kern="1200">
                          <a:solidFill>
                            <a:schemeClr val="tx1"/>
                          </a:solidFill>
                          <a:latin typeface="+mn-lt"/>
                          <a:ea typeface="+mn-ea"/>
                          <a:cs typeface="+mn-cs"/>
                        </a:rPr>
                        <a:t>vlan-id</a:t>
                      </a:r>
                    </a:p>
                    <a:p>
                      <a:pPr marL="173038" indent="-173038" rtl="0">
                        <a:spcBef>
                          <a:spcPts val="200"/>
                        </a:spcBef>
                        <a:spcAft>
                          <a:spcPts val="200"/>
                        </a:spcAft>
                        <a:buFont typeface="Arial" panose="020b0604020202020204" pitchFamily="34" charset="0"/>
                        <a:buChar char="•"/>
                      </a:pPr>
                      <a:r>
                        <a:rPr lang="zh-TW" sz="1600" b="1" kern="1200">
                          <a:solidFill>
                            <a:schemeClr val="tx1"/>
                          </a:solidFill>
                          <a:latin typeface="+mn-lt"/>
                          <a:ea typeface="+mn-ea"/>
                          <a:cs typeface="+mn-cs"/>
                        </a:rPr>
                        <a:t>name </a:t>
                      </a:r>
                      <a:r>
                        <a:rPr lang="zh-TW" sz="1600" b="0" i="1" kern="1200">
                          <a:solidFill>
                            <a:schemeClr val="tx1"/>
                          </a:solidFill>
                          <a:latin typeface="+mn-lt"/>
                          <a:ea typeface="+mn-ea"/>
                          <a:cs typeface="+mn-cs"/>
                        </a:rPr>
                        <a:t>vlan-name</a:t>
                      </a:r>
                    </a:p>
                    <a:p>
                      <a:pPr marL="173038" indent="-173038" rtl="0">
                        <a:spcBef>
                          <a:spcPts val="200"/>
                        </a:spcBef>
                        <a:spcAft>
                          <a:spcPts val="200"/>
                        </a:spcAft>
                        <a:buFont typeface="Arial" panose="020b0604020202020204" pitchFamily="34" charset="0"/>
                        <a:buChar char="•"/>
                      </a:pPr>
                      <a:r>
                        <a:rPr lang="zh-TW" sz="1600" b="1" kern="1200">
                          <a:solidFill>
                            <a:schemeClr val="tx1"/>
                          </a:solidFill>
                          <a:latin typeface="+mn-lt"/>
                          <a:ea typeface="+mn-ea"/>
                          <a:cs typeface="+mn-cs"/>
                        </a:rPr>
                        <a:t>switchport mode access</a:t>
                      </a:r>
                    </a:p>
                    <a:p>
                      <a:pPr marL="173038" indent="-173038" algn="l" defTabSz="685777" rtl="0" eaLnBrk="1" latinLnBrk="0" hangingPunct="1">
                        <a:spcBef>
                          <a:spcPts val="200"/>
                        </a:spcBef>
                        <a:spcAft>
                          <a:spcPts val="200"/>
                        </a:spcAft>
                        <a:buFont typeface="Arial" panose="020b0604020202020204" pitchFamily="34" charset="0"/>
                        <a:buChar char="•"/>
                      </a:pPr>
                      <a:r>
                        <a:rPr lang="zh-TW" sz="1600" b="1" kern="1200">
                          <a:solidFill>
                            <a:schemeClr val="tx1"/>
                          </a:solidFill>
                          <a:latin typeface="+mn-lt"/>
                          <a:ea typeface="+mn-ea"/>
                          <a:cs typeface="+mn-cs"/>
                        </a:rPr>
                        <a:t>switchport access vlan </a:t>
                      </a:r>
                      <a:r>
                        <a:rPr lang="zh-TW" sz="1600" b="0" i="1" kern="1200">
                          <a:solidFill>
                            <a:schemeClr val="tx1"/>
                          </a:solidFill>
                          <a:latin typeface="+mn-lt"/>
                          <a:ea typeface="+mn-ea"/>
                          <a:cs typeface="+mn-cs"/>
                        </a:rPr>
                        <a:t>vlan-id</a:t>
                      </a:r>
                    </a:p>
                    <a:p>
                      <a:pPr marL="173038" indent="-173038" rtl="0">
                        <a:spcBef>
                          <a:spcPts val="200"/>
                        </a:spcBef>
                        <a:spcAft>
                          <a:spcPts val="200"/>
                        </a:spcAft>
                        <a:buFont typeface="Arial" panose="020b0604020202020204" pitchFamily="34" charset="0"/>
                        <a:buChar char="•"/>
                      </a:pPr>
                      <a:r>
                        <a:rPr lang="zh-TW" sz="1600" b="1" kern="1200">
                          <a:solidFill>
                            <a:schemeClr val="tx1"/>
                          </a:solidFill>
                          <a:latin typeface="+mn-lt"/>
                          <a:ea typeface="+mn-ea"/>
                          <a:cs typeface="+mn-cs"/>
                        </a:rPr>
                        <a:t>interface range</a:t>
                      </a:r>
                    </a:p>
                    <a:p>
                      <a:pPr marL="173038" indent="-173038" algn="l" defTabSz="685777" rtl="0" eaLnBrk="1" latinLnBrk="0" hangingPunct="1">
                        <a:spcBef>
                          <a:spcPts val="200"/>
                        </a:spcBef>
                        <a:spcAft>
                          <a:spcPts val="200"/>
                        </a:spcAft>
                        <a:buFont typeface="Arial" panose="020b0604020202020204" pitchFamily="34" charset="0"/>
                        <a:buChar char="•"/>
                      </a:pPr>
                      <a:r>
                        <a:rPr lang="zh-TW" sz="1600" b="1" kern="1200">
                          <a:solidFill>
                            <a:schemeClr val="tx1"/>
                          </a:solidFill>
                          <a:latin typeface="+mn-lt"/>
                          <a:ea typeface="+mn-ea"/>
                          <a:cs typeface="+mn-cs"/>
                        </a:rPr>
                        <a:t>no switchport access vlan </a:t>
                      </a:r>
                      <a:r>
                        <a:rPr lang="zh-TW" sz="1600" b="0" i="1" kern="1200">
                          <a:solidFill>
                            <a:schemeClr val="tx1"/>
                          </a:solidFill>
                          <a:latin typeface="+mn-lt"/>
                          <a:ea typeface="+mn-ea"/>
                          <a:cs typeface="+mn-cs"/>
                        </a:rPr>
                        <a:t>vlan-id</a:t>
                      </a:r>
                    </a:p>
                    <a:p>
                      <a:pPr marL="173038" indent="-173038" algn="l" defTabSz="685777" rtl="0" eaLnBrk="1" latinLnBrk="0" hangingPunct="1">
                        <a:spcBef>
                          <a:spcPts val="200"/>
                        </a:spcBef>
                        <a:spcAft>
                          <a:spcPts val="200"/>
                        </a:spcAft>
                        <a:buFont typeface="Arial" panose="020b0604020202020204" pitchFamily="34" charset="0"/>
                        <a:buChar char="•"/>
                      </a:pPr>
                      <a:r>
                        <a:rPr lang="zh-TW" sz="1600" b="1" kern="1200">
                          <a:solidFill>
                            <a:schemeClr val="tx1"/>
                          </a:solidFill>
                          <a:latin typeface="+mn-lt"/>
                          <a:ea typeface="+mn-ea"/>
                          <a:cs typeface="+mn-cs"/>
                        </a:rPr>
                        <a:t>no vlan </a:t>
                      </a:r>
                      <a:r>
                        <a:rPr lang="zh-TW" sz="1600" b="0" i="1" kern="1200">
                          <a:solidFill>
                            <a:schemeClr val="tx1"/>
                          </a:solidFill>
                          <a:latin typeface="+mn-lt"/>
                          <a:ea typeface="+mn-ea"/>
                          <a:cs typeface="+mn-cs"/>
                        </a:rPr>
                        <a:t>vlan-id</a:t>
                      </a:r>
                    </a:p>
                    <a:p>
                      <a:pPr marL="173038" indent="-173038" rtl="0">
                        <a:spcBef>
                          <a:spcPts val="200"/>
                        </a:spcBef>
                        <a:spcAft>
                          <a:spcPts val="200"/>
                        </a:spcAft>
                        <a:buFont typeface="Arial" panose="020b0604020202020204" pitchFamily="34" charset="0"/>
                        <a:buChar char="•"/>
                      </a:pPr>
                      <a:r>
                        <a:rPr lang="zh-TW" sz="1600" b="1" kern="1200">
                          <a:solidFill>
                            <a:schemeClr val="tx1"/>
                          </a:solidFill>
                          <a:latin typeface="+mn-lt"/>
                          <a:ea typeface="+mn-ea"/>
                          <a:cs typeface="+mn-cs"/>
                        </a:rPr>
                        <a:t>delete flash:vlan.dat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vert="horz" wrap="square"/>
                    <a:lstStyle/>
                    <a:p>
                      <a:pPr marL="173038" marR="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defRPr/>
                      </a:pPr>
                      <a:r>
                        <a:rPr lang="zh-TW" sz="1600" b="1" kern="1200">
                          <a:solidFill>
                            <a:schemeClr val="tx1"/>
                          </a:solidFill>
                          <a:latin typeface="+mn-lt"/>
                          <a:ea typeface="+mn-ea"/>
                          <a:cs typeface="+mn-cs"/>
                        </a:rPr>
                        <a:t>delete vlan.dat</a:t>
                      </a:r>
                    </a:p>
                    <a:p>
                      <a:pPr marL="173038" indent="-173038" algn="l" defTabSz="685777" rtl="0" eaLnBrk="1" latinLnBrk="0" hangingPunct="1">
                        <a:spcBef>
                          <a:spcPts val="200"/>
                        </a:spcBef>
                        <a:spcAft>
                          <a:spcPts val="200"/>
                        </a:spcAft>
                        <a:buFont typeface="Arial" panose="020b0604020202020204" pitchFamily="34" charset="0"/>
                        <a:buChar char="•"/>
                      </a:pPr>
                      <a:r>
                        <a:rPr lang="zh-TW" sz="1600" b="1" kern="1200">
                          <a:solidFill>
                            <a:schemeClr val="tx1"/>
                          </a:solidFill>
                          <a:latin typeface="+mn-lt"/>
                          <a:ea typeface="+mn-ea"/>
                          <a:cs typeface="+mn-cs"/>
                        </a:rPr>
                        <a:t>show vlan</a:t>
                      </a:r>
                    </a:p>
                    <a:p>
                      <a:pPr marL="173038" indent="-173038" algn="l" defTabSz="685777" rtl="0" eaLnBrk="1" latinLnBrk="0" hangingPunct="1">
                        <a:spcBef>
                          <a:spcPts val="200"/>
                        </a:spcBef>
                        <a:spcAft>
                          <a:spcPts val="200"/>
                        </a:spcAft>
                        <a:buFont typeface="Arial" panose="020b0604020202020204" pitchFamily="34" charset="0"/>
                        <a:buChar char="•"/>
                      </a:pPr>
                      <a:r>
                        <a:rPr lang="zh-TW" sz="1600" b="1" kern="1200">
                          <a:solidFill>
                            <a:schemeClr val="tx1"/>
                          </a:solidFill>
                          <a:latin typeface="+mn-lt"/>
                          <a:ea typeface="+mn-ea"/>
                          <a:cs typeface="+mn-cs"/>
                        </a:rPr>
                        <a:t>show interfaces</a:t>
                      </a:r>
                    </a:p>
                    <a:p>
                      <a:pPr marL="173038" indent="-173038" algn="l" defTabSz="685777" rtl="0" eaLnBrk="1" latinLnBrk="0" hangingPunct="1">
                        <a:spcBef>
                          <a:spcPts val="200"/>
                        </a:spcBef>
                        <a:spcAft>
                          <a:spcPts val="200"/>
                        </a:spcAft>
                        <a:buFont typeface="Arial" panose="020b0604020202020204" pitchFamily="34" charset="0"/>
                        <a:buChar char="•"/>
                      </a:pPr>
                      <a:r>
                        <a:rPr lang="zh-TW" sz="1600" b="1" kern="1200">
                          <a:solidFill>
                            <a:schemeClr val="tx1"/>
                          </a:solidFill>
                          <a:latin typeface="+mn-lt"/>
                          <a:ea typeface="+mn-ea"/>
                          <a:cs typeface="+mn-cs"/>
                        </a:rPr>
                        <a:t>show vlan summary</a:t>
                      </a:r>
                    </a:p>
                    <a:p>
                      <a:pPr marL="173038" indent="-173038" algn="l" defTabSz="685777" rtl="0" eaLnBrk="1" latinLnBrk="0" hangingPunct="1">
                        <a:spcBef>
                          <a:spcPts val="200"/>
                        </a:spcBef>
                        <a:spcAft>
                          <a:spcPts val="200"/>
                        </a:spcAft>
                        <a:buFont typeface="Arial" panose="020b0604020202020204" pitchFamily="34" charset="0"/>
                        <a:buChar char="•"/>
                      </a:pPr>
                      <a:r>
                        <a:rPr lang="zh-TW" sz="1600" b="1" kern="1200">
                          <a:solidFill>
                            <a:schemeClr val="tx1"/>
                          </a:solidFill>
                          <a:latin typeface="+mn-lt"/>
                          <a:ea typeface="+mn-ea"/>
                          <a:cs typeface="+mn-cs"/>
                        </a:rPr>
                        <a:t>show interfaces vlan </a:t>
                      </a:r>
                      <a:r>
                        <a:rPr lang="zh-TW" sz="1600" b="0" i="1" kern="1200">
                          <a:solidFill>
                            <a:schemeClr val="tx1"/>
                          </a:solidFill>
                          <a:latin typeface="+mn-lt"/>
                          <a:ea typeface="+mn-ea"/>
                          <a:cs typeface="+mn-cs"/>
                        </a:rPr>
                        <a:t>vlan_id</a:t>
                      </a:r>
                    </a:p>
                    <a:p>
                      <a:pPr marL="173038" indent="-173038" algn="l" defTabSz="685777" rtl="0" eaLnBrk="1" latinLnBrk="0" hangingPunct="1">
                        <a:spcBef>
                          <a:spcPts val="200"/>
                        </a:spcBef>
                        <a:spcAft>
                          <a:spcPts val="200"/>
                        </a:spcAft>
                        <a:buFont typeface="Arial" panose="020b0604020202020204" pitchFamily="34" charset="0"/>
                        <a:buChar char="•"/>
                      </a:pPr>
                      <a:r>
                        <a:rPr lang="zh-TW" sz="1600" b="1" kern="1200">
                          <a:solidFill>
                            <a:schemeClr val="tx1"/>
                          </a:solidFill>
                          <a:latin typeface="+mn-lt"/>
                          <a:ea typeface="+mn-ea"/>
                          <a:cs typeface="+mn-cs"/>
                        </a:rPr>
                        <a:t>switchport mode trunk</a:t>
                      </a:r>
                    </a:p>
                    <a:p>
                      <a:pPr marL="173038" indent="-173038" algn="l" defTabSz="685777" rtl="0" eaLnBrk="1" latinLnBrk="0" hangingPunct="1">
                        <a:spcBef>
                          <a:spcPts val="200"/>
                        </a:spcBef>
                        <a:spcAft>
                          <a:spcPts val="200"/>
                        </a:spcAft>
                        <a:buFont typeface="Arial" panose="020b0604020202020204" pitchFamily="34" charset="0"/>
                        <a:buChar char="•"/>
                      </a:pPr>
                      <a:r>
                        <a:rPr lang="zh-TW" sz="1600" b="1" kern="1200">
                          <a:solidFill>
                            <a:schemeClr val="tx1"/>
                          </a:solidFill>
                          <a:latin typeface="+mn-lt"/>
                          <a:ea typeface="+mn-ea"/>
                          <a:cs typeface="+mn-cs"/>
                        </a:rPr>
                        <a:t>switchport trunk allowed vlan </a:t>
                      </a:r>
                      <a:r>
                        <a:rPr lang="zh-TW" sz="1600" b="0" i="1" kern="1200">
                          <a:solidFill>
                            <a:schemeClr val="tx1"/>
                          </a:solidFill>
                          <a:latin typeface="+mn-lt"/>
                          <a:ea typeface="+mn-ea"/>
                          <a:cs typeface="+mn-cs"/>
                        </a:rPr>
                        <a:t>vlan_list</a:t>
                      </a:r>
                    </a:p>
                    <a:p>
                      <a:pPr marL="173038" indent="-173038" algn="l" defTabSz="685777" rtl="0" eaLnBrk="1" latinLnBrk="0" hangingPunct="1">
                        <a:spcBef>
                          <a:spcPts val="200"/>
                        </a:spcBef>
                        <a:spcAft>
                          <a:spcPts val="200"/>
                        </a:spcAft>
                        <a:buFont typeface="Arial" panose="020b0604020202020204" pitchFamily="34" charset="0"/>
                        <a:buChar char="•"/>
                      </a:pPr>
                      <a:r>
                        <a:rPr lang="zh-TW" sz="1600" b="1" kern="1200">
                          <a:solidFill>
                            <a:schemeClr val="tx1"/>
                          </a:solidFill>
                          <a:latin typeface="+mn-lt"/>
                          <a:ea typeface="+mn-ea"/>
                          <a:cs typeface="+mn-cs"/>
                        </a:rPr>
                        <a:t>switchport trunk native vlan </a:t>
                      </a:r>
                      <a:r>
                        <a:rPr lang="zh-TW" sz="1600" b="0" i="1" kern="1200">
                          <a:solidFill>
                            <a:schemeClr val="tx1"/>
                          </a:solidFill>
                          <a:latin typeface="+mn-lt"/>
                          <a:ea typeface="+mn-ea"/>
                          <a:cs typeface="+mn-cs"/>
                        </a:rPr>
                        <a:t>vlan_id</a:t>
                      </a:r>
                    </a:p>
                    <a:p>
                      <a:pPr marL="173038" indent="-173038" algn="l" defTabSz="685777" rtl="0" eaLnBrk="1" latinLnBrk="0" hangingPunct="1">
                        <a:spcBef>
                          <a:spcPts val="200"/>
                        </a:spcBef>
                        <a:spcAft>
                          <a:spcPts val="200"/>
                        </a:spcAft>
                        <a:buFont typeface="Arial" panose="020b0604020202020204" pitchFamily="34" charset="0"/>
                        <a:buChar char="•"/>
                      </a:pPr>
                      <a:r>
                        <a:rPr lang="zh-TW" sz="1600" b="1" kern="1200">
                          <a:solidFill>
                            <a:schemeClr val="tx1"/>
                          </a:solidFill>
                          <a:latin typeface="+mn-lt"/>
                          <a:ea typeface="+mn-ea"/>
                          <a:cs typeface="+mn-cs"/>
                        </a:rPr>
                        <a:t>no switchport trunk allowed vlan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vert="horz" wrap="square"/>
                    <a:lstStyle/>
                    <a:p>
                      <a:pPr marL="173038" marR="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defRPr/>
                      </a:pPr>
                      <a:r>
                        <a:rPr lang="zh-TW" sz="1600" b="1" kern="1200">
                          <a:solidFill>
                            <a:schemeClr val="tx1"/>
                          </a:solidFill>
                          <a:latin typeface="+mn-lt"/>
                          <a:ea typeface="+mn-ea"/>
                          <a:cs typeface="+mn-cs"/>
                        </a:rPr>
                        <a:t>no switchport trunk native vlan</a:t>
                      </a:r>
                    </a:p>
                    <a:p>
                      <a:pPr marL="173038" marR="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defRPr/>
                      </a:pPr>
                      <a:r>
                        <a:rPr lang="zh-TW" sz="1600" b="1" kern="1200">
                          <a:solidFill>
                            <a:schemeClr val="tx1"/>
                          </a:solidFill>
                          <a:latin typeface="+mn-lt"/>
                          <a:ea typeface="+mn-ea"/>
                          <a:cs typeface="+mn-cs"/>
                        </a:rPr>
                        <a:t>show interfaces switchport</a:t>
                      </a:r>
                    </a:p>
                    <a:p>
                      <a:pPr marL="173038" indent="-173038" algn="l" defTabSz="685777" rtl="0" eaLnBrk="1" latinLnBrk="0" hangingPunct="1">
                        <a:spcBef>
                          <a:spcPts val="200"/>
                        </a:spcBef>
                        <a:spcAft>
                          <a:spcPts val="200"/>
                        </a:spcAft>
                        <a:buFont typeface="Arial" panose="020b0604020202020204" pitchFamily="34" charset="0"/>
                        <a:buChar char="•"/>
                      </a:pPr>
                      <a:r>
                        <a:rPr lang="zh-TW" sz="1600" b="1" kern="1200">
                          <a:solidFill>
                            <a:schemeClr val="tx1"/>
                          </a:solidFill>
                          <a:latin typeface="+mn-lt"/>
                          <a:ea typeface="+mn-ea"/>
                          <a:cs typeface="+mn-cs"/>
                        </a:rPr>
                        <a:t>no switchport access vlan </a:t>
                      </a:r>
                      <a:r>
                        <a:rPr lang="zh-TW" sz="1600" b="0" i="1" kern="1200">
                          <a:solidFill>
                            <a:schemeClr val="tx1"/>
                          </a:solidFill>
                          <a:latin typeface="+mn-lt"/>
                          <a:ea typeface="+mn-ea"/>
                          <a:cs typeface="+mn-cs"/>
                        </a:rPr>
                        <a:t>vlan_id</a:t>
                      </a:r>
                    </a:p>
                    <a:p>
                      <a:pPr marL="173038" indent="-173038" algn="l" defTabSz="685777" rtl="0" eaLnBrk="1" latinLnBrk="0" hangingPunct="1">
                        <a:spcBef>
                          <a:spcPts val="200"/>
                        </a:spcBef>
                        <a:spcAft>
                          <a:spcPts val="200"/>
                        </a:spcAft>
                        <a:buFont typeface="Arial" panose="020b0604020202020204" pitchFamily="34" charset="0"/>
                        <a:buChar char="•"/>
                      </a:pPr>
                      <a:r>
                        <a:rPr lang="zh-TW" sz="1600" b="1" kern="1200">
                          <a:solidFill>
                            <a:schemeClr val="tx1"/>
                          </a:solidFill>
                          <a:latin typeface="+mn-lt"/>
                          <a:ea typeface="+mn-ea"/>
                          <a:cs typeface="+mn-cs"/>
                        </a:rPr>
                        <a:t>show interfaces trunk</a:t>
                      </a:r>
                    </a:p>
                    <a:p>
                      <a:pPr marL="173038" indent="-173038" algn="l" defTabSz="685777" rtl="0" eaLnBrk="1" latinLnBrk="0" hangingPunct="1">
                        <a:spcBef>
                          <a:spcPts val="200"/>
                        </a:spcBef>
                        <a:spcAft>
                          <a:spcPts val="200"/>
                        </a:spcAft>
                        <a:buFont typeface="Arial" panose="020b0604020202020204" pitchFamily="34" charset="0"/>
                        <a:buChar char="•"/>
                      </a:pPr>
                      <a:r>
                        <a:rPr lang="zh-TW" sz="1600" b="1" kern="1200">
                          <a:solidFill>
                            <a:schemeClr val="tx1"/>
                          </a:solidFill>
                          <a:latin typeface="+mn-lt"/>
                          <a:ea typeface="+mn-ea"/>
                          <a:cs typeface="+mn-cs"/>
                        </a:rPr>
                        <a:t>show interfaces </a:t>
                      </a:r>
                      <a:r>
                        <a:rPr lang="zh-TW" sz="1600" b="0" i="1" kern="1200">
                          <a:solidFill>
                            <a:schemeClr val="tx1"/>
                          </a:solidFill>
                          <a:latin typeface="+mn-lt"/>
                          <a:ea typeface="+mn-ea"/>
                          <a:cs typeface="+mn-cs"/>
                        </a:rPr>
                        <a:t>int_id </a:t>
                      </a:r>
                      <a:r>
                        <a:rPr lang="zh-TW" sz="1600" b="1" kern="1200">
                          <a:solidFill>
                            <a:schemeClr val="tx1"/>
                          </a:solidFill>
                          <a:latin typeface="+mn-lt"/>
                          <a:ea typeface="+mn-ea"/>
                          <a:cs typeface="+mn-cs"/>
                        </a:rPr>
                        <a:t>trunk</a:t>
                      </a:r>
                    </a:p>
                    <a:p>
                      <a:pPr marL="0" indent="0" algn="l" defTabSz="685777" rtl="0" eaLnBrk="1" latinLnBrk="0" hangingPunct="1">
                        <a:spcBef>
                          <a:spcPts val="200"/>
                        </a:spcBef>
                        <a:spcAft>
                          <a:spcPts val="200"/>
                        </a:spcAft>
                        <a:buFont typeface="Arial" panose="020b0604020202020204" pitchFamily="34" charset="0"/>
                        <a:buNone/>
                      </a:pPr>
                      <a:endParaRPr lang="en-US" sz="1400" b="1" kern="120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00795013"/>
                  </a:ext>
                </a:extLst>
              </a:tr>
            </a:tbl>
          </a:graphicData>
        </a:graphic>
      </p:graphicFrame>
      <p:sp>
        <p:nvSpPr>
          <p:cNvPr id="2" name="投影片編號版面配置區 1"/>
          <p:cNvSpPr>
            <a:spLocks noGrp="1"/>
          </p:cNvSpPr>
          <p:nvPr>
            <p:ph type="sldNum" sz="quarter" idx="4"/>
          </p:nvPr>
        </p:nvSpPr>
        <p:spPr/>
        <p:txBody>
          <a:bodyPr/>
          <a:lstStyle/>
          <a:p>
            <a:pPr defTabSz="385754">
              <a:defRPr/>
            </a:pPr>
            <a:fld id="{2F5CCB13-0A32-4557-88E9-079F0C330695}" type="slidenum">
              <a:rPr lang="en-US" kern="0" smtClean="0">
                <a:solidFill>
                  <a:srgbClr val="595959"/>
                </a:solidFill>
              </a:rPr>
              <a:pPr defTabSz="385754">
                <a:defRPr/>
              </a:pPr>
              <a:t>595</a:t>
            </a:fld>
            <a:endParaRPr lang="en-US" kern="0">
              <a:solidFill>
                <a:srgbClr val="595959"/>
              </a:solidFill>
            </a:endParaRPr>
          </a:p>
        </p:txBody>
      </p:sp>
    </p:spTree>
    <p:extLst>
      <p:ext uri="{BB962C8B-B14F-4D97-AF65-F5344CB8AC3E}">
        <p14:creationId xmlns:p14="http://schemas.microsoft.com/office/powerpoint/2010/main" val="4066465323"/>
      </p:ext>
    </p:extLst>
  </p:cSld>
  <p:clrMapOvr>
    <a:masterClrMapping/>
  </p:clrMapOvr>
  <p:transition spd="slow">
    <p:wipe/>
  </p:transition>
  <p:timing/>
</p:sld>
</file>

<file path=ppt/slides/slide596.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6" name="Title 5"/>
          <p:cNvSpPr>
            <a:spLocks noGrp="1"/>
          </p:cNvSpPr>
          <p:nvPr>
            <p:ph type="ctrTitle"/>
          </p:nvPr>
        </p:nvSpPr>
        <p:spPr/>
        <p:txBody>
          <a:bodyPr/>
          <a:lstStyle/>
          <a:p>
            <a:pPr rtl="0"/>
            <a:r>
              <a:rPr lang="zh-TW" altLang="en-US" sz="5000" smtClean="0">
                <a:solidFill>
                  <a:schemeClr val="tx1"/>
                </a:solidFill>
                <a:latin typeface="標楷體" pitchFamily="65" charset="-120"/>
              </a:rPr>
              <a:t>第二十一章</a:t>
            </a:r>
            <a:br>
              <a:rPr lang="en-US" altLang="zh-TW" sz="5000">
                <a:solidFill>
                  <a:schemeClr val="tx1"/>
                </a:solidFill>
                <a:latin typeface="標楷體" pitchFamily="65" charset="-120"/>
              </a:rPr>
            </a:br>
            <a:br>
              <a:rPr lang="en-US" altLang="zh-TW" sz="5000" smtClean="0">
                <a:solidFill>
                  <a:schemeClr val="tx1"/>
                </a:solidFill>
                <a:latin typeface="標楷體" pitchFamily="65" charset="-120"/>
              </a:rPr>
            </a:br>
            <a:r>
              <a:rPr lang="zh-TW" sz="5000" smtClean="0">
                <a:solidFill>
                  <a:schemeClr val="tx1"/>
                </a:solidFill>
                <a:latin typeface="標楷體" pitchFamily="65" charset="-120"/>
              </a:rPr>
              <a:t>VLAN </a:t>
            </a:r>
            <a:r>
              <a:rPr lang="zh-TW" sz="5000">
                <a:solidFill>
                  <a:schemeClr val="tx1"/>
                </a:solidFill>
                <a:latin typeface="標楷體" pitchFamily="65" charset="-120"/>
              </a:rPr>
              <a:t>間路由</a:t>
            </a:r>
          </a:p>
        </p:txBody>
      </p:sp>
      <p:sp>
        <p:nvSpPr>
          <p:cNvPr id="7" name="Subtitle 6"/>
          <p:cNvSpPr>
            <a:spLocks noGrp="1"/>
          </p:cNvSpPr>
          <p:nvPr>
            <p:ph type="subTitle" idx="1"/>
          </p:nvPr>
        </p:nvSpPr>
        <p:spPr/>
        <p:txBody>
          <a:bodyPr/>
          <a:lstStyle/>
          <a:p>
            <a:pPr rtl="0"/>
            <a:r>
              <a:rPr lang="zh-TW">
                <a:solidFill>
                  <a:schemeClr val="accent5">
                    <a:lumMod val="40000"/>
                    <a:lumOff val="60000"/>
                  </a:schemeClr>
                </a:solidFill>
              </a:rPr>
              <a:t>交換、路由和無線基礎  v7.0 版 (SRWE)</a:t>
            </a:r>
          </a:p>
          <a:p>
            <a:endParaRPr lang="en-US"/>
          </a:p>
        </p:txBody>
      </p:sp>
      <p:sp>
        <p:nvSpPr>
          <p:cNvPr id="2" name="投影片編號版面配置區 1"/>
          <p:cNvSpPr>
            <a:spLocks noGrp="1"/>
          </p:cNvSpPr>
          <p:nvPr>
            <p:ph type="sldNum" sz="quarter" idx="12"/>
          </p:nvPr>
        </p:nvSpPr>
        <p:spPr/>
        <p:txBody>
          <a:bodyPr/>
          <a:lstStyle/>
          <a:p>
            <a:fld id="{38C68405-D8B3-49C2-9037-9F8C36DB7603}" type="slidenum">
              <a:rPr lang="en-US" altLang="zh-TW" smtClean="0"/>
              <a:t>596</a:t>
            </a:fld>
            <a:endParaRPr lang="en-US" altLang="zh-TW"/>
          </a:p>
        </p:txBody>
      </p:sp>
    </p:spTree>
    <p:custDataLst>
      <p:tags r:id="rId3"/>
    </p:custDataLst>
    <p:extLst>
      <p:ext uri="{BB962C8B-B14F-4D97-AF65-F5344CB8AC3E}">
        <p14:creationId xmlns:p14="http://schemas.microsoft.com/office/powerpoint/2010/main" val="319918005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sld>
</file>

<file path=ppt/slides/slide597.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098" name="Rectangle 33"/>
          <p:cNvSpPr>
            <a:spLocks noGrp="1" noChangeArrowheads="1"/>
          </p:cNvSpPr>
          <p:nvPr>
            <p:ph type="title"/>
          </p:nvPr>
        </p:nvSpPr>
        <p:spPr/>
        <p:txBody>
          <a:bodyPr>
            <a:normAutofit/>
          </a:bodyPr>
          <a:lstStyle/>
          <a:p>
            <a:pPr rtl="0" eaLnBrk="1" hangingPunct="1"/>
            <a:r>
              <a:rPr lang="zh-TW" altLang="en-US" sz="2700">
                <a:latin typeface="標楷體" pitchFamily="65" charset="-120"/>
              </a:rPr>
              <a:t>單元概要</a:t>
            </a:r>
          </a:p>
        </p:txBody>
      </p:sp>
      <p:sp>
        <p:nvSpPr>
          <p:cNvPr id="2" name="Content Placeholder 1">
            <a:extLst>
              <a:ext uri="{FF2B5EF4-FFF2-40B4-BE49-F238E27FC236}">
                <a16:creationId xmlns:a16="http://schemas.microsoft.com/office/drawing/2014/main" id="{578E99C3-C6EF-8348-99C6-8024418DDEF2}"/>
              </a:ext>
            </a:extLst>
          </p:cNvPr>
          <p:cNvSpPr>
            <a:spLocks noGrp="1"/>
          </p:cNvSpPr>
          <p:nvPr>
            <p:ph idx="1"/>
          </p:nvPr>
        </p:nvSpPr>
        <p:spPr>
          <a:xfrm>
            <a:off x="144066" y="1656194"/>
            <a:ext cx="8853286" cy="757551"/>
          </a:xfrm>
        </p:spPr>
        <p:txBody>
          <a:bodyPr>
            <a:normAutofit fontScale="92500" lnSpcReduction="20000"/>
          </a:bodyPr>
          <a:lstStyle/>
          <a:p>
            <a:pPr marL="0" indent="0" defTabSz="914378" eaLnBrk="0" hangingPunct="0">
              <a:spcBef>
                <a:spcPct val="0"/>
              </a:spcBef>
              <a:spcAft>
                <a:spcPct val="0"/>
              </a:spcAft>
              <a:buNone/>
            </a:pPr>
            <a:r>
              <a:rPr lang="zh-TW" altLang="en-US" sz="2700" b="1">
                <a:solidFill>
                  <a:schemeClr val="tx1"/>
                </a:solidFill>
                <a:latin typeface="標楷體" pitchFamily="65" charset="-120"/>
                <a:cs typeface="Calibri" panose="020f0502020204030204" pitchFamily="34" charset="0"/>
              </a:rPr>
              <a:t>單元標題： </a:t>
            </a:r>
            <a:r>
              <a:rPr lang="en-US" altLang="zh-TW" sz="2700">
                <a:solidFill>
                  <a:schemeClr val="tx1"/>
                </a:solidFill>
                <a:latin typeface="標楷體" pitchFamily="65" charset="-120"/>
                <a:cs typeface="Calibri" panose="020f0502020204030204" pitchFamily="34" charset="0"/>
              </a:rPr>
              <a:t>VLAN </a:t>
            </a:r>
            <a:r>
              <a:rPr lang="zh-TW" altLang="en-US" sz="2700">
                <a:solidFill>
                  <a:schemeClr val="tx1"/>
                </a:solidFill>
                <a:latin typeface="標楷體" pitchFamily="65" charset="-120"/>
                <a:cs typeface="Calibri" panose="020f0502020204030204" pitchFamily="34" charset="0"/>
              </a:rPr>
              <a:t>間路由</a:t>
            </a:r>
            <a:endParaRPr lang="en-US" altLang="en-US" sz="2700">
              <a:solidFill>
                <a:schemeClr val="tx1"/>
              </a:solidFill>
              <a:latin typeface="標楷體" pitchFamily="65" charset="-120"/>
            </a:endParaRPr>
          </a:p>
          <a:p>
            <a:pPr marL="0" indent="0" defTabSz="914378" eaLnBrk="0" hangingPunct="0">
              <a:spcBef>
                <a:spcPct val="0"/>
              </a:spcBef>
              <a:spcAft>
                <a:spcPct val="0"/>
              </a:spcAft>
              <a:buNone/>
            </a:pPr>
            <a:r>
              <a:rPr lang="zh-TW" altLang="en-US" sz="2700" b="1">
                <a:solidFill>
                  <a:schemeClr val="tx1"/>
                </a:solidFill>
                <a:latin typeface="標楷體" pitchFamily="65" charset="-120"/>
                <a:cs typeface="Calibri" panose="020f0502020204030204" pitchFamily="34" charset="0"/>
              </a:rPr>
              <a:t>單元目標</a:t>
            </a:r>
            <a:r>
              <a:rPr lang="zh-TW" altLang="en-US" sz="2700">
                <a:solidFill>
                  <a:schemeClr val="tx1"/>
                </a:solidFill>
                <a:latin typeface="標楷體" pitchFamily="65" charset="-120"/>
                <a:cs typeface="Calibri" panose="020f0502020204030204" pitchFamily="34" charset="0"/>
              </a:rPr>
              <a:t>：故障排除第 </a:t>
            </a:r>
            <a:r>
              <a:rPr lang="en-US" altLang="zh-TW" sz="2700">
                <a:solidFill>
                  <a:schemeClr val="tx1"/>
                </a:solidFill>
                <a:latin typeface="標楷體" pitchFamily="65" charset="-120"/>
                <a:cs typeface="Calibri" panose="020f0502020204030204" pitchFamily="34" charset="0"/>
              </a:rPr>
              <a:t>3 </a:t>
            </a:r>
            <a:r>
              <a:rPr lang="zh-TW" altLang="en-US" sz="2700">
                <a:solidFill>
                  <a:schemeClr val="tx1"/>
                </a:solidFill>
                <a:latin typeface="標楷體" pitchFamily="65" charset="-120"/>
                <a:cs typeface="Calibri" panose="020f0502020204030204" pitchFamily="34" charset="0"/>
              </a:rPr>
              <a:t>層裝置上的 </a:t>
            </a:r>
            <a:r>
              <a:rPr lang="en-US" altLang="zh-TW" sz="2700">
                <a:solidFill>
                  <a:schemeClr val="tx1"/>
                </a:solidFill>
                <a:latin typeface="標楷體" pitchFamily="65" charset="-120"/>
                <a:cs typeface="Calibri" panose="020f0502020204030204" pitchFamily="34" charset="0"/>
              </a:rPr>
              <a:t>VLAN </a:t>
            </a:r>
            <a:r>
              <a:rPr lang="zh-TW" altLang="en-US" sz="2700">
                <a:solidFill>
                  <a:schemeClr val="tx1"/>
                </a:solidFill>
                <a:latin typeface="標楷體" pitchFamily="65" charset="-120"/>
                <a:cs typeface="Calibri" panose="020f0502020204030204" pitchFamily="34" charset="0"/>
              </a:rPr>
              <a:t>間路由</a:t>
            </a:r>
          </a:p>
        </p:txBody>
      </p:sp>
      <p:graphicFrame>
        <p:nvGraphicFramePr>
          <p:cNvPr id="3" name="Table 2">
            <a:extLst>
              <a:ext uri="{FF2B5EF4-FFF2-40B4-BE49-F238E27FC236}">
                <a16:creationId xmlns:a16="http://schemas.microsoft.com/office/drawing/2014/main" id="{2203BE17-8BB3-DF41-A2CF-06DE014D1956}"/>
              </a:ext>
            </a:extLst>
          </p:cNvPr>
          <p:cNvGraphicFramePr>
            <a:graphicFrameLocks noGrp="1"/>
          </p:cNvGraphicFramePr>
          <p:nvPr>
            <p:extLst/>
          </p:nvPr>
        </p:nvGraphicFramePr>
        <p:xfrm>
          <a:off x="216075" y="2589416"/>
          <a:ext cx="8586592" cy="2579370"/>
        </p:xfrm>
        <a:graphic>
          <a:graphicData uri="http://schemas.openxmlformats.org/drawingml/2006/table">
            <a:tbl>
              <a:tblPr firstRow="1" bandRow="1">
                <a:tableStyleId>{5C22544A-7EE6-4342-B048-85BDC9FD1C3A}</a:tableStyleId>
              </a:tblPr>
              <a:tblGrid>
                <a:gridCol w="3666275">
                  <a:extLst>
                    <a:ext uri="{9D8B030D-6E8A-4147-A177-3AD203B41FA5}">
                      <a16:colId xmlns:a16="http://schemas.microsoft.com/office/drawing/2014/main" val="2579019526"/>
                    </a:ext>
                  </a:extLst>
                </a:gridCol>
                <a:gridCol w="4920317">
                  <a:extLst>
                    <a:ext uri="{9D8B030D-6E8A-4147-A177-3AD203B41FA5}">
                      <a16:colId xmlns:a16="http://schemas.microsoft.com/office/drawing/2014/main" val="1764220437"/>
                    </a:ext>
                  </a:extLst>
                </a:gridCol>
              </a:tblGrid>
              <a:tr h="438150">
                <a:tc>
                  <a:txBody>
                    <a:bodyPr vert="horz" wrap="square"/>
                    <a:lstStyle/>
                    <a:p>
                      <a:pPr algn="l" rtl="0" fontAlgn="ctr"/>
                      <a:r>
                        <a:rPr lang="zh-TW" sz="2300" b="1">
                          <a:effectLst/>
                          <a:latin typeface="標楷體" pitchFamily="65" charset="-120"/>
                          <a:ea typeface="標楷體" panose="03000509000000000000" pitchFamily="65" charset="-120"/>
                        </a:rPr>
                        <a:t>主題標題</a:t>
                      </a:r>
                    </a:p>
                  </a:txBody>
                  <a:tcPr marL="47625" marR="47625" marT="47625" marB="47625" anchor="ctr"/>
                </a:tc>
                <a:tc>
                  <a:txBody>
                    <a:bodyPr vert="horz" wrap="square"/>
                    <a:lstStyle/>
                    <a:p>
                      <a:pPr algn="l" rtl="0" fontAlgn="ctr"/>
                      <a:r>
                        <a:rPr lang="zh-TW" sz="2300" b="1">
                          <a:effectLst/>
                          <a:latin typeface="標楷體" pitchFamily="65" charset="-120"/>
                          <a:ea typeface="標楷體" panose="03000509000000000000" pitchFamily="65" charset="-120"/>
                        </a:rPr>
                        <a:t>主題目標</a:t>
                      </a:r>
                    </a:p>
                  </a:txBody>
                  <a:tcPr marL="47625" marR="47625" marT="47625" marB="47625" anchor="ctr"/>
                </a:tc>
                <a:extLst>
                  <a:ext uri="{0D108BD9-81ED-4DB2-BD59-A6C34878D82A}">
                    <a16:rowId xmlns:a16="http://schemas.microsoft.com/office/drawing/2014/main" val="742401779"/>
                  </a:ext>
                </a:extLst>
              </a:tr>
              <a:tr h="438150">
                <a:tc>
                  <a:txBody>
                    <a:bodyPr vert="horz" wrap="square"/>
                    <a:lstStyle/>
                    <a:p>
                      <a:pPr rtl="0" fontAlgn="ctr"/>
                      <a:r>
                        <a:rPr lang="zh-TW" sz="2300" b="1">
                          <a:solidFill>
                            <a:schemeClr val="bg1"/>
                          </a:solidFill>
                          <a:effectLst/>
                          <a:latin typeface="標楷體" pitchFamily="65" charset="-120"/>
                          <a:ea typeface="標楷體" panose="03000509000000000000" pitchFamily="65" charset="-120"/>
                        </a:rPr>
                        <a:t>VLAN 間路由運作</a:t>
                      </a:r>
                    </a:p>
                  </a:txBody>
                  <a:tcPr marL="47625" marR="47625" marT="47625" marB="47625" anchor="ctr">
                    <a:solidFill>
                      <a:schemeClr val="accent1"/>
                    </a:solidFill>
                  </a:tcPr>
                </a:tc>
                <a:tc>
                  <a:txBody>
                    <a:bodyPr vert="horz" wrap="square"/>
                    <a:lstStyle/>
                    <a:p>
                      <a:pPr rtl="0" fontAlgn="ctr"/>
                      <a:r>
                        <a:rPr lang="zh-TW" sz="2300" b="0">
                          <a:effectLst/>
                          <a:latin typeface="標楷體" pitchFamily="65" charset="-120"/>
                          <a:ea typeface="標楷體" panose="03000509000000000000" pitchFamily="65" charset="-120"/>
                        </a:rPr>
                        <a:t>描述設定 VLAN 間路由的選項</a:t>
                      </a:r>
                    </a:p>
                  </a:txBody>
                  <a:tcPr marL="47625" marR="47625" marT="47625" marB="47625" anchor="ctr"/>
                </a:tc>
                <a:extLst>
                  <a:ext uri="{0D108BD9-81ED-4DB2-BD59-A6C34878D82A}">
                    <a16:rowId xmlns:a16="http://schemas.microsoft.com/office/drawing/2014/main" val="3150950737"/>
                  </a:ext>
                </a:extLst>
              </a:tr>
              <a:tr h="438150">
                <a:tc>
                  <a:txBody>
                    <a:bodyPr vert="horz" wrap="square"/>
                    <a:lstStyle/>
                    <a:p>
                      <a:pPr rtl="0" fontAlgn="ctr"/>
                      <a:r>
                        <a:rPr lang="zh-TW" sz="2300" b="1">
                          <a:solidFill>
                            <a:schemeClr val="bg1"/>
                          </a:solidFill>
                          <a:effectLst/>
                          <a:latin typeface="標楷體" pitchFamily="65" charset="-120"/>
                          <a:ea typeface="標楷體" panose="03000509000000000000" pitchFamily="65" charset="-120"/>
                        </a:rPr>
                        <a:t>單臂路由器 VLAN 間路由</a:t>
                      </a:r>
                    </a:p>
                  </a:txBody>
                  <a:tcPr marL="47625" marR="47625" marT="47625" marB="47625" anchor="ctr">
                    <a:solidFill>
                      <a:schemeClr val="accent1"/>
                    </a:solidFill>
                  </a:tcPr>
                </a:tc>
                <a:tc>
                  <a:txBody>
                    <a:bodyPr vert="horz" wrap="square"/>
                    <a:lstStyle/>
                    <a:p>
                      <a:pPr rtl="0" fontAlgn="ctr"/>
                      <a:r>
                        <a:rPr lang="zh-TW" sz="2300" b="0">
                          <a:effectLst/>
                          <a:latin typeface="標楷體" pitchFamily="65" charset="-120"/>
                          <a:ea typeface="標楷體" panose="03000509000000000000" pitchFamily="65" charset="-120"/>
                        </a:rPr>
                        <a:t>設定單臂路由器 VLAN 間路由</a:t>
                      </a:r>
                    </a:p>
                  </a:txBody>
                  <a:tcPr marL="47625" marR="47625" marT="47625" marB="47625" anchor="ctr"/>
                </a:tc>
                <a:extLst>
                  <a:ext uri="{0D108BD9-81ED-4DB2-BD59-A6C34878D82A}">
                    <a16:rowId xmlns:a16="http://schemas.microsoft.com/office/drawing/2014/main" val="2772085455"/>
                  </a:ext>
                </a:extLst>
              </a:tr>
              <a:tr h="781050">
                <a:tc>
                  <a:txBody>
                    <a:bodyPr vert="horz" wrap="square"/>
                    <a:lstStyle/>
                    <a:p>
                      <a:pPr rtl="0" fontAlgn="ctr"/>
                      <a:r>
                        <a:rPr lang="zh-TW" sz="2300" b="1">
                          <a:solidFill>
                            <a:schemeClr val="bg1"/>
                          </a:solidFill>
                          <a:effectLst/>
                          <a:latin typeface="標楷體" pitchFamily="65" charset="-120"/>
                          <a:ea typeface="標楷體" panose="03000509000000000000" pitchFamily="65" charset="-120"/>
                        </a:rPr>
                        <a:t>使用第 3 層交換器的 </a:t>
                      </a:r>
                      <a:endParaRPr lang="en-US" altLang="zh-TW" sz="2300" b="1" smtClean="0">
                        <a:solidFill>
                          <a:schemeClr val="bg1"/>
                        </a:solidFill>
                        <a:effectLst/>
                        <a:latin typeface="標楷體" pitchFamily="65" charset="-120"/>
                        <a:ea typeface="標楷體" panose="03000509000000000000" pitchFamily="65" charset="-120"/>
                      </a:endParaRPr>
                    </a:p>
                    <a:p>
                      <a:pPr rtl="0" fontAlgn="ctr"/>
                      <a:r>
                        <a:rPr lang="zh-TW" sz="2300" b="1" smtClean="0">
                          <a:solidFill>
                            <a:schemeClr val="bg1"/>
                          </a:solidFill>
                          <a:effectLst/>
                          <a:latin typeface="標楷體" pitchFamily="65" charset="-120"/>
                          <a:ea typeface="標楷體" panose="03000509000000000000" pitchFamily="65" charset="-120"/>
                        </a:rPr>
                        <a:t>VLAN </a:t>
                      </a:r>
                      <a:r>
                        <a:rPr lang="zh-TW" sz="2300" b="1">
                          <a:solidFill>
                            <a:schemeClr val="bg1"/>
                          </a:solidFill>
                          <a:effectLst/>
                          <a:latin typeface="標楷體" pitchFamily="65" charset="-120"/>
                          <a:ea typeface="標楷體" panose="03000509000000000000" pitchFamily="65" charset="-120"/>
                        </a:rPr>
                        <a:t>間路由</a:t>
                      </a:r>
                    </a:p>
                  </a:txBody>
                  <a:tcPr marL="47625" marR="47625" marT="47625" marB="47625" anchor="ctr">
                    <a:solidFill>
                      <a:schemeClr val="accent1"/>
                    </a:solidFill>
                  </a:tcPr>
                </a:tc>
                <a:tc>
                  <a:txBody>
                    <a:bodyPr vert="horz" wrap="square"/>
                    <a:lstStyle/>
                    <a:p>
                      <a:pPr rtl="0" fontAlgn="ctr"/>
                      <a:r>
                        <a:rPr lang="zh-TW" sz="2300" b="0">
                          <a:effectLst/>
                          <a:latin typeface="標楷體" pitchFamily="65" charset="-120"/>
                          <a:ea typeface="標楷體" panose="03000509000000000000" pitchFamily="65" charset="-120"/>
                        </a:rPr>
                        <a:t>使用第 3 層交換器設定 VLAN 間路由</a:t>
                      </a:r>
                    </a:p>
                  </a:txBody>
                  <a:tcPr marL="47625" marR="47625" marT="47625" marB="47625" anchor="ctr"/>
                </a:tc>
                <a:extLst>
                  <a:ext uri="{0D108BD9-81ED-4DB2-BD59-A6C34878D82A}">
                    <a16:rowId xmlns:a16="http://schemas.microsoft.com/office/drawing/2014/main" val="3228802595"/>
                  </a:ext>
                </a:extLst>
              </a:tr>
              <a:tr h="438150">
                <a:tc>
                  <a:txBody>
                    <a:bodyPr vert="horz" wrap="square"/>
                    <a:lstStyle/>
                    <a:p>
                      <a:pPr rtl="0" fontAlgn="ctr"/>
                      <a:r>
                        <a:rPr lang="zh-TW" sz="2300" b="1">
                          <a:solidFill>
                            <a:schemeClr val="bg1"/>
                          </a:solidFill>
                          <a:effectLst/>
                          <a:latin typeface="標楷體" pitchFamily="65" charset="-120"/>
                          <a:ea typeface="標楷體" panose="03000509000000000000" pitchFamily="65" charset="-120"/>
                        </a:rPr>
                        <a:t>VLAN 間路由故障排除</a:t>
                      </a:r>
                    </a:p>
                  </a:txBody>
                  <a:tcPr marL="47625" marR="47625" marT="47625" marB="47625" anchor="ctr">
                    <a:solidFill>
                      <a:schemeClr val="accent1"/>
                    </a:solidFill>
                  </a:tcPr>
                </a:tc>
                <a:tc>
                  <a:txBody>
                    <a:bodyPr vert="horz" wrap="square"/>
                    <a:lstStyle/>
                    <a:p>
                      <a:pPr rtl="0" fontAlgn="ctr"/>
                      <a:r>
                        <a:rPr lang="zh-TW" sz="2300" b="0">
                          <a:effectLst/>
                          <a:latin typeface="標楷體" pitchFamily="65" charset="-120"/>
                          <a:ea typeface="標楷體" panose="03000509000000000000" pitchFamily="65" charset="-120"/>
                        </a:rPr>
                        <a:t>一般 VLAN 間設定故障排除</a:t>
                      </a:r>
                    </a:p>
                  </a:txBody>
                  <a:tcPr marL="47625" marR="47625" marT="47625" marB="47625" anchor="ctr"/>
                </a:tc>
                <a:extLst>
                  <a:ext uri="{0D108BD9-81ED-4DB2-BD59-A6C34878D82A}">
                    <a16:rowId xmlns:a16="http://schemas.microsoft.com/office/drawing/2014/main" val="3134809945"/>
                  </a:ext>
                </a:extLst>
              </a:tr>
            </a:tbl>
          </a:graphicData>
        </a:graphic>
      </p:graphicFrame>
      <p:sp>
        <p:nvSpPr>
          <p:cNvPr id="4" name="投影片編號版面配置區 3"/>
          <p:cNvSpPr>
            <a:spLocks noGrp="1"/>
          </p:cNvSpPr>
          <p:nvPr>
            <p:ph type="sldNum" sz="quarter" idx="4"/>
          </p:nvPr>
        </p:nvSpPr>
        <p:spPr/>
        <p:txBody>
          <a:bodyPr/>
          <a:lstStyle/>
          <a:p>
            <a:pPr defTabSz="385754">
              <a:defRPr/>
            </a:pPr>
            <a:fld id="{2F5CCB13-0A32-4557-88E9-079F0C330695}" type="slidenum">
              <a:rPr lang="en-US" kern="0" smtClean="0">
                <a:solidFill>
                  <a:srgbClr val="595959"/>
                </a:solidFill>
              </a:rPr>
              <a:pPr defTabSz="385754">
                <a:defRPr/>
              </a:pPr>
              <a:t>597</a:t>
            </a:fld>
            <a:endParaRPr lang="en-US" kern="0">
              <a:solidFill>
                <a:srgbClr val="595959"/>
              </a:solidFill>
            </a:endParaRPr>
          </a:p>
        </p:txBody>
      </p:sp>
    </p:spTree>
    <p:custDataLst>
      <p:tags r:id="rId3"/>
    </p:custDataLst>
    <p:extLst>
      <p:ext uri="{BB962C8B-B14F-4D97-AF65-F5344CB8AC3E}">
        <p14:creationId xmlns:p14="http://schemas.microsoft.com/office/powerpoint/2010/main" val="1898598095"/>
      </p:ext>
    </p:extLst>
  </p:cSld>
  <p:clrMapOvr>
    <a:masterClrMapping/>
  </p:clrMapOvr>
  <p:transition spd="slow">
    <p:wipe/>
  </p:transition>
  <p:timing/>
</p:sld>
</file>

<file path=ppt/slides/slide598.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noAutofit/>
          </a:bodyPr>
          <a:lstStyle/>
          <a:p>
            <a:r>
              <a:rPr lang="en-US" altLang="zh-TW" sz="2700" smtClean="0"/>
              <a:t>21.1VLAN </a:t>
            </a:r>
            <a:r>
              <a:rPr lang="zh-TW" altLang="en-US" sz="2700"/>
              <a:t>間路由運作</a:t>
            </a:r>
            <a:br>
              <a:rPr lang="en-US" sz="2700"/>
            </a:br>
            <a:r>
              <a:rPr lang="zh-TW" altLang="en-US" sz="2700"/>
              <a:t>什麼是 </a:t>
            </a:r>
            <a:r>
              <a:rPr lang="en-US" altLang="zh-TW" sz="2700"/>
              <a:t>VLAN </a:t>
            </a:r>
            <a:r>
              <a:rPr lang="zh-TW" altLang="en-US" sz="2700"/>
              <a:t>間路由？ </a:t>
            </a:r>
          </a:p>
        </p:txBody>
      </p:sp>
      <p:sp>
        <p:nvSpPr>
          <p:cNvPr id="5" name="Content Placeholder 4">
            <a:extLst>
              <a:ext uri="{FF2B5EF4-FFF2-40B4-BE49-F238E27FC236}">
                <a16:creationId xmlns:a16="http://schemas.microsoft.com/office/drawing/2014/main" id="{88A9C66E-E200-0744-A063-593632BE68AD}"/>
              </a:ext>
            </a:extLst>
          </p:cNvPr>
          <p:cNvSpPr>
            <a:spLocks noGrp="1"/>
          </p:cNvSpPr>
          <p:nvPr>
            <p:ph idx="1"/>
          </p:nvPr>
        </p:nvSpPr>
        <p:spPr>
          <a:xfrm>
            <a:off x="474662" y="1589088"/>
            <a:ext cx="8280057" cy="3689897"/>
          </a:xfrm>
        </p:spPr>
        <p:txBody>
          <a:bodyPr/>
          <a:lstStyle/>
          <a:p>
            <a:pPr marL="0" indent="0" algn="l"/>
            <a:r>
              <a:rPr lang="zh-TW" altLang="en-US" sz="1400">
                <a:solidFill>
                  <a:srgbClr val="000000"/>
                </a:solidFill>
              </a:rPr>
              <a:t>由於各種原因 </a:t>
            </a:r>
            <a:r>
              <a:rPr lang="en-US" altLang="zh-TW" sz="1400">
                <a:solidFill>
                  <a:srgbClr val="000000"/>
                </a:solidFill>
              </a:rPr>
              <a:t>VLAN </a:t>
            </a:r>
            <a:r>
              <a:rPr lang="zh-TW" altLang="en-US" sz="1400">
                <a:solidFill>
                  <a:srgbClr val="000000"/>
                </a:solidFill>
              </a:rPr>
              <a:t>用於區隔交換的第 </a:t>
            </a:r>
            <a:r>
              <a:rPr lang="en-US" altLang="zh-TW" sz="1400">
                <a:solidFill>
                  <a:srgbClr val="000000"/>
                </a:solidFill>
              </a:rPr>
              <a:t>2 </a:t>
            </a:r>
            <a:r>
              <a:rPr lang="zh-TW" altLang="en-US" sz="1400">
                <a:solidFill>
                  <a:srgbClr val="000000"/>
                </a:solidFill>
              </a:rPr>
              <a:t>層網路。無論原因為何，除非有路由器或第 </a:t>
            </a:r>
            <a:r>
              <a:rPr lang="en-US" altLang="zh-TW" sz="1400">
                <a:solidFill>
                  <a:srgbClr val="000000"/>
                </a:solidFill>
              </a:rPr>
              <a:t>3 </a:t>
            </a:r>
            <a:r>
              <a:rPr lang="zh-TW" altLang="en-US" sz="1400">
                <a:solidFill>
                  <a:srgbClr val="000000"/>
                </a:solidFill>
              </a:rPr>
              <a:t>層交換器提供路由服務，否則一個 </a:t>
            </a:r>
            <a:r>
              <a:rPr lang="en-US" altLang="zh-TW" sz="1400">
                <a:solidFill>
                  <a:srgbClr val="000000"/>
                </a:solidFill>
              </a:rPr>
              <a:t>VLAN </a:t>
            </a:r>
            <a:r>
              <a:rPr lang="zh-TW" altLang="en-US" sz="1400">
                <a:solidFill>
                  <a:srgbClr val="000000"/>
                </a:solidFill>
              </a:rPr>
              <a:t>中的主機都無法與另一個 </a:t>
            </a:r>
            <a:r>
              <a:rPr lang="en-US" altLang="zh-TW" sz="1400">
                <a:solidFill>
                  <a:srgbClr val="000000"/>
                </a:solidFill>
              </a:rPr>
              <a:t>VLAN </a:t>
            </a:r>
            <a:r>
              <a:rPr lang="zh-TW" altLang="en-US" sz="1400">
                <a:solidFill>
                  <a:srgbClr val="000000"/>
                </a:solidFill>
              </a:rPr>
              <a:t>中的主機通訊。</a:t>
            </a:r>
          </a:p>
          <a:p>
            <a:pPr marL="0" indent="0" algn="l"/>
            <a:endParaRPr lang="en-US" sz="1400">
              <a:solidFill>
                <a:srgbClr val="000000"/>
              </a:solidFill>
            </a:endParaRPr>
          </a:p>
          <a:p>
            <a:pPr marL="0" indent="0" algn="l"/>
            <a:r>
              <a:rPr lang="en-US" altLang="zh-TW" sz="1400">
                <a:solidFill>
                  <a:srgbClr val="000000"/>
                </a:solidFill>
              </a:rPr>
              <a:t>VLAN </a:t>
            </a:r>
            <a:r>
              <a:rPr lang="zh-TW" altLang="en-US" sz="1400">
                <a:solidFill>
                  <a:srgbClr val="000000"/>
                </a:solidFill>
              </a:rPr>
              <a:t>間路由是將網路流量從一個 </a:t>
            </a:r>
            <a:r>
              <a:rPr lang="en-US" altLang="zh-TW" sz="1400">
                <a:solidFill>
                  <a:srgbClr val="000000"/>
                </a:solidFill>
              </a:rPr>
              <a:t>VLAN </a:t>
            </a:r>
            <a:r>
              <a:rPr lang="zh-TW" altLang="en-US" sz="1400">
                <a:solidFill>
                  <a:srgbClr val="000000"/>
                </a:solidFill>
              </a:rPr>
              <a:t>轉送到另一個 </a:t>
            </a:r>
            <a:r>
              <a:rPr lang="en-US" altLang="zh-TW" sz="1400">
                <a:solidFill>
                  <a:srgbClr val="000000"/>
                </a:solidFill>
              </a:rPr>
              <a:t>VLAN </a:t>
            </a:r>
            <a:r>
              <a:rPr lang="zh-TW" altLang="en-US" sz="1400">
                <a:solidFill>
                  <a:srgbClr val="000000"/>
                </a:solidFill>
              </a:rPr>
              <a:t>的程序。</a:t>
            </a:r>
          </a:p>
          <a:p>
            <a:pPr marL="0" indent="0" algn="l"/>
            <a:endParaRPr lang="en-US" sz="1400">
              <a:solidFill>
                <a:srgbClr val="000000"/>
              </a:solidFill>
            </a:endParaRPr>
          </a:p>
          <a:p>
            <a:pPr marL="0" indent="0" algn="l"/>
            <a:r>
              <a:rPr lang="en-US" altLang="zh-TW" sz="1400">
                <a:solidFill>
                  <a:srgbClr val="000000"/>
                </a:solidFill>
              </a:rPr>
              <a:t>VLAN </a:t>
            </a:r>
            <a:r>
              <a:rPr lang="zh-TW" altLang="en-US" sz="1400">
                <a:solidFill>
                  <a:srgbClr val="000000"/>
                </a:solidFill>
              </a:rPr>
              <a:t>間路由選項有三種：</a:t>
            </a:r>
          </a:p>
          <a:p>
            <a:pPr marL="358826" lvl="1" indent="-285743">
              <a:buFont typeface="Arial" panose="020b0604020202020204" pitchFamily="34" charset="0"/>
              <a:buChar char="•"/>
            </a:pPr>
            <a:r>
              <a:rPr lang="zh-TW" b="1">
                <a:solidFill>
                  <a:srgbClr val="000000"/>
                </a:solidFill>
              </a:rPr>
              <a:t>傳統的 VLAN 間路由</a:t>
            </a:r>
            <a:r>
              <a:rPr lang="zh-TW">
                <a:solidFill>
                  <a:srgbClr val="000000"/>
                </a:solidFill>
              </a:rPr>
              <a:t> - 這是一個傳統的解決方案。不容易擴充</a:t>
            </a:r>
            <a:r>
              <a:rPr lang="zh-TW" altLang="en-US">
                <a:solidFill>
                  <a:srgbClr val="000000"/>
                </a:solidFill>
              </a:rPr>
              <a:t>。</a:t>
            </a:r>
            <a:endParaRPr lang="zh-TW">
              <a:solidFill>
                <a:srgbClr val="000000"/>
              </a:solidFill>
            </a:endParaRPr>
          </a:p>
          <a:p>
            <a:pPr marL="358826" lvl="1" indent="-285743">
              <a:buFont typeface="Arial" panose="020b0604020202020204" pitchFamily="34" charset="0"/>
              <a:buChar char="•"/>
            </a:pPr>
            <a:r>
              <a:rPr lang="zh-TW" b="1">
                <a:solidFill>
                  <a:srgbClr val="000000"/>
                </a:solidFill>
              </a:rPr>
              <a:t>單臂路由器</a:t>
            </a:r>
            <a:r>
              <a:rPr lang="zh-TW">
                <a:solidFill>
                  <a:srgbClr val="000000"/>
                </a:solidFill>
              </a:rPr>
              <a:t> - 這是一個中小型網路的可接受的解決方案。 </a:t>
            </a:r>
          </a:p>
          <a:p>
            <a:pPr marL="358826" lvl="1" indent="-285743">
              <a:buFont typeface="Arial" panose="020b0604020202020204" pitchFamily="34" charset="0"/>
              <a:buChar char="•"/>
            </a:pPr>
            <a:r>
              <a:rPr lang="zh-TW" b="1">
                <a:solidFill>
                  <a:srgbClr val="000000"/>
                </a:solidFill>
              </a:rPr>
              <a:t>使用交換虛擬介面 (SVI) 的第 3 層交換器</a:t>
            </a:r>
            <a:r>
              <a:rPr lang="zh-TW">
                <a:solidFill>
                  <a:srgbClr val="000000"/>
                </a:solidFill>
              </a:rPr>
              <a:t> - 這是中型到大型組織最具可擴展性的解決方案。 </a:t>
            </a:r>
          </a:p>
          <a:p>
            <a:pPr marL="0" indent="0" algn="l"/>
            <a:endParaRPr lang="en-US" sz="1400">
              <a:solidFill>
                <a:srgbClr val="000000"/>
              </a:solidFill>
            </a:endParaRPr>
          </a:p>
        </p:txBody>
      </p:sp>
      <p:sp>
        <p:nvSpPr>
          <p:cNvPr id="2" name="投影片編號版面配置區 1"/>
          <p:cNvSpPr>
            <a:spLocks noGrp="1"/>
          </p:cNvSpPr>
          <p:nvPr>
            <p:ph type="sldNum" sz="quarter" idx="12"/>
          </p:nvPr>
        </p:nvSpPr>
        <p:spPr/>
        <p:txBody>
          <a:bodyPr/>
          <a:lstStyle/>
          <a:p>
            <a:fld id="{4FAB73BC-B049-4115-A692-8D63A059BFB8}" type="slidenum">
              <a:rPr lang="en-US" smtClean="0"/>
              <a:t>598</a:t>
            </a:fld>
            <a:endParaRPr lang="en-US"/>
          </a:p>
        </p:txBody>
      </p:sp>
    </p:spTree>
    <p:extLst>
      <p:ext uri="{BB962C8B-B14F-4D97-AF65-F5344CB8AC3E}">
        <p14:creationId xmlns:p14="http://schemas.microsoft.com/office/powerpoint/2010/main" val="221861066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599.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noAutofit/>
          </a:bodyPr>
          <a:lstStyle/>
          <a:p>
            <a:r>
              <a:rPr lang="en-US" altLang="zh-TW" sz="2700"/>
              <a:t>21.1</a:t>
            </a:r>
            <a:r>
              <a:rPr lang="en-US" altLang="zh-TW" sz="2700" smtClean="0"/>
              <a:t>VLAN </a:t>
            </a:r>
            <a:r>
              <a:rPr lang="zh-TW" altLang="en-US" sz="2700"/>
              <a:t>間路由運作</a:t>
            </a:r>
            <a:br>
              <a:rPr lang="en-US" sz="2700"/>
            </a:br>
            <a:r>
              <a:rPr lang="zh-TW" altLang="en-US" sz="2700"/>
              <a:t>傳統 </a:t>
            </a:r>
            <a:r>
              <a:rPr lang="en-US" altLang="zh-TW" sz="2700"/>
              <a:t>VLAN </a:t>
            </a:r>
            <a:r>
              <a:rPr lang="zh-TW" altLang="en-US" sz="2700"/>
              <a:t>間路由</a:t>
            </a:r>
          </a:p>
        </p:txBody>
      </p:sp>
      <p:sp>
        <p:nvSpPr>
          <p:cNvPr id="4" name="Content Placeholder 3">
            <a:extLst>
              <a:ext uri="{FF2B5EF4-FFF2-40B4-BE49-F238E27FC236}">
                <a16:creationId xmlns:a16="http://schemas.microsoft.com/office/drawing/2014/main" id="{EEC262F2-F016-904F-A7D1-E53C0815C6A2}"/>
              </a:ext>
            </a:extLst>
          </p:cNvPr>
          <p:cNvSpPr>
            <a:spLocks noGrp="1"/>
          </p:cNvSpPr>
          <p:nvPr>
            <p:ph idx="1"/>
          </p:nvPr>
        </p:nvSpPr>
        <p:spPr>
          <a:xfrm>
            <a:off x="474662" y="1589088"/>
            <a:ext cx="8280057" cy="1839913"/>
          </a:xfrm>
        </p:spPr>
        <p:txBody>
          <a:bodyPr/>
          <a:lstStyle/>
          <a:p>
            <a:pPr marL="342892" indent="-342892" algn="l">
              <a:buFont typeface="Arial" panose="020b0604020202020204" pitchFamily="34" charset="0"/>
              <a:buChar char="•"/>
            </a:pPr>
            <a:r>
              <a:rPr lang="zh-TW" altLang="en-US" sz="1400">
                <a:solidFill>
                  <a:srgbClr val="000000"/>
                </a:solidFill>
              </a:rPr>
              <a:t>第一個 </a:t>
            </a:r>
            <a:r>
              <a:rPr lang="en-US" altLang="zh-TW" sz="1400">
                <a:solidFill>
                  <a:srgbClr val="000000"/>
                </a:solidFill>
              </a:rPr>
              <a:t>VLAN </a:t>
            </a:r>
            <a:r>
              <a:rPr lang="zh-TW" altLang="en-US" sz="1400">
                <a:solidFill>
                  <a:srgbClr val="000000"/>
                </a:solidFill>
              </a:rPr>
              <a:t>間路由解決方案仰賴使用具有多個乙太網路介面的路由器。每個路由器介面都連接到不同 </a:t>
            </a:r>
            <a:r>
              <a:rPr lang="en-US" altLang="zh-TW" sz="1400">
                <a:solidFill>
                  <a:srgbClr val="000000"/>
                </a:solidFill>
              </a:rPr>
              <a:t>VLAN </a:t>
            </a:r>
            <a:r>
              <a:rPr lang="zh-TW" altLang="en-US" sz="1400">
                <a:solidFill>
                  <a:srgbClr val="000000"/>
                </a:solidFill>
              </a:rPr>
              <a:t>中的交換器連接埠。路由器介面可做為 </a:t>
            </a:r>
            <a:r>
              <a:rPr lang="en-US" altLang="zh-TW" sz="1400">
                <a:solidFill>
                  <a:srgbClr val="000000"/>
                </a:solidFill>
              </a:rPr>
              <a:t>VLAN </a:t>
            </a:r>
            <a:r>
              <a:rPr lang="zh-TW" altLang="en-US" sz="1400">
                <a:solidFill>
                  <a:srgbClr val="000000"/>
                </a:solidFill>
              </a:rPr>
              <a:t>子網路上本地主機的預設閘道。</a:t>
            </a:r>
          </a:p>
          <a:p>
            <a:pPr marL="342892" indent="-342892" algn="l">
              <a:buFont typeface="Arial" panose="020b0604020202020204" pitchFamily="34" charset="0"/>
              <a:buChar char="•"/>
            </a:pPr>
            <a:r>
              <a:rPr lang="zh-TW" altLang="en-US" sz="1400">
                <a:solidFill>
                  <a:srgbClr val="000000"/>
                </a:solidFill>
              </a:rPr>
              <a:t>使用實體介面傳統 </a:t>
            </a:r>
            <a:r>
              <a:rPr lang="en-US" altLang="zh-TW" sz="1400">
                <a:solidFill>
                  <a:srgbClr val="000000"/>
                </a:solidFill>
              </a:rPr>
              <a:t>VLAN </a:t>
            </a:r>
            <a:r>
              <a:rPr lang="zh-TW" altLang="en-US" sz="1400">
                <a:solidFill>
                  <a:srgbClr val="000000"/>
                </a:solidFill>
              </a:rPr>
              <a:t>間路由的工作原理，但它有一個顯著的限制。它的可擴展性</a:t>
            </a:r>
            <a:r>
              <a:rPr lang="zh-TW" altLang="zh-TW" sz="1400">
                <a:solidFill>
                  <a:srgbClr val="000000"/>
                </a:solidFill>
              </a:rPr>
              <a:t>是不合理</a:t>
            </a:r>
            <a:r>
              <a:rPr lang="zh-TW" altLang="en-US" sz="1400">
                <a:solidFill>
                  <a:srgbClr val="000000"/>
                </a:solidFill>
              </a:rPr>
              <a:t>的，因為路由器具有有限的實體介面數量。每個 </a:t>
            </a:r>
            <a:r>
              <a:rPr lang="en-US" altLang="zh-TW" sz="1400">
                <a:solidFill>
                  <a:srgbClr val="000000"/>
                </a:solidFill>
              </a:rPr>
              <a:t>VLAN </a:t>
            </a:r>
            <a:r>
              <a:rPr lang="zh-TW" altLang="en-US" sz="1400">
                <a:solidFill>
                  <a:srgbClr val="000000"/>
                </a:solidFill>
              </a:rPr>
              <a:t>需要一個實體路由器介面，很快就會耗盡路由器的實體介面容量。</a:t>
            </a:r>
          </a:p>
          <a:p>
            <a:pPr marL="342892" indent="-342892" algn="l">
              <a:buFont typeface="Arial" panose="020b0604020202020204" pitchFamily="34" charset="0"/>
              <a:buChar char="•"/>
            </a:pPr>
            <a:r>
              <a:rPr lang="zh-TW" altLang="en-US" sz="1400" b="1">
                <a:solidFill>
                  <a:srgbClr val="000000"/>
                </a:solidFill>
              </a:rPr>
              <a:t>注意</a:t>
            </a:r>
            <a:r>
              <a:rPr lang="zh-TW" altLang="en-US" sz="1400">
                <a:solidFill>
                  <a:srgbClr val="000000"/>
                </a:solidFill>
              </a:rPr>
              <a:t>：這種 </a:t>
            </a:r>
            <a:r>
              <a:rPr lang="en-US" altLang="zh-TW" sz="1400">
                <a:solidFill>
                  <a:srgbClr val="000000"/>
                </a:solidFill>
              </a:rPr>
              <a:t>VLAN </a:t>
            </a:r>
            <a:r>
              <a:rPr lang="zh-TW" altLang="en-US" sz="1400">
                <a:solidFill>
                  <a:srgbClr val="000000"/>
                </a:solidFill>
              </a:rPr>
              <a:t>間路由的方法已經不再在交換的網路中實作，僅供說明之用。 </a:t>
            </a:r>
          </a:p>
        </p:txBody>
      </p:sp>
      <p:pic>
        <p:nvPicPr>
          <p:cNvPr id="7" name="Picture 6">
            <a:extLst>
              <a:ext uri="{FF2B5EF4-FFF2-40B4-BE49-F238E27FC236}">
                <a16:creationId xmlns:a16="http://schemas.microsoft.com/office/drawing/2014/main" id="{4C68F331-22AB-E84A-B6A1-B8209A49DF1E}"/>
              </a:ext>
            </a:extLst>
          </p:cNvPr>
          <p:cNvPicPr>
            <a:picLocks noChangeAspect="1"/>
          </p:cNvPicPr>
          <p:nvPr/>
        </p:nvPicPr>
        <p:blipFill>
          <a:blip r:embed="rId3"/>
          <a:stretch>
            <a:fillRect/>
          </a:stretch>
        </p:blipFill>
        <p:spPr>
          <a:xfrm>
            <a:off x="2426390" y="3523497"/>
            <a:ext cx="3704587" cy="2023802"/>
          </a:xfrm>
          <a:prstGeom prst="rect">
            <a:avLst/>
          </a:prstGeom>
        </p:spPr>
      </p:pic>
      <p:sp>
        <p:nvSpPr>
          <p:cNvPr id="2" name="投影片編號版面配置區 1"/>
          <p:cNvSpPr>
            <a:spLocks noGrp="1"/>
          </p:cNvSpPr>
          <p:nvPr>
            <p:ph type="sldNum" sz="quarter" idx="12"/>
          </p:nvPr>
        </p:nvSpPr>
        <p:spPr/>
        <p:txBody>
          <a:bodyPr/>
          <a:lstStyle/>
          <a:p>
            <a:fld id="{4FAB73BC-B049-4115-A692-8D63A059BFB8}" type="slidenum">
              <a:rPr lang="en-US" smtClean="0"/>
              <a:t>599</a:t>
            </a:fld>
            <a:endParaRPr lang="en-US"/>
          </a:p>
        </p:txBody>
      </p:sp>
    </p:spTree>
    <p:extLst>
      <p:ext uri="{BB962C8B-B14F-4D97-AF65-F5344CB8AC3E}">
        <p14:creationId xmlns:p14="http://schemas.microsoft.com/office/powerpoint/2010/main" val="344394120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6.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8194" name="Rectangle 2"/>
          <p:cNvSpPr>
            <a:spLocks noGrp="1" noChangeArrowheads="1"/>
          </p:cNvSpPr>
          <p:nvPr>
            <p:ph type="title"/>
          </p:nvPr>
        </p:nvSpPr>
        <p:spPr/>
        <p:txBody>
          <a:bodyPr>
            <a:noAutofit/>
          </a:bodyPr>
          <a:lstStyle/>
          <a:p>
            <a:pPr rtl="0"/>
            <a:r>
              <a:rPr lang="en-US" altLang="zh-TW" sz="3000" smtClean="0"/>
              <a:t>1.2</a:t>
            </a:r>
            <a:r>
              <a:rPr lang="zh-TW" altLang="en-US" sz="3000" smtClean="0"/>
              <a:t>網路</a:t>
            </a:r>
            <a:r>
              <a:rPr lang="zh-TW" altLang="en-US" sz="3000"/>
              <a:t>元件</a:t>
            </a:r>
            <a:r>
              <a:rPr lang="en-US" altLang="zh-TW" sz="3000"/>
              <a:t>-</a:t>
            </a:r>
            <a:r>
              <a:rPr lang="zh-TW" altLang="en-US" sz="3000"/>
              <a:t>主機角色</a:t>
            </a:r>
          </a:p>
        </p:txBody>
      </p:sp>
      <p:sp>
        <p:nvSpPr>
          <p:cNvPr id="8195" name="Rectangle 6"/>
          <p:cNvSpPr>
            <a:spLocks noGrp="1" noChangeArrowheads="1"/>
          </p:cNvSpPr>
          <p:nvPr>
            <p:ph idx="1"/>
          </p:nvPr>
        </p:nvSpPr>
        <p:spPr>
          <a:xfrm>
            <a:off x="144064" y="1656196"/>
            <a:ext cx="3488136" cy="4153199"/>
          </a:xfrm>
        </p:spPr>
        <p:txBody>
          <a:bodyPr>
            <a:normAutofit lnSpcReduction="10000"/>
          </a:bodyPr>
          <a:lstStyle/>
          <a:p>
            <a:pPr marL="0" indent="0">
              <a:buNone/>
            </a:pPr>
            <a:r>
              <a:rPr lang="zh-TW" altLang="en-US" sz="1600"/>
              <a:t>網路上的每台電腦稱為主機或終端裝置。</a:t>
            </a:r>
          </a:p>
          <a:p>
            <a:pPr marL="0" indent="0">
              <a:buNone/>
            </a:pPr>
            <a:r>
              <a:rPr lang="zh-TW" altLang="en-US" sz="1600"/>
              <a:t>伺服器是提供資訊給終端裝置的電腦：</a:t>
            </a:r>
          </a:p>
          <a:p>
            <a:pPr lvl="1" rtl="0">
              <a:buFont typeface="Arial" panose="020b0604020202020204" pitchFamily="34" charset="0"/>
              <a:buChar char="•"/>
            </a:pPr>
            <a:r>
              <a:rPr lang="en-US" altLang="zh-TW" sz="1600"/>
              <a:t>email servers</a:t>
            </a:r>
          </a:p>
          <a:p>
            <a:pPr lvl="1" rtl="0">
              <a:buFont typeface="Arial" panose="020b0604020202020204" pitchFamily="34" charset="0"/>
              <a:buChar char="•"/>
            </a:pPr>
            <a:r>
              <a:rPr lang="en-US" altLang="zh-TW" sz="1600"/>
              <a:t>web servers</a:t>
            </a:r>
          </a:p>
          <a:p>
            <a:pPr lvl="1" rtl="0">
              <a:buFont typeface="Arial" panose="020b0604020202020204" pitchFamily="34" charset="0"/>
              <a:buChar char="•"/>
            </a:pPr>
            <a:r>
              <a:rPr lang="zh-TW" altLang="en-US" sz="1600"/>
              <a:t>檔案伺服器</a:t>
            </a:r>
          </a:p>
          <a:p>
            <a:pPr marL="0" indent="0">
              <a:buNone/>
            </a:pPr>
            <a:r>
              <a:rPr lang="zh-TW" altLang="en-US" sz="1600"/>
              <a:t>用戶端是傳送要求至伺服器以擷取資訊的電腦：</a:t>
            </a:r>
          </a:p>
          <a:p>
            <a:pPr lvl="1" rtl="0">
              <a:buFont typeface="Arial" panose="020b0604020202020204" pitchFamily="34" charset="0"/>
              <a:buChar char="•"/>
            </a:pPr>
            <a:r>
              <a:rPr lang="zh-TW" altLang="en-US" sz="1600"/>
              <a:t>從 </a:t>
            </a:r>
            <a:r>
              <a:rPr lang="en-US" altLang="zh-TW" sz="1600"/>
              <a:t>Web </a:t>
            </a:r>
            <a:r>
              <a:rPr lang="zh-TW" altLang="en-US" sz="1600"/>
              <a:t>服務器的網頁</a:t>
            </a:r>
          </a:p>
          <a:p>
            <a:pPr lvl="1" rtl="0"/>
            <a:r>
              <a:rPr lang="zh-TW" altLang="en-US" sz="1600"/>
              <a:t>來自電子郵件伺服器的電子郵件</a:t>
            </a:r>
          </a:p>
          <a:p>
            <a:pPr marL="0" indent="0">
              <a:buNone/>
            </a:pPr>
            <a:r>
              <a:rPr lang="zh-TW"/>
              <a:t> </a:t>
            </a:r>
          </a:p>
        </p:txBody>
      </p:sp>
      <p:graphicFrame>
        <p:nvGraphicFramePr>
          <p:cNvPr id="2" name="Table 1"/>
          <p:cNvGraphicFramePr>
            <a:graphicFrameLocks noGrp="1"/>
          </p:cNvGraphicFramePr>
          <p:nvPr>
            <p:extLst>
              <p:ext uri="{D42A27DB-BD31-4B8C-83A1-F6EECF244321}">
                <p14:modId xmlns:p14="http://schemas.microsoft.com/office/powerpoint/2010/main" val="912913271"/>
              </p:ext>
            </p:extLst>
          </p:nvPr>
        </p:nvGraphicFramePr>
        <p:xfrm>
          <a:off x="3528754" y="3227917"/>
          <a:ext cx="5471183" cy="2633960"/>
        </p:xfrm>
        <a:graphic>
          <a:graphicData uri="http://schemas.openxmlformats.org/drawingml/2006/table">
            <a:tbl>
              <a:tblPr firstRow="1" bandRow="1">
                <a:tableStyleId>{5C22544A-7EE6-4342-B048-85BDC9FD1C3A}</a:tableStyleId>
              </a:tblPr>
              <a:tblGrid>
                <a:gridCol w="1396538">
                  <a:extLst>
                    <a:ext uri="{9D8B030D-6E8A-4147-A177-3AD203B41FA5}">
                      <a16:colId xmlns:a16="http://schemas.microsoft.com/office/drawing/2014/main" val="20000"/>
                    </a:ext>
                  </a:extLst>
                </a:gridCol>
                <a:gridCol w="4074645">
                  <a:extLst>
                    <a:ext uri="{9D8B030D-6E8A-4147-A177-3AD203B41FA5}">
                      <a16:colId xmlns:a16="http://schemas.microsoft.com/office/drawing/2014/main" val="20001"/>
                    </a:ext>
                  </a:extLst>
                </a:gridCol>
              </a:tblGrid>
              <a:tr h="640080">
                <a:tc>
                  <a:txBody>
                    <a:bodyPr vert="horz" wrap="square"/>
                    <a:lstStyle/>
                    <a:p>
                      <a:pPr rtl="0"/>
                      <a:r>
                        <a:rPr lang="zh-TW" sz="1800">
                          <a:latin typeface="Times New Roman" panose="02020603050405020304" pitchFamily="18" charset="0"/>
                          <a:ea typeface="標楷體" panose="03000509000000000000" pitchFamily="65" charset="-120"/>
                        </a:rPr>
                        <a:t>伺服器類型</a:t>
                      </a:r>
                    </a:p>
                  </a:txBody>
                  <a:tcPr/>
                </a:tc>
                <a:tc>
                  <a:txBody>
                    <a:bodyPr vert="horz" wrap="square"/>
                    <a:lstStyle/>
                    <a:p>
                      <a:pPr rtl="0"/>
                      <a:r>
                        <a:rPr lang="zh-TW" sz="1800">
                          <a:latin typeface="Times New Roman" panose="02020603050405020304" pitchFamily="18" charset="0"/>
                          <a:ea typeface="標楷體" panose="03000509000000000000" pitchFamily="65" charset="-120"/>
                        </a:rPr>
                        <a:t>說明</a:t>
                      </a:r>
                    </a:p>
                  </a:txBody>
                  <a:tcPr/>
                </a:tc>
                <a:extLst>
                  <a:ext uri="{0D108BD9-81ED-4DB2-BD59-A6C34878D82A}">
                    <a16:rowId xmlns:a16="http://schemas.microsoft.com/office/drawing/2014/main" val="10000"/>
                  </a:ext>
                </a:extLst>
              </a:tr>
              <a:tr h="640080">
                <a:tc>
                  <a:txBody>
                    <a:bodyPr vert="horz" wrap="square"/>
                    <a:lstStyle/>
                    <a:p>
                      <a:pPr rtl="0"/>
                      <a:r>
                        <a:rPr lang="zh-TW" sz="1800">
                          <a:latin typeface="Times New Roman" panose="02020603050405020304" pitchFamily="18" charset="0"/>
                          <a:ea typeface="標楷體" panose="03000509000000000000" pitchFamily="65" charset="-120"/>
                        </a:rPr>
                        <a:t>電子郵件</a:t>
                      </a:r>
                    </a:p>
                  </a:txBody>
                  <a:tcPr/>
                </a:tc>
                <a:tc>
                  <a:txBody>
                    <a:bodyPr vert="horz" wrap="square"/>
                    <a:lstStyle/>
                    <a:p>
                      <a:pPr rtl="0"/>
                      <a:r>
                        <a:rPr lang="zh-TW" sz="1400" b="0" i="0" kern="1200">
                          <a:solidFill>
                            <a:schemeClr val="dk1"/>
                          </a:solidFill>
                          <a:effectLst/>
                          <a:latin typeface="Times New Roman" panose="02020603050405020304" pitchFamily="18" charset="0"/>
                          <a:ea typeface="標楷體" panose="03000509000000000000" pitchFamily="65" charset="-120"/>
                          <a:cs typeface="+mn-cs"/>
                        </a:rPr>
                        <a:t>電子郵件服務器運行電子郵件服務器軟件。 </a:t>
                      </a:r>
                    </a:p>
                    <a:p>
                      <a:pPr rtl="0"/>
                      <a:r>
                        <a:rPr lang="zh-TW" sz="1400" b="0" i="0" kern="1200">
                          <a:solidFill>
                            <a:schemeClr val="dk1"/>
                          </a:solidFill>
                          <a:effectLst/>
                          <a:latin typeface="Times New Roman" panose="02020603050405020304" pitchFamily="18" charset="0"/>
                          <a:ea typeface="標楷體" panose="03000509000000000000" pitchFamily="65" charset="-120"/>
                          <a:cs typeface="+mn-cs"/>
                        </a:rPr>
                        <a:t>用戶</a:t>
                      </a:r>
                      <a:r>
                        <a:rPr lang="zh-TW" sz="1400" b="0" i="0" kern="1200" baseline="0">
                          <a:solidFill>
                            <a:schemeClr val="dk1"/>
                          </a:solidFill>
                          <a:effectLst/>
                          <a:latin typeface="Times New Roman" panose="02020603050405020304" pitchFamily="18" charset="0"/>
                          <a:ea typeface="標楷體" panose="03000509000000000000" pitchFamily="65" charset="-120"/>
                          <a:cs typeface="+mn-cs"/>
                        </a:rPr>
                        <a:t> </a:t>
                      </a:r>
                      <a:r>
                        <a:rPr lang="zh-TW" sz="1400" b="0" i="0" kern="1200">
                          <a:solidFill>
                            <a:schemeClr val="dk1"/>
                          </a:solidFill>
                          <a:effectLst/>
                          <a:latin typeface="Times New Roman" panose="02020603050405020304" pitchFamily="18" charset="0"/>
                          <a:ea typeface="標楷體" panose="03000509000000000000" pitchFamily="65" charset="-120"/>
                          <a:cs typeface="+mn-cs"/>
                        </a:rPr>
                        <a:t>端使用用戶端軟體來存取電子郵件。</a:t>
                      </a:r>
                    </a:p>
                  </a:txBody>
                  <a:tcPr/>
                </a:tc>
                <a:extLst>
                  <a:ext uri="{0D108BD9-81ED-4DB2-BD59-A6C34878D82A}">
                    <a16:rowId xmlns:a16="http://schemas.microsoft.com/office/drawing/2014/main" val="10001"/>
                  </a:ext>
                </a:extLst>
              </a:tr>
              <a:tr h="744023">
                <a:tc>
                  <a:txBody>
                    <a:bodyPr vert="horz" wrap="square"/>
                    <a:lstStyle/>
                    <a:p>
                      <a:pPr rtl="0"/>
                      <a:r>
                        <a:rPr lang="zh-TW" sz="1800">
                          <a:latin typeface="Times New Roman" panose="02020603050405020304" pitchFamily="18" charset="0"/>
                          <a:ea typeface="標楷體" panose="03000509000000000000" pitchFamily="65" charset="-120"/>
                        </a:rPr>
                        <a:t>網路</a:t>
                      </a:r>
                    </a:p>
                  </a:txBody>
                  <a:tcPr/>
                </a:tc>
                <a:tc>
                  <a:txBody>
                    <a:bodyPr vert="horz" wrap="square"/>
                    <a:lstStyle/>
                    <a:p>
                      <a:pPr rtl="0"/>
                      <a:r>
                        <a:rPr lang="zh-TW" sz="1400" b="0" i="0" kern="1200">
                          <a:solidFill>
                            <a:schemeClr val="dk1"/>
                          </a:solidFill>
                          <a:effectLst/>
                          <a:latin typeface="Times New Roman" panose="02020603050405020304" pitchFamily="18" charset="0"/>
                          <a:ea typeface="標楷體" panose="03000509000000000000" pitchFamily="65" charset="-120"/>
                          <a:cs typeface="+mn-cs"/>
                        </a:rPr>
                        <a:t>Web 服務器運行 Web 服務器軟件。 </a:t>
                      </a:r>
                    </a:p>
                    <a:p>
                      <a:pPr rtl="0"/>
                      <a:r>
                        <a:rPr lang="zh-TW" sz="1400" b="0" i="0" kern="1200">
                          <a:solidFill>
                            <a:schemeClr val="dk1"/>
                          </a:solidFill>
                          <a:effectLst/>
                          <a:latin typeface="Times New Roman" panose="02020603050405020304" pitchFamily="18" charset="0"/>
                          <a:ea typeface="標楷體" panose="03000509000000000000" pitchFamily="65" charset="-120"/>
                          <a:cs typeface="+mn-cs"/>
                        </a:rPr>
                        <a:t>用戶端使用瀏覽器軟體存取網頁。</a:t>
                      </a:r>
                    </a:p>
                  </a:txBody>
                  <a:tcPr/>
                </a:tc>
                <a:extLst>
                  <a:ext uri="{0D108BD9-81ED-4DB2-BD59-A6C34878D82A}">
                    <a16:rowId xmlns:a16="http://schemas.microsoft.com/office/drawing/2014/main" val="10002"/>
                  </a:ext>
                </a:extLst>
              </a:tr>
              <a:tr h="609777">
                <a:tc>
                  <a:txBody>
                    <a:bodyPr vert="horz" wrap="square"/>
                    <a:lstStyle/>
                    <a:p>
                      <a:pPr rtl="0"/>
                      <a:r>
                        <a:rPr lang="zh-TW" sz="1800">
                          <a:latin typeface="Times New Roman" panose="02020603050405020304" pitchFamily="18" charset="0"/>
                          <a:ea typeface="標楷體" panose="03000509000000000000" pitchFamily="65" charset="-120"/>
                        </a:rPr>
                        <a:t>檔案</a:t>
                      </a:r>
                    </a:p>
                  </a:txBody>
                  <a:tcPr/>
                </a:tc>
                <a:tc>
                  <a:txBody>
                    <a:bodyPr vert="horz" wrap="square"/>
                    <a:lstStyle/>
                    <a:p>
                      <a:pPr rtl="0"/>
                      <a:r>
                        <a:rPr lang="zh-TW" sz="1400" b="0" i="0" kern="1200">
                          <a:solidFill>
                            <a:schemeClr val="dk1"/>
                          </a:solidFill>
                          <a:effectLst/>
                          <a:latin typeface="Times New Roman" panose="02020603050405020304" pitchFamily="18" charset="0"/>
                          <a:ea typeface="標楷體" panose="03000509000000000000" pitchFamily="65" charset="-120"/>
                          <a:cs typeface="+mn-cs"/>
                        </a:rPr>
                        <a:t>文件服務器存儲公司和用戶文件。</a:t>
                      </a:r>
                    </a:p>
                    <a:p>
                      <a:pPr rtl="0"/>
                      <a:r>
                        <a:rPr lang="zh-TW" sz="1400" b="0" i="0" kern="1200">
                          <a:solidFill>
                            <a:schemeClr val="dk1"/>
                          </a:solidFill>
                          <a:effectLst/>
                          <a:latin typeface="Times New Roman" panose="02020603050405020304" pitchFamily="18" charset="0"/>
                          <a:ea typeface="標楷體" panose="03000509000000000000" pitchFamily="65" charset="-120"/>
                          <a:cs typeface="+mn-cs"/>
                        </a:rPr>
                        <a:t>用戶端裝置存取這些檔案。</a:t>
                      </a:r>
                    </a:p>
                  </a:txBody>
                  <a:tcPr/>
                </a:tc>
                <a:extLst>
                  <a:ext uri="{0D108BD9-81ED-4DB2-BD59-A6C34878D82A}">
                    <a16:rowId xmlns:a16="http://schemas.microsoft.com/office/drawing/2014/main" val="10003"/>
                  </a:ext>
                </a:extLst>
              </a:tr>
            </a:tbl>
          </a:graphicData>
        </a:graphic>
      </p:graphicFrame>
      <p:pic>
        <p:nvPicPr>
          <p:cNvPr id="4" name="Picture 3"/>
          <p:cNvPicPr>
            <a:picLocks noChangeAspect="1"/>
          </p:cNvPicPr>
          <p:nvPr/>
        </p:nvPicPr>
        <p:blipFill>
          <a:blip r:embed="rId3"/>
          <a:stretch>
            <a:fillRect/>
          </a:stretch>
        </p:blipFill>
        <p:spPr>
          <a:xfrm>
            <a:off x="3974745" y="1864783"/>
            <a:ext cx="4680156" cy="1062683"/>
          </a:xfrm>
          <a:prstGeom prst="rect">
            <a:avLst/>
          </a:prstGeom>
        </p:spPr>
      </p:pic>
      <p:sp>
        <p:nvSpPr>
          <p:cNvPr id="3" name="投影片編號版面配置區 2"/>
          <p:cNvSpPr>
            <a:spLocks noGrp="1"/>
          </p:cNvSpPr>
          <p:nvPr>
            <p:ph type="sldNum" sz="quarter" idx="4"/>
          </p:nvPr>
        </p:nvSpPr>
        <p:spPr/>
        <p:txBody>
          <a:bodyPr/>
          <a:lstStyle/>
          <a:p>
            <a:pPr defTabSz="385754">
              <a:defRPr/>
            </a:pPr>
            <a:fld id="{2F5CCB13-0A32-4557-88E9-079F0C330695}" type="slidenum">
              <a:rPr lang="en-US" kern="0" smtClean="0">
                <a:solidFill>
                  <a:srgbClr val="595959"/>
                </a:solidFill>
              </a:rPr>
              <a:pPr defTabSz="385754">
                <a:defRPr/>
              </a:pPr>
              <a:t>6</a:t>
            </a:fld>
            <a:endParaRPr lang="en-US" kern="0">
              <a:solidFill>
                <a:srgbClr val="595959"/>
              </a:solidFill>
            </a:endParaRPr>
          </a:p>
        </p:txBody>
      </p:sp>
    </p:spTree>
    <p:custDataLst>
      <p:tags r:id="rId4"/>
    </p:custDataLst>
    <p:extLst>
      <p:ext uri="{BB962C8B-B14F-4D97-AF65-F5344CB8AC3E}">
        <p14:creationId xmlns:p14="http://schemas.microsoft.com/office/powerpoint/2010/main" val="2181223459"/>
      </p:ext>
    </p:extLst>
  </p:cSld>
  <p:clrMapOvr>
    <a:masterClrMapping/>
  </p:clrMapOvr>
  <p:transition spd="slow">
    <p:wipe/>
  </p:transition>
  <p:timing/>
</p:sld>
</file>

<file path=ppt/slides/slide60.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p:cNvSpPr>
            <a:spLocks noGrp="1"/>
          </p:cNvSpPr>
          <p:nvPr>
            <p:ph type="title"/>
          </p:nvPr>
        </p:nvSpPr>
        <p:spPr/>
        <p:txBody>
          <a:bodyPr>
            <a:noAutofit/>
          </a:bodyPr>
          <a:lstStyle/>
          <a:p>
            <a:pPr rtl="0"/>
            <a:r>
              <a:rPr lang="zh-TW" altLang="en-US" sz="3000"/>
              <a:t>指令結構</a:t>
            </a:r>
            <a:r>
              <a:rPr lang="en-US" altLang="zh-TW" sz="3000"/>
              <a:t>-</a:t>
            </a:r>
            <a:r>
              <a:rPr lang="zh-TW" altLang="en-US" sz="3000"/>
              <a:t>快速鍵 </a:t>
            </a:r>
            <a:r>
              <a:rPr lang="en-US" altLang="zh-TW" sz="3000"/>
              <a:t>(</a:t>
            </a:r>
            <a:r>
              <a:rPr lang="zh-TW" altLang="en-US" sz="3000"/>
              <a:t>續</a:t>
            </a:r>
            <a:r>
              <a:rPr lang="en-US" altLang="zh-TW" sz="3000"/>
              <a:t>) </a:t>
            </a:r>
          </a:p>
        </p:txBody>
      </p:sp>
      <p:sp>
        <p:nvSpPr>
          <p:cNvPr id="5" name="Rectangle 6">
            <a:extLst>
              <a:ext uri="{FF2B5EF4-FFF2-40B4-BE49-F238E27FC236}">
                <a16:creationId xmlns:a16="http://schemas.microsoft.com/office/drawing/2014/main" id="{F24C0645-E185-E14D-BE57-D9D754DCF7A8}"/>
              </a:ext>
            </a:extLst>
          </p:cNvPr>
          <p:cNvSpPr>
            <a:spLocks noGrp="1" noChangeArrowheads="1"/>
          </p:cNvSpPr>
          <p:nvPr>
            <p:ph idx="1"/>
          </p:nvPr>
        </p:nvSpPr>
        <p:spPr>
          <a:xfrm>
            <a:off x="468312" y="1294106"/>
            <a:ext cx="8207375" cy="918986"/>
          </a:xfrm>
        </p:spPr>
        <p:txBody>
          <a:bodyPr>
            <a:normAutofit fontScale="70000" lnSpcReduction="20000"/>
          </a:bodyPr>
          <a:lstStyle/>
          <a:p>
            <a:pPr rtl="0"/>
            <a:r>
              <a:rPr lang="zh-TW" altLang="en-US" sz="4200"/>
              <a:t>下表是用來加強命令列編輯的簡短按鍵清單</a:t>
            </a:r>
            <a:r>
              <a:rPr lang="zh-TW" sz="4200"/>
              <a:t>。 </a:t>
            </a:r>
          </a:p>
          <a:p>
            <a:endParaRPr lang="en-US" altLang="ja-JP"/>
          </a:p>
        </p:txBody>
      </p:sp>
      <p:graphicFrame>
        <p:nvGraphicFramePr>
          <p:cNvPr id="6" name="Table 5">
            <a:extLst>
              <a:ext uri="{FF2B5EF4-FFF2-40B4-BE49-F238E27FC236}">
                <a16:creationId xmlns:a16="http://schemas.microsoft.com/office/drawing/2014/main" id="{4F7926FB-C2EF-1548-A7A3-1FDF65CDA220}"/>
              </a:ext>
            </a:extLst>
          </p:cNvPr>
          <p:cNvGraphicFramePr>
            <a:graphicFrameLocks noGrp="1"/>
          </p:cNvGraphicFramePr>
          <p:nvPr>
            <p:extLst>
              <p:ext uri="{D42A27DB-BD31-4B8C-83A1-F6EECF244321}">
                <p14:modId xmlns:p14="http://schemas.microsoft.com/office/powerpoint/2010/main" val="2278550404"/>
              </p:ext>
            </p:extLst>
          </p:nvPr>
        </p:nvGraphicFramePr>
        <p:xfrm>
          <a:off x="371475" y="2441939"/>
          <a:ext cx="8467725" cy="3980966"/>
        </p:xfrm>
        <a:graphic>
          <a:graphicData uri="http://schemas.openxmlformats.org/drawingml/2006/table">
            <a:tbl>
              <a:tblPr firstRow="1" bandRow="1">
                <a:tableStyleId>{5C22544A-7EE6-4342-B048-85BDC9FD1C3A}</a:tableStyleId>
              </a:tblPr>
              <a:tblGrid>
                <a:gridCol w="3848100">
                  <a:extLst>
                    <a:ext uri="{9D8B030D-6E8A-4147-A177-3AD203B41FA5}">
                      <a16:colId xmlns:a16="http://schemas.microsoft.com/office/drawing/2014/main" val="1180500583"/>
                    </a:ext>
                  </a:extLst>
                </a:gridCol>
                <a:gridCol w="4619625">
                  <a:extLst>
                    <a:ext uri="{9D8B030D-6E8A-4147-A177-3AD203B41FA5}">
                      <a16:colId xmlns:a16="http://schemas.microsoft.com/office/drawing/2014/main" val="2741835617"/>
                    </a:ext>
                  </a:extLst>
                </a:gridCol>
              </a:tblGrid>
              <a:tr h="445686">
                <a:tc>
                  <a:txBody>
                    <a:bodyPr vert="horz" wrap="square"/>
                    <a:lstStyle/>
                    <a:p>
                      <a:pPr rtl="0"/>
                      <a:r>
                        <a:rPr lang="zh-TW" sz="2600">
                          <a:latin typeface="標楷體" pitchFamily="65" charset="-120"/>
                          <a:ea typeface="標楷體" panose="03000509000000000000" pitchFamily="65" charset="-120"/>
                        </a:rPr>
                        <a:t>按鍵</a:t>
                      </a:r>
                    </a:p>
                  </a:txBody>
                  <a:tcPr/>
                </a:tc>
                <a:tc>
                  <a:txBody>
                    <a:bodyPr vert="horz" wrap="square"/>
                    <a:lstStyle/>
                    <a:p>
                      <a:pPr rtl="0"/>
                      <a:r>
                        <a:rPr lang="zh-TW" sz="2600">
                          <a:latin typeface="標楷體" pitchFamily="65" charset="-120"/>
                          <a:ea typeface="標楷體" panose="03000509000000000000" pitchFamily="65" charset="-120"/>
                        </a:rPr>
                        <a:t>說明</a:t>
                      </a:r>
                    </a:p>
                  </a:txBody>
                  <a:tcPr/>
                </a:tc>
                <a:extLst>
                  <a:ext uri="{0D108BD9-81ED-4DB2-BD59-A6C34878D82A}">
                    <a16:rowId xmlns:a16="http://schemas.microsoft.com/office/drawing/2014/main" val="3590626540"/>
                  </a:ext>
                </a:extLst>
              </a:tr>
              <a:tr h="449168">
                <a:tc>
                  <a:txBody>
                    <a:bodyPr vert="horz" wrap="square"/>
                    <a:lstStyle/>
                    <a:p>
                      <a:pPr rtl="0" fontAlgn="ctr"/>
                      <a:r>
                        <a:rPr lang="zh-TW" sz="2600" b="1">
                          <a:effectLst/>
                          <a:latin typeface="標楷體" pitchFamily="65" charset="-120"/>
                          <a:ea typeface="標楷體" panose="03000509000000000000" pitchFamily="65" charset="-120"/>
                        </a:rPr>
                        <a:t>Tab</a:t>
                      </a:r>
                    </a:p>
                  </a:txBody>
                  <a:tcPr marL="47625" marR="47625" marT="47625" marB="47625" anchor="ctr"/>
                </a:tc>
                <a:tc>
                  <a:txBody>
                    <a:bodyPr vert="horz" wrap="square"/>
                    <a:lstStyle/>
                    <a:p>
                      <a:pPr rtl="0" fontAlgn="ctr"/>
                      <a:r>
                        <a:rPr lang="zh-TW" sz="2600" b="0">
                          <a:effectLst/>
                          <a:latin typeface="標楷體" pitchFamily="65" charset="-120"/>
                          <a:ea typeface="標楷體" panose="03000509000000000000" pitchFamily="65" charset="-120"/>
                        </a:rPr>
                        <a:t>完成部分指令名稱輸入。</a:t>
                      </a:r>
                    </a:p>
                  </a:txBody>
                  <a:tcPr marL="47625" marR="47625" marT="47625" marB="47625" anchor="ctr"/>
                </a:tc>
                <a:extLst>
                  <a:ext uri="{0D108BD9-81ED-4DB2-BD59-A6C34878D82A}">
                    <a16:rowId xmlns:a16="http://schemas.microsoft.com/office/drawing/2014/main" val="3639080909"/>
                  </a:ext>
                </a:extLst>
              </a:tr>
              <a:tr h="449168">
                <a:tc>
                  <a:txBody>
                    <a:bodyPr vert="horz" wrap="square"/>
                    <a:lstStyle/>
                    <a:p>
                      <a:pPr rtl="0" fontAlgn="ctr"/>
                      <a:r>
                        <a:rPr lang="zh-TW" sz="2600" b="1">
                          <a:effectLst/>
                          <a:latin typeface="標楷體" pitchFamily="65" charset="-120"/>
                          <a:ea typeface="標楷體" panose="03000509000000000000" pitchFamily="65" charset="-120"/>
                        </a:rPr>
                        <a:t>Backspace</a:t>
                      </a:r>
                    </a:p>
                  </a:txBody>
                  <a:tcPr marL="47625" marR="47625" marT="47625" marB="47625" anchor="ctr"/>
                </a:tc>
                <a:tc>
                  <a:txBody>
                    <a:bodyPr vert="horz" wrap="square"/>
                    <a:lstStyle/>
                    <a:p>
                      <a:pPr rtl="0" fontAlgn="ctr"/>
                      <a:r>
                        <a:rPr lang="zh-TW" sz="2600" b="0">
                          <a:effectLst/>
                          <a:latin typeface="標楷體" pitchFamily="65" charset="-120"/>
                          <a:ea typeface="標楷體" panose="03000509000000000000" pitchFamily="65" charset="-120"/>
                        </a:rPr>
                        <a:t>刪除游標左邊的字元。</a:t>
                      </a:r>
                    </a:p>
                  </a:txBody>
                  <a:tcPr marL="47625" marR="47625" marT="47625" marB="47625" anchor="ctr"/>
                </a:tc>
                <a:extLst>
                  <a:ext uri="{0D108BD9-81ED-4DB2-BD59-A6C34878D82A}">
                    <a16:rowId xmlns:a16="http://schemas.microsoft.com/office/drawing/2014/main" val="4082093158"/>
                  </a:ext>
                </a:extLst>
              </a:tr>
              <a:tr h="811288">
                <a:tc>
                  <a:txBody>
                    <a:bodyPr vert="horz" wrap="square"/>
                    <a:lstStyle/>
                    <a:p>
                      <a:pPr rtl="0" fontAlgn="ctr"/>
                      <a:r>
                        <a:rPr lang="zh-TW" sz="2600" b="1">
                          <a:effectLst/>
                          <a:latin typeface="標楷體" pitchFamily="65" charset="-120"/>
                          <a:ea typeface="標楷體" panose="03000509000000000000" pitchFamily="65" charset="-120"/>
                        </a:rPr>
                        <a:t>向左鍵 </a:t>
                      </a:r>
                      <a:r>
                        <a:rPr lang="zh-TW" sz="2600" b="0">
                          <a:effectLst/>
                          <a:latin typeface="標楷體" pitchFamily="65" charset="-120"/>
                          <a:ea typeface="標楷體" panose="03000509000000000000" pitchFamily="65" charset="-120"/>
                        </a:rPr>
                        <a:t>或</a:t>
                      </a:r>
                      <a:r>
                        <a:rPr lang="zh-TW" sz="2600" b="1">
                          <a:effectLst/>
                          <a:latin typeface="標楷體" pitchFamily="65" charset="-120"/>
                          <a:ea typeface="標楷體" panose="03000509000000000000" pitchFamily="65" charset="-120"/>
                        </a:rPr>
                        <a:t> 按 Ctrl+B 鍵</a:t>
                      </a:r>
                    </a:p>
                  </a:txBody>
                  <a:tcPr marL="47625" marR="47625" marT="47625" marB="47625" anchor="ctr"/>
                </a:tc>
                <a:tc>
                  <a:txBody>
                    <a:bodyPr vert="horz" wrap="square"/>
                    <a:lstStyle/>
                    <a:p>
                      <a:pPr rtl="0" fontAlgn="ctr"/>
                      <a:r>
                        <a:rPr lang="zh-TW" sz="2600" b="0">
                          <a:effectLst/>
                          <a:latin typeface="標楷體" pitchFamily="65" charset="-120"/>
                          <a:ea typeface="標楷體" panose="03000509000000000000" pitchFamily="65" charset="-120"/>
                        </a:rPr>
                        <a:t>將游標向左移動一個字元。</a:t>
                      </a:r>
                    </a:p>
                  </a:txBody>
                  <a:tcPr marL="47625" marR="47625" marT="47625" marB="47625" anchor="ctr"/>
                </a:tc>
                <a:extLst>
                  <a:ext uri="{0D108BD9-81ED-4DB2-BD59-A6C34878D82A}">
                    <a16:rowId xmlns:a16="http://schemas.microsoft.com/office/drawing/2014/main" val="2021840048"/>
                  </a:ext>
                </a:extLst>
              </a:tr>
              <a:tr h="811288">
                <a:tc>
                  <a:txBody>
                    <a:bodyPr vert="horz" wrap="square"/>
                    <a:lstStyle/>
                    <a:p>
                      <a:pPr rtl="0" fontAlgn="ctr"/>
                      <a:r>
                        <a:rPr lang="zh-TW" sz="2600" b="1">
                          <a:effectLst/>
                          <a:latin typeface="標楷體" pitchFamily="65" charset="-120"/>
                          <a:ea typeface="標楷體" panose="03000509000000000000" pitchFamily="65" charset="-120"/>
                        </a:rPr>
                        <a:t>向右鍵 </a:t>
                      </a:r>
                      <a:r>
                        <a:rPr lang="zh-TW" sz="2600" b="0">
                          <a:effectLst/>
                          <a:latin typeface="標楷體" pitchFamily="65" charset="-120"/>
                          <a:ea typeface="標楷體" panose="03000509000000000000" pitchFamily="65" charset="-120"/>
                        </a:rPr>
                        <a:t>或</a:t>
                      </a:r>
                      <a:r>
                        <a:rPr lang="zh-TW" sz="2600" b="1">
                          <a:effectLst/>
                          <a:latin typeface="標楷體" pitchFamily="65" charset="-120"/>
                          <a:ea typeface="標楷體" panose="03000509000000000000" pitchFamily="65" charset="-120"/>
                        </a:rPr>
                        <a:t> Ctrl+F 鍵</a:t>
                      </a:r>
                    </a:p>
                  </a:txBody>
                  <a:tcPr marL="47625" marR="47625" marT="47625" marB="47625" anchor="ctr"/>
                </a:tc>
                <a:tc>
                  <a:txBody>
                    <a:bodyPr vert="horz" wrap="square"/>
                    <a:lstStyle/>
                    <a:p>
                      <a:pPr rtl="0" fontAlgn="ctr"/>
                      <a:r>
                        <a:rPr lang="zh-TW" sz="2600" b="0">
                          <a:effectLst/>
                          <a:latin typeface="標楷體" pitchFamily="65" charset="-120"/>
                          <a:ea typeface="標楷體" panose="03000509000000000000" pitchFamily="65" charset="-120"/>
                        </a:rPr>
                        <a:t>將游標向右移動一個字元。</a:t>
                      </a:r>
                    </a:p>
                  </a:txBody>
                  <a:tcPr marL="47625" marR="47625" marT="47625" marB="47625" anchor="ctr"/>
                </a:tc>
                <a:extLst>
                  <a:ext uri="{0D108BD9-81ED-4DB2-BD59-A6C34878D82A}">
                    <a16:rowId xmlns:a16="http://schemas.microsoft.com/office/drawing/2014/main" val="2968577270"/>
                  </a:ext>
                </a:extLst>
              </a:tr>
              <a:tr h="811288">
                <a:tc>
                  <a:txBody>
                    <a:bodyPr vert="horz" wrap="square"/>
                    <a:lstStyle/>
                    <a:p>
                      <a:pPr rtl="0" fontAlgn="ctr"/>
                      <a:r>
                        <a:rPr lang="zh-TW" sz="2600" b="1">
                          <a:effectLst/>
                          <a:latin typeface="標楷體" pitchFamily="65" charset="-120"/>
                          <a:ea typeface="標楷體" panose="03000509000000000000" pitchFamily="65" charset="-120"/>
                        </a:rPr>
                        <a:t>向上箭頭 </a:t>
                      </a:r>
                      <a:r>
                        <a:rPr lang="zh-TW" sz="2600" b="0">
                          <a:effectLst/>
                          <a:latin typeface="標楷體" pitchFamily="65" charset="-120"/>
                          <a:ea typeface="標楷體" panose="03000509000000000000" pitchFamily="65" charset="-120"/>
                        </a:rPr>
                        <a:t>或</a:t>
                      </a:r>
                      <a:r>
                        <a:rPr lang="zh-TW" sz="2600" b="1">
                          <a:effectLst/>
                          <a:latin typeface="標楷體" pitchFamily="65" charset="-120"/>
                          <a:ea typeface="標楷體" panose="03000509000000000000" pitchFamily="65" charset="-120"/>
                        </a:rPr>
                        <a:t> Ctrl+P</a:t>
                      </a:r>
                    </a:p>
                  </a:txBody>
                  <a:tcPr marL="47625" marR="47625" marT="47625" marB="47625" anchor="ctr"/>
                </a:tc>
                <a:tc>
                  <a:txBody>
                    <a:bodyPr vert="horz" wrap="square"/>
                    <a:lstStyle/>
                    <a:p>
                      <a:pPr rtl="0" fontAlgn="ctr"/>
                      <a:r>
                        <a:rPr lang="zh-TW" sz="2600" b="0">
                          <a:effectLst/>
                          <a:latin typeface="標楷體" pitchFamily="65" charset="-120"/>
                          <a:ea typeface="標楷體" panose="03000509000000000000" pitchFamily="65" charset="-120"/>
                        </a:rPr>
                        <a:t>從最近的指令開始，回復歷程緩衝區中的指令。</a:t>
                      </a:r>
                    </a:p>
                  </a:txBody>
                  <a:tcPr marL="47625" marR="47625" marT="47625" marB="47625" anchor="ctr"/>
                </a:tc>
                <a:extLst>
                  <a:ext uri="{0D108BD9-81ED-4DB2-BD59-A6C34878D82A}">
                    <a16:rowId xmlns:a16="http://schemas.microsoft.com/office/drawing/2014/main" val="2224970778"/>
                  </a:ext>
                </a:extLst>
              </a:tr>
            </a:tbl>
          </a:graphicData>
        </a:graphic>
      </p:graphicFrame>
      <p:sp>
        <p:nvSpPr>
          <p:cNvPr id="2" name="投影片編號版面配置區 1"/>
          <p:cNvSpPr>
            <a:spLocks noGrp="1"/>
          </p:cNvSpPr>
          <p:nvPr>
            <p:ph type="sldNum" sz="quarter" idx="4"/>
          </p:nvPr>
        </p:nvSpPr>
        <p:spPr/>
        <p:txBody>
          <a:bodyPr/>
          <a:lstStyle/>
          <a:p>
            <a:pPr defTabSz="385754">
              <a:defRPr/>
            </a:pPr>
            <a:fld id="{2F5CCB13-0A32-4557-88E9-079F0C330695}" type="slidenum">
              <a:rPr lang="en-US" kern="0" smtClean="0">
                <a:solidFill>
                  <a:srgbClr val="595959"/>
                </a:solidFill>
              </a:rPr>
              <a:pPr defTabSz="385754">
                <a:defRPr/>
              </a:pPr>
              <a:t>60</a:t>
            </a:fld>
            <a:endParaRPr lang="en-US" kern="0">
              <a:solidFill>
                <a:srgbClr val="595959"/>
              </a:solidFill>
            </a:endParaRPr>
          </a:p>
        </p:txBody>
      </p:sp>
    </p:spTree>
    <p:custDataLst>
      <p:tags r:id="rId3"/>
    </p:custDataLst>
    <p:extLst>
      <p:ext uri="{BB962C8B-B14F-4D97-AF65-F5344CB8AC3E}">
        <p14:creationId xmlns:p14="http://schemas.microsoft.com/office/powerpoint/2010/main" val="3997792397"/>
      </p:ext>
    </p:extLst>
  </p:cSld>
  <p:clrMapOvr>
    <a:masterClrMapping/>
  </p:clrMapOvr>
  <p:transition spd="slow">
    <p:wipe/>
  </p:transition>
  <p:timing/>
</p:sld>
</file>

<file path=ppt/slides/slide600.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noAutofit/>
          </a:bodyPr>
          <a:lstStyle/>
          <a:p>
            <a:r>
              <a:rPr lang="en-US" altLang="zh-TW" sz="2700"/>
              <a:t>21.1</a:t>
            </a:r>
            <a:r>
              <a:rPr lang="en-US" altLang="zh-TW" sz="2700" smtClean="0"/>
              <a:t>VLAN </a:t>
            </a:r>
            <a:r>
              <a:rPr lang="zh-TW" altLang="en-US" sz="2700"/>
              <a:t>間路由運作</a:t>
            </a:r>
            <a:br>
              <a:rPr lang="en-US" sz="2700"/>
            </a:br>
            <a:r>
              <a:rPr lang="zh-TW" altLang="en-US" sz="2700"/>
              <a:t>單臂路由器 </a:t>
            </a:r>
            <a:r>
              <a:rPr lang="en-US" altLang="zh-TW" sz="2700"/>
              <a:t>VLAN </a:t>
            </a:r>
            <a:r>
              <a:rPr lang="zh-TW" altLang="en-US" sz="2700"/>
              <a:t>間路由</a:t>
            </a:r>
          </a:p>
        </p:txBody>
      </p:sp>
      <p:sp>
        <p:nvSpPr>
          <p:cNvPr id="5" name="Content Placeholder 4">
            <a:extLst>
              <a:ext uri="{FF2B5EF4-FFF2-40B4-BE49-F238E27FC236}">
                <a16:creationId xmlns:a16="http://schemas.microsoft.com/office/drawing/2014/main" id="{70F2F6A6-80F2-8246-91BE-81A444BD4CE2}"/>
              </a:ext>
            </a:extLst>
          </p:cNvPr>
          <p:cNvSpPr>
            <a:spLocks noGrp="1"/>
          </p:cNvSpPr>
          <p:nvPr>
            <p:ph idx="1"/>
          </p:nvPr>
        </p:nvSpPr>
        <p:spPr>
          <a:xfrm>
            <a:off x="133004" y="1589088"/>
            <a:ext cx="8621715" cy="3689897"/>
          </a:xfrm>
        </p:spPr>
        <p:txBody>
          <a:bodyPr/>
          <a:lstStyle/>
          <a:p>
            <a:pPr marL="0" indent="0" algn="l"/>
            <a:r>
              <a:rPr lang="zh-TW" altLang="en-US" sz="1400">
                <a:solidFill>
                  <a:srgbClr val="000000"/>
                </a:solidFill>
              </a:rPr>
              <a:t>“單臂路由器” </a:t>
            </a:r>
            <a:r>
              <a:rPr lang="en-US" altLang="zh-TW" sz="1400">
                <a:solidFill>
                  <a:srgbClr val="000000"/>
                </a:solidFill>
              </a:rPr>
              <a:t>VLAN </a:t>
            </a:r>
            <a:r>
              <a:rPr lang="zh-TW" altLang="en-US" sz="1400">
                <a:solidFill>
                  <a:srgbClr val="000000"/>
                </a:solidFill>
              </a:rPr>
              <a:t>間路由方法克服了舊版 </a:t>
            </a:r>
            <a:r>
              <a:rPr lang="en-US" altLang="zh-TW" sz="1400">
                <a:solidFill>
                  <a:srgbClr val="000000"/>
                </a:solidFill>
              </a:rPr>
              <a:t>VLAN </a:t>
            </a:r>
            <a:r>
              <a:rPr lang="zh-TW" altLang="en-US" sz="1400">
                <a:solidFill>
                  <a:srgbClr val="000000"/>
                </a:solidFill>
              </a:rPr>
              <a:t>間路由方法的限制。它只需要一個實體乙太網路介面，即可在網路上的多個 </a:t>
            </a:r>
            <a:r>
              <a:rPr lang="en-US" altLang="zh-TW" sz="1400">
                <a:solidFill>
                  <a:srgbClr val="000000"/>
                </a:solidFill>
              </a:rPr>
              <a:t>VLAN </a:t>
            </a:r>
            <a:r>
              <a:rPr lang="zh-TW" altLang="en-US" sz="1400">
                <a:solidFill>
                  <a:srgbClr val="000000"/>
                </a:solidFill>
              </a:rPr>
              <a:t>之間路由流量。</a:t>
            </a:r>
          </a:p>
          <a:p>
            <a:pPr marL="285743" indent="-285743" algn="l">
              <a:buFont typeface="Arial" panose="020b0604020202020204" pitchFamily="34" charset="0"/>
              <a:buChar char="•"/>
            </a:pPr>
            <a:r>
              <a:rPr lang="zh-TW" altLang="en-US" sz="1400">
                <a:solidFill>
                  <a:srgbClr val="000000"/>
                </a:solidFill>
              </a:rPr>
              <a:t>思科 </a:t>
            </a:r>
            <a:r>
              <a:rPr lang="en-US" altLang="zh-TW" sz="1400">
                <a:solidFill>
                  <a:srgbClr val="000000"/>
                </a:solidFill>
              </a:rPr>
              <a:t>IOS </a:t>
            </a:r>
            <a:r>
              <a:rPr lang="zh-TW" altLang="en-US" sz="1400">
                <a:solidFill>
                  <a:srgbClr val="000000"/>
                </a:solidFill>
              </a:rPr>
              <a:t>路由器乙太網路介面設定為 </a:t>
            </a:r>
            <a:r>
              <a:rPr lang="en-US" altLang="zh-TW" sz="1400">
                <a:solidFill>
                  <a:srgbClr val="000000"/>
                </a:solidFill>
              </a:rPr>
              <a:t>802.1Q </a:t>
            </a:r>
            <a:r>
              <a:rPr lang="zh-TW" altLang="en-US" sz="1400">
                <a:solidFill>
                  <a:srgbClr val="000000"/>
                </a:solidFill>
              </a:rPr>
              <a:t>中繼，並連接至第 </a:t>
            </a:r>
            <a:r>
              <a:rPr lang="en-US" altLang="zh-TW" sz="1400">
                <a:solidFill>
                  <a:srgbClr val="000000"/>
                </a:solidFill>
              </a:rPr>
              <a:t>2 </a:t>
            </a:r>
            <a:r>
              <a:rPr lang="zh-TW" altLang="en-US" sz="1400">
                <a:solidFill>
                  <a:srgbClr val="000000"/>
                </a:solidFill>
              </a:rPr>
              <a:t>層交換器上的中繼連接埠。具體來說，路由器介面是使用子介面來設定可路由 </a:t>
            </a:r>
            <a:r>
              <a:rPr lang="en-US" altLang="zh-TW" sz="1400">
                <a:solidFill>
                  <a:srgbClr val="000000"/>
                </a:solidFill>
              </a:rPr>
              <a:t>VLAN</a:t>
            </a:r>
            <a:r>
              <a:rPr lang="zh-TW" altLang="en-US" sz="1400">
                <a:solidFill>
                  <a:srgbClr val="000000"/>
                </a:solidFill>
              </a:rPr>
              <a:t>。</a:t>
            </a:r>
          </a:p>
          <a:p>
            <a:pPr marL="285743" indent="-285743" algn="l">
              <a:buFont typeface="Arial" panose="020b0604020202020204" pitchFamily="34" charset="0"/>
              <a:buChar char="•"/>
            </a:pPr>
            <a:r>
              <a:rPr lang="zh-TW" altLang="en-US" sz="1400">
                <a:solidFill>
                  <a:srgbClr val="000000"/>
                </a:solidFill>
              </a:rPr>
              <a:t>設定的子介面是以軟體為基礎的虛擬介面。每個介面都與單一實體乙太網路介面相關聯。子介面是在路由器上的軟體中設定的。每個子介面都是以 </a:t>
            </a:r>
            <a:r>
              <a:rPr lang="en-US" altLang="zh-TW" sz="1400">
                <a:solidFill>
                  <a:srgbClr val="000000"/>
                </a:solidFill>
              </a:rPr>
              <a:t>IP </a:t>
            </a:r>
            <a:r>
              <a:rPr lang="zh-TW" altLang="en-US" sz="1400">
                <a:solidFill>
                  <a:srgbClr val="000000"/>
                </a:solidFill>
              </a:rPr>
              <a:t>位址和 </a:t>
            </a:r>
            <a:r>
              <a:rPr lang="en-US" altLang="zh-TW" sz="1400">
                <a:solidFill>
                  <a:srgbClr val="000000"/>
                </a:solidFill>
              </a:rPr>
              <a:t>VLAN </a:t>
            </a:r>
            <a:r>
              <a:rPr lang="zh-TW" altLang="en-US" sz="1400">
                <a:solidFill>
                  <a:srgbClr val="000000"/>
                </a:solidFill>
              </a:rPr>
              <a:t>指派獨立設定的。子介面設定為對應於其 </a:t>
            </a:r>
            <a:r>
              <a:rPr lang="en-US" altLang="zh-TW" sz="1400">
                <a:solidFill>
                  <a:srgbClr val="000000"/>
                </a:solidFill>
              </a:rPr>
              <a:t>VLAN </a:t>
            </a:r>
            <a:r>
              <a:rPr lang="zh-TW" altLang="en-US" sz="1400">
                <a:solidFill>
                  <a:srgbClr val="000000"/>
                </a:solidFill>
              </a:rPr>
              <a:t>指派的不同子網路。這有助於邏輯路由。</a:t>
            </a:r>
          </a:p>
          <a:p>
            <a:pPr marL="285743" indent="-285743" algn="l">
              <a:buFont typeface="Arial" panose="020b0604020202020204" pitchFamily="34" charset="0"/>
              <a:buChar char="•"/>
            </a:pPr>
            <a:r>
              <a:rPr lang="zh-TW" altLang="en-US" sz="1400">
                <a:solidFill>
                  <a:srgbClr val="000000"/>
                </a:solidFill>
              </a:rPr>
              <a:t>當 </a:t>
            </a:r>
            <a:r>
              <a:rPr lang="en-US" altLang="zh-TW" sz="1400">
                <a:solidFill>
                  <a:srgbClr val="000000"/>
                </a:solidFill>
              </a:rPr>
              <a:t>VLAN </a:t>
            </a:r>
            <a:r>
              <a:rPr lang="zh-TW" altLang="en-US" sz="1400">
                <a:solidFill>
                  <a:srgbClr val="000000"/>
                </a:solidFill>
              </a:rPr>
              <a:t>標記的流量進入路由器介面時，它會轉送到 </a:t>
            </a:r>
            <a:r>
              <a:rPr lang="en-US" altLang="zh-TW" sz="1400">
                <a:solidFill>
                  <a:srgbClr val="000000"/>
                </a:solidFill>
              </a:rPr>
              <a:t>VLAN </a:t>
            </a:r>
            <a:r>
              <a:rPr lang="zh-TW" altLang="en-US" sz="1400">
                <a:solidFill>
                  <a:srgbClr val="000000"/>
                </a:solidFill>
              </a:rPr>
              <a:t>子介面。根據目的 </a:t>
            </a:r>
            <a:r>
              <a:rPr lang="en-US" altLang="zh-TW" sz="1400">
                <a:solidFill>
                  <a:srgbClr val="000000"/>
                </a:solidFill>
              </a:rPr>
              <a:t>IP </a:t>
            </a:r>
            <a:r>
              <a:rPr lang="zh-TW" altLang="en-US" sz="1400">
                <a:solidFill>
                  <a:srgbClr val="000000"/>
                </a:solidFill>
              </a:rPr>
              <a:t>網路位址做出路由決定後，路由器會決定流量的送出介面。如果送出介面設定為 </a:t>
            </a:r>
            <a:r>
              <a:rPr lang="en-US" altLang="zh-TW" sz="1400">
                <a:solidFill>
                  <a:srgbClr val="000000"/>
                </a:solidFill>
              </a:rPr>
              <a:t>802.1q </a:t>
            </a:r>
            <a:r>
              <a:rPr lang="zh-TW" altLang="en-US" sz="1400">
                <a:solidFill>
                  <a:srgbClr val="000000"/>
                </a:solidFill>
              </a:rPr>
              <a:t>子介面，則資料訊框會以新 </a:t>
            </a:r>
            <a:r>
              <a:rPr lang="en-US" altLang="zh-TW" sz="1400">
                <a:solidFill>
                  <a:srgbClr val="000000"/>
                </a:solidFill>
              </a:rPr>
              <a:t>VLAN </a:t>
            </a:r>
            <a:r>
              <a:rPr lang="zh-TW" altLang="en-US" sz="1400">
                <a:solidFill>
                  <a:srgbClr val="000000"/>
                </a:solidFill>
              </a:rPr>
              <a:t>標記，並由實體介面送回</a:t>
            </a:r>
          </a:p>
          <a:p>
            <a:pPr marL="0" indent="0" algn="l"/>
            <a:r>
              <a:rPr lang="zh-TW" altLang="en-US" sz="1400" b="1">
                <a:solidFill>
                  <a:srgbClr val="000000"/>
                </a:solidFill>
              </a:rPr>
              <a:t>注意</a:t>
            </a:r>
            <a:r>
              <a:rPr lang="zh-TW" altLang="en-US" sz="1400">
                <a:solidFill>
                  <a:srgbClr val="000000"/>
                </a:solidFill>
              </a:rPr>
              <a:t>：單臂路由器 </a:t>
            </a:r>
            <a:r>
              <a:rPr lang="en-US" altLang="zh-TW" sz="1400">
                <a:solidFill>
                  <a:srgbClr val="000000"/>
                </a:solidFill>
              </a:rPr>
              <a:t>VLAN </a:t>
            </a:r>
            <a:r>
              <a:rPr lang="zh-TW" altLang="en-US" sz="1400">
                <a:solidFill>
                  <a:srgbClr val="000000"/>
                </a:solidFill>
              </a:rPr>
              <a:t>間路由的方法不能擴展超過 </a:t>
            </a:r>
            <a:r>
              <a:rPr lang="en-US" altLang="zh-TW" sz="1400">
                <a:solidFill>
                  <a:srgbClr val="000000"/>
                </a:solidFill>
              </a:rPr>
              <a:t>50 </a:t>
            </a:r>
            <a:r>
              <a:rPr lang="zh-TW" altLang="en-US" sz="1400">
                <a:solidFill>
                  <a:srgbClr val="000000"/>
                </a:solidFill>
              </a:rPr>
              <a:t>個 </a:t>
            </a:r>
            <a:r>
              <a:rPr lang="en-US" altLang="zh-TW" sz="1400">
                <a:solidFill>
                  <a:srgbClr val="000000"/>
                </a:solidFill>
              </a:rPr>
              <a:t>VLAN</a:t>
            </a:r>
            <a:r>
              <a:rPr lang="zh-TW" altLang="en-US" sz="1600">
                <a:solidFill>
                  <a:srgbClr val="000000"/>
                </a:solidFill>
              </a:rPr>
              <a:t>。 </a:t>
            </a:r>
          </a:p>
        </p:txBody>
      </p:sp>
      <p:sp>
        <p:nvSpPr>
          <p:cNvPr id="2" name="投影片編號版面配置區 1"/>
          <p:cNvSpPr>
            <a:spLocks noGrp="1"/>
          </p:cNvSpPr>
          <p:nvPr>
            <p:ph type="sldNum" sz="quarter" idx="12"/>
          </p:nvPr>
        </p:nvSpPr>
        <p:spPr/>
        <p:txBody>
          <a:bodyPr/>
          <a:lstStyle/>
          <a:p>
            <a:fld id="{4FAB73BC-B049-4115-A692-8D63A059BFB8}" type="slidenum">
              <a:rPr lang="en-US" smtClean="0"/>
              <a:t>600</a:t>
            </a:fld>
            <a:endParaRPr lang="en-US"/>
          </a:p>
        </p:txBody>
      </p:sp>
    </p:spTree>
    <p:extLst>
      <p:ext uri="{BB962C8B-B14F-4D97-AF65-F5344CB8AC3E}">
        <p14:creationId xmlns:p14="http://schemas.microsoft.com/office/powerpoint/2010/main" val="195754867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601.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noAutofit/>
          </a:bodyPr>
          <a:lstStyle/>
          <a:p>
            <a:r>
              <a:rPr lang="en-US" altLang="zh-TW" sz="2700"/>
              <a:t>21.1</a:t>
            </a:r>
            <a:r>
              <a:rPr lang="en-US" altLang="zh-TW" sz="2700" smtClean="0"/>
              <a:t>VLAN </a:t>
            </a:r>
            <a:r>
              <a:rPr lang="zh-TW" altLang="en-US" sz="2700"/>
              <a:t>間路由</a:t>
            </a:r>
            <a:br>
              <a:rPr lang="en-US" sz="2700"/>
            </a:br>
            <a:r>
              <a:rPr lang="zh-TW" altLang="en-US" sz="2700"/>
              <a:t>第 </a:t>
            </a:r>
            <a:r>
              <a:rPr lang="en-US" altLang="zh-TW" sz="2700"/>
              <a:t>3 </a:t>
            </a:r>
            <a:r>
              <a:rPr lang="zh-TW" altLang="en-US" sz="2700"/>
              <a:t>層交換器上 </a:t>
            </a:r>
            <a:r>
              <a:rPr lang="en-US" altLang="zh-TW" sz="2700"/>
              <a:t>VLAN </a:t>
            </a:r>
            <a:r>
              <a:rPr lang="zh-TW" altLang="en-US" sz="2700"/>
              <a:t>間路由</a:t>
            </a:r>
          </a:p>
        </p:txBody>
      </p:sp>
      <p:sp>
        <p:nvSpPr>
          <p:cNvPr id="4" name="Content Placeholder 3">
            <a:extLst>
              <a:ext uri="{FF2B5EF4-FFF2-40B4-BE49-F238E27FC236}">
                <a16:creationId xmlns:a16="http://schemas.microsoft.com/office/drawing/2014/main" id="{48826254-EE24-7943-9316-7EFCA38FE816}"/>
              </a:ext>
            </a:extLst>
          </p:cNvPr>
          <p:cNvSpPr>
            <a:spLocks noGrp="1"/>
          </p:cNvSpPr>
          <p:nvPr>
            <p:ph idx="1"/>
          </p:nvPr>
        </p:nvSpPr>
        <p:spPr>
          <a:xfrm>
            <a:off x="474662" y="1589088"/>
            <a:ext cx="8280057" cy="1337626"/>
          </a:xfrm>
        </p:spPr>
        <p:txBody>
          <a:bodyPr/>
          <a:lstStyle/>
          <a:p>
            <a:pPr marL="0" indent="0" algn="l"/>
            <a:r>
              <a:rPr lang="zh-TW" altLang="en-US" sz="1400">
                <a:solidFill>
                  <a:srgbClr val="000000"/>
                </a:solidFill>
              </a:rPr>
              <a:t>執行 </a:t>
            </a:r>
            <a:r>
              <a:rPr lang="en-US" altLang="zh-TW" sz="1400">
                <a:solidFill>
                  <a:srgbClr val="000000"/>
                </a:solidFill>
              </a:rPr>
              <a:t>VLAN </a:t>
            </a:r>
            <a:r>
              <a:rPr lang="zh-TW" altLang="en-US" sz="1400">
                <a:solidFill>
                  <a:srgbClr val="000000"/>
                </a:solidFill>
              </a:rPr>
              <a:t>間路由的現代方法是使用第 </a:t>
            </a:r>
            <a:r>
              <a:rPr lang="en-US" altLang="zh-TW" sz="1400">
                <a:solidFill>
                  <a:srgbClr val="000000"/>
                </a:solidFill>
              </a:rPr>
              <a:t>3 </a:t>
            </a:r>
            <a:r>
              <a:rPr lang="zh-TW" altLang="en-US" sz="1400">
                <a:solidFill>
                  <a:srgbClr val="000000"/>
                </a:solidFill>
              </a:rPr>
              <a:t>層交換器和交換器虛擬介面（</a:t>
            </a:r>
            <a:r>
              <a:rPr lang="en-US" altLang="zh-TW" sz="1400">
                <a:solidFill>
                  <a:srgbClr val="000000"/>
                </a:solidFill>
              </a:rPr>
              <a:t>SVI</a:t>
            </a:r>
            <a:r>
              <a:rPr lang="zh-TW" altLang="en-US" sz="1400">
                <a:solidFill>
                  <a:srgbClr val="000000"/>
                </a:solidFill>
              </a:rPr>
              <a:t>）。</a:t>
            </a:r>
            <a:r>
              <a:rPr lang="en-US" altLang="zh-TW" sz="1400">
                <a:solidFill>
                  <a:srgbClr val="000000"/>
                </a:solidFill>
              </a:rPr>
              <a:t>SVI </a:t>
            </a:r>
            <a:r>
              <a:rPr lang="zh-TW" altLang="en-US" sz="1400">
                <a:solidFill>
                  <a:srgbClr val="000000"/>
                </a:solidFill>
              </a:rPr>
              <a:t>是在第 </a:t>
            </a:r>
            <a:r>
              <a:rPr lang="en-US" altLang="zh-TW" sz="1400">
                <a:solidFill>
                  <a:srgbClr val="000000"/>
                </a:solidFill>
              </a:rPr>
              <a:t>3 </a:t>
            </a:r>
            <a:r>
              <a:rPr lang="zh-TW" altLang="en-US" sz="1400">
                <a:solidFill>
                  <a:srgbClr val="000000"/>
                </a:solidFill>
              </a:rPr>
              <a:t>層交換器上設定的虛擬介面，如圖所示。</a:t>
            </a:r>
          </a:p>
          <a:p>
            <a:pPr marL="0" indent="0" algn="l"/>
            <a:endParaRPr lang="en-US" sz="1400" b="1">
              <a:solidFill>
                <a:srgbClr val="000000"/>
              </a:solidFill>
            </a:endParaRPr>
          </a:p>
          <a:p>
            <a:pPr marL="0" indent="0" algn="l"/>
            <a:r>
              <a:rPr lang="zh-TW" altLang="en-US" sz="1400" b="1">
                <a:solidFill>
                  <a:srgbClr val="000000"/>
                </a:solidFill>
              </a:rPr>
              <a:t>注意</a:t>
            </a:r>
            <a:r>
              <a:rPr lang="zh-TW" altLang="en-US" sz="1400">
                <a:solidFill>
                  <a:srgbClr val="000000"/>
                </a:solidFill>
              </a:rPr>
              <a:t>：第 </a:t>
            </a:r>
            <a:r>
              <a:rPr lang="en-US" altLang="zh-TW" sz="1400">
                <a:solidFill>
                  <a:srgbClr val="000000"/>
                </a:solidFill>
              </a:rPr>
              <a:t>3 </a:t>
            </a:r>
            <a:r>
              <a:rPr lang="zh-TW" altLang="en-US" sz="1400">
                <a:solidFill>
                  <a:srgbClr val="000000"/>
                </a:solidFill>
              </a:rPr>
              <a:t>層交換器也稱為多層交換器，因為它在第 </a:t>
            </a:r>
            <a:r>
              <a:rPr lang="en-US" altLang="zh-TW" sz="1400">
                <a:solidFill>
                  <a:srgbClr val="000000"/>
                </a:solidFill>
              </a:rPr>
              <a:t>2 </a:t>
            </a:r>
            <a:r>
              <a:rPr lang="zh-TW" altLang="en-US" sz="1400">
                <a:solidFill>
                  <a:srgbClr val="000000"/>
                </a:solidFill>
              </a:rPr>
              <a:t>層和第 </a:t>
            </a:r>
            <a:r>
              <a:rPr lang="en-US" altLang="zh-TW" sz="1400">
                <a:solidFill>
                  <a:srgbClr val="000000"/>
                </a:solidFill>
              </a:rPr>
              <a:t>3 </a:t>
            </a:r>
            <a:r>
              <a:rPr lang="zh-TW" altLang="en-US" sz="1400">
                <a:solidFill>
                  <a:srgbClr val="000000"/>
                </a:solidFill>
              </a:rPr>
              <a:t>層運作。然而，在這個過程中，我們使用術語</a:t>
            </a:r>
            <a:r>
              <a:rPr lang="en-US" altLang="zh-TW" sz="1400">
                <a:solidFill>
                  <a:srgbClr val="000000"/>
                </a:solidFill>
              </a:rPr>
              <a:t>”</a:t>
            </a:r>
            <a:r>
              <a:rPr lang="zh-TW" altLang="en-US" sz="1400">
                <a:solidFill>
                  <a:srgbClr val="000000"/>
                </a:solidFill>
              </a:rPr>
              <a:t>第 </a:t>
            </a:r>
            <a:r>
              <a:rPr lang="en-US" altLang="zh-TW" sz="1400">
                <a:solidFill>
                  <a:srgbClr val="000000"/>
                </a:solidFill>
              </a:rPr>
              <a:t>3 </a:t>
            </a:r>
            <a:r>
              <a:rPr lang="zh-TW" altLang="en-US" sz="1400">
                <a:solidFill>
                  <a:srgbClr val="000000"/>
                </a:solidFill>
              </a:rPr>
              <a:t>層交換器</a:t>
            </a:r>
            <a:r>
              <a:rPr lang="en-US" altLang="zh-TW" sz="1400">
                <a:solidFill>
                  <a:srgbClr val="000000"/>
                </a:solidFill>
              </a:rPr>
              <a:t>”</a:t>
            </a:r>
            <a:r>
              <a:rPr lang="zh-TW" altLang="en-US" sz="1400">
                <a:solidFill>
                  <a:srgbClr val="000000"/>
                </a:solidFill>
              </a:rPr>
              <a:t>。 </a:t>
            </a:r>
          </a:p>
          <a:p>
            <a:pPr marL="342892" indent="-342892" algn="l">
              <a:buFont typeface="Arial" panose="020b0604020202020204" pitchFamily="34" charset="0"/>
              <a:buChar char="•"/>
            </a:pPr>
            <a:endParaRPr lang="en-US" sz="1400">
              <a:solidFill>
                <a:srgbClr val="000000"/>
              </a:solidFill>
            </a:endParaRPr>
          </a:p>
        </p:txBody>
      </p:sp>
      <p:pic>
        <p:nvPicPr>
          <p:cNvPr id="7" name="Picture 6">
            <a:extLst>
              <a:ext uri="{FF2B5EF4-FFF2-40B4-BE49-F238E27FC236}">
                <a16:creationId xmlns:a16="http://schemas.microsoft.com/office/drawing/2014/main" id="{25B6DF6E-1A76-DA43-AD91-742D3B35BFA4}"/>
              </a:ext>
            </a:extLst>
          </p:cNvPr>
          <p:cNvPicPr>
            <a:picLocks noChangeAspect="1"/>
          </p:cNvPicPr>
          <p:nvPr/>
        </p:nvPicPr>
        <p:blipFill>
          <a:blip r:embed="rId3"/>
          <a:stretch>
            <a:fillRect/>
          </a:stretch>
        </p:blipFill>
        <p:spPr>
          <a:xfrm>
            <a:off x="2470151" y="3126220"/>
            <a:ext cx="4203700" cy="2501900"/>
          </a:xfrm>
          <a:prstGeom prst="rect">
            <a:avLst/>
          </a:prstGeom>
        </p:spPr>
      </p:pic>
      <p:sp>
        <p:nvSpPr>
          <p:cNvPr id="2" name="投影片編號版面配置區 1"/>
          <p:cNvSpPr>
            <a:spLocks noGrp="1"/>
          </p:cNvSpPr>
          <p:nvPr>
            <p:ph type="sldNum" sz="quarter" idx="12"/>
          </p:nvPr>
        </p:nvSpPr>
        <p:spPr/>
        <p:txBody>
          <a:bodyPr/>
          <a:lstStyle/>
          <a:p>
            <a:fld id="{4FAB73BC-B049-4115-A692-8D63A059BFB8}" type="slidenum">
              <a:rPr lang="en-US" smtClean="0"/>
              <a:t>601</a:t>
            </a:fld>
            <a:endParaRPr lang="en-US"/>
          </a:p>
        </p:txBody>
      </p:sp>
    </p:spTree>
    <p:extLst>
      <p:ext uri="{BB962C8B-B14F-4D97-AF65-F5344CB8AC3E}">
        <p14:creationId xmlns:p14="http://schemas.microsoft.com/office/powerpoint/2010/main" val="23084093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602.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noAutofit/>
          </a:bodyPr>
          <a:lstStyle/>
          <a:p>
            <a:r>
              <a:rPr lang="en-US" altLang="zh-TW" sz="2700"/>
              <a:t>21.1</a:t>
            </a:r>
            <a:r>
              <a:rPr lang="en-US" altLang="zh-TW" sz="2700" smtClean="0"/>
              <a:t>VLAN </a:t>
            </a:r>
            <a:r>
              <a:rPr lang="zh-TW" altLang="en-US" sz="2700"/>
              <a:t>間路由運作</a:t>
            </a:r>
            <a:br>
              <a:rPr lang="en-US" sz="2700"/>
            </a:br>
            <a:r>
              <a:rPr lang="zh-TW" altLang="en-US" sz="2700"/>
              <a:t>第 </a:t>
            </a:r>
            <a:r>
              <a:rPr lang="en-US" altLang="zh-TW" sz="2700"/>
              <a:t>3 </a:t>
            </a:r>
            <a:r>
              <a:rPr lang="zh-TW" altLang="en-US" sz="2700"/>
              <a:t>層交換器上 </a:t>
            </a:r>
            <a:r>
              <a:rPr lang="en-US" altLang="zh-TW" sz="2700"/>
              <a:t>VLAN </a:t>
            </a:r>
            <a:r>
              <a:rPr lang="zh-TW" altLang="en-US" sz="2700"/>
              <a:t>間路由 </a:t>
            </a:r>
            <a:r>
              <a:rPr lang="en-US" altLang="zh-TW" sz="2700"/>
              <a:t>(</a:t>
            </a:r>
            <a:r>
              <a:rPr lang="zh-TW" altLang="en-US" sz="2700"/>
              <a:t>續</a:t>
            </a:r>
            <a:r>
              <a:rPr lang="en-US" altLang="zh-TW" sz="2700"/>
              <a:t>) </a:t>
            </a:r>
          </a:p>
        </p:txBody>
      </p:sp>
      <p:sp>
        <p:nvSpPr>
          <p:cNvPr id="5" name="Content Placeholder 4">
            <a:extLst>
              <a:ext uri="{FF2B5EF4-FFF2-40B4-BE49-F238E27FC236}">
                <a16:creationId xmlns:a16="http://schemas.microsoft.com/office/drawing/2014/main" id="{3AA16A1B-27DD-E847-9D2D-EC7E3FD04156}"/>
              </a:ext>
            </a:extLst>
          </p:cNvPr>
          <p:cNvSpPr>
            <a:spLocks noGrp="1"/>
          </p:cNvSpPr>
          <p:nvPr>
            <p:ph idx="1"/>
          </p:nvPr>
        </p:nvSpPr>
        <p:spPr>
          <a:xfrm>
            <a:off x="474662" y="1589088"/>
            <a:ext cx="8280057" cy="3689897"/>
          </a:xfrm>
        </p:spPr>
        <p:txBody>
          <a:bodyPr/>
          <a:lstStyle/>
          <a:p>
            <a:pPr marL="0" indent="0" algn="l"/>
            <a:r>
              <a:rPr lang="en-US" altLang="zh-TW" sz="1400">
                <a:solidFill>
                  <a:srgbClr val="000000"/>
                </a:solidFill>
              </a:rPr>
              <a:t>VLAN </a:t>
            </a:r>
            <a:r>
              <a:rPr lang="zh-TW" altLang="en-US" sz="1400">
                <a:solidFill>
                  <a:srgbClr val="000000"/>
                </a:solidFill>
              </a:rPr>
              <a:t>間 </a:t>
            </a:r>
            <a:r>
              <a:rPr lang="en-US" altLang="zh-TW" sz="1400">
                <a:solidFill>
                  <a:srgbClr val="000000"/>
                </a:solidFill>
              </a:rPr>
              <a:t>SVI </a:t>
            </a:r>
            <a:r>
              <a:rPr lang="zh-TW" altLang="en-US" sz="1400">
                <a:solidFill>
                  <a:srgbClr val="000000"/>
                </a:solidFill>
              </a:rPr>
              <a:t>的建立方式與設定管理 </a:t>
            </a:r>
            <a:r>
              <a:rPr lang="en-US" altLang="zh-TW" sz="1400">
                <a:solidFill>
                  <a:srgbClr val="000000"/>
                </a:solidFill>
              </a:rPr>
              <a:t>VLAN </a:t>
            </a:r>
            <a:r>
              <a:rPr lang="zh-TW" altLang="en-US" sz="1400">
                <a:solidFill>
                  <a:srgbClr val="000000"/>
                </a:solidFill>
              </a:rPr>
              <a:t>介面的方式相同。</a:t>
            </a:r>
            <a:r>
              <a:rPr lang="en-US" altLang="zh-TW" sz="1400">
                <a:solidFill>
                  <a:srgbClr val="000000"/>
                </a:solidFill>
              </a:rPr>
              <a:t>SVI </a:t>
            </a:r>
            <a:r>
              <a:rPr lang="zh-TW" altLang="en-US" sz="1400">
                <a:solidFill>
                  <a:srgbClr val="000000"/>
                </a:solidFill>
              </a:rPr>
              <a:t>是針對存在於交換器上的 </a:t>
            </a:r>
            <a:r>
              <a:rPr lang="en-US" altLang="zh-TW" sz="1400">
                <a:solidFill>
                  <a:srgbClr val="000000"/>
                </a:solidFill>
              </a:rPr>
              <a:t>VLAN </a:t>
            </a:r>
            <a:r>
              <a:rPr lang="zh-TW" altLang="en-US" sz="1400">
                <a:solidFill>
                  <a:srgbClr val="000000"/>
                </a:solidFill>
              </a:rPr>
              <a:t>建立的。雖然虛擬化，但 </a:t>
            </a:r>
            <a:r>
              <a:rPr lang="en-US" altLang="zh-TW" sz="1400">
                <a:solidFill>
                  <a:srgbClr val="000000"/>
                </a:solidFill>
              </a:rPr>
              <a:t>SVI </a:t>
            </a:r>
            <a:r>
              <a:rPr lang="zh-TW" altLang="en-US" sz="1400">
                <a:solidFill>
                  <a:srgbClr val="000000"/>
                </a:solidFill>
              </a:rPr>
              <a:t>對 </a:t>
            </a:r>
            <a:r>
              <a:rPr lang="en-US" altLang="zh-TW" sz="1400">
                <a:solidFill>
                  <a:srgbClr val="000000"/>
                </a:solidFill>
              </a:rPr>
              <a:t>VLAN </a:t>
            </a:r>
            <a:r>
              <a:rPr lang="zh-TW" altLang="en-US" sz="1400">
                <a:solidFill>
                  <a:srgbClr val="000000"/>
                </a:solidFill>
              </a:rPr>
              <a:t>執行的功能與路由器介面相同。特別是，它會針對傳送至或從與該 </a:t>
            </a:r>
            <a:r>
              <a:rPr lang="en-US" altLang="zh-TW" sz="1400">
                <a:solidFill>
                  <a:srgbClr val="000000"/>
                </a:solidFill>
              </a:rPr>
              <a:t>VLAN </a:t>
            </a:r>
            <a:r>
              <a:rPr lang="zh-TW" altLang="en-US" sz="1400">
                <a:solidFill>
                  <a:srgbClr val="000000"/>
                </a:solidFill>
              </a:rPr>
              <a:t>相關聯的所有交換器連接埠傳送的封包，提供第 </a:t>
            </a:r>
            <a:r>
              <a:rPr lang="en-US" altLang="zh-TW" sz="1400">
                <a:solidFill>
                  <a:srgbClr val="000000"/>
                </a:solidFill>
              </a:rPr>
              <a:t>3 </a:t>
            </a:r>
            <a:r>
              <a:rPr lang="zh-TW" altLang="en-US" sz="1400">
                <a:solidFill>
                  <a:srgbClr val="000000"/>
                </a:solidFill>
              </a:rPr>
              <a:t>層處理。</a:t>
            </a:r>
          </a:p>
          <a:p>
            <a:pPr marL="0" indent="0" algn="l"/>
            <a:endParaRPr lang="en-US" sz="1400">
              <a:solidFill>
                <a:srgbClr val="000000"/>
              </a:solidFill>
            </a:endParaRPr>
          </a:p>
          <a:p>
            <a:pPr marL="0" indent="0" algn="l"/>
            <a:r>
              <a:rPr lang="zh-TW" altLang="en-US" sz="1400">
                <a:solidFill>
                  <a:srgbClr val="000000"/>
                </a:solidFill>
              </a:rPr>
              <a:t>以下是使用第 </a:t>
            </a:r>
            <a:r>
              <a:rPr lang="en-US" altLang="zh-TW" sz="1400">
                <a:solidFill>
                  <a:srgbClr val="000000"/>
                </a:solidFill>
              </a:rPr>
              <a:t>3 </a:t>
            </a:r>
            <a:r>
              <a:rPr lang="zh-TW" altLang="en-US" sz="1400">
                <a:solidFill>
                  <a:srgbClr val="000000"/>
                </a:solidFill>
              </a:rPr>
              <a:t>層交換器進行 </a:t>
            </a:r>
            <a:r>
              <a:rPr lang="en-US" altLang="zh-TW" sz="1400">
                <a:solidFill>
                  <a:srgbClr val="000000"/>
                </a:solidFill>
              </a:rPr>
              <a:t>VLAN </a:t>
            </a:r>
            <a:r>
              <a:rPr lang="zh-TW" altLang="en-US" sz="1400">
                <a:solidFill>
                  <a:srgbClr val="000000"/>
                </a:solidFill>
              </a:rPr>
              <a:t>間路由的優點：</a:t>
            </a:r>
          </a:p>
          <a:p>
            <a:pPr marL="415975" lvl="1" indent="-342892">
              <a:buFont typeface="Arial" panose="020b0604020202020204" pitchFamily="34" charset="0"/>
              <a:buChar char="•"/>
            </a:pPr>
            <a:r>
              <a:rPr lang="zh-TW">
                <a:solidFill>
                  <a:srgbClr val="000000"/>
                </a:solidFill>
              </a:rPr>
              <a:t>它們比單臂路由器快得多，因為一切都是硬體交換和路由。</a:t>
            </a:r>
          </a:p>
          <a:p>
            <a:pPr marL="415975" lvl="1" indent="-342892">
              <a:buFont typeface="Arial" panose="020b0604020202020204" pitchFamily="34" charset="0"/>
              <a:buChar char="•"/>
            </a:pPr>
            <a:r>
              <a:rPr lang="zh-TW">
                <a:solidFill>
                  <a:srgbClr val="000000"/>
                </a:solidFill>
              </a:rPr>
              <a:t>不需要從交換器到路由器的外部連結進行路由。</a:t>
            </a:r>
          </a:p>
          <a:p>
            <a:pPr marL="415975" lvl="1" indent="-342892">
              <a:buFont typeface="Arial" panose="020b0604020202020204" pitchFamily="34" charset="0"/>
              <a:buChar char="•"/>
            </a:pPr>
            <a:r>
              <a:rPr lang="zh-TW">
                <a:solidFill>
                  <a:srgbClr val="000000"/>
                </a:solidFill>
              </a:rPr>
              <a:t>它們不限於一個連</a:t>
            </a:r>
            <a:r>
              <a:rPr lang="zh-TW" altLang="en-US">
                <a:solidFill>
                  <a:srgbClr val="000000"/>
                </a:solidFill>
              </a:rPr>
              <a:t>線</a:t>
            </a:r>
            <a:r>
              <a:rPr lang="zh-TW">
                <a:solidFill>
                  <a:srgbClr val="000000"/>
                </a:solidFill>
              </a:rPr>
              <a:t>，因為第 2 層乙太通道可用作交換器之間的中繼連結，以增加頻寬。</a:t>
            </a:r>
          </a:p>
          <a:p>
            <a:pPr marL="415975" lvl="1" indent="-342892">
              <a:buFont typeface="Arial" panose="020b0604020202020204" pitchFamily="34" charset="0"/>
              <a:buChar char="•"/>
            </a:pPr>
            <a:r>
              <a:rPr lang="zh-TW">
                <a:solidFill>
                  <a:srgbClr val="000000"/>
                </a:solidFill>
              </a:rPr>
              <a:t>延遲要低得多，因為資料不需要離開交換器即可路由至不同的網路。</a:t>
            </a:r>
          </a:p>
          <a:p>
            <a:pPr marL="415975" lvl="1" indent="-342892">
              <a:buFont typeface="Arial" panose="020b0604020202020204" pitchFamily="34" charset="0"/>
              <a:buChar char="•"/>
            </a:pPr>
            <a:r>
              <a:rPr lang="zh-TW">
                <a:solidFill>
                  <a:srgbClr val="000000"/>
                </a:solidFill>
              </a:rPr>
              <a:t>它們比路由器更常部署在園區 LAN 中。</a:t>
            </a:r>
          </a:p>
          <a:p>
            <a:pPr marL="444489" indent="-342892" algn="l" defTabSz="355591">
              <a:buFont typeface="Arial" panose="020b0604020202020204" pitchFamily="34" charset="0"/>
              <a:buChar char="•"/>
            </a:pPr>
            <a:r>
              <a:rPr lang="zh-TW" altLang="en-US" sz="1400">
                <a:solidFill>
                  <a:srgbClr val="000000"/>
                </a:solidFill>
              </a:rPr>
              <a:t>唯一的缺點是第 </a:t>
            </a:r>
            <a:r>
              <a:rPr lang="en-US" altLang="zh-TW" sz="1400">
                <a:solidFill>
                  <a:srgbClr val="000000"/>
                </a:solidFill>
              </a:rPr>
              <a:t>3 </a:t>
            </a:r>
            <a:r>
              <a:rPr lang="zh-TW" altLang="en-US" sz="1400">
                <a:solidFill>
                  <a:srgbClr val="000000"/>
                </a:solidFill>
              </a:rPr>
              <a:t>層交換器更昂貴。</a:t>
            </a:r>
          </a:p>
          <a:p>
            <a:pPr marL="342892" indent="-342892" algn="l">
              <a:buFont typeface="Arial" panose="020b0604020202020204" pitchFamily="34" charset="0"/>
              <a:buChar char="•"/>
            </a:pPr>
            <a:endParaRPr lang="en-US" sz="1400">
              <a:solidFill>
                <a:srgbClr val="000000"/>
              </a:solidFill>
            </a:endParaRPr>
          </a:p>
        </p:txBody>
      </p:sp>
      <p:sp>
        <p:nvSpPr>
          <p:cNvPr id="2" name="投影片編號版面配置區 1"/>
          <p:cNvSpPr>
            <a:spLocks noGrp="1"/>
          </p:cNvSpPr>
          <p:nvPr>
            <p:ph type="sldNum" sz="quarter" idx="12"/>
          </p:nvPr>
        </p:nvSpPr>
        <p:spPr/>
        <p:txBody>
          <a:bodyPr/>
          <a:lstStyle/>
          <a:p>
            <a:fld id="{4FAB73BC-B049-4115-A692-8D63A059BFB8}" type="slidenum">
              <a:rPr lang="en-US" smtClean="0"/>
              <a:t>602</a:t>
            </a:fld>
            <a:endParaRPr lang="en-US"/>
          </a:p>
        </p:txBody>
      </p:sp>
    </p:spTree>
    <p:extLst>
      <p:ext uri="{BB962C8B-B14F-4D97-AF65-F5344CB8AC3E}">
        <p14:creationId xmlns:p14="http://schemas.microsoft.com/office/powerpoint/2010/main" val="163104293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603.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noAutofit/>
          </a:bodyPr>
          <a:lstStyle/>
          <a:p>
            <a:r>
              <a:rPr lang="en-US" altLang="zh-TW" sz="2700" smtClean="0"/>
              <a:t>21.2</a:t>
            </a:r>
            <a:r>
              <a:rPr lang="zh-TW" altLang="en-US" sz="2700" smtClean="0"/>
              <a:t>單</a:t>
            </a:r>
            <a:r>
              <a:rPr lang="zh-TW" altLang="en-US" sz="2700"/>
              <a:t>臂路由器 </a:t>
            </a:r>
            <a:r>
              <a:rPr lang="en-US" altLang="zh-TW" sz="2700"/>
              <a:t>VLAN </a:t>
            </a:r>
            <a:r>
              <a:rPr lang="zh-TW" altLang="en-US" sz="2700"/>
              <a:t>間路由</a:t>
            </a:r>
            <a:br>
              <a:rPr lang="en-US" sz="2700"/>
            </a:br>
            <a:r>
              <a:rPr lang="zh-TW" altLang="en-US" sz="2700"/>
              <a:t>單臂路由器案例</a:t>
            </a:r>
          </a:p>
        </p:txBody>
      </p:sp>
      <p:sp>
        <p:nvSpPr>
          <p:cNvPr id="5" name="Content Placeholder 4">
            <a:extLst>
              <a:ext uri="{FF2B5EF4-FFF2-40B4-BE49-F238E27FC236}">
                <a16:creationId xmlns:a16="http://schemas.microsoft.com/office/drawing/2014/main" id="{AD030DC4-1A05-F245-A1D3-947A824F51CC}"/>
              </a:ext>
            </a:extLst>
          </p:cNvPr>
          <p:cNvSpPr>
            <a:spLocks noGrp="1"/>
          </p:cNvSpPr>
          <p:nvPr>
            <p:ph idx="1"/>
          </p:nvPr>
        </p:nvSpPr>
        <p:spPr>
          <a:xfrm>
            <a:off x="323851" y="1589088"/>
            <a:ext cx="5288213" cy="3689897"/>
          </a:xfrm>
        </p:spPr>
        <p:txBody>
          <a:bodyPr/>
          <a:lstStyle/>
          <a:p>
            <a:pPr marL="342892" indent="-342892" algn="l">
              <a:buFont typeface="Arial" panose="020b0604020202020204" pitchFamily="34" charset="0"/>
              <a:buChar char="•"/>
            </a:pPr>
            <a:r>
              <a:rPr lang="zh-TW" altLang="en-US" sz="1400">
                <a:solidFill>
                  <a:srgbClr val="000000"/>
                </a:solidFill>
              </a:rPr>
              <a:t>在圖中，</a:t>
            </a:r>
            <a:r>
              <a:rPr lang="en-US" altLang="zh-TW" sz="1400">
                <a:solidFill>
                  <a:srgbClr val="000000"/>
                </a:solidFill>
              </a:rPr>
              <a:t>R1 GigabitEthernet 0/0/1 </a:t>
            </a:r>
            <a:r>
              <a:rPr lang="zh-TW" altLang="en-US" sz="1400">
                <a:solidFill>
                  <a:srgbClr val="000000"/>
                </a:solidFill>
              </a:rPr>
              <a:t>介面連接到 </a:t>
            </a:r>
            <a:r>
              <a:rPr lang="en-US" altLang="zh-TW" sz="1400">
                <a:solidFill>
                  <a:srgbClr val="000000"/>
                </a:solidFill>
              </a:rPr>
              <a:t>S1 FastEthernet 0/5 </a:t>
            </a:r>
            <a:r>
              <a:rPr lang="zh-TW" altLang="en-US" sz="1400">
                <a:solidFill>
                  <a:srgbClr val="000000"/>
                </a:solidFill>
              </a:rPr>
              <a:t>連接埠。</a:t>
            </a:r>
            <a:r>
              <a:rPr lang="en-US" altLang="zh-TW" sz="1400">
                <a:solidFill>
                  <a:srgbClr val="000000"/>
                </a:solidFill>
              </a:rPr>
              <a:t>S1 FastEthernet 0/1 </a:t>
            </a:r>
            <a:r>
              <a:rPr lang="zh-TW" altLang="en-US" sz="1400">
                <a:solidFill>
                  <a:srgbClr val="000000"/>
                </a:solidFill>
              </a:rPr>
              <a:t>連接埠連接至 </a:t>
            </a:r>
            <a:r>
              <a:rPr lang="en-US" altLang="zh-TW" sz="1400">
                <a:solidFill>
                  <a:srgbClr val="000000"/>
                </a:solidFill>
              </a:rPr>
              <a:t>S2 FastEthernet 0/1 </a:t>
            </a:r>
            <a:r>
              <a:rPr lang="zh-TW" altLang="en-US" sz="1400">
                <a:solidFill>
                  <a:srgbClr val="000000"/>
                </a:solidFill>
              </a:rPr>
              <a:t>連接埠。這些是在 </a:t>
            </a:r>
            <a:r>
              <a:rPr lang="en-US" altLang="zh-TW" sz="1400">
                <a:solidFill>
                  <a:srgbClr val="000000"/>
                </a:solidFill>
              </a:rPr>
              <a:t>VLAN </a:t>
            </a:r>
            <a:r>
              <a:rPr lang="zh-TW" altLang="en-US" sz="1400">
                <a:solidFill>
                  <a:srgbClr val="000000"/>
                </a:solidFill>
              </a:rPr>
              <a:t>內和之間轉送流量所需的中繼連結。</a:t>
            </a:r>
          </a:p>
          <a:p>
            <a:pPr marL="342892" indent="-342892" algn="l">
              <a:buFont typeface="Arial" panose="020b0604020202020204" pitchFamily="34" charset="0"/>
              <a:buChar char="•"/>
            </a:pPr>
            <a:r>
              <a:rPr lang="zh-TW" altLang="en-US" sz="1400">
                <a:solidFill>
                  <a:srgbClr val="000000"/>
                </a:solidFill>
              </a:rPr>
              <a:t>若要在 </a:t>
            </a:r>
            <a:r>
              <a:rPr lang="en-US" altLang="zh-TW" sz="1400">
                <a:solidFill>
                  <a:srgbClr val="000000"/>
                </a:solidFill>
              </a:rPr>
              <a:t>VLAN </a:t>
            </a:r>
            <a:r>
              <a:rPr lang="zh-TW" altLang="en-US" sz="1400">
                <a:solidFill>
                  <a:srgbClr val="000000"/>
                </a:solidFill>
              </a:rPr>
              <a:t>之間路由，</a:t>
            </a:r>
            <a:r>
              <a:rPr lang="en-US" altLang="zh-TW" sz="1400">
                <a:solidFill>
                  <a:srgbClr val="000000"/>
                </a:solidFill>
              </a:rPr>
              <a:t>R1 GigabitEthernet 0/0/1 </a:t>
            </a:r>
            <a:r>
              <a:rPr lang="zh-TW" altLang="en-US" sz="1400">
                <a:solidFill>
                  <a:srgbClr val="000000"/>
                </a:solidFill>
              </a:rPr>
              <a:t>介面會在邏輯上劃分為三個子介面，如表所示。此表也顯示將在交換器上設定的三個 </a:t>
            </a:r>
            <a:r>
              <a:rPr lang="en-US" altLang="zh-TW" sz="1400">
                <a:solidFill>
                  <a:srgbClr val="000000"/>
                </a:solidFill>
              </a:rPr>
              <a:t>VLAN</a:t>
            </a:r>
            <a:r>
              <a:rPr lang="zh-TW" altLang="en-US" sz="1400">
                <a:solidFill>
                  <a:srgbClr val="000000"/>
                </a:solidFill>
              </a:rPr>
              <a:t>。</a:t>
            </a:r>
          </a:p>
          <a:p>
            <a:pPr marL="342892" indent="-342892" algn="l">
              <a:buFont typeface="Arial" panose="020b0604020202020204" pitchFamily="34" charset="0"/>
              <a:buChar char="•"/>
            </a:pPr>
            <a:r>
              <a:rPr lang="zh-TW" altLang="en-US" sz="1400">
                <a:solidFill>
                  <a:srgbClr val="000000"/>
                </a:solidFill>
              </a:rPr>
              <a:t>假設 </a:t>
            </a:r>
            <a:r>
              <a:rPr lang="en-US" altLang="zh-TW" sz="1400">
                <a:solidFill>
                  <a:srgbClr val="000000"/>
                </a:solidFill>
              </a:rPr>
              <a:t>R1</a:t>
            </a:r>
            <a:r>
              <a:rPr lang="zh-TW" altLang="en-US" sz="1400">
                <a:solidFill>
                  <a:srgbClr val="000000"/>
                </a:solidFill>
              </a:rPr>
              <a:t>、</a:t>
            </a:r>
            <a:r>
              <a:rPr lang="en-US" altLang="zh-TW" sz="1400">
                <a:solidFill>
                  <a:srgbClr val="000000"/>
                </a:solidFill>
              </a:rPr>
              <a:t>S1 </a:t>
            </a:r>
            <a:r>
              <a:rPr lang="zh-TW" altLang="en-US" sz="1400">
                <a:solidFill>
                  <a:srgbClr val="000000"/>
                </a:solidFill>
              </a:rPr>
              <a:t>和 </a:t>
            </a:r>
            <a:r>
              <a:rPr lang="en-US" altLang="zh-TW" sz="1400">
                <a:solidFill>
                  <a:srgbClr val="000000"/>
                </a:solidFill>
              </a:rPr>
              <a:t>S2 </a:t>
            </a:r>
            <a:r>
              <a:rPr lang="zh-TW" altLang="en-US" sz="1400">
                <a:solidFill>
                  <a:srgbClr val="000000"/>
                </a:solidFill>
              </a:rPr>
              <a:t>具有初始基本設定。目前 </a:t>
            </a:r>
            <a:r>
              <a:rPr lang="en-US" altLang="zh-TW" sz="1400">
                <a:solidFill>
                  <a:srgbClr val="000000"/>
                </a:solidFill>
              </a:rPr>
              <a:t>PC1 </a:t>
            </a:r>
            <a:r>
              <a:rPr lang="zh-TW" altLang="en-US" sz="1400">
                <a:solidFill>
                  <a:srgbClr val="000000"/>
                </a:solidFill>
              </a:rPr>
              <a:t>和 </a:t>
            </a:r>
            <a:r>
              <a:rPr lang="en-US" altLang="zh-TW" sz="1400">
                <a:solidFill>
                  <a:srgbClr val="000000"/>
                </a:solidFill>
              </a:rPr>
              <a:t>PC2 </a:t>
            </a:r>
            <a:r>
              <a:rPr lang="zh-TW" altLang="en-US" sz="1400">
                <a:solidFill>
                  <a:srgbClr val="000000"/>
                </a:solidFill>
              </a:rPr>
              <a:t>無法彼此 </a:t>
            </a:r>
            <a:r>
              <a:rPr lang="en-US" altLang="zh-TW" sz="1400" b="1">
                <a:solidFill>
                  <a:srgbClr val="000000"/>
                </a:solidFill>
              </a:rPr>
              <a:t>ping</a:t>
            </a:r>
            <a:r>
              <a:rPr lang="zh-TW" altLang="en-US" sz="1400">
                <a:solidFill>
                  <a:srgbClr val="000000"/>
                </a:solidFill>
              </a:rPr>
              <a:t> ，因為它們位於不同的網路上。只有 </a:t>
            </a:r>
            <a:r>
              <a:rPr lang="en-US" altLang="zh-TW" sz="1400">
                <a:solidFill>
                  <a:srgbClr val="000000"/>
                </a:solidFill>
              </a:rPr>
              <a:t>S1 </a:t>
            </a:r>
            <a:r>
              <a:rPr lang="zh-TW" altLang="en-US" sz="1400">
                <a:solidFill>
                  <a:srgbClr val="000000"/>
                </a:solidFill>
              </a:rPr>
              <a:t>和 </a:t>
            </a:r>
            <a:r>
              <a:rPr lang="en-US" altLang="zh-TW" sz="1400">
                <a:solidFill>
                  <a:srgbClr val="000000"/>
                </a:solidFill>
              </a:rPr>
              <a:t>S2 </a:t>
            </a:r>
            <a:r>
              <a:rPr lang="zh-TW" altLang="en-US" sz="1400">
                <a:solidFill>
                  <a:srgbClr val="000000"/>
                </a:solidFill>
              </a:rPr>
              <a:t>可以相互 </a:t>
            </a:r>
            <a:r>
              <a:rPr lang="en-US" altLang="zh-TW" sz="1400" b="1">
                <a:solidFill>
                  <a:srgbClr val="000000"/>
                </a:solidFill>
              </a:rPr>
              <a:t>ping</a:t>
            </a:r>
            <a:r>
              <a:rPr lang="zh-TW" altLang="en-US" sz="1400">
                <a:solidFill>
                  <a:srgbClr val="000000"/>
                </a:solidFill>
              </a:rPr>
              <a:t> ，但它們不能被 </a:t>
            </a:r>
            <a:r>
              <a:rPr lang="en-US" altLang="zh-TW" sz="1400">
                <a:solidFill>
                  <a:srgbClr val="000000"/>
                </a:solidFill>
              </a:rPr>
              <a:t>PC1 </a:t>
            </a:r>
            <a:r>
              <a:rPr lang="zh-TW" altLang="en-US" sz="1400">
                <a:solidFill>
                  <a:srgbClr val="000000"/>
                </a:solidFill>
              </a:rPr>
              <a:t>或 </a:t>
            </a:r>
            <a:r>
              <a:rPr lang="en-US" altLang="zh-TW" sz="1400">
                <a:solidFill>
                  <a:srgbClr val="000000"/>
                </a:solidFill>
              </a:rPr>
              <a:t>PC2 </a:t>
            </a:r>
            <a:r>
              <a:rPr lang="zh-TW" altLang="en-US" sz="1400">
                <a:solidFill>
                  <a:srgbClr val="000000"/>
                </a:solidFill>
              </a:rPr>
              <a:t>訪問，因為它們也在不同的網路上。</a:t>
            </a:r>
          </a:p>
          <a:p>
            <a:pPr marL="342892" indent="-342892" algn="l">
              <a:buFont typeface="Arial" panose="020b0604020202020204" pitchFamily="34" charset="0"/>
              <a:buChar char="•"/>
            </a:pPr>
            <a:r>
              <a:rPr lang="zh-TW" altLang="en-US" sz="1400">
                <a:solidFill>
                  <a:srgbClr val="000000"/>
                </a:solidFill>
              </a:rPr>
              <a:t>若要讓裝置彼此 </a:t>
            </a:r>
            <a:r>
              <a:rPr lang="en-US" altLang="zh-TW" sz="1400">
                <a:solidFill>
                  <a:srgbClr val="000000"/>
                </a:solidFill>
              </a:rPr>
              <a:t>ping</a:t>
            </a:r>
            <a:r>
              <a:rPr lang="zh-TW" altLang="en-US" sz="1400">
                <a:solidFill>
                  <a:srgbClr val="000000"/>
                </a:solidFill>
              </a:rPr>
              <a:t>，交換器必須設定 </a:t>
            </a:r>
            <a:r>
              <a:rPr lang="en-US" altLang="zh-TW" sz="1400">
                <a:solidFill>
                  <a:srgbClr val="000000"/>
                </a:solidFill>
              </a:rPr>
              <a:t>VLAN </a:t>
            </a:r>
            <a:r>
              <a:rPr lang="zh-TW" altLang="en-US" sz="1400">
                <a:solidFill>
                  <a:srgbClr val="000000"/>
                </a:solidFill>
              </a:rPr>
              <a:t>和中繼，且路由器必須設定 </a:t>
            </a:r>
            <a:r>
              <a:rPr lang="en-US" altLang="zh-TW" sz="1400">
                <a:solidFill>
                  <a:srgbClr val="000000"/>
                </a:solidFill>
              </a:rPr>
              <a:t>VLAN </a:t>
            </a:r>
            <a:r>
              <a:rPr lang="zh-TW" altLang="en-US" sz="1400">
                <a:solidFill>
                  <a:srgbClr val="000000"/>
                </a:solidFill>
              </a:rPr>
              <a:t>間路由。</a:t>
            </a:r>
          </a:p>
          <a:p>
            <a:pPr marL="342892" indent="-342892" algn="l">
              <a:buFont typeface="Arial" panose="020b0604020202020204" pitchFamily="34" charset="0"/>
              <a:buChar char="•"/>
            </a:pPr>
            <a:endParaRPr lang="en-US" sz="1400">
              <a:solidFill>
                <a:srgbClr val="000000"/>
              </a:solidFill>
            </a:endParaRPr>
          </a:p>
        </p:txBody>
      </p:sp>
      <p:graphicFrame>
        <p:nvGraphicFramePr>
          <p:cNvPr id="6" name="Table 5">
            <a:extLst>
              <a:ext uri="{FF2B5EF4-FFF2-40B4-BE49-F238E27FC236}">
                <a16:creationId xmlns:a16="http://schemas.microsoft.com/office/drawing/2014/main" id="{3C52B408-540D-0241-BBC9-5AFB70668F1F}"/>
              </a:ext>
            </a:extLst>
          </p:cNvPr>
          <p:cNvGraphicFramePr>
            <a:graphicFrameLocks noGrp="1"/>
          </p:cNvGraphicFramePr>
          <p:nvPr>
            <p:extLst/>
          </p:nvPr>
        </p:nvGraphicFramePr>
        <p:xfrm>
          <a:off x="5719106" y="4280933"/>
          <a:ext cx="2994000" cy="1306892"/>
        </p:xfrm>
        <a:graphic>
          <a:graphicData uri="http://schemas.openxmlformats.org/drawingml/2006/table">
            <a:tbl>
              <a:tblPr firstRow="1" bandRow="1">
                <a:tableStyleId>{5C22544A-7EE6-4342-B048-85BDC9FD1C3A}</a:tableStyleId>
              </a:tblPr>
              <a:tblGrid>
                <a:gridCol w="1145004">
                  <a:extLst>
                    <a:ext uri="{9D8B030D-6E8A-4147-A177-3AD203B41FA5}">
                      <a16:colId xmlns:a16="http://schemas.microsoft.com/office/drawing/2014/main" val="2537369461"/>
                    </a:ext>
                  </a:extLst>
                </a:gridCol>
                <a:gridCol w="538661">
                  <a:extLst>
                    <a:ext uri="{9D8B030D-6E8A-4147-A177-3AD203B41FA5}">
                      <a16:colId xmlns:a16="http://schemas.microsoft.com/office/drawing/2014/main" val="26083547"/>
                    </a:ext>
                  </a:extLst>
                </a:gridCol>
                <a:gridCol w="1310335">
                  <a:extLst>
                    <a:ext uri="{9D8B030D-6E8A-4147-A177-3AD203B41FA5}">
                      <a16:colId xmlns:a16="http://schemas.microsoft.com/office/drawing/2014/main" val="225096973"/>
                    </a:ext>
                  </a:extLst>
                </a:gridCol>
              </a:tblGrid>
              <a:tr h="326723">
                <a:tc>
                  <a:txBody>
                    <a:bodyPr vert="horz" wrap="square"/>
                    <a:lstStyle/>
                    <a:p>
                      <a:pPr algn="l" rtl="0" fontAlgn="ctr"/>
                      <a:r>
                        <a:rPr lang="zh-TW" sz="1200" b="1">
                          <a:effectLst/>
                        </a:rPr>
                        <a:t>子介面</a:t>
                      </a:r>
                    </a:p>
                  </a:txBody>
                  <a:tcPr marL="47625" marR="47625" marT="47625" marB="47625" anchor="ctr"/>
                </a:tc>
                <a:tc>
                  <a:txBody>
                    <a:bodyPr vert="horz" wrap="square"/>
                    <a:lstStyle/>
                    <a:p>
                      <a:pPr algn="l" rtl="0" fontAlgn="ctr"/>
                      <a:r>
                        <a:rPr lang="zh-TW" sz="1200" b="1">
                          <a:effectLst/>
                        </a:rPr>
                        <a:t>VLAN</a:t>
                      </a:r>
                    </a:p>
                  </a:txBody>
                  <a:tcPr marL="47625" marR="47625" marT="47625" marB="47625" anchor="ctr"/>
                </a:tc>
                <a:tc>
                  <a:txBody>
                    <a:bodyPr vert="horz" wrap="square"/>
                    <a:lstStyle/>
                    <a:p>
                      <a:pPr algn="l" rtl="0" fontAlgn="ctr"/>
                      <a:r>
                        <a:rPr lang="zh-TW" sz="1200" b="1">
                          <a:effectLst/>
                        </a:rPr>
                        <a:t>IP 位址</a:t>
                      </a:r>
                    </a:p>
                  </a:txBody>
                  <a:tcPr marL="47625" marR="47625" marT="47625" marB="47625" anchor="ctr"/>
                </a:tc>
                <a:extLst>
                  <a:ext uri="{0D108BD9-81ED-4DB2-BD59-A6C34878D82A}">
                    <a16:rowId xmlns:a16="http://schemas.microsoft.com/office/drawing/2014/main" val="3852578632"/>
                  </a:ext>
                </a:extLst>
              </a:tr>
              <a:tr h="326723">
                <a:tc>
                  <a:txBody>
                    <a:bodyPr vert="horz" wrap="square"/>
                    <a:lstStyle/>
                    <a:p>
                      <a:pPr rtl="0" fontAlgn="ctr"/>
                      <a:r>
                        <a:rPr lang="zh-TW" sz="1200" b="0">
                          <a:effectLst/>
                        </a:rPr>
                        <a:t>G0/0/1.10</a:t>
                      </a:r>
                    </a:p>
                  </a:txBody>
                  <a:tcPr marL="47625" marR="47625" marT="47625" marB="47625" anchor="ctr"/>
                </a:tc>
                <a:tc>
                  <a:txBody>
                    <a:bodyPr vert="horz" wrap="square"/>
                    <a:lstStyle/>
                    <a:p>
                      <a:pPr rtl="0" fontAlgn="ctr"/>
                      <a:r>
                        <a:rPr lang="zh-TW" sz="1200" b="0">
                          <a:effectLst/>
                        </a:rPr>
                        <a:t>10</a:t>
                      </a:r>
                    </a:p>
                  </a:txBody>
                  <a:tcPr marL="47625" marR="47625" marT="47625" marB="47625" anchor="ctr"/>
                </a:tc>
                <a:tc>
                  <a:txBody>
                    <a:bodyPr vert="horz" wrap="square"/>
                    <a:lstStyle/>
                    <a:p>
                      <a:pPr rtl="0" fontAlgn="ctr"/>
                      <a:r>
                        <a:rPr lang="zh-TW" sz="1200" b="0">
                          <a:effectLst/>
                        </a:rPr>
                        <a:t>192.168.10.1/24</a:t>
                      </a:r>
                    </a:p>
                  </a:txBody>
                  <a:tcPr marL="47625" marR="47625" marT="47625" marB="47625" anchor="ctr"/>
                </a:tc>
                <a:extLst>
                  <a:ext uri="{0D108BD9-81ED-4DB2-BD59-A6C34878D82A}">
                    <a16:rowId xmlns:a16="http://schemas.microsoft.com/office/drawing/2014/main" val="2387607961"/>
                  </a:ext>
                </a:extLst>
              </a:tr>
              <a:tr h="326723">
                <a:tc>
                  <a:txBody>
                    <a:bodyPr vert="horz" wrap="square"/>
                    <a:lstStyle/>
                    <a:p>
                      <a:pPr rtl="0" fontAlgn="ctr"/>
                      <a:r>
                        <a:rPr lang="zh-TW" sz="1200" b="0">
                          <a:effectLst/>
                        </a:rPr>
                        <a:t>G0/0/1.20</a:t>
                      </a:r>
                    </a:p>
                  </a:txBody>
                  <a:tcPr marL="47625" marR="47625" marT="47625" marB="47625" anchor="ctr"/>
                </a:tc>
                <a:tc>
                  <a:txBody>
                    <a:bodyPr vert="horz" wrap="square"/>
                    <a:lstStyle/>
                    <a:p>
                      <a:pPr rtl="0" fontAlgn="ctr"/>
                      <a:r>
                        <a:rPr lang="zh-TW" sz="1200" b="0">
                          <a:effectLst/>
                        </a:rPr>
                        <a:t>20</a:t>
                      </a:r>
                    </a:p>
                  </a:txBody>
                  <a:tcPr marL="47625" marR="47625" marT="47625" marB="47625" anchor="ctr"/>
                </a:tc>
                <a:tc>
                  <a:txBody>
                    <a:bodyPr vert="horz" wrap="square"/>
                    <a:lstStyle/>
                    <a:p>
                      <a:pPr rtl="0" fontAlgn="ctr"/>
                      <a:r>
                        <a:rPr lang="zh-TW" sz="1200" b="0">
                          <a:effectLst/>
                        </a:rPr>
                        <a:t>192.168.20.1/24</a:t>
                      </a:r>
                    </a:p>
                  </a:txBody>
                  <a:tcPr marL="47625" marR="47625" marT="47625" marB="47625" anchor="ctr"/>
                </a:tc>
                <a:extLst>
                  <a:ext uri="{0D108BD9-81ED-4DB2-BD59-A6C34878D82A}">
                    <a16:rowId xmlns:a16="http://schemas.microsoft.com/office/drawing/2014/main" val="2807812519"/>
                  </a:ext>
                </a:extLst>
              </a:tr>
              <a:tr h="326723">
                <a:tc>
                  <a:txBody>
                    <a:bodyPr vert="horz" wrap="square"/>
                    <a:lstStyle/>
                    <a:p>
                      <a:pPr rtl="0" fontAlgn="ctr"/>
                      <a:r>
                        <a:rPr lang="zh-TW" sz="1200" b="0">
                          <a:effectLst/>
                        </a:rPr>
                        <a:t>G0/0/1.30</a:t>
                      </a:r>
                    </a:p>
                  </a:txBody>
                  <a:tcPr marL="47625" marR="47625" marT="47625" marB="47625" anchor="ctr"/>
                </a:tc>
                <a:tc>
                  <a:txBody>
                    <a:bodyPr vert="horz" wrap="square"/>
                    <a:lstStyle/>
                    <a:p>
                      <a:pPr rtl="0" fontAlgn="ctr"/>
                      <a:r>
                        <a:rPr lang="zh-TW" sz="1200" b="0">
                          <a:effectLst/>
                        </a:rPr>
                        <a:t>99</a:t>
                      </a:r>
                    </a:p>
                  </a:txBody>
                  <a:tcPr marL="47625" marR="47625" marT="47625" marB="47625" anchor="ctr"/>
                </a:tc>
                <a:tc>
                  <a:txBody>
                    <a:bodyPr vert="horz" wrap="square"/>
                    <a:lstStyle/>
                    <a:p>
                      <a:pPr rtl="0" fontAlgn="ctr"/>
                      <a:r>
                        <a:rPr lang="zh-TW" sz="1200" b="0">
                          <a:effectLst/>
                        </a:rPr>
                        <a:t>192.168.99.1/24</a:t>
                      </a:r>
                    </a:p>
                  </a:txBody>
                  <a:tcPr marL="47625" marR="47625" marT="47625" marB="47625" anchor="ctr"/>
                </a:tc>
                <a:extLst>
                  <a:ext uri="{0D108BD9-81ED-4DB2-BD59-A6C34878D82A}">
                    <a16:rowId xmlns:a16="http://schemas.microsoft.com/office/drawing/2014/main" val="761456729"/>
                  </a:ext>
                </a:extLst>
              </a:tr>
            </a:tbl>
          </a:graphicData>
        </a:graphic>
      </p:graphicFrame>
      <p:pic>
        <p:nvPicPr>
          <p:cNvPr id="8" name="Picture 7">
            <a:extLst>
              <a:ext uri="{FF2B5EF4-FFF2-40B4-BE49-F238E27FC236}">
                <a16:creationId xmlns:a16="http://schemas.microsoft.com/office/drawing/2014/main" id="{98836081-C83E-3545-81F8-FACEAC8AB6A8}"/>
              </a:ext>
            </a:extLst>
          </p:cNvPr>
          <p:cNvPicPr>
            <a:picLocks noChangeAspect="1"/>
          </p:cNvPicPr>
          <p:nvPr/>
        </p:nvPicPr>
        <p:blipFill>
          <a:blip r:embed="rId3"/>
          <a:stretch>
            <a:fillRect/>
          </a:stretch>
        </p:blipFill>
        <p:spPr>
          <a:xfrm>
            <a:off x="5612064" y="1456402"/>
            <a:ext cx="3208087" cy="2743759"/>
          </a:xfrm>
          <a:prstGeom prst="rect">
            <a:avLst/>
          </a:prstGeom>
        </p:spPr>
      </p:pic>
      <p:sp>
        <p:nvSpPr>
          <p:cNvPr id="2" name="投影片編號版面配置區 1"/>
          <p:cNvSpPr>
            <a:spLocks noGrp="1"/>
          </p:cNvSpPr>
          <p:nvPr>
            <p:ph type="sldNum" sz="quarter" idx="12"/>
          </p:nvPr>
        </p:nvSpPr>
        <p:spPr/>
        <p:txBody>
          <a:bodyPr/>
          <a:lstStyle/>
          <a:p>
            <a:fld id="{4FAB73BC-B049-4115-A692-8D63A059BFB8}" type="slidenum">
              <a:rPr lang="en-US" smtClean="0"/>
              <a:t>603</a:t>
            </a:fld>
            <a:endParaRPr lang="en-US"/>
          </a:p>
        </p:txBody>
      </p:sp>
    </p:spTree>
    <p:extLst>
      <p:ext uri="{BB962C8B-B14F-4D97-AF65-F5344CB8AC3E}">
        <p14:creationId xmlns:p14="http://schemas.microsoft.com/office/powerpoint/2010/main" val="269158795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604.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noAutofit/>
          </a:bodyPr>
          <a:lstStyle/>
          <a:p>
            <a:r>
              <a:rPr lang="en-US" altLang="zh-TW" sz="2700"/>
              <a:t>21.2</a:t>
            </a:r>
            <a:r>
              <a:rPr lang="zh-TW" altLang="en-US" sz="2700" smtClean="0"/>
              <a:t>單</a:t>
            </a:r>
            <a:r>
              <a:rPr lang="zh-TW" altLang="en-US" sz="2700"/>
              <a:t>臂路由器 </a:t>
            </a:r>
            <a:r>
              <a:rPr lang="en-US" altLang="zh-TW" sz="2700"/>
              <a:t>VLAN </a:t>
            </a:r>
            <a:r>
              <a:rPr lang="zh-TW" altLang="en-US" sz="2700"/>
              <a:t>間路由</a:t>
            </a:r>
            <a:br>
              <a:rPr lang="en-US" sz="2700"/>
            </a:br>
            <a:r>
              <a:rPr lang="en-US" altLang="zh-TW" sz="2700"/>
              <a:t>S1 VLAN </a:t>
            </a:r>
            <a:r>
              <a:rPr lang="zh-TW" altLang="en-US" sz="2700"/>
              <a:t>和中繼設定</a:t>
            </a:r>
          </a:p>
        </p:txBody>
      </p:sp>
      <p:sp>
        <p:nvSpPr>
          <p:cNvPr id="4" name="Content Placeholder 3">
            <a:extLst>
              <a:ext uri="{FF2B5EF4-FFF2-40B4-BE49-F238E27FC236}">
                <a16:creationId xmlns:a16="http://schemas.microsoft.com/office/drawing/2014/main" id="{A204EDD0-0F2F-A94F-AFC5-165ECF2B5ED7}"/>
              </a:ext>
            </a:extLst>
          </p:cNvPr>
          <p:cNvSpPr>
            <a:spLocks noGrp="1"/>
          </p:cNvSpPr>
          <p:nvPr>
            <p:ph idx="1"/>
          </p:nvPr>
        </p:nvSpPr>
        <p:spPr>
          <a:xfrm>
            <a:off x="474662" y="1589088"/>
            <a:ext cx="8280057" cy="3689897"/>
          </a:xfrm>
        </p:spPr>
        <p:txBody>
          <a:bodyPr/>
          <a:lstStyle/>
          <a:p>
            <a:pPr marL="0" indent="0" algn="l"/>
            <a:r>
              <a:rPr lang="zh-TW" altLang="en-US" sz="1800">
                <a:solidFill>
                  <a:srgbClr val="000000"/>
                </a:solidFill>
              </a:rPr>
              <a:t>請完成下列步驟以設定具有 </a:t>
            </a:r>
            <a:r>
              <a:rPr lang="en-US" altLang="zh-TW" sz="1800">
                <a:solidFill>
                  <a:srgbClr val="000000"/>
                </a:solidFill>
              </a:rPr>
              <a:t>VLAN </a:t>
            </a:r>
            <a:r>
              <a:rPr lang="zh-TW" altLang="en-US" sz="1800">
                <a:solidFill>
                  <a:srgbClr val="000000"/>
                </a:solidFill>
              </a:rPr>
              <a:t>和中繼的 </a:t>
            </a:r>
            <a:r>
              <a:rPr lang="en-US" altLang="zh-TW" sz="1800">
                <a:solidFill>
                  <a:srgbClr val="000000"/>
                </a:solidFill>
              </a:rPr>
              <a:t>S1</a:t>
            </a:r>
            <a:r>
              <a:rPr lang="zh-TW" altLang="en-US" sz="1800">
                <a:solidFill>
                  <a:srgbClr val="000000"/>
                </a:solidFill>
              </a:rPr>
              <a:t>：</a:t>
            </a:r>
          </a:p>
          <a:p>
            <a:pPr marL="342892" indent="-342892" algn="l">
              <a:buFont typeface="Arial" panose="020b0604020202020204" pitchFamily="34" charset="0"/>
              <a:buChar char="•"/>
            </a:pPr>
            <a:r>
              <a:rPr lang="zh-TW" altLang="en-US" sz="1800" b="1">
                <a:solidFill>
                  <a:srgbClr val="000000"/>
                </a:solidFill>
              </a:rPr>
              <a:t>步驟 </a:t>
            </a:r>
            <a:r>
              <a:rPr lang="en-US" altLang="zh-TW" sz="1800" b="1">
                <a:solidFill>
                  <a:srgbClr val="000000"/>
                </a:solidFill>
              </a:rPr>
              <a:t>1</a:t>
            </a:r>
            <a:r>
              <a:rPr lang="en-US" altLang="zh-TW" sz="1800">
                <a:solidFill>
                  <a:srgbClr val="000000"/>
                </a:solidFill>
              </a:rPr>
              <a:t>. </a:t>
            </a:r>
            <a:r>
              <a:rPr lang="zh-TW" altLang="en-US" sz="1800">
                <a:solidFill>
                  <a:srgbClr val="000000"/>
                </a:solidFill>
              </a:rPr>
              <a:t>建立並命名 </a:t>
            </a:r>
            <a:r>
              <a:rPr lang="en-US" altLang="zh-TW" sz="1800">
                <a:solidFill>
                  <a:srgbClr val="000000"/>
                </a:solidFill>
              </a:rPr>
              <a:t>VLAN</a:t>
            </a:r>
            <a:r>
              <a:rPr lang="zh-TW" altLang="en-US" sz="1800">
                <a:solidFill>
                  <a:srgbClr val="000000"/>
                </a:solidFill>
              </a:rPr>
              <a:t>。 </a:t>
            </a:r>
          </a:p>
          <a:p>
            <a:pPr marL="342892" indent="-342892" algn="l">
              <a:buFont typeface="Arial" panose="020b0604020202020204" pitchFamily="34" charset="0"/>
              <a:buChar char="•"/>
            </a:pPr>
            <a:r>
              <a:rPr lang="zh-TW" altLang="en-US" sz="1800" b="1">
                <a:solidFill>
                  <a:srgbClr val="000000"/>
                </a:solidFill>
              </a:rPr>
              <a:t>步驟 </a:t>
            </a:r>
            <a:r>
              <a:rPr lang="en-US" altLang="zh-TW" sz="1800" b="1">
                <a:solidFill>
                  <a:srgbClr val="000000"/>
                </a:solidFill>
              </a:rPr>
              <a:t>2</a:t>
            </a:r>
            <a:r>
              <a:rPr lang="en-US" altLang="zh-TW" sz="1800">
                <a:solidFill>
                  <a:srgbClr val="000000"/>
                </a:solidFill>
              </a:rPr>
              <a:t>. </a:t>
            </a:r>
            <a:r>
              <a:rPr lang="zh-TW" altLang="en-US" sz="1800">
                <a:solidFill>
                  <a:srgbClr val="000000"/>
                </a:solidFill>
              </a:rPr>
              <a:t>建立管理介面</a:t>
            </a:r>
          </a:p>
          <a:p>
            <a:pPr marL="342892" indent="-342892" algn="l">
              <a:buFont typeface="Arial" panose="020b0604020202020204" pitchFamily="34" charset="0"/>
              <a:buChar char="•"/>
            </a:pPr>
            <a:r>
              <a:rPr lang="zh-TW" altLang="en-US" sz="1800" b="1">
                <a:solidFill>
                  <a:srgbClr val="000000"/>
                </a:solidFill>
              </a:rPr>
              <a:t>步驟 </a:t>
            </a:r>
            <a:r>
              <a:rPr lang="en-US" altLang="zh-TW" sz="1800" b="1">
                <a:solidFill>
                  <a:srgbClr val="000000"/>
                </a:solidFill>
              </a:rPr>
              <a:t>3</a:t>
            </a:r>
            <a:r>
              <a:rPr lang="en-US" altLang="zh-TW" sz="1800">
                <a:solidFill>
                  <a:srgbClr val="000000"/>
                </a:solidFill>
              </a:rPr>
              <a:t>. </a:t>
            </a:r>
            <a:r>
              <a:rPr lang="zh-TW" altLang="en-US" sz="1800">
                <a:solidFill>
                  <a:srgbClr val="000000"/>
                </a:solidFill>
              </a:rPr>
              <a:t>設定存取連接埠。</a:t>
            </a:r>
          </a:p>
          <a:p>
            <a:pPr marL="342892" indent="-342892" algn="l">
              <a:buFont typeface="Arial" panose="020b0604020202020204" pitchFamily="34" charset="0"/>
              <a:buChar char="•"/>
            </a:pPr>
            <a:r>
              <a:rPr lang="zh-TW" altLang="en-US" sz="1800" b="1">
                <a:solidFill>
                  <a:srgbClr val="000000"/>
                </a:solidFill>
              </a:rPr>
              <a:t>步驟 </a:t>
            </a:r>
            <a:r>
              <a:rPr lang="en-US" altLang="zh-TW" sz="1800" b="1">
                <a:solidFill>
                  <a:srgbClr val="000000"/>
                </a:solidFill>
              </a:rPr>
              <a:t>4</a:t>
            </a:r>
            <a:r>
              <a:rPr lang="en-US" altLang="zh-TW" sz="1800">
                <a:solidFill>
                  <a:srgbClr val="000000"/>
                </a:solidFill>
              </a:rPr>
              <a:t>. </a:t>
            </a:r>
            <a:r>
              <a:rPr lang="zh-TW" altLang="en-US" sz="1800">
                <a:solidFill>
                  <a:srgbClr val="000000"/>
                </a:solidFill>
              </a:rPr>
              <a:t>設定中繼連接埠。</a:t>
            </a:r>
          </a:p>
          <a:p>
            <a:pPr marL="0" indent="0" algn="l"/>
            <a:endParaRPr lang="en-US" sz="1400">
              <a:solidFill>
                <a:srgbClr val="000000"/>
              </a:solidFill>
            </a:endParaRPr>
          </a:p>
        </p:txBody>
      </p:sp>
      <p:sp>
        <p:nvSpPr>
          <p:cNvPr id="2" name="投影片編號版面配置區 1"/>
          <p:cNvSpPr>
            <a:spLocks noGrp="1"/>
          </p:cNvSpPr>
          <p:nvPr>
            <p:ph type="sldNum" sz="quarter" idx="12"/>
          </p:nvPr>
        </p:nvSpPr>
        <p:spPr/>
        <p:txBody>
          <a:bodyPr/>
          <a:lstStyle/>
          <a:p>
            <a:fld id="{4FAB73BC-B049-4115-A692-8D63A059BFB8}" type="slidenum">
              <a:rPr lang="en-US" smtClean="0"/>
              <a:t>604</a:t>
            </a:fld>
            <a:endParaRPr lang="en-US"/>
          </a:p>
        </p:txBody>
      </p:sp>
    </p:spTree>
    <p:extLst>
      <p:ext uri="{BB962C8B-B14F-4D97-AF65-F5344CB8AC3E}">
        <p14:creationId xmlns:p14="http://schemas.microsoft.com/office/powerpoint/2010/main" val="211826305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605.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noAutofit/>
          </a:bodyPr>
          <a:lstStyle/>
          <a:p>
            <a:r>
              <a:rPr lang="en-US" altLang="zh-TW" sz="2700"/>
              <a:t>21.2</a:t>
            </a:r>
            <a:r>
              <a:rPr lang="zh-TW" altLang="en-US" sz="2700" smtClean="0"/>
              <a:t>單</a:t>
            </a:r>
            <a:r>
              <a:rPr lang="zh-TW" altLang="en-US" sz="2700"/>
              <a:t>臂路由器 </a:t>
            </a:r>
            <a:r>
              <a:rPr lang="en-US" altLang="zh-TW" sz="2700"/>
              <a:t>VLAN </a:t>
            </a:r>
            <a:r>
              <a:rPr lang="zh-TW" altLang="en-US" sz="2700"/>
              <a:t>間路由</a:t>
            </a:r>
            <a:br>
              <a:rPr lang="en-US" sz="2700"/>
            </a:br>
            <a:r>
              <a:rPr lang="en-US" altLang="zh-TW" sz="2700"/>
              <a:t>S2 VLAN </a:t>
            </a:r>
            <a:r>
              <a:rPr lang="zh-TW" altLang="en-US" sz="2700"/>
              <a:t>和中繼設定</a:t>
            </a:r>
          </a:p>
        </p:txBody>
      </p:sp>
      <p:sp>
        <p:nvSpPr>
          <p:cNvPr id="8" name="Content Placeholder 3">
            <a:extLst>
              <a:ext uri="{FF2B5EF4-FFF2-40B4-BE49-F238E27FC236}">
                <a16:creationId xmlns:a16="http://schemas.microsoft.com/office/drawing/2014/main" id="{F6E984A6-047E-7448-8157-DB9CC1B0D3FF}"/>
              </a:ext>
            </a:extLst>
          </p:cNvPr>
          <p:cNvSpPr txBox="1"/>
          <p:nvPr/>
        </p:nvSpPr>
        <p:spPr>
          <a:xfrm>
            <a:off x="474663" y="1589088"/>
            <a:ext cx="2736371" cy="3689897"/>
          </a:xfrm>
          <a:prstGeom prst="rect">
            <a:avLst/>
          </a:prstGeom>
        </p:spPr>
        <p:txBody>
          <a:bodyPr lIns="91420" tIns="45710" rIns="91420" bIns="45710">
            <a:noAutofit/>
          </a:bodyPr>
          <a:lstStyle>
            <a:lvl1pPr marL="285690" marR="0" indent="-285690" algn="ctr" defTabSz="457105" rtl="0" eaLnBrk="1" fontAlgn="auto" latinLnBrk="0" hangingPunct="1">
              <a:lnSpc>
                <a:spcPct val="100000"/>
              </a:lnSpc>
              <a:spcBef>
                <a:spcPct val="20000"/>
              </a:spcBef>
              <a:spcAft>
                <a:spcPct val="0"/>
              </a:spcAft>
              <a:buClrTx/>
              <a:buSzTx/>
              <a:buFont typeface="Arial"/>
              <a:buNone/>
              <a:defRPr lang="en-US" sz="2000" b="0" i="0" kern="1200" baseline="0">
                <a:solidFill>
                  <a:schemeClr val="bg1"/>
                </a:solidFill>
                <a:latin typeface="+mn-lt"/>
                <a:ea typeface="ＭＳ Ｐゴシック" charset="0"/>
                <a:cs typeface="CiscoSans ExtraLight"/>
              </a:defRPr>
            </a:lvl1pPr>
            <a:lvl2pPr marL="358775" indent="-215900" algn="l" defTabSz="684213" rtl="0" eaLnBrk="1" fontAlgn="base" hangingPunct="1">
              <a:lnSpc>
                <a:spcPct val="95000"/>
              </a:lnSpc>
              <a:spcBef>
                <a:spcPts val="600"/>
              </a:spcBef>
              <a:spcAft>
                <a:spcPct val="0"/>
              </a:spcAft>
              <a:buClr>
                <a:schemeClr val="tx2"/>
              </a:buClr>
              <a:buFont typeface="Arial"/>
              <a:buChar char="•"/>
              <a:defRPr lang="en-US" sz="1400" kern="120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a:buChar char="•"/>
              <a:defRPr lang="en-US" sz="1200" kern="120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a:buChar char="•"/>
              <a:defRPr lang="en-US" sz="1100" kern="120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a:buChar char="•"/>
              <a:defRPr lang="en-US" sz="1100" kern="120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anose="020b0604020202020204"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anose="020b0604020202020204"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anose="020b0604020202020204"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0" indent="0" algn="l"/>
            <a:r>
              <a:rPr lang="en-US" altLang="zh-TW" sz="1800">
                <a:solidFill>
                  <a:srgbClr val="000000"/>
                </a:solidFill>
              </a:rPr>
              <a:t>S2 </a:t>
            </a:r>
            <a:r>
              <a:rPr lang="zh-TW" altLang="en-US" sz="1800">
                <a:solidFill>
                  <a:srgbClr val="000000"/>
                </a:solidFill>
              </a:rPr>
              <a:t>的設定與 </a:t>
            </a:r>
            <a:r>
              <a:rPr lang="en-US" altLang="zh-TW" sz="1800">
                <a:solidFill>
                  <a:srgbClr val="000000"/>
                </a:solidFill>
              </a:rPr>
              <a:t>S1 </a:t>
            </a:r>
            <a:r>
              <a:rPr lang="zh-TW" altLang="en-US" sz="1800">
                <a:solidFill>
                  <a:srgbClr val="000000"/>
                </a:solidFill>
              </a:rPr>
              <a:t>類似。</a:t>
            </a:r>
          </a:p>
          <a:p>
            <a:pPr marL="342892" indent="-342892" algn="l">
              <a:buFont typeface="Arial" panose="020b0604020202020204" pitchFamily="34" charset="0"/>
              <a:buChar char="•"/>
            </a:pPr>
            <a:endParaRPr lang="en-US" sz="1400">
              <a:solidFill>
                <a:srgbClr val="000000"/>
              </a:solidFill>
            </a:endParaRPr>
          </a:p>
        </p:txBody>
      </p:sp>
      <p:pic>
        <p:nvPicPr>
          <p:cNvPr id="7" name="Content Placeholder 6">
            <a:extLst>
              <a:ext uri="{FF2B5EF4-FFF2-40B4-BE49-F238E27FC236}">
                <a16:creationId xmlns:a16="http://schemas.microsoft.com/office/drawing/2014/main" id="{3EAA7067-45CF-2749-B90B-FCC2ECF58402}"/>
              </a:ext>
            </a:extLst>
          </p:cNvPr>
          <p:cNvPicPr>
            <a:picLocks noGrp="1" noChangeAspect="1"/>
          </p:cNvPicPr>
          <p:nvPr>
            <p:ph idx="1"/>
          </p:nvPr>
        </p:nvPicPr>
        <p:blipFill>
          <a:blip r:embed="rId3"/>
          <a:stretch>
            <a:fillRect/>
          </a:stretch>
        </p:blipFill>
        <p:spPr>
          <a:xfrm>
            <a:off x="3335116" y="1589088"/>
            <a:ext cx="5245358" cy="4029547"/>
          </a:xfrm>
        </p:spPr>
      </p:pic>
      <p:sp>
        <p:nvSpPr>
          <p:cNvPr id="2" name="投影片編號版面配置區 1"/>
          <p:cNvSpPr>
            <a:spLocks noGrp="1"/>
          </p:cNvSpPr>
          <p:nvPr>
            <p:ph type="sldNum" sz="quarter" idx="12"/>
          </p:nvPr>
        </p:nvSpPr>
        <p:spPr/>
        <p:txBody>
          <a:bodyPr/>
          <a:lstStyle/>
          <a:p>
            <a:fld id="{4FAB73BC-B049-4115-A692-8D63A059BFB8}" type="slidenum">
              <a:rPr lang="en-US" smtClean="0"/>
              <a:t>605</a:t>
            </a:fld>
            <a:endParaRPr lang="en-US"/>
          </a:p>
        </p:txBody>
      </p:sp>
    </p:spTree>
    <p:extLst>
      <p:ext uri="{BB962C8B-B14F-4D97-AF65-F5344CB8AC3E}">
        <p14:creationId xmlns:p14="http://schemas.microsoft.com/office/powerpoint/2010/main" val="257018862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606.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noAutofit/>
          </a:bodyPr>
          <a:lstStyle/>
          <a:p>
            <a:r>
              <a:rPr lang="en-US" altLang="zh-TW" sz="2700"/>
              <a:t>21.2</a:t>
            </a:r>
            <a:r>
              <a:rPr lang="zh-TW" altLang="en-US" sz="2700" smtClean="0"/>
              <a:t>單</a:t>
            </a:r>
            <a:r>
              <a:rPr lang="zh-TW" altLang="en-US" sz="2700"/>
              <a:t>臂路由器 </a:t>
            </a:r>
            <a:r>
              <a:rPr lang="en-US" altLang="zh-TW" sz="2700"/>
              <a:t>VLAN </a:t>
            </a:r>
            <a:r>
              <a:rPr lang="zh-TW" altLang="en-US" sz="2700"/>
              <a:t>間路由</a:t>
            </a:r>
            <a:br>
              <a:rPr lang="en-US" sz="2700"/>
            </a:br>
            <a:r>
              <a:rPr lang="en-US" altLang="zh-TW" sz="2700"/>
              <a:t>R1 </a:t>
            </a:r>
            <a:r>
              <a:rPr lang="zh-TW" altLang="en-US" sz="2700"/>
              <a:t>子介面設定</a:t>
            </a:r>
          </a:p>
        </p:txBody>
      </p:sp>
      <p:sp>
        <p:nvSpPr>
          <p:cNvPr id="4" name="Content Placeholder 3">
            <a:extLst>
              <a:ext uri="{FF2B5EF4-FFF2-40B4-BE49-F238E27FC236}">
                <a16:creationId xmlns:a16="http://schemas.microsoft.com/office/drawing/2014/main" id="{C4D7E7F4-4AD6-094C-9754-2F2E6B3E23DF}"/>
              </a:ext>
            </a:extLst>
          </p:cNvPr>
          <p:cNvSpPr>
            <a:spLocks noGrp="1"/>
          </p:cNvSpPr>
          <p:nvPr>
            <p:ph idx="1"/>
          </p:nvPr>
        </p:nvSpPr>
        <p:spPr>
          <a:xfrm>
            <a:off x="474662" y="1589088"/>
            <a:ext cx="8280057" cy="3689897"/>
          </a:xfrm>
        </p:spPr>
        <p:txBody>
          <a:bodyPr/>
          <a:lstStyle/>
          <a:p>
            <a:pPr marL="0" indent="0" algn="l"/>
            <a:r>
              <a:rPr lang="zh-TW" altLang="en-US" sz="1500">
                <a:solidFill>
                  <a:srgbClr val="000000"/>
                </a:solidFill>
              </a:rPr>
              <a:t>單臂路由器的方法要求你為每個要路由的 </a:t>
            </a:r>
            <a:r>
              <a:rPr lang="en-US" altLang="zh-TW" sz="1500">
                <a:solidFill>
                  <a:srgbClr val="000000"/>
                </a:solidFill>
              </a:rPr>
              <a:t>VLAN </a:t>
            </a:r>
            <a:r>
              <a:rPr lang="zh-TW" altLang="en-US" sz="1500">
                <a:solidFill>
                  <a:srgbClr val="000000"/>
                </a:solidFill>
              </a:rPr>
              <a:t>建立子介面。子介面是使用 </a:t>
            </a:r>
            <a:r>
              <a:rPr lang="en-US" altLang="zh-TW" sz="1500" b="1">
                <a:solidFill>
                  <a:srgbClr val="000000"/>
                </a:solidFill>
              </a:rPr>
              <a:t>interface</a:t>
            </a:r>
            <a:r>
              <a:rPr lang="zh-TW" altLang="en-US" sz="1500">
                <a:solidFill>
                  <a:srgbClr val="000000"/>
                </a:solidFill>
              </a:rPr>
              <a:t> </a:t>
            </a:r>
            <a:r>
              <a:rPr lang="en-US" altLang="zh-TW" sz="1500" i="1">
                <a:solidFill>
                  <a:srgbClr val="000000"/>
                </a:solidFill>
              </a:rPr>
              <a:t>interface_id subinterface_id</a:t>
            </a:r>
            <a:r>
              <a:rPr lang="zh-TW" altLang="en-US" sz="1500">
                <a:solidFill>
                  <a:srgbClr val="000000"/>
                </a:solidFill>
              </a:rPr>
              <a:t> 全域設定模式命令建立的。子介面的語法是實體介面加上一個點號再加上子介面編號。雖然不是必要的，但通常會將子介面號碼與 </a:t>
            </a:r>
            <a:r>
              <a:rPr lang="en-US" altLang="zh-TW" sz="1500">
                <a:solidFill>
                  <a:srgbClr val="000000"/>
                </a:solidFill>
              </a:rPr>
              <a:t>VLAN </a:t>
            </a:r>
            <a:r>
              <a:rPr lang="zh-TW" altLang="en-US" sz="1500">
                <a:solidFill>
                  <a:srgbClr val="000000"/>
                </a:solidFill>
              </a:rPr>
              <a:t>號碼相同。</a:t>
            </a:r>
          </a:p>
          <a:p>
            <a:pPr marL="0" indent="0" algn="l"/>
            <a:r>
              <a:rPr lang="zh-TW" altLang="en-US" sz="1500">
                <a:solidFill>
                  <a:srgbClr val="000000"/>
                </a:solidFill>
              </a:rPr>
              <a:t>然後用下列兩個指令設定每個子介面：</a:t>
            </a:r>
          </a:p>
          <a:p>
            <a:pPr marL="415975" lvl="1" indent="-342892">
              <a:buFont typeface="Arial" panose="020b0604020202020204" pitchFamily="34" charset="0"/>
              <a:buChar char="•"/>
            </a:pPr>
            <a:r>
              <a:rPr lang="en-US" altLang="zh-TW" sz="1500" b="1">
                <a:solidFill>
                  <a:srgbClr val="000000"/>
                </a:solidFill>
              </a:rPr>
              <a:t>encapsulation dot1q</a:t>
            </a:r>
            <a:r>
              <a:rPr lang="zh-TW" altLang="en-US" sz="1500">
                <a:solidFill>
                  <a:srgbClr val="000000"/>
                </a:solidFill>
              </a:rPr>
              <a:t> </a:t>
            </a:r>
            <a:r>
              <a:rPr lang="en-US" altLang="zh-TW" sz="1500" i="1">
                <a:solidFill>
                  <a:srgbClr val="000000"/>
                </a:solidFill>
              </a:rPr>
              <a:t>vlan_id</a:t>
            </a:r>
            <a:r>
              <a:rPr lang="zh-TW" altLang="en-US" sz="1500">
                <a:solidFill>
                  <a:srgbClr val="000000"/>
                </a:solidFill>
              </a:rPr>
              <a:t> </a:t>
            </a:r>
            <a:r>
              <a:rPr lang="en-US" altLang="zh-TW" sz="1500" b="1">
                <a:solidFill>
                  <a:srgbClr val="000000"/>
                </a:solidFill>
              </a:rPr>
              <a:t>[native]</a:t>
            </a:r>
            <a:r>
              <a:rPr lang="zh-TW" altLang="en-US" sz="1500">
                <a:solidFill>
                  <a:srgbClr val="000000"/>
                </a:solidFill>
              </a:rPr>
              <a:t> </a:t>
            </a:r>
            <a:r>
              <a:rPr lang="en-US" altLang="zh-TW" sz="1500">
                <a:solidFill>
                  <a:srgbClr val="000000"/>
                </a:solidFill>
              </a:rPr>
              <a:t>- </a:t>
            </a:r>
            <a:r>
              <a:rPr lang="zh-TW" altLang="en-US" sz="1500">
                <a:solidFill>
                  <a:srgbClr val="000000"/>
                </a:solidFill>
              </a:rPr>
              <a:t>此命令會設定子介面，以回應 </a:t>
            </a:r>
            <a:r>
              <a:rPr lang="en-US" altLang="zh-TW" sz="1500">
                <a:solidFill>
                  <a:srgbClr val="000000"/>
                </a:solidFill>
              </a:rPr>
              <a:t>802.1Q </a:t>
            </a:r>
            <a:r>
              <a:rPr lang="zh-TW" altLang="en-US" sz="1500">
                <a:solidFill>
                  <a:srgbClr val="000000"/>
                </a:solidFill>
              </a:rPr>
              <a:t>封裝來自指定的 </a:t>
            </a:r>
            <a:r>
              <a:rPr lang="en-US" altLang="zh-TW" sz="1500" i="1">
                <a:solidFill>
                  <a:srgbClr val="000000"/>
                </a:solidFill>
              </a:rPr>
              <a:t>vlan-id</a:t>
            </a:r>
            <a:r>
              <a:rPr lang="zh-TW" altLang="en-US" sz="1500">
                <a:solidFill>
                  <a:srgbClr val="000000"/>
                </a:solidFill>
              </a:rPr>
              <a:t> 的流量。</a:t>
            </a:r>
            <a:r>
              <a:rPr lang="en-US" altLang="zh-TW" sz="1500" b="1">
                <a:solidFill>
                  <a:srgbClr val="000000"/>
                </a:solidFill>
              </a:rPr>
              <a:t>native</a:t>
            </a:r>
            <a:r>
              <a:rPr lang="zh-TW" altLang="en-US" sz="1500">
                <a:solidFill>
                  <a:srgbClr val="000000"/>
                </a:solidFill>
              </a:rPr>
              <a:t> 關鍵字選項只會附加到將原生 </a:t>
            </a:r>
            <a:r>
              <a:rPr lang="en-US" altLang="zh-TW" sz="1500">
                <a:solidFill>
                  <a:srgbClr val="000000"/>
                </a:solidFill>
              </a:rPr>
              <a:t>VLAN </a:t>
            </a:r>
            <a:r>
              <a:rPr lang="zh-TW" altLang="en-US" sz="1500">
                <a:solidFill>
                  <a:srgbClr val="000000"/>
                </a:solidFill>
              </a:rPr>
              <a:t>設定為 </a:t>
            </a:r>
            <a:r>
              <a:rPr lang="en-US" altLang="zh-TW" sz="1500">
                <a:solidFill>
                  <a:srgbClr val="000000"/>
                </a:solidFill>
              </a:rPr>
              <a:t>VLAN 1 </a:t>
            </a:r>
            <a:r>
              <a:rPr lang="zh-TW" altLang="en-US" sz="1500">
                <a:solidFill>
                  <a:srgbClr val="000000"/>
                </a:solidFill>
              </a:rPr>
              <a:t>以外的值。</a:t>
            </a:r>
          </a:p>
          <a:p>
            <a:pPr marL="415975" lvl="1" indent="-342892">
              <a:buFont typeface="Arial" panose="020b0604020202020204" pitchFamily="34" charset="0"/>
              <a:buChar char="•"/>
            </a:pPr>
            <a:r>
              <a:rPr lang="en-US" altLang="zh-TW" sz="1500" b="1">
                <a:solidFill>
                  <a:srgbClr val="000000"/>
                </a:solidFill>
              </a:rPr>
              <a:t>ip address</a:t>
            </a:r>
            <a:r>
              <a:rPr lang="zh-TW" altLang="en-US" sz="1500">
                <a:solidFill>
                  <a:srgbClr val="000000"/>
                </a:solidFill>
              </a:rPr>
              <a:t> </a:t>
            </a:r>
            <a:r>
              <a:rPr lang="en-US" altLang="zh-TW" sz="1500" i="1">
                <a:solidFill>
                  <a:srgbClr val="000000"/>
                </a:solidFill>
              </a:rPr>
              <a:t>ip-address subnet-mask</a:t>
            </a:r>
            <a:r>
              <a:rPr lang="zh-TW" altLang="en-US" sz="1500">
                <a:solidFill>
                  <a:srgbClr val="000000"/>
                </a:solidFill>
              </a:rPr>
              <a:t> </a:t>
            </a:r>
            <a:r>
              <a:rPr lang="en-US" altLang="zh-TW" sz="1500">
                <a:solidFill>
                  <a:srgbClr val="000000"/>
                </a:solidFill>
              </a:rPr>
              <a:t>- </a:t>
            </a:r>
            <a:r>
              <a:rPr lang="zh-TW" altLang="en-US" sz="1500">
                <a:solidFill>
                  <a:srgbClr val="000000"/>
                </a:solidFill>
              </a:rPr>
              <a:t>此命令設定子介面的 </a:t>
            </a:r>
            <a:r>
              <a:rPr lang="en-US" altLang="zh-TW" sz="1500">
                <a:solidFill>
                  <a:srgbClr val="000000"/>
                </a:solidFill>
              </a:rPr>
              <a:t>IPv4 </a:t>
            </a:r>
            <a:r>
              <a:rPr lang="zh-TW" altLang="en-US" sz="1500">
                <a:solidFill>
                  <a:srgbClr val="000000"/>
                </a:solidFill>
              </a:rPr>
              <a:t>地址。此位址通常做為識別 </a:t>
            </a:r>
            <a:r>
              <a:rPr lang="en-US" altLang="zh-TW" sz="1500">
                <a:solidFill>
                  <a:srgbClr val="000000"/>
                </a:solidFill>
              </a:rPr>
              <a:t>VLAN </a:t>
            </a:r>
            <a:r>
              <a:rPr lang="zh-TW" altLang="en-US" sz="1500">
                <a:solidFill>
                  <a:srgbClr val="000000"/>
                </a:solidFill>
              </a:rPr>
              <a:t>的預設閘道。</a:t>
            </a:r>
          </a:p>
          <a:p>
            <a:pPr marL="0" indent="0" algn="l"/>
            <a:r>
              <a:rPr lang="zh-TW" altLang="en-US" sz="1500">
                <a:solidFill>
                  <a:srgbClr val="000000"/>
                </a:solidFill>
              </a:rPr>
              <a:t>對每個要路由的 </a:t>
            </a:r>
            <a:r>
              <a:rPr lang="en-US" altLang="zh-TW" sz="1500">
                <a:solidFill>
                  <a:srgbClr val="000000"/>
                </a:solidFill>
              </a:rPr>
              <a:t>VLAN </a:t>
            </a:r>
            <a:r>
              <a:rPr lang="zh-TW" altLang="en-US" sz="1500">
                <a:solidFill>
                  <a:srgbClr val="000000"/>
                </a:solidFill>
              </a:rPr>
              <a:t>重複此程序。每個路由器子介面都必須指派唯一子網路上的 </a:t>
            </a:r>
            <a:r>
              <a:rPr lang="en-US" altLang="zh-TW" sz="1500">
                <a:solidFill>
                  <a:srgbClr val="000000"/>
                </a:solidFill>
              </a:rPr>
              <a:t>IP </a:t>
            </a:r>
            <a:r>
              <a:rPr lang="zh-TW" altLang="en-US" sz="1500">
                <a:solidFill>
                  <a:srgbClr val="000000"/>
                </a:solidFill>
              </a:rPr>
              <a:t>位址，才能發生路由。建立所有子介面後，使用 </a:t>
            </a:r>
            <a:r>
              <a:rPr lang="en-US" altLang="zh-TW" sz="1500" b="1">
                <a:solidFill>
                  <a:srgbClr val="000000"/>
                </a:solidFill>
              </a:rPr>
              <a:t>no shutdown</a:t>
            </a:r>
            <a:r>
              <a:rPr lang="zh-TW" altLang="en-US" sz="1500">
                <a:solidFill>
                  <a:srgbClr val="000000"/>
                </a:solidFill>
              </a:rPr>
              <a:t> 介面設定指令啟用實體介面。如果實體介面已停用，則會停用所有子介面。</a:t>
            </a:r>
          </a:p>
          <a:p>
            <a:pPr marL="342892" indent="-342892" algn="l">
              <a:buFont typeface="Arial" panose="020b0604020202020204" pitchFamily="34" charset="0"/>
              <a:buChar char="•"/>
            </a:pPr>
            <a:endParaRPr lang="en-US" sz="1400">
              <a:solidFill>
                <a:srgbClr val="000000"/>
              </a:solidFill>
            </a:endParaRPr>
          </a:p>
        </p:txBody>
      </p:sp>
      <p:sp>
        <p:nvSpPr>
          <p:cNvPr id="2" name="投影片編號版面配置區 1"/>
          <p:cNvSpPr>
            <a:spLocks noGrp="1"/>
          </p:cNvSpPr>
          <p:nvPr>
            <p:ph type="sldNum" sz="quarter" idx="12"/>
          </p:nvPr>
        </p:nvSpPr>
        <p:spPr/>
        <p:txBody>
          <a:bodyPr/>
          <a:lstStyle/>
          <a:p>
            <a:fld id="{4FAB73BC-B049-4115-A692-8D63A059BFB8}" type="slidenum">
              <a:rPr lang="en-US" smtClean="0"/>
              <a:t>606</a:t>
            </a:fld>
            <a:endParaRPr lang="en-US"/>
          </a:p>
        </p:txBody>
      </p:sp>
    </p:spTree>
    <p:extLst>
      <p:ext uri="{BB962C8B-B14F-4D97-AF65-F5344CB8AC3E}">
        <p14:creationId xmlns:p14="http://schemas.microsoft.com/office/powerpoint/2010/main" val="107054923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607.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noAutofit/>
          </a:bodyPr>
          <a:lstStyle/>
          <a:p>
            <a:r>
              <a:rPr lang="en-US" altLang="zh-TW" sz="2700"/>
              <a:t>21.2</a:t>
            </a:r>
            <a:r>
              <a:rPr lang="zh-TW" altLang="en-US" sz="2700" smtClean="0"/>
              <a:t>單</a:t>
            </a:r>
            <a:r>
              <a:rPr lang="zh-TW" altLang="en-US" sz="2700"/>
              <a:t>臂路由器 </a:t>
            </a:r>
            <a:r>
              <a:rPr lang="en-US" altLang="zh-TW" sz="2700"/>
              <a:t>VLAN </a:t>
            </a:r>
            <a:r>
              <a:rPr lang="zh-TW" altLang="en-US" sz="2700"/>
              <a:t>間路由</a:t>
            </a:r>
            <a:br>
              <a:rPr lang="en-US" sz="2700"/>
            </a:br>
            <a:r>
              <a:rPr lang="en-US" altLang="zh-TW" sz="2700"/>
              <a:t>R1 </a:t>
            </a:r>
            <a:r>
              <a:rPr lang="zh-TW" altLang="en-US" sz="2700"/>
              <a:t>子介面設定</a:t>
            </a:r>
            <a:r>
              <a:rPr lang="en-US" altLang="zh-TW" sz="2700"/>
              <a:t>(</a:t>
            </a:r>
            <a:r>
              <a:rPr lang="zh-TW" altLang="en-US" sz="2700"/>
              <a:t>續</a:t>
            </a:r>
            <a:r>
              <a:rPr lang="en-US" altLang="zh-TW" sz="2700"/>
              <a:t>)</a:t>
            </a:r>
          </a:p>
        </p:txBody>
      </p:sp>
      <p:sp>
        <p:nvSpPr>
          <p:cNvPr id="5" name="Content Placeholder 4">
            <a:extLst>
              <a:ext uri="{FF2B5EF4-FFF2-40B4-BE49-F238E27FC236}">
                <a16:creationId xmlns:a16="http://schemas.microsoft.com/office/drawing/2014/main" id="{861CEB27-A4CE-B749-99FA-8DFD3A75B4B7}"/>
              </a:ext>
            </a:extLst>
          </p:cNvPr>
          <p:cNvSpPr>
            <a:spLocks noGrp="1"/>
          </p:cNvSpPr>
          <p:nvPr>
            <p:ph idx="1"/>
          </p:nvPr>
        </p:nvSpPr>
        <p:spPr>
          <a:xfrm>
            <a:off x="474662" y="1589088"/>
            <a:ext cx="2715105" cy="3689897"/>
          </a:xfrm>
        </p:spPr>
        <p:txBody>
          <a:bodyPr/>
          <a:lstStyle/>
          <a:p>
            <a:pPr marL="0" indent="0" algn="l"/>
            <a:r>
              <a:rPr lang="zh-TW" altLang="en-US" sz="1400">
                <a:solidFill>
                  <a:srgbClr val="000000"/>
                </a:solidFill>
              </a:rPr>
              <a:t>在設定中，</a:t>
            </a:r>
            <a:r>
              <a:rPr lang="en-US" altLang="zh-TW" sz="1400">
                <a:solidFill>
                  <a:srgbClr val="000000"/>
                </a:solidFill>
              </a:rPr>
              <a:t>R1 G0/0/1 </a:t>
            </a:r>
            <a:r>
              <a:rPr lang="zh-TW" altLang="en-US" sz="1400">
                <a:solidFill>
                  <a:srgbClr val="000000"/>
                </a:solidFill>
              </a:rPr>
              <a:t>子介面設定為 </a:t>
            </a:r>
            <a:r>
              <a:rPr lang="en-US" altLang="zh-TW" sz="1400">
                <a:solidFill>
                  <a:srgbClr val="000000"/>
                </a:solidFill>
              </a:rPr>
              <a:t>VLAN 10</a:t>
            </a:r>
            <a:r>
              <a:rPr lang="zh-TW" altLang="en-US" sz="1400">
                <a:solidFill>
                  <a:srgbClr val="000000"/>
                </a:solidFill>
              </a:rPr>
              <a:t>、</a:t>
            </a:r>
            <a:r>
              <a:rPr lang="en-US" altLang="zh-TW" sz="1400">
                <a:solidFill>
                  <a:srgbClr val="000000"/>
                </a:solidFill>
              </a:rPr>
              <a:t>20 </a:t>
            </a:r>
            <a:r>
              <a:rPr lang="zh-TW" altLang="en-US" sz="1400">
                <a:solidFill>
                  <a:srgbClr val="000000"/>
                </a:solidFill>
              </a:rPr>
              <a:t>和 </a:t>
            </a:r>
            <a:r>
              <a:rPr lang="en-US" altLang="zh-TW" sz="1400">
                <a:solidFill>
                  <a:srgbClr val="000000"/>
                </a:solidFill>
              </a:rPr>
              <a:t>99</a:t>
            </a:r>
            <a:r>
              <a:rPr lang="zh-TW" altLang="en-US" sz="1400">
                <a:solidFill>
                  <a:srgbClr val="000000"/>
                </a:solidFill>
              </a:rPr>
              <a:t>。</a:t>
            </a:r>
          </a:p>
        </p:txBody>
      </p:sp>
      <p:pic>
        <p:nvPicPr>
          <p:cNvPr id="7" name="Picture 6">
            <a:extLst>
              <a:ext uri="{FF2B5EF4-FFF2-40B4-BE49-F238E27FC236}">
                <a16:creationId xmlns:a16="http://schemas.microsoft.com/office/drawing/2014/main" id="{96E31D89-19A4-3F46-8691-F3CD10799A33}"/>
              </a:ext>
            </a:extLst>
          </p:cNvPr>
          <p:cNvPicPr>
            <a:picLocks noChangeAspect="1"/>
          </p:cNvPicPr>
          <p:nvPr/>
        </p:nvPicPr>
        <p:blipFill>
          <a:blip r:embed="rId3"/>
          <a:stretch>
            <a:fillRect/>
          </a:stretch>
        </p:blipFill>
        <p:spPr>
          <a:xfrm>
            <a:off x="3270262" y="1485991"/>
            <a:ext cx="5549888" cy="4028144"/>
          </a:xfrm>
          <a:prstGeom prst="rect">
            <a:avLst/>
          </a:prstGeom>
        </p:spPr>
      </p:pic>
      <p:sp>
        <p:nvSpPr>
          <p:cNvPr id="2" name="投影片編號版面配置區 1"/>
          <p:cNvSpPr>
            <a:spLocks noGrp="1"/>
          </p:cNvSpPr>
          <p:nvPr>
            <p:ph type="sldNum" sz="quarter" idx="12"/>
          </p:nvPr>
        </p:nvSpPr>
        <p:spPr/>
        <p:txBody>
          <a:bodyPr/>
          <a:lstStyle/>
          <a:p>
            <a:fld id="{4FAB73BC-B049-4115-A692-8D63A059BFB8}" type="slidenum">
              <a:rPr lang="en-US" smtClean="0"/>
              <a:t>607</a:t>
            </a:fld>
            <a:endParaRPr lang="en-US"/>
          </a:p>
        </p:txBody>
      </p:sp>
    </p:spTree>
    <p:extLst>
      <p:ext uri="{BB962C8B-B14F-4D97-AF65-F5344CB8AC3E}">
        <p14:creationId xmlns:p14="http://schemas.microsoft.com/office/powerpoint/2010/main" val="70835168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608.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noAutofit/>
          </a:bodyPr>
          <a:lstStyle/>
          <a:p>
            <a:r>
              <a:rPr lang="en-US" altLang="zh-TW" sz="2700" smtClean="0"/>
              <a:t>21.2</a:t>
            </a:r>
            <a:r>
              <a:rPr lang="zh-TW" altLang="en-US" sz="2700" smtClean="0"/>
              <a:t>單</a:t>
            </a:r>
            <a:r>
              <a:rPr lang="zh-TW" altLang="en-US" sz="2700"/>
              <a:t>臂路由器 </a:t>
            </a:r>
            <a:r>
              <a:rPr lang="en-US" altLang="zh-TW" sz="2700"/>
              <a:t>VLAN </a:t>
            </a:r>
            <a:r>
              <a:rPr lang="zh-TW" altLang="en-US" sz="2700"/>
              <a:t>間路由</a:t>
            </a:r>
            <a:br>
              <a:rPr lang="en-US" sz="2700"/>
            </a:br>
            <a:r>
              <a:rPr lang="zh-TW" altLang="en-US" sz="2700"/>
              <a:t>驗證 </a:t>
            </a:r>
            <a:r>
              <a:rPr lang="en-US" altLang="zh-TW" sz="2700"/>
              <a:t>PC1 </a:t>
            </a:r>
            <a:r>
              <a:rPr lang="zh-TW" altLang="en-US" sz="2700"/>
              <a:t>和 </a:t>
            </a:r>
            <a:r>
              <a:rPr lang="en-US" altLang="zh-TW" sz="2700"/>
              <a:t>PC2 </a:t>
            </a:r>
            <a:r>
              <a:rPr lang="zh-TW" altLang="en-US" sz="2700"/>
              <a:t>之間的連線能力</a:t>
            </a:r>
          </a:p>
        </p:txBody>
      </p:sp>
      <p:sp>
        <p:nvSpPr>
          <p:cNvPr id="4" name="Content Placeholder 3">
            <a:extLst>
              <a:ext uri="{FF2B5EF4-FFF2-40B4-BE49-F238E27FC236}">
                <a16:creationId xmlns:a16="http://schemas.microsoft.com/office/drawing/2014/main" id="{0A7C7C9F-3E18-2349-B878-153A3AD7E721}"/>
              </a:ext>
            </a:extLst>
          </p:cNvPr>
          <p:cNvSpPr>
            <a:spLocks noGrp="1"/>
          </p:cNvSpPr>
          <p:nvPr>
            <p:ph idx="1"/>
          </p:nvPr>
        </p:nvSpPr>
        <p:spPr>
          <a:xfrm>
            <a:off x="474663" y="1589088"/>
            <a:ext cx="3916585" cy="3689897"/>
          </a:xfrm>
        </p:spPr>
        <p:txBody>
          <a:bodyPr/>
          <a:lstStyle/>
          <a:p>
            <a:pPr marL="0" indent="0" algn="l"/>
            <a:r>
              <a:rPr lang="zh-TW" altLang="en-US" sz="1400">
                <a:solidFill>
                  <a:srgbClr val="000000"/>
                </a:solidFill>
              </a:rPr>
              <a:t>在設定交換器中繼和路由器子介面之後，便會完成單臂路由器設定。你可以從主機、路由器和交換器驗證設定。</a:t>
            </a:r>
          </a:p>
          <a:p>
            <a:pPr marL="0" indent="0" algn="l"/>
            <a:endParaRPr lang="en-US" sz="1400">
              <a:solidFill>
                <a:srgbClr val="000000"/>
              </a:solidFill>
            </a:endParaRPr>
          </a:p>
          <a:p>
            <a:pPr marL="0" indent="0" algn="l"/>
            <a:r>
              <a:rPr lang="zh-TW" altLang="en-US" sz="1400">
                <a:solidFill>
                  <a:srgbClr val="000000"/>
                </a:solidFill>
              </a:rPr>
              <a:t>從主機使用 </a:t>
            </a:r>
            <a:r>
              <a:rPr lang="en-US" altLang="zh-TW" sz="1400" b="1">
                <a:solidFill>
                  <a:srgbClr val="000000"/>
                </a:solidFill>
              </a:rPr>
              <a:t>ping</a:t>
            </a:r>
            <a:r>
              <a:rPr lang="zh-TW" altLang="en-US" sz="1400">
                <a:solidFill>
                  <a:srgbClr val="000000"/>
                </a:solidFill>
              </a:rPr>
              <a:t> 命令，確認與另一個 </a:t>
            </a:r>
            <a:r>
              <a:rPr lang="en-US" altLang="zh-TW" sz="1400">
                <a:solidFill>
                  <a:srgbClr val="000000"/>
                </a:solidFill>
              </a:rPr>
              <a:t>VLAN </a:t>
            </a:r>
            <a:r>
              <a:rPr lang="zh-TW" altLang="en-US" sz="1400">
                <a:solidFill>
                  <a:srgbClr val="000000"/>
                </a:solidFill>
              </a:rPr>
              <a:t>中主機的連線能力。首先使用</a:t>
            </a:r>
            <a:r>
              <a:rPr lang="en-US" altLang="zh-TW" sz="1400">
                <a:solidFill>
                  <a:srgbClr val="000000"/>
                </a:solidFill>
              </a:rPr>
              <a:t> </a:t>
            </a:r>
            <a:r>
              <a:rPr lang="zh-TW" altLang="zh-TW" sz="1400">
                <a:solidFill>
                  <a:srgbClr val="000000"/>
                </a:solidFill>
              </a:rPr>
              <a:t>Windows 主機命令</a:t>
            </a:r>
            <a:r>
              <a:rPr lang="en-US" altLang="zh-TW" sz="1400">
                <a:solidFill>
                  <a:srgbClr val="000000"/>
                </a:solidFill>
              </a:rPr>
              <a:t> </a:t>
            </a:r>
            <a:r>
              <a:rPr lang="en-US" altLang="zh-TW" sz="1400" b="1">
                <a:solidFill>
                  <a:srgbClr val="000000"/>
                </a:solidFill>
              </a:rPr>
              <a:t>ipconfig</a:t>
            </a:r>
            <a:r>
              <a:rPr lang="zh-TW" altLang="en-US" sz="1400">
                <a:solidFill>
                  <a:srgbClr val="000000"/>
                </a:solidFill>
              </a:rPr>
              <a:t> 驗證當前主機 </a:t>
            </a:r>
            <a:r>
              <a:rPr lang="en-US" altLang="zh-TW" sz="1400">
                <a:solidFill>
                  <a:srgbClr val="000000"/>
                </a:solidFill>
              </a:rPr>
              <a:t>IP </a:t>
            </a:r>
            <a:r>
              <a:rPr lang="zh-TW" altLang="en-US" sz="1400">
                <a:solidFill>
                  <a:srgbClr val="000000"/>
                </a:solidFill>
              </a:rPr>
              <a:t>設定是一個好主意。</a:t>
            </a:r>
          </a:p>
          <a:p>
            <a:pPr marL="0" indent="0" algn="l"/>
            <a:endParaRPr lang="en-US" sz="1400">
              <a:solidFill>
                <a:srgbClr val="000000"/>
              </a:solidFill>
            </a:endParaRPr>
          </a:p>
          <a:p>
            <a:pPr marL="0" indent="0" algn="l"/>
            <a:r>
              <a:rPr lang="zh-TW" altLang="en-US" sz="1400">
                <a:solidFill>
                  <a:srgbClr val="000000"/>
                </a:solidFill>
              </a:rPr>
              <a:t>接下來，使用 </a:t>
            </a:r>
            <a:r>
              <a:rPr lang="en-US" altLang="zh-TW" sz="1400" b="1">
                <a:solidFill>
                  <a:srgbClr val="000000"/>
                </a:solidFill>
              </a:rPr>
              <a:t>ping</a:t>
            </a:r>
            <a:r>
              <a:rPr lang="zh-TW" altLang="en-US" sz="1400">
                <a:solidFill>
                  <a:srgbClr val="000000"/>
                </a:solidFill>
              </a:rPr>
              <a:t> 來確認與 </a:t>
            </a:r>
            <a:r>
              <a:rPr lang="en-US" altLang="zh-TW" sz="1400">
                <a:solidFill>
                  <a:srgbClr val="000000"/>
                </a:solidFill>
              </a:rPr>
              <a:t>PC2 </a:t>
            </a:r>
            <a:r>
              <a:rPr lang="zh-TW" altLang="en-US" sz="1400">
                <a:solidFill>
                  <a:srgbClr val="000000"/>
                </a:solidFill>
              </a:rPr>
              <a:t>和 </a:t>
            </a:r>
            <a:r>
              <a:rPr lang="en-US" altLang="zh-TW" sz="1400">
                <a:solidFill>
                  <a:srgbClr val="000000"/>
                </a:solidFill>
              </a:rPr>
              <a:t>S1 </a:t>
            </a:r>
            <a:r>
              <a:rPr lang="zh-TW" altLang="en-US" sz="1400">
                <a:solidFill>
                  <a:srgbClr val="000000"/>
                </a:solidFill>
              </a:rPr>
              <a:t>的連線，如圖所示。</a:t>
            </a:r>
            <a:r>
              <a:rPr lang="en-US" altLang="zh-TW" sz="1400" b="1">
                <a:solidFill>
                  <a:srgbClr val="000000"/>
                </a:solidFill>
              </a:rPr>
              <a:t>ping</a:t>
            </a:r>
            <a:r>
              <a:rPr lang="zh-TW" altLang="en-US" sz="1400">
                <a:solidFill>
                  <a:srgbClr val="000000"/>
                </a:solidFill>
              </a:rPr>
              <a:t> 輸出成功確認 </a:t>
            </a:r>
            <a:r>
              <a:rPr lang="en-US" altLang="zh-TW" sz="1400">
                <a:solidFill>
                  <a:srgbClr val="000000"/>
                </a:solidFill>
              </a:rPr>
              <a:t>VLAN </a:t>
            </a:r>
            <a:r>
              <a:rPr lang="zh-TW" altLang="en-US" sz="1400">
                <a:solidFill>
                  <a:srgbClr val="000000"/>
                </a:solidFill>
              </a:rPr>
              <a:t>間路由正在運作。</a:t>
            </a:r>
          </a:p>
        </p:txBody>
      </p:sp>
      <p:pic>
        <p:nvPicPr>
          <p:cNvPr id="8" name="Picture 7">
            <a:extLst>
              <a:ext uri="{FF2B5EF4-FFF2-40B4-BE49-F238E27FC236}">
                <a16:creationId xmlns:a16="http://schemas.microsoft.com/office/drawing/2014/main" id="{9B85462F-D8E7-1F47-8D1C-344B77964F53}"/>
              </a:ext>
            </a:extLst>
          </p:cNvPr>
          <p:cNvPicPr>
            <a:picLocks noChangeAspect="1"/>
          </p:cNvPicPr>
          <p:nvPr/>
        </p:nvPicPr>
        <p:blipFill>
          <a:blip r:embed="rId3"/>
          <a:stretch>
            <a:fillRect/>
          </a:stretch>
        </p:blipFill>
        <p:spPr>
          <a:xfrm>
            <a:off x="4621360" y="1675955"/>
            <a:ext cx="4078121" cy="3645593"/>
          </a:xfrm>
          <a:prstGeom prst="rect">
            <a:avLst/>
          </a:prstGeom>
        </p:spPr>
      </p:pic>
      <p:sp>
        <p:nvSpPr>
          <p:cNvPr id="2" name="投影片編號版面配置區 1"/>
          <p:cNvSpPr>
            <a:spLocks noGrp="1"/>
          </p:cNvSpPr>
          <p:nvPr>
            <p:ph type="sldNum" sz="quarter" idx="12"/>
          </p:nvPr>
        </p:nvSpPr>
        <p:spPr/>
        <p:txBody>
          <a:bodyPr/>
          <a:lstStyle/>
          <a:p>
            <a:fld id="{4FAB73BC-B049-4115-A692-8D63A059BFB8}" type="slidenum">
              <a:rPr lang="en-US" smtClean="0"/>
              <a:t>608</a:t>
            </a:fld>
            <a:endParaRPr lang="en-US"/>
          </a:p>
        </p:txBody>
      </p:sp>
    </p:spTree>
    <p:extLst>
      <p:ext uri="{BB962C8B-B14F-4D97-AF65-F5344CB8AC3E}">
        <p14:creationId xmlns:p14="http://schemas.microsoft.com/office/powerpoint/2010/main" val="38111023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609.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noAutofit/>
          </a:bodyPr>
          <a:lstStyle/>
          <a:p>
            <a:r>
              <a:rPr lang="en-US" altLang="zh-TW" sz="2700"/>
              <a:t>21.2</a:t>
            </a:r>
            <a:r>
              <a:rPr lang="zh-TW" altLang="en-US" sz="2700" smtClean="0"/>
              <a:t>單</a:t>
            </a:r>
            <a:r>
              <a:rPr lang="zh-TW" altLang="en-US" sz="2700"/>
              <a:t>臂路由器 </a:t>
            </a:r>
            <a:r>
              <a:rPr lang="en-US" altLang="zh-TW" sz="2700"/>
              <a:t>VLAN </a:t>
            </a:r>
            <a:r>
              <a:rPr lang="zh-TW" altLang="en-US" sz="2700"/>
              <a:t>間路由</a:t>
            </a:r>
            <a:br>
              <a:rPr lang="en-US" sz="2700"/>
            </a:br>
            <a:r>
              <a:rPr lang="zh-TW" altLang="en-US" sz="2700"/>
              <a:t>檢驗單臂路由器 </a:t>
            </a:r>
            <a:r>
              <a:rPr lang="en-US" altLang="zh-TW" sz="2700"/>
              <a:t>VLAN </a:t>
            </a:r>
            <a:r>
              <a:rPr lang="zh-TW" altLang="en-US" sz="2700"/>
              <a:t>間路由</a:t>
            </a:r>
          </a:p>
        </p:txBody>
      </p:sp>
      <p:sp>
        <p:nvSpPr>
          <p:cNvPr id="5" name="Content Placeholder 4">
            <a:extLst>
              <a:ext uri="{FF2B5EF4-FFF2-40B4-BE49-F238E27FC236}">
                <a16:creationId xmlns:a16="http://schemas.microsoft.com/office/drawing/2014/main" id="{41330F21-B1D2-BF4C-A256-C78C26751DFA}"/>
              </a:ext>
            </a:extLst>
          </p:cNvPr>
          <p:cNvSpPr>
            <a:spLocks noGrp="1"/>
          </p:cNvSpPr>
          <p:nvPr>
            <p:ph idx="1"/>
          </p:nvPr>
        </p:nvSpPr>
        <p:spPr>
          <a:xfrm>
            <a:off x="474662" y="1589088"/>
            <a:ext cx="8280057" cy="3689897"/>
          </a:xfrm>
        </p:spPr>
        <p:txBody>
          <a:bodyPr/>
          <a:lstStyle/>
          <a:p>
            <a:pPr marL="0" indent="0" algn="l"/>
            <a:r>
              <a:rPr lang="zh-TW" altLang="en-US" sz="1800">
                <a:solidFill>
                  <a:srgbClr val="000000"/>
                </a:solidFill>
              </a:rPr>
              <a:t>除了在裝置之間使用 </a:t>
            </a:r>
            <a:r>
              <a:rPr lang="en-US" altLang="zh-TW" sz="1800" b="1">
                <a:solidFill>
                  <a:srgbClr val="000000"/>
                </a:solidFill>
              </a:rPr>
              <a:t>ping</a:t>
            </a:r>
            <a:r>
              <a:rPr lang="zh-TW" altLang="en-US" sz="1800">
                <a:solidFill>
                  <a:srgbClr val="000000"/>
                </a:solidFill>
              </a:rPr>
              <a:t> 之外，還可以使用下列 </a:t>
            </a:r>
            <a:r>
              <a:rPr lang="en-US" altLang="zh-TW" sz="1800" b="1">
                <a:solidFill>
                  <a:srgbClr val="000000"/>
                </a:solidFill>
              </a:rPr>
              <a:t>show</a:t>
            </a:r>
            <a:r>
              <a:rPr lang="zh-TW" altLang="en-US" sz="1800">
                <a:solidFill>
                  <a:srgbClr val="000000"/>
                </a:solidFill>
              </a:rPr>
              <a:t> 指令來驗證和故障排除單臂路由器的設定。</a:t>
            </a:r>
          </a:p>
          <a:p>
            <a:pPr marL="342892" indent="-342892" algn="l">
              <a:buFont typeface="Arial" panose="020b0604020202020204" pitchFamily="34" charset="0"/>
              <a:buChar char="•"/>
            </a:pPr>
            <a:r>
              <a:rPr lang="en-US" altLang="zh-TW" sz="1800" b="1">
                <a:solidFill>
                  <a:srgbClr val="000000"/>
                </a:solidFill>
              </a:rPr>
              <a:t>show ip route</a:t>
            </a:r>
          </a:p>
          <a:p>
            <a:pPr marL="342892" indent="-342892" algn="l">
              <a:buFont typeface="Arial" panose="020b0604020202020204" pitchFamily="34" charset="0"/>
              <a:buChar char="•"/>
            </a:pPr>
            <a:r>
              <a:rPr lang="en-US" altLang="zh-TW" sz="1800" b="1">
                <a:solidFill>
                  <a:srgbClr val="000000"/>
                </a:solidFill>
              </a:rPr>
              <a:t>show ip interface brief</a:t>
            </a:r>
          </a:p>
          <a:p>
            <a:pPr marL="342892" indent="-342892" algn="l">
              <a:buFont typeface="Arial" panose="020b0604020202020204" pitchFamily="34" charset="0"/>
              <a:buChar char="•"/>
            </a:pPr>
            <a:r>
              <a:rPr lang="en-US" altLang="zh-TW" sz="1800" b="1">
                <a:solidFill>
                  <a:srgbClr val="000000"/>
                </a:solidFill>
              </a:rPr>
              <a:t>show interfaces</a:t>
            </a:r>
          </a:p>
          <a:p>
            <a:pPr marL="342892" indent="-342892" algn="l">
              <a:buFont typeface="Arial" panose="020b0604020202020204" pitchFamily="34" charset="0"/>
              <a:buChar char="•"/>
            </a:pPr>
            <a:r>
              <a:rPr lang="en-US" altLang="zh-TW" sz="1800" b="1">
                <a:solidFill>
                  <a:srgbClr val="000000"/>
                </a:solidFill>
              </a:rPr>
              <a:t>show interfaces trunk</a:t>
            </a:r>
          </a:p>
          <a:p>
            <a:pPr marL="342892" indent="-342892" algn="l">
              <a:buFont typeface="Arial" panose="020b0604020202020204" pitchFamily="34" charset="0"/>
              <a:buChar char="•"/>
            </a:pPr>
            <a:endParaRPr lang="en-US" sz="1400">
              <a:solidFill>
                <a:srgbClr val="000000"/>
              </a:solidFill>
            </a:endParaRPr>
          </a:p>
        </p:txBody>
      </p:sp>
      <p:sp>
        <p:nvSpPr>
          <p:cNvPr id="2" name="投影片編號版面配置區 1"/>
          <p:cNvSpPr>
            <a:spLocks noGrp="1"/>
          </p:cNvSpPr>
          <p:nvPr>
            <p:ph type="sldNum" sz="quarter" idx="12"/>
          </p:nvPr>
        </p:nvSpPr>
        <p:spPr/>
        <p:txBody>
          <a:bodyPr/>
          <a:lstStyle/>
          <a:p>
            <a:fld id="{4FAB73BC-B049-4115-A692-8D63A059BFB8}" type="slidenum">
              <a:rPr lang="en-US" smtClean="0"/>
              <a:t>609</a:t>
            </a:fld>
            <a:endParaRPr lang="en-US"/>
          </a:p>
        </p:txBody>
      </p:sp>
    </p:spTree>
    <p:extLst>
      <p:ext uri="{BB962C8B-B14F-4D97-AF65-F5344CB8AC3E}">
        <p14:creationId xmlns:p14="http://schemas.microsoft.com/office/powerpoint/2010/main" val="152576180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61.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p:cNvSpPr>
            <a:spLocks noGrp="1"/>
          </p:cNvSpPr>
          <p:nvPr>
            <p:ph type="title"/>
          </p:nvPr>
        </p:nvSpPr>
        <p:spPr/>
        <p:txBody>
          <a:bodyPr>
            <a:normAutofit/>
          </a:bodyPr>
          <a:lstStyle/>
          <a:p>
            <a:pPr rtl="0"/>
            <a:r>
              <a:rPr lang="zh-TW" altLang="en-US" sz="3000"/>
              <a:t>指令結構</a:t>
            </a:r>
            <a:r>
              <a:rPr lang="en-US" altLang="zh-TW" sz="3000"/>
              <a:t>-</a:t>
            </a:r>
            <a:r>
              <a:rPr lang="zh-TW" altLang="en-US" sz="3000"/>
              <a:t>快捷鍵 </a:t>
            </a:r>
            <a:r>
              <a:rPr lang="en-US" altLang="zh-TW" sz="3000"/>
              <a:t>(</a:t>
            </a:r>
            <a:r>
              <a:rPr lang="zh-TW" altLang="en-US" sz="3000"/>
              <a:t>續</a:t>
            </a:r>
            <a:r>
              <a:rPr lang="en-US" altLang="zh-TW" sz="3000"/>
              <a:t>) </a:t>
            </a:r>
          </a:p>
        </p:txBody>
      </p:sp>
      <p:sp>
        <p:nvSpPr>
          <p:cNvPr id="5" name="Rectangle 6">
            <a:extLst>
              <a:ext uri="{FF2B5EF4-FFF2-40B4-BE49-F238E27FC236}">
                <a16:creationId xmlns:a16="http://schemas.microsoft.com/office/drawing/2014/main" id="{F24C0645-E185-E14D-BE57-D9D754DCF7A8}"/>
              </a:ext>
            </a:extLst>
          </p:cNvPr>
          <p:cNvSpPr>
            <a:spLocks noGrp="1" noChangeArrowheads="1"/>
          </p:cNvSpPr>
          <p:nvPr>
            <p:ph idx="1"/>
          </p:nvPr>
        </p:nvSpPr>
        <p:spPr>
          <a:xfrm>
            <a:off x="355924" y="1065259"/>
            <a:ext cx="4043687" cy="1310400"/>
          </a:xfrm>
        </p:spPr>
        <p:txBody>
          <a:bodyPr>
            <a:noAutofit/>
          </a:bodyPr>
          <a:lstStyle/>
          <a:p>
            <a:pPr rtl="0">
              <a:buFont typeface="Arial" panose="020b0604020202020204" pitchFamily="34" charset="0"/>
              <a:buChar char="•"/>
            </a:pPr>
            <a:r>
              <a:rPr lang="zh-TW" altLang="en-US" sz="2000">
                <a:latin typeface="標楷體" pitchFamily="65" charset="-120"/>
              </a:rPr>
              <a:t>當命令輸出產生的文字數量超過終端機視窗中可顯示的文字數量時，</a:t>
            </a:r>
            <a:r>
              <a:rPr lang="en-US" altLang="zh-TW" sz="2000">
                <a:latin typeface="標楷體" pitchFamily="65" charset="-120"/>
              </a:rPr>
              <a:t>IOS </a:t>
            </a:r>
            <a:r>
              <a:rPr lang="zh-TW" altLang="en-US" sz="2000">
                <a:latin typeface="標楷體" pitchFamily="65" charset="-120"/>
              </a:rPr>
              <a:t>會顯示 </a:t>
            </a:r>
            <a:r>
              <a:rPr lang="zh-TW" altLang="en-US" sz="2000" b="1">
                <a:latin typeface="標楷體" pitchFamily="65" charset="-120"/>
              </a:rPr>
              <a:t>“</a:t>
            </a:r>
            <a:r>
              <a:rPr lang="en-US" altLang="zh-TW" sz="2000" b="1">
                <a:latin typeface="標楷體" pitchFamily="65" charset="-120"/>
              </a:rPr>
              <a:t>—More—”</a:t>
            </a:r>
            <a:r>
              <a:rPr lang="zh-TW" altLang="en-US" sz="2000">
                <a:latin typeface="標楷體" pitchFamily="65" charset="-120"/>
              </a:rPr>
              <a:t> 提示。下表說明顯示此提示時可以使用的按鍵動作。</a:t>
            </a:r>
          </a:p>
        </p:txBody>
      </p:sp>
      <p:sp>
        <p:nvSpPr>
          <p:cNvPr id="7" name="Rectangle 6">
            <a:extLst>
              <a:ext uri="{FF2B5EF4-FFF2-40B4-BE49-F238E27FC236}">
                <a16:creationId xmlns:a16="http://schemas.microsoft.com/office/drawing/2014/main" id="{28725177-1828-664C-8118-894B1B2910DA}"/>
              </a:ext>
            </a:extLst>
          </p:cNvPr>
          <p:cNvSpPr txBox="1">
            <a:spLocks noChangeArrowheads="1"/>
          </p:cNvSpPr>
          <p:nvPr/>
        </p:nvSpPr>
        <p:spPr bwMode="auto">
          <a:xfrm>
            <a:off x="4755534" y="1181103"/>
            <a:ext cx="3759201" cy="757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a:buChar char="•"/>
              <a:defRPr lang="en-US" sz="1100" kern="120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anose="020b0604020202020204"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anose="020b0604020202020204"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anose="020b0604020202020204"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rtl="0">
              <a:buFont typeface="Arial" panose="020b0604020202020204" pitchFamily="34" charset="0"/>
              <a:buChar char="•"/>
            </a:pPr>
            <a:r>
              <a:rPr lang="zh-TW" altLang="en-US" sz="2000">
                <a:latin typeface="標楷體" pitchFamily="65" charset="-120"/>
                <a:ea typeface="標楷體" panose="03000509000000000000" pitchFamily="65" charset="-120"/>
              </a:rPr>
              <a:t>下表列出了可用於退出操作的命令。</a:t>
            </a:r>
          </a:p>
        </p:txBody>
      </p:sp>
      <p:graphicFrame>
        <p:nvGraphicFramePr>
          <p:cNvPr id="9" name="Table 8">
            <a:extLst>
              <a:ext uri="{FF2B5EF4-FFF2-40B4-BE49-F238E27FC236}">
                <a16:creationId xmlns:a16="http://schemas.microsoft.com/office/drawing/2014/main" id="{1CE2A07B-4FCF-B84B-9C9F-0212AB07029F}"/>
              </a:ext>
            </a:extLst>
          </p:cNvPr>
          <p:cNvGraphicFramePr>
            <a:graphicFrameLocks noGrp="1"/>
          </p:cNvGraphicFramePr>
          <p:nvPr>
            <p:extLst>
              <p:ext uri="{D42A27DB-BD31-4B8C-83A1-F6EECF244321}">
                <p14:modId xmlns:p14="http://schemas.microsoft.com/office/powerpoint/2010/main" val="4149421189"/>
              </p:ext>
            </p:extLst>
          </p:nvPr>
        </p:nvGraphicFramePr>
        <p:xfrm>
          <a:off x="4571999" y="3020314"/>
          <a:ext cx="4490728" cy="3425190"/>
        </p:xfrm>
        <a:graphic>
          <a:graphicData uri="http://schemas.openxmlformats.org/drawingml/2006/table">
            <a:tbl>
              <a:tblPr firstRow="1" bandRow="1">
                <a:tableStyleId>{5C22544A-7EE6-4342-B048-85BDC9FD1C3A}</a:tableStyleId>
              </a:tblPr>
              <a:tblGrid>
                <a:gridCol w="1319136">
                  <a:extLst>
                    <a:ext uri="{9D8B030D-6E8A-4147-A177-3AD203B41FA5}">
                      <a16:colId xmlns:a16="http://schemas.microsoft.com/office/drawing/2014/main" val="1180500583"/>
                    </a:ext>
                  </a:extLst>
                </a:gridCol>
                <a:gridCol w="3171592">
                  <a:extLst>
                    <a:ext uri="{9D8B030D-6E8A-4147-A177-3AD203B41FA5}">
                      <a16:colId xmlns:a16="http://schemas.microsoft.com/office/drawing/2014/main" val="2741835617"/>
                    </a:ext>
                  </a:extLst>
                </a:gridCol>
              </a:tblGrid>
              <a:tr h="274320">
                <a:tc>
                  <a:txBody>
                    <a:bodyPr vert="horz" wrap="square"/>
                    <a:lstStyle/>
                    <a:p>
                      <a:pPr rtl="0"/>
                      <a:r>
                        <a:rPr lang="zh-TW" sz="2000">
                          <a:latin typeface="標楷體" pitchFamily="65" charset="-120"/>
                          <a:ea typeface="標楷體" panose="03000509000000000000" pitchFamily="65" charset="-120"/>
                        </a:rPr>
                        <a:t>按鍵</a:t>
                      </a:r>
                    </a:p>
                  </a:txBody>
                  <a:tcPr/>
                </a:tc>
                <a:tc>
                  <a:txBody>
                    <a:bodyPr vert="horz" wrap="square"/>
                    <a:lstStyle/>
                    <a:p>
                      <a:pPr rtl="0"/>
                      <a:r>
                        <a:rPr lang="zh-TW" sz="2000">
                          <a:latin typeface="標楷體" pitchFamily="65" charset="-120"/>
                          <a:ea typeface="標楷體" panose="03000509000000000000" pitchFamily="65" charset="-120"/>
                        </a:rPr>
                        <a:t>說明</a:t>
                      </a:r>
                    </a:p>
                  </a:txBody>
                  <a:tcPr/>
                </a:tc>
                <a:extLst>
                  <a:ext uri="{0D108BD9-81ED-4DB2-BD59-A6C34878D82A}">
                    <a16:rowId xmlns:a16="http://schemas.microsoft.com/office/drawing/2014/main" val="3590626540"/>
                  </a:ext>
                </a:extLst>
              </a:tr>
              <a:tr h="502075">
                <a:tc>
                  <a:txBody>
                    <a:bodyPr vert="horz" wrap="square"/>
                    <a:lstStyle/>
                    <a:p>
                      <a:pPr rtl="0" fontAlgn="ctr"/>
                      <a:r>
                        <a:rPr lang="zh-TW" sz="2000" b="1">
                          <a:effectLst/>
                          <a:latin typeface="標楷體" pitchFamily="65" charset="-120"/>
                          <a:ea typeface="標楷體" panose="03000509000000000000" pitchFamily="65" charset="-120"/>
                        </a:rPr>
                        <a:t>Ctrl-C</a:t>
                      </a:r>
                    </a:p>
                  </a:txBody>
                  <a:tcPr marL="47625" marR="47625" marT="47625" marB="47625" anchor="ctr"/>
                </a:tc>
                <a:tc>
                  <a:txBody>
                    <a:bodyPr vert="horz" wrap="square"/>
                    <a:lstStyle/>
                    <a:p>
                      <a:pPr rtl="0" fontAlgn="ctr"/>
                      <a:r>
                        <a:rPr lang="zh-TW" sz="2000" b="0">
                          <a:effectLst/>
                          <a:latin typeface="標楷體" pitchFamily="65" charset="-120"/>
                          <a:ea typeface="標楷體" panose="03000509000000000000" pitchFamily="65" charset="-120"/>
                        </a:rPr>
                        <a:t>在任何配置模式下，結束配置模式並返回具有特權的 EXEC 模式。 </a:t>
                      </a:r>
                    </a:p>
                  </a:txBody>
                  <a:tcPr marL="47625" marR="47625" marT="47625" marB="47625" anchor="ctr"/>
                </a:tc>
                <a:extLst>
                  <a:ext uri="{0D108BD9-81ED-4DB2-BD59-A6C34878D82A}">
                    <a16:rowId xmlns:a16="http://schemas.microsoft.com/office/drawing/2014/main" val="3639080909"/>
                  </a:ext>
                </a:extLst>
              </a:tr>
              <a:tr h="476164">
                <a:tc>
                  <a:txBody>
                    <a:bodyPr vert="horz" wrap="square"/>
                    <a:lstStyle/>
                    <a:p>
                      <a:pPr rtl="0" fontAlgn="ctr"/>
                      <a:r>
                        <a:rPr lang="zh-TW" sz="2000" b="1">
                          <a:effectLst/>
                          <a:latin typeface="標楷體" pitchFamily="65" charset="-120"/>
                          <a:ea typeface="標楷體" panose="03000509000000000000" pitchFamily="65" charset="-120"/>
                        </a:rPr>
                        <a:t>Ctrl-Z</a:t>
                      </a:r>
                    </a:p>
                  </a:txBody>
                  <a:tcPr marL="47625" marR="47625" marT="47625" marB="47625" anchor="ctr"/>
                </a:tc>
                <a:tc>
                  <a:txBody>
                    <a:bodyPr vert="horz" wrap="square"/>
                    <a:lstStyle/>
                    <a:p>
                      <a:pPr rtl="0" fontAlgn="ctr"/>
                      <a:r>
                        <a:rPr lang="zh-TW" sz="2000" b="0">
                          <a:effectLst/>
                          <a:latin typeface="標楷體" pitchFamily="65" charset="-120"/>
                          <a:ea typeface="標楷體" panose="03000509000000000000" pitchFamily="65" charset="-120"/>
                        </a:rPr>
                        <a:t>在任何配置模式下，結束配置模式並返回具有特權的 EXEC 模式。</a:t>
                      </a:r>
                    </a:p>
                  </a:txBody>
                  <a:tcPr marL="47625" marR="47625" marT="47625" marB="47625" anchor="ctr"/>
                </a:tc>
                <a:extLst>
                  <a:ext uri="{0D108BD9-81ED-4DB2-BD59-A6C34878D82A}">
                    <a16:rowId xmlns:a16="http://schemas.microsoft.com/office/drawing/2014/main" val="4082093158"/>
                  </a:ext>
                </a:extLst>
              </a:tr>
              <a:tr h="476164">
                <a:tc>
                  <a:txBody>
                    <a:bodyPr vert="horz" wrap="square"/>
                    <a:lstStyle/>
                    <a:p>
                      <a:pPr rtl="0" fontAlgn="ctr"/>
                      <a:r>
                        <a:rPr lang="zh-TW" sz="2000" b="1">
                          <a:effectLst/>
                          <a:latin typeface="標楷體" pitchFamily="65" charset="-120"/>
                          <a:ea typeface="標楷體" panose="03000509000000000000" pitchFamily="65" charset="-120"/>
                        </a:rPr>
                        <a:t>Ctrl-Shift-6</a:t>
                      </a:r>
                    </a:p>
                  </a:txBody>
                  <a:tcPr marL="47625" marR="47625" marT="47625" marB="47625" anchor="ctr"/>
                </a:tc>
                <a:tc>
                  <a:txBody>
                    <a:bodyPr vert="horz" wrap="square"/>
                    <a:lstStyle/>
                    <a:p>
                      <a:pPr rtl="0" fontAlgn="ctr"/>
                      <a:r>
                        <a:rPr lang="zh-TW" sz="2000" b="0">
                          <a:effectLst/>
                          <a:latin typeface="標楷體" pitchFamily="65" charset="-120"/>
                          <a:ea typeface="標楷體" panose="03000509000000000000" pitchFamily="65" charset="-120"/>
                        </a:rPr>
                        <a:t>用於中止 DNS 查找，跟蹤，pings 等的所有目的中斷序列。</a:t>
                      </a:r>
                    </a:p>
                  </a:txBody>
                  <a:tcPr marL="47625" marR="47625" marT="47625" marB="47625" anchor="ctr"/>
                </a:tc>
                <a:extLst>
                  <a:ext uri="{0D108BD9-81ED-4DB2-BD59-A6C34878D82A}">
                    <a16:rowId xmlns:a16="http://schemas.microsoft.com/office/drawing/2014/main" val="2021840048"/>
                  </a:ext>
                </a:extLst>
              </a:tr>
            </a:tbl>
          </a:graphicData>
        </a:graphic>
      </p:graphicFrame>
      <p:graphicFrame>
        <p:nvGraphicFramePr>
          <p:cNvPr id="10" name="Table 9">
            <a:extLst>
              <a:ext uri="{FF2B5EF4-FFF2-40B4-BE49-F238E27FC236}">
                <a16:creationId xmlns:a16="http://schemas.microsoft.com/office/drawing/2014/main" id="{70169B05-C0C2-8F40-9CAB-6506A2AF69CF}"/>
              </a:ext>
            </a:extLst>
          </p:cNvPr>
          <p:cNvGraphicFramePr>
            <a:graphicFrameLocks noGrp="1"/>
          </p:cNvGraphicFramePr>
          <p:nvPr>
            <p:extLst>
              <p:ext uri="{D42A27DB-BD31-4B8C-83A1-F6EECF244321}">
                <p14:modId xmlns:p14="http://schemas.microsoft.com/office/powerpoint/2010/main" val="350683738"/>
              </p:ext>
            </p:extLst>
          </p:nvPr>
        </p:nvGraphicFramePr>
        <p:xfrm>
          <a:off x="447037" y="3020313"/>
          <a:ext cx="3861462" cy="2176875"/>
        </p:xfrm>
        <a:graphic>
          <a:graphicData uri="http://schemas.openxmlformats.org/drawingml/2006/table">
            <a:tbl>
              <a:tblPr firstRow="1" bandRow="1">
                <a:tableStyleId>{5C22544A-7EE6-4342-B048-85BDC9FD1C3A}</a:tableStyleId>
              </a:tblPr>
              <a:tblGrid>
                <a:gridCol w="1470018">
                  <a:extLst>
                    <a:ext uri="{9D8B030D-6E8A-4147-A177-3AD203B41FA5}">
                      <a16:colId xmlns:a16="http://schemas.microsoft.com/office/drawing/2014/main" val="1180500583"/>
                    </a:ext>
                  </a:extLst>
                </a:gridCol>
                <a:gridCol w="2391444">
                  <a:extLst>
                    <a:ext uri="{9D8B030D-6E8A-4147-A177-3AD203B41FA5}">
                      <a16:colId xmlns:a16="http://schemas.microsoft.com/office/drawing/2014/main" val="2741835617"/>
                    </a:ext>
                  </a:extLst>
                </a:gridCol>
              </a:tblGrid>
              <a:tr h="301674">
                <a:tc>
                  <a:txBody>
                    <a:bodyPr vert="horz" wrap="square"/>
                    <a:lstStyle/>
                    <a:p>
                      <a:pPr rtl="0"/>
                      <a:r>
                        <a:rPr lang="zh-TW" sz="2000">
                          <a:latin typeface="標楷體" pitchFamily="65" charset="-120"/>
                          <a:ea typeface="標楷體" panose="03000509000000000000" pitchFamily="65" charset="-120"/>
                        </a:rPr>
                        <a:t>按鍵</a:t>
                      </a:r>
                    </a:p>
                  </a:txBody>
                  <a:tcPr/>
                </a:tc>
                <a:tc>
                  <a:txBody>
                    <a:bodyPr vert="horz" wrap="square"/>
                    <a:lstStyle/>
                    <a:p>
                      <a:pPr rtl="0"/>
                      <a:r>
                        <a:rPr lang="zh-TW" sz="2000">
                          <a:latin typeface="標楷體" pitchFamily="65" charset="-120"/>
                          <a:ea typeface="標楷體" panose="03000509000000000000" pitchFamily="65" charset="-120"/>
                        </a:rPr>
                        <a:t>說明</a:t>
                      </a:r>
                    </a:p>
                  </a:txBody>
                  <a:tcPr/>
                </a:tc>
                <a:extLst>
                  <a:ext uri="{0D108BD9-81ED-4DB2-BD59-A6C34878D82A}">
                    <a16:rowId xmlns:a16="http://schemas.microsoft.com/office/drawing/2014/main" val="3590626540"/>
                  </a:ext>
                </a:extLst>
              </a:tr>
              <a:tr h="552140">
                <a:tc>
                  <a:txBody>
                    <a:bodyPr vert="horz" wrap="square"/>
                    <a:lstStyle/>
                    <a:p>
                      <a:pPr rtl="0" fontAlgn="ctr"/>
                      <a:r>
                        <a:rPr lang="zh-TW" sz="2000" b="1">
                          <a:effectLst/>
                          <a:latin typeface="標楷體" pitchFamily="65" charset="-120"/>
                          <a:ea typeface="標楷體" panose="03000509000000000000" pitchFamily="65" charset="-120"/>
                        </a:rPr>
                        <a:t>Enter</a:t>
                      </a:r>
                      <a:r>
                        <a:rPr lang="zh-TW" sz="2000" b="0">
                          <a:effectLst/>
                          <a:latin typeface="標楷體" pitchFamily="65" charset="-120"/>
                          <a:ea typeface="標楷體" panose="03000509000000000000" pitchFamily="65" charset="-120"/>
                        </a:rPr>
                        <a:t> Key</a:t>
                      </a:r>
                    </a:p>
                  </a:txBody>
                  <a:tcPr marL="47625" marR="47625" marT="47625" marB="47625" anchor="ctr"/>
                </a:tc>
                <a:tc>
                  <a:txBody>
                    <a:bodyPr vert="horz" wrap="square"/>
                    <a:lstStyle/>
                    <a:p>
                      <a:pPr rtl="0" fontAlgn="ctr"/>
                      <a:r>
                        <a:rPr lang="zh-TW" sz="2000" b="0">
                          <a:effectLst/>
                          <a:latin typeface="標楷體" pitchFamily="65" charset="-120"/>
                          <a:ea typeface="標楷體" panose="03000509000000000000" pitchFamily="65" charset="-120"/>
                        </a:rPr>
                        <a:t>顯示下一行。</a:t>
                      </a:r>
                    </a:p>
                  </a:txBody>
                  <a:tcPr marL="47625" marR="47625" marT="47625" marB="47625" anchor="ctr"/>
                </a:tc>
                <a:extLst>
                  <a:ext uri="{0D108BD9-81ED-4DB2-BD59-A6C34878D82A}">
                    <a16:rowId xmlns:a16="http://schemas.microsoft.com/office/drawing/2014/main" val="3639080909"/>
                  </a:ext>
                </a:extLst>
              </a:tr>
              <a:tr h="523645">
                <a:tc>
                  <a:txBody>
                    <a:bodyPr vert="horz" wrap="square"/>
                    <a:lstStyle/>
                    <a:p>
                      <a:pPr rtl="0" fontAlgn="ctr"/>
                      <a:r>
                        <a:rPr lang="zh-TW" sz="2000" b="1">
                          <a:effectLst/>
                          <a:latin typeface="標楷體" pitchFamily="65" charset="-120"/>
                          <a:ea typeface="標楷體" panose="03000509000000000000" pitchFamily="65" charset="-120"/>
                        </a:rPr>
                        <a:t>空</a:t>
                      </a:r>
                      <a:r>
                        <a:rPr lang="zh-TW" sz="2000" b="0">
                          <a:effectLst/>
                          <a:latin typeface="標楷體" pitchFamily="65" charset="-120"/>
                          <a:ea typeface="標楷體" panose="03000509000000000000" pitchFamily="65" charset="-120"/>
                        </a:rPr>
                        <a:t>格</a:t>
                      </a:r>
                      <a:r>
                        <a:rPr lang="zh-TW" sz="2000" b="1">
                          <a:effectLst/>
                          <a:latin typeface="標楷體" pitchFamily="65" charset="-120"/>
                          <a:ea typeface="標楷體" panose="03000509000000000000" pitchFamily="65" charset="-120"/>
                        </a:rPr>
                        <a:t>鍵</a:t>
                      </a:r>
                    </a:p>
                  </a:txBody>
                  <a:tcPr marL="47625" marR="47625" marT="47625" marB="47625" anchor="ctr"/>
                </a:tc>
                <a:tc>
                  <a:txBody>
                    <a:bodyPr vert="horz" wrap="square"/>
                    <a:lstStyle/>
                    <a:p>
                      <a:pPr rtl="0" fontAlgn="ctr"/>
                      <a:r>
                        <a:rPr lang="zh-TW" sz="2000" b="0">
                          <a:effectLst/>
                          <a:latin typeface="標楷體" pitchFamily="65" charset="-120"/>
                          <a:ea typeface="標楷體" panose="03000509000000000000" pitchFamily="65" charset="-120"/>
                        </a:rPr>
                        <a:t>顯示下一個畫面。</a:t>
                      </a:r>
                    </a:p>
                  </a:txBody>
                  <a:tcPr marL="47625" marR="47625" marT="47625" marB="47625" anchor="ctr"/>
                </a:tc>
                <a:extLst>
                  <a:ext uri="{0D108BD9-81ED-4DB2-BD59-A6C34878D82A}">
                    <a16:rowId xmlns:a16="http://schemas.microsoft.com/office/drawing/2014/main" val="4082093158"/>
                  </a:ext>
                </a:extLst>
              </a:tr>
              <a:tr h="523645">
                <a:tc>
                  <a:txBody>
                    <a:bodyPr vert="horz" wrap="square"/>
                    <a:lstStyle/>
                    <a:p>
                      <a:pPr rtl="0" fontAlgn="ctr"/>
                      <a:r>
                        <a:rPr lang="zh-TW" sz="2000" b="0">
                          <a:effectLst/>
                          <a:latin typeface="標楷體" pitchFamily="65" charset="-120"/>
                          <a:ea typeface="標楷體" panose="03000509000000000000" pitchFamily="65" charset="-120"/>
                        </a:rPr>
                        <a:t>任何其他鍵</a:t>
                      </a:r>
                    </a:p>
                  </a:txBody>
                  <a:tcPr marL="47625" marR="47625" marT="47625" marB="47625" anchor="ctr"/>
                </a:tc>
                <a:tc>
                  <a:txBody>
                    <a:bodyPr vert="horz" wrap="square"/>
                    <a:lstStyle/>
                    <a:p>
                      <a:pPr rtl="0" fontAlgn="ctr"/>
                      <a:r>
                        <a:rPr lang="zh-TW" sz="2000" b="0">
                          <a:effectLst/>
                          <a:latin typeface="標楷體" pitchFamily="65" charset="-120"/>
                          <a:ea typeface="標楷體" panose="03000509000000000000" pitchFamily="65" charset="-120"/>
                        </a:rPr>
                        <a:t>結束顯示字串，返回特權 EXEC 模式。</a:t>
                      </a:r>
                    </a:p>
                  </a:txBody>
                  <a:tcPr marL="47625" marR="47625" marT="47625" marB="47625" anchor="ctr"/>
                </a:tc>
                <a:extLst>
                  <a:ext uri="{0D108BD9-81ED-4DB2-BD59-A6C34878D82A}">
                    <a16:rowId xmlns:a16="http://schemas.microsoft.com/office/drawing/2014/main" val="2021840048"/>
                  </a:ext>
                </a:extLst>
              </a:tr>
            </a:tbl>
          </a:graphicData>
        </a:graphic>
      </p:graphicFrame>
      <p:sp>
        <p:nvSpPr>
          <p:cNvPr id="2" name="投影片編號版面配置區 1"/>
          <p:cNvSpPr>
            <a:spLocks noGrp="1"/>
          </p:cNvSpPr>
          <p:nvPr>
            <p:ph type="sldNum" sz="quarter" idx="4"/>
          </p:nvPr>
        </p:nvSpPr>
        <p:spPr/>
        <p:txBody>
          <a:bodyPr/>
          <a:lstStyle/>
          <a:p>
            <a:pPr defTabSz="385754">
              <a:defRPr/>
            </a:pPr>
            <a:fld id="{2F5CCB13-0A32-4557-88E9-079F0C330695}" type="slidenum">
              <a:rPr lang="en-US" kern="0" smtClean="0">
                <a:solidFill>
                  <a:srgbClr val="595959"/>
                </a:solidFill>
              </a:rPr>
              <a:pPr defTabSz="385754">
                <a:defRPr/>
              </a:pPr>
              <a:t>61</a:t>
            </a:fld>
            <a:endParaRPr lang="en-US" kern="0">
              <a:solidFill>
                <a:srgbClr val="595959"/>
              </a:solidFill>
            </a:endParaRPr>
          </a:p>
        </p:txBody>
      </p:sp>
    </p:spTree>
    <p:custDataLst>
      <p:tags r:id="rId3"/>
    </p:custDataLst>
    <p:extLst>
      <p:ext uri="{BB962C8B-B14F-4D97-AF65-F5344CB8AC3E}">
        <p14:creationId xmlns:p14="http://schemas.microsoft.com/office/powerpoint/2010/main" val="244375252"/>
      </p:ext>
    </p:extLst>
  </p:cSld>
  <p:clrMapOvr>
    <a:masterClrMapping/>
  </p:clrMapOvr>
  <p:transition spd="slow">
    <p:wipe/>
  </p:transition>
  <p:timing/>
</p:sld>
</file>

<file path=ppt/slides/slide610.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noAutofit/>
          </a:bodyPr>
          <a:lstStyle/>
          <a:p>
            <a:r>
              <a:rPr lang="en-US" altLang="zh-TW" sz="2700" smtClean="0"/>
              <a:t>21.3</a:t>
            </a:r>
            <a:r>
              <a:rPr lang="zh-TW" altLang="en-US" sz="2700" smtClean="0"/>
              <a:t>使用</a:t>
            </a:r>
            <a:r>
              <a:rPr lang="zh-TW" altLang="en-US" sz="2700"/>
              <a:t>第 </a:t>
            </a:r>
            <a:r>
              <a:rPr lang="en-US" altLang="zh-TW" sz="2700"/>
              <a:t>3 </a:t>
            </a:r>
            <a:r>
              <a:rPr lang="zh-TW" altLang="en-US" sz="2700"/>
              <a:t>層交換器的 </a:t>
            </a:r>
            <a:r>
              <a:rPr lang="en-US" altLang="zh-TW" sz="2700"/>
              <a:t>VLAN </a:t>
            </a:r>
            <a:r>
              <a:rPr lang="zh-TW" altLang="en-US" sz="2700"/>
              <a:t>間路由</a:t>
            </a:r>
            <a:br>
              <a:rPr lang="en-US" sz="2700"/>
            </a:br>
            <a:r>
              <a:rPr lang="zh-TW" altLang="en-US" sz="2700"/>
              <a:t>第 </a:t>
            </a:r>
            <a:r>
              <a:rPr lang="en-US" altLang="zh-TW" sz="2700"/>
              <a:t>3 </a:t>
            </a:r>
            <a:r>
              <a:rPr lang="zh-TW" altLang="en-US" sz="2700"/>
              <a:t>層交換器 </a:t>
            </a:r>
            <a:r>
              <a:rPr lang="en-US" altLang="zh-TW" sz="2700"/>
              <a:t>VLAN </a:t>
            </a:r>
            <a:r>
              <a:rPr lang="zh-TW" altLang="en-US" sz="2700"/>
              <a:t>間路由</a:t>
            </a:r>
          </a:p>
        </p:txBody>
      </p:sp>
      <p:sp>
        <p:nvSpPr>
          <p:cNvPr id="6" name="Content Placeholder 5">
            <a:extLst>
              <a:ext uri="{FF2B5EF4-FFF2-40B4-BE49-F238E27FC236}">
                <a16:creationId xmlns:a16="http://schemas.microsoft.com/office/drawing/2014/main" id="{527A7547-D335-B140-B7E0-0DED20AE568E}"/>
              </a:ext>
            </a:extLst>
          </p:cNvPr>
          <p:cNvSpPr>
            <a:spLocks noGrp="1"/>
          </p:cNvSpPr>
          <p:nvPr>
            <p:ph idx="1"/>
          </p:nvPr>
        </p:nvSpPr>
        <p:spPr>
          <a:xfrm>
            <a:off x="474662" y="1589088"/>
            <a:ext cx="8280057" cy="3689897"/>
          </a:xfrm>
        </p:spPr>
        <p:txBody>
          <a:bodyPr/>
          <a:lstStyle/>
          <a:p>
            <a:pPr marL="0" indent="0" algn="l"/>
            <a:r>
              <a:rPr lang="zh-TW" altLang="en-US" sz="1500">
                <a:solidFill>
                  <a:srgbClr val="000000"/>
                </a:solidFill>
              </a:rPr>
              <a:t>使用單臂路由器方法的 </a:t>
            </a:r>
            <a:r>
              <a:rPr lang="en-US" altLang="zh-TW" sz="1500">
                <a:solidFill>
                  <a:srgbClr val="000000"/>
                </a:solidFill>
              </a:rPr>
              <a:t>VLAN </a:t>
            </a:r>
            <a:r>
              <a:rPr lang="zh-TW" altLang="en-US" sz="1500">
                <a:solidFill>
                  <a:srgbClr val="000000"/>
                </a:solidFill>
              </a:rPr>
              <a:t>間路由，對於中小型組織來說很容易實作。不過，大型企業需要更快、更具可擴充性的方法來提供 </a:t>
            </a:r>
            <a:r>
              <a:rPr lang="en-US" altLang="zh-TW" sz="1500">
                <a:solidFill>
                  <a:srgbClr val="000000"/>
                </a:solidFill>
              </a:rPr>
              <a:t>VLAN </a:t>
            </a:r>
            <a:r>
              <a:rPr lang="zh-TW" altLang="en-US" sz="1500">
                <a:solidFill>
                  <a:srgbClr val="000000"/>
                </a:solidFill>
              </a:rPr>
              <a:t>間路由。</a:t>
            </a:r>
          </a:p>
          <a:p>
            <a:pPr marL="0" indent="0" algn="l"/>
            <a:endParaRPr lang="en-US" sz="1500">
              <a:solidFill>
                <a:srgbClr val="000000"/>
              </a:solidFill>
            </a:endParaRPr>
          </a:p>
          <a:p>
            <a:pPr marL="0" indent="0" algn="l"/>
            <a:r>
              <a:rPr lang="zh-TW" altLang="en-US" sz="1500">
                <a:solidFill>
                  <a:srgbClr val="000000"/>
                </a:solidFill>
              </a:rPr>
              <a:t>企業園區 </a:t>
            </a:r>
            <a:r>
              <a:rPr lang="en-US" altLang="zh-TW" sz="1500">
                <a:solidFill>
                  <a:srgbClr val="000000"/>
                </a:solidFill>
              </a:rPr>
              <a:t>LAN </a:t>
            </a:r>
            <a:r>
              <a:rPr lang="zh-TW" altLang="en-US" sz="1500">
                <a:solidFill>
                  <a:srgbClr val="000000"/>
                </a:solidFill>
              </a:rPr>
              <a:t>使用第 </a:t>
            </a:r>
            <a:r>
              <a:rPr lang="en-US" altLang="zh-TW" sz="1500">
                <a:solidFill>
                  <a:srgbClr val="000000"/>
                </a:solidFill>
              </a:rPr>
              <a:t>3 </a:t>
            </a:r>
            <a:r>
              <a:rPr lang="zh-TW" altLang="en-US" sz="1500">
                <a:solidFill>
                  <a:srgbClr val="000000"/>
                </a:solidFill>
              </a:rPr>
              <a:t>層交換器提供 </a:t>
            </a:r>
            <a:r>
              <a:rPr lang="en-US" altLang="zh-TW" sz="1500">
                <a:solidFill>
                  <a:srgbClr val="000000"/>
                </a:solidFill>
              </a:rPr>
              <a:t>VLAN </a:t>
            </a:r>
            <a:r>
              <a:rPr lang="zh-TW" altLang="en-US" sz="1500">
                <a:solidFill>
                  <a:srgbClr val="000000"/>
                </a:solidFill>
              </a:rPr>
              <a:t>間路由。第 </a:t>
            </a:r>
            <a:r>
              <a:rPr lang="en-US" altLang="zh-TW" sz="1500">
                <a:solidFill>
                  <a:srgbClr val="000000"/>
                </a:solidFill>
              </a:rPr>
              <a:t>3 </a:t>
            </a:r>
            <a:r>
              <a:rPr lang="zh-TW" altLang="en-US" sz="1500">
                <a:solidFill>
                  <a:srgbClr val="000000"/>
                </a:solidFill>
              </a:rPr>
              <a:t>層交換器使用硬體式交換功能，達到比路由器更高的封包處理速率。第 </a:t>
            </a:r>
            <a:r>
              <a:rPr lang="en-US" altLang="zh-TW" sz="1500">
                <a:solidFill>
                  <a:srgbClr val="000000"/>
                </a:solidFill>
              </a:rPr>
              <a:t>3 </a:t>
            </a:r>
            <a:r>
              <a:rPr lang="zh-TW" altLang="en-US" sz="1500">
                <a:solidFill>
                  <a:srgbClr val="000000"/>
                </a:solidFill>
              </a:rPr>
              <a:t>層交換器也通常在企業分佈層配線室中實作。</a:t>
            </a:r>
          </a:p>
          <a:p>
            <a:pPr marL="0" indent="0" algn="l"/>
            <a:endParaRPr lang="en-US" sz="1500">
              <a:solidFill>
                <a:srgbClr val="000000"/>
              </a:solidFill>
            </a:endParaRPr>
          </a:p>
          <a:p>
            <a:pPr marL="0" indent="0" algn="l"/>
            <a:r>
              <a:rPr lang="zh-TW" altLang="en-US" sz="1500">
                <a:solidFill>
                  <a:srgbClr val="000000"/>
                </a:solidFill>
              </a:rPr>
              <a:t>第 </a:t>
            </a:r>
            <a:r>
              <a:rPr lang="en-US" altLang="zh-TW" sz="1500">
                <a:solidFill>
                  <a:srgbClr val="000000"/>
                </a:solidFill>
              </a:rPr>
              <a:t>3 </a:t>
            </a:r>
            <a:r>
              <a:rPr lang="zh-TW" altLang="en-US" sz="1500">
                <a:solidFill>
                  <a:srgbClr val="000000"/>
                </a:solidFill>
              </a:rPr>
              <a:t>層交換器的功能包括執行下列動作的能力：</a:t>
            </a:r>
          </a:p>
          <a:p>
            <a:pPr marL="415975" lvl="1" indent="-342892">
              <a:buFont typeface="Arial" panose="020b0604020202020204" pitchFamily="34" charset="0"/>
              <a:buChar char="•"/>
            </a:pPr>
            <a:r>
              <a:rPr lang="zh-TW" altLang="en-US" sz="1500">
                <a:solidFill>
                  <a:srgbClr val="000000"/>
                </a:solidFill>
              </a:rPr>
              <a:t>使用多重交換的虛擬介面 </a:t>
            </a:r>
            <a:r>
              <a:rPr lang="en-US" altLang="zh-TW" sz="1500">
                <a:solidFill>
                  <a:srgbClr val="000000"/>
                </a:solidFill>
              </a:rPr>
              <a:t>(SVI)</a:t>
            </a:r>
            <a:r>
              <a:rPr lang="zh-TW" altLang="en-US" sz="1500">
                <a:solidFill>
                  <a:srgbClr val="000000"/>
                </a:solidFill>
              </a:rPr>
              <a:t>，從一個 </a:t>
            </a:r>
            <a:r>
              <a:rPr lang="en-US" altLang="zh-TW" sz="1500">
                <a:solidFill>
                  <a:srgbClr val="000000"/>
                </a:solidFill>
              </a:rPr>
              <a:t>VLAN </a:t>
            </a:r>
            <a:r>
              <a:rPr lang="zh-TW" altLang="en-US" sz="1500">
                <a:solidFill>
                  <a:srgbClr val="000000"/>
                </a:solidFill>
              </a:rPr>
              <a:t>路由到另一個 </a:t>
            </a:r>
            <a:r>
              <a:rPr lang="en-US" altLang="zh-TW" sz="1500">
                <a:solidFill>
                  <a:srgbClr val="000000"/>
                </a:solidFill>
              </a:rPr>
              <a:t>VLAN</a:t>
            </a:r>
            <a:r>
              <a:rPr lang="zh-TW" altLang="en-US" sz="1500">
                <a:solidFill>
                  <a:srgbClr val="000000"/>
                </a:solidFill>
              </a:rPr>
              <a:t>。</a:t>
            </a:r>
          </a:p>
          <a:p>
            <a:pPr marL="415975" lvl="1" indent="-342892">
              <a:buFont typeface="Arial" panose="020b0604020202020204" pitchFamily="34" charset="0"/>
              <a:buChar char="•"/>
            </a:pPr>
            <a:r>
              <a:rPr lang="zh-TW" altLang="en-US" sz="1500">
                <a:solidFill>
                  <a:srgbClr val="000000"/>
                </a:solidFill>
              </a:rPr>
              <a:t>將第 </a:t>
            </a:r>
            <a:r>
              <a:rPr lang="en-US" altLang="zh-TW" sz="1500">
                <a:solidFill>
                  <a:srgbClr val="000000"/>
                </a:solidFill>
              </a:rPr>
              <a:t>2 </a:t>
            </a:r>
            <a:r>
              <a:rPr lang="zh-TW" altLang="en-US" sz="1500">
                <a:solidFill>
                  <a:srgbClr val="000000"/>
                </a:solidFill>
              </a:rPr>
              <a:t>層交換器轉換為第 </a:t>
            </a:r>
            <a:r>
              <a:rPr lang="en-US" altLang="zh-TW" sz="1500">
                <a:solidFill>
                  <a:srgbClr val="000000"/>
                </a:solidFill>
              </a:rPr>
              <a:t>3 </a:t>
            </a:r>
            <a:r>
              <a:rPr lang="zh-TW" altLang="en-US" sz="1500">
                <a:solidFill>
                  <a:srgbClr val="000000"/>
                </a:solidFill>
              </a:rPr>
              <a:t>層介面 </a:t>
            </a:r>
            <a:r>
              <a:rPr lang="en-US" altLang="zh-TW" sz="1500">
                <a:solidFill>
                  <a:srgbClr val="000000"/>
                </a:solidFill>
              </a:rPr>
              <a:t>(</a:t>
            </a:r>
            <a:r>
              <a:rPr lang="zh-TW" altLang="en-US" sz="1500">
                <a:solidFill>
                  <a:srgbClr val="000000"/>
                </a:solidFill>
              </a:rPr>
              <a:t>即路由連接埠</a:t>
            </a:r>
            <a:r>
              <a:rPr lang="en-US" altLang="zh-TW" sz="1500">
                <a:solidFill>
                  <a:srgbClr val="000000"/>
                </a:solidFill>
              </a:rPr>
              <a:t>)</a:t>
            </a:r>
            <a:r>
              <a:rPr lang="zh-TW" altLang="en-US" sz="1500">
                <a:solidFill>
                  <a:srgbClr val="000000"/>
                </a:solidFill>
              </a:rPr>
              <a:t>。路由連接埠與思科 </a:t>
            </a:r>
            <a:r>
              <a:rPr lang="en-US" altLang="zh-TW" sz="1500">
                <a:solidFill>
                  <a:srgbClr val="000000"/>
                </a:solidFill>
              </a:rPr>
              <a:t>IOS </a:t>
            </a:r>
            <a:r>
              <a:rPr lang="zh-TW" altLang="en-US" sz="1500">
                <a:solidFill>
                  <a:srgbClr val="000000"/>
                </a:solidFill>
              </a:rPr>
              <a:t>路由器上的實體介面類似。</a:t>
            </a:r>
          </a:p>
          <a:p>
            <a:pPr marL="415975" lvl="1" indent="-342892">
              <a:buFont typeface="Arial" panose="020b0604020202020204" pitchFamily="34" charset="0"/>
              <a:buChar char="•"/>
            </a:pPr>
            <a:r>
              <a:rPr lang="zh-TW" altLang="en-US" sz="1500">
                <a:solidFill>
                  <a:srgbClr val="000000"/>
                </a:solidFill>
              </a:rPr>
              <a:t>為了提供 </a:t>
            </a:r>
            <a:r>
              <a:rPr lang="en-US" altLang="zh-TW" sz="1500">
                <a:solidFill>
                  <a:srgbClr val="000000"/>
                </a:solidFill>
              </a:rPr>
              <a:t>VLAN </a:t>
            </a:r>
            <a:r>
              <a:rPr lang="zh-TW" altLang="en-US" sz="1500">
                <a:solidFill>
                  <a:srgbClr val="000000"/>
                </a:solidFill>
              </a:rPr>
              <a:t>間路由，第 </a:t>
            </a:r>
            <a:r>
              <a:rPr lang="en-US" altLang="zh-TW" sz="1500">
                <a:solidFill>
                  <a:srgbClr val="000000"/>
                </a:solidFill>
              </a:rPr>
              <a:t>3 </a:t>
            </a:r>
            <a:r>
              <a:rPr lang="zh-TW" altLang="en-US" sz="1500">
                <a:solidFill>
                  <a:srgbClr val="000000"/>
                </a:solidFill>
              </a:rPr>
              <a:t>層交換器使用 </a:t>
            </a:r>
            <a:r>
              <a:rPr lang="en-US" altLang="zh-TW" sz="1500">
                <a:solidFill>
                  <a:srgbClr val="000000"/>
                </a:solidFill>
              </a:rPr>
              <a:t>SVI</a:t>
            </a:r>
            <a:r>
              <a:rPr lang="zh-TW" altLang="en-US" sz="1500">
                <a:solidFill>
                  <a:srgbClr val="000000"/>
                </a:solidFill>
              </a:rPr>
              <a:t>。</a:t>
            </a:r>
            <a:r>
              <a:rPr lang="en-US" altLang="zh-TW" sz="1500">
                <a:solidFill>
                  <a:srgbClr val="000000"/>
                </a:solidFill>
              </a:rPr>
              <a:t>SVI </a:t>
            </a:r>
            <a:r>
              <a:rPr lang="zh-TW" altLang="en-US" sz="1500">
                <a:solidFill>
                  <a:srgbClr val="000000"/>
                </a:solidFill>
              </a:rPr>
              <a:t>是使用與在第 </a:t>
            </a:r>
            <a:r>
              <a:rPr lang="en-US" altLang="zh-TW" sz="1500">
                <a:solidFill>
                  <a:srgbClr val="000000"/>
                </a:solidFill>
              </a:rPr>
              <a:t>2 </a:t>
            </a:r>
            <a:r>
              <a:rPr lang="zh-TW" altLang="en-US" sz="1500">
                <a:solidFill>
                  <a:srgbClr val="000000"/>
                </a:solidFill>
              </a:rPr>
              <a:t>層交換器上建立管理 </a:t>
            </a:r>
            <a:r>
              <a:rPr lang="en-US" altLang="zh-TW" sz="1500">
                <a:solidFill>
                  <a:srgbClr val="000000"/>
                </a:solidFill>
              </a:rPr>
              <a:t>SVI </a:t>
            </a:r>
            <a:r>
              <a:rPr lang="zh-TW" altLang="en-US" sz="1500">
                <a:solidFill>
                  <a:srgbClr val="000000"/>
                </a:solidFill>
              </a:rPr>
              <a:t>相同的 </a:t>
            </a:r>
            <a:r>
              <a:rPr lang="en-US" altLang="zh-TW" sz="1500" b="1">
                <a:solidFill>
                  <a:srgbClr val="000000"/>
                </a:solidFill>
              </a:rPr>
              <a:t>interface vlan </a:t>
            </a:r>
            <a:r>
              <a:rPr lang="en-US" altLang="zh-TW" sz="1500" i="1">
                <a:solidFill>
                  <a:srgbClr val="000000"/>
                </a:solidFill>
              </a:rPr>
              <a:t>vlan-id</a:t>
            </a:r>
            <a:r>
              <a:rPr lang="zh-TW" altLang="en-US" sz="1500">
                <a:solidFill>
                  <a:srgbClr val="000000"/>
                </a:solidFill>
              </a:rPr>
              <a:t> 指令來設定的。必須為每個可路由 </a:t>
            </a:r>
            <a:r>
              <a:rPr lang="en-US" altLang="zh-TW" sz="1500">
                <a:solidFill>
                  <a:srgbClr val="000000"/>
                </a:solidFill>
              </a:rPr>
              <a:t>VLAN </a:t>
            </a:r>
            <a:r>
              <a:rPr lang="zh-TW" altLang="en-US" sz="1500">
                <a:solidFill>
                  <a:srgbClr val="000000"/>
                </a:solidFill>
              </a:rPr>
              <a:t>建立第 </a:t>
            </a:r>
            <a:r>
              <a:rPr lang="en-US" altLang="zh-TW" sz="1500">
                <a:solidFill>
                  <a:srgbClr val="000000"/>
                </a:solidFill>
              </a:rPr>
              <a:t>3 </a:t>
            </a:r>
            <a:r>
              <a:rPr lang="zh-TW" altLang="en-US" sz="1500">
                <a:solidFill>
                  <a:srgbClr val="000000"/>
                </a:solidFill>
              </a:rPr>
              <a:t>層 </a:t>
            </a:r>
            <a:r>
              <a:rPr lang="en-US" altLang="zh-TW" sz="1500">
                <a:solidFill>
                  <a:srgbClr val="000000"/>
                </a:solidFill>
              </a:rPr>
              <a:t>SVI</a:t>
            </a:r>
            <a:r>
              <a:rPr lang="zh-TW" altLang="en-US" sz="1500">
                <a:solidFill>
                  <a:srgbClr val="000000"/>
                </a:solidFill>
              </a:rPr>
              <a:t>。</a:t>
            </a:r>
          </a:p>
          <a:p>
            <a:pPr marL="342892" indent="-342892" algn="l">
              <a:buFont typeface="Arial" panose="020b0604020202020204" pitchFamily="34" charset="0"/>
              <a:buChar char="•"/>
            </a:pPr>
            <a:endParaRPr lang="en-US" sz="1400">
              <a:solidFill>
                <a:srgbClr val="000000"/>
              </a:solidFill>
            </a:endParaRPr>
          </a:p>
        </p:txBody>
      </p:sp>
      <p:sp>
        <p:nvSpPr>
          <p:cNvPr id="2" name="投影片編號版面配置區 1"/>
          <p:cNvSpPr>
            <a:spLocks noGrp="1"/>
          </p:cNvSpPr>
          <p:nvPr>
            <p:ph type="sldNum" sz="quarter" idx="12"/>
          </p:nvPr>
        </p:nvSpPr>
        <p:spPr/>
        <p:txBody>
          <a:bodyPr/>
          <a:lstStyle/>
          <a:p>
            <a:fld id="{4FAB73BC-B049-4115-A692-8D63A059BFB8}" type="slidenum">
              <a:rPr lang="en-US" smtClean="0"/>
              <a:t>610</a:t>
            </a:fld>
            <a:endParaRPr lang="en-US"/>
          </a:p>
        </p:txBody>
      </p:sp>
    </p:spTree>
    <p:extLst>
      <p:ext uri="{BB962C8B-B14F-4D97-AF65-F5344CB8AC3E}">
        <p14:creationId xmlns:p14="http://schemas.microsoft.com/office/powerpoint/2010/main" val="141100604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611.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noAutofit/>
          </a:bodyPr>
          <a:lstStyle/>
          <a:p>
            <a:r>
              <a:rPr lang="en-US" altLang="zh-TW" sz="2700"/>
              <a:t>21.3</a:t>
            </a:r>
            <a:r>
              <a:rPr lang="zh-TW" altLang="en-US" sz="2700" smtClean="0"/>
              <a:t>使用</a:t>
            </a:r>
            <a:r>
              <a:rPr lang="zh-TW" altLang="en-US" sz="2700"/>
              <a:t>第 </a:t>
            </a:r>
            <a:r>
              <a:rPr lang="en-US" altLang="zh-TW" sz="2700"/>
              <a:t>3 </a:t>
            </a:r>
            <a:r>
              <a:rPr lang="zh-TW" altLang="en-US" sz="2700"/>
              <a:t>層交換器的 </a:t>
            </a:r>
            <a:r>
              <a:rPr lang="en-US" altLang="zh-TW" sz="2700"/>
              <a:t>VLAN </a:t>
            </a:r>
            <a:r>
              <a:rPr lang="zh-TW" altLang="en-US" sz="2700"/>
              <a:t>間路由</a:t>
            </a:r>
            <a:br>
              <a:rPr lang="en-US" sz="2700"/>
            </a:br>
            <a:r>
              <a:rPr lang="zh-TW" altLang="en-US" sz="2700"/>
              <a:t>第 </a:t>
            </a:r>
            <a:r>
              <a:rPr lang="en-US" altLang="zh-TW" sz="2700"/>
              <a:t>3 </a:t>
            </a:r>
            <a:r>
              <a:rPr lang="zh-TW" altLang="en-US" sz="2700"/>
              <a:t>層交換案例</a:t>
            </a:r>
          </a:p>
        </p:txBody>
      </p:sp>
      <p:sp>
        <p:nvSpPr>
          <p:cNvPr id="8" name="Rectangle 7">
            <a:extLst>
              <a:ext uri="{FF2B5EF4-FFF2-40B4-BE49-F238E27FC236}">
                <a16:creationId xmlns:a16="http://schemas.microsoft.com/office/drawing/2014/main" id="{F6B4CA7F-BDD6-D141-A5B9-E7D11B35E7F2}"/>
              </a:ext>
            </a:extLst>
          </p:cNvPr>
          <p:cNvSpPr/>
          <p:nvPr/>
        </p:nvSpPr>
        <p:spPr>
          <a:xfrm>
            <a:off x="372141" y="2008112"/>
            <a:ext cx="3197630" cy="1754326"/>
          </a:xfrm>
          <a:prstGeom prst="rect">
            <a:avLst/>
          </a:prstGeom>
        </p:spPr>
        <p:txBody>
          <a:bodyPr wrap="square">
            <a:spAutoFit/>
          </a:bodyPr>
          <a:lstStyle/>
          <a:p>
            <a:pPr rtl="0"/>
            <a:r>
              <a:rPr lang="zh-TW" altLang="en-US">
                <a:solidFill>
                  <a:srgbClr val="000000"/>
                </a:solidFill>
              </a:rPr>
              <a:t>在圖中，第 </a:t>
            </a:r>
            <a:r>
              <a:rPr lang="en-US" altLang="zh-TW">
                <a:solidFill>
                  <a:srgbClr val="000000"/>
                </a:solidFill>
              </a:rPr>
              <a:t>3 </a:t>
            </a:r>
            <a:r>
              <a:rPr lang="zh-TW" altLang="en-US">
                <a:solidFill>
                  <a:srgbClr val="000000"/>
                </a:solidFill>
              </a:rPr>
              <a:t>層交換器 </a:t>
            </a:r>
            <a:r>
              <a:rPr lang="en-US" altLang="zh-TW">
                <a:solidFill>
                  <a:srgbClr val="000000"/>
                </a:solidFill>
              </a:rPr>
              <a:t>D1</a:t>
            </a:r>
            <a:r>
              <a:rPr lang="zh-TW" altLang="en-US">
                <a:solidFill>
                  <a:srgbClr val="000000"/>
                </a:solidFill>
              </a:rPr>
              <a:t>，連接到不同 </a:t>
            </a:r>
            <a:r>
              <a:rPr lang="en-US" altLang="zh-TW">
                <a:solidFill>
                  <a:srgbClr val="000000"/>
                </a:solidFill>
              </a:rPr>
              <a:t>VLAN </a:t>
            </a:r>
            <a:r>
              <a:rPr lang="zh-TW" altLang="en-US">
                <a:solidFill>
                  <a:srgbClr val="000000"/>
                </a:solidFill>
              </a:rPr>
              <a:t>上的兩個主機。</a:t>
            </a:r>
            <a:r>
              <a:rPr lang="en-US" altLang="zh-TW">
                <a:solidFill>
                  <a:srgbClr val="000000"/>
                </a:solidFill>
              </a:rPr>
              <a:t>PC1 </a:t>
            </a:r>
            <a:r>
              <a:rPr lang="zh-TW" altLang="en-US">
                <a:solidFill>
                  <a:srgbClr val="000000"/>
                </a:solidFill>
              </a:rPr>
              <a:t>位於 </a:t>
            </a:r>
            <a:r>
              <a:rPr lang="en-US" altLang="zh-TW">
                <a:solidFill>
                  <a:srgbClr val="000000"/>
                </a:solidFill>
              </a:rPr>
              <a:t>VLAN 10 </a:t>
            </a:r>
            <a:r>
              <a:rPr lang="zh-TW" altLang="en-US">
                <a:solidFill>
                  <a:srgbClr val="000000"/>
                </a:solidFill>
              </a:rPr>
              <a:t>和 </a:t>
            </a:r>
            <a:r>
              <a:rPr lang="en-US" altLang="zh-TW">
                <a:solidFill>
                  <a:srgbClr val="000000"/>
                </a:solidFill>
              </a:rPr>
              <a:t>PC2 </a:t>
            </a:r>
            <a:r>
              <a:rPr lang="zh-TW" altLang="en-US">
                <a:solidFill>
                  <a:srgbClr val="000000"/>
                </a:solidFill>
              </a:rPr>
              <a:t>位於 </a:t>
            </a:r>
            <a:r>
              <a:rPr lang="en-US" altLang="zh-TW">
                <a:solidFill>
                  <a:srgbClr val="000000"/>
                </a:solidFill>
              </a:rPr>
              <a:t>VLAN 20</a:t>
            </a:r>
            <a:r>
              <a:rPr lang="zh-TW" altLang="en-US">
                <a:solidFill>
                  <a:srgbClr val="000000"/>
                </a:solidFill>
              </a:rPr>
              <a:t>，如圖所示。第 </a:t>
            </a:r>
            <a:r>
              <a:rPr lang="en-US" altLang="zh-TW">
                <a:solidFill>
                  <a:srgbClr val="000000"/>
                </a:solidFill>
              </a:rPr>
              <a:t>3 </a:t>
            </a:r>
            <a:r>
              <a:rPr lang="zh-TW" altLang="en-US">
                <a:solidFill>
                  <a:srgbClr val="000000"/>
                </a:solidFill>
              </a:rPr>
              <a:t>層交換器將為兩台主機提供 </a:t>
            </a:r>
            <a:r>
              <a:rPr lang="en-US" altLang="zh-TW">
                <a:solidFill>
                  <a:srgbClr val="000000"/>
                </a:solidFill>
              </a:rPr>
              <a:t>VLAN </a:t>
            </a:r>
            <a:r>
              <a:rPr lang="zh-TW" altLang="en-US">
                <a:solidFill>
                  <a:srgbClr val="000000"/>
                </a:solidFill>
              </a:rPr>
              <a:t>間路由服務。</a:t>
            </a:r>
          </a:p>
        </p:txBody>
      </p:sp>
      <p:pic>
        <p:nvPicPr>
          <p:cNvPr id="7" name="Content Placeholder 6">
            <a:extLst>
              <a:ext uri="{FF2B5EF4-FFF2-40B4-BE49-F238E27FC236}">
                <a16:creationId xmlns:a16="http://schemas.microsoft.com/office/drawing/2014/main" id="{F200AF4B-9C61-394A-8EBD-1788F103620A}"/>
              </a:ext>
            </a:extLst>
          </p:cNvPr>
          <p:cNvPicPr>
            <a:picLocks noGrp="1" noChangeAspect="1"/>
          </p:cNvPicPr>
          <p:nvPr>
            <p:ph idx="1"/>
          </p:nvPr>
        </p:nvPicPr>
        <p:blipFill>
          <a:blip r:embed="rId3"/>
          <a:stretch>
            <a:fillRect/>
          </a:stretch>
        </p:blipFill>
        <p:spPr>
          <a:xfrm>
            <a:off x="3569770" y="1589088"/>
            <a:ext cx="4775718" cy="3689350"/>
          </a:xfrm>
        </p:spPr>
      </p:pic>
      <p:sp>
        <p:nvSpPr>
          <p:cNvPr id="2" name="投影片編號版面配置區 1"/>
          <p:cNvSpPr>
            <a:spLocks noGrp="1"/>
          </p:cNvSpPr>
          <p:nvPr>
            <p:ph type="sldNum" sz="quarter" idx="12"/>
          </p:nvPr>
        </p:nvSpPr>
        <p:spPr/>
        <p:txBody>
          <a:bodyPr/>
          <a:lstStyle/>
          <a:p>
            <a:fld id="{4FAB73BC-B049-4115-A692-8D63A059BFB8}" type="slidenum">
              <a:rPr lang="en-US" smtClean="0"/>
              <a:t>611</a:t>
            </a:fld>
            <a:endParaRPr lang="en-US"/>
          </a:p>
        </p:txBody>
      </p:sp>
    </p:spTree>
    <p:extLst>
      <p:ext uri="{BB962C8B-B14F-4D97-AF65-F5344CB8AC3E}">
        <p14:creationId xmlns:p14="http://schemas.microsoft.com/office/powerpoint/2010/main" val="55144169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612.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noAutofit/>
          </a:bodyPr>
          <a:lstStyle/>
          <a:p>
            <a:r>
              <a:rPr lang="en-US" altLang="zh-TW" sz="2700"/>
              <a:t>21.3</a:t>
            </a:r>
            <a:r>
              <a:rPr lang="zh-TW" altLang="en-US" sz="2700" smtClean="0"/>
              <a:t>使用</a:t>
            </a:r>
            <a:r>
              <a:rPr lang="zh-TW" altLang="en-US" sz="2700"/>
              <a:t>第 </a:t>
            </a:r>
            <a:r>
              <a:rPr lang="en-US" altLang="zh-TW" sz="2700"/>
              <a:t>3 </a:t>
            </a:r>
            <a:r>
              <a:rPr lang="zh-TW" altLang="en-US" sz="2700"/>
              <a:t>層交換器的 </a:t>
            </a:r>
            <a:r>
              <a:rPr lang="en-US" altLang="zh-TW" sz="2700"/>
              <a:t>VLAN </a:t>
            </a:r>
            <a:r>
              <a:rPr lang="zh-TW" altLang="en-US" sz="2700"/>
              <a:t>間路由</a:t>
            </a:r>
            <a:br>
              <a:rPr lang="en-US" sz="2700"/>
            </a:br>
            <a:r>
              <a:rPr lang="zh-TW" altLang="en-US" sz="2700"/>
              <a:t>第 </a:t>
            </a:r>
            <a:r>
              <a:rPr lang="en-US" altLang="zh-TW" sz="2700"/>
              <a:t>3 </a:t>
            </a:r>
            <a:r>
              <a:rPr lang="zh-TW" altLang="en-US" sz="2700"/>
              <a:t>層交換器設定</a:t>
            </a:r>
          </a:p>
        </p:txBody>
      </p:sp>
      <p:sp>
        <p:nvSpPr>
          <p:cNvPr id="4" name="Content Placeholder 3">
            <a:extLst>
              <a:ext uri="{FF2B5EF4-FFF2-40B4-BE49-F238E27FC236}">
                <a16:creationId xmlns:a16="http://schemas.microsoft.com/office/drawing/2014/main" id="{E1DB1600-FC68-DC40-94DE-015293322B10}"/>
              </a:ext>
            </a:extLst>
          </p:cNvPr>
          <p:cNvSpPr>
            <a:spLocks noGrp="1"/>
          </p:cNvSpPr>
          <p:nvPr>
            <p:ph idx="1"/>
          </p:nvPr>
        </p:nvSpPr>
        <p:spPr>
          <a:xfrm>
            <a:off x="474663" y="1589088"/>
            <a:ext cx="5033002" cy="3689897"/>
          </a:xfrm>
        </p:spPr>
        <p:txBody>
          <a:bodyPr/>
          <a:lstStyle/>
          <a:p>
            <a:pPr marL="0" indent="0" algn="l"/>
            <a:r>
              <a:rPr lang="zh-TW" altLang="en-US" sz="1400">
                <a:solidFill>
                  <a:srgbClr val="000000"/>
                </a:solidFill>
              </a:rPr>
              <a:t>請完成下列步驟以設定具有 </a:t>
            </a:r>
            <a:r>
              <a:rPr lang="en-US" altLang="zh-TW" sz="1400">
                <a:solidFill>
                  <a:srgbClr val="000000"/>
                </a:solidFill>
              </a:rPr>
              <a:t>VLAN </a:t>
            </a:r>
            <a:r>
              <a:rPr lang="zh-TW" altLang="en-US" sz="1400">
                <a:solidFill>
                  <a:srgbClr val="000000"/>
                </a:solidFill>
              </a:rPr>
              <a:t>和中繼的 </a:t>
            </a:r>
            <a:r>
              <a:rPr lang="en-US" altLang="zh-TW" sz="1400">
                <a:solidFill>
                  <a:srgbClr val="000000"/>
                </a:solidFill>
              </a:rPr>
              <a:t>D1</a:t>
            </a:r>
            <a:r>
              <a:rPr lang="zh-TW" altLang="en-US" sz="1400">
                <a:solidFill>
                  <a:srgbClr val="000000"/>
                </a:solidFill>
              </a:rPr>
              <a:t>：</a:t>
            </a:r>
          </a:p>
          <a:p>
            <a:pPr marL="342892" indent="-342892" algn="l">
              <a:buFont typeface="Arial" panose="020b0604020202020204" pitchFamily="34" charset="0"/>
              <a:buChar char="•"/>
            </a:pPr>
            <a:r>
              <a:rPr lang="zh-TW" altLang="en-US" sz="1400" b="1">
                <a:solidFill>
                  <a:srgbClr val="000000"/>
                </a:solidFill>
              </a:rPr>
              <a:t>步驟 </a:t>
            </a:r>
            <a:r>
              <a:rPr lang="en-US" altLang="zh-TW" sz="1400" b="1">
                <a:solidFill>
                  <a:srgbClr val="000000"/>
                </a:solidFill>
              </a:rPr>
              <a:t>1</a:t>
            </a:r>
            <a:r>
              <a:rPr lang="en-US" altLang="zh-TW" sz="1400">
                <a:solidFill>
                  <a:srgbClr val="000000"/>
                </a:solidFill>
              </a:rPr>
              <a:t>. </a:t>
            </a:r>
            <a:r>
              <a:rPr lang="zh-TW" altLang="en-US" sz="1400">
                <a:solidFill>
                  <a:srgbClr val="000000"/>
                </a:solidFill>
              </a:rPr>
              <a:t>建立 </a:t>
            </a:r>
            <a:r>
              <a:rPr lang="en-US" altLang="zh-TW" sz="1400">
                <a:solidFill>
                  <a:srgbClr val="000000"/>
                </a:solidFill>
              </a:rPr>
              <a:t>VLAN</a:t>
            </a:r>
            <a:r>
              <a:rPr lang="zh-TW" altLang="en-US" sz="1400">
                <a:solidFill>
                  <a:srgbClr val="000000"/>
                </a:solidFill>
              </a:rPr>
              <a:t>。在此範例中，會使用 </a:t>
            </a:r>
            <a:r>
              <a:rPr lang="en-US" altLang="zh-TW" sz="1400">
                <a:solidFill>
                  <a:srgbClr val="000000"/>
                </a:solidFill>
              </a:rPr>
              <a:t>VLAN 10 </a:t>
            </a:r>
            <a:r>
              <a:rPr lang="zh-TW" altLang="en-US" sz="1400">
                <a:solidFill>
                  <a:srgbClr val="000000"/>
                </a:solidFill>
              </a:rPr>
              <a:t>和 </a:t>
            </a:r>
            <a:r>
              <a:rPr lang="en-US" altLang="zh-TW" sz="1400">
                <a:solidFill>
                  <a:srgbClr val="000000"/>
                </a:solidFill>
              </a:rPr>
              <a:t>20</a:t>
            </a:r>
            <a:r>
              <a:rPr lang="zh-TW" altLang="en-US" sz="1400">
                <a:solidFill>
                  <a:srgbClr val="000000"/>
                </a:solidFill>
              </a:rPr>
              <a:t>。 </a:t>
            </a:r>
          </a:p>
          <a:p>
            <a:pPr marL="342892" indent="-342892" algn="l">
              <a:buFont typeface="Arial" panose="020b0604020202020204" pitchFamily="34" charset="0"/>
              <a:buChar char="•"/>
            </a:pPr>
            <a:r>
              <a:rPr lang="zh-TW" altLang="en-US" sz="1400" b="1">
                <a:solidFill>
                  <a:srgbClr val="000000"/>
                </a:solidFill>
              </a:rPr>
              <a:t>步驟 </a:t>
            </a:r>
            <a:r>
              <a:rPr lang="en-US" altLang="zh-TW" sz="1400" b="1">
                <a:solidFill>
                  <a:srgbClr val="000000"/>
                </a:solidFill>
              </a:rPr>
              <a:t>2</a:t>
            </a:r>
            <a:r>
              <a:rPr lang="en-US" altLang="zh-TW" sz="1400">
                <a:solidFill>
                  <a:srgbClr val="000000"/>
                </a:solidFill>
              </a:rPr>
              <a:t>. </a:t>
            </a:r>
            <a:r>
              <a:rPr lang="zh-TW" altLang="en-US" sz="1400">
                <a:solidFill>
                  <a:srgbClr val="000000"/>
                </a:solidFill>
              </a:rPr>
              <a:t>建立 </a:t>
            </a:r>
            <a:r>
              <a:rPr lang="en-US" altLang="zh-TW" sz="1400">
                <a:solidFill>
                  <a:srgbClr val="000000"/>
                </a:solidFill>
              </a:rPr>
              <a:t>SVI VLAN </a:t>
            </a:r>
            <a:r>
              <a:rPr lang="zh-TW" altLang="en-US" sz="1400">
                <a:solidFill>
                  <a:srgbClr val="000000"/>
                </a:solidFill>
              </a:rPr>
              <a:t>介面。設定的 </a:t>
            </a:r>
            <a:r>
              <a:rPr lang="en-US" altLang="zh-TW" sz="1400">
                <a:solidFill>
                  <a:srgbClr val="000000"/>
                </a:solidFill>
              </a:rPr>
              <a:t>IP </a:t>
            </a:r>
            <a:r>
              <a:rPr lang="zh-TW" altLang="en-US" sz="1400">
                <a:solidFill>
                  <a:srgbClr val="000000"/>
                </a:solidFill>
              </a:rPr>
              <a:t>位址將作為個別 </a:t>
            </a:r>
            <a:r>
              <a:rPr lang="en-US" altLang="zh-TW" sz="1400">
                <a:solidFill>
                  <a:srgbClr val="000000"/>
                </a:solidFill>
              </a:rPr>
              <a:t>VLAN </a:t>
            </a:r>
            <a:r>
              <a:rPr lang="zh-TW" altLang="en-US" sz="1400">
                <a:solidFill>
                  <a:srgbClr val="000000"/>
                </a:solidFill>
              </a:rPr>
              <a:t>中主機的預設閘道。 </a:t>
            </a:r>
          </a:p>
          <a:p>
            <a:pPr marL="342892" indent="-342892" algn="l">
              <a:buFont typeface="Arial" panose="020b0604020202020204" pitchFamily="34" charset="0"/>
              <a:buChar char="•"/>
            </a:pPr>
            <a:r>
              <a:rPr lang="zh-TW" altLang="en-US" sz="1400" b="1">
                <a:solidFill>
                  <a:srgbClr val="000000"/>
                </a:solidFill>
              </a:rPr>
              <a:t>步驟 </a:t>
            </a:r>
            <a:r>
              <a:rPr lang="en-US" altLang="zh-TW" sz="1400" b="1">
                <a:solidFill>
                  <a:srgbClr val="000000"/>
                </a:solidFill>
              </a:rPr>
              <a:t>3</a:t>
            </a:r>
            <a:r>
              <a:rPr lang="en-US" altLang="zh-TW" sz="1400">
                <a:solidFill>
                  <a:srgbClr val="000000"/>
                </a:solidFill>
              </a:rPr>
              <a:t>. </a:t>
            </a:r>
            <a:r>
              <a:rPr lang="zh-TW" altLang="en-US" sz="1400">
                <a:solidFill>
                  <a:srgbClr val="000000"/>
                </a:solidFill>
              </a:rPr>
              <a:t>設定存取連接埠。將適當的連接埠指派給所需的 </a:t>
            </a:r>
            <a:r>
              <a:rPr lang="en-US" altLang="zh-TW" sz="1400">
                <a:solidFill>
                  <a:srgbClr val="000000"/>
                </a:solidFill>
              </a:rPr>
              <a:t>VLAN</a:t>
            </a:r>
            <a:r>
              <a:rPr lang="zh-TW" altLang="en-US" sz="1400">
                <a:solidFill>
                  <a:srgbClr val="000000"/>
                </a:solidFill>
              </a:rPr>
              <a:t>。 </a:t>
            </a:r>
          </a:p>
          <a:p>
            <a:pPr marL="342892" indent="-342892" algn="l">
              <a:buFont typeface="Arial" panose="020b0604020202020204" pitchFamily="34" charset="0"/>
              <a:buChar char="•"/>
            </a:pPr>
            <a:r>
              <a:rPr lang="zh-TW" altLang="en-US" sz="1400" b="1">
                <a:solidFill>
                  <a:srgbClr val="000000"/>
                </a:solidFill>
              </a:rPr>
              <a:t>步驟 </a:t>
            </a:r>
            <a:r>
              <a:rPr lang="en-US" altLang="zh-TW" sz="1400" b="1">
                <a:solidFill>
                  <a:srgbClr val="000000"/>
                </a:solidFill>
              </a:rPr>
              <a:t>4</a:t>
            </a:r>
            <a:r>
              <a:rPr lang="en-US" altLang="zh-TW" sz="1400">
                <a:solidFill>
                  <a:srgbClr val="000000"/>
                </a:solidFill>
              </a:rPr>
              <a:t>. </a:t>
            </a:r>
            <a:r>
              <a:rPr lang="zh-TW" altLang="en-US" sz="1400">
                <a:solidFill>
                  <a:srgbClr val="000000"/>
                </a:solidFill>
              </a:rPr>
              <a:t>啟用 </a:t>
            </a:r>
            <a:r>
              <a:rPr lang="en-US" altLang="zh-TW" sz="1400">
                <a:solidFill>
                  <a:srgbClr val="000000"/>
                </a:solidFill>
              </a:rPr>
              <a:t>IP </a:t>
            </a:r>
            <a:r>
              <a:rPr lang="zh-TW" altLang="en-US" sz="1400">
                <a:solidFill>
                  <a:srgbClr val="000000"/>
                </a:solidFill>
              </a:rPr>
              <a:t>路由 。</a:t>
            </a:r>
            <a:r>
              <a:rPr lang="zh-TW">
                <a:solidFill>
                  <a:srgbClr val="000000"/>
                </a:solidFill>
              </a:rPr>
              <a:t> </a:t>
            </a:r>
            <a:r>
              <a:rPr lang="zh-TW" altLang="en-US" sz="1400">
                <a:solidFill>
                  <a:srgbClr val="000000"/>
                </a:solidFill>
              </a:rPr>
              <a:t>發出 </a:t>
            </a:r>
            <a:r>
              <a:rPr lang="en-US" altLang="zh-TW" sz="1400" b="1">
                <a:solidFill>
                  <a:srgbClr val="000000"/>
                </a:solidFill>
              </a:rPr>
              <a:t>ip routing </a:t>
            </a:r>
            <a:r>
              <a:rPr lang="zh-TW" altLang="en-US" sz="1400">
                <a:solidFill>
                  <a:srgbClr val="000000"/>
                </a:solidFill>
              </a:rPr>
              <a:t>全域設定命令，以允許在 </a:t>
            </a:r>
            <a:r>
              <a:rPr lang="en-US" altLang="zh-TW" sz="1400">
                <a:solidFill>
                  <a:srgbClr val="000000"/>
                </a:solidFill>
              </a:rPr>
              <a:t>VLAN 10 </a:t>
            </a:r>
            <a:r>
              <a:rPr lang="zh-TW" altLang="en-US" sz="1400">
                <a:solidFill>
                  <a:srgbClr val="000000"/>
                </a:solidFill>
              </a:rPr>
              <a:t>和 </a:t>
            </a:r>
            <a:r>
              <a:rPr lang="en-US" altLang="zh-TW" sz="1400">
                <a:solidFill>
                  <a:srgbClr val="000000"/>
                </a:solidFill>
              </a:rPr>
              <a:t>20 </a:t>
            </a:r>
            <a:r>
              <a:rPr lang="zh-TW" altLang="en-US" sz="1400">
                <a:solidFill>
                  <a:srgbClr val="000000"/>
                </a:solidFill>
              </a:rPr>
              <a:t>之間交換流量。此指令必須設定為啟用 </a:t>
            </a:r>
            <a:r>
              <a:rPr lang="en-US" altLang="zh-TW" sz="1400">
                <a:solidFill>
                  <a:srgbClr val="000000"/>
                </a:solidFill>
              </a:rPr>
              <a:t>IPv4 </a:t>
            </a:r>
            <a:r>
              <a:rPr lang="zh-TW" altLang="en-US" sz="1400">
                <a:solidFill>
                  <a:srgbClr val="000000"/>
                </a:solidFill>
              </a:rPr>
              <a:t>的第 </a:t>
            </a:r>
            <a:r>
              <a:rPr lang="en-US" altLang="zh-TW" sz="1400">
                <a:solidFill>
                  <a:srgbClr val="000000"/>
                </a:solidFill>
              </a:rPr>
              <a:t>3 </a:t>
            </a:r>
            <a:r>
              <a:rPr lang="zh-TW" altLang="en-US" sz="1400">
                <a:solidFill>
                  <a:srgbClr val="000000"/>
                </a:solidFill>
              </a:rPr>
              <a:t>層交換器上的 </a:t>
            </a:r>
            <a:r>
              <a:rPr lang="en-US" altLang="zh-TW" sz="1400">
                <a:solidFill>
                  <a:srgbClr val="000000"/>
                </a:solidFill>
              </a:rPr>
              <a:t>VAN </a:t>
            </a:r>
            <a:r>
              <a:rPr lang="zh-TW" altLang="en-US" sz="1400">
                <a:solidFill>
                  <a:srgbClr val="000000"/>
                </a:solidFill>
              </a:rPr>
              <a:t>間路由。</a:t>
            </a:r>
          </a:p>
          <a:p>
            <a:pPr marL="342892" indent="-342892" algn="l">
              <a:buFont typeface="Arial" panose="020b0604020202020204" pitchFamily="34" charset="0"/>
              <a:buChar char="•"/>
            </a:pPr>
            <a:endParaRPr lang="en-US" sz="1400">
              <a:solidFill>
                <a:srgbClr val="000000"/>
              </a:solidFill>
            </a:endParaRPr>
          </a:p>
        </p:txBody>
      </p:sp>
      <p:pic>
        <p:nvPicPr>
          <p:cNvPr id="9" name="Content Placeholder 6">
            <a:extLst>
              <a:ext uri="{FF2B5EF4-FFF2-40B4-BE49-F238E27FC236}">
                <a16:creationId xmlns:a16="http://schemas.microsoft.com/office/drawing/2014/main" id="{45BAC85C-7253-2642-B45C-B3B741677002}"/>
              </a:ext>
            </a:extLst>
          </p:cNvPr>
          <p:cNvPicPr>
            <a:picLocks noChangeAspect="1"/>
          </p:cNvPicPr>
          <p:nvPr/>
        </p:nvPicPr>
        <p:blipFill>
          <a:blip r:embed="rId3"/>
          <a:stretch>
            <a:fillRect/>
          </a:stretch>
        </p:blipFill>
        <p:spPr>
          <a:xfrm>
            <a:off x="5341122" y="2143440"/>
            <a:ext cx="3328216" cy="2571122"/>
          </a:xfrm>
          <a:prstGeom prst="rect">
            <a:avLst/>
          </a:prstGeom>
        </p:spPr>
      </p:pic>
      <p:sp>
        <p:nvSpPr>
          <p:cNvPr id="2" name="投影片編號版面配置區 1"/>
          <p:cNvSpPr>
            <a:spLocks noGrp="1"/>
          </p:cNvSpPr>
          <p:nvPr>
            <p:ph type="sldNum" sz="quarter" idx="12"/>
          </p:nvPr>
        </p:nvSpPr>
        <p:spPr/>
        <p:txBody>
          <a:bodyPr/>
          <a:lstStyle/>
          <a:p>
            <a:fld id="{4FAB73BC-B049-4115-A692-8D63A059BFB8}" type="slidenum">
              <a:rPr lang="en-US" smtClean="0"/>
              <a:t>612</a:t>
            </a:fld>
            <a:endParaRPr lang="en-US"/>
          </a:p>
        </p:txBody>
      </p:sp>
    </p:spTree>
    <p:extLst>
      <p:ext uri="{BB962C8B-B14F-4D97-AF65-F5344CB8AC3E}">
        <p14:creationId xmlns:p14="http://schemas.microsoft.com/office/powerpoint/2010/main" val="287653821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613.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noAutofit/>
          </a:bodyPr>
          <a:lstStyle/>
          <a:p>
            <a:r>
              <a:rPr lang="en-US" altLang="zh-TW" sz="2700"/>
              <a:t>21.3</a:t>
            </a:r>
            <a:r>
              <a:rPr lang="zh-TW" altLang="en-US" sz="2700" smtClean="0"/>
              <a:t>使用</a:t>
            </a:r>
            <a:r>
              <a:rPr lang="zh-TW" altLang="en-US" sz="2700"/>
              <a:t>第 </a:t>
            </a:r>
            <a:r>
              <a:rPr lang="en-US" altLang="zh-TW" sz="2700"/>
              <a:t>3 </a:t>
            </a:r>
            <a:r>
              <a:rPr lang="zh-TW" altLang="en-US" sz="2700"/>
              <a:t>層交換器的 </a:t>
            </a:r>
            <a:r>
              <a:rPr lang="en-US" altLang="zh-TW" sz="2700"/>
              <a:t>VLAN </a:t>
            </a:r>
            <a:r>
              <a:rPr lang="zh-TW" altLang="en-US" sz="2700"/>
              <a:t>間路由</a:t>
            </a:r>
            <a:br>
              <a:rPr lang="en-US" sz="2700"/>
            </a:br>
            <a:r>
              <a:rPr lang="zh-TW" altLang="en-US" sz="2700"/>
              <a:t>第 </a:t>
            </a:r>
            <a:r>
              <a:rPr lang="en-US" altLang="zh-TW" sz="2700"/>
              <a:t>3 </a:t>
            </a:r>
            <a:r>
              <a:rPr lang="zh-TW" altLang="en-US" sz="2700"/>
              <a:t>層交換器 </a:t>
            </a:r>
            <a:r>
              <a:rPr lang="en-US" altLang="zh-TW" sz="2700"/>
              <a:t>VLAN </a:t>
            </a:r>
            <a:r>
              <a:rPr lang="zh-TW" altLang="en-US" sz="2700"/>
              <a:t>間路由驗證</a:t>
            </a:r>
          </a:p>
        </p:txBody>
      </p:sp>
      <p:sp>
        <p:nvSpPr>
          <p:cNvPr id="5" name="Content Placeholder 4">
            <a:extLst>
              <a:ext uri="{FF2B5EF4-FFF2-40B4-BE49-F238E27FC236}">
                <a16:creationId xmlns:a16="http://schemas.microsoft.com/office/drawing/2014/main" id="{CE8DE5B7-FE89-524B-80C4-04C2BB9E6598}"/>
              </a:ext>
            </a:extLst>
          </p:cNvPr>
          <p:cNvSpPr>
            <a:spLocks noGrp="1"/>
          </p:cNvSpPr>
          <p:nvPr>
            <p:ph idx="1"/>
          </p:nvPr>
        </p:nvSpPr>
        <p:spPr>
          <a:xfrm>
            <a:off x="474662" y="1589088"/>
            <a:ext cx="8280057" cy="3689897"/>
          </a:xfrm>
        </p:spPr>
        <p:txBody>
          <a:bodyPr/>
          <a:lstStyle/>
          <a:p>
            <a:pPr marL="0" indent="0" algn="l"/>
            <a:r>
              <a:rPr lang="zh-TW" altLang="en-US" sz="1600">
                <a:solidFill>
                  <a:srgbClr val="000000"/>
                </a:solidFill>
              </a:rPr>
              <a:t>使用第 </a:t>
            </a:r>
            <a:r>
              <a:rPr lang="en-US" altLang="zh-TW" sz="1600">
                <a:solidFill>
                  <a:srgbClr val="000000"/>
                </a:solidFill>
              </a:rPr>
              <a:t>3 </a:t>
            </a:r>
            <a:r>
              <a:rPr lang="zh-TW" altLang="en-US" sz="1600">
                <a:solidFill>
                  <a:srgbClr val="000000"/>
                </a:solidFill>
              </a:rPr>
              <a:t>層交換器的 </a:t>
            </a:r>
            <a:r>
              <a:rPr lang="en-US" altLang="zh-TW" sz="1600">
                <a:solidFill>
                  <a:srgbClr val="000000"/>
                </a:solidFill>
              </a:rPr>
              <a:t>VLAN </a:t>
            </a:r>
            <a:r>
              <a:rPr lang="zh-TW" altLang="en-US" sz="1600">
                <a:solidFill>
                  <a:srgbClr val="000000"/>
                </a:solidFill>
              </a:rPr>
              <a:t>間路由比單臂路由器方法更容易設定。設定完成後，可以透過測試主機之間的連線來驗證設定。</a:t>
            </a:r>
          </a:p>
          <a:p>
            <a:pPr marL="342892" indent="-342892" algn="l">
              <a:buFont typeface="Arial" panose="020b0604020202020204" pitchFamily="34" charset="0"/>
              <a:buChar char="•"/>
            </a:pPr>
            <a:r>
              <a:rPr lang="zh-TW" altLang="en-US" sz="1600">
                <a:solidFill>
                  <a:srgbClr val="000000"/>
                </a:solidFill>
              </a:rPr>
              <a:t>從主機使用 </a:t>
            </a:r>
            <a:r>
              <a:rPr lang="en-US" altLang="zh-TW" sz="1600" b="1">
                <a:solidFill>
                  <a:srgbClr val="000000"/>
                </a:solidFill>
              </a:rPr>
              <a:t>ping</a:t>
            </a:r>
            <a:r>
              <a:rPr lang="zh-TW" altLang="en-US" sz="1600">
                <a:solidFill>
                  <a:srgbClr val="000000"/>
                </a:solidFill>
              </a:rPr>
              <a:t> 命令，確認與另一個 </a:t>
            </a:r>
            <a:r>
              <a:rPr lang="en-US" altLang="zh-TW" sz="1600">
                <a:solidFill>
                  <a:srgbClr val="000000"/>
                </a:solidFill>
              </a:rPr>
              <a:t>VLAN </a:t>
            </a:r>
            <a:r>
              <a:rPr lang="zh-TW" altLang="en-US" sz="1600">
                <a:solidFill>
                  <a:srgbClr val="000000"/>
                </a:solidFill>
              </a:rPr>
              <a:t>中主機的連線能力。首先使用</a:t>
            </a:r>
            <a:r>
              <a:rPr lang="en-US" altLang="zh-TW" sz="1600">
                <a:solidFill>
                  <a:srgbClr val="000000"/>
                </a:solidFill>
              </a:rPr>
              <a:t> </a:t>
            </a:r>
            <a:r>
              <a:rPr lang="zh-TW" altLang="zh-TW" sz="1600">
                <a:solidFill>
                  <a:srgbClr val="000000"/>
                </a:solidFill>
              </a:rPr>
              <a:t>Windows 主機命令</a:t>
            </a:r>
            <a:r>
              <a:rPr lang="en-US" altLang="zh-TW" sz="1600">
                <a:solidFill>
                  <a:srgbClr val="000000"/>
                </a:solidFill>
              </a:rPr>
              <a:t> </a:t>
            </a:r>
            <a:r>
              <a:rPr lang="en-US" altLang="zh-TW" sz="1600" b="1">
                <a:solidFill>
                  <a:srgbClr val="000000"/>
                </a:solidFill>
              </a:rPr>
              <a:t>ipconfig</a:t>
            </a:r>
            <a:r>
              <a:rPr lang="zh-TW" altLang="en-US" sz="1600">
                <a:solidFill>
                  <a:srgbClr val="000000"/>
                </a:solidFill>
              </a:rPr>
              <a:t> 驗證當前主機 </a:t>
            </a:r>
            <a:r>
              <a:rPr lang="en-US" altLang="zh-TW" sz="1600">
                <a:solidFill>
                  <a:srgbClr val="000000"/>
                </a:solidFill>
              </a:rPr>
              <a:t>IP </a:t>
            </a:r>
            <a:r>
              <a:rPr lang="zh-TW" altLang="en-US" sz="1600">
                <a:solidFill>
                  <a:srgbClr val="000000"/>
                </a:solidFill>
              </a:rPr>
              <a:t>設定是一個好主意。 </a:t>
            </a:r>
          </a:p>
          <a:p>
            <a:pPr marL="342892" indent="-342892" algn="l">
              <a:buFont typeface="Arial" panose="020b0604020202020204" pitchFamily="34" charset="0"/>
              <a:buChar char="•"/>
            </a:pPr>
            <a:r>
              <a:rPr lang="zh-TW" altLang="en-US" sz="1600">
                <a:solidFill>
                  <a:srgbClr val="000000"/>
                </a:solidFill>
              </a:rPr>
              <a:t>接下來，使用</a:t>
            </a:r>
            <a:r>
              <a:rPr lang="en-US" altLang="zh-TW" sz="1600">
                <a:solidFill>
                  <a:srgbClr val="000000"/>
                </a:solidFill>
              </a:rPr>
              <a:t> </a:t>
            </a:r>
            <a:r>
              <a:rPr lang="zh-TW" altLang="zh-TW" sz="1600">
                <a:solidFill>
                  <a:srgbClr val="000000"/>
                </a:solidFill>
              </a:rPr>
              <a:t>Windows 主機命令</a:t>
            </a:r>
            <a:r>
              <a:rPr lang="en-US" altLang="zh-TW" sz="1600">
                <a:solidFill>
                  <a:srgbClr val="000000"/>
                </a:solidFill>
              </a:rPr>
              <a:t> </a:t>
            </a:r>
            <a:r>
              <a:rPr lang="en-US" altLang="zh-TW" sz="1600" b="1">
                <a:solidFill>
                  <a:srgbClr val="000000"/>
                </a:solidFill>
              </a:rPr>
              <a:t>ping</a:t>
            </a:r>
            <a:r>
              <a:rPr lang="zh-TW" altLang="en-US" sz="1600">
                <a:solidFill>
                  <a:srgbClr val="000000"/>
                </a:solidFill>
              </a:rPr>
              <a:t> 確認與 </a:t>
            </a:r>
            <a:r>
              <a:rPr lang="en-US" altLang="zh-TW" sz="1600">
                <a:solidFill>
                  <a:srgbClr val="000000"/>
                </a:solidFill>
              </a:rPr>
              <a:t>PC2 </a:t>
            </a:r>
            <a:r>
              <a:rPr lang="zh-TW" altLang="en-US" sz="1600">
                <a:solidFill>
                  <a:srgbClr val="000000"/>
                </a:solidFill>
              </a:rPr>
              <a:t>的連線。成功的 </a:t>
            </a:r>
            <a:r>
              <a:rPr lang="en-US" altLang="zh-TW" sz="1600" b="1">
                <a:solidFill>
                  <a:srgbClr val="000000"/>
                </a:solidFill>
              </a:rPr>
              <a:t>ping</a:t>
            </a:r>
            <a:r>
              <a:rPr lang="zh-TW" altLang="en-US" sz="1600">
                <a:solidFill>
                  <a:srgbClr val="000000"/>
                </a:solidFill>
              </a:rPr>
              <a:t> 輸出會確認 </a:t>
            </a:r>
            <a:r>
              <a:rPr lang="en-US" altLang="zh-TW" sz="1600">
                <a:solidFill>
                  <a:srgbClr val="000000"/>
                </a:solidFill>
              </a:rPr>
              <a:t>VLAN </a:t>
            </a:r>
            <a:r>
              <a:rPr lang="zh-TW" altLang="en-US" sz="1600">
                <a:solidFill>
                  <a:srgbClr val="000000"/>
                </a:solidFill>
              </a:rPr>
              <a:t>間路由正常運作。</a:t>
            </a:r>
          </a:p>
        </p:txBody>
      </p:sp>
      <p:sp>
        <p:nvSpPr>
          <p:cNvPr id="2" name="投影片編號版面配置區 1"/>
          <p:cNvSpPr>
            <a:spLocks noGrp="1"/>
          </p:cNvSpPr>
          <p:nvPr>
            <p:ph type="sldNum" sz="quarter" idx="12"/>
          </p:nvPr>
        </p:nvSpPr>
        <p:spPr/>
        <p:txBody>
          <a:bodyPr/>
          <a:lstStyle/>
          <a:p>
            <a:fld id="{4FAB73BC-B049-4115-A692-8D63A059BFB8}" type="slidenum">
              <a:rPr lang="en-US" smtClean="0"/>
              <a:t>613</a:t>
            </a:fld>
            <a:endParaRPr lang="en-US"/>
          </a:p>
        </p:txBody>
      </p:sp>
    </p:spTree>
    <p:extLst>
      <p:ext uri="{BB962C8B-B14F-4D97-AF65-F5344CB8AC3E}">
        <p14:creationId xmlns:p14="http://schemas.microsoft.com/office/powerpoint/2010/main" val="42806539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614.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noAutofit/>
          </a:bodyPr>
          <a:lstStyle/>
          <a:p>
            <a:r>
              <a:rPr lang="en-US" altLang="zh-TW" sz="2700"/>
              <a:t>21.3</a:t>
            </a:r>
            <a:r>
              <a:rPr lang="zh-TW" altLang="en-US" sz="2700" smtClean="0"/>
              <a:t>使用</a:t>
            </a:r>
            <a:r>
              <a:rPr lang="zh-TW" altLang="en-US" sz="2700"/>
              <a:t>第 </a:t>
            </a:r>
            <a:r>
              <a:rPr lang="en-US" altLang="zh-TW" sz="2700"/>
              <a:t>3 </a:t>
            </a:r>
            <a:r>
              <a:rPr lang="zh-TW" altLang="en-US" sz="2700"/>
              <a:t>層交換器的 </a:t>
            </a:r>
            <a:r>
              <a:rPr lang="en-US" altLang="zh-TW" sz="2700"/>
              <a:t>VLAN </a:t>
            </a:r>
            <a:r>
              <a:rPr lang="zh-TW" altLang="en-US" sz="2700"/>
              <a:t>間路由</a:t>
            </a:r>
            <a:br>
              <a:rPr lang="en-US" sz="2700"/>
            </a:br>
            <a:r>
              <a:rPr lang="zh-TW" altLang="en-US" sz="2700"/>
              <a:t>第 </a:t>
            </a:r>
            <a:r>
              <a:rPr lang="en-US" altLang="zh-TW" sz="2700"/>
              <a:t>3 </a:t>
            </a:r>
            <a:r>
              <a:rPr lang="zh-TW" altLang="en-US" sz="2700"/>
              <a:t>層交換器路由</a:t>
            </a:r>
          </a:p>
        </p:txBody>
      </p:sp>
      <p:sp>
        <p:nvSpPr>
          <p:cNvPr id="5" name="Content Placeholder 4">
            <a:extLst>
              <a:ext uri="{FF2B5EF4-FFF2-40B4-BE49-F238E27FC236}">
                <a16:creationId xmlns:a16="http://schemas.microsoft.com/office/drawing/2014/main" id="{CE8DE5B7-FE89-524B-80C4-04C2BB9E6598}"/>
              </a:ext>
            </a:extLst>
          </p:cNvPr>
          <p:cNvSpPr>
            <a:spLocks noGrp="1"/>
          </p:cNvSpPr>
          <p:nvPr>
            <p:ph idx="1"/>
          </p:nvPr>
        </p:nvSpPr>
        <p:spPr>
          <a:xfrm>
            <a:off x="474662" y="1589088"/>
            <a:ext cx="8280057" cy="3689897"/>
          </a:xfrm>
        </p:spPr>
        <p:txBody>
          <a:bodyPr/>
          <a:lstStyle/>
          <a:p>
            <a:pPr marL="0" indent="0" algn="l"/>
            <a:r>
              <a:rPr lang="zh-TW" altLang="en-US" sz="1600">
                <a:solidFill>
                  <a:srgbClr val="000000"/>
                </a:solidFill>
              </a:rPr>
              <a:t>若要由其他第 </a:t>
            </a:r>
            <a:r>
              <a:rPr lang="en-US" altLang="zh-TW" sz="1600">
                <a:solidFill>
                  <a:srgbClr val="000000"/>
                </a:solidFill>
              </a:rPr>
              <a:t>3 </a:t>
            </a:r>
            <a:r>
              <a:rPr lang="zh-TW" altLang="en-US" sz="1600">
                <a:solidFill>
                  <a:srgbClr val="000000"/>
                </a:solidFill>
              </a:rPr>
              <a:t>層裝置存取 </a:t>
            </a:r>
            <a:r>
              <a:rPr lang="en-US" altLang="zh-TW" sz="1600">
                <a:solidFill>
                  <a:srgbClr val="000000"/>
                </a:solidFill>
              </a:rPr>
              <a:t>VLAN</a:t>
            </a:r>
            <a:r>
              <a:rPr lang="zh-TW" altLang="en-US" sz="1600">
                <a:solidFill>
                  <a:srgbClr val="000000"/>
                </a:solidFill>
              </a:rPr>
              <a:t>，則必須使用靜態或動態路由進行通告。若要啟用第 </a:t>
            </a:r>
            <a:r>
              <a:rPr lang="en-US" altLang="zh-TW" sz="1600">
                <a:solidFill>
                  <a:srgbClr val="000000"/>
                </a:solidFill>
              </a:rPr>
              <a:t>3 </a:t>
            </a:r>
            <a:r>
              <a:rPr lang="zh-TW" altLang="en-US" sz="1600">
                <a:solidFill>
                  <a:srgbClr val="000000"/>
                </a:solidFill>
              </a:rPr>
              <a:t>層交換器上的路由，必須設定路由連接埠。</a:t>
            </a:r>
          </a:p>
          <a:p>
            <a:pPr marL="0" indent="0" algn="l"/>
            <a:endParaRPr lang="en-US" sz="1600">
              <a:solidFill>
                <a:srgbClr val="000000"/>
              </a:solidFill>
            </a:endParaRPr>
          </a:p>
          <a:p>
            <a:pPr marL="0" indent="0" algn="l"/>
            <a:r>
              <a:rPr lang="zh-TW" altLang="en-US" sz="1600">
                <a:solidFill>
                  <a:srgbClr val="000000"/>
                </a:solidFill>
              </a:rPr>
              <a:t>路由連接埠是在第 </a:t>
            </a:r>
            <a:r>
              <a:rPr lang="en-US" altLang="zh-TW" sz="1600">
                <a:solidFill>
                  <a:srgbClr val="000000"/>
                </a:solidFill>
              </a:rPr>
              <a:t>3 </a:t>
            </a:r>
            <a:r>
              <a:rPr lang="zh-TW" altLang="en-US" sz="1600">
                <a:solidFill>
                  <a:srgbClr val="000000"/>
                </a:solidFill>
              </a:rPr>
              <a:t>層交換器上停用第 </a:t>
            </a:r>
            <a:r>
              <a:rPr lang="en-US" altLang="zh-TW" sz="1600">
                <a:solidFill>
                  <a:srgbClr val="000000"/>
                </a:solidFill>
              </a:rPr>
              <a:t>2 </a:t>
            </a:r>
            <a:r>
              <a:rPr lang="zh-TW" altLang="en-US" sz="1600">
                <a:solidFill>
                  <a:srgbClr val="000000"/>
                </a:solidFill>
              </a:rPr>
              <a:t>層連接埠的 </a:t>
            </a:r>
            <a:r>
              <a:rPr lang="en-US" altLang="zh-TW" sz="1600">
                <a:solidFill>
                  <a:srgbClr val="000000"/>
                </a:solidFill>
              </a:rPr>
              <a:t>switchport  </a:t>
            </a:r>
            <a:r>
              <a:rPr lang="zh-TW" altLang="en-US" sz="1600">
                <a:solidFill>
                  <a:srgbClr val="000000"/>
                </a:solidFill>
              </a:rPr>
              <a:t>功能連至另一第 </a:t>
            </a:r>
            <a:r>
              <a:rPr lang="en-US" altLang="zh-TW" sz="1600">
                <a:solidFill>
                  <a:srgbClr val="000000"/>
                </a:solidFill>
              </a:rPr>
              <a:t>3 </a:t>
            </a:r>
            <a:r>
              <a:rPr lang="zh-TW" altLang="en-US" sz="1600">
                <a:solidFill>
                  <a:srgbClr val="000000"/>
                </a:solidFill>
              </a:rPr>
              <a:t>層裝置來建立的。特別是，在第 </a:t>
            </a:r>
            <a:r>
              <a:rPr lang="en-US" altLang="zh-TW" sz="1600">
                <a:solidFill>
                  <a:srgbClr val="000000"/>
                </a:solidFill>
              </a:rPr>
              <a:t>2 </a:t>
            </a:r>
            <a:r>
              <a:rPr lang="zh-TW" altLang="en-US" sz="1600">
                <a:solidFill>
                  <a:srgbClr val="000000"/>
                </a:solidFill>
              </a:rPr>
              <a:t>層連接埠上設定 </a:t>
            </a:r>
            <a:r>
              <a:rPr lang="en-US" altLang="zh-TW" sz="1600" b="1">
                <a:solidFill>
                  <a:srgbClr val="000000"/>
                </a:solidFill>
              </a:rPr>
              <a:t>no switchport</a:t>
            </a:r>
            <a:r>
              <a:rPr lang="zh-TW" altLang="en-US" sz="1600">
                <a:solidFill>
                  <a:srgbClr val="000000"/>
                </a:solidFill>
              </a:rPr>
              <a:t> 介面設定指令會將其轉換為第 </a:t>
            </a:r>
            <a:r>
              <a:rPr lang="en-US" altLang="zh-TW" sz="1600">
                <a:solidFill>
                  <a:srgbClr val="000000"/>
                </a:solidFill>
              </a:rPr>
              <a:t>3 </a:t>
            </a:r>
            <a:r>
              <a:rPr lang="zh-TW" altLang="en-US" sz="1600">
                <a:solidFill>
                  <a:srgbClr val="000000"/>
                </a:solidFill>
              </a:rPr>
              <a:t>層介面。然後該介面可以設定一個 </a:t>
            </a:r>
            <a:r>
              <a:rPr lang="en-US" altLang="zh-TW" sz="1600">
                <a:solidFill>
                  <a:srgbClr val="000000"/>
                </a:solidFill>
              </a:rPr>
              <a:t>IPv4</a:t>
            </a:r>
            <a:r>
              <a:rPr lang="zh-TW" altLang="en-US" sz="1600">
                <a:solidFill>
                  <a:srgbClr val="000000"/>
                </a:solidFill>
              </a:rPr>
              <a:t>，以連接到路由器或另一個第 </a:t>
            </a:r>
            <a:r>
              <a:rPr lang="en-US" altLang="zh-TW" sz="1600">
                <a:solidFill>
                  <a:srgbClr val="000000"/>
                </a:solidFill>
              </a:rPr>
              <a:t>3 </a:t>
            </a:r>
            <a:r>
              <a:rPr lang="zh-TW" altLang="en-US" sz="1600">
                <a:solidFill>
                  <a:srgbClr val="000000"/>
                </a:solidFill>
              </a:rPr>
              <a:t>層交換器。</a:t>
            </a:r>
          </a:p>
        </p:txBody>
      </p:sp>
      <p:sp>
        <p:nvSpPr>
          <p:cNvPr id="2" name="投影片編號版面配置區 1"/>
          <p:cNvSpPr>
            <a:spLocks noGrp="1"/>
          </p:cNvSpPr>
          <p:nvPr>
            <p:ph type="sldNum" sz="quarter" idx="12"/>
          </p:nvPr>
        </p:nvSpPr>
        <p:spPr/>
        <p:txBody>
          <a:bodyPr/>
          <a:lstStyle/>
          <a:p>
            <a:fld id="{4FAB73BC-B049-4115-A692-8D63A059BFB8}" type="slidenum">
              <a:rPr lang="en-US" smtClean="0"/>
              <a:t>614</a:t>
            </a:fld>
            <a:endParaRPr lang="en-US"/>
          </a:p>
        </p:txBody>
      </p:sp>
    </p:spTree>
    <p:extLst>
      <p:ext uri="{BB962C8B-B14F-4D97-AF65-F5344CB8AC3E}">
        <p14:creationId xmlns:p14="http://schemas.microsoft.com/office/powerpoint/2010/main" val="352612162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615.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noAutofit/>
          </a:bodyPr>
          <a:lstStyle/>
          <a:p>
            <a:r>
              <a:rPr lang="en-US" altLang="zh-TW" sz="2700"/>
              <a:t>21.3</a:t>
            </a:r>
            <a:r>
              <a:rPr lang="zh-TW" altLang="en-US" sz="2700" smtClean="0"/>
              <a:t>使用</a:t>
            </a:r>
            <a:r>
              <a:rPr lang="zh-TW" altLang="en-US" sz="2700"/>
              <a:t>第 </a:t>
            </a:r>
            <a:r>
              <a:rPr lang="en-US" altLang="zh-TW" sz="2700"/>
              <a:t>3 </a:t>
            </a:r>
            <a:r>
              <a:rPr lang="zh-TW" altLang="en-US" sz="2700"/>
              <a:t>層交換器的 </a:t>
            </a:r>
            <a:r>
              <a:rPr lang="en-US" altLang="zh-TW" sz="2700"/>
              <a:t>VLAN </a:t>
            </a:r>
            <a:r>
              <a:rPr lang="zh-TW" altLang="en-US" sz="2700"/>
              <a:t>間路由</a:t>
            </a:r>
            <a:br>
              <a:rPr lang="en-US" sz="2700"/>
            </a:br>
            <a:r>
              <a:rPr lang="zh-TW" altLang="en-US" sz="2700"/>
              <a:t>第 </a:t>
            </a:r>
            <a:r>
              <a:rPr lang="en-US" altLang="zh-TW" sz="2700"/>
              <a:t>3 </a:t>
            </a:r>
            <a:r>
              <a:rPr lang="zh-TW" altLang="en-US" sz="2700"/>
              <a:t>層交換器路由案例</a:t>
            </a:r>
          </a:p>
        </p:txBody>
      </p:sp>
      <p:sp>
        <p:nvSpPr>
          <p:cNvPr id="4" name="Content Placeholder 3">
            <a:extLst>
              <a:ext uri="{FF2B5EF4-FFF2-40B4-BE49-F238E27FC236}">
                <a16:creationId xmlns:a16="http://schemas.microsoft.com/office/drawing/2014/main" id="{6FBE907D-22DC-CE46-9701-6E6F9EB3262C}"/>
              </a:ext>
            </a:extLst>
          </p:cNvPr>
          <p:cNvSpPr>
            <a:spLocks noGrp="1"/>
          </p:cNvSpPr>
          <p:nvPr>
            <p:ph idx="1"/>
          </p:nvPr>
        </p:nvSpPr>
        <p:spPr>
          <a:xfrm>
            <a:off x="474663" y="1589088"/>
            <a:ext cx="4097338" cy="3689897"/>
          </a:xfrm>
        </p:spPr>
        <p:txBody>
          <a:bodyPr/>
          <a:lstStyle/>
          <a:p>
            <a:pPr marL="0" indent="0" algn="l"/>
            <a:r>
              <a:rPr lang="zh-TW" altLang="en-US" sz="1400">
                <a:solidFill>
                  <a:srgbClr val="000000"/>
                </a:solidFill>
              </a:rPr>
              <a:t>在圖中，先前設定的第</a:t>
            </a:r>
            <a:r>
              <a:rPr lang="zh-TW" altLang="zh-TW" sz="1400">
                <a:solidFill>
                  <a:srgbClr val="000000"/>
                </a:solidFill>
              </a:rPr>
              <a:t> 3</a:t>
            </a:r>
            <a:r>
              <a:rPr lang="en-US" altLang="zh-TW" sz="1400">
                <a:solidFill>
                  <a:srgbClr val="000000"/>
                </a:solidFill>
              </a:rPr>
              <a:t> </a:t>
            </a:r>
            <a:r>
              <a:rPr lang="zh-TW" altLang="zh-TW" sz="1400">
                <a:solidFill>
                  <a:srgbClr val="000000"/>
                </a:solidFill>
              </a:rPr>
              <a:t>層交換器</a:t>
            </a:r>
            <a:r>
              <a:rPr lang="en-US" altLang="zh-TW" sz="1400">
                <a:solidFill>
                  <a:srgbClr val="000000"/>
                </a:solidFill>
              </a:rPr>
              <a:t> D1</a:t>
            </a:r>
            <a:r>
              <a:rPr lang="zh-TW" altLang="en-US" sz="1400">
                <a:solidFill>
                  <a:srgbClr val="000000"/>
                </a:solidFill>
              </a:rPr>
              <a:t>現在已連接到 </a:t>
            </a:r>
            <a:r>
              <a:rPr lang="en-US" altLang="zh-TW" sz="1400">
                <a:solidFill>
                  <a:srgbClr val="000000"/>
                </a:solidFill>
              </a:rPr>
              <a:t>R1</a:t>
            </a:r>
            <a:r>
              <a:rPr lang="zh-TW" altLang="en-US" sz="1400">
                <a:solidFill>
                  <a:srgbClr val="000000"/>
                </a:solidFill>
              </a:rPr>
              <a:t>。</a:t>
            </a:r>
            <a:r>
              <a:rPr lang="en-US" altLang="zh-TW" sz="1400">
                <a:solidFill>
                  <a:srgbClr val="000000"/>
                </a:solidFill>
              </a:rPr>
              <a:t>R1 </a:t>
            </a:r>
            <a:r>
              <a:rPr lang="zh-TW" altLang="en-US" sz="1400">
                <a:solidFill>
                  <a:srgbClr val="000000"/>
                </a:solidFill>
              </a:rPr>
              <a:t>和 </a:t>
            </a:r>
            <a:r>
              <a:rPr lang="en-US" altLang="zh-TW" sz="1400">
                <a:solidFill>
                  <a:srgbClr val="000000"/>
                </a:solidFill>
              </a:rPr>
              <a:t>D1 </a:t>
            </a:r>
            <a:r>
              <a:rPr lang="zh-TW" altLang="en-US" sz="1400">
                <a:solidFill>
                  <a:srgbClr val="000000"/>
                </a:solidFill>
              </a:rPr>
              <a:t>都在開放最短路徑優先 </a:t>
            </a:r>
            <a:r>
              <a:rPr lang="en-US" altLang="zh-TW" sz="1400">
                <a:solidFill>
                  <a:srgbClr val="000000"/>
                </a:solidFill>
              </a:rPr>
              <a:t>(OSPF) </a:t>
            </a:r>
            <a:r>
              <a:rPr lang="zh-TW" altLang="en-US" sz="1400">
                <a:solidFill>
                  <a:srgbClr val="000000"/>
                </a:solidFill>
              </a:rPr>
              <a:t>路由協定網域中。假設 </a:t>
            </a:r>
            <a:r>
              <a:rPr lang="en-US" altLang="zh-TW" sz="1400">
                <a:solidFill>
                  <a:srgbClr val="000000"/>
                </a:solidFill>
              </a:rPr>
              <a:t>D1 </a:t>
            </a:r>
            <a:r>
              <a:rPr lang="zh-TW" altLang="en-US" sz="1400">
                <a:solidFill>
                  <a:srgbClr val="000000"/>
                </a:solidFill>
              </a:rPr>
              <a:t>上已成功實作 </a:t>
            </a:r>
            <a:r>
              <a:rPr lang="en-US" altLang="zh-TW" sz="1400">
                <a:solidFill>
                  <a:srgbClr val="000000"/>
                </a:solidFill>
              </a:rPr>
              <a:t>VLAN </a:t>
            </a:r>
            <a:r>
              <a:rPr lang="zh-TW" altLang="en-US" sz="1400">
                <a:solidFill>
                  <a:srgbClr val="000000"/>
                </a:solidFill>
              </a:rPr>
              <a:t>間。</a:t>
            </a:r>
            <a:r>
              <a:rPr lang="en-US" altLang="zh-TW" sz="1400">
                <a:solidFill>
                  <a:srgbClr val="000000"/>
                </a:solidFill>
              </a:rPr>
              <a:t>R1 </a:t>
            </a:r>
            <a:r>
              <a:rPr lang="zh-TW" altLang="en-US" sz="1400">
                <a:solidFill>
                  <a:srgbClr val="000000"/>
                </a:solidFill>
              </a:rPr>
              <a:t>的 </a:t>
            </a:r>
            <a:r>
              <a:rPr lang="en-US" altLang="zh-TW" sz="1400">
                <a:solidFill>
                  <a:srgbClr val="000000"/>
                </a:solidFill>
              </a:rPr>
              <a:t>G0/0/1 </a:t>
            </a:r>
            <a:r>
              <a:rPr lang="zh-TW" altLang="en-US" sz="1400">
                <a:solidFill>
                  <a:srgbClr val="000000"/>
                </a:solidFill>
              </a:rPr>
              <a:t>介面也已設定並啟用。此外，</a:t>
            </a:r>
            <a:r>
              <a:rPr lang="en-US" altLang="zh-TW" sz="1400">
                <a:solidFill>
                  <a:srgbClr val="000000"/>
                </a:solidFill>
              </a:rPr>
              <a:t>R1 </a:t>
            </a:r>
            <a:r>
              <a:rPr lang="zh-TW" altLang="en-US" sz="1400">
                <a:solidFill>
                  <a:srgbClr val="000000"/>
                </a:solidFill>
              </a:rPr>
              <a:t>正在使用 </a:t>
            </a:r>
            <a:r>
              <a:rPr lang="en-US" altLang="zh-TW" sz="1400">
                <a:solidFill>
                  <a:srgbClr val="000000"/>
                </a:solidFill>
              </a:rPr>
              <a:t>OSPF </a:t>
            </a:r>
            <a:r>
              <a:rPr lang="zh-TW" altLang="en-US" sz="1400">
                <a:solidFill>
                  <a:srgbClr val="000000"/>
                </a:solidFill>
              </a:rPr>
              <a:t>來通告其兩個網路，即 </a:t>
            </a:r>
            <a:r>
              <a:rPr lang="en-US" altLang="zh-TW" sz="1400">
                <a:solidFill>
                  <a:srgbClr val="000000"/>
                </a:solidFill>
              </a:rPr>
              <a:t>10.10.10.0/24 </a:t>
            </a:r>
            <a:r>
              <a:rPr lang="zh-TW" altLang="en-US" sz="1400">
                <a:solidFill>
                  <a:srgbClr val="000000"/>
                </a:solidFill>
              </a:rPr>
              <a:t>和 </a:t>
            </a:r>
            <a:r>
              <a:rPr lang="en-US" altLang="zh-TW" sz="1400">
                <a:solidFill>
                  <a:srgbClr val="000000"/>
                </a:solidFill>
              </a:rPr>
              <a:t>10.20.20.0/24</a:t>
            </a:r>
            <a:r>
              <a:rPr lang="zh-TW" altLang="en-US" sz="1400">
                <a:solidFill>
                  <a:srgbClr val="000000"/>
                </a:solidFill>
              </a:rPr>
              <a:t>。</a:t>
            </a:r>
          </a:p>
          <a:p>
            <a:pPr marL="0" indent="0" algn="l"/>
            <a:endParaRPr lang="en-US" sz="1400">
              <a:solidFill>
                <a:srgbClr val="000000"/>
              </a:solidFill>
            </a:endParaRPr>
          </a:p>
          <a:p>
            <a:pPr marL="0" indent="0" algn="l"/>
            <a:r>
              <a:rPr lang="zh-TW" altLang="en-US" sz="1400" b="1">
                <a:solidFill>
                  <a:srgbClr val="000000"/>
                </a:solidFill>
              </a:rPr>
              <a:t>注意</a:t>
            </a:r>
            <a:r>
              <a:rPr lang="zh-TW" altLang="en-US" sz="1400">
                <a:solidFill>
                  <a:srgbClr val="000000"/>
                </a:solidFill>
              </a:rPr>
              <a:t>：另一個課程涵蓋 </a:t>
            </a:r>
            <a:r>
              <a:rPr lang="en-US" altLang="zh-TW" sz="1400">
                <a:solidFill>
                  <a:srgbClr val="000000"/>
                </a:solidFill>
              </a:rPr>
              <a:t>OSPF </a:t>
            </a:r>
            <a:r>
              <a:rPr lang="zh-TW" altLang="en-US" sz="1400">
                <a:solidFill>
                  <a:srgbClr val="000000"/>
                </a:solidFill>
              </a:rPr>
              <a:t>路由設定。在此單元中，</a:t>
            </a:r>
            <a:r>
              <a:rPr lang="en-US" altLang="zh-TW" sz="1400">
                <a:solidFill>
                  <a:srgbClr val="000000"/>
                </a:solidFill>
              </a:rPr>
              <a:t>OSPF </a:t>
            </a:r>
            <a:r>
              <a:rPr lang="zh-TW" altLang="en-US" sz="1400">
                <a:solidFill>
                  <a:srgbClr val="000000"/>
                </a:solidFill>
              </a:rPr>
              <a:t>設定命令會在所有活動和評量中提供給你。它不需要你了解設定，以啟用第 </a:t>
            </a:r>
            <a:r>
              <a:rPr lang="en-US" altLang="zh-TW" sz="1400">
                <a:solidFill>
                  <a:srgbClr val="000000"/>
                </a:solidFill>
              </a:rPr>
              <a:t>3 </a:t>
            </a:r>
            <a:r>
              <a:rPr lang="zh-TW" altLang="en-US" sz="1400">
                <a:solidFill>
                  <a:srgbClr val="000000"/>
                </a:solidFill>
              </a:rPr>
              <a:t>層交換上的 </a:t>
            </a:r>
            <a:r>
              <a:rPr lang="en-US" altLang="zh-TW" sz="1400">
                <a:solidFill>
                  <a:srgbClr val="000000"/>
                </a:solidFill>
              </a:rPr>
              <a:t>OSPF </a:t>
            </a:r>
            <a:r>
              <a:rPr lang="zh-TW" altLang="en-US" sz="1400">
                <a:solidFill>
                  <a:srgbClr val="000000"/>
                </a:solidFill>
              </a:rPr>
              <a:t>路由。 </a:t>
            </a:r>
          </a:p>
          <a:p>
            <a:pPr marL="342892" indent="-342892" algn="l">
              <a:buFont typeface="Arial" panose="020b0604020202020204" pitchFamily="34" charset="0"/>
              <a:buChar char="•"/>
            </a:pPr>
            <a:endParaRPr lang="en-US" sz="1400">
              <a:solidFill>
                <a:srgbClr val="000000"/>
              </a:solidFill>
            </a:endParaRPr>
          </a:p>
        </p:txBody>
      </p:sp>
      <p:pic>
        <p:nvPicPr>
          <p:cNvPr id="7" name="Picture 6">
            <a:extLst>
              <a:ext uri="{FF2B5EF4-FFF2-40B4-BE49-F238E27FC236}">
                <a16:creationId xmlns:a16="http://schemas.microsoft.com/office/drawing/2014/main" id="{3E91F2CC-3A1B-9547-A7F6-E740EF8DDA72}"/>
              </a:ext>
            </a:extLst>
          </p:cNvPr>
          <p:cNvPicPr>
            <a:picLocks noChangeAspect="1"/>
          </p:cNvPicPr>
          <p:nvPr/>
        </p:nvPicPr>
        <p:blipFill>
          <a:blip r:embed="rId3"/>
          <a:stretch>
            <a:fillRect/>
          </a:stretch>
        </p:blipFill>
        <p:spPr>
          <a:xfrm>
            <a:off x="4486697" y="2090627"/>
            <a:ext cx="4475664" cy="2341230"/>
          </a:xfrm>
          <a:prstGeom prst="rect">
            <a:avLst/>
          </a:prstGeom>
        </p:spPr>
      </p:pic>
      <p:sp>
        <p:nvSpPr>
          <p:cNvPr id="2" name="投影片編號版面配置區 1"/>
          <p:cNvSpPr>
            <a:spLocks noGrp="1"/>
          </p:cNvSpPr>
          <p:nvPr>
            <p:ph type="sldNum" sz="quarter" idx="12"/>
          </p:nvPr>
        </p:nvSpPr>
        <p:spPr/>
        <p:txBody>
          <a:bodyPr/>
          <a:lstStyle/>
          <a:p>
            <a:fld id="{4FAB73BC-B049-4115-A692-8D63A059BFB8}" type="slidenum">
              <a:rPr lang="en-US" smtClean="0"/>
              <a:t>615</a:t>
            </a:fld>
            <a:endParaRPr lang="en-US"/>
          </a:p>
        </p:txBody>
      </p:sp>
    </p:spTree>
    <p:extLst>
      <p:ext uri="{BB962C8B-B14F-4D97-AF65-F5344CB8AC3E}">
        <p14:creationId xmlns:p14="http://schemas.microsoft.com/office/powerpoint/2010/main" val="230370464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616.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noAutofit/>
          </a:bodyPr>
          <a:lstStyle/>
          <a:p>
            <a:r>
              <a:rPr lang="en-US" altLang="zh-TW" sz="2700"/>
              <a:t>21.3</a:t>
            </a:r>
            <a:r>
              <a:rPr lang="zh-TW" altLang="en-US" sz="2700" smtClean="0"/>
              <a:t>使用</a:t>
            </a:r>
            <a:r>
              <a:rPr lang="zh-TW" altLang="en-US" sz="2700"/>
              <a:t>第 </a:t>
            </a:r>
            <a:r>
              <a:rPr lang="en-US" altLang="zh-TW" sz="2700"/>
              <a:t>3 </a:t>
            </a:r>
            <a:r>
              <a:rPr lang="zh-TW" altLang="en-US" sz="2700"/>
              <a:t>層交換器的 </a:t>
            </a:r>
            <a:r>
              <a:rPr lang="en-US" altLang="zh-TW" sz="2700"/>
              <a:t>VLAN </a:t>
            </a:r>
            <a:r>
              <a:rPr lang="zh-TW" altLang="en-US" sz="2700"/>
              <a:t>間路由</a:t>
            </a:r>
            <a:br>
              <a:rPr lang="en-US" sz="2700"/>
            </a:br>
            <a:r>
              <a:rPr lang="zh-TW" altLang="en-US" sz="2700"/>
              <a:t>第 </a:t>
            </a:r>
            <a:r>
              <a:rPr lang="en-US" altLang="zh-TW" sz="2700"/>
              <a:t>3 </a:t>
            </a:r>
            <a:r>
              <a:rPr lang="zh-TW" altLang="en-US" sz="2700"/>
              <a:t>層交換器路由設定</a:t>
            </a:r>
          </a:p>
        </p:txBody>
      </p:sp>
      <p:sp>
        <p:nvSpPr>
          <p:cNvPr id="5" name="Content Placeholder 4">
            <a:extLst>
              <a:ext uri="{FF2B5EF4-FFF2-40B4-BE49-F238E27FC236}">
                <a16:creationId xmlns:a16="http://schemas.microsoft.com/office/drawing/2014/main" id="{6A2B5FC7-C385-2B42-B85D-E691E00BE075}"/>
              </a:ext>
            </a:extLst>
          </p:cNvPr>
          <p:cNvSpPr>
            <a:spLocks noGrp="1"/>
          </p:cNvSpPr>
          <p:nvPr>
            <p:ph idx="1"/>
          </p:nvPr>
        </p:nvSpPr>
        <p:spPr>
          <a:xfrm>
            <a:off x="474662" y="1589088"/>
            <a:ext cx="8280057" cy="3689897"/>
          </a:xfrm>
        </p:spPr>
        <p:txBody>
          <a:bodyPr/>
          <a:lstStyle/>
          <a:p>
            <a:pPr marL="0" indent="0" algn="l"/>
            <a:r>
              <a:rPr lang="zh-TW" altLang="en-US" sz="1400">
                <a:solidFill>
                  <a:srgbClr val="000000"/>
                </a:solidFill>
              </a:rPr>
              <a:t>請完成下列步驟來設定 </a:t>
            </a:r>
            <a:r>
              <a:rPr lang="en-US" altLang="zh-TW" sz="1400">
                <a:solidFill>
                  <a:srgbClr val="000000"/>
                </a:solidFill>
              </a:rPr>
              <a:t>D1 </a:t>
            </a:r>
            <a:r>
              <a:rPr lang="zh-TW" altLang="en-US" sz="1400">
                <a:solidFill>
                  <a:srgbClr val="000000"/>
                </a:solidFill>
              </a:rPr>
              <a:t>和 </a:t>
            </a:r>
            <a:r>
              <a:rPr lang="en-US" altLang="zh-TW" sz="1400">
                <a:solidFill>
                  <a:srgbClr val="000000"/>
                </a:solidFill>
              </a:rPr>
              <a:t>R1 </a:t>
            </a:r>
            <a:r>
              <a:rPr lang="zh-TW" altLang="en-US" sz="1400">
                <a:solidFill>
                  <a:srgbClr val="000000"/>
                </a:solidFill>
              </a:rPr>
              <a:t>路由：</a:t>
            </a:r>
          </a:p>
          <a:p>
            <a:pPr marL="342892" indent="-342892" algn="l">
              <a:buFont typeface="Arial" panose="020b0604020202020204" pitchFamily="34" charset="0"/>
              <a:buChar char="•"/>
            </a:pPr>
            <a:r>
              <a:rPr lang="zh-TW" altLang="en-US" sz="1400" b="1">
                <a:solidFill>
                  <a:srgbClr val="000000"/>
                </a:solidFill>
              </a:rPr>
              <a:t>步驟 </a:t>
            </a:r>
            <a:r>
              <a:rPr lang="en-US" altLang="zh-TW" sz="1400" b="1">
                <a:solidFill>
                  <a:srgbClr val="000000"/>
                </a:solidFill>
              </a:rPr>
              <a:t>1</a:t>
            </a:r>
            <a:r>
              <a:rPr lang="en-US" altLang="zh-TW" sz="1400">
                <a:solidFill>
                  <a:srgbClr val="000000"/>
                </a:solidFill>
              </a:rPr>
              <a:t>. </a:t>
            </a:r>
            <a:r>
              <a:rPr lang="zh-TW" altLang="en-US" sz="1400">
                <a:solidFill>
                  <a:srgbClr val="000000"/>
                </a:solidFill>
              </a:rPr>
              <a:t>設定路由連接埠。使用 </a:t>
            </a:r>
            <a:r>
              <a:rPr lang="en-US" altLang="zh-TW" sz="1400" b="1">
                <a:solidFill>
                  <a:srgbClr val="000000"/>
                </a:solidFill>
              </a:rPr>
              <a:t>no switchport </a:t>
            </a:r>
            <a:r>
              <a:rPr lang="zh-TW" altLang="en-US" sz="1400">
                <a:solidFill>
                  <a:srgbClr val="000000"/>
                </a:solidFill>
              </a:rPr>
              <a:t>命令將連接埠轉換為路由的連接埠，然後指派 </a:t>
            </a:r>
            <a:r>
              <a:rPr lang="en-US" altLang="zh-TW" sz="1400">
                <a:solidFill>
                  <a:srgbClr val="000000"/>
                </a:solidFill>
              </a:rPr>
              <a:t>IP </a:t>
            </a:r>
            <a:r>
              <a:rPr lang="zh-TW" altLang="en-US" sz="1400">
                <a:solidFill>
                  <a:srgbClr val="000000"/>
                </a:solidFill>
              </a:rPr>
              <a:t>位址和子網路遮罩。啟用連接埠。 </a:t>
            </a:r>
          </a:p>
          <a:p>
            <a:pPr marL="342892" indent="-342892" algn="l">
              <a:buFont typeface="Arial" panose="020b0604020202020204" pitchFamily="34" charset="0"/>
              <a:buChar char="•"/>
            </a:pPr>
            <a:r>
              <a:rPr lang="zh-TW" altLang="en-US" sz="1400" b="1">
                <a:solidFill>
                  <a:srgbClr val="000000"/>
                </a:solidFill>
              </a:rPr>
              <a:t>步驟 </a:t>
            </a:r>
            <a:r>
              <a:rPr lang="en-US" altLang="zh-TW" sz="1400" b="1">
                <a:solidFill>
                  <a:srgbClr val="000000"/>
                </a:solidFill>
              </a:rPr>
              <a:t>2</a:t>
            </a:r>
            <a:r>
              <a:rPr lang="en-US" altLang="zh-TW" sz="1400">
                <a:solidFill>
                  <a:srgbClr val="000000"/>
                </a:solidFill>
              </a:rPr>
              <a:t>. </a:t>
            </a:r>
            <a:r>
              <a:rPr lang="zh-TW" altLang="en-US" sz="1400">
                <a:solidFill>
                  <a:srgbClr val="000000"/>
                </a:solidFill>
              </a:rPr>
              <a:t>啟用路由 。使用 </a:t>
            </a:r>
            <a:r>
              <a:rPr lang="en-US" altLang="zh-TW" sz="1400" b="1">
                <a:solidFill>
                  <a:srgbClr val="000000"/>
                </a:solidFill>
              </a:rPr>
              <a:t>ip route </a:t>
            </a:r>
            <a:r>
              <a:rPr lang="zh-TW" altLang="en-US" sz="1400">
                <a:solidFill>
                  <a:srgbClr val="000000"/>
                </a:solidFill>
              </a:rPr>
              <a:t>全域設定命令來啟用路由。 </a:t>
            </a:r>
          </a:p>
          <a:p>
            <a:pPr marL="342892" indent="-342892" algn="l">
              <a:buFont typeface="Arial" panose="020b0604020202020204" pitchFamily="34" charset="0"/>
              <a:buChar char="•"/>
            </a:pPr>
            <a:r>
              <a:rPr lang="zh-TW" altLang="en-US" sz="1400" b="1">
                <a:solidFill>
                  <a:srgbClr val="000000"/>
                </a:solidFill>
              </a:rPr>
              <a:t>步驟 </a:t>
            </a:r>
            <a:r>
              <a:rPr lang="en-US" altLang="zh-TW" sz="1400" b="1">
                <a:solidFill>
                  <a:srgbClr val="000000"/>
                </a:solidFill>
              </a:rPr>
              <a:t>3</a:t>
            </a:r>
            <a:r>
              <a:rPr lang="en-US" altLang="zh-TW" sz="1400">
                <a:solidFill>
                  <a:srgbClr val="000000"/>
                </a:solidFill>
              </a:rPr>
              <a:t>. </a:t>
            </a:r>
            <a:r>
              <a:rPr lang="zh-TW" altLang="en-US" sz="1400">
                <a:solidFill>
                  <a:srgbClr val="000000"/>
                </a:solidFill>
              </a:rPr>
              <a:t>設定路由請使用適當的路由方法。在此範例中，已設定</a:t>
            </a:r>
            <a:r>
              <a:rPr lang="zh-TW" altLang="en-US" sz="1400" b="1">
                <a:solidFill>
                  <a:srgbClr val="000000"/>
                </a:solidFill>
              </a:rPr>
              <a:t>單一區域 </a:t>
            </a:r>
            <a:r>
              <a:rPr lang="en-US" altLang="zh-TW" sz="1400" b="1">
                <a:solidFill>
                  <a:srgbClr val="000000"/>
                </a:solidFill>
              </a:rPr>
              <a:t>OSPFv2</a:t>
            </a:r>
            <a:r>
              <a:rPr lang="zh-TW" altLang="en-US" sz="1400" b="1">
                <a:solidFill>
                  <a:srgbClr val="000000"/>
                </a:solidFill>
              </a:rPr>
              <a:t>。</a:t>
            </a:r>
          </a:p>
          <a:p>
            <a:pPr marL="342892" indent="-342892" algn="l">
              <a:buFont typeface="Arial" panose="020b0604020202020204" pitchFamily="34" charset="0"/>
              <a:buChar char="•"/>
            </a:pPr>
            <a:r>
              <a:rPr lang="zh-TW" altLang="en-US" sz="1400" b="1">
                <a:solidFill>
                  <a:srgbClr val="000000"/>
                </a:solidFill>
              </a:rPr>
              <a:t>步驟 </a:t>
            </a:r>
            <a:r>
              <a:rPr lang="en-US" altLang="zh-TW" sz="1400" b="1">
                <a:solidFill>
                  <a:srgbClr val="000000"/>
                </a:solidFill>
              </a:rPr>
              <a:t>4</a:t>
            </a:r>
            <a:r>
              <a:rPr lang="en-US" altLang="zh-TW" sz="1400">
                <a:solidFill>
                  <a:srgbClr val="000000"/>
                </a:solidFill>
              </a:rPr>
              <a:t>. </a:t>
            </a:r>
            <a:r>
              <a:rPr lang="zh-TW" altLang="en-US" sz="1400">
                <a:solidFill>
                  <a:srgbClr val="000000"/>
                </a:solidFill>
              </a:rPr>
              <a:t>驗證路由。使用 </a:t>
            </a:r>
            <a:r>
              <a:rPr lang="en-US" altLang="zh-TW" sz="1400" b="1">
                <a:solidFill>
                  <a:srgbClr val="000000"/>
                </a:solidFill>
              </a:rPr>
              <a:t>show ip route </a:t>
            </a:r>
            <a:r>
              <a:rPr lang="zh-TW" altLang="en-US" sz="1400">
                <a:solidFill>
                  <a:srgbClr val="000000"/>
                </a:solidFill>
              </a:rPr>
              <a:t>命令。</a:t>
            </a:r>
          </a:p>
          <a:p>
            <a:pPr marL="342892" indent="-342892" algn="l">
              <a:buFont typeface="Arial" panose="020b0604020202020204" pitchFamily="34" charset="0"/>
              <a:buChar char="•"/>
            </a:pPr>
            <a:r>
              <a:rPr lang="zh-TW" altLang="en-US" sz="1400" b="1">
                <a:solidFill>
                  <a:srgbClr val="000000"/>
                </a:solidFill>
              </a:rPr>
              <a:t>步驟 </a:t>
            </a:r>
            <a:r>
              <a:rPr lang="en-US" altLang="zh-TW" sz="1400" b="1">
                <a:solidFill>
                  <a:srgbClr val="000000"/>
                </a:solidFill>
              </a:rPr>
              <a:t>5</a:t>
            </a:r>
            <a:r>
              <a:rPr lang="en-US" altLang="zh-TW" sz="1400">
                <a:solidFill>
                  <a:srgbClr val="000000"/>
                </a:solidFill>
              </a:rPr>
              <a:t>. </a:t>
            </a:r>
            <a:r>
              <a:rPr lang="zh-TW" altLang="en-US" sz="1400">
                <a:solidFill>
                  <a:srgbClr val="000000"/>
                </a:solidFill>
              </a:rPr>
              <a:t>驗證連通性。使用 </a:t>
            </a:r>
            <a:r>
              <a:rPr lang="en-US" altLang="zh-TW" sz="1400" b="1">
                <a:solidFill>
                  <a:srgbClr val="000000"/>
                </a:solidFill>
              </a:rPr>
              <a:t>ping </a:t>
            </a:r>
            <a:r>
              <a:rPr lang="zh-TW" altLang="en-US" sz="1400">
                <a:solidFill>
                  <a:srgbClr val="000000"/>
                </a:solidFill>
              </a:rPr>
              <a:t>指令來驗證可達性。 </a:t>
            </a:r>
          </a:p>
          <a:p>
            <a:pPr marL="342892" indent="-342892" algn="l">
              <a:buFont typeface="Arial" panose="020b0604020202020204" pitchFamily="34" charset="0"/>
              <a:buChar char="•"/>
            </a:pPr>
            <a:endParaRPr lang="en-US" sz="1400">
              <a:solidFill>
                <a:srgbClr val="000000"/>
              </a:solidFill>
            </a:endParaRPr>
          </a:p>
        </p:txBody>
      </p:sp>
      <p:sp>
        <p:nvSpPr>
          <p:cNvPr id="2" name="投影片編號版面配置區 1"/>
          <p:cNvSpPr>
            <a:spLocks noGrp="1"/>
          </p:cNvSpPr>
          <p:nvPr>
            <p:ph type="sldNum" sz="quarter" idx="12"/>
          </p:nvPr>
        </p:nvSpPr>
        <p:spPr/>
        <p:txBody>
          <a:bodyPr/>
          <a:lstStyle/>
          <a:p>
            <a:fld id="{4FAB73BC-B049-4115-A692-8D63A059BFB8}" type="slidenum">
              <a:rPr lang="en-US" smtClean="0"/>
              <a:t>616</a:t>
            </a:fld>
            <a:endParaRPr lang="en-US"/>
          </a:p>
        </p:txBody>
      </p:sp>
    </p:spTree>
    <p:extLst>
      <p:ext uri="{BB962C8B-B14F-4D97-AF65-F5344CB8AC3E}">
        <p14:creationId xmlns:p14="http://schemas.microsoft.com/office/powerpoint/2010/main" val="310759171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617.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noAutofit/>
          </a:bodyPr>
          <a:lstStyle/>
          <a:p>
            <a:r>
              <a:rPr lang="en-US" altLang="zh-TW" sz="2700" smtClean="0"/>
              <a:t>21.4VLAN </a:t>
            </a:r>
            <a:r>
              <a:rPr lang="zh-TW" altLang="en-US" sz="2700"/>
              <a:t>間路由故障排除</a:t>
            </a:r>
            <a:br>
              <a:rPr lang="en-US" sz="2700"/>
            </a:br>
            <a:r>
              <a:rPr lang="zh-TW" altLang="en-US" sz="2700"/>
              <a:t>當見 </a:t>
            </a:r>
            <a:r>
              <a:rPr lang="en-US" altLang="zh-TW" sz="2700"/>
              <a:t>VLAN</a:t>
            </a:r>
            <a:r>
              <a:rPr lang="zh-TW" altLang="en-US" sz="2700"/>
              <a:t>間問題</a:t>
            </a:r>
          </a:p>
        </p:txBody>
      </p:sp>
      <p:sp>
        <p:nvSpPr>
          <p:cNvPr id="8" name="Content Placeholder 7">
            <a:extLst>
              <a:ext uri="{FF2B5EF4-FFF2-40B4-BE49-F238E27FC236}">
                <a16:creationId xmlns:a16="http://schemas.microsoft.com/office/drawing/2014/main" id="{87FF55C3-C76C-9F46-AE63-C8A154747E76}"/>
              </a:ext>
            </a:extLst>
          </p:cNvPr>
          <p:cNvSpPr>
            <a:spLocks noGrp="1"/>
          </p:cNvSpPr>
          <p:nvPr>
            <p:ph idx="1"/>
          </p:nvPr>
        </p:nvSpPr>
        <p:spPr>
          <a:xfrm>
            <a:off x="474662" y="1589088"/>
            <a:ext cx="8280057" cy="960378"/>
          </a:xfrm>
        </p:spPr>
        <p:txBody>
          <a:bodyPr/>
          <a:lstStyle/>
          <a:p>
            <a:pPr marL="0" indent="0" algn="l"/>
            <a:r>
              <a:rPr lang="en-US" altLang="zh-TW" sz="1400">
                <a:solidFill>
                  <a:srgbClr val="000000"/>
                </a:solidFill>
              </a:rPr>
              <a:t>VAN </a:t>
            </a:r>
            <a:r>
              <a:rPr lang="zh-TW" altLang="en-US" sz="1400">
                <a:solidFill>
                  <a:srgbClr val="000000"/>
                </a:solidFill>
              </a:rPr>
              <a:t>間設定無法運作的</a:t>
            </a:r>
            <a:r>
              <a:rPr lang="zh-TW" altLang="zh-TW" sz="1400">
                <a:solidFill>
                  <a:srgbClr val="000000"/>
                </a:solidFill>
              </a:rPr>
              <a:t>可能</a:t>
            </a:r>
            <a:r>
              <a:rPr lang="zh-TW" altLang="en-US" sz="1400">
                <a:solidFill>
                  <a:srgbClr val="000000"/>
                </a:solidFill>
              </a:rPr>
              <a:t>原因有很多。所有都與連線問題有關。首先，檢查實體層以解決纜線可能連接到錯誤連接埠的任何問題。如果連線正確，請根據 </a:t>
            </a:r>
            <a:r>
              <a:rPr lang="en-US" altLang="zh-TW" sz="1400">
                <a:solidFill>
                  <a:srgbClr val="000000"/>
                </a:solidFill>
              </a:rPr>
              <a:t>VLAN </a:t>
            </a:r>
            <a:r>
              <a:rPr lang="zh-TW" altLang="en-US" sz="1400">
                <a:solidFill>
                  <a:srgbClr val="000000"/>
                </a:solidFill>
              </a:rPr>
              <a:t>間連線可能失敗的其他常見原因，使用表格中的清單。</a:t>
            </a:r>
          </a:p>
        </p:txBody>
      </p:sp>
      <p:graphicFrame>
        <p:nvGraphicFramePr>
          <p:cNvPr id="2" name="Table 1">
            <a:extLst>
              <a:ext uri="{FF2B5EF4-FFF2-40B4-BE49-F238E27FC236}">
                <a16:creationId xmlns:a16="http://schemas.microsoft.com/office/drawing/2014/main" id="{78EB83A5-D0D7-764A-A699-034467777164}"/>
              </a:ext>
            </a:extLst>
          </p:cNvPr>
          <p:cNvGraphicFramePr>
            <a:graphicFrameLocks noGrp="1"/>
          </p:cNvGraphicFramePr>
          <p:nvPr>
            <p:extLst/>
          </p:nvPr>
        </p:nvGraphicFramePr>
        <p:xfrm>
          <a:off x="474663" y="2549466"/>
          <a:ext cx="7776204" cy="2580640"/>
        </p:xfrm>
        <a:graphic>
          <a:graphicData uri="http://schemas.openxmlformats.org/drawingml/2006/table">
            <a:tbl>
              <a:tblPr firstRow="1" bandRow="1">
                <a:tableStyleId>{5C22544A-7EE6-4342-B048-85BDC9FD1C3A}</a:tableStyleId>
              </a:tblPr>
              <a:tblGrid>
                <a:gridCol w="1907032">
                  <a:extLst>
                    <a:ext uri="{9D8B030D-6E8A-4147-A177-3AD203B41FA5}">
                      <a16:colId xmlns:a16="http://schemas.microsoft.com/office/drawing/2014/main" val="3444611650"/>
                    </a:ext>
                  </a:extLst>
                </a:gridCol>
                <a:gridCol w="3508744">
                  <a:extLst>
                    <a:ext uri="{9D8B030D-6E8A-4147-A177-3AD203B41FA5}">
                      <a16:colId xmlns:a16="http://schemas.microsoft.com/office/drawing/2014/main" val="3664335541"/>
                    </a:ext>
                  </a:extLst>
                </a:gridCol>
                <a:gridCol w="2360428">
                  <a:extLst>
                    <a:ext uri="{9D8B030D-6E8A-4147-A177-3AD203B41FA5}">
                      <a16:colId xmlns:a16="http://schemas.microsoft.com/office/drawing/2014/main" val="98388774"/>
                    </a:ext>
                  </a:extLst>
                </a:gridCol>
              </a:tblGrid>
              <a:tr h="370840">
                <a:tc>
                  <a:txBody>
                    <a:bodyPr vert="horz" wrap="square"/>
                    <a:lstStyle/>
                    <a:p>
                      <a:pPr algn="l" rtl="0" fontAlgn="ctr"/>
                      <a:r>
                        <a:rPr lang="zh-TW" sz="1200" b="1">
                          <a:effectLst/>
                          <a:latin typeface="標楷體" pitchFamily="65" charset="-120"/>
                          <a:ea typeface="標楷體" panose="03000509000000000000" pitchFamily="65" charset="-120"/>
                        </a:rPr>
                        <a:t>問題類型</a:t>
                      </a:r>
                    </a:p>
                  </a:txBody>
                  <a:tcPr marL="47625" marR="47625" marT="47625" marB="47625" anchor="ctr"/>
                </a:tc>
                <a:tc>
                  <a:txBody>
                    <a:bodyPr vert="horz" wrap="square"/>
                    <a:lstStyle/>
                    <a:p>
                      <a:pPr algn="l" rtl="0" fontAlgn="ctr"/>
                      <a:r>
                        <a:rPr lang="zh-TW" sz="1200" b="1">
                          <a:effectLst/>
                          <a:latin typeface="標楷體" pitchFamily="65" charset="-120"/>
                          <a:ea typeface="標楷體" panose="03000509000000000000" pitchFamily="65" charset="-120"/>
                        </a:rPr>
                        <a:t>如何修正</a:t>
                      </a:r>
                    </a:p>
                  </a:txBody>
                  <a:tcPr marL="47625" marR="47625" marT="47625" marB="47625" anchor="ctr"/>
                </a:tc>
                <a:tc>
                  <a:txBody>
                    <a:bodyPr vert="horz" wrap="square"/>
                    <a:lstStyle/>
                    <a:p>
                      <a:pPr algn="l" rtl="0" fontAlgn="ctr"/>
                      <a:r>
                        <a:rPr lang="zh-TW" sz="1200" b="1">
                          <a:effectLst/>
                          <a:latin typeface="標楷體" pitchFamily="65" charset="-120"/>
                          <a:ea typeface="標楷體" panose="03000509000000000000" pitchFamily="65" charset="-120"/>
                        </a:rPr>
                        <a:t>如何驗證</a:t>
                      </a:r>
                    </a:p>
                  </a:txBody>
                  <a:tcPr marL="47625" marR="47625" marT="47625" marB="47625" anchor="ctr"/>
                </a:tc>
                <a:extLst>
                  <a:ext uri="{0D108BD9-81ED-4DB2-BD59-A6C34878D82A}">
                    <a16:rowId xmlns:a16="http://schemas.microsoft.com/office/drawing/2014/main" val="778780134"/>
                  </a:ext>
                </a:extLst>
              </a:tr>
              <a:tr h="643890">
                <a:tc>
                  <a:txBody>
                    <a:bodyPr vert="horz" wrap="square"/>
                    <a:lstStyle/>
                    <a:p>
                      <a:pPr rtl="0" fontAlgn="ctr"/>
                      <a:r>
                        <a:rPr lang="zh-TW" sz="1200" b="0">
                          <a:effectLst/>
                          <a:latin typeface="標楷體" pitchFamily="65" charset="-120"/>
                          <a:ea typeface="標楷體" panose="03000509000000000000" pitchFamily="65" charset="-120"/>
                        </a:rPr>
                        <a:t>缺少 VLAN</a:t>
                      </a:r>
                    </a:p>
                  </a:txBody>
                  <a:tcPr marL="47625" marR="47625" marT="47625" marB="47625" anchor="ctr"/>
                </a:tc>
                <a:tc>
                  <a:txBody>
                    <a:bodyPr vert="horz" wrap="square"/>
                    <a:lstStyle/>
                    <a:p>
                      <a:pPr rtl="0" fontAlgn="ctr">
                        <a:buFont typeface="Arial" panose="020b0604020202020204" pitchFamily="34" charset="0"/>
                        <a:buChar char="•"/>
                      </a:pPr>
                      <a:r>
                        <a:rPr lang="zh-TW" sz="1200" b="0">
                          <a:effectLst/>
                          <a:latin typeface="標楷體" pitchFamily="65" charset="-120"/>
                          <a:ea typeface="標楷體" panose="03000509000000000000" pitchFamily="65" charset="-120"/>
                        </a:rPr>
                        <a:t>如果 VLAN 不存在，請建立 (或重新建立)。</a:t>
                      </a:r>
                    </a:p>
                    <a:p>
                      <a:pPr rtl="0" fontAlgn="ctr">
                        <a:buFont typeface="Arial" panose="020b0604020202020204" pitchFamily="34" charset="0"/>
                        <a:buChar char="•"/>
                      </a:pPr>
                      <a:r>
                        <a:rPr lang="zh-TW" sz="1200" b="0">
                          <a:effectLst/>
                          <a:latin typeface="標楷體" pitchFamily="65" charset="-120"/>
                          <a:ea typeface="標楷體" panose="03000509000000000000" pitchFamily="65" charset="-120"/>
                        </a:rPr>
                        <a:t>確定主機連接埠已指派給正確的 VLAN。</a:t>
                      </a:r>
                    </a:p>
                  </a:txBody>
                  <a:tcPr marL="47625" marR="47625" marT="47625" marB="47625" anchor="ctr"/>
                </a:tc>
                <a:tc>
                  <a:txBody>
                    <a:bodyPr vert="horz" wrap="square"/>
                    <a:lstStyle/>
                    <a:p>
                      <a:pPr rtl="0" fontAlgn="ctr"/>
                      <a:r>
                        <a:rPr lang="zh-TW" sz="1200" b="1">
                          <a:effectLst/>
                          <a:latin typeface="標楷體" pitchFamily="65" charset="-120"/>
                          <a:ea typeface="標楷體" panose="03000509000000000000" pitchFamily="65" charset="-120"/>
                        </a:rPr>
                        <a:t>show vlan [brief]</a:t>
                      </a:r>
                      <a:br>
                        <a:rPr lang="en-US" sz="1200" b="0">
                          <a:effectLst/>
                          <a:latin typeface="標楷體" pitchFamily="65" charset="-120"/>
                          <a:ea typeface="標楷體" panose="03000509000000000000" pitchFamily="65" charset="-120"/>
                        </a:rPr>
                      </a:br>
                      <a:r>
                        <a:rPr lang="zh-TW" sz="1200" b="1">
                          <a:effectLst/>
                          <a:latin typeface="標楷體" pitchFamily="65" charset="-120"/>
                          <a:ea typeface="標楷體" panose="03000509000000000000" pitchFamily="65" charset="-120"/>
                        </a:rPr>
                        <a:t>show interfaces switchport</a:t>
                      </a:r>
                      <a:br>
                        <a:rPr lang="en-US" sz="1200" b="0">
                          <a:effectLst/>
                          <a:latin typeface="標楷體" pitchFamily="65" charset="-120"/>
                          <a:ea typeface="標楷體" panose="03000509000000000000" pitchFamily="65" charset="-120"/>
                        </a:rPr>
                      </a:br>
                      <a:r>
                        <a:rPr lang="zh-TW" sz="1200" b="1">
                          <a:effectLst/>
                          <a:latin typeface="標楷體" pitchFamily="65" charset="-120"/>
                          <a:ea typeface="標楷體" panose="03000509000000000000" pitchFamily="65" charset="-120"/>
                        </a:rPr>
                        <a:t>ping</a:t>
                      </a:r>
                    </a:p>
                  </a:txBody>
                  <a:tcPr marL="47625" marR="47625" marT="47625" marB="47625" anchor="ctr"/>
                </a:tc>
                <a:extLst>
                  <a:ext uri="{0D108BD9-81ED-4DB2-BD59-A6C34878D82A}">
                    <a16:rowId xmlns:a16="http://schemas.microsoft.com/office/drawing/2014/main" val="3833033599"/>
                  </a:ext>
                </a:extLst>
              </a:tr>
              <a:tr h="461010">
                <a:tc>
                  <a:txBody>
                    <a:bodyPr vert="horz" wrap="square"/>
                    <a:lstStyle/>
                    <a:p>
                      <a:pPr rtl="0" fontAlgn="ctr"/>
                      <a:r>
                        <a:rPr lang="zh-TW" sz="1200" b="0">
                          <a:effectLst/>
                          <a:latin typeface="標楷體" pitchFamily="65" charset="-120"/>
                          <a:ea typeface="標楷體" panose="03000509000000000000" pitchFamily="65" charset="-120"/>
                        </a:rPr>
                        <a:t>交換器中繼連接埠問題</a:t>
                      </a:r>
                    </a:p>
                  </a:txBody>
                  <a:tcPr marL="47625" marR="47625" marT="47625" marB="47625" anchor="ctr"/>
                </a:tc>
                <a:tc>
                  <a:txBody>
                    <a:bodyPr vert="horz" wrap="square"/>
                    <a:lstStyle/>
                    <a:p>
                      <a:pPr rtl="0" fontAlgn="ctr">
                        <a:buFont typeface="Arial" panose="020b0604020202020204" pitchFamily="34" charset="0"/>
                        <a:buChar char="•"/>
                      </a:pPr>
                      <a:r>
                        <a:rPr lang="zh-TW" sz="1200" b="0">
                          <a:effectLst/>
                          <a:latin typeface="標楷體" pitchFamily="65" charset="-120"/>
                          <a:ea typeface="標楷體" panose="03000509000000000000" pitchFamily="65" charset="-120"/>
                        </a:rPr>
                        <a:t>確保中繼設定正確。</a:t>
                      </a:r>
                    </a:p>
                    <a:p>
                      <a:pPr rtl="0" fontAlgn="ctr">
                        <a:buFont typeface="Arial" panose="020b0604020202020204" pitchFamily="34" charset="0"/>
                        <a:buChar char="•"/>
                      </a:pPr>
                      <a:r>
                        <a:rPr lang="zh-TW" sz="1200" b="0">
                          <a:effectLst/>
                          <a:latin typeface="標楷體" pitchFamily="65" charset="-120"/>
                          <a:ea typeface="標楷體" panose="03000509000000000000" pitchFamily="65" charset="-120"/>
                        </a:rPr>
                        <a:t>請確定連接埠為中繼連接埠且已啟用。</a:t>
                      </a:r>
                    </a:p>
                  </a:txBody>
                  <a:tcPr marL="47625" marR="47625" marT="47625" marB="47625" anchor="ctr"/>
                </a:tc>
                <a:tc>
                  <a:txBody>
                    <a:bodyPr vert="horz" wrap="square"/>
                    <a:lstStyle/>
                    <a:p>
                      <a:pPr rtl="0" fontAlgn="ctr"/>
                      <a:r>
                        <a:rPr lang="zh-TW" sz="1200" b="1">
                          <a:effectLst/>
                          <a:latin typeface="標楷體" pitchFamily="65" charset="-120"/>
                          <a:ea typeface="標楷體" panose="03000509000000000000" pitchFamily="65" charset="-120"/>
                        </a:rPr>
                        <a:t>show interface trunk</a:t>
                      </a:r>
                      <a:br>
                        <a:rPr lang="en-US" sz="1200" b="0">
                          <a:effectLst/>
                          <a:latin typeface="標楷體" pitchFamily="65" charset="-120"/>
                          <a:ea typeface="標楷體" panose="03000509000000000000" pitchFamily="65" charset="-120"/>
                        </a:rPr>
                      </a:br>
                      <a:r>
                        <a:rPr lang="zh-TW" sz="1200" b="1">
                          <a:effectLst/>
                          <a:latin typeface="標楷體" pitchFamily="65" charset="-120"/>
                          <a:ea typeface="標楷體" panose="03000509000000000000" pitchFamily="65" charset="-120"/>
                        </a:rPr>
                        <a:t>show running-config</a:t>
                      </a:r>
                    </a:p>
                  </a:txBody>
                  <a:tcPr marL="47625" marR="47625" marT="47625" marB="47625" anchor="ctr"/>
                </a:tc>
                <a:extLst>
                  <a:ext uri="{0D108BD9-81ED-4DB2-BD59-A6C34878D82A}">
                    <a16:rowId xmlns:a16="http://schemas.microsoft.com/office/drawing/2014/main" val="3645173122"/>
                  </a:ext>
                </a:extLst>
              </a:tr>
              <a:tr h="643890">
                <a:tc>
                  <a:txBody>
                    <a:bodyPr vert="horz" wrap="square"/>
                    <a:lstStyle/>
                    <a:p>
                      <a:pPr rtl="0" fontAlgn="ctr"/>
                      <a:r>
                        <a:rPr lang="zh-TW" sz="1200" b="0">
                          <a:effectLst/>
                          <a:latin typeface="標楷體" pitchFamily="65" charset="-120"/>
                          <a:ea typeface="標楷體" panose="03000509000000000000" pitchFamily="65" charset="-120"/>
                        </a:rPr>
                        <a:t>交換器存取連接埠問題</a:t>
                      </a:r>
                    </a:p>
                  </a:txBody>
                  <a:tcPr marL="47625" marR="47625" marT="47625" marB="47625" anchor="ctr"/>
                </a:tc>
                <a:tc>
                  <a:txBody>
                    <a:bodyPr vert="horz" wrap="square"/>
                    <a:lstStyle/>
                    <a:p>
                      <a:pPr rtl="0" fontAlgn="ctr">
                        <a:buFont typeface="Arial" panose="020b0604020202020204" pitchFamily="34" charset="0"/>
                        <a:buChar char="•"/>
                      </a:pPr>
                      <a:r>
                        <a:rPr lang="zh-TW" sz="1200" b="0">
                          <a:effectLst/>
                          <a:latin typeface="標楷體" pitchFamily="65" charset="-120"/>
                          <a:ea typeface="標楷體" panose="03000509000000000000" pitchFamily="65" charset="-120"/>
                        </a:rPr>
                        <a:t>指派正確的 VLAN 給存取連接埠。</a:t>
                      </a:r>
                    </a:p>
                    <a:p>
                      <a:pPr rtl="0" fontAlgn="ctr">
                        <a:buFont typeface="Arial" panose="020b0604020202020204" pitchFamily="34" charset="0"/>
                        <a:buChar char="•"/>
                      </a:pPr>
                      <a:r>
                        <a:rPr lang="zh-TW" sz="1200" b="0">
                          <a:effectLst/>
                          <a:latin typeface="標楷體" pitchFamily="65" charset="-120"/>
                          <a:ea typeface="標楷體" panose="03000509000000000000" pitchFamily="65" charset="-120"/>
                        </a:rPr>
                        <a:t>確定連接埠是存取連接埠且已啟用。</a:t>
                      </a:r>
                    </a:p>
                    <a:p>
                      <a:pPr rtl="0" fontAlgn="ctr">
                        <a:buFont typeface="Arial" panose="020b0604020202020204" pitchFamily="34" charset="0"/>
                        <a:buChar char="•"/>
                      </a:pPr>
                      <a:r>
                        <a:rPr lang="zh-TW" sz="1200" b="0">
                          <a:effectLst/>
                          <a:latin typeface="標楷體" pitchFamily="65" charset="-120"/>
                          <a:ea typeface="標楷體" panose="03000509000000000000" pitchFamily="65" charset="-120"/>
                        </a:rPr>
                        <a:t>主機設定錯誤的子網路。</a:t>
                      </a:r>
                    </a:p>
                  </a:txBody>
                  <a:tcPr marL="47625" marR="47625" marT="47625" marB="47625" anchor="ctr"/>
                </a:tc>
                <a:tc>
                  <a:txBody>
                    <a:bodyPr vert="horz" wrap="square"/>
                    <a:lstStyle/>
                    <a:p>
                      <a:pPr rtl="0" fontAlgn="ctr"/>
                      <a:r>
                        <a:rPr lang="zh-TW" sz="1200" b="1">
                          <a:effectLst/>
                          <a:latin typeface="標楷體" pitchFamily="65" charset="-120"/>
                          <a:ea typeface="標楷體" panose="03000509000000000000" pitchFamily="65" charset="-120"/>
                        </a:rPr>
                        <a:t>show interfaces switchport</a:t>
                      </a:r>
                      <a:br>
                        <a:rPr lang="en-US" sz="1200" b="0">
                          <a:effectLst/>
                          <a:latin typeface="標楷體" pitchFamily="65" charset="-120"/>
                          <a:ea typeface="標楷體" panose="03000509000000000000" pitchFamily="65" charset="-120"/>
                        </a:rPr>
                      </a:br>
                      <a:r>
                        <a:rPr lang="zh-TW" sz="1200" b="1">
                          <a:effectLst/>
                          <a:latin typeface="標楷體" pitchFamily="65" charset="-120"/>
                          <a:ea typeface="標楷體" panose="03000509000000000000" pitchFamily="65" charset="-120"/>
                        </a:rPr>
                        <a:t>show running-config interface</a:t>
                      </a:r>
                      <a:br>
                        <a:rPr lang="en-US" sz="1200" b="0">
                          <a:effectLst/>
                          <a:latin typeface="標楷體" pitchFamily="65" charset="-120"/>
                          <a:ea typeface="標楷體" panose="03000509000000000000" pitchFamily="65" charset="-120"/>
                        </a:rPr>
                      </a:br>
                      <a:r>
                        <a:rPr lang="zh-TW" sz="1200" b="1">
                          <a:effectLst/>
                          <a:latin typeface="標楷體" pitchFamily="65" charset="-120"/>
                          <a:ea typeface="標楷體" panose="03000509000000000000" pitchFamily="65" charset="-120"/>
                        </a:rPr>
                        <a:t>ipconfig</a:t>
                      </a:r>
                    </a:p>
                  </a:txBody>
                  <a:tcPr marL="47625" marR="47625" marT="47625" marB="47625" anchor="ctr"/>
                </a:tc>
                <a:extLst>
                  <a:ext uri="{0D108BD9-81ED-4DB2-BD59-A6C34878D82A}">
                    <a16:rowId xmlns:a16="http://schemas.microsoft.com/office/drawing/2014/main" val="1924430848"/>
                  </a:ext>
                </a:extLst>
              </a:tr>
              <a:tr h="461010">
                <a:tc>
                  <a:txBody>
                    <a:bodyPr vert="horz" wrap="square"/>
                    <a:lstStyle/>
                    <a:p>
                      <a:pPr rtl="0" fontAlgn="ctr"/>
                      <a:r>
                        <a:rPr lang="zh-TW" sz="1200" b="0">
                          <a:effectLst/>
                          <a:latin typeface="標楷體" pitchFamily="65" charset="-120"/>
                          <a:ea typeface="標楷體" panose="03000509000000000000" pitchFamily="65" charset="-120"/>
                        </a:rPr>
                        <a:t>路由器設定問題</a:t>
                      </a:r>
                    </a:p>
                  </a:txBody>
                  <a:tcPr marL="47625" marR="47625" marT="47625" marB="47625" anchor="ctr"/>
                </a:tc>
                <a:tc>
                  <a:txBody>
                    <a:bodyPr vert="horz" wrap="square"/>
                    <a:lstStyle/>
                    <a:p>
                      <a:pPr rtl="0" fontAlgn="ctr">
                        <a:buFont typeface="Arial" panose="020b0604020202020204" pitchFamily="34" charset="0"/>
                        <a:buChar char="•"/>
                      </a:pPr>
                      <a:r>
                        <a:rPr lang="zh-TW" sz="1200" b="0">
                          <a:effectLst/>
                          <a:latin typeface="標楷體" pitchFamily="65" charset="-120"/>
                          <a:ea typeface="標楷體" panose="03000509000000000000" pitchFamily="65" charset="-120"/>
                        </a:rPr>
                        <a:t>路由器子介面 IPv4 位址設定不正確。</a:t>
                      </a:r>
                    </a:p>
                    <a:p>
                      <a:pPr rtl="0" fontAlgn="ctr">
                        <a:buFont typeface="Arial" panose="020b0604020202020204" pitchFamily="34" charset="0"/>
                        <a:buChar char="•"/>
                      </a:pPr>
                      <a:r>
                        <a:rPr lang="zh-TW" sz="1200" b="0">
                          <a:effectLst/>
                          <a:latin typeface="標楷體" pitchFamily="65" charset="-120"/>
                          <a:ea typeface="標楷體" panose="03000509000000000000" pitchFamily="65" charset="-120"/>
                        </a:rPr>
                        <a:t>路由器子介面已指派 VLAN ID。</a:t>
                      </a:r>
                    </a:p>
                  </a:txBody>
                  <a:tcPr marL="47625" marR="47625" marT="47625" marB="47625" anchor="ctr"/>
                </a:tc>
                <a:tc>
                  <a:txBody>
                    <a:bodyPr vert="horz" wrap="square"/>
                    <a:lstStyle/>
                    <a:p>
                      <a:pPr rtl="0" fontAlgn="ctr"/>
                      <a:r>
                        <a:rPr lang="zh-TW" sz="1200" b="1">
                          <a:effectLst/>
                          <a:latin typeface="標楷體" pitchFamily="65" charset="-120"/>
                          <a:ea typeface="標楷體" panose="03000509000000000000" pitchFamily="65" charset="-120"/>
                        </a:rPr>
                        <a:t>show ip interface brief</a:t>
                      </a:r>
                      <a:br>
                        <a:rPr lang="en-US" sz="1200" b="0">
                          <a:effectLst/>
                          <a:latin typeface="標楷體" pitchFamily="65" charset="-120"/>
                          <a:ea typeface="標楷體" panose="03000509000000000000" pitchFamily="65" charset="-120"/>
                        </a:rPr>
                      </a:br>
                      <a:r>
                        <a:rPr lang="zh-TW" sz="1200" b="1">
                          <a:effectLst/>
                          <a:latin typeface="標楷體" pitchFamily="65" charset="-120"/>
                          <a:ea typeface="標楷體" panose="03000509000000000000" pitchFamily="65" charset="-120"/>
                        </a:rPr>
                        <a:t>show interfaces</a:t>
                      </a:r>
                    </a:p>
                  </a:txBody>
                  <a:tcPr marL="47625" marR="47625" marT="47625" marB="47625" anchor="ctr"/>
                </a:tc>
                <a:extLst>
                  <a:ext uri="{0D108BD9-81ED-4DB2-BD59-A6C34878D82A}">
                    <a16:rowId xmlns:a16="http://schemas.microsoft.com/office/drawing/2014/main" val="686722580"/>
                  </a:ext>
                </a:extLst>
              </a:tr>
            </a:tbl>
          </a:graphicData>
        </a:graphic>
      </p:graphicFrame>
      <p:sp>
        <p:nvSpPr>
          <p:cNvPr id="4" name="投影片編號版面配置區 3"/>
          <p:cNvSpPr>
            <a:spLocks noGrp="1"/>
          </p:cNvSpPr>
          <p:nvPr>
            <p:ph type="sldNum" sz="quarter" idx="12"/>
          </p:nvPr>
        </p:nvSpPr>
        <p:spPr/>
        <p:txBody>
          <a:bodyPr/>
          <a:lstStyle/>
          <a:p>
            <a:fld id="{4FAB73BC-B049-4115-A692-8D63A059BFB8}" type="slidenum">
              <a:rPr lang="en-US" smtClean="0"/>
              <a:t>617</a:t>
            </a:fld>
            <a:endParaRPr lang="en-US"/>
          </a:p>
        </p:txBody>
      </p:sp>
    </p:spTree>
    <p:extLst>
      <p:ext uri="{BB962C8B-B14F-4D97-AF65-F5344CB8AC3E}">
        <p14:creationId xmlns:p14="http://schemas.microsoft.com/office/powerpoint/2010/main" val="372270378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618.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noAutofit/>
          </a:bodyPr>
          <a:lstStyle/>
          <a:p>
            <a:r>
              <a:rPr lang="en-US" altLang="zh-TW" sz="2700"/>
              <a:t>21.4</a:t>
            </a:r>
            <a:r>
              <a:rPr lang="zh-TW" altLang="en-US" sz="2700" smtClean="0"/>
              <a:t>故障</a:t>
            </a:r>
            <a:r>
              <a:rPr lang="zh-TW" altLang="en-US" sz="2700"/>
              <a:t>排除 </a:t>
            </a:r>
            <a:r>
              <a:rPr lang="en-US" altLang="zh-TW" sz="2700"/>
              <a:t>VLAN </a:t>
            </a:r>
            <a:r>
              <a:rPr lang="zh-TW" altLang="en-US" sz="2700"/>
              <a:t>間路由</a:t>
            </a:r>
            <a:br>
              <a:rPr lang="en-US" sz="2700"/>
            </a:br>
            <a:r>
              <a:rPr lang="zh-TW" altLang="en-US" sz="2700"/>
              <a:t>故障排除 </a:t>
            </a:r>
            <a:r>
              <a:rPr lang="en-US" altLang="zh-TW" sz="2700"/>
              <a:t>VLAN </a:t>
            </a:r>
            <a:r>
              <a:rPr lang="zh-TW" altLang="en-US" sz="2700"/>
              <a:t>間路由案例</a:t>
            </a:r>
          </a:p>
        </p:txBody>
      </p:sp>
      <p:sp>
        <p:nvSpPr>
          <p:cNvPr id="5" name="Content Placeholder 4">
            <a:extLst>
              <a:ext uri="{FF2B5EF4-FFF2-40B4-BE49-F238E27FC236}">
                <a16:creationId xmlns:a16="http://schemas.microsoft.com/office/drawing/2014/main" id="{2CA6C124-9D8D-ED4E-8A18-2317D9C90B50}"/>
              </a:ext>
            </a:extLst>
          </p:cNvPr>
          <p:cNvSpPr>
            <a:spLocks noGrp="1"/>
          </p:cNvSpPr>
          <p:nvPr>
            <p:ph idx="1"/>
          </p:nvPr>
        </p:nvSpPr>
        <p:spPr>
          <a:xfrm>
            <a:off x="141317" y="1888608"/>
            <a:ext cx="3931981" cy="1083192"/>
          </a:xfrm>
        </p:spPr>
        <p:txBody>
          <a:bodyPr/>
          <a:lstStyle/>
          <a:p>
            <a:pPr marL="0" indent="0" algn="l"/>
            <a:r>
              <a:rPr lang="zh-TW" altLang="en-US" sz="1400">
                <a:solidFill>
                  <a:srgbClr val="000000"/>
                </a:solidFill>
              </a:rPr>
              <a:t>其中一些 </a:t>
            </a:r>
            <a:r>
              <a:rPr lang="en-US" altLang="zh-TW" sz="1400">
                <a:solidFill>
                  <a:srgbClr val="000000"/>
                </a:solidFill>
              </a:rPr>
              <a:t>VLAN </a:t>
            </a:r>
            <a:r>
              <a:rPr lang="zh-TW" altLang="en-US" sz="1400">
                <a:solidFill>
                  <a:srgbClr val="000000"/>
                </a:solidFill>
              </a:rPr>
              <a:t>間路由問題的範例現在將會更詳細地說明。這個拓撲將用於所有問題。</a:t>
            </a:r>
          </a:p>
          <a:p>
            <a:pPr marL="0" indent="0" algn="l"/>
            <a:endParaRPr lang="en-US" sz="1400" b="1">
              <a:solidFill>
                <a:srgbClr val="000000"/>
              </a:solidFill>
            </a:endParaRPr>
          </a:p>
        </p:txBody>
      </p:sp>
      <p:graphicFrame>
        <p:nvGraphicFramePr>
          <p:cNvPr id="11" name="Table 10">
            <a:extLst>
              <a:ext uri="{FF2B5EF4-FFF2-40B4-BE49-F238E27FC236}">
                <a16:creationId xmlns:a16="http://schemas.microsoft.com/office/drawing/2014/main" id="{4B7E334E-9723-7447-9243-5333D300CF41}"/>
              </a:ext>
            </a:extLst>
          </p:cNvPr>
          <p:cNvGraphicFramePr>
            <a:graphicFrameLocks noGrp="1"/>
          </p:cNvGraphicFramePr>
          <p:nvPr>
            <p:extLst/>
          </p:nvPr>
        </p:nvGraphicFramePr>
        <p:xfrm>
          <a:off x="121378" y="3157992"/>
          <a:ext cx="4194415" cy="2668270"/>
        </p:xfrm>
        <a:graphic>
          <a:graphicData uri="http://schemas.openxmlformats.org/drawingml/2006/table">
            <a:tbl>
              <a:tblPr firstRow="1" bandRow="1">
                <a:tableStyleId>{5C22544A-7EE6-4342-B048-85BDC9FD1C3A}</a:tableStyleId>
              </a:tblPr>
              <a:tblGrid>
                <a:gridCol w="1508498">
                  <a:extLst>
                    <a:ext uri="{9D8B030D-6E8A-4147-A177-3AD203B41FA5}">
                      <a16:colId xmlns:a16="http://schemas.microsoft.com/office/drawing/2014/main" val="1064177793"/>
                    </a:ext>
                  </a:extLst>
                </a:gridCol>
                <a:gridCol w="777460">
                  <a:extLst>
                    <a:ext uri="{9D8B030D-6E8A-4147-A177-3AD203B41FA5}">
                      <a16:colId xmlns:a16="http://schemas.microsoft.com/office/drawing/2014/main" val="133967715"/>
                    </a:ext>
                  </a:extLst>
                </a:gridCol>
                <a:gridCol w="1908457">
                  <a:extLst>
                    <a:ext uri="{9D8B030D-6E8A-4147-A177-3AD203B41FA5}">
                      <a16:colId xmlns:a16="http://schemas.microsoft.com/office/drawing/2014/main" val="2509370421"/>
                    </a:ext>
                  </a:extLst>
                </a:gridCol>
              </a:tblGrid>
              <a:tr h="365760">
                <a:tc gridSpan="3">
                  <a:txBody>
                    <a:bodyPr vert="horz" wrap="square"/>
                    <a:lstStyle/>
                    <a:p>
                      <a:pPr rtl="0"/>
                      <a:r>
                        <a:rPr lang="zh-TW" sz="1800">
                          <a:latin typeface="標楷體" pitchFamily="65" charset="-120"/>
                          <a:ea typeface="標楷體" panose="03000509000000000000" pitchFamily="65" charset="-120"/>
                        </a:rPr>
                        <a:t>路由器 R1 子介面</a:t>
                      </a:r>
                    </a:p>
                  </a:txBody>
                  <a:tcPr/>
                </a:tc>
                <a:tc hMerge="1">
                  <a:txBody>
                    <a:bodyPr vert="horz" wrap="square"/>
                    <a:lstStyle/>
                    <a:p>
                      <a:endParaRPr lang="en-US"/>
                    </a:p>
                  </a:txBody>
                  <a:tcPr/>
                </a:tc>
                <a:tc hMerge="1">
                  <a:txBody>
                    <a:bodyPr vert="horz" wrap="square"/>
                    <a:lstStyle/>
                    <a:p>
                      <a:endParaRPr lang="en-US"/>
                    </a:p>
                  </a:txBody>
                  <a:tcPr/>
                </a:tc>
                <a:extLst>
                  <a:ext uri="{0D108BD9-81ED-4DB2-BD59-A6C34878D82A}">
                    <a16:rowId xmlns:a16="http://schemas.microsoft.com/office/drawing/2014/main" val="949119035"/>
                  </a:ext>
                </a:extLst>
              </a:tr>
              <a:tr h="370840">
                <a:tc>
                  <a:txBody>
                    <a:bodyPr vert="horz" wrap="square"/>
                    <a:lstStyle/>
                    <a:p>
                      <a:pPr algn="l" rtl="0" fontAlgn="ctr"/>
                      <a:r>
                        <a:rPr lang="zh-TW" sz="1800" b="1">
                          <a:effectLst/>
                          <a:latin typeface="標楷體" pitchFamily="65" charset="-120"/>
                          <a:ea typeface="標楷體" panose="03000509000000000000" pitchFamily="65" charset="-120"/>
                        </a:rPr>
                        <a:t>子介面</a:t>
                      </a:r>
                    </a:p>
                  </a:txBody>
                  <a:tcPr marL="47625" marR="47625" marT="47625" marB="47625" anchor="ctr"/>
                </a:tc>
                <a:tc>
                  <a:txBody>
                    <a:bodyPr vert="horz" wrap="square"/>
                    <a:lstStyle/>
                    <a:p>
                      <a:pPr algn="l" rtl="0" fontAlgn="ctr"/>
                      <a:r>
                        <a:rPr lang="zh-TW" sz="1800" b="1">
                          <a:effectLst/>
                          <a:latin typeface="標楷體" pitchFamily="65" charset="-120"/>
                          <a:ea typeface="標楷體" panose="03000509000000000000" pitchFamily="65" charset="-120"/>
                        </a:rPr>
                        <a:t>VLAN</a:t>
                      </a:r>
                    </a:p>
                  </a:txBody>
                  <a:tcPr marL="47625" marR="47625" marT="47625" marB="47625" anchor="ctr"/>
                </a:tc>
                <a:tc>
                  <a:txBody>
                    <a:bodyPr vert="horz" wrap="square"/>
                    <a:lstStyle/>
                    <a:p>
                      <a:pPr algn="l" rtl="0" fontAlgn="ctr"/>
                      <a:r>
                        <a:rPr lang="zh-TW" sz="1800" b="1">
                          <a:effectLst/>
                          <a:latin typeface="標楷體" pitchFamily="65" charset="-120"/>
                          <a:ea typeface="標楷體" panose="03000509000000000000" pitchFamily="65" charset="-120"/>
                        </a:rPr>
                        <a:t>IP 位址</a:t>
                      </a:r>
                    </a:p>
                  </a:txBody>
                  <a:tcPr marL="47625" marR="47625" marT="47625" marB="47625" anchor="ctr"/>
                </a:tc>
                <a:extLst>
                  <a:ext uri="{0D108BD9-81ED-4DB2-BD59-A6C34878D82A}">
                    <a16:rowId xmlns:a16="http://schemas.microsoft.com/office/drawing/2014/main" val="3554507810"/>
                  </a:ext>
                </a:extLst>
              </a:tr>
              <a:tr h="643890">
                <a:tc>
                  <a:txBody>
                    <a:bodyPr vert="horz" wrap="square"/>
                    <a:lstStyle/>
                    <a:p>
                      <a:pPr rtl="0" fontAlgn="ctr"/>
                      <a:r>
                        <a:rPr lang="zh-TW" sz="1800" b="0">
                          <a:effectLst/>
                          <a:latin typeface="標楷體" pitchFamily="65" charset="-120"/>
                          <a:ea typeface="標楷體" panose="03000509000000000000" pitchFamily="65" charset="-120"/>
                        </a:rPr>
                        <a:t>G0/0/0.10</a:t>
                      </a:r>
                    </a:p>
                  </a:txBody>
                  <a:tcPr marL="47625" marR="47625" marT="47625" marB="47625" anchor="ctr"/>
                </a:tc>
                <a:tc>
                  <a:txBody>
                    <a:bodyPr vert="horz" wrap="square"/>
                    <a:lstStyle/>
                    <a:p>
                      <a:pPr rtl="0" fontAlgn="ctr"/>
                      <a:r>
                        <a:rPr lang="zh-TW" sz="1800" b="0">
                          <a:effectLst/>
                          <a:latin typeface="標楷體" pitchFamily="65" charset="-120"/>
                          <a:ea typeface="標楷體" panose="03000509000000000000" pitchFamily="65" charset="-120"/>
                        </a:rPr>
                        <a:t>10</a:t>
                      </a:r>
                    </a:p>
                  </a:txBody>
                  <a:tcPr marL="47625" marR="47625" marT="47625" marB="47625" anchor="ctr"/>
                </a:tc>
                <a:tc>
                  <a:txBody>
                    <a:bodyPr vert="horz" wrap="square"/>
                    <a:lstStyle/>
                    <a:p>
                      <a:pPr rtl="0" fontAlgn="ctr"/>
                      <a:r>
                        <a:rPr lang="zh-TW" sz="1800" b="0">
                          <a:effectLst/>
                          <a:latin typeface="標楷體" pitchFamily="65" charset="-120"/>
                          <a:ea typeface="標楷體" panose="03000509000000000000" pitchFamily="65" charset="-120"/>
                        </a:rPr>
                        <a:t>192.168.10.1/24</a:t>
                      </a:r>
                    </a:p>
                  </a:txBody>
                  <a:tcPr marL="47625" marR="47625" marT="47625" marB="47625" anchor="ctr"/>
                </a:tc>
                <a:extLst>
                  <a:ext uri="{0D108BD9-81ED-4DB2-BD59-A6C34878D82A}">
                    <a16:rowId xmlns:a16="http://schemas.microsoft.com/office/drawing/2014/main" val="1414935362"/>
                  </a:ext>
                </a:extLst>
              </a:tr>
              <a:tr h="643890">
                <a:tc>
                  <a:txBody>
                    <a:bodyPr vert="horz" wrap="square"/>
                    <a:lstStyle/>
                    <a:p>
                      <a:pPr rtl="0" fontAlgn="ctr"/>
                      <a:r>
                        <a:rPr lang="zh-TW" sz="1800" b="0">
                          <a:effectLst/>
                          <a:latin typeface="標楷體" pitchFamily="65" charset="-120"/>
                          <a:ea typeface="標楷體" panose="03000509000000000000" pitchFamily="65" charset="-120"/>
                        </a:rPr>
                        <a:t>G0/0/0.20</a:t>
                      </a:r>
                    </a:p>
                  </a:txBody>
                  <a:tcPr marL="47625" marR="47625" marT="47625" marB="47625" anchor="ctr"/>
                </a:tc>
                <a:tc>
                  <a:txBody>
                    <a:bodyPr vert="horz" wrap="square"/>
                    <a:lstStyle/>
                    <a:p>
                      <a:pPr rtl="0" fontAlgn="ctr"/>
                      <a:r>
                        <a:rPr lang="zh-TW" sz="1800" b="0">
                          <a:effectLst/>
                          <a:latin typeface="標楷體" pitchFamily="65" charset="-120"/>
                          <a:ea typeface="標楷體" panose="03000509000000000000" pitchFamily="65" charset="-120"/>
                        </a:rPr>
                        <a:t>20</a:t>
                      </a:r>
                    </a:p>
                  </a:txBody>
                  <a:tcPr marL="47625" marR="47625" marT="47625" marB="47625" anchor="ctr"/>
                </a:tc>
                <a:tc>
                  <a:txBody>
                    <a:bodyPr vert="horz" wrap="square"/>
                    <a:lstStyle/>
                    <a:p>
                      <a:pPr rtl="0" fontAlgn="ctr"/>
                      <a:r>
                        <a:rPr lang="zh-TW" sz="1800" b="0">
                          <a:effectLst/>
                          <a:latin typeface="標楷體" pitchFamily="65" charset="-120"/>
                          <a:ea typeface="標楷體" panose="03000509000000000000" pitchFamily="65" charset="-120"/>
                        </a:rPr>
                        <a:t>192.168.20.1/24</a:t>
                      </a:r>
                    </a:p>
                  </a:txBody>
                  <a:tcPr marL="47625" marR="47625" marT="47625" marB="47625" anchor="ctr"/>
                </a:tc>
                <a:extLst>
                  <a:ext uri="{0D108BD9-81ED-4DB2-BD59-A6C34878D82A}">
                    <a16:rowId xmlns:a16="http://schemas.microsoft.com/office/drawing/2014/main" val="3004946458"/>
                  </a:ext>
                </a:extLst>
              </a:tr>
              <a:tr h="643890">
                <a:tc>
                  <a:txBody>
                    <a:bodyPr vert="horz" wrap="square"/>
                    <a:lstStyle/>
                    <a:p>
                      <a:pPr rtl="0" fontAlgn="ctr"/>
                      <a:r>
                        <a:rPr lang="zh-TW" sz="1800" b="0">
                          <a:effectLst/>
                          <a:latin typeface="標楷體" pitchFamily="65" charset="-120"/>
                          <a:ea typeface="標楷體" panose="03000509000000000000" pitchFamily="65" charset="-120"/>
                        </a:rPr>
                        <a:t>G0/0/0.30</a:t>
                      </a:r>
                    </a:p>
                  </a:txBody>
                  <a:tcPr marL="47625" marR="47625" marT="47625" marB="47625" anchor="ctr"/>
                </a:tc>
                <a:tc>
                  <a:txBody>
                    <a:bodyPr vert="horz" wrap="square"/>
                    <a:lstStyle/>
                    <a:p>
                      <a:pPr rtl="0" fontAlgn="ctr"/>
                      <a:r>
                        <a:rPr lang="zh-TW" sz="1800" b="0">
                          <a:effectLst/>
                          <a:latin typeface="標楷體" pitchFamily="65" charset="-120"/>
                          <a:ea typeface="標楷體" panose="03000509000000000000" pitchFamily="65" charset="-120"/>
                        </a:rPr>
                        <a:t>99</a:t>
                      </a:r>
                    </a:p>
                  </a:txBody>
                  <a:tcPr marL="47625" marR="47625" marT="47625" marB="47625" anchor="ctr"/>
                </a:tc>
                <a:tc>
                  <a:txBody>
                    <a:bodyPr vert="horz" wrap="square"/>
                    <a:lstStyle/>
                    <a:p>
                      <a:pPr rtl="0" fontAlgn="ctr"/>
                      <a:r>
                        <a:rPr lang="zh-TW" sz="1800" b="0">
                          <a:effectLst/>
                          <a:latin typeface="標楷體" pitchFamily="65" charset="-120"/>
                          <a:ea typeface="標楷體" panose="03000509000000000000" pitchFamily="65" charset="-120"/>
                        </a:rPr>
                        <a:t>192.168.99.1/24</a:t>
                      </a:r>
                    </a:p>
                  </a:txBody>
                  <a:tcPr marL="47625" marR="47625" marT="47625" marB="47625" anchor="ctr"/>
                </a:tc>
                <a:extLst>
                  <a:ext uri="{0D108BD9-81ED-4DB2-BD59-A6C34878D82A}">
                    <a16:rowId xmlns:a16="http://schemas.microsoft.com/office/drawing/2014/main" val="3357790694"/>
                  </a:ext>
                </a:extLst>
              </a:tr>
            </a:tbl>
          </a:graphicData>
        </a:graphic>
      </p:graphicFrame>
      <p:pic>
        <p:nvPicPr>
          <p:cNvPr id="10" name="Picture 9">
            <a:extLst>
              <a:ext uri="{FF2B5EF4-FFF2-40B4-BE49-F238E27FC236}">
                <a16:creationId xmlns:a16="http://schemas.microsoft.com/office/drawing/2014/main" id="{C9FE3784-2A30-B644-805D-7B4D8F94E2B2}"/>
              </a:ext>
            </a:extLst>
          </p:cNvPr>
          <p:cNvPicPr>
            <a:picLocks noChangeAspect="1"/>
          </p:cNvPicPr>
          <p:nvPr/>
        </p:nvPicPr>
        <p:blipFill>
          <a:blip r:embed="rId3"/>
          <a:stretch>
            <a:fillRect/>
          </a:stretch>
        </p:blipFill>
        <p:spPr>
          <a:xfrm>
            <a:off x="4315793" y="1584051"/>
            <a:ext cx="3499138" cy="3942691"/>
          </a:xfrm>
          <a:prstGeom prst="rect">
            <a:avLst/>
          </a:prstGeom>
        </p:spPr>
      </p:pic>
      <p:sp>
        <p:nvSpPr>
          <p:cNvPr id="2" name="投影片編號版面配置區 1"/>
          <p:cNvSpPr>
            <a:spLocks noGrp="1"/>
          </p:cNvSpPr>
          <p:nvPr>
            <p:ph type="sldNum" sz="quarter" idx="12"/>
          </p:nvPr>
        </p:nvSpPr>
        <p:spPr/>
        <p:txBody>
          <a:bodyPr/>
          <a:lstStyle/>
          <a:p>
            <a:fld id="{4FAB73BC-B049-4115-A692-8D63A059BFB8}" type="slidenum">
              <a:rPr lang="en-US" smtClean="0"/>
              <a:t>618</a:t>
            </a:fld>
            <a:endParaRPr lang="en-US"/>
          </a:p>
        </p:txBody>
      </p:sp>
    </p:spTree>
    <p:extLst>
      <p:ext uri="{BB962C8B-B14F-4D97-AF65-F5344CB8AC3E}">
        <p14:creationId xmlns:p14="http://schemas.microsoft.com/office/powerpoint/2010/main" val="51592048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619.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noAutofit/>
          </a:bodyPr>
          <a:lstStyle/>
          <a:p>
            <a:r>
              <a:rPr lang="en-US" altLang="zh-TW" sz="2700"/>
              <a:t>21.4</a:t>
            </a:r>
            <a:r>
              <a:rPr lang="en-US" altLang="zh-TW" sz="2700" smtClean="0"/>
              <a:t>VLAN </a:t>
            </a:r>
            <a:r>
              <a:rPr lang="zh-TW" altLang="en-US" sz="2700"/>
              <a:t>間路由故障排除</a:t>
            </a:r>
            <a:br>
              <a:rPr lang="en-US" sz="2700"/>
            </a:br>
            <a:r>
              <a:rPr lang="zh-TW" altLang="en-US" sz="2700"/>
              <a:t>缺少 </a:t>
            </a:r>
            <a:r>
              <a:rPr lang="en-US" altLang="zh-TW" sz="2700"/>
              <a:t>VLAN</a:t>
            </a:r>
          </a:p>
        </p:txBody>
      </p:sp>
      <p:sp>
        <p:nvSpPr>
          <p:cNvPr id="4" name="Content Placeholder 3">
            <a:extLst>
              <a:ext uri="{FF2B5EF4-FFF2-40B4-BE49-F238E27FC236}">
                <a16:creationId xmlns:a16="http://schemas.microsoft.com/office/drawing/2014/main" id="{43D1E904-51FB-AE4A-A175-2BD635783D6D}"/>
              </a:ext>
            </a:extLst>
          </p:cNvPr>
          <p:cNvSpPr>
            <a:spLocks noGrp="1"/>
          </p:cNvSpPr>
          <p:nvPr>
            <p:ph idx="1"/>
          </p:nvPr>
        </p:nvSpPr>
        <p:spPr>
          <a:xfrm>
            <a:off x="1" y="1589088"/>
            <a:ext cx="4247803" cy="3689897"/>
          </a:xfrm>
        </p:spPr>
        <p:txBody>
          <a:bodyPr/>
          <a:lstStyle/>
          <a:p>
            <a:pPr marL="0" indent="0" algn="l"/>
            <a:r>
              <a:rPr lang="en-US" altLang="zh-TW" sz="1500">
                <a:solidFill>
                  <a:srgbClr val="000000"/>
                </a:solidFill>
              </a:rPr>
              <a:t>VLAN </a:t>
            </a:r>
            <a:r>
              <a:rPr lang="zh-TW" altLang="en-US" sz="1500">
                <a:solidFill>
                  <a:srgbClr val="000000"/>
                </a:solidFill>
              </a:rPr>
              <a:t>間連線問題可能是缺少的 </a:t>
            </a:r>
            <a:r>
              <a:rPr lang="en-US" altLang="zh-TW" sz="1500">
                <a:solidFill>
                  <a:srgbClr val="000000"/>
                </a:solidFill>
              </a:rPr>
              <a:t>VLAN </a:t>
            </a:r>
            <a:r>
              <a:rPr lang="zh-TW" altLang="en-US" sz="1500">
                <a:solidFill>
                  <a:srgbClr val="000000"/>
                </a:solidFill>
              </a:rPr>
              <a:t>所造成。如果未建立 </a:t>
            </a:r>
            <a:r>
              <a:rPr lang="en-US" altLang="zh-TW" sz="1500">
                <a:solidFill>
                  <a:srgbClr val="000000"/>
                </a:solidFill>
              </a:rPr>
              <a:t>VLAN</a:t>
            </a:r>
            <a:r>
              <a:rPr lang="zh-TW" altLang="en-US" sz="1500">
                <a:solidFill>
                  <a:srgbClr val="000000"/>
                </a:solidFill>
              </a:rPr>
              <a:t>、意外刪除，或者不允許在中繼連結上，則可能會遺失 </a:t>
            </a:r>
            <a:r>
              <a:rPr lang="en-US" altLang="zh-TW" sz="1500">
                <a:solidFill>
                  <a:srgbClr val="000000"/>
                </a:solidFill>
              </a:rPr>
              <a:t>VLAN</a:t>
            </a:r>
            <a:r>
              <a:rPr lang="zh-TW" altLang="en-US" sz="1500">
                <a:solidFill>
                  <a:srgbClr val="000000"/>
                </a:solidFill>
              </a:rPr>
              <a:t>。</a:t>
            </a:r>
          </a:p>
          <a:p>
            <a:pPr marL="0" indent="0" algn="l"/>
            <a:endParaRPr lang="en-US" sz="1500">
              <a:solidFill>
                <a:srgbClr val="000000"/>
              </a:solidFill>
            </a:endParaRPr>
          </a:p>
          <a:p>
            <a:pPr marL="0" indent="0" algn="l"/>
            <a:r>
              <a:rPr lang="zh-TW" altLang="en-US" sz="1500">
                <a:solidFill>
                  <a:srgbClr val="000000"/>
                </a:solidFill>
              </a:rPr>
              <a:t>刪除 </a:t>
            </a:r>
            <a:r>
              <a:rPr lang="en-US" altLang="zh-TW" sz="1500">
                <a:solidFill>
                  <a:srgbClr val="000000"/>
                </a:solidFill>
              </a:rPr>
              <a:t>VLAN </a:t>
            </a:r>
            <a:r>
              <a:rPr lang="zh-TW" altLang="en-US" sz="1500">
                <a:solidFill>
                  <a:srgbClr val="000000"/>
                </a:solidFill>
              </a:rPr>
              <a:t>時，指派給該 </a:t>
            </a:r>
            <a:r>
              <a:rPr lang="en-US" altLang="zh-TW" sz="1500">
                <a:solidFill>
                  <a:srgbClr val="000000"/>
                </a:solidFill>
              </a:rPr>
              <a:t>VLAN </a:t>
            </a:r>
            <a:r>
              <a:rPr lang="zh-TW" altLang="en-US" sz="1500">
                <a:solidFill>
                  <a:srgbClr val="000000"/>
                </a:solidFill>
              </a:rPr>
              <a:t>的任何連接埠都會變成非使用中狀態。它們會保持與 </a:t>
            </a:r>
            <a:r>
              <a:rPr lang="en-US" altLang="zh-TW" sz="1500">
                <a:solidFill>
                  <a:srgbClr val="000000"/>
                </a:solidFill>
              </a:rPr>
              <a:t>VLAN </a:t>
            </a:r>
            <a:r>
              <a:rPr lang="zh-TW" altLang="en-US" sz="1500">
                <a:solidFill>
                  <a:srgbClr val="000000"/>
                </a:solidFill>
              </a:rPr>
              <a:t>關聯（因此非作用中），直到你將它們指派給新的 </a:t>
            </a:r>
            <a:r>
              <a:rPr lang="en-US" altLang="zh-TW" sz="1500">
                <a:solidFill>
                  <a:srgbClr val="000000"/>
                </a:solidFill>
              </a:rPr>
              <a:t>VLAN </a:t>
            </a:r>
            <a:r>
              <a:rPr lang="zh-TW" altLang="en-US" sz="1500">
                <a:solidFill>
                  <a:srgbClr val="000000"/>
                </a:solidFill>
              </a:rPr>
              <a:t>或重新建立遺失的 </a:t>
            </a:r>
            <a:r>
              <a:rPr lang="en-US" altLang="zh-TW" sz="1500">
                <a:solidFill>
                  <a:srgbClr val="000000"/>
                </a:solidFill>
              </a:rPr>
              <a:t>VLAN </a:t>
            </a:r>
            <a:r>
              <a:rPr lang="zh-TW" altLang="en-US" sz="1500">
                <a:solidFill>
                  <a:srgbClr val="000000"/>
                </a:solidFill>
              </a:rPr>
              <a:t>為止。重新建立遺失的 </a:t>
            </a:r>
            <a:r>
              <a:rPr lang="en-US" altLang="zh-TW" sz="1500">
                <a:solidFill>
                  <a:srgbClr val="000000"/>
                </a:solidFill>
              </a:rPr>
              <a:t>VLAN </a:t>
            </a:r>
            <a:r>
              <a:rPr lang="zh-TW" altLang="en-US" sz="1500">
                <a:solidFill>
                  <a:srgbClr val="000000"/>
                </a:solidFill>
              </a:rPr>
              <a:t>會自動重新指派主機給它。</a:t>
            </a:r>
          </a:p>
          <a:p>
            <a:pPr marL="0" indent="0" algn="l"/>
            <a:endParaRPr lang="en-US" sz="1500">
              <a:solidFill>
                <a:srgbClr val="000000"/>
              </a:solidFill>
            </a:endParaRPr>
          </a:p>
          <a:p>
            <a:pPr marL="0" indent="0" algn="l"/>
            <a:r>
              <a:rPr lang="zh-TW" altLang="en-US" sz="1500">
                <a:solidFill>
                  <a:srgbClr val="000000"/>
                </a:solidFill>
              </a:rPr>
              <a:t>使用 </a:t>
            </a:r>
            <a:r>
              <a:rPr lang="en-US" altLang="zh-TW" sz="1500" b="1">
                <a:solidFill>
                  <a:srgbClr val="000000"/>
                </a:solidFill>
              </a:rPr>
              <a:t>show interface</a:t>
            </a:r>
            <a:r>
              <a:rPr lang="zh-TW" altLang="en-US" sz="1500">
                <a:solidFill>
                  <a:srgbClr val="000000"/>
                </a:solidFill>
              </a:rPr>
              <a:t> </a:t>
            </a:r>
            <a:r>
              <a:rPr lang="en-US" altLang="zh-TW" sz="1500" i="1">
                <a:solidFill>
                  <a:srgbClr val="000000"/>
                </a:solidFill>
              </a:rPr>
              <a:t>interface-id</a:t>
            </a:r>
            <a:r>
              <a:rPr lang="zh-TW" altLang="en-US" sz="1500">
                <a:solidFill>
                  <a:srgbClr val="000000"/>
                </a:solidFill>
              </a:rPr>
              <a:t> </a:t>
            </a:r>
            <a:r>
              <a:rPr lang="en-US" altLang="zh-TW" sz="1500" b="1">
                <a:solidFill>
                  <a:srgbClr val="000000"/>
                </a:solidFill>
              </a:rPr>
              <a:t>switchport</a:t>
            </a:r>
            <a:r>
              <a:rPr lang="zh-TW" altLang="en-US" sz="1500">
                <a:solidFill>
                  <a:srgbClr val="000000"/>
                </a:solidFill>
              </a:rPr>
              <a:t> 命令來驗證連接埠的 </a:t>
            </a:r>
            <a:r>
              <a:rPr lang="en-US" altLang="zh-TW" sz="1500">
                <a:solidFill>
                  <a:srgbClr val="000000"/>
                </a:solidFill>
              </a:rPr>
              <a:t>VLAN </a:t>
            </a:r>
            <a:r>
              <a:rPr lang="zh-TW" altLang="en-US" sz="1500">
                <a:solidFill>
                  <a:srgbClr val="000000"/>
                </a:solidFill>
              </a:rPr>
              <a:t>成員資格。</a:t>
            </a:r>
          </a:p>
        </p:txBody>
      </p:sp>
      <p:pic>
        <p:nvPicPr>
          <p:cNvPr id="7" name="Picture 6">
            <a:extLst>
              <a:ext uri="{FF2B5EF4-FFF2-40B4-BE49-F238E27FC236}">
                <a16:creationId xmlns:a16="http://schemas.microsoft.com/office/drawing/2014/main" id="{08B19872-2E37-FA49-BC68-9D1DAFF1C51B}"/>
              </a:ext>
            </a:extLst>
          </p:cNvPr>
          <p:cNvPicPr>
            <a:picLocks noChangeAspect="1"/>
          </p:cNvPicPr>
          <p:nvPr/>
        </p:nvPicPr>
        <p:blipFill>
          <a:blip r:embed="rId3"/>
          <a:stretch>
            <a:fillRect/>
          </a:stretch>
        </p:blipFill>
        <p:spPr>
          <a:xfrm>
            <a:off x="4247804" y="1897336"/>
            <a:ext cx="4508500" cy="3073400"/>
          </a:xfrm>
          <a:prstGeom prst="rect">
            <a:avLst/>
          </a:prstGeom>
        </p:spPr>
      </p:pic>
      <p:sp>
        <p:nvSpPr>
          <p:cNvPr id="2" name="投影片編號版面配置區 1"/>
          <p:cNvSpPr>
            <a:spLocks noGrp="1"/>
          </p:cNvSpPr>
          <p:nvPr>
            <p:ph type="sldNum" sz="quarter" idx="12"/>
          </p:nvPr>
        </p:nvSpPr>
        <p:spPr/>
        <p:txBody>
          <a:bodyPr/>
          <a:lstStyle/>
          <a:p>
            <a:fld id="{4FAB73BC-B049-4115-A692-8D63A059BFB8}" type="slidenum">
              <a:rPr lang="en-US" smtClean="0"/>
              <a:t>619</a:t>
            </a:fld>
            <a:endParaRPr lang="en-US"/>
          </a:p>
        </p:txBody>
      </p:sp>
    </p:spTree>
    <p:extLst>
      <p:ext uri="{BB962C8B-B14F-4D97-AF65-F5344CB8AC3E}">
        <p14:creationId xmlns:p14="http://schemas.microsoft.com/office/powerpoint/2010/main" val="418368081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62.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1505" name="Rectangle 2"/>
          <p:cNvSpPr>
            <a:spLocks noGrp="1" noChangeArrowheads="1"/>
          </p:cNvSpPr>
          <p:nvPr>
            <p:ph type="title"/>
          </p:nvPr>
        </p:nvSpPr>
        <p:spPr/>
        <p:txBody>
          <a:bodyPr>
            <a:normAutofit/>
          </a:bodyPr>
          <a:lstStyle/>
          <a:p>
            <a:pPr rtl="0"/>
            <a:r>
              <a:rPr lang="en-US" altLang="zh-TW" sz="3000" smtClean="0">
                <a:latin typeface="Arial"/>
              </a:rPr>
              <a:t>2.4</a:t>
            </a:r>
            <a:r>
              <a:rPr lang="zh-TW" altLang="en-US" sz="3000" smtClean="0">
                <a:latin typeface="Arial"/>
              </a:rPr>
              <a:t>基本</a:t>
            </a:r>
            <a:r>
              <a:rPr lang="zh-TW" altLang="en-US" sz="3000">
                <a:latin typeface="Arial"/>
              </a:rPr>
              <a:t>配置</a:t>
            </a:r>
            <a:r>
              <a:rPr lang="en-US" altLang="zh-TW" sz="3000">
                <a:latin typeface="Arial"/>
              </a:rPr>
              <a:t>-</a:t>
            </a:r>
            <a:r>
              <a:rPr lang="zh-TW" altLang="en-US" sz="3000">
                <a:latin typeface="Arial"/>
              </a:rPr>
              <a:t>裝置名稱</a:t>
            </a:r>
          </a:p>
        </p:txBody>
      </p:sp>
      <p:sp>
        <p:nvSpPr>
          <p:cNvPr id="4" name="Content Placeholder 3"/>
          <p:cNvSpPr>
            <a:spLocks noGrp="1"/>
          </p:cNvSpPr>
          <p:nvPr>
            <p:ph idx="1"/>
          </p:nvPr>
        </p:nvSpPr>
        <p:spPr>
          <a:xfrm>
            <a:off x="382615" y="1323994"/>
            <a:ext cx="6218210" cy="1639849"/>
          </a:xfrm>
        </p:spPr>
        <p:txBody>
          <a:bodyPr>
            <a:normAutofit fontScale="70000" lnSpcReduction="20000"/>
          </a:bodyPr>
          <a:lstStyle/>
          <a:p>
            <a:pPr rtl="0">
              <a:lnSpc>
                <a:spcPct val="85000"/>
              </a:lnSpc>
              <a:spcBef>
                <a:spcPct val="30000"/>
              </a:spcBef>
              <a:buFont typeface="Arial" panose="020b0604020202020204" pitchFamily="34" charset="0"/>
              <a:buChar char="•"/>
            </a:pPr>
            <a:r>
              <a:rPr lang="zh-TW" altLang="en-US" sz="3500"/>
              <a:t>任何設備上的第一個配置命令應該是給它一個唯一的主機名。 </a:t>
            </a:r>
          </a:p>
          <a:p>
            <a:pPr rtl="0">
              <a:buFont typeface="Arial" panose="020b0604020202020204" pitchFamily="34" charset="0"/>
              <a:buChar char="•"/>
            </a:pPr>
            <a:r>
              <a:rPr lang="zh-TW" altLang="en-US" sz="3500"/>
              <a:t>依預設，會為所有裝置指定出廠預設名稱。例如，思科 </a:t>
            </a:r>
            <a:r>
              <a:rPr lang="en-US" altLang="zh-TW" sz="3500"/>
              <a:t>IOS </a:t>
            </a:r>
            <a:r>
              <a:rPr lang="zh-TW" altLang="en-US" sz="3500"/>
              <a:t>交換器是 “交換器”。</a:t>
            </a:r>
          </a:p>
          <a:p>
            <a:endParaRPr lang="en-US"/>
          </a:p>
          <a:p>
            <a:endParaRPr lang="en-US"/>
          </a:p>
        </p:txBody>
      </p:sp>
      <p:sp>
        <p:nvSpPr>
          <p:cNvPr id="10" name="Content Placeholder 3">
            <a:extLst>
              <a:ext uri="{FF2B5EF4-FFF2-40B4-BE49-F238E27FC236}">
                <a16:creationId xmlns:a16="http://schemas.microsoft.com/office/drawing/2014/main" id="{46431B1F-CF88-7348-B7DE-E17404CC367A}"/>
              </a:ext>
            </a:extLst>
          </p:cNvPr>
          <p:cNvSpPr txBox="1"/>
          <p:nvPr/>
        </p:nvSpPr>
        <p:spPr bwMode="auto">
          <a:xfrm>
            <a:off x="277838" y="2963843"/>
            <a:ext cx="4202721" cy="22516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a:buChar char="•"/>
              <a:defRPr lang="en-US" sz="1100" kern="120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anose="020b0604020202020204"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anose="020b0604020202020204"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anose="020b0604020202020204"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rtl="0">
              <a:buFont typeface="Arial" panose="020b0604020202020204" pitchFamily="34" charset="0"/>
              <a:buChar char="•"/>
            </a:pPr>
            <a:r>
              <a:rPr lang="zh-TW" altLang="en-US" sz="1600">
                <a:latin typeface="標楷體" pitchFamily="65" charset="-120"/>
                <a:ea typeface="標楷體" panose="03000509000000000000" pitchFamily="65" charset="-120"/>
              </a:rPr>
              <a:t>裝置命名準則：</a:t>
            </a:r>
          </a:p>
          <a:p>
            <a:pPr lvl="2" rtl="0">
              <a:buFont typeface="Arial" panose="020b0604020202020204" pitchFamily="34" charset="0"/>
              <a:buChar char="•"/>
            </a:pPr>
            <a:r>
              <a:rPr lang="zh-TW" altLang="en-US" sz="1600">
                <a:latin typeface="標楷體" pitchFamily="65" charset="-120"/>
                <a:ea typeface="標楷體" panose="03000509000000000000" pitchFamily="65" charset="-120"/>
              </a:rPr>
              <a:t>以字母開頭</a:t>
            </a:r>
          </a:p>
          <a:p>
            <a:pPr lvl="2" rtl="0">
              <a:buFont typeface="Arial" panose="020b0604020202020204" pitchFamily="34" charset="0"/>
              <a:buChar char="•"/>
            </a:pPr>
            <a:r>
              <a:rPr lang="zh-TW" altLang="en-US" sz="1600">
                <a:latin typeface="標楷體" pitchFamily="65" charset="-120"/>
                <a:ea typeface="標楷體" panose="03000509000000000000" pitchFamily="65" charset="-120"/>
              </a:rPr>
              <a:t>不包含空格</a:t>
            </a:r>
          </a:p>
          <a:p>
            <a:pPr lvl="2" rtl="0">
              <a:buFont typeface="Arial" panose="020b0604020202020204" pitchFamily="34" charset="0"/>
              <a:buChar char="•"/>
            </a:pPr>
            <a:r>
              <a:rPr lang="zh-TW" altLang="en-US" sz="1600">
                <a:latin typeface="標楷體" pitchFamily="65" charset="-120"/>
                <a:ea typeface="標楷體" panose="03000509000000000000" pitchFamily="65" charset="-120"/>
              </a:rPr>
              <a:t>以字母或數字結尾</a:t>
            </a:r>
          </a:p>
          <a:p>
            <a:pPr lvl="2" rtl="0">
              <a:buFont typeface="Arial" panose="020b0604020202020204" pitchFamily="34" charset="0"/>
              <a:buChar char="•"/>
            </a:pPr>
            <a:r>
              <a:rPr lang="zh-TW" altLang="en-US" sz="1600">
                <a:latin typeface="標楷體" pitchFamily="65" charset="-120"/>
                <a:ea typeface="標楷體" panose="03000509000000000000" pitchFamily="65" charset="-120"/>
              </a:rPr>
              <a:t>僅使用字母、數字和破折號</a:t>
            </a:r>
          </a:p>
          <a:p>
            <a:pPr lvl="2" rtl="0">
              <a:buFont typeface="Arial" panose="020b0604020202020204" pitchFamily="34" charset="0"/>
              <a:buChar char="•"/>
            </a:pPr>
            <a:r>
              <a:rPr lang="zh-TW" altLang="en-US" sz="1600">
                <a:latin typeface="標楷體" pitchFamily="65" charset="-120"/>
                <a:ea typeface="標楷體" panose="03000509000000000000" pitchFamily="65" charset="-120"/>
              </a:rPr>
              <a:t>長度少於 </a:t>
            </a:r>
            <a:r>
              <a:rPr lang="en-US" altLang="zh-TW" sz="1600">
                <a:latin typeface="標楷體" pitchFamily="65" charset="-120"/>
                <a:ea typeface="標楷體" panose="03000509000000000000" pitchFamily="65" charset="-120"/>
              </a:rPr>
              <a:t>64 </a:t>
            </a:r>
            <a:r>
              <a:rPr lang="zh-TW" altLang="en-US" sz="1600">
                <a:latin typeface="標楷體" pitchFamily="65" charset="-120"/>
                <a:ea typeface="標楷體" panose="03000509000000000000" pitchFamily="65" charset="-120"/>
              </a:rPr>
              <a:t>個字元</a:t>
            </a:r>
          </a:p>
          <a:p>
            <a:endParaRPr lang="en-US"/>
          </a:p>
          <a:p>
            <a:endParaRPr lang="en-US"/>
          </a:p>
        </p:txBody>
      </p:sp>
      <p:sp>
        <p:nvSpPr>
          <p:cNvPr id="3" name="TextBox 2">
            <a:extLst>
              <a:ext uri="{FF2B5EF4-FFF2-40B4-BE49-F238E27FC236}">
                <a16:creationId xmlns:a16="http://schemas.microsoft.com/office/drawing/2014/main" id="{790CDB78-5B44-2540-9744-45DBDB654D0E}"/>
              </a:ext>
            </a:extLst>
          </p:cNvPr>
          <p:cNvSpPr txBox="1"/>
          <p:nvPr/>
        </p:nvSpPr>
        <p:spPr>
          <a:xfrm>
            <a:off x="5068861" y="4168120"/>
            <a:ext cx="3613440" cy="553998"/>
          </a:xfrm>
          <a:prstGeom prst="rect">
            <a:avLst/>
          </a:prstGeom>
          <a:noFill/>
        </p:spPr>
        <p:txBody>
          <a:bodyPr wrap="square" rtlCol="0">
            <a:spAutoFit/>
          </a:bodyPr>
          <a:lstStyle/>
          <a:p>
            <a:pPr rtl="0"/>
            <a:r>
              <a:rPr lang="zh-TW" altLang="en-US" sz="1500" b="1">
                <a:solidFill>
                  <a:srgbClr val="000000"/>
                </a:solidFill>
                <a:latin typeface="標楷體" pitchFamily="65" charset="-120"/>
                <a:ea typeface="標楷體" panose="03000509000000000000" pitchFamily="65" charset="-120"/>
              </a:rPr>
              <a:t>注意</a:t>
            </a:r>
            <a:r>
              <a:rPr lang="zh-TW" altLang="en-US" sz="1500">
                <a:solidFill>
                  <a:srgbClr val="000000"/>
                </a:solidFill>
                <a:latin typeface="標楷體" pitchFamily="65" charset="-120"/>
                <a:ea typeface="標楷體" panose="03000509000000000000" pitchFamily="65" charset="-120"/>
              </a:rPr>
              <a:t>：要返回到默認提示符，請使用 </a:t>
            </a:r>
            <a:r>
              <a:rPr lang="zh-TW" altLang="en-US" sz="1500" b="1">
                <a:solidFill>
                  <a:srgbClr val="000000"/>
                </a:solidFill>
                <a:latin typeface="標楷體" pitchFamily="65" charset="-120"/>
                <a:ea typeface="標楷體" panose="03000509000000000000" pitchFamily="65" charset="-120"/>
              </a:rPr>
              <a:t>無 </a:t>
            </a:r>
            <a:r>
              <a:rPr lang="en-US" altLang="zh-TW" sz="1500" b="1">
                <a:solidFill>
                  <a:srgbClr val="000000"/>
                </a:solidFill>
                <a:latin typeface="標楷體" pitchFamily="65" charset="-120"/>
                <a:ea typeface="標楷體" panose="03000509000000000000" pitchFamily="65" charset="-120"/>
              </a:rPr>
              <a:t>hostname</a:t>
            </a:r>
            <a:r>
              <a:rPr lang="zh-TW" altLang="en-US" sz="1500">
                <a:solidFill>
                  <a:srgbClr val="000000"/>
                </a:solidFill>
                <a:latin typeface="標楷體" pitchFamily="65" charset="-120"/>
                <a:ea typeface="標楷體" panose="03000509000000000000" pitchFamily="65" charset="-120"/>
              </a:rPr>
              <a:t> 全局配置命令。 </a:t>
            </a:r>
          </a:p>
        </p:txBody>
      </p:sp>
      <p:pic>
        <p:nvPicPr>
          <p:cNvPr id="2" name="Picture 1">
            <a:extLst>
              <a:ext uri="{FF2B5EF4-FFF2-40B4-BE49-F238E27FC236}">
                <a16:creationId xmlns:a16="http://schemas.microsoft.com/office/drawing/2014/main" id="{90C4244C-923F-EB45-BEF5-9FC7D9C28DD6}"/>
              </a:ext>
            </a:extLst>
          </p:cNvPr>
          <p:cNvPicPr>
            <a:picLocks noChangeAspect="1"/>
          </p:cNvPicPr>
          <p:nvPr/>
        </p:nvPicPr>
        <p:blipFill>
          <a:blip r:embed="rId3"/>
          <a:stretch>
            <a:fillRect/>
          </a:stretch>
        </p:blipFill>
        <p:spPr>
          <a:xfrm>
            <a:off x="5099341" y="3200163"/>
            <a:ext cx="3797300" cy="622300"/>
          </a:xfrm>
          <a:prstGeom prst="rect">
            <a:avLst/>
          </a:prstGeom>
        </p:spPr>
      </p:pic>
      <p:sp>
        <p:nvSpPr>
          <p:cNvPr id="5" name="投影片編號版面配置區 4"/>
          <p:cNvSpPr>
            <a:spLocks noGrp="1"/>
          </p:cNvSpPr>
          <p:nvPr>
            <p:ph type="sldNum" sz="quarter" idx="4"/>
          </p:nvPr>
        </p:nvSpPr>
        <p:spPr/>
        <p:txBody>
          <a:bodyPr/>
          <a:lstStyle/>
          <a:p>
            <a:pPr defTabSz="385754">
              <a:defRPr/>
            </a:pPr>
            <a:fld id="{2F5CCB13-0A32-4557-88E9-079F0C330695}" type="slidenum">
              <a:rPr lang="en-US" kern="0" smtClean="0">
                <a:solidFill>
                  <a:srgbClr val="595959"/>
                </a:solidFill>
              </a:rPr>
              <a:pPr defTabSz="385754">
                <a:defRPr/>
              </a:pPr>
              <a:t>62</a:t>
            </a:fld>
            <a:endParaRPr lang="en-US" kern="0">
              <a:solidFill>
                <a:srgbClr val="595959"/>
              </a:solidFill>
            </a:endParaRPr>
          </a:p>
        </p:txBody>
      </p:sp>
    </p:spTree>
    <p:custDataLst>
      <p:tags r:id="rId4"/>
    </p:custDataLst>
    <p:extLst>
      <p:ext uri="{BB962C8B-B14F-4D97-AF65-F5344CB8AC3E}">
        <p14:creationId xmlns:p14="http://schemas.microsoft.com/office/powerpoint/2010/main" val="320067726"/>
      </p:ext>
    </p:extLst>
  </p:cSld>
  <p:clrMapOvr>
    <a:masterClrMapping/>
  </p:clrMapOvr>
  <p:transition spd="slow">
    <p:wipe/>
  </p:transition>
  <p:timing/>
</p:sld>
</file>

<file path=ppt/slides/slide620.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noAutofit/>
          </a:bodyPr>
          <a:lstStyle/>
          <a:p>
            <a:r>
              <a:rPr lang="en-US" altLang="zh-TW" sz="2700"/>
              <a:t>21.4</a:t>
            </a:r>
            <a:r>
              <a:rPr lang="en-US" altLang="zh-TW" sz="2700" smtClean="0"/>
              <a:t>VLAN </a:t>
            </a:r>
            <a:r>
              <a:rPr lang="zh-TW" altLang="en-US" sz="2700"/>
              <a:t>間路由故障排除</a:t>
            </a:r>
            <a:br>
              <a:rPr lang="en-US" sz="2700"/>
            </a:br>
            <a:r>
              <a:rPr lang="zh-TW" altLang="en-US" sz="2700"/>
              <a:t>交換器中繼連接埠問題</a:t>
            </a:r>
          </a:p>
        </p:txBody>
      </p:sp>
      <p:sp>
        <p:nvSpPr>
          <p:cNvPr id="5" name="Content Placeholder 4">
            <a:extLst>
              <a:ext uri="{FF2B5EF4-FFF2-40B4-BE49-F238E27FC236}">
                <a16:creationId xmlns:a16="http://schemas.microsoft.com/office/drawing/2014/main" id="{AFC1BFF7-A6AE-E44B-8FB1-E7A3710468E3}"/>
              </a:ext>
            </a:extLst>
          </p:cNvPr>
          <p:cNvSpPr>
            <a:spLocks noGrp="1"/>
          </p:cNvSpPr>
          <p:nvPr>
            <p:ph idx="1"/>
          </p:nvPr>
        </p:nvSpPr>
        <p:spPr>
          <a:xfrm>
            <a:off x="206141" y="1749479"/>
            <a:ext cx="8555214" cy="1637290"/>
          </a:xfrm>
        </p:spPr>
        <p:txBody>
          <a:bodyPr/>
          <a:lstStyle/>
          <a:p>
            <a:pPr marL="0" indent="0" algn="l"/>
            <a:r>
              <a:rPr lang="en-US" altLang="zh-TW" sz="1600">
                <a:solidFill>
                  <a:srgbClr val="000000"/>
                </a:solidFill>
              </a:rPr>
              <a:t>VLAN </a:t>
            </a:r>
            <a:r>
              <a:rPr lang="zh-TW" altLang="en-US" sz="1600">
                <a:solidFill>
                  <a:srgbClr val="000000"/>
                </a:solidFill>
              </a:rPr>
              <a:t>間路由的另一個問題包括設定錯誤的交換器連接埠。在舊版 </a:t>
            </a:r>
            <a:r>
              <a:rPr lang="en-US" altLang="zh-TW" sz="1600">
                <a:solidFill>
                  <a:srgbClr val="000000"/>
                </a:solidFill>
              </a:rPr>
              <a:t>VLAN </a:t>
            </a:r>
            <a:r>
              <a:rPr lang="zh-TW" altLang="en-US" sz="1600">
                <a:solidFill>
                  <a:srgbClr val="000000"/>
                </a:solidFill>
              </a:rPr>
              <a:t>間解決方案中，這可能是在連線路由器連接埠未指派給正確的 </a:t>
            </a:r>
            <a:r>
              <a:rPr lang="en-US" altLang="zh-TW" sz="1600">
                <a:solidFill>
                  <a:srgbClr val="000000"/>
                </a:solidFill>
              </a:rPr>
              <a:t>VLAN </a:t>
            </a:r>
            <a:r>
              <a:rPr lang="zh-TW" altLang="en-US" sz="1600">
                <a:solidFill>
                  <a:srgbClr val="000000"/>
                </a:solidFill>
              </a:rPr>
              <a:t>時造成的。</a:t>
            </a:r>
          </a:p>
          <a:p>
            <a:pPr marL="0" indent="0" algn="l"/>
            <a:r>
              <a:rPr lang="zh-TW" altLang="en-US" sz="1600">
                <a:solidFill>
                  <a:srgbClr val="000000"/>
                </a:solidFill>
              </a:rPr>
              <a:t>不過，使用單臂路由器解決方案，最常見的原因是設定錯誤的中繼連接埠。</a:t>
            </a:r>
          </a:p>
          <a:p>
            <a:pPr marL="342892" indent="-342892" algn="l">
              <a:buFont typeface="Arial" panose="020b0604020202020204" pitchFamily="34" charset="0"/>
              <a:buChar char="•"/>
            </a:pPr>
            <a:r>
              <a:rPr lang="zh-TW" altLang="en-US" sz="1600">
                <a:solidFill>
                  <a:srgbClr val="000000"/>
                </a:solidFill>
              </a:rPr>
              <a:t>使用 </a:t>
            </a:r>
            <a:r>
              <a:rPr lang="en-US" altLang="zh-TW" sz="1600" b="1">
                <a:solidFill>
                  <a:srgbClr val="000000"/>
                </a:solidFill>
              </a:rPr>
              <a:t>show interface trunk</a:t>
            </a:r>
            <a:r>
              <a:rPr lang="zh-TW" altLang="en-US" sz="1600">
                <a:solidFill>
                  <a:srgbClr val="000000"/>
                </a:solidFill>
              </a:rPr>
              <a:t> 命令，確認連接到路由器的連接埠是否正確設定為中繼連結。</a:t>
            </a:r>
          </a:p>
          <a:p>
            <a:pPr marL="342892" indent="-342892" algn="l">
              <a:buFont typeface="Arial" panose="020b0604020202020204" pitchFamily="34" charset="0"/>
              <a:buChar char="•"/>
            </a:pPr>
            <a:r>
              <a:rPr lang="zh-TW" altLang="en-US" sz="1600">
                <a:solidFill>
                  <a:srgbClr val="000000"/>
                </a:solidFill>
              </a:rPr>
              <a:t>如果輸出中遺失該連接埠，請使用 </a:t>
            </a:r>
            <a:r>
              <a:rPr lang="en-US" altLang="zh-TW" sz="1600" b="1">
                <a:solidFill>
                  <a:srgbClr val="000000"/>
                </a:solidFill>
              </a:rPr>
              <a:t>show running-config interface X</a:t>
            </a:r>
            <a:r>
              <a:rPr lang="zh-TW" altLang="en-US" sz="1600">
                <a:solidFill>
                  <a:srgbClr val="000000"/>
                </a:solidFill>
              </a:rPr>
              <a:t> 命令檢查連接埠的設定，以查看連接埠的設定方式。</a:t>
            </a:r>
          </a:p>
        </p:txBody>
      </p:sp>
      <p:pic>
        <p:nvPicPr>
          <p:cNvPr id="8" name="Picture 7">
            <a:extLst>
              <a:ext uri="{FF2B5EF4-FFF2-40B4-BE49-F238E27FC236}">
                <a16:creationId xmlns:a16="http://schemas.microsoft.com/office/drawing/2014/main" id="{21061775-9A68-8143-B96C-E5F6ED67C25D}"/>
              </a:ext>
            </a:extLst>
          </p:cNvPr>
          <p:cNvPicPr>
            <a:picLocks noChangeAspect="1"/>
          </p:cNvPicPr>
          <p:nvPr/>
        </p:nvPicPr>
        <p:blipFill>
          <a:blip r:embed="rId3"/>
          <a:stretch>
            <a:fillRect/>
          </a:stretch>
        </p:blipFill>
        <p:spPr>
          <a:xfrm>
            <a:off x="1088969" y="3921730"/>
            <a:ext cx="4737868" cy="1839295"/>
          </a:xfrm>
          <a:prstGeom prst="rect">
            <a:avLst/>
          </a:prstGeom>
        </p:spPr>
      </p:pic>
      <p:sp>
        <p:nvSpPr>
          <p:cNvPr id="2" name="投影片編號版面配置區 1"/>
          <p:cNvSpPr>
            <a:spLocks noGrp="1"/>
          </p:cNvSpPr>
          <p:nvPr>
            <p:ph type="sldNum" sz="quarter" idx="12"/>
          </p:nvPr>
        </p:nvSpPr>
        <p:spPr/>
        <p:txBody>
          <a:bodyPr/>
          <a:lstStyle/>
          <a:p>
            <a:fld id="{4FAB73BC-B049-4115-A692-8D63A059BFB8}" type="slidenum">
              <a:rPr lang="en-US" smtClean="0"/>
              <a:t>620</a:t>
            </a:fld>
            <a:endParaRPr lang="en-US"/>
          </a:p>
        </p:txBody>
      </p:sp>
    </p:spTree>
    <p:extLst>
      <p:ext uri="{BB962C8B-B14F-4D97-AF65-F5344CB8AC3E}">
        <p14:creationId xmlns:p14="http://schemas.microsoft.com/office/powerpoint/2010/main" val="262100028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621.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noAutofit/>
          </a:bodyPr>
          <a:lstStyle/>
          <a:p>
            <a:r>
              <a:rPr lang="en-US" altLang="zh-TW" sz="2700"/>
              <a:t>21.4</a:t>
            </a:r>
            <a:r>
              <a:rPr lang="en-US" altLang="zh-TW" sz="2700" smtClean="0"/>
              <a:t>VLAN </a:t>
            </a:r>
            <a:r>
              <a:rPr lang="zh-TW" altLang="en-US" sz="2700"/>
              <a:t>間路由故障排除</a:t>
            </a:r>
            <a:br>
              <a:rPr lang="en-US" sz="2700"/>
            </a:br>
            <a:r>
              <a:rPr lang="zh-TW" altLang="en-US" sz="2700"/>
              <a:t>交換器存取連接埠問題</a:t>
            </a:r>
          </a:p>
        </p:txBody>
      </p:sp>
      <p:sp>
        <p:nvSpPr>
          <p:cNvPr id="4" name="Content Placeholder 3">
            <a:extLst>
              <a:ext uri="{FF2B5EF4-FFF2-40B4-BE49-F238E27FC236}">
                <a16:creationId xmlns:a16="http://schemas.microsoft.com/office/drawing/2014/main" id="{08E29960-FBF1-9A41-B350-216A4605762D}"/>
              </a:ext>
            </a:extLst>
          </p:cNvPr>
          <p:cNvSpPr>
            <a:spLocks noGrp="1"/>
          </p:cNvSpPr>
          <p:nvPr>
            <p:ph idx="1"/>
          </p:nvPr>
        </p:nvSpPr>
        <p:spPr>
          <a:xfrm>
            <a:off x="474664" y="1589088"/>
            <a:ext cx="3927476" cy="3689897"/>
          </a:xfrm>
        </p:spPr>
        <p:txBody>
          <a:bodyPr/>
          <a:lstStyle/>
          <a:p>
            <a:pPr marL="0" indent="0" algn="l"/>
            <a:r>
              <a:rPr lang="zh-TW" altLang="en-US" sz="1400">
                <a:solidFill>
                  <a:srgbClr val="000000"/>
                </a:solidFill>
              </a:rPr>
              <a:t>當交換器存取連接埠設定發生問題時，請使用驗證命令來檢查設定並找出問題。</a:t>
            </a:r>
          </a:p>
          <a:p>
            <a:pPr marL="0" indent="0" algn="l"/>
            <a:endParaRPr lang="en-US" sz="1400">
              <a:solidFill>
                <a:srgbClr val="000000"/>
              </a:solidFill>
            </a:endParaRPr>
          </a:p>
          <a:p>
            <a:pPr marL="0" indent="0" algn="l"/>
            <a:r>
              <a:rPr lang="zh-TW" altLang="en-US" sz="1400">
                <a:solidFill>
                  <a:srgbClr val="000000"/>
                </a:solidFill>
              </a:rPr>
              <a:t>這個問題的一個常見的指標是具有正確的地址設定（</a:t>
            </a:r>
            <a:r>
              <a:rPr lang="en-US" altLang="zh-TW" sz="1400">
                <a:solidFill>
                  <a:srgbClr val="000000"/>
                </a:solidFill>
              </a:rPr>
              <a:t>IP </a:t>
            </a:r>
            <a:r>
              <a:rPr lang="zh-TW" altLang="en-US" sz="1400">
                <a:solidFill>
                  <a:srgbClr val="000000"/>
                </a:solidFill>
              </a:rPr>
              <a:t>地址，子網路遮罩，預設閘道）的 </a:t>
            </a:r>
            <a:r>
              <a:rPr lang="en-US" altLang="zh-TW" sz="1400">
                <a:solidFill>
                  <a:srgbClr val="000000"/>
                </a:solidFill>
              </a:rPr>
              <a:t>PC</a:t>
            </a:r>
            <a:r>
              <a:rPr lang="zh-TW" altLang="en-US" sz="1400">
                <a:solidFill>
                  <a:srgbClr val="000000"/>
                </a:solidFill>
              </a:rPr>
              <a:t>，但無法 </a:t>
            </a:r>
            <a:r>
              <a:rPr lang="en-US" altLang="zh-TW" sz="1400">
                <a:solidFill>
                  <a:srgbClr val="000000"/>
                </a:solidFill>
              </a:rPr>
              <a:t>ping </a:t>
            </a:r>
            <a:r>
              <a:rPr lang="zh-TW" altLang="en-US" sz="1400">
                <a:solidFill>
                  <a:srgbClr val="000000"/>
                </a:solidFill>
              </a:rPr>
              <a:t>其預設閘道。</a:t>
            </a:r>
          </a:p>
          <a:p>
            <a:pPr marL="342892" indent="-342892" algn="l">
              <a:buFont typeface="Arial" panose="020b0604020202020204" pitchFamily="34" charset="0"/>
              <a:buChar char="•"/>
            </a:pPr>
            <a:r>
              <a:rPr lang="zh-TW" altLang="en-US" sz="1400">
                <a:solidFill>
                  <a:srgbClr val="000000"/>
                </a:solidFill>
              </a:rPr>
              <a:t>使用 </a:t>
            </a:r>
            <a:r>
              <a:rPr lang="en-US" altLang="zh-TW" sz="1400" b="1">
                <a:solidFill>
                  <a:srgbClr val="000000"/>
                </a:solidFill>
              </a:rPr>
              <a:t>show vlan brief</a:t>
            </a:r>
            <a:r>
              <a:rPr lang="en-US" altLang="zh-TW" sz="1400">
                <a:solidFill>
                  <a:srgbClr val="000000"/>
                </a:solidFill>
              </a:rPr>
              <a:t>, </a:t>
            </a:r>
            <a:r>
              <a:rPr lang="en-US" altLang="zh-TW" sz="1400" b="1">
                <a:solidFill>
                  <a:srgbClr val="000000"/>
                </a:solidFill>
              </a:rPr>
              <a:t>show interface X switchport</a:t>
            </a:r>
            <a:r>
              <a:rPr lang="zh-TW" altLang="en-US" sz="1400">
                <a:solidFill>
                  <a:srgbClr val="000000"/>
                </a:solidFill>
              </a:rPr>
              <a:t> 或 </a:t>
            </a:r>
            <a:r>
              <a:rPr lang="en-US" altLang="zh-TW" sz="1400" b="1">
                <a:solidFill>
                  <a:srgbClr val="000000"/>
                </a:solidFill>
              </a:rPr>
              <a:t>show running-config interface X</a:t>
            </a:r>
            <a:r>
              <a:rPr lang="zh-TW" altLang="en-US" sz="1400">
                <a:solidFill>
                  <a:srgbClr val="000000"/>
                </a:solidFill>
              </a:rPr>
              <a:t> 命令來驗證介面 </a:t>
            </a:r>
            <a:r>
              <a:rPr lang="en-US" altLang="zh-TW" sz="1400">
                <a:solidFill>
                  <a:srgbClr val="000000"/>
                </a:solidFill>
              </a:rPr>
              <a:t>VLAN </a:t>
            </a:r>
            <a:r>
              <a:rPr lang="zh-TW" altLang="en-US" sz="1400">
                <a:solidFill>
                  <a:srgbClr val="000000"/>
                </a:solidFill>
              </a:rPr>
              <a:t>分配。</a:t>
            </a:r>
          </a:p>
          <a:p>
            <a:pPr marL="342892" indent="-342892" algn="l">
              <a:buFont typeface="Arial" panose="020b0604020202020204" pitchFamily="34" charset="0"/>
              <a:buChar char="•"/>
            </a:pPr>
            <a:endParaRPr lang="en-US" sz="1400">
              <a:solidFill>
                <a:srgbClr val="000000"/>
              </a:solidFill>
            </a:endParaRPr>
          </a:p>
        </p:txBody>
      </p:sp>
      <p:pic>
        <p:nvPicPr>
          <p:cNvPr id="7" name="Picture 6">
            <a:extLst>
              <a:ext uri="{FF2B5EF4-FFF2-40B4-BE49-F238E27FC236}">
                <a16:creationId xmlns:a16="http://schemas.microsoft.com/office/drawing/2014/main" id="{2464A65E-F98A-3D4F-91C8-CD5294D4EFEB}"/>
              </a:ext>
            </a:extLst>
          </p:cNvPr>
          <p:cNvPicPr>
            <a:picLocks noChangeAspect="1"/>
          </p:cNvPicPr>
          <p:nvPr/>
        </p:nvPicPr>
        <p:blipFill>
          <a:blip r:embed="rId3"/>
          <a:stretch>
            <a:fillRect/>
          </a:stretch>
        </p:blipFill>
        <p:spPr>
          <a:xfrm>
            <a:off x="4402138" y="2011636"/>
            <a:ext cx="4267200" cy="2844800"/>
          </a:xfrm>
          <a:prstGeom prst="rect">
            <a:avLst/>
          </a:prstGeom>
        </p:spPr>
      </p:pic>
      <p:sp>
        <p:nvSpPr>
          <p:cNvPr id="2" name="投影片編號版面配置區 1"/>
          <p:cNvSpPr>
            <a:spLocks noGrp="1"/>
          </p:cNvSpPr>
          <p:nvPr>
            <p:ph type="sldNum" sz="quarter" idx="12"/>
          </p:nvPr>
        </p:nvSpPr>
        <p:spPr/>
        <p:txBody>
          <a:bodyPr/>
          <a:lstStyle/>
          <a:p>
            <a:fld id="{4FAB73BC-B049-4115-A692-8D63A059BFB8}" type="slidenum">
              <a:rPr lang="en-US" smtClean="0"/>
              <a:t>621</a:t>
            </a:fld>
            <a:endParaRPr lang="en-US"/>
          </a:p>
        </p:txBody>
      </p:sp>
    </p:spTree>
    <p:extLst>
      <p:ext uri="{BB962C8B-B14F-4D97-AF65-F5344CB8AC3E}">
        <p14:creationId xmlns:p14="http://schemas.microsoft.com/office/powerpoint/2010/main" val="30447304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622.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noAutofit/>
          </a:bodyPr>
          <a:lstStyle/>
          <a:p>
            <a:r>
              <a:rPr lang="en-US" altLang="zh-TW" sz="2700"/>
              <a:t>21.4</a:t>
            </a:r>
            <a:r>
              <a:rPr lang="en-US" altLang="zh-TW" sz="2700" smtClean="0"/>
              <a:t>VLAN </a:t>
            </a:r>
            <a:r>
              <a:rPr lang="zh-TW" altLang="en-US" sz="2700"/>
              <a:t>間路由故障排除</a:t>
            </a:r>
            <a:br>
              <a:rPr lang="en-US" sz="2700"/>
            </a:br>
            <a:r>
              <a:rPr lang="zh-TW" altLang="en-US" sz="2700"/>
              <a:t>路由器設定問題</a:t>
            </a:r>
          </a:p>
        </p:txBody>
      </p:sp>
      <p:sp>
        <p:nvSpPr>
          <p:cNvPr id="5" name="Content Placeholder 4">
            <a:extLst>
              <a:ext uri="{FF2B5EF4-FFF2-40B4-BE49-F238E27FC236}">
                <a16:creationId xmlns:a16="http://schemas.microsoft.com/office/drawing/2014/main" id="{38060389-7B7A-A047-A84B-97A55B8404DB}"/>
              </a:ext>
            </a:extLst>
          </p:cNvPr>
          <p:cNvSpPr>
            <a:spLocks noGrp="1"/>
          </p:cNvSpPr>
          <p:nvPr>
            <p:ph idx="1"/>
          </p:nvPr>
        </p:nvSpPr>
        <p:spPr>
          <a:xfrm>
            <a:off x="474662" y="1589089"/>
            <a:ext cx="8280057" cy="2160992"/>
          </a:xfrm>
        </p:spPr>
        <p:txBody>
          <a:bodyPr/>
          <a:lstStyle/>
          <a:p>
            <a:pPr marL="0" indent="0" algn="l"/>
            <a:r>
              <a:rPr lang="zh-TW" altLang="en-US" sz="1600">
                <a:solidFill>
                  <a:srgbClr val="000000"/>
                </a:solidFill>
              </a:rPr>
              <a:t>單臂路由器設定問題通常與子介面錯誤有關。</a:t>
            </a:r>
          </a:p>
          <a:p>
            <a:pPr marL="342892" indent="-342892" algn="l">
              <a:buFont typeface="Arial" panose="020b0604020202020204" pitchFamily="34" charset="0"/>
              <a:buChar char="•"/>
            </a:pPr>
            <a:r>
              <a:rPr lang="zh-TW" altLang="en-US" sz="1600">
                <a:solidFill>
                  <a:srgbClr val="000000"/>
                </a:solidFill>
              </a:rPr>
              <a:t>驗證子介面狀態使用 </a:t>
            </a:r>
            <a:r>
              <a:rPr lang="en-US" altLang="zh-TW" sz="1600" b="1">
                <a:solidFill>
                  <a:srgbClr val="000000"/>
                </a:solidFill>
              </a:rPr>
              <a:t>show ip interface brief</a:t>
            </a:r>
            <a:r>
              <a:rPr lang="zh-TW" altLang="en-US" sz="1600">
                <a:solidFill>
                  <a:srgbClr val="000000"/>
                </a:solidFill>
              </a:rPr>
              <a:t> 指令。 </a:t>
            </a:r>
          </a:p>
          <a:p>
            <a:pPr marL="342892" indent="-342892" algn="l">
              <a:buFont typeface="Arial" panose="020b0604020202020204" pitchFamily="34" charset="0"/>
              <a:buChar char="•"/>
            </a:pPr>
            <a:r>
              <a:rPr lang="zh-TW" altLang="en-US" sz="1600">
                <a:solidFill>
                  <a:srgbClr val="000000"/>
                </a:solidFill>
              </a:rPr>
              <a:t>確認每個子介面在哪些 </a:t>
            </a:r>
            <a:r>
              <a:rPr lang="en-US" altLang="zh-TW" sz="1600">
                <a:solidFill>
                  <a:srgbClr val="000000"/>
                </a:solidFill>
              </a:rPr>
              <a:t>VLAN</a:t>
            </a:r>
            <a:r>
              <a:rPr lang="zh-TW" altLang="en-US" sz="1600">
                <a:solidFill>
                  <a:srgbClr val="000000"/>
                </a:solidFill>
              </a:rPr>
              <a:t>上。要做到這一點， </a:t>
            </a:r>
            <a:r>
              <a:rPr lang="en-US" altLang="zh-TW" sz="1600" b="1">
                <a:solidFill>
                  <a:srgbClr val="000000"/>
                </a:solidFill>
              </a:rPr>
              <a:t>show interfacex</a:t>
            </a:r>
            <a:r>
              <a:rPr lang="zh-TW" altLang="en-US" sz="1600">
                <a:solidFill>
                  <a:srgbClr val="000000"/>
                </a:solidFill>
              </a:rPr>
              <a:t> 命令是有用的，但它會產生大量額外的不必要的輸出。使用 </a:t>
            </a:r>
            <a:r>
              <a:rPr lang="en-US" altLang="zh-TW" sz="1600">
                <a:solidFill>
                  <a:srgbClr val="000000"/>
                </a:solidFill>
              </a:rPr>
              <a:t>IOS </a:t>
            </a:r>
            <a:r>
              <a:rPr lang="zh-TW" altLang="en-US" sz="1600">
                <a:solidFill>
                  <a:srgbClr val="000000"/>
                </a:solidFill>
              </a:rPr>
              <a:t>命令過濾器可以減少命令輸出。在此範例中，使用 </a:t>
            </a:r>
            <a:r>
              <a:rPr lang="en-US" altLang="zh-TW" sz="1600" b="1">
                <a:solidFill>
                  <a:srgbClr val="000000"/>
                </a:solidFill>
              </a:rPr>
              <a:t>include</a:t>
            </a:r>
            <a:r>
              <a:rPr lang="zh-TW" altLang="en-US" sz="1600">
                <a:solidFill>
                  <a:srgbClr val="000000"/>
                </a:solidFill>
              </a:rPr>
              <a:t> 關鍵字來識別只包含字母 “</a:t>
            </a:r>
            <a:r>
              <a:rPr lang="en-US" altLang="zh-TW" sz="1600">
                <a:solidFill>
                  <a:srgbClr val="000000"/>
                </a:solidFill>
              </a:rPr>
              <a:t>Gig” </a:t>
            </a:r>
            <a:r>
              <a:rPr lang="zh-TW" altLang="en-US" sz="1600">
                <a:solidFill>
                  <a:srgbClr val="000000"/>
                </a:solidFill>
              </a:rPr>
              <a:t>或 “</a:t>
            </a:r>
            <a:r>
              <a:rPr lang="en-US" altLang="zh-TW" sz="1600">
                <a:solidFill>
                  <a:srgbClr val="000000"/>
                </a:solidFill>
              </a:rPr>
              <a:t>802.1Q” </a:t>
            </a:r>
            <a:r>
              <a:rPr lang="zh-TW" altLang="en-US" sz="1600">
                <a:solidFill>
                  <a:srgbClr val="000000"/>
                </a:solidFill>
              </a:rPr>
              <a:t>的行</a:t>
            </a:r>
          </a:p>
        </p:txBody>
      </p:sp>
      <p:pic>
        <p:nvPicPr>
          <p:cNvPr id="8" name="Picture 7">
            <a:extLst>
              <a:ext uri="{FF2B5EF4-FFF2-40B4-BE49-F238E27FC236}">
                <a16:creationId xmlns:a16="http://schemas.microsoft.com/office/drawing/2014/main" id="{8AC0CAD4-2B98-F44D-BF1B-CBA1A1BFC7F5}"/>
              </a:ext>
            </a:extLst>
          </p:cNvPr>
          <p:cNvPicPr>
            <a:picLocks noChangeAspect="1"/>
          </p:cNvPicPr>
          <p:nvPr/>
        </p:nvPicPr>
        <p:blipFill>
          <a:blip r:embed="rId3"/>
          <a:stretch>
            <a:fillRect/>
          </a:stretch>
        </p:blipFill>
        <p:spPr>
          <a:xfrm>
            <a:off x="1746250" y="3750080"/>
            <a:ext cx="4289946" cy="1851081"/>
          </a:xfrm>
          <a:prstGeom prst="rect">
            <a:avLst/>
          </a:prstGeom>
        </p:spPr>
      </p:pic>
      <p:sp>
        <p:nvSpPr>
          <p:cNvPr id="2" name="投影片編號版面配置區 1"/>
          <p:cNvSpPr>
            <a:spLocks noGrp="1"/>
          </p:cNvSpPr>
          <p:nvPr>
            <p:ph type="sldNum" sz="quarter" idx="12"/>
          </p:nvPr>
        </p:nvSpPr>
        <p:spPr/>
        <p:txBody>
          <a:bodyPr/>
          <a:lstStyle/>
          <a:p>
            <a:fld id="{4FAB73BC-B049-4115-A692-8D63A059BFB8}" type="slidenum">
              <a:rPr lang="en-US" smtClean="0"/>
              <a:t>622</a:t>
            </a:fld>
            <a:endParaRPr lang="en-US"/>
          </a:p>
        </p:txBody>
      </p:sp>
    </p:spTree>
    <p:extLst>
      <p:ext uri="{BB962C8B-B14F-4D97-AF65-F5344CB8AC3E}">
        <p14:creationId xmlns:p14="http://schemas.microsoft.com/office/powerpoint/2010/main" val="362270105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623.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1505"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noAutofit/>
          </a:bodyPr>
          <a:lstStyle/>
          <a:p>
            <a:pPr>
              <a:lnSpc>
                <a:spcPct val="90000"/>
              </a:lnSpc>
            </a:pPr>
            <a:r>
              <a:rPr lang="en-US" altLang="zh-TW" sz="2700" smtClean="0">
                <a:solidFill>
                  <a:srgbClr val="004C69"/>
                </a:solidFill>
              </a:rPr>
              <a:t>21.5</a:t>
            </a:r>
            <a:r>
              <a:rPr lang="zh-TW" altLang="en-US" sz="2700" smtClean="0">
                <a:solidFill>
                  <a:srgbClr val="004C69"/>
                </a:solidFill>
              </a:rPr>
              <a:t>我</a:t>
            </a:r>
            <a:r>
              <a:rPr lang="zh-TW" altLang="en-US" sz="2700">
                <a:solidFill>
                  <a:srgbClr val="004C69"/>
                </a:solidFill>
              </a:rPr>
              <a:t>在本單元中學到了什麼？ </a:t>
            </a:r>
          </a:p>
        </p:txBody>
      </p:sp>
      <p:sp>
        <p:nvSpPr>
          <p:cNvPr id="3" name="Content Placeholder 2">
            <a:extLst>
              <a:ext uri="{FF2B5EF4-FFF2-40B4-BE49-F238E27FC236}">
                <a16:creationId xmlns:a16="http://schemas.microsoft.com/office/drawing/2014/main" id="{3DAE3C7F-29F0-E642-900F-4B11D89F74B0}"/>
              </a:ext>
            </a:extLst>
          </p:cNvPr>
          <p:cNvSpPr>
            <a:spLocks noGrp="1"/>
          </p:cNvSpPr>
          <p:nvPr>
            <p:ph idx="1"/>
          </p:nvPr>
        </p:nvSpPr>
        <p:spPr>
          <a:xfrm>
            <a:off x="460347" y="1656195"/>
            <a:ext cx="8853286" cy="4155319"/>
          </a:xfrm>
        </p:spPr>
        <p:txBody>
          <a:bodyPr>
            <a:normAutofit fontScale="92500"/>
          </a:bodyPr>
          <a:lstStyle/>
          <a:p>
            <a:pPr>
              <a:spcBef>
                <a:spcPct val="0"/>
              </a:spcBef>
              <a:spcAft>
                <a:spcPct val="0"/>
              </a:spcAft>
              <a:buFont typeface="Arial" panose="020b0604020202020204" pitchFamily="34" charset="0"/>
              <a:buChar char="•"/>
            </a:pPr>
            <a:r>
              <a:rPr lang="en-US" altLang="zh-TW" sz="2000"/>
              <a:t>VLAN </a:t>
            </a:r>
            <a:r>
              <a:rPr lang="zh-TW" altLang="en-US" sz="2000"/>
              <a:t>間路由是將網路流量從一個 </a:t>
            </a:r>
            <a:r>
              <a:rPr lang="en-US" altLang="zh-TW" sz="2000"/>
              <a:t>VLAN </a:t>
            </a:r>
            <a:r>
              <a:rPr lang="zh-TW" altLang="en-US" sz="2000"/>
              <a:t>轉送到另一個 </a:t>
            </a:r>
            <a:r>
              <a:rPr lang="en-US" altLang="zh-TW" sz="2000"/>
              <a:t>VLAN </a:t>
            </a:r>
            <a:r>
              <a:rPr lang="zh-TW" altLang="en-US" sz="2000"/>
              <a:t>的程序。 </a:t>
            </a:r>
          </a:p>
          <a:p>
            <a:pPr>
              <a:spcBef>
                <a:spcPct val="0"/>
              </a:spcBef>
              <a:spcAft>
                <a:spcPct val="0"/>
              </a:spcAft>
              <a:buFont typeface="Arial" panose="020b0604020202020204" pitchFamily="34" charset="0"/>
              <a:buChar char="•"/>
            </a:pPr>
            <a:r>
              <a:rPr lang="zh-TW" altLang="en-US" sz="2000"/>
              <a:t>三個選項包括傳統式、單臂路由器，以及使用 </a:t>
            </a:r>
            <a:r>
              <a:rPr lang="en-US" altLang="zh-TW" sz="2000"/>
              <a:t>SVI </a:t>
            </a:r>
            <a:r>
              <a:rPr lang="zh-TW" altLang="en-US" sz="2000"/>
              <a:t>的第 </a:t>
            </a:r>
            <a:r>
              <a:rPr lang="en-US" altLang="zh-TW" sz="2000"/>
              <a:t>3 </a:t>
            </a:r>
            <a:r>
              <a:rPr lang="zh-TW" altLang="en-US" sz="2000"/>
              <a:t>層交換器。 </a:t>
            </a:r>
          </a:p>
          <a:p>
            <a:pPr>
              <a:spcBef>
                <a:spcPct val="0"/>
              </a:spcBef>
              <a:spcAft>
                <a:spcPct val="0"/>
              </a:spcAft>
              <a:buFont typeface="Arial" panose="020b0604020202020204" pitchFamily="34" charset="0"/>
              <a:buChar char="•"/>
            </a:pPr>
            <a:r>
              <a:rPr lang="zh-TW" altLang="en-US" sz="2000"/>
              <a:t>若要設定具有 </a:t>
            </a:r>
            <a:r>
              <a:rPr lang="en-US" altLang="zh-TW" sz="2000"/>
              <a:t>VLAN </a:t>
            </a:r>
            <a:r>
              <a:rPr lang="zh-TW" altLang="en-US" sz="2000"/>
              <a:t>和中繼的交換器，請完成以下步驟：建立和命名 </a:t>
            </a:r>
            <a:r>
              <a:rPr lang="en-US" altLang="zh-TW" sz="2000"/>
              <a:t>VLAN</a:t>
            </a:r>
            <a:r>
              <a:rPr lang="zh-TW" altLang="en-US" sz="2000"/>
              <a:t>、建立管理介面、設定存取連接埠，以及設定中繼連接埠。 </a:t>
            </a:r>
          </a:p>
          <a:p>
            <a:pPr>
              <a:spcBef>
                <a:spcPct val="0"/>
              </a:spcBef>
              <a:spcAft>
                <a:spcPct val="0"/>
              </a:spcAft>
              <a:buFont typeface="Arial" panose="020b0604020202020204" pitchFamily="34" charset="0"/>
              <a:buChar char="•"/>
            </a:pPr>
            <a:r>
              <a:rPr lang="zh-TW" altLang="en-US" sz="2000"/>
              <a:t>單臂路由器方法需要為每個 </a:t>
            </a:r>
            <a:r>
              <a:rPr lang="en-US" altLang="zh-TW" sz="2000"/>
              <a:t>VLAN </a:t>
            </a:r>
            <a:r>
              <a:rPr lang="zh-TW" altLang="en-US" sz="2000"/>
              <a:t>建立一個子介面來路由。子介面是使用 </a:t>
            </a:r>
            <a:r>
              <a:rPr lang="en-US" altLang="zh-TW" sz="2000" b="1"/>
              <a:t>interface </a:t>
            </a:r>
            <a:r>
              <a:rPr lang="en-US" altLang="zh-TW" sz="2000" i="1"/>
              <a:t>interface_id.subinterface_id</a:t>
            </a:r>
            <a:r>
              <a:rPr lang="zh-TW" altLang="en-US" sz="2000" b="1"/>
              <a:t>  </a:t>
            </a:r>
            <a:r>
              <a:rPr lang="zh-TW" altLang="en-US" sz="2000"/>
              <a:t>全域設定模式命令建立的。 </a:t>
            </a:r>
          </a:p>
          <a:p>
            <a:pPr>
              <a:spcBef>
                <a:spcPct val="0"/>
              </a:spcBef>
              <a:spcAft>
                <a:spcPct val="0"/>
              </a:spcAft>
              <a:buFont typeface="Arial" panose="020b0604020202020204" pitchFamily="34" charset="0"/>
              <a:buChar char="•"/>
            </a:pPr>
            <a:r>
              <a:rPr lang="zh-TW" altLang="en-US" sz="2000"/>
              <a:t>每個路由器子介面都必須指派唯一子網路上的 </a:t>
            </a:r>
            <a:r>
              <a:rPr lang="en-US" altLang="zh-TW" sz="2000"/>
              <a:t>IP </a:t>
            </a:r>
            <a:r>
              <a:rPr lang="zh-TW" altLang="en-US" sz="2000"/>
              <a:t>位址，才能發生路由。建立所有子介面後，必須使用 </a:t>
            </a:r>
            <a:r>
              <a:rPr lang="en-US" altLang="zh-TW" sz="2000"/>
              <a:t>no shutdown </a:t>
            </a:r>
            <a:r>
              <a:rPr lang="zh-TW" altLang="en-US" sz="2000"/>
              <a:t>介面設定指令來啟用實體介面。 </a:t>
            </a:r>
          </a:p>
          <a:p>
            <a:pPr>
              <a:spcBef>
                <a:spcPct val="0"/>
              </a:spcBef>
              <a:spcAft>
                <a:spcPct val="0"/>
              </a:spcAft>
              <a:buFont typeface="Arial" panose="020b0604020202020204" pitchFamily="34" charset="0"/>
              <a:buChar char="•"/>
            </a:pPr>
            <a:r>
              <a:rPr lang="zh-TW" altLang="en-US" sz="2000"/>
              <a:t>企業園區 </a:t>
            </a:r>
            <a:r>
              <a:rPr lang="en-US" altLang="zh-TW" sz="2000"/>
              <a:t>LAN </a:t>
            </a:r>
            <a:r>
              <a:rPr lang="zh-TW" altLang="en-US" sz="2000"/>
              <a:t>使用第 </a:t>
            </a:r>
            <a:r>
              <a:rPr lang="en-US" altLang="zh-TW" sz="2000"/>
              <a:t>3 </a:t>
            </a:r>
            <a:r>
              <a:rPr lang="zh-TW" altLang="en-US" sz="2000"/>
              <a:t>層交換器提供 </a:t>
            </a:r>
            <a:r>
              <a:rPr lang="en-US" altLang="zh-TW" sz="2000"/>
              <a:t>VLAN </a:t>
            </a:r>
            <a:r>
              <a:rPr lang="zh-TW" altLang="en-US" sz="2000"/>
              <a:t>間路由。第 </a:t>
            </a:r>
            <a:r>
              <a:rPr lang="en-US" altLang="zh-TW" sz="2000"/>
              <a:t>3 </a:t>
            </a:r>
            <a:r>
              <a:rPr lang="zh-TW" altLang="en-US" sz="2000"/>
              <a:t>層交換器使用硬體交換功能，達到比路由器更高的封包處理速率。 </a:t>
            </a:r>
          </a:p>
          <a:p>
            <a:pPr>
              <a:spcBef>
                <a:spcPct val="0"/>
              </a:spcBef>
              <a:spcAft>
                <a:spcPct val="0"/>
              </a:spcAft>
              <a:buFont typeface="Arial" panose="020b0604020202020204" pitchFamily="34" charset="0"/>
              <a:buChar char="•"/>
            </a:pPr>
            <a:r>
              <a:rPr lang="zh-TW" altLang="en-US" sz="2000"/>
              <a:t>一個第 </a:t>
            </a:r>
            <a:r>
              <a:rPr lang="en-US" altLang="zh-TW" sz="2000"/>
              <a:t>3 </a:t>
            </a:r>
            <a:r>
              <a:rPr lang="zh-TW" altLang="en-US" sz="2000"/>
              <a:t>層交換器的能力包括從一個 </a:t>
            </a:r>
            <a:r>
              <a:rPr lang="en-US" altLang="zh-TW" sz="2000"/>
              <a:t>VLAN </a:t>
            </a:r>
            <a:r>
              <a:rPr lang="zh-TW" altLang="en-US" sz="2000"/>
              <a:t>到另一個使用多交換虛擬介面（</a:t>
            </a:r>
            <a:r>
              <a:rPr lang="en-US" altLang="zh-TW" sz="2000"/>
              <a:t>SVI</a:t>
            </a:r>
            <a:r>
              <a:rPr lang="zh-TW" altLang="en-US" sz="2000"/>
              <a:t>）和一個第 </a:t>
            </a:r>
            <a:r>
              <a:rPr lang="en-US" altLang="zh-TW" sz="2000"/>
              <a:t>2 </a:t>
            </a:r>
            <a:r>
              <a:rPr lang="zh-TW" altLang="en-US" sz="2000"/>
              <a:t>層交換器連接埠轉換到第 </a:t>
            </a:r>
            <a:r>
              <a:rPr lang="en-US" altLang="zh-TW" sz="2000"/>
              <a:t>3 </a:t>
            </a:r>
            <a:r>
              <a:rPr lang="zh-TW" altLang="en-US" sz="2000"/>
              <a:t>層介面（即路由連接埠）的路由。 </a:t>
            </a:r>
          </a:p>
          <a:p>
            <a:pPr>
              <a:spcBef>
                <a:spcPct val="0"/>
              </a:spcBef>
              <a:spcAft>
                <a:spcPct val="0"/>
              </a:spcAft>
              <a:buFont typeface="Arial" panose="020b0604020202020204" pitchFamily="34" charset="0"/>
              <a:buChar char="•"/>
            </a:pPr>
            <a:r>
              <a:rPr lang="zh-TW" altLang="en-US" sz="2000"/>
              <a:t>為了提供 </a:t>
            </a:r>
            <a:r>
              <a:rPr lang="en-US" altLang="zh-TW" sz="2000"/>
              <a:t>VLAN </a:t>
            </a:r>
            <a:r>
              <a:rPr lang="zh-TW" altLang="en-US" sz="2000"/>
              <a:t>間路由，第 </a:t>
            </a:r>
            <a:r>
              <a:rPr lang="en-US" altLang="zh-TW" sz="2000"/>
              <a:t>3 </a:t>
            </a:r>
            <a:r>
              <a:rPr lang="zh-TW" altLang="en-US" sz="2000"/>
              <a:t>層交換器使用 </a:t>
            </a:r>
            <a:r>
              <a:rPr lang="en-US" altLang="zh-TW" sz="2000"/>
              <a:t>SVI</a:t>
            </a:r>
            <a:r>
              <a:rPr lang="zh-TW" altLang="en-US" sz="2000"/>
              <a:t>。</a:t>
            </a:r>
            <a:r>
              <a:rPr lang="en-US" altLang="zh-TW" sz="2000"/>
              <a:t>SVI </a:t>
            </a:r>
            <a:r>
              <a:rPr lang="zh-TW" altLang="en-US" sz="2000"/>
              <a:t>是使用與在第 </a:t>
            </a:r>
            <a:r>
              <a:rPr lang="en-US" altLang="zh-TW" sz="2000"/>
              <a:t>2 </a:t>
            </a:r>
            <a:r>
              <a:rPr lang="zh-TW" altLang="en-US" sz="2000"/>
              <a:t>層交換器上建立管理 </a:t>
            </a:r>
            <a:r>
              <a:rPr lang="en-US" altLang="zh-TW" sz="2000"/>
              <a:t>SVI </a:t>
            </a:r>
            <a:r>
              <a:rPr lang="zh-TW" altLang="en-US" sz="2000"/>
              <a:t>相同的 </a:t>
            </a:r>
            <a:r>
              <a:rPr lang="en-US" altLang="zh-TW" sz="2000" b="1"/>
              <a:t>interface vlan vlan-id </a:t>
            </a:r>
            <a:r>
              <a:rPr lang="zh-TW" altLang="en-US" sz="2000"/>
              <a:t>指令來設定的。 </a:t>
            </a:r>
          </a:p>
          <a:p>
            <a:pPr>
              <a:spcBef>
                <a:spcPct val="0"/>
              </a:spcBef>
              <a:spcAft>
                <a:spcPct val="0"/>
              </a:spcAft>
            </a:pPr>
            <a:endParaRPr lang="en-US" sz="1400"/>
          </a:p>
        </p:txBody>
      </p:sp>
      <p:sp>
        <p:nvSpPr>
          <p:cNvPr id="2" name="投影片編號版面配置區 1"/>
          <p:cNvSpPr>
            <a:spLocks noGrp="1"/>
          </p:cNvSpPr>
          <p:nvPr>
            <p:ph type="sldNum" sz="quarter" idx="4"/>
          </p:nvPr>
        </p:nvSpPr>
        <p:spPr/>
        <p:txBody>
          <a:bodyPr/>
          <a:lstStyle/>
          <a:p>
            <a:pPr defTabSz="385754">
              <a:defRPr/>
            </a:pPr>
            <a:fld id="{2F5CCB13-0A32-4557-88E9-079F0C330695}" type="slidenum">
              <a:rPr lang="en-US" kern="0" smtClean="0">
                <a:solidFill>
                  <a:srgbClr val="595959"/>
                </a:solidFill>
              </a:rPr>
              <a:pPr defTabSz="385754">
                <a:defRPr/>
              </a:pPr>
              <a:t>623</a:t>
            </a:fld>
            <a:endParaRPr lang="en-US" kern="0">
              <a:solidFill>
                <a:srgbClr val="595959"/>
              </a:solidFill>
            </a:endParaRPr>
          </a:p>
        </p:txBody>
      </p:sp>
    </p:spTree>
    <p:custDataLst>
      <p:tags r:id="rId3"/>
    </p:custDataLst>
    <p:extLst>
      <p:ext uri="{BB962C8B-B14F-4D97-AF65-F5344CB8AC3E}">
        <p14:creationId xmlns:p14="http://schemas.microsoft.com/office/powerpoint/2010/main" val="2502942671"/>
      </p:ext>
    </p:extLst>
  </p:cSld>
  <p:clrMapOvr>
    <a:masterClrMapping/>
  </p:clrMapOvr>
  <p:transition spd="slow">
    <p:wipe/>
  </p:transition>
  <p:timing/>
</p:sld>
</file>

<file path=ppt/slides/slide624.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1505"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noAutofit/>
          </a:bodyPr>
          <a:lstStyle/>
          <a:p>
            <a:pPr>
              <a:lnSpc>
                <a:spcPct val="90000"/>
              </a:lnSpc>
            </a:pPr>
            <a:r>
              <a:rPr lang="en-US" altLang="zh-TW" sz="2700">
                <a:solidFill>
                  <a:srgbClr val="004C69"/>
                </a:solidFill>
              </a:rPr>
              <a:t>21.5</a:t>
            </a:r>
            <a:r>
              <a:rPr lang="zh-TW" altLang="en-US" sz="2700" smtClean="0">
                <a:solidFill>
                  <a:srgbClr val="004C69"/>
                </a:solidFill>
              </a:rPr>
              <a:t>我</a:t>
            </a:r>
            <a:r>
              <a:rPr lang="zh-TW" altLang="en-US" sz="2700">
                <a:solidFill>
                  <a:srgbClr val="004C69"/>
                </a:solidFill>
              </a:rPr>
              <a:t>在本單元中學到了什麼？</a:t>
            </a:r>
            <a:r>
              <a:rPr lang="en-US" altLang="zh-TW" sz="2700">
                <a:solidFill>
                  <a:srgbClr val="004C69"/>
                </a:solidFill>
              </a:rPr>
              <a:t>(</a:t>
            </a:r>
            <a:r>
              <a:rPr lang="zh-TW" altLang="en-US" sz="2700">
                <a:solidFill>
                  <a:srgbClr val="004C69"/>
                </a:solidFill>
              </a:rPr>
              <a:t>續</a:t>
            </a:r>
            <a:r>
              <a:rPr lang="en-US" altLang="zh-TW" sz="2700">
                <a:solidFill>
                  <a:srgbClr val="004C69"/>
                </a:solidFill>
              </a:rPr>
              <a:t>)</a:t>
            </a:r>
          </a:p>
        </p:txBody>
      </p:sp>
      <p:sp>
        <p:nvSpPr>
          <p:cNvPr id="3" name="Content Placeholder 2">
            <a:extLst>
              <a:ext uri="{FF2B5EF4-FFF2-40B4-BE49-F238E27FC236}">
                <a16:creationId xmlns:a16="http://schemas.microsoft.com/office/drawing/2014/main" id="{3DAE3C7F-29F0-E642-900F-4B11D89F74B0}"/>
              </a:ext>
            </a:extLst>
          </p:cNvPr>
          <p:cNvSpPr>
            <a:spLocks noGrp="1"/>
          </p:cNvSpPr>
          <p:nvPr>
            <p:ph idx="1"/>
          </p:nvPr>
        </p:nvSpPr>
        <p:spPr>
          <a:xfrm>
            <a:off x="145358" y="1656195"/>
            <a:ext cx="8853286" cy="4155319"/>
          </a:xfrm>
        </p:spPr>
        <p:txBody>
          <a:bodyPr>
            <a:normAutofit fontScale="92500"/>
          </a:bodyPr>
          <a:lstStyle/>
          <a:p>
            <a:pPr>
              <a:spcBef>
                <a:spcPct val="0"/>
              </a:spcBef>
              <a:spcAft>
                <a:spcPct val="0"/>
              </a:spcAft>
              <a:buFont typeface="Arial" panose="020b0604020202020204" pitchFamily="34" charset="0"/>
              <a:buChar char="•"/>
            </a:pPr>
            <a:r>
              <a:rPr lang="zh-TW" altLang="en-US" sz="2000"/>
              <a:t>若要使用 </a:t>
            </a:r>
            <a:r>
              <a:rPr lang="en-US" altLang="zh-TW" sz="2000"/>
              <a:t>VLAN </a:t>
            </a:r>
            <a:r>
              <a:rPr lang="zh-TW" altLang="en-US" sz="2000"/>
              <a:t>和中繼設定交換器，請完成以下步驟：建立 </a:t>
            </a:r>
            <a:r>
              <a:rPr lang="en-US" altLang="zh-TW" sz="2000"/>
              <a:t>VLAN</a:t>
            </a:r>
            <a:r>
              <a:rPr lang="zh-TW" altLang="en-US" sz="2000"/>
              <a:t>、建立 </a:t>
            </a:r>
            <a:r>
              <a:rPr lang="en-US" altLang="zh-TW" sz="2000"/>
              <a:t>SVI VLAN </a:t>
            </a:r>
            <a:r>
              <a:rPr lang="zh-TW" altLang="en-US" sz="2000"/>
              <a:t>介面、設定存取連接埠，以及啟用 </a:t>
            </a:r>
            <a:r>
              <a:rPr lang="en-US" altLang="zh-TW" sz="2000"/>
              <a:t>IP </a:t>
            </a:r>
            <a:r>
              <a:rPr lang="zh-TW" altLang="en-US" sz="2000"/>
              <a:t>路由。 </a:t>
            </a:r>
          </a:p>
          <a:p>
            <a:pPr>
              <a:spcBef>
                <a:spcPct val="0"/>
              </a:spcBef>
              <a:spcAft>
                <a:spcPct val="0"/>
              </a:spcAft>
              <a:buFont typeface="Arial" panose="020b0604020202020204" pitchFamily="34" charset="0"/>
              <a:buChar char="•"/>
            </a:pPr>
            <a:r>
              <a:rPr lang="zh-TW" altLang="en-US" sz="2000"/>
              <a:t>若要啟用第 </a:t>
            </a:r>
            <a:r>
              <a:rPr lang="en-US" altLang="zh-TW" sz="2000"/>
              <a:t>3 </a:t>
            </a:r>
            <a:r>
              <a:rPr lang="zh-TW" altLang="en-US" sz="2000"/>
              <a:t>層交換器上的路由，必須設定路由連接埠。路由連接埠是在第 </a:t>
            </a:r>
            <a:r>
              <a:rPr lang="en-US" altLang="zh-TW" sz="2000"/>
              <a:t>3 </a:t>
            </a:r>
            <a:r>
              <a:rPr lang="zh-TW" altLang="en-US" sz="2000"/>
              <a:t>層交換器上停用第 </a:t>
            </a:r>
            <a:r>
              <a:rPr lang="en-US" altLang="zh-TW" sz="2000"/>
              <a:t>2 </a:t>
            </a:r>
            <a:r>
              <a:rPr lang="zh-TW" altLang="en-US" sz="2000"/>
              <a:t>層連接埠的 </a:t>
            </a:r>
            <a:r>
              <a:rPr lang="en-US" altLang="zh-TW" sz="2000"/>
              <a:t>switchport  </a:t>
            </a:r>
            <a:r>
              <a:rPr lang="zh-TW" altLang="en-US" sz="2000"/>
              <a:t>功能連至另一第 </a:t>
            </a:r>
            <a:r>
              <a:rPr lang="en-US" altLang="zh-TW" sz="2000"/>
              <a:t>3 </a:t>
            </a:r>
            <a:r>
              <a:rPr lang="zh-TW" altLang="en-US" sz="2000"/>
              <a:t>層裝置來建立的。該介面可以設定 </a:t>
            </a:r>
            <a:r>
              <a:rPr lang="en-US" altLang="zh-TW" sz="2000"/>
              <a:t>IPv4 </a:t>
            </a:r>
            <a:r>
              <a:rPr lang="zh-TW" altLang="en-US" sz="2000"/>
              <a:t>位址，以連接到路由器或另一個第 </a:t>
            </a:r>
            <a:r>
              <a:rPr lang="en-US" altLang="zh-TW" sz="2000"/>
              <a:t>3 </a:t>
            </a:r>
            <a:r>
              <a:rPr lang="zh-TW" altLang="en-US" sz="2000"/>
              <a:t>層交換器。 </a:t>
            </a:r>
          </a:p>
          <a:p>
            <a:pPr>
              <a:spcBef>
                <a:spcPct val="0"/>
              </a:spcBef>
              <a:spcAft>
                <a:spcPct val="0"/>
              </a:spcAft>
              <a:buFont typeface="Arial" panose="020b0604020202020204" pitchFamily="34" charset="0"/>
              <a:buChar char="•"/>
            </a:pPr>
            <a:r>
              <a:rPr lang="zh-TW" altLang="en-US" sz="2000"/>
              <a:t>若要設定第 </a:t>
            </a:r>
            <a:r>
              <a:rPr lang="en-US" altLang="zh-TW" sz="2000"/>
              <a:t>3 </a:t>
            </a:r>
            <a:r>
              <a:rPr lang="zh-TW" altLang="en-US" sz="2000"/>
              <a:t>層交換器與路由器進行路由，請依照下列步驟執行：設定路由連接埠、啟用路由、設定路由、驗證路由，以及驗證連線能力。</a:t>
            </a:r>
          </a:p>
          <a:p>
            <a:pPr>
              <a:spcBef>
                <a:spcPct val="0"/>
              </a:spcBef>
              <a:spcAft>
                <a:spcPct val="0"/>
              </a:spcAft>
              <a:buFont typeface="Arial" panose="020b0604020202020204" pitchFamily="34" charset="0"/>
              <a:buChar char="•"/>
            </a:pPr>
            <a:r>
              <a:rPr lang="en-US" altLang="zh-TW" sz="2000"/>
              <a:t>VAN </a:t>
            </a:r>
            <a:r>
              <a:rPr lang="zh-TW" altLang="en-US" sz="2000"/>
              <a:t>間設定無法運作的</a:t>
            </a:r>
            <a:r>
              <a:rPr lang="zh-TW" altLang="zh-TW" sz="2000"/>
              <a:t>可能</a:t>
            </a:r>
            <a:r>
              <a:rPr lang="zh-TW" altLang="en-US" sz="2000"/>
              <a:t>原因有很多。所有都與連線問題有關，例如遺失 </a:t>
            </a:r>
            <a:r>
              <a:rPr lang="en-US" altLang="zh-TW" sz="2000"/>
              <a:t>VLAN</a:t>
            </a:r>
            <a:r>
              <a:rPr lang="zh-TW" altLang="en-US" sz="2000"/>
              <a:t>、交換器中繼連接埠問題、交換器存取連接埠問題，以及路由器設定問題。 </a:t>
            </a:r>
          </a:p>
          <a:p>
            <a:pPr>
              <a:spcBef>
                <a:spcPct val="0"/>
              </a:spcBef>
              <a:spcAft>
                <a:spcPct val="0"/>
              </a:spcAft>
              <a:buFont typeface="Arial" panose="020b0604020202020204" pitchFamily="34" charset="0"/>
              <a:buChar char="•"/>
            </a:pPr>
            <a:r>
              <a:rPr lang="zh-TW" altLang="en-US" sz="2000"/>
              <a:t>如果未建立 </a:t>
            </a:r>
            <a:r>
              <a:rPr lang="en-US" altLang="zh-TW" sz="2000"/>
              <a:t>VLAN</a:t>
            </a:r>
            <a:r>
              <a:rPr lang="zh-TW" altLang="en-US" sz="2000"/>
              <a:t>、意外刪除，或者不允許在中繼連結上，則可能會遺失 </a:t>
            </a:r>
            <a:r>
              <a:rPr lang="en-US" altLang="zh-TW" sz="2000"/>
              <a:t>VLAN</a:t>
            </a:r>
            <a:r>
              <a:rPr lang="zh-TW" altLang="en-US" sz="2000"/>
              <a:t>。 </a:t>
            </a:r>
          </a:p>
          <a:p>
            <a:pPr>
              <a:spcBef>
                <a:spcPct val="0"/>
              </a:spcBef>
              <a:spcAft>
                <a:spcPct val="0"/>
              </a:spcAft>
              <a:buFont typeface="Arial" panose="020b0604020202020204" pitchFamily="34" charset="0"/>
              <a:buChar char="•"/>
            </a:pPr>
            <a:r>
              <a:rPr lang="en-US" altLang="zh-TW" sz="2000"/>
              <a:t>VLAN </a:t>
            </a:r>
            <a:r>
              <a:rPr lang="zh-TW" altLang="en-US" sz="2000"/>
              <a:t>間路由的另一個問題包括設定錯誤的交換器連接埠。 </a:t>
            </a:r>
          </a:p>
          <a:p>
            <a:pPr>
              <a:spcBef>
                <a:spcPct val="0"/>
              </a:spcBef>
              <a:spcAft>
                <a:spcPct val="0"/>
              </a:spcAft>
              <a:buFont typeface="Arial" panose="020b0604020202020204" pitchFamily="34" charset="0"/>
              <a:buChar char="•"/>
            </a:pPr>
            <a:r>
              <a:rPr lang="zh-TW" altLang="en-US" sz="2000"/>
              <a:t>在傳統 </a:t>
            </a:r>
            <a:r>
              <a:rPr lang="en-US" altLang="zh-TW" sz="2000"/>
              <a:t>VLAN </a:t>
            </a:r>
            <a:r>
              <a:rPr lang="zh-TW" altLang="en-US" sz="2000"/>
              <a:t>間解決方案中，當連線路由器連接埠未指派給正確的 </a:t>
            </a:r>
            <a:r>
              <a:rPr lang="en-US" altLang="zh-TW" sz="2000"/>
              <a:t>VLAN </a:t>
            </a:r>
            <a:r>
              <a:rPr lang="zh-TW" altLang="en-US" sz="2000"/>
              <a:t>時，可能會造成設定錯誤的交換器連接埠。 </a:t>
            </a:r>
          </a:p>
          <a:p>
            <a:pPr>
              <a:spcBef>
                <a:spcPct val="0"/>
              </a:spcBef>
              <a:spcAft>
                <a:spcPct val="0"/>
              </a:spcAft>
            </a:pPr>
            <a:endParaRPr lang="en-US" sz="1400"/>
          </a:p>
        </p:txBody>
      </p:sp>
      <p:sp>
        <p:nvSpPr>
          <p:cNvPr id="2" name="投影片編號版面配置區 1"/>
          <p:cNvSpPr>
            <a:spLocks noGrp="1"/>
          </p:cNvSpPr>
          <p:nvPr>
            <p:ph type="sldNum" sz="quarter" idx="4"/>
          </p:nvPr>
        </p:nvSpPr>
        <p:spPr/>
        <p:txBody>
          <a:bodyPr/>
          <a:lstStyle/>
          <a:p>
            <a:pPr defTabSz="385754">
              <a:defRPr/>
            </a:pPr>
            <a:fld id="{2F5CCB13-0A32-4557-88E9-079F0C330695}" type="slidenum">
              <a:rPr lang="en-US" kern="0" smtClean="0">
                <a:solidFill>
                  <a:srgbClr val="595959"/>
                </a:solidFill>
              </a:rPr>
              <a:pPr defTabSz="385754">
                <a:defRPr/>
              </a:pPr>
              <a:t>624</a:t>
            </a:fld>
            <a:endParaRPr lang="en-US" kern="0">
              <a:solidFill>
                <a:srgbClr val="595959"/>
              </a:solidFill>
            </a:endParaRPr>
          </a:p>
        </p:txBody>
      </p:sp>
    </p:spTree>
    <p:custDataLst>
      <p:tags r:id="rId3"/>
    </p:custDataLst>
    <p:extLst>
      <p:ext uri="{BB962C8B-B14F-4D97-AF65-F5344CB8AC3E}">
        <p14:creationId xmlns:p14="http://schemas.microsoft.com/office/powerpoint/2010/main" val="1345161499"/>
      </p:ext>
    </p:extLst>
  </p:cSld>
  <p:clrMapOvr>
    <a:masterClrMapping/>
  </p:clrMapOvr>
  <p:transition spd="slow">
    <p:wipe/>
  </p:transition>
  <p:timing/>
</p:sld>
</file>

<file path=ppt/slides/slide625.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1505"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noAutofit/>
          </a:bodyPr>
          <a:lstStyle/>
          <a:p>
            <a:pPr>
              <a:lnSpc>
                <a:spcPct val="90000"/>
              </a:lnSpc>
            </a:pPr>
            <a:r>
              <a:rPr lang="en-US" altLang="zh-TW" sz="2700">
                <a:solidFill>
                  <a:srgbClr val="004C69"/>
                </a:solidFill>
              </a:rPr>
              <a:t>21.5</a:t>
            </a:r>
            <a:r>
              <a:rPr lang="zh-TW" altLang="en-US" sz="2700" smtClean="0">
                <a:solidFill>
                  <a:srgbClr val="004C69"/>
                </a:solidFill>
              </a:rPr>
              <a:t>我</a:t>
            </a:r>
            <a:r>
              <a:rPr lang="zh-TW" altLang="en-US" sz="2700">
                <a:solidFill>
                  <a:srgbClr val="004C69"/>
                </a:solidFill>
              </a:rPr>
              <a:t>在本單元中學到了什麼？</a:t>
            </a:r>
            <a:r>
              <a:rPr lang="en-US" altLang="zh-TW" sz="2700">
                <a:solidFill>
                  <a:srgbClr val="004C69"/>
                </a:solidFill>
              </a:rPr>
              <a:t>(</a:t>
            </a:r>
            <a:r>
              <a:rPr lang="zh-TW" altLang="en-US" sz="2700">
                <a:solidFill>
                  <a:srgbClr val="004C69"/>
                </a:solidFill>
              </a:rPr>
              <a:t>續</a:t>
            </a:r>
            <a:r>
              <a:rPr lang="en-US" altLang="zh-TW" sz="2700">
                <a:solidFill>
                  <a:srgbClr val="004C69"/>
                </a:solidFill>
              </a:rPr>
              <a:t>)</a:t>
            </a:r>
          </a:p>
        </p:txBody>
      </p:sp>
      <p:sp>
        <p:nvSpPr>
          <p:cNvPr id="3" name="Content Placeholder 2">
            <a:extLst>
              <a:ext uri="{FF2B5EF4-FFF2-40B4-BE49-F238E27FC236}">
                <a16:creationId xmlns:a16="http://schemas.microsoft.com/office/drawing/2014/main" id="{3DAE3C7F-29F0-E642-900F-4B11D89F74B0}"/>
              </a:ext>
            </a:extLst>
          </p:cNvPr>
          <p:cNvSpPr>
            <a:spLocks noGrp="1"/>
          </p:cNvSpPr>
          <p:nvPr>
            <p:ph idx="1"/>
          </p:nvPr>
        </p:nvSpPr>
        <p:spPr>
          <a:xfrm>
            <a:off x="469742" y="1549860"/>
            <a:ext cx="7863198" cy="4155319"/>
          </a:xfrm>
        </p:spPr>
        <p:txBody>
          <a:bodyPr/>
          <a:lstStyle/>
          <a:p>
            <a:pPr>
              <a:spcBef>
                <a:spcPct val="0"/>
              </a:spcBef>
              <a:spcAft>
                <a:spcPct val="0"/>
              </a:spcAft>
              <a:buFont typeface="Arial" panose="020b0604020202020204" pitchFamily="34" charset="0"/>
              <a:buChar char="•"/>
            </a:pPr>
            <a:r>
              <a:rPr lang="zh-TW" altLang="en-US" sz="2000"/>
              <a:t>使用單臂路由器的解決方案，最常見的原因是設定錯誤的中繼連接埠。 </a:t>
            </a:r>
          </a:p>
          <a:p>
            <a:pPr>
              <a:spcBef>
                <a:spcPct val="0"/>
              </a:spcBef>
              <a:spcAft>
                <a:spcPct val="0"/>
              </a:spcAft>
              <a:buFont typeface="Arial" panose="020b0604020202020204" pitchFamily="34" charset="0"/>
              <a:buChar char="•"/>
            </a:pPr>
            <a:r>
              <a:rPr lang="zh-TW" altLang="en-US" sz="2000"/>
              <a:t>當交換器存取連接埠設定發生問題時，請使用</a:t>
            </a:r>
            <a:r>
              <a:rPr lang="zh-TW" altLang="en-US" sz="2000" b="1"/>
              <a:t> </a:t>
            </a:r>
            <a:r>
              <a:rPr lang="en-US" altLang="zh-TW" sz="2000" b="1"/>
              <a:t>ping </a:t>
            </a:r>
            <a:r>
              <a:rPr lang="zh-TW" altLang="en-US" sz="2000"/>
              <a:t>和 </a:t>
            </a:r>
            <a:r>
              <a:rPr lang="en-US" altLang="zh-TW" sz="2000" b="1"/>
              <a:t>show interfaces </a:t>
            </a:r>
            <a:r>
              <a:rPr lang="en-US" altLang="zh-TW" sz="2000" i="1"/>
              <a:t>interface-id</a:t>
            </a:r>
            <a:r>
              <a:rPr lang="zh-TW" altLang="en-US" sz="2000" b="1"/>
              <a:t> </a:t>
            </a:r>
            <a:r>
              <a:rPr lang="en-US" altLang="zh-TW" sz="2000" b="1"/>
              <a:t>switchport </a:t>
            </a:r>
            <a:r>
              <a:rPr lang="zh-TW" altLang="en-US" sz="2000"/>
              <a:t>命令來識別問題。 </a:t>
            </a:r>
          </a:p>
          <a:p>
            <a:pPr>
              <a:spcBef>
                <a:spcPct val="0"/>
              </a:spcBef>
              <a:spcAft>
                <a:spcPct val="0"/>
              </a:spcAft>
              <a:buFont typeface="Arial" panose="020b0604020202020204" pitchFamily="34" charset="0"/>
              <a:buChar char="•"/>
            </a:pPr>
            <a:r>
              <a:rPr lang="zh-TW" altLang="en-US" sz="2000"/>
              <a:t>單臂路由器設定的路由器設定問題通常與子介面錯誤有關。驗證子介面狀態使用 </a:t>
            </a:r>
            <a:r>
              <a:rPr lang="en-US" altLang="zh-TW" sz="2000" b="1"/>
              <a:t>show ip interface brief</a:t>
            </a:r>
            <a:r>
              <a:rPr lang="zh-TW" altLang="en-US" sz="2000"/>
              <a:t> 指令。</a:t>
            </a:r>
          </a:p>
          <a:p>
            <a:pPr>
              <a:spcBef>
                <a:spcPct val="0"/>
              </a:spcBef>
              <a:spcAft>
                <a:spcPct val="0"/>
              </a:spcAft>
            </a:pPr>
            <a:endParaRPr lang="en-US" sz="1400"/>
          </a:p>
        </p:txBody>
      </p:sp>
      <p:sp>
        <p:nvSpPr>
          <p:cNvPr id="2" name="投影片編號版面配置區 1"/>
          <p:cNvSpPr>
            <a:spLocks noGrp="1"/>
          </p:cNvSpPr>
          <p:nvPr>
            <p:ph type="sldNum" sz="quarter" idx="4"/>
          </p:nvPr>
        </p:nvSpPr>
        <p:spPr/>
        <p:txBody>
          <a:bodyPr/>
          <a:lstStyle/>
          <a:p>
            <a:pPr defTabSz="385754">
              <a:defRPr/>
            </a:pPr>
            <a:fld id="{2F5CCB13-0A32-4557-88E9-079F0C330695}" type="slidenum">
              <a:rPr lang="en-US" kern="0" smtClean="0">
                <a:solidFill>
                  <a:srgbClr val="595959"/>
                </a:solidFill>
              </a:rPr>
              <a:pPr defTabSz="385754">
                <a:defRPr/>
              </a:pPr>
              <a:t>625</a:t>
            </a:fld>
            <a:endParaRPr lang="en-US" kern="0">
              <a:solidFill>
                <a:srgbClr val="595959"/>
              </a:solidFill>
            </a:endParaRPr>
          </a:p>
        </p:txBody>
      </p:sp>
    </p:spTree>
    <p:custDataLst>
      <p:tags r:id="rId3"/>
    </p:custDataLst>
    <p:extLst>
      <p:ext uri="{BB962C8B-B14F-4D97-AF65-F5344CB8AC3E}">
        <p14:creationId xmlns:p14="http://schemas.microsoft.com/office/powerpoint/2010/main" val="2822662326"/>
      </p:ext>
    </p:extLst>
  </p:cSld>
  <p:clrMapOvr>
    <a:masterClrMapping/>
  </p:clrMapOvr>
  <p:transition spd="slow">
    <p:wipe/>
  </p:transition>
  <p:timing/>
</p:sld>
</file>

<file path=ppt/slides/slide626.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56321" name="Rectangle 2"/>
          <p:cNvSpPr>
            <a:spLocks noGrp="1" noChangeArrowheads="1"/>
          </p:cNvSpPr>
          <p:nvPr>
            <p:ph type="title"/>
          </p:nvPr>
        </p:nvSpPr>
        <p:spPr>
          <a:xfrm>
            <a:off x="1" y="898645"/>
            <a:ext cx="9144000" cy="609056"/>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noAutofit/>
          </a:bodyPr>
          <a:lstStyle/>
          <a:p>
            <a:pPr>
              <a:lnSpc>
                <a:spcPct val="90000"/>
              </a:lnSpc>
            </a:pPr>
            <a:r>
              <a:rPr lang="zh-TW" altLang="en-US" sz="2700" smtClean="0">
                <a:solidFill>
                  <a:srgbClr val="004C69"/>
                </a:solidFill>
              </a:rPr>
              <a:t>基本</a:t>
            </a:r>
            <a:r>
              <a:rPr lang="zh-TW" altLang="en-US" sz="2700">
                <a:solidFill>
                  <a:srgbClr val="004C69"/>
                </a:solidFill>
              </a:rPr>
              <a:t>裝置設定</a:t>
            </a:r>
            <a:br>
              <a:rPr lang="en-US" sz="2700">
                <a:solidFill>
                  <a:srgbClr val="004C69"/>
                </a:solidFill>
              </a:rPr>
            </a:br>
            <a:r>
              <a:rPr lang="zh-TW" altLang="en-US" sz="2700">
                <a:solidFill>
                  <a:srgbClr val="004C69"/>
                </a:solidFill>
              </a:rPr>
              <a:t>新詞彙和命令</a:t>
            </a:r>
          </a:p>
        </p:txBody>
      </p:sp>
      <p:sp>
        <p:nvSpPr>
          <p:cNvPr id="3" name="Content Placeholder 2">
            <a:extLst>
              <a:ext uri="{FF2B5EF4-FFF2-40B4-BE49-F238E27FC236}">
                <a16:creationId xmlns:a16="http://schemas.microsoft.com/office/drawing/2014/main" id="{CE8C6162-D86A-9644-A0EE-E1EE5E7020B3}"/>
              </a:ext>
            </a:extLst>
          </p:cNvPr>
          <p:cNvSpPr>
            <a:spLocks noGrp="1"/>
          </p:cNvSpPr>
          <p:nvPr>
            <p:ph idx="1"/>
          </p:nvPr>
        </p:nvSpPr>
        <p:spPr>
          <a:xfrm>
            <a:off x="144066" y="1656195"/>
            <a:ext cx="4662713" cy="4155319"/>
          </a:xfrm>
        </p:spPr>
        <p:txBody>
          <a:bodyPr>
            <a:normAutofit/>
          </a:bodyPr>
          <a:lstStyle/>
          <a:p>
            <a:pPr rtl="0"/>
            <a:r>
              <a:rPr lang="en-US" altLang="zh-TW" sz="2000"/>
              <a:t>VLAN </a:t>
            </a:r>
            <a:r>
              <a:rPr lang="zh-TW" altLang="en-US" sz="2000"/>
              <a:t>間路由</a:t>
            </a:r>
          </a:p>
          <a:p>
            <a:pPr rtl="0"/>
            <a:r>
              <a:rPr lang="zh-TW" altLang="en-US" sz="2000"/>
              <a:t>單臂路由器</a:t>
            </a:r>
          </a:p>
          <a:p>
            <a:pPr rtl="0"/>
            <a:r>
              <a:rPr lang="en-US" altLang="zh-TW" sz="2000" b="1"/>
              <a:t>encapsulation dot1q X [ native ]</a:t>
            </a:r>
          </a:p>
          <a:p>
            <a:pPr rtl="0"/>
            <a:r>
              <a:rPr lang="en-US" altLang="zh-TW" sz="2000" b="1"/>
              <a:t>no switchport</a:t>
            </a:r>
            <a:endParaRPr lang="en-US" altLang="zh-TW" sz="2000" b="1"/>
          </a:p>
          <a:p>
            <a:pPr rtl="0"/>
            <a:r>
              <a:rPr lang="en-US" altLang="zh-TW" sz="2000" b="1"/>
              <a:t>router ospf</a:t>
            </a:r>
            <a:endParaRPr lang="en-US" altLang="zh-TW" sz="2000" b="1"/>
          </a:p>
          <a:p>
            <a:pPr rtl="0"/>
            <a:r>
              <a:rPr lang="en-US" altLang="zh-TW" sz="2000" b="1" err="1"/>
              <a:t>ip routing</a:t>
            </a:r>
          </a:p>
        </p:txBody>
      </p:sp>
      <p:sp>
        <p:nvSpPr>
          <p:cNvPr id="2" name="投影片編號版面配置區 1"/>
          <p:cNvSpPr>
            <a:spLocks noGrp="1"/>
          </p:cNvSpPr>
          <p:nvPr>
            <p:ph type="sldNum" sz="quarter" idx="4"/>
          </p:nvPr>
        </p:nvSpPr>
        <p:spPr/>
        <p:txBody>
          <a:bodyPr/>
          <a:lstStyle/>
          <a:p>
            <a:pPr defTabSz="385754">
              <a:defRPr/>
            </a:pPr>
            <a:fld id="{2F5CCB13-0A32-4557-88E9-079F0C330695}" type="slidenum">
              <a:rPr lang="en-US" kern="0" smtClean="0">
                <a:solidFill>
                  <a:srgbClr val="595959"/>
                </a:solidFill>
              </a:rPr>
              <a:pPr defTabSz="385754">
                <a:defRPr/>
              </a:pPr>
              <a:t>626</a:t>
            </a:fld>
            <a:endParaRPr lang="en-US" kern="0">
              <a:solidFill>
                <a:srgbClr val="595959"/>
              </a:solidFill>
            </a:endParaRPr>
          </a:p>
        </p:txBody>
      </p:sp>
    </p:spTree>
    <p:custDataLst>
      <p:tags r:id="rId3"/>
    </p:custDataLst>
    <p:extLst>
      <p:ext uri="{BB962C8B-B14F-4D97-AF65-F5344CB8AC3E}">
        <p14:creationId xmlns:p14="http://schemas.microsoft.com/office/powerpoint/2010/main" val="538484143"/>
      </p:ext>
    </p:extLst>
  </p:cSld>
  <p:clrMapOvr>
    <a:masterClrMapping/>
  </p:clrMapOvr>
  <p:transition spd="slow">
    <p:wipe/>
  </p:transition>
  <p:timing/>
</p:sld>
</file>

<file path=ppt/slides/slide627.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6" name="Title 5"/>
          <p:cNvSpPr>
            <a:spLocks noGrp="1"/>
          </p:cNvSpPr>
          <p:nvPr>
            <p:ph type="ctrTitle"/>
          </p:nvPr>
        </p:nvSpPr>
        <p:spPr/>
        <p:txBody>
          <a:bodyPr/>
          <a:lstStyle/>
          <a:p>
            <a:r>
              <a:rPr lang="zh-TW" altLang="en-US" sz="5000" smtClean="0">
                <a:solidFill>
                  <a:schemeClr val="tx1"/>
                </a:solidFill>
                <a:latin typeface="標楷體" pitchFamily="65" charset="-120"/>
              </a:rPr>
              <a:t>第二十二章</a:t>
            </a:r>
            <a:br>
              <a:rPr lang="en-US" altLang="zh-TW" sz="5000" smtClean="0">
                <a:solidFill>
                  <a:schemeClr val="tx1"/>
                </a:solidFill>
                <a:latin typeface="標楷體" pitchFamily="65" charset="-120"/>
              </a:rPr>
            </a:br>
            <a:br>
              <a:rPr lang="en-US" altLang="zh-TW" sz="5000">
                <a:solidFill>
                  <a:schemeClr val="tx1"/>
                </a:solidFill>
                <a:latin typeface="標楷體" pitchFamily="65" charset="-120"/>
              </a:rPr>
            </a:br>
            <a:r>
              <a:rPr lang="zh-TW" sz="5000" smtClean="0">
                <a:solidFill>
                  <a:schemeClr val="tx1"/>
                </a:solidFill>
                <a:latin typeface="標楷體" pitchFamily="65" charset="-120"/>
              </a:rPr>
              <a:t>STP </a:t>
            </a:r>
            <a:r>
              <a:rPr lang="zh-TW" sz="5000">
                <a:solidFill>
                  <a:schemeClr val="tx1"/>
                </a:solidFill>
                <a:latin typeface="標楷體" pitchFamily="65" charset="-120"/>
              </a:rPr>
              <a:t>概念</a:t>
            </a:r>
          </a:p>
        </p:txBody>
      </p:sp>
      <p:sp>
        <p:nvSpPr>
          <p:cNvPr id="7" name="Subtitle 6"/>
          <p:cNvSpPr>
            <a:spLocks noGrp="1"/>
          </p:cNvSpPr>
          <p:nvPr>
            <p:ph type="subTitle" idx="1"/>
          </p:nvPr>
        </p:nvSpPr>
        <p:spPr/>
        <p:txBody>
          <a:bodyPr/>
          <a:lstStyle/>
          <a:p>
            <a:pPr rtl="0"/>
            <a:r>
              <a:rPr lang="zh-TW">
                <a:solidFill>
                  <a:schemeClr val="accent5">
                    <a:lumMod val="40000"/>
                    <a:lumOff val="60000"/>
                  </a:schemeClr>
                </a:solidFill>
              </a:rPr>
              <a:t>交換、路由和無線基礎  v7.0 版 (SRWE)</a:t>
            </a:r>
          </a:p>
          <a:p>
            <a:endParaRPr lang="en-US"/>
          </a:p>
        </p:txBody>
      </p:sp>
      <p:sp>
        <p:nvSpPr>
          <p:cNvPr id="2" name="投影片編號版面配置區 1"/>
          <p:cNvSpPr>
            <a:spLocks noGrp="1"/>
          </p:cNvSpPr>
          <p:nvPr>
            <p:ph type="sldNum" sz="quarter" idx="12"/>
          </p:nvPr>
        </p:nvSpPr>
        <p:spPr/>
        <p:txBody>
          <a:bodyPr/>
          <a:lstStyle/>
          <a:p>
            <a:fld id="{38C68405-D8B3-49C2-9037-9F8C36DB7603}" type="slidenum">
              <a:rPr lang="en-US" altLang="zh-TW" smtClean="0"/>
              <a:t>627</a:t>
            </a:fld>
            <a:endParaRPr lang="en-US" altLang="zh-TW"/>
          </a:p>
        </p:txBody>
      </p:sp>
    </p:spTree>
    <p:custDataLst>
      <p:tags r:id="rId3"/>
    </p:custDataLst>
    <p:extLst>
      <p:ext uri="{BB962C8B-B14F-4D97-AF65-F5344CB8AC3E}">
        <p14:creationId xmlns:p14="http://schemas.microsoft.com/office/powerpoint/2010/main" val="244775133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sld>
</file>

<file path=ppt/slides/slide628.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098" name="Rectangle 33"/>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noAutofit/>
          </a:bodyPr>
          <a:lstStyle/>
          <a:p>
            <a:pPr marL="169859" indent="-169859">
              <a:lnSpc>
                <a:spcPct val="90000"/>
              </a:lnSpc>
              <a:spcAft>
                <a:spcPts val="600"/>
              </a:spcAft>
              <a:buFont typeface="Wingdings" panose="05000000000000000000" pitchFamily="2" charset="2"/>
            </a:pPr>
            <a:r>
              <a:rPr lang="zh-TW" altLang="en-US" sz="2250">
                <a:solidFill>
                  <a:srgbClr val="004C69"/>
                </a:solidFill>
              </a:rPr>
              <a:t>單元概要</a:t>
            </a:r>
          </a:p>
        </p:txBody>
      </p:sp>
      <p:sp>
        <p:nvSpPr>
          <p:cNvPr id="2" name="Content Placeholder 1">
            <a:extLst>
              <a:ext uri="{FF2B5EF4-FFF2-40B4-BE49-F238E27FC236}">
                <a16:creationId xmlns:a16="http://schemas.microsoft.com/office/drawing/2014/main" id="{578E99C3-C6EF-8348-99C6-8024418DDEF2}"/>
              </a:ext>
            </a:extLst>
          </p:cNvPr>
          <p:cNvSpPr>
            <a:spLocks noGrp="1"/>
          </p:cNvSpPr>
          <p:nvPr>
            <p:ph idx="1"/>
          </p:nvPr>
        </p:nvSpPr>
        <p:spPr>
          <a:xfrm>
            <a:off x="144066" y="1656194"/>
            <a:ext cx="8853286" cy="75755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noAutofit/>
          </a:bodyPr>
          <a:lstStyle/>
          <a:p>
            <a:pPr>
              <a:lnSpc>
                <a:spcPct val="90000"/>
              </a:lnSpc>
              <a:spcBef>
                <a:spcPct val="0"/>
              </a:spcBef>
              <a:buNone/>
            </a:pPr>
            <a:r>
              <a:rPr lang="zh-TW" altLang="en-US" sz="2250">
                <a:solidFill>
                  <a:srgbClr val="004C69"/>
                </a:solidFill>
                <a:cs typeface="+mj-cs"/>
              </a:rPr>
              <a:t>單元標題：</a:t>
            </a:r>
            <a:r>
              <a:rPr lang="en-US" altLang="zh-TW" sz="2250">
                <a:solidFill>
                  <a:srgbClr val="004C69"/>
                </a:solidFill>
                <a:cs typeface="+mj-cs"/>
              </a:rPr>
              <a:t>STP </a:t>
            </a:r>
            <a:r>
              <a:rPr lang="zh-TW" altLang="en-US" sz="2250">
                <a:solidFill>
                  <a:srgbClr val="004C69"/>
                </a:solidFill>
                <a:cs typeface="+mj-cs"/>
              </a:rPr>
              <a:t>概念</a:t>
            </a:r>
            <a:endParaRPr lang="en-US" altLang="en-US" sz="2250">
              <a:solidFill>
                <a:srgbClr val="004C69"/>
              </a:solidFill>
              <a:cs typeface="+mj-cs"/>
            </a:endParaRPr>
          </a:p>
          <a:p>
            <a:pPr>
              <a:lnSpc>
                <a:spcPct val="90000"/>
              </a:lnSpc>
              <a:spcBef>
                <a:spcPct val="0"/>
              </a:spcBef>
              <a:buNone/>
            </a:pPr>
            <a:r>
              <a:rPr lang="zh-TW" altLang="en-US" sz="2250">
                <a:solidFill>
                  <a:srgbClr val="004C69"/>
                </a:solidFill>
                <a:cs typeface="+mj-cs"/>
              </a:rPr>
              <a:t>單元目標： 解釋 </a:t>
            </a:r>
            <a:r>
              <a:rPr lang="en-US" altLang="zh-TW" sz="2250">
                <a:solidFill>
                  <a:srgbClr val="004C69"/>
                </a:solidFill>
                <a:cs typeface="+mj-cs"/>
              </a:rPr>
              <a:t>STP </a:t>
            </a:r>
            <a:r>
              <a:rPr lang="zh-TW" altLang="en-US" sz="2250">
                <a:solidFill>
                  <a:srgbClr val="004C69"/>
                </a:solidFill>
                <a:cs typeface="+mj-cs"/>
              </a:rPr>
              <a:t>如何在第 </a:t>
            </a:r>
            <a:r>
              <a:rPr lang="en-US" altLang="zh-TW" sz="2250">
                <a:solidFill>
                  <a:srgbClr val="004C69"/>
                </a:solidFill>
                <a:cs typeface="+mj-cs"/>
              </a:rPr>
              <a:t>2 </a:t>
            </a:r>
            <a:r>
              <a:rPr lang="zh-TW" altLang="en-US" sz="2250">
                <a:solidFill>
                  <a:srgbClr val="004C69"/>
                </a:solidFill>
                <a:cs typeface="+mj-cs"/>
              </a:rPr>
              <a:t>層網路備援。 </a:t>
            </a:r>
          </a:p>
          <a:p>
            <a:pPr>
              <a:lnSpc>
                <a:spcPct val="90000"/>
              </a:lnSpc>
              <a:spcBef>
                <a:spcPct val="0"/>
              </a:spcBef>
              <a:buNone/>
            </a:pPr>
            <a:endParaRPr lang="en-US" sz="2700">
              <a:solidFill>
                <a:srgbClr val="004C69"/>
              </a:solidFill>
              <a:cs typeface="+mj-cs"/>
            </a:endParaRPr>
          </a:p>
        </p:txBody>
      </p:sp>
      <p:graphicFrame>
        <p:nvGraphicFramePr>
          <p:cNvPr id="3" name="Table 2">
            <a:extLst>
              <a:ext uri="{FF2B5EF4-FFF2-40B4-BE49-F238E27FC236}">
                <a16:creationId xmlns:a16="http://schemas.microsoft.com/office/drawing/2014/main" id="{2203BE17-8BB3-DF41-A2CF-06DE014D1956}"/>
              </a:ext>
            </a:extLst>
          </p:cNvPr>
          <p:cNvGraphicFramePr>
            <a:graphicFrameLocks noGrp="1"/>
          </p:cNvGraphicFramePr>
          <p:nvPr>
            <p:extLst/>
          </p:nvPr>
        </p:nvGraphicFramePr>
        <p:xfrm>
          <a:off x="655783" y="2589416"/>
          <a:ext cx="8184461" cy="1981200"/>
        </p:xfrm>
        <a:graphic>
          <a:graphicData uri="http://schemas.openxmlformats.org/drawingml/2006/table">
            <a:tbl>
              <a:tblPr firstRow="1" bandRow="1">
                <a:tableStyleId>{5C22544A-7EE6-4342-B048-85BDC9FD1C3A}</a:tableStyleId>
              </a:tblPr>
              <a:tblGrid>
                <a:gridCol w="2322372">
                  <a:extLst>
                    <a:ext uri="{9D8B030D-6E8A-4147-A177-3AD203B41FA5}">
                      <a16:colId xmlns:a16="http://schemas.microsoft.com/office/drawing/2014/main" val="2579019526"/>
                    </a:ext>
                  </a:extLst>
                </a:gridCol>
                <a:gridCol w="5862089">
                  <a:extLst>
                    <a:ext uri="{9D8B030D-6E8A-4147-A177-3AD203B41FA5}">
                      <a16:colId xmlns:a16="http://schemas.microsoft.com/office/drawing/2014/main" val="1764220437"/>
                    </a:ext>
                  </a:extLst>
                </a:gridCol>
              </a:tblGrid>
              <a:tr h="438150">
                <a:tc>
                  <a:txBody>
                    <a:bodyPr vert="horz" wrap="square"/>
                    <a:lstStyle/>
                    <a:p>
                      <a:pPr algn="l" rtl="0" fontAlgn="ctr"/>
                      <a:r>
                        <a:rPr lang="zh-TW" sz="2300" b="1">
                          <a:effectLst/>
                          <a:latin typeface="標楷體" pitchFamily="65" charset="-120"/>
                          <a:ea typeface="標楷體" panose="03000509000000000000" pitchFamily="65" charset="-120"/>
                        </a:rPr>
                        <a:t>主題標題</a:t>
                      </a:r>
                    </a:p>
                  </a:txBody>
                  <a:tcPr marL="47625" marR="47625" marT="47625" marB="47625" anchor="ctr"/>
                </a:tc>
                <a:tc>
                  <a:txBody>
                    <a:bodyPr vert="horz" wrap="square"/>
                    <a:lstStyle/>
                    <a:p>
                      <a:pPr algn="l" rtl="0" fontAlgn="ctr"/>
                      <a:r>
                        <a:rPr lang="zh-TW" sz="2300" b="1">
                          <a:effectLst/>
                          <a:latin typeface="標楷體" pitchFamily="65" charset="-120"/>
                          <a:ea typeface="標楷體" panose="03000509000000000000" pitchFamily="65" charset="-120"/>
                        </a:rPr>
                        <a:t>主題目標</a:t>
                      </a:r>
                    </a:p>
                  </a:txBody>
                  <a:tcPr marL="47625" marR="47625" marT="47625" marB="47625" anchor="ctr"/>
                </a:tc>
                <a:extLst>
                  <a:ext uri="{0D108BD9-81ED-4DB2-BD59-A6C34878D82A}">
                    <a16:rowId xmlns:a16="http://schemas.microsoft.com/office/drawing/2014/main" val="742401779"/>
                  </a:ext>
                </a:extLst>
              </a:tr>
              <a:tr h="438150">
                <a:tc>
                  <a:txBody>
                    <a:bodyPr vert="horz" wrap="square"/>
                    <a:lstStyle/>
                    <a:p>
                      <a:pPr rtl="0" fontAlgn="ctr"/>
                      <a:r>
                        <a:rPr lang="zh-TW" sz="2300" b="1">
                          <a:solidFill>
                            <a:schemeClr val="bg1"/>
                          </a:solidFill>
                          <a:effectLst/>
                          <a:latin typeface="標楷體" pitchFamily="65" charset="-120"/>
                          <a:ea typeface="標楷體" panose="03000509000000000000" pitchFamily="65" charset="-120"/>
                        </a:rPr>
                        <a:t>STP </a:t>
                      </a:r>
                      <a:r>
                        <a:rPr lang="zh-TW" sz="2300" b="1" smtClean="0">
                          <a:solidFill>
                            <a:schemeClr val="bg1"/>
                          </a:solidFill>
                          <a:effectLst/>
                          <a:latin typeface="標楷體" pitchFamily="65" charset="-120"/>
                          <a:ea typeface="標楷體" panose="03000509000000000000" pitchFamily="65" charset="-120"/>
                        </a:rPr>
                        <a:t>目的</a:t>
                      </a:r>
                      <a:endParaRPr lang="zh-TW" sz="2300" b="1">
                        <a:solidFill>
                          <a:schemeClr val="bg1"/>
                        </a:solidFill>
                        <a:effectLst/>
                        <a:latin typeface="標楷體" pitchFamily="65" charset="-120"/>
                        <a:ea typeface="標楷體" panose="03000509000000000000" pitchFamily="65" charset="-120"/>
                      </a:endParaRPr>
                    </a:p>
                  </a:txBody>
                  <a:tcPr marL="47625" marR="47625" marT="47625" marB="47625" anchor="ctr">
                    <a:solidFill>
                      <a:schemeClr val="accent1"/>
                    </a:solidFill>
                  </a:tcPr>
                </a:tc>
                <a:tc>
                  <a:txBody>
                    <a:bodyPr vert="horz" wrap="square"/>
                    <a:lstStyle/>
                    <a:p>
                      <a:pPr rtl="0" fontAlgn="ctr"/>
                      <a:r>
                        <a:rPr lang="zh-TW" sz="2300" b="0">
                          <a:effectLst/>
                          <a:latin typeface="標楷體" pitchFamily="65" charset="-120"/>
                          <a:ea typeface="標楷體" panose="03000509000000000000" pitchFamily="65" charset="-120"/>
                        </a:rPr>
                        <a:t>解釋備援的 L2 交換網路中的常見問題。</a:t>
                      </a:r>
                    </a:p>
                  </a:txBody>
                  <a:tcPr marL="47625" marR="47625" marT="47625" marB="47625" anchor="ctr"/>
                </a:tc>
                <a:extLst>
                  <a:ext uri="{0D108BD9-81ED-4DB2-BD59-A6C34878D82A}">
                    <a16:rowId xmlns:a16="http://schemas.microsoft.com/office/drawing/2014/main" val="3150950737"/>
                  </a:ext>
                </a:extLst>
              </a:tr>
              <a:tr h="643890">
                <a:tc>
                  <a:txBody>
                    <a:bodyPr vert="horz" wrap="square"/>
                    <a:lstStyle/>
                    <a:p>
                      <a:pPr rtl="0" fontAlgn="ctr"/>
                      <a:r>
                        <a:rPr lang="zh-TW" sz="2300" b="1">
                          <a:solidFill>
                            <a:schemeClr val="bg1"/>
                          </a:solidFill>
                          <a:effectLst/>
                          <a:latin typeface="標楷體" pitchFamily="65" charset="-120"/>
                          <a:ea typeface="標楷體" panose="03000509000000000000" pitchFamily="65" charset="-120"/>
                        </a:rPr>
                        <a:t>STP 運作</a:t>
                      </a:r>
                    </a:p>
                  </a:txBody>
                  <a:tcPr marL="47625" marR="47625" marT="47625" marB="47625" anchor="ctr">
                    <a:solidFill>
                      <a:schemeClr val="accent1"/>
                    </a:solidFill>
                  </a:tcPr>
                </a:tc>
                <a:tc>
                  <a:txBody>
                    <a:bodyPr vert="horz" wrap="square"/>
                    <a:lstStyle/>
                    <a:p>
                      <a:pPr rtl="0" fontAlgn="ctr"/>
                      <a:r>
                        <a:rPr lang="zh-TW" sz="2300" b="0">
                          <a:effectLst/>
                          <a:latin typeface="標楷體" pitchFamily="65" charset="-120"/>
                          <a:ea typeface="標楷體" panose="03000509000000000000" pitchFamily="65" charset="-120"/>
                        </a:rPr>
                        <a:t>解釋 STP 如何在一個簡單的交換網路中運行。</a:t>
                      </a:r>
                    </a:p>
                  </a:txBody>
                  <a:tcPr marL="47625" marR="47625" marT="47625" marB="47625" anchor="ctr"/>
                </a:tc>
                <a:extLst>
                  <a:ext uri="{0D108BD9-81ED-4DB2-BD59-A6C34878D82A}">
                    <a16:rowId xmlns:a16="http://schemas.microsoft.com/office/drawing/2014/main" val="2772085455"/>
                  </a:ext>
                </a:extLst>
              </a:tr>
              <a:tr h="438150">
                <a:tc>
                  <a:txBody>
                    <a:bodyPr vert="horz" wrap="square"/>
                    <a:lstStyle/>
                    <a:p>
                      <a:pPr rtl="0" fontAlgn="ctr"/>
                      <a:r>
                        <a:rPr lang="zh-TW" sz="2300" b="1">
                          <a:solidFill>
                            <a:schemeClr val="bg1"/>
                          </a:solidFill>
                          <a:effectLst/>
                          <a:latin typeface="標楷體" pitchFamily="65" charset="-120"/>
                          <a:ea typeface="標楷體" panose="03000509000000000000" pitchFamily="65" charset="-120"/>
                        </a:rPr>
                        <a:t>STP 的演變</a:t>
                      </a:r>
                    </a:p>
                  </a:txBody>
                  <a:tcPr marL="47625" marR="47625" marT="47625" marB="47625" anchor="ctr">
                    <a:solidFill>
                      <a:schemeClr val="accent1"/>
                    </a:solidFill>
                  </a:tcPr>
                </a:tc>
                <a:tc>
                  <a:txBody>
                    <a:bodyPr vert="horz" wrap="square"/>
                    <a:lstStyle/>
                    <a:p>
                      <a:pPr rtl="0" fontAlgn="ctr"/>
                      <a:r>
                        <a:rPr lang="zh-TW" sz="2300" b="0">
                          <a:effectLst/>
                          <a:latin typeface="標楷體" pitchFamily="65" charset="-120"/>
                          <a:ea typeface="標楷體" panose="03000509000000000000" pitchFamily="65" charset="-120"/>
                        </a:rPr>
                        <a:t>解釋快速 PVST + 的運作方式。</a:t>
                      </a:r>
                    </a:p>
                  </a:txBody>
                  <a:tcPr marL="47625" marR="47625" marT="47625" marB="47625" anchor="ctr"/>
                </a:tc>
                <a:extLst>
                  <a:ext uri="{0D108BD9-81ED-4DB2-BD59-A6C34878D82A}">
                    <a16:rowId xmlns:a16="http://schemas.microsoft.com/office/drawing/2014/main" val="3228802595"/>
                  </a:ext>
                </a:extLst>
              </a:tr>
            </a:tbl>
          </a:graphicData>
        </a:graphic>
      </p:graphicFrame>
      <p:sp>
        <p:nvSpPr>
          <p:cNvPr id="4" name="投影片編號版面配置區 3"/>
          <p:cNvSpPr>
            <a:spLocks noGrp="1"/>
          </p:cNvSpPr>
          <p:nvPr>
            <p:ph type="sldNum" sz="quarter" idx="4"/>
          </p:nvPr>
        </p:nvSpPr>
        <p:spPr/>
        <p:txBody>
          <a:bodyPr/>
          <a:lstStyle/>
          <a:p>
            <a:pPr defTabSz="385754">
              <a:defRPr/>
            </a:pPr>
            <a:fld id="{2F5CCB13-0A32-4557-88E9-079F0C330695}" type="slidenum">
              <a:rPr lang="en-US" kern="0" smtClean="0">
                <a:solidFill>
                  <a:srgbClr val="595959"/>
                </a:solidFill>
              </a:rPr>
              <a:pPr defTabSz="385754">
                <a:defRPr/>
              </a:pPr>
              <a:t>628</a:t>
            </a:fld>
            <a:endParaRPr lang="en-US" kern="0">
              <a:solidFill>
                <a:srgbClr val="595959"/>
              </a:solidFill>
            </a:endParaRPr>
          </a:p>
        </p:txBody>
      </p:sp>
    </p:spTree>
    <p:custDataLst>
      <p:tags r:id="rId3"/>
    </p:custDataLst>
    <p:extLst>
      <p:ext uri="{BB962C8B-B14F-4D97-AF65-F5344CB8AC3E}">
        <p14:creationId xmlns:p14="http://schemas.microsoft.com/office/powerpoint/2010/main" val="1190038716"/>
      </p:ext>
    </p:extLst>
  </p:cSld>
  <p:clrMapOvr>
    <a:masterClrMapping/>
  </p:clrMapOvr>
  <p:transition spd="slow">
    <p:wipe/>
  </p:transition>
  <p:timing/>
</p:sld>
</file>

<file path=ppt/slides/slide629.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noAutofit/>
          </a:bodyPr>
          <a:lstStyle/>
          <a:p>
            <a:r>
              <a:rPr lang="en-US" altLang="zh-TW" sz="2700" smtClean="0"/>
              <a:t>22.1STP</a:t>
            </a:r>
            <a:br>
              <a:rPr lang="en-US" sz="2700"/>
            </a:br>
            <a:r>
              <a:rPr lang="zh-TW" altLang="en-US" sz="2700"/>
              <a:t> 備援在第 </a:t>
            </a:r>
            <a:r>
              <a:rPr lang="en-US" altLang="zh-TW" sz="2700"/>
              <a:t>2 </a:t>
            </a:r>
            <a:r>
              <a:rPr lang="zh-TW" altLang="en-US" sz="2700"/>
              <a:t>層交換網路的目的</a:t>
            </a:r>
          </a:p>
        </p:txBody>
      </p:sp>
      <p:sp>
        <p:nvSpPr>
          <p:cNvPr id="4" name="Content Placeholder 3">
            <a:extLst>
              <a:ext uri="{FF2B5EF4-FFF2-40B4-BE49-F238E27FC236}">
                <a16:creationId xmlns:a16="http://schemas.microsoft.com/office/drawing/2014/main" id="{CA8F262A-E5D7-9944-BA41-26B7E81639BF}"/>
              </a:ext>
            </a:extLst>
          </p:cNvPr>
          <p:cNvSpPr>
            <a:spLocks noGrp="1"/>
          </p:cNvSpPr>
          <p:nvPr>
            <p:ph idx="1"/>
          </p:nvPr>
        </p:nvSpPr>
        <p:spPr>
          <a:xfrm>
            <a:off x="474662" y="1589088"/>
            <a:ext cx="8280057" cy="3689897"/>
          </a:xfrm>
        </p:spPr>
        <p:txBody>
          <a:bodyPr/>
          <a:lstStyle/>
          <a:p>
            <a:pPr marL="342892" indent="-342892" algn="l">
              <a:buFont typeface="Arial" panose="020b0604020202020204" pitchFamily="34" charset="0"/>
              <a:buChar char="•"/>
            </a:pPr>
            <a:r>
              <a:rPr lang="zh-TW" altLang="en-US" sz="1400">
                <a:solidFill>
                  <a:srgbClr val="000000"/>
                </a:solidFill>
              </a:rPr>
              <a:t>本主題涵蓋第 </a:t>
            </a:r>
            <a:r>
              <a:rPr lang="en-US" altLang="zh-TW" sz="1400">
                <a:solidFill>
                  <a:srgbClr val="000000"/>
                </a:solidFill>
              </a:rPr>
              <a:t>2 </a:t>
            </a:r>
            <a:r>
              <a:rPr lang="zh-TW" altLang="en-US" sz="1400">
                <a:solidFill>
                  <a:srgbClr val="000000"/>
                </a:solidFill>
              </a:rPr>
              <a:t>層網路中迴圈的原因，並簡要說明生成樹協定的運作方式。備援是階層式設計的重要組成部分，用於消除單一故障點和防止對使用者的網路服務中斷。備援網路需要增加實體路徑，但邏輯備援也必須是設計的一部分。使用替代的實體路徑來周遊網路的資料</a:t>
            </a:r>
            <a:r>
              <a:rPr lang="zh-TW" altLang="zh-TW" sz="1400">
                <a:solidFill>
                  <a:srgbClr val="000000"/>
                </a:solidFill>
              </a:rPr>
              <a:t>，儘管路徑中斷</a:t>
            </a:r>
            <a:r>
              <a:rPr lang="zh-TW" altLang="en-US" sz="1400">
                <a:solidFill>
                  <a:srgbClr val="000000"/>
                </a:solidFill>
              </a:rPr>
              <a:t>，可讓使用者存取網路資源。不過，交換乙太網路中的備援路徑可能會造成實體和邏輯第 </a:t>
            </a:r>
            <a:r>
              <a:rPr lang="en-US" altLang="zh-TW" sz="1400">
                <a:solidFill>
                  <a:srgbClr val="000000"/>
                </a:solidFill>
              </a:rPr>
              <a:t>2 </a:t>
            </a:r>
            <a:r>
              <a:rPr lang="zh-TW" altLang="en-US" sz="1400">
                <a:solidFill>
                  <a:srgbClr val="000000"/>
                </a:solidFill>
              </a:rPr>
              <a:t>層迴圈。</a:t>
            </a:r>
          </a:p>
          <a:p>
            <a:pPr marL="342892" indent="-342892" algn="l">
              <a:buFont typeface="Arial" panose="020b0604020202020204" pitchFamily="34" charset="0"/>
              <a:buChar char="•"/>
            </a:pPr>
            <a:r>
              <a:rPr lang="zh-TW" altLang="en-US" sz="1400">
                <a:solidFill>
                  <a:srgbClr val="000000"/>
                </a:solidFill>
              </a:rPr>
              <a:t>乙太網路 </a:t>
            </a:r>
            <a:r>
              <a:rPr lang="en-US" altLang="zh-TW" sz="1400">
                <a:solidFill>
                  <a:srgbClr val="000000"/>
                </a:solidFill>
              </a:rPr>
              <a:t>LAN </a:t>
            </a:r>
            <a:r>
              <a:rPr lang="zh-TW" altLang="en-US" sz="1400">
                <a:solidFill>
                  <a:srgbClr val="000000"/>
                </a:solidFill>
              </a:rPr>
              <a:t>需要無迴圈拓撲，在任何兩個裝置之間具有單一路徑。乙太網路 </a:t>
            </a:r>
            <a:r>
              <a:rPr lang="en-US" altLang="zh-TW" sz="1400">
                <a:solidFill>
                  <a:srgbClr val="000000"/>
                </a:solidFill>
              </a:rPr>
              <a:t>LAN </a:t>
            </a:r>
            <a:r>
              <a:rPr lang="zh-TW" altLang="en-US" sz="1400">
                <a:solidFill>
                  <a:srgbClr val="000000"/>
                </a:solidFill>
              </a:rPr>
              <a:t>中的迴圈可能會導致乙太網路訊框的持續傳播，直到連結中斷並中斷迴圈為止。</a:t>
            </a:r>
          </a:p>
          <a:p>
            <a:pPr marL="342892" indent="-342892" algn="l">
              <a:buFont typeface="Arial" panose="020b0604020202020204" pitchFamily="34" charset="0"/>
              <a:buChar char="•"/>
            </a:pPr>
            <a:endParaRPr lang="en-US" sz="1400">
              <a:solidFill>
                <a:srgbClr val="000000"/>
              </a:solidFill>
            </a:endParaRPr>
          </a:p>
        </p:txBody>
      </p:sp>
      <p:sp>
        <p:nvSpPr>
          <p:cNvPr id="2" name="投影片編號版面配置區 1"/>
          <p:cNvSpPr>
            <a:spLocks noGrp="1"/>
          </p:cNvSpPr>
          <p:nvPr>
            <p:ph type="sldNum" sz="quarter" idx="12"/>
          </p:nvPr>
        </p:nvSpPr>
        <p:spPr/>
        <p:txBody>
          <a:bodyPr/>
          <a:lstStyle/>
          <a:p>
            <a:fld id="{4FAB73BC-B049-4115-A692-8D63A059BFB8}" type="slidenum">
              <a:rPr lang="en-US" smtClean="0"/>
              <a:t>629</a:t>
            </a:fld>
            <a:endParaRPr lang="en-US"/>
          </a:p>
        </p:txBody>
      </p:sp>
    </p:spTree>
    <p:custDataLst>
      <p:tags r:id="rId3"/>
    </p:custDataLst>
    <p:extLst>
      <p:ext uri="{BB962C8B-B14F-4D97-AF65-F5344CB8AC3E}">
        <p14:creationId xmlns:p14="http://schemas.microsoft.com/office/powerpoint/2010/main" val="204037357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63.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1505" name="Rectangle 2"/>
          <p:cNvSpPr>
            <a:spLocks noGrp="1" noChangeArrowheads="1"/>
          </p:cNvSpPr>
          <p:nvPr>
            <p:ph type="title"/>
          </p:nvPr>
        </p:nvSpPr>
        <p:spPr/>
        <p:txBody>
          <a:bodyPr>
            <a:normAutofit/>
          </a:bodyPr>
          <a:lstStyle/>
          <a:p>
            <a:pPr rtl="0"/>
            <a:r>
              <a:rPr lang="en-US" altLang="zh-TW" sz="3000" smtClean="0">
                <a:latin typeface="Arial"/>
              </a:rPr>
              <a:t>2.4</a:t>
            </a:r>
            <a:r>
              <a:rPr lang="zh-TW" altLang="en-US" sz="3000" smtClean="0">
                <a:latin typeface="Arial"/>
              </a:rPr>
              <a:t>基本</a:t>
            </a:r>
            <a:r>
              <a:rPr lang="zh-TW" altLang="en-US" sz="3000">
                <a:latin typeface="Arial"/>
              </a:rPr>
              <a:t>配置</a:t>
            </a:r>
            <a:r>
              <a:rPr lang="en-US" altLang="zh-TW" sz="3000">
                <a:latin typeface="Arial"/>
              </a:rPr>
              <a:t>-</a:t>
            </a:r>
            <a:r>
              <a:rPr lang="zh-TW" altLang="en-US" sz="3000">
                <a:latin typeface="Arial"/>
              </a:rPr>
              <a:t>密碼準則</a:t>
            </a:r>
          </a:p>
        </p:txBody>
      </p:sp>
      <p:sp>
        <p:nvSpPr>
          <p:cNvPr id="4" name="Content Placeholder 3"/>
          <p:cNvSpPr>
            <a:spLocks noGrp="1"/>
          </p:cNvSpPr>
          <p:nvPr>
            <p:ph idx="1"/>
          </p:nvPr>
        </p:nvSpPr>
        <p:spPr>
          <a:xfrm>
            <a:off x="209493" y="1237345"/>
            <a:ext cx="8602403" cy="1015663"/>
          </a:xfrm>
        </p:spPr>
        <p:txBody>
          <a:bodyPr>
            <a:noAutofit/>
          </a:bodyPr>
          <a:lstStyle/>
          <a:p>
            <a:pPr rtl="0">
              <a:lnSpc>
                <a:spcPct val="85000"/>
              </a:lnSpc>
              <a:spcBef>
                <a:spcPct val="30000"/>
              </a:spcBef>
              <a:buFont typeface="Arial" panose="020b0604020202020204" pitchFamily="34" charset="0"/>
              <a:buChar char="•"/>
            </a:pPr>
            <a:r>
              <a:rPr lang="zh-TW" altLang="en-US" sz="2000"/>
              <a:t>使用弱式密碼或容易猜到的密碼是一項安全性考量。</a:t>
            </a:r>
          </a:p>
          <a:p>
            <a:pPr rtl="0">
              <a:lnSpc>
                <a:spcPct val="85000"/>
              </a:lnSpc>
              <a:spcBef>
                <a:spcPct val="30000"/>
              </a:spcBef>
              <a:buFont typeface="Arial" panose="020b0604020202020204" pitchFamily="34" charset="0"/>
              <a:buChar char="•"/>
            </a:pPr>
            <a:r>
              <a:rPr lang="zh-TW" altLang="en-US" sz="2000"/>
              <a:t>所有網路裝置都應該藉由保護具有授權的 </a:t>
            </a:r>
            <a:r>
              <a:rPr lang="en-US" altLang="zh-TW" sz="2000"/>
              <a:t>EXEC</a:t>
            </a:r>
            <a:r>
              <a:rPr lang="zh-TW" altLang="en-US" sz="2000"/>
              <a:t>、使用者 </a:t>
            </a:r>
            <a:r>
              <a:rPr lang="en-US" altLang="zh-TW" sz="2000"/>
              <a:t>EXEC </a:t>
            </a:r>
            <a:r>
              <a:rPr lang="zh-TW" altLang="en-US" sz="2000"/>
              <a:t>和遠端 </a:t>
            </a:r>
            <a:r>
              <a:rPr lang="en-US" altLang="zh-TW" sz="2000"/>
              <a:t>Telnet </a:t>
            </a:r>
            <a:r>
              <a:rPr lang="zh-TW" altLang="en-US" sz="2000"/>
              <a:t>存取的密碼來限制系統管理存取。此外，所有密碼都應加密並提供法律通知。</a:t>
            </a:r>
          </a:p>
        </p:txBody>
      </p:sp>
      <p:sp>
        <p:nvSpPr>
          <p:cNvPr id="5" name="Content Placeholder 3">
            <a:extLst>
              <a:ext uri="{FF2B5EF4-FFF2-40B4-BE49-F238E27FC236}">
                <a16:creationId xmlns:a16="http://schemas.microsoft.com/office/drawing/2014/main" id="{90CEA0DA-9080-6645-9105-927BD0003465}"/>
              </a:ext>
            </a:extLst>
          </p:cNvPr>
          <p:cNvSpPr txBox="1"/>
          <p:nvPr/>
        </p:nvSpPr>
        <p:spPr bwMode="auto">
          <a:xfrm>
            <a:off x="236798" y="2957185"/>
            <a:ext cx="4933719" cy="2646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a:buChar char="•"/>
              <a:defRPr lang="en-US" sz="1100" kern="120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anose="020b0604020202020204"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anose="020b0604020202020204"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anose="020b0604020202020204"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rtl="0">
              <a:buFont typeface="Arial" panose="020b0604020202020204" pitchFamily="34" charset="0"/>
              <a:buChar char="•"/>
            </a:pPr>
            <a:r>
              <a:rPr lang="zh-TW" altLang="en-US" sz="1600"/>
              <a:t>密碼指導方針： </a:t>
            </a:r>
          </a:p>
          <a:p>
            <a:pPr lvl="2" rtl="0">
              <a:buFont typeface="Arial" panose="020b0604020202020204" pitchFamily="34" charset="0"/>
              <a:buChar char="•"/>
            </a:pPr>
            <a:r>
              <a:rPr lang="zh-TW" altLang="en-US" sz="1600"/>
              <a:t>使用長度超過八個字元的密碼。</a:t>
            </a:r>
          </a:p>
          <a:p>
            <a:pPr lvl="2" rtl="0">
              <a:buFont typeface="Arial" panose="020b0604020202020204" pitchFamily="34" charset="0"/>
              <a:buChar char="•"/>
            </a:pPr>
            <a:r>
              <a:rPr lang="zh-TW" altLang="en-US" sz="1600"/>
              <a:t>使用大寫和小寫字母、數字、特殊字元和</a:t>
            </a:r>
            <a:r>
              <a:rPr lang="en-US" altLang="zh-TW" sz="1600"/>
              <a:t>/</a:t>
            </a:r>
            <a:r>
              <a:rPr lang="zh-TW" altLang="en-US" sz="1600"/>
              <a:t>或數字序列的組合。</a:t>
            </a:r>
          </a:p>
          <a:p>
            <a:pPr lvl="2" rtl="0">
              <a:buFont typeface="Arial" panose="020b0604020202020204" pitchFamily="34" charset="0"/>
              <a:buChar char="•"/>
            </a:pPr>
            <a:r>
              <a:rPr lang="zh-TW" altLang="en-US" sz="1600"/>
              <a:t>避免在所有裝置上使用相同的密碼。</a:t>
            </a:r>
          </a:p>
          <a:p>
            <a:pPr lvl="2" rtl="0">
              <a:buFont typeface="Arial" panose="020b0604020202020204" pitchFamily="34" charset="0"/>
              <a:buChar char="•"/>
            </a:pPr>
            <a:r>
              <a:rPr lang="zh-TW" altLang="en-US" sz="1600"/>
              <a:t>不要使用常見的詞彙，因為它們很容易被猜測。</a:t>
            </a:r>
          </a:p>
        </p:txBody>
      </p:sp>
      <p:sp>
        <p:nvSpPr>
          <p:cNvPr id="2" name="Rectangle 1">
            <a:extLst>
              <a:ext uri="{FF2B5EF4-FFF2-40B4-BE49-F238E27FC236}">
                <a16:creationId xmlns:a16="http://schemas.microsoft.com/office/drawing/2014/main" id="{29318200-AE19-D542-A5B9-DE4D452C1D12}"/>
              </a:ext>
            </a:extLst>
          </p:cNvPr>
          <p:cNvSpPr/>
          <p:nvPr/>
        </p:nvSpPr>
        <p:spPr>
          <a:xfrm>
            <a:off x="5098474" y="4365539"/>
            <a:ext cx="4045527" cy="738664"/>
          </a:xfrm>
          <a:prstGeom prst="rect">
            <a:avLst/>
          </a:prstGeom>
        </p:spPr>
        <p:txBody>
          <a:bodyPr wrap="square">
            <a:spAutoFit/>
          </a:bodyPr>
          <a:lstStyle/>
          <a:p>
            <a:pPr rtl="0"/>
            <a:r>
              <a:rPr lang="zh-TW" altLang="en-US" sz="1400" b="1">
                <a:solidFill>
                  <a:srgbClr val="000000"/>
                </a:solidFill>
                <a:latin typeface="CiscoSans"/>
              </a:rPr>
              <a:t>注意：</a:t>
            </a:r>
            <a:r>
              <a:rPr lang="zh-TW" altLang="en-US" sz="1400">
                <a:solidFill>
                  <a:srgbClr val="000000"/>
                </a:solidFill>
                <a:latin typeface="CiscoSans"/>
              </a:rPr>
              <a:t> 本課程中的大部分實驗室都使用簡單的密碼，例如 </a:t>
            </a:r>
            <a:r>
              <a:rPr lang="en-US" altLang="zh-TW" sz="1400" b="1">
                <a:solidFill>
                  <a:srgbClr val="000000"/>
                </a:solidFill>
                <a:latin typeface="CiscoSans"/>
              </a:rPr>
              <a:t>cisco</a:t>
            </a:r>
            <a:r>
              <a:rPr lang="zh-TW" altLang="en-US" sz="1400">
                <a:solidFill>
                  <a:srgbClr val="000000"/>
                </a:solidFill>
                <a:latin typeface="CiscoSans"/>
              </a:rPr>
              <a:t> 或 </a:t>
            </a:r>
            <a:r>
              <a:rPr lang="zh-TW" altLang="en-US" sz="1400" b="1">
                <a:solidFill>
                  <a:srgbClr val="000000"/>
                </a:solidFill>
                <a:latin typeface="CiscoSans"/>
              </a:rPr>
              <a:t>班級</a:t>
            </a:r>
            <a:r>
              <a:rPr lang="zh-TW" altLang="en-US" sz="1400">
                <a:solidFill>
                  <a:srgbClr val="000000"/>
                </a:solidFill>
                <a:latin typeface="CiscoSans"/>
              </a:rPr>
              <a:t>。這些密碼被認為是弱且容易猜測的，應該避免在生產環境中使用。 </a:t>
            </a:r>
          </a:p>
        </p:txBody>
      </p:sp>
      <p:pic>
        <p:nvPicPr>
          <p:cNvPr id="3074" name="Picture 2">
            <a:extLst>
              <a:ext uri="{FF2B5EF4-FFF2-40B4-BE49-F238E27FC236}">
                <a16:creationId xmlns:a16="http://schemas.microsoft.com/office/drawing/2014/main" id="{04F98093-7DB0-3D42-9A83-D2B6958B969A}"/>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080760" y="2902920"/>
            <a:ext cx="1371600" cy="1371600"/>
          </a:xfrm>
          <a:prstGeom prst="rect">
            <a:avLst/>
          </a:prstGeom>
          <a:noFill/>
          <a:extLst>
            <a:ext uri="{909E8E84-426E-40DD-AFC4-6F175D3DCCD1}">
              <a14:hiddenFill xmlns:a14="http://schemas.microsoft.com/office/drawing/2010/main">
                <a:solidFill>
                  <a:srgbClr val="FFFFFF"/>
                </a:solidFill>
              </a14:hiddenFill>
            </a:ext>
          </a:extLst>
        </p:spPr>
      </p:pic>
      <p:sp>
        <p:nvSpPr>
          <p:cNvPr id="3" name="投影片編號版面配置區 2"/>
          <p:cNvSpPr>
            <a:spLocks noGrp="1"/>
          </p:cNvSpPr>
          <p:nvPr>
            <p:ph type="sldNum" sz="quarter" idx="4"/>
          </p:nvPr>
        </p:nvSpPr>
        <p:spPr/>
        <p:txBody>
          <a:bodyPr/>
          <a:lstStyle/>
          <a:p>
            <a:pPr defTabSz="385754">
              <a:defRPr/>
            </a:pPr>
            <a:fld id="{2F5CCB13-0A32-4557-88E9-079F0C330695}" type="slidenum">
              <a:rPr lang="en-US" kern="0" smtClean="0">
                <a:solidFill>
                  <a:srgbClr val="595959"/>
                </a:solidFill>
              </a:rPr>
              <a:pPr defTabSz="385754">
                <a:defRPr/>
              </a:pPr>
              <a:t>63</a:t>
            </a:fld>
            <a:endParaRPr lang="en-US" kern="0">
              <a:solidFill>
                <a:srgbClr val="595959"/>
              </a:solidFill>
            </a:endParaRPr>
          </a:p>
        </p:txBody>
      </p:sp>
    </p:spTree>
    <p:custDataLst>
      <p:tags r:id="rId4"/>
    </p:custDataLst>
    <p:extLst>
      <p:ext uri="{BB962C8B-B14F-4D97-AF65-F5344CB8AC3E}">
        <p14:creationId xmlns:p14="http://schemas.microsoft.com/office/powerpoint/2010/main" val="407957204"/>
      </p:ext>
    </p:extLst>
  </p:cSld>
  <p:clrMapOvr>
    <a:masterClrMapping/>
  </p:clrMapOvr>
  <p:transition spd="slow">
    <p:wipe/>
  </p:transition>
  <p:timing/>
</p:sld>
</file>

<file path=ppt/slides/slide630.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noAutofit/>
          </a:bodyPr>
          <a:lstStyle/>
          <a:p>
            <a:r>
              <a:rPr lang="en-US" altLang="zh-TW" sz="2700" smtClean="0"/>
              <a:t>22.1STP </a:t>
            </a:r>
            <a:r>
              <a:rPr lang="zh-TW" altLang="en-US" sz="2700"/>
              <a:t>的目的</a:t>
            </a:r>
            <a:br>
              <a:rPr lang="en-US" sz="2700"/>
            </a:br>
            <a:r>
              <a:rPr lang="zh-TW" altLang="en-US" sz="2700"/>
              <a:t>生成樹協定</a:t>
            </a:r>
          </a:p>
        </p:txBody>
      </p:sp>
      <p:sp>
        <p:nvSpPr>
          <p:cNvPr id="5" name="Content Placeholder 4">
            <a:extLst>
              <a:ext uri="{FF2B5EF4-FFF2-40B4-BE49-F238E27FC236}">
                <a16:creationId xmlns:a16="http://schemas.microsoft.com/office/drawing/2014/main" id="{5D4F9E00-E56E-554E-8EF2-311C7B311C69}"/>
              </a:ext>
            </a:extLst>
          </p:cNvPr>
          <p:cNvSpPr>
            <a:spLocks noGrp="1"/>
          </p:cNvSpPr>
          <p:nvPr>
            <p:ph idx="1"/>
          </p:nvPr>
        </p:nvSpPr>
        <p:spPr>
          <a:xfrm>
            <a:off x="474664" y="1718488"/>
            <a:ext cx="3395588" cy="3560497"/>
          </a:xfrm>
        </p:spPr>
        <p:txBody>
          <a:bodyPr/>
          <a:lstStyle/>
          <a:p>
            <a:pPr marL="285743" indent="-285743" algn="l">
              <a:buFont typeface="Arial" panose="020b0604020202020204" pitchFamily="34" charset="0"/>
              <a:buChar char="•"/>
            </a:pPr>
            <a:r>
              <a:rPr lang="zh-TW" altLang="en-US" sz="1600">
                <a:solidFill>
                  <a:srgbClr val="000000"/>
                </a:solidFill>
              </a:rPr>
              <a:t>生成樹協定（</a:t>
            </a:r>
            <a:r>
              <a:rPr lang="en-US" altLang="zh-TW" sz="1600">
                <a:solidFill>
                  <a:srgbClr val="000000"/>
                </a:solidFill>
              </a:rPr>
              <a:t>STP</a:t>
            </a:r>
            <a:r>
              <a:rPr lang="zh-TW" altLang="en-US" sz="1600">
                <a:solidFill>
                  <a:srgbClr val="000000"/>
                </a:solidFill>
              </a:rPr>
              <a:t>）是一種避免迴圈網路協定，允許備援，同時建立一個無迴圈第 </a:t>
            </a:r>
            <a:r>
              <a:rPr lang="en-US" altLang="zh-TW" sz="1600">
                <a:solidFill>
                  <a:srgbClr val="000000"/>
                </a:solidFill>
              </a:rPr>
              <a:t>2 </a:t>
            </a:r>
            <a:r>
              <a:rPr lang="zh-TW" altLang="en-US" sz="1600">
                <a:solidFill>
                  <a:srgbClr val="000000"/>
                </a:solidFill>
              </a:rPr>
              <a:t>層拓撲。 </a:t>
            </a:r>
          </a:p>
          <a:p>
            <a:pPr marL="285743" indent="-285743" algn="l">
              <a:buFont typeface="Arial" panose="020b0604020202020204" pitchFamily="34" charset="0"/>
              <a:buChar char="•"/>
            </a:pPr>
            <a:r>
              <a:rPr lang="en-US" altLang="zh-TW" sz="1600">
                <a:solidFill>
                  <a:srgbClr val="000000"/>
                </a:solidFill>
              </a:rPr>
              <a:t>STP </a:t>
            </a:r>
            <a:r>
              <a:rPr lang="zh-TW" altLang="en-US" sz="1600">
                <a:solidFill>
                  <a:srgbClr val="000000"/>
                </a:solidFill>
              </a:rPr>
              <a:t>在邏輯上封鎖第 </a:t>
            </a:r>
            <a:r>
              <a:rPr lang="en-US" altLang="zh-TW" sz="1600">
                <a:solidFill>
                  <a:srgbClr val="000000"/>
                </a:solidFill>
              </a:rPr>
              <a:t>2 </a:t>
            </a:r>
            <a:r>
              <a:rPr lang="zh-TW" altLang="en-US" sz="1600">
                <a:solidFill>
                  <a:srgbClr val="000000"/>
                </a:solidFill>
              </a:rPr>
              <a:t>層網路中的實體迴圈，防止訊框持續迴圈的網路。</a:t>
            </a:r>
          </a:p>
        </p:txBody>
      </p:sp>
      <p:pic>
        <p:nvPicPr>
          <p:cNvPr id="7" name="Picture 6">
            <a:extLst>
              <a:ext uri="{FF2B5EF4-FFF2-40B4-BE49-F238E27FC236}">
                <a16:creationId xmlns:a16="http://schemas.microsoft.com/office/drawing/2014/main" id="{8BC3E422-5048-0D48-95D9-F5353DFC0F46}"/>
              </a:ext>
            </a:extLst>
          </p:cNvPr>
          <p:cNvPicPr>
            <a:picLocks noChangeAspect="1"/>
          </p:cNvPicPr>
          <p:nvPr/>
        </p:nvPicPr>
        <p:blipFill>
          <a:blip r:embed="rId3"/>
          <a:stretch>
            <a:fillRect/>
          </a:stretch>
        </p:blipFill>
        <p:spPr>
          <a:xfrm>
            <a:off x="3870251" y="1860082"/>
            <a:ext cx="4966881" cy="3147906"/>
          </a:xfrm>
          <a:prstGeom prst="rect">
            <a:avLst/>
          </a:prstGeom>
        </p:spPr>
      </p:pic>
      <p:sp>
        <p:nvSpPr>
          <p:cNvPr id="2" name="投影片編號版面配置區 1"/>
          <p:cNvSpPr>
            <a:spLocks noGrp="1"/>
          </p:cNvSpPr>
          <p:nvPr>
            <p:ph type="sldNum" sz="quarter" idx="12"/>
          </p:nvPr>
        </p:nvSpPr>
        <p:spPr/>
        <p:txBody>
          <a:bodyPr/>
          <a:lstStyle/>
          <a:p>
            <a:fld id="{4FAB73BC-B049-4115-A692-8D63A059BFB8}" type="slidenum">
              <a:rPr lang="en-US" smtClean="0"/>
              <a:t>630</a:t>
            </a:fld>
            <a:endParaRPr lang="en-US"/>
          </a:p>
        </p:txBody>
      </p:sp>
    </p:spTree>
    <p:custDataLst>
      <p:tags r:id="rId4"/>
    </p:custDataLst>
    <p:extLst>
      <p:ext uri="{BB962C8B-B14F-4D97-AF65-F5344CB8AC3E}">
        <p14:creationId xmlns:p14="http://schemas.microsoft.com/office/powerpoint/2010/main" val="29892790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631.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noAutofit/>
          </a:bodyPr>
          <a:lstStyle/>
          <a:p>
            <a:r>
              <a:rPr lang="en-US" altLang="zh-TW" sz="2700"/>
              <a:t>22.1</a:t>
            </a:r>
            <a:r>
              <a:rPr lang="en-US" altLang="zh-TW" sz="2700" smtClean="0"/>
              <a:t>STP </a:t>
            </a:r>
            <a:r>
              <a:rPr lang="zh-TW" altLang="en-US" sz="2700"/>
              <a:t>的目的</a:t>
            </a:r>
            <a:br>
              <a:rPr lang="en-US" sz="2700"/>
            </a:br>
            <a:r>
              <a:rPr lang="en-US" altLang="zh-TW" sz="2700"/>
              <a:t>STP </a:t>
            </a:r>
            <a:r>
              <a:rPr lang="zh-TW" altLang="en-US" sz="2700"/>
              <a:t>重新計算</a:t>
            </a:r>
          </a:p>
        </p:txBody>
      </p:sp>
      <p:sp>
        <p:nvSpPr>
          <p:cNvPr id="9" name="TextBox 8">
            <a:extLst>
              <a:ext uri="{FF2B5EF4-FFF2-40B4-BE49-F238E27FC236}">
                <a16:creationId xmlns:a16="http://schemas.microsoft.com/office/drawing/2014/main" id="{39DFC5BB-F1A4-9F41-B8E5-01052DFFC4EC}"/>
              </a:ext>
            </a:extLst>
          </p:cNvPr>
          <p:cNvSpPr txBox="1"/>
          <p:nvPr/>
        </p:nvSpPr>
        <p:spPr>
          <a:xfrm>
            <a:off x="264186" y="2707315"/>
            <a:ext cx="3462422" cy="584775"/>
          </a:xfrm>
          <a:prstGeom prst="rect">
            <a:avLst/>
          </a:prstGeom>
          <a:noFill/>
        </p:spPr>
        <p:txBody>
          <a:bodyPr wrap="square" rtlCol="0">
            <a:spAutoFit/>
          </a:bodyPr>
          <a:lstStyle/>
          <a:p>
            <a:pPr rtl="0"/>
            <a:r>
              <a:rPr lang="en-US" altLang="zh-TW" sz="1600">
                <a:solidFill>
                  <a:srgbClr val="000000"/>
                </a:solidFill>
              </a:rPr>
              <a:t>STP </a:t>
            </a:r>
            <a:r>
              <a:rPr lang="zh-TW" altLang="en-US" sz="1600">
                <a:solidFill>
                  <a:srgbClr val="000000"/>
                </a:solidFill>
              </a:rPr>
              <a:t>通過重新計算和打開先前封鎖的連接埠來補償網路中的故障。</a:t>
            </a:r>
          </a:p>
        </p:txBody>
      </p:sp>
      <p:pic>
        <p:nvPicPr>
          <p:cNvPr id="8" name="Content Placeholder 7">
            <a:extLst>
              <a:ext uri="{FF2B5EF4-FFF2-40B4-BE49-F238E27FC236}">
                <a16:creationId xmlns:a16="http://schemas.microsoft.com/office/drawing/2014/main" id="{230C1627-31E4-7C4C-AE3F-B7234E60E301}"/>
              </a:ext>
            </a:extLst>
          </p:cNvPr>
          <p:cNvPicPr>
            <a:picLocks noGrp="1" noChangeAspect="1"/>
          </p:cNvPicPr>
          <p:nvPr>
            <p:ph idx="1"/>
          </p:nvPr>
        </p:nvPicPr>
        <p:blipFill>
          <a:blip r:embed="rId3"/>
          <a:stretch>
            <a:fillRect/>
          </a:stretch>
        </p:blipFill>
        <p:spPr>
          <a:xfrm>
            <a:off x="3994051" y="2100909"/>
            <a:ext cx="4885765" cy="2656182"/>
          </a:xfrm>
        </p:spPr>
      </p:pic>
      <p:sp>
        <p:nvSpPr>
          <p:cNvPr id="2" name="投影片編號版面配置區 1"/>
          <p:cNvSpPr>
            <a:spLocks noGrp="1"/>
          </p:cNvSpPr>
          <p:nvPr>
            <p:ph type="sldNum" sz="quarter" idx="12"/>
          </p:nvPr>
        </p:nvSpPr>
        <p:spPr/>
        <p:txBody>
          <a:bodyPr/>
          <a:lstStyle/>
          <a:p>
            <a:fld id="{4FAB73BC-B049-4115-A692-8D63A059BFB8}" type="slidenum">
              <a:rPr lang="en-US" smtClean="0"/>
              <a:t>631</a:t>
            </a:fld>
            <a:endParaRPr lang="en-US"/>
          </a:p>
        </p:txBody>
      </p:sp>
    </p:spTree>
    <p:custDataLst>
      <p:tags r:id="rId4"/>
    </p:custDataLst>
    <p:extLst>
      <p:ext uri="{BB962C8B-B14F-4D97-AF65-F5344CB8AC3E}">
        <p14:creationId xmlns:p14="http://schemas.microsoft.com/office/powerpoint/2010/main" val="89699450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632.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noAutofit/>
          </a:bodyPr>
          <a:lstStyle/>
          <a:p>
            <a:r>
              <a:rPr lang="en-US" altLang="zh-TW" sz="2700" smtClean="0"/>
              <a:t>22.1STP </a:t>
            </a:r>
            <a:r>
              <a:rPr lang="zh-TW" altLang="en-US" sz="2700"/>
              <a:t>的目的</a:t>
            </a:r>
            <a:br>
              <a:rPr lang="en-US" sz="2700"/>
            </a:br>
            <a:r>
              <a:rPr lang="zh-TW" altLang="en-US" sz="2700"/>
              <a:t>備援交換器鏈路的問題</a:t>
            </a:r>
          </a:p>
        </p:txBody>
      </p:sp>
      <p:sp>
        <p:nvSpPr>
          <p:cNvPr id="4" name="Content Placeholder 3">
            <a:extLst>
              <a:ext uri="{FF2B5EF4-FFF2-40B4-BE49-F238E27FC236}">
                <a16:creationId xmlns:a16="http://schemas.microsoft.com/office/drawing/2014/main" id="{FEB771C3-636D-6F41-91EA-B805C098C43A}"/>
              </a:ext>
            </a:extLst>
          </p:cNvPr>
          <p:cNvSpPr>
            <a:spLocks noGrp="1"/>
          </p:cNvSpPr>
          <p:nvPr>
            <p:ph idx="1"/>
          </p:nvPr>
        </p:nvSpPr>
        <p:spPr>
          <a:xfrm>
            <a:off x="474662" y="1589088"/>
            <a:ext cx="8280057" cy="3689897"/>
          </a:xfrm>
        </p:spPr>
        <p:txBody>
          <a:bodyPr/>
          <a:lstStyle/>
          <a:p>
            <a:pPr marL="342892" indent="-342892" algn="l">
              <a:buFont typeface="Arial" panose="020b0604020202020204" pitchFamily="34" charset="0"/>
              <a:buChar char="•"/>
            </a:pPr>
            <a:r>
              <a:rPr lang="zh-TW" altLang="en-US" sz="1400">
                <a:solidFill>
                  <a:srgbClr val="000000"/>
                </a:solidFill>
              </a:rPr>
              <a:t>路徑備援通過提供多個網路服務消除單點故障的可能性。當乙太網路上的兩個裝置之間存在多個路徑，且交換器上沒有生成樹實作時，就會發生第 </a:t>
            </a:r>
            <a:r>
              <a:rPr lang="en-US" altLang="zh-TW" sz="1400">
                <a:solidFill>
                  <a:srgbClr val="000000"/>
                </a:solidFill>
              </a:rPr>
              <a:t>2 </a:t>
            </a:r>
            <a:r>
              <a:rPr lang="zh-TW" altLang="en-US" sz="1400">
                <a:solidFill>
                  <a:srgbClr val="000000"/>
                </a:solidFill>
              </a:rPr>
              <a:t>層迴圈。第 </a:t>
            </a:r>
            <a:r>
              <a:rPr lang="en-US" altLang="zh-TW" sz="1400">
                <a:solidFill>
                  <a:srgbClr val="000000"/>
                </a:solidFill>
              </a:rPr>
              <a:t>2 </a:t>
            </a:r>
            <a:r>
              <a:rPr lang="zh-TW" altLang="en-US" sz="1400">
                <a:solidFill>
                  <a:srgbClr val="000000"/>
                </a:solidFill>
              </a:rPr>
              <a:t>層迴圈可能會導致交換器和終端裝置上的 </a:t>
            </a:r>
            <a:r>
              <a:rPr lang="en-US" altLang="zh-TW" sz="1400">
                <a:solidFill>
                  <a:srgbClr val="000000"/>
                </a:solidFill>
              </a:rPr>
              <a:t>MAC </a:t>
            </a:r>
            <a:r>
              <a:rPr lang="zh-TW" altLang="en-US" sz="1400">
                <a:solidFill>
                  <a:srgbClr val="000000"/>
                </a:solidFill>
              </a:rPr>
              <a:t>位址表不穩定、鏈路飽和，以及高 </a:t>
            </a:r>
            <a:r>
              <a:rPr lang="en-US" altLang="zh-TW" sz="1400">
                <a:solidFill>
                  <a:srgbClr val="000000"/>
                </a:solidFill>
              </a:rPr>
              <a:t>CPU </a:t>
            </a:r>
            <a:r>
              <a:rPr lang="zh-TW" altLang="en-US" sz="1400">
                <a:solidFill>
                  <a:srgbClr val="000000"/>
                </a:solidFill>
              </a:rPr>
              <a:t>使用率，導致網路變得無法使用。</a:t>
            </a:r>
          </a:p>
          <a:p>
            <a:pPr marL="342892" indent="-342892" algn="l">
              <a:buFont typeface="Arial" panose="020b0604020202020204" pitchFamily="34" charset="0"/>
              <a:buChar char="•"/>
            </a:pPr>
            <a:r>
              <a:rPr lang="zh-TW" altLang="en-US" sz="1400">
                <a:solidFill>
                  <a:srgbClr val="000000"/>
                </a:solidFill>
              </a:rPr>
              <a:t>第 </a:t>
            </a:r>
            <a:r>
              <a:rPr lang="en-US" altLang="zh-TW" sz="1400">
                <a:solidFill>
                  <a:srgbClr val="000000"/>
                </a:solidFill>
              </a:rPr>
              <a:t>2 </a:t>
            </a:r>
            <a:r>
              <a:rPr lang="zh-TW" altLang="en-US" sz="1400">
                <a:solidFill>
                  <a:srgbClr val="000000"/>
                </a:solidFill>
              </a:rPr>
              <a:t>層乙太網路不包括識別和消除無休止迴圈訊框的機制。</a:t>
            </a:r>
            <a:r>
              <a:rPr lang="en-US" altLang="zh-TW" sz="1400">
                <a:solidFill>
                  <a:srgbClr val="000000"/>
                </a:solidFill>
              </a:rPr>
              <a:t>IPv4 </a:t>
            </a:r>
            <a:r>
              <a:rPr lang="zh-TW" altLang="en-US" sz="1400">
                <a:solidFill>
                  <a:srgbClr val="000000"/>
                </a:solidFill>
              </a:rPr>
              <a:t>和 </a:t>
            </a:r>
            <a:r>
              <a:rPr lang="en-US" altLang="zh-TW" sz="1400">
                <a:solidFill>
                  <a:srgbClr val="000000"/>
                </a:solidFill>
              </a:rPr>
              <a:t>IPv6 </a:t>
            </a:r>
            <a:r>
              <a:rPr lang="zh-TW" altLang="en-US" sz="1400">
                <a:solidFill>
                  <a:srgbClr val="000000"/>
                </a:solidFill>
              </a:rPr>
              <a:t>都包含一種機制，可限制第 </a:t>
            </a:r>
            <a:r>
              <a:rPr lang="en-US" altLang="zh-TW" sz="1400">
                <a:solidFill>
                  <a:srgbClr val="000000"/>
                </a:solidFill>
              </a:rPr>
              <a:t>3 </a:t>
            </a:r>
            <a:r>
              <a:rPr lang="zh-TW" altLang="en-US" sz="1400">
                <a:solidFill>
                  <a:srgbClr val="000000"/>
                </a:solidFill>
              </a:rPr>
              <a:t>層網路裝置可以重新傳輸封包的次數。路由器會減少每個 </a:t>
            </a:r>
            <a:r>
              <a:rPr lang="en-US" altLang="zh-TW" sz="1400">
                <a:solidFill>
                  <a:srgbClr val="000000"/>
                </a:solidFill>
              </a:rPr>
              <a:t>IPv4 </a:t>
            </a:r>
            <a:r>
              <a:rPr lang="zh-TW" altLang="en-US" sz="1400">
                <a:solidFill>
                  <a:srgbClr val="000000"/>
                </a:solidFill>
              </a:rPr>
              <a:t>封包中的 </a:t>
            </a:r>
            <a:r>
              <a:rPr lang="en-US" altLang="zh-TW" sz="1400">
                <a:solidFill>
                  <a:srgbClr val="000000"/>
                </a:solidFill>
              </a:rPr>
              <a:t>TTL (</a:t>
            </a:r>
            <a:r>
              <a:rPr lang="zh-TW" altLang="en-US" sz="1400">
                <a:solidFill>
                  <a:srgbClr val="000000"/>
                </a:solidFill>
              </a:rPr>
              <a:t>存留時間</a:t>
            </a:r>
            <a:r>
              <a:rPr lang="en-US" altLang="zh-TW" sz="1400">
                <a:solidFill>
                  <a:srgbClr val="000000"/>
                </a:solidFill>
              </a:rPr>
              <a:t>)</a:t>
            </a:r>
            <a:r>
              <a:rPr lang="zh-TW" altLang="en-US" sz="1400">
                <a:solidFill>
                  <a:srgbClr val="000000"/>
                </a:solidFill>
              </a:rPr>
              <a:t>，以及每個 </a:t>
            </a:r>
            <a:r>
              <a:rPr lang="en-US" altLang="zh-TW" sz="1400">
                <a:solidFill>
                  <a:srgbClr val="000000"/>
                </a:solidFill>
              </a:rPr>
              <a:t>IPv6 </a:t>
            </a:r>
            <a:r>
              <a:rPr lang="zh-TW" altLang="en-US" sz="1400">
                <a:solidFill>
                  <a:srgbClr val="000000"/>
                </a:solidFill>
              </a:rPr>
              <a:t>封包中的 </a:t>
            </a:r>
            <a:r>
              <a:rPr lang="en-US" altLang="zh-TW" sz="1400">
                <a:solidFill>
                  <a:srgbClr val="000000"/>
                </a:solidFill>
              </a:rPr>
              <a:t>[</a:t>
            </a:r>
            <a:r>
              <a:rPr lang="zh-TW" altLang="en-US" sz="1400">
                <a:solidFill>
                  <a:srgbClr val="000000"/>
                </a:solidFill>
              </a:rPr>
              <a:t>跳躍限制</a:t>
            </a:r>
            <a:r>
              <a:rPr lang="en-US" altLang="zh-TW" sz="1400">
                <a:solidFill>
                  <a:srgbClr val="000000"/>
                </a:solidFill>
              </a:rPr>
              <a:t>] </a:t>
            </a:r>
            <a:r>
              <a:rPr lang="zh-TW" altLang="en-US" sz="1400">
                <a:solidFill>
                  <a:srgbClr val="000000"/>
                </a:solidFill>
              </a:rPr>
              <a:t>欄位。當這些欄位遞減到 </a:t>
            </a:r>
            <a:r>
              <a:rPr lang="en-US" altLang="zh-TW" sz="1400">
                <a:solidFill>
                  <a:srgbClr val="000000"/>
                </a:solidFill>
              </a:rPr>
              <a:t>0 </a:t>
            </a:r>
            <a:r>
              <a:rPr lang="zh-TW" altLang="en-US" sz="1400">
                <a:solidFill>
                  <a:srgbClr val="000000"/>
                </a:solidFill>
              </a:rPr>
              <a:t>時，路由器將丟棄封包。乙太網路和乙太網路交換器沒有可比較的機制，可限制交換器重新傳輸第 </a:t>
            </a:r>
            <a:r>
              <a:rPr lang="en-US" altLang="zh-TW" sz="1400">
                <a:solidFill>
                  <a:srgbClr val="000000"/>
                </a:solidFill>
              </a:rPr>
              <a:t>2 </a:t>
            </a:r>
            <a:r>
              <a:rPr lang="zh-TW" altLang="en-US" sz="1400">
                <a:solidFill>
                  <a:srgbClr val="000000"/>
                </a:solidFill>
              </a:rPr>
              <a:t>層訊框的次數。</a:t>
            </a:r>
            <a:r>
              <a:rPr lang="en-US" altLang="zh-TW" sz="1400">
                <a:solidFill>
                  <a:srgbClr val="000000"/>
                </a:solidFill>
              </a:rPr>
              <a:t>STP </a:t>
            </a:r>
            <a:r>
              <a:rPr lang="zh-TW" altLang="en-US" sz="1400">
                <a:solidFill>
                  <a:srgbClr val="000000"/>
                </a:solidFill>
              </a:rPr>
              <a:t>是專門開發作為第 </a:t>
            </a:r>
            <a:r>
              <a:rPr lang="en-US" altLang="zh-TW" sz="1400">
                <a:solidFill>
                  <a:srgbClr val="000000"/>
                </a:solidFill>
              </a:rPr>
              <a:t>2 </a:t>
            </a:r>
            <a:r>
              <a:rPr lang="zh-TW" altLang="en-US" sz="1400">
                <a:solidFill>
                  <a:srgbClr val="000000"/>
                </a:solidFill>
              </a:rPr>
              <a:t>層乙太網路的迴圈預防機制。</a:t>
            </a:r>
          </a:p>
          <a:p>
            <a:pPr marL="342892" indent="-342892" algn="l">
              <a:buFont typeface="Arial" panose="020b0604020202020204" pitchFamily="34" charset="0"/>
              <a:buChar char="•"/>
            </a:pPr>
            <a:endParaRPr lang="en-US" sz="1400">
              <a:solidFill>
                <a:srgbClr val="000000"/>
              </a:solidFill>
            </a:endParaRPr>
          </a:p>
        </p:txBody>
      </p:sp>
      <p:sp>
        <p:nvSpPr>
          <p:cNvPr id="2" name="投影片編號版面配置區 1"/>
          <p:cNvSpPr>
            <a:spLocks noGrp="1"/>
          </p:cNvSpPr>
          <p:nvPr>
            <p:ph type="sldNum" sz="quarter" idx="12"/>
          </p:nvPr>
        </p:nvSpPr>
        <p:spPr/>
        <p:txBody>
          <a:bodyPr/>
          <a:lstStyle/>
          <a:p>
            <a:fld id="{4FAB73BC-B049-4115-A692-8D63A059BFB8}" type="slidenum">
              <a:rPr lang="en-US" smtClean="0"/>
              <a:t>632</a:t>
            </a:fld>
            <a:endParaRPr lang="en-US"/>
          </a:p>
        </p:txBody>
      </p:sp>
    </p:spTree>
    <p:custDataLst>
      <p:tags r:id="rId3"/>
    </p:custDataLst>
    <p:extLst>
      <p:ext uri="{BB962C8B-B14F-4D97-AF65-F5344CB8AC3E}">
        <p14:creationId xmlns:p14="http://schemas.microsoft.com/office/powerpoint/2010/main" val="341992547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633.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noAutofit/>
          </a:bodyPr>
          <a:lstStyle/>
          <a:p>
            <a:r>
              <a:rPr lang="en-US" altLang="zh-TW" sz="2700"/>
              <a:t>22.1</a:t>
            </a:r>
            <a:r>
              <a:rPr lang="en-US" altLang="zh-TW" sz="2700" smtClean="0"/>
              <a:t>STP </a:t>
            </a:r>
            <a:r>
              <a:rPr lang="zh-TW" altLang="en-US" sz="2700"/>
              <a:t>的目的</a:t>
            </a:r>
            <a:br>
              <a:rPr lang="en-US" sz="2700"/>
            </a:br>
            <a:r>
              <a:rPr lang="zh-TW" altLang="en-US" sz="2700"/>
              <a:t>第 </a:t>
            </a:r>
            <a:r>
              <a:rPr lang="en-US" altLang="zh-TW" sz="2700"/>
              <a:t>2 </a:t>
            </a:r>
            <a:r>
              <a:rPr lang="zh-TW" altLang="en-US" sz="2700"/>
              <a:t>層迴圈</a:t>
            </a:r>
          </a:p>
        </p:txBody>
      </p:sp>
      <p:sp>
        <p:nvSpPr>
          <p:cNvPr id="5" name="Content Placeholder 4">
            <a:extLst>
              <a:ext uri="{FF2B5EF4-FFF2-40B4-BE49-F238E27FC236}">
                <a16:creationId xmlns:a16="http://schemas.microsoft.com/office/drawing/2014/main" id="{0A7607C8-BE5F-EA42-8A4B-EFDD7673AC92}"/>
              </a:ext>
            </a:extLst>
          </p:cNvPr>
          <p:cNvSpPr>
            <a:spLocks noGrp="1"/>
          </p:cNvSpPr>
          <p:nvPr>
            <p:ph idx="1"/>
          </p:nvPr>
        </p:nvSpPr>
        <p:spPr>
          <a:xfrm>
            <a:off x="197572" y="1584052"/>
            <a:ext cx="8147916" cy="3689897"/>
          </a:xfrm>
        </p:spPr>
        <p:txBody>
          <a:bodyPr/>
          <a:lstStyle/>
          <a:p>
            <a:pPr marL="342892" indent="-342892" algn="l">
              <a:buFont typeface="Arial" panose="020b0604020202020204" pitchFamily="34" charset="0"/>
              <a:buChar char="•"/>
            </a:pPr>
            <a:r>
              <a:rPr lang="zh-TW" altLang="en-US" sz="1400">
                <a:solidFill>
                  <a:srgbClr val="000000"/>
                </a:solidFill>
              </a:rPr>
              <a:t>如果沒有啟用 </a:t>
            </a:r>
            <a:r>
              <a:rPr lang="en-US" altLang="zh-TW" sz="1400">
                <a:solidFill>
                  <a:srgbClr val="000000"/>
                </a:solidFill>
              </a:rPr>
              <a:t>STP</a:t>
            </a:r>
            <a:r>
              <a:rPr lang="zh-TW" altLang="en-US" sz="1400">
                <a:solidFill>
                  <a:srgbClr val="000000"/>
                </a:solidFill>
              </a:rPr>
              <a:t>，第 </a:t>
            </a:r>
            <a:r>
              <a:rPr lang="en-US" altLang="zh-TW" sz="1400">
                <a:solidFill>
                  <a:srgbClr val="000000"/>
                </a:solidFill>
              </a:rPr>
              <a:t>2 </a:t>
            </a:r>
            <a:r>
              <a:rPr lang="zh-TW" altLang="en-US" sz="1400">
                <a:solidFill>
                  <a:srgbClr val="000000"/>
                </a:solidFill>
              </a:rPr>
              <a:t>層迴圈可能形成，導致廣播，群播和未知的單點傳送訊框無休止地循環。這可能會很快導致網路中斷。 </a:t>
            </a:r>
          </a:p>
          <a:p>
            <a:pPr marL="342892" indent="-342892" algn="l">
              <a:buFont typeface="Arial" panose="020b0604020202020204" pitchFamily="34" charset="0"/>
              <a:buChar char="•"/>
            </a:pPr>
            <a:r>
              <a:rPr lang="zh-TW" altLang="en-US" sz="1400">
                <a:solidFill>
                  <a:srgbClr val="000000"/>
                </a:solidFill>
              </a:rPr>
              <a:t>當迴圈發生時，交換器上的 </a:t>
            </a:r>
            <a:r>
              <a:rPr lang="en-US" altLang="zh-TW" sz="1400">
                <a:solidFill>
                  <a:srgbClr val="000000"/>
                </a:solidFill>
              </a:rPr>
              <a:t>MAC </a:t>
            </a:r>
            <a:r>
              <a:rPr lang="zh-TW" altLang="en-US" sz="1400">
                <a:solidFill>
                  <a:srgbClr val="000000"/>
                </a:solidFill>
              </a:rPr>
              <a:t>位址表會隨著廣播訊框的更新而不斷變更，這會導致 </a:t>
            </a:r>
            <a:r>
              <a:rPr lang="en-US" altLang="zh-TW" sz="1400">
                <a:solidFill>
                  <a:srgbClr val="000000"/>
                </a:solidFill>
              </a:rPr>
              <a:t>MAC </a:t>
            </a:r>
            <a:r>
              <a:rPr lang="zh-TW" altLang="en-US" sz="1400">
                <a:solidFill>
                  <a:srgbClr val="000000"/>
                </a:solidFill>
              </a:rPr>
              <a:t>資料庫不穩定。這可能會造成高 </a:t>
            </a:r>
            <a:r>
              <a:rPr lang="en-US" altLang="zh-TW" sz="1400">
                <a:solidFill>
                  <a:srgbClr val="000000"/>
                </a:solidFill>
              </a:rPr>
              <a:t>CPU </a:t>
            </a:r>
            <a:r>
              <a:rPr lang="zh-TW" altLang="en-US" sz="1400">
                <a:solidFill>
                  <a:srgbClr val="000000"/>
                </a:solidFill>
              </a:rPr>
              <a:t>使用率，使交換器無法轉送訊框。</a:t>
            </a:r>
          </a:p>
          <a:p>
            <a:pPr marL="342892" indent="-342892" algn="l">
              <a:buFont typeface="Arial" panose="020b0604020202020204" pitchFamily="34" charset="0"/>
              <a:buChar char="•"/>
            </a:pPr>
            <a:r>
              <a:rPr lang="zh-TW" altLang="en-US" sz="1400">
                <a:solidFill>
                  <a:srgbClr val="000000"/>
                </a:solidFill>
              </a:rPr>
              <a:t>未知的單點傳播訊框是交換器 </a:t>
            </a:r>
            <a:r>
              <a:rPr lang="en-US" altLang="zh-TW" sz="1400">
                <a:solidFill>
                  <a:srgbClr val="000000"/>
                </a:solidFill>
              </a:rPr>
              <a:t>MAC </a:t>
            </a:r>
            <a:r>
              <a:rPr lang="zh-TW" altLang="en-US" sz="1400">
                <a:solidFill>
                  <a:srgbClr val="000000"/>
                </a:solidFill>
              </a:rPr>
              <a:t>位址表中沒有目的 </a:t>
            </a:r>
            <a:r>
              <a:rPr lang="en-US" altLang="zh-TW" sz="1400">
                <a:solidFill>
                  <a:srgbClr val="000000"/>
                </a:solidFill>
              </a:rPr>
              <a:t>MAC </a:t>
            </a:r>
            <a:r>
              <a:rPr lang="zh-TW" altLang="en-US" sz="1400">
                <a:solidFill>
                  <a:srgbClr val="000000"/>
                </a:solidFill>
              </a:rPr>
              <a:t>位址，而且必須將訊框轉送所有連接埠 </a:t>
            </a:r>
            <a:r>
              <a:rPr lang="en-US" altLang="zh-TW" sz="1400">
                <a:solidFill>
                  <a:srgbClr val="000000"/>
                </a:solidFill>
              </a:rPr>
              <a:t>(</a:t>
            </a:r>
            <a:r>
              <a:rPr lang="zh-TW" altLang="en-US" sz="1400">
                <a:solidFill>
                  <a:srgbClr val="000000"/>
                </a:solidFill>
              </a:rPr>
              <a:t>除了入口連接埠</a:t>
            </a:r>
            <a:r>
              <a:rPr lang="en-US" altLang="zh-TW" sz="1400">
                <a:solidFill>
                  <a:srgbClr val="000000"/>
                </a:solidFill>
              </a:rPr>
              <a:t>) </a:t>
            </a:r>
            <a:r>
              <a:rPr lang="zh-TW" altLang="en-US" sz="1400">
                <a:solidFill>
                  <a:srgbClr val="000000"/>
                </a:solidFill>
              </a:rPr>
              <a:t>。</a:t>
            </a:r>
          </a:p>
          <a:p>
            <a:pPr marL="342892" indent="-342892" algn="l">
              <a:buFont typeface="Arial" panose="020b0604020202020204" pitchFamily="34" charset="0"/>
              <a:buChar char="•"/>
            </a:pPr>
            <a:endParaRPr lang="en-US" sz="1400">
              <a:solidFill>
                <a:srgbClr val="000000"/>
              </a:solidFill>
            </a:endParaRPr>
          </a:p>
        </p:txBody>
      </p:sp>
      <p:sp>
        <p:nvSpPr>
          <p:cNvPr id="2" name="投影片編號版面配置區 1"/>
          <p:cNvSpPr>
            <a:spLocks noGrp="1"/>
          </p:cNvSpPr>
          <p:nvPr>
            <p:ph type="sldNum" sz="quarter" idx="12"/>
          </p:nvPr>
        </p:nvSpPr>
        <p:spPr/>
        <p:txBody>
          <a:bodyPr/>
          <a:lstStyle/>
          <a:p>
            <a:fld id="{4FAB73BC-B049-4115-A692-8D63A059BFB8}" type="slidenum">
              <a:rPr lang="en-US" smtClean="0"/>
              <a:t>633</a:t>
            </a:fld>
            <a:endParaRPr lang="en-US"/>
          </a:p>
        </p:txBody>
      </p:sp>
    </p:spTree>
    <p:custDataLst>
      <p:tags r:id="rId3"/>
    </p:custDataLst>
    <p:extLst>
      <p:ext uri="{BB962C8B-B14F-4D97-AF65-F5344CB8AC3E}">
        <p14:creationId xmlns:p14="http://schemas.microsoft.com/office/powerpoint/2010/main" val="414475930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634.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noAutofit/>
          </a:bodyPr>
          <a:lstStyle/>
          <a:p>
            <a:r>
              <a:rPr lang="en-US" altLang="zh-TW" sz="2700"/>
              <a:t>22.1</a:t>
            </a:r>
            <a:r>
              <a:rPr lang="en-US" altLang="zh-TW" sz="2700" smtClean="0"/>
              <a:t>STP </a:t>
            </a:r>
            <a:r>
              <a:rPr lang="zh-TW" altLang="en-US" sz="2700"/>
              <a:t>的目的</a:t>
            </a:r>
            <a:br>
              <a:rPr lang="en-US" sz="2700"/>
            </a:br>
            <a:r>
              <a:rPr lang="zh-TW" altLang="en-US" sz="2700"/>
              <a:t>廣播風暴</a:t>
            </a:r>
          </a:p>
        </p:txBody>
      </p:sp>
      <p:sp>
        <p:nvSpPr>
          <p:cNvPr id="4" name="Content Placeholder 3">
            <a:extLst>
              <a:ext uri="{FF2B5EF4-FFF2-40B4-BE49-F238E27FC236}">
                <a16:creationId xmlns:a16="http://schemas.microsoft.com/office/drawing/2014/main" id="{45822D96-D508-2F47-96CC-C7CF2DAAA1F0}"/>
              </a:ext>
            </a:extLst>
          </p:cNvPr>
          <p:cNvSpPr>
            <a:spLocks noGrp="1"/>
          </p:cNvSpPr>
          <p:nvPr>
            <p:ph idx="1"/>
          </p:nvPr>
        </p:nvSpPr>
        <p:spPr>
          <a:xfrm>
            <a:off x="474663" y="1589088"/>
            <a:ext cx="7870825" cy="3689897"/>
          </a:xfrm>
        </p:spPr>
        <p:txBody>
          <a:bodyPr/>
          <a:lstStyle/>
          <a:p>
            <a:pPr marL="342892" indent="-342892" algn="l">
              <a:buFont typeface="Arial" panose="020b0604020202020204" pitchFamily="34" charset="0"/>
              <a:buChar char="•"/>
            </a:pPr>
            <a:r>
              <a:rPr lang="zh-TW" altLang="en-US" sz="1400">
                <a:solidFill>
                  <a:srgbClr val="000000"/>
                </a:solidFill>
              </a:rPr>
              <a:t>廣播風暴是在特定的時間內一個異常大量的廣播壓倒了網路。透過壓倒交換器和終端裝置，廣播風暴可以在幾秒鐘內停用網路。廣播風暴可能是因為硬體問題，例如 </a:t>
            </a:r>
            <a:r>
              <a:rPr lang="en-US" altLang="zh-TW" sz="1400">
                <a:solidFill>
                  <a:srgbClr val="000000"/>
                </a:solidFill>
              </a:rPr>
              <a:t>NIC </a:t>
            </a:r>
            <a:r>
              <a:rPr lang="zh-TW" altLang="en-US" sz="1400">
                <a:solidFill>
                  <a:srgbClr val="000000"/>
                </a:solidFill>
              </a:rPr>
              <a:t>故障或網路中的第 </a:t>
            </a:r>
            <a:r>
              <a:rPr lang="en-US" altLang="zh-TW" sz="1400">
                <a:solidFill>
                  <a:srgbClr val="000000"/>
                </a:solidFill>
              </a:rPr>
              <a:t>2 </a:t>
            </a:r>
            <a:r>
              <a:rPr lang="zh-TW" altLang="en-US" sz="1400">
                <a:solidFill>
                  <a:srgbClr val="000000"/>
                </a:solidFill>
              </a:rPr>
              <a:t>層迴圈所造成。</a:t>
            </a:r>
          </a:p>
          <a:p>
            <a:pPr marL="342892" indent="-342892" algn="l">
              <a:buFont typeface="Arial" panose="020b0604020202020204" pitchFamily="34" charset="0"/>
              <a:buChar char="•"/>
            </a:pPr>
            <a:r>
              <a:rPr lang="zh-TW" altLang="en-US" sz="1400">
                <a:solidFill>
                  <a:srgbClr val="000000"/>
                </a:solidFill>
              </a:rPr>
              <a:t>網路中的第 </a:t>
            </a:r>
            <a:r>
              <a:rPr lang="en-US" altLang="zh-TW" sz="1400">
                <a:solidFill>
                  <a:srgbClr val="000000"/>
                </a:solidFill>
              </a:rPr>
              <a:t>2 </a:t>
            </a:r>
            <a:r>
              <a:rPr lang="zh-TW" altLang="en-US" sz="1400">
                <a:solidFill>
                  <a:srgbClr val="000000"/>
                </a:solidFill>
              </a:rPr>
              <a:t>層廣播，例如 </a:t>
            </a:r>
            <a:r>
              <a:rPr lang="en-US" altLang="zh-TW" sz="1400">
                <a:solidFill>
                  <a:srgbClr val="000000"/>
                </a:solidFill>
              </a:rPr>
              <a:t>ARP </a:t>
            </a:r>
            <a:r>
              <a:rPr lang="zh-TW" altLang="en-US" sz="1400">
                <a:solidFill>
                  <a:srgbClr val="000000"/>
                </a:solidFill>
              </a:rPr>
              <a:t>請求是非常普遍的。第 </a:t>
            </a:r>
            <a:r>
              <a:rPr lang="en-US" altLang="zh-TW" sz="1400">
                <a:solidFill>
                  <a:srgbClr val="000000"/>
                </a:solidFill>
              </a:rPr>
              <a:t>2 </a:t>
            </a:r>
            <a:r>
              <a:rPr lang="zh-TW" altLang="en-US" sz="1400">
                <a:solidFill>
                  <a:srgbClr val="000000"/>
                </a:solidFill>
              </a:rPr>
              <a:t>層多點傳送的轉送方式通常與交換器廣播相同。</a:t>
            </a:r>
            <a:r>
              <a:rPr lang="en-US" altLang="zh-TW" sz="1400">
                <a:solidFill>
                  <a:srgbClr val="000000"/>
                </a:solidFill>
              </a:rPr>
              <a:t>IPv6 </a:t>
            </a:r>
            <a:r>
              <a:rPr lang="zh-TW" altLang="en-US" sz="1400">
                <a:solidFill>
                  <a:srgbClr val="000000"/>
                </a:solidFill>
              </a:rPr>
              <a:t>封包永遠不會轉送為第 </a:t>
            </a:r>
            <a:r>
              <a:rPr lang="en-US" altLang="zh-TW" sz="1400">
                <a:solidFill>
                  <a:srgbClr val="000000"/>
                </a:solidFill>
              </a:rPr>
              <a:t>2 </a:t>
            </a:r>
            <a:r>
              <a:rPr lang="zh-TW" altLang="en-US" sz="1400">
                <a:solidFill>
                  <a:srgbClr val="000000"/>
                </a:solidFill>
              </a:rPr>
              <a:t>層廣播，</a:t>
            </a:r>
            <a:r>
              <a:rPr lang="en-US" altLang="zh-TW" sz="1400">
                <a:solidFill>
                  <a:srgbClr val="000000"/>
                </a:solidFill>
              </a:rPr>
              <a:t>ICMPv6 </a:t>
            </a:r>
            <a:r>
              <a:rPr lang="zh-TW" altLang="en-US" sz="1400">
                <a:solidFill>
                  <a:srgbClr val="000000"/>
                </a:solidFill>
              </a:rPr>
              <a:t>芳鄰探索使用第 </a:t>
            </a:r>
            <a:r>
              <a:rPr lang="en-US" altLang="zh-TW" sz="1400">
                <a:solidFill>
                  <a:srgbClr val="000000"/>
                </a:solidFill>
              </a:rPr>
              <a:t>2 </a:t>
            </a:r>
            <a:r>
              <a:rPr lang="zh-TW" altLang="en-US" sz="1400">
                <a:solidFill>
                  <a:srgbClr val="000000"/>
                </a:solidFill>
              </a:rPr>
              <a:t>層多點傳送。</a:t>
            </a:r>
          </a:p>
          <a:p>
            <a:pPr marL="342892" indent="-342892" algn="l">
              <a:buFont typeface="Arial" panose="020b0604020202020204" pitchFamily="34" charset="0"/>
              <a:buChar char="•"/>
            </a:pPr>
            <a:r>
              <a:rPr lang="zh-TW" altLang="en-US" sz="1400">
                <a:solidFill>
                  <a:srgbClr val="000000"/>
                </a:solidFill>
              </a:rPr>
              <a:t>在第 </a:t>
            </a:r>
            <a:r>
              <a:rPr lang="en-US" altLang="zh-TW" sz="1400">
                <a:solidFill>
                  <a:srgbClr val="000000"/>
                </a:solidFill>
              </a:rPr>
              <a:t>2 </a:t>
            </a:r>
            <a:r>
              <a:rPr lang="zh-TW" altLang="en-US" sz="1400">
                <a:solidFill>
                  <a:srgbClr val="000000"/>
                </a:solidFill>
              </a:rPr>
              <a:t>層迴圈中的主機無法存取網路上的其他主機。此外，由於其 </a:t>
            </a:r>
            <a:r>
              <a:rPr lang="en-US" altLang="zh-TW" sz="1400">
                <a:solidFill>
                  <a:srgbClr val="000000"/>
                </a:solidFill>
              </a:rPr>
              <a:t>MAC </a:t>
            </a:r>
            <a:r>
              <a:rPr lang="zh-TW" altLang="en-US" sz="1400">
                <a:solidFill>
                  <a:srgbClr val="000000"/>
                </a:solidFill>
              </a:rPr>
              <a:t>位址表中的不斷變化，交換器不知道哪個連接埠轉送單點傳送訊框。</a:t>
            </a:r>
          </a:p>
          <a:p>
            <a:pPr marL="342892" indent="-342892" algn="l">
              <a:buFont typeface="Arial" panose="020b0604020202020204" pitchFamily="34" charset="0"/>
              <a:buChar char="•"/>
            </a:pPr>
            <a:r>
              <a:rPr lang="zh-TW" altLang="en-US" sz="1400">
                <a:solidFill>
                  <a:srgbClr val="000000"/>
                </a:solidFill>
              </a:rPr>
              <a:t>若要避免這些問題發生在備援的網路中，交換器上某些類型的生成樹必須啟用。依預設，在思科交換器上啟用生成樹，以防止發生第 </a:t>
            </a:r>
            <a:r>
              <a:rPr lang="en-US" altLang="zh-TW" sz="1400">
                <a:solidFill>
                  <a:srgbClr val="000000"/>
                </a:solidFill>
              </a:rPr>
              <a:t>2 </a:t>
            </a:r>
            <a:r>
              <a:rPr lang="zh-TW" altLang="en-US" sz="1400">
                <a:solidFill>
                  <a:srgbClr val="000000"/>
                </a:solidFill>
              </a:rPr>
              <a:t>層迴圈。</a:t>
            </a:r>
          </a:p>
          <a:p>
            <a:pPr marL="342892" indent="-342892" algn="l">
              <a:buFont typeface="Arial" panose="020b0604020202020204" pitchFamily="34" charset="0"/>
              <a:buChar char="•"/>
            </a:pPr>
            <a:endParaRPr lang="en-US" sz="1400">
              <a:solidFill>
                <a:srgbClr val="000000"/>
              </a:solidFill>
            </a:endParaRPr>
          </a:p>
          <a:p>
            <a:pPr marL="342892" indent="-342892" algn="l">
              <a:buFont typeface="Arial" panose="020b0604020202020204" pitchFamily="34" charset="0"/>
              <a:buChar char="•"/>
            </a:pPr>
            <a:endParaRPr lang="en-US" sz="1400">
              <a:solidFill>
                <a:srgbClr val="000000"/>
              </a:solidFill>
            </a:endParaRPr>
          </a:p>
        </p:txBody>
      </p:sp>
      <p:sp>
        <p:nvSpPr>
          <p:cNvPr id="2" name="投影片編號版面配置區 1"/>
          <p:cNvSpPr>
            <a:spLocks noGrp="1"/>
          </p:cNvSpPr>
          <p:nvPr>
            <p:ph type="sldNum" sz="quarter" idx="12"/>
          </p:nvPr>
        </p:nvSpPr>
        <p:spPr/>
        <p:txBody>
          <a:bodyPr/>
          <a:lstStyle/>
          <a:p>
            <a:fld id="{4FAB73BC-B049-4115-A692-8D63A059BFB8}" type="slidenum">
              <a:rPr lang="en-US" smtClean="0"/>
              <a:t>634</a:t>
            </a:fld>
            <a:endParaRPr lang="en-US"/>
          </a:p>
        </p:txBody>
      </p:sp>
    </p:spTree>
    <p:custDataLst>
      <p:tags r:id="rId3"/>
    </p:custDataLst>
    <p:extLst>
      <p:ext uri="{BB962C8B-B14F-4D97-AF65-F5344CB8AC3E}">
        <p14:creationId xmlns:p14="http://schemas.microsoft.com/office/powerpoint/2010/main" val="294264602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635.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noAutofit/>
          </a:bodyPr>
          <a:lstStyle/>
          <a:p>
            <a:r>
              <a:rPr lang="en-US" altLang="zh-TW" sz="2700"/>
              <a:t>22.1</a:t>
            </a:r>
            <a:r>
              <a:rPr lang="en-US" altLang="zh-TW" sz="2700" smtClean="0"/>
              <a:t>STP </a:t>
            </a:r>
            <a:r>
              <a:rPr lang="zh-TW" altLang="en-US" sz="2700"/>
              <a:t>的目的</a:t>
            </a:r>
            <a:br>
              <a:rPr lang="en-US" sz="2700"/>
            </a:br>
            <a:r>
              <a:rPr lang="zh-TW" altLang="en-US" sz="2700"/>
              <a:t>生成樹演算法</a:t>
            </a:r>
          </a:p>
        </p:txBody>
      </p:sp>
      <p:sp>
        <p:nvSpPr>
          <p:cNvPr id="5" name="Content Placeholder 4">
            <a:extLst>
              <a:ext uri="{FF2B5EF4-FFF2-40B4-BE49-F238E27FC236}">
                <a16:creationId xmlns:a16="http://schemas.microsoft.com/office/drawing/2014/main" id="{143DB555-8152-4E40-80E0-6FE407DF0EF3}"/>
              </a:ext>
            </a:extLst>
          </p:cNvPr>
          <p:cNvSpPr>
            <a:spLocks noGrp="1"/>
          </p:cNvSpPr>
          <p:nvPr>
            <p:ph idx="1"/>
          </p:nvPr>
        </p:nvSpPr>
        <p:spPr>
          <a:xfrm>
            <a:off x="474662" y="1589088"/>
            <a:ext cx="8280057" cy="3689897"/>
          </a:xfrm>
        </p:spPr>
        <p:txBody>
          <a:bodyPr/>
          <a:lstStyle/>
          <a:p>
            <a:pPr marL="342892" indent="-342892" algn="l">
              <a:buFont typeface="Arial" panose="020b0604020202020204" pitchFamily="34" charset="0"/>
              <a:buChar char="•"/>
            </a:pPr>
            <a:r>
              <a:rPr lang="en-US" altLang="zh-TW" sz="1400">
                <a:solidFill>
                  <a:srgbClr val="000000"/>
                </a:solidFill>
              </a:rPr>
              <a:t>STP </a:t>
            </a:r>
            <a:r>
              <a:rPr lang="zh-TW" altLang="en-US" sz="1400">
                <a:solidFill>
                  <a:srgbClr val="000000"/>
                </a:solidFill>
              </a:rPr>
              <a:t>是基於 </a:t>
            </a:r>
            <a:r>
              <a:rPr lang="en-US" altLang="zh-TW" sz="1400">
                <a:solidFill>
                  <a:srgbClr val="000000"/>
                </a:solidFill>
              </a:rPr>
              <a:t>Radia Perlman </a:t>
            </a:r>
            <a:r>
              <a:rPr lang="zh-TW" altLang="en-US" sz="1400">
                <a:solidFill>
                  <a:srgbClr val="000000"/>
                </a:solidFill>
              </a:rPr>
              <a:t>在 </a:t>
            </a:r>
            <a:r>
              <a:rPr lang="en-US" altLang="zh-TW" sz="1400">
                <a:solidFill>
                  <a:srgbClr val="000000"/>
                </a:solidFill>
              </a:rPr>
              <a:t>Digital Equipment Corporation </a:t>
            </a:r>
            <a:r>
              <a:rPr lang="zh-TW" altLang="en-US" sz="1400">
                <a:solidFill>
                  <a:srgbClr val="000000"/>
                </a:solidFill>
              </a:rPr>
              <a:t>工作時發明的演算法，並發表在 </a:t>
            </a:r>
            <a:r>
              <a:rPr lang="en-US" altLang="zh-TW" sz="1400">
                <a:solidFill>
                  <a:srgbClr val="000000"/>
                </a:solidFill>
              </a:rPr>
              <a:t>1985 </a:t>
            </a:r>
            <a:r>
              <a:rPr lang="zh-TW" altLang="en-US" sz="1400">
                <a:solidFill>
                  <a:srgbClr val="000000"/>
                </a:solidFill>
              </a:rPr>
              <a:t>年論文 “在擴展區域網路中分佈式計算生成樹的分佈式計算演算法”。他的生成樹演算法 </a:t>
            </a:r>
            <a:r>
              <a:rPr lang="en-US" altLang="zh-TW" sz="1400">
                <a:solidFill>
                  <a:srgbClr val="000000"/>
                </a:solidFill>
              </a:rPr>
              <a:t>(STA) </a:t>
            </a:r>
            <a:r>
              <a:rPr lang="zh-TW" altLang="en-US" sz="1400">
                <a:solidFill>
                  <a:srgbClr val="000000"/>
                </a:solidFill>
              </a:rPr>
              <a:t>藉由選取單一根橋接器，其中所有其他交換器都會決定單一最低成本路徑，建立無迴圈拓撲。</a:t>
            </a:r>
          </a:p>
          <a:p>
            <a:pPr marL="342892" indent="-342892" algn="l">
              <a:buFont typeface="Arial" panose="020b0604020202020204" pitchFamily="34" charset="0"/>
              <a:buChar char="•"/>
            </a:pPr>
            <a:r>
              <a:rPr lang="en-US" altLang="zh-TW" sz="1400">
                <a:solidFill>
                  <a:srgbClr val="000000"/>
                </a:solidFill>
              </a:rPr>
              <a:t>STP </a:t>
            </a:r>
            <a:r>
              <a:rPr lang="zh-TW" altLang="en-US" sz="1400">
                <a:solidFill>
                  <a:srgbClr val="000000"/>
                </a:solidFill>
              </a:rPr>
              <a:t>通過使用策略性放置的 “封鎖狀態” 連接埠通過網路設定一個無迴圈路徑來防止迴圈發生。執行 </a:t>
            </a:r>
            <a:r>
              <a:rPr lang="en-US" altLang="zh-TW" sz="1400">
                <a:solidFill>
                  <a:srgbClr val="000000"/>
                </a:solidFill>
              </a:rPr>
              <a:t>STP </a:t>
            </a:r>
            <a:r>
              <a:rPr lang="zh-TW" altLang="en-US" sz="1400">
                <a:solidFill>
                  <a:srgbClr val="000000"/>
                </a:solidFill>
              </a:rPr>
              <a:t>的交換器能夠藉由動態解除封鎖先前封鎖的連接埠，並允許流量周遊替代路徑來補償故障。</a:t>
            </a:r>
          </a:p>
        </p:txBody>
      </p:sp>
      <p:sp>
        <p:nvSpPr>
          <p:cNvPr id="2" name="投影片編號版面配置區 1"/>
          <p:cNvSpPr>
            <a:spLocks noGrp="1"/>
          </p:cNvSpPr>
          <p:nvPr>
            <p:ph type="sldNum" sz="quarter" idx="12"/>
          </p:nvPr>
        </p:nvSpPr>
        <p:spPr/>
        <p:txBody>
          <a:bodyPr/>
          <a:lstStyle/>
          <a:p>
            <a:fld id="{4FAB73BC-B049-4115-A692-8D63A059BFB8}" type="slidenum">
              <a:rPr lang="en-US" smtClean="0"/>
              <a:t>635</a:t>
            </a:fld>
            <a:endParaRPr lang="en-US"/>
          </a:p>
        </p:txBody>
      </p:sp>
    </p:spTree>
    <p:custDataLst>
      <p:tags r:id="rId3"/>
    </p:custDataLst>
    <p:extLst>
      <p:ext uri="{BB962C8B-B14F-4D97-AF65-F5344CB8AC3E}">
        <p14:creationId xmlns:p14="http://schemas.microsoft.com/office/powerpoint/2010/main" val="334782247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636.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noAutofit/>
          </a:bodyPr>
          <a:lstStyle/>
          <a:p>
            <a:r>
              <a:rPr lang="en-US" altLang="zh-TW" sz="2700"/>
              <a:t>22.1</a:t>
            </a:r>
            <a:r>
              <a:rPr lang="en-US" altLang="zh-TW" sz="2700" smtClean="0"/>
              <a:t>STP </a:t>
            </a:r>
            <a:r>
              <a:rPr lang="zh-TW" altLang="en-US" sz="2700"/>
              <a:t>的目的</a:t>
            </a:r>
            <a:br>
              <a:rPr lang="en-US" sz="2700"/>
            </a:br>
            <a:r>
              <a:rPr lang="zh-TW" altLang="en-US" sz="2700"/>
              <a:t>生成樹演算法</a:t>
            </a:r>
            <a:r>
              <a:rPr lang="en-US" altLang="zh-TW" sz="2700"/>
              <a:t>(</a:t>
            </a:r>
            <a:r>
              <a:rPr lang="zh-TW" altLang="en-US" sz="2700"/>
              <a:t>續</a:t>
            </a:r>
            <a:r>
              <a:rPr lang="en-US" altLang="zh-TW" sz="2700"/>
              <a:t>)</a:t>
            </a:r>
          </a:p>
        </p:txBody>
      </p:sp>
      <p:sp>
        <p:nvSpPr>
          <p:cNvPr id="4" name="Content Placeholder 3">
            <a:extLst>
              <a:ext uri="{FF2B5EF4-FFF2-40B4-BE49-F238E27FC236}">
                <a16:creationId xmlns:a16="http://schemas.microsoft.com/office/drawing/2014/main" id="{1C316A11-E974-934B-A0A8-BED7E55CAAD2}"/>
              </a:ext>
            </a:extLst>
          </p:cNvPr>
          <p:cNvSpPr>
            <a:spLocks noGrp="1"/>
          </p:cNvSpPr>
          <p:nvPr>
            <p:ph idx="1"/>
          </p:nvPr>
        </p:nvSpPr>
        <p:spPr>
          <a:xfrm>
            <a:off x="474662" y="1589088"/>
            <a:ext cx="8280057" cy="3689897"/>
          </a:xfrm>
        </p:spPr>
        <p:txBody>
          <a:bodyPr/>
          <a:lstStyle/>
          <a:p>
            <a:pPr marL="0" indent="0" algn="l"/>
            <a:r>
              <a:rPr lang="en-US" altLang="zh-TW" sz="1400">
                <a:solidFill>
                  <a:srgbClr val="000000"/>
                </a:solidFill>
              </a:rPr>
              <a:t>STA </a:t>
            </a:r>
            <a:r>
              <a:rPr lang="zh-TW" altLang="en-US" sz="1400">
                <a:solidFill>
                  <a:srgbClr val="000000"/>
                </a:solidFill>
              </a:rPr>
              <a:t>如何建立無迴圈拓撲？</a:t>
            </a:r>
          </a:p>
          <a:p>
            <a:pPr marL="285743" indent="-285743" algn="l">
              <a:buFont typeface="Arial" panose="020b0604020202020204" pitchFamily="34" charset="0"/>
              <a:buChar char="•"/>
            </a:pPr>
            <a:r>
              <a:rPr lang="zh-TW" altLang="en-US" sz="1400">
                <a:solidFill>
                  <a:srgbClr val="000000"/>
                </a:solidFill>
              </a:rPr>
              <a:t>選取根橋接器：此橋接器 </a:t>
            </a:r>
            <a:r>
              <a:rPr lang="en-US" altLang="zh-TW" sz="1400">
                <a:solidFill>
                  <a:srgbClr val="000000"/>
                </a:solidFill>
              </a:rPr>
              <a:t>(</a:t>
            </a:r>
            <a:r>
              <a:rPr lang="zh-TW" altLang="en-US" sz="1400">
                <a:solidFill>
                  <a:srgbClr val="000000"/>
                </a:solidFill>
              </a:rPr>
              <a:t>交換器</a:t>
            </a:r>
            <a:r>
              <a:rPr lang="en-US" altLang="zh-TW" sz="1400">
                <a:solidFill>
                  <a:srgbClr val="000000"/>
                </a:solidFill>
              </a:rPr>
              <a:t>) </a:t>
            </a:r>
            <a:r>
              <a:rPr lang="zh-TW" altLang="en-US" sz="1400">
                <a:solidFill>
                  <a:srgbClr val="000000"/>
                </a:solidFill>
              </a:rPr>
              <a:t>是整個網路建立生成樹的參考點。</a:t>
            </a:r>
          </a:p>
          <a:p>
            <a:pPr marL="285743" indent="-285743" algn="l">
              <a:buFont typeface="Arial" panose="020b0604020202020204" pitchFamily="34" charset="0"/>
              <a:buChar char="•"/>
            </a:pPr>
            <a:r>
              <a:rPr lang="zh-TW" altLang="en-US" sz="1400">
                <a:solidFill>
                  <a:srgbClr val="000000"/>
                </a:solidFill>
              </a:rPr>
              <a:t>封鎖備援路徑：</a:t>
            </a:r>
            <a:r>
              <a:rPr lang="en-US" altLang="zh-TW" sz="1400">
                <a:solidFill>
                  <a:srgbClr val="000000"/>
                </a:solidFill>
              </a:rPr>
              <a:t>STP </a:t>
            </a:r>
            <a:r>
              <a:rPr lang="zh-TW" altLang="en-US" sz="1400">
                <a:solidFill>
                  <a:srgbClr val="000000"/>
                </a:solidFill>
              </a:rPr>
              <a:t>會故意封鎖可能造成迴圈的備援路徑，以確保網路上所有目的地之間只有一個邏輯路徑。封鎖連接埠時，使用者資料無法進入或離開該連接埠。</a:t>
            </a:r>
          </a:p>
          <a:p>
            <a:pPr marL="285743" indent="-285743" algn="l">
              <a:buFont typeface="Arial" panose="020b0604020202020204" pitchFamily="34" charset="0"/>
              <a:buChar char="•"/>
            </a:pPr>
            <a:r>
              <a:rPr lang="zh-TW" altLang="en-US" sz="1400">
                <a:solidFill>
                  <a:srgbClr val="000000"/>
                </a:solidFill>
              </a:rPr>
              <a:t>建立無迴圈拓撲：封鎖的連接埠會使該連結成為兩個交換器之間的非轉送連結的效果。這會建立一個拓樸，其中每個交換器只有一個通往根橋接器的路徑，類似於樹狀結構上連接至樹狀目錄的分支。</a:t>
            </a:r>
          </a:p>
          <a:p>
            <a:pPr marL="285743" indent="-285743" algn="l">
              <a:buFont typeface="Arial" panose="020b0604020202020204" pitchFamily="34" charset="0"/>
              <a:buChar char="•"/>
            </a:pPr>
            <a:r>
              <a:rPr lang="zh-TW" altLang="en-US" sz="1400">
                <a:solidFill>
                  <a:srgbClr val="000000"/>
                </a:solidFill>
              </a:rPr>
              <a:t>在連結失敗的情況下重新計算：實體路徑仍然存在以提供備援，但這些路徑已停用，以防止迴圈發生。如果需要路徑來補償網路纜線或交換器故障，</a:t>
            </a:r>
            <a:r>
              <a:rPr lang="en-US" altLang="zh-TW" sz="1400">
                <a:solidFill>
                  <a:srgbClr val="000000"/>
                </a:solidFill>
              </a:rPr>
              <a:t>STP </a:t>
            </a:r>
            <a:r>
              <a:rPr lang="zh-TW" altLang="en-US" sz="1400">
                <a:solidFill>
                  <a:srgbClr val="000000"/>
                </a:solidFill>
              </a:rPr>
              <a:t>會重新計算路徑並解除封鎖必要的連接埠，以允許備援路徑變為使用中。</a:t>
            </a:r>
            <a:r>
              <a:rPr lang="en-US" altLang="zh-TW" sz="1400">
                <a:solidFill>
                  <a:srgbClr val="000000"/>
                </a:solidFill>
              </a:rPr>
              <a:t>STP </a:t>
            </a:r>
            <a:r>
              <a:rPr lang="zh-TW" altLang="en-US" sz="1400">
                <a:solidFill>
                  <a:srgbClr val="000000"/>
                </a:solidFill>
              </a:rPr>
              <a:t>重新計算也可以在新的交換器或新的交換器間連結新增至網路時發生。</a:t>
            </a:r>
          </a:p>
        </p:txBody>
      </p:sp>
      <p:sp>
        <p:nvSpPr>
          <p:cNvPr id="2" name="投影片編號版面配置區 1"/>
          <p:cNvSpPr>
            <a:spLocks noGrp="1"/>
          </p:cNvSpPr>
          <p:nvPr>
            <p:ph type="sldNum" sz="quarter" idx="12"/>
          </p:nvPr>
        </p:nvSpPr>
        <p:spPr/>
        <p:txBody>
          <a:bodyPr/>
          <a:lstStyle/>
          <a:p>
            <a:fld id="{4FAB73BC-B049-4115-A692-8D63A059BFB8}" type="slidenum">
              <a:rPr lang="en-US" smtClean="0"/>
              <a:t>636</a:t>
            </a:fld>
            <a:endParaRPr lang="en-US"/>
          </a:p>
        </p:txBody>
      </p:sp>
    </p:spTree>
    <p:custDataLst>
      <p:tags r:id="rId3"/>
    </p:custDataLst>
    <p:extLst>
      <p:ext uri="{BB962C8B-B14F-4D97-AF65-F5344CB8AC3E}">
        <p14:creationId xmlns:p14="http://schemas.microsoft.com/office/powerpoint/2010/main" val="397644031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637.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noAutofit/>
          </a:bodyPr>
          <a:lstStyle/>
          <a:p>
            <a:r>
              <a:rPr lang="en-US" altLang="zh-TW" sz="2700"/>
              <a:t>22.2 STP </a:t>
            </a:r>
            <a:r>
              <a:rPr lang="zh-TW" altLang="en-US" sz="2700"/>
              <a:t>運作</a:t>
            </a:r>
            <a:br>
              <a:rPr lang="en-US" sz="2700"/>
            </a:br>
            <a:r>
              <a:rPr lang="zh-TW" altLang="en-US" sz="2700"/>
              <a:t>無迴圈拓樸的步驟</a:t>
            </a:r>
          </a:p>
        </p:txBody>
      </p:sp>
      <p:sp>
        <p:nvSpPr>
          <p:cNvPr id="4" name="Content Placeholder 3">
            <a:extLst>
              <a:ext uri="{FF2B5EF4-FFF2-40B4-BE49-F238E27FC236}">
                <a16:creationId xmlns:a16="http://schemas.microsoft.com/office/drawing/2014/main" id="{37DF9842-CEC4-494A-B1AE-57B78AF01B63}"/>
              </a:ext>
            </a:extLst>
          </p:cNvPr>
          <p:cNvSpPr>
            <a:spLocks noGrp="1"/>
          </p:cNvSpPr>
          <p:nvPr>
            <p:ph idx="1"/>
          </p:nvPr>
        </p:nvSpPr>
        <p:spPr>
          <a:xfrm>
            <a:off x="474662" y="1589088"/>
            <a:ext cx="8280057" cy="3689897"/>
          </a:xfrm>
        </p:spPr>
        <p:txBody>
          <a:bodyPr/>
          <a:lstStyle/>
          <a:p>
            <a:pPr marL="0" indent="0" algn="l"/>
            <a:r>
              <a:rPr lang="en-US" altLang="zh-TW" sz="1800">
                <a:solidFill>
                  <a:srgbClr val="000000"/>
                </a:solidFill>
                <a:latin typeface="標楷體" pitchFamily="65" charset="-120"/>
              </a:rPr>
              <a:t>STP </a:t>
            </a:r>
            <a:r>
              <a:rPr lang="zh-TW" altLang="en-US" sz="1800">
                <a:solidFill>
                  <a:srgbClr val="000000"/>
                </a:solidFill>
                <a:latin typeface="標楷體" pitchFamily="65" charset="-120"/>
              </a:rPr>
              <a:t>使用 </a:t>
            </a:r>
            <a:r>
              <a:rPr lang="en-US" altLang="zh-TW" sz="1800">
                <a:solidFill>
                  <a:srgbClr val="000000"/>
                </a:solidFill>
                <a:latin typeface="標楷體" pitchFamily="65" charset="-120"/>
              </a:rPr>
              <a:t>STA</a:t>
            </a:r>
            <a:r>
              <a:rPr lang="zh-TW" altLang="en-US" sz="1800">
                <a:solidFill>
                  <a:srgbClr val="000000"/>
                </a:solidFill>
                <a:latin typeface="標楷體" pitchFamily="65" charset="-120"/>
              </a:rPr>
              <a:t>，在四個步驟的程序中建立無迴圈拓撲：</a:t>
            </a:r>
          </a:p>
          <a:p>
            <a:pPr marL="415975" lvl="1" indent="-342892">
              <a:buFont typeface="+mj-lt"/>
              <a:buAutoNum type="arabicPeriod"/>
            </a:pPr>
            <a:r>
              <a:rPr lang="zh-TW">
                <a:solidFill>
                  <a:srgbClr val="000000"/>
                </a:solidFill>
                <a:latin typeface="標楷體" pitchFamily="65" charset="-120"/>
              </a:rPr>
              <a:t>選舉根橋接器</a:t>
            </a:r>
          </a:p>
          <a:p>
            <a:pPr marL="415975" lvl="1" indent="-342892">
              <a:buFont typeface="+mj-lt"/>
              <a:buAutoNum type="arabicPeriod"/>
            </a:pPr>
            <a:r>
              <a:rPr lang="zh-TW">
                <a:solidFill>
                  <a:srgbClr val="000000"/>
                </a:solidFill>
                <a:latin typeface="標楷體" pitchFamily="65" charset="-120"/>
              </a:rPr>
              <a:t>選舉根埠</a:t>
            </a:r>
          </a:p>
          <a:p>
            <a:pPr marL="415975" lvl="1" indent="-342892">
              <a:buFont typeface="+mj-lt"/>
              <a:buAutoNum type="arabicPeriod"/>
            </a:pPr>
            <a:r>
              <a:rPr lang="zh-TW">
                <a:solidFill>
                  <a:srgbClr val="000000"/>
                </a:solidFill>
                <a:latin typeface="標楷體" pitchFamily="65" charset="-120"/>
              </a:rPr>
              <a:t>選舉指定埠</a:t>
            </a:r>
          </a:p>
          <a:p>
            <a:pPr marL="415975" lvl="1" indent="-342892">
              <a:buFont typeface="+mj-lt"/>
              <a:buAutoNum type="arabicPeriod"/>
            </a:pPr>
            <a:r>
              <a:rPr lang="zh-TW">
                <a:solidFill>
                  <a:srgbClr val="000000"/>
                </a:solidFill>
                <a:latin typeface="標楷體" pitchFamily="65" charset="-120"/>
              </a:rPr>
              <a:t>選擇替代 (封鎖) 埠。</a:t>
            </a:r>
          </a:p>
          <a:p>
            <a:pPr marL="342892" indent="-342892" algn="l">
              <a:buFont typeface="Arial" panose="020b0604020202020204" pitchFamily="34" charset="0"/>
              <a:buChar char="•"/>
            </a:pPr>
            <a:r>
              <a:rPr lang="zh-TW" altLang="en-US" sz="1800">
                <a:solidFill>
                  <a:srgbClr val="000000"/>
                </a:solidFill>
                <a:latin typeface="標楷體" pitchFamily="65" charset="-120"/>
              </a:rPr>
              <a:t>當 </a:t>
            </a:r>
            <a:r>
              <a:rPr lang="en-US" altLang="zh-TW" sz="1800">
                <a:solidFill>
                  <a:srgbClr val="000000"/>
                </a:solidFill>
                <a:latin typeface="標楷體" pitchFamily="65" charset="-120"/>
              </a:rPr>
              <a:t>STA </a:t>
            </a:r>
            <a:r>
              <a:rPr lang="zh-TW" altLang="en-US" sz="1800">
                <a:solidFill>
                  <a:srgbClr val="000000"/>
                </a:solidFill>
                <a:latin typeface="標楷體" pitchFamily="65" charset="-120"/>
              </a:rPr>
              <a:t>和 </a:t>
            </a:r>
            <a:r>
              <a:rPr lang="en-US" altLang="zh-TW" sz="1800">
                <a:solidFill>
                  <a:srgbClr val="000000"/>
                </a:solidFill>
                <a:latin typeface="標楷體" pitchFamily="65" charset="-120"/>
              </a:rPr>
              <a:t>STP </a:t>
            </a:r>
            <a:r>
              <a:rPr lang="zh-TW" altLang="en-US" sz="1800">
                <a:solidFill>
                  <a:srgbClr val="000000"/>
                </a:solidFill>
                <a:latin typeface="標楷體" pitchFamily="65" charset="-120"/>
              </a:rPr>
              <a:t>進行時，交換器會使用橋接協定資料單元 </a:t>
            </a:r>
            <a:r>
              <a:rPr lang="en-US" altLang="zh-TW" sz="1800">
                <a:solidFill>
                  <a:srgbClr val="000000"/>
                </a:solidFill>
                <a:latin typeface="標楷體" pitchFamily="65" charset="-120"/>
              </a:rPr>
              <a:t>(BPDU) </a:t>
            </a:r>
            <a:r>
              <a:rPr lang="zh-TW" altLang="en-US" sz="1800">
                <a:solidFill>
                  <a:srgbClr val="000000"/>
                </a:solidFill>
                <a:latin typeface="標楷體" pitchFamily="65" charset="-120"/>
              </a:rPr>
              <a:t>來共用本身及其連線的相關資訊。</a:t>
            </a:r>
            <a:r>
              <a:rPr lang="en-US" altLang="zh-TW" sz="1800">
                <a:solidFill>
                  <a:srgbClr val="000000"/>
                </a:solidFill>
                <a:latin typeface="標楷體" pitchFamily="65" charset="-120"/>
              </a:rPr>
              <a:t>BPDU </a:t>
            </a:r>
            <a:r>
              <a:rPr lang="zh-TW" altLang="en-US" sz="1800">
                <a:solidFill>
                  <a:srgbClr val="000000"/>
                </a:solidFill>
                <a:latin typeface="標楷體" pitchFamily="65" charset="-120"/>
              </a:rPr>
              <a:t>是用來選舉根橋接器、根連接埠、指定的連接埠和替代連接埠。 </a:t>
            </a:r>
          </a:p>
          <a:p>
            <a:pPr marL="342892" indent="-342892" algn="l">
              <a:buFont typeface="Arial" panose="020b0604020202020204" pitchFamily="34" charset="0"/>
              <a:buChar char="•"/>
            </a:pPr>
            <a:r>
              <a:rPr lang="zh-TW" altLang="en-US" sz="1800">
                <a:solidFill>
                  <a:srgbClr val="000000"/>
                </a:solidFill>
                <a:latin typeface="標楷體" pitchFamily="65" charset="-120"/>
              </a:rPr>
              <a:t>每個 </a:t>
            </a:r>
            <a:r>
              <a:rPr lang="en-US" altLang="zh-TW" sz="1800">
                <a:solidFill>
                  <a:srgbClr val="000000"/>
                </a:solidFill>
                <a:latin typeface="標楷體" pitchFamily="65" charset="-120"/>
              </a:rPr>
              <a:t>BPDU </a:t>
            </a:r>
            <a:r>
              <a:rPr lang="zh-TW" altLang="en-US" sz="1800">
                <a:solidFill>
                  <a:srgbClr val="000000"/>
                </a:solidFill>
                <a:latin typeface="標楷體" pitchFamily="65" charset="-120"/>
              </a:rPr>
              <a:t>包含一個橋接 </a:t>
            </a:r>
            <a:r>
              <a:rPr lang="en-US" altLang="zh-TW" sz="1800">
                <a:solidFill>
                  <a:srgbClr val="000000"/>
                </a:solidFill>
                <a:latin typeface="標楷體" pitchFamily="65" charset="-120"/>
              </a:rPr>
              <a:t>ID</a:t>
            </a:r>
            <a:r>
              <a:rPr lang="zh-TW" altLang="en-US" sz="1800">
                <a:solidFill>
                  <a:srgbClr val="000000"/>
                </a:solidFill>
                <a:latin typeface="標楷體" pitchFamily="65" charset="-120"/>
              </a:rPr>
              <a:t>（</a:t>
            </a:r>
            <a:r>
              <a:rPr lang="en-US" altLang="zh-TW" sz="1800">
                <a:solidFill>
                  <a:srgbClr val="000000"/>
                </a:solidFill>
                <a:latin typeface="標楷體" pitchFamily="65" charset="-120"/>
              </a:rPr>
              <a:t>BID</a:t>
            </a:r>
            <a:r>
              <a:rPr lang="zh-TW" altLang="en-US" sz="1800">
                <a:solidFill>
                  <a:srgbClr val="000000"/>
                </a:solidFill>
                <a:latin typeface="標楷體" pitchFamily="65" charset="-120"/>
              </a:rPr>
              <a:t>），用於識別哪個交換器發送 </a:t>
            </a:r>
            <a:r>
              <a:rPr lang="en-US" altLang="zh-TW" sz="1800">
                <a:solidFill>
                  <a:srgbClr val="000000"/>
                </a:solidFill>
                <a:latin typeface="標楷體" pitchFamily="65" charset="-120"/>
              </a:rPr>
              <a:t>BPDU</a:t>
            </a:r>
            <a:r>
              <a:rPr lang="zh-TW" altLang="en-US" sz="1800">
                <a:solidFill>
                  <a:srgbClr val="000000"/>
                </a:solidFill>
                <a:latin typeface="標楷體" pitchFamily="65" charset="-120"/>
              </a:rPr>
              <a:t>。</a:t>
            </a:r>
            <a:r>
              <a:rPr lang="en-US" altLang="zh-TW" sz="1800">
                <a:solidFill>
                  <a:srgbClr val="000000"/>
                </a:solidFill>
                <a:latin typeface="標楷體" pitchFamily="65" charset="-120"/>
              </a:rPr>
              <a:t>BID </a:t>
            </a:r>
            <a:r>
              <a:rPr lang="zh-TW" altLang="en-US" sz="1800">
                <a:solidFill>
                  <a:srgbClr val="000000"/>
                </a:solidFill>
                <a:latin typeface="標楷體" pitchFamily="65" charset="-120"/>
              </a:rPr>
              <a:t>參與了許多 </a:t>
            </a:r>
            <a:r>
              <a:rPr lang="en-US" altLang="zh-TW" sz="1800">
                <a:solidFill>
                  <a:srgbClr val="000000"/>
                </a:solidFill>
                <a:latin typeface="標楷體" pitchFamily="65" charset="-120"/>
              </a:rPr>
              <a:t>STA </a:t>
            </a:r>
            <a:r>
              <a:rPr lang="zh-TW" altLang="en-US" sz="1800">
                <a:solidFill>
                  <a:srgbClr val="000000"/>
                </a:solidFill>
                <a:latin typeface="標楷體" pitchFamily="65" charset="-120"/>
              </a:rPr>
              <a:t>決策，包括根橋接器和連接埠角色。 </a:t>
            </a:r>
          </a:p>
          <a:p>
            <a:pPr marL="342892" indent="-342892" algn="l">
              <a:buFont typeface="Arial" panose="020b0604020202020204" pitchFamily="34" charset="0"/>
              <a:buChar char="•"/>
            </a:pPr>
            <a:r>
              <a:rPr lang="en-US" altLang="zh-TW" sz="1800">
                <a:solidFill>
                  <a:srgbClr val="000000"/>
                </a:solidFill>
                <a:latin typeface="標楷體" pitchFamily="65" charset="-120"/>
              </a:rPr>
              <a:t>BID </a:t>
            </a:r>
            <a:r>
              <a:rPr lang="zh-TW" altLang="en-US" sz="1800">
                <a:solidFill>
                  <a:srgbClr val="000000"/>
                </a:solidFill>
                <a:latin typeface="標楷體" pitchFamily="65" charset="-120"/>
              </a:rPr>
              <a:t>包含優先順序值、交換器的 </a:t>
            </a:r>
            <a:r>
              <a:rPr lang="en-US" altLang="zh-TW" sz="1800">
                <a:solidFill>
                  <a:srgbClr val="000000"/>
                </a:solidFill>
                <a:latin typeface="標楷體" pitchFamily="65" charset="-120"/>
              </a:rPr>
              <a:t>MAC </a:t>
            </a:r>
            <a:r>
              <a:rPr lang="zh-TW" altLang="en-US" sz="1800">
                <a:solidFill>
                  <a:srgbClr val="000000"/>
                </a:solidFill>
                <a:latin typeface="標楷體" pitchFamily="65" charset="-120"/>
              </a:rPr>
              <a:t>位址，以及延伸的系統 </a:t>
            </a:r>
            <a:r>
              <a:rPr lang="en-US" altLang="zh-TW" sz="1800">
                <a:solidFill>
                  <a:srgbClr val="000000"/>
                </a:solidFill>
                <a:latin typeface="標楷體" pitchFamily="65" charset="-120"/>
              </a:rPr>
              <a:t>ID</a:t>
            </a:r>
            <a:r>
              <a:rPr lang="zh-TW" altLang="en-US" sz="1800">
                <a:solidFill>
                  <a:srgbClr val="000000"/>
                </a:solidFill>
                <a:latin typeface="標楷體" pitchFamily="65" charset="-120"/>
              </a:rPr>
              <a:t>。最低的 </a:t>
            </a:r>
            <a:r>
              <a:rPr lang="en-US" altLang="zh-TW" sz="1800">
                <a:solidFill>
                  <a:srgbClr val="000000"/>
                </a:solidFill>
                <a:latin typeface="標楷體" pitchFamily="65" charset="-120"/>
              </a:rPr>
              <a:t>BID </a:t>
            </a:r>
            <a:r>
              <a:rPr lang="zh-TW" altLang="en-US" sz="1800">
                <a:solidFill>
                  <a:srgbClr val="000000"/>
                </a:solidFill>
                <a:latin typeface="標楷體" pitchFamily="65" charset="-120"/>
              </a:rPr>
              <a:t>值是由這三個欄位的組合決定。</a:t>
            </a:r>
          </a:p>
          <a:p>
            <a:pPr marL="342892" indent="-342892" algn="l">
              <a:buFont typeface="Arial" panose="020b0604020202020204" pitchFamily="34" charset="0"/>
              <a:buChar char="•"/>
            </a:pPr>
            <a:endParaRPr lang="en-US" sz="1400">
              <a:solidFill>
                <a:srgbClr val="000000"/>
              </a:solidFill>
            </a:endParaRPr>
          </a:p>
        </p:txBody>
      </p:sp>
      <p:sp>
        <p:nvSpPr>
          <p:cNvPr id="2" name="投影片編號版面配置區 1"/>
          <p:cNvSpPr>
            <a:spLocks noGrp="1"/>
          </p:cNvSpPr>
          <p:nvPr>
            <p:ph type="sldNum" sz="quarter" idx="12"/>
          </p:nvPr>
        </p:nvSpPr>
        <p:spPr/>
        <p:txBody>
          <a:bodyPr/>
          <a:lstStyle/>
          <a:p>
            <a:fld id="{4FAB73BC-B049-4115-A692-8D63A059BFB8}" type="slidenum">
              <a:rPr lang="en-US" smtClean="0"/>
              <a:t>637</a:t>
            </a:fld>
            <a:endParaRPr lang="en-US"/>
          </a:p>
        </p:txBody>
      </p:sp>
    </p:spTree>
    <p:custDataLst>
      <p:tags r:id="rId3"/>
    </p:custDataLst>
    <p:extLst>
      <p:ext uri="{BB962C8B-B14F-4D97-AF65-F5344CB8AC3E}">
        <p14:creationId xmlns:p14="http://schemas.microsoft.com/office/powerpoint/2010/main" val="294899893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638.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noAutofit/>
          </a:bodyPr>
          <a:lstStyle/>
          <a:p>
            <a:r>
              <a:rPr lang="en-US" altLang="zh-TW" sz="2700"/>
              <a:t>22.2 STP </a:t>
            </a:r>
            <a:r>
              <a:rPr lang="zh-TW" altLang="en-US" sz="2700"/>
              <a:t>運</a:t>
            </a:r>
            <a:r>
              <a:rPr lang="zh-TW" altLang="en-US" sz="2700" smtClean="0"/>
              <a:t>作</a:t>
            </a:r>
            <a:br>
              <a:rPr lang="en-US" sz="2700"/>
            </a:br>
            <a:r>
              <a:rPr lang="zh-TW" altLang="en-US" sz="2700"/>
              <a:t>無迴圈拓樸的步驟</a:t>
            </a:r>
            <a:r>
              <a:rPr lang="en-US" altLang="zh-TW" sz="2700"/>
              <a:t>(</a:t>
            </a:r>
            <a:r>
              <a:rPr lang="zh-TW" altLang="en-US" sz="2700"/>
              <a:t>續</a:t>
            </a:r>
            <a:r>
              <a:rPr lang="en-US" altLang="zh-TW" sz="2700"/>
              <a:t>) </a:t>
            </a:r>
          </a:p>
        </p:txBody>
      </p:sp>
      <p:sp>
        <p:nvSpPr>
          <p:cNvPr id="5" name="Content Placeholder 4">
            <a:extLst>
              <a:ext uri="{FF2B5EF4-FFF2-40B4-BE49-F238E27FC236}">
                <a16:creationId xmlns:a16="http://schemas.microsoft.com/office/drawing/2014/main" id="{582DA15F-DE14-C942-BDB7-58171B0ED70D}"/>
              </a:ext>
            </a:extLst>
          </p:cNvPr>
          <p:cNvSpPr>
            <a:spLocks noGrp="1"/>
          </p:cNvSpPr>
          <p:nvPr>
            <p:ph idx="1"/>
          </p:nvPr>
        </p:nvSpPr>
        <p:spPr>
          <a:xfrm>
            <a:off x="474662" y="1589088"/>
            <a:ext cx="8280057" cy="3689897"/>
          </a:xfrm>
        </p:spPr>
        <p:txBody>
          <a:bodyPr/>
          <a:lstStyle/>
          <a:p>
            <a:pPr marL="342892" indent="-342892" algn="l">
              <a:buFont typeface="Arial" panose="020b0604020202020204" pitchFamily="34" charset="0"/>
              <a:buChar char="•"/>
            </a:pPr>
            <a:r>
              <a:rPr lang="zh-TW" altLang="en-US" sz="1400" b="1">
                <a:solidFill>
                  <a:srgbClr val="000000"/>
                </a:solidFill>
              </a:rPr>
              <a:t>橋接優先順序：</a:t>
            </a:r>
            <a:r>
              <a:rPr lang="zh-TW" altLang="en-US" sz="1400">
                <a:solidFill>
                  <a:srgbClr val="000000"/>
                </a:solidFill>
              </a:rPr>
              <a:t>所有思科交換器的預設優先順序值為十進位值 </a:t>
            </a:r>
            <a:r>
              <a:rPr lang="en-US" altLang="zh-TW" sz="1400">
                <a:solidFill>
                  <a:srgbClr val="000000"/>
                </a:solidFill>
              </a:rPr>
              <a:t>32768</a:t>
            </a:r>
            <a:r>
              <a:rPr lang="zh-TW" altLang="en-US" sz="1400">
                <a:solidFill>
                  <a:srgbClr val="000000"/>
                </a:solidFill>
              </a:rPr>
              <a:t>。範圍是 </a:t>
            </a:r>
            <a:r>
              <a:rPr lang="en-US" altLang="zh-TW" sz="1400">
                <a:solidFill>
                  <a:srgbClr val="000000"/>
                </a:solidFill>
              </a:rPr>
              <a:t>0 </a:t>
            </a:r>
            <a:r>
              <a:rPr lang="zh-TW" altLang="en-US" sz="1400">
                <a:solidFill>
                  <a:srgbClr val="000000"/>
                </a:solidFill>
              </a:rPr>
              <a:t>到 </a:t>
            </a:r>
            <a:r>
              <a:rPr lang="en-US" altLang="zh-TW" sz="1400">
                <a:solidFill>
                  <a:srgbClr val="000000"/>
                </a:solidFill>
              </a:rPr>
              <a:t>61440 </a:t>
            </a:r>
            <a:r>
              <a:rPr lang="zh-TW" altLang="en-US" sz="1400">
                <a:solidFill>
                  <a:srgbClr val="000000"/>
                </a:solidFill>
              </a:rPr>
              <a:t>的遞增量為 </a:t>
            </a:r>
            <a:r>
              <a:rPr lang="en-US" altLang="zh-TW" sz="1400">
                <a:solidFill>
                  <a:srgbClr val="000000"/>
                </a:solidFill>
              </a:rPr>
              <a:t>4096</a:t>
            </a:r>
            <a:r>
              <a:rPr lang="zh-TW" altLang="en-US" sz="1400">
                <a:solidFill>
                  <a:srgbClr val="000000"/>
                </a:solidFill>
              </a:rPr>
              <a:t>。較低的橋接優先順序是最好的。若橋接器優先順序為 </a:t>
            </a:r>
            <a:r>
              <a:rPr lang="en-US" altLang="zh-TW" sz="1400">
                <a:solidFill>
                  <a:srgbClr val="000000"/>
                </a:solidFill>
              </a:rPr>
              <a:t>0</a:t>
            </a:r>
            <a:r>
              <a:rPr lang="zh-TW" altLang="en-US" sz="1400">
                <a:solidFill>
                  <a:srgbClr val="000000"/>
                </a:solidFill>
              </a:rPr>
              <a:t>，優先順序高於所有其他橋接器優先順序。 </a:t>
            </a:r>
          </a:p>
          <a:p>
            <a:pPr marL="342892" indent="-342892" algn="l">
              <a:buFont typeface="Arial" panose="020b0604020202020204" pitchFamily="34" charset="0"/>
              <a:buChar char="•"/>
            </a:pPr>
            <a:r>
              <a:rPr lang="zh-TW" altLang="en-US" sz="1400" b="1">
                <a:solidFill>
                  <a:srgbClr val="000000"/>
                </a:solidFill>
              </a:rPr>
              <a:t>延伸系統 </a:t>
            </a:r>
            <a:r>
              <a:rPr lang="en-US" altLang="zh-TW" sz="1400" b="1">
                <a:solidFill>
                  <a:srgbClr val="000000"/>
                </a:solidFill>
              </a:rPr>
              <a:t>ID</a:t>
            </a:r>
            <a:r>
              <a:rPr lang="zh-TW" altLang="en-US" sz="1400" b="1">
                <a:solidFill>
                  <a:srgbClr val="000000"/>
                </a:solidFill>
              </a:rPr>
              <a:t>： </a:t>
            </a:r>
            <a:r>
              <a:rPr lang="zh-TW" altLang="en-US" sz="1400">
                <a:solidFill>
                  <a:srgbClr val="000000"/>
                </a:solidFill>
              </a:rPr>
              <a:t>延伸的系統 </a:t>
            </a:r>
            <a:r>
              <a:rPr lang="en-US" altLang="zh-TW" sz="1400">
                <a:solidFill>
                  <a:srgbClr val="000000"/>
                </a:solidFill>
              </a:rPr>
              <a:t>ID </a:t>
            </a:r>
            <a:r>
              <a:rPr lang="zh-TW" altLang="en-US" sz="1400">
                <a:solidFill>
                  <a:srgbClr val="000000"/>
                </a:solidFill>
              </a:rPr>
              <a:t>值是加入至 </a:t>
            </a:r>
            <a:r>
              <a:rPr lang="en-US" altLang="zh-TW" sz="1400">
                <a:solidFill>
                  <a:srgbClr val="000000"/>
                </a:solidFill>
              </a:rPr>
              <a:t>BID </a:t>
            </a:r>
            <a:r>
              <a:rPr lang="zh-TW" altLang="en-US" sz="1400">
                <a:solidFill>
                  <a:srgbClr val="000000"/>
                </a:solidFill>
              </a:rPr>
              <a:t>中橋接器優先順序值以識別此 </a:t>
            </a:r>
            <a:r>
              <a:rPr lang="en-US" altLang="zh-TW" sz="1400">
                <a:solidFill>
                  <a:srgbClr val="000000"/>
                </a:solidFill>
              </a:rPr>
              <a:t>BPDU VLAN </a:t>
            </a:r>
            <a:r>
              <a:rPr lang="zh-TW" altLang="en-US" sz="1400">
                <a:solidFill>
                  <a:srgbClr val="000000"/>
                </a:solidFill>
              </a:rPr>
              <a:t>的十進位值。 </a:t>
            </a:r>
          </a:p>
          <a:p>
            <a:pPr marL="342892" indent="-342892" algn="l">
              <a:buFont typeface="Arial" panose="020b0604020202020204" pitchFamily="34" charset="0"/>
              <a:buChar char="•"/>
            </a:pPr>
            <a:r>
              <a:rPr lang="en-US" altLang="zh-TW" sz="1400" b="1">
                <a:solidFill>
                  <a:srgbClr val="000000"/>
                </a:solidFill>
              </a:rPr>
              <a:t>MAC </a:t>
            </a:r>
            <a:r>
              <a:rPr lang="zh-TW" altLang="en-US" sz="1400" b="1">
                <a:solidFill>
                  <a:srgbClr val="000000"/>
                </a:solidFill>
              </a:rPr>
              <a:t>位址： </a:t>
            </a:r>
            <a:r>
              <a:rPr lang="zh-TW" altLang="en-US" sz="1400">
                <a:solidFill>
                  <a:srgbClr val="000000"/>
                </a:solidFill>
              </a:rPr>
              <a:t>當兩個交換器設定具有相同優先順序且具有相同的延伸系統 </a:t>
            </a:r>
            <a:r>
              <a:rPr lang="en-US" altLang="zh-TW" sz="1400">
                <a:solidFill>
                  <a:srgbClr val="000000"/>
                </a:solidFill>
              </a:rPr>
              <a:t>ID </a:t>
            </a:r>
            <a:r>
              <a:rPr lang="zh-TW" altLang="en-US" sz="1400">
                <a:solidFill>
                  <a:srgbClr val="000000"/>
                </a:solidFill>
              </a:rPr>
              <a:t>時，具有最低值的 </a:t>
            </a:r>
            <a:r>
              <a:rPr lang="en-US" altLang="zh-TW" sz="1400">
                <a:solidFill>
                  <a:srgbClr val="000000"/>
                </a:solidFill>
              </a:rPr>
              <a:t>MAC </a:t>
            </a:r>
            <a:r>
              <a:rPr lang="zh-TW" altLang="en-US" sz="1400">
                <a:solidFill>
                  <a:srgbClr val="000000"/>
                </a:solidFill>
              </a:rPr>
              <a:t>位址 </a:t>
            </a:r>
            <a:r>
              <a:rPr lang="en-US" altLang="zh-TW" sz="1400">
                <a:solidFill>
                  <a:srgbClr val="000000"/>
                </a:solidFill>
              </a:rPr>
              <a:t>(</a:t>
            </a:r>
            <a:r>
              <a:rPr lang="zh-TW" altLang="en-US" sz="1400">
                <a:solidFill>
                  <a:srgbClr val="000000"/>
                </a:solidFill>
              </a:rPr>
              <a:t>十六進位表示</a:t>
            </a:r>
            <a:r>
              <a:rPr lang="en-US" altLang="zh-TW" sz="1400">
                <a:solidFill>
                  <a:srgbClr val="000000"/>
                </a:solidFill>
              </a:rPr>
              <a:t>) </a:t>
            </a:r>
            <a:r>
              <a:rPr lang="zh-TW" altLang="en-US" sz="1400">
                <a:solidFill>
                  <a:srgbClr val="000000"/>
                </a:solidFill>
              </a:rPr>
              <a:t>的交換器將具有較低的 </a:t>
            </a:r>
            <a:r>
              <a:rPr lang="en-US" altLang="zh-TW" sz="1400">
                <a:solidFill>
                  <a:srgbClr val="000000"/>
                </a:solidFill>
              </a:rPr>
              <a:t>BID</a:t>
            </a:r>
            <a:r>
              <a:rPr lang="zh-TW" altLang="en-US" sz="1400">
                <a:solidFill>
                  <a:srgbClr val="000000"/>
                </a:solidFill>
              </a:rPr>
              <a:t>。 </a:t>
            </a:r>
          </a:p>
          <a:p>
            <a:pPr marL="342892" indent="-342892" algn="l">
              <a:buFont typeface="Arial" panose="020b0604020202020204" pitchFamily="34" charset="0"/>
              <a:buChar char="•"/>
            </a:pPr>
            <a:endParaRPr lang="en-US" sz="1400">
              <a:solidFill>
                <a:srgbClr val="000000"/>
              </a:solidFill>
            </a:endParaRPr>
          </a:p>
        </p:txBody>
      </p:sp>
      <p:sp>
        <p:nvSpPr>
          <p:cNvPr id="2" name="投影片編號版面配置區 1"/>
          <p:cNvSpPr>
            <a:spLocks noGrp="1"/>
          </p:cNvSpPr>
          <p:nvPr>
            <p:ph type="sldNum" sz="quarter" idx="12"/>
          </p:nvPr>
        </p:nvSpPr>
        <p:spPr/>
        <p:txBody>
          <a:bodyPr/>
          <a:lstStyle/>
          <a:p>
            <a:fld id="{4FAB73BC-B049-4115-A692-8D63A059BFB8}" type="slidenum">
              <a:rPr lang="en-US" smtClean="0"/>
              <a:t>638</a:t>
            </a:fld>
            <a:endParaRPr lang="en-US"/>
          </a:p>
        </p:txBody>
      </p:sp>
    </p:spTree>
    <p:custDataLst>
      <p:tags r:id="rId3"/>
    </p:custDataLst>
    <p:extLst>
      <p:ext uri="{BB962C8B-B14F-4D97-AF65-F5344CB8AC3E}">
        <p14:creationId xmlns:p14="http://schemas.microsoft.com/office/powerpoint/2010/main" val="420801823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639.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noAutofit/>
          </a:bodyPr>
          <a:lstStyle/>
          <a:p>
            <a:r>
              <a:rPr lang="en-US" altLang="zh-TW" sz="2700"/>
              <a:t>22.2 </a:t>
            </a:r>
            <a:r>
              <a:rPr lang="en-US" altLang="zh-TW" sz="2700" smtClean="0"/>
              <a:t>STP </a:t>
            </a:r>
            <a:r>
              <a:rPr lang="zh-TW" altLang="en-US" sz="2700"/>
              <a:t>運</a:t>
            </a:r>
            <a:r>
              <a:rPr lang="zh-TW" altLang="en-US" sz="2700" smtClean="0"/>
              <a:t>作</a:t>
            </a:r>
            <a:br>
              <a:rPr lang="en-US" sz="2700"/>
            </a:br>
            <a:r>
              <a:rPr lang="en-US" altLang="zh-TW" sz="2700"/>
              <a:t>1. </a:t>
            </a:r>
            <a:r>
              <a:rPr lang="zh-TW" altLang="en-US" sz="2700"/>
              <a:t>選舉根橋接器</a:t>
            </a:r>
          </a:p>
        </p:txBody>
      </p:sp>
      <p:sp>
        <p:nvSpPr>
          <p:cNvPr id="4" name="Content Placeholder 3">
            <a:extLst>
              <a:ext uri="{FF2B5EF4-FFF2-40B4-BE49-F238E27FC236}">
                <a16:creationId xmlns:a16="http://schemas.microsoft.com/office/drawing/2014/main" id="{CA3342CC-61DD-084F-9537-47F3A6767272}"/>
              </a:ext>
            </a:extLst>
          </p:cNvPr>
          <p:cNvSpPr>
            <a:spLocks noGrp="1"/>
          </p:cNvSpPr>
          <p:nvPr>
            <p:ph idx="1"/>
          </p:nvPr>
        </p:nvSpPr>
        <p:spPr>
          <a:xfrm>
            <a:off x="474664" y="1589088"/>
            <a:ext cx="3725198" cy="3689897"/>
          </a:xfrm>
        </p:spPr>
        <p:txBody>
          <a:bodyPr/>
          <a:lstStyle/>
          <a:p>
            <a:pPr marL="342892" indent="-342892" algn="l">
              <a:buFont typeface="Arial" panose="020b0604020202020204" pitchFamily="34" charset="0"/>
              <a:buChar char="•"/>
            </a:pPr>
            <a:r>
              <a:rPr lang="en-US" altLang="zh-TW" sz="1200">
                <a:solidFill>
                  <a:srgbClr val="000000"/>
                </a:solidFill>
              </a:rPr>
              <a:t>STA </a:t>
            </a:r>
            <a:r>
              <a:rPr lang="zh-TW" altLang="en-US" sz="1200">
                <a:solidFill>
                  <a:srgbClr val="000000"/>
                </a:solidFill>
              </a:rPr>
              <a:t>會將單一交換器指定為根橋接器，並將其當作所有路徑計算的參考點。交換器交換 </a:t>
            </a:r>
            <a:r>
              <a:rPr lang="en-US" altLang="zh-TW" sz="1200">
                <a:solidFill>
                  <a:srgbClr val="000000"/>
                </a:solidFill>
              </a:rPr>
              <a:t>BPDU </a:t>
            </a:r>
            <a:r>
              <a:rPr lang="zh-TW" altLang="en-US" sz="1200">
                <a:solidFill>
                  <a:srgbClr val="000000"/>
                </a:solidFill>
              </a:rPr>
              <a:t>以建置無迴圈拓撲，從選取根橋接器開始。</a:t>
            </a:r>
          </a:p>
          <a:p>
            <a:pPr marL="342892" indent="-342892" algn="l">
              <a:buFont typeface="Arial" panose="020b0604020202020204" pitchFamily="34" charset="0"/>
              <a:buChar char="•"/>
            </a:pPr>
            <a:r>
              <a:rPr lang="zh-TW" altLang="en-US" sz="1200">
                <a:solidFill>
                  <a:srgbClr val="000000"/>
                </a:solidFill>
              </a:rPr>
              <a:t>廣播領域中的所有交換器都參與選舉過程。交換器開機後，它會開始每兩秒傳送一次 </a:t>
            </a:r>
            <a:r>
              <a:rPr lang="en-US" altLang="zh-TW" sz="1200">
                <a:solidFill>
                  <a:srgbClr val="000000"/>
                </a:solidFill>
              </a:rPr>
              <a:t>BPDU </a:t>
            </a:r>
            <a:r>
              <a:rPr lang="zh-TW" altLang="en-US" sz="1200">
                <a:solidFill>
                  <a:srgbClr val="000000"/>
                </a:solidFill>
              </a:rPr>
              <a:t>訊框。這些 </a:t>
            </a:r>
            <a:r>
              <a:rPr lang="en-US" altLang="zh-TW" sz="1200">
                <a:solidFill>
                  <a:srgbClr val="000000"/>
                </a:solidFill>
              </a:rPr>
              <a:t>BPDU </a:t>
            </a:r>
            <a:r>
              <a:rPr lang="zh-TW" altLang="en-US" sz="1200">
                <a:solidFill>
                  <a:srgbClr val="000000"/>
                </a:solidFill>
              </a:rPr>
              <a:t>訊框包含傳送交換器的 </a:t>
            </a:r>
            <a:r>
              <a:rPr lang="en-US" altLang="zh-TW" sz="1200">
                <a:solidFill>
                  <a:srgbClr val="000000"/>
                </a:solidFill>
              </a:rPr>
              <a:t>BID </a:t>
            </a:r>
            <a:r>
              <a:rPr lang="zh-TW" altLang="en-US" sz="1200">
                <a:solidFill>
                  <a:srgbClr val="000000"/>
                </a:solidFill>
              </a:rPr>
              <a:t>和根橋接器，稱為 </a:t>
            </a:r>
            <a:r>
              <a:rPr lang="en-US" altLang="zh-TW" sz="1200">
                <a:solidFill>
                  <a:srgbClr val="000000"/>
                </a:solidFill>
              </a:rPr>
              <a:t>Root ID</a:t>
            </a:r>
            <a:r>
              <a:rPr lang="zh-TW" altLang="en-US" sz="1200">
                <a:solidFill>
                  <a:srgbClr val="000000"/>
                </a:solidFill>
              </a:rPr>
              <a:t>。</a:t>
            </a:r>
          </a:p>
          <a:p>
            <a:pPr marL="342892" indent="-342892" algn="l">
              <a:buFont typeface="Arial" panose="020b0604020202020204" pitchFamily="34" charset="0"/>
              <a:buChar char="•"/>
            </a:pPr>
            <a:r>
              <a:rPr lang="zh-TW" altLang="en-US" sz="1200">
                <a:solidFill>
                  <a:srgbClr val="000000"/>
                </a:solidFill>
              </a:rPr>
              <a:t>具有最低 </a:t>
            </a:r>
            <a:r>
              <a:rPr lang="en-US" altLang="zh-TW" sz="1200">
                <a:solidFill>
                  <a:srgbClr val="000000"/>
                </a:solidFill>
              </a:rPr>
              <a:t>BID </a:t>
            </a:r>
            <a:r>
              <a:rPr lang="zh-TW" altLang="en-US" sz="1200">
                <a:solidFill>
                  <a:srgbClr val="000000"/>
                </a:solidFill>
              </a:rPr>
              <a:t>的交換器將成為根橋接器。起初，所有交換器都宣告自己為根橋接器，並將自己的 </a:t>
            </a:r>
            <a:r>
              <a:rPr lang="en-US" altLang="zh-TW" sz="1200">
                <a:solidFill>
                  <a:srgbClr val="000000"/>
                </a:solidFill>
              </a:rPr>
              <a:t>BID </a:t>
            </a:r>
            <a:r>
              <a:rPr lang="zh-TW" altLang="en-US" sz="1200">
                <a:solidFill>
                  <a:srgbClr val="000000"/>
                </a:solidFill>
              </a:rPr>
              <a:t>設定為根 </a:t>
            </a:r>
            <a:r>
              <a:rPr lang="en-US" altLang="zh-TW" sz="1200">
                <a:solidFill>
                  <a:srgbClr val="000000"/>
                </a:solidFill>
              </a:rPr>
              <a:t>ID</a:t>
            </a:r>
            <a:r>
              <a:rPr lang="zh-TW" altLang="en-US" sz="1200">
                <a:solidFill>
                  <a:srgbClr val="000000"/>
                </a:solidFill>
              </a:rPr>
              <a:t>。最終，交換器通過 </a:t>
            </a:r>
            <a:r>
              <a:rPr lang="en-US" altLang="zh-TW" sz="1200">
                <a:solidFill>
                  <a:srgbClr val="000000"/>
                </a:solidFill>
              </a:rPr>
              <a:t>BPDU </a:t>
            </a:r>
            <a:r>
              <a:rPr lang="zh-TW" altLang="en-US" sz="1200">
                <a:solidFill>
                  <a:srgbClr val="000000"/>
                </a:solidFill>
              </a:rPr>
              <a:t>的交換學習，該交換器具有最低的 </a:t>
            </a:r>
            <a:r>
              <a:rPr lang="en-US" altLang="zh-TW" sz="1200">
                <a:solidFill>
                  <a:srgbClr val="000000"/>
                </a:solidFill>
              </a:rPr>
              <a:t>BID</a:t>
            </a:r>
            <a:r>
              <a:rPr lang="zh-TW" altLang="en-US" sz="1200">
                <a:solidFill>
                  <a:srgbClr val="000000"/>
                </a:solidFill>
              </a:rPr>
              <a:t>，並將在一個根橋接器上達成一致。</a:t>
            </a:r>
          </a:p>
          <a:p>
            <a:pPr marL="342892" indent="-342892" algn="l">
              <a:buFont typeface="Arial" panose="020b0604020202020204" pitchFamily="34" charset="0"/>
              <a:buChar char="•"/>
            </a:pPr>
            <a:endParaRPr lang="en-US" sz="1200">
              <a:solidFill>
                <a:srgbClr val="000000"/>
              </a:solidFill>
            </a:endParaRPr>
          </a:p>
        </p:txBody>
      </p:sp>
      <p:pic>
        <p:nvPicPr>
          <p:cNvPr id="7" name="Picture 6">
            <a:extLst>
              <a:ext uri="{FF2B5EF4-FFF2-40B4-BE49-F238E27FC236}">
                <a16:creationId xmlns:a16="http://schemas.microsoft.com/office/drawing/2014/main" id="{42B719C2-C85B-B14D-91A4-363C6E8E9E10}"/>
              </a:ext>
            </a:extLst>
          </p:cNvPr>
          <p:cNvPicPr>
            <a:picLocks noChangeAspect="1"/>
          </p:cNvPicPr>
          <p:nvPr/>
        </p:nvPicPr>
        <p:blipFill>
          <a:blip r:embed="rId3"/>
          <a:stretch>
            <a:fillRect/>
          </a:stretch>
        </p:blipFill>
        <p:spPr>
          <a:xfrm>
            <a:off x="4393031" y="1983489"/>
            <a:ext cx="4276307" cy="2891024"/>
          </a:xfrm>
          <a:prstGeom prst="rect">
            <a:avLst/>
          </a:prstGeom>
        </p:spPr>
      </p:pic>
      <p:sp>
        <p:nvSpPr>
          <p:cNvPr id="2" name="投影片編號版面配置區 1"/>
          <p:cNvSpPr>
            <a:spLocks noGrp="1"/>
          </p:cNvSpPr>
          <p:nvPr>
            <p:ph type="sldNum" sz="quarter" idx="12"/>
          </p:nvPr>
        </p:nvSpPr>
        <p:spPr/>
        <p:txBody>
          <a:bodyPr/>
          <a:lstStyle/>
          <a:p>
            <a:fld id="{4FAB73BC-B049-4115-A692-8D63A059BFB8}" type="slidenum">
              <a:rPr lang="en-US" smtClean="0"/>
              <a:t>639</a:t>
            </a:fld>
            <a:endParaRPr lang="en-US"/>
          </a:p>
        </p:txBody>
      </p:sp>
    </p:spTree>
    <p:custDataLst>
      <p:tags r:id="rId4"/>
    </p:custDataLst>
    <p:extLst>
      <p:ext uri="{BB962C8B-B14F-4D97-AF65-F5344CB8AC3E}">
        <p14:creationId xmlns:p14="http://schemas.microsoft.com/office/powerpoint/2010/main" val="417314718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64.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1505" name="Rectangle 2"/>
          <p:cNvSpPr>
            <a:spLocks noGrp="1" noChangeArrowheads="1"/>
          </p:cNvSpPr>
          <p:nvPr>
            <p:ph type="title"/>
          </p:nvPr>
        </p:nvSpPr>
        <p:spPr/>
        <p:txBody>
          <a:bodyPr>
            <a:normAutofit/>
          </a:bodyPr>
          <a:lstStyle/>
          <a:p>
            <a:r>
              <a:rPr lang="en-US" altLang="zh-TW" sz="3000" smtClean="0">
                <a:latin typeface="Arial"/>
              </a:rPr>
              <a:t>2.4</a:t>
            </a:r>
            <a:r>
              <a:rPr lang="zh-TW" altLang="en-US" sz="3000" smtClean="0">
                <a:latin typeface="Arial"/>
              </a:rPr>
              <a:t>基本</a:t>
            </a:r>
            <a:r>
              <a:rPr lang="zh-TW" altLang="en-US" sz="3000">
                <a:latin typeface="Arial"/>
              </a:rPr>
              <a:t>配置</a:t>
            </a:r>
            <a:r>
              <a:rPr lang="en-US" altLang="zh-TW" sz="3000">
                <a:latin typeface="Arial"/>
              </a:rPr>
              <a:t>-</a:t>
            </a:r>
            <a:r>
              <a:rPr lang="zh-TW" altLang="en-US" sz="3000">
                <a:latin typeface="Arial"/>
              </a:rPr>
              <a:t>設定密碼</a:t>
            </a:r>
          </a:p>
        </p:txBody>
      </p:sp>
      <p:sp>
        <p:nvSpPr>
          <p:cNvPr id="4" name="Content Placeholder 3"/>
          <p:cNvSpPr>
            <a:spLocks noGrp="1"/>
          </p:cNvSpPr>
          <p:nvPr>
            <p:ph idx="1"/>
          </p:nvPr>
        </p:nvSpPr>
        <p:spPr>
          <a:xfrm>
            <a:off x="145356" y="1796238"/>
            <a:ext cx="4426644" cy="1865173"/>
          </a:xfrm>
        </p:spPr>
        <p:txBody>
          <a:bodyPr/>
          <a:lstStyle/>
          <a:p>
            <a:pPr marL="0" indent="0">
              <a:lnSpc>
                <a:spcPct val="85000"/>
              </a:lnSpc>
              <a:spcBef>
                <a:spcPct val="30000"/>
              </a:spcBef>
              <a:buNone/>
            </a:pPr>
            <a:r>
              <a:rPr lang="zh-TW"/>
              <a:t>保護使用者 EXEC 模式存取：</a:t>
            </a:r>
          </a:p>
          <a:p>
            <a:pPr lvl="2" rtl="0">
              <a:lnSpc>
                <a:spcPct val="85000"/>
              </a:lnSpc>
              <a:spcBef>
                <a:spcPct val="30000"/>
              </a:spcBef>
            </a:pPr>
            <a:r>
              <a:rPr lang="zh-TW" altLang="en-US" sz="1400"/>
              <a:t>首先在全域配置模式下使用 </a:t>
            </a:r>
            <a:r>
              <a:rPr lang="zh-TW" altLang="en-US" sz="1400" b="1"/>
              <a:t>線路主控台 </a:t>
            </a:r>
            <a:r>
              <a:rPr lang="en-US" altLang="zh-TW" sz="1400" b="1"/>
              <a:t>0 </a:t>
            </a:r>
            <a:r>
              <a:rPr lang="zh-TW" altLang="en-US" sz="1400"/>
              <a:t>命令進入線路主控台配置模式。</a:t>
            </a:r>
          </a:p>
          <a:p>
            <a:pPr lvl="2" rtl="0">
              <a:lnSpc>
                <a:spcPct val="85000"/>
              </a:lnSpc>
              <a:spcBef>
                <a:spcPct val="30000"/>
              </a:spcBef>
            </a:pPr>
            <a:r>
              <a:rPr lang="zh-TW" altLang="en-US" sz="1400"/>
              <a:t>接下來，使用密碼命令指定使用者 </a:t>
            </a:r>
            <a:r>
              <a:rPr lang="en-US" altLang="zh-TW" sz="1400"/>
              <a:t>EXEC </a:t>
            </a:r>
            <a:r>
              <a:rPr lang="zh-TW" altLang="en-US" sz="1400"/>
              <a:t>模式 </a:t>
            </a:r>
            <a:r>
              <a:rPr lang="zh-TW" altLang="en-US" sz="1400" b="1"/>
              <a:t>密</a:t>
            </a:r>
            <a:r>
              <a:rPr lang="zh-TW" altLang="en-US" sz="1400" i="1"/>
              <a:t>碼</a:t>
            </a:r>
            <a:r>
              <a:rPr lang="zh-TW" altLang="en-US" sz="1400"/>
              <a:t> 。 </a:t>
            </a:r>
          </a:p>
          <a:p>
            <a:pPr lvl="2" rtl="0">
              <a:lnSpc>
                <a:spcPct val="85000"/>
              </a:lnSpc>
              <a:spcBef>
                <a:spcPct val="30000"/>
              </a:spcBef>
            </a:pPr>
            <a:r>
              <a:rPr lang="zh-TW" altLang="en-US" sz="1400"/>
              <a:t>最後，使用 </a:t>
            </a:r>
            <a:r>
              <a:rPr lang="zh-TW" altLang="en-US" sz="1400" b="1"/>
              <a:t>登錄</a:t>
            </a:r>
            <a:r>
              <a:rPr lang="zh-TW" altLang="en-US" sz="1400"/>
              <a:t> 命令啟用用戶 </a:t>
            </a:r>
            <a:r>
              <a:rPr lang="en-US" altLang="zh-TW" sz="1400"/>
              <a:t>EXEC </a:t>
            </a:r>
            <a:r>
              <a:rPr lang="zh-TW" altLang="en-US" sz="1400"/>
              <a:t>訪問。</a:t>
            </a:r>
          </a:p>
        </p:txBody>
      </p:sp>
      <p:sp>
        <p:nvSpPr>
          <p:cNvPr id="5" name="Content Placeholder 3">
            <a:extLst>
              <a:ext uri="{FF2B5EF4-FFF2-40B4-BE49-F238E27FC236}">
                <a16:creationId xmlns:a16="http://schemas.microsoft.com/office/drawing/2014/main" id="{2315682D-8C23-7846-94B0-7798DE15A7B5}"/>
              </a:ext>
            </a:extLst>
          </p:cNvPr>
          <p:cNvSpPr txBox="1"/>
          <p:nvPr/>
        </p:nvSpPr>
        <p:spPr bwMode="auto">
          <a:xfrm>
            <a:off x="221556" y="4023874"/>
            <a:ext cx="4426644" cy="10791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a:buChar char="•"/>
              <a:defRPr lang="en-US" sz="1100" kern="120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anose="020b0604020202020204"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anose="020b0604020202020204"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anose="020b0604020202020204"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0" indent="0">
              <a:lnSpc>
                <a:spcPct val="85000"/>
              </a:lnSpc>
              <a:spcBef>
                <a:spcPct val="30000"/>
              </a:spcBef>
              <a:buNone/>
            </a:pPr>
            <a:r>
              <a:rPr lang="zh-TW" altLang="en-US" sz="2100">
                <a:latin typeface="標楷體" pitchFamily="65" charset="-120"/>
                <a:ea typeface="標楷體" panose="03000509000000000000" pitchFamily="65" charset="-120"/>
              </a:rPr>
              <a:t>保護特權 </a:t>
            </a:r>
            <a:r>
              <a:rPr lang="en-US" altLang="zh-TW" sz="2100">
                <a:latin typeface="標楷體" pitchFamily="65" charset="-120"/>
                <a:ea typeface="標楷體" panose="03000509000000000000" pitchFamily="65" charset="-120"/>
              </a:rPr>
              <a:t>EXEC </a:t>
            </a:r>
            <a:r>
              <a:rPr lang="zh-TW" altLang="en-US" sz="2100">
                <a:latin typeface="標楷體" pitchFamily="65" charset="-120"/>
                <a:ea typeface="標楷體" panose="03000509000000000000" pitchFamily="65" charset="-120"/>
              </a:rPr>
              <a:t>模式存取：</a:t>
            </a:r>
          </a:p>
          <a:p>
            <a:pPr lvl="2" rtl="0">
              <a:lnSpc>
                <a:spcPct val="85000"/>
              </a:lnSpc>
              <a:spcBef>
                <a:spcPct val="30000"/>
              </a:spcBef>
            </a:pPr>
            <a:r>
              <a:rPr lang="zh-TW" altLang="en-US" sz="2100">
                <a:latin typeface="標楷體" pitchFamily="65" charset="-120"/>
                <a:ea typeface="標楷體" panose="03000509000000000000" pitchFamily="65" charset="-120"/>
              </a:rPr>
              <a:t>首先進入整體設定模式。</a:t>
            </a:r>
          </a:p>
          <a:p>
            <a:pPr lvl="2" rtl="0">
              <a:lnSpc>
                <a:spcPct val="85000"/>
              </a:lnSpc>
              <a:spcBef>
                <a:spcPct val="30000"/>
              </a:spcBef>
            </a:pPr>
            <a:r>
              <a:rPr lang="zh-TW" altLang="en-US" sz="2100">
                <a:latin typeface="標楷體" pitchFamily="65" charset="-120"/>
                <a:ea typeface="標楷體" panose="03000509000000000000" pitchFamily="65" charset="-120"/>
              </a:rPr>
              <a:t>接下來，使用 </a:t>
            </a:r>
            <a:r>
              <a:rPr lang="zh-TW" altLang="en-US" sz="2100" b="1">
                <a:latin typeface="標楷體" pitchFamily="65" charset="-120"/>
                <a:ea typeface="標楷體" panose="03000509000000000000" pitchFamily="65" charset="-120"/>
              </a:rPr>
              <a:t>啟用密</a:t>
            </a:r>
            <a:r>
              <a:rPr lang="zh-TW" altLang="en-US" sz="2100" i="1">
                <a:latin typeface="標楷體" pitchFamily="65" charset="-120"/>
                <a:ea typeface="標楷體" panose="03000509000000000000" pitchFamily="65" charset="-120"/>
              </a:rPr>
              <a:t>碼</a:t>
            </a:r>
            <a:r>
              <a:rPr lang="zh-TW" altLang="en-US" sz="2100">
                <a:latin typeface="標楷體" pitchFamily="65" charset="-120"/>
                <a:ea typeface="標楷體" panose="03000509000000000000" pitchFamily="65" charset="-120"/>
              </a:rPr>
              <a:t> 命令。 </a:t>
            </a:r>
          </a:p>
        </p:txBody>
      </p:sp>
      <p:pic>
        <p:nvPicPr>
          <p:cNvPr id="2" name="Picture 1">
            <a:extLst>
              <a:ext uri="{FF2B5EF4-FFF2-40B4-BE49-F238E27FC236}">
                <a16:creationId xmlns:a16="http://schemas.microsoft.com/office/drawing/2014/main" id="{2C2E8DCB-ADC8-5149-96DE-4E8790F2EE17}"/>
              </a:ext>
            </a:extLst>
          </p:cNvPr>
          <p:cNvPicPr>
            <a:picLocks noChangeAspect="1"/>
          </p:cNvPicPr>
          <p:nvPr/>
        </p:nvPicPr>
        <p:blipFill>
          <a:blip r:embed="rId3"/>
          <a:stretch>
            <a:fillRect/>
          </a:stretch>
        </p:blipFill>
        <p:spPr>
          <a:xfrm>
            <a:off x="4724403" y="2081123"/>
            <a:ext cx="3937000" cy="1104900"/>
          </a:xfrm>
          <a:prstGeom prst="rect">
            <a:avLst/>
          </a:prstGeom>
        </p:spPr>
      </p:pic>
      <p:pic>
        <p:nvPicPr>
          <p:cNvPr id="3" name="Picture 2">
            <a:extLst>
              <a:ext uri="{FF2B5EF4-FFF2-40B4-BE49-F238E27FC236}">
                <a16:creationId xmlns:a16="http://schemas.microsoft.com/office/drawing/2014/main" id="{4B820BD9-091B-B44F-B1C1-A553064ED1C3}"/>
              </a:ext>
            </a:extLst>
          </p:cNvPr>
          <p:cNvPicPr>
            <a:picLocks noChangeAspect="1"/>
          </p:cNvPicPr>
          <p:nvPr/>
        </p:nvPicPr>
        <p:blipFill>
          <a:blip r:embed="rId4"/>
          <a:stretch>
            <a:fillRect/>
          </a:stretch>
        </p:blipFill>
        <p:spPr>
          <a:xfrm>
            <a:off x="4724403" y="3801453"/>
            <a:ext cx="3937000" cy="762000"/>
          </a:xfrm>
          <a:prstGeom prst="rect">
            <a:avLst/>
          </a:prstGeom>
        </p:spPr>
      </p:pic>
      <p:sp>
        <p:nvSpPr>
          <p:cNvPr id="6" name="投影片編號版面配置區 5"/>
          <p:cNvSpPr>
            <a:spLocks noGrp="1"/>
          </p:cNvSpPr>
          <p:nvPr>
            <p:ph type="sldNum" sz="quarter" idx="4"/>
          </p:nvPr>
        </p:nvSpPr>
        <p:spPr/>
        <p:txBody>
          <a:bodyPr/>
          <a:lstStyle/>
          <a:p>
            <a:pPr defTabSz="385754">
              <a:defRPr/>
            </a:pPr>
            <a:fld id="{2F5CCB13-0A32-4557-88E9-079F0C330695}" type="slidenum">
              <a:rPr lang="en-US" kern="0" smtClean="0">
                <a:solidFill>
                  <a:srgbClr val="595959"/>
                </a:solidFill>
              </a:rPr>
              <a:pPr defTabSz="385754">
                <a:defRPr/>
              </a:pPr>
              <a:t>64</a:t>
            </a:fld>
            <a:endParaRPr lang="en-US" kern="0">
              <a:solidFill>
                <a:srgbClr val="595959"/>
              </a:solidFill>
            </a:endParaRPr>
          </a:p>
        </p:txBody>
      </p:sp>
    </p:spTree>
    <p:custDataLst>
      <p:tags r:id="rId5"/>
    </p:custDataLst>
    <p:extLst>
      <p:ext uri="{BB962C8B-B14F-4D97-AF65-F5344CB8AC3E}">
        <p14:creationId xmlns:p14="http://schemas.microsoft.com/office/powerpoint/2010/main" val="1481187530"/>
      </p:ext>
    </p:extLst>
  </p:cSld>
  <p:clrMapOvr>
    <a:masterClrMapping/>
  </p:clrMapOvr>
  <p:transition spd="slow">
    <p:wipe/>
  </p:transition>
  <p:timing/>
</p:sld>
</file>

<file path=ppt/slides/slide640.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noAutofit/>
          </a:bodyPr>
          <a:lstStyle/>
          <a:p>
            <a:r>
              <a:rPr lang="en-US" altLang="zh-TW" sz="2700"/>
              <a:t>22.2 </a:t>
            </a:r>
            <a:r>
              <a:rPr lang="en-US" altLang="zh-TW" sz="2700" smtClean="0"/>
              <a:t>STP </a:t>
            </a:r>
            <a:r>
              <a:rPr lang="zh-TW" altLang="en-US" sz="2700"/>
              <a:t>運作</a:t>
            </a:r>
            <a:br>
              <a:rPr lang="en-US" sz="2700"/>
            </a:br>
            <a:r>
              <a:rPr lang="zh-TW" altLang="en-US" sz="2700"/>
              <a:t>預設 </a:t>
            </a:r>
            <a:r>
              <a:rPr lang="en-US" altLang="zh-TW" sz="2700"/>
              <a:t>BID </a:t>
            </a:r>
            <a:r>
              <a:rPr lang="zh-TW" altLang="en-US" sz="2700"/>
              <a:t>的影響</a:t>
            </a:r>
          </a:p>
        </p:txBody>
      </p:sp>
      <p:sp>
        <p:nvSpPr>
          <p:cNvPr id="4" name="Content Placeholder 3">
            <a:extLst>
              <a:ext uri="{FF2B5EF4-FFF2-40B4-BE49-F238E27FC236}">
                <a16:creationId xmlns:a16="http://schemas.microsoft.com/office/drawing/2014/main" id="{CA3342CC-61DD-084F-9537-47F3A6767272}"/>
              </a:ext>
            </a:extLst>
          </p:cNvPr>
          <p:cNvSpPr>
            <a:spLocks noGrp="1"/>
          </p:cNvSpPr>
          <p:nvPr>
            <p:ph idx="1"/>
          </p:nvPr>
        </p:nvSpPr>
        <p:spPr>
          <a:xfrm>
            <a:off x="474663" y="1589088"/>
            <a:ext cx="3918367" cy="3689897"/>
          </a:xfrm>
        </p:spPr>
        <p:txBody>
          <a:bodyPr/>
          <a:lstStyle/>
          <a:p>
            <a:pPr marL="342892" indent="-342892" algn="l">
              <a:buFont typeface="Arial" panose="020b0604020202020204" pitchFamily="34" charset="0"/>
              <a:buChar char="•"/>
            </a:pPr>
            <a:r>
              <a:rPr lang="zh-TW" altLang="en-US" sz="1200">
                <a:solidFill>
                  <a:srgbClr val="000000"/>
                </a:solidFill>
              </a:rPr>
              <a:t>因為預設的 </a:t>
            </a:r>
            <a:r>
              <a:rPr lang="en-US" altLang="zh-TW" sz="1200">
                <a:solidFill>
                  <a:srgbClr val="000000"/>
                </a:solidFill>
              </a:rPr>
              <a:t>BID </a:t>
            </a:r>
            <a:r>
              <a:rPr lang="zh-TW" altLang="en-US" sz="1200">
                <a:solidFill>
                  <a:srgbClr val="000000"/>
                </a:solidFill>
              </a:rPr>
              <a:t>是 </a:t>
            </a:r>
            <a:r>
              <a:rPr lang="en-US" altLang="zh-TW" sz="1200">
                <a:solidFill>
                  <a:srgbClr val="000000"/>
                </a:solidFill>
              </a:rPr>
              <a:t>32768</a:t>
            </a:r>
            <a:r>
              <a:rPr lang="zh-TW" altLang="en-US" sz="1200">
                <a:solidFill>
                  <a:srgbClr val="000000"/>
                </a:solidFill>
              </a:rPr>
              <a:t>，所以可能有兩個或多個參數具有相同的優先順序。在這個案例中，其中優先順序相同，具有最低 </a:t>
            </a:r>
            <a:r>
              <a:rPr lang="en-US" altLang="zh-TW" sz="1200">
                <a:solidFill>
                  <a:srgbClr val="000000"/>
                </a:solidFill>
              </a:rPr>
              <a:t>MAC </a:t>
            </a:r>
            <a:r>
              <a:rPr lang="zh-TW" altLang="en-US" sz="1200">
                <a:solidFill>
                  <a:srgbClr val="000000"/>
                </a:solidFill>
              </a:rPr>
              <a:t>位址的交換器將會成為根橋接器。系統管理員應該以較低的優先順序設定所需的根橋接器。</a:t>
            </a:r>
          </a:p>
          <a:p>
            <a:pPr marL="342892" indent="-342892" algn="l">
              <a:buFont typeface="Arial" panose="020b0604020202020204" pitchFamily="34" charset="0"/>
              <a:buChar char="•"/>
            </a:pPr>
            <a:r>
              <a:rPr lang="zh-TW" altLang="en-US" sz="1200">
                <a:solidFill>
                  <a:srgbClr val="000000"/>
                </a:solidFill>
              </a:rPr>
              <a:t>在圖中，所有交換器都以相同的優先順序設定為 </a:t>
            </a:r>
            <a:r>
              <a:rPr lang="en-US" altLang="zh-TW" sz="1200">
                <a:solidFill>
                  <a:srgbClr val="000000"/>
                </a:solidFill>
              </a:rPr>
              <a:t>32769</a:t>
            </a:r>
            <a:r>
              <a:rPr lang="zh-TW" altLang="en-US" sz="1200">
                <a:solidFill>
                  <a:srgbClr val="000000"/>
                </a:solidFill>
              </a:rPr>
              <a:t>。這裡的 </a:t>
            </a:r>
            <a:r>
              <a:rPr lang="en-US" altLang="zh-TW" sz="1200">
                <a:solidFill>
                  <a:srgbClr val="000000"/>
                </a:solidFill>
              </a:rPr>
              <a:t>MAC </a:t>
            </a:r>
            <a:r>
              <a:rPr lang="zh-TW" altLang="en-US" sz="1200">
                <a:solidFill>
                  <a:srgbClr val="000000"/>
                </a:solidFill>
              </a:rPr>
              <a:t>地址成為決定因素，哪個交換器成為根橋接器。具有最低十六進位 </a:t>
            </a:r>
            <a:r>
              <a:rPr lang="en-US" altLang="zh-TW" sz="1200">
                <a:solidFill>
                  <a:srgbClr val="000000"/>
                </a:solidFill>
              </a:rPr>
              <a:t>MAC </a:t>
            </a:r>
            <a:r>
              <a:rPr lang="zh-TW" altLang="en-US" sz="1200">
                <a:solidFill>
                  <a:srgbClr val="000000"/>
                </a:solidFill>
              </a:rPr>
              <a:t>位址值的交換器是慣用的根橋接器。在此範例中，</a:t>
            </a:r>
            <a:r>
              <a:rPr lang="en-US" altLang="zh-TW" sz="1200">
                <a:solidFill>
                  <a:srgbClr val="000000"/>
                </a:solidFill>
              </a:rPr>
              <a:t>S2 </a:t>
            </a:r>
            <a:r>
              <a:rPr lang="zh-TW" altLang="en-US" sz="1200">
                <a:solidFill>
                  <a:srgbClr val="000000"/>
                </a:solidFill>
              </a:rPr>
              <a:t>具有其 </a:t>
            </a:r>
            <a:r>
              <a:rPr lang="en-US" altLang="zh-TW" sz="1200">
                <a:solidFill>
                  <a:srgbClr val="000000"/>
                </a:solidFill>
              </a:rPr>
              <a:t>MAC </a:t>
            </a:r>
            <a:r>
              <a:rPr lang="zh-TW" altLang="en-US" sz="1200">
                <a:solidFill>
                  <a:srgbClr val="000000"/>
                </a:solidFill>
              </a:rPr>
              <a:t>位址的最低值，並被選為該生成樹實例的根橋接器。</a:t>
            </a:r>
          </a:p>
          <a:p>
            <a:pPr marL="342892" indent="-342892" algn="l">
              <a:buFont typeface="Arial" panose="020b0604020202020204" pitchFamily="34" charset="0"/>
              <a:buChar char="•"/>
            </a:pPr>
            <a:r>
              <a:rPr lang="zh-TW" altLang="en-US" sz="1200" b="1">
                <a:solidFill>
                  <a:srgbClr val="000000"/>
                </a:solidFill>
              </a:rPr>
              <a:t>注意</a:t>
            </a:r>
            <a:r>
              <a:rPr lang="zh-TW" altLang="en-US" sz="1200">
                <a:solidFill>
                  <a:srgbClr val="000000"/>
                </a:solidFill>
              </a:rPr>
              <a:t>：所有交換器的優先順序均為 </a:t>
            </a:r>
            <a:r>
              <a:rPr lang="en-US" altLang="zh-TW" sz="1200">
                <a:solidFill>
                  <a:srgbClr val="000000"/>
                </a:solidFill>
              </a:rPr>
              <a:t>32769</a:t>
            </a:r>
            <a:r>
              <a:rPr lang="zh-TW" altLang="en-US" sz="1200">
                <a:solidFill>
                  <a:srgbClr val="000000"/>
                </a:solidFill>
              </a:rPr>
              <a:t>。此值以 </a:t>
            </a:r>
            <a:r>
              <a:rPr lang="en-US" altLang="zh-TW" sz="1200">
                <a:solidFill>
                  <a:srgbClr val="000000"/>
                </a:solidFill>
              </a:rPr>
              <a:t>32768 </a:t>
            </a:r>
            <a:r>
              <a:rPr lang="zh-TW" altLang="en-US" sz="1200">
                <a:solidFill>
                  <a:srgbClr val="000000"/>
                </a:solidFill>
              </a:rPr>
              <a:t>預設橋接優先順序和與每個交換器相關聯的延伸系統 </a:t>
            </a:r>
            <a:r>
              <a:rPr lang="en-US" altLang="zh-TW" sz="1200">
                <a:solidFill>
                  <a:srgbClr val="000000"/>
                </a:solidFill>
              </a:rPr>
              <a:t>ID (VLAN 1 </a:t>
            </a:r>
            <a:r>
              <a:rPr lang="zh-TW" altLang="en-US" sz="1200">
                <a:solidFill>
                  <a:srgbClr val="000000"/>
                </a:solidFill>
              </a:rPr>
              <a:t>指派</a:t>
            </a:r>
            <a:r>
              <a:rPr lang="en-US" altLang="zh-TW" sz="1200">
                <a:solidFill>
                  <a:srgbClr val="000000"/>
                </a:solidFill>
              </a:rPr>
              <a:t>) </a:t>
            </a:r>
            <a:r>
              <a:rPr lang="zh-TW" altLang="en-US" sz="1200">
                <a:solidFill>
                  <a:srgbClr val="000000"/>
                </a:solidFill>
              </a:rPr>
              <a:t>為基礎 </a:t>
            </a:r>
            <a:r>
              <a:rPr lang="en-US" altLang="zh-TW" sz="1200">
                <a:solidFill>
                  <a:srgbClr val="000000"/>
                </a:solidFill>
              </a:rPr>
              <a:t>(32768+1)</a:t>
            </a:r>
            <a:r>
              <a:rPr lang="zh-TW" altLang="en-US" sz="1200">
                <a:solidFill>
                  <a:srgbClr val="000000"/>
                </a:solidFill>
              </a:rPr>
              <a:t>。 </a:t>
            </a:r>
          </a:p>
          <a:p>
            <a:pPr marL="342892" indent="-342892" algn="l">
              <a:buFont typeface="Arial" panose="020b0604020202020204" pitchFamily="34" charset="0"/>
              <a:buChar char="•"/>
            </a:pPr>
            <a:endParaRPr lang="en-US" sz="1200">
              <a:solidFill>
                <a:srgbClr val="000000"/>
              </a:solidFill>
            </a:endParaRPr>
          </a:p>
        </p:txBody>
      </p:sp>
      <p:pic>
        <p:nvPicPr>
          <p:cNvPr id="7" name="Picture 6">
            <a:extLst>
              <a:ext uri="{FF2B5EF4-FFF2-40B4-BE49-F238E27FC236}">
                <a16:creationId xmlns:a16="http://schemas.microsoft.com/office/drawing/2014/main" id="{42B719C2-C85B-B14D-91A4-363C6E8E9E10}"/>
              </a:ext>
            </a:extLst>
          </p:cNvPr>
          <p:cNvPicPr>
            <a:picLocks noChangeAspect="1"/>
          </p:cNvPicPr>
          <p:nvPr/>
        </p:nvPicPr>
        <p:blipFill>
          <a:blip r:embed="rId3"/>
          <a:stretch>
            <a:fillRect/>
          </a:stretch>
        </p:blipFill>
        <p:spPr>
          <a:xfrm>
            <a:off x="4393031" y="1983489"/>
            <a:ext cx="4276307" cy="2891024"/>
          </a:xfrm>
          <a:prstGeom prst="rect">
            <a:avLst/>
          </a:prstGeom>
        </p:spPr>
      </p:pic>
      <p:sp>
        <p:nvSpPr>
          <p:cNvPr id="2" name="投影片編號版面配置區 1"/>
          <p:cNvSpPr>
            <a:spLocks noGrp="1"/>
          </p:cNvSpPr>
          <p:nvPr>
            <p:ph type="sldNum" sz="quarter" idx="12"/>
          </p:nvPr>
        </p:nvSpPr>
        <p:spPr/>
        <p:txBody>
          <a:bodyPr/>
          <a:lstStyle/>
          <a:p>
            <a:fld id="{4FAB73BC-B049-4115-A692-8D63A059BFB8}" type="slidenum">
              <a:rPr lang="en-US" smtClean="0"/>
              <a:t>640</a:t>
            </a:fld>
            <a:endParaRPr lang="en-US"/>
          </a:p>
        </p:txBody>
      </p:sp>
    </p:spTree>
    <p:custDataLst>
      <p:tags r:id="rId4"/>
    </p:custDataLst>
    <p:extLst>
      <p:ext uri="{BB962C8B-B14F-4D97-AF65-F5344CB8AC3E}">
        <p14:creationId xmlns:p14="http://schemas.microsoft.com/office/powerpoint/2010/main" val="66383634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641.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noAutofit/>
          </a:bodyPr>
          <a:lstStyle/>
          <a:p>
            <a:r>
              <a:rPr lang="en-US" altLang="zh-TW" sz="2700"/>
              <a:t>22.2 STP </a:t>
            </a:r>
            <a:r>
              <a:rPr lang="zh-TW" altLang="en-US" sz="2700"/>
              <a:t>運作</a:t>
            </a:r>
            <a:br>
              <a:rPr lang="en-US" sz="2700"/>
            </a:br>
            <a:r>
              <a:rPr lang="zh-TW" altLang="en-US" sz="2700"/>
              <a:t>決定根路徑成本</a:t>
            </a:r>
          </a:p>
        </p:txBody>
      </p:sp>
      <p:sp>
        <p:nvSpPr>
          <p:cNvPr id="5" name="Content Placeholder 4">
            <a:extLst>
              <a:ext uri="{FF2B5EF4-FFF2-40B4-BE49-F238E27FC236}">
                <a16:creationId xmlns:a16="http://schemas.microsoft.com/office/drawing/2014/main" id="{F875D17B-BB6E-6944-93D9-F3846D37F955}"/>
              </a:ext>
            </a:extLst>
          </p:cNvPr>
          <p:cNvSpPr>
            <a:spLocks noGrp="1"/>
          </p:cNvSpPr>
          <p:nvPr>
            <p:ph idx="1"/>
          </p:nvPr>
        </p:nvSpPr>
        <p:spPr>
          <a:xfrm>
            <a:off x="212652" y="1589088"/>
            <a:ext cx="8542068" cy="2047939"/>
          </a:xfrm>
        </p:spPr>
        <p:txBody>
          <a:bodyPr/>
          <a:lstStyle/>
          <a:p>
            <a:pPr algn="l" rtl="0">
              <a:buFont typeface="Arial" panose="020b0604020202020204" pitchFamily="34" charset="0"/>
              <a:buChar char="•"/>
            </a:pPr>
            <a:r>
              <a:rPr lang="zh-TW" altLang="en-US" sz="1200">
                <a:solidFill>
                  <a:srgbClr val="000000"/>
                </a:solidFill>
              </a:rPr>
              <a:t>當指定的生成樹執行個體選取根橋接器時，</a:t>
            </a:r>
            <a:r>
              <a:rPr lang="en-US" altLang="zh-TW" sz="1200">
                <a:solidFill>
                  <a:srgbClr val="000000"/>
                </a:solidFill>
              </a:rPr>
              <a:t>STA </a:t>
            </a:r>
            <a:r>
              <a:rPr lang="zh-TW" altLang="en-US" sz="1200">
                <a:solidFill>
                  <a:srgbClr val="000000"/>
                </a:solidFill>
              </a:rPr>
              <a:t>會開始從廣播網域中的所有目的地決定根橋接器的最佳路徑，。路徑資訊 </a:t>
            </a:r>
            <a:r>
              <a:rPr lang="en-US" altLang="zh-TW" sz="1200">
                <a:solidFill>
                  <a:srgbClr val="000000"/>
                </a:solidFill>
              </a:rPr>
              <a:t>(</a:t>
            </a:r>
            <a:r>
              <a:rPr lang="zh-TW" altLang="en-US" sz="1200">
                <a:solidFill>
                  <a:srgbClr val="000000"/>
                </a:solidFill>
              </a:rPr>
              <a:t>稱為內部根路徑成本</a:t>
            </a:r>
            <a:r>
              <a:rPr lang="en-US" altLang="zh-TW" sz="1200">
                <a:solidFill>
                  <a:srgbClr val="000000"/>
                </a:solidFill>
              </a:rPr>
              <a:t>) </a:t>
            </a:r>
            <a:r>
              <a:rPr lang="zh-TW" altLang="en-US" sz="1200">
                <a:solidFill>
                  <a:srgbClr val="000000"/>
                </a:solidFill>
              </a:rPr>
              <a:t>取決於從交換器到根橋接器的路徑上所有個別連接埠成本的總和。</a:t>
            </a:r>
          </a:p>
          <a:p>
            <a:pPr algn="l" rtl="0">
              <a:buFont typeface="Arial" panose="020b0604020202020204" pitchFamily="34" charset="0"/>
              <a:buChar char="•"/>
            </a:pPr>
            <a:r>
              <a:rPr lang="zh-TW" altLang="en-US" sz="1200">
                <a:solidFill>
                  <a:srgbClr val="000000"/>
                </a:solidFill>
              </a:rPr>
              <a:t>當交換器接收 </a:t>
            </a:r>
            <a:r>
              <a:rPr lang="en-US" altLang="zh-TW" sz="1200">
                <a:solidFill>
                  <a:srgbClr val="000000"/>
                </a:solidFill>
              </a:rPr>
              <a:t>BPDU </a:t>
            </a:r>
            <a:r>
              <a:rPr lang="zh-TW" altLang="en-US" sz="1200">
                <a:solidFill>
                  <a:srgbClr val="000000"/>
                </a:solidFill>
              </a:rPr>
              <a:t>時，它會加入區段的輸入連接埠成本，以判斷其內部根路徑成本。</a:t>
            </a:r>
          </a:p>
          <a:p>
            <a:pPr algn="l" rtl="0">
              <a:buFont typeface="Arial" panose="020b0604020202020204" pitchFamily="34" charset="0"/>
              <a:buChar char="•"/>
            </a:pPr>
            <a:r>
              <a:rPr lang="zh-TW" altLang="en-US" sz="1200">
                <a:solidFill>
                  <a:srgbClr val="000000"/>
                </a:solidFill>
              </a:rPr>
              <a:t>預設連接埠成本是由連接埠操作的速度所定義。此表格顯示 </a:t>
            </a:r>
            <a:r>
              <a:rPr lang="en-US" altLang="zh-TW" sz="1200">
                <a:solidFill>
                  <a:srgbClr val="000000"/>
                </a:solidFill>
              </a:rPr>
              <a:t>IEEE </a:t>
            </a:r>
            <a:r>
              <a:rPr lang="zh-TW" altLang="en-US" sz="1200">
                <a:solidFill>
                  <a:srgbClr val="000000"/>
                </a:solidFill>
              </a:rPr>
              <a:t>建議的預設連接埠成本。思科交換器預設會針對 </a:t>
            </a:r>
            <a:r>
              <a:rPr lang="en-US" altLang="zh-TW" sz="1200">
                <a:solidFill>
                  <a:srgbClr val="000000"/>
                </a:solidFill>
              </a:rPr>
              <a:t>STP </a:t>
            </a:r>
            <a:r>
              <a:rPr lang="zh-TW" altLang="en-US" sz="1200">
                <a:solidFill>
                  <a:srgbClr val="000000"/>
                </a:solidFill>
              </a:rPr>
              <a:t>和 </a:t>
            </a:r>
            <a:r>
              <a:rPr lang="en-US" altLang="zh-TW" sz="1200">
                <a:solidFill>
                  <a:srgbClr val="000000"/>
                </a:solidFill>
              </a:rPr>
              <a:t>RSTP </a:t>
            </a:r>
            <a:r>
              <a:rPr lang="zh-TW" altLang="en-US" sz="1200">
                <a:solidFill>
                  <a:srgbClr val="000000"/>
                </a:solidFill>
              </a:rPr>
              <a:t>使用 </a:t>
            </a:r>
            <a:r>
              <a:rPr lang="en-US" altLang="zh-TW" sz="1200">
                <a:solidFill>
                  <a:srgbClr val="000000"/>
                </a:solidFill>
              </a:rPr>
              <a:t>IEEE 802.1D </a:t>
            </a:r>
            <a:r>
              <a:rPr lang="zh-TW" altLang="en-US" sz="1200">
                <a:solidFill>
                  <a:srgbClr val="000000"/>
                </a:solidFill>
              </a:rPr>
              <a:t>標準所定義的值，也稱為最短路徑成本。 </a:t>
            </a:r>
          </a:p>
          <a:p>
            <a:pPr algn="l" rtl="0">
              <a:buFont typeface="Arial" panose="020b0604020202020204" pitchFamily="34" charset="0"/>
              <a:buChar char="•"/>
            </a:pPr>
            <a:r>
              <a:rPr lang="zh-TW" altLang="en-US" sz="1200">
                <a:solidFill>
                  <a:srgbClr val="000000"/>
                </a:solidFill>
              </a:rPr>
              <a:t>雖然交換器連接埠具有相關聯的預設連接埠成本，但連接埠成本是可設定的。設定個別連接埠成本的功能可讓管理員彈性地手動控制根橋接器的生成樹路徑。</a:t>
            </a:r>
          </a:p>
        </p:txBody>
      </p:sp>
      <p:graphicFrame>
        <p:nvGraphicFramePr>
          <p:cNvPr id="6" name="Table 5">
            <a:extLst>
              <a:ext uri="{FF2B5EF4-FFF2-40B4-BE49-F238E27FC236}">
                <a16:creationId xmlns:a16="http://schemas.microsoft.com/office/drawing/2014/main" id="{2A470348-A6F1-8D4F-85FA-1B26A810916D}"/>
              </a:ext>
            </a:extLst>
          </p:cNvPr>
          <p:cNvGraphicFramePr>
            <a:graphicFrameLocks noGrp="1"/>
          </p:cNvGraphicFramePr>
          <p:nvPr>
            <p:extLst/>
          </p:nvPr>
        </p:nvGraphicFramePr>
        <p:xfrm>
          <a:off x="2572546" y="3753829"/>
          <a:ext cx="3413049" cy="1390650"/>
        </p:xfrm>
        <a:graphic>
          <a:graphicData uri="http://schemas.openxmlformats.org/drawingml/2006/table">
            <a:tbl>
              <a:tblPr firstRow="1" bandRow="1">
                <a:tableStyleId>{5C22544A-7EE6-4342-B048-85BDC9FD1C3A}</a:tableStyleId>
              </a:tblPr>
              <a:tblGrid>
                <a:gridCol w="1137683">
                  <a:extLst>
                    <a:ext uri="{9D8B030D-6E8A-4147-A177-3AD203B41FA5}">
                      <a16:colId xmlns:a16="http://schemas.microsoft.com/office/drawing/2014/main" val="3048130775"/>
                    </a:ext>
                  </a:extLst>
                </a:gridCol>
                <a:gridCol w="1137683">
                  <a:extLst>
                    <a:ext uri="{9D8B030D-6E8A-4147-A177-3AD203B41FA5}">
                      <a16:colId xmlns:a16="http://schemas.microsoft.com/office/drawing/2014/main" val="587828259"/>
                    </a:ext>
                  </a:extLst>
                </a:gridCol>
                <a:gridCol w="1137683">
                  <a:extLst>
                    <a:ext uri="{9D8B030D-6E8A-4147-A177-3AD203B41FA5}">
                      <a16:colId xmlns:a16="http://schemas.microsoft.com/office/drawing/2014/main" val="3027954707"/>
                    </a:ext>
                  </a:extLst>
                </a:gridCol>
              </a:tblGrid>
              <a:tr h="400050">
                <a:tc>
                  <a:txBody>
                    <a:bodyPr vert="horz" wrap="square"/>
                    <a:lstStyle/>
                    <a:p>
                      <a:pPr algn="l" rtl="0" fontAlgn="ctr"/>
                      <a:r>
                        <a:rPr lang="zh-TW" sz="1000">
                          <a:effectLst/>
                        </a:rPr>
                        <a:t>Link Speed</a:t>
                      </a:r>
                    </a:p>
                  </a:txBody>
                  <a:tcPr marL="47625" marR="47625" marT="47625" marB="47625" anchor="ctr"/>
                </a:tc>
                <a:tc>
                  <a:txBody>
                    <a:bodyPr vert="horz" wrap="square"/>
                    <a:lstStyle/>
                    <a:p>
                      <a:pPr algn="l" rtl="0" fontAlgn="ctr"/>
                      <a:r>
                        <a:rPr lang="zh-TW" sz="1000">
                          <a:effectLst/>
                        </a:rPr>
                        <a:t>STP Cost: IEEE 802.1D-1998</a:t>
                      </a:r>
                    </a:p>
                  </a:txBody>
                  <a:tcPr marL="47625" marR="47625" marT="47625" marB="47625" anchor="ctr"/>
                </a:tc>
                <a:tc>
                  <a:txBody>
                    <a:bodyPr vert="horz" wrap="square"/>
                    <a:lstStyle/>
                    <a:p>
                      <a:pPr algn="l" rtl="0" fontAlgn="ctr"/>
                      <a:r>
                        <a:rPr lang="zh-TW" sz="1000">
                          <a:effectLst/>
                        </a:rPr>
                        <a:t>RSTP Cost: IEEE 802.1w-2004</a:t>
                      </a:r>
                    </a:p>
                  </a:txBody>
                  <a:tcPr marL="47625" marR="47625" marT="47625" marB="47625" anchor="ctr"/>
                </a:tc>
                <a:extLst>
                  <a:ext uri="{0D108BD9-81ED-4DB2-BD59-A6C34878D82A}">
                    <a16:rowId xmlns:a16="http://schemas.microsoft.com/office/drawing/2014/main" val="1248994337"/>
                  </a:ext>
                </a:extLst>
              </a:tr>
              <a:tr h="247650">
                <a:tc>
                  <a:txBody>
                    <a:bodyPr vert="horz" wrap="square"/>
                    <a:lstStyle/>
                    <a:p>
                      <a:pPr rtl="0" fontAlgn="ctr"/>
                      <a:r>
                        <a:rPr lang="zh-TW" sz="1000" b="0">
                          <a:effectLst/>
                        </a:rPr>
                        <a:t>10 Gbps</a:t>
                      </a:r>
                    </a:p>
                  </a:txBody>
                  <a:tcPr marL="47625" marR="47625" marT="47625" marB="47625" anchor="ctr"/>
                </a:tc>
                <a:tc>
                  <a:txBody>
                    <a:bodyPr vert="horz" wrap="square"/>
                    <a:lstStyle/>
                    <a:p>
                      <a:pPr rtl="0" fontAlgn="ctr"/>
                      <a:r>
                        <a:rPr lang="zh-TW" sz="1000" b="0">
                          <a:effectLst/>
                        </a:rPr>
                        <a:t>2</a:t>
                      </a:r>
                    </a:p>
                  </a:txBody>
                  <a:tcPr marL="47625" marR="47625" marT="47625" marB="47625" anchor="ctr"/>
                </a:tc>
                <a:tc>
                  <a:txBody>
                    <a:bodyPr vert="horz" wrap="square"/>
                    <a:lstStyle/>
                    <a:p>
                      <a:pPr rtl="0" fontAlgn="ctr"/>
                      <a:r>
                        <a:rPr lang="zh-TW" sz="1000" b="0">
                          <a:effectLst/>
                        </a:rPr>
                        <a:t>2,000</a:t>
                      </a:r>
                    </a:p>
                  </a:txBody>
                  <a:tcPr marL="47625" marR="47625" marT="47625" marB="47625" anchor="ctr"/>
                </a:tc>
                <a:extLst>
                  <a:ext uri="{0D108BD9-81ED-4DB2-BD59-A6C34878D82A}">
                    <a16:rowId xmlns:a16="http://schemas.microsoft.com/office/drawing/2014/main" val="3046069016"/>
                  </a:ext>
                </a:extLst>
              </a:tr>
              <a:tr h="247650">
                <a:tc>
                  <a:txBody>
                    <a:bodyPr vert="horz" wrap="square"/>
                    <a:lstStyle/>
                    <a:p>
                      <a:pPr rtl="0" fontAlgn="ctr"/>
                      <a:r>
                        <a:rPr lang="zh-TW" sz="1000" b="0">
                          <a:effectLst/>
                        </a:rPr>
                        <a:t>1 Gbps</a:t>
                      </a:r>
                    </a:p>
                  </a:txBody>
                  <a:tcPr marL="47625" marR="47625" marT="47625" marB="47625" anchor="ctr"/>
                </a:tc>
                <a:tc>
                  <a:txBody>
                    <a:bodyPr vert="horz" wrap="square"/>
                    <a:lstStyle/>
                    <a:p>
                      <a:pPr rtl="0" fontAlgn="ctr"/>
                      <a:r>
                        <a:rPr lang="zh-TW" sz="1000" b="0">
                          <a:effectLst/>
                        </a:rPr>
                        <a:t>4</a:t>
                      </a:r>
                    </a:p>
                  </a:txBody>
                  <a:tcPr marL="47625" marR="47625" marT="47625" marB="47625" anchor="ctr"/>
                </a:tc>
                <a:tc>
                  <a:txBody>
                    <a:bodyPr vert="horz" wrap="square"/>
                    <a:lstStyle/>
                    <a:p>
                      <a:pPr rtl="0" fontAlgn="ctr"/>
                      <a:r>
                        <a:rPr lang="zh-TW" sz="1000" b="0">
                          <a:effectLst/>
                        </a:rPr>
                        <a:t>20,000</a:t>
                      </a:r>
                    </a:p>
                  </a:txBody>
                  <a:tcPr marL="47625" marR="47625" marT="47625" marB="47625" anchor="ctr"/>
                </a:tc>
                <a:extLst>
                  <a:ext uri="{0D108BD9-81ED-4DB2-BD59-A6C34878D82A}">
                    <a16:rowId xmlns:a16="http://schemas.microsoft.com/office/drawing/2014/main" val="1958443028"/>
                  </a:ext>
                </a:extLst>
              </a:tr>
              <a:tr h="247650">
                <a:tc>
                  <a:txBody>
                    <a:bodyPr vert="horz" wrap="square"/>
                    <a:lstStyle/>
                    <a:p>
                      <a:pPr rtl="0" fontAlgn="ctr"/>
                      <a:r>
                        <a:rPr lang="zh-TW" sz="1000" b="0">
                          <a:effectLst/>
                        </a:rPr>
                        <a:t>100 Mbps</a:t>
                      </a:r>
                    </a:p>
                  </a:txBody>
                  <a:tcPr marL="47625" marR="47625" marT="47625" marB="47625" anchor="ctr"/>
                </a:tc>
                <a:tc>
                  <a:txBody>
                    <a:bodyPr vert="horz" wrap="square"/>
                    <a:lstStyle/>
                    <a:p>
                      <a:pPr rtl="0" fontAlgn="ctr"/>
                      <a:r>
                        <a:rPr lang="zh-TW" sz="1000" b="0">
                          <a:effectLst/>
                        </a:rPr>
                        <a:t>19</a:t>
                      </a:r>
                    </a:p>
                  </a:txBody>
                  <a:tcPr marL="47625" marR="47625" marT="47625" marB="47625" anchor="ctr"/>
                </a:tc>
                <a:tc>
                  <a:txBody>
                    <a:bodyPr vert="horz" wrap="square"/>
                    <a:lstStyle/>
                    <a:p>
                      <a:pPr rtl="0" fontAlgn="ctr"/>
                      <a:r>
                        <a:rPr lang="zh-TW" sz="1000" b="0">
                          <a:effectLst/>
                        </a:rPr>
                        <a:t>200,000</a:t>
                      </a:r>
                    </a:p>
                  </a:txBody>
                  <a:tcPr marL="47625" marR="47625" marT="47625" marB="47625" anchor="ctr"/>
                </a:tc>
                <a:extLst>
                  <a:ext uri="{0D108BD9-81ED-4DB2-BD59-A6C34878D82A}">
                    <a16:rowId xmlns:a16="http://schemas.microsoft.com/office/drawing/2014/main" val="2368176495"/>
                  </a:ext>
                </a:extLst>
              </a:tr>
              <a:tr h="247650">
                <a:tc>
                  <a:txBody>
                    <a:bodyPr vert="horz" wrap="square"/>
                    <a:lstStyle/>
                    <a:p>
                      <a:pPr rtl="0" fontAlgn="ctr"/>
                      <a:r>
                        <a:rPr lang="zh-TW" sz="1000" b="0">
                          <a:effectLst/>
                        </a:rPr>
                        <a:t>10 Mbps</a:t>
                      </a:r>
                    </a:p>
                  </a:txBody>
                  <a:tcPr marL="47625" marR="47625" marT="47625" marB="47625" anchor="ctr"/>
                </a:tc>
                <a:tc>
                  <a:txBody>
                    <a:bodyPr vert="horz" wrap="square"/>
                    <a:lstStyle/>
                    <a:p>
                      <a:pPr rtl="0" fontAlgn="ctr"/>
                      <a:r>
                        <a:rPr lang="zh-TW" sz="1000" b="0">
                          <a:effectLst/>
                        </a:rPr>
                        <a:t>100</a:t>
                      </a:r>
                    </a:p>
                  </a:txBody>
                  <a:tcPr marL="47625" marR="47625" marT="47625" marB="47625" anchor="ctr"/>
                </a:tc>
                <a:tc>
                  <a:txBody>
                    <a:bodyPr vert="horz" wrap="square"/>
                    <a:lstStyle/>
                    <a:p>
                      <a:pPr rtl="0" fontAlgn="ctr"/>
                      <a:r>
                        <a:rPr lang="zh-TW" sz="1000" b="0">
                          <a:effectLst/>
                        </a:rPr>
                        <a:t>2,000,000</a:t>
                      </a:r>
                    </a:p>
                  </a:txBody>
                  <a:tcPr marL="47625" marR="47625" marT="47625" marB="47625" anchor="ctr"/>
                </a:tc>
                <a:extLst>
                  <a:ext uri="{0D108BD9-81ED-4DB2-BD59-A6C34878D82A}">
                    <a16:rowId xmlns:a16="http://schemas.microsoft.com/office/drawing/2014/main" val="2858341229"/>
                  </a:ext>
                </a:extLst>
              </a:tr>
            </a:tbl>
          </a:graphicData>
        </a:graphic>
      </p:graphicFrame>
      <p:sp>
        <p:nvSpPr>
          <p:cNvPr id="2" name="投影片編號版面配置區 1"/>
          <p:cNvSpPr>
            <a:spLocks noGrp="1"/>
          </p:cNvSpPr>
          <p:nvPr>
            <p:ph type="sldNum" sz="quarter" idx="12"/>
          </p:nvPr>
        </p:nvSpPr>
        <p:spPr/>
        <p:txBody>
          <a:bodyPr/>
          <a:lstStyle/>
          <a:p>
            <a:fld id="{4FAB73BC-B049-4115-A692-8D63A059BFB8}" type="slidenum">
              <a:rPr lang="en-US" smtClean="0"/>
              <a:t>641</a:t>
            </a:fld>
            <a:endParaRPr lang="en-US"/>
          </a:p>
        </p:txBody>
      </p:sp>
    </p:spTree>
    <p:custDataLst>
      <p:tags r:id="rId3"/>
    </p:custDataLst>
    <p:extLst>
      <p:ext uri="{BB962C8B-B14F-4D97-AF65-F5344CB8AC3E}">
        <p14:creationId xmlns:p14="http://schemas.microsoft.com/office/powerpoint/2010/main" val="166259531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642.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noAutofit/>
          </a:bodyPr>
          <a:lstStyle/>
          <a:p>
            <a:r>
              <a:rPr lang="en-US" altLang="zh-TW" sz="2700"/>
              <a:t>22.2 STP </a:t>
            </a:r>
            <a:r>
              <a:rPr lang="zh-TW" altLang="en-US" sz="2700"/>
              <a:t>運作</a:t>
            </a:r>
            <a:br>
              <a:rPr lang="en-US" sz="2700"/>
            </a:br>
            <a:r>
              <a:rPr lang="en-US" altLang="zh-TW" sz="2700"/>
              <a:t>2. </a:t>
            </a:r>
            <a:r>
              <a:rPr lang="zh-TW" altLang="en-US" sz="2700"/>
              <a:t>選舉根埠</a:t>
            </a:r>
          </a:p>
        </p:txBody>
      </p:sp>
      <p:sp>
        <p:nvSpPr>
          <p:cNvPr id="4" name="Content Placeholder 3">
            <a:extLst>
              <a:ext uri="{FF2B5EF4-FFF2-40B4-BE49-F238E27FC236}">
                <a16:creationId xmlns:a16="http://schemas.microsoft.com/office/drawing/2014/main" id="{98A1C0B4-C159-D149-B283-74D270C44CC4}"/>
              </a:ext>
            </a:extLst>
          </p:cNvPr>
          <p:cNvSpPr>
            <a:spLocks noGrp="1"/>
          </p:cNvSpPr>
          <p:nvPr>
            <p:ph idx="1"/>
          </p:nvPr>
        </p:nvSpPr>
        <p:spPr>
          <a:xfrm>
            <a:off x="474662" y="1589088"/>
            <a:ext cx="3842157" cy="3689897"/>
          </a:xfrm>
        </p:spPr>
        <p:txBody>
          <a:bodyPr/>
          <a:lstStyle/>
          <a:p>
            <a:pPr marL="342892" indent="-342892" algn="l">
              <a:buFont typeface="Arial" panose="020b0604020202020204" pitchFamily="34" charset="0"/>
              <a:buChar char="•"/>
            </a:pPr>
            <a:r>
              <a:rPr lang="zh-TW" altLang="en-US" sz="1200">
                <a:solidFill>
                  <a:srgbClr val="000000"/>
                </a:solidFill>
              </a:rPr>
              <a:t>決定根橋接器之後，</a:t>
            </a:r>
            <a:r>
              <a:rPr lang="en-US" altLang="zh-TW" sz="1200">
                <a:solidFill>
                  <a:srgbClr val="000000"/>
                </a:solidFill>
              </a:rPr>
              <a:t>STA </a:t>
            </a:r>
            <a:r>
              <a:rPr lang="zh-TW" altLang="en-US" sz="1200">
                <a:solidFill>
                  <a:srgbClr val="000000"/>
                </a:solidFill>
              </a:rPr>
              <a:t>演算法會用來選取根連接埠。每個非根交換器都會選取一個根連接埠。根連接埠是根橋接器的整體成本最接近根橋接器的連接埠。此整體成本稱為內部根路徑成本。</a:t>
            </a:r>
          </a:p>
          <a:p>
            <a:pPr marL="342892" indent="-342892" algn="l">
              <a:buFont typeface="Arial" panose="020b0604020202020204" pitchFamily="34" charset="0"/>
              <a:buChar char="•"/>
            </a:pPr>
            <a:r>
              <a:rPr lang="zh-TW" altLang="en-US" sz="1200">
                <a:solidFill>
                  <a:srgbClr val="000000"/>
                </a:solidFill>
              </a:rPr>
              <a:t>內部根路徑成本等於通往根橋接器的路徑上所有連接埠成本的總和，如圖所示。成本最低的路徑會變成慣用的路徑，而且會封鎖所有其他備援路徑。在範例中，路徑 </a:t>
            </a:r>
            <a:r>
              <a:rPr lang="en-US" altLang="zh-TW" sz="1200">
                <a:solidFill>
                  <a:srgbClr val="000000"/>
                </a:solidFill>
              </a:rPr>
              <a:t>1 </a:t>
            </a:r>
            <a:r>
              <a:rPr lang="zh-TW" altLang="en-US" sz="1200">
                <a:solidFill>
                  <a:srgbClr val="000000"/>
                </a:solidFill>
              </a:rPr>
              <a:t>上從 </a:t>
            </a:r>
            <a:r>
              <a:rPr lang="en-US" altLang="zh-TW" sz="1200">
                <a:solidFill>
                  <a:srgbClr val="000000"/>
                </a:solidFill>
              </a:rPr>
              <a:t>S2 </a:t>
            </a:r>
            <a:r>
              <a:rPr lang="zh-TW" altLang="en-US" sz="1200">
                <a:solidFill>
                  <a:srgbClr val="000000"/>
                </a:solidFill>
              </a:rPr>
              <a:t>到根橋接器 </a:t>
            </a:r>
            <a:r>
              <a:rPr lang="en-US" altLang="zh-TW" sz="1200">
                <a:solidFill>
                  <a:srgbClr val="000000"/>
                </a:solidFill>
              </a:rPr>
              <a:t>S1 </a:t>
            </a:r>
            <a:r>
              <a:rPr lang="zh-TW" altLang="en-US" sz="1200">
                <a:solidFill>
                  <a:srgbClr val="000000"/>
                </a:solidFill>
              </a:rPr>
              <a:t>的內部根路徑成本是 </a:t>
            </a:r>
            <a:r>
              <a:rPr lang="en-US" altLang="zh-TW" sz="1200">
                <a:solidFill>
                  <a:srgbClr val="000000"/>
                </a:solidFill>
              </a:rPr>
              <a:t>19</a:t>
            </a:r>
            <a:r>
              <a:rPr lang="zh-TW" altLang="en-US" sz="1200">
                <a:solidFill>
                  <a:srgbClr val="000000"/>
                </a:solidFill>
              </a:rPr>
              <a:t>，而路徑 </a:t>
            </a:r>
            <a:r>
              <a:rPr lang="en-US" altLang="zh-TW" sz="1200">
                <a:solidFill>
                  <a:srgbClr val="000000"/>
                </a:solidFill>
              </a:rPr>
              <a:t>2 </a:t>
            </a:r>
            <a:r>
              <a:rPr lang="zh-TW" altLang="en-US" sz="1200">
                <a:solidFill>
                  <a:srgbClr val="000000"/>
                </a:solidFill>
              </a:rPr>
              <a:t>上的內部根路徑成本是 </a:t>
            </a:r>
            <a:r>
              <a:rPr lang="en-US" altLang="zh-TW" sz="1200">
                <a:solidFill>
                  <a:srgbClr val="000000"/>
                </a:solidFill>
              </a:rPr>
              <a:t>38</a:t>
            </a:r>
            <a:r>
              <a:rPr lang="zh-TW" altLang="en-US" sz="1200">
                <a:solidFill>
                  <a:srgbClr val="000000"/>
                </a:solidFill>
              </a:rPr>
              <a:t>。因為路徑 </a:t>
            </a:r>
            <a:r>
              <a:rPr lang="en-US" altLang="zh-TW" sz="1200">
                <a:solidFill>
                  <a:srgbClr val="000000"/>
                </a:solidFill>
              </a:rPr>
              <a:t>1 </a:t>
            </a:r>
            <a:r>
              <a:rPr lang="zh-TW" altLang="en-US" sz="1200">
                <a:solidFill>
                  <a:srgbClr val="000000"/>
                </a:solidFill>
              </a:rPr>
              <a:t>具有較低的根橋接器的整體路徑成本，它是慣用的路徑，而 </a:t>
            </a:r>
            <a:r>
              <a:rPr lang="en-US" altLang="zh-TW" sz="1200">
                <a:solidFill>
                  <a:srgbClr val="000000"/>
                </a:solidFill>
              </a:rPr>
              <a:t>F0/1 </a:t>
            </a:r>
            <a:r>
              <a:rPr lang="zh-TW" altLang="en-US" sz="1200">
                <a:solidFill>
                  <a:srgbClr val="000000"/>
                </a:solidFill>
              </a:rPr>
              <a:t>成為 </a:t>
            </a:r>
            <a:r>
              <a:rPr lang="en-US" altLang="zh-TW" sz="1200">
                <a:solidFill>
                  <a:srgbClr val="000000"/>
                </a:solidFill>
              </a:rPr>
              <a:t>S2 </a:t>
            </a:r>
            <a:r>
              <a:rPr lang="zh-TW" altLang="en-US" sz="1200">
                <a:solidFill>
                  <a:srgbClr val="000000"/>
                </a:solidFill>
              </a:rPr>
              <a:t>上的根連接埠。</a:t>
            </a:r>
          </a:p>
          <a:p>
            <a:pPr marL="342892" indent="-342892" algn="l">
              <a:buFont typeface="Arial" panose="020b0604020202020204" pitchFamily="34" charset="0"/>
              <a:buChar char="•"/>
            </a:pPr>
            <a:endParaRPr lang="en-US" sz="1200">
              <a:solidFill>
                <a:srgbClr val="000000"/>
              </a:solidFill>
            </a:endParaRPr>
          </a:p>
        </p:txBody>
      </p:sp>
      <p:pic>
        <p:nvPicPr>
          <p:cNvPr id="8" name="Picture 7">
            <a:extLst>
              <a:ext uri="{FF2B5EF4-FFF2-40B4-BE49-F238E27FC236}">
                <a16:creationId xmlns:a16="http://schemas.microsoft.com/office/drawing/2014/main" id="{951AB67B-3CD3-EA49-A4BF-C381D41B827B}"/>
              </a:ext>
            </a:extLst>
          </p:cNvPr>
          <p:cNvPicPr>
            <a:picLocks noChangeAspect="1"/>
          </p:cNvPicPr>
          <p:nvPr/>
        </p:nvPicPr>
        <p:blipFill>
          <a:blip r:embed="rId3"/>
          <a:stretch>
            <a:fillRect/>
          </a:stretch>
        </p:blipFill>
        <p:spPr>
          <a:xfrm>
            <a:off x="4337122" y="1958695"/>
            <a:ext cx="4332217" cy="2950683"/>
          </a:xfrm>
          <a:prstGeom prst="rect">
            <a:avLst/>
          </a:prstGeom>
        </p:spPr>
      </p:pic>
      <p:sp>
        <p:nvSpPr>
          <p:cNvPr id="2" name="投影片編號版面配置區 1"/>
          <p:cNvSpPr>
            <a:spLocks noGrp="1"/>
          </p:cNvSpPr>
          <p:nvPr>
            <p:ph type="sldNum" sz="quarter" idx="12"/>
          </p:nvPr>
        </p:nvSpPr>
        <p:spPr/>
        <p:txBody>
          <a:bodyPr/>
          <a:lstStyle/>
          <a:p>
            <a:fld id="{4FAB73BC-B049-4115-A692-8D63A059BFB8}" type="slidenum">
              <a:rPr lang="en-US" smtClean="0"/>
              <a:t>642</a:t>
            </a:fld>
            <a:endParaRPr lang="en-US"/>
          </a:p>
        </p:txBody>
      </p:sp>
    </p:spTree>
    <p:custDataLst>
      <p:tags r:id="rId4"/>
    </p:custDataLst>
    <p:extLst>
      <p:ext uri="{BB962C8B-B14F-4D97-AF65-F5344CB8AC3E}">
        <p14:creationId xmlns:p14="http://schemas.microsoft.com/office/powerpoint/2010/main" val="103779659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643.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noAutofit/>
          </a:bodyPr>
          <a:lstStyle/>
          <a:p>
            <a:r>
              <a:rPr lang="en-US" altLang="zh-TW" sz="2700"/>
              <a:t>22.2 STP </a:t>
            </a:r>
            <a:r>
              <a:rPr lang="zh-TW" altLang="en-US" sz="2700"/>
              <a:t>運作</a:t>
            </a:r>
            <a:br>
              <a:rPr lang="en-US" sz="2700"/>
            </a:br>
            <a:r>
              <a:rPr lang="en-US" altLang="zh-TW" sz="2700"/>
              <a:t>3. </a:t>
            </a:r>
            <a:r>
              <a:rPr lang="zh-TW" altLang="en-US" sz="2700"/>
              <a:t>選舉指定埠</a:t>
            </a:r>
          </a:p>
        </p:txBody>
      </p:sp>
      <p:sp>
        <p:nvSpPr>
          <p:cNvPr id="5" name="Content Placeholder 4">
            <a:extLst>
              <a:ext uri="{FF2B5EF4-FFF2-40B4-BE49-F238E27FC236}">
                <a16:creationId xmlns:a16="http://schemas.microsoft.com/office/drawing/2014/main" id="{BAFF1755-12EC-3741-B5E6-C9DE8EA1853F}"/>
              </a:ext>
            </a:extLst>
          </p:cNvPr>
          <p:cNvSpPr>
            <a:spLocks noGrp="1"/>
          </p:cNvSpPr>
          <p:nvPr>
            <p:ph idx="1"/>
          </p:nvPr>
        </p:nvSpPr>
        <p:spPr>
          <a:xfrm>
            <a:off x="474664" y="1589088"/>
            <a:ext cx="4097337" cy="3689897"/>
          </a:xfrm>
        </p:spPr>
        <p:txBody>
          <a:bodyPr/>
          <a:lstStyle/>
          <a:p>
            <a:pPr marL="342892" indent="-342892" algn="l">
              <a:buFont typeface="Arial" panose="020b0604020202020204" pitchFamily="34" charset="0"/>
              <a:buChar char="•"/>
            </a:pPr>
            <a:r>
              <a:rPr lang="zh-TW" altLang="en-US" sz="1200">
                <a:solidFill>
                  <a:srgbClr val="000000"/>
                </a:solidFill>
              </a:rPr>
              <a:t>兩個交換器之間的每個區段都會有一個指定的連接埠。指定的連接埠是具有根橋接器內部根路徑成本的區段上的連接埠。換句話說，指定的連接埠具有接收通往根橋接器的流量的最佳路徑。</a:t>
            </a:r>
          </a:p>
          <a:p>
            <a:pPr marL="342892" indent="-342892" algn="l">
              <a:buFont typeface="Arial" panose="020b0604020202020204" pitchFamily="34" charset="0"/>
              <a:buChar char="•"/>
            </a:pPr>
            <a:r>
              <a:rPr lang="zh-TW" altLang="en-US" sz="1200">
                <a:solidFill>
                  <a:srgbClr val="000000"/>
                </a:solidFill>
              </a:rPr>
              <a:t>不是根連接埠或指定的連接埠會變成替代或封鎖的連接埠。 </a:t>
            </a:r>
          </a:p>
          <a:p>
            <a:pPr marL="342892" indent="-342892" algn="l">
              <a:buFont typeface="Arial" panose="020b0604020202020204" pitchFamily="34" charset="0"/>
              <a:buChar char="•"/>
            </a:pPr>
            <a:r>
              <a:rPr lang="zh-TW" altLang="en-US" sz="1200">
                <a:solidFill>
                  <a:srgbClr val="000000"/>
                </a:solidFill>
              </a:rPr>
              <a:t>根橋接器上的所有連接埠都是指定的連接埠。</a:t>
            </a:r>
          </a:p>
          <a:p>
            <a:pPr marL="342892" indent="-342892" algn="l">
              <a:buFont typeface="Arial" panose="020b0604020202020204" pitchFamily="34" charset="0"/>
              <a:buChar char="•"/>
            </a:pPr>
            <a:r>
              <a:rPr lang="zh-TW" altLang="en-US" sz="1200">
                <a:solidFill>
                  <a:srgbClr val="000000"/>
                </a:solidFill>
              </a:rPr>
              <a:t>如果段的一端是根連接埠，另一端是指定的連接埠。</a:t>
            </a:r>
          </a:p>
          <a:p>
            <a:pPr marL="342892" indent="-342892" algn="l">
              <a:buFont typeface="Arial" panose="020b0604020202020204" pitchFamily="34" charset="0"/>
              <a:buChar char="•"/>
            </a:pPr>
            <a:r>
              <a:rPr lang="zh-TW" altLang="en-US" sz="1200">
                <a:solidFill>
                  <a:srgbClr val="000000"/>
                </a:solidFill>
              </a:rPr>
              <a:t>連接到終端裝置的所有連接埠都是指定的連接埠。</a:t>
            </a:r>
          </a:p>
          <a:p>
            <a:pPr marL="342892" indent="-342892" algn="l">
              <a:buFont typeface="Arial" panose="020b0604020202020204" pitchFamily="34" charset="0"/>
              <a:buChar char="•"/>
            </a:pPr>
            <a:r>
              <a:rPr lang="zh-TW" altLang="en-US" sz="1200">
                <a:solidFill>
                  <a:srgbClr val="000000"/>
                </a:solidFill>
              </a:rPr>
              <a:t>在兩個交換器之間的區段上，其中兩個交換器都不是根橋接器，具有至根橋接器最低成本路徑的交換器上的連接埠是指定的連接埠。</a:t>
            </a:r>
          </a:p>
        </p:txBody>
      </p:sp>
      <p:pic>
        <p:nvPicPr>
          <p:cNvPr id="7" name="Picture 6">
            <a:extLst>
              <a:ext uri="{FF2B5EF4-FFF2-40B4-BE49-F238E27FC236}">
                <a16:creationId xmlns:a16="http://schemas.microsoft.com/office/drawing/2014/main" id="{784DBA39-5A3C-534D-8D5D-E0C4A620F462}"/>
              </a:ext>
            </a:extLst>
          </p:cNvPr>
          <p:cNvPicPr>
            <a:picLocks noChangeAspect="1"/>
          </p:cNvPicPr>
          <p:nvPr/>
        </p:nvPicPr>
        <p:blipFill>
          <a:blip r:embed="rId3"/>
          <a:stretch>
            <a:fillRect/>
          </a:stretch>
        </p:blipFill>
        <p:spPr>
          <a:xfrm>
            <a:off x="4717079" y="1880925"/>
            <a:ext cx="4142615" cy="3096151"/>
          </a:xfrm>
          <a:prstGeom prst="rect">
            <a:avLst/>
          </a:prstGeom>
        </p:spPr>
      </p:pic>
      <p:sp>
        <p:nvSpPr>
          <p:cNvPr id="2" name="投影片編號版面配置區 1"/>
          <p:cNvSpPr>
            <a:spLocks noGrp="1"/>
          </p:cNvSpPr>
          <p:nvPr>
            <p:ph type="sldNum" sz="quarter" idx="12"/>
          </p:nvPr>
        </p:nvSpPr>
        <p:spPr/>
        <p:txBody>
          <a:bodyPr/>
          <a:lstStyle/>
          <a:p>
            <a:fld id="{4FAB73BC-B049-4115-A692-8D63A059BFB8}" type="slidenum">
              <a:rPr lang="en-US" smtClean="0"/>
              <a:t>643</a:t>
            </a:fld>
            <a:endParaRPr lang="en-US"/>
          </a:p>
        </p:txBody>
      </p:sp>
    </p:spTree>
    <p:custDataLst>
      <p:tags r:id="rId4"/>
    </p:custDataLst>
    <p:extLst>
      <p:ext uri="{BB962C8B-B14F-4D97-AF65-F5344CB8AC3E}">
        <p14:creationId xmlns:p14="http://schemas.microsoft.com/office/powerpoint/2010/main" val="8319968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644.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noAutofit/>
          </a:bodyPr>
          <a:lstStyle/>
          <a:p>
            <a:r>
              <a:rPr lang="en-US" altLang="zh-TW" sz="2700"/>
              <a:t>22.2 STP </a:t>
            </a:r>
            <a:r>
              <a:rPr lang="zh-TW" altLang="en-US" sz="2700"/>
              <a:t>運作</a:t>
            </a:r>
            <a:br>
              <a:rPr lang="en-US" sz="2700"/>
            </a:br>
            <a:r>
              <a:rPr lang="en-US" altLang="zh-TW" sz="2700"/>
              <a:t>4. </a:t>
            </a:r>
            <a:r>
              <a:rPr lang="zh-TW" altLang="en-US" sz="2700"/>
              <a:t>選擇替代 </a:t>
            </a:r>
            <a:r>
              <a:rPr lang="en-US" altLang="zh-TW" sz="2700"/>
              <a:t>(</a:t>
            </a:r>
            <a:r>
              <a:rPr lang="zh-TW" altLang="en-US" sz="2700"/>
              <a:t>封鎖</a:t>
            </a:r>
            <a:r>
              <a:rPr lang="en-US" altLang="zh-TW" sz="2700"/>
              <a:t>) </a:t>
            </a:r>
            <a:r>
              <a:rPr lang="zh-TW" altLang="en-US" sz="2700"/>
              <a:t>連接埠</a:t>
            </a:r>
          </a:p>
        </p:txBody>
      </p:sp>
      <p:sp>
        <p:nvSpPr>
          <p:cNvPr id="4" name="Content Placeholder 3">
            <a:extLst>
              <a:ext uri="{FF2B5EF4-FFF2-40B4-BE49-F238E27FC236}">
                <a16:creationId xmlns:a16="http://schemas.microsoft.com/office/drawing/2014/main" id="{D2F2A8CB-0EE1-BF4F-A411-83015666A9A9}"/>
              </a:ext>
            </a:extLst>
          </p:cNvPr>
          <p:cNvSpPr>
            <a:spLocks noGrp="1"/>
          </p:cNvSpPr>
          <p:nvPr>
            <p:ph idx="1"/>
          </p:nvPr>
        </p:nvSpPr>
        <p:spPr>
          <a:xfrm>
            <a:off x="474662" y="1589088"/>
            <a:ext cx="3055347" cy="3689897"/>
          </a:xfrm>
        </p:spPr>
        <p:txBody>
          <a:bodyPr/>
          <a:lstStyle/>
          <a:p>
            <a:pPr marL="0" indent="0" algn="l"/>
            <a:r>
              <a:rPr lang="zh-TW" altLang="en-US" sz="1400">
                <a:solidFill>
                  <a:srgbClr val="000000"/>
                </a:solidFill>
              </a:rPr>
              <a:t>如果連接埠不是根連接埠或指定的連接埠，則會變成替代 </a:t>
            </a:r>
            <a:r>
              <a:rPr lang="en-US" altLang="zh-TW" sz="1400">
                <a:solidFill>
                  <a:srgbClr val="000000"/>
                </a:solidFill>
              </a:rPr>
              <a:t>(</a:t>
            </a:r>
            <a:r>
              <a:rPr lang="zh-TW" altLang="en-US" sz="1400">
                <a:solidFill>
                  <a:srgbClr val="000000"/>
                </a:solidFill>
              </a:rPr>
              <a:t>或備份</a:t>
            </a:r>
            <a:r>
              <a:rPr lang="en-US" altLang="zh-TW" sz="1400">
                <a:solidFill>
                  <a:srgbClr val="000000"/>
                </a:solidFill>
              </a:rPr>
              <a:t>) </a:t>
            </a:r>
            <a:r>
              <a:rPr lang="zh-TW" altLang="en-US" sz="1400">
                <a:solidFill>
                  <a:srgbClr val="000000"/>
                </a:solidFill>
              </a:rPr>
              <a:t>連接埠。替代連接埠處於捨棄或封鎖狀態，以防止迴圈。在圖中，</a:t>
            </a:r>
            <a:r>
              <a:rPr lang="en-US" altLang="zh-TW" sz="1400">
                <a:solidFill>
                  <a:srgbClr val="000000"/>
                </a:solidFill>
              </a:rPr>
              <a:t>STA </a:t>
            </a:r>
            <a:r>
              <a:rPr lang="zh-TW" altLang="en-US" sz="1400">
                <a:solidFill>
                  <a:srgbClr val="000000"/>
                </a:solidFill>
              </a:rPr>
              <a:t>已在替代角色的 </a:t>
            </a:r>
            <a:r>
              <a:rPr lang="en-US" altLang="zh-TW" sz="1400">
                <a:solidFill>
                  <a:srgbClr val="000000"/>
                </a:solidFill>
              </a:rPr>
              <a:t>S3 </a:t>
            </a:r>
            <a:r>
              <a:rPr lang="zh-TW" altLang="en-US" sz="1400">
                <a:solidFill>
                  <a:srgbClr val="000000"/>
                </a:solidFill>
              </a:rPr>
              <a:t>上設定連接埠 </a:t>
            </a:r>
            <a:r>
              <a:rPr lang="en-US" altLang="zh-TW" sz="1400">
                <a:solidFill>
                  <a:srgbClr val="000000"/>
                </a:solidFill>
              </a:rPr>
              <a:t>F0/2</a:t>
            </a:r>
            <a:r>
              <a:rPr lang="zh-TW" altLang="en-US" sz="1400">
                <a:solidFill>
                  <a:srgbClr val="000000"/>
                </a:solidFill>
              </a:rPr>
              <a:t>。</a:t>
            </a:r>
            <a:r>
              <a:rPr lang="en-US" altLang="zh-TW" sz="1400">
                <a:solidFill>
                  <a:srgbClr val="000000"/>
                </a:solidFill>
              </a:rPr>
              <a:t>S3 </a:t>
            </a:r>
            <a:r>
              <a:rPr lang="zh-TW" altLang="en-US" sz="1400">
                <a:solidFill>
                  <a:srgbClr val="000000"/>
                </a:solidFill>
              </a:rPr>
              <a:t>上的連接埠 </a:t>
            </a:r>
            <a:r>
              <a:rPr lang="en-US" altLang="zh-TW" sz="1400">
                <a:solidFill>
                  <a:srgbClr val="000000"/>
                </a:solidFill>
              </a:rPr>
              <a:t>F0/2 </a:t>
            </a:r>
            <a:r>
              <a:rPr lang="zh-TW" altLang="en-US" sz="1400">
                <a:solidFill>
                  <a:srgbClr val="000000"/>
                </a:solidFill>
              </a:rPr>
              <a:t>處於封鎖狀態，且不會轉送乙太網路訊框。所有其他交換器間連接埠都處於轉送狀態。這是 </a:t>
            </a:r>
            <a:r>
              <a:rPr lang="en-US" altLang="zh-TW" sz="1400">
                <a:solidFill>
                  <a:srgbClr val="000000"/>
                </a:solidFill>
              </a:rPr>
              <a:t>STP </a:t>
            </a:r>
            <a:r>
              <a:rPr lang="zh-TW" altLang="en-US" sz="1400">
                <a:solidFill>
                  <a:srgbClr val="000000"/>
                </a:solidFill>
              </a:rPr>
              <a:t>的避免迴圈部分。</a:t>
            </a:r>
          </a:p>
        </p:txBody>
      </p:sp>
      <p:pic>
        <p:nvPicPr>
          <p:cNvPr id="8" name="Picture 7">
            <a:extLst>
              <a:ext uri="{FF2B5EF4-FFF2-40B4-BE49-F238E27FC236}">
                <a16:creationId xmlns:a16="http://schemas.microsoft.com/office/drawing/2014/main" id="{5C8335C5-D78C-AF41-ABE7-14F500797510}"/>
              </a:ext>
            </a:extLst>
          </p:cNvPr>
          <p:cNvPicPr>
            <a:picLocks noChangeAspect="1"/>
          </p:cNvPicPr>
          <p:nvPr/>
        </p:nvPicPr>
        <p:blipFill>
          <a:blip r:embed="rId3"/>
          <a:stretch>
            <a:fillRect/>
          </a:stretch>
        </p:blipFill>
        <p:spPr>
          <a:xfrm>
            <a:off x="3618874" y="1775416"/>
            <a:ext cx="5050465" cy="3503568"/>
          </a:xfrm>
          <a:prstGeom prst="rect">
            <a:avLst/>
          </a:prstGeom>
        </p:spPr>
      </p:pic>
      <p:sp>
        <p:nvSpPr>
          <p:cNvPr id="2" name="投影片編號版面配置區 1"/>
          <p:cNvSpPr>
            <a:spLocks noGrp="1"/>
          </p:cNvSpPr>
          <p:nvPr>
            <p:ph type="sldNum" sz="quarter" idx="12"/>
          </p:nvPr>
        </p:nvSpPr>
        <p:spPr/>
        <p:txBody>
          <a:bodyPr/>
          <a:lstStyle/>
          <a:p>
            <a:fld id="{4FAB73BC-B049-4115-A692-8D63A059BFB8}" type="slidenum">
              <a:rPr lang="en-US" smtClean="0"/>
              <a:t>644</a:t>
            </a:fld>
            <a:endParaRPr lang="en-US"/>
          </a:p>
        </p:txBody>
      </p:sp>
    </p:spTree>
    <p:custDataLst>
      <p:tags r:id="rId4"/>
    </p:custDataLst>
    <p:extLst>
      <p:ext uri="{BB962C8B-B14F-4D97-AF65-F5344CB8AC3E}">
        <p14:creationId xmlns:p14="http://schemas.microsoft.com/office/powerpoint/2010/main" val="53018147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645.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noAutofit/>
          </a:bodyPr>
          <a:lstStyle/>
          <a:p>
            <a:r>
              <a:rPr lang="en-US" altLang="zh-TW" sz="2700"/>
              <a:t>22.2 STP </a:t>
            </a:r>
            <a:r>
              <a:rPr lang="zh-TW" altLang="en-US" sz="2700"/>
              <a:t>運作</a:t>
            </a:r>
            <a:br>
              <a:rPr lang="en-US" sz="2700"/>
            </a:br>
            <a:r>
              <a:rPr lang="zh-TW" altLang="en-US" sz="2700"/>
              <a:t>從多個等價路徑選擇根連接埠</a:t>
            </a:r>
          </a:p>
        </p:txBody>
      </p:sp>
      <p:sp>
        <p:nvSpPr>
          <p:cNvPr id="5" name="Content Placeholder 4">
            <a:extLst>
              <a:ext uri="{FF2B5EF4-FFF2-40B4-BE49-F238E27FC236}">
                <a16:creationId xmlns:a16="http://schemas.microsoft.com/office/drawing/2014/main" id="{EFA39FA7-95F6-654F-89FF-D2955CB7B3E7}"/>
              </a:ext>
            </a:extLst>
          </p:cNvPr>
          <p:cNvSpPr>
            <a:spLocks noGrp="1"/>
          </p:cNvSpPr>
          <p:nvPr>
            <p:ph idx="1"/>
          </p:nvPr>
        </p:nvSpPr>
        <p:spPr>
          <a:xfrm>
            <a:off x="474662" y="1589088"/>
            <a:ext cx="8280057" cy="3689897"/>
          </a:xfrm>
        </p:spPr>
        <p:txBody>
          <a:bodyPr/>
          <a:lstStyle/>
          <a:p>
            <a:pPr marL="0" indent="0" algn="l"/>
            <a:r>
              <a:rPr lang="zh-TW" altLang="en-US" sz="1400">
                <a:solidFill>
                  <a:srgbClr val="000000"/>
                </a:solidFill>
              </a:rPr>
              <a:t>當交換器具有多個等價路徑到根橋接器時，交換器會使用下列準則決定連接埠：</a:t>
            </a:r>
          </a:p>
          <a:p>
            <a:pPr marL="342892" indent="-342892" algn="l">
              <a:buFont typeface="Arial" panose="020b0604020202020204" pitchFamily="34" charset="0"/>
              <a:buChar char="•"/>
            </a:pPr>
            <a:r>
              <a:rPr lang="zh-TW" altLang="en-US" sz="1400">
                <a:solidFill>
                  <a:srgbClr val="000000"/>
                </a:solidFill>
              </a:rPr>
              <a:t>最低發送者 </a:t>
            </a:r>
            <a:r>
              <a:rPr lang="en-US" altLang="zh-TW" sz="1400">
                <a:solidFill>
                  <a:srgbClr val="000000"/>
                </a:solidFill>
              </a:rPr>
              <a:t>BID</a:t>
            </a:r>
          </a:p>
          <a:p>
            <a:pPr marL="342892" indent="-342892" algn="l">
              <a:buFont typeface="Arial" panose="020b0604020202020204" pitchFamily="34" charset="0"/>
              <a:buChar char="•"/>
            </a:pPr>
            <a:r>
              <a:rPr lang="zh-TW" altLang="en-US" sz="1400">
                <a:solidFill>
                  <a:srgbClr val="000000"/>
                </a:solidFill>
              </a:rPr>
              <a:t>最低發送者通訊埠優先順序</a:t>
            </a:r>
          </a:p>
          <a:p>
            <a:pPr marL="342892" indent="-342892" algn="l">
              <a:buFont typeface="Arial" panose="020b0604020202020204" pitchFamily="34" charset="0"/>
              <a:buChar char="•"/>
            </a:pPr>
            <a:r>
              <a:rPr lang="zh-TW" altLang="en-US" sz="1400">
                <a:solidFill>
                  <a:srgbClr val="000000"/>
                </a:solidFill>
              </a:rPr>
              <a:t>最低發送者連接埠 </a:t>
            </a:r>
            <a:r>
              <a:rPr lang="en-US" altLang="zh-TW" sz="1400">
                <a:solidFill>
                  <a:srgbClr val="000000"/>
                </a:solidFill>
              </a:rPr>
              <a:t>ID</a:t>
            </a:r>
          </a:p>
          <a:p>
            <a:pPr marL="342892" indent="-342892" algn="l">
              <a:buFont typeface="Arial" panose="020b0604020202020204" pitchFamily="34" charset="0"/>
              <a:buChar char="•"/>
            </a:pPr>
            <a:endParaRPr lang="en-US" sz="1400">
              <a:solidFill>
                <a:srgbClr val="000000"/>
              </a:solidFill>
            </a:endParaRPr>
          </a:p>
        </p:txBody>
      </p:sp>
      <p:sp>
        <p:nvSpPr>
          <p:cNvPr id="2" name="投影片編號版面配置區 1"/>
          <p:cNvSpPr>
            <a:spLocks noGrp="1"/>
          </p:cNvSpPr>
          <p:nvPr>
            <p:ph type="sldNum" sz="quarter" idx="12"/>
          </p:nvPr>
        </p:nvSpPr>
        <p:spPr/>
        <p:txBody>
          <a:bodyPr/>
          <a:lstStyle/>
          <a:p>
            <a:fld id="{4FAB73BC-B049-4115-A692-8D63A059BFB8}" type="slidenum">
              <a:rPr lang="en-US" smtClean="0"/>
              <a:t>645</a:t>
            </a:fld>
            <a:endParaRPr lang="en-US"/>
          </a:p>
        </p:txBody>
      </p:sp>
    </p:spTree>
    <p:custDataLst>
      <p:tags r:id="rId3"/>
    </p:custDataLst>
    <p:extLst>
      <p:ext uri="{BB962C8B-B14F-4D97-AF65-F5344CB8AC3E}">
        <p14:creationId xmlns:p14="http://schemas.microsoft.com/office/powerpoint/2010/main" val="154536165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646.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noAutofit/>
          </a:bodyPr>
          <a:lstStyle/>
          <a:p>
            <a:r>
              <a:rPr lang="en-US" altLang="zh-TW" sz="2700"/>
              <a:t>22.2 STP </a:t>
            </a:r>
            <a:r>
              <a:rPr lang="zh-TW" altLang="en-US" sz="2700"/>
              <a:t>運作</a:t>
            </a:r>
            <a:br>
              <a:rPr lang="en-US" altLang="zh-TW" sz="2700"/>
            </a:br>
            <a:r>
              <a:rPr lang="zh-TW" altLang="en-US" sz="2700"/>
              <a:t>從多個等價路徑選擇根連接埠 </a:t>
            </a:r>
            <a:r>
              <a:rPr lang="en-US" altLang="zh-TW" sz="2700"/>
              <a:t>(</a:t>
            </a:r>
            <a:r>
              <a:rPr lang="zh-TW" altLang="en-US" sz="2700"/>
              <a:t>續</a:t>
            </a:r>
            <a:r>
              <a:rPr lang="en-US" altLang="zh-TW" sz="2700"/>
              <a:t>) </a:t>
            </a:r>
          </a:p>
        </p:txBody>
      </p:sp>
      <p:sp>
        <p:nvSpPr>
          <p:cNvPr id="5" name="Content Placeholder 4">
            <a:extLst>
              <a:ext uri="{FF2B5EF4-FFF2-40B4-BE49-F238E27FC236}">
                <a16:creationId xmlns:a16="http://schemas.microsoft.com/office/drawing/2014/main" id="{EFA39FA7-95F6-654F-89FF-D2955CB7B3E7}"/>
              </a:ext>
            </a:extLst>
          </p:cNvPr>
          <p:cNvSpPr>
            <a:spLocks noGrp="1"/>
          </p:cNvSpPr>
          <p:nvPr>
            <p:ph idx="1"/>
          </p:nvPr>
        </p:nvSpPr>
        <p:spPr>
          <a:xfrm>
            <a:off x="427691" y="1767585"/>
            <a:ext cx="8116444" cy="1362776"/>
          </a:xfrm>
        </p:spPr>
        <p:txBody>
          <a:bodyPr/>
          <a:lstStyle/>
          <a:p>
            <a:pPr marL="0" indent="0" algn="l"/>
            <a:r>
              <a:rPr lang="zh-TW" altLang="en-US" sz="1200" b="1">
                <a:solidFill>
                  <a:srgbClr val="000000"/>
                </a:solidFill>
              </a:rPr>
              <a:t>最低的發送者 </a:t>
            </a:r>
            <a:r>
              <a:rPr lang="en-US" altLang="zh-TW" sz="1200" b="1">
                <a:solidFill>
                  <a:srgbClr val="000000"/>
                </a:solidFill>
              </a:rPr>
              <a:t>BID</a:t>
            </a:r>
            <a:r>
              <a:rPr lang="zh-TW" altLang="en-US" sz="1200" b="1">
                <a:solidFill>
                  <a:srgbClr val="000000"/>
                </a:solidFill>
              </a:rPr>
              <a:t>：</a:t>
            </a:r>
            <a:r>
              <a:rPr lang="zh-TW" altLang="en-US" sz="1200">
                <a:solidFill>
                  <a:srgbClr val="000000"/>
                </a:solidFill>
              </a:rPr>
              <a:t>此拓撲有四個交換器，交換器 </a:t>
            </a:r>
            <a:r>
              <a:rPr lang="en-US" altLang="zh-TW" sz="1200">
                <a:solidFill>
                  <a:srgbClr val="000000"/>
                </a:solidFill>
              </a:rPr>
              <a:t>S1 </a:t>
            </a:r>
            <a:r>
              <a:rPr lang="zh-TW" altLang="en-US" sz="1200">
                <a:solidFill>
                  <a:srgbClr val="000000"/>
                </a:solidFill>
              </a:rPr>
              <a:t>作為根橋接器。交換器 </a:t>
            </a:r>
            <a:r>
              <a:rPr lang="en-US" altLang="zh-TW" sz="1200">
                <a:solidFill>
                  <a:srgbClr val="000000"/>
                </a:solidFill>
              </a:rPr>
              <a:t>S3 </a:t>
            </a:r>
            <a:r>
              <a:rPr lang="zh-TW" altLang="en-US" sz="1200">
                <a:solidFill>
                  <a:srgbClr val="000000"/>
                </a:solidFill>
              </a:rPr>
              <a:t>上的連接埠 </a:t>
            </a:r>
            <a:r>
              <a:rPr lang="en-US" altLang="zh-TW" sz="1200">
                <a:solidFill>
                  <a:srgbClr val="000000"/>
                </a:solidFill>
              </a:rPr>
              <a:t>F0/1 </a:t>
            </a:r>
            <a:r>
              <a:rPr lang="zh-TW" altLang="en-US" sz="1200">
                <a:solidFill>
                  <a:srgbClr val="000000"/>
                </a:solidFill>
              </a:rPr>
              <a:t>和交換器 </a:t>
            </a:r>
            <a:r>
              <a:rPr lang="en-US" altLang="zh-TW" sz="1200">
                <a:solidFill>
                  <a:srgbClr val="000000"/>
                </a:solidFill>
              </a:rPr>
              <a:t>S4 </a:t>
            </a:r>
            <a:r>
              <a:rPr lang="zh-TW" altLang="en-US" sz="1200">
                <a:solidFill>
                  <a:srgbClr val="000000"/>
                </a:solidFill>
              </a:rPr>
              <a:t>上的連接埠 </a:t>
            </a:r>
            <a:r>
              <a:rPr lang="en-US" altLang="zh-TW" sz="1200">
                <a:solidFill>
                  <a:srgbClr val="000000"/>
                </a:solidFill>
              </a:rPr>
              <a:t>F0/3 </a:t>
            </a:r>
            <a:r>
              <a:rPr lang="zh-TW" altLang="en-US" sz="1200">
                <a:solidFill>
                  <a:srgbClr val="000000"/>
                </a:solidFill>
              </a:rPr>
              <a:t>已被選為根連接埠，因為它們具有各自交換器的根橋接器的根路徑成本。</a:t>
            </a:r>
            <a:r>
              <a:rPr lang="en-US" altLang="zh-TW" sz="1200">
                <a:solidFill>
                  <a:srgbClr val="000000"/>
                </a:solidFill>
              </a:rPr>
              <a:t>S2 </a:t>
            </a:r>
            <a:r>
              <a:rPr lang="zh-TW" altLang="en-US" sz="1200">
                <a:solidFill>
                  <a:srgbClr val="000000"/>
                </a:solidFill>
              </a:rPr>
              <a:t>到根橋接器有兩個連接埠 </a:t>
            </a:r>
            <a:r>
              <a:rPr lang="en-US" altLang="zh-TW" sz="1200">
                <a:solidFill>
                  <a:srgbClr val="000000"/>
                </a:solidFill>
              </a:rPr>
              <a:t>F0/1 </a:t>
            </a:r>
            <a:r>
              <a:rPr lang="zh-TW" altLang="en-US" sz="1200">
                <a:solidFill>
                  <a:srgbClr val="000000"/>
                </a:solidFill>
              </a:rPr>
              <a:t>和 </a:t>
            </a:r>
            <a:r>
              <a:rPr lang="en-US" altLang="zh-TW" sz="1200">
                <a:solidFill>
                  <a:srgbClr val="000000"/>
                </a:solidFill>
              </a:rPr>
              <a:t>F0/2 </a:t>
            </a:r>
            <a:r>
              <a:rPr lang="zh-TW" altLang="en-US" sz="1200">
                <a:solidFill>
                  <a:srgbClr val="000000"/>
                </a:solidFill>
              </a:rPr>
              <a:t>具有相同的成本路徑。</a:t>
            </a:r>
            <a:r>
              <a:rPr lang="en-US" altLang="zh-TW" sz="1200">
                <a:solidFill>
                  <a:srgbClr val="000000"/>
                </a:solidFill>
              </a:rPr>
              <a:t>S3 </a:t>
            </a:r>
            <a:r>
              <a:rPr lang="zh-TW" altLang="en-US" sz="1200">
                <a:solidFill>
                  <a:srgbClr val="000000"/>
                </a:solidFill>
              </a:rPr>
              <a:t>和 </a:t>
            </a:r>
            <a:r>
              <a:rPr lang="en-US" altLang="zh-TW" sz="1200">
                <a:solidFill>
                  <a:srgbClr val="000000"/>
                </a:solidFill>
              </a:rPr>
              <a:t>S4 </a:t>
            </a:r>
            <a:r>
              <a:rPr lang="zh-TW" altLang="en-US" sz="1200">
                <a:solidFill>
                  <a:srgbClr val="000000"/>
                </a:solidFill>
              </a:rPr>
              <a:t>的橋接 </a:t>
            </a:r>
            <a:r>
              <a:rPr lang="en-US" altLang="zh-TW" sz="1200">
                <a:solidFill>
                  <a:srgbClr val="000000"/>
                </a:solidFill>
              </a:rPr>
              <a:t>ID </a:t>
            </a:r>
            <a:r>
              <a:rPr lang="zh-TW" altLang="en-US" sz="1200">
                <a:solidFill>
                  <a:srgbClr val="000000"/>
                </a:solidFill>
              </a:rPr>
              <a:t>將被用來打破聯繫。這就是所謂的發送者的 </a:t>
            </a:r>
            <a:r>
              <a:rPr lang="en-US" altLang="zh-TW" sz="1200">
                <a:solidFill>
                  <a:srgbClr val="000000"/>
                </a:solidFill>
              </a:rPr>
              <a:t>BID</a:t>
            </a:r>
            <a:r>
              <a:rPr lang="zh-TW" altLang="en-US" sz="1200">
                <a:solidFill>
                  <a:srgbClr val="000000"/>
                </a:solidFill>
              </a:rPr>
              <a:t>。</a:t>
            </a:r>
            <a:r>
              <a:rPr lang="en-US" altLang="zh-TW" sz="1200">
                <a:solidFill>
                  <a:srgbClr val="000000"/>
                </a:solidFill>
              </a:rPr>
              <a:t>S3 </a:t>
            </a:r>
            <a:r>
              <a:rPr lang="zh-TW" altLang="en-US" sz="1200">
                <a:solidFill>
                  <a:srgbClr val="000000"/>
                </a:solidFill>
              </a:rPr>
              <a:t>的 </a:t>
            </a:r>
            <a:r>
              <a:rPr lang="en-US" altLang="zh-TW" sz="1200">
                <a:solidFill>
                  <a:srgbClr val="000000"/>
                </a:solidFill>
              </a:rPr>
              <a:t>BID </a:t>
            </a:r>
            <a:r>
              <a:rPr lang="zh-TW" altLang="en-US" sz="1200">
                <a:solidFill>
                  <a:srgbClr val="000000"/>
                </a:solidFill>
              </a:rPr>
              <a:t>為 </a:t>
            </a:r>
            <a:r>
              <a:rPr lang="en-US" altLang="zh-TW" sz="1200">
                <a:solidFill>
                  <a:srgbClr val="000000"/>
                </a:solidFill>
              </a:rPr>
              <a:t>32769.5555.5555.5555</a:t>
            </a:r>
            <a:r>
              <a:rPr lang="zh-TW" altLang="en-US" sz="1200">
                <a:solidFill>
                  <a:srgbClr val="000000"/>
                </a:solidFill>
              </a:rPr>
              <a:t>，而 </a:t>
            </a:r>
            <a:r>
              <a:rPr lang="en-US" altLang="zh-TW" sz="1200">
                <a:solidFill>
                  <a:srgbClr val="000000"/>
                </a:solidFill>
              </a:rPr>
              <a:t>S4 </a:t>
            </a:r>
            <a:r>
              <a:rPr lang="zh-TW" altLang="en-US" sz="1200">
                <a:solidFill>
                  <a:srgbClr val="000000"/>
                </a:solidFill>
              </a:rPr>
              <a:t>的 </a:t>
            </a:r>
            <a:r>
              <a:rPr lang="en-US" altLang="zh-TW" sz="1200">
                <a:solidFill>
                  <a:srgbClr val="000000"/>
                </a:solidFill>
              </a:rPr>
              <a:t>BID </a:t>
            </a:r>
            <a:r>
              <a:rPr lang="zh-TW" altLang="en-US" sz="1200">
                <a:solidFill>
                  <a:srgbClr val="000000"/>
                </a:solidFill>
              </a:rPr>
              <a:t>則為 </a:t>
            </a:r>
            <a:r>
              <a:rPr lang="en-US" altLang="zh-TW" sz="1200">
                <a:solidFill>
                  <a:srgbClr val="000000"/>
                </a:solidFill>
              </a:rPr>
              <a:t>32769.1111.1111.1111.</a:t>
            </a:r>
            <a:r>
              <a:rPr lang="zh-TW" altLang="en-US" sz="1200">
                <a:solidFill>
                  <a:srgbClr val="000000"/>
                </a:solidFill>
              </a:rPr>
              <a:t>。因為 </a:t>
            </a:r>
            <a:r>
              <a:rPr lang="en-US" altLang="zh-TW" sz="1200">
                <a:solidFill>
                  <a:srgbClr val="000000"/>
                </a:solidFill>
              </a:rPr>
              <a:t>S4 </a:t>
            </a:r>
            <a:r>
              <a:rPr lang="zh-TW" altLang="en-US" sz="1200">
                <a:solidFill>
                  <a:srgbClr val="000000"/>
                </a:solidFill>
              </a:rPr>
              <a:t>具有較低的 </a:t>
            </a:r>
            <a:r>
              <a:rPr lang="en-US" altLang="zh-TW" sz="1200">
                <a:solidFill>
                  <a:srgbClr val="000000"/>
                </a:solidFill>
              </a:rPr>
              <a:t>BID</a:t>
            </a:r>
            <a:r>
              <a:rPr lang="zh-TW" altLang="en-US" sz="1200">
                <a:solidFill>
                  <a:srgbClr val="000000"/>
                </a:solidFill>
              </a:rPr>
              <a:t>，</a:t>
            </a:r>
            <a:r>
              <a:rPr lang="en-US" altLang="zh-TW" sz="1200">
                <a:solidFill>
                  <a:srgbClr val="000000"/>
                </a:solidFill>
              </a:rPr>
              <a:t>S2 </a:t>
            </a:r>
            <a:r>
              <a:rPr lang="zh-TW" altLang="en-US" sz="1200">
                <a:solidFill>
                  <a:srgbClr val="000000"/>
                </a:solidFill>
              </a:rPr>
              <a:t>的 </a:t>
            </a:r>
            <a:r>
              <a:rPr lang="en-US" altLang="zh-TW" sz="1200">
                <a:solidFill>
                  <a:srgbClr val="000000"/>
                </a:solidFill>
              </a:rPr>
              <a:t>F0/1 </a:t>
            </a:r>
            <a:r>
              <a:rPr lang="zh-TW" altLang="en-US" sz="1200">
                <a:solidFill>
                  <a:srgbClr val="000000"/>
                </a:solidFill>
              </a:rPr>
              <a:t>連接埠（即連接到 </a:t>
            </a:r>
            <a:r>
              <a:rPr lang="en-US" altLang="zh-TW" sz="1200">
                <a:solidFill>
                  <a:srgbClr val="000000"/>
                </a:solidFill>
              </a:rPr>
              <a:t>S4 </a:t>
            </a:r>
            <a:r>
              <a:rPr lang="zh-TW" altLang="en-US" sz="1200">
                <a:solidFill>
                  <a:srgbClr val="000000"/>
                </a:solidFill>
              </a:rPr>
              <a:t>的連接埠）將成為根連接埠。 </a:t>
            </a:r>
          </a:p>
          <a:p>
            <a:pPr marL="342892" indent="-342892" algn="l">
              <a:buFont typeface="Arial" panose="020b0604020202020204" pitchFamily="34" charset="0"/>
              <a:buChar char="•"/>
            </a:pPr>
            <a:endParaRPr lang="en-US" sz="1200">
              <a:solidFill>
                <a:srgbClr val="000000"/>
              </a:solidFill>
            </a:endParaRPr>
          </a:p>
        </p:txBody>
      </p:sp>
      <p:pic>
        <p:nvPicPr>
          <p:cNvPr id="4" name="Picture 3">
            <a:extLst>
              <a:ext uri="{FF2B5EF4-FFF2-40B4-BE49-F238E27FC236}">
                <a16:creationId xmlns:a16="http://schemas.microsoft.com/office/drawing/2014/main" id="{E99BE896-7512-1B49-A838-D62CC1B1BA75}"/>
              </a:ext>
            </a:extLst>
          </p:cNvPr>
          <p:cNvPicPr>
            <a:picLocks noChangeAspect="1"/>
          </p:cNvPicPr>
          <p:nvPr/>
        </p:nvPicPr>
        <p:blipFill>
          <a:blip r:embed="rId3"/>
          <a:stretch>
            <a:fillRect/>
          </a:stretch>
        </p:blipFill>
        <p:spPr>
          <a:xfrm>
            <a:off x="963112" y="2966494"/>
            <a:ext cx="6419265" cy="2615611"/>
          </a:xfrm>
          <a:prstGeom prst="rect">
            <a:avLst/>
          </a:prstGeom>
        </p:spPr>
      </p:pic>
      <p:sp>
        <p:nvSpPr>
          <p:cNvPr id="2" name="投影片編號版面配置區 1"/>
          <p:cNvSpPr>
            <a:spLocks noGrp="1"/>
          </p:cNvSpPr>
          <p:nvPr>
            <p:ph type="sldNum" sz="quarter" idx="12"/>
          </p:nvPr>
        </p:nvSpPr>
        <p:spPr/>
        <p:txBody>
          <a:bodyPr/>
          <a:lstStyle/>
          <a:p>
            <a:fld id="{4FAB73BC-B049-4115-A692-8D63A059BFB8}" type="slidenum">
              <a:rPr lang="en-US" smtClean="0"/>
              <a:t>646</a:t>
            </a:fld>
            <a:endParaRPr lang="en-US"/>
          </a:p>
        </p:txBody>
      </p:sp>
    </p:spTree>
    <p:custDataLst>
      <p:tags r:id="rId4"/>
    </p:custDataLst>
    <p:extLst>
      <p:ext uri="{BB962C8B-B14F-4D97-AF65-F5344CB8AC3E}">
        <p14:creationId xmlns:p14="http://schemas.microsoft.com/office/powerpoint/2010/main" val="5478945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647.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noAutofit/>
          </a:bodyPr>
          <a:lstStyle/>
          <a:p>
            <a:r>
              <a:rPr lang="en-US" altLang="zh-TW" sz="2700"/>
              <a:t>22.2 STP </a:t>
            </a:r>
            <a:r>
              <a:rPr lang="zh-TW" altLang="en-US" sz="2700"/>
              <a:t>運作</a:t>
            </a:r>
            <a:br>
              <a:rPr lang="en-US" sz="2700"/>
            </a:br>
            <a:r>
              <a:rPr lang="zh-TW" altLang="en-US" sz="2700"/>
              <a:t>從多個等價路徑選擇根連接埠 </a:t>
            </a:r>
            <a:r>
              <a:rPr lang="en-US" altLang="zh-TW" sz="2700"/>
              <a:t>(</a:t>
            </a:r>
            <a:r>
              <a:rPr lang="zh-TW" altLang="en-US" sz="2700"/>
              <a:t>續</a:t>
            </a:r>
            <a:r>
              <a:rPr lang="en-US" altLang="zh-TW" sz="2700"/>
              <a:t>) </a:t>
            </a:r>
          </a:p>
        </p:txBody>
      </p:sp>
      <p:sp>
        <p:nvSpPr>
          <p:cNvPr id="5" name="Content Placeholder 4">
            <a:extLst>
              <a:ext uri="{FF2B5EF4-FFF2-40B4-BE49-F238E27FC236}">
                <a16:creationId xmlns:a16="http://schemas.microsoft.com/office/drawing/2014/main" id="{EFA39FA7-95F6-654F-89FF-D2955CB7B3E7}"/>
              </a:ext>
            </a:extLst>
          </p:cNvPr>
          <p:cNvSpPr>
            <a:spLocks noGrp="1"/>
          </p:cNvSpPr>
          <p:nvPr>
            <p:ph idx="1"/>
          </p:nvPr>
        </p:nvSpPr>
        <p:spPr>
          <a:xfrm>
            <a:off x="474663" y="1589088"/>
            <a:ext cx="8116444" cy="3689897"/>
          </a:xfrm>
        </p:spPr>
        <p:txBody>
          <a:bodyPr/>
          <a:lstStyle/>
          <a:p>
            <a:pPr marL="0" indent="0" algn="l"/>
            <a:r>
              <a:rPr lang="zh-TW" altLang="en-US" sz="1400" b="1">
                <a:solidFill>
                  <a:srgbClr val="000000"/>
                </a:solidFill>
              </a:rPr>
              <a:t>最低發件者連接埠優先順序：</a:t>
            </a:r>
            <a:r>
              <a:rPr lang="zh-TW" altLang="en-US" sz="1400">
                <a:solidFill>
                  <a:srgbClr val="000000"/>
                </a:solidFill>
              </a:rPr>
              <a:t>該拓撲有兩個交換器而它們之間的相等成本路徑連接兩個交換器。</a:t>
            </a:r>
            <a:r>
              <a:rPr lang="en-US" altLang="zh-TW" sz="1400">
                <a:solidFill>
                  <a:srgbClr val="000000"/>
                </a:solidFill>
              </a:rPr>
              <a:t>S1 </a:t>
            </a:r>
            <a:r>
              <a:rPr lang="zh-TW" altLang="en-US" sz="1400">
                <a:solidFill>
                  <a:srgbClr val="000000"/>
                </a:solidFill>
              </a:rPr>
              <a:t>是根橋接器，所以它的兩個連接埠都是被指定埠。 </a:t>
            </a:r>
          </a:p>
          <a:p>
            <a:pPr marL="342892" indent="-342892" algn="l">
              <a:buFont typeface="Arial" panose="020b0604020202020204" pitchFamily="34" charset="0"/>
              <a:buChar char="•"/>
            </a:pPr>
            <a:r>
              <a:rPr lang="en-US" altLang="zh-TW" sz="1400">
                <a:solidFill>
                  <a:srgbClr val="000000"/>
                </a:solidFill>
              </a:rPr>
              <a:t>S4 </a:t>
            </a:r>
            <a:r>
              <a:rPr lang="zh-TW" altLang="en-US" sz="1400">
                <a:solidFill>
                  <a:srgbClr val="000000"/>
                </a:solidFill>
              </a:rPr>
              <a:t>有兩個連接埠與根橋接器具有相等的成本路徑。因為兩個連接埠都連接到相同的交換器，所以發送者的 </a:t>
            </a:r>
            <a:r>
              <a:rPr lang="en-US" altLang="zh-TW" sz="1400">
                <a:solidFill>
                  <a:srgbClr val="000000"/>
                </a:solidFill>
              </a:rPr>
              <a:t>BID (S1) </a:t>
            </a:r>
            <a:r>
              <a:rPr lang="zh-TW" altLang="en-US" sz="1400">
                <a:solidFill>
                  <a:srgbClr val="000000"/>
                </a:solidFill>
              </a:rPr>
              <a:t>是相等的。所以第一步是個結。</a:t>
            </a:r>
          </a:p>
          <a:p>
            <a:pPr marL="342892" indent="-342892" algn="l">
              <a:buFont typeface="Arial" panose="020b0604020202020204" pitchFamily="34" charset="0"/>
              <a:buChar char="•"/>
            </a:pPr>
            <a:r>
              <a:rPr lang="zh-TW" altLang="en-US" sz="1400">
                <a:solidFill>
                  <a:srgbClr val="000000"/>
                </a:solidFill>
              </a:rPr>
              <a:t>接下來，是發送者的 </a:t>
            </a:r>
            <a:r>
              <a:rPr lang="en-US" altLang="zh-TW" sz="1400">
                <a:solidFill>
                  <a:srgbClr val="000000"/>
                </a:solidFill>
              </a:rPr>
              <a:t>(S1) </a:t>
            </a:r>
            <a:r>
              <a:rPr lang="zh-TW" altLang="en-US" sz="1400">
                <a:solidFill>
                  <a:srgbClr val="000000"/>
                </a:solidFill>
              </a:rPr>
              <a:t>連接埠優先順序。預設連接埠優先順序為 </a:t>
            </a:r>
            <a:r>
              <a:rPr lang="en-US" altLang="zh-TW" sz="1400">
                <a:solidFill>
                  <a:srgbClr val="000000"/>
                </a:solidFill>
              </a:rPr>
              <a:t>128</a:t>
            </a:r>
            <a:r>
              <a:rPr lang="zh-TW" altLang="en-US" sz="1400">
                <a:solidFill>
                  <a:srgbClr val="000000"/>
                </a:solidFill>
              </a:rPr>
              <a:t>，因此 </a:t>
            </a:r>
            <a:r>
              <a:rPr lang="en-US" altLang="zh-TW" sz="1400">
                <a:solidFill>
                  <a:srgbClr val="000000"/>
                </a:solidFill>
              </a:rPr>
              <a:t>S1 </a:t>
            </a:r>
            <a:r>
              <a:rPr lang="zh-TW" altLang="en-US" sz="1400">
                <a:solidFill>
                  <a:srgbClr val="000000"/>
                </a:solidFill>
              </a:rPr>
              <a:t>上的兩個連接埠具有相同的連接埠優先順序。這也是一個結。不過，如果 </a:t>
            </a:r>
            <a:r>
              <a:rPr lang="en-US" altLang="zh-TW" sz="1400">
                <a:solidFill>
                  <a:srgbClr val="000000"/>
                </a:solidFill>
              </a:rPr>
              <a:t>S1 </a:t>
            </a:r>
            <a:r>
              <a:rPr lang="zh-TW" altLang="en-US" sz="1400">
                <a:solidFill>
                  <a:srgbClr val="000000"/>
                </a:solidFill>
              </a:rPr>
              <a:t>上的任一連接埠設定為較低的連接埠優先順序，則 </a:t>
            </a:r>
            <a:r>
              <a:rPr lang="en-US" altLang="zh-TW" sz="1400">
                <a:solidFill>
                  <a:srgbClr val="000000"/>
                </a:solidFill>
              </a:rPr>
              <a:t>S4 </a:t>
            </a:r>
            <a:r>
              <a:rPr lang="zh-TW" altLang="en-US" sz="1400">
                <a:solidFill>
                  <a:srgbClr val="000000"/>
                </a:solidFill>
              </a:rPr>
              <a:t>會將其相鄰的連接埠置於轉送狀態。</a:t>
            </a:r>
            <a:r>
              <a:rPr lang="en-US" altLang="zh-TW" sz="1400">
                <a:solidFill>
                  <a:srgbClr val="000000"/>
                </a:solidFill>
              </a:rPr>
              <a:t>S4 </a:t>
            </a:r>
            <a:r>
              <a:rPr lang="zh-TW" altLang="en-US" sz="1400">
                <a:solidFill>
                  <a:srgbClr val="000000"/>
                </a:solidFill>
              </a:rPr>
              <a:t>上的另一個連接埠將是封鎖狀態。</a:t>
            </a:r>
          </a:p>
          <a:p>
            <a:pPr marL="342892" indent="-342892" algn="l">
              <a:buFont typeface="Arial" panose="020b0604020202020204" pitchFamily="34" charset="0"/>
              <a:buChar char="•"/>
            </a:pPr>
            <a:endParaRPr lang="en-US" sz="1400">
              <a:solidFill>
                <a:srgbClr val="000000"/>
              </a:solidFill>
            </a:endParaRPr>
          </a:p>
        </p:txBody>
      </p:sp>
      <p:pic>
        <p:nvPicPr>
          <p:cNvPr id="6" name="Picture 5">
            <a:extLst>
              <a:ext uri="{FF2B5EF4-FFF2-40B4-BE49-F238E27FC236}">
                <a16:creationId xmlns:a16="http://schemas.microsoft.com/office/drawing/2014/main" id="{BD227AC7-1471-5E4F-B5DF-2D182D2A7031}"/>
              </a:ext>
            </a:extLst>
          </p:cNvPr>
          <p:cNvPicPr>
            <a:picLocks noChangeAspect="1"/>
          </p:cNvPicPr>
          <p:nvPr/>
        </p:nvPicPr>
        <p:blipFill>
          <a:blip r:embed="rId3"/>
          <a:stretch>
            <a:fillRect/>
          </a:stretch>
        </p:blipFill>
        <p:spPr>
          <a:xfrm>
            <a:off x="1193284" y="3712472"/>
            <a:ext cx="6757433" cy="1747437"/>
          </a:xfrm>
          <a:prstGeom prst="rect">
            <a:avLst/>
          </a:prstGeom>
        </p:spPr>
      </p:pic>
      <p:sp>
        <p:nvSpPr>
          <p:cNvPr id="2" name="投影片編號版面配置區 1"/>
          <p:cNvSpPr>
            <a:spLocks noGrp="1"/>
          </p:cNvSpPr>
          <p:nvPr>
            <p:ph type="sldNum" sz="quarter" idx="12"/>
          </p:nvPr>
        </p:nvSpPr>
        <p:spPr/>
        <p:txBody>
          <a:bodyPr/>
          <a:lstStyle/>
          <a:p>
            <a:fld id="{4FAB73BC-B049-4115-A692-8D63A059BFB8}" type="slidenum">
              <a:rPr lang="en-US" smtClean="0"/>
              <a:t>647</a:t>
            </a:fld>
            <a:endParaRPr lang="en-US"/>
          </a:p>
        </p:txBody>
      </p:sp>
    </p:spTree>
    <p:custDataLst>
      <p:tags r:id="rId4"/>
    </p:custDataLst>
    <p:extLst>
      <p:ext uri="{BB962C8B-B14F-4D97-AF65-F5344CB8AC3E}">
        <p14:creationId xmlns:p14="http://schemas.microsoft.com/office/powerpoint/2010/main" val="249447008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648.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noAutofit/>
          </a:bodyPr>
          <a:lstStyle/>
          <a:p>
            <a:r>
              <a:rPr lang="en-US" altLang="zh-TW" sz="2700"/>
              <a:t>22.2 STP </a:t>
            </a:r>
            <a:r>
              <a:rPr lang="zh-TW" altLang="en-US" sz="2700"/>
              <a:t>運作</a:t>
            </a:r>
            <a:br>
              <a:rPr lang="en-US" sz="2700"/>
            </a:br>
            <a:r>
              <a:rPr lang="zh-TW" altLang="en-US" sz="2700"/>
              <a:t>從多個等價路徑選擇根連接埠 </a:t>
            </a:r>
            <a:r>
              <a:rPr lang="en-US" altLang="zh-TW" sz="2700"/>
              <a:t>(</a:t>
            </a:r>
            <a:r>
              <a:rPr lang="zh-TW" altLang="en-US" sz="2700"/>
              <a:t>續</a:t>
            </a:r>
            <a:r>
              <a:rPr lang="en-US" altLang="zh-TW" sz="2700"/>
              <a:t>) </a:t>
            </a:r>
          </a:p>
        </p:txBody>
      </p:sp>
      <p:sp>
        <p:nvSpPr>
          <p:cNvPr id="4" name="Content Placeholder 3">
            <a:extLst>
              <a:ext uri="{FF2B5EF4-FFF2-40B4-BE49-F238E27FC236}">
                <a16:creationId xmlns:a16="http://schemas.microsoft.com/office/drawing/2014/main" id="{1368D71A-73F0-814F-8022-F2DAE07F9B3C}"/>
              </a:ext>
            </a:extLst>
          </p:cNvPr>
          <p:cNvSpPr>
            <a:spLocks noGrp="1"/>
          </p:cNvSpPr>
          <p:nvPr>
            <p:ph idx="1"/>
          </p:nvPr>
        </p:nvSpPr>
        <p:spPr>
          <a:xfrm>
            <a:off x="474662" y="1589088"/>
            <a:ext cx="8280057" cy="1455408"/>
          </a:xfrm>
        </p:spPr>
        <p:txBody>
          <a:bodyPr/>
          <a:lstStyle/>
          <a:p>
            <a:pPr marL="342892" indent="-342892" algn="l">
              <a:buFont typeface="Arial" panose="020b0604020202020204" pitchFamily="34" charset="0"/>
              <a:buChar char="•"/>
            </a:pPr>
            <a:r>
              <a:rPr lang="zh-TW" altLang="en-US" sz="1400" b="1">
                <a:solidFill>
                  <a:srgbClr val="000000"/>
                </a:solidFill>
              </a:rPr>
              <a:t>最低的發送者連接埠 </a:t>
            </a:r>
            <a:r>
              <a:rPr lang="en-US" altLang="zh-TW" sz="1400" b="1">
                <a:solidFill>
                  <a:srgbClr val="000000"/>
                </a:solidFill>
              </a:rPr>
              <a:t>ID</a:t>
            </a:r>
            <a:r>
              <a:rPr lang="zh-TW" altLang="en-US" sz="1400" b="1">
                <a:solidFill>
                  <a:srgbClr val="000000"/>
                </a:solidFill>
              </a:rPr>
              <a:t>：</a:t>
            </a:r>
            <a:r>
              <a:rPr lang="zh-TW" altLang="en-US" sz="1400">
                <a:solidFill>
                  <a:srgbClr val="000000"/>
                </a:solidFill>
              </a:rPr>
              <a:t>最後一個決勝局是最低發送者的連接埠 </a:t>
            </a:r>
            <a:r>
              <a:rPr lang="en-US" altLang="zh-TW" sz="1400">
                <a:solidFill>
                  <a:srgbClr val="000000"/>
                </a:solidFill>
              </a:rPr>
              <a:t>ID</a:t>
            </a:r>
            <a:r>
              <a:rPr lang="zh-TW" altLang="en-US" sz="1400">
                <a:solidFill>
                  <a:srgbClr val="000000"/>
                </a:solidFill>
              </a:rPr>
              <a:t>。交換器 </a:t>
            </a:r>
            <a:r>
              <a:rPr lang="en-US" altLang="zh-TW" sz="1400">
                <a:solidFill>
                  <a:srgbClr val="000000"/>
                </a:solidFill>
              </a:rPr>
              <a:t>S4 </a:t>
            </a:r>
            <a:r>
              <a:rPr lang="zh-TW" altLang="en-US" sz="1400">
                <a:solidFill>
                  <a:srgbClr val="000000"/>
                </a:solidFill>
              </a:rPr>
              <a:t>連接埠 </a:t>
            </a:r>
            <a:r>
              <a:rPr lang="en-US" altLang="zh-TW" sz="1400">
                <a:solidFill>
                  <a:srgbClr val="000000"/>
                </a:solidFill>
              </a:rPr>
              <a:t>F0/1 </a:t>
            </a:r>
            <a:r>
              <a:rPr lang="zh-TW" altLang="en-US" sz="1400">
                <a:solidFill>
                  <a:srgbClr val="000000"/>
                </a:solidFill>
              </a:rPr>
              <a:t>已從 </a:t>
            </a:r>
            <a:r>
              <a:rPr lang="en-US" altLang="zh-TW" sz="1400">
                <a:solidFill>
                  <a:srgbClr val="000000"/>
                </a:solidFill>
              </a:rPr>
              <a:t>S1 </a:t>
            </a:r>
            <a:r>
              <a:rPr lang="zh-TW" altLang="en-US" sz="1400">
                <a:solidFill>
                  <a:srgbClr val="000000"/>
                </a:solidFill>
              </a:rPr>
              <a:t>上的連接埠 </a:t>
            </a:r>
            <a:r>
              <a:rPr lang="en-US" altLang="zh-TW" sz="1400">
                <a:solidFill>
                  <a:srgbClr val="000000"/>
                </a:solidFill>
              </a:rPr>
              <a:t>F0/2 </a:t>
            </a:r>
            <a:r>
              <a:rPr lang="zh-TW" altLang="en-US" sz="1400">
                <a:solidFill>
                  <a:srgbClr val="000000"/>
                </a:solidFill>
              </a:rPr>
              <a:t>接收 </a:t>
            </a:r>
            <a:r>
              <a:rPr lang="en-US" altLang="zh-TW" sz="1400">
                <a:solidFill>
                  <a:srgbClr val="000000"/>
                </a:solidFill>
              </a:rPr>
              <a:t>BPDU</a:t>
            </a:r>
            <a:r>
              <a:rPr lang="zh-TW" altLang="en-US" sz="1400">
                <a:solidFill>
                  <a:srgbClr val="000000"/>
                </a:solidFill>
              </a:rPr>
              <a:t>。決定是根據發送者的連接埠 </a:t>
            </a:r>
            <a:r>
              <a:rPr lang="en-US" altLang="zh-TW" sz="1400">
                <a:solidFill>
                  <a:srgbClr val="000000"/>
                </a:solidFill>
              </a:rPr>
              <a:t>ID</a:t>
            </a:r>
            <a:r>
              <a:rPr lang="zh-TW" altLang="en-US" sz="1400">
                <a:solidFill>
                  <a:srgbClr val="000000"/>
                </a:solidFill>
              </a:rPr>
              <a:t>，而不是接收者的連接埠 </a:t>
            </a:r>
            <a:r>
              <a:rPr lang="en-US" altLang="zh-TW" sz="1400">
                <a:solidFill>
                  <a:srgbClr val="000000"/>
                </a:solidFill>
              </a:rPr>
              <a:t>ID</a:t>
            </a:r>
            <a:r>
              <a:rPr lang="zh-TW" altLang="en-US" sz="1400">
                <a:solidFill>
                  <a:srgbClr val="000000"/>
                </a:solidFill>
              </a:rPr>
              <a:t>。因為 </a:t>
            </a:r>
            <a:r>
              <a:rPr lang="en-US" altLang="zh-TW" sz="1400">
                <a:solidFill>
                  <a:srgbClr val="000000"/>
                </a:solidFill>
              </a:rPr>
              <a:t>S1 </a:t>
            </a:r>
            <a:r>
              <a:rPr lang="zh-TW" altLang="en-US" sz="1400">
                <a:solidFill>
                  <a:srgbClr val="000000"/>
                </a:solidFill>
              </a:rPr>
              <a:t>上 </a:t>
            </a:r>
            <a:r>
              <a:rPr lang="en-US" altLang="zh-TW" sz="1400">
                <a:solidFill>
                  <a:srgbClr val="000000"/>
                </a:solidFill>
              </a:rPr>
              <a:t>F0/1 </a:t>
            </a:r>
            <a:r>
              <a:rPr lang="zh-TW" altLang="en-US" sz="1400">
                <a:solidFill>
                  <a:srgbClr val="000000"/>
                </a:solidFill>
              </a:rPr>
              <a:t>的連接埠 </a:t>
            </a:r>
            <a:r>
              <a:rPr lang="en-US" altLang="zh-TW" sz="1400">
                <a:solidFill>
                  <a:srgbClr val="000000"/>
                </a:solidFill>
              </a:rPr>
              <a:t>ID </a:t>
            </a:r>
            <a:r>
              <a:rPr lang="zh-TW" altLang="en-US" sz="1400">
                <a:solidFill>
                  <a:srgbClr val="000000"/>
                </a:solidFill>
              </a:rPr>
              <a:t>低於連接埠 </a:t>
            </a:r>
            <a:r>
              <a:rPr lang="en-US" altLang="zh-TW" sz="1400">
                <a:solidFill>
                  <a:srgbClr val="000000"/>
                </a:solidFill>
              </a:rPr>
              <a:t>F0/2</a:t>
            </a:r>
            <a:r>
              <a:rPr lang="zh-TW" altLang="en-US" sz="1400">
                <a:solidFill>
                  <a:srgbClr val="000000"/>
                </a:solidFill>
              </a:rPr>
              <a:t>，交換器 </a:t>
            </a:r>
            <a:r>
              <a:rPr lang="en-US" altLang="zh-TW" sz="1400">
                <a:solidFill>
                  <a:srgbClr val="000000"/>
                </a:solidFill>
              </a:rPr>
              <a:t>S4 </a:t>
            </a:r>
            <a:r>
              <a:rPr lang="zh-TW" altLang="en-US" sz="1400">
                <a:solidFill>
                  <a:srgbClr val="000000"/>
                </a:solidFill>
              </a:rPr>
              <a:t>上的連接埠 </a:t>
            </a:r>
            <a:r>
              <a:rPr lang="en-US" altLang="zh-TW" sz="1400">
                <a:solidFill>
                  <a:srgbClr val="000000"/>
                </a:solidFill>
              </a:rPr>
              <a:t>F0/6 </a:t>
            </a:r>
            <a:r>
              <a:rPr lang="zh-TW" altLang="en-US" sz="1400">
                <a:solidFill>
                  <a:srgbClr val="000000"/>
                </a:solidFill>
              </a:rPr>
              <a:t>將會是根連接埠。這是 </a:t>
            </a:r>
            <a:r>
              <a:rPr lang="en-US" altLang="zh-TW" sz="1400">
                <a:solidFill>
                  <a:srgbClr val="000000"/>
                </a:solidFill>
              </a:rPr>
              <a:t>S4 </a:t>
            </a:r>
            <a:r>
              <a:rPr lang="zh-TW" altLang="en-US" sz="1400">
                <a:solidFill>
                  <a:srgbClr val="000000"/>
                </a:solidFill>
              </a:rPr>
              <a:t>上連接到 </a:t>
            </a:r>
            <a:r>
              <a:rPr lang="en-US" altLang="zh-TW" sz="1400">
                <a:solidFill>
                  <a:srgbClr val="000000"/>
                </a:solidFill>
              </a:rPr>
              <a:t>S1 </a:t>
            </a:r>
            <a:r>
              <a:rPr lang="zh-TW" altLang="en-US" sz="1400">
                <a:solidFill>
                  <a:srgbClr val="000000"/>
                </a:solidFill>
              </a:rPr>
              <a:t>上 </a:t>
            </a:r>
            <a:r>
              <a:rPr lang="en-US" altLang="zh-TW" sz="1400">
                <a:solidFill>
                  <a:srgbClr val="000000"/>
                </a:solidFill>
              </a:rPr>
              <a:t>F0/1 </a:t>
            </a:r>
            <a:r>
              <a:rPr lang="zh-TW" altLang="en-US" sz="1400">
                <a:solidFill>
                  <a:srgbClr val="000000"/>
                </a:solidFill>
              </a:rPr>
              <a:t>連接埠的連接埠。 </a:t>
            </a:r>
          </a:p>
          <a:p>
            <a:pPr marL="342892" indent="-342892" algn="l">
              <a:buFont typeface="Arial" panose="020b0604020202020204" pitchFamily="34" charset="0"/>
              <a:buChar char="•"/>
            </a:pPr>
            <a:r>
              <a:rPr lang="en-US" altLang="zh-TW" sz="1400">
                <a:solidFill>
                  <a:srgbClr val="000000"/>
                </a:solidFill>
              </a:rPr>
              <a:t>S4 </a:t>
            </a:r>
            <a:r>
              <a:rPr lang="zh-TW" altLang="en-US" sz="1400">
                <a:solidFill>
                  <a:srgbClr val="000000"/>
                </a:solidFill>
              </a:rPr>
              <a:t>上的連接埠 </a:t>
            </a:r>
            <a:r>
              <a:rPr lang="en-US" altLang="zh-TW" sz="1400">
                <a:solidFill>
                  <a:srgbClr val="000000"/>
                </a:solidFill>
              </a:rPr>
              <a:t>F0/5 </a:t>
            </a:r>
            <a:r>
              <a:rPr lang="zh-TW" altLang="en-US" sz="1400">
                <a:solidFill>
                  <a:srgbClr val="000000"/>
                </a:solidFill>
              </a:rPr>
              <a:t>將成為替代連接埠，並置於封鎖狀態。</a:t>
            </a:r>
          </a:p>
          <a:p>
            <a:pPr marL="342892" indent="-342892" algn="l">
              <a:buFont typeface="Arial" panose="020b0604020202020204" pitchFamily="34" charset="0"/>
              <a:buChar char="•"/>
            </a:pPr>
            <a:endParaRPr lang="en-US" sz="1400">
              <a:solidFill>
                <a:srgbClr val="000000"/>
              </a:solidFill>
            </a:endParaRPr>
          </a:p>
        </p:txBody>
      </p:sp>
      <p:pic>
        <p:nvPicPr>
          <p:cNvPr id="8" name="Picture 7">
            <a:extLst>
              <a:ext uri="{FF2B5EF4-FFF2-40B4-BE49-F238E27FC236}">
                <a16:creationId xmlns:a16="http://schemas.microsoft.com/office/drawing/2014/main" id="{12206756-F70C-4542-BD72-9BC790741710}"/>
              </a:ext>
            </a:extLst>
          </p:cNvPr>
          <p:cNvPicPr>
            <a:picLocks noChangeAspect="1"/>
          </p:cNvPicPr>
          <p:nvPr/>
        </p:nvPicPr>
        <p:blipFill>
          <a:blip r:embed="rId3"/>
          <a:stretch>
            <a:fillRect/>
          </a:stretch>
        </p:blipFill>
        <p:spPr>
          <a:xfrm>
            <a:off x="692407" y="3209703"/>
            <a:ext cx="7844567" cy="2069282"/>
          </a:xfrm>
          <a:prstGeom prst="rect">
            <a:avLst/>
          </a:prstGeom>
        </p:spPr>
      </p:pic>
      <p:sp>
        <p:nvSpPr>
          <p:cNvPr id="2" name="投影片編號版面配置區 1"/>
          <p:cNvSpPr>
            <a:spLocks noGrp="1"/>
          </p:cNvSpPr>
          <p:nvPr>
            <p:ph type="sldNum" sz="quarter" idx="12"/>
          </p:nvPr>
        </p:nvSpPr>
        <p:spPr/>
        <p:txBody>
          <a:bodyPr/>
          <a:lstStyle/>
          <a:p>
            <a:fld id="{4FAB73BC-B049-4115-A692-8D63A059BFB8}" type="slidenum">
              <a:rPr lang="en-US" smtClean="0"/>
              <a:t>648</a:t>
            </a:fld>
            <a:endParaRPr lang="en-US"/>
          </a:p>
        </p:txBody>
      </p:sp>
    </p:spTree>
    <p:custDataLst>
      <p:tags r:id="rId4"/>
    </p:custDataLst>
    <p:extLst>
      <p:ext uri="{BB962C8B-B14F-4D97-AF65-F5344CB8AC3E}">
        <p14:creationId xmlns:p14="http://schemas.microsoft.com/office/powerpoint/2010/main" val="177495527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649.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noAutofit/>
          </a:bodyPr>
          <a:lstStyle/>
          <a:p>
            <a:r>
              <a:rPr lang="en-US" altLang="zh-TW" sz="2700"/>
              <a:t>22.2 STP </a:t>
            </a:r>
            <a:r>
              <a:rPr lang="zh-TW" altLang="en-US" sz="2700"/>
              <a:t>運作</a:t>
            </a:r>
            <a:br>
              <a:rPr lang="en-US" sz="2700"/>
            </a:br>
            <a:r>
              <a:rPr lang="en-US" altLang="zh-TW" sz="2700"/>
              <a:t>STP </a:t>
            </a:r>
            <a:r>
              <a:rPr lang="zh-TW" altLang="en-US" sz="2700"/>
              <a:t>計時器和連接埠狀態</a:t>
            </a:r>
          </a:p>
        </p:txBody>
      </p:sp>
      <p:sp>
        <p:nvSpPr>
          <p:cNvPr id="5" name="Content Placeholder 4">
            <a:extLst>
              <a:ext uri="{FF2B5EF4-FFF2-40B4-BE49-F238E27FC236}">
                <a16:creationId xmlns:a16="http://schemas.microsoft.com/office/drawing/2014/main" id="{B1B77DA5-4B13-D443-A17F-3481265912C1}"/>
              </a:ext>
            </a:extLst>
          </p:cNvPr>
          <p:cNvSpPr>
            <a:spLocks noGrp="1"/>
          </p:cNvSpPr>
          <p:nvPr>
            <p:ph idx="1"/>
          </p:nvPr>
        </p:nvSpPr>
        <p:spPr>
          <a:xfrm>
            <a:off x="474662" y="1589088"/>
            <a:ext cx="8280057" cy="3689897"/>
          </a:xfrm>
        </p:spPr>
        <p:txBody>
          <a:bodyPr/>
          <a:lstStyle/>
          <a:p>
            <a:pPr marL="0" indent="0" algn="l"/>
            <a:r>
              <a:rPr lang="en-US" altLang="zh-TW" sz="1600" b="1">
                <a:solidFill>
                  <a:srgbClr val="000000"/>
                </a:solidFill>
              </a:rPr>
              <a:t>STP </a:t>
            </a:r>
            <a:r>
              <a:rPr lang="zh-TW" altLang="en-US" sz="1600" b="1">
                <a:solidFill>
                  <a:srgbClr val="000000"/>
                </a:solidFill>
              </a:rPr>
              <a:t>收斂需要三個計時器，如下所示：</a:t>
            </a:r>
          </a:p>
          <a:p>
            <a:pPr marL="342892" indent="-342892" algn="l">
              <a:buFont typeface="Arial" panose="020b0604020202020204" pitchFamily="34" charset="0"/>
              <a:buChar char="•"/>
            </a:pPr>
            <a:r>
              <a:rPr lang="en-US" altLang="zh-TW" sz="1400" b="1">
                <a:solidFill>
                  <a:srgbClr val="000000"/>
                </a:solidFill>
              </a:rPr>
              <a:t>Hello </a:t>
            </a:r>
            <a:r>
              <a:rPr lang="zh-TW" altLang="en-US" sz="1400" b="1">
                <a:solidFill>
                  <a:srgbClr val="000000"/>
                </a:solidFill>
              </a:rPr>
              <a:t>計時器</a:t>
            </a:r>
            <a:r>
              <a:rPr lang="zh-TW" altLang="en-US" sz="1400">
                <a:solidFill>
                  <a:srgbClr val="000000"/>
                </a:solidFill>
              </a:rPr>
              <a:t> </a:t>
            </a:r>
            <a:r>
              <a:rPr lang="en-US" altLang="zh-TW" sz="1400">
                <a:solidFill>
                  <a:srgbClr val="000000"/>
                </a:solidFill>
              </a:rPr>
              <a:t>- Hello </a:t>
            </a:r>
            <a:r>
              <a:rPr lang="zh-TW" altLang="en-US" sz="1400">
                <a:solidFill>
                  <a:srgbClr val="000000"/>
                </a:solidFill>
              </a:rPr>
              <a:t>時間是兩 </a:t>
            </a:r>
            <a:r>
              <a:rPr lang="en-US" altLang="zh-TW" sz="1400">
                <a:solidFill>
                  <a:srgbClr val="000000"/>
                </a:solidFill>
              </a:rPr>
              <a:t>BPDU </a:t>
            </a:r>
            <a:r>
              <a:rPr lang="zh-TW" altLang="en-US" sz="1400">
                <a:solidFill>
                  <a:srgbClr val="000000"/>
                </a:solidFill>
              </a:rPr>
              <a:t>之間的時間間隔。預設值為 </a:t>
            </a:r>
            <a:r>
              <a:rPr lang="en-US" altLang="zh-TW" sz="1400">
                <a:solidFill>
                  <a:srgbClr val="000000"/>
                </a:solidFill>
              </a:rPr>
              <a:t>2 </a:t>
            </a:r>
            <a:r>
              <a:rPr lang="zh-TW" altLang="en-US" sz="1400">
                <a:solidFill>
                  <a:srgbClr val="000000"/>
                </a:solidFill>
              </a:rPr>
              <a:t>秒，但可以修改為 </a:t>
            </a:r>
            <a:r>
              <a:rPr lang="en-US" altLang="zh-TW" sz="1400">
                <a:solidFill>
                  <a:srgbClr val="000000"/>
                </a:solidFill>
              </a:rPr>
              <a:t>1 </a:t>
            </a:r>
            <a:r>
              <a:rPr lang="zh-TW" altLang="en-US" sz="1400">
                <a:solidFill>
                  <a:srgbClr val="000000"/>
                </a:solidFill>
              </a:rPr>
              <a:t>到 </a:t>
            </a:r>
            <a:r>
              <a:rPr lang="en-US" altLang="zh-TW" sz="1400">
                <a:solidFill>
                  <a:srgbClr val="000000"/>
                </a:solidFill>
              </a:rPr>
              <a:t>10 </a:t>
            </a:r>
            <a:r>
              <a:rPr lang="zh-TW" altLang="en-US" sz="1400">
                <a:solidFill>
                  <a:srgbClr val="000000"/>
                </a:solidFill>
              </a:rPr>
              <a:t>秒之間。 </a:t>
            </a:r>
          </a:p>
          <a:p>
            <a:pPr marL="342892" indent="-342892" algn="l">
              <a:buFont typeface="Arial" panose="020b0604020202020204" pitchFamily="34" charset="0"/>
              <a:buChar char="•"/>
            </a:pPr>
            <a:r>
              <a:rPr lang="zh-TW" altLang="en-US" sz="1400" b="1">
                <a:solidFill>
                  <a:srgbClr val="000000"/>
                </a:solidFill>
              </a:rPr>
              <a:t>轉送延遲計時器</a:t>
            </a:r>
            <a:r>
              <a:rPr lang="zh-TW" altLang="en-US" sz="1400">
                <a:solidFill>
                  <a:srgbClr val="000000"/>
                </a:solidFill>
              </a:rPr>
              <a:t> </a:t>
            </a:r>
            <a:r>
              <a:rPr lang="en-US" altLang="zh-TW" sz="1400">
                <a:solidFill>
                  <a:srgbClr val="000000"/>
                </a:solidFill>
              </a:rPr>
              <a:t>- </a:t>
            </a:r>
            <a:r>
              <a:rPr lang="zh-TW" altLang="en-US" sz="1400">
                <a:solidFill>
                  <a:srgbClr val="000000"/>
                </a:solidFill>
              </a:rPr>
              <a:t>轉送延遲是在聆聽和學習狀態花費的時間。預設值為 </a:t>
            </a:r>
            <a:r>
              <a:rPr lang="en-US" altLang="zh-TW" sz="1400">
                <a:solidFill>
                  <a:srgbClr val="000000"/>
                </a:solidFill>
              </a:rPr>
              <a:t>15 </a:t>
            </a:r>
            <a:r>
              <a:rPr lang="zh-TW" altLang="en-US" sz="1400">
                <a:solidFill>
                  <a:srgbClr val="000000"/>
                </a:solidFill>
              </a:rPr>
              <a:t>秒，但可以修改為 </a:t>
            </a:r>
            <a:r>
              <a:rPr lang="en-US" altLang="zh-TW" sz="1400">
                <a:solidFill>
                  <a:srgbClr val="000000"/>
                </a:solidFill>
              </a:rPr>
              <a:t>4 </a:t>
            </a:r>
            <a:r>
              <a:rPr lang="zh-TW" altLang="en-US" sz="1400">
                <a:solidFill>
                  <a:srgbClr val="000000"/>
                </a:solidFill>
              </a:rPr>
              <a:t>到 </a:t>
            </a:r>
            <a:r>
              <a:rPr lang="en-US" altLang="zh-TW" sz="1400">
                <a:solidFill>
                  <a:srgbClr val="000000"/>
                </a:solidFill>
              </a:rPr>
              <a:t>30 </a:t>
            </a:r>
            <a:r>
              <a:rPr lang="zh-TW" altLang="en-US" sz="1400">
                <a:solidFill>
                  <a:srgbClr val="000000"/>
                </a:solidFill>
              </a:rPr>
              <a:t>秒之間。 </a:t>
            </a:r>
          </a:p>
          <a:p>
            <a:pPr marL="342892" indent="-342892" algn="l">
              <a:buFont typeface="Arial" panose="020b0604020202020204" pitchFamily="34" charset="0"/>
              <a:buChar char="•"/>
            </a:pPr>
            <a:r>
              <a:rPr lang="zh-TW" altLang="en-US" sz="1400" b="1">
                <a:solidFill>
                  <a:srgbClr val="000000"/>
                </a:solidFill>
              </a:rPr>
              <a:t>最大老化計時器</a:t>
            </a:r>
            <a:r>
              <a:rPr lang="zh-TW" altLang="en-US" sz="1400">
                <a:solidFill>
                  <a:srgbClr val="000000"/>
                </a:solidFill>
              </a:rPr>
              <a:t> </a:t>
            </a:r>
            <a:r>
              <a:rPr lang="en-US" altLang="zh-TW" sz="1400">
                <a:solidFill>
                  <a:srgbClr val="000000"/>
                </a:solidFill>
              </a:rPr>
              <a:t>- </a:t>
            </a:r>
            <a:r>
              <a:rPr lang="zh-TW" altLang="en-US" sz="1400">
                <a:solidFill>
                  <a:srgbClr val="000000"/>
                </a:solidFill>
              </a:rPr>
              <a:t>最大老化是交換器嘗試變更 </a:t>
            </a:r>
            <a:r>
              <a:rPr lang="en-US" altLang="zh-TW" sz="1400">
                <a:solidFill>
                  <a:srgbClr val="000000"/>
                </a:solidFill>
              </a:rPr>
              <a:t>STP </a:t>
            </a:r>
            <a:r>
              <a:rPr lang="zh-TW" altLang="en-US" sz="1400">
                <a:solidFill>
                  <a:srgbClr val="000000"/>
                </a:solidFill>
              </a:rPr>
              <a:t>拓撲之前等待的時間長度上限。預設值為 </a:t>
            </a:r>
            <a:r>
              <a:rPr lang="en-US" altLang="zh-TW" sz="1400">
                <a:solidFill>
                  <a:srgbClr val="000000"/>
                </a:solidFill>
              </a:rPr>
              <a:t>20 </a:t>
            </a:r>
            <a:r>
              <a:rPr lang="zh-TW" altLang="en-US" sz="1400">
                <a:solidFill>
                  <a:srgbClr val="000000"/>
                </a:solidFill>
              </a:rPr>
              <a:t>秒，但可修改為 </a:t>
            </a:r>
            <a:r>
              <a:rPr lang="en-US" altLang="zh-TW" sz="1400">
                <a:solidFill>
                  <a:srgbClr val="000000"/>
                </a:solidFill>
              </a:rPr>
              <a:t>6 </a:t>
            </a:r>
            <a:r>
              <a:rPr lang="zh-TW" altLang="en-US" sz="1400">
                <a:solidFill>
                  <a:srgbClr val="000000"/>
                </a:solidFill>
              </a:rPr>
              <a:t>到 </a:t>
            </a:r>
            <a:r>
              <a:rPr lang="en-US" altLang="zh-TW" sz="1400">
                <a:solidFill>
                  <a:srgbClr val="000000"/>
                </a:solidFill>
              </a:rPr>
              <a:t>40 </a:t>
            </a:r>
            <a:r>
              <a:rPr lang="zh-TW" altLang="en-US" sz="1400">
                <a:solidFill>
                  <a:srgbClr val="000000"/>
                </a:solidFill>
              </a:rPr>
              <a:t>秒之間。 </a:t>
            </a:r>
          </a:p>
          <a:p>
            <a:pPr marL="0" indent="0" algn="l"/>
            <a:r>
              <a:rPr lang="zh-TW" altLang="en-US" sz="1400" b="1">
                <a:solidFill>
                  <a:srgbClr val="000000"/>
                </a:solidFill>
              </a:rPr>
              <a:t>附註</a:t>
            </a:r>
            <a:r>
              <a:rPr lang="zh-TW" altLang="en-US" sz="1400">
                <a:solidFill>
                  <a:srgbClr val="000000"/>
                </a:solidFill>
              </a:rPr>
              <a:t>：根橋接器上的預設時間可以變更，這會指定 </a:t>
            </a:r>
            <a:r>
              <a:rPr lang="en-US" altLang="zh-TW" sz="1400">
                <a:solidFill>
                  <a:srgbClr val="000000"/>
                </a:solidFill>
              </a:rPr>
              <a:t>STP </a:t>
            </a:r>
            <a:r>
              <a:rPr lang="zh-TW" altLang="en-US" sz="1400">
                <a:solidFill>
                  <a:srgbClr val="000000"/>
                </a:solidFill>
              </a:rPr>
              <a:t>網域的這些計時器的值。 </a:t>
            </a:r>
          </a:p>
          <a:p>
            <a:pPr marL="342892" indent="-342892" algn="l">
              <a:buFont typeface="Arial" panose="020b0604020202020204" pitchFamily="34" charset="0"/>
              <a:buChar char="•"/>
            </a:pPr>
            <a:endParaRPr lang="en-US" sz="1400">
              <a:solidFill>
                <a:srgbClr val="000000"/>
              </a:solidFill>
            </a:endParaRPr>
          </a:p>
        </p:txBody>
      </p:sp>
      <p:sp>
        <p:nvSpPr>
          <p:cNvPr id="2" name="投影片編號版面配置區 1"/>
          <p:cNvSpPr>
            <a:spLocks noGrp="1"/>
          </p:cNvSpPr>
          <p:nvPr>
            <p:ph type="sldNum" sz="quarter" idx="12"/>
          </p:nvPr>
        </p:nvSpPr>
        <p:spPr/>
        <p:txBody>
          <a:bodyPr/>
          <a:lstStyle/>
          <a:p>
            <a:fld id="{4FAB73BC-B049-4115-A692-8D63A059BFB8}" type="slidenum">
              <a:rPr lang="en-US" smtClean="0"/>
              <a:t>649</a:t>
            </a:fld>
            <a:endParaRPr lang="en-US"/>
          </a:p>
        </p:txBody>
      </p:sp>
    </p:spTree>
    <p:custDataLst>
      <p:tags r:id="rId3"/>
    </p:custDataLst>
    <p:extLst>
      <p:ext uri="{BB962C8B-B14F-4D97-AF65-F5344CB8AC3E}">
        <p14:creationId xmlns:p14="http://schemas.microsoft.com/office/powerpoint/2010/main" val="158491475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65.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1505" name="Rectangle 2"/>
          <p:cNvSpPr>
            <a:spLocks noGrp="1" noChangeArrowheads="1"/>
          </p:cNvSpPr>
          <p:nvPr>
            <p:ph type="title"/>
          </p:nvPr>
        </p:nvSpPr>
        <p:spPr/>
        <p:txBody>
          <a:bodyPr>
            <a:normAutofit/>
          </a:bodyPr>
          <a:lstStyle/>
          <a:p>
            <a:r>
              <a:rPr lang="en-US" altLang="zh-TW" sz="3000" smtClean="0">
                <a:latin typeface="Arial"/>
              </a:rPr>
              <a:t>2.4</a:t>
            </a:r>
            <a:r>
              <a:rPr lang="zh-TW" altLang="en-US" sz="3000" smtClean="0">
                <a:latin typeface="Arial"/>
              </a:rPr>
              <a:t>基本</a:t>
            </a:r>
            <a:r>
              <a:rPr lang="zh-TW" altLang="en-US" sz="3000">
                <a:latin typeface="Arial"/>
              </a:rPr>
              <a:t>配置</a:t>
            </a:r>
            <a:r>
              <a:rPr lang="en-US" altLang="zh-TW" sz="3000">
                <a:latin typeface="Arial"/>
              </a:rPr>
              <a:t>-</a:t>
            </a:r>
            <a:r>
              <a:rPr lang="zh-TW" altLang="en-US" sz="3000">
                <a:latin typeface="Arial"/>
              </a:rPr>
              <a:t>配置設定密碼 </a:t>
            </a:r>
            <a:r>
              <a:rPr lang="en-US" altLang="zh-TW" sz="3000">
                <a:latin typeface="Arial"/>
              </a:rPr>
              <a:t>(</a:t>
            </a:r>
            <a:r>
              <a:rPr lang="zh-TW" altLang="en-US" sz="3000">
                <a:latin typeface="Arial"/>
              </a:rPr>
              <a:t>續</a:t>
            </a:r>
            <a:r>
              <a:rPr lang="en-US" altLang="zh-TW" sz="3000">
                <a:latin typeface="Arial"/>
              </a:rPr>
              <a:t>) </a:t>
            </a:r>
          </a:p>
        </p:txBody>
      </p:sp>
      <p:sp>
        <p:nvSpPr>
          <p:cNvPr id="4" name="Content Placeholder 3"/>
          <p:cNvSpPr>
            <a:spLocks noGrp="1"/>
          </p:cNvSpPr>
          <p:nvPr>
            <p:ph idx="1"/>
          </p:nvPr>
        </p:nvSpPr>
        <p:spPr>
          <a:xfrm>
            <a:off x="145356" y="1796238"/>
            <a:ext cx="4426644" cy="1865173"/>
          </a:xfrm>
        </p:spPr>
        <p:txBody>
          <a:bodyPr/>
          <a:lstStyle/>
          <a:p>
            <a:pPr marL="0" indent="0">
              <a:lnSpc>
                <a:spcPct val="85000"/>
              </a:lnSpc>
              <a:spcBef>
                <a:spcPct val="30000"/>
              </a:spcBef>
              <a:buNone/>
            </a:pPr>
            <a:r>
              <a:rPr lang="zh-TW" altLang="en-US" sz="1600"/>
              <a:t>保護 </a:t>
            </a:r>
            <a:r>
              <a:rPr lang="en-US" altLang="zh-TW" sz="1600"/>
              <a:t>VTY </a:t>
            </a:r>
            <a:r>
              <a:rPr lang="zh-TW" altLang="en-US" sz="1600"/>
              <a:t>線路存取：</a:t>
            </a:r>
          </a:p>
          <a:p>
            <a:pPr lvl="2" rtl="0">
              <a:lnSpc>
                <a:spcPct val="85000"/>
              </a:lnSpc>
              <a:spcBef>
                <a:spcPct val="30000"/>
              </a:spcBef>
            </a:pPr>
            <a:r>
              <a:rPr lang="zh-TW" altLang="en-US" sz="1600"/>
              <a:t>首先在全局配置模式下使用 </a:t>
            </a:r>
            <a:r>
              <a:rPr lang="en-US" altLang="zh-TW" sz="1600" b="1"/>
              <a:t>line vty 0 15 </a:t>
            </a:r>
            <a:r>
              <a:rPr lang="zh-TW" altLang="en-US" sz="1600"/>
              <a:t>指令進入行 </a:t>
            </a:r>
            <a:r>
              <a:rPr lang="en-US" altLang="zh-TW" sz="1600"/>
              <a:t>VTY </a:t>
            </a:r>
            <a:r>
              <a:rPr lang="zh-TW" altLang="en-US" sz="1600"/>
              <a:t>配置模式。</a:t>
            </a:r>
          </a:p>
          <a:p>
            <a:pPr lvl="2" rtl="0">
              <a:lnSpc>
                <a:spcPct val="85000"/>
              </a:lnSpc>
              <a:spcBef>
                <a:spcPct val="30000"/>
              </a:spcBef>
            </a:pPr>
            <a:r>
              <a:rPr lang="zh-TW" altLang="en-US" sz="1600"/>
              <a:t>接下來，使用密碼命令指定 </a:t>
            </a:r>
            <a:r>
              <a:rPr lang="en-US" altLang="zh-TW" sz="1600"/>
              <a:t>VTY </a:t>
            </a:r>
            <a:r>
              <a:rPr lang="zh-TW" altLang="en-US" sz="1600" b="1"/>
              <a:t>密</a:t>
            </a:r>
            <a:r>
              <a:rPr lang="zh-TW" altLang="en-US" sz="1600" i="1"/>
              <a:t>碼</a:t>
            </a:r>
            <a:r>
              <a:rPr lang="zh-TW" altLang="en-US" sz="1600"/>
              <a:t> 。 </a:t>
            </a:r>
          </a:p>
          <a:p>
            <a:pPr lvl="2" rtl="0">
              <a:lnSpc>
                <a:spcPct val="85000"/>
              </a:lnSpc>
              <a:spcBef>
                <a:spcPct val="30000"/>
              </a:spcBef>
            </a:pPr>
            <a:r>
              <a:rPr lang="zh-TW" altLang="en-US" sz="1600"/>
              <a:t>最後，使用 </a:t>
            </a:r>
            <a:r>
              <a:rPr lang="zh-TW" altLang="en-US" sz="1600" b="1"/>
              <a:t>登錄</a:t>
            </a:r>
            <a:r>
              <a:rPr lang="zh-TW" altLang="en-US" sz="1600"/>
              <a:t> 命令啟用 </a:t>
            </a:r>
            <a:r>
              <a:rPr lang="en-US" altLang="zh-TW" sz="1600"/>
              <a:t>VTY </a:t>
            </a:r>
            <a:r>
              <a:rPr lang="zh-TW" altLang="en-US" sz="1600"/>
              <a:t>訪問。</a:t>
            </a:r>
          </a:p>
        </p:txBody>
      </p:sp>
      <p:sp>
        <p:nvSpPr>
          <p:cNvPr id="5" name="Content Placeholder 3">
            <a:extLst>
              <a:ext uri="{FF2B5EF4-FFF2-40B4-BE49-F238E27FC236}">
                <a16:creationId xmlns:a16="http://schemas.microsoft.com/office/drawing/2014/main" id="{2315682D-8C23-7846-94B0-7798DE15A7B5}"/>
              </a:ext>
            </a:extLst>
          </p:cNvPr>
          <p:cNvSpPr txBox="1"/>
          <p:nvPr/>
        </p:nvSpPr>
        <p:spPr bwMode="auto">
          <a:xfrm>
            <a:off x="615143" y="4363146"/>
            <a:ext cx="8242329" cy="8675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a:buChar char="•"/>
              <a:defRPr lang="en-US" sz="1100" kern="120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anose="020b0604020202020204"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anose="020b0604020202020204"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anose="020b0604020202020204"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rtl="0">
              <a:lnSpc>
                <a:spcPct val="85000"/>
              </a:lnSpc>
              <a:spcBef>
                <a:spcPct val="30000"/>
              </a:spcBef>
            </a:pPr>
            <a:r>
              <a:rPr lang="zh-TW" altLang="en-US" sz="1600"/>
              <a:t>注意：</a:t>
            </a:r>
            <a:r>
              <a:rPr lang="en-US" altLang="zh-TW" sz="1600"/>
              <a:t>VTY </a:t>
            </a:r>
            <a:r>
              <a:rPr lang="zh-TW" altLang="en-US" sz="1600"/>
              <a:t>線路可使用遠端存取遠端網路或 </a:t>
            </a:r>
            <a:r>
              <a:rPr lang="en-US" altLang="zh-TW" sz="1600"/>
              <a:t>SSH </a:t>
            </a:r>
            <a:r>
              <a:rPr lang="zh-TW" altLang="en-US" sz="1600"/>
              <a:t>存取裝置。許多思科交換器最多支援 </a:t>
            </a:r>
            <a:r>
              <a:rPr lang="en-US" altLang="zh-TW" sz="1600"/>
              <a:t>16 </a:t>
            </a:r>
            <a:r>
              <a:rPr lang="zh-TW" altLang="en-US" sz="1600"/>
              <a:t>個 </a:t>
            </a:r>
            <a:r>
              <a:rPr lang="en-US" altLang="zh-TW" sz="1600"/>
              <a:t>VTY </a:t>
            </a:r>
            <a:r>
              <a:rPr lang="zh-TW" altLang="en-US" sz="1600"/>
              <a:t>線路，編號為 </a:t>
            </a:r>
            <a:r>
              <a:rPr lang="en-US" altLang="zh-TW" sz="1600"/>
              <a:t>0 </a:t>
            </a:r>
            <a:r>
              <a:rPr lang="zh-TW" altLang="en-US" sz="1600"/>
              <a:t>到 </a:t>
            </a:r>
            <a:r>
              <a:rPr lang="en-US" altLang="zh-TW" sz="1600"/>
              <a:t>15</a:t>
            </a:r>
            <a:r>
              <a:rPr lang="zh-TW" altLang="en-US" sz="1600"/>
              <a:t>。 </a:t>
            </a:r>
          </a:p>
        </p:txBody>
      </p:sp>
      <p:pic>
        <p:nvPicPr>
          <p:cNvPr id="6" name="Picture 5">
            <a:extLst>
              <a:ext uri="{FF2B5EF4-FFF2-40B4-BE49-F238E27FC236}">
                <a16:creationId xmlns:a16="http://schemas.microsoft.com/office/drawing/2014/main" id="{372E3DC5-E488-A24E-A130-E6D55646C6C9}"/>
              </a:ext>
            </a:extLst>
          </p:cNvPr>
          <p:cNvPicPr>
            <a:picLocks noChangeAspect="1"/>
          </p:cNvPicPr>
          <p:nvPr/>
        </p:nvPicPr>
        <p:blipFill>
          <a:blip r:embed="rId3"/>
          <a:stretch>
            <a:fillRect/>
          </a:stretch>
        </p:blipFill>
        <p:spPr>
          <a:xfrm>
            <a:off x="4798061" y="2182723"/>
            <a:ext cx="3937000" cy="1092200"/>
          </a:xfrm>
          <a:prstGeom prst="rect">
            <a:avLst/>
          </a:prstGeom>
        </p:spPr>
      </p:pic>
      <p:sp>
        <p:nvSpPr>
          <p:cNvPr id="2" name="投影片編號版面配置區 1"/>
          <p:cNvSpPr>
            <a:spLocks noGrp="1"/>
          </p:cNvSpPr>
          <p:nvPr>
            <p:ph type="sldNum" sz="quarter" idx="4"/>
          </p:nvPr>
        </p:nvSpPr>
        <p:spPr/>
        <p:txBody>
          <a:bodyPr/>
          <a:lstStyle/>
          <a:p>
            <a:pPr defTabSz="385754">
              <a:defRPr/>
            </a:pPr>
            <a:fld id="{2F5CCB13-0A32-4557-88E9-079F0C330695}" type="slidenum">
              <a:rPr lang="en-US" kern="0" smtClean="0">
                <a:solidFill>
                  <a:srgbClr val="595959"/>
                </a:solidFill>
              </a:rPr>
              <a:pPr defTabSz="385754">
                <a:defRPr/>
              </a:pPr>
              <a:t>65</a:t>
            </a:fld>
            <a:endParaRPr lang="en-US" kern="0">
              <a:solidFill>
                <a:srgbClr val="595959"/>
              </a:solidFill>
            </a:endParaRPr>
          </a:p>
        </p:txBody>
      </p:sp>
    </p:spTree>
    <p:custDataLst>
      <p:tags r:id="rId4"/>
    </p:custDataLst>
    <p:extLst>
      <p:ext uri="{BB962C8B-B14F-4D97-AF65-F5344CB8AC3E}">
        <p14:creationId xmlns:p14="http://schemas.microsoft.com/office/powerpoint/2010/main" val="2130760455"/>
      </p:ext>
    </p:extLst>
  </p:cSld>
  <p:clrMapOvr>
    <a:masterClrMapping/>
  </p:clrMapOvr>
  <p:transition spd="slow">
    <p:wipe/>
  </p:transition>
  <p:timing/>
</p:sld>
</file>

<file path=ppt/slides/slide650.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noAutofit/>
          </a:bodyPr>
          <a:lstStyle/>
          <a:p>
            <a:r>
              <a:rPr lang="en-US" altLang="zh-TW" sz="2700"/>
              <a:t>22.2 STP </a:t>
            </a:r>
            <a:r>
              <a:rPr lang="zh-TW" altLang="en-US" sz="2700"/>
              <a:t>運作</a:t>
            </a:r>
            <a:br>
              <a:rPr lang="en-US" sz="2700"/>
            </a:br>
            <a:r>
              <a:rPr lang="en-US" altLang="zh-TW" sz="2700"/>
              <a:t>STP </a:t>
            </a:r>
            <a:r>
              <a:rPr lang="zh-TW" altLang="en-US" sz="2700"/>
              <a:t>計時器和連接埠狀態</a:t>
            </a:r>
            <a:r>
              <a:rPr lang="en-US" altLang="zh-TW" sz="2700"/>
              <a:t>(</a:t>
            </a:r>
            <a:r>
              <a:rPr lang="zh-TW" altLang="en-US" sz="2700"/>
              <a:t>續</a:t>
            </a:r>
            <a:r>
              <a:rPr lang="en-US" altLang="zh-TW" sz="2700"/>
              <a:t>) </a:t>
            </a:r>
          </a:p>
        </p:txBody>
      </p:sp>
      <p:sp>
        <p:nvSpPr>
          <p:cNvPr id="4" name="Content Placeholder 3">
            <a:extLst>
              <a:ext uri="{FF2B5EF4-FFF2-40B4-BE49-F238E27FC236}">
                <a16:creationId xmlns:a16="http://schemas.microsoft.com/office/drawing/2014/main" id="{56D85BC3-AB2D-8447-8C9C-8A0651FFB1AE}"/>
              </a:ext>
            </a:extLst>
          </p:cNvPr>
          <p:cNvSpPr>
            <a:spLocks noGrp="1"/>
          </p:cNvSpPr>
          <p:nvPr>
            <p:ph idx="1"/>
          </p:nvPr>
        </p:nvSpPr>
        <p:spPr>
          <a:xfrm>
            <a:off x="474662" y="1589088"/>
            <a:ext cx="8280057" cy="1016315"/>
          </a:xfrm>
        </p:spPr>
        <p:txBody>
          <a:bodyPr/>
          <a:lstStyle/>
          <a:p>
            <a:pPr marL="0" indent="0" algn="l"/>
            <a:r>
              <a:rPr lang="en-US" altLang="zh-TW" sz="1200">
                <a:solidFill>
                  <a:srgbClr val="000000"/>
                </a:solidFill>
              </a:rPr>
              <a:t>STP </a:t>
            </a:r>
            <a:r>
              <a:rPr lang="zh-TW" altLang="en-US" sz="1200">
                <a:solidFill>
                  <a:srgbClr val="000000"/>
                </a:solidFill>
              </a:rPr>
              <a:t>促進了整個廣播領域的邏輯無迴圈路徑。生成樹是通過互連交換器之間的 </a:t>
            </a:r>
            <a:r>
              <a:rPr lang="en-US" altLang="zh-TW" sz="1200">
                <a:solidFill>
                  <a:srgbClr val="000000"/>
                </a:solidFill>
              </a:rPr>
              <a:t>BPDU </a:t>
            </a:r>
            <a:r>
              <a:rPr lang="zh-TW" altLang="en-US" sz="1200">
                <a:solidFill>
                  <a:srgbClr val="000000"/>
                </a:solidFill>
              </a:rPr>
              <a:t>訊框的交換學到的資訊確定的。如果交換器連接埠直接從封鎖狀態轉換到轉送狀態，而不需要完整拓撲的相關資訊，連接埠可能暫時建立資料迴圈。出於這個原因，</a:t>
            </a:r>
            <a:r>
              <a:rPr lang="en-US" altLang="zh-TW" sz="1200">
                <a:solidFill>
                  <a:srgbClr val="000000"/>
                </a:solidFill>
              </a:rPr>
              <a:t>STP </a:t>
            </a:r>
            <a:r>
              <a:rPr lang="zh-TW" altLang="en-US" sz="1200">
                <a:solidFill>
                  <a:srgbClr val="000000"/>
                </a:solidFill>
              </a:rPr>
              <a:t>有五個連接埠狀態，其中四個是操作連接埠狀態，如圖所示。停用狀態會被視為非作業狀態。</a:t>
            </a:r>
          </a:p>
        </p:txBody>
      </p:sp>
      <p:pic>
        <p:nvPicPr>
          <p:cNvPr id="7" name="Picture 6">
            <a:extLst>
              <a:ext uri="{FF2B5EF4-FFF2-40B4-BE49-F238E27FC236}">
                <a16:creationId xmlns:a16="http://schemas.microsoft.com/office/drawing/2014/main" id="{F3797451-5F92-654B-B880-558418D9147D}"/>
              </a:ext>
            </a:extLst>
          </p:cNvPr>
          <p:cNvPicPr>
            <a:picLocks noChangeAspect="1"/>
          </p:cNvPicPr>
          <p:nvPr/>
        </p:nvPicPr>
        <p:blipFill>
          <a:blip r:embed="rId3"/>
          <a:stretch>
            <a:fillRect/>
          </a:stretch>
        </p:blipFill>
        <p:spPr>
          <a:xfrm>
            <a:off x="1786270" y="2605403"/>
            <a:ext cx="5315245" cy="2931649"/>
          </a:xfrm>
          <a:prstGeom prst="rect">
            <a:avLst/>
          </a:prstGeom>
        </p:spPr>
      </p:pic>
      <p:sp>
        <p:nvSpPr>
          <p:cNvPr id="2" name="投影片編號版面配置區 1"/>
          <p:cNvSpPr>
            <a:spLocks noGrp="1"/>
          </p:cNvSpPr>
          <p:nvPr>
            <p:ph type="sldNum" sz="quarter" idx="12"/>
          </p:nvPr>
        </p:nvSpPr>
        <p:spPr/>
        <p:txBody>
          <a:bodyPr/>
          <a:lstStyle/>
          <a:p>
            <a:fld id="{4FAB73BC-B049-4115-A692-8D63A059BFB8}" type="slidenum">
              <a:rPr lang="en-US" smtClean="0"/>
              <a:t>650</a:t>
            </a:fld>
            <a:endParaRPr lang="en-US"/>
          </a:p>
        </p:txBody>
      </p:sp>
    </p:spTree>
    <p:custDataLst>
      <p:tags r:id="rId4"/>
    </p:custDataLst>
    <p:extLst>
      <p:ext uri="{BB962C8B-B14F-4D97-AF65-F5344CB8AC3E}">
        <p14:creationId xmlns:p14="http://schemas.microsoft.com/office/powerpoint/2010/main" val="395538153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651.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noAutofit/>
          </a:bodyPr>
          <a:lstStyle/>
          <a:p>
            <a:r>
              <a:rPr lang="en-US" altLang="zh-TW" sz="2700"/>
              <a:t>22.2 STP </a:t>
            </a:r>
            <a:r>
              <a:rPr lang="zh-TW" altLang="en-US" sz="2700"/>
              <a:t>運作</a:t>
            </a:r>
            <a:br>
              <a:rPr lang="en-US" sz="2700"/>
            </a:br>
            <a:r>
              <a:rPr lang="zh-TW" altLang="en-US" sz="2700"/>
              <a:t>每個連接埠狀態的詳細資料</a:t>
            </a:r>
          </a:p>
        </p:txBody>
      </p:sp>
      <p:sp>
        <p:nvSpPr>
          <p:cNvPr id="8" name="TextBox 7">
            <a:extLst>
              <a:ext uri="{FF2B5EF4-FFF2-40B4-BE49-F238E27FC236}">
                <a16:creationId xmlns:a16="http://schemas.microsoft.com/office/drawing/2014/main" id="{9EA3D610-DE6F-5146-9293-C967B7916D0F}"/>
              </a:ext>
            </a:extLst>
          </p:cNvPr>
          <p:cNvSpPr txBox="1"/>
          <p:nvPr/>
        </p:nvSpPr>
        <p:spPr>
          <a:xfrm>
            <a:off x="388938" y="1835707"/>
            <a:ext cx="7455887" cy="507831"/>
          </a:xfrm>
          <a:prstGeom prst="rect">
            <a:avLst/>
          </a:prstGeom>
          <a:noFill/>
        </p:spPr>
        <p:txBody>
          <a:bodyPr wrap="none" rtlCol="0">
            <a:spAutoFit/>
          </a:bodyPr>
          <a:lstStyle/>
          <a:p>
            <a:pPr rtl="0"/>
            <a:r>
              <a:rPr lang="zh-TW" altLang="en-US" sz="2700">
                <a:latin typeface="標楷體" pitchFamily="65" charset="-120"/>
                <a:ea typeface="標楷體" panose="03000509000000000000" pitchFamily="65" charset="-120"/>
              </a:rPr>
              <a:t>此表格總結列出每個連接埠狀態的作業詳細資訊</a:t>
            </a:r>
          </a:p>
        </p:txBody>
      </p:sp>
      <p:graphicFrame>
        <p:nvGraphicFramePr>
          <p:cNvPr id="6" name="Content Placeholder 5">
            <a:extLst>
              <a:ext uri="{FF2B5EF4-FFF2-40B4-BE49-F238E27FC236}">
                <a16:creationId xmlns:a16="http://schemas.microsoft.com/office/drawing/2014/main" id="{AE589A4B-D1B7-394A-9FB2-7483BF91B080}"/>
              </a:ext>
            </a:extLst>
          </p:cNvPr>
          <p:cNvGraphicFramePr>
            <a:graphicFrameLocks noGrp="1"/>
          </p:cNvGraphicFramePr>
          <p:nvPr>
            <p:ph idx="1"/>
            <p:extLst/>
          </p:nvPr>
        </p:nvGraphicFramePr>
        <p:xfrm>
          <a:off x="465269" y="2496269"/>
          <a:ext cx="8280400" cy="2674620"/>
        </p:xfrm>
        <a:graphic>
          <a:graphicData uri="http://schemas.openxmlformats.org/drawingml/2006/table">
            <a:tbl>
              <a:tblPr firstRow="1" bandRow="1">
                <a:tableStyleId>{5C22544A-7EE6-4342-B048-85BDC9FD1C3A}</a:tableStyleId>
              </a:tblPr>
              <a:tblGrid>
                <a:gridCol w="2070100">
                  <a:extLst>
                    <a:ext uri="{9D8B030D-6E8A-4147-A177-3AD203B41FA5}">
                      <a16:colId xmlns:a16="http://schemas.microsoft.com/office/drawing/2014/main" val="382108263"/>
                    </a:ext>
                  </a:extLst>
                </a:gridCol>
                <a:gridCol w="2070100">
                  <a:extLst>
                    <a:ext uri="{9D8B030D-6E8A-4147-A177-3AD203B41FA5}">
                      <a16:colId xmlns:a16="http://schemas.microsoft.com/office/drawing/2014/main" val="3226006749"/>
                    </a:ext>
                  </a:extLst>
                </a:gridCol>
                <a:gridCol w="2070100">
                  <a:extLst>
                    <a:ext uri="{9D8B030D-6E8A-4147-A177-3AD203B41FA5}">
                      <a16:colId xmlns:a16="http://schemas.microsoft.com/office/drawing/2014/main" val="1257693746"/>
                    </a:ext>
                  </a:extLst>
                </a:gridCol>
                <a:gridCol w="2070100">
                  <a:extLst>
                    <a:ext uri="{9D8B030D-6E8A-4147-A177-3AD203B41FA5}">
                      <a16:colId xmlns:a16="http://schemas.microsoft.com/office/drawing/2014/main" val="2722988786"/>
                    </a:ext>
                  </a:extLst>
                </a:gridCol>
              </a:tblGrid>
              <a:tr h="438150">
                <a:tc>
                  <a:txBody>
                    <a:bodyPr vert="horz" wrap="square"/>
                    <a:lstStyle/>
                    <a:p>
                      <a:pPr algn="l" rtl="0" fontAlgn="ctr"/>
                      <a:r>
                        <a:rPr lang="zh-TW" sz="2300" b="1">
                          <a:effectLst/>
                          <a:latin typeface="標楷體" pitchFamily="65" charset="-120"/>
                          <a:ea typeface="標楷體" panose="03000509000000000000" pitchFamily="65" charset="-120"/>
                        </a:rPr>
                        <a:t>連接埠狀態</a:t>
                      </a:r>
                    </a:p>
                  </a:txBody>
                  <a:tcPr marL="47625" marR="47625" marT="47625" marB="47625" anchor="ctr"/>
                </a:tc>
                <a:tc>
                  <a:txBody>
                    <a:bodyPr vert="horz" wrap="square"/>
                    <a:lstStyle/>
                    <a:p>
                      <a:pPr algn="l" rtl="0" fontAlgn="ctr"/>
                      <a:r>
                        <a:rPr lang="zh-TW" sz="2300" b="1">
                          <a:effectLst/>
                          <a:latin typeface="標楷體" pitchFamily="65" charset="-120"/>
                          <a:ea typeface="標楷體" panose="03000509000000000000" pitchFamily="65" charset="-120"/>
                        </a:rPr>
                        <a:t>BPDU</a:t>
                      </a:r>
                    </a:p>
                  </a:txBody>
                  <a:tcPr marL="47625" marR="47625" marT="47625" marB="47625" anchor="ctr"/>
                </a:tc>
                <a:tc>
                  <a:txBody>
                    <a:bodyPr vert="horz" wrap="square"/>
                    <a:lstStyle/>
                    <a:p>
                      <a:pPr algn="l" rtl="0" fontAlgn="ctr"/>
                      <a:r>
                        <a:rPr lang="zh-TW" sz="2300" b="1">
                          <a:effectLst/>
                          <a:latin typeface="標楷體" pitchFamily="65" charset="-120"/>
                          <a:ea typeface="標楷體" panose="03000509000000000000" pitchFamily="65" charset="-120"/>
                        </a:rPr>
                        <a:t>MAC 位址表</a:t>
                      </a:r>
                    </a:p>
                  </a:txBody>
                  <a:tcPr marL="47625" marR="47625" marT="47625" marB="47625" anchor="ctr"/>
                </a:tc>
                <a:tc>
                  <a:txBody>
                    <a:bodyPr vert="horz" wrap="square"/>
                    <a:lstStyle/>
                    <a:p>
                      <a:pPr algn="l" rtl="0" fontAlgn="ctr"/>
                      <a:r>
                        <a:rPr lang="zh-TW" sz="2300" b="1">
                          <a:effectLst/>
                          <a:latin typeface="標楷體" pitchFamily="65" charset="-120"/>
                          <a:ea typeface="標楷體" panose="03000509000000000000" pitchFamily="65" charset="-120"/>
                        </a:rPr>
                        <a:t>轉送資料訊框</a:t>
                      </a:r>
                    </a:p>
                  </a:txBody>
                  <a:tcPr marL="47625" marR="47625" marT="47625" marB="47625" anchor="ctr"/>
                </a:tc>
                <a:extLst>
                  <a:ext uri="{0D108BD9-81ED-4DB2-BD59-A6C34878D82A}">
                    <a16:rowId xmlns:a16="http://schemas.microsoft.com/office/drawing/2014/main" val="1910485252"/>
                  </a:ext>
                </a:extLst>
              </a:tr>
              <a:tr h="438150">
                <a:tc>
                  <a:txBody>
                    <a:bodyPr vert="horz" wrap="square"/>
                    <a:lstStyle/>
                    <a:p>
                      <a:pPr rtl="0" fontAlgn="ctr"/>
                      <a:r>
                        <a:rPr lang="zh-TW" sz="2300" b="0">
                          <a:effectLst/>
                          <a:latin typeface="標楷體" pitchFamily="65" charset="-120"/>
                          <a:ea typeface="標楷體" panose="03000509000000000000" pitchFamily="65" charset="-120"/>
                        </a:rPr>
                        <a:t>封鎖</a:t>
                      </a:r>
                    </a:p>
                  </a:txBody>
                  <a:tcPr marL="47625" marR="47625" marT="47625" marB="47625" anchor="ctr"/>
                </a:tc>
                <a:tc>
                  <a:txBody>
                    <a:bodyPr vert="horz" wrap="square"/>
                    <a:lstStyle/>
                    <a:p>
                      <a:pPr rtl="0" fontAlgn="ctr"/>
                      <a:r>
                        <a:rPr lang="zh-TW" sz="2300" b="0">
                          <a:effectLst/>
                          <a:latin typeface="標楷體" pitchFamily="65" charset="-120"/>
                          <a:ea typeface="標楷體" panose="03000509000000000000" pitchFamily="65" charset="-120"/>
                        </a:rPr>
                        <a:t>只接收</a:t>
                      </a:r>
                    </a:p>
                  </a:txBody>
                  <a:tcPr marL="47625" marR="47625" marT="47625" marB="47625" anchor="ctr"/>
                </a:tc>
                <a:tc>
                  <a:txBody>
                    <a:bodyPr vert="horz" wrap="square"/>
                    <a:lstStyle/>
                    <a:p>
                      <a:pPr rtl="0" fontAlgn="ctr"/>
                      <a:r>
                        <a:rPr lang="zh-TW" sz="2300" b="0">
                          <a:effectLst/>
                          <a:latin typeface="標楷體" pitchFamily="65" charset="-120"/>
                          <a:ea typeface="標楷體" panose="03000509000000000000" pitchFamily="65" charset="-120"/>
                        </a:rPr>
                        <a:t>無更新</a:t>
                      </a:r>
                    </a:p>
                  </a:txBody>
                  <a:tcPr marL="47625" marR="47625" marT="47625" marB="47625" anchor="ctr"/>
                </a:tc>
                <a:tc>
                  <a:txBody>
                    <a:bodyPr vert="horz" wrap="square"/>
                    <a:lstStyle/>
                    <a:p>
                      <a:pPr rtl="0" fontAlgn="ctr"/>
                      <a:r>
                        <a:rPr lang="zh-TW" sz="2300" b="0">
                          <a:effectLst/>
                          <a:latin typeface="標楷體" pitchFamily="65" charset="-120"/>
                          <a:ea typeface="標楷體" panose="03000509000000000000" pitchFamily="65" charset="-120"/>
                        </a:rPr>
                        <a:t>否</a:t>
                      </a:r>
                    </a:p>
                  </a:txBody>
                  <a:tcPr marL="47625" marR="47625" marT="47625" marB="47625" anchor="ctr"/>
                </a:tc>
                <a:extLst>
                  <a:ext uri="{0D108BD9-81ED-4DB2-BD59-A6C34878D82A}">
                    <a16:rowId xmlns:a16="http://schemas.microsoft.com/office/drawing/2014/main" val="3032405516"/>
                  </a:ext>
                </a:extLst>
              </a:tr>
              <a:tr h="438150">
                <a:tc>
                  <a:txBody>
                    <a:bodyPr vert="horz" wrap="square"/>
                    <a:lstStyle/>
                    <a:p>
                      <a:pPr rtl="0" fontAlgn="ctr"/>
                      <a:r>
                        <a:rPr lang="zh-TW" sz="2300" b="0">
                          <a:effectLst/>
                          <a:latin typeface="標楷體" pitchFamily="65" charset="-120"/>
                          <a:ea typeface="標楷體" panose="03000509000000000000" pitchFamily="65" charset="-120"/>
                        </a:rPr>
                        <a:t>聆聽</a:t>
                      </a:r>
                    </a:p>
                  </a:txBody>
                  <a:tcPr marL="47625" marR="47625" marT="47625" marB="47625" anchor="ctr"/>
                </a:tc>
                <a:tc>
                  <a:txBody>
                    <a:bodyPr vert="horz" wrap="square"/>
                    <a:lstStyle/>
                    <a:p>
                      <a:pPr rtl="0" fontAlgn="ctr"/>
                      <a:r>
                        <a:rPr lang="zh-TW" sz="2300" b="0">
                          <a:effectLst/>
                          <a:latin typeface="標楷體" pitchFamily="65" charset="-120"/>
                          <a:ea typeface="標楷體" panose="03000509000000000000" pitchFamily="65" charset="-120"/>
                        </a:rPr>
                        <a:t>接收和傳送</a:t>
                      </a:r>
                    </a:p>
                  </a:txBody>
                  <a:tcPr marL="47625" marR="47625" marT="47625" marB="47625" anchor="ctr"/>
                </a:tc>
                <a:tc>
                  <a:txBody>
                    <a:bodyPr vert="horz" wrap="square"/>
                    <a:lstStyle/>
                    <a:p>
                      <a:pPr rtl="0" fontAlgn="ctr"/>
                      <a:r>
                        <a:rPr lang="zh-TW" sz="2300" b="0">
                          <a:effectLst/>
                          <a:latin typeface="標楷體" pitchFamily="65" charset="-120"/>
                          <a:ea typeface="標楷體" panose="03000509000000000000" pitchFamily="65" charset="-120"/>
                        </a:rPr>
                        <a:t>無更新</a:t>
                      </a:r>
                    </a:p>
                  </a:txBody>
                  <a:tcPr marL="47625" marR="47625" marT="47625" marB="47625" anchor="ctr"/>
                </a:tc>
                <a:tc>
                  <a:txBody>
                    <a:bodyPr vert="horz" wrap="square"/>
                    <a:lstStyle/>
                    <a:p>
                      <a:pPr rtl="0" fontAlgn="ctr"/>
                      <a:r>
                        <a:rPr lang="zh-TW" sz="2300" b="0">
                          <a:effectLst/>
                          <a:latin typeface="標楷體" pitchFamily="65" charset="-120"/>
                          <a:ea typeface="標楷體" panose="03000509000000000000" pitchFamily="65" charset="-120"/>
                        </a:rPr>
                        <a:t>否</a:t>
                      </a:r>
                    </a:p>
                  </a:txBody>
                  <a:tcPr marL="47625" marR="47625" marT="47625" marB="47625" anchor="ctr"/>
                </a:tc>
                <a:extLst>
                  <a:ext uri="{0D108BD9-81ED-4DB2-BD59-A6C34878D82A}">
                    <a16:rowId xmlns:a16="http://schemas.microsoft.com/office/drawing/2014/main" val="3184519708"/>
                  </a:ext>
                </a:extLst>
              </a:tr>
              <a:tr h="438150">
                <a:tc>
                  <a:txBody>
                    <a:bodyPr vert="horz" wrap="square"/>
                    <a:lstStyle/>
                    <a:p>
                      <a:pPr rtl="0" fontAlgn="ctr"/>
                      <a:r>
                        <a:rPr lang="zh-TW" sz="2300" b="0">
                          <a:effectLst/>
                          <a:latin typeface="標楷體" pitchFamily="65" charset="-120"/>
                          <a:ea typeface="標楷體" panose="03000509000000000000" pitchFamily="65" charset="-120"/>
                        </a:rPr>
                        <a:t>學習</a:t>
                      </a:r>
                    </a:p>
                  </a:txBody>
                  <a:tcPr marL="47625" marR="47625" marT="47625" marB="47625" anchor="ctr"/>
                </a:tc>
                <a:tc>
                  <a:txBody>
                    <a:bodyPr vert="horz" wrap="square"/>
                    <a:lstStyle/>
                    <a:p>
                      <a:pPr rtl="0" fontAlgn="ctr"/>
                      <a:r>
                        <a:rPr lang="zh-TW" sz="2300" b="0">
                          <a:effectLst/>
                          <a:latin typeface="標楷體" pitchFamily="65" charset="-120"/>
                          <a:ea typeface="標楷體" panose="03000509000000000000" pitchFamily="65" charset="-120"/>
                        </a:rPr>
                        <a:t>接收和傳送</a:t>
                      </a:r>
                    </a:p>
                  </a:txBody>
                  <a:tcPr marL="47625" marR="47625" marT="47625" marB="47625" anchor="ctr"/>
                </a:tc>
                <a:tc>
                  <a:txBody>
                    <a:bodyPr vert="horz" wrap="square"/>
                    <a:lstStyle/>
                    <a:p>
                      <a:pPr rtl="0" fontAlgn="ctr"/>
                      <a:r>
                        <a:rPr lang="zh-TW" sz="2300" b="0">
                          <a:effectLst/>
                          <a:latin typeface="標楷體" pitchFamily="65" charset="-120"/>
                          <a:ea typeface="標楷體" panose="03000509000000000000" pitchFamily="65" charset="-120"/>
                        </a:rPr>
                        <a:t>更新</a:t>
                      </a:r>
                      <a:r>
                        <a:rPr lang="en-US" altLang="zh-TW" sz="2300" b="0">
                          <a:effectLst/>
                          <a:latin typeface="標楷體" pitchFamily="65" charset="-120"/>
                          <a:ea typeface="標楷體" panose="03000509000000000000" pitchFamily="65" charset="-120"/>
                        </a:rPr>
                        <a:t>MAC</a:t>
                      </a:r>
                      <a:r>
                        <a:rPr lang="zh-TW" sz="2300" b="0">
                          <a:effectLst/>
                          <a:latin typeface="標楷體" pitchFamily="65" charset="-120"/>
                          <a:ea typeface="標楷體" panose="03000509000000000000" pitchFamily="65" charset="-120"/>
                        </a:rPr>
                        <a:t>表</a:t>
                      </a:r>
                    </a:p>
                  </a:txBody>
                  <a:tcPr marL="47625" marR="47625" marT="47625" marB="47625" anchor="ctr"/>
                </a:tc>
                <a:tc>
                  <a:txBody>
                    <a:bodyPr vert="horz" wrap="square"/>
                    <a:lstStyle/>
                    <a:p>
                      <a:pPr rtl="0" fontAlgn="ctr"/>
                      <a:r>
                        <a:rPr lang="zh-TW" sz="2300" b="0">
                          <a:effectLst/>
                          <a:latin typeface="標楷體" pitchFamily="65" charset="-120"/>
                          <a:ea typeface="標楷體" panose="03000509000000000000" pitchFamily="65" charset="-120"/>
                        </a:rPr>
                        <a:t>否</a:t>
                      </a:r>
                    </a:p>
                  </a:txBody>
                  <a:tcPr marL="47625" marR="47625" marT="47625" marB="47625" anchor="ctr"/>
                </a:tc>
                <a:extLst>
                  <a:ext uri="{0D108BD9-81ED-4DB2-BD59-A6C34878D82A}">
                    <a16:rowId xmlns:a16="http://schemas.microsoft.com/office/drawing/2014/main" val="899475805"/>
                  </a:ext>
                </a:extLst>
              </a:tr>
              <a:tr h="438150">
                <a:tc>
                  <a:txBody>
                    <a:bodyPr vert="horz" wrap="square"/>
                    <a:lstStyle/>
                    <a:p>
                      <a:pPr rtl="0" fontAlgn="ctr"/>
                      <a:r>
                        <a:rPr lang="zh-TW" sz="2300" b="0">
                          <a:effectLst/>
                          <a:latin typeface="標楷體" pitchFamily="65" charset="-120"/>
                          <a:ea typeface="標楷體" panose="03000509000000000000" pitchFamily="65" charset="-120"/>
                        </a:rPr>
                        <a:t>轉送</a:t>
                      </a:r>
                    </a:p>
                  </a:txBody>
                  <a:tcPr marL="47625" marR="47625" marT="47625" marB="47625" anchor="ctr"/>
                </a:tc>
                <a:tc>
                  <a:txBody>
                    <a:bodyPr vert="horz" wrap="square"/>
                    <a:lstStyle/>
                    <a:p>
                      <a:pPr rtl="0" fontAlgn="ctr"/>
                      <a:r>
                        <a:rPr lang="zh-TW" sz="2300" b="0">
                          <a:effectLst/>
                          <a:latin typeface="標楷體" pitchFamily="65" charset="-120"/>
                          <a:ea typeface="標楷體" panose="03000509000000000000" pitchFamily="65" charset="-120"/>
                        </a:rPr>
                        <a:t>接收和傳送</a:t>
                      </a:r>
                    </a:p>
                  </a:txBody>
                  <a:tcPr marL="47625" marR="47625" marT="47625" marB="47625" anchor="ctr"/>
                </a:tc>
                <a:tc>
                  <a:txBody>
                    <a:bodyPr vert="horz" wrap="square"/>
                    <a:lstStyle/>
                    <a:p>
                      <a:pPr rtl="0" fontAlgn="ctr"/>
                      <a:r>
                        <a:rPr lang="zh-TW" sz="2300" b="0">
                          <a:effectLst/>
                          <a:latin typeface="標楷體" pitchFamily="65" charset="-120"/>
                          <a:ea typeface="標楷體" panose="03000509000000000000" pitchFamily="65" charset="-120"/>
                        </a:rPr>
                        <a:t>更新</a:t>
                      </a:r>
                      <a:r>
                        <a:rPr lang="en-US" altLang="zh-TW" sz="2300" b="0">
                          <a:effectLst/>
                          <a:latin typeface="標楷體" pitchFamily="65" charset="-120"/>
                          <a:ea typeface="標楷體" panose="03000509000000000000" pitchFamily="65" charset="-120"/>
                        </a:rPr>
                        <a:t>MAC</a:t>
                      </a:r>
                      <a:r>
                        <a:rPr lang="zh-TW" sz="2300" b="0">
                          <a:effectLst/>
                          <a:latin typeface="標楷體" pitchFamily="65" charset="-120"/>
                          <a:ea typeface="標楷體" panose="03000509000000000000" pitchFamily="65" charset="-120"/>
                        </a:rPr>
                        <a:t>表</a:t>
                      </a:r>
                    </a:p>
                  </a:txBody>
                  <a:tcPr marL="47625" marR="47625" marT="47625" marB="47625" anchor="ctr"/>
                </a:tc>
                <a:tc>
                  <a:txBody>
                    <a:bodyPr vert="horz" wrap="square"/>
                    <a:lstStyle/>
                    <a:p>
                      <a:pPr rtl="0" fontAlgn="ctr"/>
                      <a:r>
                        <a:rPr lang="zh-TW" sz="2300" b="0">
                          <a:effectLst/>
                          <a:latin typeface="標楷體" pitchFamily="65" charset="-120"/>
                          <a:ea typeface="標楷體" panose="03000509000000000000" pitchFamily="65" charset="-120"/>
                        </a:rPr>
                        <a:t>是</a:t>
                      </a:r>
                    </a:p>
                  </a:txBody>
                  <a:tcPr marL="47625" marR="47625" marT="47625" marB="47625" anchor="ctr"/>
                </a:tc>
                <a:extLst>
                  <a:ext uri="{0D108BD9-81ED-4DB2-BD59-A6C34878D82A}">
                    <a16:rowId xmlns:a16="http://schemas.microsoft.com/office/drawing/2014/main" val="3795268361"/>
                  </a:ext>
                </a:extLst>
              </a:tr>
              <a:tr h="438150">
                <a:tc>
                  <a:txBody>
                    <a:bodyPr vert="horz" wrap="square"/>
                    <a:lstStyle/>
                    <a:p>
                      <a:pPr rtl="0" fontAlgn="ctr"/>
                      <a:r>
                        <a:rPr lang="zh-TW" sz="2300" b="0">
                          <a:effectLst/>
                          <a:latin typeface="標楷體" pitchFamily="65" charset="-120"/>
                          <a:ea typeface="標楷體" panose="03000509000000000000" pitchFamily="65" charset="-120"/>
                        </a:rPr>
                        <a:t>已停用</a:t>
                      </a:r>
                    </a:p>
                  </a:txBody>
                  <a:tcPr marL="47625" marR="47625" marT="47625" marB="47625" anchor="ctr"/>
                </a:tc>
                <a:tc>
                  <a:txBody>
                    <a:bodyPr vert="horz" wrap="square"/>
                    <a:lstStyle/>
                    <a:p>
                      <a:pPr rtl="0" fontAlgn="ctr"/>
                      <a:r>
                        <a:rPr lang="zh-TW" sz="2300" b="0">
                          <a:effectLst/>
                          <a:latin typeface="標楷體" pitchFamily="65" charset="-120"/>
                          <a:ea typeface="標楷體" panose="03000509000000000000" pitchFamily="65" charset="-120"/>
                        </a:rPr>
                        <a:t>未傳送或接收</a:t>
                      </a:r>
                    </a:p>
                  </a:txBody>
                  <a:tcPr marL="47625" marR="47625" marT="47625" marB="47625" anchor="ctr"/>
                </a:tc>
                <a:tc>
                  <a:txBody>
                    <a:bodyPr vert="horz" wrap="square"/>
                    <a:lstStyle/>
                    <a:p>
                      <a:pPr rtl="0" fontAlgn="ctr"/>
                      <a:r>
                        <a:rPr lang="zh-TW" sz="2300" b="0">
                          <a:effectLst/>
                          <a:latin typeface="標楷體" pitchFamily="65" charset="-120"/>
                          <a:ea typeface="標楷體" panose="03000509000000000000" pitchFamily="65" charset="-120"/>
                        </a:rPr>
                        <a:t>無更新</a:t>
                      </a:r>
                    </a:p>
                  </a:txBody>
                  <a:tcPr marL="47625" marR="47625" marT="47625" marB="47625" anchor="ctr"/>
                </a:tc>
                <a:tc>
                  <a:txBody>
                    <a:bodyPr vert="horz" wrap="square"/>
                    <a:lstStyle/>
                    <a:p>
                      <a:pPr rtl="0" fontAlgn="ctr"/>
                      <a:r>
                        <a:rPr lang="zh-TW" sz="2300" b="0">
                          <a:effectLst/>
                          <a:latin typeface="標楷體" pitchFamily="65" charset="-120"/>
                          <a:ea typeface="標楷體" panose="03000509000000000000" pitchFamily="65" charset="-120"/>
                        </a:rPr>
                        <a:t>否</a:t>
                      </a:r>
                    </a:p>
                  </a:txBody>
                  <a:tcPr marL="47625" marR="47625" marT="47625" marB="47625" anchor="ctr"/>
                </a:tc>
                <a:extLst>
                  <a:ext uri="{0D108BD9-81ED-4DB2-BD59-A6C34878D82A}">
                    <a16:rowId xmlns:a16="http://schemas.microsoft.com/office/drawing/2014/main" val="1385506589"/>
                  </a:ext>
                </a:extLst>
              </a:tr>
            </a:tbl>
          </a:graphicData>
        </a:graphic>
      </p:graphicFrame>
      <p:sp>
        <p:nvSpPr>
          <p:cNvPr id="2" name="投影片編號版面配置區 1"/>
          <p:cNvSpPr>
            <a:spLocks noGrp="1"/>
          </p:cNvSpPr>
          <p:nvPr>
            <p:ph type="sldNum" sz="quarter" idx="12"/>
          </p:nvPr>
        </p:nvSpPr>
        <p:spPr/>
        <p:txBody>
          <a:bodyPr/>
          <a:lstStyle/>
          <a:p>
            <a:fld id="{4FAB73BC-B049-4115-A692-8D63A059BFB8}" type="slidenum">
              <a:rPr lang="en-US" smtClean="0"/>
              <a:t>651</a:t>
            </a:fld>
            <a:endParaRPr lang="en-US"/>
          </a:p>
        </p:txBody>
      </p:sp>
    </p:spTree>
    <p:custDataLst>
      <p:tags r:id="rId3"/>
    </p:custDataLst>
    <p:extLst>
      <p:ext uri="{BB962C8B-B14F-4D97-AF65-F5344CB8AC3E}">
        <p14:creationId xmlns:p14="http://schemas.microsoft.com/office/powerpoint/2010/main" val="52518814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652.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noAutofit/>
          </a:bodyPr>
          <a:lstStyle/>
          <a:p>
            <a:r>
              <a:rPr lang="en-US" altLang="zh-TW" sz="2700"/>
              <a:t>22.2 STP </a:t>
            </a:r>
            <a:r>
              <a:rPr lang="zh-TW" altLang="en-US" sz="2700"/>
              <a:t>運作</a:t>
            </a:r>
            <a:br>
              <a:rPr lang="en-US" sz="2700"/>
            </a:br>
            <a:r>
              <a:rPr lang="zh-TW" altLang="en-US" sz="2700"/>
              <a:t>每個 </a:t>
            </a:r>
            <a:r>
              <a:rPr lang="en-US" altLang="zh-TW" sz="2700"/>
              <a:t>VLAN </a:t>
            </a:r>
            <a:r>
              <a:rPr lang="zh-TW" altLang="en-US" sz="2700"/>
              <a:t>的生成樹</a:t>
            </a:r>
          </a:p>
        </p:txBody>
      </p:sp>
      <p:sp>
        <p:nvSpPr>
          <p:cNvPr id="4" name="Content Placeholder 3">
            <a:extLst>
              <a:ext uri="{FF2B5EF4-FFF2-40B4-BE49-F238E27FC236}">
                <a16:creationId xmlns:a16="http://schemas.microsoft.com/office/drawing/2014/main" id="{01552213-467D-5A43-B690-8D66D33BDFB3}"/>
              </a:ext>
            </a:extLst>
          </p:cNvPr>
          <p:cNvSpPr>
            <a:spLocks noGrp="1"/>
          </p:cNvSpPr>
          <p:nvPr>
            <p:ph idx="1"/>
          </p:nvPr>
        </p:nvSpPr>
        <p:spPr>
          <a:xfrm>
            <a:off x="474662" y="1589088"/>
            <a:ext cx="8280057" cy="3689897"/>
          </a:xfrm>
        </p:spPr>
        <p:txBody>
          <a:bodyPr/>
          <a:lstStyle/>
          <a:p>
            <a:pPr marL="342892" indent="-342892" algn="l">
              <a:buFont typeface="Arial" panose="020b0604020202020204" pitchFamily="34" charset="0"/>
              <a:buChar char="•"/>
            </a:pPr>
            <a:endParaRPr lang="en-US" sz="1400">
              <a:solidFill>
                <a:srgbClr val="000000"/>
              </a:solidFill>
            </a:endParaRPr>
          </a:p>
          <a:p>
            <a:pPr marL="0" indent="0" algn="l"/>
            <a:r>
              <a:rPr lang="en-US" altLang="zh-TW" sz="1950">
                <a:solidFill>
                  <a:srgbClr val="000000"/>
                </a:solidFill>
              </a:rPr>
              <a:t>STP </a:t>
            </a:r>
            <a:r>
              <a:rPr lang="zh-TW" altLang="en-US" sz="1950">
                <a:solidFill>
                  <a:srgbClr val="000000"/>
                </a:solidFill>
              </a:rPr>
              <a:t>可設定為在具有多個 </a:t>
            </a:r>
            <a:r>
              <a:rPr lang="en-US" altLang="zh-TW" sz="1950">
                <a:solidFill>
                  <a:srgbClr val="000000"/>
                </a:solidFill>
              </a:rPr>
              <a:t>VLAN </a:t>
            </a:r>
            <a:r>
              <a:rPr lang="zh-TW" altLang="en-US" sz="1950">
                <a:solidFill>
                  <a:srgbClr val="000000"/>
                </a:solidFill>
              </a:rPr>
              <a:t>的環境中運作。在每個 </a:t>
            </a:r>
            <a:r>
              <a:rPr lang="en-US" altLang="zh-TW" sz="1950">
                <a:solidFill>
                  <a:srgbClr val="000000"/>
                </a:solidFill>
              </a:rPr>
              <a:t>VLAN </a:t>
            </a:r>
            <a:r>
              <a:rPr lang="zh-TW" altLang="en-US" sz="1950">
                <a:solidFill>
                  <a:srgbClr val="000000"/>
                </a:solidFill>
              </a:rPr>
              <a:t>生成樹 </a:t>
            </a:r>
            <a:r>
              <a:rPr lang="en-US" altLang="zh-TW" sz="1950">
                <a:solidFill>
                  <a:srgbClr val="000000"/>
                </a:solidFill>
              </a:rPr>
              <a:t>(PVST) </a:t>
            </a:r>
            <a:r>
              <a:rPr lang="zh-TW" altLang="en-US" sz="1950">
                <a:solidFill>
                  <a:srgbClr val="000000"/>
                </a:solidFill>
              </a:rPr>
              <a:t>版本的 </a:t>
            </a:r>
            <a:r>
              <a:rPr lang="en-US" altLang="zh-TW" sz="1950">
                <a:solidFill>
                  <a:srgbClr val="000000"/>
                </a:solidFill>
              </a:rPr>
              <a:t>STP </a:t>
            </a:r>
            <a:r>
              <a:rPr lang="zh-TW" altLang="en-US" sz="1950">
                <a:solidFill>
                  <a:srgbClr val="000000"/>
                </a:solidFill>
              </a:rPr>
              <a:t>中，有針對每個生成樹實例選擇的根橋接器。這可讓不同的 </a:t>
            </a:r>
            <a:r>
              <a:rPr lang="en-US" altLang="zh-TW" sz="1950">
                <a:solidFill>
                  <a:srgbClr val="000000"/>
                </a:solidFill>
              </a:rPr>
              <a:t>VLAN </a:t>
            </a:r>
            <a:r>
              <a:rPr lang="zh-TW" altLang="en-US" sz="1950">
                <a:solidFill>
                  <a:srgbClr val="000000"/>
                </a:solidFill>
              </a:rPr>
              <a:t>集合具有不同的根橋接器。</a:t>
            </a:r>
            <a:r>
              <a:rPr lang="en-US" altLang="zh-TW" sz="1950">
                <a:solidFill>
                  <a:srgbClr val="000000"/>
                </a:solidFill>
              </a:rPr>
              <a:t>STP </a:t>
            </a:r>
            <a:r>
              <a:rPr lang="zh-TW" altLang="en-US" sz="1950">
                <a:solidFill>
                  <a:srgbClr val="000000"/>
                </a:solidFill>
              </a:rPr>
              <a:t>為每個個別 </a:t>
            </a:r>
            <a:r>
              <a:rPr lang="en-US" altLang="zh-TW" sz="1950">
                <a:solidFill>
                  <a:srgbClr val="000000"/>
                </a:solidFill>
              </a:rPr>
              <a:t>VLAN </a:t>
            </a:r>
            <a:r>
              <a:rPr lang="zh-TW" altLang="en-US" sz="1950">
                <a:solidFill>
                  <a:srgbClr val="000000"/>
                </a:solidFill>
              </a:rPr>
              <a:t>操作 </a:t>
            </a:r>
            <a:r>
              <a:rPr lang="en-US" altLang="zh-TW" sz="1950">
                <a:solidFill>
                  <a:srgbClr val="000000"/>
                </a:solidFill>
              </a:rPr>
              <a:t>STP </a:t>
            </a:r>
            <a:r>
              <a:rPr lang="zh-TW" altLang="en-US" sz="1950">
                <a:solidFill>
                  <a:srgbClr val="000000"/>
                </a:solidFill>
              </a:rPr>
              <a:t>的單獨實例。如果所有交換器上的所有連接埠都是 </a:t>
            </a:r>
            <a:r>
              <a:rPr lang="en-US" altLang="zh-TW" sz="1950">
                <a:solidFill>
                  <a:srgbClr val="000000"/>
                </a:solidFill>
              </a:rPr>
              <a:t>VLAN 1 </a:t>
            </a:r>
            <a:r>
              <a:rPr lang="zh-TW" altLang="en-US" sz="1950">
                <a:solidFill>
                  <a:srgbClr val="000000"/>
                </a:solidFill>
              </a:rPr>
              <a:t>的成員，則只有一個生成樹實例。</a:t>
            </a:r>
          </a:p>
          <a:p>
            <a:pPr marL="342892" indent="-342892" algn="l">
              <a:buFont typeface="Arial" panose="020b0604020202020204" pitchFamily="34" charset="0"/>
              <a:buChar char="•"/>
            </a:pPr>
            <a:endParaRPr lang="en-US" sz="1400">
              <a:solidFill>
                <a:srgbClr val="000000"/>
              </a:solidFill>
            </a:endParaRPr>
          </a:p>
        </p:txBody>
      </p:sp>
      <p:sp>
        <p:nvSpPr>
          <p:cNvPr id="2" name="投影片編號版面配置區 1"/>
          <p:cNvSpPr>
            <a:spLocks noGrp="1"/>
          </p:cNvSpPr>
          <p:nvPr>
            <p:ph type="sldNum" sz="quarter" idx="12"/>
          </p:nvPr>
        </p:nvSpPr>
        <p:spPr/>
        <p:txBody>
          <a:bodyPr/>
          <a:lstStyle/>
          <a:p>
            <a:fld id="{4FAB73BC-B049-4115-A692-8D63A059BFB8}" type="slidenum">
              <a:rPr lang="en-US" smtClean="0"/>
              <a:t>652</a:t>
            </a:fld>
            <a:endParaRPr lang="en-US"/>
          </a:p>
        </p:txBody>
      </p:sp>
    </p:spTree>
    <p:custDataLst>
      <p:tags r:id="rId3"/>
    </p:custDataLst>
    <p:extLst>
      <p:ext uri="{BB962C8B-B14F-4D97-AF65-F5344CB8AC3E}">
        <p14:creationId xmlns:p14="http://schemas.microsoft.com/office/powerpoint/2010/main" val="415560998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653.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noAutofit/>
          </a:bodyPr>
          <a:lstStyle/>
          <a:p>
            <a:r>
              <a:rPr lang="en-US" altLang="zh-TW" sz="2700" smtClean="0"/>
              <a:t>22.3STP </a:t>
            </a:r>
            <a:r>
              <a:rPr lang="zh-TW" altLang="en-US" sz="2700"/>
              <a:t>的演變</a:t>
            </a:r>
            <a:br>
              <a:rPr lang="en-US" sz="2700"/>
            </a:br>
            <a:r>
              <a:rPr lang="zh-TW" altLang="en-US" sz="2700"/>
              <a:t>不同版本的 </a:t>
            </a:r>
            <a:r>
              <a:rPr lang="en-US" altLang="zh-TW" sz="2700"/>
              <a:t>STP</a:t>
            </a:r>
          </a:p>
        </p:txBody>
      </p:sp>
      <p:sp>
        <p:nvSpPr>
          <p:cNvPr id="4" name="Content Placeholder 3">
            <a:extLst>
              <a:ext uri="{FF2B5EF4-FFF2-40B4-BE49-F238E27FC236}">
                <a16:creationId xmlns:a16="http://schemas.microsoft.com/office/drawing/2014/main" id="{4E557AC4-A5AB-C14A-98F4-74D7EF3D60FA}"/>
              </a:ext>
            </a:extLst>
          </p:cNvPr>
          <p:cNvSpPr>
            <a:spLocks noGrp="1"/>
          </p:cNvSpPr>
          <p:nvPr>
            <p:ph idx="1"/>
          </p:nvPr>
        </p:nvSpPr>
        <p:spPr>
          <a:xfrm>
            <a:off x="474662" y="1589088"/>
            <a:ext cx="8280057" cy="3689897"/>
          </a:xfrm>
        </p:spPr>
        <p:txBody>
          <a:bodyPr/>
          <a:lstStyle/>
          <a:p>
            <a:pPr marL="342892" indent="-342892" algn="l">
              <a:buFont typeface="Arial" panose="020b0604020202020204" pitchFamily="34" charset="0"/>
              <a:buChar char="•"/>
            </a:pPr>
            <a:r>
              <a:rPr lang="zh-TW" altLang="en-US" sz="1400">
                <a:solidFill>
                  <a:srgbClr val="000000"/>
                </a:solidFill>
              </a:rPr>
              <a:t>許多專業人士一般使用生成樹和 </a:t>
            </a:r>
            <a:r>
              <a:rPr lang="en-US" altLang="zh-TW" sz="1400">
                <a:solidFill>
                  <a:srgbClr val="000000"/>
                </a:solidFill>
              </a:rPr>
              <a:t>STP </a:t>
            </a:r>
            <a:r>
              <a:rPr lang="zh-TW" altLang="en-US" sz="1400">
                <a:solidFill>
                  <a:srgbClr val="000000"/>
                </a:solidFill>
              </a:rPr>
              <a:t>來指生成樹的各種實現，如快速生成樹協定（</a:t>
            </a:r>
            <a:r>
              <a:rPr lang="en-US" altLang="zh-TW" sz="1400">
                <a:solidFill>
                  <a:srgbClr val="000000"/>
                </a:solidFill>
              </a:rPr>
              <a:t>RSTP</a:t>
            </a:r>
            <a:r>
              <a:rPr lang="zh-TW" altLang="en-US" sz="1400">
                <a:solidFill>
                  <a:srgbClr val="000000"/>
                </a:solidFill>
              </a:rPr>
              <a:t>）和多生成樹協定（</a:t>
            </a:r>
            <a:r>
              <a:rPr lang="en-US" altLang="zh-TW" sz="1400">
                <a:solidFill>
                  <a:srgbClr val="000000"/>
                </a:solidFill>
              </a:rPr>
              <a:t>MSTP</a:t>
            </a:r>
            <a:r>
              <a:rPr lang="zh-TW" altLang="en-US" sz="1400">
                <a:solidFill>
                  <a:srgbClr val="000000"/>
                </a:solidFill>
              </a:rPr>
              <a:t>）。為了正確地溝通生成樹的概念，重要的是指在內文中生成樹的實現或標準。</a:t>
            </a:r>
          </a:p>
          <a:p>
            <a:pPr marL="342892" indent="-342892" algn="l">
              <a:buFont typeface="Arial" panose="020b0604020202020204" pitchFamily="34" charset="0"/>
              <a:buChar char="•"/>
            </a:pPr>
            <a:r>
              <a:rPr lang="zh-TW" altLang="en-US" sz="1400">
                <a:solidFill>
                  <a:srgbClr val="000000"/>
                </a:solidFill>
              </a:rPr>
              <a:t>關於生成樹的最新 </a:t>
            </a:r>
            <a:r>
              <a:rPr lang="en-US" altLang="zh-TW" sz="1400">
                <a:solidFill>
                  <a:srgbClr val="000000"/>
                </a:solidFill>
              </a:rPr>
              <a:t>IEEE </a:t>
            </a:r>
            <a:r>
              <a:rPr lang="zh-TW" altLang="en-US" sz="1400">
                <a:solidFill>
                  <a:srgbClr val="000000"/>
                </a:solidFill>
              </a:rPr>
              <a:t>文件 </a:t>
            </a:r>
            <a:r>
              <a:rPr lang="en-US" altLang="zh-TW" sz="1400">
                <a:solidFill>
                  <a:srgbClr val="000000"/>
                </a:solidFill>
              </a:rPr>
              <a:t>(IEEE-802-1D-2004) </a:t>
            </a:r>
            <a:r>
              <a:rPr lang="zh-TW" altLang="en-US" sz="1400">
                <a:solidFill>
                  <a:srgbClr val="000000"/>
                </a:solidFill>
              </a:rPr>
              <a:t>說，“</a:t>
            </a:r>
            <a:r>
              <a:rPr lang="en-US" altLang="zh-TW" sz="1400">
                <a:solidFill>
                  <a:srgbClr val="000000"/>
                </a:solidFill>
              </a:rPr>
              <a:t>STP </a:t>
            </a:r>
            <a:r>
              <a:rPr lang="zh-TW" altLang="en-US" sz="1400">
                <a:solidFill>
                  <a:srgbClr val="000000"/>
                </a:solidFill>
              </a:rPr>
              <a:t>現在已被快速生成樹協定 </a:t>
            </a:r>
            <a:r>
              <a:rPr lang="en-US" altLang="zh-TW" sz="1400">
                <a:solidFill>
                  <a:srgbClr val="000000"/>
                </a:solidFill>
              </a:rPr>
              <a:t>(RSTP) </a:t>
            </a:r>
            <a:r>
              <a:rPr lang="zh-TW" altLang="en-US" sz="1400">
                <a:solidFill>
                  <a:srgbClr val="000000"/>
                </a:solidFill>
              </a:rPr>
              <a:t>取代。 </a:t>
            </a:r>
            <a:r>
              <a:rPr lang="en-US" altLang="zh-TW" sz="1400">
                <a:solidFill>
                  <a:srgbClr val="000000"/>
                </a:solidFill>
              </a:rPr>
              <a:t>IEEE </a:t>
            </a:r>
            <a:r>
              <a:rPr lang="zh-TW" altLang="en-US" sz="1400">
                <a:solidFill>
                  <a:srgbClr val="000000"/>
                </a:solidFill>
              </a:rPr>
              <a:t>使用 “</a:t>
            </a:r>
            <a:r>
              <a:rPr lang="en-US" altLang="zh-TW" sz="1400">
                <a:solidFill>
                  <a:srgbClr val="000000"/>
                </a:solidFill>
              </a:rPr>
              <a:t>STP” </a:t>
            </a:r>
            <a:r>
              <a:rPr lang="zh-TW" altLang="en-US" sz="1400">
                <a:solidFill>
                  <a:srgbClr val="000000"/>
                </a:solidFill>
              </a:rPr>
              <a:t>來參照生成樹的原始實作，以及 “</a:t>
            </a:r>
            <a:r>
              <a:rPr lang="en-US" altLang="zh-TW" sz="1400">
                <a:solidFill>
                  <a:srgbClr val="000000"/>
                </a:solidFill>
              </a:rPr>
              <a:t>RSTP” </a:t>
            </a:r>
            <a:r>
              <a:rPr lang="zh-TW" altLang="en-US" sz="1400">
                <a:solidFill>
                  <a:srgbClr val="000000"/>
                </a:solidFill>
              </a:rPr>
              <a:t>來描述 </a:t>
            </a:r>
            <a:r>
              <a:rPr lang="en-US" altLang="zh-TW" sz="1400">
                <a:solidFill>
                  <a:srgbClr val="000000"/>
                </a:solidFill>
              </a:rPr>
              <a:t>IEEE-802.1D-2004 </a:t>
            </a:r>
            <a:r>
              <a:rPr lang="zh-TW" altLang="en-US" sz="1400">
                <a:solidFill>
                  <a:srgbClr val="000000"/>
                </a:solidFill>
              </a:rPr>
              <a:t>中指定的生成樹的版本。 </a:t>
            </a:r>
          </a:p>
          <a:p>
            <a:pPr marL="342892" indent="-342892" algn="l">
              <a:buFont typeface="Arial" panose="020b0604020202020204" pitchFamily="34" charset="0"/>
              <a:buChar char="•"/>
            </a:pPr>
            <a:r>
              <a:rPr lang="zh-TW" altLang="en-US" sz="1400">
                <a:solidFill>
                  <a:srgbClr val="000000"/>
                </a:solidFill>
              </a:rPr>
              <a:t>因為這兩個協定共用大部分相同的術語和無迴圈路徑方法，主要焦點將放在目前的標準以及思科專屬實作 </a:t>
            </a:r>
            <a:r>
              <a:rPr lang="en-US" altLang="zh-TW" sz="1400">
                <a:solidFill>
                  <a:srgbClr val="000000"/>
                </a:solidFill>
              </a:rPr>
              <a:t>STP </a:t>
            </a:r>
            <a:r>
              <a:rPr lang="zh-TW" altLang="en-US" sz="1400">
                <a:solidFill>
                  <a:srgbClr val="000000"/>
                </a:solidFill>
              </a:rPr>
              <a:t>和 </a:t>
            </a:r>
            <a:r>
              <a:rPr lang="en-US" altLang="zh-TW" sz="1400">
                <a:solidFill>
                  <a:srgbClr val="000000"/>
                </a:solidFill>
              </a:rPr>
              <a:t>RSTP</a:t>
            </a:r>
            <a:r>
              <a:rPr lang="zh-TW" altLang="en-US" sz="1400">
                <a:solidFill>
                  <a:srgbClr val="000000"/>
                </a:solidFill>
              </a:rPr>
              <a:t>。</a:t>
            </a:r>
          </a:p>
          <a:p>
            <a:pPr marL="342892" indent="-342892" algn="l">
              <a:buFont typeface="Arial" panose="020b0604020202020204" pitchFamily="34" charset="0"/>
              <a:buChar char="•"/>
            </a:pPr>
            <a:r>
              <a:rPr lang="zh-TW" altLang="en-US" sz="1400">
                <a:solidFill>
                  <a:srgbClr val="000000"/>
                </a:solidFill>
              </a:rPr>
              <a:t>執行 </a:t>
            </a:r>
            <a:r>
              <a:rPr lang="en-US" altLang="zh-TW" sz="1400">
                <a:solidFill>
                  <a:srgbClr val="000000"/>
                </a:solidFill>
              </a:rPr>
              <a:t>IOS 15.0 </a:t>
            </a:r>
            <a:r>
              <a:rPr lang="zh-TW" altLang="en-US" sz="1400">
                <a:solidFill>
                  <a:srgbClr val="000000"/>
                </a:solidFill>
              </a:rPr>
              <a:t>或更新版本的思科交換器，依預設執行 </a:t>
            </a:r>
            <a:r>
              <a:rPr lang="en-US" altLang="zh-TW" sz="1400">
                <a:solidFill>
                  <a:srgbClr val="000000"/>
                </a:solidFill>
              </a:rPr>
              <a:t>PVST+</a:t>
            </a:r>
            <a:r>
              <a:rPr lang="zh-TW" altLang="en-US" sz="1400">
                <a:solidFill>
                  <a:srgbClr val="000000"/>
                </a:solidFill>
              </a:rPr>
              <a:t>。此版本包含許多 </a:t>
            </a:r>
            <a:r>
              <a:rPr lang="en-US" altLang="zh-TW" sz="1400">
                <a:solidFill>
                  <a:srgbClr val="000000"/>
                </a:solidFill>
              </a:rPr>
              <a:t>IEEE 802.1D-2004 </a:t>
            </a:r>
            <a:r>
              <a:rPr lang="zh-TW" altLang="en-US" sz="1400">
                <a:solidFill>
                  <a:srgbClr val="000000"/>
                </a:solidFill>
              </a:rPr>
              <a:t>的規格，例如替代連接埠取代原來的非指定連接埠。為了執行快速生成樹協定，必須明確設定交換器才能執行快速生成樹協定。</a:t>
            </a:r>
          </a:p>
        </p:txBody>
      </p:sp>
      <p:sp>
        <p:nvSpPr>
          <p:cNvPr id="2" name="投影片編號版面配置區 1"/>
          <p:cNvSpPr>
            <a:spLocks noGrp="1"/>
          </p:cNvSpPr>
          <p:nvPr>
            <p:ph type="sldNum" sz="quarter" idx="12"/>
          </p:nvPr>
        </p:nvSpPr>
        <p:spPr/>
        <p:txBody>
          <a:bodyPr/>
          <a:lstStyle/>
          <a:p>
            <a:fld id="{4FAB73BC-B049-4115-A692-8D63A059BFB8}" type="slidenum">
              <a:rPr lang="en-US" smtClean="0"/>
              <a:t>653</a:t>
            </a:fld>
            <a:endParaRPr lang="en-US"/>
          </a:p>
        </p:txBody>
      </p:sp>
    </p:spTree>
    <p:custDataLst>
      <p:tags r:id="rId3"/>
    </p:custDataLst>
    <p:extLst>
      <p:ext uri="{BB962C8B-B14F-4D97-AF65-F5344CB8AC3E}">
        <p14:creationId xmlns:p14="http://schemas.microsoft.com/office/powerpoint/2010/main" val="31781383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654.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noAutofit/>
          </a:bodyPr>
          <a:lstStyle/>
          <a:p>
            <a:r>
              <a:rPr lang="en-US" altLang="zh-TW" sz="2700"/>
              <a:t>22.3STP </a:t>
            </a:r>
            <a:r>
              <a:rPr lang="zh-TW" altLang="en-US" sz="2700"/>
              <a:t>的演變</a:t>
            </a:r>
            <a:br>
              <a:rPr lang="en-US" sz="2700"/>
            </a:br>
            <a:r>
              <a:rPr lang="zh-TW" altLang="en-US" sz="2700"/>
              <a:t>不同版本的 </a:t>
            </a:r>
            <a:r>
              <a:rPr lang="en-US" altLang="zh-TW" sz="2700"/>
              <a:t>STP</a:t>
            </a:r>
            <a:r>
              <a:rPr lang="zh-TW" altLang="en-US" sz="2700"/>
              <a:t>（續） </a:t>
            </a:r>
          </a:p>
        </p:txBody>
      </p:sp>
      <p:graphicFrame>
        <p:nvGraphicFramePr>
          <p:cNvPr id="6" name="Content Placeholder 5">
            <a:extLst>
              <a:ext uri="{FF2B5EF4-FFF2-40B4-BE49-F238E27FC236}">
                <a16:creationId xmlns:a16="http://schemas.microsoft.com/office/drawing/2014/main" id="{7D1C3B02-B1E4-2040-B969-49C63A6FDAE1}"/>
              </a:ext>
            </a:extLst>
          </p:cNvPr>
          <p:cNvGraphicFramePr>
            <a:graphicFrameLocks noGrp="1"/>
          </p:cNvGraphicFramePr>
          <p:nvPr>
            <p:ph idx="1"/>
            <p:extLst/>
          </p:nvPr>
        </p:nvGraphicFramePr>
        <p:xfrm>
          <a:off x="422406" y="1695121"/>
          <a:ext cx="8280400" cy="3873500"/>
        </p:xfrm>
        <a:graphic>
          <a:graphicData uri="http://schemas.openxmlformats.org/drawingml/2006/table">
            <a:tbl>
              <a:tblPr firstRow="1" bandRow="1">
                <a:tableStyleId>{5C22544A-7EE6-4342-B048-85BDC9FD1C3A}</a:tableStyleId>
              </a:tblPr>
              <a:tblGrid>
                <a:gridCol w="790944">
                  <a:extLst>
                    <a:ext uri="{9D8B030D-6E8A-4147-A177-3AD203B41FA5}">
                      <a16:colId xmlns:a16="http://schemas.microsoft.com/office/drawing/2014/main" val="2181609705"/>
                    </a:ext>
                  </a:extLst>
                </a:gridCol>
                <a:gridCol w="7489456">
                  <a:extLst>
                    <a:ext uri="{9D8B030D-6E8A-4147-A177-3AD203B41FA5}">
                      <a16:colId xmlns:a16="http://schemas.microsoft.com/office/drawing/2014/main" val="3279706433"/>
                    </a:ext>
                  </a:extLst>
                </a:gridCol>
              </a:tblGrid>
              <a:tr h="370840">
                <a:tc>
                  <a:txBody>
                    <a:bodyPr vert="horz" wrap="square"/>
                    <a:lstStyle/>
                    <a:p>
                      <a:pPr algn="l" rtl="0" fontAlgn="ctr"/>
                      <a:r>
                        <a:rPr lang="zh-TW" sz="1200">
                          <a:effectLst/>
                          <a:latin typeface="標楷體" pitchFamily="65" charset="-120"/>
                          <a:ea typeface="標楷體" panose="03000509000000000000" pitchFamily="65" charset="-120"/>
                        </a:rPr>
                        <a:t>STP 變形</a:t>
                      </a:r>
                    </a:p>
                  </a:txBody>
                  <a:tcPr marL="47625" marR="47625" marT="47625" marB="47625" anchor="ctr"/>
                </a:tc>
                <a:tc>
                  <a:txBody>
                    <a:bodyPr vert="horz" wrap="square"/>
                    <a:lstStyle/>
                    <a:p>
                      <a:pPr algn="l" rtl="0" fontAlgn="ctr"/>
                      <a:r>
                        <a:rPr lang="zh-TW" sz="1200">
                          <a:effectLst/>
                          <a:latin typeface="標楷體" pitchFamily="65" charset="-120"/>
                          <a:ea typeface="標楷體" panose="03000509000000000000" pitchFamily="65" charset="-120"/>
                        </a:rPr>
                        <a:t>說明</a:t>
                      </a:r>
                    </a:p>
                  </a:txBody>
                  <a:tcPr marL="47625" marR="47625" marT="47625" marB="47625" anchor="ctr"/>
                </a:tc>
                <a:extLst>
                  <a:ext uri="{0D108BD9-81ED-4DB2-BD59-A6C34878D82A}">
                    <a16:rowId xmlns:a16="http://schemas.microsoft.com/office/drawing/2014/main" val="1112780972"/>
                  </a:ext>
                </a:extLst>
              </a:tr>
              <a:tr h="461010">
                <a:tc>
                  <a:txBody>
                    <a:bodyPr vert="horz" wrap="square"/>
                    <a:lstStyle/>
                    <a:p>
                      <a:pPr rtl="0" fontAlgn="ctr"/>
                      <a:r>
                        <a:rPr lang="zh-TW" sz="1200" b="0">
                          <a:effectLst/>
                          <a:latin typeface="標楷體" pitchFamily="65" charset="-120"/>
                          <a:ea typeface="標楷體" panose="03000509000000000000" pitchFamily="65" charset="-120"/>
                        </a:rPr>
                        <a:t>STP</a:t>
                      </a:r>
                    </a:p>
                  </a:txBody>
                  <a:tcPr marL="47625" marR="47625" marT="47625" marB="47625" anchor="ctr"/>
                </a:tc>
                <a:tc>
                  <a:txBody>
                    <a:bodyPr vert="horz" wrap="square"/>
                    <a:lstStyle/>
                    <a:p>
                      <a:pPr rtl="0" fontAlgn="ctr"/>
                      <a:r>
                        <a:rPr lang="zh-TW" sz="1200" b="0">
                          <a:effectLst/>
                          <a:latin typeface="標楷體" pitchFamily="65" charset="-120"/>
                          <a:ea typeface="標楷體" panose="03000509000000000000" pitchFamily="65" charset="-120"/>
                        </a:rPr>
                        <a:t>這是原始的 IEEE 802.1D 版本 (802.1D-1998 及更早版本)，可在具備備援連結的網路中提供無迴圈的拓撲。也稱為共同生成樹（CST），它假定為整個橋接網路</a:t>
                      </a:r>
                      <a:r>
                        <a:rPr lang="zh-TW" altLang="en-US" sz="1200" b="0">
                          <a:effectLst/>
                          <a:latin typeface="標楷體" pitchFamily="65" charset="-120"/>
                          <a:ea typeface="標楷體" panose="03000509000000000000" pitchFamily="65" charset="-120"/>
                        </a:rPr>
                        <a:t>為</a:t>
                      </a:r>
                      <a:r>
                        <a:rPr lang="zh-TW" sz="1200" b="0">
                          <a:effectLst/>
                          <a:latin typeface="標楷體" pitchFamily="65" charset="-120"/>
                          <a:ea typeface="標楷體" panose="03000509000000000000" pitchFamily="65" charset="-120"/>
                        </a:rPr>
                        <a:t>一個生成樹實例，無論 VLAN 的數量如何。</a:t>
                      </a:r>
                    </a:p>
                  </a:txBody>
                  <a:tcPr marL="47625" marR="47625" marT="47625" marB="47625" anchor="ctr"/>
                </a:tc>
                <a:extLst>
                  <a:ext uri="{0D108BD9-81ED-4DB2-BD59-A6C34878D82A}">
                    <a16:rowId xmlns:a16="http://schemas.microsoft.com/office/drawing/2014/main" val="2267108576"/>
                  </a:ext>
                </a:extLst>
              </a:tr>
              <a:tr h="643890">
                <a:tc>
                  <a:txBody>
                    <a:bodyPr vert="horz" wrap="square"/>
                    <a:lstStyle/>
                    <a:p>
                      <a:pPr rtl="0" fontAlgn="ctr"/>
                      <a:r>
                        <a:rPr lang="zh-TW" sz="1200" b="0">
                          <a:effectLst/>
                          <a:latin typeface="標楷體" pitchFamily="65" charset="-120"/>
                          <a:ea typeface="標楷體" panose="03000509000000000000" pitchFamily="65" charset="-120"/>
                        </a:rPr>
                        <a:t>PVST+</a:t>
                      </a:r>
                    </a:p>
                  </a:txBody>
                  <a:tcPr marL="47625" marR="47625" marT="47625" marB="47625" anchor="ctr"/>
                </a:tc>
                <a:tc>
                  <a:txBody>
                    <a:bodyPr vert="horz" wrap="square"/>
                    <a:lstStyle/>
                    <a:p>
                      <a:pPr rtl="0" fontAlgn="ctr"/>
                      <a:r>
                        <a:rPr lang="zh-TW" sz="1200" b="0">
                          <a:effectLst/>
                          <a:latin typeface="標楷體" pitchFamily="65" charset="-120"/>
                          <a:ea typeface="標楷體" panose="03000509000000000000" pitchFamily="65" charset="-120"/>
                        </a:rPr>
                        <a:t>每個 VLAN 生成樹 (PVST+) 是 STP 的思科增強功能，為網路中設定的每個 VLAN 提供個別的 802.1D 生成樹實例。PVST+ 支援  PortFast, UplinkFast, BackboneFast, BPDU guard, BPDU filter, root guard, 和 loop guard。</a:t>
                      </a:r>
                    </a:p>
                  </a:txBody>
                  <a:tcPr marL="47625" marR="47625" marT="47625" marB="47625" anchor="ctr"/>
                </a:tc>
                <a:extLst>
                  <a:ext uri="{0D108BD9-81ED-4DB2-BD59-A6C34878D82A}">
                    <a16:rowId xmlns:a16="http://schemas.microsoft.com/office/drawing/2014/main" val="872650561"/>
                  </a:ext>
                </a:extLst>
              </a:tr>
              <a:tr h="461010">
                <a:tc>
                  <a:txBody>
                    <a:bodyPr vert="horz" wrap="square"/>
                    <a:lstStyle/>
                    <a:p>
                      <a:pPr rtl="0" fontAlgn="ctr"/>
                      <a:r>
                        <a:rPr lang="zh-TW" sz="1200" b="0">
                          <a:effectLst/>
                          <a:latin typeface="標楷體" pitchFamily="65" charset="-120"/>
                          <a:ea typeface="標楷體" panose="03000509000000000000" pitchFamily="65" charset="-120"/>
                        </a:rPr>
                        <a:t>802.1D-2004</a:t>
                      </a:r>
                    </a:p>
                  </a:txBody>
                  <a:tcPr marL="47625" marR="47625" marT="47625" marB="47625" anchor="ctr"/>
                </a:tc>
                <a:tc>
                  <a:txBody>
                    <a:bodyPr vert="horz" wrap="square"/>
                    <a:lstStyle/>
                    <a:p>
                      <a:pPr rtl="0" fontAlgn="ctr"/>
                      <a:r>
                        <a:rPr lang="zh-TW" sz="1200" b="0">
                          <a:effectLst/>
                          <a:latin typeface="標楷體" pitchFamily="65" charset="-120"/>
                          <a:ea typeface="標楷體" panose="03000509000000000000" pitchFamily="65" charset="-120"/>
                        </a:rPr>
                        <a:t>這是 STP 標準的更新版本，包含</a:t>
                      </a:r>
                      <a:r>
                        <a:rPr lang="zh-TW" altLang="en-US" sz="1200" b="0">
                          <a:effectLst/>
                          <a:latin typeface="標楷體" pitchFamily="65" charset="-120"/>
                          <a:ea typeface="標楷體" panose="03000509000000000000" pitchFamily="65" charset="-120"/>
                        </a:rPr>
                        <a:t>於</a:t>
                      </a:r>
                      <a:r>
                        <a:rPr lang="zh-TW" sz="1200" b="0">
                          <a:effectLst/>
                          <a:latin typeface="標楷體" pitchFamily="65" charset="-120"/>
                          <a:ea typeface="標楷體" panose="03000509000000000000" pitchFamily="65" charset="-120"/>
                        </a:rPr>
                        <a:t> IEEE 802.1w。</a:t>
                      </a:r>
                    </a:p>
                  </a:txBody>
                  <a:tcPr marL="47625" marR="47625" marT="47625" marB="47625" anchor="ctr"/>
                </a:tc>
                <a:extLst>
                  <a:ext uri="{0D108BD9-81ED-4DB2-BD59-A6C34878D82A}">
                    <a16:rowId xmlns:a16="http://schemas.microsoft.com/office/drawing/2014/main" val="2268619542"/>
                  </a:ext>
                </a:extLst>
              </a:tr>
              <a:tr h="370840">
                <a:tc>
                  <a:txBody>
                    <a:bodyPr vert="horz" wrap="square"/>
                    <a:lstStyle/>
                    <a:p>
                      <a:pPr rtl="0" fontAlgn="ctr"/>
                      <a:r>
                        <a:rPr lang="zh-TW" sz="1200" b="0">
                          <a:effectLst/>
                          <a:latin typeface="標楷體" pitchFamily="65" charset="-120"/>
                          <a:ea typeface="標楷體" panose="03000509000000000000" pitchFamily="65" charset="-120"/>
                        </a:rPr>
                        <a:t>RSTP</a:t>
                      </a:r>
                    </a:p>
                  </a:txBody>
                  <a:tcPr marL="47625" marR="47625" marT="47625" marB="47625" anchor="ctr"/>
                </a:tc>
                <a:tc>
                  <a:txBody>
                    <a:bodyPr vert="horz" wrap="square"/>
                    <a:lstStyle/>
                    <a:p>
                      <a:pPr rtl="0" fontAlgn="ctr"/>
                      <a:r>
                        <a:rPr lang="zh-TW" sz="1200" b="0">
                          <a:effectLst/>
                          <a:latin typeface="標楷體" pitchFamily="65" charset="-120"/>
                          <a:ea typeface="標楷體" panose="03000509000000000000" pitchFamily="65" charset="-120"/>
                        </a:rPr>
                        <a:t>快速生成樹協定 (RSTP) 或 IEEE 802.1w 是 STP 的演變，提供比 STP 更快的收斂。</a:t>
                      </a:r>
                    </a:p>
                  </a:txBody>
                  <a:tcPr marL="47625" marR="47625" marT="47625" marB="47625" anchor="ctr"/>
                </a:tc>
                <a:extLst>
                  <a:ext uri="{0D108BD9-81ED-4DB2-BD59-A6C34878D82A}">
                    <a16:rowId xmlns:a16="http://schemas.microsoft.com/office/drawing/2014/main" val="3321853904"/>
                  </a:ext>
                </a:extLst>
              </a:tr>
              <a:tr h="461010">
                <a:tc>
                  <a:txBody>
                    <a:bodyPr vert="horz" wrap="square"/>
                    <a:lstStyle/>
                    <a:p>
                      <a:pPr rtl="0" fontAlgn="ctr"/>
                      <a:r>
                        <a:rPr lang="zh-TW" sz="1200" b="0">
                          <a:effectLst/>
                          <a:latin typeface="標楷體" pitchFamily="65" charset="-120"/>
                          <a:ea typeface="標楷體" panose="03000509000000000000" pitchFamily="65" charset="-120"/>
                        </a:rPr>
                        <a:t>快速 PVST+</a:t>
                      </a:r>
                    </a:p>
                  </a:txBody>
                  <a:tcPr marL="47625" marR="47625" marT="47625" marB="47625" anchor="ctr"/>
                </a:tc>
                <a:tc>
                  <a:txBody>
                    <a:bodyPr vert="horz" wrap="square"/>
                    <a:lstStyle/>
                    <a:p>
                      <a:pPr rtl="0" fontAlgn="ctr"/>
                      <a:r>
                        <a:rPr lang="zh-TW" sz="1200" b="0">
                          <a:effectLst/>
                          <a:latin typeface="標楷體" pitchFamily="65" charset="-120"/>
                          <a:ea typeface="標楷體" panose="03000509000000000000" pitchFamily="65" charset="-120"/>
                        </a:rPr>
                        <a:t>這是 RSTP 的思科增強功能，它使用 PVST+，並提供每個 VLAN 的 802.1w 個別執行個體。每個單獨的實例支援 PortFast, BPDU guard, BPDU filter, root guard, 和 loop guard。</a:t>
                      </a:r>
                    </a:p>
                  </a:txBody>
                  <a:tcPr marL="47625" marR="47625" marT="47625" marB="47625" anchor="ctr"/>
                </a:tc>
                <a:extLst>
                  <a:ext uri="{0D108BD9-81ED-4DB2-BD59-A6C34878D82A}">
                    <a16:rowId xmlns:a16="http://schemas.microsoft.com/office/drawing/2014/main" val="2147294024"/>
                  </a:ext>
                </a:extLst>
              </a:tr>
              <a:tr h="461010">
                <a:tc>
                  <a:txBody>
                    <a:bodyPr vert="horz" wrap="square"/>
                    <a:lstStyle/>
                    <a:p>
                      <a:pPr rtl="0" fontAlgn="ctr"/>
                      <a:r>
                        <a:rPr lang="zh-TW" sz="1200" b="0">
                          <a:effectLst/>
                          <a:latin typeface="標楷體" pitchFamily="65" charset="-120"/>
                          <a:ea typeface="標楷體" panose="03000509000000000000" pitchFamily="65" charset="-120"/>
                        </a:rPr>
                        <a:t>MSTP</a:t>
                      </a:r>
                    </a:p>
                  </a:txBody>
                  <a:tcPr marL="47625" marR="47625" marT="47625" marB="47625" anchor="ctr"/>
                </a:tc>
                <a:tc>
                  <a:txBody>
                    <a:bodyPr vert="horz" wrap="square"/>
                    <a:lstStyle/>
                    <a:p>
                      <a:pPr rtl="0" fontAlgn="ctr"/>
                      <a:r>
                        <a:rPr lang="zh-TW" sz="1200" b="0">
                          <a:effectLst/>
                          <a:latin typeface="標楷體" pitchFamily="65" charset="-120"/>
                          <a:ea typeface="標楷體" panose="03000509000000000000" pitchFamily="65" charset="-120"/>
                        </a:rPr>
                        <a:t>多重生成樹協定 (MSTP) 是一種 IEEE 標準，受到早期思科專有的多重執行個體 STP (MISTP) 實作的啟發。MSTP 將多個 VLAN 映射到相同的生成樹實例。</a:t>
                      </a:r>
                    </a:p>
                  </a:txBody>
                  <a:tcPr marL="47625" marR="47625" marT="47625" marB="47625" anchor="ctr"/>
                </a:tc>
                <a:extLst>
                  <a:ext uri="{0D108BD9-81ED-4DB2-BD59-A6C34878D82A}">
                    <a16:rowId xmlns:a16="http://schemas.microsoft.com/office/drawing/2014/main" val="3668636701"/>
                  </a:ext>
                </a:extLst>
              </a:tr>
              <a:tr h="643890">
                <a:tc>
                  <a:txBody>
                    <a:bodyPr vert="horz" wrap="square"/>
                    <a:lstStyle/>
                    <a:p>
                      <a:pPr rtl="0" fontAlgn="ctr"/>
                      <a:r>
                        <a:rPr lang="zh-TW" sz="1200" b="0">
                          <a:effectLst/>
                          <a:latin typeface="標楷體" pitchFamily="65" charset="-120"/>
                          <a:ea typeface="標楷體" panose="03000509000000000000" pitchFamily="65" charset="-120"/>
                        </a:rPr>
                        <a:t>MST</a:t>
                      </a:r>
                    </a:p>
                  </a:txBody>
                  <a:tcPr marL="47625" marR="47625" marT="47625" marB="47625" anchor="ctr"/>
                </a:tc>
                <a:tc>
                  <a:txBody>
                    <a:bodyPr vert="horz" wrap="square"/>
                    <a:lstStyle/>
                    <a:p>
                      <a:pPr rtl="0" fontAlgn="ctr"/>
                      <a:r>
                        <a:rPr lang="zh-TW" sz="1200" b="0">
                          <a:effectLst/>
                          <a:latin typeface="標楷體" pitchFamily="65" charset="-120"/>
                          <a:ea typeface="標楷體" panose="03000509000000000000" pitchFamily="65" charset="-120"/>
                        </a:rPr>
                        <a:t>多重生成樹（MST）是思科實現的 MSTP，它提供了多達 16 個 RSTP 實例，並結合了許多具有相同實體和邏輯拓撲的 VLAN 到一個共同的 RSTP 實例。每個實例都支援 PortFast, BPDU guard, BPDU filter, root guard, 和 loop guard。</a:t>
                      </a:r>
                    </a:p>
                  </a:txBody>
                  <a:tcPr marL="47625" marR="47625" marT="47625" marB="47625" anchor="ctr"/>
                </a:tc>
                <a:extLst>
                  <a:ext uri="{0D108BD9-81ED-4DB2-BD59-A6C34878D82A}">
                    <a16:rowId xmlns:a16="http://schemas.microsoft.com/office/drawing/2014/main" val="598208637"/>
                  </a:ext>
                </a:extLst>
              </a:tr>
            </a:tbl>
          </a:graphicData>
        </a:graphic>
      </p:graphicFrame>
      <p:sp>
        <p:nvSpPr>
          <p:cNvPr id="2" name="投影片編號版面配置區 1"/>
          <p:cNvSpPr>
            <a:spLocks noGrp="1"/>
          </p:cNvSpPr>
          <p:nvPr>
            <p:ph type="sldNum" sz="quarter" idx="12"/>
          </p:nvPr>
        </p:nvSpPr>
        <p:spPr/>
        <p:txBody>
          <a:bodyPr/>
          <a:lstStyle/>
          <a:p>
            <a:fld id="{4FAB73BC-B049-4115-A692-8D63A059BFB8}" type="slidenum">
              <a:rPr lang="en-US" smtClean="0"/>
              <a:t>654</a:t>
            </a:fld>
            <a:endParaRPr lang="en-US"/>
          </a:p>
        </p:txBody>
      </p:sp>
    </p:spTree>
    <p:custDataLst>
      <p:tags r:id="rId3"/>
    </p:custDataLst>
    <p:extLst>
      <p:ext uri="{BB962C8B-B14F-4D97-AF65-F5344CB8AC3E}">
        <p14:creationId xmlns:p14="http://schemas.microsoft.com/office/powerpoint/2010/main" val="125796940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655.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noAutofit/>
          </a:bodyPr>
          <a:lstStyle/>
          <a:p>
            <a:r>
              <a:rPr lang="en-US" altLang="zh-TW" sz="2700"/>
              <a:t>22.3STP </a:t>
            </a:r>
            <a:r>
              <a:rPr lang="zh-TW" altLang="en-US" sz="2700"/>
              <a:t>的演變</a:t>
            </a:r>
            <a:br>
              <a:rPr lang="en-US" sz="2700"/>
            </a:br>
            <a:r>
              <a:rPr lang="en-US" altLang="zh-TW" sz="2700"/>
              <a:t>RSTP </a:t>
            </a:r>
            <a:r>
              <a:rPr lang="zh-TW" altLang="en-US" sz="2700"/>
              <a:t>概念</a:t>
            </a:r>
          </a:p>
        </p:txBody>
      </p:sp>
      <p:sp>
        <p:nvSpPr>
          <p:cNvPr id="4" name="Content Placeholder 3">
            <a:extLst>
              <a:ext uri="{FF2B5EF4-FFF2-40B4-BE49-F238E27FC236}">
                <a16:creationId xmlns:a16="http://schemas.microsoft.com/office/drawing/2014/main" id="{0C1569D3-84EC-5A4F-AC19-153D0142A105}"/>
              </a:ext>
            </a:extLst>
          </p:cNvPr>
          <p:cNvSpPr>
            <a:spLocks noGrp="1"/>
          </p:cNvSpPr>
          <p:nvPr>
            <p:ph idx="1"/>
          </p:nvPr>
        </p:nvSpPr>
        <p:spPr>
          <a:xfrm>
            <a:off x="474662" y="1589088"/>
            <a:ext cx="8280057" cy="3689897"/>
          </a:xfrm>
        </p:spPr>
        <p:txBody>
          <a:bodyPr/>
          <a:lstStyle/>
          <a:p>
            <a:pPr marL="342892" indent="-342892" algn="l">
              <a:buFont typeface="Arial" panose="020b0604020202020204" pitchFamily="34" charset="0"/>
              <a:buChar char="•"/>
            </a:pPr>
            <a:r>
              <a:rPr lang="en-US" altLang="zh-TW" sz="1400">
                <a:solidFill>
                  <a:srgbClr val="000000"/>
                </a:solidFill>
              </a:rPr>
              <a:t>RSTP (IEEE 802.1w) </a:t>
            </a:r>
            <a:r>
              <a:rPr lang="zh-TW" altLang="en-US" sz="1400">
                <a:solidFill>
                  <a:srgbClr val="000000"/>
                </a:solidFill>
              </a:rPr>
              <a:t>會取代原始 </a:t>
            </a:r>
            <a:r>
              <a:rPr lang="en-US" altLang="zh-TW" sz="1400">
                <a:solidFill>
                  <a:srgbClr val="000000"/>
                </a:solidFill>
              </a:rPr>
              <a:t>802.1D</a:t>
            </a:r>
            <a:r>
              <a:rPr lang="zh-TW" altLang="en-US" sz="1400">
                <a:solidFill>
                  <a:srgbClr val="000000"/>
                </a:solidFill>
              </a:rPr>
              <a:t>，同時保留回溯相容性。</a:t>
            </a:r>
            <a:r>
              <a:rPr lang="en-US" altLang="zh-TW" sz="1400">
                <a:solidFill>
                  <a:srgbClr val="000000"/>
                </a:solidFill>
              </a:rPr>
              <a:t>802.1w STP </a:t>
            </a:r>
            <a:r>
              <a:rPr lang="zh-TW" altLang="en-US" sz="1400">
                <a:solidFill>
                  <a:srgbClr val="000000"/>
                </a:solidFill>
              </a:rPr>
              <a:t>術語保持主要與原始 </a:t>
            </a:r>
            <a:r>
              <a:rPr lang="en-US" altLang="zh-TW" sz="1400">
                <a:solidFill>
                  <a:srgbClr val="000000"/>
                </a:solidFill>
              </a:rPr>
              <a:t>IEEE 802.1D STP </a:t>
            </a:r>
            <a:r>
              <a:rPr lang="zh-TW" altLang="en-US" sz="1400">
                <a:solidFill>
                  <a:srgbClr val="000000"/>
                </a:solidFill>
              </a:rPr>
              <a:t>術語相同。大多數參數保持不變。熟悉原始 </a:t>
            </a:r>
            <a:r>
              <a:rPr lang="en-US" altLang="zh-TW" sz="1400">
                <a:solidFill>
                  <a:srgbClr val="000000"/>
                </a:solidFill>
              </a:rPr>
              <a:t>STP </a:t>
            </a:r>
            <a:r>
              <a:rPr lang="zh-TW" altLang="en-US" sz="1400">
                <a:solidFill>
                  <a:srgbClr val="000000"/>
                </a:solidFill>
              </a:rPr>
              <a:t>標準的使用者可以輕鬆設定 </a:t>
            </a:r>
            <a:r>
              <a:rPr lang="en-US" altLang="zh-TW" sz="1400">
                <a:solidFill>
                  <a:srgbClr val="000000"/>
                </a:solidFill>
              </a:rPr>
              <a:t>RSTP</a:t>
            </a:r>
            <a:r>
              <a:rPr lang="zh-TW" altLang="en-US" sz="1400">
                <a:solidFill>
                  <a:srgbClr val="000000"/>
                </a:solidFill>
              </a:rPr>
              <a:t>。</a:t>
            </a:r>
            <a:r>
              <a:rPr lang="en-US" altLang="zh-TW" sz="1400">
                <a:solidFill>
                  <a:srgbClr val="000000"/>
                </a:solidFill>
              </a:rPr>
              <a:t>STP </a:t>
            </a:r>
            <a:r>
              <a:rPr lang="zh-TW" altLang="en-US" sz="1400">
                <a:solidFill>
                  <a:srgbClr val="000000"/>
                </a:solidFill>
              </a:rPr>
              <a:t>和 </a:t>
            </a:r>
            <a:r>
              <a:rPr lang="en-US" altLang="zh-TW" sz="1400">
                <a:solidFill>
                  <a:srgbClr val="000000"/>
                </a:solidFill>
              </a:rPr>
              <a:t>RSTP </a:t>
            </a:r>
            <a:r>
              <a:rPr lang="zh-TW" altLang="en-US" sz="1400">
                <a:solidFill>
                  <a:srgbClr val="000000"/>
                </a:solidFill>
              </a:rPr>
              <a:t>都使用相同的生成樹演算法來判斷連接埠角色和拓撲。</a:t>
            </a:r>
          </a:p>
          <a:p>
            <a:pPr marL="342892" indent="-342892" algn="l">
              <a:buFont typeface="Arial" panose="020b0604020202020204" pitchFamily="34" charset="0"/>
              <a:buChar char="•"/>
            </a:pPr>
            <a:r>
              <a:rPr lang="zh-TW" altLang="en-US" sz="1400">
                <a:solidFill>
                  <a:srgbClr val="000000"/>
                </a:solidFill>
              </a:rPr>
              <a:t>當第 </a:t>
            </a:r>
            <a:r>
              <a:rPr lang="en-US" altLang="zh-TW" sz="1400">
                <a:solidFill>
                  <a:srgbClr val="000000"/>
                </a:solidFill>
              </a:rPr>
              <a:t>2 </a:t>
            </a:r>
            <a:r>
              <a:rPr lang="zh-TW" altLang="en-US" sz="1400">
                <a:solidFill>
                  <a:srgbClr val="000000"/>
                </a:solidFill>
              </a:rPr>
              <a:t>層路網拓樸變更時，</a:t>
            </a:r>
            <a:r>
              <a:rPr lang="en-US" altLang="zh-TW" sz="1400">
                <a:solidFill>
                  <a:srgbClr val="000000"/>
                </a:solidFill>
              </a:rPr>
              <a:t>RSTP </a:t>
            </a:r>
            <a:r>
              <a:rPr lang="zh-TW" altLang="en-US" sz="1400">
                <a:solidFill>
                  <a:srgbClr val="000000"/>
                </a:solidFill>
              </a:rPr>
              <a:t>會加速生成樹的重新計算速度。</a:t>
            </a:r>
            <a:r>
              <a:rPr lang="en-US" altLang="zh-TW" sz="1400">
                <a:solidFill>
                  <a:srgbClr val="000000"/>
                </a:solidFill>
              </a:rPr>
              <a:t>RSTP </a:t>
            </a:r>
            <a:r>
              <a:rPr lang="zh-TW" altLang="en-US" sz="1400">
                <a:solidFill>
                  <a:srgbClr val="000000"/>
                </a:solidFill>
              </a:rPr>
              <a:t>可以在正確設定的網路中實現更快的收斂，有時只需幾百毫秒。如果連接埠設定為替代連接埠，它可以立即變更為轉送狀態，而不需等待網路收斂。</a:t>
            </a:r>
          </a:p>
          <a:p>
            <a:pPr marL="0" indent="0" algn="l"/>
            <a:endParaRPr lang="en-US" sz="1400" b="1">
              <a:solidFill>
                <a:srgbClr val="000000"/>
              </a:solidFill>
            </a:endParaRPr>
          </a:p>
          <a:p>
            <a:pPr marL="0" indent="0" algn="l"/>
            <a:r>
              <a:rPr lang="zh-TW" altLang="en-US" sz="1400" b="1">
                <a:solidFill>
                  <a:srgbClr val="000000"/>
                </a:solidFill>
              </a:rPr>
              <a:t>注意</a:t>
            </a:r>
            <a:r>
              <a:rPr lang="zh-TW" altLang="en-US" sz="1400">
                <a:solidFill>
                  <a:srgbClr val="000000"/>
                </a:solidFill>
              </a:rPr>
              <a:t>：快速 </a:t>
            </a:r>
            <a:r>
              <a:rPr lang="en-US" altLang="zh-TW" sz="1400">
                <a:solidFill>
                  <a:srgbClr val="000000"/>
                </a:solidFill>
              </a:rPr>
              <a:t>PVST+ </a:t>
            </a:r>
            <a:r>
              <a:rPr lang="zh-TW" altLang="en-US" sz="1400">
                <a:solidFill>
                  <a:srgbClr val="000000"/>
                </a:solidFill>
              </a:rPr>
              <a:t>是以每個 </a:t>
            </a:r>
            <a:r>
              <a:rPr lang="en-US" altLang="zh-TW" sz="1400">
                <a:solidFill>
                  <a:srgbClr val="000000"/>
                </a:solidFill>
              </a:rPr>
              <a:t>VLAN </a:t>
            </a:r>
            <a:r>
              <a:rPr lang="zh-TW" altLang="en-US" sz="1400">
                <a:solidFill>
                  <a:srgbClr val="000000"/>
                </a:solidFill>
              </a:rPr>
              <a:t>為基礎的 </a:t>
            </a:r>
            <a:r>
              <a:rPr lang="en-US" altLang="zh-TW" sz="1400">
                <a:solidFill>
                  <a:srgbClr val="000000"/>
                </a:solidFill>
              </a:rPr>
              <a:t>RSTP </a:t>
            </a:r>
            <a:r>
              <a:rPr lang="zh-TW" altLang="en-US" sz="1400">
                <a:solidFill>
                  <a:srgbClr val="000000"/>
                </a:solidFill>
              </a:rPr>
              <a:t>的思科實作。透過快速 </a:t>
            </a:r>
            <a:r>
              <a:rPr lang="en-US" altLang="zh-TW" sz="1400">
                <a:solidFill>
                  <a:srgbClr val="000000"/>
                </a:solidFill>
              </a:rPr>
              <a:t>PVST+</a:t>
            </a:r>
            <a:r>
              <a:rPr lang="zh-TW" altLang="en-US" sz="1400">
                <a:solidFill>
                  <a:srgbClr val="000000"/>
                </a:solidFill>
              </a:rPr>
              <a:t>，每個 </a:t>
            </a:r>
            <a:r>
              <a:rPr lang="en-US" altLang="zh-TW" sz="1400">
                <a:solidFill>
                  <a:srgbClr val="000000"/>
                </a:solidFill>
              </a:rPr>
              <a:t>VLAN </a:t>
            </a:r>
            <a:r>
              <a:rPr lang="zh-TW" altLang="en-US" sz="1400">
                <a:solidFill>
                  <a:srgbClr val="000000"/>
                </a:solidFill>
              </a:rPr>
              <a:t>都會執行一個獨立的 </a:t>
            </a:r>
            <a:r>
              <a:rPr lang="en-US" altLang="zh-TW" sz="1400">
                <a:solidFill>
                  <a:srgbClr val="000000"/>
                </a:solidFill>
              </a:rPr>
              <a:t>RSTP </a:t>
            </a:r>
            <a:r>
              <a:rPr lang="zh-TW" altLang="en-US" sz="1400">
                <a:solidFill>
                  <a:srgbClr val="000000"/>
                </a:solidFill>
              </a:rPr>
              <a:t>執行個體。 </a:t>
            </a:r>
          </a:p>
          <a:p>
            <a:pPr marL="342892" indent="-342892" algn="l">
              <a:buFont typeface="Arial" panose="020b0604020202020204" pitchFamily="34" charset="0"/>
              <a:buChar char="•"/>
            </a:pPr>
            <a:endParaRPr lang="en-US" sz="1400">
              <a:solidFill>
                <a:srgbClr val="000000"/>
              </a:solidFill>
            </a:endParaRPr>
          </a:p>
        </p:txBody>
      </p:sp>
      <p:sp>
        <p:nvSpPr>
          <p:cNvPr id="2" name="投影片編號版面配置區 1"/>
          <p:cNvSpPr>
            <a:spLocks noGrp="1"/>
          </p:cNvSpPr>
          <p:nvPr>
            <p:ph type="sldNum" sz="quarter" idx="12"/>
          </p:nvPr>
        </p:nvSpPr>
        <p:spPr/>
        <p:txBody>
          <a:bodyPr/>
          <a:lstStyle/>
          <a:p>
            <a:fld id="{4FAB73BC-B049-4115-A692-8D63A059BFB8}" type="slidenum">
              <a:rPr lang="en-US" smtClean="0"/>
              <a:t>655</a:t>
            </a:fld>
            <a:endParaRPr lang="en-US"/>
          </a:p>
        </p:txBody>
      </p:sp>
    </p:spTree>
    <p:custDataLst>
      <p:tags r:id="rId3"/>
    </p:custDataLst>
    <p:extLst>
      <p:ext uri="{BB962C8B-B14F-4D97-AF65-F5344CB8AC3E}">
        <p14:creationId xmlns:p14="http://schemas.microsoft.com/office/powerpoint/2010/main" val="10502874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656.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noAutofit/>
          </a:bodyPr>
          <a:lstStyle/>
          <a:p>
            <a:r>
              <a:rPr lang="en-US" altLang="zh-TW" sz="2700"/>
              <a:t>22.3STP </a:t>
            </a:r>
            <a:r>
              <a:rPr lang="zh-TW" altLang="en-US" sz="2700"/>
              <a:t>的演變</a:t>
            </a:r>
            <a:br>
              <a:rPr lang="en-US" sz="2700"/>
            </a:br>
            <a:r>
              <a:rPr lang="en-US" altLang="zh-TW" sz="2700"/>
              <a:t>RSTP </a:t>
            </a:r>
            <a:r>
              <a:rPr lang="zh-TW" altLang="en-US" sz="2700"/>
              <a:t>連接埠狀態和連接埠角色</a:t>
            </a:r>
          </a:p>
        </p:txBody>
      </p:sp>
      <p:sp>
        <p:nvSpPr>
          <p:cNvPr id="10" name="Rectangle 9">
            <a:extLst>
              <a:ext uri="{FF2B5EF4-FFF2-40B4-BE49-F238E27FC236}">
                <a16:creationId xmlns:a16="http://schemas.microsoft.com/office/drawing/2014/main" id="{D654BBC0-25FB-9E48-B1FE-9F7F413D56C0}"/>
              </a:ext>
            </a:extLst>
          </p:cNvPr>
          <p:cNvSpPr/>
          <p:nvPr/>
        </p:nvSpPr>
        <p:spPr>
          <a:xfrm>
            <a:off x="956929" y="1587516"/>
            <a:ext cx="2453679" cy="1477328"/>
          </a:xfrm>
          <a:prstGeom prst="rect">
            <a:avLst/>
          </a:prstGeom>
        </p:spPr>
        <p:txBody>
          <a:bodyPr wrap="square">
            <a:spAutoFit/>
          </a:bodyPr>
          <a:lstStyle/>
          <a:p>
            <a:pPr rtl="0"/>
            <a:r>
              <a:rPr lang="zh-TW" altLang="en-US" sz="1500">
                <a:solidFill>
                  <a:srgbClr val="000000"/>
                </a:solidFill>
                <a:latin typeface="標楷體" pitchFamily="65" charset="-120"/>
                <a:ea typeface="標楷體" panose="03000509000000000000" pitchFamily="65" charset="-120"/>
              </a:rPr>
              <a:t>在 </a:t>
            </a:r>
            <a:r>
              <a:rPr lang="en-US" altLang="zh-TW" sz="1500">
                <a:solidFill>
                  <a:srgbClr val="000000"/>
                </a:solidFill>
                <a:latin typeface="標楷體" pitchFamily="65" charset="-120"/>
                <a:ea typeface="標楷體" panose="03000509000000000000" pitchFamily="65" charset="-120"/>
              </a:rPr>
              <a:t>RSTP </a:t>
            </a:r>
            <a:r>
              <a:rPr lang="zh-TW" altLang="en-US" sz="1500">
                <a:solidFill>
                  <a:srgbClr val="000000"/>
                </a:solidFill>
                <a:latin typeface="標楷體" pitchFamily="65" charset="-120"/>
                <a:ea typeface="標楷體" panose="03000509000000000000" pitchFamily="65" charset="-120"/>
              </a:rPr>
              <a:t>對應於 </a:t>
            </a:r>
            <a:r>
              <a:rPr lang="en-US" altLang="zh-TW" sz="1500">
                <a:solidFill>
                  <a:srgbClr val="000000"/>
                </a:solidFill>
                <a:latin typeface="標楷體" pitchFamily="65" charset="-120"/>
                <a:ea typeface="標楷體" panose="03000509000000000000" pitchFamily="65" charset="-120"/>
              </a:rPr>
              <a:t>STP </a:t>
            </a:r>
            <a:r>
              <a:rPr lang="zh-TW" altLang="en-US" sz="1500">
                <a:solidFill>
                  <a:srgbClr val="000000"/>
                </a:solidFill>
                <a:latin typeface="標楷體" pitchFamily="65" charset="-120"/>
                <a:ea typeface="標楷體" panose="03000509000000000000" pitchFamily="65" charset="-120"/>
              </a:rPr>
              <a:t>三種可能的操作狀態只有三個連接埠狀態。</a:t>
            </a:r>
            <a:r>
              <a:rPr lang="en-US" altLang="zh-TW" sz="1500">
                <a:solidFill>
                  <a:srgbClr val="000000"/>
                </a:solidFill>
                <a:latin typeface="標楷體" pitchFamily="65" charset="-120"/>
                <a:ea typeface="標楷體" panose="03000509000000000000" pitchFamily="65" charset="-120"/>
              </a:rPr>
              <a:t>802.1D </a:t>
            </a:r>
            <a:r>
              <a:rPr lang="zh-TW" altLang="en-US" sz="1500">
                <a:solidFill>
                  <a:srgbClr val="000000"/>
                </a:solidFill>
                <a:latin typeface="標楷體" pitchFamily="65" charset="-120"/>
                <a:ea typeface="標楷體" panose="03000509000000000000" pitchFamily="65" charset="-120"/>
              </a:rPr>
              <a:t>已停用、封鎖和聆聽狀態會合併成唯一的 </a:t>
            </a:r>
            <a:r>
              <a:rPr lang="en-US" altLang="zh-TW" sz="1500">
                <a:solidFill>
                  <a:srgbClr val="000000"/>
                </a:solidFill>
                <a:latin typeface="標楷體" pitchFamily="65" charset="-120"/>
                <a:ea typeface="標楷體" panose="03000509000000000000" pitchFamily="65" charset="-120"/>
              </a:rPr>
              <a:t>802.1w </a:t>
            </a:r>
            <a:r>
              <a:rPr lang="zh-TW" altLang="en-US" sz="1500">
                <a:solidFill>
                  <a:srgbClr val="000000"/>
                </a:solidFill>
                <a:latin typeface="標楷體" pitchFamily="65" charset="-120"/>
                <a:ea typeface="標楷體" panose="03000509000000000000" pitchFamily="65" charset="-120"/>
              </a:rPr>
              <a:t>捨棄狀態。</a:t>
            </a:r>
          </a:p>
        </p:txBody>
      </p:sp>
      <p:pic>
        <p:nvPicPr>
          <p:cNvPr id="7" name="Content Placeholder 6">
            <a:extLst>
              <a:ext uri="{FF2B5EF4-FFF2-40B4-BE49-F238E27FC236}">
                <a16:creationId xmlns:a16="http://schemas.microsoft.com/office/drawing/2014/main" id="{71981DC3-8927-0748-8042-41881B94E02E}"/>
              </a:ext>
            </a:extLst>
          </p:cNvPr>
          <p:cNvPicPr>
            <a:picLocks noGrp="1" noChangeAspect="1"/>
          </p:cNvPicPr>
          <p:nvPr>
            <p:ph idx="1"/>
          </p:nvPr>
        </p:nvPicPr>
        <p:blipFill>
          <a:blip r:embed="rId3"/>
          <a:stretch>
            <a:fillRect/>
          </a:stretch>
        </p:blipFill>
        <p:spPr>
          <a:xfrm>
            <a:off x="956929" y="2972510"/>
            <a:ext cx="2453678" cy="2507946"/>
          </a:xfrm>
        </p:spPr>
      </p:pic>
      <p:sp>
        <p:nvSpPr>
          <p:cNvPr id="11" name="Rectangle 10">
            <a:extLst>
              <a:ext uri="{FF2B5EF4-FFF2-40B4-BE49-F238E27FC236}">
                <a16:creationId xmlns:a16="http://schemas.microsoft.com/office/drawing/2014/main" id="{921C0A66-96F3-4344-9D6D-23FFDD89EEB4}"/>
              </a:ext>
            </a:extLst>
          </p:cNvPr>
          <p:cNvSpPr/>
          <p:nvPr/>
        </p:nvSpPr>
        <p:spPr>
          <a:xfrm>
            <a:off x="5191934" y="1356683"/>
            <a:ext cx="3153555" cy="1708160"/>
          </a:xfrm>
          <a:prstGeom prst="rect">
            <a:avLst/>
          </a:prstGeom>
        </p:spPr>
        <p:txBody>
          <a:bodyPr wrap="square">
            <a:spAutoFit/>
          </a:bodyPr>
          <a:lstStyle/>
          <a:p>
            <a:r>
              <a:rPr lang="zh-TW" altLang="en-US" sz="1500">
                <a:solidFill>
                  <a:srgbClr val="000000"/>
                </a:solidFill>
                <a:latin typeface="標楷體" pitchFamily="65" charset="-120"/>
                <a:ea typeface="標楷體" panose="03000509000000000000" pitchFamily="65" charset="-120"/>
              </a:rPr>
              <a:t>根連接埠和指定的連接埠對於 </a:t>
            </a:r>
            <a:r>
              <a:rPr lang="en-US" altLang="zh-TW" sz="1500">
                <a:solidFill>
                  <a:srgbClr val="000000"/>
                </a:solidFill>
                <a:latin typeface="標楷體" pitchFamily="65" charset="-120"/>
                <a:ea typeface="標楷體" panose="03000509000000000000" pitchFamily="65" charset="-120"/>
              </a:rPr>
              <a:t>STP </a:t>
            </a:r>
            <a:r>
              <a:rPr lang="zh-TW" altLang="en-US" sz="1500">
                <a:solidFill>
                  <a:srgbClr val="000000"/>
                </a:solidFill>
                <a:latin typeface="標楷體" pitchFamily="65" charset="-120"/>
                <a:ea typeface="標楷體" panose="03000509000000000000" pitchFamily="65" charset="-120"/>
              </a:rPr>
              <a:t>和 </a:t>
            </a:r>
            <a:r>
              <a:rPr lang="en-US" altLang="zh-TW" sz="1500">
                <a:solidFill>
                  <a:srgbClr val="000000"/>
                </a:solidFill>
                <a:latin typeface="標楷體" pitchFamily="65" charset="-120"/>
                <a:ea typeface="標楷體" panose="03000509000000000000" pitchFamily="65" charset="-120"/>
              </a:rPr>
              <a:t>RSTP </a:t>
            </a:r>
            <a:r>
              <a:rPr lang="zh-TW" altLang="en-US" sz="1500">
                <a:solidFill>
                  <a:srgbClr val="000000"/>
                </a:solidFill>
                <a:latin typeface="標楷體" pitchFamily="65" charset="-120"/>
                <a:ea typeface="標楷體" panose="03000509000000000000" pitchFamily="65" charset="-120"/>
              </a:rPr>
              <a:t>都是相同的。不過，有兩個 </a:t>
            </a:r>
            <a:r>
              <a:rPr lang="en-US" altLang="zh-TW" sz="1500">
                <a:solidFill>
                  <a:srgbClr val="000000"/>
                </a:solidFill>
                <a:latin typeface="標楷體" pitchFamily="65" charset="-120"/>
                <a:ea typeface="標楷體" panose="03000509000000000000" pitchFamily="65" charset="-120"/>
              </a:rPr>
              <a:t>RSTP </a:t>
            </a:r>
            <a:r>
              <a:rPr lang="zh-TW" altLang="en-US" sz="1500">
                <a:solidFill>
                  <a:srgbClr val="000000"/>
                </a:solidFill>
                <a:latin typeface="標楷體" pitchFamily="65" charset="-120"/>
                <a:ea typeface="標楷體" panose="03000509000000000000" pitchFamily="65" charset="-120"/>
              </a:rPr>
              <a:t>連接埠角色對應到 </a:t>
            </a:r>
            <a:r>
              <a:rPr lang="en-US" altLang="zh-TW" sz="1500">
                <a:solidFill>
                  <a:srgbClr val="000000"/>
                </a:solidFill>
                <a:latin typeface="標楷體" pitchFamily="65" charset="-120"/>
                <a:ea typeface="標楷體" panose="03000509000000000000" pitchFamily="65" charset="-120"/>
              </a:rPr>
              <a:t>STP </a:t>
            </a:r>
            <a:r>
              <a:rPr lang="zh-TW" altLang="en-US" sz="1500">
                <a:solidFill>
                  <a:srgbClr val="000000"/>
                </a:solidFill>
                <a:latin typeface="標楷體" pitchFamily="65" charset="-120"/>
                <a:ea typeface="標楷體" panose="03000509000000000000" pitchFamily="65" charset="-120"/>
              </a:rPr>
              <a:t>的封鎖狀態。在 </a:t>
            </a:r>
            <a:r>
              <a:rPr lang="en-US" altLang="zh-TW" sz="1500">
                <a:solidFill>
                  <a:srgbClr val="000000"/>
                </a:solidFill>
                <a:latin typeface="標楷體" pitchFamily="65" charset="-120"/>
                <a:ea typeface="標楷體" panose="03000509000000000000" pitchFamily="65" charset="-120"/>
              </a:rPr>
              <a:t>STP </a:t>
            </a:r>
            <a:r>
              <a:rPr lang="zh-TW" altLang="en-US" sz="1500">
                <a:solidFill>
                  <a:srgbClr val="000000"/>
                </a:solidFill>
                <a:latin typeface="標楷體" pitchFamily="65" charset="-120"/>
                <a:ea typeface="標楷體" panose="03000509000000000000" pitchFamily="65" charset="-120"/>
              </a:rPr>
              <a:t>中，封鎖的連接埠被定義為非指定連接埠或根連接埠。</a:t>
            </a:r>
            <a:r>
              <a:rPr lang="en-US" altLang="zh-TW" sz="1500">
                <a:solidFill>
                  <a:srgbClr val="000000"/>
                </a:solidFill>
                <a:latin typeface="標楷體" pitchFamily="65" charset="-120"/>
                <a:ea typeface="標楷體" panose="03000509000000000000" pitchFamily="65" charset="-120"/>
              </a:rPr>
              <a:t>RSTP </a:t>
            </a:r>
            <a:r>
              <a:rPr lang="zh-TW" altLang="en-US" sz="1500">
                <a:solidFill>
                  <a:srgbClr val="000000"/>
                </a:solidFill>
                <a:latin typeface="標楷體" pitchFamily="65" charset="-120"/>
                <a:ea typeface="標楷體" panose="03000509000000000000" pitchFamily="65" charset="-120"/>
              </a:rPr>
              <a:t>有兩個連接埠角色用於此目的。</a:t>
            </a:r>
          </a:p>
        </p:txBody>
      </p:sp>
      <p:pic>
        <p:nvPicPr>
          <p:cNvPr id="9" name="Picture 8">
            <a:extLst>
              <a:ext uri="{FF2B5EF4-FFF2-40B4-BE49-F238E27FC236}">
                <a16:creationId xmlns:a16="http://schemas.microsoft.com/office/drawing/2014/main" id="{AD156C7C-0965-3B4A-A47A-10F85C708759}"/>
              </a:ext>
            </a:extLst>
          </p:cNvPr>
          <p:cNvPicPr>
            <a:picLocks noChangeAspect="1"/>
          </p:cNvPicPr>
          <p:nvPr/>
        </p:nvPicPr>
        <p:blipFill>
          <a:blip r:embed="rId4"/>
          <a:stretch>
            <a:fillRect/>
          </a:stretch>
        </p:blipFill>
        <p:spPr>
          <a:xfrm>
            <a:off x="5191934" y="2972510"/>
            <a:ext cx="3153555" cy="2507946"/>
          </a:xfrm>
          <a:prstGeom prst="rect">
            <a:avLst/>
          </a:prstGeom>
        </p:spPr>
      </p:pic>
      <p:sp>
        <p:nvSpPr>
          <p:cNvPr id="2" name="投影片編號版面配置區 1"/>
          <p:cNvSpPr>
            <a:spLocks noGrp="1"/>
          </p:cNvSpPr>
          <p:nvPr>
            <p:ph type="sldNum" sz="quarter" idx="12"/>
          </p:nvPr>
        </p:nvSpPr>
        <p:spPr/>
        <p:txBody>
          <a:bodyPr/>
          <a:lstStyle/>
          <a:p>
            <a:fld id="{4FAB73BC-B049-4115-A692-8D63A059BFB8}" type="slidenum">
              <a:rPr lang="en-US" smtClean="0"/>
              <a:t>656</a:t>
            </a:fld>
            <a:endParaRPr lang="en-US"/>
          </a:p>
        </p:txBody>
      </p:sp>
    </p:spTree>
    <p:custDataLst>
      <p:tags r:id="rId5"/>
    </p:custDataLst>
    <p:extLst>
      <p:ext uri="{BB962C8B-B14F-4D97-AF65-F5344CB8AC3E}">
        <p14:creationId xmlns:p14="http://schemas.microsoft.com/office/powerpoint/2010/main" val="347059056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657.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noAutofit/>
          </a:bodyPr>
          <a:lstStyle/>
          <a:p>
            <a:r>
              <a:rPr lang="en-US" altLang="zh-TW" sz="2700"/>
              <a:t>22.3STP </a:t>
            </a:r>
            <a:r>
              <a:rPr lang="zh-TW" altLang="en-US" sz="2700"/>
              <a:t>的演變</a:t>
            </a:r>
            <a:br>
              <a:rPr lang="en-US" sz="2700"/>
            </a:br>
            <a:r>
              <a:rPr lang="en-US" altLang="zh-TW" sz="2700"/>
              <a:t>RSTP </a:t>
            </a:r>
            <a:r>
              <a:rPr lang="zh-TW" altLang="en-US" sz="2700"/>
              <a:t>連接埠狀態和連接埠角色（續）</a:t>
            </a:r>
          </a:p>
        </p:txBody>
      </p:sp>
      <p:sp>
        <p:nvSpPr>
          <p:cNvPr id="4" name="Content Placeholder 3">
            <a:extLst>
              <a:ext uri="{FF2B5EF4-FFF2-40B4-BE49-F238E27FC236}">
                <a16:creationId xmlns:a16="http://schemas.microsoft.com/office/drawing/2014/main" id="{F8C9C8E7-6C21-AB4A-9F38-1DD54FE90B8C}"/>
              </a:ext>
            </a:extLst>
          </p:cNvPr>
          <p:cNvSpPr>
            <a:spLocks noGrp="1"/>
          </p:cNvSpPr>
          <p:nvPr>
            <p:ph idx="1"/>
          </p:nvPr>
        </p:nvSpPr>
        <p:spPr>
          <a:xfrm>
            <a:off x="474662" y="1589088"/>
            <a:ext cx="8280057" cy="687312"/>
          </a:xfrm>
        </p:spPr>
        <p:txBody>
          <a:bodyPr/>
          <a:lstStyle/>
          <a:p>
            <a:pPr marL="0" indent="0" algn="l"/>
            <a:r>
              <a:rPr lang="zh-TW" altLang="en-US" sz="2250">
                <a:solidFill>
                  <a:srgbClr val="000000"/>
                </a:solidFill>
              </a:rPr>
              <a:t>替代連接埠具有根橋接器的替代路徑。備份連接埠是共用媒體 </a:t>
            </a:r>
            <a:r>
              <a:rPr lang="en-US" altLang="zh-TW" sz="2250">
                <a:solidFill>
                  <a:srgbClr val="000000"/>
                </a:solidFill>
              </a:rPr>
              <a:t>(</a:t>
            </a:r>
            <a:r>
              <a:rPr lang="zh-TW" altLang="en-US" sz="2250">
                <a:solidFill>
                  <a:srgbClr val="000000"/>
                </a:solidFill>
              </a:rPr>
              <a:t>例如集線器</a:t>
            </a:r>
            <a:r>
              <a:rPr lang="en-US" altLang="zh-TW" sz="2250">
                <a:solidFill>
                  <a:srgbClr val="000000"/>
                </a:solidFill>
              </a:rPr>
              <a:t>) </a:t>
            </a:r>
            <a:r>
              <a:rPr lang="zh-TW" altLang="en-US" sz="2250">
                <a:solidFill>
                  <a:srgbClr val="000000"/>
                </a:solidFill>
              </a:rPr>
              <a:t>的備份。備份連接埠較不常見，因為集線器現在被視為舊式裝置。</a:t>
            </a:r>
          </a:p>
        </p:txBody>
      </p:sp>
      <p:pic>
        <p:nvPicPr>
          <p:cNvPr id="6" name="Picture 5">
            <a:extLst>
              <a:ext uri="{FF2B5EF4-FFF2-40B4-BE49-F238E27FC236}">
                <a16:creationId xmlns:a16="http://schemas.microsoft.com/office/drawing/2014/main" id="{7155CEBD-692A-BE4E-9B51-47E6B2BA8F0A}"/>
              </a:ext>
            </a:extLst>
          </p:cNvPr>
          <p:cNvPicPr>
            <a:picLocks noChangeAspect="1"/>
          </p:cNvPicPr>
          <p:nvPr/>
        </p:nvPicPr>
        <p:blipFill>
          <a:blip r:embed="rId3"/>
          <a:stretch>
            <a:fillRect/>
          </a:stretch>
        </p:blipFill>
        <p:spPr>
          <a:xfrm>
            <a:off x="3009969" y="2587279"/>
            <a:ext cx="4906409" cy="3340727"/>
          </a:xfrm>
          <a:prstGeom prst="rect">
            <a:avLst/>
          </a:prstGeom>
        </p:spPr>
      </p:pic>
      <p:sp>
        <p:nvSpPr>
          <p:cNvPr id="2" name="投影片編號版面配置區 1"/>
          <p:cNvSpPr>
            <a:spLocks noGrp="1"/>
          </p:cNvSpPr>
          <p:nvPr>
            <p:ph type="sldNum" sz="quarter" idx="12"/>
          </p:nvPr>
        </p:nvSpPr>
        <p:spPr/>
        <p:txBody>
          <a:bodyPr/>
          <a:lstStyle/>
          <a:p>
            <a:fld id="{4FAB73BC-B049-4115-A692-8D63A059BFB8}" type="slidenum">
              <a:rPr lang="en-US" smtClean="0"/>
              <a:t>657</a:t>
            </a:fld>
            <a:endParaRPr lang="en-US"/>
          </a:p>
        </p:txBody>
      </p:sp>
    </p:spTree>
    <p:extLst>
      <p:ext uri="{BB962C8B-B14F-4D97-AF65-F5344CB8AC3E}">
        <p14:creationId xmlns:p14="http://schemas.microsoft.com/office/powerpoint/2010/main" val="320668263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658.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noAutofit/>
          </a:bodyPr>
          <a:lstStyle/>
          <a:p>
            <a:r>
              <a:rPr lang="en-US" altLang="zh-TW" sz="2700"/>
              <a:t>22.3STP </a:t>
            </a:r>
            <a:r>
              <a:rPr lang="zh-TW" altLang="en-US" sz="2700"/>
              <a:t>的演變</a:t>
            </a:r>
            <a:br>
              <a:rPr lang="en-US" sz="2700"/>
            </a:br>
            <a:r>
              <a:rPr lang="en-US" altLang="zh-TW" sz="2700" err="1"/>
              <a:t>PortFast </a:t>
            </a:r>
            <a:r>
              <a:rPr lang="zh-TW" altLang="en-US" sz="2700"/>
              <a:t>和 </a:t>
            </a:r>
            <a:r>
              <a:rPr lang="en-US" altLang="zh-TW" sz="2700"/>
              <a:t>BPDU Guard</a:t>
            </a:r>
          </a:p>
        </p:txBody>
      </p:sp>
      <p:sp>
        <p:nvSpPr>
          <p:cNvPr id="5" name="Content Placeholder 4">
            <a:extLst>
              <a:ext uri="{FF2B5EF4-FFF2-40B4-BE49-F238E27FC236}">
                <a16:creationId xmlns:a16="http://schemas.microsoft.com/office/drawing/2014/main" id="{A3DEB9A8-9F1A-B94B-8B6B-ECAE79AA7260}"/>
              </a:ext>
            </a:extLst>
          </p:cNvPr>
          <p:cNvSpPr>
            <a:spLocks noGrp="1"/>
          </p:cNvSpPr>
          <p:nvPr>
            <p:ph idx="1"/>
          </p:nvPr>
        </p:nvSpPr>
        <p:spPr>
          <a:xfrm>
            <a:off x="474662" y="1589088"/>
            <a:ext cx="8280057" cy="3689897"/>
          </a:xfrm>
        </p:spPr>
        <p:txBody>
          <a:bodyPr/>
          <a:lstStyle/>
          <a:p>
            <a:pPr marL="342892" indent="-342892" algn="l">
              <a:buFont typeface="Arial" panose="020b0604020202020204" pitchFamily="34" charset="0"/>
              <a:buChar char="•"/>
            </a:pPr>
            <a:r>
              <a:rPr lang="zh-TW" altLang="en-US" sz="1400">
                <a:solidFill>
                  <a:srgbClr val="000000"/>
                </a:solidFill>
              </a:rPr>
              <a:t>當裝置連接至交換器連接埠或交換器開啟電源時，交換器連接埠會經過聆聽和學習狀態，每次等待 “轉送延遲” 計時器過期。每個狀態的延遲時間為 </a:t>
            </a:r>
            <a:r>
              <a:rPr lang="en-US" altLang="zh-TW" sz="1400">
                <a:solidFill>
                  <a:srgbClr val="000000"/>
                </a:solidFill>
              </a:rPr>
              <a:t>15 </a:t>
            </a:r>
            <a:r>
              <a:rPr lang="zh-TW" altLang="en-US" sz="1400">
                <a:solidFill>
                  <a:srgbClr val="000000"/>
                </a:solidFill>
              </a:rPr>
              <a:t>秒，總共 </a:t>
            </a:r>
            <a:r>
              <a:rPr lang="en-US" altLang="zh-TW" sz="1400">
                <a:solidFill>
                  <a:srgbClr val="000000"/>
                </a:solidFill>
              </a:rPr>
              <a:t>30 </a:t>
            </a:r>
            <a:r>
              <a:rPr lang="zh-TW" altLang="en-US" sz="1400">
                <a:solidFill>
                  <a:srgbClr val="000000"/>
                </a:solidFill>
              </a:rPr>
              <a:t>秒。這可能會造成嘗試探索 </a:t>
            </a:r>
            <a:r>
              <a:rPr lang="en-US" altLang="zh-TW" sz="1400">
                <a:solidFill>
                  <a:srgbClr val="000000"/>
                </a:solidFill>
              </a:rPr>
              <a:t>DHCP </a:t>
            </a:r>
            <a:r>
              <a:rPr lang="zh-TW" altLang="en-US" sz="1400">
                <a:solidFill>
                  <a:srgbClr val="000000"/>
                </a:solidFill>
              </a:rPr>
              <a:t>伺服器的 </a:t>
            </a:r>
            <a:r>
              <a:rPr lang="en-US" altLang="zh-TW" sz="1400">
                <a:solidFill>
                  <a:srgbClr val="000000"/>
                </a:solidFill>
              </a:rPr>
              <a:t>DHCP </a:t>
            </a:r>
            <a:r>
              <a:rPr lang="zh-TW" altLang="en-US" sz="1400">
                <a:solidFill>
                  <a:srgbClr val="000000"/>
                </a:solidFill>
              </a:rPr>
              <a:t>用戶端的問題，因為 </a:t>
            </a:r>
            <a:r>
              <a:rPr lang="en-US" altLang="zh-TW" sz="1400">
                <a:solidFill>
                  <a:srgbClr val="000000"/>
                </a:solidFill>
              </a:rPr>
              <a:t>DHCP </a:t>
            </a:r>
            <a:r>
              <a:rPr lang="zh-TW" altLang="en-US" sz="1400">
                <a:solidFill>
                  <a:srgbClr val="000000"/>
                </a:solidFill>
              </a:rPr>
              <a:t>處理程序可能會逾時。其結果是 </a:t>
            </a:r>
            <a:r>
              <a:rPr lang="en-US" altLang="zh-TW" sz="1400">
                <a:solidFill>
                  <a:srgbClr val="000000"/>
                </a:solidFill>
              </a:rPr>
              <a:t>IPv4 </a:t>
            </a:r>
            <a:r>
              <a:rPr lang="zh-TW" altLang="en-US" sz="1400">
                <a:solidFill>
                  <a:srgbClr val="000000"/>
                </a:solidFill>
              </a:rPr>
              <a:t>用戶端將不會收到有效的 </a:t>
            </a:r>
            <a:r>
              <a:rPr lang="en-US" altLang="zh-TW" sz="1400">
                <a:solidFill>
                  <a:srgbClr val="000000"/>
                </a:solidFill>
              </a:rPr>
              <a:t>IPv4 </a:t>
            </a:r>
            <a:r>
              <a:rPr lang="zh-TW" altLang="en-US" sz="1400">
                <a:solidFill>
                  <a:srgbClr val="000000"/>
                </a:solidFill>
              </a:rPr>
              <a:t>位址。</a:t>
            </a:r>
          </a:p>
          <a:p>
            <a:pPr marL="342892" indent="-342892" algn="l">
              <a:buFont typeface="Arial" panose="020b0604020202020204" pitchFamily="34" charset="0"/>
              <a:buChar char="•"/>
            </a:pPr>
            <a:r>
              <a:rPr lang="zh-TW" altLang="en-US" sz="1400">
                <a:solidFill>
                  <a:srgbClr val="000000"/>
                </a:solidFill>
              </a:rPr>
              <a:t>當交換器連接埠設定為 </a:t>
            </a:r>
            <a:r>
              <a:rPr lang="en-US" altLang="zh-TW" sz="1400">
                <a:solidFill>
                  <a:srgbClr val="000000"/>
                </a:solidFill>
              </a:rPr>
              <a:t>PortFast </a:t>
            </a:r>
            <a:r>
              <a:rPr lang="zh-TW" altLang="en-US" sz="1400">
                <a:solidFill>
                  <a:srgbClr val="000000"/>
                </a:solidFill>
              </a:rPr>
              <a:t>時，該連接埠會立即從封鎖轉換為轉送狀態，避免 </a:t>
            </a:r>
            <a:r>
              <a:rPr lang="en-US" altLang="zh-TW" sz="1400">
                <a:solidFill>
                  <a:srgbClr val="000000"/>
                </a:solidFill>
              </a:rPr>
              <a:t>30 </a:t>
            </a:r>
            <a:r>
              <a:rPr lang="zh-TW" altLang="en-US" sz="1400">
                <a:solidFill>
                  <a:srgbClr val="000000"/>
                </a:solidFill>
              </a:rPr>
              <a:t>秒的延遲。你可以在存取連接埠上使用 </a:t>
            </a:r>
            <a:r>
              <a:rPr lang="en-US" altLang="zh-TW" sz="1400">
                <a:solidFill>
                  <a:srgbClr val="000000"/>
                </a:solidFill>
              </a:rPr>
              <a:t>PortFast</a:t>
            </a:r>
            <a:r>
              <a:rPr lang="zh-TW" altLang="en-US" sz="1400">
                <a:solidFill>
                  <a:srgbClr val="000000"/>
                </a:solidFill>
              </a:rPr>
              <a:t>，讓連接到這些連接埠的裝置立即存取網路。</a:t>
            </a:r>
            <a:r>
              <a:rPr lang="en-US" altLang="zh-TW" sz="1400">
                <a:solidFill>
                  <a:srgbClr val="000000"/>
                </a:solidFill>
              </a:rPr>
              <a:t>PortFast </a:t>
            </a:r>
            <a:r>
              <a:rPr lang="zh-TW" altLang="en-US" sz="1400">
                <a:solidFill>
                  <a:srgbClr val="000000"/>
                </a:solidFill>
              </a:rPr>
              <a:t>應該只在存取連接埠上使用。如果你啟用 </a:t>
            </a:r>
            <a:r>
              <a:rPr lang="en-US" altLang="zh-TW" sz="1400">
                <a:solidFill>
                  <a:srgbClr val="000000"/>
                </a:solidFill>
              </a:rPr>
              <a:t>PortFast </a:t>
            </a:r>
            <a:r>
              <a:rPr lang="zh-TW" altLang="en-US" sz="1400">
                <a:solidFill>
                  <a:srgbClr val="000000"/>
                </a:solidFill>
              </a:rPr>
              <a:t>連接到另一台交換器的連接埠上，你可能會建立生成樹迴圈。 </a:t>
            </a:r>
          </a:p>
          <a:p>
            <a:pPr marL="342892" indent="-342892" algn="l">
              <a:buFont typeface="Arial" panose="020b0604020202020204" pitchFamily="34" charset="0"/>
              <a:buChar char="•"/>
            </a:pPr>
            <a:r>
              <a:rPr lang="zh-TW" altLang="en-US" sz="1400">
                <a:solidFill>
                  <a:srgbClr val="000000"/>
                </a:solidFill>
              </a:rPr>
              <a:t>啟用 </a:t>
            </a:r>
            <a:r>
              <a:rPr lang="en-US" altLang="zh-TW" sz="1400">
                <a:solidFill>
                  <a:srgbClr val="000000"/>
                </a:solidFill>
              </a:rPr>
              <a:t>PortFast </a:t>
            </a:r>
            <a:r>
              <a:rPr lang="zh-TW" altLang="en-US" sz="1400">
                <a:solidFill>
                  <a:srgbClr val="000000"/>
                </a:solidFill>
              </a:rPr>
              <a:t>的交換器連接埠應該永遠不會接收 </a:t>
            </a:r>
            <a:r>
              <a:rPr lang="en-US" altLang="zh-TW" sz="1400">
                <a:solidFill>
                  <a:srgbClr val="000000"/>
                </a:solidFill>
              </a:rPr>
              <a:t>BPDU</a:t>
            </a:r>
            <a:r>
              <a:rPr lang="zh-TW" altLang="en-US" sz="1400">
                <a:solidFill>
                  <a:srgbClr val="000000"/>
                </a:solidFill>
              </a:rPr>
              <a:t>，因為這會表示交換器連接到連接埠，可能會造成生成樹迴圈。思科交換器支援稱為 </a:t>
            </a:r>
            <a:r>
              <a:rPr lang="en-US" altLang="zh-TW" sz="1400">
                <a:solidFill>
                  <a:srgbClr val="000000"/>
                </a:solidFill>
              </a:rPr>
              <a:t>BPDU Guard </a:t>
            </a:r>
            <a:r>
              <a:rPr lang="zh-TW" altLang="en-US" sz="1400">
                <a:solidFill>
                  <a:srgbClr val="000000"/>
                </a:solidFill>
              </a:rPr>
              <a:t>功能。啟用時，它會立即把交換器連接埠在收到任何 </a:t>
            </a:r>
            <a:r>
              <a:rPr lang="en-US" altLang="zh-TW" sz="1400">
                <a:solidFill>
                  <a:srgbClr val="000000"/>
                </a:solidFill>
              </a:rPr>
              <a:t>BPDU </a:t>
            </a:r>
            <a:r>
              <a:rPr lang="zh-TW" altLang="en-US" sz="1400">
                <a:solidFill>
                  <a:srgbClr val="000000"/>
                </a:solidFill>
              </a:rPr>
              <a:t>的錯誤（錯誤</a:t>
            </a:r>
            <a:r>
              <a:rPr lang="en-US" altLang="zh-TW" sz="1400">
                <a:solidFill>
                  <a:srgbClr val="000000"/>
                </a:solidFill>
              </a:rPr>
              <a:t>-</a:t>
            </a:r>
            <a:r>
              <a:rPr lang="zh-TW" altLang="en-US" sz="1400">
                <a:solidFill>
                  <a:srgbClr val="000000"/>
                </a:solidFill>
              </a:rPr>
              <a:t>禁用）狀態。這樣可以有效地關閉連接埠，以防止潛在迴圈。系統管理員必須手動將介面重新啟用。</a:t>
            </a:r>
          </a:p>
        </p:txBody>
      </p:sp>
      <p:sp>
        <p:nvSpPr>
          <p:cNvPr id="2" name="投影片編號版面配置區 1"/>
          <p:cNvSpPr>
            <a:spLocks noGrp="1"/>
          </p:cNvSpPr>
          <p:nvPr>
            <p:ph type="sldNum" sz="quarter" idx="12"/>
          </p:nvPr>
        </p:nvSpPr>
        <p:spPr/>
        <p:txBody>
          <a:bodyPr/>
          <a:lstStyle/>
          <a:p>
            <a:fld id="{4FAB73BC-B049-4115-A692-8D63A059BFB8}" type="slidenum">
              <a:rPr lang="en-US" smtClean="0"/>
              <a:t>658</a:t>
            </a:fld>
            <a:endParaRPr lang="en-US"/>
          </a:p>
        </p:txBody>
      </p:sp>
    </p:spTree>
    <p:custDataLst>
      <p:tags r:id="rId3"/>
    </p:custDataLst>
    <p:extLst>
      <p:ext uri="{BB962C8B-B14F-4D97-AF65-F5344CB8AC3E}">
        <p14:creationId xmlns:p14="http://schemas.microsoft.com/office/powerpoint/2010/main" val="421922892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659.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noAutofit/>
          </a:bodyPr>
          <a:lstStyle/>
          <a:p>
            <a:r>
              <a:rPr lang="en-US" altLang="zh-TW" sz="2700"/>
              <a:t>22.3STP </a:t>
            </a:r>
            <a:r>
              <a:rPr lang="zh-TW" altLang="en-US" sz="2700"/>
              <a:t>的演變</a:t>
            </a:r>
            <a:br>
              <a:rPr lang="en-US" sz="2700"/>
            </a:br>
            <a:r>
              <a:rPr lang="en-US" altLang="zh-TW" sz="2700"/>
              <a:t>STP </a:t>
            </a:r>
            <a:r>
              <a:rPr lang="zh-TW" altLang="en-US" sz="2700"/>
              <a:t>的替代品</a:t>
            </a:r>
          </a:p>
        </p:txBody>
      </p:sp>
      <p:sp>
        <p:nvSpPr>
          <p:cNvPr id="4" name="Content Placeholder 3">
            <a:extLst>
              <a:ext uri="{FF2B5EF4-FFF2-40B4-BE49-F238E27FC236}">
                <a16:creationId xmlns:a16="http://schemas.microsoft.com/office/drawing/2014/main" id="{8373BCA3-A7F4-BA45-9FB9-02EF718A223F}"/>
              </a:ext>
            </a:extLst>
          </p:cNvPr>
          <p:cNvSpPr>
            <a:spLocks noGrp="1"/>
          </p:cNvSpPr>
          <p:nvPr>
            <p:ph idx="1"/>
          </p:nvPr>
        </p:nvSpPr>
        <p:spPr>
          <a:xfrm>
            <a:off x="474662" y="1589088"/>
            <a:ext cx="8280057" cy="3689897"/>
          </a:xfrm>
        </p:spPr>
        <p:txBody>
          <a:bodyPr/>
          <a:lstStyle/>
          <a:p>
            <a:pPr marL="342892" indent="-342892" algn="l">
              <a:buFont typeface="Arial" panose="020b0604020202020204" pitchFamily="34" charset="0"/>
              <a:buChar char="•"/>
            </a:pPr>
            <a:r>
              <a:rPr lang="zh-TW" altLang="en-US" sz="1400">
                <a:solidFill>
                  <a:srgbClr val="000000"/>
                </a:solidFill>
              </a:rPr>
              <a:t>多年來，企業組織需要更高的區域網路恢復能力和可用性。乙太網路 </a:t>
            </a:r>
            <a:r>
              <a:rPr lang="en-US" altLang="zh-TW" sz="1400">
                <a:solidFill>
                  <a:srgbClr val="000000"/>
                </a:solidFill>
              </a:rPr>
              <a:t>LAN </a:t>
            </a:r>
            <a:r>
              <a:rPr lang="zh-TW" altLang="en-US" sz="1400">
                <a:solidFill>
                  <a:srgbClr val="000000"/>
                </a:solidFill>
              </a:rPr>
              <a:t>從連接到單一路由器的幾個互連交換器，到複雜的分層網路設計，包括存取、分佈和核心層交換器。</a:t>
            </a:r>
          </a:p>
          <a:p>
            <a:pPr marL="342892" indent="-342892" algn="l">
              <a:buFont typeface="Arial" panose="020b0604020202020204" pitchFamily="34" charset="0"/>
              <a:buChar char="•"/>
            </a:pPr>
            <a:r>
              <a:rPr lang="zh-TW" altLang="en-US" sz="1400">
                <a:solidFill>
                  <a:srgbClr val="000000"/>
                </a:solidFill>
              </a:rPr>
              <a:t>根據實施情況，第 </a:t>
            </a:r>
            <a:r>
              <a:rPr lang="en-US" altLang="zh-TW" sz="1400">
                <a:solidFill>
                  <a:srgbClr val="000000"/>
                </a:solidFill>
              </a:rPr>
              <a:t>2 </a:t>
            </a:r>
            <a:r>
              <a:rPr lang="zh-TW" altLang="en-US" sz="1400">
                <a:solidFill>
                  <a:srgbClr val="000000"/>
                </a:solidFill>
              </a:rPr>
              <a:t>層不僅包括存取層，還包括分佈，甚至核心層。這些設計可能包括數百個交換器，具有數百甚至數千個 </a:t>
            </a:r>
            <a:r>
              <a:rPr lang="en-US" altLang="zh-TW" sz="1400">
                <a:solidFill>
                  <a:srgbClr val="000000"/>
                </a:solidFill>
              </a:rPr>
              <a:t>VLAN</a:t>
            </a:r>
            <a:r>
              <a:rPr lang="zh-TW" altLang="en-US" sz="1400">
                <a:solidFill>
                  <a:srgbClr val="000000"/>
                </a:solidFill>
              </a:rPr>
              <a:t>。</a:t>
            </a:r>
            <a:r>
              <a:rPr lang="en-US" altLang="zh-TW" sz="1400">
                <a:solidFill>
                  <a:srgbClr val="000000"/>
                </a:solidFill>
              </a:rPr>
              <a:t>STP </a:t>
            </a:r>
            <a:r>
              <a:rPr lang="zh-TW" altLang="en-US" sz="1400">
                <a:solidFill>
                  <a:srgbClr val="000000"/>
                </a:solidFill>
              </a:rPr>
              <a:t>已經適應了增加的備援和複雜性與增強，作為 </a:t>
            </a:r>
            <a:r>
              <a:rPr lang="en-US" altLang="zh-TW" sz="1400">
                <a:solidFill>
                  <a:srgbClr val="000000"/>
                </a:solidFill>
              </a:rPr>
              <a:t>RSTP </a:t>
            </a:r>
            <a:r>
              <a:rPr lang="zh-TW" altLang="en-US" sz="1400">
                <a:solidFill>
                  <a:srgbClr val="000000"/>
                </a:solidFill>
              </a:rPr>
              <a:t>和 </a:t>
            </a:r>
            <a:r>
              <a:rPr lang="en-US" altLang="zh-TW" sz="1400">
                <a:solidFill>
                  <a:srgbClr val="000000"/>
                </a:solidFill>
              </a:rPr>
              <a:t>MSTP </a:t>
            </a:r>
            <a:r>
              <a:rPr lang="zh-TW" altLang="en-US" sz="1400">
                <a:solidFill>
                  <a:srgbClr val="000000"/>
                </a:solidFill>
              </a:rPr>
              <a:t>的一部分。</a:t>
            </a:r>
          </a:p>
          <a:p>
            <a:pPr marL="342892" indent="-342892" algn="l">
              <a:buFont typeface="Arial" panose="020b0604020202020204" pitchFamily="34" charset="0"/>
              <a:buChar char="•"/>
            </a:pPr>
            <a:r>
              <a:rPr lang="zh-TW" altLang="en-US" sz="1400">
                <a:solidFill>
                  <a:srgbClr val="000000"/>
                </a:solidFill>
              </a:rPr>
              <a:t>當拓撲發生失敗或變更時，網路設計的一個重要方面是快速且可預測的整合。生成樹不提供通過在第 </a:t>
            </a:r>
            <a:r>
              <a:rPr lang="en-US" altLang="zh-TW" sz="1400">
                <a:solidFill>
                  <a:srgbClr val="000000"/>
                </a:solidFill>
              </a:rPr>
              <a:t>3 </a:t>
            </a:r>
            <a:r>
              <a:rPr lang="zh-TW" altLang="en-US" sz="1400">
                <a:solidFill>
                  <a:srgbClr val="000000"/>
                </a:solidFill>
              </a:rPr>
              <a:t>層路由協定提供相同的效率和預測性。</a:t>
            </a:r>
          </a:p>
          <a:p>
            <a:pPr marL="342892" indent="-342892" algn="l">
              <a:buFont typeface="Arial" panose="020b0604020202020204" pitchFamily="34" charset="0"/>
              <a:buChar char="•"/>
            </a:pPr>
            <a:r>
              <a:rPr lang="zh-TW" altLang="en-US" sz="1400">
                <a:solidFill>
                  <a:srgbClr val="000000"/>
                </a:solidFill>
              </a:rPr>
              <a:t>第 </a:t>
            </a:r>
            <a:r>
              <a:rPr lang="en-US" altLang="zh-TW" sz="1400">
                <a:solidFill>
                  <a:srgbClr val="000000"/>
                </a:solidFill>
              </a:rPr>
              <a:t>3 </a:t>
            </a:r>
            <a:r>
              <a:rPr lang="zh-TW" altLang="en-US" sz="1400">
                <a:solidFill>
                  <a:srgbClr val="000000"/>
                </a:solidFill>
              </a:rPr>
              <a:t>層路由允許拓撲中的備援路徑和迴圈，而不會封鎖連接埠。因此，除了裝置連接到存取層交換器之外，某些環境會在任何地方轉換到第 </a:t>
            </a:r>
            <a:r>
              <a:rPr lang="en-US" altLang="zh-TW" sz="1400">
                <a:solidFill>
                  <a:srgbClr val="000000"/>
                </a:solidFill>
              </a:rPr>
              <a:t>3 </a:t>
            </a:r>
            <a:r>
              <a:rPr lang="zh-TW" altLang="en-US" sz="1400">
                <a:solidFill>
                  <a:srgbClr val="000000"/>
                </a:solidFill>
              </a:rPr>
              <a:t>層。換句話說，存取層交換器和分佈交換器之間的連線會是第 </a:t>
            </a:r>
            <a:r>
              <a:rPr lang="en-US" altLang="zh-TW" sz="1400">
                <a:solidFill>
                  <a:srgbClr val="000000"/>
                </a:solidFill>
              </a:rPr>
              <a:t>3 </a:t>
            </a:r>
            <a:r>
              <a:rPr lang="zh-TW" altLang="en-US" sz="1400">
                <a:solidFill>
                  <a:srgbClr val="000000"/>
                </a:solidFill>
              </a:rPr>
              <a:t>層，而不是第 </a:t>
            </a:r>
            <a:r>
              <a:rPr lang="en-US" altLang="zh-TW" sz="1400">
                <a:solidFill>
                  <a:srgbClr val="000000"/>
                </a:solidFill>
              </a:rPr>
              <a:t>2 </a:t>
            </a:r>
            <a:r>
              <a:rPr lang="zh-TW" altLang="en-US" sz="1400">
                <a:solidFill>
                  <a:srgbClr val="000000"/>
                </a:solidFill>
              </a:rPr>
              <a:t>層。</a:t>
            </a:r>
          </a:p>
          <a:p>
            <a:pPr marL="0" indent="0" algn="l"/>
            <a:endParaRPr lang="en-US" sz="1200">
              <a:solidFill>
                <a:srgbClr val="000000"/>
              </a:solidFill>
            </a:endParaRPr>
          </a:p>
        </p:txBody>
      </p:sp>
      <p:sp>
        <p:nvSpPr>
          <p:cNvPr id="2" name="投影片編號版面配置區 1"/>
          <p:cNvSpPr>
            <a:spLocks noGrp="1"/>
          </p:cNvSpPr>
          <p:nvPr>
            <p:ph type="sldNum" sz="quarter" idx="12"/>
          </p:nvPr>
        </p:nvSpPr>
        <p:spPr/>
        <p:txBody>
          <a:bodyPr/>
          <a:lstStyle/>
          <a:p>
            <a:fld id="{4FAB73BC-B049-4115-A692-8D63A059BFB8}" type="slidenum">
              <a:rPr lang="en-US" smtClean="0"/>
              <a:t>659</a:t>
            </a:fld>
            <a:endParaRPr lang="en-US"/>
          </a:p>
        </p:txBody>
      </p:sp>
    </p:spTree>
    <p:custDataLst>
      <p:tags r:id="rId3"/>
    </p:custDataLst>
    <p:extLst>
      <p:ext uri="{BB962C8B-B14F-4D97-AF65-F5344CB8AC3E}">
        <p14:creationId xmlns:p14="http://schemas.microsoft.com/office/powerpoint/2010/main" val="190161760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66.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1505" name="Rectangle 2"/>
          <p:cNvSpPr>
            <a:spLocks noGrp="1" noChangeArrowheads="1"/>
          </p:cNvSpPr>
          <p:nvPr>
            <p:ph type="title"/>
          </p:nvPr>
        </p:nvSpPr>
        <p:spPr/>
        <p:txBody>
          <a:bodyPr>
            <a:normAutofit/>
          </a:bodyPr>
          <a:lstStyle/>
          <a:p>
            <a:pPr rtl="0"/>
            <a:r>
              <a:rPr lang="en-US" altLang="zh-TW" sz="3000" smtClean="0">
                <a:latin typeface="Arial"/>
              </a:rPr>
              <a:t>2.4</a:t>
            </a:r>
            <a:r>
              <a:rPr lang="zh-TW" altLang="en-US" sz="3000" smtClean="0">
                <a:latin typeface="Arial"/>
              </a:rPr>
              <a:t>基本</a:t>
            </a:r>
            <a:r>
              <a:rPr lang="zh-TW" altLang="en-US" sz="3000">
                <a:latin typeface="Arial"/>
              </a:rPr>
              <a:t>配置</a:t>
            </a:r>
            <a:r>
              <a:rPr lang="en-US" altLang="zh-TW" sz="3000">
                <a:latin typeface="Arial"/>
              </a:rPr>
              <a:t>-</a:t>
            </a:r>
            <a:r>
              <a:rPr lang="zh-TW" altLang="en-US" sz="3000">
                <a:latin typeface="Arial"/>
              </a:rPr>
              <a:t>加密密碼</a:t>
            </a:r>
          </a:p>
        </p:txBody>
      </p:sp>
      <p:sp>
        <p:nvSpPr>
          <p:cNvPr id="4" name="Content Placeholder 3"/>
          <p:cNvSpPr>
            <a:spLocks noGrp="1"/>
          </p:cNvSpPr>
          <p:nvPr>
            <p:ph idx="1"/>
          </p:nvPr>
        </p:nvSpPr>
        <p:spPr>
          <a:xfrm>
            <a:off x="145357" y="1796238"/>
            <a:ext cx="4572000" cy="1286052"/>
          </a:xfrm>
        </p:spPr>
        <p:txBody>
          <a:bodyPr>
            <a:normAutofit lnSpcReduction="10000"/>
          </a:bodyPr>
          <a:lstStyle/>
          <a:p>
            <a:pPr rtl="0">
              <a:lnSpc>
                <a:spcPct val="85000"/>
              </a:lnSpc>
              <a:spcBef>
                <a:spcPct val="30000"/>
              </a:spcBef>
            </a:pPr>
            <a:r>
              <a:rPr lang="zh-TW"/>
              <a:t>啟動配置和運行配置文件以明文顯示大多數密碼。</a:t>
            </a:r>
          </a:p>
          <a:p>
            <a:pPr rtl="0">
              <a:lnSpc>
                <a:spcPct val="85000"/>
              </a:lnSpc>
              <a:spcBef>
                <a:spcPct val="30000"/>
              </a:spcBef>
            </a:pPr>
            <a:r>
              <a:rPr lang="zh-TW"/>
              <a:t>若要加密所有純文字密碼，請使用 </a:t>
            </a:r>
            <a:r>
              <a:rPr lang="zh-TW" b="1"/>
              <a:t>服務密碼加密</a:t>
            </a:r>
            <a:r>
              <a:rPr lang="zh-TW"/>
              <a:t> 通用 config 命令。</a:t>
            </a:r>
          </a:p>
        </p:txBody>
      </p:sp>
      <p:pic>
        <p:nvPicPr>
          <p:cNvPr id="2" name="Picture 1">
            <a:extLst>
              <a:ext uri="{FF2B5EF4-FFF2-40B4-BE49-F238E27FC236}">
                <a16:creationId xmlns:a16="http://schemas.microsoft.com/office/drawing/2014/main" id="{CC666E54-D88F-184C-BDE9-F1AF6D4B45A7}"/>
              </a:ext>
            </a:extLst>
          </p:cNvPr>
          <p:cNvPicPr>
            <a:picLocks noChangeAspect="1"/>
          </p:cNvPicPr>
          <p:nvPr/>
        </p:nvPicPr>
        <p:blipFill>
          <a:blip r:embed="rId3"/>
          <a:stretch>
            <a:fillRect/>
          </a:stretch>
        </p:blipFill>
        <p:spPr>
          <a:xfrm>
            <a:off x="145357" y="3506470"/>
            <a:ext cx="4572000" cy="776378"/>
          </a:xfrm>
          <a:prstGeom prst="rect">
            <a:avLst/>
          </a:prstGeom>
        </p:spPr>
      </p:pic>
      <p:sp>
        <p:nvSpPr>
          <p:cNvPr id="6" name="Content Placeholder 3">
            <a:extLst>
              <a:ext uri="{FF2B5EF4-FFF2-40B4-BE49-F238E27FC236}">
                <a16:creationId xmlns:a16="http://schemas.microsoft.com/office/drawing/2014/main" id="{FE69F5FC-840B-2149-BCA9-4C8674310204}"/>
              </a:ext>
            </a:extLst>
          </p:cNvPr>
          <p:cNvSpPr txBox="1"/>
          <p:nvPr/>
        </p:nvSpPr>
        <p:spPr bwMode="auto">
          <a:xfrm>
            <a:off x="4815435" y="1796239"/>
            <a:ext cx="4040563" cy="757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a:buChar char="•"/>
              <a:defRPr lang="en-US" sz="1100" kern="120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anose="020b0604020202020204"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anose="020b0604020202020204"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anose="020b0604020202020204"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rtl="0">
              <a:lnSpc>
                <a:spcPct val="85000"/>
              </a:lnSpc>
              <a:spcBef>
                <a:spcPct val="30000"/>
              </a:spcBef>
            </a:pPr>
            <a:r>
              <a:rPr lang="zh-TW" altLang="en-US"/>
              <a:t>使用 </a:t>
            </a:r>
            <a:r>
              <a:rPr lang="en-US" altLang="zh-TW" b="1"/>
              <a:t>show Running-config </a:t>
            </a:r>
            <a:r>
              <a:rPr lang="zh-TW" altLang="en-US"/>
              <a:t>命令來驗證裝置上的密碼現在已加密。 </a:t>
            </a:r>
          </a:p>
        </p:txBody>
      </p:sp>
      <p:pic>
        <p:nvPicPr>
          <p:cNvPr id="3" name="Picture 2">
            <a:extLst>
              <a:ext uri="{FF2B5EF4-FFF2-40B4-BE49-F238E27FC236}">
                <a16:creationId xmlns:a16="http://schemas.microsoft.com/office/drawing/2014/main" id="{070F49EA-017E-5C47-97D3-D4F34278A9E4}"/>
              </a:ext>
            </a:extLst>
          </p:cNvPr>
          <p:cNvPicPr>
            <a:picLocks noChangeAspect="1"/>
          </p:cNvPicPr>
          <p:nvPr/>
        </p:nvPicPr>
        <p:blipFill>
          <a:blip r:embed="rId4"/>
          <a:stretch>
            <a:fillRect/>
          </a:stretch>
        </p:blipFill>
        <p:spPr>
          <a:xfrm>
            <a:off x="5235515" y="2889128"/>
            <a:ext cx="3200400" cy="2011062"/>
          </a:xfrm>
          <a:prstGeom prst="rect">
            <a:avLst/>
          </a:prstGeom>
        </p:spPr>
      </p:pic>
      <p:sp>
        <p:nvSpPr>
          <p:cNvPr id="5" name="投影片編號版面配置區 4"/>
          <p:cNvSpPr>
            <a:spLocks noGrp="1"/>
          </p:cNvSpPr>
          <p:nvPr>
            <p:ph type="sldNum" sz="quarter" idx="4"/>
          </p:nvPr>
        </p:nvSpPr>
        <p:spPr/>
        <p:txBody>
          <a:bodyPr/>
          <a:lstStyle/>
          <a:p>
            <a:pPr defTabSz="385754">
              <a:defRPr/>
            </a:pPr>
            <a:fld id="{2F5CCB13-0A32-4557-88E9-079F0C330695}" type="slidenum">
              <a:rPr lang="en-US" kern="0" smtClean="0">
                <a:solidFill>
                  <a:srgbClr val="595959"/>
                </a:solidFill>
              </a:rPr>
              <a:pPr defTabSz="385754">
                <a:defRPr/>
              </a:pPr>
              <a:t>66</a:t>
            </a:fld>
            <a:endParaRPr lang="en-US" kern="0">
              <a:solidFill>
                <a:srgbClr val="595959"/>
              </a:solidFill>
            </a:endParaRPr>
          </a:p>
        </p:txBody>
      </p:sp>
    </p:spTree>
    <p:custDataLst>
      <p:tags r:id="rId5"/>
    </p:custDataLst>
    <p:extLst>
      <p:ext uri="{BB962C8B-B14F-4D97-AF65-F5344CB8AC3E}">
        <p14:creationId xmlns:p14="http://schemas.microsoft.com/office/powerpoint/2010/main" val="890334747"/>
      </p:ext>
    </p:extLst>
  </p:cSld>
  <p:clrMapOvr>
    <a:masterClrMapping/>
  </p:clrMapOvr>
  <p:transition spd="slow">
    <p:wipe/>
  </p:transition>
  <p:timing/>
</p:sld>
</file>

<file path=ppt/slides/slide660.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1505"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noAutofit/>
          </a:bodyPr>
          <a:lstStyle/>
          <a:p>
            <a:pPr>
              <a:lnSpc>
                <a:spcPct val="90000"/>
              </a:lnSpc>
            </a:pPr>
            <a:r>
              <a:rPr lang="en-US" altLang="zh-TW" sz="2700" smtClean="0">
                <a:solidFill>
                  <a:srgbClr val="004C69"/>
                </a:solidFill>
              </a:rPr>
              <a:t>22.4</a:t>
            </a:r>
            <a:r>
              <a:rPr lang="zh-TW" altLang="en-US" sz="2700" smtClean="0">
                <a:solidFill>
                  <a:srgbClr val="004C69"/>
                </a:solidFill>
              </a:rPr>
              <a:t>我</a:t>
            </a:r>
            <a:r>
              <a:rPr lang="zh-TW" altLang="en-US" sz="2700">
                <a:solidFill>
                  <a:srgbClr val="004C69"/>
                </a:solidFill>
              </a:rPr>
              <a:t>在本單元中學到了什麼？ </a:t>
            </a:r>
          </a:p>
        </p:txBody>
      </p:sp>
      <p:sp>
        <p:nvSpPr>
          <p:cNvPr id="2" name="Content Placeholder 1">
            <a:extLst>
              <a:ext uri="{FF2B5EF4-FFF2-40B4-BE49-F238E27FC236}">
                <a16:creationId xmlns:a16="http://schemas.microsoft.com/office/drawing/2014/main" id="{65E24B21-345D-D846-9DAB-1C01F5B31F94}"/>
              </a:ext>
            </a:extLst>
          </p:cNvPr>
          <p:cNvSpPr>
            <a:spLocks noGrp="1"/>
          </p:cNvSpPr>
          <p:nvPr>
            <p:ph idx="1"/>
          </p:nvPr>
        </p:nvSpPr>
        <p:spPr>
          <a:xfrm>
            <a:off x="413375" y="1540466"/>
            <a:ext cx="8126245" cy="4155319"/>
          </a:xfrm>
        </p:spPr>
        <p:txBody>
          <a:bodyPr>
            <a:normAutofit fontScale="85000" lnSpcReduction="20000"/>
          </a:bodyPr>
          <a:lstStyle/>
          <a:p>
            <a:pPr>
              <a:spcBef>
                <a:spcPct val="0"/>
              </a:spcBef>
              <a:spcAft>
                <a:spcPct val="0"/>
              </a:spcAft>
              <a:buFont typeface="Arial" panose="020b0604020202020204" pitchFamily="34" charset="0"/>
              <a:buChar char="•"/>
            </a:pPr>
            <a:r>
              <a:rPr lang="zh-TW" altLang="en-US" sz="2000"/>
              <a:t>交換乙太網路中的備援路徑可能會造成實體和邏輯第 </a:t>
            </a:r>
            <a:r>
              <a:rPr lang="en-US" altLang="zh-TW" sz="2000"/>
              <a:t>2 </a:t>
            </a:r>
            <a:r>
              <a:rPr lang="zh-TW" altLang="en-US" sz="2000"/>
              <a:t>層迴圈。</a:t>
            </a:r>
          </a:p>
          <a:p>
            <a:pPr>
              <a:spcBef>
                <a:spcPct val="0"/>
              </a:spcBef>
              <a:spcAft>
                <a:spcPct val="0"/>
              </a:spcAft>
              <a:buFont typeface="Arial" panose="020b0604020202020204" pitchFamily="34" charset="0"/>
              <a:buChar char="•"/>
            </a:pPr>
            <a:r>
              <a:rPr lang="zh-TW" altLang="en-US" sz="2000"/>
              <a:t>第 </a:t>
            </a:r>
            <a:r>
              <a:rPr lang="en-US" altLang="zh-TW" sz="2000"/>
              <a:t>2 </a:t>
            </a:r>
            <a:r>
              <a:rPr lang="zh-TW" altLang="en-US" sz="2000"/>
              <a:t>層迴圈可能會導致交換器和終端裝置上的 </a:t>
            </a:r>
            <a:r>
              <a:rPr lang="en-US" altLang="zh-TW" sz="2000"/>
              <a:t>MAC </a:t>
            </a:r>
            <a:r>
              <a:rPr lang="zh-TW" altLang="en-US" sz="2000"/>
              <a:t>位址表不穩定、鏈路飽和，以及高 </a:t>
            </a:r>
            <a:r>
              <a:rPr lang="en-US" altLang="zh-TW" sz="2000"/>
              <a:t>CPU </a:t>
            </a:r>
            <a:r>
              <a:rPr lang="zh-TW" altLang="en-US" sz="2000"/>
              <a:t>使用率。這會導致網路變得無法使用。 </a:t>
            </a:r>
          </a:p>
          <a:p>
            <a:pPr>
              <a:spcBef>
                <a:spcPct val="0"/>
              </a:spcBef>
              <a:spcAft>
                <a:spcPct val="0"/>
              </a:spcAft>
              <a:buFont typeface="Arial" panose="020b0604020202020204" pitchFamily="34" charset="0"/>
              <a:buChar char="•"/>
            </a:pPr>
            <a:r>
              <a:rPr lang="en-US" altLang="zh-TW" sz="2000"/>
              <a:t>STP </a:t>
            </a:r>
            <a:r>
              <a:rPr lang="zh-TW" altLang="en-US" sz="2000"/>
              <a:t>是一個避免迴圈網路協定，允許備援，同時建立一個無迴圈第 </a:t>
            </a:r>
            <a:r>
              <a:rPr lang="en-US" altLang="zh-TW" sz="2000"/>
              <a:t>2 </a:t>
            </a:r>
            <a:r>
              <a:rPr lang="zh-TW" altLang="en-US" sz="2000"/>
              <a:t>層拓撲。如果沒有 </a:t>
            </a:r>
            <a:r>
              <a:rPr lang="en-US" altLang="zh-TW" sz="2000"/>
              <a:t>STP</a:t>
            </a:r>
            <a:r>
              <a:rPr lang="zh-TW" altLang="en-US" sz="2000"/>
              <a:t>，第 </a:t>
            </a:r>
            <a:r>
              <a:rPr lang="en-US" altLang="zh-TW" sz="2000"/>
              <a:t>2 </a:t>
            </a:r>
            <a:r>
              <a:rPr lang="zh-TW" altLang="en-US" sz="2000"/>
              <a:t>層迴圈可能形成，導致廣播，群播和未知的單點傳送訊框無休止地迴圈，打倒了網路。 </a:t>
            </a:r>
          </a:p>
          <a:p>
            <a:pPr>
              <a:spcBef>
                <a:spcPct val="0"/>
              </a:spcBef>
              <a:spcAft>
                <a:spcPct val="0"/>
              </a:spcAft>
              <a:buFont typeface="Arial" panose="020b0604020202020204" pitchFamily="34" charset="0"/>
              <a:buChar char="•"/>
            </a:pPr>
            <a:r>
              <a:rPr lang="en-US" altLang="zh-TW" sz="2000"/>
              <a:t>STP </a:t>
            </a:r>
            <a:r>
              <a:rPr lang="zh-TW" altLang="en-US" sz="2000"/>
              <a:t>使用 </a:t>
            </a:r>
            <a:r>
              <a:rPr lang="en-US" altLang="zh-TW" sz="2000"/>
              <a:t>STA</a:t>
            </a:r>
            <a:r>
              <a:rPr lang="zh-TW" altLang="en-US" sz="2000"/>
              <a:t>，以四個步驟建置無迴圈拓撲：選取根橋接器、選取根連接埠、選取指定的連接埠，以及選取替代 </a:t>
            </a:r>
            <a:r>
              <a:rPr lang="en-US" altLang="zh-TW" sz="2000"/>
              <a:t>(</a:t>
            </a:r>
            <a:r>
              <a:rPr lang="zh-TW" altLang="en-US" sz="2000"/>
              <a:t>封鎖</a:t>
            </a:r>
            <a:r>
              <a:rPr lang="en-US" altLang="zh-TW" sz="2000"/>
              <a:t>) </a:t>
            </a:r>
            <a:r>
              <a:rPr lang="zh-TW" altLang="en-US" sz="2000"/>
              <a:t>連接埠。 </a:t>
            </a:r>
          </a:p>
          <a:p>
            <a:pPr>
              <a:spcBef>
                <a:spcPct val="0"/>
              </a:spcBef>
              <a:spcAft>
                <a:spcPct val="0"/>
              </a:spcAft>
              <a:buFont typeface="Arial" panose="020b0604020202020204" pitchFamily="34" charset="0"/>
              <a:buChar char="•"/>
            </a:pPr>
            <a:r>
              <a:rPr lang="en-US" altLang="zh-TW" sz="2000"/>
              <a:t>STA </a:t>
            </a:r>
            <a:r>
              <a:rPr lang="zh-TW" altLang="en-US" sz="2000"/>
              <a:t>和 </a:t>
            </a:r>
            <a:r>
              <a:rPr lang="en-US" altLang="zh-TW" sz="2000"/>
              <a:t>STP </a:t>
            </a:r>
            <a:r>
              <a:rPr lang="zh-TW" altLang="en-US" sz="2000"/>
              <a:t>功能期間，交換器會使用 </a:t>
            </a:r>
            <a:r>
              <a:rPr lang="en-US" altLang="zh-TW" sz="2000"/>
              <a:t>BPDU </a:t>
            </a:r>
            <a:r>
              <a:rPr lang="zh-TW" altLang="en-US" sz="2000"/>
              <a:t>來共用本身及其連線的相關資訊。</a:t>
            </a:r>
            <a:r>
              <a:rPr lang="en-US" altLang="zh-TW" sz="2000"/>
              <a:t>BPDU </a:t>
            </a:r>
            <a:r>
              <a:rPr lang="zh-TW" altLang="en-US" sz="2000"/>
              <a:t>是用來選擇根橋接器、根連接埠、指定的連接埠和替代連接埠。 </a:t>
            </a:r>
          </a:p>
          <a:p>
            <a:pPr>
              <a:spcBef>
                <a:spcPct val="0"/>
              </a:spcBef>
              <a:spcAft>
                <a:spcPct val="0"/>
              </a:spcAft>
              <a:buFont typeface="Arial" panose="020b0604020202020204" pitchFamily="34" charset="0"/>
              <a:buChar char="•"/>
            </a:pPr>
            <a:r>
              <a:rPr lang="zh-TW" altLang="en-US" sz="2000"/>
              <a:t>當根橋接器已針對指定的生成樹執行個體選取時，</a:t>
            </a:r>
            <a:r>
              <a:rPr lang="en-US" altLang="zh-TW" sz="2000"/>
              <a:t>STA </a:t>
            </a:r>
            <a:r>
              <a:rPr lang="zh-TW" altLang="en-US" sz="2000"/>
              <a:t>會從廣播領域中的所有目的地決定根橋接器的最佳路徑。路徑資訊 </a:t>
            </a:r>
            <a:r>
              <a:rPr lang="en-US" altLang="zh-TW" sz="2000"/>
              <a:t>(</a:t>
            </a:r>
            <a:r>
              <a:rPr lang="zh-TW" altLang="en-US" sz="2000"/>
              <a:t>稱為內部根路徑成本</a:t>
            </a:r>
            <a:r>
              <a:rPr lang="en-US" altLang="zh-TW" sz="2000"/>
              <a:t>) </a:t>
            </a:r>
            <a:r>
              <a:rPr lang="zh-TW" altLang="en-US" sz="2000"/>
              <a:t>取決於從交換器到根橋接器的路徑上所有個別連接埠成本的總和。 </a:t>
            </a:r>
          </a:p>
          <a:p>
            <a:pPr>
              <a:spcBef>
                <a:spcPct val="0"/>
              </a:spcBef>
              <a:spcAft>
                <a:spcPct val="0"/>
              </a:spcAft>
              <a:buFont typeface="Arial" panose="020b0604020202020204" pitchFamily="34" charset="0"/>
              <a:buChar char="•"/>
            </a:pPr>
            <a:r>
              <a:rPr lang="zh-TW" altLang="en-US" sz="2000"/>
              <a:t>決定根橋接器之後 </a:t>
            </a:r>
            <a:r>
              <a:rPr lang="en-US" altLang="zh-TW" sz="2000"/>
              <a:t>STA </a:t>
            </a:r>
            <a:r>
              <a:rPr lang="zh-TW" altLang="en-US" sz="2000"/>
              <a:t>演算法會選取根連接埠。根連接埠是在整體成本方面最接近根橋接器的連接埠，稱為內部根路徑成本。 </a:t>
            </a:r>
          </a:p>
          <a:p>
            <a:pPr>
              <a:spcBef>
                <a:spcPct val="0"/>
              </a:spcBef>
              <a:spcAft>
                <a:spcPct val="0"/>
              </a:spcAft>
              <a:buFont typeface="Arial" panose="020b0604020202020204" pitchFamily="34" charset="0"/>
              <a:buChar char="•"/>
            </a:pPr>
            <a:r>
              <a:rPr lang="zh-TW" altLang="en-US" sz="2000"/>
              <a:t>在每個交換器選擇一個根連接埠之後，交換器將選擇指定的連接埠。指定的連接埠是具有到根橋接器內部根路徑成本的區段上的連接埠 </a:t>
            </a:r>
            <a:r>
              <a:rPr lang="en-US" altLang="zh-TW" sz="2000"/>
              <a:t>(</a:t>
            </a:r>
            <a:r>
              <a:rPr lang="zh-TW" altLang="en-US" sz="2000"/>
              <a:t>兩個交換器之間</a:t>
            </a:r>
            <a:r>
              <a:rPr lang="en-US" altLang="zh-TW" sz="2000"/>
              <a:t>)</a:t>
            </a:r>
            <a:r>
              <a:rPr lang="zh-TW" altLang="en-US" sz="2000"/>
              <a:t>。 </a:t>
            </a:r>
          </a:p>
          <a:p>
            <a:pPr>
              <a:spcBef>
                <a:spcPct val="0"/>
              </a:spcBef>
              <a:spcAft>
                <a:spcPct val="0"/>
              </a:spcAft>
              <a:buFont typeface="Arial" panose="020b0604020202020204" pitchFamily="34" charset="0"/>
              <a:buChar char="•"/>
            </a:pPr>
            <a:r>
              <a:rPr lang="zh-TW" altLang="en-US" sz="2000"/>
              <a:t>如果連接埠不是根連接埠或指定的連接埠，則會變成替代 </a:t>
            </a:r>
            <a:r>
              <a:rPr lang="en-US" altLang="zh-TW" sz="2000"/>
              <a:t>(</a:t>
            </a:r>
            <a:r>
              <a:rPr lang="zh-TW" altLang="en-US" sz="2000"/>
              <a:t>或備用</a:t>
            </a:r>
            <a:r>
              <a:rPr lang="en-US" altLang="zh-TW" sz="2000"/>
              <a:t>) </a:t>
            </a:r>
            <a:r>
              <a:rPr lang="zh-TW" altLang="en-US" sz="2000"/>
              <a:t>連接埠。替代連接埠和備份連接埠處於捨棄或封鎖狀態，以避免迴圈。 </a:t>
            </a:r>
          </a:p>
          <a:p>
            <a:pPr>
              <a:spcBef>
                <a:spcPct val="0"/>
              </a:spcBef>
              <a:spcAft>
                <a:spcPct val="0"/>
              </a:spcAft>
              <a:buFont typeface="Arial" panose="020b0604020202020204" pitchFamily="34" charset="0"/>
              <a:buChar char="•"/>
            </a:pPr>
            <a:endParaRPr lang="en-US" sz="1200"/>
          </a:p>
        </p:txBody>
      </p:sp>
      <p:sp>
        <p:nvSpPr>
          <p:cNvPr id="3" name="投影片編號版面配置區 2"/>
          <p:cNvSpPr>
            <a:spLocks noGrp="1"/>
          </p:cNvSpPr>
          <p:nvPr>
            <p:ph type="sldNum" sz="quarter" idx="4"/>
          </p:nvPr>
        </p:nvSpPr>
        <p:spPr/>
        <p:txBody>
          <a:bodyPr/>
          <a:lstStyle/>
          <a:p>
            <a:pPr defTabSz="385754">
              <a:defRPr/>
            </a:pPr>
            <a:fld id="{2F5CCB13-0A32-4557-88E9-079F0C330695}" type="slidenum">
              <a:rPr lang="en-US" kern="0" smtClean="0">
                <a:solidFill>
                  <a:srgbClr val="595959"/>
                </a:solidFill>
              </a:rPr>
              <a:pPr defTabSz="385754">
                <a:defRPr/>
              </a:pPr>
              <a:t>660</a:t>
            </a:fld>
            <a:endParaRPr lang="en-US" kern="0">
              <a:solidFill>
                <a:srgbClr val="595959"/>
              </a:solidFill>
            </a:endParaRPr>
          </a:p>
        </p:txBody>
      </p:sp>
    </p:spTree>
    <p:custDataLst>
      <p:tags r:id="rId3"/>
    </p:custDataLst>
    <p:extLst>
      <p:ext uri="{BB962C8B-B14F-4D97-AF65-F5344CB8AC3E}">
        <p14:creationId xmlns:p14="http://schemas.microsoft.com/office/powerpoint/2010/main" val="3618997062"/>
      </p:ext>
    </p:extLst>
  </p:cSld>
  <p:clrMapOvr>
    <a:masterClrMapping/>
  </p:clrMapOvr>
  <p:transition spd="slow">
    <p:wipe/>
  </p:transition>
  <p:timing/>
</p:sld>
</file>

<file path=ppt/slides/slide661.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1505"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noAutofit/>
          </a:bodyPr>
          <a:lstStyle/>
          <a:p>
            <a:pPr>
              <a:lnSpc>
                <a:spcPct val="90000"/>
              </a:lnSpc>
            </a:pPr>
            <a:r>
              <a:rPr lang="en-US" altLang="zh-TW" sz="2700">
                <a:solidFill>
                  <a:srgbClr val="004C69"/>
                </a:solidFill>
              </a:rPr>
              <a:t>22.4</a:t>
            </a:r>
            <a:r>
              <a:rPr lang="zh-TW" altLang="en-US" sz="2700" smtClean="0">
                <a:solidFill>
                  <a:srgbClr val="004C69"/>
                </a:solidFill>
              </a:rPr>
              <a:t>我</a:t>
            </a:r>
            <a:r>
              <a:rPr lang="zh-TW" altLang="en-US" sz="2700">
                <a:solidFill>
                  <a:srgbClr val="004C69"/>
                </a:solidFill>
              </a:rPr>
              <a:t>在本單元中學到了什麼？</a:t>
            </a:r>
            <a:r>
              <a:rPr lang="en-US" altLang="zh-TW" sz="2700">
                <a:solidFill>
                  <a:srgbClr val="004C69"/>
                </a:solidFill>
              </a:rPr>
              <a:t>(</a:t>
            </a:r>
            <a:r>
              <a:rPr lang="zh-TW" altLang="en-US" sz="2700">
                <a:solidFill>
                  <a:srgbClr val="004C69"/>
                </a:solidFill>
              </a:rPr>
              <a:t>續</a:t>
            </a:r>
            <a:r>
              <a:rPr lang="en-US" altLang="zh-TW" sz="2700">
                <a:solidFill>
                  <a:srgbClr val="004C69"/>
                </a:solidFill>
              </a:rPr>
              <a:t>)</a:t>
            </a:r>
          </a:p>
        </p:txBody>
      </p:sp>
      <p:sp>
        <p:nvSpPr>
          <p:cNvPr id="2" name="Content Placeholder 1">
            <a:extLst>
              <a:ext uri="{FF2B5EF4-FFF2-40B4-BE49-F238E27FC236}">
                <a16:creationId xmlns:a16="http://schemas.microsoft.com/office/drawing/2014/main" id="{65E24B21-345D-D846-9DAB-1C01F5B31F94}"/>
              </a:ext>
            </a:extLst>
          </p:cNvPr>
          <p:cNvSpPr>
            <a:spLocks noGrp="1"/>
          </p:cNvSpPr>
          <p:nvPr>
            <p:ph idx="1"/>
          </p:nvPr>
        </p:nvSpPr>
        <p:spPr>
          <a:xfrm>
            <a:off x="441559" y="1549860"/>
            <a:ext cx="8098061" cy="4155319"/>
          </a:xfrm>
        </p:spPr>
        <p:txBody>
          <a:bodyPr>
            <a:normAutofit fontScale="77500" lnSpcReduction="20000"/>
          </a:bodyPr>
          <a:lstStyle/>
          <a:p>
            <a:pPr>
              <a:spcBef>
                <a:spcPct val="0"/>
              </a:spcBef>
              <a:spcAft>
                <a:spcPct val="0"/>
              </a:spcAft>
              <a:buFont typeface="Arial" panose="020b0604020202020204" pitchFamily="34" charset="0"/>
              <a:buChar char="•"/>
            </a:pPr>
            <a:r>
              <a:rPr lang="zh-TW" altLang="en-US" sz="2000"/>
              <a:t>當交換器具有多個等價路徑到根橋接器時，交換器會使用下列準則決定連接埠：最低的發送者 </a:t>
            </a:r>
            <a:r>
              <a:rPr lang="en-US" altLang="zh-TW" sz="2000"/>
              <a:t>BID</a:t>
            </a:r>
            <a:r>
              <a:rPr lang="zh-TW" altLang="en-US" sz="2000"/>
              <a:t>，然後是最低的發送者連接埠優先順序，最後是最低的發送者連接埠 </a:t>
            </a:r>
            <a:r>
              <a:rPr lang="en-US" altLang="zh-TW" sz="2000"/>
              <a:t>ID</a:t>
            </a:r>
            <a:r>
              <a:rPr lang="zh-TW" altLang="en-US" sz="2000"/>
              <a:t>。 </a:t>
            </a:r>
          </a:p>
          <a:p>
            <a:pPr>
              <a:spcBef>
                <a:spcPct val="0"/>
              </a:spcBef>
              <a:spcAft>
                <a:spcPct val="0"/>
              </a:spcAft>
              <a:buFont typeface="Arial" panose="020b0604020202020204" pitchFamily="34" charset="0"/>
              <a:buChar char="•"/>
            </a:pPr>
            <a:r>
              <a:rPr lang="en-US" altLang="zh-TW" sz="2000"/>
              <a:t>STP </a:t>
            </a:r>
            <a:r>
              <a:rPr lang="zh-TW" altLang="en-US" sz="2000"/>
              <a:t>收斂需要三個計時器：問侯計時器，轉送延遲計時器和最大期限計時器。 </a:t>
            </a:r>
          </a:p>
          <a:p>
            <a:pPr>
              <a:spcBef>
                <a:spcPct val="0"/>
              </a:spcBef>
              <a:spcAft>
                <a:spcPct val="0"/>
              </a:spcAft>
              <a:buFont typeface="Arial" panose="020b0604020202020204" pitchFamily="34" charset="0"/>
              <a:buChar char="•"/>
            </a:pPr>
            <a:r>
              <a:rPr lang="zh-TW" altLang="en-US" sz="2000"/>
              <a:t>連接埠狀態封鎖、監聽、學習、轉送和停用。 </a:t>
            </a:r>
          </a:p>
          <a:p>
            <a:pPr>
              <a:spcBef>
                <a:spcPct val="0"/>
              </a:spcBef>
              <a:spcAft>
                <a:spcPct val="0"/>
              </a:spcAft>
              <a:buFont typeface="Arial" panose="020b0604020202020204" pitchFamily="34" charset="0"/>
              <a:buChar char="•"/>
            </a:pPr>
            <a:r>
              <a:rPr lang="zh-TW" altLang="en-US" sz="2000"/>
              <a:t>在 </a:t>
            </a:r>
            <a:r>
              <a:rPr lang="en-US" altLang="zh-TW" sz="2000"/>
              <a:t>STP </a:t>
            </a:r>
            <a:r>
              <a:rPr lang="zh-TW" altLang="en-US" sz="2000"/>
              <a:t>的 </a:t>
            </a:r>
            <a:r>
              <a:rPr lang="en-US" altLang="zh-TW" sz="2000"/>
              <a:t>PVST </a:t>
            </a:r>
            <a:r>
              <a:rPr lang="zh-TW" altLang="en-US" sz="2000"/>
              <a:t>版本中，為每個生成樹實例選舉一個根橋接器。這可讓不同的 </a:t>
            </a:r>
            <a:r>
              <a:rPr lang="en-US" altLang="zh-TW" sz="2000"/>
              <a:t>VLAN </a:t>
            </a:r>
            <a:r>
              <a:rPr lang="zh-TW" altLang="en-US" sz="2000"/>
              <a:t>集合具有不同的根橋接器。</a:t>
            </a:r>
          </a:p>
          <a:p>
            <a:pPr>
              <a:spcBef>
                <a:spcPct val="0"/>
              </a:spcBef>
              <a:spcAft>
                <a:spcPct val="0"/>
              </a:spcAft>
              <a:buFont typeface="Arial" panose="020b0604020202020204" pitchFamily="34" charset="0"/>
              <a:buChar char="•"/>
            </a:pPr>
            <a:r>
              <a:rPr lang="en-US" altLang="zh-TW" sz="2000"/>
              <a:t>STP </a:t>
            </a:r>
            <a:r>
              <a:rPr lang="zh-TW" altLang="en-US" sz="2000"/>
              <a:t>通常被用來指生成樹的各種實現，如 </a:t>
            </a:r>
            <a:r>
              <a:rPr lang="en-US" altLang="zh-TW" sz="2000"/>
              <a:t>RSTP </a:t>
            </a:r>
            <a:r>
              <a:rPr lang="zh-TW" altLang="en-US" sz="2000"/>
              <a:t>和 </a:t>
            </a:r>
            <a:r>
              <a:rPr lang="en-US" altLang="zh-TW" sz="2000"/>
              <a:t>MSTP</a:t>
            </a:r>
            <a:r>
              <a:rPr lang="zh-TW" altLang="en-US" sz="2000"/>
              <a:t>。 </a:t>
            </a:r>
          </a:p>
          <a:p>
            <a:pPr>
              <a:spcBef>
                <a:spcPct val="0"/>
              </a:spcBef>
              <a:spcAft>
                <a:spcPct val="0"/>
              </a:spcAft>
              <a:buFont typeface="Arial" panose="020b0604020202020204" pitchFamily="34" charset="0"/>
              <a:buChar char="•"/>
            </a:pPr>
            <a:r>
              <a:rPr lang="en-US" altLang="zh-TW" sz="2000"/>
              <a:t>RSTP </a:t>
            </a:r>
            <a:r>
              <a:rPr lang="zh-TW" altLang="en-US" sz="2000"/>
              <a:t>是 </a:t>
            </a:r>
            <a:r>
              <a:rPr lang="en-US" altLang="zh-TW" sz="2000"/>
              <a:t>STP </a:t>
            </a:r>
            <a:r>
              <a:rPr lang="zh-TW" altLang="en-US" sz="2000"/>
              <a:t>的演變，提供比 </a:t>
            </a:r>
            <a:r>
              <a:rPr lang="en-US" altLang="zh-TW" sz="2000"/>
              <a:t>STP </a:t>
            </a:r>
            <a:r>
              <a:rPr lang="zh-TW" altLang="en-US" sz="2000"/>
              <a:t>更快的收斂。 </a:t>
            </a:r>
          </a:p>
          <a:p>
            <a:pPr>
              <a:spcBef>
                <a:spcPct val="0"/>
              </a:spcBef>
              <a:spcAft>
                <a:spcPct val="0"/>
              </a:spcAft>
              <a:buFont typeface="Arial" panose="020b0604020202020204" pitchFamily="34" charset="0"/>
              <a:buChar char="•"/>
            </a:pPr>
            <a:r>
              <a:rPr lang="en-US" altLang="zh-TW" sz="2000"/>
              <a:t>RSTP </a:t>
            </a:r>
            <a:r>
              <a:rPr lang="zh-TW" altLang="en-US" sz="2000"/>
              <a:t>連接埠狀態是學習，轉發和丟棄。 </a:t>
            </a:r>
          </a:p>
          <a:p>
            <a:pPr>
              <a:spcBef>
                <a:spcPct val="0"/>
              </a:spcBef>
              <a:spcAft>
                <a:spcPct val="0"/>
              </a:spcAft>
              <a:buFont typeface="Arial" panose="020b0604020202020204" pitchFamily="34" charset="0"/>
              <a:buChar char="•"/>
            </a:pPr>
            <a:r>
              <a:rPr lang="en-US" altLang="zh-TW" sz="2000"/>
              <a:t>PVST+ </a:t>
            </a:r>
            <a:r>
              <a:rPr lang="zh-TW" altLang="en-US" sz="2000"/>
              <a:t>是 </a:t>
            </a:r>
            <a:r>
              <a:rPr lang="en-US" altLang="zh-TW" sz="2000"/>
              <a:t>STP </a:t>
            </a:r>
            <a:r>
              <a:rPr lang="zh-TW" altLang="en-US" sz="2000"/>
              <a:t>的思科增強功能，為網路中設定的每個 </a:t>
            </a:r>
            <a:r>
              <a:rPr lang="en-US" altLang="zh-TW" sz="2000"/>
              <a:t>VLAN </a:t>
            </a:r>
            <a:r>
              <a:rPr lang="zh-TW" altLang="en-US" sz="2000"/>
              <a:t>提供個別的生成樹執行個體。</a:t>
            </a:r>
            <a:r>
              <a:rPr lang="en-US" altLang="zh-TW" sz="2000"/>
              <a:t>PVST+ </a:t>
            </a:r>
            <a:r>
              <a:rPr lang="zh-TW" altLang="en-US" sz="2000"/>
              <a:t>支援 </a:t>
            </a:r>
            <a:r>
              <a:rPr lang="en-US" altLang="zh-TW" sz="2000" err="1"/>
              <a:t>PortFast, UplinkFast, BackboneFast, BPDU guard, BPDU filter, root guard, and loop guard</a:t>
            </a:r>
            <a:r>
              <a:rPr lang="zh-TW" altLang="en-US" sz="2000"/>
              <a:t>。 </a:t>
            </a:r>
          </a:p>
          <a:p>
            <a:pPr>
              <a:spcBef>
                <a:spcPct val="0"/>
              </a:spcBef>
              <a:spcAft>
                <a:spcPct val="0"/>
              </a:spcAft>
              <a:buFont typeface="Arial" panose="020b0604020202020204" pitchFamily="34" charset="0"/>
              <a:buChar char="•"/>
            </a:pPr>
            <a:r>
              <a:rPr lang="zh-TW" altLang="en-US" sz="2000"/>
              <a:t>執行 </a:t>
            </a:r>
            <a:r>
              <a:rPr lang="en-US" altLang="zh-TW" sz="2000"/>
              <a:t>IOS 15.0 </a:t>
            </a:r>
            <a:r>
              <a:rPr lang="zh-TW" altLang="en-US" sz="2000"/>
              <a:t>或更新版本的思科交換器，依預設執行 </a:t>
            </a:r>
            <a:r>
              <a:rPr lang="en-US" altLang="zh-TW" sz="2000"/>
              <a:t>PVST+</a:t>
            </a:r>
            <a:r>
              <a:rPr lang="zh-TW" altLang="en-US" sz="2000"/>
              <a:t>。 </a:t>
            </a:r>
          </a:p>
          <a:p>
            <a:pPr>
              <a:spcBef>
                <a:spcPct val="0"/>
              </a:spcBef>
              <a:spcAft>
                <a:spcPct val="0"/>
              </a:spcAft>
              <a:buFont typeface="Arial" panose="020b0604020202020204" pitchFamily="34" charset="0"/>
              <a:buChar char="•"/>
            </a:pPr>
            <a:r>
              <a:rPr lang="zh-TW" altLang="en-US" sz="2000"/>
              <a:t>快速 </a:t>
            </a:r>
            <a:r>
              <a:rPr lang="en-US" altLang="zh-TW" sz="2000"/>
              <a:t>PVST+ </a:t>
            </a:r>
            <a:r>
              <a:rPr lang="zh-TW" altLang="en-US" sz="2000"/>
              <a:t>是 </a:t>
            </a:r>
            <a:r>
              <a:rPr lang="en-US" altLang="zh-TW" sz="2000"/>
              <a:t>RSTP </a:t>
            </a:r>
            <a:r>
              <a:rPr lang="zh-TW" altLang="en-US" sz="2000"/>
              <a:t>的思科增強功能，它使用 </a:t>
            </a:r>
            <a:r>
              <a:rPr lang="en-US" altLang="zh-TW" sz="2000"/>
              <a:t>PVST+</a:t>
            </a:r>
            <a:r>
              <a:rPr lang="zh-TW" altLang="en-US" sz="2000"/>
              <a:t>，並提供每個 </a:t>
            </a:r>
            <a:r>
              <a:rPr lang="en-US" altLang="zh-TW" sz="2000"/>
              <a:t>VLAN </a:t>
            </a:r>
            <a:r>
              <a:rPr lang="zh-TW" altLang="en-US" sz="2000"/>
              <a:t>的 </a:t>
            </a:r>
            <a:r>
              <a:rPr lang="en-US" altLang="zh-TW" sz="2000"/>
              <a:t>802.1w </a:t>
            </a:r>
            <a:r>
              <a:rPr lang="zh-TW" altLang="en-US" sz="2000"/>
              <a:t>個別執行個體。 </a:t>
            </a:r>
          </a:p>
          <a:p>
            <a:pPr>
              <a:spcBef>
                <a:spcPct val="0"/>
              </a:spcBef>
              <a:spcAft>
                <a:spcPct val="0"/>
              </a:spcAft>
              <a:buFont typeface="Arial" panose="020b0604020202020204" pitchFamily="34" charset="0"/>
              <a:buChar char="•"/>
            </a:pPr>
            <a:r>
              <a:rPr lang="zh-TW" altLang="en-US" sz="2000"/>
              <a:t>當交換器連接埠設定為 </a:t>
            </a:r>
            <a:r>
              <a:rPr lang="en-US" altLang="zh-TW" sz="2000" err="1"/>
              <a:t>PortFast </a:t>
            </a:r>
            <a:r>
              <a:rPr lang="zh-TW" altLang="en-US" sz="2000"/>
              <a:t>時，該連接埠從封鎖轉換為轉送狀態立即略過 </a:t>
            </a:r>
            <a:r>
              <a:rPr lang="en-US" altLang="zh-TW" sz="2000"/>
              <a:t>STP </a:t>
            </a:r>
            <a:r>
              <a:rPr lang="zh-TW" altLang="en-US" sz="2000"/>
              <a:t>接聽和學習狀態，並避免 </a:t>
            </a:r>
            <a:r>
              <a:rPr lang="en-US" altLang="zh-TW" sz="2000"/>
              <a:t>30 </a:t>
            </a:r>
            <a:r>
              <a:rPr lang="zh-TW" altLang="en-US" sz="2000"/>
              <a:t>秒的延遲。 </a:t>
            </a:r>
          </a:p>
          <a:p>
            <a:pPr>
              <a:spcBef>
                <a:spcPct val="0"/>
              </a:spcBef>
              <a:spcAft>
                <a:spcPct val="0"/>
              </a:spcAft>
              <a:buFont typeface="Arial" panose="020b0604020202020204" pitchFamily="34" charset="0"/>
              <a:buChar char="•"/>
            </a:pPr>
            <a:r>
              <a:rPr lang="zh-TW" altLang="en-US" sz="2000"/>
              <a:t>在存取連接埠上使用 </a:t>
            </a:r>
            <a:r>
              <a:rPr lang="en-US" altLang="zh-TW" sz="2000" err="1"/>
              <a:t>PortFast</a:t>
            </a:r>
            <a:r>
              <a:rPr lang="zh-TW" altLang="en-US" sz="2000"/>
              <a:t>，可讓連接到這些連接埠的裝置 </a:t>
            </a:r>
            <a:r>
              <a:rPr lang="en-US" altLang="zh-TW" sz="2000"/>
              <a:t>(</a:t>
            </a:r>
            <a:r>
              <a:rPr lang="zh-TW" altLang="en-US" sz="2000"/>
              <a:t>例如 </a:t>
            </a:r>
            <a:r>
              <a:rPr lang="en-US" altLang="zh-TW" sz="2000"/>
              <a:t>DHCP </a:t>
            </a:r>
            <a:r>
              <a:rPr lang="zh-TW" altLang="en-US" sz="2000"/>
              <a:t>用戶端</a:t>
            </a:r>
            <a:r>
              <a:rPr lang="en-US" altLang="zh-TW" sz="2000"/>
              <a:t>) </a:t>
            </a:r>
            <a:r>
              <a:rPr lang="zh-TW" altLang="en-US" sz="2000"/>
              <a:t>立即存取網路，而不是等待 </a:t>
            </a:r>
            <a:r>
              <a:rPr lang="en-US" altLang="zh-TW" sz="2000"/>
              <a:t>STP </a:t>
            </a:r>
            <a:r>
              <a:rPr lang="zh-TW" altLang="en-US" sz="2000"/>
              <a:t>在每個 </a:t>
            </a:r>
            <a:r>
              <a:rPr lang="en-US" altLang="zh-TW" sz="2000"/>
              <a:t>VLAN </a:t>
            </a:r>
            <a:r>
              <a:rPr lang="zh-TW" altLang="en-US" sz="2000"/>
              <a:t>上收斂。 </a:t>
            </a:r>
          </a:p>
          <a:p>
            <a:pPr>
              <a:spcBef>
                <a:spcPct val="0"/>
              </a:spcBef>
              <a:spcAft>
                <a:spcPct val="0"/>
              </a:spcAft>
              <a:buFont typeface="Arial" panose="020b0604020202020204" pitchFamily="34" charset="0"/>
              <a:buChar char="•"/>
            </a:pPr>
            <a:endParaRPr lang="en-US" sz="1200"/>
          </a:p>
        </p:txBody>
      </p:sp>
      <p:sp>
        <p:nvSpPr>
          <p:cNvPr id="3" name="投影片編號版面配置區 2"/>
          <p:cNvSpPr>
            <a:spLocks noGrp="1"/>
          </p:cNvSpPr>
          <p:nvPr>
            <p:ph type="sldNum" sz="quarter" idx="4"/>
          </p:nvPr>
        </p:nvSpPr>
        <p:spPr/>
        <p:txBody>
          <a:bodyPr/>
          <a:lstStyle/>
          <a:p>
            <a:pPr defTabSz="385754">
              <a:defRPr/>
            </a:pPr>
            <a:fld id="{2F5CCB13-0A32-4557-88E9-079F0C330695}" type="slidenum">
              <a:rPr lang="en-US" kern="0" smtClean="0">
                <a:solidFill>
                  <a:srgbClr val="595959"/>
                </a:solidFill>
              </a:rPr>
              <a:pPr defTabSz="385754">
                <a:defRPr/>
              </a:pPr>
              <a:t>661</a:t>
            </a:fld>
            <a:endParaRPr lang="en-US" kern="0">
              <a:solidFill>
                <a:srgbClr val="595959"/>
              </a:solidFill>
            </a:endParaRPr>
          </a:p>
        </p:txBody>
      </p:sp>
    </p:spTree>
    <p:custDataLst>
      <p:tags r:id="rId3"/>
    </p:custDataLst>
    <p:extLst>
      <p:ext uri="{BB962C8B-B14F-4D97-AF65-F5344CB8AC3E}">
        <p14:creationId xmlns:p14="http://schemas.microsoft.com/office/powerpoint/2010/main" val="428613644"/>
      </p:ext>
    </p:extLst>
  </p:cSld>
  <p:clrMapOvr>
    <a:masterClrMapping/>
  </p:clrMapOvr>
  <p:transition spd="slow">
    <p:wipe/>
  </p:transition>
  <p:timing/>
</p:sld>
</file>

<file path=ppt/slides/slide662.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1505"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noAutofit/>
          </a:bodyPr>
          <a:lstStyle/>
          <a:p>
            <a:pPr>
              <a:lnSpc>
                <a:spcPct val="90000"/>
              </a:lnSpc>
            </a:pPr>
            <a:r>
              <a:rPr lang="en-US" altLang="zh-TW" sz="2700">
                <a:solidFill>
                  <a:srgbClr val="004C69"/>
                </a:solidFill>
              </a:rPr>
              <a:t>22.4</a:t>
            </a:r>
            <a:r>
              <a:rPr lang="zh-TW" altLang="en-US" sz="2700" smtClean="0">
                <a:solidFill>
                  <a:srgbClr val="004C69"/>
                </a:solidFill>
              </a:rPr>
              <a:t>我</a:t>
            </a:r>
            <a:r>
              <a:rPr lang="zh-TW" altLang="en-US" sz="2700">
                <a:solidFill>
                  <a:srgbClr val="004C69"/>
                </a:solidFill>
              </a:rPr>
              <a:t>在本單元中學到了什麼？</a:t>
            </a:r>
            <a:r>
              <a:rPr lang="en-US" altLang="zh-TW" sz="2700">
                <a:solidFill>
                  <a:srgbClr val="004C69"/>
                </a:solidFill>
              </a:rPr>
              <a:t>(</a:t>
            </a:r>
            <a:r>
              <a:rPr lang="zh-TW" altLang="en-US" sz="2700">
                <a:solidFill>
                  <a:srgbClr val="004C69"/>
                </a:solidFill>
              </a:rPr>
              <a:t>續</a:t>
            </a:r>
            <a:r>
              <a:rPr lang="en-US" altLang="zh-TW" sz="2700">
                <a:solidFill>
                  <a:srgbClr val="004C69"/>
                </a:solidFill>
              </a:rPr>
              <a:t>)</a:t>
            </a:r>
          </a:p>
        </p:txBody>
      </p:sp>
      <p:sp>
        <p:nvSpPr>
          <p:cNvPr id="2" name="Content Placeholder 1">
            <a:extLst>
              <a:ext uri="{FF2B5EF4-FFF2-40B4-BE49-F238E27FC236}">
                <a16:creationId xmlns:a16="http://schemas.microsoft.com/office/drawing/2014/main" id="{65E24B21-345D-D846-9DAB-1C01F5B31F94}"/>
              </a:ext>
            </a:extLst>
          </p:cNvPr>
          <p:cNvSpPr>
            <a:spLocks noGrp="1"/>
          </p:cNvSpPr>
          <p:nvPr>
            <p:ph idx="1"/>
          </p:nvPr>
        </p:nvSpPr>
        <p:spPr>
          <a:xfrm>
            <a:off x="460348" y="1656195"/>
            <a:ext cx="7835015" cy="4155319"/>
          </a:xfrm>
        </p:spPr>
        <p:txBody>
          <a:bodyPr/>
          <a:lstStyle/>
          <a:p>
            <a:pPr>
              <a:spcBef>
                <a:spcPct val="0"/>
              </a:spcBef>
              <a:spcAft>
                <a:spcPct val="0"/>
              </a:spcAft>
              <a:buFont typeface="Arial" panose="020b0604020202020204" pitchFamily="34" charset="0"/>
              <a:buChar char="•"/>
            </a:pPr>
            <a:r>
              <a:rPr lang="zh-TW" altLang="en-US" sz="2000"/>
              <a:t>思科交換器支援稱為 </a:t>
            </a:r>
            <a:r>
              <a:rPr lang="en-US" altLang="zh-TW" sz="2000"/>
              <a:t>BPDU </a:t>
            </a:r>
            <a:r>
              <a:rPr lang="zh-TW" altLang="en-US" sz="2000"/>
              <a:t>防護功能，它立即使交換器連接埠在收到任何 </a:t>
            </a:r>
            <a:r>
              <a:rPr lang="en-US" altLang="zh-TW" sz="2000"/>
              <a:t>BPDU</a:t>
            </a:r>
            <a:r>
              <a:rPr lang="zh-TW" altLang="en-US" sz="2000"/>
              <a:t>，以防止潛在的迴圈時，將交換器連接埠處於一個錯誤禁用狀態。 </a:t>
            </a:r>
          </a:p>
          <a:p>
            <a:pPr>
              <a:spcBef>
                <a:spcPct val="0"/>
              </a:spcBef>
              <a:spcAft>
                <a:spcPct val="0"/>
              </a:spcAft>
              <a:buFont typeface="Arial" panose="020b0604020202020204" pitchFamily="34" charset="0"/>
              <a:buChar char="•"/>
            </a:pPr>
            <a:r>
              <a:rPr lang="zh-TW" altLang="en-US" sz="2000"/>
              <a:t>多年來，乙太網路區域網路從連接到單一路由器的幾個互連交換器進入複雜的階層式網路設計。根據實施情況，第 </a:t>
            </a:r>
            <a:r>
              <a:rPr lang="en-US" altLang="zh-TW" sz="2000"/>
              <a:t>2 </a:t>
            </a:r>
            <a:r>
              <a:rPr lang="zh-TW" altLang="en-US" sz="2000"/>
              <a:t>層不僅包括存取層，還包括分佈，甚至核心層。這些設計可能包括數百個交換器，具有數百甚至數千個 </a:t>
            </a:r>
            <a:r>
              <a:rPr lang="en-US" altLang="zh-TW" sz="2000"/>
              <a:t>VLAN</a:t>
            </a:r>
            <a:r>
              <a:rPr lang="zh-TW" altLang="en-US" sz="2000"/>
              <a:t>。</a:t>
            </a:r>
            <a:r>
              <a:rPr lang="en-US" altLang="zh-TW" sz="2000"/>
              <a:t>STP </a:t>
            </a:r>
            <a:r>
              <a:rPr lang="zh-TW" altLang="en-US" sz="2000"/>
              <a:t>已經適應了增加的備援和複雜性與增強作為 </a:t>
            </a:r>
            <a:r>
              <a:rPr lang="en-US" altLang="zh-TW" sz="2000"/>
              <a:t>RSTP </a:t>
            </a:r>
            <a:r>
              <a:rPr lang="zh-TW" altLang="en-US" sz="2000"/>
              <a:t>和 </a:t>
            </a:r>
            <a:r>
              <a:rPr lang="en-US" altLang="zh-TW" sz="2000"/>
              <a:t>MSTP </a:t>
            </a:r>
            <a:r>
              <a:rPr lang="zh-TW" altLang="en-US" sz="2000"/>
              <a:t>的一部分。 </a:t>
            </a:r>
          </a:p>
          <a:p>
            <a:pPr>
              <a:spcBef>
                <a:spcPct val="0"/>
              </a:spcBef>
              <a:spcAft>
                <a:spcPct val="0"/>
              </a:spcAft>
              <a:buFont typeface="Arial" panose="020b0604020202020204" pitchFamily="34" charset="0"/>
              <a:buChar char="•"/>
            </a:pPr>
            <a:r>
              <a:rPr lang="zh-TW" altLang="en-US" sz="2000"/>
              <a:t>第 </a:t>
            </a:r>
            <a:r>
              <a:rPr lang="en-US" altLang="zh-TW" sz="2000"/>
              <a:t>3 </a:t>
            </a:r>
            <a:r>
              <a:rPr lang="zh-TW" altLang="en-US" sz="2000"/>
              <a:t>層路由允許拓撲中的備援路徑和迴圈，而不會封鎖連接埠。因此，除了裝置連接到存取層交換器之外，某些環境會在任何地方轉換到第 </a:t>
            </a:r>
            <a:r>
              <a:rPr lang="en-US" altLang="zh-TW" sz="2000"/>
              <a:t>3 </a:t>
            </a:r>
            <a:r>
              <a:rPr lang="zh-TW" altLang="en-US" sz="2000"/>
              <a:t>層。</a:t>
            </a:r>
          </a:p>
          <a:p>
            <a:pPr>
              <a:spcBef>
                <a:spcPct val="0"/>
              </a:spcBef>
              <a:spcAft>
                <a:spcPct val="0"/>
              </a:spcAft>
              <a:buFont typeface="Arial" panose="020b0604020202020204" pitchFamily="34" charset="0"/>
              <a:buChar char="•"/>
            </a:pPr>
            <a:endParaRPr lang="en-US" sz="1200"/>
          </a:p>
        </p:txBody>
      </p:sp>
      <p:sp>
        <p:nvSpPr>
          <p:cNvPr id="3" name="投影片編號版面配置區 2"/>
          <p:cNvSpPr>
            <a:spLocks noGrp="1"/>
          </p:cNvSpPr>
          <p:nvPr>
            <p:ph type="sldNum" sz="quarter" idx="4"/>
          </p:nvPr>
        </p:nvSpPr>
        <p:spPr/>
        <p:txBody>
          <a:bodyPr/>
          <a:lstStyle/>
          <a:p>
            <a:pPr defTabSz="385754">
              <a:defRPr/>
            </a:pPr>
            <a:fld id="{2F5CCB13-0A32-4557-88E9-079F0C330695}" type="slidenum">
              <a:rPr lang="en-US" kern="0" smtClean="0">
                <a:solidFill>
                  <a:srgbClr val="595959"/>
                </a:solidFill>
              </a:rPr>
              <a:pPr defTabSz="385754">
                <a:defRPr/>
              </a:pPr>
              <a:t>662</a:t>
            </a:fld>
            <a:endParaRPr lang="en-US" kern="0">
              <a:solidFill>
                <a:srgbClr val="595959"/>
              </a:solidFill>
            </a:endParaRPr>
          </a:p>
        </p:txBody>
      </p:sp>
    </p:spTree>
    <p:custDataLst>
      <p:tags r:id="rId3"/>
    </p:custDataLst>
    <p:extLst>
      <p:ext uri="{BB962C8B-B14F-4D97-AF65-F5344CB8AC3E}">
        <p14:creationId xmlns:p14="http://schemas.microsoft.com/office/powerpoint/2010/main" val="2537674324"/>
      </p:ext>
    </p:extLst>
  </p:cSld>
  <p:clrMapOvr>
    <a:masterClrMapping/>
  </p:clrMapOvr>
  <p:transition spd="slow">
    <p:wipe/>
  </p:transition>
  <p:timing/>
</p:sld>
</file>

<file path=ppt/slides/slide663.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56321" name="Rectangle 2"/>
          <p:cNvSpPr>
            <a:spLocks noGrp="1" noChangeArrowheads="1"/>
          </p:cNvSpPr>
          <p:nvPr>
            <p:ph type="title"/>
          </p:nvPr>
        </p:nvSpPr>
        <p:spPr>
          <a:xfrm>
            <a:off x="0" y="951196"/>
            <a:ext cx="9144000" cy="609056"/>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noAutofit/>
          </a:bodyPr>
          <a:lstStyle/>
          <a:p>
            <a:pPr>
              <a:lnSpc>
                <a:spcPct val="90000"/>
              </a:lnSpc>
            </a:pPr>
            <a:r>
              <a:rPr lang="en-US" altLang="zh-TW" sz="2700" smtClean="0">
                <a:solidFill>
                  <a:srgbClr val="004C69"/>
                </a:solidFill>
              </a:rPr>
              <a:t>STP </a:t>
            </a:r>
            <a:r>
              <a:rPr lang="zh-TW" altLang="en-US" sz="2700">
                <a:solidFill>
                  <a:srgbClr val="004C69"/>
                </a:solidFill>
              </a:rPr>
              <a:t>概念</a:t>
            </a:r>
            <a:br>
              <a:rPr lang="en-US" sz="2700">
                <a:solidFill>
                  <a:srgbClr val="004C69"/>
                </a:solidFill>
              </a:rPr>
            </a:br>
            <a:r>
              <a:rPr lang="zh-TW" altLang="en-US" sz="2700">
                <a:solidFill>
                  <a:srgbClr val="004C69"/>
                </a:solidFill>
              </a:rPr>
              <a:t>新詞彙和命令</a:t>
            </a:r>
          </a:p>
        </p:txBody>
      </p:sp>
      <p:sp>
        <p:nvSpPr>
          <p:cNvPr id="3" name="Content Placeholder 2">
            <a:extLst>
              <a:ext uri="{FF2B5EF4-FFF2-40B4-BE49-F238E27FC236}">
                <a16:creationId xmlns:a16="http://schemas.microsoft.com/office/drawing/2014/main" id="{CE8C6162-D86A-9644-A0EE-E1EE5E7020B3}"/>
              </a:ext>
            </a:extLst>
          </p:cNvPr>
          <p:cNvSpPr>
            <a:spLocks noGrp="1"/>
          </p:cNvSpPr>
          <p:nvPr>
            <p:ph idx="1"/>
          </p:nvPr>
        </p:nvSpPr>
        <p:spPr>
          <a:xfrm>
            <a:off x="144065" y="1656195"/>
            <a:ext cx="3602547" cy="4155319"/>
          </a:xfrm>
        </p:spPr>
        <p:txBody>
          <a:bodyPr>
            <a:normAutofit fontScale="92500" lnSpcReduction="20000"/>
          </a:bodyPr>
          <a:lstStyle/>
          <a:p>
            <a:pPr>
              <a:spcBef>
                <a:spcPct val="0"/>
              </a:spcBef>
              <a:spcAft>
                <a:spcPct val="0"/>
              </a:spcAft>
              <a:buFont typeface="Arial" panose="020b0604020202020204" pitchFamily="34" charset="0"/>
              <a:buChar char="•"/>
            </a:pPr>
            <a:r>
              <a:rPr lang="zh-TW" altLang="en-US" sz="1600" b="1"/>
              <a:t>生成樹協定 </a:t>
            </a:r>
            <a:r>
              <a:rPr lang="en-US" altLang="zh-TW" sz="1600" b="1"/>
              <a:t>(STP)</a:t>
            </a:r>
          </a:p>
          <a:p>
            <a:pPr>
              <a:spcBef>
                <a:spcPct val="0"/>
              </a:spcBef>
              <a:spcAft>
                <a:spcPct val="0"/>
              </a:spcAft>
              <a:buFont typeface="Arial" panose="020b0604020202020204" pitchFamily="34" charset="0"/>
              <a:buChar char="•"/>
            </a:pPr>
            <a:r>
              <a:rPr lang="zh-TW" altLang="en-US" sz="1600" b="1"/>
              <a:t>生成樹演算法 </a:t>
            </a:r>
            <a:r>
              <a:rPr lang="en-US" altLang="zh-TW" sz="1600" b="1"/>
              <a:t>(STA)</a:t>
            </a:r>
          </a:p>
          <a:p>
            <a:pPr>
              <a:spcBef>
                <a:spcPct val="0"/>
              </a:spcBef>
              <a:spcAft>
                <a:spcPct val="0"/>
              </a:spcAft>
              <a:buFont typeface="Arial" panose="020b0604020202020204" pitchFamily="34" charset="0"/>
              <a:buChar char="•"/>
            </a:pPr>
            <a:r>
              <a:rPr lang="zh-TW" altLang="en-US" sz="1600" b="1"/>
              <a:t>網路</a:t>
            </a:r>
          </a:p>
          <a:p>
            <a:pPr>
              <a:spcBef>
                <a:spcPct val="0"/>
              </a:spcBef>
              <a:spcAft>
                <a:spcPct val="0"/>
              </a:spcAft>
              <a:buFont typeface="Arial" panose="020b0604020202020204" pitchFamily="34" charset="0"/>
              <a:buChar char="•"/>
            </a:pPr>
            <a:r>
              <a:rPr lang="en-US" altLang="zh-TW" sz="1600" b="1"/>
              <a:t>IEEE 802.1w</a:t>
            </a:r>
          </a:p>
          <a:p>
            <a:pPr>
              <a:spcBef>
                <a:spcPct val="0"/>
              </a:spcBef>
              <a:spcAft>
                <a:spcPct val="0"/>
              </a:spcAft>
              <a:buFont typeface="Arial" panose="020b0604020202020204" pitchFamily="34" charset="0"/>
              <a:buChar char="•"/>
            </a:pPr>
            <a:r>
              <a:rPr lang="zh-TW" altLang="en-US" sz="1600" b="1"/>
              <a:t>廣播風暴</a:t>
            </a:r>
          </a:p>
          <a:p>
            <a:pPr>
              <a:spcBef>
                <a:spcPct val="0"/>
              </a:spcBef>
              <a:spcAft>
                <a:spcPct val="0"/>
              </a:spcAft>
              <a:buFont typeface="Arial" panose="020b0604020202020204" pitchFamily="34" charset="0"/>
              <a:buChar char="•"/>
            </a:pPr>
            <a:r>
              <a:rPr lang="zh-TW" altLang="en-US" sz="1600" b="1"/>
              <a:t>根橋接器</a:t>
            </a:r>
          </a:p>
          <a:p>
            <a:pPr>
              <a:spcBef>
                <a:spcPct val="0"/>
              </a:spcBef>
              <a:spcAft>
                <a:spcPct val="0"/>
              </a:spcAft>
              <a:buFont typeface="Arial" panose="020b0604020202020204" pitchFamily="34" charset="0"/>
              <a:buChar char="•"/>
            </a:pPr>
            <a:r>
              <a:rPr lang="zh-TW" altLang="en-US" sz="1600" b="1"/>
              <a:t>根連接埠 </a:t>
            </a:r>
          </a:p>
          <a:p>
            <a:pPr>
              <a:spcBef>
                <a:spcPct val="0"/>
              </a:spcBef>
              <a:spcAft>
                <a:spcPct val="0"/>
              </a:spcAft>
              <a:buFont typeface="Arial" panose="020b0604020202020204" pitchFamily="34" charset="0"/>
              <a:buChar char="•"/>
            </a:pPr>
            <a:r>
              <a:rPr lang="zh-TW" altLang="en-US" sz="1600" b="1"/>
              <a:t>指定埠</a:t>
            </a:r>
          </a:p>
          <a:p>
            <a:pPr>
              <a:spcBef>
                <a:spcPct val="0"/>
              </a:spcBef>
              <a:spcAft>
                <a:spcPct val="0"/>
              </a:spcAft>
              <a:buFont typeface="Arial" panose="020b0604020202020204" pitchFamily="34" charset="0"/>
              <a:buChar char="•"/>
            </a:pPr>
            <a:r>
              <a:rPr lang="zh-TW" altLang="en-US" sz="1600" b="1"/>
              <a:t>選擇替代 </a:t>
            </a:r>
            <a:r>
              <a:rPr lang="en-US" altLang="zh-TW" sz="1600" b="1"/>
              <a:t>(</a:t>
            </a:r>
            <a:r>
              <a:rPr lang="zh-TW" altLang="en-US" sz="1600" b="1"/>
              <a:t>封鎖</a:t>
            </a:r>
            <a:r>
              <a:rPr lang="en-US" altLang="zh-TW" sz="1600" b="1"/>
              <a:t>) </a:t>
            </a:r>
            <a:r>
              <a:rPr lang="zh-TW" altLang="en-US" sz="1600" b="1"/>
              <a:t>連接埠</a:t>
            </a:r>
          </a:p>
          <a:p>
            <a:pPr>
              <a:spcBef>
                <a:spcPct val="0"/>
              </a:spcBef>
              <a:spcAft>
                <a:spcPct val="0"/>
              </a:spcAft>
              <a:buFont typeface="Arial" panose="020b0604020202020204" pitchFamily="34" charset="0"/>
              <a:buChar char="•"/>
            </a:pPr>
            <a:r>
              <a:rPr lang="zh-TW" altLang="en-US" sz="1600" b="1"/>
              <a:t>學習</a:t>
            </a:r>
          </a:p>
          <a:p>
            <a:pPr>
              <a:spcBef>
                <a:spcPct val="0"/>
              </a:spcBef>
              <a:spcAft>
                <a:spcPct val="0"/>
              </a:spcAft>
              <a:buFont typeface="Arial" panose="020b0604020202020204" pitchFamily="34" charset="0"/>
              <a:buChar char="•"/>
            </a:pPr>
            <a:r>
              <a:rPr lang="zh-TW" altLang="en-US" sz="1600" b="1"/>
              <a:t>聆聽</a:t>
            </a:r>
          </a:p>
          <a:p>
            <a:pPr>
              <a:spcBef>
                <a:spcPct val="0"/>
              </a:spcBef>
              <a:spcAft>
                <a:spcPct val="0"/>
              </a:spcAft>
              <a:buFont typeface="Arial" panose="020b0604020202020204" pitchFamily="34" charset="0"/>
              <a:buChar char="•"/>
            </a:pPr>
            <a:r>
              <a:rPr lang="zh-TW" altLang="en-US" sz="1600" b="1"/>
              <a:t>橋接器 </a:t>
            </a:r>
            <a:r>
              <a:rPr lang="en-US" altLang="zh-TW" sz="1600" b="1"/>
              <a:t>ID (BID)</a:t>
            </a:r>
          </a:p>
          <a:p>
            <a:pPr>
              <a:spcBef>
                <a:spcPct val="0"/>
              </a:spcBef>
              <a:spcAft>
                <a:spcPct val="0"/>
              </a:spcAft>
              <a:buFont typeface="Arial" panose="020b0604020202020204" pitchFamily="34" charset="0"/>
              <a:buChar char="•"/>
            </a:pPr>
            <a:r>
              <a:rPr lang="zh-TW" altLang="en-US" sz="1600" b="1"/>
              <a:t>根 </a:t>
            </a:r>
            <a:r>
              <a:rPr lang="en-US" altLang="zh-TW" sz="1600" b="1"/>
              <a:t>ID</a:t>
            </a:r>
          </a:p>
          <a:p>
            <a:pPr>
              <a:spcBef>
                <a:spcPct val="0"/>
              </a:spcBef>
              <a:spcAft>
                <a:spcPct val="0"/>
              </a:spcAft>
              <a:buFont typeface="Arial" panose="020b0604020202020204" pitchFamily="34" charset="0"/>
              <a:buChar char="•"/>
            </a:pPr>
            <a:r>
              <a:rPr lang="zh-TW" altLang="en-US" sz="1600" b="1"/>
              <a:t>橋接器協定資料單元</a:t>
            </a:r>
            <a:r>
              <a:rPr lang="en-US" altLang="zh-TW" sz="1600" b="1"/>
              <a:t>(BPDU)</a:t>
            </a:r>
          </a:p>
          <a:p>
            <a:pPr>
              <a:spcBef>
                <a:spcPct val="0"/>
              </a:spcBef>
              <a:spcAft>
                <a:spcPct val="0"/>
              </a:spcAft>
              <a:buFont typeface="Arial" panose="020b0604020202020204" pitchFamily="34" charset="0"/>
              <a:buChar char="•"/>
            </a:pPr>
            <a:r>
              <a:rPr lang="zh-TW" altLang="en-US" sz="1600" b="1"/>
              <a:t>橋接器優先順序</a:t>
            </a:r>
          </a:p>
          <a:p>
            <a:pPr>
              <a:spcBef>
                <a:spcPct val="0"/>
              </a:spcBef>
              <a:spcAft>
                <a:spcPct val="0"/>
              </a:spcAft>
              <a:buFont typeface="Arial" panose="020b0604020202020204" pitchFamily="34" charset="0"/>
              <a:buChar char="•"/>
            </a:pPr>
            <a:r>
              <a:rPr lang="zh-TW" altLang="en-US" sz="1600" b="1"/>
              <a:t>延伸系統 </a:t>
            </a:r>
            <a:r>
              <a:rPr lang="en-US" altLang="zh-TW" sz="1600" b="1"/>
              <a:t>ID</a:t>
            </a:r>
          </a:p>
          <a:p>
            <a:pPr>
              <a:spcBef>
                <a:spcPct val="0"/>
              </a:spcBef>
              <a:spcAft>
                <a:spcPct val="0"/>
              </a:spcAft>
              <a:buFont typeface="Arial" panose="020b0604020202020204" pitchFamily="34" charset="0"/>
              <a:buChar char="•"/>
            </a:pPr>
            <a:r>
              <a:rPr lang="zh-TW" altLang="en-US" sz="1600" b="1"/>
              <a:t>短路徑成本</a:t>
            </a:r>
          </a:p>
          <a:p>
            <a:pPr>
              <a:spcBef>
                <a:spcPct val="0"/>
              </a:spcBef>
              <a:spcAft>
                <a:spcPct val="0"/>
              </a:spcAft>
              <a:buFont typeface="Arial" panose="020b0604020202020204" pitchFamily="34" charset="0"/>
              <a:buChar char="•"/>
            </a:pPr>
            <a:r>
              <a:rPr lang="zh-TW" altLang="en-US" sz="1600" b="1"/>
              <a:t>長路徑成本</a:t>
            </a:r>
          </a:p>
          <a:p>
            <a:pPr>
              <a:spcBef>
                <a:spcPct val="0"/>
              </a:spcBef>
              <a:spcAft>
                <a:spcPct val="0"/>
              </a:spcAft>
              <a:buFont typeface="Arial" panose="020b0604020202020204" pitchFamily="34" charset="0"/>
              <a:buChar char="•"/>
            </a:pPr>
            <a:r>
              <a:rPr lang="zh-TW" altLang="en-US" sz="1600" b="1"/>
              <a:t>根路徑成本。</a:t>
            </a:r>
          </a:p>
          <a:p>
            <a:pPr>
              <a:spcBef>
                <a:spcPct val="0"/>
              </a:spcBef>
              <a:spcAft>
                <a:spcPct val="0"/>
              </a:spcAft>
              <a:buFont typeface="Arial" panose="020b0604020202020204" pitchFamily="34" charset="0"/>
              <a:buChar char="•"/>
            </a:pPr>
            <a:r>
              <a:rPr lang="zh-TW" altLang="en-US" sz="1600" b="1"/>
              <a:t>快速 </a:t>
            </a:r>
            <a:r>
              <a:rPr lang="en-US" altLang="zh-TW" sz="1600" b="1"/>
              <a:t>STP (RSTP)</a:t>
            </a:r>
          </a:p>
          <a:p>
            <a:pPr>
              <a:spcBef>
                <a:spcPct val="0"/>
              </a:spcBef>
              <a:spcAft>
                <a:spcPct val="0"/>
              </a:spcAft>
              <a:buFont typeface="Arial" panose="020b0604020202020204" pitchFamily="34" charset="0"/>
              <a:buChar char="•"/>
            </a:pPr>
            <a:r>
              <a:rPr lang="zh-TW" altLang="en-US" sz="1600" b="1"/>
              <a:t>連接埠優先順序</a:t>
            </a:r>
          </a:p>
          <a:p>
            <a:pPr>
              <a:spcBef>
                <a:spcPct val="0"/>
              </a:spcBef>
              <a:spcAft>
                <a:spcPct val="0"/>
              </a:spcAft>
              <a:buFont typeface="Arial" panose="020b0604020202020204" pitchFamily="34" charset="0"/>
              <a:buChar char="•"/>
            </a:pPr>
            <a:r>
              <a:rPr lang="zh-TW" altLang="en-US" sz="1600" b="1"/>
              <a:t>問侯計時器</a:t>
            </a:r>
          </a:p>
          <a:p>
            <a:pPr>
              <a:spcBef>
                <a:spcPct val="0"/>
              </a:spcBef>
              <a:spcAft>
                <a:spcPct val="0"/>
              </a:spcAft>
              <a:buFont typeface="Arial" panose="020b0604020202020204" pitchFamily="34" charset="0"/>
              <a:buChar char="•"/>
            </a:pPr>
            <a:endParaRPr lang="en-US" sz="1100" b="1"/>
          </a:p>
        </p:txBody>
      </p:sp>
      <p:sp>
        <p:nvSpPr>
          <p:cNvPr id="2" name="TextBox 1">
            <a:extLst>
              <a:ext uri="{FF2B5EF4-FFF2-40B4-BE49-F238E27FC236}">
                <a16:creationId xmlns:a16="http://schemas.microsoft.com/office/drawing/2014/main" id="{645FB8B2-BFC7-4B4A-9CCD-E78B6DB767A1}"/>
              </a:ext>
            </a:extLst>
          </p:cNvPr>
          <p:cNvSpPr txBox="1"/>
          <p:nvPr/>
        </p:nvSpPr>
        <p:spPr>
          <a:xfrm>
            <a:off x="4482989" y="1820203"/>
            <a:ext cx="2659895" cy="3216265"/>
          </a:xfrm>
          <a:prstGeom prst="rect">
            <a:avLst/>
          </a:prstGeom>
          <a:noFill/>
        </p:spPr>
        <p:txBody>
          <a:bodyPr wrap="none" rtlCol="0">
            <a:spAutoFit/>
          </a:bodyPr>
          <a:lstStyle/>
          <a:p>
            <a:pPr marL="285743" indent="-285743">
              <a:buFont typeface="Arial" panose="020b0604020202020204" pitchFamily="34" charset="0"/>
              <a:buChar char="•"/>
            </a:pPr>
            <a:r>
              <a:rPr lang="zh-TW" altLang="en-US" sz="1600" b="1">
                <a:solidFill>
                  <a:srgbClr val="000000"/>
                </a:solidFill>
              </a:rPr>
              <a:t>最大老化計時器</a:t>
            </a:r>
          </a:p>
          <a:p>
            <a:pPr marL="285743" indent="-285743">
              <a:buFont typeface="Arial" panose="020b0604020202020204" pitchFamily="34" charset="0"/>
              <a:buChar char="•"/>
            </a:pPr>
            <a:r>
              <a:rPr lang="zh-TW" altLang="en-US" sz="1600" b="1">
                <a:solidFill>
                  <a:srgbClr val="000000"/>
                </a:solidFill>
              </a:rPr>
              <a:t>轉送延遲計時器</a:t>
            </a:r>
          </a:p>
          <a:p>
            <a:pPr marL="285743" indent="-285743">
              <a:buFont typeface="Arial" panose="020b0604020202020204" pitchFamily="34" charset="0"/>
              <a:buChar char="•"/>
            </a:pPr>
            <a:r>
              <a:rPr lang="zh-TW" altLang="en-US" sz="1600" b="1">
                <a:solidFill>
                  <a:srgbClr val="000000"/>
                </a:solidFill>
              </a:rPr>
              <a:t>封鎖</a:t>
            </a:r>
          </a:p>
          <a:p>
            <a:pPr marL="285743" indent="-285743">
              <a:buFont typeface="Arial" panose="020b0604020202020204" pitchFamily="34" charset="0"/>
              <a:buChar char="•"/>
            </a:pPr>
            <a:r>
              <a:rPr lang="zh-TW" altLang="en-US" sz="1600" b="1">
                <a:solidFill>
                  <a:srgbClr val="000000"/>
                </a:solidFill>
              </a:rPr>
              <a:t>轉送</a:t>
            </a:r>
          </a:p>
          <a:p>
            <a:pPr marL="285743" indent="-285743">
              <a:buFont typeface="Arial" panose="020b0604020202020204" pitchFamily="34" charset="0"/>
              <a:buChar char="•"/>
            </a:pPr>
            <a:r>
              <a:rPr lang="zh-TW" altLang="en-US" sz="1600" b="1">
                <a:solidFill>
                  <a:srgbClr val="000000"/>
                </a:solidFill>
              </a:rPr>
              <a:t>丟棄</a:t>
            </a:r>
          </a:p>
          <a:p>
            <a:pPr marL="285743" indent="-285743">
              <a:buFont typeface="Arial" panose="020b0604020202020204" pitchFamily="34" charset="0"/>
              <a:buChar char="•"/>
            </a:pPr>
            <a:r>
              <a:rPr lang="zh-TW" altLang="en-US" sz="1600" b="1">
                <a:solidFill>
                  <a:srgbClr val="000000"/>
                </a:solidFill>
              </a:rPr>
              <a:t>每個 </a:t>
            </a:r>
            <a:r>
              <a:rPr lang="en-US" altLang="zh-TW" sz="1600" b="1">
                <a:solidFill>
                  <a:srgbClr val="000000"/>
                </a:solidFill>
              </a:rPr>
              <a:t>VLAN </a:t>
            </a:r>
            <a:r>
              <a:rPr lang="zh-TW" altLang="en-US" sz="1600" b="1">
                <a:solidFill>
                  <a:srgbClr val="000000"/>
                </a:solidFill>
              </a:rPr>
              <a:t>生成樹 </a:t>
            </a:r>
            <a:r>
              <a:rPr lang="en-US" altLang="zh-TW" sz="1600" b="1">
                <a:solidFill>
                  <a:srgbClr val="000000"/>
                </a:solidFill>
              </a:rPr>
              <a:t>(PVST)</a:t>
            </a:r>
          </a:p>
          <a:p>
            <a:pPr marL="285743" indent="-285743">
              <a:buFont typeface="Arial" panose="020b0604020202020204" pitchFamily="34" charset="0"/>
              <a:buChar char="•"/>
            </a:pPr>
            <a:r>
              <a:rPr lang="en-US" altLang="zh-TW" sz="1600" b="1">
                <a:solidFill>
                  <a:srgbClr val="000000"/>
                </a:solidFill>
              </a:rPr>
              <a:t>PVST+</a:t>
            </a:r>
          </a:p>
          <a:p>
            <a:pPr marL="285743" indent="-285743">
              <a:buFont typeface="Arial" panose="020b0604020202020204" pitchFamily="34" charset="0"/>
              <a:buChar char="•"/>
            </a:pPr>
            <a:r>
              <a:rPr lang="zh-TW" altLang="en-US" sz="1600" b="1">
                <a:solidFill>
                  <a:srgbClr val="000000"/>
                </a:solidFill>
              </a:rPr>
              <a:t>快速 </a:t>
            </a:r>
            <a:r>
              <a:rPr lang="en-US" altLang="zh-TW" sz="1600" b="1">
                <a:solidFill>
                  <a:srgbClr val="000000"/>
                </a:solidFill>
              </a:rPr>
              <a:t>PVST+</a:t>
            </a:r>
          </a:p>
          <a:p>
            <a:pPr marL="285743" indent="-285743">
              <a:buFont typeface="Arial" panose="020b0604020202020204" pitchFamily="34" charset="0"/>
              <a:buChar char="•"/>
            </a:pPr>
            <a:r>
              <a:rPr lang="zh-TW" altLang="en-US" sz="1600" b="1">
                <a:solidFill>
                  <a:srgbClr val="000000"/>
                </a:solidFill>
              </a:rPr>
              <a:t>多生成樹協定</a:t>
            </a:r>
            <a:r>
              <a:rPr lang="en-US" altLang="zh-TW" sz="1600" b="1">
                <a:solidFill>
                  <a:srgbClr val="000000"/>
                </a:solidFill>
              </a:rPr>
              <a:t>(MSTP)</a:t>
            </a:r>
          </a:p>
          <a:p>
            <a:pPr marL="285743" indent="-285743">
              <a:buFont typeface="Arial" panose="020b0604020202020204" pitchFamily="34" charset="0"/>
              <a:buChar char="•"/>
            </a:pPr>
            <a:r>
              <a:rPr lang="zh-TW" altLang="en-US" sz="1600" b="1">
                <a:solidFill>
                  <a:srgbClr val="000000"/>
                </a:solidFill>
              </a:rPr>
              <a:t>多重生成樹 </a:t>
            </a:r>
            <a:r>
              <a:rPr lang="en-US" altLang="zh-TW" sz="1600" b="1">
                <a:solidFill>
                  <a:srgbClr val="000000"/>
                </a:solidFill>
              </a:rPr>
              <a:t>(MST)</a:t>
            </a:r>
          </a:p>
          <a:p>
            <a:pPr marL="285743" indent="-285743">
              <a:buFont typeface="Arial" panose="020b0604020202020204" pitchFamily="34" charset="0"/>
              <a:buChar char="•"/>
            </a:pPr>
            <a:r>
              <a:rPr lang="en-US" altLang="zh-TW" sz="1600" b="1">
                <a:solidFill>
                  <a:srgbClr val="000000"/>
                </a:solidFill>
              </a:rPr>
              <a:t>PortFast</a:t>
            </a:r>
          </a:p>
          <a:p>
            <a:pPr marL="285743" indent="-285743">
              <a:buFont typeface="Arial" panose="020b0604020202020204" pitchFamily="34" charset="0"/>
              <a:buChar char="•"/>
            </a:pPr>
            <a:r>
              <a:rPr lang="en-US" altLang="zh-TW" sz="1600" b="1">
                <a:solidFill>
                  <a:srgbClr val="000000"/>
                </a:solidFill>
              </a:rPr>
              <a:t>BPDU Guard</a:t>
            </a:r>
          </a:p>
          <a:p>
            <a:endParaRPr lang="en-US" sz="1100">
              <a:solidFill>
                <a:srgbClr val="000000"/>
              </a:solidFill>
            </a:endParaRPr>
          </a:p>
        </p:txBody>
      </p:sp>
      <p:sp>
        <p:nvSpPr>
          <p:cNvPr id="4" name="投影片編號版面配置區 3"/>
          <p:cNvSpPr>
            <a:spLocks noGrp="1"/>
          </p:cNvSpPr>
          <p:nvPr>
            <p:ph type="sldNum" sz="quarter" idx="4"/>
          </p:nvPr>
        </p:nvSpPr>
        <p:spPr/>
        <p:txBody>
          <a:bodyPr/>
          <a:lstStyle/>
          <a:p>
            <a:pPr defTabSz="385754">
              <a:defRPr/>
            </a:pPr>
            <a:fld id="{2F5CCB13-0A32-4557-88E9-079F0C330695}" type="slidenum">
              <a:rPr lang="en-US" kern="0" smtClean="0">
                <a:solidFill>
                  <a:srgbClr val="595959"/>
                </a:solidFill>
              </a:rPr>
              <a:pPr defTabSz="385754">
                <a:defRPr/>
              </a:pPr>
              <a:t>663</a:t>
            </a:fld>
            <a:endParaRPr lang="en-US" kern="0">
              <a:solidFill>
                <a:srgbClr val="595959"/>
              </a:solidFill>
            </a:endParaRPr>
          </a:p>
        </p:txBody>
      </p:sp>
    </p:spTree>
    <p:custDataLst>
      <p:tags r:id="rId3"/>
    </p:custDataLst>
    <p:extLst>
      <p:ext uri="{BB962C8B-B14F-4D97-AF65-F5344CB8AC3E}">
        <p14:creationId xmlns:p14="http://schemas.microsoft.com/office/powerpoint/2010/main" val="317752049"/>
      </p:ext>
    </p:extLst>
  </p:cSld>
  <p:clrMapOvr>
    <a:masterClrMapping/>
  </p:clrMapOvr>
  <p:transition spd="slow">
    <p:wipe/>
  </p:transition>
  <p:timing/>
</p:sld>
</file>

<file path=ppt/slides/slide664.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6" name="Title 5"/>
          <p:cNvSpPr>
            <a:spLocks noGrp="1"/>
          </p:cNvSpPr>
          <p:nvPr>
            <p:ph type="ctrTitle"/>
          </p:nvPr>
        </p:nvSpPr>
        <p:spPr/>
        <p:txBody>
          <a:bodyPr/>
          <a:lstStyle/>
          <a:p>
            <a:r>
              <a:rPr lang="zh-TW" altLang="en-US" sz="5000" smtClean="0">
                <a:solidFill>
                  <a:schemeClr val="tx1"/>
                </a:solidFill>
              </a:rPr>
              <a:t>第二十三章</a:t>
            </a:r>
            <a:br>
              <a:rPr lang="en-US" altLang="zh-TW" sz="5000" smtClean="0">
                <a:solidFill>
                  <a:schemeClr val="tx1"/>
                </a:solidFill>
              </a:rPr>
            </a:br>
            <a:br>
              <a:rPr lang="en-US" altLang="zh-TW" sz="5000">
                <a:solidFill>
                  <a:schemeClr val="tx1"/>
                </a:solidFill>
              </a:rPr>
            </a:br>
            <a:r>
              <a:rPr lang="en-US" altLang="zh-TW" sz="5000" err="1" smtClean="0">
                <a:solidFill>
                  <a:schemeClr val="tx1"/>
                </a:solidFill>
              </a:rPr>
              <a:t>Etherchannel</a:t>
            </a:r>
            <a:endParaRPr lang="zh-TW" sz="5000">
              <a:solidFill>
                <a:schemeClr val="tx1"/>
              </a:solidFill>
            </a:endParaRPr>
          </a:p>
        </p:txBody>
      </p:sp>
      <p:sp>
        <p:nvSpPr>
          <p:cNvPr id="7" name="Subtitle 6"/>
          <p:cNvSpPr>
            <a:spLocks noGrp="1"/>
          </p:cNvSpPr>
          <p:nvPr>
            <p:ph type="subTitle" idx="1"/>
          </p:nvPr>
        </p:nvSpPr>
        <p:spPr/>
        <p:txBody>
          <a:bodyPr/>
          <a:lstStyle/>
          <a:p>
            <a:pPr rtl="0"/>
            <a:r>
              <a:rPr lang="zh-TW">
                <a:solidFill>
                  <a:schemeClr val="accent5">
                    <a:lumMod val="40000"/>
                    <a:lumOff val="60000"/>
                  </a:schemeClr>
                </a:solidFill>
              </a:rPr>
              <a:t>交換、路由和無線基礎  v7.0 版 (SRWE)</a:t>
            </a:r>
          </a:p>
          <a:p>
            <a:endParaRPr lang="en-US"/>
          </a:p>
        </p:txBody>
      </p:sp>
      <p:sp>
        <p:nvSpPr>
          <p:cNvPr id="2" name="投影片編號版面配置區 1"/>
          <p:cNvSpPr>
            <a:spLocks noGrp="1"/>
          </p:cNvSpPr>
          <p:nvPr>
            <p:ph type="sldNum" sz="quarter" idx="12"/>
          </p:nvPr>
        </p:nvSpPr>
        <p:spPr/>
        <p:txBody>
          <a:bodyPr/>
          <a:lstStyle/>
          <a:p>
            <a:fld id="{38C68405-D8B3-49C2-9037-9F8C36DB7603}" type="slidenum">
              <a:rPr lang="en-US" altLang="zh-TW" smtClean="0"/>
              <a:t>664</a:t>
            </a:fld>
            <a:endParaRPr lang="en-US" altLang="zh-TW"/>
          </a:p>
        </p:txBody>
      </p:sp>
    </p:spTree>
    <p:custDataLst>
      <p:tags r:id="rId3"/>
    </p:custDataLst>
    <p:extLst>
      <p:ext uri="{BB962C8B-B14F-4D97-AF65-F5344CB8AC3E}">
        <p14:creationId xmlns:p14="http://schemas.microsoft.com/office/powerpoint/2010/main" val="307590681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sld>
</file>

<file path=ppt/slides/slide665.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098" name="Rectangle 33"/>
          <p:cNvSpPr>
            <a:spLocks noGrp="1" noChangeArrowheads="1"/>
          </p:cNvSpPr>
          <p:nvPr>
            <p:ph type="title"/>
          </p:nvPr>
        </p:nvSpPr>
        <p:spPr/>
        <p:txBody>
          <a:bodyPr>
            <a:normAutofit/>
          </a:bodyPr>
          <a:lstStyle/>
          <a:p>
            <a:pPr rtl="0" eaLnBrk="1" hangingPunct="1"/>
            <a:r>
              <a:rPr lang="zh-TW" altLang="en-US" sz="2700">
                <a:solidFill>
                  <a:srgbClr val="004C69"/>
                </a:solidFill>
              </a:rPr>
              <a:t>單元概要</a:t>
            </a:r>
          </a:p>
        </p:txBody>
      </p:sp>
      <p:sp>
        <p:nvSpPr>
          <p:cNvPr id="2" name="Content Placeholder 1">
            <a:extLst>
              <a:ext uri="{FF2B5EF4-FFF2-40B4-BE49-F238E27FC236}">
                <a16:creationId xmlns:a16="http://schemas.microsoft.com/office/drawing/2014/main" id="{578E99C3-C6EF-8348-99C6-8024418DDEF2}"/>
              </a:ext>
            </a:extLst>
          </p:cNvPr>
          <p:cNvSpPr>
            <a:spLocks noGrp="1"/>
          </p:cNvSpPr>
          <p:nvPr>
            <p:ph idx="1"/>
          </p:nvPr>
        </p:nvSpPr>
        <p:spPr>
          <a:xfrm>
            <a:off x="144066" y="1656194"/>
            <a:ext cx="8853286" cy="75755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normAutofit fontScale="77500" lnSpcReduction="20000"/>
          </a:bodyPr>
          <a:lstStyle/>
          <a:p>
            <a:pPr>
              <a:spcBef>
                <a:spcPct val="0"/>
              </a:spcBef>
              <a:buNone/>
            </a:pPr>
            <a:r>
              <a:rPr lang="zh-TW" altLang="en-US" sz="2700">
                <a:solidFill>
                  <a:srgbClr val="004C69"/>
                </a:solidFill>
                <a:cs typeface="+mj-cs"/>
              </a:rPr>
              <a:t>單元標題： </a:t>
            </a:r>
            <a:r>
              <a:rPr lang="en-US" altLang="zh-TW" sz="2700" err="1" smtClean="0">
                <a:solidFill>
                  <a:srgbClr val="004C69"/>
                </a:solidFill>
                <a:cs typeface="+mj-cs"/>
              </a:rPr>
              <a:t>EtherChannel</a:t>
            </a:r>
            <a:endParaRPr lang="en-US" altLang="zh-TW" sz="2700" smtClean="0">
              <a:solidFill>
                <a:srgbClr val="004C69"/>
              </a:solidFill>
              <a:cs typeface="+mj-cs"/>
            </a:endParaRPr>
          </a:p>
          <a:p>
            <a:pPr>
              <a:spcBef>
                <a:spcPct val="0"/>
              </a:spcBef>
              <a:buNone/>
            </a:pPr>
            <a:r>
              <a:rPr lang="zh-TW" altLang="en-US" sz="2700" smtClean="0">
                <a:solidFill>
                  <a:srgbClr val="004C69"/>
                </a:solidFill>
                <a:cs typeface="+mj-cs"/>
              </a:rPr>
              <a:t>單元</a:t>
            </a:r>
            <a:r>
              <a:rPr lang="zh-TW" altLang="en-US" sz="2700">
                <a:solidFill>
                  <a:srgbClr val="004C69"/>
                </a:solidFill>
                <a:cs typeface="+mj-cs"/>
              </a:rPr>
              <a:t>目標： 對交換鏈路上的乙太通道進行故障診斷。</a:t>
            </a:r>
          </a:p>
          <a:p>
            <a:pPr>
              <a:spcBef>
                <a:spcPct val="0"/>
              </a:spcBef>
              <a:buNone/>
            </a:pPr>
            <a:endParaRPr lang="en-US" sz="2700">
              <a:solidFill>
                <a:srgbClr val="004C69"/>
              </a:solidFill>
              <a:cs typeface="+mj-cs"/>
            </a:endParaRPr>
          </a:p>
        </p:txBody>
      </p:sp>
      <p:graphicFrame>
        <p:nvGraphicFramePr>
          <p:cNvPr id="3" name="Table 2">
            <a:extLst>
              <a:ext uri="{FF2B5EF4-FFF2-40B4-BE49-F238E27FC236}">
                <a16:creationId xmlns:a16="http://schemas.microsoft.com/office/drawing/2014/main" id="{2203BE17-8BB3-DF41-A2CF-06DE014D1956}"/>
              </a:ext>
            </a:extLst>
          </p:cNvPr>
          <p:cNvGraphicFramePr>
            <a:graphicFrameLocks noGrp="1"/>
          </p:cNvGraphicFramePr>
          <p:nvPr>
            <p:extLst/>
          </p:nvPr>
        </p:nvGraphicFramePr>
        <p:xfrm>
          <a:off x="441543" y="2589416"/>
          <a:ext cx="7769326" cy="1783080"/>
        </p:xfrm>
        <a:graphic>
          <a:graphicData uri="http://schemas.openxmlformats.org/drawingml/2006/table">
            <a:tbl>
              <a:tblPr firstRow="1" bandRow="1">
                <a:tableStyleId>{5C22544A-7EE6-4342-B048-85BDC9FD1C3A}</a:tableStyleId>
              </a:tblPr>
              <a:tblGrid>
                <a:gridCol w="3317321">
                  <a:extLst>
                    <a:ext uri="{9D8B030D-6E8A-4147-A177-3AD203B41FA5}">
                      <a16:colId xmlns:a16="http://schemas.microsoft.com/office/drawing/2014/main" val="2579019526"/>
                    </a:ext>
                  </a:extLst>
                </a:gridCol>
                <a:gridCol w="4452005">
                  <a:extLst>
                    <a:ext uri="{9D8B030D-6E8A-4147-A177-3AD203B41FA5}">
                      <a16:colId xmlns:a16="http://schemas.microsoft.com/office/drawing/2014/main" val="1764220437"/>
                    </a:ext>
                  </a:extLst>
                </a:gridCol>
              </a:tblGrid>
              <a:tr h="438150">
                <a:tc>
                  <a:txBody>
                    <a:bodyPr vert="horz" wrap="square"/>
                    <a:lstStyle/>
                    <a:p>
                      <a:pPr algn="l" rtl="0" fontAlgn="ctr"/>
                      <a:r>
                        <a:rPr lang="zh-TW" sz="2300" b="1">
                          <a:effectLst/>
                          <a:latin typeface="標楷體" pitchFamily="65" charset="-120"/>
                          <a:ea typeface="標楷體" panose="03000509000000000000" pitchFamily="65" charset="-120"/>
                        </a:rPr>
                        <a:t>主題標題</a:t>
                      </a:r>
                    </a:p>
                  </a:txBody>
                  <a:tcPr marL="47625" marR="47625" marT="47625" marB="47625" anchor="ctr"/>
                </a:tc>
                <a:tc>
                  <a:txBody>
                    <a:bodyPr vert="horz" wrap="square"/>
                    <a:lstStyle/>
                    <a:p>
                      <a:pPr algn="l" rtl="0" fontAlgn="ctr"/>
                      <a:r>
                        <a:rPr lang="zh-TW" sz="2300" b="1">
                          <a:effectLst/>
                          <a:latin typeface="標楷體" pitchFamily="65" charset="-120"/>
                          <a:ea typeface="標楷體" panose="03000509000000000000" pitchFamily="65" charset="-120"/>
                        </a:rPr>
                        <a:t>主題目標</a:t>
                      </a:r>
                    </a:p>
                  </a:txBody>
                  <a:tcPr marL="47625" marR="47625" marT="47625" marB="47625" anchor="ctr"/>
                </a:tc>
                <a:extLst>
                  <a:ext uri="{0D108BD9-81ED-4DB2-BD59-A6C34878D82A}">
                    <a16:rowId xmlns:a16="http://schemas.microsoft.com/office/drawing/2014/main" val="742401779"/>
                  </a:ext>
                </a:extLst>
              </a:tr>
              <a:tr h="438150">
                <a:tc>
                  <a:txBody>
                    <a:bodyPr vert="horz" wrap="square"/>
                    <a:lstStyle/>
                    <a:p>
                      <a:pPr rtl="0" fontAlgn="ctr"/>
                      <a:r>
                        <a:rPr lang="zh-TW" sz="2300" b="1">
                          <a:solidFill>
                            <a:schemeClr val="bg1"/>
                          </a:solidFill>
                          <a:effectLst/>
                          <a:latin typeface="標楷體" pitchFamily="65" charset="-120"/>
                          <a:ea typeface="標楷體" panose="03000509000000000000" pitchFamily="65" charset="-120"/>
                        </a:rPr>
                        <a:t>乙太通道運作</a:t>
                      </a:r>
                    </a:p>
                  </a:txBody>
                  <a:tcPr marL="47625" marR="47625" marT="47625" marB="47625" anchor="ctr">
                    <a:solidFill>
                      <a:schemeClr val="accent1"/>
                    </a:solidFill>
                  </a:tcPr>
                </a:tc>
                <a:tc>
                  <a:txBody>
                    <a:bodyPr vert="horz" wrap="square"/>
                    <a:lstStyle/>
                    <a:p>
                      <a:pPr rtl="0" fontAlgn="ctr"/>
                      <a:r>
                        <a:rPr lang="zh-TW" sz="2300" b="0">
                          <a:effectLst/>
                          <a:latin typeface="標楷體" pitchFamily="65" charset="-120"/>
                          <a:ea typeface="標楷體" panose="03000509000000000000" pitchFamily="65" charset="-120"/>
                        </a:rPr>
                        <a:t>描述乙太通道技術。</a:t>
                      </a:r>
                    </a:p>
                  </a:txBody>
                  <a:tcPr marL="47625" marR="47625" marT="47625" marB="47625" anchor="ctr"/>
                </a:tc>
                <a:extLst>
                  <a:ext uri="{0D108BD9-81ED-4DB2-BD59-A6C34878D82A}">
                    <a16:rowId xmlns:a16="http://schemas.microsoft.com/office/drawing/2014/main" val="3150950737"/>
                  </a:ext>
                </a:extLst>
              </a:tr>
              <a:tr h="438150">
                <a:tc>
                  <a:txBody>
                    <a:bodyPr vert="horz" wrap="square"/>
                    <a:lstStyle/>
                    <a:p>
                      <a:pPr rtl="0" fontAlgn="ctr"/>
                      <a:r>
                        <a:rPr lang="zh-TW" sz="2300" b="1">
                          <a:solidFill>
                            <a:schemeClr val="bg1"/>
                          </a:solidFill>
                          <a:effectLst/>
                          <a:latin typeface="標楷體" pitchFamily="65" charset="-120"/>
                          <a:ea typeface="標楷體" panose="03000509000000000000" pitchFamily="65" charset="-120"/>
                        </a:rPr>
                        <a:t>設定乙太通道</a:t>
                      </a:r>
                    </a:p>
                  </a:txBody>
                  <a:tcPr marL="47625" marR="47625" marT="47625" marB="47625" anchor="ctr">
                    <a:solidFill>
                      <a:schemeClr val="accent1"/>
                    </a:solidFill>
                  </a:tcPr>
                </a:tc>
                <a:tc>
                  <a:txBody>
                    <a:bodyPr vert="horz" wrap="square"/>
                    <a:lstStyle/>
                    <a:p>
                      <a:pPr rtl="0" fontAlgn="ctr"/>
                      <a:r>
                        <a:rPr lang="zh-TW" sz="2300" b="0">
                          <a:effectLst/>
                          <a:latin typeface="標楷體" pitchFamily="65" charset="-120"/>
                          <a:ea typeface="標楷體" panose="03000509000000000000" pitchFamily="65" charset="-120"/>
                        </a:rPr>
                        <a:t>設定乙太通道。</a:t>
                      </a:r>
                    </a:p>
                  </a:txBody>
                  <a:tcPr marL="47625" marR="47625" marT="47625" marB="47625" anchor="ctr"/>
                </a:tc>
                <a:extLst>
                  <a:ext uri="{0D108BD9-81ED-4DB2-BD59-A6C34878D82A}">
                    <a16:rowId xmlns:a16="http://schemas.microsoft.com/office/drawing/2014/main" val="2772085455"/>
                  </a:ext>
                </a:extLst>
              </a:tr>
              <a:tr h="438150">
                <a:tc>
                  <a:txBody>
                    <a:bodyPr vert="horz" wrap="square"/>
                    <a:lstStyle/>
                    <a:p>
                      <a:pPr rtl="0" fontAlgn="ctr"/>
                      <a:r>
                        <a:rPr lang="zh-TW" sz="2300" b="1">
                          <a:solidFill>
                            <a:schemeClr val="bg1"/>
                          </a:solidFill>
                          <a:effectLst/>
                          <a:latin typeface="標楷體" pitchFamily="65" charset="-120"/>
                          <a:ea typeface="標楷體" panose="03000509000000000000" pitchFamily="65" charset="-120"/>
                        </a:rPr>
                        <a:t>驗證和故障診斷乙太通道</a:t>
                      </a:r>
                    </a:p>
                  </a:txBody>
                  <a:tcPr marL="47625" marR="47625" marT="47625" marB="47625" anchor="ctr">
                    <a:solidFill>
                      <a:schemeClr val="accent1"/>
                    </a:solidFill>
                  </a:tcPr>
                </a:tc>
                <a:tc>
                  <a:txBody>
                    <a:bodyPr vert="horz" wrap="square"/>
                    <a:lstStyle/>
                    <a:p>
                      <a:pPr rtl="0" fontAlgn="ctr"/>
                      <a:r>
                        <a:rPr lang="zh-TW" sz="2300" b="0">
                          <a:effectLst/>
                          <a:latin typeface="標楷體" pitchFamily="65" charset="-120"/>
                          <a:ea typeface="標楷體" panose="03000509000000000000" pitchFamily="65" charset="-120"/>
                        </a:rPr>
                        <a:t>故障排除乙太通道。</a:t>
                      </a:r>
                    </a:p>
                  </a:txBody>
                  <a:tcPr marL="47625" marR="47625" marT="47625" marB="47625" anchor="ctr"/>
                </a:tc>
                <a:extLst>
                  <a:ext uri="{0D108BD9-81ED-4DB2-BD59-A6C34878D82A}">
                    <a16:rowId xmlns:a16="http://schemas.microsoft.com/office/drawing/2014/main" val="3228802595"/>
                  </a:ext>
                </a:extLst>
              </a:tr>
            </a:tbl>
          </a:graphicData>
        </a:graphic>
      </p:graphicFrame>
      <p:sp>
        <p:nvSpPr>
          <p:cNvPr id="4" name="投影片編號版面配置區 3"/>
          <p:cNvSpPr>
            <a:spLocks noGrp="1"/>
          </p:cNvSpPr>
          <p:nvPr>
            <p:ph type="sldNum" sz="quarter" idx="4"/>
          </p:nvPr>
        </p:nvSpPr>
        <p:spPr/>
        <p:txBody>
          <a:bodyPr/>
          <a:lstStyle/>
          <a:p>
            <a:pPr defTabSz="385754">
              <a:defRPr/>
            </a:pPr>
            <a:fld id="{2F5CCB13-0A32-4557-88E9-079F0C330695}" type="slidenum">
              <a:rPr lang="en-US" kern="0" smtClean="0">
                <a:solidFill>
                  <a:srgbClr val="595959"/>
                </a:solidFill>
              </a:rPr>
              <a:pPr defTabSz="385754">
                <a:defRPr/>
              </a:pPr>
              <a:t>665</a:t>
            </a:fld>
            <a:endParaRPr lang="en-US" kern="0">
              <a:solidFill>
                <a:srgbClr val="595959"/>
              </a:solidFill>
            </a:endParaRPr>
          </a:p>
        </p:txBody>
      </p:sp>
    </p:spTree>
    <p:custDataLst>
      <p:tags r:id="rId3"/>
    </p:custDataLst>
    <p:extLst>
      <p:ext uri="{BB962C8B-B14F-4D97-AF65-F5344CB8AC3E}">
        <p14:creationId xmlns:p14="http://schemas.microsoft.com/office/powerpoint/2010/main" val="3120624261"/>
      </p:ext>
    </p:extLst>
  </p:cSld>
  <p:clrMapOvr>
    <a:masterClrMapping/>
  </p:clrMapOvr>
  <p:transition spd="slow">
    <p:wipe/>
  </p:transition>
  <p:timing/>
</p:sld>
</file>

<file path=ppt/slides/slide666.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noAutofit/>
          </a:bodyPr>
          <a:lstStyle/>
          <a:p>
            <a:r>
              <a:rPr lang="en-US" altLang="zh-TW" sz="2700"/>
              <a:t>23</a:t>
            </a:r>
            <a:r>
              <a:rPr lang="zh-TW" altLang="zh-TW" sz="2700"/>
              <a:t>.1 </a:t>
            </a:r>
            <a:r>
              <a:rPr lang="en-US" altLang="zh-TW" sz="2700" err="1"/>
              <a:t>EtherChannel</a:t>
            </a:r>
            <a:r>
              <a:rPr lang="zh-TW" altLang="en-US" sz="2700" smtClean="0"/>
              <a:t>運</a:t>
            </a:r>
            <a:r>
              <a:rPr lang="zh-TW" altLang="zh-TW" sz="2700" smtClean="0"/>
              <a:t>作</a:t>
            </a:r>
            <a:br>
              <a:rPr lang="en-US" sz="2700"/>
            </a:br>
            <a:r>
              <a:rPr lang="zh-TW" altLang="en-US" sz="2700"/>
              <a:t>鏈路聚合</a:t>
            </a:r>
          </a:p>
        </p:txBody>
      </p:sp>
      <p:sp>
        <p:nvSpPr>
          <p:cNvPr id="5" name="Content Placeholder 4">
            <a:extLst>
              <a:ext uri="{FF2B5EF4-FFF2-40B4-BE49-F238E27FC236}">
                <a16:creationId xmlns:a16="http://schemas.microsoft.com/office/drawing/2014/main" id="{0DFA8565-A240-41A7-ABB3-834EEFCAD63F}"/>
              </a:ext>
            </a:extLst>
          </p:cNvPr>
          <p:cNvSpPr>
            <a:spLocks noGrp="1"/>
          </p:cNvSpPr>
          <p:nvPr>
            <p:ph idx="1"/>
          </p:nvPr>
        </p:nvSpPr>
        <p:spPr>
          <a:xfrm>
            <a:off x="474662" y="1589088"/>
            <a:ext cx="8280057" cy="3689897"/>
          </a:xfrm>
        </p:spPr>
        <p:txBody>
          <a:bodyPr/>
          <a:lstStyle/>
          <a:p>
            <a:pPr marL="342892" indent="-342892" algn="l">
              <a:buFont typeface="Arial" panose="020b0604020202020204" pitchFamily="34" charset="0"/>
              <a:buChar char="•"/>
            </a:pPr>
            <a:r>
              <a:rPr lang="zh-TW" altLang="en-US" sz="1600">
                <a:solidFill>
                  <a:srgbClr val="000000"/>
                </a:solidFill>
              </a:rPr>
              <a:t>在某些情況下，裝置之間需要更多的頻寬或備援，而不是單一連線可以提供的頻寬。設備之間可以連接多個鏈接，以增加頻寬。但是，生成樹協定 </a:t>
            </a:r>
            <a:r>
              <a:rPr lang="en-US" altLang="zh-TW" sz="1600">
                <a:solidFill>
                  <a:srgbClr val="000000"/>
                </a:solidFill>
              </a:rPr>
              <a:t>(STP)</a:t>
            </a:r>
            <a:r>
              <a:rPr lang="zh-TW" altLang="en-US" sz="1600">
                <a:solidFill>
                  <a:srgbClr val="000000"/>
                </a:solidFill>
              </a:rPr>
              <a:t>，這是預設情況下在思科交換器第 </a:t>
            </a:r>
            <a:r>
              <a:rPr lang="en-US" altLang="zh-TW" sz="1600">
                <a:solidFill>
                  <a:srgbClr val="000000"/>
                </a:solidFill>
              </a:rPr>
              <a:t>2 </a:t>
            </a:r>
            <a:r>
              <a:rPr lang="zh-TW" altLang="en-US" sz="1600">
                <a:solidFill>
                  <a:srgbClr val="000000"/>
                </a:solidFill>
              </a:rPr>
              <a:t>層設備上啟用，將阻止備援連結，以防止交換迴圈。</a:t>
            </a:r>
          </a:p>
          <a:p>
            <a:pPr marL="342892" indent="-342892" algn="l">
              <a:buFont typeface="Arial" panose="020b0604020202020204" pitchFamily="34" charset="0"/>
              <a:buChar char="•"/>
            </a:pPr>
            <a:r>
              <a:rPr lang="zh-TW" altLang="en-US" sz="1600">
                <a:solidFill>
                  <a:srgbClr val="000000"/>
                </a:solidFill>
              </a:rPr>
              <a:t>需要一種鏈路聚合技術，允許 </a:t>
            </a:r>
            <a:r>
              <a:rPr lang="en-US" altLang="zh-TW" sz="1600">
                <a:solidFill>
                  <a:srgbClr val="000000"/>
                </a:solidFill>
              </a:rPr>
              <a:t>STP </a:t>
            </a:r>
            <a:r>
              <a:rPr lang="zh-TW" altLang="en-US" sz="1600">
                <a:solidFill>
                  <a:srgbClr val="000000"/>
                </a:solidFill>
              </a:rPr>
              <a:t>不會封鎖裝置之間的備援連結。該技術被稱為 “乙太通道</a:t>
            </a:r>
            <a:r>
              <a:rPr lang="en-US" altLang="zh-TW" sz="1600">
                <a:solidFill>
                  <a:srgbClr val="000000"/>
                </a:solidFill>
              </a:rPr>
              <a:t>(</a:t>
            </a:r>
            <a:r>
              <a:rPr lang="zh-TW" altLang="zh-TW" sz="1600">
                <a:solidFill>
                  <a:srgbClr val="000000"/>
                </a:solidFill>
              </a:rPr>
              <a:t>EtherChannel</a:t>
            </a:r>
            <a:r>
              <a:rPr lang="en-US" altLang="zh-TW" sz="1600">
                <a:solidFill>
                  <a:srgbClr val="000000"/>
                </a:solidFill>
              </a:rPr>
              <a:t>)</a:t>
            </a:r>
            <a:r>
              <a:rPr lang="zh-TW" altLang="en-US" sz="1600">
                <a:solidFill>
                  <a:srgbClr val="000000"/>
                </a:solidFill>
              </a:rPr>
              <a:t>”。</a:t>
            </a:r>
          </a:p>
          <a:p>
            <a:pPr marL="342892" indent="-342892" algn="l">
              <a:buFont typeface="Arial" panose="020b0604020202020204" pitchFamily="34" charset="0"/>
              <a:buChar char="•"/>
            </a:pPr>
            <a:r>
              <a:rPr lang="zh-TW" altLang="en-US" sz="1600">
                <a:solidFill>
                  <a:srgbClr val="000000"/>
                </a:solidFill>
              </a:rPr>
              <a:t>乙太通道是一種鏈路聚合技術，可將多個實體乙太網路連線群組成單一邏輯連結。它是用來提供容錯、負載共用、增加頻寬，以及交換器、路由器和伺服器之間的備援。</a:t>
            </a:r>
          </a:p>
          <a:p>
            <a:pPr marL="342892" indent="-342892" algn="l">
              <a:buFont typeface="Arial" panose="020b0604020202020204" pitchFamily="34" charset="0"/>
              <a:buChar char="•"/>
            </a:pPr>
            <a:r>
              <a:rPr lang="zh-TW" altLang="en-US" sz="1600">
                <a:solidFill>
                  <a:srgbClr val="000000"/>
                </a:solidFill>
              </a:rPr>
              <a:t>乙太通道技術可以結合交換器之間的數個實體連結，以提高交換器到交換器通訊的整體速度。</a:t>
            </a:r>
          </a:p>
          <a:p>
            <a:pPr marL="342892" indent="-342892" algn="l">
              <a:buFont typeface="Arial" panose="020b0604020202020204" pitchFamily="34" charset="0"/>
              <a:buChar char="•"/>
            </a:pPr>
            <a:endParaRPr lang="en-US" sz="1400">
              <a:solidFill>
                <a:srgbClr val="000000"/>
              </a:solidFill>
            </a:endParaRPr>
          </a:p>
        </p:txBody>
      </p:sp>
      <p:sp>
        <p:nvSpPr>
          <p:cNvPr id="2" name="投影片編號版面配置區 1"/>
          <p:cNvSpPr>
            <a:spLocks noGrp="1"/>
          </p:cNvSpPr>
          <p:nvPr>
            <p:ph type="sldNum" sz="quarter" idx="12"/>
          </p:nvPr>
        </p:nvSpPr>
        <p:spPr/>
        <p:txBody>
          <a:bodyPr/>
          <a:lstStyle/>
          <a:p>
            <a:fld id="{4FAB73BC-B049-4115-A692-8D63A059BFB8}" type="slidenum">
              <a:rPr lang="en-US" smtClean="0"/>
              <a:t>666</a:t>
            </a:fld>
            <a:endParaRPr lang="en-US"/>
          </a:p>
        </p:txBody>
      </p:sp>
    </p:spTree>
    <p:extLst>
      <p:ext uri="{BB962C8B-B14F-4D97-AF65-F5344CB8AC3E}">
        <p14:creationId xmlns:p14="http://schemas.microsoft.com/office/powerpoint/2010/main" val="178043406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667.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noAutofit/>
          </a:bodyPr>
          <a:lstStyle/>
          <a:p>
            <a:r>
              <a:rPr lang="en-US" altLang="zh-TW" sz="2700"/>
              <a:t>23</a:t>
            </a:r>
            <a:r>
              <a:rPr lang="zh-TW" altLang="zh-TW" sz="2700"/>
              <a:t>.1 </a:t>
            </a:r>
            <a:r>
              <a:rPr lang="en-US" altLang="zh-TW" sz="2700" err="1"/>
              <a:t>EtherChannel</a:t>
            </a:r>
            <a:r>
              <a:rPr lang="zh-TW" altLang="en-US" sz="2700"/>
              <a:t>運</a:t>
            </a:r>
            <a:r>
              <a:rPr lang="zh-TW" altLang="zh-TW" sz="2700"/>
              <a:t>作</a:t>
            </a:r>
            <a:br>
              <a:rPr lang="en-US" sz="2700"/>
            </a:br>
            <a:r>
              <a:rPr lang="zh-TW" altLang="en-US" sz="2700"/>
              <a:t>乙太通道</a:t>
            </a:r>
          </a:p>
        </p:txBody>
      </p:sp>
      <p:sp>
        <p:nvSpPr>
          <p:cNvPr id="4" name="Content Placeholder 3">
            <a:extLst>
              <a:ext uri="{FF2B5EF4-FFF2-40B4-BE49-F238E27FC236}">
                <a16:creationId xmlns:a16="http://schemas.microsoft.com/office/drawing/2014/main" id="{8606C3D3-AFA2-41F9-AA40-DD17794142A9}"/>
              </a:ext>
            </a:extLst>
          </p:cNvPr>
          <p:cNvSpPr>
            <a:spLocks noGrp="1"/>
          </p:cNvSpPr>
          <p:nvPr>
            <p:ph idx="1"/>
          </p:nvPr>
        </p:nvSpPr>
        <p:spPr>
          <a:xfrm>
            <a:off x="474662" y="1589088"/>
            <a:ext cx="3291003" cy="3689897"/>
          </a:xfrm>
        </p:spPr>
        <p:txBody>
          <a:bodyPr/>
          <a:lstStyle/>
          <a:p>
            <a:pPr marL="0" indent="0" algn="l"/>
            <a:r>
              <a:rPr lang="zh-TW" altLang="en-US" sz="1600">
                <a:solidFill>
                  <a:srgbClr val="000000"/>
                </a:solidFill>
              </a:rPr>
              <a:t>乙太通道技術最初是由思科開發，作為一種 </a:t>
            </a:r>
            <a:r>
              <a:rPr lang="en-US" altLang="zh-TW" sz="1600">
                <a:solidFill>
                  <a:srgbClr val="000000"/>
                </a:solidFill>
              </a:rPr>
              <a:t>LAN </a:t>
            </a:r>
            <a:r>
              <a:rPr lang="zh-TW" altLang="en-US" sz="1600">
                <a:solidFill>
                  <a:srgbClr val="000000"/>
                </a:solidFill>
              </a:rPr>
              <a:t>交換器到交換器技術，將幾個 </a:t>
            </a:r>
            <a:r>
              <a:rPr lang="en-US" altLang="zh-TW" sz="1600">
                <a:solidFill>
                  <a:srgbClr val="000000"/>
                </a:solidFill>
              </a:rPr>
              <a:t>Fast Ethernet </a:t>
            </a:r>
            <a:r>
              <a:rPr lang="zh-TW" altLang="en-US" sz="1600">
                <a:solidFill>
                  <a:srgbClr val="000000"/>
                </a:solidFill>
              </a:rPr>
              <a:t>或 </a:t>
            </a:r>
            <a:r>
              <a:rPr lang="en-US" altLang="zh-TW" sz="1600">
                <a:solidFill>
                  <a:srgbClr val="000000"/>
                </a:solidFill>
              </a:rPr>
              <a:t>Gigabit Ethernet </a:t>
            </a:r>
            <a:r>
              <a:rPr lang="zh-TW" altLang="en-US" sz="1600">
                <a:solidFill>
                  <a:srgbClr val="000000"/>
                </a:solidFill>
              </a:rPr>
              <a:t>群組成一個邏輯通道。 </a:t>
            </a:r>
          </a:p>
          <a:p>
            <a:pPr marL="0" indent="0" algn="l"/>
            <a:endParaRPr lang="en-US" sz="1600">
              <a:solidFill>
                <a:srgbClr val="000000"/>
              </a:solidFill>
            </a:endParaRPr>
          </a:p>
          <a:p>
            <a:pPr marL="0" indent="0" algn="l"/>
            <a:r>
              <a:rPr lang="zh-TW" altLang="en-US" sz="1600">
                <a:solidFill>
                  <a:srgbClr val="000000"/>
                </a:solidFill>
              </a:rPr>
              <a:t>設定 “乙太通道” 後，產生的虛擬介面稱為連接埠通道</a:t>
            </a:r>
            <a:r>
              <a:rPr lang="en-US" altLang="zh-TW" sz="1600">
                <a:solidFill>
                  <a:srgbClr val="000000"/>
                </a:solidFill>
              </a:rPr>
              <a:t>(port channel)</a:t>
            </a:r>
            <a:r>
              <a:rPr lang="zh-TW" altLang="en-US" sz="1600">
                <a:solidFill>
                  <a:srgbClr val="000000"/>
                </a:solidFill>
              </a:rPr>
              <a:t>。實體介面會捆綁在一起到連接埠通道介面中，如圖所示。</a:t>
            </a:r>
          </a:p>
        </p:txBody>
      </p:sp>
      <p:pic>
        <p:nvPicPr>
          <p:cNvPr id="6" name="Picture 5">
            <a:extLst>
              <a:ext uri="{FF2B5EF4-FFF2-40B4-BE49-F238E27FC236}">
                <a16:creationId xmlns:a16="http://schemas.microsoft.com/office/drawing/2014/main" id="{8A5E5DD2-CDA2-49D4-878C-1ADA6CF9E47D}"/>
              </a:ext>
            </a:extLst>
          </p:cNvPr>
          <p:cNvPicPr>
            <a:picLocks noChangeAspect="1"/>
          </p:cNvPicPr>
          <p:nvPr/>
        </p:nvPicPr>
        <p:blipFill>
          <a:blip r:embed="rId3"/>
          <a:stretch>
            <a:fillRect/>
          </a:stretch>
        </p:blipFill>
        <p:spPr>
          <a:xfrm>
            <a:off x="3897184" y="1973951"/>
            <a:ext cx="4874625" cy="3048969"/>
          </a:xfrm>
          <a:prstGeom prst="rect">
            <a:avLst/>
          </a:prstGeom>
        </p:spPr>
      </p:pic>
      <p:sp>
        <p:nvSpPr>
          <p:cNvPr id="2" name="投影片編號版面配置區 1"/>
          <p:cNvSpPr>
            <a:spLocks noGrp="1"/>
          </p:cNvSpPr>
          <p:nvPr>
            <p:ph type="sldNum" sz="quarter" idx="12"/>
          </p:nvPr>
        </p:nvSpPr>
        <p:spPr/>
        <p:txBody>
          <a:bodyPr/>
          <a:lstStyle/>
          <a:p>
            <a:fld id="{4FAB73BC-B049-4115-A692-8D63A059BFB8}" type="slidenum">
              <a:rPr lang="en-US" smtClean="0"/>
              <a:t>667</a:t>
            </a:fld>
            <a:endParaRPr lang="en-US"/>
          </a:p>
        </p:txBody>
      </p:sp>
    </p:spTree>
    <p:extLst>
      <p:ext uri="{BB962C8B-B14F-4D97-AF65-F5344CB8AC3E}">
        <p14:creationId xmlns:p14="http://schemas.microsoft.com/office/powerpoint/2010/main" val="95036426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668.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noAutofit/>
          </a:bodyPr>
          <a:lstStyle/>
          <a:p>
            <a:r>
              <a:rPr lang="en-US" altLang="zh-TW" sz="2700"/>
              <a:t>23</a:t>
            </a:r>
            <a:r>
              <a:rPr lang="zh-TW" altLang="zh-TW" sz="2700"/>
              <a:t>.1 </a:t>
            </a:r>
            <a:r>
              <a:rPr lang="en-US" altLang="zh-TW" sz="2700" err="1"/>
              <a:t>EtherChannel</a:t>
            </a:r>
            <a:r>
              <a:rPr lang="zh-TW" altLang="en-US" sz="2700"/>
              <a:t>運</a:t>
            </a:r>
            <a:r>
              <a:rPr lang="zh-TW" altLang="zh-TW" sz="2700"/>
              <a:t>作</a:t>
            </a:r>
            <a:br>
              <a:rPr lang="en-US" sz="2700"/>
            </a:br>
            <a:r>
              <a:rPr lang="zh-TW" altLang="en-US" sz="2700"/>
              <a:t>乙太通道的優點</a:t>
            </a:r>
          </a:p>
        </p:txBody>
      </p:sp>
      <p:sp>
        <p:nvSpPr>
          <p:cNvPr id="5" name="Content Placeholder 4">
            <a:extLst>
              <a:ext uri="{FF2B5EF4-FFF2-40B4-BE49-F238E27FC236}">
                <a16:creationId xmlns:a16="http://schemas.microsoft.com/office/drawing/2014/main" id="{2A820061-1207-4116-A10C-14636EABCB94}"/>
              </a:ext>
            </a:extLst>
          </p:cNvPr>
          <p:cNvSpPr>
            <a:spLocks noGrp="1"/>
          </p:cNvSpPr>
          <p:nvPr>
            <p:ph idx="1"/>
          </p:nvPr>
        </p:nvSpPr>
        <p:spPr>
          <a:xfrm>
            <a:off x="0" y="1505644"/>
            <a:ext cx="9144000" cy="3773341"/>
          </a:xfrm>
        </p:spPr>
        <p:txBody>
          <a:bodyPr/>
          <a:lstStyle/>
          <a:p>
            <a:pPr marL="0" indent="0" algn="l"/>
            <a:r>
              <a:rPr lang="zh-TW" altLang="en-US" sz="1600">
                <a:solidFill>
                  <a:srgbClr val="000000"/>
                </a:solidFill>
              </a:rPr>
              <a:t>“乙太通道” 技術具有許多優點，包括</a:t>
            </a:r>
            <a:r>
              <a:rPr lang="zh-TW" altLang="en-US" sz="1400">
                <a:solidFill>
                  <a:srgbClr val="000000"/>
                </a:solidFill>
              </a:rPr>
              <a:t>：</a:t>
            </a:r>
          </a:p>
          <a:p>
            <a:pPr marL="342892" indent="-342892" algn="l">
              <a:buFont typeface="Arial" panose="020b0604020202020204" pitchFamily="34" charset="0"/>
              <a:buChar char="•"/>
            </a:pPr>
            <a:r>
              <a:rPr lang="zh-TW" altLang="en-US" sz="1600">
                <a:solidFill>
                  <a:srgbClr val="000000"/>
                </a:solidFill>
              </a:rPr>
              <a:t>大多數設定工作都可以在乙太通道介面上完成，而不是在每個個別連接埠上完成，以確保整個連線的設定一致性。</a:t>
            </a:r>
          </a:p>
          <a:p>
            <a:pPr marL="342892" indent="-342892" algn="l">
              <a:buFont typeface="Arial" panose="020b0604020202020204" pitchFamily="34" charset="0"/>
              <a:buChar char="•"/>
            </a:pPr>
            <a:r>
              <a:rPr lang="zh-TW" altLang="en-US" sz="1600">
                <a:solidFill>
                  <a:srgbClr val="000000"/>
                </a:solidFill>
              </a:rPr>
              <a:t>“乙太通道” 依賴現有的交換器連接埠。沒有必要將連線升級到更快，更昂貴的連接，以獲得更多的頻寬。</a:t>
            </a:r>
          </a:p>
          <a:p>
            <a:pPr marL="342892" indent="-342892" algn="l">
              <a:buFont typeface="Arial" panose="020b0604020202020204" pitchFamily="34" charset="0"/>
              <a:buChar char="•"/>
            </a:pPr>
            <a:r>
              <a:rPr lang="zh-TW" altLang="en-US" sz="1600">
                <a:solidFill>
                  <a:srgbClr val="000000"/>
                </a:solidFill>
              </a:rPr>
              <a:t>負載平衡會在屬於同一個 “乙太通道” 的連結之間進行。 </a:t>
            </a:r>
          </a:p>
          <a:p>
            <a:pPr marL="342892" indent="-342892" algn="l">
              <a:buFont typeface="Arial" panose="020b0604020202020204" pitchFamily="34" charset="0"/>
              <a:buChar char="•"/>
            </a:pPr>
            <a:r>
              <a:rPr lang="zh-TW" altLang="en-US" sz="1600">
                <a:solidFill>
                  <a:srgbClr val="000000"/>
                </a:solidFill>
              </a:rPr>
              <a:t>“乙太通道” 會建立一個被視為一個邏輯連結的聚合。當兩個交換器之間存在多個 “乙太通道” 束時，</a:t>
            </a:r>
            <a:r>
              <a:rPr lang="en-US" altLang="zh-TW" sz="1600">
                <a:solidFill>
                  <a:srgbClr val="000000"/>
                </a:solidFill>
              </a:rPr>
              <a:t>STP </a:t>
            </a:r>
            <a:r>
              <a:rPr lang="zh-TW" altLang="en-US" sz="1600">
                <a:solidFill>
                  <a:srgbClr val="000000"/>
                </a:solidFill>
              </a:rPr>
              <a:t>可能會阻擋其中一個束，以防止交換迴圈。當 </a:t>
            </a:r>
            <a:r>
              <a:rPr lang="en-US" altLang="zh-TW" sz="1600">
                <a:solidFill>
                  <a:srgbClr val="000000"/>
                </a:solidFill>
              </a:rPr>
              <a:t>STP </a:t>
            </a:r>
            <a:r>
              <a:rPr lang="zh-TW" altLang="en-US" sz="1600">
                <a:solidFill>
                  <a:srgbClr val="000000"/>
                </a:solidFill>
              </a:rPr>
              <a:t>封鎖其中一個備援連結時，它會封鎖整個 “乙太通道”。這會封鎖屬於該 “乙太通道” 連結的所有連接埠。如果只有一個 “乙太通道” 連結，則由於 </a:t>
            </a:r>
            <a:r>
              <a:rPr lang="en-US" altLang="zh-TW" sz="1600">
                <a:solidFill>
                  <a:srgbClr val="000000"/>
                </a:solidFill>
              </a:rPr>
              <a:t>STP </a:t>
            </a:r>
            <a:r>
              <a:rPr lang="zh-TW" altLang="en-US" sz="1600">
                <a:solidFill>
                  <a:srgbClr val="000000"/>
                </a:solidFill>
              </a:rPr>
              <a:t>只看到一個 </a:t>
            </a:r>
            <a:r>
              <a:rPr lang="en-US" altLang="zh-TW" sz="1600">
                <a:solidFill>
                  <a:srgbClr val="000000"/>
                </a:solidFill>
              </a:rPr>
              <a:t>(</a:t>
            </a:r>
            <a:r>
              <a:rPr lang="zh-TW" altLang="en-US" sz="1600">
                <a:solidFill>
                  <a:srgbClr val="000000"/>
                </a:solidFill>
              </a:rPr>
              <a:t>邏輯</a:t>
            </a:r>
            <a:r>
              <a:rPr lang="en-US" altLang="zh-TW" sz="1600">
                <a:solidFill>
                  <a:srgbClr val="000000"/>
                </a:solidFill>
              </a:rPr>
              <a:t>) </a:t>
            </a:r>
            <a:r>
              <a:rPr lang="zh-TW" altLang="en-US" sz="1600">
                <a:solidFill>
                  <a:srgbClr val="000000"/>
                </a:solidFill>
              </a:rPr>
              <a:t>連結，所以 “乙太通道” 中的所有實體連結都處於作用中狀態。</a:t>
            </a:r>
          </a:p>
          <a:p>
            <a:pPr marL="342892" indent="-342892" algn="l">
              <a:buFont typeface="Arial" panose="020b0604020202020204" pitchFamily="34" charset="0"/>
              <a:buChar char="•"/>
            </a:pPr>
            <a:r>
              <a:rPr lang="zh-TW" altLang="en-US" sz="1600">
                <a:solidFill>
                  <a:srgbClr val="000000"/>
                </a:solidFill>
              </a:rPr>
              <a:t>“乙太通道” 提供備援，因為整體連結被視為一個邏輯連線。此外，遺失通道內的一個實體連結並不會建立拓樸中的變更。 </a:t>
            </a:r>
          </a:p>
        </p:txBody>
      </p:sp>
      <p:sp>
        <p:nvSpPr>
          <p:cNvPr id="2" name="投影片編號版面配置區 1"/>
          <p:cNvSpPr>
            <a:spLocks noGrp="1"/>
          </p:cNvSpPr>
          <p:nvPr>
            <p:ph type="sldNum" sz="quarter" idx="12"/>
          </p:nvPr>
        </p:nvSpPr>
        <p:spPr/>
        <p:txBody>
          <a:bodyPr/>
          <a:lstStyle/>
          <a:p>
            <a:fld id="{4FAB73BC-B049-4115-A692-8D63A059BFB8}" type="slidenum">
              <a:rPr lang="en-US" smtClean="0"/>
              <a:t>668</a:t>
            </a:fld>
            <a:endParaRPr lang="en-US"/>
          </a:p>
        </p:txBody>
      </p:sp>
    </p:spTree>
    <p:extLst>
      <p:ext uri="{BB962C8B-B14F-4D97-AF65-F5344CB8AC3E}">
        <p14:creationId xmlns:p14="http://schemas.microsoft.com/office/powerpoint/2010/main" val="301549685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669.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noAutofit/>
          </a:bodyPr>
          <a:lstStyle/>
          <a:p>
            <a:r>
              <a:rPr lang="en-US" altLang="zh-TW" sz="2700"/>
              <a:t>23</a:t>
            </a:r>
            <a:r>
              <a:rPr lang="zh-TW" altLang="zh-TW" sz="2700"/>
              <a:t>.1 </a:t>
            </a:r>
            <a:r>
              <a:rPr lang="en-US" altLang="zh-TW" sz="2700" err="1"/>
              <a:t>EtherChannel</a:t>
            </a:r>
            <a:r>
              <a:rPr lang="zh-TW" altLang="en-US" sz="2700"/>
              <a:t>運</a:t>
            </a:r>
            <a:r>
              <a:rPr lang="zh-TW" altLang="zh-TW" sz="2700"/>
              <a:t>作</a:t>
            </a:r>
            <a:br>
              <a:rPr lang="en-US" sz="2700"/>
            </a:br>
            <a:r>
              <a:rPr lang="zh-TW" altLang="en-US" sz="2700"/>
              <a:t>實作限制</a:t>
            </a:r>
          </a:p>
        </p:txBody>
      </p:sp>
      <p:sp>
        <p:nvSpPr>
          <p:cNvPr id="5" name="Content Placeholder 4">
            <a:extLst>
              <a:ext uri="{FF2B5EF4-FFF2-40B4-BE49-F238E27FC236}">
                <a16:creationId xmlns:a16="http://schemas.microsoft.com/office/drawing/2014/main" id="{2A820061-1207-4116-A10C-14636EABCB94}"/>
              </a:ext>
            </a:extLst>
          </p:cNvPr>
          <p:cNvSpPr>
            <a:spLocks noGrp="1"/>
          </p:cNvSpPr>
          <p:nvPr>
            <p:ph idx="1"/>
          </p:nvPr>
        </p:nvSpPr>
        <p:spPr>
          <a:xfrm>
            <a:off x="208655" y="1505961"/>
            <a:ext cx="8280057" cy="3689897"/>
          </a:xfrm>
        </p:spPr>
        <p:txBody>
          <a:bodyPr/>
          <a:lstStyle/>
          <a:p>
            <a:pPr marL="0" indent="0" algn="l"/>
            <a:r>
              <a:rPr lang="zh-TW" altLang="en-US" sz="1600">
                <a:solidFill>
                  <a:srgbClr val="000000"/>
                </a:solidFill>
              </a:rPr>
              <a:t>“乙太通道” 具有某些實作限制，包括：</a:t>
            </a:r>
          </a:p>
          <a:p>
            <a:pPr marL="342892" indent="-342892" algn="l">
              <a:buFont typeface="Arial" panose="020b0604020202020204" pitchFamily="34" charset="0"/>
              <a:buChar char="•"/>
            </a:pPr>
            <a:r>
              <a:rPr lang="zh-TW" altLang="en-US" sz="1600">
                <a:solidFill>
                  <a:srgbClr val="000000"/>
                </a:solidFill>
              </a:rPr>
              <a:t>介面類型不能混合使用。例如，</a:t>
            </a:r>
            <a:r>
              <a:rPr lang="en-US" altLang="zh-TW" sz="1600">
                <a:solidFill>
                  <a:srgbClr val="000000"/>
                </a:solidFill>
              </a:rPr>
              <a:t>Fast Ethernet </a:t>
            </a:r>
            <a:r>
              <a:rPr lang="zh-TW" altLang="en-US" sz="1600">
                <a:solidFill>
                  <a:srgbClr val="000000"/>
                </a:solidFill>
              </a:rPr>
              <a:t>和 </a:t>
            </a:r>
            <a:r>
              <a:rPr lang="en-US" altLang="zh-TW" sz="1600">
                <a:solidFill>
                  <a:srgbClr val="000000"/>
                </a:solidFill>
              </a:rPr>
              <a:t>Gigabit Ethernet </a:t>
            </a:r>
            <a:r>
              <a:rPr lang="zh-TW" altLang="en-US" sz="1600">
                <a:solidFill>
                  <a:srgbClr val="000000"/>
                </a:solidFill>
              </a:rPr>
              <a:t>不能在單一乙太網路中混合使用。</a:t>
            </a:r>
          </a:p>
          <a:p>
            <a:pPr marL="342892" indent="-342892" algn="l">
              <a:buFont typeface="Arial" panose="020b0604020202020204" pitchFamily="34" charset="0"/>
              <a:buChar char="•"/>
            </a:pPr>
            <a:r>
              <a:rPr lang="zh-TW" altLang="en-US" sz="1600">
                <a:solidFill>
                  <a:srgbClr val="000000"/>
                </a:solidFill>
              </a:rPr>
              <a:t>目前每個 “乙太通道” 最多可包含八個相容設定的乙太網路連接埠。乙太通道在一台交換器和另一台交換器或主機之間提供高達 </a:t>
            </a:r>
            <a:r>
              <a:rPr lang="en-US" altLang="zh-TW" sz="1600">
                <a:solidFill>
                  <a:srgbClr val="000000"/>
                </a:solidFill>
              </a:rPr>
              <a:t>800 Mbps</a:t>
            </a:r>
            <a:r>
              <a:rPr lang="zh-TW" altLang="en-US" sz="1600">
                <a:solidFill>
                  <a:srgbClr val="000000"/>
                </a:solidFill>
              </a:rPr>
              <a:t>（快速乙太通道）或 </a:t>
            </a:r>
            <a:r>
              <a:rPr lang="en-US" altLang="zh-TW" sz="1600">
                <a:solidFill>
                  <a:srgbClr val="000000"/>
                </a:solidFill>
              </a:rPr>
              <a:t>8 Gbps</a:t>
            </a:r>
            <a:r>
              <a:rPr lang="zh-TW" altLang="en-US" sz="1600">
                <a:solidFill>
                  <a:srgbClr val="000000"/>
                </a:solidFill>
              </a:rPr>
              <a:t>（</a:t>
            </a:r>
            <a:r>
              <a:rPr lang="en-US" altLang="zh-TW" sz="1600">
                <a:solidFill>
                  <a:srgbClr val="000000"/>
                </a:solidFill>
              </a:rPr>
              <a:t>Gigabit </a:t>
            </a:r>
            <a:r>
              <a:rPr lang="zh-TW" altLang="en-US" sz="1600">
                <a:solidFill>
                  <a:srgbClr val="000000"/>
                </a:solidFill>
              </a:rPr>
              <a:t>乙太通道）的全雙工頻寬。</a:t>
            </a:r>
          </a:p>
          <a:p>
            <a:pPr marL="342892" indent="-342892" algn="l">
              <a:buFont typeface="Arial" panose="020b0604020202020204" pitchFamily="34" charset="0"/>
              <a:buChar char="•"/>
            </a:pPr>
            <a:r>
              <a:rPr lang="zh-TW" altLang="en-US" sz="1600">
                <a:solidFill>
                  <a:srgbClr val="000000"/>
                </a:solidFill>
              </a:rPr>
              <a:t>思科 </a:t>
            </a:r>
            <a:r>
              <a:rPr lang="en-US" altLang="zh-TW" sz="1600">
                <a:solidFill>
                  <a:srgbClr val="000000"/>
                </a:solidFill>
              </a:rPr>
              <a:t>Catalyst 2960 </a:t>
            </a:r>
            <a:r>
              <a:rPr lang="zh-TW" altLang="en-US" sz="1600">
                <a:solidFill>
                  <a:srgbClr val="000000"/>
                </a:solidFill>
              </a:rPr>
              <a:t>第 </a:t>
            </a:r>
            <a:r>
              <a:rPr lang="en-US" altLang="zh-TW" sz="1600">
                <a:solidFill>
                  <a:srgbClr val="000000"/>
                </a:solidFill>
              </a:rPr>
              <a:t>2 </a:t>
            </a:r>
            <a:r>
              <a:rPr lang="zh-TW" altLang="en-US" sz="1600">
                <a:solidFill>
                  <a:srgbClr val="000000"/>
                </a:solidFill>
              </a:rPr>
              <a:t>層交換器目前支援多達六個乙太通道。 </a:t>
            </a:r>
          </a:p>
          <a:p>
            <a:pPr marL="342892" indent="-342892" algn="l">
              <a:buFont typeface="Arial" panose="020b0604020202020204" pitchFamily="34" charset="0"/>
              <a:buChar char="•"/>
            </a:pPr>
            <a:r>
              <a:rPr lang="zh-TW" altLang="en-US" sz="1600">
                <a:solidFill>
                  <a:srgbClr val="000000"/>
                </a:solidFill>
              </a:rPr>
              <a:t>兩個裝置上的個別 “乙太通道” 群組成員連接埠設定必須一致。如果一端的實體連接埠設定為中繼，另一端的實體連接埠也必須設定為相同原生 </a:t>
            </a:r>
            <a:r>
              <a:rPr lang="en-US" altLang="zh-TW" sz="1600">
                <a:solidFill>
                  <a:srgbClr val="000000"/>
                </a:solidFill>
              </a:rPr>
              <a:t>VLAN </a:t>
            </a:r>
            <a:r>
              <a:rPr lang="zh-TW" altLang="en-US" sz="1600">
                <a:solidFill>
                  <a:srgbClr val="000000"/>
                </a:solidFill>
              </a:rPr>
              <a:t>的中繼。此外，每個 “乙太通道” 連結中的所有連接埠都必須設定為第 </a:t>
            </a:r>
            <a:r>
              <a:rPr lang="en-US" altLang="zh-TW" sz="1600">
                <a:solidFill>
                  <a:srgbClr val="000000"/>
                </a:solidFill>
              </a:rPr>
              <a:t>2 </a:t>
            </a:r>
            <a:r>
              <a:rPr lang="zh-TW" altLang="en-US" sz="1600">
                <a:solidFill>
                  <a:srgbClr val="000000"/>
                </a:solidFill>
              </a:rPr>
              <a:t>層連接埠。</a:t>
            </a:r>
          </a:p>
          <a:p>
            <a:pPr marL="342892" indent="-342892" algn="l">
              <a:buFont typeface="Arial" panose="020b0604020202020204" pitchFamily="34" charset="0"/>
              <a:buChar char="•"/>
            </a:pPr>
            <a:r>
              <a:rPr lang="zh-TW" altLang="en-US" sz="1600">
                <a:solidFill>
                  <a:srgbClr val="000000"/>
                </a:solidFill>
              </a:rPr>
              <a:t>每個 “乙太通道” 都有一個邏輯連接埠通道介面。套用至連接埠通道介面的設定會影響指派給該介面的所有實體介面。</a:t>
            </a:r>
          </a:p>
          <a:p>
            <a:pPr marL="0" indent="0" algn="l"/>
            <a:endParaRPr lang="en-US" sz="1400">
              <a:solidFill>
                <a:srgbClr val="000000"/>
              </a:solidFill>
            </a:endParaRPr>
          </a:p>
        </p:txBody>
      </p:sp>
      <p:sp>
        <p:nvSpPr>
          <p:cNvPr id="2" name="投影片編號版面配置區 1"/>
          <p:cNvSpPr>
            <a:spLocks noGrp="1"/>
          </p:cNvSpPr>
          <p:nvPr>
            <p:ph type="sldNum" sz="quarter" idx="12"/>
          </p:nvPr>
        </p:nvSpPr>
        <p:spPr/>
        <p:txBody>
          <a:bodyPr/>
          <a:lstStyle/>
          <a:p>
            <a:fld id="{4FAB73BC-B049-4115-A692-8D63A059BFB8}" type="slidenum">
              <a:rPr lang="en-US" smtClean="0"/>
              <a:t>669</a:t>
            </a:fld>
            <a:endParaRPr lang="en-US"/>
          </a:p>
        </p:txBody>
      </p:sp>
    </p:spTree>
    <p:extLst>
      <p:ext uri="{BB962C8B-B14F-4D97-AF65-F5344CB8AC3E}">
        <p14:creationId xmlns:p14="http://schemas.microsoft.com/office/powerpoint/2010/main" val="319852130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67.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1505" name="Rectangle 2"/>
          <p:cNvSpPr>
            <a:spLocks noGrp="1" noChangeArrowheads="1"/>
          </p:cNvSpPr>
          <p:nvPr>
            <p:ph type="title"/>
          </p:nvPr>
        </p:nvSpPr>
        <p:spPr/>
        <p:txBody>
          <a:bodyPr>
            <a:normAutofit/>
          </a:bodyPr>
          <a:lstStyle/>
          <a:p>
            <a:pPr rtl="0"/>
            <a:r>
              <a:rPr lang="en-US" altLang="zh-TW" sz="3000" smtClean="0">
                <a:latin typeface="Arial"/>
              </a:rPr>
              <a:t>2.4</a:t>
            </a:r>
            <a:r>
              <a:rPr lang="zh-TW" altLang="en-US" sz="3000" smtClean="0">
                <a:latin typeface="Arial"/>
              </a:rPr>
              <a:t>基本</a:t>
            </a:r>
            <a:r>
              <a:rPr lang="zh-TW" altLang="en-US" sz="3000">
                <a:latin typeface="Arial"/>
              </a:rPr>
              <a:t>配置</a:t>
            </a:r>
            <a:r>
              <a:rPr lang="en-US" altLang="zh-TW" sz="3000">
                <a:latin typeface="Arial"/>
              </a:rPr>
              <a:t>-</a:t>
            </a:r>
            <a:r>
              <a:rPr lang="zh-TW" altLang="en-US" sz="3000">
                <a:latin typeface="Arial"/>
              </a:rPr>
              <a:t>橫幅訊息</a:t>
            </a:r>
          </a:p>
        </p:txBody>
      </p:sp>
      <p:sp>
        <p:nvSpPr>
          <p:cNvPr id="4" name="Content Placeholder 3"/>
          <p:cNvSpPr>
            <a:spLocks noGrp="1"/>
          </p:cNvSpPr>
          <p:nvPr>
            <p:ph idx="1"/>
          </p:nvPr>
        </p:nvSpPr>
        <p:spPr>
          <a:xfrm>
            <a:off x="145358" y="1810666"/>
            <a:ext cx="3857686" cy="1656420"/>
          </a:xfrm>
        </p:spPr>
        <p:txBody>
          <a:bodyPr>
            <a:normAutofit fontScale="92500"/>
          </a:bodyPr>
          <a:lstStyle/>
          <a:p>
            <a:pPr rtl="0">
              <a:lnSpc>
                <a:spcPct val="85000"/>
              </a:lnSpc>
              <a:spcBef>
                <a:spcPct val="30000"/>
              </a:spcBef>
            </a:pPr>
            <a:r>
              <a:rPr lang="zh-TW"/>
              <a:t>橫幅訊息對於警告未經授權的人員不要嘗試存取裝置是很重要的。 </a:t>
            </a:r>
          </a:p>
          <a:p>
            <a:pPr rtl="0">
              <a:lnSpc>
                <a:spcPct val="85000"/>
              </a:lnSpc>
              <a:spcBef>
                <a:spcPct val="30000"/>
              </a:spcBef>
            </a:pPr>
            <a:r>
              <a:rPr lang="zh-TW"/>
              <a:t>若要在網路裝置上建立當天的橫幅 </a:t>
            </a:r>
            <a:r>
              <a:rPr lang="zh-TW" b="1"/>
              <a:t>訊息，請使 用橫幅 # 全域配置指令中</a:t>
            </a:r>
            <a:r>
              <a:rPr lang="zh-TW"/>
              <a:t> 的訊息。 </a:t>
            </a:r>
          </a:p>
        </p:txBody>
      </p:sp>
      <p:sp>
        <p:nvSpPr>
          <p:cNvPr id="2" name="TextBox 1">
            <a:extLst>
              <a:ext uri="{FF2B5EF4-FFF2-40B4-BE49-F238E27FC236}">
                <a16:creationId xmlns:a16="http://schemas.microsoft.com/office/drawing/2014/main" id="{6605F848-50A9-7F4C-A32B-E10093014FC5}"/>
              </a:ext>
            </a:extLst>
          </p:cNvPr>
          <p:cNvSpPr txBox="1"/>
          <p:nvPr/>
        </p:nvSpPr>
        <p:spPr>
          <a:xfrm>
            <a:off x="145358" y="3876464"/>
            <a:ext cx="3857686" cy="523220"/>
          </a:xfrm>
          <a:prstGeom prst="rect">
            <a:avLst/>
          </a:prstGeom>
          <a:noFill/>
        </p:spPr>
        <p:txBody>
          <a:bodyPr wrap="square" rtlCol="0">
            <a:spAutoFit/>
          </a:bodyPr>
          <a:lstStyle/>
          <a:p>
            <a:pPr rtl="0"/>
            <a:r>
              <a:rPr lang="zh-TW" altLang="en-US" sz="1400">
                <a:solidFill>
                  <a:srgbClr val="000000"/>
                </a:solidFill>
                <a:latin typeface="標楷體" pitchFamily="65" charset="-120"/>
                <a:ea typeface="標楷體" panose="03000509000000000000" pitchFamily="65" charset="-120"/>
              </a:rPr>
              <a:t>注意：命令語法中的 “</a:t>
            </a:r>
            <a:r>
              <a:rPr lang="en-US" altLang="zh-TW" sz="1400">
                <a:solidFill>
                  <a:srgbClr val="000000"/>
                </a:solidFill>
                <a:latin typeface="標楷體" pitchFamily="65" charset="-120"/>
                <a:ea typeface="標楷體" panose="03000509000000000000" pitchFamily="65" charset="-120"/>
              </a:rPr>
              <a:t>#” </a:t>
            </a:r>
            <a:r>
              <a:rPr lang="zh-TW" altLang="en-US" sz="1400">
                <a:solidFill>
                  <a:srgbClr val="000000"/>
                </a:solidFill>
                <a:latin typeface="標楷體" pitchFamily="65" charset="-120"/>
                <a:ea typeface="標楷體" panose="03000509000000000000" pitchFamily="65" charset="-120"/>
              </a:rPr>
              <a:t>稱為分隔字元。它在消息之前和之後輸入。 </a:t>
            </a:r>
          </a:p>
        </p:txBody>
      </p:sp>
      <p:sp>
        <p:nvSpPr>
          <p:cNvPr id="6" name="TextBox 5">
            <a:extLst>
              <a:ext uri="{FF2B5EF4-FFF2-40B4-BE49-F238E27FC236}">
                <a16:creationId xmlns:a16="http://schemas.microsoft.com/office/drawing/2014/main" id="{32E83745-1DCA-1047-AA24-24BE15C677FD}"/>
              </a:ext>
            </a:extLst>
          </p:cNvPr>
          <p:cNvSpPr txBox="1"/>
          <p:nvPr/>
        </p:nvSpPr>
        <p:spPr>
          <a:xfrm>
            <a:off x="4268947" y="2707162"/>
            <a:ext cx="2390398" cy="292388"/>
          </a:xfrm>
          <a:prstGeom prst="rect">
            <a:avLst/>
          </a:prstGeom>
          <a:noFill/>
        </p:spPr>
        <p:txBody>
          <a:bodyPr wrap="none" rtlCol="0">
            <a:spAutoFit/>
          </a:bodyPr>
          <a:lstStyle/>
          <a:p>
            <a:pPr rtl="0"/>
            <a:r>
              <a:rPr lang="zh-TW" altLang="en-US" sz="1300">
                <a:solidFill>
                  <a:srgbClr val="000000"/>
                </a:solidFill>
              </a:rPr>
              <a:t>嘗試存取裝置時會顯示橫幅。 </a:t>
            </a:r>
          </a:p>
        </p:txBody>
      </p:sp>
      <p:pic>
        <p:nvPicPr>
          <p:cNvPr id="5" name="Picture 4">
            <a:extLst>
              <a:ext uri="{FF2B5EF4-FFF2-40B4-BE49-F238E27FC236}">
                <a16:creationId xmlns:a16="http://schemas.microsoft.com/office/drawing/2014/main" id="{1814FB59-A7E8-A948-A91A-1A2DB32D2639}"/>
              </a:ext>
            </a:extLst>
          </p:cNvPr>
          <p:cNvPicPr>
            <a:picLocks noChangeAspect="1"/>
          </p:cNvPicPr>
          <p:nvPr/>
        </p:nvPicPr>
        <p:blipFill>
          <a:blip r:embed="rId3"/>
          <a:stretch>
            <a:fillRect/>
          </a:stretch>
        </p:blipFill>
        <p:spPr>
          <a:xfrm>
            <a:off x="4643119" y="2012377"/>
            <a:ext cx="4114800" cy="441924"/>
          </a:xfrm>
          <a:prstGeom prst="rect">
            <a:avLst/>
          </a:prstGeom>
        </p:spPr>
      </p:pic>
      <p:sp>
        <p:nvSpPr>
          <p:cNvPr id="20" name="Down Arrow 19">
            <a:extLst>
              <a:ext uri="{FF2B5EF4-FFF2-40B4-BE49-F238E27FC236}">
                <a16:creationId xmlns:a16="http://schemas.microsoft.com/office/drawing/2014/main" id="{042AFCFA-3C88-2746-8367-C4F01C2C5180}"/>
              </a:ext>
            </a:extLst>
          </p:cNvPr>
          <p:cNvSpPr/>
          <p:nvPr/>
        </p:nvSpPr>
        <p:spPr>
          <a:xfrm>
            <a:off x="6512559" y="3068081"/>
            <a:ext cx="187961" cy="292389"/>
          </a:xfrm>
          <a:prstGeom prst="downArrow">
            <a:avLst/>
          </a:prstGeom>
          <a:solidFill>
            <a:srgbClr val="36A4D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a:extLst>
              <a:ext uri="{FF2B5EF4-FFF2-40B4-BE49-F238E27FC236}">
                <a16:creationId xmlns:a16="http://schemas.microsoft.com/office/drawing/2014/main" id="{5FC48511-93D1-C14A-B136-4967FBBB0ABE}"/>
              </a:ext>
            </a:extLst>
          </p:cNvPr>
          <p:cNvPicPr>
            <a:picLocks noChangeAspect="1"/>
          </p:cNvPicPr>
          <p:nvPr/>
        </p:nvPicPr>
        <p:blipFill>
          <a:blip r:embed="rId4"/>
          <a:stretch>
            <a:fillRect/>
          </a:stretch>
        </p:blipFill>
        <p:spPr>
          <a:xfrm>
            <a:off x="5140958" y="3429001"/>
            <a:ext cx="2743200" cy="1633591"/>
          </a:xfrm>
          <a:prstGeom prst="rect">
            <a:avLst/>
          </a:prstGeom>
        </p:spPr>
      </p:pic>
      <p:sp>
        <p:nvSpPr>
          <p:cNvPr id="3" name="投影片編號版面配置區 2"/>
          <p:cNvSpPr>
            <a:spLocks noGrp="1"/>
          </p:cNvSpPr>
          <p:nvPr>
            <p:ph type="sldNum" sz="quarter" idx="4"/>
          </p:nvPr>
        </p:nvSpPr>
        <p:spPr/>
        <p:txBody>
          <a:bodyPr/>
          <a:lstStyle/>
          <a:p>
            <a:pPr defTabSz="385754">
              <a:defRPr/>
            </a:pPr>
            <a:fld id="{2F5CCB13-0A32-4557-88E9-079F0C330695}" type="slidenum">
              <a:rPr lang="en-US" kern="0" smtClean="0">
                <a:solidFill>
                  <a:srgbClr val="595959"/>
                </a:solidFill>
              </a:rPr>
              <a:pPr defTabSz="385754">
                <a:defRPr/>
              </a:pPr>
              <a:t>67</a:t>
            </a:fld>
            <a:endParaRPr lang="en-US" kern="0">
              <a:solidFill>
                <a:srgbClr val="595959"/>
              </a:solidFill>
            </a:endParaRPr>
          </a:p>
        </p:txBody>
      </p:sp>
    </p:spTree>
    <p:custDataLst>
      <p:tags r:id="rId5"/>
    </p:custDataLst>
    <p:extLst>
      <p:ext uri="{BB962C8B-B14F-4D97-AF65-F5344CB8AC3E}">
        <p14:creationId xmlns:p14="http://schemas.microsoft.com/office/powerpoint/2010/main" val="971136160"/>
      </p:ext>
    </p:extLst>
  </p:cSld>
  <p:clrMapOvr>
    <a:masterClrMapping/>
  </p:clrMapOvr>
  <p:transition spd="slow">
    <p:wipe/>
  </p:transition>
  <p:timing/>
</p:sld>
</file>

<file path=ppt/slides/slide670.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noAutofit/>
          </a:bodyPr>
          <a:lstStyle/>
          <a:p>
            <a:r>
              <a:rPr lang="en-US" altLang="zh-TW" sz="2700"/>
              <a:t>23</a:t>
            </a:r>
            <a:r>
              <a:rPr lang="zh-TW" altLang="zh-TW" sz="2700"/>
              <a:t>.1 </a:t>
            </a:r>
            <a:r>
              <a:rPr lang="en-US" altLang="zh-TW" sz="2700" err="1"/>
              <a:t>EtherChannel</a:t>
            </a:r>
            <a:r>
              <a:rPr lang="zh-TW" altLang="en-US" sz="2700"/>
              <a:t>運</a:t>
            </a:r>
            <a:r>
              <a:rPr lang="zh-TW" altLang="zh-TW" sz="2700"/>
              <a:t>作</a:t>
            </a:r>
            <a:br>
              <a:rPr lang="en-US" sz="2700"/>
            </a:br>
            <a:r>
              <a:rPr lang="zh-TW" altLang="en-US" sz="2700"/>
              <a:t>自動協商協定</a:t>
            </a:r>
          </a:p>
        </p:txBody>
      </p:sp>
      <p:sp>
        <p:nvSpPr>
          <p:cNvPr id="5" name="Content Placeholder 4">
            <a:extLst>
              <a:ext uri="{FF2B5EF4-FFF2-40B4-BE49-F238E27FC236}">
                <a16:creationId xmlns:a16="http://schemas.microsoft.com/office/drawing/2014/main" id="{2A820061-1207-4116-A10C-14636EABCB94}"/>
              </a:ext>
            </a:extLst>
          </p:cNvPr>
          <p:cNvSpPr>
            <a:spLocks noGrp="1"/>
          </p:cNvSpPr>
          <p:nvPr>
            <p:ph idx="1"/>
          </p:nvPr>
        </p:nvSpPr>
        <p:spPr>
          <a:xfrm>
            <a:off x="474662" y="1589088"/>
            <a:ext cx="8280057" cy="3689897"/>
          </a:xfrm>
        </p:spPr>
        <p:txBody>
          <a:bodyPr/>
          <a:lstStyle/>
          <a:p>
            <a:pPr marL="0" indent="0" algn="l"/>
            <a:r>
              <a:rPr lang="zh-TW" altLang="en-US" sz="1600">
                <a:solidFill>
                  <a:srgbClr val="000000"/>
                </a:solidFill>
              </a:rPr>
              <a:t>乙太通道可以通過使用兩種協定，連接埠聚合協定（</a:t>
            </a:r>
            <a:r>
              <a:rPr lang="en-US" altLang="zh-TW" sz="1600">
                <a:solidFill>
                  <a:srgbClr val="000000"/>
                </a:solidFill>
              </a:rPr>
              <a:t>PAgP</a:t>
            </a:r>
            <a:r>
              <a:rPr lang="zh-TW" altLang="en-US" sz="1600">
                <a:solidFill>
                  <a:srgbClr val="000000"/>
                </a:solidFill>
              </a:rPr>
              <a:t>）或鏈路聚合控制協定（</a:t>
            </a:r>
            <a:r>
              <a:rPr lang="en-US" altLang="zh-TW" sz="1600">
                <a:solidFill>
                  <a:srgbClr val="000000"/>
                </a:solidFill>
              </a:rPr>
              <a:t>LACP</a:t>
            </a:r>
            <a:r>
              <a:rPr lang="zh-TW" altLang="en-US" sz="1600">
                <a:solidFill>
                  <a:srgbClr val="000000"/>
                </a:solidFill>
              </a:rPr>
              <a:t>）之一進行協商形成。這些協定允許具有類似特性的連接埠通過與毗鄰交換器動態協商形成一個通道。</a:t>
            </a:r>
          </a:p>
          <a:p>
            <a:pPr marL="0" indent="0" algn="l"/>
            <a:endParaRPr lang="en-US" sz="1600" b="1">
              <a:solidFill>
                <a:srgbClr val="000000"/>
              </a:solidFill>
            </a:endParaRPr>
          </a:p>
          <a:p>
            <a:pPr marL="0" indent="0" algn="l"/>
            <a:r>
              <a:rPr lang="zh-TW" altLang="en-US" sz="1600" b="1">
                <a:solidFill>
                  <a:srgbClr val="000000"/>
                </a:solidFill>
              </a:rPr>
              <a:t>注意</a:t>
            </a:r>
            <a:r>
              <a:rPr lang="zh-TW" altLang="en-US" sz="1600">
                <a:solidFill>
                  <a:srgbClr val="000000"/>
                </a:solidFill>
              </a:rPr>
              <a:t>：也可以在沒有 </a:t>
            </a:r>
            <a:r>
              <a:rPr lang="en-US" altLang="zh-TW" sz="1600">
                <a:solidFill>
                  <a:srgbClr val="000000"/>
                </a:solidFill>
              </a:rPr>
              <a:t>PAgP </a:t>
            </a:r>
            <a:r>
              <a:rPr lang="zh-TW" altLang="en-US" sz="1600">
                <a:solidFill>
                  <a:srgbClr val="000000"/>
                </a:solidFill>
              </a:rPr>
              <a:t>或 </a:t>
            </a:r>
            <a:r>
              <a:rPr lang="en-US" altLang="zh-TW" sz="1600">
                <a:solidFill>
                  <a:srgbClr val="000000"/>
                </a:solidFill>
              </a:rPr>
              <a:t>LACP </a:t>
            </a:r>
            <a:r>
              <a:rPr lang="zh-TW" altLang="en-US" sz="1600">
                <a:solidFill>
                  <a:srgbClr val="000000"/>
                </a:solidFill>
              </a:rPr>
              <a:t>的情況下設定靜態或無條件的 “乙太通道”。 </a:t>
            </a:r>
          </a:p>
          <a:p>
            <a:pPr marL="342892" indent="-342892" algn="l">
              <a:buFont typeface="Arial" panose="020b0604020202020204" pitchFamily="34" charset="0"/>
              <a:buChar char="•"/>
            </a:pPr>
            <a:endParaRPr lang="en-US" sz="1600">
              <a:solidFill>
                <a:srgbClr val="000000"/>
              </a:solidFill>
            </a:endParaRPr>
          </a:p>
        </p:txBody>
      </p:sp>
      <p:sp>
        <p:nvSpPr>
          <p:cNvPr id="2" name="投影片編號版面配置區 1"/>
          <p:cNvSpPr>
            <a:spLocks noGrp="1"/>
          </p:cNvSpPr>
          <p:nvPr>
            <p:ph type="sldNum" sz="quarter" idx="12"/>
          </p:nvPr>
        </p:nvSpPr>
        <p:spPr/>
        <p:txBody>
          <a:bodyPr/>
          <a:lstStyle/>
          <a:p>
            <a:fld id="{4FAB73BC-B049-4115-A692-8D63A059BFB8}" type="slidenum">
              <a:rPr lang="en-US" smtClean="0"/>
              <a:t>670</a:t>
            </a:fld>
            <a:endParaRPr lang="en-US"/>
          </a:p>
        </p:txBody>
      </p:sp>
    </p:spTree>
    <p:extLst>
      <p:ext uri="{BB962C8B-B14F-4D97-AF65-F5344CB8AC3E}">
        <p14:creationId xmlns:p14="http://schemas.microsoft.com/office/powerpoint/2010/main" val="114930338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671.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noAutofit/>
          </a:bodyPr>
          <a:lstStyle/>
          <a:p>
            <a:r>
              <a:rPr lang="en-US" altLang="zh-TW" sz="2700"/>
              <a:t>23</a:t>
            </a:r>
            <a:r>
              <a:rPr lang="zh-TW" altLang="zh-TW" sz="2700"/>
              <a:t>.1 </a:t>
            </a:r>
            <a:r>
              <a:rPr lang="en-US" altLang="zh-TW" sz="2700" err="1"/>
              <a:t>EtherChannel</a:t>
            </a:r>
            <a:r>
              <a:rPr lang="zh-TW" altLang="en-US" sz="2700"/>
              <a:t>運</a:t>
            </a:r>
            <a:r>
              <a:rPr lang="zh-TW" altLang="zh-TW" sz="2700"/>
              <a:t>作</a:t>
            </a:r>
            <a:br>
              <a:rPr lang="en-US" sz="2700"/>
            </a:br>
            <a:r>
              <a:rPr lang="en-US" altLang="zh-TW" sz="2700" err="1"/>
              <a:t>PAgP </a:t>
            </a:r>
            <a:r>
              <a:rPr lang="zh-TW" altLang="en-US" sz="2700"/>
              <a:t>操作</a:t>
            </a:r>
          </a:p>
        </p:txBody>
      </p:sp>
      <p:sp>
        <p:nvSpPr>
          <p:cNvPr id="4" name="Content Placeholder 3">
            <a:extLst>
              <a:ext uri="{FF2B5EF4-FFF2-40B4-BE49-F238E27FC236}">
                <a16:creationId xmlns:a16="http://schemas.microsoft.com/office/drawing/2014/main" id="{280DE99B-4C77-4C0F-BAD4-C673DCB950CF}"/>
              </a:ext>
            </a:extLst>
          </p:cNvPr>
          <p:cNvSpPr>
            <a:spLocks noGrp="1"/>
          </p:cNvSpPr>
          <p:nvPr>
            <p:ph idx="1"/>
          </p:nvPr>
        </p:nvSpPr>
        <p:spPr>
          <a:xfrm>
            <a:off x="474662" y="1589088"/>
            <a:ext cx="8280057" cy="3689897"/>
          </a:xfrm>
        </p:spPr>
        <p:txBody>
          <a:bodyPr/>
          <a:lstStyle/>
          <a:p>
            <a:pPr marL="0" indent="0" algn="l"/>
            <a:r>
              <a:rPr lang="en-US" altLang="zh-TW" sz="1400">
                <a:solidFill>
                  <a:srgbClr val="000000"/>
                </a:solidFill>
              </a:rPr>
              <a:t>PAgP</a:t>
            </a:r>
            <a:r>
              <a:rPr lang="zh-TW" altLang="en-US" sz="1400">
                <a:solidFill>
                  <a:srgbClr val="000000"/>
                </a:solidFill>
              </a:rPr>
              <a:t>（發音為 “</a:t>
            </a:r>
            <a:r>
              <a:rPr lang="en-US" altLang="zh-TW" sz="1400">
                <a:solidFill>
                  <a:srgbClr val="000000"/>
                </a:solidFill>
              </a:rPr>
              <a:t>Pag-P”</a:t>
            </a:r>
            <a:r>
              <a:rPr lang="zh-TW" altLang="en-US" sz="1400">
                <a:solidFill>
                  <a:srgbClr val="000000"/>
                </a:solidFill>
              </a:rPr>
              <a:t>）是一種思科專有協定，有助於自動建立 “乙太通道” 鏈接。使用 </a:t>
            </a:r>
            <a:r>
              <a:rPr lang="en-US" altLang="zh-TW" sz="1400">
                <a:solidFill>
                  <a:srgbClr val="000000"/>
                </a:solidFill>
              </a:rPr>
              <a:t>PAgP </a:t>
            </a:r>
            <a:r>
              <a:rPr lang="zh-TW" altLang="en-US" sz="1400">
                <a:solidFill>
                  <a:srgbClr val="000000"/>
                </a:solidFill>
              </a:rPr>
              <a:t>設定乙太通道連結時，</a:t>
            </a:r>
            <a:r>
              <a:rPr lang="en-US" altLang="zh-TW" sz="1400">
                <a:solidFill>
                  <a:srgbClr val="000000"/>
                </a:solidFill>
              </a:rPr>
              <a:t>PAgP </a:t>
            </a:r>
            <a:r>
              <a:rPr lang="zh-TW" altLang="en-US" sz="1400">
                <a:solidFill>
                  <a:srgbClr val="000000"/>
                </a:solidFill>
              </a:rPr>
              <a:t>封包會在具備乙太通道功能的連接埠之間傳送，以協商通道的形成。當 </a:t>
            </a:r>
            <a:r>
              <a:rPr lang="en-US" altLang="zh-TW" sz="1400">
                <a:solidFill>
                  <a:srgbClr val="000000"/>
                </a:solidFill>
              </a:rPr>
              <a:t>PAgP </a:t>
            </a:r>
            <a:r>
              <a:rPr lang="zh-TW" altLang="en-US" sz="1400">
                <a:solidFill>
                  <a:srgbClr val="000000"/>
                </a:solidFill>
              </a:rPr>
              <a:t>識別符合的乙太網路連結時，它會將連結分組到乙太通道中。然後，“乙太通道” 會作為單一連接埠加入到生成樹中。</a:t>
            </a:r>
          </a:p>
          <a:p>
            <a:pPr marL="0" indent="0" algn="l"/>
            <a:endParaRPr lang="en-US" sz="1400">
              <a:solidFill>
                <a:srgbClr val="000000"/>
              </a:solidFill>
            </a:endParaRPr>
          </a:p>
          <a:p>
            <a:pPr marL="0" indent="0" algn="l"/>
            <a:r>
              <a:rPr lang="zh-TW" altLang="en-US" sz="1400">
                <a:solidFill>
                  <a:srgbClr val="000000"/>
                </a:solidFill>
              </a:rPr>
              <a:t>啟用時，</a:t>
            </a:r>
            <a:r>
              <a:rPr lang="en-US" altLang="zh-TW" sz="1400">
                <a:solidFill>
                  <a:srgbClr val="000000"/>
                </a:solidFill>
              </a:rPr>
              <a:t>PAgP </a:t>
            </a:r>
            <a:r>
              <a:rPr lang="zh-TW" altLang="en-US" sz="1400">
                <a:solidFill>
                  <a:srgbClr val="000000"/>
                </a:solidFill>
              </a:rPr>
              <a:t>也會管理乙太通道。</a:t>
            </a:r>
            <a:r>
              <a:rPr lang="en-US" altLang="zh-TW" sz="1400">
                <a:solidFill>
                  <a:srgbClr val="000000"/>
                </a:solidFill>
              </a:rPr>
              <a:t>PAgP </a:t>
            </a:r>
            <a:r>
              <a:rPr lang="zh-TW" altLang="en-US" sz="1400">
                <a:solidFill>
                  <a:srgbClr val="000000"/>
                </a:solidFill>
              </a:rPr>
              <a:t>封包每 </a:t>
            </a:r>
            <a:r>
              <a:rPr lang="en-US" altLang="zh-TW" sz="1400">
                <a:solidFill>
                  <a:srgbClr val="000000"/>
                </a:solidFill>
              </a:rPr>
              <a:t>30 </a:t>
            </a:r>
            <a:r>
              <a:rPr lang="zh-TW" altLang="en-US" sz="1400">
                <a:solidFill>
                  <a:srgbClr val="000000"/>
                </a:solidFill>
              </a:rPr>
              <a:t>秒傳送一次。</a:t>
            </a:r>
            <a:r>
              <a:rPr lang="en-US" altLang="zh-TW" sz="1400">
                <a:solidFill>
                  <a:srgbClr val="000000"/>
                </a:solidFill>
              </a:rPr>
              <a:t>PAgP </a:t>
            </a:r>
            <a:r>
              <a:rPr lang="zh-TW" altLang="en-US" sz="1400">
                <a:solidFill>
                  <a:srgbClr val="000000"/>
                </a:solidFill>
              </a:rPr>
              <a:t>檢查設定的一致性，並管理兩個交換器之間的連結新增和故障。它可確保在建立 “乙太通道” 時，所有連接埠都具有相同類型的設定。</a:t>
            </a:r>
          </a:p>
          <a:p>
            <a:pPr marL="0" indent="0" algn="l"/>
            <a:endParaRPr lang="en-US" sz="1400">
              <a:solidFill>
                <a:srgbClr val="000000"/>
              </a:solidFill>
            </a:endParaRPr>
          </a:p>
          <a:p>
            <a:pPr marL="0" indent="0" algn="l"/>
            <a:r>
              <a:rPr lang="zh-TW" altLang="en-US" sz="1400" b="1">
                <a:solidFill>
                  <a:srgbClr val="000000"/>
                </a:solidFill>
              </a:rPr>
              <a:t>注意</a:t>
            </a:r>
            <a:r>
              <a:rPr lang="zh-TW" altLang="en-US" sz="1400">
                <a:solidFill>
                  <a:srgbClr val="000000"/>
                </a:solidFill>
              </a:rPr>
              <a:t>：在 “乙太通道” 中，所有連接埠必須具有相同的速度、雙工設定和 </a:t>
            </a:r>
            <a:r>
              <a:rPr lang="en-US" altLang="zh-TW" sz="1400">
                <a:solidFill>
                  <a:srgbClr val="000000"/>
                </a:solidFill>
              </a:rPr>
              <a:t>VLAN </a:t>
            </a:r>
            <a:r>
              <a:rPr lang="zh-TW" altLang="en-US" sz="1400">
                <a:solidFill>
                  <a:srgbClr val="000000"/>
                </a:solidFill>
              </a:rPr>
              <a:t>資訊。建立通道後的任何連接埠修改也會變更所有其他通道連接埠。 </a:t>
            </a:r>
          </a:p>
          <a:p>
            <a:pPr marL="342892" indent="-342892" algn="l">
              <a:buFont typeface="Arial" panose="020b0604020202020204" pitchFamily="34" charset="0"/>
              <a:buChar char="•"/>
            </a:pPr>
            <a:endParaRPr lang="en-US" sz="1400">
              <a:solidFill>
                <a:srgbClr val="000000"/>
              </a:solidFill>
            </a:endParaRPr>
          </a:p>
        </p:txBody>
      </p:sp>
      <p:sp>
        <p:nvSpPr>
          <p:cNvPr id="2" name="投影片編號版面配置區 1"/>
          <p:cNvSpPr>
            <a:spLocks noGrp="1"/>
          </p:cNvSpPr>
          <p:nvPr>
            <p:ph type="sldNum" sz="quarter" idx="12"/>
          </p:nvPr>
        </p:nvSpPr>
        <p:spPr/>
        <p:txBody>
          <a:bodyPr/>
          <a:lstStyle/>
          <a:p>
            <a:fld id="{4FAB73BC-B049-4115-A692-8D63A059BFB8}" type="slidenum">
              <a:rPr lang="en-US" smtClean="0"/>
              <a:t>671</a:t>
            </a:fld>
            <a:endParaRPr lang="en-US"/>
          </a:p>
        </p:txBody>
      </p:sp>
    </p:spTree>
    <p:extLst>
      <p:ext uri="{BB962C8B-B14F-4D97-AF65-F5344CB8AC3E}">
        <p14:creationId xmlns:p14="http://schemas.microsoft.com/office/powerpoint/2010/main" val="374382147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672.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noAutofit/>
          </a:bodyPr>
          <a:lstStyle/>
          <a:p>
            <a:r>
              <a:rPr lang="en-US" altLang="zh-TW" sz="2700"/>
              <a:t>23</a:t>
            </a:r>
            <a:r>
              <a:rPr lang="zh-TW" altLang="zh-TW" sz="2700"/>
              <a:t>.1 </a:t>
            </a:r>
            <a:r>
              <a:rPr lang="en-US" altLang="zh-TW" sz="2700" err="1"/>
              <a:t>EtherChannel</a:t>
            </a:r>
            <a:r>
              <a:rPr lang="zh-TW" altLang="en-US" sz="2700"/>
              <a:t>運</a:t>
            </a:r>
            <a:r>
              <a:rPr lang="zh-TW" altLang="zh-TW" sz="2700"/>
              <a:t>作</a:t>
            </a:r>
            <a:br>
              <a:rPr lang="en-US" sz="2700"/>
            </a:br>
            <a:r>
              <a:rPr lang="en-US" altLang="zh-TW" sz="2700" err="1"/>
              <a:t>PAgP </a:t>
            </a:r>
            <a:r>
              <a:rPr lang="zh-TW" altLang="en-US" sz="2700"/>
              <a:t>操作</a:t>
            </a:r>
            <a:r>
              <a:rPr lang="en-US" altLang="zh-TW" sz="2700"/>
              <a:t>(</a:t>
            </a:r>
            <a:r>
              <a:rPr lang="zh-TW" altLang="en-US" sz="2700"/>
              <a:t>續</a:t>
            </a:r>
            <a:r>
              <a:rPr lang="en-US" altLang="zh-TW" sz="2700"/>
              <a:t>) </a:t>
            </a:r>
          </a:p>
        </p:txBody>
      </p:sp>
      <p:sp>
        <p:nvSpPr>
          <p:cNvPr id="4" name="Content Placeholder 3">
            <a:extLst>
              <a:ext uri="{FF2B5EF4-FFF2-40B4-BE49-F238E27FC236}">
                <a16:creationId xmlns:a16="http://schemas.microsoft.com/office/drawing/2014/main" id="{280DE99B-4C77-4C0F-BAD4-C673DCB950CF}"/>
              </a:ext>
            </a:extLst>
          </p:cNvPr>
          <p:cNvSpPr>
            <a:spLocks noGrp="1"/>
          </p:cNvSpPr>
          <p:nvPr>
            <p:ph idx="1"/>
          </p:nvPr>
        </p:nvSpPr>
        <p:spPr>
          <a:xfrm>
            <a:off x="91441" y="1589088"/>
            <a:ext cx="8663279" cy="3689897"/>
          </a:xfrm>
        </p:spPr>
        <p:txBody>
          <a:bodyPr/>
          <a:lstStyle/>
          <a:p>
            <a:pPr marL="0" indent="0" algn="l"/>
            <a:r>
              <a:rPr lang="en-US" altLang="zh-TW" sz="1400">
                <a:solidFill>
                  <a:srgbClr val="000000"/>
                </a:solidFill>
              </a:rPr>
              <a:t>PAgP </a:t>
            </a:r>
            <a:r>
              <a:rPr lang="zh-TW" altLang="en-US" sz="1400">
                <a:solidFill>
                  <a:srgbClr val="000000"/>
                </a:solidFill>
              </a:rPr>
              <a:t>透過偵測每一側的設定並確保連結相容，以便在需要時啟用 “乙太通道” 連結，協助建立乙太通道連結。</a:t>
            </a:r>
            <a:r>
              <a:rPr lang="en-US" altLang="zh-TW" sz="1400">
                <a:solidFill>
                  <a:srgbClr val="000000"/>
                </a:solidFill>
              </a:rPr>
              <a:t>PAgP </a:t>
            </a:r>
            <a:r>
              <a:rPr lang="zh-TW" altLang="en-US" sz="1400">
                <a:solidFill>
                  <a:srgbClr val="000000"/>
                </a:solidFill>
              </a:rPr>
              <a:t>的模式如下：</a:t>
            </a:r>
          </a:p>
          <a:p>
            <a:pPr marL="415975" lvl="1" indent="-342892">
              <a:buFont typeface="Arial" panose="020b0604020202020204" pitchFamily="34" charset="0"/>
              <a:buChar char="•"/>
            </a:pPr>
            <a:r>
              <a:rPr lang="zh-TW" altLang="en-US" b="1">
                <a:solidFill>
                  <a:srgbClr val="000000"/>
                </a:solidFill>
              </a:rPr>
              <a:t>開啟</a:t>
            </a:r>
            <a:r>
              <a:rPr lang="en-US" altLang="zh-TW" b="1">
                <a:solidFill>
                  <a:srgbClr val="000000"/>
                </a:solidFill>
              </a:rPr>
              <a:t>(</a:t>
            </a:r>
            <a:r>
              <a:rPr lang="zh-TW" b="1">
                <a:solidFill>
                  <a:srgbClr val="000000"/>
                </a:solidFill>
              </a:rPr>
              <a:t>on</a:t>
            </a:r>
            <a:r>
              <a:rPr lang="en-US" altLang="zh-TW" b="1">
                <a:solidFill>
                  <a:srgbClr val="000000"/>
                </a:solidFill>
              </a:rPr>
              <a:t>)</a:t>
            </a:r>
            <a:r>
              <a:rPr lang="zh-TW">
                <a:solidFill>
                  <a:srgbClr val="000000"/>
                </a:solidFill>
              </a:rPr>
              <a:t> - 此模式強制介面在沒有 PAgP 的情況下進行通道。在 on 模式中設定的介面不會交換 PAgP 封包。 </a:t>
            </a:r>
          </a:p>
          <a:p>
            <a:pPr marL="415975" lvl="1" indent="-342892">
              <a:buFont typeface="Arial" panose="020b0604020202020204" pitchFamily="34" charset="0"/>
              <a:buChar char="•"/>
            </a:pPr>
            <a:r>
              <a:rPr lang="zh-TW" b="1">
                <a:solidFill>
                  <a:srgbClr val="000000"/>
                </a:solidFill>
              </a:rPr>
              <a:t>PAgP 期望</a:t>
            </a:r>
            <a:r>
              <a:rPr lang="en-US" altLang="zh-TW" b="1">
                <a:solidFill>
                  <a:srgbClr val="000000"/>
                </a:solidFill>
              </a:rPr>
              <a:t>(desirable)</a:t>
            </a:r>
            <a:r>
              <a:rPr lang="zh-TW">
                <a:solidFill>
                  <a:srgbClr val="000000"/>
                </a:solidFill>
              </a:rPr>
              <a:t> - 該 PAgP 模式放置在一個積極的協商狀態的介面，其中介面通過發送 PAgP 封包啟動與其他介面的協商。 </a:t>
            </a:r>
          </a:p>
          <a:p>
            <a:pPr marL="415975" lvl="1" indent="-342892">
              <a:buFont typeface="Arial" panose="020b0604020202020204" pitchFamily="34" charset="0"/>
              <a:buChar char="•"/>
            </a:pPr>
            <a:r>
              <a:rPr lang="zh-TW" b="1">
                <a:solidFill>
                  <a:srgbClr val="000000"/>
                </a:solidFill>
              </a:rPr>
              <a:t>PAgP 自動</a:t>
            </a:r>
            <a:r>
              <a:rPr lang="en-US" altLang="zh-TW" b="1">
                <a:solidFill>
                  <a:srgbClr val="000000"/>
                </a:solidFill>
              </a:rPr>
              <a:t>(auto)</a:t>
            </a:r>
            <a:r>
              <a:rPr lang="zh-TW">
                <a:solidFill>
                  <a:srgbClr val="000000"/>
                </a:solidFill>
              </a:rPr>
              <a:t> - 該 PAgP 模式將介面置於被動協商狀態，介面回應接收，但不啟動 PAgP 協商 PAgP 封包。 </a:t>
            </a:r>
          </a:p>
          <a:p>
            <a:pPr marL="0" indent="0" algn="l"/>
            <a:r>
              <a:rPr lang="zh-TW" altLang="en-US" sz="1400">
                <a:solidFill>
                  <a:srgbClr val="000000"/>
                </a:solidFill>
              </a:rPr>
              <a:t>各種模式必須相容。如果一側設定為處於自動模式，則會將其置於被動狀態，等待另一側啟動 “乙太通道” 協商。如果另一側也設定為 “自動”，則不會開始協商，也不會形成 “乙太通道”。如果使用 </a:t>
            </a:r>
            <a:r>
              <a:rPr lang="en-US" altLang="zh-TW" sz="1400" b="1">
                <a:solidFill>
                  <a:srgbClr val="000000"/>
                </a:solidFill>
              </a:rPr>
              <a:t>no</a:t>
            </a:r>
            <a:r>
              <a:rPr lang="zh-TW" altLang="en-US" sz="1400">
                <a:solidFill>
                  <a:srgbClr val="000000"/>
                </a:solidFill>
              </a:rPr>
              <a:t> 指令停用所有模式，或者未設定任何模式，則會停用 “乙太通道”。</a:t>
            </a:r>
            <a:r>
              <a:rPr lang="en-US" altLang="zh-TW" sz="1400">
                <a:solidFill>
                  <a:srgbClr val="000000"/>
                </a:solidFill>
              </a:rPr>
              <a:t>on </a:t>
            </a:r>
            <a:r>
              <a:rPr lang="zh-TW" altLang="en-US" sz="1400">
                <a:solidFill>
                  <a:srgbClr val="000000"/>
                </a:solidFill>
              </a:rPr>
              <a:t>模式會手動將介面放置在 “乙太通道” 中，而不會進行任何協商。只有在另一側也設定為 </a:t>
            </a:r>
            <a:r>
              <a:rPr lang="en-US" altLang="zh-TW" sz="1400">
                <a:solidFill>
                  <a:srgbClr val="000000"/>
                </a:solidFill>
              </a:rPr>
              <a:t>on </a:t>
            </a:r>
            <a:r>
              <a:rPr lang="zh-TW" altLang="en-US" sz="1400">
                <a:solidFill>
                  <a:srgbClr val="000000"/>
                </a:solidFill>
              </a:rPr>
              <a:t>時才有效。如果另一側設定為透過 </a:t>
            </a:r>
            <a:r>
              <a:rPr lang="en-US" altLang="zh-TW" sz="1400">
                <a:solidFill>
                  <a:srgbClr val="000000"/>
                </a:solidFill>
              </a:rPr>
              <a:t>PAgP </a:t>
            </a:r>
            <a:r>
              <a:rPr lang="zh-TW" altLang="en-US" sz="1400">
                <a:solidFill>
                  <a:srgbClr val="000000"/>
                </a:solidFill>
              </a:rPr>
              <a:t>協商參數，則不會形成 “乙太通道”，因為設定為 “</a:t>
            </a:r>
            <a:r>
              <a:rPr lang="en-US" altLang="zh-TW" sz="1400">
                <a:solidFill>
                  <a:srgbClr val="000000"/>
                </a:solidFill>
              </a:rPr>
              <a:t>on” </a:t>
            </a:r>
            <a:r>
              <a:rPr lang="zh-TW" altLang="en-US" sz="1400">
                <a:solidFill>
                  <a:srgbClr val="000000"/>
                </a:solidFill>
              </a:rPr>
              <a:t>模式的一側不會協商。兩個交換器之間沒有協商意味著沒有檢查以確定乙太通道中的所有連結都在另一端終止，或者另一台交換器上是否有 </a:t>
            </a:r>
            <a:r>
              <a:rPr lang="en-US" altLang="zh-TW" sz="1400">
                <a:solidFill>
                  <a:srgbClr val="000000"/>
                </a:solidFill>
              </a:rPr>
              <a:t>PAgP </a:t>
            </a:r>
            <a:r>
              <a:rPr lang="zh-TW" altLang="en-US" sz="1400">
                <a:solidFill>
                  <a:srgbClr val="000000"/>
                </a:solidFill>
              </a:rPr>
              <a:t>相容性。</a:t>
            </a:r>
          </a:p>
          <a:p>
            <a:pPr marL="342892" indent="-342892" algn="l">
              <a:buFont typeface="Arial" panose="020b0604020202020204" pitchFamily="34" charset="0"/>
              <a:buChar char="•"/>
            </a:pPr>
            <a:endParaRPr lang="en-US" sz="1200">
              <a:solidFill>
                <a:srgbClr val="000000"/>
              </a:solidFill>
            </a:endParaRPr>
          </a:p>
        </p:txBody>
      </p:sp>
      <p:sp>
        <p:nvSpPr>
          <p:cNvPr id="2" name="投影片編號版面配置區 1"/>
          <p:cNvSpPr>
            <a:spLocks noGrp="1"/>
          </p:cNvSpPr>
          <p:nvPr>
            <p:ph type="sldNum" sz="quarter" idx="12"/>
          </p:nvPr>
        </p:nvSpPr>
        <p:spPr/>
        <p:txBody>
          <a:bodyPr/>
          <a:lstStyle/>
          <a:p>
            <a:fld id="{4FAB73BC-B049-4115-A692-8D63A059BFB8}" type="slidenum">
              <a:rPr lang="en-US" smtClean="0"/>
              <a:t>672</a:t>
            </a:fld>
            <a:endParaRPr lang="en-US"/>
          </a:p>
        </p:txBody>
      </p:sp>
    </p:spTree>
    <p:extLst>
      <p:ext uri="{BB962C8B-B14F-4D97-AF65-F5344CB8AC3E}">
        <p14:creationId xmlns:p14="http://schemas.microsoft.com/office/powerpoint/2010/main" val="390596654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673.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noAutofit/>
          </a:bodyPr>
          <a:lstStyle/>
          <a:p>
            <a:r>
              <a:rPr lang="en-US" altLang="zh-TW" sz="2700"/>
              <a:t>23</a:t>
            </a:r>
            <a:r>
              <a:rPr lang="zh-TW" altLang="zh-TW" sz="2700"/>
              <a:t>.1 </a:t>
            </a:r>
            <a:r>
              <a:rPr lang="en-US" altLang="zh-TW" sz="2700" err="1"/>
              <a:t>EtherChannel</a:t>
            </a:r>
            <a:r>
              <a:rPr lang="zh-TW" altLang="en-US" sz="2700" smtClean="0"/>
              <a:t>運</a:t>
            </a:r>
            <a:r>
              <a:rPr lang="zh-TW" altLang="zh-TW" sz="2700" smtClean="0"/>
              <a:t>作</a:t>
            </a:r>
            <a:br>
              <a:rPr lang="en-US" sz="2700"/>
            </a:br>
            <a:r>
              <a:rPr lang="en-US" altLang="zh-TW" sz="2700" err="1"/>
              <a:t>PAgP </a:t>
            </a:r>
            <a:r>
              <a:rPr lang="zh-TW" altLang="en-US" sz="2700"/>
              <a:t>模式設定範例</a:t>
            </a:r>
          </a:p>
        </p:txBody>
      </p:sp>
      <p:sp>
        <p:nvSpPr>
          <p:cNvPr id="8" name="Rectangle 7">
            <a:extLst>
              <a:ext uri="{FF2B5EF4-FFF2-40B4-BE49-F238E27FC236}">
                <a16:creationId xmlns:a16="http://schemas.microsoft.com/office/drawing/2014/main" id="{0E66BA79-F528-41F5-ABC2-A87591E5550A}"/>
              </a:ext>
            </a:extLst>
          </p:cNvPr>
          <p:cNvSpPr/>
          <p:nvPr/>
        </p:nvSpPr>
        <p:spPr>
          <a:xfrm>
            <a:off x="725213" y="2659877"/>
            <a:ext cx="8345487" cy="692497"/>
          </a:xfrm>
          <a:prstGeom prst="rect">
            <a:avLst/>
          </a:prstGeom>
        </p:spPr>
        <p:txBody>
          <a:bodyPr wrap="square">
            <a:spAutoFit/>
          </a:bodyPr>
          <a:lstStyle/>
          <a:p>
            <a:pPr rtl="0"/>
            <a:r>
              <a:rPr lang="zh-TW" altLang="en-US" sz="1950">
                <a:solidFill>
                  <a:srgbClr val="000000"/>
                </a:solidFill>
                <a:latin typeface="標楷體" pitchFamily="65" charset="-120"/>
                <a:ea typeface="標楷體" panose="03000509000000000000" pitchFamily="65" charset="-120"/>
              </a:rPr>
              <a:t>下表顯示 </a:t>
            </a:r>
            <a:r>
              <a:rPr lang="en-US" altLang="zh-TW" sz="1950">
                <a:solidFill>
                  <a:srgbClr val="000000"/>
                </a:solidFill>
                <a:latin typeface="標楷體" pitchFamily="65" charset="-120"/>
                <a:ea typeface="標楷體" panose="03000509000000000000" pitchFamily="65" charset="-120"/>
              </a:rPr>
              <a:t>S1 </a:t>
            </a:r>
            <a:r>
              <a:rPr lang="zh-TW" altLang="en-US" sz="1950">
                <a:solidFill>
                  <a:srgbClr val="000000"/>
                </a:solidFill>
                <a:latin typeface="標楷體" pitchFamily="65" charset="-120"/>
                <a:ea typeface="標楷體" panose="03000509000000000000" pitchFamily="65" charset="-120"/>
              </a:rPr>
              <a:t>和 </a:t>
            </a:r>
            <a:r>
              <a:rPr lang="en-US" altLang="zh-TW" sz="1950">
                <a:solidFill>
                  <a:srgbClr val="000000"/>
                </a:solidFill>
                <a:latin typeface="標楷體" pitchFamily="65" charset="-120"/>
                <a:ea typeface="標楷體" panose="03000509000000000000" pitchFamily="65" charset="-120"/>
              </a:rPr>
              <a:t>S2 </a:t>
            </a:r>
            <a:r>
              <a:rPr lang="zh-TW" altLang="en-US" sz="1950">
                <a:solidFill>
                  <a:srgbClr val="000000"/>
                </a:solidFill>
                <a:latin typeface="標楷體" pitchFamily="65" charset="-120"/>
                <a:ea typeface="標楷體" panose="03000509000000000000" pitchFamily="65" charset="-120"/>
              </a:rPr>
              <a:t>上 </a:t>
            </a:r>
            <a:r>
              <a:rPr lang="en-US" altLang="zh-TW" sz="1950" err="1">
                <a:solidFill>
                  <a:srgbClr val="000000"/>
                </a:solidFill>
                <a:latin typeface="標楷體" pitchFamily="65" charset="-120"/>
                <a:ea typeface="標楷體" panose="03000509000000000000" pitchFamily="65" charset="-120"/>
              </a:rPr>
              <a:t>PAgP </a:t>
            </a:r>
            <a:r>
              <a:rPr lang="zh-TW" altLang="en-US" sz="1950">
                <a:solidFill>
                  <a:srgbClr val="000000"/>
                </a:solidFill>
                <a:latin typeface="標楷體" pitchFamily="65" charset="-120"/>
                <a:ea typeface="標楷體" panose="03000509000000000000" pitchFamily="65" charset="-120"/>
              </a:rPr>
              <a:t>模式的各種組合，以及由此產生的通道建立結果。</a:t>
            </a:r>
          </a:p>
        </p:txBody>
      </p:sp>
      <p:graphicFrame>
        <p:nvGraphicFramePr>
          <p:cNvPr id="6" name="Table 6">
            <a:extLst>
              <a:ext uri="{FF2B5EF4-FFF2-40B4-BE49-F238E27FC236}">
                <a16:creationId xmlns:a16="http://schemas.microsoft.com/office/drawing/2014/main" id="{65FCCA97-AE56-4F83-A94E-A0F0269C6BF5}"/>
              </a:ext>
            </a:extLst>
          </p:cNvPr>
          <p:cNvGraphicFramePr>
            <a:graphicFrameLocks noGrp="1"/>
          </p:cNvGraphicFramePr>
          <p:nvPr>
            <p:ph idx="1"/>
            <p:extLst/>
          </p:nvPr>
        </p:nvGraphicFramePr>
        <p:xfrm>
          <a:off x="428364" y="3114229"/>
          <a:ext cx="8280399" cy="2595880"/>
        </p:xfrm>
        <a:graphic>
          <a:graphicData uri="http://schemas.openxmlformats.org/drawingml/2006/table">
            <a:tbl>
              <a:tblPr firstRow="1" bandRow="1">
                <a:tableStyleId>{5C22544A-7EE6-4342-B048-85BDC9FD1C3A}</a:tableStyleId>
              </a:tblPr>
              <a:tblGrid>
                <a:gridCol w="2760133">
                  <a:extLst>
                    <a:ext uri="{9D8B030D-6E8A-4147-A177-3AD203B41FA5}">
                      <a16:colId xmlns:a16="http://schemas.microsoft.com/office/drawing/2014/main" val="3474995422"/>
                    </a:ext>
                  </a:extLst>
                </a:gridCol>
                <a:gridCol w="2760133">
                  <a:extLst>
                    <a:ext uri="{9D8B030D-6E8A-4147-A177-3AD203B41FA5}">
                      <a16:colId xmlns:a16="http://schemas.microsoft.com/office/drawing/2014/main" val="1004143382"/>
                    </a:ext>
                  </a:extLst>
                </a:gridCol>
                <a:gridCol w="2760133">
                  <a:extLst>
                    <a:ext uri="{9D8B030D-6E8A-4147-A177-3AD203B41FA5}">
                      <a16:colId xmlns:a16="http://schemas.microsoft.com/office/drawing/2014/main" val="11355646"/>
                    </a:ext>
                  </a:extLst>
                </a:gridCol>
              </a:tblGrid>
              <a:tr h="370840">
                <a:tc>
                  <a:txBody>
                    <a:bodyPr vert="horz" wrap="square"/>
                    <a:lstStyle/>
                    <a:p>
                      <a:pPr algn="l" rtl="0" fontAlgn="ctr"/>
                      <a:r>
                        <a:rPr lang="zh-TW" sz="1800" b="1">
                          <a:effectLst/>
                          <a:latin typeface="標楷體" pitchFamily="65" charset="-120"/>
                          <a:ea typeface="標楷體" panose="03000509000000000000" pitchFamily="65" charset="-120"/>
                        </a:rPr>
                        <a:t>S1</a:t>
                      </a:r>
                    </a:p>
                  </a:txBody>
                  <a:tcPr marL="47625" marR="47625" marT="47625" marB="47625" anchor="ctr"/>
                </a:tc>
                <a:tc>
                  <a:txBody>
                    <a:bodyPr vert="horz" wrap="square"/>
                    <a:lstStyle/>
                    <a:p>
                      <a:pPr algn="l" rtl="0" fontAlgn="ctr"/>
                      <a:r>
                        <a:rPr lang="zh-TW" sz="1800" b="1">
                          <a:effectLst/>
                          <a:latin typeface="標楷體" pitchFamily="65" charset="-120"/>
                          <a:ea typeface="標楷體" panose="03000509000000000000" pitchFamily="65" charset="-120"/>
                        </a:rPr>
                        <a:t>S2</a:t>
                      </a:r>
                    </a:p>
                  </a:txBody>
                  <a:tcPr marL="47625" marR="47625" marT="47625" marB="47625" anchor="ctr"/>
                </a:tc>
                <a:tc>
                  <a:txBody>
                    <a:bodyPr vert="horz" wrap="square"/>
                    <a:lstStyle/>
                    <a:p>
                      <a:pPr algn="l" rtl="0" fontAlgn="ctr"/>
                      <a:r>
                        <a:rPr lang="zh-TW" sz="1800" b="1">
                          <a:effectLst/>
                          <a:latin typeface="標楷體" pitchFamily="65" charset="-120"/>
                          <a:ea typeface="標楷體" panose="03000509000000000000" pitchFamily="65" charset="-120"/>
                        </a:rPr>
                        <a:t>通道建立</a:t>
                      </a:r>
                    </a:p>
                  </a:txBody>
                  <a:tcPr marL="47625" marR="47625" marT="47625" marB="47625" anchor="ctr"/>
                </a:tc>
                <a:extLst>
                  <a:ext uri="{0D108BD9-81ED-4DB2-BD59-A6C34878D82A}">
                    <a16:rowId xmlns:a16="http://schemas.microsoft.com/office/drawing/2014/main" val="2821277384"/>
                  </a:ext>
                </a:extLst>
              </a:tr>
              <a:tr h="370840">
                <a:tc>
                  <a:txBody>
                    <a:bodyPr vert="horz" wrap="square"/>
                    <a:lstStyle/>
                    <a:p>
                      <a:pPr rtl="0" fontAlgn="ctr"/>
                      <a:r>
                        <a:rPr lang="zh-TW" sz="1800" b="0">
                          <a:effectLst/>
                          <a:latin typeface="標楷體" pitchFamily="65" charset="-120"/>
                          <a:ea typeface="標楷體" panose="03000509000000000000" pitchFamily="65" charset="-120"/>
                        </a:rPr>
                        <a:t>On</a:t>
                      </a:r>
                    </a:p>
                  </a:txBody>
                  <a:tcPr marL="47625" marR="47625" marT="47625" marB="47625" anchor="ctr"/>
                </a:tc>
                <a:tc>
                  <a:txBody>
                    <a:bodyPr vert="horz" wrap="square"/>
                    <a:lstStyle/>
                    <a:p>
                      <a:pPr rtl="0" fontAlgn="ctr"/>
                      <a:r>
                        <a:rPr lang="zh-TW" sz="1800" b="0">
                          <a:effectLst/>
                          <a:latin typeface="標楷體" pitchFamily="65" charset="-120"/>
                          <a:ea typeface="標楷體" panose="03000509000000000000" pitchFamily="65" charset="-120"/>
                        </a:rPr>
                        <a:t>On</a:t>
                      </a:r>
                    </a:p>
                  </a:txBody>
                  <a:tcPr marL="47625" marR="47625" marT="47625" marB="47625" anchor="ctr"/>
                </a:tc>
                <a:tc>
                  <a:txBody>
                    <a:bodyPr vert="horz" wrap="square"/>
                    <a:lstStyle/>
                    <a:p>
                      <a:pPr rtl="0" fontAlgn="ctr"/>
                      <a:r>
                        <a:rPr lang="zh-TW" sz="1800" b="0">
                          <a:effectLst/>
                          <a:latin typeface="標楷體" pitchFamily="65" charset="-120"/>
                          <a:ea typeface="標楷體" panose="03000509000000000000" pitchFamily="65" charset="-120"/>
                        </a:rPr>
                        <a:t>是</a:t>
                      </a:r>
                    </a:p>
                  </a:txBody>
                  <a:tcPr marL="47625" marR="47625" marT="47625" marB="47625" anchor="ctr"/>
                </a:tc>
                <a:extLst>
                  <a:ext uri="{0D108BD9-81ED-4DB2-BD59-A6C34878D82A}">
                    <a16:rowId xmlns:a16="http://schemas.microsoft.com/office/drawing/2014/main" val="2306753522"/>
                  </a:ext>
                </a:extLst>
              </a:tr>
              <a:tr h="370840">
                <a:tc>
                  <a:txBody>
                    <a:bodyPr vert="horz" wrap="square"/>
                    <a:lstStyle/>
                    <a:p>
                      <a:pPr rtl="0" fontAlgn="ctr"/>
                      <a:r>
                        <a:rPr lang="zh-TW" sz="1800" b="0">
                          <a:effectLst/>
                          <a:latin typeface="標楷體" pitchFamily="65" charset="-120"/>
                          <a:ea typeface="標楷體" panose="03000509000000000000" pitchFamily="65" charset="-120"/>
                        </a:rPr>
                        <a:t>On</a:t>
                      </a:r>
                    </a:p>
                  </a:txBody>
                  <a:tcPr marL="47625" marR="47625" marT="47625" marB="47625" anchor="ctr"/>
                </a:tc>
                <a:tc>
                  <a:txBody>
                    <a:bodyPr vert="horz" wrap="square"/>
                    <a:lstStyle/>
                    <a:p>
                      <a:pPr rtl="0" fontAlgn="ctr"/>
                      <a:r>
                        <a:rPr lang="zh-TW" sz="1800" b="0">
                          <a:effectLst/>
                          <a:latin typeface="標楷體" pitchFamily="65" charset="-120"/>
                          <a:ea typeface="標楷體" panose="03000509000000000000" pitchFamily="65" charset="-120"/>
                        </a:rPr>
                        <a:t>期望/自動</a:t>
                      </a:r>
                    </a:p>
                  </a:txBody>
                  <a:tcPr marL="47625" marR="47625" marT="47625" marB="47625" anchor="ctr"/>
                </a:tc>
                <a:tc>
                  <a:txBody>
                    <a:bodyPr vert="horz" wrap="square"/>
                    <a:lstStyle/>
                    <a:p>
                      <a:pPr rtl="0" fontAlgn="ctr"/>
                      <a:r>
                        <a:rPr lang="zh-TW" sz="1800" b="0">
                          <a:effectLst/>
                          <a:latin typeface="標楷體" pitchFamily="65" charset="-120"/>
                          <a:ea typeface="標楷體" panose="03000509000000000000" pitchFamily="65" charset="-120"/>
                        </a:rPr>
                        <a:t>否</a:t>
                      </a:r>
                    </a:p>
                  </a:txBody>
                  <a:tcPr marL="47625" marR="47625" marT="47625" marB="47625" anchor="ctr"/>
                </a:tc>
                <a:extLst>
                  <a:ext uri="{0D108BD9-81ED-4DB2-BD59-A6C34878D82A}">
                    <a16:rowId xmlns:a16="http://schemas.microsoft.com/office/drawing/2014/main" val="4029621944"/>
                  </a:ext>
                </a:extLst>
              </a:tr>
              <a:tr h="370840">
                <a:tc>
                  <a:txBody>
                    <a:bodyPr vert="horz" wrap="square"/>
                    <a:lstStyle/>
                    <a:p>
                      <a:pPr rtl="0" fontAlgn="ctr"/>
                      <a:r>
                        <a:rPr lang="zh-TW" sz="1800" b="0">
                          <a:effectLst/>
                          <a:latin typeface="標楷體" pitchFamily="65" charset="-120"/>
                          <a:ea typeface="標楷體" panose="03000509000000000000" pitchFamily="65" charset="-120"/>
                        </a:rPr>
                        <a:t>期望</a:t>
                      </a:r>
                    </a:p>
                  </a:txBody>
                  <a:tcPr marL="47625" marR="47625" marT="47625" marB="47625" anchor="ctr"/>
                </a:tc>
                <a:tc>
                  <a:txBody>
                    <a:bodyPr vert="horz" wrap="square"/>
                    <a:lstStyle/>
                    <a:p>
                      <a:pPr rtl="0" fontAlgn="ctr"/>
                      <a:r>
                        <a:rPr lang="zh-TW" sz="1800" b="0">
                          <a:effectLst/>
                          <a:latin typeface="標楷體" pitchFamily="65" charset="-120"/>
                          <a:ea typeface="標楷體" panose="03000509000000000000" pitchFamily="65" charset="-120"/>
                        </a:rPr>
                        <a:t>期望</a:t>
                      </a:r>
                    </a:p>
                  </a:txBody>
                  <a:tcPr marL="47625" marR="47625" marT="47625" marB="47625" anchor="ctr"/>
                </a:tc>
                <a:tc>
                  <a:txBody>
                    <a:bodyPr vert="horz" wrap="square"/>
                    <a:lstStyle/>
                    <a:p>
                      <a:pPr rtl="0" fontAlgn="ctr"/>
                      <a:r>
                        <a:rPr lang="zh-TW" sz="1800" b="0">
                          <a:effectLst/>
                          <a:latin typeface="標楷體" pitchFamily="65" charset="-120"/>
                          <a:ea typeface="標楷體" panose="03000509000000000000" pitchFamily="65" charset="-120"/>
                        </a:rPr>
                        <a:t>是</a:t>
                      </a:r>
                    </a:p>
                  </a:txBody>
                  <a:tcPr marL="47625" marR="47625" marT="47625" marB="47625" anchor="ctr"/>
                </a:tc>
                <a:extLst>
                  <a:ext uri="{0D108BD9-81ED-4DB2-BD59-A6C34878D82A}">
                    <a16:rowId xmlns:a16="http://schemas.microsoft.com/office/drawing/2014/main" val="2591074662"/>
                  </a:ext>
                </a:extLst>
              </a:tr>
              <a:tr h="370840">
                <a:tc>
                  <a:txBody>
                    <a:bodyPr vert="horz" wrap="square"/>
                    <a:lstStyle/>
                    <a:p>
                      <a:pPr rtl="0" fontAlgn="ctr"/>
                      <a:r>
                        <a:rPr lang="zh-TW" sz="1800" b="0">
                          <a:effectLst/>
                          <a:latin typeface="標楷體" pitchFamily="65" charset="-120"/>
                          <a:ea typeface="標楷體" panose="03000509000000000000" pitchFamily="65" charset="-120"/>
                        </a:rPr>
                        <a:t>期望</a:t>
                      </a:r>
                    </a:p>
                  </a:txBody>
                  <a:tcPr marL="47625" marR="47625" marT="47625" marB="47625" anchor="ctr"/>
                </a:tc>
                <a:tc>
                  <a:txBody>
                    <a:bodyPr vert="horz" wrap="square"/>
                    <a:lstStyle/>
                    <a:p>
                      <a:pPr rtl="0" fontAlgn="ctr"/>
                      <a:r>
                        <a:rPr lang="zh-TW" sz="1800" b="0">
                          <a:effectLst/>
                          <a:latin typeface="標楷體" pitchFamily="65" charset="-120"/>
                          <a:ea typeface="標楷體" panose="03000509000000000000" pitchFamily="65" charset="-120"/>
                        </a:rPr>
                        <a:t>自動</a:t>
                      </a:r>
                    </a:p>
                  </a:txBody>
                  <a:tcPr marL="47625" marR="47625" marT="47625" marB="47625" anchor="ctr"/>
                </a:tc>
                <a:tc>
                  <a:txBody>
                    <a:bodyPr vert="horz" wrap="square"/>
                    <a:lstStyle/>
                    <a:p>
                      <a:pPr rtl="0" fontAlgn="ctr"/>
                      <a:r>
                        <a:rPr lang="zh-TW" sz="1800" b="0">
                          <a:effectLst/>
                          <a:latin typeface="標楷體" pitchFamily="65" charset="-120"/>
                          <a:ea typeface="標楷體" panose="03000509000000000000" pitchFamily="65" charset="-120"/>
                        </a:rPr>
                        <a:t>是</a:t>
                      </a:r>
                    </a:p>
                  </a:txBody>
                  <a:tcPr marL="47625" marR="47625" marT="47625" marB="47625" anchor="ctr"/>
                </a:tc>
                <a:extLst>
                  <a:ext uri="{0D108BD9-81ED-4DB2-BD59-A6C34878D82A}">
                    <a16:rowId xmlns:a16="http://schemas.microsoft.com/office/drawing/2014/main" val="2439455479"/>
                  </a:ext>
                </a:extLst>
              </a:tr>
              <a:tr h="370840">
                <a:tc>
                  <a:txBody>
                    <a:bodyPr vert="horz" wrap="square"/>
                    <a:lstStyle/>
                    <a:p>
                      <a:pPr rtl="0" fontAlgn="ctr"/>
                      <a:r>
                        <a:rPr lang="zh-TW" sz="1800" b="0">
                          <a:effectLst/>
                          <a:latin typeface="標楷體" pitchFamily="65" charset="-120"/>
                          <a:ea typeface="標楷體" panose="03000509000000000000" pitchFamily="65" charset="-120"/>
                        </a:rPr>
                        <a:t>自動</a:t>
                      </a:r>
                    </a:p>
                  </a:txBody>
                  <a:tcPr marL="47625" marR="47625" marT="47625" marB="47625" anchor="ctr"/>
                </a:tc>
                <a:tc>
                  <a:txBody>
                    <a:bodyPr vert="horz" wrap="square"/>
                    <a:lstStyle/>
                    <a:p>
                      <a:pPr rtl="0" fontAlgn="ctr"/>
                      <a:r>
                        <a:rPr lang="zh-TW" sz="1800" b="0">
                          <a:effectLst/>
                          <a:latin typeface="標楷體" pitchFamily="65" charset="-120"/>
                          <a:ea typeface="標楷體" panose="03000509000000000000" pitchFamily="65" charset="-120"/>
                        </a:rPr>
                        <a:t>期望</a:t>
                      </a:r>
                    </a:p>
                  </a:txBody>
                  <a:tcPr marL="47625" marR="47625" marT="47625" marB="47625" anchor="ctr"/>
                </a:tc>
                <a:tc>
                  <a:txBody>
                    <a:bodyPr vert="horz" wrap="square"/>
                    <a:lstStyle/>
                    <a:p>
                      <a:pPr rtl="0" fontAlgn="ctr"/>
                      <a:r>
                        <a:rPr lang="zh-TW" sz="1800" b="0">
                          <a:effectLst/>
                          <a:latin typeface="標楷體" pitchFamily="65" charset="-120"/>
                          <a:ea typeface="標楷體" panose="03000509000000000000" pitchFamily="65" charset="-120"/>
                        </a:rPr>
                        <a:t>是</a:t>
                      </a:r>
                    </a:p>
                  </a:txBody>
                  <a:tcPr marL="47625" marR="47625" marT="47625" marB="47625" anchor="ctr"/>
                </a:tc>
                <a:extLst>
                  <a:ext uri="{0D108BD9-81ED-4DB2-BD59-A6C34878D82A}">
                    <a16:rowId xmlns:a16="http://schemas.microsoft.com/office/drawing/2014/main" val="2624062119"/>
                  </a:ext>
                </a:extLst>
              </a:tr>
              <a:tr h="370840">
                <a:tc>
                  <a:txBody>
                    <a:bodyPr vert="horz" wrap="square"/>
                    <a:lstStyle/>
                    <a:p>
                      <a:pPr rtl="0" fontAlgn="ctr"/>
                      <a:r>
                        <a:rPr lang="zh-TW" sz="1800" b="0">
                          <a:effectLst/>
                          <a:latin typeface="標楷體" pitchFamily="65" charset="-120"/>
                          <a:ea typeface="標楷體" panose="03000509000000000000" pitchFamily="65" charset="-120"/>
                        </a:rPr>
                        <a:t>自動</a:t>
                      </a:r>
                    </a:p>
                  </a:txBody>
                  <a:tcPr marL="47625" marR="47625" marT="47625" marB="47625" anchor="ctr"/>
                </a:tc>
                <a:tc>
                  <a:txBody>
                    <a:bodyPr vert="horz" wrap="square"/>
                    <a:lstStyle/>
                    <a:p>
                      <a:pPr rtl="0" fontAlgn="ctr"/>
                      <a:r>
                        <a:rPr lang="zh-TW" sz="1800" b="0">
                          <a:effectLst/>
                          <a:latin typeface="標楷體" pitchFamily="65" charset="-120"/>
                          <a:ea typeface="標楷體" panose="03000509000000000000" pitchFamily="65" charset="-120"/>
                        </a:rPr>
                        <a:t>自動</a:t>
                      </a:r>
                    </a:p>
                  </a:txBody>
                  <a:tcPr marL="47625" marR="47625" marT="47625" marB="47625" anchor="ctr"/>
                </a:tc>
                <a:tc>
                  <a:txBody>
                    <a:bodyPr vert="horz" wrap="square"/>
                    <a:lstStyle/>
                    <a:p>
                      <a:pPr rtl="0" fontAlgn="ctr"/>
                      <a:r>
                        <a:rPr lang="zh-TW" sz="1800" b="0">
                          <a:effectLst/>
                          <a:latin typeface="標楷體" pitchFamily="65" charset="-120"/>
                          <a:ea typeface="標楷體" panose="03000509000000000000" pitchFamily="65" charset="-120"/>
                        </a:rPr>
                        <a:t>否</a:t>
                      </a:r>
                    </a:p>
                  </a:txBody>
                  <a:tcPr marL="47625" marR="47625" marT="47625" marB="47625" anchor="ctr"/>
                </a:tc>
                <a:extLst>
                  <a:ext uri="{0D108BD9-81ED-4DB2-BD59-A6C34878D82A}">
                    <a16:rowId xmlns:a16="http://schemas.microsoft.com/office/drawing/2014/main" val="1085735784"/>
                  </a:ext>
                </a:extLst>
              </a:tr>
            </a:tbl>
          </a:graphicData>
        </a:graphic>
      </p:graphicFrame>
      <p:pic>
        <p:nvPicPr>
          <p:cNvPr id="9" name="Picture 8">
            <a:extLst>
              <a:ext uri="{FF2B5EF4-FFF2-40B4-BE49-F238E27FC236}">
                <a16:creationId xmlns:a16="http://schemas.microsoft.com/office/drawing/2014/main" id="{A5E80DBB-FC0F-45A7-8E89-A67436F4B421}"/>
              </a:ext>
            </a:extLst>
          </p:cNvPr>
          <p:cNvPicPr>
            <a:picLocks noChangeAspect="1"/>
          </p:cNvPicPr>
          <p:nvPr/>
        </p:nvPicPr>
        <p:blipFill>
          <a:blip r:embed="rId3"/>
          <a:stretch>
            <a:fillRect/>
          </a:stretch>
        </p:blipFill>
        <p:spPr>
          <a:xfrm>
            <a:off x="2387260" y="1589087"/>
            <a:ext cx="3570968" cy="985770"/>
          </a:xfrm>
          <a:prstGeom prst="rect">
            <a:avLst/>
          </a:prstGeom>
        </p:spPr>
      </p:pic>
      <p:sp>
        <p:nvSpPr>
          <p:cNvPr id="2" name="投影片編號版面配置區 1"/>
          <p:cNvSpPr>
            <a:spLocks noGrp="1"/>
          </p:cNvSpPr>
          <p:nvPr>
            <p:ph type="sldNum" sz="quarter" idx="12"/>
          </p:nvPr>
        </p:nvSpPr>
        <p:spPr/>
        <p:txBody>
          <a:bodyPr/>
          <a:lstStyle/>
          <a:p>
            <a:fld id="{4FAB73BC-B049-4115-A692-8D63A059BFB8}" type="slidenum">
              <a:rPr lang="en-US" smtClean="0"/>
              <a:t>673</a:t>
            </a:fld>
            <a:endParaRPr lang="en-US"/>
          </a:p>
        </p:txBody>
      </p:sp>
    </p:spTree>
    <p:extLst>
      <p:ext uri="{BB962C8B-B14F-4D97-AF65-F5344CB8AC3E}">
        <p14:creationId xmlns:p14="http://schemas.microsoft.com/office/powerpoint/2010/main" val="344144838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674.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noAutofit/>
          </a:bodyPr>
          <a:lstStyle/>
          <a:p>
            <a:r>
              <a:rPr lang="en-US" altLang="zh-TW" sz="2700"/>
              <a:t>23</a:t>
            </a:r>
            <a:r>
              <a:rPr lang="zh-TW" altLang="zh-TW" sz="2700"/>
              <a:t>.1 </a:t>
            </a:r>
            <a:r>
              <a:rPr lang="en-US" altLang="zh-TW" sz="2700" err="1"/>
              <a:t>EtherChannel</a:t>
            </a:r>
            <a:r>
              <a:rPr lang="zh-TW" altLang="en-US" sz="2700"/>
              <a:t>運</a:t>
            </a:r>
            <a:r>
              <a:rPr lang="zh-TW" altLang="zh-TW" sz="2700"/>
              <a:t>作</a:t>
            </a:r>
            <a:br>
              <a:rPr lang="en-US" sz="2700"/>
            </a:br>
            <a:r>
              <a:rPr lang="en-US" altLang="zh-TW" sz="2700"/>
              <a:t>LACP </a:t>
            </a:r>
            <a:r>
              <a:rPr lang="zh-TW" altLang="en-US" sz="2700"/>
              <a:t>操作</a:t>
            </a:r>
          </a:p>
        </p:txBody>
      </p:sp>
      <p:sp>
        <p:nvSpPr>
          <p:cNvPr id="4" name="Content Placeholder 3">
            <a:extLst>
              <a:ext uri="{FF2B5EF4-FFF2-40B4-BE49-F238E27FC236}">
                <a16:creationId xmlns:a16="http://schemas.microsoft.com/office/drawing/2014/main" id="{E88979FC-6B38-4D51-8DCD-AA1025B52B7A}"/>
              </a:ext>
            </a:extLst>
          </p:cNvPr>
          <p:cNvSpPr>
            <a:spLocks noGrp="1"/>
          </p:cNvSpPr>
          <p:nvPr>
            <p:ph idx="1"/>
          </p:nvPr>
        </p:nvSpPr>
        <p:spPr>
          <a:xfrm>
            <a:off x="474662" y="1589088"/>
            <a:ext cx="8280057" cy="3689897"/>
          </a:xfrm>
        </p:spPr>
        <p:txBody>
          <a:bodyPr/>
          <a:lstStyle/>
          <a:p>
            <a:pPr marL="0" indent="0" algn="l"/>
            <a:r>
              <a:rPr lang="en-US" altLang="zh-TW" sz="1400">
                <a:solidFill>
                  <a:srgbClr val="000000"/>
                </a:solidFill>
              </a:rPr>
              <a:t>LACP </a:t>
            </a:r>
            <a:r>
              <a:rPr lang="zh-TW" altLang="en-US" sz="1400">
                <a:solidFill>
                  <a:srgbClr val="000000"/>
                </a:solidFill>
              </a:rPr>
              <a:t>是 </a:t>
            </a:r>
            <a:r>
              <a:rPr lang="en-US" altLang="zh-TW" sz="1400">
                <a:solidFill>
                  <a:srgbClr val="000000"/>
                </a:solidFill>
              </a:rPr>
              <a:t>IEEE </a:t>
            </a:r>
            <a:r>
              <a:rPr lang="zh-TW" altLang="en-US" sz="1400">
                <a:solidFill>
                  <a:srgbClr val="000000"/>
                </a:solidFill>
              </a:rPr>
              <a:t>規格 </a:t>
            </a:r>
            <a:r>
              <a:rPr lang="en-US" altLang="zh-TW" sz="1400">
                <a:solidFill>
                  <a:srgbClr val="000000"/>
                </a:solidFill>
              </a:rPr>
              <a:t>(802.3ad) </a:t>
            </a:r>
            <a:r>
              <a:rPr lang="zh-TW" altLang="en-US" sz="1400">
                <a:solidFill>
                  <a:srgbClr val="000000"/>
                </a:solidFill>
              </a:rPr>
              <a:t>的一部分，可讓數個實體連接埠組合成單一邏輯通道。</a:t>
            </a:r>
            <a:r>
              <a:rPr lang="en-US" altLang="zh-TW" sz="1400">
                <a:solidFill>
                  <a:srgbClr val="000000"/>
                </a:solidFill>
              </a:rPr>
              <a:t>LACP </a:t>
            </a:r>
            <a:r>
              <a:rPr lang="zh-TW" altLang="en-US" sz="1400">
                <a:solidFill>
                  <a:srgbClr val="000000"/>
                </a:solidFill>
              </a:rPr>
              <a:t>允許交換器通過發送 </a:t>
            </a:r>
            <a:r>
              <a:rPr lang="en-US" altLang="zh-TW" sz="1400">
                <a:solidFill>
                  <a:srgbClr val="000000"/>
                </a:solidFill>
              </a:rPr>
              <a:t>LACP </a:t>
            </a:r>
            <a:r>
              <a:rPr lang="zh-TW" altLang="en-US" sz="1400">
                <a:solidFill>
                  <a:srgbClr val="000000"/>
                </a:solidFill>
              </a:rPr>
              <a:t>封包到另一台交換器協商自動捆綁。它執行類似於 </a:t>
            </a:r>
            <a:r>
              <a:rPr lang="en-US" altLang="zh-TW" sz="1400">
                <a:solidFill>
                  <a:srgbClr val="000000"/>
                </a:solidFill>
              </a:rPr>
              <a:t>PAgP </a:t>
            </a:r>
            <a:r>
              <a:rPr lang="zh-TW" altLang="en-US" sz="1400">
                <a:solidFill>
                  <a:srgbClr val="000000"/>
                </a:solidFill>
              </a:rPr>
              <a:t>思科乙太通道的功能。由於 </a:t>
            </a:r>
            <a:r>
              <a:rPr lang="en-US" altLang="zh-TW" sz="1400">
                <a:solidFill>
                  <a:srgbClr val="000000"/>
                </a:solidFill>
              </a:rPr>
              <a:t>LACP </a:t>
            </a:r>
            <a:r>
              <a:rPr lang="zh-TW" altLang="en-US" sz="1400">
                <a:solidFill>
                  <a:srgbClr val="000000"/>
                </a:solidFill>
              </a:rPr>
              <a:t>是 </a:t>
            </a:r>
            <a:r>
              <a:rPr lang="en-US" altLang="zh-TW" sz="1400">
                <a:solidFill>
                  <a:srgbClr val="000000"/>
                </a:solidFill>
              </a:rPr>
              <a:t>IEEE </a:t>
            </a:r>
            <a:r>
              <a:rPr lang="zh-TW" altLang="en-US" sz="1400">
                <a:solidFill>
                  <a:srgbClr val="000000"/>
                </a:solidFill>
              </a:rPr>
              <a:t>標準，因此它可用於促進多家廠商環境中的 “乙太通道”。在思科裝置上，兩種協定都受到支援。</a:t>
            </a:r>
          </a:p>
          <a:p>
            <a:pPr marL="0" indent="0" algn="l"/>
            <a:endParaRPr lang="en-US" sz="1400" b="1">
              <a:solidFill>
                <a:srgbClr val="000000"/>
              </a:solidFill>
            </a:endParaRPr>
          </a:p>
          <a:p>
            <a:pPr marL="0" indent="0" algn="l"/>
            <a:r>
              <a:rPr lang="en-US" altLang="zh-TW" sz="1400">
                <a:solidFill>
                  <a:srgbClr val="000000"/>
                </a:solidFill>
              </a:rPr>
              <a:t>LACP </a:t>
            </a:r>
            <a:r>
              <a:rPr lang="zh-TW" altLang="en-US" sz="1400">
                <a:solidFill>
                  <a:srgbClr val="000000"/>
                </a:solidFill>
              </a:rPr>
              <a:t>提供與 </a:t>
            </a:r>
            <a:r>
              <a:rPr lang="en-US" altLang="zh-TW" sz="1400">
                <a:solidFill>
                  <a:srgbClr val="000000"/>
                </a:solidFill>
              </a:rPr>
              <a:t>PAgP </a:t>
            </a:r>
            <a:r>
              <a:rPr lang="zh-TW" altLang="en-US" sz="1400">
                <a:solidFill>
                  <a:srgbClr val="000000"/>
                </a:solidFill>
              </a:rPr>
              <a:t>相同的協商優勢。</a:t>
            </a:r>
            <a:r>
              <a:rPr lang="en-US" altLang="zh-TW" sz="1400">
                <a:solidFill>
                  <a:srgbClr val="000000"/>
                </a:solidFill>
              </a:rPr>
              <a:t>LACP </a:t>
            </a:r>
            <a:r>
              <a:rPr lang="zh-TW" altLang="en-US" sz="1400">
                <a:solidFill>
                  <a:srgbClr val="000000"/>
                </a:solidFill>
              </a:rPr>
              <a:t>透過偵測每一側的設定並確保它們相容，以便在需要時啟用 “乙太通道” 連結，協助建立乙太通道連結。</a:t>
            </a:r>
            <a:r>
              <a:rPr lang="en-US" altLang="zh-TW" sz="1400">
                <a:solidFill>
                  <a:srgbClr val="000000"/>
                </a:solidFill>
              </a:rPr>
              <a:t>LACP </a:t>
            </a:r>
            <a:r>
              <a:rPr lang="zh-TW" altLang="en-US" sz="1400">
                <a:solidFill>
                  <a:srgbClr val="000000"/>
                </a:solidFill>
              </a:rPr>
              <a:t>的模式如下：</a:t>
            </a:r>
          </a:p>
          <a:p>
            <a:pPr marL="415975" lvl="1" indent="-342892">
              <a:buFont typeface="Arial" panose="020b0604020202020204" pitchFamily="34" charset="0"/>
              <a:buChar char="•"/>
            </a:pPr>
            <a:r>
              <a:rPr lang="zh-TW" altLang="en-US" b="1">
                <a:solidFill>
                  <a:srgbClr val="000000"/>
                </a:solidFill>
              </a:rPr>
              <a:t>開啟</a:t>
            </a:r>
            <a:r>
              <a:rPr lang="en-US" altLang="zh-TW" b="1">
                <a:solidFill>
                  <a:srgbClr val="000000"/>
                </a:solidFill>
              </a:rPr>
              <a:t>(o</a:t>
            </a:r>
            <a:r>
              <a:rPr lang="zh-TW" b="1">
                <a:solidFill>
                  <a:srgbClr val="000000"/>
                </a:solidFill>
              </a:rPr>
              <a:t>n</a:t>
            </a:r>
            <a:r>
              <a:rPr lang="en-US" altLang="zh-TW" b="1">
                <a:solidFill>
                  <a:srgbClr val="000000"/>
                </a:solidFill>
              </a:rPr>
              <a:t>)</a:t>
            </a:r>
            <a:r>
              <a:rPr lang="zh-TW">
                <a:solidFill>
                  <a:srgbClr val="000000"/>
                </a:solidFill>
              </a:rPr>
              <a:t> -此模式會強制介面在沒有 LACP 的情況下建立</a:t>
            </a:r>
            <a:r>
              <a:rPr lang="zh-TW" altLang="en-US">
                <a:solidFill>
                  <a:srgbClr val="000000"/>
                </a:solidFill>
              </a:rPr>
              <a:t>通</a:t>
            </a:r>
            <a:r>
              <a:rPr lang="zh-TW">
                <a:solidFill>
                  <a:srgbClr val="000000"/>
                </a:solidFill>
              </a:rPr>
              <a:t>道。在開啟模式中設定的介面不會交換 LACP 封包。 </a:t>
            </a:r>
          </a:p>
          <a:p>
            <a:pPr marL="415975" lvl="1" indent="-342892">
              <a:buFont typeface="Arial" panose="020b0604020202020204" pitchFamily="34" charset="0"/>
              <a:buChar char="•"/>
            </a:pPr>
            <a:r>
              <a:rPr lang="zh-TW" b="1">
                <a:solidFill>
                  <a:srgbClr val="000000"/>
                </a:solidFill>
              </a:rPr>
              <a:t>LACP 主動</a:t>
            </a:r>
            <a:r>
              <a:rPr lang="en-US" altLang="zh-TW" b="1">
                <a:solidFill>
                  <a:srgbClr val="000000"/>
                </a:solidFill>
              </a:rPr>
              <a:t>(active)</a:t>
            </a:r>
            <a:r>
              <a:rPr lang="zh-TW">
                <a:solidFill>
                  <a:srgbClr val="000000"/>
                </a:solidFill>
              </a:rPr>
              <a:t> - 這種 LACP 模式把連接埠放置在一個積極的協商狀態。在此狀態下，連接埠會藉由傳送 LACP 封包來啟動與其他連接埠的協商。 </a:t>
            </a:r>
          </a:p>
          <a:p>
            <a:pPr marL="415975" lvl="1" indent="-342892">
              <a:buFont typeface="Arial" panose="020b0604020202020204" pitchFamily="34" charset="0"/>
              <a:buChar char="•"/>
            </a:pPr>
            <a:r>
              <a:rPr lang="zh-TW" b="1">
                <a:solidFill>
                  <a:srgbClr val="000000"/>
                </a:solidFill>
              </a:rPr>
              <a:t>LACP 被動</a:t>
            </a:r>
            <a:r>
              <a:rPr lang="en-US" altLang="zh-TW" b="1">
                <a:solidFill>
                  <a:srgbClr val="000000"/>
                </a:solidFill>
              </a:rPr>
              <a:t>(passive)</a:t>
            </a:r>
            <a:r>
              <a:rPr lang="zh-TW">
                <a:solidFill>
                  <a:srgbClr val="000000"/>
                </a:solidFill>
              </a:rPr>
              <a:t> - 這種 LACP 模式將連接埠置於被動協商狀態。在此狀態下，連接埠會回應接收但不會起始 LACP 封包協商的 LACP 封包。 </a:t>
            </a:r>
          </a:p>
          <a:p>
            <a:pPr marL="0" indent="0" algn="l"/>
            <a:endParaRPr lang="en-US" sz="1200">
              <a:solidFill>
                <a:srgbClr val="000000"/>
              </a:solidFill>
            </a:endParaRPr>
          </a:p>
        </p:txBody>
      </p:sp>
      <p:sp>
        <p:nvSpPr>
          <p:cNvPr id="2" name="投影片編號版面配置區 1"/>
          <p:cNvSpPr>
            <a:spLocks noGrp="1"/>
          </p:cNvSpPr>
          <p:nvPr>
            <p:ph type="sldNum" sz="quarter" idx="12"/>
          </p:nvPr>
        </p:nvSpPr>
        <p:spPr/>
        <p:txBody>
          <a:bodyPr/>
          <a:lstStyle/>
          <a:p>
            <a:fld id="{4FAB73BC-B049-4115-A692-8D63A059BFB8}" type="slidenum">
              <a:rPr lang="en-US" smtClean="0"/>
              <a:t>674</a:t>
            </a:fld>
            <a:endParaRPr lang="en-US"/>
          </a:p>
        </p:txBody>
      </p:sp>
    </p:spTree>
    <p:extLst>
      <p:ext uri="{BB962C8B-B14F-4D97-AF65-F5344CB8AC3E}">
        <p14:creationId xmlns:p14="http://schemas.microsoft.com/office/powerpoint/2010/main" val="18824213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675.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noAutofit/>
          </a:bodyPr>
          <a:lstStyle/>
          <a:p>
            <a:r>
              <a:rPr lang="en-US" altLang="zh-TW" sz="2700"/>
              <a:t>23</a:t>
            </a:r>
            <a:r>
              <a:rPr lang="zh-TW" altLang="zh-TW" sz="2700" smtClean="0"/>
              <a:t>.</a:t>
            </a:r>
            <a:r>
              <a:rPr lang="en-US" altLang="zh-TW" sz="2700"/>
              <a:t>1</a:t>
            </a:r>
            <a:r>
              <a:rPr lang="zh-TW" altLang="zh-TW" sz="2700" smtClean="0"/>
              <a:t> </a:t>
            </a:r>
            <a:r>
              <a:rPr lang="en-US" altLang="zh-TW" sz="2700" err="1"/>
              <a:t>EtherChannel</a:t>
            </a:r>
            <a:r>
              <a:rPr lang="zh-TW" altLang="en-US" sz="2700"/>
              <a:t>運</a:t>
            </a:r>
            <a:r>
              <a:rPr lang="zh-TW" altLang="zh-TW" sz="2700"/>
              <a:t>作</a:t>
            </a:r>
            <a:br>
              <a:rPr lang="en-US" sz="2700"/>
            </a:br>
            <a:r>
              <a:rPr lang="en-US" altLang="zh-TW" sz="2700"/>
              <a:t>LACP </a:t>
            </a:r>
            <a:r>
              <a:rPr lang="zh-TW" altLang="en-US" sz="2700"/>
              <a:t>模式設定範例</a:t>
            </a:r>
          </a:p>
        </p:txBody>
      </p:sp>
      <p:sp>
        <p:nvSpPr>
          <p:cNvPr id="8" name="Rectangle 7">
            <a:extLst>
              <a:ext uri="{FF2B5EF4-FFF2-40B4-BE49-F238E27FC236}">
                <a16:creationId xmlns:a16="http://schemas.microsoft.com/office/drawing/2014/main" id="{FB8B27BD-16B4-48C8-80D5-0408F532F0DD}"/>
              </a:ext>
            </a:extLst>
          </p:cNvPr>
          <p:cNvSpPr/>
          <p:nvPr/>
        </p:nvSpPr>
        <p:spPr>
          <a:xfrm>
            <a:off x="323850" y="2967336"/>
            <a:ext cx="8496301" cy="276999"/>
          </a:xfrm>
          <a:prstGeom prst="rect">
            <a:avLst/>
          </a:prstGeom>
        </p:spPr>
        <p:txBody>
          <a:bodyPr wrap="square">
            <a:spAutoFit/>
          </a:bodyPr>
          <a:lstStyle/>
          <a:p>
            <a:pPr rtl="0"/>
            <a:r>
              <a:rPr lang="zh-TW" altLang="en-US" sz="1200">
                <a:solidFill>
                  <a:srgbClr val="000000"/>
                </a:solidFill>
              </a:rPr>
              <a:t>下表顯示 </a:t>
            </a:r>
            <a:r>
              <a:rPr lang="en-US" altLang="zh-TW" sz="1200">
                <a:solidFill>
                  <a:srgbClr val="000000"/>
                </a:solidFill>
              </a:rPr>
              <a:t>S1 </a:t>
            </a:r>
            <a:r>
              <a:rPr lang="zh-TW" altLang="en-US" sz="1200">
                <a:solidFill>
                  <a:srgbClr val="000000"/>
                </a:solidFill>
              </a:rPr>
              <a:t>和 </a:t>
            </a:r>
            <a:r>
              <a:rPr lang="en-US" altLang="zh-TW" sz="1200">
                <a:solidFill>
                  <a:srgbClr val="000000"/>
                </a:solidFill>
              </a:rPr>
              <a:t>S2 </a:t>
            </a:r>
            <a:r>
              <a:rPr lang="zh-TW" altLang="en-US" sz="1200">
                <a:solidFill>
                  <a:srgbClr val="000000"/>
                </a:solidFill>
              </a:rPr>
              <a:t>上 </a:t>
            </a:r>
            <a:r>
              <a:rPr lang="en-US" altLang="zh-TW" sz="1200">
                <a:solidFill>
                  <a:srgbClr val="000000"/>
                </a:solidFill>
              </a:rPr>
              <a:t>LACP </a:t>
            </a:r>
            <a:r>
              <a:rPr lang="zh-TW" altLang="en-US" sz="1200">
                <a:solidFill>
                  <a:srgbClr val="000000"/>
                </a:solidFill>
              </a:rPr>
              <a:t>模式的各種組合，以及由此產生的通道建立結果。</a:t>
            </a:r>
          </a:p>
        </p:txBody>
      </p:sp>
      <p:graphicFrame>
        <p:nvGraphicFramePr>
          <p:cNvPr id="6" name="Table 6">
            <a:extLst>
              <a:ext uri="{FF2B5EF4-FFF2-40B4-BE49-F238E27FC236}">
                <a16:creationId xmlns:a16="http://schemas.microsoft.com/office/drawing/2014/main" id="{E2039DBE-33CD-42C8-9494-7E46C0B4BFCC}"/>
              </a:ext>
            </a:extLst>
          </p:cNvPr>
          <p:cNvGraphicFramePr>
            <a:graphicFrameLocks noGrp="1"/>
          </p:cNvGraphicFramePr>
          <p:nvPr>
            <p:ph idx="1"/>
            <p:extLst/>
          </p:nvPr>
        </p:nvGraphicFramePr>
        <p:xfrm>
          <a:off x="431800" y="3244335"/>
          <a:ext cx="8280399" cy="2233112"/>
        </p:xfrm>
        <a:graphic>
          <a:graphicData uri="http://schemas.openxmlformats.org/drawingml/2006/table">
            <a:tbl>
              <a:tblPr firstRow="1" bandRow="1">
                <a:tableStyleId>{5C22544A-7EE6-4342-B048-85BDC9FD1C3A}</a:tableStyleId>
              </a:tblPr>
              <a:tblGrid>
                <a:gridCol w="2760133">
                  <a:extLst>
                    <a:ext uri="{9D8B030D-6E8A-4147-A177-3AD203B41FA5}">
                      <a16:colId xmlns:a16="http://schemas.microsoft.com/office/drawing/2014/main" val="644121284"/>
                    </a:ext>
                  </a:extLst>
                </a:gridCol>
                <a:gridCol w="2760133">
                  <a:extLst>
                    <a:ext uri="{9D8B030D-6E8A-4147-A177-3AD203B41FA5}">
                      <a16:colId xmlns:a16="http://schemas.microsoft.com/office/drawing/2014/main" val="4224245782"/>
                    </a:ext>
                  </a:extLst>
                </a:gridCol>
                <a:gridCol w="2760133">
                  <a:extLst>
                    <a:ext uri="{9D8B030D-6E8A-4147-A177-3AD203B41FA5}">
                      <a16:colId xmlns:a16="http://schemas.microsoft.com/office/drawing/2014/main" val="1896936921"/>
                    </a:ext>
                  </a:extLst>
                </a:gridCol>
              </a:tblGrid>
              <a:tr h="319016">
                <a:tc>
                  <a:txBody>
                    <a:bodyPr vert="horz" wrap="square"/>
                    <a:lstStyle/>
                    <a:p>
                      <a:pPr algn="l" rtl="0" fontAlgn="ctr"/>
                      <a:r>
                        <a:rPr lang="zh-TW" sz="1400" b="1">
                          <a:effectLst/>
                        </a:rPr>
                        <a:t>S1</a:t>
                      </a:r>
                    </a:p>
                  </a:txBody>
                  <a:tcPr marL="47625" marR="47625" marT="47625" marB="47625" anchor="ctr"/>
                </a:tc>
                <a:tc>
                  <a:txBody>
                    <a:bodyPr vert="horz" wrap="square"/>
                    <a:lstStyle/>
                    <a:p>
                      <a:pPr algn="l" rtl="0" fontAlgn="ctr"/>
                      <a:r>
                        <a:rPr lang="zh-TW" sz="1400" b="1">
                          <a:effectLst/>
                        </a:rPr>
                        <a:t>S2</a:t>
                      </a:r>
                    </a:p>
                  </a:txBody>
                  <a:tcPr marL="47625" marR="47625" marT="47625" marB="47625" anchor="ctr"/>
                </a:tc>
                <a:tc>
                  <a:txBody>
                    <a:bodyPr vert="horz" wrap="square"/>
                    <a:lstStyle/>
                    <a:p>
                      <a:pPr algn="l" rtl="0" fontAlgn="ctr"/>
                      <a:r>
                        <a:rPr lang="zh-TW" sz="1400" b="1">
                          <a:effectLst/>
                        </a:rPr>
                        <a:t>通道建立</a:t>
                      </a:r>
                    </a:p>
                  </a:txBody>
                  <a:tcPr marL="47625" marR="47625" marT="47625" marB="47625" anchor="ctr"/>
                </a:tc>
                <a:extLst>
                  <a:ext uri="{0D108BD9-81ED-4DB2-BD59-A6C34878D82A}">
                    <a16:rowId xmlns:a16="http://schemas.microsoft.com/office/drawing/2014/main" val="1314096232"/>
                  </a:ext>
                </a:extLst>
              </a:tr>
              <a:tr h="319016">
                <a:tc>
                  <a:txBody>
                    <a:bodyPr vert="horz" wrap="square"/>
                    <a:lstStyle/>
                    <a:p>
                      <a:pPr rtl="0" fontAlgn="ctr"/>
                      <a:r>
                        <a:rPr lang="zh-TW" sz="1400" b="0">
                          <a:effectLst/>
                        </a:rPr>
                        <a:t>On</a:t>
                      </a:r>
                    </a:p>
                  </a:txBody>
                  <a:tcPr marL="47625" marR="47625" marT="47625" marB="47625" anchor="ctr"/>
                </a:tc>
                <a:tc>
                  <a:txBody>
                    <a:bodyPr vert="horz" wrap="square"/>
                    <a:lstStyle/>
                    <a:p>
                      <a:pPr rtl="0" fontAlgn="ctr"/>
                      <a:r>
                        <a:rPr lang="zh-TW" sz="1400" b="0">
                          <a:effectLst/>
                        </a:rPr>
                        <a:t>On</a:t>
                      </a:r>
                    </a:p>
                  </a:txBody>
                  <a:tcPr marL="47625" marR="47625" marT="47625" marB="47625" anchor="ctr"/>
                </a:tc>
                <a:tc>
                  <a:txBody>
                    <a:bodyPr vert="horz" wrap="square"/>
                    <a:lstStyle/>
                    <a:p>
                      <a:pPr rtl="0" fontAlgn="ctr"/>
                      <a:r>
                        <a:rPr lang="zh-TW" sz="1400" b="0">
                          <a:effectLst/>
                        </a:rPr>
                        <a:t>是</a:t>
                      </a:r>
                    </a:p>
                  </a:txBody>
                  <a:tcPr marL="47625" marR="47625" marT="47625" marB="47625" anchor="ctr"/>
                </a:tc>
                <a:extLst>
                  <a:ext uri="{0D108BD9-81ED-4DB2-BD59-A6C34878D82A}">
                    <a16:rowId xmlns:a16="http://schemas.microsoft.com/office/drawing/2014/main" val="271414976"/>
                  </a:ext>
                </a:extLst>
              </a:tr>
              <a:tr h="319016">
                <a:tc>
                  <a:txBody>
                    <a:bodyPr vert="horz" wrap="square"/>
                    <a:lstStyle/>
                    <a:p>
                      <a:pPr rtl="0" fontAlgn="ctr"/>
                      <a:r>
                        <a:rPr lang="zh-TW" sz="1400" b="0">
                          <a:effectLst/>
                        </a:rPr>
                        <a:t>On</a:t>
                      </a:r>
                    </a:p>
                  </a:txBody>
                  <a:tcPr marL="47625" marR="47625" marT="47625" marB="47625" anchor="ctr"/>
                </a:tc>
                <a:tc>
                  <a:txBody>
                    <a:bodyPr vert="horz" wrap="square"/>
                    <a:lstStyle/>
                    <a:p>
                      <a:pPr rtl="0" fontAlgn="ctr"/>
                      <a:r>
                        <a:rPr lang="zh-TW" sz="1400" b="0">
                          <a:effectLst/>
                        </a:rPr>
                        <a:t>主動/被動</a:t>
                      </a:r>
                    </a:p>
                  </a:txBody>
                  <a:tcPr marL="47625" marR="47625" marT="47625" marB="47625" anchor="ctr"/>
                </a:tc>
                <a:tc>
                  <a:txBody>
                    <a:bodyPr vert="horz" wrap="square"/>
                    <a:lstStyle/>
                    <a:p>
                      <a:pPr rtl="0" fontAlgn="ctr"/>
                      <a:r>
                        <a:rPr lang="zh-TW" sz="1400" b="0">
                          <a:effectLst/>
                        </a:rPr>
                        <a:t>否</a:t>
                      </a:r>
                    </a:p>
                  </a:txBody>
                  <a:tcPr marL="47625" marR="47625" marT="47625" marB="47625" anchor="ctr"/>
                </a:tc>
                <a:extLst>
                  <a:ext uri="{0D108BD9-81ED-4DB2-BD59-A6C34878D82A}">
                    <a16:rowId xmlns:a16="http://schemas.microsoft.com/office/drawing/2014/main" val="3655746299"/>
                  </a:ext>
                </a:extLst>
              </a:tr>
              <a:tr h="319016">
                <a:tc>
                  <a:txBody>
                    <a:bodyPr vert="horz" wrap="square"/>
                    <a:lstStyle/>
                    <a:p>
                      <a:pPr rtl="0" fontAlgn="ctr"/>
                      <a:r>
                        <a:rPr lang="zh-TW" sz="1400" b="0">
                          <a:effectLst/>
                        </a:rPr>
                        <a:t>主動</a:t>
                      </a:r>
                    </a:p>
                  </a:txBody>
                  <a:tcPr marL="47625" marR="47625" marT="47625" marB="47625" anchor="ctr"/>
                </a:tc>
                <a:tc>
                  <a:txBody>
                    <a:bodyPr vert="horz" wrap="square"/>
                    <a:lstStyle/>
                    <a:p>
                      <a:pPr rtl="0" fontAlgn="ctr"/>
                      <a:r>
                        <a:rPr lang="zh-TW" sz="1400" b="0">
                          <a:effectLst/>
                        </a:rPr>
                        <a:t>主動</a:t>
                      </a:r>
                    </a:p>
                  </a:txBody>
                  <a:tcPr marL="47625" marR="47625" marT="47625" marB="47625" anchor="ctr"/>
                </a:tc>
                <a:tc>
                  <a:txBody>
                    <a:bodyPr vert="horz" wrap="square"/>
                    <a:lstStyle/>
                    <a:p>
                      <a:pPr rtl="0" fontAlgn="ctr"/>
                      <a:r>
                        <a:rPr lang="zh-TW" sz="1400" b="0">
                          <a:effectLst/>
                        </a:rPr>
                        <a:t>是</a:t>
                      </a:r>
                    </a:p>
                  </a:txBody>
                  <a:tcPr marL="47625" marR="47625" marT="47625" marB="47625" anchor="ctr"/>
                </a:tc>
                <a:extLst>
                  <a:ext uri="{0D108BD9-81ED-4DB2-BD59-A6C34878D82A}">
                    <a16:rowId xmlns:a16="http://schemas.microsoft.com/office/drawing/2014/main" val="1781739624"/>
                  </a:ext>
                </a:extLst>
              </a:tr>
              <a:tr h="319016">
                <a:tc>
                  <a:txBody>
                    <a:bodyPr vert="horz" wrap="square"/>
                    <a:lstStyle/>
                    <a:p>
                      <a:pPr rtl="0" fontAlgn="ctr"/>
                      <a:r>
                        <a:rPr lang="zh-TW" sz="1400" b="0">
                          <a:effectLst/>
                        </a:rPr>
                        <a:t>主動</a:t>
                      </a:r>
                    </a:p>
                  </a:txBody>
                  <a:tcPr marL="47625" marR="47625" marT="47625" marB="47625" anchor="ctr"/>
                </a:tc>
                <a:tc>
                  <a:txBody>
                    <a:bodyPr vert="horz" wrap="square"/>
                    <a:lstStyle/>
                    <a:p>
                      <a:pPr rtl="0" fontAlgn="ctr"/>
                      <a:r>
                        <a:rPr lang="zh-TW" sz="1400" b="0">
                          <a:effectLst/>
                        </a:rPr>
                        <a:t>被動</a:t>
                      </a:r>
                    </a:p>
                  </a:txBody>
                  <a:tcPr marL="47625" marR="47625" marT="47625" marB="47625" anchor="ctr"/>
                </a:tc>
                <a:tc>
                  <a:txBody>
                    <a:bodyPr vert="horz" wrap="square"/>
                    <a:lstStyle/>
                    <a:p>
                      <a:pPr rtl="0" fontAlgn="ctr"/>
                      <a:r>
                        <a:rPr lang="zh-TW" sz="1400" b="0">
                          <a:effectLst/>
                        </a:rPr>
                        <a:t>是</a:t>
                      </a:r>
                    </a:p>
                  </a:txBody>
                  <a:tcPr marL="47625" marR="47625" marT="47625" marB="47625" anchor="ctr"/>
                </a:tc>
                <a:extLst>
                  <a:ext uri="{0D108BD9-81ED-4DB2-BD59-A6C34878D82A}">
                    <a16:rowId xmlns:a16="http://schemas.microsoft.com/office/drawing/2014/main" val="1313281587"/>
                  </a:ext>
                </a:extLst>
              </a:tr>
              <a:tr h="319016">
                <a:tc>
                  <a:txBody>
                    <a:bodyPr vert="horz" wrap="square"/>
                    <a:lstStyle/>
                    <a:p>
                      <a:pPr rtl="0" fontAlgn="ctr"/>
                      <a:r>
                        <a:rPr lang="zh-TW" sz="1400" b="0">
                          <a:effectLst/>
                        </a:rPr>
                        <a:t>被動</a:t>
                      </a:r>
                    </a:p>
                  </a:txBody>
                  <a:tcPr marL="47625" marR="47625" marT="47625" marB="47625" anchor="ctr"/>
                </a:tc>
                <a:tc>
                  <a:txBody>
                    <a:bodyPr vert="horz" wrap="square"/>
                    <a:lstStyle/>
                    <a:p>
                      <a:pPr rtl="0" fontAlgn="ctr"/>
                      <a:r>
                        <a:rPr lang="zh-TW" sz="1400" b="0">
                          <a:effectLst/>
                        </a:rPr>
                        <a:t>主動</a:t>
                      </a:r>
                    </a:p>
                  </a:txBody>
                  <a:tcPr marL="47625" marR="47625" marT="47625" marB="47625" anchor="ctr"/>
                </a:tc>
                <a:tc>
                  <a:txBody>
                    <a:bodyPr vert="horz" wrap="square"/>
                    <a:lstStyle/>
                    <a:p>
                      <a:pPr rtl="0" fontAlgn="ctr"/>
                      <a:r>
                        <a:rPr lang="zh-TW" sz="1400" b="0">
                          <a:effectLst/>
                        </a:rPr>
                        <a:t>是</a:t>
                      </a:r>
                    </a:p>
                  </a:txBody>
                  <a:tcPr marL="47625" marR="47625" marT="47625" marB="47625" anchor="ctr"/>
                </a:tc>
                <a:extLst>
                  <a:ext uri="{0D108BD9-81ED-4DB2-BD59-A6C34878D82A}">
                    <a16:rowId xmlns:a16="http://schemas.microsoft.com/office/drawing/2014/main" val="2228110332"/>
                  </a:ext>
                </a:extLst>
              </a:tr>
              <a:tr h="319016">
                <a:tc>
                  <a:txBody>
                    <a:bodyPr vert="horz" wrap="square"/>
                    <a:lstStyle/>
                    <a:p>
                      <a:pPr rtl="0" fontAlgn="ctr"/>
                      <a:r>
                        <a:rPr lang="zh-TW" sz="1400" b="0">
                          <a:effectLst/>
                        </a:rPr>
                        <a:t>被動</a:t>
                      </a:r>
                    </a:p>
                  </a:txBody>
                  <a:tcPr marL="47625" marR="47625" marT="47625" marB="47625" anchor="ctr"/>
                </a:tc>
                <a:tc>
                  <a:txBody>
                    <a:bodyPr vert="horz" wrap="square"/>
                    <a:lstStyle/>
                    <a:p>
                      <a:pPr rtl="0" fontAlgn="ctr"/>
                      <a:r>
                        <a:rPr lang="zh-TW" sz="1400" b="0">
                          <a:effectLst/>
                        </a:rPr>
                        <a:t>被動</a:t>
                      </a:r>
                    </a:p>
                  </a:txBody>
                  <a:tcPr marL="47625" marR="47625" marT="47625" marB="47625" anchor="ctr"/>
                </a:tc>
                <a:tc>
                  <a:txBody>
                    <a:bodyPr vert="horz" wrap="square"/>
                    <a:lstStyle/>
                    <a:p>
                      <a:pPr rtl="0" fontAlgn="ctr"/>
                      <a:r>
                        <a:rPr lang="zh-TW" sz="1400" b="0">
                          <a:effectLst/>
                        </a:rPr>
                        <a:t>否</a:t>
                      </a:r>
                    </a:p>
                  </a:txBody>
                  <a:tcPr marL="47625" marR="47625" marT="47625" marB="47625" anchor="ctr"/>
                </a:tc>
                <a:extLst>
                  <a:ext uri="{0D108BD9-81ED-4DB2-BD59-A6C34878D82A}">
                    <a16:rowId xmlns:a16="http://schemas.microsoft.com/office/drawing/2014/main" val="1300522389"/>
                  </a:ext>
                </a:extLst>
              </a:tr>
            </a:tbl>
          </a:graphicData>
        </a:graphic>
      </p:graphicFrame>
      <p:pic>
        <p:nvPicPr>
          <p:cNvPr id="9" name="Picture 8">
            <a:extLst>
              <a:ext uri="{FF2B5EF4-FFF2-40B4-BE49-F238E27FC236}">
                <a16:creationId xmlns:a16="http://schemas.microsoft.com/office/drawing/2014/main" id="{4C413900-FBB5-4114-9208-C3417BC00C5A}"/>
              </a:ext>
            </a:extLst>
          </p:cNvPr>
          <p:cNvPicPr>
            <a:picLocks noChangeAspect="1"/>
          </p:cNvPicPr>
          <p:nvPr/>
        </p:nvPicPr>
        <p:blipFill>
          <a:blip r:embed="rId3"/>
          <a:stretch>
            <a:fillRect/>
          </a:stretch>
        </p:blipFill>
        <p:spPr>
          <a:xfrm>
            <a:off x="1871660" y="1613471"/>
            <a:ext cx="5400675" cy="1371600"/>
          </a:xfrm>
          <a:prstGeom prst="rect">
            <a:avLst/>
          </a:prstGeom>
        </p:spPr>
      </p:pic>
      <p:sp>
        <p:nvSpPr>
          <p:cNvPr id="2" name="投影片編號版面配置區 1"/>
          <p:cNvSpPr>
            <a:spLocks noGrp="1"/>
          </p:cNvSpPr>
          <p:nvPr>
            <p:ph type="sldNum" sz="quarter" idx="12"/>
          </p:nvPr>
        </p:nvSpPr>
        <p:spPr/>
        <p:txBody>
          <a:bodyPr/>
          <a:lstStyle/>
          <a:p>
            <a:fld id="{4FAB73BC-B049-4115-A692-8D63A059BFB8}" type="slidenum">
              <a:rPr lang="en-US" smtClean="0"/>
              <a:t>675</a:t>
            </a:fld>
            <a:endParaRPr lang="en-US"/>
          </a:p>
        </p:txBody>
      </p:sp>
    </p:spTree>
    <p:extLst>
      <p:ext uri="{BB962C8B-B14F-4D97-AF65-F5344CB8AC3E}">
        <p14:creationId xmlns:p14="http://schemas.microsoft.com/office/powerpoint/2010/main" val="64349027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676.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noAutofit/>
          </a:bodyPr>
          <a:lstStyle/>
          <a:p>
            <a:r>
              <a:rPr lang="en-US" altLang="zh-TW" sz="2700"/>
              <a:t>23</a:t>
            </a:r>
            <a:r>
              <a:rPr lang="zh-TW" altLang="zh-TW" sz="2700" smtClean="0"/>
              <a:t>.</a:t>
            </a:r>
            <a:r>
              <a:rPr lang="en-US" altLang="zh-TW" sz="2700"/>
              <a:t>2</a:t>
            </a:r>
            <a:r>
              <a:rPr lang="en-US" altLang="zh-TW" sz="2700" smtClean="0"/>
              <a:t>EtherChannel</a:t>
            </a:r>
            <a:r>
              <a:rPr lang="zh-TW" altLang="en-US" sz="2700" smtClean="0"/>
              <a:t>設定</a:t>
            </a:r>
            <a:br>
              <a:rPr lang="en-US" altLang="zh-TW" sz="2700" smtClean="0"/>
            </a:br>
            <a:r>
              <a:rPr lang="zh-TW" altLang="en-US" sz="2700" smtClean="0"/>
              <a:t>設定</a:t>
            </a:r>
            <a:r>
              <a:rPr lang="zh-TW" altLang="en-US" sz="2700"/>
              <a:t>準則</a:t>
            </a:r>
          </a:p>
        </p:txBody>
      </p:sp>
      <p:sp>
        <p:nvSpPr>
          <p:cNvPr id="5" name="Content Placeholder 4">
            <a:extLst>
              <a:ext uri="{FF2B5EF4-FFF2-40B4-BE49-F238E27FC236}">
                <a16:creationId xmlns:a16="http://schemas.microsoft.com/office/drawing/2014/main" id="{14402F9C-D6D7-4A93-936B-85F5A2F0A26D}"/>
              </a:ext>
            </a:extLst>
          </p:cNvPr>
          <p:cNvSpPr>
            <a:spLocks noGrp="1"/>
          </p:cNvSpPr>
          <p:nvPr>
            <p:ph idx="1"/>
          </p:nvPr>
        </p:nvSpPr>
        <p:spPr>
          <a:xfrm>
            <a:off x="474662" y="1589088"/>
            <a:ext cx="8280057" cy="3689897"/>
          </a:xfrm>
        </p:spPr>
        <p:txBody>
          <a:bodyPr/>
          <a:lstStyle/>
          <a:p>
            <a:pPr marL="0" indent="0" algn="l"/>
            <a:r>
              <a:rPr lang="zh-TW" altLang="en-US" sz="1600">
                <a:solidFill>
                  <a:srgbClr val="000000"/>
                </a:solidFill>
              </a:rPr>
              <a:t>下列準則和限制對於設定 “乙太通道” 非常有用：</a:t>
            </a:r>
          </a:p>
          <a:p>
            <a:pPr marL="342892" indent="-342892" algn="l">
              <a:buFont typeface="Arial" panose="020b0604020202020204" pitchFamily="34" charset="0"/>
              <a:buChar char="•"/>
            </a:pPr>
            <a:r>
              <a:rPr lang="zh-TW" altLang="en-US" sz="1600" b="1">
                <a:solidFill>
                  <a:srgbClr val="000000"/>
                </a:solidFill>
              </a:rPr>
              <a:t>乙太通道支援</a:t>
            </a:r>
            <a:r>
              <a:rPr lang="zh-TW" altLang="en-US" sz="1600">
                <a:solidFill>
                  <a:srgbClr val="000000"/>
                </a:solidFill>
              </a:rPr>
              <a:t> </a:t>
            </a:r>
            <a:r>
              <a:rPr lang="en-US" altLang="zh-TW" sz="1600">
                <a:solidFill>
                  <a:srgbClr val="000000"/>
                </a:solidFill>
              </a:rPr>
              <a:t>- </a:t>
            </a:r>
            <a:r>
              <a:rPr lang="zh-TW" altLang="en-US" sz="1600">
                <a:solidFill>
                  <a:srgbClr val="000000"/>
                </a:solidFill>
              </a:rPr>
              <a:t>所有乙太網路介面必須支援乙太通道，而不需要介面實體連續。 </a:t>
            </a:r>
          </a:p>
          <a:p>
            <a:pPr marL="342892" indent="-342892" algn="l">
              <a:buFont typeface="Arial" panose="020b0604020202020204" pitchFamily="34" charset="0"/>
              <a:buChar char="•"/>
            </a:pPr>
            <a:r>
              <a:rPr lang="zh-TW" altLang="en-US" sz="1600" b="1">
                <a:solidFill>
                  <a:srgbClr val="000000"/>
                </a:solidFill>
              </a:rPr>
              <a:t>速度和雙工</a:t>
            </a:r>
            <a:r>
              <a:rPr lang="zh-TW" altLang="en-US" sz="1600">
                <a:solidFill>
                  <a:srgbClr val="000000"/>
                </a:solidFill>
              </a:rPr>
              <a:t> </a:t>
            </a:r>
            <a:r>
              <a:rPr lang="en-US" altLang="zh-TW" sz="1600">
                <a:solidFill>
                  <a:srgbClr val="000000"/>
                </a:solidFill>
              </a:rPr>
              <a:t>- </a:t>
            </a:r>
            <a:r>
              <a:rPr lang="zh-TW" altLang="en-US" sz="1600">
                <a:solidFill>
                  <a:srgbClr val="000000"/>
                </a:solidFill>
              </a:rPr>
              <a:t>將 “乙太通道” 中的所有介面設定為相同速度和相同雙工模式操作。 </a:t>
            </a:r>
          </a:p>
          <a:p>
            <a:pPr marL="342892" indent="-342892" algn="l">
              <a:buFont typeface="Arial" panose="020b0604020202020204" pitchFamily="34" charset="0"/>
              <a:buChar char="•"/>
            </a:pPr>
            <a:r>
              <a:rPr lang="en-US" altLang="zh-TW" sz="1600" b="1">
                <a:solidFill>
                  <a:srgbClr val="000000"/>
                </a:solidFill>
              </a:rPr>
              <a:t>VLAN </a:t>
            </a:r>
            <a:r>
              <a:rPr lang="zh-TW" altLang="en-US" sz="1600" b="1">
                <a:solidFill>
                  <a:srgbClr val="000000"/>
                </a:solidFill>
              </a:rPr>
              <a:t>相符</a:t>
            </a:r>
            <a:r>
              <a:rPr lang="zh-TW" altLang="en-US" sz="1600">
                <a:solidFill>
                  <a:srgbClr val="000000"/>
                </a:solidFill>
              </a:rPr>
              <a:t> </a:t>
            </a:r>
            <a:r>
              <a:rPr lang="en-US" altLang="zh-TW" sz="1600">
                <a:solidFill>
                  <a:srgbClr val="000000"/>
                </a:solidFill>
              </a:rPr>
              <a:t>- “</a:t>
            </a:r>
            <a:r>
              <a:rPr lang="zh-TW" altLang="en-US" sz="1600">
                <a:solidFill>
                  <a:srgbClr val="000000"/>
                </a:solidFill>
              </a:rPr>
              <a:t>乙太通道” 束中的所有介面必須指派給相同的 </a:t>
            </a:r>
            <a:r>
              <a:rPr lang="en-US" altLang="zh-TW" sz="1600">
                <a:solidFill>
                  <a:srgbClr val="000000"/>
                </a:solidFill>
              </a:rPr>
              <a:t>VLAN</a:t>
            </a:r>
            <a:r>
              <a:rPr lang="zh-TW" altLang="en-US" sz="1600">
                <a:solidFill>
                  <a:srgbClr val="000000"/>
                </a:solidFill>
              </a:rPr>
              <a:t>，或設定為中繼 </a:t>
            </a:r>
            <a:r>
              <a:rPr lang="en-US" altLang="zh-TW" sz="1600">
                <a:solidFill>
                  <a:srgbClr val="000000"/>
                </a:solidFill>
              </a:rPr>
              <a:t>(</a:t>
            </a:r>
            <a:r>
              <a:rPr lang="zh-TW" altLang="en-US" sz="1600">
                <a:solidFill>
                  <a:srgbClr val="000000"/>
                </a:solidFill>
              </a:rPr>
              <a:t>如圖所示</a:t>
            </a:r>
            <a:r>
              <a:rPr lang="en-US" altLang="zh-TW" sz="1600">
                <a:solidFill>
                  <a:srgbClr val="000000"/>
                </a:solidFill>
              </a:rPr>
              <a:t>)</a:t>
            </a:r>
            <a:r>
              <a:rPr lang="zh-TW" altLang="en-US" sz="1600">
                <a:solidFill>
                  <a:srgbClr val="000000"/>
                </a:solidFill>
              </a:rPr>
              <a:t>。 </a:t>
            </a:r>
          </a:p>
          <a:p>
            <a:pPr marL="342892" indent="-342892" algn="l">
              <a:buFont typeface="Arial" panose="020b0604020202020204" pitchFamily="34" charset="0"/>
              <a:buChar char="•"/>
            </a:pPr>
            <a:r>
              <a:rPr lang="en-US" altLang="zh-TW" sz="1600" b="1">
                <a:solidFill>
                  <a:srgbClr val="000000"/>
                </a:solidFill>
              </a:rPr>
              <a:t>VLAN </a:t>
            </a:r>
            <a:r>
              <a:rPr lang="zh-TW" altLang="en-US" sz="1600" b="1">
                <a:solidFill>
                  <a:srgbClr val="000000"/>
                </a:solidFill>
              </a:rPr>
              <a:t>範圍</a:t>
            </a:r>
            <a:r>
              <a:rPr lang="zh-TW" altLang="en-US" sz="1600">
                <a:solidFill>
                  <a:srgbClr val="000000"/>
                </a:solidFill>
              </a:rPr>
              <a:t> </a:t>
            </a:r>
            <a:r>
              <a:rPr lang="en-US" altLang="zh-TW" sz="1600">
                <a:solidFill>
                  <a:srgbClr val="000000"/>
                </a:solidFill>
              </a:rPr>
              <a:t>- </a:t>
            </a:r>
            <a:r>
              <a:rPr lang="zh-TW" altLang="en-US" sz="1600">
                <a:solidFill>
                  <a:srgbClr val="000000"/>
                </a:solidFill>
              </a:rPr>
              <a:t>乙太通道在中繼乙太通道中的所有介面上支援相同允許的 </a:t>
            </a:r>
            <a:r>
              <a:rPr lang="en-US" altLang="zh-TW" sz="1600">
                <a:solidFill>
                  <a:srgbClr val="000000"/>
                </a:solidFill>
              </a:rPr>
              <a:t>VLAN </a:t>
            </a:r>
            <a:r>
              <a:rPr lang="zh-TW" altLang="en-US" sz="1600">
                <a:solidFill>
                  <a:srgbClr val="000000"/>
                </a:solidFill>
              </a:rPr>
              <a:t>範圍。如果允許的 </a:t>
            </a:r>
            <a:r>
              <a:rPr lang="en-US" altLang="zh-TW" sz="1600">
                <a:solidFill>
                  <a:srgbClr val="000000"/>
                </a:solidFill>
              </a:rPr>
              <a:t>VLAN </a:t>
            </a:r>
            <a:r>
              <a:rPr lang="zh-TW" altLang="en-US" sz="1600">
                <a:solidFill>
                  <a:srgbClr val="000000"/>
                </a:solidFill>
              </a:rPr>
              <a:t>範圍不相同，即使介面設定為 </a:t>
            </a:r>
            <a:r>
              <a:rPr lang="zh-TW" altLang="en-US" sz="1600" b="1">
                <a:solidFill>
                  <a:srgbClr val="000000"/>
                </a:solidFill>
              </a:rPr>
              <a:t>自動</a:t>
            </a:r>
            <a:r>
              <a:rPr lang="zh-TW" altLang="en-US" sz="1600">
                <a:solidFill>
                  <a:srgbClr val="000000"/>
                </a:solidFill>
              </a:rPr>
              <a:t> 或 </a:t>
            </a:r>
            <a:r>
              <a:rPr lang="zh-TW" altLang="en-US" sz="1600" b="1">
                <a:solidFill>
                  <a:srgbClr val="000000"/>
                </a:solidFill>
              </a:rPr>
              <a:t>期望</a:t>
            </a:r>
            <a:r>
              <a:rPr lang="zh-TW" altLang="en-US" sz="1600">
                <a:solidFill>
                  <a:srgbClr val="000000"/>
                </a:solidFill>
              </a:rPr>
              <a:t> 模式，介面也不會形成 “乙太通道”。 </a:t>
            </a:r>
          </a:p>
          <a:p>
            <a:pPr marL="0" indent="0" algn="l"/>
            <a:endParaRPr lang="en-US" sz="1200">
              <a:solidFill>
                <a:srgbClr val="000000"/>
              </a:solidFill>
            </a:endParaRPr>
          </a:p>
        </p:txBody>
      </p:sp>
      <p:sp>
        <p:nvSpPr>
          <p:cNvPr id="2" name="投影片編號版面配置區 1"/>
          <p:cNvSpPr>
            <a:spLocks noGrp="1"/>
          </p:cNvSpPr>
          <p:nvPr>
            <p:ph type="sldNum" sz="quarter" idx="12"/>
          </p:nvPr>
        </p:nvSpPr>
        <p:spPr/>
        <p:txBody>
          <a:bodyPr/>
          <a:lstStyle/>
          <a:p>
            <a:fld id="{4FAB73BC-B049-4115-A692-8D63A059BFB8}" type="slidenum">
              <a:rPr lang="en-US" smtClean="0"/>
              <a:t>676</a:t>
            </a:fld>
            <a:endParaRPr lang="en-US"/>
          </a:p>
        </p:txBody>
      </p:sp>
    </p:spTree>
    <p:extLst>
      <p:ext uri="{BB962C8B-B14F-4D97-AF65-F5344CB8AC3E}">
        <p14:creationId xmlns:p14="http://schemas.microsoft.com/office/powerpoint/2010/main" val="217701349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677.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noAutofit/>
          </a:bodyPr>
          <a:lstStyle/>
          <a:p>
            <a:r>
              <a:rPr lang="en-US" altLang="zh-TW" sz="2700"/>
              <a:t>23</a:t>
            </a:r>
            <a:r>
              <a:rPr lang="zh-TW" altLang="zh-TW" sz="2700" smtClean="0"/>
              <a:t>.</a:t>
            </a:r>
            <a:r>
              <a:rPr lang="en-US" altLang="zh-TW" sz="2700" smtClean="0"/>
              <a:t>2</a:t>
            </a:r>
            <a:r>
              <a:rPr lang="zh-TW" altLang="zh-TW" sz="2700" smtClean="0"/>
              <a:t> </a:t>
            </a:r>
            <a:r>
              <a:rPr lang="en-US" altLang="zh-TW" sz="2700" err="1"/>
              <a:t>EtherChannel</a:t>
            </a:r>
            <a:r>
              <a:rPr lang="zh-TW" altLang="en-US" sz="2700"/>
              <a:t>設定</a:t>
            </a:r>
            <a:br>
              <a:rPr lang="en-US" sz="2700"/>
            </a:br>
            <a:r>
              <a:rPr lang="zh-TW" altLang="en-US" sz="2700"/>
              <a:t>設定準則</a:t>
            </a:r>
            <a:r>
              <a:rPr lang="en-US" altLang="zh-TW" sz="2700"/>
              <a:t>(</a:t>
            </a:r>
            <a:r>
              <a:rPr lang="zh-TW" altLang="en-US" sz="2700"/>
              <a:t>續</a:t>
            </a:r>
            <a:r>
              <a:rPr lang="en-US" altLang="zh-TW" sz="2700"/>
              <a:t>) </a:t>
            </a:r>
          </a:p>
        </p:txBody>
      </p:sp>
      <p:sp>
        <p:nvSpPr>
          <p:cNvPr id="5" name="Content Placeholder 4">
            <a:extLst>
              <a:ext uri="{FF2B5EF4-FFF2-40B4-BE49-F238E27FC236}">
                <a16:creationId xmlns:a16="http://schemas.microsoft.com/office/drawing/2014/main" id="{14402F9C-D6D7-4A93-936B-85F5A2F0A26D}"/>
              </a:ext>
            </a:extLst>
          </p:cNvPr>
          <p:cNvSpPr>
            <a:spLocks noGrp="1"/>
          </p:cNvSpPr>
          <p:nvPr>
            <p:ph idx="1"/>
          </p:nvPr>
        </p:nvSpPr>
        <p:spPr>
          <a:xfrm>
            <a:off x="474662" y="1589088"/>
            <a:ext cx="8280057" cy="1940416"/>
          </a:xfrm>
        </p:spPr>
        <p:txBody>
          <a:bodyPr/>
          <a:lstStyle/>
          <a:p>
            <a:pPr marL="342892" indent="-342892" algn="l">
              <a:buFont typeface="Arial" panose="020b0604020202020204" pitchFamily="34" charset="0"/>
              <a:buChar char="•"/>
            </a:pPr>
            <a:r>
              <a:rPr lang="zh-TW" altLang="en-US" sz="1500">
                <a:solidFill>
                  <a:srgbClr val="000000"/>
                </a:solidFill>
              </a:rPr>
              <a:t>下圖顯示了允許乙太通道在 </a:t>
            </a:r>
            <a:r>
              <a:rPr lang="en-US" altLang="zh-TW" sz="1500">
                <a:solidFill>
                  <a:srgbClr val="000000"/>
                </a:solidFill>
              </a:rPr>
              <a:t>S1 </a:t>
            </a:r>
            <a:r>
              <a:rPr lang="zh-TW" altLang="en-US" sz="1500">
                <a:solidFill>
                  <a:srgbClr val="000000"/>
                </a:solidFill>
              </a:rPr>
              <a:t>和 </a:t>
            </a:r>
            <a:r>
              <a:rPr lang="en-US" altLang="zh-TW" sz="1500">
                <a:solidFill>
                  <a:srgbClr val="000000"/>
                </a:solidFill>
              </a:rPr>
              <a:t>S2 </a:t>
            </a:r>
            <a:r>
              <a:rPr lang="zh-TW" altLang="en-US" sz="1500">
                <a:solidFill>
                  <a:srgbClr val="000000"/>
                </a:solidFill>
              </a:rPr>
              <a:t>之間形成的設定。</a:t>
            </a:r>
          </a:p>
          <a:p>
            <a:pPr marL="342892" indent="-342892" algn="l">
              <a:buFont typeface="Arial" panose="020b0604020202020204" pitchFamily="34" charset="0"/>
              <a:buChar char="•"/>
            </a:pPr>
            <a:r>
              <a:rPr lang="zh-TW" altLang="en-US" sz="1500">
                <a:solidFill>
                  <a:srgbClr val="000000"/>
                </a:solidFill>
              </a:rPr>
              <a:t>如果必須變更這些設定，請在連接埠通道介面設定模式中進行設定。套用至連接埠通道介面的任何設定也會影響個別介面。不過，套用至個別介面的設定並不會影響連接埠通道介面。因此，對屬於 “乙太通道” 連結一部分的介面進行設定變更可能會導致介面相容性問題。</a:t>
            </a:r>
          </a:p>
          <a:p>
            <a:pPr marL="342892" indent="-342892" algn="l">
              <a:buFont typeface="Arial" panose="020b0604020202020204" pitchFamily="34" charset="0"/>
              <a:buChar char="•"/>
            </a:pPr>
            <a:r>
              <a:rPr lang="zh-TW" altLang="en-US" sz="1500">
                <a:solidFill>
                  <a:srgbClr val="000000"/>
                </a:solidFill>
              </a:rPr>
              <a:t>連接埠通道可以在存取模式、中繼模式 </a:t>
            </a:r>
            <a:r>
              <a:rPr lang="en-US" altLang="zh-TW" sz="1500">
                <a:solidFill>
                  <a:srgbClr val="000000"/>
                </a:solidFill>
              </a:rPr>
              <a:t>(</a:t>
            </a:r>
            <a:r>
              <a:rPr lang="zh-TW" altLang="en-US" sz="1500">
                <a:solidFill>
                  <a:srgbClr val="000000"/>
                </a:solidFill>
              </a:rPr>
              <a:t>最常見</a:t>
            </a:r>
            <a:r>
              <a:rPr lang="en-US" altLang="zh-TW" sz="1500">
                <a:solidFill>
                  <a:srgbClr val="000000"/>
                </a:solidFill>
              </a:rPr>
              <a:t>) </a:t>
            </a:r>
            <a:r>
              <a:rPr lang="zh-TW" altLang="en-US" sz="1500">
                <a:solidFill>
                  <a:srgbClr val="000000"/>
                </a:solidFill>
              </a:rPr>
              <a:t>或路由連接埠上設定。</a:t>
            </a:r>
          </a:p>
          <a:p>
            <a:pPr marL="0" indent="0" algn="l"/>
            <a:endParaRPr lang="en-US" sz="1400">
              <a:solidFill>
                <a:srgbClr val="000000"/>
              </a:solidFill>
            </a:endParaRPr>
          </a:p>
          <a:p>
            <a:pPr marL="342892" indent="-342892" algn="l">
              <a:buFont typeface="Arial" panose="020b0604020202020204" pitchFamily="34" charset="0"/>
              <a:buChar char="•"/>
            </a:pPr>
            <a:endParaRPr lang="en-US" sz="1400">
              <a:solidFill>
                <a:srgbClr val="000000"/>
              </a:solidFill>
            </a:endParaRPr>
          </a:p>
        </p:txBody>
      </p:sp>
      <p:pic>
        <p:nvPicPr>
          <p:cNvPr id="6" name="Picture 5">
            <a:extLst>
              <a:ext uri="{FF2B5EF4-FFF2-40B4-BE49-F238E27FC236}">
                <a16:creationId xmlns:a16="http://schemas.microsoft.com/office/drawing/2014/main" id="{0DEDAB16-BC09-48F3-B9D1-87C56F94592E}"/>
              </a:ext>
            </a:extLst>
          </p:cNvPr>
          <p:cNvPicPr>
            <a:picLocks noChangeAspect="1"/>
          </p:cNvPicPr>
          <p:nvPr/>
        </p:nvPicPr>
        <p:blipFill>
          <a:blip r:embed="rId3"/>
          <a:stretch>
            <a:fillRect/>
          </a:stretch>
        </p:blipFill>
        <p:spPr>
          <a:xfrm>
            <a:off x="2286502" y="3695758"/>
            <a:ext cx="4437993" cy="1947546"/>
          </a:xfrm>
          <a:prstGeom prst="rect">
            <a:avLst/>
          </a:prstGeom>
        </p:spPr>
      </p:pic>
      <p:sp>
        <p:nvSpPr>
          <p:cNvPr id="2" name="投影片編號版面配置區 1"/>
          <p:cNvSpPr>
            <a:spLocks noGrp="1"/>
          </p:cNvSpPr>
          <p:nvPr>
            <p:ph type="sldNum" sz="quarter" idx="12"/>
          </p:nvPr>
        </p:nvSpPr>
        <p:spPr/>
        <p:txBody>
          <a:bodyPr/>
          <a:lstStyle/>
          <a:p>
            <a:fld id="{4FAB73BC-B049-4115-A692-8D63A059BFB8}" type="slidenum">
              <a:rPr lang="en-US" smtClean="0"/>
              <a:t>677</a:t>
            </a:fld>
            <a:endParaRPr lang="en-US"/>
          </a:p>
        </p:txBody>
      </p:sp>
    </p:spTree>
    <p:extLst>
      <p:ext uri="{BB962C8B-B14F-4D97-AF65-F5344CB8AC3E}">
        <p14:creationId xmlns:p14="http://schemas.microsoft.com/office/powerpoint/2010/main" val="95781351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678.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noAutofit/>
          </a:bodyPr>
          <a:lstStyle/>
          <a:p>
            <a:r>
              <a:rPr lang="en-US" altLang="zh-TW" sz="2700"/>
              <a:t>23</a:t>
            </a:r>
            <a:r>
              <a:rPr lang="zh-TW" altLang="zh-TW" sz="2700" smtClean="0"/>
              <a:t>.</a:t>
            </a:r>
            <a:r>
              <a:rPr lang="en-US" altLang="zh-TW" sz="2700" smtClean="0"/>
              <a:t>2</a:t>
            </a:r>
            <a:r>
              <a:rPr lang="zh-TW" altLang="zh-TW" sz="2700" smtClean="0"/>
              <a:t> </a:t>
            </a:r>
            <a:r>
              <a:rPr lang="en-US" altLang="zh-TW" sz="2700" err="1"/>
              <a:t>EtherChannel</a:t>
            </a:r>
            <a:r>
              <a:rPr lang="zh-TW" altLang="en-US" sz="2700"/>
              <a:t>設定</a:t>
            </a:r>
            <a:br>
              <a:rPr lang="en-US" sz="2700"/>
            </a:br>
            <a:r>
              <a:rPr lang="en-US" altLang="zh-TW" sz="2700"/>
              <a:t>LACP </a:t>
            </a:r>
            <a:r>
              <a:rPr lang="zh-TW" altLang="en-US" sz="2700"/>
              <a:t>設定範例</a:t>
            </a:r>
          </a:p>
        </p:txBody>
      </p:sp>
      <p:sp>
        <p:nvSpPr>
          <p:cNvPr id="4" name="Content Placeholder 3">
            <a:extLst>
              <a:ext uri="{FF2B5EF4-FFF2-40B4-BE49-F238E27FC236}">
                <a16:creationId xmlns:a16="http://schemas.microsoft.com/office/drawing/2014/main" id="{B3202802-B6C4-4698-8D38-180E70AE85D3}"/>
              </a:ext>
            </a:extLst>
          </p:cNvPr>
          <p:cNvSpPr>
            <a:spLocks noGrp="1"/>
          </p:cNvSpPr>
          <p:nvPr>
            <p:ph idx="1"/>
          </p:nvPr>
        </p:nvSpPr>
        <p:spPr>
          <a:xfrm>
            <a:off x="0" y="1589088"/>
            <a:ext cx="9144000" cy="2477188"/>
          </a:xfrm>
        </p:spPr>
        <p:txBody>
          <a:bodyPr/>
          <a:lstStyle/>
          <a:p>
            <a:pPr marL="0" indent="0" algn="l"/>
            <a:r>
              <a:rPr lang="zh-TW" altLang="en-US" sz="1600">
                <a:solidFill>
                  <a:srgbClr val="000000"/>
                </a:solidFill>
              </a:rPr>
              <a:t>使用 </a:t>
            </a:r>
            <a:r>
              <a:rPr lang="en-US" altLang="zh-TW" sz="1600">
                <a:solidFill>
                  <a:srgbClr val="000000"/>
                </a:solidFill>
              </a:rPr>
              <a:t>LACP </a:t>
            </a:r>
            <a:r>
              <a:rPr lang="zh-TW" altLang="en-US" sz="1600">
                <a:solidFill>
                  <a:srgbClr val="000000"/>
                </a:solidFill>
              </a:rPr>
              <a:t>設定 “乙太通道” 需要以下三個步驟：</a:t>
            </a:r>
          </a:p>
          <a:p>
            <a:pPr marL="342892" indent="-342892" algn="l">
              <a:buFont typeface="Arial" panose="020b0604020202020204" pitchFamily="34" charset="0"/>
              <a:buChar char="•"/>
            </a:pPr>
            <a:r>
              <a:rPr lang="zh-TW" altLang="en-US" sz="1400" b="1">
                <a:solidFill>
                  <a:srgbClr val="000000"/>
                </a:solidFill>
              </a:rPr>
              <a:t>步驟 </a:t>
            </a:r>
            <a:r>
              <a:rPr lang="en-US" altLang="zh-TW" sz="1400" b="1">
                <a:solidFill>
                  <a:srgbClr val="000000"/>
                </a:solidFill>
              </a:rPr>
              <a:t>1</a:t>
            </a:r>
            <a:r>
              <a:rPr lang="zh-TW" altLang="en-US" sz="1400">
                <a:solidFill>
                  <a:srgbClr val="000000"/>
                </a:solidFill>
              </a:rPr>
              <a:t> 使用 </a:t>
            </a:r>
            <a:r>
              <a:rPr lang="en-US" altLang="zh-TW" sz="1400" b="1">
                <a:solidFill>
                  <a:srgbClr val="000000"/>
                </a:solidFill>
              </a:rPr>
              <a:t>interface range</a:t>
            </a:r>
            <a:r>
              <a:rPr lang="zh-TW" altLang="en-US" sz="1400">
                <a:solidFill>
                  <a:srgbClr val="000000"/>
                </a:solidFill>
              </a:rPr>
              <a:t> 全域設定模式指令，指定構成 “乙太通道” 群組的</a:t>
            </a:r>
            <a:r>
              <a:rPr lang="en-US" altLang="zh-TW" sz="1400">
                <a:solidFill>
                  <a:srgbClr val="000000"/>
                </a:solidFill>
              </a:rPr>
              <a:t> </a:t>
            </a:r>
            <a:r>
              <a:rPr lang="zh-TW" altLang="en-US" sz="1400" i="1">
                <a:solidFill>
                  <a:srgbClr val="000000"/>
                </a:solidFill>
              </a:rPr>
              <a:t>介面</a:t>
            </a:r>
            <a:r>
              <a:rPr lang="zh-TW" altLang="en-US" sz="1400">
                <a:solidFill>
                  <a:srgbClr val="000000"/>
                </a:solidFill>
              </a:rPr>
              <a:t> 。</a:t>
            </a:r>
            <a:r>
              <a:rPr lang="en-US" altLang="zh-TW" sz="1400" b="1">
                <a:solidFill>
                  <a:srgbClr val="000000"/>
                </a:solidFill>
              </a:rPr>
              <a:t>range</a:t>
            </a:r>
            <a:r>
              <a:rPr lang="zh-TW" altLang="en-US" sz="1400">
                <a:solidFill>
                  <a:srgbClr val="000000"/>
                </a:solidFill>
              </a:rPr>
              <a:t> 關鍵字允許你選擇多個介面，並將它們全部設定在一起。</a:t>
            </a:r>
          </a:p>
          <a:p>
            <a:pPr marL="342892" indent="-342892" algn="l">
              <a:buFont typeface="Arial" panose="020b0604020202020204" pitchFamily="34" charset="0"/>
              <a:buChar char="•"/>
            </a:pPr>
            <a:r>
              <a:rPr lang="zh-TW" altLang="en-US" sz="1400" b="1">
                <a:solidFill>
                  <a:srgbClr val="000000"/>
                </a:solidFill>
              </a:rPr>
              <a:t>步驟 </a:t>
            </a:r>
            <a:r>
              <a:rPr lang="en-US" altLang="zh-TW" sz="1400" b="1">
                <a:solidFill>
                  <a:srgbClr val="000000"/>
                </a:solidFill>
              </a:rPr>
              <a:t>2</a:t>
            </a:r>
            <a:r>
              <a:rPr lang="zh-TW" altLang="en-US" sz="1400">
                <a:solidFill>
                  <a:srgbClr val="000000"/>
                </a:solidFill>
              </a:rPr>
              <a:t> 在介面範圍設定模式中，使用 </a:t>
            </a:r>
            <a:r>
              <a:rPr lang="en-US" altLang="zh-TW" sz="1400" b="1">
                <a:solidFill>
                  <a:srgbClr val="000000"/>
                </a:solidFill>
              </a:rPr>
              <a:t>channel-group</a:t>
            </a:r>
            <a:r>
              <a:rPr lang="zh-TW" altLang="en-US" sz="1400">
                <a:solidFill>
                  <a:srgbClr val="000000"/>
                </a:solidFill>
              </a:rPr>
              <a:t> </a:t>
            </a:r>
            <a:r>
              <a:rPr lang="en-US" altLang="zh-TW" sz="1400" i="1">
                <a:solidFill>
                  <a:srgbClr val="000000"/>
                </a:solidFill>
              </a:rPr>
              <a:t>identifier</a:t>
            </a:r>
            <a:r>
              <a:rPr lang="zh-TW" altLang="en-US" sz="1400">
                <a:solidFill>
                  <a:srgbClr val="000000"/>
                </a:solidFill>
              </a:rPr>
              <a:t> </a:t>
            </a:r>
            <a:r>
              <a:rPr lang="en-US" altLang="zh-TW" sz="1400" b="1">
                <a:solidFill>
                  <a:srgbClr val="000000"/>
                </a:solidFill>
              </a:rPr>
              <a:t>mode active</a:t>
            </a:r>
            <a:r>
              <a:rPr lang="zh-TW" altLang="en-US" sz="1400">
                <a:solidFill>
                  <a:srgbClr val="000000"/>
                </a:solidFill>
              </a:rPr>
              <a:t> 指令建立連接埠通道介面。識別碼會指定通道群組編號。</a:t>
            </a:r>
            <a:r>
              <a:rPr lang="en-US" altLang="zh-TW" sz="1400" b="1">
                <a:solidFill>
                  <a:srgbClr val="000000"/>
                </a:solidFill>
              </a:rPr>
              <a:t>mode active</a:t>
            </a:r>
            <a:r>
              <a:rPr lang="zh-TW" altLang="en-US" sz="1400">
                <a:solidFill>
                  <a:srgbClr val="000000"/>
                </a:solidFill>
              </a:rPr>
              <a:t> 關鍵字將其識別為 </a:t>
            </a:r>
            <a:r>
              <a:rPr lang="en-US" altLang="zh-TW" sz="1400">
                <a:solidFill>
                  <a:srgbClr val="000000"/>
                </a:solidFill>
              </a:rPr>
              <a:t>LACP “</a:t>
            </a:r>
            <a:r>
              <a:rPr lang="zh-TW" altLang="en-US" sz="1400">
                <a:solidFill>
                  <a:srgbClr val="000000"/>
                </a:solidFill>
              </a:rPr>
              <a:t>乙太通道” 設定。</a:t>
            </a:r>
          </a:p>
          <a:p>
            <a:pPr marL="342892" indent="-342892" algn="l">
              <a:buFont typeface="Arial" panose="020b0604020202020204" pitchFamily="34" charset="0"/>
              <a:buChar char="•"/>
            </a:pPr>
            <a:r>
              <a:rPr lang="zh-TW" altLang="en-US" sz="1400" b="1">
                <a:solidFill>
                  <a:srgbClr val="000000"/>
                </a:solidFill>
              </a:rPr>
              <a:t>步驟 </a:t>
            </a:r>
            <a:r>
              <a:rPr lang="en-US" altLang="zh-TW" sz="1400" b="1">
                <a:solidFill>
                  <a:srgbClr val="000000"/>
                </a:solidFill>
              </a:rPr>
              <a:t>3</a:t>
            </a:r>
            <a:r>
              <a:rPr lang="zh-TW" altLang="en-US" sz="1400" b="1">
                <a:solidFill>
                  <a:srgbClr val="000000"/>
                </a:solidFill>
              </a:rPr>
              <a:t>。</a:t>
            </a:r>
            <a:r>
              <a:rPr lang="zh-TW" altLang="en-US" sz="1400">
                <a:solidFill>
                  <a:srgbClr val="000000"/>
                </a:solidFill>
              </a:rPr>
              <a:t> 若要變更連接埠通道介面上的第 </a:t>
            </a:r>
            <a:r>
              <a:rPr lang="en-US" altLang="zh-TW" sz="1400">
                <a:solidFill>
                  <a:srgbClr val="000000"/>
                </a:solidFill>
              </a:rPr>
              <a:t>2 </a:t>
            </a:r>
            <a:r>
              <a:rPr lang="zh-TW" altLang="en-US" sz="1400">
                <a:solidFill>
                  <a:srgbClr val="000000"/>
                </a:solidFill>
              </a:rPr>
              <a:t>層設定，請使用 </a:t>
            </a:r>
            <a:r>
              <a:rPr lang="en-US" altLang="zh-TW" sz="1400" b="1">
                <a:solidFill>
                  <a:srgbClr val="000000"/>
                </a:solidFill>
              </a:rPr>
              <a:t>interface port-channel</a:t>
            </a:r>
            <a:r>
              <a:rPr lang="zh-TW" altLang="en-US" sz="1400">
                <a:solidFill>
                  <a:srgbClr val="000000"/>
                </a:solidFill>
              </a:rPr>
              <a:t> 指令進入連接埠通道介面設定模式，接著是介面識別碼。在此範例中，</a:t>
            </a:r>
            <a:r>
              <a:rPr lang="en-US" altLang="zh-TW" sz="1400">
                <a:solidFill>
                  <a:srgbClr val="000000"/>
                </a:solidFill>
              </a:rPr>
              <a:t>S1 </a:t>
            </a:r>
            <a:r>
              <a:rPr lang="zh-TW" altLang="en-US" sz="1400">
                <a:solidFill>
                  <a:srgbClr val="000000"/>
                </a:solidFill>
              </a:rPr>
              <a:t>設定了 </a:t>
            </a:r>
            <a:r>
              <a:rPr lang="en-US" altLang="zh-TW" sz="1400">
                <a:solidFill>
                  <a:srgbClr val="000000"/>
                </a:solidFill>
              </a:rPr>
              <a:t>LACP </a:t>
            </a:r>
            <a:r>
              <a:rPr lang="zh-TW" altLang="en-US" sz="1400">
                <a:solidFill>
                  <a:srgbClr val="000000"/>
                </a:solidFill>
              </a:rPr>
              <a:t>乙太通道。連接埠通道設定為具有指定允許 </a:t>
            </a:r>
            <a:r>
              <a:rPr lang="en-US" altLang="zh-TW" sz="1400">
                <a:solidFill>
                  <a:srgbClr val="000000"/>
                </a:solidFill>
              </a:rPr>
              <a:t>VLAN </a:t>
            </a:r>
            <a:r>
              <a:rPr lang="zh-TW" altLang="en-US" sz="1400">
                <a:solidFill>
                  <a:srgbClr val="000000"/>
                </a:solidFill>
              </a:rPr>
              <a:t>的中繼介面。 </a:t>
            </a:r>
          </a:p>
          <a:p>
            <a:pPr marL="342892" indent="-342892" algn="l">
              <a:buFont typeface="Arial" panose="020b0604020202020204" pitchFamily="34" charset="0"/>
              <a:buChar char="•"/>
            </a:pPr>
            <a:endParaRPr lang="en-US" sz="1200">
              <a:solidFill>
                <a:srgbClr val="000000"/>
              </a:solidFill>
            </a:endParaRPr>
          </a:p>
        </p:txBody>
      </p:sp>
      <p:pic>
        <p:nvPicPr>
          <p:cNvPr id="7" name="Picture 6">
            <a:extLst>
              <a:ext uri="{FF2B5EF4-FFF2-40B4-BE49-F238E27FC236}">
                <a16:creationId xmlns:a16="http://schemas.microsoft.com/office/drawing/2014/main" id="{3B792C82-FBC3-4E2D-9829-2E0BF6BE9461}"/>
              </a:ext>
            </a:extLst>
          </p:cNvPr>
          <p:cNvPicPr>
            <a:picLocks noChangeAspect="1"/>
          </p:cNvPicPr>
          <p:nvPr/>
        </p:nvPicPr>
        <p:blipFill>
          <a:blip r:embed="rId3"/>
          <a:stretch>
            <a:fillRect/>
          </a:stretch>
        </p:blipFill>
        <p:spPr>
          <a:xfrm>
            <a:off x="2836205" y="4169503"/>
            <a:ext cx="3471591" cy="1376126"/>
          </a:xfrm>
          <a:prstGeom prst="rect">
            <a:avLst/>
          </a:prstGeom>
        </p:spPr>
      </p:pic>
      <p:sp>
        <p:nvSpPr>
          <p:cNvPr id="2" name="投影片編號版面配置區 1"/>
          <p:cNvSpPr>
            <a:spLocks noGrp="1"/>
          </p:cNvSpPr>
          <p:nvPr>
            <p:ph type="sldNum" sz="quarter" idx="12"/>
          </p:nvPr>
        </p:nvSpPr>
        <p:spPr/>
        <p:txBody>
          <a:bodyPr/>
          <a:lstStyle/>
          <a:p>
            <a:fld id="{4FAB73BC-B049-4115-A692-8D63A059BFB8}" type="slidenum">
              <a:rPr lang="en-US" smtClean="0"/>
              <a:t>678</a:t>
            </a:fld>
            <a:endParaRPr lang="en-US"/>
          </a:p>
        </p:txBody>
      </p:sp>
    </p:spTree>
    <p:extLst>
      <p:ext uri="{BB962C8B-B14F-4D97-AF65-F5344CB8AC3E}">
        <p14:creationId xmlns:p14="http://schemas.microsoft.com/office/powerpoint/2010/main" val="269851454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679.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noAutofit/>
          </a:bodyPr>
          <a:lstStyle/>
          <a:p>
            <a:r>
              <a:rPr lang="en-US" altLang="zh-TW" sz="2700"/>
              <a:t>23</a:t>
            </a:r>
            <a:r>
              <a:rPr lang="zh-TW" altLang="zh-TW" sz="2700" smtClean="0"/>
              <a:t>.</a:t>
            </a:r>
            <a:r>
              <a:rPr lang="en-US" altLang="zh-TW" sz="2700" smtClean="0"/>
              <a:t>3</a:t>
            </a:r>
            <a:r>
              <a:rPr lang="zh-TW" altLang="zh-TW" sz="2700" smtClean="0"/>
              <a:t> </a:t>
            </a:r>
            <a:r>
              <a:rPr lang="en-US" altLang="zh-TW" sz="2700" err="1" smtClean="0"/>
              <a:t>EtherChannel</a:t>
            </a:r>
            <a:r>
              <a:rPr lang="zh-TW" altLang="en-US" sz="2700"/>
              <a:t>故障排除</a:t>
            </a:r>
            <a:br>
              <a:rPr lang="en-US" sz="2700"/>
            </a:br>
            <a:r>
              <a:rPr lang="zh-TW" altLang="en-US" sz="2700"/>
              <a:t>驗證乙太通道</a:t>
            </a:r>
          </a:p>
        </p:txBody>
      </p:sp>
      <p:sp>
        <p:nvSpPr>
          <p:cNvPr id="5" name="Content Placeholder 4">
            <a:extLst>
              <a:ext uri="{FF2B5EF4-FFF2-40B4-BE49-F238E27FC236}">
                <a16:creationId xmlns:a16="http://schemas.microsoft.com/office/drawing/2014/main" id="{DB6DAB57-C9C1-4F52-9310-C0F72DA8C0D2}"/>
              </a:ext>
            </a:extLst>
          </p:cNvPr>
          <p:cNvSpPr>
            <a:spLocks noGrp="1"/>
          </p:cNvSpPr>
          <p:nvPr>
            <p:ph idx="1"/>
          </p:nvPr>
        </p:nvSpPr>
        <p:spPr>
          <a:xfrm>
            <a:off x="474662" y="1589088"/>
            <a:ext cx="8280057" cy="3689897"/>
          </a:xfrm>
        </p:spPr>
        <p:txBody>
          <a:bodyPr/>
          <a:lstStyle/>
          <a:p>
            <a:pPr marL="0" indent="0" algn="l"/>
            <a:r>
              <a:rPr lang="zh-TW" altLang="en-US" sz="1600">
                <a:solidFill>
                  <a:srgbClr val="000000"/>
                </a:solidFill>
              </a:rPr>
              <a:t>一如往常，當你在網路中設定裝置時，必須驗證你的設定。如果發生問題，你也需要能夠進行故障排除和修正。有許多指令可以驗證 “乙太通道” 設定：</a:t>
            </a:r>
          </a:p>
          <a:p>
            <a:pPr marL="342892" indent="-342892" algn="l">
              <a:buFont typeface="Arial" panose="020b0604020202020204" pitchFamily="34" charset="0"/>
              <a:buChar char="•"/>
            </a:pPr>
            <a:r>
              <a:rPr lang="en-US" altLang="zh-TW" sz="1600" b="1">
                <a:solidFill>
                  <a:srgbClr val="000000"/>
                </a:solidFill>
              </a:rPr>
              <a:t>show interfaces port-channe</a:t>
            </a:r>
            <a:r>
              <a:rPr lang="zh-TW" altLang="en-US" sz="1600">
                <a:solidFill>
                  <a:srgbClr val="000000"/>
                </a:solidFill>
              </a:rPr>
              <a:t> 命令會顯示連接埠通道介面的一般狀態。 </a:t>
            </a:r>
          </a:p>
          <a:p>
            <a:pPr marL="342892" indent="-342892" algn="l">
              <a:buFont typeface="Arial" panose="020b0604020202020204" pitchFamily="34" charset="0"/>
              <a:buChar char="•"/>
            </a:pPr>
            <a:r>
              <a:rPr lang="en-US" altLang="zh-TW" sz="1600" b="1">
                <a:solidFill>
                  <a:srgbClr val="000000"/>
                </a:solidFill>
              </a:rPr>
              <a:t>show etherchannel summary</a:t>
            </a:r>
            <a:r>
              <a:rPr lang="zh-TW" altLang="en-US" sz="1600">
                <a:solidFill>
                  <a:srgbClr val="000000"/>
                </a:solidFill>
              </a:rPr>
              <a:t> 指令會顯示每個連接埠通道的資訊。</a:t>
            </a:r>
          </a:p>
          <a:p>
            <a:pPr marL="342892" indent="-342892" algn="l">
              <a:buFont typeface="Arial" panose="020b0604020202020204" pitchFamily="34" charset="0"/>
              <a:buChar char="•"/>
            </a:pPr>
            <a:r>
              <a:rPr lang="en-US" altLang="zh-TW" sz="1600" b="1">
                <a:solidFill>
                  <a:srgbClr val="000000"/>
                </a:solidFill>
              </a:rPr>
              <a:t>show etherchannel port-channel</a:t>
            </a:r>
            <a:r>
              <a:rPr lang="zh-TW" altLang="en-US" sz="1600">
                <a:solidFill>
                  <a:srgbClr val="000000"/>
                </a:solidFill>
              </a:rPr>
              <a:t> 命令會顯示特定連接埠通道介面的相關資訊。</a:t>
            </a:r>
          </a:p>
          <a:p>
            <a:pPr marL="342892" indent="-342892" algn="l">
              <a:buFont typeface="Arial" panose="020b0604020202020204" pitchFamily="34" charset="0"/>
              <a:buChar char="•"/>
            </a:pPr>
            <a:r>
              <a:rPr lang="en-US" altLang="zh-TW" sz="1600" b="1">
                <a:solidFill>
                  <a:srgbClr val="000000"/>
                </a:solidFill>
              </a:rPr>
              <a:t>show interfaces etherchannel</a:t>
            </a:r>
            <a:r>
              <a:rPr lang="zh-TW" altLang="en-US" sz="1600">
                <a:solidFill>
                  <a:srgbClr val="000000"/>
                </a:solidFill>
              </a:rPr>
              <a:t> 指令可以提供有關 “乙太通道” 實體成員介面角色的資訊。</a:t>
            </a:r>
          </a:p>
        </p:txBody>
      </p:sp>
      <p:sp>
        <p:nvSpPr>
          <p:cNvPr id="2" name="投影片編號版面配置區 1"/>
          <p:cNvSpPr>
            <a:spLocks noGrp="1"/>
          </p:cNvSpPr>
          <p:nvPr>
            <p:ph type="sldNum" sz="quarter" idx="12"/>
          </p:nvPr>
        </p:nvSpPr>
        <p:spPr/>
        <p:txBody>
          <a:bodyPr/>
          <a:lstStyle/>
          <a:p>
            <a:fld id="{4FAB73BC-B049-4115-A692-8D63A059BFB8}" type="slidenum">
              <a:rPr lang="en-US" smtClean="0"/>
              <a:t>679</a:t>
            </a:fld>
            <a:endParaRPr lang="en-US"/>
          </a:p>
        </p:txBody>
      </p:sp>
    </p:spTree>
    <p:extLst>
      <p:ext uri="{BB962C8B-B14F-4D97-AF65-F5344CB8AC3E}">
        <p14:creationId xmlns:p14="http://schemas.microsoft.com/office/powerpoint/2010/main" val="390105450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68.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1505" name="Rectangle 2"/>
          <p:cNvSpPr>
            <a:spLocks noGrp="1" noChangeArrowheads="1"/>
          </p:cNvSpPr>
          <p:nvPr>
            <p:ph type="title"/>
          </p:nvPr>
        </p:nvSpPr>
        <p:spPr/>
        <p:txBody>
          <a:bodyPr>
            <a:normAutofit/>
          </a:bodyPr>
          <a:lstStyle/>
          <a:p>
            <a:pPr rtl="0"/>
            <a:r>
              <a:rPr lang="en-US" altLang="zh-TW" sz="2250" smtClean="0">
                <a:latin typeface="Arial"/>
              </a:rPr>
              <a:t>2.5</a:t>
            </a:r>
            <a:r>
              <a:rPr lang="zh-TW" altLang="en-US" sz="2250" smtClean="0">
                <a:latin typeface="Arial"/>
              </a:rPr>
              <a:t>儲存</a:t>
            </a:r>
            <a:r>
              <a:rPr lang="en-US" altLang="zh-TW" sz="2250">
                <a:latin typeface="Arial"/>
              </a:rPr>
              <a:t>-</a:t>
            </a:r>
            <a:r>
              <a:rPr lang="zh-TW" altLang="en-US" sz="2250">
                <a:latin typeface="Arial"/>
              </a:rPr>
              <a:t>組態組態檔案</a:t>
            </a:r>
          </a:p>
        </p:txBody>
      </p:sp>
      <p:sp>
        <p:nvSpPr>
          <p:cNvPr id="4" name="Content Placeholder 3"/>
          <p:cNvSpPr>
            <a:spLocks noGrp="1"/>
          </p:cNvSpPr>
          <p:nvPr>
            <p:ph idx="1"/>
          </p:nvPr>
        </p:nvSpPr>
        <p:spPr>
          <a:xfrm>
            <a:off x="145358" y="1796239"/>
            <a:ext cx="8853286" cy="1844852"/>
          </a:xfrm>
        </p:spPr>
        <p:txBody>
          <a:bodyPr>
            <a:normAutofit fontScale="92500" lnSpcReduction="10000"/>
          </a:bodyPr>
          <a:lstStyle/>
          <a:p>
            <a:pPr rtl="0"/>
            <a:r>
              <a:rPr lang="zh-TW"/>
              <a:t>有兩個系統檔案儲存裝置配置：</a:t>
            </a:r>
          </a:p>
          <a:p>
            <a:pPr lvl="2" rtl="0"/>
            <a:r>
              <a:rPr lang="zh-TW" b="1"/>
              <a:t>啟動配置</a:t>
            </a:r>
            <a:r>
              <a:rPr lang="zh-TW"/>
              <a:t> -這是存儲在 NVRAM 中保存的配置文件。它包含裝置在啟動或重新開機時將使用的所有命令。當裝置斷電後，快閃記憶體中的內容不會消失。</a:t>
            </a:r>
            <a:r>
              <a:rPr lang="zh-TW" b="1"/>
              <a:t> </a:t>
            </a:r>
          </a:p>
          <a:p>
            <a:pPr lvl="2" rtl="0"/>
            <a:r>
              <a:rPr lang="zh-TW" b="1"/>
              <a:t>運行配置</a:t>
            </a:r>
            <a:r>
              <a:rPr lang="zh-TW"/>
              <a:t> -這是存儲在隨機訪問存儲器（RAM）中。它反映了當前的設定。修改執行中的組態會立即影響 Cisco 裝置的操作。RAM 是揮發性記憶體。當裝置電源關閉或重新啟動時，它會遺失其所有內容。 </a:t>
            </a:r>
          </a:p>
          <a:p>
            <a:pPr lvl="2" rtl="0"/>
            <a:r>
              <a:rPr lang="zh-TW"/>
              <a:t>要將對執行設定所作的更改儲存到啟動設定檔中，請使用特權 EXEC 模式 命令。</a:t>
            </a:r>
          </a:p>
          <a:p>
            <a:pPr marL="0" indent="0">
              <a:buNone/>
            </a:pPr>
            <a:endParaRPr lang="en-US"/>
          </a:p>
        </p:txBody>
      </p:sp>
      <p:pic>
        <p:nvPicPr>
          <p:cNvPr id="8" name="Picture 7">
            <a:extLst>
              <a:ext uri="{FF2B5EF4-FFF2-40B4-BE49-F238E27FC236}">
                <a16:creationId xmlns:a16="http://schemas.microsoft.com/office/drawing/2014/main" id="{1874511C-BFF5-1740-9D8D-5996599CE94D}"/>
              </a:ext>
            </a:extLst>
          </p:cNvPr>
          <p:cNvPicPr>
            <a:picLocks noChangeAspect="1"/>
          </p:cNvPicPr>
          <p:nvPr/>
        </p:nvPicPr>
        <p:blipFill>
          <a:blip r:embed="rId3"/>
          <a:stretch>
            <a:fillRect/>
          </a:stretch>
        </p:blipFill>
        <p:spPr>
          <a:xfrm>
            <a:off x="641350" y="3781135"/>
            <a:ext cx="3797300" cy="1587500"/>
          </a:xfrm>
          <a:prstGeom prst="rect">
            <a:avLst/>
          </a:prstGeom>
        </p:spPr>
      </p:pic>
      <p:pic>
        <p:nvPicPr>
          <p:cNvPr id="7" name="Picture 6">
            <a:extLst>
              <a:ext uri="{FF2B5EF4-FFF2-40B4-BE49-F238E27FC236}">
                <a16:creationId xmlns:a16="http://schemas.microsoft.com/office/drawing/2014/main" id="{A510BADB-2ABF-2846-9C26-13D42A9976A9}"/>
              </a:ext>
            </a:extLst>
          </p:cNvPr>
          <p:cNvPicPr>
            <a:picLocks noChangeAspect="1"/>
          </p:cNvPicPr>
          <p:nvPr/>
        </p:nvPicPr>
        <p:blipFill>
          <a:blip r:embed="rId4"/>
          <a:stretch>
            <a:fillRect/>
          </a:stretch>
        </p:blipFill>
        <p:spPr>
          <a:xfrm>
            <a:off x="4705351" y="3781135"/>
            <a:ext cx="3797300" cy="1587500"/>
          </a:xfrm>
          <a:prstGeom prst="rect">
            <a:avLst/>
          </a:prstGeom>
        </p:spPr>
      </p:pic>
      <p:sp>
        <p:nvSpPr>
          <p:cNvPr id="2" name="投影片編號版面配置區 1"/>
          <p:cNvSpPr>
            <a:spLocks noGrp="1"/>
          </p:cNvSpPr>
          <p:nvPr>
            <p:ph type="sldNum" sz="quarter" idx="4"/>
          </p:nvPr>
        </p:nvSpPr>
        <p:spPr/>
        <p:txBody>
          <a:bodyPr/>
          <a:lstStyle/>
          <a:p>
            <a:pPr defTabSz="385754">
              <a:defRPr/>
            </a:pPr>
            <a:fld id="{2F5CCB13-0A32-4557-88E9-079F0C330695}" type="slidenum">
              <a:rPr lang="en-US" kern="0" smtClean="0">
                <a:solidFill>
                  <a:srgbClr val="595959"/>
                </a:solidFill>
              </a:rPr>
              <a:pPr defTabSz="385754">
                <a:defRPr/>
              </a:pPr>
              <a:t>68</a:t>
            </a:fld>
            <a:endParaRPr lang="en-US" kern="0">
              <a:solidFill>
                <a:srgbClr val="595959"/>
              </a:solidFill>
            </a:endParaRPr>
          </a:p>
        </p:txBody>
      </p:sp>
    </p:spTree>
    <p:custDataLst>
      <p:tags r:id="rId5"/>
    </p:custDataLst>
    <p:extLst>
      <p:ext uri="{BB962C8B-B14F-4D97-AF65-F5344CB8AC3E}">
        <p14:creationId xmlns:p14="http://schemas.microsoft.com/office/powerpoint/2010/main" val="2428540237"/>
      </p:ext>
    </p:extLst>
  </p:cSld>
  <p:clrMapOvr>
    <a:masterClrMapping/>
  </p:clrMapOvr>
  <p:transition spd="slow">
    <p:wipe/>
  </p:transition>
  <p:timing/>
</p:sld>
</file>

<file path=ppt/slides/slide680.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noAutofit/>
          </a:bodyPr>
          <a:lstStyle/>
          <a:p>
            <a:r>
              <a:rPr lang="en-US" altLang="zh-TW" sz="2700"/>
              <a:t>23</a:t>
            </a:r>
            <a:r>
              <a:rPr lang="zh-TW" altLang="zh-TW" sz="2700"/>
              <a:t>.</a:t>
            </a:r>
            <a:r>
              <a:rPr lang="en-US" altLang="zh-TW" sz="2700"/>
              <a:t>3</a:t>
            </a:r>
            <a:r>
              <a:rPr lang="zh-TW" altLang="zh-TW" sz="2700"/>
              <a:t> </a:t>
            </a:r>
            <a:r>
              <a:rPr lang="en-US" altLang="zh-TW" sz="2700" err="1"/>
              <a:t>EtherChannel</a:t>
            </a:r>
            <a:r>
              <a:rPr lang="zh-TW" altLang="en-US" sz="2700"/>
              <a:t>故障排除</a:t>
            </a:r>
            <a:br>
              <a:rPr lang="en-US" sz="2700"/>
            </a:br>
            <a:r>
              <a:rPr lang="zh-TW" altLang="en-US" sz="2700"/>
              <a:t>乙太通道常見問題</a:t>
            </a:r>
          </a:p>
        </p:txBody>
      </p:sp>
      <p:sp>
        <p:nvSpPr>
          <p:cNvPr id="4" name="Content Placeholder 3">
            <a:extLst>
              <a:ext uri="{FF2B5EF4-FFF2-40B4-BE49-F238E27FC236}">
                <a16:creationId xmlns:a16="http://schemas.microsoft.com/office/drawing/2014/main" id="{7C508740-D372-4F58-BBFC-5287922307D2}"/>
              </a:ext>
            </a:extLst>
          </p:cNvPr>
          <p:cNvSpPr>
            <a:spLocks noGrp="1"/>
          </p:cNvSpPr>
          <p:nvPr>
            <p:ph idx="1"/>
          </p:nvPr>
        </p:nvSpPr>
        <p:spPr>
          <a:xfrm>
            <a:off x="474662" y="1589088"/>
            <a:ext cx="8280057" cy="3689897"/>
          </a:xfrm>
        </p:spPr>
        <p:txBody>
          <a:bodyPr/>
          <a:lstStyle/>
          <a:p>
            <a:pPr marL="0" indent="0" algn="l"/>
            <a:r>
              <a:rPr lang="zh-TW" altLang="en-US" sz="1600">
                <a:solidFill>
                  <a:srgbClr val="000000"/>
                </a:solidFill>
              </a:rPr>
              <a:t>“乙太通道” 內的所有介面都必須具有相同的速度和雙工模式、中繼上的原生和允許的 </a:t>
            </a:r>
            <a:r>
              <a:rPr lang="en-US" altLang="zh-TW" sz="1600">
                <a:solidFill>
                  <a:srgbClr val="000000"/>
                </a:solidFill>
              </a:rPr>
              <a:t>VLAN</a:t>
            </a:r>
            <a:r>
              <a:rPr lang="zh-TW" altLang="en-US" sz="1600">
                <a:solidFill>
                  <a:srgbClr val="000000"/>
                </a:solidFill>
              </a:rPr>
              <a:t>，以及存取連接埠上的存取 </a:t>
            </a:r>
            <a:r>
              <a:rPr lang="en-US" altLang="zh-TW" sz="1600">
                <a:solidFill>
                  <a:srgbClr val="000000"/>
                </a:solidFill>
              </a:rPr>
              <a:t>VLAN </a:t>
            </a:r>
            <a:r>
              <a:rPr lang="zh-TW" altLang="en-US" sz="1600">
                <a:solidFill>
                  <a:srgbClr val="000000"/>
                </a:solidFill>
              </a:rPr>
              <a:t>的設定。確保這些設定將大幅減少與 “乙太通道” 相關的網路問題。常見的 “乙太通道” 問題包括：</a:t>
            </a:r>
          </a:p>
          <a:p>
            <a:pPr marL="415975" lvl="1" indent="-342892">
              <a:buFont typeface="Arial" panose="020b0604020202020204" pitchFamily="34" charset="0"/>
              <a:buChar char="•"/>
            </a:pPr>
            <a:r>
              <a:rPr lang="zh-TW" altLang="en-US" sz="1600">
                <a:solidFill>
                  <a:srgbClr val="000000"/>
                </a:solidFill>
              </a:rPr>
              <a:t>“乙太通道” 中指派的連接埠不屬於相同 </a:t>
            </a:r>
            <a:r>
              <a:rPr lang="en-US" altLang="zh-TW" sz="1600">
                <a:solidFill>
                  <a:srgbClr val="000000"/>
                </a:solidFill>
              </a:rPr>
              <a:t>VLAN </a:t>
            </a:r>
            <a:r>
              <a:rPr lang="zh-TW" altLang="en-US" sz="1600">
                <a:solidFill>
                  <a:srgbClr val="000000"/>
                </a:solidFill>
              </a:rPr>
              <a:t>的一部分，也不是設定為中繼。具有不同原生 </a:t>
            </a:r>
            <a:r>
              <a:rPr lang="en-US" altLang="zh-TW" sz="1600">
                <a:solidFill>
                  <a:srgbClr val="000000"/>
                </a:solidFill>
              </a:rPr>
              <a:t>VLAN </a:t>
            </a:r>
            <a:r>
              <a:rPr lang="zh-TW" altLang="en-US" sz="1600">
                <a:solidFill>
                  <a:srgbClr val="000000"/>
                </a:solidFill>
              </a:rPr>
              <a:t>的連接埠無法形成 “乙太通道”。</a:t>
            </a:r>
          </a:p>
          <a:p>
            <a:pPr marL="415975" lvl="1" indent="-342892">
              <a:buFont typeface="Arial" panose="020b0604020202020204" pitchFamily="34" charset="0"/>
              <a:buChar char="•"/>
            </a:pPr>
            <a:r>
              <a:rPr lang="zh-TW" altLang="en-US" sz="1600">
                <a:solidFill>
                  <a:srgbClr val="000000"/>
                </a:solidFill>
              </a:rPr>
              <a:t>中繼是在組成 “乙太通道” 的某些連接埠上設定的，但並非全部連接埠。不建議你在組成 “乙太通道” 的個別連接埠上設定中繼模式。在 “乙太通道” 上設定中繼時，請驗證 “乙太通道” 上的中繼模式。</a:t>
            </a:r>
          </a:p>
          <a:p>
            <a:pPr marL="415975" lvl="1" indent="-342892">
              <a:buFont typeface="Arial" panose="020b0604020202020204" pitchFamily="34" charset="0"/>
              <a:buChar char="•"/>
            </a:pPr>
            <a:r>
              <a:rPr lang="zh-TW" altLang="en-US" sz="1600">
                <a:solidFill>
                  <a:srgbClr val="000000"/>
                </a:solidFill>
              </a:rPr>
              <a:t>如果允許的 </a:t>
            </a:r>
            <a:r>
              <a:rPr lang="en-US" altLang="zh-TW" sz="1600">
                <a:solidFill>
                  <a:srgbClr val="000000"/>
                </a:solidFill>
              </a:rPr>
              <a:t>VLAN </a:t>
            </a:r>
            <a:r>
              <a:rPr lang="zh-TW" altLang="en-US" sz="1600">
                <a:solidFill>
                  <a:srgbClr val="000000"/>
                </a:solidFill>
              </a:rPr>
              <a:t>範圍不相同，即使 </a:t>
            </a:r>
            <a:r>
              <a:rPr lang="en-US" altLang="zh-TW" sz="1600">
                <a:solidFill>
                  <a:srgbClr val="000000"/>
                </a:solidFill>
              </a:rPr>
              <a:t>PAgP </a:t>
            </a:r>
            <a:r>
              <a:rPr lang="zh-TW" altLang="en-US" sz="1600">
                <a:solidFill>
                  <a:srgbClr val="000000"/>
                </a:solidFill>
              </a:rPr>
              <a:t>設定為 </a:t>
            </a:r>
            <a:r>
              <a:rPr lang="zh-TW" altLang="en-US" sz="1600" b="1">
                <a:solidFill>
                  <a:srgbClr val="000000"/>
                </a:solidFill>
              </a:rPr>
              <a:t>自動</a:t>
            </a:r>
            <a:r>
              <a:rPr lang="zh-TW" altLang="en-US" sz="1600">
                <a:solidFill>
                  <a:srgbClr val="000000"/>
                </a:solidFill>
              </a:rPr>
              <a:t> 或 </a:t>
            </a:r>
            <a:r>
              <a:rPr lang="zh-TW" altLang="en-US" sz="1600" b="1">
                <a:solidFill>
                  <a:srgbClr val="000000"/>
                </a:solidFill>
              </a:rPr>
              <a:t>期望</a:t>
            </a:r>
            <a:r>
              <a:rPr lang="zh-TW" altLang="en-US" sz="1600">
                <a:solidFill>
                  <a:srgbClr val="000000"/>
                </a:solidFill>
              </a:rPr>
              <a:t> 模式，連接埠也不會形成 “乙太通道”。</a:t>
            </a:r>
          </a:p>
          <a:p>
            <a:pPr marL="415975" lvl="1" indent="-342892">
              <a:buFont typeface="Arial" panose="020b0604020202020204" pitchFamily="34" charset="0"/>
              <a:buChar char="•"/>
            </a:pPr>
            <a:r>
              <a:rPr lang="zh-TW" altLang="en-US" sz="1600">
                <a:solidFill>
                  <a:srgbClr val="000000"/>
                </a:solidFill>
              </a:rPr>
              <a:t>乙太通道的兩端設定 </a:t>
            </a:r>
            <a:r>
              <a:rPr lang="en-US" altLang="zh-TW" sz="1600">
                <a:solidFill>
                  <a:srgbClr val="000000"/>
                </a:solidFill>
              </a:rPr>
              <a:t>PAgP </a:t>
            </a:r>
            <a:r>
              <a:rPr lang="zh-TW" altLang="en-US" sz="1600">
                <a:solidFill>
                  <a:srgbClr val="000000"/>
                </a:solidFill>
              </a:rPr>
              <a:t>和 </a:t>
            </a:r>
            <a:r>
              <a:rPr lang="en-US" altLang="zh-TW" sz="1600">
                <a:solidFill>
                  <a:srgbClr val="000000"/>
                </a:solidFill>
              </a:rPr>
              <a:t>LACP </a:t>
            </a:r>
            <a:r>
              <a:rPr lang="zh-TW" altLang="en-US" sz="1600">
                <a:solidFill>
                  <a:srgbClr val="000000"/>
                </a:solidFill>
              </a:rPr>
              <a:t>的動態協商選項不相容。</a:t>
            </a:r>
          </a:p>
          <a:p>
            <a:pPr marL="0" indent="0" algn="l"/>
            <a:endParaRPr lang="en-US" sz="1400">
              <a:solidFill>
                <a:srgbClr val="000000"/>
              </a:solidFill>
            </a:endParaRPr>
          </a:p>
        </p:txBody>
      </p:sp>
      <p:sp>
        <p:nvSpPr>
          <p:cNvPr id="2" name="投影片編號版面配置區 1"/>
          <p:cNvSpPr>
            <a:spLocks noGrp="1"/>
          </p:cNvSpPr>
          <p:nvPr>
            <p:ph type="sldNum" sz="quarter" idx="12"/>
          </p:nvPr>
        </p:nvSpPr>
        <p:spPr/>
        <p:txBody>
          <a:bodyPr/>
          <a:lstStyle/>
          <a:p>
            <a:fld id="{4FAB73BC-B049-4115-A692-8D63A059BFB8}" type="slidenum">
              <a:rPr lang="en-US" smtClean="0"/>
              <a:t>680</a:t>
            </a:fld>
            <a:endParaRPr lang="en-US"/>
          </a:p>
        </p:txBody>
      </p:sp>
    </p:spTree>
    <p:extLst>
      <p:ext uri="{BB962C8B-B14F-4D97-AF65-F5344CB8AC3E}">
        <p14:creationId xmlns:p14="http://schemas.microsoft.com/office/powerpoint/2010/main" val="406263169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681.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noAutofit/>
          </a:bodyPr>
          <a:lstStyle/>
          <a:p>
            <a:r>
              <a:rPr lang="en-US" altLang="zh-TW" sz="2700"/>
              <a:t>23</a:t>
            </a:r>
            <a:r>
              <a:rPr lang="zh-TW" altLang="zh-TW" sz="2700"/>
              <a:t>.</a:t>
            </a:r>
            <a:r>
              <a:rPr lang="en-US" altLang="zh-TW" sz="2700"/>
              <a:t>3</a:t>
            </a:r>
            <a:r>
              <a:rPr lang="zh-TW" altLang="zh-TW" sz="2700"/>
              <a:t> </a:t>
            </a:r>
            <a:r>
              <a:rPr lang="en-US" altLang="zh-TW" sz="2700" err="1"/>
              <a:t>EtherChannel</a:t>
            </a:r>
            <a:r>
              <a:rPr lang="zh-TW" altLang="en-US" sz="2700"/>
              <a:t>故障排除</a:t>
            </a:r>
            <a:br>
              <a:rPr lang="en-US" sz="2700"/>
            </a:br>
            <a:r>
              <a:rPr lang="zh-TW" altLang="en-US" sz="2700"/>
              <a:t>故障排除乙太通道範例 </a:t>
            </a:r>
          </a:p>
        </p:txBody>
      </p:sp>
      <p:sp>
        <p:nvSpPr>
          <p:cNvPr id="5" name="Content Placeholder 4">
            <a:extLst>
              <a:ext uri="{FF2B5EF4-FFF2-40B4-BE49-F238E27FC236}">
                <a16:creationId xmlns:a16="http://schemas.microsoft.com/office/drawing/2014/main" id="{B192CB3F-11C7-4E7D-AF4C-3024EF013665}"/>
              </a:ext>
            </a:extLst>
          </p:cNvPr>
          <p:cNvSpPr>
            <a:spLocks noGrp="1"/>
          </p:cNvSpPr>
          <p:nvPr>
            <p:ph idx="1"/>
          </p:nvPr>
        </p:nvSpPr>
        <p:spPr>
          <a:xfrm>
            <a:off x="474662" y="1589088"/>
            <a:ext cx="8280057" cy="731838"/>
          </a:xfrm>
        </p:spPr>
        <p:txBody>
          <a:bodyPr/>
          <a:lstStyle/>
          <a:p>
            <a:pPr marL="0" indent="0" algn="l"/>
            <a:r>
              <a:rPr lang="zh-TW" altLang="en-US" sz="1600">
                <a:solidFill>
                  <a:srgbClr val="000000"/>
                </a:solidFill>
              </a:rPr>
              <a:t>在圖中，交換器 </a:t>
            </a:r>
            <a:r>
              <a:rPr lang="en-US" altLang="zh-TW" sz="1600">
                <a:solidFill>
                  <a:srgbClr val="000000"/>
                </a:solidFill>
              </a:rPr>
              <a:t>S1 </a:t>
            </a:r>
            <a:r>
              <a:rPr lang="zh-TW" altLang="en-US" sz="1600">
                <a:solidFill>
                  <a:srgbClr val="000000"/>
                </a:solidFill>
              </a:rPr>
              <a:t>和 </a:t>
            </a:r>
            <a:r>
              <a:rPr lang="en-US" altLang="zh-TW" sz="1600">
                <a:solidFill>
                  <a:srgbClr val="000000"/>
                </a:solidFill>
              </a:rPr>
              <a:t>S2 </a:t>
            </a:r>
            <a:r>
              <a:rPr lang="zh-TW" altLang="en-US" sz="1600">
                <a:solidFill>
                  <a:srgbClr val="000000"/>
                </a:solidFill>
              </a:rPr>
              <a:t>上的介面 </a:t>
            </a:r>
            <a:r>
              <a:rPr lang="en-US" altLang="zh-TW" sz="1600">
                <a:solidFill>
                  <a:srgbClr val="000000"/>
                </a:solidFill>
              </a:rPr>
              <a:t>F0/1 </a:t>
            </a:r>
            <a:r>
              <a:rPr lang="zh-TW" altLang="en-US" sz="1600">
                <a:solidFill>
                  <a:srgbClr val="000000"/>
                </a:solidFill>
              </a:rPr>
              <a:t>和 </a:t>
            </a:r>
            <a:r>
              <a:rPr lang="en-US" altLang="zh-TW" sz="1600">
                <a:solidFill>
                  <a:srgbClr val="000000"/>
                </a:solidFill>
              </a:rPr>
              <a:t>F0/2 </a:t>
            </a:r>
            <a:r>
              <a:rPr lang="zh-TW" altLang="en-US" sz="1600">
                <a:solidFill>
                  <a:srgbClr val="000000"/>
                </a:solidFill>
              </a:rPr>
              <a:t>用乙太通道連接。但是，“乙太通道” 無法運作。</a:t>
            </a:r>
          </a:p>
          <a:p>
            <a:pPr marL="0" indent="0" algn="l"/>
            <a:br>
              <a:rPr lang="en-US" sz="1600">
                <a:solidFill>
                  <a:srgbClr val="000000"/>
                </a:solidFill>
              </a:rPr>
            </a:br>
            <a:endParaRPr lang="en-US" sz="1600">
              <a:solidFill>
                <a:srgbClr val="000000"/>
              </a:solidFill>
            </a:endParaRPr>
          </a:p>
        </p:txBody>
      </p:sp>
      <p:pic>
        <p:nvPicPr>
          <p:cNvPr id="6" name="Picture 5">
            <a:extLst>
              <a:ext uri="{FF2B5EF4-FFF2-40B4-BE49-F238E27FC236}">
                <a16:creationId xmlns:a16="http://schemas.microsoft.com/office/drawing/2014/main" id="{EDCAC2A1-2055-4E19-B01E-83BD0EA16DA0}"/>
              </a:ext>
            </a:extLst>
          </p:cNvPr>
          <p:cNvPicPr>
            <a:picLocks noChangeAspect="1"/>
          </p:cNvPicPr>
          <p:nvPr/>
        </p:nvPicPr>
        <p:blipFill>
          <a:blip r:embed="rId3"/>
          <a:stretch>
            <a:fillRect/>
          </a:stretch>
        </p:blipFill>
        <p:spPr>
          <a:xfrm>
            <a:off x="1058361" y="2630870"/>
            <a:ext cx="6228766" cy="1146471"/>
          </a:xfrm>
          <a:prstGeom prst="rect">
            <a:avLst/>
          </a:prstGeom>
        </p:spPr>
      </p:pic>
      <p:sp>
        <p:nvSpPr>
          <p:cNvPr id="2" name="投影片編號版面配置區 1"/>
          <p:cNvSpPr>
            <a:spLocks noGrp="1"/>
          </p:cNvSpPr>
          <p:nvPr>
            <p:ph type="sldNum" sz="quarter" idx="12"/>
          </p:nvPr>
        </p:nvSpPr>
        <p:spPr/>
        <p:txBody>
          <a:bodyPr/>
          <a:lstStyle/>
          <a:p>
            <a:fld id="{4FAB73BC-B049-4115-A692-8D63A059BFB8}" type="slidenum">
              <a:rPr lang="en-US" smtClean="0"/>
              <a:t>681</a:t>
            </a:fld>
            <a:endParaRPr lang="en-US"/>
          </a:p>
        </p:txBody>
      </p:sp>
    </p:spTree>
    <p:extLst>
      <p:ext uri="{BB962C8B-B14F-4D97-AF65-F5344CB8AC3E}">
        <p14:creationId xmlns:p14="http://schemas.microsoft.com/office/powerpoint/2010/main" val="149617253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682.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noAutofit/>
          </a:bodyPr>
          <a:lstStyle/>
          <a:p>
            <a:r>
              <a:rPr lang="en-US" altLang="zh-TW" sz="2700"/>
              <a:t>23</a:t>
            </a:r>
            <a:r>
              <a:rPr lang="zh-TW" altLang="zh-TW" sz="2700"/>
              <a:t>.</a:t>
            </a:r>
            <a:r>
              <a:rPr lang="en-US" altLang="zh-TW" sz="2700"/>
              <a:t>3</a:t>
            </a:r>
            <a:r>
              <a:rPr lang="zh-TW" altLang="zh-TW" sz="2700"/>
              <a:t> </a:t>
            </a:r>
            <a:r>
              <a:rPr lang="en-US" altLang="zh-TW" sz="2700" err="1"/>
              <a:t>EtherChannel</a:t>
            </a:r>
            <a:r>
              <a:rPr lang="zh-TW" altLang="en-US" sz="2700"/>
              <a:t>故障排除</a:t>
            </a:r>
            <a:br>
              <a:rPr lang="en-US" sz="2700"/>
            </a:br>
            <a:r>
              <a:rPr lang="zh-TW" altLang="en-US" sz="2700"/>
              <a:t>故障排除乙太通道範例 </a:t>
            </a:r>
            <a:r>
              <a:rPr lang="en-US" altLang="zh-TW" sz="2700"/>
              <a:t>(</a:t>
            </a:r>
            <a:r>
              <a:rPr lang="zh-TW" altLang="en-US" sz="2700"/>
              <a:t>續</a:t>
            </a:r>
            <a:r>
              <a:rPr lang="en-US" altLang="zh-TW" sz="2700"/>
              <a:t>) </a:t>
            </a:r>
          </a:p>
        </p:txBody>
      </p:sp>
      <p:sp>
        <p:nvSpPr>
          <p:cNvPr id="5" name="Content Placeholder 4">
            <a:extLst>
              <a:ext uri="{FF2B5EF4-FFF2-40B4-BE49-F238E27FC236}">
                <a16:creationId xmlns:a16="http://schemas.microsoft.com/office/drawing/2014/main" id="{B192CB3F-11C7-4E7D-AF4C-3024EF013665}"/>
              </a:ext>
            </a:extLst>
          </p:cNvPr>
          <p:cNvSpPr>
            <a:spLocks noGrp="1"/>
          </p:cNvSpPr>
          <p:nvPr>
            <p:ph idx="1"/>
          </p:nvPr>
        </p:nvSpPr>
        <p:spPr>
          <a:xfrm>
            <a:off x="474662" y="1589088"/>
            <a:ext cx="8280057" cy="556123"/>
          </a:xfrm>
        </p:spPr>
        <p:txBody>
          <a:bodyPr/>
          <a:lstStyle/>
          <a:p>
            <a:pPr marL="0" indent="0" algn="l"/>
            <a:r>
              <a:rPr lang="zh-TW" altLang="en-US" sz="1600" b="1">
                <a:solidFill>
                  <a:srgbClr val="000000"/>
                </a:solidFill>
              </a:rPr>
              <a:t>步驟 </a:t>
            </a:r>
            <a:r>
              <a:rPr lang="en-US" altLang="zh-TW" sz="1600" b="1">
                <a:solidFill>
                  <a:srgbClr val="000000"/>
                </a:solidFill>
              </a:rPr>
              <a:t>1 </a:t>
            </a:r>
            <a:r>
              <a:rPr lang="zh-TW" altLang="en-US" sz="1600" b="1">
                <a:solidFill>
                  <a:srgbClr val="000000"/>
                </a:solidFill>
              </a:rPr>
              <a:t>檢視 “乙太通道摘要資訊”： 指令的輸出</a:t>
            </a:r>
            <a:r>
              <a:rPr lang="zh-TW" altLang="en-US" sz="1600">
                <a:solidFill>
                  <a:srgbClr val="000000"/>
                </a:solidFill>
              </a:rPr>
              <a:t> </a:t>
            </a:r>
            <a:r>
              <a:rPr lang="en-US" altLang="zh-TW" sz="1600" b="1">
                <a:solidFill>
                  <a:srgbClr val="000000"/>
                </a:solidFill>
              </a:rPr>
              <a:t>show etherchannel summary</a:t>
            </a:r>
            <a:r>
              <a:rPr lang="zh-TW" altLang="en-US" sz="1600">
                <a:solidFill>
                  <a:srgbClr val="000000"/>
                </a:solidFill>
              </a:rPr>
              <a:t> 指示 “乙太通道” 已關閉。 </a:t>
            </a:r>
            <a:br>
              <a:rPr lang="en-US" sz="1400">
                <a:solidFill>
                  <a:srgbClr val="000000"/>
                </a:solidFill>
              </a:rPr>
            </a:br>
            <a:endParaRPr lang="en-US" sz="1400">
              <a:solidFill>
                <a:srgbClr val="000000"/>
              </a:solidFill>
            </a:endParaRPr>
          </a:p>
        </p:txBody>
      </p:sp>
      <p:pic>
        <p:nvPicPr>
          <p:cNvPr id="2" name="Picture 1">
            <a:extLst>
              <a:ext uri="{FF2B5EF4-FFF2-40B4-BE49-F238E27FC236}">
                <a16:creationId xmlns:a16="http://schemas.microsoft.com/office/drawing/2014/main" id="{9E1E4494-FF79-4C1E-9860-DCEBD25A01D1}"/>
              </a:ext>
            </a:extLst>
          </p:cNvPr>
          <p:cNvPicPr>
            <a:picLocks noChangeAspect="1"/>
          </p:cNvPicPr>
          <p:nvPr/>
        </p:nvPicPr>
        <p:blipFill>
          <a:blip r:embed="rId3"/>
          <a:stretch>
            <a:fillRect/>
          </a:stretch>
        </p:blipFill>
        <p:spPr>
          <a:xfrm>
            <a:off x="2145261" y="2145210"/>
            <a:ext cx="4853480" cy="3232966"/>
          </a:xfrm>
          <a:prstGeom prst="rect">
            <a:avLst/>
          </a:prstGeom>
        </p:spPr>
      </p:pic>
      <p:sp>
        <p:nvSpPr>
          <p:cNvPr id="4" name="投影片編號版面配置區 3"/>
          <p:cNvSpPr>
            <a:spLocks noGrp="1"/>
          </p:cNvSpPr>
          <p:nvPr>
            <p:ph type="sldNum" sz="quarter" idx="12"/>
          </p:nvPr>
        </p:nvSpPr>
        <p:spPr/>
        <p:txBody>
          <a:bodyPr/>
          <a:lstStyle/>
          <a:p>
            <a:fld id="{4FAB73BC-B049-4115-A692-8D63A059BFB8}" type="slidenum">
              <a:rPr lang="en-US" smtClean="0"/>
              <a:t>682</a:t>
            </a:fld>
            <a:endParaRPr lang="en-US"/>
          </a:p>
        </p:txBody>
      </p:sp>
    </p:spTree>
    <p:extLst>
      <p:ext uri="{BB962C8B-B14F-4D97-AF65-F5344CB8AC3E}">
        <p14:creationId xmlns:p14="http://schemas.microsoft.com/office/powerpoint/2010/main" val="316169926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683.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noAutofit/>
          </a:bodyPr>
          <a:lstStyle/>
          <a:p>
            <a:r>
              <a:rPr lang="en-US" altLang="zh-TW" sz="2700"/>
              <a:t>23</a:t>
            </a:r>
            <a:r>
              <a:rPr lang="zh-TW" altLang="zh-TW" sz="2700"/>
              <a:t>.</a:t>
            </a:r>
            <a:r>
              <a:rPr lang="en-US" altLang="zh-TW" sz="2700"/>
              <a:t>3</a:t>
            </a:r>
            <a:r>
              <a:rPr lang="zh-TW" altLang="zh-TW" sz="2700"/>
              <a:t> </a:t>
            </a:r>
            <a:r>
              <a:rPr lang="en-US" altLang="zh-TW" sz="2700" err="1"/>
              <a:t>EtherChannel</a:t>
            </a:r>
            <a:r>
              <a:rPr lang="zh-TW" altLang="en-US" sz="2700"/>
              <a:t>故障排除</a:t>
            </a:r>
            <a:br>
              <a:rPr lang="en-US" sz="2700"/>
            </a:br>
            <a:r>
              <a:rPr lang="zh-TW" altLang="en-US" sz="2700"/>
              <a:t>故障排除乙太通道範例 </a:t>
            </a:r>
            <a:r>
              <a:rPr lang="en-US" altLang="zh-TW" sz="2700"/>
              <a:t>(</a:t>
            </a:r>
            <a:r>
              <a:rPr lang="zh-TW" altLang="en-US" sz="2700"/>
              <a:t>續</a:t>
            </a:r>
            <a:r>
              <a:rPr lang="en-US" altLang="zh-TW" sz="2700"/>
              <a:t>) </a:t>
            </a:r>
          </a:p>
        </p:txBody>
      </p:sp>
      <p:sp>
        <p:nvSpPr>
          <p:cNvPr id="5" name="Content Placeholder 4">
            <a:extLst>
              <a:ext uri="{FF2B5EF4-FFF2-40B4-BE49-F238E27FC236}">
                <a16:creationId xmlns:a16="http://schemas.microsoft.com/office/drawing/2014/main" id="{B192CB3F-11C7-4E7D-AF4C-3024EF013665}"/>
              </a:ext>
            </a:extLst>
          </p:cNvPr>
          <p:cNvSpPr>
            <a:spLocks noGrp="1"/>
          </p:cNvSpPr>
          <p:nvPr>
            <p:ph idx="1"/>
          </p:nvPr>
        </p:nvSpPr>
        <p:spPr>
          <a:xfrm>
            <a:off x="328014" y="1875397"/>
            <a:ext cx="5016024" cy="2204516"/>
          </a:xfrm>
        </p:spPr>
        <p:txBody>
          <a:bodyPr/>
          <a:lstStyle/>
          <a:p>
            <a:pPr marL="0" indent="0" algn="l"/>
            <a:r>
              <a:rPr lang="zh-TW" altLang="en-US" sz="1600" b="1">
                <a:solidFill>
                  <a:srgbClr val="000000"/>
                </a:solidFill>
              </a:rPr>
              <a:t>步驟 </a:t>
            </a:r>
            <a:r>
              <a:rPr lang="en-US" altLang="zh-TW" sz="1600" b="1">
                <a:solidFill>
                  <a:srgbClr val="000000"/>
                </a:solidFill>
              </a:rPr>
              <a:t>2 </a:t>
            </a:r>
            <a:r>
              <a:rPr lang="zh-TW" altLang="en-US" sz="1600" b="1">
                <a:solidFill>
                  <a:srgbClr val="000000"/>
                </a:solidFill>
              </a:rPr>
              <a:t>查看連接埠通道設定： </a:t>
            </a:r>
            <a:r>
              <a:rPr lang="zh-TW" altLang="en-US" sz="1600">
                <a:solidFill>
                  <a:srgbClr val="000000"/>
                </a:solidFill>
              </a:rPr>
              <a:t>在 </a:t>
            </a:r>
            <a:r>
              <a:rPr lang="en-US" altLang="zh-TW" sz="1600" b="1">
                <a:solidFill>
                  <a:srgbClr val="000000"/>
                </a:solidFill>
              </a:rPr>
              <a:t>show run | begin interface port-channel</a:t>
            </a:r>
            <a:r>
              <a:rPr lang="zh-TW" altLang="en-US" sz="1600">
                <a:solidFill>
                  <a:srgbClr val="000000"/>
                </a:solidFill>
              </a:rPr>
              <a:t> 輸出，更詳細的輸出表示在 </a:t>
            </a:r>
            <a:r>
              <a:rPr lang="en-US" altLang="zh-TW" sz="1600">
                <a:solidFill>
                  <a:srgbClr val="000000"/>
                </a:solidFill>
              </a:rPr>
              <a:t>S1 </a:t>
            </a:r>
            <a:r>
              <a:rPr lang="zh-TW" altLang="en-US" sz="1600">
                <a:solidFill>
                  <a:srgbClr val="000000"/>
                </a:solidFill>
              </a:rPr>
              <a:t>和 </a:t>
            </a:r>
            <a:r>
              <a:rPr lang="en-US" altLang="zh-TW" sz="1600">
                <a:solidFill>
                  <a:srgbClr val="000000"/>
                </a:solidFill>
              </a:rPr>
              <a:t>S2 </a:t>
            </a:r>
            <a:r>
              <a:rPr lang="zh-TW" altLang="en-US" sz="1600">
                <a:solidFill>
                  <a:srgbClr val="000000"/>
                </a:solidFill>
              </a:rPr>
              <a:t>上設定了不相容的 </a:t>
            </a:r>
            <a:r>
              <a:rPr lang="en-US" altLang="zh-TW" sz="1600">
                <a:solidFill>
                  <a:srgbClr val="000000"/>
                </a:solidFill>
              </a:rPr>
              <a:t>PAgP </a:t>
            </a:r>
            <a:r>
              <a:rPr lang="zh-TW" altLang="en-US" sz="1600">
                <a:solidFill>
                  <a:srgbClr val="000000"/>
                </a:solidFill>
              </a:rPr>
              <a:t>模式。 </a:t>
            </a:r>
          </a:p>
        </p:txBody>
      </p:sp>
      <p:pic>
        <p:nvPicPr>
          <p:cNvPr id="4" name="Picture 3">
            <a:extLst>
              <a:ext uri="{FF2B5EF4-FFF2-40B4-BE49-F238E27FC236}">
                <a16:creationId xmlns:a16="http://schemas.microsoft.com/office/drawing/2014/main" id="{BF83C055-5895-411B-ACA9-145FACFF257A}"/>
              </a:ext>
            </a:extLst>
          </p:cNvPr>
          <p:cNvPicPr>
            <a:picLocks noChangeAspect="1"/>
          </p:cNvPicPr>
          <p:nvPr/>
        </p:nvPicPr>
        <p:blipFill>
          <a:blip r:embed="rId3"/>
          <a:stretch>
            <a:fillRect/>
          </a:stretch>
        </p:blipFill>
        <p:spPr>
          <a:xfrm>
            <a:off x="5709170" y="1650270"/>
            <a:ext cx="2442277" cy="3832590"/>
          </a:xfrm>
          <a:prstGeom prst="rect">
            <a:avLst/>
          </a:prstGeom>
        </p:spPr>
      </p:pic>
      <p:sp>
        <p:nvSpPr>
          <p:cNvPr id="2" name="投影片編號版面配置區 1"/>
          <p:cNvSpPr>
            <a:spLocks noGrp="1"/>
          </p:cNvSpPr>
          <p:nvPr>
            <p:ph type="sldNum" sz="quarter" idx="12"/>
          </p:nvPr>
        </p:nvSpPr>
        <p:spPr/>
        <p:txBody>
          <a:bodyPr/>
          <a:lstStyle/>
          <a:p>
            <a:fld id="{4FAB73BC-B049-4115-A692-8D63A059BFB8}" type="slidenum">
              <a:rPr lang="en-US" smtClean="0"/>
              <a:t>683</a:t>
            </a:fld>
            <a:endParaRPr lang="en-US"/>
          </a:p>
        </p:txBody>
      </p:sp>
    </p:spTree>
    <p:extLst>
      <p:ext uri="{BB962C8B-B14F-4D97-AF65-F5344CB8AC3E}">
        <p14:creationId xmlns:p14="http://schemas.microsoft.com/office/powerpoint/2010/main" val="183671677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684.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noAutofit/>
          </a:bodyPr>
          <a:lstStyle/>
          <a:p>
            <a:r>
              <a:rPr lang="en-US" altLang="zh-TW" sz="2700"/>
              <a:t>23</a:t>
            </a:r>
            <a:r>
              <a:rPr lang="zh-TW" altLang="zh-TW" sz="2700"/>
              <a:t>.</a:t>
            </a:r>
            <a:r>
              <a:rPr lang="en-US" altLang="zh-TW" sz="2700"/>
              <a:t>3</a:t>
            </a:r>
            <a:r>
              <a:rPr lang="zh-TW" altLang="zh-TW" sz="2700"/>
              <a:t> </a:t>
            </a:r>
            <a:r>
              <a:rPr lang="en-US" altLang="zh-TW" sz="2700" err="1"/>
              <a:t>EtherChannel</a:t>
            </a:r>
            <a:r>
              <a:rPr lang="zh-TW" altLang="en-US" sz="2700"/>
              <a:t>故障排除</a:t>
            </a:r>
            <a:br>
              <a:rPr lang="en-US" sz="2700"/>
            </a:br>
            <a:r>
              <a:rPr lang="zh-TW" altLang="en-US" sz="2700"/>
              <a:t>故障排除乙太通道範例 </a:t>
            </a:r>
            <a:r>
              <a:rPr lang="en-US" altLang="zh-TW" sz="2700"/>
              <a:t>(</a:t>
            </a:r>
            <a:r>
              <a:rPr lang="zh-TW" altLang="en-US" sz="2700"/>
              <a:t>續</a:t>
            </a:r>
            <a:r>
              <a:rPr lang="en-US" altLang="zh-TW" sz="2700"/>
              <a:t>) </a:t>
            </a:r>
          </a:p>
        </p:txBody>
      </p:sp>
      <p:sp>
        <p:nvSpPr>
          <p:cNvPr id="6" name="Content Placeholder 5">
            <a:extLst>
              <a:ext uri="{FF2B5EF4-FFF2-40B4-BE49-F238E27FC236}">
                <a16:creationId xmlns:a16="http://schemas.microsoft.com/office/drawing/2014/main" id="{8172A352-7588-436F-88AF-722A69C3732C}"/>
              </a:ext>
            </a:extLst>
          </p:cNvPr>
          <p:cNvSpPr>
            <a:spLocks noGrp="1"/>
          </p:cNvSpPr>
          <p:nvPr>
            <p:ph idx="1"/>
          </p:nvPr>
        </p:nvSpPr>
        <p:spPr>
          <a:xfrm>
            <a:off x="474662" y="1589088"/>
            <a:ext cx="8280057" cy="1919923"/>
          </a:xfrm>
        </p:spPr>
        <p:txBody>
          <a:bodyPr/>
          <a:lstStyle/>
          <a:p>
            <a:pPr marL="0" indent="0" algn="l"/>
            <a:r>
              <a:rPr lang="zh-TW" altLang="en-US" sz="1600" b="1">
                <a:solidFill>
                  <a:srgbClr val="000000"/>
                </a:solidFill>
              </a:rPr>
              <a:t>步驟 </a:t>
            </a:r>
            <a:r>
              <a:rPr lang="en-US" altLang="zh-TW" sz="1600" b="1">
                <a:solidFill>
                  <a:srgbClr val="000000"/>
                </a:solidFill>
              </a:rPr>
              <a:t>3</a:t>
            </a:r>
            <a:r>
              <a:rPr lang="zh-TW" altLang="en-US" sz="1600" b="1">
                <a:solidFill>
                  <a:srgbClr val="000000"/>
                </a:solidFill>
              </a:rPr>
              <a:t>：修正錯誤設定： </a:t>
            </a:r>
            <a:r>
              <a:rPr lang="zh-TW" altLang="en-US" sz="1600">
                <a:solidFill>
                  <a:srgbClr val="000000"/>
                </a:solidFill>
              </a:rPr>
              <a:t>若要更正此問題，“乙太通道” 上的 </a:t>
            </a:r>
            <a:r>
              <a:rPr lang="en-US" altLang="zh-TW" sz="1600">
                <a:solidFill>
                  <a:srgbClr val="000000"/>
                </a:solidFill>
              </a:rPr>
              <a:t>PAgP </a:t>
            </a:r>
            <a:r>
              <a:rPr lang="zh-TW" altLang="en-US" sz="1600">
                <a:solidFill>
                  <a:srgbClr val="000000"/>
                </a:solidFill>
              </a:rPr>
              <a:t>模式會變更為所需。 </a:t>
            </a:r>
          </a:p>
          <a:p>
            <a:pPr marL="0" indent="0" algn="l"/>
            <a:r>
              <a:rPr lang="zh-TW" altLang="en-US" sz="1600" b="1">
                <a:solidFill>
                  <a:srgbClr val="000000"/>
                </a:solidFill>
              </a:rPr>
              <a:t>注意</a:t>
            </a:r>
            <a:r>
              <a:rPr lang="zh-TW" altLang="en-US" sz="1600">
                <a:solidFill>
                  <a:srgbClr val="000000"/>
                </a:solidFill>
              </a:rPr>
              <a:t>：“乙太通道” 和 “</a:t>
            </a:r>
            <a:r>
              <a:rPr lang="en-US" altLang="zh-TW" sz="1600">
                <a:solidFill>
                  <a:srgbClr val="000000"/>
                </a:solidFill>
              </a:rPr>
              <a:t>STP” </a:t>
            </a:r>
            <a:r>
              <a:rPr lang="zh-TW" altLang="en-US" sz="1600">
                <a:solidFill>
                  <a:srgbClr val="000000"/>
                </a:solidFill>
              </a:rPr>
              <a:t>必須協同操作。因此，輸入 “乙太通道” 相關指令的順序很重要，這就是為什麼你會看到介面 </a:t>
            </a:r>
            <a:r>
              <a:rPr lang="en-US" altLang="zh-TW" sz="1600">
                <a:solidFill>
                  <a:srgbClr val="000000"/>
                </a:solidFill>
              </a:rPr>
              <a:t>Port-Channel 1 </a:t>
            </a:r>
            <a:r>
              <a:rPr lang="zh-TW" altLang="en-US" sz="1600">
                <a:solidFill>
                  <a:srgbClr val="000000"/>
                </a:solidFill>
              </a:rPr>
              <a:t>移除，然後使用 </a:t>
            </a:r>
            <a:r>
              <a:rPr lang="en-US" altLang="zh-TW" sz="1600" b="1">
                <a:solidFill>
                  <a:srgbClr val="000000"/>
                </a:solidFill>
              </a:rPr>
              <a:t>channel-group</a:t>
            </a:r>
            <a:r>
              <a:rPr lang="zh-TW" altLang="en-US" sz="1600">
                <a:solidFill>
                  <a:srgbClr val="000000"/>
                </a:solidFill>
              </a:rPr>
              <a:t> 指令重新加入的原因，而不是直接變更。如果試圖直接更改設定，</a:t>
            </a:r>
            <a:r>
              <a:rPr lang="en-US" altLang="zh-TW" sz="1600">
                <a:solidFill>
                  <a:srgbClr val="000000"/>
                </a:solidFill>
              </a:rPr>
              <a:t>STP </a:t>
            </a:r>
            <a:r>
              <a:rPr lang="zh-TW" altLang="en-US" sz="1600">
                <a:solidFill>
                  <a:srgbClr val="000000"/>
                </a:solidFill>
              </a:rPr>
              <a:t>錯誤會導致相關的連接埠進入封閉或錯誤狀態。 </a:t>
            </a:r>
          </a:p>
          <a:p>
            <a:pPr marL="0" indent="0" algn="l"/>
            <a:endParaRPr lang="en-US" sz="1200">
              <a:solidFill>
                <a:srgbClr val="000000"/>
              </a:solidFill>
            </a:endParaRPr>
          </a:p>
        </p:txBody>
      </p:sp>
      <p:pic>
        <p:nvPicPr>
          <p:cNvPr id="7" name="Picture 6">
            <a:extLst>
              <a:ext uri="{FF2B5EF4-FFF2-40B4-BE49-F238E27FC236}">
                <a16:creationId xmlns:a16="http://schemas.microsoft.com/office/drawing/2014/main" id="{20F4F1D5-F23F-4DA6-8F4C-9417B4592CFA}"/>
              </a:ext>
            </a:extLst>
          </p:cNvPr>
          <p:cNvPicPr>
            <a:picLocks noChangeAspect="1"/>
          </p:cNvPicPr>
          <p:nvPr/>
        </p:nvPicPr>
        <p:blipFill>
          <a:blip r:embed="rId3"/>
          <a:stretch>
            <a:fillRect/>
          </a:stretch>
        </p:blipFill>
        <p:spPr>
          <a:xfrm>
            <a:off x="3016968" y="3429001"/>
            <a:ext cx="3110065" cy="2167621"/>
          </a:xfrm>
          <a:prstGeom prst="rect">
            <a:avLst/>
          </a:prstGeom>
        </p:spPr>
      </p:pic>
      <p:sp>
        <p:nvSpPr>
          <p:cNvPr id="2" name="投影片編號版面配置區 1"/>
          <p:cNvSpPr>
            <a:spLocks noGrp="1"/>
          </p:cNvSpPr>
          <p:nvPr>
            <p:ph type="sldNum" sz="quarter" idx="12"/>
          </p:nvPr>
        </p:nvSpPr>
        <p:spPr/>
        <p:txBody>
          <a:bodyPr/>
          <a:lstStyle/>
          <a:p>
            <a:fld id="{4FAB73BC-B049-4115-A692-8D63A059BFB8}" type="slidenum">
              <a:rPr lang="en-US" smtClean="0"/>
              <a:t>684</a:t>
            </a:fld>
            <a:endParaRPr lang="en-US"/>
          </a:p>
        </p:txBody>
      </p:sp>
    </p:spTree>
    <p:extLst>
      <p:ext uri="{BB962C8B-B14F-4D97-AF65-F5344CB8AC3E}">
        <p14:creationId xmlns:p14="http://schemas.microsoft.com/office/powerpoint/2010/main" val="61916592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685.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noAutofit/>
          </a:bodyPr>
          <a:lstStyle/>
          <a:p>
            <a:r>
              <a:rPr lang="en-US" altLang="zh-TW" sz="2700"/>
              <a:t>23</a:t>
            </a:r>
            <a:r>
              <a:rPr lang="zh-TW" altLang="zh-TW" sz="2700"/>
              <a:t>.</a:t>
            </a:r>
            <a:r>
              <a:rPr lang="en-US" altLang="zh-TW" sz="2700"/>
              <a:t>3</a:t>
            </a:r>
            <a:r>
              <a:rPr lang="zh-TW" altLang="zh-TW" sz="2700"/>
              <a:t> </a:t>
            </a:r>
            <a:r>
              <a:rPr lang="en-US" altLang="zh-TW" sz="2700" err="1"/>
              <a:t>EtherChannel</a:t>
            </a:r>
            <a:r>
              <a:rPr lang="zh-TW" altLang="en-US" sz="2700"/>
              <a:t>故障排除</a:t>
            </a:r>
            <a:br>
              <a:rPr lang="en-US" sz="2700"/>
            </a:br>
            <a:r>
              <a:rPr lang="zh-TW" altLang="en-US" sz="2700"/>
              <a:t>故障排除乙太通道範例 </a:t>
            </a:r>
            <a:r>
              <a:rPr lang="en-US" altLang="zh-TW" sz="2700"/>
              <a:t>(</a:t>
            </a:r>
            <a:r>
              <a:rPr lang="zh-TW" altLang="en-US" sz="2700"/>
              <a:t>續</a:t>
            </a:r>
            <a:r>
              <a:rPr lang="en-US" altLang="zh-TW" sz="2700"/>
              <a:t>) </a:t>
            </a:r>
          </a:p>
        </p:txBody>
      </p:sp>
      <p:sp>
        <p:nvSpPr>
          <p:cNvPr id="6" name="Content Placeholder 5">
            <a:extLst>
              <a:ext uri="{FF2B5EF4-FFF2-40B4-BE49-F238E27FC236}">
                <a16:creationId xmlns:a16="http://schemas.microsoft.com/office/drawing/2014/main" id="{8172A352-7588-436F-88AF-722A69C3732C}"/>
              </a:ext>
            </a:extLst>
          </p:cNvPr>
          <p:cNvSpPr>
            <a:spLocks noGrp="1"/>
          </p:cNvSpPr>
          <p:nvPr>
            <p:ph idx="1"/>
          </p:nvPr>
        </p:nvSpPr>
        <p:spPr>
          <a:xfrm>
            <a:off x="474662" y="1589087"/>
            <a:ext cx="8280057" cy="625689"/>
          </a:xfrm>
        </p:spPr>
        <p:txBody>
          <a:bodyPr/>
          <a:lstStyle/>
          <a:p>
            <a:pPr marL="0" indent="0" algn="l"/>
            <a:r>
              <a:rPr lang="zh-TW" altLang="en-US" sz="1600" b="1">
                <a:solidFill>
                  <a:srgbClr val="000000"/>
                </a:solidFill>
              </a:rPr>
              <a:t>步驟 </a:t>
            </a:r>
            <a:r>
              <a:rPr lang="en-US" altLang="zh-TW" sz="1600" b="1">
                <a:solidFill>
                  <a:srgbClr val="000000"/>
                </a:solidFill>
              </a:rPr>
              <a:t>4. </a:t>
            </a:r>
            <a:r>
              <a:rPr lang="zh-TW" altLang="en-US" sz="1600" b="1">
                <a:solidFill>
                  <a:srgbClr val="000000"/>
                </a:solidFill>
              </a:rPr>
              <a:t>驗證乙太通道正常運作： </a:t>
            </a:r>
            <a:r>
              <a:rPr lang="zh-TW" altLang="en-US" sz="1600">
                <a:solidFill>
                  <a:srgbClr val="000000"/>
                </a:solidFill>
              </a:rPr>
              <a:t>透過 </a:t>
            </a:r>
            <a:r>
              <a:rPr lang="en-US" altLang="zh-TW" sz="1600">
                <a:solidFill>
                  <a:srgbClr val="000000"/>
                </a:solidFill>
              </a:rPr>
              <a:t>show etherchannel summary </a:t>
            </a:r>
            <a:r>
              <a:rPr lang="zh-TW" altLang="en-US" sz="1600">
                <a:solidFill>
                  <a:srgbClr val="000000"/>
                </a:solidFill>
              </a:rPr>
              <a:t>指令的輸出驗證，“乙太通道” 現在處於  </a:t>
            </a:r>
            <a:r>
              <a:rPr lang="en-US" altLang="zh-TW" sz="1600">
                <a:solidFill>
                  <a:srgbClr val="000000"/>
                </a:solidFill>
              </a:rPr>
              <a:t>active </a:t>
            </a:r>
            <a:r>
              <a:rPr lang="zh-TW" altLang="en-US" sz="1600">
                <a:solidFill>
                  <a:srgbClr val="000000"/>
                </a:solidFill>
              </a:rPr>
              <a:t>狀態。 </a:t>
            </a:r>
          </a:p>
          <a:p>
            <a:pPr marL="0" indent="0" algn="l"/>
            <a:endParaRPr lang="en-US" sz="1400">
              <a:solidFill>
                <a:srgbClr val="000000"/>
              </a:solidFill>
            </a:endParaRPr>
          </a:p>
        </p:txBody>
      </p:sp>
      <p:pic>
        <p:nvPicPr>
          <p:cNvPr id="2" name="Picture 1">
            <a:extLst>
              <a:ext uri="{FF2B5EF4-FFF2-40B4-BE49-F238E27FC236}">
                <a16:creationId xmlns:a16="http://schemas.microsoft.com/office/drawing/2014/main" id="{39A1859B-EF71-4142-9BF4-7E584AFDB803}"/>
              </a:ext>
            </a:extLst>
          </p:cNvPr>
          <p:cNvPicPr>
            <a:picLocks noChangeAspect="1"/>
          </p:cNvPicPr>
          <p:nvPr/>
        </p:nvPicPr>
        <p:blipFill>
          <a:blip r:embed="rId3"/>
          <a:stretch>
            <a:fillRect/>
          </a:stretch>
        </p:blipFill>
        <p:spPr>
          <a:xfrm>
            <a:off x="2325168" y="2214777"/>
            <a:ext cx="4493665" cy="3064208"/>
          </a:xfrm>
          <a:prstGeom prst="rect">
            <a:avLst/>
          </a:prstGeom>
        </p:spPr>
      </p:pic>
      <p:sp>
        <p:nvSpPr>
          <p:cNvPr id="4" name="投影片編號版面配置區 3"/>
          <p:cNvSpPr>
            <a:spLocks noGrp="1"/>
          </p:cNvSpPr>
          <p:nvPr>
            <p:ph type="sldNum" sz="quarter" idx="12"/>
          </p:nvPr>
        </p:nvSpPr>
        <p:spPr/>
        <p:txBody>
          <a:bodyPr/>
          <a:lstStyle/>
          <a:p>
            <a:fld id="{4FAB73BC-B049-4115-A692-8D63A059BFB8}" type="slidenum">
              <a:rPr lang="en-US" smtClean="0"/>
              <a:t>685</a:t>
            </a:fld>
            <a:endParaRPr lang="en-US"/>
          </a:p>
        </p:txBody>
      </p:sp>
    </p:spTree>
    <p:extLst>
      <p:ext uri="{BB962C8B-B14F-4D97-AF65-F5344CB8AC3E}">
        <p14:creationId xmlns:p14="http://schemas.microsoft.com/office/powerpoint/2010/main" val="8819765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686.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1505"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noAutofit/>
          </a:bodyPr>
          <a:lstStyle/>
          <a:p>
            <a:pPr>
              <a:lnSpc>
                <a:spcPct val="90000"/>
              </a:lnSpc>
            </a:pPr>
            <a:r>
              <a:rPr lang="en-US" altLang="zh-TW" sz="2700" smtClean="0">
                <a:solidFill>
                  <a:srgbClr val="004C69"/>
                </a:solidFill>
              </a:rPr>
              <a:t>23.4</a:t>
            </a:r>
            <a:r>
              <a:rPr lang="zh-TW" altLang="en-US" sz="2700" smtClean="0">
                <a:solidFill>
                  <a:srgbClr val="004C69"/>
                </a:solidFill>
              </a:rPr>
              <a:t>我</a:t>
            </a:r>
            <a:r>
              <a:rPr lang="zh-TW" altLang="en-US" sz="2700">
                <a:solidFill>
                  <a:srgbClr val="004C69"/>
                </a:solidFill>
              </a:rPr>
              <a:t>在本單元中學到了什麼？ </a:t>
            </a:r>
          </a:p>
        </p:txBody>
      </p:sp>
      <p:sp>
        <p:nvSpPr>
          <p:cNvPr id="3" name="Content Placeholder 2">
            <a:extLst>
              <a:ext uri="{FF2B5EF4-FFF2-40B4-BE49-F238E27FC236}">
                <a16:creationId xmlns:a16="http://schemas.microsoft.com/office/drawing/2014/main" id="{AE5E9B30-B914-43FA-A7B4-2CA32A20C4FA}"/>
              </a:ext>
            </a:extLst>
          </p:cNvPr>
          <p:cNvSpPr>
            <a:spLocks noGrp="1"/>
          </p:cNvSpPr>
          <p:nvPr>
            <p:ph idx="1"/>
          </p:nvPr>
        </p:nvSpPr>
        <p:spPr>
          <a:xfrm>
            <a:off x="145358" y="1569930"/>
            <a:ext cx="8853286" cy="4155319"/>
          </a:xfrm>
        </p:spPr>
        <p:txBody>
          <a:bodyPr>
            <a:normAutofit fontScale="92500"/>
          </a:bodyPr>
          <a:lstStyle/>
          <a:p>
            <a:pPr>
              <a:spcBef>
                <a:spcPct val="0"/>
              </a:spcBef>
              <a:spcAft>
                <a:spcPct val="0"/>
              </a:spcAft>
              <a:buFont typeface="Arial" panose="020b0604020202020204" pitchFamily="34" charset="0"/>
              <a:buChar char="•"/>
            </a:pPr>
            <a:r>
              <a:rPr lang="zh-TW"/>
              <a:t>為了增加頻寬或備援，可以在設備之間連接多個鏈接。但是，STP 將阻止備援鏈接，以防止交換迴圈。“乙太通道” 是一種鏈路聚合技術，允許 STP 不會封鎖的裝置之間的備援連結。 </a:t>
            </a:r>
          </a:p>
          <a:p>
            <a:pPr>
              <a:spcBef>
                <a:spcPct val="0"/>
              </a:spcBef>
              <a:spcAft>
                <a:spcPct val="0"/>
              </a:spcAft>
              <a:buFont typeface="Arial" panose="020b0604020202020204" pitchFamily="34" charset="0"/>
              <a:buChar char="•"/>
            </a:pPr>
            <a:r>
              <a:rPr lang="zh-TW"/>
              <a:t>“乙太通道” 將多個實體乙太網路連結群組成單一邏輯連結。它提供容錯、負載共用、增加頻寬，以及交換器、路由器和伺服器之間的備援。 </a:t>
            </a:r>
          </a:p>
          <a:p>
            <a:pPr>
              <a:spcBef>
                <a:spcPct val="0"/>
              </a:spcBef>
              <a:spcAft>
                <a:spcPct val="0"/>
              </a:spcAft>
              <a:buFont typeface="Arial" panose="020b0604020202020204" pitchFamily="34" charset="0"/>
              <a:buChar char="•"/>
            </a:pPr>
            <a:r>
              <a:rPr lang="zh-TW"/>
              <a:t>設定 “乙太通道” 後，產生的虛擬介面稱為連接埠通道(port channel)。 </a:t>
            </a:r>
          </a:p>
          <a:p>
            <a:pPr>
              <a:spcBef>
                <a:spcPct val="0"/>
              </a:spcBef>
              <a:spcAft>
                <a:spcPct val="0"/>
              </a:spcAft>
              <a:buFont typeface="Arial" panose="020b0604020202020204" pitchFamily="34" charset="0"/>
              <a:buChar char="•"/>
            </a:pPr>
            <a:r>
              <a:rPr lang="zh-TW"/>
              <a:t>乙太通道可以通過使用兩種協定之一，PAgP 或 LACP 進行協商形成。這些協定允許具有類似特性的連接埠通過與相鄰交換器動態協商形成一個通道。 </a:t>
            </a:r>
          </a:p>
          <a:p>
            <a:pPr>
              <a:spcBef>
                <a:spcPct val="0"/>
              </a:spcBef>
              <a:spcAft>
                <a:spcPct val="0"/>
              </a:spcAft>
              <a:buFont typeface="Arial" panose="020b0604020202020204" pitchFamily="34" charset="0"/>
              <a:buChar char="•"/>
            </a:pPr>
            <a:r>
              <a:rPr lang="zh-TW"/>
              <a:t>使用</a:t>
            </a:r>
            <a:r>
              <a:rPr lang="zh-TW" altLang="en-US"/>
              <a:t>思科</a:t>
            </a:r>
            <a:r>
              <a:rPr lang="zh-TW"/>
              <a:t>專有 PAgP 設定乙太通道連結時，PAgP 封包會在具備乙太通道功能的連接埠之間傳送，以協商通道的形成。PAgP 模式是 </a:t>
            </a:r>
            <a:r>
              <a:rPr lang="zh-TW" altLang="en-US"/>
              <a:t>開啟</a:t>
            </a:r>
            <a:r>
              <a:rPr lang="zh-TW"/>
              <a:t>，PAgP 期望，和 PAgP 自動。 </a:t>
            </a:r>
          </a:p>
          <a:p>
            <a:pPr>
              <a:spcBef>
                <a:spcPct val="0"/>
              </a:spcBef>
              <a:spcAft>
                <a:spcPct val="0"/>
              </a:spcAft>
              <a:buFont typeface="Arial" panose="020b0604020202020204" pitchFamily="34" charset="0"/>
              <a:buChar char="•"/>
            </a:pPr>
            <a:r>
              <a:rPr lang="zh-TW"/>
              <a:t>LACP 使用思科乙太通道執行類似 PAgP 的功能。由於 LACP 是 IEEE 標準，因此它可用於促進多家廠商環境中的 “乙太通道”。LACP 的模式為 </a:t>
            </a:r>
            <a:r>
              <a:rPr lang="zh-TW" altLang="en-US"/>
              <a:t>開啟</a:t>
            </a:r>
            <a:r>
              <a:rPr lang="zh-TW"/>
              <a:t>、LACP 主動和 LACP 被動。</a:t>
            </a:r>
          </a:p>
          <a:p>
            <a:pPr>
              <a:spcBef>
                <a:spcPct val="0"/>
              </a:spcBef>
              <a:spcAft>
                <a:spcPct val="0"/>
              </a:spcAft>
            </a:pPr>
            <a:endParaRPr lang="en-US" sz="1400"/>
          </a:p>
        </p:txBody>
      </p:sp>
      <p:sp>
        <p:nvSpPr>
          <p:cNvPr id="2" name="投影片編號版面配置區 1"/>
          <p:cNvSpPr>
            <a:spLocks noGrp="1"/>
          </p:cNvSpPr>
          <p:nvPr>
            <p:ph type="sldNum" sz="quarter" idx="4"/>
          </p:nvPr>
        </p:nvSpPr>
        <p:spPr/>
        <p:txBody>
          <a:bodyPr/>
          <a:lstStyle/>
          <a:p>
            <a:pPr defTabSz="385754">
              <a:defRPr/>
            </a:pPr>
            <a:fld id="{2F5CCB13-0A32-4557-88E9-079F0C330695}" type="slidenum">
              <a:rPr lang="en-US" kern="0" smtClean="0">
                <a:solidFill>
                  <a:srgbClr val="595959"/>
                </a:solidFill>
              </a:rPr>
              <a:pPr defTabSz="385754">
                <a:defRPr/>
              </a:pPr>
              <a:t>686</a:t>
            </a:fld>
            <a:endParaRPr lang="en-US" kern="0">
              <a:solidFill>
                <a:srgbClr val="595959"/>
              </a:solidFill>
            </a:endParaRPr>
          </a:p>
        </p:txBody>
      </p:sp>
    </p:spTree>
    <p:custDataLst>
      <p:tags r:id="rId3"/>
    </p:custDataLst>
    <p:extLst>
      <p:ext uri="{BB962C8B-B14F-4D97-AF65-F5344CB8AC3E}">
        <p14:creationId xmlns:p14="http://schemas.microsoft.com/office/powerpoint/2010/main" val="617040109"/>
      </p:ext>
    </p:extLst>
  </p:cSld>
  <p:clrMapOvr>
    <a:masterClrMapping/>
  </p:clrMapOvr>
  <p:transition spd="slow">
    <p:wipe/>
  </p:transition>
  <p:timing/>
</p:sld>
</file>

<file path=ppt/slides/slide687.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1505"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noAutofit/>
          </a:bodyPr>
          <a:lstStyle/>
          <a:p>
            <a:pPr>
              <a:lnSpc>
                <a:spcPct val="90000"/>
              </a:lnSpc>
            </a:pPr>
            <a:r>
              <a:rPr lang="en-US" altLang="zh-TW" sz="2700">
                <a:solidFill>
                  <a:srgbClr val="004C69"/>
                </a:solidFill>
              </a:rPr>
              <a:t>23.4</a:t>
            </a:r>
            <a:r>
              <a:rPr lang="zh-TW" altLang="en-US" sz="2700" smtClean="0">
                <a:solidFill>
                  <a:srgbClr val="004C69"/>
                </a:solidFill>
              </a:rPr>
              <a:t>我</a:t>
            </a:r>
            <a:r>
              <a:rPr lang="zh-TW" altLang="en-US" sz="2700">
                <a:solidFill>
                  <a:srgbClr val="004C69"/>
                </a:solidFill>
              </a:rPr>
              <a:t>在本單元中學到了什麼？</a:t>
            </a:r>
            <a:r>
              <a:rPr lang="en-US" altLang="zh-TW" sz="2700">
                <a:solidFill>
                  <a:srgbClr val="004C69"/>
                </a:solidFill>
              </a:rPr>
              <a:t>(</a:t>
            </a:r>
            <a:r>
              <a:rPr lang="zh-TW" altLang="en-US" sz="2700">
                <a:solidFill>
                  <a:srgbClr val="004C69"/>
                </a:solidFill>
              </a:rPr>
              <a:t>續</a:t>
            </a:r>
            <a:r>
              <a:rPr lang="en-US" altLang="zh-TW" sz="2700">
                <a:solidFill>
                  <a:srgbClr val="004C69"/>
                </a:solidFill>
              </a:rPr>
              <a:t>)</a:t>
            </a:r>
          </a:p>
        </p:txBody>
      </p:sp>
      <p:sp>
        <p:nvSpPr>
          <p:cNvPr id="3" name="Content Placeholder 2">
            <a:extLst>
              <a:ext uri="{FF2B5EF4-FFF2-40B4-BE49-F238E27FC236}">
                <a16:creationId xmlns:a16="http://schemas.microsoft.com/office/drawing/2014/main" id="{AE5E9B30-B914-43FA-A7B4-2CA32A20C4FA}"/>
              </a:ext>
            </a:extLst>
          </p:cNvPr>
          <p:cNvSpPr>
            <a:spLocks noGrp="1"/>
          </p:cNvSpPr>
          <p:nvPr>
            <p:ph idx="1"/>
          </p:nvPr>
        </p:nvSpPr>
        <p:spPr>
          <a:xfrm>
            <a:off x="1" y="1656195"/>
            <a:ext cx="9143999" cy="4155319"/>
          </a:xfrm>
        </p:spPr>
        <p:txBody>
          <a:bodyPr>
            <a:noAutofit/>
          </a:bodyPr>
          <a:lstStyle/>
          <a:p>
            <a:pPr>
              <a:spcBef>
                <a:spcPct val="0"/>
              </a:spcBef>
              <a:spcAft>
                <a:spcPct val="0"/>
              </a:spcAft>
              <a:buFont typeface="Arial" panose="020b0604020202020204" pitchFamily="34" charset="0"/>
              <a:buChar char="•"/>
            </a:pPr>
            <a:r>
              <a:rPr lang="zh-TW" sz="2000"/>
              <a:t>下列準則和限制對於設定 “乙太通道” 非常有用：</a:t>
            </a:r>
          </a:p>
          <a:p>
            <a:pPr lvl="1">
              <a:spcBef>
                <a:spcPct val="0"/>
              </a:spcBef>
              <a:spcAft>
                <a:spcPct val="0"/>
              </a:spcAft>
              <a:buFont typeface="Arial" panose="020b0604020202020204" pitchFamily="34" charset="0"/>
              <a:buChar char="•"/>
            </a:pPr>
            <a:r>
              <a:rPr lang="zh-TW" altLang="en-US" sz="2000"/>
              <a:t>所有單元上的所有乙太網路介面都必須支援乙太通道，而不需要介面實體連續或在同一單元上。</a:t>
            </a:r>
          </a:p>
          <a:p>
            <a:pPr lvl="1">
              <a:spcBef>
                <a:spcPct val="0"/>
              </a:spcBef>
              <a:spcAft>
                <a:spcPct val="0"/>
              </a:spcAft>
              <a:buFont typeface="Arial" panose="020b0604020202020204" pitchFamily="34" charset="0"/>
              <a:buChar char="•"/>
            </a:pPr>
            <a:r>
              <a:rPr lang="zh-TW" altLang="en-US" sz="2000"/>
              <a:t>將 “乙太通道” 中的所有介面設定為以相同速度並以相同的雙工模式運作。</a:t>
            </a:r>
          </a:p>
          <a:p>
            <a:pPr lvl="1">
              <a:spcBef>
                <a:spcPct val="0"/>
              </a:spcBef>
              <a:spcAft>
                <a:spcPct val="0"/>
              </a:spcAft>
              <a:buFont typeface="Arial" panose="020b0604020202020204" pitchFamily="34" charset="0"/>
              <a:buChar char="•"/>
            </a:pPr>
            <a:r>
              <a:rPr lang="zh-TW" altLang="en-US" sz="2000"/>
              <a:t>“乙太通道” 束中的所有介面都必須指派給同一個 </a:t>
            </a:r>
            <a:r>
              <a:rPr lang="en-US" altLang="zh-TW" sz="2000"/>
              <a:t>VLAN</a:t>
            </a:r>
            <a:r>
              <a:rPr lang="zh-TW" altLang="en-US" sz="2000"/>
              <a:t>，或設定為中繼。</a:t>
            </a:r>
          </a:p>
          <a:p>
            <a:pPr lvl="1">
              <a:spcBef>
                <a:spcPct val="0"/>
              </a:spcBef>
              <a:spcAft>
                <a:spcPct val="0"/>
              </a:spcAft>
              <a:buFont typeface="Arial" panose="020b0604020202020204" pitchFamily="34" charset="0"/>
              <a:buChar char="•"/>
            </a:pPr>
            <a:r>
              <a:rPr lang="zh-TW" altLang="en-US" sz="2000"/>
              <a:t>“乙太通道” 在中繼 “乙太通道” 的所有介面上支援相同允許的 </a:t>
            </a:r>
            <a:r>
              <a:rPr lang="en-US" altLang="zh-TW" sz="2000"/>
              <a:t>VLAN </a:t>
            </a:r>
            <a:r>
              <a:rPr lang="zh-TW" altLang="en-US" sz="2000"/>
              <a:t>範圍。</a:t>
            </a:r>
          </a:p>
          <a:p>
            <a:pPr>
              <a:spcBef>
                <a:spcPct val="0"/>
              </a:spcBef>
              <a:spcAft>
                <a:spcPct val="0"/>
              </a:spcAft>
              <a:buFont typeface="Arial" panose="020b0604020202020204" pitchFamily="34" charset="0"/>
              <a:buChar char="•"/>
            </a:pPr>
            <a:r>
              <a:rPr lang="zh-TW" sz="2000"/>
              <a:t>使用 LACP 設定 “乙太通道” 需要三個步驟：</a:t>
            </a:r>
          </a:p>
          <a:p>
            <a:pPr lvl="1">
              <a:spcBef>
                <a:spcPct val="0"/>
              </a:spcBef>
              <a:spcAft>
                <a:spcPct val="0"/>
              </a:spcAft>
              <a:buFont typeface="Arial" panose="020b0604020202020204" pitchFamily="34" charset="0"/>
              <a:buChar char="•"/>
            </a:pPr>
            <a:r>
              <a:rPr lang="zh-TW" altLang="en-US" sz="2000"/>
              <a:t>步驟 </a:t>
            </a:r>
            <a:r>
              <a:rPr lang="en-US" altLang="zh-TW" sz="2000"/>
              <a:t>1 </a:t>
            </a:r>
            <a:r>
              <a:rPr lang="zh-TW" altLang="en-US" sz="2000"/>
              <a:t>使用 </a:t>
            </a:r>
            <a:r>
              <a:rPr lang="en-US" altLang="zh-TW" sz="2000" b="1"/>
              <a:t>interface range</a:t>
            </a:r>
            <a:r>
              <a:rPr lang="zh-TW" altLang="en-US" sz="2000"/>
              <a:t> 全域設定模式指令，指定構成 “乙太通道” 群組的 </a:t>
            </a:r>
            <a:r>
              <a:rPr lang="zh-TW" altLang="en-US" sz="2000" b="1" i="1"/>
              <a:t>介面</a:t>
            </a:r>
            <a:r>
              <a:rPr lang="zh-TW" altLang="en-US" sz="2000" b="1"/>
              <a:t> </a:t>
            </a:r>
            <a:r>
              <a:rPr lang="zh-TW" altLang="en-US" sz="2000"/>
              <a:t> 。</a:t>
            </a:r>
          </a:p>
          <a:p>
            <a:pPr lvl="1">
              <a:spcBef>
                <a:spcPct val="0"/>
              </a:spcBef>
              <a:spcAft>
                <a:spcPct val="0"/>
              </a:spcAft>
              <a:buFont typeface="Arial" panose="020b0604020202020204" pitchFamily="34" charset="0"/>
              <a:buChar char="•"/>
            </a:pPr>
            <a:r>
              <a:rPr lang="zh-TW" altLang="en-US" sz="2000"/>
              <a:t>步驟 </a:t>
            </a:r>
            <a:r>
              <a:rPr lang="en-US" altLang="zh-TW" sz="2000"/>
              <a:t>2 </a:t>
            </a:r>
            <a:r>
              <a:rPr lang="zh-TW" altLang="en-US" sz="2000"/>
              <a:t>在介面範圍設定模式中，使用 </a:t>
            </a:r>
            <a:r>
              <a:rPr lang="en-US" altLang="zh-TW" sz="2000" b="1"/>
              <a:t>channel-group</a:t>
            </a:r>
            <a:r>
              <a:rPr lang="zh-TW" altLang="en-US" sz="2000"/>
              <a:t> </a:t>
            </a:r>
            <a:r>
              <a:rPr lang="en-US" altLang="zh-TW" sz="2000" b="1" i="1"/>
              <a:t>identifier</a:t>
            </a:r>
            <a:r>
              <a:rPr lang="zh-TW" altLang="en-US" sz="2000"/>
              <a:t> </a:t>
            </a:r>
            <a:r>
              <a:rPr lang="en-US" altLang="zh-TW" sz="2000" b="1"/>
              <a:t>mode active</a:t>
            </a:r>
            <a:r>
              <a:rPr lang="zh-TW" altLang="en-US" sz="2000"/>
              <a:t> 指令建立連接埠通道介面。</a:t>
            </a:r>
          </a:p>
          <a:p>
            <a:pPr lvl="1">
              <a:spcBef>
                <a:spcPct val="0"/>
              </a:spcBef>
              <a:spcAft>
                <a:spcPct val="0"/>
              </a:spcAft>
              <a:buFont typeface="Arial" panose="020b0604020202020204" pitchFamily="34" charset="0"/>
              <a:buChar char="•"/>
            </a:pPr>
            <a:r>
              <a:rPr lang="zh-TW" altLang="en-US" sz="2000"/>
              <a:t>步驟 </a:t>
            </a:r>
            <a:r>
              <a:rPr lang="en-US" altLang="zh-TW" sz="2000"/>
              <a:t>3 </a:t>
            </a:r>
            <a:r>
              <a:rPr lang="zh-TW" altLang="en-US" sz="2000"/>
              <a:t>若要變更連接埠通道介面上的第 </a:t>
            </a:r>
            <a:r>
              <a:rPr lang="en-US" altLang="zh-TW" sz="2000"/>
              <a:t>2 </a:t>
            </a:r>
            <a:r>
              <a:rPr lang="zh-TW" altLang="en-US" sz="2000"/>
              <a:t>層設定，請使用介面連接埠通道指令進入 </a:t>
            </a:r>
            <a:r>
              <a:rPr lang="en-US" altLang="zh-TW" sz="2000" b="1"/>
              <a:t>interface port-channel </a:t>
            </a:r>
            <a:r>
              <a:rPr lang="zh-TW" altLang="en-US" sz="2000"/>
              <a:t>設定模式，接著是介面識別碼。</a:t>
            </a:r>
          </a:p>
        </p:txBody>
      </p:sp>
      <p:sp>
        <p:nvSpPr>
          <p:cNvPr id="2" name="投影片編號版面配置區 1"/>
          <p:cNvSpPr>
            <a:spLocks noGrp="1"/>
          </p:cNvSpPr>
          <p:nvPr>
            <p:ph type="sldNum" sz="quarter" idx="4"/>
          </p:nvPr>
        </p:nvSpPr>
        <p:spPr/>
        <p:txBody>
          <a:bodyPr/>
          <a:lstStyle/>
          <a:p>
            <a:pPr defTabSz="385754">
              <a:defRPr/>
            </a:pPr>
            <a:fld id="{2F5CCB13-0A32-4557-88E9-079F0C330695}" type="slidenum">
              <a:rPr lang="en-US" kern="0" smtClean="0">
                <a:solidFill>
                  <a:srgbClr val="595959"/>
                </a:solidFill>
              </a:rPr>
              <a:pPr defTabSz="385754">
                <a:defRPr/>
              </a:pPr>
              <a:t>687</a:t>
            </a:fld>
            <a:endParaRPr lang="en-US" kern="0">
              <a:solidFill>
                <a:srgbClr val="595959"/>
              </a:solidFill>
            </a:endParaRPr>
          </a:p>
        </p:txBody>
      </p:sp>
    </p:spTree>
    <p:custDataLst>
      <p:tags r:id="rId3"/>
    </p:custDataLst>
    <p:extLst>
      <p:ext uri="{BB962C8B-B14F-4D97-AF65-F5344CB8AC3E}">
        <p14:creationId xmlns:p14="http://schemas.microsoft.com/office/powerpoint/2010/main" val="3407238452"/>
      </p:ext>
    </p:extLst>
  </p:cSld>
  <p:clrMapOvr>
    <a:masterClrMapping/>
  </p:clrMapOvr>
  <p:transition spd="slow">
    <p:wipe/>
  </p:transition>
  <p:timing/>
</p:sld>
</file>

<file path=ppt/slides/slide688.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1505"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noAutofit/>
          </a:bodyPr>
          <a:lstStyle/>
          <a:p>
            <a:pPr>
              <a:lnSpc>
                <a:spcPct val="90000"/>
              </a:lnSpc>
            </a:pPr>
            <a:r>
              <a:rPr lang="en-US" altLang="zh-TW" sz="2700">
                <a:solidFill>
                  <a:srgbClr val="004C69"/>
                </a:solidFill>
              </a:rPr>
              <a:t>23.4</a:t>
            </a:r>
            <a:r>
              <a:rPr lang="zh-TW" altLang="en-US" sz="2700" smtClean="0">
                <a:solidFill>
                  <a:srgbClr val="004C69"/>
                </a:solidFill>
              </a:rPr>
              <a:t>我</a:t>
            </a:r>
            <a:r>
              <a:rPr lang="zh-TW" altLang="en-US" sz="2700">
                <a:solidFill>
                  <a:srgbClr val="004C69"/>
                </a:solidFill>
              </a:rPr>
              <a:t>在本單元中學到了什麼？</a:t>
            </a:r>
            <a:r>
              <a:rPr lang="en-US" altLang="zh-TW" sz="2700">
                <a:solidFill>
                  <a:srgbClr val="004C69"/>
                </a:solidFill>
              </a:rPr>
              <a:t>(</a:t>
            </a:r>
            <a:r>
              <a:rPr lang="zh-TW" altLang="en-US" sz="2700">
                <a:solidFill>
                  <a:srgbClr val="004C69"/>
                </a:solidFill>
              </a:rPr>
              <a:t>續</a:t>
            </a:r>
            <a:r>
              <a:rPr lang="en-US" altLang="zh-TW" sz="2700">
                <a:solidFill>
                  <a:srgbClr val="004C69"/>
                </a:solidFill>
              </a:rPr>
              <a:t>)</a:t>
            </a:r>
          </a:p>
        </p:txBody>
      </p:sp>
      <p:sp>
        <p:nvSpPr>
          <p:cNvPr id="3" name="Content Placeholder 2">
            <a:extLst>
              <a:ext uri="{FF2B5EF4-FFF2-40B4-BE49-F238E27FC236}">
                <a16:creationId xmlns:a16="http://schemas.microsoft.com/office/drawing/2014/main" id="{AE5E9B30-B914-43FA-A7B4-2CA32A20C4FA}"/>
              </a:ext>
            </a:extLst>
          </p:cNvPr>
          <p:cNvSpPr>
            <a:spLocks noGrp="1"/>
          </p:cNvSpPr>
          <p:nvPr>
            <p:ph idx="1"/>
          </p:nvPr>
        </p:nvSpPr>
        <p:spPr>
          <a:xfrm>
            <a:off x="460347" y="1568649"/>
            <a:ext cx="8853286" cy="4155319"/>
          </a:xfrm>
        </p:spPr>
        <p:txBody>
          <a:bodyPr>
            <a:normAutofit/>
          </a:bodyPr>
          <a:lstStyle/>
          <a:p>
            <a:pPr>
              <a:spcBef>
                <a:spcPct val="0"/>
              </a:spcBef>
              <a:spcAft>
                <a:spcPct val="0"/>
              </a:spcAft>
              <a:buFont typeface="Arial" panose="020b0604020202020204" pitchFamily="34" charset="0"/>
              <a:buChar char="•"/>
            </a:pPr>
            <a:r>
              <a:rPr lang="zh-TW" altLang="en-US" sz="2000"/>
              <a:t>有許多指令可以驗證乙太通道設定，包括 </a:t>
            </a:r>
            <a:r>
              <a:rPr lang="en-US" altLang="zh-TW" sz="2000" b="1"/>
              <a:t>show interfaces port-channel</a:t>
            </a:r>
            <a:r>
              <a:rPr lang="en-US" altLang="zh-TW" sz="2000"/>
              <a:t>, </a:t>
            </a:r>
            <a:r>
              <a:rPr lang="en-US" altLang="zh-TW" sz="2000" b="1"/>
              <a:t>show etherchannel summary</a:t>
            </a:r>
            <a:r>
              <a:rPr lang="en-US" altLang="zh-TW" sz="2000"/>
              <a:t>, </a:t>
            </a:r>
            <a:r>
              <a:rPr lang="en-US" altLang="zh-TW" sz="2000" b="1"/>
              <a:t>show etherchannel port-channel</a:t>
            </a:r>
            <a:r>
              <a:rPr lang="en-US" altLang="zh-TW" sz="2000"/>
              <a:t>, </a:t>
            </a:r>
            <a:r>
              <a:rPr lang="zh-TW" altLang="en-US" sz="2000"/>
              <a:t>和 </a:t>
            </a:r>
            <a:r>
              <a:rPr lang="en-US" altLang="zh-TW" sz="2000" b="1"/>
              <a:t>show interfaces etherchannel</a:t>
            </a:r>
            <a:r>
              <a:rPr lang="zh-TW" altLang="en-US" sz="2000"/>
              <a:t>。 </a:t>
            </a:r>
          </a:p>
          <a:p>
            <a:pPr>
              <a:spcBef>
                <a:spcPct val="0"/>
              </a:spcBef>
              <a:spcAft>
                <a:spcPct val="0"/>
              </a:spcAft>
              <a:buFont typeface="Arial" panose="020b0604020202020204" pitchFamily="34" charset="0"/>
              <a:buChar char="•"/>
            </a:pPr>
            <a:r>
              <a:rPr lang="zh-TW" altLang="en-US" sz="2000"/>
              <a:t>常見的 “乙太通道” 問題包括：</a:t>
            </a:r>
          </a:p>
          <a:p>
            <a:pPr lvl="1">
              <a:spcBef>
                <a:spcPct val="0"/>
              </a:spcBef>
              <a:spcAft>
                <a:spcPct val="0"/>
              </a:spcAft>
              <a:buFont typeface="Arial" panose="020b0604020202020204" pitchFamily="34" charset="0"/>
              <a:buChar char="•"/>
            </a:pPr>
            <a:r>
              <a:rPr lang="zh-TW" altLang="en-US" sz="2000"/>
              <a:t>“乙太通道” 中指派的連接埠不屬於相同 </a:t>
            </a:r>
            <a:r>
              <a:rPr lang="en-US" altLang="zh-TW" sz="2000"/>
              <a:t>VLAN </a:t>
            </a:r>
            <a:r>
              <a:rPr lang="zh-TW" altLang="en-US" sz="2000"/>
              <a:t>的一部分，也不是設定為中繼。 </a:t>
            </a:r>
          </a:p>
          <a:p>
            <a:pPr lvl="1">
              <a:spcBef>
                <a:spcPct val="0"/>
              </a:spcBef>
              <a:spcAft>
                <a:spcPct val="0"/>
              </a:spcAft>
              <a:buFont typeface="Arial" panose="020b0604020202020204" pitchFamily="34" charset="0"/>
              <a:buChar char="•"/>
            </a:pPr>
            <a:r>
              <a:rPr lang="zh-TW" altLang="en-US" sz="2000"/>
              <a:t>具有不同原生 </a:t>
            </a:r>
            <a:r>
              <a:rPr lang="en-US" altLang="zh-TW" sz="2000"/>
              <a:t>VLAN </a:t>
            </a:r>
            <a:r>
              <a:rPr lang="zh-TW" altLang="en-US" sz="2000"/>
              <a:t>的連接埠無法形成 “乙太通道”。</a:t>
            </a:r>
          </a:p>
          <a:p>
            <a:pPr lvl="1">
              <a:spcBef>
                <a:spcPct val="0"/>
              </a:spcBef>
              <a:spcAft>
                <a:spcPct val="0"/>
              </a:spcAft>
              <a:buFont typeface="Arial" panose="020b0604020202020204" pitchFamily="34" charset="0"/>
              <a:buChar char="•"/>
            </a:pPr>
            <a:r>
              <a:rPr lang="zh-TW" altLang="en-US" sz="2000"/>
              <a:t>中繼是在組成 “乙太通道” 的某些連接埠上設定的，但並非全部連接埠。</a:t>
            </a:r>
          </a:p>
          <a:p>
            <a:pPr lvl="1">
              <a:spcBef>
                <a:spcPct val="0"/>
              </a:spcBef>
              <a:spcAft>
                <a:spcPct val="0"/>
              </a:spcAft>
              <a:buFont typeface="Arial" panose="020b0604020202020204" pitchFamily="34" charset="0"/>
              <a:buChar char="•"/>
            </a:pPr>
            <a:r>
              <a:rPr lang="zh-TW" altLang="en-US" sz="2000"/>
              <a:t>如果允許的 </a:t>
            </a:r>
            <a:r>
              <a:rPr lang="en-US" altLang="zh-TW" sz="2000"/>
              <a:t>VLAN </a:t>
            </a:r>
            <a:r>
              <a:rPr lang="zh-TW" altLang="en-US" sz="2000"/>
              <a:t>範圍不相同，即使 </a:t>
            </a:r>
            <a:r>
              <a:rPr lang="en-US" altLang="zh-TW" sz="2000"/>
              <a:t>PAgP </a:t>
            </a:r>
            <a:r>
              <a:rPr lang="zh-TW" altLang="en-US" sz="2000"/>
              <a:t>設定為自動模式或期望模式，連接埠也不會形成 “乙太通道”。</a:t>
            </a:r>
          </a:p>
          <a:p>
            <a:pPr lvl="1">
              <a:spcBef>
                <a:spcPct val="0"/>
              </a:spcBef>
              <a:spcAft>
                <a:spcPct val="0"/>
              </a:spcAft>
              <a:buFont typeface="Arial" panose="020b0604020202020204" pitchFamily="34" charset="0"/>
              <a:buChar char="•"/>
            </a:pPr>
            <a:r>
              <a:rPr lang="zh-TW" altLang="en-US" sz="2000"/>
              <a:t>乙太通道的兩端設定 </a:t>
            </a:r>
            <a:r>
              <a:rPr lang="en-US" altLang="zh-TW" sz="2000"/>
              <a:t>PAgP </a:t>
            </a:r>
            <a:r>
              <a:rPr lang="zh-TW" altLang="en-US" sz="2000"/>
              <a:t>和 </a:t>
            </a:r>
            <a:r>
              <a:rPr lang="en-US" altLang="zh-TW" sz="2000"/>
              <a:t>LACP </a:t>
            </a:r>
            <a:r>
              <a:rPr lang="zh-TW" altLang="en-US" sz="2000"/>
              <a:t>的動態協商選項不相容。</a:t>
            </a:r>
          </a:p>
        </p:txBody>
      </p:sp>
      <p:sp>
        <p:nvSpPr>
          <p:cNvPr id="2" name="投影片編號版面配置區 1"/>
          <p:cNvSpPr>
            <a:spLocks noGrp="1"/>
          </p:cNvSpPr>
          <p:nvPr>
            <p:ph type="sldNum" sz="quarter" idx="4"/>
          </p:nvPr>
        </p:nvSpPr>
        <p:spPr/>
        <p:txBody>
          <a:bodyPr/>
          <a:lstStyle/>
          <a:p>
            <a:pPr defTabSz="385754">
              <a:defRPr/>
            </a:pPr>
            <a:fld id="{2F5CCB13-0A32-4557-88E9-079F0C330695}" type="slidenum">
              <a:rPr lang="en-US" kern="0" smtClean="0">
                <a:solidFill>
                  <a:srgbClr val="595959"/>
                </a:solidFill>
              </a:rPr>
              <a:pPr defTabSz="385754">
                <a:defRPr/>
              </a:pPr>
              <a:t>688</a:t>
            </a:fld>
            <a:endParaRPr lang="en-US" kern="0">
              <a:solidFill>
                <a:srgbClr val="595959"/>
              </a:solidFill>
            </a:endParaRPr>
          </a:p>
        </p:txBody>
      </p:sp>
    </p:spTree>
    <p:custDataLst>
      <p:tags r:id="rId3"/>
    </p:custDataLst>
    <p:extLst>
      <p:ext uri="{BB962C8B-B14F-4D97-AF65-F5344CB8AC3E}">
        <p14:creationId xmlns:p14="http://schemas.microsoft.com/office/powerpoint/2010/main" val="320690633"/>
      </p:ext>
    </p:extLst>
  </p:cSld>
  <p:clrMapOvr>
    <a:masterClrMapping/>
  </p:clrMapOvr>
  <p:transition spd="slow">
    <p:wipe/>
  </p:transition>
  <p:timing/>
</p:sld>
</file>

<file path=ppt/slides/slide689.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56321" name="Rectangle 2"/>
          <p:cNvSpPr>
            <a:spLocks noGrp="1" noChangeArrowheads="1"/>
          </p:cNvSpPr>
          <p:nvPr>
            <p:ph type="title"/>
          </p:nvPr>
        </p:nvSpPr>
        <p:spPr>
          <a:xfrm>
            <a:off x="0" y="1016958"/>
            <a:ext cx="9144000" cy="609056"/>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noAutofit/>
          </a:bodyPr>
          <a:lstStyle/>
          <a:p>
            <a:pPr>
              <a:lnSpc>
                <a:spcPct val="90000"/>
              </a:lnSpc>
            </a:pPr>
            <a:r>
              <a:rPr lang="zh-TW" altLang="en-US" sz="2700" smtClean="0">
                <a:solidFill>
                  <a:srgbClr val="004C69"/>
                </a:solidFill>
              </a:rPr>
              <a:t>乙太</a:t>
            </a:r>
            <a:r>
              <a:rPr lang="zh-TW" altLang="en-US" sz="2700">
                <a:solidFill>
                  <a:srgbClr val="004C69"/>
                </a:solidFill>
              </a:rPr>
              <a:t>通道</a:t>
            </a:r>
            <a:br>
              <a:rPr lang="en-US" sz="2700">
                <a:solidFill>
                  <a:srgbClr val="004C69"/>
                </a:solidFill>
              </a:rPr>
            </a:br>
            <a:r>
              <a:rPr lang="zh-TW" altLang="en-US" sz="2700">
                <a:solidFill>
                  <a:srgbClr val="004C69"/>
                </a:solidFill>
              </a:rPr>
              <a:t>新詞彙和命令</a:t>
            </a:r>
          </a:p>
        </p:txBody>
      </p:sp>
      <p:sp>
        <p:nvSpPr>
          <p:cNvPr id="3" name="Content Placeholder 2">
            <a:extLst>
              <a:ext uri="{FF2B5EF4-FFF2-40B4-BE49-F238E27FC236}">
                <a16:creationId xmlns:a16="http://schemas.microsoft.com/office/drawing/2014/main" id="{CE8C6162-D86A-9644-A0EE-E1EE5E7020B3}"/>
              </a:ext>
            </a:extLst>
          </p:cNvPr>
          <p:cNvSpPr>
            <a:spLocks noGrp="1"/>
          </p:cNvSpPr>
          <p:nvPr>
            <p:ph idx="1"/>
          </p:nvPr>
        </p:nvSpPr>
        <p:spPr>
          <a:xfrm>
            <a:off x="115882" y="1626014"/>
            <a:ext cx="4703064" cy="4155319"/>
          </a:xfrm>
        </p:spPr>
        <p:txBody>
          <a:bodyPr>
            <a:normAutofit fontScale="92500" lnSpcReduction="20000"/>
          </a:bodyPr>
          <a:lstStyle/>
          <a:p>
            <a:pPr>
              <a:spcBef>
                <a:spcPct val="0"/>
              </a:spcBef>
              <a:spcAft>
                <a:spcPct val="0"/>
              </a:spcAft>
              <a:buFont typeface="Arial" panose="020b0604020202020204" pitchFamily="34" charset="0"/>
              <a:buChar char="•"/>
            </a:pPr>
            <a:r>
              <a:rPr lang="zh-TW" altLang="en-US" sz="2000"/>
              <a:t>鏈路聚合</a:t>
            </a:r>
          </a:p>
          <a:p>
            <a:pPr>
              <a:spcBef>
                <a:spcPct val="0"/>
              </a:spcBef>
              <a:spcAft>
                <a:spcPct val="0"/>
              </a:spcAft>
              <a:buFont typeface="Arial" panose="020b0604020202020204" pitchFamily="34" charset="0"/>
              <a:buChar char="•"/>
            </a:pPr>
            <a:r>
              <a:rPr lang="zh-TW" altLang="en-US" sz="2000"/>
              <a:t>乙太通道</a:t>
            </a:r>
          </a:p>
          <a:p>
            <a:pPr>
              <a:spcBef>
                <a:spcPct val="0"/>
              </a:spcBef>
              <a:spcAft>
                <a:spcPct val="0"/>
              </a:spcAft>
              <a:buFont typeface="Arial" panose="020b0604020202020204" pitchFamily="34" charset="0"/>
              <a:buChar char="•"/>
            </a:pPr>
            <a:r>
              <a:rPr lang="zh-TW" altLang="en-US" sz="2000"/>
              <a:t>連接埠通道</a:t>
            </a:r>
            <a:r>
              <a:rPr lang="en-US" altLang="zh-TW" sz="2000"/>
              <a:t>(Port Channel)</a:t>
            </a:r>
          </a:p>
          <a:p>
            <a:pPr>
              <a:spcBef>
                <a:spcPct val="0"/>
              </a:spcBef>
              <a:spcAft>
                <a:spcPct val="0"/>
              </a:spcAft>
              <a:buFont typeface="Arial" panose="020b0604020202020204" pitchFamily="34" charset="0"/>
              <a:buChar char="•"/>
            </a:pPr>
            <a:r>
              <a:rPr lang="zh-TW" altLang="en-US" sz="2000"/>
              <a:t>連接埠聚合協定 </a:t>
            </a:r>
            <a:r>
              <a:rPr lang="en-US" altLang="zh-TW" sz="2000"/>
              <a:t>(PAgP)</a:t>
            </a:r>
          </a:p>
          <a:p>
            <a:pPr>
              <a:spcBef>
                <a:spcPct val="0"/>
              </a:spcBef>
              <a:spcAft>
                <a:spcPct val="0"/>
              </a:spcAft>
              <a:buFont typeface="Arial" panose="020b0604020202020204" pitchFamily="34" charset="0"/>
              <a:buChar char="•"/>
            </a:pPr>
            <a:r>
              <a:rPr lang="zh-TW" altLang="en-US" sz="2000"/>
              <a:t>鏈路聚合控制協定 </a:t>
            </a:r>
            <a:r>
              <a:rPr lang="en-US" altLang="zh-TW" sz="2000"/>
              <a:t>(LACP)</a:t>
            </a:r>
          </a:p>
          <a:p>
            <a:pPr>
              <a:spcBef>
                <a:spcPct val="0"/>
              </a:spcBef>
              <a:spcAft>
                <a:spcPct val="0"/>
              </a:spcAft>
              <a:buFont typeface="Arial" panose="020b0604020202020204" pitchFamily="34" charset="0"/>
              <a:buChar char="•"/>
            </a:pPr>
            <a:r>
              <a:rPr lang="en-US" altLang="zh-TW" sz="2000" err="1"/>
              <a:t>PAgP </a:t>
            </a:r>
            <a:r>
              <a:rPr lang="zh-TW" altLang="en-US" sz="2000"/>
              <a:t>期望</a:t>
            </a:r>
          </a:p>
          <a:p>
            <a:pPr>
              <a:spcBef>
                <a:spcPct val="0"/>
              </a:spcBef>
              <a:spcAft>
                <a:spcPct val="0"/>
              </a:spcAft>
              <a:buFont typeface="Arial" panose="020b0604020202020204" pitchFamily="34" charset="0"/>
              <a:buChar char="•"/>
            </a:pPr>
            <a:r>
              <a:rPr lang="en-US" altLang="zh-TW" sz="2000" err="1"/>
              <a:t>PAgP </a:t>
            </a:r>
            <a:r>
              <a:rPr lang="zh-TW" altLang="en-US" sz="2000"/>
              <a:t>自動</a:t>
            </a:r>
          </a:p>
          <a:p>
            <a:pPr>
              <a:spcBef>
                <a:spcPct val="0"/>
              </a:spcBef>
              <a:spcAft>
                <a:spcPct val="0"/>
              </a:spcAft>
              <a:buFont typeface="Arial" panose="020b0604020202020204" pitchFamily="34" charset="0"/>
              <a:buChar char="•"/>
            </a:pPr>
            <a:r>
              <a:rPr lang="en-US" altLang="zh-TW" sz="2000"/>
              <a:t>LACP </a:t>
            </a:r>
            <a:r>
              <a:rPr lang="zh-TW" altLang="en-US" sz="2000"/>
              <a:t>主動</a:t>
            </a:r>
          </a:p>
          <a:p>
            <a:pPr>
              <a:spcBef>
                <a:spcPct val="0"/>
              </a:spcBef>
              <a:spcAft>
                <a:spcPct val="0"/>
              </a:spcAft>
              <a:buFont typeface="Arial" panose="020b0604020202020204" pitchFamily="34" charset="0"/>
              <a:buChar char="•"/>
            </a:pPr>
            <a:r>
              <a:rPr lang="en-US" altLang="zh-TW" sz="2000"/>
              <a:t>LACP </a:t>
            </a:r>
            <a:r>
              <a:rPr lang="zh-TW" altLang="en-US" sz="2000"/>
              <a:t>被動</a:t>
            </a:r>
          </a:p>
          <a:p>
            <a:pPr>
              <a:spcBef>
                <a:spcPct val="0"/>
              </a:spcBef>
              <a:spcAft>
                <a:spcPct val="0"/>
              </a:spcAft>
              <a:buFont typeface="Arial" panose="020b0604020202020204" pitchFamily="34" charset="0"/>
              <a:buChar char="•"/>
            </a:pPr>
            <a:r>
              <a:rPr lang="en-US" altLang="zh-TW" sz="2000" b="1"/>
              <a:t>channel-group </a:t>
            </a:r>
            <a:r>
              <a:rPr lang="en-US" altLang="zh-TW" sz="2000" b="1" i="1"/>
              <a:t>X</a:t>
            </a:r>
            <a:r>
              <a:rPr lang="zh-TW" altLang="en-US" sz="2000" b="1"/>
              <a:t> </a:t>
            </a:r>
            <a:r>
              <a:rPr lang="en-US" altLang="zh-TW" sz="2000" b="1"/>
              <a:t>mode [ desirable | auto | active | passive ]</a:t>
            </a:r>
          </a:p>
          <a:p>
            <a:pPr>
              <a:spcBef>
                <a:spcPct val="0"/>
              </a:spcBef>
              <a:spcAft>
                <a:spcPct val="0"/>
              </a:spcAft>
              <a:buFont typeface="Arial" panose="020b0604020202020204" pitchFamily="34" charset="0"/>
              <a:buChar char="•"/>
            </a:pPr>
            <a:r>
              <a:rPr lang="en-US" altLang="zh-TW" sz="2000" b="1"/>
              <a:t>interface port-channel </a:t>
            </a:r>
            <a:r>
              <a:rPr lang="en-US" altLang="zh-TW" sz="2000" b="1" i="1"/>
              <a:t>X</a:t>
            </a:r>
          </a:p>
          <a:p>
            <a:pPr>
              <a:spcBef>
                <a:spcPct val="0"/>
              </a:spcBef>
              <a:spcAft>
                <a:spcPct val="0"/>
              </a:spcAft>
              <a:buFont typeface="Arial" panose="020b0604020202020204" pitchFamily="34" charset="0"/>
              <a:buChar char="•"/>
            </a:pPr>
            <a:r>
              <a:rPr lang="en-US" altLang="zh-TW" sz="2000" b="1"/>
              <a:t>show interfaces port-channel</a:t>
            </a:r>
          </a:p>
          <a:p>
            <a:pPr>
              <a:spcBef>
                <a:spcPct val="0"/>
              </a:spcBef>
              <a:spcAft>
                <a:spcPct val="0"/>
              </a:spcAft>
              <a:buFont typeface="Arial" panose="020b0604020202020204" pitchFamily="34" charset="0"/>
              <a:buChar char="•"/>
            </a:pPr>
            <a:r>
              <a:rPr lang="en-US" altLang="zh-TW" sz="2000" b="1"/>
              <a:t>show etherchannel summary</a:t>
            </a:r>
          </a:p>
          <a:p>
            <a:pPr>
              <a:spcBef>
                <a:spcPct val="0"/>
              </a:spcBef>
              <a:spcAft>
                <a:spcPct val="0"/>
              </a:spcAft>
              <a:buFont typeface="Arial" panose="020b0604020202020204" pitchFamily="34" charset="0"/>
              <a:buChar char="•"/>
            </a:pPr>
            <a:r>
              <a:rPr lang="en-US" altLang="zh-TW" sz="2000" b="1"/>
              <a:t>show etherchannel port-channel</a:t>
            </a:r>
          </a:p>
          <a:p>
            <a:pPr>
              <a:spcBef>
                <a:spcPct val="0"/>
              </a:spcBef>
              <a:spcAft>
                <a:spcPct val="0"/>
              </a:spcAft>
              <a:buFont typeface="Arial" panose="020b0604020202020204" pitchFamily="34" charset="0"/>
              <a:buChar char="•"/>
            </a:pPr>
            <a:r>
              <a:rPr lang="en-US" altLang="zh-TW" sz="2000" b="1"/>
              <a:t>show interfaces etherchannel</a:t>
            </a:r>
            <a:endParaRPr lang="en-US" altLang="zh-TW" sz="2000" b="1"/>
          </a:p>
          <a:p>
            <a:pPr>
              <a:spcBef>
                <a:spcPct val="0"/>
              </a:spcBef>
              <a:spcAft>
                <a:spcPct val="0"/>
              </a:spcAft>
            </a:pPr>
            <a:endParaRPr lang="en-US" sz="1100"/>
          </a:p>
        </p:txBody>
      </p:sp>
      <p:sp>
        <p:nvSpPr>
          <p:cNvPr id="2" name="投影片編號版面配置區 1"/>
          <p:cNvSpPr>
            <a:spLocks noGrp="1"/>
          </p:cNvSpPr>
          <p:nvPr>
            <p:ph type="sldNum" sz="quarter" idx="4"/>
          </p:nvPr>
        </p:nvSpPr>
        <p:spPr/>
        <p:txBody>
          <a:bodyPr/>
          <a:lstStyle/>
          <a:p>
            <a:pPr defTabSz="385754">
              <a:defRPr/>
            </a:pPr>
            <a:fld id="{2F5CCB13-0A32-4557-88E9-079F0C330695}" type="slidenum">
              <a:rPr lang="en-US" kern="0" smtClean="0">
                <a:solidFill>
                  <a:srgbClr val="595959"/>
                </a:solidFill>
              </a:rPr>
              <a:pPr defTabSz="385754">
                <a:defRPr/>
              </a:pPr>
              <a:t>689</a:t>
            </a:fld>
            <a:endParaRPr lang="en-US" kern="0">
              <a:solidFill>
                <a:srgbClr val="595959"/>
              </a:solidFill>
            </a:endParaRPr>
          </a:p>
        </p:txBody>
      </p:sp>
    </p:spTree>
    <p:custDataLst>
      <p:tags r:id="rId3"/>
    </p:custDataLst>
    <p:extLst>
      <p:ext uri="{BB962C8B-B14F-4D97-AF65-F5344CB8AC3E}">
        <p14:creationId xmlns:p14="http://schemas.microsoft.com/office/powerpoint/2010/main" val="1398863448"/>
      </p:ext>
    </p:extLst>
  </p:cSld>
  <p:clrMapOvr>
    <a:masterClrMapping/>
  </p:clrMapOvr>
  <p:transition spd="slow">
    <p:wipe/>
  </p:transition>
  <p:timing/>
</p:sld>
</file>

<file path=ppt/slides/slide69.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1505" name="Rectangle 2"/>
          <p:cNvSpPr>
            <a:spLocks noGrp="1" noChangeArrowheads="1"/>
          </p:cNvSpPr>
          <p:nvPr>
            <p:ph type="title"/>
          </p:nvPr>
        </p:nvSpPr>
        <p:spPr/>
        <p:txBody>
          <a:bodyPr>
            <a:noAutofit/>
          </a:bodyPr>
          <a:lstStyle/>
          <a:p>
            <a:r>
              <a:rPr lang="en-US" altLang="zh-TW" sz="2800">
                <a:latin typeface="Arial"/>
              </a:rPr>
              <a:t>2.5</a:t>
            </a:r>
            <a:r>
              <a:rPr lang="zh-TW" altLang="en-US" sz="2800" smtClean="0">
                <a:latin typeface="Arial"/>
              </a:rPr>
              <a:t>儲存</a:t>
            </a:r>
            <a:r>
              <a:rPr lang="en-US" altLang="zh-TW" sz="2700" smtClean="0">
                <a:latin typeface="Arial"/>
              </a:rPr>
              <a:t>-</a:t>
            </a:r>
            <a:r>
              <a:rPr lang="en-US" altLang="zh-TW" sz="2700">
                <a:latin typeface="Arial"/>
              </a:rPr>
              <a:t>Alter the Running Configurations</a:t>
            </a:r>
          </a:p>
        </p:txBody>
      </p:sp>
      <p:sp>
        <p:nvSpPr>
          <p:cNvPr id="4" name="Content Placeholder 3"/>
          <p:cNvSpPr>
            <a:spLocks noGrp="1"/>
          </p:cNvSpPr>
          <p:nvPr>
            <p:ph idx="1"/>
          </p:nvPr>
        </p:nvSpPr>
        <p:spPr>
          <a:xfrm>
            <a:off x="155518" y="1656194"/>
            <a:ext cx="4411993" cy="3693972"/>
          </a:xfrm>
        </p:spPr>
        <p:txBody>
          <a:bodyPr>
            <a:normAutofit fontScale="92500"/>
          </a:bodyPr>
          <a:lstStyle/>
          <a:p>
            <a:pPr marL="0" indent="0">
              <a:lnSpc>
                <a:spcPct val="85000"/>
              </a:lnSpc>
              <a:spcBef>
                <a:spcPct val="30000"/>
              </a:spcBef>
              <a:buNone/>
            </a:pPr>
            <a:r>
              <a:rPr lang="zh-TW"/>
              <a:t>如果對執行中的設定所做的變更沒有達到預期的效果，而且 Running-config 尚未儲存，您可以將裝置還原成先前的設定。若要執行此動作，您可以：</a:t>
            </a:r>
          </a:p>
          <a:p>
            <a:pPr lvl="1" rtl="0">
              <a:lnSpc>
                <a:spcPct val="85000"/>
              </a:lnSpc>
              <a:spcBef>
                <a:spcPct val="30000"/>
              </a:spcBef>
            </a:pPr>
            <a:r>
              <a:rPr lang="zh-TW"/>
              <a:t>個別移除變更的指令。</a:t>
            </a:r>
          </a:p>
          <a:p>
            <a:pPr lvl="1" rtl="0">
              <a:lnSpc>
                <a:spcPct val="85000"/>
              </a:lnSpc>
              <a:spcBef>
                <a:spcPct val="30000"/>
              </a:spcBef>
            </a:pPr>
            <a:r>
              <a:rPr lang="zh-TW"/>
              <a:t>在特權 EXEC 模式下，使用 </a:t>
            </a:r>
            <a:r>
              <a:rPr lang="zh-TW" b="1"/>
              <a:t>重新載入指令重新載入</a:t>
            </a:r>
            <a:r>
              <a:rPr lang="zh-TW"/>
              <a:t> 裝置。</a:t>
            </a:r>
            <a:r>
              <a:rPr lang="zh-TW" i="1"/>
              <a:t>注意：這會造成裝置短暫離線，導致網路停機。 </a:t>
            </a:r>
            <a:r>
              <a:rPr lang="zh-TW"/>
              <a:t> </a:t>
            </a:r>
          </a:p>
          <a:p>
            <a:pPr marL="0" indent="0">
              <a:lnSpc>
                <a:spcPct val="85000"/>
              </a:lnSpc>
              <a:spcBef>
                <a:spcPct val="30000"/>
              </a:spcBef>
              <a:buNone/>
            </a:pPr>
            <a:r>
              <a:rPr lang="zh-TW"/>
              <a:t>如果不需要的變更已儲存至啟動配置，則可能需要在 EXEC 特權模式下使用清 </a:t>
            </a:r>
            <a:r>
              <a:rPr lang="zh-TW" b="1"/>
              <a:t>除啟動配置 </a:t>
            </a:r>
            <a:r>
              <a:rPr lang="zh-TW"/>
              <a:t>指令來清除所有配置。 </a:t>
            </a:r>
          </a:p>
          <a:p>
            <a:pPr lvl="1" rtl="0">
              <a:lnSpc>
                <a:spcPct val="85000"/>
              </a:lnSpc>
              <a:spcBef>
                <a:spcPct val="30000"/>
              </a:spcBef>
            </a:pPr>
            <a:r>
              <a:rPr lang="zh-TW"/>
              <a:t>清除啟動配置後，重新載入設備以清除 RAM 中的運行配置文件。 </a:t>
            </a:r>
          </a:p>
        </p:txBody>
      </p:sp>
      <p:pic>
        <p:nvPicPr>
          <p:cNvPr id="6" name="Picture 5">
            <a:extLst>
              <a:ext uri="{FF2B5EF4-FFF2-40B4-BE49-F238E27FC236}">
                <a16:creationId xmlns:a16="http://schemas.microsoft.com/office/drawing/2014/main" id="{7D34B416-7F0C-F94A-8800-45BC8F45BF8F}"/>
              </a:ext>
            </a:extLst>
          </p:cNvPr>
          <p:cNvPicPr>
            <a:picLocks noChangeAspect="1"/>
          </p:cNvPicPr>
          <p:nvPr/>
        </p:nvPicPr>
        <p:blipFill>
          <a:blip r:embed="rId3"/>
          <a:stretch>
            <a:fillRect/>
          </a:stretch>
        </p:blipFill>
        <p:spPr>
          <a:xfrm>
            <a:off x="4576493" y="2136967"/>
            <a:ext cx="4403011" cy="578083"/>
          </a:xfrm>
          <a:prstGeom prst="rect">
            <a:avLst/>
          </a:prstGeom>
        </p:spPr>
      </p:pic>
      <p:pic>
        <p:nvPicPr>
          <p:cNvPr id="2" name="Picture 1">
            <a:extLst>
              <a:ext uri="{FF2B5EF4-FFF2-40B4-BE49-F238E27FC236}">
                <a16:creationId xmlns:a16="http://schemas.microsoft.com/office/drawing/2014/main" id="{251490C5-758B-324F-9836-42699B382445}"/>
              </a:ext>
            </a:extLst>
          </p:cNvPr>
          <p:cNvPicPr>
            <a:picLocks noChangeAspect="1"/>
          </p:cNvPicPr>
          <p:nvPr/>
        </p:nvPicPr>
        <p:blipFill>
          <a:blip r:embed="rId4"/>
          <a:stretch>
            <a:fillRect/>
          </a:stretch>
        </p:blipFill>
        <p:spPr>
          <a:xfrm>
            <a:off x="4567511" y="4078228"/>
            <a:ext cx="4411993" cy="642807"/>
          </a:xfrm>
          <a:prstGeom prst="rect">
            <a:avLst/>
          </a:prstGeom>
        </p:spPr>
      </p:pic>
      <p:sp>
        <p:nvSpPr>
          <p:cNvPr id="3" name="投影片編號版面配置區 2"/>
          <p:cNvSpPr>
            <a:spLocks noGrp="1"/>
          </p:cNvSpPr>
          <p:nvPr>
            <p:ph type="sldNum" sz="quarter" idx="4"/>
          </p:nvPr>
        </p:nvSpPr>
        <p:spPr/>
        <p:txBody>
          <a:bodyPr/>
          <a:lstStyle/>
          <a:p>
            <a:pPr defTabSz="385754">
              <a:defRPr/>
            </a:pPr>
            <a:fld id="{2F5CCB13-0A32-4557-88E9-079F0C330695}" type="slidenum">
              <a:rPr lang="en-US" kern="0" smtClean="0">
                <a:solidFill>
                  <a:srgbClr val="595959"/>
                </a:solidFill>
              </a:rPr>
              <a:pPr defTabSz="385754">
                <a:defRPr/>
              </a:pPr>
              <a:t>69</a:t>
            </a:fld>
            <a:endParaRPr lang="en-US" kern="0">
              <a:solidFill>
                <a:srgbClr val="595959"/>
              </a:solidFill>
            </a:endParaRPr>
          </a:p>
        </p:txBody>
      </p:sp>
    </p:spTree>
    <p:custDataLst>
      <p:tags r:id="rId5"/>
    </p:custDataLst>
    <p:extLst>
      <p:ext uri="{BB962C8B-B14F-4D97-AF65-F5344CB8AC3E}">
        <p14:creationId xmlns:p14="http://schemas.microsoft.com/office/powerpoint/2010/main" val="2719660945"/>
      </p:ext>
    </p:extLst>
  </p:cSld>
  <p:clrMapOvr>
    <a:masterClrMapping/>
  </p:clrMapOvr>
  <p:transition spd="slow">
    <p:wipe/>
  </p:transition>
  <p:timing/>
</p:sld>
</file>

<file path=ppt/slides/slide690.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6" name="Title 5"/>
          <p:cNvSpPr>
            <a:spLocks noGrp="1"/>
          </p:cNvSpPr>
          <p:nvPr>
            <p:ph type="ctrTitle"/>
          </p:nvPr>
        </p:nvSpPr>
        <p:spPr/>
        <p:txBody>
          <a:bodyPr/>
          <a:lstStyle/>
          <a:p>
            <a:r>
              <a:rPr lang="zh-TW" altLang="en-US" sz="5000" smtClean="0">
                <a:solidFill>
                  <a:schemeClr val="tx1"/>
                </a:solidFill>
              </a:rPr>
              <a:t>第二十四章</a:t>
            </a:r>
            <a:br>
              <a:rPr lang="en-US" altLang="zh-TW" sz="5000">
                <a:solidFill>
                  <a:schemeClr val="tx1"/>
                </a:solidFill>
              </a:rPr>
            </a:br>
            <a:br>
              <a:rPr lang="en-US" altLang="zh-TW" sz="5000" smtClean="0">
                <a:solidFill>
                  <a:schemeClr val="tx1"/>
                </a:solidFill>
              </a:rPr>
            </a:br>
            <a:r>
              <a:rPr lang="zh-TW" sz="5000" smtClean="0">
                <a:solidFill>
                  <a:schemeClr val="tx1"/>
                </a:solidFill>
              </a:rPr>
              <a:t>D</a:t>
            </a:r>
            <a:r>
              <a:rPr lang="zh-TW" sz="5000">
                <a:solidFill>
                  <a:schemeClr val="tx1"/>
                </a:solidFill>
              </a:rPr>
              <a:t>HCPv4</a:t>
            </a:r>
          </a:p>
        </p:txBody>
      </p:sp>
      <p:sp>
        <p:nvSpPr>
          <p:cNvPr id="7" name="Subtitle 6"/>
          <p:cNvSpPr>
            <a:spLocks noGrp="1"/>
          </p:cNvSpPr>
          <p:nvPr>
            <p:ph type="subTitle" idx="1"/>
          </p:nvPr>
        </p:nvSpPr>
        <p:spPr/>
        <p:txBody>
          <a:bodyPr/>
          <a:lstStyle/>
          <a:p>
            <a:pPr rtl="0"/>
            <a:r>
              <a:rPr lang="zh-TW">
                <a:solidFill>
                  <a:schemeClr val="accent5">
                    <a:lumMod val="40000"/>
                    <a:lumOff val="60000"/>
                  </a:schemeClr>
                </a:solidFill>
              </a:rPr>
              <a:t>交換、路由和無線基礎  v7.0 版 (SRWE)</a:t>
            </a:r>
          </a:p>
          <a:p>
            <a:endParaRPr lang="en-US"/>
          </a:p>
        </p:txBody>
      </p:sp>
      <p:sp>
        <p:nvSpPr>
          <p:cNvPr id="2" name="投影片編號版面配置區 1"/>
          <p:cNvSpPr>
            <a:spLocks noGrp="1"/>
          </p:cNvSpPr>
          <p:nvPr>
            <p:ph type="sldNum" sz="quarter" idx="12"/>
          </p:nvPr>
        </p:nvSpPr>
        <p:spPr/>
        <p:txBody>
          <a:bodyPr/>
          <a:lstStyle/>
          <a:p>
            <a:fld id="{38C68405-D8B3-49C2-9037-9F8C36DB7603}" type="slidenum">
              <a:rPr lang="en-US" altLang="zh-TW" smtClean="0"/>
              <a:t>690</a:t>
            </a:fld>
            <a:endParaRPr lang="en-US" altLang="zh-TW"/>
          </a:p>
        </p:txBody>
      </p:sp>
    </p:spTree>
    <p:custDataLst>
      <p:tags r:id="rId3"/>
    </p:custDataLst>
    <p:extLst>
      <p:ext uri="{BB962C8B-B14F-4D97-AF65-F5344CB8AC3E}">
        <p14:creationId xmlns:p14="http://schemas.microsoft.com/office/powerpoint/2010/main" val="37593802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sld>
</file>

<file path=ppt/slides/slide691.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098" name="Rectangle 33"/>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noAutofit/>
          </a:bodyPr>
          <a:lstStyle/>
          <a:p>
            <a:pPr>
              <a:lnSpc>
                <a:spcPct val="90000"/>
              </a:lnSpc>
            </a:pPr>
            <a:r>
              <a:rPr lang="zh-TW" altLang="en-US" sz="2700">
                <a:solidFill>
                  <a:srgbClr val="004C69"/>
                </a:solidFill>
              </a:rPr>
              <a:t>單元概要</a:t>
            </a:r>
          </a:p>
        </p:txBody>
      </p:sp>
      <p:sp>
        <p:nvSpPr>
          <p:cNvPr id="2" name="Content Placeholder 1">
            <a:extLst>
              <a:ext uri="{FF2B5EF4-FFF2-40B4-BE49-F238E27FC236}">
                <a16:creationId xmlns:a16="http://schemas.microsoft.com/office/drawing/2014/main" id="{578E99C3-C6EF-8348-99C6-8024418DDEF2}"/>
              </a:ext>
            </a:extLst>
          </p:cNvPr>
          <p:cNvSpPr>
            <a:spLocks noGrp="1"/>
          </p:cNvSpPr>
          <p:nvPr>
            <p:ph idx="1"/>
          </p:nvPr>
        </p:nvSpPr>
        <p:spPr>
          <a:xfrm>
            <a:off x="144066" y="1656194"/>
            <a:ext cx="8853286" cy="75755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noAutofit/>
          </a:bodyPr>
          <a:lstStyle/>
          <a:p>
            <a:pPr>
              <a:lnSpc>
                <a:spcPct val="90000"/>
              </a:lnSpc>
              <a:spcBef>
                <a:spcPct val="0"/>
              </a:spcBef>
              <a:buNone/>
            </a:pPr>
            <a:r>
              <a:rPr lang="zh-TW" altLang="en-US" sz="2700">
                <a:solidFill>
                  <a:srgbClr val="004C69"/>
                </a:solidFill>
                <a:cs typeface="+mj-cs"/>
              </a:rPr>
              <a:t>單元標題：</a:t>
            </a:r>
            <a:r>
              <a:rPr lang="en-US" altLang="zh-TW" sz="2700">
                <a:solidFill>
                  <a:srgbClr val="004C69"/>
                </a:solidFill>
                <a:cs typeface="+mj-cs"/>
              </a:rPr>
              <a:t>DHCPv4</a:t>
            </a:r>
            <a:endParaRPr lang="en-US" altLang="en-US" sz="2700">
              <a:solidFill>
                <a:srgbClr val="004C69"/>
              </a:solidFill>
              <a:cs typeface="+mj-cs"/>
            </a:endParaRPr>
          </a:p>
          <a:p>
            <a:pPr>
              <a:lnSpc>
                <a:spcPct val="90000"/>
              </a:lnSpc>
              <a:spcBef>
                <a:spcPct val="0"/>
              </a:spcBef>
              <a:buNone/>
            </a:pPr>
            <a:r>
              <a:rPr lang="zh-TW" altLang="en-US" sz="2700">
                <a:solidFill>
                  <a:srgbClr val="004C69"/>
                </a:solidFill>
                <a:cs typeface="+mj-cs"/>
              </a:rPr>
              <a:t>單元目標：實作 </a:t>
            </a:r>
            <a:r>
              <a:rPr lang="en-US" altLang="zh-TW" sz="2700">
                <a:solidFill>
                  <a:srgbClr val="004C69"/>
                </a:solidFill>
                <a:cs typeface="+mj-cs"/>
              </a:rPr>
              <a:t>DHCPv4 </a:t>
            </a:r>
            <a:r>
              <a:rPr lang="zh-TW" altLang="en-US" sz="2700">
                <a:solidFill>
                  <a:srgbClr val="004C69"/>
                </a:solidFill>
                <a:cs typeface="+mj-cs"/>
              </a:rPr>
              <a:t>以跨多個區域網路運作 </a:t>
            </a:r>
          </a:p>
        </p:txBody>
      </p:sp>
      <p:graphicFrame>
        <p:nvGraphicFramePr>
          <p:cNvPr id="3" name="Table 2">
            <a:extLst>
              <a:ext uri="{FF2B5EF4-FFF2-40B4-BE49-F238E27FC236}">
                <a16:creationId xmlns:a16="http://schemas.microsoft.com/office/drawing/2014/main" id="{2203BE17-8BB3-DF41-A2CF-06DE014D1956}"/>
              </a:ext>
            </a:extLst>
          </p:cNvPr>
          <p:cNvGraphicFramePr>
            <a:graphicFrameLocks noGrp="1"/>
          </p:cNvGraphicFramePr>
          <p:nvPr>
            <p:extLst/>
          </p:nvPr>
        </p:nvGraphicFramePr>
        <p:xfrm>
          <a:off x="263048" y="2589416"/>
          <a:ext cx="8624169" cy="2484120"/>
        </p:xfrm>
        <a:graphic>
          <a:graphicData uri="http://schemas.openxmlformats.org/drawingml/2006/table">
            <a:tbl>
              <a:tblPr firstRow="1" bandRow="1">
                <a:tableStyleId>{5C22544A-7EE6-4342-B048-85BDC9FD1C3A}</a:tableStyleId>
              </a:tblPr>
              <a:tblGrid>
                <a:gridCol w="3682319">
                  <a:extLst>
                    <a:ext uri="{9D8B030D-6E8A-4147-A177-3AD203B41FA5}">
                      <a16:colId xmlns:a16="http://schemas.microsoft.com/office/drawing/2014/main" val="2579019526"/>
                    </a:ext>
                  </a:extLst>
                </a:gridCol>
                <a:gridCol w="4941850">
                  <a:extLst>
                    <a:ext uri="{9D8B030D-6E8A-4147-A177-3AD203B41FA5}">
                      <a16:colId xmlns:a16="http://schemas.microsoft.com/office/drawing/2014/main" val="1764220437"/>
                    </a:ext>
                  </a:extLst>
                </a:gridCol>
              </a:tblGrid>
              <a:tr h="438150">
                <a:tc>
                  <a:txBody>
                    <a:bodyPr vert="horz" wrap="square"/>
                    <a:lstStyle/>
                    <a:p>
                      <a:pPr algn="l" rtl="0" fontAlgn="ctr"/>
                      <a:r>
                        <a:rPr lang="zh-TW" sz="2300" b="1">
                          <a:effectLst/>
                        </a:rPr>
                        <a:t>主題標題</a:t>
                      </a:r>
                    </a:p>
                  </a:txBody>
                  <a:tcPr marL="47625" marR="47625" marT="47625" marB="47625" anchor="ctr"/>
                </a:tc>
                <a:tc>
                  <a:txBody>
                    <a:bodyPr vert="horz" wrap="square"/>
                    <a:lstStyle/>
                    <a:p>
                      <a:pPr algn="l" rtl="0" fontAlgn="ctr"/>
                      <a:r>
                        <a:rPr lang="zh-TW" sz="2300" b="1">
                          <a:effectLst/>
                        </a:rPr>
                        <a:t>主題目標</a:t>
                      </a:r>
                    </a:p>
                  </a:txBody>
                  <a:tcPr marL="47625" marR="47625" marT="47625" marB="47625" anchor="ctr"/>
                </a:tc>
                <a:extLst>
                  <a:ext uri="{0D108BD9-81ED-4DB2-BD59-A6C34878D82A}">
                    <a16:rowId xmlns:a16="http://schemas.microsoft.com/office/drawing/2014/main" val="742401779"/>
                  </a:ext>
                </a:extLst>
              </a:tr>
              <a:tr h="781050">
                <a:tc>
                  <a:txBody>
                    <a:bodyPr vert="horz" wrap="square"/>
                    <a:lstStyle/>
                    <a:p>
                      <a:pPr rtl="0" fontAlgn="ctr"/>
                      <a:r>
                        <a:rPr lang="zh-TW" sz="2300" b="1">
                          <a:solidFill>
                            <a:schemeClr val="bg1"/>
                          </a:solidFill>
                          <a:effectLst/>
                          <a:latin typeface="標楷體" pitchFamily="65" charset="-120"/>
                          <a:ea typeface="標楷體" panose="03000509000000000000" pitchFamily="65" charset="-120"/>
                        </a:rPr>
                        <a:t>DHCP4 概念</a:t>
                      </a:r>
                    </a:p>
                  </a:txBody>
                  <a:tcPr marL="47625" marR="47625" marT="47625" marB="47625" anchor="ctr">
                    <a:solidFill>
                      <a:schemeClr val="accent1"/>
                    </a:solidFill>
                  </a:tcPr>
                </a:tc>
                <a:tc>
                  <a:txBody>
                    <a:bodyPr vert="horz" wrap="square"/>
                    <a:lstStyle/>
                    <a:p>
                      <a:pPr rtl="0" fontAlgn="ctr"/>
                      <a:r>
                        <a:rPr lang="zh-TW" sz="2300" b="0">
                          <a:effectLst/>
                          <a:latin typeface="標楷體" pitchFamily="65" charset="-120"/>
                          <a:ea typeface="標楷體" panose="03000509000000000000" pitchFamily="65" charset="-120"/>
                        </a:rPr>
                        <a:t>解釋 DHCPv4 如何在中小型企業網路中運作。</a:t>
                      </a:r>
                    </a:p>
                  </a:txBody>
                  <a:tcPr marL="47625" marR="47625" marT="47625" marB="47625" anchor="ctr"/>
                </a:tc>
                <a:extLst>
                  <a:ext uri="{0D108BD9-81ED-4DB2-BD59-A6C34878D82A}">
                    <a16:rowId xmlns:a16="http://schemas.microsoft.com/office/drawing/2014/main" val="3150950737"/>
                  </a:ext>
                </a:extLst>
              </a:tr>
              <a:tr h="438150">
                <a:tc>
                  <a:txBody>
                    <a:bodyPr vert="horz" wrap="square"/>
                    <a:lstStyle/>
                    <a:p>
                      <a:pPr rtl="0" fontAlgn="ctr"/>
                      <a:r>
                        <a:rPr lang="zh-TW" sz="2300" b="1">
                          <a:solidFill>
                            <a:schemeClr val="bg1"/>
                          </a:solidFill>
                          <a:effectLst/>
                          <a:latin typeface="標楷體" pitchFamily="65" charset="-120"/>
                          <a:ea typeface="標楷體" panose="03000509000000000000" pitchFamily="65" charset="-120"/>
                        </a:rPr>
                        <a:t>設定思科 IOS DHCP4 伺服器</a:t>
                      </a:r>
                    </a:p>
                  </a:txBody>
                  <a:tcPr marL="47625" marR="47625" marT="47625" marB="47625" anchor="ctr">
                    <a:solidFill>
                      <a:schemeClr val="accent1"/>
                    </a:solidFill>
                  </a:tcPr>
                </a:tc>
                <a:tc>
                  <a:txBody>
                    <a:bodyPr vert="horz" wrap="square"/>
                    <a:lstStyle/>
                    <a:p>
                      <a:pPr rtl="0" fontAlgn="ctr"/>
                      <a:r>
                        <a:rPr lang="zh-TW" sz="2300" b="0">
                          <a:effectLst/>
                          <a:latin typeface="標楷體" pitchFamily="65" charset="-120"/>
                          <a:ea typeface="標楷體" panose="03000509000000000000" pitchFamily="65" charset="-120"/>
                        </a:rPr>
                        <a:t>將路由器設定為 DHCPv4 伺服器。</a:t>
                      </a:r>
                    </a:p>
                  </a:txBody>
                  <a:tcPr marL="47625" marR="47625" marT="47625" marB="47625" anchor="ctr"/>
                </a:tc>
                <a:extLst>
                  <a:ext uri="{0D108BD9-81ED-4DB2-BD59-A6C34878D82A}">
                    <a16:rowId xmlns:a16="http://schemas.microsoft.com/office/drawing/2014/main" val="2772085455"/>
                  </a:ext>
                </a:extLst>
              </a:tr>
              <a:tr h="438150">
                <a:tc>
                  <a:txBody>
                    <a:bodyPr vert="horz" wrap="square"/>
                    <a:lstStyle/>
                    <a:p>
                      <a:pPr rtl="0" fontAlgn="ctr"/>
                      <a:r>
                        <a:rPr lang="zh-TW" sz="2300" b="1">
                          <a:solidFill>
                            <a:schemeClr val="bg1"/>
                          </a:solidFill>
                          <a:effectLst/>
                          <a:latin typeface="標楷體" pitchFamily="65" charset="-120"/>
                          <a:ea typeface="標楷體" panose="03000509000000000000" pitchFamily="65" charset="-120"/>
                        </a:rPr>
                        <a:t>設定 DHCP4 用戶端</a:t>
                      </a:r>
                    </a:p>
                  </a:txBody>
                  <a:tcPr marL="47625" marR="47625" marT="47625" marB="47625" anchor="ctr">
                    <a:solidFill>
                      <a:schemeClr val="accent1"/>
                    </a:solidFill>
                  </a:tcPr>
                </a:tc>
                <a:tc>
                  <a:txBody>
                    <a:bodyPr vert="horz" wrap="square"/>
                    <a:lstStyle/>
                    <a:p>
                      <a:pPr rtl="0" fontAlgn="ctr"/>
                      <a:r>
                        <a:rPr lang="zh-TW" sz="2300" b="0">
                          <a:effectLst/>
                          <a:latin typeface="標楷體" pitchFamily="65" charset="-120"/>
                          <a:ea typeface="標楷體" panose="03000509000000000000" pitchFamily="65" charset="-120"/>
                        </a:rPr>
                        <a:t>將路由器設定為 DHCPv4 用戶端。</a:t>
                      </a:r>
                    </a:p>
                  </a:txBody>
                  <a:tcPr marL="47625" marR="47625" marT="47625" marB="47625" anchor="ctr"/>
                </a:tc>
                <a:extLst>
                  <a:ext uri="{0D108BD9-81ED-4DB2-BD59-A6C34878D82A}">
                    <a16:rowId xmlns:a16="http://schemas.microsoft.com/office/drawing/2014/main" val="3228802595"/>
                  </a:ext>
                </a:extLst>
              </a:tr>
            </a:tbl>
          </a:graphicData>
        </a:graphic>
      </p:graphicFrame>
      <p:sp>
        <p:nvSpPr>
          <p:cNvPr id="4" name="投影片編號版面配置區 3"/>
          <p:cNvSpPr>
            <a:spLocks noGrp="1"/>
          </p:cNvSpPr>
          <p:nvPr>
            <p:ph type="sldNum" sz="quarter" idx="4"/>
          </p:nvPr>
        </p:nvSpPr>
        <p:spPr/>
        <p:txBody>
          <a:bodyPr/>
          <a:lstStyle/>
          <a:p>
            <a:pPr defTabSz="385754">
              <a:defRPr/>
            </a:pPr>
            <a:fld id="{2F5CCB13-0A32-4557-88E9-079F0C330695}" type="slidenum">
              <a:rPr lang="en-US" kern="0" smtClean="0">
                <a:solidFill>
                  <a:srgbClr val="595959"/>
                </a:solidFill>
              </a:rPr>
              <a:pPr defTabSz="385754">
                <a:defRPr/>
              </a:pPr>
              <a:t>691</a:t>
            </a:fld>
            <a:endParaRPr lang="en-US" kern="0">
              <a:solidFill>
                <a:srgbClr val="595959"/>
              </a:solidFill>
            </a:endParaRPr>
          </a:p>
        </p:txBody>
      </p:sp>
    </p:spTree>
    <p:custDataLst>
      <p:tags r:id="rId3"/>
    </p:custDataLst>
    <p:extLst>
      <p:ext uri="{BB962C8B-B14F-4D97-AF65-F5344CB8AC3E}">
        <p14:creationId xmlns:p14="http://schemas.microsoft.com/office/powerpoint/2010/main" val="1018745197"/>
      </p:ext>
    </p:extLst>
  </p:cSld>
  <p:clrMapOvr>
    <a:masterClrMapping/>
  </p:clrMapOvr>
  <p:transition spd="slow">
    <p:wipe/>
  </p:transition>
  <p:timing/>
</p:sld>
</file>

<file path=ppt/slides/slide692.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noAutofit/>
          </a:bodyPr>
          <a:lstStyle/>
          <a:p>
            <a:r>
              <a:rPr lang="en-US" altLang="zh-TW" sz="2700" smtClean="0"/>
              <a:t>24.1DHCPv4 </a:t>
            </a:r>
            <a:r>
              <a:rPr lang="zh-TW" altLang="en-US" sz="2700"/>
              <a:t>概念</a:t>
            </a:r>
            <a:br>
              <a:rPr lang="en-US" sz="2700"/>
            </a:br>
            <a:r>
              <a:rPr lang="en-US" altLang="zh-TW" sz="2700"/>
              <a:t>DHCPv4 </a:t>
            </a:r>
            <a:r>
              <a:rPr lang="zh-TW" altLang="en-US" sz="2700"/>
              <a:t>伺服器和用戶端</a:t>
            </a:r>
          </a:p>
        </p:txBody>
      </p:sp>
      <p:sp>
        <p:nvSpPr>
          <p:cNvPr id="4" name="Content Placeholder 3">
            <a:extLst>
              <a:ext uri="{FF2B5EF4-FFF2-40B4-BE49-F238E27FC236}">
                <a16:creationId xmlns:a16="http://schemas.microsoft.com/office/drawing/2014/main" id="{8E952AC5-0C8E-4632-AC30-2EBF64451CC7}"/>
              </a:ext>
            </a:extLst>
          </p:cNvPr>
          <p:cNvSpPr>
            <a:spLocks noGrp="1"/>
          </p:cNvSpPr>
          <p:nvPr>
            <p:ph idx="1"/>
          </p:nvPr>
        </p:nvSpPr>
        <p:spPr>
          <a:xfrm>
            <a:off x="66503" y="1497648"/>
            <a:ext cx="8877991" cy="3689897"/>
          </a:xfrm>
        </p:spPr>
        <p:txBody>
          <a:bodyPr/>
          <a:lstStyle/>
          <a:p>
            <a:pPr marL="342892" indent="-342892" algn="l">
              <a:buFont typeface="Arial" panose="020b0604020202020204" pitchFamily="34" charset="0"/>
              <a:buChar char="•"/>
            </a:pPr>
            <a:r>
              <a:rPr lang="zh-TW" altLang="en-US" sz="1600">
                <a:solidFill>
                  <a:srgbClr val="000000"/>
                </a:solidFill>
              </a:rPr>
              <a:t>動態主機設定協定 </a:t>
            </a:r>
            <a:r>
              <a:rPr lang="en-US" altLang="zh-TW" sz="1600">
                <a:solidFill>
                  <a:srgbClr val="000000"/>
                </a:solidFill>
              </a:rPr>
              <a:t>v4 (DHCPv4) </a:t>
            </a:r>
            <a:r>
              <a:rPr lang="zh-TW" altLang="en-US" sz="1600">
                <a:solidFill>
                  <a:srgbClr val="000000"/>
                </a:solidFill>
              </a:rPr>
              <a:t>會動態指派 </a:t>
            </a:r>
            <a:r>
              <a:rPr lang="en-US" altLang="zh-TW" sz="1600">
                <a:solidFill>
                  <a:srgbClr val="000000"/>
                </a:solidFill>
              </a:rPr>
              <a:t>IPv4 </a:t>
            </a:r>
            <a:r>
              <a:rPr lang="zh-TW" altLang="en-US" sz="1600">
                <a:solidFill>
                  <a:srgbClr val="000000"/>
                </a:solidFill>
              </a:rPr>
              <a:t>位址和其他網路設定資訊。由於桌上型電腦用戶端通常是大量的網路節點，因此 </a:t>
            </a:r>
            <a:r>
              <a:rPr lang="en-US" altLang="zh-TW" sz="1600">
                <a:solidFill>
                  <a:srgbClr val="000000"/>
                </a:solidFill>
              </a:rPr>
              <a:t>DHCPv4 </a:t>
            </a:r>
            <a:r>
              <a:rPr lang="zh-TW" altLang="en-US" sz="1600">
                <a:solidFill>
                  <a:srgbClr val="000000"/>
                </a:solidFill>
              </a:rPr>
              <a:t>對於網路系統管理員來說是非常有用且節省時間的工具。</a:t>
            </a:r>
          </a:p>
          <a:p>
            <a:pPr marL="342892" indent="-342892" algn="l">
              <a:buFont typeface="Arial" panose="020b0604020202020204" pitchFamily="34" charset="0"/>
              <a:buChar char="•"/>
            </a:pPr>
            <a:r>
              <a:rPr lang="zh-TW" altLang="en-US" sz="1600">
                <a:solidFill>
                  <a:srgbClr val="000000"/>
                </a:solidFill>
              </a:rPr>
              <a:t>專屬的 </a:t>
            </a:r>
            <a:r>
              <a:rPr lang="en-US" altLang="zh-TW" sz="1600">
                <a:solidFill>
                  <a:srgbClr val="000000"/>
                </a:solidFill>
              </a:rPr>
              <a:t>DHCPv4 </a:t>
            </a:r>
            <a:r>
              <a:rPr lang="zh-TW" altLang="en-US" sz="1600">
                <a:solidFill>
                  <a:srgbClr val="000000"/>
                </a:solidFill>
              </a:rPr>
              <a:t>伺服器具有擴充能力，且相對容易管理。不過，在小型分支或 </a:t>
            </a:r>
            <a:r>
              <a:rPr lang="en-US" altLang="zh-TW" sz="1600">
                <a:solidFill>
                  <a:srgbClr val="000000"/>
                </a:solidFill>
              </a:rPr>
              <a:t>SOHO </a:t>
            </a:r>
            <a:r>
              <a:rPr lang="zh-TW" altLang="en-US" sz="1600">
                <a:solidFill>
                  <a:srgbClr val="000000"/>
                </a:solidFill>
              </a:rPr>
              <a:t>位置中，思科路由器可以設定為提供 </a:t>
            </a:r>
            <a:r>
              <a:rPr lang="en-US" altLang="zh-TW" sz="1600">
                <a:solidFill>
                  <a:srgbClr val="000000"/>
                </a:solidFill>
              </a:rPr>
              <a:t>DHCPv4 </a:t>
            </a:r>
            <a:r>
              <a:rPr lang="zh-TW" altLang="en-US" sz="1600">
                <a:solidFill>
                  <a:srgbClr val="000000"/>
                </a:solidFill>
              </a:rPr>
              <a:t>服務，而不需要專用伺服器。思科 </a:t>
            </a:r>
            <a:r>
              <a:rPr lang="en-US" altLang="zh-TW" sz="1600">
                <a:solidFill>
                  <a:srgbClr val="000000"/>
                </a:solidFill>
              </a:rPr>
              <a:t>IOS </a:t>
            </a:r>
            <a:r>
              <a:rPr lang="zh-TW" altLang="en-US" sz="1600">
                <a:solidFill>
                  <a:srgbClr val="000000"/>
                </a:solidFill>
              </a:rPr>
              <a:t>軟體支援選購的全功能 </a:t>
            </a:r>
            <a:r>
              <a:rPr lang="en-US" altLang="zh-TW" sz="1600">
                <a:solidFill>
                  <a:srgbClr val="000000"/>
                </a:solidFill>
              </a:rPr>
              <a:t>DHCPv4 </a:t>
            </a:r>
            <a:r>
              <a:rPr lang="zh-TW" altLang="en-US" sz="1600">
                <a:solidFill>
                  <a:srgbClr val="000000"/>
                </a:solidFill>
              </a:rPr>
              <a:t>伺服器。</a:t>
            </a:r>
          </a:p>
          <a:p>
            <a:pPr marL="342892" indent="-342892" algn="l">
              <a:buFont typeface="Arial" panose="020b0604020202020204" pitchFamily="34" charset="0"/>
              <a:buChar char="•"/>
            </a:pPr>
            <a:r>
              <a:rPr lang="en-US" altLang="zh-TW" sz="1600">
                <a:solidFill>
                  <a:srgbClr val="000000"/>
                </a:solidFill>
              </a:rPr>
              <a:t>DHCPv4 </a:t>
            </a:r>
            <a:r>
              <a:rPr lang="zh-TW" altLang="en-US" sz="1600">
                <a:solidFill>
                  <a:srgbClr val="000000"/>
                </a:solidFill>
              </a:rPr>
              <a:t>伺服器會在伺服器選擇的有限時間內，從位址集區動態指派或租用 </a:t>
            </a:r>
            <a:r>
              <a:rPr lang="en-US" altLang="zh-TW" sz="1600">
                <a:solidFill>
                  <a:srgbClr val="000000"/>
                </a:solidFill>
              </a:rPr>
              <a:t>IPv4 </a:t>
            </a:r>
            <a:r>
              <a:rPr lang="zh-TW" altLang="en-US" sz="1600">
                <a:solidFill>
                  <a:srgbClr val="000000"/>
                </a:solidFill>
              </a:rPr>
              <a:t>位址，或直到用戶端不再需要位址為止。</a:t>
            </a:r>
          </a:p>
          <a:p>
            <a:pPr marL="342892" indent="-342892" algn="l">
              <a:buFont typeface="Arial" panose="020b0604020202020204" pitchFamily="34" charset="0"/>
              <a:buChar char="•"/>
            </a:pPr>
            <a:r>
              <a:rPr lang="zh-TW" altLang="en-US" sz="1600">
                <a:solidFill>
                  <a:srgbClr val="000000"/>
                </a:solidFill>
              </a:rPr>
              <a:t>用戶端的租用期限由管理員設定。系統管理員將 </a:t>
            </a:r>
            <a:r>
              <a:rPr lang="en-US" altLang="zh-TW" sz="1600">
                <a:solidFill>
                  <a:srgbClr val="000000"/>
                </a:solidFill>
              </a:rPr>
              <a:t>DHCPv4 </a:t>
            </a:r>
            <a:r>
              <a:rPr lang="zh-TW" altLang="en-US" sz="1600">
                <a:solidFill>
                  <a:srgbClr val="000000"/>
                </a:solidFill>
              </a:rPr>
              <a:t>伺服器設定為以不同的間隔逾時時間。租約通常是從 </a:t>
            </a:r>
            <a:r>
              <a:rPr lang="en-US" altLang="zh-TW" sz="1600">
                <a:solidFill>
                  <a:srgbClr val="000000"/>
                </a:solidFill>
              </a:rPr>
              <a:t>24 </a:t>
            </a:r>
            <a:r>
              <a:rPr lang="zh-TW" altLang="en-US" sz="1600">
                <a:solidFill>
                  <a:srgbClr val="000000"/>
                </a:solidFill>
              </a:rPr>
              <a:t>小時到一週或更長的時間。租期屆滿後，用戶端必須申請另一位址，但通常是把同一位址重新分配給用戶端。</a:t>
            </a:r>
          </a:p>
          <a:p>
            <a:pPr marL="342892" indent="-342892" algn="l">
              <a:buFont typeface="Arial" panose="020b0604020202020204" pitchFamily="34" charset="0"/>
              <a:buChar char="•"/>
            </a:pPr>
            <a:endParaRPr lang="en-US" sz="1400">
              <a:solidFill>
                <a:srgbClr val="000000"/>
              </a:solidFill>
            </a:endParaRPr>
          </a:p>
        </p:txBody>
      </p:sp>
      <p:sp>
        <p:nvSpPr>
          <p:cNvPr id="2" name="投影片編號版面配置區 1"/>
          <p:cNvSpPr>
            <a:spLocks noGrp="1"/>
          </p:cNvSpPr>
          <p:nvPr>
            <p:ph type="sldNum" sz="quarter" idx="12"/>
          </p:nvPr>
        </p:nvSpPr>
        <p:spPr/>
        <p:txBody>
          <a:bodyPr/>
          <a:lstStyle/>
          <a:p>
            <a:fld id="{4FAB73BC-B049-4115-A692-8D63A059BFB8}" type="slidenum">
              <a:rPr lang="en-US" smtClean="0"/>
              <a:t>692</a:t>
            </a:fld>
            <a:endParaRPr lang="en-US"/>
          </a:p>
        </p:txBody>
      </p:sp>
    </p:spTree>
    <p:extLst>
      <p:ext uri="{BB962C8B-B14F-4D97-AF65-F5344CB8AC3E}">
        <p14:creationId xmlns:p14="http://schemas.microsoft.com/office/powerpoint/2010/main" val="70175046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693.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noAutofit/>
          </a:bodyPr>
          <a:lstStyle/>
          <a:p>
            <a:r>
              <a:rPr lang="en-US" altLang="zh-TW" sz="2700"/>
              <a:t>24.1</a:t>
            </a:r>
            <a:r>
              <a:rPr lang="en-US" altLang="zh-TW" sz="2700" smtClean="0"/>
              <a:t>DHCPv4 </a:t>
            </a:r>
            <a:r>
              <a:rPr lang="zh-TW" altLang="en-US" sz="2700"/>
              <a:t>概念</a:t>
            </a:r>
            <a:br>
              <a:rPr lang="en-US" sz="2700"/>
            </a:br>
            <a:r>
              <a:rPr lang="en-US" altLang="zh-TW" sz="2700"/>
              <a:t>DHCPv4 </a:t>
            </a:r>
            <a:r>
              <a:rPr lang="zh-TW" altLang="en-US" sz="2700"/>
              <a:t>操作</a:t>
            </a:r>
          </a:p>
        </p:txBody>
      </p:sp>
      <p:sp>
        <p:nvSpPr>
          <p:cNvPr id="5" name="Content Placeholder 4">
            <a:extLst>
              <a:ext uri="{FF2B5EF4-FFF2-40B4-BE49-F238E27FC236}">
                <a16:creationId xmlns:a16="http://schemas.microsoft.com/office/drawing/2014/main" id="{C5FC0476-2379-4FAD-BD06-94F54CF2573A}"/>
              </a:ext>
            </a:extLst>
          </p:cNvPr>
          <p:cNvSpPr>
            <a:spLocks noGrp="1"/>
          </p:cNvSpPr>
          <p:nvPr>
            <p:ph idx="1"/>
          </p:nvPr>
        </p:nvSpPr>
        <p:spPr>
          <a:xfrm>
            <a:off x="474662" y="1589088"/>
            <a:ext cx="8280057" cy="3689897"/>
          </a:xfrm>
        </p:spPr>
        <p:txBody>
          <a:bodyPr/>
          <a:lstStyle/>
          <a:p>
            <a:pPr marL="0" indent="0" algn="l"/>
            <a:r>
              <a:rPr lang="en-US" altLang="zh-TW" sz="1600">
                <a:solidFill>
                  <a:srgbClr val="000000"/>
                </a:solidFill>
              </a:rPr>
              <a:t>DHCPv4 </a:t>
            </a:r>
            <a:r>
              <a:rPr lang="zh-TW" altLang="en-US" sz="1600">
                <a:solidFill>
                  <a:srgbClr val="000000"/>
                </a:solidFill>
              </a:rPr>
              <a:t>可在用戶端</a:t>
            </a:r>
            <a:r>
              <a:rPr lang="en-US" altLang="zh-TW" sz="1600">
                <a:solidFill>
                  <a:srgbClr val="000000"/>
                </a:solidFill>
              </a:rPr>
              <a:t>/</a:t>
            </a:r>
            <a:r>
              <a:rPr lang="zh-TW" altLang="en-US" sz="1600">
                <a:solidFill>
                  <a:srgbClr val="000000"/>
                </a:solidFill>
              </a:rPr>
              <a:t>伺服器模式下運作。當用戶端與 </a:t>
            </a:r>
            <a:r>
              <a:rPr lang="en-US" altLang="zh-TW" sz="1600">
                <a:solidFill>
                  <a:srgbClr val="000000"/>
                </a:solidFill>
              </a:rPr>
              <a:t>DHCPv4 </a:t>
            </a:r>
            <a:r>
              <a:rPr lang="zh-TW" altLang="en-US" sz="1600">
                <a:solidFill>
                  <a:srgbClr val="000000"/>
                </a:solidFill>
              </a:rPr>
              <a:t>伺服器通訊時，伺服器會指派或租用 </a:t>
            </a:r>
            <a:r>
              <a:rPr lang="en-US" altLang="zh-TW" sz="1600">
                <a:solidFill>
                  <a:srgbClr val="000000"/>
                </a:solidFill>
              </a:rPr>
              <a:t>IPv4 </a:t>
            </a:r>
            <a:r>
              <a:rPr lang="zh-TW" altLang="en-US" sz="1600">
                <a:solidFill>
                  <a:srgbClr val="000000"/>
                </a:solidFill>
              </a:rPr>
              <a:t>位址給該用戶端。 </a:t>
            </a:r>
          </a:p>
          <a:p>
            <a:pPr marL="285743" indent="-285743" algn="l">
              <a:buFont typeface="Arial" panose="020b0604020202020204" pitchFamily="34" charset="0"/>
              <a:buChar char="•"/>
            </a:pPr>
            <a:r>
              <a:rPr lang="zh-TW" altLang="en-US" sz="1600">
                <a:solidFill>
                  <a:srgbClr val="000000"/>
                </a:solidFill>
              </a:rPr>
              <a:t>用戶端會使用該租用的 </a:t>
            </a:r>
            <a:r>
              <a:rPr lang="en-US" altLang="zh-TW" sz="1600">
                <a:solidFill>
                  <a:srgbClr val="000000"/>
                </a:solidFill>
              </a:rPr>
              <a:t>IPv4 </a:t>
            </a:r>
            <a:r>
              <a:rPr lang="zh-TW" altLang="en-US" sz="1600">
                <a:solidFill>
                  <a:srgbClr val="000000"/>
                </a:solidFill>
              </a:rPr>
              <a:t>位址連線到網路，直到租用到期為止。用戶端必須定期連絡 </a:t>
            </a:r>
            <a:r>
              <a:rPr lang="en-US" altLang="zh-TW" sz="1600">
                <a:solidFill>
                  <a:srgbClr val="000000"/>
                </a:solidFill>
              </a:rPr>
              <a:t>DHCP </a:t>
            </a:r>
            <a:r>
              <a:rPr lang="zh-TW" altLang="en-US" sz="1600">
                <a:solidFill>
                  <a:srgbClr val="000000"/>
                </a:solidFill>
              </a:rPr>
              <a:t>伺服器，以延長租用期限。 </a:t>
            </a:r>
          </a:p>
          <a:p>
            <a:pPr marL="285743" indent="-285743" algn="l">
              <a:buFont typeface="Arial" panose="020b0604020202020204" pitchFamily="34" charset="0"/>
              <a:buChar char="•"/>
            </a:pPr>
            <a:r>
              <a:rPr lang="zh-TW" altLang="en-US" sz="1600">
                <a:solidFill>
                  <a:srgbClr val="000000"/>
                </a:solidFill>
              </a:rPr>
              <a:t>這種租用機制可以確保移走或關機的用戶端不會抓住他們不再需要的位址不放。 </a:t>
            </a:r>
          </a:p>
          <a:p>
            <a:pPr marL="285743" indent="-285743" algn="l">
              <a:buFont typeface="Arial" panose="020b0604020202020204" pitchFamily="34" charset="0"/>
              <a:buChar char="•"/>
            </a:pPr>
            <a:r>
              <a:rPr lang="zh-TW" altLang="en-US" sz="1600">
                <a:solidFill>
                  <a:srgbClr val="000000"/>
                </a:solidFill>
              </a:rPr>
              <a:t>租用到期時，</a:t>
            </a:r>
            <a:r>
              <a:rPr lang="en-US" altLang="zh-TW" sz="1600">
                <a:solidFill>
                  <a:srgbClr val="000000"/>
                </a:solidFill>
              </a:rPr>
              <a:t>DHCP </a:t>
            </a:r>
            <a:r>
              <a:rPr lang="zh-TW" altLang="en-US" sz="1600">
                <a:solidFill>
                  <a:srgbClr val="000000"/>
                </a:solidFill>
              </a:rPr>
              <a:t>伺服器會將位址傳回至可視需要重新設定的集區。</a:t>
            </a:r>
          </a:p>
        </p:txBody>
      </p:sp>
      <p:sp>
        <p:nvSpPr>
          <p:cNvPr id="2" name="投影片編號版面配置區 1"/>
          <p:cNvSpPr>
            <a:spLocks noGrp="1"/>
          </p:cNvSpPr>
          <p:nvPr>
            <p:ph type="sldNum" sz="quarter" idx="12"/>
          </p:nvPr>
        </p:nvSpPr>
        <p:spPr/>
        <p:txBody>
          <a:bodyPr/>
          <a:lstStyle/>
          <a:p>
            <a:fld id="{4FAB73BC-B049-4115-A692-8D63A059BFB8}" type="slidenum">
              <a:rPr lang="en-US" smtClean="0"/>
              <a:t>693</a:t>
            </a:fld>
            <a:endParaRPr lang="en-US"/>
          </a:p>
        </p:txBody>
      </p:sp>
    </p:spTree>
    <p:extLst>
      <p:ext uri="{BB962C8B-B14F-4D97-AF65-F5344CB8AC3E}">
        <p14:creationId xmlns:p14="http://schemas.microsoft.com/office/powerpoint/2010/main" val="14220830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694.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noAutofit/>
          </a:bodyPr>
          <a:lstStyle/>
          <a:p>
            <a:r>
              <a:rPr lang="en-US" altLang="zh-TW" sz="2700"/>
              <a:t>24.1</a:t>
            </a:r>
            <a:r>
              <a:rPr lang="en-US" altLang="zh-TW" sz="2700" smtClean="0"/>
              <a:t>DHCPv4 </a:t>
            </a:r>
            <a:r>
              <a:rPr lang="zh-TW" altLang="en-US" sz="2700"/>
              <a:t>概念</a:t>
            </a:r>
            <a:br>
              <a:rPr lang="en-US" sz="2700"/>
            </a:br>
            <a:r>
              <a:rPr lang="zh-TW" altLang="en-US" sz="2700"/>
              <a:t>取得租約的步驟</a:t>
            </a:r>
          </a:p>
        </p:txBody>
      </p:sp>
      <p:sp>
        <p:nvSpPr>
          <p:cNvPr id="7" name="TextBox 6">
            <a:extLst>
              <a:ext uri="{FF2B5EF4-FFF2-40B4-BE49-F238E27FC236}">
                <a16:creationId xmlns:a16="http://schemas.microsoft.com/office/drawing/2014/main" id="{6F9234A2-E0F1-4518-996D-48D6934C6664}"/>
              </a:ext>
            </a:extLst>
          </p:cNvPr>
          <p:cNvSpPr txBox="1"/>
          <p:nvPr/>
        </p:nvSpPr>
        <p:spPr>
          <a:xfrm>
            <a:off x="186118" y="1839451"/>
            <a:ext cx="2996774" cy="2000548"/>
          </a:xfrm>
          <a:prstGeom prst="rect">
            <a:avLst/>
          </a:prstGeom>
          <a:noFill/>
        </p:spPr>
        <p:txBody>
          <a:bodyPr wrap="square" rtlCol="0">
            <a:spAutoFit/>
          </a:bodyPr>
          <a:lstStyle/>
          <a:p>
            <a:pPr rtl="0"/>
            <a:r>
              <a:rPr lang="zh-TW" altLang="en-US" sz="1600">
                <a:solidFill>
                  <a:srgbClr val="000000"/>
                </a:solidFill>
              </a:rPr>
              <a:t>當用戶端啟動</a:t>
            </a:r>
            <a:r>
              <a:rPr lang="en-US" altLang="zh-TW" sz="1600">
                <a:solidFill>
                  <a:srgbClr val="000000"/>
                </a:solidFill>
              </a:rPr>
              <a:t>(</a:t>
            </a:r>
            <a:r>
              <a:rPr lang="zh-TW" altLang="en-US" sz="1600">
                <a:solidFill>
                  <a:srgbClr val="000000"/>
                </a:solidFill>
              </a:rPr>
              <a:t>或以其他方式想加入網路時</a:t>
            </a:r>
            <a:r>
              <a:rPr lang="en-US" altLang="zh-TW" sz="1600">
                <a:solidFill>
                  <a:srgbClr val="000000"/>
                </a:solidFill>
              </a:rPr>
              <a:t>)</a:t>
            </a:r>
            <a:r>
              <a:rPr lang="zh-TW" altLang="en-US" sz="1600">
                <a:solidFill>
                  <a:srgbClr val="000000"/>
                </a:solidFill>
              </a:rPr>
              <a:t>，它開始一個四步驟的程序以取得租用：</a:t>
            </a:r>
          </a:p>
          <a:p>
            <a:pPr marL="228594" indent="-228594">
              <a:buFont typeface="+mj-lt"/>
              <a:buAutoNum type="arabicPeriod"/>
            </a:pPr>
            <a:r>
              <a:rPr lang="en-US" altLang="zh-TW" sz="1600">
                <a:solidFill>
                  <a:srgbClr val="000000"/>
                </a:solidFill>
              </a:rPr>
              <a:t>DHCP </a:t>
            </a:r>
            <a:r>
              <a:rPr lang="zh-TW" altLang="en-US" sz="1600">
                <a:solidFill>
                  <a:srgbClr val="000000"/>
                </a:solidFill>
              </a:rPr>
              <a:t>探索 </a:t>
            </a:r>
            <a:r>
              <a:rPr lang="en-US" altLang="zh-TW" sz="1600">
                <a:solidFill>
                  <a:srgbClr val="000000"/>
                </a:solidFill>
              </a:rPr>
              <a:t>(DHCPDISCOVER)</a:t>
            </a:r>
          </a:p>
          <a:p>
            <a:pPr marL="228594" indent="-228594">
              <a:buFont typeface="+mj-lt"/>
              <a:buAutoNum type="arabicPeriod"/>
            </a:pPr>
            <a:r>
              <a:rPr lang="en-US" altLang="zh-TW" sz="1600">
                <a:solidFill>
                  <a:srgbClr val="000000"/>
                </a:solidFill>
              </a:rPr>
              <a:t>DHCP </a:t>
            </a:r>
            <a:r>
              <a:rPr lang="zh-TW" altLang="en-US" sz="1600">
                <a:solidFill>
                  <a:srgbClr val="000000"/>
                </a:solidFill>
              </a:rPr>
              <a:t>提供 </a:t>
            </a:r>
            <a:r>
              <a:rPr lang="en-US" altLang="zh-TW" sz="1600">
                <a:solidFill>
                  <a:srgbClr val="000000"/>
                </a:solidFill>
              </a:rPr>
              <a:t>(DHCPOFFER)</a:t>
            </a:r>
          </a:p>
          <a:p>
            <a:pPr marL="228594" indent="-228594">
              <a:buFont typeface="+mj-lt"/>
              <a:buAutoNum type="arabicPeriod"/>
            </a:pPr>
            <a:r>
              <a:rPr lang="en-US" altLang="zh-TW" sz="1600">
                <a:solidFill>
                  <a:srgbClr val="000000"/>
                </a:solidFill>
              </a:rPr>
              <a:t>DHCP </a:t>
            </a:r>
            <a:r>
              <a:rPr lang="zh-TW" altLang="en-US" sz="1600">
                <a:solidFill>
                  <a:srgbClr val="000000"/>
                </a:solidFill>
              </a:rPr>
              <a:t>請求 </a:t>
            </a:r>
            <a:r>
              <a:rPr lang="en-US" altLang="zh-TW" sz="1600">
                <a:solidFill>
                  <a:srgbClr val="000000"/>
                </a:solidFill>
              </a:rPr>
              <a:t>(DHCPREQUEST)</a:t>
            </a:r>
          </a:p>
          <a:p>
            <a:pPr marL="228594" indent="-228594">
              <a:buFont typeface="+mj-lt"/>
              <a:buAutoNum type="arabicPeriod"/>
            </a:pPr>
            <a:r>
              <a:rPr lang="en-US" altLang="zh-TW" sz="1600">
                <a:solidFill>
                  <a:srgbClr val="000000"/>
                </a:solidFill>
              </a:rPr>
              <a:t>DHCP </a:t>
            </a:r>
            <a:r>
              <a:rPr lang="zh-TW" altLang="en-US" sz="1600">
                <a:solidFill>
                  <a:srgbClr val="000000"/>
                </a:solidFill>
              </a:rPr>
              <a:t>確認 </a:t>
            </a:r>
            <a:r>
              <a:rPr lang="en-US" altLang="zh-TW" sz="1600">
                <a:solidFill>
                  <a:srgbClr val="000000"/>
                </a:solidFill>
              </a:rPr>
              <a:t>(DHCPACK)</a:t>
            </a:r>
          </a:p>
          <a:p>
            <a:endParaRPr lang="en-US" sz="1200">
              <a:solidFill>
                <a:srgbClr val="000000"/>
              </a:solidFill>
            </a:endParaRPr>
          </a:p>
        </p:txBody>
      </p:sp>
      <p:pic>
        <p:nvPicPr>
          <p:cNvPr id="6" name="Content Placeholder 5">
            <a:extLst>
              <a:ext uri="{FF2B5EF4-FFF2-40B4-BE49-F238E27FC236}">
                <a16:creationId xmlns:a16="http://schemas.microsoft.com/office/drawing/2014/main" id="{12FBBEC9-755B-498B-AF2B-6626C0401C21}"/>
              </a:ext>
            </a:extLst>
          </p:cNvPr>
          <p:cNvPicPr>
            <a:picLocks noGrp="1" noChangeAspect="1"/>
          </p:cNvPicPr>
          <p:nvPr>
            <p:ph idx="1"/>
          </p:nvPr>
        </p:nvPicPr>
        <p:blipFill>
          <a:blip r:embed="rId3"/>
          <a:stretch>
            <a:fillRect/>
          </a:stretch>
        </p:blipFill>
        <p:spPr>
          <a:xfrm>
            <a:off x="3304131" y="1678100"/>
            <a:ext cx="5653752" cy="3917707"/>
          </a:xfrm>
          <a:prstGeom prst="rect">
            <a:avLst/>
          </a:prstGeom>
        </p:spPr>
      </p:pic>
      <p:sp>
        <p:nvSpPr>
          <p:cNvPr id="2" name="投影片編號版面配置區 1"/>
          <p:cNvSpPr>
            <a:spLocks noGrp="1"/>
          </p:cNvSpPr>
          <p:nvPr>
            <p:ph type="sldNum" sz="quarter" idx="12"/>
          </p:nvPr>
        </p:nvSpPr>
        <p:spPr/>
        <p:txBody>
          <a:bodyPr/>
          <a:lstStyle/>
          <a:p>
            <a:fld id="{4FAB73BC-B049-4115-A692-8D63A059BFB8}" type="slidenum">
              <a:rPr lang="en-US" smtClean="0"/>
              <a:t>694</a:t>
            </a:fld>
            <a:endParaRPr lang="en-US"/>
          </a:p>
        </p:txBody>
      </p:sp>
    </p:spTree>
    <p:extLst>
      <p:ext uri="{BB962C8B-B14F-4D97-AF65-F5344CB8AC3E}">
        <p14:creationId xmlns:p14="http://schemas.microsoft.com/office/powerpoint/2010/main" val="139382499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695.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noAutofit/>
          </a:bodyPr>
          <a:lstStyle/>
          <a:p>
            <a:r>
              <a:rPr lang="en-US" altLang="zh-TW" sz="2700"/>
              <a:t>24.1</a:t>
            </a:r>
            <a:r>
              <a:rPr lang="en-US" altLang="zh-TW" sz="2700" smtClean="0"/>
              <a:t>DHCPv4 </a:t>
            </a:r>
            <a:r>
              <a:rPr lang="zh-TW" altLang="en-US" sz="2700"/>
              <a:t>概念</a:t>
            </a:r>
            <a:br>
              <a:rPr lang="en-US" sz="2700"/>
            </a:br>
            <a:r>
              <a:rPr lang="zh-TW" altLang="en-US" sz="2700"/>
              <a:t>續租的步驟</a:t>
            </a:r>
          </a:p>
        </p:txBody>
      </p:sp>
      <p:sp>
        <p:nvSpPr>
          <p:cNvPr id="7" name="TextBox 6">
            <a:extLst>
              <a:ext uri="{FF2B5EF4-FFF2-40B4-BE49-F238E27FC236}">
                <a16:creationId xmlns:a16="http://schemas.microsoft.com/office/drawing/2014/main" id="{6F9234A2-E0F1-4518-996D-48D6934C6664}"/>
              </a:ext>
            </a:extLst>
          </p:cNvPr>
          <p:cNvSpPr txBox="1"/>
          <p:nvPr/>
        </p:nvSpPr>
        <p:spPr>
          <a:xfrm>
            <a:off x="194000" y="1589087"/>
            <a:ext cx="4136931" cy="3077766"/>
          </a:xfrm>
          <a:prstGeom prst="rect">
            <a:avLst/>
          </a:prstGeom>
          <a:noFill/>
        </p:spPr>
        <p:txBody>
          <a:bodyPr wrap="square" rtlCol="0">
            <a:spAutoFit/>
          </a:bodyPr>
          <a:lstStyle/>
          <a:p>
            <a:pPr rtl="0"/>
            <a:r>
              <a:rPr lang="zh-TW" altLang="en-US" sz="1400">
                <a:solidFill>
                  <a:srgbClr val="000000"/>
                </a:solidFill>
              </a:rPr>
              <a:t>在租用到期之前，用戶端會開始使用 </a:t>
            </a:r>
            <a:r>
              <a:rPr lang="en-US" altLang="zh-TW" sz="1400">
                <a:solidFill>
                  <a:srgbClr val="000000"/>
                </a:solidFill>
              </a:rPr>
              <a:t>DHCPv4 </a:t>
            </a:r>
            <a:r>
              <a:rPr lang="zh-TW" altLang="en-US" sz="1400">
                <a:solidFill>
                  <a:srgbClr val="000000"/>
                </a:solidFill>
              </a:rPr>
              <a:t>伺服器更新租約的兩個步驟程序，如圖所示：</a:t>
            </a:r>
          </a:p>
          <a:p>
            <a:endParaRPr lang="en-US" sz="1400">
              <a:solidFill>
                <a:srgbClr val="000000"/>
              </a:solidFill>
            </a:endParaRPr>
          </a:p>
          <a:p>
            <a:pPr rtl="0"/>
            <a:r>
              <a:rPr lang="en-US" altLang="zh-TW" sz="1400" b="1">
                <a:solidFill>
                  <a:srgbClr val="000000"/>
                </a:solidFill>
              </a:rPr>
              <a:t>1. DHCP </a:t>
            </a:r>
            <a:r>
              <a:rPr lang="zh-TW" altLang="en-US" sz="1400" b="1">
                <a:solidFill>
                  <a:srgbClr val="000000"/>
                </a:solidFill>
              </a:rPr>
              <a:t>請求 </a:t>
            </a:r>
            <a:r>
              <a:rPr lang="en-US" altLang="zh-TW" sz="1400" b="1">
                <a:solidFill>
                  <a:srgbClr val="000000"/>
                </a:solidFill>
              </a:rPr>
              <a:t>(DHCPREQUEST)</a:t>
            </a:r>
          </a:p>
          <a:p>
            <a:pPr rtl="0"/>
            <a:r>
              <a:rPr lang="zh-TW" altLang="en-US" sz="1400">
                <a:solidFill>
                  <a:srgbClr val="000000"/>
                </a:solidFill>
              </a:rPr>
              <a:t>租用到期之前，用戶端會傳送 </a:t>
            </a:r>
            <a:r>
              <a:rPr lang="en-US" altLang="zh-TW" sz="1400">
                <a:solidFill>
                  <a:srgbClr val="000000"/>
                </a:solidFill>
              </a:rPr>
              <a:t>DHCPREQUEST </a:t>
            </a:r>
            <a:r>
              <a:rPr lang="zh-TW" altLang="en-US" sz="1400">
                <a:solidFill>
                  <a:srgbClr val="000000"/>
                </a:solidFill>
              </a:rPr>
              <a:t>訊息直接到 </a:t>
            </a:r>
            <a:r>
              <a:rPr lang="en-US" altLang="zh-TW" sz="1400">
                <a:solidFill>
                  <a:srgbClr val="000000"/>
                </a:solidFill>
              </a:rPr>
              <a:t>DHCPv4 </a:t>
            </a:r>
            <a:r>
              <a:rPr lang="zh-TW" altLang="en-US" sz="1400">
                <a:solidFill>
                  <a:srgbClr val="000000"/>
                </a:solidFill>
              </a:rPr>
              <a:t>伺服器原先提供 </a:t>
            </a:r>
            <a:r>
              <a:rPr lang="en-US" altLang="zh-TW" sz="1400">
                <a:solidFill>
                  <a:srgbClr val="000000"/>
                </a:solidFill>
              </a:rPr>
              <a:t>IPv4 </a:t>
            </a:r>
            <a:r>
              <a:rPr lang="zh-TW" altLang="en-US" sz="1400">
                <a:solidFill>
                  <a:srgbClr val="000000"/>
                </a:solidFill>
              </a:rPr>
              <a:t>位址。如果未在指定的時間內收到 </a:t>
            </a:r>
            <a:r>
              <a:rPr lang="en-US" altLang="zh-TW" sz="1400">
                <a:solidFill>
                  <a:srgbClr val="000000"/>
                </a:solidFill>
              </a:rPr>
              <a:t>DHCPACK</a:t>
            </a:r>
            <a:r>
              <a:rPr lang="zh-TW" altLang="en-US" sz="1400">
                <a:solidFill>
                  <a:srgbClr val="000000"/>
                </a:solidFill>
              </a:rPr>
              <a:t>，用戶端會廣播另一個 </a:t>
            </a:r>
            <a:r>
              <a:rPr lang="en-US" altLang="zh-TW" sz="1400">
                <a:solidFill>
                  <a:srgbClr val="000000"/>
                </a:solidFill>
              </a:rPr>
              <a:t>DHCPREQUEST</a:t>
            </a:r>
            <a:r>
              <a:rPr lang="zh-TW" altLang="en-US" sz="1400">
                <a:solidFill>
                  <a:srgbClr val="000000"/>
                </a:solidFill>
              </a:rPr>
              <a:t>，以便其中一個 </a:t>
            </a:r>
            <a:r>
              <a:rPr lang="en-US" altLang="zh-TW" sz="1400">
                <a:solidFill>
                  <a:srgbClr val="000000"/>
                </a:solidFill>
              </a:rPr>
              <a:t>DHCPv4 </a:t>
            </a:r>
            <a:r>
              <a:rPr lang="zh-TW" altLang="en-US" sz="1400">
                <a:solidFill>
                  <a:srgbClr val="000000"/>
                </a:solidFill>
              </a:rPr>
              <a:t>伺服器可以延長租用。</a:t>
            </a:r>
          </a:p>
          <a:p>
            <a:endParaRPr lang="en-US" sz="1400">
              <a:solidFill>
                <a:srgbClr val="000000"/>
              </a:solidFill>
            </a:endParaRPr>
          </a:p>
          <a:p>
            <a:pPr rtl="0"/>
            <a:r>
              <a:rPr lang="en-US" altLang="zh-TW" sz="1400" b="1">
                <a:solidFill>
                  <a:srgbClr val="000000"/>
                </a:solidFill>
              </a:rPr>
              <a:t>2. DHCP </a:t>
            </a:r>
            <a:r>
              <a:rPr lang="zh-TW" altLang="en-US" sz="1400" b="1">
                <a:solidFill>
                  <a:srgbClr val="000000"/>
                </a:solidFill>
              </a:rPr>
              <a:t>確認 </a:t>
            </a:r>
            <a:r>
              <a:rPr lang="en-US" altLang="zh-TW" sz="1400" b="1">
                <a:solidFill>
                  <a:srgbClr val="000000"/>
                </a:solidFill>
              </a:rPr>
              <a:t>(DHCPACK)</a:t>
            </a:r>
          </a:p>
          <a:p>
            <a:pPr rtl="0"/>
            <a:r>
              <a:rPr lang="zh-TW" altLang="en-US" sz="1400">
                <a:solidFill>
                  <a:srgbClr val="000000"/>
                </a:solidFill>
              </a:rPr>
              <a:t>在收到 </a:t>
            </a:r>
            <a:r>
              <a:rPr lang="en-US" altLang="zh-TW" sz="1400">
                <a:solidFill>
                  <a:srgbClr val="000000"/>
                </a:solidFill>
              </a:rPr>
              <a:t>DHCPREQUEST </a:t>
            </a:r>
            <a:r>
              <a:rPr lang="zh-TW" altLang="en-US" sz="1400">
                <a:solidFill>
                  <a:srgbClr val="000000"/>
                </a:solidFill>
              </a:rPr>
              <a:t>訊息時，伺服器會傳回 </a:t>
            </a:r>
            <a:r>
              <a:rPr lang="en-US" altLang="zh-TW" sz="1400">
                <a:solidFill>
                  <a:srgbClr val="000000"/>
                </a:solidFill>
              </a:rPr>
              <a:t>DHCPACK </a:t>
            </a:r>
            <a:r>
              <a:rPr lang="zh-TW" altLang="en-US" sz="1400">
                <a:solidFill>
                  <a:srgbClr val="000000"/>
                </a:solidFill>
              </a:rPr>
              <a:t>來驗證租用資訊。</a:t>
            </a:r>
          </a:p>
          <a:p>
            <a:endParaRPr lang="en-US" sz="1200">
              <a:solidFill>
                <a:srgbClr val="000000"/>
              </a:solidFill>
            </a:endParaRPr>
          </a:p>
        </p:txBody>
      </p:sp>
      <p:pic>
        <p:nvPicPr>
          <p:cNvPr id="5" name="Content Placeholder 4">
            <a:extLst>
              <a:ext uri="{FF2B5EF4-FFF2-40B4-BE49-F238E27FC236}">
                <a16:creationId xmlns:a16="http://schemas.microsoft.com/office/drawing/2014/main" id="{D4AC536C-5805-4F87-AD6B-AF8190594F2F}"/>
              </a:ext>
            </a:extLst>
          </p:cNvPr>
          <p:cNvPicPr>
            <a:picLocks noGrp="1" noChangeAspect="1"/>
          </p:cNvPicPr>
          <p:nvPr>
            <p:ph idx="1"/>
          </p:nvPr>
        </p:nvPicPr>
        <p:blipFill>
          <a:blip r:embed="rId3"/>
          <a:stretch>
            <a:fillRect/>
          </a:stretch>
        </p:blipFill>
        <p:spPr>
          <a:xfrm>
            <a:off x="4572001" y="1822699"/>
            <a:ext cx="4197020" cy="1736159"/>
          </a:xfrm>
          <a:prstGeom prst="rect">
            <a:avLst/>
          </a:prstGeom>
        </p:spPr>
      </p:pic>
      <p:sp>
        <p:nvSpPr>
          <p:cNvPr id="2" name="Rectangle 1">
            <a:extLst>
              <a:ext uri="{FF2B5EF4-FFF2-40B4-BE49-F238E27FC236}">
                <a16:creationId xmlns:a16="http://schemas.microsoft.com/office/drawing/2014/main" id="{6BC24396-2A31-466F-BA99-B4647CAF2357}"/>
              </a:ext>
            </a:extLst>
          </p:cNvPr>
          <p:cNvSpPr/>
          <p:nvPr/>
        </p:nvSpPr>
        <p:spPr>
          <a:xfrm>
            <a:off x="4447309" y="3954088"/>
            <a:ext cx="4802418" cy="523220"/>
          </a:xfrm>
          <a:prstGeom prst="rect">
            <a:avLst/>
          </a:prstGeom>
        </p:spPr>
        <p:txBody>
          <a:bodyPr wrap="square">
            <a:spAutoFit/>
          </a:bodyPr>
          <a:lstStyle/>
          <a:p>
            <a:pPr rtl="0"/>
            <a:r>
              <a:rPr lang="zh-TW" altLang="en-US" sz="1400" b="1">
                <a:solidFill>
                  <a:srgbClr val="000000"/>
                </a:solidFill>
              </a:rPr>
              <a:t>注意</a:t>
            </a:r>
            <a:r>
              <a:rPr lang="zh-TW" altLang="en-US" sz="1400">
                <a:solidFill>
                  <a:srgbClr val="000000"/>
                </a:solidFill>
              </a:rPr>
              <a:t>：根據 </a:t>
            </a:r>
            <a:r>
              <a:rPr lang="en-US" altLang="zh-TW" sz="1400">
                <a:solidFill>
                  <a:srgbClr val="000000"/>
                </a:solidFill>
              </a:rPr>
              <a:t>IETF RFC 2131 </a:t>
            </a:r>
            <a:r>
              <a:rPr lang="zh-TW" altLang="en-US" sz="1400">
                <a:solidFill>
                  <a:srgbClr val="000000"/>
                </a:solidFill>
              </a:rPr>
              <a:t>這些消息（主要是 </a:t>
            </a:r>
            <a:r>
              <a:rPr lang="en-US" altLang="zh-TW" sz="1400">
                <a:solidFill>
                  <a:srgbClr val="000000"/>
                </a:solidFill>
              </a:rPr>
              <a:t>DHCPOFFER </a:t>
            </a:r>
            <a:r>
              <a:rPr lang="zh-TW" altLang="en-US" sz="1400">
                <a:solidFill>
                  <a:srgbClr val="000000"/>
                </a:solidFill>
              </a:rPr>
              <a:t>和 </a:t>
            </a:r>
            <a:r>
              <a:rPr lang="en-US" altLang="zh-TW" sz="1400">
                <a:solidFill>
                  <a:srgbClr val="000000"/>
                </a:solidFill>
              </a:rPr>
              <a:t>DHCPACK</a:t>
            </a:r>
            <a:r>
              <a:rPr lang="zh-TW" altLang="en-US" sz="1400">
                <a:solidFill>
                  <a:srgbClr val="000000"/>
                </a:solidFill>
              </a:rPr>
              <a:t>）可以發送作為單點傳送或廣播。 </a:t>
            </a:r>
          </a:p>
        </p:txBody>
      </p:sp>
      <p:sp>
        <p:nvSpPr>
          <p:cNvPr id="4" name="投影片編號版面配置區 3"/>
          <p:cNvSpPr>
            <a:spLocks noGrp="1"/>
          </p:cNvSpPr>
          <p:nvPr>
            <p:ph type="sldNum" sz="quarter" idx="12"/>
          </p:nvPr>
        </p:nvSpPr>
        <p:spPr/>
        <p:txBody>
          <a:bodyPr/>
          <a:lstStyle/>
          <a:p>
            <a:fld id="{4FAB73BC-B049-4115-A692-8D63A059BFB8}" type="slidenum">
              <a:rPr lang="en-US" smtClean="0"/>
              <a:t>695</a:t>
            </a:fld>
            <a:endParaRPr lang="en-US"/>
          </a:p>
        </p:txBody>
      </p:sp>
    </p:spTree>
    <p:extLst>
      <p:ext uri="{BB962C8B-B14F-4D97-AF65-F5344CB8AC3E}">
        <p14:creationId xmlns:p14="http://schemas.microsoft.com/office/powerpoint/2010/main" val="116089922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696.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noAutofit/>
          </a:bodyPr>
          <a:lstStyle/>
          <a:p>
            <a:r>
              <a:rPr lang="en-US" altLang="zh-TW" sz="2700" smtClean="0"/>
              <a:t>24.2</a:t>
            </a:r>
            <a:r>
              <a:rPr lang="zh-TW" altLang="en-US" sz="2700" smtClean="0"/>
              <a:t>設定</a:t>
            </a:r>
            <a:r>
              <a:rPr lang="zh-TW" altLang="en-US" sz="2700"/>
              <a:t>思科 </a:t>
            </a:r>
            <a:r>
              <a:rPr lang="en-US" altLang="zh-TW" sz="2700"/>
              <a:t>IOS DHCPv4 </a:t>
            </a:r>
            <a:r>
              <a:rPr lang="zh-TW" altLang="en-US" sz="2700"/>
              <a:t>伺服器</a:t>
            </a:r>
            <a:br>
              <a:rPr lang="en-US" sz="2700"/>
            </a:br>
            <a:r>
              <a:rPr lang="zh-TW" altLang="en-US" sz="2700"/>
              <a:t>思科 </a:t>
            </a:r>
            <a:r>
              <a:rPr lang="en-US" altLang="zh-TW" sz="2700"/>
              <a:t>IOS DHCPv4 </a:t>
            </a:r>
            <a:r>
              <a:rPr lang="zh-TW" altLang="en-US" sz="2700"/>
              <a:t>伺服器</a:t>
            </a:r>
          </a:p>
        </p:txBody>
      </p:sp>
      <p:sp>
        <p:nvSpPr>
          <p:cNvPr id="4" name="Content Placeholder 3">
            <a:extLst>
              <a:ext uri="{FF2B5EF4-FFF2-40B4-BE49-F238E27FC236}">
                <a16:creationId xmlns:a16="http://schemas.microsoft.com/office/drawing/2014/main" id="{7BC7BF0D-8C8B-4F73-8AEF-C93C8E218CAF}"/>
              </a:ext>
            </a:extLst>
          </p:cNvPr>
          <p:cNvSpPr>
            <a:spLocks noGrp="1"/>
          </p:cNvSpPr>
          <p:nvPr>
            <p:ph idx="1"/>
          </p:nvPr>
        </p:nvSpPr>
        <p:spPr>
          <a:xfrm>
            <a:off x="474662" y="1589089"/>
            <a:ext cx="8280057" cy="1201466"/>
          </a:xfrm>
        </p:spPr>
        <p:txBody>
          <a:bodyPr/>
          <a:lstStyle/>
          <a:p>
            <a:pPr marL="0" indent="0" algn="l"/>
            <a:r>
              <a:rPr lang="zh-TW" altLang="en-US" sz="1600">
                <a:solidFill>
                  <a:srgbClr val="000000"/>
                </a:solidFill>
              </a:rPr>
              <a:t>現在你對 </a:t>
            </a:r>
            <a:r>
              <a:rPr lang="en-US" altLang="zh-TW" sz="1600">
                <a:solidFill>
                  <a:srgbClr val="000000"/>
                </a:solidFill>
              </a:rPr>
              <a:t>DHCPv4 </a:t>
            </a:r>
            <a:r>
              <a:rPr lang="zh-TW" altLang="en-US" sz="1600">
                <a:solidFill>
                  <a:srgbClr val="000000"/>
                </a:solidFill>
              </a:rPr>
              <a:t>的運作方式有了基本的了解，以及它如何讓你的工作變得更容易了解。你可以將執行思科 </a:t>
            </a:r>
            <a:r>
              <a:rPr lang="en-US" altLang="zh-TW" sz="1600">
                <a:solidFill>
                  <a:srgbClr val="000000"/>
                </a:solidFill>
              </a:rPr>
              <a:t>IOS </a:t>
            </a:r>
            <a:r>
              <a:rPr lang="zh-TW" altLang="en-US" sz="1600">
                <a:solidFill>
                  <a:srgbClr val="000000"/>
                </a:solidFill>
              </a:rPr>
              <a:t>軟體的思科路由器設定為 </a:t>
            </a:r>
            <a:r>
              <a:rPr lang="en-US" altLang="zh-TW" sz="1600">
                <a:solidFill>
                  <a:srgbClr val="000000"/>
                </a:solidFill>
              </a:rPr>
              <a:t>DHCPv4 </a:t>
            </a:r>
            <a:r>
              <a:rPr lang="zh-TW" altLang="en-US" sz="1600">
                <a:solidFill>
                  <a:srgbClr val="000000"/>
                </a:solidFill>
              </a:rPr>
              <a:t>伺服器。思科 </a:t>
            </a:r>
            <a:r>
              <a:rPr lang="en-US" altLang="zh-TW" sz="1600">
                <a:solidFill>
                  <a:srgbClr val="000000"/>
                </a:solidFill>
              </a:rPr>
              <a:t>IOS DHCPv4 </a:t>
            </a:r>
            <a:r>
              <a:rPr lang="zh-TW" altLang="en-US" sz="1600">
                <a:solidFill>
                  <a:srgbClr val="000000"/>
                </a:solidFill>
              </a:rPr>
              <a:t>伺服器會從路由器內指定的位址集區指派和管理 </a:t>
            </a:r>
            <a:r>
              <a:rPr lang="en-US" altLang="zh-TW" sz="1600">
                <a:solidFill>
                  <a:srgbClr val="000000"/>
                </a:solidFill>
              </a:rPr>
              <a:t>IPv4 </a:t>
            </a:r>
            <a:r>
              <a:rPr lang="zh-TW" altLang="en-US" sz="1600">
                <a:solidFill>
                  <a:srgbClr val="000000"/>
                </a:solidFill>
              </a:rPr>
              <a:t>位址給 </a:t>
            </a:r>
            <a:r>
              <a:rPr lang="en-US" altLang="zh-TW" sz="1600">
                <a:solidFill>
                  <a:srgbClr val="000000"/>
                </a:solidFill>
              </a:rPr>
              <a:t>DHCPv4 </a:t>
            </a:r>
            <a:r>
              <a:rPr lang="zh-TW" altLang="en-US" sz="1600">
                <a:solidFill>
                  <a:srgbClr val="000000"/>
                </a:solidFill>
              </a:rPr>
              <a:t>用戶端。</a:t>
            </a:r>
          </a:p>
        </p:txBody>
      </p:sp>
      <p:pic>
        <p:nvPicPr>
          <p:cNvPr id="2" name="Picture 1">
            <a:extLst>
              <a:ext uri="{FF2B5EF4-FFF2-40B4-BE49-F238E27FC236}">
                <a16:creationId xmlns:a16="http://schemas.microsoft.com/office/drawing/2014/main" id="{4C20E8DC-078E-4FFB-8F79-760ABADAD249}"/>
              </a:ext>
            </a:extLst>
          </p:cNvPr>
          <p:cNvPicPr>
            <a:picLocks noChangeAspect="1"/>
          </p:cNvPicPr>
          <p:nvPr/>
        </p:nvPicPr>
        <p:blipFill>
          <a:blip r:embed="rId3"/>
          <a:stretch>
            <a:fillRect/>
          </a:stretch>
        </p:blipFill>
        <p:spPr>
          <a:xfrm>
            <a:off x="1655378" y="3102878"/>
            <a:ext cx="5276193" cy="2334715"/>
          </a:xfrm>
          <a:prstGeom prst="rect">
            <a:avLst/>
          </a:prstGeom>
        </p:spPr>
      </p:pic>
      <p:sp>
        <p:nvSpPr>
          <p:cNvPr id="5" name="投影片編號版面配置區 4"/>
          <p:cNvSpPr>
            <a:spLocks noGrp="1"/>
          </p:cNvSpPr>
          <p:nvPr>
            <p:ph type="sldNum" sz="quarter" idx="12"/>
          </p:nvPr>
        </p:nvSpPr>
        <p:spPr/>
        <p:txBody>
          <a:bodyPr/>
          <a:lstStyle/>
          <a:p>
            <a:fld id="{4FAB73BC-B049-4115-A692-8D63A059BFB8}" type="slidenum">
              <a:rPr lang="en-US" smtClean="0"/>
              <a:t>696</a:t>
            </a:fld>
            <a:endParaRPr lang="en-US"/>
          </a:p>
        </p:txBody>
      </p:sp>
    </p:spTree>
    <p:extLst>
      <p:ext uri="{BB962C8B-B14F-4D97-AF65-F5344CB8AC3E}">
        <p14:creationId xmlns:p14="http://schemas.microsoft.com/office/powerpoint/2010/main" val="181099361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697.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noAutofit/>
          </a:bodyPr>
          <a:lstStyle/>
          <a:p>
            <a:r>
              <a:rPr lang="en-US" altLang="zh-TW" sz="2700"/>
              <a:t>24.2</a:t>
            </a:r>
            <a:r>
              <a:rPr lang="zh-TW" altLang="en-US" sz="2700" smtClean="0"/>
              <a:t>設定</a:t>
            </a:r>
            <a:r>
              <a:rPr lang="zh-TW" altLang="en-US" sz="2700"/>
              <a:t>思科 </a:t>
            </a:r>
            <a:r>
              <a:rPr lang="en-US" altLang="zh-TW" sz="2700"/>
              <a:t>IOS DHCPv4 </a:t>
            </a:r>
            <a:r>
              <a:rPr lang="zh-TW" altLang="en-US" sz="2700"/>
              <a:t>伺服器</a:t>
            </a:r>
            <a:br>
              <a:rPr lang="en-US" sz="2700"/>
            </a:br>
            <a:r>
              <a:rPr lang="zh-TW" altLang="en-US" sz="2700"/>
              <a:t>設定思科 </a:t>
            </a:r>
            <a:r>
              <a:rPr lang="en-US" altLang="zh-TW" sz="2700"/>
              <a:t>IOS DHCPv4 </a:t>
            </a:r>
            <a:r>
              <a:rPr lang="zh-TW" altLang="en-US" sz="2700"/>
              <a:t>伺服器的步驟</a:t>
            </a:r>
          </a:p>
        </p:txBody>
      </p:sp>
      <p:sp>
        <p:nvSpPr>
          <p:cNvPr id="6" name="Content Placeholder 5">
            <a:extLst>
              <a:ext uri="{FF2B5EF4-FFF2-40B4-BE49-F238E27FC236}">
                <a16:creationId xmlns:a16="http://schemas.microsoft.com/office/drawing/2014/main" id="{8C0E4483-A663-4DD0-B550-6C6E46A4233D}"/>
              </a:ext>
            </a:extLst>
          </p:cNvPr>
          <p:cNvSpPr>
            <a:spLocks noGrp="1"/>
          </p:cNvSpPr>
          <p:nvPr>
            <p:ph idx="1"/>
          </p:nvPr>
        </p:nvSpPr>
        <p:spPr>
          <a:xfrm>
            <a:off x="474662" y="1589088"/>
            <a:ext cx="8280057" cy="3689897"/>
          </a:xfrm>
        </p:spPr>
        <p:txBody>
          <a:bodyPr/>
          <a:lstStyle/>
          <a:p>
            <a:pPr marL="0" indent="0" algn="l"/>
            <a:r>
              <a:rPr lang="zh-TW" altLang="en-US" sz="1600">
                <a:solidFill>
                  <a:srgbClr val="000000"/>
                </a:solidFill>
              </a:rPr>
              <a:t>請使用下列步驟來設定思科 </a:t>
            </a:r>
            <a:r>
              <a:rPr lang="en-US" altLang="zh-TW" sz="1600">
                <a:solidFill>
                  <a:srgbClr val="000000"/>
                </a:solidFill>
              </a:rPr>
              <a:t>IOS DHCPv4 </a:t>
            </a:r>
            <a:r>
              <a:rPr lang="zh-TW" altLang="en-US" sz="1600">
                <a:solidFill>
                  <a:srgbClr val="000000"/>
                </a:solidFill>
              </a:rPr>
              <a:t>伺服器：</a:t>
            </a:r>
          </a:p>
          <a:p>
            <a:pPr marL="171446" indent="-171446" algn="l">
              <a:buFont typeface="Arial" panose="020b0604020202020204" pitchFamily="34" charset="0"/>
              <a:buChar char="•"/>
            </a:pPr>
            <a:r>
              <a:rPr lang="zh-TW" altLang="en-US" sz="1600" b="1">
                <a:solidFill>
                  <a:srgbClr val="000000"/>
                </a:solidFill>
              </a:rPr>
              <a:t>步驟 </a:t>
            </a:r>
            <a:r>
              <a:rPr lang="en-US" altLang="zh-TW" sz="1600" b="1">
                <a:solidFill>
                  <a:srgbClr val="000000"/>
                </a:solidFill>
              </a:rPr>
              <a:t>1</a:t>
            </a:r>
            <a:r>
              <a:rPr lang="zh-TW" altLang="en-US" sz="1600">
                <a:solidFill>
                  <a:srgbClr val="000000"/>
                </a:solidFill>
              </a:rPr>
              <a:t> 排除 </a:t>
            </a:r>
            <a:r>
              <a:rPr lang="en-US" altLang="zh-TW" sz="1600">
                <a:solidFill>
                  <a:srgbClr val="000000"/>
                </a:solidFill>
              </a:rPr>
              <a:t>IPv4 </a:t>
            </a:r>
            <a:r>
              <a:rPr lang="zh-TW" altLang="en-US" sz="1600">
                <a:solidFill>
                  <a:srgbClr val="000000"/>
                </a:solidFill>
              </a:rPr>
              <a:t>位址透過指定範圍的 </a:t>
            </a:r>
            <a:r>
              <a:rPr lang="en-US" altLang="zh-TW" sz="1600" i="1">
                <a:solidFill>
                  <a:srgbClr val="000000"/>
                </a:solidFill>
              </a:rPr>
              <a:t>low-address </a:t>
            </a:r>
            <a:r>
              <a:rPr lang="zh-TW" altLang="en-US" sz="1600">
                <a:solidFill>
                  <a:srgbClr val="000000"/>
                </a:solidFill>
              </a:rPr>
              <a:t>和 </a:t>
            </a:r>
            <a:r>
              <a:rPr lang="en-US" altLang="zh-TW" sz="1600" i="1">
                <a:solidFill>
                  <a:srgbClr val="000000"/>
                </a:solidFill>
              </a:rPr>
              <a:t>high-address</a:t>
            </a:r>
            <a:r>
              <a:rPr lang="zh-TW" altLang="en-US" sz="1600">
                <a:solidFill>
                  <a:srgbClr val="000000"/>
                </a:solidFill>
              </a:rPr>
              <a:t>，可以排除單一位址或位址範圍。排除的位址應該是指派給路由器、伺服器、印表機和其他已經或將要手動設定的裝置的位址。你也可以多次輸入指令。該命令是 </a:t>
            </a:r>
            <a:r>
              <a:rPr lang="en-US" altLang="zh-TW" sz="1600" b="1">
                <a:solidFill>
                  <a:srgbClr val="000000"/>
                </a:solidFill>
                <a:cs typeface="Courier New" panose="02070309020205020404" pitchFamily="49" charset="0"/>
              </a:rPr>
              <a:t>IP dhcp excluded-address </a:t>
            </a:r>
            <a:r>
              <a:rPr lang="en-US" altLang="zh-TW" sz="1600" b="1" i="1">
                <a:solidFill>
                  <a:srgbClr val="000000"/>
                </a:solidFill>
                <a:cs typeface="Courier New" panose="02070309020205020404" pitchFamily="49" charset="0"/>
              </a:rPr>
              <a:t>low-address [high-address]</a:t>
            </a:r>
          </a:p>
          <a:p>
            <a:pPr marL="171446" indent="-171446" algn="l">
              <a:buFont typeface="Arial" panose="020b0604020202020204" pitchFamily="34" charset="0"/>
              <a:buChar char="•"/>
            </a:pPr>
            <a:r>
              <a:rPr lang="zh-TW" altLang="en-US" sz="1600" b="1">
                <a:solidFill>
                  <a:srgbClr val="000000"/>
                </a:solidFill>
              </a:rPr>
              <a:t>步驟 </a:t>
            </a:r>
            <a:r>
              <a:rPr lang="en-US" altLang="zh-TW" sz="1600" b="1">
                <a:solidFill>
                  <a:srgbClr val="000000"/>
                </a:solidFill>
              </a:rPr>
              <a:t>2</a:t>
            </a:r>
            <a:r>
              <a:rPr lang="en-US" altLang="zh-TW" sz="1600">
                <a:solidFill>
                  <a:srgbClr val="000000"/>
                </a:solidFill>
              </a:rPr>
              <a:t>. </a:t>
            </a:r>
            <a:r>
              <a:rPr lang="zh-TW" altLang="en-US" sz="1600">
                <a:solidFill>
                  <a:srgbClr val="000000"/>
                </a:solidFill>
              </a:rPr>
              <a:t>定義 </a:t>
            </a:r>
            <a:r>
              <a:rPr lang="en-US" altLang="zh-TW" sz="1600">
                <a:solidFill>
                  <a:srgbClr val="000000"/>
                </a:solidFill>
              </a:rPr>
              <a:t>DHCPv4 </a:t>
            </a:r>
            <a:r>
              <a:rPr lang="zh-TW" altLang="en-US" sz="1600">
                <a:solidFill>
                  <a:srgbClr val="000000"/>
                </a:solidFill>
              </a:rPr>
              <a:t>集區名稱。</a:t>
            </a:r>
            <a:r>
              <a:rPr lang="en-US" altLang="zh-TW" sz="1600" b="1">
                <a:solidFill>
                  <a:srgbClr val="000000"/>
                </a:solidFill>
              </a:rPr>
              <a:t>ip dhcp pool</a:t>
            </a:r>
            <a:r>
              <a:rPr lang="zh-TW" altLang="en-US" sz="1600">
                <a:solidFill>
                  <a:srgbClr val="000000"/>
                </a:solidFill>
              </a:rPr>
              <a:t> </a:t>
            </a:r>
            <a:r>
              <a:rPr lang="en-US" altLang="zh-TW" sz="1600" b="1" i="1">
                <a:solidFill>
                  <a:srgbClr val="000000"/>
                </a:solidFill>
              </a:rPr>
              <a:t>pool-name</a:t>
            </a:r>
            <a:r>
              <a:rPr lang="zh-TW" altLang="en-US" sz="1600">
                <a:solidFill>
                  <a:srgbClr val="000000"/>
                </a:solidFill>
              </a:rPr>
              <a:t> 命令會建立具有指定名稱的集區，並將路由器置於 </a:t>
            </a:r>
            <a:r>
              <a:rPr lang="en-US" altLang="zh-TW" sz="1600">
                <a:solidFill>
                  <a:srgbClr val="000000"/>
                </a:solidFill>
              </a:rPr>
              <a:t>DHCPv4 </a:t>
            </a:r>
            <a:r>
              <a:rPr lang="zh-TW" altLang="en-US" sz="1600">
                <a:solidFill>
                  <a:srgbClr val="000000"/>
                </a:solidFill>
              </a:rPr>
              <a:t>設定模式 </a:t>
            </a:r>
            <a:r>
              <a:rPr lang="en-US" altLang="zh-TW" sz="1600">
                <a:solidFill>
                  <a:srgbClr val="000000"/>
                </a:solidFill>
              </a:rPr>
              <a:t>(</a:t>
            </a:r>
            <a:r>
              <a:rPr lang="zh-TW" altLang="en-US" sz="1600">
                <a:solidFill>
                  <a:srgbClr val="000000"/>
                </a:solidFill>
              </a:rPr>
              <a:t>由提示號 </a:t>
            </a:r>
            <a:r>
              <a:rPr lang="en-US" altLang="zh-TW" sz="1600">
                <a:solidFill>
                  <a:srgbClr val="000000"/>
                </a:solidFill>
              </a:rPr>
              <a:t>Router(dhcp-config)# </a:t>
            </a:r>
            <a:r>
              <a:rPr lang="zh-TW" altLang="en-US" sz="1600">
                <a:solidFill>
                  <a:srgbClr val="000000"/>
                </a:solidFill>
              </a:rPr>
              <a:t>識別 </a:t>
            </a:r>
            <a:r>
              <a:rPr lang="en-US" altLang="zh-TW" sz="1600" b="1">
                <a:solidFill>
                  <a:srgbClr val="000000"/>
                </a:solidFill>
              </a:rPr>
              <a:t>)</a:t>
            </a:r>
            <a:r>
              <a:rPr lang="zh-TW" altLang="en-US" sz="1600" b="1">
                <a:solidFill>
                  <a:srgbClr val="000000"/>
                </a:solidFill>
              </a:rPr>
              <a:t>。</a:t>
            </a:r>
          </a:p>
          <a:p>
            <a:pPr marL="0" indent="0" algn="l"/>
            <a:endParaRPr lang="en-US" sz="1200">
              <a:solidFill>
                <a:srgbClr val="000000"/>
              </a:solidFill>
            </a:endParaRPr>
          </a:p>
          <a:p>
            <a:pPr marL="342892" indent="-342892" algn="l">
              <a:buFont typeface="Arial" panose="020b0604020202020204" pitchFamily="34" charset="0"/>
              <a:buChar char="•"/>
            </a:pPr>
            <a:endParaRPr lang="en-US" sz="1200">
              <a:solidFill>
                <a:srgbClr val="000000"/>
              </a:solidFill>
            </a:endParaRPr>
          </a:p>
        </p:txBody>
      </p:sp>
      <p:sp>
        <p:nvSpPr>
          <p:cNvPr id="2" name="投影片編號版面配置區 1"/>
          <p:cNvSpPr>
            <a:spLocks noGrp="1"/>
          </p:cNvSpPr>
          <p:nvPr>
            <p:ph type="sldNum" sz="quarter" idx="12"/>
          </p:nvPr>
        </p:nvSpPr>
        <p:spPr/>
        <p:txBody>
          <a:bodyPr/>
          <a:lstStyle/>
          <a:p>
            <a:fld id="{4FAB73BC-B049-4115-A692-8D63A059BFB8}" type="slidenum">
              <a:rPr lang="en-US" smtClean="0"/>
              <a:t>697</a:t>
            </a:fld>
            <a:endParaRPr lang="en-US"/>
          </a:p>
        </p:txBody>
      </p:sp>
    </p:spTree>
    <p:extLst>
      <p:ext uri="{BB962C8B-B14F-4D97-AF65-F5344CB8AC3E}">
        <p14:creationId xmlns:p14="http://schemas.microsoft.com/office/powerpoint/2010/main" val="273978197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698.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noAutofit/>
          </a:bodyPr>
          <a:lstStyle/>
          <a:p>
            <a:r>
              <a:rPr lang="en-US" altLang="zh-TW" sz="2700"/>
              <a:t>24.2</a:t>
            </a:r>
            <a:r>
              <a:rPr lang="zh-TW" altLang="en-US" sz="2700" smtClean="0"/>
              <a:t>設定</a:t>
            </a:r>
            <a:r>
              <a:rPr lang="zh-TW" altLang="en-US" sz="2700"/>
              <a:t>思科 </a:t>
            </a:r>
            <a:r>
              <a:rPr lang="en-US" altLang="zh-TW" sz="2700"/>
              <a:t>IOS DHCPv4 </a:t>
            </a:r>
            <a:r>
              <a:rPr lang="zh-TW" altLang="en-US" sz="2700"/>
              <a:t>伺服器</a:t>
            </a:r>
            <a:br>
              <a:rPr lang="en-US" sz="2700"/>
            </a:br>
            <a:r>
              <a:rPr lang="zh-TW" altLang="en-US" sz="2700"/>
              <a:t>設定思科 </a:t>
            </a:r>
            <a:r>
              <a:rPr lang="en-US" altLang="zh-TW" sz="2700"/>
              <a:t>IOS DHCPv4 </a:t>
            </a:r>
            <a:r>
              <a:rPr lang="zh-TW" altLang="en-US" sz="2700"/>
              <a:t>伺服器的步驟</a:t>
            </a:r>
            <a:r>
              <a:rPr lang="en-US" altLang="zh-TW" sz="2700"/>
              <a:t>(</a:t>
            </a:r>
            <a:r>
              <a:rPr lang="zh-TW" altLang="en-US" sz="2700"/>
              <a:t>續</a:t>
            </a:r>
            <a:r>
              <a:rPr lang="en-US" altLang="zh-TW" sz="2700"/>
              <a:t>) </a:t>
            </a:r>
          </a:p>
        </p:txBody>
      </p:sp>
      <p:sp>
        <p:nvSpPr>
          <p:cNvPr id="6" name="Content Placeholder 5">
            <a:extLst>
              <a:ext uri="{FF2B5EF4-FFF2-40B4-BE49-F238E27FC236}">
                <a16:creationId xmlns:a16="http://schemas.microsoft.com/office/drawing/2014/main" id="{8C0E4483-A663-4DD0-B550-6C6E46A4233D}"/>
              </a:ext>
            </a:extLst>
          </p:cNvPr>
          <p:cNvSpPr>
            <a:spLocks noGrp="1"/>
          </p:cNvSpPr>
          <p:nvPr>
            <p:ph idx="1"/>
          </p:nvPr>
        </p:nvSpPr>
        <p:spPr>
          <a:xfrm>
            <a:off x="235132" y="1589088"/>
            <a:ext cx="8519588" cy="1027294"/>
          </a:xfrm>
        </p:spPr>
        <p:txBody>
          <a:bodyPr/>
          <a:lstStyle/>
          <a:p>
            <a:pPr marL="171446" indent="-171446" algn="l">
              <a:buFont typeface="Arial" panose="020b0604020202020204" pitchFamily="34" charset="0"/>
              <a:buChar char="•"/>
            </a:pPr>
            <a:r>
              <a:rPr lang="zh-TW" altLang="en-US" sz="1600" b="1">
                <a:solidFill>
                  <a:srgbClr val="000000"/>
                </a:solidFill>
              </a:rPr>
              <a:t>步驟 </a:t>
            </a:r>
            <a:r>
              <a:rPr lang="en-US" altLang="zh-TW" sz="1600" b="1">
                <a:solidFill>
                  <a:srgbClr val="000000"/>
                </a:solidFill>
              </a:rPr>
              <a:t>3</a:t>
            </a:r>
            <a:r>
              <a:rPr lang="en-US" altLang="zh-TW" sz="1600">
                <a:solidFill>
                  <a:srgbClr val="000000"/>
                </a:solidFill>
              </a:rPr>
              <a:t>. </a:t>
            </a:r>
            <a:r>
              <a:rPr lang="zh-TW" altLang="en-US" sz="1600">
                <a:solidFill>
                  <a:srgbClr val="000000"/>
                </a:solidFill>
              </a:rPr>
              <a:t>設定 </a:t>
            </a:r>
            <a:r>
              <a:rPr lang="en-US" altLang="zh-TW" sz="1600">
                <a:solidFill>
                  <a:srgbClr val="000000"/>
                </a:solidFill>
              </a:rPr>
              <a:t>DHCPv4 </a:t>
            </a:r>
            <a:r>
              <a:rPr lang="zh-TW" altLang="en-US" sz="1600">
                <a:solidFill>
                  <a:srgbClr val="000000"/>
                </a:solidFill>
              </a:rPr>
              <a:t>集區。必須設定位址集區和預設閘道路由器。使用 </a:t>
            </a:r>
            <a:r>
              <a:rPr lang="en-US" altLang="zh-TW" sz="1600" b="1">
                <a:solidFill>
                  <a:srgbClr val="000000"/>
                </a:solidFill>
              </a:rPr>
              <a:t>network</a:t>
            </a:r>
            <a:r>
              <a:rPr lang="zh-TW" altLang="en-US" sz="1600">
                <a:solidFill>
                  <a:srgbClr val="000000"/>
                </a:solidFill>
              </a:rPr>
              <a:t> 陳述式來定義可用位址的範圍。使用 </a:t>
            </a:r>
            <a:r>
              <a:rPr lang="en-US" altLang="zh-TW" sz="1600" b="1">
                <a:solidFill>
                  <a:srgbClr val="000000"/>
                </a:solidFill>
              </a:rPr>
              <a:t>default-router</a:t>
            </a:r>
            <a:r>
              <a:rPr lang="zh-TW" altLang="en-US" sz="1600">
                <a:solidFill>
                  <a:srgbClr val="000000"/>
                </a:solidFill>
              </a:rPr>
              <a:t> 命令來定義預設閘道路由器。這些指令和其他可選指令會顯示在表格中。 </a:t>
            </a:r>
          </a:p>
          <a:p>
            <a:pPr marL="342892" indent="-342892" algn="l">
              <a:buFont typeface="Arial" panose="020b0604020202020204" pitchFamily="34" charset="0"/>
              <a:buChar char="•"/>
            </a:pPr>
            <a:endParaRPr lang="en-US" sz="1200">
              <a:solidFill>
                <a:srgbClr val="000000"/>
              </a:solidFill>
            </a:endParaRPr>
          </a:p>
          <a:p>
            <a:pPr marL="342892" indent="-342892" algn="l">
              <a:buFont typeface="Arial" panose="020b0604020202020204" pitchFamily="34" charset="0"/>
              <a:buChar char="•"/>
            </a:pPr>
            <a:endParaRPr lang="en-US" sz="1200">
              <a:solidFill>
                <a:srgbClr val="000000"/>
              </a:solidFill>
            </a:endParaRPr>
          </a:p>
        </p:txBody>
      </p:sp>
      <p:graphicFrame>
        <p:nvGraphicFramePr>
          <p:cNvPr id="8" name="Table 8">
            <a:extLst>
              <a:ext uri="{FF2B5EF4-FFF2-40B4-BE49-F238E27FC236}">
                <a16:creationId xmlns:a16="http://schemas.microsoft.com/office/drawing/2014/main" id="{8160675C-1F4E-46AB-AAC6-BAA24635C806}"/>
              </a:ext>
            </a:extLst>
          </p:cNvPr>
          <p:cNvGraphicFramePr>
            <a:graphicFrameLocks noGrp="1"/>
          </p:cNvGraphicFramePr>
          <p:nvPr>
            <p:extLst/>
          </p:nvPr>
        </p:nvGraphicFramePr>
        <p:xfrm>
          <a:off x="853442" y="2755720"/>
          <a:ext cx="7141952" cy="2728397"/>
        </p:xfrm>
        <a:graphic>
          <a:graphicData uri="http://schemas.openxmlformats.org/drawingml/2006/table">
            <a:tbl>
              <a:tblPr firstRow="1" bandRow="1">
                <a:tableStyleId>{5C22544A-7EE6-4342-B048-85BDC9FD1C3A}</a:tableStyleId>
              </a:tblPr>
              <a:tblGrid>
                <a:gridCol w="2999188">
                  <a:extLst>
                    <a:ext uri="{9D8B030D-6E8A-4147-A177-3AD203B41FA5}">
                      <a16:colId xmlns:a16="http://schemas.microsoft.com/office/drawing/2014/main" val="3365508779"/>
                    </a:ext>
                  </a:extLst>
                </a:gridCol>
                <a:gridCol w="4142764">
                  <a:extLst>
                    <a:ext uri="{9D8B030D-6E8A-4147-A177-3AD203B41FA5}">
                      <a16:colId xmlns:a16="http://schemas.microsoft.com/office/drawing/2014/main" val="2426411092"/>
                    </a:ext>
                  </a:extLst>
                </a:gridCol>
              </a:tblGrid>
              <a:tr h="389771">
                <a:tc>
                  <a:txBody>
                    <a:bodyPr vert="horz" wrap="square"/>
                    <a:lstStyle/>
                    <a:p>
                      <a:pPr algn="l" rtl="0" fontAlgn="ctr"/>
                      <a:r>
                        <a:rPr lang="zh-TW" sz="1000" b="1">
                          <a:effectLst/>
                        </a:rPr>
                        <a:t>工作</a:t>
                      </a:r>
                    </a:p>
                  </a:txBody>
                  <a:tcPr marL="47625" marR="47625" marT="47625" marB="47625" anchor="ctr"/>
                </a:tc>
                <a:tc>
                  <a:txBody>
                    <a:bodyPr vert="horz" wrap="square"/>
                    <a:lstStyle/>
                    <a:p>
                      <a:pPr algn="l" rtl="0" fontAlgn="ctr"/>
                      <a:r>
                        <a:rPr lang="zh-TW" sz="1000" b="1">
                          <a:effectLst/>
                        </a:rPr>
                        <a:t>IOS 命令</a:t>
                      </a:r>
                    </a:p>
                  </a:txBody>
                  <a:tcPr marL="47625" marR="47625" marT="47625" marB="47625" anchor="ctr"/>
                </a:tc>
                <a:extLst>
                  <a:ext uri="{0D108BD9-81ED-4DB2-BD59-A6C34878D82A}">
                    <a16:rowId xmlns:a16="http://schemas.microsoft.com/office/drawing/2014/main" val="592760898"/>
                  </a:ext>
                </a:extLst>
              </a:tr>
              <a:tr h="389771">
                <a:tc>
                  <a:txBody>
                    <a:bodyPr vert="horz" wrap="square"/>
                    <a:lstStyle/>
                    <a:p>
                      <a:pPr rtl="0" fontAlgn="ctr"/>
                      <a:r>
                        <a:rPr lang="zh-TW" sz="1000" b="0">
                          <a:effectLst/>
                        </a:rPr>
                        <a:t>定義位址集區。</a:t>
                      </a:r>
                    </a:p>
                  </a:txBody>
                  <a:tcPr marL="47625" marR="47625" marT="47625" marB="47625" anchor="ctr"/>
                </a:tc>
                <a:tc>
                  <a:txBody>
                    <a:bodyPr vert="horz" wrap="square"/>
                    <a:lstStyle/>
                    <a:p>
                      <a:pPr rtl="0" fontAlgn="ctr"/>
                      <a:r>
                        <a:rPr lang="zh-TW" sz="1000" b="1">
                          <a:effectLst/>
                        </a:rPr>
                        <a:t>network</a:t>
                      </a:r>
                      <a:r>
                        <a:rPr lang="zh-TW" sz="1000" b="0">
                          <a:effectLst/>
                        </a:rPr>
                        <a:t> </a:t>
                      </a:r>
                      <a:r>
                        <a:rPr lang="zh-TW" sz="1000" b="0" i="1">
                          <a:effectLst/>
                        </a:rPr>
                        <a:t>network-number</a:t>
                      </a:r>
                      <a:r>
                        <a:rPr lang="zh-TW" sz="1000" b="0">
                          <a:effectLst/>
                        </a:rPr>
                        <a:t> [</a:t>
                      </a:r>
                      <a:r>
                        <a:rPr lang="zh-TW" sz="1000" b="0" i="1">
                          <a:effectLst/>
                        </a:rPr>
                        <a:t>mask</a:t>
                      </a:r>
                      <a:r>
                        <a:rPr lang="zh-TW" sz="1000" b="0">
                          <a:effectLst/>
                        </a:rPr>
                        <a:t> | / </a:t>
                      </a:r>
                      <a:r>
                        <a:rPr lang="zh-TW" sz="1000" b="0" i="1">
                          <a:effectLst/>
                        </a:rPr>
                        <a:t>prefix-length</a:t>
                      </a:r>
                      <a:r>
                        <a:rPr lang="zh-TW" sz="1000" b="0">
                          <a:effectLst/>
                        </a:rPr>
                        <a:t>]</a:t>
                      </a:r>
                    </a:p>
                  </a:txBody>
                  <a:tcPr marL="47625" marR="47625" marT="47625" marB="47625" anchor="ctr"/>
                </a:tc>
                <a:extLst>
                  <a:ext uri="{0D108BD9-81ED-4DB2-BD59-A6C34878D82A}">
                    <a16:rowId xmlns:a16="http://schemas.microsoft.com/office/drawing/2014/main" val="3973781449"/>
                  </a:ext>
                </a:extLst>
              </a:tr>
              <a:tr h="389771">
                <a:tc>
                  <a:txBody>
                    <a:bodyPr vert="horz" wrap="square"/>
                    <a:lstStyle/>
                    <a:p>
                      <a:pPr rtl="0" fontAlgn="ctr"/>
                      <a:r>
                        <a:rPr lang="zh-TW" sz="1000" b="0">
                          <a:effectLst/>
                        </a:rPr>
                        <a:t>定義預設路由器或閘道。</a:t>
                      </a:r>
                    </a:p>
                  </a:txBody>
                  <a:tcPr marL="47625" marR="47625" marT="47625" marB="47625" anchor="ctr"/>
                </a:tc>
                <a:tc>
                  <a:txBody>
                    <a:bodyPr vert="horz" wrap="square"/>
                    <a:lstStyle/>
                    <a:p>
                      <a:pPr rtl="0" fontAlgn="ctr"/>
                      <a:r>
                        <a:rPr lang="zh-TW" sz="1000" b="1">
                          <a:effectLst/>
                        </a:rPr>
                        <a:t>default-router</a:t>
                      </a:r>
                      <a:r>
                        <a:rPr lang="zh-TW" sz="1000" b="0">
                          <a:effectLst/>
                        </a:rPr>
                        <a:t> address [ </a:t>
                      </a:r>
                      <a:r>
                        <a:rPr lang="zh-TW" sz="1000" b="0" i="1">
                          <a:effectLst/>
                        </a:rPr>
                        <a:t>address2….address8</a:t>
                      </a:r>
                      <a:r>
                        <a:rPr lang="zh-TW" sz="1000" b="0">
                          <a:effectLst/>
                        </a:rPr>
                        <a:t>]</a:t>
                      </a:r>
                    </a:p>
                  </a:txBody>
                  <a:tcPr marL="47625" marR="47625" marT="47625" marB="47625" anchor="ctr"/>
                </a:tc>
                <a:extLst>
                  <a:ext uri="{0D108BD9-81ED-4DB2-BD59-A6C34878D82A}">
                    <a16:rowId xmlns:a16="http://schemas.microsoft.com/office/drawing/2014/main" val="883745937"/>
                  </a:ext>
                </a:extLst>
              </a:tr>
              <a:tr h="389771">
                <a:tc>
                  <a:txBody>
                    <a:bodyPr vert="horz" wrap="square"/>
                    <a:lstStyle/>
                    <a:p>
                      <a:pPr rtl="0" fontAlgn="ctr"/>
                      <a:r>
                        <a:rPr lang="zh-TW" sz="1000" b="0">
                          <a:effectLst/>
                        </a:rPr>
                        <a:t>定義 DNS 伺服器。</a:t>
                      </a:r>
                    </a:p>
                  </a:txBody>
                  <a:tcPr marL="47625" marR="47625" marT="47625" marB="47625" anchor="ctr"/>
                </a:tc>
                <a:tc>
                  <a:txBody>
                    <a:bodyPr vert="horz" wrap="square"/>
                    <a:lstStyle/>
                    <a:p>
                      <a:pPr rtl="0" fontAlgn="ctr"/>
                      <a:r>
                        <a:rPr lang="zh-TW" sz="1000" b="1">
                          <a:effectLst/>
                        </a:rPr>
                        <a:t>dns-server</a:t>
                      </a:r>
                      <a:r>
                        <a:rPr lang="zh-TW" sz="1000" b="0">
                          <a:effectLst/>
                        </a:rPr>
                        <a:t> </a:t>
                      </a:r>
                      <a:r>
                        <a:rPr lang="zh-TW" sz="1000" b="0" i="1">
                          <a:effectLst/>
                        </a:rPr>
                        <a:t>address</a:t>
                      </a:r>
                      <a:r>
                        <a:rPr lang="zh-TW" sz="1000" b="0">
                          <a:effectLst/>
                        </a:rPr>
                        <a:t> [ </a:t>
                      </a:r>
                      <a:r>
                        <a:rPr lang="zh-TW" sz="1000" b="0" i="1">
                          <a:effectLst/>
                        </a:rPr>
                        <a:t>address2…address8</a:t>
                      </a:r>
                      <a:r>
                        <a:rPr lang="zh-TW" sz="1000" b="0">
                          <a:effectLst/>
                        </a:rPr>
                        <a:t>]</a:t>
                      </a:r>
                    </a:p>
                  </a:txBody>
                  <a:tcPr marL="47625" marR="47625" marT="47625" marB="47625" anchor="ctr"/>
                </a:tc>
                <a:extLst>
                  <a:ext uri="{0D108BD9-81ED-4DB2-BD59-A6C34878D82A}">
                    <a16:rowId xmlns:a16="http://schemas.microsoft.com/office/drawing/2014/main" val="2884302629"/>
                  </a:ext>
                </a:extLst>
              </a:tr>
              <a:tr h="389771">
                <a:tc>
                  <a:txBody>
                    <a:bodyPr vert="horz" wrap="square"/>
                    <a:lstStyle/>
                    <a:p>
                      <a:pPr rtl="0" fontAlgn="ctr"/>
                      <a:r>
                        <a:rPr lang="zh-TW" sz="1000" b="0">
                          <a:effectLst/>
                        </a:rPr>
                        <a:t>定義網域名稱。</a:t>
                      </a:r>
                    </a:p>
                  </a:txBody>
                  <a:tcPr marL="47625" marR="47625" marT="47625" marB="47625" anchor="ctr"/>
                </a:tc>
                <a:tc>
                  <a:txBody>
                    <a:bodyPr vert="horz" wrap="square"/>
                    <a:lstStyle/>
                    <a:p>
                      <a:pPr rtl="0" fontAlgn="ctr"/>
                      <a:r>
                        <a:rPr lang="zh-TW" sz="1000" b="1">
                          <a:effectLst/>
                        </a:rPr>
                        <a:t>domain-name</a:t>
                      </a:r>
                      <a:r>
                        <a:rPr lang="zh-TW" sz="1000" b="0">
                          <a:effectLst/>
                        </a:rPr>
                        <a:t> </a:t>
                      </a:r>
                      <a:r>
                        <a:rPr lang="zh-TW" sz="1000" b="0" i="1">
                          <a:effectLst/>
                        </a:rPr>
                        <a:t>domain</a:t>
                      </a:r>
                    </a:p>
                  </a:txBody>
                  <a:tcPr marL="47625" marR="47625" marT="47625" marB="47625" anchor="ctr"/>
                </a:tc>
                <a:extLst>
                  <a:ext uri="{0D108BD9-81ED-4DB2-BD59-A6C34878D82A}">
                    <a16:rowId xmlns:a16="http://schemas.microsoft.com/office/drawing/2014/main" val="830131601"/>
                  </a:ext>
                </a:extLst>
              </a:tr>
              <a:tr h="389771">
                <a:tc>
                  <a:txBody>
                    <a:bodyPr vert="horz" wrap="square"/>
                    <a:lstStyle/>
                    <a:p>
                      <a:pPr rtl="0" fontAlgn="ctr"/>
                      <a:r>
                        <a:rPr lang="zh-TW" sz="1000" b="0">
                          <a:effectLst/>
                        </a:rPr>
                        <a:t>定義 DHCP 租用的持續時間。</a:t>
                      </a:r>
                    </a:p>
                  </a:txBody>
                  <a:tcPr marL="47625" marR="47625" marT="47625" marB="47625" anchor="ctr"/>
                </a:tc>
                <a:tc>
                  <a:txBody>
                    <a:bodyPr vert="horz" wrap="square"/>
                    <a:lstStyle/>
                    <a:p>
                      <a:pPr rtl="0" fontAlgn="ctr"/>
                      <a:r>
                        <a:rPr lang="zh-TW" sz="1000" b="1">
                          <a:effectLst/>
                        </a:rPr>
                        <a:t>lease</a:t>
                      </a:r>
                      <a:r>
                        <a:rPr lang="zh-TW" sz="1000" b="0">
                          <a:effectLst/>
                        </a:rPr>
                        <a:t> {</a:t>
                      </a:r>
                      <a:r>
                        <a:rPr lang="zh-TW" sz="1000" b="0" i="1">
                          <a:effectLst/>
                        </a:rPr>
                        <a:t>days</a:t>
                      </a:r>
                      <a:r>
                        <a:rPr lang="zh-TW" sz="1000" b="0">
                          <a:effectLst/>
                        </a:rPr>
                        <a:t> [</a:t>
                      </a:r>
                      <a:r>
                        <a:rPr lang="zh-TW" sz="1000" b="0" i="1">
                          <a:effectLst/>
                        </a:rPr>
                        <a:t>hours</a:t>
                      </a:r>
                      <a:r>
                        <a:rPr lang="zh-TW" sz="1000" b="0">
                          <a:effectLst/>
                        </a:rPr>
                        <a:t> [ </a:t>
                      </a:r>
                      <a:r>
                        <a:rPr lang="zh-TW" sz="1000" b="0" i="1">
                          <a:effectLst/>
                        </a:rPr>
                        <a:t>minutes</a:t>
                      </a:r>
                      <a:r>
                        <a:rPr lang="zh-TW" sz="1000" b="0">
                          <a:effectLst/>
                        </a:rPr>
                        <a:t>]] | </a:t>
                      </a:r>
                      <a:r>
                        <a:rPr lang="zh-TW" sz="1000" b="1">
                          <a:effectLst/>
                        </a:rPr>
                        <a:t>infinite</a:t>
                      </a:r>
                      <a:r>
                        <a:rPr lang="zh-TW" sz="1000" b="0">
                          <a:effectLst/>
                        </a:rPr>
                        <a:t>}</a:t>
                      </a:r>
                    </a:p>
                  </a:txBody>
                  <a:tcPr marL="47625" marR="47625" marT="47625" marB="47625" anchor="ctr"/>
                </a:tc>
                <a:extLst>
                  <a:ext uri="{0D108BD9-81ED-4DB2-BD59-A6C34878D82A}">
                    <a16:rowId xmlns:a16="http://schemas.microsoft.com/office/drawing/2014/main" val="633431326"/>
                  </a:ext>
                </a:extLst>
              </a:tr>
              <a:tr h="389771">
                <a:tc>
                  <a:txBody>
                    <a:bodyPr vert="horz" wrap="square"/>
                    <a:lstStyle/>
                    <a:p>
                      <a:pPr rtl="0" fontAlgn="ctr"/>
                      <a:r>
                        <a:rPr lang="zh-TW" sz="1000" b="0">
                          <a:effectLst/>
                        </a:rPr>
                        <a:t>定義 NetBIOS WINS 伺服器。</a:t>
                      </a:r>
                    </a:p>
                  </a:txBody>
                  <a:tcPr marL="47625" marR="47625" marT="47625" marB="47625" anchor="ctr"/>
                </a:tc>
                <a:tc>
                  <a:txBody>
                    <a:bodyPr vert="horz" wrap="square"/>
                    <a:lstStyle/>
                    <a:p>
                      <a:pPr rtl="0" fontAlgn="ctr"/>
                      <a:r>
                        <a:rPr lang="zh-TW" sz="1000" b="1">
                          <a:effectLst/>
                        </a:rPr>
                        <a:t>netbios-name-server</a:t>
                      </a:r>
                      <a:r>
                        <a:rPr lang="zh-TW" sz="1000" b="0">
                          <a:effectLst/>
                        </a:rPr>
                        <a:t> </a:t>
                      </a:r>
                      <a:r>
                        <a:rPr lang="zh-TW" sz="1000" b="0" i="1">
                          <a:effectLst/>
                        </a:rPr>
                        <a:t>address</a:t>
                      </a:r>
                      <a:r>
                        <a:rPr lang="zh-TW" sz="1000" b="0">
                          <a:effectLst/>
                        </a:rPr>
                        <a:t> [ </a:t>
                      </a:r>
                      <a:r>
                        <a:rPr lang="zh-TW" sz="1000" b="0" i="1">
                          <a:effectLst/>
                        </a:rPr>
                        <a:t>address2…address8</a:t>
                      </a:r>
                      <a:r>
                        <a:rPr lang="zh-TW" sz="1000" b="0">
                          <a:effectLst/>
                        </a:rPr>
                        <a:t>]</a:t>
                      </a:r>
                    </a:p>
                  </a:txBody>
                  <a:tcPr marL="47625" marR="47625" marT="47625" marB="47625" anchor="ctr"/>
                </a:tc>
                <a:extLst>
                  <a:ext uri="{0D108BD9-81ED-4DB2-BD59-A6C34878D82A}">
                    <a16:rowId xmlns:a16="http://schemas.microsoft.com/office/drawing/2014/main" val="3889799977"/>
                  </a:ext>
                </a:extLst>
              </a:tr>
            </a:tbl>
          </a:graphicData>
        </a:graphic>
      </p:graphicFrame>
      <p:sp>
        <p:nvSpPr>
          <p:cNvPr id="2" name="投影片編號版面配置區 1"/>
          <p:cNvSpPr>
            <a:spLocks noGrp="1"/>
          </p:cNvSpPr>
          <p:nvPr>
            <p:ph type="sldNum" sz="quarter" idx="12"/>
          </p:nvPr>
        </p:nvSpPr>
        <p:spPr/>
        <p:txBody>
          <a:bodyPr/>
          <a:lstStyle/>
          <a:p>
            <a:fld id="{4FAB73BC-B049-4115-A692-8D63A059BFB8}" type="slidenum">
              <a:rPr lang="en-US" smtClean="0"/>
              <a:t>698</a:t>
            </a:fld>
            <a:endParaRPr lang="en-US"/>
          </a:p>
        </p:txBody>
      </p:sp>
    </p:spTree>
    <p:extLst>
      <p:ext uri="{BB962C8B-B14F-4D97-AF65-F5344CB8AC3E}">
        <p14:creationId xmlns:p14="http://schemas.microsoft.com/office/powerpoint/2010/main" val="182825691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699.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noAutofit/>
          </a:bodyPr>
          <a:lstStyle/>
          <a:p>
            <a:r>
              <a:rPr lang="en-US" altLang="zh-TW" sz="2700"/>
              <a:t>24.2</a:t>
            </a:r>
            <a:r>
              <a:rPr lang="zh-TW" altLang="en-US" sz="2700" smtClean="0"/>
              <a:t>設定</a:t>
            </a:r>
            <a:r>
              <a:rPr lang="zh-TW" altLang="en-US" sz="2700"/>
              <a:t>思科 </a:t>
            </a:r>
            <a:r>
              <a:rPr lang="en-US" altLang="zh-TW" sz="2700"/>
              <a:t>IOS DHCPv4 </a:t>
            </a:r>
            <a:r>
              <a:rPr lang="zh-TW" altLang="en-US" sz="2700"/>
              <a:t>伺服器</a:t>
            </a:r>
            <a:br>
              <a:rPr lang="en-US" sz="2700"/>
            </a:br>
            <a:r>
              <a:rPr lang="zh-TW" altLang="en-US" sz="2700"/>
              <a:t>設定範例</a:t>
            </a:r>
          </a:p>
        </p:txBody>
      </p:sp>
      <p:pic>
        <p:nvPicPr>
          <p:cNvPr id="7" name="Picture 6">
            <a:extLst>
              <a:ext uri="{FF2B5EF4-FFF2-40B4-BE49-F238E27FC236}">
                <a16:creationId xmlns:a16="http://schemas.microsoft.com/office/drawing/2014/main" id="{B994A58F-8A09-4952-B612-5385EE543AC3}"/>
              </a:ext>
            </a:extLst>
          </p:cNvPr>
          <p:cNvPicPr>
            <a:picLocks noChangeAspect="1"/>
          </p:cNvPicPr>
          <p:nvPr/>
        </p:nvPicPr>
        <p:blipFill>
          <a:blip r:embed="rId3"/>
          <a:stretch>
            <a:fillRect/>
          </a:stretch>
        </p:blipFill>
        <p:spPr>
          <a:xfrm>
            <a:off x="3160498" y="1685693"/>
            <a:ext cx="5276193" cy="2334715"/>
          </a:xfrm>
          <a:prstGeom prst="rect">
            <a:avLst/>
          </a:prstGeom>
        </p:spPr>
      </p:pic>
      <p:pic>
        <p:nvPicPr>
          <p:cNvPr id="5" name="Picture 4">
            <a:extLst>
              <a:ext uri="{FF2B5EF4-FFF2-40B4-BE49-F238E27FC236}">
                <a16:creationId xmlns:a16="http://schemas.microsoft.com/office/drawing/2014/main" id="{48A352A4-12D1-4C7B-9C59-DE39C85BE918}"/>
              </a:ext>
            </a:extLst>
          </p:cNvPr>
          <p:cNvPicPr>
            <a:picLocks noChangeAspect="1"/>
          </p:cNvPicPr>
          <p:nvPr/>
        </p:nvPicPr>
        <p:blipFill>
          <a:blip r:embed="rId4"/>
          <a:stretch>
            <a:fillRect/>
          </a:stretch>
        </p:blipFill>
        <p:spPr>
          <a:xfrm>
            <a:off x="845593" y="3261538"/>
            <a:ext cx="4953000" cy="2114550"/>
          </a:xfrm>
          <a:prstGeom prst="rect">
            <a:avLst/>
          </a:prstGeom>
        </p:spPr>
      </p:pic>
      <p:sp>
        <p:nvSpPr>
          <p:cNvPr id="2" name="投影片編號版面配置區 1"/>
          <p:cNvSpPr>
            <a:spLocks noGrp="1"/>
          </p:cNvSpPr>
          <p:nvPr>
            <p:ph type="sldNum" sz="quarter" idx="12"/>
          </p:nvPr>
        </p:nvSpPr>
        <p:spPr/>
        <p:txBody>
          <a:bodyPr/>
          <a:lstStyle/>
          <a:p>
            <a:fld id="{4FAB73BC-B049-4115-A692-8D63A059BFB8}" type="slidenum">
              <a:rPr lang="en-US" smtClean="0"/>
              <a:t>699</a:t>
            </a:fld>
            <a:endParaRPr lang="en-US"/>
          </a:p>
        </p:txBody>
      </p:sp>
    </p:spTree>
    <p:extLst>
      <p:ext uri="{BB962C8B-B14F-4D97-AF65-F5344CB8AC3E}">
        <p14:creationId xmlns:p14="http://schemas.microsoft.com/office/powerpoint/2010/main" val="32147960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7.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8194" name="Rectangle 2"/>
          <p:cNvSpPr>
            <a:spLocks noGrp="1" noChangeArrowheads="1"/>
          </p:cNvSpPr>
          <p:nvPr>
            <p:ph type="title"/>
          </p:nvPr>
        </p:nvSpPr>
        <p:spPr>
          <a:xfrm>
            <a:off x="129888" y="170833"/>
            <a:ext cx="3708399" cy="709974"/>
          </a:xfrm>
        </p:spPr>
        <p:txBody>
          <a:bodyPr>
            <a:normAutofit/>
          </a:bodyPr>
          <a:lstStyle/>
          <a:p>
            <a:pPr rtl="0"/>
            <a:r>
              <a:rPr lang="en-US" altLang="zh-TW" sz="3000" smtClean="0"/>
              <a:t>1.2</a:t>
            </a:r>
            <a:r>
              <a:rPr lang="zh-TW" altLang="en-US" sz="3000" smtClean="0"/>
              <a:t>網路</a:t>
            </a:r>
            <a:r>
              <a:rPr lang="zh-TW" altLang="en-US" sz="3000"/>
              <a:t>元件</a:t>
            </a:r>
            <a:r>
              <a:rPr lang="en-US" altLang="zh-TW" sz="3000"/>
              <a:t>-</a:t>
            </a:r>
            <a:r>
              <a:rPr lang="zh-TW" altLang="en-US" sz="3000"/>
              <a:t>點對點</a:t>
            </a:r>
          </a:p>
        </p:txBody>
      </p:sp>
      <p:sp>
        <p:nvSpPr>
          <p:cNvPr id="8195" name="Rectangle 6"/>
          <p:cNvSpPr>
            <a:spLocks noGrp="1" noChangeArrowheads="1"/>
          </p:cNvSpPr>
          <p:nvPr>
            <p:ph idx="1"/>
          </p:nvPr>
        </p:nvSpPr>
        <p:spPr>
          <a:xfrm>
            <a:off x="442481" y="1389777"/>
            <a:ext cx="6791612" cy="803372"/>
          </a:xfrm>
        </p:spPr>
        <p:txBody>
          <a:bodyPr>
            <a:normAutofit fontScale="25000" lnSpcReduction="20000"/>
          </a:bodyPr>
          <a:lstStyle/>
          <a:p>
            <a:pPr marL="0" indent="0">
              <a:buNone/>
            </a:pPr>
            <a:r>
              <a:rPr lang="zh-TW" altLang="en-US" sz="9200"/>
              <a:t>它可能有一個設備是一個客戶端和一個對等網路中的服務器。這種類型的網路設計僅建議用於非常小的網路。 </a:t>
            </a:r>
          </a:p>
          <a:p>
            <a:pPr marL="0" indent="0">
              <a:buNone/>
            </a:pPr>
            <a:r>
              <a:rPr lang="zh-TW"/>
              <a:t> </a:t>
            </a:r>
          </a:p>
        </p:txBody>
      </p:sp>
      <p:pic>
        <p:nvPicPr>
          <p:cNvPr id="3" name="Picture 2"/>
          <p:cNvPicPr>
            <a:picLocks noChangeAspect="1"/>
          </p:cNvPicPr>
          <p:nvPr/>
        </p:nvPicPr>
        <p:blipFill>
          <a:blip r:embed="rId3"/>
          <a:stretch>
            <a:fillRect/>
          </a:stretch>
        </p:blipFill>
        <p:spPr>
          <a:xfrm>
            <a:off x="2095930" y="2501116"/>
            <a:ext cx="4222946" cy="1099334"/>
          </a:xfrm>
          <a:prstGeom prst="rect">
            <a:avLst/>
          </a:prstGeom>
        </p:spPr>
      </p:pic>
      <p:graphicFrame>
        <p:nvGraphicFramePr>
          <p:cNvPr id="2" name="Table 1"/>
          <p:cNvGraphicFramePr>
            <a:graphicFrameLocks noGrp="1"/>
          </p:cNvGraphicFramePr>
          <p:nvPr>
            <p:extLst>
              <p:ext uri="{D42A27DB-BD31-4B8C-83A1-F6EECF244321}">
                <p14:modId xmlns:p14="http://schemas.microsoft.com/office/powerpoint/2010/main" val="183244127"/>
              </p:ext>
            </p:extLst>
          </p:nvPr>
        </p:nvGraphicFramePr>
        <p:xfrm>
          <a:off x="129888" y="3600449"/>
          <a:ext cx="8853286" cy="2038076"/>
        </p:xfrm>
        <a:graphic>
          <a:graphicData uri="http://schemas.openxmlformats.org/drawingml/2006/table">
            <a:tbl>
              <a:tblPr firstRow="1" bandRow="1">
                <a:tableStyleId>{5C22544A-7EE6-4342-B048-85BDC9FD1C3A}</a:tableStyleId>
              </a:tblPr>
              <a:tblGrid>
                <a:gridCol w="4371774">
                  <a:extLst>
                    <a:ext uri="{9D8B030D-6E8A-4147-A177-3AD203B41FA5}">
                      <a16:colId xmlns:a16="http://schemas.microsoft.com/office/drawing/2014/main" val="20000"/>
                    </a:ext>
                  </a:extLst>
                </a:gridCol>
                <a:gridCol w="4481512">
                  <a:extLst>
                    <a:ext uri="{9D8B030D-6E8A-4147-A177-3AD203B41FA5}">
                      <a16:colId xmlns:a16="http://schemas.microsoft.com/office/drawing/2014/main" val="20001"/>
                    </a:ext>
                  </a:extLst>
                </a:gridCol>
              </a:tblGrid>
              <a:tr h="365760">
                <a:tc>
                  <a:txBody>
                    <a:bodyPr vert="horz" wrap="square"/>
                    <a:lstStyle/>
                    <a:p>
                      <a:pPr rtl="0"/>
                      <a:r>
                        <a:rPr lang="zh-TW" sz="1800">
                          <a:latin typeface="Times New Roman" panose="02020603050405020304" pitchFamily="18" charset="0"/>
                          <a:ea typeface="標楷體" panose="03000509000000000000" pitchFamily="65" charset="-120"/>
                        </a:rPr>
                        <a:t>優點</a:t>
                      </a:r>
                    </a:p>
                  </a:txBody>
                  <a:tcPr/>
                </a:tc>
                <a:tc>
                  <a:txBody>
                    <a:bodyPr vert="horz" wrap="square"/>
                    <a:lstStyle/>
                    <a:p>
                      <a:pPr rtl="0"/>
                      <a:r>
                        <a:rPr lang="zh-TW" sz="1800">
                          <a:latin typeface="Times New Roman" panose="02020603050405020304" pitchFamily="18" charset="0"/>
                          <a:ea typeface="標楷體" panose="03000509000000000000" pitchFamily="65" charset="-120"/>
                        </a:rPr>
                        <a:t>缺點</a:t>
                      </a:r>
                    </a:p>
                  </a:txBody>
                  <a:tcPr/>
                </a:tc>
                <a:extLst>
                  <a:ext uri="{0D108BD9-81ED-4DB2-BD59-A6C34878D82A}">
                    <a16:rowId xmlns:a16="http://schemas.microsoft.com/office/drawing/2014/main" val="10000"/>
                  </a:ext>
                </a:extLst>
              </a:tr>
              <a:tr h="365760">
                <a:tc>
                  <a:txBody>
                    <a:bodyPr vert="horz" wrap="square"/>
                    <a:lstStyle/>
                    <a:p>
                      <a:pPr algn="l" rtl="0">
                        <a:buFont typeface="Arial"/>
                        <a:buNone/>
                      </a:pPr>
                      <a:r>
                        <a:rPr lang="zh-TW" sz="1800" b="0" i="0">
                          <a:solidFill>
                            <a:srgbClr val="58585B"/>
                          </a:solidFill>
                          <a:effectLst/>
                          <a:latin typeface="Times New Roman" panose="02020603050405020304" pitchFamily="18" charset="0"/>
                          <a:ea typeface="標楷體" panose="03000509000000000000" pitchFamily="65" charset="-120"/>
                        </a:rPr>
                        <a:t>易於設定</a:t>
                      </a:r>
                    </a:p>
                  </a:txBody>
                  <a:tcPr/>
                </a:tc>
                <a:tc>
                  <a:txBody>
                    <a:bodyPr vert="horz" wrap="square"/>
                    <a:lstStyle/>
                    <a:p>
                      <a:pPr rtl="0"/>
                      <a:r>
                        <a:rPr lang="zh-TW" sz="1400" b="0" i="0" kern="1200">
                          <a:solidFill>
                            <a:schemeClr val="dk1"/>
                          </a:solidFill>
                          <a:effectLst/>
                          <a:latin typeface="Times New Roman" panose="02020603050405020304" pitchFamily="18" charset="0"/>
                          <a:ea typeface="標楷體" panose="03000509000000000000" pitchFamily="65" charset="-120"/>
                          <a:cs typeface="+mn-cs"/>
                        </a:rPr>
                        <a:t>No centralized administration</a:t>
                      </a:r>
                    </a:p>
                  </a:txBody>
                  <a:tcPr/>
                </a:tc>
                <a:extLst>
                  <a:ext uri="{0D108BD9-81ED-4DB2-BD59-A6C34878D82A}">
                    <a16:rowId xmlns:a16="http://schemas.microsoft.com/office/drawing/2014/main" val="10001"/>
                  </a:ext>
                </a:extLst>
              </a:tr>
              <a:tr h="365760">
                <a:tc>
                  <a:txBody>
                    <a:bodyPr vert="horz" wrap="square"/>
                    <a:lstStyle/>
                    <a:p>
                      <a:pPr algn="l" rtl="0">
                        <a:buFont typeface="Arial"/>
                        <a:buNone/>
                      </a:pPr>
                      <a:r>
                        <a:rPr lang="zh-TW" sz="1800" b="0" i="0">
                          <a:solidFill>
                            <a:srgbClr val="58585B"/>
                          </a:solidFill>
                          <a:effectLst/>
                          <a:latin typeface="Times New Roman" panose="02020603050405020304" pitchFamily="18" charset="0"/>
                          <a:ea typeface="標楷體" panose="03000509000000000000" pitchFamily="65" charset="-120"/>
                        </a:rPr>
                        <a:t>Less complex</a:t>
                      </a:r>
                    </a:p>
                  </a:txBody>
                  <a:tcPr/>
                </a:tc>
                <a:tc>
                  <a:txBody>
                    <a:bodyPr vert="horz" wrap="square"/>
                    <a:lstStyle/>
                    <a:p>
                      <a:pPr rtl="0"/>
                      <a:r>
                        <a:rPr lang="zh-TW" sz="1400" b="0" i="0" kern="1200">
                          <a:solidFill>
                            <a:schemeClr val="dk1"/>
                          </a:solidFill>
                          <a:effectLst/>
                          <a:latin typeface="Times New Roman" panose="02020603050405020304" pitchFamily="18" charset="0"/>
                          <a:ea typeface="標楷體" panose="03000509000000000000" pitchFamily="65" charset="-120"/>
                          <a:cs typeface="+mn-cs"/>
                        </a:rPr>
                        <a:t>沒有那麼安全</a:t>
                      </a:r>
                    </a:p>
                  </a:txBody>
                  <a:tcPr/>
                </a:tc>
                <a:extLst>
                  <a:ext uri="{0D108BD9-81ED-4DB2-BD59-A6C34878D82A}">
                    <a16:rowId xmlns:a16="http://schemas.microsoft.com/office/drawing/2014/main" val="10002"/>
                  </a:ext>
                </a:extLst>
              </a:tr>
              <a:tr h="470398">
                <a:tc>
                  <a:txBody>
                    <a:bodyPr vert="horz" wrap="square"/>
                    <a:lstStyle/>
                    <a:p>
                      <a:pPr algn="l" rtl="0">
                        <a:buFont typeface="Arial"/>
                        <a:buNone/>
                      </a:pPr>
                      <a:r>
                        <a:rPr lang="zh-TW" sz="1800" b="0" i="0">
                          <a:solidFill>
                            <a:srgbClr val="58585B"/>
                          </a:solidFill>
                          <a:effectLst/>
                          <a:latin typeface="Times New Roman" panose="02020603050405020304" pitchFamily="18" charset="0"/>
                          <a:ea typeface="標楷體" panose="03000509000000000000" pitchFamily="65" charset="-120"/>
                        </a:rPr>
                        <a:t>成本低</a:t>
                      </a:r>
                    </a:p>
                  </a:txBody>
                  <a:tcPr/>
                </a:tc>
                <a:tc>
                  <a:txBody>
                    <a:bodyPr vert="horz" wrap="square"/>
                    <a:lstStyle/>
                    <a:p>
                      <a:pPr rtl="0"/>
                      <a:r>
                        <a:rPr lang="zh-TW" sz="1400" b="0" i="0" kern="1200">
                          <a:solidFill>
                            <a:schemeClr val="dk1"/>
                          </a:solidFill>
                          <a:effectLst/>
                          <a:latin typeface="Times New Roman" panose="02020603050405020304" pitchFamily="18" charset="0"/>
                          <a:ea typeface="標楷體" panose="03000509000000000000" pitchFamily="65" charset="-120"/>
                          <a:cs typeface="+mn-cs"/>
                        </a:rPr>
                        <a:t>不可擴充</a:t>
                      </a:r>
                    </a:p>
                  </a:txBody>
                  <a:tcPr/>
                </a:tc>
                <a:extLst>
                  <a:ext uri="{0D108BD9-81ED-4DB2-BD59-A6C34878D82A}">
                    <a16:rowId xmlns:a16="http://schemas.microsoft.com/office/drawing/2014/main" val="10003"/>
                  </a:ext>
                </a:extLst>
              </a:tr>
              <a:tr h="470398">
                <a:tc>
                  <a:txBody>
                    <a:bodyPr vert="horz" wrap="square"/>
                    <a:lstStyle/>
                    <a:p>
                      <a:pPr algn="l" rtl="0">
                        <a:buFont typeface="Arial"/>
                        <a:buNone/>
                      </a:pPr>
                      <a:r>
                        <a:rPr lang="zh-TW" sz="1800" b="0" i="0">
                          <a:solidFill>
                            <a:srgbClr val="58585B"/>
                          </a:solidFill>
                          <a:effectLst/>
                          <a:latin typeface="Times New Roman" panose="02020603050405020304" pitchFamily="18" charset="0"/>
                          <a:ea typeface="標楷體" panose="03000509000000000000" pitchFamily="65" charset="-120"/>
                        </a:rPr>
                        <a:t>用於簡單的工作：傳輸檔案和共用印表機</a:t>
                      </a:r>
                    </a:p>
                  </a:txBody>
                  <a:tcPr/>
                </a:tc>
                <a:tc>
                  <a:txBody>
                    <a:bodyPr vert="horz" wrap="square"/>
                    <a:lstStyle/>
                    <a:p>
                      <a:pPr rtl="0"/>
                      <a:r>
                        <a:rPr lang="zh-TW" sz="1400" b="0" i="0" kern="1200" baseline="0">
                          <a:solidFill>
                            <a:schemeClr val="dk1"/>
                          </a:solidFill>
                          <a:effectLst/>
                          <a:latin typeface="Times New Roman" panose="02020603050405020304" pitchFamily="18" charset="0"/>
                          <a:ea typeface="標楷體" panose="03000509000000000000" pitchFamily="65" charset="-120"/>
                          <a:cs typeface="+mn-cs"/>
                        </a:rPr>
                        <a:t> </a:t>
                      </a:r>
                      <a:r>
                        <a:rPr lang="zh-TW" sz="1400" b="0" i="0" kern="1200">
                          <a:solidFill>
                            <a:schemeClr val="dk1"/>
                          </a:solidFill>
                          <a:effectLst/>
                          <a:latin typeface="Times New Roman" panose="02020603050405020304" pitchFamily="18" charset="0"/>
                          <a:ea typeface="標楷體" panose="03000509000000000000" pitchFamily="65" charset="-120"/>
                          <a:cs typeface="+mn-cs"/>
                        </a:rPr>
                        <a:t>效能較慢</a:t>
                      </a:r>
                    </a:p>
                  </a:txBody>
                  <a:tcPr/>
                </a:tc>
                <a:extLst>
                  <a:ext uri="{0D108BD9-81ED-4DB2-BD59-A6C34878D82A}">
                    <a16:rowId xmlns:a16="http://schemas.microsoft.com/office/drawing/2014/main" val="10004"/>
                  </a:ext>
                </a:extLst>
              </a:tr>
            </a:tbl>
          </a:graphicData>
        </a:graphic>
      </p:graphicFrame>
      <p:sp>
        <p:nvSpPr>
          <p:cNvPr id="4" name="投影片編號版面配置區 3"/>
          <p:cNvSpPr>
            <a:spLocks noGrp="1"/>
          </p:cNvSpPr>
          <p:nvPr>
            <p:ph type="sldNum" sz="quarter" idx="4"/>
          </p:nvPr>
        </p:nvSpPr>
        <p:spPr/>
        <p:txBody>
          <a:bodyPr/>
          <a:lstStyle/>
          <a:p>
            <a:pPr defTabSz="385754">
              <a:defRPr/>
            </a:pPr>
            <a:fld id="{2F5CCB13-0A32-4557-88E9-079F0C330695}" type="slidenum">
              <a:rPr lang="en-US" kern="0" smtClean="0">
                <a:solidFill>
                  <a:srgbClr val="595959"/>
                </a:solidFill>
              </a:rPr>
              <a:pPr defTabSz="385754">
                <a:defRPr/>
              </a:pPr>
              <a:t>7</a:t>
            </a:fld>
            <a:endParaRPr lang="en-US" kern="0">
              <a:solidFill>
                <a:srgbClr val="595959"/>
              </a:solidFill>
            </a:endParaRPr>
          </a:p>
        </p:txBody>
      </p:sp>
    </p:spTree>
    <p:custDataLst>
      <p:tags r:id="rId4"/>
    </p:custDataLst>
    <p:extLst>
      <p:ext uri="{BB962C8B-B14F-4D97-AF65-F5344CB8AC3E}">
        <p14:creationId xmlns:p14="http://schemas.microsoft.com/office/powerpoint/2010/main" val="1489043259"/>
      </p:ext>
    </p:extLst>
  </p:cSld>
  <p:clrMapOvr>
    <a:masterClrMapping/>
  </p:clrMapOvr>
  <p:transition spd="slow">
    <p:wipe/>
  </p:transition>
  <p:timing/>
</p:sld>
</file>

<file path=ppt/slides/slide70.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1505" name="Rectangle 2"/>
          <p:cNvSpPr>
            <a:spLocks noGrp="1" noChangeArrowheads="1"/>
          </p:cNvSpPr>
          <p:nvPr>
            <p:ph type="title"/>
          </p:nvPr>
        </p:nvSpPr>
        <p:spPr/>
        <p:txBody>
          <a:bodyPr>
            <a:normAutofit/>
          </a:bodyPr>
          <a:lstStyle/>
          <a:p>
            <a:pPr rtl="0"/>
            <a:r>
              <a:rPr lang="en-US" altLang="zh-TW" sz="3000" smtClean="0">
                <a:latin typeface="Arial"/>
              </a:rPr>
              <a:t>2.5</a:t>
            </a:r>
            <a:r>
              <a:rPr lang="zh-TW" altLang="en-US" sz="3000" smtClean="0">
                <a:latin typeface="Arial"/>
              </a:rPr>
              <a:t>儲存</a:t>
            </a:r>
            <a:r>
              <a:rPr lang="en-US" altLang="zh-TW" sz="3000">
                <a:latin typeface="Arial"/>
              </a:rPr>
              <a:t>-</a:t>
            </a:r>
            <a:r>
              <a:rPr lang="zh-TW" altLang="en-US" sz="3000">
                <a:latin typeface="Arial"/>
              </a:rPr>
              <a:t>擷取組態至文字檔案</a:t>
            </a:r>
          </a:p>
        </p:txBody>
      </p:sp>
      <p:sp>
        <p:nvSpPr>
          <p:cNvPr id="4" name="Content Placeholder 3"/>
          <p:cNvSpPr>
            <a:spLocks noGrp="1"/>
          </p:cNvSpPr>
          <p:nvPr>
            <p:ph idx="1"/>
          </p:nvPr>
        </p:nvSpPr>
        <p:spPr>
          <a:xfrm>
            <a:off x="145358" y="1883119"/>
            <a:ext cx="4426643" cy="2606852"/>
          </a:xfrm>
        </p:spPr>
        <p:txBody>
          <a:bodyPr>
            <a:normAutofit fontScale="92500" lnSpcReduction="10000"/>
          </a:bodyPr>
          <a:lstStyle/>
          <a:p>
            <a:pPr marL="0" indent="0">
              <a:lnSpc>
                <a:spcPct val="85000"/>
              </a:lnSpc>
              <a:spcBef>
                <a:spcPct val="30000"/>
              </a:spcBef>
              <a:buNone/>
            </a:pPr>
            <a:r>
              <a:rPr lang="zh-TW"/>
              <a:t>組態檔案也可以儲存並封存到文字文件中。 </a:t>
            </a:r>
          </a:p>
          <a:p>
            <a:pPr rtl="0">
              <a:lnSpc>
                <a:spcPct val="85000"/>
              </a:lnSpc>
              <a:spcBef>
                <a:spcPct val="30000"/>
              </a:spcBef>
              <a:buFont typeface="Arial" panose="020b0604020202020204" pitchFamily="34" charset="0"/>
              <a:buChar char="•"/>
            </a:pPr>
            <a:r>
              <a:rPr lang="zh-TW" b="1"/>
              <a:t>步驟 1</a:t>
            </a:r>
            <a:r>
              <a:rPr lang="zh-TW"/>
              <a:t> 已經連接到交換器的開放終端機模擬軟體，例如 PuTTY 或 Tera 術語。 </a:t>
            </a:r>
          </a:p>
          <a:p>
            <a:pPr rtl="0">
              <a:lnSpc>
                <a:spcPct val="85000"/>
              </a:lnSpc>
              <a:spcBef>
                <a:spcPct val="30000"/>
              </a:spcBef>
              <a:buFont typeface="Arial" panose="020b0604020202020204" pitchFamily="34" charset="0"/>
              <a:buChar char="•"/>
            </a:pPr>
            <a:r>
              <a:rPr lang="zh-TW" b="1"/>
              <a:t>步驟 2</a:t>
            </a:r>
            <a:r>
              <a:rPr lang="zh-TW"/>
              <a:t> 啟用登入終端機軟體，並指定名稱和檔案位置以儲存記錄檔。下圖顯示 </a:t>
            </a:r>
            <a:r>
              <a:rPr lang="zh-TW" b="1"/>
              <a:t>所有工作階段輸出</a:t>
            </a:r>
            <a:r>
              <a:rPr lang="zh-TW"/>
              <a:t> 將擷取到指定的檔案 (即 MySwitchLogs)。 </a:t>
            </a:r>
          </a:p>
        </p:txBody>
      </p:sp>
      <p:pic>
        <p:nvPicPr>
          <p:cNvPr id="3" name="Picture 2">
            <a:extLst>
              <a:ext uri="{FF2B5EF4-FFF2-40B4-BE49-F238E27FC236}">
                <a16:creationId xmlns:a16="http://schemas.microsoft.com/office/drawing/2014/main" id="{236032B8-D700-E144-B6B6-769AEAE14D01}"/>
              </a:ext>
            </a:extLst>
          </p:cNvPr>
          <p:cNvPicPr>
            <a:picLocks noChangeAspect="1"/>
          </p:cNvPicPr>
          <p:nvPr/>
        </p:nvPicPr>
        <p:blipFill>
          <a:blip r:embed="rId3"/>
          <a:stretch>
            <a:fillRect/>
          </a:stretch>
        </p:blipFill>
        <p:spPr>
          <a:xfrm>
            <a:off x="5262303" y="1656195"/>
            <a:ext cx="3097246" cy="3060700"/>
          </a:xfrm>
          <a:prstGeom prst="rect">
            <a:avLst/>
          </a:prstGeom>
        </p:spPr>
      </p:pic>
      <p:sp>
        <p:nvSpPr>
          <p:cNvPr id="2" name="投影片編號版面配置區 1"/>
          <p:cNvSpPr>
            <a:spLocks noGrp="1"/>
          </p:cNvSpPr>
          <p:nvPr>
            <p:ph type="sldNum" sz="quarter" idx="4"/>
          </p:nvPr>
        </p:nvSpPr>
        <p:spPr/>
        <p:txBody>
          <a:bodyPr/>
          <a:lstStyle/>
          <a:p>
            <a:pPr defTabSz="385754">
              <a:defRPr/>
            </a:pPr>
            <a:fld id="{2F5CCB13-0A32-4557-88E9-079F0C330695}" type="slidenum">
              <a:rPr lang="en-US" kern="0" smtClean="0">
                <a:solidFill>
                  <a:srgbClr val="595959"/>
                </a:solidFill>
              </a:rPr>
              <a:pPr defTabSz="385754">
                <a:defRPr/>
              </a:pPr>
              <a:t>70</a:t>
            </a:fld>
            <a:endParaRPr lang="en-US" kern="0">
              <a:solidFill>
                <a:srgbClr val="595959"/>
              </a:solidFill>
            </a:endParaRPr>
          </a:p>
        </p:txBody>
      </p:sp>
    </p:spTree>
    <p:custDataLst>
      <p:tags r:id="rId4"/>
    </p:custDataLst>
    <p:extLst>
      <p:ext uri="{BB962C8B-B14F-4D97-AF65-F5344CB8AC3E}">
        <p14:creationId xmlns:p14="http://schemas.microsoft.com/office/powerpoint/2010/main" val="1807324527"/>
      </p:ext>
    </p:extLst>
  </p:cSld>
  <p:clrMapOvr>
    <a:masterClrMapping/>
  </p:clrMapOvr>
  <p:transition spd="slow">
    <p:wipe/>
  </p:transition>
  <p:timing/>
</p:sld>
</file>

<file path=ppt/slides/slide700.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noAutofit/>
          </a:bodyPr>
          <a:lstStyle/>
          <a:p>
            <a:r>
              <a:rPr lang="en-US" altLang="zh-TW" sz="2700"/>
              <a:t>24.2</a:t>
            </a:r>
            <a:r>
              <a:rPr lang="zh-TW" altLang="en-US" sz="2700" smtClean="0"/>
              <a:t>設定</a:t>
            </a:r>
            <a:r>
              <a:rPr lang="zh-TW" altLang="en-US" sz="2700"/>
              <a:t>思科 </a:t>
            </a:r>
            <a:r>
              <a:rPr lang="en-US" altLang="zh-TW" sz="2700"/>
              <a:t>IOS DHCPv4 </a:t>
            </a:r>
            <a:r>
              <a:rPr lang="zh-TW" altLang="en-US" sz="2700"/>
              <a:t>伺服器</a:t>
            </a:r>
            <a:br>
              <a:rPr lang="en-US" sz="2700"/>
            </a:br>
            <a:r>
              <a:rPr lang="en-US" altLang="zh-TW" sz="2700"/>
              <a:t>DHCPv4 </a:t>
            </a:r>
            <a:r>
              <a:rPr lang="zh-TW" altLang="en-US" sz="2700"/>
              <a:t>驗證</a:t>
            </a:r>
          </a:p>
        </p:txBody>
      </p:sp>
      <p:sp>
        <p:nvSpPr>
          <p:cNvPr id="9" name="Rectangle 8">
            <a:extLst>
              <a:ext uri="{FF2B5EF4-FFF2-40B4-BE49-F238E27FC236}">
                <a16:creationId xmlns:a16="http://schemas.microsoft.com/office/drawing/2014/main" id="{44134660-1FDB-493B-BCA0-5294308F4A83}"/>
              </a:ext>
            </a:extLst>
          </p:cNvPr>
          <p:cNvSpPr/>
          <p:nvPr/>
        </p:nvSpPr>
        <p:spPr>
          <a:xfrm>
            <a:off x="257629" y="1758179"/>
            <a:ext cx="8625115" cy="338554"/>
          </a:xfrm>
          <a:prstGeom prst="rect">
            <a:avLst/>
          </a:prstGeom>
        </p:spPr>
        <p:txBody>
          <a:bodyPr wrap="square">
            <a:spAutoFit/>
          </a:bodyPr>
          <a:lstStyle/>
          <a:p>
            <a:pPr rtl="0"/>
            <a:r>
              <a:rPr lang="zh-TW" altLang="en-US" sz="1600">
                <a:solidFill>
                  <a:srgbClr val="58585B"/>
                </a:solidFill>
              </a:rPr>
              <a:t>使用表格中的命令來確認思科 </a:t>
            </a:r>
            <a:r>
              <a:rPr lang="en-US" altLang="zh-TW" sz="1600">
                <a:solidFill>
                  <a:srgbClr val="58585B"/>
                </a:solidFill>
              </a:rPr>
              <a:t>IOS DHCPv4 </a:t>
            </a:r>
            <a:r>
              <a:rPr lang="zh-TW" altLang="en-US" sz="1600">
                <a:solidFill>
                  <a:srgbClr val="58585B"/>
                </a:solidFill>
              </a:rPr>
              <a:t>伺服器是否正常運作</a:t>
            </a:r>
            <a:r>
              <a:rPr lang="zh-TW" altLang="en-US" sz="1400">
                <a:solidFill>
                  <a:srgbClr val="58585B"/>
                </a:solidFill>
              </a:rPr>
              <a:t>。 </a:t>
            </a:r>
          </a:p>
        </p:txBody>
      </p:sp>
      <p:graphicFrame>
        <p:nvGraphicFramePr>
          <p:cNvPr id="5" name="Table 6">
            <a:extLst>
              <a:ext uri="{FF2B5EF4-FFF2-40B4-BE49-F238E27FC236}">
                <a16:creationId xmlns:a16="http://schemas.microsoft.com/office/drawing/2014/main" id="{0CBE9299-9C7A-4D00-8629-7BFEA1C39AD1}"/>
              </a:ext>
            </a:extLst>
          </p:cNvPr>
          <p:cNvGraphicFramePr>
            <a:graphicFrameLocks noGrp="1"/>
          </p:cNvGraphicFramePr>
          <p:nvPr>
            <p:ph idx="1"/>
            <p:extLst/>
          </p:nvPr>
        </p:nvGraphicFramePr>
        <p:xfrm>
          <a:off x="257629" y="2529296"/>
          <a:ext cx="8454572" cy="1970964"/>
        </p:xfrm>
        <a:graphic>
          <a:graphicData uri="http://schemas.openxmlformats.org/drawingml/2006/table">
            <a:tbl>
              <a:tblPr firstRow="1" bandRow="1">
                <a:tableStyleId>{5C22544A-7EE6-4342-B048-85BDC9FD1C3A}</a:tableStyleId>
              </a:tblPr>
              <a:tblGrid>
                <a:gridCol w="3265985">
                  <a:extLst>
                    <a:ext uri="{9D8B030D-6E8A-4147-A177-3AD203B41FA5}">
                      <a16:colId xmlns:a16="http://schemas.microsoft.com/office/drawing/2014/main" val="4044248977"/>
                    </a:ext>
                  </a:extLst>
                </a:gridCol>
                <a:gridCol w="5188587">
                  <a:extLst>
                    <a:ext uri="{9D8B030D-6E8A-4147-A177-3AD203B41FA5}">
                      <a16:colId xmlns:a16="http://schemas.microsoft.com/office/drawing/2014/main" val="2025141453"/>
                    </a:ext>
                  </a:extLst>
                </a:gridCol>
              </a:tblGrid>
              <a:tr h="439329">
                <a:tc>
                  <a:txBody>
                    <a:bodyPr vert="horz" wrap="square"/>
                    <a:lstStyle/>
                    <a:p>
                      <a:pPr algn="l" rtl="0" fontAlgn="ctr"/>
                      <a:r>
                        <a:rPr lang="zh-TW" sz="1200" b="1">
                          <a:effectLst/>
                        </a:rPr>
                        <a:t>指令</a:t>
                      </a:r>
                    </a:p>
                  </a:txBody>
                  <a:tcPr marL="47625" marR="47625" marT="47625" marB="47625" anchor="ctr"/>
                </a:tc>
                <a:tc>
                  <a:txBody>
                    <a:bodyPr vert="horz" wrap="square"/>
                    <a:lstStyle/>
                    <a:p>
                      <a:pPr algn="l" rtl="0" fontAlgn="ctr"/>
                      <a:r>
                        <a:rPr lang="zh-TW" sz="1200" b="1">
                          <a:effectLst/>
                        </a:rPr>
                        <a:t>說明</a:t>
                      </a:r>
                    </a:p>
                  </a:txBody>
                  <a:tcPr marL="47625" marR="47625" marT="47625" marB="47625" anchor="ctr"/>
                </a:tc>
                <a:extLst>
                  <a:ext uri="{0D108BD9-81ED-4DB2-BD59-A6C34878D82A}">
                    <a16:rowId xmlns:a16="http://schemas.microsoft.com/office/drawing/2014/main" val="3423516778"/>
                  </a:ext>
                </a:extLst>
              </a:tr>
              <a:tr h="439329">
                <a:tc>
                  <a:txBody>
                    <a:bodyPr vert="horz" wrap="square"/>
                    <a:lstStyle/>
                    <a:p>
                      <a:pPr rtl="0" fontAlgn="ctr"/>
                      <a:r>
                        <a:rPr lang="zh-TW" sz="1200" b="1">
                          <a:effectLst/>
                        </a:rPr>
                        <a:t>show running-config | section dhcp</a:t>
                      </a:r>
                    </a:p>
                  </a:txBody>
                  <a:tcPr marL="47625" marR="47625" marT="47625" marB="47625" anchor="ctr"/>
                </a:tc>
                <a:tc>
                  <a:txBody>
                    <a:bodyPr vert="horz" wrap="square"/>
                    <a:lstStyle/>
                    <a:p>
                      <a:pPr rtl="0" fontAlgn="ctr"/>
                      <a:r>
                        <a:rPr lang="zh-TW" sz="1200" b="0">
                          <a:effectLst/>
                        </a:rPr>
                        <a:t>顯示路由器上設定的 DHCPv4 命令。</a:t>
                      </a:r>
                    </a:p>
                  </a:txBody>
                  <a:tcPr marL="47625" marR="47625" marT="47625" marB="47625" anchor="ctr"/>
                </a:tc>
                <a:extLst>
                  <a:ext uri="{0D108BD9-81ED-4DB2-BD59-A6C34878D82A}">
                    <a16:rowId xmlns:a16="http://schemas.microsoft.com/office/drawing/2014/main" val="1819816803"/>
                  </a:ext>
                </a:extLst>
              </a:tr>
              <a:tr h="546153">
                <a:tc>
                  <a:txBody>
                    <a:bodyPr vert="horz" wrap="square"/>
                    <a:lstStyle/>
                    <a:p>
                      <a:pPr rtl="0" fontAlgn="ctr"/>
                      <a:r>
                        <a:rPr lang="zh-TW" sz="1200" b="1">
                          <a:effectLst/>
                        </a:rPr>
                        <a:t>show ip dhcp binding</a:t>
                      </a:r>
                    </a:p>
                  </a:txBody>
                  <a:tcPr marL="47625" marR="47625" marT="47625" marB="47625" anchor="ctr"/>
                </a:tc>
                <a:tc>
                  <a:txBody>
                    <a:bodyPr vert="horz" wrap="square"/>
                    <a:lstStyle/>
                    <a:p>
                      <a:pPr rtl="0" fontAlgn="ctr"/>
                      <a:r>
                        <a:rPr lang="zh-TW" sz="1200" b="0">
                          <a:effectLst/>
                        </a:rPr>
                        <a:t>顯示 DHCPv4 服務提供的所有 IPv4 位址與 MAC 位址繫結的清單。</a:t>
                      </a:r>
                    </a:p>
                  </a:txBody>
                  <a:tcPr marL="47625" marR="47625" marT="47625" marB="47625" anchor="ctr"/>
                </a:tc>
                <a:extLst>
                  <a:ext uri="{0D108BD9-81ED-4DB2-BD59-A6C34878D82A}">
                    <a16:rowId xmlns:a16="http://schemas.microsoft.com/office/drawing/2014/main" val="1655001922"/>
                  </a:ext>
                </a:extLst>
              </a:tr>
              <a:tr h="546153">
                <a:tc>
                  <a:txBody>
                    <a:bodyPr vert="horz" wrap="square"/>
                    <a:lstStyle/>
                    <a:p>
                      <a:pPr rtl="0" fontAlgn="ctr"/>
                      <a:r>
                        <a:rPr lang="en-US" altLang="zh-TW" sz="1200" b="1">
                          <a:effectLst/>
                        </a:rPr>
                        <a:t>show</a:t>
                      </a:r>
                      <a:r>
                        <a:rPr lang="zh-TW" sz="1200" b="1">
                          <a:effectLst/>
                        </a:rPr>
                        <a:t> </a:t>
                      </a:r>
                      <a:r>
                        <a:rPr lang="en-US" altLang="zh-TW" sz="1200" b="1" err="1">
                          <a:effectLst/>
                        </a:rPr>
                        <a:t>ip</a:t>
                      </a:r>
                      <a:r>
                        <a:rPr lang="zh-TW" sz="1200" b="1">
                          <a:effectLst/>
                        </a:rPr>
                        <a:t> dhcp </a:t>
                      </a:r>
                      <a:r>
                        <a:rPr lang="en-US" altLang="zh-TW" sz="1200" b="1">
                          <a:effectLst/>
                        </a:rPr>
                        <a:t>statistics</a:t>
                      </a:r>
                      <a:endParaRPr lang="zh-TW" sz="1200" b="1">
                        <a:effectLst/>
                      </a:endParaRPr>
                    </a:p>
                  </a:txBody>
                  <a:tcPr marL="47625" marR="47625" marT="47625" marB="47625" anchor="ctr"/>
                </a:tc>
                <a:tc>
                  <a:txBody>
                    <a:bodyPr vert="horz" wrap="square"/>
                    <a:lstStyle/>
                    <a:p>
                      <a:pPr rtl="0" fontAlgn="ctr"/>
                      <a:r>
                        <a:rPr lang="zh-TW" sz="1200" b="0">
                          <a:effectLst/>
                        </a:rPr>
                        <a:t>顯示已傳送和接收的 DHCPv4 訊息數目的計數資訊</a:t>
                      </a:r>
                    </a:p>
                  </a:txBody>
                  <a:tcPr marL="47625" marR="47625" marT="47625" marB="47625" anchor="ctr"/>
                </a:tc>
                <a:extLst>
                  <a:ext uri="{0D108BD9-81ED-4DB2-BD59-A6C34878D82A}">
                    <a16:rowId xmlns:a16="http://schemas.microsoft.com/office/drawing/2014/main" val="334081493"/>
                  </a:ext>
                </a:extLst>
              </a:tr>
            </a:tbl>
          </a:graphicData>
        </a:graphic>
      </p:graphicFrame>
      <p:sp>
        <p:nvSpPr>
          <p:cNvPr id="2" name="投影片編號版面配置區 1"/>
          <p:cNvSpPr>
            <a:spLocks noGrp="1"/>
          </p:cNvSpPr>
          <p:nvPr>
            <p:ph type="sldNum" sz="quarter" idx="12"/>
          </p:nvPr>
        </p:nvSpPr>
        <p:spPr/>
        <p:txBody>
          <a:bodyPr/>
          <a:lstStyle/>
          <a:p>
            <a:fld id="{4FAB73BC-B049-4115-A692-8D63A059BFB8}" type="slidenum">
              <a:rPr lang="en-US" smtClean="0"/>
              <a:t>700</a:t>
            </a:fld>
            <a:endParaRPr lang="en-US"/>
          </a:p>
        </p:txBody>
      </p:sp>
    </p:spTree>
    <p:extLst>
      <p:ext uri="{BB962C8B-B14F-4D97-AF65-F5344CB8AC3E}">
        <p14:creationId xmlns:p14="http://schemas.microsoft.com/office/powerpoint/2010/main" val="303845994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701.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noAutofit/>
          </a:bodyPr>
          <a:lstStyle/>
          <a:p>
            <a:r>
              <a:rPr lang="en-US" altLang="zh-TW" sz="2700"/>
              <a:t>24.2</a:t>
            </a:r>
            <a:r>
              <a:rPr lang="zh-TW" altLang="en-US" sz="2700" smtClean="0"/>
              <a:t>設定</a:t>
            </a:r>
            <a:r>
              <a:rPr lang="zh-TW" altLang="en-US" sz="2700"/>
              <a:t>思科 </a:t>
            </a:r>
            <a:r>
              <a:rPr lang="en-US" altLang="zh-TW" sz="2700"/>
              <a:t>IOS DHCPv4 </a:t>
            </a:r>
            <a:r>
              <a:rPr lang="zh-TW" altLang="en-US" sz="2700"/>
              <a:t>伺服器</a:t>
            </a:r>
            <a:br>
              <a:rPr lang="en-US" sz="2700"/>
            </a:br>
            <a:r>
              <a:rPr lang="zh-TW" altLang="en-US" sz="2700"/>
              <a:t>驗證 </a:t>
            </a:r>
            <a:r>
              <a:rPr lang="en-US" altLang="zh-TW" sz="2700"/>
              <a:t>DHCPv4 </a:t>
            </a:r>
            <a:r>
              <a:rPr lang="zh-TW" altLang="en-US" sz="2700"/>
              <a:t>是否運作</a:t>
            </a:r>
          </a:p>
        </p:txBody>
      </p:sp>
      <p:sp>
        <p:nvSpPr>
          <p:cNvPr id="4" name="Content Placeholder 3">
            <a:extLst>
              <a:ext uri="{FF2B5EF4-FFF2-40B4-BE49-F238E27FC236}">
                <a16:creationId xmlns:a16="http://schemas.microsoft.com/office/drawing/2014/main" id="{B4C3649A-1CC4-4545-9ECB-0D52ABAB99FD}"/>
              </a:ext>
            </a:extLst>
          </p:cNvPr>
          <p:cNvSpPr>
            <a:spLocks noGrp="1"/>
          </p:cNvSpPr>
          <p:nvPr>
            <p:ph idx="1"/>
          </p:nvPr>
        </p:nvSpPr>
        <p:spPr>
          <a:xfrm>
            <a:off x="474662" y="1589088"/>
            <a:ext cx="8280057" cy="1070836"/>
          </a:xfrm>
        </p:spPr>
        <p:txBody>
          <a:bodyPr/>
          <a:lstStyle/>
          <a:p>
            <a:pPr marL="0" indent="0" algn="l"/>
            <a:r>
              <a:rPr lang="zh-TW" altLang="en-US" sz="1600" b="1">
                <a:solidFill>
                  <a:srgbClr val="000000"/>
                </a:solidFill>
              </a:rPr>
              <a:t>驗證 </a:t>
            </a:r>
            <a:r>
              <a:rPr lang="en-US" altLang="zh-TW" sz="1600" b="1">
                <a:solidFill>
                  <a:srgbClr val="000000"/>
                </a:solidFill>
              </a:rPr>
              <a:t>DHCPv4 </a:t>
            </a:r>
            <a:r>
              <a:rPr lang="zh-TW" altLang="en-US" sz="1600" b="1">
                <a:solidFill>
                  <a:srgbClr val="000000"/>
                </a:solidFill>
              </a:rPr>
              <a:t>設定： </a:t>
            </a:r>
            <a:r>
              <a:rPr lang="zh-TW" altLang="en-US" sz="1600">
                <a:solidFill>
                  <a:srgbClr val="000000"/>
                </a:solidFill>
              </a:rPr>
              <a:t>如範例所示，</a:t>
            </a:r>
            <a:r>
              <a:rPr lang="en-US" altLang="zh-TW" sz="1600" b="1">
                <a:solidFill>
                  <a:srgbClr val="000000"/>
                </a:solidFill>
              </a:rPr>
              <a:t>show running-config | section dhcp</a:t>
            </a:r>
            <a:r>
              <a:rPr lang="zh-TW" altLang="en-US" sz="1600">
                <a:solidFill>
                  <a:srgbClr val="000000"/>
                </a:solidFill>
              </a:rPr>
              <a:t> 命令輸出顯示 </a:t>
            </a:r>
            <a:r>
              <a:rPr lang="en-US" altLang="zh-TW" sz="1600">
                <a:solidFill>
                  <a:srgbClr val="000000"/>
                </a:solidFill>
              </a:rPr>
              <a:t>R1 </a:t>
            </a:r>
            <a:r>
              <a:rPr lang="zh-TW" altLang="en-US" sz="1600">
                <a:solidFill>
                  <a:srgbClr val="000000"/>
                </a:solidFill>
              </a:rPr>
              <a:t>上設定的 </a:t>
            </a:r>
            <a:r>
              <a:rPr lang="en-US" altLang="zh-TW" sz="1600">
                <a:solidFill>
                  <a:srgbClr val="000000"/>
                </a:solidFill>
              </a:rPr>
              <a:t>DHCPv4 </a:t>
            </a:r>
            <a:r>
              <a:rPr lang="zh-TW" altLang="en-US" sz="1600">
                <a:solidFill>
                  <a:srgbClr val="000000"/>
                </a:solidFill>
              </a:rPr>
              <a:t>命令。</a:t>
            </a:r>
            <a:r>
              <a:rPr lang="en-US" altLang="zh-TW" sz="1600" b="1">
                <a:solidFill>
                  <a:srgbClr val="000000"/>
                </a:solidFill>
              </a:rPr>
              <a:t>| section</a:t>
            </a:r>
            <a:r>
              <a:rPr lang="zh-TW" altLang="en-US" sz="1600">
                <a:solidFill>
                  <a:srgbClr val="000000"/>
                </a:solidFill>
              </a:rPr>
              <a:t> 參數只會顯示與 </a:t>
            </a:r>
            <a:r>
              <a:rPr lang="en-US" altLang="zh-TW" sz="1600">
                <a:solidFill>
                  <a:srgbClr val="000000"/>
                </a:solidFill>
              </a:rPr>
              <a:t>DHCPv4 </a:t>
            </a:r>
            <a:r>
              <a:rPr lang="zh-TW" altLang="en-US" sz="1600">
                <a:solidFill>
                  <a:srgbClr val="000000"/>
                </a:solidFill>
              </a:rPr>
              <a:t>設定相關的命令。 </a:t>
            </a:r>
          </a:p>
          <a:p>
            <a:pPr marL="342892" indent="-342892" algn="l">
              <a:buFont typeface="Arial" panose="020b0604020202020204" pitchFamily="34" charset="0"/>
              <a:buChar char="•"/>
            </a:pPr>
            <a:endParaRPr lang="en-US" sz="1400">
              <a:solidFill>
                <a:srgbClr val="000000"/>
              </a:solidFill>
            </a:endParaRPr>
          </a:p>
        </p:txBody>
      </p:sp>
      <p:pic>
        <p:nvPicPr>
          <p:cNvPr id="6" name="Picture 5">
            <a:extLst>
              <a:ext uri="{FF2B5EF4-FFF2-40B4-BE49-F238E27FC236}">
                <a16:creationId xmlns:a16="http://schemas.microsoft.com/office/drawing/2014/main" id="{F86EBC52-F8CB-4958-AF40-6045FA0BA5F7}"/>
              </a:ext>
            </a:extLst>
          </p:cNvPr>
          <p:cNvPicPr>
            <a:picLocks noChangeAspect="1"/>
          </p:cNvPicPr>
          <p:nvPr/>
        </p:nvPicPr>
        <p:blipFill>
          <a:blip r:embed="rId3"/>
          <a:stretch>
            <a:fillRect/>
          </a:stretch>
        </p:blipFill>
        <p:spPr>
          <a:xfrm>
            <a:off x="2124153" y="2781845"/>
            <a:ext cx="4895695" cy="2389005"/>
          </a:xfrm>
          <a:prstGeom prst="rect">
            <a:avLst/>
          </a:prstGeom>
        </p:spPr>
      </p:pic>
      <p:sp>
        <p:nvSpPr>
          <p:cNvPr id="2" name="投影片編號版面配置區 1"/>
          <p:cNvSpPr>
            <a:spLocks noGrp="1"/>
          </p:cNvSpPr>
          <p:nvPr>
            <p:ph type="sldNum" sz="quarter" idx="12"/>
          </p:nvPr>
        </p:nvSpPr>
        <p:spPr/>
        <p:txBody>
          <a:bodyPr/>
          <a:lstStyle/>
          <a:p>
            <a:fld id="{4FAB73BC-B049-4115-A692-8D63A059BFB8}" type="slidenum">
              <a:rPr lang="en-US" smtClean="0"/>
              <a:t>701</a:t>
            </a:fld>
            <a:endParaRPr lang="en-US"/>
          </a:p>
        </p:txBody>
      </p:sp>
    </p:spTree>
    <p:extLst>
      <p:ext uri="{BB962C8B-B14F-4D97-AF65-F5344CB8AC3E}">
        <p14:creationId xmlns:p14="http://schemas.microsoft.com/office/powerpoint/2010/main" val="161922961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702.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noAutofit/>
          </a:bodyPr>
          <a:lstStyle/>
          <a:p>
            <a:r>
              <a:rPr lang="en-US" altLang="zh-TW" sz="2700"/>
              <a:t>24.2</a:t>
            </a:r>
            <a:r>
              <a:rPr lang="zh-TW" altLang="en-US" sz="2700" smtClean="0"/>
              <a:t>設定</a:t>
            </a:r>
            <a:r>
              <a:rPr lang="zh-TW" altLang="en-US" sz="2700"/>
              <a:t>思科 </a:t>
            </a:r>
            <a:r>
              <a:rPr lang="en-US" altLang="zh-TW" sz="2700"/>
              <a:t>IOS DHCPv4 </a:t>
            </a:r>
            <a:r>
              <a:rPr lang="zh-TW" altLang="en-US" sz="2700"/>
              <a:t>伺服器</a:t>
            </a:r>
            <a:br>
              <a:rPr lang="en-US" sz="2700"/>
            </a:br>
            <a:r>
              <a:rPr lang="zh-TW" altLang="en-US" sz="2700"/>
              <a:t>驗證 </a:t>
            </a:r>
            <a:r>
              <a:rPr lang="en-US" altLang="zh-TW" sz="2700"/>
              <a:t>DHCPv4 </a:t>
            </a:r>
            <a:r>
              <a:rPr lang="zh-TW" altLang="en-US" sz="2700"/>
              <a:t>是否正常運作 </a:t>
            </a:r>
            <a:r>
              <a:rPr lang="en-US" altLang="zh-TW" sz="2700"/>
              <a:t>(</a:t>
            </a:r>
            <a:r>
              <a:rPr lang="zh-TW" altLang="en-US" sz="2700"/>
              <a:t>續</a:t>
            </a:r>
            <a:r>
              <a:rPr lang="en-US" altLang="zh-TW" sz="2700"/>
              <a:t>) </a:t>
            </a:r>
          </a:p>
        </p:txBody>
      </p:sp>
      <p:sp>
        <p:nvSpPr>
          <p:cNvPr id="4" name="Content Placeholder 3">
            <a:extLst>
              <a:ext uri="{FF2B5EF4-FFF2-40B4-BE49-F238E27FC236}">
                <a16:creationId xmlns:a16="http://schemas.microsoft.com/office/drawing/2014/main" id="{B4C3649A-1CC4-4545-9ECB-0D52ABAB99FD}"/>
              </a:ext>
            </a:extLst>
          </p:cNvPr>
          <p:cNvSpPr>
            <a:spLocks noGrp="1"/>
          </p:cNvSpPr>
          <p:nvPr>
            <p:ph idx="1"/>
          </p:nvPr>
        </p:nvSpPr>
        <p:spPr>
          <a:xfrm>
            <a:off x="474662" y="1589088"/>
            <a:ext cx="8280057" cy="861832"/>
          </a:xfrm>
        </p:spPr>
        <p:txBody>
          <a:bodyPr/>
          <a:lstStyle/>
          <a:p>
            <a:pPr marL="0" indent="0" algn="l"/>
            <a:r>
              <a:rPr lang="zh-TW" altLang="en-US" sz="1600" b="1">
                <a:solidFill>
                  <a:srgbClr val="000000"/>
                </a:solidFill>
              </a:rPr>
              <a:t>驗證 </a:t>
            </a:r>
            <a:r>
              <a:rPr lang="en-US" altLang="zh-TW" sz="1600" b="1">
                <a:solidFill>
                  <a:srgbClr val="000000"/>
                </a:solidFill>
              </a:rPr>
              <a:t>DHCPv4 </a:t>
            </a:r>
            <a:r>
              <a:rPr lang="zh-TW" altLang="en-US" sz="1600" b="1">
                <a:solidFill>
                  <a:srgbClr val="000000"/>
                </a:solidFill>
              </a:rPr>
              <a:t>綁定： </a:t>
            </a:r>
            <a:r>
              <a:rPr lang="zh-TW" altLang="en-US" sz="1600">
                <a:solidFill>
                  <a:srgbClr val="000000"/>
                </a:solidFill>
              </a:rPr>
              <a:t>如範例所示，</a:t>
            </a:r>
            <a:r>
              <a:rPr lang="en-US" altLang="zh-TW" sz="1600">
                <a:solidFill>
                  <a:srgbClr val="000000"/>
                </a:solidFill>
              </a:rPr>
              <a:t>DHCPv4 </a:t>
            </a:r>
            <a:r>
              <a:rPr lang="zh-TW" altLang="en-US" sz="1600">
                <a:solidFill>
                  <a:srgbClr val="000000"/>
                </a:solidFill>
              </a:rPr>
              <a:t>的操作可以使用 </a:t>
            </a:r>
            <a:r>
              <a:rPr lang="en-US" altLang="zh-TW" sz="1600" b="1">
                <a:solidFill>
                  <a:srgbClr val="000000"/>
                </a:solidFill>
              </a:rPr>
              <a:t>show ip dhcp binding</a:t>
            </a:r>
            <a:r>
              <a:rPr lang="zh-TW" altLang="en-US" sz="1600">
                <a:solidFill>
                  <a:srgbClr val="000000"/>
                </a:solidFill>
              </a:rPr>
              <a:t> 命令來驗證 。這個命令會顯示 </a:t>
            </a:r>
            <a:r>
              <a:rPr lang="en-US" altLang="zh-TW" sz="1600">
                <a:solidFill>
                  <a:srgbClr val="000000"/>
                </a:solidFill>
              </a:rPr>
              <a:t>DHCPv4 </a:t>
            </a:r>
            <a:r>
              <a:rPr lang="zh-TW" altLang="en-US" sz="1600">
                <a:solidFill>
                  <a:srgbClr val="000000"/>
                </a:solidFill>
              </a:rPr>
              <a:t>服務所提供之 </a:t>
            </a:r>
            <a:r>
              <a:rPr lang="en-US" altLang="zh-TW" sz="1600">
                <a:solidFill>
                  <a:srgbClr val="000000"/>
                </a:solidFill>
              </a:rPr>
              <a:t>MAC </a:t>
            </a:r>
            <a:r>
              <a:rPr lang="zh-TW" altLang="en-US" sz="1600">
                <a:solidFill>
                  <a:srgbClr val="000000"/>
                </a:solidFill>
              </a:rPr>
              <a:t>位址綁定的所有 </a:t>
            </a:r>
            <a:r>
              <a:rPr lang="en-US" altLang="zh-TW" sz="1600">
                <a:solidFill>
                  <a:srgbClr val="000000"/>
                </a:solidFill>
              </a:rPr>
              <a:t>IPv4 </a:t>
            </a:r>
            <a:r>
              <a:rPr lang="zh-TW" altLang="en-US" sz="1600">
                <a:solidFill>
                  <a:srgbClr val="000000"/>
                </a:solidFill>
              </a:rPr>
              <a:t>位址清單。 </a:t>
            </a:r>
          </a:p>
          <a:p>
            <a:pPr marL="342892" indent="-342892" algn="l">
              <a:buFont typeface="Arial" panose="020b0604020202020204" pitchFamily="34" charset="0"/>
              <a:buChar char="•"/>
            </a:pPr>
            <a:endParaRPr lang="en-US" sz="1400">
              <a:solidFill>
                <a:srgbClr val="000000"/>
              </a:solidFill>
            </a:endParaRPr>
          </a:p>
        </p:txBody>
      </p:sp>
      <p:pic>
        <p:nvPicPr>
          <p:cNvPr id="2" name="Picture 1">
            <a:extLst>
              <a:ext uri="{FF2B5EF4-FFF2-40B4-BE49-F238E27FC236}">
                <a16:creationId xmlns:a16="http://schemas.microsoft.com/office/drawing/2014/main" id="{BD5D6C03-2202-48EC-800E-9A50526482C0}"/>
              </a:ext>
            </a:extLst>
          </p:cNvPr>
          <p:cNvPicPr>
            <a:picLocks noChangeAspect="1"/>
          </p:cNvPicPr>
          <p:nvPr/>
        </p:nvPicPr>
        <p:blipFill>
          <a:blip r:embed="rId3"/>
          <a:stretch>
            <a:fillRect/>
          </a:stretch>
        </p:blipFill>
        <p:spPr>
          <a:xfrm>
            <a:off x="557213" y="2566988"/>
            <a:ext cx="8029575" cy="1724025"/>
          </a:xfrm>
          <a:prstGeom prst="rect">
            <a:avLst/>
          </a:prstGeom>
        </p:spPr>
      </p:pic>
      <p:sp>
        <p:nvSpPr>
          <p:cNvPr id="5" name="投影片編號版面配置區 4"/>
          <p:cNvSpPr>
            <a:spLocks noGrp="1"/>
          </p:cNvSpPr>
          <p:nvPr>
            <p:ph type="sldNum" sz="quarter" idx="12"/>
          </p:nvPr>
        </p:nvSpPr>
        <p:spPr/>
        <p:txBody>
          <a:bodyPr/>
          <a:lstStyle/>
          <a:p>
            <a:fld id="{4FAB73BC-B049-4115-A692-8D63A059BFB8}" type="slidenum">
              <a:rPr lang="en-US" smtClean="0"/>
              <a:t>702</a:t>
            </a:fld>
            <a:endParaRPr lang="en-US"/>
          </a:p>
        </p:txBody>
      </p:sp>
    </p:spTree>
    <p:extLst>
      <p:ext uri="{BB962C8B-B14F-4D97-AF65-F5344CB8AC3E}">
        <p14:creationId xmlns:p14="http://schemas.microsoft.com/office/powerpoint/2010/main" val="11388755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703.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noAutofit/>
          </a:bodyPr>
          <a:lstStyle/>
          <a:p>
            <a:r>
              <a:rPr lang="en-US" altLang="zh-TW" sz="2700"/>
              <a:t>24.2</a:t>
            </a:r>
            <a:r>
              <a:rPr lang="zh-TW" altLang="en-US" sz="2700" smtClean="0"/>
              <a:t>設定</a:t>
            </a:r>
            <a:r>
              <a:rPr lang="zh-TW" altLang="en-US" sz="2700"/>
              <a:t>思科 </a:t>
            </a:r>
            <a:r>
              <a:rPr lang="en-US" altLang="zh-TW" sz="2700"/>
              <a:t>IOS DHCPv4 </a:t>
            </a:r>
            <a:r>
              <a:rPr lang="zh-TW" altLang="en-US" sz="2700"/>
              <a:t>伺服器</a:t>
            </a:r>
            <a:br>
              <a:rPr lang="en-US" sz="2700"/>
            </a:br>
            <a:r>
              <a:rPr lang="zh-TW" altLang="en-US" sz="2700"/>
              <a:t>驗證 </a:t>
            </a:r>
            <a:r>
              <a:rPr lang="en-US" altLang="zh-TW" sz="2700"/>
              <a:t>DHCPv4 </a:t>
            </a:r>
            <a:r>
              <a:rPr lang="zh-TW" altLang="en-US" sz="2700"/>
              <a:t>是否正常運作 </a:t>
            </a:r>
            <a:r>
              <a:rPr lang="en-US" altLang="zh-TW" sz="2700"/>
              <a:t>(</a:t>
            </a:r>
            <a:r>
              <a:rPr lang="zh-TW" altLang="en-US" sz="2700"/>
              <a:t>續</a:t>
            </a:r>
            <a:r>
              <a:rPr lang="en-US" altLang="zh-TW" sz="2700"/>
              <a:t>) </a:t>
            </a:r>
          </a:p>
        </p:txBody>
      </p:sp>
      <p:sp>
        <p:nvSpPr>
          <p:cNvPr id="6" name="Content Placeholder 5">
            <a:extLst>
              <a:ext uri="{FF2B5EF4-FFF2-40B4-BE49-F238E27FC236}">
                <a16:creationId xmlns:a16="http://schemas.microsoft.com/office/drawing/2014/main" id="{3FAFF9D8-0045-439D-9855-1D9957EBC531}"/>
              </a:ext>
            </a:extLst>
          </p:cNvPr>
          <p:cNvSpPr>
            <a:spLocks noGrp="1"/>
          </p:cNvSpPr>
          <p:nvPr>
            <p:ph idx="1"/>
          </p:nvPr>
        </p:nvSpPr>
        <p:spPr>
          <a:xfrm>
            <a:off x="182881" y="1815194"/>
            <a:ext cx="3845211" cy="3463791"/>
          </a:xfrm>
        </p:spPr>
        <p:txBody>
          <a:bodyPr/>
          <a:lstStyle/>
          <a:p>
            <a:pPr marL="0" indent="0" algn="l"/>
            <a:r>
              <a:rPr lang="zh-TW" altLang="en-US" sz="1600" b="1">
                <a:solidFill>
                  <a:srgbClr val="000000"/>
                </a:solidFill>
              </a:rPr>
              <a:t>驗證 </a:t>
            </a:r>
            <a:r>
              <a:rPr lang="en-US" altLang="zh-TW" sz="1600" b="1">
                <a:solidFill>
                  <a:srgbClr val="000000"/>
                </a:solidFill>
              </a:rPr>
              <a:t>DHCPv4 </a:t>
            </a:r>
            <a:r>
              <a:rPr lang="zh-TW" altLang="en-US" sz="1600" b="1">
                <a:solidFill>
                  <a:srgbClr val="000000"/>
                </a:solidFill>
              </a:rPr>
              <a:t>統計資料： </a:t>
            </a:r>
            <a:r>
              <a:rPr lang="en-US" altLang="zh-TW" sz="1600">
                <a:solidFill>
                  <a:srgbClr val="000000"/>
                </a:solidFill>
              </a:rPr>
              <a:t>show ip dhcp server statistics </a:t>
            </a:r>
            <a:r>
              <a:rPr lang="zh-TW" altLang="en-US" sz="1600">
                <a:solidFill>
                  <a:srgbClr val="000000"/>
                </a:solidFill>
              </a:rPr>
              <a:t>的輸出</a:t>
            </a:r>
            <a:r>
              <a:rPr lang="zh-TW" altLang="en-US" sz="1600" b="1">
                <a:solidFill>
                  <a:srgbClr val="000000"/>
                </a:solidFill>
              </a:rPr>
              <a:t>用於驗證路由器正在接收或傳送訊息。此命令會顯示已傳送和接收的 </a:t>
            </a:r>
            <a:r>
              <a:rPr lang="en-US" altLang="zh-TW" sz="1600" b="1">
                <a:solidFill>
                  <a:srgbClr val="000000"/>
                </a:solidFill>
              </a:rPr>
              <a:t>DHCPv4 </a:t>
            </a:r>
            <a:r>
              <a:rPr lang="zh-TW" altLang="en-US" sz="1600" b="1">
                <a:solidFill>
                  <a:srgbClr val="000000"/>
                </a:solidFill>
              </a:rPr>
              <a:t>訊息數目的計數資訊。 </a:t>
            </a:r>
          </a:p>
          <a:p>
            <a:pPr marL="342892" indent="-342892" algn="l">
              <a:buFont typeface="Arial" panose="020b0604020202020204" pitchFamily="34" charset="0"/>
              <a:buChar char="•"/>
            </a:pPr>
            <a:endParaRPr lang="en-US" sz="1200">
              <a:solidFill>
                <a:srgbClr val="000000"/>
              </a:solidFill>
            </a:endParaRPr>
          </a:p>
        </p:txBody>
      </p:sp>
      <p:pic>
        <p:nvPicPr>
          <p:cNvPr id="7" name="Picture 6">
            <a:extLst>
              <a:ext uri="{FF2B5EF4-FFF2-40B4-BE49-F238E27FC236}">
                <a16:creationId xmlns:a16="http://schemas.microsoft.com/office/drawing/2014/main" id="{C51AAFB8-3CA2-4650-94B3-16337A1A7BBF}"/>
              </a:ext>
            </a:extLst>
          </p:cNvPr>
          <p:cNvPicPr>
            <a:picLocks noChangeAspect="1"/>
          </p:cNvPicPr>
          <p:nvPr/>
        </p:nvPicPr>
        <p:blipFill>
          <a:blip r:embed="rId3"/>
          <a:stretch>
            <a:fillRect/>
          </a:stretch>
        </p:blipFill>
        <p:spPr>
          <a:xfrm>
            <a:off x="4841967" y="1484268"/>
            <a:ext cx="2946389" cy="4135390"/>
          </a:xfrm>
          <a:prstGeom prst="rect">
            <a:avLst/>
          </a:prstGeom>
        </p:spPr>
      </p:pic>
      <p:sp>
        <p:nvSpPr>
          <p:cNvPr id="2" name="投影片編號版面配置區 1"/>
          <p:cNvSpPr>
            <a:spLocks noGrp="1"/>
          </p:cNvSpPr>
          <p:nvPr>
            <p:ph type="sldNum" sz="quarter" idx="12"/>
          </p:nvPr>
        </p:nvSpPr>
        <p:spPr/>
        <p:txBody>
          <a:bodyPr/>
          <a:lstStyle/>
          <a:p>
            <a:fld id="{4FAB73BC-B049-4115-A692-8D63A059BFB8}" type="slidenum">
              <a:rPr lang="en-US" smtClean="0"/>
              <a:t>703</a:t>
            </a:fld>
            <a:endParaRPr lang="en-US"/>
          </a:p>
        </p:txBody>
      </p:sp>
    </p:spTree>
    <p:extLst>
      <p:ext uri="{BB962C8B-B14F-4D97-AF65-F5344CB8AC3E}">
        <p14:creationId xmlns:p14="http://schemas.microsoft.com/office/powerpoint/2010/main" val="278038858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704.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noAutofit/>
          </a:bodyPr>
          <a:lstStyle/>
          <a:p>
            <a:r>
              <a:rPr lang="en-US" altLang="zh-TW" sz="2700"/>
              <a:t>24.2</a:t>
            </a:r>
            <a:r>
              <a:rPr lang="zh-TW" altLang="en-US" sz="2700" smtClean="0"/>
              <a:t>設定</a:t>
            </a:r>
            <a:r>
              <a:rPr lang="zh-TW" altLang="en-US" sz="2700"/>
              <a:t>思科 </a:t>
            </a:r>
            <a:r>
              <a:rPr lang="en-US" altLang="zh-TW" sz="2700"/>
              <a:t>IOS DHCPv4 </a:t>
            </a:r>
            <a:r>
              <a:rPr lang="zh-TW" altLang="en-US" sz="2700"/>
              <a:t>伺服器</a:t>
            </a:r>
            <a:br>
              <a:rPr lang="en-US" sz="2700"/>
            </a:br>
            <a:r>
              <a:rPr lang="zh-TW" altLang="en-US" sz="2700"/>
              <a:t>驗證 </a:t>
            </a:r>
            <a:r>
              <a:rPr lang="en-US" altLang="zh-TW" sz="2700"/>
              <a:t>DHCPv4 </a:t>
            </a:r>
            <a:r>
              <a:rPr lang="zh-TW" altLang="en-US" sz="2700"/>
              <a:t>是否正常運作 </a:t>
            </a:r>
            <a:r>
              <a:rPr lang="en-US" altLang="zh-TW" sz="2700"/>
              <a:t>(</a:t>
            </a:r>
            <a:r>
              <a:rPr lang="zh-TW" altLang="en-US" sz="2700"/>
              <a:t>續</a:t>
            </a:r>
            <a:r>
              <a:rPr lang="en-US" altLang="zh-TW" sz="2700"/>
              <a:t>) </a:t>
            </a:r>
          </a:p>
        </p:txBody>
      </p:sp>
      <p:sp>
        <p:nvSpPr>
          <p:cNvPr id="9" name="Content Placeholder 8">
            <a:extLst>
              <a:ext uri="{FF2B5EF4-FFF2-40B4-BE49-F238E27FC236}">
                <a16:creationId xmlns:a16="http://schemas.microsoft.com/office/drawing/2014/main" id="{2457F7C7-C14C-4B3D-8D4A-D99B875C7C0D}"/>
              </a:ext>
            </a:extLst>
          </p:cNvPr>
          <p:cNvSpPr>
            <a:spLocks noGrp="1"/>
          </p:cNvSpPr>
          <p:nvPr>
            <p:ph idx="1"/>
          </p:nvPr>
        </p:nvSpPr>
        <p:spPr>
          <a:xfrm>
            <a:off x="95795" y="1589088"/>
            <a:ext cx="3466012" cy="4302034"/>
          </a:xfrm>
        </p:spPr>
        <p:txBody>
          <a:bodyPr/>
          <a:lstStyle/>
          <a:p>
            <a:pPr marL="0" indent="0" algn="l"/>
            <a:r>
              <a:rPr lang="zh-TW" altLang="en-US" sz="1500">
                <a:solidFill>
                  <a:srgbClr val="000000"/>
                </a:solidFill>
              </a:rPr>
              <a:t>確認 </a:t>
            </a:r>
            <a:r>
              <a:rPr lang="en-US" altLang="zh-TW" sz="1500">
                <a:solidFill>
                  <a:srgbClr val="000000"/>
                </a:solidFill>
              </a:rPr>
              <a:t>DHCPv4 </a:t>
            </a:r>
            <a:r>
              <a:rPr lang="zh-TW" altLang="en-US" sz="1500">
                <a:solidFill>
                  <a:srgbClr val="000000"/>
                </a:solidFill>
              </a:rPr>
              <a:t>用戶端接收 </a:t>
            </a:r>
            <a:r>
              <a:rPr lang="en-US" altLang="zh-TW" sz="1500">
                <a:solidFill>
                  <a:srgbClr val="000000"/>
                </a:solidFill>
              </a:rPr>
              <a:t>IPv4 </a:t>
            </a:r>
            <a:r>
              <a:rPr lang="zh-TW" altLang="en-US" sz="1500">
                <a:solidFill>
                  <a:srgbClr val="000000"/>
                </a:solidFill>
              </a:rPr>
              <a:t>位址：在 </a:t>
            </a:r>
            <a:r>
              <a:rPr lang="en-US" altLang="zh-TW" sz="1500">
                <a:solidFill>
                  <a:srgbClr val="000000"/>
                </a:solidFill>
              </a:rPr>
              <a:t>PC1 </a:t>
            </a:r>
            <a:r>
              <a:rPr lang="zh-TW" altLang="en-US" sz="1500">
                <a:solidFill>
                  <a:srgbClr val="000000"/>
                </a:solidFill>
              </a:rPr>
              <a:t>上發出 </a:t>
            </a:r>
            <a:r>
              <a:rPr lang="en-US" altLang="zh-TW" sz="1500">
                <a:solidFill>
                  <a:srgbClr val="000000"/>
                </a:solidFill>
              </a:rPr>
              <a:t>ipconfig /all </a:t>
            </a:r>
            <a:r>
              <a:rPr lang="zh-TW" altLang="en-US" sz="1500">
                <a:solidFill>
                  <a:srgbClr val="000000"/>
                </a:solidFill>
              </a:rPr>
              <a:t>命令時，會顯示 </a:t>
            </a:r>
            <a:r>
              <a:rPr lang="en-US" altLang="zh-TW" sz="1500">
                <a:solidFill>
                  <a:srgbClr val="000000"/>
                </a:solidFill>
              </a:rPr>
              <a:t>TCP/IP </a:t>
            </a:r>
            <a:r>
              <a:rPr lang="zh-TW" altLang="en-US" sz="1500">
                <a:solidFill>
                  <a:srgbClr val="000000"/>
                </a:solidFill>
              </a:rPr>
              <a:t>參數，如範例所示。 </a:t>
            </a:r>
            <a:r>
              <a:rPr lang="zh-TW" altLang="en-US" sz="1500" b="1">
                <a:solidFill>
                  <a:srgbClr val="000000"/>
                </a:solidFill>
              </a:rPr>
              <a:t>因為 </a:t>
            </a:r>
            <a:r>
              <a:rPr lang="en-US" altLang="zh-TW" sz="1500" b="1">
                <a:solidFill>
                  <a:srgbClr val="000000"/>
                </a:solidFill>
              </a:rPr>
              <a:t>PC1 </a:t>
            </a:r>
            <a:r>
              <a:rPr lang="zh-TW" altLang="en-US" sz="1500" b="1">
                <a:solidFill>
                  <a:srgbClr val="000000"/>
                </a:solidFill>
              </a:rPr>
              <a:t>已連線到網路區段 </a:t>
            </a:r>
            <a:r>
              <a:rPr lang="en-US" altLang="zh-TW" sz="1500" b="1">
                <a:solidFill>
                  <a:srgbClr val="000000"/>
                </a:solidFill>
              </a:rPr>
              <a:t>192.168.10.0/24</a:t>
            </a:r>
            <a:r>
              <a:rPr lang="zh-TW" altLang="en-US" sz="1500" b="1">
                <a:solidFill>
                  <a:srgbClr val="000000"/>
                </a:solidFill>
              </a:rPr>
              <a:t>，它會自動從該集區接收 </a:t>
            </a:r>
            <a:r>
              <a:rPr lang="en-US" altLang="zh-TW" sz="1500" b="1">
                <a:solidFill>
                  <a:srgbClr val="000000"/>
                </a:solidFill>
              </a:rPr>
              <a:t>DNS </a:t>
            </a:r>
            <a:r>
              <a:rPr lang="zh-TW" altLang="en-US" sz="1500" b="1">
                <a:solidFill>
                  <a:srgbClr val="000000"/>
                </a:solidFill>
              </a:rPr>
              <a:t>尾碼、</a:t>
            </a:r>
            <a:r>
              <a:rPr lang="en-US" altLang="zh-TW" sz="1500" b="1">
                <a:solidFill>
                  <a:srgbClr val="000000"/>
                </a:solidFill>
              </a:rPr>
              <a:t>IPv4 </a:t>
            </a:r>
            <a:r>
              <a:rPr lang="zh-TW" altLang="en-US" sz="1500" b="1">
                <a:solidFill>
                  <a:srgbClr val="000000"/>
                </a:solidFill>
              </a:rPr>
              <a:t>位址、子網路遮罩、預設閘道和 </a:t>
            </a:r>
            <a:r>
              <a:rPr lang="en-US" altLang="zh-TW" sz="1500" b="1">
                <a:solidFill>
                  <a:srgbClr val="000000"/>
                </a:solidFill>
              </a:rPr>
              <a:t>DNS </a:t>
            </a:r>
            <a:r>
              <a:rPr lang="zh-TW" altLang="en-US" sz="1500" b="1">
                <a:solidFill>
                  <a:srgbClr val="000000"/>
                </a:solidFill>
              </a:rPr>
              <a:t>伺服器位址。不需要 </a:t>
            </a:r>
            <a:r>
              <a:rPr lang="en-US" altLang="zh-TW" sz="1500" b="1">
                <a:solidFill>
                  <a:srgbClr val="000000"/>
                </a:solidFill>
              </a:rPr>
              <a:t>DHCP </a:t>
            </a:r>
            <a:r>
              <a:rPr lang="zh-TW" altLang="en-US" sz="1500" b="1">
                <a:solidFill>
                  <a:srgbClr val="000000"/>
                </a:solidFill>
              </a:rPr>
              <a:t>特定的路由器介面設定。如果電腦連線到具有 </a:t>
            </a:r>
            <a:r>
              <a:rPr lang="en-US" altLang="zh-TW" sz="1500" b="1">
                <a:solidFill>
                  <a:srgbClr val="000000"/>
                </a:solidFill>
              </a:rPr>
              <a:t>DHCPv4 </a:t>
            </a:r>
            <a:r>
              <a:rPr lang="zh-TW" altLang="en-US" sz="1500" b="1">
                <a:solidFill>
                  <a:srgbClr val="000000"/>
                </a:solidFill>
              </a:rPr>
              <a:t>集區可用的網路區段，電腦可以從適當的集區自動取得 </a:t>
            </a:r>
            <a:r>
              <a:rPr lang="en-US" altLang="zh-TW" sz="1500" b="1">
                <a:solidFill>
                  <a:srgbClr val="000000"/>
                </a:solidFill>
              </a:rPr>
              <a:t>IPv4 </a:t>
            </a:r>
            <a:r>
              <a:rPr lang="zh-TW" altLang="en-US" sz="1500" b="1">
                <a:solidFill>
                  <a:srgbClr val="000000"/>
                </a:solidFill>
              </a:rPr>
              <a:t>位址。 </a:t>
            </a:r>
          </a:p>
          <a:p>
            <a:pPr marL="0" indent="0" algn="l"/>
            <a:endParaRPr lang="en-US" sz="1200">
              <a:solidFill>
                <a:srgbClr val="000000"/>
              </a:solidFill>
            </a:endParaRPr>
          </a:p>
        </p:txBody>
      </p:sp>
      <p:pic>
        <p:nvPicPr>
          <p:cNvPr id="10" name="Picture 9">
            <a:extLst>
              <a:ext uri="{FF2B5EF4-FFF2-40B4-BE49-F238E27FC236}">
                <a16:creationId xmlns:a16="http://schemas.microsoft.com/office/drawing/2014/main" id="{BBDA6BC5-079E-408E-B22F-EFCAE218B3AD}"/>
              </a:ext>
            </a:extLst>
          </p:cNvPr>
          <p:cNvPicPr>
            <a:picLocks noChangeAspect="1"/>
          </p:cNvPicPr>
          <p:nvPr/>
        </p:nvPicPr>
        <p:blipFill>
          <a:blip r:embed="rId3"/>
          <a:stretch>
            <a:fillRect/>
          </a:stretch>
        </p:blipFill>
        <p:spPr>
          <a:xfrm>
            <a:off x="3699916" y="1795065"/>
            <a:ext cx="4969422" cy="3473848"/>
          </a:xfrm>
          <a:prstGeom prst="rect">
            <a:avLst/>
          </a:prstGeom>
        </p:spPr>
      </p:pic>
      <p:sp>
        <p:nvSpPr>
          <p:cNvPr id="2" name="投影片編號版面配置區 1"/>
          <p:cNvSpPr>
            <a:spLocks noGrp="1"/>
          </p:cNvSpPr>
          <p:nvPr>
            <p:ph type="sldNum" sz="quarter" idx="12"/>
          </p:nvPr>
        </p:nvSpPr>
        <p:spPr/>
        <p:txBody>
          <a:bodyPr/>
          <a:lstStyle/>
          <a:p>
            <a:fld id="{4FAB73BC-B049-4115-A692-8D63A059BFB8}" type="slidenum">
              <a:rPr lang="en-US" smtClean="0"/>
              <a:t>704</a:t>
            </a:fld>
            <a:endParaRPr lang="en-US"/>
          </a:p>
        </p:txBody>
      </p:sp>
    </p:spTree>
    <p:extLst>
      <p:ext uri="{BB962C8B-B14F-4D97-AF65-F5344CB8AC3E}">
        <p14:creationId xmlns:p14="http://schemas.microsoft.com/office/powerpoint/2010/main" val="148265037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705.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noAutofit/>
          </a:bodyPr>
          <a:lstStyle/>
          <a:p>
            <a:r>
              <a:rPr lang="en-US" altLang="zh-TW" sz="2700"/>
              <a:t>24.2</a:t>
            </a:r>
            <a:r>
              <a:rPr lang="zh-TW" altLang="en-US" sz="2700" smtClean="0"/>
              <a:t>設定</a:t>
            </a:r>
            <a:r>
              <a:rPr lang="zh-TW" altLang="en-US" sz="2700"/>
              <a:t>思科 </a:t>
            </a:r>
            <a:r>
              <a:rPr lang="en-US" altLang="zh-TW" sz="2700"/>
              <a:t>IOS DHCPv4 </a:t>
            </a:r>
            <a:r>
              <a:rPr lang="zh-TW" altLang="en-US" sz="2700"/>
              <a:t>伺服器</a:t>
            </a:r>
            <a:br>
              <a:rPr lang="en-US" sz="2700"/>
            </a:br>
            <a:r>
              <a:rPr lang="zh-TW" altLang="en-US" sz="2700"/>
              <a:t>停用思科 </a:t>
            </a:r>
            <a:r>
              <a:rPr lang="en-US" altLang="zh-TW" sz="2700"/>
              <a:t>IOS DHCPv4 </a:t>
            </a:r>
            <a:r>
              <a:rPr lang="zh-TW" altLang="en-US" sz="2700"/>
              <a:t>伺服器</a:t>
            </a:r>
          </a:p>
        </p:txBody>
      </p:sp>
      <p:sp>
        <p:nvSpPr>
          <p:cNvPr id="9" name="Content Placeholder 8">
            <a:extLst>
              <a:ext uri="{FF2B5EF4-FFF2-40B4-BE49-F238E27FC236}">
                <a16:creationId xmlns:a16="http://schemas.microsoft.com/office/drawing/2014/main" id="{2457F7C7-C14C-4B3D-8D4A-D99B875C7C0D}"/>
              </a:ext>
            </a:extLst>
          </p:cNvPr>
          <p:cNvSpPr>
            <a:spLocks noGrp="1"/>
          </p:cNvSpPr>
          <p:nvPr>
            <p:ph idx="1"/>
          </p:nvPr>
        </p:nvSpPr>
        <p:spPr>
          <a:xfrm>
            <a:off x="439828" y="1684882"/>
            <a:ext cx="3492092" cy="3689897"/>
          </a:xfrm>
        </p:spPr>
        <p:txBody>
          <a:bodyPr/>
          <a:lstStyle/>
          <a:p>
            <a:pPr marL="0" indent="0" algn="l"/>
            <a:r>
              <a:rPr lang="zh-TW" altLang="en-US" sz="1600">
                <a:solidFill>
                  <a:srgbClr val="000000"/>
                </a:solidFill>
              </a:rPr>
              <a:t>根據預設，</a:t>
            </a:r>
            <a:r>
              <a:rPr lang="en-US" altLang="zh-TW" sz="1600">
                <a:solidFill>
                  <a:srgbClr val="000000"/>
                </a:solidFill>
              </a:rPr>
              <a:t>DHCPv4 </a:t>
            </a:r>
            <a:r>
              <a:rPr lang="zh-TW" altLang="en-US" sz="1600">
                <a:solidFill>
                  <a:srgbClr val="000000"/>
                </a:solidFill>
              </a:rPr>
              <a:t>服務是啟用的。要停用服務，請使用 </a:t>
            </a:r>
            <a:r>
              <a:rPr lang="en-US" altLang="zh-TW" sz="1600" b="1">
                <a:solidFill>
                  <a:srgbClr val="000000"/>
                </a:solidFill>
              </a:rPr>
              <a:t>no service dhcp</a:t>
            </a:r>
            <a:r>
              <a:rPr lang="zh-TW" altLang="en-US" sz="1600">
                <a:solidFill>
                  <a:srgbClr val="000000"/>
                </a:solidFill>
              </a:rPr>
              <a:t> 全域設定模式命令。使用 </a:t>
            </a:r>
            <a:r>
              <a:rPr lang="en-US" altLang="zh-TW" sz="1600" b="1">
                <a:solidFill>
                  <a:srgbClr val="000000"/>
                </a:solidFill>
              </a:rPr>
              <a:t>service dhcp</a:t>
            </a:r>
            <a:r>
              <a:rPr lang="zh-TW" altLang="en-US" sz="1600">
                <a:solidFill>
                  <a:srgbClr val="000000"/>
                </a:solidFill>
              </a:rPr>
              <a:t> 全域設定模式指令，重新啟用 </a:t>
            </a:r>
            <a:r>
              <a:rPr lang="en-US" altLang="zh-TW" sz="1600">
                <a:solidFill>
                  <a:srgbClr val="000000"/>
                </a:solidFill>
              </a:rPr>
              <a:t>DHCPv4 </a:t>
            </a:r>
            <a:r>
              <a:rPr lang="zh-TW" altLang="en-US" sz="1600">
                <a:solidFill>
                  <a:srgbClr val="000000"/>
                </a:solidFill>
              </a:rPr>
              <a:t>伺服器處理程序，如範例所示。如果未設定參數，則啟用服務沒有作用。</a:t>
            </a:r>
          </a:p>
          <a:p>
            <a:pPr marL="0" indent="0" algn="l"/>
            <a:r>
              <a:rPr lang="zh-TW" altLang="en-US" sz="1600" b="1">
                <a:solidFill>
                  <a:srgbClr val="000000"/>
                </a:solidFill>
              </a:rPr>
              <a:t>附註</a:t>
            </a:r>
            <a:r>
              <a:rPr lang="zh-TW" altLang="en-US" sz="1600">
                <a:solidFill>
                  <a:srgbClr val="000000"/>
                </a:solidFill>
              </a:rPr>
              <a:t>：清除 </a:t>
            </a:r>
            <a:r>
              <a:rPr lang="en-US" altLang="zh-TW" sz="1600">
                <a:solidFill>
                  <a:srgbClr val="000000"/>
                </a:solidFill>
              </a:rPr>
              <a:t>DHCP </a:t>
            </a:r>
            <a:r>
              <a:rPr lang="zh-TW" altLang="en-US" sz="1600">
                <a:solidFill>
                  <a:srgbClr val="000000"/>
                </a:solidFill>
              </a:rPr>
              <a:t>繫結或停止及重新啟動 </a:t>
            </a:r>
            <a:r>
              <a:rPr lang="en-US" altLang="zh-TW" sz="1600">
                <a:solidFill>
                  <a:srgbClr val="000000"/>
                </a:solidFill>
              </a:rPr>
              <a:t>DHCP </a:t>
            </a:r>
            <a:r>
              <a:rPr lang="zh-TW" altLang="en-US" sz="1600">
                <a:solidFill>
                  <a:srgbClr val="000000"/>
                </a:solidFill>
              </a:rPr>
              <a:t>服務可能會導致重複的 </a:t>
            </a:r>
            <a:r>
              <a:rPr lang="en-US" altLang="zh-TW" sz="1600">
                <a:solidFill>
                  <a:srgbClr val="000000"/>
                </a:solidFill>
              </a:rPr>
              <a:t>IP </a:t>
            </a:r>
            <a:r>
              <a:rPr lang="zh-TW" altLang="en-US" sz="1600">
                <a:solidFill>
                  <a:srgbClr val="000000"/>
                </a:solidFill>
              </a:rPr>
              <a:t>位址被暫時指派在網路上。 </a:t>
            </a:r>
          </a:p>
          <a:p>
            <a:pPr marL="0" indent="0" algn="l"/>
            <a:endParaRPr lang="en-US" sz="1600">
              <a:solidFill>
                <a:srgbClr val="000000"/>
              </a:solidFill>
            </a:endParaRPr>
          </a:p>
          <a:p>
            <a:pPr marL="0" indent="0" algn="l"/>
            <a:endParaRPr lang="en-US" sz="1200">
              <a:solidFill>
                <a:srgbClr val="000000"/>
              </a:solidFill>
            </a:endParaRPr>
          </a:p>
        </p:txBody>
      </p:sp>
      <p:pic>
        <p:nvPicPr>
          <p:cNvPr id="2" name="Picture 1">
            <a:extLst>
              <a:ext uri="{FF2B5EF4-FFF2-40B4-BE49-F238E27FC236}">
                <a16:creationId xmlns:a16="http://schemas.microsoft.com/office/drawing/2014/main" id="{4269E1DD-0F11-4AAA-948F-9DF1A674D18A}"/>
              </a:ext>
            </a:extLst>
          </p:cNvPr>
          <p:cNvPicPr>
            <a:picLocks noChangeAspect="1"/>
          </p:cNvPicPr>
          <p:nvPr/>
        </p:nvPicPr>
        <p:blipFill>
          <a:blip r:embed="rId3"/>
          <a:stretch>
            <a:fillRect/>
          </a:stretch>
        </p:blipFill>
        <p:spPr>
          <a:xfrm>
            <a:off x="4235177" y="2897571"/>
            <a:ext cx="3952875" cy="952500"/>
          </a:xfrm>
          <a:prstGeom prst="rect">
            <a:avLst/>
          </a:prstGeom>
        </p:spPr>
      </p:pic>
      <p:sp>
        <p:nvSpPr>
          <p:cNvPr id="4" name="投影片編號版面配置區 3"/>
          <p:cNvSpPr>
            <a:spLocks noGrp="1"/>
          </p:cNvSpPr>
          <p:nvPr>
            <p:ph type="sldNum" sz="quarter" idx="12"/>
          </p:nvPr>
        </p:nvSpPr>
        <p:spPr/>
        <p:txBody>
          <a:bodyPr/>
          <a:lstStyle/>
          <a:p>
            <a:fld id="{4FAB73BC-B049-4115-A692-8D63A059BFB8}" type="slidenum">
              <a:rPr lang="en-US" smtClean="0"/>
              <a:t>705</a:t>
            </a:fld>
            <a:endParaRPr lang="en-US"/>
          </a:p>
        </p:txBody>
      </p:sp>
    </p:spTree>
    <p:extLst>
      <p:ext uri="{BB962C8B-B14F-4D97-AF65-F5344CB8AC3E}">
        <p14:creationId xmlns:p14="http://schemas.microsoft.com/office/powerpoint/2010/main" val="388304057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706.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noAutofit/>
          </a:bodyPr>
          <a:lstStyle/>
          <a:p>
            <a:r>
              <a:rPr lang="en-US" altLang="zh-TW" sz="2700"/>
              <a:t>24.2</a:t>
            </a:r>
            <a:r>
              <a:rPr lang="zh-TW" altLang="en-US" sz="2700" smtClean="0"/>
              <a:t>設定</a:t>
            </a:r>
            <a:r>
              <a:rPr lang="zh-TW" altLang="en-US" sz="2700"/>
              <a:t>思科 </a:t>
            </a:r>
            <a:r>
              <a:rPr lang="en-US" altLang="zh-TW" sz="2700"/>
              <a:t>IOS DHCPv4 </a:t>
            </a:r>
            <a:r>
              <a:rPr lang="zh-TW" altLang="en-US" sz="2700"/>
              <a:t>伺服器</a:t>
            </a:r>
            <a:br>
              <a:rPr lang="en-US" sz="2700"/>
            </a:br>
            <a:r>
              <a:rPr lang="en-US" altLang="zh-TW" sz="2700"/>
              <a:t>DHCPv4 </a:t>
            </a:r>
            <a:r>
              <a:rPr lang="zh-TW" altLang="en-US" sz="2700"/>
              <a:t>轉送</a:t>
            </a:r>
          </a:p>
        </p:txBody>
      </p:sp>
      <p:sp>
        <p:nvSpPr>
          <p:cNvPr id="5" name="Content Placeholder 4">
            <a:extLst>
              <a:ext uri="{FF2B5EF4-FFF2-40B4-BE49-F238E27FC236}">
                <a16:creationId xmlns:a16="http://schemas.microsoft.com/office/drawing/2014/main" id="{B6E09C11-E0C2-42E1-B7FE-DA2CDC296F8F}"/>
              </a:ext>
            </a:extLst>
          </p:cNvPr>
          <p:cNvSpPr>
            <a:spLocks noGrp="1"/>
          </p:cNvSpPr>
          <p:nvPr>
            <p:ph idx="1"/>
          </p:nvPr>
        </p:nvSpPr>
        <p:spPr>
          <a:xfrm>
            <a:off x="69670" y="1589088"/>
            <a:ext cx="8685050" cy="1454014"/>
          </a:xfrm>
        </p:spPr>
        <p:txBody>
          <a:bodyPr/>
          <a:lstStyle/>
          <a:p>
            <a:pPr marL="342892" indent="-342892" algn="l">
              <a:buFont typeface="Arial" panose="020b0604020202020204" pitchFamily="34" charset="0"/>
              <a:buChar char="•"/>
            </a:pPr>
            <a:r>
              <a:rPr lang="zh-TW" altLang="en-US" sz="1400">
                <a:solidFill>
                  <a:srgbClr val="000000"/>
                </a:solidFill>
              </a:rPr>
              <a:t>在複雜的分層網路中，企業伺服器通常是集中放置。這些伺服器可能會為網路提供 </a:t>
            </a:r>
            <a:r>
              <a:rPr lang="en-US" altLang="zh-TW" sz="1400">
                <a:solidFill>
                  <a:srgbClr val="000000"/>
                </a:solidFill>
              </a:rPr>
              <a:t>DHCP</a:t>
            </a:r>
            <a:r>
              <a:rPr lang="zh-TW" altLang="en-US" sz="1400">
                <a:solidFill>
                  <a:srgbClr val="000000"/>
                </a:solidFill>
              </a:rPr>
              <a:t>、</a:t>
            </a:r>
            <a:r>
              <a:rPr lang="en-US" altLang="zh-TW" sz="1400">
                <a:solidFill>
                  <a:srgbClr val="000000"/>
                </a:solidFill>
              </a:rPr>
              <a:t>DNS</a:t>
            </a:r>
            <a:r>
              <a:rPr lang="zh-TW" altLang="en-US" sz="1400">
                <a:solidFill>
                  <a:srgbClr val="000000"/>
                </a:solidFill>
              </a:rPr>
              <a:t>、</a:t>
            </a:r>
            <a:r>
              <a:rPr lang="en-US" altLang="zh-TW" sz="1400">
                <a:solidFill>
                  <a:srgbClr val="000000"/>
                </a:solidFill>
              </a:rPr>
              <a:t>TFTP </a:t>
            </a:r>
            <a:r>
              <a:rPr lang="zh-TW" altLang="en-US" sz="1400">
                <a:solidFill>
                  <a:srgbClr val="000000"/>
                </a:solidFill>
              </a:rPr>
              <a:t>和 </a:t>
            </a:r>
            <a:r>
              <a:rPr lang="en-US" altLang="zh-TW" sz="1400">
                <a:solidFill>
                  <a:srgbClr val="000000"/>
                </a:solidFill>
              </a:rPr>
              <a:t>FTP </a:t>
            </a:r>
            <a:r>
              <a:rPr lang="zh-TW" altLang="en-US" sz="1400">
                <a:solidFill>
                  <a:srgbClr val="000000"/>
                </a:solidFill>
              </a:rPr>
              <a:t>服務。網路用戶端端與這些伺服器通常並不在同一子網路上。為了找到伺服器和接收服務，客戶端經常使用廣播訊息。</a:t>
            </a:r>
          </a:p>
          <a:p>
            <a:pPr marL="342892" indent="-342892" algn="l">
              <a:buFont typeface="Arial" panose="020b0604020202020204" pitchFamily="34" charset="0"/>
              <a:buChar char="•"/>
            </a:pPr>
            <a:r>
              <a:rPr lang="zh-TW" altLang="en-US" sz="1400">
                <a:solidFill>
                  <a:srgbClr val="000000"/>
                </a:solidFill>
              </a:rPr>
              <a:t>在圖中，</a:t>
            </a:r>
            <a:r>
              <a:rPr lang="en-US" altLang="zh-TW" sz="1400">
                <a:solidFill>
                  <a:srgbClr val="000000"/>
                </a:solidFill>
              </a:rPr>
              <a:t>PC1 </a:t>
            </a:r>
            <a:r>
              <a:rPr lang="zh-TW" altLang="en-US" sz="1400">
                <a:solidFill>
                  <a:srgbClr val="000000"/>
                </a:solidFill>
              </a:rPr>
              <a:t>嘗試使用廣播訊息從 </a:t>
            </a:r>
            <a:r>
              <a:rPr lang="en-US" altLang="zh-TW" sz="1400">
                <a:solidFill>
                  <a:srgbClr val="000000"/>
                </a:solidFill>
              </a:rPr>
              <a:t>DHCPv4 </a:t>
            </a:r>
            <a:r>
              <a:rPr lang="zh-TW" altLang="en-US" sz="1400">
                <a:solidFill>
                  <a:srgbClr val="000000"/>
                </a:solidFill>
              </a:rPr>
              <a:t>伺服器取得 </a:t>
            </a:r>
            <a:r>
              <a:rPr lang="en-US" altLang="zh-TW" sz="1400">
                <a:solidFill>
                  <a:srgbClr val="000000"/>
                </a:solidFill>
              </a:rPr>
              <a:t>IPv4 </a:t>
            </a:r>
            <a:r>
              <a:rPr lang="zh-TW" altLang="en-US" sz="1400">
                <a:solidFill>
                  <a:srgbClr val="000000"/>
                </a:solidFill>
              </a:rPr>
              <a:t>位址。在這種情況下 </a:t>
            </a:r>
            <a:r>
              <a:rPr lang="en-US" altLang="zh-TW" sz="1400">
                <a:solidFill>
                  <a:srgbClr val="000000"/>
                </a:solidFill>
              </a:rPr>
              <a:t>R1 </a:t>
            </a:r>
            <a:r>
              <a:rPr lang="zh-TW" altLang="en-US" sz="1400">
                <a:solidFill>
                  <a:srgbClr val="000000"/>
                </a:solidFill>
              </a:rPr>
              <a:t>不會設定為 </a:t>
            </a:r>
            <a:r>
              <a:rPr lang="en-US" altLang="zh-TW" sz="1400">
                <a:solidFill>
                  <a:srgbClr val="000000"/>
                </a:solidFill>
              </a:rPr>
              <a:t>DHCPv4 </a:t>
            </a:r>
            <a:r>
              <a:rPr lang="zh-TW" altLang="en-US" sz="1400">
                <a:solidFill>
                  <a:srgbClr val="000000"/>
                </a:solidFill>
              </a:rPr>
              <a:t>伺服器，而且不會轉送廣播。由於 </a:t>
            </a:r>
            <a:r>
              <a:rPr lang="en-US" altLang="zh-TW" sz="1400">
                <a:solidFill>
                  <a:srgbClr val="000000"/>
                </a:solidFill>
              </a:rPr>
              <a:t>DHCPv4 </a:t>
            </a:r>
            <a:r>
              <a:rPr lang="zh-TW" altLang="en-US" sz="1400">
                <a:solidFill>
                  <a:srgbClr val="000000"/>
                </a:solidFill>
              </a:rPr>
              <a:t>伺服器位於不同的網路上，因此 </a:t>
            </a:r>
            <a:r>
              <a:rPr lang="en-US" altLang="zh-TW" sz="1400">
                <a:solidFill>
                  <a:srgbClr val="000000"/>
                </a:solidFill>
              </a:rPr>
              <a:t>PC1 </a:t>
            </a:r>
            <a:r>
              <a:rPr lang="zh-TW" altLang="en-US" sz="1400">
                <a:solidFill>
                  <a:srgbClr val="000000"/>
                </a:solidFill>
              </a:rPr>
              <a:t>無法使用 </a:t>
            </a:r>
            <a:r>
              <a:rPr lang="en-US" altLang="zh-TW" sz="1400">
                <a:solidFill>
                  <a:srgbClr val="000000"/>
                </a:solidFill>
              </a:rPr>
              <a:t>DHCP </a:t>
            </a:r>
            <a:r>
              <a:rPr lang="zh-TW" altLang="en-US" sz="1400">
                <a:solidFill>
                  <a:srgbClr val="000000"/>
                </a:solidFill>
              </a:rPr>
              <a:t>接收 </a:t>
            </a:r>
            <a:r>
              <a:rPr lang="en-US" altLang="zh-TW" sz="1400">
                <a:solidFill>
                  <a:srgbClr val="000000"/>
                </a:solidFill>
              </a:rPr>
              <a:t>IP </a:t>
            </a:r>
            <a:r>
              <a:rPr lang="zh-TW" altLang="en-US" sz="1400">
                <a:solidFill>
                  <a:srgbClr val="000000"/>
                </a:solidFill>
              </a:rPr>
              <a:t>位址。</a:t>
            </a:r>
            <a:r>
              <a:rPr lang="en-US" altLang="zh-TW" sz="1400">
                <a:solidFill>
                  <a:srgbClr val="000000"/>
                </a:solidFill>
              </a:rPr>
              <a:t>R1 </a:t>
            </a:r>
            <a:r>
              <a:rPr lang="zh-TW" altLang="en-US" sz="1400">
                <a:solidFill>
                  <a:srgbClr val="000000"/>
                </a:solidFill>
              </a:rPr>
              <a:t>必須設定為將 </a:t>
            </a:r>
            <a:r>
              <a:rPr lang="en-US" altLang="zh-TW" sz="1400">
                <a:solidFill>
                  <a:srgbClr val="000000"/>
                </a:solidFill>
              </a:rPr>
              <a:t>DHCPv4 </a:t>
            </a:r>
            <a:r>
              <a:rPr lang="zh-TW" altLang="en-US" sz="1400">
                <a:solidFill>
                  <a:srgbClr val="000000"/>
                </a:solidFill>
              </a:rPr>
              <a:t>訊息轉送至 </a:t>
            </a:r>
            <a:r>
              <a:rPr lang="en-US" altLang="zh-TW" sz="1400">
                <a:solidFill>
                  <a:srgbClr val="000000"/>
                </a:solidFill>
              </a:rPr>
              <a:t>DHCPv4 </a:t>
            </a:r>
            <a:r>
              <a:rPr lang="zh-TW" altLang="en-US" sz="1400">
                <a:solidFill>
                  <a:srgbClr val="000000"/>
                </a:solidFill>
              </a:rPr>
              <a:t>伺服器。</a:t>
            </a:r>
          </a:p>
          <a:p>
            <a:pPr marL="342892" indent="-342892" algn="l">
              <a:buFont typeface="Arial" panose="020b0604020202020204" pitchFamily="34" charset="0"/>
              <a:buChar char="•"/>
            </a:pPr>
            <a:endParaRPr lang="en-US" sz="1200">
              <a:solidFill>
                <a:srgbClr val="000000"/>
              </a:solidFill>
            </a:endParaRPr>
          </a:p>
        </p:txBody>
      </p:sp>
      <p:pic>
        <p:nvPicPr>
          <p:cNvPr id="6" name="Picture 5">
            <a:extLst>
              <a:ext uri="{FF2B5EF4-FFF2-40B4-BE49-F238E27FC236}">
                <a16:creationId xmlns:a16="http://schemas.microsoft.com/office/drawing/2014/main" id="{143C2444-5112-4369-B834-C7BFAA5D7C33}"/>
              </a:ext>
            </a:extLst>
          </p:cNvPr>
          <p:cNvPicPr>
            <a:picLocks noChangeAspect="1"/>
          </p:cNvPicPr>
          <p:nvPr/>
        </p:nvPicPr>
        <p:blipFill>
          <a:blip r:embed="rId3"/>
          <a:stretch>
            <a:fillRect/>
          </a:stretch>
        </p:blipFill>
        <p:spPr>
          <a:xfrm>
            <a:off x="1933658" y="3418116"/>
            <a:ext cx="5276685" cy="2272536"/>
          </a:xfrm>
          <a:prstGeom prst="rect">
            <a:avLst/>
          </a:prstGeom>
        </p:spPr>
      </p:pic>
      <p:sp>
        <p:nvSpPr>
          <p:cNvPr id="2" name="投影片編號版面配置區 1"/>
          <p:cNvSpPr>
            <a:spLocks noGrp="1"/>
          </p:cNvSpPr>
          <p:nvPr>
            <p:ph type="sldNum" sz="quarter" idx="12"/>
          </p:nvPr>
        </p:nvSpPr>
        <p:spPr/>
        <p:txBody>
          <a:bodyPr/>
          <a:lstStyle/>
          <a:p>
            <a:fld id="{4FAB73BC-B049-4115-A692-8D63A059BFB8}" type="slidenum">
              <a:rPr lang="en-US" smtClean="0"/>
              <a:t>706</a:t>
            </a:fld>
            <a:endParaRPr lang="en-US"/>
          </a:p>
        </p:txBody>
      </p:sp>
    </p:spTree>
    <p:extLst>
      <p:ext uri="{BB962C8B-B14F-4D97-AF65-F5344CB8AC3E}">
        <p14:creationId xmlns:p14="http://schemas.microsoft.com/office/powerpoint/2010/main" val="386765540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707.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noAutofit/>
          </a:bodyPr>
          <a:lstStyle/>
          <a:p>
            <a:r>
              <a:rPr lang="en-US" altLang="zh-TW" sz="2700"/>
              <a:t>24.2</a:t>
            </a:r>
            <a:r>
              <a:rPr lang="zh-TW" altLang="en-US" sz="2700" smtClean="0"/>
              <a:t>設定</a:t>
            </a:r>
            <a:r>
              <a:rPr lang="zh-TW" altLang="en-US" sz="2700"/>
              <a:t>思科 </a:t>
            </a:r>
            <a:r>
              <a:rPr lang="en-US" altLang="zh-TW" sz="2700"/>
              <a:t>IOS DHCPv4 </a:t>
            </a:r>
            <a:r>
              <a:rPr lang="zh-TW" altLang="en-US" sz="2700"/>
              <a:t>伺服器</a:t>
            </a:r>
            <a:br>
              <a:rPr lang="en-US" sz="2700"/>
            </a:br>
            <a:r>
              <a:rPr lang="en-US" altLang="zh-TW" sz="2700"/>
              <a:t>DHCPv4 </a:t>
            </a:r>
            <a:r>
              <a:rPr lang="zh-TW" altLang="en-US" sz="2700"/>
              <a:t>轉送 </a:t>
            </a:r>
            <a:r>
              <a:rPr lang="en-US" altLang="zh-TW" sz="2700"/>
              <a:t>(</a:t>
            </a:r>
            <a:r>
              <a:rPr lang="zh-TW" altLang="en-US" sz="2700"/>
              <a:t>續</a:t>
            </a:r>
            <a:r>
              <a:rPr lang="en-US" altLang="zh-TW" sz="2700"/>
              <a:t>) </a:t>
            </a:r>
          </a:p>
        </p:txBody>
      </p:sp>
      <p:sp>
        <p:nvSpPr>
          <p:cNvPr id="4" name="Content Placeholder 3">
            <a:extLst>
              <a:ext uri="{FF2B5EF4-FFF2-40B4-BE49-F238E27FC236}">
                <a16:creationId xmlns:a16="http://schemas.microsoft.com/office/drawing/2014/main" id="{B80CB5D6-5ECD-4631-A8B6-534033273036}"/>
              </a:ext>
            </a:extLst>
          </p:cNvPr>
          <p:cNvSpPr>
            <a:spLocks noGrp="1"/>
          </p:cNvSpPr>
          <p:nvPr>
            <p:ph idx="1"/>
          </p:nvPr>
        </p:nvSpPr>
        <p:spPr>
          <a:xfrm>
            <a:off x="474662" y="1589088"/>
            <a:ext cx="8280057" cy="2107140"/>
          </a:xfrm>
        </p:spPr>
        <p:txBody>
          <a:bodyPr/>
          <a:lstStyle/>
          <a:p>
            <a:pPr marL="342892" indent="-342892" algn="l">
              <a:buFont typeface="Arial" panose="020b0604020202020204" pitchFamily="34" charset="0"/>
              <a:buChar char="•"/>
            </a:pPr>
            <a:r>
              <a:rPr lang="zh-TW" altLang="en-US" sz="1600">
                <a:solidFill>
                  <a:srgbClr val="000000"/>
                </a:solidFill>
              </a:rPr>
              <a:t>使用 </a:t>
            </a:r>
            <a:r>
              <a:rPr lang="en-US" altLang="zh-TW" sz="1600" b="1">
                <a:solidFill>
                  <a:srgbClr val="000000"/>
                </a:solidFill>
              </a:rPr>
              <a:t>ip helper-address </a:t>
            </a:r>
            <a:r>
              <a:rPr lang="zh-TW" altLang="en-US" sz="1600">
                <a:solidFill>
                  <a:srgbClr val="000000"/>
                </a:solidFill>
              </a:rPr>
              <a:t> </a:t>
            </a:r>
            <a:r>
              <a:rPr lang="en-US" altLang="zh-TW" sz="1600" i="1">
                <a:solidFill>
                  <a:srgbClr val="000000"/>
                </a:solidFill>
              </a:rPr>
              <a:t>address </a:t>
            </a:r>
            <a:r>
              <a:rPr lang="zh-TW" altLang="en-US" sz="1600">
                <a:solidFill>
                  <a:srgbClr val="000000"/>
                </a:solidFill>
              </a:rPr>
              <a:t> 介面設定命令來設定 </a:t>
            </a:r>
            <a:r>
              <a:rPr lang="en-US" altLang="zh-TW" sz="1600">
                <a:solidFill>
                  <a:srgbClr val="000000"/>
                </a:solidFill>
              </a:rPr>
              <a:t>R1</a:t>
            </a:r>
            <a:r>
              <a:rPr lang="zh-TW" altLang="en-US" sz="1600">
                <a:solidFill>
                  <a:srgbClr val="000000"/>
                </a:solidFill>
              </a:rPr>
              <a:t>。這會導致 </a:t>
            </a:r>
            <a:r>
              <a:rPr lang="en-US" altLang="zh-TW" sz="1600">
                <a:solidFill>
                  <a:srgbClr val="000000"/>
                </a:solidFill>
              </a:rPr>
              <a:t>R1 </a:t>
            </a:r>
            <a:r>
              <a:rPr lang="zh-TW" altLang="en-US" sz="1600">
                <a:solidFill>
                  <a:srgbClr val="000000"/>
                </a:solidFill>
              </a:rPr>
              <a:t>將 </a:t>
            </a:r>
            <a:r>
              <a:rPr lang="en-US" altLang="zh-TW" sz="1600">
                <a:solidFill>
                  <a:srgbClr val="000000"/>
                </a:solidFill>
              </a:rPr>
              <a:t>DHCPv4 </a:t>
            </a:r>
            <a:r>
              <a:rPr lang="zh-TW" altLang="en-US" sz="1600">
                <a:solidFill>
                  <a:srgbClr val="000000"/>
                </a:solidFill>
              </a:rPr>
              <a:t>廣播轉送至 </a:t>
            </a:r>
            <a:r>
              <a:rPr lang="en-US" altLang="zh-TW" sz="1600">
                <a:solidFill>
                  <a:srgbClr val="000000"/>
                </a:solidFill>
              </a:rPr>
              <a:t>DHCPv4 </a:t>
            </a:r>
            <a:r>
              <a:rPr lang="zh-TW" altLang="en-US" sz="1600">
                <a:solidFill>
                  <a:srgbClr val="000000"/>
                </a:solidFill>
              </a:rPr>
              <a:t>伺服器。如範例所示，</a:t>
            </a:r>
            <a:r>
              <a:rPr lang="en-US" altLang="zh-TW" sz="1600">
                <a:solidFill>
                  <a:srgbClr val="000000"/>
                </a:solidFill>
              </a:rPr>
              <a:t>R1 </a:t>
            </a:r>
            <a:r>
              <a:rPr lang="zh-TW" altLang="en-US" sz="1600">
                <a:solidFill>
                  <a:srgbClr val="000000"/>
                </a:solidFill>
              </a:rPr>
              <a:t>上接收來自 </a:t>
            </a:r>
            <a:r>
              <a:rPr lang="en-US" altLang="zh-TW" sz="1600">
                <a:solidFill>
                  <a:srgbClr val="000000"/>
                </a:solidFill>
              </a:rPr>
              <a:t>PC1 </a:t>
            </a:r>
            <a:r>
              <a:rPr lang="zh-TW" altLang="en-US" sz="1600">
                <a:solidFill>
                  <a:srgbClr val="000000"/>
                </a:solidFill>
              </a:rPr>
              <a:t>廣播的介面設定為在 </a:t>
            </a:r>
            <a:r>
              <a:rPr lang="en-US" altLang="zh-TW" sz="1600">
                <a:solidFill>
                  <a:srgbClr val="000000"/>
                </a:solidFill>
              </a:rPr>
              <a:t>192.168.11.6 </a:t>
            </a:r>
            <a:r>
              <a:rPr lang="zh-TW" altLang="en-US" sz="1600">
                <a:solidFill>
                  <a:srgbClr val="000000"/>
                </a:solidFill>
              </a:rPr>
              <a:t>將 </a:t>
            </a:r>
            <a:r>
              <a:rPr lang="en-US" altLang="zh-TW" sz="1600">
                <a:solidFill>
                  <a:srgbClr val="000000"/>
                </a:solidFill>
              </a:rPr>
              <a:t>DHCPv4 </a:t>
            </a:r>
            <a:r>
              <a:rPr lang="zh-TW" altLang="en-US" sz="1600">
                <a:solidFill>
                  <a:srgbClr val="000000"/>
                </a:solidFill>
              </a:rPr>
              <a:t>位址轉送至 </a:t>
            </a:r>
            <a:r>
              <a:rPr lang="en-US" altLang="zh-TW" sz="1600">
                <a:solidFill>
                  <a:srgbClr val="000000"/>
                </a:solidFill>
              </a:rPr>
              <a:t>DHCPv4 </a:t>
            </a:r>
            <a:r>
              <a:rPr lang="zh-TW" altLang="en-US" sz="1600">
                <a:solidFill>
                  <a:srgbClr val="000000"/>
                </a:solidFill>
              </a:rPr>
              <a:t>伺服器。</a:t>
            </a:r>
          </a:p>
          <a:p>
            <a:pPr marL="342892" indent="-342892" algn="l">
              <a:buFont typeface="Arial" panose="020b0604020202020204" pitchFamily="34" charset="0"/>
              <a:buChar char="•"/>
            </a:pPr>
            <a:r>
              <a:rPr lang="zh-TW" altLang="en-US" sz="1600">
                <a:solidFill>
                  <a:srgbClr val="000000"/>
                </a:solidFill>
              </a:rPr>
              <a:t>當 </a:t>
            </a:r>
            <a:r>
              <a:rPr lang="en-US" altLang="zh-TW" sz="1600">
                <a:solidFill>
                  <a:srgbClr val="000000"/>
                </a:solidFill>
              </a:rPr>
              <a:t>R1 </a:t>
            </a:r>
            <a:r>
              <a:rPr lang="zh-TW" altLang="en-US" sz="1600">
                <a:solidFill>
                  <a:srgbClr val="000000"/>
                </a:solidFill>
              </a:rPr>
              <a:t>已設定為 </a:t>
            </a:r>
            <a:r>
              <a:rPr lang="en-US" altLang="zh-TW" sz="1600">
                <a:solidFill>
                  <a:srgbClr val="000000"/>
                </a:solidFill>
              </a:rPr>
              <a:t>DHCPv4 </a:t>
            </a:r>
            <a:r>
              <a:rPr lang="zh-TW" altLang="en-US" sz="1600">
                <a:solidFill>
                  <a:srgbClr val="000000"/>
                </a:solidFill>
              </a:rPr>
              <a:t>轉送代理時，它接受 </a:t>
            </a:r>
            <a:r>
              <a:rPr lang="en-US" altLang="zh-TW" sz="1600">
                <a:solidFill>
                  <a:srgbClr val="000000"/>
                </a:solidFill>
              </a:rPr>
              <a:t>DHCPv4 </a:t>
            </a:r>
            <a:r>
              <a:rPr lang="zh-TW" altLang="en-US" sz="1600">
                <a:solidFill>
                  <a:srgbClr val="000000"/>
                </a:solidFill>
              </a:rPr>
              <a:t>服務的廣播要求，然後將這些要求轉發到 </a:t>
            </a:r>
            <a:r>
              <a:rPr lang="en-US" altLang="zh-TW" sz="1600">
                <a:solidFill>
                  <a:srgbClr val="000000"/>
                </a:solidFill>
              </a:rPr>
              <a:t>IPv4 </a:t>
            </a:r>
            <a:r>
              <a:rPr lang="zh-TW" altLang="en-US" sz="1600">
                <a:solidFill>
                  <a:srgbClr val="000000"/>
                </a:solidFill>
              </a:rPr>
              <a:t>位址 </a:t>
            </a:r>
            <a:r>
              <a:rPr lang="en-US" altLang="zh-TW" sz="1600">
                <a:solidFill>
                  <a:srgbClr val="000000"/>
                </a:solidFill>
              </a:rPr>
              <a:t>192.168.11.6</a:t>
            </a:r>
            <a:r>
              <a:rPr lang="zh-TW" altLang="en-US" sz="1600">
                <a:solidFill>
                  <a:srgbClr val="000000"/>
                </a:solidFill>
              </a:rPr>
              <a:t>。網路管理者可以用 </a:t>
            </a:r>
            <a:r>
              <a:rPr lang="en-US" altLang="zh-TW" sz="1600" b="1">
                <a:solidFill>
                  <a:srgbClr val="000000"/>
                </a:solidFill>
              </a:rPr>
              <a:t>show ip interface</a:t>
            </a:r>
            <a:r>
              <a:rPr lang="zh-TW" altLang="en-US" sz="1600">
                <a:solidFill>
                  <a:srgbClr val="000000"/>
                </a:solidFill>
              </a:rPr>
              <a:t> 命令檢驗設定。</a:t>
            </a:r>
          </a:p>
        </p:txBody>
      </p:sp>
      <p:pic>
        <p:nvPicPr>
          <p:cNvPr id="7" name="Picture 6">
            <a:extLst>
              <a:ext uri="{FF2B5EF4-FFF2-40B4-BE49-F238E27FC236}">
                <a16:creationId xmlns:a16="http://schemas.microsoft.com/office/drawing/2014/main" id="{4C2BCC5F-EC54-4C13-B73D-BD162833666B}"/>
              </a:ext>
            </a:extLst>
          </p:cNvPr>
          <p:cNvPicPr>
            <a:picLocks noChangeAspect="1"/>
          </p:cNvPicPr>
          <p:nvPr/>
        </p:nvPicPr>
        <p:blipFill>
          <a:blip r:embed="rId3"/>
          <a:stretch>
            <a:fillRect/>
          </a:stretch>
        </p:blipFill>
        <p:spPr>
          <a:xfrm>
            <a:off x="709793" y="3757187"/>
            <a:ext cx="3205257" cy="1013061"/>
          </a:xfrm>
          <a:prstGeom prst="rect">
            <a:avLst/>
          </a:prstGeom>
        </p:spPr>
      </p:pic>
      <p:pic>
        <p:nvPicPr>
          <p:cNvPr id="8" name="Picture 7">
            <a:extLst>
              <a:ext uri="{FF2B5EF4-FFF2-40B4-BE49-F238E27FC236}">
                <a16:creationId xmlns:a16="http://schemas.microsoft.com/office/drawing/2014/main" id="{94E9B43E-1199-40D4-95EE-4955AF297B97}"/>
              </a:ext>
            </a:extLst>
          </p:cNvPr>
          <p:cNvPicPr>
            <a:picLocks noChangeAspect="1"/>
          </p:cNvPicPr>
          <p:nvPr/>
        </p:nvPicPr>
        <p:blipFill>
          <a:blip r:embed="rId4"/>
          <a:stretch>
            <a:fillRect/>
          </a:stretch>
        </p:blipFill>
        <p:spPr>
          <a:xfrm>
            <a:off x="4572000" y="3696227"/>
            <a:ext cx="3771900" cy="1876425"/>
          </a:xfrm>
          <a:prstGeom prst="rect">
            <a:avLst/>
          </a:prstGeom>
        </p:spPr>
      </p:pic>
      <p:sp>
        <p:nvSpPr>
          <p:cNvPr id="2" name="投影片編號版面配置區 1"/>
          <p:cNvSpPr>
            <a:spLocks noGrp="1"/>
          </p:cNvSpPr>
          <p:nvPr>
            <p:ph type="sldNum" sz="quarter" idx="12"/>
          </p:nvPr>
        </p:nvSpPr>
        <p:spPr/>
        <p:txBody>
          <a:bodyPr/>
          <a:lstStyle/>
          <a:p>
            <a:fld id="{4FAB73BC-B049-4115-A692-8D63A059BFB8}" type="slidenum">
              <a:rPr lang="en-US" smtClean="0"/>
              <a:t>707</a:t>
            </a:fld>
            <a:endParaRPr lang="en-US"/>
          </a:p>
        </p:txBody>
      </p:sp>
    </p:spTree>
    <p:extLst>
      <p:ext uri="{BB962C8B-B14F-4D97-AF65-F5344CB8AC3E}">
        <p14:creationId xmlns:p14="http://schemas.microsoft.com/office/powerpoint/2010/main" val="271715334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708.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noAutofit/>
          </a:bodyPr>
          <a:lstStyle/>
          <a:p>
            <a:r>
              <a:rPr lang="en-US" altLang="zh-TW" sz="2700"/>
              <a:t>24.2</a:t>
            </a:r>
            <a:r>
              <a:rPr lang="zh-TW" altLang="en-US" sz="2700" smtClean="0"/>
              <a:t>設定</a:t>
            </a:r>
            <a:r>
              <a:rPr lang="zh-TW" altLang="en-US" sz="2700"/>
              <a:t>思科 </a:t>
            </a:r>
            <a:r>
              <a:rPr lang="en-US" altLang="zh-TW" sz="2700"/>
              <a:t>IOS DHCPv4 </a:t>
            </a:r>
            <a:r>
              <a:rPr lang="zh-TW" altLang="en-US" sz="2700"/>
              <a:t>伺服器</a:t>
            </a:r>
            <a:br>
              <a:rPr lang="en-US" sz="2700"/>
            </a:br>
            <a:r>
              <a:rPr lang="zh-TW" altLang="en-US" sz="2700"/>
              <a:t>其他服務廣播轉送</a:t>
            </a:r>
          </a:p>
        </p:txBody>
      </p:sp>
      <p:sp>
        <p:nvSpPr>
          <p:cNvPr id="5" name="Content Placeholder 4">
            <a:extLst>
              <a:ext uri="{FF2B5EF4-FFF2-40B4-BE49-F238E27FC236}">
                <a16:creationId xmlns:a16="http://schemas.microsoft.com/office/drawing/2014/main" id="{95D01B9E-FC90-4A46-9EBA-0917DA93EECC}"/>
              </a:ext>
            </a:extLst>
          </p:cNvPr>
          <p:cNvSpPr>
            <a:spLocks noGrp="1"/>
          </p:cNvSpPr>
          <p:nvPr>
            <p:ph idx="1"/>
          </p:nvPr>
        </p:nvSpPr>
        <p:spPr>
          <a:xfrm>
            <a:off x="474662" y="1589088"/>
            <a:ext cx="8280057" cy="3689897"/>
          </a:xfrm>
        </p:spPr>
        <p:txBody>
          <a:bodyPr/>
          <a:lstStyle/>
          <a:p>
            <a:pPr marL="0" indent="0" algn="l"/>
            <a:r>
              <a:rPr lang="en-US" altLang="zh-TW" sz="1600">
                <a:solidFill>
                  <a:srgbClr val="000000"/>
                </a:solidFill>
              </a:rPr>
              <a:t>DHCPv4 </a:t>
            </a:r>
            <a:r>
              <a:rPr lang="zh-TW" altLang="en-US" sz="1600">
                <a:solidFill>
                  <a:srgbClr val="000000"/>
                </a:solidFill>
              </a:rPr>
              <a:t>不是路由器可設定為轉送的唯一服務。預設情況下， </a:t>
            </a:r>
            <a:r>
              <a:rPr lang="en-US" altLang="zh-TW" sz="1600" b="1">
                <a:solidFill>
                  <a:srgbClr val="000000"/>
                </a:solidFill>
              </a:rPr>
              <a:t>ip helper-address</a:t>
            </a:r>
            <a:r>
              <a:rPr lang="zh-TW" altLang="en-US" sz="1600">
                <a:solidFill>
                  <a:srgbClr val="000000"/>
                </a:solidFill>
              </a:rPr>
              <a:t> 命令會轉送下列八個 </a:t>
            </a:r>
            <a:r>
              <a:rPr lang="en-US" altLang="zh-TW" sz="1600">
                <a:solidFill>
                  <a:srgbClr val="000000"/>
                </a:solidFill>
              </a:rPr>
              <a:t>UDP </a:t>
            </a:r>
            <a:r>
              <a:rPr lang="zh-TW" altLang="en-US" sz="1600">
                <a:solidFill>
                  <a:srgbClr val="000000"/>
                </a:solidFill>
              </a:rPr>
              <a:t>服務：</a:t>
            </a:r>
          </a:p>
          <a:p>
            <a:pPr marL="342892" indent="-342892" algn="l">
              <a:buFont typeface="Arial" panose="020b0604020202020204" pitchFamily="34" charset="0"/>
              <a:buChar char="•"/>
            </a:pPr>
            <a:r>
              <a:rPr lang="zh-TW" altLang="en-US" sz="1600">
                <a:solidFill>
                  <a:srgbClr val="000000"/>
                </a:solidFill>
              </a:rPr>
              <a:t>連接埠 </a:t>
            </a:r>
            <a:r>
              <a:rPr lang="en-US" altLang="zh-TW" sz="1600">
                <a:solidFill>
                  <a:srgbClr val="000000"/>
                </a:solidFill>
              </a:rPr>
              <a:t>37</a:t>
            </a:r>
            <a:r>
              <a:rPr lang="zh-TW" altLang="en-US" sz="1600">
                <a:solidFill>
                  <a:srgbClr val="000000"/>
                </a:solidFill>
              </a:rPr>
              <a:t>：</a:t>
            </a:r>
            <a:r>
              <a:rPr lang="en-US" altLang="zh-TW" sz="1600">
                <a:solidFill>
                  <a:srgbClr val="000000"/>
                </a:solidFill>
              </a:rPr>
              <a:t>Time</a:t>
            </a:r>
          </a:p>
          <a:p>
            <a:pPr marL="342892" indent="-342892" algn="l">
              <a:buFont typeface="Arial" panose="020b0604020202020204" pitchFamily="34" charset="0"/>
              <a:buChar char="•"/>
            </a:pPr>
            <a:r>
              <a:rPr lang="zh-TW" altLang="en-US" sz="1600">
                <a:solidFill>
                  <a:srgbClr val="000000"/>
                </a:solidFill>
              </a:rPr>
              <a:t>連接埠 </a:t>
            </a:r>
            <a:r>
              <a:rPr lang="en-US" altLang="zh-TW" sz="1600">
                <a:solidFill>
                  <a:srgbClr val="000000"/>
                </a:solidFill>
              </a:rPr>
              <a:t>49</a:t>
            </a:r>
            <a:r>
              <a:rPr lang="zh-TW" altLang="en-US" sz="1600">
                <a:solidFill>
                  <a:srgbClr val="000000"/>
                </a:solidFill>
              </a:rPr>
              <a:t>：</a:t>
            </a:r>
            <a:r>
              <a:rPr lang="en-US" altLang="zh-TW" sz="1600">
                <a:solidFill>
                  <a:srgbClr val="000000"/>
                </a:solidFill>
              </a:rPr>
              <a:t>TACACS</a:t>
            </a:r>
          </a:p>
          <a:p>
            <a:pPr marL="342892" indent="-342892" algn="l">
              <a:buFont typeface="Arial" panose="020b0604020202020204" pitchFamily="34" charset="0"/>
              <a:buChar char="•"/>
            </a:pPr>
            <a:r>
              <a:rPr lang="zh-TW" altLang="en-US" sz="1600">
                <a:solidFill>
                  <a:srgbClr val="000000"/>
                </a:solidFill>
              </a:rPr>
              <a:t>連接埠 </a:t>
            </a:r>
            <a:r>
              <a:rPr lang="en-US" altLang="zh-TW" sz="1600">
                <a:solidFill>
                  <a:srgbClr val="000000"/>
                </a:solidFill>
              </a:rPr>
              <a:t>53</a:t>
            </a:r>
            <a:r>
              <a:rPr lang="zh-TW" altLang="en-US" sz="1600">
                <a:solidFill>
                  <a:srgbClr val="000000"/>
                </a:solidFill>
              </a:rPr>
              <a:t>：</a:t>
            </a:r>
            <a:r>
              <a:rPr lang="en-US" altLang="zh-TW" sz="1600">
                <a:solidFill>
                  <a:srgbClr val="000000"/>
                </a:solidFill>
              </a:rPr>
              <a:t>DNS</a:t>
            </a:r>
          </a:p>
          <a:p>
            <a:pPr marL="342892" indent="-342892" algn="l">
              <a:buFont typeface="Arial" panose="020b0604020202020204" pitchFamily="34" charset="0"/>
              <a:buChar char="•"/>
            </a:pPr>
            <a:r>
              <a:rPr lang="zh-TW" altLang="en-US" sz="1600">
                <a:solidFill>
                  <a:srgbClr val="000000"/>
                </a:solidFill>
              </a:rPr>
              <a:t>連接埠 </a:t>
            </a:r>
            <a:r>
              <a:rPr lang="en-US" altLang="zh-TW" sz="1600">
                <a:solidFill>
                  <a:srgbClr val="000000"/>
                </a:solidFill>
              </a:rPr>
              <a:t>67</a:t>
            </a:r>
            <a:r>
              <a:rPr lang="zh-TW" altLang="en-US" sz="1600">
                <a:solidFill>
                  <a:srgbClr val="000000"/>
                </a:solidFill>
              </a:rPr>
              <a:t>：</a:t>
            </a:r>
            <a:r>
              <a:rPr lang="en-US" altLang="zh-TW" sz="1600">
                <a:solidFill>
                  <a:srgbClr val="000000"/>
                </a:solidFill>
              </a:rPr>
              <a:t>DHCP/BOOTP Server</a:t>
            </a:r>
            <a:endParaRPr lang="zh-TW" altLang="en-US" sz="1600">
              <a:solidFill>
                <a:srgbClr val="000000"/>
              </a:solidFill>
            </a:endParaRPr>
          </a:p>
          <a:p>
            <a:pPr marL="342892" indent="-342892" algn="l">
              <a:buFont typeface="Arial" panose="020b0604020202020204" pitchFamily="34" charset="0"/>
              <a:buChar char="•"/>
            </a:pPr>
            <a:r>
              <a:rPr lang="zh-TW" altLang="en-US" sz="1600">
                <a:solidFill>
                  <a:srgbClr val="000000"/>
                </a:solidFill>
              </a:rPr>
              <a:t>連接埠 </a:t>
            </a:r>
            <a:r>
              <a:rPr lang="en-US" altLang="zh-TW" sz="1600">
                <a:solidFill>
                  <a:srgbClr val="000000"/>
                </a:solidFill>
              </a:rPr>
              <a:t>68</a:t>
            </a:r>
            <a:r>
              <a:rPr lang="zh-TW" altLang="en-US" sz="1600">
                <a:solidFill>
                  <a:srgbClr val="000000"/>
                </a:solidFill>
              </a:rPr>
              <a:t>：</a:t>
            </a:r>
            <a:r>
              <a:rPr lang="en-US" altLang="zh-TW" sz="1600">
                <a:solidFill>
                  <a:srgbClr val="000000"/>
                </a:solidFill>
              </a:rPr>
              <a:t>DHCP/BOOTP Client</a:t>
            </a:r>
            <a:endParaRPr lang="zh-TW" altLang="en-US" sz="1600">
              <a:solidFill>
                <a:srgbClr val="000000"/>
              </a:solidFill>
            </a:endParaRPr>
          </a:p>
          <a:p>
            <a:pPr marL="342892" indent="-342892" algn="l">
              <a:buFont typeface="Arial" panose="020b0604020202020204" pitchFamily="34" charset="0"/>
              <a:buChar char="•"/>
            </a:pPr>
            <a:r>
              <a:rPr lang="zh-TW" altLang="en-US" sz="1600">
                <a:solidFill>
                  <a:srgbClr val="000000"/>
                </a:solidFill>
              </a:rPr>
              <a:t>連接埠 </a:t>
            </a:r>
            <a:r>
              <a:rPr lang="en-US" altLang="zh-TW" sz="1600">
                <a:solidFill>
                  <a:srgbClr val="000000"/>
                </a:solidFill>
              </a:rPr>
              <a:t>69</a:t>
            </a:r>
            <a:r>
              <a:rPr lang="zh-TW" altLang="en-US" sz="1600">
                <a:solidFill>
                  <a:srgbClr val="000000"/>
                </a:solidFill>
              </a:rPr>
              <a:t>：</a:t>
            </a:r>
            <a:r>
              <a:rPr lang="en-US" altLang="zh-TW" sz="1600">
                <a:solidFill>
                  <a:srgbClr val="000000"/>
                </a:solidFill>
              </a:rPr>
              <a:t>TFTP</a:t>
            </a:r>
          </a:p>
          <a:p>
            <a:pPr marL="342892" indent="-342892" algn="l">
              <a:buFont typeface="Arial" panose="020b0604020202020204" pitchFamily="34" charset="0"/>
              <a:buChar char="•"/>
            </a:pPr>
            <a:r>
              <a:rPr lang="zh-TW" altLang="en-US" sz="1600">
                <a:solidFill>
                  <a:srgbClr val="000000"/>
                </a:solidFill>
              </a:rPr>
              <a:t>連接埠 </a:t>
            </a:r>
            <a:r>
              <a:rPr lang="en-US" altLang="zh-TW" sz="1600">
                <a:solidFill>
                  <a:srgbClr val="000000"/>
                </a:solidFill>
              </a:rPr>
              <a:t>137 : NetBIOS Name Service</a:t>
            </a:r>
            <a:endParaRPr lang="zh-TW" altLang="en-US" sz="1600">
              <a:solidFill>
                <a:srgbClr val="000000"/>
              </a:solidFill>
            </a:endParaRPr>
          </a:p>
          <a:p>
            <a:pPr marL="342892" indent="-342892" algn="l">
              <a:buFont typeface="Arial" panose="020b0604020202020204" pitchFamily="34" charset="0"/>
              <a:buChar char="•"/>
            </a:pPr>
            <a:r>
              <a:rPr lang="zh-TW" altLang="en-US" sz="1600">
                <a:solidFill>
                  <a:srgbClr val="000000"/>
                </a:solidFill>
              </a:rPr>
              <a:t>連接埠 </a:t>
            </a:r>
            <a:r>
              <a:rPr lang="en-US" altLang="zh-TW" sz="1600">
                <a:solidFill>
                  <a:srgbClr val="000000"/>
                </a:solidFill>
              </a:rPr>
              <a:t>138 : NetBIOS Datagram Service</a:t>
            </a:r>
            <a:endParaRPr lang="zh-TW" altLang="en-US" sz="1600">
              <a:solidFill>
                <a:srgbClr val="000000"/>
              </a:solidFill>
            </a:endParaRPr>
          </a:p>
          <a:p>
            <a:pPr marL="342892" indent="-342892" algn="l">
              <a:buFont typeface="Arial" panose="020b0604020202020204" pitchFamily="34" charset="0"/>
              <a:buChar char="•"/>
            </a:pPr>
            <a:endParaRPr lang="en-US" sz="1400">
              <a:solidFill>
                <a:srgbClr val="000000"/>
              </a:solidFill>
            </a:endParaRPr>
          </a:p>
        </p:txBody>
      </p:sp>
      <p:sp>
        <p:nvSpPr>
          <p:cNvPr id="2" name="投影片編號版面配置區 1"/>
          <p:cNvSpPr>
            <a:spLocks noGrp="1"/>
          </p:cNvSpPr>
          <p:nvPr>
            <p:ph type="sldNum" sz="quarter" idx="12"/>
          </p:nvPr>
        </p:nvSpPr>
        <p:spPr/>
        <p:txBody>
          <a:bodyPr/>
          <a:lstStyle/>
          <a:p>
            <a:fld id="{4FAB73BC-B049-4115-A692-8D63A059BFB8}" type="slidenum">
              <a:rPr lang="en-US" smtClean="0"/>
              <a:t>708</a:t>
            </a:fld>
            <a:endParaRPr lang="en-US"/>
          </a:p>
        </p:txBody>
      </p:sp>
    </p:spTree>
    <p:extLst>
      <p:ext uri="{BB962C8B-B14F-4D97-AF65-F5344CB8AC3E}">
        <p14:creationId xmlns:p14="http://schemas.microsoft.com/office/powerpoint/2010/main" val="426197046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709.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noAutofit/>
          </a:bodyPr>
          <a:lstStyle/>
          <a:p>
            <a:r>
              <a:rPr lang="en-US" altLang="zh-TW" sz="2700"/>
              <a:t>24.3</a:t>
            </a:r>
            <a:r>
              <a:rPr lang="zh-TW" altLang="en-US" sz="2700" smtClean="0"/>
              <a:t>設定 </a:t>
            </a:r>
            <a:r>
              <a:rPr lang="en-US" altLang="zh-TW" sz="2700"/>
              <a:t>DHCPv4 </a:t>
            </a:r>
            <a:r>
              <a:rPr lang="zh-TW" altLang="en-US" sz="2700"/>
              <a:t>用戶端</a:t>
            </a:r>
            <a:br>
              <a:rPr lang="en-US" sz="2700"/>
            </a:br>
            <a:r>
              <a:rPr lang="zh-TW" altLang="en-US" sz="2700"/>
              <a:t>思科路由器成為 </a:t>
            </a:r>
            <a:r>
              <a:rPr lang="en-US" altLang="zh-TW" sz="2700"/>
              <a:t>DHCPv4 </a:t>
            </a:r>
            <a:r>
              <a:rPr lang="zh-TW" altLang="en-US" sz="2700"/>
              <a:t>用戶端</a:t>
            </a:r>
          </a:p>
        </p:txBody>
      </p:sp>
      <p:sp>
        <p:nvSpPr>
          <p:cNvPr id="4" name="Content Placeholder 3">
            <a:extLst>
              <a:ext uri="{FF2B5EF4-FFF2-40B4-BE49-F238E27FC236}">
                <a16:creationId xmlns:a16="http://schemas.microsoft.com/office/drawing/2014/main" id="{3AA97A66-55E7-4FFE-B490-8C78D35AE189}"/>
              </a:ext>
            </a:extLst>
          </p:cNvPr>
          <p:cNvSpPr>
            <a:spLocks noGrp="1"/>
          </p:cNvSpPr>
          <p:nvPr>
            <p:ph idx="1"/>
          </p:nvPr>
        </p:nvSpPr>
        <p:spPr>
          <a:xfrm>
            <a:off x="474662" y="1589088"/>
            <a:ext cx="8280057" cy="2533877"/>
          </a:xfrm>
        </p:spPr>
        <p:txBody>
          <a:bodyPr/>
          <a:lstStyle/>
          <a:p>
            <a:pPr marL="0" indent="0" algn="l"/>
            <a:r>
              <a:rPr lang="zh-TW" altLang="en-US" sz="1400">
                <a:solidFill>
                  <a:srgbClr val="000000"/>
                </a:solidFill>
              </a:rPr>
              <a:t>在某些情況下，你可能會透過 </a:t>
            </a:r>
            <a:r>
              <a:rPr lang="en-US" altLang="zh-TW" sz="1400">
                <a:solidFill>
                  <a:srgbClr val="000000"/>
                </a:solidFill>
              </a:rPr>
              <a:t>ISP </a:t>
            </a:r>
            <a:r>
              <a:rPr lang="zh-TW" altLang="en-US" sz="1400">
                <a:solidFill>
                  <a:srgbClr val="000000"/>
                </a:solidFill>
              </a:rPr>
              <a:t>存取 </a:t>
            </a:r>
            <a:r>
              <a:rPr lang="en-US" altLang="zh-TW" sz="1400">
                <a:solidFill>
                  <a:srgbClr val="000000"/>
                </a:solidFill>
              </a:rPr>
              <a:t>DHCP </a:t>
            </a:r>
            <a:r>
              <a:rPr lang="zh-TW" altLang="en-US" sz="1400">
                <a:solidFill>
                  <a:srgbClr val="000000"/>
                </a:solidFill>
              </a:rPr>
              <a:t>伺服器。在這些情況下，你可以將思科 </a:t>
            </a:r>
            <a:r>
              <a:rPr lang="en-US" altLang="zh-TW" sz="1400">
                <a:solidFill>
                  <a:srgbClr val="000000"/>
                </a:solidFill>
              </a:rPr>
              <a:t>IOS </a:t>
            </a:r>
            <a:r>
              <a:rPr lang="zh-TW" altLang="en-US" sz="1400">
                <a:solidFill>
                  <a:srgbClr val="000000"/>
                </a:solidFill>
              </a:rPr>
              <a:t>路由器設定為 </a:t>
            </a:r>
            <a:r>
              <a:rPr lang="en-US" altLang="zh-TW" sz="1400">
                <a:solidFill>
                  <a:srgbClr val="000000"/>
                </a:solidFill>
              </a:rPr>
              <a:t>DHCPv4 </a:t>
            </a:r>
            <a:r>
              <a:rPr lang="zh-TW" altLang="en-US" sz="1400">
                <a:solidFill>
                  <a:srgbClr val="000000"/>
                </a:solidFill>
              </a:rPr>
              <a:t>用戶端。 </a:t>
            </a:r>
          </a:p>
          <a:p>
            <a:pPr marL="342892" indent="-342892" algn="l">
              <a:buFont typeface="Arial" panose="020b0604020202020204" pitchFamily="34" charset="0"/>
              <a:buChar char="•"/>
            </a:pPr>
            <a:r>
              <a:rPr lang="zh-TW" altLang="en-US" sz="1400">
                <a:solidFill>
                  <a:srgbClr val="000000"/>
                </a:solidFill>
              </a:rPr>
              <a:t>有時候，小型辦公室或家庭辦公室 </a:t>
            </a:r>
            <a:r>
              <a:rPr lang="en-US" altLang="zh-TW" sz="1400">
                <a:solidFill>
                  <a:srgbClr val="000000"/>
                </a:solidFill>
              </a:rPr>
              <a:t>(SOHO) </a:t>
            </a:r>
            <a:r>
              <a:rPr lang="zh-TW" altLang="en-US" sz="1400">
                <a:solidFill>
                  <a:srgbClr val="000000"/>
                </a:solidFill>
              </a:rPr>
              <a:t>和分公司站台中的思科路由器必須以與用戶端電腦類似的方式設定為 </a:t>
            </a:r>
            <a:r>
              <a:rPr lang="en-US" altLang="zh-TW" sz="1400">
                <a:solidFill>
                  <a:srgbClr val="000000"/>
                </a:solidFill>
              </a:rPr>
              <a:t>DHCPv4 </a:t>
            </a:r>
            <a:r>
              <a:rPr lang="zh-TW" altLang="en-US" sz="1400">
                <a:solidFill>
                  <a:srgbClr val="000000"/>
                </a:solidFill>
              </a:rPr>
              <a:t>用戶端。使用的方法取決於 </a:t>
            </a:r>
            <a:r>
              <a:rPr lang="en-US" altLang="zh-TW" sz="1400">
                <a:solidFill>
                  <a:srgbClr val="000000"/>
                </a:solidFill>
              </a:rPr>
              <a:t>ISP</a:t>
            </a:r>
            <a:r>
              <a:rPr lang="zh-TW" altLang="en-US" sz="1400">
                <a:solidFill>
                  <a:srgbClr val="000000"/>
                </a:solidFill>
              </a:rPr>
              <a:t>。但是，最簡單的設定是使用乙太網路介面來連接電纜或 </a:t>
            </a:r>
            <a:r>
              <a:rPr lang="en-US" altLang="zh-TW" sz="1400">
                <a:solidFill>
                  <a:srgbClr val="000000"/>
                </a:solidFill>
              </a:rPr>
              <a:t>DSL </a:t>
            </a:r>
            <a:r>
              <a:rPr lang="zh-TW" altLang="en-US" sz="1400">
                <a:solidFill>
                  <a:srgbClr val="000000"/>
                </a:solidFill>
              </a:rPr>
              <a:t>數據機。</a:t>
            </a:r>
          </a:p>
          <a:p>
            <a:pPr marL="342892" indent="-342892" algn="l">
              <a:buFont typeface="Arial" panose="020b0604020202020204" pitchFamily="34" charset="0"/>
              <a:buChar char="•"/>
            </a:pPr>
            <a:r>
              <a:rPr lang="zh-TW" altLang="en-US" sz="1400">
                <a:solidFill>
                  <a:srgbClr val="000000"/>
                </a:solidFill>
              </a:rPr>
              <a:t>若要將乙太網路介面設定為 </a:t>
            </a:r>
            <a:r>
              <a:rPr lang="en-US" altLang="zh-TW" sz="1400">
                <a:solidFill>
                  <a:srgbClr val="000000"/>
                </a:solidFill>
              </a:rPr>
              <a:t>DHCP </a:t>
            </a:r>
            <a:r>
              <a:rPr lang="zh-TW" altLang="en-US" sz="1400">
                <a:solidFill>
                  <a:srgbClr val="000000"/>
                </a:solidFill>
              </a:rPr>
              <a:t>用戶端，請使用 </a:t>
            </a:r>
            <a:r>
              <a:rPr lang="en-US" altLang="zh-TW" sz="1400" b="1">
                <a:solidFill>
                  <a:srgbClr val="000000"/>
                </a:solidFill>
              </a:rPr>
              <a:t>ip address dhcp</a:t>
            </a:r>
            <a:r>
              <a:rPr lang="zh-TW" altLang="en-US" sz="1400">
                <a:solidFill>
                  <a:srgbClr val="000000"/>
                </a:solidFill>
              </a:rPr>
              <a:t> 介面設定模式指令。</a:t>
            </a:r>
          </a:p>
          <a:p>
            <a:pPr marL="342892" indent="-342892" algn="l">
              <a:buFont typeface="Arial" panose="020b0604020202020204" pitchFamily="34" charset="0"/>
              <a:buChar char="•"/>
            </a:pPr>
            <a:r>
              <a:rPr lang="zh-TW" altLang="en-US" sz="1400">
                <a:solidFill>
                  <a:srgbClr val="000000"/>
                </a:solidFill>
              </a:rPr>
              <a:t>在圖中，假設已設定 </a:t>
            </a:r>
            <a:r>
              <a:rPr lang="en-US" altLang="zh-TW" sz="1400">
                <a:solidFill>
                  <a:srgbClr val="000000"/>
                </a:solidFill>
              </a:rPr>
              <a:t>ISP</a:t>
            </a:r>
            <a:r>
              <a:rPr lang="zh-TW" altLang="en-US" sz="1400">
                <a:solidFill>
                  <a:srgbClr val="000000"/>
                </a:solidFill>
              </a:rPr>
              <a:t>，以便在使用 </a:t>
            </a:r>
            <a:r>
              <a:rPr lang="en-US" altLang="zh-TW" sz="1400" b="1">
                <a:solidFill>
                  <a:srgbClr val="000000"/>
                </a:solidFill>
              </a:rPr>
              <a:t>ip address dhcp</a:t>
            </a:r>
            <a:r>
              <a:rPr lang="zh-TW" altLang="en-US" sz="1400">
                <a:solidFill>
                  <a:srgbClr val="000000"/>
                </a:solidFill>
              </a:rPr>
              <a:t> 指令設定 </a:t>
            </a:r>
            <a:r>
              <a:rPr lang="en-US" altLang="zh-TW" sz="1400">
                <a:solidFill>
                  <a:srgbClr val="000000"/>
                </a:solidFill>
              </a:rPr>
              <a:t>G0/0/1 </a:t>
            </a:r>
            <a:r>
              <a:rPr lang="zh-TW" altLang="en-US" sz="1400">
                <a:solidFill>
                  <a:srgbClr val="000000"/>
                </a:solidFill>
              </a:rPr>
              <a:t>介面之後，為特定客戶提供 </a:t>
            </a:r>
            <a:r>
              <a:rPr lang="en-US" altLang="zh-TW" sz="1400">
                <a:solidFill>
                  <a:srgbClr val="000000"/>
                </a:solidFill>
              </a:rPr>
              <a:t>209.165.201.0/27 </a:t>
            </a:r>
            <a:r>
              <a:rPr lang="zh-TW" altLang="en-US" sz="1400">
                <a:solidFill>
                  <a:srgbClr val="000000"/>
                </a:solidFill>
              </a:rPr>
              <a:t>網路範圍的 </a:t>
            </a:r>
            <a:r>
              <a:rPr lang="en-US" altLang="zh-TW" sz="1400">
                <a:solidFill>
                  <a:srgbClr val="000000"/>
                </a:solidFill>
              </a:rPr>
              <a:t>IP </a:t>
            </a:r>
            <a:r>
              <a:rPr lang="zh-TW" altLang="en-US" sz="1400">
                <a:solidFill>
                  <a:srgbClr val="000000"/>
                </a:solidFill>
              </a:rPr>
              <a:t>位址。</a:t>
            </a:r>
          </a:p>
          <a:p>
            <a:pPr marL="342892" indent="-342892" algn="l">
              <a:buFont typeface="Arial" panose="020b0604020202020204" pitchFamily="34" charset="0"/>
              <a:buChar char="•"/>
            </a:pPr>
            <a:endParaRPr lang="en-US" sz="1200">
              <a:solidFill>
                <a:srgbClr val="000000"/>
              </a:solidFill>
            </a:endParaRPr>
          </a:p>
        </p:txBody>
      </p:sp>
      <p:pic>
        <p:nvPicPr>
          <p:cNvPr id="2" name="Picture 1">
            <a:extLst>
              <a:ext uri="{FF2B5EF4-FFF2-40B4-BE49-F238E27FC236}">
                <a16:creationId xmlns:a16="http://schemas.microsoft.com/office/drawing/2014/main" id="{0E35BA5D-F27E-4FFB-B005-BEF1BC520951}"/>
              </a:ext>
            </a:extLst>
          </p:cNvPr>
          <p:cNvPicPr>
            <a:picLocks noChangeAspect="1"/>
          </p:cNvPicPr>
          <p:nvPr/>
        </p:nvPicPr>
        <p:blipFill>
          <a:blip r:embed="rId3"/>
          <a:stretch>
            <a:fillRect/>
          </a:stretch>
        </p:blipFill>
        <p:spPr>
          <a:xfrm>
            <a:off x="1219028" y="4321769"/>
            <a:ext cx="6791325" cy="1200150"/>
          </a:xfrm>
          <a:prstGeom prst="rect">
            <a:avLst/>
          </a:prstGeom>
        </p:spPr>
      </p:pic>
      <p:sp>
        <p:nvSpPr>
          <p:cNvPr id="5" name="投影片編號版面配置區 4"/>
          <p:cNvSpPr>
            <a:spLocks noGrp="1"/>
          </p:cNvSpPr>
          <p:nvPr>
            <p:ph type="sldNum" sz="quarter" idx="12"/>
          </p:nvPr>
        </p:nvSpPr>
        <p:spPr/>
        <p:txBody>
          <a:bodyPr/>
          <a:lstStyle/>
          <a:p>
            <a:fld id="{4FAB73BC-B049-4115-A692-8D63A059BFB8}" type="slidenum">
              <a:rPr lang="en-US" smtClean="0"/>
              <a:t>709</a:t>
            </a:fld>
            <a:endParaRPr lang="en-US"/>
          </a:p>
        </p:txBody>
      </p:sp>
    </p:spTree>
    <p:extLst>
      <p:ext uri="{BB962C8B-B14F-4D97-AF65-F5344CB8AC3E}">
        <p14:creationId xmlns:p14="http://schemas.microsoft.com/office/powerpoint/2010/main" val="272987776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71.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1505" name="Rectangle 2"/>
          <p:cNvSpPr>
            <a:spLocks noGrp="1" noChangeArrowheads="1"/>
          </p:cNvSpPr>
          <p:nvPr>
            <p:ph type="title"/>
          </p:nvPr>
        </p:nvSpPr>
        <p:spPr/>
        <p:txBody>
          <a:bodyPr>
            <a:normAutofit/>
          </a:bodyPr>
          <a:lstStyle/>
          <a:p>
            <a:pPr rtl="0"/>
            <a:r>
              <a:rPr lang="en-US" altLang="zh-TW" sz="3000" smtClean="0">
                <a:latin typeface="Arial"/>
              </a:rPr>
              <a:t>2.5</a:t>
            </a:r>
            <a:r>
              <a:rPr lang="zh-TW" altLang="en-US" sz="3000" smtClean="0">
                <a:latin typeface="Arial"/>
              </a:rPr>
              <a:t>儲存</a:t>
            </a:r>
            <a:r>
              <a:rPr lang="en-US" altLang="zh-TW" sz="3000" smtClean="0">
                <a:latin typeface="Arial"/>
              </a:rPr>
              <a:t>-</a:t>
            </a:r>
            <a:r>
              <a:rPr lang="zh-TW" altLang="en-US" sz="3000" smtClean="0">
                <a:latin typeface="Arial"/>
              </a:rPr>
              <a:t>擷取</a:t>
            </a:r>
            <a:r>
              <a:rPr lang="zh-TW" altLang="en-US" sz="3000">
                <a:latin typeface="Arial"/>
              </a:rPr>
              <a:t>配置至文字檔案 </a:t>
            </a:r>
            <a:r>
              <a:rPr lang="en-US" altLang="zh-TW" sz="3000">
                <a:latin typeface="Arial"/>
              </a:rPr>
              <a:t>(</a:t>
            </a:r>
            <a:r>
              <a:rPr lang="zh-TW" altLang="en-US" sz="3000">
                <a:latin typeface="Arial"/>
              </a:rPr>
              <a:t>續</a:t>
            </a:r>
            <a:r>
              <a:rPr lang="en-US" altLang="zh-TW" sz="3000">
                <a:latin typeface="Arial"/>
              </a:rPr>
              <a:t>) </a:t>
            </a:r>
          </a:p>
        </p:txBody>
      </p:sp>
      <p:sp>
        <p:nvSpPr>
          <p:cNvPr id="4" name="Content Placeholder 3"/>
          <p:cNvSpPr>
            <a:spLocks noGrp="1"/>
          </p:cNvSpPr>
          <p:nvPr>
            <p:ph idx="1"/>
          </p:nvPr>
        </p:nvSpPr>
        <p:spPr>
          <a:xfrm>
            <a:off x="145358" y="1883119"/>
            <a:ext cx="4426643" cy="2032292"/>
          </a:xfrm>
        </p:spPr>
        <p:txBody>
          <a:bodyPr>
            <a:normAutofit lnSpcReduction="10000"/>
          </a:bodyPr>
          <a:lstStyle/>
          <a:p>
            <a:pPr rtl="0">
              <a:lnSpc>
                <a:spcPct val="85000"/>
              </a:lnSpc>
              <a:spcBef>
                <a:spcPct val="30000"/>
              </a:spcBef>
              <a:buFont typeface="Arial" panose="020b0604020202020204" pitchFamily="34" charset="0"/>
              <a:buChar char="•"/>
            </a:pPr>
            <a:r>
              <a:rPr lang="zh-TW" b="1"/>
              <a:t>步驟 3 在特權 EXEC 提示符下</a:t>
            </a:r>
            <a:r>
              <a:rPr lang="zh-TW"/>
              <a:t> 執行 </a:t>
            </a:r>
            <a:r>
              <a:rPr lang="zh-TW" b="1"/>
              <a:t>顯示運行配置</a:t>
            </a:r>
            <a:r>
              <a:rPr lang="zh-TW"/>
              <a:t> 或 </a:t>
            </a:r>
            <a:r>
              <a:rPr lang="zh-TW" b="1"/>
              <a:t>顯示啟動配置</a:t>
            </a:r>
            <a:r>
              <a:rPr lang="zh-TW"/>
              <a:t>命令。終端機視窗中顯示的文字將放置在選擇的檔案中。 </a:t>
            </a:r>
            <a:r>
              <a:rPr lang="zh-TW" b="1"/>
              <a:t> </a:t>
            </a:r>
          </a:p>
          <a:p>
            <a:pPr rtl="0">
              <a:lnSpc>
                <a:spcPct val="85000"/>
              </a:lnSpc>
              <a:spcBef>
                <a:spcPct val="30000"/>
              </a:spcBef>
              <a:buFont typeface="Arial" panose="020b0604020202020204" pitchFamily="34" charset="0"/>
              <a:buChar char="•"/>
            </a:pPr>
            <a:r>
              <a:rPr lang="zh-TW" b="1"/>
              <a:t>步驟 4.</a:t>
            </a:r>
            <a:r>
              <a:rPr lang="zh-TW"/>
              <a:t> 停用終端軟體中的記錄功能。下圖顯示如何藉由選擇 </a:t>
            </a:r>
            <a:r>
              <a:rPr lang="zh-TW" b="1"/>
              <a:t>[無]</a:t>
            </a:r>
            <a:r>
              <a:rPr lang="zh-TW"/>
              <a:t> 工作階段記錄選項來停用記錄</a:t>
            </a:r>
          </a:p>
        </p:txBody>
      </p:sp>
      <p:sp>
        <p:nvSpPr>
          <p:cNvPr id="7" name="TextBox 6">
            <a:extLst>
              <a:ext uri="{FF2B5EF4-FFF2-40B4-BE49-F238E27FC236}">
                <a16:creationId xmlns:a16="http://schemas.microsoft.com/office/drawing/2014/main" id="{3063EBE3-D0C8-1649-B1E6-3A809EA2B12E}"/>
              </a:ext>
            </a:extLst>
          </p:cNvPr>
          <p:cNvSpPr txBox="1"/>
          <p:nvPr/>
        </p:nvSpPr>
        <p:spPr>
          <a:xfrm>
            <a:off x="145357" y="4250138"/>
            <a:ext cx="4644390" cy="523220"/>
          </a:xfrm>
          <a:prstGeom prst="rect">
            <a:avLst/>
          </a:prstGeom>
          <a:noFill/>
        </p:spPr>
        <p:txBody>
          <a:bodyPr wrap="square" rtlCol="0">
            <a:spAutoFit/>
          </a:bodyPr>
          <a:lstStyle/>
          <a:p>
            <a:pPr rtl="0"/>
            <a:r>
              <a:rPr lang="zh-TW" altLang="en-US" sz="1400">
                <a:solidFill>
                  <a:srgbClr val="000000"/>
                </a:solidFill>
              </a:rPr>
              <a:t>注意：建立的文字檔案可以用來記錄裝置目前實作的方式。檔案可能需要編輯才能用來將儲存的組態還原至裝置。</a:t>
            </a:r>
          </a:p>
        </p:txBody>
      </p:sp>
      <p:pic>
        <p:nvPicPr>
          <p:cNvPr id="5" name="Picture 4">
            <a:extLst>
              <a:ext uri="{FF2B5EF4-FFF2-40B4-BE49-F238E27FC236}">
                <a16:creationId xmlns:a16="http://schemas.microsoft.com/office/drawing/2014/main" id="{25F37528-5FAE-AF40-98B6-5AD607DD4472}"/>
              </a:ext>
            </a:extLst>
          </p:cNvPr>
          <p:cNvPicPr>
            <a:picLocks noChangeAspect="1"/>
          </p:cNvPicPr>
          <p:nvPr/>
        </p:nvPicPr>
        <p:blipFill>
          <a:blip r:embed="rId3"/>
          <a:stretch>
            <a:fillRect/>
          </a:stretch>
        </p:blipFill>
        <p:spPr>
          <a:xfrm>
            <a:off x="5324476" y="2064443"/>
            <a:ext cx="3302000" cy="508000"/>
          </a:xfrm>
          <a:prstGeom prst="rect">
            <a:avLst/>
          </a:prstGeom>
        </p:spPr>
      </p:pic>
      <p:pic>
        <p:nvPicPr>
          <p:cNvPr id="2" name="Picture 1">
            <a:extLst>
              <a:ext uri="{FF2B5EF4-FFF2-40B4-BE49-F238E27FC236}">
                <a16:creationId xmlns:a16="http://schemas.microsoft.com/office/drawing/2014/main" id="{0B73C8A3-8D0C-BD49-BC45-77D5A34CE2AB}"/>
              </a:ext>
            </a:extLst>
          </p:cNvPr>
          <p:cNvPicPr>
            <a:picLocks noChangeAspect="1"/>
          </p:cNvPicPr>
          <p:nvPr/>
        </p:nvPicPr>
        <p:blipFill>
          <a:blip r:embed="rId4"/>
          <a:stretch>
            <a:fillRect/>
          </a:stretch>
        </p:blipFill>
        <p:spPr>
          <a:xfrm>
            <a:off x="5690871" y="2980691"/>
            <a:ext cx="2569210" cy="2538895"/>
          </a:xfrm>
          <a:prstGeom prst="rect">
            <a:avLst/>
          </a:prstGeom>
        </p:spPr>
      </p:pic>
      <p:sp>
        <p:nvSpPr>
          <p:cNvPr id="3" name="投影片編號版面配置區 2"/>
          <p:cNvSpPr>
            <a:spLocks noGrp="1"/>
          </p:cNvSpPr>
          <p:nvPr>
            <p:ph type="sldNum" sz="quarter" idx="4"/>
          </p:nvPr>
        </p:nvSpPr>
        <p:spPr/>
        <p:txBody>
          <a:bodyPr/>
          <a:lstStyle/>
          <a:p>
            <a:pPr defTabSz="385754">
              <a:defRPr/>
            </a:pPr>
            <a:fld id="{2F5CCB13-0A32-4557-88E9-079F0C330695}" type="slidenum">
              <a:rPr lang="en-US" kern="0" smtClean="0">
                <a:solidFill>
                  <a:srgbClr val="595959"/>
                </a:solidFill>
              </a:rPr>
              <a:pPr defTabSz="385754">
                <a:defRPr/>
              </a:pPr>
              <a:t>71</a:t>
            </a:fld>
            <a:endParaRPr lang="en-US" kern="0">
              <a:solidFill>
                <a:srgbClr val="595959"/>
              </a:solidFill>
            </a:endParaRPr>
          </a:p>
        </p:txBody>
      </p:sp>
    </p:spTree>
    <p:custDataLst>
      <p:tags r:id="rId5"/>
    </p:custDataLst>
    <p:extLst>
      <p:ext uri="{BB962C8B-B14F-4D97-AF65-F5344CB8AC3E}">
        <p14:creationId xmlns:p14="http://schemas.microsoft.com/office/powerpoint/2010/main" val="399027662"/>
      </p:ext>
    </p:extLst>
  </p:cSld>
  <p:clrMapOvr>
    <a:masterClrMapping/>
  </p:clrMapOvr>
  <p:transition spd="slow">
    <p:wipe/>
  </p:transition>
  <p:timing/>
</p:sld>
</file>

<file path=ppt/slides/slide710.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noAutofit/>
          </a:bodyPr>
          <a:lstStyle/>
          <a:p>
            <a:r>
              <a:rPr lang="en-US" altLang="zh-TW" sz="2700"/>
              <a:t>24.3</a:t>
            </a:r>
            <a:r>
              <a:rPr lang="zh-TW" altLang="en-US" sz="2700" smtClean="0"/>
              <a:t>設定 </a:t>
            </a:r>
            <a:r>
              <a:rPr lang="en-US" altLang="zh-TW" sz="2700"/>
              <a:t>DHCPv4 </a:t>
            </a:r>
            <a:r>
              <a:rPr lang="zh-TW" altLang="en-US" sz="2700"/>
              <a:t>用戶端</a:t>
            </a:r>
            <a:br>
              <a:rPr lang="en-US" sz="2700"/>
            </a:br>
            <a:r>
              <a:rPr lang="zh-TW" altLang="en-US" sz="2700"/>
              <a:t>設定範例</a:t>
            </a:r>
          </a:p>
        </p:txBody>
      </p:sp>
      <p:sp>
        <p:nvSpPr>
          <p:cNvPr id="6" name="Content Placeholder 5">
            <a:extLst>
              <a:ext uri="{FF2B5EF4-FFF2-40B4-BE49-F238E27FC236}">
                <a16:creationId xmlns:a16="http://schemas.microsoft.com/office/drawing/2014/main" id="{B5DCDAED-929A-4A10-9785-D92ED0BA4D22}"/>
              </a:ext>
            </a:extLst>
          </p:cNvPr>
          <p:cNvSpPr>
            <a:spLocks noGrp="1"/>
          </p:cNvSpPr>
          <p:nvPr>
            <p:ph idx="1"/>
          </p:nvPr>
        </p:nvSpPr>
        <p:spPr>
          <a:xfrm>
            <a:off x="1" y="1589087"/>
            <a:ext cx="8754719" cy="1201239"/>
          </a:xfrm>
        </p:spPr>
        <p:txBody>
          <a:bodyPr/>
          <a:lstStyle/>
          <a:p>
            <a:pPr marL="171446" indent="-171446" algn="l">
              <a:buFont typeface="Arial" panose="020b0604020202020204" pitchFamily="34" charset="0"/>
              <a:buChar char="•"/>
            </a:pPr>
            <a:r>
              <a:rPr lang="zh-TW" altLang="en-US" sz="1400">
                <a:solidFill>
                  <a:srgbClr val="000000"/>
                </a:solidFill>
              </a:rPr>
              <a:t>若要將乙太網路介面設定為 </a:t>
            </a:r>
            <a:r>
              <a:rPr lang="en-US" altLang="zh-TW" sz="1400">
                <a:solidFill>
                  <a:srgbClr val="000000"/>
                </a:solidFill>
              </a:rPr>
              <a:t>DHCP </a:t>
            </a:r>
            <a:r>
              <a:rPr lang="zh-TW" altLang="en-US" sz="1400">
                <a:solidFill>
                  <a:srgbClr val="000000"/>
                </a:solidFill>
              </a:rPr>
              <a:t>用戶端，請使用 </a:t>
            </a:r>
            <a:r>
              <a:rPr lang="en-US" altLang="zh-TW" sz="1400" b="1">
                <a:solidFill>
                  <a:srgbClr val="000000"/>
                </a:solidFill>
              </a:rPr>
              <a:t>ip address dhcp</a:t>
            </a:r>
            <a:r>
              <a:rPr lang="zh-TW" altLang="en-US" sz="1400">
                <a:solidFill>
                  <a:srgbClr val="000000"/>
                </a:solidFill>
              </a:rPr>
              <a:t> 介面設定模式指令，如範例所示。此設定假設 </a:t>
            </a:r>
            <a:r>
              <a:rPr lang="en-US" altLang="zh-TW" sz="1400">
                <a:solidFill>
                  <a:srgbClr val="000000"/>
                </a:solidFill>
              </a:rPr>
              <a:t>ISP </a:t>
            </a:r>
            <a:r>
              <a:rPr lang="zh-TW" altLang="en-US" sz="1400">
                <a:solidFill>
                  <a:srgbClr val="000000"/>
                </a:solidFill>
              </a:rPr>
              <a:t>已設定為提供特定客戶 </a:t>
            </a:r>
            <a:r>
              <a:rPr lang="en-US" altLang="zh-TW" sz="1400">
                <a:solidFill>
                  <a:srgbClr val="000000"/>
                </a:solidFill>
              </a:rPr>
              <a:t>IPv4 </a:t>
            </a:r>
            <a:r>
              <a:rPr lang="zh-TW" altLang="en-US" sz="1400">
                <a:solidFill>
                  <a:srgbClr val="000000"/>
                </a:solidFill>
              </a:rPr>
              <a:t>定址資訊。</a:t>
            </a:r>
          </a:p>
          <a:p>
            <a:pPr marL="171446" indent="-171446" algn="l">
              <a:buFont typeface="Arial" panose="020b0604020202020204" pitchFamily="34" charset="0"/>
              <a:buChar char="•"/>
            </a:pPr>
            <a:r>
              <a:rPr lang="en-US" altLang="zh-TW" sz="1400" b="1">
                <a:solidFill>
                  <a:srgbClr val="000000"/>
                </a:solidFill>
              </a:rPr>
              <a:t>show ip interface g0/1</a:t>
            </a:r>
            <a:r>
              <a:rPr lang="zh-TW" altLang="en-US" sz="1400">
                <a:solidFill>
                  <a:srgbClr val="000000"/>
                </a:solidFill>
              </a:rPr>
              <a:t> 命令確認介面已啟動，並且該地址是由 </a:t>
            </a:r>
            <a:r>
              <a:rPr lang="en-US" altLang="zh-TW" sz="1400">
                <a:solidFill>
                  <a:srgbClr val="000000"/>
                </a:solidFill>
              </a:rPr>
              <a:t>DHCPv4 </a:t>
            </a:r>
            <a:r>
              <a:rPr lang="zh-TW" altLang="en-US" sz="1400">
                <a:solidFill>
                  <a:srgbClr val="000000"/>
                </a:solidFill>
              </a:rPr>
              <a:t>伺服器分配的。</a:t>
            </a:r>
          </a:p>
        </p:txBody>
      </p:sp>
      <p:pic>
        <p:nvPicPr>
          <p:cNvPr id="7" name="Picture 6">
            <a:extLst>
              <a:ext uri="{FF2B5EF4-FFF2-40B4-BE49-F238E27FC236}">
                <a16:creationId xmlns:a16="http://schemas.microsoft.com/office/drawing/2014/main" id="{DEFC3214-9974-429A-A241-99DBB05E34CC}"/>
              </a:ext>
            </a:extLst>
          </p:cNvPr>
          <p:cNvPicPr>
            <a:picLocks noChangeAspect="1"/>
          </p:cNvPicPr>
          <p:nvPr/>
        </p:nvPicPr>
        <p:blipFill>
          <a:blip r:embed="rId3"/>
          <a:stretch>
            <a:fillRect/>
          </a:stretch>
        </p:blipFill>
        <p:spPr>
          <a:xfrm>
            <a:off x="552450" y="2892085"/>
            <a:ext cx="8020050" cy="1314450"/>
          </a:xfrm>
          <a:prstGeom prst="rect">
            <a:avLst/>
          </a:prstGeom>
        </p:spPr>
      </p:pic>
      <p:pic>
        <p:nvPicPr>
          <p:cNvPr id="8" name="Picture 7">
            <a:extLst>
              <a:ext uri="{FF2B5EF4-FFF2-40B4-BE49-F238E27FC236}">
                <a16:creationId xmlns:a16="http://schemas.microsoft.com/office/drawing/2014/main" id="{8F4168D1-B952-46D6-889F-A461B115FE3B}"/>
              </a:ext>
            </a:extLst>
          </p:cNvPr>
          <p:cNvPicPr>
            <a:picLocks noChangeAspect="1"/>
          </p:cNvPicPr>
          <p:nvPr/>
        </p:nvPicPr>
        <p:blipFill>
          <a:blip r:embed="rId4"/>
          <a:stretch>
            <a:fillRect/>
          </a:stretch>
        </p:blipFill>
        <p:spPr>
          <a:xfrm>
            <a:off x="561976" y="4093325"/>
            <a:ext cx="8029575" cy="1533525"/>
          </a:xfrm>
          <a:prstGeom prst="rect">
            <a:avLst/>
          </a:prstGeom>
        </p:spPr>
      </p:pic>
      <p:sp>
        <p:nvSpPr>
          <p:cNvPr id="2" name="投影片編號版面配置區 1"/>
          <p:cNvSpPr>
            <a:spLocks noGrp="1"/>
          </p:cNvSpPr>
          <p:nvPr>
            <p:ph type="sldNum" sz="quarter" idx="12"/>
          </p:nvPr>
        </p:nvSpPr>
        <p:spPr/>
        <p:txBody>
          <a:bodyPr/>
          <a:lstStyle/>
          <a:p>
            <a:fld id="{4FAB73BC-B049-4115-A692-8D63A059BFB8}" type="slidenum">
              <a:rPr lang="en-US" smtClean="0"/>
              <a:t>710</a:t>
            </a:fld>
            <a:endParaRPr lang="en-US"/>
          </a:p>
        </p:txBody>
      </p:sp>
    </p:spTree>
    <p:extLst>
      <p:ext uri="{BB962C8B-B14F-4D97-AF65-F5344CB8AC3E}">
        <p14:creationId xmlns:p14="http://schemas.microsoft.com/office/powerpoint/2010/main" val="340580586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711.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noAutofit/>
          </a:bodyPr>
          <a:lstStyle/>
          <a:p>
            <a:r>
              <a:rPr lang="en-US" altLang="zh-TW" sz="2700"/>
              <a:t>24.3</a:t>
            </a:r>
            <a:r>
              <a:rPr lang="zh-TW" altLang="en-US" sz="2700" smtClean="0"/>
              <a:t>設定 </a:t>
            </a:r>
            <a:r>
              <a:rPr lang="en-US" altLang="zh-TW" sz="2700"/>
              <a:t>DHCPv4 </a:t>
            </a:r>
            <a:r>
              <a:rPr lang="zh-TW" altLang="en-US" sz="2700"/>
              <a:t>用戶端</a:t>
            </a:r>
            <a:br>
              <a:rPr lang="en-US" sz="2700"/>
            </a:br>
            <a:r>
              <a:rPr lang="zh-TW" altLang="en-US" sz="2700"/>
              <a:t>家用路由器成為 </a:t>
            </a:r>
            <a:r>
              <a:rPr lang="en-US" altLang="zh-TW" sz="2700"/>
              <a:t>DHCPv4 </a:t>
            </a:r>
            <a:r>
              <a:rPr lang="zh-TW" altLang="en-US" sz="2700"/>
              <a:t>用戶端</a:t>
            </a:r>
          </a:p>
        </p:txBody>
      </p:sp>
      <p:sp>
        <p:nvSpPr>
          <p:cNvPr id="4" name="Content Placeholder 3">
            <a:extLst>
              <a:ext uri="{FF2B5EF4-FFF2-40B4-BE49-F238E27FC236}">
                <a16:creationId xmlns:a16="http://schemas.microsoft.com/office/drawing/2014/main" id="{F43964A3-7F8F-402C-AE56-0FE1A364CBBE}"/>
              </a:ext>
            </a:extLst>
          </p:cNvPr>
          <p:cNvSpPr>
            <a:spLocks noGrp="1"/>
          </p:cNvSpPr>
          <p:nvPr>
            <p:ph idx="1"/>
          </p:nvPr>
        </p:nvSpPr>
        <p:spPr>
          <a:xfrm>
            <a:off x="121921" y="1589089"/>
            <a:ext cx="8632799" cy="1750106"/>
          </a:xfrm>
        </p:spPr>
        <p:txBody>
          <a:bodyPr/>
          <a:lstStyle/>
          <a:p>
            <a:pPr marL="0" indent="0" algn="l"/>
            <a:r>
              <a:rPr lang="zh-TW" altLang="en-US" sz="1500">
                <a:solidFill>
                  <a:srgbClr val="000000"/>
                </a:solidFill>
              </a:rPr>
              <a:t>家用路由器通常已經設置為從 </a:t>
            </a:r>
            <a:r>
              <a:rPr lang="en-US" altLang="zh-TW" sz="1500">
                <a:solidFill>
                  <a:srgbClr val="000000"/>
                </a:solidFill>
              </a:rPr>
              <a:t>ISP </a:t>
            </a:r>
            <a:r>
              <a:rPr lang="zh-TW" altLang="en-US" sz="1500">
                <a:solidFill>
                  <a:srgbClr val="000000"/>
                </a:solidFill>
              </a:rPr>
              <a:t>自動接收 </a:t>
            </a:r>
            <a:r>
              <a:rPr lang="en-US" altLang="zh-TW" sz="1500">
                <a:solidFill>
                  <a:srgbClr val="000000"/>
                </a:solidFill>
              </a:rPr>
              <a:t>IPv4 </a:t>
            </a:r>
            <a:r>
              <a:rPr lang="zh-TW" altLang="en-US" sz="1500">
                <a:solidFill>
                  <a:srgbClr val="000000"/>
                </a:solidFill>
              </a:rPr>
              <a:t>定址資訊。這樣客戶就可以輕鬆設定路由器並連接到網際網路。</a:t>
            </a:r>
          </a:p>
          <a:p>
            <a:pPr algn="l" rtl="0">
              <a:buFont typeface="Arial" panose="020b0604020202020204" pitchFamily="34" charset="0"/>
              <a:buChar char="•"/>
            </a:pPr>
            <a:r>
              <a:rPr lang="zh-TW" altLang="en-US" sz="1500">
                <a:solidFill>
                  <a:srgbClr val="000000"/>
                </a:solidFill>
              </a:rPr>
              <a:t>例如，下圖顯示 </a:t>
            </a:r>
            <a:r>
              <a:rPr lang="en-US" altLang="zh-TW" sz="1500">
                <a:solidFill>
                  <a:srgbClr val="000000"/>
                </a:solidFill>
              </a:rPr>
              <a:t>Packet Tracer </a:t>
            </a:r>
            <a:r>
              <a:rPr lang="zh-TW" altLang="en-US" sz="1500">
                <a:solidFill>
                  <a:srgbClr val="000000"/>
                </a:solidFill>
              </a:rPr>
              <a:t>無線路由器的預設 </a:t>
            </a:r>
            <a:r>
              <a:rPr lang="en-US" altLang="zh-TW" sz="1500">
                <a:solidFill>
                  <a:srgbClr val="000000"/>
                </a:solidFill>
              </a:rPr>
              <a:t>WAN </a:t>
            </a:r>
            <a:r>
              <a:rPr lang="zh-TW" altLang="en-US" sz="1500">
                <a:solidFill>
                  <a:srgbClr val="000000"/>
                </a:solidFill>
              </a:rPr>
              <a:t>設定頁面。請注意，網際網路連線類型設定為 </a:t>
            </a:r>
            <a:r>
              <a:rPr lang="en-US" altLang="zh-TW" sz="1500">
                <a:solidFill>
                  <a:srgbClr val="000000"/>
                </a:solidFill>
              </a:rPr>
              <a:t>“</a:t>
            </a:r>
            <a:r>
              <a:rPr lang="en-US" altLang="zh-TW" sz="1500" b="1">
                <a:solidFill>
                  <a:srgbClr val="000000"/>
                </a:solidFill>
              </a:rPr>
              <a:t>Automatic Configuration –</a:t>
            </a:r>
            <a:r>
              <a:rPr lang="zh-TW" altLang="en-US" sz="1500" b="1">
                <a:solidFill>
                  <a:srgbClr val="000000"/>
                </a:solidFill>
              </a:rPr>
              <a:t> </a:t>
            </a:r>
            <a:r>
              <a:rPr lang="en-US" altLang="zh-TW" sz="1500" b="1">
                <a:solidFill>
                  <a:srgbClr val="000000"/>
                </a:solidFill>
              </a:rPr>
              <a:t>DHCP”</a:t>
            </a:r>
            <a:r>
              <a:rPr lang="zh-TW" altLang="en-US" sz="1500">
                <a:solidFill>
                  <a:srgbClr val="000000"/>
                </a:solidFill>
              </a:rPr>
              <a:t>。當路由器連線至 </a:t>
            </a:r>
            <a:r>
              <a:rPr lang="en-US" altLang="zh-TW" sz="1500">
                <a:solidFill>
                  <a:srgbClr val="000000"/>
                </a:solidFill>
              </a:rPr>
              <a:t>DSL </a:t>
            </a:r>
            <a:r>
              <a:rPr lang="zh-TW" altLang="en-US" sz="1500">
                <a:solidFill>
                  <a:srgbClr val="000000"/>
                </a:solidFill>
              </a:rPr>
              <a:t>或纜線數據機，並做為 </a:t>
            </a:r>
            <a:r>
              <a:rPr lang="en-US" altLang="zh-TW" sz="1500">
                <a:solidFill>
                  <a:srgbClr val="000000"/>
                </a:solidFill>
              </a:rPr>
              <a:t>DHCPv4 </a:t>
            </a:r>
            <a:r>
              <a:rPr lang="zh-TW" altLang="en-US" sz="1500">
                <a:solidFill>
                  <a:srgbClr val="000000"/>
                </a:solidFill>
              </a:rPr>
              <a:t>用戶端，向 </a:t>
            </a:r>
            <a:r>
              <a:rPr lang="en-US" altLang="zh-TW" sz="1500">
                <a:solidFill>
                  <a:srgbClr val="000000"/>
                </a:solidFill>
              </a:rPr>
              <a:t>ISP </a:t>
            </a:r>
            <a:r>
              <a:rPr lang="zh-TW" altLang="en-US" sz="1500">
                <a:solidFill>
                  <a:srgbClr val="000000"/>
                </a:solidFill>
              </a:rPr>
              <a:t>要求 </a:t>
            </a:r>
            <a:r>
              <a:rPr lang="en-US" altLang="zh-TW" sz="1500">
                <a:solidFill>
                  <a:srgbClr val="000000"/>
                </a:solidFill>
              </a:rPr>
              <a:t>IPv4 </a:t>
            </a:r>
            <a:r>
              <a:rPr lang="zh-TW" altLang="en-US" sz="1500">
                <a:solidFill>
                  <a:srgbClr val="000000"/>
                </a:solidFill>
              </a:rPr>
              <a:t>位址時，會使用此選項。</a:t>
            </a:r>
          </a:p>
          <a:p>
            <a:pPr algn="l" rtl="0">
              <a:buFont typeface="Arial" panose="020b0604020202020204" pitchFamily="34" charset="0"/>
              <a:buChar char="•"/>
            </a:pPr>
            <a:r>
              <a:rPr lang="zh-TW" altLang="en-US" sz="1500">
                <a:solidFill>
                  <a:srgbClr val="000000"/>
                </a:solidFill>
              </a:rPr>
              <a:t>家用路由器的各種製造商將有類似的設置。</a:t>
            </a:r>
          </a:p>
          <a:p>
            <a:pPr marL="0" indent="0" algn="l"/>
            <a:br>
              <a:rPr lang="en-US" sz="1200">
                <a:solidFill>
                  <a:srgbClr val="000000"/>
                </a:solidFill>
              </a:rPr>
            </a:br>
            <a:endParaRPr lang="en-US" sz="1200">
              <a:solidFill>
                <a:srgbClr val="000000"/>
              </a:solidFill>
            </a:endParaRPr>
          </a:p>
        </p:txBody>
      </p:sp>
      <p:pic>
        <p:nvPicPr>
          <p:cNvPr id="5" name="Picture 4">
            <a:extLst>
              <a:ext uri="{FF2B5EF4-FFF2-40B4-BE49-F238E27FC236}">
                <a16:creationId xmlns:a16="http://schemas.microsoft.com/office/drawing/2014/main" id="{2860344C-FEBC-4700-AA2F-1A8E84416EF9}"/>
              </a:ext>
            </a:extLst>
          </p:cNvPr>
          <p:cNvPicPr>
            <a:picLocks noChangeAspect="1"/>
          </p:cNvPicPr>
          <p:nvPr/>
        </p:nvPicPr>
        <p:blipFill>
          <a:blip r:embed="rId3"/>
          <a:stretch>
            <a:fillRect/>
          </a:stretch>
        </p:blipFill>
        <p:spPr>
          <a:xfrm>
            <a:off x="1866539" y="3429000"/>
            <a:ext cx="5410924" cy="2239686"/>
          </a:xfrm>
          <a:prstGeom prst="rect">
            <a:avLst/>
          </a:prstGeom>
        </p:spPr>
      </p:pic>
      <p:sp>
        <p:nvSpPr>
          <p:cNvPr id="2" name="投影片編號版面配置區 1"/>
          <p:cNvSpPr>
            <a:spLocks noGrp="1"/>
          </p:cNvSpPr>
          <p:nvPr>
            <p:ph type="sldNum" sz="quarter" idx="12"/>
          </p:nvPr>
        </p:nvSpPr>
        <p:spPr/>
        <p:txBody>
          <a:bodyPr/>
          <a:lstStyle/>
          <a:p>
            <a:fld id="{4FAB73BC-B049-4115-A692-8D63A059BFB8}" type="slidenum">
              <a:rPr lang="en-US" smtClean="0"/>
              <a:t>711</a:t>
            </a:fld>
            <a:endParaRPr lang="en-US"/>
          </a:p>
        </p:txBody>
      </p:sp>
    </p:spTree>
    <p:extLst>
      <p:ext uri="{BB962C8B-B14F-4D97-AF65-F5344CB8AC3E}">
        <p14:creationId xmlns:p14="http://schemas.microsoft.com/office/powerpoint/2010/main" val="13139891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712.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1505"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noAutofit/>
          </a:bodyPr>
          <a:lstStyle/>
          <a:p>
            <a:pPr>
              <a:lnSpc>
                <a:spcPct val="90000"/>
              </a:lnSpc>
            </a:pPr>
            <a:r>
              <a:rPr lang="en-US" altLang="zh-TW" sz="2700" smtClean="0">
                <a:solidFill>
                  <a:srgbClr val="004C69"/>
                </a:solidFill>
              </a:rPr>
              <a:t>24.4</a:t>
            </a:r>
            <a:r>
              <a:rPr lang="zh-TW" altLang="en-US" sz="2700" smtClean="0">
                <a:solidFill>
                  <a:srgbClr val="004C69"/>
                </a:solidFill>
              </a:rPr>
              <a:t>我</a:t>
            </a:r>
            <a:r>
              <a:rPr lang="zh-TW" altLang="en-US" sz="2700">
                <a:solidFill>
                  <a:srgbClr val="004C69"/>
                </a:solidFill>
              </a:rPr>
              <a:t>在本單元中學到了什麼？ </a:t>
            </a:r>
          </a:p>
        </p:txBody>
      </p:sp>
      <p:sp>
        <p:nvSpPr>
          <p:cNvPr id="2" name="Content Placeholder 1">
            <a:extLst>
              <a:ext uri="{FF2B5EF4-FFF2-40B4-BE49-F238E27FC236}">
                <a16:creationId xmlns:a16="http://schemas.microsoft.com/office/drawing/2014/main" id="{13F29080-AAB4-4292-A230-784A1845CD7F}"/>
              </a:ext>
            </a:extLst>
          </p:cNvPr>
          <p:cNvSpPr>
            <a:spLocks noGrp="1"/>
          </p:cNvSpPr>
          <p:nvPr>
            <p:ph idx="1"/>
          </p:nvPr>
        </p:nvSpPr>
        <p:spPr>
          <a:xfrm>
            <a:off x="497926" y="1559255"/>
            <a:ext cx="7910171" cy="4155319"/>
          </a:xfrm>
        </p:spPr>
        <p:txBody>
          <a:bodyPr/>
          <a:lstStyle/>
          <a:p>
            <a:pPr>
              <a:spcBef>
                <a:spcPct val="0"/>
              </a:spcBef>
              <a:spcAft>
                <a:spcPct val="0"/>
              </a:spcAft>
              <a:buFont typeface="Arial" panose="020b0604020202020204" pitchFamily="34" charset="0"/>
              <a:buChar char="•"/>
            </a:pPr>
            <a:r>
              <a:rPr lang="en-US" altLang="zh-TW" sz="1400"/>
              <a:t>DHCPv4 </a:t>
            </a:r>
            <a:r>
              <a:rPr lang="zh-TW" altLang="en-US" sz="1400"/>
              <a:t>伺服器會在伺服器選擇的有限時間內，從位址集區動態指派或租用 </a:t>
            </a:r>
            <a:r>
              <a:rPr lang="en-US" altLang="zh-TW" sz="1400"/>
              <a:t>IPv4 </a:t>
            </a:r>
            <a:r>
              <a:rPr lang="zh-TW" altLang="en-US" sz="1400"/>
              <a:t>位址給用戶端，或直到用戶端不再需要位址為止。 </a:t>
            </a:r>
          </a:p>
          <a:p>
            <a:pPr>
              <a:spcBef>
                <a:spcPct val="0"/>
              </a:spcBef>
              <a:spcAft>
                <a:spcPct val="0"/>
              </a:spcAft>
              <a:buFont typeface="Arial" panose="020b0604020202020204" pitchFamily="34" charset="0"/>
              <a:buChar char="•"/>
            </a:pPr>
            <a:r>
              <a:rPr lang="en-US" altLang="zh-TW" sz="1400"/>
              <a:t>DHCPv4 </a:t>
            </a:r>
            <a:r>
              <a:rPr lang="zh-TW" altLang="en-US" sz="1400"/>
              <a:t>租用程序從用戶端傳送訊息開始，請求 </a:t>
            </a:r>
            <a:r>
              <a:rPr lang="en-US" altLang="zh-TW" sz="1400"/>
              <a:t>DHCP </a:t>
            </a:r>
            <a:r>
              <a:rPr lang="zh-TW" altLang="en-US" sz="1400"/>
              <a:t>伺服器的服務。如果有 </a:t>
            </a:r>
            <a:r>
              <a:rPr lang="en-US" altLang="zh-TW" sz="1400"/>
              <a:t>DHCPv4 </a:t>
            </a:r>
            <a:r>
              <a:rPr lang="zh-TW" altLang="en-US" sz="1400"/>
              <a:t>伺服器接收訊息，則會以 </a:t>
            </a:r>
            <a:r>
              <a:rPr lang="en-US" altLang="zh-TW" sz="1400"/>
              <a:t>IPv4 </a:t>
            </a:r>
            <a:r>
              <a:rPr lang="zh-TW" altLang="en-US" sz="1400"/>
              <a:t>位址和可能的其他網路設定資訊做出回應。 </a:t>
            </a:r>
          </a:p>
          <a:p>
            <a:pPr>
              <a:spcBef>
                <a:spcPct val="0"/>
              </a:spcBef>
              <a:spcAft>
                <a:spcPct val="0"/>
              </a:spcAft>
              <a:buFont typeface="Arial" panose="020b0604020202020204" pitchFamily="34" charset="0"/>
              <a:buChar char="•"/>
            </a:pPr>
            <a:r>
              <a:rPr lang="zh-TW" altLang="en-US" sz="1400"/>
              <a:t>用戶端必須定期連絡 </a:t>
            </a:r>
            <a:r>
              <a:rPr lang="en-US" altLang="zh-TW" sz="1400"/>
              <a:t>DHCP </a:t>
            </a:r>
            <a:r>
              <a:rPr lang="zh-TW" altLang="en-US" sz="1400"/>
              <a:t>伺服器，以延長租用期限。這種租用機制可以確保移走或關機的用戶端不會抓住他們不再需要的位址不放。 </a:t>
            </a:r>
          </a:p>
          <a:p>
            <a:pPr>
              <a:spcBef>
                <a:spcPct val="0"/>
              </a:spcBef>
              <a:spcAft>
                <a:spcPct val="0"/>
              </a:spcAft>
              <a:buFont typeface="Arial" panose="020b0604020202020204" pitchFamily="34" charset="0"/>
              <a:buChar char="•"/>
            </a:pPr>
            <a:r>
              <a:rPr lang="zh-TW" altLang="en-US" sz="1400"/>
              <a:t>當用戶端啟動（或想要加入網路）時，它會開始一個四個步驟的程序來取得租用：</a:t>
            </a:r>
            <a:r>
              <a:rPr lang="en-US" altLang="zh-TW" sz="1400"/>
              <a:t>DHCPDISCOVER</a:t>
            </a:r>
            <a:r>
              <a:rPr lang="zh-TW" altLang="en-US" sz="1400"/>
              <a:t>，接著是 </a:t>
            </a:r>
            <a:r>
              <a:rPr lang="en-US" altLang="zh-TW" sz="1400"/>
              <a:t>DHCPOFFER</a:t>
            </a:r>
            <a:r>
              <a:rPr lang="zh-TW" altLang="en-US" sz="1400"/>
              <a:t>，然後 </a:t>
            </a:r>
            <a:r>
              <a:rPr lang="en-US" altLang="zh-TW" sz="1400"/>
              <a:t>DHCPREQUEST</a:t>
            </a:r>
            <a:r>
              <a:rPr lang="zh-TW" altLang="en-US" sz="1400"/>
              <a:t>，最後是 </a:t>
            </a:r>
            <a:r>
              <a:rPr lang="en-US" altLang="zh-TW" sz="1400"/>
              <a:t>DHCPACK</a:t>
            </a:r>
            <a:r>
              <a:rPr lang="zh-TW" altLang="en-US" sz="1400"/>
              <a:t>。在租用到期之前，用戶端會開始兩個步驟程序來更新與 </a:t>
            </a:r>
            <a:r>
              <a:rPr lang="en-US" altLang="zh-TW" sz="1400"/>
              <a:t>DHCPv4 </a:t>
            </a:r>
            <a:r>
              <a:rPr lang="zh-TW" altLang="en-US" sz="1400"/>
              <a:t>伺服器租用：</a:t>
            </a:r>
            <a:r>
              <a:rPr lang="en-US" altLang="zh-TW" sz="1400"/>
              <a:t>DHCPREQUEST </a:t>
            </a:r>
            <a:r>
              <a:rPr lang="zh-TW" altLang="en-US" sz="1400"/>
              <a:t>然後 </a:t>
            </a:r>
            <a:r>
              <a:rPr lang="en-US" altLang="zh-TW" sz="1400"/>
              <a:t>DHCPACK</a:t>
            </a:r>
            <a:r>
              <a:rPr lang="zh-TW" altLang="en-US" sz="1400"/>
              <a:t>。</a:t>
            </a:r>
          </a:p>
          <a:p>
            <a:pPr>
              <a:spcBef>
                <a:spcPct val="0"/>
              </a:spcBef>
              <a:spcAft>
                <a:spcPct val="0"/>
              </a:spcAft>
              <a:buFont typeface="Arial" panose="020b0604020202020204" pitchFamily="34" charset="0"/>
              <a:buChar char="•"/>
            </a:pPr>
            <a:r>
              <a:rPr lang="zh-TW" altLang="en-US" sz="1400"/>
              <a:t>你可以將執行思科 </a:t>
            </a:r>
            <a:r>
              <a:rPr lang="en-US" altLang="zh-TW" sz="1400"/>
              <a:t>IOS </a:t>
            </a:r>
            <a:r>
              <a:rPr lang="zh-TW" altLang="en-US" sz="1400"/>
              <a:t>軟體的思科路由器設定為 </a:t>
            </a:r>
            <a:r>
              <a:rPr lang="en-US" altLang="zh-TW" sz="1400"/>
              <a:t>DHCPv4 </a:t>
            </a:r>
            <a:r>
              <a:rPr lang="zh-TW" altLang="en-US" sz="1400"/>
              <a:t>伺服器。 </a:t>
            </a:r>
          </a:p>
          <a:p>
            <a:pPr>
              <a:spcBef>
                <a:spcPct val="0"/>
              </a:spcBef>
              <a:spcAft>
                <a:spcPct val="0"/>
              </a:spcAft>
              <a:buFont typeface="Arial" panose="020b0604020202020204" pitchFamily="34" charset="0"/>
              <a:buChar char="•"/>
            </a:pPr>
            <a:r>
              <a:rPr lang="zh-TW" altLang="en-US" sz="1400"/>
              <a:t>使用下列步驟來設定思科 </a:t>
            </a:r>
            <a:r>
              <a:rPr lang="en-US" altLang="zh-TW" sz="1400"/>
              <a:t>IOS DHCPv4 </a:t>
            </a:r>
            <a:r>
              <a:rPr lang="zh-TW" altLang="en-US" sz="1400"/>
              <a:t>伺服器：排除 </a:t>
            </a:r>
            <a:r>
              <a:rPr lang="en-US" altLang="zh-TW" sz="1400"/>
              <a:t>IPv4 </a:t>
            </a:r>
            <a:r>
              <a:rPr lang="zh-TW" altLang="en-US" sz="1400"/>
              <a:t>位址、定義 </a:t>
            </a:r>
            <a:r>
              <a:rPr lang="en-US" altLang="zh-TW" sz="1400"/>
              <a:t>DHCPv4 </a:t>
            </a:r>
            <a:r>
              <a:rPr lang="zh-TW" altLang="en-US" sz="1400"/>
              <a:t>集區名稱，以及設定 </a:t>
            </a:r>
            <a:r>
              <a:rPr lang="en-US" altLang="zh-TW" sz="1400"/>
              <a:t>DHCPv4 </a:t>
            </a:r>
            <a:r>
              <a:rPr lang="zh-TW" altLang="en-US" sz="1400"/>
              <a:t>集區。 </a:t>
            </a:r>
          </a:p>
          <a:p>
            <a:pPr>
              <a:spcBef>
                <a:spcPct val="0"/>
              </a:spcBef>
              <a:spcAft>
                <a:spcPct val="0"/>
              </a:spcAft>
              <a:buFont typeface="Arial" panose="020b0604020202020204" pitchFamily="34" charset="0"/>
              <a:buChar char="•"/>
            </a:pPr>
            <a:r>
              <a:rPr lang="zh-TW" altLang="en-US" sz="1400"/>
              <a:t>驗證你的設定使用 </a:t>
            </a:r>
            <a:r>
              <a:rPr lang="en-US" altLang="zh-TW" sz="1400" b="1"/>
              <a:t>show running-config | section dhcp</a:t>
            </a:r>
            <a:r>
              <a:rPr lang="en-US" altLang="zh-TW" sz="1400"/>
              <a:t>, </a:t>
            </a:r>
            <a:r>
              <a:rPr lang="en-US" altLang="zh-TW" sz="1400" b="1"/>
              <a:t>show ip dhcp binding</a:t>
            </a:r>
            <a:r>
              <a:rPr lang="en-US" altLang="zh-TW" sz="1400"/>
              <a:t>, </a:t>
            </a:r>
            <a:r>
              <a:rPr lang="zh-TW" altLang="en-US" sz="1400"/>
              <a:t>和 </a:t>
            </a:r>
            <a:r>
              <a:rPr lang="en-US" altLang="zh-TW" sz="1400" b="1"/>
              <a:t>show ip dhcp server statistics </a:t>
            </a:r>
            <a:r>
              <a:rPr lang="zh-TW" altLang="en-US" sz="1400"/>
              <a:t>命令。 </a:t>
            </a:r>
          </a:p>
          <a:p>
            <a:pPr>
              <a:spcBef>
                <a:spcPct val="0"/>
              </a:spcBef>
              <a:spcAft>
                <a:spcPct val="0"/>
              </a:spcAft>
              <a:buFont typeface="Arial" panose="020b0604020202020204" pitchFamily="34" charset="0"/>
              <a:buChar char="•"/>
            </a:pPr>
            <a:r>
              <a:rPr lang="zh-TW" altLang="en-US" sz="1400"/>
              <a:t>根據預設，</a:t>
            </a:r>
            <a:r>
              <a:rPr lang="en-US" altLang="zh-TW" sz="1400"/>
              <a:t>DHCPv4 </a:t>
            </a:r>
            <a:r>
              <a:rPr lang="zh-TW" altLang="en-US" sz="1400"/>
              <a:t>服務是啟用的。要停用服務，請使用 </a:t>
            </a:r>
            <a:r>
              <a:rPr lang="en-US" altLang="zh-TW" sz="1400" b="1"/>
              <a:t>no service dhcp</a:t>
            </a:r>
            <a:r>
              <a:rPr lang="zh-TW" altLang="en-US" sz="1400"/>
              <a:t> 全域設定模式命令。 </a:t>
            </a:r>
          </a:p>
        </p:txBody>
      </p:sp>
      <p:sp>
        <p:nvSpPr>
          <p:cNvPr id="3" name="投影片編號版面配置區 2"/>
          <p:cNvSpPr>
            <a:spLocks noGrp="1"/>
          </p:cNvSpPr>
          <p:nvPr>
            <p:ph type="sldNum" sz="quarter" idx="4"/>
          </p:nvPr>
        </p:nvSpPr>
        <p:spPr/>
        <p:txBody>
          <a:bodyPr/>
          <a:lstStyle/>
          <a:p>
            <a:pPr defTabSz="385754">
              <a:defRPr/>
            </a:pPr>
            <a:fld id="{2F5CCB13-0A32-4557-88E9-079F0C330695}" type="slidenum">
              <a:rPr lang="en-US" kern="0" smtClean="0">
                <a:solidFill>
                  <a:srgbClr val="595959"/>
                </a:solidFill>
              </a:rPr>
              <a:pPr defTabSz="385754">
                <a:defRPr/>
              </a:pPr>
              <a:t>712</a:t>
            </a:fld>
            <a:endParaRPr lang="en-US" kern="0">
              <a:solidFill>
                <a:srgbClr val="595959"/>
              </a:solidFill>
            </a:endParaRPr>
          </a:p>
        </p:txBody>
      </p:sp>
    </p:spTree>
    <p:custDataLst>
      <p:tags r:id="rId3"/>
    </p:custDataLst>
    <p:extLst>
      <p:ext uri="{BB962C8B-B14F-4D97-AF65-F5344CB8AC3E}">
        <p14:creationId xmlns:p14="http://schemas.microsoft.com/office/powerpoint/2010/main" val="4264070291"/>
      </p:ext>
    </p:extLst>
  </p:cSld>
  <p:clrMapOvr>
    <a:masterClrMapping/>
  </p:clrMapOvr>
  <p:transition spd="slow">
    <p:wipe/>
  </p:transition>
  <p:timing/>
</p:sld>
</file>

<file path=ppt/slides/slide713.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1505"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noAutofit/>
          </a:bodyPr>
          <a:lstStyle/>
          <a:p>
            <a:pPr>
              <a:lnSpc>
                <a:spcPct val="90000"/>
              </a:lnSpc>
            </a:pPr>
            <a:r>
              <a:rPr lang="en-US" altLang="zh-TW" sz="2700">
                <a:solidFill>
                  <a:srgbClr val="004C69"/>
                </a:solidFill>
              </a:rPr>
              <a:t>24.4</a:t>
            </a:r>
            <a:r>
              <a:rPr lang="zh-TW" altLang="en-US" sz="2700" smtClean="0">
                <a:solidFill>
                  <a:srgbClr val="004C69"/>
                </a:solidFill>
              </a:rPr>
              <a:t>我</a:t>
            </a:r>
            <a:r>
              <a:rPr lang="zh-TW" altLang="en-US" sz="2700">
                <a:solidFill>
                  <a:srgbClr val="004C69"/>
                </a:solidFill>
              </a:rPr>
              <a:t>在本單元中學到了什麼？</a:t>
            </a:r>
            <a:r>
              <a:rPr lang="en-US" altLang="zh-TW" sz="2700">
                <a:solidFill>
                  <a:srgbClr val="004C69"/>
                </a:solidFill>
              </a:rPr>
              <a:t>(</a:t>
            </a:r>
            <a:r>
              <a:rPr lang="zh-TW" altLang="en-US" sz="2700">
                <a:solidFill>
                  <a:srgbClr val="004C69"/>
                </a:solidFill>
              </a:rPr>
              <a:t>續</a:t>
            </a:r>
            <a:r>
              <a:rPr lang="en-US" altLang="zh-TW" sz="2700">
                <a:solidFill>
                  <a:srgbClr val="004C69"/>
                </a:solidFill>
              </a:rPr>
              <a:t>)</a:t>
            </a:r>
          </a:p>
        </p:txBody>
      </p:sp>
      <p:sp>
        <p:nvSpPr>
          <p:cNvPr id="2" name="Content Placeholder 1">
            <a:extLst>
              <a:ext uri="{FF2B5EF4-FFF2-40B4-BE49-F238E27FC236}">
                <a16:creationId xmlns:a16="http://schemas.microsoft.com/office/drawing/2014/main" id="{13F29080-AAB4-4292-A230-784A1845CD7F}"/>
              </a:ext>
            </a:extLst>
          </p:cNvPr>
          <p:cNvSpPr>
            <a:spLocks noGrp="1"/>
          </p:cNvSpPr>
          <p:nvPr>
            <p:ph idx="1"/>
          </p:nvPr>
        </p:nvSpPr>
        <p:spPr>
          <a:xfrm>
            <a:off x="1" y="1580062"/>
            <a:ext cx="9143999" cy="4231452"/>
          </a:xfrm>
        </p:spPr>
        <p:txBody>
          <a:bodyPr/>
          <a:lstStyle/>
          <a:p>
            <a:pPr>
              <a:spcBef>
                <a:spcPct val="0"/>
              </a:spcBef>
              <a:spcAft>
                <a:spcPct val="0"/>
              </a:spcAft>
              <a:buFont typeface="Arial" panose="020b0604020202020204" pitchFamily="34" charset="0"/>
              <a:buChar char="•"/>
            </a:pPr>
            <a:r>
              <a:rPr lang="zh-TW" altLang="en-US" sz="1400"/>
              <a:t>網路用戶端通常與提供網路 </a:t>
            </a:r>
            <a:r>
              <a:rPr lang="en-US" altLang="zh-TW" sz="1400"/>
              <a:t>DHCP</a:t>
            </a:r>
            <a:r>
              <a:rPr lang="zh-TW" altLang="en-US" sz="1400"/>
              <a:t>、</a:t>
            </a:r>
            <a:r>
              <a:rPr lang="en-US" altLang="zh-TW" sz="1400"/>
              <a:t>DNS</a:t>
            </a:r>
            <a:r>
              <a:rPr lang="zh-TW" altLang="en-US" sz="1400"/>
              <a:t>、</a:t>
            </a:r>
            <a:r>
              <a:rPr lang="en-US" altLang="zh-TW" sz="1400"/>
              <a:t>TFTP </a:t>
            </a:r>
            <a:r>
              <a:rPr lang="zh-TW" altLang="en-US" sz="1400"/>
              <a:t>和 </a:t>
            </a:r>
            <a:r>
              <a:rPr lang="en-US" altLang="zh-TW" sz="1400"/>
              <a:t>FTP </a:t>
            </a:r>
            <a:r>
              <a:rPr lang="zh-TW" altLang="en-US" sz="1400"/>
              <a:t>服務的企業伺服器位於相同的子網路上。為了找到伺服器和接收服務，客戶端經常使用廣播訊息。路由器必須設定為將 </a:t>
            </a:r>
            <a:r>
              <a:rPr lang="en-US" altLang="zh-TW" sz="1400"/>
              <a:t>DHCPv4 </a:t>
            </a:r>
            <a:r>
              <a:rPr lang="zh-TW" altLang="en-US" sz="1400"/>
              <a:t>訊息轉送至 </a:t>
            </a:r>
            <a:r>
              <a:rPr lang="en-US" altLang="zh-TW" sz="1400"/>
              <a:t>DHCPv4 </a:t>
            </a:r>
            <a:r>
              <a:rPr lang="zh-TW" altLang="en-US" sz="1400"/>
              <a:t>伺服器。 </a:t>
            </a:r>
          </a:p>
          <a:p>
            <a:pPr>
              <a:spcBef>
                <a:spcPct val="0"/>
              </a:spcBef>
              <a:spcAft>
                <a:spcPct val="0"/>
              </a:spcAft>
              <a:buFont typeface="Arial" panose="020b0604020202020204" pitchFamily="34" charset="0"/>
              <a:buChar char="•"/>
            </a:pPr>
            <a:r>
              <a:rPr lang="zh-TW" altLang="en-US" sz="1400"/>
              <a:t>網路管理員可以使用 </a:t>
            </a:r>
            <a:r>
              <a:rPr lang="en-US" altLang="zh-TW" sz="1400" b="1"/>
              <a:t>ip helper-address </a:t>
            </a:r>
            <a:r>
              <a:rPr lang="en-US" altLang="zh-TW" sz="1400" b="1" i="1"/>
              <a:t>address </a:t>
            </a:r>
            <a:r>
              <a:rPr lang="zh-TW" altLang="en-US" sz="1400" b="1"/>
              <a:t> </a:t>
            </a:r>
            <a:r>
              <a:rPr lang="zh-TW" altLang="en-US" sz="1400"/>
              <a:t> 介面設定命令設定路由器，並使用 </a:t>
            </a:r>
            <a:r>
              <a:rPr lang="en-US" altLang="zh-TW" sz="1400" b="1"/>
              <a:t>show ip interface</a:t>
            </a:r>
            <a:r>
              <a:rPr lang="zh-TW" altLang="en-US" sz="1400"/>
              <a:t> 命令來驗證設定。 </a:t>
            </a:r>
          </a:p>
          <a:p>
            <a:pPr>
              <a:spcBef>
                <a:spcPct val="0"/>
              </a:spcBef>
              <a:spcAft>
                <a:spcPct val="0"/>
              </a:spcAft>
              <a:buFont typeface="Arial" panose="020b0604020202020204" pitchFamily="34" charset="0"/>
              <a:buChar char="•"/>
            </a:pPr>
            <a:r>
              <a:rPr lang="zh-TW" altLang="en-US" sz="1400"/>
              <a:t>預設情況下，</a:t>
            </a:r>
            <a:r>
              <a:rPr lang="en-US" altLang="zh-TW" sz="1400"/>
              <a:t>ip helper-aqddress </a:t>
            </a:r>
            <a:r>
              <a:rPr lang="zh-TW" altLang="en-US" sz="1400"/>
              <a:t>命令會轉送下列八個 </a:t>
            </a:r>
            <a:r>
              <a:rPr lang="en-US" altLang="zh-TW" sz="1400"/>
              <a:t>UDP </a:t>
            </a:r>
            <a:r>
              <a:rPr lang="zh-TW" altLang="en-US" sz="1400"/>
              <a:t>服務：</a:t>
            </a:r>
          </a:p>
          <a:p>
            <a:pPr lvl="1">
              <a:spcBef>
                <a:spcPct val="0"/>
              </a:spcBef>
              <a:spcAft>
                <a:spcPct val="0"/>
              </a:spcAft>
              <a:buFont typeface="Arial" panose="020b0604020202020204" pitchFamily="34" charset="0"/>
              <a:buChar char="•"/>
            </a:pPr>
            <a:r>
              <a:rPr lang="zh-TW" altLang="en-US" sz="1300"/>
              <a:t>連接埠 </a:t>
            </a:r>
            <a:r>
              <a:rPr lang="en-US" altLang="zh-TW" sz="1300"/>
              <a:t>37</a:t>
            </a:r>
            <a:r>
              <a:rPr lang="zh-TW" altLang="en-US" sz="1300"/>
              <a:t>：</a:t>
            </a:r>
            <a:r>
              <a:rPr lang="en-US" altLang="zh-TW" sz="1300"/>
              <a:t>Time</a:t>
            </a:r>
          </a:p>
          <a:p>
            <a:pPr lvl="1">
              <a:spcBef>
                <a:spcPct val="0"/>
              </a:spcBef>
              <a:spcAft>
                <a:spcPct val="0"/>
              </a:spcAft>
              <a:buFont typeface="Arial" panose="020b0604020202020204" pitchFamily="34" charset="0"/>
              <a:buChar char="•"/>
            </a:pPr>
            <a:r>
              <a:rPr lang="zh-TW" altLang="en-US" sz="1300"/>
              <a:t>連接埠 </a:t>
            </a:r>
            <a:r>
              <a:rPr lang="en-US" altLang="zh-TW" sz="1300"/>
              <a:t>49</a:t>
            </a:r>
            <a:r>
              <a:rPr lang="zh-TW" altLang="en-US" sz="1300"/>
              <a:t>：</a:t>
            </a:r>
            <a:r>
              <a:rPr lang="en-US" altLang="zh-TW" sz="1300"/>
              <a:t>TACACS</a:t>
            </a:r>
          </a:p>
          <a:p>
            <a:pPr lvl="1">
              <a:spcBef>
                <a:spcPct val="0"/>
              </a:spcBef>
              <a:spcAft>
                <a:spcPct val="0"/>
              </a:spcAft>
              <a:buFont typeface="Arial" panose="020b0604020202020204" pitchFamily="34" charset="0"/>
              <a:buChar char="•"/>
            </a:pPr>
            <a:r>
              <a:rPr lang="zh-TW" altLang="en-US" sz="1300"/>
              <a:t>連接埠 </a:t>
            </a:r>
            <a:r>
              <a:rPr lang="en-US" altLang="zh-TW" sz="1300"/>
              <a:t>53</a:t>
            </a:r>
            <a:r>
              <a:rPr lang="zh-TW" altLang="en-US" sz="1300"/>
              <a:t>：</a:t>
            </a:r>
            <a:r>
              <a:rPr lang="en-US" altLang="zh-TW" sz="1300"/>
              <a:t>DNS</a:t>
            </a:r>
          </a:p>
          <a:p>
            <a:pPr lvl="1">
              <a:spcBef>
                <a:spcPct val="0"/>
              </a:spcBef>
              <a:spcAft>
                <a:spcPct val="0"/>
              </a:spcAft>
              <a:buFont typeface="Arial" panose="020b0604020202020204" pitchFamily="34" charset="0"/>
              <a:buChar char="•"/>
            </a:pPr>
            <a:r>
              <a:rPr lang="zh-TW" altLang="en-US" sz="1300"/>
              <a:t>連接埠 </a:t>
            </a:r>
            <a:r>
              <a:rPr lang="en-US" altLang="zh-TW" sz="1300"/>
              <a:t>67</a:t>
            </a:r>
            <a:r>
              <a:rPr lang="zh-TW" altLang="en-US" sz="1300"/>
              <a:t>：</a:t>
            </a:r>
            <a:r>
              <a:rPr lang="en-US" altLang="zh-TW" sz="1300"/>
              <a:t>DHCP/BOOTP </a:t>
            </a:r>
            <a:r>
              <a:rPr lang="zh-TW" altLang="en-US" sz="1300"/>
              <a:t>伺服器</a:t>
            </a:r>
          </a:p>
          <a:p>
            <a:pPr lvl="1">
              <a:spcBef>
                <a:spcPct val="0"/>
              </a:spcBef>
              <a:spcAft>
                <a:spcPct val="0"/>
              </a:spcAft>
              <a:buFont typeface="Arial" panose="020b0604020202020204" pitchFamily="34" charset="0"/>
              <a:buChar char="•"/>
            </a:pPr>
            <a:r>
              <a:rPr lang="zh-TW" altLang="en-US" sz="1300"/>
              <a:t>連接埠 </a:t>
            </a:r>
            <a:r>
              <a:rPr lang="en-US" altLang="zh-TW" sz="1300"/>
              <a:t>68</a:t>
            </a:r>
            <a:r>
              <a:rPr lang="zh-TW" altLang="en-US" sz="1300"/>
              <a:t>：</a:t>
            </a:r>
            <a:r>
              <a:rPr lang="en-US" altLang="zh-TW" sz="1300"/>
              <a:t>DHCP/BOOTP </a:t>
            </a:r>
            <a:r>
              <a:rPr lang="zh-TW" altLang="en-US" sz="1300"/>
              <a:t>用戶端</a:t>
            </a:r>
          </a:p>
          <a:p>
            <a:pPr lvl="1">
              <a:spcBef>
                <a:spcPct val="0"/>
              </a:spcBef>
              <a:spcAft>
                <a:spcPct val="0"/>
              </a:spcAft>
              <a:buFont typeface="Arial" panose="020b0604020202020204" pitchFamily="34" charset="0"/>
              <a:buChar char="•"/>
            </a:pPr>
            <a:r>
              <a:rPr lang="zh-TW" altLang="en-US" sz="1300"/>
              <a:t>連接埠 </a:t>
            </a:r>
            <a:r>
              <a:rPr lang="en-US" altLang="zh-TW" sz="1300"/>
              <a:t>69</a:t>
            </a:r>
            <a:r>
              <a:rPr lang="zh-TW" altLang="en-US" sz="1300"/>
              <a:t>：</a:t>
            </a:r>
            <a:r>
              <a:rPr lang="en-US" altLang="zh-TW" sz="1300"/>
              <a:t>TFTP</a:t>
            </a:r>
          </a:p>
          <a:p>
            <a:pPr lvl="1">
              <a:spcBef>
                <a:spcPct val="0"/>
              </a:spcBef>
              <a:spcAft>
                <a:spcPct val="0"/>
              </a:spcAft>
              <a:buFont typeface="Arial" panose="020b0604020202020204" pitchFamily="34" charset="0"/>
              <a:buChar char="•"/>
            </a:pPr>
            <a:r>
              <a:rPr lang="zh-TW" altLang="en-US" sz="1300"/>
              <a:t>連接埠 </a:t>
            </a:r>
            <a:r>
              <a:rPr lang="en-US" altLang="zh-TW" sz="1300"/>
              <a:t>137 : NetBIOS </a:t>
            </a:r>
            <a:r>
              <a:rPr lang="zh-TW" altLang="en-US" sz="1300"/>
              <a:t>名稱服務</a:t>
            </a:r>
          </a:p>
          <a:p>
            <a:pPr lvl="1">
              <a:spcBef>
                <a:spcPct val="0"/>
              </a:spcBef>
              <a:spcAft>
                <a:spcPct val="0"/>
              </a:spcAft>
              <a:buFont typeface="Arial" panose="020b0604020202020204" pitchFamily="34" charset="0"/>
              <a:buChar char="•"/>
            </a:pPr>
            <a:r>
              <a:rPr lang="zh-TW" altLang="zh-TW" sz="1300"/>
              <a:t>連接埠</a:t>
            </a:r>
            <a:r>
              <a:rPr lang="en-US" altLang="zh-TW" sz="1300"/>
              <a:t> 138 :</a:t>
            </a:r>
            <a:r>
              <a:rPr lang="zh-TW" altLang="en-US" sz="1300"/>
              <a:t> </a:t>
            </a:r>
            <a:r>
              <a:rPr lang="en-US" altLang="zh-TW" sz="1300"/>
              <a:t>NetBIOS </a:t>
            </a:r>
            <a:r>
              <a:rPr lang="zh-TW" altLang="en-US" sz="1300"/>
              <a:t>資料報服務</a:t>
            </a:r>
          </a:p>
          <a:p>
            <a:pPr>
              <a:spcBef>
                <a:spcPct val="0"/>
              </a:spcBef>
              <a:spcAft>
                <a:spcPct val="0"/>
              </a:spcAft>
              <a:buFont typeface="Arial" panose="020b0604020202020204" pitchFamily="34" charset="0"/>
              <a:buChar char="•"/>
            </a:pPr>
            <a:r>
              <a:rPr lang="zh-TW" altLang="en-US" sz="1400"/>
              <a:t>若要將乙太網路介面設定為 </a:t>
            </a:r>
            <a:r>
              <a:rPr lang="en-US" altLang="zh-TW" sz="1400"/>
              <a:t>DHCP </a:t>
            </a:r>
            <a:r>
              <a:rPr lang="zh-TW" altLang="en-US" sz="1400"/>
              <a:t>用戶端，請使用 </a:t>
            </a:r>
            <a:r>
              <a:rPr lang="en-US" altLang="zh-TW" sz="1400" b="1"/>
              <a:t>ip address dhcp</a:t>
            </a:r>
            <a:r>
              <a:rPr lang="zh-TW" altLang="en-US" sz="1400"/>
              <a:t> 介面設定模式指令。 </a:t>
            </a:r>
          </a:p>
          <a:p>
            <a:pPr>
              <a:spcBef>
                <a:spcPct val="0"/>
              </a:spcBef>
              <a:spcAft>
                <a:spcPct val="0"/>
              </a:spcAft>
              <a:buFont typeface="Arial" panose="020b0604020202020204" pitchFamily="34" charset="0"/>
              <a:buChar char="•"/>
            </a:pPr>
            <a:r>
              <a:rPr lang="zh-TW" altLang="en-US" sz="1400"/>
              <a:t>家用路由器通常已經設置為從 </a:t>
            </a:r>
            <a:r>
              <a:rPr lang="en-US" altLang="zh-TW" sz="1400"/>
              <a:t>ISP </a:t>
            </a:r>
            <a:r>
              <a:rPr lang="zh-TW" altLang="en-US" sz="1400"/>
              <a:t>自動接收 </a:t>
            </a:r>
            <a:r>
              <a:rPr lang="en-US" altLang="zh-TW" sz="1400"/>
              <a:t>IPv4 </a:t>
            </a:r>
            <a:r>
              <a:rPr lang="zh-TW" altLang="en-US" sz="1400"/>
              <a:t>定址資訊。網際網路連線類型設定為 </a:t>
            </a:r>
            <a:r>
              <a:rPr lang="en-US" altLang="zh-TW" sz="1400"/>
              <a:t>[Automatic Configuration - DHCP]</a:t>
            </a:r>
            <a:r>
              <a:rPr lang="zh-TW" altLang="en-US" sz="1400"/>
              <a:t>。當路由器連線至 </a:t>
            </a:r>
            <a:r>
              <a:rPr lang="en-US" altLang="zh-TW" sz="1400"/>
              <a:t>DSL </a:t>
            </a:r>
            <a:r>
              <a:rPr lang="zh-TW" altLang="en-US" sz="1400"/>
              <a:t>或纜線數據機，並做為 </a:t>
            </a:r>
            <a:r>
              <a:rPr lang="en-US" altLang="zh-TW" sz="1400"/>
              <a:t>DHCPv4 </a:t>
            </a:r>
            <a:r>
              <a:rPr lang="zh-TW" altLang="en-US" sz="1400"/>
              <a:t>用戶端，向 </a:t>
            </a:r>
            <a:r>
              <a:rPr lang="en-US" altLang="zh-TW" sz="1400"/>
              <a:t>ISP </a:t>
            </a:r>
            <a:r>
              <a:rPr lang="zh-TW" altLang="en-US" sz="1400"/>
              <a:t>要求 </a:t>
            </a:r>
            <a:r>
              <a:rPr lang="en-US" altLang="zh-TW" sz="1400"/>
              <a:t>IPv4 </a:t>
            </a:r>
            <a:r>
              <a:rPr lang="zh-TW" altLang="en-US" sz="1400"/>
              <a:t>位址時，會使用此選項。</a:t>
            </a:r>
          </a:p>
        </p:txBody>
      </p:sp>
      <p:sp>
        <p:nvSpPr>
          <p:cNvPr id="3" name="投影片編號版面配置區 2"/>
          <p:cNvSpPr>
            <a:spLocks noGrp="1"/>
          </p:cNvSpPr>
          <p:nvPr>
            <p:ph type="sldNum" sz="quarter" idx="4"/>
          </p:nvPr>
        </p:nvSpPr>
        <p:spPr/>
        <p:txBody>
          <a:bodyPr/>
          <a:lstStyle/>
          <a:p>
            <a:pPr defTabSz="385754">
              <a:defRPr/>
            </a:pPr>
            <a:fld id="{2F5CCB13-0A32-4557-88E9-079F0C330695}" type="slidenum">
              <a:rPr lang="en-US" kern="0" smtClean="0">
                <a:solidFill>
                  <a:srgbClr val="595959"/>
                </a:solidFill>
              </a:rPr>
              <a:pPr defTabSz="385754">
                <a:defRPr/>
              </a:pPr>
              <a:t>713</a:t>
            </a:fld>
            <a:endParaRPr lang="en-US" kern="0">
              <a:solidFill>
                <a:srgbClr val="595959"/>
              </a:solidFill>
            </a:endParaRPr>
          </a:p>
        </p:txBody>
      </p:sp>
    </p:spTree>
    <p:custDataLst>
      <p:tags r:id="rId3"/>
    </p:custDataLst>
    <p:extLst>
      <p:ext uri="{BB962C8B-B14F-4D97-AF65-F5344CB8AC3E}">
        <p14:creationId xmlns:p14="http://schemas.microsoft.com/office/powerpoint/2010/main" val="2836425451"/>
      </p:ext>
    </p:extLst>
  </p:cSld>
  <p:clrMapOvr>
    <a:masterClrMapping/>
  </p:clrMapOvr>
  <p:transition spd="slow">
    <p:wipe/>
  </p:transition>
  <p:timing/>
</p:sld>
</file>

<file path=ppt/slides/slide714.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56321" name="Rectangle 2"/>
          <p:cNvSpPr>
            <a:spLocks noGrp="1" noChangeArrowheads="1"/>
          </p:cNvSpPr>
          <p:nvPr>
            <p:ph type="title"/>
          </p:nvPr>
        </p:nvSpPr>
        <p:spPr>
          <a:xfrm>
            <a:off x="0" y="979380"/>
            <a:ext cx="9144000" cy="609056"/>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noAutofit/>
          </a:bodyPr>
          <a:lstStyle/>
          <a:p>
            <a:pPr>
              <a:lnSpc>
                <a:spcPct val="90000"/>
              </a:lnSpc>
            </a:pPr>
            <a:r>
              <a:rPr lang="en-US" altLang="zh-TW" sz="2700" smtClean="0">
                <a:solidFill>
                  <a:srgbClr val="004C69"/>
                </a:solidFill>
              </a:rPr>
              <a:t>DHCPv4</a:t>
            </a:r>
            <a:br>
              <a:rPr lang="en-US" sz="2700">
                <a:solidFill>
                  <a:srgbClr val="004C69"/>
                </a:solidFill>
              </a:rPr>
            </a:br>
            <a:r>
              <a:rPr lang="zh-TW" altLang="en-US" sz="2700">
                <a:solidFill>
                  <a:srgbClr val="004C69"/>
                </a:solidFill>
              </a:rPr>
              <a:t>新詞彙和命令</a:t>
            </a:r>
          </a:p>
        </p:txBody>
      </p:sp>
      <p:sp>
        <p:nvSpPr>
          <p:cNvPr id="3" name="Content Placeholder 2">
            <a:extLst>
              <a:ext uri="{FF2B5EF4-FFF2-40B4-BE49-F238E27FC236}">
                <a16:creationId xmlns:a16="http://schemas.microsoft.com/office/drawing/2014/main" id="{CE8C6162-D86A-9644-A0EE-E1EE5E7020B3}"/>
              </a:ext>
            </a:extLst>
          </p:cNvPr>
          <p:cNvSpPr>
            <a:spLocks noGrp="1"/>
          </p:cNvSpPr>
          <p:nvPr>
            <p:ph idx="1"/>
          </p:nvPr>
        </p:nvSpPr>
        <p:spPr>
          <a:xfrm>
            <a:off x="81047" y="1588436"/>
            <a:ext cx="4703064" cy="4155319"/>
          </a:xfrm>
        </p:spPr>
        <p:txBody>
          <a:bodyPr>
            <a:noAutofit/>
          </a:bodyPr>
          <a:lstStyle/>
          <a:p>
            <a:pPr>
              <a:spcBef>
                <a:spcPct val="0"/>
              </a:spcBef>
              <a:spcAft>
                <a:spcPct val="0"/>
              </a:spcAft>
              <a:buFont typeface="Arial" panose="020b0604020202020204" pitchFamily="34" charset="0"/>
              <a:buChar char="•"/>
            </a:pPr>
            <a:r>
              <a:rPr lang="zh-TW" altLang="en-US" sz="1600"/>
              <a:t>動態主機設定協定 </a:t>
            </a:r>
            <a:r>
              <a:rPr lang="en-US" altLang="zh-TW" sz="1600"/>
              <a:t>(DHCP)</a:t>
            </a:r>
          </a:p>
          <a:p>
            <a:pPr>
              <a:spcBef>
                <a:spcPct val="0"/>
              </a:spcBef>
              <a:spcAft>
                <a:spcPct val="0"/>
              </a:spcAft>
              <a:buFont typeface="Arial" panose="020b0604020202020204" pitchFamily="34" charset="0"/>
              <a:buChar char="•"/>
            </a:pPr>
            <a:r>
              <a:rPr lang="en-US" altLang="zh-TW" sz="1600"/>
              <a:t>DHCP </a:t>
            </a:r>
            <a:r>
              <a:rPr lang="zh-TW" altLang="en-US" sz="1600"/>
              <a:t>探索 </a:t>
            </a:r>
            <a:r>
              <a:rPr lang="en-US" altLang="zh-TW" sz="1600"/>
              <a:t>(DHCPDISCOVER)</a:t>
            </a:r>
          </a:p>
          <a:p>
            <a:pPr>
              <a:spcBef>
                <a:spcPct val="0"/>
              </a:spcBef>
              <a:spcAft>
                <a:spcPct val="0"/>
              </a:spcAft>
              <a:buFont typeface="Arial" panose="020b0604020202020204" pitchFamily="34" charset="0"/>
              <a:buChar char="•"/>
            </a:pPr>
            <a:r>
              <a:rPr lang="en-US" altLang="zh-TW" sz="1600"/>
              <a:t>DHCP </a:t>
            </a:r>
            <a:r>
              <a:rPr lang="zh-TW" altLang="en-US" sz="1600"/>
              <a:t>提供 </a:t>
            </a:r>
            <a:r>
              <a:rPr lang="en-US" altLang="zh-TW" sz="1600"/>
              <a:t>(DHCPOFFER)</a:t>
            </a:r>
          </a:p>
          <a:p>
            <a:pPr>
              <a:spcBef>
                <a:spcPct val="0"/>
              </a:spcBef>
              <a:spcAft>
                <a:spcPct val="0"/>
              </a:spcAft>
              <a:buFont typeface="Arial" panose="020b0604020202020204" pitchFamily="34" charset="0"/>
              <a:buChar char="•"/>
            </a:pPr>
            <a:r>
              <a:rPr lang="en-US" altLang="zh-TW" sz="1600"/>
              <a:t>DHCP </a:t>
            </a:r>
            <a:r>
              <a:rPr lang="zh-TW" altLang="en-US" sz="1600"/>
              <a:t>要求 </a:t>
            </a:r>
            <a:r>
              <a:rPr lang="en-US" altLang="zh-TW" sz="1600"/>
              <a:t>(DHCPREQUEST)</a:t>
            </a:r>
          </a:p>
          <a:p>
            <a:pPr>
              <a:spcBef>
                <a:spcPct val="0"/>
              </a:spcBef>
              <a:spcAft>
                <a:spcPct val="0"/>
              </a:spcAft>
              <a:buFont typeface="Arial" panose="020b0604020202020204" pitchFamily="34" charset="0"/>
              <a:buChar char="•"/>
            </a:pPr>
            <a:r>
              <a:rPr lang="en-US" altLang="zh-TW" sz="1600"/>
              <a:t>DHCP </a:t>
            </a:r>
            <a:r>
              <a:rPr lang="zh-TW" altLang="en-US" sz="1600"/>
              <a:t>確認 </a:t>
            </a:r>
            <a:r>
              <a:rPr lang="en-US" altLang="zh-TW" sz="1600"/>
              <a:t>(DHCPACK)</a:t>
            </a:r>
          </a:p>
          <a:p>
            <a:pPr>
              <a:spcBef>
                <a:spcPct val="0"/>
              </a:spcBef>
              <a:spcAft>
                <a:spcPct val="0"/>
              </a:spcAft>
              <a:buFont typeface="Arial" panose="020b0604020202020204" pitchFamily="34" charset="0"/>
              <a:buChar char="•"/>
            </a:pPr>
            <a:r>
              <a:rPr lang="en-US" altLang="zh-TW" sz="1600" b="1" err="1"/>
              <a:t>ip dhcp excluded-address low-address [high-address]</a:t>
            </a:r>
          </a:p>
          <a:p>
            <a:pPr>
              <a:spcBef>
                <a:spcPct val="0"/>
              </a:spcBef>
              <a:spcAft>
                <a:spcPct val="0"/>
              </a:spcAft>
              <a:buFont typeface="Arial" panose="020b0604020202020204" pitchFamily="34" charset="0"/>
              <a:buChar char="•"/>
            </a:pPr>
            <a:r>
              <a:rPr lang="en-US" altLang="zh-TW" sz="1600" b="1" err="1"/>
              <a:t>ip dhcp pool name</a:t>
            </a:r>
          </a:p>
          <a:p>
            <a:pPr>
              <a:spcBef>
                <a:spcPct val="0"/>
              </a:spcBef>
              <a:spcAft>
                <a:spcPct val="0"/>
              </a:spcAft>
              <a:buFont typeface="Arial" panose="020b0604020202020204" pitchFamily="34" charset="0"/>
              <a:buChar char="•"/>
            </a:pPr>
            <a:r>
              <a:rPr lang="en-US" altLang="zh-TW" sz="1600" b="1"/>
              <a:t>network network-number [mask | /prefix-length]</a:t>
            </a:r>
          </a:p>
          <a:p>
            <a:pPr>
              <a:spcBef>
                <a:spcPct val="0"/>
              </a:spcBef>
              <a:spcAft>
                <a:spcPct val="0"/>
              </a:spcAft>
              <a:buFont typeface="Arial" panose="020b0604020202020204" pitchFamily="34" charset="0"/>
              <a:buChar char="•"/>
            </a:pPr>
            <a:r>
              <a:rPr lang="en-US" altLang="zh-TW" sz="1600" b="1"/>
              <a:t>default-router address [address2 ... address8]</a:t>
            </a:r>
          </a:p>
          <a:p>
            <a:pPr>
              <a:spcBef>
                <a:spcPct val="0"/>
              </a:spcBef>
              <a:spcAft>
                <a:spcPct val="0"/>
              </a:spcAft>
              <a:buFont typeface="Arial" panose="020b0604020202020204" pitchFamily="34" charset="0"/>
              <a:buChar char="•"/>
            </a:pPr>
            <a:r>
              <a:rPr lang="en-US" altLang="zh-TW" sz="1600" b="1" err="1"/>
              <a:t>dns-server address [address2 ... address8]</a:t>
            </a:r>
          </a:p>
          <a:p>
            <a:pPr>
              <a:spcBef>
                <a:spcPct val="0"/>
              </a:spcBef>
              <a:spcAft>
                <a:spcPct val="0"/>
              </a:spcAft>
              <a:buFont typeface="Arial" panose="020b0604020202020204" pitchFamily="34" charset="0"/>
              <a:buChar char="•"/>
            </a:pPr>
            <a:r>
              <a:rPr lang="en-US" altLang="zh-TW" sz="1600" b="1"/>
              <a:t>domain-name domain</a:t>
            </a:r>
          </a:p>
          <a:p>
            <a:pPr>
              <a:spcBef>
                <a:spcPct val="0"/>
              </a:spcBef>
              <a:spcAft>
                <a:spcPct val="0"/>
              </a:spcAft>
              <a:buFont typeface="Arial" panose="020b0604020202020204" pitchFamily="34" charset="0"/>
              <a:buChar char="•"/>
            </a:pPr>
            <a:r>
              <a:rPr lang="en-US" altLang="zh-TW" sz="1600" b="1"/>
              <a:t>lease {days [hours [minutes]] | infinite}</a:t>
            </a:r>
          </a:p>
          <a:p>
            <a:pPr>
              <a:spcBef>
                <a:spcPct val="0"/>
              </a:spcBef>
              <a:spcAft>
                <a:spcPct val="0"/>
              </a:spcAft>
              <a:buFont typeface="Arial" panose="020b0604020202020204" pitchFamily="34" charset="0"/>
              <a:buChar char="•"/>
            </a:pPr>
            <a:r>
              <a:rPr lang="en-US" altLang="zh-TW" sz="1600" b="1" err="1"/>
              <a:t>netbios-name-server address [address2 ... address8]</a:t>
            </a:r>
          </a:p>
          <a:p>
            <a:pPr>
              <a:spcBef>
                <a:spcPct val="0"/>
              </a:spcBef>
              <a:spcAft>
                <a:spcPct val="0"/>
              </a:spcAft>
              <a:buFont typeface="Arial" panose="020b0604020202020204" pitchFamily="34" charset="0"/>
              <a:buChar char="•"/>
            </a:pPr>
            <a:r>
              <a:rPr lang="en-US" altLang="zh-TW" sz="1600" b="1"/>
              <a:t>show running-config | section dhcp</a:t>
            </a:r>
            <a:endParaRPr lang="en-US" altLang="zh-TW" sz="1600" b="1"/>
          </a:p>
          <a:p>
            <a:pPr>
              <a:spcBef>
                <a:spcPct val="0"/>
              </a:spcBef>
              <a:spcAft>
                <a:spcPct val="0"/>
              </a:spcAft>
              <a:buFont typeface="Arial" panose="020b0604020202020204" pitchFamily="34" charset="0"/>
              <a:buChar char="•"/>
            </a:pPr>
            <a:r>
              <a:rPr lang="en-US" altLang="zh-TW" sz="1600" b="1"/>
              <a:t>show ip dhcp binding</a:t>
            </a:r>
          </a:p>
          <a:p>
            <a:pPr>
              <a:spcBef>
                <a:spcPct val="0"/>
              </a:spcBef>
              <a:spcAft>
                <a:spcPct val="0"/>
              </a:spcAft>
              <a:buFont typeface="Arial" panose="020b0604020202020204" pitchFamily="34" charset="0"/>
              <a:buChar char="•"/>
            </a:pPr>
            <a:r>
              <a:rPr lang="en-US" altLang="zh-TW" sz="1600" b="1"/>
              <a:t>show ip dhcp server statistics</a:t>
            </a:r>
          </a:p>
          <a:p>
            <a:pPr>
              <a:spcBef>
                <a:spcPct val="0"/>
              </a:spcBef>
              <a:spcAft>
                <a:spcPct val="0"/>
              </a:spcAft>
              <a:buFont typeface="Arial" panose="020b0604020202020204" pitchFamily="34" charset="0"/>
              <a:buChar char="•"/>
            </a:pPr>
            <a:r>
              <a:rPr lang="en-US" altLang="zh-TW" sz="1600" b="1"/>
              <a:t>[no] service dhcp</a:t>
            </a:r>
            <a:endParaRPr lang="en-US" altLang="zh-TW" sz="1600" b="1"/>
          </a:p>
          <a:p>
            <a:pPr>
              <a:spcBef>
                <a:spcPct val="0"/>
              </a:spcBef>
              <a:spcAft>
                <a:spcPct val="0"/>
              </a:spcAft>
              <a:buFont typeface="Arial" panose="020b0604020202020204" pitchFamily="34" charset="0"/>
              <a:buChar char="•"/>
            </a:pPr>
            <a:r>
              <a:rPr lang="en-US" altLang="zh-TW" sz="1600" b="1" err="1"/>
              <a:t>ip helper-address address</a:t>
            </a:r>
          </a:p>
          <a:p>
            <a:pPr>
              <a:spcBef>
                <a:spcPct val="0"/>
              </a:spcBef>
              <a:spcAft>
                <a:spcPct val="0"/>
              </a:spcAft>
              <a:buFont typeface="Arial" panose="020b0604020202020204" pitchFamily="34" charset="0"/>
              <a:buChar char="•"/>
            </a:pPr>
            <a:r>
              <a:rPr lang="en-US" altLang="zh-TW" sz="1600" b="1" err="1"/>
              <a:t>ip address dhcp</a:t>
            </a:r>
            <a:endParaRPr lang="en-US" altLang="zh-TW" sz="1600" b="1"/>
          </a:p>
        </p:txBody>
      </p:sp>
      <p:sp>
        <p:nvSpPr>
          <p:cNvPr id="2" name="投影片編號版面配置區 1"/>
          <p:cNvSpPr>
            <a:spLocks noGrp="1"/>
          </p:cNvSpPr>
          <p:nvPr>
            <p:ph type="sldNum" sz="quarter" idx="4"/>
          </p:nvPr>
        </p:nvSpPr>
        <p:spPr/>
        <p:txBody>
          <a:bodyPr/>
          <a:lstStyle/>
          <a:p>
            <a:pPr defTabSz="385754">
              <a:defRPr/>
            </a:pPr>
            <a:fld id="{2F5CCB13-0A32-4557-88E9-079F0C330695}" type="slidenum">
              <a:rPr lang="en-US" kern="0" smtClean="0">
                <a:solidFill>
                  <a:srgbClr val="595959"/>
                </a:solidFill>
              </a:rPr>
              <a:pPr defTabSz="385754">
                <a:defRPr/>
              </a:pPr>
              <a:t>714</a:t>
            </a:fld>
            <a:endParaRPr lang="en-US" kern="0">
              <a:solidFill>
                <a:srgbClr val="595959"/>
              </a:solidFill>
            </a:endParaRPr>
          </a:p>
        </p:txBody>
      </p:sp>
    </p:spTree>
    <p:custDataLst>
      <p:tags r:id="rId3"/>
    </p:custDataLst>
    <p:extLst>
      <p:ext uri="{BB962C8B-B14F-4D97-AF65-F5344CB8AC3E}">
        <p14:creationId xmlns:p14="http://schemas.microsoft.com/office/powerpoint/2010/main" val="2719413088"/>
      </p:ext>
    </p:extLst>
  </p:cSld>
  <p:clrMapOvr>
    <a:masterClrMapping/>
  </p:clrMapOvr>
  <p:transition spd="slow">
    <p:wipe/>
  </p:transition>
  <p:timing/>
</p:sld>
</file>

<file path=ppt/slides/slide715.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6" name="Title 5"/>
          <p:cNvSpPr>
            <a:spLocks noGrp="1"/>
          </p:cNvSpPr>
          <p:nvPr>
            <p:ph type="ctrTitle"/>
          </p:nvPr>
        </p:nvSpPr>
        <p:spPr/>
        <p:txBody>
          <a:bodyPr/>
          <a:lstStyle/>
          <a:p>
            <a:r>
              <a:rPr lang="zh-TW" altLang="en-US" sz="5000" smtClean="0">
                <a:solidFill>
                  <a:schemeClr val="tx1"/>
                </a:solidFill>
                <a:latin typeface="標楷體" pitchFamily="65" charset="-120"/>
              </a:rPr>
              <a:t>第二十五章</a:t>
            </a:r>
            <a:br>
              <a:rPr lang="en-US" altLang="zh-TW" sz="5000">
                <a:solidFill>
                  <a:schemeClr val="tx1"/>
                </a:solidFill>
                <a:latin typeface="標楷體" pitchFamily="65" charset="-120"/>
              </a:rPr>
            </a:br>
            <a:br>
              <a:rPr lang="en-US" altLang="zh-TW" sz="5000" smtClean="0">
                <a:solidFill>
                  <a:schemeClr val="tx1"/>
                </a:solidFill>
                <a:latin typeface="標楷體" pitchFamily="65" charset="-120"/>
              </a:rPr>
            </a:br>
            <a:r>
              <a:rPr lang="zh-TW" sz="5000" smtClean="0">
                <a:solidFill>
                  <a:schemeClr val="tx1"/>
                </a:solidFill>
                <a:latin typeface="標楷體" pitchFamily="65" charset="-120"/>
              </a:rPr>
              <a:t>SLAAC </a:t>
            </a:r>
            <a:r>
              <a:rPr lang="zh-TW" sz="5000">
                <a:solidFill>
                  <a:schemeClr val="tx1"/>
                </a:solidFill>
                <a:latin typeface="標楷體" pitchFamily="65" charset="-120"/>
              </a:rPr>
              <a:t>和 DHCPv6</a:t>
            </a:r>
          </a:p>
        </p:txBody>
      </p:sp>
      <p:sp>
        <p:nvSpPr>
          <p:cNvPr id="7" name="Subtitle 6"/>
          <p:cNvSpPr>
            <a:spLocks noGrp="1"/>
          </p:cNvSpPr>
          <p:nvPr>
            <p:ph type="subTitle" idx="1"/>
          </p:nvPr>
        </p:nvSpPr>
        <p:spPr/>
        <p:txBody>
          <a:bodyPr/>
          <a:lstStyle/>
          <a:p>
            <a:pPr rtl="0"/>
            <a:r>
              <a:rPr lang="zh-TW">
                <a:solidFill>
                  <a:schemeClr val="accent5">
                    <a:lumMod val="40000"/>
                    <a:lumOff val="60000"/>
                  </a:schemeClr>
                </a:solidFill>
              </a:rPr>
              <a:t>交換、路由和無線基礎  v7.0 版 (SRWE)</a:t>
            </a:r>
          </a:p>
          <a:p>
            <a:endParaRPr lang="en-US">
              <a:solidFill>
                <a:schemeClr val="accent5">
                  <a:lumMod val="40000"/>
                  <a:lumOff val="60000"/>
                </a:schemeClr>
              </a:solidFill>
            </a:endParaRPr>
          </a:p>
          <a:p>
            <a:endParaRPr lang="en-US"/>
          </a:p>
        </p:txBody>
      </p:sp>
      <p:sp>
        <p:nvSpPr>
          <p:cNvPr id="2" name="投影片編號版面配置區 1"/>
          <p:cNvSpPr>
            <a:spLocks noGrp="1"/>
          </p:cNvSpPr>
          <p:nvPr>
            <p:ph type="sldNum" sz="quarter" idx="12"/>
          </p:nvPr>
        </p:nvSpPr>
        <p:spPr/>
        <p:txBody>
          <a:bodyPr/>
          <a:lstStyle/>
          <a:p>
            <a:fld id="{38C68405-D8B3-49C2-9037-9F8C36DB7603}" type="slidenum">
              <a:rPr lang="en-US" altLang="zh-TW" smtClean="0"/>
              <a:t>715</a:t>
            </a:fld>
            <a:endParaRPr lang="en-US" altLang="zh-TW"/>
          </a:p>
        </p:txBody>
      </p:sp>
    </p:spTree>
    <p:custDataLst>
      <p:tags r:id="rId3"/>
    </p:custDataLst>
    <p:extLst>
      <p:ext uri="{BB962C8B-B14F-4D97-AF65-F5344CB8AC3E}">
        <p14:creationId xmlns:p14="http://schemas.microsoft.com/office/powerpoint/2010/main" val="232679653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sld>
</file>

<file path=ppt/slides/slide716.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098" name="Rectangle 33"/>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noAutofit/>
          </a:bodyPr>
          <a:lstStyle/>
          <a:p>
            <a:pPr marL="169859" indent="-169859">
              <a:lnSpc>
                <a:spcPct val="90000"/>
              </a:lnSpc>
              <a:spcAft>
                <a:spcPts val="600"/>
              </a:spcAft>
              <a:buFont typeface="Wingdings" panose="05000000000000000000" pitchFamily="2" charset="2"/>
            </a:pPr>
            <a:r>
              <a:rPr lang="zh-TW" altLang="en-US" sz="2700">
                <a:solidFill>
                  <a:srgbClr val="004C69"/>
                </a:solidFill>
              </a:rPr>
              <a:t>單元目標</a:t>
            </a:r>
          </a:p>
        </p:txBody>
      </p:sp>
      <p:sp>
        <p:nvSpPr>
          <p:cNvPr id="2" name="Content Placeholder 1">
            <a:extLst>
              <a:ext uri="{FF2B5EF4-FFF2-40B4-BE49-F238E27FC236}">
                <a16:creationId xmlns:a16="http://schemas.microsoft.com/office/drawing/2014/main" id="{578E99C3-C6EF-8348-99C6-8024418DDEF2}"/>
              </a:ext>
            </a:extLst>
          </p:cNvPr>
          <p:cNvSpPr>
            <a:spLocks noGrp="1"/>
          </p:cNvSpPr>
          <p:nvPr>
            <p:ph idx="1"/>
          </p:nvPr>
        </p:nvSpPr>
        <p:spPr>
          <a:xfrm>
            <a:off x="144066" y="1656194"/>
            <a:ext cx="8853286" cy="75755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noAutofit/>
          </a:bodyPr>
          <a:lstStyle/>
          <a:p>
            <a:pPr>
              <a:lnSpc>
                <a:spcPct val="90000"/>
              </a:lnSpc>
              <a:spcBef>
                <a:spcPct val="0"/>
              </a:spcBef>
              <a:buNone/>
            </a:pPr>
            <a:r>
              <a:rPr lang="zh-TW" altLang="en-US" sz="2700">
                <a:solidFill>
                  <a:srgbClr val="004C69"/>
                </a:solidFill>
                <a:cs typeface="+mj-cs"/>
              </a:rPr>
              <a:t>單元標題： </a:t>
            </a:r>
            <a:r>
              <a:rPr lang="en-US" altLang="zh-TW" sz="2700">
                <a:solidFill>
                  <a:srgbClr val="004C69"/>
                </a:solidFill>
                <a:cs typeface="+mj-cs"/>
              </a:rPr>
              <a:t>SLAAC </a:t>
            </a:r>
            <a:r>
              <a:rPr lang="zh-TW" altLang="en-US" sz="2700">
                <a:solidFill>
                  <a:srgbClr val="004C69"/>
                </a:solidFill>
                <a:cs typeface="+mj-cs"/>
              </a:rPr>
              <a:t>和 </a:t>
            </a:r>
            <a:r>
              <a:rPr lang="en-US" altLang="zh-TW" sz="2700">
                <a:solidFill>
                  <a:srgbClr val="004C69"/>
                </a:solidFill>
                <a:cs typeface="+mj-cs"/>
              </a:rPr>
              <a:t>DHCPv6</a:t>
            </a:r>
            <a:endParaRPr lang="en-US" altLang="en-US" sz="2700">
              <a:solidFill>
                <a:srgbClr val="004C69"/>
              </a:solidFill>
              <a:cs typeface="+mj-cs"/>
            </a:endParaRPr>
          </a:p>
          <a:p>
            <a:pPr>
              <a:lnSpc>
                <a:spcPct val="90000"/>
              </a:lnSpc>
              <a:spcBef>
                <a:spcPct val="0"/>
              </a:spcBef>
              <a:buNone/>
            </a:pPr>
            <a:r>
              <a:rPr lang="zh-TW" altLang="en-US" sz="2700">
                <a:solidFill>
                  <a:srgbClr val="004C69"/>
                </a:solidFill>
                <a:cs typeface="+mj-cs"/>
              </a:rPr>
              <a:t>單元目標：  設定 </a:t>
            </a:r>
            <a:r>
              <a:rPr lang="en-US" altLang="zh-TW" sz="2700">
                <a:solidFill>
                  <a:srgbClr val="004C69"/>
                </a:solidFill>
                <a:cs typeface="+mj-cs"/>
              </a:rPr>
              <a:t>IPv6 </a:t>
            </a:r>
            <a:r>
              <a:rPr lang="zh-TW" altLang="en-US" sz="2700">
                <a:solidFill>
                  <a:srgbClr val="004C69"/>
                </a:solidFill>
                <a:cs typeface="+mj-cs"/>
              </a:rPr>
              <a:t>網路中的動態位址設定。 </a:t>
            </a:r>
          </a:p>
        </p:txBody>
      </p:sp>
      <p:graphicFrame>
        <p:nvGraphicFramePr>
          <p:cNvPr id="3" name="Table 2">
            <a:extLst>
              <a:ext uri="{FF2B5EF4-FFF2-40B4-BE49-F238E27FC236}">
                <a16:creationId xmlns:a16="http://schemas.microsoft.com/office/drawing/2014/main" id="{2203BE17-8BB3-DF41-A2CF-06DE014D1956}"/>
              </a:ext>
            </a:extLst>
          </p:cNvPr>
          <p:cNvGraphicFramePr>
            <a:graphicFrameLocks noGrp="1"/>
          </p:cNvGraphicFramePr>
          <p:nvPr>
            <p:extLst/>
          </p:nvPr>
        </p:nvGraphicFramePr>
        <p:xfrm>
          <a:off x="328808" y="2589416"/>
          <a:ext cx="8668543" cy="2579370"/>
        </p:xfrm>
        <a:graphic>
          <a:graphicData uri="http://schemas.openxmlformats.org/drawingml/2006/table">
            <a:tbl>
              <a:tblPr firstRow="1" bandRow="1">
                <a:tableStyleId>{5C22544A-7EE6-4342-B048-85BDC9FD1C3A}</a:tableStyleId>
              </a:tblPr>
              <a:tblGrid>
                <a:gridCol w="3701265">
                  <a:extLst>
                    <a:ext uri="{9D8B030D-6E8A-4147-A177-3AD203B41FA5}">
                      <a16:colId xmlns:a16="http://schemas.microsoft.com/office/drawing/2014/main" val="2579019526"/>
                    </a:ext>
                  </a:extLst>
                </a:gridCol>
                <a:gridCol w="4967278">
                  <a:extLst>
                    <a:ext uri="{9D8B030D-6E8A-4147-A177-3AD203B41FA5}">
                      <a16:colId xmlns:a16="http://schemas.microsoft.com/office/drawing/2014/main" val="1764220437"/>
                    </a:ext>
                  </a:extLst>
                </a:gridCol>
              </a:tblGrid>
              <a:tr h="438150">
                <a:tc>
                  <a:txBody>
                    <a:bodyPr vert="horz" wrap="square"/>
                    <a:lstStyle/>
                    <a:p>
                      <a:pPr algn="l" rtl="0" fontAlgn="ctr"/>
                      <a:r>
                        <a:rPr lang="zh-TW" sz="2300" b="1">
                          <a:effectLst/>
                          <a:latin typeface="標楷體" pitchFamily="65" charset="-120"/>
                          <a:ea typeface="標楷體" panose="03000509000000000000" pitchFamily="65" charset="-120"/>
                        </a:rPr>
                        <a:t>主題標題</a:t>
                      </a:r>
                    </a:p>
                  </a:txBody>
                  <a:tcPr marL="47625" marR="47625" marT="47625" marB="47625" anchor="ctr"/>
                </a:tc>
                <a:tc>
                  <a:txBody>
                    <a:bodyPr vert="horz" wrap="square"/>
                    <a:lstStyle/>
                    <a:p>
                      <a:pPr algn="l" rtl="0" fontAlgn="ctr"/>
                      <a:r>
                        <a:rPr lang="zh-TW" sz="2300" b="1">
                          <a:effectLst/>
                          <a:latin typeface="標楷體" pitchFamily="65" charset="-120"/>
                          <a:ea typeface="標楷體" panose="03000509000000000000" pitchFamily="65" charset="-120"/>
                        </a:rPr>
                        <a:t>主題目標</a:t>
                      </a:r>
                    </a:p>
                  </a:txBody>
                  <a:tcPr marL="47625" marR="47625" marT="47625" marB="47625" anchor="ctr"/>
                </a:tc>
                <a:extLst>
                  <a:ext uri="{0D108BD9-81ED-4DB2-BD59-A6C34878D82A}">
                    <a16:rowId xmlns:a16="http://schemas.microsoft.com/office/drawing/2014/main" val="742401779"/>
                  </a:ext>
                </a:extLst>
              </a:tr>
              <a:tr h="438150">
                <a:tc>
                  <a:txBody>
                    <a:bodyPr vert="horz" wrap="square"/>
                    <a:lstStyle/>
                    <a:p>
                      <a:pPr rtl="0" fontAlgn="ctr"/>
                      <a:r>
                        <a:rPr lang="zh-TW" sz="2300" b="1">
                          <a:solidFill>
                            <a:schemeClr val="bg1"/>
                          </a:solidFill>
                          <a:effectLst/>
                          <a:latin typeface="標楷體" pitchFamily="65" charset="-120"/>
                          <a:ea typeface="標楷體" panose="03000509000000000000" pitchFamily="65" charset="-120"/>
                        </a:rPr>
                        <a:t>IPv6 全球單點團播位址指派</a:t>
                      </a:r>
                    </a:p>
                  </a:txBody>
                  <a:tcPr marL="47625" marR="47625" marT="47625" marB="47625" anchor="ctr">
                    <a:solidFill>
                      <a:schemeClr val="accent1"/>
                    </a:solidFill>
                  </a:tcPr>
                </a:tc>
                <a:tc>
                  <a:txBody>
                    <a:bodyPr vert="horz" wrap="square"/>
                    <a:lstStyle/>
                    <a:p>
                      <a:pPr rtl="0" fontAlgn="ctr"/>
                      <a:r>
                        <a:rPr lang="zh-TW" sz="2300" b="0">
                          <a:effectLst/>
                          <a:latin typeface="標楷體" pitchFamily="65" charset="-120"/>
                          <a:ea typeface="標楷體" panose="03000509000000000000" pitchFamily="65" charset="-120"/>
                        </a:rPr>
                        <a:t>解釋 IPv6 主機如何獲得其 IPv6 設定。</a:t>
                      </a:r>
                    </a:p>
                  </a:txBody>
                  <a:tcPr marL="47625" marR="47625" marT="47625" marB="47625" anchor="ctr"/>
                </a:tc>
                <a:extLst>
                  <a:ext uri="{0D108BD9-81ED-4DB2-BD59-A6C34878D82A}">
                    <a16:rowId xmlns:a16="http://schemas.microsoft.com/office/drawing/2014/main" val="3150950737"/>
                  </a:ext>
                </a:extLst>
              </a:tr>
              <a:tr h="438150">
                <a:tc>
                  <a:txBody>
                    <a:bodyPr vert="horz" wrap="square"/>
                    <a:lstStyle/>
                    <a:p>
                      <a:pPr rtl="0" fontAlgn="ctr"/>
                      <a:r>
                        <a:rPr lang="zh-TW" sz="2300" b="1">
                          <a:solidFill>
                            <a:schemeClr val="bg1"/>
                          </a:solidFill>
                          <a:effectLst/>
                          <a:latin typeface="標楷體" pitchFamily="65" charset="-120"/>
                          <a:ea typeface="標楷體" panose="03000509000000000000" pitchFamily="65" charset="-120"/>
                        </a:rPr>
                        <a:t>SLAAC</a:t>
                      </a:r>
                    </a:p>
                  </a:txBody>
                  <a:tcPr marL="47625" marR="47625" marT="47625" marB="47625" anchor="ctr">
                    <a:solidFill>
                      <a:schemeClr val="accent1"/>
                    </a:solidFill>
                  </a:tcPr>
                </a:tc>
                <a:tc>
                  <a:txBody>
                    <a:bodyPr vert="horz" wrap="square"/>
                    <a:lstStyle/>
                    <a:p>
                      <a:pPr rtl="0" fontAlgn="ctr"/>
                      <a:r>
                        <a:rPr lang="zh-TW" sz="2300" b="0">
                          <a:effectLst/>
                          <a:latin typeface="標楷體" pitchFamily="65" charset="-120"/>
                          <a:ea typeface="標楷體" panose="03000509000000000000" pitchFamily="65" charset="-120"/>
                        </a:rPr>
                        <a:t>解釋 SLAAC 的運作。</a:t>
                      </a:r>
                    </a:p>
                  </a:txBody>
                  <a:tcPr marL="47625" marR="47625" marT="47625" marB="47625" anchor="ctr"/>
                </a:tc>
                <a:extLst>
                  <a:ext uri="{0D108BD9-81ED-4DB2-BD59-A6C34878D82A}">
                    <a16:rowId xmlns:a16="http://schemas.microsoft.com/office/drawing/2014/main" val="2772085455"/>
                  </a:ext>
                </a:extLst>
              </a:tr>
              <a:tr h="438150">
                <a:tc>
                  <a:txBody>
                    <a:bodyPr vert="horz" wrap="square"/>
                    <a:lstStyle/>
                    <a:p>
                      <a:pPr rtl="0" fontAlgn="ctr"/>
                      <a:r>
                        <a:rPr lang="zh-TW" sz="2300" b="1">
                          <a:solidFill>
                            <a:schemeClr val="bg1"/>
                          </a:solidFill>
                          <a:effectLst/>
                          <a:latin typeface="標楷體" pitchFamily="65" charset="-120"/>
                          <a:ea typeface="標楷體" panose="03000509000000000000" pitchFamily="65" charset="-120"/>
                        </a:rPr>
                        <a:t>DHCPv6</a:t>
                      </a:r>
                    </a:p>
                  </a:txBody>
                  <a:tcPr marL="47625" marR="47625" marT="47625" marB="47625" anchor="ctr">
                    <a:solidFill>
                      <a:schemeClr val="accent1"/>
                    </a:solidFill>
                  </a:tcPr>
                </a:tc>
                <a:tc>
                  <a:txBody>
                    <a:bodyPr vert="horz" wrap="square"/>
                    <a:lstStyle/>
                    <a:p>
                      <a:pPr rtl="0" fontAlgn="ctr"/>
                      <a:r>
                        <a:rPr lang="zh-TW" sz="2300" b="0">
                          <a:effectLst/>
                          <a:latin typeface="標楷體" pitchFamily="65" charset="-120"/>
                          <a:ea typeface="標楷體" panose="03000509000000000000" pitchFamily="65" charset="-120"/>
                        </a:rPr>
                        <a:t>解釋 DHCPv6 的運作情況</a:t>
                      </a:r>
                    </a:p>
                  </a:txBody>
                  <a:tcPr marL="47625" marR="47625" marT="47625" marB="47625" anchor="ctr"/>
                </a:tc>
                <a:extLst>
                  <a:ext uri="{0D108BD9-81ED-4DB2-BD59-A6C34878D82A}">
                    <a16:rowId xmlns:a16="http://schemas.microsoft.com/office/drawing/2014/main" val="3228802595"/>
                  </a:ext>
                </a:extLst>
              </a:tr>
              <a:tr h="438150">
                <a:tc>
                  <a:txBody>
                    <a:bodyPr vert="horz" wrap="square"/>
                    <a:lstStyle/>
                    <a:p>
                      <a:pPr rtl="0" fontAlgn="ctr"/>
                      <a:r>
                        <a:rPr lang="zh-TW" sz="2300" b="1">
                          <a:solidFill>
                            <a:schemeClr val="bg1"/>
                          </a:solidFill>
                          <a:effectLst/>
                          <a:latin typeface="標楷體" pitchFamily="65" charset="-120"/>
                          <a:ea typeface="標楷體" panose="03000509000000000000" pitchFamily="65" charset="-120"/>
                        </a:rPr>
                        <a:t>設定 DHCPv6 伺服器</a:t>
                      </a:r>
                    </a:p>
                  </a:txBody>
                  <a:tcPr marL="47625" marR="47625" marT="47625" marB="47625" anchor="ctr">
                    <a:solidFill>
                      <a:schemeClr val="accent1"/>
                    </a:solidFill>
                  </a:tcPr>
                </a:tc>
                <a:tc>
                  <a:txBody>
                    <a:bodyPr vert="horz" wrap="square"/>
                    <a:lstStyle/>
                    <a:p>
                      <a:pPr rtl="0" fontAlgn="ctr"/>
                      <a:r>
                        <a:rPr lang="zh-TW" sz="2300" b="0">
                          <a:effectLst/>
                          <a:latin typeface="標楷體" pitchFamily="65" charset="-120"/>
                          <a:ea typeface="標楷體" panose="03000509000000000000" pitchFamily="65" charset="-120"/>
                        </a:rPr>
                        <a:t>設定有狀態和無狀態的 DHCPv6 伺服器。</a:t>
                      </a:r>
                    </a:p>
                  </a:txBody>
                  <a:tcPr marL="47625" marR="47625" marT="47625" marB="47625" anchor="ctr"/>
                </a:tc>
                <a:extLst>
                  <a:ext uri="{0D108BD9-81ED-4DB2-BD59-A6C34878D82A}">
                    <a16:rowId xmlns:a16="http://schemas.microsoft.com/office/drawing/2014/main" val="3153237275"/>
                  </a:ext>
                </a:extLst>
              </a:tr>
            </a:tbl>
          </a:graphicData>
        </a:graphic>
      </p:graphicFrame>
      <p:sp>
        <p:nvSpPr>
          <p:cNvPr id="4" name="投影片編號版面配置區 3"/>
          <p:cNvSpPr>
            <a:spLocks noGrp="1"/>
          </p:cNvSpPr>
          <p:nvPr>
            <p:ph type="sldNum" sz="quarter" idx="4"/>
          </p:nvPr>
        </p:nvSpPr>
        <p:spPr/>
        <p:txBody>
          <a:bodyPr/>
          <a:lstStyle/>
          <a:p>
            <a:pPr defTabSz="385754">
              <a:defRPr/>
            </a:pPr>
            <a:fld id="{2F5CCB13-0A32-4557-88E9-079F0C330695}" type="slidenum">
              <a:rPr lang="en-US" kern="0" smtClean="0">
                <a:solidFill>
                  <a:srgbClr val="595959"/>
                </a:solidFill>
              </a:rPr>
              <a:pPr defTabSz="385754">
                <a:defRPr/>
              </a:pPr>
              <a:t>716</a:t>
            </a:fld>
            <a:endParaRPr lang="en-US" kern="0">
              <a:solidFill>
                <a:srgbClr val="595959"/>
              </a:solidFill>
            </a:endParaRPr>
          </a:p>
        </p:txBody>
      </p:sp>
    </p:spTree>
    <p:custDataLst>
      <p:tags r:id="rId3"/>
    </p:custDataLst>
    <p:extLst>
      <p:ext uri="{BB962C8B-B14F-4D97-AF65-F5344CB8AC3E}">
        <p14:creationId xmlns:p14="http://schemas.microsoft.com/office/powerpoint/2010/main" val="1912493327"/>
      </p:ext>
    </p:extLst>
  </p:cSld>
  <p:clrMapOvr>
    <a:masterClrMapping/>
  </p:clrMapOvr>
  <p:transition spd="slow">
    <p:wipe/>
  </p:transition>
  <p:timing/>
</p:sld>
</file>

<file path=ppt/slides/slide717.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noAutofit/>
          </a:bodyPr>
          <a:lstStyle/>
          <a:p>
            <a:pPr marL="169859" indent="-169859">
              <a:spcAft>
                <a:spcPts val="600"/>
              </a:spcAft>
              <a:buFont typeface="Wingdings" panose="05000000000000000000" pitchFamily="2" charset="2"/>
            </a:pPr>
            <a:r>
              <a:rPr lang="zh-TW" altLang="en-US" sz="2700" smtClean="0"/>
              <a:t> </a:t>
            </a:r>
            <a:r>
              <a:rPr lang="en-US" altLang="zh-TW" sz="2700" smtClean="0"/>
              <a:t>25.1</a:t>
            </a:r>
            <a:r>
              <a:rPr lang="zh-TW" altLang="en-US" sz="2700" smtClean="0"/>
              <a:t> </a:t>
            </a:r>
            <a:r>
              <a:rPr lang="en-US" altLang="zh-TW" sz="2700" smtClean="0"/>
              <a:t>IPv6 </a:t>
            </a:r>
            <a:r>
              <a:rPr lang="en-US" altLang="zh-TW" sz="2700"/>
              <a:t>GUI </a:t>
            </a:r>
            <a:r>
              <a:rPr lang="zh-TW" altLang="en-US" sz="2700"/>
              <a:t>指派</a:t>
            </a:r>
            <a:br>
              <a:rPr lang="en-US" sz="2700"/>
            </a:br>
            <a:r>
              <a:rPr lang="en-US" altLang="zh-TW" sz="2700"/>
              <a:t>IPv6 </a:t>
            </a:r>
            <a:r>
              <a:rPr lang="zh-TW" altLang="en-US" sz="2700"/>
              <a:t>主機設定</a:t>
            </a:r>
          </a:p>
        </p:txBody>
      </p:sp>
      <p:sp>
        <p:nvSpPr>
          <p:cNvPr id="5" name="Content Placeholder 4">
            <a:extLst>
              <a:ext uri="{FF2B5EF4-FFF2-40B4-BE49-F238E27FC236}">
                <a16:creationId xmlns:a16="http://schemas.microsoft.com/office/drawing/2014/main" id="{6A774A26-B754-E448-AF98-F939F03CC021}"/>
              </a:ext>
            </a:extLst>
          </p:cNvPr>
          <p:cNvSpPr>
            <a:spLocks noGrp="1"/>
          </p:cNvSpPr>
          <p:nvPr>
            <p:ph idx="1"/>
          </p:nvPr>
        </p:nvSpPr>
        <p:spPr>
          <a:xfrm>
            <a:off x="474662" y="1589089"/>
            <a:ext cx="8280057" cy="829544"/>
          </a:xfrm>
        </p:spPr>
        <p:txBody>
          <a:bodyPr/>
          <a:lstStyle/>
          <a:p>
            <a:pPr marL="0" indent="0" algn="l"/>
            <a:r>
              <a:rPr lang="zh-TW" altLang="en-US" sz="1600">
                <a:solidFill>
                  <a:srgbClr val="000000"/>
                </a:solidFill>
              </a:rPr>
              <a:t>在路由器上，</a:t>
            </a:r>
            <a:r>
              <a:rPr lang="en-US" altLang="zh-TW" sz="1600">
                <a:solidFill>
                  <a:srgbClr val="000000"/>
                </a:solidFill>
              </a:rPr>
              <a:t>IPv6 </a:t>
            </a:r>
            <a:r>
              <a:rPr lang="zh-TW" altLang="en-US" sz="1600">
                <a:solidFill>
                  <a:srgbClr val="000000"/>
                </a:solidFill>
              </a:rPr>
              <a:t>全球單點傳送地址（</a:t>
            </a:r>
            <a:r>
              <a:rPr lang="en-US" altLang="zh-TW" sz="1600">
                <a:solidFill>
                  <a:srgbClr val="000000"/>
                </a:solidFill>
              </a:rPr>
              <a:t>GUA</a:t>
            </a:r>
            <a:r>
              <a:rPr lang="zh-TW" altLang="en-US" sz="1600">
                <a:solidFill>
                  <a:srgbClr val="000000"/>
                </a:solidFill>
              </a:rPr>
              <a:t>）是使用 </a:t>
            </a:r>
            <a:r>
              <a:rPr lang="en-US" altLang="zh-TW" sz="1600" b="1">
                <a:solidFill>
                  <a:srgbClr val="000000"/>
                </a:solidFill>
              </a:rPr>
              <a:t>ipv6 address</a:t>
            </a:r>
            <a:r>
              <a:rPr lang="zh-TW" altLang="en-US" sz="1600">
                <a:solidFill>
                  <a:srgbClr val="000000"/>
                </a:solidFill>
              </a:rPr>
              <a:t> </a:t>
            </a:r>
            <a:r>
              <a:rPr lang="en-US" altLang="zh-TW" sz="1600" i="1">
                <a:solidFill>
                  <a:srgbClr val="000000"/>
                </a:solidFill>
              </a:rPr>
              <a:t>ipv6-address</a:t>
            </a:r>
            <a:r>
              <a:rPr lang="en-US" altLang="zh-TW" sz="1600" b="1" i="1">
                <a:solidFill>
                  <a:srgbClr val="000000"/>
                </a:solidFill>
              </a:rPr>
              <a:t>/</a:t>
            </a:r>
            <a:r>
              <a:rPr lang="en-US" altLang="zh-TW" sz="1600" i="1">
                <a:solidFill>
                  <a:srgbClr val="000000"/>
                </a:solidFill>
              </a:rPr>
              <a:t>prefix-length</a:t>
            </a:r>
            <a:r>
              <a:rPr lang="zh-TW" altLang="en-US" sz="1600">
                <a:solidFill>
                  <a:srgbClr val="000000"/>
                </a:solidFill>
              </a:rPr>
              <a:t> 介面設定命令手動設定。</a:t>
            </a:r>
          </a:p>
        </p:txBody>
      </p:sp>
      <p:sp>
        <p:nvSpPr>
          <p:cNvPr id="6" name="Content Placeholder 4">
            <a:extLst>
              <a:ext uri="{FF2B5EF4-FFF2-40B4-BE49-F238E27FC236}">
                <a16:creationId xmlns:a16="http://schemas.microsoft.com/office/drawing/2014/main" id="{3E07D06A-7D22-42BA-ADE5-91AA85E5B817}"/>
              </a:ext>
            </a:extLst>
          </p:cNvPr>
          <p:cNvSpPr txBox="1"/>
          <p:nvPr/>
        </p:nvSpPr>
        <p:spPr>
          <a:xfrm>
            <a:off x="474663" y="2289236"/>
            <a:ext cx="4813330" cy="3217653"/>
          </a:xfrm>
          <a:prstGeom prst="rect">
            <a:avLst/>
          </a:prstGeom>
        </p:spPr>
        <p:txBody>
          <a:bodyPr lIns="91420" tIns="45710" rIns="91420" bIns="45710">
            <a:noAutofit/>
          </a:bodyPr>
          <a:lstStyle>
            <a:lvl1pPr marL="285690" marR="0" indent="-285690" algn="ctr" defTabSz="457105" rtl="0" eaLnBrk="1" fontAlgn="auto" latinLnBrk="0" hangingPunct="1">
              <a:lnSpc>
                <a:spcPct val="100000"/>
              </a:lnSpc>
              <a:spcBef>
                <a:spcPct val="20000"/>
              </a:spcBef>
              <a:spcAft>
                <a:spcPct val="0"/>
              </a:spcAft>
              <a:buClrTx/>
              <a:buSzTx/>
              <a:buFont typeface="Arial"/>
              <a:buNone/>
              <a:defRPr lang="en-US" sz="2000" b="0" i="0" kern="1200" baseline="0">
                <a:solidFill>
                  <a:schemeClr val="bg1"/>
                </a:solidFill>
                <a:latin typeface="+mn-lt"/>
                <a:ea typeface="ＭＳ Ｐゴシック" charset="0"/>
                <a:cs typeface="CiscoSans ExtraLight"/>
              </a:defRPr>
            </a:lvl1pPr>
            <a:lvl2pPr marL="358775" indent="-215900" algn="l" defTabSz="684213" rtl="0" eaLnBrk="1" fontAlgn="base" hangingPunct="1">
              <a:lnSpc>
                <a:spcPct val="95000"/>
              </a:lnSpc>
              <a:spcBef>
                <a:spcPts val="600"/>
              </a:spcBef>
              <a:spcAft>
                <a:spcPct val="0"/>
              </a:spcAft>
              <a:buClr>
                <a:schemeClr val="tx2"/>
              </a:buClr>
              <a:buFont typeface="Arial"/>
              <a:buChar char="•"/>
              <a:defRPr lang="en-US" sz="1400" kern="120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a:buChar char="•"/>
              <a:defRPr lang="en-US" sz="1200" kern="120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a:buChar char="•"/>
              <a:defRPr lang="en-US" sz="1100" kern="120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a:buChar char="•"/>
              <a:defRPr lang="en-US" sz="1100" kern="120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anose="020b0604020202020204"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anose="020b0604020202020204"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anose="020b0604020202020204"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342892" indent="-342892" algn="l">
              <a:buFont typeface="Arial" panose="020b0604020202020204" pitchFamily="34" charset="0"/>
              <a:buChar char="•"/>
            </a:pPr>
            <a:r>
              <a:rPr lang="en-US" altLang="zh-TW" sz="1600">
                <a:solidFill>
                  <a:srgbClr val="000000"/>
                </a:solidFill>
              </a:rPr>
              <a:t>Windows </a:t>
            </a:r>
            <a:r>
              <a:rPr lang="zh-TW" altLang="en-US" sz="1600">
                <a:solidFill>
                  <a:srgbClr val="000000"/>
                </a:solidFill>
              </a:rPr>
              <a:t>主機也可以使用 </a:t>
            </a:r>
            <a:r>
              <a:rPr lang="en-US" altLang="zh-TW" sz="1600">
                <a:solidFill>
                  <a:srgbClr val="000000"/>
                </a:solidFill>
              </a:rPr>
              <a:t>IPv6 GUA </a:t>
            </a:r>
            <a:r>
              <a:rPr lang="zh-TW" altLang="en-US" sz="1600">
                <a:solidFill>
                  <a:srgbClr val="000000"/>
                </a:solidFill>
              </a:rPr>
              <a:t>位址手動設定，如圖所示。</a:t>
            </a:r>
          </a:p>
          <a:p>
            <a:pPr marL="342892" indent="-342892" algn="l">
              <a:buFont typeface="Arial" panose="020b0604020202020204" pitchFamily="34" charset="0"/>
              <a:buChar char="•"/>
            </a:pPr>
            <a:endParaRPr lang="en-CA" sz="1600">
              <a:solidFill>
                <a:srgbClr val="000000"/>
              </a:solidFill>
            </a:endParaRPr>
          </a:p>
          <a:p>
            <a:pPr marL="342892" indent="-342892" algn="l">
              <a:buFont typeface="Arial" panose="020b0604020202020204" pitchFamily="34" charset="0"/>
              <a:buChar char="•"/>
            </a:pPr>
            <a:r>
              <a:rPr lang="zh-TW" altLang="en-US" sz="1600">
                <a:solidFill>
                  <a:srgbClr val="000000"/>
                </a:solidFill>
              </a:rPr>
              <a:t>但是，手動輸入 </a:t>
            </a:r>
            <a:r>
              <a:rPr lang="en-US" altLang="zh-TW" sz="1600">
                <a:solidFill>
                  <a:srgbClr val="000000"/>
                </a:solidFill>
              </a:rPr>
              <a:t>IPv6 GUA </a:t>
            </a:r>
            <a:r>
              <a:rPr lang="zh-TW" altLang="en-US" sz="1600">
                <a:solidFill>
                  <a:srgbClr val="000000"/>
                </a:solidFill>
              </a:rPr>
              <a:t>可能會耗時且容易出錯。 </a:t>
            </a:r>
          </a:p>
          <a:p>
            <a:pPr marL="342892" indent="-342892" algn="l">
              <a:buFont typeface="Arial" panose="020b0604020202020204" pitchFamily="34" charset="0"/>
              <a:buChar char="•"/>
            </a:pPr>
            <a:endParaRPr lang="en-CA" sz="1600">
              <a:solidFill>
                <a:srgbClr val="000000"/>
              </a:solidFill>
            </a:endParaRPr>
          </a:p>
          <a:p>
            <a:pPr marL="342892" indent="-342892" algn="l">
              <a:buFont typeface="Arial" panose="020b0604020202020204" pitchFamily="34" charset="0"/>
              <a:buChar char="•"/>
            </a:pPr>
            <a:r>
              <a:rPr lang="zh-TW" altLang="en-US" sz="1600">
                <a:solidFill>
                  <a:srgbClr val="000000"/>
                </a:solidFill>
              </a:rPr>
              <a:t>因此，大部分的 </a:t>
            </a:r>
            <a:r>
              <a:rPr lang="en-US" altLang="zh-TW" sz="1600">
                <a:solidFill>
                  <a:srgbClr val="000000"/>
                </a:solidFill>
              </a:rPr>
              <a:t>Windows </a:t>
            </a:r>
            <a:r>
              <a:rPr lang="zh-TW" altLang="en-US" sz="1600">
                <a:solidFill>
                  <a:srgbClr val="000000"/>
                </a:solidFill>
              </a:rPr>
              <a:t>主機已啟用動態取得 </a:t>
            </a:r>
            <a:r>
              <a:rPr lang="en-US" altLang="zh-TW" sz="1600">
                <a:solidFill>
                  <a:srgbClr val="000000"/>
                </a:solidFill>
              </a:rPr>
              <a:t>IPv6 GUA </a:t>
            </a:r>
            <a:r>
              <a:rPr lang="zh-TW" altLang="en-US" sz="1600">
                <a:solidFill>
                  <a:srgbClr val="000000"/>
                </a:solidFill>
              </a:rPr>
              <a:t>設定。</a:t>
            </a:r>
          </a:p>
        </p:txBody>
      </p:sp>
      <p:pic>
        <p:nvPicPr>
          <p:cNvPr id="7" name="Picture 6">
            <a:extLst>
              <a:ext uri="{FF2B5EF4-FFF2-40B4-BE49-F238E27FC236}">
                <a16:creationId xmlns:a16="http://schemas.microsoft.com/office/drawing/2014/main" id="{50D65092-E6A0-FE47-AC7E-F63879B82334}"/>
              </a:ext>
            </a:extLst>
          </p:cNvPr>
          <p:cNvPicPr>
            <a:picLocks noChangeAspect="1"/>
          </p:cNvPicPr>
          <p:nvPr/>
        </p:nvPicPr>
        <p:blipFill>
          <a:blip r:embed="rId3"/>
          <a:stretch>
            <a:fillRect/>
          </a:stretch>
        </p:blipFill>
        <p:spPr>
          <a:xfrm>
            <a:off x="5425731" y="2467061"/>
            <a:ext cx="3429000" cy="2908300"/>
          </a:xfrm>
          <a:prstGeom prst="rect">
            <a:avLst/>
          </a:prstGeom>
        </p:spPr>
      </p:pic>
      <p:sp>
        <p:nvSpPr>
          <p:cNvPr id="2" name="投影片編號版面配置區 1"/>
          <p:cNvSpPr>
            <a:spLocks noGrp="1"/>
          </p:cNvSpPr>
          <p:nvPr>
            <p:ph type="sldNum" sz="quarter" idx="12"/>
          </p:nvPr>
        </p:nvSpPr>
        <p:spPr/>
        <p:txBody>
          <a:bodyPr/>
          <a:lstStyle/>
          <a:p>
            <a:fld id="{4FAB73BC-B049-4115-A692-8D63A059BFB8}" type="slidenum">
              <a:rPr lang="en-US" smtClean="0"/>
              <a:t>717</a:t>
            </a:fld>
            <a:endParaRPr lang="en-US"/>
          </a:p>
        </p:txBody>
      </p:sp>
    </p:spTree>
    <p:extLst>
      <p:ext uri="{BB962C8B-B14F-4D97-AF65-F5344CB8AC3E}">
        <p14:creationId xmlns:p14="http://schemas.microsoft.com/office/powerpoint/2010/main" val="53931916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718.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noAutofit/>
          </a:bodyPr>
          <a:lstStyle/>
          <a:p>
            <a:pPr marL="169859" indent="-169859">
              <a:spcAft>
                <a:spcPts val="600"/>
              </a:spcAft>
              <a:buFont typeface="Wingdings" panose="05000000000000000000" pitchFamily="2" charset="2"/>
            </a:pPr>
            <a:r>
              <a:rPr lang="zh-TW" altLang="en-US" sz="2700"/>
              <a:t> </a:t>
            </a:r>
            <a:r>
              <a:rPr lang="en-US" altLang="zh-TW" sz="2700"/>
              <a:t>25.1</a:t>
            </a:r>
            <a:r>
              <a:rPr lang="zh-TW" altLang="en-US" sz="2700"/>
              <a:t> </a:t>
            </a:r>
            <a:r>
              <a:rPr lang="en-US" altLang="zh-TW" sz="2700" smtClean="0"/>
              <a:t>IPv6 </a:t>
            </a:r>
            <a:r>
              <a:rPr lang="en-US" altLang="zh-TW" sz="2700"/>
              <a:t>GUI </a:t>
            </a:r>
            <a:r>
              <a:rPr lang="zh-TW" altLang="en-US" sz="2700"/>
              <a:t>指派</a:t>
            </a:r>
            <a:br>
              <a:rPr lang="en-US" sz="2700"/>
            </a:br>
            <a:r>
              <a:rPr lang="en-US" altLang="zh-TW" sz="2700"/>
              <a:t>IPv6 </a:t>
            </a:r>
            <a:r>
              <a:rPr lang="zh-TW" altLang="en-US" sz="2700"/>
              <a:t>主機鏈路本地位址</a:t>
            </a:r>
          </a:p>
        </p:txBody>
      </p:sp>
      <p:sp>
        <p:nvSpPr>
          <p:cNvPr id="4" name="Content Placeholder 3">
            <a:extLst>
              <a:ext uri="{FF2B5EF4-FFF2-40B4-BE49-F238E27FC236}">
                <a16:creationId xmlns:a16="http://schemas.microsoft.com/office/drawing/2014/main" id="{B887D7CA-F7B1-8B46-A6B5-B567C2953E8B}"/>
              </a:ext>
            </a:extLst>
          </p:cNvPr>
          <p:cNvSpPr>
            <a:spLocks noGrp="1"/>
          </p:cNvSpPr>
          <p:nvPr>
            <p:ph idx="1"/>
          </p:nvPr>
        </p:nvSpPr>
        <p:spPr>
          <a:xfrm>
            <a:off x="138015" y="1589088"/>
            <a:ext cx="8616706" cy="917332"/>
          </a:xfrm>
        </p:spPr>
        <p:txBody>
          <a:bodyPr/>
          <a:lstStyle/>
          <a:p>
            <a:pPr marL="0" indent="0" algn="l"/>
            <a:r>
              <a:rPr lang="zh-TW" altLang="en-US" sz="1600">
                <a:solidFill>
                  <a:srgbClr val="000000"/>
                </a:solidFill>
              </a:rPr>
              <a:t>如果選取自動 </a:t>
            </a:r>
            <a:r>
              <a:rPr lang="en-US" altLang="zh-TW" sz="1600">
                <a:solidFill>
                  <a:srgbClr val="000000"/>
                </a:solidFill>
              </a:rPr>
              <a:t>IPv6 </a:t>
            </a:r>
            <a:r>
              <a:rPr lang="zh-TW" altLang="en-US" sz="1600">
                <a:solidFill>
                  <a:srgbClr val="000000"/>
                </a:solidFill>
              </a:rPr>
              <a:t>定址，主機將使用網際網路控制訊息協定第 </a:t>
            </a:r>
            <a:r>
              <a:rPr lang="en-US" altLang="zh-TW" sz="1600">
                <a:solidFill>
                  <a:srgbClr val="000000"/>
                </a:solidFill>
              </a:rPr>
              <a:t>6 </a:t>
            </a:r>
            <a:r>
              <a:rPr lang="zh-TW" altLang="en-US" sz="1600">
                <a:solidFill>
                  <a:srgbClr val="000000"/>
                </a:solidFill>
              </a:rPr>
              <a:t>版 </a:t>
            </a:r>
            <a:r>
              <a:rPr lang="en-US" altLang="zh-TW" sz="1600">
                <a:solidFill>
                  <a:srgbClr val="000000"/>
                </a:solidFill>
              </a:rPr>
              <a:t>(ICMPv6) </a:t>
            </a:r>
            <a:r>
              <a:rPr lang="zh-TW" altLang="en-US" sz="1600">
                <a:solidFill>
                  <a:srgbClr val="000000"/>
                </a:solidFill>
              </a:rPr>
              <a:t>路由器通告 </a:t>
            </a:r>
            <a:r>
              <a:rPr lang="en-US" altLang="zh-TW" sz="1600">
                <a:solidFill>
                  <a:srgbClr val="000000"/>
                </a:solidFill>
              </a:rPr>
              <a:t>(RA) </a:t>
            </a:r>
            <a:r>
              <a:rPr lang="zh-TW" altLang="en-US" sz="1600">
                <a:solidFill>
                  <a:srgbClr val="000000"/>
                </a:solidFill>
              </a:rPr>
              <a:t>訊息，協助它自動設定 </a:t>
            </a:r>
            <a:r>
              <a:rPr lang="en-US" altLang="zh-TW" sz="1600">
                <a:solidFill>
                  <a:srgbClr val="000000"/>
                </a:solidFill>
              </a:rPr>
              <a:t>IPv6 </a:t>
            </a:r>
            <a:r>
              <a:rPr lang="zh-TW" altLang="en-US" sz="1600">
                <a:solidFill>
                  <a:srgbClr val="000000"/>
                </a:solidFill>
              </a:rPr>
              <a:t>設定。</a:t>
            </a:r>
          </a:p>
        </p:txBody>
      </p:sp>
      <p:sp>
        <p:nvSpPr>
          <p:cNvPr id="5" name="Content Placeholder 3">
            <a:extLst>
              <a:ext uri="{FF2B5EF4-FFF2-40B4-BE49-F238E27FC236}">
                <a16:creationId xmlns:a16="http://schemas.microsoft.com/office/drawing/2014/main" id="{6970B8C6-8B02-4AA6-AA3C-F3BF80BF0C1A}"/>
              </a:ext>
            </a:extLst>
          </p:cNvPr>
          <p:cNvSpPr txBox="1"/>
          <p:nvPr/>
        </p:nvSpPr>
        <p:spPr>
          <a:xfrm>
            <a:off x="474662" y="2486724"/>
            <a:ext cx="4459647" cy="1784287"/>
          </a:xfrm>
          <a:prstGeom prst="rect">
            <a:avLst/>
          </a:prstGeom>
        </p:spPr>
        <p:txBody>
          <a:bodyPr lIns="91420" tIns="45710" rIns="91420" bIns="45710">
            <a:noAutofit/>
          </a:bodyPr>
          <a:lstStyle>
            <a:lvl1pPr marL="285690" marR="0" indent="-285690" algn="ctr" defTabSz="457105" rtl="0" eaLnBrk="1" fontAlgn="auto" latinLnBrk="0" hangingPunct="1">
              <a:lnSpc>
                <a:spcPct val="100000"/>
              </a:lnSpc>
              <a:spcBef>
                <a:spcPct val="20000"/>
              </a:spcBef>
              <a:spcAft>
                <a:spcPct val="0"/>
              </a:spcAft>
              <a:buClrTx/>
              <a:buSzTx/>
              <a:buFont typeface="Arial"/>
              <a:buNone/>
              <a:defRPr lang="en-US" sz="2000" b="0" i="0" kern="1200" baseline="0">
                <a:solidFill>
                  <a:schemeClr val="bg1"/>
                </a:solidFill>
                <a:latin typeface="+mn-lt"/>
                <a:ea typeface="ＭＳ Ｐゴシック" charset="0"/>
                <a:cs typeface="CiscoSans ExtraLight"/>
              </a:defRPr>
            </a:lvl1pPr>
            <a:lvl2pPr marL="358775" indent="-215900" algn="l" defTabSz="684213" rtl="0" eaLnBrk="1" fontAlgn="base" hangingPunct="1">
              <a:lnSpc>
                <a:spcPct val="95000"/>
              </a:lnSpc>
              <a:spcBef>
                <a:spcPts val="600"/>
              </a:spcBef>
              <a:spcAft>
                <a:spcPct val="0"/>
              </a:spcAft>
              <a:buClr>
                <a:schemeClr val="tx2"/>
              </a:buClr>
              <a:buFont typeface="Arial"/>
              <a:buChar char="•"/>
              <a:defRPr lang="en-US" sz="1400" kern="120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a:buChar char="•"/>
              <a:defRPr lang="en-US" sz="1200" kern="120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a:buChar char="•"/>
              <a:defRPr lang="en-US" sz="1100" kern="120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a:buChar char="•"/>
              <a:defRPr lang="en-US" sz="1100" kern="120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anose="020b0604020202020204"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anose="020b0604020202020204"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anose="020b0604020202020204"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342892" indent="-342892" algn="l">
              <a:buFont typeface="Arial" panose="020b0604020202020204" pitchFamily="34" charset="0"/>
              <a:buChar char="•"/>
            </a:pPr>
            <a:r>
              <a:rPr lang="en-US" altLang="zh-TW" sz="1600">
                <a:solidFill>
                  <a:srgbClr val="000000"/>
                </a:solidFill>
              </a:rPr>
              <a:t>IPv6 </a:t>
            </a:r>
            <a:r>
              <a:rPr lang="zh-TW" altLang="en-US" sz="1600">
                <a:solidFill>
                  <a:srgbClr val="000000"/>
                </a:solidFill>
              </a:rPr>
              <a:t>鏈路本地位址會在主機開機且乙太網路介面處於作用中時自動建立。 </a:t>
            </a:r>
          </a:p>
          <a:p>
            <a:pPr marL="342892" indent="-342892" algn="l">
              <a:buFont typeface="Arial" panose="020b0604020202020204" pitchFamily="34" charset="0"/>
              <a:buChar char="•"/>
            </a:pPr>
            <a:r>
              <a:rPr lang="zh-TW" altLang="en-US" sz="1600">
                <a:solidFill>
                  <a:srgbClr val="000000"/>
                </a:solidFill>
              </a:rPr>
              <a:t>介面未在輸出中建立 </a:t>
            </a:r>
            <a:r>
              <a:rPr lang="en-US" altLang="zh-TW" sz="1600">
                <a:solidFill>
                  <a:srgbClr val="000000"/>
                </a:solidFill>
              </a:rPr>
              <a:t>IPv6 GUA</a:t>
            </a:r>
            <a:r>
              <a:rPr lang="zh-TW" altLang="en-US" sz="1600">
                <a:solidFill>
                  <a:srgbClr val="000000"/>
                </a:solidFill>
              </a:rPr>
              <a:t>，因為網路區段沒有可提供主機網路設定指示的路由器。</a:t>
            </a:r>
          </a:p>
        </p:txBody>
      </p:sp>
      <p:pic>
        <p:nvPicPr>
          <p:cNvPr id="8" name="Picture 7">
            <a:extLst>
              <a:ext uri="{FF2B5EF4-FFF2-40B4-BE49-F238E27FC236}">
                <a16:creationId xmlns:a16="http://schemas.microsoft.com/office/drawing/2014/main" id="{7E475DE0-6903-1B4D-9B34-8C9657D44255}"/>
              </a:ext>
            </a:extLst>
          </p:cNvPr>
          <p:cNvPicPr>
            <a:picLocks noChangeAspect="1"/>
          </p:cNvPicPr>
          <p:nvPr/>
        </p:nvPicPr>
        <p:blipFill>
          <a:blip r:embed="rId3"/>
          <a:stretch>
            <a:fillRect/>
          </a:stretch>
        </p:blipFill>
        <p:spPr>
          <a:xfrm>
            <a:off x="5003321" y="2486724"/>
            <a:ext cx="4002666" cy="1607765"/>
          </a:xfrm>
          <a:prstGeom prst="rect">
            <a:avLst/>
          </a:prstGeom>
        </p:spPr>
      </p:pic>
      <p:sp>
        <p:nvSpPr>
          <p:cNvPr id="6" name="Content Placeholder 3">
            <a:extLst>
              <a:ext uri="{FF2B5EF4-FFF2-40B4-BE49-F238E27FC236}">
                <a16:creationId xmlns:a16="http://schemas.microsoft.com/office/drawing/2014/main" id="{63EF9161-F7CF-4B70-8C57-F693692E8086}"/>
              </a:ext>
            </a:extLst>
          </p:cNvPr>
          <p:cNvSpPr txBox="1"/>
          <p:nvPr/>
        </p:nvSpPr>
        <p:spPr>
          <a:xfrm>
            <a:off x="474663" y="4351581"/>
            <a:ext cx="8341534" cy="1095408"/>
          </a:xfrm>
          <a:prstGeom prst="rect">
            <a:avLst/>
          </a:prstGeom>
        </p:spPr>
        <p:txBody>
          <a:bodyPr lIns="91420" tIns="45710" rIns="91420" bIns="45710">
            <a:noAutofit/>
          </a:bodyPr>
          <a:lstStyle>
            <a:lvl1pPr marL="285690" marR="0" indent="-285690" algn="ctr" defTabSz="457105" rtl="0" eaLnBrk="1" fontAlgn="auto" latinLnBrk="0" hangingPunct="1">
              <a:lnSpc>
                <a:spcPct val="100000"/>
              </a:lnSpc>
              <a:spcBef>
                <a:spcPct val="20000"/>
              </a:spcBef>
              <a:spcAft>
                <a:spcPct val="0"/>
              </a:spcAft>
              <a:buClrTx/>
              <a:buSzTx/>
              <a:buFont typeface="Arial"/>
              <a:buNone/>
              <a:defRPr lang="en-US" sz="2000" b="0" i="0" kern="1200" baseline="0">
                <a:solidFill>
                  <a:schemeClr val="bg1"/>
                </a:solidFill>
                <a:latin typeface="+mn-lt"/>
                <a:ea typeface="ＭＳ Ｐゴシック" charset="0"/>
                <a:cs typeface="CiscoSans ExtraLight"/>
              </a:defRPr>
            </a:lvl1pPr>
            <a:lvl2pPr marL="358775" indent="-215900" algn="l" defTabSz="684213" rtl="0" eaLnBrk="1" fontAlgn="base" hangingPunct="1">
              <a:lnSpc>
                <a:spcPct val="95000"/>
              </a:lnSpc>
              <a:spcBef>
                <a:spcPts val="600"/>
              </a:spcBef>
              <a:spcAft>
                <a:spcPct val="0"/>
              </a:spcAft>
              <a:buClr>
                <a:schemeClr val="tx2"/>
              </a:buClr>
              <a:buFont typeface="Arial"/>
              <a:buChar char="•"/>
              <a:defRPr lang="en-US" sz="1400" kern="120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a:buChar char="•"/>
              <a:defRPr lang="en-US" sz="1200" kern="120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a:buChar char="•"/>
              <a:defRPr lang="en-US" sz="1100" kern="120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a:buChar char="•"/>
              <a:defRPr lang="en-US" sz="1100" kern="120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anose="020b0604020202020204"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anose="020b0604020202020204"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anose="020b0604020202020204"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342892" indent="-342892" algn="l">
              <a:buFont typeface="Arial" panose="020b0604020202020204" pitchFamily="34" charset="0"/>
              <a:buChar char="•"/>
            </a:pPr>
            <a:r>
              <a:rPr lang="zh-TW" altLang="en-US" sz="1600" b="1">
                <a:solidFill>
                  <a:srgbClr val="000000"/>
                </a:solidFill>
              </a:rPr>
              <a:t>注意：</a:t>
            </a:r>
            <a:r>
              <a:rPr lang="zh-TW" altLang="en-US" sz="1600">
                <a:solidFill>
                  <a:srgbClr val="000000"/>
                </a:solidFill>
              </a:rPr>
              <a:t> 在鏈路本地位址末尾的 “％” 和數字被稱為區域 </a:t>
            </a:r>
            <a:r>
              <a:rPr lang="en-US" altLang="zh-TW" sz="1600">
                <a:solidFill>
                  <a:srgbClr val="000000"/>
                </a:solidFill>
              </a:rPr>
              <a:t>ID </a:t>
            </a:r>
            <a:r>
              <a:rPr lang="zh-TW" altLang="en-US" sz="1600">
                <a:solidFill>
                  <a:srgbClr val="000000"/>
                </a:solidFill>
              </a:rPr>
              <a:t>或領域 </a:t>
            </a:r>
            <a:r>
              <a:rPr lang="en-US" altLang="zh-TW" sz="1600">
                <a:solidFill>
                  <a:srgbClr val="000000"/>
                </a:solidFill>
              </a:rPr>
              <a:t>ID</a:t>
            </a:r>
            <a:r>
              <a:rPr lang="zh-TW" altLang="en-US" sz="1600">
                <a:solidFill>
                  <a:srgbClr val="000000"/>
                </a:solidFill>
              </a:rPr>
              <a:t>，用於由作業系統將 </a:t>
            </a:r>
            <a:r>
              <a:rPr lang="en-US" altLang="zh-TW" sz="1600">
                <a:solidFill>
                  <a:srgbClr val="000000"/>
                </a:solidFill>
              </a:rPr>
              <a:t>LLA </a:t>
            </a:r>
            <a:r>
              <a:rPr lang="zh-TW" altLang="en-US" sz="1600">
                <a:solidFill>
                  <a:srgbClr val="000000"/>
                </a:solidFill>
              </a:rPr>
              <a:t>與特定介面產生關聯。 </a:t>
            </a:r>
          </a:p>
          <a:p>
            <a:pPr marL="342892" indent="-342892" algn="l">
              <a:buFont typeface="Arial" panose="020b0604020202020204" pitchFamily="34" charset="0"/>
              <a:buChar char="•"/>
            </a:pPr>
            <a:r>
              <a:rPr lang="zh-TW" altLang="en-US" sz="1600" b="1">
                <a:solidFill>
                  <a:srgbClr val="000000"/>
                </a:solidFill>
              </a:rPr>
              <a:t>注意</a:t>
            </a:r>
            <a:r>
              <a:rPr lang="zh-TW" altLang="en-US" sz="1600">
                <a:solidFill>
                  <a:srgbClr val="000000"/>
                </a:solidFill>
              </a:rPr>
              <a:t>：</a:t>
            </a:r>
            <a:r>
              <a:rPr lang="en-US" altLang="zh-TW" sz="1600">
                <a:solidFill>
                  <a:srgbClr val="000000"/>
                </a:solidFill>
              </a:rPr>
              <a:t>DHCPv6 </a:t>
            </a:r>
            <a:r>
              <a:rPr lang="zh-TW" altLang="en-US" sz="1600">
                <a:solidFill>
                  <a:srgbClr val="000000"/>
                </a:solidFill>
              </a:rPr>
              <a:t>是在 </a:t>
            </a:r>
            <a:r>
              <a:rPr lang="en-US" altLang="zh-TW" sz="1600">
                <a:solidFill>
                  <a:srgbClr val="000000"/>
                </a:solidFill>
              </a:rPr>
              <a:t>RFC 3315 </a:t>
            </a:r>
            <a:r>
              <a:rPr lang="zh-TW" altLang="en-US" sz="1600">
                <a:solidFill>
                  <a:srgbClr val="000000"/>
                </a:solidFill>
              </a:rPr>
              <a:t>中定義的。 </a:t>
            </a:r>
          </a:p>
          <a:p>
            <a:pPr marL="342892" indent="-342892" algn="l">
              <a:buFont typeface="Arial" panose="020b0604020202020204" pitchFamily="34" charset="0"/>
              <a:buChar char="•"/>
            </a:pPr>
            <a:endParaRPr lang="en-CA" sz="1600">
              <a:solidFill>
                <a:srgbClr val="000000"/>
              </a:solidFill>
            </a:endParaRPr>
          </a:p>
        </p:txBody>
      </p:sp>
      <p:sp>
        <p:nvSpPr>
          <p:cNvPr id="2" name="投影片編號版面配置區 1"/>
          <p:cNvSpPr>
            <a:spLocks noGrp="1"/>
          </p:cNvSpPr>
          <p:nvPr>
            <p:ph type="sldNum" sz="quarter" idx="12"/>
          </p:nvPr>
        </p:nvSpPr>
        <p:spPr/>
        <p:txBody>
          <a:bodyPr/>
          <a:lstStyle/>
          <a:p>
            <a:fld id="{4FAB73BC-B049-4115-A692-8D63A059BFB8}" type="slidenum">
              <a:rPr lang="en-US" smtClean="0"/>
              <a:t>718</a:t>
            </a:fld>
            <a:endParaRPr lang="en-US"/>
          </a:p>
        </p:txBody>
      </p:sp>
    </p:spTree>
    <p:extLst>
      <p:ext uri="{BB962C8B-B14F-4D97-AF65-F5344CB8AC3E}">
        <p14:creationId xmlns:p14="http://schemas.microsoft.com/office/powerpoint/2010/main" val="223134832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719.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noAutofit/>
          </a:bodyPr>
          <a:lstStyle/>
          <a:p>
            <a:pPr marL="169859" indent="-169859">
              <a:spcAft>
                <a:spcPts val="600"/>
              </a:spcAft>
              <a:buFont typeface="Wingdings" panose="05000000000000000000" pitchFamily="2" charset="2"/>
            </a:pPr>
            <a:r>
              <a:rPr lang="zh-TW" altLang="en-US" sz="2700"/>
              <a:t> </a:t>
            </a:r>
            <a:r>
              <a:rPr lang="en-US" altLang="zh-TW" sz="2700"/>
              <a:t>25.1</a:t>
            </a:r>
            <a:r>
              <a:rPr lang="zh-TW" altLang="en-US" sz="2700"/>
              <a:t> </a:t>
            </a:r>
            <a:r>
              <a:rPr lang="en-US" altLang="zh-TW" sz="2700" smtClean="0"/>
              <a:t>IPv6 </a:t>
            </a:r>
            <a:r>
              <a:rPr lang="en-US" altLang="zh-TW" sz="2700"/>
              <a:t>GUA </a:t>
            </a:r>
            <a:r>
              <a:rPr lang="zh-TW" altLang="en-US" sz="2700"/>
              <a:t>指派</a:t>
            </a:r>
            <a:br>
              <a:rPr lang="en-US" sz="2700"/>
            </a:br>
            <a:r>
              <a:rPr lang="en-US" altLang="zh-TW" sz="2700"/>
              <a:t>IPv6 GUA </a:t>
            </a:r>
            <a:r>
              <a:rPr lang="zh-TW" altLang="en-US" sz="2700"/>
              <a:t>指派</a:t>
            </a:r>
          </a:p>
        </p:txBody>
      </p:sp>
      <p:sp>
        <p:nvSpPr>
          <p:cNvPr id="5" name="Content Placeholder 4">
            <a:extLst>
              <a:ext uri="{FF2B5EF4-FFF2-40B4-BE49-F238E27FC236}">
                <a16:creationId xmlns:a16="http://schemas.microsoft.com/office/drawing/2014/main" id="{90CC9287-49E1-034F-9203-7F4F0D40C670}"/>
              </a:ext>
            </a:extLst>
          </p:cNvPr>
          <p:cNvSpPr>
            <a:spLocks noGrp="1"/>
          </p:cNvSpPr>
          <p:nvPr>
            <p:ph idx="1"/>
          </p:nvPr>
        </p:nvSpPr>
        <p:spPr>
          <a:xfrm>
            <a:off x="474663" y="1589088"/>
            <a:ext cx="8345488" cy="731838"/>
          </a:xfrm>
        </p:spPr>
        <p:txBody>
          <a:bodyPr/>
          <a:lstStyle/>
          <a:p>
            <a:pPr marL="0" indent="0" algn="l"/>
            <a:r>
              <a:rPr lang="zh-TW" altLang="en-US" sz="1600">
                <a:solidFill>
                  <a:srgbClr val="000000"/>
                </a:solidFill>
              </a:rPr>
              <a:t>根據預設，啟用 </a:t>
            </a:r>
            <a:r>
              <a:rPr lang="en-US" altLang="zh-TW" sz="1600">
                <a:solidFill>
                  <a:srgbClr val="000000"/>
                </a:solidFill>
              </a:rPr>
              <a:t>IPv6 </a:t>
            </a:r>
            <a:r>
              <a:rPr lang="zh-TW" altLang="en-US" sz="1600">
                <a:solidFill>
                  <a:srgbClr val="000000"/>
                </a:solidFill>
              </a:rPr>
              <a:t>的路由器會定期傳送 </a:t>
            </a:r>
            <a:r>
              <a:rPr lang="en-US" altLang="zh-TW" sz="1600">
                <a:solidFill>
                  <a:srgbClr val="000000"/>
                </a:solidFill>
              </a:rPr>
              <a:t>ICMPv6 RAs</a:t>
            </a:r>
            <a:r>
              <a:rPr lang="zh-TW" altLang="en-US" sz="1600">
                <a:solidFill>
                  <a:srgbClr val="000000"/>
                </a:solidFill>
              </a:rPr>
              <a:t>，簡化主機如何動態建立或取得其 </a:t>
            </a:r>
            <a:r>
              <a:rPr lang="en-US" altLang="zh-TW" sz="1600">
                <a:solidFill>
                  <a:srgbClr val="000000"/>
                </a:solidFill>
              </a:rPr>
              <a:t>IPv6 </a:t>
            </a:r>
            <a:r>
              <a:rPr lang="zh-TW" altLang="en-US" sz="1600">
                <a:solidFill>
                  <a:srgbClr val="000000"/>
                </a:solidFill>
              </a:rPr>
              <a:t>設定。</a:t>
            </a:r>
          </a:p>
        </p:txBody>
      </p:sp>
      <p:sp>
        <p:nvSpPr>
          <p:cNvPr id="6" name="Content Placeholder 4">
            <a:extLst>
              <a:ext uri="{FF2B5EF4-FFF2-40B4-BE49-F238E27FC236}">
                <a16:creationId xmlns:a16="http://schemas.microsoft.com/office/drawing/2014/main" id="{E4B4B40F-052C-4315-BD3E-562101DDCCBF}"/>
              </a:ext>
            </a:extLst>
          </p:cNvPr>
          <p:cNvSpPr txBox="1"/>
          <p:nvPr/>
        </p:nvSpPr>
        <p:spPr>
          <a:xfrm>
            <a:off x="474663" y="2320928"/>
            <a:ext cx="4097338" cy="3280852"/>
          </a:xfrm>
          <a:prstGeom prst="rect">
            <a:avLst/>
          </a:prstGeom>
        </p:spPr>
        <p:txBody>
          <a:bodyPr lIns="91420" tIns="45710" rIns="91420" bIns="45710">
            <a:noAutofit/>
          </a:bodyPr>
          <a:lstStyle>
            <a:lvl1pPr marL="285690" marR="0" indent="-285690" algn="ctr" defTabSz="457105" rtl="0" eaLnBrk="1" fontAlgn="auto" latinLnBrk="0" hangingPunct="1">
              <a:lnSpc>
                <a:spcPct val="100000"/>
              </a:lnSpc>
              <a:spcBef>
                <a:spcPct val="20000"/>
              </a:spcBef>
              <a:spcAft>
                <a:spcPct val="0"/>
              </a:spcAft>
              <a:buClrTx/>
              <a:buSzTx/>
              <a:buFont typeface="Arial"/>
              <a:buNone/>
              <a:defRPr lang="en-US" sz="2000" b="0" i="0" kern="1200" baseline="0">
                <a:solidFill>
                  <a:schemeClr val="bg1"/>
                </a:solidFill>
                <a:latin typeface="+mn-lt"/>
                <a:ea typeface="ＭＳ Ｐゴシック" charset="0"/>
                <a:cs typeface="CiscoSans ExtraLight"/>
              </a:defRPr>
            </a:lvl1pPr>
            <a:lvl2pPr marL="358775" indent="-215900" algn="l" defTabSz="684213" rtl="0" eaLnBrk="1" fontAlgn="base" hangingPunct="1">
              <a:lnSpc>
                <a:spcPct val="95000"/>
              </a:lnSpc>
              <a:spcBef>
                <a:spcPts val="600"/>
              </a:spcBef>
              <a:spcAft>
                <a:spcPct val="0"/>
              </a:spcAft>
              <a:buClr>
                <a:schemeClr val="tx2"/>
              </a:buClr>
              <a:buFont typeface="Arial"/>
              <a:buChar char="•"/>
              <a:defRPr lang="en-US" sz="1400" kern="120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a:buChar char="•"/>
              <a:defRPr lang="en-US" sz="1200" kern="120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a:buChar char="•"/>
              <a:defRPr lang="en-US" sz="1100" kern="120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a:buChar char="•"/>
              <a:defRPr lang="en-US" sz="1100" kern="120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anose="020b0604020202020204"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anose="020b0604020202020204"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anose="020b0604020202020204"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342892" indent="-342892" algn="l">
              <a:buFont typeface="Arial" panose="020b0604020202020204" pitchFamily="34" charset="0"/>
              <a:buChar char="•"/>
            </a:pPr>
            <a:r>
              <a:rPr lang="zh-TW" altLang="en-US" sz="1600">
                <a:solidFill>
                  <a:srgbClr val="000000"/>
                </a:solidFill>
              </a:rPr>
              <a:t>主機可以使用無狀態和有狀態的服務動態分配一個 </a:t>
            </a:r>
            <a:r>
              <a:rPr lang="en-US" altLang="zh-TW" sz="1600">
                <a:solidFill>
                  <a:srgbClr val="000000"/>
                </a:solidFill>
              </a:rPr>
              <a:t>GUA</a:t>
            </a:r>
            <a:r>
              <a:rPr lang="zh-TW" altLang="en-US" sz="1600">
                <a:solidFill>
                  <a:srgbClr val="000000"/>
                </a:solidFill>
              </a:rPr>
              <a:t>。</a:t>
            </a:r>
          </a:p>
          <a:p>
            <a:pPr marL="342892" indent="-342892" algn="l">
              <a:buFont typeface="Arial" panose="020b0604020202020204" pitchFamily="34" charset="0"/>
              <a:buChar char="•"/>
            </a:pPr>
            <a:endParaRPr lang="en-CA" sz="1600">
              <a:solidFill>
                <a:srgbClr val="000000"/>
              </a:solidFill>
            </a:endParaRPr>
          </a:p>
          <a:p>
            <a:pPr marL="342892" indent="-342892" algn="l">
              <a:buFont typeface="Arial" panose="020b0604020202020204" pitchFamily="34" charset="0"/>
              <a:buChar char="•"/>
            </a:pPr>
            <a:r>
              <a:rPr lang="zh-TW" altLang="en-US" sz="1600">
                <a:solidFill>
                  <a:srgbClr val="000000"/>
                </a:solidFill>
              </a:rPr>
              <a:t>此單元中的所有無狀態和有狀態的方法使用 </a:t>
            </a:r>
            <a:r>
              <a:rPr lang="en-US" altLang="zh-TW" sz="1600">
                <a:solidFill>
                  <a:srgbClr val="000000"/>
                </a:solidFill>
              </a:rPr>
              <a:t>ICMPv6 RA </a:t>
            </a:r>
            <a:r>
              <a:rPr lang="zh-TW" altLang="en-US" sz="1600">
                <a:solidFill>
                  <a:srgbClr val="000000"/>
                </a:solidFill>
              </a:rPr>
              <a:t>訊息向主機建議如何建立或獲取其 </a:t>
            </a:r>
            <a:r>
              <a:rPr lang="en-US" altLang="zh-TW" sz="1600">
                <a:solidFill>
                  <a:srgbClr val="000000"/>
                </a:solidFill>
              </a:rPr>
              <a:t>IPv6 </a:t>
            </a:r>
            <a:r>
              <a:rPr lang="zh-TW" altLang="en-US" sz="1600">
                <a:solidFill>
                  <a:srgbClr val="000000"/>
                </a:solidFill>
              </a:rPr>
              <a:t>設定。 </a:t>
            </a:r>
          </a:p>
          <a:p>
            <a:pPr marL="342892" indent="-342892" algn="l">
              <a:buFont typeface="Arial" panose="020b0604020202020204" pitchFamily="34" charset="0"/>
              <a:buChar char="•"/>
            </a:pPr>
            <a:endParaRPr lang="en-CA" sz="1600">
              <a:solidFill>
                <a:srgbClr val="000000"/>
              </a:solidFill>
            </a:endParaRPr>
          </a:p>
          <a:p>
            <a:pPr marL="342892" indent="-342892" algn="l">
              <a:buFont typeface="Arial" panose="020b0604020202020204" pitchFamily="34" charset="0"/>
              <a:buChar char="•"/>
            </a:pPr>
            <a:r>
              <a:rPr lang="zh-TW" altLang="en-US" sz="1600">
                <a:solidFill>
                  <a:srgbClr val="000000"/>
                </a:solidFill>
              </a:rPr>
              <a:t>雖然主機作業系統遵循 </a:t>
            </a:r>
            <a:r>
              <a:rPr lang="en-US" altLang="zh-TW" sz="1600">
                <a:solidFill>
                  <a:srgbClr val="000000"/>
                </a:solidFill>
              </a:rPr>
              <a:t>RA </a:t>
            </a:r>
            <a:r>
              <a:rPr lang="zh-TW" altLang="en-US" sz="1600">
                <a:solidFill>
                  <a:srgbClr val="000000"/>
                </a:solidFill>
              </a:rPr>
              <a:t>的建議，但實際的決定最終取決於主機</a:t>
            </a:r>
          </a:p>
          <a:p>
            <a:pPr marL="342892" indent="-342892" algn="l">
              <a:buFont typeface="Arial" panose="020b0604020202020204" pitchFamily="34" charset="0"/>
              <a:buChar char="•"/>
            </a:pPr>
            <a:endParaRPr lang="en-CA" sz="1600">
              <a:solidFill>
                <a:srgbClr val="000000"/>
              </a:solidFill>
            </a:endParaRPr>
          </a:p>
        </p:txBody>
      </p:sp>
      <p:pic>
        <p:nvPicPr>
          <p:cNvPr id="7" name="Picture 6">
            <a:extLst>
              <a:ext uri="{FF2B5EF4-FFF2-40B4-BE49-F238E27FC236}">
                <a16:creationId xmlns:a16="http://schemas.microsoft.com/office/drawing/2014/main" id="{84336D90-5878-554B-9F98-F217F016B028}"/>
              </a:ext>
            </a:extLst>
          </p:cNvPr>
          <p:cNvPicPr>
            <a:picLocks noChangeAspect="1"/>
          </p:cNvPicPr>
          <p:nvPr/>
        </p:nvPicPr>
        <p:blipFill>
          <a:blip r:embed="rId3"/>
          <a:stretch>
            <a:fillRect/>
          </a:stretch>
        </p:blipFill>
        <p:spPr>
          <a:xfrm>
            <a:off x="4684144" y="2338004"/>
            <a:ext cx="4285081" cy="2973322"/>
          </a:xfrm>
          <a:prstGeom prst="rect">
            <a:avLst/>
          </a:prstGeom>
        </p:spPr>
      </p:pic>
      <p:sp>
        <p:nvSpPr>
          <p:cNvPr id="2" name="投影片編號版面配置區 1"/>
          <p:cNvSpPr>
            <a:spLocks noGrp="1"/>
          </p:cNvSpPr>
          <p:nvPr>
            <p:ph type="sldNum" sz="quarter" idx="12"/>
          </p:nvPr>
        </p:nvSpPr>
        <p:spPr/>
        <p:txBody>
          <a:bodyPr/>
          <a:lstStyle/>
          <a:p>
            <a:fld id="{4FAB73BC-B049-4115-A692-8D63A059BFB8}" type="slidenum">
              <a:rPr lang="en-US" smtClean="0"/>
              <a:t>719</a:t>
            </a:fld>
            <a:endParaRPr lang="en-US"/>
          </a:p>
        </p:txBody>
      </p:sp>
    </p:spTree>
    <p:extLst>
      <p:ext uri="{BB962C8B-B14F-4D97-AF65-F5344CB8AC3E}">
        <p14:creationId xmlns:p14="http://schemas.microsoft.com/office/powerpoint/2010/main" val="333419608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72.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1505" name="Rectangle 2"/>
          <p:cNvSpPr>
            <a:spLocks noGrp="1" noChangeArrowheads="1"/>
          </p:cNvSpPr>
          <p:nvPr>
            <p:ph type="title"/>
          </p:nvPr>
        </p:nvSpPr>
        <p:spPr/>
        <p:txBody>
          <a:bodyPr>
            <a:normAutofit/>
          </a:bodyPr>
          <a:lstStyle/>
          <a:p>
            <a:pPr rtl="0"/>
            <a:r>
              <a:rPr lang="en-US" altLang="zh-TW" sz="3000" smtClean="0">
                <a:latin typeface="Arial"/>
              </a:rPr>
              <a:t>2.6</a:t>
            </a:r>
            <a:r>
              <a:rPr lang="zh-TW" altLang="en-US" sz="3000" smtClean="0">
                <a:latin typeface="Arial"/>
              </a:rPr>
              <a:t>連接</a:t>
            </a:r>
            <a:r>
              <a:rPr lang="zh-TW" altLang="en-US" sz="3000">
                <a:latin typeface="Arial"/>
              </a:rPr>
              <a:t>埠和位址</a:t>
            </a:r>
            <a:r>
              <a:rPr lang="en-US" altLang="zh-TW" sz="3000">
                <a:latin typeface="Arial"/>
              </a:rPr>
              <a:t>-</a:t>
            </a:r>
            <a:r>
              <a:rPr lang="zh-TW" altLang="en-US" sz="3000">
                <a:latin typeface="Arial"/>
              </a:rPr>
              <a:t> </a:t>
            </a:r>
            <a:r>
              <a:rPr lang="en-US" altLang="zh-TW" sz="3000">
                <a:latin typeface="Arial"/>
              </a:rPr>
              <a:t>IP </a:t>
            </a:r>
            <a:r>
              <a:rPr lang="zh-TW" altLang="en-US" sz="3000">
                <a:latin typeface="Arial"/>
              </a:rPr>
              <a:t>位址</a:t>
            </a:r>
          </a:p>
        </p:txBody>
      </p:sp>
      <p:sp>
        <p:nvSpPr>
          <p:cNvPr id="4" name="Content Placeholder 3"/>
          <p:cNvSpPr>
            <a:spLocks noGrp="1"/>
          </p:cNvSpPr>
          <p:nvPr>
            <p:ph idx="1"/>
          </p:nvPr>
        </p:nvSpPr>
        <p:spPr>
          <a:xfrm>
            <a:off x="145357" y="1735278"/>
            <a:ext cx="4966970" cy="3470452"/>
          </a:xfrm>
        </p:spPr>
        <p:txBody>
          <a:bodyPr/>
          <a:lstStyle/>
          <a:p>
            <a:pPr rtl="0">
              <a:lnSpc>
                <a:spcPct val="85000"/>
              </a:lnSpc>
              <a:spcBef>
                <a:spcPct val="30000"/>
              </a:spcBef>
              <a:buFont typeface="Arial" panose="020b0604020202020204" pitchFamily="34" charset="0"/>
              <a:buChar char="•"/>
            </a:pPr>
            <a:r>
              <a:rPr lang="en-US" altLang="zh-TW" sz="1600"/>
              <a:t>IP </a:t>
            </a:r>
            <a:r>
              <a:rPr lang="zh-TW" altLang="en-US" sz="1600"/>
              <a:t>位址的使用是使裝置能夠彼此定位，並在網際網路上建立端對端通訊的主要方法。 </a:t>
            </a:r>
          </a:p>
          <a:p>
            <a:pPr rtl="0">
              <a:lnSpc>
                <a:spcPct val="85000"/>
              </a:lnSpc>
              <a:spcBef>
                <a:spcPct val="30000"/>
              </a:spcBef>
              <a:buFont typeface="Arial" panose="020b0604020202020204" pitchFamily="34" charset="0"/>
              <a:buChar char="•"/>
            </a:pPr>
            <a:r>
              <a:rPr lang="en-US" altLang="zh-TW" sz="1600"/>
              <a:t>IPv4 </a:t>
            </a:r>
            <a:r>
              <a:rPr lang="zh-TW" altLang="en-US" sz="1600"/>
              <a:t>位址的結構被稱為點線十進位制符號和由 </a:t>
            </a:r>
            <a:r>
              <a:rPr lang="en-US" altLang="zh-TW" sz="1600"/>
              <a:t>0 </a:t>
            </a:r>
            <a:r>
              <a:rPr lang="zh-TW" altLang="en-US" sz="1600"/>
              <a:t>和 </a:t>
            </a:r>
            <a:r>
              <a:rPr lang="en-US" altLang="zh-TW" sz="1600"/>
              <a:t>255 </a:t>
            </a:r>
            <a:r>
              <a:rPr lang="zh-TW" altLang="en-US" sz="1600"/>
              <a:t>之間的四個十進位制數表示。</a:t>
            </a:r>
          </a:p>
          <a:p>
            <a:pPr rtl="0">
              <a:lnSpc>
                <a:spcPct val="85000"/>
              </a:lnSpc>
              <a:spcBef>
                <a:spcPct val="30000"/>
              </a:spcBef>
              <a:buFont typeface="Arial" panose="020b0604020202020204" pitchFamily="34" charset="0"/>
              <a:buChar char="•"/>
            </a:pPr>
            <a:r>
              <a:rPr lang="en-US" altLang="zh-TW" sz="1600"/>
              <a:t>IPv4 </a:t>
            </a:r>
            <a:r>
              <a:rPr lang="zh-TW" altLang="en-US" sz="1600"/>
              <a:t>子網路遮罩是 </a:t>
            </a:r>
            <a:r>
              <a:rPr lang="en-US" altLang="zh-TW" sz="1600"/>
              <a:t>32 </a:t>
            </a:r>
            <a:r>
              <a:rPr lang="zh-TW" altLang="en-US" sz="1600"/>
              <a:t>位元值，可區分位址的網路部分與主機部分。再加上 </a:t>
            </a:r>
            <a:r>
              <a:rPr lang="en-US" altLang="zh-TW" sz="1600"/>
              <a:t>IPv4 </a:t>
            </a:r>
            <a:r>
              <a:rPr lang="zh-TW" altLang="en-US" sz="1600"/>
              <a:t>位址，子網路遮罩會決定裝置是哪個子網路成員。</a:t>
            </a:r>
          </a:p>
          <a:p>
            <a:pPr rtl="0">
              <a:lnSpc>
                <a:spcPct val="85000"/>
              </a:lnSpc>
              <a:spcBef>
                <a:spcPct val="30000"/>
              </a:spcBef>
              <a:buFont typeface="Arial" panose="020b0604020202020204" pitchFamily="34" charset="0"/>
              <a:buChar char="•"/>
            </a:pPr>
            <a:r>
              <a:rPr lang="zh-TW" altLang="en-US" sz="1600"/>
              <a:t>預設閘道位址是主機用來存取遠端網路 </a:t>
            </a:r>
            <a:r>
              <a:rPr lang="en-US" altLang="zh-TW" sz="1600"/>
              <a:t>(</a:t>
            </a:r>
            <a:r>
              <a:rPr lang="zh-TW" altLang="en-US" sz="1600"/>
              <a:t>包括網際網路</a:t>
            </a:r>
            <a:r>
              <a:rPr lang="en-US" altLang="zh-TW" sz="1600"/>
              <a:t>) </a:t>
            </a:r>
            <a:r>
              <a:rPr lang="zh-TW" altLang="en-US" sz="1600"/>
              <a:t>之路由器的 </a:t>
            </a:r>
            <a:r>
              <a:rPr lang="en-US" altLang="zh-TW" sz="1600"/>
              <a:t>IP </a:t>
            </a:r>
            <a:r>
              <a:rPr lang="zh-TW" altLang="en-US" sz="1600"/>
              <a:t>位址。</a:t>
            </a:r>
          </a:p>
        </p:txBody>
      </p:sp>
      <p:pic>
        <p:nvPicPr>
          <p:cNvPr id="2" name="Picture 1">
            <a:extLst>
              <a:ext uri="{FF2B5EF4-FFF2-40B4-BE49-F238E27FC236}">
                <a16:creationId xmlns:a16="http://schemas.microsoft.com/office/drawing/2014/main" id="{07712ECD-1A31-894A-9A63-9B7391FF2883}"/>
              </a:ext>
            </a:extLst>
          </p:cNvPr>
          <p:cNvPicPr>
            <a:picLocks noChangeAspect="1"/>
          </p:cNvPicPr>
          <p:nvPr/>
        </p:nvPicPr>
        <p:blipFill>
          <a:blip r:embed="rId3"/>
          <a:stretch>
            <a:fillRect/>
          </a:stretch>
        </p:blipFill>
        <p:spPr>
          <a:xfrm>
            <a:off x="5431790" y="1656195"/>
            <a:ext cx="2805347" cy="3185972"/>
          </a:xfrm>
          <a:prstGeom prst="rect">
            <a:avLst/>
          </a:prstGeom>
        </p:spPr>
      </p:pic>
      <p:sp>
        <p:nvSpPr>
          <p:cNvPr id="3" name="投影片編號版面配置區 2"/>
          <p:cNvSpPr>
            <a:spLocks noGrp="1"/>
          </p:cNvSpPr>
          <p:nvPr>
            <p:ph type="sldNum" sz="quarter" idx="4"/>
          </p:nvPr>
        </p:nvSpPr>
        <p:spPr/>
        <p:txBody>
          <a:bodyPr/>
          <a:lstStyle/>
          <a:p>
            <a:pPr defTabSz="385754">
              <a:defRPr/>
            </a:pPr>
            <a:fld id="{2F5CCB13-0A32-4557-88E9-079F0C330695}" type="slidenum">
              <a:rPr lang="en-US" kern="0" smtClean="0">
                <a:solidFill>
                  <a:srgbClr val="595959"/>
                </a:solidFill>
              </a:rPr>
              <a:pPr defTabSz="385754">
                <a:defRPr/>
              </a:pPr>
              <a:t>72</a:t>
            </a:fld>
            <a:endParaRPr lang="en-US" kern="0">
              <a:solidFill>
                <a:srgbClr val="595959"/>
              </a:solidFill>
            </a:endParaRPr>
          </a:p>
        </p:txBody>
      </p:sp>
    </p:spTree>
    <p:custDataLst>
      <p:tags r:id="rId4"/>
    </p:custDataLst>
    <p:extLst>
      <p:ext uri="{BB962C8B-B14F-4D97-AF65-F5344CB8AC3E}">
        <p14:creationId xmlns:p14="http://schemas.microsoft.com/office/powerpoint/2010/main" val="2063013005"/>
      </p:ext>
    </p:extLst>
  </p:cSld>
  <p:clrMapOvr>
    <a:masterClrMapping/>
  </p:clrMapOvr>
  <p:transition spd="slow">
    <p:wipe/>
  </p:transition>
  <p:timing/>
</p:sld>
</file>

<file path=ppt/slides/slide720.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68023"/>
            <a:ext cx="8345488" cy="73183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noAutofit/>
          </a:bodyPr>
          <a:lstStyle/>
          <a:p>
            <a:pPr marL="169859" indent="-169859">
              <a:spcAft>
                <a:spcPts val="600"/>
              </a:spcAft>
              <a:buFont typeface="Wingdings" panose="05000000000000000000" pitchFamily="2" charset="2"/>
            </a:pPr>
            <a:r>
              <a:rPr lang="zh-TW" altLang="en-US" sz="2700"/>
              <a:t> </a:t>
            </a:r>
            <a:r>
              <a:rPr lang="en-US" altLang="zh-TW" sz="2700"/>
              <a:t>25.1</a:t>
            </a:r>
            <a:r>
              <a:rPr lang="zh-TW" altLang="en-US" sz="2700"/>
              <a:t> </a:t>
            </a:r>
            <a:r>
              <a:rPr lang="en-US" altLang="zh-TW" sz="2700" smtClean="0"/>
              <a:t>IPv6 </a:t>
            </a:r>
            <a:r>
              <a:rPr lang="en-US" altLang="zh-TW" sz="2700"/>
              <a:t>GUA </a:t>
            </a:r>
            <a:r>
              <a:rPr lang="zh-TW" altLang="en-US" sz="2700"/>
              <a:t>指派</a:t>
            </a:r>
            <a:br>
              <a:rPr lang="en-US" sz="2700"/>
            </a:br>
            <a:r>
              <a:rPr lang="zh-TW" altLang="en-US" sz="2700"/>
              <a:t>三個 </a:t>
            </a:r>
            <a:r>
              <a:rPr lang="en-US" altLang="zh-TW" sz="2700"/>
              <a:t>RA </a:t>
            </a:r>
            <a:r>
              <a:rPr lang="zh-TW" altLang="en-US" sz="2700"/>
              <a:t>訊息旗標</a:t>
            </a:r>
          </a:p>
        </p:txBody>
      </p:sp>
      <p:sp>
        <p:nvSpPr>
          <p:cNvPr id="4" name="Content Placeholder 3">
            <a:extLst>
              <a:ext uri="{FF2B5EF4-FFF2-40B4-BE49-F238E27FC236}">
                <a16:creationId xmlns:a16="http://schemas.microsoft.com/office/drawing/2014/main" id="{F37967FC-FA12-5347-9A45-64FDBCBFD076}"/>
              </a:ext>
            </a:extLst>
          </p:cNvPr>
          <p:cNvSpPr>
            <a:spLocks noGrp="1"/>
          </p:cNvSpPr>
          <p:nvPr>
            <p:ph idx="1"/>
          </p:nvPr>
        </p:nvSpPr>
        <p:spPr>
          <a:xfrm>
            <a:off x="0" y="1613928"/>
            <a:ext cx="8345488" cy="638354"/>
          </a:xfrm>
        </p:spPr>
        <p:txBody>
          <a:bodyPr/>
          <a:lstStyle/>
          <a:p>
            <a:pPr marL="0" indent="0" algn="l"/>
            <a:r>
              <a:rPr lang="zh-TW" altLang="en-US" sz="1600">
                <a:solidFill>
                  <a:srgbClr val="000000"/>
                </a:solidFill>
              </a:rPr>
              <a:t>用戶端如何取得 </a:t>
            </a:r>
            <a:r>
              <a:rPr lang="en-US" altLang="zh-TW" sz="1600">
                <a:solidFill>
                  <a:srgbClr val="000000"/>
                </a:solidFill>
              </a:rPr>
              <a:t>IPv6 GUA </a:t>
            </a:r>
            <a:r>
              <a:rPr lang="zh-TW" altLang="en-US" sz="1600">
                <a:solidFill>
                  <a:srgbClr val="000000"/>
                </a:solidFill>
              </a:rPr>
              <a:t>取決於 </a:t>
            </a:r>
            <a:r>
              <a:rPr lang="en-US" altLang="zh-TW" sz="1600">
                <a:solidFill>
                  <a:srgbClr val="000000"/>
                </a:solidFill>
              </a:rPr>
              <a:t>RA </a:t>
            </a:r>
            <a:r>
              <a:rPr lang="zh-TW" altLang="en-US" sz="1600">
                <a:solidFill>
                  <a:srgbClr val="000000"/>
                </a:solidFill>
              </a:rPr>
              <a:t>訊息中的設定。</a:t>
            </a:r>
          </a:p>
          <a:p>
            <a:pPr marL="342892" indent="-342892" algn="l">
              <a:buFont typeface="Arial" panose="020b0604020202020204" pitchFamily="34" charset="0"/>
              <a:buChar char="•"/>
            </a:pPr>
            <a:endParaRPr lang="en-CA" sz="400">
              <a:solidFill>
                <a:srgbClr val="000000"/>
              </a:solidFill>
            </a:endParaRPr>
          </a:p>
          <a:p>
            <a:pPr marL="0" indent="0" algn="l"/>
            <a:r>
              <a:rPr lang="en-US" altLang="zh-TW" sz="1600">
                <a:solidFill>
                  <a:srgbClr val="000000"/>
                </a:solidFill>
              </a:rPr>
              <a:t>ICMPv6 RA </a:t>
            </a:r>
            <a:r>
              <a:rPr lang="zh-TW" altLang="en-US" sz="1600">
                <a:solidFill>
                  <a:srgbClr val="000000"/>
                </a:solidFill>
              </a:rPr>
              <a:t>訊息包含下列三個旗標：</a:t>
            </a:r>
          </a:p>
          <a:p>
            <a:pPr marL="342892" indent="-342892" algn="l">
              <a:buFont typeface="Arial" panose="020b0604020202020204" pitchFamily="34" charset="0"/>
              <a:buChar char="•"/>
            </a:pPr>
            <a:endParaRPr lang="en-US" sz="1600">
              <a:solidFill>
                <a:srgbClr val="000000"/>
              </a:solidFill>
            </a:endParaRPr>
          </a:p>
          <a:p>
            <a:pPr marL="342892" indent="-342892" algn="l">
              <a:buFont typeface="Arial" panose="020b0604020202020204" pitchFamily="34" charset="0"/>
              <a:buChar char="•"/>
            </a:pPr>
            <a:endParaRPr lang="en-US" sz="1600">
              <a:solidFill>
                <a:srgbClr val="000000"/>
              </a:solidFill>
            </a:endParaRPr>
          </a:p>
        </p:txBody>
      </p:sp>
      <p:sp>
        <p:nvSpPr>
          <p:cNvPr id="5" name="Content Placeholder 3">
            <a:extLst>
              <a:ext uri="{FF2B5EF4-FFF2-40B4-BE49-F238E27FC236}">
                <a16:creationId xmlns:a16="http://schemas.microsoft.com/office/drawing/2014/main" id="{FCA9E9BB-1603-423B-981E-11683D1C3D74}"/>
              </a:ext>
            </a:extLst>
          </p:cNvPr>
          <p:cNvSpPr txBox="1"/>
          <p:nvPr/>
        </p:nvSpPr>
        <p:spPr>
          <a:xfrm>
            <a:off x="474663" y="2375503"/>
            <a:ext cx="4882342" cy="2479718"/>
          </a:xfrm>
          <a:prstGeom prst="rect">
            <a:avLst/>
          </a:prstGeom>
        </p:spPr>
        <p:txBody>
          <a:bodyPr lIns="91420" tIns="45710" rIns="91420" bIns="45710">
            <a:noAutofit/>
          </a:bodyPr>
          <a:lstStyle>
            <a:lvl1pPr marL="285690" marR="0" indent="-285690" algn="ctr" defTabSz="457105" rtl="0" eaLnBrk="1" fontAlgn="auto" latinLnBrk="0" hangingPunct="1">
              <a:lnSpc>
                <a:spcPct val="100000"/>
              </a:lnSpc>
              <a:spcBef>
                <a:spcPct val="20000"/>
              </a:spcBef>
              <a:spcAft>
                <a:spcPct val="0"/>
              </a:spcAft>
              <a:buClrTx/>
              <a:buSzTx/>
              <a:buFont typeface="Arial"/>
              <a:buNone/>
              <a:defRPr lang="en-US" sz="2000" b="0" i="0" kern="1200" baseline="0">
                <a:solidFill>
                  <a:schemeClr val="bg1"/>
                </a:solidFill>
                <a:latin typeface="+mn-lt"/>
                <a:ea typeface="ＭＳ Ｐゴシック" charset="0"/>
                <a:cs typeface="CiscoSans ExtraLight"/>
              </a:defRPr>
            </a:lvl1pPr>
            <a:lvl2pPr marL="358775" indent="-215900" algn="l" defTabSz="684213" rtl="0" eaLnBrk="1" fontAlgn="base" hangingPunct="1">
              <a:lnSpc>
                <a:spcPct val="95000"/>
              </a:lnSpc>
              <a:spcBef>
                <a:spcPts val="600"/>
              </a:spcBef>
              <a:spcAft>
                <a:spcPct val="0"/>
              </a:spcAft>
              <a:buClr>
                <a:schemeClr val="tx2"/>
              </a:buClr>
              <a:buFont typeface="Arial"/>
              <a:buChar char="•"/>
              <a:defRPr lang="en-US" sz="1400" kern="120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a:buChar char="•"/>
              <a:defRPr lang="en-US" sz="1200" kern="120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a:buChar char="•"/>
              <a:defRPr lang="en-US" sz="1100" kern="120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a:buChar char="•"/>
              <a:defRPr lang="en-US" sz="1100" kern="120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anose="020b0604020202020204"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anose="020b0604020202020204"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anose="020b0604020202020204"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415975" lvl="1" indent="-342892">
              <a:buFont typeface="Arial" panose="020b0604020202020204" pitchFamily="34" charset="0"/>
              <a:buChar char="•"/>
            </a:pPr>
            <a:r>
              <a:rPr lang="en-US" altLang="zh-TW" sz="1600" b="1">
                <a:solidFill>
                  <a:srgbClr val="000000"/>
                </a:solidFill>
              </a:rPr>
              <a:t>A </a:t>
            </a:r>
            <a:r>
              <a:rPr lang="zh-TW" altLang="en-US" sz="1600" b="1">
                <a:solidFill>
                  <a:srgbClr val="000000"/>
                </a:solidFill>
              </a:rPr>
              <a:t>旗標</a:t>
            </a:r>
            <a:r>
              <a:rPr lang="zh-TW" altLang="en-US" sz="1600">
                <a:solidFill>
                  <a:srgbClr val="000000"/>
                </a:solidFill>
              </a:rPr>
              <a:t> </a:t>
            </a:r>
            <a:r>
              <a:rPr lang="en-US" altLang="zh-TW" sz="1600">
                <a:solidFill>
                  <a:srgbClr val="000000"/>
                </a:solidFill>
              </a:rPr>
              <a:t>-</a:t>
            </a:r>
            <a:r>
              <a:rPr lang="zh-TW" altLang="en-US" sz="1600">
                <a:solidFill>
                  <a:srgbClr val="000000"/>
                </a:solidFill>
              </a:rPr>
              <a:t>地址自動設定旗標表示使用無狀態地址自動設定（</a:t>
            </a:r>
            <a:r>
              <a:rPr lang="en-US" altLang="zh-TW" sz="1600">
                <a:solidFill>
                  <a:srgbClr val="000000"/>
                </a:solidFill>
              </a:rPr>
              <a:t>SLAAC</a:t>
            </a:r>
            <a:r>
              <a:rPr lang="zh-TW" altLang="en-US" sz="1600">
                <a:solidFill>
                  <a:srgbClr val="000000"/>
                </a:solidFill>
              </a:rPr>
              <a:t>）建立一個 </a:t>
            </a:r>
            <a:r>
              <a:rPr lang="en-US" altLang="zh-TW" sz="1600">
                <a:solidFill>
                  <a:srgbClr val="000000"/>
                </a:solidFill>
              </a:rPr>
              <a:t>IPv6 GUA</a:t>
            </a:r>
          </a:p>
          <a:p>
            <a:pPr marL="415975" lvl="1" indent="-342892">
              <a:buFont typeface="Arial" panose="020b0604020202020204" pitchFamily="34" charset="0"/>
              <a:buChar char="•"/>
            </a:pPr>
            <a:r>
              <a:rPr lang="en-US" altLang="zh-TW" sz="1600" b="1">
                <a:solidFill>
                  <a:srgbClr val="000000"/>
                </a:solidFill>
              </a:rPr>
              <a:t>O </a:t>
            </a:r>
            <a:r>
              <a:rPr lang="zh-TW" altLang="en-US" sz="1600" b="1">
                <a:solidFill>
                  <a:srgbClr val="000000"/>
                </a:solidFill>
              </a:rPr>
              <a:t>旗標</a:t>
            </a:r>
            <a:r>
              <a:rPr lang="zh-TW" altLang="en-US" sz="1600">
                <a:solidFill>
                  <a:srgbClr val="000000"/>
                </a:solidFill>
              </a:rPr>
              <a:t> </a:t>
            </a:r>
            <a:r>
              <a:rPr lang="en-US" altLang="zh-TW" sz="1600">
                <a:solidFill>
                  <a:srgbClr val="000000"/>
                </a:solidFill>
              </a:rPr>
              <a:t>-“</a:t>
            </a:r>
            <a:r>
              <a:rPr lang="zh-TW" altLang="en-US" sz="1600">
                <a:solidFill>
                  <a:srgbClr val="000000"/>
                </a:solidFill>
              </a:rPr>
              <a:t>其他設定” 旗標表示無狀態 </a:t>
            </a:r>
            <a:r>
              <a:rPr lang="en-US" altLang="zh-TW" sz="1600">
                <a:solidFill>
                  <a:srgbClr val="000000"/>
                </a:solidFill>
              </a:rPr>
              <a:t>DHCPv6 </a:t>
            </a:r>
            <a:r>
              <a:rPr lang="zh-TW" altLang="en-US" sz="1600">
                <a:solidFill>
                  <a:srgbClr val="000000"/>
                </a:solidFill>
              </a:rPr>
              <a:t>伺服器可以取得其他資訊。 </a:t>
            </a:r>
          </a:p>
          <a:p>
            <a:pPr marL="415975" lvl="1" indent="-342892">
              <a:buFont typeface="Arial" panose="020b0604020202020204" pitchFamily="34" charset="0"/>
              <a:buChar char="•"/>
            </a:pPr>
            <a:r>
              <a:rPr lang="en-US" altLang="zh-TW" sz="1600" b="1">
                <a:solidFill>
                  <a:srgbClr val="000000"/>
                </a:solidFill>
              </a:rPr>
              <a:t>M </a:t>
            </a:r>
            <a:r>
              <a:rPr lang="zh-TW" altLang="en-US" sz="1600" b="1">
                <a:solidFill>
                  <a:srgbClr val="000000"/>
                </a:solidFill>
              </a:rPr>
              <a:t>旗標</a:t>
            </a:r>
            <a:r>
              <a:rPr lang="zh-TW" altLang="en-US" sz="1600">
                <a:solidFill>
                  <a:srgbClr val="000000"/>
                </a:solidFill>
              </a:rPr>
              <a:t> </a:t>
            </a:r>
            <a:r>
              <a:rPr lang="en-US" altLang="zh-TW" sz="1600">
                <a:solidFill>
                  <a:srgbClr val="000000"/>
                </a:solidFill>
              </a:rPr>
              <a:t>- </a:t>
            </a:r>
            <a:r>
              <a:rPr lang="zh-TW" altLang="en-US" sz="1600">
                <a:solidFill>
                  <a:srgbClr val="000000"/>
                </a:solidFill>
              </a:rPr>
              <a:t>受管理位址設定旗標表示使用狀態 </a:t>
            </a:r>
            <a:r>
              <a:rPr lang="en-US" altLang="zh-TW" sz="1600">
                <a:solidFill>
                  <a:srgbClr val="000000"/>
                </a:solidFill>
              </a:rPr>
              <a:t>DHCPv6 </a:t>
            </a:r>
            <a:r>
              <a:rPr lang="zh-TW" altLang="en-US" sz="1600">
                <a:solidFill>
                  <a:srgbClr val="000000"/>
                </a:solidFill>
              </a:rPr>
              <a:t>伺服器取得 </a:t>
            </a:r>
            <a:r>
              <a:rPr lang="en-US" altLang="zh-TW" sz="1600">
                <a:solidFill>
                  <a:srgbClr val="000000"/>
                </a:solidFill>
              </a:rPr>
              <a:t>IPv6 GUA</a:t>
            </a:r>
            <a:r>
              <a:rPr lang="zh-TW" altLang="en-US" sz="1600">
                <a:solidFill>
                  <a:srgbClr val="000000"/>
                </a:solidFill>
              </a:rPr>
              <a:t>。 </a:t>
            </a:r>
          </a:p>
          <a:p>
            <a:pPr marL="342892" indent="-342892" algn="l">
              <a:buFont typeface="Arial" panose="020b0604020202020204" pitchFamily="34" charset="0"/>
              <a:buChar char="•"/>
            </a:pPr>
            <a:endParaRPr lang="en-CA" sz="1600">
              <a:solidFill>
                <a:srgbClr val="000000"/>
              </a:solidFill>
            </a:endParaRPr>
          </a:p>
        </p:txBody>
      </p:sp>
      <p:sp>
        <p:nvSpPr>
          <p:cNvPr id="6" name="Content Placeholder 3">
            <a:extLst>
              <a:ext uri="{FF2B5EF4-FFF2-40B4-BE49-F238E27FC236}">
                <a16:creationId xmlns:a16="http://schemas.microsoft.com/office/drawing/2014/main" id="{C7034833-C1CE-447E-81FA-156850161352}"/>
              </a:ext>
            </a:extLst>
          </p:cNvPr>
          <p:cNvSpPr txBox="1"/>
          <p:nvPr/>
        </p:nvSpPr>
        <p:spPr>
          <a:xfrm>
            <a:off x="474663" y="4873057"/>
            <a:ext cx="8345488" cy="638354"/>
          </a:xfrm>
          <a:prstGeom prst="rect">
            <a:avLst/>
          </a:prstGeom>
        </p:spPr>
        <p:txBody>
          <a:bodyPr lIns="91420" tIns="45710" rIns="91420" bIns="45710">
            <a:noAutofit/>
          </a:bodyPr>
          <a:lstStyle>
            <a:lvl1pPr marL="285690" marR="0" indent="-285690" algn="ctr" defTabSz="457105" rtl="0" eaLnBrk="1" fontAlgn="auto" latinLnBrk="0" hangingPunct="1">
              <a:lnSpc>
                <a:spcPct val="100000"/>
              </a:lnSpc>
              <a:spcBef>
                <a:spcPct val="20000"/>
              </a:spcBef>
              <a:spcAft>
                <a:spcPct val="0"/>
              </a:spcAft>
              <a:buClrTx/>
              <a:buSzTx/>
              <a:buFont typeface="Arial"/>
              <a:buNone/>
              <a:defRPr lang="en-US" sz="2000" b="0" i="0" kern="1200" baseline="0">
                <a:solidFill>
                  <a:schemeClr val="bg1"/>
                </a:solidFill>
                <a:latin typeface="+mn-lt"/>
                <a:ea typeface="ＭＳ Ｐゴシック" charset="0"/>
                <a:cs typeface="CiscoSans ExtraLight"/>
              </a:defRPr>
            </a:lvl1pPr>
            <a:lvl2pPr marL="358775" indent="-215900" algn="l" defTabSz="684213" rtl="0" eaLnBrk="1" fontAlgn="base" hangingPunct="1">
              <a:lnSpc>
                <a:spcPct val="95000"/>
              </a:lnSpc>
              <a:spcBef>
                <a:spcPts val="600"/>
              </a:spcBef>
              <a:spcAft>
                <a:spcPct val="0"/>
              </a:spcAft>
              <a:buClr>
                <a:schemeClr val="tx2"/>
              </a:buClr>
              <a:buFont typeface="Arial"/>
              <a:buChar char="•"/>
              <a:defRPr lang="en-US" sz="1400" kern="120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a:buChar char="•"/>
              <a:defRPr lang="en-US" sz="1200" kern="120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a:buChar char="•"/>
              <a:defRPr lang="en-US" sz="1100" kern="120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a:buChar char="•"/>
              <a:defRPr lang="en-US" sz="1100" kern="120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anose="020b0604020202020204"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anose="020b0604020202020204"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anose="020b0604020202020204"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0" indent="0" algn="l"/>
            <a:r>
              <a:rPr lang="zh-TW" altLang="en-US" sz="1600">
                <a:solidFill>
                  <a:srgbClr val="000000"/>
                </a:solidFill>
              </a:rPr>
              <a:t>使用 </a:t>
            </a:r>
            <a:r>
              <a:rPr lang="en-US" altLang="zh-TW" sz="1600">
                <a:solidFill>
                  <a:srgbClr val="000000"/>
                </a:solidFill>
              </a:rPr>
              <a:t>A</a:t>
            </a:r>
            <a:r>
              <a:rPr lang="zh-TW" altLang="en-US" sz="1600">
                <a:solidFill>
                  <a:srgbClr val="000000"/>
                </a:solidFill>
              </a:rPr>
              <a:t>，</a:t>
            </a:r>
            <a:r>
              <a:rPr lang="en-US" altLang="zh-TW" sz="1600">
                <a:solidFill>
                  <a:srgbClr val="000000"/>
                </a:solidFill>
              </a:rPr>
              <a:t>O </a:t>
            </a:r>
            <a:r>
              <a:rPr lang="zh-TW" altLang="en-US" sz="1600">
                <a:solidFill>
                  <a:srgbClr val="000000"/>
                </a:solidFill>
              </a:rPr>
              <a:t>和 </a:t>
            </a:r>
            <a:r>
              <a:rPr lang="en-US" altLang="zh-TW" sz="1600">
                <a:solidFill>
                  <a:srgbClr val="000000"/>
                </a:solidFill>
              </a:rPr>
              <a:t>M </a:t>
            </a:r>
            <a:r>
              <a:rPr lang="zh-TW" altLang="en-US" sz="1600">
                <a:solidFill>
                  <a:srgbClr val="000000"/>
                </a:solidFill>
              </a:rPr>
              <a:t>旗標的不同組合，</a:t>
            </a:r>
            <a:r>
              <a:rPr lang="en-US" altLang="zh-TW" sz="1600">
                <a:solidFill>
                  <a:srgbClr val="000000"/>
                </a:solidFill>
              </a:rPr>
              <a:t>RA </a:t>
            </a:r>
            <a:r>
              <a:rPr lang="zh-TW" altLang="en-US" sz="1600">
                <a:solidFill>
                  <a:srgbClr val="000000"/>
                </a:solidFill>
              </a:rPr>
              <a:t>訊息通知主機有關可用的動態選項。</a:t>
            </a:r>
          </a:p>
          <a:p>
            <a:pPr marL="342892" indent="-342892" algn="l">
              <a:buFont typeface="Arial" panose="020b0604020202020204" pitchFamily="34" charset="0"/>
              <a:buChar char="•"/>
            </a:pPr>
            <a:endParaRPr lang="en-CA" sz="1600">
              <a:solidFill>
                <a:srgbClr val="000000"/>
              </a:solidFill>
            </a:endParaRPr>
          </a:p>
        </p:txBody>
      </p:sp>
      <p:pic>
        <p:nvPicPr>
          <p:cNvPr id="8" name="Picture 7">
            <a:extLst>
              <a:ext uri="{FF2B5EF4-FFF2-40B4-BE49-F238E27FC236}">
                <a16:creationId xmlns:a16="http://schemas.microsoft.com/office/drawing/2014/main" id="{7A3FCBD9-AE7C-EF4E-A0FE-65422DB0AC69}"/>
              </a:ext>
            </a:extLst>
          </p:cNvPr>
          <p:cNvPicPr>
            <a:picLocks noChangeAspect="1"/>
          </p:cNvPicPr>
          <p:nvPr/>
        </p:nvPicPr>
        <p:blipFill>
          <a:blip r:embed="rId3"/>
          <a:stretch>
            <a:fillRect/>
          </a:stretch>
        </p:blipFill>
        <p:spPr>
          <a:xfrm>
            <a:off x="5357005" y="2320926"/>
            <a:ext cx="3627050" cy="2479718"/>
          </a:xfrm>
          <a:prstGeom prst="rect">
            <a:avLst/>
          </a:prstGeom>
        </p:spPr>
      </p:pic>
      <p:sp>
        <p:nvSpPr>
          <p:cNvPr id="2" name="投影片編號版面配置區 1"/>
          <p:cNvSpPr>
            <a:spLocks noGrp="1"/>
          </p:cNvSpPr>
          <p:nvPr>
            <p:ph type="sldNum" sz="quarter" idx="12"/>
          </p:nvPr>
        </p:nvSpPr>
        <p:spPr/>
        <p:txBody>
          <a:bodyPr/>
          <a:lstStyle/>
          <a:p>
            <a:fld id="{4FAB73BC-B049-4115-A692-8D63A059BFB8}" type="slidenum">
              <a:rPr lang="en-US" smtClean="0"/>
              <a:t>720</a:t>
            </a:fld>
            <a:endParaRPr lang="en-US"/>
          </a:p>
        </p:txBody>
      </p:sp>
    </p:spTree>
    <p:extLst>
      <p:ext uri="{BB962C8B-B14F-4D97-AF65-F5344CB8AC3E}">
        <p14:creationId xmlns:p14="http://schemas.microsoft.com/office/powerpoint/2010/main" val="174884535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721.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noAutofit/>
          </a:bodyPr>
          <a:lstStyle/>
          <a:p>
            <a:pPr marL="169859" indent="-169859">
              <a:spcAft>
                <a:spcPts val="600"/>
              </a:spcAft>
              <a:buFont typeface="Wingdings" panose="05000000000000000000" pitchFamily="2" charset="2"/>
            </a:pPr>
            <a:r>
              <a:rPr lang="zh-TW" altLang="en-US" sz="2700"/>
              <a:t> </a:t>
            </a:r>
            <a:r>
              <a:rPr lang="en-US" altLang="zh-TW" sz="2700" smtClean="0"/>
              <a:t>25.2</a:t>
            </a:r>
            <a:r>
              <a:rPr lang="zh-TW" altLang="en-US" sz="2700" smtClean="0"/>
              <a:t> </a:t>
            </a:r>
            <a:r>
              <a:rPr lang="en-US" altLang="zh-TW" sz="2700" smtClean="0"/>
              <a:t>SLAAC</a:t>
            </a:r>
            <a:br>
              <a:rPr lang="en-US" sz="2700"/>
            </a:br>
            <a:r>
              <a:rPr lang="zh-TW" altLang="en-US" sz="2700"/>
              <a:t> </a:t>
            </a:r>
            <a:r>
              <a:rPr lang="en-US" altLang="zh-TW" sz="2700"/>
              <a:t>SLAAC </a:t>
            </a:r>
            <a:r>
              <a:rPr lang="zh-TW" altLang="en-US" sz="2700"/>
              <a:t>概觀</a:t>
            </a:r>
          </a:p>
        </p:txBody>
      </p:sp>
      <p:sp>
        <p:nvSpPr>
          <p:cNvPr id="6" name="Content Placeholder 5">
            <a:extLst>
              <a:ext uri="{FF2B5EF4-FFF2-40B4-BE49-F238E27FC236}">
                <a16:creationId xmlns:a16="http://schemas.microsoft.com/office/drawing/2014/main" id="{EECFD73C-CBFB-3443-8560-211803CB8C5D}"/>
              </a:ext>
            </a:extLst>
          </p:cNvPr>
          <p:cNvSpPr>
            <a:spLocks noGrp="1"/>
          </p:cNvSpPr>
          <p:nvPr>
            <p:ph idx="1"/>
          </p:nvPr>
        </p:nvSpPr>
        <p:spPr>
          <a:xfrm>
            <a:off x="474662" y="1589088"/>
            <a:ext cx="8280057" cy="3689897"/>
          </a:xfrm>
        </p:spPr>
        <p:txBody>
          <a:bodyPr/>
          <a:lstStyle/>
          <a:p>
            <a:pPr marL="0" indent="0" algn="l"/>
            <a:r>
              <a:rPr lang="zh-TW" altLang="en-US" sz="1600">
                <a:solidFill>
                  <a:srgbClr val="000000"/>
                </a:solidFill>
              </a:rPr>
              <a:t>並非每個網路都可以存取 </a:t>
            </a:r>
            <a:r>
              <a:rPr lang="en-US" altLang="zh-TW" sz="1600">
                <a:solidFill>
                  <a:srgbClr val="000000"/>
                </a:solidFill>
              </a:rPr>
              <a:t>DHCPv6 </a:t>
            </a:r>
            <a:r>
              <a:rPr lang="zh-TW" altLang="en-US" sz="1600">
                <a:solidFill>
                  <a:srgbClr val="000000"/>
                </a:solidFill>
              </a:rPr>
              <a:t>伺服器，但是 </a:t>
            </a:r>
            <a:r>
              <a:rPr lang="en-US" altLang="zh-TW" sz="1600">
                <a:solidFill>
                  <a:srgbClr val="000000"/>
                </a:solidFill>
              </a:rPr>
              <a:t>IPv6 </a:t>
            </a:r>
            <a:r>
              <a:rPr lang="zh-TW" altLang="en-US" sz="1600">
                <a:solidFill>
                  <a:srgbClr val="000000"/>
                </a:solidFill>
              </a:rPr>
              <a:t>網路中的每個裝置都需要一個 </a:t>
            </a:r>
            <a:r>
              <a:rPr lang="en-US" altLang="zh-TW" sz="1600">
                <a:solidFill>
                  <a:srgbClr val="000000"/>
                </a:solidFill>
              </a:rPr>
              <a:t>GUA</a:t>
            </a:r>
            <a:r>
              <a:rPr lang="zh-TW" altLang="en-US" sz="1600">
                <a:solidFill>
                  <a:srgbClr val="000000"/>
                </a:solidFill>
              </a:rPr>
              <a:t>。</a:t>
            </a:r>
            <a:r>
              <a:rPr lang="en-US" altLang="zh-TW" sz="1600">
                <a:solidFill>
                  <a:srgbClr val="000000"/>
                </a:solidFill>
              </a:rPr>
              <a:t>SLAAC </a:t>
            </a:r>
            <a:r>
              <a:rPr lang="zh-TW" altLang="en-US" sz="1600">
                <a:solidFill>
                  <a:srgbClr val="000000"/>
                </a:solidFill>
              </a:rPr>
              <a:t>方法可讓主機建立自己唯一的 </a:t>
            </a:r>
            <a:r>
              <a:rPr lang="en-US" altLang="zh-TW" sz="1600">
                <a:solidFill>
                  <a:srgbClr val="000000"/>
                </a:solidFill>
              </a:rPr>
              <a:t>IPv6 </a:t>
            </a:r>
            <a:r>
              <a:rPr lang="zh-TW" altLang="en-US" sz="1600">
                <a:solidFill>
                  <a:srgbClr val="000000"/>
                </a:solidFill>
              </a:rPr>
              <a:t>全域單點傳送位址，而不需要 </a:t>
            </a:r>
            <a:r>
              <a:rPr lang="en-US" altLang="zh-TW" sz="1600">
                <a:solidFill>
                  <a:srgbClr val="000000"/>
                </a:solidFill>
              </a:rPr>
              <a:t>DHCPv6 </a:t>
            </a:r>
            <a:r>
              <a:rPr lang="zh-TW" altLang="en-US" sz="1600">
                <a:solidFill>
                  <a:srgbClr val="000000"/>
                </a:solidFill>
              </a:rPr>
              <a:t>伺服器的服務。</a:t>
            </a:r>
          </a:p>
          <a:p>
            <a:pPr marL="415975" lvl="1" indent="-342892">
              <a:buFont typeface="Arial" panose="020b0604020202020204" pitchFamily="34" charset="0"/>
              <a:buChar char="•"/>
            </a:pPr>
            <a:r>
              <a:rPr lang="en-US" altLang="zh-TW" sz="1600">
                <a:solidFill>
                  <a:srgbClr val="000000"/>
                </a:solidFill>
              </a:rPr>
              <a:t>SLAAC </a:t>
            </a:r>
            <a:r>
              <a:rPr lang="zh-TW" altLang="en-US" sz="1600">
                <a:solidFill>
                  <a:srgbClr val="000000"/>
                </a:solidFill>
              </a:rPr>
              <a:t>是一種無狀態的服務，這意味著沒有保持網路地址資訊知道哪些 </a:t>
            </a:r>
            <a:r>
              <a:rPr lang="en-US" altLang="zh-TW" sz="1600">
                <a:solidFill>
                  <a:srgbClr val="000000"/>
                </a:solidFill>
              </a:rPr>
              <a:t>IPv6 </a:t>
            </a:r>
            <a:r>
              <a:rPr lang="zh-TW" altLang="en-US" sz="1600">
                <a:solidFill>
                  <a:srgbClr val="000000"/>
                </a:solidFill>
              </a:rPr>
              <a:t>地址正在使用，哪些是可用的伺服器。</a:t>
            </a:r>
          </a:p>
          <a:p>
            <a:pPr marL="415975" lvl="1" indent="-342892">
              <a:buFont typeface="Arial" panose="020b0604020202020204" pitchFamily="34" charset="0"/>
              <a:buChar char="•"/>
            </a:pPr>
            <a:r>
              <a:rPr lang="en-US" altLang="zh-TW" sz="1600">
                <a:solidFill>
                  <a:srgbClr val="000000"/>
                </a:solidFill>
              </a:rPr>
              <a:t>SLAAC </a:t>
            </a:r>
            <a:r>
              <a:rPr lang="zh-TW" altLang="en-US" sz="1600">
                <a:solidFill>
                  <a:srgbClr val="000000"/>
                </a:solidFill>
              </a:rPr>
              <a:t>發送定期 </a:t>
            </a:r>
            <a:r>
              <a:rPr lang="en-US" altLang="zh-TW" sz="1600">
                <a:solidFill>
                  <a:srgbClr val="000000"/>
                </a:solidFill>
              </a:rPr>
              <a:t>ICMPv6 RA </a:t>
            </a:r>
            <a:r>
              <a:rPr lang="zh-TW" altLang="en-US" sz="1600">
                <a:solidFill>
                  <a:srgbClr val="000000"/>
                </a:solidFill>
              </a:rPr>
              <a:t>訊息（每 </a:t>
            </a:r>
            <a:r>
              <a:rPr lang="en-US" altLang="zh-TW" sz="1600">
                <a:solidFill>
                  <a:srgbClr val="000000"/>
                </a:solidFill>
              </a:rPr>
              <a:t>200 </a:t>
            </a:r>
            <a:r>
              <a:rPr lang="zh-TW" altLang="en-US" sz="1600">
                <a:solidFill>
                  <a:srgbClr val="000000"/>
                </a:solidFill>
              </a:rPr>
              <a:t>秒）提供尋址和其他設定資訊主機根據 </a:t>
            </a:r>
            <a:r>
              <a:rPr lang="en-US" altLang="zh-TW" sz="1600">
                <a:solidFill>
                  <a:srgbClr val="000000"/>
                </a:solidFill>
              </a:rPr>
              <a:t>RA </a:t>
            </a:r>
            <a:r>
              <a:rPr lang="zh-TW" altLang="en-US" sz="1600">
                <a:solidFill>
                  <a:srgbClr val="000000"/>
                </a:solidFill>
              </a:rPr>
              <a:t>中的資訊自動設定其 </a:t>
            </a:r>
            <a:r>
              <a:rPr lang="en-US" altLang="zh-TW" sz="1600">
                <a:solidFill>
                  <a:srgbClr val="000000"/>
                </a:solidFill>
              </a:rPr>
              <a:t>IPv6 </a:t>
            </a:r>
            <a:r>
              <a:rPr lang="zh-TW" altLang="en-US" sz="1600">
                <a:solidFill>
                  <a:srgbClr val="000000"/>
                </a:solidFill>
              </a:rPr>
              <a:t>地址。</a:t>
            </a:r>
          </a:p>
          <a:p>
            <a:pPr marL="415975" lvl="1" indent="-342892">
              <a:buFont typeface="Arial" panose="020b0604020202020204" pitchFamily="34" charset="0"/>
              <a:buChar char="•"/>
            </a:pPr>
            <a:r>
              <a:rPr lang="zh-TW" altLang="en-US" sz="1600">
                <a:solidFill>
                  <a:srgbClr val="000000"/>
                </a:solidFill>
              </a:rPr>
              <a:t>主機也可以發送請求 </a:t>
            </a:r>
            <a:r>
              <a:rPr lang="en-US" altLang="zh-TW" sz="1600">
                <a:solidFill>
                  <a:srgbClr val="000000"/>
                </a:solidFill>
              </a:rPr>
              <a:t>RA </a:t>
            </a:r>
            <a:r>
              <a:rPr lang="zh-TW" altLang="en-US" sz="1600">
                <a:solidFill>
                  <a:srgbClr val="000000"/>
                </a:solidFill>
              </a:rPr>
              <a:t>的路由器請求（</a:t>
            </a:r>
            <a:r>
              <a:rPr lang="en-US" altLang="zh-TW" sz="1600">
                <a:solidFill>
                  <a:srgbClr val="000000"/>
                </a:solidFill>
              </a:rPr>
              <a:t>RS</a:t>
            </a:r>
            <a:r>
              <a:rPr lang="zh-TW" altLang="en-US" sz="1600">
                <a:solidFill>
                  <a:srgbClr val="000000"/>
                </a:solidFill>
              </a:rPr>
              <a:t>）訊息。</a:t>
            </a:r>
          </a:p>
          <a:p>
            <a:pPr marL="415975" lvl="1" indent="-342892">
              <a:buFont typeface="Arial" panose="020b0604020202020204" pitchFamily="34" charset="0"/>
              <a:buChar char="•"/>
            </a:pPr>
            <a:r>
              <a:rPr lang="en-US" altLang="zh-TW" sz="1600">
                <a:solidFill>
                  <a:srgbClr val="000000"/>
                </a:solidFill>
              </a:rPr>
              <a:t>SLAAC </a:t>
            </a:r>
            <a:r>
              <a:rPr lang="zh-TW" altLang="en-US" sz="1600">
                <a:solidFill>
                  <a:srgbClr val="000000"/>
                </a:solidFill>
              </a:rPr>
              <a:t>只能部署為 </a:t>
            </a:r>
            <a:r>
              <a:rPr lang="en-US" altLang="zh-TW" sz="1600">
                <a:solidFill>
                  <a:srgbClr val="000000"/>
                </a:solidFill>
              </a:rPr>
              <a:t>SLAAC</a:t>
            </a:r>
            <a:r>
              <a:rPr lang="zh-TW" altLang="en-US" sz="1600">
                <a:solidFill>
                  <a:srgbClr val="000000"/>
                </a:solidFill>
              </a:rPr>
              <a:t>，或部署為 </a:t>
            </a:r>
            <a:r>
              <a:rPr lang="en-US" altLang="zh-TW" sz="1600">
                <a:solidFill>
                  <a:srgbClr val="000000"/>
                </a:solidFill>
              </a:rPr>
              <a:t>DHCPv6 </a:t>
            </a:r>
            <a:r>
              <a:rPr lang="zh-TW" altLang="en-US" sz="1600">
                <a:solidFill>
                  <a:srgbClr val="000000"/>
                </a:solidFill>
              </a:rPr>
              <a:t>的 </a:t>
            </a:r>
            <a:r>
              <a:rPr lang="en-US" altLang="zh-TW" sz="1600">
                <a:solidFill>
                  <a:srgbClr val="000000"/>
                </a:solidFill>
              </a:rPr>
              <a:t>SLAAC</a:t>
            </a:r>
            <a:r>
              <a:rPr lang="zh-TW" altLang="en-US" sz="1600">
                <a:solidFill>
                  <a:srgbClr val="000000"/>
                </a:solidFill>
              </a:rPr>
              <a:t>。</a:t>
            </a:r>
          </a:p>
          <a:p>
            <a:pPr marL="342892" indent="-342892" algn="l">
              <a:buFont typeface="Arial" panose="020b0604020202020204" pitchFamily="34" charset="0"/>
              <a:buChar char="•"/>
            </a:pPr>
            <a:endParaRPr lang="en-US" sz="1600">
              <a:solidFill>
                <a:srgbClr val="000000"/>
              </a:solidFill>
            </a:endParaRPr>
          </a:p>
        </p:txBody>
      </p:sp>
      <p:sp>
        <p:nvSpPr>
          <p:cNvPr id="2" name="投影片編號版面配置區 1"/>
          <p:cNvSpPr>
            <a:spLocks noGrp="1"/>
          </p:cNvSpPr>
          <p:nvPr>
            <p:ph type="sldNum" sz="quarter" idx="12"/>
          </p:nvPr>
        </p:nvSpPr>
        <p:spPr/>
        <p:txBody>
          <a:bodyPr/>
          <a:lstStyle/>
          <a:p>
            <a:fld id="{4FAB73BC-B049-4115-A692-8D63A059BFB8}" type="slidenum">
              <a:rPr lang="en-US" smtClean="0"/>
              <a:t>721</a:t>
            </a:fld>
            <a:endParaRPr lang="en-US"/>
          </a:p>
        </p:txBody>
      </p:sp>
    </p:spTree>
    <p:extLst>
      <p:ext uri="{BB962C8B-B14F-4D97-AF65-F5344CB8AC3E}">
        <p14:creationId xmlns:p14="http://schemas.microsoft.com/office/powerpoint/2010/main" val="39961246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722.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noAutofit/>
          </a:bodyPr>
          <a:lstStyle/>
          <a:p>
            <a:pPr marL="169859" indent="-169859">
              <a:spcAft>
                <a:spcPts val="600"/>
              </a:spcAft>
              <a:buFont typeface="Wingdings" panose="05000000000000000000" pitchFamily="2" charset="2"/>
            </a:pPr>
            <a:r>
              <a:rPr lang="zh-TW" altLang="en-US" sz="2700"/>
              <a:t> </a:t>
            </a:r>
            <a:r>
              <a:rPr lang="en-US" altLang="zh-TW" sz="2700"/>
              <a:t>25.2</a:t>
            </a:r>
            <a:r>
              <a:rPr lang="zh-TW" altLang="en-US" sz="2700"/>
              <a:t> </a:t>
            </a:r>
            <a:r>
              <a:rPr lang="en-US" altLang="zh-TW" sz="2700" smtClean="0"/>
              <a:t>SLAAC</a:t>
            </a:r>
            <a:br>
              <a:rPr lang="en-US" sz="2700"/>
            </a:br>
            <a:r>
              <a:rPr lang="zh-TW" altLang="en-US" sz="2700"/>
              <a:t>啟用 </a:t>
            </a:r>
            <a:r>
              <a:rPr lang="en-US" altLang="zh-TW" sz="2700"/>
              <a:t>SLAAC</a:t>
            </a:r>
          </a:p>
        </p:txBody>
      </p:sp>
      <p:sp>
        <p:nvSpPr>
          <p:cNvPr id="6" name="Content Placeholder 5">
            <a:extLst>
              <a:ext uri="{FF2B5EF4-FFF2-40B4-BE49-F238E27FC236}">
                <a16:creationId xmlns:a16="http://schemas.microsoft.com/office/drawing/2014/main" id="{EECFD73C-CBFB-3443-8560-211803CB8C5D}"/>
              </a:ext>
            </a:extLst>
          </p:cNvPr>
          <p:cNvSpPr>
            <a:spLocks noGrp="1"/>
          </p:cNvSpPr>
          <p:nvPr>
            <p:ph idx="1"/>
          </p:nvPr>
        </p:nvSpPr>
        <p:spPr>
          <a:xfrm>
            <a:off x="121029" y="1589088"/>
            <a:ext cx="5222050" cy="3689897"/>
          </a:xfrm>
        </p:spPr>
        <p:txBody>
          <a:bodyPr/>
          <a:lstStyle/>
          <a:p>
            <a:pPr marL="0" indent="0" algn="l"/>
            <a:r>
              <a:rPr lang="en-US" altLang="zh-TW" sz="1600">
                <a:solidFill>
                  <a:srgbClr val="000000"/>
                </a:solidFill>
              </a:rPr>
              <a:t>R1 G0/0/1 </a:t>
            </a:r>
            <a:r>
              <a:rPr lang="zh-TW" altLang="en-US" sz="1600">
                <a:solidFill>
                  <a:srgbClr val="000000"/>
                </a:solidFill>
              </a:rPr>
              <a:t>已使用指定的 </a:t>
            </a:r>
            <a:r>
              <a:rPr lang="en-US" altLang="zh-TW" sz="1600">
                <a:solidFill>
                  <a:srgbClr val="000000"/>
                </a:solidFill>
              </a:rPr>
              <a:t>IPv6 GUA </a:t>
            </a:r>
            <a:r>
              <a:rPr lang="zh-TW" altLang="en-US" sz="1600">
                <a:solidFill>
                  <a:srgbClr val="000000"/>
                </a:solidFill>
              </a:rPr>
              <a:t>和鏈路本地位址進行設定。 </a:t>
            </a:r>
          </a:p>
          <a:p>
            <a:pPr marL="342892" indent="-342892" algn="l">
              <a:buFont typeface="Arial" panose="020b0604020202020204" pitchFamily="34" charset="0"/>
              <a:buChar char="•"/>
            </a:pPr>
            <a:endParaRPr lang="en-CA" sz="1600">
              <a:solidFill>
                <a:srgbClr val="000000"/>
              </a:solidFill>
            </a:endParaRPr>
          </a:p>
          <a:p>
            <a:pPr marL="0" indent="0" algn="l"/>
            <a:r>
              <a:rPr lang="en-US" altLang="zh-TW" sz="1600">
                <a:solidFill>
                  <a:srgbClr val="000000"/>
                </a:solidFill>
              </a:rPr>
              <a:t>R1 G0/0/1 IPv6 </a:t>
            </a:r>
            <a:r>
              <a:rPr lang="zh-TW" altLang="en-US" sz="1600">
                <a:solidFill>
                  <a:srgbClr val="000000"/>
                </a:solidFill>
              </a:rPr>
              <a:t>地址包括：</a:t>
            </a:r>
          </a:p>
          <a:p>
            <a:pPr marL="415975" lvl="1" indent="-342892">
              <a:buFont typeface="Arial" panose="020b0604020202020204" pitchFamily="34" charset="0"/>
              <a:buChar char="•"/>
            </a:pPr>
            <a:r>
              <a:rPr lang="en-US" altLang="zh-TW" sz="1600" b="1">
                <a:solidFill>
                  <a:srgbClr val="000000"/>
                </a:solidFill>
              </a:rPr>
              <a:t>Link-local IPv6 address</a:t>
            </a:r>
            <a:r>
              <a:rPr lang="zh-TW" altLang="en-US" sz="1600">
                <a:solidFill>
                  <a:srgbClr val="000000"/>
                </a:solidFill>
              </a:rPr>
              <a:t> </a:t>
            </a:r>
            <a:r>
              <a:rPr lang="en-US" altLang="zh-TW" sz="1600">
                <a:solidFill>
                  <a:srgbClr val="000000"/>
                </a:solidFill>
              </a:rPr>
              <a:t>- fe80::1</a:t>
            </a:r>
          </a:p>
          <a:p>
            <a:pPr marL="415975" lvl="1" indent="-342892">
              <a:buFont typeface="Arial" panose="020b0604020202020204" pitchFamily="34" charset="0"/>
              <a:buChar char="•"/>
            </a:pPr>
            <a:r>
              <a:rPr lang="en-US" altLang="zh-TW" sz="1600" b="1">
                <a:solidFill>
                  <a:srgbClr val="000000"/>
                </a:solidFill>
              </a:rPr>
              <a:t>GUA / subnet</a:t>
            </a:r>
            <a:r>
              <a:rPr lang="zh-TW" altLang="en-US" sz="1600">
                <a:solidFill>
                  <a:srgbClr val="000000"/>
                </a:solidFill>
              </a:rPr>
              <a:t> </a:t>
            </a:r>
            <a:r>
              <a:rPr lang="en-US" altLang="zh-TW" sz="1600">
                <a:solidFill>
                  <a:srgbClr val="000000"/>
                </a:solidFill>
              </a:rPr>
              <a:t>- 2001:db8:acad:1::1, 2001:db8:acad:1::/64</a:t>
            </a:r>
          </a:p>
          <a:p>
            <a:pPr marL="415975" lvl="1" indent="-342892">
              <a:buFont typeface="Arial" panose="020b0604020202020204" pitchFamily="34" charset="0"/>
              <a:buChar char="•"/>
            </a:pPr>
            <a:r>
              <a:rPr lang="en-US" altLang="zh-TW" sz="1600" b="1">
                <a:solidFill>
                  <a:srgbClr val="000000"/>
                </a:solidFill>
              </a:rPr>
              <a:t>IPv6 all-nodes group</a:t>
            </a:r>
            <a:r>
              <a:rPr lang="zh-TW" altLang="en-US" sz="1600">
                <a:solidFill>
                  <a:srgbClr val="000000"/>
                </a:solidFill>
              </a:rPr>
              <a:t> </a:t>
            </a:r>
            <a:r>
              <a:rPr lang="en-US" altLang="zh-TW" sz="1600">
                <a:solidFill>
                  <a:srgbClr val="000000"/>
                </a:solidFill>
              </a:rPr>
              <a:t>- ff02::1</a:t>
            </a:r>
          </a:p>
          <a:p>
            <a:pPr marL="342892" indent="-342892" algn="l">
              <a:buFont typeface="Arial" panose="020b0604020202020204" pitchFamily="34" charset="0"/>
              <a:buChar char="•"/>
            </a:pPr>
            <a:endParaRPr lang="en-CA" sz="1600">
              <a:solidFill>
                <a:srgbClr val="000000"/>
              </a:solidFill>
            </a:endParaRPr>
          </a:p>
          <a:p>
            <a:pPr marL="342892" indent="-342892" algn="l">
              <a:buFont typeface="Arial" panose="020b0604020202020204" pitchFamily="34" charset="0"/>
              <a:buChar char="•"/>
            </a:pPr>
            <a:endParaRPr lang="en-CA" sz="1600">
              <a:solidFill>
                <a:srgbClr val="000000"/>
              </a:solidFill>
            </a:endParaRPr>
          </a:p>
          <a:p>
            <a:pPr marL="0" indent="0" algn="l"/>
            <a:r>
              <a:rPr lang="en-US" altLang="zh-TW" sz="1600">
                <a:solidFill>
                  <a:srgbClr val="000000"/>
                </a:solidFill>
              </a:rPr>
              <a:t>R1 </a:t>
            </a:r>
            <a:r>
              <a:rPr lang="zh-TW" altLang="en-US" sz="1600">
                <a:solidFill>
                  <a:srgbClr val="000000"/>
                </a:solidFill>
              </a:rPr>
              <a:t>設定為加入所有 </a:t>
            </a:r>
            <a:r>
              <a:rPr lang="en-US" altLang="zh-TW" sz="1600">
                <a:solidFill>
                  <a:srgbClr val="000000"/>
                </a:solidFill>
              </a:rPr>
              <a:t>IPv6 </a:t>
            </a:r>
            <a:r>
              <a:rPr lang="zh-TW" altLang="en-US" sz="1600">
                <a:solidFill>
                  <a:srgbClr val="000000"/>
                </a:solidFill>
              </a:rPr>
              <a:t>多點傳送群組，並開始使用 </a:t>
            </a:r>
            <a:r>
              <a:rPr lang="en-US" altLang="zh-TW" sz="1600">
                <a:solidFill>
                  <a:srgbClr val="000000"/>
                </a:solidFill>
              </a:rPr>
              <a:t>SLAAC </a:t>
            </a:r>
            <a:r>
              <a:rPr lang="zh-TW" altLang="en-US" sz="1600">
                <a:solidFill>
                  <a:srgbClr val="000000"/>
                </a:solidFill>
              </a:rPr>
              <a:t>將包含位址設定資訊的 </a:t>
            </a:r>
            <a:r>
              <a:rPr lang="en-US" altLang="zh-TW" sz="1600">
                <a:solidFill>
                  <a:srgbClr val="000000"/>
                </a:solidFill>
              </a:rPr>
              <a:t>RA </a:t>
            </a:r>
            <a:r>
              <a:rPr lang="zh-TW" altLang="en-US" sz="1600">
                <a:solidFill>
                  <a:srgbClr val="000000"/>
                </a:solidFill>
              </a:rPr>
              <a:t>訊息傳送給主機。</a:t>
            </a:r>
          </a:p>
          <a:p>
            <a:pPr marL="342892" indent="-342892" algn="l">
              <a:buFont typeface="Arial" panose="020b0604020202020204" pitchFamily="34" charset="0"/>
              <a:buChar char="•"/>
            </a:pPr>
            <a:endParaRPr lang="en-US" sz="1600">
              <a:solidFill>
                <a:srgbClr val="000000"/>
              </a:solidFill>
            </a:endParaRPr>
          </a:p>
        </p:txBody>
      </p:sp>
      <p:pic>
        <p:nvPicPr>
          <p:cNvPr id="4" name="Picture 3">
            <a:extLst>
              <a:ext uri="{FF2B5EF4-FFF2-40B4-BE49-F238E27FC236}">
                <a16:creationId xmlns:a16="http://schemas.microsoft.com/office/drawing/2014/main" id="{590A4EC6-B3C4-4920-95F7-7FE044D14B1C}"/>
              </a:ext>
            </a:extLst>
          </p:cNvPr>
          <p:cNvPicPr>
            <a:picLocks noChangeAspect="1"/>
          </p:cNvPicPr>
          <p:nvPr/>
        </p:nvPicPr>
        <p:blipFill>
          <a:blip r:embed="rId3"/>
          <a:stretch>
            <a:fillRect/>
          </a:stretch>
        </p:blipFill>
        <p:spPr>
          <a:xfrm>
            <a:off x="5464108" y="1104178"/>
            <a:ext cx="3636818" cy="969818"/>
          </a:xfrm>
          <a:prstGeom prst="rect">
            <a:avLst/>
          </a:prstGeom>
        </p:spPr>
      </p:pic>
      <p:pic>
        <p:nvPicPr>
          <p:cNvPr id="5" name="Picture 4">
            <a:extLst>
              <a:ext uri="{FF2B5EF4-FFF2-40B4-BE49-F238E27FC236}">
                <a16:creationId xmlns:a16="http://schemas.microsoft.com/office/drawing/2014/main" id="{BF0F5843-827C-4A27-B91A-7036DAF28DDB}"/>
              </a:ext>
            </a:extLst>
          </p:cNvPr>
          <p:cNvPicPr>
            <a:picLocks noChangeAspect="1"/>
          </p:cNvPicPr>
          <p:nvPr/>
        </p:nvPicPr>
        <p:blipFill>
          <a:blip r:embed="rId4"/>
          <a:stretch>
            <a:fillRect/>
          </a:stretch>
        </p:blipFill>
        <p:spPr>
          <a:xfrm>
            <a:off x="5696713" y="2266061"/>
            <a:ext cx="3323684" cy="1916205"/>
          </a:xfrm>
          <a:prstGeom prst="rect">
            <a:avLst/>
          </a:prstGeom>
        </p:spPr>
      </p:pic>
      <p:pic>
        <p:nvPicPr>
          <p:cNvPr id="7" name="Picture 6">
            <a:extLst>
              <a:ext uri="{FF2B5EF4-FFF2-40B4-BE49-F238E27FC236}">
                <a16:creationId xmlns:a16="http://schemas.microsoft.com/office/drawing/2014/main" id="{B2A67685-13E1-467D-B2D7-275C6E226413}"/>
              </a:ext>
            </a:extLst>
          </p:cNvPr>
          <p:cNvPicPr>
            <a:picLocks noChangeAspect="1"/>
          </p:cNvPicPr>
          <p:nvPr/>
        </p:nvPicPr>
        <p:blipFill>
          <a:blip r:embed="rId5"/>
          <a:stretch>
            <a:fillRect/>
          </a:stretch>
        </p:blipFill>
        <p:spPr>
          <a:xfrm>
            <a:off x="5715001" y="4218475"/>
            <a:ext cx="2125191" cy="634129"/>
          </a:xfrm>
          <a:prstGeom prst="rect">
            <a:avLst/>
          </a:prstGeom>
        </p:spPr>
      </p:pic>
      <p:sp>
        <p:nvSpPr>
          <p:cNvPr id="2" name="投影片編號版面配置區 1"/>
          <p:cNvSpPr>
            <a:spLocks noGrp="1"/>
          </p:cNvSpPr>
          <p:nvPr>
            <p:ph type="sldNum" sz="quarter" idx="12"/>
          </p:nvPr>
        </p:nvSpPr>
        <p:spPr/>
        <p:txBody>
          <a:bodyPr/>
          <a:lstStyle/>
          <a:p>
            <a:fld id="{4FAB73BC-B049-4115-A692-8D63A059BFB8}" type="slidenum">
              <a:rPr lang="en-US" smtClean="0"/>
              <a:t>722</a:t>
            </a:fld>
            <a:endParaRPr lang="en-US"/>
          </a:p>
        </p:txBody>
      </p:sp>
    </p:spTree>
    <p:extLst>
      <p:ext uri="{BB962C8B-B14F-4D97-AF65-F5344CB8AC3E}">
        <p14:creationId xmlns:p14="http://schemas.microsoft.com/office/powerpoint/2010/main" val="103832740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723.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noAutofit/>
          </a:bodyPr>
          <a:lstStyle/>
          <a:p>
            <a:pPr marL="169859" indent="-169859">
              <a:spcAft>
                <a:spcPts val="600"/>
              </a:spcAft>
              <a:buFont typeface="Wingdings" panose="05000000000000000000" pitchFamily="2" charset="2"/>
            </a:pPr>
            <a:r>
              <a:rPr lang="zh-TW" altLang="en-US" sz="2700"/>
              <a:t> </a:t>
            </a:r>
            <a:r>
              <a:rPr lang="en-US" altLang="zh-TW" sz="2700"/>
              <a:t>25.2</a:t>
            </a:r>
            <a:r>
              <a:rPr lang="zh-TW" altLang="en-US" sz="2700"/>
              <a:t> </a:t>
            </a:r>
            <a:r>
              <a:rPr lang="en-US" altLang="zh-TW" sz="2700" smtClean="0"/>
              <a:t>SLAAC</a:t>
            </a:r>
            <a:br>
              <a:rPr lang="en-US" sz="2700"/>
            </a:br>
            <a:r>
              <a:rPr lang="zh-TW" altLang="en-US" sz="2700"/>
              <a:t>啟用 </a:t>
            </a:r>
            <a:r>
              <a:rPr lang="en-US" altLang="zh-TW" sz="2700"/>
              <a:t>SLAAC (</a:t>
            </a:r>
            <a:r>
              <a:rPr lang="zh-TW" altLang="en-US" sz="2700"/>
              <a:t>續</a:t>
            </a:r>
            <a:r>
              <a:rPr lang="en-US" altLang="zh-TW" sz="2700"/>
              <a:t>) </a:t>
            </a:r>
          </a:p>
        </p:txBody>
      </p:sp>
      <p:sp>
        <p:nvSpPr>
          <p:cNvPr id="6" name="Content Placeholder 5">
            <a:extLst>
              <a:ext uri="{FF2B5EF4-FFF2-40B4-BE49-F238E27FC236}">
                <a16:creationId xmlns:a16="http://schemas.microsoft.com/office/drawing/2014/main" id="{EECFD73C-CBFB-3443-8560-211803CB8C5D}"/>
              </a:ext>
            </a:extLst>
          </p:cNvPr>
          <p:cNvSpPr>
            <a:spLocks noGrp="1"/>
          </p:cNvSpPr>
          <p:nvPr>
            <p:ph idx="1"/>
          </p:nvPr>
        </p:nvSpPr>
        <p:spPr>
          <a:xfrm>
            <a:off x="474663" y="1589088"/>
            <a:ext cx="4645978" cy="3689897"/>
          </a:xfrm>
        </p:spPr>
        <p:txBody>
          <a:bodyPr/>
          <a:lstStyle/>
          <a:p>
            <a:pPr marL="0" indent="0" algn="l"/>
            <a:r>
              <a:rPr lang="en-US" altLang="zh-TW" sz="1600">
                <a:solidFill>
                  <a:srgbClr val="000000"/>
                </a:solidFill>
              </a:rPr>
              <a:t>IPv6 </a:t>
            </a:r>
            <a:r>
              <a:rPr lang="zh-TW" altLang="en-US" sz="1600">
                <a:solidFill>
                  <a:srgbClr val="000000"/>
                </a:solidFill>
              </a:rPr>
              <a:t>所有路由器群組會回應 </a:t>
            </a:r>
            <a:r>
              <a:rPr lang="en-US" altLang="zh-TW" sz="1600">
                <a:solidFill>
                  <a:srgbClr val="000000"/>
                </a:solidFill>
              </a:rPr>
              <a:t>IPv6 </a:t>
            </a:r>
            <a:r>
              <a:rPr lang="zh-TW" altLang="en-US" sz="1600">
                <a:solidFill>
                  <a:srgbClr val="000000"/>
                </a:solidFill>
              </a:rPr>
              <a:t>多點傳送位址 </a:t>
            </a:r>
            <a:r>
              <a:rPr lang="en-US" altLang="zh-TW" sz="1600">
                <a:solidFill>
                  <a:srgbClr val="000000"/>
                </a:solidFill>
              </a:rPr>
              <a:t>ff02:: 2</a:t>
            </a:r>
            <a:r>
              <a:rPr lang="zh-TW" altLang="en-US" sz="1600">
                <a:solidFill>
                  <a:srgbClr val="000000"/>
                </a:solidFill>
              </a:rPr>
              <a:t>。 </a:t>
            </a:r>
          </a:p>
          <a:p>
            <a:pPr marL="342892" indent="-342892" algn="l">
              <a:buFont typeface="Arial" panose="020b0604020202020204" pitchFamily="34" charset="0"/>
              <a:buChar char="•"/>
            </a:pPr>
            <a:endParaRPr lang="en-CA" sz="1600">
              <a:solidFill>
                <a:srgbClr val="000000"/>
              </a:solidFill>
            </a:endParaRPr>
          </a:p>
          <a:p>
            <a:pPr marL="342892" indent="-342892" algn="l">
              <a:buFont typeface="Arial" panose="020b0604020202020204" pitchFamily="34" charset="0"/>
              <a:buChar char="•"/>
            </a:pPr>
            <a:r>
              <a:rPr lang="en-US" altLang="zh-TW" sz="1600" b="1">
                <a:solidFill>
                  <a:srgbClr val="000000"/>
                </a:solidFill>
              </a:rPr>
              <a:t>show ipv6 interface</a:t>
            </a:r>
            <a:r>
              <a:rPr lang="zh-TW" altLang="en-US" sz="1600">
                <a:solidFill>
                  <a:srgbClr val="000000"/>
                </a:solidFill>
              </a:rPr>
              <a:t> 命令驗證 </a:t>
            </a:r>
            <a:r>
              <a:rPr lang="en-US" altLang="zh-TW" sz="1600">
                <a:solidFill>
                  <a:srgbClr val="000000"/>
                </a:solidFill>
              </a:rPr>
              <a:t>R1 </a:t>
            </a:r>
            <a:r>
              <a:rPr lang="zh-TW" altLang="en-US" sz="1600">
                <a:solidFill>
                  <a:srgbClr val="000000"/>
                </a:solidFill>
              </a:rPr>
              <a:t>已經加入了 </a:t>
            </a:r>
            <a:r>
              <a:rPr lang="en-US" altLang="zh-TW" sz="1600">
                <a:solidFill>
                  <a:srgbClr val="000000"/>
                </a:solidFill>
              </a:rPr>
              <a:t>IPv6 </a:t>
            </a:r>
            <a:r>
              <a:rPr lang="zh-TW" altLang="en-US" sz="1600">
                <a:solidFill>
                  <a:srgbClr val="000000"/>
                </a:solidFill>
              </a:rPr>
              <a:t>的全路由器群組（即，</a:t>
            </a:r>
            <a:r>
              <a:rPr lang="en-US" altLang="zh-TW" sz="1600">
                <a:solidFill>
                  <a:srgbClr val="000000"/>
                </a:solidFill>
              </a:rPr>
              <a:t>FF02::2</a:t>
            </a:r>
            <a:r>
              <a:rPr lang="zh-TW" altLang="en-US" sz="1600">
                <a:solidFill>
                  <a:srgbClr val="000000"/>
                </a:solidFill>
              </a:rPr>
              <a:t>）。</a:t>
            </a:r>
          </a:p>
          <a:p>
            <a:pPr marL="342892" indent="-342892" algn="l">
              <a:buFont typeface="Arial" panose="020b0604020202020204" pitchFamily="34" charset="0"/>
              <a:buChar char="•"/>
            </a:pPr>
            <a:endParaRPr lang="en-CA" sz="1600">
              <a:solidFill>
                <a:srgbClr val="000000"/>
              </a:solidFill>
            </a:endParaRPr>
          </a:p>
          <a:p>
            <a:pPr marL="342892" indent="-342892" algn="l">
              <a:buFont typeface="Arial" panose="020b0604020202020204" pitchFamily="34" charset="0"/>
              <a:buChar char="•"/>
            </a:pPr>
            <a:r>
              <a:rPr lang="en-US" altLang="zh-TW" sz="1600">
                <a:solidFill>
                  <a:srgbClr val="000000"/>
                </a:solidFill>
              </a:rPr>
              <a:t>R1 </a:t>
            </a:r>
            <a:r>
              <a:rPr lang="zh-TW" altLang="en-US" sz="1600">
                <a:solidFill>
                  <a:srgbClr val="000000"/>
                </a:solidFill>
              </a:rPr>
              <a:t>現在將開始每隔 </a:t>
            </a:r>
            <a:r>
              <a:rPr lang="en-US" altLang="zh-TW" sz="1600">
                <a:solidFill>
                  <a:srgbClr val="000000"/>
                </a:solidFill>
              </a:rPr>
              <a:t>200 </a:t>
            </a:r>
            <a:r>
              <a:rPr lang="zh-TW" altLang="en-US" sz="1600">
                <a:solidFill>
                  <a:srgbClr val="000000"/>
                </a:solidFill>
              </a:rPr>
              <a:t>秒發送 </a:t>
            </a:r>
            <a:r>
              <a:rPr lang="en-US" altLang="zh-TW" sz="1600">
                <a:solidFill>
                  <a:srgbClr val="000000"/>
                </a:solidFill>
              </a:rPr>
              <a:t>RA </a:t>
            </a:r>
            <a:r>
              <a:rPr lang="zh-TW" altLang="en-US" sz="1600">
                <a:solidFill>
                  <a:srgbClr val="000000"/>
                </a:solidFill>
              </a:rPr>
              <a:t>訊息到 </a:t>
            </a:r>
            <a:r>
              <a:rPr lang="en-US" altLang="zh-TW" sz="1600">
                <a:solidFill>
                  <a:srgbClr val="000000"/>
                </a:solidFill>
              </a:rPr>
              <a:t>IPv6 </a:t>
            </a:r>
            <a:r>
              <a:rPr lang="zh-TW" altLang="en-US" sz="1600">
                <a:solidFill>
                  <a:srgbClr val="000000"/>
                </a:solidFill>
              </a:rPr>
              <a:t>的全節點多點傳送地址 </a:t>
            </a:r>
            <a:r>
              <a:rPr lang="en-US" altLang="zh-TW" sz="1600">
                <a:solidFill>
                  <a:srgbClr val="000000"/>
                </a:solidFill>
              </a:rPr>
              <a:t>ff02::1</a:t>
            </a:r>
            <a:r>
              <a:rPr lang="zh-TW" altLang="en-US" sz="1600">
                <a:solidFill>
                  <a:srgbClr val="000000"/>
                </a:solidFill>
              </a:rPr>
              <a:t>。</a:t>
            </a:r>
          </a:p>
          <a:p>
            <a:pPr marL="342892" indent="-342892" algn="l">
              <a:buFont typeface="Arial" panose="020b0604020202020204" pitchFamily="34" charset="0"/>
              <a:buChar char="•"/>
            </a:pPr>
            <a:endParaRPr lang="en-US" sz="1600">
              <a:solidFill>
                <a:srgbClr val="000000"/>
              </a:solidFill>
            </a:endParaRPr>
          </a:p>
        </p:txBody>
      </p:sp>
      <p:pic>
        <p:nvPicPr>
          <p:cNvPr id="4" name="Picture 3">
            <a:extLst>
              <a:ext uri="{FF2B5EF4-FFF2-40B4-BE49-F238E27FC236}">
                <a16:creationId xmlns:a16="http://schemas.microsoft.com/office/drawing/2014/main" id="{590A4EC6-B3C4-4920-95F7-7FE044D14B1C}"/>
              </a:ext>
            </a:extLst>
          </p:cNvPr>
          <p:cNvPicPr>
            <a:picLocks noChangeAspect="1"/>
          </p:cNvPicPr>
          <p:nvPr/>
        </p:nvPicPr>
        <p:blipFill>
          <a:blip r:embed="rId3"/>
          <a:stretch>
            <a:fillRect/>
          </a:stretch>
        </p:blipFill>
        <p:spPr>
          <a:xfrm>
            <a:off x="5364481" y="1545363"/>
            <a:ext cx="3636818" cy="969818"/>
          </a:xfrm>
          <a:prstGeom prst="rect">
            <a:avLst/>
          </a:prstGeom>
        </p:spPr>
      </p:pic>
      <p:pic>
        <p:nvPicPr>
          <p:cNvPr id="9" name="Picture 8">
            <a:extLst>
              <a:ext uri="{FF2B5EF4-FFF2-40B4-BE49-F238E27FC236}">
                <a16:creationId xmlns:a16="http://schemas.microsoft.com/office/drawing/2014/main" id="{F86BFF1E-7B4D-490D-8D81-8A66030A84ED}"/>
              </a:ext>
            </a:extLst>
          </p:cNvPr>
          <p:cNvPicPr>
            <a:picLocks noChangeAspect="1"/>
          </p:cNvPicPr>
          <p:nvPr/>
        </p:nvPicPr>
        <p:blipFill>
          <a:blip r:embed="rId4"/>
          <a:stretch>
            <a:fillRect/>
          </a:stretch>
        </p:blipFill>
        <p:spPr>
          <a:xfrm>
            <a:off x="5197271" y="2939750"/>
            <a:ext cx="3804027" cy="1346369"/>
          </a:xfrm>
          <a:prstGeom prst="rect">
            <a:avLst/>
          </a:prstGeom>
        </p:spPr>
      </p:pic>
      <p:sp>
        <p:nvSpPr>
          <p:cNvPr id="2" name="投影片編號版面配置區 1"/>
          <p:cNvSpPr>
            <a:spLocks noGrp="1"/>
          </p:cNvSpPr>
          <p:nvPr>
            <p:ph type="sldNum" sz="quarter" idx="12"/>
          </p:nvPr>
        </p:nvSpPr>
        <p:spPr/>
        <p:txBody>
          <a:bodyPr/>
          <a:lstStyle/>
          <a:p>
            <a:fld id="{4FAB73BC-B049-4115-A692-8D63A059BFB8}" type="slidenum">
              <a:rPr lang="en-US" smtClean="0"/>
              <a:t>723</a:t>
            </a:fld>
            <a:endParaRPr lang="en-US"/>
          </a:p>
        </p:txBody>
      </p:sp>
    </p:spTree>
    <p:extLst>
      <p:ext uri="{BB962C8B-B14F-4D97-AF65-F5344CB8AC3E}">
        <p14:creationId xmlns:p14="http://schemas.microsoft.com/office/powerpoint/2010/main" val="243313291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724.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noAutofit/>
          </a:bodyPr>
          <a:lstStyle/>
          <a:p>
            <a:pPr marL="169859" indent="-169859">
              <a:spcAft>
                <a:spcPts val="600"/>
              </a:spcAft>
              <a:buFont typeface="Wingdings" panose="05000000000000000000" pitchFamily="2" charset="2"/>
            </a:pPr>
            <a:r>
              <a:rPr lang="zh-TW" altLang="en-US" sz="2700"/>
              <a:t> </a:t>
            </a:r>
            <a:r>
              <a:rPr lang="en-US" altLang="zh-TW" sz="2700"/>
              <a:t>25.2</a:t>
            </a:r>
            <a:r>
              <a:rPr lang="zh-TW" altLang="en-US" sz="2700"/>
              <a:t> </a:t>
            </a:r>
            <a:r>
              <a:rPr lang="en-US" altLang="zh-TW" sz="2700" smtClean="0"/>
              <a:t>SLAAC</a:t>
            </a:r>
            <a:br>
              <a:rPr lang="en-US" altLang="zh-TW" sz="2700"/>
            </a:br>
            <a:r>
              <a:rPr lang="zh-TW" altLang="en-US" sz="2700"/>
              <a:t>僅限</a:t>
            </a:r>
            <a:r>
              <a:rPr lang="en-US" altLang="zh-TW" sz="2700"/>
              <a:t>SLAAC </a:t>
            </a:r>
            <a:r>
              <a:rPr lang="zh-TW" altLang="en-US" sz="2700"/>
              <a:t>方法</a:t>
            </a:r>
          </a:p>
        </p:txBody>
      </p:sp>
      <p:sp>
        <p:nvSpPr>
          <p:cNvPr id="5" name="Content Placeholder 4">
            <a:extLst>
              <a:ext uri="{FF2B5EF4-FFF2-40B4-BE49-F238E27FC236}">
                <a16:creationId xmlns:a16="http://schemas.microsoft.com/office/drawing/2014/main" id="{C90705DC-D70D-2145-8995-8EF9A913E3E1}"/>
              </a:ext>
            </a:extLst>
          </p:cNvPr>
          <p:cNvSpPr>
            <a:spLocks noGrp="1"/>
          </p:cNvSpPr>
          <p:nvPr>
            <p:ph idx="1"/>
          </p:nvPr>
        </p:nvSpPr>
        <p:spPr>
          <a:xfrm>
            <a:off x="236670" y="1589088"/>
            <a:ext cx="5160386" cy="3689897"/>
          </a:xfrm>
        </p:spPr>
        <p:txBody>
          <a:bodyPr/>
          <a:lstStyle/>
          <a:p>
            <a:pPr marL="0" indent="0" algn="l"/>
            <a:r>
              <a:rPr lang="zh-TW" altLang="en-US" sz="1600">
                <a:solidFill>
                  <a:srgbClr val="000000"/>
                </a:solidFill>
              </a:rPr>
              <a:t>來自 </a:t>
            </a:r>
            <a:r>
              <a:rPr lang="en-US" altLang="zh-TW" sz="1600">
                <a:solidFill>
                  <a:srgbClr val="000000"/>
                </a:solidFill>
              </a:rPr>
              <a:t>R1 </a:t>
            </a:r>
            <a:r>
              <a:rPr lang="zh-TW" altLang="en-US" sz="1600">
                <a:solidFill>
                  <a:srgbClr val="000000"/>
                </a:solidFill>
              </a:rPr>
              <a:t>的 </a:t>
            </a:r>
            <a:r>
              <a:rPr lang="en-US" altLang="zh-TW" sz="1600">
                <a:solidFill>
                  <a:srgbClr val="000000"/>
                </a:solidFill>
              </a:rPr>
              <a:t>RA </a:t>
            </a:r>
            <a:r>
              <a:rPr lang="zh-TW" altLang="en-US" sz="1600">
                <a:solidFill>
                  <a:srgbClr val="000000"/>
                </a:solidFill>
              </a:rPr>
              <a:t>訊息已設定下列旗標：</a:t>
            </a:r>
          </a:p>
          <a:p>
            <a:pPr marL="415975" lvl="1" indent="-342892">
              <a:buFont typeface="Arial" panose="020b0604020202020204" pitchFamily="34" charset="0"/>
              <a:buChar char="•"/>
            </a:pPr>
            <a:r>
              <a:rPr lang="zh-TW" b="1">
                <a:solidFill>
                  <a:srgbClr val="000000"/>
                </a:solidFill>
              </a:rPr>
              <a:t>A = 1 — </a:t>
            </a:r>
            <a:r>
              <a:rPr lang="zh-TW">
                <a:solidFill>
                  <a:srgbClr val="000000"/>
                </a:solidFill>
              </a:rPr>
              <a:t>通知客戶端在 RA 中使用 IPv6 GUA 前置碼，並動態建立自己的介面 ID。 </a:t>
            </a:r>
          </a:p>
          <a:p>
            <a:pPr marL="415975" lvl="1" indent="-342892">
              <a:buFont typeface="Arial" panose="020b0604020202020204" pitchFamily="34" charset="0"/>
              <a:buChar char="•"/>
            </a:pPr>
            <a:r>
              <a:rPr lang="zh-TW" b="1">
                <a:solidFill>
                  <a:srgbClr val="000000"/>
                </a:solidFill>
              </a:rPr>
              <a:t>O = 0</a:t>
            </a:r>
            <a:r>
              <a:rPr lang="zh-TW">
                <a:solidFill>
                  <a:srgbClr val="000000"/>
                </a:solidFill>
              </a:rPr>
              <a:t> 和 </a:t>
            </a:r>
            <a:r>
              <a:rPr lang="zh-TW" b="1">
                <a:solidFill>
                  <a:srgbClr val="000000"/>
                </a:solidFill>
              </a:rPr>
              <a:t>M = 0</a:t>
            </a:r>
            <a:r>
              <a:rPr lang="zh-TW">
                <a:solidFill>
                  <a:srgbClr val="000000"/>
                </a:solidFill>
              </a:rPr>
              <a:t> — 通知用戶端也使用 RA 訊息中的其他資訊 (例如 DNS 伺服器、MTU 和預設閘道資訊)。</a:t>
            </a:r>
          </a:p>
          <a:p>
            <a:pPr marL="342892" indent="-342892" algn="l">
              <a:buFont typeface="Arial" panose="020b0604020202020204" pitchFamily="34" charset="0"/>
              <a:buChar char="•"/>
            </a:pPr>
            <a:endParaRPr lang="en-US" sz="1600">
              <a:solidFill>
                <a:srgbClr val="000000"/>
              </a:solidFill>
            </a:endParaRPr>
          </a:p>
          <a:p>
            <a:pPr marL="342892" indent="-342892" algn="l">
              <a:buFont typeface="Arial" panose="020b0604020202020204" pitchFamily="34" charset="0"/>
              <a:buChar char="•"/>
            </a:pPr>
            <a:r>
              <a:rPr lang="zh-TW" altLang="zh-TW" sz="1600">
                <a:solidFill>
                  <a:srgbClr val="000000"/>
                </a:solidFill>
              </a:rPr>
              <a:t>Windows 命令</a:t>
            </a:r>
            <a:r>
              <a:rPr lang="en-US" altLang="zh-TW" sz="1600">
                <a:solidFill>
                  <a:srgbClr val="000000"/>
                </a:solidFill>
              </a:rPr>
              <a:t> </a:t>
            </a:r>
            <a:r>
              <a:rPr lang="en-US" altLang="zh-TW" sz="1600" b="1">
                <a:solidFill>
                  <a:srgbClr val="000000"/>
                </a:solidFill>
              </a:rPr>
              <a:t>ipconfig</a:t>
            </a:r>
            <a:r>
              <a:rPr lang="zh-TW" altLang="en-US" sz="1600">
                <a:solidFill>
                  <a:srgbClr val="000000"/>
                </a:solidFill>
              </a:rPr>
              <a:t> 確認 </a:t>
            </a:r>
            <a:r>
              <a:rPr lang="en-US" altLang="zh-TW" sz="1600">
                <a:solidFill>
                  <a:srgbClr val="000000"/>
                </a:solidFill>
              </a:rPr>
              <a:t>PC1 </a:t>
            </a:r>
            <a:r>
              <a:rPr lang="zh-TW" altLang="en-US" sz="1600">
                <a:solidFill>
                  <a:srgbClr val="000000"/>
                </a:solidFill>
              </a:rPr>
              <a:t>已經生成使用 </a:t>
            </a:r>
            <a:r>
              <a:rPr lang="en-US" altLang="zh-TW" sz="1600">
                <a:solidFill>
                  <a:srgbClr val="000000"/>
                </a:solidFill>
              </a:rPr>
              <a:t>R1 RA </a:t>
            </a:r>
            <a:r>
              <a:rPr lang="zh-TW" altLang="en-US" sz="1600">
                <a:solidFill>
                  <a:srgbClr val="000000"/>
                </a:solidFill>
              </a:rPr>
              <a:t>的 </a:t>
            </a:r>
            <a:r>
              <a:rPr lang="en-US" altLang="zh-TW" sz="1600">
                <a:solidFill>
                  <a:srgbClr val="000000"/>
                </a:solidFill>
              </a:rPr>
              <a:t>IPv6 GUA</a:t>
            </a:r>
            <a:r>
              <a:rPr lang="zh-TW" altLang="en-US" sz="1600">
                <a:solidFill>
                  <a:srgbClr val="000000"/>
                </a:solidFill>
              </a:rPr>
              <a:t>。</a:t>
            </a:r>
          </a:p>
          <a:p>
            <a:pPr marL="342892" indent="-342892" algn="l">
              <a:buFont typeface="Arial" panose="020b0604020202020204" pitchFamily="34" charset="0"/>
              <a:buChar char="•"/>
            </a:pPr>
            <a:r>
              <a:rPr lang="zh-TW" altLang="en-US" sz="1600">
                <a:solidFill>
                  <a:srgbClr val="000000"/>
                </a:solidFill>
              </a:rPr>
              <a:t>預設閘道位址是 </a:t>
            </a:r>
            <a:r>
              <a:rPr lang="en-US" altLang="zh-TW" sz="1600">
                <a:solidFill>
                  <a:srgbClr val="000000"/>
                </a:solidFill>
              </a:rPr>
              <a:t>R1 G0/0/1 </a:t>
            </a:r>
            <a:r>
              <a:rPr lang="zh-TW" altLang="en-US" sz="1600">
                <a:solidFill>
                  <a:srgbClr val="000000"/>
                </a:solidFill>
              </a:rPr>
              <a:t>介面的 </a:t>
            </a:r>
            <a:r>
              <a:rPr lang="en-US" altLang="zh-TW" sz="1600">
                <a:solidFill>
                  <a:srgbClr val="000000"/>
                </a:solidFill>
              </a:rPr>
              <a:t>LLA</a:t>
            </a:r>
            <a:r>
              <a:rPr lang="zh-TW" altLang="en-US" sz="1600">
                <a:solidFill>
                  <a:srgbClr val="000000"/>
                </a:solidFill>
              </a:rPr>
              <a:t>。</a:t>
            </a:r>
          </a:p>
        </p:txBody>
      </p:sp>
      <p:pic>
        <p:nvPicPr>
          <p:cNvPr id="7" name="Picture 6">
            <a:extLst>
              <a:ext uri="{FF2B5EF4-FFF2-40B4-BE49-F238E27FC236}">
                <a16:creationId xmlns:a16="http://schemas.microsoft.com/office/drawing/2014/main" id="{6ECFD30B-6E8C-B74E-9FB2-60C0259AD1DD}"/>
              </a:ext>
            </a:extLst>
          </p:cNvPr>
          <p:cNvPicPr>
            <a:picLocks noChangeAspect="1"/>
          </p:cNvPicPr>
          <p:nvPr/>
        </p:nvPicPr>
        <p:blipFill>
          <a:blip r:embed="rId3"/>
          <a:stretch>
            <a:fillRect/>
          </a:stretch>
        </p:blipFill>
        <p:spPr>
          <a:xfrm>
            <a:off x="5397055" y="1147068"/>
            <a:ext cx="3594333" cy="2047547"/>
          </a:xfrm>
          <a:prstGeom prst="rect">
            <a:avLst/>
          </a:prstGeom>
        </p:spPr>
      </p:pic>
      <p:pic>
        <p:nvPicPr>
          <p:cNvPr id="11" name="Picture 10">
            <a:extLst>
              <a:ext uri="{FF2B5EF4-FFF2-40B4-BE49-F238E27FC236}">
                <a16:creationId xmlns:a16="http://schemas.microsoft.com/office/drawing/2014/main" id="{0A8BCE23-647F-BE43-A517-7AE567DE44B8}"/>
              </a:ext>
            </a:extLst>
          </p:cNvPr>
          <p:cNvPicPr>
            <a:picLocks noChangeAspect="1"/>
          </p:cNvPicPr>
          <p:nvPr/>
        </p:nvPicPr>
        <p:blipFill>
          <a:blip r:embed="rId4"/>
          <a:stretch>
            <a:fillRect/>
          </a:stretch>
        </p:blipFill>
        <p:spPr>
          <a:xfrm>
            <a:off x="5397055" y="3484432"/>
            <a:ext cx="3564677" cy="1338461"/>
          </a:xfrm>
          <a:prstGeom prst="rect">
            <a:avLst/>
          </a:prstGeom>
        </p:spPr>
      </p:pic>
      <p:sp>
        <p:nvSpPr>
          <p:cNvPr id="2" name="投影片編號版面配置區 1"/>
          <p:cNvSpPr>
            <a:spLocks noGrp="1"/>
          </p:cNvSpPr>
          <p:nvPr>
            <p:ph type="sldNum" sz="quarter" idx="12"/>
          </p:nvPr>
        </p:nvSpPr>
        <p:spPr/>
        <p:txBody>
          <a:bodyPr/>
          <a:lstStyle/>
          <a:p>
            <a:fld id="{4FAB73BC-B049-4115-A692-8D63A059BFB8}" type="slidenum">
              <a:rPr lang="en-US" smtClean="0"/>
              <a:t>724</a:t>
            </a:fld>
            <a:endParaRPr lang="en-US"/>
          </a:p>
        </p:txBody>
      </p:sp>
    </p:spTree>
    <p:extLst>
      <p:ext uri="{BB962C8B-B14F-4D97-AF65-F5344CB8AC3E}">
        <p14:creationId xmlns:p14="http://schemas.microsoft.com/office/powerpoint/2010/main" val="75887061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725.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noAutofit/>
          </a:bodyPr>
          <a:lstStyle/>
          <a:p>
            <a:pPr marL="169859" indent="-169859">
              <a:spcAft>
                <a:spcPts val="600"/>
              </a:spcAft>
              <a:buFont typeface="Wingdings" panose="05000000000000000000" pitchFamily="2" charset="2"/>
            </a:pPr>
            <a:r>
              <a:rPr lang="zh-TW" altLang="en-US" sz="2700"/>
              <a:t> </a:t>
            </a:r>
            <a:r>
              <a:rPr lang="en-US" altLang="zh-TW" sz="2700"/>
              <a:t>25.2</a:t>
            </a:r>
            <a:r>
              <a:rPr lang="zh-TW" altLang="en-US" sz="2700"/>
              <a:t> </a:t>
            </a:r>
            <a:r>
              <a:rPr lang="en-US" altLang="zh-TW" sz="2700" smtClean="0"/>
              <a:t>SLAAC</a:t>
            </a:r>
            <a:br>
              <a:rPr lang="en-US" sz="2700"/>
            </a:br>
            <a:r>
              <a:rPr lang="en-US" altLang="zh-TW" sz="2700"/>
              <a:t>ICMPv6 RS </a:t>
            </a:r>
            <a:r>
              <a:rPr lang="zh-TW" altLang="en-US" sz="2700"/>
              <a:t>訊息</a:t>
            </a:r>
          </a:p>
        </p:txBody>
      </p:sp>
      <p:sp>
        <p:nvSpPr>
          <p:cNvPr id="4" name="Content Placeholder 3">
            <a:extLst>
              <a:ext uri="{FF2B5EF4-FFF2-40B4-BE49-F238E27FC236}">
                <a16:creationId xmlns:a16="http://schemas.microsoft.com/office/drawing/2014/main" id="{4AEDA365-1C89-B84E-9312-25F853BD2FC2}"/>
              </a:ext>
            </a:extLst>
          </p:cNvPr>
          <p:cNvSpPr>
            <a:spLocks noGrp="1"/>
          </p:cNvSpPr>
          <p:nvPr>
            <p:ph idx="1"/>
          </p:nvPr>
        </p:nvSpPr>
        <p:spPr>
          <a:xfrm>
            <a:off x="474662" y="1589088"/>
            <a:ext cx="8280057" cy="1270699"/>
          </a:xfrm>
        </p:spPr>
        <p:txBody>
          <a:bodyPr/>
          <a:lstStyle/>
          <a:p>
            <a:pPr marL="0" indent="0" algn="l"/>
            <a:r>
              <a:rPr lang="zh-TW" altLang="en-US" sz="1600">
                <a:solidFill>
                  <a:srgbClr val="000000"/>
                </a:solidFill>
              </a:rPr>
              <a:t>路由器發送 </a:t>
            </a:r>
            <a:r>
              <a:rPr lang="en-US" altLang="zh-TW" sz="1600">
                <a:solidFill>
                  <a:srgbClr val="000000"/>
                </a:solidFill>
              </a:rPr>
              <a:t>RA </a:t>
            </a:r>
            <a:r>
              <a:rPr lang="zh-TW" altLang="en-US" sz="1600">
                <a:solidFill>
                  <a:srgbClr val="000000"/>
                </a:solidFill>
              </a:rPr>
              <a:t>訊息每隔 </a:t>
            </a:r>
            <a:r>
              <a:rPr lang="en-US" altLang="zh-TW" sz="1600">
                <a:solidFill>
                  <a:srgbClr val="000000"/>
                </a:solidFill>
              </a:rPr>
              <a:t>200 </a:t>
            </a:r>
            <a:r>
              <a:rPr lang="zh-TW" altLang="en-US" sz="1600">
                <a:solidFill>
                  <a:srgbClr val="000000"/>
                </a:solidFill>
              </a:rPr>
              <a:t>秒或當它接收來自主機的 </a:t>
            </a:r>
            <a:r>
              <a:rPr lang="en-US" altLang="zh-TW" sz="1600">
                <a:solidFill>
                  <a:srgbClr val="000000"/>
                </a:solidFill>
              </a:rPr>
              <a:t>RS </a:t>
            </a:r>
            <a:r>
              <a:rPr lang="zh-TW" altLang="en-US" sz="1600">
                <a:solidFill>
                  <a:srgbClr val="000000"/>
                </a:solidFill>
              </a:rPr>
              <a:t>訊息。</a:t>
            </a:r>
          </a:p>
          <a:p>
            <a:pPr marL="342892" indent="-342892" algn="l">
              <a:buFont typeface="Arial" panose="020b0604020202020204" pitchFamily="34" charset="0"/>
              <a:buChar char="•"/>
            </a:pPr>
            <a:r>
              <a:rPr lang="zh-TW" altLang="en-US" sz="1600">
                <a:solidFill>
                  <a:srgbClr val="000000"/>
                </a:solidFill>
              </a:rPr>
              <a:t>希望獲得 </a:t>
            </a:r>
            <a:r>
              <a:rPr lang="en-US" altLang="zh-TW" sz="1600">
                <a:solidFill>
                  <a:srgbClr val="000000"/>
                </a:solidFill>
              </a:rPr>
              <a:t>IPv6 </a:t>
            </a:r>
            <a:r>
              <a:rPr lang="zh-TW" altLang="en-US" sz="1600">
                <a:solidFill>
                  <a:srgbClr val="000000"/>
                </a:solidFill>
              </a:rPr>
              <a:t>尋址資訊的 </a:t>
            </a:r>
            <a:r>
              <a:rPr lang="en-US" altLang="zh-TW" sz="1600">
                <a:solidFill>
                  <a:srgbClr val="000000"/>
                </a:solidFill>
              </a:rPr>
              <a:t>IPv6 </a:t>
            </a:r>
            <a:r>
              <a:rPr lang="zh-TW" altLang="en-US" sz="1600">
                <a:solidFill>
                  <a:srgbClr val="000000"/>
                </a:solidFill>
              </a:rPr>
              <a:t>啟用主機發送一個 </a:t>
            </a:r>
            <a:r>
              <a:rPr lang="en-US" altLang="zh-TW" sz="1600">
                <a:solidFill>
                  <a:srgbClr val="000000"/>
                </a:solidFill>
              </a:rPr>
              <a:t>RS </a:t>
            </a:r>
            <a:r>
              <a:rPr lang="zh-TW" altLang="en-US" sz="1600">
                <a:solidFill>
                  <a:srgbClr val="000000"/>
                </a:solidFill>
              </a:rPr>
              <a:t>訊息到 </a:t>
            </a:r>
            <a:r>
              <a:rPr lang="en-US" altLang="zh-TW" sz="1600">
                <a:solidFill>
                  <a:srgbClr val="000000"/>
                </a:solidFill>
              </a:rPr>
              <a:t>ff02::2 </a:t>
            </a:r>
            <a:r>
              <a:rPr lang="zh-TW" altLang="en-US" sz="1600">
                <a:solidFill>
                  <a:srgbClr val="000000"/>
                </a:solidFill>
              </a:rPr>
              <a:t>的 </a:t>
            </a:r>
            <a:r>
              <a:rPr lang="en-US" altLang="zh-TW" sz="1600">
                <a:solidFill>
                  <a:srgbClr val="000000"/>
                </a:solidFill>
              </a:rPr>
              <a:t>IPv6 </a:t>
            </a:r>
            <a:r>
              <a:rPr lang="zh-TW" altLang="en-US" sz="1600">
                <a:solidFill>
                  <a:srgbClr val="000000"/>
                </a:solidFill>
              </a:rPr>
              <a:t>全路由器多點傳送地址。</a:t>
            </a:r>
          </a:p>
          <a:p>
            <a:pPr marL="342892" indent="-342892" algn="l">
              <a:buFont typeface="Arial" panose="020b0604020202020204" pitchFamily="34" charset="0"/>
              <a:buChar char="•"/>
            </a:pPr>
            <a:endParaRPr lang="en-US" sz="1600">
              <a:solidFill>
                <a:srgbClr val="000000"/>
              </a:solidFill>
            </a:endParaRPr>
          </a:p>
          <a:p>
            <a:pPr marL="0" indent="0" algn="l"/>
            <a:r>
              <a:rPr lang="zh-TW" altLang="en-US" sz="1600">
                <a:solidFill>
                  <a:srgbClr val="000000"/>
                </a:solidFill>
              </a:rPr>
              <a:t>下圖說明主機如何起始 </a:t>
            </a:r>
            <a:r>
              <a:rPr lang="en-US" altLang="zh-TW" sz="1600">
                <a:solidFill>
                  <a:srgbClr val="000000"/>
                </a:solidFill>
              </a:rPr>
              <a:t>SLAAC </a:t>
            </a:r>
            <a:r>
              <a:rPr lang="zh-TW" altLang="en-US" sz="1600">
                <a:solidFill>
                  <a:srgbClr val="000000"/>
                </a:solidFill>
              </a:rPr>
              <a:t>方法。</a:t>
            </a:r>
          </a:p>
          <a:p>
            <a:pPr marL="342892" indent="-342892" algn="l">
              <a:buFont typeface="Arial" panose="020b0604020202020204" pitchFamily="34" charset="0"/>
              <a:buChar char="•"/>
            </a:pPr>
            <a:endParaRPr lang="en-US" sz="1600">
              <a:solidFill>
                <a:srgbClr val="000000"/>
              </a:solidFill>
            </a:endParaRPr>
          </a:p>
        </p:txBody>
      </p:sp>
      <p:sp>
        <p:nvSpPr>
          <p:cNvPr id="5" name="Content Placeholder 3">
            <a:extLst>
              <a:ext uri="{FF2B5EF4-FFF2-40B4-BE49-F238E27FC236}">
                <a16:creationId xmlns:a16="http://schemas.microsoft.com/office/drawing/2014/main" id="{323D6F62-E9C3-471C-9F96-2343F2B8747B}"/>
              </a:ext>
            </a:extLst>
          </p:cNvPr>
          <p:cNvSpPr txBox="1"/>
          <p:nvPr/>
        </p:nvSpPr>
        <p:spPr>
          <a:xfrm>
            <a:off x="474662" y="3362706"/>
            <a:ext cx="5286057" cy="1413502"/>
          </a:xfrm>
          <a:prstGeom prst="rect">
            <a:avLst/>
          </a:prstGeom>
        </p:spPr>
        <p:txBody>
          <a:bodyPr lIns="91420" tIns="45710" rIns="91420" bIns="45710">
            <a:noAutofit/>
          </a:bodyPr>
          <a:lstStyle>
            <a:lvl1pPr marL="285690" marR="0" indent="-285690" algn="ctr" defTabSz="457105" rtl="0" eaLnBrk="1" fontAlgn="auto" latinLnBrk="0" hangingPunct="1">
              <a:lnSpc>
                <a:spcPct val="100000"/>
              </a:lnSpc>
              <a:spcBef>
                <a:spcPct val="20000"/>
              </a:spcBef>
              <a:spcAft>
                <a:spcPct val="0"/>
              </a:spcAft>
              <a:buClrTx/>
              <a:buSzTx/>
              <a:buFont typeface="Arial"/>
              <a:buNone/>
              <a:defRPr lang="en-US" sz="2000" b="0" i="0" kern="1200" baseline="0">
                <a:solidFill>
                  <a:schemeClr val="bg1"/>
                </a:solidFill>
                <a:latin typeface="+mn-lt"/>
                <a:ea typeface="ＭＳ Ｐゴシック" charset="0"/>
                <a:cs typeface="CiscoSans ExtraLight"/>
              </a:defRPr>
            </a:lvl1pPr>
            <a:lvl2pPr marL="358775" indent="-215900" algn="l" defTabSz="684213" rtl="0" eaLnBrk="1" fontAlgn="base" hangingPunct="1">
              <a:lnSpc>
                <a:spcPct val="95000"/>
              </a:lnSpc>
              <a:spcBef>
                <a:spcPts val="600"/>
              </a:spcBef>
              <a:spcAft>
                <a:spcPct val="0"/>
              </a:spcAft>
              <a:buClr>
                <a:schemeClr val="tx2"/>
              </a:buClr>
              <a:buFont typeface="Arial"/>
              <a:buChar char="•"/>
              <a:defRPr lang="en-US" sz="1400" kern="120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a:buChar char="•"/>
              <a:defRPr lang="en-US" sz="1200" kern="120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a:buChar char="•"/>
              <a:defRPr lang="en-US" sz="1100" kern="120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a:buChar char="•"/>
              <a:defRPr lang="en-US" sz="1100" kern="120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anose="020b0604020202020204"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anose="020b0604020202020204"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anose="020b0604020202020204"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415975" lvl="1" indent="-342892">
              <a:buFont typeface="+mj-lt"/>
              <a:buAutoNum type="arabicPeriod"/>
            </a:pPr>
            <a:r>
              <a:rPr lang="en-US" altLang="zh-TW" sz="1600">
                <a:solidFill>
                  <a:srgbClr val="000000"/>
                </a:solidFill>
              </a:rPr>
              <a:t>PC1 </a:t>
            </a:r>
            <a:r>
              <a:rPr lang="zh-TW" altLang="en-US" sz="1600">
                <a:solidFill>
                  <a:srgbClr val="000000"/>
                </a:solidFill>
              </a:rPr>
              <a:t>剛剛啟動，並發送一個 </a:t>
            </a:r>
            <a:r>
              <a:rPr lang="en-US" altLang="zh-TW" sz="1600">
                <a:solidFill>
                  <a:srgbClr val="000000"/>
                </a:solidFill>
              </a:rPr>
              <a:t>RS </a:t>
            </a:r>
            <a:r>
              <a:rPr lang="zh-TW" altLang="en-US" sz="1600">
                <a:solidFill>
                  <a:srgbClr val="000000"/>
                </a:solidFill>
              </a:rPr>
              <a:t>訊息到 </a:t>
            </a:r>
            <a:r>
              <a:rPr lang="en-US" altLang="zh-TW" sz="1600">
                <a:solidFill>
                  <a:srgbClr val="000000"/>
                </a:solidFill>
              </a:rPr>
              <a:t>ff02::2 </a:t>
            </a:r>
            <a:r>
              <a:rPr lang="zh-TW" altLang="en-US" sz="1600">
                <a:solidFill>
                  <a:srgbClr val="000000"/>
                </a:solidFill>
              </a:rPr>
              <a:t>的 </a:t>
            </a:r>
            <a:r>
              <a:rPr lang="en-US" altLang="zh-TW" sz="1600">
                <a:solidFill>
                  <a:srgbClr val="000000"/>
                </a:solidFill>
              </a:rPr>
              <a:t>IPv6 </a:t>
            </a:r>
            <a:r>
              <a:rPr lang="zh-TW" altLang="en-US" sz="1600">
                <a:solidFill>
                  <a:srgbClr val="000000"/>
                </a:solidFill>
              </a:rPr>
              <a:t>全路由器多點傳送地址請求 </a:t>
            </a:r>
            <a:r>
              <a:rPr lang="en-US" altLang="zh-TW" sz="1600">
                <a:solidFill>
                  <a:srgbClr val="000000"/>
                </a:solidFill>
              </a:rPr>
              <a:t>RA</a:t>
            </a:r>
            <a:r>
              <a:rPr lang="zh-TW" altLang="en-US" sz="1600">
                <a:solidFill>
                  <a:srgbClr val="000000"/>
                </a:solidFill>
              </a:rPr>
              <a:t>。</a:t>
            </a:r>
          </a:p>
          <a:p>
            <a:pPr marL="415975" lvl="1" indent="-342892">
              <a:buFont typeface="+mj-lt"/>
              <a:buAutoNum type="arabicPeriod"/>
            </a:pPr>
            <a:r>
              <a:rPr lang="en-US" altLang="zh-TW" sz="1600">
                <a:solidFill>
                  <a:srgbClr val="000000"/>
                </a:solidFill>
              </a:rPr>
              <a:t>R1 </a:t>
            </a:r>
            <a:r>
              <a:rPr lang="zh-TW" altLang="en-US" sz="1600">
                <a:solidFill>
                  <a:srgbClr val="000000"/>
                </a:solidFill>
              </a:rPr>
              <a:t>生成一個 </a:t>
            </a:r>
            <a:r>
              <a:rPr lang="en-US" altLang="zh-TW" sz="1600">
                <a:solidFill>
                  <a:srgbClr val="000000"/>
                </a:solidFill>
              </a:rPr>
              <a:t>RA</a:t>
            </a:r>
            <a:r>
              <a:rPr lang="zh-TW" altLang="en-US" sz="1600">
                <a:solidFill>
                  <a:srgbClr val="000000"/>
                </a:solidFill>
              </a:rPr>
              <a:t>，然後發送 </a:t>
            </a:r>
            <a:r>
              <a:rPr lang="en-US" altLang="zh-TW" sz="1600">
                <a:solidFill>
                  <a:srgbClr val="000000"/>
                </a:solidFill>
              </a:rPr>
              <a:t>RA </a:t>
            </a:r>
            <a:r>
              <a:rPr lang="zh-TW" altLang="en-US" sz="1600">
                <a:solidFill>
                  <a:srgbClr val="000000"/>
                </a:solidFill>
              </a:rPr>
              <a:t>訊息到 </a:t>
            </a:r>
            <a:r>
              <a:rPr lang="en-US" altLang="zh-TW" sz="1600">
                <a:solidFill>
                  <a:srgbClr val="000000"/>
                </a:solidFill>
              </a:rPr>
              <a:t>ff02::1 </a:t>
            </a:r>
            <a:r>
              <a:rPr lang="zh-TW" altLang="en-US" sz="1600">
                <a:solidFill>
                  <a:srgbClr val="000000"/>
                </a:solidFill>
              </a:rPr>
              <a:t>的 </a:t>
            </a:r>
            <a:r>
              <a:rPr lang="en-US" altLang="zh-TW" sz="1600">
                <a:solidFill>
                  <a:srgbClr val="000000"/>
                </a:solidFill>
              </a:rPr>
              <a:t>IPv6 </a:t>
            </a:r>
            <a:r>
              <a:rPr lang="zh-TW" altLang="en-US" sz="1600">
                <a:solidFill>
                  <a:srgbClr val="000000"/>
                </a:solidFill>
              </a:rPr>
              <a:t>全節點多點傳送地址。</a:t>
            </a:r>
            <a:r>
              <a:rPr lang="en-US" altLang="zh-TW" sz="1600">
                <a:solidFill>
                  <a:srgbClr val="000000"/>
                </a:solidFill>
              </a:rPr>
              <a:t>PC1 </a:t>
            </a:r>
            <a:r>
              <a:rPr lang="zh-TW" altLang="en-US" sz="1600">
                <a:solidFill>
                  <a:srgbClr val="000000"/>
                </a:solidFill>
              </a:rPr>
              <a:t>會使用這項資訊來建立唯一的 </a:t>
            </a:r>
            <a:r>
              <a:rPr lang="en-US" altLang="zh-TW" sz="1600">
                <a:solidFill>
                  <a:srgbClr val="000000"/>
                </a:solidFill>
              </a:rPr>
              <a:t>IPv6 GUA</a:t>
            </a:r>
            <a:r>
              <a:rPr lang="zh-TW" altLang="en-US" sz="1600">
                <a:solidFill>
                  <a:srgbClr val="000000"/>
                </a:solidFill>
              </a:rPr>
              <a:t>。</a:t>
            </a:r>
          </a:p>
          <a:p>
            <a:pPr marL="342892" indent="-342892" algn="l">
              <a:buFont typeface="Arial" panose="020b0604020202020204" pitchFamily="34" charset="0"/>
              <a:buChar char="•"/>
            </a:pPr>
            <a:endParaRPr lang="en-CA" sz="1600">
              <a:solidFill>
                <a:srgbClr val="000000"/>
              </a:solidFill>
            </a:endParaRPr>
          </a:p>
        </p:txBody>
      </p:sp>
      <p:pic>
        <p:nvPicPr>
          <p:cNvPr id="8" name="Picture 7">
            <a:extLst>
              <a:ext uri="{FF2B5EF4-FFF2-40B4-BE49-F238E27FC236}">
                <a16:creationId xmlns:a16="http://schemas.microsoft.com/office/drawing/2014/main" id="{7255B1CD-A1D1-6441-9972-C3AABA88C667}"/>
              </a:ext>
            </a:extLst>
          </p:cNvPr>
          <p:cNvPicPr>
            <a:picLocks noChangeAspect="1"/>
          </p:cNvPicPr>
          <p:nvPr/>
        </p:nvPicPr>
        <p:blipFill>
          <a:blip r:embed="rId3"/>
          <a:stretch>
            <a:fillRect/>
          </a:stretch>
        </p:blipFill>
        <p:spPr>
          <a:xfrm>
            <a:off x="5897881" y="3362707"/>
            <a:ext cx="3093902" cy="1765111"/>
          </a:xfrm>
          <a:prstGeom prst="rect">
            <a:avLst/>
          </a:prstGeom>
        </p:spPr>
      </p:pic>
      <p:sp>
        <p:nvSpPr>
          <p:cNvPr id="2" name="投影片編號版面配置區 1"/>
          <p:cNvSpPr>
            <a:spLocks noGrp="1"/>
          </p:cNvSpPr>
          <p:nvPr>
            <p:ph type="sldNum" sz="quarter" idx="12"/>
          </p:nvPr>
        </p:nvSpPr>
        <p:spPr/>
        <p:txBody>
          <a:bodyPr/>
          <a:lstStyle/>
          <a:p>
            <a:fld id="{4FAB73BC-B049-4115-A692-8D63A059BFB8}" type="slidenum">
              <a:rPr lang="en-US" smtClean="0"/>
              <a:t>725</a:t>
            </a:fld>
            <a:endParaRPr lang="en-US"/>
          </a:p>
        </p:txBody>
      </p:sp>
    </p:spTree>
    <p:extLst>
      <p:ext uri="{BB962C8B-B14F-4D97-AF65-F5344CB8AC3E}">
        <p14:creationId xmlns:p14="http://schemas.microsoft.com/office/powerpoint/2010/main" val="42248531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726.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noAutofit/>
          </a:bodyPr>
          <a:lstStyle/>
          <a:p>
            <a:pPr marL="169859" indent="-169859">
              <a:spcAft>
                <a:spcPts val="600"/>
              </a:spcAft>
              <a:buFont typeface="Wingdings" panose="05000000000000000000" pitchFamily="2" charset="2"/>
            </a:pPr>
            <a:r>
              <a:rPr lang="zh-TW" altLang="en-US" sz="2700"/>
              <a:t> </a:t>
            </a:r>
            <a:r>
              <a:rPr lang="en-US" altLang="zh-TW" sz="2700"/>
              <a:t>25.2</a:t>
            </a:r>
            <a:r>
              <a:rPr lang="zh-TW" altLang="en-US" sz="2700"/>
              <a:t> </a:t>
            </a:r>
            <a:r>
              <a:rPr lang="en-US" altLang="zh-TW" sz="2700" smtClean="0"/>
              <a:t>SLAAC</a:t>
            </a:r>
            <a:br>
              <a:rPr lang="en-US" sz="2700"/>
            </a:br>
            <a:r>
              <a:rPr lang="zh-TW" altLang="en-US" sz="2700"/>
              <a:t>產生介面 </a:t>
            </a:r>
            <a:r>
              <a:rPr lang="en-US" altLang="zh-TW" sz="2700"/>
              <a:t>ID </a:t>
            </a:r>
            <a:r>
              <a:rPr lang="zh-TW" altLang="en-US" sz="2700"/>
              <a:t>的主機程序</a:t>
            </a:r>
          </a:p>
        </p:txBody>
      </p:sp>
      <p:sp>
        <p:nvSpPr>
          <p:cNvPr id="5" name="Content Placeholder 4">
            <a:extLst>
              <a:ext uri="{FF2B5EF4-FFF2-40B4-BE49-F238E27FC236}">
                <a16:creationId xmlns:a16="http://schemas.microsoft.com/office/drawing/2014/main" id="{7226B76D-FB3A-0245-9B45-B46231254F54}"/>
              </a:ext>
            </a:extLst>
          </p:cNvPr>
          <p:cNvSpPr>
            <a:spLocks noGrp="1"/>
          </p:cNvSpPr>
          <p:nvPr>
            <p:ph idx="1"/>
          </p:nvPr>
        </p:nvSpPr>
        <p:spPr>
          <a:xfrm>
            <a:off x="474662" y="1589088"/>
            <a:ext cx="8280057" cy="3689897"/>
          </a:xfrm>
        </p:spPr>
        <p:txBody>
          <a:bodyPr/>
          <a:lstStyle/>
          <a:p>
            <a:pPr marL="0" indent="0" algn="l"/>
            <a:r>
              <a:rPr lang="zh-TW" altLang="en-US" sz="1600">
                <a:solidFill>
                  <a:srgbClr val="000000"/>
                </a:solidFill>
              </a:rPr>
              <a:t>使用 </a:t>
            </a:r>
            <a:r>
              <a:rPr lang="en-US" altLang="zh-TW" sz="1600">
                <a:solidFill>
                  <a:srgbClr val="000000"/>
                </a:solidFill>
              </a:rPr>
              <a:t>SLAAC </a:t>
            </a:r>
            <a:r>
              <a:rPr lang="zh-TW" altLang="en-US" sz="1600">
                <a:solidFill>
                  <a:srgbClr val="000000"/>
                </a:solidFill>
              </a:rPr>
              <a:t>時，主機會從路由器 </a:t>
            </a:r>
            <a:r>
              <a:rPr lang="en-US" altLang="zh-TW" sz="1600">
                <a:solidFill>
                  <a:srgbClr val="000000"/>
                </a:solidFill>
              </a:rPr>
              <a:t>RA </a:t>
            </a:r>
            <a:r>
              <a:rPr lang="zh-TW" altLang="en-US" sz="1600">
                <a:solidFill>
                  <a:srgbClr val="000000"/>
                </a:solidFill>
              </a:rPr>
              <a:t>取得其 </a:t>
            </a:r>
            <a:r>
              <a:rPr lang="en-US" altLang="zh-TW" sz="1600">
                <a:solidFill>
                  <a:srgbClr val="000000"/>
                </a:solidFill>
              </a:rPr>
              <a:t>64 </a:t>
            </a:r>
            <a:r>
              <a:rPr lang="zh-TW" altLang="en-US" sz="1600">
                <a:solidFill>
                  <a:srgbClr val="000000"/>
                </a:solidFill>
              </a:rPr>
              <a:t>位元 </a:t>
            </a:r>
            <a:r>
              <a:rPr lang="en-US" altLang="zh-TW" sz="1600">
                <a:solidFill>
                  <a:srgbClr val="000000"/>
                </a:solidFill>
              </a:rPr>
              <a:t>IPv6 </a:t>
            </a:r>
            <a:r>
              <a:rPr lang="zh-TW" altLang="en-US" sz="1600">
                <a:solidFill>
                  <a:srgbClr val="000000"/>
                </a:solidFill>
              </a:rPr>
              <a:t>子網路資訊，而且必須使用下列任一項產生剩餘的 </a:t>
            </a:r>
            <a:r>
              <a:rPr lang="en-US" altLang="zh-TW" sz="1600">
                <a:solidFill>
                  <a:srgbClr val="000000"/>
                </a:solidFill>
              </a:rPr>
              <a:t>64 </a:t>
            </a:r>
            <a:r>
              <a:rPr lang="zh-TW" altLang="en-US" sz="1600">
                <a:solidFill>
                  <a:srgbClr val="000000"/>
                </a:solidFill>
              </a:rPr>
              <a:t>位元介面識別碼 </a:t>
            </a:r>
            <a:r>
              <a:rPr lang="en-US" altLang="zh-TW" sz="1600">
                <a:solidFill>
                  <a:srgbClr val="000000"/>
                </a:solidFill>
              </a:rPr>
              <a:t>(ID)</a:t>
            </a:r>
            <a:r>
              <a:rPr lang="zh-TW" altLang="en-US" sz="1600">
                <a:solidFill>
                  <a:srgbClr val="000000"/>
                </a:solidFill>
              </a:rPr>
              <a:t>：</a:t>
            </a:r>
          </a:p>
          <a:p>
            <a:pPr marL="415975" lvl="1" indent="-342892">
              <a:buFont typeface="Arial" panose="020b0604020202020204" pitchFamily="34" charset="0"/>
              <a:buChar char="•"/>
            </a:pPr>
            <a:r>
              <a:rPr lang="zh-TW" altLang="en-US" sz="1600" b="1">
                <a:solidFill>
                  <a:srgbClr val="000000"/>
                </a:solidFill>
              </a:rPr>
              <a:t>隨機產生</a:t>
            </a:r>
            <a:r>
              <a:rPr lang="zh-TW" altLang="en-US" sz="1600">
                <a:solidFill>
                  <a:srgbClr val="000000"/>
                </a:solidFill>
              </a:rPr>
              <a:t> </a:t>
            </a:r>
            <a:r>
              <a:rPr lang="en-US" altLang="zh-TW" sz="1600">
                <a:solidFill>
                  <a:srgbClr val="000000"/>
                </a:solidFill>
              </a:rPr>
              <a:t>- 64 </a:t>
            </a:r>
            <a:r>
              <a:rPr lang="zh-TW" altLang="en-US" sz="1600">
                <a:solidFill>
                  <a:srgbClr val="000000"/>
                </a:solidFill>
              </a:rPr>
              <a:t>位元介面 </a:t>
            </a:r>
            <a:r>
              <a:rPr lang="en-US" altLang="zh-TW" sz="1600">
                <a:solidFill>
                  <a:srgbClr val="000000"/>
                </a:solidFill>
              </a:rPr>
              <a:t>ID </a:t>
            </a:r>
            <a:r>
              <a:rPr lang="zh-TW" altLang="en-US" sz="1600">
                <a:solidFill>
                  <a:srgbClr val="000000"/>
                </a:solidFill>
              </a:rPr>
              <a:t>是由用戶端作業系統隨機產生的。這是現在由 </a:t>
            </a:r>
            <a:r>
              <a:rPr lang="en-US" altLang="zh-TW" sz="1600">
                <a:solidFill>
                  <a:srgbClr val="000000"/>
                </a:solidFill>
              </a:rPr>
              <a:t>Windows 10 </a:t>
            </a:r>
            <a:r>
              <a:rPr lang="zh-TW" altLang="en-US" sz="1600">
                <a:solidFill>
                  <a:srgbClr val="000000"/>
                </a:solidFill>
              </a:rPr>
              <a:t>主機使用的方法。 </a:t>
            </a:r>
          </a:p>
          <a:p>
            <a:pPr marL="415975" lvl="1" indent="-342892">
              <a:buFont typeface="Arial" panose="020b0604020202020204" pitchFamily="34" charset="0"/>
              <a:buChar char="•"/>
            </a:pPr>
            <a:r>
              <a:rPr lang="en-US" altLang="zh-TW" sz="1600" b="1">
                <a:solidFill>
                  <a:srgbClr val="000000"/>
                </a:solidFill>
              </a:rPr>
              <a:t>EUI-64</a:t>
            </a:r>
            <a:r>
              <a:rPr lang="zh-TW" altLang="en-US" sz="1600">
                <a:solidFill>
                  <a:srgbClr val="000000"/>
                </a:solidFill>
              </a:rPr>
              <a:t> </a:t>
            </a:r>
            <a:r>
              <a:rPr lang="en-US" altLang="zh-TW" sz="1600">
                <a:solidFill>
                  <a:srgbClr val="000000"/>
                </a:solidFill>
              </a:rPr>
              <a:t>- </a:t>
            </a:r>
            <a:r>
              <a:rPr lang="zh-TW" altLang="en-US" sz="1600">
                <a:solidFill>
                  <a:srgbClr val="000000"/>
                </a:solidFill>
              </a:rPr>
              <a:t>主機建立使用其 </a:t>
            </a:r>
            <a:r>
              <a:rPr lang="en-US" altLang="zh-TW" sz="1600">
                <a:solidFill>
                  <a:srgbClr val="000000"/>
                </a:solidFill>
              </a:rPr>
              <a:t>48 </a:t>
            </a:r>
            <a:r>
              <a:rPr lang="zh-TW" altLang="en-US" sz="1600">
                <a:solidFill>
                  <a:srgbClr val="000000"/>
                </a:solidFill>
              </a:rPr>
              <a:t>位 </a:t>
            </a:r>
            <a:r>
              <a:rPr lang="en-US" altLang="zh-TW" sz="1600">
                <a:solidFill>
                  <a:srgbClr val="000000"/>
                </a:solidFill>
              </a:rPr>
              <a:t>MAC </a:t>
            </a:r>
            <a:r>
              <a:rPr lang="zh-TW" altLang="en-US" sz="1600">
                <a:solidFill>
                  <a:srgbClr val="000000"/>
                </a:solidFill>
              </a:rPr>
              <a:t>地址的介面 </a:t>
            </a:r>
            <a:r>
              <a:rPr lang="en-US" altLang="zh-TW" sz="1600">
                <a:solidFill>
                  <a:srgbClr val="000000"/>
                </a:solidFill>
              </a:rPr>
              <a:t>ID</a:t>
            </a:r>
            <a:r>
              <a:rPr lang="zh-TW" altLang="en-US" sz="1600">
                <a:solidFill>
                  <a:srgbClr val="000000"/>
                </a:solidFill>
              </a:rPr>
              <a:t>，並在地址的中間插入 </a:t>
            </a:r>
            <a:r>
              <a:rPr lang="en-US" altLang="zh-TW" sz="1600">
                <a:solidFill>
                  <a:srgbClr val="000000"/>
                </a:solidFill>
              </a:rPr>
              <a:t>fffe </a:t>
            </a:r>
            <a:r>
              <a:rPr lang="zh-TW" altLang="en-US" sz="1600">
                <a:solidFill>
                  <a:srgbClr val="000000"/>
                </a:solidFill>
              </a:rPr>
              <a:t>的十六進制值。由於隱私權考量，某些作業系統會預設使用隨機產生的介面 </a:t>
            </a:r>
            <a:r>
              <a:rPr lang="en-US" altLang="zh-TW" sz="1600">
                <a:solidFill>
                  <a:srgbClr val="000000"/>
                </a:solidFill>
              </a:rPr>
              <a:t>ID</a:t>
            </a:r>
            <a:r>
              <a:rPr lang="zh-TW" altLang="en-US" sz="1600">
                <a:solidFill>
                  <a:srgbClr val="000000"/>
                </a:solidFill>
              </a:rPr>
              <a:t>，而非 </a:t>
            </a:r>
            <a:r>
              <a:rPr lang="en-US" altLang="zh-TW" sz="1600">
                <a:solidFill>
                  <a:srgbClr val="000000"/>
                </a:solidFill>
              </a:rPr>
              <a:t>EUI-64 </a:t>
            </a:r>
            <a:r>
              <a:rPr lang="zh-TW" altLang="en-US" sz="1600">
                <a:solidFill>
                  <a:srgbClr val="000000"/>
                </a:solidFill>
              </a:rPr>
              <a:t>方法。這是因為 </a:t>
            </a:r>
            <a:r>
              <a:rPr lang="en-US" altLang="zh-TW" sz="1600">
                <a:solidFill>
                  <a:srgbClr val="000000"/>
                </a:solidFill>
              </a:rPr>
              <a:t>EUI-64 </a:t>
            </a:r>
            <a:r>
              <a:rPr lang="zh-TW" altLang="en-US" sz="1600">
                <a:solidFill>
                  <a:srgbClr val="000000"/>
                </a:solidFill>
              </a:rPr>
              <a:t>使用主機的乙太網路 </a:t>
            </a:r>
            <a:r>
              <a:rPr lang="en-US" altLang="zh-TW" sz="1600">
                <a:solidFill>
                  <a:srgbClr val="000000"/>
                </a:solidFill>
              </a:rPr>
              <a:t>MAC </a:t>
            </a:r>
            <a:r>
              <a:rPr lang="zh-TW" altLang="en-US" sz="1600">
                <a:solidFill>
                  <a:srgbClr val="000000"/>
                </a:solidFill>
              </a:rPr>
              <a:t>位址來建立介面 </a:t>
            </a:r>
            <a:r>
              <a:rPr lang="en-US" altLang="zh-TW" sz="1600">
                <a:solidFill>
                  <a:srgbClr val="000000"/>
                </a:solidFill>
              </a:rPr>
              <a:t>ID</a:t>
            </a:r>
            <a:r>
              <a:rPr lang="zh-TW" altLang="en-US" sz="1600">
                <a:solidFill>
                  <a:srgbClr val="000000"/>
                </a:solidFill>
              </a:rPr>
              <a:t>。 </a:t>
            </a:r>
          </a:p>
          <a:p>
            <a:pPr marL="342892" indent="-342892" algn="l">
              <a:buFont typeface="Arial" panose="020b0604020202020204" pitchFamily="34" charset="0"/>
              <a:buChar char="•"/>
            </a:pPr>
            <a:endParaRPr lang="en-US" sz="1600" b="1">
              <a:solidFill>
                <a:srgbClr val="000000"/>
              </a:solidFill>
            </a:endParaRPr>
          </a:p>
          <a:p>
            <a:pPr marL="0" indent="0" algn="l"/>
            <a:r>
              <a:rPr lang="zh-TW" altLang="en-US" sz="1600" b="1">
                <a:solidFill>
                  <a:srgbClr val="000000"/>
                </a:solidFill>
              </a:rPr>
              <a:t>注意</a:t>
            </a:r>
            <a:r>
              <a:rPr lang="zh-TW" altLang="en-US" sz="1600">
                <a:solidFill>
                  <a:srgbClr val="000000"/>
                </a:solidFill>
              </a:rPr>
              <a:t>：</a:t>
            </a:r>
            <a:r>
              <a:rPr lang="en-US" altLang="zh-TW" sz="1600">
                <a:solidFill>
                  <a:srgbClr val="000000"/>
                </a:solidFill>
              </a:rPr>
              <a:t>Windows</a:t>
            </a:r>
            <a:r>
              <a:rPr lang="zh-TW" altLang="en-US" sz="1600">
                <a:solidFill>
                  <a:srgbClr val="000000"/>
                </a:solidFill>
              </a:rPr>
              <a:t>、</a:t>
            </a:r>
            <a:r>
              <a:rPr lang="en-US" altLang="zh-TW" sz="1600">
                <a:solidFill>
                  <a:srgbClr val="000000"/>
                </a:solidFill>
              </a:rPr>
              <a:t>Linux </a:t>
            </a:r>
            <a:r>
              <a:rPr lang="zh-TW" altLang="en-US" sz="1600">
                <a:solidFill>
                  <a:srgbClr val="000000"/>
                </a:solidFill>
              </a:rPr>
              <a:t>和 </a:t>
            </a:r>
            <a:r>
              <a:rPr lang="en-US" altLang="zh-TW" sz="1600">
                <a:solidFill>
                  <a:srgbClr val="000000"/>
                </a:solidFill>
              </a:rPr>
              <a:t>Mac </a:t>
            </a:r>
            <a:r>
              <a:rPr lang="zh-TW" altLang="en-US" sz="1600">
                <a:solidFill>
                  <a:srgbClr val="000000"/>
                </a:solidFill>
              </a:rPr>
              <a:t>作業系統允許使用者修改介面 </a:t>
            </a:r>
            <a:r>
              <a:rPr lang="en-US" altLang="zh-TW" sz="1600">
                <a:solidFill>
                  <a:srgbClr val="000000"/>
                </a:solidFill>
              </a:rPr>
              <a:t>ID </a:t>
            </a:r>
            <a:r>
              <a:rPr lang="zh-TW" altLang="en-US" sz="1600">
                <a:solidFill>
                  <a:srgbClr val="000000"/>
                </a:solidFill>
              </a:rPr>
              <a:t>的產生，以便隨機產生或使用 </a:t>
            </a:r>
            <a:r>
              <a:rPr lang="en-US" altLang="zh-TW" sz="1600">
                <a:solidFill>
                  <a:srgbClr val="000000"/>
                </a:solidFill>
              </a:rPr>
              <a:t>EUI-64</a:t>
            </a:r>
            <a:r>
              <a:rPr lang="zh-TW" altLang="en-US" sz="1600">
                <a:solidFill>
                  <a:srgbClr val="000000"/>
                </a:solidFill>
              </a:rPr>
              <a:t>。 </a:t>
            </a:r>
          </a:p>
          <a:p>
            <a:pPr marL="342892" indent="-342892" algn="l">
              <a:buFont typeface="Arial" panose="020b0604020202020204" pitchFamily="34" charset="0"/>
              <a:buChar char="•"/>
            </a:pPr>
            <a:endParaRPr lang="en-US" sz="1400">
              <a:solidFill>
                <a:srgbClr val="000000"/>
              </a:solidFill>
            </a:endParaRPr>
          </a:p>
        </p:txBody>
      </p:sp>
      <p:sp>
        <p:nvSpPr>
          <p:cNvPr id="2" name="投影片編號版面配置區 1"/>
          <p:cNvSpPr>
            <a:spLocks noGrp="1"/>
          </p:cNvSpPr>
          <p:nvPr>
            <p:ph type="sldNum" sz="quarter" idx="12"/>
          </p:nvPr>
        </p:nvSpPr>
        <p:spPr/>
        <p:txBody>
          <a:bodyPr/>
          <a:lstStyle/>
          <a:p>
            <a:fld id="{4FAB73BC-B049-4115-A692-8D63A059BFB8}" type="slidenum">
              <a:rPr lang="en-US" smtClean="0"/>
              <a:t>726</a:t>
            </a:fld>
            <a:endParaRPr lang="en-US"/>
          </a:p>
        </p:txBody>
      </p:sp>
    </p:spTree>
    <p:extLst>
      <p:ext uri="{BB962C8B-B14F-4D97-AF65-F5344CB8AC3E}">
        <p14:creationId xmlns:p14="http://schemas.microsoft.com/office/powerpoint/2010/main" val="371642122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727.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noAutofit/>
          </a:bodyPr>
          <a:lstStyle/>
          <a:p>
            <a:pPr marL="169859" indent="-169859">
              <a:spcAft>
                <a:spcPts val="600"/>
              </a:spcAft>
              <a:buFont typeface="Wingdings" panose="05000000000000000000" pitchFamily="2" charset="2"/>
            </a:pPr>
            <a:r>
              <a:rPr lang="zh-TW" altLang="en-US" sz="2700"/>
              <a:t> </a:t>
            </a:r>
            <a:r>
              <a:rPr lang="en-US" altLang="zh-TW" sz="2700"/>
              <a:t>25.2</a:t>
            </a:r>
            <a:r>
              <a:rPr lang="zh-TW" altLang="en-US" sz="2700"/>
              <a:t> </a:t>
            </a:r>
            <a:r>
              <a:rPr lang="en-US" altLang="zh-TW" sz="2700" smtClean="0"/>
              <a:t>SLAAC</a:t>
            </a:r>
            <a:br>
              <a:rPr lang="en-US" sz="2700"/>
            </a:br>
            <a:r>
              <a:rPr lang="zh-TW" altLang="en-US" sz="2700"/>
              <a:t>重複位址偵測</a:t>
            </a:r>
          </a:p>
        </p:txBody>
      </p:sp>
      <p:sp>
        <p:nvSpPr>
          <p:cNvPr id="4" name="Content Placeholder 3">
            <a:extLst>
              <a:ext uri="{FF2B5EF4-FFF2-40B4-BE49-F238E27FC236}">
                <a16:creationId xmlns:a16="http://schemas.microsoft.com/office/drawing/2014/main" id="{9BF0DA10-2D49-FF45-ACF0-249554F780C5}"/>
              </a:ext>
            </a:extLst>
          </p:cNvPr>
          <p:cNvSpPr>
            <a:spLocks noGrp="1"/>
          </p:cNvSpPr>
          <p:nvPr>
            <p:ph idx="1"/>
          </p:nvPr>
        </p:nvSpPr>
        <p:spPr>
          <a:xfrm>
            <a:off x="474662" y="1589088"/>
            <a:ext cx="8280057" cy="3689897"/>
          </a:xfrm>
        </p:spPr>
        <p:txBody>
          <a:bodyPr/>
          <a:lstStyle/>
          <a:p>
            <a:pPr marL="0" indent="0" algn="l"/>
            <a:r>
              <a:rPr lang="en-US" altLang="zh-TW" sz="1600">
                <a:solidFill>
                  <a:srgbClr val="000000"/>
                </a:solidFill>
              </a:rPr>
              <a:t>SLAAC </a:t>
            </a:r>
            <a:r>
              <a:rPr lang="zh-TW" altLang="en-US" sz="1600">
                <a:solidFill>
                  <a:srgbClr val="000000"/>
                </a:solidFill>
              </a:rPr>
              <a:t>主機可能會使用下列重複位址偵測 </a:t>
            </a:r>
            <a:r>
              <a:rPr lang="en-US" altLang="zh-TW" sz="1600">
                <a:solidFill>
                  <a:srgbClr val="000000"/>
                </a:solidFill>
              </a:rPr>
              <a:t>(DAD) </a:t>
            </a:r>
            <a:r>
              <a:rPr lang="zh-TW" altLang="en-US" sz="1600">
                <a:solidFill>
                  <a:srgbClr val="000000"/>
                </a:solidFill>
              </a:rPr>
              <a:t>程序，以確保 </a:t>
            </a:r>
            <a:r>
              <a:rPr lang="en-US" altLang="zh-TW" sz="1600">
                <a:solidFill>
                  <a:srgbClr val="000000"/>
                </a:solidFill>
              </a:rPr>
              <a:t>IPv6 GUA </a:t>
            </a:r>
            <a:r>
              <a:rPr lang="zh-TW" altLang="en-US" sz="1600">
                <a:solidFill>
                  <a:srgbClr val="000000"/>
                </a:solidFill>
              </a:rPr>
              <a:t>是唯一的。</a:t>
            </a:r>
          </a:p>
          <a:p>
            <a:pPr marL="415975" lvl="1" indent="-342892">
              <a:buFont typeface="Arial" panose="020b0604020202020204" pitchFamily="34" charset="0"/>
              <a:buChar char="•"/>
            </a:pPr>
            <a:r>
              <a:rPr lang="zh-TW" altLang="en-US" sz="1600">
                <a:solidFill>
                  <a:srgbClr val="000000"/>
                </a:solidFill>
              </a:rPr>
              <a:t>主機會傳送 </a:t>
            </a:r>
            <a:r>
              <a:rPr lang="en-US" altLang="zh-TW" sz="1600">
                <a:solidFill>
                  <a:srgbClr val="000000"/>
                </a:solidFill>
              </a:rPr>
              <a:t>ICMPv6 </a:t>
            </a:r>
            <a:r>
              <a:rPr lang="zh-TW" altLang="en-US" sz="1600">
                <a:solidFill>
                  <a:srgbClr val="000000"/>
                </a:solidFill>
              </a:rPr>
              <a:t>芳鄰請求 </a:t>
            </a:r>
            <a:r>
              <a:rPr lang="en-US" altLang="zh-TW" sz="1600">
                <a:solidFill>
                  <a:srgbClr val="000000"/>
                </a:solidFill>
              </a:rPr>
              <a:t>(NS) </a:t>
            </a:r>
            <a:r>
              <a:rPr lang="zh-TW" altLang="en-US" sz="1600">
                <a:solidFill>
                  <a:srgbClr val="000000"/>
                </a:solidFill>
              </a:rPr>
              <a:t>訊息，其中包含主機的最後 </a:t>
            </a:r>
            <a:r>
              <a:rPr lang="en-US" altLang="zh-TW" sz="1600">
                <a:solidFill>
                  <a:srgbClr val="000000"/>
                </a:solidFill>
              </a:rPr>
              <a:t>24 </a:t>
            </a:r>
            <a:r>
              <a:rPr lang="zh-TW" altLang="en-US" sz="1600">
                <a:solidFill>
                  <a:srgbClr val="000000"/>
                </a:solidFill>
              </a:rPr>
              <a:t>位元 </a:t>
            </a:r>
            <a:r>
              <a:rPr lang="en-US" altLang="zh-TW" sz="1600">
                <a:solidFill>
                  <a:srgbClr val="000000"/>
                </a:solidFill>
              </a:rPr>
              <a:t>IPv6 </a:t>
            </a:r>
            <a:r>
              <a:rPr lang="zh-TW" altLang="en-US" sz="1600">
                <a:solidFill>
                  <a:srgbClr val="000000"/>
                </a:solidFill>
              </a:rPr>
              <a:t>位址的特殊建構的請求節點多點傳送位址。</a:t>
            </a:r>
          </a:p>
          <a:p>
            <a:pPr marL="415975" lvl="1" indent="-342892">
              <a:buFont typeface="Arial" panose="020b0604020202020204" pitchFamily="34" charset="0"/>
              <a:buChar char="•"/>
            </a:pPr>
            <a:r>
              <a:rPr lang="zh-TW" altLang="en-US" sz="1600">
                <a:solidFill>
                  <a:srgbClr val="000000"/>
                </a:solidFill>
              </a:rPr>
              <a:t>如果沒有其他裝置回應芳鄰通告 </a:t>
            </a:r>
            <a:r>
              <a:rPr lang="en-US" altLang="zh-TW" sz="1600">
                <a:solidFill>
                  <a:srgbClr val="000000"/>
                </a:solidFill>
              </a:rPr>
              <a:t>(NA) </a:t>
            </a:r>
            <a:r>
              <a:rPr lang="zh-TW" altLang="en-US" sz="1600">
                <a:solidFill>
                  <a:srgbClr val="000000"/>
                </a:solidFill>
              </a:rPr>
              <a:t>訊息，則該位址幾乎可以保證是唯一的，並且可以由主機使用。 </a:t>
            </a:r>
          </a:p>
          <a:p>
            <a:pPr marL="415975" lvl="1" indent="-342892">
              <a:buFont typeface="Arial" panose="020b0604020202020204" pitchFamily="34" charset="0"/>
              <a:buChar char="•"/>
            </a:pPr>
            <a:r>
              <a:rPr lang="zh-TW" altLang="en-US" sz="1600">
                <a:solidFill>
                  <a:srgbClr val="000000"/>
                </a:solidFill>
              </a:rPr>
              <a:t>如果主機接收 </a:t>
            </a:r>
            <a:r>
              <a:rPr lang="en-US" altLang="zh-TW" sz="1600">
                <a:solidFill>
                  <a:srgbClr val="000000"/>
                </a:solidFill>
              </a:rPr>
              <a:t>NA</a:t>
            </a:r>
            <a:r>
              <a:rPr lang="zh-TW" altLang="en-US" sz="1600">
                <a:solidFill>
                  <a:srgbClr val="000000"/>
                </a:solidFill>
              </a:rPr>
              <a:t>，則位址不是唯一的，而且主機必須產生新的介面 </a:t>
            </a:r>
            <a:r>
              <a:rPr lang="en-US" altLang="zh-TW" sz="1600">
                <a:solidFill>
                  <a:srgbClr val="000000"/>
                </a:solidFill>
              </a:rPr>
              <a:t>ID </a:t>
            </a:r>
            <a:r>
              <a:rPr lang="zh-TW" altLang="en-US" sz="1600">
                <a:solidFill>
                  <a:srgbClr val="000000"/>
                </a:solidFill>
              </a:rPr>
              <a:t>才能使用。</a:t>
            </a:r>
          </a:p>
          <a:p>
            <a:pPr marL="0" indent="0" algn="l"/>
            <a:endParaRPr lang="en-US" sz="1600">
              <a:solidFill>
                <a:srgbClr val="000000"/>
              </a:solidFill>
            </a:endParaRPr>
          </a:p>
          <a:p>
            <a:pPr marL="0" indent="0" algn="l"/>
            <a:r>
              <a:rPr lang="zh-TW" altLang="en-US" sz="1600" b="1">
                <a:solidFill>
                  <a:srgbClr val="000000"/>
                </a:solidFill>
              </a:rPr>
              <a:t>注意</a:t>
            </a:r>
            <a:r>
              <a:rPr lang="zh-TW" altLang="en-US" sz="1600">
                <a:solidFill>
                  <a:srgbClr val="000000"/>
                </a:solidFill>
              </a:rPr>
              <a:t>：</a:t>
            </a:r>
            <a:r>
              <a:rPr lang="en-US" altLang="zh-TW" sz="1600">
                <a:solidFill>
                  <a:srgbClr val="000000"/>
                </a:solidFill>
              </a:rPr>
              <a:t>DAD </a:t>
            </a:r>
            <a:r>
              <a:rPr lang="zh-TW" altLang="en-US" sz="1600">
                <a:solidFill>
                  <a:srgbClr val="000000"/>
                </a:solidFill>
              </a:rPr>
              <a:t>實際上並不是必需的，因為 </a:t>
            </a:r>
            <a:r>
              <a:rPr lang="en-US" altLang="zh-TW" sz="1600">
                <a:solidFill>
                  <a:srgbClr val="000000"/>
                </a:solidFill>
              </a:rPr>
              <a:t>64 </a:t>
            </a:r>
            <a:r>
              <a:rPr lang="zh-TW" altLang="en-US" sz="1600">
                <a:solidFill>
                  <a:srgbClr val="000000"/>
                </a:solidFill>
              </a:rPr>
              <a:t>位元介面 </a:t>
            </a:r>
            <a:r>
              <a:rPr lang="en-US" altLang="zh-TW" sz="1600">
                <a:solidFill>
                  <a:srgbClr val="000000"/>
                </a:solidFill>
              </a:rPr>
              <a:t>ID </a:t>
            </a:r>
            <a:r>
              <a:rPr lang="zh-TW" altLang="en-US" sz="1600">
                <a:solidFill>
                  <a:srgbClr val="000000"/>
                </a:solidFill>
              </a:rPr>
              <a:t>提供了 </a:t>
            </a:r>
            <a:r>
              <a:rPr lang="en-US" altLang="zh-TW" sz="1600">
                <a:solidFill>
                  <a:srgbClr val="000000"/>
                </a:solidFill>
              </a:rPr>
              <a:t>18 </a:t>
            </a:r>
            <a:r>
              <a:rPr lang="zh-TW" altLang="en-US" sz="1600">
                <a:solidFill>
                  <a:srgbClr val="000000"/>
                </a:solidFill>
              </a:rPr>
              <a:t>個五百億的可能性。因此，重複的位址的機會是很遠的。不過，網際網路工程任務小組 </a:t>
            </a:r>
            <a:r>
              <a:rPr lang="en-US" altLang="zh-TW" sz="1600">
                <a:solidFill>
                  <a:srgbClr val="000000"/>
                </a:solidFill>
              </a:rPr>
              <a:t>(IETF) </a:t>
            </a:r>
            <a:r>
              <a:rPr lang="zh-TW" altLang="en-US" sz="1600">
                <a:solidFill>
                  <a:srgbClr val="000000"/>
                </a:solidFill>
              </a:rPr>
              <a:t>建議使用 </a:t>
            </a:r>
            <a:r>
              <a:rPr lang="en-US" altLang="zh-TW" sz="1600">
                <a:solidFill>
                  <a:srgbClr val="000000"/>
                </a:solidFill>
              </a:rPr>
              <a:t>DAD</a:t>
            </a:r>
            <a:r>
              <a:rPr lang="zh-TW" altLang="en-US" sz="1600">
                <a:solidFill>
                  <a:srgbClr val="000000"/>
                </a:solidFill>
              </a:rPr>
              <a:t>。因此，大多數作業系統會在所有 </a:t>
            </a:r>
            <a:r>
              <a:rPr lang="en-US" altLang="zh-TW" sz="1600">
                <a:solidFill>
                  <a:srgbClr val="000000"/>
                </a:solidFill>
              </a:rPr>
              <a:t>IPv6 </a:t>
            </a:r>
            <a:r>
              <a:rPr lang="zh-TW" altLang="en-US" sz="1600">
                <a:solidFill>
                  <a:srgbClr val="000000"/>
                </a:solidFill>
              </a:rPr>
              <a:t>單點傳播位址上執行 </a:t>
            </a:r>
            <a:r>
              <a:rPr lang="en-US" altLang="zh-TW" sz="1600">
                <a:solidFill>
                  <a:srgbClr val="000000"/>
                </a:solidFill>
              </a:rPr>
              <a:t>DAD</a:t>
            </a:r>
            <a:r>
              <a:rPr lang="zh-TW" altLang="en-US" sz="1600">
                <a:solidFill>
                  <a:srgbClr val="000000"/>
                </a:solidFill>
              </a:rPr>
              <a:t>，不論位址的設定方式。 </a:t>
            </a:r>
          </a:p>
          <a:p>
            <a:pPr marL="342892" indent="-342892" algn="l">
              <a:buFont typeface="Arial" panose="020b0604020202020204" pitchFamily="34" charset="0"/>
              <a:buChar char="•"/>
            </a:pPr>
            <a:endParaRPr lang="en-US" sz="1600">
              <a:solidFill>
                <a:srgbClr val="000000"/>
              </a:solidFill>
            </a:endParaRPr>
          </a:p>
        </p:txBody>
      </p:sp>
      <p:sp>
        <p:nvSpPr>
          <p:cNvPr id="2" name="投影片編號版面配置區 1"/>
          <p:cNvSpPr>
            <a:spLocks noGrp="1"/>
          </p:cNvSpPr>
          <p:nvPr>
            <p:ph type="sldNum" sz="quarter" idx="12"/>
          </p:nvPr>
        </p:nvSpPr>
        <p:spPr/>
        <p:txBody>
          <a:bodyPr/>
          <a:lstStyle/>
          <a:p>
            <a:fld id="{4FAB73BC-B049-4115-A692-8D63A059BFB8}" type="slidenum">
              <a:rPr lang="en-US" smtClean="0"/>
              <a:t>727</a:t>
            </a:fld>
            <a:endParaRPr lang="en-US"/>
          </a:p>
        </p:txBody>
      </p:sp>
    </p:spTree>
    <p:extLst>
      <p:ext uri="{BB962C8B-B14F-4D97-AF65-F5344CB8AC3E}">
        <p14:creationId xmlns:p14="http://schemas.microsoft.com/office/powerpoint/2010/main" val="214947524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728.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noAutofit/>
          </a:bodyPr>
          <a:lstStyle/>
          <a:p>
            <a:pPr marL="169859" indent="-169859">
              <a:spcAft>
                <a:spcPts val="600"/>
              </a:spcAft>
              <a:buFont typeface="Wingdings" panose="05000000000000000000" pitchFamily="2" charset="2"/>
            </a:pPr>
            <a:r>
              <a:rPr lang="en-US" altLang="zh-TW" sz="2700"/>
              <a:t>25.3 DHCPv6</a:t>
            </a:r>
            <a:br>
              <a:rPr lang="en-US" sz="2700"/>
            </a:br>
            <a:r>
              <a:rPr lang="en-US" altLang="zh-TW" sz="2700" err="1"/>
              <a:t>DHCPv6</a:t>
            </a:r>
            <a:r>
              <a:rPr lang="zh-TW" altLang="en-US" sz="2700"/>
              <a:t>操作步驟</a:t>
            </a:r>
          </a:p>
        </p:txBody>
      </p:sp>
      <p:sp>
        <p:nvSpPr>
          <p:cNvPr id="6" name="Content Placeholder 5">
            <a:extLst>
              <a:ext uri="{FF2B5EF4-FFF2-40B4-BE49-F238E27FC236}">
                <a16:creationId xmlns:a16="http://schemas.microsoft.com/office/drawing/2014/main" id="{EBE507AE-F20A-7F4A-A1B8-6CDE7374D950}"/>
              </a:ext>
            </a:extLst>
          </p:cNvPr>
          <p:cNvSpPr>
            <a:spLocks noGrp="1"/>
          </p:cNvSpPr>
          <p:nvPr>
            <p:ph idx="1"/>
          </p:nvPr>
        </p:nvSpPr>
        <p:spPr>
          <a:xfrm>
            <a:off x="195990" y="1510711"/>
            <a:ext cx="5751965" cy="3689897"/>
          </a:xfrm>
        </p:spPr>
        <p:txBody>
          <a:bodyPr/>
          <a:lstStyle/>
          <a:p>
            <a:pPr marL="0" indent="0" algn="l"/>
            <a:r>
              <a:rPr lang="zh-TW" altLang="en-US" sz="1500">
                <a:solidFill>
                  <a:srgbClr val="000000"/>
                </a:solidFill>
              </a:rPr>
              <a:t>有狀態的 </a:t>
            </a:r>
            <a:r>
              <a:rPr lang="en-US" altLang="zh-TW" sz="1500">
                <a:solidFill>
                  <a:srgbClr val="000000"/>
                </a:solidFill>
              </a:rPr>
              <a:t>DHCPv6 </a:t>
            </a:r>
            <a:r>
              <a:rPr lang="zh-TW" altLang="en-US" sz="1500">
                <a:solidFill>
                  <a:srgbClr val="000000"/>
                </a:solidFill>
              </a:rPr>
              <a:t>不需要 </a:t>
            </a:r>
            <a:r>
              <a:rPr lang="en-US" altLang="zh-TW" sz="1500">
                <a:solidFill>
                  <a:srgbClr val="000000"/>
                </a:solidFill>
              </a:rPr>
              <a:t>SLAAC</a:t>
            </a:r>
            <a:r>
              <a:rPr lang="zh-TW" altLang="en-US" sz="1500">
                <a:solidFill>
                  <a:srgbClr val="000000"/>
                </a:solidFill>
              </a:rPr>
              <a:t>，而無狀態的 </a:t>
            </a:r>
            <a:r>
              <a:rPr lang="en-US" altLang="zh-TW" sz="1500">
                <a:solidFill>
                  <a:srgbClr val="000000"/>
                </a:solidFill>
              </a:rPr>
              <a:t>DHCPv6 </a:t>
            </a:r>
            <a:r>
              <a:rPr lang="zh-TW" altLang="en-US" sz="1500">
                <a:solidFill>
                  <a:srgbClr val="000000"/>
                </a:solidFill>
              </a:rPr>
              <a:t>則需要。</a:t>
            </a:r>
          </a:p>
          <a:p>
            <a:pPr marL="0" indent="0" algn="l"/>
            <a:endParaRPr lang="en-US" sz="1500">
              <a:solidFill>
                <a:srgbClr val="000000"/>
              </a:solidFill>
            </a:endParaRPr>
          </a:p>
          <a:p>
            <a:pPr marL="0" indent="0" algn="l"/>
            <a:r>
              <a:rPr lang="zh-TW" altLang="en-US" sz="1500">
                <a:solidFill>
                  <a:srgbClr val="000000"/>
                </a:solidFill>
              </a:rPr>
              <a:t>無論如何，當一個 </a:t>
            </a:r>
            <a:r>
              <a:rPr lang="en-US" altLang="zh-TW" sz="1500">
                <a:solidFill>
                  <a:srgbClr val="000000"/>
                </a:solidFill>
              </a:rPr>
              <a:t>RA </a:t>
            </a:r>
            <a:r>
              <a:rPr lang="zh-TW" altLang="en-US" sz="1500">
                <a:solidFill>
                  <a:srgbClr val="000000"/>
                </a:solidFill>
              </a:rPr>
              <a:t>指示使用 </a:t>
            </a:r>
            <a:r>
              <a:rPr lang="en-US" altLang="zh-TW" sz="1500">
                <a:solidFill>
                  <a:srgbClr val="000000"/>
                </a:solidFill>
              </a:rPr>
              <a:t>DHCPv6 </a:t>
            </a:r>
            <a:r>
              <a:rPr lang="zh-TW" altLang="en-US" sz="1500">
                <a:solidFill>
                  <a:srgbClr val="000000"/>
                </a:solidFill>
              </a:rPr>
              <a:t>或有狀態的 </a:t>
            </a:r>
            <a:r>
              <a:rPr lang="en-US" altLang="zh-TW" sz="1500">
                <a:solidFill>
                  <a:srgbClr val="000000"/>
                </a:solidFill>
              </a:rPr>
              <a:t>DHCPv6</a:t>
            </a:r>
            <a:r>
              <a:rPr lang="zh-TW" altLang="en-US" sz="1500">
                <a:solidFill>
                  <a:srgbClr val="000000"/>
                </a:solidFill>
              </a:rPr>
              <a:t>：</a:t>
            </a:r>
          </a:p>
          <a:p>
            <a:pPr marL="342892" indent="-342892" algn="l">
              <a:buFont typeface="+mj-lt"/>
              <a:buAutoNum type="arabicPeriod"/>
            </a:pPr>
            <a:r>
              <a:rPr lang="zh-TW" altLang="en-US" sz="1500">
                <a:solidFill>
                  <a:srgbClr val="000000"/>
                </a:solidFill>
              </a:rPr>
              <a:t>主機發送一個 </a:t>
            </a:r>
            <a:r>
              <a:rPr lang="en-US" altLang="zh-TW" sz="1500">
                <a:solidFill>
                  <a:srgbClr val="000000"/>
                </a:solidFill>
              </a:rPr>
              <a:t>RS </a:t>
            </a:r>
            <a:r>
              <a:rPr lang="zh-TW" altLang="en-US" sz="1500">
                <a:solidFill>
                  <a:srgbClr val="000000"/>
                </a:solidFill>
              </a:rPr>
              <a:t>訊息。</a:t>
            </a:r>
          </a:p>
          <a:p>
            <a:pPr marL="342892" indent="-342892" algn="l">
              <a:buFont typeface="+mj-lt"/>
              <a:buAutoNum type="arabicPeriod"/>
            </a:pPr>
            <a:r>
              <a:rPr lang="zh-TW" altLang="en-US" sz="1500">
                <a:solidFill>
                  <a:srgbClr val="000000"/>
                </a:solidFill>
              </a:rPr>
              <a:t>路由器會以 </a:t>
            </a:r>
            <a:r>
              <a:rPr lang="en-US" altLang="zh-TW" sz="1500">
                <a:solidFill>
                  <a:srgbClr val="000000"/>
                </a:solidFill>
              </a:rPr>
              <a:t>RA </a:t>
            </a:r>
            <a:r>
              <a:rPr lang="zh-TW" altLang="en-US" sz="1500">
                <a:solidFill>
                  <a:srgbClr val="000000"/>
                </a:solidFill>
              </a:rPr>
              <a:t>訊息回應。</a:t>
            </a:r>
          </a:p>
          <a:p>
            <a:pPr marL="342892" indent="-342892" algn="l">
              <a:buFont typeface="+mj-lt"/>
              <a:buAutoNum type="arabicPeriod"/>
            </a:pPr>
            <a:r>
              <a:rPr lang="zh-TW" altLang="en-US" sz="1500">
                <a:solidFill>
                  <a:srgbClr val="000000"/>
                </a:solidFill>
              </a:rPr>
              <a:t>主機發送一個 </a:t>
            </a:r>
            <a:r>
              <a:rPr lang="en-US" altLang="zh-TW" sz="1500">
                <a:solidFill>
                  <a:srgbClr val="000000"/>
                </a:solidFill>
              </a:rPr>
              <a:t>DHCPv6 SOLICIT </a:t>
            </a:r>
            <a:r>
              <a:rPr lang="zh-TW" altLang="en-US" sz="1500">
                <a:solidFill>
                  <a:srgbClr val="000000"/>
                </a:solidFill>
              </a:rPr>
              <a:t>訊息。</a:t>
            </a:r>
          </a:p>
          <a:p>
            <a:pPr marL="342892" indent="-342892" algn="l">
              <a:buFont typeface="+mj-lt"/>
              <a:buAutoNum type="arabicPeriod"/>
            </a:pPr>
            <a:r>
              <a:rPr lang="en-US" altLang="zh-TW" sz="1500">
                <a:solidFill>
                  <a:srgbClr val="000000"/>
                </a:solidFill>
              </a:rPr>
              <a:t>DHCPv6 </a:t>
            </a:r>
            <a:r>
              <a:rPr lang="zh-TW" altLang="en-US" sz="1500">
                <a:solidFill>
                  <a:srgbClr val="000000"/>
                </a:solidFill>
              </a:rPr>
              <a:t>伺服器會回應 </a:t>
            </a:r>
            <a:r>
              <a:rPr lang="en-US" altLang="zh-TW" sz="1500">
                <a:solidFill>
                  <a:srgbClr val="000000"/>
                </a:solidFill>
              </a:rPr>
              <a:t>ADVERTISE </a:t>
            </a:r>
            <a:r>
              <a:rPr lang="zh-TW" altLang="en-US" sz="1500">
                <a:solidFill>
                  <a:srgbClr val="000000"/>
                </a:solidFill>
              </a:rPr>
              <a:t>訊息。</a:t>
            </a:r>
          </a:p>
          <a:p>
            <a:pPr marL="342892" indent="-342892" algn="l">
              <a:buFont typeface="+mj-lt"/>
              <a:buAutoNum type="arabicPeriod"/>
            </a:pPr>
            <a:r>
              <a:rPr lang="zh-TW" altLang="en-US" sz="1500">
                <a:solidFill>
                  <a:srgbClr val="000000"/>
                </a:solidFill>
              </a:rPr>
              <a:t>主機會回應 </a:t>
            </a:r>
            <a:r>
              <a:rPr lang="en-US" altLang="zh-TW" sz="1500">
                <a:solidFill>
                  <a:srgbClr val="000000"/>
                </a:solidFill>
              </a:rPr>
              <a:t>DHCPv6 </a:t>
            </a:r>
            <a:r>
              <a:rPr lang="zh-TW" altLang="en-US" sz="1500">
                <a:solidFill>
                  <a:srgbClr val="000000"/>
                </a:solidFill>
              </a:rPr>
              <a:t>伺服器。</a:t>
            </a:r>
          </a:p>
          <a:p>
            <a:pPr marL="342892" indent="-342892" algn="l">
              <a:buFont typeface="+mj-lt"/>
              <a:buAutoNum type="arabicPeriod"/>
            </a:pPr>
            <a:r>
              <a:rPr lang="en-US" altLang="zh-TW" sz="1500">
                <a:solidFill>
                  <a:srgbClr val="000000"/>
                </a:solidFill>
              </a:rPr>
              <a:t>DHCPv6 </a:t>
            </a:r>
            <a:r>
              <a:rPr lang="zh-TW" altLang="en-US" sz="1500">
                <a:solidFill>
                  <a:srgbClr val="000000"/>
                </a:solidFill>
              </a:rPr>
              <a:t>伺服器會傳送回覆訊息。</a:t>
            </a:r>
          </a:p>
          <a:p>
            <a:pPr marL="342892" indent="-342892" algn="l">
              <a:buFont typeface="Arial" panose="020b0604020202020204" pitchFamily="34" charset="0"/>
              <a:buChar char="•"/>
            </a:pPr>
            <a:endParaRPr lang="en-US" sz="1500">
              <a:solidFill>
                <a:srgbClr val="000000"/>
              </a:solidFill>
            </a:endParaRPr>
          </a:p>
          <a:p>
            <a:pPr marL="0" indent="0" algn="l"/>
            <a:r>
              <a:rPr lang="zh-TW" altLang="en-US" sz="1500" b="1">
                <a:solidFill>
                  <a:srgbClr val="000000"/>
                </a:solidFill>
              </a:rPr>
              <a:t>附註</a:t>
            </a:r>
            <a:r>
              <a:rPr lang="zh-TW" altLang="en-US" sz="1500">
                <a:solidFill>
                  <a:srgbClr val="000000"/>
                </a:solidFill>
              </a:rPr>
              <a:t>：伺服器對用戶端 </a:t>
            </a:r>
            <a:r>
              <a:rPr lang="en-US" altLang="zh-TW" sz="1500">
                <a:solidFill>
                  <a:srgbClr val="000000"/>
                </a:solidFill>
              </a:rPr>
              <a:t>DHCPv6 </a:t>
            </a:r>
            <a:r>
              <a:rPr lang="zh-TW" altLang="en-US" sz="1500">
                <a:solidFill>
                  <a:srgbClr val="000000"/>
                </a:solidFill>
              </a:rPr>
              <a:t>訊息使用 </a:t>
            </a:r>
            <a:r>
              <a:rPr lang="en-US" altLang="zh-TW" sz="1500">
                <a:solidFill>
                  <a:srgbClr val="000000"/>
                </a:solidFill>
              </a:rPr>
              <a:t>UDP </a:t>
            </a:r>
            <a:r>
              <a:rPr lang="zh-TW" altLang="en-US" sz="1500">
                <a:solidFill>
                  <a:srgbClr val="000000"/>
                </a:solidFill>
              </a:rPr>
              <a:t>目的連接埠 </a:t>
            </a:r>
            <a:r>
              <a:rPr lang="en-US" altLang="zh-TW" sz="1500">
                <a:solidFill>
                  <a:srgbClr val="000000"/>
                </a:solidFill>
              </a:rPr>
              <a:t>546</a:t>
            </a:r>
            <a:r>
              <a:rPr lang="zh-TW" altLang="en-US" sz="1500">
                <a:solidFill>
                  <a:srgbClr val="000000"/>
                </a:solidFill>
              </a:rPr>
              <a:t>，而用戶端對伺服器 </a:t>
            </a:r>
            <a:r>
              <a:rPr lang="en-US" altLang="zh-TW" sz="1500">
                <a:solidFill>
                  <a:srgbClr val="000000"/>
                </a:solidFill>
              </a:rPr>
              <a:t>DHCPv6 </a:t>
            </a:r>
            <a:r>
              <a:rPr lang="zh-TW" altLang="en-US" sz="1500">
                <a:solidFill>
                  <a:srgbClr val="000000"/>
                </a:solidFill>
              </a:rPr>
              <a:t>訊息則使用 </a:t>
            </a:r>
            <a:r>
              <a:rPr lang="en-US" altLang="zh-TW" sz="1500">
                <a:solidFill>
                  <a:srgbClr val="000000"/>
                </a:solidFill>
              </a:rPr>
              <a:t>UDP </a:t>
            </a:r>
            <a:r>
              <a:rPr lang="zh-TW" altLang="en-US" sz="1500">
                <a:solidFill>
                  <a:srgbClr val="000000"/>
                </a:solidFill>
              </a:rPr>
              <a:t>目的連接埠 </a:t>
            </a:r>
            <a:r>
              <a:rPr lang="en-US" altLang="zh-TW" sz="1500">
                <a:solidFill>
                  <a:srgbClr val="000000"/>
                </a:solidFill>
              </a:rPr>
              <a:t>547</a:t>
            </a:r>
            <a:r>
              <a:rPr lang="zh-TW" altLang="en-US" sz="1500">
                <a:solidFill>
                  <a:srgbClr val="000000"/>
                </a:solidFill>
              </a:rPr>
              <a:t>。 </a:t>
            </a:r>
          </a:p>
          <a:p>
            <a:pPr marL="171446" indent="-171446" algn="l">
              <a:buFont typeface="Arial" panose="020b0604020202020204" pitchFamily="34" charset="0"/>
              <a:buChar char="•"/>
            </a:pPr>
            <a:endParaRPr lang="en-US" sz="1600">
              <a:solidFill>
                <a:srgbClr val="000000"/>
              </a:solidFill>
            </a:endParaRPr>
          </a:p>
          <a:p>
            <a:pPr marL="342892" indent="-342892" algn="l">
              <a:buFont typeface="Arial" panose="020b0604020202020204" pitchFamily="34" charset="0"/>
              <a:buChar char="•"/>
            </a:pPr>
            <a:endParaRPr lang="en-US" sz="1600">
              <a:solidFill>
                <a:srgbClr val="000000"/>
              </a:solidFill>
            </a:endParaRPr>
          </a:p>
        </p:txBody>
      </p:sp>
      <p:pic>
        <p:nvPicPr>
          <p:cNvPr id="5" name="Picture 4">
            <a:extLst>
              <a:ext uri="{FF2B5EF4-FFF2-40B4-BE49-F238E27FC236}">
                <a16:creationId xmlns:a16="http://schemas.microsoft.com/office/drawing/2014/main" id="{6EB784AF-571F-4916-8F2C-43AB415EAF8D}"/>
              </a:ext>
            </a:extLst>
          </p:cNvPr>
          <p:cNvPicPr>
            <a:picLocks noChangeAspect="1"/>
          </p:cNvPicPr>
          <p:nvPr/>
        </p:nvPicPr>
        <p:blipFill>
          <a:blip r:embed="rId3"/>
          <a:stretch>
            <a:fillRect/>
          </a:stretch>
        </p:blipFill>
        <p:spPr>
          <a:xfrm>
            <a:off x="6008914" y="2233205"/>
            <a:ext cx="3071865" cy="2826324"/>
          </a:xfrm>
          <a:prstGeom prst="rect">
            <a:avLst/>
          </a:prstGeom>
        </p:spPr>
      </p:pic>
      <p:sp>
        <p:nvSpPr>
          <p:cNvPr id="2" name="投影片編號版面配置區 1"/>
          <p:cNvSpPr>
            <a:spLocks noGrp="1"/>
          </p:cNvSpPr>
          <p:nvPr>
            <p:ph type="sldNum" sz="quarter" idx="12"/>
          </p:nvPr>
        </p:nvSpPr>
        <p:spPr/>
        <p:txBody>
          <a:bodyPr/>
          <a:lstStyle/>
          <a:p>
            <a:fld id="{4FAB73BC-B049-4115-A692-8D63A059BFB8}" type="slidenum">
              <a:rPr lang="en-US" smtClean="0"/>
              <a:t>728</a:t>
            </a:fld>
            <a:endParaRPr lang="en-US"/>
          </a:p>
        </p:txBody>
      </p:sp>
    </p:spTree>
    <p:extLst>
      <p:ext uri="{BB962C8B-B14F-4D97-AF65-F5344CB8AC3E}">
        <p14:creationId xmlns:p14="http://schemas.microsoft.com/office/powerpoint/2010/main" val="397597754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729.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noAutofit/>
          </a:bodyPr>
          <a:lstStyle/>
          <a:p>
            <a:pPr marL="169859" indent="-169859">
              <a:spcAft>
                <a:spcPts val="600"/>
              </a:spcAft>
              <a:buFont typeface="Wingdings" panose="05000000000000000000" pitchFamily="2" charset="2"/>
            </a:pPr>
            <a:r>
              <a:rPr lang="en-US" altLang="zh-TW" sz="2700"/>
              <a:t>25.3 </a:t>
            </a:r>
            <a:r>
              <a:rPr lang="en-US" altLang="zh-TW" sz="2700" smtClean="0"/>
              <a:t>DHCPv6</a:t>
            </a:r>
            <a:br>
              <a:rPr lang="en-US" sz="2700"/>
            </a:br>
            <a:r>
              <a:rPr lang="zh-TW" altLang="en-US" sz="2700"/>
              <a:t>無狀態 </a:t>
            </a:r>
            <a:r>
              <a:rPr lang="en-US" altLang="zh-TW" sz="2700"/>
              <a:t>DHCPv6 </a:t>
            </a:r>
            <a:r>
              <a:rPr lang="zh-TW" altLang="en-US" sz="2700"/>
              <a:t>操作</a:t>
            </a:r>
          </a:p>
        </p:txBody>
      </p:sp>
      <p:sp>
        <p:nvSpPr>
          <p:cNvPr id="4" name="Content Placeholder 3">
            <a:extLst>
              <a:ext uri="{FF2B5EF4-FFF2-40B4-BE49-F238E27FC236}">
                <a16:creationId xmlns:a16="http://schemas.microsoft.com/office/drawing/2014/main" id="{CC4FE5E9-1C04-5F47-929B-D8DEEDE9D4EB}"/>
              </a:ext>
            </a:extLst>
          </p:cNvPr>
          <p:cNvSpPr>
            <a:spLocks noGrp="1"/>
          </p:cNvSpPr>
          <p:nvPr>
            <p:ph idx="1"/>
          </p:nvPr>
        </p:nvSpPr>
        <p:spPr>
          <a:xfrm>
            <a:off x="195989" y="1589088"/>
            <a:ext cx="8280057" cy="1252411"/>
          </a:xfrm>
        </p:spPr>
        <p:txBody>
          <a:bodyPr/>
          <a:lstStyle/>
          <a:p>
            <a:pPr marL="0" indent="0" algn="l"/>
            <a:r>
              <a:rPr lang="zh-TW" altLang="en-US" sz="1600">
                <a:solidFill>
                  <a:srgbClr val="000000"/>
                </a:solidFill>
              </a:rPr>
              <a:t>如果 </a:t>
            </a:r>
            <a:r>
              <a:rPr lang="en-US" altLang="zh-TW" sz="1600">
                <a:solidFill>
                  <a:srgbClr val="000000"/>
                </a:solidFill>
              </a:rPr>
              <a:t>RA </a:t>
            </a:r>
            <a:r>
              <a:rPr lang="zh-TW" altLang="en-US" sz="1600">
                <a:solidFill>
                  <a:srgbClr val="000000"/>
                </a:solidFill>
              </a:rPr>
              <a:t>指出無狀態 </a:t>
            </a:r>
            <a:r>
              <a:rPr lang="en-US" altLang="zh-TW" sz="1600">
                <a:solidFill>
                  <a:srgbClr val="000000"/>
                </a:solidFill>
              </a:rPr>
              <a:t>DHCPv6 </a:t>
            </a:r>
            <a:r>
              <a:rPr lang="zh-TW" altLang="en-US" sz="1600">
                <a:solidFill>
                  <a:srgbClr val="000000"/>
                </a:solidFill>
              </a:rPr>
              <a:t>方法，則主機會使用 </a:t>
            </a:r>
            <a:r>
              <a:rPr lang="en-US" altLang="zh-TW" sz="1600">
                <a:solidFill>
                  <a:srgbClr val="000000"/>
                </a:solidFill>
              </a:rPr>
              <a:t>RA </a:t>
            </a:r>
            <a:r>
              <a:rPr lang="zh-TW" altLang="en-US" sz="1600">
                <a:solidFill>
                  <a:srgbClr val="000000"/>
                </a:solidFill>
              </a:rPr>
              <a:t>訊息中的資訊來尋址並連絡 </a:t>
            </a:r>
            <a:r>
              <a:rPr lang="en-US" altLang="zh-TW" sz="1600">
                <a:solidFill>
                  <a:srgbClr val="000000"/>
                </a:solidFill>
              </a:rPr>
              <a:t>DHCPv6 </a:t>
            </a:r>
            <a:r>
              <a:rPr lang="zh-TW" altLang="en-US" sz="1600">
                <a:solidFill>
                  <a:srgbClr val="000000"/>
                </a:solidFill>
              </a:rPr>
              <a:t>伺服器以取得其他資訊。</a:t>
            </a:r>
          </a:p>
          <a:p>
            <a:pPr marL="0" indent="0" algn="l"/>
            <a:r>
              <a:rPr lang="zh-TW" altLang="en-US" sz="1600" b="1">
                <a:solidFill>
                  <a:srgbClr val="000000"/>
                </a:solidFill>
              </a:rPr>
              <a:t>注意</a:t>
            </a:r>
            <a:r>
              <a:rPr lang="zh-TW" altLang="en-US" sz="1600">
                <a:solidFill>
                  <a:srgbClr val="000000"/>
                </a:solidFill>
              </a:rPr>
              <a:t>：</a:t>
            </a:r>
            <a:r>
              <a:rPr lang="en-US" altLang="zh-TW" sz="1600">
                <a:solidFill>
                  <a:srgbClr val="000000"/>
                </a:solidFill>
              </a:rPr>
              <a:t>DHCPv6 </a:t>
            </a:r>
            <a:r>
              <a:rPr lang="zh-TW" altLang="en-US" sz="1600">
                <a:solidFill>
                  <a:srgbClr val="000000"/>
                </a:solidFill>
              </a:rPr>
              <a:t>伺服器只會為用戶端提供設定參數，而不會維護 </a:t>
            </a:r>
            <a:r>
              <a:rPr lang="en-US" altLang="zh-TW" sz="1600">
                <a:solidFill>
                  <a:srgbClr val="000000"/>
                </a:solidFill>
              </a:rPr>
              <a:t>IPv6 </a:t>
            </a:r>
            <a:r>
              <a:rPr lang="zh-TW" altLang="en-US" sz="1600">
                <a:solidFill>
                  <a:srgbClr val="000000"/>
                </a:solidFill>
              </a:rPr>
              <a:t>位址繫結清單 </a:t>
            </a:r>
            <a:r>
              <a:rPr lang="en-US" altLang="zh-TW" sz="1600">
                <a:solidFill>
                  <a:srgbClr val="000000"/>
                </a:solidFill>
              </a:rPr>
              <a:t>(</a:t>
            </a:r>
            <a:r>
              <a:rPr lang="zh-TW" altLang="en-US" sz="1600">
                <a:solidFill>
                  <a:srgbClr val="000000"/>
                </a:solidFill>
              </a:rPr>
              <a:t>即無狀態</a:t>
            </a:r>
            <a:r>
              <a:rPr lang="en-US" altLang="zh-TW" sz="1600">
                <a:solidFill>
                  <a:srgbClr val="000000"/>
                </a:solidFill>
              </a:rPr>
              <a:t>)</a:t>
            </a:r>
            <a:r>
              <a:rPr lang="zh-TW" altLang="en-US" sz="1600">
                <a:solidFill>
                  <a:srgbClr val="000000"/>
                </a:solidFill>
              </a:rPr>
              <a:t>。 </a:t>
            </a:r>
          </a:p>
          <a:p>
            <a:pPr marL="342892" indent="-342892" algn="l">
              <a:buFont typeface="Arial" panose="020b0604020202020204" pitchFamily="34" charset="0"/>
              <a:buChar char="•"/>
            </a:pPr>
            <a:endParaRPr lang="en-US" sz="1600">
              <a:solidFill>
                <a:srgbClr val="000000"/>
              </a:solidFill>
            </a:endParaRPr>
          </a:p>
        </p:txBody>
      </p:sp>
      <p:sp>
        <p:nvSpPr>
          <p:cNvPr id="5" name="Content Placeholder 3">
            <a:extLst>
              <a:ext uri="{FF2B5EF4-FFF2-40B4-BE49-F238E27FC236}">
                <a16:creationId xmlns:a16="http://schemas.microsoft.com/office/drawing/2014/main" id="{07DB59C5-8A41-490D-99D0-C4C2AE9CE087}"/>
              </a:ext>
            </a:extLst>
          </p:cNvPr>
          <p:cNvSpPr txBox="1"/>
          <p:nvPr/>
        </p:nvSpPr>
        <p:spPr>
          <a:xfrm>
            <a:off x="474663" y="2718792"/>
            <a:ext cx="5307829" cy="3214726"/>
          </a:xfrm>
          <a:prstGeom prst="rect">
            <a:avLst/>
          </a:prstGeom>
        </p:spPr>
        <p:txBody>
          <a:bodyPr lIns="91420" tIns="45710" rIns="91420" bIns="45710">
            <a:noAutofit/>
          </a:bodyPr>
          <a:lstStyle>
            <a:lvl1pPr marL="285690" marR="0" indent="-285690" algn="ctr" defTabSz="457105" rtl="0" eaLnBrk="1" fontAlgn="auto" latinLnBrk="0" hangingPunct="1">
              <a:lnSpc>
                <a:spcPct val="100000"/>
              </a:lnSpc>
              <a:spcBef>
                <a:spcPct val="20000"/>
              </a:spcBef>
              <a:spcAft>
                <a:spcPct val="0"/>
              </a:spcAft>
              <a:buClrTx/>
              <a:buSzTx/>
              <a:buFont typeface="Arial"/>
              <a:buNone/>
              <a:defRPr lang="en-US" sz="2000" b="0" i="0" kern="1200" baseline="0">
                <a:solidFill>
                  <a:schemeClr val="bg1"/>
                </a:solidFill>
                <a:latin typeface="+mn-lt"/>
                <a:ea typeface="ＭＳ Ｐゴシック" charset="0"/>
                <a:cs typeface="CiscoSans ExtraLight"/>
              </a:defRPr>
            </a:lvl1pPr>
            <a:lvl2pPr marL="358775" indent="-215900" algn="l" defTabSz="684213" rtl="0" eaLnBrk="1" fontAlgn="base" hangingPunct="1">
              <a:lnSpc>
                <a:spcPct val="95000"/>
              </a:lnSpc>
              <a:spcBef>
                <a:spcPts val="600"/>
              </a:spcBef>
              <a:spcAft>
                <a:spcPct val="0"/>
              </a:spcAft>
              <a:buClr>
                <a:schemeClr val="tx2"/>
              </a:buClr>
              <a:buFont typeface="Arial"/>
              <a:buChar char="•"/>
              <a:defRPr lang="en-US" sz="1400" kern="120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a:buChar char="•"/>
              <a:defRPr lang="en-US" sz="1200" kern="120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a:buChar char="•"/>
              <a:defRPr lang="en-US" sz="1100" kern="120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a:buChar char="•"/>
              <a:defRPr lang="en-US" sz="1100" kern="120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anose="020b0604020202020204"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anose="020b0604020202020204"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anose="020b0604020202020204"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0" indent="0" algn="l"/>
            <a:r>
              <a:rPr lang="zh-TW" altLang="en-US" sz="1600">
                <a:solidFill>
                  <a:srgbClr val="000000"/>
                </a:solidFill>
              </a:rPr>
              <a:t>例如，</a:t>
            </a:r>
            <a:r>
              <a:rPr lang="en-US" altLang="zh-TW" sz="1600">
                <a:solidFill>
                  <a:srgbClr val="000000"/>
                </a:solidFill>
              </a:rPr>
              <a:t>PC1 </a:t>
            </a:r>
            <a:r>
              <a:rPr lang="zh-TW" altLang="en-US" sz="1600">
                <a:solidFill>
                  <a:srgbClr val="000000"/>
                </a:solidFill>
              </a:rPr>
              <a:t>會收到無狀態 </a:t>
            </a:r>
            <a:r>
              <a:rPr lang="en-US" altLang="zh-TW" sz="1600">
                <a:solidFill>
                  <a:srgbClr val="000000"/>
                </a:solidFill>
              </a:rPr>
              <a:t>RA </a:t>
            </a:r>
            <a:r>
              <a:rPr lang="zh-TW" altLang="en-US" sz="1600">
                <a:solidFill>
                  <a:srgbClr val="000000"/>
                </a:solidFill>
              </a:rPr>
              <a:t>訊息，其中包含：</a:t>
            </a:r>
          </a:p>
          <a:p>
            <a:pPr marL="415975" lvl="1" indent="-342892">
              <a:buFont typeface="Arial" panose="020b0604020202020204" pitchFamily="34" charset="0"/>
              <a:buChar char="•"/>
            </a:pPr>
            <a:r>
              <a:rPr lang="en-US" altLang="zh-TW">
                <a:solidFill>
                  <a:srgbClr val="000000"/>
                </a:solidFill>
              </a:rPr>
              <a:t>IPv6 GUA </a:t>
            </a:r>
            <a:r>
              <a:rPr lang="zh-TW" altLang="en-US">
                <a:solidFill>
                  <a:srgbClr val="000000"/>
                </a:solidFill>
              </a:rPr>
              <a:t>網路前置碼和前置碼長度。</a:t>
            </a:r>
          </a:p>
          <a:p>
            <a:pPr marL="415975" lvl="1" indent="-342892">
              <a:buFont typeface="Arial" panose="020b0604020202020204" pitchFamily="34" charset="0"/>
              <a:buChar char="•"/>
            </a:pPr>
            <a:r>
              <a:rPr lang="en-US" altLang="zh-TW">
                <a:solidFill>
                  <a:srgbClr val="000000"/>
                </a:solidFill>
              </a:rPr>
              <a:t>A </a:t>
            </a:r>
            <a:r>
              <a:rPr lang="zh-TW" altLang="en-US">
                <a:solidFill>
                  <a:srgbClr val="000000"/>
                </a:solidFill>
              </a:rPr>
              <a:t>旗標設定為 </a:t>
            </a:r>
            <a:r>
              <a:rPr lang="en-US" altLang="zh-TW">
                <a:solidFill>
                  <a:srgbClr val="000000"/>
                </a:solidFill>
              </a:rPr>
              <a:t>1</a:t>
            </a:r>
            <a:r>
              <a:rPr lang="zh-TW" altLang="en-US">
                <a:solidFill>
                  <a:srgbClr val="000000"/>
                </a:solidFill>
              </a:rPr>
              <a:t>，通知主機使用 </a:t>
            </a:r>
            <a:r>
              <a:rPr lang="en-US" altLang="zh-TW">
                <a:solidFill>
                  <a:srgbClr val="000000"/>
                </a:solidFill>
              </a:rPr>
              <a:t>SLAAC</a:t>
            </a:r>
            <a:r>
              <a:rPr lang="zh-TW" altLang="en-US">
                <a:solidFill>
                  <a:srgbClr val="000000"/>
                </a:solidFill>
              </a:rPr>
              <a:t>。</a:t>
            </a:r>
          </a:p>
          <a:p>
            <a:pPr marL="415975" lvl="1" indent="-342892">
              <a:buFont typeface="Arial" panose="020b0604020202020204" pitchFamily="34" charset="0"/>
              <a:buChar char="•"/>
            </a:pPr>
            <a:r>
              <a:rPr lang="en-US" altLang="zh-TW">
                <a:solidFill>
                  <a:srgbClr val="000000"/>
                </a:solidFill>
              </a:rPr>
              <a:t>O </a:t>
            </a:r>
            <a:r>
              <a:rPr lang="zh-TW" altLang="en-US">
                <a:solidFill>
                  <a:srgbClr val="000000"/>
                </a:solidFill>
              </a:rPr>
              <a:t>旗標設定為 </a:t>
            </a:r>
            <a:r>
              <a:rPr lang="en-US" altLang="zh-TW">
                <a:solidFill>
                  <a:srgbClr val="000000"/>
                </a:solidFill>
              </a:rPr>
              <a:t>1</a:t>
            </a:r>
            <a:r>
              <a:rPr lang="zh-TW" altLang="en-US">
                <a:solidFill>
                  <a:srgbClr val="000000"/>
                </a:solidFill>
              </a:rPr>
              <a:t>，通知主機從 </a:t>
            </a:r>
            <a:r>
              <a:rPr lang="en-US" altLang="zh-TW">
                <a:solidFill>
                  <a:srgbClr val="000000"/>
                </a:solidFill>
              </a:rPr>
              <a:t>DHCPv6 </a:t>
            </a:r>
            <a:r>
              <a:rPr lang="zh-TW" altLang="en-US">
                <a:solidFill>
                  <a:srgbClr val="000000"/>
                </a:solidFill>
              </a:rPr>
              <a:t>伺服器尋求其他設定資訊。</a:t>
            </a:r>
          </a:p>
          <a:p>
            <a:pPr marL="415975" lvl="1" indent="-342892">
              <a:buFont typeface="Arial" panose="020b0604020202020204" pitchFamily="34" charset="0"/>
              <a:buChar char="•"/>
            </a:pPr>
            <a:r>
              <a:rPr lang="en-US" altLang="zh-TW">
                <a:solidFill>
                  <a:srgbClr val="000000"/>
                </a:solidFill>
              </a:rPr>
              <a:t>M </a:t>
            </a:r>
            <a:r>
              <a:rPr lang="zh-TW" altLang="en-US">
                <a:solidFill>
                  <a:srgbClr val="000000"/>
                </a:solidFill>
              </a:rPr>
              <a:t>旗標設定為預設值 </a:t>
            </a:r>
            <a:r>
              <a:rPr lang="en-US" altLang="zh-TW">
                <a:solidFill>
                  <a:srgbClr val="000000"/>
                </a:solidFill>
              </a:rPr>
              <a:t>0</a:t>
            </a:r>
            <a:r>
              <a:rPr lang="zh-TW" altLang="en-US">
                <a:solidFill>
                  <a:srgbClr val="000000"/>
                </a:solidFill>
              </a:rPr>
              <a:t>。</a:t>
            </a:r>
          </a:p>
          <a:p>
            <a:pPr marL="73083" lvl="1" indent="0">
              <a:buNone/>
            </a:pPr>
            <a:endParaRPr lang="en-CA" sz="1600">
              <a:solidFill>
                <a:srgbClr val="000000"/>
              </a:solidFill>
            </a:endParaRPr>
          </a:p>
          <a:p>
            <a:pPr marL="415975" lvl="1" indent="-342892">
              <a:buFont typeface="Arial" panose="020b0604020202020204" pitchFamily="34" charset="0"/>
              <a:buChar char="•"/>
            </a:pPr>
            <a:r>
              <a:rPr lang="en-US" altLang="zh-TW" sz="1600">
                <a:solidFill>
                  <a:srgbClr val="000000"/>
                </a:solidFill>
              </a:rPr>
              <a:t>PC1 </a:t>
            </a:r>
            <a:r>
              <a:rPr lang="zh-TW" altLang="en-US" sz="1600">
                <a:solidFill>
                  <a:srgbClr val="000000"/>
                </a:solidFill>
              </a:rPr>
              <a:t>會傳送 </a:t>
            </a:r>
            <a:r>
              <a:rPr lang="en-US" altLang="zh-TW" sz="1600">
                <a:solidFill>
                  <a:srgbClr val="000000"/>
                </a:solidFill>
              </a:rPr>
              <a:t>DHCPv6 </a:t>
            </a:r>
            <a:r>
              <a:rPr lang="zh-TW" altLang="en-US" sz="1600">
                <a:solidFill>
                  <a:srgbClr val="000000"/>
                </a:solidFill>
              </a:rPr>
              <a:t>索取訊息，從無狀態 </a:t>
            </a:r>
            <a:r>
              <a:rPr lang="en-US" altLang="zh-TW" sz="1600">
                <a:solidFill>
                  <a:srgbClr val="000000"/>
                </a:solidFill>
              </a:rPr>
              <a:t>DHCPv6 </a:t>
            </a:r>
            <a:r>
              <a:rPr lang="zh-TW" altLang="en-US" sz="1600">
                <a:solidFill>
                  <a:srgbClr val="000000"/>
                </a:solidFill>
              </a:rPr>
              <a:t>伺服器尋求其他資訊。</a:t>
            </a:r>
          </a:p>
          <a:p>
            <a:pPr marL="0" indent="0" algn="l"/>
            <a:endParaRPr lang="en-CA" sz="1600">
              <a:solidFill>
                <a:srgbClr val="000000"/>
              </a:solidFill>
            </a:endParaRPr>
          </a:p>
        </p:txBody>
      </p:sp>
      <p:pic>
        <p:nvPicPr>
          <p:cNvPr id="7" name="Picture 6">
            <a:extLst>
              <a:ext uri="{FF2B5EF4-FFF2-40B4-BE49-F238E27FC236}">
                <a16:creationId xmlns:a16="http://schemas.microsoft.com/office/drawing/2014/main" id="{E649250A-3D4F-FE4D-ABB6-4C5BC42D1184}"/>
              </a:ext>
            </a:extLst>
          </p:cNvPr>
          <p:cNvPicPr>
            <a:picLocks noChangeAspect="1"/>
          </p:cNvPicPr>
          <p:nvPr/>
        </p:nvPicPr>
        <p:blipFill>
          <a:blip r:embed="rId3"/>
          <a:stretch>
            <a:fillRect/>
          </a:stretch>
        </p:blipFill>
        <p:spPr>
          <a:xfrm>
            <a:off x="5715001" y="2718792"/>
            <a:ext cx="3321722" cy="2331593"/>
          </a:xfrm>
          <a:prstGeom prst="rect">
            <a:avLst/>
          </a:prstGeom>
        </p:spPr>
      </p:pic>
      <p:sp>
        <p:nvSpPr>
          <p:cNvPr id="2" name="投影片編號版面配置區 1"/>
          <p:cNvSpPr>
            <a:spLocks noGrp="1"/>
          </p:cNvSpPr>
          <p:nvPr>
            <p:ph type="sldNum" sz="quarter" idx="12"/>
          </p:nvPr>
        </p:nvSpPr>
        <p:spPr/>
        <p:txBody>
          <a:bodyPr/>
          <a:lstStyle/>
          <a:p>
            <a:fld id="{4FAB73BC-B049-4115-A692-8D63A059BFB8}" type="slidenum">
              <a:rPr lang="en-US" smtClean="0"/>
              <a:t>729</a:t>
            </a:fld>
            <a:endParaRPr lang="en-US"/>
          </a:p>
        </p:txBody>
      </p:sp>
    </p:spTree>
    <p:extLst>
      <p:ext uri="{BB962C8B-B14F-4D97-AF65-F5344CB8AC3E}">
        <p14:creationId xmlns:p14="http://schemas.microsoft.com/office/powerpoint/2010/main" val="307117378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73.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1505" name="Rectangle 2"/>
          <p:cNvSpPr>
            <a:spLocks noGrp="1" noChangeArrowheads="1"/>
          </p:cNvSpPr>
          <p:nvPr>
            <p:ph type="title"/>
          </p:nvPr>
        </p:nvSpPr>
        <p:spPr/>
        <p:txBody>
          <a:bodyPr>
            <a:normAutofit/>
          </a:bodyPr>
          <a:lstStyle/>
          <a:p>
            <a:pPr rtl="0"/>
            <a:r>
              <a:rPr lang="en-US" altLang="zh-TW" sz="3000" smtClean="0">
                <a:latin typeface="Arial"/>
              </a:rPr>
              <a:t>2.6</a:t>
            </a:r>
            <a:r>
              <a:rPr lang="zh-TW" altLang="en-US" sz="3000" smtClean="0">
                <a:latin typeface="Arial"/>
              </a:rPr>
              <a:t>連接</a:t>
            </a:r>
            <a:r>
              <a:rPr lang="zh-TW" altLang="en-US" sz="3000">
                <a:latin typeface="Arial"/>
              </a:rPr>
              <a:t>埠和位址</a:t>
            </a:r>
            <a:r>
              <a:rPr lang="en-US" altLang="zh-TW" sz="3000">
                <a:latin typeface="Arial"/>
              </a:rPr>
              <a:t>-</a:t>
            </a:r>
            <a:r>
              <a:rPr lang="zh-TW" altLang="en-US" sz="3000">
                <a:latin typeface="Arial"/>
              </a:rPr>
              <a:t> </a:t>
            </a:r>
            <a:r>
              <a:rPr lang="en-US" altLang="zh-TW" sz="3000">
                <a:latin typeface="Arial"/>
              </a:rPr>
              <a:t>IP </a:t>
            </a:r>
            <a:r>
              <a:rPr lang="zh-TW" altLang="en-US" sz="3000">
                <a:latin typeface="Arial"/>
              </a:rPr>
              <a:t>位址 </a:t>
            </a:r>
            <a:r>
              <a:rPr lang="en-US" altLang="zh-TW" sz="3000">
                <a:latin typeface="Arial"/>
              </a:rPr>
              <a:t>(</a:t>
            </a:r>
            <a:r>
              <a:rPr lang="zh-TW" altLang="en-US" sz="3000">
                <a:latin typeface="Arial"/>
              </a:rPr>
              <a:t>續</a:t>
            </a:r>
            <a:r>
              <a:rPr lang="en-US" altLang="zh-TW" sz="3000">
                <a:latin typeface="Arial"/>
              </a:rPr>
              <a:t>) </a:t>
            </a:r>
          </a:p>
        </p:txBody>
      </p:sp>
      <p:sp>
        <p:nvSpPr>
          <p:cNvPr id="4" name="Content Placeholder 3"/>
          <p:cNvSpPr>
            <a:spLocks noGrp="1"/>
          </p:cNvSpPr>
          <p:nvPr>
            <p:ph idx="1"/>
          </p:nvPr>
        </p:nvSpPr>
        <p:spPr>
          <a:xfrm>
            <a:off x="145358" y="1735279"/>
            <a:ext cx="4426643" cy="2483330"/>
          </a:xfrm>
        </p:spPr>
        <p:txBody>
          <a:bodyPr/>
          <a:lstStyle/>
          <a:p>
            <a:pPr rtl="0">
              <a:lnSpc>
                <a:spcPct val="85000"/>
              </a:lnSpc>
              <a:spcBef>
                <a:spcPct val="30000"/>
              </a:spcBef>
              <a:buFont typeface="Arial" panose="020b0604020202020204" pitchFamily="34" charset="0"/>
              <a:buChar char="•"/>
            </a:pPr>
            <a:r>
              <a:rPr lang="en-US" altLang="zh-TW" sz="1600"/>
              <a:t>IPv6 </a:t>
            </a:r>
            <a:r>
              <a:rPr lang="zh-TW" altLang="en-US" sz="1600"/>
              <a:t>位址的長度為 </a:t>
            </a:r>
            <a:r>
              <a:rPr lang="en-US" altLang="zh-TW" sz="1600"/>
              <a:t>128 </a:t>
            </a:r>
            <a:r>
              <a:rPr lang="zh-TW" altLang="en-US" sz="1600"/>
              <a:t>位元，並以十六進位值的字串表示。每四個位由一個單一的十六進位制數字表示</a:t>
            </a:r>
            <a:r>
              <a:rPr lang="en-US" altLang="zh-TW" sz="1600"/>
              <a:t>; </a:t>
            </a:r>
            <a:r>
              <a:rPr lang="zh-TW" altLang="en-US" sz="1600"/>
              <a:t>總共 </a:t>
            </a:r>
            <a:r>
              <a:rPr lang="en-US" altLang="zh-TW" sz="1600"/>
              <a:t>32 </a:t>
            </a:r>
            <a:r>
              <a:rPr lang="zh-TW" altLang="en-US" sz="1600"/>
              <a:t>個十六進位制值。四個十六進位數字的群組以冒號 “</a:t>
            </a:r>
            <a:r>
              <a:rPr lang="en-US" altLang="zh-TW" sz="1600"/>
              <a:t>:” </a:t>
            </a:r>
            <a:r>
              <a:rPr lang="zh-TW" altLang="en-US" sz="1600"/>
              <a:t>分隔。 </a:t>
            </a:r>
          </a:p>
          <a:p>
            <a:pPr rtl="0">
              <a:lnSpc>
                <a:spcPct val="85000"/>
              </a:lnSpc>
              <a:spcBef>
                <a:spcPct val="30000"/>
              </a:spcBef>
              <a:buFont typeface="Arial" panose="020b0604020202020204" pitchFamily="34" charset="0"/>
              <a:buChar char="•"/>
            </a:pPr>
            <a:r>
              <a:rPr lang="en-US" altLang="zh-TW" sz="1600"/>
              <a:t>IPv6 </a:t>
            </a:r>
            <a:r>
              <a:rPr lang="zh-TW" altLang="en-US" sz="1600"/>
              <a:t>位址不區分大小寫，而且可以使用小寫或大寫寫。</a:t>
            </a:r>
          </a:p>
        </p:txBody>
      </p:sp>
      <p:sp>
        <p:nvSpPr>
          <p:cNvPr id="5" name="Rectangle 4">
            <a:extLst>
              <a:ext uri="{FF2B5EF4-FFF2-40B4-BE49-F238E27FC236}">
                <a16:creationId xmlns:a16="http://schemas.microsoft.com/office/drawing/2014/main" id="{9D152806-A70C-3F40-B8E0-3738FD2C1D8A}"/>
              </a:ext>
            </a:extLst>
          </p:cNvPr>
          <p:cNvSpPr/>
          <p:nvPr/>
        </p:nvSpPr>
        <p:spPr>
          <a:xfrm>
            <a:off x="355600" y="4218608"/>
            <a:ext cx="4572000" cy="523220"/>
          </a:xfrm>
          <a:prstGeom prst="rect">
            <a:avLst/>
          </a:prstGeom>
        </p:spPr>
        <p:txBody>
          <a:bodyPr>
            <a:spAutoFit/>
          </a:bodyPr>
          <a:lstStyle/>
          <a:p>
            <a:pPr rtl="0"/>
            <a:r>
              <a:rPr lang="zh-TW" altLang="en-US" sz="1400" b="1">
                <a:solidFill>
                  <a:srgbClr val="000000"/>
                </a:solidFill>
                <a:latin typeface="CiscoSans"/>
              </a:rPr>
              <a:t>注意</a:t>
            </a:r>
            <a:r>
              <a:rPr lang="zh-TW" altLang="en-US" sz="1400">
                <a:solidFill>
                  <a:srgbClr val="000000"/>
                </a:solidFill>
                <a:latin typeface="CiscoSans"/>
              </a:rPr>
              <a:t>：本課程中的 </a:t>
            </a:r>
            <a:r>
              <a:rPr lang="en-US" altLang="zh-TW" sz="1400">
                <a:solidFill>
                  <a:srgbClr val="000000"/>
                </a:solidFill>
                <a:latin typeface="CiscoSans"/>
              </a:rPr>
              <a:t>IP </a:t>
            </a:r>
            <a:r>
              <a:rPr lang="zh-TW" altLang="en-US" sz="1400">
                <a:solidFill>
                  <a:srgbClr val="000000"/>
                </a:solidFill>
                <a:latin typeface="CiscoSans"/>
              </a:rPr>
              <a:t>指的是 </a:t>
            </a:r>
            <a:r>
              <a:rPr lang="en-US" altLang="zh-TW" sz="1400">
                <a:solidFill>
                  <a:srgbClr val="000000"/>
                </a:solidFill>
                <a:latin typeface="CiscoSans"/>
              </a:rPr>
              <a:t>IPv4 </a:t>
            </a:r>
            <a:r>
              <a:rPr lang="zh-TW" altLang="en-US" sz="1400">
                <a:solidFill>
                  <a:srgbClr val="000000"/>
                </a:solidFill>
                <a:latin typeface="CiscoSans"/>
              </a:rPr>
              <a:t>和 </a:t>
            </a:r>
            <a:r>
              <a:rPr lang="en-US" altLang="zh-TW" sz="1400">
                <a:solidFill>
                  <a:srgbClr val="000000"/>
                </a:solidFill>
                <a:latin typeface="CiscoSans"/>
              </a:rPr>
              <a:t>IPv6 </a:t>
            </a:r>
            <a:r>
              <a:rPr lang="zh-TW" altLang="en-US" sz="1400">
                <a:solidFill>
                  <a:srgbClr val="000000"/>
                </a:solidFill>
                <a:latin typeface="CiscoSans"/>
              </a:rPr>
              <a:t>通訊協定。</a:t>
            </a:r>
            <a:r>
              <a:rPr lang="en-US" altLang="zh-TW" sz="1400">
                <a:solidFill>
                  <a:srgbClr val="000000"/>
                </a:solidFill>
                <a:latin typeface="CiscoSans"/>
              </a:rPr>
              <a:t>IPv6 </a:t>
            </a:r>
            <a:r>
              <a:rPr lang="zh-TW" altLang="en-US" sz="1400">
                <a:solidFill>
                  <a:srgbClr val="000000"/>
                </a:solidFill>
                <a:latin typeface="CiscoSans"/>
              </a:rPr>
              <a:t>是最新版本的 </a:t>
            </a:r>
            <a:r>
              <a:rPr lang="en-US" altLang="zh-TW" sz="1400">
                <a:solidFill>
                  <a:srgbClr val="000000"/>
                </a:solidFill>
                <a:latin typeface="CiscoSans"/>
              </a:rPr>
              <a:t>IP</a:t>
            </a:r>
            <a:r>
              <a:rPr lang="zh-TW" altLang="en-US" sz="1400">
                <a:solidFill>
                  <a:srgbClr val="000000"/>
                </a:solidFill>
                <a:latin typeface="CiscoSans"/>
              </a:rPr>
              <a:t>，正在取代較常見的 </a:t>
            </a:r>
            <a:r>
              <a:rPr lang="en-US" altLang="zh-TW" sz="1400">
                <a:solidFill>
                  <a:srgbClr val="000000"/>
                </a:solidFill>
                <a:latin typeface="CiscoSans"/>
              </a:rPr>
              <a:t>IPv4</a:t>
            </a:r>
            <a:r>
              <a:rPr lang="zh-TW" altLang="en-US" sz="1400">
                <a:solidFill>
                  <a:srgbClr val="000000"/>
                </a:solidFill>
                <a:latin typeface="CiscoSans"/>
              </a:rPr>
              <a:t>。 </a:t>
            </a:r>
          </a:p>
        </p:txBody>
      </p:sp>
      <p:pic>
        <p:nvPicPr>
          <p:cNvPr id="3" name="Picture 2">
            <a:extLst>
              <a:ext uri="{FF2B5EF4-FFF2-40B4-BE49-F238E27FC236}">
                <a16:creationId xmlns:a16="http://schemas.microsoft.com/office/drawing/2014/main" id="{0D6AA326-B67D-1641-A8A7-873233FFDF3A}"/>
              </a:ext>
            </a:extLst>
          </p:cNvPr>
          <p:cNvPicPr>
            <a:picLocks noChangeAspect="1"/>
          </p:cNvPicPr>
          <p:nvPr/>
        </p:nvPicPr>
        <p:blipFill>
          <a:blip r:embed="rId3"/>
          <a:stretch>
            <a:fillRect/>
          </a:stretch>
        </p:blipFill>
        <p:spPr>
          <a:xfrm>
            <a:off x="5078730" y="1656194"/>
            <a:ext cx="3562384" cy="2992932"/>
          </a:xfrm>
          <a:prstGeom prst="rect">
            <a:avLst/>
          </a:prstGeom>
        </p:spPr>
      </p:pic>
      <p:sp>
        <p:nvSpPr>
          <p:cNvPr id="2" name="投影片編號版面配置區 1"/>
          <p:cNvSpPr>
            <a:spLocks noGrp="1"/>
          </p:cNvSpPr>
          <p:nvPr>
            <p:ph type="sldNum" sz="quarter" idx="4"/>
          </p:nvPr>
        </p:nvSpPr>
        <p:spPr/>
        <p:txBody>
          <a:bodyPr/>
          <a:lstStyle/>
          <a:p>
            <a:pPr defTabSz="385754">
              <a:defRPr/>
            </a:pPr>
            <a:fld id="{2F5CCB13-0A32-4557-88E9-079F0C330695}" type="slidenum">
              <a:rPr lang="en-US" kern="0" smtClean="0">
                <a:solidFill>
                  <a:srgbClr val="595959"/>
                </a:solidFill>
              </a:rPr>
              <a:pPr defTabSz="385754">
                <a:defRPr/>
              </a:pPr>
              <a:t>73</a:t>
            </a:fld>
            <a:endParaRPr lang="en-US" kern="0">
              <a:solidFill>
                <a:srgbClr val="595959"/>
              </a:solidFill>
            </a:endParaRPr>
          </a:p>
        </p:txBody>
      </p:sp>
    </p:spTree>
    <p:custDataLst>
      <p:tags r:id="rId4"/>
    </p:custDataLst>
    <p:extLst>
      <p:ext uri="{BB962C8B-B14F-4D97-AF65-F5344CB8AC3E}">
        <p14:creationId xmlns:p14="http://schemas.microsoft.com/office/powerpoint/2010/main" val="1978581967"/>
      </p:ext>
    </p:extLst>
  </p:cSld>
  <p:clrMapOvr>
    <a:masterClrMapping/>
  </p:clrMapOvr>
  <p:transition spd="slow">
    <p:wipe/>
  </p:transition>
  <p:timing/>
</p:sld>
</file>

<file path=ppt/slides/slide730.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noAutofit/>
          </a:bodyPr>
          <a:lstStyle/>
          <a:p>
            <a:pPr marL="169859" indent="-169859">
              <a:spcAft>
                <a:spcPts val="600"/>
              </a:spcAft>
              <a:buFont typeface="Wingdings" panose="05000000000000000000" pitchFamily="2" charset="2"/>
            </a:pPr>
            <a:r>
              <a:rPr lang="en-US" altLang="zh-TW" sz="2700"/>
              <a:t>25.3 </a:t>
            </a:r>
            <a:r>
              <a:rPr lang="en-US" altLang="zh-TW" sz="2700" smtClean="0"/>
              <a:t>DHCPv6 </a:t>
            </a:r>
            <a:br>
              <a:rPr lang="en-US" sz="2700"/>
            </a:br>
            <a:r>
              <a:rPr lang="zh-TW" altLang="en-US" sz="2700"/>
              <a:t>在介面上啟用無狀態 </a:t>
            </a:r>
            <a:r>
              <a:rPr lang="en-US" altLang="zh-TW" sz="2700"/>
              <a:t>DHCPv6</a:t>
            </a:r>
          </a:p>
        </p:txBody>
      </p:sp>
      <p:sp>
        <p:nvSpPr>
          <p:cNvPr id="5" name="Content Placeholder 4">
            <a:extLst>
              <a:ext uri="{FF2B5EF4-FFF2-40B4-BE49-F238E27FC236}">
                <a16:creationId xmlns:a16="http://schemas.microsoft.com/office/drawing/2014/main" id="{DD74EEAD-2D16-DB4D-A711-E3530307F6CC}"/>
              </a:ext>
            </a:extLst>
          </p:cNvPr>
          <p:cNvSpPr>
            <a:spLocks noGrp="1"/>
          </p:cNvSpPr>
          <p:nvPr>
            <p:ph idx="1"/>
          </p:nvPr>
        </p:nvSpPr>
        <p:spPr>
          <a:xfrm>
            <a:off x="65432" y="1589087"/>
            <a:ext cx="8280057" cy="822960"/>
          </a:xfrm>
        </p:spPr>
        <p:txBody>
          <a:bodyPr/>
          <a:lstStyle/>
          <a:p>
            <a:pPr marL="0" indent="0" algn="l"/>
            <a:r>
              <a:rPr lang="zh-TW" altLang="en-US" sz="1600">
                <a:solidFill>
                  <a:srgbClr val="000000"/>
                </a:solidFill>
              </a:rPr>
              <a:t>無狀態 </a:t>
            </a:r>
            <a:r>
              <a:rPr lang="en-US" altLang="zh-TW" sz="1600">
                <a:solidFill>
                  <a:srgbClr val="000000"/>
                </a:solidFill>
              </a:rPr>
              <a:t>DHCPv6 </a:t>
            </a:r>
            <a:r>
              <a:rPr lang="zh-TW" altLang="en-US" sz="1600">
                <a:solidFill>
                  <a:srgbClr val="000000"/>
                </a:solidFill>
              </a:rPr>
              <a:t>使用 </a:t>
            </a:r>
            <a:r>
              <a:rPr lang="en-US" altLang="zh-TW" sz="1600" b="1">
                <a:solidFill>
                  <a:srgbClr val="000000"/>
                </a:solidFill>
              </a:rPr>
              <a:t>ipv6 nd other-config-flag</a:t>
            </a:r>
            <a:r>
              <a:rPr lang="zh-TW" altLang="en-US" sz="1600">
                <a:solidFill>
                  <a:srgbClr val="000000"/>
                </a:solidFill>
              </a:rPr>
              <a:t> 指令將 </a:t>
            </a:r>
            <a:r>
              <a:rPr lang="en-US" altLang="zh-TW" sz="1600">
                <a:solidFill>
                  <a:srgbClr val="000000"/>
                </a:solidFill>
              </a:rPr>
              <a:t>O </a:t>
            </a:r>
            <a:r>
              <a:rPr lang="zh-TW" altLang="en-US" sz="1600">
                <a:solidFill>
                  <a:srgbClr val="000000"/>
                </a:solidFill>
              </a:rPr>
              <a:t>旗標設定為 </a:t>
            </a:r>
            <a:r>
              <a:rPr lang="en-US" altLang="zh-TW" sz="1600">
                <a:solidFill>
                  <a:srgbClr val="000000"/>
                </a:solidFill>
              </a:rPr>
              <a:t>1</a:t>
            </a:r>
            <a:r>
              <a:rPr lang="zh-TW" altLang="en-US" sz="1600">
                <a:solidFill>
                  <a:srgbClr val="000000"/>
                </a:solidFill>
              </a:rPr>
              <a:t>。</a:t>
            </a:r>
          </a:p>
          <a:p>
            <a:pPr marL="342892" indent="-342892" algn="l">
              <a:buFont typeface="Arial" panose="020b0604020202020204" pitchFamily="34" charset="0"/>
              <a:buChar char="•"/>
            </a:pPr>
            <a:endParaRPr lang="en-US" sz="1600">
              <a:solidFill>
                <a:srgbClr val="000000"/>
              </a:solidFill>
            </a:endParaRPr>
          </a:p>
        </p:txBody>
      </p:sp>
      <p:sp>
        <p:nvSpPr>
          <p:cNvPr id="6" name="Content Placeholder 4">
            <a:extLst>
              <a:ext uri="{FF2B5EF4-FFF2-40B4-BE49-F238E27FC236}">
                <a16:creationId xmlns:a16="http://schemas.microsoft.com/office/drawing/2014/main" id="{70472E09-15C8-4F85-98BB-AE2DCA81ADA3}"/>
              </a:ext>
            </a:extLst>
          </p:cNvPr>
          <p:cNvSpPr txBox="1"/>
          <p:nvPr/>
        </p:nvSpPr>
        <p:spPr>
          <a:xfrm>
            <a:off x="270039" y="2412048"/>
            <a:ext cx="4273160" cy="2856865"/>
          </a:xfrm>
          <a:prstGeom prst="rect">
            <a:avLst/>
          </a:prstGeom>
        </p:spPr>
        <p:txBody>
          <a:bodyPr lIns="91420" tIns="45710" rIns="91420" bIns="45710">
            <a:noAutofit/>
          </a:bodyPr>
          <a:lstStyle>
            <a:lvl1pPr marL="285690" marR="0" indent="-285690" algn="ctr" defTabSz="457105" rtl="0" eaLnBrk="1" fontAlgn="auto" latinLnBrk="0" hangingPunct="1">
              <a:lnSpc>
                <a:spcPct val="100000"/>
              </a:lnSpc>
              <a:spcBef>
                <a:spcPct val="20000"/>
              </a:spcBef>
              <a:spcAft>
                <a:spcPct val="0"/>
              </a:spcAft>
              <a:buClrTx/>
              <a:buSzTx/>
              <a:buFont typeface="Arial"/>
              <a:buNone/>
              <a:defRPr lang="en-US" sz="2000" b="0" i="0" kern="1200" baseline="0">
                <a:solidFill>
                  <a:schemeClr val="bg1"/>
                </a:solidFill>
                <a:latin typeface="+mn-lt"/>
                <a:ea typeface="ＭＳ Ｐゴシック" charset="0"/>
                <a:cs typeface="CiscoSans ExtraLight"/>
              </a:defRPr>
            </a:lvl1pPr>
            <a:lvl2pPr marL="358775" indent="-215900" algn="l" defTabSz="684213" rtl="0" eaLnBrk="1" fontAlgn="base" hangingPunct="1">
              <a:lnSpc>
                <a:spcPct val="95000"/>
              </a:lnSpc>
              <a:spcBef>
                <a:spcPts val="600"/>
              </a:spcBef>
              <a:spcAft>
                <a:spcPct val="0"/>
              </a:spcAft>
              <a:buClr>
                <a:schemeClr val="tx2"/>
              </a:buClr>
              <a:buFont typeface="Arial"/>
              <a:buChar char="•"/>
              <a:defRPr lang="en-US" sz="1400" kern="120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a:buChar char="•"/>
              <a:defRPr lang="en-US" sz="1200" kern="120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a:buChar char="•"/>
              <a:defRPr lang="en-US" sz="1100" kern="120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a:buChar char="•"/>
              <a:defRPr lang="en-US" sz="1100" kern="120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anose="020b0604020202020204"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anose="020b0604020202020204"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anose="020b0604020202020204"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0" indent="0" algn="l"/>
            <a:r>
              <a:rPr lang="zh-TW" altLang="en-US" sz="1600">
                <a:solidFill>
                  <a:srgbClr val="000000"/>
                </a:solidFill>
              </a:rPr>
              <a:t>突出顯示的輸出確認 </a:t>
            </a:r>
            <a:r>
              <a:rPr lang="en-US" altLang="zh-TW" sz="1600">
                <a:solidFill>
                  <a:srgbClr val="000000"/>
                </a:solidFill>
              </a:rPr>
              <a:t>RA </a:t>
            </a:r>
            <a:r>
              <a:rPr lang="zh-TW" altLang="en-US" sz="1600">
                <a:solidFill>
                  <a:srgbClr val="000000"/>
                </a:solidFill>
              </a:rPr>
              <a:t>將告訴接收主機使用無狀態自動設定（</a:t>
            </a:r>
            <a:r>
              <a:rPr lang="en-US" altLang="zh-TW" sz="1600">
                <a:solidFill>
                  <a:srgbClr val="000000"/>
                </a:solidFill>
              </a:rPr>
              <a:t>A </a:t>
            </a:r>
            <a:r>
              <a:rPr lang="zh-TW" altLang="en-US" sz="1600">
                <a:solidFill>
                  <a:srgbClr val="000000"/>
                </a:solidFill>
              </a:rPr>
              <a:t>旗標 </a:t>
            </a:r>
            <a:r>
              <a:rPr lang="en-US" altLang="zh-TW" sz="1600">
                <a:solidFill>
                  <a:srgbClr val="000000"/>
                </a:solidFill>
              </a:rPr>
              <a:t>= 1</a:t>
            </a:r>
            <a:r>
              <a:rPr lang="zh-TW" altLang="en-US" sz="1600">
                <a:solidFill>
                  <a:srgbClr val="000000"/>
                </a:solidFill>
              </a:rPr>
              <a:t>）並聯繫 </a:t>
            </a:r>
            <a:r>
              <a:rPr lang="en-US" altLang="zh-TW" sz="1600">
                <a:solidFill>
                  <a:srgbClr val="000000"/>
                </a:solidFill>
              </a:rPr>
              <a:t>DHCPv6 </a:t>
            </a:r>
            <a:r>
              <a:rPr lang="zh-TW" altLang="en-US" sz="1600">
                <a:solidFill>
                  <a:srgbClr val="000000"/>
                </a:solidFill>
              </a:rPr>
              <a:t>伺服器以獲取另一個設定資訊（</a:t>
            </a:r>
            <a:r>
              <a:rPr lang="en-US" altLang="zh-TW" sz="1600">
                <a:solidFill>
                  <a:srgbClr val="000000"/>
                </a:solidFill>
              </a:rPr>
              <a:t>O </a:t>
            </a:r>
            <a:r>
              <a:rPr lang="zh-TW" altLang="en-US" sz="1600">
                <a:solidFill>
                  <a:srgbClr val="000000"/>
                </a:solidFill>
              </a:rPr>
              <a:t>旗標 </a:t>
            </a:r>
            <a:r>
              <a:rPr lang="en-US" altLang="zh-TW" sz="1600">
                <a:solidFill>
                  <a:srgbClr val="000000"/>
                </a:solidFill>
              </a:rPr>
              <a:t>= 1</a:t>
            </a:r>
            <a:r>
              <a:rPr lang="zh-TW" altLang="en-US" sz="1600">
                <a:solidFill>
                  <a:srgbClr val="000000"/>
                </a:solidFill>
              </a:rPr>
              <a:t>）。</a:t>
            </a:r>
          </a:p>
          <a:p>
            <a:pPr marL="342892" indent="-342892" algn="l">
              <a:buFont typeface="Arial" panose="020b0604020202020204" pitchFamily="34" charset="0"/>
              <a:buChar char="•"/>
            </a:pPr>
            <a:endParaRPr lang="en-CA" sz="1600" b="1">
              <a:solidFill>
                <a:srgbClr val="000000"/>
              </a:solidFill>
            </a:endParaRPr>
          </a:p>
          <a:p>
            <a:pPr marL="0" indent="0" algn="l"/>
            <a:r>
              <a:rPr lang="zh-TW" altLang="en-US" sz="1600" b="1">
                <a:solidFill>
                  <a:srgbClr val="000000"/>
                </a:solidFill>
              </a:rPr>
              <a:t>注意：</a:t>
            </a:r>
            <a:r>
              <a:rPr lang="zh-TW" altLang="en-US" sz="1600">
                <a:solidFill>
                  <a:srgbClr val="000000"/>
                </a:solidFill>
              </a:rPr>
              <a:t> 你可以使用 </a:t>
            </a:r>
            <a:r>
              <a:rPr lang="en-US" altLang="zh-TW" sz="1600" b="1">
                <a:solidFill>
                  <a:srgbClr val="000000"/>
                </a:solidFill>
              </a:rPr>
              <a:t>no ipv6 nd other-config-flag</a:t>
            </a:r>
            <a:r>
              <a:rPr lang="zh-TW" altLang="en-US" sz="1600">
                <a:solidFill>
                  <a:srgbClr val="000000"/>
                </a:solidFill>
              </a:rPr>
              <a:t> 將介面重置為預設的 </a:t>
            </a:r>
            <a:r>
              <a:rPr lang="en-US" altLang="zh-TW" sz="1600">
                <a:solidFill>
                  <a:srgbClr val="000000"/>
                </a:solidFill>
              </a:rPr>
              <a:t>SLAAC </a:t>
            </a:r>
            <a:r>
              <a:rPr lang="zh-TW" altLang="en-US" sz="1600">
                <a:solidFill>
                  <a:srgbClr val="000000"/>
                </a:solidFill>
              </a:rPr>
              <a:t>僅選項（</a:t>
            </a:r>
            <a:r>
              <a:rPr lang="en-US" altLang="zh-TW" sz="1600">
                <a:solidFill>
                  <a:srgbClr val="000000"/>
                </a:solidFill>
              </a:rPr>
              <a:t>O </a:t>
            </a:r>
            <a:r>
              <a:rPr lang="zh-TW" altLang="en-US" sz="1600">
                <a:solidFill>
                  <a:srgbClr val="000000"/>
                </a:solidFill>
              </a:rPr>
              <a:t>旗標 </a:t>
            </a:r>
            <a:r>
              <a:rPr lang="en-US" altLang="zh-TW" sz="1600">
                <a:solidFill>
                  <a:srgbClr val="000000"/>
                </a:solidFill>
              </a:rPr>
              <a:t>= 0</a:t>
            </a:r>
            <a:r>
              <a:rPr lang="zh-TW" altLang="en-US" sz="1600">
                <a:solidFill>
                  <a:srgbClr val="000000"/>
                </a:solidFill>
              </a:rPr>
              <a:t>）。 </a:t>
            </a:r>
          </a:p>
          <a:p>
            <a:pPr marL="342892" indent="-342892" algn="l">
              <a:buFont typeface="Arial" panose="020b0604020202020204" pitchFamily="34" charset="0"/>
              <a:buChar char="•"/>
            </a:pPr>
            <a:endParaRPr lang="en-CA" sz="1600">
              <a:solidFill>
                <a:srgbClr val="000000"/>
              </a:solidFill>
            </a:endParaRPr>
          </a:p>
        </p:txBody>
      </p:sp>
      <p:pic>
        <p:nvPicPr>
          <p:cNvPr id="8" name="Picture 7">
            <a:extLst>
              <a:ext uri="{FF2B5EF4-FFF2-40B4-BE49-F238E27FC236}">
                <a16:creationId xmlns:a16="http://schemas.microsoft.com/office/drawing/2014/main" id="{B33E5050-323D-F94B-A72B-1F5106A8B6C9}"/>
              </a:ext>
            </a:extLst>
          </p:cNvPr>
          <p:cNvPicPr>
            <a:picLocks noChangeAspect="1"/>
          </p:cNvPicPr>
          <p:nvPr/>
        </p:nvPicPr>
        <p:blipFill>
          <a:blip r:embed="rId3"/>
          <a:stretch>
            <a:fillRect/>
          </a:stretch>
        </p:blipFill>
        <p:spPr>
          <a:xfrm>
            <a:off x="4962163" y="2412047"/>
            <a:ext cx="4006898" cy="2630169"/>
          </a:xfrm>
          <a:prstGeom prst="rect">
            <a:avLst/>
          </a:prstGeom>
        </p:spPr>
      </p:pic>
      <p:sp>
        <p:nvSpPr>
          <p:cNvPr id="2" name="投影片編號版面配置區 1"/>
          <p:cNvSpPr>
            <a:spLocks noGrp="1"/>
          </p:cNvSpPr>
          <p:nvPr>
            <p:ph type="sldNum" sz="quarter" idx="12"/>
          </p:nvPr>
        </p:nvSpPr>
        <p:spPr/>
        <p:txBody>
          <a:bodyPr/>
          <a:lstStyle/>
          <a:p>
            <a:fld id="{4FAB73BC-B049-4115-A692-8D63A059BFB8}" type="slidenum">
              <a:rPr lang="en-US" smtClean="0"/>
              <a:t>730</a:t>
            </a:fld>
            <a:endParaRPr lang="en-US"/>
          </a:p>
        </p:txBody>
      </p:sp>
    </p:spTree>
    <p:extLst>
      <p:ext uri="{BB962C8B-B14F-4D97-AF65-F5344CB8AC3E}">
        <p14:creationId xmlns:p14="http://schemas.microsoft.com/office/powerpoint/2010/main" val="10113597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731.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noAutofit/>
          </a:bodyPr>
          <a:lstStyle/>
          <a:p>
            <a:pPr marL="169859" indent="-169859">
              <a:spcAft>
                <a:spcPts val="600"/>
              </a:spcAft>
              <a:buFont typeface="Wingdings" panose="05000000000000000000" pitchFamily="2" charset="2"/>
            </a:pPr>
            <a:r>
              <a:rPr lang="en-US" altLang="zh-TW" sz="2700"/>
              <a:t>25.3 </a:t>
            </a:r>
            <a:r>
              <a:rPr lang="en-US" altLang="zh-TW" sz="2700" smtClean="0"/>
              <a:t>DHCPv6</a:t>
            </a:r>
            <a:br>
              <a:rPr lang="en-US" sz="2700"/>
            </a:br>
            <a:r>
              <a:rPr lang="zh-TW" altLang="en-US" sz="2700"/>
              <a:t>有狀態 </a:t>
            </a:r>
            <a:r>
              <a:rPr lang="en-US" altLang="zh-TW" sz="2700"/>
              <a:t>DHCPv6 </a:t>
            </a:r>
            <a:r>
              <a:rPr lang="zh-TW" altLang="en-US" sz="2700"/>
              <a:t>操作</a:t>
            </a:r>
          </a:p>
        </p:txBody>
      </p:sp>
      <p:sp>
        <p:nvSpPr>
          <p:cNvPr id="4" name="Content Placeholder 3">
            <a:extLst>
              <a:ext uri="{FF2B5EF4-FFF2-40B4-BE49-F238E27FC236}">
                <a16:creationId xmlns:a16="http://schemas.microsoft.com/office/drawing/2014/main" id="{CC4FE5E9-1C04-5F47-929B-D8DEEDE9D4EB}"/>
              </a:ext>
            </a:extLst>
          </p:cNvPr>
          <p:cNvSpPr>
            <a:spLocks noGrp="1"/>
          </p:cNvSpPr>
          <p:nvPr>
            <p:ph idx="1"/>
          </p:nvPr>
        </p:nvSpPr>
        <p:spPr>
          <a:xfrm>
            <a:off x="474662" y="1589088"/>
            <a:ext cx="8280057" cy="1252411"/>
          </a:xfrm>
        </p:spPr>
        <p:txBody>
          <a:bodyPr/>
          <a:lstStyle/>
          <a:p>
            <a:pPr marL="0" indent="0" algn="l"/>
            <a:r>
              <a:rPr lang="zh-TW" altLang="en-US" sz="1600">
                <a:solidFill>
                  <a:srgbClr val="000000"/>
                </a:solidFill>
              </a:rPr>
              <a:t>如果 </a:t>
            </a:r>
            <a:r>
              <a:rPr lang="en-US" altLang="zh-TW" sz="1600">
                <a:solidFill>
                  <a:srgbClr val="000000"/>
                </a:solidFill>
              </a:rPr>
              <a:t>RA </a:t>
            </a:r>
            <a:r>
              <a:rPr lang="zh-TW" altLang="en-US" sz="1600">
                <a:solidFill>
                  <a:srgbClr val="000000"/>
                </a:solidFill>
              </a:rPr>
              <a:t>指出有狀態的 </a:t>
            </a:r>
            <a:r>
              <a:rPr lang="en-US" altLang="zh-TW" sz="1600">
                <a:solidFill>
                  <a:srgbClr val="000000"/>
                </a:solidFill>
              </a:rPr>
              <a:t>DHCPv6 </a:t>
            </a:r>
            <a:r>
              <a:rPr lang="zh-TW" altLang="en-US" sz="1600">
                <a:solidFill>
                  <a:srgbClr val="000000"/>
                </a:solidFill>
              </a:rPr>
              <a:t>方法，則主機會連絡 </a:t>
            </a:r>
            <a:r>
              <a:rPr lang="en-US" altLang="zh-TW" sz="1600">
                <a:solidFill>
                  <a:srgbClr val="000000"/>
                </a:solidFill>
              </a:rPr>
              <a:t>DHCPv6 </a:t>
            </a:r>
            <a:r>
              <a:rPr lang="zh-TW" altLang="en-US" sz="1600">
                <a:solidFill>
                  <a:srgbClr val="000000"/>
                </a:solidFill>
              </a:rPr>
              <a:t>伺服器以取得所有設定資訊。</a:t>
            </a:r>
          </a:p>
          <a:p>
            <a:pPr marL="342892" indent="-342892" algn="l">
              <a:buFont typeface="Arial" panose="020b0604020202020204" pitchFamily="34" charset="0"/>
              <a:buChar char="•"/>
            </a:pPr>
            <a:r>
              <a:rPr lang="zh-TW" altLang="en-US" sz="1600" b="1">
                <a:solidFill>
                  <a:srgbClr val="000000"/>
                </a:solidFill>
              </a:rPr>
              <a:t>注意</a:t>
            </a:r>
            <a:r>
              <a:rPr lang="zh-TW" altLang="en-US" sz="1600">
                <a:solidFill>
                  <a:srgbClr val="000000"/>
                </a:solidFill>
              </a:rPr>
              <a:t>：</a:t>
            </a:r>
            <a:r>
              <a:rPr lang="en-US" altLang="zh-TW" sz="1600">
                <a:solidFill>
                  <a:srgbClr val="000000"/>
                </a:solidFill>
              </a:rPr>
              <a:t>DHCPv6 </a:t>
            </a:r>
            <a:r>
              <a:rPr lang="zh-TW" altLang="en-US" sz="1600">
                <a:solidFill>
                  <a:srgbClr val="000000"/>
                </a:solidFill>
              </a:rPr>
              <a:t>伺服器是有狀態的，並維護 </a:t>
            </a:r>
            <a:r>
              <a:rPr lang="en-US" altLang="zh-TW" sz="1600">
                <a:solidFill>
                  <a:srgbClr val="000000"/>
                </a:solidFill>
              </a:rPr>
              <a:t>IPv6 </a:t>
            </a:r>
            <a:r>
              <a:rPr lang="zh-TW" altLang="en-US" sz="1600">
                <a:solidFill>
                  <a:srgbClr val="000000"/>
                </a:solidFill>
              </a:rPr>
              <a:t>位址繫結的清單。 </a:t>
            </a:r>
          </a:p>
          <a:p>
            <a:pPr marL="342892" indent="-342892" algn="l">
              <a:buFont typeface="Arial" panose="020b0604020202020204" pitchFamily="34" charset="0"/>
              <a:buChar char="•"/>
            </a:pPr>
            <a:endParaRPr lang="en-US" sz="1600">
              <a:solidFill>
                <a:srgbClr val="000000"/>
              </a:solidFill>
            </a:endParaRPr>
          </a:p>
        </p:txBody>
      </p:sp>
      <p:sp>
        <p:nvSpPr>
          <p:cNvPr id="5" name="Content Placeholder 3">
            <a:extLst>
              <a:ext uri="{FF2B5EF4-FFF2-40B4-BE49-F238E27FC236}">
                <a16:creationId xmlns:a16="http://schemas.microsoft.com/office/drawing/2014/main" id="{07DB59C5-8A41-490D-99D0-C4C2AE9CE087}"/>
              </a:ext>
            </a:extLst>
          </p:cNvPr>
          <p:cNvSpPr txBox="1"/>
          <p:nvPr/>
        </p:nvSpPr>
        <p:spPr>
          <a:xfrm>
            <a:off x="232242" y="2658618"/>
            <a:ext cx="5473615" cy="2724912"/>
          </a:xfrm>
          <a:prstGeom prst="rect">
            <a:avLst/>
          </a:prstGeom>
        </p:spPr>
        <p:txBody>
          <a:bodyPr lIns="91420" tIns="45710" rIns="91420" bIns="45710">
            <a:noAutofit/>
          </a:bodyPr>
          <a:lstStyle>
            <a:lvl1pPr marL="285690" marR="0" indent="-285690" algn="ctr" defTabSz="457105" rtl="0" eaLnBrk="1" fontAlgn="auto" latinLnBrk="0" hangingPunct="1">
              <a:lnSpc>
                <a:spcPct val="100000"/>
              </a:lnSpc>
              <a:spcBef>
                <a:spcPct val="20000"/>
              </a:spcBef>
              <a:spcAft>
                <a:spcPct val="0"/>
              </a:spcAft>
              <a:buClrTx/>
              <a:buSzTx/>
              <a:buFont typeface="Arial"/>
              <a:buNone/>
              <a:defRPr lang="en-US" sz="2000" b="0" i="0" kern="1200" baseline="0">
                <a:solidFill>
                  <a:schemeClr val="bg1"/>
                </a:solidFill>
                <a:latin typeface="+mn-lt"/>
                <a:ea typeface="ＭＳ Ｐゴシック" charset="0"/>
                <a:cs typeface="CiscoSans ExtraLight"/>
              </a:defRPr>
            </a:lvl1pPr>
            <a:lvl2pPr marL="358775" indent="-215900" algn="l" defTabSz="684213" rtl="0" eaLnBrk="1" fontAlgn="base" hangingPunct="1">
              <a:lnSpc>
                <a:spcPct val="95000"/>
              </a:lnSpc>
              <a:spcBef>
                <a:spcPts val="600"/>
              </a:spcBef>
              <a:spcAft>
                <a:spcPct val="0"/>
              </a:spcAft>
              <a:buClr>
                <a:schemeClr val="tx2"/>
              </a:buClr>
              <a:buFont typeface="Arial"/>
              <a:buChar char="•"/>
              <a:defRPr lang="en-US" sz="1400" kern="120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a:buChar char="•"/>
              <a:defRPr lang="en-US" sz="1200" kern="120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a:buChar char="•"/>
              <a:defRPr lang="en-US" sz="1100" kern="120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a:buChar char="•"/>
              <a:defRPr lang="en-US" sz="1100" kern="120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anose="020b0604020202020204"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anose="020b0604020202020204"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anose="020b0604020202020204"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0" indent="0" algn="l"/>
            <a:r>
              <a:rPr lang="zh-TW" altLang="en-US" sz="1600">
                <a:solidFill>
                  <a:srgbClr val="000000"/>
                </a:solidFill>
              </a:rPr>
              <a:t>例如，</a:t>
            </a:r>
            <a:r>
              <a:rPr lang="en-US" altLang="zh-TW" sz="1600">
                <a:solidFill>
                  <a:srgbClr val="000000"/>
                </a:solidFill>
              </a:rPr>
              <a:t>PC1 </a:t>
            </a:r>
            <a:r>
              <a:rPr lang="zh-TW" altLang="en-US" sz="1600">
                <a:solidFill>
                  <a:srgbClr val="000000"/>
                </a:solidFill>
              </a:rPr>
              <a:t>會收到有狀態的 </a:t>
            </a:r>
            <a:r>
              <a:rPr lang="en-US" altLang="zh-TW" sz="1600">
                <a:solidFill>
                  <a:srgbClr val="000000"/>
                </a:solidFill>
              </a:rPr>
              <a:t>RA </a:t>
            </a:r>
            <a:r>
              <a:rPr lang="zh-TW" altLang="en-US" sz="1600">
                <a:solidFill>
                  <a:srgbClr val="000000"/>
                </a:solidFill>
              </a:rPr>
              <a:t>訊息，其中包含：</a:t>
            </a:r>
          </a:p>
          <a:p>
            <a:pPr marL="415975" lvl="1" indent="-342892">
              <a:buFont typeface="Arial" panose="020b0604020202020204" pitchFamily="34" charset="0"/>
              <a:buChar char="•"/>
            </a:pPr>
            <a:r>
              <a:rPr lang="en-US" altLang="zh-TW">
                <a:solidFill>
                  <a:srgbClr val="000000"/>
                </a:solidFill>
              </a:rPr>
              <a:t>IPv6 GUA </a:t>
            </a:r>
            <a:r>
              <a:rPr lang="zh-TW" altLang="en-US">
                <a:solidFill>
                  <a:srgbClr val="000000"/>
                </a:solidFill>
              </a:rPr>
              <a:t>網路前置碼和前置碼長度。</a:t>
            </a:r>
          </a:p>
          <a:p>
            <a:pPr marL="415975" lvl="1" indent="-342892">
              <a:buFont typeface="Arial" panose="020b0604020202020204" pitchFamily="34" charset="0"/>
              <a:buChar char="•"/>
            </a:pPr>
            <a:r>
              <a:rPr lang="en-US" altLang="zh-TW">
                <a:solidFill>
                  <a:srgbClr val="000000"/>
                </a:solidFill>
              </a:rPr>
              <a:t>A </a:t>
            </a:r>
            <a:r>
              <a:rPr lang="zh-TW" altLang="en-US">
                <a:solidFill>
                  <a:srgbClr val="000000"/>
                </a:solidFill>
              </a:rPr>
              <a:t>旗標設定為 </a:t>
            </a:r>
            <a:r>
              <a:rPr lang="en-US" altLang="zh-TW">
                <a:solidFill>
                  <a:srgbClr val="000000"/>
                </a:solidFill>
              </a:rPr>
              <a:t>0</a:t>
            </a:r>
            <a:r>
              <a:rPr lang="zh-TW" altLang="en-US">
                <a:solidFill>
                  <a:srgbClr val="000000"/>
                </a:solidFill>
              </a:rPr>
              <a:t>，通知主機連絡 </a:t>
            </a:r>
            <a:r>
              <a:rPr lang="en-US" altLang="zh-TW">
                <a:solidFill>
                  <a:srgbClr val="000000"/>
                </a:solidFill>
              </a:rPr>
              <a:t>DHCPv6 </a:t>
            </a:r>
            <a:r>
              <a:rPr lang="zh-TW" altLang="en-US">
                <a:solidFill>
                  <a:srgbClr val="000000"/>
                </a:solidFill>
              </a:rPr>
              <a:t>伺服器。</a:t>
            </a:r>
          </a:p>
          <a:p>
            <a:pPr marL="415975" lvl="1" indent="-342892">
              <a:buFont typeface="Arial" panose="020b0604020202020204" pitchFamily="34" charset="0"/>
              <a:buChar char="•"/>
            </a:pPr>
            <a:r>
              <a:rPr lang="en-US" altLang="zh-TW">
                <a:solidFill>
                  <a:srgbClr val="000000"/>
                </a:solidFill>
              </a:rPr>
              <a:t>O </a:t>
            </a:r>
            <a:r>
              <a:rPr lang="zh-TW" altLang="en-US">
                <a:solidFill>
                  <a:srgbClr val="000000"/>
                </a:solidFill>
              </a:rPr>
              <a:t>旗標設定為 </a:t>
            </a:r>
            <a:r>
              <a:rPr lang="en-US" altLang="zh-TW">
                <a:solidFill>
                  <a:srgbClr val="000000"/>
                </a:solidFill>
              </a:rPr>
              <a:t>0</a:t>
            </a:r>
            <a:r>
              <a:rPr lang="zh-TW" altLang="en-US">
                <a:solidFill>
                  <a:srgbClr val="000000"/>
                </a:solidFill>
              </a:rPr>
              <a:t>，通知主機連絡 </a:t>
            </a:r>
            <a:r>
              <a:rPr lang="en-US" altLang="zh-TW">
                <a:solidFill>
                  <a:srgbClr val="000000"/>
                </a:solidFill>
              </a:rPr>
              <a:t>DHCPv6 </a:t>
            </a:r>
            <a:r>
              <a:rPr lang="zh-TW" altLang="en-US">
                <a:solidFill>
                  <a:srgbClr val="000000"/>
                </a:solidFill>
              </a:rPr>
              <a:t>伺服器。</a:t>
            </a:r>
          </a:p>
          <a:p>
            <a:pPr marL="415975" lvl="1" indent="-342892">
              <a:buFont typeface="Arial" panose="020b0604020202020204" pitchFamily="34" charset="0"/>
              <a:buChar char="•"/>
            </a:pPr>
            <a:r>
              <a:rPr lang="en-US" altLang="zh-TW">
                <a:solidFill>
                  <a:srgbClr val="000000"/>
                </a:solidFill>
              </a:rPr>
              <a:t>M </a:t>
            </a:r>
            <a:r>
              <a:rPr lang="zh-TW" altLang="en-US">
                <a:solidFill>
                  <a:srgbClr val="000000"/>
                </a:solidFill>
              </a:rPr>
              <a:t>旗標設定為 </a:t>
            </a:r>
            <a:r>
              <a:rPr lang="en-US" altLang="zh-TW">
                <a:solidFill>
                  <a:srgbClr val="000000"/>
                </a:solidFill>
              </a:rPr>
              <a:t>1</a:t>
            </a:r>
            <a:r>
              <a:rPr lang="zh-TW" altLang="en-US">
                <a:solidFill>
                  <a:srgbClr val="000000"/>
                </a:solidFill>
              </a:rPr>
              <a:t>。</a:t>
            </a:r>
          </a:p>
          <a:p>
            <a:pPr marL="415975" lvl="1" indent="-342892">
              <a:buFont typeface="Arial" panose="020b0604020202020204" pitchFamily="34" charset="0"/>
              <a:buChar char="•"/>
            </a:pPr>
            <a:endParaRPr lang="en-CA" sz="1600">
              <a:solidFill>
                <a:srgbClr val="000000"/>
              </a:solidFill>
            </a:endParaRPr>
          </a:p>
          <a:p>
            <a:pPr marL="415975" lvl="1" indent="-342892">
              <a:buFont typeface="Arial" panose="020b0604020202020204" pitchFamily="34" charset="0"/>
              <a:buChar char="•"/>
            </a:pPr>
            <a:r>
              <a:rPr lang="en-US" altLang="zh-TW" sz="1600">
                <a:solidFill>
                  <a:srgbClr val="000000"/>
                </a:solidFill>
              </a:rPr>
              <a:t>PC1 </a:t>
            </a:r>
            <a:r>
              <a:rPr lang="zh-TW" altLang="en-US" sz="1600">
                <a:solidFill>
                  <a:srgbClr val="000000"/>
                </a:solidFill>
              </a:rPr>
              <a:t>會傳送 </a:t>
            </a:r>
            <a:r>
              <a:rPr lang="en-US" altLang="zh-TW" sz="1600">
                <a:solidFill>
                  <a:srgbClr val="000000"/>
                </a:solidFill>
              </a:rPr>
              <a:t>DHCPv6 SOLICIT </a:t>
            </a:r>
            <a:r>
              <a:rPr lang="zh-TW" altLang="en-US" sz="1600">
                <a:solidFill>
                  <a:srgbClr val="000000"/>
                </a:solidFill>
              </a:rPr>
              <a:t>訊息，從有狀態的 </a:t>
            </a:r>
            <a:r>
              <a:rPr lang="en-US" altLang="zh-TW" sz="1600">
                <a:solidFill>
                  <a:srgbClr val="000000"/>
                </a:solidFill>
              </a:rPr>
              <a:t>DHCPv6 </a:t>
            </a:r>
            <a:r>
              <a:rPr lang="zh-TW" altLang="en-US" sz="1600">
                <a:solidFill>
                  <a:srgbClr val="000000"/>
                </a:solidFill>
              </a:rPr>
              <a:t>伺服器尋求其他資訊。</a:t>
            </a:r>
          </a:p>
          <a:p>
            <a:pPr marL="0" indent="0" algn="l"/>
            <a:endParaRPr lang="en-CA" sz="1600">
              <a:solidFill>
                <a:srgbClr val="000000"/>
              </a:solidFill>
            </a:endParaRPr>
          </a:p>
        </p:txBody>
      </p:sp>
      <p:pic>
        <p:nvPicPr>
          <p:cNvPr id="15" name="Picture 14">
            <a:extLst>
              <a:ext uri="{FF2B5EF4-FFF2-40B4-BE49-F238E27FC236}">
                <a16:creationId xmlns:a16="http://schemas.microsoft.com/office/drawing/2014/main" id="{1BCA522B-739E-4D8F-B8BE-6AD2766AF70A}"/>
              </a:ext>
            </a:extLst>
          </p:cNvPr>
          <p:cNvPicPr>
            <a:picLocks noChangeAspect="1"/>
          </p:cNvPicPr>
          <p:nvPr/>
        </p:nvPicPr>
        <p:blipFill>
          <a:blip r:embed="rId3"/>
          <a:stretch>
            <a:fillRect/>
          </a:stretch>
        </p:blipFill>
        <p:spPr>
          <a:xfrm>
            <a:off x="5817326" y="2737079"/>
            <a:ext cx="3179814" cy="2337288"/>
          </a:xfrm>
          <a:prstGeom prst="rect">
            <a:avLst/>
          </a:prstGeom>
        </p:spPr>
      </p:pic>
      <p:sp>
        <p:nvSpPr>
          <p:cNvPr id="2" name="投影片編號版面配置區 1"/>
          <p:cNvSpPr>
            <a:spLocks noGrp="1"/>
          </p:cNvSpPr>
          <p:nvPr>
            <p:ph type="sldNum" sz="quarter" idx="12"/>
          </p:nvPr>
        </p:nvSpPr>
        <p:spPr/>
        <p:txBody>
          <a:bodyPr/>
          <a:lstStyle/>
          <a:p>
            <a:fld id="{4FAB73BC-B049-4115-A692-8D63A059BFB8}" type="slidenum">
              <a:rPr lang="en-US" smtClean="0"/>
              <a:t>731</a:t>
            </a:fld>
            <a:endParaRPr lang="en-US"/>
          </a:p>
        </p:txBody>
      </p:sp>
    </p:spTree>
    <p:extLst>
      <p:ext uri="{BB962C8B-B14F-4D97-AF65-F5344CB8AC3E}">
        <p14:creationId xmlns:p14="http://schemas.microsoft.com/office/powerpoint/2010/main" val="201060242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732.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noAutofit/>
          </a:bodyPr>
          <a:lstStyle/>
          <a:p>
            <a:pPr marL="169859" indent="-169859">
              <a:spcAft>
                <a:spcPts val="600"/>
              </a:spcAft>
              <a:buFont typeface="Wingdings" panose="05000000000000000000" pitchFamily="2" charset="2"/>
            </a:pPr>
            <a:r>
              <a:rPr lang="en-US" altLang="zh-TW" sz="2700"/>
              <a:t>25.3 </a:t>
            </a:r>
            <a:r>
              <a:rPr lang="en-US" altLang="zh-TW" sz="2700" smtClean="0"/>
              <a:t>DHCPv6 </a:t>
            </a:r>
            <a:br>
              <a:rPr lang="en-US" sz="2700"/>
            </a:br>
            <a:r>
              <a:rPr lang="zh-TW" altLang="en-US" sz="2700"/>
              <a:t>介面上啟用有狀態 </a:t>
            </a:r>
            <a:r>
              <a:rPr lang="en-US" altLang="zh-TW" sz="2700"/>
              <a:t>DHCPv6</a:t>
            </a:r>
          </a:p>
        </p:txBody>
      </p:sp>
      <p:sp>
        <p:nvSpPr>
          <p:cNvPr id="5" name="Content Placeholder 4">
            <a:extLst>
              <a:ext uri="{FF2B5EF4-FFF2-40B4-BE49-F238E27FC236}">
                <a16:creationId xmlns:a16="http://schemas.microsoft.com/office/drawing/2014/main" id="{FE4E1224-FE22-9D42-836D-07041A77D119}"/>
              </a:ext>
            </a:extLst>
          </p:cNvPr>
          <p:cNvSpPr>
            <a:spLocks noGrp="1"/>
          </p:cNvSpPr>
          <p:nvPr>
            <p:ph idx="1"/>
          </p:nvPr>
        </p:nvSpPr>
        <p:spPr>
          <a:xfrm>
            <a:off x="474662" y="1589087"/>
            <a:ext cx="8280057" cy="635145"/>
          </a:xfrm>
        </p:spPr>
        <p:txBody>
          <a:bodyPr/>
          <a:lstStyle/>
          <a:p>
            <a:pPr marL="0" indent="0" algn="l"/>
            <a:r>
              <a:rPr lang="zh-TW" altLang="en-US" sz="1600">
                <a:solidFill>
                  <a:srgbClr val="000000"/>
                </a:solidFill>
              </a:rPr>
              <a:t>使用 </a:t>
            </a:r>
            <a:r>
              <a:rPr lang="en-US" altLang="zh-TW" sz="1600" b="1">
                <a:solidFill>
                  <a:srgbClr val="000000"/>
                </a:solidFill>
              </a:rPr>
              <a:t>ipv6 nd managed-config-flag</a:t>
            </a:r>
            <a:r>
              <a:rPr lang="zh-TW" altLang="en-US" sz="1600">
                <a:solidFill>
                  <a:srgbClr val="000000"/>
                </a:solidFill>
              </a:rPr>
              <a:t> 介面設定指令將 </a:t>
            </a:r>
            <a:r>
              <a:rPr lang="en-US" altLang="zh-TW" sz="1600">
                <a:solidFill>
                  <a:srgbClr val="000000"/>
                </a:solidFill>
              </a:rPr>
              <a:t>M </a:t>
            </a:r>
            <a:r>
              <a:rPr lang="zh-TW" altLang="en-US" sz="1600">
                <a:solidFill>
                  <a:srgbClr val="000000"/>
                </a:solidFill>
              </a:rPr>
              <a:t>旗標設定為 </a:t>
            </a:r>
            <a:r>
              <a:rPr lang="en-US" altLang="zh-TW" sz="1600">
                <a:solidFill>
                  <a:srgbClr val="000000"/>
                </a:solidFill>
              </a:rPr>
              <a:t>1 </a:t>
            </a:r>
            <a:r>
              <a:rPr lang="zh-TW" altLang="en-US" sz="1600">
                <a:solidFill>
                  <a:srgbClr val="000000"/>
                </a:solidFill>
              </a:rPr>
              <a:t>啟用有狀態 </a:t>
            </a:r>
            <a:r>
              <a:rPr lang="en-US" altLang="zh-TW" sz="1600">
                <a:solidFill>
                  <a:srgbClr val="000000"/>
                </a:solidFill>
              </a:rPr>
              <a:t>DHCPv6</a:t>
            </a:r>
            <a:r>
              <a:rPr lang="zh-TW" altLang="en-US" sz="1600">
                <a:solidFill>
                  <a:srgbClr val="000000"/>
                </a:solidFill>
              </a:rPr>
              <a:t>。</a:t>
            </a:r>
          </a:p>
        </p:txBody>
      </p:sp>
      <p:sp>
        <p:nvSpPr>
          <p:cNvPr id="6" name="Content Placeholder 4">
            <a:extLst>
              <a:ext uri="{FF2B5EF4-FFF2-40B4-BE49-F238E27FC236}">
                <a16:creationId xmlns:a16="http://schemas.microsoft.com/office/drawing/2014/main" id="{C0768623-832B-4546-83D4-DFCBBC9E9F1B}"/>
              </a:ext>
            </a:extLst>
          </p:cNvPr>
          <p:cNvSpPr txBox="1"/>
          <p:nvPr/>
        </p:nvSpPr>
        <p:spPr>
          <a:xfrm>
            <a:off x="474663" y="2411438"/>
            <a:ext cx="4301356" cy="2573289"/>
          </a:xfrm>
          <a:prstGeom prst="rect">
            <a:avLst/>
          </a:prstGeom>
        </p:spPr>
        <p:txBody>
          <a:bodyPr lIns="91420" tIns="45710" rIns="91420" bIns="45710">
            <a:noAutofit/>
          </a:bodyPr>
          <a:lstStyle>
            <a:lvl1pPr marL="285690" marR="0" indent="-285690" algn="ctr" defTabSz="457105" rtl="0" eaLnBrk="1" fontAlgn="auto" latinLnBrk="0" hangingPunct="1">
              <a:lnSpc>
                <a:spcPct val="100000"/>
              </a:lnSpc>
              <a:spcBef>
                <a:spcPct val="20000"/>
              </a:spcBef>
              <a:spcAft>
                <a:spcPct val="0"/>
              </a:spcAft>
              <a:buClrTx/>
              <a:buSzTx/>
              <a:buFont typeface="Arial"/>
              <a:buNone/>
              <a:defRPr lang="en-US" sz="2000" b="0" i="0" kern="1200" baseline="0">
                <a:solidFill>
                  <a:schemeClr val="bg1"/>
                </a:solidFill>
                <a:latin typeface="+mn-lt"/>
                <a:ea typeface="ＭＳ Ｐゴシック" charset="0"/>
                <a:cs typeface="CiscoSans ExtraLight"/>
              </a:defRPr>
            </a:lvl1pPr>
            <a:lvl2pPr marL="358775" indent="-215900" algn="l" defTabSz="684213" rtl="0" eaLnBrk="1" fontAlgn="base" hangingPunct="1">
              <a:lnSpc>
                <a:spcPct val="95000"/>
              </a:lnSpc>
              <a:spcBef>
                <a:spcPts val="600"/>
              </a:spcBef>
              <a:spcAft>
                <a:spcPct val="0"/>
              </a:spcAft>
              <a:buClr>
                <a:schemeClr val="tx2"/>
              </a:buClr>
              <a:buFont typeface="Arial"/>
              <a:buChar char="•"/>
              <a:defRPr lang="en-US" sz="1400" kern="120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a:buChar char="•"/>
              <a:defRPr lang="en-US" sz="1200" kern="120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a:buChar char="•"/>
              <a:defRPr lang="en-US" sz="1100" kern="120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a:buChar char="•"/>
              <a:defRPr lang="en-US" sz="1100" kern="120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anose="020b0604020202020204"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anose="020b0604020202020204"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anose="020b0604020202020204"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0" indent="0" algn="l"/>
            <a:r>
              <a:rPr lang="zh-TW" altLang="en-US" sz="1600">
                <a:solidFill>
                  <a:srgbClr val="000000"/>
                </a:solidFill>
              </a:rPr>
              <a:t>範例中的反白輸出確認 </a:t>
            </a:r>
            <a:r>
              <a:rPr lang="en-US" altLang="zh-TW" sz="1600">
                <a:solidFill>
                  <a:srgbClr val="000000"/>
                </a:solidFill>
              </a:rPr>
              <a:t>RA </a:t>
            </a:r>
            <a:r>
              <a:rPr lang="zh-TW" altLang="en-US" sz="1600">
                <a:solidFill>
                  <a:srgbClr val="000000"/>
                </a:solidFill>
              </a:rPr>
              <a:t>會告知主機從 </a:t>
            </a:r>
            <a:r>
              <a:rPr lang="en-US" altLang="zh-TW" sz="1600">
                <a:solidFill>
                  <a:srgbClr val="000000"/>
                </a:solidFill>
              </a:rPr>
              <a:t>DHCPv6 </a:t>
            </a:r>
            <a:r>
              <a:rPr lang="zh-TW" altLang="en-US" sz="1600">
                <a:solidFill>
                  <a:srgbClr val="000000"/>
                </a:solidFill>
              </a:rPr>
              <a:t>伺服器取得所有 </a:t>
            </a:r>
            <a:r>
              <a:rPr lang="en-US" altLang="zh-TW" sz="1600">
                <a:solidFill>
                  <a:srgbClr val="000000"/>
                </a:solidFill>
              </a:rPr>
              <a:t>IPv6 </a:t>
            </a:r>
            <a:r>
              <a:rPr lang="zh-TW" altLang="en-US" sz="1600">
                <a:solidFill>
                  <a:srgbClr val="000000"/>
                </a:solidFill>
              </a:rPr>
              <a:t>設定資訊 </a:t>
            </a:r>
            <a:r>
              <a:rPr lang="en-US" altLang="zh-TW" sz="1600">
                <a:solidFill>
                  <a:srgbClr val="000000"/>
                </a:solidFill>
              </a:rPr>
              <a:t>(M </a:t>
            </a:r>
            <a:r>
              <a:rPr lang="zh-TW" altLang="en-US" sz="1600">
                <a:solidFill>
                  <a:srgbClr val="000000"/>
                </a:solidFill>
              </a:rPr>
              <a:t>旗標 </a:t>
            </a:r>
            <a:r>
              <a:rPr lang="en-US" altLang="zh-TW" sz="1600">
                <a:solidFill>
                  <a:srgbClr val="000000"/>
                </a:solidFill>
              </a:rPr>
              <a:t>= 1)</a:t>
            </a:r>
            <a:r>
              <a:rPr lang="zh-TW" altLang="en-US" sz="1600">
                <a:solidFill>
                  <a:srgbClr val="000000"/>
                </a:solidFill>
              </a:rPr>
              <a:t>。</a:t>
            </a:r>
          </a:p>
          <a:p>
            <a:pPr marL="342892" indent="-342892" algn="l">
              <a:buFont typeface="Arial" panose="020b0604020202020204" pitchFamily="34" charset="0"/>
              <a:buChar char="•"/>
            </a:pPr>
            <a:endParaRPr lang="en-CA" sz="1600">
              <a:solidFill>
                <a:srgbClr val="000000"/>
              </a:solidFill>
            </a:endParaRPr>
          </a:p>
        </p:txBody>
      </p:sp>
      <p:pic>
        <p:nvPicPr>
          <p:cNvPr id="8" name="Picture 7">
            <a:extLst>
              <a:ext uri="{FF2B5EF4-FFF2-40B4-BE49-F238E27FC236}">
                <a16:creationId xmlns:a16="http://schemas.microsoft.com/office/drawing/2014/main" id="{F89BECFE-E384-664B-85FF-E5A3B25100F8}"/>
              </a:ext>
            </a:extLst>
          </p:cNvPr>
          <p:cNvPicPr>
            <a:picLocks noChangeAspect="1"/>
          </p:cNvPicPr>
          <p:nvPr/>
        </p:nvPicPr>
        <p:blipFill>
          <a:blip r:embed="rId3"/>
          <a:stretch>
            <a:fillRect/>
          </a:stretch>
        </p:blipFill>
        <p:spPr>
          <a:xfrm>
            <a:off x="4972314" y="2486240"/>
            <a:ext cx="3978701" cy="2573289"/>
          </a:xfrm>
          <a:prstGeom prst="rect">
            <a:avLst/>
          </a:prstGeom>
        </p:spPr>
      </p:pic>
      <p:sp>
        <p:nvSpPr>
          <p:cNvPr id="2" name="投影片編號版面配置區 1"/>
          <p:cNvSpPr>
            <a:spLocks noGrp="1"/>
          </p:cNvSpPr>
          <p:nvPr>
            <p:ph type="sldNum" sz="quarter" idx="12"/>
          </p:nvPr>
        </p:nvSpPr>
        <p:spPr/>
        <p:txBody>
          <a:bodyPr/>
          <a:lstStyle/>
          <a:p>
            <a:fld id="{4FAB73BC-B049-4115-A692-8D63A059BFB8}" type="slidenum">
              <a:rPr lang="en-US" smtClean="0"/>
              <a:t>732</a:t>
            </a:fld>
            <a:endParaRPr lang="en-US"/>
          </a:p>
        </p:txBody>
      </p:sp>
    </p:spTree>
    <p:extLst>
      <p:ext uri="{BB962C8B-B14F-4D97-AF65-F5344CB8AC3E}">
        <p14:creationId xmlns:p14="http://schemas.microsoft.com/office/powerpoint/2010/main" val="411218441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733.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noAutofit/>
          </a:bodyPr>
          <a:lstStyle/>
          <a:p>
            <a:pPr marL="169859" indent="-169859">
              <a:spcAft>
                <a:spcPts val="600"/>
              </a:spcAft>
              <a:buFont typeface="Wingdings" panose="05000000000000000000" pitchFamily="2" charset="2"/>
            </a:pPr>
            <a:r>
              <a:rPr lang="en-US" altLang="zh-TW" sz="2700"/>
              <a:t>25.4</a:t>
            </a:r>
            <a:r>
              <a:rPr lang="zh-TW" altLang="en-US" sz="2700" smtClean="0"/>
              <a:t>設定 </a:t>
            </a:r>
            <a:r>
              <a:rPr lang="en-US" altLang="zh-TW" sz="2700"/>
              <a:t>DHCPv6 </a:t>
            </a:r>
            <a:r>
              <a:rPr lang="zh-TW" altLang="en-US" sz="2700"/>
              <a:t>伺服器</a:t>
            </a:r>
            <a:br>
              <a:rPr lang="en-US" sz="2700"/>
            </a:br>
            <a:r>
              <a:rPr lang="en-US" altLang="zh-TW" sz="2700"/>
              <a:t>DHCPv6 </a:t>
            </a:r>
            <a:r>
              <a:rPr lang="zh-TW" altLang="en-US" sz="2700"/>
              <a:t>路由器角色</a:t>
            </a:r>
          </a:p>
        </p:txBody>
      </p:sp>
      <p:sp>
        <p:nvSpPr>
          <p:cNvPr id="6" name="Content Placeholder 5">
            <a:extLst>
              <a:ext uri="{FF2B5EF4-FFF2-40B4-BE49-F238E27FC236}">
                <a16:creationId xmlns:a16="http://schemas.microsoft.com/office/drawing/2014/main" id="{EBE507AE-F20A-7F4A-A1B8-6CDE7374D950}"/>
              </a:ext>
            </a:extLst>
          </p:cNvPr>
          <p:cNvSpPr>
            <a:spLocks noGrp="1"/>
          </p:cNvSpPr>
          <p:nvPr>
            <p:ph idx="1"/>
          </p:nvPr>
        </p:nvSpPr>
        <p:spPr>
          <a:xfrm>
            <a:off x="474662" y="1589088"/>
            <a:ext cx="8280057" cy="3689897"/>
          </a:xfrm>
        </p:spPr>
        <p:txBody>
          <a:bodyPr/>
          <a:lstStyle/>
          <a:p>
            <a:pPr marL="0" indent="0" algn="l"/>
            <a:r>
              <a:rPr lang="zh-TW" altLang="en-US" sz="1600">
                <a:solidFill>
                  <a:srgbClr val="000000"/>
                </a:solidFill>
              </a:rPr>
              <a:t>思科 </a:t>
            </a:r>
            <a:r>
              <a:rPr lang="en-US" altLang="zh-TW" sz="1600">
                <a:solidFill>
                  <a:srgbClr val="000000"/>
                </a:solidFill>
              </a:rPr>
              <a:t>IOS </a:t>
            </a:r>
            <a:r>
              <a:rPr lang="zh-TW" altLang="en-US" sz="1600">
                <a:solidFill>
                  <a:srgbClr val="000000"/>
                </a:solidFill>
              </a:rPr>
              <a:t>路由器是功能強大的設備。在較小的網路中，你不需要有個別的裝置才能擁有 </a:t>
            </a:r>
            <a:r>
              <a:rPr lang="en-US" altLang="zh-TW" sz="1600">
                <a:solidFill>
                  <a:srgbClr val="000000"/>
                </a:solidFill>
              </a:rPr>
              <a:t>DHCPv6 </a:t>
            </a:r>
            <a:r>
              <a:rPr lang="zh-TW" altLang="en-US" sz="1600">
                <a:solidFill>
                  <a:srgbClr val="000000"/>
                </a:solidFill>
              </a:rPr>
              <a:t>伺服器、用戶端或轉送代理程式。你可以將思科 </a:t>
            </a:r>
            <a:r>
              <a:rPr lang="en-US" altLang="zh-TW" sz="1600">
                <a:solidFill>
                  <a:srgbClr val="000000"/>
                </a:solidFill>
              </a:rPr>
              <a:t>IOS </a:t>
            </a:r>
            <a:r>
              <a:rPr lang="zh-TW" altLang="en-US" sz="1600">
                <a:solidFill>
                  <a:srgbClr val="000000"/>
                </a:solidFill>
              </a:rPr>
              <a:t>路由器設定為提供 </a:t>
            </a:r>
            <a:r>
              <a:rPr lang="en-US" altLang="zh-TW" sz="1600">
                <a:solidFill>
                  <a:srgbClr val="000000"/>
                </a:solidFill>
              </a:rPr>
              <a:t>DHCPv6 </a:t>
            </a:r>
            <a:r>
              <a:rPr lang="zh-TW" altLang="en-US" sz="1600">
                <a:solidFill>
                  <a:srgbClr val="000000"/>
                </a:solidFill>
              </a:rPr>
              <a:t>伺服器服務。</a:t>
            </a:r>
          </a:p>
          <a:p>
            <a:pPr marL="342892" indent="-342892" algn="l">
              <a:buFont typeface="Arial" panose="020b0604020202020204" pitchFamily="34" charset="0"/>
              <a:buChar char="•"/>
            </a:pPr>
            <a:endParaRPr lang="en-US" sz="1600">
              <a:solidFill>
                <a:srgbClr val="000000"/>
              </a:solidFill>
            </a:endParaRPr>
          </a:p>
          <a:p>
            <a:pPr marL="0" indent="0" algn="l"/>
            <a:r>
              <a:rPr lang="zh-TW" altLang="en-US" sz="1600">
                <a:solidFill>
                  <a:srgbClr val="000000"/>
                </a:solidFill>
              </a:rPr>
              <a:t>具體來說，它可以設定為下列其中一項：</a:t>
            </a:r>
          </a:p>
          <a:p>
            <a:pPr marL="415975" lvl="1" indent="-342892">
              <a:buFont typeface="Arial" panose="020b0604020202020204" pitchFamily="34" charset="0"/>
              <a:buChar char="•"/>
            </a:pPr>
            <a:r>
              <a:rPr lang="en-US" altLang="zh-TW" sz="1600" b="1">
                <a:solidFill>
                  <a:srgbClr val="000000"/>
                </a:solidFill>
              </a:rPr>
              <a:t>DHCPv6 </a:t>
            </a:r>
            <a:r>
              <a:rPr lang="zh-TW" altLang="en-US" sz="1600" b="1">
                <a:solidFill>
                  <a:srgbClr val="000000"/>
                </a:solidFill>
              </a:rPr>
              <a:t>伺服器</a:t>
            </a:r>
            <a:r>
              <a:rPr lang="zh-TW" altLang="en-US" sz="1600">
                <a:solidFill>
                  <a:srgbClr val="000000"/>
                </a:solidFill>
              </a:rPr>
              <a:t> </a:t>
            </a:r>
            <a:r>
              <a:rPr lang="en-US" altLang="zh-TW" sz="1600">
                <a:solidFill>
                  <a:srgbClr val="000000"/>
                </a:solidFill>
              </a:rPr>
              <a:t>- </a:t>
            </a:r>
            <a:r>
              <a:rPr lang="zh-TW" altLang="en-US" sz="1600">
                <a:solidFill>
                  <a:srgbClr val="000000"/>
                </a:solidFill>
              </a:rPr>
              <a:t>路由器提供無狀態或有狀態的 </a:t>
            </a:r>
            <a:r>
              <a:rPr lang="en-US" altLang="zh-TW" sz="1600">
                <a:solidFill>
                  <a:srgbClr val="000000"/>
                </a:solidFill>
              </a:rPr>
              <a:t>DHCPv6 </a:t>
            </a:r>
            <a:r>
              <a:rPr lang="zh-TW" altLang="en-US" sz="1600">
                <a:solidFill>
                  <a:srgbClr val="000000"/>
                </a:solidFill>
              </a:rPr>
              <a:t>服務。 </a:t>
            </a:r>
          </a:p>
          <a:p>
            <a:pPr marL="415975" lvl="1" indent="-342892">
              <a:buFont typeface="Arial" panose="020b0604020202020204" pitchFamily="34" charset="0"/>
              <a:buChar char="•"/>
            </a:pPr>
            <a:r>
              <a:rPr lang="en-US" altLang="zh-TW" sz="1600" b="1">
                <a:solidFill>
                  <a:srgbClr val="000000"/>
                </a:solidFill>
              </a:rPr>
              <a:t>DHCPv6 </a:t>
            </a:r>
            <a:r>
              <a:rPr lang="zh-TW" altLang="en-US" sz="1600" b="1">
                <a:solidFill>
                  <a:srgbClr val="000000"/>
                </a:solidFill>
              </a:rPr>
              <a:t>用戶端</a:t>
            </a:r>
            <a:r>
              <a:rPr lang="zh-TW" altLang="en-US" sz="1600">
                <a:solidFill>
                  <a:srgbClr val="000000"/>
                </a:solidFill>
              </a:rPr>
              <a:t> </a:t>
            </a:r>
            <a:r>
              <a:rPr lang="en-US" altLang="zh-TW" sz="1600">
                <a:solidFill>
                  <a:srgbClr val="000000"/>
                </a:solidFill>
              </a:rPr>
              <a:t>- </a:t>
            </a:r>
            <a:r>
              <a:rPr lang="zh-TW" altLang="en-US" sz="1600">
                <a:solidFill>
                  <a:srgbClr val="000000"/>
                </a:solidFill>
              </a:rPr>
              <a:t>路由器介面會從 </a:t>
            </a:r>
            <a:r>
              <a:rPr lang="en-US" altLang="zh-TW" sz="1600">
                <a:solidFill>
                  <a:srgbClr val="000000"/>
                </a:solidFill>
              </a:rPr>
              <a:t>DHCPv6 </a:t>
            </a:r>
            <a:r>
              <a:rPr lang="zh-TW" altLang="en-US" sz="1600">
                <a:solidFill>
                  <a:srgbClr val="000000"/>
                </a:solidFill>
              </a:rPr>
              <a:t>伺服器取得 </a:t>
            </a:r>
            <a:r>
              <a:rPr lang="en-US" altLang="zh-TW" sz="1600">
                <a:solidFill>
                  <a:srgbClr val="000000"/>
                </a:solidFill>
              </a:rPr>
              <a:t>IPv6 </a:t>
            </a:r>
            <a:r>
              <a:rPr lang="zh-TW" altLang="en-US" sz="1600">
                <a:solidFill>
                  <a:srgbClr val="000000"/>
                </a:solidFill>
              </a:rPr>
              <a:t>設定。 </a:t>
            </a:r>
          </a:p>
          <a:p>
            <a:pPr marL="415975" lvl="1" indent="-342892">
              <a:buFont typeface="Arial" panose="020b0604020202020204" pitchFamily="34" charset="0"/>
              <a:buChar char="•"/>
            </a:pPr>
            <a:r>
              <a:rPr lang="en-US" altLang="zh-TW" sz="1600" b="1">
                <a:solidFill>
                  <a:srgbClr val="000000"/>
                </a:solidFill>
              </a:rPr>
              <a:t>DHCPv6 </a:t>
            </a:r>
            <a:r>
              <a:rPr lang="zh-TW" altLang="en-US" sz="1600" b="1">
                <a:solidFill>
                  <a:srgbClr val="000000"/>
                </a:solidFill>
              </a:rPr>
              <a:t>轉送代理</a:t>
            </a:r>
            <a:r>
              <a:rPr lang="zh-TW" altLang="en-US" sz="1600">
                <a:solidFill>
                  <a:srgbClr val="000000"/>
                </a:solidFill>
              </a:rPr>
              <a:t> </a:t>
            </a:r>
            <a:r>
              <a:rPr lang="en-US" altLang="zh-TW" sz="1600">
                <a:solidFill>
                  <a:srgbClr val="000000"/>
                </a:solidFill>
              </a:rPr>
              <a:t>- </a:t>
            </a:r>
            <a:r>
              <a:rPr lang="zh-TW" altLang="en-US" sz="1600">
                <a:solidFill>
                  <a:srgbClr val="000000"/>
                </a:solidFill>
              </a:rPr>
              <a:t>當用戶端和伺服器位於不同的網路時，路由器會提供 </a:t>
            </a:r>
            <a:r>
              <a:rPr lang="en-US" altLang="zh-TW" sz="1600">
                <a:solidFill>
                  <a:srgbClr val="000000"/>
                </a:solidFill>
              </a:rPr>
              <a:t>DHCPv6 </a:t>
            </a:r>
            <a:r>
              <a:rPr lang="zh-TW" altLang="en-US" sz="1600">
                <a:solidFill>
                  <a:srgbClr val="000000"/>
                </a:solidFill>
              </a:rPr>
              <a:t>轉送服務。 </a:t>
            </a:r>
          </a:p>
          <a:p>
            <a:pPr marL="342892" indent="-342892" algn="l">
              <a:buFont typeface="Arial" panose="020b0604020202020204" pitchFamily="34" charset="0"/>
              <a:buChar char="•"/>
            </a:pPr>
            <a:endParaRPr lang="en-US" sz="1600">
              <a:solidFill>
                <a:srgbClr val="000000"/>
              </a:solidFill>
            </a:endParaRPr>
          </a:p>
        </p:txBody>
      </p:sp>
      <p:sp>
        <p:nvSpPr>
          <p:cNvPr id="2" name="投影片編號版面配置區 1"/>
          <p:cNvSpPr>
            <a:spLocks noGrp="1"/>
          </p:cNvSpPr>
          <p:nvPr>
            <p:ph type="sldNum" sz="quarter" idx="12"/>
          </p:nvPr>
        </p:nvSpPr>
        <p:spPr/>
        <p:txBody>
          <a:bodyPr/>
          <a:lstStyle/>
          <a:p>
            <a:fld id="{4FAB73BC-B049-4115-A692-8D63A059BFB8}" type="slidenum">
              <a:rPr lang="en-US" smtClean="0"/>
              <a:t>733</a:t>
            </a:fld>
            <a:endParaRPr lang="en-US"/>
          </a:p>
        </p:txBody>
      </p:sp>
    </p:spTree>
    <p:extLst>
      <p:ext uri="{BB962C8B-B14F-4D97-AF65-F5344CB8AC3E}">
        <p14:creationId xmlns:p14="http://schemas.microsoft.com/office/powerpoint/2010/main" val="230684352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734.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noAutofit/>
          </a:bodyPr>
          <a:lstStyle/>
          <a:p>
            <a:pPr marL="169859" indent="-169859">
              <a:spcAft>
                <a:spcPts val="600"/>
              </a:spcAft>
              <a:buFont typeface="Wingdings" panose="05000000000000000000" pitchFamily="2" charset="2"/>
            </a:pPr>
            <a:r>
              <a:rPr lang="en-US" altLang="zh-TW" sz="2700"/>
              <a:t>25.4</a:t>
            </a:r>
            <a:r>
              <a:rPr lang="zh-TW" altLang="en-US" sz="2700" smtClean="0"/>
              <a:t>設定 </a:t>
            </a:r>
            <a:r>
              <a:rPr lang="en-US" altLang="zh-TW" sz="2700"/>
              <a:t>DHCPv6 </a:t>
            </a:r>
            <a:r>
              <a:rPr lang="zh-TW" altLang="en-US" sz="2700"/>
              <a:t>伺服器</a:t>
            </a:r>
            <a:br>
              <a:rPr lang="en-US" sz="2700"/>
            </a:br>
            <a:r>
              <a:rPr lang="zh-TW" altLang="en-US" sz="2700"/>
              <a:t>設定無狀態 </a:t>
            </a:r>
            <a:r>
              <a:rPr lang="en-US" altLang="zh-TW" sz="2700"/>
              <a:t>DHCPv6 </a:t>
            </a:r>
            <a:r>
              <a:rPr lang="zh-TW" altLang="en-US" sz="2700"/>
              <a:t>伺服器</a:t>
            </a:r>
          </a:p>
        </p:txBody>
      </p:sp>
      <p:sp>
        <p:nvSpPr>
          <p:cNvPr id="4" name="Content Placeholder 3">
            <a:extLst>
              <a:ext uri="{FF2B5EF4-FFF2-40B4-BE49-F238E27FC236}">
                <a16:creationId xmlns:a16="http://schemas.microsoft.com/office/drawing/2014/main" id="{50A5ABAE-8CDF-2145-8BA7-E971C6374B3B}"/>
              </a:ext>
            </a:extLst>
          </p:cNvPr>
          <p:cNvSpPr>
            <a:spLocks noGrp="1"/>
          </p:cNvSpPr>
          <p:nvPr>
            <p:ph idx="1"/>
          </p:nvPr>
        </p:nvSpPr>
        <p:spPr>
          <a:xfrm>
            <a:off x="474662" y="1589088"/>
            <a:ext cx="8280057" cy="3689897"/>
          </a:xfrm>
        </p:spPr>
        <p:txBody>
          <a:bodyPr/>
          <a:lstStyle/>
          <a:p>
            <a:pPr marL="0" indent="0" algn="l"/>
            <a:r>
              <a:rPr lang="zh-TW" altLang="en-US" sz="1600">
                <a:solidFill>
                  <a:srgbClr val="000000"/>
                </a:solidFill>
              </a:rPr>
              <a:t>無狀態 </a:t>
            </a:r>
            <a:r>
              <a:rPr lang="en-US" altLang="zh-TW" sz="1600">
                <a:solidFill>
                  <a:srgbClr val="000000"/>
                </a:solidFill>
              </a:rPr>
              <a:t>DHCPv6 </a:t>
            </a:r>
            <a:r>
              <a:rPr lang="zh-TW" altLang="en-US" sz="1600">
                <a:solidFill>
                  <a:srgbClr val="000000"/>
                </a:solidFill>
              </a:rPr>
              <a:t>伺服器選項需要路由器在 </a:t>
            </a:r>
            <a:r>
              <a:rPr lang="en-US" altLang="zh-TW" sz="1600">
                <a:solidFill>
                  <a:srgbClr val="000000"/>
                </a:solidFill>
              </a:rPr>
              <a:t>RA </a:t>
            </a:r>
            <a:r>
              <a:rPr lang="zh-TW" altLang="en-US" sz="1600">
                <a:solidFill>
                  <a:srgbClr val="000000"/>
                </a:solidFill>
              </a:rPr>
              <a:t>訊息中通告 </a:t>
            </a:r>
            <a:r>
              <a:rPr lang="en-US" altLang="zh-TW" sz="1600">
                <a:solidFill>
                  <a:srgbClr val="000000"/>
                </a:solidFill>
              </a:rPr>
              <a:t>IPv6 </a:t>
            </a:r>
            <a:r>
              <a:rPr lang="zh-TW" altLang="en-US" sz="1600">
                <a:solidFill>
                  <a:srgbClr val="000000"/>
                </a:solidFill>
              </a:rPr>
              <a:t>網路位址資訊。</a:t>
            </a:r>
          </a:p>
          <a:p>
            <a:pPr marL="0" indent="0" algn="l"/>
            <a:endParaRPr lang="en-US" sz="1600">
              <a:solidFill>
                <a:srgbClr val="000000"/>
              </a:solidFill>
            </a:endParaRPr>
          </a:p>
          <a:p>
            <a:pPr marL="0" indent="0" algn="l"/>
            <a:r>
              <a:rPr lang="zh-TW" altLang="en-US" sz="1600">
                <a:solidFill>
                  <a:srgbClr val="000000"/>
                </a:solidFill>
              </a:rPr>
              <a:t>將路由器設定並驗證為無狀態 </a:t>
            </a:r>
            <a:r>
              <a:rPr lang="en-US" altLang="zh-TW" sz="1600">
                <a:solidFill>
                  <a:srgbClr val="000000"/>
                </a:solidFill>
              </a:rPr>
              <a:t>DHCPv6 </a:t>
            </a:r>
            <a:r>
              <a:rPr lang="zh-TW" altLang="en-US" sz="1600">
                <a:solidFill>
                  <a:srgbClr val="000000"/>
                </a:solidFill>
              </a:rPr>
              <a:t>伺服器的五個步驟：</a:t>
            </a:r>
          </a:p>
          <a:p>
            <a:pPr marL="342892" indent="-342892" algn="l">
              <a:buFont typeface="+mj-lt"/>
              <a:buAutoNum type="arabicPeriod"/>
            </a:pPr>
            <a:r>
              <a:rPr lang="zh-TW" altLang="en-US" sz="1400">
                <a:solidFill>
                  <a:srgbClr val="000000"/>
                </a:solidFill>
              </a:rPr>
              <a:t>使用 </a:t>
            </a:r>
            <a:r>
              <a:rPr lang="en-US" altLang="zh-TW" sz="1400" b="1">
                <a:solidFill>
                  <a:srgbClr val="000000"/>
                </a:solidFill>
              </a:rPr>
              <a:t>ipv6 unicast-routing</a:t>
            </a:r>
            <a:r>
              <a:rPr lang="zh-TW" altLang="en-US" sz="1400">
                <a:solidFill>
                  <a:srgbClr val="000000"/>
                </a:solidFill>
              </a:rPr>
              <a:t> 命令啟用 </a:t>
            </a:r>
            <a:r>
              <a:rPr lang="en-US" altLang="zh-TW" sz="1400">
                <a:solidFill>
                  <a:srgbClr val="000000"/>
                </a:solidFill>
              </a:rPr>
              <a:t>IPv6 </a:t>
            </a:r>
            <a:r>
              <a:rPr lang="zh-TW" altLang="en-US" sz="1400">
                <a:solidFill>
                  <a:srgbClr val="000000"/>
                </a:solidFill>
              </a:rPr>
              <a:t>路由。</a:t>
            </a:r>
          </a:p>
          <a:p>
            <a:pPr marL="342892" indent="-342892" algn="l">
              <a:buFont typeface="+mj-lt"/>
              <a:buAutoNum type="arabicPeriod"/>
            </a:pPr>
            <a:r>
              <a:rPr lang="zh-TW" altLang="en-US" sz="1400">
                <a:solidFill>
                  <a:srgbClr val="000000"/>
                </a:solidFill>
              </a:rPr>
              <a:t>使用 </a:t>
            </a:r>
            <a:r>
              <a:rPr lang="en-US" altLang="zh-TW" sz="1400" b="1">
                <a:solidFill>
                  <a:srgbClr val="000000"/>
                </a:solidFill>
              </a:rPr>
              <a:t>ipv6 dhcp pool </a:t>
            </a:r>
            <a:r>
              <a:rPr lang="zh-TW" altLang="en-US" sz="1400">
                <a:solidFill>
                  <a:srgbClr val="000000"/>
                </a:solidFill>
              </a:rPr>
              <a:t> </a:t>
            </a:r>
            <a:r>
              <a:rPr lang="en-US" altLang="zh-TW" sz="1400" i="1">
                <a:solidFill>
                  <a:srgbClr val="000000"/>
                </a:solidFill>
              </a:rPr>
              <a:t>POOL-NAME </a:t>
            </a:r>
            <a:r>
              <a:rPr lang="zh-TW" altLang="en-US" sz="1400">
                <a:solidFill>
                  <a:srgbClr val="000000"/>
                </a:solidFill>
              </a:rPr>
              <a:t>全域設定命令定義一個 </a:t>
            </a:r>
            <a:r>
              <a:rPr lang="en-US" altLang="zh-TW" sz="1400">
                <a:solidFill>
                  <a:srgbClr val="000000"/>
                </a:solidFill>
              </a:rPr>
              <a:t>DHCPv6 </a:t>
            </a:r>
            <a:r>
              <a:rPr lang="zh-TW" altLang="en-US" sz="1400">
                <a:solidFill>
                  <a:srgbClr val="000000"/>
                </a:solidFill>
              </a:rPr>
              <a:t>集區。 </a:t>
            </a:r>
          </a:p>
          <a:p>
            <a:pPr marL="342892" indent="-342892" algn="l">
              <a:buFont typeface="+mj-lt"/>
              <a:buAutoNum type="arabicPeriod"/>
            </a:pPr>
            <a:r>
              <a:rPr lang="zh-TW" altLang="en-US" sz="1400">
                <a:solidFill>
                  <a:srgbClr val="000000"/>
                </a:solidFill>
              </a:rPr>
              <a:t>使用選項設定 </a:t>
            </a:r>
            <a:r>
              <a:rPr lang="en-US" altLang="zh-TW" sz="1400">
                <a:solidFill>
                  <a:srgbClr val="000000"/>
                </a:solidFill>
              </a:rPr>
              <a:t>DHCPv6 </a:t>
            </a:r>
            <a:r>
              <a:rPr lang="zh-TW" altLang="en-US" sz="1400">
                <a:solidFill>
                  <a:srgbClr val="000000"/>
                </a:solidFill>
              </a:rPr>
              <a:t>集區。一般選項包括 </a:t>
            </a:r>
            <a:r>
              <a:rPr lang="en-US" altLang="zh-TW" sz="1400" b="1">
                <a:solidFill>
                  <a:srgbClr val="000000"/>
                </a:solidFill>
              </a:rPr>
              <a:t>dn-server X:X:X:X:X:X:X:X:X</a:t>
            </a:r>
            <a:r>
              <a:rPr lang="zh-TW" altLang="en-US" sz="1400">
                <a:solidFill>
                  <a:srgbClr val="000000"/>
                </a:solidFill>
              </a:rPr>
              <a:t> 和 </a:t>
            </a:r>
            <a:r>
              <a:rPr lang="en-US" altLang="zh-TW" sz="1400" b="1">
                <a:solidFill>
                  <a:srgbClr val="000000"/>
                </a:solidFill>
              </a:rPr>
              <a:t>domain-name</a:t>
            </a:r>
            <a:r>
              <a:rPr lang="en-US" altLang="zh-TW" sz="1400" b="1" i="1">
                <a:solidFill>
                  <a:srgbClr val="000000"/>
                </a:solidFill>
              </a:rPr>
              <a:t> NAME</a:t>
            </a:r>
            <a:r>
              <a:rPr lang="zh-TW" altLang="en-US" sz="1400">
                <a:solidFill>
                  <a:srgbClr val="000000"/>
                </a:solidFill>
              </a:rPr>
              <a:t> 。</a:t>
            </a:r>
          </a:p>
          <a:p>
            <a:pPr marL="342892" indent="-342892" algn="l">
              <a:buFont typeface="+mj-lt"/>
              <a:buAutoNum type="arabicPeriod"/>
            </a:pPr>
            <a:r>
              <a:rPr lang="zh-TW" altLang="en-US" sz="1400">
                <a:solidFill>
                  <a:srgbClr val="000000"/>
                </a:solidFill>
              </a:rPr>
              <a:t>使用</a:t>
            </a:r>
            <a:r>
              <a:rPr lang="zh-TW" altLang="en-US" sz="1400" b="1">
                <a:solidFill>
                  <a:srgbClr val="000000"/>
                </a:solidFill>
              </a:rPr>
              <a:t> </a:t>
            </a:r>
            <a:r>
              <a:rPr lang="en-US" altLang="zh-TW" sz="1400" b="1">
                <a:solidFill>
                  <a:srgbClr val="000000"/>
                </a:solidFill>
              </a:rPr>
              <a:t>ipv6 dhcp server</a:t>
            </a:r>
            <a:r>
              <a:rPr lang="zh-TW" altLang="en-US" sz="1400" i="1">
                <a:solidFill>
                  <a:srgbClr val="000000"/>
                </a:solidFill>
              </a:rPr>
              <a:t> </a:t>
            </a:r>
            <a:r>
              <a:rPr lang="en-US" altLang="zh-TW" sz="1400" i="1">
                <a:solidFill>
                  <a:srgbClr val="000000"/>
                </a:solidFill>
              </a:rPr>
              <a:t>POOL-NAME </a:t>
            </a:r>
            <a:r>
              <a:rPr lang="zh-TW" altLang="en-US" sz="1400">
                <a:solidFill>
                  <a:srgbClr val="000000"/>
                </a:solidFill>
              </a:rPr>
              <a:t>介面設定命令將介面繫結至集區。 </a:t>
            </a:r>
          </a:p>
          <a:p>
            <a:pPr marL="460424" lvl="4" indent="-171446"/>
            <a:r>
              <a:rPr lang="zh-TW" altLang="en-US" sz="1200"/>
              <a:t>使用 </a:t>
            </a:r>
            <a:r>
              <a:rPr lang="en-US" altLang="zh-TW" sz="1200"/>
              <a:t>ipv6 nd other-config-flag </a:t>
            </a:r>
            <a:r>
              <a:rPr lang="zh-TW" altLang="en-US" sz="1200"/>
              <a:t>介面命令手動將 </a:t>
            </a:r>
            <a:r>
              <a:rPr lang="en-US" altLang="zh-TW" sz="1200"/>
              <a:t>O </a:t>
            </a:r>
            <a:r>
              <a:rPr lang="zh-TW" altLang="en-US" sz="1200"/>
              <a:t>旗標從 </a:t>
            </a:r>
            <a:r>
              <a:rPr lang="en-US" altLang="zh-TW" sz="1200"/>
              <a:t>0 </a:t>
            </a:r>
            <a:r>
              <a:rPr lang="zh-TW" altLang="en-US" sz="1200"/>
              <a:t>更改為 </a:t>
            </a:r>
            <a:r>
              <a:rPr lang="en-US" altLang="zh-TW" sz="1200"/>
              <a:t>1</a:t>
            </a:r>
            <a:r>
              <a:rPr lang="zh-TW" altLang="en-US" sz="1200"/>
              <a:t>。在此介面上傳送的 </a:t>
            </a:r>
            <a:r>
              <a:rPr lang="en-US" altLang="zh-TW" sz="1200"/>
              <a:t>RA </a:t>
            </a:r>
            <a:r>
              <a:rPr lang="zh-TW" altLang="en-US" sz="1200"/>
              <a:t>訊息表示無狀態 </a:t>
            </a:r>
            <a:r>
              <a:rPr lang="en-US" altLang="zh-TW" sz="1200"/>
              <a:t>DHCPv6 </a:t>
            </a:r>
            <a:r>
              <a:rPr lang="zh-TW" altLang="en-US" sz="1200"/>
              <a:t>伺服器可以取得其他資訊。</a:t>
            </a:r>
            <a:r>
              <a:rPr lang="en-US" altLang="zh-TW" sz="1200"/>
              <a:t>A </a:t>
            </a:r>
            <a:r>
              <a:rPr lang="zh-TW" altLang="en-US" sz="1200"/>
              <a:t>旗標預設為 </a:t>
            </a:r>
            <a:r>
              <a:rPr lang="en-US" altLang="zh-TW" sz="1200"/>
              <a:t>1</a:t>
            </a:r>
            <a:r>
              <a:rPr lang="zh-TW" altLang="en-US" sz="1200"/>
              <a:t>，告訴客戶使用 </a:t>
            </a:r>
            <a:r>
              <a:rPr lang="en-US" altLang="zh-TW" sz="1200"/>
              <a:t>SLAAC </a:t>
            </a:r>
            <a:r>
              <a:rPr lang="zh-TW" altLang="en-US" sz="1200"/>
              <a:t>建立自己的 </a:t>
            </a:r>
            <a:r>
              <a:rPr lang="en-US" altLang="zh-TW" sz="1200"/>
              <a:t>GUA</a:t>
            </a:r>
            <a:r>
              <a:rPr lang="zh-TW" altLang="en-US" sz="1200"/>
              <a:t>。</a:t>
            </a:r>
          </a:p>
          <a:p>
            <a:pPr marL="342892" indent="-342892" algn="l">
              <a:buFont typeface="+mj-lt"/>
              <a:buAutoNum type="arabicPeriod"/>
            </a:pPr>
            <a:r>
              <a:rPr lang="zh-TW" altLang="en-US" sz="1400">
                <a:solidFill>
                  <a:srgbClr val="000000"/>
                </a:solidFill>
              </a:rPr>
              <a:t>驗證主機已使用 </a:t>
            </a:r>
            <a:r>
              <a:rPr lang="en-US" altLang="zh-TW" sz="1400" b="1">
                <a:solidFill>
                  <a:srgbClr val="000000"/>
                </a:solidFill>
              </a:rPr>
              <a:t>ipconfig /all </a:t>
            </a:r>
            <a:r>
              <a:rPr lang="zh-TW" altLang="en-US" sz="1400">
                <a:solidFill>
                  <a:srgbClr val="000000"/>
                </a:solidFill>
              </a:rPr>
              <a:t>命令接收 </a:t>
            </a:r>
            <a:r>
              <a:rPr lang="en-US" altLang="zh-TW" sz="1400">
                <a:solidFill>
                  <a:srgbClr val="000000"/>
                </a:solidFill>
              </a:rPr>
              <a:t>IPv6 </a:t>
            </a:r>
            <a:r>
              <a:rPr lang="zh-TW" altLang="en-US" sz="1400">
                <a:solidFill>
                  <a:srgbClr val="000000"/>
                </a:solidFill>
              </a:rPr>
              <a:t>定址資訊。</a:t>
            </a:r>
          </a:p>
          <a:p>
            <a:pPr marL="342892" indent="-342892" algn="l">
              <a:buFont typeface="Arial" panose="020b0604020202020204" pitchFamily="34" charset="0"/>
              <a:buChar char="•"/>
            </a:pPr>
            <a:endParaRPr lang="en-US" sz="1400">
              <a:solidFill>
                <a:srgbClr val="000000"/>
              </a:solidFill>
            </a:endParaRPr>
          </a:p>
        </p:txBody>
      </p:sp>
      <p:sp>
        <p:nvSpPr>
          <p:cNvPr id="2" name="投影片編號版面配置區 1"/>
          <p:cNvSpPr>
            <a:spLocks noGrp="1"/>
          </p:cNvSpPr>
          <p:nvPr>
            <p:ph type="sldNum" sz="quarter" idx="12"/>
          </p:nvPr>
        </p:nvSpPr>
        <p:spPr/>
        <p:txBody>
          <a:bodyPr/>
          <a:lstStyle/>
          <a:p>
            <a:fld id="{4FAB73BC-B049-4115-A692-8D63A059BFB8}" type="slidenum">
              <a:rPr lang="en-US" smtClean="0"/>
              <a:t>734</a:t>
            </a:fld>
            <a:endParaRPr lang="en-US"/>
          </a:p>
        </p:txBody>
      </p:sp>
    </p:spTree>
    <p:extLst>
      <p:ext uri="{BB962C8B-B14F-4D97-AF65-F5344CB8AC3E}">
        <p14:creationId xmlns:p14="http://schemas.microsoft.com/office/powerpoint/2010/main" val="161363267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735.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noAutofit/>
          </a:bodyPr>
          <a:lstStyle/>
          <a:p>
            <a:pPr marL="169859" indent="-169859">
              <a:spcAft>
                <a:spcPts val="600"/>
              </a:spcAft>
              <a:buFont typeface="Wingdings" panose="05000000000000000000" pitchFamily="2" charset="2"/>
            </a:pPr>
            <a:r>
              <a:rPr lang="en-US" altLang="zh-TW" sz="2700"/>
              <a:t>25.4</a:t>
            </a:r>
            <a:r>
              <a:rPr lang="zh-TW" altLang="en-US" sz="2700" smtClean="0"/>
              <a:t>設定 </a:t>
            </a:r>
            <a:r>
              <a:rPr lang="en-US" altLang="zh-TW" sz="2700"/>
              <a:t>DHCPv6 </a:t>
            </a:r>
            <a:r>
              <a:rPr lang="zh-TW" altLang="en-US" sz="2700"/>
              <a:t>伺服器</a:t>
            </a:r>
            <a:br>
              <a:rPr lang="en-US" sz="2700"/>
            </a:br>
            <a:r>
              <a:rPr lang="zh-TW" altLang="en-US" sz="2700"/>
              <a:t>設定無狀態 </a:t>
            </a:r>
            <a:r>
              <a:rPr lang="en-US" altLang="zh-TW" sz="2700"/>
              <a:t>DHCPv6 </a:t>
            </a:r>
            <a:r>
              <a:rPr lang="zh-TW" altLang="en-US" sz="2700"/>
              <a:t>用戶端</a:t>
            </a:r>
          </a:p>
        </p:txBody>
      </p:sp>
      <p:sp>
        <p:nvSpPr>
          <p:cNvPr id="5" name="Content Placeholder 4">
            <a:extLst>
              <a:ext uri="{FF2B5EF4-FFF2-40B4-BE49-F238E27FC236}">
                <a16:creationId xmlns:a16="http://schemas.microsoft.com/office/drawing/2014/main" id="{6A56C2EB-80F7-FE41-8329-DF2B32FE3213}"/>
              </a:ext>
            </a:extLst>
          </p:cNvPr>
          <p:cNvSpPr>
            <a:spLocks noGrp="1"/>
          </p:cNvSpPr>
          <p:nvPr>
            <p:ph idx="1"/>
          </p:nvPr>
        </p:nvSpPr>
        <p:spPr>
          <a:xfrm>
            <a:off x="474662" y="1589088"/>
            <a:ext cx="8280057" cy="3689897"/>
          </a:xfrm>
        </p:spPr>
        <p:txBody>
          <a:bodyPr/>
          <a:lstStyle/>
          <a:p>
            <a:pPr marL="0" indent="0" algn="l"/>
            <a:r>
              <a:rPr lang="zh-TW" altLang="en-US" sz="1600">
                <a:solidFill>
                  <a:srgbClr val="000000"/>
                </a:solidFill>
              </a:rPr>
              <a:t>路由器也可以是 </a:t>
            </a:r>
            <a:r>
              <a:rPr lang="en-US" altLang="zh-TW" sz="1600">
                <a:solidFill>
                  <a:srgbClr val="000000"/>
                </a:solidFill>
              </a:rPr>
              <a:t>DHCPv6 </a:t>
            </a:r>
            <a:r>
              <a:rPr lang="zh-TW" altLang="en-US" sz="1600">
                <a:solidFill>
                  <a:srgbClr val="000000"/>
                </a:solidFill>
              </a:rPr>
              <a:t>用戶端，並從 </a:t>
            </a:r>
            <a:r>
              <a:rPr lang="en-US" altLang="zh-TW" sz="1600">
                <a:solidFill>
                  <a:srgbClr val="000000"/>
                </a:solidFill>
              </a:rPr>
              <a:t>DHCPv6 </a:t>
            </a:r>
            <a:r>
              <a:rPr lang="zh-TW" altLang="en-US" sz="1600">
                <a:solidFill>
                  <a:srgbClr val="000000"/>
                </a:solidFill>
              </a:rPr>
              <a:t>伺服器取得 </a:t>
            </a:r>
            <a:r>
              <a:rPr lang="en-US" altLang="zh-TW" sz="1600">
                <a:solidFill>
                  <a:srgbClr val="000000"/>
                </a:solidFill>
              </a:rPr>
              <a:t>IPv6 </a:t>
            </a:r>
            <a:r>
              <a:rPr lang="zh-TW" altLang="en-US" sz="1600">
                <a:solidFill>
                  <a:srgbClr val="000000"/>
                </a:solidFill>
              </a:rPr>
              <a:t>設定，例如做為 </a:t>
            </a:r>
            <a:r>
              <a:rPr lang="en-US" altLang="zh-TW" sz="1600">
                <a:solidFill>
                  <a:srgbClr val="000000"/>
                </a:solidFill>
              </a:rPr>
              <a:t>DHCPv6 </a:t>
            </a:r>
            <a:r>
              <a:rPr lang="zh-TW" altLang="en-US" sz="1600">
                <a:solidFill>
                  <a:srgbClr val="000000"/>
                </a:solidFill>
              </a:rPr>
              <a:t>伺服器的路由器。</a:t>
            </a:r>
          </a:p>
          <a:p>
            <a:pPr marL="342892" indent="-342892" algn="l">
              <a:buFont typeface="+mj-lt"/>
              <a:buAutoNum type="arabicPeriod"/>
            </a:pPr>
            <a:r>
              <a:rPr lang="zh-TW" altLang="en-US" sz="1600">
                <a:solidFill>
                  <a:srgbClr val="000000"/>
                </a:solidFill>
              </a:rPr>
              <a:t>使用 </a:t>
            </a:r>
            <a:r>
              <a:rPr lang="en-US" altLang="zh-TW" sz="1600" b="1">
                <a:solidFill>
                  <a:srgbClr val="000000"/>
                </a:solidFill>
              </a:rPr>
              <a:t>ipv6 unicast-routing</a:t>
            </a:r>
            <a:r>
              <a:rPr lang="zh-TW" altLang="en-US" sz="1600">
                <a:solidFill>
                  <a:srgbClr val="000000"/>
                </a:solidFill>
              </a:rPr>
              <a:t> 命令啟用 </a:t>
            </a:r>
            <a:r>
              <a:rPr lang="en-US" altLang="zh-TW" sz="1600">
                <a:solidFill>
                  <a:srgbClr val="000000"/>
                </a:solidFill>
              </a:rPr>
              <a:t>IPv6 </a:t>
            </a:r>
            <a:r>
              <a:rPr lang="zh-TW" altLang="en-US" sz="1600">
                <a:solidFill>
                  <a:srgbClr val="000000"/>
                </a:solidFill>
              </a:rPr>
              <a:t>路由。</a:t>
            </a:r>
          </a:p>
          <a:p>
            <a:pPr marL="342892" indent="-342892" algn="l">
              <a:buFont typeface="+mj-lt"/>
              <a:buAutoNum type="arabicPeriod"/>
            </a:pPr>
            <a:r>
              <a:rPr lang="zh-TW" altLang="en-US" sz="1600">
                <a:solidFill>
                  <a:srgbClr val="000000"/>
                </a:solidFill>
              </a:rPr>
              <a:t>設定用戶端路由器以建立 </a:t>
            </a:r>
            <a:r>
              <a:rPr lang="en-US" altLang="zh-TW" sz="1600">
                <a:solidFill>
                  <a:srgbClr val="000000"/>
                </a:solidFill>
              </a:rPr>
              <a:t>LLA</a:t>
            </a:r>
            <a:r>
              <a:rPr lang="zh-TW" altLang="en-US" sz="1600">
                <a:solidFill>
                  <a:srgbClr val="000000"/>
                </a:solidFill>
              </a:rPr>
              <a:t>。</a:t>
            </a:r>
            <a:r>
              <a:rPr lang="en-US" altLang="zh-TW" sz="1600">
                <a:solidFill>
                  <a:srgbClr val="000000"/>
                </a:solidFill>
              </a:rPr>
              <a:t>IPv6 </a:t>
            </a:r>
            <a:r>
              <a:rPr lang="zh-TW" altLang="en-US" sz="1600">
                <a:solidFill>
                  <a:srgbClr val="000000"/>
                </a:solidFill>
              </a:rPr>
              <a:t>鏈路本地位設定全域單點傳送位址時，會在路由器介面上建立，或不使用 </a:t>
            </a:r>
            <a:r>
              <a:rPr lang="en-US" altLang="zh-TW" sz="1600" b="1">
                <a:solidFill>
                  <a:srgbClr val="000000"/>
                </a:solidFill>
              </a:rPr>
              <a:t>ipv6 enable</a:t>
            </a:r>
            <a:r>
              <a:rPr lang="zh-TW" altLang="en-US" sz="1600">
                <a:solidFill>
                  <a:srgbClr val="000000"/>
                </a:solidFill>
              </a:rPr>
              <a:t> 介面設定指令的 </a:t>
            </a:r>
            <a:r>
              <a:rPr lang="en-US" altLang="zh-TW" sz="1600">
                <a:solidFill>
                  <a:srgbClr val="000000"/>
                </a:solidFill>
              </a:rPr>
              <a:t>GUA</a:t>
            </a:r>
            <a:r>
              <a:rPr lang="zh-TW" altLang="en-US" sz="1600">
                <a:solidFill>
                  <a:srgbClr val="000000"/>
                </a:solidFill>
              </a:rPr>
              <a:t>。思科 </a:t>
            </a:r>
            <a:r>
              <a:rPr lang="en-US" altLang="zh-TW" sz="1600">
                <a:solidFill>
                  <a:srgbClr val="000000"/>
                </a:solidFill>
              </a:rPr>
              <a:t>IOS </a:t>
            </a:r>
            <a:r>
              <a:rPr lang="zh-TW" altLang="en-US" sz="1600">
                <a:solidFill>
                  <a:srgbClr val="000000"/>
                </a:solidFill>
              </a:rPr>
              <a:t>使用 </a:t>
            </a:r>
            <a:r>
              <a:rPr lang="en-US" altLang="zh-TW" sz="1600">
                <a:solidFill>
                  <a:srgbClr val="000000"/>
                </a:solidFill>
              </a:rPr>
              <a:t>EUI-64 </a:t>
            </a:r>
            <a:r>
              <a:rPr lang="zh-TW" altLang="en-US" sz="1600">
                <a:solidFill>
                  <a:srgbClr val="000000"/>
                </a:solidFill>
              </a:rPr>
              <a:t>來建立介面 </a:t>
            </a:r>
            <a:r>
              <a:rPr lang="en-US" altLang="zh-TW" sz="1600">
                <a:solidFill>
                  <a:srgbClr val="000000"/>
                </a:solidFill>
              </a:rPr>
              <a:t>ID</a:t>
            </a:r>
            <a:r>
              <a:rPr lang="zh-TW" altLang="en-US" sz="1600">
                <a:solidFill>
                  <a:srgbClr val="000000"/>
                </a:solidFill>
              </a:rPr>
              <a:t>。</a:t>
            </a:r>
          </a:p>
          <a:p>
            <a:pPr marL="342892" indent="-342892" algn="l">
              <a:buFont typeface="+mj-lt"/>
              <a:buAutoNum type="arabicPeriod"/>
            </a:pPr>
            <a:r>
              <a:rPr lang="zh-TW" altLang="en-US" sz="1600">
                <a:solidFill>
                  <a:srgbClr val="000000"/>
                </a:solidFill>
              </a:rPr>
              <a:t>將用戶端路由器設定為使用 </a:t>
            </a:r>
            <a:r>
              <a:rPr lang="en-US" altLang="zh-TW" sz="1600" b="1">
                <a:solidFill>
                  <a:srgbClr val="000000"/>
                </a:solidFill>
              </a:rPr>
              <a:t>ipv6 address autoconfig</a:t>
            </a:r>
            <a:r>
              <a:rPr lang="zh-TW" altLang="en-US" sz="1600">
                <a:solidFill>
                  <a:srgbClr val="000000"/>
                </a:solidFill>
              </a:rPr>
              <a:t> 指令使用 </a:t>
            </a:r>
            <a:r>
              <a:rPr lang="en-US" altLang="zh-TW" sz="1600">
                <a:solidFill>
                  <a:srgbClr val="000000"/>
                </a:solidFill>
              </a:rPr>
              <a:t>SLAAC</a:t>
            </a:r>
            <a:r>
              <a:rPr lang="zh-TW" altLang="en-US" sz="1600">
                <a:solidFill>
                  <a:srgbClr val="000000"/>
                </a:solidFill>
              </a:rPr>
              <a:t>。</a:t>
            </a:r>
          </a:p>
          <a:p>
            <a:pPr marL="342892" indent="-342892" algn="l">
              <a:buFont typeface="+mj-lt"/>
              <a:buAutoNum type="arabicPeriod"/>
            </a:pPr>
            <a:r>
              <a:rPr lang="zh-TW" altLang="en-US" sz="1600">
                <a:solidFill>
                  <a:srgbClr val="000000"/>
                </a:solidFill>
              </a:rPr>
              <a:t>使用 </a:t>
            </a:r>
            <a:r>
              <a:rPr lang="en-US" altLang="zh-TW" sz="1600" b="1">
                <a:solidFill>
                  <a:srgbClr val="000000"/>
                </a:solidFill>
              </a:rPr>
              <a:t>show ipv6 interface brief</a:t>
            </a:r>
            <a:r>
              <a:rPr lang="zh-TW" altLang="en-US" sz="1600">
                <a:solidFill>
                  <a:srgbClr val="000000"/>
                </a:solidFill>
              </a:rPr>
              <a:t> 指令，確認已為用戶端路由器指派 </a:t>
            </a:r>
            <a:r>
              <a:rPr lang="en-US" altLang="zh-TW" sz="1600">
                <a:solidFill>
                  <a:srgbClr val="000000"/>
                </a:solidFill>
              </a:rPr>
              <a:t>GUA</a:t>
            </a:r>
            <a:r>
              <a:rPr lang="zh-TW" altLang="en-US" sz="1600">
                <a:solidFill>
                  <a:srgbClr val="000000"/>
                </a:solidFill>
              </a:rPr>
              <a:t>。</a:t>
            </a:r>
          </a:p>
          <a:p>
            <a:pPr marL="342892" indent="-342892" algn="l">
              <a:buFont typeface="+mj-lt"/>
              <a:buAutoNum type="arabicPeriod"/>
            </a:pPr>
            <a:r>
              <a:rPr lang="zh-TW" altLang="en-US" sz="1600">
                <a:solidFill>
                  <a:srgbClr val="000000"/>
                </a:solidFill>
              </a:rPr>
              <a:t>確認用戶端路由器已收到其他必要的 </a:t>
            </a:r>
            <a:r>
              <a:rPr lang="en-US" altLang="zh-TW" sz="1600">
                <a:solidFill>
                  <a:srgbClr val="000000"/>
                </a:solidFill>
              </a:rPr>
              <a:t>DHCPv6 </a:t>
            </a:r>
            <a:r>
              <a:rPr lang="zh-TW" altLang="en-US" sz="1600">
                <a:solidFill>
                  <a:srgbClr val="000000"/>
                </a:solidFill>
              </a:rPr>
              <a:t>資訊。</a:t>
            </a:r>
            <a:r>
              <a:rPr lang="en-US" altLang="zh-TW" sz="1600" b="1">
                <a:solidFill>
                  <a:srgbClr val="000000"/>
                </a:solidFill>
              </a:rPr>
              <a:t>show ipv6 dhcp interface g0/0/1</a:t>
            </a:r>
            <a:r>
              <a:rPr lang="zh-TW" altLang="en-US" sz="1600">
                <a:solidFill>
                  <a:srgbClr val="000000"/>
                </a:solidFill>
              </a:rPr>
              <a:t> 指令可確認用戶端已收到 </a:t>
            </a:r>
            <a:r>
              <a:rPr lang="en-US" altLang="zh-TW" sz="1600">
                <a:solidFill>
                  <a:srgbClr val="000000"/>
                </a:solidFill>
              </a:rPr>
              <a:t>DHCP </a:t>
            </a:r>
            <a:r>
              <a:rPr lang="zh-TW" altLang="en-US" sz="1600">
                <a:solidFill>
                  <a:srgbClr val="000000"/>
                </a:solidFill>
              </a:rPr>
              <a:t>選項資訊，例如 </a:t>
            </a:r>
            <a:r>
              <a:rPr lang="en-US" altLang="zh-TW" sz="1600">
                <a:solidFill>
                  <a:srgbClr val="000000"/>
                </a:solidFill>
              </a:rPr>
              <a:t>DNS </a:t>
            </a:r>
            <a:r>
              <a:rPr lang="zh-TW" altLang="en-US" sz="1600">
                <a:solidFill>
                  <a:srgbClr val="000000"/>
                </a:solidFill>
              </a:rPr>
              <a:t>伺服器和網域名稱。</a:t>
            </a:r>
          </a:p>
        </p:txBody>
      </p:sp>
      <p:sp>
        <p:nvSpPr>
          <p:cNvPr id="2" name="投影片編號版面配置區 1"/>
          <p:cNvSpPr>
            <a:spLocks noGrp="1"/>
          </p:cNvSpPr>
          <p:nvPr>
            <p:ph type="sldNum" sz="quarter" idx="12"/>
          </p:nvPr>
        </p:nvSpPr>
        <p:spPr/>
        <p:txBody>
          <a:bodyPr/>
          <a:lstStyle/>
          <a:p>
            <a:fld id="{4FAB73BC-B049-4115-A692-8D63A059BFB8}" type="slidenum">
              <a:rPr lang="en-US" smtClean="0"/>
              <a:t>735</a:t>
            </a:fld>
            <a:endParaRPr lang="en-US"/>
          </a:p>
        </p:txBody>
      </p:sp>
    </p:spTree>
    <p:extLst>
      <p:ext uri="{BB962C8B-B14F-4D97-AF65-F5344CB8AC3E}">
        <p14:creationId xmlns:p14="http://schemas.microsoft.com/office/powerpoint/2010/main" val="92520314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736.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noAutofit/>
          </a:bodyPr>
          <a:lstStyle/>
          <a:p>
            <a:pPr marL="169859" indent="-169859">
              <a:spcAft>
                <a:spcPts val="600"/>
              </a:spcAft>
              <a:buFont typeface="Wingdings" panose="05000000000000000000" pitchFamily="2" charset="2"/>
            </a:pPr>
            <a:r>
              <a:rPr lang="en-US" altLang="zh-TW" sz="2700"/>
              <a:t>25.4</a:t>
            </a:r>
            <a:r>
              <a:rPr lang="zh-TW" altLang="en-US" sz="2700" smtClean="0"/>
              <a:t>設定 </a:t>
            </a:r>
            <a:r>
              <a:rPr lang="en-US" altLang="zh-TW" sz="2700"/>
              <a:t>DHCPv6 </a:t>
            </a:r>
            <a:r>
              <a:rPr lang="zh-TW" altLang="en-US" sz="2700"/>
              <a:t>伺服器</a:t>
            </a:r>
            <a:br>
              <a:rPr lang="en-US" sz="2700"/>
            </a:br>
            <a:r>
              <a:rPr lang="zh-TW" altLang="en-US" sz="2700"/>
              <a:t>設定有狀態 </a:t>
            </a:r>
            <a:r>
              <a:rPr lang="en-US" altLang="zh-TW" sz="2700"/>
              <a:t>DHCPv6 </a:t>
            </a:r>
            <a:r>
              <a:rPr lang="zh-TW" altLang="en-US" sz="2700"/>
              <a:t>伺服器</a:t>
            </a:r>
          </a:p>
        </p:txBody>
      </p:sp>
      <p:sp>
        <p:nvSpPr>
          <p:cNvPr id="4" name="Content Placeholder 3">
            <a:extLst>
              <a:ext uri="{FF2B5EF4-FFF2-40B4-BE49-F238E27FC236}">
                <a16:creationId xmlns:a16="http://schemas.microsoft.com/office/drawing/2014/main" id="{016308F5-CA2B-2246-B756-3741F1111BFC}"/>
              </a:ext>
            </a:extLst>
          </p:cNvPr>
          <p:cNvSpPr>
            <a:spLocks noGrp="1"/>
          </p:cNvSpPr>
          <p:nvPr>
            <p:ph idx="1"/>
          </p:nvPr>
        </p:nvSpPr>
        <p:spPr>
          <a:xfrm>
            <a:off x="474662" y="1589088"/>
            <a:ext cx="8280057" cy="3689897"/>
          </a:xfrm>
        </p:spPr>
        <p:txBody>
          <a:bodyPr/>
          <a:lstStyle/>
          <a:p>
            <a:pPr marL="0" indent="0" algn="l"/>
            <a:r>
              <a:rPr lang="zh-TW" altLang="en-US" sz="1600">
                <a:solidFill>
                  <a:srgbClr val="000000"/>
                </a:solidFill>
              </a:rPr>
              <a:t>有狀態 </a:t>
            </a:r>
            <a:r>
              <a:rPr lang="en-US" altLang="zh-TW" sz="1600">
                <a:solidFill>
                  <a:srgbClr val="000000"/>
                </a:solidFill>
              </a:rPr>
              <a:t>DHCP </a:t>
            </a:r>
            <a:r>
              <a:rPr lang="zh-TW" altLang="en-US" sz="1600">
                <a:solidFill>
                  <a:srgbClr val="000000"/>
                </a:solidFill>
              </a:rPr>
              <a:t>伺服器選項需要啟用 </a:t>
            </a:r>
            <a:r>
              <a:rPr lang="en-US" altLang="zh-TW" sz="1600">
                <a:solidFill>
                  <a:srgbClr val="000000"/>
                </a:solidFill>
              </a:rPr>
              <a:t>IPv6 </a:t>
            </a:r>
            <a:r>
              <a:rPr lang="zh-TW" altLang="en-US" sz="1600">
                <a:solidFill>
                  <a:srgbClr val="000000"/>
                </a:solidFill>
              </a:rPr>
              <a:t>的路由器告知主機連絡 </a:t>
            </a:r>
            <a:r>
              <a:rPr lang="en-US" altLang="zh-TW" sz="1600">
                <a:solidFill>
                  <a:srgbClr val="000000"/>
                </a:solidFill>
              </a:rPr>
              <a:t>DHCPv6 </a:t>
            </a:r>
            <a:r>
              <a:rPr lang="zh-TW" altLang="en-US" sz="1600">
                <a:solidFill>
                  <a:srgbClr val="000000"/>
                </a:solidFill>
              </a:rPr>
              <a:t>伺服器，以取得所有必要的 </a:t>
            </a:r>
            <a:r>
              <a:rPr lang="en-US" altLang="zh-TW" sz="1600">
                <a:solidFill>
                  <a:srgbClr val="000000"/>
                </a:solidFill>
              </a:rPr>
              <a:t>IPv6 </a:t>
            </a:r>
            <a:r>
              <a:rPr lang="zh-TW" altLang="en-US" sz="1600">
                <a:solidFill>
                  <a:srgbClr val="000000"/>
                </a:solidFill>
              </a:rPr>
              <a:t>網路位址資訊。</a:t>
            </a:r>
          </a:p>
          <a:p>
            <a:pPr marL="0" indent="0" algn="l"/>
            <a:endParaRPr lang="en-US" sz="1600">
              <a:solidFill>
                <a:srgbClr val="000000"/>
              </a:solidFill>
            </a:endParaRPr>
          </a:p>
          <a:p>
            <a:pPr marL="0" indent="0" algn="l"/>
            <a:r>
              <a:rPr lang="zh-TW" altLang="en-US" sz="1600">
                <a:solidFill>
                  <a:srgbClr val="000000"/>
                </a:solidFill>
              </a:rPr>
              <a:t>有五個步驟可以將路由器設定為有狀態的 </a:t>
            </a:r>
            <a:r>
              <a:rPr lang="en-US" altLang="zh-TW" sz="1600">
                <a:solidFill>
                  <a:srgbClr val="000000"/>
                </a:solidFill>
              </a:rPr>
              <a:t>DHCPv6 </a:t>
            </a:r>
            <a:r>
              <a:rPr lang="zh-TW" altLang="en-US" sz="1600">
                <a:solidFill>
                  <a:srgbClr val="000000"/>
                </a:solidFill>
              </a:rPr>
              <a:t>伺服器：</a:t>
            </a:r>
          </a:p>
          <a:p>
            <a:pPr marL="342892" indent="-342892" algn="l">
              <a:buFont typeface="+mj-lt"/>
              <a:buAutoNum type="arabicPeriod"/>
            </a:pPr>
            <a:r>
              <a:rPr lang="zh-TW" altLang="en-US" sz="1400">
                <a:solidFill>
                  <a:srgbClr val="000000"/>
                </a:solidFill>
              </a:rPr>
              <a:t>使用 </a:t>
            </a:r>
            <a:r>
              <a:rPr lang="en-US" altLang="zh-TW" sz="1400" b="1">
                <a:solidFill>
                  <a:srgbClr val="000000"/>
                </a:solidFill>
              </a:rPr>
              <a:t>ipv6 unicast-routing</a:t>
            </a:r>
            <a:r>
              <a:rPr lang="zh-TW" altLang="en-US" sz="1400">
                <a:solidFill>
                  <a:srgbClr val="000000"/>
                </a:solidFill>
              </a:rPr>
              <a:t> 命令啟用 </a:t>
            </a:r>
            <a:r>
              <a:rPr lang="en-US" altLang="zh-TW" sz="1400">
                <a:solidFill>
                  <a:srgbClr val="000000"/>
                </a:solidFill>
              </a:rPr>
              <a:t>IPv6 </a:t>
            </a:r>
            <a:r>
              <a:rPr lang="zh-TW" altLang="en-US" sz="1400">
                <a:solidFill>
                  <a:srgbClr val="000000"/>
                </a:solidFill>
              </a:rPr>
              <a:t>路由。</a:t>
            </a:r>
          </a:p>
          <a:p>
            <a:pPr marL="342892" indent="-342892" algn="l">
              <a:buFont typeface="+mj-lt"/>
              <a:buAutoNum type="arabicPeriod"/>
            </a:pPr>
            <a:r>
              <a:rPr lang="zh-TW" altLang="en-US" sz="1400">
                <a:solidFill>
                  <a:srgbClr val="000000"/>
                </a:solidFill>
              </a:rPr>
              <a:t>使用 </a:t>
            </a:r>
            <a:r>
              <a:rPr lang="en-US" altLang="zh-TW" sz="1400" b="1">
                <a:solidFill>
                  <a:srgbClr val="000000"/>
                </a:solidFill>
              </a:rPr>
              <a:t>ipv6 dhcp pool </a:t>
            </a:r>
            <a:r>
              <a:rPr lang="zh-TW" altLang="en-US" sz="1400">
                <a:solidFill>
                  <a:srgbClr val="000000"/>
                </a:solidFill>
              </a:rPr>
              <a:t> </a:t>
            </a:r>
            <a:r>
              <a:rPr lang="en-US" altLang="zh-TW" sz="1400" i="1">
                <a:solidFill>
                  <a:srgbClr val="000000"/>
                </a:solidFill>
              </a:rPr>
              <a:t>POOL-NAME</a:t>
            </a:r>
            <a:r>
              <a:rPr lang="zh-TW" altLang="en-US" sz="1400">
                <a:solidFill>
                  <a:srgbClr val="000000"/>
                </a:solidFill>
              </a:rPr>
              <a:t>全域設定命令定義一個 </a:t>
            </a:r>
            <a:r>
              <a:rPr lang="en-US" altLang="zh-TW" sz="1400">
                <a:solidFill>
                  <a:srgbClr val="000000"/>
                </a:solidFill>
              </a:rPr>
              <a:t>DHCPv6 </a:t>
            </a:r>
            <a:r>
              <a:rPr lang="zh-TW" altLang="en-US" sz="1400">
                <a:solidFill>
                  <a:srgbClr val="000000"/>
                </a:solidFill>
              </a:rPr>
              <a:t>集區。 </a:t>
            </a:r>
          </a:p>
          <a:p>
            <a:pPr marL="342892" indent="-342892" algn="l">
              <a:buFont typeface="+mj-lt"/>
              <a:buAutoNum type="arabicPeriod"/>
            </a:pPr>
            <a:r>
              <a:rPr lang="zh-TW" altLang="en-US" sz="1400">
                <a:solidFill>
                  <a:srgbClr val="000000"/>
                </a:solidFill>
              </a:rPr>
              <a:t>使用選項設定 </a:t>
            </a:r>
            <a:r>
              <a:rPr lang="en-US" altLang="zh-TW" sz="1400">
                <a:solidFill>
                  <a:srgbClr val="000000"/>
                </a:solidFill>
              </a:rPr>
              <a:t>DHCPv6 </a:t>
            </a:r>
            <a:r>
              <a:rPr lang="zh-TW" altLang="en-US" sz="1400">
                <a:solidFill>
                  <a:srgbClr val="000000"/>
                </a:solidFill>
              </a:rPr>
              <a:t>集區。一般選項包括 </a:t>
            </a:r>
            <a:r>
              <a:rPr lang="en-US" altLang="zh-TW" sz="1400" b="1">
                <a:solidFill>
                  <a:srgbClr val="000000"/>
                </a:solidFill>
              </a:rPr>
              <a:t>address-prefix</a:t>
            </a:r>
            <a:r>
              <a:rPr lang="zh-TW" altLang="en-US" sz="1400">
                <a:solidFill>
                  <a:srgbClr val="000000"/>
                </a:solidFill>
              </a:rPr>
              <a:t> 命令、網域名稱、</a:t>
            </a:r>
            <a:r>
              <a:rPr lang="en-US" altLang="zh-TW" sz="1400">
                <a:solidFill>
                  <a:srgbClr val="000000"/>
                </a:solidFill>
              </a:rPr>
              <a:t>DNS </a:t>
            </a:r>
            <a:r>
              <a:rPr lang="zh-TW" altLang="en-US" sz="1400">
                <a:solidFill>
                  <a:srgbClr val="000000"/>
                </a:solidFill>
              </a:rPr>
              <a:t>伺服器 </a:t>
            </a:r>
            <a:r>
              <a:rPr lang="en-US" altLang="zh-TW" sz="1400">
                <a:solidFill>
                  <a:srgbClr val="000000"/>
                </a:solidFill>
              </a:rPr>
              <a:t>IP </a:t>
            </a:r>
            <a:r>
              <a:rPr lang="zh-TW" altLang="en-US" sz="1400">
                <a:solidFill>
                  <a:srgbClr val="000000"/>
                </a:solidFill>
              </a:rPr>
              <a:t>位址等。</a:t>
            </a:r>
          </a:p>
          <a:p>
            <a:pPr marL="342892" indent="-342892" algn="l">
              <a:buFont typeface="+mj-lt"/>
              <a:buAutoNum type="arabicPeriod"/>
            </a:pPr>
            <a:r>
              <a:rPr lang="zh-TW" altLang="en-US" sz="1400">
                <a:solidFill>
                  <a:srgbClr val="000000"/>
                </a:solidFill>
              </a:rPr>
              <a:t>使用</a:t>
            </a:r>
            <a:r>
              <a:rPr lang="zh-TW" altLang="en-US" sz="1400" b="1">
                <a:solidFill>
                  <a:srgbClr val="000000"/>
                </a:solidFill>
              </a:rPr>
              <a:t> </a:t>
            </a:r>
            <a:r>
              <a:rPr lang="en-US" altLang="zh-TW" sz="1400" b="1">
                <a:solidFill>
                  <a:srgbClr val="000000"/>
                </a:solidFill>
              </a:rPr>
              <a:t>ipv6 dhcp server</a:t>
            </a:r>
            <a:r>
              <a:rPr lang="zh-TW" altLang="en-US" sz="1400" i="1">
                <a:solidFill>
                  <a:srgbClr val="000000"/>
                </a:solidFill>
              </a:rPr>
              <a:t> </a:t>
            </a:r>
            <a:r>
              <a:rPr lang="en-US" altLang="zh-TW" sz="1400" i="1">
                <a:solidFill>
                  <a:srgbClr val="000000"/>
                </a:solidFill>
              </a:rPr>
              <a:t>POOL-NAME </a:t>
            </a:r>
            <a:r>
              <a:rPr lang="zh-TW" altLang="en-US" sz="1400">
                <a:solidFill>
                  <a:srgbClr val="000000"/>
                </a:solidFill>
              </a:rPr>
              <a:t>介面設定命令將介面繫結至集區。 </a:t>
            </a:r>
          </a:p>
          <a:p>
            <a:pPr marL="503285" lvl="3" indent="-285743">
              <a:buFont typeface="Arial" panose="020b0604020202020204" pitchFamily="34" charset="0"/>
              <a:buChar char="•"/>
            </a:pPr>
            <a:r>
              <a:rPr lang="zh-TW">
                <a:solidFill>
                  <a:srgbClr val="000000"/>
                </a:solidFill>
              </a:rPr>
              <a:t>使用 </a:t>
            </a:r>
            <a:r>
              <a:rPr lang="zh-TW" b="1">
                <a:solidFill>
                  <a:srgbClr val="000000"/>
                </a:solidFill>
              </a:rPr>
              <a:t> ipv6 nd other-config-flag</a:t>
            </a:r>
            <a:r>
              <a:rPr lang="zh-TW">
                <a:solidFill>
                  <a:srgbClr val="000000"/>
                </a:solidFill>
              </a:rPr>
              <a:t> 介面命令手動將 M 旗標從 0 更改為 1。 </a:t>
            </a:r>
          </a:p>
          <a:p>
            <a:pPr marL="503285" lvl="3" indent="-285743">
              <a:buFont typeface="Arial" panose="020b0604020202020204" pitchFamily="34" charset="0"/>
              <a:buChar char="•"/>
            </a:pPr>
            <a:r>
              <a:rPr lang="zh-TW">
                <a:solidFill>
                  <a:srgbClr val="000000"/>
                </a:solidFill>
              </a:rPr>
              <a:t>使用 </a:t>
            </a:r>
            <a:r>
              <a:rPr lang="zh-TW" b="1">
                <a:solidFill>
                  <a:srgbClr val="000000"/>
                </a:solidFill>
              </a:rPr>
              <a:t>ipv6 nd prefix default no-autoconfig </a:t>
            </a:r>
            <a:r>
              <a:rPr lang="zh-TW">
                <a:solidFill>
                  <a:srgbClr val="000000"/>
                </a:solidFill>
              </a:rPr>
              <a:t>介面命令，手動將 A 旗標從 1 變更為 0，以通知用戶端不要使用 SLAAC 來建立 GUA。路由器現在會以集區中包含的資訊回應有狀態的 DHCPv6 要求。</a:t>
            </a:r>
          </a:p>
          <a:p>
            <a:pPr marL="342892" indent="-342892" algn="l">
              <a:buFont typeface="+mj-lt"/>
              <a:buAutoNum type="arabicPeriod"/>
            </a:pPr>
            <a:r>
              <a:rPr lang="zh-TW" altLang="en-US" sz="1400">
                <a:solidFill>
                  <a:srgbClr val="000000"/>
                </a:solidFill>
              </a:rPr>
              <a:t>驗證主機使用 </a:t>
            </a:r>
            <a:r>
              <a:rPr lang="en-US" altLang="zh-TW" sz="1400" b="1">
                <a:solidFill>
                  <a:srgbClr val="000000"/>
                </a:solidFill>
              </a:rPr>
              <a:t>ipconfig /all </a:t>
            </a:r>
            <a:r>
              <a:rPr lang="zh-TW" altLang="en-US" sz="1400">
                <a:solidFill>
                  <a:srgbClr val="000000"/>
                </a:solidFill>
              </a:rPr>
              <a:t>命令接收 </a:t>
            </a:r>
            <a:r>
              <a:rPr lang="en-US" altLang="zh-TW" sz="1400">
                <a:solidFill>
                  <a:srgbClr val="000000"/>
                </a:solidFill>
              </a:rPr>
              <a:t>IPv6 </a:t>
            </a:r>
            <a:r>
              <a:rPr lang="zh-TW" altLang="en-US" sz="1400">
                <a:solidFill>
                  <a:srgbClr val="000000"/>
                </a:solidFill>
              </a:rPr>
              <a:t>定址資訊。</a:t>
            </a:r>
          </a:p>
        </p:txBody>
      </p:sp>
      <p:sp>
        <p:nvSpPr>
          <p:cNvPr id="2" name="投影片編號版面配置區 1"/>
          <p:cNvSpPr>
            <a:spLocks noGrp="1"/>
          </p:cNvSpPr>
          <p:nvPr>
            <p:ph type="sldNum" sz="quarter" idx="12"/>
          </p:nvPr>
        </p:nvSpPr>
        <p:spPr/>
        <p:txBody>
          <a:bodyPr/>
          <a:lstStyle/>
          <a:p>
            <a:fld id="{4FAB73BC-B049-4115-A692-8D63A059BFB8}" type="slidenum">
              <a:rPr lang="en-US" smtClean="0"/>
              <a:t>736</a:t>
            </a:fld>
            <a:endParaRPr lang="en-US"/>
          </a:p>
        </p:txBody>
      </p:sp>
    </p:spTree>
    <p:extLst>
      <p:ext uri="{BB962C8B-B14F-4D97-AF65-F5344CB8AC3E}">
        <p14:creationId xmlns:p14="http://schemas.microsoft.com/office/powerpoint/2010/main" val="409939844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737.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noAutofit/>
          </a:bodyPr>
          <a:lstStyle/>
          <a:p>
            <a:pPr marL="169859" indent="-169859">
              <a:spcAft>
                <a:spcPts val="600"/>
              </a:spcAft>
              <a:buFont typeface="Wingdings" panose="05000000000000000000" pitchFamily="2" charset="2"/>
            </a:pPr>
            <a:r>
              <a:rPr lang="en-US" altLang="zh-TW" sz="2700"/>
              <a:t>25.4</a:t>
            </a:r>
            <a:r>
              <a:rPr lang="zh-TW" altLang="en-US" sz="2700" smtClean="0"/>
              <a:t>設定 </a:t>
            </a:r>
            <a:r>
              <a:rPr lang="en-US" altLang="zh-TW" sz="2700"/>
              <a:t>DHCPv6 </a:t>
            </a:r>
            <a:r>
              <a:rPr lang="zh-TW" altLang="en-US" sz="2700"/>
              <a:t>伺服器</a:t>
            </a:r>
            <a:br>
              <a:rPr lang="en-US" sz="2700"/>
            </a:br>
            <a:r>
              <a:rPr lang="zh-TW" altLang="en-US" sz="2700"/>
              <a:t>設定狀態 </a:t>
            </a:r>
            <a:r>
              <a:rPr lang="en-US" altLang="zh-TW" sz="2700"/>
              <a:t>DHCPv6 </a:t>
            </a:r>
            <a:r>
              <a:rPr lang="zh-TW" altLang="en-US" sz="2700"/>
              <a:t>用戶端</a:t>
            </a:r>
          </a:p>
        </p:txBody>
      </p:sp>
      <p:sp>
        <p:nvSpPr>
          <p:cNvPr id="5" name="Content Placeholder 4">
            <a:extLst>
              <a:ext uri="{FF2B5EF4-FFF2-40B4-BE49-F238E27FC236}">
                <a16:creationId xmlns:a16="http://schemas.microsoft.com/office/drawing/2014/main" id="{3F634DDA-6EBE-A540-AC89-84E3552D9CA1}"/>
              </a:ext>
            </a:extLst>
          </p:cNvPr>
          <p:cNvSpPr>
            <a:spLocks noGrp="1"/>
          </p:cNvSpPr>
          <p:nvPr>
            <p:ph idx="1"/>
          </p:nvPr>
        </p:nvSpPr>
        <p:spPr>
          <a:xfrm>
            <a:off x="474662" y="1589088"/>
            <a:ext cx="8280057" cy="3689897"/>
          </a:xfrm>
        </p:spPr>
        <p:txBody>
          <a:bodyPr/>
          <a:lstStyle/>
          <a:p>
            <a:pPr marL="0" indent="0" algn="l"/>
            <a:r>
              <a:rPr lang="zh-TW" altLang="en-US" sz="1600">
                <a:solidFill>
                  <a:srgbClr val="000000"/>
                </a:solidFill>
              </a:rPr>
              <a:t>路由器也可以是 </a:t>
            </a:r>
            <a:r>
              <a:rPr lang="en-US" altLang="zh-TW" sz="1600">
                <a:solidFill>
                  <a:srgbClr val="000000"/>
                </a:solidFill>
              </a:rPr>
              <a:t>DHCPv6 </a:t>
            </a:r>
            <a:r>
              <a:rPr lang="zh-TW" altLang="en-US" sz="1600">
                <a:solidFill>
                  <a:srgbClr val="000000"/>
                </a:solidFill>
              </a:rPr>
              <a:t>用戶端。客戶端路由器需要啟用 </a:t>
            </a:r>
            <a:r>
              <a:rPr lang="en-US" altLang="zh-TW" sz="1600" b="1">
                <a:solidFill>
                  <a:srgbClr val="000000"/>
                </a:solidFill>
              </a:rPr>
              <a:t>ipv6 unicast-routing</a:t>
            </a:r>
            <a:r>
              <a:rPr lang="zh-TW" altLang="en-US" sz="1600">
                <a:solidFill>
                  <a:srgbClr val="000000"/>
                </a:solidFill>
              </a:rPr>
              <a:t> 和 </a:t>
            </a:r>
            <a:r>
              <a:rPr lang="en-US" altLang="zh-TW" sz="1600">
                <a:solidFill>
                  <a:srgbClr val="000000"/>
                </a:solidFill>
              </a:rPr>
              <a:t>IPv6 </a:t>
            </a:r>
            <a:r>
              <a:rPr lang="zh-TW" altLang="en-US" sz="1600">
                <a:solidFill>
                  <a:srgbClr val="000000"/>
                </a:solidFill>
              </a:rPr>
              <a:t>鏈路本地位址來發送和接收 </a:t>
            </a:r>
            <a:r>
              <a:rPr lang="en-US" altLang="zh-TW" sz="1600">
                <a:solidFill>
                  <a:srgbClr val="000000"/>
                </a:solidFill>
              </a:rPr>
              <a:t>IPv6 </a:t>
            </a:r>
            <a:r>
              <a:rPr lang="zh-TW" altLang="en-US" sz="1600">
                <a:solidFill>
                  <a:srgbClr val="000000"/>
                </a:solidFill>
              </a:rPr>
              <a:t>訊息。</a:t>
            </a:r>
          </a:p>
          <a:p>
            <a:pPr marL="0" indent="0" algn="l"/>
            <a:endParaRPr lang="en-US" sz="1600">
              <a:solidFill>
                <a:srgbClr val="000000"/>
              </a:solidFill>
            </a:endParaRPr>
          </a:p>
          <a:p>
            <a:pPr marL="0" indent="0" algn="l"/>
            <a:r>
              <a:rPr lang="zh-TW" altLang="en-US" sz="1600">
                <a:solidFill>
                  <a:srgbClr val="000000"/>
                </a:solidFill>
              </a:rPr>
              <a:t>有五個步驟可將路由器設定為無狀態 </a:t>
            </a:r>
            <a:r>
              <a:rPr lang="en-US" altLang="zh-TW" sz="1600">
                <a:solidFill>
                  <a:srgbClr val="000000"/>
                </a:solidFill>
              </a:rPr>
              <a:t>DHCPv6 </a:t>
            </a:r>
            <a:r>
              <a:rPr lang="zh-TW" altLang="en-US" sz="1600">
                <a:solidFill>
                  <a:srgbClr val="000000"/>
                </a:solidFill>
              </a:rPr>
              <a:t>用戶端，並驗證路由器。</a:t>
            </a:r>
          </a:p>
          <a:p>
            <a:pPr marL="342892" indent="-342892" algn="l">
              <a:buFont typeface="+mj-lt"/>
              <a:buAutoNum type="arabicPeriod"/>
            </a:pPr>
            <a:r>
              <a:rPr lang="zh-TW" altLang="en-US" sz="1400">
                <a:solidFill>
                  <a:srgbClr val="000000"/>
                </a:solidFill>
              </a:rPr>
              <a:t>使用 </a:t>
            </a:r>
            <a:r>
              <a:rPr lang="en-US" altLang="zh-TW" sz="1400" b="1">
                <a:solidFill>
                  <a:srgbClr val="000000"/>
                </a:solidFill>
              </a:rPr>
              <a:t>ipv6 unicast-routing</a:t>
            </a:r>
            <a:r>
              <a:rPr lang="zh-TW" altLang="en-US" sz="1400">
                <a:solidFill>
                  <a:srgbClr val="000000"/>
                </a:solidFill>
              </a:rPr>
              <a:t> 命令啟用 </a:t>
            </a:r>
            <a:r>
              <a:rPr lang="en-US" altLang="zh-TW" sz="1400">
                <a:solidFill>
                  <a:srgbClr val="000000"/>
                </a:solidFill>
              </a:rPr>
              <a:t>IPv6 </a:t>
            </a:r>
            <a:r>
              <a:rPr lang="zh-TW" altLang="en-US" sz="1400">
                <a:solidFill>
                  <a:srgbClr val="000000"/>
                </a:solidFill>
              </a:rPr>
              <a:t>路由。</a:t>
            </a:r>
          </a:p>
          <a:p>
            <a:pPr marL="342892" indent="-342892" algn="l">
              <a:buFont typeface="+mj-lt"/>
              <a:buAutoNum type="arabicPeriod"/>
            </a:pPr>
            <a:r>
              <a:rPr lang="zh-TW" altLang="en-US" sz="1400">
                <a:solidFill>
                  <a:srgbClr val="000000"/>
                </a:solidFill>
              </a:rPr>
              <a:t>設定用戶端路由器以建立 </a:t>
            </a:r>
            <a:r>
              <a:rPr lang="en-US" altLang="zh-TW" sz="1400">
                <a:solidFill>
                  <a:srgbClr val="000000"/>
                </a:solidFill>
              </a:rPr>
              <a:t>LLA</a:t>
            </a:r>
            <a:r>
              <a:rPr lang="zh-TW" altLang="en-US" sz="1400">
                <a:solidFill>
                  <a:srgbClr val="000000"/>
                </a:solidFill>
              </a:rPr>
              <a:t>。</a:t>
            </a:r>
            <a:r>
              <a:rPr lang="en-US" altLang="zh-TW" sz="1400">
                <a:solidFill>
                  <a:srgbClr val="000000"/>
                </a:solidFill>
              </a:rPr>
              <a:t>IPv6 </a:t>
            </a:r>
            <a:r>
              <a:rPr lang="zh-TW" altLang="en-US" sz="1400">
                <a:solidFill>
                  <a:srgbClr val="000000"/>
                </a:solidFill>
              </a:rPr>
              <a:t>鏈路本地位址設定全域單點傳送位址時，會在路由器介面上建立，或不使用 </a:t>
            </a:r>
            <a:r>
              <a:rPr lang="en-US" altLang="zh-TW" sz="1400" b="1">
                <a:solidFill>
                  <a:srgbClr val="000000"/>
                </a:solidFill>
              </a:rPr>
              <a:t>ipv6 enable</a:t>
            </a:r>
            <a:r>
              <a:rPr lang="zh-TW" altLang="en-US" sz="1400">
                <a:solidFill>
                  <a:srgbClr val="000000"/>
                </a:solidFill>
              </a:rPr>
              <a:t> 介面設定指令的 </a:t>
            </a:r>
            <a:r>
              <a:rPr lang="en-US" altLang="zh-TW" sz="1400">
                <a:solidFill>
                  <a:srgbClr val="000000"/>
                </a:solidFill>
              </a:rPr>
              <a:t>GUA</a:t>
            </a:r>
            <a:r>
              <a:rPr lang="zh-TW" altLang="en-US" sz="1400">
                <a:solidFill>
                  <a:srgbClr val="000000"/>
                </a:solidFill>
              </a:rPr>
              <a:t>。思科 </a:t>
            </a:r>
            <a:r>
              <a:rPr lang="en-US" altLang="zh-TW" sz="1400">
                <a:solidFill>
                  <a:srgbClr val="000000"/>
                </a:solidFill>
              </a:rPr>
              <a:t>IOS </a:t>
            </a:r>
            <a:r>
              <a:rPr lang="zh-TW" altLang="en-US" sz="1400">
                <a:solidFill>
                  <a:srgbClr val="000000"/>
                </a:solidFill>
              </a:rPr>
              <a:t>使用 </a:t>
            </a:r>
            <a:r>
              <a:rPr lang="en-US" altLang="zh-TW" sz="1400">
                <a:solidFill>
                  <a:srgbClr val="000000"/>
                </a:solidFill>
              </a:rPr>
              <a:t>EUI-64 </a:t>
            </a:r>
            <a:r>
              <a:rPr lang="zh-TW" altLang="en-US" sz="1400">
                <a:solidFill>
                  <a:srgbClr val="000000"/>
                </a:solidFill>
              </a:rPr>
              <a:t>來建立一個介面 </a:t>
            </a:r>
            <a:r>
              <a:rPr lang="en-US" altLang="zh-TW" sz="1400">
                <a:solidFill>
                  <a:srgbClr val="000000"/>
                </a:solidFill>
              </a:rPr>
              <a:t>ID</a:t>
            </a:r>
            <a:r>
              <a:rPr lang="zh-TW" altLang="en-US" sz="1400">
                <a:solidFill>
                  <a:srgbClr val="000000"/>
                </a:solidFill>
              </a:rPr>
              <a:t>。</a:t>
            </a:r>
          </a:p>
          <a:p>
            <a:pPr marL="342892" indent="-342892" algn="l">
              <a:buFont typeface="+mj-lt"/>
              <a:buAutoNum type="arabicPeriod"/>
            </a:pPr>
            <a:r>
              <a:rPr lang="zh-TW" altLang="en-US" sz="1400">
                <a:solidFill>
                  <a:srgbClr val="000000"/>
                </a:solidFill>
              </a:rPr>
              <a:t>使用 </a:t>
            </a:r>
            <a:r>
              <a:rPr lang="en-US" altLang="zh-TW" sz="1400" b="1">
                <a:solidFill>
                  <a:srgbClr val="000000"/>
                </a:solidFill>
              </a:rPr>
              <a:t>ipv6 address dhcp</a:t>
            </a:r>
            <a:r>
              <a:rPr lang="zh-TW" altLang="en-US" sz="1400">
                <a:solidFill>
                  <a:srgbClr val="000000"/>
                </a:solidFill>
              </a:rPr>
              <a:t> 介面設定指令，將用戶端路由器設定為使用 </a:t>
            </a:r>
            <a:r>
              <a:rPr lang="en-US" altLang="zh-TW" sz="1400">
                <a:solidFill>
                  <a:srgbClr val="000000"/>
                </a:solidFill>
              </a:rPr>
              <a:t>DHCPv6 </a:t>
            </a:r>
            <a:r>
              <a:rPr lang="zh-TW" altLang="en-US" sz="1400">
                <a:solidFill>
                  <a:srgbClr val="000000"/>
                </a:solidFill>
              </a:rPr>
              <a:t>。</a:t>
            </a:r>
          </a:p>
          <a:p>
            <a:pPr marL="342892" indent="-342892" algn="l">
              <a:buFont typeface="+mj-lt"/>
              <a:buAutoNum type="arabicPeriod"/>
            </a:pPr>
            <a:r>
              <a:rPr lang="zh-TW" altLang="en-US" sz="1400">
                <a:solidFill>
                  <a:srgbClr val="000000"/>
                </a:solidFill>
              </a:rPr>
              <a:t>使用 </a:t>
            </a:r>
            <a:r>
              <a:rPr lang="en-US" altLang="zh-TW" sz="1400" b="1">
                <a:solidFill>
                  <a:srgbClr val="000000"/>
                </a:solidFill>
              </a:rPr>
              <a:t>show ipv6 interface brief</a:t>
            </a:r>
            <a:r>
              <a:rPr lang="zh-TW" altLang="en-US" sz="1400">
                <a:solidFill>
                  <a:srgbClr val="000000"/>
                </a:solidFill>
              </a:rPr>
              <a:t> 指令，確認已為用戶端路由器指派 </a:t>
            </a:r>
            <a:r>
              <a:rPr lang="en-US" altLang="zh-TW" sz="1400">
                <a:solidFill>
                  <a:srgbClr val="000000"/>
                </a:solidFill>
              </a:rPr>
              <a:t>GUA</a:t>
            </a:r>
            <a:r>
              <a:rPr lang="zh-TW" altLang="en-US" sz="1400">
                <a:solidFill>
                  <a:srgbClr val="000000"/>
                </a:solidFill>
              </a:rPr>
              <a:t>。 </a:t>
            </a:r>
          </a:p>
          <a:p>
            <a:pPr marL="342892" indent="-342892" algn="l">
              <a:buFont typeface="+mj-lt"/>
              <a:buAutoNum type="arabicPeriod"/>
            </a:pPr>
            <a:r>
              <a:rPr lang="zh-TW" altLang="en-US" sz="1400">
                <a:solidFill>
                  <a:srgbClr val="000000"/>
                </a:solidFill>
              </a:rPr>
              <a:t>使用 </a:t>
            </a:r>
            <a:r>
              <a:rPr lang="en-US" altLang="zh-TW" sz="1400" b="1">
                <a:solidFill>
                  <a:srgbClr val="000000"/>
                </a:solidFill>
              </a:rPr>
              <a:t>show ipv6 dhcp g0/0/1</a:t>
            </a:r>
            <a:r>
              <a:rPr lang="zh-TW" altLang="en-US" sz="1400">
                <a:solidFill>
                  <a:srgbClr val="000000"/>
                </a:solidFill>
              </a:rPr>
              <a:t> 指令，確認用戶端路由器是否收到其他必要的 </a:t>
            </a:r>
            <a:r>
              <a:rPr lang="en-US" altLang="zh-TW" sz="1400">
                <a:solidFill>
                  <a:srgbClr val="000000"/>
                </a:solidFill>
              </a:rPr>
              <a:t>DHCPv6 </a:t>
            </a:r>
            <a:r>
              <a:rPr lang="zh-TW" altLang="en-US" sz="1400">
                <a:solidFill>
                  <a:srgbClr val="000000"/>
                </a:solidFill>
              </a:rPr>
              <a:t>資訊。 </a:t>
            </a:r>
          </a:p>
          <a:p>
            <a:pPr marL="0" indent="0" algn="l"/>
            <a:endParaRPr lang="en-US" sz="1400">
              <a:solidFill>
                <a:srgbClr val="000000"/>
              </a:solidFill>
            </a:endParaRPr>
          </a:p>
        </p:txBody>
      </p:sp>
      <p:sp>
        <p:nvSpPr>
          <p:cNvPr id="2" name="投影片編號版面配置區 1"/>
          <p:cNvSpPr>
            <a:spLocks noGrp="1"/>
          </p:cNvSpPr>
          <p:nvPr>
            <p:ph type="sldNum" sz="quarter" idx="12"/>
          </p:nvPr>
        </p:nvSpPr>
        <p:spPr/>
        <p:txBody>
          <a:bodyPr/>
          <a:lstStyle/>
          <a:p>
            <a:fld id="{4FAB73BC-B049-4115-A692-8D63A059BFB8}" type="slidenum">
              <a:rPr lang="en-US" smtClean="0"/>
              <a:t>737</a:t>
            </a:fld>
            <a:endParaRPr lang="en-US"/>
          </a:p>
        </p:txBody>
      </p:sp>
    </p:spTree>
    <p:extLst>
      <p:ext uri="{BB962C8B-B14F-4D97-AF65-F5344CB8AC3E}">
        <p14:creationId xmlns:p14="http://schemas.microsoft.com/office/powerpoint/2010/main" val="64358152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738.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noAutofit/>
          </a:bodyPr>
          <a:lstStyle/>
          <a:p>
            <a:pPr marL="169859" indent="-169859">
              <a:spcAft>
                <a:spcPts val="600"/>
              </a:spcAft>
              <a:buFont typeface="Wingdings" panose="05000000000000000000" pitchFamily="2" charset="2"/>
            </a:pPr>
            <a:r>
              <a:rPr lang="en-US" altLang="zh-TW" sz="2700"/>
              <a:t>25.4</a:t>
            </a:r>
            <a:r>
              <a:rPr lang="zh-TW" altLang="en-US" sz="2700" smtClean="0"/>
              <a:t>設定 </a:t>
            </a:r>
            <a:r>
              <a:rPr lang="en-US" altLang="zh-TW" sz="2700"/>
              <a:t>DHCPv6 </a:t>
            </a:r>
            <a:r>
              <a:rPr lang="zh-TW" altLang="en-US" sz="2700"/>
              <a:t>伺服器</a:t>
            </a:r>
            <a:br>
              <a:rPr lang="en-US" sz="2700"/>
            </a:br>
            <a:r>
              <a:rPr lang="en-US" altLang="zh-TW" sz="2700"/>
              <a:t>DHCPv6 </a:t>
            </a:r>
            <a:r>
              <a:rPr lang="zh-TW" altLang="en-US" sz="2700"/>
              <a:t>伺服器驗證命令</a:t>
            </a:r>
          </a:p>
        </p:txBody>
      </p:sp>
      <p:sp>
        <p:nvSpPr>
          <p:cNvPr id="4" name="Content Placeholder 3">
            <a:extLst>
              <a:ext uri="{FF2B5EF4-FFF2-40B4-BE49-F238E27FC236}">
                <a16:creationId xmlns:a16="http://schemas.microsoft.com/office/drawing/2014/main" id="{28F605BB-C2BF-A544-BAAD-536C759E3544}"/>
              </a:ext>
            </a:extLst>
          </p:cNvPr>
          <p:cNvSpPr>
            <a:spLocks noGrp="1"/>
          </p:cNvSpPr>
          <p:nvPr>
            <p:ph idx="1"/>
          </p:nvPr>
        </p:nvSpPr>
        <p:spPr>
          <a:xfrm>
            <a:off x="474662" y="1589088"/>
            <a:ext cx="8280057" cy="3689897"/>
          </a:xfrm>
        </p:spPr>
        <p:txBody>
          <a:bodyPr/>
          <a:lstStyle/>
          <a:p>
            <a:pPr marL="0" indent="0" algn="l"/>
            <a:r>
              <a:rPr lang="en-US" altLang="zh-TW" sz="1600" b="1">
                <a:solidFill>
                  <a:srgbClr val="000000"/>
                </a:solidFill>
              </a:rPr>
              <a:t>show ipv6 dhcp pool</a:t>
            </a:r>
            <a:r>
              <a:rPr lang="zh-TW" altLang="en-US" sz="1600">
                <a:solidFill>
                  <a:srgbClr val="000000"/>
                </a:solidFill>
              </a:rPr>
              <a:t> 指令會驗證 </a:t>
            </a:r>
            <a:r>
              <a:rPr lang="en-US" altLang="zh-TW" sz="1600">
                <a:solidFill>
                  <a:srgbClr val="000000"/>
                </a:solidFill>
              </a:rPr>
              <a:t>DHCPv6 </a:t>
            </a:r>
            <a:r>
              <a:rPr lang="zh-TW" altLang="en-US" sz="1600">
                <a:solidFill>
                  <a:srgbClr val="000000"/>
                </a:solidFill>
              </a:rPr>
              <a:t>集區及其參數的名稱。此命令也會識別作用中用戶端的數目。 </a:t>
            </a:r>
          </a:p>
        </p:txBody>
      </p:sp>
      <p:pic>
        <p:nvPicPr>
          <p:cNvPr id="7" name="Picture 6">
            <a:extLst>
              <a:ext uri="{FF2B5EF4-FFF2-40B4-BE49-F238E27FC236}">
                <a16:creationId xmlns:a16="http://schemas.microsoft.com/office/drawing/2014/main" id="{55320B56-DC33-BF4B-8B58-C62208370A59}"/>
              </a:ext>
            </a:extLst>
          </p:cNvPr>
          <p:cNvPicPr>
            <a:picLocks noChangeAspect="1"/>
          </p:cNvPicPr>
          <p:nvPr/>
        </p:nvPicPr>
        <p:blipFill>
          <a:blip r:embed="rId3"/>
          <a:stretch>
            <a:fillRect/>
          </a:stretch>
        </p:blipFill>
        <p:spPr>
          <a:xfrm>
            <a:off x="703254" y="2602590"/>
            <a:ext cx="6938981" cy="1662892"/>
          </a:xfrm>
          <a:prstGeom prst="rect">
            <a:avLst/>
          </a:prstGeom>
        </p:spPr>
      </p:pic>
      <p:sp>
        <p:nvSpPr>
          <p:cNvPr id="2" name="投影片編號版面配置區 1"/>
          <p:cNvSpPr>
            <a:spLocks noGrp="1"/>
          </p:cNvSpPr>
          <p:nvPr>
            <p:ph type="sldNum" sz="quarter" idx="12"/>
          </p:nvPr>
        </p:nvSpPr>
        <p:spPr/>
        <p:txBody>
          <a:bodyPr/>
          <a:lstStyle/>
          <a:p>
            <a:fld id="{4FAB73BC-B049-4115-A692-8D63A059BFB8}" type="slidenum">
              <a:rPr lang="en-US" smtClean="0"/>
              <a:t>738</a:t>
            </a:fld>
            <a:endParaRPr lang="en-US"/>
          </a:p>
        </p:txBody>
      </p:sp>
    </p:spTree>
    <p:extLst>
      <p:ext uri="{BB962C8B-B14F-4D97-AF65-F5344CB8AC3E}">
        <p14:creationId xmlns:p14="http://schemas.microsoft.com/office/powerpoint/2010/main" val="244211789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739.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noAutofit/>
          </a:bodyPr>
          <a:lstStyle/>
          <a:p>
            <a:pPr marL="169859" indent="-169859">
              <a:spcAft>
                <a:spcPts val="600"/>
              </a:spcAft>
              <a:buFont typeface="Wingdings" panose="05000000000000000000" pitchFamily="2" charset="2"/>
            </a:pPr>
            <a:r>
              <a:rPr lang="en-US" altLang="zh-TW" sz="2700"/>
              <a:t>25.4</a:t>
            </a:r>
            <a:r>
              <a:rPr lang="zh-TW" altLang="en-US" sz="2700" smtClean="0"/>
              <a:t>設定 </a:t>
            </a:r>
            <a:r>
              <a:rPr lang="en-US" altLang="zh-TW" sz="2700"/>
              <a:t>DHCPv6 </a:t>
            </a:r>
            <a:r>
              <a:rPr lang="zh-TW" altLang="en-US" sz="2700"/>
              <a:t>伺服器</a:t>
            </a:r>
            <a:br>
              <a:rPr lang="en-US" sz="2700"/>
            </a:br>
            <a:r>
              <a:rPr lang="en-US" altLang="zh-TW" sz="2700"/>
              <a:t>DHCPv6 </a:t>
            </a:r>
            <a:r>
              <a:rPr lang="zh-TW" altLang="en-US" sz="2700"/>
              <a:t>伺服器驗證指令（續） </a:t>
            </a:r>
          </a:p>
        </p:txBody>
      </p:sp>
      <p:sp>
        <p:nvSpPr>
          <p:cNvPr id="4" name="Content Placeholder 3">
            <a:extLst>
              <a:ext uri="{FF2B5EF4-FFF2-40B4-BE49-F238E27FC236}">
                <a16:creationId xmlns:a16="http://schemas.microsoft.com/office/drawing/2014/main" id="{28F605BB-C2BF-A544-BAAD-536C759E3544}"/>
              </a:ext>
            </a:extLst>
          </p:cNvPr>
          <p:cNvSpPr>
            <a:spLocks noGrp="1"/>
          </p:cNvSpPr>
          <p:nvPr>
            <p:ph idx="1"/>
          </p:nvPr>
        </p:nvSpPr>
        <p:spPr>
          <a:xfrm>
            <a:off x="474662" y="1589088"/>
            <a:ext cx="3695001" cy="3689897"/>
          </a:xfrm>
        </p:spPr>
        <p:txBody>
          <a:bodyPr/>
          <a:lstStyle/>
          <a:p>
            <a:pPr marL="0" indent="0" algn="l"/>
            <a:r>
              <a:rPr lang="zh-TW" altLang="en-US" sz="1600">
                <a:solidFill>
                  <a:srgbClr val="000000"/>
                </a:solidFill>
              </a:rPr>
              <a:t>使用 </a:t>
            </a:r>
            <a:r>
              <a:rPr lang="en-US" altLang="zh-TW" sz="1600" b="1">
                <a:solidFill>
                  <a:srgbClr val="000000"/>
                </a:solidFill>
              </a:rPr>
              <a:t>show ipv6 dhcp binding</a:t>
            </a:r>
            <a:r>
              <a:rPr lang="zh-TW" altLang="en-US" sz="1600">
                <a:solidFill>
                  <a:srgbClr val="000000"/>
                </a:solidFill>
              </a:rPr>
              <a:t> 命令輸出來顯示客戶端的 </a:t>
            </a:r>
            <a:r>
              <a:rPr lang="en-US" altLang="zh-TW" sz="1600">
                <a:solidFill>
                  <a:srgbClr val="000000"/>
                </a:solidFill>
              </a:rPr>
              <a:t>IPv6 </a:t>
            </a:r>
            <a:r>
              <a:rPr lang="zh-TW" altLang="en-US" sz="1600">
                <a:solidFill>
                  <a:srgbClr val="000000"/>
                </a:solidFill>
              </a:rPr>
              <a:t>鏈路本地位址和由伺服器分配的全域單點傳送地址。 </a:t>
            </a:r>
          </a:p>
          <a:p>
            <a:pPr marL="285743" indent="-285743" algn="l">
              <a:buFont typeface="Arial" panose="020b0604020202020204" pitchFamily="34" charset="0"/>
              <a:buChar char="•"/>
            </a:pPr>
            <a:r>
              <a:rPr lang="zh-TW" altLang="en-US" sz="1600">
                <a:solidFill>
                  <a:srgbClr val="000000"/>
                </a:solidFill>
              </a:rPr>
              <a:t>此資訊由有狀態的 </a:t>
            </a:r>
            <a:r>
              <a:rPr lang="en-US" altLang="zh-TW" sz="1600">
                <a:solidFill>
                  <a:srgbClr val="000000"/>
                </a:solidFill>
              </a:rPr>
              <a:t>DHCPv6 </a:t>
            </a:r>
            <a:r>
              <a:rPr lang="zh-TW" altLang="en-US" sz="1600">
                <a:solidFill>
                  <a:srgbClr val="000000"/>
                </a:solidFill>
              </a:rPr>
              <a:t>伺服器維護。 </a:t>
            </a:r>
          </a:p>
          <a:p>
            <a:pPr marL="285743" indent="-285743" algn="l">
              <a:buFont typeface="Arial" panose="020b0604020202020204" pitchFamily="34" charset="0"/>
              <a:buChar char="•"/>
            </a:pPr>
            <a:r>
              <a:rPr lang="zh-TW" altLang="en-US" sz="1600">
                <a:solidFill>
                  <a:srgbClr val="000000"/>
                </a:solidFill>
              </a:rPr>
              <a:t>無狀態的 </a:t>
            </a:r>
            <a:r>
              <a:rPr lang="en-US" altLang="zh-TW" sz="1600">
                <a:solidFill>
                  <a:srgbClr val="000000"/>
                </a:solidFill>
              </a:rPr>
              <a:t>DHCPv6 </a:t>
            </a:r>
            <a:r>
              <a:rPr lang="zh-TW" altLang="en-US" sz="1600">
                <a:solidFill>
                  <a:srgbClr val="000000"/>
                </a:solidFill>
              </a:rPr>
              <a:t>伺服器將不會維護此資訊。</a:t>
            </a:r>
          </a:p>
        </p:txBody>
      </p:sp>
      <p:pic>
        <p:nvPicPr>
          <p:cNvPr id="5" name="Picture 4">
            <a:extLst>
              <a:ext uri="{FF2B5EF4-FFF2-40B4-BE49-F238E27FC236}">
                <a16:creationId xmlns:a16="http://schemas.microsoft.com/office/drawing/2014/main" id="{98399AA2-8635-884A-A33F-BBAD799AC48F}"/>
              </a:ext>
            </a:extLst>
          </p:cNvPr>
          <p:cNvPicPr>
            <a:picLocks noChangeAspect="1"/>
          </p:cNvPicPr>
          <p:nvPr/>
        </p:nvPicPr>
        <p:blipFill>
          <a:blip r:embed="rId3"/>
          <a:stretch>
            <a:fillRect/>
          </a:stretch>
        </p:blipFill>
        <p:spPr>
          <a:xfrm>
            <a:off x="4270712" y="1589087"/>
            <a:ext cx="4549439" cy="3262833"/>
          </a:xfrm>
          <a:prstGeom prst="rect">
            <a:avLst/>
          </a:prstGeom>
        </p:spPr>
      </p:pic>
      <p:sp>
        <p:nvSpPr>
          <p:cNvPr id="2" name="投影片編號版面配置區 1"/>
          <p:cNvSpPr>
            <a:spLocks noGrp="1"/>
          </p:cNvSpPr>
          <p:nvPr>
            <p:ph type="sldNum" sz="quarter" idx="12"/>
          </p:nvPr>
        </p:nvSpPr>
        <p:spPr/>
        <p:txBody>
          <a:bodyPr/>
          <a:lstStyle/>
          <a:p>
            <a:fld id="{4FAB73BC-B049-4115-A692-8D63A059BFB8}" type="slidenum">
              <a:rPr lang="en-US" smtClean="0"/>
              <a:t>739</a:t>
            </a:fld>
            <a:endParaRPr lang="en-US"/>
          </a:p>
        </p:txBody>
      </p:sp>
    </p:spTree>
    <p:extLst>
      <p:ext uri="{BB962C8B-B14F-4D97-AF65-F5344CB8AC3E}">
        <p14:creationId xmlns:p14="http://schemas.microsoft.com/office/powerpoint/2010/main" val="389807300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74.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1505" name="Rectangle 2"/>
          <p:cNvSpPr>
            <a:spLocks noGrp="1" noChangeArrowheads="1"/>
          </p:cNvSpPr>
          <p:nvPr>
            <p:ph type="title"/>
          </p:nvPr>
        </p:nvSpPr>
        <p:spPr/>
        <p:txBody>
          <a:bodyPr>
            <a:normAutofit/>
          </a:bodyPr>
          <a:lstStyle/>
          <a:p>
            <a:pPr rtl="0"/>
            <a:r>
              <a:rPr lang="en-US" altLang="zh-TW" sz="3000" smtClean="0">
                <a:latin typeface="Arial"/>
              </a:rPr>
              <a:t>2.6</a:t>
            </a:r>
            <a:r>
              <a:rPr lang="zh-TW" altLang="en-US" sz="3000" smtClean="0">
                <a:latin typeface="Arial"/>
              </a:rPr>
              <a:t>連接</a:t>
            </a:r>
            <a:r>
              <a:rPr lang="zh-TW" altLang="en-US" sz="3000">
                <a:latin typeface="Arial"/>
              </a:rPr>
              <a:t>埠和位址</a:t>
            </a:r>
            <a:r>
              <a:rPr lang="en-US" altLang="zh-TW" sz="3000">
                <a:latin typeface="Arial"/>
              </a:rPr>
              <a:t>-</a:t>
            </a:r>
            <a:r>
              <a:rPr lang="zh-TW" altLang="en-US" sz="3000">
                <a:latin typeface="Arial"/>
              </a:rPr>
              <a:t>介面和連接埠</a:t>
            </a:r>
          </a:p>
        </p:txBody>
      </p:sp>
      <p:sp>
        <p:nvSpPr>
          <p:cNvPr id="4" name="Content Placeholder 3"/>
          <p:cNvSpPr>
            <a:spLocks noGrp="1"/>
          </p:cNvSpPr>
          <p:nvPr>
            <p:ph idx="1"/>
          </p:nvPr>
        </p:nvSpPr>
        <p:spPr>
          <a:xfrm>
            <a:off x="145357" y="1656195"/>
            <a:ext cx="3976376" cy="3823856"/>
          </a:xfrm>
        </p:spPr>
        <p:txBody>
          <a:bodyPr>
            <a:normAutofit lnSpcReduction="10000"/>
          </a:bodyPr>
          <a:lstStyle/>
          <a:p>
            <a:pPr rtl="0">
              <a:lnSpc>
                <a:spcPct val="85000"/>
              </a:lnSpc>
              <a:spcBef>
                <a:spcPct val="30000"/>
              </a:spcBef>
              <a:buFont typeface="Arial" panose="020b0604020202020204" pitchFamily="34" charset="0"/>
              <a:buChar char="•"/>
            </a:pPr>
            <a:r>
              <a:rPr lang="zh-TW"/>
              <a:t>網路通訊取決於使用者裝置介面、網路裝置介面，以及連接這些介面的纜線。</a:t>
            </a:r>
          </a:p>
          <a:p>
            <a:pPr rtl="0">
              <a:lnSpc>
                <a:spcPct val="85000"/>
              </a:lnSpc>
              <a:spcBef>
                <a:spcPct val="30000"/>
              </a:spcBef>
              <a:buFont typeface="Arial" panose="020b0604020202020204" pitchFamily="34" charset="0"/>
              <a:buChar char="•"/>
            </a:pPr>
            <a:r>
              <a:rPr lang="zh-TW"/>
              <a:t>網路介質的類型包括雙絞線銅電纜，光纖電纜，同軸電纜，或無線。</a:t>
            </a:r>
          </a:p>
          <a:p>
            <a:pPr rtl="0">
              <a:buFont typeface="Arial" panose="020b0604020202020204" pitchFamily="34" charset="0"/>
              <a:buChar char="•"/>
            </a:pPr>
            <a:r>
              <a:rPr lang="zh-TW"/>
              <a:t>不同類型的網路介質有不同的功能和優點。各種介質類型之間的一些差異包括：</a:t>
            </a:r>
          </a:p>
          <a:p>
            <a:pPr lvl="3">
              <a:spcAft>
                <a:spcPts val="100"/>
              </a:spcAft>
            </a:pPr>
            <a:r>
              <a:rPr lang="zh-TW"/>
              <a:t>距離介質可以成功地攜帶訊號</a:t>
            </a:r>
          </a:p>
          <a:p>
            <a:pPr lvl="3">
              <a:spcAft>
                <a:spcPts val="100"/>
              </a:spcAft>
            </a:pPr>
            <a:r>
              <a:rPr lang="zh-TW"/>
              <a:t>要安裝介質的環境</a:t>
            </a:r>
          </a:p>
          <a:p>
            <a:pPr lvl="3">
              <a:spcAft>
                <a:spcPts val="100"/>
              </a:spcAft>
            </a:pPr>
            <a:r>
              <a:rPr lang="zh-TW"/>
              <a:t>資料量和必須傳輸速度</a:t>
            </a:r>
          </a:p>
          <a:p>
            <a:pPr lvl="3">
              <a:spcAft>
                <a:spcPts val="100"/>
              </a:spcAft>
            </a:pPr>
            <a:r>
              <a:rPr lang="zh-TW"/>
              <a:t>介質和安裝成本</a:t>
            </a:r>
          </a:p>
          <a:p>
            <a:endParaRPr lang="en-US"/>
          </a:p>
          <a:p>
            <a:pPr marL="0" indent="0">
              <a:lnSpc>
                <a:spcPct val="85000"/>
              </a:lnSpc>
              <a:spcBef>
                <a:spcPct val="30000"/>
              </a:spcBef>
              <a:buNone/>
            </a:pPr>
            <a:endParaRPr lang="en-US"/>
          </a:p>
        </p:txBody>
      </p:sp>
      <p:pic>
        <p:nvPicPr>
          <p:cNvPr id="2" name="Picture 1">
            <a:extLst>
              <a:ext uri="{FF2B5EF4-FFF2-40B4-BE49-F238E27FC236}">
                <a16:creationId xmlns:a16="http://schemas.microsoft.com/office/drawing/2014/main" id="{2D3B82CF-0ABB-FE4B-81D3-C0C9C57EFECC}"/>
              </a:ext>
            </a:extLst>
          </p:cNvPr>
          <p:cNvPicPr>
            <a:picLocks noChangeAspect="1"/>
          </p:cNvPicPr>
          <p:nvPr/>
        </p:nvPicPr>
        <p:blipFill>
          <a:blip r:embed="rId3"/>
          <a:stretch>
            <a:fillRect/>
          </a:stretch>
        </p:blipFill>
        <p:spPr>
          <a:xfrm>
            <a:off x="4121734" y="1656195"/>
            <a:ext cx="4595547" cy="3132757"/>
          </a:xfrm>
          <a:prstGeom prst="rect">
            <a:avLst/>
          </a:prstGeom>
        </p:spPr>
      </p:pic>
      <p:sp>
        <p:nvSpPr>
          <p:cNvPr id="3" name="投影片編號版面配置區 2"/>
          <p:cNvSpPr>
            <a:spLocks noGrp="1"/>
          </p:cNvSpPr>
          <p:nvPr>
            <p:ph type="sldNum" sz="quarter" idx="4"/>
          </p:nvPr>
        </p:nvSpPr>
        <p:spPr/>
        <p:txBody>
          <a:bodyPr/>
          <a:lstStyle/>
          <a:p>
            <a:pPr defTabSz="385754">
              <a:defRPr/>
            </a:pPr>
            <a:fld id="{2F5CCB13-0A32-4557-88E9-079F0C330695}" type="slidenum">
              <a:rPr lang="en-US" kern="0" smtClean="0">
                <a:solidFill>
                  <a:srgbClr val="595959"/>
                </a:solidFill>
              </a:rPr>
              <a:pPr defTabSz="385754">
                <a:defRPr/>
              </a:pPr>
              <a:t>74</a:t>
            </a:fld>
            <a:endParaRPr lang="en-US" kern="0">
              <a:solidFill>
                <a:srgbClr val="595959"/>
              </a:solidFill>
            </a:endParaRPr>
          </a:p>
        </p:txBody>
      </p:sp>
    </p:spTree>
    <p:custDataLst>
      <p:tags r:id="rId4"/>
    </p:custDataLst>
    <p:extLst>
      <p:ext uri="{BB962C8B-B14F-4D97-AF65-F5344CB8AC3E}">
        <p14:creationId xmlns:p14="http://schemas.microsoft.com/office/powerpoint/2010/main" val="2215174489"/>
      </p:ext>
    </p:extLst>
  </p:cSld>
  <p:clrMapOvr>
    <a:masterClrMapping/>
  </p:clrMapOvr>
  <p:transition spd="slow">
    <p:wipe/>
  </p:transition>
  <p:timing/>
</p:sld>
</file>

<file path=ppt/slides/slide740.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noAutofit/>
          </a:bodyPr>
          <a:lstStyle/>
          <a:p>
            <a:pPr marL="169859" indent="-169859">
              <a:spcAft>
                <a:spcPts val="600"/>
              </a:spcAft>
              <a:buFont typeface="Wingdings" panose="05000000000000000000" pitchFamily="2" charset="2"/>
            </a:pPr>
            <a:r>
              <a:rPr lang="en-US" altLang="zh-TW" sz="2700"/>
              <a:t>25.4</a:t>
            </a:r>
            <a:r>
              <a:rPr lang="zh-TW" altLang="en-US" sz="2700" smtClean="0"/>
              <a:t>設定 </a:t>
            </a:r>
            <a:r>
              <a:rPr lang="en-US" altLang="zh-TW" sz="2700"/>
              <a:t>DHCPv6 </a:t>
            </a:r>
            <a:r>
              <a:rPr lang="zh-TW" altLang="en-US" sz="2700"/>
              <a:t>伺服器</a:t>
            </a:r>
            <a:br>
              <a:rPr lang="en-US" sz="2700"/>
            </a:br>
            <a:r>
              <a:rPr lang="zh-TW" altLang="en-US" sz="2700"/>
              <a:t>設定 </a:t>
            </a:r>
            <a:r>
              <a:rPr lang="en-US" altLang="zh-TW" sz="2700"/>
              <a:t>DHCPv6 </a:t>
            </a:r>
            <a:r>
              <a:rPr lang="zh-TW" altLang="en-US" sz="2700"/>
              <a:t>轉送代理程式</a:t>
            </a:r>
          </a:p>
        </p:txBody>
      </p:sp>
      <p:sp>
        <p:nvSpPr>
          <p:cNvPr id="6" name="Content Placeholder 5">
            <a:extLst>
              <a:ext uri="{FF2B5EF4-FFF2-40B4-BE49-F238E27FC236}">
                <a16:creationId xmlns:a16="http://schemas.microsoft.com/office/drawing/2014/main" id="{23A7678D-2664-C640-A13D-5B50831733D7}"/>
              </a:ext>
            </a:extLst>
          </p:cNvPr>
          <p:cNvSpPr>
            <a:spLocks noGrp="1"/>
          </p:cNvSpPr>
          <p:nvPr>
            <p:ph idx="1"/>
          </p:nvPr>
        </p:nvSpPr>
        <p:spPr>
          <a:xfrm>
            <a:off x="474662" y="1524437"/>
            <a:ext cx="8280057" cy="1669618"/>
          </a:xfrm>
        </p:spPr>
        <p:txBody>
          <a:bodyPr/>
          <a:lstStyle/>
          <a:p>
            <a:pPr marL="0" indent="0" algn="l"/>
            <a:r>
              <a:rPr lang="zh-TW" altLang="en-US" sz="1600">
                <a:solidFill>
                  <a:srgbClr val="000000"/>
                </a:solidFill>
              </a:rPr>
              <a:t>如果 </a:t>
            </a:r>
            <a:r>
              <a:rPr lang="en-US" altLang="zh-TW" sz="1600">
                <a:solidFill>
                  <a:srgbClr val="000000"/>
                </a:solidFill>
              </a:rPr>
              <a:t>DHCPv6 </a:t>
            </a:r>
            <a:r>
              <a:rPr lang="zh-TW" altLang="en-US" sz="1600">
                <a:solidFill>
                  <a:srgbClr val="000000"/>
                </a:solidFill>
              </a:rPr>
              <a:t>伺服器位於與用戶端不同的網路上，則可將 </a:t>
            </a:r>
            <a:r>
              <a:rPr lang="en-US" altLang="zh-TW" sz="1600">
                <a:solidFill>
                  <a:srgbClr val="000000"/>
                </a:solidFill>
              </a:rPr>
              <a:t>IPv6 </a:t>
            </a:r>
            <a:r>
              <a:rPr lang="zh-TW" altLang="en-US" sz="1600">
                <a:solidFill>
                  <a:srgbClr val="000000"/>
                </a:solidFill>
              </a:rPr>
              <a:t>路由器設定為 </a:t>
            </a:r>
            <a:r>
              <a:rPr lang="en-US" altLang="zh-TW" sz="1600">
                <a:solidFill>
                  <a:srgbClr val="000000"/>
                </a:solidFill>
              </a:rPr>
              <a:t>DHCPv6 </a:t>
            </a:r>
            <a:r>
              <a:rPr lang="zh-TW" altLang="en-US" sz="1600">
                <a:solidFill>
                  <a:srgbClr val="000000"/>
                </a:solidFill>
              </a:rPr>
              <a:t>轉送代理。 </a:t>
            </a:r>
          </a:p>
          <a:p>
            <a:pPr marL="285743" indent="-285743" algn="l">
              <a:buFont typeface="Arial" panose="020b0604020202020204" pitchFamily="34" charset="0"/>
              <a:buChar char="•"/>
            </a:pPr>
            <a:r>
              <a:rPr lang="en-US" altLang="zh-TW" sz="1400">
                <a:solidFill>
                  <a:srgbClr val="000000"/>
                </a:solidFill>
              </a:rPr>
              <a:t>DHCPv6 </a:t>
            </a:r>
            <a:r>
              <a:rPr lang="zh-TW" altLang="en-US" sz="1400">
                <a:solidFill>
                  <a:srgbClr val="000000"/>
                </a:solidFill>
              </a:rPr>
              <a:t>轉送代理的設定類似於 </a:t>
            </a:r>
            <a:r>
              <a:rPr lang="en-US" altLang="zh-TW" sz="1400">
                <a:solidFill>
                  <a:srgbClr val="000000"/>
                </a:solidFill>
              </a:rPr>
              <a:t>IPv4 </a:t>
            </a:r>
            <a:r>
              <a:rPr lang="zh-TW" altLang="en-US" sz="1400">
                <a:solidFill>
                  <a:srgbClr val="000000"/>
                </a:solidFill>
              </a:rPr>
              <a:t>路由器的設定為 </a:t>
            </a:r>
            <a:r>
              <a:rPr lang="en-US" altLang="zh-TW" sz="1400">
                <a:solidFill>
                  <a:srgbClr val="000000"/>
                </a:solidFill>
              </a:rPr>
              <a:t>DHCPv4 </a:t>
            </a:r>
            <a:r>
              <a:rPr lang="zh-TW" altLang="en-US" sz="1400">
                <a:solidFill>
                  <a:srgbClr val="000000"/>
                </a:solidFill>
              </a:rPr>
              <a:t>轉送。</a:t>
            </a:r>
          </a:p>
          <a:p>
            <a:pPr marL="285743" indent="-285743" algn="l">
              <a:buFont typeface="Arial" panose="020b0604020202020204" pitchFamily="34" charset="0"/>
              <a:buChar char="•"/>
            </a:pPr>
            <a:r>
              <a:rPr lang="zh-TW" altLang="en-US" sz="1400">
                <a:solidFill>
                  <a:srgbClr val="000000"/>
                </a:solidFill>
              </a:rPr>
              <a:t>這個指令是在面向 </a:t>
            </a:r>
            <a:r>
              <a:rPr lang="en-US" altLang="zh-TW" sz="1400">
                <a:solidFill>
                  <a:srgbClr val="000000"/>
                </a:solidFill>
              </a:rPr>
              <a:t>DHCPv6 </a:t>
            </a:r>
            <a:r>
              <a:rPr lang="zh-TW" altLang="en-US" sz="1400">
                <a:solidFill>
                  <a:srgbClr val="000000"/>
                </a:solidFill>
              </a:rPr>
              <a:t>用戶端的介面上設定的，並指定 </a:t>
            </a:r>
            <a:r>
              <a:rPr lang="en-US" altLang="zh-TW" sz="1400">
                <a:solidFill>
                  <a:srgbClr val="000000"/>
                </a:solidFill>
              </a:rPr>
              <a:t>DHCPv6 </a:t>
            </a:r>
            <a:r>
              <a:rPr lang="zh-TW" altLang="en-US" sz="1400">
                <a:solidFill>
                  <a:srgbClr val="000000"/>
                </a:solidFill>
              </a:rPr>
              <a:t>伺服器位址和輸出介面以連線到伺服器，如輸出所示。只有當下一跳位址是 </a:t>
            </a:r>
            <a:r>
              <a:rPr lang="en-US" altLang="zh-TW" sz="1400">
                <a:solidFill>
                  <a:srgbClr val="000000"/>
                </a:solidFill>
              </a:rPr>
              <a:t>LLA </a:t>
            </a:r>
            <a:r>
              <a:rPr lang="zh-TW" altLang="en-US" sz="1400">
                <a:solidFill>
                  <a:srgbClr val="000000"/>
                </a:solidFill>
              </a:rPr>
              <a:t>時，才需要送出介面。</a:t>
            </a:r>
          </a:p>
          <a:p>
            <a:pPr marL="0" indent="0" algn="l"/>
            <a:endParaRPr lang="en-US" sz="1400">
              <a:solidFill>
                <a:srgbClr val="000000"/>
              </a:solidFill>
            </a:endParaRPr>
          </a:p>
          <a:p>
            <a:pPr marL="0" indent="0" algn="l"/>
            <a:endParaRPr lang="en-US" sz="1400">
              <a:solidFill>
                <a:srgbClr val="000000"/>
              </a:solidFill>
            </a:endParaRPr>
          </a:p>
        </p:txBody>
      </p:sp>
      <p:pic>
        <p:nvPicPr>
          <p:cNvPr id="10" name="Picture 9">
            <a:extLst>
              <a:ext uri="{FF2B5EF4-FFF2-40B4-BE49-F238E27FC236}">
                <a16:creationId xmlns:a16="http://schemas.microsoft.com/office/drawing/2014/main" id="{AE7437DC-3761-284A-B704-2F53CD16CAD6}"/>
              </a:ext>
            </a:extLst>
          </p:cNvPr>
          <p:cNvPicPr>
            <a:picLocks noChangeAspect="1"/>
          </p:cNvPicPr>
          <p:nvPr/>
        </p:nvPicPr>
        <p:blipFill>
          <a:blip r:embed="rId3"/>
          <a:stretch>
            <a:fillRect/>
          </a:stretch>
        </p:blipFill>
        <p:spPr>
          <a:xfrm>
            <a:off x="1545458" y="3197841"/>
            <a:ext cx="5979197" cy="1270000"/>
          </a:xfrm>
          <a:prstGeom prst="rect">
            <a:avLst/>
          </a:prstGeom>
        </p:spPr>
      </p:pic>
      <p:pic>
        <p:nvPicPr>
          <p:cNvPr id="8" name="Picture 7">
            <a:extLst>
              <a:ext uri="{FF2B5EF4-FFF2-40B4-BE49-F238E27FC236}">
                <a16:creationId xmlns:a16="http://schemas.microsoft.com/office/drawing/2014/main" id="{9DAEEF65-5235-BB4A-BCF0-2B1BF991535A}"/>
              </a:ext>
            </a:extLst>
          </p:cNvPr>
          <p:cNvPicPr>
            <a:picLocks noChangeAspect="1"/>
          </p:cNvPicPr>
          <p:nvPr/>
        </p:nvPicPr>
        <p:blipFill>
          <a:blip r:embed="rId4"/>
          <a:stretch>
            <a:fillRect/>
          </a:stretch>
        </p:blipFill>
        <p:spPr>
          <a:xfrm>
            <a:off x="1454151" y="4421661"/>
            <a:ext cx="6235700" cy="1270000"/>
          </a:xfrm>
          <a:prstGeom prst="rect">
            <a:avLst/>
          </a:prstGeom>
        </p:spPr>
      </p:pic>
      <p:sp>
        <p:nvSpPr>
          <p:cNvPr id="2" name="投影片編號版面配置區 1"/>
          <p:cNvSpPr>
            <a:spLocks noGrp="1"/>
          </p:cNvSpPr>
          <p:nvPr>
            <p:ph type="sldNum" sz="quarter" idx="12"/>
          </p:nvPr>
        </p:nvSpPr>
        <p:spPr/>
        <p:txBody>
          <a:bodyPr/>
          <a:lstStyle/>
          <a:p>
            <a:fld id="{4FAB73BC-B049-4115-A692-8D63A059BFB8}" type="slidenum">
              <a:rPr lang="en-US" smtClean="0"/>
              <a:t>740</a:t>
            </a:fld>
            <a:endParaRPr lang="en-US"/>
          </a:p>
        </p:txBody>
      </p:sp>
    </p:spTree>
    <p:extLst>
      <p:ext uri="{BB962C8B-B14F-4D97-AF65-F5344CB8AC3E}">
        <p14:creationId xmlns:p14="http://schemas.microsoft.com/office/powerpoint/2010/main" val="170113419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741.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noAutofit/>
          </a:bodyPr>
          <a:lstStyle/>
          <a:p>
            <a:pPr marL="169859" indent="-169859">
              <a:spcAft>
                <a:spcPts val="600"/>
              </a:spcAft>
              <a:buFont typeface="Wingdings" panose="05000000000000000000" pitchFamily="2" charset="2"/>
            </a:pPr>
            <a:r>
              <a:rPr lang="en-US" altLang="zh-TW" sz="2700"/>
              <a:t>25.4</a:t>
            </a:r>
            <a:r>
              <a:rPr lang="zh-TW" altLang="en-US" sz="2700" smtClean="0"/>
              <a:t>設定 </a:t>
            </a:r>
            <a:r>
              <a:rPr lang="en-US" altLang="zh-TW" sz="2700"/>
              <a:t>DHCPv6 </a:t>
            </a:r>
            <a:r>
              <a:rPr lang="zh-TW" altLang="en-US" sz="2700"/>
              <a:t>伺服器</a:t>
            </a:r>
            <a:br>
              <a:rPr lang="en-US" sz="2700"/>
            </a:br>
            <a:r>
              <a:rPr lang="zh-TW" altLang="en-US" sz="2700"/>
              <a:t>驗證 </a:t>
            </a:r>
            <a:r>
              <a:rPr lang="en-US" altLang="zh-TW" sz="2700"/>
              <a:t>DHCPv6 </a:t>
            </a:r>
            <a:r>
              <a:rPr lang="zh-TW" altLang="en-US" sz="2700"/>
              <a:t>轉送代理程式</a:t>
            </a:r>
          </a:p>
        </p:txBody>
      </p:sp>
      <p:sp>
        <p:nvSpPr>
          <p:cNvPr id="4" name="Content Placeholder 3">
            <a:extLst>
              <a:ext uri="{FF2B5EF4-FFF2-40B4-BE49-F238E27FC236}">
                <a16:creationId xmlns:a16="http://schemas.microsoft.com/office/drawing/2014/main" id="{56F6A5A6-C2BC-E742-9630-054FDE1ED699}"/>
              </a:ext>
            </a:extLst>
          </p:cNvPr>
          <p:cNvSpPr>
            <a:spLocks noGrp="1"/>
          </p:cNvSpPr>
          <p:nvPr>
            <p:ph idx="1"/>
          </p:nvPr>
        </p:nvSpPr>
        <p:spPr>
          <a:xfrm>
            <a:off x="474662" y="1589089"/>
            <a:ext cx="8280057" cy="561254"/>
          </a:xfrm>
        </p:spPr>
        <p:txBody>
          <a:bodyPr/>
          <a:lstStyle/>
          <a:p>
            <a:pPr marL="0" indent="0" algn="l"/>
            <a:r>
              <a:rPr lang="zh-TW" altLang="en-US" sz="1600">
                <a:solidFill>
                  <a:srgbClr val="000000"/>
                </a:solidFill>
              </a:rPr>
              <a:t>確認 </a:t>
            </a:r>
            <a:r>
              <a:rPr lang="en-US" altLang="zh-TW" sz="1600">
                <a:solidFill>
                  <a:srgbClr val="000000"/>
                </a:solidFill>
              </a:rPr>
              <a:t>DHCPv6 </a:t>
            </a:r>
            <a:r>
              <a:rPr lang="zh-TW" altLang="en-US" sz="1600">
                <a:solidFill>
                  <a:srgbClr val="000000"/>
                </a:solidFill>
              </a:rPr>
              <a:t>中繼代理在 </a:t>
            </a:r>
            <a:r>
              <a:rPr lang="en-US" altLang="zh-TW" sz="1600" b="1">
                <a:solidFill>
                  <a:srgbClr val="000000"/>
                </a:solidFill>
              </a:rPr>
              <a:t>show ipv6 dhcp interface</a:t>
            </a:r>
            <a:r>
              <a:rPr lang="zh-TW" altLang="en-US" sz="1600">
                <a:solidFill>
                  <a:srgbClr val="000000"/>
                </a:solidFill>
              </a:rPr>
              <a:t> 上運作，及 </a:t>
            </a:r>
            <a:r>
              <a:rPr lang="en-US" altLang="zh-TW" sz="1600" b="1">
                <a:solidFill>
                  <a:srgbClr val="000000"/>
                </a:solidFill>
              </a:rPr>
              <a:t>show ipv6 dhcp binding</a:t>
            </a:r>
            <a:r>
              <a:rPr lang="zh-TW" altLang="en-US" sz="1600">
                <a:solidFill>
                  <a:srgbClr val="000000"/>
                </a:solidFill>
              </a:rPr>
              <a:t> 指令。 </a:t>
            </a:r>
          </a:p>
          <a:p>
            <a:pPr marL="0" indent="0" algn="l"/>
            <a:endParaRPr lang="en-US" sz="1600">
              <a:solidFill>
                <a:srgbClr val="000000"/>
              </a:solidFill>
            </a:endParaRPr>
          </a:p>
          <a:p>
            <a:pPr marL="0" indent="0" algn="l"/>
            <a:endParaRPr lang="en-US" sz="1600">
              <a:solidFill>
                <a:srgbClr val="000000"/>
              </a:solidFill>
            </a:endParaRPr>
          </a:p>
          <a:p>
            <a:pPr marL="0" indent="0" algn="l"/>
            <a:endParaRPr lang="en-US" sz="1600">
              <a:solidFill>
                <a:srgbClr val="000000"/>
              </a:solidFill>
            </a:endParaRPr>
          </a:p>
          <a:p>
            <a:pPr marL="0" indent="0" algn="l"/>
            <a:endParaRPr lang="en-US" sz="1600">
              <a:solidFill>
                <a:srgbClr val="000000"/>
              </a:solidFill>
            </a:endParaRPr>
          </a:p>
          <a:p>
            <a:pPr marL="0" indent="0" algn="l"/>
            <a:endParaRPr lang="en-US" sz="1600">
              <a:solidFill>
                <a:srgbClr val="000000"/>
              </a:solidFill>
            </a:endParaRPr>
          </a:p>
          <a:p>
            <a:pPr marL="0" indent="0" algn="l"/>
            <a:endParaRPr lang="en-US" sz="1600">
              <a:solidFill>
                <a:srgbClr val="000000"/>
              </a:solidFill>
            </a:endParaRPr>
          </a:p>
          <a:p>
            <a:pPr marL="0" indent="0" algn="l"/>
            <a:endParaRPr lang="en-US" sz="1600">
              <a:solidFill>
                <a:srgbClr val="000000"/>
              </a:solidFill>
            </a:endParaRPr>
          </a:p>
          <a:p>
            <a:pPr marL="0" indent="0" algn="l"/>
            <a:endParaRPr lang="en-US" sz="1600">
              <a:solidFill>
                <a:srgbClr val="000000"/>
              </a:solidFill>
            </a:endParaRPr>
          </a:p>
          <a:p>
            <a:pPr marL="0" indent="0" algn="l"/>
            <a:endParaRPr lang="en-US" sz="1600">
              <a:solidFill>
                <a:srgbClr val="000000"/>
              </a:solidFill>
            </a:endParaRPr>
          </a:p>
          <a:p>
            <a:pPr marL="0" indent="0" algn="l"/>
            <a:r>
              <a:rPr lang="zh-TW" altLang="en-US" sz="1600">
                <a:solidFill>
                  <a:srgbClr val="000000"/>
                </a:solidFill>
              </a:rPr>
              <a:t>驗證 </a:t>
            </a:r>
            <a:r>
              <a:rPr lang="en-US" altLang="zh-TW" sz="1600">
                <a:solidFill>
                  <a:srgbClr val="000000"/>
                </a:solidFill>
              </a:rPr>
              <a:t>Windows </a:t>
            </a:r>
            <a:r>
              <a:rPr lang="zh-TW" altLang="en-US" sz="1600">
                <a:solidFill>
                  <a:srgbClr val="000000"/>
                </a:solidFill>
              </a:rPr>
              <a:t>主機使用 </a:t>
            </a:r>
            <a:r>
              <a:rPr lang="en-US" altLang="zh-TW" sz="1600" b="1">
                <a:solidFill>
                  <a:srgbClr val="000000"/>
                </a:solidFill>
              </a:rPr>
              <a:t>ipconfig /all</a:t>
            </a:r>
            <a:r>
              <a:rPr lang="zh-TW" altLang="en-US" sz="1600">
                <a:solidFill>
                  <a:srgbClr val="000000"/>
                </a:solidFill>
              </a:rPr>
              <a:t> 命令收到 </a:t>
            </a:r>
            <a:r>
              <a:rPr lang="en-US" altLang="zh-TW" sz="1600">
                <a:solidFill>
                  <a:srgbClr val="000000"/>
                </a:solidFill>
              </a:rPr>
              <a:t>IPv6 </a:t>
            </a:r>
            <a:r>
              <a:rPr lang="zh-TW" altLang="en-US" sz="1600">
                <a:solidFill>
                  <a:srgbClr val="000000"/>
                </a:solidFill>
              </a:rPr>
              <a:t>定址資訊。</a:t>
            </a:r>
          </a:p>
        </p:txBody>
      </p:sp>
      <p:pic>
        <p:nvPicPr>
          <p:cNvPr id="7" name="Picture 6">
            <a:extLst>
              <a:ext uri="{FF2B5EF4-FFF2-40B4-BE49-F238E27FC236}">
                <a16:creationId xmlns:a16="http://schemas.microsoft.com/office/drawing/2014/main" id="{28CA668B-ADD3-6C4D-AC50-56307E129AE3}"/>
              </a:ext>
            </a:extLst>
          </p:cNvPr>
          <p:cNvPicPr>
            <a:picLocks noChangeAspect="1"/>
          </p:cNvPicPr>
          <p:nvPr/>
        </p:nvPicPr>
        <p:blipFill>
          <a:blip r:embed="rId3"/>
          <a:stretch>
            <a:fillRect/>
          </a:stretch>
        </p:blipFill>
        <p:spPr>
          <a:xfrm>
            <a:off x="304546" y="2333092"/>
            <a:ext cx="3537260" cy="1292653"/>
          </a:xfrm>
          <a:prstGeom prst="rect">
            <a:avLst/>
          </a:prstGeom>
        </p:spPr>
      </p:pic>
      <p:pic>
        <p:nvPicPr>
          <p:cNvPr id="11" name="Picture 10">
            <a:extLst>
              <a:ext uri="{FF2B5EF4-FFF2-40B4-BE49-F238E27FC236}">
                <a16:creationId xmlns:a16="http://schemas.microsoft.com/office/drawing/2014/main" id="{6C6ADABA-006F-1443-A32F-E5587A922EE7}"/>
              </a:ext>
            </a:extLst>
          </p:cNvPr>
          <p:cNvPicPr>
            <a:picLocks noChangeAspect="1"/>
          </p:cNvPicPr>
          <p:nvPr/>
        </p:nvPicPr>
        <p:blipFill>
          <a:blip r:embed="rId4"/>
          <a:stretch>
            <a:fillRect/>
          </a:stretch>
        </p:blipFill>
        <p:spPr>
          <a:xfrm>
            <a:off x="4011923" y="2320924"/>
            <a:ext cx="4572681" cy="2021718"/>
          </a:xfrm>
          <a:prstGeom prst="rect">
            <a:avLst/>
          </a:prstGeom>
        </p:spPr>
      </p:pic>
      <p:sp>
        <p:nvSpPr>
          <p:cNvPr id="2" name="投影片編號版面配置區 1"/>
          <p:cNvSpPr>
            <a:spLocks noGrp="1"/>
          </p:cNvSpPr>
          <p:nvPr>
            <p:ph type="sldNum" sz="quarter" idx="12"/>
          </p:nvPr>
        </p:nvSpPr>
        <p:spPr/>
        <p:txBody>
          <a:bodyPr/>
          <a:lstStyle/>
          <a:p>
            <a:fld id="{4FAB73BC-B049-4115-A692-8D63A059BFB8}" type="slidenum">
              <a:rPr lang="en-US" smtClean="0"/>
              <a:t>741</a:t>
            </a:fld>
            <a:endParaRPr lang="en-US"/>
          </a:p>
        </p:txBody>
      </p:sp>
    </p:spTree>
    <p:extLst>
      <p:ext uri="{BB962C8B-B14F-4D97-AF65-F5344CB8AC3E}">
        <p14:creationId xmlns:p14="http://schemas.microsoft.com/office/powerpoint/2010/main" val="131294068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742.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1505"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noAutofit/>
          </a:bodyPr>
          <a:lstStyle/>
          <a:p>
            <a:pPr marL="169859" indent="-169859">
              <a:lnSpc>
                <a:spcPct val="90000"/>
              </a:lnSpc>
              <a:spcAft>
                <a:spcPts val="600"/>
              </a:spcAft>
              <a:buFont typeface="Wingdings" panose="05000000000000000000" pitchFamily="2" charset="2"/>
            </a:pPr>
            <a:r>
              <a:rPr lang="en-US" altLang="zh-TW" sz="2700" smtClean="0">
                <a:solidFill>
                  <a:srgbClr val="004C69"/>
                </a:solidFill>
              </a:rPr>
              <a:t>25.5</a:t>
            </a:r>
            <a:r>
              <a:rPr lang="zh-TW" altLang="en-US" sz="2700" smtClean="0">
                <a:solidFill>
                  <a:srgbClr val="004C69"/>
                </a:solidFill>
              </a:rPr>
              <a:t>我</a:t>
            </a:r>
            <a:r>
              <a:rPr lang="zh-TW" altLang="en-US" sz="2700">
                <a:solidFill>
                  <a:srgbClr val="004C69"/>
                </a:solidFill>
              </a:rPr>
              <a:t>在本單元中學到了什麼？ </a:t>
            </a:r>
          </a:p>
        </p:txBody>
      </p:sp>
      <p:sp>
        <p:nvSpPr>
          <p:cNvPr id="3" name="Content Placeholder 2">
            <a:extLst>
              <a:ext uri="{FF2B5EF4-FFF2-40B4-BE49-F238E27FC236}">
                <a16:creationId xmlns:a16="http://schemas.microsoft.com/office/drawing/2014/main" id="{D5CCBF08-6531-2048-B8DD-04D978367CC3}"/>
              </a:ext>
            </a:extLst>
          </p:cNvPr>
          <p:cNvSpPr>
            <a:spLocks noGrp="1"/>
          </p:cNvSpPr>
          <p:nvPr>
            <p:ph idx="1"/>
          </p:nvPr>
        </p:nvSpPr>
        <p:spPr>
          <a:xfrm>
            <a:off x="432164" y="1656195"/>
            <a:ext cx="7872593" cy="4155319"/>
          </a:xfrm>
        </p:spPr>
        <p:txBody>
          <a:bodyPr/>
          <a:lstStyle/>
          <a:p>
            <a:pPr>
              <a:spcBef>
                <a:spcPct val="0"/>
              </a:spcBef>
              <a:spcAft>
                <a:spcPct val="0"/>
              </a:spcAft>
              <a:buFont typeface="Arial" panose="020b0604020202020204" pitchFamily="34" charset="0"/>
              <a:buChar char="•"/>
            </a:pPr>
            <a:r>
              <a:rPr lang="zh-TW" altLang="en-US" sz="1200"/>
              <a:t>在路由器上，</a:t>
            </a:r>
            <a:r>
              <a:rPr lang="en-US" altLang="zh-TW" sz="1200"/>
              <a:t>IPv6 </a:t>
            </a:r>
            <a:r>
              <a:rPr lang="zh-TW" altLang="en-US" sz="1200"/>
              <a:t>全域單點傳送位址 </a:t>
            </a:r>
            <a:r>
              <a:rPr lang="en-US" altLang="zh-TW" sz="1200"/>
              <a:t>(GUA) </a:t>
            </a:r>
            <a:r>
              <a:rPr lang="zh-TW" altLang="en-US" sz="1200"/>
              <a:t>是使用 </a:t>
            </a:r>
            <a:r>
              <a:rPr lang="en-US" altLang="zh-TW" sz="1200" b="1"/>
              <a:t>ipv6 address</a:t>
            </a:r>
            <a:r>
              <a:rPr lang="zh-TW" altLang="en-US" sz="1200" i="1"/>
              <a:t> </a:t>
            </a:r>
            <a:r>
              <a:rPr lang="en-US" altLang="zh-TW" sz="1200" i="1"/>
              <a:t>ipv6-address/prefix-length </a:t>
            </a:r>
            <a:r>
              <a:rPr lang="zh-TW" altLang="en-US" sz="1200"/>
              <a:t>介面設定命令手動設定。 </a:t>
            </a:r>
          </a:p>
          <a:p>
            <a:pPr>
              <a:spcBef>
                <a:spcPct val="0"/>
              </a:spcBef>
              <a:spcAft>
                <a:spcPct val="0"/>
              </a:spcAft>
              <a:buFont typeface="Arial" panose="020b0604020202020204" pitchFamily="34" charset="0"/>
              <a:buChar char="•"/>
            </a:pPr>
            <a:r>
              <a:rPr lang="zh-TW" altLang="en-US" sz="1200"/>
              <a:t>選取自動 </a:t>
            </a:r>
            <a:r>
              <a:rPr lang="en-US" altLang="zh-TW" sz="1200"/>
              <a:t>IPv6 </a:t>
            </a:r>
            <a:r>
              <a:rPr lang="zh-TW" altLang="en-US" sz="1200"/>
              <a:t>定址時，主機將嘗試在介面上自動取得並設定 </a:t>
            </a:r>
            <a:r>
              <a:rPr lang="en-US" altLang="zh-TW" sz="1200"/>
              <a:t>IPv6 </a:t>
            </a:r>
            <a:r>
              <a:rPr lang="zh-TW" altLang="en-US" sz="1200"/>
              <a:t>位址資訊。 </a:t>
            </a:r>
          </a:p>
          <a:p>
            <a:pPr>
              <a:spcBef>
                <a:spcPct val="0"/>
              </a:spcBef>
              <a:spcAft>
                <a:spcPct val="0"/>
              </a:spcAft>
              <a:buFont typeface="Arial" panose="020b0604020202020204" pitchFamily="34" charset="0"/>
              <a:buChar char="•"/>
            </a:pPr>
            <a:r>
              <a:rPr lang="en-US" altLang="zh-TW" sz="1200"/>
              <a:t>IPv6 </a:t>
            </a:r>
            <a:r>
              <a:rPr lang="zh-TW" altLang="en-US" sz="1200"/>
              <a:t>鏈路本地位址會在主機開機且乙太網路介面處於作用中時自動建立。 </a:t>
            </a:r>
          </a:p>
          <a:p>
            <a:pPr>
              <a:spcBef>
                <a:spcPct val="0"/>
              </a:spcBef>
              <a:spcAft>
                <a:spcPct val="0"/>
              </a:spcAft>
              <a:buFont typeface="Arial" panose="020b0604020202020204" pitchFamily="34" charset="0"/>
              <a:buChar char="•"/>
            </a:pPr>
            <a:r>
              <a:rPr lang="zh-TW" altLang="en-US" sz="1200"/>
              <a:t>客戶端如何取得 </a:t>
            </a:r>
            <a:r>
              <a:rPr lang="en-US" altLang="zh-TW" sz="1200"/>
              <a:t>IPv6 GUA </a:t>
            </a:r>
            <a:r>
              <a:rPr lang="zh-TW" altLang="en-US" sz="1200"/>
              <a:t>的決定取決於 </a:t>
            </a:r>
            <a:r>
              <a:rPr lang="en-US" altLang="zh-TW" sz="1200"/>
              <a:t>RA </a:t>
            </a:r>
            <a:r>
              <a:rPr lang="zh-TW" altLang="en-US" sz="1200"/>
              <a:t>訊息中的設定。</a:t>
            </a:r>
            <a:r>
              <a:rPr lang="en-US" altLang="zh-TW" sz="1200"/>
              <a:t>ICMPv6 RA </a:t>
            </a:r>
            <a:r>
              <a:rPr lang="zh-TW" altLang="en-US" sz="1200"/>
              <a:t>訊息包含三個旗標，以識別主機可用的動態選項：</a:t>
            </a:r>
          </a:p>
          <a:p>
            <a:pPr lvl="1">
              <a:spcBef>
                <a:spcPct val="0"/>
              </a:spcBef>
              <a:spcAft>
                <a:spcPct val="0"/>
              </a:spcAft>
              <a:buFont typeface="Arial" panose="020b0604020202020204" pitchFamily="34" charset="0"/>
              <a:buChar char="•"/>
            </a:pPr>
            <a:r>
              <a:rPr lang="en-US" altLang="zh-TW" sz="1200"/>
              <a:t>A </a:t>
            </a:r>
            <a:r>
              <a:rPr lang="zh-TW" altLang="en-US" sz="1200"/>
              <a:t>旗標 </a:t>
            </a:r>
            <a:r>
              <a:rPr lang="en-US" altLang="zh-TW" sz="1200"/>
              <a:t>- </a:t>
            </a:r>
            <a:r>
              <a:rPr lang="zh-TW" altLang="en-US" sz="1200"/>
              <a:t>這是地址自動設定旗標。使用 </a:t>
            </a:r>
            <a:r>
              <a:rPr lang="en-US" altLang="zh-TW" sz="1200"/>
              <a:t>SLAAC </a:t>
            </a:r>
            <a:r>
              <a:rPr lang="zh-TW" altLang="en-US" sz="1200"/>
              <a:t>建立一個 </a:t>
            </a:r>
            <a:r>
              <a:rPr lang="en-US" altLang="zh-TW" sz="1200"/>
              <a:t>IPv6 GUA</a:t>
            </a:r>
            <a:r>
              <a:rPr lang="zh-TW" altLang="en-US" sz="1200"/>
              <a:t>。</a:t>
            </a:r>
          </a:p>
          <a:p>
            <a:pPr lvl="1">
              <a:spcBef>
                <a:spcPct val="0"/>
              </a:spcBef>
              <a:spcAft>
                <a:spcPct val="0"/>
              </a:spcAft>
              <a:buFont typeface="Arial" panose="020b0604020202020204" pitchFamily="34" charset="0"/>
              <a:buChar char="•"/>
            </a:pPr>
            <a:r>
              <a:rPr lang="en-US" altLang="zh-TW" sz="1200"/>
              <a:t>O </a:t>
            </a:r>
            <a:r>
              <a:rPr lang="zh-TW" altLang="en-US" sz="1200"/>
              <a:t>旗標 </a:t>
            </a:r>
            <a:r>
              <a:rPr lang="en-US" altLang="zh-TW" sz="1200"/>
              <a:t>- </a:t>
            </a:r>
            <a:r>
              <a:rPr lang="zh-TW" altLang="en-US" sz="1200"/>
              <a:t>這是其他設定旗標。從無狀態 </a:t>
            </a:r>
            <a:r>
              <a:rPr lang="en-US" altLang="zh-TW" sz="1200"/>
              <a:t>DHCPv6 </a:t>
            </a:r>
            <a:r>
              <a:rPr lang="zh-TW" altLang="en-US" sz="1200"/>
              <a:t>伺服器取得其他資訊。</a:t>
            </a:r>
          </a:p>
          <a:p>
            <a:pPr lvl="1">
              <a:spcBef>
                <a:spcPct val="0"/>
              </a:spcBef>
              <a:spcAft>
                <a:spcPct val="0"/>
              </a:spcAft>
              <a:buFont typeface="Arial" panose="020b0604020202020204" pitchFamily="34" charset="0"/>
              <a:buChar char="•"/>
            </a:pPr>
            <a:r>
              <a:rPr lang="en-US" altLang="zh-TW" sz="1200"/>
              <a:t>M </a:t>
            </a:r>
            <a:r>
              <a:rPr lang="zh-TW" altLang="en-US" sz="1200"/>
              <a:t>旗標 </a:t>
            </a:r>
            <a:r>
              <a:rPr lang="en-US" altLang="zh-TW" sz="1200"/>
              <a:t>— </a:t>
            </a:r>
            <a:r>
              <a:rPr lang="zh-TW" altLang="en-US" sz="1200"/>
              <a:t>這是 “管理位址設定” 旗標。使用有狀態的 </a:t>
            </a:r>
            <a:r>
              <a:rPr lang="en-US" altLang="zh-TW" sz="1200"/>
              <a:t>DHCPv6 </a:t>
            </a:r>
            <a:r>
              <a:rPr lang="zh-TW" altLang="en-US" sz="1200"/>
              <a:t>伺服器取得 </a:t>
            </a:r>
            <a:r>
              <a:rPr lang="en-US" altLang="zh-TW" sz="1200"/>
              <a:t>IPv6 GUA</a:t>
            </a:r>
            <a:r>
              <a:rPr lang="zh-TW" altLang="en-US" sz="1200"/>
              <a:t>。</a:t>
            </a:r>
          </a:p>
          <a:p>
            <a:pPr>
              <a:spcBef>
                <a:spcPct val="0"/>
              </a:spcBef>
              <a:spcAft>
                <a:spcPct val="0"/>
              </a:spcAft>
              <a:buFont typeface="Arial" panose="020b0604020202020204" pitchFamily="34" charset="0"/>
              <a:buChar char="•"/>
            </a:pPr>
            <a:r>
              <a:rPr lang="en-US" altLang="zh-TW" sz="1200"/>
              <a:t>SLAAC </a:t>
            </a:r>
            <a:r>
              <a:rPr lang="zh-TW" altLang="en-US" sz="1200"/>
              <a:t>方法可讓主機建立自己唯一的 </a:t>
            </a:r>
            <a:r>
              <a:rPr lang="en-US" altLang="zh-TW" sz="1200"/>
              <a:t>IPv6 </a:t>
            </a:r>
            <a:r>
              <a:rPr lang="zh-TW" altLang="en-US" sz="1200"/>
              <a:t>全域單點傳送位址，而不需要 </a:t>
            </a:r>
            <a:r>
              <a:rPr lang="en-US" altLang="zh-TW" sz="1200"/>
              <a:t>DHCPv6 </a:t>
            </a:r>
            <a:r>
              <a:rPr lang="zh-TW" altLang="en-US" sz="1200"/>
              <a:t>伺服器的服務。</a:t>
            </a:r>
            <a:r>
              <a:rPr lang="en-US" altLang="zh-TW" sz="1200"/>
              <a:t>SLAAC </a:t>
            </a:r>
            <a:r>
              <a:rPr lang="zh-TW" altLang="en-US" sz="1200"/>
              <a:t>是無狀態的，使用 </a:t>
            </a:r>
            <a:r>
              <a:rPr lang="en-US" altLang="zh-TW" sz="1200"/>
              <a:t>ICMPv6 RA </a:t>
            </a:r>
            <a:r>
              <a:rPr lang="zh-TW" altLang="en-US" sz="1200"/>
              <a:t>訊息來提供通常由 </a:t>
            </a:r>
            <a:r>
              <a:rPr lang="en-US" altLang="zh-TW" sz="1200"/>
              <a:t>DHCP </a:t>
            </a:r>
            <a:r>
              <a:rPr lang="zh-TW" altLang="en-US" sz="1200"/>
              <a:t>伺服器提供的定址和其他設定資訊。</a:t>
            </a:r>
            <a:r>
              <a:rPr lang="en-US" altLang="zh-TW" sz="1200"/>
              <a:t>SLAAC </a:t>
            </a:r>
            <a:r>
              <a:rPr lang="zh-TW" altLang="en-US" sz="1200"/>
              <a:t>只能部署為僅 </a:t>
            </a:r>
            <a:r>
              <a:rPr lang="en-US" altLang="zh-TW" sz="1200"/>
              <a:t>SLAAC</a:t>
            </a:r>
            <a:r>
              <a:rPr lang="zh-TW" altLang="en-US" sz="1200"/>
              <a:t>，或部署為 </a:t>
            </a:r>
            <a:r>
              <a:rPr lang="en-US" altLang="zh-TW" sz="1200"/>
              <a:t>DHCPv6 </a:t>
            </a:r>
            <a:r>
              <a:rPr lang="zh-TW" altLang="en-US" sz="1200"/>
              <a:t>的 </a:t>
            </a:r>
            <a:r>
              <a:rPr lang="en-US" altLang="zh-TW" sz="1200"/>
              <a:t>SLAAC</a:t>
            </a:r>
            <a:r>
              <a:rPr lang="zh-TW" altLang="en-US" sz="1200"/>
              <a:t>。依預設，當設定 </a:t>
            </a:r>
            <a:r>
              <a:rPr lang="en-US" altLang="zh-TW" sz="1200" b="1"/>
              <a:t>ipv6 unicast-routing </a:t>
            </a:r>
            <a:r>
              <a:rPr lang="zh-TW" altLang="en-US" sz="1200"/>
              <a:t>指令時，僅啟用 </a:t>
            </a:r>
            <a:r>
              <a:rPr lang="en-US" altLang="zh-TW" sz="1200"/>
              <a:t>SLAAC </a:t>
            </a:r>
            <a:r>
              <a:rPr lang="zh-TW" altLang="en-US" sz="1200"/>
              <a:t>方法。 </a:t>
            </a:r>
          </a:p>
          <a:p>
            <a:pPr>
              <a:spcBef>
                <a:spcPct val="0"/>
              </a:spcBef>
              <a:spcAft>
                <a:spcPct val="0"/>
              </a:spcAft>
              <a:buFont typeface="Arial" panose="020b0604020202020204" pitchFamily="34" charset="0"/>
              <a:buChar char="•"/>
            </a:pPr>
            <a:r>
              <a:rPr lang="zh-TW" altLang="en-US" sz="1200"/>
              <a:t>若要啟用 </a:t>
            </a:r>
            <a:r>
              <a:rPr lang="en-US" altLang="zh-TW" sz="1200"/>
              <a:t>RA </a:t>
            </a:r>
            <a:r>
              <a:rPr lang="zh-TW" altLang="en-US" sz="1200"/>
              <a:t>訊息的傳送，路由器必須使用 </a:t>
            </a:r>
            <a:r>
              <a:rPr lang="en-US" altLang="zh-TW" sz="1200" b="1"/>
              <a:t>ipv6 unicast-routing</a:t>
            </a:r>
            <a:r>
              <a:rPr lang="zh-TW" altLang="en-US" sz="1200"/>
              <a:t> 全域設定命令加入 </a:t>
            </a:r>
            <a:r>
              <a:rPr lang="en-US" altLang="zh-TW" sz="1200"/>
              <a:t>IPv6 </a:t>
            </a:r>
            <a:r>
              <a:rPr lang="zh-TW" altLang="en-US" sz="1200"/>
              <a:t>所有路由 器群組。使用 </a:t>
            </a:r>
            <a:r>
              <a:rPr lang="en-US" altLang="zh-TW" sz="1200" b="1"/>
              <a:t>show ipv6 interface</a:t>
            </a:r>
            <a:r>
              <a:rPr lang="zh-TW" altLang="en-US" sz="1200"/>
              <a:t> 命令來驗證路由器是否已啟用。 </a:t>
            </a:r>
          </a:p>
          <a:p>
            <a:pPr>
              <a:spcBef>
                <a:spcPct val="0"/>
              </a:spcBef>
              <a:spcAft>
                <a:spcPct val="0"/>
              </a:spcAft>
              <a:buFont typeface="Arial" panose="020b0604020202020204" pitchFamily="34" charset="0"/>
              <a:buChar char="•"/>
            </a:pPr>
            <a:r>
              <a:rPr lang="zh-TW" altLang="en-US" sz="1200"/>
              <a:t>所有已設定 </a:t>
            </a:r>
            <a:r>
              <a:rPr lang="en-US" altLang="zh-TW" sz="1200"/>
              <a:t>IPv6 GUA </a:t>
            </a:r>
            <a:r>
              <a:rPr lang="zh-TW" altLang="en-US" sz="1200"/>
              <a:t>的啟用乙太網路介面，將開始傳送 </a:t>
            </a:r>
            <a:r>
              <a:rPr lang="en-US" altLang="zh-TW" sz="1200"/>
              <a:t>RA </a:t>
            </a:r>
            <a:r>
              <a:rPr lang="zh-TW" altLang="en-US" sz="1200"/>
              <a:t>訊息，</a:t>
            </a:r>
            <a:r>
              <a:rPr lang="en-US" altLang="zh-TW" sz="1200"/>
              <a:t>A </a:t>
            </a:r>
            <a:r>
              <a:rPr lang="zh-TW" altLang="en-US" sz="1200"/>
              <a:t>旗標設為 </a:t>
            </a:r>
            <a:r>
              <a:rPr lang="en-US" altLang="zh-TW" sz="1200"/>
              <a:t>1</a:t>
            </a:r>
            <a:r>
              <a:rPr lang="zh-TW" altLang="en-US" sz="1200"/>
              <a:t>，而 </a:t>
            </a:r>
            <a:r>
              <a:rPr lang="en-US" altLang="zh-TW" sz="1200"/>
              <a:t>O </a:t>
            </a:r>
            <a:r>
              <a:rPr lang="zh-TW" altLang="en-US" sz="1200"/>
              <a:t>和 </a:t>
            </a:r>
            <a:r>
              <a:rPr lang="en-US" altLang="zh-TW" sz="1200"/>
              <a:t>M </a:t>
            </a:r>
            <a:r>
              <a:rPr lang="zh-TW" altLang="en-US" sz="1200"/>
              <a:t>旗標設為 </a:t>
            </a:r>
            <a:r>
              <a:rPr lang="en-US" altLang="zh-TW" sz="1200"/>
              <a:t>0</a:t>
            </a:r>
            <a:r>
              <a:rPr lang="zh-TW" altLang="en-US" sz="1200"/>
              <a:t>。</a:t>
            </a:r>
            <a:r>
              <a:rPr lang="en-US" altLang="zh-TW" sz="1200"/>
              <a:t>A = 1 </a:t>
            </a:r>
            <a:r>
              <a:rPr lang="zh-TW" altLang="en-US" sz="1200"/>
              <a:t>旗標建議客戶使用 </a:t>
            </a:r>
            <a:r>
              <a:rPr lang="en-US" altLang="zh-TW" sz="1200"/>
              <a:t>RA </a:t>
            </a:r>
            <a:r>
              <a:rPr lang="zh-TW" altLang="en-US" sz="1200"/>
              <a:t>中通告的前置碼建立自己的 </a:t>
            </a:r>
            <a:r>
              <a:rPr lang="en-US" altLang="zh-TW" sz="1200"/>
              <a:t>IPv6 GUA</a:t>
            </a:r>
            <a:r>
              <a:rPr lang="zh-TW" altLang="en-US" sz="1200"/>
              <a:t>。</a:t>
            </a:r>
            <a:r>
              <a:rPr lang="en-US" altLang="zh-TW" sz="1200"/>
              <a:t>O = 0 </a:t>
            </a:r>
            <a:r>
              <a:rPr lang="zh-TW" altLang="en-US" sz="1200"/>
              <a:t>和 </a:t>
            </a:r>
            <a:r>
              <a:rPr lang="en-US" altLang="zh-TW" sz="1200"/>
              <a:t>M = 0 </a:t>
            </a:r>
            <a:r>
              <a:rPr lang="zh-TW" altLang="en-US" sz="1200"/>
              <a:t>旗標指示客戶只使用 </a:t>
            </a:r>
            <a:r>
              <a:rPr lang="en-US" altLang="zh-TW" sz="1200"/>
              <a:t>RA </a:t>
            </a:r>
            <a:r>
              <a:rPr lang="zh-TW" altLang="en-US" sz="1200"/>
              <a:t>訊息中的資訊。 </a:t>
            </a:r>
          </a:p>
          <a:p>
            <a:pPr>
              <a:spcBef>
                <a:spcPct val="0"/>
              </a:spcBef>
              <a:spcAft>
                <a:spcPct val="0"/>
              </a:spcAft>
              <a:buFont typeface="Arial" panose="020b0604020202020204" pitchFamily="34" charset="0"/>
              <a:buChar char="•"/>
            </a:pPr>
            <a:r>
              <a:rPr lang="zh-TW" altLang="en-US" sz="1200"/>
              <a:t>路由器每隔 </a:t>
            </a:r>
            <a:r>
              <a:rPr lang="en-US" altLang="zh-TW" sz="1200"/>
              <a:t>200 </a:t>
            </a:r>
            <a:r>
              <a:rPr lang="zh-TW" altLang="en-US" sz="1200"/>
              <a:t>秒發送 </a:t>
            </a:r>
            <a:r>
              <a:rPr lang="en-US" altLang="zh-TW" sz="1200"/>
              <a:t>RA </a:t>
            </a:r>
            <a:r>
              <a:rPr lang="zh-TW" altLang="en-US" sz="1200"/>
              <a:t>訊息。但是，如果它收到來自主機的 </a:t>
            </a:r>
            <a:r>
              <a:rPr lang="en-US" altLang="zh-TW" sz="1200"/>
              <a:t>RS </a:t>
            </a:r>
            <a:r>
              <a:rPr lang="zh-TW" altLang="en-US" sz="1200"/>
              <a:t>訊息，它也將發送 </a:t>
            </a:r>
            <a:r>
              <a:rPr lang="en-US" altLang="zh-TW" sz="1200"/>
              <a:t>RA </a:t>
            </a:r>
            <a:r>
              <a:rPr lang="zh-TW" altLang="en-US" sz="1200"/>
              <a:t>訊息。 </a:t>
            </a:r>
          </a:p>
          <a:p>
            <a:pPr>
              <a:spcBef>
                <a:spcPct val="0"/>
              </a:spcBef>
              <a:spcAft>
                <a:spcPct val="0"/>
              </a:spcAft>
            </a:pPr>
            <a:endParaRPr lang="en-US" sz="1200"/>
          </a:p>
        </p:txBody>
      </p:sp>
      <p:sp>
        <p:nvSpPr>
          <p:cNvPr id="2" name="投影片編號版面配置區 1"/>
          <p:cNvSpPr>
            <a:spLocks noGrp="1"/>
          </p:cNvSpPr>
          <p:nvPr>
            <p:ph type="sldNum" sz="quarter" idx="4"/>
          </p:nvPr>
        </p:nvSpPr>
        <p:spPr/>
        <p:txBody>
          <a:bodyPr/>
          <a:lstStyle/>
          <a:p>
            <a:pPr defTabSz="385754">
              <a:defRPr/>
            </a:pPr>
            <a:fld id="{2F5CCB13-0A32-4557-88E9-079F0C330695}" type="slidenum">
              <a:rPr lang="en-US" kern="0" smtClean="0">
                <a:solidFill>
                  <a:srgbClr val="595959"/>
                </a:solidFill>
              </a:rPr>
              <a:pPr defTabSz="385754">
                <a:defRPr/>
              </a:pPr>
              <a:t>742</a:t>
            </a:fld>
            <a:endParaRPr lang="en-US" kern="0">
              <a:solidFill>
                <a:srgbClr val="595959"/>
              </a:solidFill>
            </a:endParaRPr>
          </a:p>
        </p:txBody>
      </p:sp>
    </p:spTree>
    <p:custDataLst>
      <p:tags r:id="rId3"/>
    </p:custDataLst>
    <p:extLst>
      <p:ext uri="{BB962C8B-B14F-4D97-AF65-F5344CB8AC3E}">
        <p14:creationId xmlns:p14="http://schemas.microsoft.com/office/powerpoint/2010/main" val="1391552827"/>
      </p:ext>
    </p:extLst>
  </p:cSld>
  <p:clrMapOvr>
    <a:masterClrMapping/>
  </p:clrMapOvr>
  <p:transition spd="slow">
    <p:wipe/>
  </p:transition>
  <p:timing/>
</p:sld>
</file>

<file path=ppt/slides/slide743.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1505"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noAutofit/>
          </a:bodyPr>
          <a:lstStyle/>
          <a:p>
            <a:pPr marL="169859" indent="-169859">
              <a:lnSpc>
                <a:spcPct val="90000"/>
              </a:lnSpc>
              <a:spcAft>
                <a:spcPts val="600"/>
              </a:spcAft>
              <a:buFont typeface="Wingdings" panose="05000000000000000000" pitchFamily="2" charset="2"/>
            </a:pPr>
            <a:r>
              <a:rPr lang="en-US" altLang="zh-TW" sz="2700">
                <a:solidFill>
                  <a:srgbClr val="004C69"/>
                </a:solidFill>
              </a:rPr>
              <a:t>25.5</a:t>
            </a:r>
            <a:r>
              <a:rPr lang="zh-TW" altLang="en-US" sz="2700" smtClean="0">
                <a:solidFill>
                  <a:srgbClr val="004C69"/>
                </a:solidFill>
              </a:rPr>
              <a:t>我</a:t>
            </a:r>
            <a:r>
              <a:rPr lang="zh-TW" altLang="en-US" sz="2700">
                <a:solidFill>
                  <a:srgbClr val="004C69"/>
                </a:solidFill>
              </a:rPr>
              <a:t>在本單元中學到了什麼？ </a:t>
            </a:r>
          </a:p>
        </p:txBody>
      </p:sp>
      <p:sp>
        <p:nvSpPr>
          <p:cNvPr id="3" name="Content Placeholder 2">
            <a:extLst>
              <a:ext uri="{FF2B5EF4-FFF2-40B4-BE49-F238E27FC236}">
                <a16:creationId xmlns:a16="http://schemas.microsoft.com/office/drawing/2014/main" id="{D5CCBF08-6531-2048-B8DD-04D978367CC3}"/>
              </a:ext>
            </a:extLst>
          </p:cNvPr>
          <p:cNvSpPr>
            <a:spLocks noGrp="1"/>
          </p:cNvSpPr>
          <p:nvPr>
            <p:ph idx="1"/>
          </p:nvPr>
        </p:nvSpPr>
        <p:spPr>
          <a:xfrm>
            <a:off x="479137" y="1568649"/>
            <a:ext cx="7966538" cy="4155319"/>
          </a:xfrm>
        </p:spPr>
        <p:txBody>
          <a:bodyPr/>
          <a:lstStyle/>
          <a:p>
            <a:pPr>
              <a:spcBef>
                <a:spcPct val="0"/>
              </a:spcBef>
              <a:spcAft>
                <a:spcPct val="0"/>
              </a:spcAft>
              <a:buFont typeface="Arial" panose="020b0604020202020204" pitchFamily="34" charset="0"/>
              <a:buChar char="•"/>
            </a:pPr>
            <a:r>
              <a:rPr lang="zh-TW" altLang="en-US" sz="1200"/>
              <a:t>使用 </a:t>
            </a:r>
            <a:r>
              <a:rPr lang="en-US" altLang="zh-TW" sz="1200"/>
              <a:t>SLAAC </a:t>
            </a:r>
            <a:r>
              <a:rPr lang="zh-TW" altLang="en-US" sz="1200"/>
              <a:t>時，主機通常會從路由器 </a:t>
            </a:r>
            <a:r>
              <a:rPr lang="en-US" altLang="zh-TW" sz="1200"/>
              <a:t>RA </a:t>
            </a:r>
            <a:r>
              <a:rPr lang="zh-TW" altLang="en-US" sz="1200"/>
              <a:t>取得其 </a:t>
            </a:r>
            <a:r>
              <a:rPr lang="en-US" altLang="zh-TW" sz="1200"/>
              <a:t>64 </a:t>
            </a:r>
            <a:r>
              <a:rPr lang="zh-TW" altLang="en-US" sz="1200"/>
              <a:t>位元 </a:t>
            </a:r>
            <a:r>
              <a:rPr lang="en-US" altLang="zh-TW" sz="1200"/>
              <a:t>IPv6 </a:t>
            </a:r>
            <a:r>
              <a:rPr lang="zh-TW" altLang="en-US" sz="1200"/>
              <a:t>子網路資訊。但是，它必須使用以下兩種方法之一產生剩餘的 </a:t>
            </a:r>
            <a:r>
              <a:rPr lang="en-US" altLang="zh-TW" sz="1200"/>
              <a:t>64 </a:t>
            </a:r>
            <a:r>
              <a:rPr lang="zh-TW" altLang="en-US" sz="1200"/>
              <a:t>位元介面識別碼 </a:t>
            </a:r>
            <a:r>
              <a:rPr lang="en-US" altLang="zh-TW" sz="1200"/>
              <a:t>(ID)</a:t>
            </a:r>
            <a:r>
              <a:rPr lang="zh-TW" altLang="en-US" sz="1200"/>
              <a:t>：隨機產生或 </a:t>
            </a:r>
            <a:r>
              <a:rPr lang="en-US" altLang="zh-TW" sz="1200"/>
              <a:t>EUI-64</a:t>
            </a:r>
            <a:r>
              <a:rPr lang="zh-TW" altLang="en-US" sz="1200"/>
              <a:t>。 </a:t>
            </a:r>
          </a:p>
          <a:p>
            <a:pPr>
              <a:spcBef>
                <a:spcPct val="0"/>
              </a:spcBef>
              <a:spcAft>
                <a:spcPct val="0"/>
              </a:spcAft>
              <a:buFont typeface="Arial" panose="020b0604020202020204" pitchFamily="34" charset="0"/>
              <a:buChar char="•"/>
            </a:pPr>
            <a:r>
              <a:rPr lang="en-US" altLang="zh-TW" sz="1200"/>
              <a:t>DAD </a:t>
            </a:r>
            <a:r>
              <a:rPr lang="zh-TW" altLang="en-US" sz="1200"/>
              <a:t>程序由主機使用，以確保 </a:t>
            </a:r>
            <a:r>
              <a:rPr lang="en-US" altLang="zh-TW" sz="1200"/>
              <a:t>IPv6 GUA </a:t>
            </a:r>
            <a:r>
              <a:rPr lang="zh-TW" altLang="en-US" sz="1200"/>
              <a:t>是唯一的。</a:t>
            </a:r>
            <a:r>
              <a:rPr lang="en-US" altLang="zh-TW" sz="1200"/>
              <a:t>DAD </a:t>
            </a:r>
            <a:r>
              <a:rPr lang="zh-TW" altLang="en-US" sz="1200"/>
              <a:t>是使用 </a:t>
            </a:r>
            <a:r>
              <a:rPr lang="en-US" altLang="zh-TW" sz="1200"/>
              <a:t>ICMPv6 </a:t>
            </a:r>
            <a:r>
              <a:rPr lang="zh-TW" altLang="en-US" sz="1200"/>
              <a:t>來實現的。若要執行 </a:t>
            </a:r>
            <a:r>
              <a:rPr lang="en-US" altLang="zh-TW" sz="1200"/>
              <a:t>DAD</a:t>
            </a:r>
            <a:r>
              <a:rPr lang="zh-TW" altLang="en-US" sz="1200"/>
              <a:t>，主機會傳送具有特殊建構的多點傳送位址的 </a:t>
            </a:r>
            <a:r>
              <a:rPr lang="en-US" altLang="zh-TW" sz="1200"/>
              <a:t>ICMPv6 NS </a:t>
            </a:r>
            <a:r>
              <a:rPr lang="zh-TW" altLang="en-US" sz="1200"/>
              <a:t>訊息，稱為請求節點多點傳送位址。此位址會複製主機的最後 </a:t>
            </a:r>
            <a:r>
              <a:rPr lang="en-US" altLang="zh-TW" sz="1200"/>
              <a:t>24 </a:t>
            </a:r>
            <a:r>
              <a:rPr lang="zh-TW" altLang="en-US" sz="1200"/>
              <a:t>位元 </a:t>
            </a:r>
            <a:r>
              <a:rPr lang="en-US" altLang="zh-TW" sz="1200"/>
              <a:t>IPv6 </a:t>
            </a:r>
            <a:r>
              <a:rPr lang="zh-TW" altLang="en-US" sz="1200"/>
              <a:t>位址。</a:t>
            </a:r>
          </a:p>
          <a:p>
            <a:pPr>
              <a:spcBef>
                <a:spcPct val="0"/>
              </a:spcBef>
              <a:spcAft>
                <a:spcPct val="0"/>
              </a:spcAft>
              <a:buFont typeface="Arial" panose="020b0604020202020204" pitchFamily="34" charset="0"/>
              <a:buChar char="•"/>
            </a:pPr>
            <a:r>
              <a:rPr lang="zh-TW" altLang="en-US" sz="1200"/>
              <a:t>在 </a:t>
            </a:r>
            <a:r>
              <a:rPr lang="en-US" altLang="zh-TW" sz="1200"/>
              <a:t>RA </a:t>
            </a:r>
            <a:r>
              <a:rPr lang="zh-TW" altLang="en-US" sz="1200"/>
              <a:t>指出無狀態 </a:t>
            </a:r>
            <a:r>
              <a:rPr lang="en-US" altLang="zh-TW" sz="1200"/>
              <a:t>DHCPv6 </a:t>
            </a:r>
            <a:r>
              <a:rPr lang="zh-TW" altLang="en-US" sz="1200"/>
              <a:t>或有狀態的 </a:t>
            </a:r>
            <a:r>
              <a:rPr lang="en-US" altLang="zh-TW" sz="1200"/>
              <a:t>DHCPv6 </a:t>
            </a:r>
            <a:r>
              <a:rPr lang="zh-TW" altLang="en-US" sz="1200"/>
              <a:t>之後，主機開始 </a:t>
            </a:r>
            <a:r>
              <a:rPr lang="en-US" altLang="zh-TW" sz="1200"/>
              <a:t>DHCPv6 </a:t>
            </a:r>
            <a:r>
              <a:rPr lang="zh-TW" altLang="en-US" sz="1200"/>
              <a:t>用戶端</a:t>
            </a:r>
            <a:r>
              <a:rPr lang="en-US" altLang="zh-TW" sz="1200"/>
              <a:t>/</a:t>
            </a:r>
            <a:r>
              <a:rPr lang="zh-TW" altLang="en-US" sz="1200"/>
              <a:t>伺服器通訊。 </a:t>
            </a:r>
          </a:p>
          <a:p>
            <a:pPr>
              <a:spcBef>
                <a:spcPct val="0"/>
              </a:spcBef>
              <a:spcAft>
                <a:spcPct val="0"/>
              </a:spcAft>
              <a:buFont typeface="Arial" panose="020b0604020202020204" pitchFamily="34" charset="0"/>
              <a:buChar char="•"/>
            </a:pPr>
            <a:r>
              <a:rPr lang="zh-TW" altLang="en-US" sz="1200"/>
              <a:t>伺服器對用戶端 </a:t>
            </a:r>
            <a:r>
              <a:rPr lang="en-US" altLang="zh-TW" sz="1200"/>
              <a:t>DHCPv6 </a:t>
            </a:r>
            <a:r>
              <a:rPr lang="zh-TW" altLang="en-US" sz="1200"/>
              <a:t>訊息使用 </a:t>
            </a:r>
            <a:r>
              <a:rPr lang="en-US" altLang="zh-TW" sz="1200"/>
              <a:t>UDP </a:t>
            </a:r>
            <a:r>
              <a:rPr lang="zh-TW" altLang="en-US" sz="1200"/>
              <a:t>目的地連接埠 </a:t>
            </a:r>
            <a:r>
              <a:rPr lang="en-US" altLang="zh-TW" sz="1200"/>
              <a:t>546</a:t>
            </a:r>
            <a:r>
              <a:rPr lang="zh-TW" altLang="en-US" sz="1200"/>
              <a:t>，而用戶端對伺服器 </a:t>
            </a:r>
            <a:r>
              <a:rPr lang="en-US" altLang="zh-TW" sz="1200"/>
              <a:t>DHCPv6 </a:t>
            </a:r>
            <a:r>
              <a:rPr lang="zh-TW" altLang="en-US" sz="1200"/>
              <a:t>訊息使用 </a:t>
            </a:r>
            <a:r>
              <a:rPr lang="en-US" altLang="zh-TW" sz="1200"/>
              <a:t>UDP </a:t>
            </a:r>
            <a:r>
              <a:rPr lang="zh-TW" altLang="en-US" sz="1200"/>
              <a:t>目的地連接埠 </a:t>
            </a:r>
            <a:r>
              <a:rPr lang="en-US" altLang="zh-TW" sz="1200"/>
              <a:t>547</a:t>
            </a:r>
            <a:r>
              <a:rPr lang="zh-TW" altLang="en-US" sz="1200"/>
              <a:t>。 </a:t>
            </a:r>
          </a:p>
          <a:p>
            <a:pPr>
              <a:spcBef>
                <a:spcPct val="0"/>
              </a:spcBef>
              <a:spcAft>
                <a:spcPct val="0"/>
              </a:spcAft>
              <a:buFont typeface="Arial" panose="020b0604020202020204" pitchFamily="34" charset="0"/>
              <a:buChar char="•"/>
            </a:pPr>
            <a:r>
              <a:rPr lang="zh-TW" altLang="en-US" sz="1200"/>
              <a:t>無狀態 </a:t>
            </a:r>
            <a:r>
              <a:rPr lang="en-US" altLang="zh-TW" sz="1200"/>
              <a:t>DHCPv6 </a:t>
            </a:r>
            <a:r>
              <a:rPr lang="zh-TW" altLang="en-US" sz="1200"/>
              <a:t>選項會通知用戶端使用 </a:t>
            </a:r>
            <a:r>
              <a:rPr lang="en-US" altLang="zh-TW" sz="1200"/>
              <a:t>RA </a:t>
            </a:r>
            <a:r>
              <a:rPr lang="zh-TW" altLang="en-US" sz="1200"/>
              <a:t>訊息中的資訊進行定址，但是 </a:t>
            </a:r>
            <a:r>
              <a:rPr lang="en-US" altLang="zh-TW" sz="1200"/>
              <a:t>DHCPv6 </a:t>
            </a:r>
            <a:r>
              <a:rPr lang="zh-TW" altLang="en-US" sz="1200"/>
              <a:t>伺服器可以使用其他設定參數。這稱為無狀態 </a:t>
            </a:r>
            <a:r>
              <a:rPr lang="en-US" altLang="zh-TW" sz="1200"/>
              <a:t>DHCPv6</a:t>
            </a:r>
            <a:r>
              <a:rPr lang="zh-TW" altLang="en-US" sz="1200"/>
              <a:t>，因為伺服器並未維護任何用戶端狀態資訊。 </a:t>
            </a:r>
          </a:p>
          <a:p>
            <a:pPr>
              <a:spcBef>
                <a:spcPct val="0"/>
              </a:spcBef>
              <a:spcAft>
                <a:spcPct val="0"/>
              </a:spcAft>
              <a:buFont typeface="Arial" panose="020b0604020202020204" pitchFamily="34" charset="0"/>
              <a:buChar char="•"/>
            </a:pPr>
            <a:r>
              <a:rPr lang="zh-TW" altLang="en-US" sz="1200"/>
              <a:t>無狀態 </a:t>
            </a:r>
            <a:r>
              <a:rPr lang="en-US" altLang="zh-TW" sz="1200"/>
              <a:t>DHCPv6 </a:t>
            </a:r>
            <a:r>
              <a:rPr lang="zh-TW" altLang="en-US" sz="1200"/>
              <a:t>使用 </a:t>
            </a:r>
            <a:r>
              <a:rPr lang="en-US" altLang="zh-TW" sz="1200" b="1"/>
              <a:t>ipv6 nd other-config-flag</a:t>
            </a:r>
            <a:r>
              <a:rPr lang="zh-TW" altLang="en-US" sz="1200"/>
              <a:t> 介面設定指令在路由器介面上啟用。這將 </a:t>
            </a:r>
            <a:r>
              <a:rPr lang="en-US" altLang="zh-TW" sz="1200"/>
              <a:t>O </a:t>
            </a:r>
            <a:r>
              <a:rPr lang="zh-TW" altLang="en-US" sz="1200"/>
              <a:t>旗標設置為 </a:t>
            </a:r>
            <a:r>
              <a:rPr lang="en-US" altLang="zh-TW" sz="1200"/>
              <a:t>1</a:t>
            </a:r>
            <a:r>
              <a:rPr lang="zh-TW" altLang="en-US" sz="1200"/>
              <a:t>。 </a:t>
            </a:r>
          </a:p>
          <a:p>
            <a:pPr>
              <a:spcBef>
                <a:spcPct val="0"/>
              </a:spcBef>
              <a:spcAft>
                <a:spcPct val="0"/>
              </a:spcAft>
              <a:buFont typeface="Arial" panose="020b0604020202020204" pitchFamily="34" charset="0"/>
              <a:buChar char="•"/>
            </a:pPr>
            <a:r>
              <a:rPr lang="zh-TW" altLang="en-US" sz="1200"/>
              <a:t>在有狀態的 </a:t>
            </a:r>
            <a:r>
              <a:rPr lang="en-US" altLang="zh-TW" sz="1200"/>
              <a:t>DHCPv6 </a:t>
            </a:r>
            <a:r>
              <a:rPr lang="zh-TW" altLang="en-US" sz="1200"/>
              <a:t>中，</a:t>
            </a:r>
            <a:r>
              <a:rPr lang="en-US" altLang="zh-TW" sz="1200"/>
              <a:t>RA </a:t>
            </a:r>
            <a:r>
              <a:rPr lang="zh-TW" altLang="en-US" sz="1200"/>
              <a:t>訊息告訴用戶端從有狀態的 </a:t>
            </a:r>
            <a:r>
              <a:rPr lang="en-US" altLang="zh-TW" sz="1200"/>
              <a:t>DHCPv6 </a:t>
            </a:r>
            <a:r>
              <a:rPr lang="zh-TW" altLang="en-US" sz="1200"/>
              <a:t>伺服器取得所有定址資訊，但預設閘道位址是 </a:t>
            </a:r>
            <a:r>
              <a:rPr lang="en-US" altLang="zh-TW" sz="1200"/>
              <a:t>RA </a:t>
            </a:r>
            <a:r>
              <a:rPr lang="zh-TW" altLang="en-US" sz="1200"/>
              <a:t>的來源 </a:t>
            </a:r>
            <a:r>
              <a:rPr lang="en-US" altLang="zh-TW" sz="1200"/>
              <a:t>IPv6 </a:t>
            </a:r>
            <a:r>
              <a:rPr lang="zh-TW" altLang="en-US" sz="1200"/>
              <a:t>鏈路本地位址除外。它稱為 “有狀態”，因為 </a:t>
            </a:r>
            <a:r>
              <a:rPr lang="en-US" altLang="zh-TW" sz="1200"/>
              <a:t>DHCPv6 </a:t>
            </a:r>
            <a:r>
              <a:rPr lang="zh-TW" altLang="en-US" sz="1200"/>
              <a:t>伺服器會維護 </a:t>
            </a:r>
            <a:r>
              <a:rPr lang="en-US" altLang="zh-TW" sz="1200"/>
              <a:t>IPv6 </a:t>
            </a:r>
            <a:r>
              <a:rPr lang="zh-TW" altLang="en-US" sz="1200"/>
              <a:t>狀態資訊。 </a:t>
            </a:r>
          </a:p>
          <a:p>
            <a:pPr>
              <a:spcBef>
                <a:spcPct val="0"/>
              </a:spcBef>
              <a:spcAft>
                <a:spcPct val="0"/>
              </a:spcAft>
              <a:buFont typeface="Arial" panose="020b0604020202020204" pitchFamily="34" charset="0"/>
              <a:buChar char="•"/>
            </a:pPr>
            <a:r>
              <a:rPr lang="zh-TW" altLang="en-US" sz="1200"/>
              <a:t>使用 </a:t>
            </a:r>
            <a:r>
              <a:rPr lang="en-US" altLang="zh-TW" sz="1200" b="1"/>
              <a:t>ipv6 nd managed-config-flag</a:t>
            </a:r>
            <a:r>
              <a:rPr lang="zh-TW" altLang="en-US" sz="1200"/>
              <a:t> 介面設定指令，在路由器介面上啟用有狀態 </a:t>
            </a:r>
            <a:r>
              <a:rPr lang="en-US" altLang="zh-TW" sz="1200"/>
              <a:t>DHCPv6 </a:t>
            </a:r>
            <a:r>
              <a:rPr lang="zh-TW" altLang="en-US" sz="1200"/>
              <a:t>。這會將 </a:t>
            </a:r>
            <a:r>
              <a:rPr lang="en-US" altLang="zh-TW" sz="1200"/>
              <a:t>M </a:t>
            </a:r>
            <a:r>
              <a:rPr lang="zh-TW" altLang="en-US" sz="1200"/>
              <a:t>旗標設定為 </a:t>
            </a:r>
            <a:r>
              <a:rPr lang="en-US" altLang="zh-TW" sz="1200"/>
              <a:t>1</a:t>
            </a:r>
            <a:r>
              <a:rPr lang="zh-TW" altLang="en-US" sz="1200"/>
              <a:t>。</a:t>
            </a:r>
          </a:p>
          <a:p>
            <a:endParaRPr lang="en-US" sz="1200"/>
          </a:p>
        </p:txBody>
      </p:sp>
      <p:sp>
        <p:nvSpPr>
          <p:cNvPr id="2" name="投影片編號版面配置區 1"/>
          <p:cNvSpPr>
            <a:spLocks noGrp="1"/>
          </p:cNvSpPr>
          <p:nvPr>
            <p:ph type="sldNum" sz="quarter" idx="4"/>
          </p:nvPr>
        </p:nvSpPr>
        <p:spPr/>
        <p:txBody>
          <a:bodyPr/>
          <a:lstStyle/>
          <a:p>
            <a:pPr defTabSz="385754">
              <a:defRPr/>
            </a:pPr>
            <a:fld id="{2F5CCB13-0A32-4557-88E9-079F0C330695}" type="slidenum">
              <a:rPr lang="en-US" kern="0" smtClean="0">
                <a:solidFill>
                  <a:srgbClr val="595959"/>
                </a:solidFill>
              </a:rPr>
              <a:pPr defTabSz="385754">
                <a:defRPr/>
              </a:pPr>
              <a:t>743</a:t>
            </a:fld>
            <a:endParaRPr lang="en-US" kern="0">
              <a:solidFill>
                <a:srgbClr val="595959"/>
              </a:solidFill>
            </a:endParaRPr>
          </a:p>
        </p:txBody>
      </p:sp>
    </p:spTree>
    <p:custDataLst>
      <p:tags r:id="rId3"/>
    </p:custDataLst>
    <p:extLst>
      <p:ext uri="{BB962C8B-B14F-4D97-AF65-F5344CB8AC3E}">
        <p14:creationId xmlns:p14="http://schemas.microsoft.com/office/powerpoint/2010/main" val="1280405115"/>
      </p:ext>
    </p:extLst>
  </p:cSld>
  <p:clrMapOvr>
    <a:masterClrMapping/>
  </p:clrMapOvr>
  <p:transition spd="slow">
    <p:wipe/>
  </p:transition>
  <p:timing/>
</p:sld>
</file>

<file path=ppt/slides/slide744.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1505"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noAutofit/>
          </a:bodyPr>
          <a:lstStyle/>
          <a:p>
            <a:pPr marL="169859" indent="-169859">
              <a:lnSpc>
                <a:spcPct val="90000"/>
              </a:lnSpc>
              <a:spcAft>
                <a:spcPts val="600"/>
              </a:spcAft>
              <a:buFont typeface="Wingdings" panose="05000000000000000000" pitchFamily="2" charset="2"/>
            </a:pPr>
            <a:r>
              <a:rPr lang="en-US" altLang="zh-TW" sz="2700">
                <a:solidFill>
                  <a:srgbClr val="004C69"/>
                </a:solidFill>
              </a:rPr>
              <a:t>25.5</a:t>
            </a:r>
            <a:r>
              <a:rPr lang="zh-TW" altLang="en-US" sz="2700" smtClean="0">
                <a:solidFill>
                  <a:srgbClr val="004C69"/>
                </a:solidFill>
              </a:rPr>
              <a:t>我</a:t>
            </a:r>
            <a:r>
              <a:rPr lang="zh-TW" altLang="en-US" sz="2700">
                <a:solidFill>
                  <a:srgbClr val="004C69"/>
                </a:solidFill>
              </a:rPr>
              <a:t>在本單元中學到了什麼？ </a:t>
            </a:r>
          </a:p>
        </p:txBody>
      </p:sp>
      <p:sp>
        <p:nvSpPr>
          <p:cNvPr id="3" name="Content Placeholder 2">
            <a:extLst>
              <a:ext uri="{FF2B5EF4-FFF2-40B4-BE49-F238E27FC236}">
                <a16:creationId xmlns:a16="http://schemas.microsoft.com/office/drawing/2014/main" id="{D5CCBF08-6531-2048-B8DD-04D978367CC3}"/>
              </a:ext>
            </a:extLst>
          </p:cNvPr>
          <p:cNvSpPr>
            <a:spLocks noGrp="1"/>
          </p:cNvSpPr>
          <p:nvPr>
            <p:ph idx="1"/>
          </p:nvPr>
        </p:nvSpPr>
        <p:spPr>
          <a:xfrm>
            <a:off x="469742" y="1578044"/>
            <a:ext cx="7863198" cy="4155319"/>
          </a:xfrm>
        </p:spPr>
        <p:txBody>
          <a:bodyPr/>
          <a:lstStyle/>
          <a:p>
            <a:pPr>
              <a:spcBef>
                <a:spcPct val="0"/>
              </a:spcBef>
              <a:spcAft>
                <a:spcPct val="0"/>
              </a:spcAft>
              <a:buFont typeface="Arial" panose="020b0604020202020204" pitchFamily="34" charset="0"/>
              <a:buChar char="•"/>
            </a:pPr>
            <a:r>
              <a:rPr lang="zh-TW" altLang="en-US" sz="1200"/>
              <a:t>思科 </a:t>
            </a:r>
            <a:r>
              <a:rPr lang="en-US" altLang="zh-TW" sz="1200"/>
              <a:t>IOS </a:t>
            </a:r>
            <a:r>
              <a:rPr lang="zh-TW" altLang="en-US" sz="1200"/>
              <a:t>路由器可以設定為以下三種類型的其中一種提供 </a:t>
            </a:r>
            <a:r>
              <a:rPr lang="en-US" altLang="zh-TW" sz="1200"/>
              <a:t>DHCPv6 </a:t>
            </a:r>
            <a:r>
              <a:rPr lang="zh-TW" altLang="en-US" sz="1200"/>
              <a:t>伺服器服務：</a:t>
            </a:r>
            <a:r>
              <a:rPr lang="en-US" altLang="zh-TW" sz="1200"/>
              <a:t>DHCPv6 </a:t>
            </a:r>
            <a:r>
              <a:rPr lang="zh-TW" altLang="en-US" sz="1200"/>
              <a:t>伺服器、</a:t>
            </a:r>
            <a:r>
              <a:rPr lang="en-US" altLang="zh-TW" sz="1200"/>
              <a:t>DHCPv6 </a:t>
            </a:r>
            <a:r>
              <a:rPr lang="zh-TW" altLang="en-US" sz="1200"/>
              <a:t>用戶端或 </a:t>
            </a:r>
            <a:r>
              <a:rPr lang="en-US" altLang="zh-TW" sz="1200"/>
              <a:t>DHCPv6 </a:t>
            </a:r>
            <a:r>
              <a:rPr lang="zh-TW" altLang="en-US" sz="1200"/>
              <a:t>轉送代理。 </a:t>
            </a:r>
          </a:p>
          <a:p>
            <a:pPr>
              <a:spcBef>
                <a:spcPct val="0"/>
              </a:spcBef>
              <a:spcAft>
                <a:spcPct val="0"/>
              </a:spcAft>
              <a:buFont typeface="Arial" panose="020b0604020202020204" pitchFamily="34" charset="0"/>
              <a:buChar char="•"/>
            </a:pPr>
            <a:r>
              <a:rPr lang="zh-TW" altLang="en-US" sz="1200"/>
              <a:t>路由器也可以是 </a:t>
            </a:r>
            <a:r>
              <a:rPr lang="en-US" altLang="zh-TW" sz="1200"/>
              <a:t>DHCPv6 </a:t>
            </a:r>
            <a:r>
              <a:rPr lang="zh-TW" altLang="en-US" sz="1200"/>
              <a:t>用戶端，並從 </a:t>
            </a:r>
            <a:r>
              <a:rPr lang="en-US" altLang="zh-TW" sz="1200"/>
              <a:t>DHCPv6 </a:t>
            </a:r>
            <a:r>
              <a:rPr lang="zh-TW" altLang="en-US" sz="1200"/>
              <a:t>伺服器取得 </a:t>
            </a:r>
            <a:r>
              <a:rPr lang="en-US" altLang="zh-TW" sz="1200"/>
              <a:t>IPv6 </a:t>
            </a:r>
            <a:r>
              <a:rPr lang="zh-TW" altLang="en-US" sz="1200"/>
              <a:t>設定。 </a:t>
            </a:r>
          </a:p>
          <a:p>
            <a:pPr>
              <a:spcBef>
                <a:spcPct val="0"/>
              </a:spcBef>
              <a:spcAft>
                <a:spcPct val="0"/>
              </a:spcAft>
              <a:buFont typeface="Arial" panose="020b0604020202020204" pitchFamily="34" charset="0"/>
              <a:buChar char="•"/>
            </a:pPr>
            <a:r>
              <a:rPr lang="zh-TW" altLang="en-US" sz="1200"/>
              <a:t>狀態 </a:t>
            </a:r>
            <a:r>
              <a:rPr lang="en-US" altLang="zh-TW" sz="1200"/>
              <a:t>DHCP </a:t>
            </a:r>
            <a:r>
              <a:rPr lang="zh-TW" altLang="en-US" sz="1200"/>
              <a:t>伺服器選項需要啟用 </a:t>
            </a:r>
            <a:r>
              <a:rPr lang="en-US" altLang="zh-TW" sz="1200"/>
              <a:t>IPv6 </a:t>
            </a:r>
            <a:r>
              <a:rPr lang="zh-TW" altLang="en-US" sz="1200"/>
              <a:t>的路由器告知主機連絡 </a:t>
            </a:r>
            <a:r>
              <a:rPr lang="en-US" altLang="zh-TW" sz="1200"/>
              <a:t>DHCPv6 </a:t>
            </a:r>
            <a:r>
              <a:rPr lang="zh-TW" altLang="en-US" sz="1200"/>
              <a:t>伺服器，以取得所有必要的 </a:t>
            </a:r>
            <a:r>
              <a:rPr lang="en-US" altLang="zh-TW" sz="1200"/>
              <a:t>IPv6 </a:t>
            </a:r>
            <a:r>
              <a:rPr lang="zh-TW" altLang="en-US" sz="1200"/>
              <a:t>網路定址資訊。 </a:t>
            </a:r>
          </a:p>
          <a:p>
            <a:pPr>
              <a:spcBef>
                <a:spcPct val="0"/>
              </a:spcBef>
              <a:spcAft>
                <a:spcPct val="0"/>
              </a:spcAft>
              <a:buFont typeface="Arial" panose="020b0604020202020204" pitchFamily="34" charset="0"/>
              <a:buChar char="•"/>
            </a:pPr>
            <a:r>
              <a:rPr lang="zh-TW" altLang="en-US" sz="1200"/>
              <a:t>對於用戶端路由器是 </a:t>
            </a:r>
            <a:r>
              <a:rPr lang="en-US" altLang="zh-TW" sz="1200"/>
              <a:t>DHCPv6 </a:t>
            </a:r>
            <a:r>
              <a:rPr lang="zh-TW" altLang="en-US" sz="1200"/>
              <a:t>路由器，它需要啟用 </a:t>
            </a:r>
            <a:r>
              <a:rPr lang="en-US" altLang="zh-TW" sz="1200"/>
              <a:t>ipv6 </a:t>
            </a:r>
            <a:r>
              <a:rPr lang="zh-TW" altLang="en-US" sz="1200"/>
              <a:t>單點點路由和 </a:t>
            </a:r>
            <a:r>
              <a:rPr lang="en-US" altLang="zh-TW" sz="1200"/>
              <a:t>IPv6 </a:t>
            </a:r>
            <a:r>
              <a:rPr lang="zh-TW" altLang="en-US" sz="1200"/>
              <a:t>鏈路本地位址來發送和接收 </a:t>
            </a:r>
            <a:r>
              <a:rPr lang="en-US" altLang="zh-TW" sz="1200"/>
              <a:t>IPv6 </a:t>
            </a:r>
            <a:r>
              <a:rPr lang="zh-TW" altLang="en-US" sz="1200"/>
              <a:t>訊息。 </a:t>
            </a:r>
          </a:p>
          <a:p>
            <a:pPr>
              <a:spcBef>
                <a:spcPct val="0"/>
              </a:spcBef>
              <a:spcAft>
                <a:spcPct val="0"/>
              </a:spcAft>
              <a:buFont typeface="Arial" panose="020b0604020202020204" pitchFamily="34" charset="0"/>
              <a:buChar char="•"/>
            </a:pPr>
            <a:r>
              <a:rPr lang="zh-TW" altLang="en-US" sz="1200"/>
              <a:t>使用 </a:t>
            </a:r>
            <a:r>
              <a:rPr lang="en-US" altLang="zh-TW" sz="1200" b="1"/>
              <a:t>show ipv6 dhcp pool</a:t>
            </a:r>
            <a:r>
              <a:rPr lang="zh-TW" altLang="en-US" sz="1200"/>
              <a:t>和 </a:t>
            </a:r>
            <a:r>
              <a:rPr lang="en-US" altLang="zh-TW" sz="1200" b="1"/>
              <a:t>show ipv6 dhcp binding</a:t>
            </a:r>
            <a:r>
              <a:rPr lang="zh-TW" altLang="en-US" sz="1200"/>
              <a:t>命令來驗證路由器上的 </a:t>
            </a:r>
            <a:r>
              <a:rPr lang="en-US" altLang="zh-TW" sz="1200"/>
              <a:t>DHCPv6 </a:t>
            </a:r>
            <a:r>
              <a:rPr lang="zh-TW" altLang="en-US" sz="1200"/>
              <a:t>操作。 </a:t>
            </a:r>
          </a:p>
          <a:p>
            <a:pPr>
              <a:spcBef>
                <a:spcPct val="0"/>
              </a:spcBef>
              <a:spcAft>
                <a:spcPct val="0"/>
              </a:spcAft>
              <a:buFont typeface="Arial" panose="020b0604020202020204" pitchFamily="34" charset="0"/>
              <a:buChar char="•"/>
            </a:pPr>
            <a:r>
              <a:rPr lang="zh-TW" altLang="en-US" sz="1200"/>
              <a:t>如果 </a:t>
            </a:r>
            <a:r>
              <a:rPr lang="en-US" altLang="zh-TW" sz="1200"/>
              <a:t>DHCPv6 </a:t>
            </a:r>
            <a:r>
              <a:rPr lang="zh-TW" altLang="en-US" sz="1200"/>
              <a:t>伺服器位於與用戶端不同的網路上，則可以使用</a:t>
            </a:r>
            <a:r>
              <a:rPr lang="zh-TW" altLang="en-US" sz="1200" b="1"/>
              <a:t> </a:t>
            </a:r>
            <a:r>
              <a:rPr lang="en-US" altLang="zh-TW" sz="1200" b="1"/>
              <a:t>ipv6 dhcp relay destination </a:t>
            </a:r>
            <a:r>
              <a:rPr lang="en-US" altLang="zh-TW" sz="1200" i="1"/>
              <a:t>ipv6-address</a:t>
            </a:r>
            <a:r>
              <a:rPr lang="zh-TW" altLang="en-US" sz="1200" b="1"/>
              <a:t> </a:t>
            </a:r>
            <a:r>
              <a:rPr lang="en-US" altLang="zh-TW" sz="1200" b="1"/>
              <a:t>[</a:t>
            </a:r>
            <a:r>
              <a:rPr lang="en-US" altLang="zh-TW" sz="1200" i="1"/>
              <a:t>interface-type interface-number</a:t>
            </a:r>
            <a:r>
              <a:rPr lang="en-US" altLang="zh-TW" sz="1200" b="1"/>
              <a:t>]</a:t>
            </a:r>
            <a:r>
              <a:rPr lang="zh-TW" altLang="en-US" sz="1200"/>
              <a:t> 命令將 </a:t>
            </a:r>
            <a:r>
              <a:rPr lang="en-US" altLang="zh-TW" sz="1200"/>
              <a:t>IPv6 </a:t>
            </a:r>
            <a:r>
              <a:rPr lang="zh-TW" altLang="en-US" sz="1200"/>
              <a:t>路由器設定為 </a:t>
            </a:r>
            <a:r>
              <a:rPr lang="en-US" altLang="zh-TW" sz="1200"/>
              <a:t>DHCPv6 </a:t>
            </a:r>
            <a:r>
              <a:rPr lang="zh-TW" altLang="en-US" sz="1200"/>
              <a:t>轉送代理 。這個指令是在面對 </a:t>
            </a:r>
            <a:r>
              <a:rPr lang="en-US" altLang="zh-TW" sz="1200"/>
              <a:t>DHCPv6 </a:t>
            </a:r>
            <a:r>
              <a:rPr lang="zh-TW" altLang="en-US" sz="1200"/>
              <a:t>用戶端的介面上設定的，並指定 </a:t>
            </a:r>
            <a:r>
              <a:rPr lang="en-US" altLang="zh-TW" sz="1200"/>
              <a:t>DHCPv6 </a:t>
            </a:r>
            <a:r>
              <a:rPr lang="zh-TW" altLang="en-US" sz="1200"/>
              <a:t>伺服器位址和輸出介面以連線到伺服器。只有當下一個跳躍點位址是 </a:t>
            </a:r>
            <a:r>
              <a:rPr lang="en-US" altLang="zh-TW" sz="1200"/>
              <a:t>LLA </a:t>
            </a:r>
            <a:r>
              <a:rPr lang="zh-TW" altLang="en-US" sz="1200"/>
              <a:t>時，才需要送出介面。</a:t>
            </a:r>
            <a:r>
              <a:rPr lang="zh-TW" altLang="en-US" sz="1200" b="1"/>
              <a:t> </a:t>
            </a:r>
          </a:p>
          <a:p>
            <a:pPr>
              <a:spcBef>
                <a:spcPct val="0"/>
              </a:spcBef>
              <a:spcAft>
                <a:spcPct val="0"/>
              </a:spcAft>
              <a:buFont typeface="Arial" panose="020b0604020202020204" pitchFamily="34" charset="0"/>
              <a:buChar char="•"/>
            </a:pPr>
            <a:r>
              <a:rPr lang="zh-TW" altLang="en-US" sz="1200"/>
              <a:t>驗證 </a:t>
            </a:r>
            <a:r>
              <a:rPr lang="en-US" altLang="zh-TW" sz="1200"/>
              <a:t>DHCPv6 </a:t>
            </a:r>
            <a:r>
              <a:rPr lang="zh-TW" altLang="en-US" sz="1200"/>
              <a:t>中繼代理在運作利用 </a:t>
            </a:r>
            <a:r>
              <a:rPr lang="en-US" altLang="zh-TW" sz="1200" b="1"/>
              <a:t>show ipv6 dhcp interface</a:t>
            </a:r>
            <a:r>
              <a:rPr lang="zh-TW" altLang="en-US" sz="1200"/>
              <a:t>，及 </a:t>
            </a:r>
            <a:r>
              <a:rPr lang="en-US" altLang="zh-TW" sz="1200"/>
              <a:t>show </a:t>
            </a:r>
            <a:r>
              <a:rPr lang="en-US" altLang="zh-TW" sz="1200" b="1"/>
              <a:t>ipv6 dhcp binding</a:t>
            </a:r>
            <a:r>
              <a:rPr lang="zh-TW" altLang="en-US" sz="1200"/>
              <a:t>指令。</a:t>
            </a:r>
          </a:p>
          <a:p>
            <a:pPr>
              <a:spcBef>
                <a:spcPct val="0"/>
              </a:spcBef>
              <a:spcAft>
                <a:spcPct val="0"/>
              </a:spcAft>
            </a:pPr>
            <a:endParaRPr lang="en-US" sz="1200"/>
          </a:p>
          <a:p>
            <a:pPr>
              <a:spcBef>
                <a:spcPct val="0"/>
              </a:spcBef>
              <a:spcAft>
                <a:spcPct val="0"/>
              </a:spcAft>
            </a:pPr>
            <a:endParaRPr lang="en-US" sz="1200"/>
          </a:p>
          <a:p>
            <a:pPr>
              <a:spcBef>
                <a:spcPct val="0"/>
              </a:spcBef>
              <a:spcAft>
                <a:spcPct val="0"/>
              </a:spcAft>
            </a:pPr>
            <a:endParaRPr lang="en-US" sz="1200"/>
          </a:p>
          <a:p>
            <a:pPr>
              <a:spcBef>
                <a:spcPct val="0"/>
              </a:spcBef>
              <a:spcAft>
                <a:spcPct val="0"/>
              </a:spcAft>
            </a:pPr>
            <a:endParaRPr lang="en-US" sz="1200"/>
          </a:p>
          <a:p>
            <a:pPr>
              <a:spcBef>
                <a:spcPct val="0"/>
              </a:spcBef>
              <a:spcAft>
                <a:spcPct val="0"/>
              </a:spcAft>
            </a:pPr>
            <a:endParaRPr lang="en-US" sz="1200"/>
          </a:p>
          <a:p>
            <a:pPr>
              <a:spcBef>
                <a:spcPct val="0"/>
              </a:spcBef>
              <a:spcAft>
                <a:spcPct val="0"/>
              </a:spcAft>
            </a:pPr>
            <a:endParaRPr lang="en-US" sz="1200"/>
          </a:p>
          <a:p>
            <a:endParaRPr lang="en-US" sz="1200"/>
          </a:p>
        </p:txBody>
      </p:sp>
      <p:sp>
        <p:nvSpPr>
          <p:cNvPr id="2" name="投影片編號版面配置區 1"/>
          <p:cNvSpPr>
            <a:spLocks noGrp="1"/>
          </p:cNvSpPr>
          <p:nvPr>
            <p:ph type="sldNum" sz="quarter" idx="4"/>
          </p:nvPr>
        </p:nvSpPr>
        <p:spPr/>
        <p:txBody>
          <a:bodyPr/>
          <a:lstStyle/>
          <a:p>
            <a:pPr defTabSz="385754">
              <a:defRPr/>
            </a:pPr>
            <a:fld id="{2F5CCB13-0A32-4557-88E9-079F0C330695}" type="slidenum">
              <a:rPr lang="en-US" kern="0" smtClean="0">
                <a:solidFill>
                  <a:srgbClr val="595959"/>
                </a:solidFill>
              </a:rPr>
              <a:pPr defTabSz="385754">
                <a:defRPr/>
              </a:pPr>
              <a:t>744</a:t>
            </a:fld>
            <a:endParaRPr lang="en-US" kern="0">
              <a:solidFill>
                <a:srgbClr val="595959"/>
              </a:solidFill>
            </a:endParaRPr>
          </a:p>
        </p:txBody>
      </p:sp>
    </p:spTree>
    <p:custDataLst>
      <p:tags r:id="rId3"/>
    </p:custDataLst>
    <p:extLst>
      <p:ext uri="{BB962C8B-B14F-4D97-AF65-F5344CB8AC3E}">
        <p14:creationId xmlns:p14="http://schemas.microsoft.com/office/powerpoint/2010/main" val="114321633"/>
      </p:ext>
    </p:extLst>
  </p:cSld>
  <p:clrMapOvr>
    <a:masterClrMapping/>
  </p:clrMapOvr>
  <p:transition spd="slow">
    <p:wipe/>
  </p:transition>
  <p:timing/>
</p:sld>
</file>

<file path=ppt/slides/slide745.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56321" name="Rectangle 2"/>
          <p:cNvSpPr>
            <a:spLocks noGrp="1" noChangeArrowheads="1"/>
          </p:cNvSpPr>
          <p:nvPr>
            <p:ph type="title"/>
          </p:nvPr>
        </p:nvSpPr>
        <p:spPr>
          <a:xfrm>
            <a:off x="0" y="981023"/>
            <a:ext cx="9144000" cy="609056"/>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noAutofit/>
          </a:bodyPr>
          <a:lstStyle/>
          <a:p>
            <a:pPr marL="169859" indent="-169859">
              <a:lnSpc>
                <a:spcPct val="90000"/>
              </a:lnSpc>
              <a:spcAft>
                <a:spcPts val="600"/>
              </a:spcAft>
              <a:buFont typeface="Wingdings" panose="05000000000000000000" pitchFamily="2" charset="2"/>
            </a:pPr>
            <a:r>
              <a:rPr lang="en-US" altLang="zh-TW" sz="2700" smtClean="0">
                <a:solidFill>
                  <a:srgbClr val="004C69"/>
                </a:solidFill>
              </a:rPr>
              <a:t>SLAAC </a:t>
            </a:r>
            <a:r>
              <a:rPr lang="zh-TW" altLang="en-US" sz="2700">
                <a:solidFill>
                  <a:srgbClr val="004C69"/>
                </a:solidFill>
              </a:rPr>
              <a:t>及 </a:t>
            </a:r>
            <a:r>
              <a:rPr lang="en-US" altLang="zh-TW" sz="2700">
                <a:solidFill>
                  <a:srgbClr val="004C69"/>
                </a:solidFill>
              </a:rPr>
              <a:t>DHCPv6</a:t>
            </a:r>
            <a:br>
              <a:rPr lang="en-US" sz="2700">
                <a:solidFill>
                  <a:srgbClr val="004C69"/>
                </a:solidFill>
              </a:rPr>
            </a:br>
            <a:r>
              <a:rPr lang="zh-TW" altLang="en-US" sz="2700">
                <a:solidFill>
                  <a:srgbClr val="004C69"/>
                </a:solidFill>
              </a:rPr>
              <a:t>新詞彙及命令</a:t>
            </a:r>
          </a:p>
        </p:txBody>
      </p:sp>
      <p:sp>
        <p:nvSpPr>
          <p:cNvPr id="3" name="Content Placeholder 2">
            <a:extLst>
              <a:ext uri="{FF2B5EF4-FFF2-40B4-BE49-F238E27FC236}">
                <a16:creationId xmlns:a16="http://schemas.microsoft.com/office/drawing/2014/main" id="{CE8C6162-D86A-9644-A0EE-E1EE5E7020B3}"/>
              </a:ext>
            </a:extLst>
          </p:cNvPr>
          <p:cNvSpPr>
            <a:spLocks noGrp="1"/>
          </p:cNvSpPr>
          <p:nvPr>
            <p:ph idx="1"/>
          </p:nvPr>
        </p:nvSpPr>
        <p:spPr>
          <a:xfrm>
            <a:off x="144067" y="1707108"/>
            <a:ext cx="3496118" cy="3785652"/>
          </a:xfrm>
          <a:ln>
            <a:solidFill>
              <a:srgbClr val="000000"/>
            </a:solidFill>
          </a:ln>
        </p:spPr>
        <p:txBody>
          <a:bodyPr/>
          <a:lstStyle/>
          <a:p>
            <a:pPr marL="285743" indent="-285743" defTabSz="457189">
              <a:spcBef>
                <a:spcPct val="0"/>
              </a:spcBef>
              <a:spcAft>
                <a:spcPct val="0"/>
              </a:spcAft>
              <a:buFont typeface="Arial" panose="020b0604020202020204" pitchFamily="34" charset="0"/>
              <a:buChar char="•"/>
            </a:pPr>
            <a:r>
              <a:rPr lang="zh-TW" altLang="en-US" sz="1200">
                <a:latin typeface="標楷體" pitchFamily="65" charset="-120"/>
              </a:rPr>
              <a:t>無狀態位址自動配置（</a:t>
            </a:r>
            <a:r>
              <a:rPr lang="en-US" altLang="zh-TW" sz="1200">
                <a:latin typeface="標楷體" pitchFamily="65" charset="-120"/>
              </a:rPr>
              <a:t>SLAAC</a:t>
            </a:r>
            <a:r>
              <a:rPr lang="zh-TW" altLang="en-US" sz="1200">
                <a:latin typeface="標楷體" pitchFamily="65" charset="-120"/>
              </a:rPr>
              <a:t>）</a:t>
            </a:r>
          </a:p>
          <a:p>
            <a:pPr marL="285743" indent="-285743" defTabSz="457189">
              <a:spcBef>
                <a:spcPct val="0"/>
              </a:spcBef>
              <a:spcAft>
                <a:spcPct val="0"/>
              </a:spcAft>
              <a:buFont typeface="Arial" panose="020b0604020202020204" pitchFamily="34" charset="0"/>
              <a:buChar char="•"/>
            </a:pPr>
            <a:r>
              <a:rPr lang="en-US" altLang="zh-TW" sz="1200">
                <a:latin typeface="標楷體" pitchFamily="65" charset="-120"/>
              </a:rPr>
              <a:t>Global Unicast Address (GUA)</a:t>
            </a:r>
          </a:p>
          <a:p>
            <a:pPr marL="285743" indent="-285743" defTabSz="457189">
              <a:spcBef>
                <a:spcPct val="0"/>
              </a:spcBef>
              <a:spcAft>
                <a:spcPct val="0"/>
              </a:spcAft>
              <a:buFont typeface="Arial" panose="020b0604020202020204" pitchFamily="34" charset="0"/>
              <a:buChar char="•"/>
            </a:pPr>
            <a:r>
              <a:rPr lang="zh-TW" altLang="en-US" sz="1200">
                <a:latin typeface="標楷體" pitchFamily="65" charset="-120"/>
              </a:rPr>
              <a:t>鏈路本地位址 </a:t>
            </a:r>
            <a:r>
              <a:rPr lang="en-US" altLang="zh-TW" sz="1200">
                <a:latin typeface="標楷體" pitchFamily="65" charset="-120"/>
              </a:rPr>
              <a:t>(LLA)</a:t>
            </a:r>
          </a:p>
          <a:p>
            <a:pPr marL="285743" indent="-285743" defTabSz="457189">
              <a:spcBef>
                <a:spcPct val="0"/>
              </a:spcBef>
              <a:spcAft>
                <a:spcPct val="0"/>
              </a:spcAft>
              <a:buFont typeface="Arial" panose="020b0604020202020204" pitchFamily="34" charset="0"/>
              <a:buChar char="•"/>
            </a:pPr>
            <a:r>
              <a:rPr lang="en-US" altLang="zh-TW" sz="1200">
                <a:latin typeface="標楷體" pitchFamily="65" charset="-120"/>
              </a:rPr>
              <a:t>Zone ID</a:t>
            </a:r>
          </a:p>
          <a:p>
            <a:pPr marL="285743" indent="-285743" defTabSz="457189">
              <a:spcBef>
                <a:spcPct val="0"/>
              </a:spcBef>
              <a:spcAft>
                <a:spcPct val="0"/>
              </a:spcAft>
              <a:buFont typeface="Arial" panose="020b0604020202020204" pitchFamily="34" charset="0"/>
              <a:buChar char="•"/>
            </a:pPr>
            <a:r>
              <a:rPr lang="en-US" altLang="zh-TW" sz="1200">
                <a:latin typeface="標楷體" pitchFamily="65" charset="-120"/>
              </a:rPr>
              <a:t>Scope ID</a:t>
            </a:r>
          </a:p>
          <a:p>
            <a:pPr marL="285743" indent="-285743" defTabSz="457189">
              <a:spcBef>
                <a:spcPct val="0"/>
              </a:spcBef>
              <a:spcAft>
                <a:spcPct val="0"/>
              </a:spcAft>
              <a:buFont typeface="Arial" panose="020b0604020202020204" pitchFamily="34" charset="0"/>
              <a:buChar char="•"/>
            </a:pPr>
            <a:r>
              <a:rPr lang="zh-TW" altLang="en-US" sz="1200">
                <a:latin typeface="標楷體" pitchFamily="65" charset="-120"/>
              </a:rPr>
              <a:t>位址自動設定旗標</a:t>
            </a:r>
          </a:p>
          <a:p>
            <a:pPr marL="285743" indent="-285743" defTabSz="457189">
              <a:spcBef>
                <a:spcPct val="0"/>
              </a:spcBef>
              <a:spcAft>
                <a:spcPct val="0"/>
              </a:spcAft>
              <a:buFont typeface="Arial" panose="020b0604020202020204" pitchFamily="34" charset="0"/>
              <a:buChar char="•"/>
            </a:pPr>
            <a:r>
              <a:rPr lang="zh-TW" altLang="en-US" sz="1200">
                <a:latin typeface="標楷體" pitchFamily="65" charset="-120"/>
              </a:rPr>
              <a:t>其他設定旗標</a:t>
            </a:r>
          </a:p>
          <a:p>
            <a:pPr marL="285743" indent="-285743" defTabSz="457189">
              <a:spcBef>
                <a:spcPct val="0"/>
              </a:spcBef>
              <a:spcAft>
                <a:spcPct val="0"/>
              </a:spcAft>
              <a:buFont typeface="Arial" panose="020b0604020202020204" pitchFamily="34" charset="0"/>
              <a:buChar char="•"/>
            </a:pPr>
            <a:r>
              <a:rPr lang="zh-TW" altLang="en-US" sz="1200">
                <a:latin typeface="標楷體" pitchFamily="65" charset="-120"/>
              </a:rPr>
              <a:t>管理位址設定旗標</a:t>
            </a:r>
          </a:p>
          <a:p>
            <a:pPr marL="285743" indent="-285743" defTabSz="457189">
              <a:spcBef>
                <a:spcPct val="0"/>
              </a:spcBef>
              <a:spcAft>
                <a:spcPct val="0"/>
              </a:spcAft>
              <a:buFont typeface="Arial" panose="020b0604020202020204" pitchFamily="34" charset="0"/>
              <a:buChar char="•"/>
            </a:pPr>
            <a:r>
              <a:rPr lang="zh-TW" altLang="en-US" sz="1200">
                <a:latin typeface="標楷體" pitchFamily="65" charset="-120"/>
              </a:rPr>
              <a:t>路由器請求 </a:t>
            </a:r>
            <a:r>
              <a:rPr lang="en-US" altLang="zh-TW" sz="1200">
                <a:latin typeface="標楷體" pitchFamily="65" charset="-120"/>
              </a:rPr>
              <a:t>(RS)</a:t>
            </a:r>
          </a:p>
          <a:p>
            <a:pPr marL="285743" indent="-285743" defTabSz="457189">
              <a:spcBef>
                <a:spcPct val="0"/>
              </a:spcBef>
              <a:spcAft>
                <a:spcPct val="0"/>
              </a:spcAft>
              <a:buFont typeface="Arial" panose="020b0604020202020204" pitchFamily="34" charset="0"/>
              <a:buChar char="•"/>
            </a:pPr>
            <a:r>
              <a:rPr lang="zh-TW" altLang="en-US" sz="1200">
                <a:latin typeface="標楷體" pitchFamily="65" charset="-120"/>
              </a:rPr>
              <a:t>路由器通告 </a:t>
            </a:r>
            <a:r>
              <a:rPr lang="en-US" altLang="zh-TW" sz="1200">
                <a:latin typeface="標楷體" pitchFamily="65" charset="-120"/>
              </a:rPr>
              <a:t>(RA)</a:t>
            </a:r>
          </a:p>
          <a:p>
            <a:pPr marL="285743" lvl="1" indent="-285743" defTabSz="457189">
              <a:lnSpc>
                <a:spcPct val="95000"/>
              </a:lnSpc>
              <a:spcBef>
                <a:spcPct val="0"/>
              </a:spcBef>
              <a:spcAft>
                <a:spcPct val="0"/>
              </a:spcAft>
              <a:buFont typeface="Arial" panose="020b0604020202020204" pitchFamily="34" charset="0"/>
              <a:buChar char="•"/>
            </a:pPr>
            <a:r>
              <a:rPr lang="en-US" altLang="zh-TW" sz="1200" b="1">
                <a:latin typeface="標楷體" pitchFamily="65" charset="-120"/>
              </a:rPr>
              <a:t>ipv6 unicast-routing</a:t>
            </a:r>
          </a:p>
          <a:p>
            <a:pPr marL="285743" indent="-285743" defTabSz="457189">
              <a:spcBef>
                <a:spcPct val="0"/>
              </a:spcBef>
              <a:spcAft>
                <a:spcPct val="0"/>
              </a:spcAft>
              <a:buFont typeface="Arial" panose="020b0604020202020204" pitchFamily="34" charset="0"/>
              <a:buChar char="•"/>
            </a:pPr>
            <a:r>
              <a:rPr lang="en-US" altLang="zh-TW" sz="1200">
                <a:latin typeface="標楷體" pitchFamily="65" charset="-120"/>
              </a:rPr>
              <a:t>EUI-64</a:t>
            </a:r>
          </a:p>
          <a:p>
            <a:pPr marL="285743" indent="-285743" defTabSz="457189">
              <a:spcBef>
                <a:spcPct val="0"/>
              </a:spcBef>
              <a:spcAft>
                <a:spcPct val="0"/>
              </a:spcAft>
              <a:buFont typeface="Arial" panose="020b0604020202020204" pitchFamily="34" charset="0"/>
              <a:buChar char="•"/>
            </a:pPr>
            <a:r>
              <a:rPr lang="zh-TW" altLang="en-US" sz="1200">
                <a:latin typeface="標楷體" pitchFamily="65" charset="-120"/>
              </a:rPr>
              <a:t>重複位址偵測</a:t>
            </a:r>
            <a:r>
              <a:rPr lang="en-US" altLang="zh-TW" sz="1200">
                <a:latin typeface="標楷體" pitchFamily="65" charset="-120"/>
              </a:rPr>
              <a:t>(DAD)</a:t>
            </a:r>
          </a:p>
          <a:p>
            <a:pPr marL="285743" indent="-285743" defTabSz="457189">
              <a:spcBef>
                <a:spcPct val="0"/>
              </a:spcBef>
              <a:spcAft>
                <a:spcPct val="0"/>
              </a:spcAft>
              <a:buFont typeface="Arial" panose="020b0604020202020204" pitchFamily="34" charset="0"/>
              <a:buChar char="•"/>
            </a:pPr>
            <a:r>
              <a:rPr lang="zh-TW" altLang="en-US" sz="1200">
                <a:latin typeface="標楷體" pitchFamily="65" charset="-120"/>
              </a:rPr>
              <a:t>鄰居請求 </a:t>
            </a:r>
            <a:r>
              <a:rPr lang="en-US" altLang="zh-TW" sz="1200">
                <a:latin typeface="標楷體" pitchFamily="65" charset="-120"/>
              </a:rPr>
              <a:t>(NS)</a:t>
            </a:r>
          </a:p>
          <a:p>
            <a:pPr marL="285743" indent="-285743" defTabSz="457189">
              <a:spcBef>
                <a:spcPct val="0"/>
              </a:spcBef>
              <a:spcAft>
                <a:spcPct val="0"/>
              </a:spcAft>
              <a:buFont typeface="Arial" panose="020b0604020202020204" pitchFamily="34" charset="0"/>
              <a:buChar char="•"/>
            </a:pPr>
            <a:r>
              <a:rPr lang="zh-TW" altLang="en-US" sz="1200">
                <a:latin typeface="標楷體" pitchFamily="65" charset="-120"/>
              </a:rPr>
              <a:t>鄰居通告 </a:t>
            </a:r>
            <a:r>
              <a:rPr lang="en-US" altLang="zh-TW" sz="1200">
                <a:latin typeface="標楷體" pitchFamily="65" charset="-120"/>
              </a:rPr>
              <a:t>(NA)</a:t>
            </a:r>
          </a:p>
          <a:p>
            <a:pPr marL="285743" indent="-285743" defTabSz="457189">
              <a:spcBef>
                <a:spcPct val="0"/>
              </a:spcBef>
              <a:spcAft>
                <a:spcPct val="0"/>
              </a:spcAft>
              <a:buFont typeface="Arial" panose="020b0604020202020204" pitchFamily="34" charset="0"/>
              <a:buChar char="•"/>
            </a:pPr>
            <a:r>
              <a:rPr lang="en-US" altLang="zh-TW" sz="1200">
                <a:latin typeface="標楷體" pitchFamily="65" charset="-120"/>
              </a:rPr>
              <a:t>DHCPv6 SOLICIT</a:t>
            </a:r>
          </a:p>
          <a:p>
            <a:pPr marL="285743" indent="-285743" defTabSz="457189">
              <a:spcBef>
                <a:spcPct val="0"/>
              </a:spcBef>
              <a:spcAft>
                <a:spcPct val="0"/>
              </a:spcAft>
              <a:buFont typeface="Arial" panose="020b0604020202020204" pitchFamily="34" charset="0"/>
              <a:buChar char="•"/>
            </a:pPr>
            <a:r>
              <a:rPr lang="en-US" altLang="zh-TW" sz="1200">
                <a:latin typeface="標楷體" pitchFamily="65" charset="-120"/>
              </a:rPr>
              <a:t>DHCPv6 ADVERTISE</a:t>
            </a:r>
          </a:p>
          <a:p>
            <a:pPr marL="285743" indent="-285743" defTabSz="457189">
              <a:spcBef>
                <a:spcPct val="0"/>
              </a:spcBef>
              <a:spcAft>
                <a:spcPct val="0"/>
              </a:spcAft>
              <a:buFont typeface="Arial" panose="020b0604020202020204" pitchFamily="34" charset="0"/>
              <a:buChar char="•"/>
            </a:pPr>
            <a:r>
              <a:rPr lang="en-US" altLang="zh-TW" sz="1200">
                <a:latin typeface="標楷體" pitchFamily="65" charset="-120"/>
              </a:rPr>
              <a:t>DHCPv6 REPLY</a:t>
            </a:r>
          </a:p>
          <a:p>
            <a:pPr>
              <a:spcBef>
                <a:spcPct val="0"/>
              </a:spcBef>
              <a:spcAft>
                <a:spcPct val="0"/>
              </a:spcAft>
            </a:pPr>
            <a:endParaRPr lang="en-US" sz="1100"/>
          </a:p>
        </p:txBody>
      </p:sp>
      <p:sp>
        <p:nvSpPr>
          <p:cNvPr id="2" name="TextBox 1">
            <a:extLst>
              <a:ext uri="{FF2B5EF4-FFF2-40B4-BE49-F238E27FC236}">
                <a16:creationId xmlns:a16="http://schemas.microsoft.com/office/drawing/2014/main" id="{30E7C6FC-D070-244D-AECA-036A5DBE3313}"/>
              </a:ext>
            </a:extLst>
          </p:cNvPr>
          <p:cNvSpPr txBox="1"/>
          <p:nvPr/>
        </p:nvSpPr>
        <p:spPr>
          <a:xfrm>
            <a:off x="3640185" y="1707108"/>
            <a:ext cx="4824548" cy="3785652"/>
          </a:xfrm>
          <a:prstGeom prst="rect">
            <a:avLst/>
          </a:prstGeom>
          <a:noFill/>
          <a:ln>
            <a:solidFill>
              <a:srgbClr val="000000"/>
            </a:solidFill>
          </a:ln>
        </p:spPr>
        <p:txBody>
          <a:bodyPr wrap="square" rtlCol="0">
            <a:spAutoFit/>
          </a:bodyPr>
          <a:lstStyle/>
          <a:p>
            <a:pPr marL="285743" indent="-285743">
              <a:buFont typeface="Arial" panose="020b0604020202020204" pitchFamily="34" charset="0"/>
              <a:buChar char="•"/>
            </a:pPr>
            <a:r>
              <a:rPr lang="zh-TW" altLang="en-US" sz="1200">
                <a:solidFill>
                  <a:srgbClr val="000000"/>
                </a:solidFill>
                <a:latin typeface="標楷體" pitchFamily="65" charset="-120"/>
                <a:ea typeface="標楷體" panose="03000509000000000000" pitchFamily="65" charset="-120"/>
              </a:rPr>
              <a:t>無狀態 </a:t>
            </a:r>
            <a:r>
              <a:rPr lang="en-US" altLang="zh-TW" sz="1200">
                <a:solidFill>
                  <a:srgbClr val="000000"/>
                </a:solidFill>
                <a:latin typeface="標楷體" pitchFamily="65" charset="-120"/>
                <a:ea typeface="標楷體" panose="03000509000000000000" pitchFamily="65" charset="-120"/>
              </a:rPr>
              <a:t>DHCPv6 </a:t>
            </a:r>
            <a:r>
              <a:rPr lang="zh-TW" altLang="en-US" sz="1200">
                <a:solidFill>
                  <a:srgbClr val="000000"/>
                </a:solidFill>
                <a:latin typeface="標楷體" pitchFamily="65" charset="-120"/>
                <a:ea typeface="標楷體" panose="03000509000000000000" pitchFamily="65" charset="-120"/>
              </a:rPr>
              <a:t>用戶端</a:t>
            </a:r>
          </a:p>
          <a:p>
            <a:pPr marL="285743" indent="-285743">
              <a:buFont typeface="Arial" panose="020b0604020202020204" pitchFamily="34" charset="0"/>
              <a:buChar char="•"/>
            </a:pPr>
            <a:r>
              <a:rPr lang="zh-TW" altLang="en-US" sz="1200">
                <a:solidFill>
                  <a:srgbClr val="000000"/>
                </a:solidFill>
                <a:latin typeface="標楷體" pitchFamily="65" charset="-120"/>
                <a:ea typeface="標楷體" panose="03000509000000000000" pitchFamily="65" charset="-120"/>
              </a:rPr>
              <a:t>有狀態的 </a:t>
            </a:r>
            <a:r>
              <a:rPr lang="en-US" altLang="zh-TW" sz="1200">
                <a:solidFill>
                  <a:srgbClr val="000000"/>
                </a:solidFill>
                <a:latin typeface="標楷體" pitchFamily="65" charset="-120"/>
                <a:ea typeface="標楷體" panose="03000509000000000000" pitchFamily="65" charset="-120"/>
              </a:rPr>
              <a:t>DHCPv6 </a:t>
            </a:r>
            <a:r>
              <a:rPr lang="zh-TW" altLang="en-US" sz="1200">
                <a:solidFill>
                  <a:srgbClr val="000000"/>
                </a:solidFill>
                <a:latin typeface="標楷體" pitchFamily="65" charset="-120"/>
                <a:ea typeface="標楷體" panose="03000509000000000000" pitchFamily="65" charset="-120"/>
              </a:rPr>
              <a:t>用戶端</a:t>
            </a:r>
          </a:p>
          <a:p>
            <a:pPr marL="285743" indent="-285743">
              <a:buFont typeface="Arial" panose="020b0604020202020204" pitchFamily="34" charset="0"/>
              <a:buChar char="•"/>
            </a:pPr>
            <a:r>
              <a:rPr lang="en-US" altLang="zh-TW" sz="1200" b="1">
                <a:solidFill>
                  <a:srgbClr val="000000"/>
                </a:solidFill>
                <a:latin typeface="標楷體" pitchFamily="65" charset="-120"/>
                <a:ea typeface="標楷體" panose="03000509000000000000" pitchFamily="65" charset="-120"/>
              </a:rPr>
              <a:t>ipv6 nd other-config-flag</a:t>
            </a:r>
          </a:p>
          <a:p>
            <a:pPr marL="285743" indent="-285743">
              <a:buFont typeface="Arial" panose="020b0604020202020204" pitchFamily="34" charset="0"/>
              <a:buChar char="•"/>
            </a:pPr>
            <a:r>
              <a:rPr lang="en-US" altLang="zh-TW" sz="1200" b="1">
                <a:solidFill>
                  <a:srgbClr val="000000"/>
                </a:solidFill>
                <a:latin typeface="標楷體" pitchFamily="65" charset="-120"/>
                <a:ea typeface="標楷體" panose="03000509000000000000" pitchFamily="65" charset="-120"/>
              </a:rPr>
              <a:t>ipv6 nd managed-config-flag</a:t>
            </a:r>
          </a:p>
          <a:p>
            <a:pPr marL="285743" indent="-285743">
              <a:buFont typeface="Arial" panose="020b0604020202020204" pitchFamily="34" charset="0"/>
              <a:buChar char="•"/>
            </a:pPr>
            <a:r>
              <a:rPr lang="en-US" altLang="zh-TW" sz="1200">
                <a:solidFill>
                  <a:srgbClr val="000000"/>
                </a:solidFill>
                <a:latin typeface="標楷體" pitchFamily="65" charset="-120"/>
                <a:ea typeface="標楷體" panose="03000509000000000000" pitchFamily="65" charset="-120"/>
              </a:rPr>
              <a:t>DHCPv6 </a:t>
            </a:r>
            <a:r>
              <a:rPr lang="zh-TW" altLang="en-US" sz="1200">
                <a:solidFill>
                  <a:srgbClr val="000000"/>
                </a:solidFill>
                <a:latin typeface="標楷體" pitchFamily="65" charset="-120"/>
                <a:ea typeface="標楷體" panose="03000509000000000000" pitchFamily="65" charset="-120"/>
              </a:rPr>
              <a:t>轉送代理</a:t>
            </a:r>
          </a:p>
          <a:p>
            <a:pPr marL="285743" indent="-285743">
              <a:buFont typeface="Arial" panose="020b0604020202020204" pitchFamily="34" charset="0"/>
              <a:buChar char="•"/>
            </a:pPr>
            <a:r>
              <a:rPr lang="en-US" altLang="zh-TW" sz="1200" b="1">
                <a:solidFill>
                  <a:srgbClr val="000000"/>
                </a:solidFill>
                <a:latin typeface="標楷體" pitchFamily="65" charset="-120"/>
                <a:ea typeface="標楷體" panose="03000509000000000000" pitchFamily="65" charset="-120"/>
              </a:rPr>
              <a:t>ipv6 dhcp pool pool-name</a:t>
            </a:r>
          </a:p>
          <a:p>
            <a:pPr marL="285743" indent="-285743">
              <a:buFont typeface="Arial" panose="020b0604020202020204" pitchFamily="34" charset="0"/>
              <a:buChar char="•"/>
            </a:pPr>
            <a:r>
              <a:rPr lang="en-US" altLang="zh-TW" sz="1200" b="1">
                <a:solidFill>
                  <a:srgbClr val="000000"/>
                </a:solidFill>
                <a:latin typeface="標楷體" pitchFamily="65" charset="-120"/>
                <a:ea typeface="標楷體" panose="03000509000000000000" pitchFamily="65" charset="-120"/>
              </a:rPr>
              <a:t>ipv6 dhcp server pool-name</a:t>
            </a:r>
          </a:p>
          <a:p>
            <a:pPr marL="285743" indent="-285743">
              <a:buFont typeface="Arial" panose="020b0604020202020204" pitchFamily="34" charset="0"/>
              <a:buChar char="•"/>
            </a:pPr>
            <a:r>
              <a:rPr lang="en-US" altLang="zh-TW" sz="1200" b="1">
                <a:solidFill>
                  <a:srgbClr val="000000"/>
                </a:solidFill>
                <a:latin typeface="標楷體" pitchFamily="65" charset="-120"/>
                <a:ea typeface="標楷體" panose="03000509000000000000" pitchFamily="65" charset="-120"/>
              </a:rPr>
              <a:t>ipv6 enable</a:t>
            </a:r>
          </a:p>
          <a:p>
            <a:pPr marL="285743" indent="-285743">
              <a:buFont typeface="Arial" panose="020b0604020202020204" pitchFamily="34" charset="0"/>
              <a:buChar char="•"/>
            </a:pPr>
            <a:r>
              <a:rPr lang="en-US" altLang="zh-TW" sz="1200" b="1">
                <a:solidFill>
                  <a:srgbClr val="000000"/>
                </a:solidFill>
                <a:latin typeface="標楷體" pitchFamily="65" charset="-120"/>
                <a:ea typeface="標楷體" panose="03000509000000000000" pitchFamily="65" charset="-120"/>
              </a:rPr>
              <a:t>ipv6 </a:t>
            </a:r>
            <a:r>
              <a:rPr lang="zh-TW" altLang="en-US" sz="1200" b="1">
                <a:solidFill>
                  <a:srgbClr val="000000"/>
                </a:solidFill>
                <a:latin typeface="標楷體" pitchFamily="65" charset="-120"/>
                <a:ea typeface="標楷體" panose="03000509000000000000" pitchFamily="65" charset="-120"/>
              </a:rPr>
              <a:t>地址自動設定</a:t>
            </a:r>
          </a:p>
          <a:p>
            <a:pPr marL="285743" indent="-285743">
              <a:buFont typeface="Arial" panose="020b0604020202020204" pitchFamily="34" charset="0"/>
              <a:buChar char="•"/>
            </a:pPr>
            <a:r>
              <a:rPr lang="en-US" altLang="zh-TW" sz="1200" b="1">
                <a:solidFill>
                  <a:srgbClr val="000000"/>
                </a:solidFill>
                <a:latin typeface="標楷體" pitchFamily="65" charset="-120"/>
                <a:ea typeface="標楷體" panose="03000509000000000000" pitchFamily="65" charset="-120"/>
              </a:rPr>
              <a:t>show ipv6 dhcp interface</a:t>
            </a:r>
          </a:p>
          <a:p>
            <a:pPr marL="285743" indent="-285743">
              <a:buFont typeface="Arial" panose="020b0604020202020204" pitchFamily="34" charset="0"/>
              <a:buChar char="•"/>
            </a:pPr>
            <a:r>
              <a:rPr lang="en-US" altLang="zh-TW" sz="1200" b="1">
                <a:solidFill>
                  <a:srgbClr val="000000"/>
                </a:solidFill>
                <a:latin typeface="標楷體" pitchFamily="65" charset="-120"/>
                <a:ea typeface="標楷體" panose="03000509000000000000" pitchFamily="65" charset="-120"/>
              </a:rPr>
              <a:t>address prefix X:X:X:X:X:X:X:X/YY</a:t>
            </a:r>
          </a:p>
          <a:p>
            <a:pPr marL="285743" indent="-285743">
              <a:buFont typeface="Arial" panose="020b0604020202020204" pitchFamily="34" charset="0"/>
              <a:buChar char="•"/>
            </a:pPr>
            <a:r>
              <a:rPr lang="en-US" altLang="zh-TW" sz="1200" b="1" err="1">
                <a:solidFill>
                  <a:srgbClr val="000000"/>
                </a:solidFill>
                <a:latin typeface="標楷體" pitchFamily="65" charset="-120"/>
                <a:ea typeface="標楷體" panose="03000509000000000000" pitchFamily="65" charset="-120"/>
              </a:rPr>
              <a:t>dns-server X:X:X:X:X:X:X:X</a:t>
            </a:r>
          </a:p>
          <a:p>
            <a:pPr marL="285743" indent="-285743">
              <a:buFont typeface="Arial" panose="020b0604020202020204" pitchFamily="34" charset="0"/>
              <a:buChar char="•"/>
            </a:pPr>
            <a:r>
              <a:rPr lang="en-US" altLang="zh-TW" sz="1200" b="1">
                <a:solidFill>
                  <a:srgbClr val="000000"/>
                </a:solidFill>
                <a:latin typeface="標楷體" pitchFamily="65" charset="-120"/>
                <a:ea typeface="標楷體" panose="03000509000000000000" pitchFamily="65" charset="-120"/>
              </a:rPr>
              <a:t>domain-name name</a:t>
            </a:r>
          </a:p>
          <a:p>
            <a:pPr marL="285743" indent="-285743">
              <a:buFont typeface="Arial" panose="020b0604020202020204" pitchFamily="34" charset="0"/>
              <a:buChar char="•"/>
            </a:pPr>
            <a:r>
              <a:rPr lang="en-US" altLang="zh-TW" sz="1200" b="1">
                <a:solidFill>
                  <a:srgbClr val="000000"/>
                </a:solidFill>
                <a:latin typeface="標楷體" pitchFamily="65" charset="-120"/>
                <a:ea typeface="標楷體" panose="03000509000000000000" pitchFamily="65" charset="-120"/>
              </a:rPr>
              <a:t>ipv6 nd prefix default no-autoconfig</a:t>
            </a:r>
            <a:endParaRPr lang="en-US" altLang="zh-TW" sz="1200" b="1">
              <a:solidFill>
                <a:srgbClr val="000000"/>
              </a:solidFill>
              <a:latin typeface="標楷體" pitchFamily="65" charset="-120"/>
              <a:ea typeface="標楷體" panose="03000509000000000000" pitchFamily="65" charset="-120"/>
            </a:endParaRPr>
          </a:p>
          <a:p>
            <a:pPr marL="285743" indent="-285743">
              <a:buFont typeface="Arial" panose="020b0604020202020204" pitchFamily="34" charset="0"/>
              <a:buChar char="•"/>
            </a:pPr>
            <a:r>
              <a:rPr lang="en-US" altLang="zh-TW" sz="1200" b="1">
                <a:solidFill>
                  <a:srgbClr val="000000"/>
                </a:solidFill>
                <a:latin typeface="標楷體" pitchFamily="65" charset="-120"/>
                <a:ea typeface="標楷體" panose="03000509000000000000" pitchFamily="65" charset="-120"/>
              </a:rPr>
              <a:t>ipv6 address dhcp</a:t>
            </a:r>
            <a:endParaRPr lang="en-US" altLang="zh-TW" sz="1200" b="1">
              <a:solidFill>
                <a:srgbClr val="000000"/>
              </a:solidFill>
              <a:latin typeface="標楷體" pitchFamily="65" charset="-120"/>
              <a:ea typeface="標楷體" panose="03000509000000000000" pitchFamily="65" charset="-120"/>
            </a:endParaRPr>
          </a:p>
          <a:p>
            <a:pPr marL="285743" indent="-285743">
              <a:buFont typeface="Arial" panose="020b0604020202020204" pitchFamily="34" charset="0"/>
              <a:buChar char="•"/>
            </a:pPr>
            <a:r>
              <a:rPr lang="en-US" altLang="zh-TW" sz="1200" b="1">
                <a:solidFill>
                  <a:srgbClr val="000000"/>
                </a:solidFill>
                <a:latin typeface="標楷體" pitchFamily="65" charset="-120"/>
                <a:ea typeface="標楷體" panose="03000509000000000000" pitchFamily="65" charset="-120"/>
              </a:rPr>
              <a:t>show ipv6 dhcp pool</a:t>
            </a:r>
          </a:p>
          <a:p>
            <a:pPr marL="285743" indent="-285743">
              <a:buFont typeface="Arial" panose="020b0604020202020204" pitchFamily="34" charset="0"/>
              <a:buChar char="•"/>
            </a:pPr>
            <a:r>
              <a:rPr lang="en-US" altLang="zh-TW" sz="1200" b="1">
                <a:solidFill>
                  <a:srgbClr val="000000"/>
                </a:solidFill>
                <a:latin typeface="標楷體" pitchFamily="65" charset="-120"/>
                <a:ea typeface="標楷體" panose="03000509000000000000" pitchFamily="65" charset="-120"/>
              </a:rPr>
              <a:t>show ipv6 dhcp binding</a:t>
            </a:r>
          </a:p>
          <a:p>
            <a:pPr marL="285743" indent="-285743">
              <a:buFont typeface="Arial" panose="020b0604020202020204" pitchFamily="34" charset="0"/>
              <a:buChar char="•"/>
            </a:pPr>
            <a:r>
              <a:rPr lang="en-US" altLang="zh-TW" sz="1200" b="1">
                <a:solidFill>
                  <a:srgbClr val="000000"/>
                </a:solidFill>
                <a:latin typeface="標楷體" pitchFamily="65" charset="-120"/>
                <a:ea typeface="標楷體" panose="03000509000000000000" pitchFamily="65" charset="-120"/>
              </a:rPr>
              <a:t>ipv6 dhcp relay destination </a:t>
            </a:r>
            <a:r>
              <a:rPr lang="en-US" altLang="zh-TW" sz="1200" i="1">
                <a:solidFill>
                  <a:srgbClr val="000000"/>
                </a:solidFill>
                <a:latin typeface="標楷體" pitchFamily="65" charset="-120"/>
                <a:ea typeface="標楷體" panose="03000509000000000000" pitchFamily="65" charset="-120"/>
              </a:rPr>
              <a:t>ipv6-address </a:t>
            </a:r>
            <a:r>
              <a:rPr lang="en-US" altLang="zh-TW" sz="1200" b="1">
                <a:solidFill>
                  <a:srgbClr val="000000"/>
                </a:solidFill>
                <a:latin typeface="標楷體" pitchFamily="65" charset="-120"/>
                <a:ea typeface="標楷體" panose="03000509000000000000" pitchFamily="65" charset="-120"/>
              </a:rPr>
              <a:t>[</a:t>
            </a:r>
            <a:r>
              <a:rPr lang="en-US" altLang="zh-TW" sz="1200" i="1">
                <a:solidFill>
                  <a:srgbClr val="000000"/>
                </a:solidFill>
                <a:latin typeface="標楷體" pitchFamily="65" charset="-120"/>
                <a:ea typeface="標楷體" panose="03000509000000000000" pitchFamily="65" charset="-120"/>
              </a:rPr>
              <a:t>interface-type interface-number</a:t>
            </a:r>
            <a:r>
              <a:rPr lang="en-US" altLang="zh-TW" sz="1200" b="1">
                <a:solidFill>
                  <a:srgbClr val="000000"/>
                </a:solidFill>
                <a:latin typeface="標楷體" pitchFamily="65" charset="-120"/>
                <a:ea typeface="標楷體" panose="03000509000000000000" pitchFamily="65" charset="-120"/>
              </a:rPr>
              <a:t>]</a:t>
            </a:r>
          </a:p>
          <a:p>
            <a:pPr marL="285743" indent="-285743">
              <a:buFont typeface="Arial" panose="020b0604020202020204" pitchFamily="34" charset="0"/>
              <a:buChar char="•"/>
            </a:pPr>
            <a:endParaRPr lang="en-US" sz="1200">
              <a:solidFill>
                <a:srgbClr val="000000"/>
              </a:solidFill>
            </a:endParaRPr>
          </a:p>
        </p:txBody>
      </p:sp>
      <p:sp>
        <p:nvSpPr>
          <p:cNvPr id="4" name="投影片編號版面配置區 3"/>
          <p:cNvSpPr>
            <a:spLocks noGrp="1"/>
          </p:cNvSpPr>
          <p:nvPr>
            <p:ph type="sldNum" sz="quarter" idx="4"/>
          </p:nvPr>
        </p:nvSpPr>
        <p:spPr/>
        <p:txBody>
          <a:bodyPr/>
          <a:lstStyle/>
          <a:p>
            <a:pPr defTabSz="385754">
              <a:defRPr/>
            </a:pPr>
            <a:fld id="{2F5CCB13-0A32-4557-88E9-079F0C330695}" type="slidenum">
              <a:rPr lang="en-US" kern="0" smtClean="0">
                <a:solidFill>
                  <a:srgbClr val="595959"/>
                </a:solidFill>
              </a:rPr>
              <a:pPr defTabSz="385754">
                <a:defRPr/>
              </a:pPr>
              <a:t>745</a:t>
            </a:fld>
            <a:endParaRPr lang="en-US" kern="0">
              <a:solidFill>
                <a:srgbClr val="595959"/>
              </a:solidFill>
            </a:endParaRPr>
          </a:p>
        </p:txBody>
      </p:sp>
    </p:spTree>
    <p:custDataLst>
      <p:tags r:id="rId3"/>
    </p:custDataLst>
    <p:extLst>
      <p:ext uri="{BB962C8B-B14F-4D97-AF65-F5344CB8AC3E}">
        <p14:creationId xmlns:p14="http://schemas.microsoft.com/office/powerpoint/2010/main" val="905744841"/>
      </p:ext>
    </p:extLst>
  </p:cSld>
  <p:clrMapOvr>
    <a:masterClrMapping/>
  </p:clrMapOvr>
  <p:transition spd="slow">
    <p:wipe/>
  </p:transition>
  <p:timing/>
</p:sld>
</file>

<file path=ppt/slides/slide746.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6" name="Title 5"/>
          <p:cNvSpPr>
            <a:spLocks noGrp="1"/>
          </p:cNvSpPr>
          <p:nvPr>
            <p:ph type="ctrTitle"/>
          </p:nvPr>
        </p:nvSpPr>
        <p:spPr/>
        <p:txBody>
          <a:bodyPr/>
          <a:lstStyle/>
          <a:p>
            <a:r>
              <a:rPr lang="zh-TW" altLang="en-US" sz="5000" smtClean="0">
                <a:solidFill>
                  <a:schemeClr val="tx1"/>
                </a:solidFill>
              </a:rPr>
              <a:t>第二十六章</a:t>
            </a:r>
            <a:br>
              <a:rPr lang="en-US" altLang="zh-TW" sz="5000">
                <a:solidFill>
                  <a:schemeClr val="tx1"/>
                </a:solidFill>
              </a:rPr>
            </a:br>
            <a:br>
              <a:rPr lang="en-US" altLang="zh-TW" sz="5000" smtClean="0">
                <a:solidFill>
                  <a:schemeClr val="tx1"/>
                </a:solidFill>
              </a:rPr>
            </a:br>
            <a:r>
              <a:rPr lang="zh-TW" sz="5000" smtClean="0">
                <a:solidFill>
                  <a:schemeClr val="tx1"/>
                </a:solidFill>
              </a:rPr>
              <a:t>FHRP </a:t>
            </a:r>
            <a:r>
              <a:rPr lang="zh-TW" sz="5000">
                <a:solidFill>
                  <a:schemeClr val="tx1"/>
                </a:solidFill>
              </a:rPr>
              <a:t>概念</a:t>
            </a:r>
          </a:p>
        </p:txBody>
      </p:sp>
      <p:sp>
        <p:nvSpPr>
          <p:cNvPr id="7" name="Subtitle 6"/>
          <p:cNvSpPr>
            <a:spLocks noGrp="1"/>
          </p:cNvSpPr>
          <p:nvPr>
            <p:ph type="subTitle" idx="1"/>
          </p:nvPr>
        </p:nvSpPr>
        <p:spPr/>
        <p:txBody>
          <a:bodyPr/>
          <a:lstStyle/>
          <a:p>
            <a:pPr rtl="0"/>
            <a:r>
              <a:rPr lang="zh-TW">
                <a:solidFill>
                  <a:schemeClr val="accent5">
                    <a:lumMod val="40000"/>
                    <a:lumOff val="60000"/>
                  </a:schemeClr>
                </a:solidFill>
              </a:rPr>
              <a:t>交換、路由和無線基礎  v7.0 版 (SRWE)</a:t>
            </a:r>
          </a:p>
          <a:p>
            <a:endParaRPr lang="en-US"/>
          </a:p>
        </p:txBody>
      </p:sp>
      <p:sp>
        <p:nvSpPr>
          <p:cNvPr id="2" name="投影片編號版面配置區 1"/>
          <p:cNvSpPr>
            <a:spLocks noGrp="1"/>
          </p:cNvSpPr>
          <p:nvPr>
            <p:ph type="sldNum" sz="quarter" idx="12"/>
          </p:nvPr>
        </p:nvSpPr>
        <p:spPr/>
        <p:txBody>
          <a:bodyPr/>
          <a:lstStyle/>
          <a:p>
            <a:fld id="{38C68405-D8B3-49C2-9037-9F8C36DB7603}" type="slidenum">
              <a:rPr lang="en-US" altLang="zh-TW" smtClean="0"/>
              <a:t>746</a:t>
            </a:fld>
            <a:endParaRPr lang="en-US" altLang="zh-TW"/>
          </a:p>
        </p:txBody>
      </p:sp>
    </p:spTree>
    <p:custDataLst>
      <p:tags r:id="rId3"/>
    </p:custDataLst>
    <p:extLst>
      <p:ext uri="{BB962C8B-B14F-4D97-AF65-F5344CB8AC3E}">
        <p14:creationId xmlns:p14="http://schemas.microsoft.com/office/powerpoint/2010/main" val="291221024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sld>
</file>

<file path=ppt/slides/slide747.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098" name="Rectangle 33"/>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noAutofit/>
          </a:bodyPr>
          <a:lstStyle/>
          <a:p>
            <a:pPr marL="169859" indent="-169859">
              <a:lnSpc>
                <a:spcPct val="90000"/>
              </a:lnSpc>
              <a:spcAft>
                <a:spcPts val="600"/>
              </a:spcAft>
              <a:buFont typeface="Wingdings" panose="05000000000000000000" pitchFamily="2" charset="2"/>
            </a:pPr>
            <a:r>
              <a:rPr lang="zh-TW" altLang="en-US" sz="2700">
                <a:solidFill>
                  <a:srgbClr val="004C69"/>
                </a:solidFill>
              </a:rPr>
              <a:t>單元目標</a:t>
            </a:r>
          </a:p>
        </p:txBody>
      </p:sp>
      <p:sp>
        <p:nvSpPr>
          <p:cNvPr id="2" name="Content Placeholder 1">
            <a:extLst>
              <a:ext uri="{FF2B5EF4-FFF2-40B4-BE49-F238E27FC236}">
                <a16:creationId xmlns:a16="http://schemas.microsoft.com/office/drawing/2014/main" id="{578E99C3-C6EF-8348-99C6-8024418DDEF2}"/>
              </a:ext>
            </a:extLst>
          </p:cNvPr>
          <p:cNvSpPr>
            <a:spLocks noGrp="1"/>
          </p:cNvSpPr>
          <p:nvPr>
            <p:ph idx="1"/>
          </p:nvPr>
        </p:nvSpPr>
        <p:spPr>
          <a:xfrm>
            <a:off x="144065" y="1656194"/>
            <a:ext cx="8999936" cy="75755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noAutofit/>
          </a:bodyPr>
          <a:lstStyle/>
          <a:p>
            <a:pPr>
              <a:lnSpc>
                <a:spcPct val="90000"/>
              </a:lnSpc>
              <a:spcBef>
                <a:spcPct val="0"/>
              </a:spcBef>
              <a:buNone/>
            </a:pPr>
            <a:r>
              <a:rPr lang="zh-TW" altLang="en-US" sz="2400">
                <a:solidFill>
                  <a:srgbClr val="004C69"/>
                </a:solidFill>
                <a:cs typeface="+mj-cs"/>
              </a:rPr>
              <a:t>單元標題：</a:t>
            </a:r>
            <a:r>
              <a:rPr lang="en-US" altLang="zh-TW" sz="2400">
                <a:solidFill>
                  <a:srgbClr val="004C69"/>
                </a:solidFill>
                <a:cs typeface="+mj-cs"/>
              </a:rPr>
              <a:t>FHRP </a:t>
            </a:r>
            <a:r>
              <a:rPr lang="zh-TW" altLang="en-US" sz="2400">
                <a:solidFill>
                  <a:srgbClr val="004C69"/>
                </a:solidFill>
                <a:cs typeface="+mj-cs"/>
              </a:rPr>
              <a:t>概念</a:t>
            </a:r>
            <a:endParaRPr lang="en-US" altLang="en-US" sz="2400">
              <a:solidFill>
                <a:srgbClr val="004C69"/>
              </a:solidFill>
              <a:cs typeface="+mj-cs"/>
            </a:endParaRPr>
          </a:p>
          <a:p>
            <a:pPr>
              <a:lnSpc>
                <a:spcPct val="90000"/>
              </a:lnSpc>
              <a:spcBef>
                <a:spcPct val="0"/>
              </a:spcBef>
              <a:buNone/>
            </a:pPr>
            <a:r>
              <a:rPr lang="zh-TW" altLang="en-US" sz="2400">
                <a:solidFill>
                  <a:srgbClr val="004C69"/>
                </a:solidFill>
                <a:cs typeface="+mj-cs"/>
              </a:rPr>
              <a:t>單元目標：解釋 </a:t>
            </a:r>
            <a:r>
              <a:rPr lang="en-US" altLang="zh-TW" sz="2400">
                <a:solidFill>
                  <a:srgbClr val="004C69"/>
                </a:solidFill>
                <a:cs typeface="+mj-cs"/>
              </a:rPr>
              <a:t>FHRP </a:t>
            </a:r>
            <a:r>
              <a:rPr lang="zh-TW" altLang="en-US" sz="2400">
                <a:solidFill>
                  <a:srgbClr val="004C69"/>
                </a:solidFill>
                <a:cs typeface="+mj-cs"/>
              </a:rPr>
              <a:t>如何在備援網路中提供預設的閘道服務。 </a:t>
            </a:r>
          </a:p>
        </p:txBody>
      </p:sp>
      <p:graphicFrame>
        <p:nvGraphicFramePr>
          <p:cNvPr id="3" name="Table 2">
            <a:extLst>
              <a:ext uri="{FF2B5EF4-FFF2-40B4-BE49-F238E27FC236}">
                <a16:creationId xmlns:a16="http://schemas.microsoft.com/office/drawing/2014/main" id="{2203BE17-8BB3-DF41-A2CF-06DE014D1956}"/>
              </a:ext>
            </a:extLst>
          </p:cNvPr>
          <p:cNvGraphicFramePr>
            <a:graphicFrameLocks noGrp="1"/>
          </p:cNvGraphicFramePr>
          <p:nvPr>
            <p:extLst/>
          </p:nvPr>
        </p:nvGraphicFramePr>
        <p:xfrm>
          <a:off x="655783" y="2589417"/>
          <a:ext cx="7555085" cy="1112520"/>
        </p:xfrm>
        <a:graphic>
          <a:graphicData uri="http://schemas.openxmlformats.org/drawingml/2006/table">
            <a:tbl>
              <a:tblPr firstRow="1" bandRow="1">
                <a:tableStyleId>{5C22544A-7EE6-4342-B048-85BDC9FD1C3A}</a:tableStyleId>
              </a:tblPr>
              <a:tblGrid>
                <a:gridCol w="3225845">
                  <a:extLst>
                    <a:ext uri="{9D8B030D-6E8A-4147-A177-3AD203B41FA5}">
                      <a16:colId xmlns:a16="http://schemas.microsoft.com/office/drawing/2014/main" val="2579019526"/>
                    </a:ext>
                  </a:extLst>
                </a:gridCol>
                <a:gridCol w="4329240">
                  <a:extLst>
                    <a:ext uri="{9D8B030D-6E8A-4147-A177-3AD203B41FA5}">
                      <a16:colId xmlns:a16="http://schemas.microsoft.com/office/drawing/2014/main" val="1764220437"/>
                    </a:ext>
                  </a:extLst>
                </a:gridCol>
              </a:tblGrid>
              <a:tr h="370840">
                <a:tc>
                  <a:txBody>
                    <a:bodyPr vert="horz" wrap="square"/>
                    <a:lstStyle/>
                    <a:p>
                      <a:pPr algn="l" rtl="0" fontAlgn="ctr"/>
                      <a:r>
                        <a:rPr lang="zh-TW" sz="1800" b="1">
                          <a:effectLst/>
                        </a:rPr>
                        <a:t>主題標題</a:t>
                      </a:r>
                    </a:p>
                  </a:txBody>
                  <a:tcPr marL="47625" marR="47625" marT="47625" marB="47625" anchor="ctr"/>
                </a:tc>
                <a:tc>
                  <a:txBody>
                    <a:bodyPr vert="horz" wrap="square"/>
                    <a:lstStyle/>
                    <a:p>
                      <a:pPr algn="l" rtl="0" fontAlgn="ctr"/>
                      <a:r>
                        <a:rPr lang="zh-TW" sz="1800" b="1">
                          <a:effectLst/>
                        </a:rPr>
                        <a:t>主題目標</a:t>
                      </a:r>
                    </a:p>
                  </a:txBody>
                  <a:tcPr marL="47625" marR="47625" marT="47625" marB="47625" anchor="ctr"/>
                </a:tc>
                <a:extLst>
                  <a:ext uri="{0D108BD9-81ED-4DB2-BD59-A6C34878D82A}">
                    <a16:rowId xmlns:a16="http://schemas.microsoft.com/office/drawing/2014/main" val="742401779"/>
                  </a:ext>
                </a:extLst>
              </a:tr>
              <a:tr h="370840">
                <a:tc>
                  <a:txBody>
                    <a:bodyPr vert="horz" wrap="square"/>
                    <a:lstStyle/>
                    <a:p>
                      <a:pPr rtl="0" fontAlgn="ctr"/>
                      <a:r>
                        <a:rPr lang="zh-TW" sz="1800" b="1">
                          <a:solidFill>
                            <a:schemeClr val="bg1"/>
                          </a:solidFill>
                          <a:effectLst/>
                        </a:rPr>
                        <a:t>第一跳備援協定</a:t>
                      </a:r>
                    </a:p>
                  </a:txBody>
                  <a:tcPr marL="47625" marR="47625" marT="47625" marB="47625" anchor="ctr">
                    <a:solidFill>
                      <a:schemeClr val="accent1"/>
                    </a:solidFill>
                  </a:tcPr>
                </a:tc>
                <a:tc>
                  <a:txBody>
                    <a:bodyPr vert="horz" wrap="square"/>
                    <a:lstStyle/>
                    <a:p>
                      <a:pPr rtl="0" fontAlgn="ctr"/>
                      <a:r>
                        <a:rPr lang="zh-TW" sz="1800" b="0">
                          <a:effectLst/>
                        </a:rPr>
                        <a:t>解釋第一跳備援協定的目的和操作。</a:t>
                      </a:r>
                    </a:p>
                  </a:txBody>
                  <a:tcPr marL="47625" marR="47625" marT="47625" marB="47625" anchor="ctr"/>
                </a:tc>
                <a:extLst>
                  <a:ext uri="{0D108BD9-81ED-4DB2-BD59-A6C34878D82A}">
                    <a16:rowId xmlns:a16="http://schemas.microsoft.com/office/drawing/2014/main" val="3150950737"/>
                  </a:ext>
                </a:extLst>
              </a:tr>
              <a:tr h="370840">
                <a:tc>
                  <a:txBody>
                    <a:bodyPr vert="horz" wrap="square"/>
                    <a:lstStyle/>
                    <a:p>
                      <a:pPr rtl="0" fontAlgn="ctr"/>
                      <a:r>
                        <a:rPr lang="zh-TW" sz="1800" b="1">
                          <a:solidFill>
                            <a:schemeClr val="bg1"/>
                          </a:solidFill>
                          <a:effectLst/>
                        </a:rPr>
                        <a:t>HSRP</a:t>
                      </a:r>
                    </a:p>
                  </a:txBody>
                  <a:tcPr marL="47625" marR="47625" marT="47625" marB="47625" anchor="ctr">
                    <a:solidFill>
                      <a:schemeClr val="accent1"/>
                    </a:solidFill>
                  </a:tcPr>
                </a:tc>
                <a:tc>
                  <a:txBody>
                    <a:bodyPr vert="horz" wrap="square"/>
                    <a:lstStyle/>
                    <a:p>
                      <a:pPr rtl="0" fontAlgn="ctr"/>
                      <a:r>
                        <a:rPr lang="zh-TW" sz="1800" b="0">
                          <a:effectLst/>
                        </a:rPr>
                        <a:t>解釋 HSRP 的運作方式。</a:t>
                      </a:r>
                    </a:p>
                  </a:txBody>
                  <a:tcPr marL="47625" marR="47625" marT="47625" marB="47625" anchor="ctr"/>
                </a:tc>
                <a:extLst>
                  <a:ext uri="{0D108BD9-81ED-4DB2-BD59-A6C34878D82A}">
                    <a16:rowId xmlns:a16="http://schemas.microsoft.com/office/drawing/2014/main" val="2772085455"/>
                  </a:ext>
                </a:extLst>
              </a:tr>
            </a:tbl>
          </a:graphicData>
        </a:graphic>
      </p:graphicFrame>
      <p:sp>
        <p:nvSpPr>
          <p:cNvPr id="4" name="投影片編號版面配置區 3"/>
          <p:cNvSpPr>
            <a:spLocks noGrp="1"/>
          </p:cNvSpPr>
          <p:nvPr>
            <p:ph type="sldNum" sz="quarter" idx="4"/>
          </p:nvPr>
        </p:nvSpPr>
        <p:spPr/>
        <p:txBody>
          <a:bodyPr/>
          <a:lstStyle/>
          <a:p>
            <a:pPr defTabSz="385754">
              <a:defRPr/>
            </a:pPr>
            <a:fld id="{2F5CCB13-0A32-4557-88E9-079F0C330695}" type="slidenum">
              <a:rPr lang="en-US" kern="0" smtClean="0">
                <a:solidFill>
                  <a:srgbClr val="595959"/>
                </a:solidFill>
              </a:rPr>
              <a:pPr defTabSz="385754">
                <a:defRPr/>
              </a:pPr>
              <a:t>747</a:t>
            </a:fld>
            <a:endParaRPr lang="en-US" kern="0">
              <a:solidFill>
                <a:srgbClr val="595959"/>
              </a:solidFill>
            </a:endParaRPr>
          </a:p>
        </p:txBody>
      </p:sp>
    </p:spTree>
    <p:custDataLst>
      <p:tags r:id="rId3"/>
    </p:custDataLst>
    <p:extLst>
      <p:ext uri="{BB962C8B-B14F-4D97-AF65-F5344CB8AC3E}">
        <p14:creationId xmlns:p14="http://schemas.microsoft.com/office/powerpoint/2010/main" val="2661965230"/>
      </p:ext>
    </p:extLst>
  </p:cSld>
  <p:clrMapOvr>
    <a:masterClrMapping/>
  </p:clrMapOvr>
  <p:transition spd="slow">
    <p:wipe/>
  </p:transition>
  <p:timing/>
</p:sld>
</file>

<file path=ppt/slides/slide748.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noAutofit/>
          </a:bodyPr>
          <a:lstStyle/>
          <a:p>
            <a:pPr marL="169859" indent="-169859">
              <a:spcAft>
                <a:spcPts val="600"/>
              </a:spcAft>
              <a:buFont typeface="Wingdings" panose="05000000000000000000" pitchFamily="2" charset="2"/>
            </a:pPr>
            <a:r>
              <a:rPr lang="en-US" altLang="zh-TW" sz="2700" smtClean="0"/>
              <a:t>26.1</a:t>
            </a:r>
            <a:r>
              <a:rPr lang="zh-TW" altLang="en-US" sz="2700" smtClean="0"/>
              <a:t>第一</a:t>
            </a:r>
            <a:r>
              <a:rPr lang="zh-TW" altLang="en-US" sz="2700"/>
              <a:t>跳備援協定</a:t>
            </a:r>
            <a:br>
              <a:rPr lang="en-US" sz="2700"/>
            </a:br>
            <a:r>
              <a:rPr lang="zh-TW" altLang="en-US" sz="2700"/>
              <a:t>預設閘道限制</a:t>
            </a:r>
          </a:p>
        </p:txBody>
      </p:sp>
      <p:sp>
        <p:nvSpPr>
          <p:cNvPr id="4" name="Content Placeholder 3">
            <a:extLst>
              <a:ext uri="{FF2B5EF4-FFF2-40B4-BE49-F238E27FC236}">
                <a16:creationId xmlns:a16="http://schemas.microsoft.com/office/drawing/2014/main" id="{3D5485CB-B816-1A47-B966-D19EA3F3139D}"/>
              </a:ext>
            </a:extLst>
          </p:cNvPr>
          <p:cNvSpPr>
            <a:spLocks noGrp="1"/>
          </p:cNvSpPr>
          <p:nvPr>
            <p:ph idx="1"/>
          </p:nvPr>
        </p:nvSpPr>
        <p:spPr>
          <a:xfrm>
            <a:off x="174567" y="1589088"/>
            <a:ext cx="4958986" cy="3689897"/>
          </a:xfrm>
        </p:spPr>
        <p:txBody>
          <a:bodyPr/>
          <a:lstStyle/>
          <a:p>
            <a:pPr marL="0" indent="0" algn="l">
              <a:spcBef>
                <a:spcPct val="0"/>
              </a:spcBef>
            </a:pPr>
            <a:r>
              <a:rPr lang="zh-TW" altLang="en-US" sz="1600">
                <a:solidFill>
                  <a:srgbClr val="000000"/>
                </a:solidFill>
              </a:rPr>
              <a:t>終端裝置通常設定為單一預設閘道 </a:t>
            </a:r>
            <a:r>
              <a:rPr lang="en-US" altLang="zh-TW" sz="1600">
                <a:solidFill>
                  <a:srgbClr val="000000"/>
                </a:solidFill>
              </a:rPr>
              <a:t>IPv4 </a:t>
            </a:r>
            <a:r>
              <a:rPr lang="zh-TW" altLang="en-US" sz="1600">
                <a:solidFill>
                  <a:srgbClr val="000000"/>
                </a:solidFill>
              </a:rPr>
              <a:t>位址。 </a:t>
            </a:r>
          </a:p>
          <a:p>
            <a:pPr marL="285743" indent="-285743" algn="l">
              <a:spcBef>
                <a:spcPct val="0"/>
              </a:spcBef>
              <a:buFont typeface="Arial" panose="020b0604020202020204" pitchFamily="34" charset="0"/>
              <a:buChar char="•"/>
            </a:pPr>
            <a:r>
              <a:rPr lang="zh-TW" altLang="en-US" sz="1600">
                <a:solidFill>
                  <a:srgbClr val="000000"/>
                </a:solidFill>
              </a:rPr>
              <a:t>如果預設閘道路由器介面失敗，</a:t>
            </a:r>
            <a:r>
              <a:rPr lang="en-US" altLang="zh-TW" sz="1600">
                <a:solidFill>
                  <a:srgbClr val="000000"/>
                </a:solidFill>
              </a:rPr>
              <a:t>LAN </a:t>
            </a:r>
            <a:r>
              <a:rPr lang="zh-TW" altLang="en-US" sz="1600">
                <a:solidFill>
                  <a:srgbClr val="000000"/>
                </a:solidFill>
              </a:rPr>
              <a:t>主機會失去對 </a:t>
            </a:r>
            <a:r>
              <a:rPr lang="en-US" altLang="zh-TW" sz="1600">
                <a:solidFill>
                  <a:srgbClr val="000000"/>
                </a:solidFill>
              </a:rPr>
              <a:t>LAN </a:t>
            </a:r>
            <a:r>
              <a:rPr lang="zh-TW" altLang="en-US" sz="1600">
                <a:solidFill>
                  <a:srgbClr val="000000"/>
                </a:solidFill>
              </a:rPr>
              <a:t>外部連線。</a:t>
            </a:r>
          </a:p>
          <a:p>
            <a:pPr marL="285743" indent="-285743" algn="l">
              <a:spcBef>
                <a:spcPct val="0"/>
              </a:spcBef>
              <a:buFont typeface="Arial" panose="020b0604020202020204" pitchFamily="34" charset="0"/>
              <a:buChar char="•"/>
            </a:pPr>
            <a:r>
              <a:rPr lang="zh-TW" altLang="en-US" sz="1600">
                <a:solidFill>
                  <a:srgbClr val="000000"/>
                </a:solidFill>
              </a:rPr>
              <a:t>即使備援路由器或可作為預設閘道的第 </a:t>
            </a:r>
            <a:r>
              <a:rPr lang="en-US" altLang="zh-TW" sz="1600">
                <a:solidFill>
                  <a:srgbClr val="000000"/>
                </a:solidFill>
              </a:rPr>
              <a:t>3 </a:t>
            </a:r>
            <a:r>
              <a:rPr lang="zh-TW" altLang="en-US" sz="1600">
                <a:solidFill>
                  <a:srgbClr val="000000"/>
                </a:solidFill>
              </a:rPr>
              <a:t>層交換器存在，也會發生這種情況。</a:t>
            </a:r>
          </a:p>
          <a:p>
            <a:pPr marL="0" indent="0" algn="l">
              <a:spcBef>
                <a:spcPct val="0"/>
              </a:spcBef>
            </a:pPr>
            <a:endParaRPr lang="en-US" sz="1600">
              <a:solidFill>
                <a:srgbClr val="000000"/>
              </a:solidFill>
            </a:endParaRPr>
          </a:p>
          <a:p>
            <a:pPr marL="0" indent="0" algn="l"/>
            <a:r>
              <a:rPr lang="zh-TW" altLang="en-US" sz="1600">
                <a:solidFill>
                  <a:srgbClr val="000000"/>
                </a:solidFill>
              </a:rPr>
              <a:t>第一跳備援協定 </a:t>
            </a:r>
            <a:r>
              <a:rPr lang="en-US" altLang="zh-TW" sz="1600">
                <a:solidFill>
                  <a:srgbClr val="000000"/>
                </a:solidFill>
              </a:rPr>
              <a:t>(FHRP) </a:t>
            </a:r>
            <a:r>
              <a:rPr lang="zh-TW" altLang="en-US" sz="1600">
                <a:solidFill>
                  <a:srgbClr val="000000"/>
                </a:solidFill>
              </a:rPr>
              <a:t>是在兩個或多個路由器連接到相同 </a:t>
            </a:r>
            <a:r>
              <a:rPr lang="en-US" altLang="zh-TW" sz="1600">
                <a:solidFill>
                  <a:srgbClr val="000000"/>
                </a:solidFill>
              </a:rPr>
              <a:t>VLAN </a:t>
            </a:r>
            <a:r>
              <a:rPr lang="zh-TW" altLang="en-US" sz="1600">
                <a:solidFill>
                  <a:srgbClr val="000000"/>
                </a:solidFill>
              </a:rPr>
              <a:t>的交換網路中提供替代預設閘道的機制。 </a:t>
            </a:r>
          </a:p>
          <a:p>
            <a:pPr marL="342892" indent="-342892" algn="l">
              <a:buFont typeface="Arial" panose="020b0604020202020204" pitchFamily="34" charset="0"/>
              <a:buChar char="•"/>
            </a:pPr>
            <a:endParaRPr lang="en-US">
              <a:solidFill>
                <a:srgbClr val="000000"/>
              </a:solidFill>
            </a:endParaRPr>
          </a:p>
        </p:txBody>
      </p:sp>
      <p:pic>
        <p:nvPicPr>
          <p:cNvPr id="2" name="Picture 1">
            <a:extLst>
              <a:ext uri="{FF2B5EF4-FFF2-40B4-BE49-F238E27FC236}">
                <a16:creationId xmlns:a16="http://schemas.microsoft.com/office/drawing/2014/main" id="{02A458F8-CA96-41B9-8641-6706CA960241}"/>
              </a:ext>
            </a:extLst>
          </p:cNvPr>
          <p:cNvPicPr>
            <a:picLocks noChangeAspect="1"/>
          </p:cNvPicPr>
          <p:nvPr/>
        </p:nvPicPr>
        <p:blipFill>
          <a:blip r:embed="rId3"/>
          <a:stretch>
            <a:fillRect/>
          </a:stretch>
        </p:blipFill>
        <p:spPr>
          <a:xfrm>
            <a:off x="5454119" y="1350377"/>
            <a:ext cx="3287305" cy="3042619"/>
          </a:xfrm>
          <a:prstGeom prst="rect">
            <a:avLst/>
          </a:prstGeom>
        </p:spPr>
      </p:pic>
      <p:sp>
        <p:nvSpPr>
          <p:cNvPr id="5" name="投影片編號版面配置區 4"/>
          <p:cNvSpPr>
            <a:spLocks noGrp="1"/>
          </p:cNvSpPr>
          <p:nvPr>
            <p:ph type="sldNum" sz="quarter" idx="12"/>
          </p:nvPr>
        </p:nvSpPr>
        <p:spPr/>
        <p:txBody>
          <a:bodyPr/>
          <a:lstStyle/>
          <a:p>
            <a:fld id="{4FAB73BC-B049-4115-A692-8D63A059BFB8}" type="slidenum">
              <a:rPr lang="en-US" smtClean="0"/>
              <a:t>748</a:t>
            </a:fld>
            <a:endParaRPr lang="en-US"/>
          </a:p>
        </p:txBody>
      </p:sp>
    </p:spTree>
    <p:extLst>
      <p:ext uri="{BB962C8B-B14F-4D97-AF65-F5344CB8AC3E}">
        <p14:creationId xmlns:p14="http://schemas.microsoft.com/office/powerpoint/2010/main" val="335285391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749.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noAutofit/>
          </a:bodyPr>
          <a:lstStyle/>
          <a:p>
            <a:pPr marL="169859" indent="-169859">
              <a:spcAft>
                <a:spcPts val="600"/>
              </a:spcAft>
              <a:buFont typeface="Wingdings" panose="05000000000000000000" pitchFamily="2" charset="2"/>
            </a:pPr>
            <a:r>
              <a:rPr lang="en-US" altLang="zh-TW" sz="2700"/>
              <a:t>26.1</a:t>
            </a:r>
            <a:r>
              <a:rPr lang="zh-TW" altLang="en-US" sz="2700" smtClean="0"/>
              <a:t>第一</a:t>
            </a:r>
            <a:r>
              <a:rPr lang="zh-TW" altLang="en-US" sz="2700"/>
              <a:t>跳備援協定</a:t>
            </a:r>
            <a:br>
              <a:rPr lang="en-US" sz="2700"/>
            </a:br>
            <a:r>
              <a:rPr lang="zh-TW" altLang="en-US" sz="2700"/>
              <a:t>路由器備援 </a:t>
            </a:r>
          </a:p>
        </p:txBody>
      </p:sp>
      <p:sp>
        <p:nvSpPr>
          <p:cNvPr id="5" name="Content Placeholder 4">
            <a:extLst>
              <a:ext uri="{FF2B5EF4-FFF2-40B4-BE49-F238E27FC236}">
                <a16:creationId xmlns:a16="http://schemas.microsoft.com/office/drawing/2014/main" id="{972B5A01-A954-0444-A622-E129348567A5}"/>
              </a:ext>
            </a:extLst>
          </p:cNvPr>
          <p:cNvSpPr>
            <a:spLocks noGrp="1"/>
          </p:cNvSpPr>
          <p:nvPr>
            <p:ph idx="1"/>
          </p:nvPr>
        </p:nvSpPr>
        <p:spPr>
          <a:xfrm>
            <a:off x="474662" y="1589088"/>
            <a:ext cx="8280057" cy="3689897"/>
          </a:xfrm>
        </p:spPr>
        <p:txBody>
          <a:bodyPr/>
          <a:lstStyle/>
          <a:p>
            <a:pPr marL="0" indent="0" algn="l"/>
            <a:r>
              <a:rPr lang="zh-TW" altLang="en-US" sz="1400">
                <a:solidFill>
                  <a:srgbClr val="000000"/>
                </a:solidFill>
              </a:rPr>
              <a:t>若要避免在預設閘道發生單點故障的方法之一，就是實作虛擬路由器。為了實作這種類型的路由器備援，會設定多個路由器共同運作，向 </a:t>
            </a:r>
            <a:r>
              <a:rPr lang="en-US" altLang="zh-TW" sz="1400">
                <a:solidFill>
                  <a:srgbClr val="000000"/>
                </a:solidFill>
              </a:rPr>
              <a:t>LAN </a:t>
            </a:r>
            <a:r>
              <a:rPr lang="zh-TW" altLang="en-US" sz="1400">
                <a:solidFill>
                  <a:srgbClr val="000000"/>
                </a:solidFill>
              </a:rPr>
              <a:t>上的主機呈現單一路由器的錯覺。通過共享一個 </a:t>
            </a:r>
            <a:r>
              <a:rPr lang="en-US" altLang="zh-TW" sz="1400">
                <a:solidFill>
                  <a:srgbClr val="000000"/>
                </a:solidFill>
              </a:rPr>
              <a:t>IP </a:t>
            </a:r>
            <a:r>
              <a:rPr lang="zh-TW" altLang="en-US" sz="1400">
                <a:solidFill>
                  <a:srgbClr val="000000"/>
                </a:solidFill>
              </a:rPr>
              <a:t>地址和一個 </a:t>
            </a:r>
            <a:r>
              <a:rPr lang="en-US" altLang="zh-TW" sz="1400">
                <a:solidFill>
                  <a:srgbClr val="000000"/>
                </a:solidFill>
              </a:rPr>
              <a:t>MAC </a:t>
            </a:r>
            <a:r>
              <a:rPr lang="zh-TW" altLang="en-US" sz="1400">
                <a:solidFill>
                  <a:srgbClr val="000000"/>
                </a:solidFill>
              </a:rPr>
              <a:t>地址，兩個或更多的路由器可以作為一個單一的虛擬路由器。</a:t>
            </a:r>
          </a:p>
          <a:p>
            <a:pPr marL="342892" indent="-342892" algn="l">
              <a:buFont typeface="Arial" panose="020b0604020202020204" pitchFamily="34" charset="0"/>
              <a:buChar char="•"/>
            </a:pPr>
            <a:r>
              <a:rPr lang="zh-TW" altLang="en-US" sz="1400">
                <a:solidFill>
                  <a:srgbClr val="000000"/>
                </a:solidFill>
              </a:rPr>
              <a:t>虛擬路由器的 </a:t>
            </a:r>
            <a:r>
              <a:rPr lang="en-US" altLang="zh-TW" sz="1400">
                <a:solidFill>
                  <a:srgbClr val="000000"/>
                </a:solidFill>
              </a:rPr>
              <a:t>IPv4 </a:t>
            </a:r>
            <a:r>
              <a:rPr lang="zh-TW" altLang="en-US" sz="1400">
                <a:solidFill>
                  <a:srgbClr val="000000"/>
                </a:solidFill>
              </a:rPr>
              <a:t>位址會設定為特定 </a:t>
            </a:r>
            <a:r>
              <a:rPr lang="en-US" altLang="zh-TW" sz="1400">
                <a:solidFill>
                  <a:srgbClr val="000000"/>
                </a:solidFill>
              </a:rPr>
              <a:t>IPv4 </a:t>
            </a:r>
            <a:r>
              <a:rPr lang="zh-TW" altLang="en-US" sz="1400">
                <a:solidFill>
                  <a:srgbClr val="000000"/>
                </a:solidFill>
              </a:rPr>
              <a:t>區段上工作站的預設閘道。 </a:t>
            </a:r>
          </a:p>
          <a:p>
            <a:pPr marL="342892" indent="-342892" algn="l">
              <a:buFont typeface="Arial" panose="020b0604020202020204" pitchFamily="34" charset="0"/>
              <a:buChar char="•"/>
            </a:pPr>
            <a:r>
              <a:rPr lang="zh-TW" altLang="en-US" sz="1400">
                <a:solidFill>
                  <a:srgbClr val="000000"/>
                </a:solidFill>
              </a:rPr>
              <a:t>當訊框從主機裝置傳送至預設閘道時，主機會使用 </a:t>
            </a:r>
            <a:r>
              <a:rPr lang="en-US" altLang="zh-TW" sz="1400">
                <a:solidFill>
                  <a:srgbClr val="000000"/>
                </a:solidFill>
              </a:rPr>
              <a:t>ARP </a:t>
            </a:r>
            <a:r>
              <a:rPr lang="zh-TW" altLang="en-US" sz="1400">
                <a:solidFill>
                  <a:srgbClr val="000000"/>
                </a:solidFill>
              </a:rPr>
              <a:t>來解析與預設閘道 </a:t>
            </a:r>
            <a:r>
              <a:rPr lang="en-US" altLang="zh-TW" sz="1400">
                <a:solidFill>
                  <a:srgbClr val="000000"/>
                </a:solidFill>
              </a:rPr>
              <a:t>IPv4 </a:t>
            </a:r>
            <a:r>
              <a:rPr lang="zh-TW" altLang="en-US" sz="1400">
                <a:solidFill>
                  <a:srgbClr val="000000"/>
                </a:solidFill>
              </a:rPr>
              <a:t>位址相關聯的 </a:t>
            </a:r>
            <a:r>
              <a:rPr lang="en-US" altLang="zh-TW" sz="1400">
                <a:solidFill>
                  <a:srgbClr val="000000"/>
                </a:solidFill>
              </a:rPr>
              <a:t>MAC </a:t>
            </a:r>
            <a:r>
              <a:rPr lang="zh-TW" altLang="en-US" sz="1400">
                <a:solidFill>
                  <a:srgbClr val="000000"/>
                </a:solidFill>
              </a:rPr>
              <a:t>位址。</a:t>
            </a:r>
            <a:r>
              <a:rPr lang="en-US" altLang="zh-TW" sz="1400">
                <a:solidFill>
                  <a:srgbClr val="000000"/>
                </a:solidFill>
              </a:rPr>
              <a:t>ARP </a:t>
            </a:r>
            <a:r>
              <a:rPr lang="zh-TW" altLang="en-US" sz="1400">
                <a:solidFill>
                  <a:srgbClr val="000000"/>
                </a:solidFill>
              </a:rPr>
              <a:t>解析度會傳回虛擬路由器的 </a:t>
            </a:r>
            <a:r>
              <a:rPr lang="en-US" altLang="zh-TW" sz="1400">
                <a:solidFill>
                  <a:srgbClr val="000000"/>
                </a:solidFill>
              </a:rPr>
              <a:t>MAC </a:t>
            </a:r>
            <a:r>
              <a:rPr lang="zh-TW" altLang="en-US" sz="1400">
                <a:solidFill>
                  <a:srgbClr val="000000"/>
                </a:solidFill>
              </a:rPr>
              <a:t>位址。傳送至虛擬路由器 </a:t>
            </a:r>
            <a:r>
              <a:rPr lang="en-US" altLang="zh-TW" sz="1400">
                <a:solidFill>
                  <a:srgbClr val="000000"/>
                </a:solidFill>
              </a:rPr>
              <a:t>MAC </a:t>
            </a:r>
            <a:r>
              <a:rPr lang="zh-TW" altLang="en-US" sz="1400">
                <a:solidFill>
                  <a:srgbClr val="000000"/>
                </a:solidFill>
              </a:rPr>
              <a:t>位址的訊框然後可由虛擬路由器群組內目前作用中的路由器實體處理。 </a:t>
            </a:r>
          </a:p>
          <a:p>
            <a:pPr marL="342892" indent="-342892" algn="l">
              <a:buFont typeface="Arial" panose="020b0604020202020204" pitchFamily="34" charset="0"/>
              <a:buChar char="•"/>
            </a:pPr>
            <a:r>
              <a:rPr lang="zh-TW" altLang="en-US" sz="1400">
                <a:solidFill>
                  <a:srgbClr val="000000"/>
                </a:solidFill>
              </a:rPr>
              <a:t>協定用於識別兩個或多個路由器作為負責處理被發送到單個虛擬路由器的 </a:t>
            </a:r>
            <a:r>
              <a:rPr lang="en-US" altLang="zh-TW" sz="1400">
                <a:solidFill>
                  <a:srgbClr val="000000"/>
                </a:solidFill>
              </a:rPr>
              <a:t>MAC </a:t>
            </a:r>
            <a:r>
              <a:rPr lang="zh-TW" altLang="en-US" sz="1400">
                <a:solidFill>
                  <a:srgbClr val="000000"/>
                </a:solidFill>
              </a:rPr>
              <a:t>或 </a:t>
            </a:r>
            <a:r>
              <a:rPr lang="en-US" altLang="zh-TW" sz="1400">
                <a:solidFill>
                  <a:srgbClr val="000000"/>
                </a:solidFill>
              </a:rPr>
              <a:t>IP </a:t>
            </a:r>
            <a:r>
              <a:rPr lang="zh-TW" altLang="en-US" sz="1400">
                <a:solidFill>
                  <a:srgbClr val="000000"/>
                </a:solidFill>
              </a:rPr>
              <a:t>地址訊框的設備。主機裝置會將流量傳送到虛擬路由器的位址。轉送此流量的實體路由器對主機裝置而言是透明的。</a:t>
            </a:r>
          </a:p>
          <a:p>
            <a:pPr marL="342892" indent="-342892" algn="l">
              <a:buFont typeface="Arial" panose="020b0604020202020204" pitchFamily="34" charset="0"/>
              <a:buChar char="•"/>
            </a:pPr>
            <a:endParaRPr lang="en-US" sz="1200">
              <a:solidFill>
                <a:srgbClr val="000000"/>
              </a:solidFill>
            </a:endParaRPr>
          </a:p>
        </p:txBody>
      </p:sp>
      <p:sp>
        <p:nvSpPr>
          <p:cNvPr id="2" name="投影片編號版面配置區 1"/>
          <p:cNvSpPr>
            <a:spLocks noGrp="1"/>
          </p:cNvSpPr>
          <p:nvPr>
            <p:ph type="sldNum" sz="quarter" idx="12"/>
          </p:nvPr>
        </p:nvSpPr>
        <p:spPr/>
        <p:txBody>
          <a:bodyPr/>
          <a:lstStyle/>
          <a:p>
            <a:fld id="{4FAB73BC-B049-4115-A692-8D63A059BFB8}" type="slidenum">
              <a:rPr lang="en-US" smtClean="0"/>
              <a:t>749</a:t>
            </a:fld>
            <a:endParaRPr lang="en-US"/>
          </a:p>
        </p:txBody>
      </p:sp>
    </p:spTree>
    <p:extLst>
      <p:ext uri="{BB962C8B-B14F-4D97-AF65-F5344CB8AC3E}">
        <p14:creationId xmlns:p14="http://schemas.microsoft.com/office/powerpoint/2010/main" val="295867434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75.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1505" name="Rectangle 2"/>
          <p:cNvSpPr>
            <a:spLocks noGrp="1" noChangeArrowheads="1"/>
          </p:cNvSpPr>
          <p:nvPr>
            <p:ph type="title"/>
          </p:nvPr>
        </p:nvSpPr>
        <p:spPr/>
        <p:txBody>
          <a:bodyPr>
            <a:normAutofit/>
          </a:bodyPr>
          <a:lstStyle/>
          <a:p>
            <a:pPr rtl="0"/>
            <a:r>
              <a:rPr lang="en-US" altLang="zh-TW" sz="3000" smtClean="0">
                <a:latin typeface="Arial"/>
              </a:rPr>
              <a:t>2.7IP</a:t>
            </a:r>
            <a:r>
              <a:rPr lang="zh-TW" altLang="en-US" sz="3000" smtClean="0">
                <a:latin typeface="Arial"/>
              </a:rPr>
              <a:t>設定</a:t>
            </a:r>
            <a:r>
              <a:rPr lang="en-US" altLang="zh-TW" sz="3000" smtClean="0">
                <a:latin typeface="Arial"/>
              </a:rPr>
              <a:t>-</a:t>
            </a:r>
            <a:r>
              <a:rPr lang="zh-TW" altLang="en-US" sz="3000" smtClean="0">
                <a:latin typeface="Arial"/>
              </a:rPr>
              <a:t>設定</a:t>
            </a:r>
            <a:r>
              <a:rPr lang="zh-TW" altLang="en-US" sz="3000">
                <a:latin typeface="Arial"/>
              </a:rPr>
              <a:t>終端裝置的 </a:t>
            </a:r>
            <a:r>
              <a:rPr lang="en-US" altLang="zh-TW" sz="3000">
                <a:latin typeface="Arial"/>
              </a:rPr>
              <a:t>IP </a:t>
            </a:r>
            <a:r>
              <a:rPr lang="zh-TW" altLang="en-US" sz="3000">
                <a:latin typeface="Arial"/>
              </a:rPr>
              <a:t>位</a:t>
            </a:r>
            <a:r>
              <a:rPr lang="zh-TW" altLang="en-US" sz="3000" smtClean="0">
                <a:latin typeface="Arial"/>
              </a:rPr>
              <a:t>址</a:t>
            </a:r>
            <a:endParaRPr lang="zh-TW" altLang="en-US" sz="3000">
              <a:latin typeface="Arial"/>
            </a:endParaRPr>
          </a:p>
        </p:txBody>
      </p:sp>
      <p:sp>
        <p:nvSpPr>
          <p:cNvPr id="4" name="Content Placeholder 3"/>
          <p:cNvSpPr>
            <a:spLocks noGrp="1"/>
          </p:cNvSpPr>
          <p:nvPr>
            <p:ph idx="1"/>
          </p:nvPr>
        </p:nvSpPr>
        <p:spPr>
          <a:xfrm>
            <a:off x="145358" y="1796238"/>
            <a:ext cx="5066723" cy="3511092"/>
          </a:xfrm>
        </p:spPr>
        <p:txBody>
          <a:bodyPr>
            <a:normAutofit fontScale="92500" lnSpcReduction="10000"/>
          </a:bodyPr>
          <a:lstStyle/>
          <a:p>
            <a:pPr rtl="0">
              <a:lnSpc>
                <a:spcPct val="85000"/>
              </a:lnSpc>
              <a:spcBef>
                <a:spcPct val="30000"/>
              </a:spcBef>
              <a:buFont typeface="Arial" panose="020b0604020202020204" pitchFamily="34" charset="0"/>
              <a:buChar char="•"/>
            </a:pPr>
            <a:r>
              <a:rPr lang="zh-TW"/>
              <a:t>網路上的終端裝置需要 IP 位址，才能與網路上的其他裝置進行通訊。 </a:t>
            </a:r>
          </a:p>
          <a:p>
            <a:pPr rtl="0">
              <a:lnSpc>
                <a:spcPct val="85000"/>
              </a:lnSpc>
              <a:spcBef>
                <a:spcPct val="30000"/>
              </a:spcBef>
              <a:buFont typeface="Arial" panose="020b0604020202020204" pitchFamily="34" charset="0"/>
              <a:buChar char="•"/>
            </a:pPr>
            <a:r>
              <a:rPr lang="zh-TW"/>
              <a:t>IPv4 位址資訊可以手動輸入至終端裝置，也可以使用動態主機配置通訊協定 (DHCP) 自動輸入。</a:t>
            </a:r>
          </a:p>
          <a:p>
            <a:pPr lvl="1" rtl="0">
              <a:lnSpc>
                <a:spcPct val="85000"/>
              </a:lnSpc>
              <a:spcBef>
                <a:spcPct val="30000"/>
              </a:spcBef>
            </a:pPr>
            <a:r>
              <a:rPr lang="zh-TW"/>
              <a:t>若要在 Windows PC 上手動設定 IPv4 位址，請開啟 [ </a:t>
            </a:r>
            <a:r>
              <a:rPr lang="zh-TW" b="1"/>
              <a:t>控制台] &gt; [網路共用中心] &gt; [變更介面卡設定</a:t>
            </a:r>
            <a:r>
              <a:rPr lang="zh-TW"/>
              <a:t> ] 並選擇介面卡。Next right-click and select </a:t>
            </a:r>
            <a:r>
              <a:rPr lang="zh-TW" b="1"/>
              <a:t>Properties</a:t>
            </a:r>
            <a:r>
              <a:rPr lang="zh-TW"/>
              <a:t> to display the </a:t>
            </a:r>
            <a:r>
              <a:rPr lang="zh-TW" b="1"/>
              <a:t>Local Area Connection Properties</a:t>
            </a:r>
            <a:r>
              <a:rPr lang="zh-TW"/>
              <a:t>.</a:t>
            </a:r>
          </a:p>
          <a:p>
            <a:pPr lvl="1" rtl="0">
              <a:lnSpc>
                <a:spcPct val="85000"/>
              </a:lnSpc>
              <a:spcBef>
                <a:spcPct val="30000"/>
              </a:spcBef>
            </a:pPr>
            <a:r>
              <a:rPr lang="zh-TW"/>
              <a:t>接下來，按一下 [ </a:t>
            </a:r>
            <a:r>
              <a:rPr lang="zh-TW" b="1"/>
              <a:t>內容</a:t>
            </a:r>
            <a:r>
              <a:rPr lang="zh-TW"/>
              <a:t> ] 以開啟 [ </a:t>
            </a:r>
            <a:r>
              <a:rPr lang="zh-TW" b="1"/>
              <a:t>網際網路通訊協定版本 4 (TCP/IPv4) 內容</a:t>
            </a:r>
            <a:r>
              <a:rPr lang="zh-TW"/>
              <a:t> ] 視窗。設定 IPv4 位址、子網路遮罩、以及預設閘道。</a:t>
            </a:r>
          </a:p>
          <a:p>
            <a:pPr>
              <a:lnSpc>
                <a:spcPct val="85000"/>
              </a:lnSpc>
              <a:spcBef>
                <a:spcPct val="30000"/>
              </a:spcBef>
            </a:pPr>
            <a:endParaRPr lang="en-US"/>
          </a:p>
        </p:txBody>
      </p:sp>
      <p:sp>
        <p:nvSpPr>
          <p:cNvPr id="5" name="Rectangle 4">
            <a:extLst>
              <a:ext uri="{FF2B5EF4-FFF2-40B4-BE49-F238E27FC236}">
                <a16:creationId xmlns:a16="http://schemas.microsoft.com/office/drawing/2014/main" id="{C9FFDA38-6FB0-934C-B537-1EABA2C6C6FB}"/>
              </a:ext>
            </a:extLst>
          </p:cNvPr>
          <p:cNvSpPr/>
          <p:nvPr/>
        </p:nvSpPr>
        <p:spPr>
          <a:xfrm>
            <a:off x="5521614" y="4806483"/>
            <a:ext cx="3160453" cy="523220"/>
          </a:xfrm>
          <a:prstGeom prst="rect">
            <a:avLst/>
          </a:prstGeom>
        </p:spPr>
        <p:txBody>
          <a:bodyPr wrap="square">
            <a:spAutoFit/>
          </a:bodyPr>
          <a:lstStyle/>
          <a:p>
            <a:pPr rtl="0"/>
            <a:r>
              <a:rPr lang="zh-TW" altLang="en-US" sz="1400" b="1">
                <a:solidFill>
                  <a:srgbClr val="000000"/>
                </a:solidFill>
                <a:latin typeface="CiscoSans"/>
              </a:rPr>
              <a:t>注意</a:t>
            </a:r>
            <a:r>
              <a:rPr lang="zh-TW" altLang="en-US" sz="1400">
                <a:solidFill>
                  <a:srgbClr val="000000"/>
                </a:solidFill>
                <a:latin typeface="CiscoSans"/>
              </a:rPr>
              <a:t>：</a:t>
            </a:r>
            <a:r>
              <a:rPr lang="en-US" altLang="zh-TW" sz="1400">
                <a:solidFill>
                  <a:srgbClr val="000000"/>
                </a:solidFill>
                <a:latin typeface="CiscoSans"/>
              </a:rPr>
              <a:t>IPv6 </a:t>
            </a:r>
            <a:r>
              <a:rPr lang="zh-TW" altLang="en-US" sz="1400">
                <a:solidFill>
                  <a:srgbClr val="000000"/>
                </a:solidFill>
                <a:latin typeface="CiscoSans"/>
              </a:rPr>
              <a:t>定址和組態選項與 </a:t>
            </a:r>
            <a:r>
              <a:rPr lang="en-US" altLang="zh-TW" sz="1400">
                <a:solidFill>
                  <a:srgbClr val="000000"/>
                </a:solidFill>
                <a:latin typeface="CiscoSans"/>
              </a:rPr>
              <a:t>IPv4 </a:t>
            </a:r>
            <a:r>
              <a:rPr lang="zh-TW" altLang="en-US" sz="1400">
                <a:solidFill>
                  <a:srgbClr val="000000"/>
                </a:solidFill>
                <a:latin typeface="CiscoSans"/>
              </a:rPr>
              <a:t>類似。 </a:t>
            </a:r>
          </a:p>
        </p:txBody>
      </p:sp>
      <p:pic>
        <p:nvPicPr>
          <p:cNvPr id="3" name="Picture 2">
            <a:extLst>
              <a:ext uri="{FF2B5EF4-FFF2-40B4-BE49-F238E27FC236}">
                <a16:creationId xmlns:a16="http://schemas.microsoft.com/office/drawing/2014/main" id="{BD9BBFFA-CC3E-764D-A8A3-A26771642E58}"/>
              </a:ext>
            </a:extLst>
          </p:cNvPr>
          <p:cNvPicPr>
            <a:picLocks noChangeAspect="1"/>
          </p:cNvPicPr>
          <p:nvPr/>
        </p:nvPicPr>
        <p:blipFill>
          <a:blip r:embed="rId3"/>
          <a:stretch>
            <a:fillRect/>
          </a:stretch>
        </p:blipFill>
        <p:spPr>
          <a:xfrm>
            <a:off x="5838191" y="1796238"/>
            <a:ext cx="2527300" cy="2870200"/>
          </a:xfrm>
          <a:prstGeom prst="rect">
            <a:avLst/>
          </a:prstGeom>
        </p:spPr>
      </p:pic>
      <p:sp>
        <p:nvSpPr>
          <p:cNvPr id="2" name="投影片編號版面配置區 1"/>
          <p:cNvSpPr>
            <a:spLocks noGrp="1"/>
          </p:cNvSpPr>
          <p:nvPr>
            <p:ph type="sldNum" sz="quarter" idx="4"/>
          </p:nvPr>
        </p:nvSpPr>
        <p:spPr/>
        <p:txBody>
          <a:bodyPr/>
          <a:lstStyle/>
          <a:p>
            <a:pPr defTabSz="385754">
              <a:defRPr/>
            </a:pPr>
            <a:fld id="{2F5CCB13-0A32-4557-88E9-079F0C330695}" type="slidenum">
              <a:rPr lang="en-US" kern="0" smtClean="0">
                <a:solidFill>
                  <a:srgbClr val="595959"/>
                </a:solidFill>
              </a:rPr>
              <a:pPr defTabSz="385754">
                <a:defRPr/>
              </a:pPr>
              <a:t>75</a:t>
            </a:fld>
            <a:endParaRPr lang="en-US" kern="0">
              <a:solidFill>
                <a:srgbClr val="595959"/>
              </a:solidFill>
            </a:endParaRPr>
          </a:p>
        </p:txBody>
      </p:sp>
    </p:spTree>
    <p:custDataLst>
      <p:tags r:id="rId4"/>
    </p:custDataLst>
    <p:extLst>
      <p:ext uri="{BB962C8B-B14F-4D97-AF65-F5344CB8AC3E}">
        <p14:creationId xmlns:p14="http://schemas.microsoft.com/office/powerpoint/2010/main" val="3926762871"/>
      </p:ext>
    </p:extLst>
  </p:cSld>
  <p:clrMapOvr>
    <a:masterClrMapping/>
  </p:clrMapOvr>
  <p:transition spd="slow">
    <p:wipe/>
  </p:transition>
  <p:timing/>
</p:sld>
</file>

<file path=ppt/slides/slide750.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noAutofit/>
          </a:bodyPr>
          <a:lstStyle/>
          <a:p>
            <a:pPr marL="169859" indent="-169859">
              <a:spcAft>
                <a:spcPts val="600"/>
              </a:spcAft>
              <a:buFont typeface="Wingdings" panose="05000000000000000000" pitchFamily="2" charset="2"/>
            </a:pPr>
            <a:r>
              <a:rPr lang="en-US" altLang="zh-TW" sz="2700"/>
              <a:t>26.1</a:t>
            </a:r>
            <a:r>
              <a:rPr lang="zh-TW" altLang="en-US" sz="2700" smtClean="0"/>
              <a:t>第一</a:t>
            </a:r>
            <a:r>
              <a:rPr lang="zh-TW" altLang="en-US" sz="2700"/>
              <a:t>跳備援協定</a:t>
            </a:r>
            <a:br>
              <a:rPr lang="en-US" sz="2700"/>
            </a:br>
            <a:r>
              <a:rPr lang="zh-TW" altLang="en-US" sz="2700"/>
              <a:t>路由器備援</a:t>
            </a:r>
            <a:r>
              <a:rPr lang="en-US" altLang="zh-TW" sz="2700"/>
              <a:t>(</a:t>
            </a:r>
            <a:r>
              <a:rPr lang="zh-TW" altLang="en-US" sz="2700"/>
              <a:t>續</a:t>
            </a:r>
            <a:r>
              <a:rPr lang="en-US" altLang="zh-TW" sz="2700"/>
              <a:t>) </a:t>
            </a:r>
          </a:p>
        </p:txBody>
      </p:sp>
      <p:sp>
        <p:nvSpPr>
          <p:cNvPr id="5" name="Content Placeholder 4">
            <a:extLst>
              <a:ext uri="{FF2B5EF4-FFF2-40B4-BE49-F238E27FC236}">
                <a16:creationId xmlns:a16="http://schemas.microsoft.com/office/drawing/2014/main" id="{972B5A01-A954-0444-A622-E129348567A5}"/>
              </a:ext>
            </a:extLst>
          </p:cNvPr>
          <p:cNvSpPr>
            <a:spLocks noGrp="1"/>
          </p:cNvSpPr>
          <p:nvPr>
            <p:ph idx="1"/>
          </p:nvPr>
        </p:nvSpPr>
        <p:spPr>
          <a:xfrm>
            <a:off x="474662" y="1589088"/>
            <a:ext cx="8280057" cy="3689897"/>
          </a:xfrm>
        </p:spPr>
        <p:txBody>
          <a:bodyPr/>
          <a:lstStyle/>
          <a:p>
            <a:pPr marL="342892" indent="-342892" algn="l">
              <a:buFont typeface="Arial" panose="020b0604020202020204" pitchFamily="34" charset="0"/>
              <a:buChar char="•"/>
            </a:pPr>
            <a:r>
              <a:rPr lang="zh-TW" altLang="en-US" sz="1600">
                <a:solidFill>
                  <a:srgbClr val="000000"/>
                </a:solidFill>
              </a:rPr>
              <a:t>備援協定提供判斷哪個路由器應該在轉送流量中扮演主動角色的機制。它也會決定待命路由器必須接管轉送角色的時機。從一個轉送路由器到另一個轉送路由器的轉換對於終端設備是透明的。</a:t>
            </a:r>
          </a:p>
          <a:p>
            <a:pPr marL="342892" indent="-342892" algn="l">
              <a:buFont typeface="Arial" panose="020b0604020202020204" pitchFamily="34" charset="0"/>
              <a:buChar char="•"/>
            </a:pPr>
            <a:r>
              <a:rPr lang="zh-TW" altLang="en-US" sz="1600">
                <a:solidFill>
                  <a:srgbClr val="000000"/>
                </a:solidFill>
              </a:rPr>
              <a:t>網路能夠從作為預設閘道的裝置失敗中動態復原，稱為第一跳備援。</a:t>
            </a:r>
          </a:p>
          <a:p>
            <a:pPr marL="0" indent="0" algn="l"/>
            <a:endParaRPr lang="en-US" sz="1200">
              <a:solidFill>
                <a:srgbClr val="000000"/>
              </a:solidFill>
            </a:endParaRPr>
          </a:p>
        </p:txBody>
      </p:sp>
      <p:sp>
        <p:nvSpPr>
          <p:cNvPr id="2" name="投影片編號版面配置區 1"/>
          <p:cNvSpPr>
            <a:spLocks noGrp="1"/>
          </p:cNvSpPr>
          <p:nvPr>
            <p:ph type="sldNum" sz="quarter" idx="12"/>
          </p:nvPr>
        </p:nvSpPr>
        <p:spPr/>
        <p:txBody>
          <a:bodyPr/>
          <a:lstStyle/>
          <a:p>
            <a:fld id="{4FAB73BC-B049-4115-A692-8D63A059BFB8}" type="slidenum">
              <a:rPr lang="en-US" smtClean="0"/>
              <a:t>750</a:t>
            </a:fld>
            <a:endParaRPr lang="en-US"/>
          </a:p>
        </p:txBody>
      </p:sp>
    </p:spTree>
    <p:extLst>
      <p:ext uri="{BB962C8B-B14F-4D97-AF65-F5344CB8AC3E}">
        <p14:creationId xmlns:p14="http://schemas.microsoft.com/office/powerpoint/2010/main" val="51732855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751.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noAutofit/>
          </a:bodyPr>
          <a:lstStyle/>
          <a:p>
            <a:pPr marL="169859" indent="-169859">
              <a:spcAft>
                <a:spcPts val="600"/>
              </a:spcAft>
              <a:buFont typeface="Wingdings" panose="05000000000000000000" pitchFamily="2" charset="2"/>
            </a:pPr>
            <a:r>
              <a:rPr lang="en-US" altLang="zh-TW" sz="2700"/>
              <a:t>26.1</a:t>
            </a:r>
            <a:r>
              <a:rPr lang="zh-TW" altLang="en-US" sz="2700" smtClean="0"/>
              <a:t>第一</a:t>
            </a:r>
            <a:r>
              <a:rPr lang="zh-TW" altLang="en-US" sz="2700"/>
              <a:t>跳備援協定</a:t>
            </a:r>
            <a:br>
              <a:rPr lang="en-US" sz="2700"/>
            </a:br>
            <a:r>
              <a:rPr lang="zh-TW" altLang="en-US" sz="2700"/>
              <a:t>路由器容錯移轉步驟</a:t>
            </a:r>
          </a:p>
        </p:txBody>
      </p:sp>
      <p:sp>
        <p:nvSpPr>
          <p:cNvPr id="4" name="Content Placeholder 3">
            <a:extLst>
              <a:ext uri="{FF2B5EF4-FFF2-40B4-BE49-F238E27FC236}">
                <a16:creationId xmlns:a16="http://schemas.microsoft.com/office/drawing/2014/main" id="{DB2203C8-9AB3-F946-93C5-9C15F626E893}"/>
              </a:ext>
            </a:extLst>
          </p:cNvPr>
          <p:cNvSpPr>
            <a:spLocks noGrp="1"/>
          </p:cNvSpPr>
          <p:nvPr>
            <p:ph idx="1"/>
          </p:nvPr>
        </p:nvSpPr>
        <p:spPr>
          <a:xfrm>
            <a:off x="124692" y="1589088"/>
            <a:ext cx="3681766" cy="3689897"/>
          </a:xfrm>
        </p:spPr>
        <p:txBody>
          <a:bodyPr/>
          <a:lstStyle/>
          <a:p>
            <a:pPr marL="0" indent="0" algn="l"/>
            <a:r>
              <a:rPr lang="zh-TW" altLang="en-US" sz="1500">
                <a:solidFill>
                  <a:srgbClr val="000000"/>
                </a:solidFill>
              </a:rPr>
              <a:t>當 </a:t>
            </a:r>
            <a:r>
              <a:rPr lang="en-US" altLang="zh-TW" sz="1500">
                <a:solidFill>
                  <a:srgbClr val="000000"/>
                </a:solidFill>
              </a:rPr>
              <a:t>Active </a:t>
            </a:r>
            <a:r>
              <a:rPr lang="zh-TW" altLang="en-US" sz="1500">
                <a:solidFill>
                  <a:srgbClr val="000000"/>
                </a:solidFill>
              </a:rPr>
              <a:t>路由器失敗時，備援協定會將待命路由器轉換為新的 </a:t>
            </a:r>
            <a:r>
              <a:rPr lang="en-US" altLang="zh-TW" sz="1500">
                <a:solidFill>
                  <a:srgbClr val="000000"/>
                </a:solidFill>
              </a:rPr>
              <a:t>Active </a:t>
            </a:r>
            <a:r>
              <a:rPr lang="zh-TW" altLang="en-US" sz="1500">
                <a:solidFill>
                  <a:srgbClr val="000000"/>
                </a:solidFill>
              </a:rPr>
              <a:t>路由器角色，如圖所示。以下是作用中路由器失敗時所採取的步驟：</a:t>
            </a:r>
          </a:p>
          <a:p>
            <a:pPr marL="415975" lvl="1" indent="-342892">
              <a:buFont typeface="+mj-lt"/>
              <a:buAutoNum type="arabicPeriod"/>
            </a:pPr>
            <a:r>
              <a:rPr lang="zh-TW" altLang="en-US" sz="1500">
                <a:solidFill>
                  <a:srgbClr val="000000"/>
                </a:solidFill>
              </a:rPr>
              <a:t>待命路由器停止看到來自轉送路由器的 </a:t>
            </a:r>
            <a:r>
              <a:rPr lang="en-US" altLang="zh-TW" sz="1500">
                <a:solidFill>
                  <a:srgbClr val="000000"/>
                </a:solidFill>
              </a:rPr>
              <a:t>Hello </a:t>
            </a:r>
            <a:r>
              <a:rPr lang="zh-TW" altLang="en-US" sz="1500">
                <a:solidFill>
                  <a:srgbClr val="000000"/>
                </a:solidFill>
              </a:rPr>
              <a:t>訊息。</a:t>
            </a:r>
          </a:p>
          <a:p>
            <a:pPr marL="415975" lvl="1" indent="-342892">
              <a:buFont typeface="+mj-lt"/>
              <a:buAutoNum type="arabicPeriod"/>
            </a:pPr>
            <a:r>
              <a:rPr lang="zh-TW" altLang="en-US" sz="1500">
                <a:solidFill>
                  <a:srgbClr val="000000"/>
                </a:solidFill>
              </a:rPr>
              <a:t>待命路由器會擔任轉送路由器的角色。</a:t>
            </a:r>
          </a:p>
          <a:p>
            <a:pPr marL="415975" lvl="1" indent="-342892">
              <a:buFont typeface="+mj-lt"/>
              <a:buAutoNum type="arabicPeriod"/>
            </a:pPr>
            <a:r>
              <a:rPr lang="zh-TW" altLang="en-US" sz="1500">
                <a:solidFill>
                  <a:srgbClr val="000000"/>
                </a:solidFill>
              </a:rPr>
              <a:t>由於新的轉送路由器會同時使用虛擬路由器的 </a:t>
            </a:r>
            <a:r>
              <a:rPr lang="en-US" altLang="zh-TW" sz="1500">
                <a:solidFill>
                  <a:srgbClr val="000000"/>
                </a:solidFill>
              </a:rPr>
              <a:t>IPv4 </a:t>
            </a:r>
            <a:r>
              <a:rPr lang="zh-TW" altLang="en-US" sz="1500">
                <a:solidFill>
                  <a:srgbClr val="000000"/>
                </a:solidFill>
              </a:rPr>
              <a:t>和 </a:t>
            </a:r>
            <a:r>
              <a:rPr lang="en-US" altLang="zh-TW" sz="1500">
                <a:solidFill>
                  <a:srgbClr val="000000"/>
                </a:solidFill>
              </a:rPr>
              <a:t>MAC </a:t>
            </a:r>
            <a:r>
              <a:rPr lang="zh-TW" altLang="en-US" sz="1500">
                <a:solidFill>
                  <a:srgbClr val="000000"/>
                </a:solidFill>
              </a:rPr>
              <a:t>位址，因此主機裝置不會看到服務中繼。</a:t>
            </a:r>
          </a:p>
          <a:p>
            <a:pPr marL="342892" indent="-342892" algn="l">
              <a:buFont typeface="Arial" panose="020b0604020202020204" pitchFamily="34" charset="0"/>
              <a:buChar char="•"/>
            </a:pPr>
            <a:endParaRPr lang="en-US" sz="1400">
              <a:solidFill>
                <a:srgbClr val="000000"/>
              </a:solidFill>
            </a:endParaRPr>
          </a:p>
        </p:txBody>
      </p:sp>
      <p:pic>
        <p:nvPicPr>
          <p:cNvPr id="7" name="Picture 6">
            <a:extLst>
              <a:ext uri="{FF2B5EF4-FFF2-40B4-BE49-F238E27FC236}">
                <a16:creationId xmlns:a16="http://schemas.microsoft.com/office/drawing/2014/main" id="{65760B28-058E-7341-B2ED-DE4F6990AD60}"/>
              </a:ext>
            </a:extLst>
          </p:cNvPr>
          <p:cNvPicPr>
            <a:picLocks noChangeAspect="1"/>
          </p:cNvPicPr>
          <p:nvPr/>
        </p:nvPicPr>
        <p:blipFill>
          <a:blip r:embed="rId3"/>
          <a:stretch>
            <a:fillRect/>
          </a:stretch>
        </p:blipFill>
        <p:spPr>
          <a:xfrm>
            <a:off x="3806457" y="1579017"/>
            <a:ext cx="5000812" cy="3467462"/>
          </a:xfrm>
          <a:prstGeom prst="rect">
            <a:avLst/>
          </a:prstGeom>
        </p:spPr>
      </p:pic>
      <p:sp>
        <p:nvSpPr>
          <p:cNvPr id="2" name="投影片編號版面配置區 1"/>
          <p:cNvSpPr>
            <a:spLocks noGrp="1"/>
          </p:cNvSpPr>
          <p:nvPr>
            <p:ph type="sldNum" sz="quarter" idx="12"/>
          </p:nvPr>
        </p:nvSpPr>
        <p:spPr/>
        <p:txBody>
          <a:bodyPr/>
          <a:lstStyle/>
          <a:p>
            <a:fld id="{4FAB73BC-B049-4115-A692-8D63A059BFB8}" type="slidenum">
              <a:rPr lang="en-US" smtClean="0"/>
              <a:t>751</a:t>
            </a:fld>
            <a:endParaRPr lang="en-US"/>
          </a:p>
        </p:txBody>
      </p:sp>
    </p:spTree>
    <p:extLst>
      <p:ext uri="{BB962C8B-B14F-4D97-AF65-F5344CB8AC3E}">
        <p14:creationId xmlns:p14="http://schemas.microsoft.com/office/powerpoint/2010/main" val="102500513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752.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noAutofit/>
          </a:bodyPr>
          <a:lstStyle/>
          <a:p>
            <a:pPr marL="169859" indent="-169859">
              <a:spcAft>
                <a:spcPts val="600"/>
              </a:spcAft>
              <a:buFont typeface="Wingdings" panose="05000000000000000000" pitchFamily="2" charset="2"/>
            </a:pPr>
            <a:r>
              <a:rPr lang="en-US" altLang="zh-TW" sz="2700"/>
              <a:t>26.1</a:t>
            </a:r>
            <a:r>
              <a:rPr lang="zh-TW" altLang="en-US" sz="2700" smtClean="0"/>
              <a:t>第一</a:t>
            </a:r>
            <a:r>
              <a:rPr lang="zh-TW" altLang="en-US" sz="2700"/>
              <a:t>跳備援協定</a:t>
            </a:r>
            <a:br>
              <a:rPr lang="en-US" sz="2700"/>
            </a:br>
            <a:r>
              <a:rPr lang="en-US" altLang="zh-TW" sz="2700"/>
              <a:t>FHRP </a:t>
            </a:r>
            <a:r>
              <a:rPr lang="zh-TW" altLang="en-US" sz="2700"/>
              <a:t>選項</a:t>
            </a:r>
          </a:p>
        </p:txBody>
      </p:sp>
      <p:graphicFrame>
        <p:nvGraphicFramePr>
          <p:cNvPr id="6" name="Content Placeholder 5">
            <a:extLst>
              <a:ext uri="{FF2B5EF4-FFF2-40B4-BE49-F238E27FC236}">
                <a16:creationId xmlns:a16="http://schemas.microsoft.com/office/drawing/2014/main" id="{8C577A76-89AB-744A-916B-9618A7BACA08}"/>
              </a:ext>
            </a:extLst>
          </p:cNvPr>
          <p:cNvGraphicFramePr>
            <a:graphicFrameLocks noGrp="1"/>
          </p:cNvGraphicFramePr>
          <p:nvPr>
            <p:ph idx="1"/>
            <p:extLst/>
          </p:nvPr>
        </p:nvGraphicFramePr>
        <p:xfrm>
          <a:off x="238359" y="1680047"/>
          <a:ext cx="8676167" cy="3965006"/>
        </p:xfrm>
        <a:graphic>
          <a:graphicData uri="http://schemas.openxmlformats.org/drawingml/2006/table">
            <a:tbl>
              <a:tblPr firstRow="1" bandRow="1">
                <a:tableStyleId>{5C22544A-7EE6-4342-B048-85BDC9FD1C3A}</a:tableStyleId>
              </a:tblPr>
              <a:tblGrid>
                <a:gridCol w="1418859">
                  <a:extLst>
                    <a:ext uri="{9D8B030D-6E8A-4147-A177-3AD203B41FA5}">
                      <a16:colId xmlns:a16="http://schemas.microsoft.com/office/drawing/2014/main" val="141585740"/>
                    </a:ext>
                  </a:extLst>
                </a:gridCol>
                <a:gridCol w="7257308">
                  <a:extLst>
                    <a:ext uri="{9D8B030D-6E8A-4147-A177-3AD203B41FA5}">
                      <a16:colId xmlns:a16="http://schemas.microsoft.com/office/drawing/2014/main" val="2051280231"/>
                    </a:ext>
                  </a:extLst>
                </a:gridCol>
              </a:tblGrid>
              <a:tr h="255270">
                <a:tc>
                  <a:txBody>
                    <a:bodyPr vert="horz" wrap="square"/>
                    <a:lstStyle/>
                    <a:p>
                      <a:pPr algn="l" rtl="0" fontAlgn="ctr"/>
                      <a:r>
                        <a:rPr lang="zh-TW" sz="1100">
                          <a:effectLst/>
                          <a:latin typeface="標楷體" pitchFamily="65" charset="-120"/>
                          <a:ea typeface="標楷體" panose="03000509000000000000" pitchFamily="65" charset="-120"/>
                        </a:rPr>
                        <a:t>FHRP 選項</a:t>
                      </a:r>
                    </a:p>
                  </a:txBody>
                  <a:tcPr marL="47625" marR="47625" marT="47625" marB="47625" anchor="ctr"/>
                </a:tc>
                <a:tc>
                  <a:txBody>
                    <a:bodyPr vert="horz" wrap="square"/>
                    <a:lstStyle/>
                    <a:p>
                      <a:pPr algn="l" rtl="0" fontAlgn="ctr"/>
                      <a:r>
                        <a:rPr lang="zh-TW" sz="1100">
                          <a:effectLst/>
                          <a:latin typeface="標楷體" pitchFamily="65" charset="-120"/>
                          <a:ea typeface="標楷體" panose="03000509000000000000" pitchFamily="65" charset="-120"/>
                        </a:rPr>
                        <a:t>說明</a:t>
                      </a:r>
                    </a:p>
                  </a:txBody>
                  <a:tcPr marL="47625" marR="47625" marT="47625" marB="47625" anchor="ctr"/>
                </a:tc>
                <a:extLst>
                  <a:ext uri="{0D108BD9-81ED-4DB2-BD59-A6C34878D82A}">
                    <a16:rowId xmlns:a16="http://schemas.microsoft.com/office/drawing/2014/main" val="1646877341"/>
                  </a:ext>
                </a:extLst>
              </a:tr>
              <a:tr h="550831">
                <a:tc>
                  <a:txBody>
                    <a:bodyPr vert="horz" wrap="square"/>
                    <a:lstStyle/>
                    <a:p>
                      <a:pPr rtl="0" fontAlgn="ctr"/>
                      <a:r>
                        <a:rPr lang="zh-TW" sz="1100" b="0">
                          <a:effectLst/>
                          <a:latin typeface="標楷體" pitchFamily="65" charset="-120"/>
                          <a:ea typeface="標楷體" panose="03000509000000000000" pitchFamily="65" charset="-120"/>
                        </a:rPr>
                        <a:t>熱待命路由器協定 (HSRP)</a:t>
                      </a:r>
                    </a:p>
                  </a:txBody>
                  <a:tcPr marL="47625" marR="47625" marT="47625" marB="47625" anchor="ctr"/>
                </a:tc>
                <a:tc>
                  <a:txBody>
                    <a:bodyPr vert="horz" wrap="square"/>
                    <a:lstStyle/>
                    <a:p>
                      <a:pPr rtl="0" fontAlgn="ctr"/>
                      <a:r>
                        <a:rPr lang="zh-TW" sz="1100" b="0">
                          <a:effectLst/>
                          <a:latin typeface="標楷體" pitchFamily="65" charset="-120"/>
                          <a:ea typeface="標楷體" panose="03000509000000000000" pitchFamily="65" charset="-120"/>
                        </a:rPr>
                        <a:t>HRSP 是</a:t>
                      </a:r>
                      <a:r>
                        <a:rPr lang="zh-TW" altLang="en-US" sz="1100" b="0">
                          <a:effectLst/>
                          <a:latin typeface="標楷體" pitchFamily="65" charset="-120"/>
                          <a:ea typeface="標楷體" panose="03000509000000000000" pitchFamily="65" charset="-120"/>
                        </a:rPr>
                        <a:t>思科</a:t>
                      </a:r>
                      <a:r>
                        <a:rPr lang="zh-TW" sz="1100" b="0">
                          <a:effectLst/>
                          <a:latin typeface="標楷體" pitchFamily="65" charset="-120"/>
                          <a:ea typeface="標楷體" panose="03000509000000000000" pitchFamily="65" charset="-120"/>
                        </a:rPr>
                        <a:t>專屬的 FHRP，其設計用來允許第一個跳躍點 IPv4 裝置的透明容錯移轉。HSRP 在一組路由器用於選擇活動設備和待命設備。作用中裝置是用來路由封包的裝置；待命裝置是在作用中裝置失敗時或符合預設條件時接管的裝置。 </a:t>
                      </a:r>
                    </a:p>
                  </a:txBody>
                  <a:tcPr marL="47625" marR="47625" marT="47625" marB="47625" anchor="ctr"/>
                </a:tc>
                <a:extLst>
                  <a:ext uri="{0D108BD9-81ED-4DB2-BD59-A6C34878D82A}">
                    <a16:rowId xmlns:a16="http://schemas.microsoft.com/office/drawing/2014/main" val="3190795731"/>
                  </a:ext>
                </a:extLst>
              </a:tr>
              <a:tr h="605972">
                <a:tc>
                  <a:txBody>
                    <a:bodyPr vert="horz" wrap="square"/>
                    <a:lstStyle/>
                    <a:p>
                      <a:pPr rtl="0" fontAlgn="ctr"/>
                      <a:r>
                        <a:rPr lang="zh-TW" sz="1100" b="0">
                          <a:effectLst/>
                          <a:latin typeface="標楷體" pitchFamily="65" charset="-120"/>
                          <a:ea typeface="標楷體" panose="03000509000000000000" pitchFamily="65" charset="-120"/>
                        </a:rPr>
                        <a:t>IPv6 的 HSRP</a:t>
                      </a:r>
                    </a:p>
                  </a:txBody>
                  <a:tcPr marL="47625" marR="47625" marT="47625" marB="47625" anchor="ctr"/>
                </a:tc>
                <a:tc>
                  <a:txBody>
                    <a:bodyPr vert="horz" wrap="square"/>
                    <a:lstStyle/>
                    <a:p>
                      <a:pPr rtl="0" fontAlgn="ctr"/>
                      <a:r>
                        <a:rPr lang="zh-TW" sz="1100" b="0">
                          <a:effectLst/>
                          <a:latin typeface="標楷體" pitchFamily="65" charset="-120"/>
                          <a:ea typeface="標楷體" panose="03000509000000000000" pitchFamily="65" charset="-120"/>
                        </a:rPr>
                        <a:t>這是一個</a:t>
                      </a:r>
                      <a:r>
                        <a:rPr lang="zh-TW" altLang="en-US" sz="1100" b="0">
                          <a:effectLst/>
                          <a:latin typeface="標楷體" pitchFamily="65" charset="-120"/>
                          <a:ea typeface="標楷體" panose="03000509000000000000" pitchFamily="65" charset="-120"/>
                        </a:rPr>
                        <a:t>思科</a:t>
                      </a:r>
                      <a:r>
                        <a:rPr lang="zh-TW" sz="1100" b="0">
                          <a:effectLst/>
                          <a:latin typeface="標楷體" pitchFamily="65" charset="-120"/>
                          <a:ea typeface="標楷體" panose="03000509000000000000" pitchFamily="65" charset="-120"/>
                        </a:rPr>
                        <a:t>專有的 FHRP，它提供了 HSRP 相同的功能，但在 IPv6 環境中。HSRP IPv6 群組具有衍生自 HSRP 群組編號的虛擬 MAC 位址，以及衍生自 HSRP 虛擬 MAC 位址的 IPv6 鏈路本地位址。當 HSRP 群組作用中時，會傳送 HSRP 虛擬 IPv6 鏈路本地位址的定期路由器通告 (RAs)。當群組變為非使用中時，這些 RAs 會在傳送最終 RA 後停止。</a:t>
                      </a:r>
                    </a:p>
                  </a:txBody>
                  <a:tcPr marL="47625" marR="47625" marT="47625" marB="47625" anchor="ctr"/>
                </a:tc>
                <a:extLst>
                  <a:ext uri="{0D108BD9-81ED-4DB2-BD59-A6C34878D82A}">
                    <a16:rowId xmlns:a16="http://schemas.microsoft.com/office/drawing/2014/main" val="448110865"/>
                  </a:ext>
                </a:extLst>
              </a:tr>
              <a:tr h="605972">
                <a:tc>
                  <a:txBody>
                    <a:bodyPr vert="horz" wrap="square"/>
                    <a:lstStyle/>
                    <a:p>
                      <a:pPr rtl="0" fontAlgn="ctr"/>
                      <a:r>
                        <a:rPr lang="zh-TW" sz="1100" b="0">
                          <a:effectLst/>
                          <a:latin typeface="標楷體" pitchFamily="65" charset="-120"/>
                          <a:ea typeface="標楷體" panose="03000509000000000000" pitchFamily="65" charset="-120"/>
                        </a:rPr>
                        <a:t>虛擬路由器備援協定第 2 版 (VRRPV2)</a:t>
                      </a:r>
                    </a:p>
                  </a:txBody>
                  <a:tcPr marL="47625" marR="47625" marT="47625" marB="47625" anchor="ctr"/>
                </a:tc>
                <a:tc>
                  <a:txBody>
                    <a:bodyPr vert="horz" wrap="square"/>
                    <a:lstStyle/>
                    <a:p>
                      <a:pPr rtl="0" fontAlgn="ctr"/>
                      <a:r>
                        <a:rPr lang="zh-TW" sz="1100" b="0">
                          <a:effectLst/>
                          <a:latin typeface="標楷體" pitchFamily="65" charset="-120"/>
                          <a:ea typeface="標楷體" panose="03000509000000000000" pitchFamily="65" charset="-120"/>
                        </a:rPr>
                        <a:t>這是非專有選舉協定，可動態地將一或多個虛擬路由器的責任指派給 IPv4 LAN 上的 VRRP 路由器。這可讓多重存取連結上的數個路由器使用相同的虛擬 IPv4 位址。在 VRRP 設定中，選取一個路由器作為虛擬路由器主機，其他路由器作為備份，以防虛擬路由器主機故障。</a:t>
                      </a:r>
                    </a:p>
                  </a:txBody>
                  <a:tcPr marL="47625" marR="47625" marT="47625" marB="47625" anchor="ctr"/>
                </a:tc>
                <a:extLst>
                  <a:ext uri="{0D108BD9-81ED-4DB2-BD59-A6C34878D82A}">
                    <a16:rowId xmlns:a16="http://schemas.microsoft.com/office/drawing/2014/main" val="3776444347"/>
                  </a:ext>
                </a:extLst>
              </a:tr>
              <a:tr h="343930">
                <a:tc>
                  <a:txBody>
                    <a:bodyPr vert="horz" wrap="square"/>
                    <a:lstStyle/>
                    <a:p>
                      <a:pPr rtl="0" fontAlgn="ctr"/>
                      <a:r>
                        <a:rPr lang="zh-TW" sz="1100" b="0">
                          <a:effectLst/>
                          <a:latin typeface="標楷體" pitchFamily="65" charset="-120"/>
                          <a:ea typeface="標楷體" panose="03000509000000000000" pitchFamily="65" charset="-120"/>
                        </a:rPr>
                        <a:t>VRRPv3</a:t>
                      </a:r>
                    </a:p>
                  </a:txBody>
                  <a:tcPr marL="47625" marR="47625" marT="47625" marB="47625" anchor="ctr"/>
                </a:tc>
                <a:tc>
                  <a:txBody>
                    <a:bodyPr vert="horz" wrap="square"/>
                    <a:lstStyle/>
                    <a:p>
                      <a:pPr rtl="0" fontAlgn="ctr"/>
                      <a:r>
                        <a:rPr lang="zh-TW" sz="1100" b="0">
                          <a:effectLst/>
                          <a:latin typeface="標楷體" pitchFamily="65" charset="-120"/>
                          <a:ea typeface="標楷體" panose="03000509000000000000" pitchFamily="65" charset="-120"/>
                        </a:rPr>
                        <a:t>這可提供支援 IPv4 和 IPv6 位址的功能。VRRPv3 可在多廠商環境中運作，並且比 VRRPv2 更具擴展性。</a:t>
                      </a:r>
                    </a:p>
                  </a:txBody>
                  <a:tcPr marL="47625" marR="47625" marT="47625" marB="47625" anchor="ctr"/>
                </a:tc>
                <a:extLst>
                  <a:ext uri="{0D108BD9-81ED-4DB2-BD59-A6C34878D82A}">
                    <a16:rowId xmlns:a16="http://schemas.microsoft.com/office/drawing/2014/main" val="1909641129"/>
                  </a:ext>
                </a:extLst>
              </a:tr>
              <a:tr h="474951">
                <a:tc>
                  <a:txBody>
                    <a:bodyPr vert="horz" wrap="square"/>
                    <a:lstStyle/>
                    <a:p>
                      <a:pPr rtl="0" fontAlgn="ctr"/>
                      <a:r>
                        <a:rPr lang="zh-TW" sz="1100" b="0">
                          <a:effectLst/>
                          <a:latin typeface="標楷體" pitchFamily="65" charset="-120"/>
                          <a:ea typeface="標楷體" panose="03000509000000000000" pitchFamily="65" charset="-120"/>
                        </a:rPr>
                        <a:t>閘道負載平衡協定 (GLBP)</a:t>
                      </a:r>
                    </a:p>
                  </a:txBody>
                  <a:tcPr marL="47625" marR="47625" marT="47625" marB="47625" anchor="ctr"/>
                </a:tc>
                <a:tc>
                  <a:txBody>
                    <a:bodyPr vert="horz" wrap="square"/>
                    <a:lstStyle/>
                    <a:p>
                      <a:pPr rtl="0" fontAlgn="ctr"/>
                      <a:r>
                        <a:rPr lang="zh-TW" sz="1100" b="0">
                          <a:effectLst/>
                          <a:latin typeface="標楷體" pitchFamily="65" charset="-120"/>
                          <a:ea typeface="標楷體" panose="03000509000000000000" pitchFamily="65" charset="-120"/>
                        </a:rPr>
                        <a:t>這是</a:t>
                      </a:r>
                      <a:r>
                        <a:rPr lang="zh-TW" altLang="en-US" sz="1100" b="0">
                          <a:effectLst/>
                          <a:latin typeface="標楷體" pitchFamily="65" charset="-120"/>
                          <a:ea typeface="標楷體" panose="03000509000000000000" pitchFamily="65" charset="-120"/>
                        </a:rPr>
                        <a:t>思科</a:t>
                      </a:r>
                      <a:r>
                        <a:rPr lang="zh-TW" sz="1100" b="0">
                          <a:effectLst/>
                          <a:latin typeface="標楷體" pitchFamily="65" charset="-120"/>
                          <a:ea typeface="標楷體" panose="03000509000000000000" pitchFamily="65" charset="-120"/>
                        </a:rPr>
                        <a:t>專有的 FHRP，可保護資料流量免於失敗的路由器或電路 (例如 HSRP)，同時也允許一組備援路由器之間的負載平衡 (也稱為負載共享)。</a:t>
                      </a:r>
                    </a:p>
                  </a:txBody>
                  <a:tcPr marL="47625" marR="47625" marT="47625" marB="47625" anchor="ctr"/>
                </a:tc>
                <a:extLst>
                  <a:ext uri="{0D108BD9-81ED-4DB2-BD59-A6C34878D82A}">
                    <a16:rowId xmlns:a16="http://schemas.microsoft.com/office/drawing/2014/main" val="3038858797"/>
                  </a:ext>
                </a:extLst>
              </a:tr>
              <a:tr h="575310">
                <a:tc>
                  <a:txBody>
                    <a:bodyPr vert="horz" wrap="square"/>
                    <a:lstStyle/>
                    <a:p>
                      <a:pPr rtl="0" fontAlgn="ctr"/>
                      <a:r>
                        <a:rPr lang="zh-TW" sz="1100" b="0">
                          <a:effectLst/>
                          <a:latin typeface="標楷體" pitchFamily="65" charset="-120"/>
                          <a:ea typeface="標楷體" panose="03000509000000000000" pitchFamily="65" charset="-120"/>
                        </a:rPr>
                        <a:t>IPv6 用途的 GLBP</a:t>
                      </a:r>
                    </a:p>
                  </a:txBody>
                  <a:tcPr marL="47625" marR="47625" marT="47625" marB="47625" anchor="ctr"/>
                </a:tc>
                <a:tc>
                  <a:txBody>
                    <a:bodyPr vert="horz" wrap="square"/>
                    <a:lstStyle/>
                    <a:p>
                      <a:pPr rtl="0" fontAlgn="ctr"/>
                      <a:r>
                        <a:rPr lang="zh-TW" sz="1100" b="0">
                          <a:effectLst/>
                          <a:latin typeface="標楷體" pitchFamily="65" charset="-120"/>
                          <a:ea typeface="標楷體" panose="03000509000000000000" pitchFamily="65" charset="-120"/>
                        </a:rPr>
                        <a:t>這是</a:t>
                      </a:r>
                      <a:r>
                        <a:rPr lang="zh-TW" altLang="en-US" sz="1100" b="0">
                          <a:effectLst/>
                          <a:latin typeface="標楷體" pitchFamily="65" charset="-120"/>
                          <a:ea typeface="標楷體" panose="03000509000000000000" pitchFamily="65" charset="-120"/>
                        </a:rPr>
                        <a:t>思科</a:t>
                      </a:r>
                      <a:r>
                        <a:rPr lang="zh-TW" sz="1100" b="0">
                          <a:effectLst/>
                          <a:latin typeface="標楷體" pitchFamily="65" charset="-120"/>
                          <a:ea typeface="標楷體" panose="03000509000000000000" pitchFamily="65" charset="-120"/>
                        </a:rPr>
                        <a:t>專屬的 FHRP，提供與 GLBP 相同的功能，但在 IPv6 環境中。IPv6 的 GLBP 為使用區域網路上單一預設閘道設定的 IPv6 主機提供自動路由器備份。LAN 上的多個第一跳路由器結合起來，提供單一虛擬第一跳 IPv6 路由器，同時共用 IPv6 封包轉送負載。</a:t>
                      </a:r>
                    </a:p>
                  </a:txBody>
                  <a:tcPr marL="47625" marR="47625" marT="47625" marB="47625" anchor="ctr"/>
                </a:tc>
                <a:extLst>
                  <a:ext uri="{0D108BD9-81ED-4DB2-BD59-A6C34878D82A}">
                    <a16:rowId xmlns:a16="http://schemas.microsoft.com/office/drawing/2014/main" val="876343197"/>
                  </a:ext>
                </a:extLst>
              </a:tr>
              <a:tr h="474951">
                <a:tc>
                  <a:txBody>
                    <a:bodyPr vert="horz" wrap="square"/>
                    <a:lstStyle/>
                    <a:p>
                      <a:pPr rtl="0" fontAlgn="ctr"/>
                      <a:r>
                        <a:rPr lang="zh-TW" sz="1100" b="0">
                          <a:effectLst/>
                          <a:latin typeface="標楷體" pitchFamily="65" charset="-120"/>
                          <a:ea typeface="標楷體" panose="03000509000000000000" pitchFamily="65" charset="-120"/>
                        </a:rPr>
                        <a:t>ICMP 路由器查找協定(IRDP)</a:t>
                      </a:r>
                    </a:p>
                  </a:txBody>
                  <a:tcPr marL="47625" marR="47625" marT="47625" marB="47625" anchor="ctr"/>
                </a:tc>
                <a:tc>
                  <a:txBody>
                    <a:bodyPr vert="horz" wrap="square"/>
                    <a:lstStyle/>
                    <a:p>
                      <a:pPr rtl="0" fontAlgn="ctr"/>
                      <a:r>
                        <a:rPr lang="zh-TW" sz="1100" b="0">
                          <a:effectLst/>
                          <a:latin typeface="標楷體" pitchFamily="65" charset="-120"/>
                          <a:ea typeface="標楷體" panose="03000509000000000000" pitchFamily="65" charset="-120"/>
                        </a:rPr>
                        <a:t>在 RFC 1256 中指定，IRDP 是傳統的 FHRP 解決方案。IRDP 可讓 IPv4 主機找出提供 IPv4 連線至其他 (非本機) IP 網路的路由器。</a:t>
                      </a:r>
                    </a:p>
                  </a:txBody>
                  <a:tcPr marL="47625" marR="47625" marT="47625" marB="47625" anchor="ctr"/>
                </a:tc>
                <a:extLst>
                  <a:ext uri="{0D108BD9-81ED-4DB2-BD59-A6C34878D82A}">
                    <a16:rowId xmlns:a16="http://schemas.microsoft.com/office/drawing/2014/main" val="1947414994"/>
                  </a:ext>
                </a:extLst>
              </a:tr>
            </a:tbl>
          </a:graphicData>
        </a:graphic>
      </p:graphicFrame>
      <p:sp>
        <p:nvSpPr>
          <p:cNvPr id="2" name="投影片編號版面配置區 1"/>
          <p:cNvSpPr>
            <a:spLocks noGrp="1"/>
          </p:cNvSpPr>
          <p:nvPr>
            <p:ph type="sldNum" sz="quarter" idx="12"/>
          </p:nvPr>
        </p:nvSpPr>
        <p:spPr/>
        <p:txBody>
          <a:bodyPr/>
          <a:lstStyle/>
          <a:p>
            <a:fld id="{4FAB73BC-B049-4115-A692-8D63A059BFB8}" type="slidenum">
              <a:rPr lang="en-US" smtClean="0"/>
              <a:t>752</a:t>
            </a:fld>
            <a:endParaRPr lang="en-US"/>
          </a:p>
        </p:txBody>
      </p:sp>
    </p:spTree>
    <p:extLst>
      <p:ext uri="{BB962C8B-B14F-4D97-AF65-F5344CB8AC3E}">
        <p14:creationId xmlns:p14="http://schemas.microsoft.com/office/powerpoint/2010/main" val="171810237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753.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noAutofit/>
          </a:bodyPr>
          <a:lstStyle/>
          <a:p>
            <a:pPr marL="169859" indent="-169859">
              <a:spcAft>
                <a:spcPts val="600"/>
              </a:spcAft>
              <a:buFont typeface="Wingdings" panose="05000000000000000000" pitchFamily="2" charset="2"/>
            </a:pPr>
            <a:r>
              <a:rPr lang="en-US" altLang="zh-TW" sz="2700" smtClean="0"/>
              <a:t>26.2HSRP</a:t>
            </a:r>
            <a:br>
              <a:rPr lang="en-US" sz="2700"/>
            </a:br>
            <a:r>
              <a:rPr lang="en-US" altLang="zh-TW" sz="2700"/>
              <a:t>HSRP </a:t>
            </a:r>
            <a:r>
              <a:rPr lang="zh-TW" altLang="en-US" sz="2700"/>
              <a:t>概覽</a:t>
            </a:r>
          </a:p>
        </p:txBody>
      </p:sp>
      <p:sp>
        <p:nvSpPr>
          <p:cNvPr id="4" name="Content Placeholder 3">
            <a:extLst>
              <a:ext uri="{FF2B5EF4-FFF2-40B4-BE49-F238E27FC236}">
                <a16:creationId xmlns:a16="http://schemas.microsoft.com/office/drawing/2014/main" id="{81400BE2-4975-1F4D-99D8-C232353A974E}"/>
              </a:ext>
            </a:extLst>
          </p:cNvPr>
          <p:cNvSpPr>
            <a:spLocks noGrp="1"/>
          </p:cNvSpPr>
          <p:nvPr>
            <p:ph idx="1"/>
          </p:nvPr>
        </p:nvSpPr>
        <p:spPr>
          <a:xfrm>
            <a:off x="474662" y="1589088"/>
            <a:ext cx="8280057" cy="3689897"/>
          </a:xfrm>
        </p:spPr>
        <p:txBody>
          <a:bodyPr/>
          <a:lstStyle/>
          <a:p>
            <a:pPr marL="0" indent="0" algn="l"/>
            <a:r>
              <a:rPr lang="zh-TW" altLang="en-US" sz="1400">
                <a:solidFill>
                  <a:srgbClr val="000000"/>
                </a:solidFill>
              </a:rPr>
              <a:t>思科提供適用於 </a:t>
            </a:r>
            <a:r>
              <a:rPr lang="en-US" altLang="zh-TW" sz="1400">
                <a:solidFill>
                  <a:srgbClr val="000000"/>
                </a:solidFill>
              </a:rPr>
              <a:t>IPv6 </a:t>
            </a:r>
            <a:r>
              <a:rPr lang="zh-TW" altLang="en-US" sz="1400">
                <a:solidFill>
                  <a:srgbClr val="000000"/>
                </a:solidFill>
              </a:rPr>
              <a:t>的 </a:t>
            </a:r>
            <a:r>
              <a:rPr lang="en-US" altLang="zh-TW" sz="1400">
                <a:solidFill>
                  <a:srgbClr val="000000"/>
                </a:solidFill>
              </a:rPr>
              <a:t>HSRP </a:t>
            </a:r>
            <a:r>
              <a:rPr lang="zh-TW" altLang="en-US" sz="1400">
                <a:solidFill>
                  <a:srgbClr val="000000"/>
                </a:solidFill>
              </a:rPr>
              <a:t>和 </a:t>
            </a:r>
            <a:r>
              <a:rPr lang="en-US" altLang="zh-TW" sz="1400">
                <a:solidFill>
                  <a:srgbClr val="000000"/>
                </a:solidFill>
              </a:rPr>
              <a:t>HSRP</a:t>
            </a:r>
            <a:r>
              <a:rPr lang="zh-TW" altLang="en-US" sz="1400">
                <a:solidFill>
                  <a:srgbClr val="000000"/>
                </a:solidFill>
              </a:rPr>
              <a:t>，以避免在預設路由器故障時遺失外部網路存取。</a:t>
            </a:r>
            <a:r>
              <a:rPr lang="en-US" altLang="zh-TW" sz="1400">
                <a:solidFill>
                  <a:srgbClr val="000000"/>
                </a:solidFill>
              </a:rPr>
              <a:t>HSRP </a:t>
            </a:r>
            <a:r>
              <a:rPr lang="zh-TW" altLang="en-US" sz="1400">
                <a:solidFill>
                  <a:srgbClr val="000000"/>
                </a:solidFill>
              </a:rPr>
              <a:t>是 </a:t>
            </a:r>
            <a:r>
              <a:rPr lang="en-US" altLang="zh-TW" sz="1400">
                <a:solidFill>
                  <a:srgbClr val="000000"/>
                </a:solidFill>
              </a:rPr>
              <a:t>Cisco </a:t>
            </a:r>
            <a:r>
              <a:rPr lang="zh-TW" altLang="en-US" sz="1400">
                <a:solidFill>
                  <a:srgbClr val="000000"/>
                </a:solidFill>
              </a:rPr>
              <a:t>專有的 </a:t>
            </a:r>
            <a:r>
              <a:rPr lang="en-US" altLang="zh-TW" sz="1400">
                <a:solidFill>
                  <a:srgbClr val="000000"/>
                </a:solidFill>
              </a:rPr>
              <a:t>FHRP</a:t>
            </a:r>
            <a:r>
              <a:rPr lang="zh-TW" altLang="en-US" sz="1400">
                <a:solidFill>
                  <a:srgbClr val="000000"/>
                </a:solidFill>
              </a:rPr>
              <a:t>，旨在允許第一個跳躍點 </a:t>
            </a:r>
            <a:r>
              <a:rPr lang="en-US" altLang="zh-TW" sz="1400">
                <a:solidFill>
                  <a:srgbClr val="000000"/>
                </a:solidFill>
              </a:rPr>
              <a:t>IP </a:t>
            </a:r>
            <a:r>
              <a:rPr lang="zh-TW" altLang="en-US" sz="1400">
                <a:solidFill>
                  <a:srgbClr val="000000"/>
                </a:solidFill>
              </a:rPr>
              <a:t>裝置的透明容錯移轉。</a:t>
            </a:r>
          </a:p>
          <a:p>
            <a:pPr marL="0" indent="0" algn="l"/>
            <a:endParaRPr lang="en-US" sz="1400">
              <a:solidFill>
                <a:srgbClr val="000000"/>
              </a:solidFill>
            </a:endParaRPr>
          </a:p>
          <a:p>
            <a:pPr marL="0" indent="0" algn="l"/>
            <a:r>
              <a:rPr lang="en-US" altLang="zh-TW" sz="1400">
                <a:solidFill>
                  <a:srgbClr val="000000"/>
                </a:solidFill>
              </a:rPr>
              <a:t>HSRP </a:t>
            </a:r>
            <a:r>
              <a:rPr lang="zh-TW" altLang="en-US" sz="1400">
                <a:solidFill>
                  <a:srgbClr val="000000"/>
                </a:solidFill>
              </a:rPr>
              <a:t>透過為設定 </a:t>
            </a:r>
            <a:r>
              <a:rPr lang="en-US" altLang="zh-TW" sz="1400">
                <a:solidFill>
                  <a:srgbClr val="000000"/>
                </a:solidFill>
              </a:rPr>
              <a:t>IP </a:t>
            </a:r>
            <a:r>
              <a:rPr lang="zh-TW" altLang="en-US" sz="1400">
                <a:solidFill>
                  <a:srgbClr val="000000"/>
                </a:solidFill>
              </a:rPr>
              <a:t>預設閘道位址的網路上的 </a:t>
            </a:r>
            <a:r>
              <a:rPr lang="en-US" altLang="zh-TW" sz="1400">
                <a:solidFill>
                  <a:srgbClr val="000000"/>
                </a:solidFill>
              </a:rPr>
              <a:t>IP </a:t>
            </a:r>
            <a:r>
              <a:rPr lang="zh-TW" altLang="en-US" sz="1400">
                <a:solidFill>
                  <a:srgbClr val="000000"/>
                </a:solidFill>
              </a:rPr>
              <a:t>主機提供第一躍點路由備援，以確保高網路可用性。</a:t>
            </a:r>
            <a:r>
              <a:rPr lang="en-US" altLang="zh-TW" sz="1400">
                <a:solidFill>
                  <a:srgbClr val="000000"/>
                </a:solidFill>
              </a:rPr>
              <a:t>HSRP </a:t>
            </a:r>
            <a:r>
              <a:rPr lang="zh-TW" altLang="en-US" sz="1400">
                <a:solidFill>
                  <a:srgbClr val="000000"/>
                </a:solidFill>
              </a:rPr>
              <a:t>在一組路由器用於選擇活動設備和待命設備。在一組裝置介面中，作用中的裝置是用來路由封包的裝置；待命裝置是在作用中裝置失敗或符合預設條件時接管的裝置。</a:t>
            </a:r>
            <a:r>
              <a:rPr lang="en-US" altLang="zh-TW" sz="1400">
                <a:solidFill>
                  <a:srgbClr val="000000"/>
                </a:solidFill>
              </a:rPr>
              <a:t>HSRP </a:t>
            </a:r>
            <a:r>
              <a:rPr lang="zh-TW" altLang="en-US" sz="1400">
                <a:solidFill>
                  <a:srgbClr val="000000"/>
                </a:solidFill>
              </a:rPr>
              <a:t>待命路由器的功能是監控 </a:t>
            </a:r>
            <a:r>
              <a:rPr lang="en-US" altLang="zh-TW" sz="1400">
                <a:solidFill>
                  <a:srgbClr val="000000"/>
                </a:solidFill>
              </a:rPr>
              <a:t>HSRP </a:t>
            </a:r>
            <a:r>
              <a:rPr lang="zh-TW" altLang="en-US" sz="1400">
                <a:solidFill>
                  <a:srgbClr val="000000"/>
                </a:solidFill>
              </a:rPr>
              <a:t>群組的運作狀態，並在主動路由器故障時迅速承擔封包轉送的責任。</a:t>
            </a:r>
          </a:p>
          <a:p>
            <a:pPr marL="0" indent="0" algn="l"/>
            <a:endParaRPr lang="en-US" sz="1400">
              <a:solidFill>
                <a:srgbClr val="000000"/>
              </a:solidFill>
            </a:endParaRPr>
          </a:p>
        </p:txBody>
      </p:sp>
      <p:sp>
        <p:nvSpPr>
          <p:cNvPr id="2" name="投影片編號版面配置區 1"/>
          <p:cNvSpPr>
            <a:spLocks noGrp="1"/>
          </p:cNvSpPr>
          <p:nvPr>
            <p:ph type="sldNum" sz="quarter" idx="12"/>
          </p:nvPr>
        </p:nvSpPr>
        <p:spPr/>
        <p:txBody>
          <a:bodyPr/>
          <a:lstStyle/>
          <a:p>
            <a:fld id="{4FAB73BC-B049-4115-A692-8D63A059BFB8}" type="slidenum">
              <a:rPr lang="en-US" smtClean="0"/>
              <a:t>753</a:t>
            </a:fld>
            <a:endParaRPr lang="en-US"/>
          </a:p>
        </p:txBody>
      </p:sp>
    </p:spTree>
    <p:extLst>
      <p:ext uri="{BB962C8B-B14F-4D97-AF65-F5344CB8AC3E}">
        <p14:creationId xmlns:p14="http://schemas.microsoft.com/office/powerpoint/2010/main" val="199915271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754.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noAutofit/>
          </a:bodyPr>
          <a:lstStyle/>
          <a:p>
            <a:pPr marL="169859" indent="-169859">
              <a:spcAft>
                <a:spcPts val="600"/>
              </a:spcAft>
              <a:buFont typeface="Wingdings" panose="05000000000000000000" pitchFamily="2" charset="2"/>
            </a:pPr>
            <a:r>
              <a:rPr lang="en-US" altLang="zh-TW" sz="2700" smtClean="0"/>
              <a:t>26.2HSRP -</a:t>
            </a:r>
            <a:r>
              <a:rPr lang="zh-TW" altLang="en-US" sz="2700" smtClean="0"/>
              <a:t> </a:t>
            </a:r>
            <a:r>
              <a:rPr lang="en-US" altLang="zh-TW" sz="2700" smtClean="0"/>
              <a:t>HSRP</a:t>
            </a:r>
            <a:r>
              <a:rPr lang="zh-TW" altLang="en-US" sz="2700" smtClean="0"/>
              <a:t>的</a:t>
            </a:r>
            <a:r>
              <a:rPr lang="zh-TW" altLang="en-US" sz="2700"/>
              <a:t>優先順序及搶佔權</a:t>
            </a:r>
          </a:p>
        </p:txBody>
      </p:sp>
      <p:sp>
        <p:nvSpPr>
          <p:cNvPr id="5" name="Content Placeholder 4">
            <a:extLst>
              <a:ext uri="{FF2B5EF4-FFF2-40B4-BE49-F238E27FC236}">
                <a16:creationId xmlns:a16="http://schemas.microsoft.com/office/drawing/2014/main" id="{6F5BBAAA-B22D-324B-8BD3-79C7933D1A7D}"/>
              </a:ext>
            </a:extLst>
          </p:cNvPr>
          <p:cNvSpPr>
            <a:spLocks noGrp="1"/>
          </p:cNvSpPr>
          <p:nvPr>
            <p:ph idx="1"/>
          </p:nvPr>
        </p:nvSpPr>
        <p:spPr>
          <a:xfrm>
            <a:off x="74816" y="1589088"/>
            <a:ext cx="4813069" cy="3612437"/>
          </a:xfrm>
        </p:spPr>
        <p:txBody>
          <a:bodyPr/>
          <a:lstStyle/>
          <a:p>
            <a:pPr marL="0" indent="0" algn="l"/>
            <a:r>
              <a:rPr lang="zh-TW" altLang="en-US" sz="1400">
                <a:solidFill>
                  <a:srgbClr val="000000"/>
                </a:solidFill>
              </a:rPr>
              <a:t>主動和待命路由器的角色是在 </a:t>
            </a:r>
            <a:r>
              <a:rPr lang="en-US" altLang="zh-TW" sz="1400">
                <a:solidFill>
                  <a:srgbClr val="000000"/>
                </a:solidFill>
              </a:rPr>
              <a:t>HSRP </a:t>
            </a:r>
            <a:r>
              <a:rPr lang="zh-TW" altLang="en-US" sz="1400">
                <a:solidFill>
                  <a:srgbClr val="000000"/>
                </a:solidFill>
              </a:rPr>
              <a:t>選舉過程中決定的。根據預設，具有數值最高 </a:t>
            </a:r>
            <a:r>
              <a:rPr lang="en-US" altLang="zh-TW" sz="1400">
                <a:solidFill>
                  <a:srgbClr val="000000"/>
                </a:solidFill>
              </a:rPr>
              <a:t>IPv4 </a:t>
            </a:r>
            <a:r>
              <a:rPr lang="zh-TW" altLang="en-US" sz="1400">
                <a:solidFill>
                  <a:srgbClr val="000000"/>
                </a:solidFill>
              </a:rPr>
              <a:t>位址的路由器會被選為作用中路由器。不過，最好是控制網路在正常情況下的運作方式，而不是讓網路發生機會。</a:t>
            </a:r>
          </a:p>
          <a:p>
            <a:pPr marL="342892" indent="-342892" algn="l">
              <a:buFont typeface="Arial" panose="020b0604020202020204" pitchFamily="34" charset="0"/>
              <a:buChar char="•"/>
            </a:pPr>
            <a:r>
              <a:rPr lang="en-US" altLang="zh-TW" sz="1400">
                <a:solidFill>
                  <a:srgbClr val="000000"/>
                </a:solidFill>
              </a:rPr>
              <a:t>HSRP </a:t>
            </a:r>
            <a:r>
              <a:rPr lang="zh-TW" altLang="en-US" sz="1400">
                <a:solidFill>
                  <a:srgbClr val="000000"/>
                </a:solidFill>
              </a:rPr>
              <a:t>優先順序可用來判斷主動式路由器。 </a:t>
            </a:r>
          </a:p>
          <a:p>
            <a:pPr marL="342892" indent="-342892" algn="l">
              <a:buFont typeface="Arial" panose="020b0604020202020204" pitchFamily="34" charset="0"/>
              <a:buChar char="•"/>
            </a:pPr>
            <a:r>
              <a:rPr lang="en-US" altLang="zh-TW" sz="1400">
                <a:solidFill>
                  <a:srgbClr val="000000"/>
                </a:solidFill>
              </a:rPr>
              <a:t>HSRP </a:t>
            </a:r>
            <a:r>
              <a:rPr lang="zh-TW" altLang="en-US" sz="1400">
                <a:solidFill>
                  <a:srgbClr val="000000"/>
                </a:solidFill>
              </a:rPr>
              <a:t>優先順序最高的路由器將成為作用中路由器。 </a:t>
            </a:r>
          </a:p>
          <a:p>
            <a:pPr marL="342892" indent="-342892" algn="l">
              <a:buFont typeface="Arial" panose="020b0604020202020204" pitchFamily="34" charset="0"/>
              <a:buChar char="•"/>
            </a:pPr>
            <a:r>
              <a:rPr lang="zh-TW" altLang="en-US" sz="1400">
                <a:solidFill>
                  <a:srgbClr val="000000"/>
                </a:solidFill>
              </a:rPr>
              <a:t>根據預設，</a:t>
            </a:r>
            <a:r>
              <a:rPr lang="en-US" altLang="zh-TW" sz="1400">
                <a:solidFill>
                  <a:srgbClr val="000000"/>
                </a:solidFill>
              </a:rPr>
              <a:t>HSRP </a:t>
            </a:r>
            <a:r>
              <a:rPr lang="zh-TW" altLang="en-US" sz="1400">
                <a:solidFill>
                  <a:srgbClr val="000000"/>
                </a:solidFill>
              </a:rPr>
              <a:t>優先順序為 </a:t>
            </a:r>
            <a:r>
              <a:rPr lang="en-US" altLang="zh-TW" sz="1400">
                <a:solidFill>
                  <a:srgbClr val="000000"/>
                </a:solidFill>
              </a:rPr>
              <a:t>100</a:t>
            </a:r>
            <a:r>
              <a:rPr lang="zh-TW" altLang="en-US" sz="1400">
                <a:solidFill>
                  <a:srgbClr val="000000"/>
                </a:solidFill>
              </a:rPr>
              <a:t>。</a:t>
            </a:r>
          </a:p>
          <a:p>
            <a:pPr marL="342892" indent="-342892" algn="l">
              <a:buFont typeface="Arial" panose="020b0604020202020204" pitchFamily="34" charset="0"/>
              <a:buChar char="•"/>
            </a:pPr>
            <a:r>
              <a:rPr lang="zh-TW" altLang="en-US" sz="1400">
                <a:solidFill>
                  <a:srgbClr val="000000"/>
                </a:solidFill>
              </a:rPr>
              <a:t>如果優先順序相等，則會選擇具有數值最高 </a:t>
            </a:r>
            <a:r>
              <a:rPr lang="en-US" altLang="zh-TW" sz="1400">
                <a:solidFill>
                  <a:srgbClr val="000000"/>
                </a:solidFill>
              </a:rPr>
              <a:t>IPv4 </a:t>
            </a:r>
            <a:r>
              <a:rPr lang="zh-TW" altLang="en-US" sz="1400">
                <a:solidFill>
                  <a:srgbClr val="000000"/>
                </a:solidFill>
              </a:rPr>
              <a:t>位址的路由器做為主動路由器。</a:t>
            </a:r>
          </a:p>
          <a:p>
            <a:pPr marL="342892" indent="-342892" algn="l">
              <a:buFont typeface="Arial" panose="020b0604020202020204" pitchFamily="34" charset="0"/>
              <a:buChar char="•"/>
            </a:pPr>
            <a:r>
              <a:rPr lang="zh-TW" altLang="en-US" sz="1400">
                <a:solidFill>
                  <a:srgbClr val="000000"/>
                </a:solidFill>
              </a:rPr>
              <a:t>若要將路由器設定為作用中路由器，請使用 </a:t>
            </a:r>
            <a:r>
              <a:rPr lang="en-US" altLang="zh-TW" sz="1400" b="1">
                <a:solidFill>
                  <a:srgbClr val="000000"/>
                </a:solidFill>
              </a:rPr>
              <a:t>standby priority</a:t>
            </a:r>
            <a:r>
              <a:rPr lang="zh-TW" altLang="en-US" sz="1400">
                <a:solidFill>
                  <a:srgbClr val="000000"/>
                </a:solidFill>
              </a:rPr>
              <a:t> 介面指令。</a:t>
            </a:r>
            <a:r>
              <a:rPr lang="en-US" altLang="zh-TW" sz="1400">
                <a:solidFill>
                  <a:srgbClr val="000000"/>
                </a:solidFill>
              </a:rPr>
              <a:t>HSRP </a:t>
            </a:r>
            <a:r>
              <a:rPr lang="zh-TW" altLang="en-US" sz="1400">
                <a:solidFill>
                  <a:srgbClr val="000000"/>
                </a:solidFill>
              </a:rPr>
              <a:t>優先順序的範圍是 </a:t>
            </a:r>
            <a:r>
              <a:rPr lang="en-US" altLang="zh-TW" sz="1400">
                <a:solidFill>
                  <a:srgbClr val="000000"/>
                </a:solidFill>
              </a:rPr>
              <a:t>0 </a:t>
            </a:r>
            <a:r>
              <a:rPr lang="zh-TW" altLang="en-US" sz="1400">
                <a:solidFill>
                  <a:srgbClr val="000000"/>
                </a:solidFill>
              </a:rPr>
              <a:t>到 </a:t>
            </a:r>
            <a:r>
              <a:rPr lang="en-US" altLang="zh-TW" sz="1400">
                <a:solidFill>
                  <a:srgbClr val="000000"/>
                </a:solidFill>
              </a:rPr>
              <a:t>255</a:t>
            </a:r>
            <a:r>
              <a:rPr lang="zh-TW" altLang="en-US" sz="1400">
                <a:solidFill>
                  <a:srgbClr val="000000"/>
                </a:solidFill>
              </a:rPr>
              <a:t>。</a:t>
            </a:r>
          </a:p>
          <a:p>
            <a:pPr marL="342892" indent="-342892" algn="l">
              <a:buFont typeface="Arial" panose="020b0604020202020204" pitchFamily="34" charset="0"/>
              <a:buChar char="•"/>
            </a:pPr>
            <a:endParaRPr lang="en-US" sz="1200">
              <a:solidFill>
                <a:srgbClr val="000000"/>
              </a:solidFill>
            </a:endParaRPr>
          </a:p>
        </p:txBody>
      </p:sp>
      <p:pic>
        <p:nvPicPr>
          <p:cNvPr id="6" name="Picture 5">
            <a:extLst>
              <a:ext uri="{FF2B5EF4-FFF2-40B4-BE49-F238E27FC236}">
                <a16:creationId xmlns:a16="http://schemas.microsoft.com/office/drawing/2014/main" id="{1D2FA1F9-0021-49AB-B72A-CAD8F128BC10}"/>
              </a:ext>
            </a:extLst>
          </p:cNvPr>
          <p:cNvPicPr>
            <a:picLocks noChangeAspect="1"/>
          </p:cNvPicPr>
          <p:nvPr/>
        </p:nvPicPr>
        <p:blipFill>
          <a:blip r:embed="rId3"/>
          <a:stretch>
            <a:fillRect/>
          </a:stretch>
        </p:blipFill>
        <p:spPr>
          <a:xfrm>
            <a:off x="5092689" y="2370167"/>
            <a:ext cx="3835181" cy="2415755"/>
          </a:xfrm>
          <a:prstGeom prst="rect">
            <a:avLst/>
          </a:prstGeom>
        </p:spPr>
      </p:pic>
      <p:sp>
        <p:nvSpPr>
          <p:cNvPr id="2" name="投影片編號版面配置區 1"/>
          <p:cNvSpPr>
            <a:spLocks noGrp="1"/>
          </p:cNvSpPr>
          <p:nvPr>
            <p:ph type="sldNum" sz="quarter" idx="12"/>
          </p:nvPr>
        </p:nvSpPr>
        <p:spPr/>
        <p:txBody>
          <a:bodyPr/>
          <a:lstStyle/>
          <a:p>
            <a:fld id="{4FAB73BC-B049-4115-A692-8D63A059BFB8}" type="slidenum">
              <a:rPr lang="en-US" smtClean="0"/>
              <a:t>754</a:t>
            </a:fld>
            <a:endParaRPr lang="en-US"/>
          </a:p>
        </p:txBody>
      </p:sp>
    </p:spTree>
    <p:extLst>
      <p:ext uri="{BB962C8B-B14F-4D97-AF65-F5344CB8AC3E}">
        <p14:creationId xmlns:p14="http://schemas.microsoft.com/office/powerpoint/2010/main" val="419634679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755.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noAutofit/>
          </a:bodyPr>
          <a:lstStyle/>
          <a:p>
            <a:pPr marL="169859" indent="-169859">
              <a:spcAft>
                <a:spcPts val="600"/>
              </a:spcAft>
              <a:buFont typeface="Wingdings" panose="05000000000000000000" pitchFamily="2" charset="2"/>
            </a:pPr>
            <a:r>
              <a:rPr lang="en-US" altLang="zh-TW" sz="2700"/>
              <a:t>26.2HSRP -</a:t>
            </a:r>
            <a:r>
              <a:rPr lang="zh-TW" altLang="en-US" sz="2700"/>
              <a:t> </a:t>
            </a:r>
            <a:r>
              <a:rPr lang="en-US" altLang="zh-TW" sz="2700" smtClean="0"/>
              <a:t>HSRP </a:t>
            </a:r>
            <a:r>
              <a:rPr lang="zh-TW" altLang="en-US" sz="2700" smtClean="0"/>
              <a:t>的</a:t>
            </a:r>
            <a:r>
              <a:rPr lang="zh-TW" altLang="en-US" sz="2700"/>
              <a:t>優先次序及搶佔權 </a:t>
            </a:r>
            <a:r>
              <a:rPr lang="en-US" altLang="zh-TW" sz="2700"/>
              <a:t>(</a:t>
            </a:r>
            <a:r>
              <a:rPr lang="zh-TW" altLang="en-US" sz="2700"/>
              <a:t>續</a:t>
            </a:r>
            <a:r>
              <a:rPr lang="en-US" altLang="zh-TW" sz="2700"/>
              <a:t>) </a:t>
            </a:r>
          </a:p>
        </p:txBody>
      </p:sp>
      <p:sp>
        <p:nvSpPr>
          <p:cNvPr id="4" name="Content Placeholder 3">
            <a:extLst>
              <a:ext uri="{FF2B5EF4-FFF2-40B4-BE49-F238E27FC236}">
                <a16:creationId xmlns:a16="http://schemas.microsoft.com/office/drawing/2014/main" id="{A4E41E6A-CDF5-0640-8804-41A2B2B6B6A0}"/>
              </a:ext>
            </a:extLst>
          </p:cNvPr>
          <p:cNvSpPr>
            <a:spLocks noGrp="1"/>
          </p:cNvSpPr>
          <p:nvPr>
            <p:ph idx="1"/>
          </p:nvPr>
        </p:nvSpPr>
        <p:spPr>
          <a:xfrm>
            <a:off x="0" y="1589088"/>
            <a:ext cx="4896196" cy="3689897"/>
          </a:xfrm>
        </p:spPr>
        <p:txBody>
          <a:bodyPr/>
          <a:lstStyle/>
          <a:p>
            <a:pPr marL="0" indent="0" algn="l"/>
            <a:r>
              <a:rPr lang="zh-TW" altLang="en-US" sz="1400">
                <a:solidFill>
                  <a:srgbClr val="000000"/>
                </a:solidFill>
              </a:rPr>
              <a:t>根據預設，路由器成為 </a:t>
            </a:r>
            <a:r>
              <a:rPr lang="en-US" altLang="zh-TW" sz="1400">
                <a:solidFill>
                  <a:srgbClr val="000000"/>
                </a:solidFill>
              </a:rPr>
              <a:t>Active </a:t>
            </a:r>
            <a:r>
              <a:rPr lang="zh-TW" altLang="en-US" sz="1400">
                <a:solidFill>
                  <a:srgbClr val="000000"/>
                </a:solidFill>
              </a:rPr>
              <a:t>路由器後，即使其他路由器上線的 </a:t>
            </a:r>
            <a:r>
              <a:rPr lang="en-US" altLang="zh-TW" sz="1400">
                <a:solidFill>
                  <a:srgbClr val="000000"/>
                </a:solidFill>
              </a:rPr>
              <a:t>HSRP </a:t>
            </a:r>
            <a:r>
              <a:rPr lang="zh-TW" altLang="en-US" sz="1400">
                <a:solidFill>
                  <a:srgbClr val="000000"/>
                </a:solidFill>
              </a:rPr>
              <a:t>優先順序較高，它仍會保持 </a:t>
            </a:r>
            <a:r>
              <a:rPr lang="en-US" altLang="zh-TW" sz="1400">
                <a:solidFill>
                  <a:srgbClr val="000000"/>
                </a:solidFill>
              </a:rPr>
              <a:t>Active </a:t>
            </a:r>
            <a:r>
              <a:rPr lang="zh-TW" altLang="en-US" sz="1400">
                <a:solidFill>
                  <a:srgbClr val="000000"/>
                </a:solidFill>
              </a:rPr>
              <a:t>路由器。</a:t>
            </a:r>
          </a:p>
          <a:p>
            <a:pPr marL="342892" indent="-342892" algn="l">
              <a:buFont typeface="Arial" panose="020b0604020202020204" pitchFamily="34" charset="0"/>
              <a:buChar char="•"/>
            </a:pPr>
            <a:r>
              <a:rPr lang="zh-TW" altLang="en-US" sz="1400">
                <a:solidFill>
                  <a:srgbClr val="000000"/>
                </a:solidFill>
              </a:rPr>
              <a:t>若要在較高優先順序的路由器上線時強制執行新的 </a:t>
            </a:r>
            <a:r>
              <a:rPr lang="en-US" altLang="zh-TW" sz="1400">
                <a:solidFill>
                  <a:srgbClr val="000000"/>
                </a:solidFill>
              </a:rPr>
              <a:t>HSRP </a:t>
            </a:r>
            <a:r>
              <a:rPr lang="zh-TW" altLang="en-US" sz="1400">
                <a:solidFill>
                  <a:srgbClr val="000000"/>
                </a:solidFill>
              </a:rPr>
              <a:t>選擇程序，必須使用 </a:t>
            </a:r>
            <a:r>
              <a:rPr lang="en-US" altLang="zh-TW" sz="1400" b="1">
                <a:solidFill>
                  <a:srgbClr val="000000"/>
                </a:solidFill>
              </a:rPr>
              <a:t>standby preempt</a:t>
            </a:r>
            <a:r>
              <a:rPr lang="zh-TW" altLang="en-US" sz="1400">
                <a:solidFill>
                  <a:srgbClr val="000000"/>
                </a:solidFill>
              </a:rPr>
              <a:t> 介面命令來啟用搶佔 。搶佔是 </a:t>
            </a:r>
            <a:r>
              <a:rPr lang="en-US" altLang="zh-TW" sz="1400">
                <a:solidFill>
                  <a:srgbClr val="000000"/>
                </a:solidFill>
              </a:rPr>
              <a:t>HSRP </a:t>
            </a:r>
            <a:r>
              <a:rPr lang="zh-TW" altLang="en-US" sz="1400">
                <a:solidFill>
                  <a:srgbClr val="000000"/>
                </a:solidFill>
              </a:rPr>
              <a:t>路由器觸發重選過程的能力。啟用搶佔後，</a:t>
            </a:r>
            <a:r>
              <a:rPr lang="en-US" altLang="zh-TW" sz="1400">
                <a:solidFill>
                  <a:srgbClr val="000000"/>
                </a:solidFill>
              </a:rPr>
              <a:t>HSRP </a:t>
            </a:r>
            <a:r>
              <a:rPr lang="zh-TW" altLang="en-US" sz="1400">
                <a:solidFill>
                  <a:srgbClr val="000000"/>
                </a:solidFill>
              </a:rPr>
              <a:t>優先順序較高的路由器將擔任主動路由器的角色。</a:t>
            </a:r>
          </a:p>
          <a:p>
            <a:pPr marL="342892" indent="-342892" algn="l">
              <a:buFont typeface="Arial" panose="020b0604020202020204" pitchFamily="34" charset="0"/>
              <a:buChar char="•"/>
            </a:pPr>
            <a:r>
              <a:rPr lang="zh-TW" altLang="en-US" sz="1400">
                <a:solidFill>
                  <a:srgbClr val="000000"/>
                </a:solidFill>
              </a:rPr>
              <a:t>如果路由器具有較高的優先順序，</a:t>
            </a:r>
            <a:r>
              <a:rPr lang="en-US" altLang="zh-TW" sz="1400">
                <a:solidFill>
                  <a:srgbClr val="000000"/>
                </a:solidFill>
              </a:rPr>
              <a:t>Preemption </a:t>
            </a:r>
            <a:r>
              <a:rPr lang="zh-TW" altLang="en-US" sz="1400">
                <a:solidFill>
                  <a:srgbClr val="000000"/>
                </a:solidFill>
              </a:rPr>
              <a:t>只允許路由器成為活動路由器。啟用搶佔的路由器，具有相同的優先順序，但較高的 </a:t>
            </a:r>
            <a:r>
              <a:rPr lang="en-US" altLang="zh-TW" sz="1400">
                <a:solidFill>
                  <a:srgbClr val="000000"/>
                </a:solidFill>
              </a:rPr>
              <a:t>IPv4 </a:t>
            </a:r>
            <a:r>
              <a:rPr lang="zh-TW" altLang="en-US" sz="1400">
                <a:solidFill>
                  <a:srgbClr val="000000"/>
                </a:solidFill>
              </a:rPr>
              <a:t>地址將不會搶佔活動路由器。請參考圖中的拓樸。</a:t>
            </a:r>
          </a:p>
          <a:p>
            <a:pPr marL="0" indent="0" algn="l"/>
            <a:r>
              <a:rPr lang="zh-TW" altLang="en-US" sz="1200" b="1">
                <a:solidFill>
                  <a:srgbClr val="000000"/>
                </a:solidFill>
              </a:rPr>
              <a:t>注意</a:t>
            </a:r>
            <a:r>
              <a:rPr lang="zh-TW" altLang="en-US" sz="1200">
                <a:solidFill>
                  <a:srgbClr val="000000"/>
                </a:solidFill>
              </a:rPr>
              <a:t>：在停用搶佔時，如果選舉過程中沒有其他路由器，則首先啟動的路由器將成為 </a:t>
            </a:r>
            <a:r>
              <a:rPr lang="en-US" altLang="zh-TW" sz="1200">
                <a:solidFill>
                  <a:srgbClr val="000000"/>
                </a:solidFill>
              </a:rPr>
              <a:t>Active </a:t>
            </a:r>
            <a:r>
              <a:rPr lang="zh-TW" altLang="en-US" sz="1200">
                <a:solidFill>
                  <a:srgbClr val="000000"/>
                </a:solidFill>
              </a:rPr>
              <a:t>路由器。 </a:t>
            </a:r>
          </a:p>
          <a:p>
            <a:pPr marL="342892" indent="-342892" algn="l">
              <a:buFont typeface="Arial" panose="020b0604020202020204" pitchFamily="34" charset="0"/>
              <a:buChar char="•"/>
            </a:pPr>
            <a:endParaRPr lang="en-US" sz="1200">
              <a:solidFill>
                <a:srgbClr val="000000"/>
              </a:solidFill>
            </a:endParaRPr>
          </a:p>
        </p:txBody>
      </p:sp>
      <p:pic>
        <p:nvPicPr>
          <p:cNvPr id="7" name="Picture 6">
            <a:extLst>
              <a:ext uri="{FF2B5EF4-FFF2-40B4-BE49-F238E27FC236}">
                <a16:creationId xmlns:a16="http://schemas.microsoft.com/office/drawing/2014/main" id="{C6F27F9D-11B5-114E-AA42-B00DF8AA05C3}"/>
              </a:ext>
            </a:extLst>
          </p:cNvPr>
          <p:cNvPicPr>
            <a:picLocks noChangeAspect="1"/>
          </p:cNvPicPr>
          <p:nvPr/>
        </p:nvPicPr>
        <p:blipFill>
          <a:blip r:embed="rId3"/>
          <a:stretch>
            <a:fillRect/>
          </a:stretch>
        </p:blipFill>
        <p:spPr>
          <a:xfrm>
            <a:off x="5184747" y="2229436"/>
            <a:ext cx="3808786" cy="2399129"/>
          </a:xfrm>
          <a:prstGeom prst="rect">
            <a:avLst/>
          </a:prstGeom>
        </p:spPr>
      </p:pic>
      <p:sp>
        <p:nvSpPr>
          <p:cNvPr id="2" name="投影片編號版面配置區 1"/>
          <p:cNvSpPr>
            <a:spLocks noGrp="1"/>
          </p:cNvSpPr>
          <p:nvPr>
            <p:ph type="sldNum" sz="quarter" idx="12"/>
          </p:nvPr>
        </p:nvSpPr>
        <p:spPr/>
        <p:txBody>
          <a:bodyPr/>
          <a:lstStyle/>
          <a:p>
            <a:fld id="{4FAB73BC-B049-4115-A692-8D63A059BFB8}" type="slidenum">
              <a:rPr lang="en-US" smtClean="0"/>
              <a:t>755</a:t>
            </a:fld>
            <a:endParaRPr lang="en-US"/>
          </a:p>
        </p:txBody>
      </p:sp>
    </p:spTree>
    <p:extLst>
      <p:ext uri="{BB962C8B-B14F-4D97-AF65-F5344CB8AC3E}">
        <p14:creationId xmlns:p14="http://schemas.microsoft.com/office/powerpoint/2010/main" val="295311408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756.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noAutofit/>
          </a:bodyPr>
          <a:lstStyle/>
          <a:p>
            <a:pPr marL="169859" indent="-169859">
              <a:spcAft>
                <a:spcPts val="600"/>
              </a:spcAft>
              <a:buFont typeface="Wingdings" panose="05000000000000000000" pitchFamily="2" charset="2"/>
            </a:pPr>
            <a:r>
              <a:rPr lang="en-US" altLang="zh-TW" sz="2700"/>
              <a:t>26.2HSRP -</a:t>
            </a:r>
            <a:br>
              <a:rPr lang="en-US" sz="2700"/>
            </a:br>
            <a:r>
              <a:rPr lang="en-US" altLang="zh-TW" sz="2700"/>
              <a:t>HSRP </a:t>
            </a:r>
            <a:r>
              <a:rPr lang="zh-TW" altLang="en-US" sz="2700"/>
              <a:t>狀態和計時</a:t>
            </a:r>
          </a:p>
        </p:txBody>
      </p:sp>
      <p:graphicFrame>
        <p:nvGraphicFramePr>
          <p:cNvPr id="6" name="Content Placeholder 5">
            <a:extLst>
              <a:ext uri="{FF2B5EF4-FFF2-40B4-BE49-F238E27FC236}">
                <a16:creationId xmlns:a16="http://schemas.microsoft.com/office/drawing/2014/main" id="{7FE344E1-48D1-4B48-ABFC-55F5BB949F83}"/>
              </a:ext>
            </a:extLst>
          </p:cNvPr>
          <p:cNvGraphicFramePr>
            <a:graphicFrameLocks noGrp="1"/>
          </p:cNvGraphicFramePr>
          <p:nvPr>
            <p:ph idx="1"/>
            <p:extLst/>
          </p:nvPr>
        </p:nvGraphicFramePr>
        <p:xfrm>
          <a:off x="431800" y="1589087"/>
          <a:ext cx="8280400" cy="2588260"/>
        </p:xfrm>
        <a:graphic>
          <a:graphicData uri="http://schemas.openxmlformats.org/drawingml/2006/table">
            <a:tbl>
              <a:tblPr firstRow="1" bandRow="1">
                <a:tableStyleId>{5C22544A-7EE6-4342-B048-85BDC9FD1C3A}</a:tableStyleId>
              </a:tblPr>
              <a:tblGrid>
                <a:gridCol w="1279709">
                  <a:extLst>
                    <a:ext uri="{9D8B030D-6E8A-4147-A177-3AD203B41FA5}">
                      <a16:colId xmlns:a16="http://schemas.microsoft.com/office/drawing/2014/main" val="3026019774"/>
                    </a:ext>
                  </a:extLst>
                </a:gridCol>
                <a:gridCol w="7000691">
                  <a:extLst>
                    <a:ext uri="{9D8B030D-6E8A-4147-A177-3AD203B41FA5}">
                      <a16:colId xmlns:a16="http://schemas.microsoft.com/office/drawing/2014/main" val="541146387"/>
                    </a:ext>
                  </a:extLst>
                </a:gridCol>
              </a:tblGrid>
              <a:tr h="370840">
                <a:tc>
                  <a:txBody>
                    <a:bodyPr vert="horz" wrap="square"/>
                    <a:lstStyle/>
                    <a:p>
                      <a:pPr algn="l" rtl="0" fontAlgn="ctr"/>
                      <a:r>
                        <a:rPr lang="zh-TW" sz="1500">
                          <a:effectLst/>
                          <a:latin typeface="標楷體" pitchFamily="65" charset="-120"/>
                          <a:ea typeface="標楷體" panose="03000509000000000000" pitchFamily="65" charset="-120"/>
                        </a:rPr>
                        <a:t>HSRP 狀態</a:t>
                      </a:r>
                    </a:p>
                  </a:txBody>
                  <a:tcPr marL="47625" marR="47625" marT="47625" marB="47625" anchor="ctr"/>
                </a:tc>
                <a:tc>
                  <a:txBody>
                    <a:bodyPr vert="horz" wrap="square"/>
                    <a:lstStyle/>
                    <a:p>
                      <a:pPr algn="l" rtl="0" fontAlgn="ctr"/>
                      <a:r>
                        <a:rPr lang="zh-TW" sz="1500">
                          <a:effectLst/>
                          <a:latin typeface="標楷體" pitchFamily="65" charset="-120"/>
                          <a:ea typeface="標楷體" panose="03000509000000000000" pitchFamily="65" charset="-120"/>
                        </a:rPr>
                        <a:t>說明</a:t>
                      </a:r>
                    </a:p>
                  </a:txBody>
                  <a:tcPr marL="47625" marR="47625" marT="47625" marB="47625" anchor="ctr"/>
                </a:tc>
                <a:extLst>
                  <a:ext uri="{0D108BD9-81ED-4DB2-BD59-A6C34878D82A}">
                    <a16:rowId xmlns:a16="http://schemas.microsoft.com/office/drawing/2014/main" val="1133325050"/>
                  </a:ext>
                </a:extLst>
              </a:tr>
              <a:tr h="370840">
                <a:tc>
                  <a:txBody>
                    <a:bodyPr vert="horz" wrap="square"/>
                    <a:lstStyle/>
                    <a:p>
                      <a:pPr rtl="0" fontAlgn="ctr"/>
                      <a:r>
                        <a:rPr lang="zh-TW" sz="1500" b="0">
                          <a:solidFill>
                            <a:srgbClr val="000000"/>
                          </a:solidFill>
                          <a:effectLst/>
                          <a:latin typeface="標楷體" pitchFamily="65" charset="-120"/>
                          <a:ea typeface="標楷體" panose="03000509000000000000" pitchFamily="65" charset="-120"/>
                        </a:rPr>
                        <a:t>起始</a:t>
                      </a:r>
                    </a:p>
                  </a:txBody>
                  <a:tcPr marL="47625" marR="47625" marT="47625" marB="47625" anchor="ctr"/>
                </a:tc>
                <a:tc>
                  <a:txBody>
                    <a:bodyPr vert="horz" wrap="square"/>
                    <a:lstStyle/>
                    <a:p>
                      <a:pPr rtl="0" fontAlgn="ctr"/>
                      <a:r>
                        <a:rPr lang="zh-TW" sz="1500" b="0">
                          <a:solidFill>
                            <a:srgbClr val="000000"/>
                          </a:solidFill>
                          <a:effectLst/>
                          <a:latin typeface="標楷體" pitchFamily="65" charset="-120"/>
                          <a:ea typeface="標楷體" panose="03000509000000000000" pitchFamily="65" charset="-120"/>
                        </a:rPr>
                        <a:t>此狀態是透過設定變更或介面第一次可用時進入。</a:t>
                      </a:r>
                    </a:p>
                  </a:txBody>
                  <a:tcPr marL="47625" marR="47625" marT="47625" marB="47625" anchor="ctr"/>
                </a:tc>
                <a:extLst>
                  <a:ext uri="{0D108BD9-81ED-4DB2-BD59-A6C34878D82A}">
                    <a16:rowId xmlns:a16="http://schemas.microsoft.com/office/drawing/2014/main" val="1148319399"/>
                  </a:ext>
                </a:extLst>
              </a:tr>
              <a:tr h="552450">
                <a:tc>
                  <a:txBody>
                    <a:bodyPr vert="horz" wrap="square"/>
                    <a:lstStyle/>
                    <a:p>
                      <a:pPr rtl="0" fontAlgn="ctr"/>
                      <a:r>
                        <a:rPr lang="zh-TW" sz="1500" b="0">
                          <a:solidFill>
                            <a:srgbClr val="000000"/>
                          </a:solidFill>
                          <a:effectLst/>
                          <a:latin typeface="標楷體" pitchFamily="65" charset="-120"/>
                          <a:ea typeface="標楷體" panose="03000509000000000000" pitchFamily="65" charset="-120"/>
                        </a:rPr>
                        <a:t>學習</a:t>
                      </a:r>
                    </a:p>
                  </a:txBody>
                  <a:tcPr marL="47625" marR="47625" marT="47625" marB="47625" anchor="ctr"/>
                </a:tc>
                <a:tc>
                  <a:txBody>
                    <a:bodyPr vert="horz" wrap="square"/>
                    <a:lstStyle/>
                    <a:p>
                      <a:pPr rtl="0" fontAlgn="ctr"/>
                      <a:r>
                        <a:rPr lang="zh-TW" sz="1500" b="0">
                          <a:solidFill>
                            <a:srgbClr val="000000"/>
                          </a:solidFill>
                          <a:effectLst/>
                          <a:latin typeface="標楷體" pitchFamily="65" charset="-120"/>
                          <a:ea typeface="標楷體" panose="03000509000000000000" pitchFamily="65" charset="-120"/>
                        </a:rPr>
                        <a:t>路由器尚未確定虛擬 IP 位址，也尚未看到來自 Active 路由器的 Hello 訊息。在此狀態下，路由器會等待來自作用中路由器的訊息。</a:t>
                      </a:r>
                    </a:p>
                  </a:txBody>
                  <a:tcPr marL="47625" marR="47625" marT="47625" marB="47625" anchor="ctr"/>
                </a:tc>
                <a:extLst>
                  <a:ext uri="{0D108BD9-81ED-4DB2-BD59-A6C34878D82A}">
                    <a16:rowId xmlns:a16="http://schemas.microsoft.com/office/drawing/2014/main" val="917921214"/>
                  </a:ext>
                </a:extLst>
              </a:tr>
              <a:tr h="552450">
                <a:tc>
                  <a:txBody>
                    <a:bodyPr vert="horz" wrap="square"/>
                    <a:lstStyle/>
                    <a:p>
                      <a:pPr rtl="0" fontAlgn="ctr"/>
                      <a:r>
                        <a:rPr lang="zh-TW" sz="1500" b="0">
                          <a:solidFill>
                            <a:srgbClr val="000000"/>
                          </a:solidFill>
                          <a:effectLst/>
                          <a:latin typeface="標楷體" pitchFamily="65" charset="-120"/>
                          <a:ea typeface="標楷體" panose="03000509000000000000" pitchFamily="65" charset="-120"/>
                        </a:rPr>
                        <a:t>監聽(Listen)</a:t>
                      </a:r>
                    </a:p>
                  </a:txBody>
                  <a:tcPr marL="47625" marR="47625" marT="47625" marB="47625" anchor="ctr"/>
                </a:tc>
                <a:tc>
                  <a:txBody>
                    <a:bodyPr vert="horz" wrap="square"/>
                    <a:lstStyle/>
                    <a:p>
                      <a:pPr rtl="0" fontAlgn="ctr"/>
                      <a:r>
                        <a:rPr lang="zh-TW" sz="1500" b="0">
                          <a:solidFill>
                            <a:srgbClr val="000000"/>
                          </a:solidFill>
                          <a:effectLst/>
                          <a:latin typeface="標楷體" pitchFamily="65" charset="-120"/>
                          <a:ea typeface="標楷體" panose="03000509000000000000" pitchFamily="65" charset="-120"/>
                        </a:rPr>
                        <a:t>路由器知道虛擬 IP 地址，但路由器既不是活動路由器，也不是待命路由器。它監聽從這些路由器打招呼訊息。</a:t>
                      </a:r>
                    </a:p>
                  </a:txBody>
                  <a:tcPr marL="47625" marR="47625" marT="47625" marB="47625" anchor="ctr"/>
                </a:tc>
                <a:extLst>
                  <a:ext uri="{0D108BD9-81ED-4DB2-BD59-A6C34878D82A}">
                    <a16:rowId xmlns:a16="http://schemas.microsoft.com/office/drawing/2014/main" val="3623876716"/>
                  </a:ext>
                </a:extLst>
              </a:tr>
              <a:tr h="370840">
                <a:tc>
                  <a:txBody>
                    <a:bodyPr vert="horz" wrap="square"/>
                    <a:lstStyle/>
                    <a:p>
                      <a:pPr rtl="0" fontAlgn="ctr"/>
                      <a:r>
                        <a:rPr lang="zh-TW" sz="1500" b="0">
                          <a:solidFill>
                            <a:srgbClr val="000000"/>
                          </a:solidFill>
                          <a:effectLst/>
                          <a:latin typeface="標楷體" pitchFamily="65" charset="-120"/>
                          <a:ea typeface="標楷體" panose="03000509000000000000" pitchFamily="65" charset="-120"/>
                        </a:rPr>
                        <a:t>說話(Speak)</a:t>
                      </a:r>
                    </a:p>
                  </a:txBody>
                  <a:tcPr marL="47625" marR="47625" marT="47625" marB="47625" anchor="ctr"/>
                </a:tc>
                <a:tc>
                  <a:txBody>
                    <a:bodyPr vert="horz" wrap="square"/>
                    <a:lstStyle/>
                    <a:p>
                      <a:pPr rtl="0" fontAlgn="ctr"/>
                      <a:r>
                        <a:rPr lang="zh-TW" sz="1500" b="0">
                          <a:solidFill>
                            <a:srgbClr val="000000"/>
                          </a:solidFill>
                          <a:effectLst/>
                          <a:latin typeface="標楷體" pitchFamily="65" charset="-120"/>
                          <a:ea typeface="標楷體" panose="03000509000000000000" pitchFamily="65" charset="-120"/>
                        </a:rPr>
                        <a:t>路由器發送定期打招呼訊息，並積極參與活動和/或待命路由器的選舉。</a:t>
                      </a:r>
                    </a:p>
                  </a:txBody>
                  <a:tcPr marL="47625" marR="47625" marT="47625" marB="47625" anchor="ctr"/>
                </a:tc>
                <a:extLst>
                  <a:ext uri="{0D108BD9-81ED-4DB2-BD59-A6C34878D82A}">
                    <a16:rowId xmlns:a16="http://schemas.microsoft.com/office/drawing/2014/main" val="326289891"/>
                  </a:ext>
                </a:extLst>
              </a:tr>
              <a:tr h="370840">
                <a:tc>
                  <a:txBody>
                    <a:bodyPr vert="horz" wrap="square"/>
                    <a:lstStyle/>
                    <a:p>
                      <a:pPr rtl="0" fontAlgn="ctr"/>
                      <a:r>
                        <a:rPr lang="zh-TW" sz="1500" b="0">
                          <a:solidFill>
                            <a:srgbClr val="000000"/>
                          </a:solidFill>
                          <a:effectLst/>
                          <a:latin typeface="標楷體" pitchFamily="65" charset="-120"/>
                          <a:ea typeface="標楷體" panose="03000509000000000000" pitchFamily="65" charset="-120"/>
                        </a:rPr>
                        <a:t>待命</a:t>
                      </a:r>
                    </a:p>
                  </a:txBody>
                  <a:tcPr marL="47625" marR="47625" marT="47625" marB="47625" anchor="ctr"/>
                </a:tc>
                <a:tc>
                  <a:txBody>
                    <a:bodyPr vert="horz" wrap="square"/>
                    <a:lstStyle/>
                    <a:p>
                      <a:pPr rtl="0" fontAlgn="ctr"/>
                      <a:r>
                        <a:rPr lang="zh-TW" sz="1500" b="0">
                          <a:solidFill>
                            <a:srgbClr val="000000"/>
                          </a:solidFill>
                          <a:effectLst/>
                          <a:latin typeface="標楷體" pitchFamily="65" charset="-120"/>
                          <a:ea typeface="標楷體" panose="03000509000000000000" pitchFamily="65" charset="-120"/>
                        </a:rPr>
                        <a:t>路由器是成為下一個活動路由器的候選人，並定期發送 hello 訊息。</a:t>
                      </a:r>
                    </a:p>
                  </a:txBody>
                  <a:tcPr marL="47625" marR="47625" marT="47625" marB="47625" anchor="ctr"/>
                </a:tc>
                <a:extLst>
                  <a:ext uri="{0D108BD9-81ED-4DB2-BD59-A6C34878D82A}">
                    <a16:rowId xmlns:a16="http://schemas.microsoft.com/office/drawing/2014/main" val="3139545418"/>
                  </a:ext>
                </a:extLst>
              </a:tr>
            </a:tbl>
          </a:graphicData>
        </a:graphic>
      </p:graphicFrame>
      <p:sp>
        <p:nvSpPr>
          <p:cNvPr id="8" name="Rectangle 7">
            <a:extLst>
              <a:ext uri="{FF2B5EF4-FFF2-40B4-BE49-F238E27FC236}">
                <a16:creationId xmlns:a16="http://schemas.microsoft.com/office/drawing/2014/main" id="{E10172B9-E5FB-2B4A-B80F-2F1FE8313D8F}"/>
              </a:ext>
            </a:extLst>
          </p:cNvPr>
          <p:cNvSpPr/>
          <p:nvPr/>
        </p:nvSpPr>
        <p:spPr>
          <a:xfrm>
            <a:off x="431801" y="4300711"/>
            <a:ext cx="8280399" cy="1015663"/>
          </a:xfrm>
          <a:prstGeom prst="rect">
            <a:avLst/>
          </a:prstGeom>
        </p:spPr>
        <p:txBody>
          <a:bodyPr wrap="square">
            <a:spAutoFit/>
          </a:bodyPr>
          <a:lstStyle/>
          <a:p>
            <a:pPr rtl="0"/>
            <a:r>
              <a:rPr lang="zh-TW" altLang="en-US" sz="1500">
                <a:solidFill>
                  <a:srgbClr val="000000"/>
                </a:solidFill>
                <a:latin typeface="標楷體" pitchFamily="65" charset="-120"/>
                <a:ea typeface="標楷體" panose="03000509000000000000" pitchFamily="65" charset="-120"/>
              </a:rPr>
              <a:t>依預設，作用中和待命 </a:t>
            </a:r>
            <a:r>
              <a:rPr lang="en-US" altLang="zh-TW" sz="1500">
                <a:solidFill>
                  <a:srgbClr val="000000"/>
                </a:solidFill>
                <a:latin typeface="標楷體" pitchFamily="65" charset="-120"/>
                <a:ea typeface="標楷體" panose="03000509000000000000" pitchFamily="65" charset="-120"/>
              </a:rPr>
              <a:t>HSRP </a:t>
            </a:r>
            <a:r>
              <a:rPr lang="zh-TW" altLang="en-US" sz="1500">
                <a:solidFill>
                  <a:srgbClr val="000000"/>
                </a:solidFill>
                <a:latin typeface="標楷體" pitchFamily="65" charset="-120"/>
                <a:ea typeface="標楷體" panose="03000509000000000000" pitchFamily="65" charset="-120"/>
              </a:rPr>
              <a:t>路由器會每 </a:t>
            </a:r>
            <a:r>
              <a:rPr lang="en-US" altLang="zh-TW" sz="1500">
                <a:solidFill>
                  <a:srgbClr val="000000"/>
                </a:solidFill>
                <a:latin typeface="標楷體" pitchFamily="65" charset="-120"/>
                <a:ea typeface="標楷體" panose="03000509000000000000" pitchFamily="65" charset="-120"/>
              </a:rPr>
              <a:t>3 </a:t>
            </a:r>
            <a:r>
              <a:rPr lang="zh-TW" altLang="en-US" sz="1500">
                <a:solidFill>
                  <a:srgbClr val="000000"/>
                </a:solidFill>
                <a:latin typeface="標楷體" pitchFamily="65" charset="-120"/>
                <a:ea typeface="標楷體" panose="03000509000000000000" pitchFamily="65" charset="-120"/>
              </a:rPr>
              <a:t>秒傳送 </a:t>
            </a:r>
            <a:r>
              <a:rPr lang="en-US" altLang="zh-TW" sz="1500">
                <a:solidFill>
                  <a:srgbClr val="000000"/>
                </a:solidFill>
                <a:latin typeface="標楷體" pitchFamily="65" charset="-120"/>
                <a:ea typeface="標楷體" panose="03000509000000000000" pitchFamily="65" charset="-120"/>
              </a:rPr>
              <a:t>hello </a:t>
            </a:r>
            <a:r>
              <a:rPr lang="zh-TW" altLang="en-US" sz="1500">
                <a:solidFill>
                  <a:srgbClr val="000000"/>
                </a:solidFill>
                <a:latin typeface="標楷體" pitchFamily="65" charset="-120"/>
                <a:ea typeface="標楷體" panose="03000509000000000000" pitchFamily="65" charset="-120"/>
              </a:rPr>
              <a:t>封包至 </a:t>
            </a:r>
            <a:r>
              <a:rPr lang="en-US" altLang="zh-TW" sz="1500">
                <a:solidFill>
                  <a:srgbClr val="000000"/>
                </a:solidFill>
                <a:latin typeface="標楷體" pitchFamily="65" charset="-120"/>
                <a:ea typeface="標楷體" panose="03000509000000000000" pitchFamily="65" charset="-120"/>
              </a:rPr>
              <a:t>HSRP </a:t>
            </a:r>
            <a:r>
              <a:rPr lang="zh-TW" altLang="en-US" sz="1500">
                <a:solidFill>
                  <a:srgbClr val="000000"/>
                </a:solidFill>
                <a:latin typeface="標楷體" pitchFamily="65" charset="-120"/>
                <a:ea typeface="標楷體" panose="03000509000000000000" pitchFamily="65" charset="-120"/>
              </a:rPr>
              <a:t>群組多點傳送位址。如果在 </a:t>
            </a:r>
            <a:r>
              <a:rPr lang="en-US" altLang="zh-TW" sz="1500">
                <a:solidFill>
                  <a:srgbClr val="000000"/>
                </a:solidFill>
                <a:latin typeface="標楷體" pitchFamily="65" charset="-120"/>
                <a:ea typeface="標楷體" panose="03000509000000000000" pitchFamily="65" charset="-120"/>
              </a:rPr>
              <a:t>10 </a:t>
            </a:r>
            <a:r>
              <a:rPr lang="zh-TW" altLang="en-US" sz="1500">
                <a:solidFill>
                  <a:srgbClr val="000000"/>
                </a:solidFill>
                <a:latin typeface="標楷體" pitchFamily="65" charset="-120"/>
                <a:ea typeface="標楷體" panose="03000509000000000000" pitchFamily="65" charset="-120"/>
              </a:rPr>
              <a:t>秒後沒有收到來自作用中路由器的 </a:t>
            </a:r>
            <a:r>
              <a:rPr lang="en-US" altLang="zh-TW" sz="1500">
                <a:solidFill>
                  <a:srgbClr val="000000"/>
                </a:solidFill>
                <a:latin typeface="標楷體" pitchFamily="65" charset="-120"/>
                <a:ea typeface="標楷體" panose="03000509000000000000" pitchFamily="65" charset="-120"/>
              </a:rPr>
              <a:t>Hello </a:t>
            </a:r>
            <a:r>
              <a:rPr lang="zh-TW" altLang="en-US" sz="1500">
                <a:solidFill>
                  <a:srgbClr val="000000"/>
                </a:solidFill>
                <a:latin typeface="標楷體" pitchFamily="65" charset="-120"/>
                <a:ea typeface="標楷體" panose="03000509000000000000" pitchFamily="65" charset="-120"/>
              </a:rPr>
              <a:t>訊息，待命路由器就會變成作用中狀態。你可以降低這些計時器設定，以加速容錯移轉或搶佔。不過，若要避免增加 </a:t>
            </a:r>
            <a:r>
              <a:rPr lang="en-US" altLang="zh-TW" sz="1500">
                <a:solidFill>
                  <a:srgbClr val="000000"/>
                </a:solidFill>
                <a:latin typeface="標楷體" pitchFamily="65" charset="-120"/>
                <a:ea typeface="標楷體" panose="03000509000000000000" pitchFamily="65" charset="-120"/>
              </a:rPr>
              <a:t>CPU </a:t>
            </a:r>
            <a:r>
              <a:rPr lang="zh-TW" altLang="en-US" sz="1500">
                <a:solidFill>
                  <a:srgbClr val="000000"/>
                </a:solidFill>
                <a:latin typeface="標楷體" pitchFamily="65" charset="-120"/>
                <a:ea typeface="標楷體" panose="03000509000000000000" pitchFamily="65" charset="-120"/>
              </a:rPr>
              <a:t>使用率和不必要的待命狀態變更，請勿將 </a:t>
            </a:r>
            <a:r>
              <a:rPr lang="en-US" altLang="zh-TW" sz="1500">
                <a:solidFill>
                  <a:srgbClr val="000000"/>
                </a:solidFill>
                <a:latin typeface="標楷體" pitchFamily="65" charset="-120"/>
                <a:ea typeface="標楷體" panose="03000509000000000000" pitchFamily="65" charset="-120"/>
              </a:rPr>
              <a:t>hello </a:t>
            </a:r>
            <a:r>
              <a:rPr lang="zh-TW" altLang="en-US" sz="1500">
                <a:solidFill>
                  <a:srgbClr val="000000"/>
                </a:solidFill>
                <a:latin typeface="標楷體" pitchFamily="65" charset="-120"/>
                <a:ea typeface="標楷體" panose="03000509000000000000" pitchFamily="65" charset="-120"/>
              </a:rPr>
              <a:t>計時器設定為低於 </a:t>
            </a:r>
            <a:r>
              <a:rPr lang="en-US" altLang="zh-TW" sz="1500">
                <a:solidFill>
                  <a:srgbClr val="000000"/>
                </a:solidFill>
                <a:latin typeface="標楷體" pitchFamily="65" charset="-120"/>
                <a:ea typeface="標楷體" panose="03000509000000000000" pitchFamily="65" charset="-120"/>
              </a:rPr>
              <a:t>1 </a:t>
            </a:r>
            <a:r>
              <a:rPr lang="zh-TW" altLang="en-US" sz="1500">
                <a:solidFill>
                  <a:srgbClr val="000000"/>
                </a:solidFill>
                <a:latin typeface="標楷體" pitchFamily="65" charset="-120"/>
                <a:ea typeface="標楷體" panose="03000509000000000000" pitchFamily="65" charset="-120"/>
              </a:rPr>
              <a:t>秒或保留計時器低於 </a:t>
            </a:r>
            <a:r>
              <a:rPr lang="en-US" altLang="zh-TW" sz="1500">
                <a:solidFill>
                  <a:srgbClr val="000000"/>
                </a:solidFill>
                <a:latin typeface="標楷體" pitchFamily="65" charset="-120"/>
                <a:ea typeface="標楷體" panose="03000509000000000000" pitchFamily="65" charset="-120"/>
              </a:rPr>
              <a:t>4 </a:t>
            </a:r>
            <a:r>
              <a:rPr lang="zh-TW" altLang="en-US" sz="1500">
                <a:solidFill>
                  <a:srgbClr val="000000"/>
                </a:solidFill>
                <a:latin typeface="標楷體" pitchFamily="65" charset="-120"/>
                <a:ea typeface="標楷體" panose="03000509000000000000" pitchFamily="65" charset="-120"/>
              </a:rPr>
              <a:t>秒。</a:t>
            </a:r>
          </a:p>
        </p:txBody>
      </p:sp>
      <p:sp>
        <p:nvSpPr>
          <p:cNvPr id="2" name="投影片編號版面配置區 1"/>
          <p:cNvSpPr>
            <a:spLocks noGrp="1"/>
          </p:cNvSpPr>
          <p:nvPr>
            <p:ph type="sldNum" sz="quarter" idx="12"/>
          </p:nvPr>
        </p:nvSpPr>
        <p:spPr/>
        <p:txBody>
          <a:bodyPr/>
          <a:lstStyle/>
          <a:p>
            <a:fld id="{4FAB73BC-B049-4115-A692-8D63A059BFB8}" type="slidenum">
              <a:rPr lang="en-US" smtClean="0"/>
              <a:t>756</a:t>
            </a:fld>
            <a:endParaRPr lang="en-US"/>
          </a:p>
        </p:txBody>
      </p:sp>
    </p:spTree>
    <p:extLst>
      <p:ext uri="{BB962C8B-B14F-4D97-AF65-F5344CB8AC3E}">
        <p14:creationId xmlns:p14="http://schemas.microsoft.com/office/powerpoint/2010/main" val="310595760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757.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1505"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noAutofit/>
          </a:bodyPr>
          <a:lstStyle/>
          <a:p>
            <a:pPr marL="169859" indent="-169859">
              <a:lnSpc>
                <a:spcPct val="90000"/>
              </a:lnSpc>
              <a:spcAft>
                <a:spcPts val="600"/>
              </a:spcAft>
              <a:buFont typeface="Wingdings" panose="05000000000000000000" pitchFamily="2" charset="2"/>
            </a:pPr>
            <a:r>
              <a:rPr lang="en-US" altLang="zh-TW" sz="2700" smtClean="0">
                <a:solidFill>
                  <a:srgbClr val="004C69"/>
                </a:solidFill>
              </a:rPr>
              <a:t>26.3</a:t>
            </a:r>
            <a:r>
              <a:rPr lang="zh-TW" altLang="en-US" sz="2700" smtClean="0">
                <a:solidFill>
                  <a:srgbClr val="004C69"/>
                </a:solidFill>
              </a:rPr>
              <a:t>我</a:t>
            </a:r>
            <a:r>
              <a:rPr lang="zh-TW" altLang="en-US" sz="2700">
                <a:solidFill>
                  <a:srgbClr val="004C69"/>
                </a:solidFill>
              </a:rPr>
              <a:t>在本單元中學到了什麼？ </a:t>
            </a:r>
          </a:p>
        </p:txBody>
      </p:sp>
      <p:sp>
        <p:nvSpPr>
          <p:cNvPr id="4" name="Content Placeholder 3">
            <a:extLst>
              <a:ext uri="{FF2B5EF4-FFF2-40B4-BE49-F238E27FC236}">
                <a16:creationId xmlns:a16="http://schemas.microsoft.com/office/drawing/2014/main" id="{9DAAA2C6-CC53-0E46-BE13-C1359F442BEC}"/>
              </a:ext>
            </a:extLst>
          </p:cNvPr>
          <p:cNvSpPr>
            <a:spLocks noGrp="1"/>
          </p:cNvSpPr>
          <p:nvPr>
            <p:ph idx="1"/>
          </p:nvPr>
        </p:nvSpPr>
        <p:spPr>
          <a:xfrm>
            <a:off x="441558" y="1540466"/>
            <a:ext cx="8853286" cy="4155319"/>
          </a:xfrm>
        </p:spPr>
        <p:txBody>
          <a:bodyPr>
            <a:normAutofit fontScale="92500" lnSpcReduction="20000"/>
          </a:bodyPr>
          <a:lstStyle/>
          <a:p>
            <a:pPr>
              <a:spcBef>
                <a:spcPct val="0"/>
              </a:spcBef>
              <a:spcAft>
                <a:spcPct val="0"/>
              </a:spcAft>
              <a:buFont typeface="Arial" panose="020b0604020202020204" pitchFamily="34" charset="0"/>
              <a:buChar char="•"/>
            </a:pPr>
            <a:r>
              <a:rPr lang="en-US" altLang="zh-TW" sz="2000"/>
              <a:t>FHRP </a:t>
            </a:r>
            <a:r>
              <a:rPr lang="zh-TW" altLang="en-US" sz="2000"/>
              <a:t>提供交換網路，其中兩個或多個路由器連接到相同的 </a:t>
            </a:r>
            <a:r>
              <a:rPr lang="en-US" altLang="zh-TW" sz="2000"/>
              <a:t>VLAN </a:t>
            </a:r>
            <a:r>
              <a:rPr lang="zh-TW" altLang="en-US" sz="2000"/>
              <a:t>交換的預設閘道。 </a:t>
            </a:r>
          </a:p>
          <a:p>
            <a:pPr>
              <a:spcBef>
                <a:spcPct val="0"/>
              </a:spcBef>
              <a:spcAft>
                <a:spcPct val="0"/>
              </a:spcAft>
              <a:buFont typeface="Arial" panose="020b0604020202020204" pitchFamily="34" charset="0"/>
              <a:buChar char="•"/>
            </a:pPr>
            <a:r>
              <a:rPr lang="zh-TW" altLang="en-US" sz="2000"/>
              <a:t>若要避免在預設閘道發生單一故障點的方法之一，就是實作虛擬路由器。使用虛擬路由器時，會設定多個路由器共同運作，向 </a:t>
            </a:r>
            <a:r>
              <a:rPr lang="en-US" altLang="zh-TW" sz="2000"/>
              <a:t>LAN </a:t>
            </a:r>
            <a:r>
              <a:rPr lang="zh-TW" altLang="en-US" sz="2000"/>
              <a:t>上的主機呈現單一路由器的錯覺。 </a:t>
            </a:r>
          </a:p>
          <a:p>
            <a:pPr>
              <a:spcBef>
                <a:spcPct val="0"/>
              </a:spcBef>
              <a:spcAft>
                <a:spcPct val="0"/>
              </a:spcAft>
              <a:buFont typeface="Arial" panose="020b0604020202020204" pitchFamily="34" charset="0"/>
              <a:buChar char="•"/>
            </a:pPr>
            <a:r>
              <a:rPr lang="zh-TW" altLang="en-US" sz="2000"/>
              <a:t>當作用中路由器失敗時，備援協定會將待命路由器轉換為新的作用中路由器角色。以下是作用中路由器失敗時所採取的步驟：</a:t>
            </a:r>
          </a:p>
          <a:p>
            <a:pPr marL="417502" lvl="1" indent="-228594">
              <a:spcBef>
                <a:spcPct val="0"/>
              </a:spcBef>
              <a:spcAft>
                <a:spcPct val="0"/>
              </a:spcAft>
              <a:buFont typeface="Arial" panose="020b0604020202020204" pitchFamily="34" charset="0"/>
              <a:buChar char="•"/>
            </a:pPr>
            <a:r>
              <a:rPr lang="zh-TW" sz="2000"/>
              <a:t>待命路由器停止看到來自轉送路由器的 Hello 訊息。</a:t>
            </a:r>
          </a:p>
          <a:p>
            <a:pPr marL="417502" lvl="1" indent="-228594">
              <a:spcBef>
                <a:spcPct val="0"/>
              </a:spcBef>
              <a:spcAft>
                <a:spcPct val="0"/>
              </a:spcAft>
              <a:buFont typeface="Arial" panose="020b0604020202020204" pitchFamily="34" charset="0"/>
              <a:buChar char="•"/>
            </a:pPr>
            <a:r>
              <a:rPr lang="zh-TW" sz="2000"/>
              <a:t>待命路由器會擔任轉送路由器的角色。</a:t>
            </a:r>
          </a:p>
          <a:p>
            <a:pPr marL="417502" lvl="1" indent="-228594">
              <a:spcBef>
                <a:spcPct val="0"/>
              </a:spcBef>
              <a:spcAft>
                <a:spcPct val="0"/>
              </a:spcAft>
              <a:buFont typeface="Arial" panose="020b0604020202020204" pitchFamily="34" charset="0"/>
              <a:buChar char="•"/>
            </a:pPr>
            <a:r>
              <a:rPr lang="zh-TW" sz="2000"/>
              <a:t>由於新的轉送路由器會同時使用虛擬路由器的 IPv4 和 MAC 位址，因此主機裝置不會看到服務中斷。</a:t>
            </a:r>
          </a:p>
          <a:p>
            <a:pPr>
              <a:spcBef>
                <a:spcPct val="0"/>
              </a:spcBef>
              <a:spcAft>
                <a:spcPct val="0"/>
              </a:spcAft>
              <a:buFont typeface="Arial" panose="020b0604020202020204" pitchFamily="34" charset="0"/>
              <a:buChar char="•"/>
            </a:pPr>
            <a:r>
              <a:rPr lang="zh-TW" altLang="en-US" sz="2000"/>
              <a:t>在生產環境中使用的 </a:t>
            </a:r>
            <a:r>
              <a:rPr lang="en-US" altLang="zh-TW" sz="2000"/>
              <a:t>FHRP </a:t>
            </a:r>
            <a:r>
              <a:rPr lang="zh-TW" altLang="en-US" sz="2000"/>
              <a:t>在很大程度上取決於設備和網路的需求。以下是 </a:t>
            </a:r>
            <a:r>
              <a:rPr lang="en-US" altLang="zh-TW" sz="2000"/>
              <a:t>FHRP </a:t>
            </a:r>
            <a:r>
              <a:rPr lang="zh-TW" altLang="en-US" sz="2000"/>
              <a:t>可用的選項：</a:t>
            </a:r>
          </a:p>
          <a:p>
            <a:pPr lvl="1">
              <a:spcBef>
                <a:spcPct val="0"/>
              </a:spcBef>
              <a:spcAft>
                <a:spcPct val="0"/>
              </a:spcAft>
              <a:buFont typeface="Arial" panose="020b0604020202020204" pitchFamily="34" charset="0"/>
              <a:buChar char="•"/>
            </a:pPr>
            <a:r>
              <a:rPr lang="zh-TW" sz="2000"/>
              <a:t>HSRP 及 IPv6 的 HSRP</a:t>
            </a:r>
          </a:p>
          <a:p>
            <a:pPr lvl="1">
              <a:spcBef>
                <a:spcPct val="0"/>
              </a:spcBef>
              <a:spcAft>
                <a:spcPct val="0"/>
              </a:spcAft>
              <a:buFont typeface="Arial" panose="020b0604020202020204" pitchFamily="34" charset="0"/>
              <a:buChar char="•"/>
            </a:pPr>
            <a:r>
              <a:rPr lang="zh-TW" sz="2000"/>
              <a:t>VRRPv2 和 VRRPv3</a:t>
            </a:r>
          </a:p>
          <a:p>
            <a:pPr lvl="1">
              <a:spcBef>
                <a:spcPct val="0"/>
              </a:spcBef>
              <a:spcAft>
                <a:spcPct val="0"/>
              </a:spcAft>
              <a:buFont typeface="Arial" panose="020b0604020202020204" pitchFamily="34" charset="0"/>
              <a:buChar char="•"/>
            </a:pPr>
            <a:r>
              <a:rPr lang="zh-TW" sz="2000"/>
              <a:t>GLBP 和 IPv6 的 GLBP</a:t>
            </a:r>
          </a:p>
          <a:p>
            <a:pPr lvl="1">
              <a:spcBef>
                <a:spcPct val="0"/>
              </a:spcBef>
              <a:spcAft>
                <a:spcPct val="0"/>
              </a:spcAft>
              <a:buFont typeface="Arial" panose="020b0604020202020204" pitchFamily="34" charset="0"/>
              <a:buChar char="•"/>
            </a:pPr>
            <a:r>
              <a:rPr lang="zh-TW" sz="2000"/>
              <a:t>IRDP</a:t>
            </a:r>
          </a:p>
          <a:p>
            <a:pPr>
              <a:spcBef>
                <a:spcPct val="0"/>
              </a:spcBef>
              <a:spcAft>
                <a:spcPct val="0"/>
              </a:spcAft>
            </a:pPr>
            <a:endParaRPr lang="en-US" sz="1400"/>
          </a:p>
        </p:txBody>
      </p:sp>
      <p:sp>
        <p:nvSpPr>
          <p:cNvPr id="2" name="投影片編號版面配置區 1"/>
          <p:cNvSpPr>
            <a:spLocks noGrp="1"/>
          </p:cNvSpPr>
          <p:nvPr>
            <p:ph type="sldNum" sz="quarter" idx="4"/>
          </p:nvPr>
        </p:nvSpPr>
        <p:spPr/>
        <p:txBody>
          <a:bodyPr/>
          <a:lstStyle/>
          <a:p>
            <a:pPr defTabSz="385754">
              <a:defRPr/>
            </a:pPr>
            <a:fld id="{2F5CCB13-0A32-4557-88E9-079F0C330695}" type="slidenum">
              <a:rPr lang="en-US" kern="0" smtClean="0">
                <a:solidFill>
                  <a:srgbClr val="595959"/>
                </a:solidFill>
              </a:rPr>
              <a:pPr defTabSz="385754">
                <a:defRPr/>
              </a:pPr>
              <a:t>757</a:t>
            </a:fld>
            <a:endParaRPr lang="en-US" kern="0">
              <a:solidFill>
                <a:srgbClr val="595959"/>
              </a:solidFill>
            </a:endParaRPr>
          </a:p>
        </p:txBody>
      </p:sp>
    </p:spTree>
    <p:custDataLst>
      <p:tags r:id="rId3"/>
    </p:custDataLst>
    <p:extLst>
      <p:ext uri="{BB962C8B-B14F-4D97-AF65-F5344CB8AC3E}">
        <p14:creationId xmlns:p14="http://schemas.microsoft.com/office/powerpoint/2010/main" val="1948895580"/>
      </p:ext>
    </p:extLst>
  </p:cSld>
  <p:clrMapOvr>
    <a:masterClrMapping/>
  </p:clrMapOvr>
  <p:transition spd="slow">
    <p:wipe/>
  </p:transition>
  <p:timing/>
</p:sld>
</file>

<file path=ppt/slides/slide758.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1505"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noAutofit/>
          </a:bodyPr>
          <a:lstStyle/>
          <a:p>
            <a:pPr marL="169859" indent="-169859">
              <a:lnSpc>
                <a:spcPct val="90000"/>
              </a:lnSpc>
              <a:spcAft>
                <a:spcPts val="600"/>
              </a:spcAft>
              <a:buFont typeface="Wingdings" panose="05000000000000000000" pitchFamily="2" charset="2"/>
            </a:pPr>
            <a:r>
              <a:rPr lang="en-US" altLang="zh-TW" sz="2700">
                <a:solidFill>
                  <a:srgbClr val="004C69"/>
                </a:solidFill>
              </a:rPr>
              <a:t>26.3</a:t>
            </a:r>
            <a:r>
              <a:rPr lang="zh-TW" altLang="en-US" sz="2700" smtClean="0">
                <a:solidFill>
                  <a:srgbClr val="004C69"/>
                </a:solidFill>
              </a:rPr>
              <a:t>我</a:t>
            </a:r>
            <a:r>
              <a:rPr lang="zh-TW" altLang="en-US" sz="2700">
                <a:solidFill>
                  <a:srgbClr val="004C69"/>
                </a:solidFill>
              </a:rPr>
              <a:t>在本單元中學到了什麼？</a:t>
            </a:r>
            <a:r>
              <a:rPr lang="en-US" altLang="zh-TW" sz="2700">
                <a:solidFill>
                  <a:srgbClr val="004C69"/>
                </a:solidFill>
              </a:rPr>
              <a:t>(</a:t>
            </a:r>
            <a:r>
              <a:rPr lang="zh-TW" altLang="en-US" sz="2700">
                <a:solidFill>
                  <a:srgbClr val="004C69"/>
                </a:solidFill>
              </a:rPr>
              <a:t>續</a:t>
            </a:r>
            <a:r>
              <a:rPr lang="en-US" altLang="zh-TW" sz="2700">
                <a:solidFill>
                  <a:srgbClr val="004C69"/>
                </a:solidFill>
              </a:rPr>
              <a:t>)</a:t>
            </a:r>
          </a:p>
        </p:txBody>
      </p:sp>
      <p:sp>
        <p:nvSpPr>
          <p:cNvPr id="4" name="Content Placeholder 3">
            <a:extLst>
              <a:ext uri="{FF2B5EF4-FFF2-40B4-BE49-F238E27FC236}">
                <a16:creationId xmlns:a16="http://schemas.microsoft.com/office/drawing/2014/main" id="{9DAAA2C6-CC53-0E46-BE13-C1359F442BEC}"/>
              </a:ext>
            </a:extLst>
          </p:cNvPr>
          <p:cNvSpPr>
            <a:spLocks noGrp="1"/>
          </p:cNvSpPr>
          <p:nvPr>
            <p:ph idx="1"/>
          </p:nvPr>
        </p:nvSpPr>
        <p:spPr>
          <a:xfrm>
            <a:off x="469742" y="1568649"/>
            <a:ext cx="7731675" cy="4155319"/>
          </a:xfrm>
        </p:spPr>
        <p:txBody>
          <a:bodyPr/>
          <a:lstStyle/>
          <a:p>
            <a:pPr>
              <a:spcBef>
                <a:spcPct val="0"/>
              </a:spcBef>
              <a:spcAft>
                <a:spcPct val="0"/>
              </a:spcAft>
              <a:buFont typeface="Arial" panose="020b0604020202020204" pitchFamily="34" charset="0"/>
              <a:buChar char="•"/>
            </a:pPr>
            <a:r>
              <a:rPr lang="en-US" altLang="zh-TW" sz="2000"/>
              <a:t>HSRP </a:t>
            </a:r>
            <a:r>
              <a:rPr lang="zh-TW" altLang="en-US" sz="2000"/>
              <a:t>是思科專有的 </a:t>
            </a:r>
            <a:r>
              <a:rPr lang="en-US" altLang="zh-TW" sz="2000"/>
              <a:t>FHRP</a:t>
            </a:r>
            <a:r>
              <a:rPr lang="zh-TW" altLang="en-US" sz="2000"/>
              <a:t>，旨在允許第一跳 </a:t>
            </a:r>
            <a:r>
              <a:rPr lang="en-US" altLang="zh-TW" sz="2000"/>
              <a:t>IP </a:t>
            </a:r>
            <a:r>
              <a:rPr lang="zh-TW" altLang="en-US" sz="2000"/>
              <a:t>裝置的透明容錯移轉。</a:t>
            </a:r>
            <a:r>
              <a:rPr lang="en-US" altLang="zh-TW" sz="2000"/>
              <a:t>HSRP </a:t>
            </a:r>
            <a:r>
              <a:rPr lang="zh-TW" altLang="en-US" sz="2000"/>
              <a:t>在一組路由器用於選擇活動設備和待命設備。 </a:t>
            </a:r>
          </a:p>
          <a:p>
            <a:pPr>
              <a:spcBef>
                <a:spcPct val="0"/>
              </a:spcBef>
              <a:spcAft>
                <a:spcPct val="0"/>
              </a:spcAft>
              <a:buFont typeface="Arial" panose="020b0604020202020204" pitchFamily="34" charset="0"/>
              <a:buChar char="•"/>
            </a:pPr>
            <a:r>
              <a:rPr lang="zh-TW" altLang="en-US" sz="2000"/>
              <a:t>在一組裝置介面中，作用中的裝置是用來路由封包的裝置；待命裝置是在作用中裝置失敗或符合預設條件時接管的裝置。</a:t>
            </a:r>
            <a:r>
              <a:rPr lang="en-US" altLang="zh-TW" sz="2000"/>
              <a:t>HSRP </a:t>
            </a:r>
            <a:r>
              <a:rPr lang="zh-TW" altLang="en-US" sz="2000"/>
              <a:t>待命路由器的功能是監控 </a:t>
            </a:r>
            <a:r>
              <a:rPr lang="en-US" altLang="zh-TW" sz="2000"/>
              <a:t>HSRP </a:t>
            </a:r>
            <a:r>
              <a:rPr lang="zh-TW" altLang="en-US" sz="2000"/>
              <a:t>群組的運作狀態，並在主動路由器故障時迅速承擔封包轉送的責任。 </a:t>
            </a:r>
          </a:p>
          <a:p>
            <a:pPr>
              <a:spcBef>
                <a:spcPct val="0"/>
              </a:spcBef>
              <a:spcAft>
                <a:spcPct val="0"/>
              </a:spcAft>
              <a:buFont typeface="Arial" panose="020b0604020202020204" pitchFamily="34" charset="0"/>
              <a:buChar char="•"/>
            </a:pPr>
            <a:r>
              <a:rPr lang="en-US" altLang="zh-TW" sz="2000"/>
              <a:t>HSRP </a:t>
            </a:r>
            <a:r>
              <a:rPr lang="zh-TW" altLang="en-US" sz="2000"/>
              <a:t>優先順序最高的路由器將成為活躍路由器。搶佔是 </a:t>
            </a:r>
            <a:r>
              <a:rPr lang="en-US" altLang="zh-TW" sz="2000"/>
              <a:t>HSRP </a:t>
            </a:r>
            <a:r>
              <a:rPr lang="zh-TW" altLang="en-US" sz="2000"/>
              <a:t>路由器觸發重選過程的能力。啟用搶佔後，</a:t>
            </a:r>
            <a:r>
              <a:rPr lang="en-US" altLang="zh-TW" sz="2000"/>
              <a:t>HSRP </a:t>
            </a:r>
            <a:r>
              <a:rPr lang="zh-TW" altLang="en-US" sz="2000"/>
              <a:t>優先順序較高的路由器將擔任活躍路由器的角色。</a:t>
            </a:r>
            <a:r>
              <a:rPr lang="en-US" altLang="zh-TW" sz="2000"/>
              <a:t>HSRP </a:t>
            </a:r>
            <a:r>
              <a:rPr lang="zh-TW" altLang="en-US" sz="2000"/>
              <a:t>狀態包括初始、學習、監聽、說話和待機狀態。</a:t>
            </a:r>
          </a:p>
          <a:p>
            <a:pPr>
              <a:spcBef>
                <a:spcPct val="0"/>
              </a:spcBef>
              <a:spcAft>
                <a:spcPct val="0"/>
              </a:spcAft>
            </a:pPr>
            <a:endParaRPr lang="en-US" sz="1400"/>
          </a:p>
        </p:txBody>
      </p:sp>
      <p:sp>
        <p:nvSpPr>
          <p:cNvPr id="2" name="投影片編號版面配置區 1"/>
          <p:cNvSpPr>
            <a:spLocks noGrp="1"/>
          </p:cNvSpPr>
          <p:nvPr>
            <p:ph type="sldNum" sz="quarter" idx="4"/>
          </p:nvPr>
        </p:nvSpPr>
        <p:spPr/>
        <p:txBody>
          <a:bodyPr/>
          <a:lstStyle/>
          <a:p>
            <a:pPr defTabSz="385754">
              <a:defRPr/>
            </a:pPr>
            <a:fld id="{2F5CCB13-0A32-4557-88E9-079F0C330695}" type="slidenum">
              <a:rPr lang="en-US" kern="0" smtClean="0">
                <a:solidFill>
                  <a:srgbClr val="595959"/>
                </a:solidFill>
              </a:rPr>
              <a:pPr defTabSz="385754">
                <a:defRPr/>
              </a:pPr>
              <a:t>758</a:t>
            </a:fld>
            <a:endParaRPr lang="en-US" kern="0">
              <a:solidFill>
                <a:srgbClr val="595959"/>
              </a:solidFill>
            </a:endParaRPr>
          </a:p>
        </p:txBody>
      </p:sp>
    </p:spTree>
    <p:custDataLst>
      <p:tags r:id="rId3"/>
    </p:custDataLst>
    <p:extLst>
      <p:ext uri="{BB962C8B-B14F-4D97-AF65-F5344CB8AC3E}">
        <p14:creationId xmlns:p14="http://schemas.microsoft.com/office/powerpoint/2010/main" val="1007700359"/>
      </p:ext>
    </p:extLst>
  </p:cSld>
  <p:clrMapOvr>
    <a:masterClrMapping/>
  </p:clrMapOvr>
  <p:transition spd="slow">
    <p:wipe/>
  </p:transition>
  <p:timing/>
</p:sld>
</file>

<file path=ppt/slides/slide759.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56321" name="Rectangle 2"/>
          <p:cNvSpPr>
            <a:spLocks noGrp="1" noChangeArrowheads="1"/>
          </p:cNvSpPr>
          <p:nvPr>
            <p:ph type="title"/>
          </p:nvPr>
        </p:nvSpPr>
        <p:spPr>
          <a:xfrm>
            <a:off x="0" y="1004107"/>
            <a:ext cx="9144000" cy="609056"/>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noAutofit/>
          </a:bodyPr>
          <a:lstStyle/>
          <a:p>
            <a:pPr marL="169859" indent="-169859">
              <a:lnSpc>
                <a:spcPct val="90000"/>
              </a:lnSpc>
              <a:spcAft>
                <a:spcPts val="600"/>
              </a:spcAft>
              <a:buFont typeface="Wingdings" panose="05000000000000000000" pitchFamily="2" charset="2"/>
            </a:pPr>
            <a:r>
              <a:rPr lang="en-US" altLang="zh-TW" sz="2700" smtClean="0">
                <a:solidFill>
                  <a:srgbClr val="004C69"/>
                </a:solidFill>
              </a:rPr>
              <a:t>FHRP </a:t>
            </a:r>
            <a:r>
              <a:rPr lang="zh-TW" altLang="en-US" sz="2700">
                <a:solidFill>
                  <a:srgbClr val="004C69"/>
                </a:solidFill>
              </a:rPr>
              <a:t>概念</a:t>
            </a:r>
            <a:br>
              <a:rPr lang="en-US" sz="2700">
                <a:solidFill>
                  <a:srgbClr val="004C69"/>
                </a:solidFill>
              </a:rPr>
            </a:br>
            <a:r>
              <a:rPr lang="zh-TW" altLang="en-US" sz="2700">
                <a:solidFill>
                  <a:srgbClr val="004C69"/>
                </a:solidFill>
              </a:rPr>
              <a:t>新詞彙和命令</a:t>
            </a:r>
          </a:p>
        </p:txBody>
      </p:sp>
      <p:sp>
        <p:nvSpPr>
          <p:cNvPr id="3" name="Content Placeholder 2">
            <a:extLst>
              <a:ext uri="{FF2B5EF4-FFF2-40B4-BE49-F238E27FC236}">
                <a16:creationId xmlns:a16="http://schemas.microsoft.com/office/drawing/2014/main" id="{CE8C6162-D86A-9644-A0EE-E1EE5E7020B3}"/>
              </a:ext>
            </a:extLst>
          </p:cNvPr>
          <p:cNvSpPr>
            <a:spLocks noGrp="1"/>
          </p:cNvSpPr>
          <p:nvPr>
            <p:ph idx="1"/>
          </p:nvPr>
        </p:nvSpPr>
        <p:spPr>
          <a:xfrm>
            <a:off x="144065" y="1613162"/>
            <a:ext cx="4703064" cy="3256689"/>
          </a:xfrm>
        </p:spPr>
        <p:txBody>
          <a:bodyPr>
            <a:normAutofit fontScale="92500" lnSpcReduction="10000"/>
          </a:bodyPr>
          <a:lstStyle/>
          <a:p>
            <a:pPr>
              <a:spcBef>
                <a:spcPct val="0"/>
              </a:spcBef>
              <a:spcAft>
                <a:spcPct val="0"/>
              </a:spcAft>
              <a:buFont typeface="Arial" panose="020b0604020202020204" pitchFamily="34" charset="0"/>
              <a:buChar char="•"/>
            </a:pPr>
            <a:r>
              <a:rPr lang="zh-TW" altLang="en-US" sz="2000"/>
              <a:t>第一跳備援協定 </a:t>
            </a:r>
            <a:r>
              <a:rPr lang="en-US" altLang="zh-TW" sz="2000"/>
              <a:t>(FHRP)</a:t>
            </a:r>
          </a:p>
          <a:p>
            <a:pPr>
              <a:spcBef>
                <a:spcPct val="0"/>
              </a:spcBef>
              <a:spcAft>
                <a:spcPct val="0"/>
              </a:spcAft>
              <a:buFont typeface="Arial" panose="020b0604020202020204" pitchFamily="34" charset="0"/>
              <a:buChar char="•"/>
            </a:pPr>
            <a:r>
              <a:rPr lang="zh-TW" altLang="en-US" sz="2000"/>
              <a:t>路由器備援</a:t>
            </a:r>
          </a:p>
          <a:p>
            <a:pPr>
              <a:spcBef>
                <a:spcPct val="0"/>
              </a:spcBef>
              <a:spcAft>
                <a:spcPct val="0"/>
              </a:spcAft>
              <a:buFont typeface="Arial" panose="020b0604020202020204" pitchFamily="34" charset="0"/>
              <a:buChar char="•"/>
            </a:pPr>
            <a:r>
              <a:rPr lang="zh-TW" altLang="en-US" sz="2000"/>
              <a:t>虛擬路由器</a:t>
            </a:r>
          </a:p>
          <a:p>
            <a:pPr>
              <a:spcBef>
                <a:spcPct val="0"/>
              </a:spcBef>
              <a:spcAft>
                <a:spcPct val="0"/>
              </a:spcAft>
              <a:buFont typeface="Arial" panose="020b0604020202020204" pitchFamily="34" charset="0"/>
              <a:buChar char="•"/>
            </a:pPr>
            <a:r>
              <a:rPr lang="zh-TW" altLang="en-US" sz="2000"/>
              <a:t>作用中的路由器</a:t>
            </a:r>
          </a:p>
          <a:p>
            <a:pPr>
              <a:spcBef>
                <a:spcPct val="0"/>
              </a:spcBef>
              <a:spcAft>
                <a:spcPct val="0"/>
              </a:spcAft>
              <a:buFont typeface="Arial" panose="020b0604020202020204" pitchFamily="34" charset="0"/>
              <a:buChar char="•"/>
            </a:pPr>
            <a:r>
              <a:rPr lang="zh-TW" altLang="en-US" sz="2000"/>
              <a:t>待命路由器</a:t>
            </a:r>
          </a:p>
          <a:p>
            <a:pPr>
              <a:spcBef>
                <a:spcPct val="0"/>
              </a:spcBef>
              <a:spcAft>
                <a:spcPct val="0"/>
              </a:spcAft>
              <a:buFont typeface="Arial" panose="020b0604020202020204" pitchFamily="34" charset="0"/>
              <a:buChar char="•"/>
            </a:pPr>
            <a:r>
              <a:rPr lang="zh-TW" altLang="en-US" sz="2000"/>
              <a:t>熱待命路由器協定 </a:t>
            </a:r>
            <a:r>
              <a:rPr lang="en-US" altLang="zh-TW" sz="2000"/>
              <a:t>(HSRP)</a:t>
            </a:r>
          </a:p>
          <a:p>
            <a:pPr>
              <a:spcBef>
                <a:spcPct val="0"/>
              </a:spcBef>
              <a:spcAft>
                <a:spcPct val="0"/>
              </a:spcAft>
              <a:buFont typeface="Arial" panose="020b0604020202020204" pitchFamily="34" charset="0"/>
              <a:buChar char="•"/>
            </a:pPr>
            <a:r>
              <a:rPr lang="zh-TW" altLang="en-US" sz="2000"/>
              <a:t>虛擬路由器備援協定 </a:t>
            </a:r>
            <a:r>
              <a:rPr lang="en-US" altLang="zh-TW" sz="2000"/>
              <a:t>(VRRP)</a:t>
            </a:r>
          </a:p>
          <a:p>
            <a:pPr>
              <a:spcBef>
                <a:spcPct val="0"/>
              </a:spcBef>
              <a:spcAft>
                <a:spcPct val="0"/>
              </a:spcAft>
              <a:buFont typeface="Arial" panose="020b0604020202020204" pitchFamily="34" charset="0"/>
              <a:buChar char="•"/>
            </a:pPr>
            <a:r>
              <a:rPr lang="zh-TW" altLang="en-US" sz="2000"/>
              <a:t>閘道負載平衡協定 </a:t>
            </a:r>
            <a:r>
              <a:rPr lang="en-US" altLang="zh-TW" sz="2000"/>
              <a:t>(GLBP)</a:t>
            </a:r>
          </a:p>
          <a:p>
            <a:pPr>
              <a:spcBef>
                <a:spcPct val="0"/>
              </a:spcBef>
              <a:spcAft>
                <a:spcPct val="0"/>
              </a:spcAft>
              <a:buFont typeface="Arial" panose="020b0604020202020204" pitchFamily="34" charset="0"/>
              <a:buChar char="•"/>
            </a:pPr>
            <a:r>
              <a:rPr lang="en-US" altLang="zh-TW" sz="2000"/>
              <a:t>ICMP </a:t>
            </a:r>
            <a:r>
              <a:rPr lang="zh-TW" altLang="en-US" sz="2000"/>
              <a:t>路由器查找協定</a:t>
            </a:r>
            <a:r>
              <a:rPr lang="en-US" altLang="zh-TW" sz="2000"/>
              <a:t>(IRDP)</a:t>
            </a:r>
          </a:p>
          <a:p>
            <a:pPr>
              <a:spcBef>
                <a:spcPct val="0"/>
              </a:spcBef>
              <a:spcAft>
                <a:spcPct val="0"/>
              </a:spcAft>
              <a:buFont typeface="Arial" panose="020b0604020202020204" pitchFamily="34" charset="0"/>
              <a:buChar char="•"/>
            </a:pPr>
            <a:r>
              <a:rPr lang="zh-TW" altLang="en-US" sz="2000"/>
              <a:t>虛擬路由器主機</a:t>
            </a:r>
          </a:p>
          <a:p>
            <a:pPr>
              <a:spcBef>
                <a:spcPct val="0"/>
              </a:spcBef>
              <a:spcAft>
                <a:spcPct val="0"/>
              </a:spcAft>
              <a:buFont typeface="Arial" panose="020b0604020202020204" pitchFamily="34" charset="0"/>
              <a:buChar char="•"/>
            </a:pPr>
            <a:r>
              <a:rPr lang="zh-TW" altLang="en-US" sz="2000" b="1"/>
              <a:t>待命優先順序</a:t>
            </a:r>
          </a:p>
          <a:p>
            <a:pPr>
              <a:spcBef>
                <a:spcPct val="0"/>
              </a:spcBef>
              <a:spcAft>
                <a:spcPct val="0"/>
              </a:spcAft>
              <a:buFont typeface="Arial" panose="020b0604020202020204" pitchFamily="34" charset="0"/>
              <a:buChar char="•"/>
            </a:pPr>
            <a:r>
              <a:rPr lang="zh-TW" altLang="en-US" sz="2000" b="1"/>
              <a:t>待命搶佔</a:t>
            </a:r>
          </a:p>
          <a:p>
            <a:pPr>
              <a:spcBef>
                <a:spcPct val="0"/>
              </a:spcBef>
              <a:spcAft>
                <a:spcPct val="0"/>
              </a:spcAft>
            </a:pPr>
            <a:endParaRPr lang="en-US" sz="1600"/>
          </a:p>
        </p:txBody>
      </p:sp>
      <p:sp>
        <p:nvSpPr>
          <p:cNvPr id="2" name="投影片編號版面配置區 1"/>
          <p:cNvSpPr>
            <a:spLocks noGrp="1"/>
          </p:cNvSpPr>
          <p:nvPr>
            <p:ph type="sldNum" sz="quarter" idx="4"/>
          </p:nvPr>
        </p:nvSpPr>
        <p:spPr/>
        <p:txBody>
          <a:bodyPr/>
          <a:lstStyle/>
          <a:p>
            <a:pPr defTabSz="385754">
              <a:defRPr/>
            </a:pPr>
            <a:fld id="{2F5CCB13-0A32-4557-88E9-079F0C330695}" type="slidenum">
              <a:rPr lang="en-US" kern="0" smtClean="0">
                <a:solidFill>
                  <a:srgbClr val="595959"/>
                </a:solidFill>
              </a:rPr>
              <a:pPr defTabSz="385754">
                <a:defRPr/>
              </a:pPr>
              <a:t>759</a:t>
            </a:fld>
            <a:endParaRPr lang="en-US" kern="0">
              <a:solidFill>
                <a:srgbClr val="595959"/>
              </a:solidFill>
            </a:endParaRPr>
          </a:p>
        </p:txBody>
      </p:sp>
    </p:spTree>
    <p:custDataLst>
      <p:tags r:id="rId3"/>
    </p:custDataLst>
    <p:extLst>
      <p:ext uri="{BB962C8B-B14F-4D97-AF65-F5344CB8AC3E}">
        <p14:creationId xmlns:p14="http://schemas.microsoft.com/office/powerpoint/2010/main" val="2057546058"/>
      </p:ext>
    </p:extLst>
  </p:cSld>
  <p:clrMapOvr>
    <a:masterClrMapping/>
  </p:clrMapOvr>
  <p:transition spd="slow">
    <p:wipe/>
  </p:transition>
  <p:timing/>
</p:sld>
</file>

<file path=ppt/slides/slide76.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1505" name="Rectangle 2"/>
          <p:cNvSpPr>
            <a:spLocks noGrp="1" noChangeArrowheads="1"/>
          </p:cNvSpPr>
          <p:nvPr>
            <p:ph type="title"/>
          </p:nvPr>
        </p:nvSpPr>
        <p:spPr/>
        <p:txBody>
          <a:bodyPr>
            <a:normAutofit/>
          </a:bodyPr>
          <a:lstStyle/>
          <a:p>
            <a:r>
              <a:rPr lang="en-US" altLang="zh-TW" sz="3000">
                <a:latin typeface="Arial"/>
              </a:rPr>
              <a:t>2.7IP</a:t>
            </a:r>
            <a:r>
              <a:rPr lang="zh-TW" altLang="en-US" sz="3000">
                <a:latin typeface="Arial"/>
              </a:rPr>
              <a:t>設定</a:t>
            </a:r>
            <a:r>
              <a:rPr lang="en-US" altLang="zh-TW" sz="3000">
                <a:latin typeface="Arial"/>
              </a:rPr>
              <a:t>-</a:t>
            </a:r>
            <a:r>
              <a:rPr lang="zh-TW" altLang="en-US" sz="3000" smtClean="0">
                <a:latin typeface="Arial"/>
              </a:rPr>
              <a:t>設定</a:t>
            </a:r>
            <a:r>
              <a:rPr lang="zh-TW" altLang="en-US" sz="3000">
                <a:latin typeface="Arial"/>
              </a:rPr>
              <a:t>終端裝置的 </a:t>
            </a:r>
            <a:r>
              <a:rPr lang="en-US" altLang="zh-TW" sz="3000">
                <a:latin typeface="Arial"/>
              </a:rPr>
              <a:t>IP </a:t>
            </a:r>
            <a:r>
              <a:rPr lang="zh-TW" altLang="en-US" sz="3000">
                <a:latin typeface="Arial"/>
              </a:rPr>
              <a:t>位址 </a:t>
            </a:r>
            <a:r>
              <a:rPr lang="en-US" altLang="zh-TW" sz="3000" smtClean="0">
                <a:latin typeface="Arial"/>
              </a:rPr>
              <a:t>-</a:t>
            </a:r>
            <a:r>
              <a:rPr lang="zh-TW" altLang="en-US" sz="3000" smtClean="0">
                <a:latin typeface="Arial"/>
              </a:rPr>
              <a:t>自動 </a:t>
            </a:r>
            <a:r>
              <a:rPr lang="en-US" altLang="zh-TW" sz="3000">
                <a:latin typeface="Arial"/>
              </a:rPr>
              <a:t>IP </a:t>
            </a:r>
            <a:r>
              <a:rPr lang="zh-TW" altLang="en-US" sz="3000">
                <a:latin typeface="Arial"/>
              </a:rPr>
              <a:t>位址組態</a:t>
            </a:r>
          </a:p>
        </p:txBody>
      </p:sp>
      <p:sp>
        <p:nvSpPr>
          <p:cNvPr id="4" name="Content Placeholder 3"/>
          <p:cNvSpPr>
            <a:spLocks noGrp="1"/>
          </p:cNvSpPr>
          <p:nvPr>
            <p:ph idx="1"/>
          </p:nvPr>
        </p:nvSpPr>
        <p:spPr>
          <a:xfrm>
            <a:off x="145358" y="1796238"/>
            <a:ext cx="4142163" cy="3663492"/>
          </a:xfrm>
        </p:spPr>
        <p:txBody>
          <a:bodyPr>
            <a:normAutofit fontScale="92500" lnSpcReduction="10000"/>
          </a:bodyPr>
          <a:lstStyle/>
          <a:p>
            <a:pPr rtl="0">
              <a:lnSpc>
                <a:spcPct val="85000"/>
              </a:lnSpc>
              <a:spcBef>
                <a:spcPct val="30000"/>
              </a:spcBef>
              <a:buFont typeface="Arial" panose="020b0604020202020204" pitchFamily="34" charset="0"/>
              <a:buChar char="•"/>
            </a:pPr>
            <a:r>
              <a:rPr lang="en-US" altLang="zh-TW" sz="1600"/>
              <a:t>DHCP </a:t>
            </a:r>
            <a:r>
              <a:rPr lang="zh-TW" altLang="en-US" sz="1600"/>
              <a:t>會為每個啟用 </a:t>
            </a:r>
            <a:r>
              <a:rPr lang="en-US" altLang="zh-TW" sz="1600"/>
              <a:t>DHCP </a:t>
            </a:r>
            <a:r>
              <a:rPr lang="zh-TW" altLang="en-US" sz="1600"/>
              <a:t>的終端裝置啟用自動 </a:t>
            </a:r>
            <a:r>
              <a:rPr lang="en-US" altLang="zh-TW" sz="1600"/>
              <a:t>IPv4 </a:t>
            </a:r>
            <a:r>
              <a:rPr lang="zh-TW" altLang="en-US" sz="1600"/>
              <a:t>位址設定。</a:t>
            </a:r>
          </a:p>
          <a:p>
            <a:pPr rtl="0">
              <a:lnSpc>
                <a:spcPct val="85000"/>
              </a:lnSpc>
              <a:spcBef>
                <a:spcPct val="30000"/>
              </a:spcBef>
              <a:buFont typeface="Arial" panose="020b0604020202020204" pitchFamily="34" charset="0"/>
              <a:buChar char="•"/>
            </a:pPr>
            <a:r>
              <a:rPr lang="zh-TW" altLang="en-US" sz="1600"/>
              <a:t>在預設情況下，終端裝置通常會使用 </a:t>
            </a:r>
            <a:r>
              <a:rPr lang="en-US" altLang="zh-TW" sz="1600"/>
              <a:t>DHCP </a:t>
            </a:r>
            <a:r>
              <a:rPr lang="zh-TW" altLang="en-US" sz="1600"/>
              <a:t>來進行自動 </a:t>
            </a:r>
            <a:r>
              <a:rPr lang="en-US" altLang="zh-TW" sz="1600"/>
              <a:t>IPv4 </a:t>
            </a:r>
            <a:r>
              <a:rPr lang="zh-TW" altLang="en-US" sz="1600"/>
              <a:t>位址配置。</a:t>
            </a:r>
          </a:p>
          <a:p>
            <a:pPr lvl="1" rtl="0">
              <a:lnSpc>
                <a:spcPct val="85000"/>
              </a:lnSpc>
              <a:spcBef>
                <a:spcPct val="30000"/>
              </a:spcBef>
            </a:pPr>
            <a:r>
              <a:rPr lang="zh-TW"/>
              <a:t>若要在 Windows PC 上設定 DHCP，請開啟 [ </a:t>
            </a:r>
            <a:r>
              <a:rPr lang="zh-TW" b="1"/>
              <a:t>控制台] &gt; [網路共用中心] &gt; [變更介面卡設定</a:t>
            </a:r>
            <a:r>
              <a:rPr lang="zh-TW"/>
              <a:t> ] 並選擇介面卡。Next right-click and select </a:t>
            </a:r>
            <a:r>
              <a:rPr lang="zh-TW" b="1"/>
              <a:t>Properties</a:t>
            </a:r>
            <a:r>
              <a:rPr lang="zh-TW"/>
              <a:t> to display the </a:t>
            </a:r>
            <a:r>
              <a:rPr lang="zh-TW" b="1"/>
              <a:t>Local Area Connection Properties</a:t>
            </a:r>
            <a:r>
              <a:rPr lang="zh-TW"/>
              <a:t>.</a:t>
            </a:r>
          </a:p>
          <a:p>
            <a:pPr lvl="1" rtl="0">
              <a:lnSpc>
                <a:spcPct val="85000"/>
              </a:lnSpc>
              <a:spcBef>
                <a:spcPct val="30000"/>
              </a:spcBef>
            </a:pPr>
            <a:r>
              <a:rPr lang="zh-TW"/>
              <a:t>接下來，按 </a:t>
            </a:r>
            <a:r>
              <a:rPr lang="zh-TW" b="1"/>
              <a:t>一下 [ 內容 ] 以開啟 [ 網際網路通訊協定版本 4 (TCP/IPv4) 屬性 ] 視窗，然後選取 [自動取得 IP 位址] 和 [自動取得 DNS 伺服器位址</a:t>
            </a:r>
            <a:r>
              <a:rPr lang="zh-TW"/>
              <a:t> ]。</a:t>
            </a:r>
          </a:p>
          <a:p>
            <a:pPr>
              <a:lnSpc>
                <a:spcPct val="85000"/>
              </a:lnSpc>
              <a:spcBef>
                <a:spcPct val="30000"/>
              </a:spcBef>
            </a:pPr>
            <a:endParaRPr lang="en-US"/>
          </a:p>
        </p:txBody>
      </p:sp>
      <p:sp>
        <p:nvSpPr>
          <p:cNvPr id="3" name="Rectangle 2">
            <a:extLst>
              <a:ext uri="{FF2B5EF4-FFF2-40B4-BE49-F238E27FC236}">
                <a16:creationId xmlns:a16="http://schemas.microsoft.com/office/drawing/2014/main" id="{807D8786-A352-1549-ACB6-B3928D449601}"/>
              </a:ext>
            </a:extLst>
          </p:cNvPr>
          <p:cNvSpPr/>
          <p:nvPr/>
        </p:nvSpPr>
        <p:spPr>
          <a:xfrm>
            <a:off x="4856480" y="4819182"/>
            <a:ext cx="4142163" cy="523220"/>
          </a:xfrm>
          <a:prstGeom prst="rect">
            <a:avLst/>
          </a:prstGeom>
        </p:spPr>
        <p:txBody>
          <a:bodyPr wrap="square">
            <a:spAutoFit/>
          </a:bodyPr>
          <a:lstStyle/>
          <a:p>
            <a:pPr rtl="0"/>
            <a:r>
              <a:rPr lang="zh-TW" altLang="en-US" sz="1400" b="1">
                <a:solidFill>
                  <a:srgbClr val="000000"/>
                </a:solidFill>
                <a:latin typeface="CiscoSans"/>
              </a:rPr>
              <a:t>注意</a:t>
            </a:r>
            <a:r>
              <a:rPr lang="zh-TW" altLang="en-US" sz="1400">
                <a:solidFill>
                  <a:srgbClr val="000000"/>
                </a:solidFill>
                <a:latin typeface="CiscoSans"/>
              </a:rPr>
              <a:t>：</a:t>
            </a:r>
            <a:r>
              <a:rPr lang="en-US" altLang="zh-TW" sz="1400">
                <a:solidFill>
                  <a:srgbClr val="000000"/>
                </a:solidFill>
                <a:latin typeface="CiscoSans"/>
              </a:rPr>
              <a:t>IPv6 </a:t>
            </a:r>
            <a:r>
              <a:rPr lang="zh-TW" altLang="en-US" sz="1400">
                <a:solidFill>
                  <a:srgbClr val="000000"/>
                </a:solidFill>
                <a:latin typeface="CiscoSans"/>
              </a:rPr>
              <a:t>使用 </a:t>
            </a:r>
            <a:r>
              <a:rPr lang="en-US" altLang="zh-TW" sz="1400">
                <a:solidFill>
                  <a:srgbClr val="000000"/>
                </a:solidFill>
                <a:latin typeface="CiscoSans"/>
              </a:rPr>
              <a:t>DHCPv6 </a:t>
            </a:r>
            <a:r>
              <a:rPr lang="zh-TW" altLang="en-US" sz="1400">
                <a:solidFill>
                  <a:srgbClr val="000000"/>
                </a:solidFill>
                <a:latin typeface="CiscoSans"/>
              </a:rPr>
              <a:t>和 </a:t>
            </a:r>
            <a:r>
              <a:rPr lang="en-US" altLang="zh-TW" sz="1400">
                <a:solidFill>
                  <a:srgbClr val="000000"/>
                </a:solidFill>
                <a:latin typeface="CiscoSans"/>
              </a:rPr>
              <a:t>SLAAC</a:t>
            </a:r>
            <a:r>
              <a:rPr lang="zh-TW" altLang="en-US" sz="1400">
                <a:solidFill>
                  <a:srgbClr val="000000"/>
                </a:solidFill>
                <a:latin typeface="CiscoSans"/>
              </a:rPr>
              <a:t>（無狀態位址自動配置）進行動態位址配置。 </a:t>
            </a:r>
          </a:p>
        </p:txBody>
      </p:sp>
      <p:pic>
        <p:nvPicPr>
          <p:cNvPr id="2" name="Picture 1">
            <a:extLst>
              <a:ext uri="{FF2B5EF4-FFF2-40B4-BE49-F238E27FC236}">
                <a16:creationId xmlns:a16="http://schemas.microsoft.com/office/drawing/2014/main" id="{C64E9A44-0E92-5E48-9CDF-6DB173E876A5}"/>
              </a:ext>
            </a:extLst>
          </p:cNvPr>
          <p:cNvPicPr>
            <a:picLocks noChangeAspect="1"/>
          </p:cNvPicPr>
          <p:nvPr/>
        </p:nvPicPr>
        <p:blipFill>
          <a:blip r:embed="rId3"/>
          <a:stretch>
            <a:fillRect/>
          </a:stretch>
        </p:blipFill>
        <p:spPr>
          <a:xfrm>
            <a:off x="5679441" y="1796239"/>
            <a:ext cx="2540000" cy="2882900"/>
          </a:xfrm>
          <a:prstGeom prst="rect">
            <a:avLst/>
          </a:prstGeom>
        </p:spPr>
      </p:pic>
      <p:sp>
        <p:nvSpPr>
          <p:cNvPr id="5" name="投影片編號版面配置區 4"/>
          <p:cNvSpPr>
            <a:spLocks noGrp="1"/>
          </p:cNvSpPr>
          <p:nvPr>
            <p:ph type="sldNum" sz="quarter" idx="4"/>
          </p:nvPr>
        </p:nvSpPr>
        <p:spPr/>
        <p:txBody>
          <a:bodyPr/>
          <a:lstStyle/>
          <a:p>
            <a:pPr defTabSz="385754">
              <a:defRPr/>
            </a:pPr>
            <a:fld id="{2F5CCB13-0A32-4557-88E9-079F0C330695}" type="slidenum">
              <a:rPr lang="en-US" kern="0" smtClean="0">
                <a:solidFill>
                  <a:srgbClr val="595959"/>
                </a:solidFill>
              </a:rPr>
              <a:pPr defTabSz="385754">
                <a:defRPr/>
              </a:pPr>
              <a:t>76</a:t>
            </a:fld>
            <a:endParaRPr lang="en-US" kern="0">
              <a:solidFill>
                <a:srgbClr val="595959"/>
              </a:solidFill>
            </a:endParaRPr>
          </a:p>
        </p:txBody>
      </p:sp>
    </p:spTree>
    <p:custDataLst>
      <p:tags r:id="rId4"/>
    </p:custDataLst>
    <p:extLst>
      <p:ext uri="{BB962C8B-B14F-4D97-AF65-F5344CB8AC3E}">
        <p14:creationId xmlns:p14="http://schemas.microsoft.com/office/powerpoint/2010/main" val="3796210909"/>
      </p:ext>
    </p:extLst>
  </p:cSld>
  <p:clrMapOvr>
    <a:masterClrMapping/>
  </p:clrMapOvr>
  <p:transition spd="slow">
    <p:wipe/>
  </p:transition>
  <p:timing/>
</p:sld>
</file>

<file path=ppt/slides/slide760.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6" name="Title 5"/>
          <p:cNvSpPr>
            <a:spLocks noGrp="1"/>
          </p:cNvSpPr>
          <p:nvPr>
            <p:ph type="ctrTitle"/>
          </p:nvPr>
        </p:nvSpPr>
        <p:spPr/>
        <p:txBody>
          <a:bodyPr>
            <a:noAutofit/>
          </a:bodyPr>
          <a:lstStyle/>
          <a:p>
            <a:r>
              <a:rPr lang="zh-TW" altLang="en-US" sz="5000" smtClean="0">
                <a:solidFill>
                  <a:schemeClr val="tx1"/>
                </a:solidFill>
                <a:latin typeface="標楷體" pitchFamily="65" charset="-120"/>
              </a:rPr>
              <a:t>第二十七章</a:t>
            </a:r>
            <a:br>
              <a:rPr lang="en-US" altLang="zh-TW" sz="5000">
                <a:solidFill>
                  <a:schemeClr val="tx1"/>
                </a:solidFill>
                <a:latin typeface="標楷體" pitchFamily="65" charset="-120"/>
              </a:rPr>
            </a:br>
            <a:br>
              <a:rPr lang="en-US" altLang="zh-TW" sz="5000" smtClean="0">
                <a:solidFill>
                  <a:schemeClr val="tx1"/>
                </a:solidFill>
                <a:latin typeface="標楷體" pitchFamily="65" charset="-120"/>
              </a:rPr>
            </a:br>
            <a:r>
              <a:rPr lang="zh-TW" sz="5000" smtClean="0">
                <a:solidFill>
                  <a:schemeClr val="tx1"/>
                </a:solidFill>
                <a:latin typeface="標楷體" pitchFamily="65" charset="-120"/>
              </a:rPr>
              <a:t>區域網路</a:t>
            </a:r>
            <a:r>
              <a:rPr lang="zh-TW" sz="5000">
                <a:solidFill>
                  <a:schemeClr val="tx1"/>
                </a:solidFill>
                <a:latin typeface="標楷體" pitchFamily="65" charset="-120"/>
              </a:rPr>
              <a:t>安全概念</a:t>
            </a:r>
          </a:p>
        </p:txBody>
      </p:sp>
      <p:sp>
        <p:nvSpPr>
          <p:cNvPr id="7" name="Subtitle 6"/>
          <p:cNvSpPr>
            <a:spLocks noGrp="1"/>
          </p:cNvSpPr>
          <p:nvPr>
            <p:ph type="subTitle" idx="1"/>
          </p:nvPr>
        </p:nvSpPr>
        <p:spPr/>
        <p:txBody>
          <a:bodyPr/>
          <a:lstStyle/>
          <a:p>
            <a:pPr rtl="0"/>
            <a:r>
              <a:rPr lang="zh-TW">
                <a:solidFill>
                  <a:schemeClr val="accent5">
                    <a:lumMod val="40000"/>
                    <a:lumOff val="60000"/>
                  </a:schemeClr>
                </a:solidFill>
              </a:rPr>
              <a:t>交換、路由和無線基礎  v7.0 版 (SRWE)</a:t>
            </a:r>
          </a:p>
          <a:p>
            <a:endParaRPr lang="en-US">
              <a:solidFill>
                <a:schemeClr val="accent5">
                  <a:lumMod val="40000"/>
                  <a:lumOff val="60000"/>
                </a:schemeClr>
              </a:solidFill>
            </a:endParaRPr>
          </a:p>
          <a:p>
            <a:endParaRPr lang="en-US"/>
          </a:p>
        </p:txBody>
      </p:sp>
      <p:sp>
        <p:nvSpPr>
          <p:cNvPr id="2" name="投影片編號版面配置區 1"/>
          <p:cNvSpPr>
            <a:spLocks noGrp="1"/>
          </p:cNvSpPr>
          <p:nvPr>
            <p:ph type="sldNum" sz="quarter" idx="12"/>
          </p:nvPr>
        </p:nvSpPr>
        <p:spPr/>
        <p:txBody>
          <a:bodyPr/>
          <a:lstStyle/>
          <a:p>
            <a:fld id="{38C68405-D8B3-49C2-9037-9F8C36DB7603}" type="slidenum">
              <a:rPr lang="en-US" altLang="zh-TW" smtClean="0"/>
              <a:t>760</a:t>
            </a:fld>
            <a:endParaRPr lang="en-US" altLang="zh-TW"/>
          </a:p>
        </p:txBody>
      </p:sp>
    </p:spTree>
    <p:custDataLst>
      <p:tags r:id="rId3"/>
    </p:custDataLst>
    <p:extLst>
      <p:ext uri="{BB962C8B-B14F-4D97-AF65-F5344CB8AC3E}">
        <p14:creationId xmlns:p14="http://schemas.microsoft.com/office/powerpoint/2010/main" val="235412916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sld>
</file>

<file path=ppt/slides/slide761.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098" name="Rectangle 33"/>
          <p:cNvSpPr>
            <a:spLocks noGrp="1" noChangeArrowheads="1"/>
          </p:cNvSpPr>
          <p:nvPr>
            <p:ph type="title"/>
          </p:nvPr>
        </p:nvSpPr>
        <p:spPr/>
        <p:txBody>
          <a:bodyPr>
            <a:normAutofit/>
          </a:bodyPr>
          <a:lstStyle/>
          <a:p>
            <a:pPr rtl="0" eaLnBrk="1" hangingPunct="1"/>
            <a:r>
              <a:rPr lang="zh-TW" altLang="en-US" sz="2700">
                <a:solidFill>
                  <a:srgbClr val="004C69"/>
                </a:solidFill>
              </a:rPr>
              <a:t>單元概要</a:t>
            </a:r>
          </a:p>
        </p:txBody>
      </p:sp>
      <p:sp>
        <p:nvSpPr>
          <p:cNvPr id="2" name="Content Placeholder 1">
            <a:extLst>
              <a:ext uri="{FF2B5EF4-FFF2-40B4-BE49-F238E27FC236}">
                <a16:creationId xmlns:a16="http://schemas.microsoft.com/office/drawing/2014/main" id="{578E99C3-C6EF-8348-99C6-8024418DDEF2}"/>
              </a:ext>
            </a:extLst>
          </p:cNvPr>
          <p:cNvSpPr>
            <a:spLocks noGrp="1"/>
          </p:cNvSpPr>
          <p:nvPr>
            <p:ph idx="1"/>
          </p:nvPr>
        </p:nvSpPr>
        <p:spPr>
          <a:xfrm>
            <a:off x="145358" y="1822881"/>
            <a:ext cx="8853286" cy="75755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noAutofit/>
          </a:bodyPr>
          <a:lstStyle/>
          <a:p>
            <a:pPr>
              <a:lnSpc>
                <a:spcPct val="90000"/>
              </a:lnSpc>
              <a:spcBef>
                <a:spcPct val="0"/>
              </a:spcBef>
              <a:buNone/>
            </a:pPr>
            <a:r>
              <a:rPr lang="zh-TW" altLang="en-US" sz="2700">
                <a:solidFill>
                  <a:srgbClr val="004C69"/>
                </a:solidFill>
                <a:cs typeface="+mj-cs"/>
              </a:rPr>
              <a:t>單元名稱： 區域網路安全概念</a:t>
            </a:r>
            <a:endParaRPr lang="en-US" altLang="en-US" sz="2700">
              <a:solidFill>
                <a:srgbClr val="004C69"/>
              </a:solidFill>
              <a:cs typeface="+mj-cs"/>
            </a:endParaRPr>
          </a:p>
          <a:p>
            <a:pPr>
              <a:lnSpc>
                <a:spcPct val="90000"/>
              </a:lnSpc>
              <a:spcBef>
                <a:spcPct val="0"/>
              </a:spcBef>
              <a:buNone/>
            </a:pPr>
            <a:r>
              <a:rPr lang="zh-TW" altLang="en-US" sz="2700">
                <a:solidFill>
                  <a:srgbClr val="004C69"/>
                </a:solidFill>
                <a:cs typeface="+mj-cs"/>
              </a:rPr>
              <a:t>單元目標： 說明弱點如何危及 </a:t>
            </a:r>
            <a:r>
              <a:rPr lang="en-US" altLang="zh-TW" sz="2700">
                <a:solidFill>
                  <a:srgbClr val="004C69"/>
                </a:solidFill>
                <a:cs typeface="+mj-cs"/>
              </a:rPr>
              <a:t>LAN </a:t>
            </a:r>
            <a:r>
              <a:rPr lang="zh-TW" altLang="en-US" sz="2700">
                <a:solidFill>
                  <a:srgbClr val="004C69"/>
                </a:solidFill>
                <a:cs typeface="+mj-cs"/>
              </a:rPr>
              <a:t>安全性 </a:t>
            </a:r>
          </a:p>
          <a:p>
            <a:pPr>
              <a:lnSpc>
                <a:spcPct val="90000"/>
              </a:lnSpc>
              <a:spcBef>
                <a:spcPct val="0"/>
              </a:spcBef>
              <a:buNone/>
            </a:pPr>
            <a:endParaRPr lang="en-US" sz="2700">
              <a:solidFill>
                <a:srgbClr val="004C69"/>
              </a:solidFill>
              <a:cs typeface="+mj-cs"/>
            </a:endParaRPr>
          </a:p>
        </p:txBody>
      </p:sp>
      <p:graphicFrame>
        <p:nvGraphicFramePr>
          <p:cNvPr id="3" name="Table 2">
            <a:extLst>
              <a:ext uri="{FF2B5EF4-FFF2-40B4-BE49-F238E27FC236}">
                <a16:creationId xmlns:a16="http://schemas.microsoft.com/office/drawing/2014/main" id="{2203BE17-8BB3-DF41-A2CF-06DE014D1956}"/>
              </a:ext>
            </a:extLst>
          </p:cNvPr>
          <p:cNvGraphicFramePr>
            <a:graphicFrameLocks noGrp="1"/>
          </p:cNvGraphicFramePr>
          <p:nvPr>
            <p:extLst/>
          </p:nvPr>
        </p:nvGraphicFramePr>
        <p:xfrm>
          <a:off x="400570" y="2603206"/>
          <a:ext cx="8342861" cy="3223260"/>
        </p:xfrm>
        <a:graphic>
          <a:graphicData uri="http://schemas.openxmlformats.org/drawingml/2006/table">
            <a:tbl>
              <a:tblPr firstRow="1" bandRow="1">
                <a:tableStyleId>{5C22544A-7EE6-4342-B048-85BDC9FD1C3A}</a:tableStyleId>
              </a:tblPr>
              <a:tblGrid>
                <a:gridCol w="2698062">
                  <a:extLst>
                    <a:ext uri="{9D8B030D-6E8A-4147-A177-3AD203B41FA5}">
                      <a16:colId xmlns:a16="http://schemas.microsoft.com/office/drawing/2014/main" val="2579019526"/>
                    </a:ext>
                  </a:extLst>
                </a:gridCol>
                <a:gridCol w="5644799">
                  <a:extLst>
                    <a:ext uri="{9D8B030D-6E8A-4147-A177-3AD203B41FA5}">
                      <a16:colId xmlns:a16="http://schemas.microsoft.com/office/drawing/2014/main" val="1764220437"/>
                    </a:ext>
                  </a:extLst>
                </a:gridCol>
              </a:tblGrid>
              <a:tr h="438150">
                <a:tc>
                  <a:txBody>
                    <a:bodyPr vert="horz" wrap="square"/>
                    <a:lstStyle/>
                    <a:p>
                      <a:pPr algn="l" rtl="0" fontAlgn="ctr"/>
                      <a:r>
                        <a:rPr lang="zh-TW" sz="2300" b="1">
                          <a:effectLst/>
                          <a:latin typeface="標楷體" pitchFamily="65" charset="-120"/>
                          <a:ea typeface="標楷體" panose="03000509000000000000" pitchFamily="65" charset="-120"/>
                        </a:rPr>
                        <a:t>主題標題</a:t>
                      </a:r>
                    </a:p>
                  </a:txBody>
                  <a:tcPr marL="47625" marR="47625" marT="47625" marB="47625" anchor="ctr"/>
                </a:tc>
                <a:tc>
                  <a:txBody>
                    <a:bodyPr vert="horz" wrap="square"/>
                    <a:lstStyle/>
                    <a:p>
                      <a:pPr algn="l" rtl="0" fontAlgn="ctr"/>
                      <a:r>
                        <a:rPr lang="zh-TW" sz="2300" b="1">
                          <a:effectLst/>
                          <a:latin typeface="標楷體" pitchFamily="65" charset="-120"/>
                          <a:ea typeface="標楷體" panose="03000509000000000000" pitchFamily="65" charset="-120"/>
                        </a:rPr>
                        <a:t>主題目標</a:t>
                      </a:r>
                    </a:p>
                  </a:txBody>
                  <a:tcPr marL="47625" marR="47625" marT="47625" marB="47625" anchor="ctr"/>
                </a:tc>
                <a:extLst>
                  <a:ext uri="{0D108BD9-81ED-4DB2-BD59-A6C34878D82A}">
                    <a16:rowId xmlns:a16="http://schemas.microsoft.com/office/drawing/2014/main" val="742401779"/>
                  </a:ext>
                </a:extLst>
              </a:tr>
              <a:tr h="438150">
                <a:tc>
                  <a:txBody>
                    <a:bodyPr vert="horz" wrap="square"/>
                    <a:lstStyle/>
                    <a:p>
                      <a:pPr rtl="0" fontAlgn="ctr"/>
                      <a:r>
                        <a:rPr lang="zh-TW" sz="2300" b="0">
                          <a:solidFill>
                            <a:schemeClr val="bg1"/>
                          </a:solidFill>
                          <a:effectLst/>
                          <a:latin typeface="標楷體" pitchFamily="65" charset="-120"/>
                          <a:ea typeface="標楷體" panose="03000509000000000000" pitchFamily="65" charset="-120"/>
                        </a:rPr>
                        <a:t>終端安全</a:t>
                      </a:r>
                    </a:p>
                  </a:txBody>
                  <a:tcPr marL="47625" marR="47625" marT="47625" marB="47625" anchor="ctr">
                    <a:solidFill>
                      <a:schemeClr val="accent1"/>
                    </a:solidFill>
                  </a:tcPr>
                </a:tc>
                <a:tc>
                  <a:txBody>
                    <a:bodyPr vert="horz" wrap="square"/>
                    <a:lstStyle/>
                    <a:p>
                      <a:pPr rtl="0" fontAlgn="ctr"/>
                      <a:r>
                        <a:rPr lang="zh-TW" sz="2300" b="0">
                          <a:effectLst/>
                          <a:latin typeface="標楷體" pitchFamily="65" charset="-120"/>
                          <a:ea typeface="標楷體" panose="03000509000000000000" pitchFamily="65" charset="-120"/>
                        </a:rPr>
                        <a:t>說明如何使用端點安全性來減輕攻擊</a:t>
                      </a:r>
                    </a:p>
                  </a:txBody>
                  <a:tcPr marL="47625" marR="47625" marT="47625" marB="47625" anchor="ctr"/>
                </a:tc>
                <a:extLst>
                  <a:ext uri="{0D108BD9-81ED-4DB2-BD59-A6C34878D82A}">
                    <a16:rowId xmlns:a16="http://schemas.microsoft.com/office/drawing/2014/main" val="3150950737"/>
                  </a:ext>
                </a:extLst>
              </a:tr>
              <a:tr h="781050">
                <a:tc>
                  <a:txBody>
                    <a:bodyPr vert="horz" wrap="square"/>
                    <a:lstStyle/>
                    <a:p>
                      <a:pPr rtl="0" fontAlgn="ctr"/>
                      <a:r>
                        <a:rPr lang="zh-TW" sz="2300" b="0">
                          <a:solidFill>
                            <a:schemeClr val="bg1"/>
                          </a:solidFill>
                          <a:effectLst/>
                          <a:latin typeface="標楷體" pitchFamily="65" charset="-120"/>
                          <a:ea typeface="標楷體" panose="03000509000000000000" pitchFamily="65" charset="-120"/>
                        </a:rPr>
                        <a:t>存取控制</a:t>
                      </a:r>
                    </a:p>
                  </a:txBody>
                  <a:tcPr marL="47625" marR="47625" marT="47625" marB="47625" anchor="ctr">
                    <a:solidFill>
                      <a:schemeClr val="accent1"/>
                    </a:solidFill>
                  </a:tcPr>
                </a:tc>
                <a:tc>
                  <a:txBody>
                    <a:bodyPr vert="horz" wrap="square"/>
                    <a:lstStyle/>
                    <a:p>
                      <a:pPr rtl="0" fontAlgn="ctr"/>
                      <a:r>
                        <a:rPr lang="zh-TW" sz="2300" b="0">
                          <a:effectLst/>
                          <a:latin typeface="標楷體" pitchFamily="65" charset="-120"/>
                          <a:ea typeface="標楷體" panose="03000509000000000000" pitchFamily="65" charset="-120"/>
                        </a:rPr>
                        <a:t>說明如何使用 AAA 和 802.1x 來驗證區域網路端點和裝置</a:t>
                      </a:r>
                    </a:p>
                  </a:txBody>
                  <a:tcPr marL="47625" marR="47625" marT="47625" marB="47625" anchor="ctr"/>
                </a:tc>
                <a:extLst>
                  <a:ext uri="{0D108BD9-81ED-4DB2-BD59-A6C34878D82A}">
                    <a16:rowId xmlns:a16="http://schemas.microsoft.com/office/drawing/2014/main" val="2772085455"/>
                  </a:ext>
                </a:extLst>
              </a:tr>
              <a:tr h="438150">
                <a:tc>
                  <a:txBody>
                    <a:bodyPr vert="horz" wrap="square"/>
                    <a:lstStyle/>
                    <a:p>
                      <a:pPr rtl="0" fontAlgn="ctr"/>
                      <a:r>
                        <a:rPr lang="zh-TW" sz="2300" b="0">
                          <a:solidFill>
                            <a:schemeClr val="bg1"/>
                          </a:solidFill>
                          <a:effectLst/>
                          <a:latin typeface="標楷體" pitchFamily="65" charset="-120"/>
                          <a:ea typeface="標楷體" panose="03000509000000000000" pitchFamily="65" charset="-120"/>
                        </a:rPr>
                        <a:t>第 2 層安全威脅</a:t>
                      </a:r>
                    </a:p>
                  </a:txBody>
                  <a:tcPr marL="47625" marR="47625" marT="47625" marB="47625" anchor="ctr">
                    <a:solidFill>
                      <a:schemeClr val="accent1"/>
                    </a:solidFill>
                  </a:tcPr>
                </a:tc>
                <a:tc>
                  <a:txBody>
                    <a:bodyPr vert="horz" wrap="square"/>
                    <a:lstStyle/>
                    <a:p>
                      <a:pPr rtl="0" fontAlgn="ctr"/>
                      <a:r>
                        <a:rPr lang="zh-TW" sz="2300" b="0">
                          <a:effectLst/>
                          <a:latin typeface="標楷體" pitchFamily="65" charset="-120"/>
                          <a:ea typeface="標楷體" panose="03000509000000000000" pitchFamily="65" charset="-120"/>
                        </a:rPr>
                        <a:t>識別第 2 層弱點</a:t>
                      </a:r>
                    </a:p>
                  </a:txBody>
                  <a:tcPr marL="47625" marR="47625" marT="47625" marB="47625" anchor="ctr"/>
                </a:tc>
                <a:extLst>
                  <a:ext uri="{0D108BD9-81ED-4DB2-BD59-A6C34878D82A}">
                    <a16:rowId xmlns:a16="http://schemas.microsoft.com/office/drawing/2014/main" val="3228802595"/>
                  </a:ext>
                </a:extLst>
              </a:tr>
              <a:tr h="438150">
                <a:tc>
                  <a:txBody>
                    <a:bodyPr vert="horz" wrap="square"/>
                    <a:lstStyle/>
                    <a:p>
                      <a:pPr rtl="0" fontAlgn="ctr"/>
                      <a:r>
                        <a:rPr lang="zh-TW" sz="2300" b="0">
                          <a:solidFill>
                            <a:schemeClr val="bg1"/>
                          </a:solidFill>
                          <a:effectLst/>
                          <a:latin typeface="標楷體" pitchFamily="65" charset="-120"/>
                          <a:ea typeface="標楷體" panose="03000509000000000000" pitchFamily="65" charset="-120"/>
                        </a:rPr>
                        <a:t>MAC 位址表攻擊</a:t>
                      </a:r>
                    </a:p>
                  </a:txBody>
                  <a:tcPr marL="47625" marR="47625" marT="47625" marB="47625" anchor="ctr">
                    <a:solidFill>
                      <a:schemeClr val="accent1"/>
                    </a:solidFill>
                  </a:tcPr>
                </a:tc>
                <a:tc>
                  <a:txBody>
                    <a:bodyPr vert="horz" wrap="square"/>
                    <a:lstStyle/>
                    <a:p>
                      <a:pPr rtl="0" fontAlgn="ctr"/>
                      <a:r>
                        <a:rPr lang="zh-TW" sz="2300" b="0">
                          <a:effectLst/>
                          <a:latin typeface="標楷體" pitchFamily="65" charset="-120"/>
                          <a:ea typeface="標楷體" panose="03000509000000000000" pitchFamily="65" charset="-120"/>
                        </a:rPr>
                        <a:t>解釋 MAC 位址表攻擊如何損害 LAN 安全性</a:t>
                      </a:r>
                    </a:p>
                  </a:txBody>
                  <a:tcPr marL="47625" marR="47625" marT="47625" marB="47625" anchor="ctr"/>
                </a:tc>
                <a:extLst>
                  <a:ext uri="{0D108BD9-81ED-4DB2-BD59-A6C34878D82A}">
                    <a16:rowId xmlns:a16="http://schemas.microsoft.com/office/drawing/2014/main" val="3134809945"/>
                  </a:ext>
                </a:extLst>
              </a:tr>
              <a:tr h="643890">
                <a:tc>
                  <a:txBody>
                    <a:bodyPr vert="horz" wrap="square"/>
                    <a:lstStyle/>
                    <a:p>
                      <a:pPr rtl="0" fontAlgn="ctr"/>
                      <a:r>
                        <a:rPr lang="zh-TW" sz="2300" b="0">
                          <a:solidFill>
                            <a:schemeClr val="bg1"/>
                          </a:solidFill>
                          <a:effectLst/>
                          <a:latin typeface="標楷體" pitchFamily="65" charset="-120"/>
                          <a:ea typeface="標楷體" panose="03000509000000000000" pitchFamily="65" charset="-120"/>
                        </a:rPr>
                        <a:t>區域網路攻擊</a:t>
                      </a:r>
                    </a:p>
                  </a:txBody>
                  <a:tcPr marL="47625" marR="47625" marT="47625" marB="47625" anchor="ctr">
                    <a:solidFill>
                      <a:schemeClr val="accent1"/>
                    </a:solidFill>
                  </a:tcPr>
                </a:tc>
                <a:tc>
                  <a:txBody>
                    <a:bodyPr vert="horz" wrap="square"/>
                    <a:lstStyle/>
                    <a:p>
                      <a:pPr rtl="0" fontAlgn="ctr"/>
                      <a:r>
                        <a:rPr lang="zh-TW" sz="2300" b="0">
                          <a:effectLst/>
                          <a:latin typeface="標楷體" pitchFamily="65" charset="-120"/>
                          <a:ea typeface="標楷體" panose="03000509000000000000" pitchFamily="65" charset="-120"/>
                        </a:rPr>
                        <a:t>解釋區域網路攻擊如何危害區域網路安全性</a:t>
                      </a:r>
                    </a:p>
                  </a:txBody>
                  <a:tcPr marL="47625" marR="47625" marT="47625" marB="47625" anchor="ctr"/>
                </a:tc>
                <a:extLst>
                  <a:ext uri="{0D108BD9-81ED-4DB2-BD59-A6C34878D82A}">
                    <a16:rowId xmlns:a16="http://schemas.microsoft.com/office/drawing/2014/main" val="503933313"/>
                  </a:ext>
                </a:extLst>
              </a:tr>
            </a:tbl>
          </a:graphicData>
        </a:graphic>
      </p:graphicFrame>
      <p:sp>
        <p:nvSpPr>
          <p:cNvPr id="4" name="投影片編號版面配置區 3"/>
          <p:cNvSpPr>
            <a:spLocks noGrp="1"/>
          </p:cNvSpPr>
          <p:nvPr>
            <p:ph type="sldNum" sz="quarter" idx="4"/>
          </p:nvPr>
        </p:nvSpPr>
        <p:spPr/>
        <p:txBody>
          <a:bodyPr/>
          <a:lstStyle/>
          <a:p>
            <a:pPr defTabSz="385754">
              <a:defRPr/>
            </a:pPr>
            <a:fld id="{2F5CCB13-0A32-4557-88E9-079F0C330695}" type="slidenum">
              <a:rPr lang="en-US" kern="0" smtClean="0">
                <a:solidFill>
                  <a:srgbClr val="595959"/>
                </a:solidFill>
              </a:rPr>
              <a:pPr defTabSz="385754">
                <a:defRPr/>
              </a:pPr>
              <a:t>761</a:t>
            </a:fld>
            <a:endParaRPr lang="en-US" kern="0">
              <a:solidFill>
                <a:srgbClr val="595959"/>
              </a:solidFill>
            </a:endParaRPr>
          </a:p>
        </p:txBody>
      </p:sp>
    </p:spTree>
    <p:custDataLst>
      <p:tags r:id="rId3"/>
    </p:custDataLst>
    <p:extLst>
      <p:ext uri="{BB962C8B-B14F-4D97-AF65-F5344CB8AC3E}">
        <p14:creationId xmlns:p14="http://schemas.microsoft.com/office/powerpoint/2010/main" val="2716130964"/>
      </p:ext>
    </p:extLst>
  </p:cSld>
  <p:clrMapOvr>
    <a:masterClrMapping/>
  </p:clrMapOvr>
  <p:transition spd="slow">
    <p:wipe/>
  </p:transition>
  <p:timing/>
</p:sld>
</file>

<file path=ppt/slides/slide762.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noAutofit/>
          </a:bodyPr>
          <a:lstStyle/>
          <a:p>
            <a:pPr marL="169859" indent="-169859">
              <a:spcAft>
                <a:spcPts val="600"/>
              </a:spcAft>
              <a:buFont typeface="Wingdings" panose="05000000000000000000" pitchFamily="2" charset="2"/>
            </a:pPr>
            <a:r>
              <a:rPr lang="en-US" altLang="zh-TW" sz="2700" smtClean="0"/>
              <a:t>27.1</a:t>
            </a:r>
            <a:r>
              <a:rPr lang="zh-TW" altLang="en-US" sz="2700" smtClean="0"/>
              <a:t>端點</a:t>
            </a:r>
            <a:r>
              <a:rPr lang="zh-TW" altLang="en-US" sz="2700"/>
              <a:t>安全</a:t>
            </a:r>
            <a:br>
              <a:rPr lang="en-US" sz="2700"/>
            </a:br>
            <a:r>
              <a:rPr lang="zh-TW" altLang="en-US" sz="2700"/>
              <a:t>今日的網路攻擊</a:t>
            </a:r>
          </a:p>
        </p:txBody>
      </p:sp>
      <p:sp>
        <p:nvSpPr>
          <p:cNvPr id="5" name="Content Placeholder 4">
            <a:extLst>
              <a:ext uri="{FF2B5EF4-FFF2-40B4-BE49-F238E27FC236}">
                <a16:creationId xmlns:a16="http://schemas.microsoft.com/office/drawing/2014/main" id="{199AB72D-A10F-44DE-BB7A-39459EC64294}"/>
              </a:ext>
            </a:extLst>
          </p:cNvPr>
          <p:cNvSpPr>
            <a:spLocks noGrp="1"/>
          </p:cNvSpPr>
          <p:nvPr>
            <p:ph idx="1"/>
          </p:nvPr>
        </p:nvSpPr>
        <p:spPr>
          <a:xfrm>
            <a:off x="474662" y="1589088"/>
            <a:ext cx="8280057" cy="3689897"/>
          </a:xfrm>
        </p:spPr>
        <p:txBody>
          <a:bodyPr/>
          <a:lstStyle/>
          <a:p>
            <a:pPr marL="0" indent="0" algn="l"/>
            <a:r>
              <a:rPr lang="zh-TW" altLang="en-US" sz="1600">
                <a:solidFill>
                  <a:srgbClr val="000000"/>
                </a:solidFill>
              </a:rPr>
              <a:t>在企業網路上新媒體通常面臨攻擊。只要在網際網路上搜尋 “最新網路攻擊”，即可找到目前攻擊的最新資訊。這些攻擊最有可能會涉及下列一項或多項：</a:t>
            </a:r>
          </a:p>
          <a:p>
            <a:pPr marL="415975" lvl="1" indent="-342892">
              <a:buFont typeface="Arial" panose="020b0604020202020204" pitchFamily="34" charset="0"/>
              <a:buChar char="•"/>
            </a:pPr>
            <a:r>
              <a:rPr lang="zh-TW" altLang="en-US" sz="1600" b="1">
                <a:solidFill>
                  <a:srgbClr val="000000"/>
                </a:solidFill>
              </a:rPr>
              <a:t>分散式拒絕服務 </a:t>
            </a:r>
            <a:r>
              <a:rPr lang="en-US" altLang="zh-TW" sz="1600" b="1">
                <a:solidFill>
                  <a:srgbClr val="000000"/>
                </a:solidFill>
              </a:rPr>
              <a:t>(DDoS)</a:t>
            </a:r>
            <a:r>
              <a:rPr lang="zh-TW" altLang="en-US" sz="1600">
                <a:solidFill>
                  <a:srgbClr val="000000"/>
                </a:solidFill>
              </a:rPr>
              <a:t> </a:t>
            </a:r>
            <a:r>
              <a:rPr lang="en-US" altLang="zh-TW" sz="1600">
                <a:solidFill>
                  <a:srgbClr val="000000"/>
                </a:solidFill>
              </a:rPr>
              <a:t>— </a:t>
            </a:r>
            <a:r>
              <a:rPr lang="zh-TW" altLang="en-US" sz="1600">
                <a:solidFill>
                  <a:srgbClr val="000000"/>
                </a:solidFill>
              </a:rPr>
              <a:t>這是來自許多裝置的協調攻擊，稱為殭屍，與降低或停止對組織網站和資源的公眾訪問的意圖。 </a:t>
            </a:r>
          </a:p>
          <a:p>
            <a:pPr marL="415975" lvl="1" indent="-342892">
              <a:buFont typeface="Arial" panose="020b0604020202020204" pitchFamily="34" charset="0"/>
              <a:buChar char="•"/>
            </a:pPr>
            <a:r>
              <a:rPr lang="zh-TW" altLang="en-US" sz="1600" b="1">
                <a:solidFill>
                  <a:srgbClr val="000000"/>
                </a:solidFill>
              </a:rPr>
              <a:t>資料外洩</a:t>
            </a:r>
            <a:r>
              <a:rPr lang="zh-TW" altLang="en-US" sz="1600">
                <a:solidFill>
                  <a:srgbClr val="000000"/>
                </a:solidFill>
              </a:rPr>
              <a:t> </a:t>
            </a:r>
            <a:r>
              <a:rPr lang="en-US" altLang="zh-TW" sz="1600">
                <a:solidFill>
                  <a:srgbClr val="000000"/>
                </a:solidFill>
              </a:rPr>
              <a:t>— </a:t>
            </a:r>
            <a:r>
              <a:rPr lang="zh-TW" altLang="en-US" sz="1600">
                <a:solidFill>
                  <a:srgbClr val="000000"/>
                </a:solidFill>
              </a:rPr>
              <a:t>這是組織的資料伺服器或主機遭到入侵竊取機密資訊的攻擊。 </a:t>
            </a:r>
          </a:p>
          <a:p>
            <a:pPr marL="415975" lvl="1" indent="-342892">
              <a:buFont typeface="Arial" panose="020b0604020202020204" pitchFamily="34" charset="0"/>
              <a:buChar char="•"/>
            </a:pPr>
            <a:r>
              <a:rPr lang="zh-TW" altLang="en-US" sz="1600" b="1">
                <a:solidFill>
                  <a:srgbClr val="000000"/>
                </a:solidFill>
              </a:rPr>
              <a:t>惡意程式碼</a:t>
            </a:r>
            <a:r>
              <a:rPr lang="zh-TW" altLang="en-US" sz="1600">
                <a:solidFill>
                  <a:srgbClr val="000000"/>
                </a:solidFill>
              </a:rPr>
              <a:t> </a:t>
            </a:r>
            <a:r>
              <a:rPr lang="en-US" altLang="zh-TW" sz="1600">
                <a:solidFill>
                  <a:srgbClr val="000000"/>
                </a:solidFill>
              </a:rPr>
              <a:t>— </a:t>
            </a:r>
            <a:r>
              <a:rPr lang="zh-TW" altLang="en-US" sz="1600">
                <a:solidFill>
                  <a:srgbClr val="000000"/>
                </a:solidFill>
              </a:rPr>
              <a:t>這是一種攻擊，其中組織的主機感染了導致各種問題的惡意軟體。例如，像 </a:t>
            </a:r>
            <a:r>
              <a:rPr lang="en-US" altLang="zh-TW" sz="1600">
                <a:solidFill>
                  <a:srgbClr val="000000"/>
                </a:solidFill>
              </a:rPr>
              <a:t>WannaCry </a:t>
            </a:r>
            <a:r>
              <a:rPr lang="zh-TW" altLang="en-US" sz="1600">
                <a:solidFill>
                  <a:srgbClr val="000000"/>
                </a:solidFill>
              </a:rPr>
              <a:t>這樣的勒索軟體會對主機上的資料進行加密，並鎖定存取權，直到支付贖金為止。 </a:t>
            </a:r>
          </a:p>
          <a:p>
            <a:pPr marL="342892" indent="-342892" algn="l">
              <a:buFont typeface="Arial" panose="020b0604020202020204" pitchFamily="34" charset="0"/>
              <a:buChar char="•"/>
            </a:pPr>
            <a:endParaRPr lang="en-US" sz="1600">
              <a:solidFill>
                <a:srgbClr val="000000"/>
              </a:solidFill>
            </a:endParaRPr>
          </a:p>
        </p:txBody>
      </p:sp>
      <p:sp>
        <p:nvSpPr>
          <p:cNvPr id="2" name="投影片編號版面配置區 1"/>
          <p:cNvSpPr>
            <a:spLocks noGrp="1"/>
          </p:cNvSpPr>
          <p:nvPr>
            <p:ph type="sldNum" sz="quarter" idx="12"/>
          </p:nvPr>
        </p:nvSpPr>
        <p:spPr/>
        <p:txBody>
          <a:bodyPr/>
          <a:lstStyle/>
          <a:p>
            <a:fld id="{4FAB73BC-B049-4115-A692-8D63A059BFB8}" type="slidenum">
              <a:rPr lang="en-US" smtClean="0"/>
              <a:t>762</a:t>
            </a:fld>
            <a:endParaRPr lang="en-US"/>
          </a:p>
        </p:txBody>
      </p:sp>
    </p:spTree>
    <p:extLst>
      <p:ext uri="{BB962C8B-B14F-4D97-AF65-F5344CB8AC3E}">
        <p14:creationId xmlns:p14="http://schemas.microsoft.com/office/powerpoint/2010/main" val="246271857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763.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noAutofit/>
          </a:bodyPr>
          <a:lstStyle/>
          <a:p>
            <a:pPr marL="169859" indent="-169859">
              <a:spcAft>
                <a:spcPts val="600"/>
              </a:spcAft>
              <a:buFont typeface="Wingdings" panose="05000000000000000000" pitchFamily="2" charset="2"/>
            </a:pPr>
            <a:r>
              <a:rPr lang="en-US" altLang="zh-TW" sz="2700"/>
              <a:t>27.1</a:t>
            </a:r>
            <a:r>
              <a:rPr lang="zh-TW" altLang="en-US" sz="2700" smtClean="0"/>
              <a:t>端點</a:t>
            </a:r>
            <a:r>
              <a:rPr lang="zh-TW" altLang="en-US" sz="2700"/>
              <a:t>安全</a:t>
            </a:r>
            <a:br>
              <a:rPr lang="en-US" sz="2700"/>
            </a:br>
            <a:r>
              <a:rPr lang="zh-TW" altLang="en-US" sz="2700"/>
              <a:t>網路安全裝置</a:t>
            </a:r>
          </a:p>
        </p:txBody>
      </p:sp>
      <p:sp>
        <p:nvSpPr>
          <p:cNvPr id="4" name="Content Placeholder 3">
            <a:extLst>
              <a:ext uri="{FF2B5EF4-FFF2-40B4-BE49-F238E27FC236}">
                <a16:creationId xmlns:a16="http://schemas.microsoft.com/office/drawing/2014/main" id="{1B47481C-BE29-4F04-A259-DA8BFDA30BF7}"/>
              </a:ext>
            </a:extLst>
          </p:cNvPr>
          <p:cNvSpPr>
            <a:spLocks noGrp="1"/>
          </p:cNvSpPr>
          <p:nvPr>
            <p:ph idx="1"/>
          </p:nvPr>
        </p:nvSpPr>
        <p:spPr>
          <a:xfrm>
            <a:off x="474662" y="1589088"/>
            <a:ext cx="8280057" cy="3689897"/>
          </a:xfrm>
        </p:spPr>
        <p:txBody>
          <a:bodyPr/>
          <a:lstStyle/>
          <a:p>
            <a:pPr marL="0" indent="0" algn="l"/>
            <a:r>
              <a:rPr lang="zh-TW" altLang="en-US" sz="1600">
                <a:solidFill>
                  <a:srgbClr val="000000"/>
                </a:solidFill>
              </a:rPr>
              <a:t>需要各種網路安全裝置來保護網路周邊免受外部存取。這些裝置可能包括下列項目：</a:t>
            </a:r>
          </a:p>
          <a:p>
            <a:pPr marL="285743" indent="-285743" algn="l">
              <a:buFont typeface="Arial" panose="020b0604020202020204" pitchFamily="34" charset="0"/>
              <a:buChar char="•"/>
            </a:pPr>
            <a:r>
              <a:rPr lang="zh-TW" altLang="en-US" sz="1600">
                <a:solidFill>
                  <a:srgbClr val="000000"/>
                </a:solidFill>
              </a:rPr>
              <a:t>虛擬私人網路 </a:t>
            </a:r>
            <a:r>
              <a:rPr lang="en-US" altLang="zh-TW" sz="1600">
                <a:solidFill>
                  <a:srgbClr val="000000"/>
                </a:solidFill>
              </a:rPr>
              <a:t>(VPN) </a:t>
            </a:r>
            <a:r>
              <a:rPr lang="zh-TW" altLang="en-US" sz="1600">
                <a:solidFill>
                  <a:srgbClr val="000000"/>
                </a:solidFill>
              </a:rPr>
              <a:t>功能的路由器 </a:t>
            </a:r>
            <a:r>
              <a:rPr lang="en-US" altLang="zh-TW" sz="1600">
                <a:solidFill>
                  <a:srgbClr val="000000"/>
                </a:solidFill>
              </a:rPr>
              <a:t>- </a:t>
            </a:r>
            <a:r>
              <a:rPr lang="zh-TW" altLang="en-US" sz="1600">
                <a:solidFill>
                  <a:srgbClr val="000000"/>
                </a:solidFill>
              </a:rPr>
              <a:t>為跨公用網路和企業網路的遠端使用者提供安全連線。</a:t>
            </a:r>
            <a:r>
              <a:rPr lang="en-US" altLang="zh-TW" sz="1600">
                <a:solidFill>
                  <a:srgbClr val="000000"/>
                </a:solidFill>
              </a:rPr>
              <a:t>VPN </a:t>
            </a:r>
            <a:r>
              <a:rPr lang="zh-TW" altLang="en-US" sz="1600">
                <a:solidFill>
                  <a:srgbClr val="000000"/>
                </a:solidFill>
              </a:rPr>
              <a:t>服務可以整合到防火牆。</a:t>
            </a:r>
          </a:p>
          <a:p>
            <a:pPr marL="285743" indent="-285743" algn="l">
              <a:buFont typeface="Arial" panose="020b0604020202020204" pitchFamily="34" charset="0"/>
              <a:buChar char="•"/>
            </a:pPr>
            <a:r>
              <a:rPr lang="zh-TW" altLang="en-US" sz="1600">
                <a:solidFill>
                  <a:srgbClr val="000000"/>
                </a:solidFill>
              </a:rPr>
              <a:t>新一代防火牆 </a:t>
            </a:r>
            <a:r>
              <a:rPr lang="en-US" altLang="zh-TW" sz="1600">
                <a:solidFill>
                  <a:srgbClr val="000000"/>
                </a:solidFill>
              </a:rPr>
              <a:t>(NGFW) - </a:t>
            </a:r>
            <a:r>
              <a:rPr lang="zh-TW" altLang="en-US" sz="1600">
                <a:solidFill>
                  <a:srgbClr val="000000"/>
                </a:solidFill>
              </a:rPr>
              <a:t>提供狀態封包檢測、應用程式可見度和控制、新一代入侵預防系統 </a:t>
            </a:r>
            <a:r>
              <a:rPr lang="en-US" altLang="zh-TW" sz="1600">
                <a:solidFill>
                  <a:srgbClr val="000000"/>
                </a:solidFill>
              </a:rPr>
              <a:t>(NGIPS)</a:t>
            </a:r>
            <a:r>
              <a:rPr lang="zh-TW" altLang="en-US" sz="1600">
                <a:solidFill>
                  <a:srgbClr val="000000"/>
                </a:solidFill>
              </a:rPr>
              <a:t>、進階惡意軟體防護 </a:t>
            </a:r>
            <a:r>
              <a:rPr lang="en-US" altLang="zh-TW" sz="1600">
                <a:solidFill>
                  <a:srgbClr val="000000"/>
                </a:solidFill>
              </a:rPr>
              <a:t>(AMP) </a:t>
            </a:r>
            <a:r>
              <a:rPr lang="zh-TW" altLang="en-US" sz="1600">
                <a:solidFill>
                  <a:srgbClr val="000000"/>
                </a:solidFill>
              </a:rPr>
              <a:t>和 </a:t>
            </a:r>
            <a:r>
              <a:rPr lang="en-US" altLang="zh-TW" sz="1600">
                <a:solidFill>
                  <a:srgbClr val="000000"/>
                </a:solidFill>
              </a:rPr>
              <a:t>URL </a:t>
            </a:r>
            <a:r>
              <a:rPr lang="zh-TW" altLang="en-US" sz="1600">
                <a:solidFill>
                  <a:srgbClr val="000000"/>
                </a:solidFill>
              </a:rPr>
              <a:t>過濾。</a:t>
            </a:r>
          </a:p>
          <a:p>
            <a:pPr marL="285743" indent="-285743" algn="l">
              <a:buFont typeface="Arial" panose="020b0604020202020204" pitchFamily="34" charset="0"/>
              <a:buChar char="•"/>
            </a:pPr>
            <a:r>
              <a:rPr lang="zh-TW" altLang="en-US" sz="1600">
                <a:solidFill>
                  <a:srgbClr val="000000"/>
                </a:solidFill>
              </a:rPr>
              <a:t>網路訪問控制（</a:t>
            </a:r>
            <a:r>
              <a:rPr lang="en-US" altLang="zh-TW" sz="1600">
                <a:solidFill>
                  <a:srgbClr val="000000"/>
                </a:solidFill>
              </a:rPr>
              <a:t>NAC</a:t>
            </a:r>
            <a:r>
              <a:rPr lang="zh-TW" altLang="en-US" sz="1600">
                <a:solidFill>
                  <a:srgbClr val="000000"/>
                </a:solidFill>
              </a:rPr>
              <a:t>）</a:t>
            </a:r>
            <a:r>
              <a:rPr lang="en-US" altLang="zh-TW" sz="1600">
                <a:solidFill>
                  <a:srgbClr val="000000"/>
                </a:solidFill>
              </a:rPr>
              <a:t>- </a:t>
            </a:r>
            <a:r>
              <a:rPr lang="zh-TW" altLang="en-US" sz="1600">
                <a:solidFill>
                  <a:srgbClr val="000000"/>
                </a:solidFill>
              </a:rPr>
              <a:t>包括身份驗證，授權和計量（</a:t>
            </a:r>
            <a:r>
              <a:rPr lang="en-US" altLang="zh-TW" sz="1600">
                <a:solidFill>
                  <a:srgbClr val="000000"/>
                </a:solidFill>
              </a:rPr>
              <a:t>AAA</a:t>
            </a:r>
            <a:r>
              <a:rPr lang="zh-TW" altLang="en-US" sz="1600">
                <a:solidFill>
                  <a:srgbClr val="000000"/>
                </a:solidFill>
              </a:rPr>
              <a:t>）服務。在大型企業中，這些服務可能會納入設備中，以管理各種使用者和裝置類型的存取原則。思科身分識別服務引擎 </a:t>
            </a:r>
            <a:r>
              <a:rPr lang="en-US" altLang="zh-TW" sz="1600">
                <a:solidFill>
                  <a:srgbClr val="000000"/>
                </a:solidFill>
              </a:rPr>
              <a:t>(ISE) </a:t>
            </a:r>
            <a:r>
              <a:rPr lang="zh-TW" altLang="en-US" sz="1600">
                <a:solidFill>
                  <a:srgbClr val="000000"/>
                </a:solidFill>
              </a:rPr>
              <a:t>是 </a:t>
            </a:r>
            <a:r>
              <a:rPr lang="en-US" altLang="zh-TW" sz="1600">
                <a:solidFill>
                  <a:srgbClr val="000000"/>
                </a:solidFill>
              </a:rPr>
              <a:t>NAC </a:t>
            </a:r>
            <a:r>
              <a:rPr lang="zh-TW" altLang="en-US" sz="1600">
                <a:solidFill>
                  <a:srgbClr val="000000"/>
                </a:solidFill>
              </a:rPr>
              <a:t>裝置的範例。</a:t>
            </a:r>
          </a:p>
        </p:txBody>
      </p:sp>
      <p:sp>
        <p:nvSpPr>
          <p:cNvPr id="2" name="投影片編號版面配置區 1"/>
          <p:cNvSpPr>
            <a:spLocks noGrp="1"/>
          </p:cNvSpPr>
          <p:nvPr>
            <p:ph type="sldNum" sz="quarter" idx="12"/>
          </p:nvPr>
        </p:nvSpPr>
        <p:spPr/>
        <p:txBody>
          <a:bodyPr/>
          <a:lstStyle/>
          <a:p>
            <a:fld id="{4FAB73BC-B049-4115-A692-8D63A059BFB8}" type="slidenum">
              <a:rPr lang="en-US" smtClean="0"/>
              <a:t>763</a:t>
            </a:fld>
            <a:endParaRPr lang="en-US"/>
          </a:p>
        </p:txBody>
      </p:sp>
    </p:spTree>
    <p:extLst>
      <p:ext uri="{BB962C8B-B14F-4D97-AF65-F5344CB8AC3E}">
        <p14:creationId xmlns:p14="http://schemas.microsoft.com/office/powerpoint/2010/main" val="15841772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764.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noAutofit/>
          </a:bodyPr>
          <a:lstStyle/>
          <a:p>
            <a:pPr marL="169859" indent="-169859">
              <a:spcAft>
                <a:spcPts val="600"/>
              </a:spcAft>
              <a:buFont typeface="Wingdings" panose="05000000000000000000" pitchFamily="2" charset="2"/>
            </a:pPr>
            <a:r>
              <a:rPr lang="en-US" altLang="zh-TW" sz="2700"/>
              <a:t>27.1</a:t>
            </a:r>
            <a:r>
              <a:rPr lang="zh-TW" altLang="en-US" sz="2700" smtClean="0"/>
              <a:t>端點</a:t>
            </a:r>
            <a:r>
              <a:rPr lang="zh-TW" altLang="en-US" sz="2700"/>
              <a:t>防護</a:t>
            </a:r>
          </a:p>
        </p:txBody>
      </p:sp>
      <p:sp>
        <p:nvSpPr>
          <p:cNvPr id="8" name="Content Placeholder 7">
            <a:extLst>
              <a:ext uri="{FF2B5EF4-FFF2-40B4-BE49-F238E27FC236}">
                <a16:creationId xmlns:a16="http://schemas.microsoft.com/office/drawing/2014/main" id="{F4949C1C-F141-477B-A2A9-5141BA42ED97}"/>
              </a:ext>
            </a:extLst>
          </p:cNvPr>
          <p:cNvSpPr>
            <a:spLocks noGrp="1"/>
          </p:cNvSpPr>
          <p:nvPr>
            <p:ph idx="1"/>
          </p:nvPr>
        </p:nvSpPr>
        <p:spPr>
          <a:xfrm>
            <a:off x="474663" y="1589088"/>
            <a:ext cx="4014211" cy="3689897"/>
          </a:xfrm>
        </p:spPr>
        <p:txBody>
          <a:bodyPr/>
          <a:lstStyle/>
          <a:p>
            <a:pPr marL="342892" indent="-342892" algn="l">
              <a:buFont typeface="Arial" panose="020b0604020202020204" pitchFamily="34" charset="0"/>
              <a:buChar char="•"/>
            </a:pPr>
            <a:r>
              <a:rPr lang="zh-TW" altLang="en-US" sz="1500">
                <a:solidFill>
                  <a:srgbClr val="000000"/>
                </a:solidFill>
              </a:rPr>
              <a:t>端點是通常由筆記型電腦、桌上型電腦、伺服器和 </a:t>
            </a:r>
            <a:r>
              <a:rPr lang="en-US" altLang="zh-TW" sz="1500">
                <a:solidFill>
                  <a:srgbClr val="000000"/>
                </a:solidFill>
              </a:rPr>
              <a:t>IP </a:t>
            </a:r>
            <a:r>
              <a:rPr lang="zh-TW" altLang="en-US" sz="1500">
                <a:solidFill>
                  <a:srgbClr val="000000"/>
                </a:solidFill>
              </a:rPr>
              <a:t>電話，以及員工擁有的裝置組成的主機。端點特別容易受到透過電子郵件或網頁瀏覽所造成的惡意程式碼相關攻擊。 </a:t>
            </a:r>
          </a:p>
          <a:p>
            <a:pPr marL="342892" indent="-342892" algn="l">
              <a:buFont typeface="Arial" panose="020b0604020202020204" pitchFamily="34" charset="0"/>
              <a:buChar char="•"/>
            </a:pPr>
            <a:r>
              <a:rPr lang="zh-TW" altLang="en-US" sz="1500">
                <a:solidFill>
                  <a:srgbClr val="000000"/>
                </a:solidFill>
              </a:rPr>
              <a:t>端點通常使用傳統的主機型安全功能，例如防毒</a:t>
            </a:r>
            <a:r>
              <a:rPr lang="en-US" altLang="zh-TW" sz="1500">
                <a:solidFill>
                  <a:srgbClr val="000000"/>
                </a:solidFill>
              </a:rPr>
              <a:t>/</a:t>
            </a:r>
            <a:r>
              <a:rPr lang="zh-TW" altLang="en-US" sz="1500">
                <a:solidFill>
                  <a:srgbClr val="000000"/>
                </a:solidFill>
              </a:rPr>
              <a:t>反惡意程式碼、主機型防火牆和主機型入侵預防系統 </a:t>
            </a:r>
            <a:r>
              <a:rPr lang="en-US" altLang="zh-TW" sz="1500">
                <a:solidFill>
                  <a:srgbClr val="000000"/>
                </a:solidFill>
              </a:rPr>
              <a:t>(HIPSs)</a:t>
            </a:r>
            <a:r>
              <a:rPr lang="zh-TW" altLang="en-US" sz="1500">
                <a:solidFill>
                  <a:srgbClr val="000000"/>
                </a:solidFill>
              </a:rPr>
              <a:t>。 </a:t>
            </a:r>
          </a:p>
          <a:p>
            <a:pPr marL="342892" indent="-342892" algn="l">
              <a:buFont typeface="Arial" panose="020b0604020202020204" pitchFamily="34" charset="0"/>
              <a:buChar char="•"/>
            </a:pPr>
            <a:r>
              <a:rPr lang="zh-TW" altLang="en-US" sz="1500">
                <a:solidFill>
                  <a:srgbClr val="000000"/>
                </a:solidFill>
              </a:rPr>
              <a:t>現今的終端節點最能受到 </a:t>
            </a:r>
            <a:r>
              <a:rPr lang="en-US" altLang="zh-TW" sz="1500">
                <a:solidFill>
                  <a:srgbClr val="000000"/>
                </a:solidFill>
              </a:rPr>
              <a:t>NAC</a:t>
            </a:r>
            <a:r>
              <a:rPr lang="zh-TW" altLang="en-US" sz="1500">
                <a:solidFill>
                  <a:srgbClr val="000000"/>
                </a:solidFill>
              </a:rPr>
              <a:t>、</a:t>
            </a:r>
            <a:r>
              <a:rPr lang="en-US" altLang="zh-TW" sz="1500">
                <a:solidFill>
                  <a:srgbClr val="000000"/>
                </a:solidFill>
              </a:rPr>
              <a:t>AMP </a:t>
            </a:r>
            <a:r>
              <a:rPr lang="zh-TW" altLang="en-US" sz="1500">
                <a:solidFill>
                  <a:srgbClr val="000000"/>
                </a:solidFill>
              </a:rPr>
              <a:t>軟體、電子郵件安全設備 </a:t>
            </a:r>
            <a:r>
              <a:rPr lang="en-US" altLang="zh-TW" sz="1500">
                <a:solidFill>
                  <a:srgbClr val="000000"/>
                </a:solidFill>
              </a:rPr>
              <a:t>(ESA) </a:t>
            </a:r>
            <a:r>
              <a:rPr lang="zh-TW" altLang="en-US" sz="1500">
                <a:solidFill>
                  <a:srgbClr val="000000"/>
                </a:solidFill>
              </a:rPr>
              <a:t>和網路安全設備 </a:t>
            </a:r>
            <a:r>
              <a:rPr lang="en-US" altLang="zh-TW" sz="1500">
                <a:solidFill>
                  <a:srgbClr val="000000"/>
                </a:solidFill>
              </a:rPr>
              <a:t>(WSA) </a:t>
            </a:r>
            <a:r>
              <a:rPr lang="zh-TW" altLang="en-US" sz="1500">
                <a:solidFill>
                  <a:srgbClr val="000000"/>
                </a:solidFill>
              </a:rPr>
              <a:t>的組合所保護。 </a:t>
            </a:r>
          </a:p>
        </p:txBody>
      </p:sp>
      <p:pic>
        <p:nvPicPr>
          <p:cNvPr id="9" name="Picture 8">
            <a:extLst>
              <a:ext uri="{FF2B5EF4-FFF2-40B4-BE49-F238E27FC236}">
                <a16:creationId xmlns:a16="http://schemas.microsoft.com/office/drawing/2014/main" id="{398061EE-EF18-4FB7-BA04-AD5478D5782D}"/>
              </a:ext>
            </a:extLst>
          </p:cNvPr>
          <p:cNvPicPr>
            <a:picLocks noChangeAspect="1"/>
          </p:cNvPicPr>
          <p:nvPr/>
        </p:nvPicPr>
        <p:blipFill>
          <a:blip r:embed="rId3"/>
          <a:stretch>
            <a:fillRect/>
          </a:stretch>
        </p:blipFill>
        <p:spPr>
          <a:xfrm>
            <a:off x="4399967" y="1964588"/>
            <a:ext cx="4361124" cy="2707281"/>
          </a:xfrm>
          <a:prstGeom prst="rect">
            <a:avLst/>
          </a:prstGeom>
        </p:spPr>
      </p:pic>
      <p:sp>
        <p:nvSpPr>
          <p:cNvPr id="2" name="投影片編號版面配置區 1"/>
          <p:cNvSpPr>
            <a:spLocks noGrp="1"/>
          </p:cNvSpPr>
          <p:nvPr>
            <p:ph type="sldNum" sz="quarter" idx="12"/>
          </p:nvPr>
        </p:nvSpPr>
        <p:spPr/>
        <p:txBody>
          <a:bodyPr/>
          <a:lstStyle/>
          <a:p>
            <a:fld id="{4FAB73BC-B049-4115-A692-8D63A059BFB8}" type="slidenum">
              <a:rPr lang="en-US" smtClean="0"/>
              <a:t>764</a:t>
            </a:fld>
            <a:endParaRPr lang="en-US"/>
          </a:p>
        </p:txBody>
      </p:sp>
    </p:spTree>
    <p:extLst>
      <p:ext uri="{BB962C8B-B14F-4D97-AF65-F5344CB8AC3E}">
        <p14:creationId xmlns:p14="http://schemas.microsoft.com/office/powerpoint/2010/main" val="318342963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765.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noAutofit/>
          </a:bodyPr>
          <a:lstStyle/>
          <a:p>
            <a:pPr marL="169859" indent="-169859">
              <a:spcAft>
                <a:spcPts val="600"/>
              </a:spcAft>
              <a:buFont typeface="Wingdings" panose="05000000000000000000" pitchFamily="2" charset="2"/>
            </a:pPr>
            <a:r>
              <a:rPr lang="en-US" altLang="zh-TW" sz="2700"/>
              <a:t>27.1</a:t>
            </a:r>
            <a:r>
              <a:rPr lang="zh-TW" altLang="en-US" sz="2700" smtClean="0"/>
              <a:t>端點</a:t>
            </a:r>
            <a:r>
              <a:rPr lang="zh-TW" altLang="en-US" sz="2700"/>
              <a:t>防護</a:t>
            </a:r>
            <a:br>
              <a:rPr lang="en-US" sz="2700"/>
            </a:br>
            <a:r>
              <a:rPr lang="zh-TW" altLang="en-US" sz="2700"/>
              <a:t>思科電子郵件安全設備</a:t>
            </a:r>
          </a:p>
        </p:txBody>
      </p:sp>
      <p:sp>
        <p:nvSpPr>
          <p:cNvPr id="4" name="Content Placeholder 3">
            <a:extLst>
              <a:ext uri="{FF2B5EF4-FFF2-40B4-BE49-F238E27FC236}">
                <a16:creationId xmlns:a16="http://schemas.microsoft.com/office/drawing/2014/main" id="{20CA0A23-B3F8-4AB8-86E1-DEAA911151A7}"/>
              </a:ext>
            </a:extLst>
          </p:cNvPr>
          <p:cNvSpPr>
            <a:spLocks noGrp="1"/>
          </p:cNvSpPr>
          <p:nvPr>
            <p:ph idx="1"/>
          </p:nvPr>
        </p:nvSpPr>
        <p:spPr>
          <a:xfrm>
            <a:off x="474662" y="1589088"/>
            <a:ext cx="8280057" cy="3689897"/>
          </a:xfrm>
        </p:spPr>
        <p:txBody>
          <a:bodyPr/>
          <a:lstStyle/>
          <a:p>
            <a:pPr marL="0" indent="0" algn="l"/>
            <a:r>
              <a:rPr lang="zh-TW" altLang="en-US" sz="1600">
                <a:solidFill>
                  <a:srgbClr val="000000"/>
                </a:solidFill>
              </a:rPr>
              <a:t>思科 </a:t>
            </a:r>
            <a:r>
              <a:rPr lang="en-US" altLang="zh-TW" sz="1600">
                <a:solidFill>
                  <a:srgbClr val="000000"/>
                </a:solidFill>
              </a:rPr>
              <a:t>ESA </a:t>
            </a:r>
            <a:r>
              <a:rPr lang="zh-TW" altLang="en-US" sz="1600">
                <a:solidFill>
                  <a:srgbClr val="000000"/>
                </a:solidFill>
              </a:rPr>
              <a:t>裝置是設計用來監視簡易郵件傳送協定 </a:t>
            </a:r>
            <a:r>
              <a:rPr lang="en-US" altLang="zh-TW" sz="1600">
                <a:solidFill>
                  <a:srgbClr val="000000"/>
                </a:solidFill>
              </a:rPr>
              <a:t>(SMTP)</a:t>
            </a:r>
            <a:r>
              <a:rPr lang="zh-TW" altLang="en-US" sz="1600">
                <a:solidFill>
                  <a:srgbClr val="000000"/>
                </a:solidFill>
              </a:rPr>
              <a:t>。思科 </a:t>
            </a:r>
            <a:r>
              <a:rPr lang="en-US" altLang="zh-TW" sz="1600">
                <a:solidFill>
                  <a:srgbClr val="000000"/>
                </a:solidFill>
              </a:rPr>
              <a:t>ESA </a:t>
            </a:r>
            <a:r>
              <a:rPr lang="zh-TW" altLang="en-US" sz="1600">
                <a:solidFill>
                  <a:srgbClr val="000000"/>
                </a:solidFill>
              </a:rPr>
              <a:t>會持續透過 思科 </a:t>
            </a:r>
            <a:r>
              <a:rPr lang="en-US" altLang="zh-TW" sz="1600">
                <a:solidFill>
                  <a:srgbClr val="000000"/>
                </a:solidFill>
              </a:rPr>
              <a:t>Talos </a:t>
            </a:r>
            <a:r>
              <a:rPr lang="zh-TW" altLang="en-US" sz="1600">
                <a:solidFill>
                  <a:srgbClr val="000000"/>
                </a:solidFill>
              </a:rPr>
              <a:t>的即時摘要更新，藉由使用全球性的資料庫監控系統，偵測並建立威脅和解決方案的關聯性。思科 </a:t>
            </a:r>
            <a:r>
              <a:rPr lang="en-US" altLang="zh-TW" sz="1600">
                <a:solidFill>
                  <a:srgbClr val="000000"/>
                </a:solidFill>
              </a:rPr>
              <a:t>ESA </a:t>
            </a:r>
            <a:r>
              <a:rPr lang="zh-TW" altLang="en-US" sz="1600">
                <a:solidFill>
                  <a:srgbClr val="000000"/>
                </a:solidFill>
              </a:rPr>
              <a:t>每三到五分鐘提取一次威脅情報資料。 </a:t>
            </a:r>
          </a:p>
          <a:p>
            <a:pPr marL="0" indent="0" algn="l"/>
            <a:endParaRPr lang="en-US" sz="1600">
              <a:solidFill>
                <a:srgbClr val="000000"/>
              </a:solidFill>
            </a:endParaRPr>
          </a:p>
          <a:p>
            <a:pPr marL="0" indent="0" algn="l"/>
            <a:r>
              <a:rPr lang="zh-TW" altLang="en-US" sz="1600">
                <a:solidFill>
                  <a:srgbClr val="000000"/>
                </a:solidFill>
              </a:rPr>
              <a:t>以下是思科 </a:t>
            </a:r>
            <a:r>
              <a:rPr lang="en-US" altLang="zh-TW" sz="1600">
                <a:solidFill>
                  <a:srgbClr val="000000"/>
                </a:solidFill>
              </a:rPr>
              <a:t>ESA </a:t>
            </a:r>
            <a:r>
              <a:rPr lang="zh-TW" altLang="en-US" sz="1600">
                <a:solidFill>
                  <a:srgbClr val="000000"/>
                </a:solidFill>
              </a:rPr>
              <a:t>的部分功能：</a:t>
            </a:r>
          </a:p>
          <a:p>
            <a:pPr marL="358826" lvl="1" indent="-285743">
              <a:buFont typeface="Arial" panose="020b0604020202020204" pitchFamily="34" charset="0"/>
              <a:buChar char="•"/>
            </a:pPr>
            <a:r>
              <a:rPr lang="zh-TW" altLang="en-US" sz="1600">
                <a:solidFill>
                  <a:srgbClr val="000000"/>
                </a:solidFill>
              </a:rPr>
              <a:t>封鎖已知威脅。</a:t>
            </a:r>
          </a:p>
          <a:p>
            <a:pPr marL="358826" lvl="1" indent="-285743">
              <a:buFont typeface="Arial" panose="020b0604020202020204" pitchFamily="34" charset="0"/>
              <a:buChar char="•"/>
            </a:pPr>
            <a:r>
              <a:rPr lang="zh-TW" altLang="en-US" sz="1600">
                <a:solidFill>
                  <a:srgbClr val="000000"/>
                </a:solidFill>
              </a:rPr>
              <a:t>針對逃避初始偵測的隱藏惡意軟體進行修復</a:t>
            </a:r>
          </a:p>
          <a:p>
            <a:pPr marL="358826" lvl="1" indent="-285743">
              <a:buFont typeface="Arial" panose="020b0604020202020204" pitchFamily="34" charset="0"/>
              <a:buChar char="•"/>
            </a:pPr>
            <a:r>
              <a:rPr lang="zh-TW" altLang="en-US" sz="1600">
                <a:solidFill>
                  <a:srgbClr val="000000"/>
                </a:solidFill>
              </a:rPr>
              <a:t>丟棄含有錯誤連結的電子郵件</a:t>
            </a:r>
          </a:p>
          <a:p>
            <a:pPr marL="358826" lvl="1" indent="-285743">
              <a:buFont typeface="Arial" panose="020b0604020202020204" pitchFamily="34" charset="0"/>
              <a:buChar char="•"/>
            </a:pPr>
            <a:r>
              <a:rPr lang="zh-TW" altLang="en-US" sz="1600">
                <a:solidFill>
                  <a:srgbClr val="000000"/>
                </a:solidFill>
              </a:rPr>
              <a:t>封鎖對新受感染網站的存取。</a:t>
            </a:r>
          </a:p>
          <a:p>
            <a:pPr marL="358826" lvl="1" indent="-285743">
              <a:buFont typeface="Arial" panose="020b0604020202020204" pitchFamily="34" charset="0"/>
              <a:buChar char="•"/>
            </a:pPr>
            <a:r>
              <a:rPr lang="zh-TW" altLang="en-US" sz="1600">
                <a:solidFill>
                  <a:srgbClr val="000000"/>
                </a:solidFill>
              </a:rPr>
              <a:t>加密外寄電子郵件中的內容，以防止資料遺失。</a:t>
            </a:r>
          </a:p>
          <a:p>
            <a:pPr marL="285743" indent="-285743" algn="l">
              <a:buFont typeface="Arial" panose="020b0604020202020204" pitchFamily="34" charset="0"/>
              <a:buChar char="•"/>
            </a:pPr>
            <a:endParaRPr lang="en-US" sz="1600">
              <a:solidFill>
                <a:srgbClr val="000000"/>
              </a:solidFill>
            </a:endParaRPr>
          </a:p>
        </p:txBody>
      </p:sp>
      <p:sp>
        <p:nvSpPr>
          <p:cNvPr id="2" name="投影片編號版面配置區 1"/>
          <p:cNvSpPr>
            <a:spLocks noGrp="1"/>
          </p:cNvSpPr>
          <p:nvPr>
            <p:ph type="sldNum" sz="quarter" idx="12"/>
          </p:nvPr>
        </p:nvSpPr>
        <p:spPr/>
        <p:txBody>
          <a:bodyPr/>
          <a:lstStyle/>
          <a:p>
            <a:fld id="{4FAB73BC-B049-4115-A692-8D63A059BFB8}" type="slidenum">
              <a:rPr lang="en-US" smtClean="0"/>
              <a:t>765</a:t>
            </a:fld>
            <a:endParaRPr lang="en-US"/>
          </a:p>
        </p:txBody>
      </p:sp>
    </p:spTree>
    <p:extLst>
      <p:ext uri="{BB962C8B-B14F-4D97-AF65-F5344CB8AC3E}">
        <p14:creationId xmlns:p14="http://schemas.microsoft.com/office/powerpoint/2010/main" val="350510703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766.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noAutofit/>
          </a:bodyPr>
          <a:lstStyle/>
          <a:p>
            <a:pPr marL="169859" indent="-169859">
              <a:spcAft>
                <a:spcPts val="600"/>
              </a:spcAft>
              <a:buFont typeface="Wingdings" panose="05000000000000000000" pitchFamily="2" charset="2"/>
            </a:pPr>
            <a:r>
              <a:rPr lang="en-US" altLang="zh-TW" sz="2700"/>
              <a:t>27.1</a:t>
            </a:r>
            <a:r>
              <a:rPr lang="zh-TW" altLang="en-US" sz="2700" smtClean="0"/>
              <a:t>端點</a:t>
            </a:r>
            <a:r>
              <a:rPr lang="zh-TW" altLang="en-US" sz="2700"/>
              <a:t>防護</a:t>
            </a:r>
            <a:br>
              <a:rPr lang="en-US" sz="2700"/>
            </a:br>
            <a:r>
              <a:rPr lang="zh-TW" altLang="en-US" sz="2700"/>
              <a:t>思網頁安全設備</a:t>
            </a:r>
          </a:p>
        </p:txBody>
      </p:sp>
      <p:sp>
        <p:nvSpPr>
          <p:cNvPr id="5" name="Content Placeholder 4">
            <a:extLst>
              <a:ext uri="{FF2B5EF4-FFF2-40B4-BE49-F238E27FC236}">
                <a16:creationId xmlns:a16="http://schemas.microsoft.com/office/drawing/2014/main" id="{A3D5E8D4-6382-47F5-BEAB-D7AFE6B0D403}"/>
              </a:ext>
            </a:extLst>
          </p:cNvPr>
          <p:cNvSpPr>
            <a:spLocks noGrp="1"/>
          </p:cNvSpPr>
          <p:nvPr>
            <p:ph idx="1"/>
          </p:nvPr>
        </p:nvSpPr>
        <p:spPr>
          <a:xfrm>
            <a:off x="474662" y="1589088"/>
            <a:ext cx="8280057" cy="3689897"/>
          </a:xfrm>
        </p:spPr>
        <p:txBody>
          <a:bodyPr/>
          <a:lstStyle/>
          <a:p>
            <a:pPr marL="285743" indent="-285743" algn="l">
              <a:buFont typeface="Arial" panose="020b0604020202020204" pitchFamily="34" charset="0"/>
              <a:buChar char="•"/>
            </a:pPr>
            <a:r>
              <a:rPr lang="zh-TW" altLang="en-US" sz="1600">
                <a:solidFill>
                  <a:srgbClr val="000000"/>
                </a:solidFill>
              </a:rPr>
              <a:t>思科網頁安全裝置 </a:t>
            </a:r>
            <a:r>
              <a:rPr lang="en-US" altLang="zh-TW" sz="1600">
                <a:solidFill>
                  <a:srgbClr val="000000"/>
                </a:solidFill>
              </a:rPr>
              <a:t>(WSA) </a:t>
            </a:r>
            <a:r>
              <a:rPr lang="zh-TW" altLang="en-US" sz="1600">
                <a:solidFill>
                  <a:srgbClr val="000000"/>
                </a:solidFill>
              </a:rPr>
              <a:t>是網頁安全威脅的緩解技術。它可以幫助組織解決保護和控制網路流量的挑戰。 </a:t>
            </a:r>
          </a:p>
          <a:p>
            <a:pPr marL="285743" indent="-285743" algn="l">
              <a:buFont typeface="Arial" panose="020b0604020202020204" pitchFamily="34" charset="0"/>
              <a:buChar char="•"/>
            </a:pPr>
            <a:r>
              <a:rPr lang="zh-TW" altLang="en-US" sz="1600">
                <a:solidFill>
                  <a:srgbClr val="000000"/>
                </a:solidFill>
              </a:rPr>
              <a:t>思科 </a:t>
            </a:r>
            <a:r>
              <a:rPr lang="en-US" altLang="zh-TW" sz="1600">
                <a:solidFill>
                  <a:srgbClr val="000000"/>
                </a:solidFill>
              </a:rPr>
              <a:t>WSA </a:t>
            </a:r>
            <a:r>
              <a:rPr lang="zh-TW" altLang="en-US" sz="1600">
                <a:solidFill>
                  <a:srgbClr val="000000"/>
                </a:solidFill>
              </a:rPr>
              <a:t>結合進階惡意軟體防護、應用程式可見度和控制、可接受的使用政策控制和報告。</a:t>
            </a:r>
          </a:p>
          <a:p>
            <a:pPr marL="285743" indent="-285743" algn="l">
              <a:buFont typeface="Arial" panose="020b0604020202020204" pitchFamily="34" charset="0"/>
              <a:buChar char="•"/>
            </a:pPr>
            <a:r>
              <a:rPr lang="zh-TW" altLang="en-US" sz="1600">
                <a:solidFill>
                  <a:srgbClr val="000000"/>
                </a:solidFill>
              </a:rPr>
              <a:t>思科 </a:t>
            </a:r>
            <a:r>
              <a:rPr lang="en-US" altLang="zh-TW" sz="1600">
                <a:solidFill>
                  <a:srgbClr val="000000"/>
                </a:solidFill>
              </a:rPr>
              <a:t>WSA </a:t>
            </a:r>
            <a:r>
              <a:rPr lang="zh-TW" altLang="en-US" sz="1600">
                <a:solidFill>
                  <a:srgbClr val="000000"/>
                </a:solidFill>
              </a:rPr>
              <a:t>可完全控制使用者存取網際網路的方式。某些功能和應用程式 </a:t>
            </a:r>
            <a:r>
              <a:rPr lang="en-US" altLang="zh-TW" sz="1600">
                <a:solidFill>
                  <a:srgbClr val="000000"/>
                </a:solidFill>
              </a:rPr>
              <a:t>(</a:t>
            </a:r>
            <a:r>
              <a:rPr lang="zh-TW" altLang="en-US" sz="1600">
                <a:solidFill>
                  <a:srgbClr val="000000"/>
                </a:solidFill>
              </a:rPr>
              <a:t>例如聊天、訊息、影片和音訊</a:t>
            </a:r>
            <a:r>
              <a:rPr lang="en-US" altLang="zh-TW" sz="1600">
                <a:solidFill>
                  <a:srgbClr val="000000"/>
                </a:solidFill>
              </a:rPr>
              <a:t>) </a:t>
            </a:r>
            <a:r>
              <a:rPr lang="zh-TW" altLang="en-US" sz="1600">
                <a:solidFill>
                  <a:srgbClr val="000000"/>
                </a:solidFill>
              </a:rPr>
              <a:t>可以允許、限制時間和頻寬限制，或根據組織的需求封鎖。 </a:t>
            </a:r>
          </a:p>
          <a:p>
            <a:pPr marL="285743" indent="-285743" algn="l">
              <a:buFont typeface="Arial" panose="020b0604020202020204" pitchFamily="34" charset="0"/>
              <a:buChar char="•"/>
            </a:pPr>
            <a:r>
              <a:rPr lang="en-US" altLang="zh-TW" sz="1600">
                <a:solidFill>
                  <a:srgbClr val="000000"/>
                </a:solidFill>
              </a:rPr>
              <a:t>WSA </a:t>
            </a:r>
            <a:r>
              <a:rPr lang="zh-TW" altLang="en-US" sz="1600">
                <a:solidFill>
                  <a:srgbClr val="000000"/>
                </a:solidFill>
              </a:rPr>
              <a:t>可以執行 </a:t>
            </a:r>
            <a:r>
              <a:rPr lang="en-US" altLang="zh-TW" sz="1600">
                <a:solidFill>
                  <a:srgbClr val="000000"/>
                </a:solidFill>
              </a:rPr>
              <a:t>URL </a:t>
            </a:r>
            <a:r>
              <a:rPr lang="zh-TW" altLang="en-US" sz="1600">
                <a:solidFill>
                  <a:srgbClr val="000000"/>
                </a:solidFill>
              </a:rPr>
              <a:t>黑名單、</a:t>
            </a:r>
            <a:r>
              <a:rPr lang="en-US" altLang="zh-TW" sz="1600">
                <a:solidFill>
                  <a:srgbClr val="000000"/>
                </a:solidFill>
              </a:rPr>
              <a:t>URL </a:t>
            </a:r>
            <a:r>
              <a:rPr lang="zh-TW" altLang="en-US" sz="1600">
                <a:solidFill>
                  <a:srgbClr val="000000"/>
                </a:solidFill>
              </a:rPr>
              <a:t>過濾、惡意軟體掃描、</a:t>
            </a:r>
            <a:r>
              <a:rPr lang="en-US" altLang="zh-TW" sz="1600">
                <a:solidFill>
                  <a:srgbClr val="000000"/>
                </a:solidFill>
              </a:rPr>
              <a:t>URL </a:t>
            </a:r>
            <a:r>
              <a:rPr lang="zh-TW" altLang="en-US" sz="1600">
                <a:solidFill>
                  <a:srgbClr val="000000"/>
                </a:solidFill>
              </a:rPr>
              <a:t>分類、</a:t>
            </a:r>
            <a:r>
              <a:rPr lang="en-US" altLang="zh-TW" sz="1600">
                <a:solidFill>
                  <a:srgbClr val="000000"/>
                </a:solidFill>
              </a:rPr>
              <a:t>Web </a:t>
            </a:r>
            <a:r>
              <a:rPr lang="zh-TW" altLang="en-US" sz="1600">
                <a:solidFill>
                  <a:srgbClr val="000000"/>
                </a:solidFill>
              </a:rPr>
              <a:t>應用程式過濾以及網頁流量的加密和解密。</a:t>
            </a:r>
          </a:p>
          <a:p>
            <a:pPr marL="285743" indent="-285743" algn="l">
              <a:buFont typeface="Arial" panose="020b0604020202020204" pitchFamily="34" charset="0"/>
              <a:buChar char="•"/>
            </a:pPr>
            <a:endParaRPr lang="en-US" sz="1400">
              <a:solidFill>
                <a:srgbClr val="000000"/>
              </a:solidFill>
            </a:endParaRPr>
          </a:p>
        </p:txBody>
      </p:sp>
      <p:sp>
        <p:nvSpPr>
          <p:cNvPr id="2" name="投影片編號版面配置區 1"/>
          <p:cNvSpPr>
            <a:spLocks noGrp="1"/>
          </p:cNvSpPr>
          <p:nvPr>
            <p:ph type="sldNum" sz="quarter" idx="12"/>
          </p:nvPr>
        </p:nvSpPr>
        <p:spPr/>
        <p:txBody>
          <a:bodyPr/>
          <a:lstStyle/>
          <a:p>
            <a:fld id="{4FAB73BC-B049-4115-A692-8D63A059BFB8}" type="slidenum">
              <a:rPr lang="en-US" smtClean="0"/>
              <a:t>766</a:t>
            </a:fld>
            <a:endParaRPr lang="en-US"/>
          </a:p>
        </p:txBody>
      </p:sp>
    </p:spTree>
    <p:extLst>
      <p:ext uri="{BB962C8B-B14F-4D97-AF65-F5344CB8AC3E}">
        <p14:creationId xmlns:p14="http://schemas.microsoft.com/office/powerpoint/2010/main" val="410981305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767.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noAutofit/>
          </a:bodyPr>
          <a:lstStyle/>
          <a:p>
            <a:pPr marL="169859" indent="-169859">
              <a:spcAft>
                <a:spcPts val="600"/>
              </a:spcAft>
              <a:buFont typeface="Wingdings" panose="05000000000000000000" pitchFamily="2" charset="2"/>
            </a:pPr>
            <a:r>
              <a:rPr lang="en-US" altLang="zh-TW" sz="2700" smtClean="0"/>
              <a:t>27.2</a:t>
            </a:r>
            <a:r>
              <a:rPr lang="zh-TW" altLang="en-US" sz="2700" smtClean="0"/>
              <a:t>存取</a:t>
            </a:r>
            <a:r>
              <a:rPr lang="zh-TW" altLang="en-US" sz="2700"/>
              <a:t>控制</a:t>
            </a:r>
            <a:br>
              <a:rPr lang="en-US" sz="2700"/>
            </a:br>
            <a:r>
              <a:rPr lang="zh-TW" altLang="en-US" sz="2700"/>
              <a:t>使用本機密碼驗證</a:t>
            </a:r>
          </a:p>
        </p:txBody>
      </p:sp>
      <p:sp>
        <p:nvSpPr>
          <p:cNvPr id="4" name="Content Placeholder 3">
            <a:extLst>
              <a:ext uri="{FF2B5EF4-FFF2-40B4-BE49-F238E27FC236}">
                <a16:creationId xmlns:a16="http://schemas.microsoft.com/office/drawing/2014/main" id="{03C9973F-CE82-4083-8DDD-A0DA84502960}"/>
              </a:ext>
            </a:extLst>
          </p:cNvPr>
          <p:cNvSpPr>
            <a:spLocks noGrp="1"/>
          </p:cNvSpPr>
          <p:nvPr>
            <p:ph idx="1"/>
          </p:nvPr>
        </p:nvSpPr>
        <p:spPr>
          <a:xfrm>
            <a:off x="0" y="1588343"/>
            <a:ext cx="8345488" cy="548323"/>
          </a:xfrm>
        </p:spPr>
        <p:txBody>
          <a:bodyPr/>
          <a:lstStyle/>
          <a:p>
            <a:pPr marL="0" indent="0" algn="l"/>
            <a:r>
              <a:rPr lang="zh-TW" altLang="en-US" sz="1600">
                <a:solidFill>
                  <a:srgbClr val="000000"/>
                </a:solidFill>
              </a:rPr>
              <a:t>許多類型的驗證可以在網路裝置上執行，而且每種方法都提供不同等級的安全性。 </a:t>
            </a:r>
          </a:p>
        </p:txBody>
      </p:sp>
      <p:sp>
        <p:nvSpPr>
          <p:cNvPr id="5" name="Content Placeholder 3">
            <a:extLst>
              <a:ext uri="{FF2B5EF4-FFF2-40B4-BE49-F238E27FC236}">
                <a16:creationId xmlns:a16="http://schemas.microsoft.com/office/drawing/2014/main" id="{72153A09-85FF-4ACB-8507-A7BA6E0BB06B}"/>
              </a:ext>
            </a:extLst>
          </p:cNvPr>
          <p:cNvSpPr txBox="1"/>
          <p:nvPr/>
        </p:nvSpPr>
        <p:spPr>
          <a:xfrm>
            <a:off x="0" y="2180400"/>
            <a:ext cx="5346192" cy="3689897"/>
          </a:xfrm>
          <a:prstGeom prst="rect">
            <a:avLst/>
          </a:prstGeom>
        </p:spPr>
        <p:txBody>
          <a:bodyPr lIns="91420" tIns="45710" rIns="91420" bIns="45710">
            <a:noAutofit/>
          </a:bodyPr>
          <a:lstStyle>
            <a:lvl1pPr marL="285690" marR="0" indent="-285690" algn="ctr" defTabSz="457105" rtl="0" eaLnBrk="1" fontAlgn="auto" latinLnBrk="0" hangingPunct="1">
              <a:lnSpc>
                <a:spcPct val="100000"/>
              </a:lnSpc>
              <a:spcBef>
                <a:spcPct val="20000"/>
              </a:spcBef>
              <a:spcAft>
                <a:spcPct val="0"/>
              </a:spcAft>
              <a:buClrTx/>
              <a:buSzTx/>
              <a:buFont typeface="Arial"/>
              <a:buNone/>
              <a:defRPr lang="en-US" sz="2000" b="0" i="0" kern="1200" baseline="0">
                <a:solidFill>
                  <a:schemeClr val="bg1"/>
                </a:solidFill>
                <a:latin typeface="+mn-lt"/>
                <a:ea typeface="ＭＳ Ｐゴシック" charset="0"/>
                <a:cs typeface="CiscoSans ExtraLight"/>
              </a:defRPr>
            </a:lvl1pPr>
            <a:lvl2pPr marL="358775" indent="-215900" algn="l" defTabSz="684213" rtl="0" eaLnBrk="1" fontAlgn="base" hangingPunct="1">
              <a:lnSpc>
                <a:spcPct val="95000"/>
              </a:lnSpc>
              <a:spcBef>
                <a:spcPts val="600"/>
              </a:spcBef>
              <a:spcAft>
                <a:spcPct val="0"/>
              </a:spcAft>
              <a:buClr>
                <a:schemeClr val="tx2"/>
              </a:buClr>
              <a:buFont typeface="Arial"/>
              <a:buChar char="•"/>
              <a:defRPr lang="en-US" sz="1400" kern="120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a:buChar char="•"/>
              <a:defRPr lang="en-US" sz="1200" kern="120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a:buChar char="•"/>
              <a:defRPr lang="en-US" sz="1100" kern="120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a:buChar char="•"/>
              <a:defRPr lang="en-US" sz="1100" kern="120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anose="020b0604020202020204"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anose="020b0604020202020204"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anose="020b0604020202020204"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0" indent="0" algn="l"/>
            <a:r>
              <a:rPr lang="zh-TW" altLang="en-US" sz="1600">
                <a:solidFill>
                  <a:srgbClr val="000000"/>
                </a:solidFill>
              </a:rPr>
              <a:t>遠端存取驗證的最簡單方法是在主控台、</a:t>
            </a:r>
            <a:r>
              <a:rPr lang="en-US" altLang="zh-TW" sz="1600">
                <a:solidFill>
                  <a:srgbClr val="000000"/>
                </a:solidFill>
              </a:rPr>
              <a:t>vty </a:t>
            </a:r>
            <a:r>
              <a:rPr lang="zh-TW" altLang="en-US" sz="1600">
                <a:solidFill>
                  <a:srgbClr val="000000"/>
                </a:solidFill>
              </a:rPr>
              <a:t>線路和 </a:t>
            </a:r>
            <a:r>
              <a:rPr lang="en-US" altLang="zh-TW" sz="1600">
                <a:solidFill>
                  <a:srgbClr val="000000"/>
                </a:solidFill>
              </a:rPr>
              <a:t>aux </a:t>
            </a:r>
            <a:r>
              <a:rPr lang="zh-TW" altLang="en-US" sz="1600">
                <a:solidFill>
                  <a:srgbClr val="000000"/>
                </a:solidFill>
              </a:rPr>
              <a:t>連接埠上設定登入和密碼組合。</a:t>
            </a:r>
          </a:p>
          <a:p>
            <a:pPr marL="0" indent="0" algn="l"/>
            <a:endParaRPr lang="en-CA" sz="1600">
              <a:solidFill>
                <a:srgbClr val="000000"/>
              </a:solidFill>
            </a:endParaRPr>
          </a:p>
          <a:p>
            <a:pPr marL="0" indent="0" algn="l"/>
            <a:r>
              <a:rPr lang="en-US" altLang="zh-TW" sz="1600">
                <a:solidFill>
                  <a:srgbClr val="000000"/>
                </a:solidFill>
              </a:rPr>
              <a:t>SSH </a:t>
            </a:r>
            <a:r>
              <a:rPr lang="zh-TW" altLang="en-US" sz="1600">
                <a:solidFill>
                  <a:srgbClr val="000000"/>
                </a:solidFill>
              </a:rPr>
              <a:t>是一種更安全的遠端訪問形式：</a:t>
            </a:r>
          </a:p>
          <a:p>
            <a:pPr marL="244529" lvl="1" indent="-171446">
              <a:buFont typeface="Arial" panose="020b0604020202020204" pitchFamily="34" charset="0"/>
              <a:buChar char="•"/>
            </a:pPr>
            <a:r>
              <a:rPr lang="zh-TW" altLang="en-US">
                <a:solidFill>
                  <a:srgbClr val="000000"/>
                </a:solidFill>
              </a:rPr>
              <a:t>它需要帳號和密碼。</a:t>
            </a:r>
          </a:p>
          <a:p>
            <a:pPr marL="244529" lvl="1" indent="-171446">
              <a:buFont typeface="Arial" panose="020b0604020202020204" pitchFamily="34" charset="0"/>
              <a:buChar char="•"/>
            </a:pPr>
            <a:r>
              <a:rPr lang="zh-TW" altLang="en-US">
                <a:solidFill>
                  <a:srgbClr val="000000"/>
                </a:solidFill>
              </a:rPr>
              <a:t>帳號和密碼可以在本地進行身份驗證。</a:t>
            </a:r>
          </a:p>
          <a:p>
            <a:pPr marL="171446" indent="-171446" algn="l">
              <a:buFont typeface="Arial" panose="020b0604020202020204" pitchFamily="34" charset="0"/>
              <a:buChar char="•"/>
            </a:pPr>
            <a:endParaRPr lang="en-CA" sz="1600">
              <a:solidFill>
                <a:srgbClr val="000000"/>
              </a:solidFill>
            </a:endParaRPr>
          </a:p>
          <a:p>
            <a:pPr marL="0" indent="0" algn="l"/>
            <a:r>
              <a:rPr lang="zh-TW" altLang="en-US" sz="1600">
                <a:solidFill>
                  <a:srgbClr val="000000"/>
                </a:solidFill>
              </a:rPr>
              <a:t>本地資料庫方法有一些限制：</a:t>
            </a:r>
          </a:p>
          <a:p>
            <a:pPr marL="244529" lvl="1" indent="-171446">
              <a:buFont typeface="Arial" panose="020b0604020202020204" pitchFamily="34" charset="0"/>
              <a:buChar char="•"/>
            </a:pPr>
            <a:r>
              <a:rPr lang="zh-TW" altLang="en-US">
                <a:solidFill>
                  <a:srgbClr val="000000"/>
                </a:solidFill>
              </a:rPr>
              <a:t>使用者帳戶必須在每個裝置上本機設定是無法擴充的。</a:t>
            </a:r>
          </a:p>
          <a:p>
            <a:pPr marL="244529" lvl="1" indent="-171446">
              <a:buFont typeface="Arial" panose="020b0604020202020204" pitchFamily="34" charset="0"/>
              <a:buChar char="•"/>
            </a:pPr>
            <a:r>
              <a:rPr lang="zh-TW" altLang="en-US">
                <a:solidFill>
                  <a:srgbClr val="000000"/>
                </a:solidFill>
              </a:rPr>
              <a:t>此方法不提供後援驗證方法。 </a:t>
            </a:r>
          </a:p>
        </p:txBody>
      </p:sp>
      <p:pic>
        <p:nvPicPr>
          <p:cNvPr id="2" name="Picture 1">
            <a:extLst>
              <a:ext uri="{FF2B5EF4-FFF2-40B4-BE49-F238E27FC236}">
                <a16:creationId xmlns:a16="http://schemas.microsoft.com/office/drawing/2014/main" id="{7FFDAF46-C269-4B44-A171-8A301B4C0045}"/>
              </a:ext>
            </a:extLst>
          </p:cNvPr>
          <p:cNvPicPr>
            <a:picLocks noChangeAspect="1"/>
          </p:cNvPicPr>
          <p:nvPr/>
        </p:nvPicPr>
        <p:blipFill>
          <a:blip r:embed="rId3"/>
          <a:stretch>
            <a:fillRect/>
          </a:stretch>
        </p:blipFill>
        <p:spPr>
          <a:xfrm>
            <a:off x="6783984" y="2301116"/>
            <a:ext cx="1981302" cy="552478"/>
          </a:xfrm>
          <a:prstGeom prst="rect">
            <a:avLst/>
          </a:prstGeom>
        </p:spPr>
      </p:pic>
      <p:pic>
        <p:nvPicPr>
          <p:cNvPr id="6" name="Picture 5">
            <a:extLst>
              <a:ext uri="{FF2B5EF4-FFF2-40B4-BE49-F238E27FC236}">
                <a16:creationId xmlns:a16="http://schemas.microsoft.com/office/drawing/2014/main" id="{D027A625-C943-4271-BCA2-3EC7E2E7D240}"/>
              </a:ext>
            </a:extLst>
          </p:cNvPr>
          <p:cNvPicPr>
            <a:picLocks noChangeAspect="1"/>
          </p:cNvPicPr>
          <p:nvPr/>
        </p:nvPicPr>
        <p:blipFill>
          <a:blip r:embed="rId4"/>
          <a:stretch>
            <a:fillRect/>
          </a:stretch>
        </p:blipFill>
        <p:spPr>
          <a:xfrm>
            <a:off x="5346192" y="3400426"/>
            <a:ext cx="3695890" cy="1155759"/>
          </a:xfrm>
          <a:prstGeom prst="rect">
            <a:avLst/>
          </a:prstGeom>
        </p:spPr>
      </p:pic>
      <p:sp>
        <p:nvSpPr>
          <p:cNvPr id="7" name="投影片編號版面配置區 6"/>
          <p:cNvSpPr>
            <a:spLocks noGrp="1"/>
          </p:cNvSpPr>
          <p:nvPr>
            <p:ph type="sldNum" sz="quarter" idx="12"/>
          </p:nvPr>
        </p:nvSpPr>
        <p:spPr/>
        <p:txBody>
          <a:bodyPr/>
          <a:lstStyle/>
          <a:p>
            <a:fld id="{4FAB73BC-B049-4115-A692-8D63A059BFB8}" type="slidenum">
              <a:rPr lang="en-US" smtClean="0"/>
              <a:t>767</a:t>
            </a:fld>
            <a:endParaRPr lang="en-US"/>
          </a:p>
        </p:txBody>
      </p:sp>
    </p:spTree>
    <p:extLst>
      <p:ext uri="{BB962C8B-B14F-4D97-AF65-F5344CB8AC3E}">
        <p14:creationId xmlns:p14="http://schemas.microsoft.com/office/powerpoint/2010/main" val="379937035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768.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noAutofit/>
          </a:bodyPr>
          <a:lstStyle/>
          <a:p>
            <a:pPr marL="169859" indent="-169859">
              <a:spcAft>
                <a:spcPts val="600"/>
              </a:spcAft>
              <a:buFont typeface="Wingdings" panose="05000000000000000000" pitchFamily="2" charset="2"/>
            </a:pPr>
            <a:r>
              <a:rPr lang="en-US" altLang="zh-TW" sz="2700"/>
              <a:t>27.2</a:t>
            </a:r>
            <a:r>
              <a:rPr lang="zh-TW" altLang="en-US" sz="2700" smtClean="0"/>
              <a:t>存取</a:t>
            </a:r>
            <a:r>
              <a:rPr lang="zh-TW" altLang="en-US" sz="2700"/>
              <a:t>控制</a:t>
            </a:r>
            <a:br>
              <a:rPr lang="en-US" sz="2700"/>
            </a:br>
            <a:r>
              <a:rPr lang="en-US" altLang="zh-TW" sz="2700"/>
              <a:t>AAA </a:t>
            </a:r>
            <a:r>
              <a:rPr lang="zh-TW" altLang="en-US" sz="2700"/>
              <a:t>元件</a:t>
            </a:r>
          </a:p>
        </p:txBody>
      </p:sp>
      <p:sp>
        <p:nvSpPr>
          <p:cNvPr id="5" name="Content Placeholder 4">
            <a:extLst>
              <a:ext uri="{FF2B5EF4-FFF2-40B4-BE49-F238E27FC236}">
                <a16:creationId xmlns:a16="http://schemas.microsoft.com/office/drawing/2014/main" id="{B87D6B45-365E-4860-9505-8F730D264CC8}"/>
              </a:ext>
            </a:extLst>
          </p:cNvPr>
          <p:cNvSpPr>
            <a:spLocks noGrp="1"/>
          </p:cNvSpPr>
          <p:nvPr>
            <p:ph idx="1"/>
          </p:nvPr>
        </p:nvSpPr>
        <p:spPr>
          <a:xfrm>
            <a:off x="474662" y="1589088"/>
            <a:ext cx="8280057" cy="3689897"/>
          </a:xfrm>
        </p:spPr>
        <p:txBody>
          <a:bodyPr/>
          <a:lstStyle/>
          <a:p>
            <a:pPr marL="0" indent="0" algn="l"/>
            <a:r>
              <a:rPr lang="en-US" altLang="zh-TW" sz="1600">
                <a:solidFill>
                  <a:srgbClr val="000000"/>
                </a:solidFill>
              </a:rPr>
              <a:t>AAA </a:t>
            </a:r>
            <a:r>
              <a:rPr lang="zh-TW" altLang="en-US" sz="1600">
                <a:solidFill>
                  <a:srgbClr val="000000"/>
                </a:solidFill>
              </a:rPr>
              <a:t>代表驗證，授權和計量，並提供主要訊框來設置網路設備上的訪問控制。 </a:t>
            </a:r>
          </a:p>
          <a:p>
            <a:pPr marL="342892" indent="-342892" algn="l">
              <a:buFont typeface="Arial" panose="020b0604020202020204" pitchFamily="34" charset="0"/>
              <a:buChar char="•"/>
            </a:pPr>
            <a:endParaRPr lang="en-US" sz="1600">
              <a:solidFill>
                <a:srgbClr val="000000"/>
              </a:solidFill>
            </a:endParaRPr>
          </a:p>
          <a:p>
            <a:pPr marL="0" indent="0" algn="l"/>
            <a:r>
              <a:rPr lang="en-US" altLang="zh-TW" sz="1600">
                <a:solidFill>
                  <a:srgbClr val="000000"/>
                </a:solidFill>
              </a:rPr>
              <a:t>AAA </a:t>
            </a:r>
            <a:r>
              <a:rPr lang="zh-TW" altLang="en-US" sz="1600">
                <a:solidFill>
                  <a:srgbClr val="000000"/>
                </a:solidFill>
              </a:rPr>
              <a:t>是一種控制誰被允許訪問網路（認證），他們在那裡時可以做什麼（授權），以及稽核他們在訪問網路（計量）時執行的操作的方法。</a:t>
            </a:r>
          </a:p>
        </p:txBody>
      </p:sp>
      <p:sp>
        <p:nvSpPr>
          <p:cNvPr id="2" name="投影片編號版面配置區 1"/>
          <p:cNvSpPr>
            <a:spLocks noGrp="1"/>
          </p:cNvSpPr>
          <p:nvPr>
            <p:ph type="sldNum" sz="quarter" idx="12"/>
          </p:nvPr>
        </p:nvSpPr>
        <p:spPr/>
        <p:txBody>
          <a:bodyPr/>
          <a:lstStyle/>
          <a:p>
            <a:fld id="{4FAB73BC-B049-4115-A692-8D63A059BFB8}" type="slidenum">
              <a:rPr lang="en-US" smtClean="0"/>
              <a:t>768</a:t>
            </a:fld>
            <a:endParaRPr lang="en-US"/>
          </a:p>
        </p:txBody>
      </p:sp>
    </p:spTree>
    <p:extLst>
      <p:ext uri="{BB962C8B-B14F-4D97-AF65-F5344CB8AC3E}">
        <p14:creationId xmlns:p14="http://schemas.microsoft.com/office/powerpoint/2010/main" val="366000661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769.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noAutofit/>
          </a:bodyPr>
          <a:lstStyle/>
          <a:p>
            <a:pPr marL="169859" indent="-169859">
              <a:spcAft>
                <a:spcPts val="600"/>
              </a:spcAft>
              <a:buFont typeface="Wingdings" panose="05000000000000000000" pitchFamily="2" charset="2"/>
            </a:pPr>
            <a:r>
              <a:rPr lang="en-US" altLang="zh-TW" sz="2700"/>
              <a:t>27.2</a:t>
            </a:r>
            <a:r>
              <a:rPr lang="zh-TW" altLang="en-US" sz="2700" smtClean="0"/>
              <a:t>存取</a:t>
            </a:r>
            <a:r>
              <a:rPr lang="zh-TW" altLang="en-US" sz="2700"/>
              <a:t>控制</a:t>
            </a:r>
            <a:br>
              <a:rPr lang="en-US" sz="2700"/>
            </a:br>
            <a:r>
              <a:rPr lang="zh-TW" altLang="en-US" sz="2700"/>
              <a:t>認證</a:t>
            </a:r>
          </a:p>
        </p:txBody>
      </p:sp>
      <p:sp>
        <p:nvSpPr>
          <p:cNvPr id="4" name="Content Placeholder 3">
            <a:extLst>
              <a:ext uri="{FF2B5EF4-FFF2-40B4-BE49-F238E27FC236}">
                <a16:creationId xmlns:a16="http://schemas.microsoft.com/office/drawing/2014/main" id="{5C1F8BF2-0F01-40AC-9598-B0E7AEC1C86D}"/>
              </a:ext>
            </a:extLst>
          </p:cNvPr>
          <p:cNvSpPr>
            <a:spLocks noGrp="1"/>
          </p:cNvSpPr>
          <p:nvPr>
            <p:ph idx="1"/>
          </p:nvPr>
        </p:nvSpPr>
        <p:spPr>
          <a:xfrm>
            <a:off x="474662" y="1589088"/>
            <a:ext cx="8280057" cy="3689897"/>
          </a:xfrm>
        </p:spPr>
        <p:txBody>
          <a:bodyPr/>
          <a:lstStyle/>
          <a:p>
            <a:pPr marL="0" indent="0" algn="l"/>
            <a:r>
              <a:rPr lang="zh-TW" altLang="en-US" sz="1600">
                <a:solidFill>
                  <a:srgbClr val="000000"/>
                </a:solidFill>
              </a:rPr>
              <a:t>本機和伺服器為基礎是實作 </a:t>
            </a:r>
            <a:r>
              <a:rPr lang="en-US" altLang="zh-TW" sz="1600">
                <a:solidFill>
                  <a:srgbClr val="000000"/>
                </a:solidFill>
              </a:rPr>
              <a:t>AAA </a:t>
            </a:r>
            <a:r>
              <a:rPr lang="zh-TW" altLang="en-US" sz="1600">
                <a:solidFill>
                  <a:srgbClr val="000000"/>
                </a:solidFill>
              </a:rPr>
              <a:t>驗證的兩種常見方法。</a:t>
            </a:r>
          </a:p>
          <a:p>
            <a:pPr marL="0" indent="0" algn="l"/>
            <a:endParaRPr lang="en-US" sz="1600">
              <a:solidFill>
                <a:srgbClr val="000000"/>
              </a:solidFill>
            </a:endParaRPr>
          </a:p>
          <a:p>
            <a:pPr marL="0" indent="0" algn="l"/>
            <a:r>
              <a:rPr lang="zh-TW" altLang="en-US" sz="1400" b="1">
                <a:solidFill>
                  <a:srgbClr val="000000"/>
                </a:solidFill>
              </a:rPr>
              <a:t>本地 </a:t>
            </a:r>
            <a:r>
              <a:rPr lang="en-US" altLang="zh-TW" sz="1400" b="1">
                <a:solidFill>
                  <a:srgbClr val="000000"/>
                </a:solidFill>
              </a:rPr>
              <a:t>AAA </a:t>
            </a:r>
            <a:r>
              <a:rPr lang="zh-TW" altLang="en-US" sz="1400" b="1">
                <a:solidFill>
                  <a:srgbClr val="000000"/>
                </a:solidFill>
              </a:rPr>
              <a:t>認證</a:t>
            </a:r>
            <a:r>
              <a:rPr lang="en-US" altLang="zh-TW" sz="1400" b="1">
                <a:solidFill>
                  <a:srgbClr val="000000"/>
                </a:solidFill>
              </a:rPr>
              <a:t>: </a:t>
            </a:r>
          </a:p>
          <a:p>
            <a:pPr marL="342892" indent="-342892" algn="l">
              <a:buFont typeface="Arial" panose="020b0604020202020204" pitchFamily="34" charset="0"/>
              <a:buChar char="•"/>
            </a:pPr>
            <a:r>
              <a:rPr lang="zh-TW" altLang="en-US" sz="1400">
                <a:solidFill>
                  <a:srgbClr val="000000"/>
                </a:solidFill>
              </a:rPr>
              <a:t>方法將帳號和密碼儲存在本地網路設備（例如，思科路由器）。 </a:t>
            </a:r>
          </a:p>
          <a:p>
            <a:pPr marL="342892" indent="-342892" algn="l">
              <a:buFont typeface="Arial" panose="020b0604020202020204" pitchFamily="34" charset="0"/>
              <a:buChar char="•"/>
            </a:pPr>
            <a:r>
              <a:rPr lang="zh-TW" altLang="en-US" sz="1400">
                <a:solidFill>
                  <a:srgbClr val="000000"/>
                </a:solidFill>
              </a:rPr>
              <a:t>使用者對本機資料庫進行驗證。 </a:t>
            </a:r>
          </a:p>
          <a:p>
            <a:pPr marL="342892" indent="-342892" algn="l">
              <a:buFont typeface="Arial" panose="020b0604020202020204" pitchFamily="34" charset="0"/>
              <a:buChar char="•"/>
            </a:pPr>
            <a:r>
              <a:rPr lang="zh-TW" altLang="en-US" sz="1400">
                <a:solidFill>
                  <a:srgbClr val="000000"/>
                </a:solidFill>
              </a:rPr>
              <a:t>本地 </a:t>
            </a:r>
            <a:r>
              <a:rPr lang="en-US" altLang="zh-TW" sz="1400">
                <a:solidFill>
                  <a:srgbClr val="000000"/>
                </a:solidFill>
              </a:rPr>
              <a:t>AAA </a:t>
            </a:r>
            <a:r>
              <a:rPr lang="zh-TW" altLang="en-US" sz="1400">
                <a:solidFill>
                  <a:srgbClr val="000000"/>
                </a:solidFill>
              </a:rPr>
              <a:t>是小型網路的理想選擇。</a:t>
            </a:r>
          </a:p>
          <a:p>
            <a:pPr marL="342892" indent="-342892" algn="l">
              <a:buFont typeface="Arial" panose="020b0604020202020204" pitchFamily="34" charset="0"/>
              <a:buChar char="•"/>
            </a:pPr>
            <a:endParaRPr lang="en-US" sz="1400" b="1">
              <a:solidFill>
                <a:srgbClr val="000000"/>
              </a:solidFill>
            </a:endParaRPr>
          </a:p>
          <a:p>
            <a:pPr marL="0" indent="0" algn="l"/>
            <a:r>
              <a:rPr lang="zh-TW" altLang="en-US" sz="1400" b="1">
                <a:solidFill>
                  <a:srgbClr val="000000"/>
                </a:solidFill>
              </a:rPr>
              <a:t>以伺服器為基礎的 </a:t>
            </a:r>
            <a:r>
              <a:rPr lang="en-US" altLang="zh-TW" sz="1400" b="1">
                <a:solidFill>
                  <a:srgbClr val="000000"/>
                </a:solidFill>
              </a:rPr>
              <a:t>AAA </a:t>
            </a:r>
            <a:r>
              <a:rPr lang="zh-TW" altLang="en-US" sz="1400" b="1">
                <a:solidFill>
                  <a:srgbClr val="000000"/>
                </a:solidFill>
              </a:rPr>
              <a:t>驗證： </a:t>
            </a:r>
          </a:p>
          <a:p>
            <a:pPr marL="342892" indent="-342892" algn="l">
              <a:buFont typeface="Arial" panose="020b0604020202020204" pitchFamily="34" charset="0"/>
              <a:buChar char="•"/>
            </a:pPr>
            <a:r>
              <a:rPr lang="zh-TW" altLang="en-US" sz="1400">
                <a:solidFill>
                  <a:srgbClr val="000000"/>
                </a:solidFill>
              </a:rPr>
              <a:t>透過以伺服器為基礎的方法，路由器可存取中央 </a:t>
            </a:r>
            <a:r>
              <a:rPr lang="en-US" altLang="zh-TW" sz="1400">
                <a:solidFill>
                  <a:srgbClr val="000000"/>
                </a:solidFill>
              </a:rPr>
              <a:t>AAA </a:t>
            </a:r>
            <a:r>
              <a:rPr lang="zh-TW" altLang="en-US" sz="1400">
                <a:solidFill>
                  <a:srgbClr val="000000"/>
                </a:solidFill>
              </a:rPr>
              <a:t>伺服器。 </a:t>
            </a:r>
          </a:p>
          <a:p>
            <a:pPr marL="342892" indent="-342892" algn="l">
              <a:buFont typeface="Arial" panose="020b0604020202020204" pitchFamily="34" charset="0"/>
              <a:buChar char="•"/>
            </a:pPr>
            <a:r>
              <a:rPr lang="en-US" altLang="zh-TW" sz="1400">
                <a:solidFill>
                  <a:srgbClr val="000000"/>
                </a:solidFill>
              </a:rPr>
              <a:t>AAA </a:t>
            </a:r>
            <a:r>
              <a:rPr lang="zh-TW" altLang="en-US" sz="1400">
                <a:solidFill>
                  <a:srgbClr val="000000"/>
                </a:solidFill>
              </a:rPr>
              <a:t>伺服器包含所有使用者的使用者名稱和密碼。 </a:t>
            </a:r>
          </a:p>
          <a:p>
            <a:pPr marL="342892" indent="-342892" algn="l">
              <a:buFont typeface="Arial" panose="020b0604020202020204" pitchFamily="34" charset="0"/>
              <a:buChar char="•"/>
            </a:pPr>
            <a:r>
              <a:rPr lang="zh-TW" altLang="en-US" sz="1400">
                <a:solidFill>
                  <a:srgbClr val="000000"/>
                </a:solidFill>
              </a:rPr>
              <a:t>路由器使用遠端驗證撥入使用者服務 </a:t>
            </a:r>
            <a:r>
              <a:rPr lang="en-US" altLang="zh-TW" sz="1400">
                <a:solidFill>
                  <a:srgbClr val="000000"/>
                </a:solidFill>
              </a:rPr>
              <a:t>(RADIUS) </a:t>
            </a:r>
            <a:r>
              <a:rPr lang="zh-TW" altLang="en-US" sz="1400">
                <a:solidFill>
                  <a:srgbClr val="000000"/>
                </a:solidFill>
              </a:rPr>
              <a:t>或終端機存取控制系統 </a:t>
            </a:r>
            <a:r>
              <a:rPr lang="en-US" altLang="zh-TW" sz="1400">
                <a:solidFill>
                  <a:srgbClr val="000000"/>
                </a:solidFill>
              </a:rPr>
              <a:t>(TACS+) </a:t>
            </a:r>
            <a:r>
              <a:rPr lang="zh-TW" altLang="en-US" sz="1400">
                <a:solidFill>
                  <a:srgbClr val="000000"/>
                </a:solidFill>
              </a:rPr>
              <a:t>協定與 </a:t>
            </a:r>
            <a:r>
              <a:rPr lang="en-US" altLang="zh-TW" sz="1400">
                <a:solidFill>
                  <a:srgbClr val="000000"/>
                </a:solidFill>
              </a:rPr>
              <a:t>AAA </a:t>
            </a:r>
            <a:r>
              <a:rPr lang="zh-TW" altLang="en-US" sz="1400">
                <a:solidFill>
                  <a:srgbClr val="000000"/>
                </a:solidFill>
              </a:rPr>
              <a:t>伺服器通訊。 </a:t>
            </a:r>
          </a:p>
          <a:p>
            <a:pPr marL="342892" indent="-342892" algn="l">
              <a:buFont typeface="Arial" panose="020b0604020202020204" pitchFamily="34" charset="0"/>
              <a:buChar char="•"/>
            </a:pPr>
            <a:r>
              <a:rPr lang="zh-TW" altLang="en-US" sz="1400">
                <a:solidFill>
                  <a:srgbClr val="000000"/>
                </a:solidFill>
              </a:rPr>
              <a:t>當有多個路由器和交換器時，以伺服器為基礎的 </a:t>
            </a:r>
            <a:r>
              <a:rPr lang="en-US" altLang="zh-TW" sz="1400">
                <a:solidFill>
                  <a:srgbClr val="000000"/>
                </a:solidFill>
              </a:rPr>
              <a:t>AAA </a:t>
            </a:r>
            <a:r>
              <a:rPr lang="zh-TW" altLang="en-US" sz="1400">
                <a:solidFill>
                  <a:srgbClr val="000000"/>
                </a:solidFill>
              </a:rPr>
              <a:t>會比較合適。</a:t>
            </a:r>
          </a:p>
          <a:p>
            <a:pPr marL="342892" indent="-342892" algn="l">
              <a:buFont typeface="Arial" panose="020b0604020202020204" pitchFamily="34" charset="0"/>
              <a:buChar char="•"/>
            </a:pPr>
            <a:endParaRPr lang="en-US" sz="1600">
              <a:solidFill>
                <a:srgbClr val="000000"/>
              </a:solidFill>
            </a:endParaRPr>
          </a:p>
        </p:txBody>
      </p:sp>
      <p:sp>
        <p:nvSpPr>
          <p:cNvPr id="2" name="投影片編號版面配置區 1"/>
          <p:cNvSpPr>
            <a:spLocks noGrp="1"/>
          </p:cNvSpPr>
          <p:nvPr>
            <p:ph type="sldNum" sz="quarter" idx="12"/>
          </p:nvPr>
        </p:nvSpPr>
        <p:spPr/>
        <p:txBody>
          <a:bodyPr/>
          <a:lstStyle/>
          <a:p>
            <a:fld id="{4FAB73BC-B049-4115-A692-8D63A059BFB8}" type="slidenum">
              <a:rPr lang="en-US" smtClean="0"/>
              <a:t>769</a:t>
            </a:fld>
            <a:endParaRPr lang="en-US"/>
          </a:p>
        </p:txBody>
      </p:sp>
    </p:spTree>
    <p:extLst>
      <p:ext uri="{BB962C8B-B14F-4D97-AF65-F5344CB8AC3E}">
        <p14:creationId xmlns:p14="http://schemas.microsoft.com/office/powerpoint/2010/main" val="102746320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77.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1505" name="Rectangle 2"/>
          <p:cNvSpPr>
            <a:spLocks noGrp="1" noChangeArrowheads="1"/>
          </p:cNvSpPr>
          <p:nvPr>
            <p:ph type="title"/>
          </p:nvPr>
        </p:nvSpPr>
        <p:spPr/>
        <p:txBody>
          <a:bodyPr>
            <a:normAutofit/>
          </a:bodyPr>
          <a:lstStyle/>
          <a:p>
            <a:pPr rtl="0"/>
            <a:r>
              <a:rPr lang="en-US" altLang="zh-TW" sz="3000" smtClean="0">
                <a:latin typeface="Arial"/>
              </a:rPr>
              <a:t>2.7</a:t>
            </a:r>
            <a:r>
              <a:rPr lang="zh-TW" altLang="en-US" sz="3000" smtClean="0">
                <a:latin typeface="Arial"/>
              </a:rPr>
              <a:t>設定 </a:t>
            </a:r>
            <a:r>
              <a:rPr lang="en-US" altLang="zh-TW" sz="3000">
                <a:latin typeface="Arial"/>
              </a:rPr>
              <a:t>IP </a:t>
            </a:r>
            <a:r>
              <a:rPr lang="zh-TW" altLang="en-US" sz="3000" smtClean="0">
                <a:latin typeface="Arial"/>
              </a:rPr>
              <a:t>位址</a:t>
            </a:r>
            <a:r>
              <a:rPr lang="en-US" altLang="zh-TW" sz="3000" smtClean="0">
                <a:latin typeface="Arial"/>
              </a:rPr>
              <a:t>-</a:t>
            </a:r>
            <a:r>
              <a:rPr lang="zh-TW" altLang="en-US" sz="3000" smtClean="0">
                <a:latin typeface="Arial"/>
              </a:rPr>
              <a:t>設定交換機虛擬介面</a:t>
            </a:r>
            <a:r>
              <a:rPr lang="en-US" altLang="zh-TW" sz="3000" smtClean="0">
                <a:latin typeface="Arial"/>
              </a:rPr>
              <a:t>IP</a:t>
            </a:r>
            <a:endParaRPr lang="zh-TW" altLang="en-US" sz="3000">
              <a:latin typeface="Arial"/>
            </a:endParaRPr>
          </a:p>
        </p:txBody>
      </p:sp>
      <p:sp>
        <p:nvSpPr>
          <p:cNvPr id="4" name="Content Placeholder 3"/>
          <p:cNvSpPr>
            <a:spLocks noGrp="1"/>
          </p:cNvSpPr>
          <p:nvPr>
            <p:ph idx="1"/>
          </p:nvPr>
        </p:nvSpPr>
        <p:spPr>
          <a:xfrm>
            <a:off x="661959" y="1839825"/>
            <a:ext cx="7820083" cy="1763572"/>
          </a:xfrm>
        </p:spPr>
        <p:txBody>
          <a:bodyPr>
            <a:normAutofit fontScale="92500" lnSpcReduction="10000"/>
          </a:bodyPr>
          <a:lstStyle/>
          <a:p>
            <a:pPr marL="0" indent="0">
              <a:lnSpc>
                <a:spcPct val="85000"/>
              </a:lnSpc>
              <a:spcBef>
                <a:spcPct val="30000"/>
              </a:spcBef>
              <a:buNone/>
            </a:pPr>
            <a:r>
              <a:rPr lang="zh-TW"/>
              <a:t>若要從遠端存取交換器，必須在 SVI 上設定 IP 位址和子網路遮罩。 </a:t>
            </a:r>
          </a:p>
          <a:p>
            <a:pPr marL="0" indent="0">
              <a:lnSpc>
                <a:spcPct val="85000"/>
              </a:lnSpc>
              <a:spcBef>
                <a:spcPct val="30000"/>
              </a:spcBef>
              <a:buNone/>
            </a:pPr>
            <a:r>
              <a:rPr lang="zh-TW"/>
              <a:t>若要在交換器上設定 SVI：</a:t>
            </a:r>
          </a:p>
          <a:p>
            <a:pPr lvl="1" rtl="0">
              <a:lnSpc>
                <a:spcPct val="85000"/>
              </a:lnSpc>
              <a:spcBef>
                <a:spcPct val="30000"/>
              </a:spcBef>
            </a:pPr>
            <a:r>
              <a:rPr lang="zh-TW"/>
              <a:t>使用  命令進入 VLAN 1 介面子設定模式。</a:t>
            </a:r>
          </a:p>
          <a:p>
            <a:pPr lvl="1" rtl="0">
              <a:lnSpc>
                <a:spcPct val="85000"/>
              </a:lnSpc>
              <a:spcBef>
                <a:spcPct val="30000"/>
              </a:spcBef>
            </a:pPr>
            <a:r>
              <a:rPr lang="zh-TW"/>
              <a:t>接下來使用 IP 位址 </a:t>
            </a:r>
            <a:r>
              <a:rPr lang="zh-TW" b="1"/>
              <a:t>IP 位址</a:t>
            </a:r>
            <a:r>
              <a:rPr lang="zh-TW" i="1"/>
              <a:t>子網路掩碼命令分配 IPv4 位址。 </a:t>
            </a:r>
          </a:p>
          <a:p>
            <a:pPr lvl="1" rtl="0">
              <a:lnSpc>
                <a:spcPct val="85000"/>
              </a:lnSpc>
              <a:spcBef>
                <a:spcPct val="30000"/>
              </a:spcBef>
            </a:pPr>
            <a:r>
              <a:rPr lang="zh-TW"/>
              <a:t>最後，使用 </a:t>
            </a:r>
            <a:r>
              <a:rPr lang="zh-TW" b="1"/>
              <a:t>無關機 </a:t>
            </a:r>
            <a:r>
              <a:rPr lang="zh-TW"/>
              <a:t>命令啟用虛擬介面。 </a:t>
            </a:r>
          </a:p>
          <a:p>
            <a:pPr>
              <a:lnSpc>
                <a:spcPct val="85000"/>
              </a:lnSpc>
              <a:spcBef>
                <a:spcPct val="30000"/>
              </a:spcBef>
            </a:pPr>
            <a:endParaRPr lang="en-US"/>
          </a:p>
        </p:txBody>
      </p:sp>
      <p:pic>
        <p:nvPicPr>
          <p:cNvPr id="2" name="Picture 1">
            <a:extLst>
              <a:ext uri="{FF2B5EF4-FFF2-40B4-BE49-F238E27FC236}">
                <a16:creationId xmlns:a16="http://schemas.microsoft.com/office/drawing/2014/main" id="{FCAFA39A-A4D6-AC42-B002-4D770021DB7D}"/>
              </a:ext>
            </a:extLst>
          </p:cNvPr>
          <p:cNvPicPr>
            <a:picLocks noChangeAspect="1"/>
          </p:cNvPicPr>
          <p:nvPr/>
        </p:nvPicPr>
        <p:blipFill>
          <a:blip r:embed="rId3"/>
          <a:stretch>
            <a:fillRect/>
          </a:stretch>
        </p:blipFill>
        <p:spPr>
          <a:xfrm>
            <a:off x="1955799" y="4060534"/>
            <a:ext cx="5232400" cy="838200"/>
          </a:xfrm>
          <a:prstGeom prst="rect">
            <a:avLst/>
          </a:prstGeom>
        </p:spPr>
      </p:pic>
      <p:sp>
        <p:nvSpPr>
          <p:cNvPr id="3" name="投影片編號版面配置區 2"/>
          <p:cNvSpPr>
            <a:spLocks noGrp="1"/>
          </p:cNvSpPr>
          <p:nvPr>
            <p:ph type="sldNum" sz="quarter" idx="4"/>
          </p:nvPr>
        </p:nvSpPr>
        <p:spPr/>
        <p:txBody>
          <a:bodyPr/>
          <a:lstStyle/>
          <a:p>
            <a:pPr defTabSz="385754">
              <a:defRPr/>
            </a:pPr>
            <a:fld id="{2F5CCB13-0A32-4557-88E9-079F0C330695}" type="slidenum">
              <a:rPr lang="en-US" kern="0" smtClean="0">
                <a:solidFill>
                  <a:srgbClr val="595959"/>
                </a:solidFill>
              </a:rPr>
              <a:pPr defTabSz="385754">
                <a:defRPr/>
              </a:pPr>
              <a:t>77</a:t>
            </a:fld>
            <a:endParaRPr lang="en-US" kern="0">
              <a:solidFill>
                <a:srgbClr val="595959"/>
              </a:solidFill>
            </a:endParaRPr>
          </a:p>
        </p:txBody>
      </p:sp>
    </p:spTree>
    <p:custDataLst>
      <p:tags r:id="rId4"/>
    </p:custDataLst>
    <p:extLst>
      <p:ext uri="{BB962C8B-B14F-4D97-AF65-F5344CB8AC3E}">
        <p14:creationId xmlns:p14="http://schemas.microsoft.com/office/powerpoint/2010/main" val="1980329678"/>
      </p:ext>
    </p:extLst>
  </p:cSld>
  <p:clrMapOvr>
    <a:masterClrMapping/>
  </p:clrMapOvr>
  <p:transition spd="slow">
    <p:wipe/>
  </p:transition>
  <p:timing/>
</p:sld>
</file>

<file path=ppt/slides/slide770.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noAutofit/>
          </a:bodyPr>
          <a:lstStyle/>
          <a:p>
            <a:pPr marL="169859" indent="-169859">
              <a:spcAft>
                <a:spcPts val="600"/>
              </a:spcAft>
              <a:buFont typeface="Wingdings" panose="05000000000000000000" pitchFamily="2" charset="2"/>
            </a:pPr>
            <a:r>
              <a:rPr lang="en-US" altLang="zh-TW" sz="2700"/>
              <a:t>27.2</a:t>
            </a:r>
            <a:r>
              <a:rPr lang="zh-TW" altLang="en-US" sz="2700" smtClean="0"/>
              <a:t>存取</a:t>
            </a:r>
            <a:r>
              <a:rPr lang="zh-TW" altLang="en-US" sz="2700"/>
              <a:t>控制</a:t>
            </a:r>
            <a:br>
              <a:rPr lang="en-US" sz="2700"/>
            </a:br>
            <a:r>
              <a:rPr lang="zh-TW" altLang="en-US" sz="2700"/>
              <a:t>授權</a:t>
            </a:r>
          </a:p>
        </p:txBody>
      </p:sp>
      <p:sp>
        <p:nvSpPr>
          <p:cNvPr id="5" name="Content Placeholder 4">
            <a:extLst>
              <a:ext uri="{FF2B5EF4-FFF2-40B4-BE49-F238E27FC236}">
                <a16:creationId xmlns:a16="http://schemas.microsoft.com/office/drawing/2014/main" id="{785A9BEB-1AEA-4323-931E-5E8EE2F82404}"/>
              </a:ext>
            </a:extLst>
          </p:cNvPr>
          <p:cNvSpPr>
            <a:spLocks noGrp="1"/>
          </p:cNvSpPr>
          <p:nvPr>
            <p:ph idx="1"/>
          </p:nvPr>
        </p:nvSpPr>
        <p:spPr>
          <a:xfrm>
            <a:off x="474662" y="1589088"/>
            <a:ext cx="8280057" cy="3689897"/>
          </a:xfrm>
        </p:spPr>
        <p:txBody>
          <a:bodyPr/>
          <a:lstStyle/>
          <a:p>
            <a:pPr marL="342892" indent="-342892" algn="l">
              <a:buFont typeface="Arial" panose="020b0604020202020204" pitchFamily="34" charset="0"/>
              <a:buChar char="•"/>
            </a:pPr>
            <a:r>
              <a:rPr lang="en-US" altLang="zh-TW" sz="1600">
                <a:solidFill>
                  <a:srgbClr val="000000"/>
                </a:solidFill>
              </a:rPr>
              <a:t>AAA </a:t>
            </a:r>
            <a:r>
              <a:rPr lang="zh-TW" altLang="en-US" sz="1600">
                <a:solidFill>
                  <a:srgbClr val="000000"/>
                </a:solidFill>
              </a:rPr>
              <a:t>授權是自動的，不需要用戶在驗證後執行額外的步驟。 </a:t>
            </a:r>
          </a:p>
          <a:p>
            <a:pPr marL="342892" indent="-342892" algn="l">
              <a:buFont typeface="Arial" panose="020b0604020202020204" pitchFamily="34" charset="0"/>
              <a:buChar char="•"/>
            </a:pPr>
            <a:endParaRPr lang="en-US" sz="1600">
              <a:solidFill>
                <a:srgbClr val="000000"/>
              </a:solidFill>
            </a:endParaRPr>
          </a:p>
          <a:p>
            <a:pPr marL="342892" indent="-342892" algn="l">
              <a:buFont typeface="Arial" panose="020b0604020202020204" pitchFamily="34" charset="0"/>
              <a:buChar char="•"/>
            </a:pPr>
            <a:r>
              <a:rPr lang="zh-TW" altLang="en-US" sz="1600">
                <a:solidFill>
                  <a:srgbClr val="000000"/>
                </a:solidFill>
              </a:rPr>
              <a:t>授權會管理使用者在驗證後可以和不能在網路上執行的動作。</a:t>
            </a:r>
          </a:p>
          <a:p>
            <a:pPr marL="342892" indent="-342892" algn="l">
              <a:buFont typeface="Arial" panose="020b0604020202020204" pitchFamily="34" charset="0"/>
              <a:buChar char="•"/>
            </a:pPr>
            <a:endParaRPr lang="en-US" sz="1600">
              <a:solidFill>
                <a:srgbClr val="000000"/>
              </a:solidFill>
            </a:endParaRPr>
          </a:p>
          <a:p>
            <a:pPr marL="342892" indent="-342892" algn="l">
              <a:buFont typeface="Arial" panose="020b0604020202020204" pitchFamily="34" charset="0"/>
              <a:buChar char="•"/>
            </a:pPr>
            <a:r>
              <a:rPr lang="zh-TW" altLang="en-US" sz="1600">
                <a:solidFill>
                  <a:srgbClr val="000000"/>
                </a:solidFill>
              </a:rPr>
              <a:t>授權使用一組描述使用者存取網路的屬性。</a:t>
            </a:r>
            <a:r>
              <a:rPr lang="en-US" altLang="zh-TW" sz="1600">
                <a:solidFill>
                  <a:srgbClr val="000000"/>
                </a:solidFill>
              </a:rPr>
              <a:t>AAA </a:t>
            </a:r>
            <a:r>
              <a:rPr lang="zh-TW" altLang="en-US" sz="1600">
                <a:solidFill>
                  <a:srgbClr val="000000"/>
                </a:solidFill>
              </a:rPr>
              <a:t>伺服器會使用這些屬性來判斷該使用者的權限和限制。</a:t>
            </a:r>
          </a:p>
          <a:p>
            <a:pPr marL="342892" indent="-342892" algn="l">
              <a:buFont typeface="Arial" panose="020b0604020202020204" pitchFamily="34" charset="0"/>
              <a:buChar char="•"/>
            </a:pPr>
            <a:endParaRPr lang="en-US">
              <a:solidFill>
                <a:srgbClr val="000000"/>
              </a:solidFill>
            </a:endParaRPr>
          </a:p>
        </p:txBody>
      </p:sp>
      <p:sp>
        <p:nvSpPr>
          <p:cNvPr id="2" name="投影片編號版面配置區 1"/>
          <p:cNvSpPr>
            <a:spLocks noGrp="1"/>
          </p:cNvSpPr>
          <p:nvPr>
            <p:ph type="sldNum" sz="quarter" idx="12"/>
          </p:nvPr>
        </p:nvSpPr>
        <p:spPr/>
        <p:txBody>
          <a:bodyPr/>
          <a:lstStyle/>
          <a:p>
            <a:fld id="{4FAB73BC-B049-4115-A692-8D63A059BFB8}" type="slidenum">
              <a:rPr lang="en-US" smtClean="0"/>
              <a:t>770</a:t>
            </a:fld>
            <a:endParaRPr lang="en-US"/>
          </a:p>
        </p:txBody>
      </p:sp>
    </p:spTree>
    <p:extLst>
      <p:ext uri="{BB962C8B-B14F-4D97-AF65-F5344CB8AC3E}">
        <p14:creationId xmlns:p14="http://schemas.microsoft.com/office/powerpoint/2010/main" val="185398125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771.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noAutofit/>
          </a:bodyPr>
          <a:lstStyle/>
          <a:p>
            <a:pPr marL="169859" indent="-169859">
              <a:spcAft>
                <a:spcPts val="600"/>
              </a:spcAft>
              <a:buFont typeface="Wingdings" panose="05000000000000000000" pitchFamily="2" charset="2"/>
            </a:pPr>
            <a:r>
              <a:rPr lang="en-US" altLang="zh-TW" sz="2700"/>
              <a:t>27.2</a:t>
            </a:r>
            <a:r>
              <a:rPr lang="zh-TW" altLang="en-US" sz="2700" smtClean="0"/>
              <a:t>存取</a:t>
            </a:r>
            <a:r>
              <a:rPr lang="zh-TW" altLang="en-US" sz="2700"/>
              <a:t>控制</a:t>
            </a:r>
            <a:br>
              <a:rPr lang="en-US" sz="2700"/>
            </a:br>
            <a:r>
              <a:rPr lang="zh-TW" altLang="en-US" sz="2700"/>
              <a:t>計量</a:t>
            </a:r>
          </a:p>
        </p:txBody>
      </p:sp>
      <p:sp>
        <p:nvSpPr>
          <p:cNvPr id="4" name="Content Placeholder 3">
            <a:extLst>
              <a:ext uri="{FF2B5EF4-FFF2-40B4-BE49-F238E27FC236}">
                <a16:creationId xmlns:a16="http://schemas.microsoft.com/office/drawing/2014/main" id="{C9EDFD36-0218-4B82-A94F-2CA9410BD403}"/>
              </a:ext>
            </a:extLst>
          </p:cNvPr>
          <p:cNvSpPr>
            <a:spLocks noGrp="1"/>
          </p:cNvSpPr>
          <p:nvPr>
            <p:ph idx="1"/>
          </p:nvPr>
        </p:nvSpPr>
        <p:spPr>
          <a:xfrm>
            <a:off x="474662" y="1589088"/>
            <a:ext cx="8280057" cy="3689897"/>
          </a:xfrm>
        </p:spPr>
        <p:txBody>
          <a:bodyPr/>
          <a:lstStyle/>
          <a:p>
            <a:pPr marL="0" indent="0" algn="l"/>
            <a:r>
              <a:rPr lang="en-US" altLang="zh-TW" sz="1600">
                <a:solidFill>
                  <a:srgbClr val="000000"/>
                </a:solidFill>
              </a:rPr>
              <a:t>AAA </a:t>
            </a:r>
            <a:r>
              <a:rPr lang="zh-TW" altLang="en-US" sz="1600">
                <a:solidFill>
                  <a:srgbClr val="000000"/>
                </a:solidFill>
              </a:rPr>
              <a:t>計量收集並報告使用資料。這些資料可用於稽核或帳單等目的。收集的資料可能包括開始和停止連線時間、執行的命令、封包數和位元組數。</a:t>
            </a:r>
          </a:p>
          <a:p>
            <a:pPr marL="342892" indent="-342892" algn="l">
              <a:buFont typeface="Arial" panose="020b0604020202020204" pitchFamily="34" charset="0"/>
              <a:buChar char="•"/>
            </a:pPr>
            <a:endParaRPr lang="en-US" sz="1600">
              <a:solidFill>
                <a:srgbClr val="000000"/>
              </a:solidFill>
            </a:endParaRPr>
          </a:p>
          <a:p>
            <a:pPr marL="0" indent="0" algn="l"/>
            <a:r>
              <a:rPr lang="zh-TW" altLang="en-US" sz="1600">
                <a:solidFill>
                  <a:srgbClr val="000000"/>
                </a:solidFill>
              </a:rPr>
              <a:t>計量的主要用途是將其與 </a:t>
            </a:r>
            <a:r>
              <a:rPr lang="en-US" altLang="zh-TW" sz="1600">
                <a:solidFill>
                  <a:srgbClr val="000000"/>
                </a:solidFill>
              </a:rPr>
              <a:t>AAA </a:t>
            </a:r>
            <a:r>
              <a:rPr lang="zh-TW" altLang="en-US" sz="1600">
                <a:solidFill>
                  <a:srgbClr val="000000"/>
                </a:solidFill>
              </a:rPr>
              <a:t>認證結合起來。 </a:t>
            </a:r>
          </a:p>
          <a:p>
            <a:pPr marL="415975" lvl="1" indent="-342892">
              <a:buFont typeface="Arial" panose="020b0604020202020204" pitchFamily="34" charset="0"/>
              <a:buChar char="•"/>
            </a:pPr>
            <a:r>
              <a:rPr lang="en-US" altLang="zh-TW" sz="1600">
                <a:solidFill>
                  <a:srgbClr val="000000"/>
                </a:solidFill>
              </a:rPr>
              <a:t>AAA </a:t>
            </a:r>
            <a:r>
              <a:rPr lang="zh-TW" altLang="en-US" sz="1600">
                <a:solidFill>
                  <a:srgbClr val="000000"/>
                </a:solidFill>
              </a:rPr>
              <a:t>伺服器會保留經過驗證的使用者在裝置上做什麼的詳細記錄，如圖所示。這包括由用戶發出的所有 </a:t>
            </a:r>
            <a:r>
              <a:rPr lang="en-US" altLang="zh-TW" sz="1600">
                <a:solidFill>
                  <a:srgbClr val="000000"/>
                </a:solidFill>
              </a:rPr>
              <a:t>EXEC </a:t>
            </a:r>
            <a:r>
              <a:rPr lang="zh-TW" altLang="en-US" sz="1600">
                <a:solidFill>
                  <a:srgbClr val="000000"/>
                </a:solidFill>
              </a:rPr>
              <a:t>和設定命令。 </a:t>
            </a:r>
          </a:p>
          <a:p>
            <a:pPr marL="415975" lvl="1" indent="-342892">
              <a:buFont typeface="Arial" panose="020b0604020202020204" pitchFamily="34" charset="0"/>
              <a:buChar char="•"/>
            </a:pPr>
            <a:r>
              <a:rPr lang="zh-TW" altLang="en-US" sz="1600">
                <a:solidFill>
                  <a:srgbClr val="000000"/>
                </a:solidFill>
              </a:rPr>
              <a:t>記錄檔包含許多資料欄位，包括使用者名稱、日期和時間，以及使用者輸入的實際命令。此資訊在故障排除裝置時非常有用。它還提供了當個人執行惡意行為的證據。</a:t>
            </a:r>
          </a:p>
          <a:p>
            <a:pPr marL="342892" indent="-342892" algn="l">
              <a:buFont typeface="Arial" panose="020b0604020202020204" pitchFamily="34" charset="0"/>
              <a:buChar char="•"/>
            </a:pPr>
            <a:endParaRPr lang="en-US" sz="1600">
              <a:solidFill>
                <a:srgbClr val="000000"/>
              </a:solidFill>
            </a:endParaRPr>
          </a:p>
        </p:txBody>
      </p:sp>
      <p:sp>
        <p:nvSpPr>
          <p:cNvPr id="2" name="投影片編號版面配置區 1"/>
          <p:cNvSpPr>
            <a:spLocks noGrp="1"/>
          </p:cNvSpPr>
          <p:nvPr>
            <p:ph type="sldNum" sz="quarter" idx="12"/>
          </p:nvPr>
        </p:nvSpPr>
        <p:spPr/>
        <p:txBody>
          <a:bodyPr/>
          <a:lstStyle/>
          <a:p>
            <a:fld id="{4FAB73BC-B049-4115-A692-8D63A059BFB8}" type="slidenum">
              <a:rPr lang="en-US" smtClean="0"/>
              <a:t>771</a:t>
            </a:fld>
            <a:endParaRPr lang="en-US"/>
          </a:p>
        </p:txBody>
      </p:sp>
    </p:spTree>
    <p:extLst>
      <p:ext uri="{BB962C8B-B14F-4D97-AF65-F5344CB8AC3E}">
        <p14:creationId xmlns:p14="http://schemas.microsoft.com/office/powerpoint/2010/main" val="73591095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772.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noAutofit/>
          </a:bodyPr>
          <a:lstStyle/>
          <a:p>
            <a:pPr marL="169859" indent="-169859">
              <a:spcAft>
                <a:spcPts val="600"/>
              </a:spcAft>
              <a:buFont typeface="Wingdings" panose="05000000000000000000" pitchFamily="2" charset="2"/>
            </a:pPr>
            <a:r>
              <a:rPr lang="en-US" altLang="zh-TW" sz="2700"/>
              <a:t>27.2</a:t>
            </a:r>
            <a:r>
              <a:rPr lang="zh-TW" altLang="en-US" sz="2700" smtClean="0"/>
              <a:t>存取</a:t>
            </a:r>
            <a:r>
              <a:rPr lang="zh-TW" altLang="en-US" sz="2700"/>
              <a:t>控制</a:t>
            </a:r>
            <a:br>
              <a:rPr lang="en-US" sz="2700"/>
            </a:br>
            <a:r>
              <a:rPr lang="en-US" altLang="zh-TW" sz="2700"/>
              <a:t>802.1X</a:t>
            </a:r>
          </a:p>
        </p:txBody>
      </p:sp>
      <p:sp>
        <p:nvSpPr>
          <p:cNvPr id="5" name="Content Placeholder 4">
            <a:extLst>
              <a:ext uri="{FF2B5EF4-FFF2-40B4-BE49-F238E27FC236}">
                <a16:creationId xmlns:a16="http://schemas.microsoft.com/office/drawing/2014/main" id="{7EA7A140-A893-48D6-8A79-1E62F8D58780}"/>
              </a:ext>
            </a:extLst>
          </p:cNvPr>
          <p:cNvSpPr>
            <a:spLocks noGrp="1"/>
          </p:cNvSpPr>
          <p:nvPr>
            <p:ph idx="1"/>
          </p:nvPr>
        </p:nvSpPr>
        <p:spPr>
          <a:xfrm>
            <a:off x="1" y="1589088"/>
            <a:ext cx="8754719" cy="2900515"/>
          </a:xfrm>
        </p:spPr>
        <p:txBody>
          <a:bodyPr/>
          <a:lstStyle/>
          <a:p>
            <a:pPr marL="0" indent="0" algn="l"/>
            <a:r>
              <a:rPr lang="en-US" altLang="zh-TW" sz="1400">
                <a:solidFill>
                  <a:srgbClr val="000000"/>
                </a:solidFill>
              </a:rPr>
              <a:t>IEEE 802.1X </a:t>
            </a:r>
            <a:r>
              <a:rPr lang="zh-TW" altLang="en-US" sz="1400">
                <a:solidFill>
                  <a:srgbClr val="000000"/>
                </a:solidFill>
              </a:rPr>
              <a:t>標準是以連接埠為基礎的存取控制和驗證協定。此協定限制未經授權的工作站透過公開存取的交換器連接埠連接至 </a:t>
            </a:r>
            <a:r>
              <a:rPr lang="en-US" altLang="zh-TW" sz="1400">
                <a:solidFill>
                  <a:srgbClr val="000000"/>
                </a:solidFill>
              </a:rPr>
              <a:t>LAN</a:t>
            </a:r>
            <a:r>
              <a:rPr lang="zh-TW" altLang="en-US" sz="1400">
                <a:solidFill>
                  <a:srgbClr val="000000"/>
                </a:solidFill>
              </a:rPr>
              <a:t>。驗證伺服器會在提供交換器或 </a:t>
            </a:r>
            <a:r>
              <a:rPr lang="en-US" altLang="zh-TW" sz="1400">
                <a:solidFill>
                  <a:srgbClr val="000000"/>
                </a:solidFill>
              </a:rPr>
              <a:t>LAN </a:t>
            </a:r>
            <a:r>
              <a:rPr lang="zh-TW" altLang="en-US" sz="1400">
                <a:solidFill>
                  <a:srgbClr val="000000"/>
                </a:solidFill>
              </a:rPr>
              <a:t>所提供的任何服務之前，先驗證連接至交換器連接埠的每個工作站。</a:t>
            </a:r>
          </a:p>
          <a:p>
            <a:pPr marL="0" indent="0" algn="l"/>
            <a:endParaRPr lang="en-US" sz="1400">
              <a:solidFill>
                <a:srgbClr val="000000"/>
              </a:solidFill>
            </a:endParaRPr>
          </a:p>
          <a:p>
            <a:pPr marL="0" indent="0" algn="l"/>
            <a:r>
              <a:rPr lang="zh-TW" altLang="en-US" sz="1400">
                <a:solidFill>
                  <a:srgbClr val="000000"/>
                </a:solidFill>
              </a:rPr>
              <a:t>使用 </a:t>
            </a:r>
            <a:r>
              <a:rPr lang="en-US" altLang="zh-TW" sz="1400">
                <a:solidFill>
                  <a:srgbClr val="000000"/>
                </a:solidFill>
              </a:rPr>
              <a:t>802.1X </a:t>
            </a:r>
            <a:r>
              <a:rPr lang="zh-TW" altLang="en-US" sz="1400">
                <a:solidFill>
                  <a:srgbClr val="000000"/>
                </a:solidFill>
              </a:rPr>
              <a:t>連接埠型驗證，網路中的裝置具有特定的角色：</a:t>
            </a:r>
          </a:p>
          <a:p>
            <a:pPr marL="415975" lvl="1" indent="-342892">
              <a:buFont typeface="Arial" panose="020b0604020202020204" pitchFamily="34" charset="0"/>
              <a:buChar char="•"/>
            </a:pPr>
            <a:r>
              <a:rPr lang="zh-TW" altLang="en-US" sz="1200" b="1">
                <a:solidFill>
                  <a:srgbClr val="000000"/>
                </a:solidFill>
              </a:rPr>
              <a:t>用戶端 </a:t>
            </a:r>
            <a:r>
              <a:rPr lang="en-US" altLang="zh-TW" sz="1200" b="1">
                <a:solidFill>
                  <a:srgbClr val="000000"/>
                </a:solidFill>
              </a:rPr>
              <a:t>(</a:t>
            </a:r>
            <a:r>
              <a:rPr lang="zh-TW" altLang="en-US" sz="1200" b="1">
                <a:solidFill>
                  <a:srgbClr val="000000"/>
                </a:solidFill>
              </a:rPr>
              <a:t>請求者</a:t>
            </a:r>
            <a:r>
              <a:rPr lang="en-US" altLang="zh-TW" sz="1200" b="1">
                <a:solidFill>
                  <a:srgbClr val="000000"/>
                </a:solidFill>
              </a:rPr>
              <a:t>)</a:t>
            </a:r>
            <a:r>
              <a:rPr lang="zh-TW" altLang="en-US" sz="1200">
                <a:solidFill>
                  <a:srgbClr val="000000"/>
                </a:solidFill>
              </a:rPr>
              <a:t> </a:t>
            </a:r>
            <a:r>
              <a:rPr lang="en-US" altLang="zh-TW" sz="1200">
                <a:solidFill>
                  <a:srgbClr val="000000"/>
                </a:solidFill>
              </a:rPr>
              <a:t>- </a:t>
            </a:r>
            <a:r>
              <a:rPr lang="zh-TW" altLang="en-US" sz="1200">
                <a:solidFill>
                  <a:srgbClr val="000000"/>
                </a:solidFill>
              </a:rPr>
              <a:t>這是執行 </a:t>
            </a:r>
            <a:r>
              <a:rPr lang="en-US" altLang="zh-TW" sz="1200">
                <a:solidFill>
                  <a:srgbClr val="000000"/>
                </a:solidFill>
              </a:rPr>
              <a:t>802.1X </a:t>
            </a:r>
            <a:r>
              <a:rPr lang="zh-TW" altLang="en-US" sz="1200">
                <a:solidFill>
                  <a:srgbClr val="000000"/>
                </a:solidFill>
              </a:rPr>
              <a:t>相容用戶端軟體的裝置，可供有線或無線裝置使用。 </a:t>
            </a:r>
          </a:p>
          <a:p>
            <a:pPr marL="415975" lvl="1" indent="-342892">
              <a:buFont typeface="Arial" panose="020b0604020202020204" pitchFamily="34" charset="0"/>
              <a:buChar char="•"/>
            </a:pPr>
            <a:r>
              <a:rPr lang="zh-TW" altLang="en-US" sz="1200" b="1">
                <a:solidFill>
                  <a:srgbClr val="000000"/>
                </a:solidFill>
              </a:rPr>
              <a:t>交換器 </a:t>
            </a:r>
            <a:r>
              <a:rPr lang="en-US" altLang="zh-TW" sz="1200" b="1">
                <a:solidFill>
                  <a:srgbClr val="000000"/>
                </a:solidFill>
              </a:rPr>
              <a:t>(</a:t>
            </a:r>
            <a:r>
              <a:rPr lang="zh-TW" altLang="en-US" sz="1200" b="1">
                <a:solidFill>
                  <a:srgbClr val="000000"/>
                </a:solidFill>
              </a:rPr>
              <a:t>驗證者</a:t>
            </a:r>
            <a:r>
              <a:rPr lang="en-US" altLang="zh-TW" sz="1200" b="1">
                <a:solidFill>
                  <a:srgbClr val="000000"/>
                </a:solidFill>
              </a:rPr>
              <a:t>)</a:t>
            </a:r>
            <a:r>
              <a:rPr lang="zh-TW" altLang="en-US" sz="1200">
                <a:solidFill>
                  <a:srgbClr val="000000"/>
                </a:solidFill>
              </a:rPr>
              <a:t> </a:t>
            </a:r>
            <a:r>
              <a:rPr lang="en-US" altLang="zh-TW" sz="1200">
                <a:solidFill>
                  <a:srgbClr val="000000"/>
                </a:solidFill>
              </a:rPr>
              <a:t>— </a:t>
            </a:r>
            <a:r>
              <a:rPr lang="zh-TW" altLang="en-US" sz="1200">
                <a:solidFill>
                  <a:srgbClr val="000000"/>
                </a:solidFill>
              </a:rPr>
              <a:t>交換器可作為用戶端與驗證伺服器之間的中介。它請求從客戶端識別資訊，驗證與驗證伺服器的資訊，並轉送到客戶端的回應。另一個可作為驗證者的裝置是無線存取點。 </a:t>
            </a:r>
          </a:p>
          <a:p>
            <a:pPr marL="415975" lvl="1" indent="-342892">
              <a:buFont typeface="Arial" panose="020b0604020202020204" pitchFamily="34" charset="0"/>
              <a:buChar char="•"/>
            </a:pPr>
            <a:r>
              <a:rPr lang="zh-TW" altLang="en-US" sz="1200" b="1">
                <a:solidFill>
                  <a:srgbClr val="000000"/>
                </a:solidFill>
              </a:rPr>
              <a:t>驗證伺服器</a:t>
            </a:r>
            <a:r>
              <a:rPr lang="zh-TW" altLang="en-US" sz="1200">
                <a:solidFill>
                  <a:srgbClr val="000000"/>
                </a:solidFill>
              </a:rPr>
              <a:t> </a:t>
            </a:r>
            <a:r>
              <a:rPr lang="en-US" altLang="zh-TW" sz="1200">
                <a:solidFill>
                  <a:srgbClr val="000000"/>
                </a:solidFill>
              </a:rPr>
              <a:t>— </a:t>
            </a:r>
            <a:r>
              <a:rPr lang="zh-TW" altLang="en-US" sz="1200">
                <a:solidFill>
                  <a:srgbClr val="000000"/>
                </a:solidFill>
              </a:rPr>
              <a:t>伺服器驗證用戶端的身分，並通知交換器或無線存取點，用戶端是否有權存取 </a:t>
            </a:r>
            <a:r>
              <a:rPr lang="en-US" altLang="zh-TW" sz="1200">
                <a:solidFill>
                  <a:srgbClr val="000000"/>
                </a:solidFill>
              </a:rPr>
              <a:t>LAN </a:t>
            </a:r>
            <a:r>
              <a:rPr lang="zh-TW" altLang="en-US" sz="1200">
                <a:solidFill>
                  <a:srgbClr val="000000"/>
                </a:solidFill>
              </a:rPr>
              <a:t>和交換服務。 </a:t>
            </a:r>
          </a:p>
          <a:p>
            <a:pPr marL="342892" indent="-342892" algn="l">
              <a:buFont typeface="Arial" panose="020b0604020202020204" pitchFamily="34" charset="0"/>
              <a:buChar char="•"/>
            </a:pPr>
            <a:endParaRPr lang="en-US" sz="1400">
              <a:solidFill>
                <a:srgbClr val="000000"/>
              </a:solidFill>
            </a:endParaRPr>
          </a:p>
        </p:txBody>
      </p:sp>
      <p:pic>
        <p:nvPicPr>
          <p:cNvPr id="6" name="Picture 5">
            <a:extLst>
              <a:ext uri="{FF2B5EF4-FFF2-40B4-BE49-F238E27FC236}">
                <a16:creationId xmlns:a16="http://schemas.microsoft.com/office/drawing/2014/main" id="{A84911CF-FD67-4279-BEC5-E3DCFECFE5B3}"/>
              </a:ext>
            </a:extLst>
          </p:cNvPr>
          <p:cNvPicPr>
            <a:picLocks noChangeAspect="1"/>
          </p:cNvPicPr>
          <p:nvPr/>
        </p:nvPicPr>
        <p:blipFill>
          <a:blip r:embed="rId3"/>
          <a:stretch>
            <a:fillRect/>
          </a:stretch>
        </p:blipFill>
        <p:spPr>
          <a:xfrm>
            <a:off x="1095376" y="4489603"/>
            <a:ext cx="5091833" cy="1284083"/>
          </a:xfrm>
          <a:prstGeom prst="rect">
            <a:avLst/>
          </a:prstGeom>
        </p:spPr>
      </p:pic>
      <p:sp>
        <p:nvSpPr>
          <p:cNvPr id="2" name="投影片編號版面配置區 1"/>
          <p:cNvSpPr>
            <a:spLocks noGrp="1"/>
          </p:cNvSpPr>
          <p:nvPr>
            <p:ph type="sldNum" sz="quarter" idx="12"/>
          </p:nvPr>
        </p:nvSpPr>
        <p:spPr/>
        <p:txBody>
          <a:bodyPr/>
          <a:lstStyle/>
          <a:p>
            <a:fld id="{4FAB73BC-B049-4115-A692-8D63A059BFB8}" type="slidenum">
              <a:rPr lang="en-US" smtClean="0"/>
              <a:t>772</a:t>
            </a:fld>
            <a:endParaRPr lang="en-US"/>
          </a:p>
        </p:txBody>
      </p:sp>
    </p:spTree>
    <p:extLst>
      <p:ext uri="{BB962C8B-B14F-4D97-AF65-F5344CB8AC3E}">
        <p14:creationId xmlns:p14="http://schemas.microsoft.com/office/powerpoint/2010/main" val="105551668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773.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noAutofit/>
          </a:bodyPr>
          <a:lstStyle/>
          <a:p>
            <a:pPr marL="169859" indent="-169859">
              <a:spcAft>
                <a:spcPts val="600"/>
              </a:spcAft>
              <a:buFont typeface="Wingdings" panose="05000000000000000000" pitchFamily="2" charset="2"/>
            </a:pPr>
            <a:r>
              <a:rPr lang="en-US" altLang="zh-TW" sz="2700" smtClean="0"/>
              <a:t>27.3</a:t>
            </a:r>
            <a:r>
              <a:rPr lang="zh-TW" altLang="en-US" sz="2700" smtClean="0"/>
              <a:t>第 </a:t>
            </a:r>
            <a:r>
              <a:rPr lang="en-US" altLang="zh-TW" sz="2700"/>
              <a:t>2 </a:t>
            </a:r>
            <a:r>
              <a:rPr lang="zh-TW" altLang="en-US" sz="2700"/>
              <a:t>層安全威脅</a:t>
            </a:r>
            <a:br>
              <a:rPr lang="en-US" sz="2700"/>
            </a:br>
            <a:r>
              <a:rPr lang="zh-TW" altLang="en-US" sz="2700"/>
              <a:t>第 </a:t>
            </a:r>
            <a:r>
              <a:rPr lang="en-US" altLang="zh-TW" sz="2700"/>
              <a:t>2 </a:t>
            </a:r>
            <a:r>
              <a:rPr lang="zh-TW" altLang="en-US" sz="2700"/>
              <a:t>層漏洞</a:t>
            </a:r>
          </a:p>
        </p:txBody>
      </p:sp>
      <p:sp>
        <p:nvSpPr>
          <p:cNvPr id="5" name="Content Placeholder 4">
            <a:extLst>
              <a:ext uri="{FF2B5EF4-FFF2-40B4-BE49-F238E27FC236}">
                <a16:creationId xmlns:a16="http://schemas.microsoft.com/office/drawing/2014/main" id="{9D6EEE11-E390-48C9-B8AD-A5EEC852EA6A}"/>
              </a:ext>
            </a:extLst>
          </p:cNvPr>
          <p:cNvSpPr>
            <a:spLocks noGrp="1"/>
          </p:cNvSpPr>
          <p:nvPr>
            <p:ph idx="1"/>
          </p:nvPr>
        </p:nvSpPr>
        <p:spPr>
          <a:xfrm>
            <a:off x="85726" y="1589088"/>
            <a:ext cx="4689476" cy="3689897"/>
          </a:xfrm>
        </p:spPr>
        <p:txBody>
          <a:bodyPr/>
          <a:lstStyle/>
          <a:p>
            <a:pPr marL="0" indent="0" algn="l"/>
            <a:r>
              <a:rPr lang="zh-TW" altLang="en-US" sz="1500">
                <a:solidFill>
                  <a:srgbClr val="000000"/>
                </a:solidFill>
              </a:rPr>
              <a:t>回想一下，</a:t>
            </a:r>
            <a:r>
              <a:rPr lang="en-US" altLang="zh-TW" sz="1500">
                <a:solidFill>
                  <a:srgbClr val="000000"/>
                </a:solidFill>
              </a:rPr>
              <a:t>OSI </a:t>
            </a:r>
            <a:r>
              <a:rPr lang="zh-TW" altLang="en-US" sz="1500">
                <a:solidFill>
                  <a:srgbClr val="000000"/>
                </a:solidFill>
              </a:rPr>
              <a:t>參考模型分為七個層，它們彼此獨立工作。下圖顯示每一層的功能，以及可被利用的核心元素。</a:t>
            </a:r>
          </a:p>
          <a:p>
            <a:pPr marL="0" indent="0" algn="l"/>
            <a:endParaRPr lang="en-US" sz="1500">
              <a:solidFill>
                <a:srgbClr val="000000"/>
              </a:solidFill>
            </a:endParaRPr>
          </a:p>
          <a:p>
            <a:pPr marL="0" indent="0" algn="l"/>
            <a:r>
              <a:rPr lang="zh-TW" altLang="en-US" sz="1500">
                <a:solidFill>
                  <a:srgbClr val="000000"/>
                </a:solidFill>
              </a:rPr>
              <a:t>網路管理員定期實作安全解決方案，以保護第 </a:t>
            </a:r>
            <a:r>
              <a:rPr lang="en-US" altLang="zh-TW" sz="1500">
                <a:solidFill>
                  <a:srgbClr val="000000"/>
                </a:solidFill>
              </a:rPr>
              <a:t>3 </a:t>
            </a:r>
            <a:r>
              <a:rPr lang="zh-TW" altLang="en-US" sz="1500">
                <a:solidFill>
                  <a:srgbClr val="000000"/>
                </a:solidFill>
              </a:rPr>
              <a:t>層至第 </a:t>
            </a:r>
            <a:r>
              <a:rPr lang="en-US" altLang="zh-TW" sz="1500">
                <a:solidFill>
                  <a:srgbClr val="000000"/>
                </a:solidFill>
              </a:rPr>
              <a:t>7 </a:t>
            </a:r>
            <a:r>
              <a:rPr lang="zh-TW" altLang="en-US" sz="1500">
                <a:solidFill>
                  <a:srgbClr val="000000"/>
                </a:solidFill>
              </a:rPr>
              <a:t>層的元素。他們使用 </a:t>
            </a:r>
            <a:r>
              <a:rPr lang="en-US" altLang="zh-TW" sz="1500">
                <a:solidFill>
                  <a:srgbClr val="000000"/>
                </a:solidFill>
              </a:rPr>
              <a:t>VPN</a:t>
            </a:r>
            <a:r>
              <a:rPr lang="zh-TW" altLang="en-US" sz="1500">
                <a:solidFill>
                  <a:srgbClr val="000000"/>
                </a:solidFill>
              </a:rPr>
              <a:t>、防火牆和 </a:t>
            </a:r>
            <a:r>
              <a:rPr lang="en-US" altLang="zh-TW" sz="1500">
                <a:solidFill>
                  <a:srgbClr val="000000"/>
                </a:solidFill>
              </a:rPr>
              <a:t>IPS </a:t>
            </a:r>
            <a:r>
              <a:rPr lang="zh-TW" altLang="en-US" sz="1500">
                <a:solidFill>
                  <a:srgbClr val="000000"/>
                </a:solidFill>
              </a:rPr>
              <a:t>裝置來保護這些元素。但是，如果第 </a:t>
            </a:r>
            <a:r>
              <a:rPr lang="en-US" altLang="zh-TW" sz="1500">
                <a:solidFill>
                  <a:srgbClr val="000000"/>
                </a:solidFill>
              </a:rPr>
              <a:t>2 </a:t>
            </a:r>
            <a:r>
              <a:rPr lang="zh-TW" altLang="en-US" sz="1500">
                <a:solidFill>
                  <a:srgbClr val="000000"/>
                </a:solidFill>
              </a:rPr>
              <a:t>層受到破壞，則其上方的所有層也會受到影響。例如，如果具有內部網路存取權的威脅行為擷取了第 </a:t>
            </a:r>
            <a:r>
              <a:rPr lang="en-US" altLang="zh-TW" sz="1500">
                <a:solidFill>
                  <a:srgbClr val="000000"/>
                </a:solidFill>
              </a:rPr>
              <a:t>2 </a:t>
            </a:r>
            <a:r>
              <a:rPr lang="zh-TW" altLang="en-US" sz="1500">
                <a:solidFill>
                  <a:srgbClr val="000000"/>
                </a:solidFill>
              </a:rPr>
              <a:t>層訊框，則在上述層上實作的所有安全性都會毫無用處。威脅參與者可能會對第 </a:t>
            </a:r>
            <a:r>
              <a:rPr lang="en-US" altLang="zh-TW" sz="1500">
                <a:solidFill>
                  <a:srgbClr val="000000"/>
                </a:solidFill>
              </a:rPr>
              <a:t>2 </a:t>
            </a:r>
            <a:r>
              <a:rPr lang="zh-TW" altLang="en-US" sz="1500">
                <a:solidFill>
                  <a:srgbClr val="000000"/>
                </a:solidFill>
              </a:rPr>
              <a:t>層 </a:t>
            </a:r>
            <a:r>
              <a:rPr lang="en-US" altLang="zh-TW" sz="1500">
                <a:solidFill>
                  <a:srgbClr val="000000"/>
                </a:solidFill>
              </a:rPr>
              <a:t>LAN </a:t>
            </a:r>
            <a:r>
              <a:rPr lang="zh-TW" altLang="en-US" sz="1500">
                <a:solidFill>
                  <a:srgbClr val="000000"/>
                </a:solidFill>
              </a:rPr>
              <a:t>網路基礎結構造成大量損害。</a:t>
            </a:r>
          </a:p>
        </p:txBody>
      </p:sp>
      <p:pic>
        <p:nvPicPr>
          <p:cNvPr id="2" name="Picture 1">
            <a:extLst>
              <a:ext uri="{FF2B5EF4-FFF2-40B4-BE49-F238E27FC236}">
                <a16:creationId xmlns:a16="http://schemas.microsoft.com/office/drawing/2014/main" id="{ADD97C98-D5FE-4955-901B-4D7693B4153E}"/>
              </a:ext>
            </a:extLst>
          </p:cNvPr>
          <p:cNvPicPr>
            <a:picLocks noChangeAspect="1"/>
          </p:cNvPicPr>
          <p:nvPr/>
        </p:nvPicPr>
        <p:blipFill>
          <a:blip r:embed="rId3"/>
          <a:stretch>
            <a:fillRect/>
          </a:stretch>
        </p:blipFill>
        <p:spPr>
          <a:xfrm>
            <a:off x="4889524" y="1910197"/>
            <a:ext cx="3959201" cy="2684030"/>
          </a:xfrm>
          <a:prstGeom prst="rect">
            <a:avLst/>
          </a:prstGeom>
        </p:spPr>
      </p:pic>
      <p:sp>
        <p:nvSpPr>
          <p:cNvPr id="4" name="投影片編號版面配置區 3"/>
          <p:cNvSpPr>
            <a:spLocks noGrp="1"/>
          </p:cNvSpPr>
          <p:nvPr>
            <p:ph type="sldNum" sz="quarter" idx="12"/>
          </p:nvPr>
        </p:nvSpPr>
        <p:spPr/>
        <p:txBody>
          <a:bodyPr/>
          <a:lstStyle/>
          <a:p>
            <a:fld id="{4FAB73BC-B049-4115-A692-8D63A059BFB8}" type="slidenum">
              <a:rPr lang="en-US" smtClean="0"/>
              <a:t>773</a:t>
            </a:fld>
            <a:endParaRPr lang="en-US"/>
          </a:p>
        </p:txBody>
      </p:sp>
    </p:spTree>
    <p:extLst>
      <p:ext uri="{BB962C8B-B14F-4D97-AF65-F5344CB8AC3E}">
        <p14:creationId xmlns:p14="http://schemas.microsoft.com/office/powerpoint/2010/main" val="181111963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774.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noAutofit/>
          </a:bodyPr>
          <a:lstStyle/>
          <a:p>
            <a:pPr marL="169859" indent="-169859">
              <a:spcAft>
                <a:spcPts val="600"/>
              </a:spcAft>
              <a:buFont typeface="Wingdings" panose="05000000000000000000" pitchFamily="2" charset="2"/>
            </a:pPr>
            <a:r>
              <a:rPr lang="en-US" altLang="zh-TW" sz="2700"/>
              <a:t>27.3</a:t>
            </a:r>
            <a:r>
              <a:rPr lang="zh-TW" altLang="en-US" sz="2700" smtClean="0"/>
              <a:t>第 </a:t>
            </a:r>
            <a:r>
              <a:rPr lang="en-US" altLang="zh-TW" sz="2700"/>
              <a:t>2 </a:t>
            </a:r>
            <a:r>
              <a:rPr lang="zh-TW" altLang="en-US" sz="2700"/>
              <a:t>層安全威脅</a:t>
            </a:r>
            <a:br>
              <a:rPr lang="en-US" sz="2700"/>
            </a:br>
            <a:r>
              <a:rPr lang="zh-TW" altLang="en-US" sz="2700"/>
              <a:t>交換攻擊類別</a:t>
            </a:r>
          </a:p>
        </p:txBody>
      </p:sp>
      <p:sp>
        <p:nvSpPr>
          <p:cNvPr id="6" name="Content Placeholder 5">
            <a:extLst>
              <a:ext uri="{FF2B5EF4-FFF2-40B4-BE49-F238E27FC236}">
                <a16:creationId xmlns:a16="http://schemas.microsoft.com/office/drawing/2014/main" id="{07E04770-DC42-4A71-992B-9579F394C8B5}"/>
              </a:ext>
            </a:extLst>
          </p:cNvPr>
          <p:cNvSpPr>
            <a:spLocks noGrp="1"/>
          </p:cNvSpPr>
          <p:nvPr>
            <p:ph idx="1"/>
          </p:nvPr>
        </p:nvSpPr>
        <p:spPr>
          <a:xfrm>
            <a:off x="228601" y="1589088"/>
            <a:ext cx="8526119" cy="1011238"/>
          </a:xfrm>
        </p:spPr>
        <p:txBody>
          <a:bodyPr/>
          <a:lstStyle/>
          <a:p>
            <a:pPr marL="0" indent="0" algn="l"/>
            <a:r>
              <a:rPr lang="zh-TW" altLang="en-US" sz="1950">
                <a:solidFill>
                  <a:srgbClr val="000000"/>
                </a:solidFill>
              </a:rPr>
              <a:t>安全性只有如同系統中最弱的環節一樣強大，第 </a:t>
            </a:r>
            <a:r>
              <a:rPr lang="en-US" altLang="zh-TW" sz="1950">
                <a:solidFill>
                  <a:srgbClr val="000000"/>
                </a:solidFill>
              </a:rPr>
              <a:t>2 </a:t>
            </a:r>
            <a:r>
              <a:rPr lang="zh-TW" altLang="en-US" sz="1950">
                <a:solidFill>
                  <a:srgbClr val="000000"/>
                </a:solidFill>
              </a:rPr>
              <a:t>層被認為是弱環節。這是因為 </a:t>
            </a:r>
            <a:r>
              <a:rPr lang="en-US" altLang="zh-TW" sz="1950">
                <a:solidFill>
                  <a:srgbClr val="000000"/>
                </a:solidFill>
              </a:rPr>
              <a:t>LAN </a:t>
            </a:r>
            <a:r>
              <a:rPr lang="zh-TW" altLang="en-US" sz="1950">
                <a:solidFill>
                  <a:srgbClr val="000000"/>
                </a:solidFill>
              </a:rPr>
              <a:t>傳統上是在單一組織的管理控制下。我們天生信任所有連接到我們 </a:t>
            </a:r>
            <a:r>
              <a:rPr lang="en-US" altLang="zh-TW" sz="1950">
                <a:solidFill>
                  <a:srgbClr val="000000"/>
                </a:solidFill>
              </a:rPr>
              <a:t>LAN </a:t>
            </a:r>
            <a:r>
              <a:rPr lang="zh-TW" altLang="en-US" sz="1950">
                <a:solidFill>
                  <a:srgbClr val="000000"/>
                </a:solidFill>
              </a:rPr>
              <a:t>的人員和設備。今天，隨著 </a:t>
            </a:r>
            <a:r>
              <a:rPr lang="en-US" altLang="zh-TW" sz="1950">
                <a:solidFill>
                  <a:srgbClr val="000000"/>
                </a:solidFill>
              </a:rPr>
              <a:t>BYOD </a:t>
            </a:r>
            <a:r>
              <a:rPr lang="zh-TW" altLang="en-US" sz="1950">
                <a:solidFill>
                  <a:srgbClr val="000000"/>
                </a:solidFill>
              </a:rPr>
              <a:t>和更複雜的攻擊，我們的區域網路變得更容易滲透。</a:t>
            </a:r>
          </a:p>
        </p:txBody>
      </p:sp>
      <p:graphicFrame>
        <p:nvGraphicFramePr>
          <p:cNvPr id="7" name="Table 7">
            <a:extLst>
              <a:ext uri="{FF2B5EF4-FFF2-40B4-BE49-F238E27FC236}">
                <a16:creationId xmlns:a16="http://schemas.microsoft.com/office/drawing/2014/main" id="{BA5E790A-570E-4B5F-8374-BABE6EF4DC2D}"/>
              </a:ext>
            </a:extLst>
          </p:cNvPr>
          <p:cNvGraphicFramePr>
            <a:graphicFrameLocks noGrp="1"/>
          </p:cNvGraphicFramePr>
          <p:nvPr>
            <p:extLst/>
          </p:nvPr>
        </p:nvGraphicFramePr>
        <p:xfrm>
          <a:off x="605457" y="2867678"/>
          <a:ext cx="7989454" cy="3105150"/>
        </p:xfrm>
        <a:graphic>
          <a:graphicData uri="http://schemas.openxmlformats.org/drawingml/2006/table">
            <a:tbl>
              <a:tblPr firstRow="1" bandRow="1">
                <a:tableStyleId>{5C22544A-7EE6-4342-B048-85BDC9FD1C3A}</a:tableStyleId>
              </a:tblPr>
              <a:tblGrid>
                <a:gridCol w="2493818">
                  <a:extLst>
                    <a:ext uri="{9D8B030D-6E8A-4147-A177-3AD203B41FA5}">
                      <a16:colId xmlns:a16="http://schemas.microsoft.com/office/drawing/2014/main" val="1487031909"/>
                    </a:ext>
                  </a:extLst>
                </a:gridCol>
                <a:gridCol w="5495636">
                  <a:extLst>
                    <a:ext uri="{9D8B030D-6E8A-4147-A177-3AD203B41FA5}">
                      <a16:colId xmlns:a16="http://schemas.microsoft.com/office/drawing/2014/main" val="2361683790"/>
                    </a:ext>
                  </a:extLst>
                </a:gridCol>
              </a:tblGrid>
              <a:tr h="392430">
                <a:tc>
                  <a:txBody>
                    <a:bodyPr vert="horz" wrap="square"/>
                    <a:lstStyle/>
                    <a:p>
                      <a:pPr algn="l" rtl="0" fontAlgn="ctr"/>
                      <a:r>
                        <a:rPr lang="zh-TW" sz="2000" b="1">
                          <a:effectLst/>
                          <a:latin typeface="標楷體" pitchFamily="65" charset="-120"/>
                          <a:ea typeface="標楷體" panose="03000509000000000000" pitchFamily="65" charset="-120"/>
                        </a:rPr>
                        <a:t>類別</a:t>
                      </a:r>
                    </a:p>
                  </a:txBody>
                  <a:tcPr marL="47625" marR="47625" marT="47625" marB="47625" anchor="ctr"/>
                </a:tc>
                <a:tc>
                  <a:txBody>
                    <a:bodyPr vert="horz" wrap="square"/>
                    <a:lstStyle/>
                    <a:p>
                      <a:pPr algn="l" rtl="0" fontAlgn="ctr"/>
                      <a:r>
                        <a:rPr lang="zh-TW" sz="2000" b="1">
                          <a:effectLst/>
                          <a:latin typeface="標楷體" pitchFamily="65" charset="-120"/>
                          <a:ea typeface="標楷體" panose="03000509000000000000" pitchFamily="65" charset="-120"/>
                        </a:rPr>
                        <a:t>範例</a:t>
                      </a:r>
                    </a:p>
                  </a:txBody>
                  <a:tcPr marL="47625" marR="47625" marT="47625" marB="47625" anchor="ctr"/>
                </a:tc>
                <a:extLst>
                  <a:ext uri="{0D108BD9-81ED-4DB2-BD59-A6C34878D82A}">
                    <a16:rowId xmlns:a16="http://schemas.microsoft.com/office/drawing/2014/main" val="3798506708"/>
                  </a:ext>
                </a:extLst>
              </a:tr>
              <a:tr h="392430">
                <a:tc>
                  <a:txBody>
                    <a:bodyPr vert="horz" wrap="square"/>
                    <a:lstStyle/>
                    <a:p>
                      <a:pPr rtl="0" fontAlgn="ctr"/>
                      <a:r>
                        <a:rPr lang="zh-TW" sz="2000" b="1">
                          <a:effectLst/>
                          <a:latin typeface="標楷體" pitchFamily="65" charset="-120"/>
                          <a:ea typeface="標楷體" panose="03000509000000000000" pitchFamily="65" charset="-120"/>
                        </a:rPr>
                        <a:t>MAC 表攻擊</a:t>
                      </a:r>
                    </a:p>
                  </a:txBody>
                  <a:tcPr marL="47625" marR="47625" marT="47625" marB="47625" anchor="ctr"/>
                </a:tc>
                <a:tc>
                  <a:txBody>
                    <a:bodyPr vert="horz" wrap="square"/>
                    <a:lstStyle/>
                    <a:p>
                      <a:pPr rtl="0" fontAlgn="ctr"/>
                      <a:r>
                        <a:rPr lang="zh-TW" sz="2000" b="0">
                          <a:effectLst/>
                          <a:latin typeface="標楷體" pitchFamily="65" charset="-120"/>
                          <a:ea typeface="標楷體" panose="03000509000000000000" pitchFamily="65" charset="-120"/>
                        </a:rPr>
                        <a:t>包含 MAC 位址洪泛攻擊。</a:t>
                      </a:r>
                    </a:p>
                  </a:txBody>
                  <a:tcPr marL="47625" marR="47625" marT="47625" marB="47625" anchor="ctr"/>
                </a:tc>
                <a:extLst>
                  <a:ext uri="{0D108BD9-81ED-4DB2-BD59-A6C34878D82A}">
                    <a16:rowId xmlns:a16="http://schemas.microsoft.com/office/drawing/2014/main" val="2970003718"/>
                  </a:ext>
                </a:extLst>
              </a:tr>
              <a:tr h="689610">
                <a:tc>
                  <a:txBody>
                    <a:bodyPr vert="horz" wrap="square"/>
                    <a:lstStyle/>
                    <a:p>
                      <a:pPr rtl="0" fontAlgn="ctr"/>
                      <a:r>
                        <a:rPr lang="zh-TW" sz="2000" b="1">
                          <a:effectLst/>
                          <a:latin typeface="標楷體" pitchFamily="65" charset="-120"/>
                          <a:ea typeface="標楷體" panose="03000509000000000000" pitchFamily="65" charset="-120"/>
                        </a:rPr>
                        <a:t>VLAN 攻擊</a:t>
                      </a:r>
                    </a:p>
                  </a:txBody>
                  <a:tcPr marL="47625" marR="47625" marT="47625" marB="47625" anchor="ctr"/>
                </a:tc>
                <a:tc>
                  <a:txBody>
                    <a:bodyPr vert="horz" wrap="square"/>
                    <a:lstStyle/>
                    <a:p>
                      <a:pPr rtl="0" fontAlgn="ctr"/>
                      <a:r>
                        <a:rPr lang="zh-TW" sz="2000" b="0">
                          <a:effectLst/>
                          <a:latin typeface="標楷體" pitchFamily="65" charset="-120"/>
                          <a:ea typeface="標楷體" panose="03000509000000000000" pitchFamily="65" charset="-120"/>
                        </a:rPr>
                        <a:t>包括 VLAN 跳躍和 VLAN 雙重標籤攻擊。它也包括一般 VLAN 上裝置之間的攻擊。</a:t>
                      </a:r>
                    </a:p>
                  </a:txBody>
                  <a:tcPr marL="47625" marR="47625" marT="47625" marB="47625" anchor="ctr"/>
                </a:tc>
                <a:extLst>
                  <a:ext uri="{0D108BD9-81ED-4DB2-BD59-A6C34878D82A}">
                    <a16:rowId xmlns:a16="http://schemas.microsoft.com/office/drawing/2014/main" val="1851904030"/>
                  </a:ext>
                </a:extLst>
              </a:tr>
              <a:tr h="392430">
                <a:tc>
                  <a:txBody>
                    <a:bodyPr vert="horz" wrap="square"/>
                    <a:lstStyle/>
                    <a:p>
                      <a:pPr rtl="0" fontAlgn="ctr"/>
                      <a:r>
                        <a:rPr lang="zh-TW" sz="2000" b="1">
                          <a:effectLst/>
                          <a:latin typeface="標楷體" pitchFamily="65" charset="-120"/>
                          <a:ea typeface="標楷體" panose="03000509000000000000" pitchFamily="65" charset="-120"/>
                        </a:rPr>
                        <a:t>DHCP 攻擊</a:t>
                      </a:r>
                    </a:p>
                  </a:txBody>
                  <a:tcPr marL="47625" marR="47625" marT="47625" marB="47625" anchor="ctr"/>
                </a:tc>
                <a:tc>
                  <a:txBody>
                    <a:bodyPr vert="horz" wrap="square"/>
                    <a:lstStyle/>
                    <a:p>
                      <a:pPr rtl="0" fontAlgn="ctr"/>
                      <a:r>
                        <a:rPr lang="zh-TW" sz="2000" b="0">
                          <a:effectLst/>
                          <a:latin typeface="標楷體" pitchFamily="65" charset="-120"/>
                          <a:ea typeface="標楷體" panose="03000509000000000000" pitchFamily="65" charset="-120"/>
                        </a:rPr>
                        <a:t>包含 DHCP 飢餓和 DHCP 詐騙攻擊。</a:t>
                      </a:r>
                    </a:p>
                  </a:txBody>
                  <a:tcPr marL="47625" marR="47625" marT="47625" marB="47625" anchor="ctr"/>
                </a:tc>
                <a:extLst>
                  <a:ext uri="{0D108BD9-81ED-4DB2-BD59-A6C34878D82A}">
                    <a16:rowId xmlns:a16="http://schemas.microsoft.com/office/drawing/2014/main" val="4023516481"/>
                  </a:ext>
                </a:extLst>
              </a:tr>
              <a:tr h="392430">
                <a:tc>
                  <a:txBody>
                    <a:bodyPr vert="horz" wrap="square"/>
                    <a:lstStyle/>
                    <a:p>
                      <a:pPr rtl="0" fontAlgn="ctr"/>
                      <a:r>
                        <a:rPr lang="zh-TW" sz="2000" b="1">
                          <a:effectLst/>
                          <a:latin typeface="標楷體" pitchFamily="65" charset="-120"/>
                          <a:ea typeface="標楷體" panose="03000509000000000000" pitchFamily="65" charset="-120"/>
                        </a:rPr>
                        <a:t>ARP 攻擊</a:t>
                      </a:r>
                    </a:p>
                  </a:txBody>
                  <a:tcPr marL="47625" marR="47625" marT="47625" marB="47625" anchor="ctr"/>
                </a:tc>
                <a:tc>
                  <a:txBody>
                    <a:bodyPr vert="horz" wrap="square"/>
                    <a:lstStyle/>
                    <a:p>
                      <a:pPr rtl="0" fontAlgn="ctr"/>
                      <a:r>
                        <a:rPr lang="zh-TW" sz="2000" b="0">
                          <a:effectLst/>
                          <a:latin typeface="標楷體" pitchFamily="65" charset="-120"/>
                          <a:ea typeface="標楷體" panose="03000509000000000000" pitchFamily="65" charset="-120"/>
                        </a:rPr>
                        <a:t>包括 ARP 欺騙和 ARP 中毒攻擊。</a:t>
                      </a:r>
                    </a:p>
                  </a:txBody>
                  <a:tcPr marL="47625" marR="47625" marT="47625" marB="47625" anchor="ctr"/>
                </a:tc>
                <a:extLst>
                  <a:ext uri="{0D108BD9-81ED-4DB2-BD59-A6C34878D82A}">
                    <a16:rowId xmlns:a16="http://schemas.microsoft.com/office/drawing/2014/main" val="3106928135"/>
                  </a:ext>
                </a:extLst>
              </a:tr>
              <a:tr h="392430">
                <a:tc>
                  <a:txBody>
                    <a:bodyPr vert="horz" wrap="square"/>
                    <a:lstStyle/>
                    <a:p>
                      <a:pPr rtl="0" fontAlgn="ctr"/>
                      <a:r>
                        <a:rPr lang="zh-TW" sz="2000" b="1">
                          <a:effectLst/>
                          <a:latin typeface="標楷體" pitchFamily="65" charset="-120"/>
                          <a:ea typeface="標楷體" panose="03000509000000000000" pitchFamily="65" charset="-120"/>
                        </a:rPr>
                        <a:t>位址詐騙攻擊</a:t>
                      </a:r>
                    </a:p>
                  </a:txBody>
                  <a:tcPr marL="47625" marR="47625" marT="47625" marB="47625" anchor="ctr"/>
                </a:tc>
                <a:tc>
                  <a:txBody>
                    <a:bodyPr vert="horz" wrap="square"/>
                    <a:lstStyle/>
                    <a:p>
                      <a:pPr rtl="0" fontAlgn="ctr"/>
                      <a:r>
                        <a:rPr lang="zh-TW" sz="2000" b="0">
                          <a:effectLst/>
                          <a:latin typeface="標楷體" pitchFamily="65" charset="-120"/>
                          <a:ea typeface="標楷體" panose="03000509000000000000" pitchFamily="65" charset="-120"/>
                        </a:rPr>
                        <a:t>包括 MAC 地址和 IP 地址欺騙攻擊。</a:t>
                      </a:r>
                    </a:p>
                  </a:txBody>
                  <a:tcPr marL="47625" marR="47625" marT="47625" marB="47625" anchor="ctr"/>
                </a:tc>
                <a:extLst>
                  <a:ext uri="{0D108BD9-81ED-4DB2-BD59-A6C34878D82A}">
                    <a16:rowId xmlns:a16="http://schemas.microsoft.com/office/drawing/2014/main" val="1219392657"/>
                  </a:ext>
                </a:extLst>
              </a:tr>
              <a:tr h="392430">
                <a:tc>
                  <a:txBody>
                    <a:bodyPr vert="horz" wrap="square"/>
                    <a:lstStyle/>
                    <a:p>
                      <a:pPr rtl="0" fontAlgn="ctr"/>
                      <a:r>
                        <a:rPr lang="zh-TW" sz="2000" b="1">
                          <a:effectLst/>
                          <a:latin typeface="標楷體" pitchFamily="65" charset="-120"/>
                          <a:ea typeface="標楷體" panose="03000509000000000000" pitchFamily="65" charset="-120"/>
                        </a:rPr>
                        <a:t>STP 攻擊</a:t>
                      </a:r>
                    </a:p>
                  </a:txBody>
                  <a:tcPr marL="47625" marR="47625" marT="47625" marB="47625" anchor="ctr"/>
                </a:tc>
                <a:tc>
                  <a:txBody>
                    <a:bodyPr vert="horz" wrap="square"/>
                    <a:lstStyle/>
                    <a:p>
                      <a:pPr rtl="0" fontAlgn="ctr"/>
                      <a:r>
                        <a:rPr lang="zh-TW" sz="2000" b="0">
                          <a:effectLst/>
                          <a:latin typeface="標楷體" pitchFamily="65" charset="-120"/>
                          <a:ea typeface="標楷體" panose="03000509000000000000" pitchFamily="65" charset="-120"/>
                        </a:rPr>
                        <a:t>包括生成樹協定操作攻擊。</a:t>
                      </a:r>
                    </a:p>
                  </a:txBody>
                  <a:tcPr marL="47625" marR="47625" marT="47625" marB="47625" anchor="ctr"/>
                </a:tc>
                <a:extLst>
                  <a:ext uri="{0D108BD9-81ED-4DB2-BD59-A6C34878D82A}">
                    <a16:rowId xmlns:a16="http://schemas.microsoft.com/office/drawing/2014/main" val="3044333517"/>
                  </a:ext>
                </a:extLst>
              </a:tr>
            </a:tbl>
          </a:graphicData>
        </a:graphic>
      </p:graphicFrame>
      <p:sp>
        <p:nvSpPr>
          <p:cNvPr id="2" name="投影片編號版面配置區 1"/>
          <p:cNvSpPr>
            <a:spLocks noGrp="1"/>
          </p:cNvSpPr>
          <p:nvPr>
            <p:ph type="sldNum" sz="quarter" idx="12"/>
          </p:nvPr>
        </p:nvSpPr>
        <p:spPr/>
        <p:txBody>
          <a:bodyPr/>
          <a:lstStyle/>
          <a:p>
            <a:fld id="{4FAB73BC-B049-4115-A692-8D63A059BFB8}" type="slidenum">
              <a:rPr lang="en-US" smtClean="0"/>
              <a:t>774</a:t>
            </a:fld>
            <a:endParaRPr lang="en-US"/>
          </a:p>
        </p:txBody>
      </p:sp>
    </p:spTree>
    <p:extLst>
      <p:ext uri="{BB962C8B-B14F-4D97-AF65-F5344CB8AC3E}">
        <p14:creationId xmlns:p14="http://schemas.microsoft.com/office/powerpoint/2010/main" val="229232993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775.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noAutofit/>
          </a:bodyPr>
          <a:lstStyle/>
          <a:p>
            <a:pPr marL="169859" indent="-169859">
              <a:spcAft>
                <a:spcPts val="600"/>
              </a:spcAft>
              <a:buFont typeface="Wingdings" panose="05000000000000000000" pitchFamily="2" charset="2"/>
            </a:pPr>
            <a:r>
              <a:rPr lang="en-US" altLang="zh-TW" sz="2700"/>
              <a:t>27.3</a:t>
            </a:r>
            <a:r>
              <a:rPr lang="zh-TW" altLang="en-US" sz="2700" smtClean="0"/>
              <a:t>第 </a:t>
            </a:r>
            <a:r>
              <a:rPr lang="en-US" altLang="zh-TW" sz="2700"/>
              <a:t>2 </a:t>
            </a:r>
            <a:r>
              <a:rPr lang="zh-TW" altLang="en-US" sz="2700"/>
              <a:t>層安全威脅</a:t>
            </a:r>
            <a:br>
              <a:rPr lang="en-US" sz="2700"/>
            </a:br>
            <a:r>
              <a:rPr lang="zh-TW" altLang="en-US" sz="2700"/>
              <a:t>交換器攻擊緩解技術</a:t>
            </a:r>
          </a:p>
        </p:txBody>
      </p:sp>
      <p:graphicFrame>
        <p:nvGraphicFramePr>
          <p:cNvPr id="5" name="Table 7">
            <a:extLst>
              <a:ext uri="{FF2B5EF4-FFF2-40B4-BE49-F238E27FC236}">
                <a16:creationId xmlns:a16="http://schemas.microsoft.com/office/drawing/2014/main" id="{E5A786AC-29CB-4336-90C6-92E2F9CFE065}"/>
              </a:ext>
            </a:extLst>
          </p:cNvPr>
          <p:cNvGraphicFramePr>
            <a:graphicFrameLocks noGrp="1"/>
          </p:cNvGraphicFramePr>
          <p:nvPr>
            <p:ph idx="1"/>
            <p:extLst/>
          </p:nvPr>
        </p:nvGraphicFramePr>
        <p:xfrm>
          <a:off x="431801" y="1616075"/>
          <a:ext cx="8280400" cy="2127250"/>
        </p:xfrm>
        <a:graphic>
          <a:graphicData uri="http://schemas.openxmlformats.org/drawingml/2006/table">
            <a:tbl>
              <a:tblPr firstRow="1" bandRow="1">
                <a:tableStyleId>{5C22544A-7EE6-4342-B048-85BDC9FD1C3A}</a:tableStyleId>
              </a:tblPr>
              <a:tblGrid>
                <a:gridCol w="2748828">
                  <a:extLst>
                    <a:ext uri="{9D8B030D-6E8A-4147-A177-3AD203B41FA5}">
                      <a16:colId xmlns:a16="http://schemas.microsoft.com/office/drawing/2014/main" val="1670194353"/>
                    </a:ext>
                  </a:extLst>
                </a:gridCol>
                <a:gridCol w="5531572">
                  <a:extLst>
                    <a:ext uri="{9D8B030D-6E8A-4147-A177-3AD203B41FA5}">
                      <a16:colId xmlns:a16="http://schemas.microsoft.com/office/drawing/2014/main" val="1766553380"/>
                    </a:ext>
                  </a:extLst>
                </a:gridCol>
              </a:tblGrid>
              <a:tr h="370840">
                <a:tc>
                  <a:txBody>
                    <a:bodyPr vert="horz" wrap="square"/>
                    <a:lstStyle/>
                    <a:p>
                      <a:pPr algn="l" rtl="0" fontAlgn="ctr"/>
                      <a:r>
                        <a:rPr lang="zh-TW" sz="1800" b="1">
                          <a:effectLst/>
                          <a:latin typeface="標楷體" pitchFamily="65" charset="-120"/>
                          <a:ea typeface="標楷體" panose="03000509000000000000" pitchFamily="65" charset="-120"/>
                        </a:rPr>
                        <a:t>解決方案</a:t>
                      </a:r>
                    </a:p>
                  </a:txBody>
                  <a:tcPr marL="47625" marR="47625" marT="47625" marB="47625" anchor="ctr"/>
                </a:tc>
                <a:tc>
                  <a:txBody>
                    <a:bodyPr vert="horz" wrap="square"/>
                    <a:lstStyle/>
                    <a:p>
                      <a:pPr algn="l" rtl="0" fontAlgn="ctr"/>
                      <a:r>
                        <a:rPr lang="zh-TW" sz="1800" b="1">
                          <a:effectLst/>
                          <a:latin typeface="標楷體" pitchFamily="65" charset="-120"/>
                          <a:ea typeface="標楷體" panose="03000509000000000000" pitchFamily="65" charset="-120"/>
                        </a:rPr>
                        <a:t>說明</a:t>
                      </a:r>
                    </a:p>
                  </a:txBody>
                  <a:tcPr marL="47625" marR="47625" marT="47625" marB="47625" anchor="ctr"/>
                </a:tc>
                <a:extLst>
                  <a:ext uri="{0D108BD9-81ED-4DB2-BD59-A6C34878D82A}">
                    <a16:rowId xmlns:a16="http://schemas.microsoft.com/office/drawing/2014/main" val="2842029635"/>
                  </a:ext>
                </a:extLst>
              </a:tr>
              <a:tr h="643890">
                <a:tc>
                  <a:txBody>
                    <a:bodyPr vert="horz" wrap="square"/>
                    <a:lstStyle/>
                    <a:p>
                      <a:pPr rtl="0" fontAlgn="ctr"/>
                      <a:r>
                        <a:rPr lang="zh-TW" sz="1800" b="1">
                          <a:effectLst/>
                          <a:latin typeface="標楷體" pitchFamily="65" charset="-120"/>
                          <a:ea typeface="標楷體" panose="03000509000000000000" pitchFamily="65" charset="-120"/>
                        </a:rPr>
                        <a:t>連接埠安全性</a:t>
                      </a:r>
                    </a:p>
                  </a:txBody>
                  <a:tcPr marL="47625" marR="47625" marT="47625" marB="47625" anchor="ctr"/>
                </a:tc>
                <a:tc>
                  <a:txBody>
                    <a:bodyPr vert="horz" wrap="square"/>
                    <a:lstStyle/>
                    <a:p>
                      <a:pPr rtl="0" fontAlgn="ctr"/>
                      <a:r>
                        <a:rPr lang="zh-TW" sz="1800" b="0">
                          <a:effectLst/>
                          <a:latin typeface="標楷體" pitchFamily="65" charset="-120"/>
                          <a:ea typeface="標楷體" panose="03000509000000000000" pitchFamily="65" charset="-120"/>
                        </a:rPr>
                        <a:t>防止許多類型的攻擊，包括 MAC 位址洪泛攻擊和 DHCP 飢餓攻擊。</a:t>
                      </a:r>
                    </a:p>
                  </a:txBody>
                  <a:tcPr marL="47625" marR="47625" marT="47625" marB="47625" anchor="ctr"/>
                </a:tc>
                <a:extLst>
                  <a:ext uri="{0D108BD9-81ED-4DB2-BD59-A6C34878D82A}">
                    <a16:rowId xmlns:a16="http://schemas.microsoft.com/office/drawing/2014/main" val="4128229561"/>
                  </a:ext>
                </a:extLst>
              </a:tr>
              <a:tr h="370840">
                <a:tc>
                  <a:txBody>
                    <a:bodyPr vert="horz" wrap="square"/>
                    <a:lstStyle/>
                    <a:p>
                      <a:pPr rtl="0" fontAlgn="ctr"/>
                      <a:r>
                        <a:rPr lang="zh-TW" sz="1800" b="1">
                          <a:effectLst/>
                          <a:latin typeface="標楷體" pitchFamily="65" charset="-120"/>
                          <a:ea typeface="標楷體" panose="03000509000000000000" pitchFamily="65" charset="-120"/>
                        </a:rPr>
                        <a:t>DHCP 偵聽</a:t>
                      </a:r>
                    </a:p>
                  </a:txBody>
                  <a:tcPr marL="47625" marR="47625" marT="47625" marB="47625" anchor="ctr"/>
                </a:tc>
                <a:tc>
                  <a:txBody>
                    <a:bodyPr vert="horz" wrap="square"/>
                    <a:lstStyle/>
                    <a:p>
                      <a:pPr rtl="0" fontAlgn="ctr"/>
                      <a:r>
                        <a:rPr lang="zh-TW" sz="1800" b="0">
                          <a:effectLst/>
                          <a:latin typeface="標楷體" pitchFamily="65" charset="-120"/>
                          <a:ea typeface="標楷體" panose="03000509000000000000" pitchFamily="65" charset="-120"/>
                        </a:rPr>
                        <a:t>防止 DHCP 飢餓和 DHCP 詐騙攻擊。</a:t>
                      </a:r>
                    </a:p>
                  </a:txBody>
                  <a:tcPr marL="47625" marR="47625" marT="47625" marB="47625" anchor="ctr"/>
                </a:tc>
                <a:extLst>
                  <a:ext uri="{0D108BD9-81ED-4DB2-BD59-A6C34878D82A}">
                    <a16:rowId xmlns:a16="http://schemas.microsoft.com/office/drawing/2014/main" val="3588043224"/>
                  </a:ext>
                </a:extLst>
              </a:tr>
              <a:tr h="370840">
                <a:tc>
                  <a:txBody>
                    <a:bodyPr vert="horz" wrap="square"/>
                    <a:lstStyle/>
                    <a:p>
                      <a:pPr rtl="0" fontAlgn="ctr"/>
                      <a:r>
                        <a:rPr lang="zh-TW" sz="1800" b="1">
                          <a:effectLst/>
                          <a:latin typeface="標楷體" pitchFamily="65" charset="-120"/>
                          <a:ea typeface="標楷體" panose="03000509000000000000" pitchFamily="65" charset="-120"/>
                        </a:rPr>
                        <a:t>動態 ARP 檢測 (DAI)</a:t>
                      </a:r>
                    </a:p>
                  </a:txBody>
                  <a:tcPr marL="47625" marR="47625" marT="47625" marB="47625" anchor="ctr"/>
                </a:tc>
                <a:tc>
                  <a:txBody>
                    <a:bodyPr vert="horz" wrap="square"/>
                    <a:lstStyle/>
                    <a:p>
                      <a:pPr rtl="0" fontAlgn="ctr"/>
                      <a:r>
                        <a:rPr lang="zh-TW" sz="1800" b="0">
                          <a:effectLst/>
                          <a:latin typeface="標楷體" pitchFamily="65" charset="-120"/>
                          <a:ea typeface="標楷體" panose="03000509000000000000" pitchFamily="65" charset="-120"/>
                        </a:rPr>
                        <a:t>防止 ARP 欺騙和 ARP 中毒攻擊。</a:t>
                      </a:r>
                    </a:p>
                  </a:txBody>
                  <a:tcPr marL="47625" marR="47625" marT="47625" marB="47625" anchor="ctr"/>
                </a:tc>
                <a:extLst>
                  <a:ext uri="{0D108BD9-81ED-4DB2-BD59-A6C34878D82A}">
                    <a16:rowId xmlns:a16="http://schemas.microsoft.com/office/drawing/2014/main" val="803318852"/>
                  </a:ext>
                </a:extLst>
              </a:tr>
              <a:tr h="370840">
                <a:tc>
                  <a:txBody>
                    <a:bodyPr vert="horz" wrap="square"/>
                    <a:lstStyle/>
                    <a:p>
                      <a:pPr rtl="0" fontAlgn="ctr"/>
                      <a:r>
                        <a:rPr lang="zh-TW" sz="1800" b="1">
                          <a:effectLst/>
                          <a:latin typeface="標楷體" pitchFamily="65" charset="-120"/>
                          <a:ea typeface="標楷體" panose="03000509000000000000" pitchFamily="65" charset="-120"/>
                        </a:rPr>
                        <a:t>IP 來源保護 (IPSG)</a:t>
                      </a:r>
                    </a:p>
                  </a:txBody>
                  <a:tcPr marL="47625" marR="47625" marT="47625" marB="47625" anchor="ctr"/>
                </a:tc>
                <a:tc>
                  <a:txBody>
                    <a:bodyPr vert="horz" wrap="square"/>
                    <a:lstStyle/>
                    <a:p>
                      <a:pPr rtl="0" fontAlgn="ctr"/>
                      <a:r>
                        <a:rPr lang="zh-TW" sz="1800" b="0">
                          <a:effectLst/>
                          <a:latin typeface="標楷體" pitchFamily="65" charset="-120"/>
                          <a:ea typeface="標楷體" panose="03000509000000000000" pitchFamily="65" charset="-120"/>
                        </a:rPr>
                        <a:t>防止 MAC 和 IP 位址欺騙攻擊。</a:t>
                      </a:r>
                    </a:p>
                  </a:txBody>
                  <a:tcPr marL="47625" marR="47625" marT="47625" marB="47625" anchor="ctr"/>
                </a:tc>
                <a:extLst>
                  <a:ext uri="{0D108BD9-81ED-4DB2-BD59-A6C34878D82A}">
                    <a16:rowId xmlns:a16="http://schemas.microsoft.com/office/drawing/2014/main" val="1098723231"/>
                  </a:ext>
                </a:extLst>
              </a:tr>
            </a:tbl>
          </a:graphicData>
        </a:graphic>
      </p:graphicFrame>
      <p:sp>
        <p:nvSpPr>
          <p:cNvPr id="9" name="Rectangle 8">
            <a:extLst>
              <a:ext uri="{FF2B5EF4-FFF2-40B4-BE49-F238E27FC236}">
                <a16:creationId xmlns:a16="http://schemas.microsoft.com/office/drawing/2014/main" id="{D723C8E7-E6AC-4D8A-A0EF-09152327B461}"/>
              </a:ext>
            </a:extLst>
          </p:cNvPr>
          <p:cNvSpPr/>
          <p:nvPr/>
        </p:nvSpPr>
        <p:spPr>
          <a:xfrm>
            <a:off x="431800" y="3941716"/>
            <a:ext cx="8586940" cy="1892826"/>
          </a:xfrm>
          <a:prstGeom prst="rect">
            <a:avLst/>
          </a:prstGeom>
        </p:spPr>
        <p:txBody>
          <a:bodyPr wrap="square">
            <a:spAutoFit/>
          </a:bodyPr>
          <a:lstStyle/>
          <a:p>
            <a:pPr rtl="0"/>
            <a:r>
              <a:rPr lang="zh-TW" altLang="en-US" sz="1950">
                <a:solidFill>
                  <a:srgbClr val="000000"/>
                </a:solidFill>
                <a:latin typeface="標楷體" pitchFamily="65" charset="-120"/>
                <a:ea typeface="標楷體" panose="03000509000000000000" pitchFamily="65" charset="-120"/>
              </a:rPr>
              <a:t>如果無安全管理協定，這些第 </a:t>
            </a:r>
            <a:r>
              <a:rPr lang="en-US" altLang="zh-TW" sz="1950">
                <a:solidFill>
                  <a:srgbClr val="000000"/>
                </a:solidFill>
                <a:latin typeface="標楷體" pitchFamily="65" charset="-120"/>
                <a:ea typeface="標楷體" panose="03000509000000000000" pitchFamily="65" charset="-120"/>
              </a:rPr>
              <a:t>2 </a:t>
            </a:r>
            <a:r>
              <a:rPr lang="zh-TW" altLang="en-US" sz="1950">
                <a:solidFill>
                  <a:srgbClr val="000000"/>
                </a:solidFill>
                <a:latin typeface="標楷體" pitchFamily="65" charset="-120"/>
                <a:ea typeface="標楷體" panose="03000509000000000000" pitchFamily="65" charset="-120"/>
              </a:rPr>
              <a:t>層解決方案將無法生效。建議採用下列策略：</a:t>
            </a:r>
          </a:p>
          <a:p>
            <a:pPr marL="285743" indent="-285743">
              <a:buFont typeface="Arial" panose="020b0604020202020204" pitchFamily="34" charset="0"/>
              <a:buChar char="•"/>
            </a:pPr>
            <a:r>
              <a:rPr lang="zh-TW" altLang="en-US" sz="1950">
                <a:solidFill>
                  <a:srgbClr val="000000"/>
                </a:solidFill>
                <a:latin typeface="標楷體" pitchFamily="65" charset="-120"/>
                <a:ea typeface="標楷體" panose="03000509000000000000" pitchFamily="65" charset="-120"/>
              </a:rPr>
              <a:t>始終使用各式的安全管理協定，如 </a:t>
            </a:r>
            <a:r>
              <a:rPr lang="en-US" altLang="zh-TW" sz="1950">
                <a:solidFill>
                  <a:srgbClr val="000000"/>
                </a:solidFill>
                <a:latin typeface="標楷體" pitchFamily="65" charset="-120"/>
                <a:ea typeface="標楷體" panose="03000509000000000000" pitchFamily="65" charset="-120"/>
              </a:rPr>
              <a:t>SSH</a:t>
            </a:r>
            <a:r>
              <a:rPr lang="zh-TW" altLang="en-US" sz="1950">
                <a:solidFill>
                  <a:srgbClr val="000000"/>
                </a:solidFill>
                <a:latin typeface="標楷體" pitchFamily="65" charset="-120"/>
                <a:ea typeface="標楷體" panose="03000509000000000000" pitchFamily="65" charset="-120"/>
              </a:rPr>
              <a:t>，安全複製協定（</a:t>
            </a:r>
            <a:r>
              <a:rPr lang="en-US" altLang="zh-TW" sz="1950">
                <a:solidFill>
                  <a:srgbClr val="000000"/>
                </a:solidFill>
                <a:latin typeface="標楷體" pitchFamily="65" charset="-120"/>
                <a:ea typeface="標楷體" panose="03000509000000000000" pitchFamily="65" charset="-120"/>
              </a:rPr>
              <a:t>SCP</a:t>
            </a:r>
            <a:r>
              <a:rPr lang="zh-TW" altLang="en-US" sz="1950">
                <a:solidFill>
                  <a:srgbClr val="000000"/>
                </a:solidFill>
                <a:latin typeface="標楷體" pitchFamily="65" charset="-120"/>
                <a:ea typeface="標楷體" panose="03000509000000000000" pitchFamily="65" charset="-120"/>
              </a:rPr>
              <a:t>），安全 </a:t>
            </a:r>
            <a:r>
              <a:rPr lang="en-US" altLang="zh-TW" sz="1950">
                <a:solidFill>
                  <a:srgbClr val="000000"/>
                </a:solidFill>
                <a:latin typeface="標楷體" pitchFamily="65" charset="-120"/>
                <a:ea typeface="標楷體" panose="03000509000000000000" pitchFamily="65" charset="-120"/>
              </a:rPr>
              <a:t>FTP</a:t>
            </a:r>
            <a:r>
              <a:rPr lang="zh-TW" altLang="en-US" sz="1950">
                <a:solidFill>
                  <a:srgbClr val="000000"/>
                </a:solidFill>
                <a:latin typeface="標楷體" pitchFamily="65" charset="-120"/>
                <a:ea typeface="標楷體" panose="03000509000000000000" pitchFamily="65" charset="-120"/>
              </a:rPr>
              <a:t>（</a:t>
            </a:r>
            <a:r>
              <a:rPr lang="en-US" altLang="zh-TW" sz="1950">
                <a:solidFill>
                  <a:srgbClr val="000000"/>
                </a:solidFill>
                <a:latin typeface="標楷體" pitchFamily="65" charset="-120"/>
                <a:ea typeface="標楷體" panose="03000509000000000000" pitchFamily="65" charset="-120"/>
              </a:rPr>
              <a:t>SFTP</a:t>
            </a:r>
            <a:r>
              <a:rPr lang="zh-TW" altLang="en-US" sz="1950">
                <a:solidFill>
                  <a:srgbClr val="000000"/>
                </a:solidFill>
                <a:latin typeface="標楷體" pitchFamily="65" charset="-120"/>
                <a:ea typeface="標楷體" panose="03000509000000000000" pitchFamily="65" charset="-120"/>
              </a:rPr>
              <a:t>）和安全通訊端層</a:t>
            </a:r>
            <a:r>
              <a:rPr lang="en-US" altLang="zh-TW" sz="1950">
                <a:solidFill>
                  <a:srgbClr val="000000"/>
                </a:solidFill>
                <a:latin typeface="標楷體" pitchFamily="65" charset="-120"/>
                <a:ea typeface="標楷體" panose="03000509000000000000" pitchFamily="65" charset="-120"/>
              </a:rPr>
              <a:t>/</a:t>
            </a:r>
            <a:r>
              <a:rPr lang="zh-TW" altLang="en-US" sz="1950">
                <a:solidFill>
                  <a:srgbClr val="000000"/>
                </a:solidFill>
                <a:latin typeface="標楷體" pitchFamily="65" charset="-120"/>
                <a:ea typeface="標楷體" panose="03000509000000000000" pitchFamily="65" charset="-120"/>
              </a:rPr>
              <a:t>傳輸層安全性（</a:t>
            </a:r>
            <a:r>
              <a:rPr lang="en-US" altLang="zh-TW" sz="1950">
                <a:solidFill>
                  <a:srgbClr val="000000"/>
                </a:solidFill>
                <a:latin typeface="標楷體" pitchFamily="65" charset="-120"/>
                <a:ea typeface="標楷體" panose="03000509000000000000" pitchFamily="65" charset="-120"/>
              </a:rPr>
              <a:t>SSL/TLS</a:t>
            </a:r>
            <a:r>
              <a:rPr lang="zh-TW" altLang="en-US" sz="1950">
                <a:solidFill>
                  <a:srgbClr val="000000"/>
                </a:solidFill>
                <a:latin typeface="標楷體" pitchFamily="65" charset="-120"/>
                <a:ea typeface="標楷體" panose="03000509000000000000" pitchFamily="65" charset="-120"/>
              </a:rPr>
              <a:t>）。</a:t>
            </a:r>
          </a:p>
          <a:p>
            <a:pPr marL="285743" indent="-285743">
              <a:buFont typeface="Arial" panose="020b0604020202020204" pitchFamily="34" charset="0"/>
              <a:buChar char="•"/>
            </a:pPr>
            <a:r>
              <a:rPr lang="zh-TW" altLang="en-US" sz="1950">
                <a:solidFill>
                  <a:srgbClr val="000000"/>
                </a:solidFill>
                <a:latin typeface="標楷體" pitchFamily="65" charset="-120"/>
                <a:ea typeface="標楷體" panose="03000509000000000000" pitchFamily="65" charset="-120"/>
              </a:rPr>
              <a:t>請考慮使用頻外</a:t>
            </a:r>
            <a:r>
              <a:rPr lang="en-US" altLang="zh-TW" sz="1950">
                <a:solidFill>
                  <a:srgbClr val="000000"/>
                </a:solidFill>
                <a:latin typeface="標楷體" pitchFamily="65" charset="-120"/>
                <a:ea typeface="標楷體" panose="03000509000000000000" pitchFamily="65" charset="-120"/>
              </a:rPr>
              <a:t>(out-of-band)</a:t>
            </a:r>
            <a:r>
              <a:rPr lang="zh-TW" altLang="en-US" sz="1950">
                <a:solidFill>
                  <a:srgbClr val="000000"/>
                </a:solidFill>
                <a:latin typeface="標楷體" pitchFamily="65" charset="-120"/>
                <a:ea typeface="標楷體" panose="03000509000000000000" pitchFamily="65" charset="-120"/>
              </a:rPr>
              <a:t>管理網路來管理裝置。</a:t>
            </a:r>
          </a:p>
          <a:p>
            <a:pPr marL="285743" indent="-285743">
              <a:buFont typeface="Arial" panose="020b0604020202020204" pitchFamily="34" charset="0"/>
              <a:buChar char="•"/>
            </a:pPr>
            <a:r>
              <a:rPr lang="zh-TW" altLang="en-US" sz="1950">
                <a:solidFill>
                  <a:srgbClr val="000000"/>
                </a:solidFill>
                <a:latin typeface="標楷體" pitchFamily="65" charset="-120"/>
                <a:ea typeface="標楷體" panose="03000509000000000000" pitchFamily="65" charset="-120"/>
              </a:rPr>
              <a:t>使用只有管理流量所在的專用管理 </a:t>
            </a:r>
            <a:r>
              <a:rPr lang="en-US" altLang="zh-TW" sz="1950">
                <a:solidFill>
                  <a:srgbClr val="000000"/>
                </a:solidFill>
                <a:latin typeface="標楷體" pitchFamily="65" charset="-120"/>
                <a:ea typeface="標楷體" panose="03000509000000000000" pitchFamily="65" charset="-120"/>
              </a:rPr>
              <a:t>VLAN</a:t>
            </a:r>
            <a:r>
              <a:rPr lang="zh-TW" altLang="en-US" sz="1950">
                <a:solidFill>
                  <a:srgbClr val="000000"/>
                </a:solidFill>
                <a:latin typeface="標楷體" pitchFamily="65" charset="-120"/>
                <a:ea typeface="標楷體" panose="03000509000000000000" pitchFamily="65" charset="-120"/>
              </a:rPr>
              <a:t>。</a:t>
            </a:r>
          </a:p>
          <a:p>
            <a:pPr marL="285743" indent="-285743">
              <a:buFont typeface="Arial" panose="020b0604020202020204" pitchFamily="34" charset="0"/>
              <a:buChar char="•"/>
            </a:pPr>
            <a:r>
              <a:rPr lang="zh-TW" altLang="en-US" sz="1950">
                <a:solidFill>
                  <a:srgbClr val="000000"/>
                </a:solidFill>
                <a:latin typeface="標楷體" pitchFamily="65" charset="-120"/>
                <a:ea typeface="標楷體" panose="03000509000000000000" pitchFamily="65" charset="-120"/>
              </a:rPr>
              <a:t>使用 </a:t>
            </a:r>
            <a:r>
              <a:rPr lang="en-US" altLang="zh-TW" sz="1950">
                <a:solidFill>
                  <a:srgbClr val="000000"/>
                </a:solidFill>
                <a:latin typeface="標楷體" pitchFamily="65" charset="-120"/>
                <a:ea typeface="標楷體" panose="03000509000000000000" pitchFamily="65" charset="-120"/>
              </a:rPr>
              <a:t>ACL </a:t>
            </a:r>
            <a:r>
              <a:rPr lang="zh-TW" altLang="en-US" sz="1950">
                <a:solidFill>
                  <a:srgbClr val="000000"/>
                </a:solidFill>
                <a:latin typeface="標楷體" pitchFamily="65" charset="-120"/>
                <a:ea typeface="標楷體" panose="03000509000000000000" pitchFamily="65" charset="-120"/>
              </a:rPr>
              <a:t>過濾不想要的存取。</a:t>
            </a:r>
          </a:p>
        </p:txBody>
      </p:sp>
      <p:sp>
        <p:nvSpPr>
          <p:cNvPr id="2" name="投影片編號版面配置區 1"/>
          <p:cNvSpPr>
            <a:spLocks noGrp="1"/>
          </p:cNvSpPr>
          <p:nvPr>
            <p:ph type="sldNum" sz="quarter" idx="12"/>
          </p:nvPr>
        </p:nvSpPr>
        <p:spPr/>
        <p:txBody>
          <a:bodyPr/>
          <a:lstStyle/>
          <a:p>
            <a:fld id="{4FAB73BC-B049-4115-A692-8D63A059BFB8}" type="slidenum">
              <a:rPr lang="en-US" smtClean="0"/>
              <a:t>775</a:t>
            </a:fld>
            <a:endParaRPr lang="en-US"/>
          </a:p>
        </p:txBody>
      </p:sp>
    </p:spTree>
    <p:extLst>
      <p:ext uri="{BB962C8B-B14F-4D97-AF65-F5344CB8AC3E}">
        <p14:creationId xmlns:p14="http://schemas.microsoft.com/office/powerpoint/2010/main" val="336475753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776.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89150"/>
            <a:ext cx="8345488" cy="73183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noAutofit/>
          </a:bodyPr>
          <a:lstStyle/>
          <a:p>
            <a:pPr marL="169859" indent="-169859">
              <a:spcAft>
                <a:spcPts val="600"/>
              </a:spcAft>
              <a:buFont typeface="Wingdings" panose="05000000000000000000" pitchFamily="2" charset="2"/>
            </a:pPr>
            <a:r>
              <a:rPr lang="en-US" altLang="zh-TW" sz="2700" smtClean="0"/>
              <a:t>27.4MAC </a:t>
            </a:r>
            <a:r>
              <a:rPr lang="zh-TW" altLang="en-US" sz="2700"/>
              <a:t>位址表攻擊</a:t>
            </a:r>
            <a:br>
              <a:rPr lang="en-US" sz="2700"/>
            </a:br>
            <a:r>
              <a:rPr lang="zh-TW" altLang="en-US" sz="2700"/>
              <a:t>交換器操作復習</a:t>
            </a:r>
          </a:p>
        </p:txBody>
      </p:sp>
      <p:sp>
        <p:nvSpPr>
          <p:cNvPr id="4" name="Content Placeholder 3">
            <a:extLst>
              <a:ext uri="{FF2B5EF4-FFF2-40B4-BE49-F238E27FC236}">
                <a16:creationId xmlns:a16="http://schemas.microsoft.com/office/drawing/2014/main" id="{46383689-36A9-814E-A9D3-28285BD1A65F}"/>
              </a:ext>
            </a:extLst>
          </p:cNvPr>
          <p:cNvSpPr>
            <a:spLocks noGrp="1"/>
          </p:cNvSpPr>
          <p:nvPr>
            <p:ph idx="1"/>
          </p:nvPr>
        </p:nvSpPr>
        <p:spPr>
          <a:xfrm>
            <a:off x="474662" y="1620987"/>
            <a:ext cx="8280057" cy="1226989"/>
          </a:xfrm>
        </p:spPr>
        <p:txBody>
          <a:bodyPr/>
          <a:lstStyle/>
          <a:p>
            <a:pPr marL="0" indent="0" algn="l"/>
            <a:r>
              <a:rPr lang="zh-TW" altLang="en-US" sz="1600">
                <a:solidFill>
                  <a:srgbClr val="000000"/>
                </a:solidFill>
              </a:rPr>
              <a:t>回想一下，為了做出轉送決定，第 </a:t>
            </a:r>
            <a:r>
              <a:rPr lang="en-US" altLang="zh-TW" sz="1600">
                <a:solidFill>
                  <a:srgbClr val="000000"/>
                </a:solidFill>
              </a:rPr>
              <a:t>2 </a:t>
            </a:r>
            <a:r>
              <a:rPr lang="zh-TW" altLang="en-US" sz="1600">
                <a:solidFill>
                  <a:srgbClr val="000000"/>
                </a:solidFill>
              </a:rPr>
              <a:t>層 </a:t>
            </a:r>
            <a:r>
              <a:rPr lang="en-US" altLang="zh-TW" sz="1600">
                <a:solidFill>
                  <a:srgbClr val="000000"/>
                </a:solidFill>
              </a:rPr>
              <a:t>LAN </a:t>
            </a:r>
            <a:r>
              <a:rPr lang="zh-TW" altLang="en-US" sz="1600">
                <a:solidFill>
                  <a:srgbClr val="000000"/>
                </a:solidFill>
              </a:rPr>
              <a:t>交換器會根據接收訊框中的來源 </a:t>
            </a:r>
            <a:r>
              <a:rPr lang="en-US" altLang="zh-TW" sz="1600">
                <a:solidFill>
                  <a:srgbClr val="000000"/>
                </a:solidFill>
              </a:rPr>
              <a:t>MAC </a:t>
            </a:r>
            <a:r>
              <a:rPr lang="zh-TW" altLang="en-US" sz="1600">
                <a:solidFill>
                  <a:srgbClr val="000000"/>
                </a:solidFill>
              </a:rPr>
              <a:t>位址建立資料表。這就是所謂的 </a:t>
            </a:r>
            <a:r>
              <a:rPr lang="en-US" altLang="zh-TW" sz="1600">
                <a:solidFill>
                  <a:srgbClr val="000000"/>
                </a:solidFill>
              </a:rPr>
              <a:t>MAC </a:t>
            </a:r>
            <a:r>
              <a:rPr lang="zh-TW" altLang="en-US" sz="1600">
                <a:solidFill>
                  <a:srgbClr val="000000"/>
                </a:solidFill>
              </a:rPr>
              <a:t>位址表。</a:t>
            </a:r>
            <a:r>
              <a:rPr lang="en-US" altLang="zh-TW" sz="1600">
                <a:solidFill>
                  <a:srgbClr val="000000"/>
                </a:solidFill>
              </a:rPr>
              <a:t>MAC </a:t>
            </a:r>
            <a:r>
              <a:rPr lang="zh-TW" altLang="en-US" sz="1600">
                <a:solidFill>
                  <a:srgbClr val="000000"/>
                </a:solidFill>
              </a:rPr>
              <a:t>地址表儲存在記憶體中，並用於更有效地交換訊框。</a:t>
            </a:r>
          </a:p>
        </p:txBody>
      </p:sp>
      <p:pic>
        <p:nvPicPr>
          <p:cNvPr id="7" name="Picture 6">
            <a:extLst>
              <a:ext uri="{FF2B5EF4-FFF2-40B4-BE49-F238E27FC236}">
                <a16:creationId xmlns:a16="http://schemas.microsoft.com/office/drawing/2014/main" id="{BDD27C88-39C9-284B-8FEF-548FD631CC23}"/>
              </a:ext>
            </a:extLst>
          </p:cNvPr>
          <p:cNvPicPr>
            <a:picLocks noChangeAspect="1"/>
          </p:cNvPicPr>
          <p:nvPr/>
        </p:nvPicPr>
        <p:blipFill>
          <a:blip r:embed="rId3"/>
          <a:stretch>
            <a:fillRect/>
          </a:stretch>
        </p:blipFill>
        <p:spPr>
          <a:xfrm>
            <a:off x="1008653" y="2924898"/>
            <a:ext cx="7126695" cy="2078182"/>
          </a:xfrm>
          <a:prstGeom prst="rect">
            <a:avLst/>
          </a:prstGeom>
        </p:spPr>
      </p:pic>
      <p:sp>
        <p:nvSpPr>
          <p:cNvPr id="2" name="投影片編號版面配置區 1"/>
          <p:cNvSpPr>
            <a:spLocks noGrp="1"/>
          </p:cNvSpPr>
          <p:nvPr>
            <p:ph type="sldNum" sz="quarter" idx="12"/>
          </p:nvPr>
        </p:nvSpPr>
        <p:spPr/>
        <p:txBody>
          <a:bodyPr/>
          <a:lstStyle/>
          <a:p>
            <a:fld id="{4FAB73BC-B049-4115-A692-8D63A059BFB8}" type="slidenum">
              <a:rPr lang="en-US" smtClean="0"/>
              <a:t>776</a:t>
            </a:fld>
            <a:endParaRPr lang="en-US"/>
          </a:p>
        </p:txBody>
      </p:sp>
    </p:spTree>
    <p:extLst>
      <p:ext uri="{BB962C8B-B14F-4D97-AF65-F5344CB8AC3E}">
        <p14:creationId xmlns:p14="http://schemas.microsoft.com/office/powerpoint/2010/main" val="280510870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777.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89150"/>
            <a:ext cx="8345488" cy="73183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noAutofit/>
          </a:bodyPr>
          <a:lstStyle/>
          <a:p>
            <a:pPr marL="169859" indent="-169859">
              <a:spcAft>
                <a:spcPts val="600"/>
              </a:spcAft>
              <a:buFont typeface="Wingdings" panose="05000000000000000000" pitchFamily="2" charset="2"/>
            </a:pPr>
            <a:r>
              <a:rPr lang="en-US" altLang="zh-TW" sz="2700" smtClean="0"/>
              <a:t>27.4MAC </a:t>
            </a:r>
            <a:r>
              <a:rPr lang="zh-TW" altLang="en-US" sz="2700"/>
              <a:t>位址表攻擊</a:t>
            </a:r>
            <a:br>
              <a:rPr lang="en-US" sz="2700"/>
            </a:br>
            <a:r>
              <a:rPr lang="en-US" altLang="zh-TW" sz="2700"/>
              <a:t>MAC </a:t>
            </a:r>
            <a:r>
              <a:rPr lang="zh-TW" altLang="en-US" sz="2700"/>
              <a:t>位址表泛洪</a:t>
            </a:r>
          </a:p>
        </p:txBody>
      </p:sp>
      <p:sp>
        <p:nvSpPr>
          <p:cNvPr id="4" name="Content Placeholder 3">
            <a:extLst>
              <a:ext uri="{FF2B5EF4-FFF2-40B4-BE49-F238E27FC236}">
                <a16:creationId xmlns:a16="http://schemas.microsoft.com/office/drawing/2014/main" id="{46383689-36A9-814E-A9D3-28285BD1A65F}"/>
              </a:ext>
            </a:extLst>
          </p:cNvPr>
          <p:cNvSpPr>
            <a:spLocks noGrp="1"/>
          </p:cNvSpPr>
          <p:nvPr>
            <p:ph idx="1"/>
          </p:nvPr>
        </p:nvSpPr>
        <p:spPr>
          <a:xfrm>
            <a:off x="474662" y="1620987"/>
            <a:ext cx="8280057" cy="2563292"/>
          </a:xfrm>
        </p:spPr>
        <p:txBody>
          <a:bodyPr/>
          <a:lstStyle/>
          <a:p>
            <a:pPr marL="0" indent="0" algn="l"/>
            <a:r>
              <a:rPr lang="zh-TW" altLang="en-US" sz="1600">
                <a:solidFill>
                  <a:srgbClr val="000000"/>
                </a:solidFill>
              </a:rPr>
              <a:t>所有 </a:t>
            </a:r>
            <a:r>
              <a:rPr lang="en-US" altLang="zh-TW" sz="1600">
                <a:solidFill>
                  <a:srgbClr val="000000"/>
                </a:solidFill>
              </a:rPr>
              <a:t>MAC </a:t>
            </a:r>
            <a:r>
              <a:rPr lang="zh-TW" altLang="en-US" sz="1600">
                <a:solidFill>
                  <a:srgbClr val="000000"/>
                </a:solidFill>
              </a:rPr>
              <a:t>表都有一個固定的大小，因此，交換器可能耗盡在其中儲存 </a:t>
            </a:r>
            <a:r>
              <a:rPr lang="en-US" altLang="zh-TW" sz="1600">
                <a:solidFill>
                  <a:srgbClr val="000000"/>
                </a:solidFill>
              </a:rPr>
              <a:t>MAC </a:t>
            </a:r>
            <a:r>
              <a:rPr lang="zh-TW" altLang="en-US" sz="1600">
                <a:solidFill>
                  <a:srgbClr val="000000"/>
                </a:solidFill>
              </a:rPr>
              <a:t>地址的資源。</a:t>
            </a:r>
            <a:r>
              <a:rPr lang="en-US" altLang="zh-TW" sz="1600">
                <a:solidFill>
                  <a:srgbClr val="000000"/>
                </a:solidFill>
              </a:rPr>
              <a:t>MAC </a:t>
            </a:r>
            <a:r>
              <a:rPr lang="zh-TW" altLang="en-US" sz="1600">
                <a:solidFill>
                  <a:srgbClr val="000000"/>
                </a:solidFill>
              </a:rPr>
              <a:t>位址氾濫攻擊利用這項限制，方法是使用假來源 </a:t>
            </a:r>
            <a:r>
              <a:rPr lang="en-US" altLang="zh-TW" sz="1600">
                <a:solidFill>
                  <a:srgbClr val="000000"/>
                </a:solidFill>
              </a:rPr>
              <a:t>MAC </a:t>
            </a:r>
            <a:r>
              <a:rPr lang="zh-TW" altLang="en-US" sz="1600">
                <a:solidFill>
                  <a:srgbClr val="000000"/>
                </a:solidFill>
              </a:rPr>
              <a:t>位址轟炸交換器，直到交換器 </a:t>
            </a:r>
            <a:r>
              <a:rPr lang="en-US" altLang="zh-TW" sz="1600">
                <a:solidFill>
                  <a:srgbClr val="000000"/>
                </a:solidFill>
              </a:rPr>
              <a:t>MAC </a:t>
            </a:r>
            <a:r>
              <a:rPr lang="zh-TW" altLang="en-US" sz="1600">
                <a:solidFill>
                  <a:srgbClr val="000000"/>
                </a:solidFill>
              </a:rPr>
              <a:t>位址表已滿為止。</a:t>
            </a:r>
          </a:p>
          <a:p>
            <a:pPr marL="0" indent="0" algn="l"/>
            <a:r>
              <a:rPr lang="zh-TW" altLang="en-US" sz="1600">
                <a:solidFill>
                  <a:srgbClr val="000000"/>
                </a:solidFill>
              </a:rPr>
              <a:t>發生這種情況時，交換器會將訊框視為未知的單點傳播，並開始泛洪所有連入流量到相同 </a:t>
            </a:r>
            <a:r>
              <a:rPr lang="en-US" altLang="zh-TW" sz="1600">
                <a:solidFill>
                  <a:srgbClr val="000000"/>
                </a:solidFill>
              </a:rPr>
              <a:t>VLAN </a:t>
            </a:r>
            <a:r>
              <a:rPr lang="zh-TW" altLang="en-US" sz="1600">
                <a:solidFill>
                  <a:srgbClr val="000000"/>
                </a:solidFill>
              </a:rPr>
              <a:t>上的所有連接埠，而不參考 </a:t>
            </a:r>
            <a:r>
              <a:rPr lang="en-US" altLang="zh-TW" sz="1600">
                <a:solidFill>
                  <a:srgbClr val="000000"/>
                </a:solidFill>
              </a:rPr>
              <a:t>MAC </a:t>
            </a:r>
            <a:r>
              <a:rPr lang="zh-TW" altLang="en-US" sz="1600">
                <a:solidFill>
                  <a:srgbClr val="000000"/>
                </a:solidFill>
              </a:rPr>
              <a:t>表。此情況現在可讓威脅演員擷取本機 </a:t>
            </a:r>
            <a:r>
              <a:rPr lang="en-US" altLang="zh-TW" sz="1600">
                <a:solidFill>
                  <a:srgbClr val="000000"/>
                </a:solidFill>
              </a:rPr>
              <a:t>LAN </a:t>
            </a:r>
            <a:r>
              <a:rPr lang="zh-TW" altLang="en-US" sz="1600">
                <a:solidFill>
                  <a:srgbClr val="000000"/>
                </a:solidFill>
              </a:rPr>
              <a:t>或本機 </a:t>
            </a:r>
            <a:r>
              <a:rPr lang="en-US" altLang="zh-TW" sz="1600">
                <a:solidFill>
                  <a:srgbClr val="000000"/>
                </a:solidFill>
              </a:rPr>
              <a:t>VLAN </a:t>
            </a:r>
            <a:r>
              <a:rPr lang="zh-TW" altLang="en-US" sz="1600">
                <a:solidFill>
                  <a:srgbClr val="000000"/>
                </a:solidFill>
              </a:rPr>
              <a:t>上從一台主機傳送到另一台主機的所有訊框。</a:t>
            </a:r>
          </a:p>
          <a:p>
            <a:pPr marL="0" indent="0" algn="l"/>
            <a:r>
              <a:rPr lang="zh-TW" altLang="en-US" sz="1400" b="1">
                <a:solidFill>
                  <a:srgbClr val="000000"/>
                </a:solidFill>
              </a:rPr>
              <a:t>注意</a:t>
            </a:r>
            <a:r>
              <a:rPr lang="zh-TW" altLang="en-US" sz="1400">
                <a:solidFill>
                  <a:srgbClr val="000000"/>
                </a:solidFill>
              </a:rPr>
              <a:t>：流量只會在本機 </a:t>
            </a:r>
            <a:r>
              <a:rPr lang="en-US" altLang="zh-TW" sz="1400">
                <a:solidFill>
                  <a:srgbClr val="000000"/>
                </a:solidFill>
              </a:rPr>
              <a:t>LAN </a:t>
            </a:r>
            <a:r>
              <a:rPr lang="zh-TW" altLang="en-US" sz="1400">
                <a:solidFill>
                  <a:srgbClr val="000000"/>
                </a:solidFill>
              </a:rPr>
              <a:t>或 </a:t>
            </a:r>
            <a:r>
              <a:rPr lang="en-US" altLang="zh-TW" sz="1400">
                <a:solidFill>
                  <a:srgbClr val="000000"/>
                </a:solidFill>
              </a:rPr>
              <a:t>VLAN </a:t>
            </a:r>
            <a:r>
              <a:rPr lang="zh-TW" altLang="en-US" sz="1400">
                <a:solidFill>
                  <a:srgbClr val="000000"/>
                </a:solidFill>
              </a:rPr>
              <a:t>內泛洪。威脅參與者只能擷取威脅參與者所連線的區域網路或 </a:t>
            </a:r>
            <a:r>
              <a:rPr lang="en-US" altLang="zh-TW" sz="1400">
                <a:solidFill>
                  <a:srgbClr val="000000"/>
                </a:solidFill>
              </a:rPr>
              <a:t>VLAN </a:t>
            </a:r>
            <a:r>
              <a:rPr lang="zh-TW" altLang="en-US" sz="1400">
                <a:solidFill>
                  <a:srgbClr val="000000"/>
                </a:solidFill>
              </a:rPr>
              <a:t>內的流量。 </a:t>
            </a:r>
          </a:p>
          <a:p>
            <a:pPr marL="285743" indent="-285743" algn="l">
              <a:buFont typeface="Arial" panose="020b0604020202020204" pitchFamily="34" charset="0"/>
              <a:buChar char="•"/>
            </a:pPr>
            <a:endParaRPr lang="en-US" sz="1400">
              <a:solidFill>
                <a:srgbClr val="000000"/>
              </a:solidFill>
            </a:endParaRPr>
          </a:p>
        </p:txBody>
      </p:sp>
      <p:pic>
        <p:nvPicPr>
          <p:cNvPr id="5" name="Picture 4">
            <a:extLst>
              <a:ext uri="{FF2B5EF4-FFF2-40B4-BE49-F238E27FC236}">
                <a16:creationId xmlns:a16="http://schemas.microsoft.com/office/drawing/2014/main" id="{C0395C25-8E0B-6341-945A-114ACC3B9118}"/>
              </a:ext>
            </a:extLst>
          </p:cNvPr>
          <p:cNvPicPr>
            <a:picLocks noChangeAspect="1"/>
          </p:cNvPicPr>
          <p:nvPr/>
        </p:nvPicPr>
        <p:blipFill>
          <a:blip r:embed="rId3"/>
          <a:stretch>
            <a:fillRect/>
          </a:stretch>
        </p:blipFill>
        <p:spPr>
          <a:xfrm>
            <a:off x="1624699" y="4184279"/>
            <a:ext cx="4132133" cy="1534240"/>
          </a:xfrm>
          <a:prstGeom prst="rect">
            <a:avLst/>
          </a:prstGeom>
        </p:spPr>
      </p:pic>
      <p:sp>
        <p:nvSpPr>
          <p:cNvPr id="2" name="投影片編號版面配置區 1"/>
          <p:cNvSpPr>
            <a:spLocks noGrp="1"/>
          </p:cNvSpPr>
          <p:nvPr>
            <p:ph type="sldNum" sz="quarter" idx="12"/>
          </p:nvPr>
        </p:nvSpPr>
        <p:spPr/>
        <p:txBody>
          <a:bodyPr/>
          <a:lstStyle/>
          <a:p>
            <a:fld id="{4FAB73BC-B049-4115-A692-8D63A059BFB8}" type="slidenum">
              <a:rPr lang="en-US" smtClean="0"/>
              <a:t>777</a:t>
            </a:fld>
            <a:endParaRPr lang="en-US"/>
          </a:p>
        </p:txBody>
      </p:sp>
    </p:spTree>
    <p:extLst>
      <p:ext uri="{BB962C8B-B14F-4D97-AF65-F5344CB8AC3E}">
        <p14:creationId xmlns:p14="http://schemas.microsoft.com/office/powerpoint/2010/main" val="216968431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778.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89150"/>
            <a:ext cx="8345488" cy="73183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noAutofit/>
          </a:bodyPr>
          <a:lstStyle/>
          <a:p>
            <a:pPr marL="169859" indent="-169859">
              <a:spcAft>
                <a:spcPts val="600"/>
              </a:spcAft>
              <a:buFont typeface="Wingdings" panose="05000000000000000000" pitchFamily="2" charset="2"/>
            </a:pPr>
            <a:r>
              <a:rPr lang="en-US" altLang="zh-TW" sz="2700"/>
              <a:t>27.4</a:t>
            </a:r>
            <a:r>
              <a:rPr lang="en-US" altLang="zh-TW" sz="2700" smtClean="0"/>
              <a:t>MAC </a:t>
            </a:r>
            <a:r>
              <a:rPr lang="zh-TW" altLang="en-US" sz="2700"/>
              <a:t>位址表攻擊</a:t>
            </a:r>
            <a:br>
              <a:rPr lang="en-US" sz="2700"/>
            </a:br>
            <a:r>
              <a:rPr lang="en-US" altLang="zh-TW" sz="2700"/>
              <a:t>MAC </a:t>
            </a:r>
            <a:r>
              <a:rPr lang="zh-TW" altLang="en-US" sz="2700"/>
              <a:t>位址表攻擊緩解</a:t>
            </a:r>
          </a:p>
        </p:txBody>
      </p:sp>
      <p:sp>
        <p:nvSpPr>
          <p:cNvPr id="4" name="Content Placeholder 3">
            <a:extLst>
              <a:ext uri="{FF2B5EF4-FFF2-40B4-BE49-F238E27FC236}">
                <a16:creationId xmlns:a16="http://schemas.microsoft.com/office/drawing/2014/main" id="{46383689-36A9-814E-A9D3-28285BD1A65F}"/>
              </a:ext>
            </a:extLst>
          </p:cNvPr>
          <p:cNvSpPr>
            <a:spLocks noGrp="1"/>
          </p:cNvSpPr>
          <p:nvPr>
            <p:ph idx="1"/>
          </p:nvPr>
        </p:nvSpPr>
        <p:spPr>
          <a:xfrm>
            <a:off x="474662" y="1620987"/>
            <a:ext cx="8280057" cy="3657998"/>
          </a:xfrm>
        </p:spPr>
        <p:txBody>
          <a:bodyPr/>
          <a:lstStyle/>
          <a:p>
            <a:pPr marL="0" indent="0" algn="l"/>
            <a:r>
              <a:rPr lang="zh-TW" altLang="en-US" sz="1600">
                <a:solidFill>
                  <a:srgbClr val="000000"/>
                </a:solidFill>
              </a:rPr>
              <a:t>是什麼讓像 </a:t>
            </a:r>
            <a:r>
              <a:rPr lang="en-US" altLang="zh-TW" sz="1600" b="1">
                <a:solidFill>
                  <a:srgbClr val="000000"/>
                </a:solidFill>
              </a:rPr>
              <a:t>macof</a:t>
            </a:r>
            <a:r>
              <a:rPr lang="zh-TW" altLang="en-US" sz="1600">
                <a:solidFill>
                  <a:srgbClr val="000000"/>
                </a:solidFill>
              </a:rPr>
              <a:t> 這樣的工具如此危險，攻擊者可以非常快速地建立 </a:t>
            </a:r>
            <a:r>
              <a:rPr lang="en-US" altLang="zh-TW" sz="1600">
                <a:solidFill>
                  <a:srgbClr val="000000"/>
                </a:solidFill>
              </a:rPr>
              <a:t>MAC </a:t>
            </a:r>
            <a:r>
              <a:rPr lang="zh-TW" altLang="en-US" sz="1600">
                <a:solidFill>
                  <a:srgbClr val="000000"/>
                </a:solidFill>
              </a:rPr>
              <a:t>表溢出攻擊。例如，一個 </a:t>
            </a:r>
            <a:r>
              <a:rPr lang="en-US" altLang="zh-TW" sz="1600">
                <a:solidFill>
                  <a:srgbClr val="000000"/>
                </a:solidFill>
              </a:rPr>
              <a:t>Catalyst 6500 </a:t>
            </a:r>
            <a:r>
              <a:rPr lang="zh-TW" altLang="en-US" sz="1600">
                <a:solidFill>
                  <a:srgbClr val="000000"/>
                </a:solidFill>
              </a:rPr>
              <a:t>交換器可以在其 </a:t>
            </a:r>
            <a:r>
              <a:rPr lang="en-US" altLang="zh-TW" sz="1600">
                <a:solidFill>
                  <a:srgbClr val="000000"/>
                </a:solidFill>
              </a:rPr>
              <a:t>MAC </a:t>
            </a:r>
            <a:r>
              <a:rPr lang="zh-TW" altLang="en-US" sz="1600">
                <a:solidFill>
                  <a:srgbClr val="000000"/>
                </a:solidFill>
              </a:rPr>
              <a:t>地址表中儲存 </a:t>
            </a:r>
            <a:r>
              <a:rPr lang="en-US" altLang="zh-TW" sz="1600">
                <a:solidFill>
                  <a:srgbClr val="000000"/>
                </a:solidFill>
              </a:rPr>
              <a:t>132,000 </a:t>
            </a:r>
            <a:r>
              <a:rPr lang="zh-TW" altLang="en-US" sz="1600">
                <a:solidFill>
                  <a:srgbClr val="000000"/>
                </a:solidFill>
              </a:rPr>
              <a:t>個 </a:t>
            </a:r>
            <a:r>
              <a:rPr lang="en-US" altLang="zh-TW" sz="1600">
                <a:solidFill>
                  <a:srgbClr val="000000"/>
                </a:solidFill>
              </a:rPr>
              <a:t>MAC </a:t>
            </a:r>
            <a:r>
              <a:rPr lang="zh-TW" altLang="en-US" sz="1600">
                <a:solidFill>
                  <a:srgbClr val="000000"/>
                </a:solidFill>
              </a:rPr>
              <a:t>地址。像 </a:t>
            </a:r>
            <a:r>
              <a:rPr lang="en-US" altLang="zh-TW" sz="1600" b="1">
                <a:solidFill>
                  <a:srgbClr val="000000"/>
                </a:solidFill>
              </a:rPr>
              <a:t>macof</a:t>
            </a:r>
            <a:r>
              <a:rPr lang="zh-TW" altLang="en-US" sz="1600">
                <a:solidFill>
                  <a:srgbClr val="000000"/>
                </a:solidFill>
              </a:rPr>
              <a:t> 這樣的工具可以每秒高達 </a:t>
            </a:r>
            <a:r>
              <a:rPr lang="en-US" altLang="zh-TW" sz="1600">
                <a:solidFill>
                  <a:srgbClr val="000000"/>
                </a:solidFill>
              </a:rPr>
              <a:t>8,000 </a:t>
            </a:r>
            <a:r>
              <a:rPr lang="zh-TW" altLang="en-US" sz="1600">
                <a:solidFill>
                  <a:srgbClr val="000000"/>
                </a:solidFill>
              </a:rPr>
              <a:t>個虛假訊框的充斥交換器</a:t>
            </a:r>
            <a:r>
              <a:rPr lang="en-US" altLang="zh-TW" sz="1600">
                <a:solidFill>
                  <a:srgbClr val="000000"/>
                </a:solidFill>
              </a:rPr>
              <a:t>; </a:t>
            </a:r>
            <a:r>
              <a:rPr lang="zh-TW" altLang="en-US" sz="1600">
                <a:solidFill>
                  <a:srgbClr val="000000"/>
                </a:solidFill>
              </a:rPr>
              <a:t>在幾秒鐘內建立 </a:t>
            </a:r>
            <a:r>
              <a:rPr lang="en-US" altLang="zh-TW" sz="1600">
                <a:solidFill>
                  <a:srgbClr val="000000"/>
                </a:solidFill>
              </a:rPr>
              <a:t>MAC </a:t>
            </a:r>
            <a:r>
              <a:rPr lang="zh-TW" altLang="en-US" sz="1600">
                <a:solidFill>
                  <a:srgbClr val="000000"/>
                </a:solidFill>
              </a:rPr>
              <a:t>地址表溢出攻擊。</a:t>
            </a:r>
          </a:p>
          <a:p>
            <a:pPr marL="0" indent="0" algn="l"/>
            <a:endParaRPr lang="en-US" sz="1600">
              <a:solidFill>
                <a:srgbClr val="000000"/>
              </a:solidFill>
            </a:endParaRPr>
          </a:p>
          <a:p>
            <a:pPr marL="0" indent="0" algn="l"/>
            <a:r>
              <a:rPr lang="zh-TW" altLang="en-US" sz="1600">
                <a:solidFill>
                  <a:srgbClr val="000000"/>
                </a:solidFill>
              </a:rPr>
              <a:t>這些攻擊工具是危險的另一個原因，是因為它們不僅影響本機交換器，還會影響其他連接的第 </a:t>
            </a:r>
            <a:r>
              <a:rPr lang="en-US" altLang="zh-TW" sz="1600">
                <a:solidFill>
                  <a:srgbClr val="000000"/>
                </a:solidFill>
              </a:rPr>
              <a:t>2 </a:t>
            </a:r>
            <a:r>
              <a:rPr lang="zh-TW" altLang="en-US" sz="1600">
                <a:solidFill>
                  <a:srgbClr val="000000"/>
                </a:solidFill>
              </a:rPr>
              <a:t>層交換器。當交換器的 </a:t>
            </a:r>
            <a:r>
              <a:rPr lang="en-US" altLang="zh-TW" sz="1600">
                <a:solidFill>
                  <a:srgbClr val="000000"/>
                </a:solidFill>
              </a:rPr>
              <a:t>MAC </a:t>
            </a:r>
            <a:r>
              <a:rPr lang="zh-TW" altLang="en-US" sz="1600">
                <a:solidFill>
                  <a:srgbClr val="000000"/>
                </a:solidFill>
              </a:rPr>
              <a:t>地址表已滿，它開始泛洪所有連接埠，包括那些連接到其他第 </a:t>
            </a:r>
            <a:r>
              <a:rPr lang="en-US" altLang="zh-TW" sz="1600">
                <a:solidFill>
                  <a:srgbClr val="000000"/>
                </a:solidFill>
              </a:rPr>
              <a:t>2 </a:t>
            </a:r>
            <a:r>
              <a:rPr lang="zh-TW" altLang="en-US" sz="1600">
                <a:solidFill>
                  <a:srgbClr val="000000"/>
                </a:solidFill>
              </a:rPr>
              <a:t>層交換器。</a:t>
            </a:r>
          </a:p>
          <a:p>
            <a:pPr marL="0" indent="0" algn="l"/>
            <a:endParaRPr lang="en-US" sz="1600">
              <a:solidFill>
                <a:srgbClr val="000000"/>
              </a:solidFill>
            </a:endParaRPr>
          </a:p>
          <a:p>
            <a:pPr marL="0" indent="0" algn="l"/>
            <a:r>
              <a:rPr lang="zh-TW" altLang="en-US" sz="1600">
                <a:solidFill>
                  <a:srgbClr val="000000"/>
                </a:solidFill>
              </a:rPr>
              <a:t>若要減輕 </a:t>
            </a:r>
            <a:r>
              <a:rPr lang="en-US" altLang="zh-TW" sz="1600">
                <a:solidFill>
                  <a:srgbClr val="000000"/>
                </a:solidFill>
              </a:rPr>
              <a:t>MAC </a:t>
            </a:r>
            <a:r>
              <a:rPr lang="zh-TW" altLang="en-US" sz="1600">
                <a:solidFill>
                  <a:srgbClr val="000000"/>
                </a:solidFill>
              </a:rPr>
              <a:t>位址表溢位攻擊，網路管理員必須實作連接埠安全性。連接埠安全性只允許在連接埠上學習指定數目的來源 </a:t>
            </a:r>
            <a:r>
              <a:rPr lang="en-US" altLang="zh-TW" sz="1600">
                <a:solidFill>
                  <a:srgbClr val="000000"/>
                </a:solidFill>
              </a:rPr>
              <a:t>MAC </a:t>
            </a:r>
            <a:r>
              <a:rPr lang="zh-TW" altLang="en-US" sz="1600">
                <a:solidFill>
                  <a:srgbClr val="000000"/>
                </a:solidFill>
              </a:rPr>
              <a:t>位址。在另一個單元中進一步討論連接埠安全性。</a:t>
            </a:r>
          </a:p>
        </p:txBody>
      </p:sp>
      <p:sp>
        <p:nvSpPr>
          <p:cNvPr id="2" name="投影片編號版面配置區 1"/>
          <p:cNvSpPr>
            <a:spLocks noGrp="1"/>
          </p:cNvSpPr>
          <p:nvPr>
            <p:ph type="sldNum" sz="quarter" idx="12"/>
          </p:nvPr>
        </p:nvSpPr>
        <p:spPr/>
        <p:txBody>
          <a:bodyPr/>
          <a:lstStyle/>
          <a:p>
            <a:fld id="{4FAB73BC-B049-4115-A692-8D63A059BFB8}" type="slidenum">
              <a:rPr lang="en-US" smtClean="0"/>
              <a:t>778</a:t>
            </a:fld>
            <a:endParaRPr lang="en-US"/>
          </a:p>
        </p:txBody>
      </p:sp>
    </p:spTree>
    <p:extLst>
      <p:ext uri="{BB962C8B-B14F-4D97-AF65-F5344CB8AC3E}">
        <p14:creationId xmlns:p14="http://schemas.microsoft.com/office/powerpoint/2010/main" val="404125146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779.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89150"/>
            <a:ext cx="8345488" cy="73183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noAutofit/>
          </a:bodyPr>
          <a:lstStyle/>
          <a:p>
            <a:pPr marL="169859" indent="-169859">
              <a:spcAft>
                <a:spcPts val="600"/>
              </a:spcAft>
              <a:buFont typeface="Wingdings" panose="05000000000000000000" pitchFamily="2" charset="2"/>
            </a:pPr>
            <a:r>
              <a:rPr lang="en-US" altLang="zh-TW" sz="2700" smtClean="0"/>
              <a:t>27.5LAN </a:t>
            </a:r>
            <a:r>
              <a:rPr lang="zh-TW" altLang="en-US" sz="2700"/>
              <a:t>攻擊</a:t>
            </a:r>
            <a:br>
              <a:rPr lang="en-US" sz="2700"/>
            </a:br>
            <a:r>
              <a:rPr lang="en-US" altLang="zh-TW" sz="2700"/>
              <a:t>VLAN </a:t>
            </a:r>
            <a:r>
              <a:rPr lang="zh-TW" altLang="en-US" sz="2700"/>
              <a:t>跳躍攻擊</a:t>
            </a:r>
          </a:p>
        </p:txBody>
      </p:sp>
      <p:sp>
        <p:nvSpPr>
          <p:cNvPr id="4" name="Content Placeholder 3">
            <a:extLst>
              <a:ext uri="{FF2B5EF4-FFF2-40B4-BE49-F238E27FC236}">
                <a16:creationId xmlns:a16="http://schemas.microsoft.com/office/drawing/2014/main" id="{3B0A4675-4A69-B140-965F-8EBF6E6ACFA6}"/>
              </a:ext>
            </a:extLst>
          </p:cNvPr>
          <p:cNvSpPr>
            <a:spLocks noGrp="1"/>
          </p:cNvSpPr>
          <p:nvPr>
            <p:ph idx="1"/>
          </p:nvPr>
        </p:nvSpPr>
        <p:spPr>
          <a:xfrm>
            <a:off x="200026" y="1620987"/>
            <a:ext cx="4557326" cy="3657998"/>
          </a:xfrm>
        </p:spPr>
        <p:txBody>
          <a:bodyPr/>
          <a:lstStyle/>
          <a:p>
            <a:pPr marL="0" indent="0" algn="l"/>
            <a:r>
              <a:rPr lang="en-US" altLang="zh-TW" sz="1500">
                <a:solidFill>
                  <a:srgbClr val="000000"/>
                </a:solidFill>
              </a:rPr>
              <a:t>VLAN </a:t>
            </a:r>
            <a:r>
              <a:rPr lang="zh-TW" altLang="en-US" sz="1500">
                <a:solidFill>
                  <a:srgbClr val="000000"/>
                </a:solidFill>
              </a:rPr>
              <a:t>跳躍攻擊使得沒有路由器的幫助可以讓一個 </a:t>
            </a:r>
            <a:r>
              <a:rPr lang="en-US" altLang="zh-TW" sz="1500">
                <a:solidFill>
                  <a:srgbClr val="000000"/>
                </a:solidFill>
              </a:rPr>
              <a:t>VLAN </a:t>
            </a:r>
            <a:r>
              <a:rPr lang="zh-TW" altLang="en-US" sz="1500">
                <a:solidFill>
                  <a:srgbClr val="000000"/>
                </a:solidFill>
              </a:rPr>
              <a:t>的流量被另一個 </a:t>
            </a:r>
            <a:r>
              <a:rPr lang="en-US" altLang="zh-TW" sz="1500">
                <a:solidFill>
                  <a:srgbClr val="000000"/>
                </a:solidFill>
              </a:rPr>
              <a:t>VLAN </a:t>
            </a:r>
            <a:r>
              <a:rPr lang="zh-TW" altLang="en-US" sz="1500">
                <a:solidFill>
                  <a:srgbClr val="000000"/>
                </a:solidFill>
              </a:rPr>
              <a:t>看到。在一個基本的 </a:t>
            </a:r>
            <a:r>
              <a:rPr lang="en-US" altLang="zh-TW" sz="1500">
                <a:solidFill>
                  <a:srgbClr val="000000"/>
                </a:solidFill>
              </a:rPr>
              <a:t>VLAN </a:t>
            </a:r>
            <a:r>
              <a:rPr lang="zh-TW" altLang="en-US" sz="1500">
                <a:solidFill>
                  <a:srgbClr val="000000"/>
                </a:solidFill>
              </a:rPr>
              <a:t>跳躍攻擊，威脅演員設定一台主機，以充分利用大多數交換器連接埠上預設啟用的自動中繼連接埠功能。</a:t>
            </a:r>
          </a:p>
          <a:p>
            <a:pPr marL="0" indent="0" algn="l"/>
            <a:endParaRPr lang="en-US" sz="1500">
              <a:solidFill>
                <a:srgbClr val="000000"/>
              </a:solidFill>
            </a:endParaRPr>
          </a:p>
          <a:p>
            <a:pPr marL="0" indent="0" algn="l"/>
            <a:r>
              <a:rPr lang="zh-TW" altLang="en-US" sz="1500">
                <a:solidFill>
                  <a:srgbClr val="000000"/>
                </a:solidFill>
              </a:rPr>
              <a:t>威脅演員會將主機設定為詐騙 </a:t>
            </a:r>
            <a:r>
              <a:rPr lang="en-US" altLang="zh-TW" sz="1500">
                <a:solidFill>
                  <a:srgbClr val="000000"/>
                </a:solidFill>
              </a:rPr>
              <a:t>802.1Q </a:t>
            </a:r>
            <a:r>
              <a:rPr lang="zh-TW" altLang="en-US" sz="1500">
                <a:solidFill>
                  <a:srgbClr val="000000"/>
                </a:solidFill>
              </a:rPr>
              <a:t>訊號和 思科 專有的動態中繼協定 </a:t>
            </a:r>
            <a:r>
              <a:rPr lang="en-US" altLang="zh-TW" sz="1500">
                <a:solidFill>
                  <a:srgbClr val="000000"/>
                </a:solidFill>
              </a:rPr>
              <a:t>(DTP) </a:t>
            </a:r>
            <a:r>
              <a:rPr lang="zh-TW" altLang="en-US" sz="1500">
                <a:solidFill>
                  <a:srgbClr val="000000"/>
                </a:solidFill>
              </a:rPr>
              <a:t>訊號傳送到中繼與連接交換器。如果成功，交換器會建立與主機的中繼連結，如圖所示。現在威脅演員可以存取交換器上的所有 </a:t>
            </a:r>
            <a:r>
              <a:rPr lang="en-US" altLang="zh-TW" sz="1500">
                <a:solidFill>
                  <a:srgbClr val="000000"/>
                </a:solidFill>
              </a:rPr>
              <a:t>VLAN</a:t>
            </a:r>
            <a:r>
              <a:rPr lang="zh-TW" altLang="en-US" sz="1500">
                <a:solidFill>
                  <a:srgbClr val="000000"/>
                </a:solidFill>
              </a:rPr>
              <a:t>。威脅演員可以在任何 </a:t>
            </a:r>
            <a:r>
              <a:rPr lang="en-US" altLang="zh-TW" sz="1500">
                <a:solidFill>
                  <a:srgbClr val="000000"/>
                </a:solidFill>
              </a:rPr>
              <a:t>VLAN </a:t>
            </a:r>
            <a:r>
              <a:rPr lang="zh-TW" altLang="en-US" sz="1500">
                <a:solidFill>
                  <a:srgbClr val="000000"/>
                </a:solidFill>
              </a:rPr>
              <a:t>上傳送和接收流量，有效地在 </a:t>
            </a:r>
            <a:r>
              <a:rPr lang="en-US" altLang="zh-TW" sz="1500">
                <a:solidFill>
                  <a:srgbClr val="000000"/>
                </a:solidFill>
              </a:rPr>
              <a:t>VLAN </a:t>
            </a:r>
            <a:r>
              <a:rPr lang="zh-TW" altLang="en-US" sz="1500">
                <a:solidFill>
                  <a:srgbClr val="000000"/>
                </a:solidFill>
              </a:rPr>
              <a:t>之間跳躍。</a:t>
            </a:r>
          </a:p>
          <a:p>
            <a:pPr marL="342892" indent="-342892" algn="l">
              <a:buFont typeface="Arial" panose="020b0604020202020204" pitchFamily="34" charset="0"/>
              <a:buChar char="•"/>
            </a:pPr>
            <a:endParaRPr lang="en-US" sz="1400">
              <a:solidFill>
                <a:srgbClr val="000000"/>
              </a:solidFill>
            </a:endParaRPr>
          </a:p>
        </p:txBody>
      </p:sp>
      <p:pic>
        <p:nvPicPr>
          <p:cNvPr id="7" name="Picture 6">
            <a:extLst>
              <a:ext uri="{FF2B5EF4-FFF2-40B4-BE49-F238E27FC236}">
                <a16:creationId xmlns:a16="http://schemas.microsoft.com/office/drawing/2014/main" id="{15B65ED4-6166-0049-9C4F-C32B940BCD6D}"/>
              </a:ext>
            </a:extLst>
          </p:cNvPr>
          <p:cNvPicPr>
            <a:picLocks noChangeAspect="1"/>
          </p:cNvPicPr>
          <p:nvPr/>
        </p:nvPicPr>
        <p:blipFill>
          <a:blip r:embed="rId3"/>
          <a:stretch>
            <a:fillRect/>
          </a:stretch>
        </p:blipFill>
        <p:spPr>
          <a:xfrm>
            <a:off x="4876968" y="2163033"/>
            <a:ext cx="3996618" cy="2178822"/>
          </a:xfrm>
          <a:prstGeom prst="rect">
            <a:avLst/>
          </a:prstGeom>
        </p:spPr>
      </p:pic>
      <p:sp>
        <p:nvSpPr>
          <p:cNvPr id="2" name="投影片編號版面配置區 1"/>
          <p:cNvSpPr>
            <a:spLocks noGrp="1"/>
          </p:cNvSpPr>
          <p:nvPr>
            <p:ph type="sldNum" sz="quarter" idx="12"/>
          </p:nvPr>
        </p:nvSpPr>
        <p:spPr/>
        <p:txBody>
          <a:bodyPr/>
          <a:lstStyle/>
          <a:p>
            <a:fld id="{4FAB73BC-B049-4115-A692-8D63A059BFB8}" type="slidenum">
              <a:rPr lang="en-US" smtClean="0"/>
              <a:t>779</a:t>
            </a:fld>
            <a:endParaRPr lang="en-US"/>
          </a:p>
        </p:txBody>
      </p:sp>
    </p:spTree>
    <p:extLst>
      <p:ext uri="{BB962C8B-B14F-4D97-AF65-F5344CB8AC3E}">
        <p14:creationId xmlns:p14="http://schemas.microsoft.com/office/powerpoint/2010/main" val="110049675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78.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1505" name="Rectangle 2"/>
          <p:cNvSpPr>
            <a:spLocks noGrp="1" noChangeArrowheads="1"/>
          </p:cNvSpPr>
          <p:nvPr>
            <p:ph type="title"/>
          </p:nvPr>
        </p:nvSpPr>
        <p:spPr/>
        <p:txBody>
          <a:bodyPr>
            <a:normAutofit/>
          </a:bodyPr>
          <a:lstStyle/>
          <a:p>
            <a:pPr rtl="0"/>
            <a:r>
              <a:rPr lang="en-US" altLang="zh-TW" sz="3000" smtClean="0">
                <a:latin typeface="Arial"/>
              </a:rPr>
              <a:t>2.9</a:t>
            </a:r>
            <a:r>
              <a:rPr lang="zh-TW" altLang="en-US" sz="3000" smtClean="0">
                <a:latin typeface="Arial"/>
              </a:rPr>
              <a:t>我</a:t>
            </a:r>
            <a:r>
              <a:rPr lang="zh-TW" altLang="en-US" sz="3000">
                <a:latin typeface="Arial"/>
              </a:rPr>
              <a:t>在本單元中學到了什麼</a:t>
            </a:r>
            <a:r>
              <a:rPr lang="en-US" altLang="zh-TW" sz="3000">
                <a:latin typeface="Arial"/>
              </a:rPr>
              <a:t>?</a:t>
            </a:r>
          </a:p>
        </p:txBody>
      </p:sp>
      <p:sp>
        <p:nvSpPr>
          <p:cNvPr id="4" name="Content Placeholder 3"/>
          <p:cNvSpPr>
            <a:spLocks noGrp="1"/>
          </p:cNvSpPr>
          <p:nvPr>
            <p:ph idx="1"/>
          </p:nvPr>
        </p:nvSpPr>
        <p:spPr>
          <a:xfrm>
            <a:off x="145358" y="1656194"/>
            <a:ext cx="6988867" cy="3539376"/>
          </a:xfrm>
        </p:spPr>
        <p:txBody>
          <a:bodyPr>
            <a:noAutofit/>
          </a:bodyPr>
          <a:lstStyle/>
          <a:p>
            <a:pPr rtl="0">
              <a:lnSpc>
                <a:spcPct val="85000"/>
              </a:lnSpc>
              <a:spcBef>
                <a:spcPct val="30000"/>
              </a:spcBef>
              <a:buFont typeface="Arial" panose="020b0604020202020204" pitchFamily="34" charset="0"/>
              <a:buChar char="•"/>
            </a:pPr>
            <a:r>
              <a:rPr lang="zh-TW" altLang="en-US" sz="1800"/>
              <a:t>所有終端裝置和網路裝置都需要作業系統 </a:t>
            </a:r>
            <a:r>
              <a:rPr lang="en-US" altLang="zh-TW" sz="1800"/>
              <a:t>(OS)</a:t>
            </a:r>
            <a:r>
              <a:rPr lang="zh-TW" altLang="en-US" sz="1800"/>
              <a:t>。</a:t>
            </a:r>
          </a:p>
          <a:p>
            <a:pPr rtl="0">
              <a:lnSpc>
                <a:spcPct val="85000"/>
              </a:lnSpc>
              <a:spcBef>
                <a:spcPct val="30000"/>
              </a:spcBef>
              <a:buFont typeface="Arial" panose="020b0604020202020204" pitchFamily="34" charset="0"/>
              <a:buChar char="•"/>
            </a:pPr>
            <a:r>
              <a:rPr lang="zh-TW" altLang="en-US" sz="1800"/>
              <a:t>思科 </a:t>
            </a:r>
            <a:r>
              <a:rPr lang="en-US" altLang="zh-TW" sz="1800"/>
              <a:t>IOS </a:t>
            </a:r>
            <a:r>
              <a:rPr lang="zh-TW" altLang="en-US" sz="1800"/>
              <a:t>軟體將管理存取分為下列兩種命令模式：使用者 </a:t>
            </a:r>
            <a:r>
              <a:rPr lang="en-US" altLang="zh-TW" sz="1800"/>
              <a:t>EXEC </a:t>
            </a:r>
            <a:r>
              <a:rPr lang="zh-TW" altLang="en-US" sz="1800"/>
              <a:t>模式和授權 </a:t>
            </a:r>
            <a:r>
              <a:rPr lang="en-US" altLang="zh-TW" sz="1800"/>
              <a:t>EXEC </a:t>
            </a:r>
            <a:r>
              <a:rPr lang="zh-TW" altLang="en-US" sz="1800"/>
              <a:t>模式。</a:t>
            </a:r>
          </a:p>
          <a:p>
            <a:pPr rtl="0">
              <a:lnSpc>
                <a:spcPct val="85000"/>
              </a:lnSpc>
              <a:spcBef>
                <a:spcPct val="30000"/>
              </a:spcBef>
              <a:buFont typeface="Arial" panose="020b0604020202020204" pitchFamily="34" charset="0"/>
              <a:buChar char="•"/>
            </a:pPr>
            <a:r>
              <a:rPr lang="zh-TW" altLang="en-US" sz="1800"/>
              <a:t>全域組態模式會在其他特定組態模式之前存取。從全域組態模式，使用者可以輸入不同的子組態模式。</a:t>
            </a:r>
          </a:p>
          <a:p>
            <a:pPr rtl="0">
              <a:lnSpc>
                <a:spcPct val="85000"/>
              </a:lnSpc>
              <a:spcBef>
                <a:spcPct val="30000"/>
              </a:spcBef>
              <a:buFont typeface="Arial" panose="020b0604020202020204" pitchFamily="34" charset="0"/>
              <a:buChar char="•"/>
            </a:pPr>
            <a:r>
              <a:rPr lang="zh-TW" altLang="en-US" sz="1800"/>
              <a:t>每個 </a:t>
            </a:r>
            <a:r>
              <a:rPr lang="en-US" altLang="zh-TW" sz="1800"/>
              <a:t>IOS </a:t>
            </a:r>
            <a:r>
              <a:rPr lang="zh-TW" altLang="en-US" sz="1800"/>
              <a:t>命令都有特定的格式或語法，只能在適當的模式下執行。 </a:t>
            </a:r>
          </a:p>
          <a:p>
            <a:pPr rtl="0">
              <a:lnSpc>
                <a:spcPct val="85000"/>
              </a:lnSpc>
              <a:spcBef>
                <a:spcPct val="30000"/>
              </a:spcBef>
              <a:buFont typeface="Arial" panose="020b0604020202020204" pitchFamily="34" charset="0"/>
              <a:buChar char="•"/>
            </a:pPr>
            <a:r>
              <a:rPr lang="zh-TW" altLang="en-US" sz="1800"/>
              <a:t>基本裝置配置：主機名稱、密碼、加密密碼和橫幅。 </a:t>
            </a:r>
          </a:p>
          <a:p>
            <a:pPr rtl="0">
              <a:lnSpc>
                <a:spcPct val="85000"/>
              </a:lnSpc>
              <a:spcBef>
                <a:spcPct val="30000"/>
              </a:spcBef>
              <a:buFont typeface="Arial" panose="020b0604020202020204" pitchFamily="34" charset="0"/>
              <a:buChar char="•"/>
            </a:pPr>
            <a:r>
              <a:rPr lang="zh-TW" altLang="en-US" sz="1800"/>
              <a:t>有兩個系統文件存儲設備配置：啟動配置和運行配置。</a:t>
            </a:r>
          </a:p>
          <a:p>
            <a:pPr rtl="0">
              <a:lnSpc>
                <a:spcPct val="85000"/>
              </a:lnSpc>
              <a:spcBef>
                <a:spcPct val="30000"/>
              </a:spcBef>
              <a:buFont typeface="Arial" panose="020b0604020202020204" pitchFamily="34" charset="0"/>
              <a:buChar char="•"/>
            </a:pPr>
            <a:r>
              <a:rPr lang="en-US" altLang="zh-TW" sz="1800"/>
              <a:t>IP </a:t>
            </a:r>
            <a:r>
              <a:rPr lang="zh-TW" altLang="en-US" sz="1800"/>
              <a:t>位址可讓裝置彼此定位，並在網際網路上建立端對端通訊。網路上的每個終端裝置都必須設定一個 </a:t>
            </a:r>
            <a:r>
              <a:rPr lang="en-US" altLang="zh-TW" sz="1800"/>
              <a:t>IP </a:t>
            </a:r>
            <a:r>
              <a:rPr lang="zh-TW" altLang="en-US" sz="1800"/>
              <a:t>位址。</a:t>
            </a:r>
            <a:r>
              <a:rPr lang="zh-TW" altLang="en-US" sz="2000"/>
              <a:t> </a:t>
            </a:r>
          </a:p>
        </p:txBody>
      </p:sp>
      <p:pic>
        <p:nvPicPr>
          <p:cNvPr id="4098" name="Picture 2" descr="cisco 350x series stackable managed network switches">
            <a:extLst>
              <a:ext uri="{FF2B5EF4-FFF2-40B4-BE49-F238E27FC236}">
                <a16:creationId xmlns:a16="http://schemas.microsoft.com/office/drawing/2014/main" id="{6E891CCD-ED46-944C-8A2C-E9E0C037D7F9}"/>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590404" y="3425882"/>
            <a:ext cx="2316742" cy="1318102"/>
          </a:xfrm>
          <a:prstGeom prst="rect">
            <a:avLst/>
          </a:prstGeom>
          <a:noFill/>
          <a:extLst>
            <a:ext uri="{909E8E84-426E-40DD-AFC4-6F175D3DCCD1}">
              <a14:hiddenFill xmlns:a14="http://schemas.microsoft.com/office/drawing/2010/main">
                <a:solidFill>
                  <a:srgbClr val="FFFFFF"/>
                </a:solidFill>
              </a14:hiddenFill>
            </a:ext>
          </a:extLst>
        </p:spPr>
      </p:pic>
      <p:sp>
        <p:nvSpPr>
          <p:cNvPr id="2" name="投影片編號版面配置區 1"/>
          <p:cNvSpPr>
            <a:spLocks noGrp="1"/>
          </p:cNvSpPr>
          <p:nvPr>
            <p:ph type="sldNum" sz="quarter" idx="4"/>
          </p:nvPr>
        </p:nvSpPr>
        <p:spPr/>
        <p:txBody>
          <a:bodyPr/>
          <a:lstStyle/>
          <a:p>
            <a:pPr defTabSz="385754">
              <a:defRPr/>
            </a:pPr>
            <a:fld id="{2F5CCB13-0A32-4557-88E9-079F0C330695}" type="slidenum">
              <a:rPr lang="en-US" kern="0" smtClean="0">
                <a:solidFill>
                  <a:srgbClr val="595959"/>
                </a:solidFill>
              </a:rPr>
              <a:pPr defTabSz="385754">
                <a:defRPr/>
              </a:pPr>
              <a:t>78</a:t>
            </a:fld>
            <a:endParaRPr lang="en-US" kern="0">
              <a:solidFill>
                <a:srgbClr val="595959"/>
              </a:solidFill>
            </a:endParaRPr>
          </a:p>
        </p:txBody>
      </p:sp>
    </p:spTree>
    <p:custDataLst>
      <p:tags r:id="rId4"/>
    </p:custDataLst>
    <p:extLst>
      <p:ext uri="{BB962C8B-B14F-4D97-AF65-F5344CB8AC3E}">
        <p14:creationId xmlns:p14="http://schemas.microsoft.com/office/powerpoint/2010/main" val="857101311"/>
      </p:ext>
    </p:extLst>
  </p:cSld>
  <p:clrMapOvr>
    <a:masterClrMapping/>
  </p:clrMapOvr>
  <p:transition spd="slow">
    <p:wipe/>
  </p:transition>
  <p:timing/>
</p:sld>
</file>

<file path=ppt/slides/slide780.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89150"/>
            <a:ext cx="8345488" cy="73183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noAutofit/>
          </a:bodyPr>
          <a:lstStyle/>
          <a:p>
            <a:pPr marL="169859" indent="-169859">
              <a:spcAft>
                <a:spcPts val="600"/>
              </a:spcAft>
              <a:buFont typeface="Wingdings" panose="05000000000000000000" pitchFamily="2" charset="2"/>
            </a:pPr>
            <a:r>
              <a:rPr lang="en-US" altLang="zh-TW" sz="2700"/>
              <a:t>27.5</a:t>
            </a:r>
            <a:r>
              <a:rPr lang="en-US" altLang="zh-TW" sz="2700" smtClean="0"/>
              <a:t>LAN </a:t>
            </a:r>
            <a:r>
              <a:rPr lang="zh-TW" altLang="en-US" sz="2700"/>
              <a:t>攻擊</a:t>
            </a:r>
            <a:br>
              <a:rPr lang="en-US" sz="2700"/>
            </a:br>
            <a:r>
              <a:rPr lang="en-US" altLang="zh-TW" sz="2700"/>
              <a:t>VLAN </a:t>
            </a:r>
            <a:r>
              <a:rPr lang="zh-TW" altLang="en-US" sz="2700"/>
              <a:t>雙重標籤攻擊</a:t>
            </a:r>
          </a:p>
        </p:txBody>
      </p:sp>
      <p:sp>
        <p:nvSpPr>
          <p:cNvPr id="5" name="Content Placeholder 4">
            <a:extLst>
              <a:ext uri="{FF2B5EF4-FFF2-40B4-BE49-F238E27FC236}">
                <a16:creationId xmlns:a16="http://schemas.microsoft.com/office/drawing/2014/main" id="{673C65D5-FC37-3B43-A2FC-291F60391501}"/>
              </a:ext>
            </a:extLst>
          </p:cNvPr>
          <p:cNvSpPr>
            <a:spLocks noGrp="1"/>
          </p:cNvSpPr>
          <p:nvPr>
            <p:ph idx="1"/>
          </p:nvPr>
        </p:nvSpPr>
        <p:spPr>
          <a:xfrm>
            <a:off x="219076" y="1620987"/>
            <a:ext cx="8535644" cy="3657998"/>
          </a:xfrm>
        </p:spPr>
        <p:txBody>
          <a:bodyPr/>
          <a:lstStyle/>
          <a:p>
            <a:pPr marL="0" indent="0" algn="l"/>
            <a:r>
              <a:rPr lang="zh-TW" altLang="en-US" sz="1500">
                <a:solidFill>
                  <a:srgbClr val="000000"/>
                </a:solidFill>
              </a:rPr>
              <a:t>威脅演員是特定情況下，可以在已經有 </a:t>
            </a:r>
            <a:r>
              <a:rPr lang="en-US" altLang="zh-TW" sz="1500">
                <a:solidFill>
                  <a:srgbClr val="000000"/>
                </a:solidFill>
              </a:rPr>
              <a:t>802.1Q </a:t>
            </a:r>
            <a:r>
              <a:rPr lang="zh-TW" altLang="en-US" sz="1500">
                <a:solidFill>
                  <a:srgbClr val="000000"/>
                </a:solidFill>
              </a:rPr>
              <a:t>標籤的訊框內嵌入隱藏 </a:t>
            </a:r>
            <a:r>
              <a:rPr lang="en-US" altLang="zh-TW" sz="1500">
                <a:solidFill>
                  <a:srgbClr val="000000"/>
                </a:solidFill>
              </a:rPr>
              <a:t>802.1Q </a:t>
            </a:r>
            <a:r>
              <a:rPr lang="zh-TW" altLang="en-US" sz="1500">
                <a:solidFill>
                  <a:srgbClr val="000000"/>
                </a:solidFill>
              </a:rPr>
              <a:t>標籤。此標籤可讓訊框移至原始 </a:t>
            </a:r>
            <a:r>
              <a:rPr lang="en-US" altLang="zh-TW" sz="1500">
                <a:solidFill>
                  <a:srgbClr val="000000"/>
                </a:solidFill>
              </a:rPr>
              <a:t>802.1Q </a:t>
            </a:r>
            <a:r>
              <a:rPr lang="zh-TW" altLang="en-US" sz="1500">
                <a:solidFill>
                  <a:srgbClr val="000000"/>
                </a:solidFill>
              </a:rPr>
              <a:t>標籤未指定的 </a:t>
            </a:r>
            <a:r>
              <a:rPr lang="en-US" altLang="zh-TW" sz="1500">
                <a:solidFill>
                  <a:srgbClr val="000000"/>
                </a:solidFill>
              </a:rPr>
              <a:t>VLAN</a:t>
            </a:r>
            <a:r>
              <a:rPr lang="zh-TW" altLang="en-US" sz="1500">
                <a:solidFill>
                  <a:srgbClr val="000000"/>
                </a:solidFill>
              </a:rPr>
              <a:t>。</a:t>
            </a:r>
          </a:p>
          <a:p>
            <a:pPr marL="285743" indent="-285743" algn="l">
              <a:buFont typeface="Arial" panose="020b0604020202020204" pitchFamily="34" charset="0"/>
              <a:buChar char="•"/>
            </a:pPr>
            <a:r>
              <a:rPr lang="zh-TW" altLang="en-US" sz="1500" b="1">
                <a:solidFill>
                  <a:srgbClr val="000000"/>
                </a:solidFill>
              </a:rPr>
              <a:t>步驟 </a:t>
            </a:r>
            <a:r>
              <a:rPr lang="en-US" altLang="zh-TW" sz="1500" b="1">
                <a:solidFill>
                  <a:srgbClr val="000000"/>
                </a:solidFill>
              </a:rPr>
              <a:t>1</a:t>
            </a:r>
            <a:r>
              <a:rPr lang="zh-TW" altLang="en-US" sz="1500" b="1">
                <a:solidFill>
                  <a:srgbClr val="000000"/>
                </a:solidFill>
              </a:rPr>
              <a:t>：</a:t>
            </a:r>
            <a:r>
              <a:rPr lang="zh-TW" altLang="en-US" sz="1500">
                <a:solidFill>
                  <a:srgbClr val="000000"/>
                </a:solidFill>
              </a:rPr>
              <a:t>威脅實作者會傳送雙重標籤 </a:t>
            </a:r>
            <a:r>
              <a:rPr lang="en-US" altLang="zh-TW" sz="1500">
                <a:solidFill>
                  <a:srgbClr val="000000"/>
                </a:solidFill>
              </a:rPr>
              <a:t>802.1Q </a:t>
            </a:r>
            <a:r>
              <a:rPr lang="zh-TW" altLang="en-US" sz="1500">
                <a:solidFill>
                  <a:srgbClr val="000000"/>
                </a:solidFill>
              </a:rPr>
              <a:t>訊框至交換器。外部標頭具有威脅演員的 </a:t>
            </a:r>
            <a:r>
              <a:rPr lang="en-US" altLang="zh-TW" sz="1500">
                <a:solidFill>
                  <a:srgbClr val="000000"/>
                </a:solidFill>
              </a:rPr>
              <a:t>VLAN </a:t>
            </a:r>
            <a:r>
              <a:rPr lang="zh-TW" altLang="en-US" sz="1500">
                <a:solidFill>
                  <a:srgbClr val="000000"/>
                </a:solidFill>
              </a:rPr>
              <a:t>標籤，這與中繼連接埠的本機 </a:t>
            </a:r>
            <a:r>
              <a:rPr lang="en-US" altLang="zh-TW" sz="1500">
                <a:solidFill>
                  <a:srgbClr val="000000"/>
                </a:solidFill>
              </a:rPr>
              <a:t>VLAN </a:t>
            </a:r>
            <a:r>
              <a:rPr lang="zh-TW" altLang="en-US" sz="1500">
                <a:solidFill>
                  <a:srgbClr val="000000"/>
                </a:solidFill>
              </a:rPr>
              <a:t>相同。 </a:t>
            </a:r>
          </a:p>
          <a:p>
            <a:pPr marL="285743" indent="-285743" algn="l">
              <a:buFont typeface="Arial" panose="020b0604020202020204" pitchFamily="34" charset="0"/>
              <a:buChar char="•"/>
            </a:pPr>
            <a:r>
              <a:rPr lang="zh-TW" altLang="en-US" sz="1500" b="1">
                <a:solidFill>
                  <a:srgbClr val="000000"/>
                </a:solidFill>
              </a:rPr>
              <a:t>步驟 </a:t>
            </a:r>
            <a:r>
              <a:rPr lang="en-US" altLang="zh-TW" sz="1500" b="1">
                <a:solidFill>
                  <a:srgbClr val="000000"/>
                </a:solidFill>
              </a:rPr>
              <a:t>2</a:t>
            </a:r>
            <a:r>
              <a:rPr lang="zh-TW" altLang="en-US" sz="1500">
                <a:solidFill>
                  <a:srgbClr val="000000"/>
                </a:solidFill>
              </a:rPr>
              <a:t>：訊框到達第一台交換器，它會看到第一個 </a:t>
            </a:r>
            <a:r>
              <a:rPr lang="en-US" altLang="zh-TW" sz="1500">
                <a:solidFill>
                  <a:srgbClr val="000000"/>
                </a:solidFill>
              </a:rPr>
              <a:t>4 </a:t>
            </a:r>
            <a:r>
              <a:rPr lang="zh-TW" altLang="en-US" sz="1500">
                <a:solidFill>
                  <a:srgbClr val="000000"/>
                </a:solidFill>
              </a:rPr>
              <a:t>位元組 </a:t>
            </a:r>
            <a:r>
              <a:rPr lang="en-US" altLang="zh-TW" sz="1500">
                <a:solidFill>
                  <a:srgbClr val="000000"/>
                </a:solidFill>
              </a:rPr>
              <a:t>802.1Q </a:t>
            </a:r>
            <a:r>
              <a:rPr lang="zh-TW" altLang="en-US" sz="1500">
                <a:solidFill>
                  <a:srgbClr val="000000"/>
                </a:solidFill>
              </a:rPr>
              <a:t>標籤。交換器看到訊框的目的是本機 </a:t>
            </a:r>
            <a:r>
              <a:rPr lang="en-US" altLang="zh-TW" sz="1500">
                <a:solidFill>
                  <a:srgbClr val="000000"/>
                </a:solidFill>
              </a:rPr>
              <a:t>VLAN</a:t>
            </a:r>
            <a:r>
              <a:rPr lang="zh-TW" altLang="en-US" sz="1500">
                <a:solidFill>
                  <a:srgbClr val="000000"/>
                </a:solidFill>
              </a:rPr>
              <a:t>。交換器會在剝離 </a:t>
            </a:r>
            <a:r>
              <a:rPr lang="en-US" altLang="zh-TW" sz="1500">
                <a:solidFill>
                  <a:srgbClr val="000000"/>
                </a:solidFill>
              </a:rPr>
              <a:t>VLAN </a:t>
            </a:r>
            <a:r>
              <a:rPr lang="zh-TW" altLang="en-US" sz="1500">
                <a:solidFill>
                  <a:srgbClr val="000000"/>
                </a:solidFill>
              </a:rPr>
              <a:t>標籤後將封包轉送出所有原生 </a:t>
            </a:r>
            <a:r>
              <a:rPr lang="en-US" altLang="zh-TW" sz="1500">
                <a:solidFill>
                  <a:srgbClr val="000000"/>
                </a:solidFill>
              </a:rPr>
              <a:t>VLAN </a:t>
            </a:r>
            <a:r>
              <a:rPr lang="zh-TW" altLang="en-US" sz="1500">
                <a:solidFill>
                  <a:srgbClr val="000000"/>
                </a:solidFill>
              </a:rPr>
              <a:t>連接埠。訊框不會重新加標籤，因為它是原生 </a:t>
            </a:r>
            <a:r>
              <a:rPr lang="en-US" altLang="zh-TW" sz="1500">
                <a:solidFill>
                  <a:srgbClr val="000000"/>
                </a:solidFill>
              </a:rPr>
              <a:t>VLAN </a:t>
            </a:r>
            <a:r>
              <a:rPr lang="zh-TW" altLang="en-US" sz="1500">
                <a:solidFill>
                  <a:srgbClr val="000000"/>
                </a:solidFill>
              </a:rPr>
              <a:t>的一部分。此時，內部 </a:t>
            </a:r>
            <a:r>
              <a:rPr lang="en-US" altLang="zh-TW" sz="1500">
                <a:solidFill>
                  <a:srgbClr val="000000"/>
                </a:solidFill>
              </a:rPr>
              <a:t>VLAN </a:t>
            </a:r>
            <a:r>
              <a:rPr lang="zh-TW" altLang="en-US" sz="1500">
                <a:solidFill>
                  <a:srgbClr val="000000"/>
                </a:solidFill>
              </a:rPr>
              <a:t>標籤仍保持不變，並且尚未由第一台交換器檢查。 </a:t>
            </a:r>
          </a:p>
          <a:p>
            <a:pPr marL="285743" indent="-285743" algn="l">
              <a:buFont typeface="Arial" panose="020b0604020202020204" pitchFamily="34" charset="0"/>
              <a:buChar char="•"/>
            </a:pPr>
            <a:r>
              <a:rPr lang="zh-TW" altLang="zh-TW" sz="1500" b="1">
                <a:solidFill>
                  <a:srgbClr val="000000"/>
                </a:solidFill>
              </a:rPr>
              <a:t>步驟</a:t>
            </a:r>
            <a:r>
              <a:rPr lang="en-US" altLang="zh-TW" sz="1500" b="1">
                <a:solidFill>
                  <a:srgbClr val="000000"/>
                </a:solidFill>
              </a:rPr>
              <a:t> 3</a:t>
            </a:r>
            <a:r>
              <a:rPr lang="zh-TW" altLang="en-US" sz="1500">
                <a:solidFill>
                  <a:srgbClr val="000000"/>
                </a:solidFill>
              </a:rPr>
              <a:t>：訊框到達它不知道它應該是為本機 </a:t>
            </a:r>
            <a:r>
              <a:rPr lang="en-US" altLang="zh-TW" sz="1500">
                <a:solidFill>
                  <a:srgbClr val="000000"/>
                </a:solidFill>
              </a:rPr>
              <a:t>VLAN </a:t>
            </a:r>
            <a:r>
              <a:rPr lang="zh-TW" altLang="en-US" sz="1500">
                <a:solidFill>
                  <a:srgbClr val="000000"/>
                </a:solidFill>
              </a:rPr>
              <a:t>的第二台交換器。傳送交換器並未標記原生 </a:t>
            </a:r>
            <a:r>
              <a:rPr lang="en-US" altLang="zh-TW" sz="1500">
                <a:solidFill>
                  <a:srgbClr val="000000"/>
                </a:solidFill>
              </a:rPr>
              <a:t>VLAN </a:t>
            </a:r>
            <a:r>
              <a:rPr lang="zh-TW" altLang="en-US" sz="1500">
                <a:solidFill>
                  <a:srgbClr val="000000"/>
                </a:solidFill>
              </a:rPr>
              <a:t>流量，如 </a:t>
            </a:r>
            <a:r>
              <a:rPr lang="en-US" altLang="zh-TW" sz="1500">
                <a:solidFill>
                  <a:srgbClr val="000000"/>
                </a:solidFill>
              </a:rPr>
              <a:t>802.1Q </a:t>
            </a:r>
            <a:r>
              <a:rPr lang="zh-TW" altLang="en-US" sz="1500">
                <a:solidFill>
                  <a:srgbClr val="000000"/>
                </a:solidFill>
              </a:rPr>
              <a:t>規格中所指定。第二個交換器只會查看威脅演員插入的內部 </a:t>
            </a:r>
            <a:r>
              <a:rPr lang="en-US" altLang="zh-TW" sz="1500">
                <a:solidFill>
                  <a:srgbClr val="000000"/>
                </a:solidFill>
              </a:rPr>
              <a:t>802.1Q </a:t>
            </a:r>
            <a:r>
              <a:rPr lang="zh-TW" altLang="en-US" sz="1500">
                <a:solidFill>
                  <a:srgbClr val="000000"/>
                </a:solidFill>
              </a:rPr>
              <a:t>標籤，並看到訊框是指定目的 </a:t>
            </a:r>
            <a:r>
              <a:rPr lang="en-US" altLang="zh-TW" sz="1500">
                <a:solidFill>
                  <a:srgbClr val="000000"/>
                </a:solidFill>
              </a:rPr>
              <a:t>VLAN</a:t>
            </a:r>
            <a:r>
              <a:rPr lang="zh-TW" altLang="en-US" sz="1500">
                <a:solidFill>
                  <a:srgbClr val="000000"/>
                </a:solidFill>
              </a:rPr>
              <a:t>。第二個交換器會將訊框傳送到目標或泛洪它，視目標是否有現有的 </a:t>
            </a:r>
            <a:r>
              <a:rPr lang="en-US" altLang="zh-TW" sz="1500">
                <a:solidFill>
                  <a:srgbClr val="000000"/>
                </a:solidFill>
              </a:rPr>
              <a:t>MAC </a:t>
            </a:r>
            <a:r>
              <a:rPr lang="zh-TW" altLang="en-US" sz="1500">
                <a:solidFill>
                  <a:srgbClr val="000000"/>
                </a:solidFill>
              </a:rPr>
              <a:t>位址表項目而定。 </a:t>
            </a:r>
          </a:p>
        </p:txBody>
      </p:sp>
      <p:sp>
        <p:nvSpPr>
          <p:cNvPr id="2" name="投影片編號版面配置區 1"/>
          <p:cNvSpPr>
            <a:spLocks noGrp="1"/>
          </p:cNvSpPr>
          <p:nvPr>
            <p:ph type="sldNum" sz="quarter" idx="12"/>
          </p:nvPr>
        </p:nvSpPr>
        <p:spPr/>
        <p:txBody>
          <a:bodyPr/>
          <a:lstStyle/>
          <a:p>
            <a:fld id="{4FAB73BC-B049-4115-A692-8D63A059BFB8}" type="slidenum">
              <a:rPr lang="en-US" smtClean="0"/>
              <a:t>780</a:t>
            </a:fld>
            <a:endParaRPr lang="en-US"/>
          </a:p>
        </p:txBody>
      </p:sp>
    </p:spTree>
    <p:extLst>
      <p:ext uri="{BB962C8B-B14F-4D97-AF65-F5344CB8AC3E}">
        <p14:creationId xmlns:p14="http://schemas.microsoft.com/office/powerpoint/2010/main" val="77758529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781.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89150"/>
            <a:ext cx="8345488" cy="73183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noAutofit/>
          </a:bodyPr>
          <a:lstStyle/>
          <a:p>
            <a:pPr marL="169859" indent="-169859">
              <a:spcAft>
                <a:spcPts val="600"/>
              </a:spcAft>
              <a:buFont typeface="Wingdings" panose="05000000000000000000" pitchFamily="2" charset="2"/>
            </a:pPr>
            <a:r>
              <a:rPr lang="en-US" altLang="zh-TW" sz="2700"/>
              <a:t>27.5</a:t>
            </a:r>
            <a:r>
              <a:rPr lang="en-US" altLang="zh-TW" sz="2700" smtClean="0"/>
              <a:t>LAN </a:t>
            </a:r>
            <a:r>
              <a:rPr lang="zh-TW" altLang="en-US" sz="2700"/>
              <a:t>攻擊</a:t>
            </a:r>
            <a:br>
              <a:rPr lang="en-US" sz="2700"/>
            </a:br>
            <a:r>
              <a:rPr lang="en-US" altLang="zh-TW" sz="2700"/>
              <a:t>VLAN </a:t>
            </a:r>
            <a:r>
              <a:rPr lang="zh-TW" altLang="en-US" sz="2700"/>
              <a:t>雙重標籤攻擊</a:t>
            </a:r>
            <a:r>
              <a:rPr lang="en-US" altLang="zh-TW" sz="2700"/>
              <a:t>(</a:t>
            </a:r>
            <a:r>
              <a:rPr lang="zh-TW" altLang="en-US" sz="2700"/>
              <a:t>續</a:t>
            </a:r>
            <a:r>
              <a:rPr lang="en-US" altLang="zh-TW" sz="2700"/>
              <a:t>) </a:t>
            </a:r>
          </a:p>
        </p:txBody>
      </p:sp>
      <p:sp>
        <p:nvSpPr>
          <p:cNvPr id="4" name="Content Placeholder 3">
            <a:extLst>
              <a:ext uri="{FF2B5EF4-FFF2-40B4-BE49-F238E27FC236}">
                <a16:creationId xmlns:a16="http://schemas.microsoft.com/office/drawing/2014/main" id="{F8ECADB4-1C1D-7B40-B8CF-8A1FA1C78DB6}"/>
              </a:ext>
            </a:extLst>
          </p:cNvPr>
          <p:cNvSpPr>
            <a:spLocks noGrp="1"/>
          </p:cNvSpPr>
          <p:nvPr>
            <p:ph idx="1"/>
          </p:nvPr>
        </p:nvSpPr>
        <p:spPr>
          <a:xfrm>
            <a:off x="474662" y="1620987"/>
            <a:ext cx="8280057" cy="3657998"/>
          </a:xfrm>
        </p:spPr>
        <p:txBody>
          <a:bodyPr/>
          <a:lstStyle/>
          <a:p>
            <a:pPr marL="0" indent="0" algn="l"/>
            <a:r>
              <a:rPr lang="en-US" altLang="zh-TW" sz="1600">
                <a:solidFill>
                  <a:srgbClr val="000000"/>
                </a:solidFill>
              </a:rPr>
              <a:t>VLAN </a:t>
            </a:r>
            <a:r>
              <a:rPr lang="zh-TW" altLang="en-US" sz="1600">
                <a:solidFill>
                  <a:srgbClr val="000000"/>
                </a:solidFill>
              </a:rPr>
              <a:t>雙重標籤攻擊是單向的，只有當攻擊者連接到駐留在相同 </a:t>
            </a:r>
            <a:r>
              <a:rPr lang="en-US" altLang="zh-TW" sz="1600">
                <a:solidFill>
                  <a:srgbClr val="000000"/>
                </a:solidFill>
              </a:rPr>
              <a:t>VLAN </a:t>
            </a:r>
            <a:r>
              <a:rPr lang="zh-TW" altLang="en-US" sz="1600">
                <a:solidFill>
                  <a:srgbClr val="000000"/>
                </a:solidFill>
              </a:rPr>
              <a:t>作為中繼連接埠的本機 </a:t>
            </a:r>
            <a:r>
              <a:rPr lang="en-US" altLang="zh-TW" sz="1600">
                <a:solidFill>
                  <a:srgbClr val="000000"/>
                </a:solidFill>
              </a:rPr>
              <a:t>VLAN </a:t>
            </a:r>
            <a:r>
              <a:rPr lang="zh-TW" altLang="en-US" sz="1600">
                <a:solidFill>
                  <a:srgbClr val="000000"/>
                </a:solidFill>
              </a:rPr>
              <a:t>的連接埠才有效。這個想法是，雙重標籤允許攻擊者將資料發送到 </a:t>
            </a:r>
            <a:r>
              <a:rPr lang="en-US" altLang="zh-TW" sz="1600">
                <a:solidFill>
                  <a:srgbClr val="000000"/>
                </a:solidFill>
              </a:rPr>
              <a:t>VLAN </a:t>
            </a:r>
            <a:r>
              <a:rPr lang="zh-TW" altLang="en-US" sz="1600">
                <a:solidFill>
                  <a:srgbClr val="000000"/>
                </a:solidFill>
              </a:rPr>
              <a:t>上的主機或伺服器，否則將被某種類型的訪問控制設定阻止。據推測，返回流量也將被允許，因此攻擊者能夠與通常封鎖的 </a:t>
            </a:r>
            <a:r>
              <a:rPr lang="en-US" altLang="zh-TW" sz="1600">
                <a:solidFill>
                  <a:srgbClr val="000000"/>
                </a:solidFill>
              </a:rPr>
              <a:t>VLAN </a:t>
            </a:r>
            <a:r>
              <a:rPr lang="zh-TW" altLang="en-US" sz="1600">
                <a:solidFill>
                  <a:srgbClr val="000000"/>
                </a:solidFill>
              </a:rPr>
              <a:t>上的設備進行通信。</a:t>
            </a:r>
          </a:p>
          <a:p>
            <a:pPr marL="0" indent="0" algn="l"/>
            <a:endParaRPr lang="en-US" sz="1600">
              <a:solidFill>
                <a:srgbClr val="000000"/>
              </a:solidFill>
            </a:endParaRPr>
          </a:p>
          <a:p>
            <a:pPr marL="0" indent="0" algn="l"/>
            <a:r>
              <a:rPr lang="en-US" altLang="zh-TW" sz="1600" b="1">
                <a:solidFill>
                  <a:srgbClr val="000000"/>
                </a:solidFill>
              </a:rPr>
              <a:t>VLAN </a:t>
            </a:r>
            <a:r>
              <a:rPr lang="zh-TW" altLang="en-US" sz="1600" b="1">
                <a:solidFill>
                  <a:srgbClr val="000000"/>
                </a:solidFill>
              </a:rPr>
              <a:t>攻擊緩解 </a:t>
            </a:r>
            <a:r>
              <a:rPr lang="en-US" altLang="zh-TW" sz="1600" b="1">
                <a:solidFill>
                  <a:srgbClr val="000000"/>
                </a:solidFill>
              </a:rPr>
              <a:t>- </a:t>
            </a:r>
            <a:r>
              <a:rPr lang="en-US" altLang="zh-TW" sz="1600">
                <a:solidFill>
                  <a:srgbClr val="000000"/>
                </a:solidFill>
              </a:rPr>
              <a:t>VLAN </a:t>
            </a:r>
            <a:r>
              <a:rPr lang="zh-TW" altLang="en-US" sz="1600">
                <a:solidFill>
                  <a:srgbClr val="000000"/>
                </a:solidFill>
              </a:rPr>
              <a:t>跳躍和 </a:t>
            </a:r>
            <a:r>
              <a:rPr lang="en-US" altLang="zh-TW" sz="1600">
                <a:solidFill>
                  <a:srgbClr val="000000"/>
                </a:solidFill>
              </a:rPr>
              <a:t>VLAN </a:t>
            </a:r>
            <a:r>
              <a:rPr lang="zh-TW" altLang="en-US" sz="1600">
                <a:solidFill>
                  <a:srgbClr val="000000"/>
                </a:solidFill>
              </a:rPr>
              <a:t>雙重標籤攻擊可以通過實作以下中繼安全準則，如前一個單元所討論的那樣：</a:t>
            </a:r>
          </a:p>
          <a:p>
            <a:pPr marL="415975" lvl="1" indent="-342892">
              <a:buFont typeface="Arial" panose="020b0604020202020204" pitchFamily="34" charset="0"/>
              <a:buChar char="•"/>
            </a:pPr>
            <a:r>
              <a:rPr lang="zh-TW" altLang="en-US" sz="1600">
                <a:solidFill>
                  <a:srgbClr val="000000"/>
                </a:solidFill>
              </a:rPr>
              <a:t>停用所有存取連接埠上的中繼功能。</a:t>
            </a:r>
          </a:p>
          <a:p>
            <a:pPr marL="415975" lvl="1" indent="-342892">
              <a:buFont typeface="Arial" panose="020b0604020202020204" pitchFamily="34" charset="0"/>
              <a:buChar char="•"/>
            </a:pPr>
            <a:r>
              <a:rPr lang="zh-TW" altLang="en-US" sz="1600">
                <a:solidFill>
                  <a:srgbClr val="000000"/>
                </a:solidFill>
              </a:rPr>
              <a:t>停用中繼連結上的自動中繼，以便必須手動啟用中繼。</a:t>
            </a:r>
          </a:p>
          <a:p>
            <a:pPr marL="415975" lvl="1" indent="-342892">
              <a:buFont typeface="Arial" panose="020b0604020202020204" pitchFamily="34" charset="0"/>
              <a:buChar char="•"/>
            </a:pPr>
            <a:r>
              <a:rPr lang="zh-TW" altLang="en-US" sz="1600">
                <a:solidFill>
                  <a:srgbClr val="000000"/>
                </a:solidFill>
              </a:rPr>
              <a:t>請確定原生 </a:t>
            </a:r>
            <a:r>
              <a:rPr lang="en-US" altLang="zh-TW" sz="1600">
                <a:solidFill>
                  <a:srgbClr val="000000"/>
                </a:solidFill>
              </a:rPr>
              <a:t>VLAN </a:t>
            </a:r>
            <a:r>
              <a:rPr lang="zh-TW" altLang="en-US" sz="1600">
                <a:solidFill>
                  <a:srgbClr val="000000"/>
                </a:solidFill>
              </a:rPr>
              <a:t>僅用於中繼連結。</a:t>
            </a:r>
          </a:p>
          <a:p>
            <a:pPr marL="342892" indent="-342892" algn="l">
              <a:buFont typeface="Arial" panose="020b0604020202020204" pitchFamily="34" charset="0"/>
              <a:buChar char="•"/>
            </a:pPr>
            <a:endParaRPr lang="en-US" sz="1400">
              <a:solidFill>
                <a:srgbClr val="000000"/>
              </a:solidFill>
            </a:endParaRPr>
          </a:p>
        </p:txBody>
      </p:sp>
      <p:sp>
        <p:nvSpPr>
          <p:cNvPr id="2" name="投影片編號版面配置區 1"/>
          <p:cNvSpPr>
            <a:spLocks noGrp="1"/>
          </p:cNvSpPr>
          <p:nvPr>
            <p:ph type="sldNum" sz="quarter" idx="12"/>
          </p:nvPr>
        </p:nvSpPr>
        <p:spPr/>
        <p:txBody>
          <a:bodyPr/>
          <a:lstStyle/>
          <a:p>
            <a:fld id="{4FAB73BC-B049-4115-A692-8D63A059BFB8}" type="slidenum">
              <a:rPr lang="en-US" smtClean="0"/>
              <a:t>781</a:t>
            </a:fld>
            <a:endParaRPr lang="en-US"/>
          </a:p>
        </p:txBody>
      </p:sp>
    </p:spTree>
    <p:extLst>
      <p:ext uri="{BB962C8B-B14F-4D97-AF65-F5344CB8AC3E}">
        <p14:creationId xmlns:p14="http://schemas.microsoft.com/office/powerpoint/2010/main" val="427311352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782.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89150"/>
            <a:ext cx="8345488" cy="73183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noAutofit/>
          </a:bodyPr>
          <a:lstStyle/>
          <a:p>
            <a:pPr marL="169859" indent="-169859">
              <a:spcAft>
                <a:spcPts val="600"/>
              </a:spcAft>
              <a:buFont typeface="Wingdings" panose="05000000000000000000" pitchFamily="2" charset="2"/>
            </a:pPr>
            <a:r>
              <a:rPr lang="en-US" altLang="zh-TW" sz="2700"/>
              <a:t>27.5</a:t>
            </a:r>
            <a:r>
              <a:rPr lang="zh-TW" altLang="en-US" sz="2700" smtClean="0"/>
              <a:t>區域網路</a:t>
            </a:r>
            <a:r>
              <a:rPr lang="zh-TW" altLang="en-US" sz="2700"/>
              <a:t>攻擊</a:t>
            </a:r>
            <a:br>
              <a:rPr lang="en-US" sz="2700"/>
            </a:br>
            <a:r>
              <a:rPr lang="en-US" altLang="zh-TW" sz="2700"/>
              <a:t>DHCP </a:t>
            </a:r>
            <a:r>
              <a:rPr lang="zh-TW" altLang="en-US" sz="2700"/>
              <a:t>訊息</a:t>
            </a:r>
          </a:p>
        </p:txBody>
      </p:sp>
      <p:sp>
        <p:nvSpPr>
          <p:cNvPr id="5" name="Content Placeholder 4">
            <a:extLst>
              <a:ext uri="{FF2B5EF4-FFF2-40B4-BE49-F238E27FC236}">
                <a16:creationId xmlns:a16="http://schemas.microsoft.com/office/drawing/2014/main" id="{A15A5F89-F3B9-DD46-896D-C4DF6594A77C}"/>
              </a:ext>
            </a:extLst>
          </p:cNvPr>
          <p:cNvSpPr>
            <a:spLocks noGrp="1"/>
          </p:cNvSpPr>
          <p:nvPr>
            <p:ph idx="1"/>
          </p:nvPr>
        </p:nvSpPr>
        <p:spPr>
          <a:xfrm>
            <a:off x="123826" y="1620987"/>
            <a:ext cx="8630894" cy="752639"/>
          </a:xfrm>
        </p:spPr>
        <p:txBody>
          <a:bodyPr/>
          <a:lstStyle/>
          <a:p>
            <a:pPr marL="0" indent="0" algn="l"/>
            <a:r>
              <a:rPr lang="en-US" altLang="zh-TW" sz="1600">
                <a:solidFill>
                  <a:srgbClr val="000000"/>
                </a:solidFill>
              </a:rPr>
              <a:t>DHCP </a:t>
            </a:r>
            <a:r>
              <a:rPr lang="zh-TW" altLang="en-US" sz="1600">
                <a:solidFill>
                  <a:srgbClr val="000000"/>
                </a:solidFill>
              </a:rPr>
              <a:t>伺服器動態地提供 </a:t>
            </a:r>
            <a:r>
              <a:rPr lang="en-US" altLang="zh-TW" sz="1600">
                <a:solidFill>
                  <a:srgbClr val="000000"/>
                </a:solidFill>
              </a:rPr>
              <a:t>IP </a:t>
            </a:r>
            <a:r>
              <a:rPr lang="zh-TW" altLang="en-US" sz="1600">
                <a:solidFill>
                  <a:srgbClr val="000000"/>
                </a:solidFill>
              </a:rPr>
              <a:t>設定資訊，包括 </a:t>
            </a:r>
            <a:r>
              <a:rPr lang="en-US" altLang="zh-TW" sz="1600">
                <a:solidFill>
                  <a:srgbClr val="000000"/>
                </a:solidFill>
              </a:rPr>
              <a:t>IP </a:t>
            </a:r>
            <a:r>
              <a:rPr lang="zh-TW" altLang="en-US" sz="1600">
                <a:solidFill>
                  <a:srgbClr val="000000"/>
                </a:solidFill>
              </a:rPr>
              <a:t>位址、子網路遮罩、預設閘道、</a:t>
            </a:r>
            <a:r>
              <a:rPr lang="en-US" altLang="zh-TW" sz="1600">
                <a:solidFill>
                  <a:srgbClr val="000000"/>
                </a:solidFill>
              </a:rPr>
              <a:t>DNS </a:t>
            </a:r>
            <a:r>
              <a:rPr lang="zh-TW" altLang="en-US" sz="1600">
                <a:solidFill>
                  <a:srgbClr val="000000"/>
                </a:solidFill>
              </a:rPr>
              <a:t>伺服器等給用戶端。下圖顯示用戶端與伺服器之間 </a:t>
            </a:r>
            <a:r>
              <a:rPr lang="en-US" altLang="zh-TW" sz="1600">
                <a:solidFill>
                  <a:srgbClr val="000000"/>
                </a:solidFill>
              </a:rPr>
              <a:t>DHCP </a:t>
            </a:r>
            <a:r>
              <a:rPr lang="zh-TW" altLang="en-US" sz="1600">
                <a:solidFill>
                  <a:srgbClr val="000000"/>
                </a:solidFill>
              </a:rPr>
              <a:t>訊息交換順序的檢閱。</a:t>
            </a:r>
          </a:p>
        </p:txBody>
      </p:sp>
      <p:pic>
        <p:nvPicPr>
          <p:cNvPr id="2" name="Picture 1">
            <a:extLst>
              <a:ext uri="{FF2B5EF4-FFF2-40B4-BE49-F238E27FC236}">
                <a16:creationId xmlns:a16="http://schemas.microsoft.com/office/drawing/2014/main" id="{DA506D23-2044-4AB4-94F2-70B8DD874520}"/>
              </a:ext>
            </a:extLst>
          </p:cNvPr>
          <p:cNvPicPr>
            <a:picLocks noChangeAspect="1"/>
          </p:cNvPicPr>
          <p:nvPr/>
        </p:nvPicPr>
        <p:blipFill>
          <a:blip r:embed="rId3"/>
          <a:stretch>
            <a:fillRect/>
          </a:stretch>
        </p:blipFill>
        <p:spPr>
          <a:xfrm>
            <a:off x="1737393" y="2459351"/>
            <a:ext cx="4546853" cy="3177549"/>
          </a:xfrm>
          <a:prstGeom prst="rect">
            <a:avLst/>
          </a:prstGeom>
        </p:spPr>
      </p:pic>
      <p:sp>
        <p:nvSpPr>
          <p:cNvPr id="4" name="投影片編號版面配置區 3"/>
          <p:cNvSpPr>
            <a:spLocks noGrp="1"/>
          </p:cNvSpPr>
          <p:nvPr>
            <p:ph type="sldNum" sz="quarter" idx="12"/>
          </p:nvPr>
        </p:nvSpPr>
        <p:spPr/>
        <p:txBody>
          <a:bodyPr/>
          <a:lstStyle/>
          <a:p>
            <a:fld id="{4FAB73BC-B049-4115-A692-8D63A059BFB8}" type="slidenum">
              <a:rPr lang="en-US" smtClean="0"/>
              <a:t>782</a:t>
            </a:fld>
            <a:endParaRPr lang="en-US"/>
          </a:p>
        </p:txBody>
      </p:sp>
    </p:spTree>
    <p:extLst>
      <p:ext uri="{BB962C8B-B14F-4D97-AF65-F5344CB8AC3E}">
        <p14:creationId xmlns:p14="http://schemas.microsoft.com/office/powerpoint/2010/main" val="283187018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783.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89150"/>
            <a:ext cx="8345488" cy="73183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noAutofit/>
          </a:bodyPr>
          <a:lstStyle/>
          <a:p>
            <a:pPr marL="169859" indent="-169859">
              <a:spcAft>
                <a:spcPts val="600"/>
              </a:spcAft>
              <a:buFont typeface="Wingdings" panose="05000000000000000000" pitchFamily="2" charset="2"/>
            </a:pPr>
            <a:r>
              <a:rPr lang="en-US" altLang="zh-TW" sz="2700"/>
              <a:t>27.5</a:t>
            </a:r>
            <a:r>
              <a:rPr lang="zh-TW" altLang="en-US" sz="2700" smtClean="0"/>
              <a:t>區域網路</a:t>
            </a:r>
            <a:r>
              <a:rPr lang="zh-TW" altLang="en-US" sz="2700"/>
              <a:t>攻擊</a:t>
            </a:r>
            <a:br>
              <a:rPr lang="en-US" sz="2700"/>
            </a:br>
            <a:r>
              <a:rPr lang="en-US" altLang="zh-TW" sz="2700"/>
              <a:t>DHCP </a:t>
            </a:r>
            <a:r>
              <a:rPr lang="zh-TW" altLang="en-US" sz="2700"/>
              <a:t>攻擊</a:t>
            </a:r>
          </a:p>
        </p:txBody>
      </p:sp>
      <p:sp>
        <p:nvSpPr>
          <p:cNvPr id="5" name="Content Placeholder 4">
            <a:extLst>
              <a:ext uri="{FF2B5EF4-FFF2-40B4-BE49-F238E27FC236}">
                <a16:creationId xmlns:a16="http://schemas.microsoft.com/office/drawing/2014/main" id="{A15A5F89-F3B9-DD46-896D-C4DF6594A77C}"/>
              </a:ext>
            </a:extLst>
          </p:cNvPr>
          <p:cNvSpPr>
            <a:spLocks noGrp="1"/>
          </p:cNvSpPr>
          <p:nvPr>
            <p:ph idx="1"/>
          </p:nvPr>
        </p:nvSpPr>
        <p:spPr>
          <a:xfrm>
            <a:off x="474662" y="1620987"/>
            <a:ext cx="8280057" cy="3657998"/>
          </a:xfrm>
        </p:spPr>
        <p:txBody>
          <a:bodyPr/>
          <a:lstStyle/>
          <a:p>
            <a:pPr marL="0" indent="0" algn="l"/>
            <a:r>
              <a:rPr lang="en-US" altLang="zh-TW" sz="1600">
                <a:solidFill>
                  <a:srgbClr val="000000"/>
                </a:solidFill>
              </a:rPr>
              <a:t>DHCP </a:t>
            </a:r>
            <a:r>
              <a:rPr lang="zh-TW" altLang="en-US" sz="1600">
                <a:solidFill>
                  <a:srgbClr val="000000"/>
                </a:solidFill>
              </a:rPr>
              <a:t>攻擊的兩種類型是 </a:t>
            </a:r>
            <a:r>
              <a:rPr lang="en-US" altLang="zh-TW" sz="1600">
                <a:solidFill>
                  <a:srgbClr val="000000"/>
                </a:solidFill>
              </a:rPr>
              <a:t>DHCP </a:t>
            </a:r>
            <a:r>
              <a:rPr lang="zh-TW" altLang="en-US" sz="1600">
                <a:solidFill>
                  <a:srgbClr val="000000"/>
                </a:solidFill>
              </a:rPr>
              <a:t>飢餓和 </a:t>
            </a:r>
            <a:r>
              <a:rPr lang="en-US" altLang="zh-TW" sz="1600">
                <a:solidFill>
                  <a:srgbClr val="000000"/>
                </a:solidFill>
              </a:rPr>
              <a:t>DHCP </a:t>
            </a:r>
            <a:r>
              <a:rPr lang="zh-TW" altLang="en-US" sz="1600">
                <a:solidFill>
                  <a:srgbClr val="000000"/>
                </a:solidFill>
              </a:rPr>
              <a:t>欺騙。透過實作 </a:t>
            </a:r>
            <a:r>
              <a:rPr lang="en-US" altLang="zh-TW" sz="1600">
                <a:solidFill>
                  <a:srgbClr val="000000"/>
                </a:solidFill>
              </a:rPr>
              <a:t>DHCP </a:t>
            </a:r>
            <a:r>
              <a:rPr lang="zh-TW" altLang="en-US" sz="1600">
                <a:solidFill>
                  <a:srgbClr val="000000"/>
                </a:solidFill>
              </a:rPr>
              <a:t>偵聽來減輕這兩種攻擊。</a:t>
            </a:r>
          </a:p>
          <a:p>
            <a:pPr marL="342892" indent="-342892" algn="l">
              <a:buFont typeface="Arial" panose="020b0604020202020204" pitchFamily="34" charset="0"/>
              <a:buChar char="•"/>
            </a:pPr>
            <a:r>
              <a:rPr lang="en-US" altLang="zh-TW" sz="1600" b="1">
                <a:solidFill>
                  <a:srgbClr val="000000"/>
                </a:solidFill>
              </a:rPr>
              <a:t>DHCP </a:t>
            </a:r>
            <a:r>
              <a:rPr lang="zh-TW" altLang="en-US" sz="1600" b="1">
                <a:solidFill>
                  <a:srgbClr val="000000"/>
                </a:solidFill>
              </a:rPr>
              <a:t>飢餓攻擊 </a:t>
            </a:r>
            <a:r>
              <a:rPr lang="en-US" altLang="zh-TW" sz="1600" b="1">
                <a:solidFill>
                  <a:srgbClr val="000000"/>
                </a:solidFill>
              </a:rPr>
              <a:t>—</a:t>
            </a:r>
            <a:r>
              <a:rPr lang="zh-TW" altLang="en-US" sz="1600">
                <a:solidFill>
                  <a:srgbClr val="000000"/>
                </a:solidFill>
              </a:rPr>
              <a:t> 此攻擊的目標是建立連接用戶端的 </a:t>
            </a:r>
            <a:r>
              <a:rPr lang="en-US" altLang="zh-TW" sz="1600">
                <a:solidFill>
                  <a:srgbClr val="000000"/>
                </a:solidFill>
              </a:rPr>
              <a:t>DoS</a:t>
            </a:r>
            <a:r>
              <a:rPr lang="zh-TW" altLang="en-US" sz="1600">
                <a:solidFill>
                  <a:srgbClr val="000000"/>
                </a:solidFill>
              </a:rPr>
              <a:t>。</a:t>
            </a:r>
            <a:r>
              <a:rPr lang="en-US" altLang="zh-TW" sz="1600">
                <a:solidFill>
                  <a:srgbClr val="000000"/>
                </a:solidFill>
              </a:rPr>
              <a:t>DHCP </a:t>
            </a:r>
            <a:r>
              <a:rPr lang="zh-TW" altLang="en-US" sz="1600">
                <a:solidFill>
                  <a:srgbClr val="000000"/>
                </a:solidFill>
              </a:rPr>
              <a:t>飢餓攻擊需要一個攻擊工具，例如 </a:t>
            </a:r>
            <a:r>
              <a:rPr lang="en-US" altLang="zh-TW" sz="1600">
                <a:solidFill>
                  <a:srgbClr val="000000"/>
                </a:solidFill>
              </a:rPr>
              <a:t>Gobbler</a:t>
            </a:r>
            <a:r>
              <a:rPr lang="zh-TW" altLang="en-US" sz="1600">
                <a:solidFill>
                  <a:srgbClr val="000000"/>
                </a:solidFill>
              </a:rPr>
              <a:t>。</a:t>
            </a:r>
            <a:r>
              <a:rPr lang="en-US" altLang="zh-TW" sz="1600">
                <a:solidFill>
                  <a:srgbClr val="000000"/>
                </a:solidFill>
              </a:rPr>
              <a:t>Gobbler </a:t>
            </a:r>
            <a:r>
              <a:rPr lang="zh-TW" altLang="en-US" sz="1600">
                <a:solidFill>
                  <a:srgbClr val="000000"/>
                </a:solidFill>
              </a:rPr>
              <a:t>具有查看可租用 </a:t>
            </a:r>
            <a:r>
              <a:rPr lang="en-US" altLang="zh-TW" sz="1600">
                <a:solidFill>
                  <a:srgbClr val="000000"/>
                </a:solidFill>
              </a:rPr>
              <a:t>IP </a:t>
            </a:r>
            <a:r>
              <a:rPr lang="zh-TW" altLang="en-US" sz="1600">
                <a:solidFill>
                  <a:srgbClr val="000000"/>
                </a:solidFill>
              </a:rPr>
              <a:t>地址的整個範圍，並嘗試租用它們的能力。具體來說，它會建立具有虛假 </a:t>
            </a:r>
            <a:r>
              <a:rPr lang="en-US" altLang="zh-TW" sz="1600">
                <a:solidFill>
                  <a:srgbClr val="000000"/>
                </a:solidFill>
              </a:rPr>
              <a:t>MAC </a:t>
            </a:r>
            <a:r>
              <a:rPr lang="zh-TW" altLang="en-US" sz="1600">
                <a:solidFill>
                  <a:srgbClr val="000000"/>
                </a:solidFill>
              </a:rPr>
              <a:t>位址的 </a:t>
            </a:r>
            <a:r>
              <a:rPr lang="en-US" altLang="zh-TW" sz="1600">
                <a:solidFill>
                  <a:srgbClr val="000000"/>
                </a:solidFill>
              </a:rPr>
              <a:t>DHCP </a:t>
            </a:r>
            <a:r>
              <a:rPr lang="zh-TW" altLang="en-US" sz="1600">
                <a:solidFill>
                  <a:srgbClr val="000000"/>
                </a:solidFill>
              </a:rPr>
              <a:t>探索訊息。 </a:t>
            </a:r>
          </a:p>
          <a:p>
            <a:pPr marL="342892" indent="-342892" algn="l">
              <a:buFont typeface="Arial" panose="020b0604020202020204" pitchFamily="34" charset="0"/>
              <a:buChar char="•"/>
            </a:pPr>
            <a:r>
              <a:rPr lang="en-US" altLang="zh-TW" sz="1600" b="1">
                <a:solidFill>
                  <a:srgbClr val="000000"/>
                </a:solidFill>
              </a:rPr>
              <a:t>DHCP </a:t>
            </a:r>
            <a:r>
              <a:rPr lang="zh-TW" altLang="en-US" sz="1600" b="1">
                <a:solidFill>
                  <a:srgbClr val="000000"/>
                </a:solidFill>
              </a:rPr>
              <a:t>詐騙攻擊 </a:t>
            </a:r>
            <a:r>
              <a:rPr lang="en-US" altLang="zh-TW" sz="1600" b="1">
                <a:solidFill>
                  <a:srgbClr val="000000"/>
                </a:solidFill>
              </a:rPr>
              <a:t>—</a:t>
            </a:r>
            <a:r>
              <a:rPr lang="zh-TW" altLang="en-US" sz="1600">
                <a:solidFill>
                  <a:srgbClr val="000000"/>
                </a:solidFill>
              </a:rPr>
              <a:t> 當</a:t>
            </a:r>
            <a:r>
              <a:rPr lang="zh-TW" altLang="en-US" sz="1600" b="1">
                <a:solidFill>
                  <a:srgbClr val="000000"/>
                </a:solidFill>
              </a:rPr>
              <a:t> </a:t>
            </a:r>
            <a:r>
              <a:rPr lang="zh-TW" altLang="en-US" sz="1600">
                <a:solidFill>
                  <a:srgbClr val="000000"/>
                </a:solidFill>
              </a:rPr>
              <a:t> 惡意 </a:t>
            </a:r>
            <a:r>
              <a:rPr lang="en-US" altLang="zh-TW" sz="1600">
                <a:solidFill>
                  <a:srgbClr val="000000"/>
                </a:solidFill>
              </a:rPr>
              <a:t>DHCP </a:t>
            </a:r>
            <a:r>
              <a:rPr lang="zh-TW" altLang="en-US" sz="1600">
                <a:solidFill>
                  <a:srgbClr val="000000"/>
                </a:solidFill>
              </a:rPr>
              <a:t>伺服器連線到網路，並提供錯誤的 </a:t>
            </a:r>
            <a:r>
              <a:rPr lang="en-US" altLang="zh-TW" sz="1600">
                <a:solidFill>
                  <a:srgbClr val="000000"/>
                </a:solidFill>
              </a:rPr>
              <a:t>IP </a:t>
            </a:r>
            <a:r>
              <a:rPr lang="zh-TW" altLang="en-US" sz="1600">
                <a:solidFill>
                  <a:srgbClr val="000000"/>
                </a:solidFill>
              </a:rPr>
              <a:t>設定參數給合法用戶端時，就會發生這種情況。惡意伺服器可能會提供各種誤導性資訊，包括：</a:t>
            </a:r>
          </a:p>
          <a:p>
            <a:pPr marL="488998" lvl="2" indent="-342892">
              <a:buFont typeface="Arial" panose="020b0604020202020204" pitchFamily="34" charset="0"/>
              <a:buChar char="•"/>
            </a:pPr>
            <a:r>
              <a:rPr lang="zh-TW" b="1">
                <a:solidFill>
                  <a:srgbClr val="000000"/>
                </a:solidFill>
              </a:rPr>
              <a:t>錯誤的預設閘道</a:t>
            </a:r>
            <a:r>
              <a:rPr lang="zh-TW">
                <a:solidFill>
                  <a:srgbClr val="000000"/>
                </a:solidFill>
              </a:rPr>
              <a:t> - 惡意伺服器提供無效的閘道或其主機的 IP 位址，以建立攔截式攻擊。這可能會完全無法檢測入侵者截獲通過網路的資料流。 </a:t>
            </a:r>
          </a:p>
          <a:p>
            <a:pPr marL="488998" lvl="2" indent="-342892">
              <a:buFont typeface="Arial" panose="020b0604020202020204" pitchFamily="34" charset="0"/>
              <a:buChar char="•"/>
            </a:pPr>
            <a:r>
              <a:rPr lang="zh-TW" b="1">
                <a:solidFill>
                  <a:srgbClr val="000000"/>
                </a:solidFill>
              </a:rPr>
              <a:t>錯誤的 DNS 伺服器</a:t>
            </a:r>
            <a:r>
              <a:rPr lang="zh-TW">
                <a:solidFill>
                  <a:srgbClr val="000000"/>
                </a:solidFill>
              </a:rPr>
              <a:t> - 惡意伺服器提供不正確的 DNS 伺服器位址，將使用者指向惡意的網站。 </a:t>
            </a:r>
          </a:p>
          <a:p>
            <a:pPr marL="488998" lvl="2" indent="-342892">
              <a:buFont typeface="Arial" panose="020b0604020202020204" pitchFamily="34" charset="0"/>
              <a:buChar char="•"/>
            </a:pPr>
            <a:r>
              <a:rPr lang="zh-TW" b="1">
                <a:solidFill>
                  <a:srgbClr val="000000"/>
                </a:solidFill>
              </a:rPr>
              <a:t>錯誤的 IP 位址</a:t>
            </a:r>
            <a:r>
              <a:rPr lang="zh-TW">
                <a:solidFill>
                  <a:srgbClr val="000000"/>
                </a:solidFill>
              </a:rPr>
              <a:t> - 惡意伺服器提供無效的 IP 位址，有效地在 DHCP 用戶端上建立 DoS 攻擊。 </a:t>
            </a:r>
          </a:p>
          <a:p>
            <a:pPr marL="285743" indent="-285743" algn="l">
              <a:buFont typeface="Arial" panose="020b0604020202020204" pitchFamily="34" charset="0"/>
              <a:buChar char="•"/>
            </a:pPr>
            <a:endParaRPr lang="en-US" sz="1400">
              <a:solidFill>
                <a:srgbClr val="000000"/>
              </a:solidFill>
            </a:endParaRPr>
          </a:p>
        </p:txBody>
      </p:sp>
      <p:sp>
        <p:nvSpPr>
          <p:cNvPr id="2" name="投影片編號版面配置區 1"/>
          <p:cNvSpPr>
            <a:spLocks noGrp="1"/>
          </p:cNvSpPr>
          <p:nvPr>
            <p:ph type="sldNum" sz="quarter" idx="12"/>
          </p:nvPr>
        </p:nvSpPr>
        <p:spPr/>
        <p:txBody>
          <a:bodyPr/>
          <a:lstStyle/>
          <a:p>
            <a:fld id="{4FAB73BC-B049-4115-A692-8D63A059BFB8}" type="slidenum">
              <a:rPr lang="en-US" smtClean="0"/>
              <a:t>783</a:t>
            </a:fld>
            <a:endParaRPr lang="en-US"/>
          </a:p>
        </p:txBody>
      </p:sp>
    </p:spTree>
    <p:extLst>
      <p:ext uri="{BB962C8B-B14F-4D97-AF65-F5344CB8AC3E}">
        <p14:creationId xmlns:p14="http://schemas.microsoft.com/office/powerpoint/2010/main" val="122661700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784.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89150"/>
            <a:ext cx="8345488" cy="73183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noAutofit/>
          </a:bodyPr>
          <a:lstStyle/>
          <a:p>
            <a:pPr marL="169859" indent="-169859">
              <a:spcAft>
                <a:spcPts val="600"/>
              </a:spcAft>
              <a:buFont typeface="Wingdings" panose="05000000000000000000" pitchFamily="2" charset="2"/>
            </a:pPr>
            <a:r>
              <a:rPr lang="en-US" altLang="zh-TW" sz="2700"/>
              <a:t>27.5</a:t>
            </a:r>
            <a:r>
              <a:rPr lang="zh-TW" altLang="en-US" sz="2700" smtClean="0"/>
              <a:t>區域網路</a:t>
            </a:r>
            <a:r>
              <a:rPr lang="zh-TW" altLang="en-US" sz="2700"/>
              <a:t>攻擊</a:t>
            </a:r>
            <a:br>
              <a:rPr lang="en-US" sz="2700"/>
            </a:br>
            <a:r>
              <a:rPr lang="en-US" altLang="zh-TW" sz="2700"/>
              <a:t>ARP </a:t>
            </a:r>
            <a:r>
              <a:rPr lang="zh-TW" altLang="en-US" sz="2700"/>
              <a:t>攻擊</a:t>
            </a:r>
          </a:p>
        </p:txBody>
      </p:sp>
      <p:sp>
        <p:nvSpPr>
          <p:cNvPr id="5" name="Content Placeholder 4">
            <a:extLst>
              <a:ext uri="{FF2B5EF4-FFF2-40B4-BE49-F238E27FC236}">
                <a16:creationId xmlns:a16="http://schemas.microsoft.com/office/drawing/2014/main" id="{371C3F83-A506-0242-BF2F-B361DEA2DB2A}"/>
              </a:ext>
            </a:extLst>
          </p:cNvPr>
          <p:cNvSpPr>
            <a:spLocks noGrp="1"/>
          </p:cNvSpPr>
          <p:nvPr>
            <p:ph idx="1"/>
          </p:nvPr>
        </p:nvSpPr>
        <p:spPr>
          <a:xfrm>
            <a:off x="190501" y="1620987"/>
            <a:ext cx="8564219" cy="3657998"/>
          </a:xfrm>
        </p:spPr>
        <p:txBody>
          <a:bodyPr/>
          <a:lstStyle/>
          <a:p>
            <a:pPr marL="285743" indent="-285743" algn="l">
              <a:buFont typeface="Arial" panose="020b0604020202020204" pitchFamily="34" charset="0"/>
              <a:buChar char="•"/>
            </a:pPr>
            <a:r>
              <a:rPr lang="zh-TW" altLang="en-US" sz="1500">
                <a:solidFill>
                  <a:srgbClr val="000000"/>
                </a:solidFill>
              </a:rPr>
              <a:t>主機廣播 </a:t>
            </a:r>
            <a:r>
              <a:rPr lang="en-US" altLang="zh-TW" sz="1500">
                <a:solidFill>
                  <a:srgbClr val="000000"/>
                </a:solidFill>
              </a:rPr>
              <a:t>ARP </a:t>
            </a:r>
            <a:r>
              <a:rPr lang="zh-TW" altLang="en-US" sz="1500">
                <a:solidFill>
                  <a:srgbClr val="000000"/>
                </a:solidFill>
              </a:rPr>
              <a:t>請求，以確定與目的 </a:t>
            </a:r>
            <a:r>
              <a:rPr lang="en-US" altLang="zh-TW" sz="1500">
                <a:solidFill>
                  <a:srgbClr val="000000"/>
                </a:solidFill>
              </a:rPr>
              <a:t>IP </a:t>
            </a:r>
            <a:r>
              <a:rPr lang="zh-TW" altLang="en-US" sz="1500">
                <a:solidFill>
                  <a:srgbClr val="000000"/>
                </a:solidFill>
              </a:rPr>
              <a:t>地址主機的 </a:t>
            </a:r>
            <a:r>
              <a:rPr lang="en-US" altLang="zh-TW" sz="1500">
                <a:solidFill>
                  <a:srgbClr val="000000"/>
                </a:solidFill>
              </a:rPr>
              <a:t>MAC </a:t>
            </a:r>
            <a:r>
              <a:rPr lang="zh-TW" altLang="en-US" sz="1500">
                <a:solidFill>
                  <a:srgbClr val="000000"/>
                </a:solidFill>
              </a:rPr>
              <a:t>地址。子網路上的所有主機都會接收並處理 </a:t>
            </a:r>
            <a:r>
              <a:rPr lang="en-US" altLang="zh-TW" sz="1500">
                <a:solidFill>
                  <a:srgbClr val="000000"/>
                </a:solidFill>
              </a:rPr>
              <a:t>ARP </a:t>
            </a:r>
            <a:r>
              <a:rPr lang="zh-TW" altLang="en-US" sz="1500">
                <a:solidFill>
                  <a:srgbClr val="000000"/>
                </a:solidFill>
              </a:rPr>
              <a:t>要求。</a:t>
            </a:r>
            <a:r>
              <a:rPr lang="en-US" altLang="zh-TW" sz="1500">
                <a:solidFill>
                  <a:srgbClr val="000000"/>
                </a:solidFill>
              </a:rPr>
              <a:t>ARP </a:t>
            </a:r>
            <a:r>
              <a:rPr lang="zh-TW" altLang="en-US" sz="1500">
                <a:solidFill>
                  <a:srgbClr val="000000"/>
                </a:solidFill>
              </a:rPr>
              <a:t>請求中具有相符 </a:t>
            </a:r>
            <a:r>
              <a:rPr lang="en-US" altLang="zh-TW" sz="1500">
                <a:solidFill>
                  <a:srgbClr val="000000"/>
                </a:solidFill>
              </a:rPr>
              <a:t>IP </a:t>
            </a:r>
            <a:r>
              <a:rPr lang="zh-TW" altLang="en-US" sz="1500">
                <a:solidFill>
                  <a:srgbClr val="000000"/>
                </a:solidFill>
              </a:rPr>
              <a:t>位址的主機會傳送 </a:t>
            </a:r>
            <a:r>
              <a:rPr lang="en-US" altLang="zh-TW" sz="1500">
                <a:solidFill>
                  <a:srgbClr val="000000"/>
                </a:solidFill>
              </a:rPr>
              <a:t>ARP </a:t>
            </a:r>
            <a:r>
              <a:rPr lang="zh-TW" altLang="en-US" sz="1500">
                <a:solidFill>
                  <a:srgbClr val="000000"/>
                </a:solidFill>
              </a:rPr>
              <a:t>回覆。</a:t>
            </a:r>
          </a:p>
          <a:p>
            <a:pPr marL="285743" indent="-285743" algn="l">
              <a:buFont typeface="Arial" panose="020b0604020202020204" pitchFamily="34" charset="0"/>
              <a:buChar char="•"/>
            </a:pPr>
            <a:r>
              <a:rPr lang="zh-TW" altLang="en-US" sz="1500">
                <a:solidFill>
                  <a:srgbClr val="000000"/>
                </a:solidFill>
              </a:rPr>
              <a:t>用戶端可以傳送名為 “無償 </a:t>
            </a:r>
            <a:r>
              <a:rPr lang="en-US" altLang="zh-TW" sz="1500">
                <a:solidFill>
                  <a:srgbClr val="000000"/>
                </a:solidFill>
              </a:rPr>
              <a:t>ARP” </a:t>
            </a:r>
            <a:r>
              <a:rPr lang="zh-TW" altLang="en-US" sz="1500">
                <a:solidFill>
                  <a:srgbClr val="000000"/>
                </a:solidFill>
              </a:rPr>
              <a:t>的來路不明 </a:t>
            </a:r>
            <a:r>
              <a:rPr lang="en-US" altLang="zh-TW" sz="1500">
                <a:solidFill>
                  <a:srgbClr val="000000"/>
                </a:solidFill>
              </a:rPr>
              <a:t>ARP </a:t>
            </a:r>
            <a:r>
              <a:rPr lang="zh-TW" altLang="en-US" sz="1500">
                <a:solidFill>
                  <a:srgbClr val="000000"/>
                </a:solidFill>
              </a:rPr>
              <a:t>回覆。子網路上的其他主機會將無償 </a:t>
            </a:r>
            <a:r>
              <a:rPr lang="en-US" altLang="zh-TW" sz="1500">
                <a:solidFill>
                  <a:srgbClr val="000000"/>
                </a:solidFill>
              </a:rPr>
              <a:t>ARP </a:t>
            </a:r>
            <a:r>
              <a:rPr lang="zh-TW" altLang="en-US" sz="1500">
                <a:solidFill>
                  <a:srgbClr val="000000"/>
                </a:solidFill>
              </a:rPr>
              <a:t>中包含的 </a:t>
            </a:r>
            <a:r>
              <a:rPr lang="en-US" altLang="zh-TW" sz="1500">
                <a:solidFill>
                  <a:srgbClr val="000000"/>
                </a:solidFill>
              </a:rPr>
              <a:t>MAC </a:t>
            </a:r>
            <a:r>
              <a:rPr lang="zh-TW" altLang="en-US" sz="1500">
                <a:solidFill>
                  <a:srgbClr val="000000"/>
                </a:solidFill>
              </a:rPr>
              <a:t>位址和 </a:t>
            </a:r>
            <a:r>
              <a:rPr lang="en-US" altLang="zh-TW" sz="1500">
                <a:solidFill>
                  <a:srgbClr val="000000"/>
                </a:solidFill>
              </a:rPr>
              <a:t>IP </a:t>
            </a:r>
            <a:r>
              <a:rPr lang="zh-TW" altLang="en-US" sz="1500">
                <a:solidFill>
                  <a:srgbClr val="000000"/>
                </a:solidFill>
              </a:rPr>
              <a:t>位址儲存在 </a:t>
            </a:r>
            <a:r>
              <a:rPr lang="en-US" altLang="zh-TW" sz="1500">
                <a:solidFill>
                  <a:srgbClr val="000000"/>
                </a:solidFill>
              </a:rPr>
              <a:t>ARP </a:t>
            </a:r>
            <a:r>
              <a:rPr lang="zh-TW" altLang="en-US" sz="1500">
                <a:solidFill>
                  <a:srgbClr val="000000"/>
                </a:solidFill>
              </a:rPr>
              <a:t>資料表中。</a:t>
            </a:r>
          </a:p>
          <a:p>
            <a:pPr marL="285743" indent="-285743" algn="l">
              <a:buFont typeface="Arial" panose="020b0604020202020204" pitchFamily="34" charset="0"/>
              <a:buChar char="•"/>
            </a:pPr>
            <a:r>
              <a:rPr lang="zh-TW" altLang="en-US" sz="1500">
                <a:solidFill>
                  <a:srgbClr val="000000"/>
                </a:solidFill>
              </a:rPr>
              <a:t>攻擊者可以發送包含欺騙 </a:t>
            </a:r>
            <a:r>
              <a:rPr lang="en-US" altLang="zh-TW" sz="1500">
                <a:solidFill>
                  <a:srgbClr val="000000"/>
                </a:solidFill>
              </a:rPr>
              <a:t>MAC </a:t>
            </a:r>
            <a:r>
              <a:rPr lang="zh-TW" altLang="en-US" sz="1500">
                <a:solidFill>
                  <a:srgbClr val="000000"/>
                </a:solidFill>
              </a:rPr>
              <a:t>地址的無償 </a:t>
            </a:r>
            <a:r>
              <a:rPr lang="en-US" altLang="zh-TW" sz="1500">
                <a:solidFill>
                  <a:srgbClr val="000000"/>
                </a:solidFill>
              </a:rPr>
              <a:t>ARP </a:t>
            </a:r>
            <a:r>
              <a:rPr lang="zh-TW" altLang="en-US" sz="1500">
                <a:solidFill>
                  <a:srgbClr val="000000"/>
                </a:solidFill>
              </a:rPr>
              <a:t>訊息交換器，並且交換器會相應地更新其 </a:t>
            </a:r>
            <a:r>
              <a:rPr lang="en-US" altLang="zh-TW" sz="1500">
                <a:solidFill>
                  <a:srgbClr val="000000"/>
                </a:solidFill>
              </a:rPr>
              <a:t>MAC </a:t>
            </a:r>
            <a:r>
              <a:rPr lang="zh-TW" altLang="en-US" sz="1500">
                <a:solidFill>
                  <a:srgbClr val="000000"/>
                </a:solidFill>
              </a:rPr>
              <a:t>表。在典型攻擊中，威脅實作者會傳送來路不明的 </a:t>
            </a:r>
            <a:r>
              <a:rPr lang="en-US" altLang="zh-TW" sz="1500">
                <a:solidFill>
                  <a:srgbClr val="000000"/>
                </a:solidFill>
              </a:rPr>
              <a:t>ARP </a:t>
            </a:r>
            <a:r>
              <a:rPr lang="zh-TW" altLang="en-US" sz="1500">
                <a:solidFill>
                  <a:srgbClr val="000000"/>
                </a:solidFill>
              </a:rPr>
              <a:t>回覆給子網路上的其他主機，並具有威脅實作者的 </a:t>
            </a:r>
            <a:r>
              <a:rPr lang="en-US" altLang="zh-TW" sz="1500">
                <a:solidFill>
                  <a:srgbClr val="000000"/>
                </a:solidFill>
              </a:rPr>
              <a:t>MAC </a:t>
            </a:r>
            <a:r>
              <a:rPr lang="zh-TW" altLang="en-US" sz="1500">
                <a:solidFill>
                  <a:srgbClr val="000000"/>
                </a:solidFill>
              </a:rPr>
              <a:t>位址和預設閘道的 </a:t>
            </a:r>
            <a:r>
              <a:rPr lang="en-US" altLang="zh-TW" sz="1500">
                <a:solidFill>
                  <a:srgbClr val="000000"/>
                </a:solidFill>
              </a:rPr>
              <a:t>IP </a:t>
            </a:r>
            <a:r>
              <a:rPr lang="zh-TW" altLang="en-US" sz="1500">
                <a:solidFill>
                  <a:srgbClr val="000000"/>
                </a:solidFill>
              </a:rPr>
              <a:t>位址，有效地設定攔截式攻擊。</a:t>
            </a:r>
          </a:p>
          <a:p>
            <a:pPr marL="285743" indent="-285743" algn="l">
              <a:buFont typeface="Arial" panose="020b0604020202020204" pitchFamily="34" charset="0"/>
              <a:buChar char="•"/>
            </a:pPr>
            <a:r>
              <a:rPr lang="zh-TW" altLang="en-US" sz="1500">
                <a:solidFill>
                  <a:srgbClr val="000000"/>
                </a:solidFill>
              </a:rPr>
              <a:t>有可在網際網路上建立 </a:t>
            </a:r>
            <a:r>
              <a:rPr lang="en-US" altLang="zh-TW" sz="1500">
                <a:solidFill>
                  <a:srgbClr val="000000"/>
                </a:solidFill>
              </a:rPr>
              <a:t>ARP </a:t>
            </a:r>
            <a:r>
              <a:rPr lang="zh-TW" altLang="en-US" sz="1500">
                <a:solidFill>
                  <a:srgbClr val="000000"/>
                </a:solidFill>
              </a:rPr>
              <a:t>攔截式攻擊的許多工具。 </a:t>
            </a:r>
          </a:p>
          <a:p>
            <a:pPr marL="285743" indent="-285743" algn="l">
              <a:buFont typeface="Arial" panose="020b0604020202020204" pitchFamily="34" charset="0"/>
              <a:buChar char="•"/>
            </a:pPr>
            <a:r>
              <a:rPr lang="en-US" altLang="zh-TW" sz="1500">
                <a:solidFill>
                  <a:srgbClr val="000000"/>
                </a:solidFill>
              </a:rPr>
              <a:t>IPv6 </a:t>
            </a:r>
            <a:r>
              <a:rPr lang="zh-TW" altLang="en-US" sz="1500">
                <a:solidFill>
                  <a:srgbClr val="000000"/>
                </a:solidFill>
              </a:rPr>
              <a:t>使用 </a:t>
            </a:r>
            <a:r>
              <a:rPr lang="en-US" altLang="zh-TW" sz="1500">
                <a:solidFill>
                  <a:srgbClr val="000000"/>
                </a:solidFill>
              </a:rPr>
              <a:t>ICMPv6 </a:t>
            </a:r>
            <a:r>
              <a:rPr lang="zh-TW" altLang="en-US" sz="1500">
                <a:solidFill>
                  <a:srgbClr val="000000"/>
                </a:solidFill>
              </a:rPr>
              <a:t>鄰居探索協定進行第 </a:t>
            </a:r>
            <a:r>
              <a:rPr lang="en-US" altLang="zh-TW" sz="1500">
                <a:solidFill>
                  <a:srgbClr val="000000"/>
                </a:solidFill>
              </a:rPr>
              <a:t>2 </a:t>
            </a:r>
            <a:r>
              <a:rPr lang="zh-TW" altLang="en-US" sz="1500">
                <a:solidFill>
                  <a:srgbClr val="000000"/>
                </a:solidFill>
              </a:rPr>
              <a:t>層位址解析。</a:t>
            </a:r>
            <a:r>
              <a:rPr lang="en-US" altLang="zh-TW" sz="1500">
                <a:solidFill>
                  <a:srgbClr val="000000"/>
                </a:solidFill>
              </a:rPr>
              <a:t>IPv6 </a:t>
            </a:r>
            <a:r>
              <a:rPr lang="zh-TW" altLang="en-US" sz="1500">
                <a:solidFill>
                  <a:srgbClr val="000000"/>
                </a:solidFill>
              </a:rPr>
              <a:t>包括減輕鄰居通告欺騙的策略，類似於 </a:t>
            </a:r>
            <a:r>
              <a:rPr lang="en-US" altLang="zh-TW" sz="1500">
                <a:solidFill>
                  <a:srgbClr val="000000"/>
                </a:solidFill>
              </a:rPr>
              <a:t>IPv6 </a:t>
            </a:r>
            <a:r>
              <a:rPr lang="zh-TW" altLang="en-US" sz="1500">
                <a:solidFill>
                  <a:srgbClr val="000000"/>
                </a:solidFill>
              </a:rPr>
              <a:t>防止詐騙 </a:t>
            </a:r>
            <a:r>
              <a:rPr lang="en-US" altLang="zh-TW" sz="1500">
                <a:solidFill>
                  <a:srgbClr val="000000"/>
                </a:solidFill>
              </a:rPr>
              <a:t>ARP </a:t>
            </a:r>
            <a:r>
              <a:rPr lang="zh-TW" altLang="en-US" sz="1500">
                <a:solidFill>
                  <a:srgbClr val="000000"/>
                </a:solidFill>
              </a:rPr>
              <a:t>回覆的方式。</a:t>
            </a:r>
          </a:p>
          <a:p>
            <a:pPr marL="285743" indent="-285743" algn="l">
              <a:buFont typeface="Arial" panose="020b0604020202020204" pitchFamily="34" charset="0"/>
              <a:buChar char="•"/>
            </a:pPr>
            <a:r>
              <a:rPr lang="zh-TW" altLang="en-US" sz="1500">
                <a:solidFill>
                  <a:srgbClr val="000000"/>
                </a:solidFill>
              </a:rPr>
              <a:t>透過實作動態 </a:t>
            </a:r>
            <a:r>
              <a:rPr lang="en-US" altLang="zh-TW" sz="1500">
                <a:solidFill>
                  <a:srgbClr val="000000"/>
                </a:solidFill>
              </a:rPr>
              <a:t>ARP </a:t>
            </a:r>
            <a:r>
              <a:rPr lang="zh-TW" altLang="en-US" sz="1500">
                <a:solidFill>
                  <a:srgbClr val="000000"/>
                </a:solidFill>
              </a:rPr>
              <a:t>檢測 </a:t>
            </a:r>
            <a:r>
              <a:rPr lang="en-US" altLang="zh-TW" sz="1500">
                <a:solidFill>
                  <a:srgbClr val="000000"/>
                </a:solidFill>
              </a:rPr>
              <a:t>(DAI) </a:t>
            </a:r>
            <a:r>
              <a:rPr lang="zh-TW" altLang="en-US" sz="1500">
                <a:solidFill>
                  <a:srgbClr val="000000"/>
                </a:solidFill>
              </a:rPr>
              <a:t>來緩解 </a:t>
            </a:r>
            <a:r>
              <a:rPr lang="en-US" altLang="zh-TW" sz="1500">
                <a:solidFill>
                  <a:srgbClr val="000000"/>
                </a:solidFill>
              </a:rPr>
              <a:t>ARP </a:t>
            </a:r>
            <a:r>
              <a:rPr lang="zh-TW" altLang="en-US" sz="1500">
                <a:solidFill>
                  <a:srgbClr val="000000"/>
                </a:solidFill>
              </a:rPr>
              <a:t>欺騙和 </a:t>
            </a:r>
            <a:r>
              <a:rPr lang="en-US" altLang="zh-TW" sz="1500">
                <a:solidFill>
                  <a:srgbClr val="000000"/>
                </a:solidFill>
              </a:rPr>
              <a:t>ARP </a:t>
            </a:r>
            <a:r>
              <a:rPr lang="zh-TW" altLang="en-US" sz="1500">
                <a:solidFill>
                  <a:srgbClr val="000000"/>
                </a:solidFill>
              </a:rPr>
              <a:t>中毒。</a:t>
            </a:r>
          </a:p>
        </p:txBody>
      </p:sp>
      <p:sp>
        <p:nvSpPr>
          <p:cNvPr id="2" name="投影片編號版面配置區 1"/>
          <p:cNvSpPr>
            <a:spLocks noGrp="1"/>
          </p:cNvSpPr>
          <p:nvPr>
            <p:ph type="sldNum" sz="quarter" idx="12"/>
          </p:nvPr>
        </p:nvSpPr>
        <p:spPr/>
        <p:txBody>
          <a:bodyPr/>
          <a:lstStyle/>
          <a:p>
            <a:fld id="{4FAB73BC-B049-4115-A692-8D63A059BFB8}" type="slidenum">
              <a:rPr lang="en-US" smtClean="0"/>
              <a:t>784</a:t>
            </a:fld>
            <a:endParaRPr lang="en-US"/>
          </a:p>
        </p:txBody>
      </p:sp>
    </p:spTree>
    <p:extLst>
      <p:ext uri="{BB962C8B-B14F-4D97-AF65-F5344CB8AC3E}">
        <p14:creationId xmlns:p14="http://schemas.microsoft.com/office/powerpoint/2010/main" val="190270797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785.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89150"/>
            <a:ext cx="8345488" cy="73183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noAutofit/>
          </a:bodyPr>
          <a:lstStyle/>
          <a:p>
            <a:pPr marL="169859" indent="-169859">
              <a:spcAft>
                <a:spcPts val="600"/>
              </a:spcAft>
              <a:buFont typeface="Wingdings" panose="05000000000000000000" pitchFamily="2" charset="2"/>
            </a:pPr>
            <a:r>
              <a:rPr lang="en-US" altLang="zh-TW" sz="2700"/>
              <a:t>27.5</a:t>
            </a:r>
            <a:r>
              <a:rPr lang="en-US" altLang="zh-TW" sz="2700" smtClean="0"/>
              <a:t>LAN </a:t>
            </a:r>
            <a:r>
              <a:rPr lang="zh-TW" altLang="en-US" sz="2700"/>
              <a:t>攻擊</a:t>
            </a:r>
            <a:br>
              <a:rPr lang="en-US" sz="2700"/>
            </a:br>
            <a:r>
              <a:rPr lang="zh-TW" altLang="en-US" sz="2700"/>
              <a:t>位址詐騙攻擊</a:t>
            </a:r>
          </a:p>
        </p:txBody>
      </p:sp>
      <p:sp>
        <p:nvSpPr>
          <p:cNvPr id="4" name="Content Placeholder 3">
            <a:extLst>
              <a:ext uri="{FF2B5EF4-FFF2-40B4-BE49-F238E27FC236}">
                <a16:creationId xmlns:a16="http://schemas.microsoft.com/office/drawing/2014/main" id="{373D34F0-E38F-B844-AA88-B413EE3F1B3E}"/>
              </a:ext>
            </a:extLst>
          </p:cNvPr>
          <p:cNvSpPr>
            <a:spLocks noGrp="1"/>
          </p:cNvSpPr>
          <p:nvPr>
            <p:ph idx="1"/>
          </p:nvPr>
        </p:nvSpPr>
        <p:spPr>
          <a:xfrm>
            <a:off x="474662" y="1620987"/>
            <a:ext cx="8280057" cy="3657998"/>
          </a:xfrm>
        </p:spPr>
        <p:txBody>
          <a:bodyPr/>
          <a:lstStyle/>
          <a:p>
            <a:pPr marL="285743" indent="-285743" algn="l">
              <a:buFont typeface="Arial" panose="020b0604020202020204" pitchFamily="34" charset="0"/>
              <a:buChar char="•"/>
            </a:pPr>
            <a:r>
              <a:rPr lang="en-US" altLang="zh-TW" sz="1600">
                <a:solidFill>
                  <a:srgbClr val="000000"/>
                </a:solidFill>
              </a:rPr>
              <a:t>IP </a:t>
            </a:r>
            <a:r>
              <a:rPr lang="zh-TW" altLang="en-US" sz="1600">
                <a:solidFill>
                  <a:srgbClr val="000000"/>
                </a:solidFill>
              </a:rPr>
              <a:t>位址詐騙是指威脅實者劫持子網路上另一個裝置的有效 </a:t>
            </a:r>
            <a:r>
              <a:rPr lang="en-US" altLang="zh-TW" sz="1600">
                <a:solidFill>
                  <a:srgbClr val="000000"/>
                </a:solidFill>
              </a:rPr>
              <a:t>IP </a:t>
            </a:r>
            <a:r>
              <a:rPr lang="zh-TW" altLang="en-US" sz="1600">
                <a:solidFill>
                  <a:srgbClr val="000000"/>
                </a:solidFill>
              </a:rPr>
              <a:t>位址或使用隨機 </a:t>
            </a:r>
            <a:r>
              <a:rPr lang="en-US" altLang="zh-TW" sz="1600">
                <a:solidFill>
                  <a:srgbClr val="000000"/>
                </a:solidFill>
              </a:rPr>
              <a:t>IP </a:t>
            </a:r>
            <a:r>
              <a:rPr lang="zh-TW" altLang="en-US" sz="1600">
                <a:solidFill>
                  <a:srgbClr val="000000"/>
                </a:solidFill>
              </a:rPr>
              <a:t>位址時。</a:t>
            </a:r>
            <a:r>
              <a:rPr lang="en-US" altLang="zh-TW" sz="1600">
                <a:solidFill>
                  <a:srgbClr val="000000"/>
                </a:solidFill>
              </a:rPr>
              <a:t>IP </a:t>
            </a:r>
            <a:r>
              <a:rPr lang="zh-TW" altLang="en-US" sz="1600">
                <a:solidFill>
                  <a:srgbClr val="000000"/>
                </a:solidFill>
              </a:rPr>
              <a:t>地址欺騙是難以緩解，尤其是當它被用於 </a:t>
            </a:r>
            <a:r>
              <a:rPr lang="en-US" altLang="zh-TW" sz="1600">
                <a:solidFill>
                  <a:srgbClr val="000000"/>
                </a:solidFill>
              </a:rPr>
              <a:t>IP </a:t>
            </a:r>
            <a:r>
              <a:rPr lang="zh-TW" altLang="en-US" sz="1600">
                <a:solidFill>
                  <a:srgbClr val="000000"/>
                </a:solidFill>
              </a:rPr>
              <a:t>所屬的子網路內。</a:t>
            </a:r>
          </a:p>
          <a:p>
            <a:pPr marL="285743" indent="-285743" algn="l">
              <a:buFont typeface="Arial" panose="020b0604020202020204" pitchFamily="34" charset="0"/>
              <a:buChar char="•"/>
            </a:pPr>
            <a:r>
              <a:rPr lang="zh-TW" altLang="en-US" sz="1600">
                <a:solidFill>
                  <a:srgbClr val="000000"/>
                </a:solidFill>
              </a:rPr>
              <a:t>當威脅行為者改變其主機的 </a:t>
            </a:r>
            <a:r>
              <a:rPr lang="en-US" altLang="zh-TW" sz="1600">
                <a:solidFill>
                  <a:srgbClr val="000000"/>
                </a:solidFill>
              </a:rPr>
              <a:t>MAC </a:t>
            </a:r>
            <a:r>
              <a:rPr lang="zh-TW" altLang="en-US" sz="1600">
                <a:solidFill>
                  <a:srgbClr val="000000"/>
                </a:solidFill>
              </a:rPr>
              <a:t>位址，以符合目的主機的另一個已知 </a:t>
            </a:r>
            <a:r>
              <a:rPr lang="en-US" altLang="zh-TW" sz="1600">
                <a:solidFill>
                  <a:srgbClr val="000000"/>
                </a:solidFill>
              </a:rPr>
              <a:t>MAC </a:t>
            </a:r>
            <a:r>
              <a:rPr lang="zh-TW" altLang="en-US" sz="1600">
                <a:solidFill>
                  <a:srgbClr val="000000"/>
                </a:solidFill>
              </a:rPr>
              <a:t>位址時，就會發生 </a:t>
            </a:r>
            <a:r>
              <a:rPr lang="en-US" altLang="zh-TW" sz="1600">
                <a:solidFill>
                  <a:srgbClr val="000000"/>
                </a:solidFill>
              </a:rPr>
              <a:t>MAC </a:t>
            </a:r>
            <a:r>
              <a:rPr lang="zh-TW" altLang="en-US" sz="1600">
                <a:solidFill>
                  <a:srgbClr val="000000"/>
                </a:solidFill>
              </a:rPr>
              <a:t>位址詐騙攻擊。交換器會覆寫目前的 </a:t>
            </a:r>
            <a:r>
              <a:rPr lang="en-US" altLang="zh-TW" sz="1600">
                <a:solidFill>
                  <a:srgbClr val="000000"/>
                </a:solidFill>
              </a:rPr>
              <a:t>MAC </a:t>
            </a:r>
            <a:r>
              <a:rPr lang="zh-TW" altLang="en-US" sz="1600">
                <a:solidFill>
                  <a:srgbClr val="000000"/>
                </a:solidFill>
              </a:rPr>
              <a:t>表項目，並將 </a:t>
            </a:r>
            <a:r>
              <a:rPr lang="en-US" altLang="zh-TW" sz="1600">
                <a:solidFill>
                  <a:srgbClr val="000000"/>
                </a:solidFill>
              </a:rPr>
              <a:t>MAC </a:t>
            </a:r>
            <a:r>
              <a:rPr lang="zh-TW" altLang="en-US" sz="1600">
                <a:solidFill>
                  <a:srgbClr val="000000"/>
                </a:solidFill>
              </a:rPr>
              <a:t>位址指派給新的連接埠。然後，它不小心將目的主機的訊框轉發到攻擊主機。</a:t>
            </a:r>
          </a:p>
          <a:p>
            <a:pPr marL="285743" indent="-285743" algn="l">
              <a:buFont typeface="Arial" panose="020b0604020202020204" pitchFamily="34" charset="0"/>
              <a:buChar char="•"/>
            </a:pPr>
            <a:r>
              <a:rPr lang="zh-TW" altLang="en-US" sz="1600">
                <a:solidFill>
                  <a:srgbClr val="000000"/>
                </a:solidFill>
              </a:rPr>
              <a:t>當目的主機傳送流量時，交換器將修正錯誤，將 </a:t>
            </a:r>
            <a:r>
              <a:rPr lang="en-US" altLang="zh-TW" sz="1600">
                <a:solidFill>
                  <a:srgbClr val="000000"/>
                </a:solidFill>
              </a:rPr>
              <a:t>MAC </a:t>
            </a:r>
            <a:r>
              <a:rPr lang="zh-TW" altLang="en-US" sz="1600">
                <a:solidFill>
                  <a:srgbClr val="000000"/>
                </a:solidFill>
              </a:rPr>
              <a:t>位址重新對映至原始連接埠。若要停止交換器將連接埠指派回到正確的狀態，威脅實作者可以建立程式或指令碼，以便持續將訊框傳送到交換器，讓交換器維護不正確或詐騙的資訊。 </a:t>
            </a:r>
          </a:p>
          <a:p>
            <a:pPr marL="285743" indent="-285743" algn="l">
              <a:buFont typeface="Arial" panose="020b0604020202020204" pitchFamily="34" charset="0"/>
              <a:buChar char="•"/>
            </a:pPr>
            <a:r>
              <a:rPr lang="zh-TW" altLang="en-US" sz="1600">
                <a:solidFill>
                  <a:srgbClr val="000000"/>
                </a:solidFill>
              </a:rPr>
              <a:t>在第 </a:t>
            </a:r>
            <a:r>
              <a:rPr lang="en-US" altLang="zh-TW" sz="1600">
                <a:solidFill>
                  <a:srgbClr val="000000"/>
                </a:solidFill>
              </a:rPr>
              <a:t>2 </a:t>
            </a:r>
            <a:r>
              <a:rPr lang="zh-TW" altLang="en-US" sz="1600">
                <a:solidFill>
                  <a:srgbClr val="000000"/>
                </a:solidFill>
              </a:rPr>
              <a:t>層沒有安全機制，允許交換器驗證 </a:t>
            </a:r>
            <a:r>
              <a:rPr lang="en-US" altLang="zh-TW" sz="1600">
                <a:solidFill>
                  <a:srgbClr val="000000"/>
                </a:solidFill>
              </a:rPr>
              <a:t>MAC </a:t>
            </a:r>
            <a:r>
              <a:rPr lang="zh-TW" altLang="en-US" sz="1600">
                <a:solidFill>
                  <a:srgbClr val="000000"/>
                </a:solidFill>
              </a:rPr>
              <a:t>地址的來源，這是什麼使得它如此容易受欺騙。</a:t>
            </a:r>
          </a:p>
          <a:p>
            <a:pPr marL="285743" indent="-285743" algn="l">
              <a:buFont typeface="Arial" panose="020b0604020202020204" pitchFamily="34" charset="0"/>
              <a:buChar char="•"/>
            </a:pPr>
            <a:r>
              <a:rPr lang="zh-TW" altLang="en-US" sz="1600">
                <a:solidFill>
                  <a:srgbClr val="000000"/>
                </a:solidFill>
              </a:rPr>
              <a:t>透過實作 </a:t>
            </a:r>
            <a:r>
              <a:rPr lang="en-US" altLang="zh-TW" sz="1600">
                <a:solidFill>
                  <a:srgbClr val="000000"/>
                </a:solidFill>
              </a:rPr>
              <a:t>IP </a:t>
            </a:r>
            <a:r>
              <a:rPr lang="zh-TW" altLang="en-US" sz="1600">
                <a:solidFill>
                  <a:srgbClr val="000000"/>
                </a:solidFill>
              </a:rPr>
              <a:t>來源保全護 </a:t>
            </a:r>
            <a:r>
              <a:rPr lang="en-US" altLang="zh-TW" sz="1600">
                <a:solidFill>
                  <a:srgbClr val="000000"/>
                </a:solidFill>
              </a:rPr>
              <a:t>(IPSG)</a:t>
            </a:r>
            <a:r>
              <a:rPr lang="zh-TW" altLang="en-US" sz="1600">
                <a:solidFill>
                  <a:srgbClr val="000000"/>
                </a:solidFill>
              </a:rPr>
              <a:t>，可以減少 </a:t>
            </a:r>
            <a:r>
              <a:rPr lang="en-US" altLang="zh-TW" sz="1600">
                <a:solidFill>
                  <a:srgbClr val="000000"/>
                </a:solidFill>
              </a:rPr>
              <a:t>IP </a:t>
            </a:r>
            <a:r>
              <a:rPr lang="zh-TW" altLang="en-US" sz="1600">
                <a:solidFill>
                  <a:srgbClr val="000000"/>
                </a:solidFill>
              </a:rPr>
              <a:t>和 </a:t>
            </a:r>
            <a:r>
              <a:rPr lang="en-US" altLang="zh-TW" sz="1600">
                <a:solidFill>
                  <a:srgbClr val="000000"/>
                </a:solidFill>
              </a:rPr>
              <a:t>MAC </a:t>
            </a:r>
            <a:r>
              <a:rPr lang="zh-TW" altLang="en-US" sz="1600">
                <a:solidFill>
                  <a:srgbClr val="000000"/>
                </a:solidFill>
              </a:rPr>
              <a:t>位址詐騙。</a:t>
            </a:r>
          </a:p>
          <a:p>
            <a:pPr marL="285743" indent="-285743" algn="l">
              <a:buFont typeface="Arial" panose="020b0604020202020204" pitchFamily="34" charset="0"/>
              <a:buChar char="•"/>
            </a:pPr>
            <a:endParaRPr lang="en-US" sz="1400">
              <a:solidFill>
                <a:srgbClr val="000000"/>
              </a:solidFill>
            </a:endParaRPr>
          </a:p>
        </p:txBody>
      </p:sp>
      <p:sp>
        <p:nvSpPr>
          <p:cNvPr id="2" name="投影片編號版面配置區 1"/>
          <p:cNvSpPr>
            <a:spLocks noGrp="1"/>
          </p:cNvSpPr>
          <p:nvPr>
            <p:ph type="sldNum" sz="quarter" idx="12"/>
          </p:nvPr>
        </p:nvSpPr>
        <p:spPr/>
        <p:txBody>
          <a:bodyPr/>
          <a:lstStyle/>
          <a:p>
            <a:fld id="{4FAB73BC-B049-4115-A692-8D63A059BFB8}" type="slidenum">
              <a:rPr lang="en-US" smtClean="0"/>
              <a:t>785</a:t>
            </a:fld>
            <a:endParaRPr lang="en-US"/>
          </a:p>
        </p:txBody>
      </p:sp>
    </p:spTree>
    <p:extLst>
      <p:ext uri="{BB962C8B-B14F-4D97-AF65-F5344CB8AC3E}">
        <p14:creationId xmlns:p14="http://schemas.microsoft.com/office/powerpoint/2010/main" val="278758418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786.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89150"/>
            <a:ext cx="8345488" cy="73183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noAutofit/>
          </a:bodyPr>
          <a:lstStyle/>
          <a:p>
            <a:pPr marL="169859" indent="-169859">
              <a:spcAft>
                <a:spcPts val="600"/>
              </a:spcAft>
              <a:buFont typeface="Wingdings" panose="05000000000000000000" pitchFamily="2" charset="2"/>
            </a:pPr>
            <a:r>
              <a:rPr lang="en-US" altLang="zh-TW" sz="2700"/>
              <a:t>27.5</a:t>
            </a:r>
            <a:r>
              <a:rPr lang="zh-TW" altLang="en-US" sz="2700" smtClean="0"/>
              <a:t>區域網路</a:t>
            </a:r>
            <a:r>
              <a:rPr lang="zh-TW" altLang="en-US" sz="2700"/>
              <a:t>攻擊</a:t>
            </a:r>
            <a:br>
              <a:rPr lang="en-US" sz="2700"/>
            </a:br>
            <a:r>
              <a:rPr lang="en-US" altLang="zh-TW" sz="2700"/>
              <a:t>STP </a:t>
            </a:r>
            <a:r>
              <a:rPr lang="zh-TW" altLang="en-US" sz="2700"/>
              <a:t>攻擊</a:t>
            </a:r>
          </a:p>
        </p:txBody>
      </p:sp>
      <p:sp>
        <p:nvSpPr>
          <p:cNvPr id="5" name="Content Placeholder 4">
            <a:extLst>
              <a:ext uri="{FF2B5EF4-FFF2-40B4-BE49-F238E27FC236}">
                <a16:creationId xmlns:a16="http://schemas.microsoft.com/office/drawing/2014/main" id="{1E60B676-C5AA-DE4E-B9AF-6229A101D707}"/>
              </a:ext>
            </a:extLst>
          </p:cNvPr>
          <p:cNvSpPr>
            <a:spLocks noGrp="1"/>
          </p:cNvSpPr>
          <p:nvPr>
            <p:ph idx="1"/>
          </p:nvPr>
        </p:nvSpPr>
        <p:spPr>
          <a:xfrm>
            <a:off x="474662" y="1620987"/>
            <a:ext cx="8280057" cy="3657998"/>
          </a:xfrm>
        </p:spPr>
        <p:txBody>
          <a:bodyPr/>
          <a:lstStyle/>
          <a:p>
            <a:pPr marL="285743" indent="-285743" algn="l">
              <a:buFont typeface="Arial" panose="020b0604020202020204" pitchFamily="34" charset="0"/>
              <a:buChar char="•"/>
            </a:pPr>
            <a:r>
              <a:rPr lang="zh-TW" altLang="en-US" sz="1600">
                <a:solidFill>
                  <a:srgbClr val="000000"/>
                </a:solidFill>
              </a:rPr>
              <a:t>網路攻擊者可以操縱生成樹協定（</a:t>
            </a:r>
            <a:r>
              <a:rPr lang="en-US" altLang="zh-TW" sz="1600">
                <a:solidFill>
                  <a:srgbClr val="000000"/>
                </a:solidFill>
              </a:rPr>
              <a:t>STP</a:t>
            </a:r>
            <a:r>
              <a:rPr lang="zh-TW" altLang="en-US" sz="1600">
                <a:solidFill>
                  <a:srgbClr val="000000"/>
                </a:solidFill>
              </a:rPr>
              <a:t>）通過欺騙根橋接器和改變網路的拓撲進行攻擊。然後，攻擊者可以捕獲立即交換領域的所有流量。</a:t>
            </a:r>
          </a:p>
          <a:p>
            <a:pPr marL="285743" indent="-285743" algn="l">
              <a:buFont typeface="Arial" panose="020b0604020202020204" pitchFamily="34" charset="0"/>
              <a:buChar char="•"/>
            </a:pPr>
            <a:r>
              <a:rPr lang="zh-TW" altLang="en-US" sz="1600">
                <a:solidFill>
                  <a:srgbClr val="000000"/>
                </a:solidFill>
              </a:rPr>
              <a:t>為了進行 </a:t>
            </a:r>
            <a:r>
              <a:rPr lang="en-US" altLang="zh-TW" sz="1600">
                <a:solidFill>
                  <a:srgbClr val="000000"/>
                </a:solidFill>
              </a:rPr>
              <a:t>STP </a:t>
            </a:r>
            <a:r>
              <a:rPr lang="zh-TW" altLang="en-US" sz="1600">
                <a:solidFill>
                  <a:srgbClr val="000000"/>
                </a:solidFill>
              </a:rPr>
              <a:t>操縱攻擊，攻擊主機廣播 </a:t>
            </a:r>
            <a:r>
              <a:rPr lang="en-US" altLang="zh-TW" sz="1600">
                <a:solidFill>
                  <a:srgbClr val="000000"/>
                </a:solidFill>
              </a:rPr>
              <a:t>STP </a:t>
            </a:r>
            <a:r>
              <a:rPr lang="zh-TW" altLang="en-US" sz="1600">
                <a:solidFill>
                  <a:srgbClr val="000000"/>
                </a:solidFill>
              </a:rPr>
              <a:t>橋接協定資料單元（</a:t>
            </a:r>
            <a:r>
              <a:rPr lang="en-US" altLang="zh-TW" sz="1600">
                <a:solidFill>
                  <a:srgbClr val="000000"/>
                </a:solidFill>
              </a:rPr>
              <a:t>BPDU</a:t>
            </a:r>
            <a:r>
              <a:rPr lang="zh-TW" altLang="en-US" sz="1600">
                <a:solidFill>
                  <a:srgbClr val="000000"/>
                </a:solidFill>
              </a:rPr>
              <a:t>）包含設定和拓撲更改，將強制生成樹重新計算。攻擊主機傳送的 </a:t>
            </a:r>
            <a:r>
              <a:rPr lang="en-US" altLang="zh-TW" sz="1600">
                <a:solidFill>
                  <a:srgbClr val="000000"/>
                </a:solidFill>
              </a:rPr>
              <a:t>BPDU </a:t>
            </a:r>
            <a:r>
              <a:rPr lang="zh-TW" altLang="en-US" sz="1600">
                <a:solidFill>
                  <a:srgbClr val="000000"/>
                </a:solidFill>
              </a:rPr>
              <a:t>會宣布較低的橋接優先順序，試圖被選為根橋接器。</a:t>
            </a:r>
          </a:p>
          <a:p>
            <a:pPr marL="285743" indent="-285743" algn="l">
              <a:buFont typeface="Arial" panose="020b0604020202020204" pitchFamily="34" charset="0"/>
              <a:buChar char="•"/>
            </a:pPr>
            <a:r>
              <a:rPr lang="zh-TW" altLang="en-US" sz="1600">
                <a:solidFill>
                  <a:srgbClr val="000000"/>
                </a:solidFill>
              </a:rPr>
              <a:t>這個 </a:t>
            </a:r>
            <a:r>
              <a:rPr lang="en-US" altLang="zh-TW" sz="1600">
                <a:solidFill>
                  <a:srgbClr val="000000"/>
                </a:solidFill>
              </a:rPr>
              <a:t>STP </a:t>
            </a:r>
            <a:r>
              <a:rPr lang="zh-TW" altLang="en-US" sz="1600">
                <a:solidFill>
                  <a:srgbClr val="000000"/>
                </a:solidFill>
              </a:rPr>
              <a:t>攻擊可藉由在所有存取埠上實作 </a:t>
            </a:r>
            <a:r>
              <a:rPr lang="en-US" altLang="zh-TW" sz="1600">
                <a:solidFill>
                  <a:srgbClr val="000000"/>
                </a:solidFill>
              </a:rPr>
              <a:t>BPDU Guard </a:t>
            </a:r>
            <a:r>
              <a:rPr lang="zh-TW" altLang="en-US" sz="1600">
                <a:solidFill>
                  <a:srgbClr val="000000"/>
                </a:solidFill>
              </a:rPr>
              <a:t>來緩解。</a:t>
            </a:r>
            <a:r>
              <a:rPr lang="en-US" altLang="zh-TW" sz="1600">
                <a:solidFill>
                  <a:srgbClr val="000000"/>
                </a:solidFill>
              </a:rPr>
              <a:t>BPDU Guard </a:t>
            </a:r>
            <a:r>
              <a:rPr lang="zh-TW" altLang="en-US" sz="1600">
                <a:solidFill>
                  <a:srgbClr val="000000"/>
                </a:solidFill>
              </a:rPr>
              <a:t>在課程後面更詳細地討論。</a:t>
            </a:r>
          </a:p>
          <a:p>
            <a:pPr marL="285743" indent="-285743" algn="l">
              <a:buFont typeface="Arial" panose="020b0604020202020204" pitchFamily="34" charset="0"/>
              <a:buChar char="•"/>
            </a:pPr>
            <a:endParaRPr lang="en-US" sz="1400">
              <a:solidFill>
                <a:srgbClr val="000000"/>
              </a:solidFill>
            </a:endParaRPr>
          </a:p>
        </p:txBody>
      </p:sp>
      <p:sp>
        <p:nvSpPr>
          <p:cNvPr id="2" name="投影片編號版面配置區 1"/>
          <p:cNvSpPr>
            <a:spLocks noGrp="1"/>
          </p:cNvSpPr>
          <p:nvPr>
            <p:ph type="sldNum" sz="quarter" idx="12"/>
          </p:nvPr>
        </p:nvSpPr>
        <p:spPr/>
        <p:txBody>
          <a:bodyPr/>
          <a:lstStyle/>
          <a:p>
            <a:fld id="{4FAB73BC-B049-4115-A692-8D63A059BFB8}" type="slidenum">
              <a:rPr lang="en-US" smtClean="0"/>
              <a:t>786</a:t>
            </a:fld>
            <a:endParaRPr lang="en-US"/>
          </a:p>
        </p:txBody>
      </p:sp>
    </p:spTree>
    <p:extLst>
      <p:ext uri="{BB962C8B-B14F-4D97-AF65-F5344CB8AC3E}">
        <p14:creationId xmlns:p14="http://schemas.microsoft.com/office/powerpoint/2010/main" val="310560656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787.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89150"/>
            <a:ext cx="8345488" cy="73183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noAutofit/>
          </a:bodyPr>
          <a:lstStyle/>
          <a:p>
            <a:pPr marL="169859" indent="-169859">
              <a:spcAft>
                <a:spcPts val="600"/>
              </a:spcAft>
              <a:buFont typeface="Wingdings" panose="05000000000000000000" pitchFamily="2" charset="2"/>
            </a:pPr>
            <a:r>
              <a:rPr lang="en-US" altLang="zh-TW" sz="2700"/>
              <a:t>27.5</a:t>
            </a:r>
            <a:r>
              <a:rPr lang="en-US" altLang="zh-TW" sz="2700" smtClean="0"/>
              <a:t>LAN </a:t>
            </a:r>
            <a:r>
              <a:rPr lang="zh-TW" altLang="en-US" sz="2700"/>
              <a:t>攻擊</a:t>
            </a:r>
            <a:br>
              <a:rPr lang="en-US" sz="2700"/>
            </a:br>
            <a:r>
              <a:rPr lang="en-US" altLang="zh-TW" sz="2700"/>
              <a:t>CDP </a:t>
            </a:r>
            <a:r>
              <a:rPr lang="zh-TW" altLang="en-US" sz="2700"/>
              <a:t>偵測</a:t>
            </a:r>
          </a:p>
        </p:txBody>
      </p:sp>
      <p:sp>
        <p:nvSpPr>
          <p:cNvPr id="5" name="Content Placeholder 4">
            <a:extLst>
              <a:ext uri="{FF2B5EF4-FFF2-40B4-BE49-F238E27FC236}">
                <a16:creationId xmlns:a16="http://schemas.microsoft.com/office/drawing/2014/main" id="{1E60B676-C5AA-DE4E-B9AF-6229A101D707}"/>
              </a:ext>
            </a:extLst>
          </p:cNvPr>
          <p:cNvSpPr>
            <a:spLocks noGrp="1"/>
          </p:cNvSpPr>
          <p:nvPr>
            <p:ph idx="1"/>
          </p:nvPr>
        </p:nvSpPr>
        <p:spPr>
          <a:xfrm>
            <a:off x="161926" y="1620987"/>
            <a:ext cx="8896349" cy="3657998"/>
          </a:xfrm>
        </p:spPr>
        <p:txBody>
          <a:bodyPr/>
          <a:lstStyle/>
          <a:p>
            <a:pPr marL="0" indent="0" algn="l"/>
            <a:r>
              <a:rPr lang="zh-TW" altLang="en-US" sz="1600">
                <a:solidFill>
                  <a:srgbClr val="000000"/>
                </a:solidFill>
              </a:rPr>
              <a:t>思科探索協定 </a:t>
            </a:r>
            <a:r>
              <a:rPr lang="en-US" altLang="zh-TW" sz="1600">
                <a:solidFill>
                  <a:srgbClr val="000000"/>
                </a:solidFill>
              </a:rPr>
              <a:t>(CDP) </a:t>
            </a:r>
            <a:r>
              <a:rPr lang="zh-TW" altLang="en-US" sz="1600">
                <a:solidFill>
                  <a:srgbClr val="000000"/>
                </a:solidFill>
              </a:rPr>
              <a:t>是專有的第 </a:t>
            </a:r>
            <a:r>
              <a:rPr lang="en-US" altLang="zh-TW" sz="1600">
                <a:solidFill>
                  <a:srgbClr val="000000"/>
                </a:solidFill>
              </a:rPr>
              <a:t>2 </a:t>
            </a:r>
            <a:r>
              <a:rPr lang="zh-TW" altLang="en-US" sz="1600">
                <a:solidFill>
                  <a:srgbClr val="000000"/>
                </a:solidFill>
              </a:rPr>
              <a:t>層連結探索協定。它預設會在所有 思科 裝置上啟用。網路系統管理員也會使用 </a:t>
            </a:r>
            <a:r>
              <a:rPr lang="en-US" altLang="zh-TW" sz="1600">
                <a:solidFill>
                  <a:srgbClr val="000000"/>
                </a:solidFill>
              </a:rPr>
              <a:t>CDP </a:t>
            </a:r>
            <a:r>
              <a:rPr lang="zh-TW" altLang="en-US" sz="1600">
                <a:solidFill>
                  <a:srgbClr val="000000"/>
                </a:solidFill>
              </a:rPr>
              <a:t>來協助設定和故障排除網路裝置。</a:t>
            </a:r>
            <a:r>
              <a:rPr lang="en-US" altLang="zh-TW" sz="1600">
                <a:solidFill>
                  <a:srgbClr val="000000"/>
                </a:solidFill>
              </a:rPr>
              <a:t>CDP </a:t>
            </a:r>
            <a:r>
              <a:rPr lang="zh-TW" altLang="en-US" sz="1600">
                <a:solidFill>
                  <a:srgbClr val="000000"/>
                </a:solidFill>
              </a:rPr>
              <a:t>資訊會在定期、未加密、未驗證的廣播中傳送出啟用 </a:t>
            </a:r>
            <a:r>
              <a:rPr lang="en-US" altLang="zh-TW" sz="1600">
                <a:solidFill>
                  <a:srgbClr val="000000"/>
                </a:solidFill>
              </a:rPr>
              <a:t>CDP </a:t>
            </a:r>
            <a:r>
              <a:rPr lang="zh-TW" altLang="en-US" sz="1600">
                <a:solidFill>
                  <a:srgbClr val="000000"/>
                </a:solidFill>
              </a:rPr>
              <a:t>的連接埠。</a:t>
            </a:r>
            <a:r>
              <a:rPr lang="en-US" altLang="zh-TW" sz="1600">
                <a:solidFill>
                  <a:srgbClr val="000000"/>
                </a:solidFill>
              </a:rPr>
              <a:t>CDP </a:t>
            </a:r>
            <a:r>
              <a:rPr lang="zh-TW" altLang="en-US" sz="1600">
                <a:solidFill>
                  <a:srgbClr val="000000"/>
                </a:solidFill>
              </a:rPr>
              <a:t>資訊包括裝置的 </a:t>
            </a:r>
            <a:r>
              <a:rPr lang="en-US" altLang="zh-TW" sz="1600">
                <a:solidFill>
                  <a:srgbClr val="000000"/>
                </a:solidFill>
              </a:rPr>
              <a:t>IP </a:t>
            </a:r>
            <a:r>
              <a:rPr lang="zh-TW" altLang="en-US" sz="1600">
                <a:solidFill>
                  <a:srgbClr val="000000"/>
                </a:solidFill>
              </a:rPr>
              <a:t>位址、</a:t>
            </a:r>
            <a:r>
              <a:rPr lang="en-US" altLang="zh-TW" sz="1600">
                <a:solidFill>
                  <a:srgbClr val="000000"/>
                </a:solidFill>
              </a:rPr>
              <a:t>IOS </a:t>
            </a:r>
            <a:r>
              <a:rPr lang="zh-TW" altLang="en-US" sz="1600">
                <a:solidFill>
                  <a:srgbClr val="000000"/>
                </a:solidFill>
              </a:rPr>
              <a:t>軟體版本、平台、功能和原生 </a:t>
            </a:r>
            <a:r>
              <a:rPr lang="en-US" altLang="zh-TW" sz="1600">
                <a:solidFill>
                  <a:srgbClr val="000000"/>
                </a:solidFill>
              </a:rPr>
              <a:t>VLAN</a:t>
            </a:r>
            <a:r>
              <a:rPr lang="zh-TW" altLang="en-US" sz="1600">
                <a:solidFill>
                  <a:srgbClr val="000000"/>
                </a:solidFill>
              </a:rPr>
              <a:t>。接收 </a:t>
            </a:r>
            <a:r>
              <a:rPr lang="en-US" altLang="zh-TW" sz="1600">
                <a:solidFill>
                  <a:srgbClr val="000000"/>
                </a:solidFill>
              </a:rPr>
              <a:t>CDP </a:t>
            </a:r>
            <a:r>
              <a:rPr lang="zh-TW" altLang="en-US" sz="1600">
                <a:solidFill>
                  <a:srgbClr val="000000"/>
                </a:solidFill>
              </a:rPr>
              <a:t>訊息的裝置會更新其 </a:t>
            </a:r>
            <a:r>
              <a:rPr lang="en-US" altLang="zh-TW" sz="1600">
                <a:solidFill>
                  <a:srgbClr val="000000"/>
                </a:solidFill>
              </a:rPr>
              <a:t>CDP </a:t>
            </a:r>
            <a:r>
              <a:rPr lang="zh-TW" altLang="en-US" sz="1600">
                <a:solidFill>
                  <a:srgbClr val="000000"/>
                </a:solidFill>
              </a:rPr>
              <a:t>資料庫。</a:t>
            </a:r>
          </a:p>
          <a:p>
            <a:pPr marL="0" indent="0" algn="l"/>
            <a:endParaRPr lang="en-US" sz="1400">
              <a:solidFill>
                <a:srgbClr val="000000"/>
              </a:solidFill>
            </a:endParaRPr>
          </a:p>
          <a:p>
            <a:pPr marL="0" indent="0" algn="l"/>
            <a:r>
              <a:rPr lang="zh-TW" altLang="en-US" sz="1600">
                <a:solidFill>
                  <a:srgbClr val="000000"/>
                </a:solidFill>
              </a:rPr>
              <a:t>若要減輕對 </a:t>
            </a:r>
            <a:r>
              <a:rPr lang="en-US" altLang="zh-TW" sz="1600">
                <a:solidFill>
                  <a:srgbClr val="000000"/>
                </a:solidFill>
              </a:rPr>
              <a:t>CDP </a:t>
            </a:r>
            <a:r>
              <a:rPr lang="zh-TW" altLang="en-US" sz="1600">
                <a:solidFill>
                  <a:srgbClr val="000000"/>
                </a:solidFill>
              </a:rPr>
              <a:t>的利用，請限制在裝置或連接埠上使用 </a:t>
            </a:r>
            <a:r>
              <a:rPr lang="en-US" altLang="zh-TW" sz="1600">
                <a:solidFill>
                  <a:srgbClr val="000000"/>
                </a:solidFill>
              </a:rPr>
              <a:t>CDP</a:t>
            </a:r>
            <a:r>
              <a:rPr lang="zh-TW" altLang="en-US" sz="1600">
                <a:solidFill>
                  <a:srgbClr val="000000"/>
                </a:solidFill>
              </a:rPr>
              <a:t>。例如，停用連線到不受信任裝置的邊緣連接埠上的 </a:t>
            </a:r>
            <a:r>
              <a:rPr lang="en-US" altLang="zh-TW" sz="1600">
                <a:solidFill>
                  <a:srgbClr val="000000"/>
                </a:solidFill>
              </a:rPr>
              <a:t>CDP</a:t>
            </a:r>
            <a:r>
              <a:rPr lang="zh-TW" altLang="en-US" sz="1600">
                <a:solidFill>
                  <a:srgbClr val="000000"/>
                </a:solidFill>
              </a:rPr>
              <a:t>。</a:t>
            </a:r>
          </a:p>
          <a:p>
            <a:pPr marL="415975" lvl="1" indent="-342892">
              <a:buFont typeface="Arial" panose="020b0604020202020204" pitchFamily="34" charset="0"/>
              <a:buChar char="•"/>
            </a:pPr>
            <a:r>
              <a:rPr lang="zh-TW" altLang="en-US" sz="1600">
                <a:solidFill>
                  <a:srgbClr val="000000"/>
                </a:solidFill>
              </a:rPr>
              <a:t>若要在裝置上全域停用 </a:t>
            </a:r>
            <a:r>
              <a:rPr lang="en-US" altLang="zh-TW" sz="1600">
                <a:solidFill>
                  <a:srgbClr val="000000"/>
                </a:solidFill>
              </a:rPr>
              <a:t>CDP</a:t>
            </a:r>
            <a:r>
              <a:rPr lang="zh-TW" altLang="en-US" sz="1600">
                <a:solidFill>
                  <a:srgbClr val="000000"/>
                </a:solidFill>
              </a:rPr>
              <a:t>，請使用 </a:t>
            </a:r>
            <a:r>
              <a:rPr lang="en-US" altLang="zh-TW" sz="1600" b="1">
                <a:solidFill>
                  <a:srgbClr val="000000"/>
                </a:solidFill>
              </a:rPr>
              <a:t>no cdp run</a:t>
            </a:r>
            <a:r>
              <a:rPr lang="zh-TW" altLang="en-US" sz="1600">
                <a:solidFill>
                  <a:srgbClr val="000000"/>
                </a:solidFill>
              </a:rPr>
              <a:t> 全域設定模式命令。要全域啟用 </a:t>
            </a:r>
            <a:r>
              <a:rPr lang="en-US" altLang="zh-TW" sz="1600">
                <a:solidFill>
                  <a:srgbClr val="000000"/>
                </a:solidFill>
              </a:rPr>
              <a:t>CDP</a:t>
            </a:r>
            <a:r>
              <a:rPr lang="zh-TW" altLang="en-US" sz="1600">
                <a:solidFill>
                  <a:srgbClr val="000000"/>
                </a:solidFill>
              </a:rPr>
              <a:t>，請使用 </a:t>
            </a:r>
            <a:r>
              <a:rPr lang="en-US" altLang="zh-TW" sz="1600" b="1">
                <a:solidFill>
                  <a:srgbClr val="000000"/>
                </a:solidFill>
              </a:rPr>
              <a:t>cdp run</a:t>
            </a:r>
            <a:r>
              <a:rPr lang="zh-TW" altLang="en-US" sz="1600">
                <a:solidFill>
                  <a:srgbClr val="000000"/>
                </a:solidFill>
              </a:rPr>
              <a:t> 全域設定命令。</a:t>
            </a:r>
          </a:p>
          <a:p>
            <a:pPr marL="415975" lvl="1" indent="-342892">
              <a:buFont typeface="Arial" panose="020b0604020202020204" pitchFamily="34" charset="0"/>
              <a:buChar char="•"/>
            </a:pPr>
            <a:r>
              <a:rPr lang="zh-TW" altLang="en-US" sz="1600">
                <a:solidFill>
                  <a:srgbClr val="000000"/>
                </a:solidFill>
              </a:rPr>
              <a:t>若要停用連接埠上的 </a:t>
            </a:r>
            <a:r>
              <a:rPr lang="en-US" altLang="zh-TW" sz="1600">
                <a:solidFill>
                  <a:srgbClr val="000000"/>
                </a:solidFill>
              </a:rPr>
              <a:t>CDP</a:t>
            </a:r>
            <a:r>
              <a:rPr lang="zh-TW" altLang="en-US" sz="1600">
                <a:solidFill>
                  <a:srgbClr val="000000"/>
                </a:solidFill>
              </a:rPr>
              <a:t>，請使用 </a:t>
            </a:r>
            <a:r>
              <a:rPr lang="en-US" altLang="zh-TW" sz="1600" b="1">
                <a:solidFill>
                  <a:srgbClr val="000000"/>
                </a:solidFill>
              </a:rPr>
              <a:t>no cdp enable</a:t>
            </a:r>
            <a:r>
              <a:rPr lang="zh-TW" altLang="en-US" sz="1600">
                <a:solidFill>
                  <a:srgbClr val="000000"/>
                </a:solidFill>
              </a:rPr>
              <a:t> 介面設定命令。若要在連接埠上啟用 </a:t>
            </a:r>
            <a:r>
              <a:rPr lang="en-US" altLang="zh-TW" sz="1600">
                <a:solidFill>
                  <a:srgbClr val="000000"/>
                </a:solidFill>
              </a:rPr>
              <a:t>CDP</a:t>
            </a:r>
            <a:r>
              <a:rPr lang="zh-TW" altLang="en-US" sz="1600">
                <a:solidFill>
                  <a:srgbClr val="000000"/>
                </a:solidFill>
              </a:rPr>
              <a:t>，請使用 </a:t>
            </a:r>
            <a:r>
              <a:rPr lang="en-US" altLang="zh-TW" sz="1600" b="1">
                <a:solidFill>
                  <a:srgbClr val="000000"/>
                </a:solidFill>
              </a:rPr>
              <a:t>cdp enable</a:t>
            </a:r>
            <a:r>
              <a:rPr lang="zh-TW" altLang="en-US" sz="1600">
                <a:solidFill>
                  <a:srgbClr val="000000"/>
                </a:solidFill>
              </a:rPr>
              <a:t> 介面設定命令。</a:t>
            </a:r>
          </a:p>
          <a:p>
            <a:pPr marL="0" indent="0" algn="l"/>
            <a:r>
              <a:rPr lang="zh-TW" altLang="en-US" sz="1200" b="1">
                <a:solidFill>
                  <a:srgbClr val="000000"/>
                </a:solidFill>
              </a:rPr>
              <a:t>注意</a:t>
            </a:r>
            <a:r>
              <a:rPr lang="zh-TW" altLang="en-US" sz="1200">
                <a:solidFill>
                  <a:srgbClr val="000000"/>
                </a:solidFill>
              </a:rPr>
              <a:t>：連結層探索協定 </a:t>
            </a:r>
            <a:r>
              <a:rPr lang="en-US" altLang="zh-TW" sz="1200">
                <a:solidFill>
                  <a:srgbClr val="000000"/>
                </a:solidFill>
              </a:rPr>
              <a:t>(LLDP) </a:t>
            </a:r>
            <a:r>
              <a:rPr lang="zh-TW" altLang="en-US" sz="1200">
                <a:solidFill>
                  <a:srgbClr val="000000"/>
                </a:solidFill>
              </a:rPr>
              <a:t>也容易受到偵察攻擊。設定 </a:t>
            </a:r>
            <a:r>
              <a:rPr lang="en-US" altLang="zh-TW" sz="1200" b="1">
                <a:solidFill>
                  <a:srgbClr val="000000"/>
                </a:solidFill>
              </a:rPr>
              <a:t>no lldp run</a:t>
            </a:r>
            <a:r>
              <a:rPr lang="zh-TW" altLang="en-US" sz="1200">
                <a:solidFill>
                  <a:srgbClr val="000000"/>
                </a:solidFill>
              </a:rPr>
              <a:t> 以全域停用 </a:t>
            </a:r>
            <a:r>
              <a:rPr lang="en-US" altLang="zh-TW" sz="1200">
                <a:solidFill>
                  <a:srgbClr val="000000"/>
                </a:solidFill>
              </a:rPr>
              <a:t>LLDP</a:t>
            </a:r>
            <a:r>
              <a:rPr lang="zh-TW" altLang="en-US" sz="1200">
                <a:solidFill>
                  <a:srgbClr val="000000"/>
                </a:solidFill>
              </a:rPr>
              <a:t>。若要停用介面上的 </a:t>
            </a:r>
            <a:r>
              <a:rPr lang="en-US" altLang="zh-TW" sz="1200">
                <a:solidFill>
                  <a:srgbClr val="000000"/>
                </a:solidFill>
              </a:rPr>
              <a:t>LLDP</a:t>
            </a:r>
            <a:r>
              <a:rPr lang="zh-TW" altLang="en-US" sz="1200">
                <a:solidFill>
                  <a:srgbClr val="000000"/>
                </a:solidFill>
              </a:rPr>
              <a:t>，請設定 </a:t>
            </a:r>
            <a:r>
              <a:rPr lang="en-US" altLang="zh-TW" sz="1200" b="1">
                <a:solidFill>
                  <a:srgbClr val="000000"/>
                </a:solidFill>
              </a:rPr>
              <a:t>no lldp transmit</a:t>
            </a:r>
            <a:r>
              <a:rPr lang="zh-TW" altLang="en-US" sz="1200">
                <a:solidFill>
                  <a:srgbClr val="000000"/>
                </a:solidFill>
              </a:rPr>
              <a:t> 和 </a:t>
            </a:r>
            <a:r>
              <a:rPr lang="en-US" altLang="zh-TW" sz="1200" b="1">
                <a:solidFill>
                  <a:srgbClr val="000000"/>
                </a:solidFill>
              </a:rPr>
              <a:t>no lldp receive</a:t>
            </a:r>
            <a:r>
              <a:rPr lang="zh-TW" altLang="en-US" sz="1200">
                <a:solidFill>
                  <a:srgbClr val="000000"/>
                </a:solidFill>
              </a:rPr>
              <a:t>。 </a:t>
            </a:r>
          </a:p>
          <a:p>
            <a:pPr marL="285743" indent="-285743" algn="l">
              <a:buFont typeface="Arial" panose="020b0604020202020204" pitchFamily="34" charset="0"/>
              <a:buChar char="•"/>
            </a:pPr>
            <a:endParaRPr lang="en-US" sz="1400">
              <a:solidFill>
                <a:srgbClr val="000000"/>
              </a:solidFill>
            </a:endParaRPr>
          </a:p>
        </p:txBody>
      </p:sp>
      <p:sp>
        <p:nvSpPr>
          <p:cNvPr id="2" name="投影片編號版面配置區 1"/>
          <p:cNvSpPr>
            <a:spLocks noGrp="1"/>
          </p:cNvSpPr>
          <p:nvPr>
            <p:ph type="sldNum" sz="quarter" idx="12"/>
          </p:nvPr>
        </p:nvSpPr>
        <p:spPr/>
        <p:txBody>
          <a:bodyPr/>
          <a:lstStyle/>
          <a:p>
            <a:fld id="{4FAB73BC-B049-4115-A692-8D63A059BFB8}" type="slidenum">
              <a:rPr lang="en-US" smtClean="0"/>
              <a:t>787</a:t>
            </a:fld>
            <a:endParaRPr lang="en-US"/>
          </a:p>
        </p:txBody>
      </p:sp>
    </p:spTree>
    <p:extLst>
      <p:ext uri="{BB962C8B-B14F-4D97-AF65-F5344CB8AC3E}">
        <p14:creationId xmlns:p14="http://schemas.microsoft.com/office/powerpoint/2010/main" val="263528757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788.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1505"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noAutofit/>
          </a:bodyPr>
          <a:lstStyle/>
          <a:p>
            <a:pPr marL="169859" indent="-169859">
              <a:lnSpc>
                <a:spcPct val="90000"/>
              </a:lnSpc>
              <a:spcAft>
                <a:spcPts val="600"/>
              </a:spcAft>
              <a:buFont typeface="Wingdings" panose="05000000000000000000" pitchFamily="2" charset="2"/>
            </a:pPr>
            <a:r>
              <a:rPr lang="en-US" altLang="zh-TW" sz="2700" smtClean="0">
                <a:solidFill>
                  <a:srgbClr val="004C69"/>
                </a:solidFill>
              </a:rPr>
              <a:t>27.6</a:t>
            </a:r>
            <a:r>
              <a:rPr lang="zh-TW" altLang="en-US" sz="2700" smtClean="0">
                <a:solidFill>
                  <a:srgbClr val="004C69"/>
                </a:solidFill>
              </a:rPr>
              <a:t>我</a:t>
            </a:r>
            <a:r>
              <a:rPr lang="zh-TW" altLang="en-US" sz="2700">
                <a:solidFill>
                  <a:srgbClr val="004C69"/>
                </a:solidFill>
              </a:rPr>
              <a:t>在本單元中學到了什麼？ </a:t>
            </a:r>
          </a:p>
        </p:txBody>
      </p:sp>
      <p:sp>
        <p:nvSpPr>
          <p:cNvPr id="3" name="Content Placeholder 2">
            <a:extLst>
              <a:ext uri="{FF2B5EF4-FFF2-40B4-BE49-F238E27FC236}">
                <a16:creationId xmlns:a16="http://schemas.microsoft.com/office/drawing/2014/main" id="{17413907-4807-1B49-B489-9746A3749D2D}"/>
              </a:ext>
            </a:extLst>
          </p:cNvPr>
          <p:cNvSpPr>
            <a:spLocks noGrp="1"/>
          </p:cNvSpPr>
          <p:nvPr>
            <p:ph idx="1"/>
          </p:nvPr>
        </p:nvSpPr>
        <p:spPr>
          <a:xfrm>
            <a:off x="145358" y="1532370"/>
            <a:ext cx="8853286" cy="4155319"/>
          </a:xfrm>
        </p:spPr>
        <p:txBody>
          <a:bodyPr/>
          <a:lstStyle/>
          <a:p>
            <a:pPr>
              <a:spcBef>
                <a:spcPct val="0"/>
              </a:spcBef>
              <a:spcAft>
                <a:spcPct val="0"/>
              </a:spcAft>
              <a:buFont typeface="Arial" panose="020b0604020202020204" pitchFamily="34" charset="0"/>
              <a:buChar char="•"/>
            </a:pPr>
            <a:r>
              <a:rPr lang="zh-TW" altLang="en-US" sz="1600"/>
              <a:t>端點特別容易受到來自電子郵件或網頁瀏覽的惡意程式碼相關攻擊，例如 </a:t>
            </a:r>
            <a:r>
              <a:rPr lang="en-US" altLang="zh-TW" sz="1600"/>
              <a:t>DDOS</a:t>
            </a:r>
            <a:r>
              <a:rPr lang="zh-TW" altLang="en-US" sz="1600"/>
              <a:t>、日期違規和惡意程式碼。這些端點通常使用傳統的主機型安全功能，例如防毒</a:t>
            </a:r>
            <a:r>
              <a:rPr lang="en-US" altLang="zh-TW" sz="1600"/>
              <a:t>/</a:t>
            </a:r>
            <a:r>
              <a:rPr lang="zh-TW" altLang="en-US" sz="1600"/>
              <a:t>反惡意程式碼、主機型防火牆和主機型入侵預防系統 </a:t>
            </a:r>
            <a:r>
              <a:rPr lang="en-US" altLang="zh-TW" sz="1600"/>
              <a:t>(HIPSs)</a:t>
            </a:r>
            <a:r>
              <a:rPr lang="zh-TW" altLang="en-US" sz="1600"/>
              <a:t>。端點受到 </a:t>
            </a:r>
            <a:r>
              <a:rPr lang="en-US" altLang="zh-TW" sz="1600"/>
              <a:t>NAC</a:t>
            </a:r>
            <a:r>
              <a:rPr lang="zh-TW" altLang="en-US" sz="1600"/>
              <a:t>、以主機為基礎的 </a:t>
            </a:r>
            <a:r>
              <a:rPr lang="en-US" altLang="zh-TW" sz="1600"/>
              <a:t>AMP </a:t>
            </a:r>
            <a:r>
              <a:rPr lang="zh-TW" altLang="en-US" sz="1600"/>
              <a:t>軟體、電子郵件安全設備 </a:t>
            </a:r>
            <a:r>
              <a:rPr lang="en-US" altLang="zh-TW" sz="1600"/>
              <a:t>(ESA) </a:t>
            </a:r>
            <a:r>
              <a:rPr lang="zh-TW" altLang="en-US" sz="1600"/>
              <a:t>和網頁安全設備 </a:t>
            </a:r>
            <a:r>
              <a:rPr lang="en-US" altLang="zh-TW" sz="1600"/>
              <a:t>(WSA) </a:t>
            </a:r>
            <a:r>
              <a:rPr lang="zh-TW" altLang="en-US" sz="1600"/>
              <a:t>組合的最佳保護。</a:t>
            </a:r>
          </a:p>
          <a:p>
            <a:pPr>
              <a:spcBef>
                <a:spcPct val="0"/>
              </a:spcBef>
              <a:spcAft>
                <a:spcPct val="0"/>
              </a:spcAft>
              <a:buFont typeface="Arial" panose="020b0604020202020204" pitchFamily="34" charset="0"/>
              <a:buChar char="•"/>
            </a:pPr>
            <a:r>
              <a:rPr lang="en-US" altLang="zh-TW" sz="1600"/>
              <a:t>AAA </a:t>
            </a:r>
            <a:r>
              <a:rPr lang="zh-TW" altLang="en-US" sz="1600"/>
              <a:t>控制誰被允許訪問網路（認證），他們在那裡時可以做什麼（授權），以及稽核他們在訪問網路時執行的操作（計量）。</a:t>
            </a:r>
          </a:p>
          <a:p>
            <a:pPr>
              <a:spcBef>
                <a:spcPct val="0"/>
              </a:spcBef>
              <a:spcAft>
                <a:spcPct val="0"/>
              </a:spcAft>
              <a:buFont typeface="Arial" panose="020b0604020202020204" pitchFamily="34" charset="0"/>
              <a:buChar char="•"/>
            </a:pPr>
            <a:r>
              <a:rPr lang="en-US" altLang="zh-TW" sz="1600"/>
              <a:t>IEEE 802.1X </a:t>
            </a:r>
            <a:r>
              <a:rPr lang="zh-TW" altLang="en-US" sz="1600"/>
              <a:t>標準定義基於連接埠為礎的存取控制和驗證協定，可限制未經授權的工作站透過可公開存取的通訊埠連線至 </a:t>
            </a:r>
            <a:r>
              <a:rPr lang="en-US" altLang="zh-TW" sz="1600"/>
              <a:t>LAN</a:t>
            </a:r>
            <a:r>
              <a:rPr lang="zh-TW" altLang="en-US" sz="1600"/>
              <a:t>。</a:t>
            </a:r>
          </a:p>
          <a:p>
            <a:pPr>
              <a:spcBef>
                <a:spcPct val="0"/>
              </a:spcBef>
              <a:spcAft>
                <a:spcPct val="0"/>
              </a:spcAft>
              <a:buFont typeface="Arial" panose="020b0604020202020204" pitchFamily="34" charset="0"/>
              <a:buChar char="•"/>
            </a:pPr>
            <a:r>
              <a:rPr lang="zh-TW" altLang="en-US" sz="1600"/>
              <a:t>如果第 </a:t>
            </a:r>
            <a:r>
              <a:rPr lang="en-US" altLang="zh-TW" sz="1600"/>
              <a:t>2 </a:t>
            </a:r>
            <a:r>
              <a:rPr lang="zh-TW" altLang="en-US" sz="1600"/>
              <a:t>層受到破壞，則其上方的所有層也會受到影響。減輕對第 </a:t>
            </a:r>
            <a:r>
              <a:rPr lang="en-US" altLang="zh-TW" sz="1600"/>
              <a:t>2 </a:t>
            </a:r>
            <a:r>
              <a:rPr lang="zh-TW" altLang="en-US" sz="1600"/>
              <a:t>層基礎結構的攻擊的第一個步驟是了解第 </a:t>
            </a:r>
            <a:r>
              <a:rPr lang="en-US" altLang="zh-TW" sz="1600"/>
              <a:t>2 </a:t>
            </a:r>
            <a:r>
              <a:rPr lang="zh-TW" altLang="en-US" sz="1600"/>
              <a:t>層和第 </a:t>
            </a:r>
            <a:r>
              <a:rPr lang="en-US" altLang="zh-TW" sz="1600"/>
              <a:t>2 </a:t>
            </a:r>
            <a:r>
              <a:rPr lang="zh-TW" altLang="en-US" sz="1600"/>
              <a:t>層解決方案的基本作業：連接埠安全性、</a:t>
            </a:r>
            <a:r>
              <a:rPr lang="en-US" altLang="zh-TW" sz="1600"/>
              <a:t>DHCP </a:t>
            </a:r>
            <a:r>
              <a:rPr lang="zh-TW" altLang="en-US" sz="1600"/>
              <a:t>偵聽、</a:t>
            </a:r>
            <a:r>
              <a:rPr lang="en-US" altLang="zh-TW" sz="1600"/>
              <a:t>DAI </a:t>
            </a:r>
            <a:r>
              <a:rPr lang="zh-TW" altLang="en-US" sz="1600"/>
              <a:t>和 </a:t>
            </a:r>
            <a:r>
              <a:rPr lang="en-US" altLang="zh-TW" sz="1600"/>
              <a:t>IPSG</a:t>
            </a:r>
            <a:r>
              <a:rPr lang="zh-TW" altLang="en-US" sz="1600"/>
              <a:t>。除非管理協定是安全的，否則這些不起作用。</a:t>
            </a:r>
          </a:p>
          <a:p>
            <a:pPr marL="0" indent="0">
              <a:spcBef>
                <a:spcPct val="0"/>
              </a:spcBef>
              <a:spcAft>
                <a:spcPct val="0"/>
              </a:spcAft>
              <a:buNone/>
            </a:pPr>
            <a:endParaRPr lang="en-US" sz="1400"/>
          </a:p>
        </p:txBody>
      </p:sp>
      <p:sp>
        <p:nvSpPr>
          <p:cNvPr id="2" name="投影片編號版面配置區 1"/>
          <p:cNvSpPr>
            <a:spLocks noGrp="1"/>
          </p:cNvSpPr>
          <p:nvPr>
            <p:ph type="sldNum" sz="quarter" idx="4"/>
          </p:nvPr>
        </p:nvSpPr>
        <p:spPr/>
        <p:txBody>
          <a:bodyPr/>
          <a:lstStyle/>
          <a:p>
            <a:pPr defTabSz="385754">
              <a:defRPr/>
            </a:pPr>
            <a:fld id="{2F5CCB13-0A32-4557-88E9-079F0C330695}" type="slidenum">
              <a:rPr lang="en-US" kern="0" smtClean="0">
                <a:solidFill>
                  <a:srgbClr val="595959"/>
                </a:solidFill>
              </a:rPr>
              <a:pPr defTabSz="385754">
                <a:defRPr/>
              </a:pPr>
              <a:t>788</a:t>
            </a:fld>
            <a:endParaRPr lang="en-US" kern="0">
              <a:solidFill>
                <a:srgbClr val="595959"/>
              </a:solidFill>
            </a:endParaRPr>
          </a:p>
        </p:txBody>
      </p:sp>
    </p:spTree>
    <p:custDataLst>
      <p:tags r:id="rId3"/>
    </p:custDataLst>
    <p:extLst>
      <p:ext uri="{BB962C8B-B14F-4D97-AF65-F5344CB8AC3E}">
        <p14:creationId xmlns:p14="http://schemas.microsoft.com/office/powerpoint/2010/main" val="1526291182"/>
      </p:ext>
    </p:extLst>
  </p:cSld>
  <p:clrMapOvr>
    <a:masterClrMapping/>
  </p:clrMapOvr>
  <p:transition spd="slow">
    <p:wipe/>
  </p:transition>
  <p:timing/>
</p:sld>
</file>

<file path=ppt/slides/slide789.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1505"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noAutofit/>
          </a:bodyPr>
          <a:lstStyle/>
          <a:p>
            <a:pPr marL="169859" indent="-169859">
              <a:lnSpc>
                <a:spcPct val="90000"/>
              </a:lnSpc>
              <a:spcAft>
                <a:spcPts val="600"/>
              </a:spcAft>
              <a:buFont typeface="Wingdings" panose="05000000000000000000" pitchFamily="2" charset="2"/>
            </a:pPr>
            <a:r>
              <a:rPr lang="en-US" altLang="zh-TW" sz="2700">
                <a:solidFill>
                  <a:srgbClr val="004C69"/>
                </a:solidFill>
              </a:rPr>
              <a:t>27.6</a:t>
            </a:r>
            <a:r>
              <a:rPr lang="zh-TW" altLang="en-US" sz="2700" smtClean="0">
                <a:solidFill>
                  <a:srgbClr val="004C69"/>
                </a:solidFill>
              </a:rPr>
              <a:t>我</a:t>
            </a:r>
            <a:r>
              <a:rPr lang="zh-TW" altLang="en-US" sz="2700">
                <a:solidFill>
                  <a:srgbClr val="004C69"/>
                </a:solidFill>
              </a:rPr>
              <a:t>在本單元中學到了什麼？</a:t>
            </a:r>
            <a:r>
              <a:rPr lang="en-US" altLang="zh-TW" sz="2700">
                <a:solidFill>
                  <a:srgbClr val="004C69"/>
                </a:solidFill>
              </a:rPr>
              <a:t>(</a:t>
            </a:r>
            <a:r>
              <a:rPr lang="zh-TW" altLang="en-US" sz="2700">
                <a:solidFill>
                  <a:srgbClr val="004C69"/>
                </a:solidFill>
              </a:rPr>
              <a:t>續</a:t>
            </a:r>
            <a:r>
              <a:rPr lang="en-US" altLang="zh-TW" sz="2700">
                <a:solidFill>
                  <a:srgbClr val="004C69"/>
                </a:solidFill>
              </a:rPr>
              <a:t>)</a:t>
            </a:r>
          </a:p>
        </p:txBody>
      </p:sp>
      <p:sp>
        <p:nvSpPr>
          <p:cNvPr id="3" name="Content Placeholder 2">
            <a:extLst>
              <a:ext uri="{FF2B5EF4-FFF2-40B4-BE49-F238E27FC236}">
                <a16:creationId xmlns:a16="http://schemas.microsoft.com/office/drawing/2014/main" id="{17413907-4807-1B49-B489-9746A3749D2D}"/>
              </a:ext>
            </a:extLst>
          </p:cNvPr>
          <p:cNvSpPr>
            <a:spLocks noGrp="1"/>
          </p:cNvSpPr>
          <p:nvPr>
            <p:ph idx="1"/>
          </p:nvPr>
        </p:nvSpPr>
        <p:spPr>
          <a:xfrm>
            <a:off x="507320" y="1484099"/>
            <a:ext cx="8853286" cy="4155319"/>
          </a:xfrm>
        </p:spPr>
        <p:txBody>
          <a:bodyPr/>
          <a:lstStyle/>
          <a:p>
            <a:pPr>
              <a:spcBef>
                <a:spcPct val="0"/>
              </a:spcBef>
              <a:spcAft>
                <a:spcPct val="0"/>
              </a:spcAft>
              <a:buFont typeface="Arial" panose="020b0604020202020204" pitchFamily="34" charset="0"/>
              <a:buChar char="•"/>
            </a:pPr>
            <a:r>
              <a:rPr lang="en-US" altLang="zh-TW" sz="1600"/>
              <a:t>MAC </a:t>
            </a:r>
            <a:r>
              <a:rPr lang="zh-TW" altLang="en-US" sz="1600"/>
              <a:t>地址洪泛攻擊使用假源 </a:t>
            </a:r>
            <a:r>
              <a:rPr lang="en-US" altLang="zh-TW" sz="1600"/>
              <a:t>MAC </a:t>
            </a:r>
            <a:r>
              <a:rPr lang="zh-TW" altLang="en-US" sz="1600"/>
              <a:t>地址轟炸交換器，直到交換器 </a:t>
            </a:r>
            <a:r>
              <a:rPr lang="en-US" altLang="zh-TW" sz="1600"/>
              <a:t>MAC </a:t>
            </a:r>
            <a:r>
              <a:rPr lang="zh-TW" altLang="en-US" sz="1600"/>
              <a:t>地址表已滿。</a:t>
            </a:r>
          </a:p>
          <a:p>
            <a:pPr>
              <a:spcBef>
                <a:spcPct val="0"/>
              </a:spcBef>
              <a:spcAft>
                <a:spcPct val="0"/>
              </a:spcAft>
              <a:buFont typeface="Arial" panose="020b0604020202020204" pitchFamily="34" charset="0"/>
              <a:buChar char="•"/>
            </a:pPr>
            <a:r>
              <a:rPr lang="en-US" altLang="zh-TW" sz="1600"/>
              <a:t>VLAN </a:t>
            </a:r>
            <a:r>
              <a:rPr lang="zh-TW" altLang="en-US" sz="1600"/>
              <a:t>跳躍攻擊使得沒有路由器的幫助可以讓一個 </a:t>
            </a:r>
            <a:r>
              <a:rPr lang="en-US" altLang="zh-TW" sz="1600"/>
              <a:t>VLAN </a:t>
            </a:r>
            <a:r>
              <a:rPr lang="zh-TW" altLang="en-US" sz="1600"/>
              <a:t>的流量被另一個 </a:t>
            </a:r>
            <a:r>
              <a:rPr lang="en-US" altLang="zh-TW" sz="1600"/>
              <a:t>VLAN </a:t>
            </a:r>
            <a:r>
              <a:rPr lang="zh-TW" altLang="en-US" sz="1600"/>
              <a:t>看到。</a:t>
            </a:r>
          </a:p>
          <a:p>
            <a:pPr>
              <a:spcBef>
                <a:spcPct val="0"/>
              </a:spcBef>
              <a:spcAft>
                <a:spcPct val="0"/>
              </a:spcAft>
              <a:buFont typeface="Arial" panose="020b0604020202020204" pitchFamily="34" charset="0"/>
              <a:buChar char="•"/>
            </a:pPr>
            <a:r>
              <a:rPr lang="en-US" altLang="zh-TW" sz="1600"/>
              <a:t>VLAN </a:t>
            </a:r>
            <a:r>
              <a:rPr lang="zh-TW" altLang="en-US" sz="1600"/>
              <a:t>雙重標籤攻擊是單向的，只有當威脅演員連接到與中繼連接埠的原生 </a:t>
            </a:r>
            <a:r>
              <a:rPr lang="en-US" altLang="zh-TW" sz="1600"/>
              <a:t>VLAN </a:t>
            </a:r>
            <a:r>
              <a:rPr lang="zh-TW" altLang="en-US" sz="1600"/>
              <a:t>位於相同 </a:t>
            </a:r>
            <a:r>
              <a:rPr lang="en-US" altLang="zh-TW" sz="1600"/>
              <a:t>VLAN </a:t>
            </a:r>
            <a:r>
              <a:rPr lang="zh-TW" altLang="en-US" sz="1600"/>
              <a:t>中的連接埠時才有效。</a:t>
            </a:r>
          </a:p>
          <a:p>
            <a:pPr rtl="0">
              <a:buFont typeface="Arial" panose="020b0604020202020204" pitchFamily="34" charset="0"/>
              <a:buChar char="•"/>
            </a:pPr>
            <a:r>
              <a:rPr lang="zh-TW" altLang="en-US" sz="1600"/>
              <a:t>藉由實作下列中繼安全性準則，可以防止 </a:t>
            </a:r>
            <a:r>
              <a:rPr lang="en-US" altLang="zh-TW" sz="1600"/>
              <a:t>VLAN </a:t>
            </a:r>
            <a:r>
              <a:rPr lang="zh-TW" altLang="en-US" sz="1600"/>
              <a:t>跳躍和 </a:t>
            </a:r>
            <a:r>
              <a:rPr lang="en-US" altLang="zh-TW" sz="1600"/>
              <a:t>VLAN </a:t>
            </a:r>
            <a:r>
              <a:rPr lang="zh-TW" altLang="en-US" sz="1600"/>
              <a:t>雙重標籤攻擊：</a:t>
            </a:r>
          </a:p>
          <a:p>
            <a:pPr lvl="1" rtl="0">
              <a:buFont typeface="Arial" panose="020b0604020202020204" pitchFamily="34" charset="0"/>
              <a:buChar char="•"/>
            </a:pPr>
            <a:r>
              <a:rPr lang="zh-TW" altLang="en-US" sz="1600"/>
              <a:t>停用所有存取連接埠上的主幹功能。</a:t>
            </a:r>
          </a:p>
          <a:p>
            <a:pPr lvl="1" rtl="0">
              <a:buFont typeface="Arial" panose="020b0604020202020204" pitchFamily="34" charset="0"/>
              <a:buChar char="•"/>
            </a:pPr>
            <a:r>
              <a:rPr lang="zh-TW" altLang="en-US" sz="1600"/>
              <a:t>停用主幹連結上的自動主幹，以便必須手動啟用主幹。</a:t>
            </a:r>
          </a:p>
          <a:p>
            <a:pPr lvl="1" rtl="0">
              <a:buFont typeface="Arial" panose="020b0604020202020204" pitchFamily="34" charset="0"/>
              <a:buChar char="•"/>
            </a:pPr>
            <a:r>
              <a:rPr lang="zh-TW" altLang="en-US" sz="1600"/>
              <a:t>請確定原生 </a:t>
            </a:r>
            <a:r>
              <a:rPr lang="en-US" altLang="zh-TW" sz="1600"/>
              <a:t>VLAN </a:t>
            </a:r>
            <a:r>
              <a:rPr lang="zh-TW" altLang="en-US" sz="1600"/>
              <a:t>僅用於主幹連結。</a:t>
            </a:r>
          </a:p>
          <a:p>
            <a:pPr>
              <a:spcBef>
                <a:spcPct val="0"/>
              </a:spcBef>
              <a:spcAft>
                <a:spcPct val="0"/>
              </a:spcAft>
              <a:buFont typeface="Arial" panose="020b0604020202020204" pitchFamily="34" charset="0"/>
              <a:buChar char="•"/>
            </a:pPr>
            <a:r>
              <a:rPr lang="en-US" altLang="zh-TW" sz="1600"/>
              <a:t>DHCP </a:t>
            </a:r>
            <a:r>
              <a:rPr lang="zh-TW" altLang="en-US" sz="1600"/>
              <a:t>攻擊的兩種類型是 </a:t>
            </a:r>
            <a:r>
              <a:rPr lang="en-US" altLang="zh-TW" sz="1600"/>
              <a:t>DHCP </a:t>
            </a:r>
            <a:r>
              <a:rPr lang="zh-TW" altLang="en-US" sz="1600"/>
              <a:t>飢餓和 </a:t>
            </a:r>
            <a:r>
              <a:rPr lang="en-US" altLang="zh-TW" sz="1600"/>
              <a:t>DHCP </a:t>
            </a:r>
            <a:r>
              <a:rPr lang="zh-TW" altLang="en-US" sz="1600"/>
              <a:t>欺騙。透過實作 </a:t>
            </a:r>
            <a:r>
              <a:rPr lang="en-US" altLang="zh-TW" sz="1600"/>
              <a:t>DHCP </a:t>
            </a:r>
            <a:r>
              <a:rPr lang="zh-TW" altLang="en-US" sz="1600"/>
              <a:t>偵聽來減輕這兩種攻擊。</a:t>
            </a:r>
          </a:p>
          <a:p>
            <a:pPr>
              <a:spcBef>
                <a:spcPct val="0"/>
              </a:spcBef>
              <a:spcAft>
                <a:spcPct val="0"/>
              </a:spcAft>
            </a:pPr>
            <a:endParaRPr lang="en-US" sz="1400"/>
          </a:p>
        </p:txBody>
      </p:sp>
      <p:sp>
        <p:nvSpPr>
          <p:cNvPr id="2" name="投影片編號版面配置區 1"/>
          <p:cNvSpPr>
            <a:spLocks noGrp="1"/>
          </p:cNvSpPr>
          <p:nvPr>
            <p:ph type="sldNum" sz="quarter" idx="4"/>
          </p:nvPr>
        </p:nvSpPr>
        <p:spPr/>
        <p:txBody>
          <a:bodyPr/>
          <a:lstStyle/>
          <a:p>
            <a:pPr defTabSz="385754">
              <a:defRPr/>
            </a:pPr>
            <a:fld id="{2F5CCB13-0A32-4557-88E9-079F0C330695}" type="slidenum">
              <a:rPr lang="en-US" kern="0" smtClean="0">
                <a:solidFill>
                  <a:srgbClr val="595959"/>
                </a:solidFill>
              </a:rPr>
              <a:pPr defTabSz="385754">
                <a:defRPr/>
              </a:pPr>
              <a:t>789</a:t>
            </a:fld>
            <a:endParaRPr lang="en-US" kern="0">
              <a:solidFill>
                <a:srgbClr val="595959"/>
              </a:solidFill>
            </a:endParaRPr>
          </a:p>
        </p:txBody>
      </p:sp>
    </p:spTree>
    <p:custDataLst>
      <p:tags r:id="rId3"/>
    </p:custDataLst>
    <p:extLst>
      <p:ext uri="{BB962C8B-B14F-4D97-AF65-F5344CB8AC3E}">
        <p14:creationId xmlns:p14="http://schemas.microsoft.com/office/powerpoint/2010/main" val="2206698655"/>
      </p:ext>
    </p:extLst>
  </p:cSld>
  <p:clrMapOvr>
    <a:masterClrMapping/>
  </p:clrMapOvr>
  <p:transition spd="slow">
    <p:wipe/>
  </p:transition>
  <p:timing/>
</p:sld>
</file>

<file path=ppt/slides/slide79.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bg>
      <p:bgPr>
        <a:solidFill>
          <a:schemeClr val="bg1"/>
        </a:solidFill>
        <a:effectLst/>
      </p:bgPr>
    </p:bg>
    <p:spTree>
      <p:nvGrpSpPr>
        <p:cNvPr id="1" name=""/>
        <p:cNvGrpSpPr/>
        <p:nvPr/>
      </p:nvGrpSpPr>
      <p:grpSpPr>
        <a:xfrm>
          <a:off x="0" y="0"/>
          <a:ext cx="0" cy="0"/>
        </a:xfrm>
      </p:grpSpPr>
      <p:sp>
        <p:nvSpPr>
          <p:cNvPr id="4098" name="投影片編號版面配置區 3"/>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kumimoji="1" sz="3200">
                <a:solidFill>
                  <a:schemeClr val="tx1"/>
                </a:solidFill>
                <a:latin typeface="Arial" panose="020b0604020202020204" pitchFamily="34" charset="0"/>
                <a:ea typeface="標楷體" panose="03000509000000000000" pitchFamily="65" charset="-120"/>
              </a:defRPr>
            </a:lvl1pPr>
            <a:lvl2pPr marL="742950" indent="-285750" eaLnBrk="0" hangingPunct="0">
              <a:spcBef>
                <a:spcPct val="20000"/>
              </a:spcBef>
              <a:buChar char="–"/>
              <a:defRPr kumimoji="1" sz="2800">
                <a:solidFill>
                  <a:schemeClr val="tx1"/>
                </a:solidFill>
                <a:latin typeface="Arial" panose="020b0604020202020204" pitchFamily="34" charset="0"/>
                <a:ea typeface="標楷體" panose="03000509000000000000" pitchFamily="65" charset="-120"/>
              </a:defRPr>
            </a:lvl2pPr>
            <a:lvl3pPr marL="1143000" indent="-228600" eaLnBrk="0" hangingPunct="0">
              <a:spcBef>
                <a:spcPct val="20000"/>
              </a:spcBef>
              <a:buChar char="•"/>
              <a:defRPr kumimoji="1" sz="2400">
                <a:solidFill>
                  <a:schemeClr val="tx1"/>
                </a:solidFill>
                <a:latin typeface="Arial" panose="020b0604020202020204" pitchFamily="34" charset="0"/>
                <a:ea typeface="標楷體" panose="03000509000000000000" pitchFamily="65" charset="-120"/>
              </a:defRPr>
            </a:lvl3pPr>
            <a:lvl4pPr marL="1600200" indent="-228600" eaLnBrk="0" hangingPunct="0">
              <a:spcBef>
                <a:spcPct val="20000"/>
              </a:spcBef>
              <a:buChar char="–"/>
              <a:defRPr kumimoji="1" sz="2000">
                <a:solidFill>
                  <a:schemeClr val="tx1"/>
                </a:solidFill>
                <a:latin typeface="Arial" panose="020b0604020202020204" pitchFamily="34" charset="0"/>
                <a:ea typeface="標楷體" panose="03000509000000000000" pitchFamily="65" charset="-120"/>
              </a:defRPr>
            </a:lvl4pPr>
            <a:lvl5pPr marL="2057400" indent="-228600" eaLnBrk="0" hangingPunct="0">
              <a:spcBef>
                <a:spcPct val="20000"/>
              </a:spcBef>
              <a:buChar char="»"/>
              <a:defRPr kumimoji="1" sz="2000">
                <a:solidFill>
                  <a:schemeClr val="tx1"/>
                </a:solidFill>
                <a:latin typeface="Arial" panose="020b0604020202020204" pitchFamily="34" charset="0"/>
                <a:ea typeface="標楷體" panose="03000509000000000000" pitchFamily="65"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標楷體" panose="03000509000000000000" pitchFamily="65"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標楷體" panose="03000509000000000000" pitchFamily="65"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標楷體" panose="03000509000000000000" pitchFamily="65"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標楷體" panose="03000509000000000000" pitchFamily="65" charset="-120"/>
              </a:defRPr>
            </a:lvl9pPr>
          </a:lstStyle>
          <a:p>
            <a:pPr eaLnBrk="1" hangingPunct="1">
              <a:spcBef>
                <a:spcPct val="0"/>
              </a:spcBef>
              <a:buFontTx/>
              <a:buNone/>
            </a:pPr>
            <a:fld id="{F0577ABD-9FEE-47BD-A530-E7BED39CFFA0}" type="slidenum">
              <a:rPr lang="en-US" altLang="zh-TW" sz="1400">
                <a:ea typeface="新細明體" pitchFamily="18" charset="-120"/>
              </a:rPr>
              <a:pPr eaLnBrk="1" hangingPunct="1">
                <a:spcBef>
                  <a:spcPct val="0"/>
                </a:spcBef>
                <a:buFontTx/>
                <a:buNone/>
              </a:pPr>
              <a:t>79</a:t>
            </a:fld>
            <a:endParaRPr lang="en-US" altLang="zh-TW" sz="1400">
              <a:ea typeface="新細明體" pitchFamily="18" charset="-120"/>
            </a:endParaRPr>
          </a:p>
        </p:txBody>
      </p:sp>
      <p:sp>
        <p:nvSpPr>
          <p:cNvPr id="4099" name="Rectangle 2"/>
          <p:cNvSpPr>
            <a:spLocks noChangeArrowheads="1"/>
          </p:cNvSpPr>
          <p:nvPr/>
        </p:nvSpPr>
        <p:spPr bwMode="auto">
          <a:xfrm>
            <a:off x="581025" y="2473325"/>
            <a:ext cx="7721600" cy="18158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lvl1pPr eaLnBrk="0" hangingPunct="0">
              <a:spcBef>
                <a:spcPct val="20000"/>
              </a:spcBef>
              <a:buChar char="•"/>
              <a:defRPr kumimoji="1" sz="3200">
                <a:solidFill>
                  <a:schemeClr val="tx1"/>
                </a:solidFill>
                <a:latin typeface="Arial" panose="020b0604020202020204" pitchFamily="34" charset="0"/>
                <a:ea typeface="標楷體" panose="03000509000000000000" pitchFamily="65" charset="-120"/>
              </a:defRPr>
            </a:lvl1pPr>
            <a:lvl2pPr marL="742950" indent="-285750" eaLnBrk="0" hangingPunct="0">
              <a:spcBef>
                <a:spcPct val="20000"/>
              </a:spcBef>
              <a:buChar char="–"/>
              <a:defRPr kumimoji="1" sz="2800">
                <a:solidFill>
                  <a:schemeClr val="tx1"/>
                </a:solidFill>
                <a:latin typeface="Arial" panose="020b0604020202020204" pitchFamily="34" charset="0"/>
                <a:ea typeface="標楷體" panose="03000509000000000000" pitchFamily="65" charset="-120"/>
              </a:defRPr>
            </a:lvl2pPr>
            <a:lvl3pPr marL="1143000" indent="-228600" eaLnBrk="0" hangingPunct="0">
              <a:spcBef>
                <a:spcPct val="20000"/>
              </a:spcBef>
              <a:buChar char="•"/>
              <a:defRPr kumimoji="1" sz="2400">
                <a:solidFill>
                  <a:schemeClr val="tx1"/>
                </a:solidFill>
                <a:latin typeface="Arial" panose="020b0604020202020204" pitchFamily="34" charset="0"/>
                <a:ea typeface="標楷體" panose="03000509000000000000" pitchFamily="65" charset="-120"/>
              </a:defRPr>
            </a:lvl3pPr>
            <a:lvl4pPr marL="1600200" indent="-228600" eaLnBrk="0" hangingPunct="0">
              <a:spcBef>
                <a:spcPct val="20000"/>
              </a:spcBef>
              <a:buChar char="–"/>
              <a:defRPr kumimoji="1" sz="2000">
                <a:solidFill>
                  <a:schemeClr val="tx1"/>
                </a:solidFill>
                <a:latin typeface="Arial" panose="020b0604020202020204" pitchFamily="34" charset="0"/>
                <a:ea typeface="標楷體" panose="03000509000000000000" pitchFamily="65" charset="-120"/>
              </a:defRPr>
            </a:lvl4pPr>
            <a:lvl5pPr marL="2057400" indent="-228600" eaLnBrk="0" hangingPunct="0">
              <a:spcBef>
                <a:spcPct val="20000"/>
              </a:spcBef>
              <a:buChar char="»"/>
              <a:defRPr kumimoji="1" sz="2000">
                <a:solidFill>
                  <a:schemeClr val="tx1"/>
                </a:solidFill>
                <a:latin typeface="Arial" panose="020b0604020202020204" pitchFamily="34" charset="0"/>
                <a:ea typeface="標楷體" panose="03000509000000000000" pitchFamily="65"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標楷體" panose="03000509000000000000" pitchFamily="65"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標楷體" panose="03000509000000000000" pitchFamily="65"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標楷體" panose="03000509000000000000" pitchFamily="65"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標楷體" panose="03000509000000000000" pitchFamily="65" charset="-120"/>
              </a:defRPr>
            </a:lvl9pPr>
          </a:lstStyle>
          <a:p>
            <a:pPr algn="ctr" eaLnBrk="1" hangingPunct="1">
              <a:lnSpc>
                <a:spcPct val="80000"/>
              </a:lnSpc>
              <a:spcBef>
                <a:spcPct val="0"/>
              </a:spcBef>
              <a:buClr>
                <a:schemeClr val="bg2"/>
              </a:buClr>
              <a:buSzPct val="75000"/>
              <a:buFont typeface="Wingdings" panose="05000000000000000000" pitchFamily="2" charset="2"/>
              <a:buNone/>
            </a:pPr>
            <a:r>
              <a:rPr lang="zh-TW" altLang="en-US" sz="4800"/>
              <a:t>第三</a:t>
            </a:r>
            <a:r>
              <a:rPr lang="zh-TW" altLang="en-US" sz="4800" smtClean="0"/>
              <a:t>章</a:t>
            </a:r>
            <a:endParaRPr lang="en-US" altLang="zh-TW" sz="4800" smtClean="0"/>
          </a:p>
          <a:p>
            <a:pPr algn="ctr" eaLnBrk="1" hangingPunct="1">
              <a:lnSpc>
                <a:spcPct val="80000"/>
              </a:lnSpc>
              <a:spcBef>
                <a:spcPct val="0"/>
              </a:spcBef>
              <a:buClr>
                <a:schemeClr val="bg2"/>
              </a:buClr>
              <a:buSzPct val="75000"/>
              <a:buFont typeface="Wingdings" panose="05000000000000000000" pitchFamily="2" charset="2"/>
              <a:buNone/>
            </a:pPr>
            <a:endParaRPr lang="en-US" altLang="zh-TW" sz="4800" smtClean="0"/>
          </a:p>
          <a:p>
            <a:pPr algn="ctr" eaLnBrk="1" hangingPunct="1">
              <a:lnSpc>
                <a:spcPct val="80000"/>
              </a:lnSpc>
              <a:spcBef>
                <a:spcPct val="0"/>
              </a:spcBef>
              <a:buClr>
                <a:schemeClr val="bg2"/>
              </a:buClr>
              <a:buSzPct val="75000"/>
              <a:buFont typeface="Wingdings" panose="05000000000000000000" pitchFamily="2" charset="2"/>
              <a:buNone/>
            </a:pPr>
            <a:r>
              <a:rPr lang="zh-TW" altLang="en-US" sz="4400" smtClean="0"/>
              <a:t>協定</a:t>
            </a:r>
            <a:r>
              <a:rPr lang="zh-TW" altLang="en-US" sz="4400"/>
              <a:t>和模型</a:t>
            </a:r>
            <a:endParaRPr lang="zh-TW" altLang="en-US" sz="4000" b="1">
              <a:latin typeface="標楷體" pitchFamily="65" charset="-120"/>
            </a:endParaRPr>
          </a:p>
        </p:txBody>
      </p:sp>
    </p:spTree>
    <p:extLst>
      <p:ext uri="{BB962C8B-B14F-4D97-AF65-F5344CB8AC3E}">
        <p14:creationId xmlns:p14="http://schemas.microsoft.com/office/powerpoint/2010/main" val="2891099680"/>
      </p:ext>
    </p:extLst>
  </p:cSld>
  <p:clrMapOvr>
    <a:overrideClrMapping bg1="lt1" tx1="dk1" bg2="lt2" tx2="dk2" accent1="accent1" accent2="accent2" accent3="accent3" accent4="accent4" accent5="accent5" accent6="accent6" hlink="hlink" folHlink="folHlink"/>
  </p:clrMapOvr>
  <p:transition/>
  <p:timing/>
</p:sld>
</file>

<file path=ppt/slides/slide790.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1505"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noAutofit/>
          </a:bodyPr>
          <a:lstStyle/>
          <a:p>
            <a:pPr marL="169859" indent="-169859">
              <a:lnSpc>
                <a:spcPct val="90000"/>
              </a:lnSpc>
              <a:spcAft>
                <a:spcPts val="600"/>
              </a:spcAft>
              <a:buFont typeface="Wingdings" panose="05000000000000000000" pitchFamily="2" charset="2"/>
            </a:pPr>
            <a:r>
              <a:rPr lang="en-US" altLang="zh-TW" sz="2700">
                <a:solidFill>
                  <a:srgbClr val="004C69"/>
                </a:solidFill>
              </a:rPr>
              <a:t>27.6</a:t>
            </a:r>
            <a:r>
              <a:rPr lang="zh-TW" altLang="en-US" sz="2700" smtClean="0">
                <a:solidFill>
                  <a:srgbClr val="004C69"/>
                </a:solidFill>
              </a:rPr>
              <a:t>我</a:t>
            </a:r>
            <a:r>
              <a:rPr lang="zh-TW" altLang="en-US" sz="2700">
                <a:solidFill>
                  <a:srgbClr val="004C69"/>
                </a:solidFill>
              </a:rPr>
              <a:t>在本單元中學到了什麼？</a:t>
            </a:r>
            <a:r>
              <a:rPr lang="en-US" altLang="zh-TW" sz="2700">
                <a:solidFill>
                  <a:srgbClr val="004C69"/>
                </a:solidFill>
              </a:rPr>
              <a:t>(</a:t>
            </a:r>
            <a:r>
              <a:rPr lang="zh-TW" altLang="en-US" sz="2700">
                <a:solidFill>
                  <a:srgbClr val="004C69"/>
                </a:solidFill>
              </a:rPr>
              <a:t>續</a:t>
            </a:r>
            <a:r>
              <a:rPr lang="en-US" altLang="zh-TW" sz="2700">
                <a:solidFill>
                  <a:srgbClr val="004C69"/>
                </a:solidFill>
              </a:rPr>
              <a:t>)</a:t>
            </a:r>
          </a:p>
        </p:txBody>
      </p:sp>
      <p:sp>
        <p:nvSpPr>
          <p:cNvPr id="3" name="Content Placeholder 2">
            <a:extLst>
              <a:ext uri="{FF2B5EF4-FFF2-40B4-BE49-F238E27FC236}">
                <a16:creationId xmlns:a16="http://schemas.microsoft.com/office/drawing/2014/main" id="{17413907-4807-1B49-B489-9746A3749D2D}"/>
              </a:ext>
            </a:extLst>
          </p:cNvPr>
          <p:cNvSpPr>
            <a:spLocks noGrp="1"/>
          </p:cNvSpPr>
          <p:nvPr>
            <p:ph idx="1"/>
          </p:nvPr>
        </p:nvSpPr>
        <p:spPr>
          <a:xfrm>
            <a:off x="104776" y="1656195"/>
            <a:ext cx="9039224" cy="4155319"/>
          </a:xfrm>
        </p:spPr>
        <p:txBody>
          <a:bodyPr>
            <a:normAutofit fontScale="92500" lnSpcReduction="20000"/>
          </a:bodyPr>
          <a:lstStyle/>
          <a:p>
            <a:pPr>
              <a:spcBef>
                <a:spcPct val="0"/>
              </a:spcBef>
              <a:spcAft>
                <a:spcPct val="0"/>
              </a:spcAft>
              <a:buFont typeface="Arial" panose="020b0604020202020204" pitchFamily="34" charset="0"/>
              <a:buChar char="•"/>
            </a:pPr>
            <a:r>
              <a:rPr lang="zh-TW"/>
              <a:t>ARP 攻擊：威脅演員發送包含欺騙 MAC 地址的無償 ARP 訊息到交換器，並相應地更新其 MAC 表。現在，威脅實作者會傳送來路不明的 ARP 回覆給子網路上的其他主機，並具有威脅實作者的 MAC 位址和預設閘道的 IP 位址。ARP 欺騙和 ARP 中毒是通過實作 DAI 緩解。</a:t>
            </a:r>
          </a:p>
          <a:p>
            <a:pPr>
              <a:spcBef>
                <a:spcPct val="0"/>
              </a:spcBef>
              <a:spcAft>
                <a:spcPct val="0"/>
              </a:spcAft>
              <a:buFont typeface="Arial" panose="020b0604020202020204" pitchFamily="34" charset="0"/>
              <a:buChar char="•"/>
            </a:pPr>
            <a:r>
              <a:rPr lang="zh-TW"/>
              <a:t>地址欺騙攻擊：IP 地址欺騙是指威脅演員劫持子網上另一個設備的有效 IP 地址或使用隨機 IP 地址時。當威脅行為者改變其主機的 MAC 位址，以符合目標主機的另一個已知 MAC 位址時，就會發生 MAC 位址詐騙攻擊。實作 IPSG 可以減少 IP 和 MAC 位址詐騙。</a:t>
            </a:r>
          </a:p>
          <a:p>
            <a:pPr>
              <a:spcBef>
                <a:spcPct val="0"/>
              </a:spcBef>
              <a:spcAft>
                <a:spcPct val="0"/>
              </a:spcAft>
              <a:buFont typeface="Arial" panose="020b0604020202020204" pitchFamily="34" charset="0"/>
              <a:buChar char="•"/>
            </a:pPr>
            <a:r>
              <a:rPr lang="zh-TW"/>
              <a:t>STP 攻擊：威脅演員操縱 STP 通過欺騙根橋接器和改變網路的拓撲進行攻擊。威脅行為者會讓他們的主機顯示為根橋接器；因此，立即擷取交換網域的所有流量。這個 STP 攻擊可藉由在所有存取埠上實作 BPDU Guard 來緩解。</a:t>
            </a:r>
          </a:p>
          <a:p>
            <a:pPr>
              <a:spcBef>
                <a:spcPct val="0"/>
              </a:spcBef>
              <a:spcAft>
                <a:spcPct val="0"/>
              </a:spcAft>
              <a:buFont typeface="Arial" panose="020b0604020202020204" pitchFamily="34" charset="0"/>
              <a:buChar char="•"/>
            </a:pPr>
            <a:r>
              <a:rPr lang="zh-TW"/>
              <a:t>CDP 偵察：CDP 資訊會在定期、未加密的廣播中傳送出啟用 CDP 的連接埠。CDP 資訊包括裝置的 IP 位址、IOS 軟體版本、平台、功能和原生 VLAN。接收 CDP 訊息的裝置會更新其 CDP 資料庫。CDP 提供的資訊也可供威脅作者使用，發現網路基礎結構弱點。若要減輕對 CDP 的利用，請限制在裝置或連接埠上使用 CDP。</a:t>
            </a:r>
          </a:p>
        </p:txBody>
      </p:sp>
      <p:sp>
        <p:nvSpPr>
          <p:cNvPr id="2" name="投影片編號版面配置區 1"/>
          <p:cNvSpPr>
            <a:spLocks noGrp="1"/>
          </p:cNvSpPr>
          <p:nvPr>
            <p:ph type="sldNum" sz="quarter" idx="4"/>
          </p:nvPr>
        </p:nvSpPr>
        <p:spPr/>
        <p:txBody>
          <a:bodyPr/>
          <a:lstStyle/>
          <a:p>
            <a:pPr defTabSz="385754">
              <a:defRPr/>
            </a:pPr>
            <a:fld id="{2F5CCB13-0A32-4557-88E9-079F0C330695}" type="slidenum">
              <a:rPr lang="en-US" kern="0" smtClean="0">
                <a:solidFill>
                  <a:srgbClr val="595959"/>
                </a:solidFill>
              </a:rPr>
              <a:pPr defTabSz="385754">
                <a:defRPr/>
              </a:pPr>
              <a:t>790</a:t>
            </a:fld>
            <a:endParaRPr lang="en-US" kern="0">
              <a:solidFill>
                <a:srgbClr val="595959"/>
              </a:solidFill>
            </a:endParaRPr>
          </a:p>
        </p:txBody>
      </p:sp>
    </p:spTree>
    <p:custDataLst>
      <p:tags r:id="rId3"/>
    </p:custDataLst>
    <p:extLst>
      <p:ext uri="{BB962C8B-B14F-4D97-AF65-F5344CB8AC3E}">
        <p14:creationId xmlns:p14="http://schemas.microsoft.com/office/powerpoint/2010/main" val="364970319"/>
      </p:ext>
    </p:extLst>
  </p:cSld>
  <p:clrMapOvr>
    <a:masterClrMapping/>
  </p:clrMapOvr>
  <p:transition spd="slow">
    <p:wipe/>
  </p:transition>
  <p:timing/>
</p:sld>
</file>

<file path=ppt/slides/slide791.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56321" name="Rectangle 2"/>
          <p:cNvSpPr>
            <a:spLocks noGrp="1" noChangeArrowheads="1"/>
          </p:cNvSpPr>
          <p:nvPr>
            <p:ph type="title"/>
          </p:nvPr>
        </p:nvSpPr>
        <p:spPr>
          <a:xfrm>
            <a:off x="0" y="1020773"/>
            <a:ext cx="9144000" cy="609056"/>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noAutofit/>
          </a:bodyPr>
          <a:lstStyle/>
          <a:p>
            <a:pPr marL="169859" indent="-169859">
              <a:lnSpc>
                <a:spcPct val="90000"/>
              </a:lnSpc>
              <a:spcAft>
                <a:spcPts val="600"/>
              </a:spcAft>
              <a:buFont typeface="Wingdings" panose="05000000000000000000" pitchFamily="2" charset="2"/>
            </a:pPr>
            <a:r>
              <a:rPr lang="zh-TW" altLang="en-US" sz="2700" smtClean="0">
                <a:solidFill>
                  <a:srgbClr val="004C69"/>
                </a:solidFill>
              </a:rPr>
              <a:t>區域網路</a:t>
            </a:r>
            <a:r>
              <a:rPr lang="zh-TW" altLang="en-US" sz="2700">
                <a:solidFill>
                  <a:srgbClr val="004C69"/>
                </a:solidFill>
              </a:rPr>
              <a:t>安全概念</a:t>
            </a:r>
            <a:br>
              <a:rPr lang="en-US" sz="2700">
                <a:solidFill>
                  <a:srgbClr val="004C69"/>
                </a:solidFill>
              </a:rPr>
            </a:br>
            <a:r>
              <a:rPr lang="zh-TW" altLang="en-US" sz="2700">
                <a:solidFill>
                  <a:srgbClr val="004C69"/>
                </a:solidFill>
              </a:rPr>
              <a:t>新詞彙和命令</a:t>
            </a:r>
          </a:p>
        </p:txBody>
      </p:sp>
      <p:sp>
        <p:nvSpPr>
          <p:cNvPr id="3" name="Content Placeholder 2">
            <a:extLst>
              <a:ext uri="{FF2B5EF4-FFF2-40B4-BE49-F238E27FC236}">
                <a16:creationId xmlns:a16="http://schemas.microsoft.com/office/drawing/2014/main" id="{CE8C6162-D86A-9644-A0EE-E1EE5E7020B3}"/>
              </a:ext>
            </a:extLst>
          </p:cNvPr>
          <p:cNvSpPr>
            <a:spLocks noGrp="1"/>
          </p:cNvSpPr>
          <p:nvPr>
            <p:ph idx="1"/>
          </p:nvPr>
        </p:nvSpPr>
        <p:spPr>
          <a:xfrm>
            <a:off x="172094" y="1770748"/>
            <a:ext cx="3012161" cy="3954032"/>
          </a:xfrm>
          <a:ln>
            <a:solidFill>
              <a:srgbClr val="000000"/>
            </a:solidFill>
          </a:ln>
        </p:spPr>
        <p:txBody>
          <a:bodyPr/>
          <a:lstStyle/>
          <a:p>
            <a:pPr rtl="0">
              <a:buFont typeface="Arial" panose="020b0604020202020204" pitchFamily="34" charset="0"/>
              <a:buChar char="•"/>
            </a:pPr>
            <a:r>
              <a:rPr lang="zh-TW" altLang="en-US" sz="1200"/>
              <a:t>資料外洩</a:t>
            </a:r>
          </a:p>
          <a:p>
            <a:pPr rtl="0">
              <a:buFont typeface="Arial" panose="020b0604020202020204" pitchFamily="34" charset="0"/>
              <a:buChar char="•"/>
            </a:pPr>
            <a:r>
              <a:rPr lang="zh-TW" altLang="en-US" sz="1200"/>
              <a:t>惡意軟體</a:t>
            </a:r>
          </a:p>
          <a:p>
            <a:pPr rtl="0">
              <a:buFont typeface="Arial" panose="020b0604020202020204" pitchFamily="34" charset="0"/>
              <a:buChar char="•"/>
            </a:pPr>
            <a:r>
              <a:rPr lang="zh-TW" altLang="en-US" sz="1200"/>
              <a:t>新世代防火牆 </a:t>
            </a:r>
            <a:r>
              <a:rPr lang="en-US" altLang="zh-TW" sz="1200"/>
              <a:t>(NGFW)</a:t>
            </a:r>
          </a:p>
          <a:p>
            <a:pPr rtl="0">
              <a:buFont typeface="Arial" panose="020b0604020202020204" pitchFamily="34" charset="0"/>
              <a:buChar char="•"/>
            </a:pPr>
            <a:r>
              <a:rPr lang="zh-TW" altLang="en-US" sz="1200"/>
              <a:t>新世代 </a:t>
            </a:r>
            <a:r>
              <a:rPr lang="en-US" altLang="zh-TW" sz="1200"/>
              <a:t>IPS (NGIPS)</a:t>
            </a:r>
          </a:p>
          <a:p>
            <a:pPr rtl="0">
              <a:buFont typeface="Arial" panose="020b0604020202020204" pitchFamily="34" charset="0"/>
              <a:buChar char="•"/>
            </a:pPr>
            <a:r>
              <a:rPr lang="zh-TW" altLang="en-US" sz="1200"/>
              <a:t>進階惡意程式防護 </a:t>
            </a:r>
            <a:r>
              <a:rPr lang="en-US" altLang="zh-TW" sz="1200"/>
              <a:t>(AMP)</a:t>
            </a:r>
          </a:p>
          <a:p>
            <a:pPr rtl="0">
              <a:buFont typeface="Arial" panose="020b0604020202020204" pitchFamily="34" charset="0"/>
              <a:buChar char="•"/>
            </a:pPr>
            <a:r>
              <a:rPr lang="zh-TW" altLang="en-US" sz="1200"/>
              <a:t>驗證、授權和計量 </a:t>
            </a:r>
            <a:r>
              <a:rPr lang="en-US" altLang="zh-TW" sz="1200"/>
              <a:t>(AAA)</a:t>
            </a:r>
          </a:p>
          <a:p>
            <a:pPr rtl="0">
              <a:buFont typeface="Arial" panose="020b0604020202020204" pitchFamily="34" charset="0"/>
              <a:buChar char="•"/>
            </a:pPr>
            <a:r>
              <a:rPr lang="zh-TW" altLang="en-US" sz="1200"/>
              <a:t>身分識別服務引擎 </a:t>
            </a:r>
            <a:r>
              <a:rPr lang="en-US" altLang="zh-TW" sz="1200"/>
              <a:t>(ISE)</a:t>
            </a:r>
          </a:p>
          <a:p>
            <a:pPr rtl="0">
              <a:buFont typeface="Arial" panose="020b0604020202020204" pitchFamily="34" charset="0"/>
              <a:buChar char="•"/>
            </a:pPr>
            <a:r>
              <a:rPr lang="zh-TW" altLang="en-US" sz="1200"/>
              <a:t>主機型入侵防禦系統 </a:t>
            </a:r>
            <a:r>
              <a:rPr lang="en-US" altLang="zh-TW" sz="1200"/>
              <a:t>(HIPS)</a:t>
            </a:r>
          </a:p>
          <a:p>
            <a:pPr rtl="0">
              <a:buFont typeface="Arial" panose="020b0604020202020204" pitchFamily="34" charset="0"/>
              <a:buChar char="•"/>
            </a:pPr>
            <a:r>
              <a:rPr lang="zh-TW" altLang="en-US" sz="1200"/>
              <a:t>電子郵件安全設備 </a:t>
            </a:r>
            <a:r>
              <a:rPr lang="en-US" altLang="zh-TW" sz="1200"/>
              <a:t>(ESA)</a:t>
            </a:r>
          </a:p>
          <a:p>
            <a:pPr rtl="0">
              <a:buFont typeface="Arial" panose="020b0604020202020204" pitchFamily="34" charset="0"/>
              <a:buChar char="•"/>
            </a:pPr>
            <a:r>
              <a:rPr lang="zh-TW" altLang="en-US" sz="1200"/>
              <a:t>網頁安全設備 </a:t>
            </a:r>
            <a:r>
              <a:rPr lang="en-US" altLang="zh-TW" sz="1200"/>
              <a:t>(WSA)</a:t>
            </a:r>
          </a:p>
        </p:txBody>
      </p:sp>
      <p:sp>
        <p:nvSpPr>
          <p:cNvPr id="4" name="Content Placeholder 2">
            <a:extLst>
              <a:ext uri="{FF2B5EF4-FFF2-40B4-BE49-F238E27FC236}">
                <a16:creationId xmlns:a16="http://schemas.microsoft.com/office/drawing/2014/main" id="{17310FB2-2675-6243-8961-B699776A281B}"/>
              </a:ext>
            </a:extLst>
          </p:cNvPr>
          <p:cNvSpPr txBox="1"/>
          <p:nvPr/>
        </p:nvSpPr>
        <p:spPr bwMode="auto">
          <a:xfrm>
            <a:off x="3184254" y="1770748"/>
            <a:ext cx="3008470" cy="3954032"/>
          </a:xfrm>
          <a:prstGeom prst="rect">
            <a:avLst/>
          </a:prstGeom>
          <a:noFill/>
          <a:ln w="12700">
            <a:solidFill>
              <a:srgbClr val="000000"/>
            </a:solidFill>
            <a:miter lim="800000"/>
          </a:ln>
          <a:extLst>
            <a:ext uri="{909E8E84-426E-40DD-AFC4-6F175D3DCCD1}">
              <a14:hiddenFill xmlns:a14="http://schemas.microsoft.com/office/drawing/2010/main">
                <a:solidFill>
                  <a:srgbClr val="FFFFFF"/>
                </a:solidFill>
              </a14:hiddenFill>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a:buChar char="•"/>
              <a:defRPr lang="en-US" sz="1100" kern="120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anose="020b0604020202020204"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anose="020b0604020202020204"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anose="020b0604020202020204"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rtl="0">
              <a:buFont typeface="Arial" panose="020b0604020202020204" pitchFamily="34" charset="0"/>
              <a:buChar char="•"/>
            </a:pPr>
            <a:r>
              <a:rPr lang="en-US" altLang="zh-TW" sz="1200" b="1"/>
              <a:t>login {local}</a:t>
            </a:r>
          </a:p>
          <a:p>
            <a:pPr rtl="0">
              <a:buFont typeface="Arial" panose="020b0604020202020204" pitchFamily="34" charset="0"/>
              <a:buChar char="•"/>
            </a:pPr>
            <a:r>
              <a:rPr lang="zh-TW" altLang="en-US" sz="1200"/>
              <a:t>遠端驗證撥入使用者服務 </a:t>
            </a:r>
            <a:r>
              <a:rPr lang="en-US" altLang="zh-TW" sz="1200"/>
              <a:t>(RADIUS)</a:t>
            </a:r>
          </a:p>
          <a:p>
            <a:pPr rtl="0">
              <a:buFont typeface="Arial" panose="020b0604020202020204" pitchFamily="34" charset="0"/>
              <a:buChar char="•"/>
            </a:pPr>
            <a:r>
              <a:rPr lang="zh-TW" altLang="en-US" sz="1200"/>
              <a:t>終端存取控制器存取控制系統 </a:t>
            </a:r>
            <a:r>
              <a:rPr lang="en-US" altLang="zh-TW" sz="1200"/>
              <a:t>(TACACS+)</a:t>
            </a:r>
          </a:p>
          <a:p>
            <a:pPr rtl="0">
              <a:buFont typeface="Arial" panose="020b0604020202020204" pitchFamily="34" charset="0"/>
              <a:buChar char="•"/>
            </a:pPr>
            <a:r>
              <a:rPr lang="en-US" altLang="zh-TW" sz="1200"/>
              <a:t>IEEE 802.1X</a:t>
            </a:r>
          </a:p>
          <a:p>
            <a:pPr rtl="0">
              <a:buFont typeface="Arial" panose="020b0604020202020204" pitchFamily="34" charset="0"/>
              <a:buChar char="•"/>
            </a:pPr>
            <a:r>
              <a:rPr lang="zh-TW" altLang="en-US" sz="1200"/>
              <a:t>客戶端 </a:t>
            </a:r>
            <a:r>
              <a:rPr lang="en-US" altLang="zh-TW" sz="1200"/>
              <a:t>(</a:t>
            </a:r>
            <a:r>
              <a:rPr lang="zh-TW" altLang="en-US" sz="1200"/>
              <a:t>申請者</a:t>
            </a:r>
            <a:r>
              <a:rPr lang="en-US" altLang="zh-TW" sz="1200"/>
              <a:t>)</a:t>
            </a:r>
          </a:p>
          <a:p>
            <a:pPr rtl="0">
              <a:buFont typeface="Arial" panose="020b0604020202020204" pitchFamily="34" charset="0"/>
              <a:buChar char="•"/>
            </a:pPr>
            <a:r>
              <a:rPr lang="zh-TW" altLang="en-US" sz="1200"/>
              <a:t>驗證器</a:t>
            </a:r>
          </a:p>
          <a:p>
            <a:pPr rtl="0">
              <a:buFont typeface="Arial" panose="020b0604020202020204" pitchFamily="34" charset="0"/>
              <a:buChar char="•"/>
            </a:pPr>
            <a:r>
              <a:rPr lang="zh-TW" altLang="en-US" sz="1200"/>
              <a:t>連接埠安全性</a:t>
            </a:r>
          </a:p>
          <a:p>
            <a:pPr rtl="0">
              <a:buFont typeface="Arial" panose="020b0604020202020204" pitchFamily="34" charset="0"/>
              <a:buChar char="•"/>
            </a:pPr>
            <a:r>
              <a:rPr lang="en-US" altLang="zh-TW" sz="1200"/>
              <a:t>DHCP </a:t>
            </a:r>
            <a:r>
              <a:rPr lang="zh-TW" altLang="en-US" sz="1200"/>
              <a:t>偵聽</a:t>
            </a:r>
          </a:p>
          <a:p>
            <a:pPr rtl="0">
              <a:buFont typeface="Arial" panose="020b0604020202020204" pitchFamily="34" charset="0"/>
              <a:buChar char="•"/>
            </a:pPr>
            <a:r>
              <a:rPr lang="zh-TW" altLang="en-US" sz="1200"/>
              <a:t>動態 </a:t>
            </a:r>
            <a:r>
              <a:rPr lang="en-US" altLang="zh-TW" sz="1200"/>
              <a:t>ARP </a:t>
            </a:r>
            <a:r>
              <a:rPr lang="zh-TW" altLang="en-US" sz="1200"/>
              <a:t>檢測 </a:t>
            </a:r>
            <a:r>
              <a:rPr lang="en-US" altLang="zh-TW" sz="1200"/>
              <a:t>(DAI)</a:t>
            </a:r>
          </a:p>
          <a:p>
            <a:pPr rtl="0">
              <a:buFont typeface="Arial" panose="020b0604020202020204" pitchFamily="34" charset="0"/>
              <a:buChar char="•"/>
            </a:pPr>
            <a:r>
              <a:rPr lang="en-US" altLang="zh-TW" sz="1200"/>
              <a:t>IP </a:t>
            </a:r>
            <a:r>
              <a:rPr lang="zh-TW" altLang="en-US" sz="1200"/>
              <a:t>來源保護 </a:t>
            </a:r>
            <a:r>
              <a:rPr lang="en-US" altLang="zh-TW" sz="1200"/>
              <a:t>(IPSG)</a:t>
            </a:r>
          </a:p>
        </p:txBody>
      </p:sp>
      <p:sp>
        <p:nvSpPr>
          <p:cNvPr id="5" name="Content Placeholder 2">
            <a:extLst>
              <a:ext uri="{FF2B5EF4-FFF2-40B4-BE49-F238E27FC236}">
                <a16:creationId xmlns:a16="http://schemas.microsoft.com/office/drawing/2014/main" id="{4657C230-E5EA-407D-AA95-B2AB3E279AC9}"/>
              </a:ext>
            </a:extLst>
          </p:cNvPr>
          <p:cNvSpPr txBox="1"/>
          <p:nvPr/>
        </p:nvSpPr>
        <p:spPr bwMode="auto">
          <a:xfrm>
            <a:off x="6192724" y="1770748"/>
            <a:ext cx="2798616" cy="3954032"/>
          </a:xfrm>
          <a:prstGeom prst="rect">
            <a:avLst/>
          </a:prstGeom>
          <a:noFill/>
          <a:ln w="12700">
            <a:solidFill>
              <a:srgbClr val="000000"/>
            </a:solidFill>
            <a:miter lim="800000"/>
          </a:ln>
          <a:extLst>
            <a:ext uri="{909E8E84-426E-40DD-AFC4-6F175D3DCCD1}">
              <a14:hiddenFill xmlns:a14="http://schemas.microsoft.com/office/drawing/2010/main">
                <a:solidFill>
                  <a:srgbClr val="FFFFFF"/>
                </a:solidFill>
              </a14:hiddenFill>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a:buChar char="•"/>
              <a:defRPr lang="en-US" sz="1100" kern="120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anose="020b0604020202020204"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anose="020b0604020202020204"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anose="020b0604020202020204"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rtl="0">
              <a:buFont typeface="Arial" panose="020b0604020202020204" pitchFamily="34" charset="0"/>
              <a:buChar char="•"/>
            </a:pPr>
            <a:r>
              <a:rPr lang="en-US" altLang="zh-TW" sz="1200"/>
              <a:t>VLAN </a:t>
            </a:r>
            <a:r>
              <a:rPr lang="zh-TW" altLang="en-US" sz="1200"/>
              <a:t>跳躍</a:t>
            </a:r>
          </a:p>
          <a:p>
            <a:pPr rtl="0">
              <a:buFont typeface="Arial" panose="020b0604020202020204" pitchFamily="34" charset="0"/>
              <a:buChar char="•"/>
            </a:pPr>
            <a:r>
              <a:rPr lang="en-US" altLang="zh-TW" sz="1200"/>
              <a:t>VLAN </a:t>
            </a:r>
            <a:r>
              <a:rPr lang="zh-TW" altLang="en-US" sz="1200"/>
              <a:t>雙重標籤</a:t>
            </a:r>
          </a:p>
          <a:p>
            <a:pPr rtl="0">
              <a:buFont typeface="Arial" panose="020b0604020202020204" pitchFamily="34" charset="0"/>
              <a:buChar char="•"/>
            </a:pPr>
            <a:r>
              <a:rPr lang="en-US" altLang="zh-TW" sz="1200"/>
              <a:t>DHCP </a:t>
            </a:r>
            <a:r>
              <a:rPr lang="zh-TW" altLang="en-US" sz="1200"/>
              <a:t>飢餓</a:t>
            </a:r>
          </a:p>
          <a:p>
            <a:pPr rtl="0">
              <a:buFont typeface="Arial" panose="020b0604020202020204" pitchFamily="34" charset="0"/>
              <a:buChar char="•"/>
            </a:pPr>
            <a:r>
              <a:rPr lang="en-US" altLang="zh-TW" sz="1200"/>
              <a:t>DHCP </a:t>
            </a:r>
            <a:r>
              <a:rPr lang="zh-TW" altLang="en-US" sz="1200"/>
              <a:t>詐騙</a:t>
            </a:r>
          </a:p>
          <a:p>
            <a:pPr rtl="0">
              <a:buFont typeface="Arial" panose="020b0604020202020204" pitchFamily="34" charset="0"/>
              <a:buChar char="•"/>
            </a:pPr>
            <a:r>
              <a:rPr lang="zh-TW" altLang="en-US" sz="1200"/>
              <a:t>免費 </a:t>
            </a:r>
            <a:r>
              <a:rPr lang="en-US" altLang="zh-TW" sz="1200"/>
              <a:t>ARP</a:t>
            </a:r>
          </a:p>
          <a:p>
            <a:pPr rtl="0">
              <a:buFont typeface="Arial" panose="020b0604020202020204" pitchFamily="34" charset="0"/>
              <a:buChar char="•"/>
            </a:pPr>
            <a:r>
              <a:rPr lang="en-US" altLang="zh-TW" sz="1200"/>
              <a:t>ARP </a:t>
            </a:r>
            <a:r>
              <a:rPr lang="zh-TW" altLang="en-US" sz="1200"/>
              <a:t>偵聽</a:t>
            </a:r>
          </a:p>
          <a:p>
            <a:pPr rtl="0">
              <a:buFont typeface="Arial" panose="020b0604020202020204" pitchFamily="34" charset="0"/>
              <a:buChar char="•"/>
            </a:pPr>
            <a:r>
              <a:rPr lang="en-US" altLang="zh-TW" sz="1200"/>
              <a:t>ARP </a:t>
            </a:r>
            <a:r>
              <a:rPr lang="zh-TW" altLang="en-US" sz="1200"/>
              <a:t>中毒</a:t>
            </a:r>
          </a:p>
          <a:p>
            <a:pPr rtl="0">
              <a:buFont typeface="Arial" panose="020b0604020202020204" pitchFamily="34" charset="0"/>
              <a:buChar char="•"/>
            </a:pPr>
            <a:r>
              <a:rPr lang="zh-TW" altLang="en-US" sz="1200"/>
              <a:t>思科 發現協定 </a:t>
            </a:r>
            <a:r>
              <a:rPr lang="en-US" altLang="zh-TW" sz="1200"/>
              <a:t>(CDP)</a:t>
            </a:r>
          </a:p>
          <a:p>
            <a:pPr rtl="0">
              <a:buFont typeface="Arial" panose="020b0604020202020204" pitchFamily="34" charset="0"/>
              <a:buChar char="•"/>
            </a:pPr>
            <a:r>
              <a:rPr lang="en-US" altLang="zh-TW" sz="1200" b="1"/>
              <a:t>no cdp run</a:t>
            </a:r>
          </a:p>
          <a:p>
            <a:pPr rtl="0">
              <a:buFont typeface="Arial" panose="020b0604020202020204" pitchFamily="34" charset="0"/>
              <a:buChar char="•"/>
            </a:pPr>
            <a:r>
              <a:rPr lang="en-US" altLang="zh-TW" sz="1200" b="1"/>
              <a:t>no cdp enable</a:t>
            </a:r>
          </a:p>
          <a:p>
            <a:pPr rtl="0">
              <a:buFont typeface="Arial" panose="020b0604020202020204" pitchFamily="34" charset="0"/>
              <a:buChar char="•"/>
            </a:pPr>
            <a:r>
              <a:rPr lang="en-US" altLang="zh-TW" sz="1200" b="1"/>
              <a:t>no lldp run</a:t>
            </a:r>
          </a:p>
          <a:p>
            <a:pPr rtl="0">
              <a:buFont typeface="Arial" panose="020b0604020202020204" pitchFamily="34" charset="0"/>
              <a:buChar char="•"/>
            </a:pPr>
            <a:r>
              <a:rPr lang="en-US" altLang="zh-TW" sz="1200" b="1"/>
              <a:t>no lldp transmit | receive</a:t>
            </a:r>
          </a:p>
        </p:txBody>
      </p:sp>
      <p:sp>
        <p:nvSpPr>
          <p:cNvPr id="2" name="投影片編號版面配置區 1"/>
          <p:cNvSpPr>
            <a:spLocks noGrp="1"/>
          </p:cNvSpPr>
          <p:nvPr>
            <p:ph type="sldNum" sz="quarter" idx="4"/>
          </p:nvPr>
        </p:nvSpPr>
        <p:spPr/>
        <p:txBody>
          <a:bodyPr/>
          <a:lstStyle/>
          <a:p>
            <a:pPr defTabSz="385754">
              <a:defRPr/>
            </a:pPr>
            <a:fld id="{2F5CCB13-0A32-4557-88E9-079F0C330695}" type="slidenum">
              <a:rPr lang="en-US" kern="0" smtClean="0">
                <a:solidFill>
                  <a:srgbClr val="595959"/>
                </a:solidFill>
              </a:rPr>
              <a:pPr defTabSz="385754">
                <a:defRPr/>
              </a:pPr>
              <a:t>791</a:t>
            </a:fld>
            <a:endParaRPr lang="en-US" kern="0">
              <a:solidFill>
                <a:srgbClr val="595959"/>
              </a:solidFill>
            </a:endParaRPr>
          </a:p>
        </p:txBody>
      </p:sp>
    </p:spTree>
    <p:custDataLst>
      <p:tags r:id="rId3"/>
    </p:custDataLst>
    <p:extLst>
      <p:ext uri="{BB962C8B-B14F-4D97-AF65-F5344CB8AC3E}">
        <p14:creationId xmlns:p14="http://schemas.microsoft.com/office/powerpoint/2010/main" val="914920546"/>
      </p:ext>
    </p:extLst>
  </p:cSld>
  <p:clrMapOvr>
    <a:masterClrMapping/>
  </p:clrMapOvr>
  <p:transition spd="slow">
    <p:wipe/>
  </p:transition>
  <p:timing/>
</p:sld>
</file>

<file path=ppt/slides/slide792.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6" name="Title 5"/>
          <p:cNvSpPr>
            <a:spLocks noGrp="1"/>
          </p:cNvSpPr>
          <p:nvPr>
            <p:ph type="ctrTitle"/>
          </p:nvPr>
        </p:nvSpPr>
        <p:spPr/>
        <p:txBody>
          <a:bodyPr>
            <a:noAutofit/>
          </a:bodyPr>
          <a:lstStyle/>
          <a:p>
            <a:r>
              <a:rPr lang="zh-TW" altLang="en-US" sz="5000" smtClean="0">
                <a:solidFill>
                  <a:schemeClr val="tx1"/>
                </a:solidFill>
              </a:rPr>
              <a:t>第二十八章</a:t>
            </a:r>
            <a:br>
              <a:rPr lang="en-US" altLang="zh-TW" sz="5000" smtClean="0">
                <a:solidFill>
                  <a:schemeClr val="tx1"/>
                </a:solidFill>
              </a:rPr>
            </a:br>
            <a:br>
              <a:rPr lang="en-US" altLang="zh-TW" sz="5000">
                <a:solidFill>
                  <a:schemeClr val="tx1"/>
                </a:solidFill>
              </a:rPr>
            </a:br>
            <a:r>
              <a:rPr lang="zh-TW" sz="5000" smtClean="0">
                <a:solidFill>
                  <a:schemeClr val="tx1"/>
                </a:solidFill>
              </a:rPr>
              <a:t>交換器</a:t>
            </a:r>
            <a:r>
              <a:rPr lang="zh-TW" sz="5000">
                <a:solidFill>
                  <a:schemeClr val="tx1"/>
                </a:solidFill>
              </a:rPr>
              <a:t>安全性設定</a:t>
            </a:r>
          </a:p>
        </p:txBody>
      </p:sp>
      <p:sp>
        <p:nvSpPr>
          <p:cNvPr id="7" name="Subtitle 6"/>
          <p:cNvSpPr>
            <a:spLocks noGrp="1"/>
          </p:cNvSpPr>
          <p:nvPr>
            <p:ph type="subTitle" idx="1"/>
          </p:nvPr>
        </p:nvSpPr>
        <p:spPr/>
        <p:txBody>
          <a:bodyPr/>
          <a:lstStyle/>
          <a:p>
            <a:pPr rtl="0"/>
            <a:r>
              <a:rPr lang="zh-TW">
                <a:solidFill>
                  <a:schemeClr val="accent5">
                    <a:lumMod val="40000"/>
                    <a:lumOff val="60000"/>
                  </a:schemeClr>
                </a:solidFill>
              </a:rPr>
              <a:t>交換、路由和無線基礎  v7.0 版 (SRWE)</a:t>
            </a:r>
          </a:p>
          <a:p>
            <a:endParaRPr lang="en-US"/>
          </a:p>
        </p:txBody>
      </p:sp>
      <p:sp>
        <p:nvSpPr>
          <p:cNvPr id="2" name="投影片編號版面配置區 1"/>
          <p:cNvSpPr>
            <a:spLocks noGrp="1"/>
          </p:cNvSpPr>
          <p:nvPr>
            <p:ph type="sldNum" sz="quarter" idx="12"/>
          </p:nvPr>
        </p:nvSpPr>
        <p:spPr/>
        <p:txBody>
          <a:bodyPr/>
          <a:lstStyle/>
          <a:p>
            <a:fld id="{38C68405-D8B3-49C2-9037-9F8C36DB7603}" type="slidenum">
              <a:rPr lang="en-US" altLang="zh-TW" smtClean="0"/>
              <a:t>792</a:t>
            </a:fld>
            <a:endParaRPr lang="en-US" altLang="zh-TW"/>
          </a:p>
        </p:txBody>
      </p:sp>
    </p:spTree>
    <p:custDataLst>
      <p:tags r:id="rId3"/>
    </p:custDataLst>
    <p:extLst>
      <p:ext uri="{BB962C8B-B14F-4D97-AF65-F5344CB8AC3E}">
        <p14:creationId xmlns:p14="http://schemas.microsoft.com/office/powerpoint/2010/main" val="208047201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sld>
</file>

<file path=ppt/slides/slide793.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098" name="Rectangle 33"/>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noAutofit/>
          </a:bodyPr>
          <a:lstStyle/>
          <a:p>
            <a:pPr marL="169859" indent="-169859">
              <a:lnSpc>
                <a:spcPct val="90000"/>
              </a:lnSpc>
              <a:spcAft>
                <a:spcPts val="600"/>
              </a:spcAft>
              <a:buFont typeface="Wingdings" panose="05000000000000000000" pitchFamily="2" charset="2"/>
            </a:pPr>
            <a:r>
              <a:rPr lang="zh-TW" altLang="en-US" sz="2700">
                <a:solidFill>
                  <a:srgbClr val="004C69"/>
                </a:solidFill>
              </a:rPr>
              <a:t>單元概要</a:t>
            </a:r>
          </a:p>
        </p:txBody>
      </p:sp>
      <p:sp>
        <p:nvSpPr>
          <p:cNvPr id="2" name="Content Placeholder 1">
            <a:extLst>
              <a:ext uri="{FF2B5EF4-FFF2-40B4-BE49-F238E27FC236}">
                <a16:creationId xmlns:a16="http://schemas.microsoft.com/office/drawing/2014/main" id="{578E99C3-C6EF-8348-99C6-8024418DDEF2}"/>
              </a:ext>
            </a:extLst>
          </p:cNvPr>
          <p:cNvSpPr>
            <a:spLocks noGrp="1"/>
          </p:cNvSpPr>
          <p:nvPr>
            <p:ph idx="1"/>
          </p:nvPr>
        </p:nvSpPr>
        <p:spPr>
          <a:xfrm>
            <a:off x="145358" y="1740746"/>
            <a:ext cx="8853286" cy="75755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noAutofit/>
          </a:bodyPr>
          <a:lstStyle/>
          <a:p>
            <a:pPr>
              <a:lnSpc>
                <a:spcPct val="90000"/>
              </a:lnSpc>
              <a:spcBef>
                <a:spcPct val="0"/>
              </a:spcBef>
              <a:buNone/>
            </a:pPr>
            <a:r>
              <a:rPr lang="zh-TW" altLang="en-US" sz="2700">
                <a:solidFill>
                  <a:srgbClr val="004C69"/>
                </a:solidFill>
                <a:cs typeface="+mj-cs"/>
              </a:rPr>
              <a:t>單元標題： 交換器安全性設定</a:t>
            </a:r>
            <a:endParaRPr lang="en-US" altLang="en-US" sz="2700">
              <a:solidFill>
                <a:srgbClr val="004C69"/>
              </a:solidFill>
              <a:cs typeface="+mj-cs"/>
            </a:endParaRPr>
          </a:p>
          <a:p>
            <a:pPr>
              <a:lnSpc>
                <a:spcPct val="90000"/>
              </a:lnSpc>
              <a:spcBef>
                <a:spcPct val="0"/>
              </a:spcBef>
              <a:buNone/>
            </a:pPr>
            <a:r>
              <a:rPr lang="zh-TW" altLang="en-US" sz="2700">
                <a:solidFill>
                  <a:srgbClr val="004C69"/>
                </a:solidFill>
                <a:cs typeface="+mj-cs"/>
              </a:rPr>
              <a:t>單元目標： 設定交換器安全性以減輕 </a:t>
            </a:r>
            <a:r>
              <a:rPr lang="en-US" altLang="zh-TW" sz="2700">
                <a:solidFill>
                  <a:srgbClr val="004C69"/>
                </a:solidFill>
                <a:cs typeface="+mj-cs"/>
              </a:rPr>
              <a:t>LAN </a:t>
            </a:r>
            <a:r>
              <a:rPr lang="zh-TW" altLang="en-US" sz="2700">
                <a:solidFill>
                  <a:srgbClr val="004C69"/>
                </a:solidFill>
                <a:cs typeface="+mj-cs"/>
              </a:rPr>
              <a:t>攻擊 </a:t>
            </a:r>
          </a:p>
          <a:p>
            <a:pPr>
              <a:lnSpc>
                <a:spcPct val="90000"/>
              </a:lnSpc>
              <a:spcBef>
                <a:spcPct val="0"/>
              </a:spcBef>
              <a:buNone/>
            </a:pPr>
            <a:endParaRPr lang="en-US" sz="2700">
              <a:solidFill>
                <a:srgbClr val="004C69"/>
              </a:solidFill>
              <a:cs typeface="+mj-cs"/>
            </a:endParaRPr>
          </a:p>
        </p:txBody>
      </p:sp>
      <p:graphicFrame>
        <p:nvGraphicFramePr>
          <p:cNvPr id="3" name="Table 2">
            <a:extLst>
              <a:ext uri="{FF2B5EF4-FFF2-40B4-BE49-F238E27FC236}">
                <a16:creationId xmlns:a16="http://schemas.microsoft.com/office/drawing/2014/main" id="{2203BE17-8BB3-DF41-A2CF-06DE014D1956}"/>
              </a:ext>
            </a:extLst>
          </p:cNvPr>
          <p:cNvGraphicFramePr>
            <a:graphicFrameLocks noGrp="1"/>
          </p:cNvGraphicFramePr>
          <p:nvPr>
            <p:extLst/>
          </p:nvPr>
        </p:nvGraphicFramePr>
        <p:xfrm>
          <a:off x="323274" y="2413745"/>
          <a:ext cx="8675369" cy="3009900"/>
        </p:xfrm>
        <a:graphic>
          <a:graphicData uri="http://schemas.openxmlformats.org/drawingml/2006/table">
            <a:tbl>
              <a:tblPr firstRow="1" bandRow="1">
                <a:tableStyleId>{5C22544A-7EE6-4342-B048-85BDC9FD1C3A}</a:tableStyleId>
              </a:tblPr>
              <a:tblGrid>
                <a:gridCol w="2081724">
                  <a:extLst>
                    <a:ext uri="{9D8B030D-6E8A-4147-A177-3AD203B41FA5}">
                      <a16:colId xmlns:a16="http://schemas.microsoft.com/office/drawing/2014/main" val="2579019526"/>
                    </a:ext>
                  </a:extLst>
                </a:gridCol>
                <a:gridCol w="6593645">
                  <a:extLst>
                    <a:ext uri="{9D8B030D-6E8A-4147-A177-3AD203B41FA5}">
                      <a16:colId xmlns:a16="http://schemas.microsoft.com/office/drawing/2014/main" val="1764220437"/>
                    </a:ext>
                  </a:extLst>
                </a:gridCol>
              </a:tblGrid>
              <a:tr h="392430">
                <a:tc>
                  <a:txBody>
                    <a:bodyPr vert="horz" wrap="square"/>
                    <a:lstStyle/>
                    <a:p>
                      <a:pPr algn="l" rtl="0" fontAlgn="ctr"/>
                      <a:r>
                        <a:rPr lang="zh-TW" sz="2000" b="1">
                          <a:effectLst/>
                          <a:latin typeface="標楷體" pitchFamily="65" charset="-120"/>
                          <a:ea typeface="標楷體" panose="03000509000000000000" pitchFamily="65" charset="-120"/>
                        </a:rPr>
                        <a:t>主題標題</a:t>
                      </a:r>
                    </a:p>
                  </a:txBody>
                  <a:tcPr marL="47625" marR="47625" marT="47625" marB="47625" anchor="ctr"/>
                </a:tc>
                <a:tc>
                  <a:txBody>
                    <a:bodyPr vert="horz" wrap="square"/>
                    <a:lstStyle/>
                    <a:p>
                      <a:pPr algn="l" rtl="0" fontAlgn="ctr"/>
                      <a:r>
                        <a:rPr lang="zh-TW" sz="2000" b="1">
                          <a:effectLst/>
                          <a:latin typeface="標楷體" pitchFamily="65" charset="-120"/>
                          <a:ea typeface="標楷體" panose="03000509000000000000" pitchFamily="65" charset="-120"/>
                        </a:rPr>
                        <a:t>主題目標</a:t>
                      </a:r>
                    </a:p>
                  </a:txBody>
                  <a:tcPr marL="47625" marR="47625" marT="47625" marB="47625" anchor="ctr"/>
                </a:tc>
                <a:extLst>
                  <a:ext uri="{0D108BD9-81ED-4DB2-BD59-A6C34878D82A}">
                    <a16:rowId xmlns:a16="http://schemas.microsoft.com/office/drawing/2014/main" val="742401779"/>
                  </a:ext>
                </a:extLst>
              </a:tr>
              <a:tr h="392430">
                <a:tc>
                  <a:txBody>
                    <a:bodyPr vert="horz" wrap="square"/>
                    <a:lstStyle/>
                    <a:p>
                      <a:pPr rtl="0" fontAlgn="ctr"/>
                      <a:r>
                        <a:rPr lang="zh-TW" sz="2000" b="1">
                          <a:solidFill>
                            <a:schemeClr val="bg1"/>
                          </a:solidFill>
                          <a:effectLst/>
                          <a:latin typeface="標楷體" pitchFamily="65" charset="-120"/>
                          <a:ea typeface="標楷體" panose="03000509000000000000" pitchFamily="65" charset="-120"/>
                        </a:rPr>
                        <a:t>實作連接埠安全性</a:t>
                      </a:r>
                    </a:p>
                  </a:txBody>
                  <a:tcPr marL="47625" marR="47625" marT="47625" marB="47625" anchor="ctr">
                    <a:solidFill>
                      <a:schemeClr val="accent1"/>
                    </a:solidFill>
                  </a:tcPr>
                </a:tc>
                <a:tc>
                  <a:txBody>
                    <a:bodyPr vert="horz" wrap="square"/>
                    <a:lstStyle/>
                    <a:p>
                      <a:pPr rtl="0" fontAlgn="ctr"/>
                      <a:r>
                        <a:rPr lang="zh-TW" sz="2000" b="0">
                          <a:effectLst/>
                          <a:latin typeface="標楷體" pitchFamily="65" charset="-120"/>
                          <a:ea typeface="標楷體" panose="03000509000000000000" pitchFamily="65" charset="-120"/>
                        </a:rPr>
                        <a:t>實作連接埠安全性，以減輕 MAC 位址表攻擊。</a:t>
                      </a:r>
                    </a:p>
                  </a:txBody>
                  <a:tcPr marL="47625" marR="47625" marT="47625" marB="47625" anchor="ctr"/>
                </a:tc>
                <a:extLst>
                  <a:ext uri="{0D108BD9-81ED-4DB2-BD59-A6C34878D82A}">
                    <a16:rowId xmlns:a16="http://schemas.microsoft.com/office/drawing/2014/main" val="3150950737"/>
                  </a:ext>
                </a:extLst>
              </a:tr>
              <a:tr h="392430">
                <a:tc>
                  <a:txBody>
                    <a:bodyPr vert="horz" wrap="square"/>
                    <a:lstStyle/>
                    <a:p>
                      <a:pPr rtl="0" fontAlgn="ctr"/>
                      <a:r>
                        <a:rPr lang="zh-TW" sz="2000" b="1">
                          <a:solidFill>
                            <a:schemeClr val="bg1"/>
                          </a:solidFill>
                          <a:effectLst/>
                          <a:latin typeface="標楷體" pitchFamily="65" charset="-120"/>
                          <a:ea typeface="標楷體" panose="03000509000000000000" pitchFamily="65" charset="-120"/>
                        </a:rPr>
                        <a:t>緩解 VLAN 攻擊</a:t>
                      </a:r>
                    </a:p>
                  </a:txBody>
                  <a:tcPr marL="47625" marR="47625" marT="47625" marB="47625" anchor="ctr">
                    <a:solidFill>
                      <a:schemeClr val="accent1"/>
                    </a:solidFill>
                  </a:tcPr>
                </a:tc>
                <a:tc>
                  <a:txBody>
                    <a:bodyPr vert="horz" wrap="square"/>
                    <a:lstStyle/>
                    <a:p>
                      <a:pPr rtl="0" fontAlgn="ctr"/>
                      <a:r>
                        <a:rPr lang="zh-TW" sz="2000" b="0">
                          <a:effectLst/>
                          <a:latin typeface="標楷體" pitchFamily="65" charset="-120"/>
                          <a:ea typeface="標楷體" panose="03000509000000000000" pitchFamily="65" charset="-120"/>
                        </a:rPr>
                        <a:t>說明如何設定 DTP 和原生 VLAN 以減輕 VLAN 攻擊。</a:t>
                      </a:r>
                    </a:p>
                  </a:txBody>
                  <a:tcPr marL="47625" marR="47625" marT="47625" marB="47625" anchor="ctr"/>
                </a:tc>
                <a:extLst>
                  <a:ext uri="{0D108BD9-81ED-4DB2-BD59-A6C34878D82A}">
                    <a16:rowId xmlns:a16="http://schemas.microsoft.com/office/drawing/2014/main" val="2772085455"/>
                  </a:ext>
                </a:extLst>
              </a:tr>
              <a:tr h="392430">
                <a:tc>
                  <a:txBody>
                    <a:bodyPr vert="horz" wrap="square"/>
                    <a:lstStyle/>
                    <a:p>
                      <a:pPr rtl="0" fontAlgn="ctr"/>
                      <a:r>
                        <a:rPr lang="zh-TW" sz="2000" b="1">
                          <a:solidFill>
                            <a:schemeClr val="bg1"/>
                          </a:solidFill>
                          <a:effectLst/>
                          <a:latin typeface="標楷體" pitchFamily="65" charset="-120"/>
                          <a:ea typeface="標楷體" panose="03000509000000000000" pitchFamily="65" charset="-120"/>
                        </a:rPr>
                        <a:t>緩解 DHCP 攻擊</a:t>
                      </a:r>
                    </a:p>
                  </a:txBody>
                  <a:tcPr marL="47625" marR="47625" marT="47625" marB="47625" anchor="ctr">
                    <a:solidFill>
                      <a:schemeClr val="accent1"/>
                    </a:solidFill>
                  </a:tcPr>
                </a:tc>
                <a:tc>
                  <a:txBody>
                    <a:bodyPr vert="horz" wrap="square"/>
                    <a:lstStyle/>
                    <a:p>
                      <a:pPr rtl="0" fontAlgn="ctr"/>
                      <a:r>
                        <a:rPr lang="zh-TW" sz="2000" b="0">
                          <a:effectLst/>
                          <a:latin typeface="標楷體" pitchFamily="65" charset="-120"/>
                          <a:ea typeface="標楷體" panose="03000509000000000000" pitchFamily="65" charset="-120"/>
                        </a:rPr>
                        <a:t>說明如何設定 DHCP 偵聽以減輕 DHCP 攻擊。</a:t>
                      </a:r>
                    </a:p>
                  </a:txBody>
                  <a:tcPr marL="47625" marR="47625" marT="47625" marB="47625" anchor="ctr"/>
                </a:tc>
                <a:extLst>
                  <a:ext uri="{0D108BD9-81ED-4DB2-BD59-A6C34878D82A}">
                    <a16:rowId xmlns:a16="http://schemas.microsoft.com/office/drawing/2014/main" val="3228802595"/>
                  </a:ext>
                </a:extLst>
              </a:tr>
              <a:tr h="392430">
                <a:tc>
                  <a:txBody>
                    <a:bodyPr vert="horz" wrap="square"/>
                    <a:lstStyle/>
                    <a:p>
                      <a:pPr rtl="0" fontAlgn="ctr"/>
                      <a:r>
                        <a:rPr lang="zh-TW" sz="2000" b="1">
                          <a:solidFill>
                            <a:schemeClr val="bg1"/>
                          </a:solidFill>
                          <a:effectLst/>
                          <a:latin typeface="標楷體" pitchFamily="65" charset="-120"/>
                          <a:ea typeface="標楷體" panose="03000509000000000000" pitchFamily="65" charset="-120"/>
                        </a:rPr>
                        <a:t>緩解 ARP 攻擊</a:t>
                      </a:r>
                    </a:p>
                  </a:txBody>
                  <a:tcPr marL="47625" marR="47625" marT="47625" marB="47625" anchor="ctr">
                    <a:solidFill>
                      <a:schemeClr val="accent1"/>
                    </a:solidFill>
                  </a:tcPr>
                </a:tc>
                <a:tc>
                  <a:txBody>
                    <a:bodyPr vert="horz" wrap="square"/>
                    <a:lstStyle/>
                    <a:p>
                      <a:pPr rtl="0" fontAlgn="ctr"/>
                      <a:r>
                        <a:rPr lang="zh-TW" sz="2000" b="0">
                          <a:effectLst/>
                          <a:latin typeface="標楷體" pitchFamily="65" charset="-120"/>
                          <a:ea typeface="標楷體" panose="03000509000000000000" pitchFamily="65" charset="-120"/>
                        </a:rPr>
                        <a:t>說明如何設定 ARP 檢測以減輕 ARP 攻擊。</a:t>
                      </a:r>
                    </a:p>
                  </a:txBody>
                  <a:tcPr marL="47625" marR="47625" marT="47625" marB="47625" anchor="ctr"/>
                </a:tc>
                <a:extLst>
                  <a:ext uri="{0D108BD9-81ED-4DB2-BD59-A6C34878D82A}">
                    <a16:rowId xmlns:a16="http://schemas.microsoft.com/office/drawing/2014/main" val="3134809945"/>
                  </a:ext>
                </a:extLst>
              </a:tr>
              <a:tr h="643890">
                <a:tc>
                  <a:txBody>
                    <a:bodyPr vert="horz" wrap="square"/>
                    <a:lstStyle/>
                    <a:p>
                      <a:pPr rtl="0" fontAlgn="ctr"/>
                      <a:r>
                        <a:rPr lang="zh-TW" sz="2000" b="1">
                          <a:solidFill>
                            <a:schemeClr val="bg1"/>
                          </a:solidFill>
                          <a:effectLst/>
                          <a:latin typeface="標楷體" pitchFamily="65" charset="-120"/>
                          <a:ea typeface="標楷體" panose="03000509000000000000" pitchFamily="65" charset="-120"/>
                        </a:rPr>
                        <a:t>緩解 STP 攻擊</a:t>
                      </a:r>
                    </a:p>
                  </a:txBody>
                  <a:tcPr marL="47625" marR="47625" marT="47625" marB="47625" anchor="ctr">
                    <a:solidFill>
                      <a:schemeClr val="accent1"/>
                    </a:solidFill>
                  </a:tcPr>
                </a:tc>
                <a:tc>
                  <a:txBody>
                    <a:bodyPr vert="horz" wrap="square"/>
                    <a:lstStyle/>
                    <a:p>
                      <a:pPr rtl="0" fontAlgn="ctr"/>
                      <a:r>
                        <a:rPr lang="zh-TW" sz="2000" b="0">
                          <a:effectLst/>
                          <a:latin typeface="標楷體" pitchFamily="65" charset="-120"/>
                          <a:ea typeface="標楷體" panose="03000509000000000000" pitchFamily="65" charset="-120"/>
                        </a:rPr>
                        <a:t>解釋如何設定連接埠快速和 BPDU Guard，以減輕 STP 攻擊。</a:t>
                      </a:r>
                    </a:p>
                  </a:txBody>
                  <a:tcPr marL="47625" marR="47625" marT="47625" marB="47625" anchor="ctr"/>
                </a:tc>
                <a:extLst>
                  <a:ext uri="{0D108BD9-81ED-4DB2-BD59-A6C34878D82A}">
                    <a16:rowId xmlns:a16="http://schemas.microsoft.com/office/drawing/2014/main" val="503933313"/>
                  </a:ext>
                </a:extLst>
              </a:tr>
            </a:tbl>
          </a:graphicData>
        </a:graphic>
      </p:graphicFrame>
      <p:sp>
        <p:nvSpPr>
          <p:cNvPr id="4" name="投影片編號版面配置區 3"/>
          <p:cNvSpPr>
            <a:spLocks noGrp="1"/>
          </p:cNvSpPr>
          <p:nvPr>
            <p:ph type="sldNum" sz="quarter" idx="4"/>
          </p:nvPr>
        </p:nvSpPr>
        <p:spPr/>
        <p:txBody>
          <a:bodyPr/>
          <a:lstStyle/>
          <a:p>
            <a:pPr defTabSz="385754">
              <a:defRPr/>
            </a:pPr>
            <a:fld id="{2F5CCB13-0A32-4557-88E9-079F0C330695}" type="slidenum">
              <a:rPr lang="en-US" kern="0" smtClean="0">
                <a:solidFill>
                  <a:srgbClr val="595959"/>
                </a:solidFill>
              </a:rPr>
              <a:pPr defTabSz="385754">
                <a:defRPr/>
              </a:pPr>
              <a:t>793</a:t>
            </a:fld>
            <a:endParaRPr lang="en-US" kern="0">
              <a:solidFill>
                <a:srgbClr val="595959"/>
              </a:solidFill>
            </a:endParaRPr>
          </a:p>
        </p:txBody>
      </p:sp>
    </p:spTree>
    <p:custDataLst>
      <p:tags r:id="rId3"/>
    </p:custDataLst>
    <p:extLst>
      <p:ext uri="{BB962C8B-B14F-4D97-AF65-F5344CB8AC3E}">
        <p14:creationId xmlns:p14="http://schemas.microsoft.com/office/powerpoint/2010/main" val="183835388"/>
      </p:ext>
    </p:extLst>
  </p:cSld>
  <p:clrMapOvr>
    <a:masterClrMapping/>
  </p:clrMapOvr>
  <p:transition spd="slow">
    <p:wipe/>
  </p:transition>
  <p:timing/>
</p:sld>
</file>

<file path=ppt/slides/slide794.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noAutofit/>
          </a:bodyPr>
          <a:lstStyle/>
          <a:p>
            <a:pPr marL="169859" indent="-169859">
              <a:spcAft>
                <a:spcPts val="600"/>
              </a:spcAft>
              <a:buFont typeface="Wingdings" panose="05000000000000000000" pitchFamily="2" charset="2"/>
            </a:pPr>
            <a:r>
              <a:rPr lang="en-US" altLang="zh-TW" sz="2700" smtClean="0"/>
              <a:t>28.1</a:t>
            </a:r>
            <a:r>
              <a:rPr lang="zh-TW" altLang="en-US" sz="2700" smtClean="0"/>
              <a:t>實</a:t>
            </a:r>
            <a:r>
              <a:rPr lang="zh-TW" altLang="en-US" sz="2700"/>
              <a:t>作連接埠安全</a:t>
            </a:r>
            <a:br>
              <a:rPr lang="en-US" sz="2700"/>
            </a:br>
            <a:r>
              <a:rPr lang="zh-TW" altLang="en-US" sz="2700"/>
              <a:t>保護未使用的連接埠</a:t>
            </a:r>
          </a:p>
        </p:txBody>
      </p:sp>
      <p:sp>
        <p:nvSpPr>
          <p:cNvPr id="4" name="Content Placeholder 3">
            <a:extLst>
              <a:ext uri="{FF2B5EF4-FFF2-40B4-BE49-F238E27FC236}">
                <a16:creationId xmlns:a16="http://schemas.microsoft.com/office/drawing/2014/main" id="{382616C7-B30A-40CC-929E-DD6EC0837DAA}"/>
              </a:ext>
            </a:extLst>
          </p:cNvPr>
          <p:cNvSpPr>
            <a:spLocks noGrp="1"/>
          </p:cNvSpPr>
          <p:nvPr>
            <p:ph idx="1"/>
          </p:nvPr>
        </p:nvSpPr>
        <p:spPr>
          <a:xfrm>
            <a:off x="474662" y="1589088"/>
            <a:ext cx="8280057" cy="3689897"/>
          </a:xfrm>
        </p:spPr>
        <p:txBody>
          <a:bodyPr/>
          <a:lstStyle/>
          <a:p>
            <a:pPr marL="0" indent="0" algn="l"/>
            <a:r>
              <a:rPr lang="zh-TW" altLang="en-US" sz="1600">
                <a:solidFill>
                  <a:srgbClr val="000000"/>
                </a:solidFill>
              </a:rPr>
              <a:t>第 </a:t>
            </a:r>
            <a:r>
              <a:rPr lang="en-US" altLang="zh-TW" sz="1600">
                <a:solidFill>
                  <a:srgbClr val="000000"/>
                </a:solidFill>
              </a:rPr>
              <a:t>2 </a:t>
            </a:r>
            <a:r>
              <a:rPr lang="zh-TW" altLang="en-US" sz="1600">
                <a:solidFill>
                  <a:srgbClr val="000000"/>
                </a:solidFill>
              </a:rPr>
              <a:t>層攻擊是駭客最容易部署的一些攻擊，但也可以透過一些常見的第 </a:t>
            </a:r>
            <a:r>
              <a:rPr lang="en-US" altLang="zh-TW" sz="1600">
                <a:solidFill>
                  <a:srgbClr val="000000"/>
                </a:solidFill>
              </a:rPr>
              <a:t>2 </a:t>
            </a:r>
            <a:r>
              <a:rPr lang="zh-TW" altLang="en-US" sz="1600">
                <a:solidFill>
                  <a:srgbClr val="000000"/>
                </a:solidFill>
              </a:rPr>
              <a:t>層解決方案來減輕這些威脅。</a:t>
            </a:r>
          </a:p>
          <a:p>
            <a:pPr marL="342892" indent="-342892" algn="l">
              <a:buFont typeface="Arial" panose="020b0604020202020204" pitchFamily="34" charset="0"/>
              <a:buChar char="•"/>
            </a:pPr>
            <a:r>
              <a:rPr lang="zh-TW" altLang="en-US" sz="1600">
                <a:solidFill>
                  <a:srgbClr val="000000"/>
                </a:solidFill>
              </a:rPr>
              <a:t>所有交換器連接埠 </a:t>
            </a:r>
            <a:r>
              <a:rPr lang="en-US" altLang="zh-TW" sz="1600">
                <a:solidFill>
                  <a:srgbClr val="000000"/>
                </a:solidFill>
              </a:rPr>
              <a:t>(</a:t>
            </a:r>
            <a:r>
              <a:rPr lang="zh-TW" altLang="en-US" sz="1600">
                <a:solidFill>
                  <a:srgbClr val="000000"/>
                </a:solidFill>
              </a:rPr>
              <a:t>介面</a:t>
            </a:r>
            <a:r>
              <a:rPr lang="en-US" altLang="zh-TW" sz="1600">
                <a:solidFill>
                  <a:srgbClr val="000000"/>
                </a:solidFill>
              </a:rPr>
              <a:t>) </a:t>
            </a:r>
            <a:r>
              <a:rPr lang="zh-TW" altLang="en-US" sz="1600">
                <a:solidFill>
                  <a:srgbClr val="000000"/>
                </a:solidFill>
              </a:rPr>
              <a:t>都應該在部署交換器供生產使用之前加以保護。連接埠的安全方式取決於其功能。</a:t>
            </a:r>
          </a:p>
          <a:p>
            <a:pPr marL="342892" indent="-342892" algn="l">
              <a:buFont typeface="Arial" panose="020b0604020202020204" pitchFamily="34" charset="0"/>
              <a:buChar char="•"/>
            </a:pPr>
            <a:r>
              <a:rPr lang="zh-TW" altLang="en-US" sz="1600">
                <a:solidFill>
                  <a:srgbClr val="000000"/>
                </a:solidFill>
              </a:rPr>
              <a:t>為了防止未經授權存取網路，許多管理員使用的一個簡單方法是禁用網路交換器上的所有未使用連接埠。瀏覽至每個未使用的連接埠，並發出思科 </a:t>
            </a:r>
            <a:r>
              <a:rPr lang="en-US" altLang="zh-TW" sz="1600">
                <a:solidFill>
                  <a:srgbClr val="000000"/>
                </a:solidFill>
              </a:rPr>
              <a:t>IOS </a:t>
            </a:r>
            <a:r>
              <a:rPr lang="en-US" altLang="zh-TW" sz="1600" b="1">
                <a:solidFill>
                  <a:srgbClr val="000000"/>
                </a:solidFill>
              </a:rPr>
              <a:t>shutdown</a:t>
            </a:r>
            <a:r>
              <a:rPr lang="zh-TW" altLang="en-US" sz="1600">
                <a:solidFill>
                  <a:srgbClr val="000000"/>
                </a:solidFill>
              </a:rPr>
              <a:t> 指令。如果稍後必須重新啟動連接埠，則可以使用 </a:t>
            </a:r>
            <a:r>
              <a:rPr lang="en-US" altLang="zh-TW" sz="1600" b="1">
                <a:solidFill>
                  <a:srgbClr val="000000"/>
                </a:solidFill>
              </a:rPr>
              <a:t>no shutdown</a:t>
            </a:r>
            <a:r>
              <a:rPr lang="zh-TW" altLang="en-US" sz="1600">
                <a:solidFill>
                  <a:srgbClr val="000000"/>
                </a:solidFill>
              </a:rPr>
              <a:t> 指令來啟用連接埠。</a:t>
            </a:r>
          </a:p>
          <a:p>
            <a:pPr marL="342892" indent="-342892" algn="l">
              <a:buFont typeface="Arial" panose="020b0604020202020204" pitchFamily="34" charset="0"/>
              <a:buChar char="•"/>
            </a:pPr>
            <a:r>
              <a:rPr lang="zh-TW" altLang="en-US" sz="1600">
                <a:solidFill>
                  <a:srgbClr val="000000"/>
                </a:solidFill>
              </a:rPr>
              <a:t>若要設定連接埠範圍，請使用 </a:t>
            </a:r>
            <a:r>
              <a:rPr lang="en-US" altLang="zh-TW" sz="1600" b="1">
                <a:solidFill>
                  <a:srgbClr val="000000"/>
                </a:solidFill>
              </a:rPr>
              <a:t>interface range</a:t>
            </a:r>
            <a:r>
              <a:rPr lang="zh-TW" altLang="en-US" sz="1600">
                <a:solidFill>
                  <a:srgbClr val="000000"/>
                </a:solidFill>
              </a:rPr>
              <a:t> 指令。</a:t>
            </a:r>
          </a:p>
        </p:txBody>
      </p:sp>
      <p:sp>
        <p:nvSpPr>
          <p:cNvPr id="8" name="Rectangle 3">
            <a:extLst>
              <a:ext uri="{FF2B5EF4-FFF2-40B4-BE49-F238E27FC236}">
                <a16:creationId xmlns:a16="http://schemas.microsoft.com/office/drawing/2014/main" id="{79DBF04D-30A4-4EEB-B7E2-7AB82D0B955C}"/>
              </a:ext>
            </a:extLst>
          </p:cNvPr>
          <p:cNvSpPr>
            <a:spLocks noChangeArrowheads="1"/>
          </p:cNvSpPr>
          <p:nvPr/>
        </p:nvSpPr>
        <p:spPr bwMode="auto">
          <a:xfrm>
            <a:off x="715819" y="4213566"/>
            <a:ext cx="7712363" cy="215444"/>
          </a:xfrm>
          <a:prstGeom prst="rect">
            <a:avLst/>
          </a:prstGeom>
          <a:solidFill>
            <a:srgbClr val="EFEFE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defTabSz="914378" eaLnBrk="0" fontAlgn="base" hangingPunct="0">
              <a:spcBef>
                <a:spcPct val="0"/>
              </a:spcBef>
              <a:spcAft>
                <a:spcPct val="0"/>
              </a:spcAft>
            </a:pPr>
            <a:r>
              <a:rPr lang="en-US" altLang="zh-TW" sz="1400">
                <a:solidFill>
                  <a:srgbClr val="000000"/>
                </a:solidFill>
                <a:latin typeface="Courier New" panose="02070309020205020404" pitchFamily="49" charset="0"/>
                <a:cs typeface="Courier New" panose="02070309020205020404" pitchFamily="49" charset="0"/>
              </a:rPr>
              <a:t>Switch(config)# </a:t>
            </a:r>
            <a:r>
              <a:rPr lang="en-US" altLang="zh-TW" sz="1400" b="1">
                <a:solidFill>
                  <a:srgbClr val="000000"/>
                </a:solidFill>
                <a:latin typeface="Courier New" panose="02070309020205020404" pitchFamily="49" charset="0"/>
                <a:cs typeface="Courier New" panose="02070309020205020404" pitchFamily="49" charset="0"/>
              </a:rPr>
              <a:t>interface range</a:t>
            </a:r>
            <a:r>
              <a:rPr lang="zh-TW" altLang="en-US" sz="1400">
                <a:solidFill>
                  <a:srgbClr val="000000"/>
                </a:solidFill>
                <a:latin typeface="Courier New" panose="02070309020205020404" pitchFamily="49" charset="0"/>
                <a:cs typeface="Courier New" panose="02070309020205020404" pitchFamily="49" charset="0"/>
              </a:rPr>
              <a:t> </a:t>
            </a:r>
            <a:r>
              <a:rPr lang="en-US" altLang="zh-TW" sz="1400" i="1">
                <a:solidFill>
                  <a:srgbClr val="000000"/>
                </a:solidFill>
                <a:latin typeface="Courier New" panose="02070309020205020404" pitchFamily="49" charset="0"/>
                <a:cs typeface="Courier New" panose="02070309020205020404" pitchFamily="49" charset="0"/>
              </a:rPr>
              <a:t>type module/first-number – last-number</a:t>
            </a:r>
            <a:r>
              <a:rPr lang="zh-TW" altLang="en-US" sz="1400">
                <a:solidFill>
                  <a:srgbClr val="000000"/>
                </a:solidFill>
                <a:latin typeface="Courier New" panose="02070309020205020404" pitchFamily="49" charset="0"/>
                <a:cs typeface="Courier New" panose="02070309020205020404" pitchFamily="49" charset="0"/>
              </a:rPr>
              <a:t> </a:t>
            </a:r>
          </a:p>
        </p:txBody>
      </p:sp>
      <p:sp>
        <p:nvSpPr>
          <p:cNvPr id="2" name="投影片編號版面配置區 1"/>
          <p:cNvSpPr>
            <a:spLocks noGrp="1"/>
          </p:cNvSpPr>
          <p:nvPr>
            <p:ph type="sldNum" sz="quarter" idx="12"/>
          </p:nvPr>
        </p:nvSpPr>
        <p:spPr/>
        <p:txBody>
          <a:bodyPr/>
          <a:lstStyle/>
          <a:p>
            <a:fld id="{4FAB73BC-B049-4115-A692-8D63A059BFB8}" type="slidenum">
              <a:rPr lang="en-US" smtClean="0"/>
              <a:t>794</a:t>
            </a:fld>
            <a:endParaRPr lang="en-US"/>
          </a:p>
        </p:txBody>
      </p:sp>
    </p:spTree>
    <p:extLst>
      <p:ext uri="{BB962C8B-B14F-4D97-AF65-F5344CB8AC3E}">
        <p14:creationId xmlns:p14="http://schemas.microsoft.com/office/powerpoint/2010/main" val="49053915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795.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noAutofit/>
          </a:bodyPr>
          <a:lstStyle/>
          <a:p>
            <a:pPr marL="169859" indent="-169859">
              <a:spcAft>
                <a:spcPts val="600"/>
              </a:spcAft>
              <a:buFont typeface="Wingdings" panose="05000000000000000000" pitchFamily="2" charset="2"/>
            </a:pPr>
            <a:r>
              <a:rPr lang="en-US" altLang="zh-TW" sz="2700"/>
              <a:t>28.1</a:t>
            </a:r>
            <a:r>
              <a:rPr lang="zh-TW" altLang="en-US" sz="2700" smtClean="0"/>
              <a:t>實</a:t>
            </a:r>
            <a:r>
              <a:rPr lang="zh-TW" altLang="en-US" sz="2700"/>
              <a:t>作連接埠安全性</a:t>
            </a:r>
            <a:br>
              <a:rPr lang="en-US" sz="2700"/>
            </a:br>
            <a:r>
              <a:rPr lang="zh-TW" altLang="en-US" sz="2700"/>
              <a:t>緩解 </a:t>
            </a:r>
            <a:r>
              <a:rPr lang="en-US" altLang="zh-TW" sz="2700"/>
              <a:t>MAC </a:t>
            </a:r>
            <a:r>
              <a:rPr lang="zh-TW" altLang="en-US" sz="2700"/>
              <a:t>位址表攻擊</a:t>
            </a:r>
          </a:p>
        </p:txBody>
      </p:sp>
      <p:sp>
        <p:nvSpPr>
          <p:cNvPr id="5" name="Content Placeholder 4">
            <a:extLst>
              <a:ext uri="{FF2B5EF4-FFF2-40B4-BE49-F238E27FC236}">
                <a16:creationId xmlns:a16="http://schemas.microsoft.com/office/drawing/2014/main" id="{2D2D89E2-D658-4941-8C21-72A164C1B29F}"/>
              </a:ext>
            </a:extLst>
          </p:cNvPr>
          <p:cNvSpPr>
            <a:spLocks noGrp="1"/>
          </p:cNvSpPr>
          <p:nvPr>
            <p:ph idx="1"/>
          </p:nvPr>
        </p:nvSpPr>
        <p:spPr>
          <a:xfrm>
            <a:off x="474662" y="1589088"/>
            <a:ext cx="8280057" cy="3689897"/>
          </a:xfrm>
        </p:spPr>
        <p:txBody>
          <a:bodyPr/>
          <a:lstStyle/>
          <a:p>
            <a:pPr marL="0" indent="0" algn="l"/>
            <a:r>
              <a:rPr lang="zh-TW" altLang="en-US" sz="1600">
                <a:solidFill>
                  <a:srgbClr val="000000"/>
                </a:solidFill>
              </a:rPr>
              <a:t>防止 </a:t>
            </a:r>
            <a:r>
              <a:rPr lang="en-US" altLang="zh-TW" sz="1600">
                <a:solidFill>
                  <a:srgbClr val="000000"/>
                </a:solidFill>
              </a:rPr>
              <a:t>MAC </a:t>
            </a:r>
            <a:r>
              <a:rPr lang="zh-TW" altLang="en-US" sz="1600">
                <a:solidFill>
                  <a:srgbClr val="000000"/>
                </a:solidFill>
              </a:rPr>
              <a:t>位址表溢位攻擊的最簡單且最有效的方法是啟用連接埠安全性。</a:t>
            </a:r>
          </a:p>
          <a:p>
            <a:pPr marL="342892" indent="-342892" algn="l">
              <a:buFont typeface="Arial" panose="020b0604020202020204" pitchFamily="34" charset="0"/>
              <a:buChar char="•"/>
            </a:pPr>
            <a:r>
              <a:rPr lang="zh-TW" altLang="en-US" sz="1600">
                <a:solidFill>
                  <a:srgbClr val="000000"/>
                </a:solidFill>
              </a:rPr>
              <a:t>連接埠安全性會限制連接埠上允許的有效 </a:t>
            </a:r>
            <a:r>
              <a:rPr lang="en-US" altLang="zh-TW" sz="1600">
                <a:solidFill>
                  <a:srgbClr val="000000"/>
                </a:solidFill>
              </a:rPr>
              <a:t>MAC </a:t>
            </a:r>
            <a:r>
              <a:rPr lang="zh-TW" altLang="en-US" sz="1600">
                <a:solidFill>
                  <a:srgbClr val="000000"/>
                </a:solidFill>
              </a:rPr>
              <a:t>位址數目。它允許管理員手動設定連接埠的 </a:t>
            </a:r>
            <a:r>
              <a:rPr lang="en-US" altLang="zh-TW" sz="1600">
                <a:solidFill>
                  <a:srgbClr val="000000"/>
                </a:solidFill>
              </a:rPr>
              <a:t>MAC </a:t>
            </a:r>
            <a:r>
              <a:rPr lang="zh-TW" altLang="en-US" sz="1600">
                <a:solidFill>
                  <a:srgbClr val="000000"/>
                </a:solidFill>
              </a:rPr>
              <a:t>位址，或允許交換器動態學習有限數量的 </a:t>
            </a:r>
            <a:r>
              <a:rPr lang="en-US" altLang="zh-TW" sz="1600">
                <a:solidFill>
                  <a:srgbClr val="000000"/>
                </a:solidFill>
              </a:rPr>
              <a:t>MAC </a:t>
            </a:r>
            <a:r>
              <a:rPr lang="zh-TW" altLang="en-US" sz="1600">
                <a:solidFill>
                  <a:srgbClr val="000000"/>
                </a:solidFill>
              </a:rPr>
              <a:t>位址。當設定連接埠安全性的連接埠接收到訊框時，訊框的來源 </a:t>
            </a:r>
            <a:r>
              <a:rPr lang="en-US" altLang="zh-TW" sz="1600">
                <a:solidFill>
                  <a:srgbClr val="000000"/>
                </a:solidFill>
              </a:rPr>
              <a:t>MAC </a:t>
            </a:r>
            <a:r>
              <a:rPr lang="zh-TW" altLang="en-US" sz="1600">
                <a:solidFill>
                  <a:srgbClr val="000000"/>
                </a:solidFill>
              </a:rPr>
              <a:t>位址會與在連接埠上手動設定或動態探索的安全來源 </a:t>
            </a:r>
            <a:r>
              <a:rPr lang="en-US" altLang="zh-TW" sz="1600">
                <a:solidFill>
                  <a:srgbClr val="000000"/>
                </a:solidFill>
              </a:rPr>
              <a:t>MAC </a:t>
            </a:r>
            <a:r>
              <a:rPr lang="zh-TW" altLang="en-US" sz="1600">
                <a:solidFill>
                  <a:srgbClr val="000000"/>
                </a:solidFill>
              </a:rPr>
              <a:t>位址清單進行比較。</a:t>
            </a:r>
          </a:p>
          <a:p>
            <a:pPr marL="342892" indent="-342892" algn="l">
              <a:buFont typeface="Arial" panose="020b0604020202020204" pitchFamily="34" charset="0"/>
              <a:buChar char="•"/>
            </a:pPr>
            <a:r>
              <a:rPr lang="zh-TW" altLang="en-US" sz="1600">
                <a:solidFill>
                  <a:srgbClr val="000000"/>
                </a:solidFill>
              </a:rPr>
              <a:t>藉由將連接埠上允許的 </a:t>
            </a:r>
            <a:r>
              <a:rPr lang="en-US" altLang="zh-TW" sz="1600">
                <a:solidFill>
                  <a:srgbClr val="000000"/>
                </a:solidFill>
              </a:rPr>
              <a:t>MAC </a:t>
            </a:r>
            <a:r>
              <a:rPr lang="zh-TW" altLang="en-US" sz="1600">
                <a:solidFill>
                  <a:srgbClr val="000000"/>
                </a:solidFill>
              </a:rPr>
              <a:t>位址數目限制為一個，連接埠安全性可以用來控制未經授權的網路存取。</a:t>
            </a:r>
          </a:p>
          <a:p>
            <a:pPr marL="342892" indent="-342892" algn="l">
              <a:buFont typeface="Arial" panose="020b0604020202020204" pitchFamily="34" charset="0"/>
              <a:buChar char="•"/>
            </a:pPr>
            <a:endParaRPr lang="en-US" sz="1600">
              <a:solidFill>
                <a:srgbClr val="000000"/>
              </a:solidFill>
            </a:endParaRPr>
          </a:p>
        </p:txBody>
      </p:sp>
      <p:sp>
        <p:nvSpPr>
          <p:cNvPr id="2" name="投影片編號版面配置區 1"/>
          <p:cNvSpPr>
            <a:spLocks noGrp="1"/>
          </p:cNvSpPr>
          <p:nvPr>
            <p:ph type="sldNum" sz="quarter" idx="12"/>
          </p:nvPr>
        </p:nvSpPr>
        <p:spPr/>
        <p:txBody>
          <a:bodyPr/>
          <a:lstStyle/>
          <a:p>
            <a:fld id="{4FAB73BC-B049-4115-A692-8D63A059BFB8}" type="slidenum">
              <a:rPr lang="en-US" smtClean="0"/>
              <a:t>795</a:t>
            </a:fld>
            <a:endParaRPr lang="en-US"/>
          </a:p>
        </p:txBody>
      </p:sp>
    </p:spTree>
    <p:extLst>
      <p:ext uri="{BB962C8B-B14F-4D97-AF65-F5344CB8AC3E}">
        <p14:creationId xmlns:p14="http://schemas.microsoft.com/office/powerpoint/2010/main" val="199664053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796.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noAutofit/>
          </a:bodyPr>
          <a:lstStyle/>
          <a:p>
            <a:pPr marL="169859" indent="-169859">
              <a:spcAft>
                <a:spcPts val="600"/>
              </a:spcAft>
              <a:buFont typeface="Wingdings" panose="05000000000000000000" pitchFamily="2" charset="2"/>
            </a:pPr>
            <a:r>
              <a:rPr lang="en-US" altLang="zh-TW" sz="2700"/>
              <a:t>28.1</a:t>
            </a:r>
            <a:r>
              <a:rPr lang="zh-TW" altLang="en-US" sz="2700" smtClean="0"/>
              <a:t>實</a:t>
            </a:r>
            <a:r>
              <a:rPr lang="zh-TW" altLang="en-US" sz="2700"/>
              <a:t>作連接埠安全性</a:t>
            </a:r>
            <a:br>
              <a:rPr lang="en-US" sz="2700"/>
            </a:br>
            <a:r>
              <a:rPr lang="zh-TW" altLang="en-US" sz="2700"/>
              <a:t>啟用連接埠安全性</a:t>
            </a:r>
          </a:p>
        </p:txBody>
      </p:sp>
      <p:sp>
        <p:nvSpPr>
          <p:cNvPr id="4" name="Content Placeholder 3">
            <a:extLst>
              <a:ext uri="{FF2B5EF4-FFF2-40B4-BE49-F238E27FC236}">
                <a16:creationId xmlns:a16="http://schemas.microsoft.com/office/drawing/2014/main" id="{3FCCF7BA-AB28-44CC-AB79-6CF565E3746D}"/>
              </a:ext>
            </a:extLst>
          </p:cNvPr>
          <p:cNvSpPr>
            <a:spLocks noGrp="1"/>
          </p:cNvSpPr>
          <p:nvPr>
            <p:ph idx="1"/>
          </p:nvPr>
        </p:nvSpPr>
        <p:spPr>
          <a:xfrm>
            <a:off x="142241" y="1589088"/>
            <a:ext cx="8612479" cy="2742882"/>
          </a:xfrm>
        </p:spPr>
        <p:txBody>
          <a:bodyPr/>
          <a:lstStyle/>
          <a:p>
            <a:pPr marL="0" indent="0" algn="l"/>
            <a:r>
              <a:rPr lang="zh-TW" altLang="en-US" sz="1600">
                <a:solidFill>
                  <a:srgbClr val="000000"/>
                </a:solidFill>
              </a:rPr>
              <a:t>使用 </a:t>
            </a:r>
            <a:r>
              <a:rPr lang="en-US" altLang="zh-TW" sz="1600" b="1">
                <a:solidFill>
                  <a:srgbClr val="000000"/>
                </a:solidFill>
              </a:rPr>
              <a:t>switchport port-security</a:t>
            </a:r>
            <a:r>
              <a:rPr lang="zh-TW" altLang="en-US" sz="1600">
                <a:solidFill>
                  <a:srgbClr val="000000"/>
                </a:solidFill>
              </a:rPr>
              <a:t> 介面設定指令啟用連接埠安全性。</a:t>
            </a:r>
          </a:p>
          <a:p>
            <a:pPr marL="0" indent="0" algn="l"/>
            <a:endParaRPr lang="en-US" sz="1600">
              <a:solidFill>
                <a:srgbClr val="000000"/>
              </a:solidFill>
            </a:endParaRPr>
          </a:p>
          <a:p>
            <a:pPr marL="0" indent="0" algn="l"/>
            <a:r>
              <a:rPr lang="zh-TW" altLang="en-US" sz="1600">
                <a:solidFill>
                  <a:srgbClr val="000000"/>
                </a:solidFill>
              </a:rPr>
              <a:t>請注意，在範例中， </a:t>
            </a:r>
            <a:r>
              <a:rPr lang="en-US" altLang="zh-TW" sz="1600" b="1">
                <a:solidFill>
                  <a:srgbClr val="000000"/>
                </a:solidFill>
              </a:rPr>
              <a:t>switchport port-security</a:t>
            </a:r>
            <a:r>
              <a:rPr lang="zh-TW" altLang="en-US" sz="1600">
                <a:solidFill>
                  <a:srgbClr val="000000"/>
                </a:solidFill>
              </a:rPr>
              <a:t> 指令已遭拒絕。這是因為連接埠安全性只能在手動設定的存取連接埠或手動設定的中繼連接埠上設定。依預設，第 </a:t>
            </a:r>
            <a:r>
              <a:rPr lang="en-US" altLang="zh-TW" sz="1600">
                <a:solidFill>
                  <a:srgbClr val="000000"/>
                </a:solidFill>
              </a:rPr>
              <a:t>2 </a:t>
            </a:r>
            <a:r>
              <a:rPr lang="zh-TW" altLang="en-US" sz="1600">
                <a:solidFill>
                  <a:srgbClr val="000000"/>
                </a:solidFill>
              </a:rPr>
              <a:t>層交換器連接埠設定為動態自動 </a:t>
            </a:r>
            <a:r>
              <a:rPr lang="en-US" altLang="zh-TW" sz="1600">
                <a:solidFill>
                  <a:srgbClr val="000000"/>
                </a:solidFill>
              </a:rPr>
              <a:t>(</a:t>
            </a:r>
            <a:r>
              <a:rPr lang="zh-TW" altLang="en-US" sz="1600">
                <a:solidFill>
                  <a:srgbClr val="000000"/>
                </a:solidFill>
              </a:rPr>
              <a:t>中繼 </a:t>
            </a:r>
            <a:r>
              <a:rPr lang="en-US" altLang="zh-TW" sz="1600">
                <a:solidFill>
                  <a:srgbClr val="000000"/>
                </a:solidFill>
              </a:rPr>
              <a:t>on)</a:t>
            </a:r>
            <a:r>
              <a:rPr lang="zh-TW" altLang="en-US" sz="1600">
                <a:solidFill>
                  <a:srgbClr val="000000"/>
                </a:solidFill>
              </a:rPr>
              <a:t>。因此，在此範例中，連接埠是使用 </a:t>
            </a:r>
            <a:r>
              <a:rPr lang="en-US" altLang="zh-TW" sz="1600" b="1">
                <a:solidFill>
                  <a:srgbClr val="000000"/>
                </a:solidFill>
              </a:rPr>
              <a:t>switchport mode access</a:t>
            </a:r>
            <a:r>
              <a:rPr lang="zh-TW" altLang="en-US" sz="1600">
                <a:solidFill>
                  <a:srgbClr val="000000"/>
                </a:solidFill>
              </a:rPr>
              <a:t> 介面設定指令來設定的。</a:t>
            </a:r>
          </a:p>
          <a:p>
            <a:pPr marL="0" indent="0" algn="l"/>
            <a:endParaRPr lang="en-US" sz="1600" b="1">
              <a:solidFill>
                <a:srgbClr val="000000"/>
              </a:solidFill>
            </a:endParaRPr>
          </a:p>
          <a:p>
            <a:pPr marL="0" indent="0" algn="l"/>
            <a:r>
              <a:rPr lang="zh-TW" altLang="en-US" sz="1600" b="1">
                <a:solidFill>
                  <a:srgbClr val="000000"/>
                </a:solidFill>
              </a:rPr>
              <a:t>注意</a:t>
            </a:r>
            <a:r>
              <a:rPr lang="zh-TW" altLang="en-US" sz="1600">
                <a:solidFill>
                  <a:srgbClr val="000000"/>
                </a:solidFill>
              </a:rPr>
              <a:t>：中繼連接埠安全性已超出本課程的範圍。 </a:t>
            </a:r>
          </a:p>
          <a:p>
            <a:pPr marL="342892" indent="-342892" algn="l">
              <a:buFont typeface="Arial" panose="020b0604020202020204" pitchFamily="34" charset="0"/>
              <a:buChar char="•"/>
            </a:pPr>
            <a:endParaRPr lang="en-US" sz="1400">
              <a:solidFill>
                <a:srgbClr val="000000"/>
              </a:solidFill>
            </a:endParaRPr>
          </a:p>
        </p:txBody>
      </p:sp>
      <p:pic>
        <p:nvPicPr>
          <p:cNvPr id="6" name="Picture 5">
            <a:extLst>
              <a:ext uri="{FF2B5EF4-FFF2-40B4-BE49-F238E27FC236}">
                <a16:creationId xmlns:a16="http://schemas.microsoft.com/office/drawing/2014/main" id="{00B1C3E7-3B22-40C8-88E3-6C624E7025E2}"/>
              </a:ext>
            </a:extLst>
          </p:cNvPr>
          <p:cNvPicPr>
            <a:picLocks noChangeAspect="1"/>
          </p:cNvPicPr>
          <p:nvPr/>
        </p:nvPicPr>
        <p:blipFill>
          <a:blip r:embed="rId3"/>
          <a:stretch>
            <a:fillRect/>
          </a:stretch>
        </p:blipFill>
        <p:spPr>
          <a:xfrm>
            <a:off x="2384002" y="4331971"/>
            <a:ext cx="3313355" cy="1288129"/>
          </a:xfrm>
          <a:prstGeom prst="rect">
            <a:avLst/>
          </a:prstGeom>
        </p:spPr>
      </p:pic>
      <p:sp>
        <p:nvSpPr>
          <p:cNvPr id="2" name="投影片編號版面配置區 1"/>
          <p:cNvSpPr>
            <a:spLocks noGrp="1"/>
          </p:cNvSpPr>
          <p:nvPr>
            <p:ph type="sldNum" sz="quarter" idx="12"/>
          </p:nvPr>
        </p:nvSpPr>
        <p:spPr/>
        <p:txBody>
          <a:bodyPr/>
          <a:lstStyle/>
          <a:p>
            <a:fld id="{4FAB73BC-B049-4115-A692-8D63A059BFB8}" type="slidenum">
              <a:rPr lang="en-US" smtClean="0"/>
              <a:t>796</a:t>
            </a:fld>
            <a:endParaRPr lang="en-US"/>
          </a:p>
        </p:txBody>
      </p:sp>
    </p:spTree>
    <p:extLst>
      <p:ext uri="{BB962C8B-B14F-4D97-AF65-F5344CB8AC3E}">
        <p14:creationId xmlns:p14="http://schemas.microsoft.com/office/powerpoint/2010/main" val="190144243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797.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noAutofit/>
          </a:bodyPr>
          <a:lstStyle/>
          <a:p>
            <a:pPr marL="169859" indent="-169859">
              <a:spcAft>
                <a:spcPts val="600"/>
              </a:spcAft>
              <a:buFont typeface="Wingdings" panose="05000000000000000000" pitchFamily="2" charset="2"/>
            </a:pPr>
            <a:r>
              <a:rPr lang="en-US" altLang="zh-TW" sz="2700"/>
              <a:t>28.1</a:t>
            </a:r>
            <a:r>
              <a:rPr lang="zh-TW" altLang="en-US" sz="2700" smtClean="0"/>
              <a:t>實</a:t>
            </a:r>
            <a:r>
              <a:rPr lang="zh-TW" altLang="en-US" sz="2700"/>
              <a:t>作連接埠安全性</a:t>
            </a:r>
            <a:br>
              <a:rPr lang="en-US" sz="2700"/>
            </a:br>
            <a:r>
              <a:rPr lang="zh-TW" altLang="en-US" sz="2700"/>
              <a:t>啟用連接埠安全性 </a:t>
            </a:r>
            <a:r>
              <a:rPr lang="en-US" altLang="zh-TW" sz="2700"/>
              <a:t>(</a:t>
            </a:r>
            <a:r>
              <a:rPr lang="zh-TW" altLang="en-US" sz="2700"/>
              <a:t>續</a:t>
            </a:r>
            <a:r>
              <a:rPr lang="en-US" altLang="zh-TW" sz="2700"/>
              <a:t>) </a:t>
            </a:r>
          </a:p>
        </p:txBody>
      </p:sp>
      <p:sp>
        <p:nvSpPr>
          <p:cNvPr id="4" name="Content Placeholder 3">
            <a:extLst>
              <a:ext uri="{FF2B5EF4-FFF2-40B4-BE49-F238E27FC236}">
                <a16:creationId xmlns:a16="http://schemas.microsoft.com/office/drawing/2014/main" id="{3FCCF7BA-AB28-44CC-AB79-6CF565E3746D}"/>
              </a:ext>
            </a:extLst>
          </p:cNvPr>
          <p:cNvSpPr>
            <a:spLocks noGrp="1"/>
          </p:cNvSpPr>
          <p:nvPr>
            <p:ph idx="1"/>
          </p:nvPr>
        </p:nvSpPr>
        <p:spPr>
          <a:xfrm>
            <a:off x="180975" y="1589088"/>
            <a:ext cx="4982152" cy="3689897"/>
          </a:xfrm>
        </p:spPr>
        <p:txBody>
          <a:bodyPr/>
          <a:lstStyle/>
          <a:p>
            <a:pPr marL="0" indent="0" algn="l"/>
            <a:r>
              <a:rPr lang="zh-TW" altLang="en-US" sz="1600">
                <a:solidFill>
                  <a:srgbClr val="000000"/>
                </a:solidFill>
              </a:rPr>
              <a:t>使用 </a:t>
            </a:r>
            <a:r>
              <a:rPr lang="en-US" altLang="zh-TW" sz="1600" b="1">
                <a:solidFill>
                  <a:srgbClr val="000000"/>
                </a:solidFill>
              </a:rPr>
              <a:t>show port-security interface</a:t>
            </a:r>
            <a:r>
              <a:rPr lang="zh-TW" altLang="en-US" sz="1600">
                <a:solidFill>
                  <a:srgbClr val="000000"/>
                </a:solidFill>
              </a:rPr>
              <a:t> 指令來顯示 </a:t>
            </a:r>
            <a:r>
              <a:rPr lang="en-US" altLang="zh-TW" sz="1600">
                <a:solidFill>
                  <a:srgbClr val="000000"/>
                </a:solidFill>
              </a:rPr>
              <a:t>FastEthernet 0/1 </a:t>
            </a:r>
            <a:r>
              <a:rPr lang="zh-TW" altLang="en-US" sz="1600">
                <a:solidFill>
                  <a:srgbClr val="000000"/>
                </a:solidFill>
              </a:rPr>
              <a:t>目前的連接埠安全性設定。 </a:t>
            </a:r>
          </a:p>
          <a:p>
            <a:pPr marL="285743" indent="-285743" algn="l">
              <a:buFont typeface="Arial" panose="020b0604020202020204" pitchFamily="34" charset="0"/>
              <a:buChar char="•"/>
            </a:pPr>
            <a:r>
              <a:rPr lang="zh-TW" altLang="en-US" sz="1600">
                <a:solidFill>
                  <a:srgbClr val="000000"/>
                </a:solidFill>
              </a:rPr>
              <a:t>請注意如何啟用連接埠安全性、違規模式已關閉，以及 </a:t>
            </a:r>
            <a:r>
              <a:rPr lang="en-US" altLang="zh-TW" sz="1600">
                <a:solidFill>
                  <a:srgbClr val="000000"/>
                </a:solidFill>
              </a:rPr>
              <a:t>MAC </a:t>
            </a:r>
            <a:r>
              <a:rPr lang="zh-TW" altLang="en-US" sz="1600">
                <a:solidFill>
                  <a:srgbClr val="000000"/>
                </a:solidFill>
              </a:rPr>
              <a:t>位址的最大數目為 </a:t>
            </a:r>
            <a:r>
              <a:rPr lang="en-US" altLang="zh-TW" sz="1600">
                <a:solidFill>
                  <a:srgbClr val="000000"/>
                </a:solidFill>
              </a:rPr>
              <a:t>1</a:t>
            </a:r>
            <a:r>
              <a:rPr lang="zh-TW" altLang="en-US" sz="1600">
                <a:solidFill>
                  <a:srgbClr val="000000"/>
                </a:solidFill>
              </a:rPr>
              <a:t>。 </a:t>
            </a:r>
          </a:p>
          <a:p>
            <a:pPr marL="285743" indent="-285743" algn="l">
              <a:buFont typeface="Arial" panose="020b0604020202020204" pitchFamily="34" charset="0"/>
              <a:buChar char="•"/>
            </a:pPr>
            <a:r>
              <a:rPr lang="zh-TW" altLang="en-US" sz="1600">
                <a:solidFill>
                  <a:srgbClr val="000000"/>
                </a:solidFill>
              </a:rPr>
              <a:t>如果裝置已連接至連接埠，交換器會自動將裝置的 </a:t>
            </a:r>
            <a:r>
              <a:rPr lang="en-US" altLang="zh-TW" sz="1600">
                <a:solidFill>
                  <a:srgbClr val="000000"/>
                </a:solidFill>
              </a:rPr>
              <a:t>MAC </a:t>
            </a:r>
            <a:r>
              <a:rPr lang="zh-TW" altLang="en-US" sz="1600">
                <a:solidFill>
                  <a:srgbClr val="000000"/>
                </a:solidFill>
              </a:rPr>
              <a:t>位址新增為安全 </a:t>
            </a:r>
            <a:r>
              <a:rPr lang="en-US" altLang="zh-TW" sz="1600">
                <a:solidFill>
                  <a:srgbClr val="000000"/>
                </a:solidFill>
              </a:rPr>
              <a:t>MAC</a:t>
            </a:r>
            <a:r>
              <a:rPr lang="zh-TW" altLang="en-US" sz="1600">
                <a:solidFill>
                  <a:srgbClr val="000000"/>
                </a:solidFill>
              </a:rPr>
              <a:t>。在這個範例中，沒有裝置連接到連接埠。</a:t>
            </a:r>
          </a:p>
          <a:p>
            <a:pPr marL="0" indent="0" algn="l"/>
            <a:endParaRPr lang="en-US" sz="1400" b="1">
              <a:solidFill>
                <a:srgbClr val="000000"/>
              </a:solidFill>
            </a:endParaRPr>
          </a:p>
          <a:p>
            <a:pPr marL="0" indent="0" algn="l"/>
            <a:r>
              <a:rPr lang="zh-TW" altLang="en-US" sz="1400" b="1">
                <a:solidFill>
                  <a:srgbClr val="000000"/>
                </a:solidFill>
              </a:rPr>
              <a:t>注意</a:t>
            </a:r>
            <a:r>
              <a:rPr lang="zh-TW" altLang="en-US" sz="1400">
                <a:solidFill>
                  <a:srgbClr val="000000"/>
                </a:solidFill>
              </a:rPr>
              <a:t>：如果使用 </a:t>
            </a:r>
            <a:r>
              <a:rPr lang="en-US" altLang="zh-TW" sz="1400" b="1">
                <a:solidFill>
                  <a:srgbClr val="000000"/>
                </a:solidFill>
              </a:rPr>
              <a:t>switchport port-security</a:t>
            </a:r>
            <a:r>
              <a:rPr lang="zh-TW" altLang="en-US" sz="1400">
                <a:solidFill>
                  <a:srgbClr val="000000"/>
                </a:solidFill>
              </a:rPr>
              <a:t> 指令設定使用中的連接埠，且有多個裝置連接到該連接埠，則連接埠將轉換為錯誤</a:t>
            </a:r>
            <a:r>
              <a:rPr lang="en-US" altLang="zh-TW" sz="1400">
                <a:solidFill>
                  <a:srgbClr val="000000"/>
                </a:solidFill>
              </a:rPr>
              <a:t>-</a:t>
            </a:r>
            <a:r>
              <a:rPr lang="zh-TW" altLang="en-US" sz="1400">
                <a:solidFill>
                  <a:srgbClr val="000000"/>
                </a:solidFill>
              </a:rPr>
              <a:t>停用狀態。 </a:t>
            </a:r>
            <a:r>
              <a:rPr lang="zh-TW" altLang="en-US" sz="1400" b="1">
                <a:solidFill>
                  <a:srgbClr val="000000"/>
                </a:solidFill>
              </a:rPr>
              <a:t> </a:t>
            </a:r>
          </a:p>
        </p:txBody>
      </p:sp>
      <p:pic>
        <p:nvPicPr>
          <p:cNvPr id="2" name="Picture 1">
            <a:extLst>
              <a:ext uri="{FF2B5EF4-FFF2-40B4-BE49-F238E27FC236}">
                <a16:creationId xmlns:a16="http://schemas.microsoft.com/office/drawing/2014/main" id="{D5159F29-431D-427E-A7E6-E14D2C9F6863}"/>
              </a:ext>
            </a:extLst>
          </p:cNvPr>
          <p:cNvPicPr>
            <a:picLocks noChangeAspect="1"/>
          </p:cNvPicPr>
          <p:nvPr/>
        </p:nvPicPr>
        <p:blipFill>
          <a:blip r:embed="rId3"/>
          <a:stretch>
            <a:fillRect/>
          </a:stretch>
        </p:blipFill>
        <p:spPr>
          <a:xfrm>
            <a:off x="5342304" y="1880324"/>
            <a:ext cx="3153492" cy="2568634"/>
          </a:xfrm>
          <a:prstGeom prst="rect">
            <a:avLst/>
          </a:prstGeom>
        </p:spPr>
      </p:pic>
      <p:sp>
        <p:nvSpPr>
          <p:cNvPr id="5" name="投影片編號版面配置區 4"/>
          <p:cNvSpPr>
            <a:spLocks noGrp="1"/>
          </p:cNvSpPr>
          <p:nvPr>
            <p:ph type="sldNum" sz="quarter" idx="12"/>
          </p:nvPr>
        </p:nvSpPr>
        <p:spPr/>
        <p:txBody>
          <a:bodyPr/>
          <a:lstStyle/>
          <a:p>
            <a:fld id="{4FAB73BC-B049-4115-A692-8D63A059BFB8}" type="slidenum">
              <a:rPr lang="en-US" smtClean="0"/>
              <a:t>797</a:t>
            </a:fld>
            <a:endParaRPr lang="en-US"/>
          </a:p>
        </p:txBody>
      </p:sp>
    </p:spTree>
    <p:extLst>
      <p:ext uri="{BB962C8B-B14F-4D97-AF65-F5344CB8AC3E}">
        <p14:creationId xmlns:p14="http://schemas.microsoft.com/office/powerpoint/2010/main" val="17901485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798.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noAutofit/>
          </a:bodyPr>
          <a:lstStyle/>
          <a:p>
            <a:pPr marL="169859" indent="-169859">
              <a:spcAft>
                <a:spcPts val="600"/>
              </a:spcAft>
              <a:buFont typeface="Wingdings" panose="05000000000000000000" pitchFamily="2" charset="2"/>
            </a:pPr>
            <a:r>
              <a:rPr lang="en-US" altLang="zh-TW" sz="2700"/>
              <a:t>28.1</a:t>
            </a:r>
            <a:r>
              <a:rPr lang="zh-TW" altLang="en-US" sz="2700" smtClean="0"/>
              <a:t>實</a:t>
            </a:r>
            <a:r>
              <a:rPr lang="zh-TW" altLang="en-US" sz="2700"/>
              <a:t>作連接埠安全性</a:t>
            </a:r>
            <a:br>
              <a:rPr lang="en-US" sz="2700"/>
            </a:br>
            <a:r>
              <a:rPr lang="zh-TW" altLang="en-US" sz="2700"/>
              <a:t>啟用連接埠安全性 </a:t>
            </a:r>
            <a:r>
              <a:rPr lang="en-US" altLang="zh-TW" sz="2700"/>
              <a:t>(</a:t>
            </a:r>
            <a:r>
              <a:rPr lang="zh-TW" altLang="en-US" sz="2700"/>
              <a:t>續</a:t>
            </a:r>
            <a:r>
              <a:rPr lang="en-US" altLang="zh-TW" sz="2700"/>
              <a:t>) </a:t>
            </a:r>
          </a:p>
        </p:txBody>
      </p:sp>
      <p:sp>
        <p:nvSpPr>
          <p:cNvPr id="6" name="Content Placeholder 5">
            <a:extLst>
              <a:ext uri="{FF2B5EF4-FFF2-40B4-BE49-F238E27FC236}">
                <a16:creationId xmlns:a16="http://schemas.microsoft.com/office/drawing/2014/main" id="{86403019-C51B-4716-9FDA-CCFD91083DF6}"/>
              </a:ext>
            </a:extLst>
          </p:cNvPr>
          <p:cNvSpPr>
            <a:spLocks noGrp="1"/>
          </p:cNvSpPr>
          <p:nvPr>
            <p:ph idx="1"/>
          </p:nvPr>
        </p:nvSpPr>
        <p:spPr>
          <a:xfrm>
            <a:off x="474662" y="1589088"/>
            <a:ext cx="8280057" cy="626341"/>
          </a:xfrm>
        </p:spPr>
        <p:txBody>
          <a:bodyPr/>
          <a:lstStyle/>
          <a:p>
            <a:pPr marL="0" indent="0" algn="l"/>
            <a:r>
              <a:rPr lang="zh-TW" altLang="en-US" sz="1600">
                <a:solidFill>
                  <a:srgbClr val="000000"/>
                </a:solidFill>
              </a:rPr>
              <a:t>啟用連接埠安全性之後，可以設定其他連接埠安全性特性，如範例所示。</a:t>
            </a:r>
          </a:p>
        </p:txBody>
      </p:sp>
      <p:pic>
        <p:nvPicPr>
          <p:cNvPr id="7" name="Picture 6">
            <a:extLst>
              <a:ext uri="{FF2B5EF4-FFF2-40B4-BE49-F238E27FC236}">
                <a16:creationId xmlns:a16="http://schemas.microsoft.com/office/drawing/2014/main" id="{C6887EAF-9C49-4900-9453-790AC819A57D}"/>
              </a:ext>
            </a:extLst>
          </p:cNvPr>
          <p:cNvPicPr>
            <a:picLocks noChangeAspect="1"/>
          </p:cNvPicPr>
          <p:nvPr/>
        </p:nvPicPr>
        <p:blipFill>
          <a:blip r:embed="rId3"/>
          <a:stretch>
            <a:fillRect/>
          </a:stretch>
        </p:blipFill>
        <p:spPr>
          <a:xfrm>
            <a:off x="2543897" y="2215429"/>
            <a:ext cx="3705225" cy="1762125"/>
          </a:xfrm>
          <a:prstGeom prst="rect">
            <a:avLst/>
          </a:prstGeom>
        </p:spPr>
      </p:pic>
      <p:sp>
        <p:nvSpPr>
          <p:cNvPr id="2" name="投影片編號版面配置區 1"/>
          <p:cNvSpPr>
            <a:spLocks noGrp="1"/>
          </p:cNvSpPr>
          <p:nvPr>
            <p:ph type="sldNum" sz="quarter" idx="12"/>
          </p:nvPr>
        </p:nvSpPr>
        <p:spPr/>
        <p:txBody>
          <a:bodyPr/>
          <a:lstStyle/>
          <a:p>
            <a:fld id="{4FAB73BC-B049-4115-A692-8D63A059BFB8}" type="slidenum">
              <a:rPr lang="en-US" smtClean="0"/>
              <a:t>798</a:t>
            </a:fld>
            <a:endParaRPr lang="en-US"/>
          </a:p>
        </p:txBody>
      </p:sp>
    </p:spTree>
    <p:extLst>
      <p:ext uri="{BB962C8B-B14F-4D97-AF65-F5344CB8AC3E}">
        <p14:creationId xmlns:p14="http://schemas.microsoft.com/office/powerpoint/2010/main" val="84810818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799.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noAutofit/>
          </a:bodyPr>
          <a:lstStyle/>
          <a:p>
            <a:pPr marL="169859" indent="-169859">
              <a:spcAft>
                <a:spcPts val="600"/>
              </a:spcAft>
              <a:buFont typeface="Wingdings" panose="05000000000000000000" pitchFamily="2" charset="2"/>
            </a:pPr>
            <a:r>
              <a:rPr lang="en-US" altLang="zh-TW" sz="2700"/>
              <a:t>28.1</a:t>
            </a:r>
            <a:r>
              <a:rPr lang="zh-TW" altLang="en-US" sz="2700" smtClean="0"/>
              <a:t>實</a:t>
            </a:r>
            <a:r>
              <a:rPr lang="zh-TW" altLang="en-US" sz="2700"/>
              <a:t>作連接埠安全性</a:t>
            </a:r>
            <a:br>
              <a:rPr lang="en-US" sz="2700"/>
            </a:br>
            <a:r>
              <a:rPr lang="zh-TW" altLang="en-US" sz="2700"/>
              <a:t>限制和學習 </a:t>
            </a:r>
            <a:r>
              <a:rPr lang="en-US" altLang="zh-TW" sz="2700"/>
              <a:t>MAC </a:t>
            </a:r>
            <a:r>
              <a:rPr lang="zh-TW" altLang="en-US" sz="2700"/>
              <a:t>位址</a:t>
            </a:r>
          </a:p>
        </p:txBody>
      </p:sp>
      <p:sp>
        <p:nvSpPr>
          <p:cNvPr id="4" name="Content Placeholder 3">
            <a:extLst>
              <a:ext uri="{FF2B5EF4-FFF2-40B4-BE49-F238E27FC236}">
                <a16:creationId xmlns:a16="http://schemas.microsoft.com/office/drawing/2014/main" id="{C0F48E29-EACB-4C02-A343-0E5B33F0F37C}"/>
              </a:ext>
            </a:extLst>
          </p:cNvPr>
          <p:cNvSpPr>
            <a:spLocks noGrp="1"/>
          </p:cNvSpPr>
          <p:nvPr>
            <p:ph idx="1"/>
          </p:nvPr>
        </p:nvSpPr>
        <p:spPr>
          <a:xfrm>
            <a:off x="474662" y="1589088"/>
            <a:ext cx="8280057" cy="3689897"/>
          </a:xfrm>
        </p:spPr>
        <p:txBody>
          <a:bodyPr/>
          <a:lstStyle/>
          <a:p>
            <a:pPr marL="0" indent="0" algn="l"/>
            <a:r>
              <a:rPr lang="zh-TW" altLang="en-US" sz="1600">
                <a:solidFill>
                  <a:srgbClr val="000000"/>
                </a:solidFill>
              </a:rPr>
              <a:t>若要設定連接埠允許的 </a:t>
            </a:r>
            <a:r>
              <a:rPr lang="en-US" altLang="zh-TW" sz="1600">
                <a:solidFill>
                  <a:srgbClr val="000000"/>
                </a:solidFill>
              </a:rPr>
              <a:t>MAC </a:t>
            </a:r>
            <a:r>
              <a:rPr lang="zh-TW" altLang="en-US" sz="1600">
                <a:solidFill>
                  <a:srgbClr val="000000"/>
                </a:solidFill>
              </a:rPr>
              <a:t>位址數目上限，請使用下列命令：</a:t>
            </a:r>
          </a:p>
          <a:p>
            <a:pPr marL="0" indent="0" algn="l"/>
            <a:endParaRPr lang="en-US" sz="1600">
              <a:solidFill>
                <a:srgbClr val="000000"/>
              </a:solidFill>
            </a:endParaRPr>
          </a:p>
          <a:p>
            <a:pPr marL="285743" indent="-285743" algn="l">
              <a:buFont typeface="Arial" panose="020b0604020202020204" pitchFamily="34" charset="0"/>
              <a:buChar char="•"/>
            </a:pPr>
            <a:endParaRPr lang="en-US" sz="1400">
              <a:solidFill>
                <a:srgbClr val="000000"/>
              </a:solidFill>
            </a:endParaRPr>
          </a:p>
          <a:p>
            <a:pPr marL="285743" indent="-285743" algn="l">
              <a:buFont typeface="Arial" panose="020b0604020202020204" pitchFamily="34" charset="0"/>
              <a:buChar char="•"/>
            </a:pPr>
            <a:r>
              <a:rPr lang="zh-TW" altLang="en-US" sz="1600">
                <a:solidFill>
                  <a:srgbClr val="000000"/>
                </a:solidFill>
              </a:rPr>
              <a:t>預設 </a:t>
            </a:r>
            <a:r>
              <a:rPr lang="en-US" altLang="zh-TW" sz="1600">
                <a:solidFill>
                  <a:srgbClr val="000000"/>
                </a:solidFill>
              </a:rPr>
              <a:t>port security </a:t>
            </a:r>
            <a:r>
              <a:rPr lang="zh-TW" altLang="en-US" sz="1600">
                <a:solidFill>
                  <a:srgbClr val="000000"/>
                </a:solidFill>
              </a:rPr>
              <a:t>值為 </a:t>
            </a:r>
            <a:r>
              <a:rPr lang="en-US" altLang="zh-TW" sz="1600">
                <a:solidFill>
                  <a:srgbClr val="000000"/>
                </a:solidFill>
              </a:rPr>
              <a:t>1</a:t>
            </a:r>
            <a:r>
              <a:rPr lang="zh-TW" altLang="en-US" sz="1600">
                <a:solidFill>
                  <a:srgbClr val="000000"/>
                </a:solidFill>
              </a:rPr>
              <a:t>。 </a:t>
            </a:r>
          </a:p>
          <a:p>
            <a:pPr marL="285743" indent="-285743" algn="l">
              <a:buFont typeface="Arial" panose="020b0604020202020204" pitchFamily="34" charset="0"/>
              <a:buChar char="•"/>
            </a:pPr>
            <a:r>
              <a:rPr lang="zh-TW" altLang="en-US" sz="1600">
                <a:solidFill>
                  <a:srgbClr val="000000"/>
                </a:solidFill>
              </a:rPr>
              <a:t>可設定的安全 </a:t>
            </a:r>
            <a:r>
              <a:rPr lang="en-US" altLang="zh-TW" sz="1600">
                <a:solidFill>
                  <a:srgbClr val="000000"/>
                </a:solidFill>
              </a:rPr>
              <a:t>MAC </a:t>
            </a:r>
            <a:r>
              <a:rPr lang="zh-TW" altLang="en-US" sz="1600">
                <a:solidFill>
                  <a:srgbClr val="000000"/>
                </a:solidFill>
              </a:rPr>
              <a:t>位址數目上限取決於交換器和 </a:t>
            </a:r>
            <a:r>
              <a:rPr lang="en-US" altLang="zh-TW" sz="1600">
                <a:solidFill>
                  <a:srgbClr val="000000"/>
                </a:solidFill>
              </a:rPr>
              <a:t>IOS</a:t>
            </a:r>
            <a:r>
              <a:rPr lang="zh-TW" altLang="en-US" sz="1600">
                <a:solidFill>
                  <a:srgbClr val="000000"/>
                </a:solidFill>
              </a:rPr>
              <a:t>。 </a:t>
            </a:r>
          </a:p>
          <a:p>
            <a:pPr marL="285743" indent="-285743" algn="l">
              <a:buFont typeface="Arial" panose="020b0604020202020204" pitchFamily="34" charset="0"/>
              <a:buChar char="•"/>
            </a:pPr>
            <a:r>
              <a:rPr lang="zh-TW" altLang="en-US" sz="1600">
                <a:solidFill>
                  <a:srgbClr val="000000"/>
                </a:solidFill>
              </a:rPr>
              <a:t>在此範例中，最大值為 </a:t>
            </a:r>
            <a:r>
              <a:rPr lang="en-US" altLang="zh-TW" sz="1600">
                <a:solidFill>
                  <a:srgbClr val="000000"/>
                </a:solidFill>
              </a:rPr>
              <a:t>8192</a:t>
            </a:r>
            <a:r>
              <a:rPr lang="zh-TW" altLang="en-US" sz="1600">
                <a:solidFill>
                  <a:srgbClr val="000000"/>
                </a:solidFill>
              </a:rPr>
              <a:t>。</a:t>
            </a:r>
          </a:p>
        </p:txBody>
      </p:sp>
      <p:sp>
        <p:nvSpPr>
          <p:cNvPr id="8" name="Rectangle 2">
            <a:extLst>
              <a:ext uri="{FF2B5EF4-FFF2-40B4-BE49-F238E27FC236}">
                <a16:creationId xmlns:a16="http://schemas.microsoft.com/office/drawing/2014/main" id="{FC15DED5-1222-4C49-BA59-8695EE2DFA06}"/>
              </a:ext>
            </a:extLst>
          </p:cNvPr>
          <p:cNvSpPr>
            <a:spLocks noChangeArrowheads="1"/>
          </p:cNvSpPr>
          <p:nvPr/>
        </p:nvSpPr>
        <p:spPr bwMode="auto">
          <a:xfrm>
            <a:off x="1326096" y="2105480"/>
            <a:ext cx="6491810" cy="215444"/>
          </a:xfrm>
          <a:prstGeom prst="rect">
            <a:avLst/>
          </a:prstGeom>
          <a:solidFill>
            <a:srgbClr val="EFEFE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defTabSz="914378" eaLnBrk="0" fontAlgn="base" hangingPunct="0">
              <a:spcBef>
                <a:spcPct val="0"/>
              </a:spcBef>
              <a:spcAft>
                <a:spcPct val="0"/>
              </a:spcAft>
            </a:pPr>
            <a:r>
              <a:rPr lang="en-US" altLang="zh-TW" sz="1400">
                <a:solidFill>
                  <a:srgbClr val="58585B"/>
                </a:solidFill>
                <a:latin typeface="Courier New" panose="02070309020205020404" pitchFamily="49" charset="0"/>
                <a:cs typeface="Courier New" panose="02070309020205020404" pitchFamily="49" charset="0"/>
              </a:rPr>
              <a:t>Switch(config-if)#</a:t>
            </a:r>
            <a:r>
              <a:rPr lang="zh-TW" altLang="en-US" sz="1400" b="1">
                <a:solidFill>
                  <a:srgbClr val="58585B"/>
                </a:solidFill>
                <a:latin typeface="Courier New" panose="02070309020205020404" pitchFamily="49" charset="0"/>
                <a:cs typeface="Courier New" panose="02070309020205020404" pitchFamily="49" charset="0"/>
              </a:rPr>
              <a:t> </a:t>
            </a:r>
            <a:r>
              <a:rPr lang="en-US" altLang="zh-TW" sz="1400" b="1">
                <a:solidFill>
                  <a:srgbClr val="58585B"/>
                </a:solidFill>
                <a:latin typeface="Courier New" panose="02070309020205020404" pitchFamily="49" charset="0"/>
                <a:cs typeface="Courier New" panose="02070309020205020404" pitchFamily="49" charset="0"/>
              </a:rPr>
              <a:t>switchport port-security maximum </a:t>
            </a:r>
            <a:r>
              <a:rPr lang="en-US" altLang="zh-TW" sz="1400" i="1">
                <a:solidFill>
                  <a:srgbClr val="58585B"/>
                </a:solidFill>
                <a:latin typeface="Courier New" panose="02070309020205020404" pitchFamily="49" charset="0"/>
                <a:cs typeface="Courier New" panose="02070309020205020404" pitchFamily="49" charset="0"/>
              </a:rPr>
              <a:t>value </a:t>
            </a:r>
            <a:r>
              <a:rPr lang="zh-TW" altLang="en-US" sz="1400">
                <a:latin typeface="Courier New" panose="02070309020205020404" pitchFamily="49" charset="0"/>
                <a:cs typeface="Courier New" panose="02070309020205020404" pitchFamily="49" charset="0"/>
              </a:rPr>
              <a:t> </a:t>
            </a:r>
          </a:p>
        </p:txBody>
      </p:sp>
      <p:pic>
        <p:nvPicPr>
          <p:cNvPr id="9" name="Picture 8">
            <a:extLst>
              <a:ext uri="{FF2B5EF4-FFF2-40B4-BE49-F238E27FC236}">
                <a16:creationId xmlns:a16="http://schemas.microsoft.com/office/drawing/2014/main" id="{71B0FE21-7131-4D64-BC9A-5DF66DE135B4}"/>
              </a:ext>
            </a:extLst>
          </p:cNvPr>
          <p:cNvPicPr>
            <a:picLocks noChangeAspect="1"/>
          </p:cNvPicPr>
          <p:nvPr/>
        </p:nvPicPr>
        <p:blipFill>
          <a:blip r:embed="rId3"/>
          <a:stretch>
            <a:fillRect/>
          </a:stretch>
        </p:blipFill>
        <p:spPr>
          <a:xfrm>
            <a:off x="4614691" y="3563481"/>
            <a:ext cx="3958178" cy="1166810"/>
          </a:xfrm>
          <a:prstGeom prst="rect">
            <a:avLst/>
          </a:prstGeom>
        </p:spPr>
      </p:pic>
      <p:sp>
        <p:nvSpPr>
          <p:cNvPr id="2" name="投影片編號版面配置區 1"/>
          <p:cNvSpPr>
            <a:spLocks noGrp="1"/>
          </p:cNvSpPr>
          <p:nvPr>
            <p:ph type="sldNum" sz="quarter" idx="12"/>
          </p:nvPr>
        </p:nvSpPr>
        <p:spPr/>
        <p:txBody>
          <a:bodyPr/>
          <a:lstStyle/>
          <a:p>
            <a:fld id="{4FAB73BC-B049-4115-A692-8D63A059BFB8}" type="slidenum">
              <a:rPr lang="en-US" smtClean="0"/>
              <a:t>799</a:t>
            </a:fld>
            <a:endParaRPr lang="en-US"/>
          </a:p>
        </p:txBody>
      </p:sp>
    </p:spTree>
    <p:extLst>
      <p:ext uri="{BB962C8B-B14F-4D97-AF65-F5344CB8AC3E}">
        <p14:creationId xmlns:p14="http://schemas.microsoft.com/office/powerpoint/2010/main" val="275142085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8.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8194" name="Rectangle 2"/>
          <p:cNvSpPr>
            <a:spLocks noGrp="1" noChangeArrowheads="1"/>
          </p:cNvSpPr>
          <p:nvPr>
            <p:ph type="title"/>
          </p:nvPr>
        </p:nvSpPr>
        <p:spPr/>
        <p:txBody>
          <a:bodyPr>
            <a:noAutofit/>
          </a:bodyPr>
          <a:lstStyle/>
          <a:p>
            <a:pPr rtl="0"/>
            <a:r>
              <a:rPr lang="en-US" altLang="zh-TW" sz="3000" smtClean="0"/>
              <a:t>1.2</a:t>
            </a:r>
            <a:r>
              <a:rPr lang="zh-TW" altLang="en-US" sz="3000" smtClean="0"/>
              <a:t>網路</a:t>
            </a:r>
            <a:r>
              <a:rPr lang="zh-TW" altLang="en-US" sz="3000"/>
              <a:t>元件</a:t>
            </a:r>
            <a:r>
              <a:rPr lang="en-US" altLang="zh-TW" sz="3000"/>
              <a:t>-</a:t>
            </a:r>
            <a:r>
              <a:rPr lang="zh-TW" altLang="en-US" sz="3000"/>
              <a:t>終端裝置</a:t>
            </a:r>
          </a:p>
        </p:txBody>
      </p:sp>
      <p:sp>
        <p:nvSpPr>
          <p:cNvPr id="8195" name="Rectangle 6"/>
          <p:cNvSpPr>
            <a:spLocks noGrp="1" noChangeArrowheads="1"/>
          </p:cNvSpPr>
          <p:nvPr>
            <p:ph idx="1"/>
          </p:nvPr>
        </p:nvSpPr>
        <p:spPr>
          <a:xfrm>
            <a:off x="144066" y="1656196"/>
            <a:ext cx="8853286" cy="845557"/>
          </a:xfrm>
        </p:spPr>
        <p:txBody>
          <a:bodyPr>
            <a:normAutofit fontScale="25000" lnSpcReduction="20000"/>
          </a:bodyPr>
          <a:lstStyle/>
          <a:p>
            <a:pPr marL="0" lvl="1" indent="0">
              <a:spcBef>
                <a:spcPts val="600"/>
              </a:spcBef>
              <a:spcAft>
                <a:spcPts val="600"/>
              </a:spcAft>
              <a:buSzPct val="90000"/>
              <a:buNone/>
            </a:pPr>
            <a:r>
              <a:rPr lang="zh-TW" altLang="en-US" sz="6900"/>
              <a:t>終端裝置是訊息來源或接收訊息的位置。數據源自終端設備，流經網路，並到達終端設備。</a:t>
            </a:r>
          </a:p>
          <a:p>
            <a:pPr marL="169859" lvl="1" indent="-169859">
              <a:spcBef>
                <a:spcPts val="600"/>
              </a:spcBef>
              <a:spcAft>
                <a:spcPts val="600"/>
              </a:spcAft>
              <a:buSzPct val="90000"/>
              <a:buFont typeface="Wingdings" panose="05000000000000000000" pitchFamily="2" charset="2"/>
              <a:buChar char="§"/>
            </a:pPr>
            <a:endParaRPr lang="en-US" altLang="en-US" sz="1500"/>
          </a:p>
          <a:p>
            <a:endParaRPr lang="en-US" altLang="en-US"/>
          </a:p>
          <a:p>
            <a:pPr marL="0" indent="0">
              <a:buNone/>
            </a:pPr>
            <a:r>
              <a:rPr lang="zh-TW"/>
              <a:t> </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392780" y="2501752"/>
            <a:ext cx="5437865" cy="29260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投影片編號版面配置區 1"/>
          <p:cNvSpPr>
            <a:spLocks noGrp="1"/>
          </p:cNvSpPr>
          <p:nvPr>
            <p:ph type="sldNum" sz="quarter" idx="4"/>
          </p:nvPr>
        </p:nvSpPr>
        <p:spPr/>
        <p:txBody>
          <a:bodyPr/>
          <a:lstStyle/>
          <a:p>
            <a:pPr defTabSz="385754">
              <a:defRPr/>
            </a:pPr>
            <a:fld id="{2F5CCB13-0A32-4557-88E9-079F0C330695}" type="slidenum">
              <a:rPr lang="en-US" kern="0" smtClean="0">
                <a:solidFill>
                  <a:srgbClr val="595959"/>
                </a:solidFill>
              </a:rPr>
              <a:pPr defTabSz="385754">
                <a:defRPr/>
              </a:pPr>
              <a:t>8</a:t>
            </a:fld>
            <a:endParaRPr lang="en-US" kern="0">
              <a:solidFill>
                <a:srgbClr val="595959"/>
              </a:solidFill>
            </a:endParaRPr>
          </a:p>
        </p:txBody>
      </p:sp>
    </p:spTree>
    <p:custDataLst>
      <p:tags r:id="rId4"/>
    </p:custDataLst>
    <p:extLst>
      <p:ext uri="{BB962C8B-B14F-4D97-AF65-F5344CB8AC3E}">
        <p14:creationId xmlns:p14="http://schemas.microsoft.com/office/powerpoint/2010/main" val="877549248"/>
      </p:ext>
    </p:extLst>
  </p:cSld>
  <p:clrMapOvr>
    <a:masterClrMapping/>
  </p:clrMapOvr>
  <p:transition spd="slow">
    <p:wipe/>
  </p:transition>
  <p:timing/>
</p:sld>
</file>

<file path=ppt/slides/slide80.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6146" name="Rectangle 33"/>
          <p:cNvSpPr>
            <a:spLocks noGrp="1" noChangeArrowheads="1"/>
          </p:cNvSpPr>
          <p:nvPr>
            <p:ph type="title"/>
          </p:nvPr>
        </p:nvSpPr>
        <p:spPr>
          <a:xfrm>
            <a:off x="1" y="898645"/>
            <a:ext cx="9144000" cy="612812"/>
          </a:xfrm>
        </p:spPr>
        <p:txBody>
          <a:bodyPr>
            <a:normAutofit/>
          </a:bodyPr>
          <a:lstStyle/>
          <a:p>
            <a:pPr rtl="0" eaLnBrk="1" hangingPunct="1"/>
            <a:r>
              <a:rPr lang="zh-TW" sz="3000"/>
              <a:t>模組概要</a:t>
            </a:r>
          </a:p>
        </p:txBody>
      </p:sp>
      <p:sp>
        <p:nvSpPr>
          <p:cNvPr id="6147" name="Rectangle 34"/>
          <p:cNvSpPr>
            <a:spLocks noGrp="1" noChangeArrowheads="1"/>
          </p:cNvSpPr>
          <p:nvPr>
            <p:ph idx="1"/>
          </p:nvPr>
        </p:nvSpPr>
        <p:spPr>
          <a:xfrm>
            <a:off x="101842" y="1370600"/>
            <a:ext cx="8769026" cy="889134"/>
          </a:xfrm>
        </p:spPr>
        <p:txBody>
          <a:bodyPr>
            <a:normAutofit fontScale="92500" lnSpcReduction="10000"/>
          </a:bodyPr>
          <a:lstStyle/>
          <a:p>
            <a:pPr marL="0" indent="0">
              <a:spcBef>
                <a:spcPct val="30000"/>
              </a:spcBef>
              <a:buNone/>
            </a:pPr>
            <a:r>
              <a:rPr lang="zh-TW" b="1"/>
              <a:t>單元標題</a:t>
            </a:r>
            <a:r>
              <a:rPr lang="zh-TW"/>
              <a:t>：協定和模型</a:t>
            </a:r>
          </a:p>
          <a:p>
            <a:pPr marL="0" indent="0">
              <a:spcBef>
                <a:spcPct val="30000"/>
              </a:spcBef>
              <a:buNone/>
            </a:pPr>
            <a:r>
              <a:rPr lang="zh-TW" b="1"/>
              <a:t>模組目標</a:t>
            </a:r>
            <a:r>
              <a:rPr lang="zh-TW"/>
              <a:t>：解釋網路協議如何使設備訪問本地和遠程網路資源。 </a:t>
            </a:r>
          </a:p>
          <a:p>
            <a:pPr marL="0" indent="0">
              <a:spcBef>
                <a:spcPct val="30000"/>
              </a:spcBef>
              <a:buNone/>
            </a:pPr>
            <a:endParaRPr lang="en-US"/>
          </a:p>
          <a:p>
            <a:pPr marL="89295" indent="0">
              <a:spcBef>
                <a:spcPct val="30000"/>
              </a:spcBef>
              <a:buNone/>
            </a:pPr>
            <a:endParaRPr lang="en-US"/>
          </a:p>
          <a:p>
            <a:pPr marL="89295" indent="0">
              <a:spcBef>
                <a:spcPct val="30000"/>
              </a:spcBef>
              <a:buNone/>
            </a:pPr>
            <a:endParaRPr lang="en-US"/>
          </a:p>
        </p:txBody>
      </p:sp>
      <p:graphicFrame>
        <p:nvGraphicFramePr>
          <p:cNvPr id="3" name="Table 2"/>
          <p:cNvGraphicFramePr>
            <a:graphicFrameLocks noGrp="1"/>
          </p:cNvGraphicFramePr>
          <p:nvPr>
            <p:extLst>
              <p:ext uri="{D42A27DB-BD31-4B8C-83A1-F6EECF244321}">
                <p14:modId xmlns:p14="http://schemas.microsoft.com/office/powerpoint/2010/main" val="2807378781"/>
              </p:ext>
            </p:extLst>
          </p:nvPr>
        </p:nvGraphicFramePr>
        <p:xfrm>
          <a:off x="487934" y="2388595"/>
          <a:ext cx="8168134" cy="3492340"/>
        </p:xfrm>
        <a:graphic>
          <a:graphicData uri="http://schemas.openxmlformats.org/drawingml/2006/table">
            <a:tbl>
              <a:tblPr firstRow="1" firstCol="1" bandRow="1">
                <a:tableStyleId>{5C22544A-7EE6-4342-B048-85BDC9FD1C3A}</a:tableStyleId>
              </a:tblPr>
              <a:tblGrid>
                <a:gridCol w="2656507">
                  <a:extLst>
                    <a:ext uri="{9D8B030D-6E8A-4147-A177-3AD203B41FA5}">
                      <a16:colId xmlns:a16="http://schemas.microsoft.com/office/drawing/2014/main" val="20000"/>
                    </a:ext>
                  </a:extLst>
                </a:gridCol>
                <a:gridCol w="5511627">
                  <a:extLst>
                    <a:ext uri="{9D8B030D-6E8A-4147-A177-3AD203B41FA5}">
                      <a16:colId xmlns:a16="http://schemas.microsoft.com/office/drawing/2014/main" val="20001"/>
                    </a:ext>
                  </a:extLst>
                </a:gridCol>
              </a:tblGrid>
              <a:tr h="244602">
                <a:tc>
                  <a:txBody>
                    <a:bodyPr vert="horz" wrap="square"/>
                    <a:lstStyle/>
                    <a:p>
                      <a:pPr marL="0" marR="0" rtl="0">
                        <a:lnSpc>
                          <a:spcPct val="107000"/>
                        </a:lnSpc>
                        <a:spcBef>
                          <a:spcPct val="0"/>
                        </a:spcBef>
                        <a:spcAft>
                          <a:spcPct val="0"/>
                        </a:spcAft>
                      </a:pPr>
                      <a:r>
                        <a:rPr lang="zh-TW" sz="2000">
                          <a:effectLst/>
                          <a:latin typeface="標楷體" pitchFamily="65" charset="-120"/>
                          <a:ea typeface="標楷體" panose="03000509000000000000" pitchFamily="65" charset="-120"/>
                        </a:rPr>
                        <a:t>主題標題</a:t>
                      </a:r>
                    </a:p>
                  </a:txBody>
                  <a:tcPr marL="68580" marR="68580" marT="0" marB="0"/>
                </a:tc>
                <a:tc>
                  <a:txBody>
                    <a:bodyPr vert="horz" wrap="square"/>
                    <a:lstStyle/>
                    <a:p>
                      <a:pPr marL="0" marR="0" rtl="0">
                        <a:lnSpc>
                          <a:spcPct val="107000"/>
                        </a:lnSpc>
                        <a:spcBef>
                          <a:spcPct val="0"/>
                        </a:spcBef>
                        <a:spcAft>
                          <a:spcPct val="0"/>
                        </a:spcAft>
                      </a:pPr>
                      <a:r>
                        <a:rPr lang="zh-TW" sz="2000">
                          <a:effectLst/>
                          <a:latin typeface="標楷體" pitchFamily="65" charset="-120"/>
                          <a:ea typeface="標楷體" panose="03000509000000000000" pitchFamily="65" charset="-120"/>
                        </a:rPr>
                        <a:t>主題目標</a:t>
                      </a:r>
                    </a:p>
                  </a:txBody>
                  <a:tcPr marL="68580" marR="68580" marT="0" marB="0"/>
                </a:tc>
                <a:extLst>
                  <a:ext uri="{0D108BD9-81ED-4DB2-BD59-A6C34878D82A}">
                    <a16:rowId xmlns:a16="http://schemas.microsoft.com/office/drawing/2014/main" val="10000"/>
                  </a:ext>
                </a:extLst>
              </a:tr>
              <a:tr h="372332">
                <a:tc>
                  <a:txBody>
                    <a:bodyPr vert="horz" wrap="square"/>
                    <a:lstStyle/>
                    <a:p>
                      <a:pPr marL="0" marR="0" rtl="0">
                        <a:lnSpc>
                          <a:spcPct val="107000"/>
                        </a:lnSpc>
                        <a:spcBef>
                          <a:spcPct val="0"/>
                        </a:spcBef>
                        <a:spcAft>
                          <a:spcPct val="0"/>
                        </a:spcAft>
                      </a:pPr>
                      <a:r>
                        <a:rPr lang="zh-TW" sz="2000">
                          <a:effectLst/>
                          <a:latin typeface="標楷體" pitchFamily="65" charset="-120"/>
                          <a:ea typeface="標楷體" panose="03000509000000000000" pitchFamily="65" charset="-120"/>
                        </a:rPr>
                        <a:t>規則</a:t>
                      </a:r>
                    </a:p>
                  </a:txBody>
                  <a:tcPr marL="68580" marR="68580" marT="0" marB="0"/>
                </a:tc>
                <a:tc>
                  <a:txBody>
                    <a:bodyPr vert="horz" wrap="square"/>
                    <a:lstStyle/>
                    <a:p>
                      <a:pPr marL="0" marR="0" rtl="0">
                        <a:lnSpc>
                          <a:spcPct val="107000"/>
                        </a:lnSpc>
                        <a:spcBef>
                          <a:spcPct val="0"/>
                        </a:spcBef>
                        <a:spcAft>
                          <a:spcPct val="0"/>
                        </a:spcAft>
                      </a:pPr>
                      <a:r>
                        <a:rPr lang="zh-TW" sz="2000">
                          <a:effectLst/>
                          <a:latin typeface="標楷體" pitchFamily="65" charset="-120"/>
                          <a:ea typeface="標楷體" panose="03000509000000000000" pitchFamily="65" charset="-120"/>
                        </a:rPr>
                        <a:t>描述成功通訊所需的規則類型。</a:t>
                      </a:r>
                    </a:p>
                  </a:txBody>
                  <a:tcPr marL="68580" marR="68580" marT="0" marB="0"/>
                </a:tc>
                <a:extLst>
                  <a:ext uri="{0D108BD9-81ED-4DB2-BD59-A6C34878D82A}">
                    <a16:rowId xmlns:a16="http://schemas.microsoft.com/office/drawing/2014/main" val="10001"/>
                  </a:ext>
                </a:extLst>
              </a:tr>
              <a:tr h="372332">
                <a:tc>
                  <a:txBody>
                    <a:bodyPr vert="horz" wrap="square"/>
                    <a:lstStyle/>
                    <a:p>
                      <a:pPr marL="0" marR="0" rtl="0">
                        <a:lnSpc>
                          <a:spcPct val="107000"/>
                        </a:lnSpc>
                        <a:spcBef>
                          <a:spcPct val="0"/>
                        </a:spcBef>
                        <a:spcAft>
                          <a:spcPct val="0"/>
                        </a:spcAft>
                      </a:pPr>
                      <a:r>
                        <a:rPr lang="zh-TW" sz="2000">
                          <a:effectLst/>
                          <a:latin typeface="標楷體" pitchFamily="65" charset="-120"/>
                          <a:ea typeface="標楷體" panose="03000509000000000000" pitchFamily="65" charset="-120"/>
                        </a:rPr>
                        <a:t>通訊協定</a:t>
                      </a:r>
                    </a:p>
                  </a:txBody>
                  <a:tcPr marL="68580" marR="68580" marT="0" marB="0"/>
                </a:tc>
                <a:tc>
                  <a:txBody>
                    <a:bodyPr vert="horz" wrap="square"/>
                    <a:lstStyle/>
                    <a:p>
                      <a:pPr marL="0" marR="0" rtl="0">
                        <a:lnSpc>
                          <a:spcPct val="107000"/>
                        </a:lnSpc>
                        <a:spcBef>
                          <a:spcPct val="0"/>
                        </a:spcBef>
                        <a:spcAft>
                          <a:spcPct val="0"/>
                        </a:spcAft>
                      </a:pPr>
                      <a:r>
                        <a:rPr lang="zh-TW" sz="2000">
                          <a:effectLst/>
                          <a:latin typeface="標楷體" pitchFamily="65" charset="-120"/>
                          <a:ea typeface="標楷體" panose="03000509000000000000" pitchFamily="65" charset="-120"/>
                        </a:rPr>
                        <a:t>解釋為什麼協議在網路通信中是必要的。</a:t>
                      </a:r>
                    </a:p>
                  </a:txBody>
                  <a:tcPr marL="68580" marR="68580" marT="0" marB="0"/>
                </a:tc>
                <a:extLst>
                  <a:ext uri="{0D108BD9-81ED-4DB2-BD59-A6C34878D82A}">
                    <a16:rowId xmlns:a16="http://schemas.microsoft.com/office/drawing/2014/main" val="10002"/>
                  </a:ext>
                </a:extLst>
              </a:tr>
              <a:tr h="372332">
                <a:tc>
                  <a:txBody>
                    <a:bodyPr vert="horz" wrap="square"/>
                    <a:lstStyle/>
                    <a:p>
                      <a:pPr marL="0" marR="0" rtl="0">
                        <a:lnSpc>
                          <a:spcPct val="107000"/>
                        </a:lnSpc>
                        <a:spcBef>
                          <a:spcPct val="0"/>
                        </a:spcBef>
                        <a:spcAft>
                          <a:spcPct val="0"/>
                        </a:spcAft>
                      </a:pPr>
                      <a:r>
                        <a:rPr lang="zh-TW" sz="2000">
                          <a:effectLst/>
                          <a:latin typeface="標楷體" pitchFamily="65" charset="-120"/>
                          <a:ea typeface="標楷體" panose="03000509000000000000" pitchFamily="65" charset="-120"/>
                        </a:rPr>
                        <a:t>協定族</a:t>
                      </a:r>
                    </a:p>
                  </a:txBody>
                  <a:tcPr marL="68580" marR="68580" marT="0" marB="0"/>
                </a:tc>
                <a:tc>
                  <a:txBody>
                    <a:bodyPr vert="horz" wrap="square"/>
                    <a:lstStyle/>
                    <a:p>
                      <a:pPr marL="0" marR="0" rtl="0">
                        <a:lnSpc>
                          <a:spcPct val="107000"/>
                        </a:lnSpc>
                        <a:spcBef>
                          <a:spcPct val="0"/>
                        </a:spcBef>
                        <a:spcAft>
                          <a:spcPct val="0"/>
                        </a:spcAft>
                      </a:pPr>
                      <a:r>
                        <a:rPr lang="zh-TW" sz="2000">
                          <a:effectLst/>
                          <a:latin typeface="標楷體" pitchFamily="65" charset="-120"/>
                          <a:ea typeface="標楷體" panose="03000509000000000000" pitchFamily="65" charset="-120"/>
                        </a:rPr>
                        <a:t>解釋堅持協議套件的目的。</a:t>
                      </a:r>
                    </a:p>
                  </a:txBody>
                  <a:tcPr marL="68580" marR="68580" marT="0" marB="0"/>
                </a:tc>
                <a:extLst>
                  <a:ext uri="{0D108BD9-81ED-4DB2-BD59-A6C34878D82A}">
                    <a16:rowId xmlns:a16="http://schemas.microsoft.com/office/drawing/2014/main" val="10003"/>
                  </a:ext>
                </a:extLst>
              </a:tr>
              <a:tr h="558498">
                <a:tc>
                  <a:txBody>
                    <a:bodyPr vert="horz" wrap="square"/>
                    <a:lstStyle/>
                    <a:p>
                      <a:pPr marL="0" marR="0" rtl="0">
                        <a:lnSpc>
                          <a:spcPct val="107000"/>
                        </a:lnSpc>
                        <a:spcBef>
                          <a:spcPct val="0"/>
                        </a:spcBef>
                        <a:spcAft>
                          <a:spcPct val="0"/>
                        </a:spcAft>
                      </a:pPr>
                      <a:r>
                        <a:rPr lang="zh-TW" sz="2000">
                          <a:effectLst/>
                          <a:latin typeface="標楷體" pitchFamily="65" charset="-120"/>
                          <a:ea typeface="標楷體" panose="03000509000000000000" pitchFamily="65" charset="-120"/>
                        </a:rPr>
                        <a:t>標準組織</a:t>
                      </a:r>
                    </a:p>
                  </a:txBody>
                  <a:tcPr marL="68580" marR="68580" marT="0" marB="0"/>
                </a:tc>
                <a:tc>
                  <a:txBody>
                    <a:bodyPr vert="horz" wrap="square"/>
                    <a:lstStyle/>
                    <a:p>
                      <a:pPr marL="0" marR="0" rtl="0">
                        <a:lnSpc>
                          <a:spcPct val="107000"/>
                        </a:lnSpc>
                        <a:spcBef>
                          <a:spcPct val="0"/>
                        </a:spcBef>
                        <a:spcAft>
                          <a:spcPct val="0"/>
                        </a:spcAft>
                      </a:pPr>
                      <a:r>
                        <a:rPr lang="zh-TW" sz="2000">
                          <a:effectLst/>
                          <a:latin typeface="標楷體" pitchFamily="65" charset="-120"/>
                          <a:ea typeface="標楷體" panose="03000509000000000000" pitchFamily="65" charset="-120"/>
                        </a:rPr>
                        <a:t>說明標準組織在建立網路互通性通訊協定時所扮演的角色。</a:t>
                      </a:r>
                    </a:p>
                  </a:txBody>
                  <a:tcPr marL="68580" marR="68580" marT="0" marB="0"/>
                </a:tc>
                <a:extLst>
                  <a:ext uri="{0D108BD9-81ED-4DB2-BD59-A6C34878D82A}">
                    <a16:rowId xmlns:a16="http://schemas.microsoft.com/office/drawing/2014/main" val="10004"/>
                  </a:ext>
                </a:extLst>
              </a:tr>
              <a:tr h="558498">
                <a:tc>
                  <a:txBody>
                    <a:bodyPr vert="horz" wrap="square"/>
                    <a:lstStyle/>
                    <a:p>
                      <a:pPr marL="0" marR="0" rtl="0">
                        <a:lnSpc>
                          <a:spcPct val="107000"/>
                        </a:lnSpc>
                        <a:spcBef>
                          <a:spcPct val="0"/>
                        </a:spcBef>
                        <a:spcAft>
                          <a:spcPct val="0"/>
                        </a:spcAft>
                      </a:pPr>
                      <a:r>
                        <a:rPr lang="zh-TW" sz="2000">
                          <a:effectLst/>
                          <a:latin typeface="標楷體" pitchFamily="65" charset="-120"/>
                          <a:ea typeface="標楷體" panose="03000509000000000000" pitchFamily="65" charset="-120"/>
                        </a:rPr>
                        <a:t>參考模型</a:t>
                      </a:r>
                    </a:p>
                  </a:txBody>
                  <a:tcPr marL="68580" marR="68580" marT="0" marB="0"/>
                </a:tc>
                <a:tc>
                  <a:txBody>
                    <a:bodyPr vert="horz" wrap="square"/>
                    <a:lstStyle/>
                    <a:p>
                      <a:pPr marL="0" marR="0" rtl="0">
                        <a:lnSpc>
                          <a:spcPct val="107000"/>
                        </a:lnSpc>
                        <a:spcBef>
                          <a:spcPct val="0"/>
                        </a:spcBef>
                        <a:spcAft>
                          <a:spcPct val="0"/>
                        </a:spcAft>
                      </a:pPr>
                      <a:r>
                        <a:rPr lang="zh-TW" sz="2000">
                          <a:effectLst/>
                          <a:latin typeface="標楷體" pitchFamily="65" charset="-120"/>
                          <a:ea typeface="標楷體" panose="03000509000000000000" pitchFamily="65" charset="-120"/>
                        </a:rPr>
                        <a:t>解釋如何使用 TCP/IP 模型和 OSI 模型來促進通信過程中的標準化。</a:t>
                      </a:r>
                    </a:p>
                  </a:txBody>
                  <a:tcPr marL="68580" marR="68580" marT="0" marB="0"/>
                </a:tc>
                <a:extLst>
                  <a:ext uri="{0D108BD9-81ED-4DB2-BD59-A6C34878D82A}">
                    <a16:rowId xmlns:a16="http://schemas.microsoft.com/office/drawing/2014/main" val="10005"/>
                  </a:ext>
                </a:extLst>
              </a:tr>
              <a:tr h="372332">
                <a:tc>
                  <a:txBody>
                    <a:bodyPr vert="horz" wrap="square"/>
                    <a:lstStyle/>
                    <a:p>
                      <a:pPr marL="0" marR="0" rtl="0">
                        <a:lnSpc>
                          <a:spcPct val="107000"/>
                        </a:lnSpc>
                        <a:spcBef>
                          <a:spcPct val="0"/>
                        </a:spcBef>
                        <a:spcAft>
                          <a:spcPct val="0"/>
                        </a:spcAft>
                      </a:pPr>
                      <a:r>
                        <a:rPr lang="zh-TW" sz="2000">
                          <a:effectLst/>
                          <a:latin typeface="標楷體" pitchFamily="65" charset="-120"/>
                          <a:ea typeface="標楷體" panose="03000509000000000000" pitchFamily="65" charset="-120"/>
                        </a:rPr>
                        <a:t>數據封裝</a:t>
                      </a:r>
                    </a:p>
                  </a:txBody>
                  <a:tcPr marL="68580" marR="68580" marT="0" marB="0"/>
                </a:tc>
                <a:tc>
                  <a:txBody>
                    <a:bodyPr vert="horz" wrap="square"/>
                    <a:lstStyle/>
                    <a:p>
                      <a:pPr marL="0" marR="0" rtl="0">
                        <a:lnSpc>
                          <a:spcPct val="107000"/>
                        </a:lnSpc>
                        <a:spcBef>
                          <a:spcPct val="0"/>
                        </a:spcBef>
                        <a:spcAft>
                          <a:spcPct val="0"/>
                        </a:spcAft>
                      </a:pPr>
                      <a:r>
                        <a:rPr lang="zh-TW" sz="2000">
                          <a:effectLst/>
                          <a:latin typeface="標楷體" pitchFamily="65" charset="-120"/>
                          <a:ea typeface="標楷體" panose="03000509000000000000" pitchFamily="65" charset="-120"/>
                        </a:rPr>
                        <a:t>解釋數據封裝如何允許數據透過網路傳輸。</a:t>
                      </a:r>
                    </a:p>
                  </a:txBody>
                  <a:tcPr marL="68580" marR="68580" marT="0" marB="0"/>
                </a:tc>
                <a:extLst>
                  <a:ext uri="{0D108BD9-81ED-4DB2-BD59-A6C34878D82A}">
                    <a16:rowId xmlns:a16="http://schemas.microsoft.com/office/drawing/2014/main" val="10006"/>
                  </a:ext>
                </a:extLst>
              </a:tr>
              <a:tr h="372332">
                <a:tc>
                  <a:txBody>
                    <a:bodyPr vert="horz" wrap="square"/>
                    <a:lstStyle/>
                    <a:p>
                      <a:pPr marL="0" marR="0" rtl="0">
                        <a:lnSpc>
                          <a:spcPct val="107000"/>
                        </a:lnSpc>
                        <a:spcBef>
                          <a:spcPct val="0"/>
                        </a:spcBef>
                        <a:spcAft>
                          <a:spcPct val="0"/>
                        </a:spcAft>
                      </a:pPr>
                      <a:r>
                        <a:rPr lang="zh-TW" sz="2000">
                          <a:effectLst/>
                          <a:latin typeface="標楷體" pitchFamily="65" charset="-120"/>
                          <a:ea typeface="標楷體" panose="03000509000000000000" pitchFamily="65" charset="-120"/>
                        </a:rPr>
                        <a:t>資料存取</a:t>
                      </a:r>
                    </a:p>
                  </a:txBody>
                  <a:tcPr marL="68580" marR="68580" marT="0" marB="0"/>
                </a:tc>
                <a:tc>
                  <a:txBody>
                    <a:bodyPr vert="horz" wrap="square"/>
                    <a:lstStyle/>
                    <a:p>
                      <a:pPr marL="0" marR="0" rtl="0">
                        <a:lnSpc>
                          <a:spcPct val="107000"/>
                        </a:lnSpc>
                        <a:spcBef>
                          <a:spcPct val="0"/>
                        </a:spcBef>
                        <a:spcAft>
                          <a:spcPct val="0"/>
                        </a:spcAft>
                      </a:pPr>
                      <a:r>
                        <a:rPr lang="zh-TW" sz="2000">
                          <a:effectLst/>
                          <a:latin typeface="標楷體" pitchFamily="65" charset="-120"/>
                          <a:ea typeface="標楷體" panose="03000509000000000000" pitchFamily="65" charset="-120"/>
                        </a:rPr>
                        <a:t>解釋本地主機如何訪問網路上的本地資源。</a:t>
                      </a:r>
                    </a:p>
                  </a:txBody>
                  <a:tcPr marL="68580" marR="68580" marT="0" marB="0"/>
                </a:tc>
                <a:extLst>
                  <a:ext uri="{0D108BD9-81ED-4DB2-BD59-A6C34878D82A}">
                    <a16:rowId xmlns:a16="http://schemas.microsoft.com/office/drawing/2014/main" val="10007"/>
                  </a:ext>
                </a:extLst>
              </a:tr>
            </a:tbl>
          </a:graphicData>
        </a:graphic>
      </p:graphicFrame>
      <p:sp>
        <p:nvSpPr>
          <p:cNvPr id="2" name="投影片編號版面配置區 1"/>
          <p:cNvSpPr>
            <a:spLocks noGrp="1"/>
          </p:cNvSpPr>
          <p:nvPr>
            <p:ph type="sldNum" sz="quarter" idx="4"/>
          </p:nvPr>
        </p:nvSpPr>
        <p:spPr/>
        <p:txBody>
          <a:bodyPr/>
          <a:lstStyle/>
          <a:p>
            <a:pPr defTabSz="385754">
              <a:defRPr/>
            </a:pPr>
            <a:fld id="{2F5CCB13-0A32-4557-88E9-079F0C330695}" type="slidenum">
              <a:rPr lang="en-US" kern="0" smtClean="0">
                <a:solidFill>
                  <a:srgbClr val="595959"/>
                </a:solidFill>
              </a:rPr>
              <a:pPr defTabSz="385754">
                <a:defRPr/>
              </a:pPr>
              <a:t>80</a:t>
            </a:fld>
            <a:endParaRPr lang="en-US" kern="0">
              <a:solidFill>
                <a:srgbClr val="595959"/>
              </a:solidFill>
            </a:endParaRPr>
          </a:p>
        </p:txBody>
      </p:sp>
    </p:spTree>
    <p:custDataLst>
      <p:tags r:id="rId3"/>
    </p:custDataLst>
    <p:extLst>
      <p:ext uri="{BB962C8B-B14F-4D97-AF65-F5344CB8AC3E}">
        <p14:creationId xmlns:p14="http://schemas.microsoft.com/office/powerpoint/2010/main" val="1033620990"/>
      </p:ext>
    </p:extLst>
  </p:cSld>
  <p:clrMapOvr>
    <a:masterClrMapping/>
  </p:clrMapOvr>
  <p:transition spd="slow">
    <p:wipe/>
  </p:transition>
  <p:timing/>
</p:sld>
</file>

<file path=ppt/slides/slide800.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noAutofit/>
          </a:bodyPr>
          <a:lstStyle/>
          <a:p>
            <a:pPr marL="169859" indent="-169859">
              <a:spcAft>
                <a:spcPts val="600"/>
              </a:spcAft>
              <a:buFont typeface="Wingdings" panose="05000000000000000000" pitchFamily="2" charset="2"/>
            </a:pPr>
            <a:r>
              <a:rPr lang="en-US" altLang="zh-TW" sz="2700"/>
              <a:t>28.1</a:t>
            </a:r>
            <a:r>
              <a:rPr lang="zh-TW" altLang="en-US" sz="2700" smtClean="0"/>
              <a:t>實</a:t>
            </a:r>
            <a:r>
              <a:rPr lang="zh-TW" altLang="en-US" sz="2700"/>
              <a:t>作連接埠安全性</a:t>
            </a:r>
            <a:br>
              <a:rPr lang="en-US" sz="2700"/>
            </a:br>
            <a:r>
              <a:rPr lang="zh-TW" altLang="en-US" sz="2700"/>
              <a:t>限制和學習 </a:t>
            </a:r>
            <a:r>
              <a:rPr lang="en-US" altLang="zh-TW" sz="2700"/>
              <a:t>MAC </a:t>
            </a:r>
            <a:r>
              <a:rPr lang="zh-TW" altLang="en-US" sz="2700"/>
              <a:t>位址 </a:t>
            </a:r>
            <a:r>
              <a:rPr lang="en-US" altLang="zh-TW" sz="2700"/>
              <a:t>(</a:t>
            </a:r>
            <a:r>
              <a:rPr lang="zh-TW" altLang="en-US" sz="2700"/>
              <a:t>續</a:t>
            </a:r>
            <a:r>
              <a:rPr lang="en-US" altLang="zh-TW" sz="2700"/>
              <a:t>) </a:t>
            </a:r>
          </a:p>
        </p:txBody>
      </p:sp>
      <p:sp>
        <p:nvSpPr>
          <p:cNvPr id="4" name="Content Placeholder 3">
            <a:extLst>
              <a:ext uri="{FF2B5EF4-FFF2-40B4-BE49-F238E27FC236}">
                <a16:creationId xmlns:a16="http://schemas.microsoft.com/office/drawing/2014/main" id="{C0F48E29-EACB-4C02-A343-0E5B33F0F37C}"/>
              </a:ext>
            </a:extLst>
          </p:cNvPr>
          <p:cNvSpPr>
            <a:spLocks noGrp="1"/>
          </p:cNvSpPr>
          <p:nvPr>
            <p:ph idx="1"/>
          </p:nvPr>
        </p:nvSpPr>
        <p:spPr>
          <a:xfrm>
            <a:off x="474662" y="1589088"/>
            <a:ext cx="8280057" cy="1477963"/>
          </a:xfrm>
        </p:spPr>
        <p:txBody>
          <a:bodyPr/>
          <a:lstStyle/>
          <a:p>
            <a:pPr marL="0" indent="0" algn="l"/>
            <a:r>
              <a:rPr lang="zh-TW" altLang="en-US" sz="1600">
                <a:solidFill>
                  <a:srgbClr val="000000"/>
                </a:solidFill>
              </a:rPr>
              <a:t>交換器可以設定為以下三種方式之一瞭解安全連接埠上的 </a:t>
            </a:r>
            <a:r>
              <a:rPr lang="en-US" altLang="zh-TW" sz="1600">
                <a:solidFill>
                  <a:srgbClr val="000000"/>
                </a:solidFill>
              </a:rPr>
              <a:t>MAC </a:t>
            </a:r>
            <a:r>
              <a:rPr lang="zh-TW" altLang="en-US" sz="1600">
                <a:solidFill>
                  <a:srgbClr val="000000"/>
                </a:solidFill>
              </a:rPr>
              <a:t>位址：</a:t>
            </a:r>
          </a:p>
          <a:p>
            <a:pPr marL="0" indent="0" algn="l"/>
            <a:r>
              <a:rPr lang="en-US" altLang="zh-TW" sz="1600" b="1">
                <a:solidFill>
                  <a:srgbClr val="000000"/>
                </a:solidFill>
              </a:rPr>
              <a:t>1. </a:t>
            </a:r>
            <a:r>
              <a:rPr lang="zh-TW" altLang="en-US" sz="1600" b="1">
                <a:solidFill>
                  <a:srgbClr val="000000"/>
                </a:solidFill>
              </a:rPr>
              <a:t>手動設定：</a:t>
            </a:r>
            <a:r>
              <a:rPr lang="zh-TW" altLang="en-US" sz="1600">
                <a:solidFill>
                  <a:srgbClr val="000000"/>
                </a:solidFill>
              </a:rPr>
              <a:t>系統管理員針對連接埠上的每個安全 </a:t>
            </a:r>
            <a:r>
              <a:rPr lang="en-US" altLang="zh-TW" sz="1600">
                <a:solidFill>
                  <a:srgbClr val="000000"/>
                </a:solidFill>
              </a:rPr>
              <a:t>MAC </a:t>
            </a:r>
            <a:r>
              <a:rPr lang="zh-TW" altLang="en-US" sz="1600">
                <a:solidFill>
                  <a:srgbClr val="000000"/>
                </a:solidFill>
              </a:rPr>
              <a:t>位址使用下列命令，手動設定靜態 </a:t>
            </a:r>
            <a:r>
              <a:rPr lang="en-US" altLang="zh-TW" sz="1600">
                <a:solidFill>
                  <a:srgbClr val="000000"/>
                </a:solidFill>
              </a:rPr>
              <a:t>MAC </a:t>
            </a:r>
            <a:r>
              <a:rPr lang="zh-TW" altLang="en-US" sz="1600">
                <a:solidFill>
                  <a:srgbClr val="000000"/>
                </a:solidFill>
              </a:rPr>
              <a:t>位址：</a:t>
            </a:r>
          </a:p>
          <a:p>
            <a:pPr marL="342892" indent="-342892" algn="l">
              <a:buFont typeface="+mj-lt"/>
              <a:buAutoNum type="arabicPeriod"/>
            </a:pPr>
            <a:endParaRPr lang="en-US" sz="1400">
              <a:solidFill>
                <a:srgbClr val="000000"/>
              </a:solidFill>
            </a:endParaRPr>
          </a:p>
          <a:p>
            <a:pPr marL="342892" indent="-342892" algn="l">
              <a:buFont typeface="+mj-lt"/>
              <a:buAutoNum type="arabicPeriod"/>
            </a:pPr>
            <a:endParaRPr lang="en-US" sz="1400">
              <a:solidFill>
                <a:srgbClr val="000000"/>
              </a:solidFill>
            </a:endParaRPr>
          </a:p>
          <a:p>
            <a:pPr marL="0" indent="0" algn="l"/>
            <a:endParaRPr lang="en-US" sz="1400">
              <a:solidFill>
                <a:srgbClr val="000000"/>
              </a:solidFill>
            </a:endParaRPr>
          </a:p>
          <a:p>
            <a:pPr marL="0" indent="0" algn="l"/>
            <a:endParaRPr lang="en-US" sz="1400">
              <a:solidFill>
                <a:srgbClr val="000000"/>
              </a:solidFill>
            </a:endParaRPr>
          </a:p>
          <a:p>
            <a:pPr marL="0" indent="0" algn="l"/>
            <a:r>
              <a:rPr lang="zh-TW" altLang="en-US" sz="1400">
                <a:solidFill>
                  <a:srgbClr val="000000"/>
                </a:solidFill>
              </a:rPr>
              <a:t>       </a:t>
            </a:r>
          </a:p>
        </p:txBody>
      </p:sp>
      <p:sp>
        <p:nvSpPr>
          <p:cNvPr id="5" name="Rectangle 2">
            <a:extLst>
              <a:ext uri="{FF2B5EF4-FFF2-40B4-BE49-F238E27FC236}">
                <a16:creationId xmlns:a16="http://schemas.microsoft.com/office/drawing/2014/main" id="{EE6B0FD2-F3AB-4AA6-93AE-5885E708BAD1}"/>
              </a:ext>
            </a:extLst>
          </p:cNvPr>
          <p:cNvSpPr>
            <a:spLocks noChangeArrowheads="1"/>
          </p:cNvSpPr>
          <p:nvPr/>
        </p:nvSpPr>
        <p:spPr bwMode="auto">
          <a:xfrm>
            <a:off x="858981" y="2606646"/>
            <a:ext cx="7303281" cy="215444"/>
          </a:xfrm>
          <a:prstGeom prst="rect">
            <a:avLst/>
          </a:prstGeom>
          <a:solidFill>
            <a:srgbClr val="EFEFE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defTabSz="914378" eaLnBrk="0" fontAlgn="base" hangingPunct="0">
              <a:spcBef>
                <a:spcPct val="0"/>
              </a:spcBef>
              <a:spcAft>
                <a:spcPct val="0"/>
              </a:spcAft>
            </a:pPr>
            <a:r>
              <a:rPr lang="en-US" altLang="zh-TW" sz="1400">
                <a:solidFill>
                  <a:srgbClr val="58585B"/>
                </a:solidFill>
                <a:latin typeface="Courier New" panose="02070309020205020404" pitchFamily="49" charset="0"/>
                <a:cs typeface="Courier New" panose="02070309020205020404" pitchFamily="49" charset="0"/>
              </a:rPr>
              <a:t>Switch(config-if)# </a:t>
            </a:r>
            <a:r>
              <a:rPr lang="en-US" altLang="zh-TW" sz="1400" b="1">
                <a:solidFill>
                  <a:srgbClr val="58585B"/>
                </a:solidFill>
                <a:latin typeface="Courier New" panose="02070309020205020404" pitchFamily="49" charset="0"/>
                <a:cs typeface="Courier New" panose="02070309020205020404" pitchFamily="49" charset="0"/>
              </a:rPr>
              <a:t>switchport port-security mac-address</a:t>
            </a:r>
            <a:r>
              <a:rPr lang="zh-TW" altLang="en-US" sz="1400">
                <a:solidFill>
                  <a:srgbClr val="58585B"/>
                </a:solidFill>
                <a:latin typeface="Courier New" panose="02070309020205020404" pitchFamily="49" charset="0"/>
                <a:cs typeface="Courier New" panose="02070309020205020404" pitchFamily="49" charset="0"/>
              </a:rPr>
              <a:t> </a:t>
            </a:r>
            <a:r>
              <a:rPr lang="en-US" altLang="zh-TW" sz="1400" i="1">
                <a:solidFill>
                  <a:srgbClr val="58585B"/>
                </a:solidFill>
                <a:latin typeface="Courier New" panose="02070309020205020404" pitchFamily="49" charset="0"/>
                <a:cs typeface="Courier New" panose="02070309020205020404" pitchFamily="49" charset="0"/>
              </a:rPr>
              <a:t>mac-address</a:t>
            </a:r>
            <a:r>
              <a:rPr lang="zh-TW" altLang="en-US" sz="1400">
                <a:latin typeface="Courier New" panose="02070309020205020404" pitchFamily="49" charset="0"/>
                <a:cs typeface="Courier New" panose="02070309020205020404" pitchFamily="49" charset="0"/>
              </a:rPr>
              <a:t> </a:t>
            </a:r>
          </a:p>
        </p:txBody>
      </p:sp>
      <p:sp>
        <p:nvSpPr>
          <p:cNvPr id="2" name="TextBox 1">
            <a:extLst>
              <a:ext uri="{FF2B5EF4-FFF2-40B4-BE49-F238E27FC236}">
                <a16:creationId xmlns:a16="http://schemas.microsoft.com/office/drawing/2014/main" id="{7EDCC5F7-8CBD-4D14-B587-FEE45C93A1B5}"/>
              </a:ext>
            </a:extLst>
          </p:cNvPr>
          <p:cNvSpPr txBox="1"/>
          <p:nvPr/>
        </p:nvSpPr>
        <p:spPr>
          <a:xfrm>
            <a:off x="523704" y="2929812"/>
            <a:ext cx="8010698" cy="1846659"/>
          </a:xfrm>
          <a:prstGeom prst="rect">
            <a:avLst/>
          </a:prstGeom>
          <a:noFill/>
        </p:spPr>
        <p:txBody>
          <a:bodyPr wrap="square" rtlCol="0">
            <a:spAutoFit/>
          </a:bodyPr>
          <a:lstStyle/>
          <a:p>
            <a:pPr rtl="0"/>
            <a:r>
              <a:rPr lang="en-US" altLang="zh-TW" sz="1600" b="1">
                <a:solidFill>
                  <a:srgbClr val="000000"/>
                </a:solidFill>
              </a:rPr>
              <a:t>2. </a:t>
            </a:r>
            <a:r>
              <a:rPr lang="zh-TW" altLang="en-US" sz="1600" b="1">
                <a:solidFill>
                  <a:srgbClr val="000000"/>
                </a:solidFill>
              </a:rPr>
              <a:t>動態學習：</a:t>
            </a:r>
            <a:r>
              <a:rPr lang="zh-TW" altLang="en-US" sz="1600">
                <a:solidFill>
                  <a:srgbClr val="000000"/>
                </a:solidFill>
              </a:rPr>
              <a:t>輸入 </a:t>
            </a:r>
            <a:r>
              <a:rPr lang="en-US" altLang="zh-TW" sz="1600" b="1">
                <a:solidFill>
                  <a:srgbClr val="000000"/>
                </a:solidFill>
              </a:rPr>
              <a:t>switchport port-security</a:t>
            </a:r>
            <a:r>
              <a:rPr lang="zh-TW" altLang="en-US" sz="1600">
                <a:solidFill>
                  <a:srgbClr val="000000"/>
                </a:solidFill>
              </a:rPr>
              <a:t> 指令時，連接至連接埠之裝置的目前來源 </a:t>
            </a:r>
            <a:r>
              <a:rPr lang="en-US" altLang="zh-TW" sz="1600">
                <a:solidFill>
                  <a:srgbClr val="000000"/>
                </a:solidFill>
              </a:rPr>
              <a:t>MAC </a:t>
            </a:r>
            <a:r>
              <a:rPr lang="zh-TW" altLang="en-US" sz="1600">
                <a:solidFill>
                  <a:srgbClr val="000000"/>
                </a:solidFill>
              </a:rPr>
              <a:t>會自動保護，但不會新增至執行中的設定。如果交換器重新開機，連接埠將不得不重新學習裝置的 </a:t>
            </a:r>
            <a:r>
              <a:rPr lang="en-US" altLang="zh-TW" sz="1600">
                <a:solidFill>
                  <a:srgbClr val="000000"/>
                </a:solidFill>
              </a:rPr>
              <a:t>MAC </a:t>
            </a:r>
            <a:r>
              <a:rPr lang="zh-TW" altLang="en-US" sz="1600">
                <a:solidFill>
                  <a:srgbClr val="000000"/>
                </a:solidFill>
              </a:rPr>
              <a:t>位址。 </a:t>
            </a:r>
          </a:p>
          <a:p>
            <a:pPr marL="342892" indent="-342892">
              <a:buFont typeface="+mj-lt"/>
              <a:buAutoNum type="arabicPeriod"/>
            </a:pPr>
            <a:endParaRPr lang="en-US" sz="1600">
              <a:solidFill>
                <a:srgbClr val="000000"/>
              </a:solidFill>
            </a:endParaRPr>
          </a:p>
          <a:p>
            <a:pPr rtl="0"/>
            <a:r>
              <a:rPr lang="en-US" altLang="zh-TW" sz="1600" b="1">
                <a:solidFill>
                  <a:srgbClr val="000000"/>
                </a:solidFill>
              </a:rPr>
              <a:t>3. </a:t>
            </a:r>
            <a:r>
              <a:rPr lang="zh-TW" altLang="en-US" sz="1600" b="1">
                <a:solidFill>
                  <a:srgbClr val="000000"/>
                </a:solidFill>
              </a:rPr>
              <a:t>動態學習 </a:t>
            </a:r>
            <a:r>
              <a:rPr lang="en-US" altLang="zh-TW" sz="1600" b="1">
                <a:solidFill>
                  <a:srgbClr val="000000"/>
                </a:solidFill>
              </a:rPr>
              <a:t>— </a:t>
            </a:r>
            <a:r>
              <a:rPr lang="zh-TW" altLang="en-US" sz="1600" b="1">
                <a:solidFill>
                  <a:srgbClr val="000000"/>
                </a:solidFill>
              </a:rPr>
              <a:t>黏性： </a:t>
            </a:r>
            <a:r>
              <a:rPr lang="zh-TW" altLang="en-US" sz="1600">
                <a:solidFill>
                  <a:srgbClr val="000000"/>
                </a:solidFill>
              </a:rPr>
              <a:t>管理員可以使交換器動態學習 </a:t>
            </a:r>
            <a:r>
              <a:rPr lang="en-US" altLang="zh-TW" sz="1600">
                <a:solidFill>
                  <a:srgbClr val="000000"/>
                </a:solidFill>
              </a:rPr>
              <a:t>MAC </a:t>
            </a:r>
            <a:r>
              <a:rPr lang="zh-TW" altLang="en-US" sz="1600">
                <a:solidFill>
                  <a:srgbClr val="000000"/>
                </a:solidFill>
              </a:rPr>
              <a:t>位址，並使用下列命令將它們 “粘貼” 到執行中的設定：</a:t>
            </a:r>
          </a:p>
          <a:p>
            <a:endParaRPr lang="en-US"/>
          </a:p>
        </p:txBody>
      </p:sp>
      <p:sp>
        <p:nvSpPr>
          <p:cNvPr id="6" name="Rectangle 3">
            <a:extLst>
              <a:ext uri="{FF2B5EF4-FFF2-40B4-BE49-F238E27FC236}">
                <a16:creationId xmlns:a16="http://schemas.microsoft.com/office/drawing/2014/main" id="{DDE89190-47E4-4A23-8AE5-973E12F68E92}"/>
              </a:ext>
            </a:extLst>
          </p:cNvPr>
          <p:cNvSpPr>
            <a:spLocks noChangeArrowheads="1"/>
          </p:cNvSpPr>
          <p:nvPr/>
        </p:nvSpPr>
        <p:spPr bwMode="auto">
          <a:xfrm>
            <a:off x="1127483" y="4808509"/>
            <a:ext cx="6766276" cy="215444"/>
          </a:xfrm>
          <a:prstGeom prst="rect">
            <a:avLst/>
          </a:prstGeom>
          <a:solidFill>
            <a:srgbClr val="EFEFE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defTabSz="914378" eaLnBrk="0" fontAlgn="base" hangingPunct="0">
              <a:spcBef>
                <a:spcPct val="0"/>
              </a:spcBef>
              <a:spcAft>
                <a:spcPct val="0"/>
              </a:spcAft>
            </a:pPr>
            <a:r>
              <a:rPr lang="en-US" altLang="zh-TW" sz="1400">
                <a:solidFill>
                  <a:srgbClr val="58585B"/>
                </a:solidFill>
                <a:latin typeface="Courier New" panose="02070309020205020404" pitchFamily="49" charset="0"/>
                <a:cs typeface="Courier New" panose="02070309020205020404" pitchFamily="49" charset="0"/>
              </a:rPr>
              <a:t>Switch(config-if)# </a:t>
            </a:r>
            <a:r>
              <a:rPr lang="en-US" altLang="zh-TW" sz="1400" b="1">
                <a:solidFill>
                  <a:srgbClr val="58585B"/>
                </a:solidFill>
                <a:latin typeface="Courier New" panose="02070309020205020404" pitchFamily="49" charset="0"/>
                <a:cs typeface="Courier New" panose="02070309020205020404" pitchFamily="49" charset="0"/>
              </a:rPr>
              <a:t>switchport port-security mac-address sticky</a:t>
            </a:r>
            <a:r>
              <a:rPr lang="zh-TW" altLang="en-US" sz="1400">
                <a:latin typeface="Courier New" panose="02070309020205020404" pitchFamily="49" charset="0"/>
                <a:cs typeface="Courier New" panose="02070309020205020404" pitchFamily="49" charset="0"/>
              </a:rPr>
              <a:t> </a:t>
            </a:r>
          </a:p>
        </p:txBody>
      </p:sp>
      <p:sp>
        <p:nvSpPr>
          <p:cNvPr id="7" name="TextBox 6">
            <a:extLst>
              <a:ext uri="{FF2B5EF4-FFF2-40B4-BE49-F238E27FC236}">
                <a16:creationId xmlns:a16="http://schemas.microsoft.com/office/drawing/2014/main" id="{CF7C2B72-C5BB-4FB2-8420-E07A3615E287}"/>
              </a:ext>
            </a:extLst>
          </p:cNvPr>
          <p:cNvSpPr txBox="1"/>
          <p:nvPr/>
        </p:nvSpPr>
        <p:spPr>
          <a:xfrm>
            <a:off x="723901" y="5268913"/>
            <a:ext cx="7896398" cy="584775"/>
          </a:xfrm>
          <a:prstGeom prst="rect">
            <a:avLst/>
          </a:prstGeom>
          <a:noFill/>
        </p:spPr>
        <p:txBody>
          <a:bodyPr wrap="square" rtlCol="0">
            <a:spAutoFit/>
          </a:bodyPr>
          <a:lstStyle/>
          <a:p>
            <a:pPr rtl="0"/>
            <a:r>
              <a:rPr lang="zh-TW" altLang="en-US" sz="1400">
                <a:solidFill>
                  <a:srgbClr val="000000"/>
                </a:solidFill>
              </a:rPr>
              <a:t>保存正在執行的設定將提交動態學習的 </a:t>
            </a:r>
            <a:r>
              <a:rPr lang="en-US" altLang="zh-TW" sz="1400">
                <a:solidFill>
                  <a:srgbClr val="000000"/>
                </a:solidFill>
              </a:rPr>
              <a:t>MAC </a:t>
            </a:r>
            <a:r>
              <a:rPr lang="zh-TW" altLang="en-US" sz="1400">
                <a:solidFill>
                  <a:srgbClr val="000000"/>
                </a:solidFill>
              </a:rPr>
              <a:t>地址到 </a:t>
            </a:r>
            <a:r>
              <a:rPr lang="en-US" altLang="zh-TW" sz="1400">
                <a:solidFill>
                  <a:srgbClr val="000000"/>
                </a:solidFill>
              </a:rPr>
              <a:t>NVRAM</a:t>
            </a:r>
            <a:r>
              <a:rPr lang="zh-TW" altLang="en-US" sz="1400">
                <a:solidFill>
                  <a:srgbClr val="000000"/>
                </a:solidFill>
              </a:rPr>
              <a:t>。</a:t>
            </a:r>
          </a:p>
          <a:p>
            <a:endParaRPr lang="en-US"/>
          </a:p>
        </p:txBody>
      </p:sp>
      <p:sp>
        <p:nvSpPr>
          <p:cNvPr id="8" name="投影片編號版面配置區 7"/>
          <p:cNvSpPr>
            <a:spLocks noGrp="1"/>
          </p:cNvSpPr>
          <p:nvPr>
            <p:ph type="sldNum" sz="quarter" idx="12"/>
          </p:nvPr>
        </p:nvSpPr>
        <p:spPr/>
        <p:txBody>
          <a:bodyPr/>
          <a:lstStyle/>
          <a:p>
            <a:fld id="{4FAB73BC-B049-4115-A692-8D63A059BFB8}" type="slidenum">
              <a:rPr lang="en-US" smtClean="0"/>
              <a:t>800</a:t>
            </a:fld>
            <a:endParaRPr lang="en-US"/>
          </a:p>
        </p:txBody>
      </p:sp>
    </p:spTree>
    <p:extLst>
      <p:ext uri="{BB962C8B-B14F-4D97-AF65-F5344CB8AC3E}">
        <p14:creationId xmlns:p14="http://schemas.microsoft.com/office/powerpoint/2010/main" val="117427364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801.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noAutofit/>
          </a:bodyPr>
          <a:lstStyle/>
          <a:p>
            <a:pPr marL="169859" indent="-169859">
              <a:spcAft>
                <a:spcPts val="600"/>
              </a:spcAft>
              <a:buFont typeface="Wingdings" panose="05000000000000000000" pitchFamily="2" charset="2"/>
            </a:pPr>
            <a:r>
              <a:rPr lang="en-US" altLang="zh-TW" sz="2700"/>
              <a:t>28.1</a:t>
            </a:r>
            <a:r>
              <a:rPr lang="zh-TW" altLang="en-US" sz="2700" smtClean="0"/>
              <a:t>實</a:t>
            </a:r>
            <a:r>
              <a:rPr lang="zh-TW" altLang="en-US" sz="2700"/>
              <a:t>作連接埠安全性</a:t>
            </a:r>
            <a:br>
              <a:rPr lang="en-US" sz="2700"/>
            </a:br>
            <a:r>
              <a:rPr lang="zh-TW" altLang="en-US" sz="2700"/>
              <a:t>限制和學習 </a:t>
            </a:r>
            <a:r>
              <a:rPr lang="en-US" altLang="zh-TW" sz="2700"/>
              <a:t>MAC </a:t>
            </a:r>
            <a:r>
              <a:rPr lang="zh-TW" altLang="en-US" sz="2700"/>
              <a:t>位址 </a:t>
            </a:r>
            <a:r>
              <a:rPr lang="en-US" altLang="zh-TW" sz="2700"/>
              <a:t>(</a:t>
            </a:r>
            <a:r>
              <a:rPr lang="zh-TW" altLang="en-US" sz="2700"/>
              <a:t>續</a:t>
            </a:r>
            <a:r>
              <a:rPr lang="en-US" altLang="zh-TW" sz="2700"/>
              <a:t>) </a:t>
            </a:r>
          </a:p>
        </p:txBody>
      </p:sp>
      <p:sp>
        <p:nvSpPr>
          <p:cNvPr id="4" name="Content Placeholder 3">
            <a:extLst>
              <a:ext uri="{FF2B5EF4-FFF2-40B4-BE49-F238E27FC236}">
                <a16:creationId xmlns:a16="http://schemas.microsoft.com/office/drawing/2014/main" id="{C0F48E29-EACB-4C02-A343-0E5B33F0F37C}"/>
              </a:ext>
            </a:extLst>
          </p:cNvPr>
          <p:cNvSpPr>
            <a:spLocks noGrp="1"/>
          </p:cNvSpPr>
          <p:nvPr>
            <p:ph idx="1"/>
          </p:nvPr>
        </p:nvSpPr>
        <p:spPr>
          <a:xfrm>
            <a:off x="200026" y="1589088"/>
            <a:ext cx="3902828" cy="3848662"/>
          </a:xfrm>
        </p:spPr>
        <p:txBody>
          <a:bodyPr/>
          <a:lstStyle/>
          <a:p>
            <a:pPr marL="0" indent="0" algn="l"/>
            <a:r>
              <a:rPr lang="zh-TW" altLang="en-US" sz="1600">
                <a:solidFill>
                  <a:srgbClr val="000000"/>
                </a:solidFill>
              </a:rPr>
              <a:t>此範例示範 </a:t>
            </a:r>
            <a:r>
              <a:rPr lang="en-US" altLang="zh-TW" sz="1600">
                <a:solidFill>
                  <a:srgbClr val="000000"/>
                </a:solidFill>
              </a:rPr>
              <a:t>FastEthernet 0/1 </a:t>
            </a:r>
            <a:r>
              <a:rPr lang="zh-TW" altLang="en-US" sz="1600">
                <a:solidFill>
                  <a:srgbClr val="000000"/>
                </a:solidFill>
              </a:rPr>
              <a:t>的完整連接埠安全性設定。 </a:t>
            </a:r>
          </a:p>
          <a:p>
            <a:pPr marL="285743" indent="-285743" algn="l">
              <a:buFont typeface="Arial" panose="020b0604020202020204" pitchFamily="34" charset="0"/>
              <a:buChar char="•"/>
            </a:pPr>
            <a:r>
              <a:rPr lang="zh-TW" altLang="en-US" sz="1600">
                <a:solidFill>
                  <a:srgbClr val="000000"/>
                </a:solidFill>
              </a:rPr>
              <a:t>管理員最多可指定 </a:t>
            </a:r>
            <a:r>
              <a:rPr lang="en-US" altLang="zh-TW" sz="1600">
                <a:solidFill>
                  <a:srgbClr val="000000"/>
                </a:solidFill>
              </a:rPr>
              <a:t>4 </a:t>
            </a:r>
            <a:r>
              <a:rPr lang="zh-TW" altLang="en-US" sz="1600">
                <a:solidFill>
                  <a:srgbClr val="000000"/>
                </a:solidFill>
              </a:rPr>
              <a:t>個 </a:t>
            </a:r>
            <a:r>
              <a:rPr lang="en-US" altLang="zh-TW" sz="1600">
                <a:solidFill>
                  <a:srgbClr val="000000"/>
                </a:solidFill>
              </a:rPr>
              <a:t>MAC </a:t>
            </a:r>
            <a:r>
              <a:rPr lang="zh-TW" altLang="en-US" sz="1600">
                <a:solidFill>
                  <a:srgbClr val="000000"/>
                </a:solidFill>
              </a:rPr>
              <a:t>位址，手動設定一個安全 </a:t>
            </a:r>
            <a:r>
              <a:rPr lang="en-US" altLang="zh-TW" sz="1600">
                <a:solidFill>
                  <a:srgbClr val="000000"/>
                </a:solidFill>
              </a:rPr>
              <a:t>MAC </a:t>
            </a:r>
            <a:r>
              <a:rPr lang="zh-TW" altLang="en-US" sz="1600">
                <a:solidFill>
                  <a:srgbClr val="000000"/>
                </a:solidFill>
              </a:rPr>
              <a:t>位址，然後設定連接埠，以動態學習最多 </a:t>
            </a:r>
            <a:r>
              <a:rPr lang="en-US" altLang="zh-TW" sz="1600">
                <a:solidFill>
                  <a:srgbClr val="000000"/>
                </a:solidFill>
              </a:rPr>
              <a:t>4 </a:t>
            </a:r>
            <a:r>
              <a:rPr lang="zh-TW" altLang="en-US" sz="1600">
                <a:solidFill>
                  <a:srgbClr val="000000"/>
                </a:solidFill>
              </a:rPr>
              <a:t>個安全 </a:t>
            </a:r>
            <a:r>
              <a:rPr lang="en-US" altLang="zh-TW" sz="1600">
                <a:solidFill>
                  <a:srgbClr val="000000"/>
                </a:solidFill>
              </a:rPr>
              <a:t>MAC </a:t>
            </a:r>
            <a:r>
              <a:rPr lang="zh-TW" altLang="en-US" sz="1600">
                <a:solidFill>
                  <a:srgbClr val="000000"/>
                </a:solidFill>
              </a:rPr>
              <a:t>位址的額外安全 </a:t>
            </a:r>
            <a:r>
              <a:rPr lang="en-US" altLang="zh-TW" sz="1600">
                <a:solidFill>
                  <a:srgbClr val="000000"/>
                </a:solidFill>
              </a:rPr>
              <a:t>MAC </a:t>
            </a:r>
            <a:r>
              <a:rPr lang="zh-TW" altLang="en-US" sz="1600">
                <a:solidFill>
                  <a:srgbClr val="000000"/>
                </a:solidFill>
              </a:rPr>
              <a:t>位址。 </a:t>
            </a:r>
          </a:p>
          <a:p>
            <a:pPr marL="285743" indent="-285743" algn="l">
              <a:buFont typeface="Arial" panose="020b0604020202020204" pitchFamily="34" charset="0"/>
              <a:buChar char="•"/>
            </a:pPr>
            <a:r>
              <a:rPr lang="zh-TW" altLang="en-US" sz="1600">
                <a:solidFill>
                  <a:srgbClr val="000000"/>
                </a:solidFill>
              </a:rPr>
              <a:t>使用 </a:t>
            </a:r>
            <a:r>
              <a:rPr lang="en-US" altLang="zh-TW" sz="1600" b="1">
                <a:solidFill>
                  <a:srgbClr val="000000"/>
                </a:solidFill>
              </a:rPr>
              <a:t>show port-security interface</a:t>
            </a:r>
            <a:r>
              <a:rPr lang="zh-TW" altLang="en-US" sz="1600">
                <a:solidFill>
                  <a:srgbClr val="000000"/>
                </a:solidFill>
              </a:rPr>
              <a:t> 和 </a:t>
            </a:r>
            <a:r>
              <a:rPr lang="en-US" altLang="zh-TW" sz="1600" b="1">
                <a:solidFill>
                  <a:srgbClr val="000000"/>
                </a:solidFill>
              </a:rPr>
              <a:t>show port-security address</a:t>
            </a:r>
            <a:r>
              <a:rPr lang="zh-TW" altLang="en-US" sz="1600">
                <a:solidFill>
                  <a:srgbClr val="000000"/>
                </a:solidFill>
              </a:rPr>
              <a:t> 命令來驗證設定。</a:t>
            </a:r>
          </a:p>
        </p:txBody>
      </p:sp>
      <p:pic>
        <p:nvPicPr>
          <p:cNvPr id="2" name="Picture 1">
            <a:extLst>
              <a:ext uri="{FF2B5EF4-FFF2-40B4-BE49-F238E27FC236}">
                <a16:creationId xmlns:a16="http://schemas.microsoft.com/office/drawing/2014/main" id="{CEC3B8AF-B625-4EF6-B464-AFD5EBDD20BD}"/>
              </a:ext>
            </a:extLst>
          </p:cNvPr>
          <p:cNvPicPr>
            <a:picLocks noChangeAspect="1"/>
          </p:cNvPicPr>
          <p:nvPr/>
        </p:nvPicPr>
        <p:blipFill>
          <a:blip r:embed="rId3"/>
          <a:stretch>
            <a:fillRect/>
          </a:stretch>
        </p:blipFill>
        <p:spPr>
          <a:xfrm>
            <a:off x="4833131" y="1430323"/>
            <a:ext cx="3628192" cy="4007426"/>
          </a:xfrm>
          <a:prstGeom prst="rect">
            <a:avLst/>
          </a:prstGeom>
        </p:spPr>
      </p:pic>
      <p:sp>
        <p:nvSpPr>
          <p:cNvPr id="5" name="投影片編號版面配置區 4"/>
          <p:cNvSpPr>
            <a:spLocks noGrp="1"/>
          </p:cNvSpPr>
          <p:nvPr>
            <p:ph type="sldNum" sz="quarter" idx="12"/>
          </p:nvPr>
        </p:nvSpPr>
        <p:spPr/>
        <p:txBody>
          <a:bodyPr/>
          <a:lstStyle/>
          <a:p>
            <a:fld id="{4FAB73BC-B049-4115-A692-8D63A059BFB8}" type="slidenum">
              <a:rPr lang="en-US" smtClean="0"/>
              <a:t>801</a:t>
            </a:fld>
            <a:endParaRPr lang="en-US"/>
          </a:p>
        </p:txBody>
      </p:sp>
    </p:spTree>
    <p:extLst>
      <p:ext uri="{BB962C8B-B14F-4D97-AF65-F5344CB8AC3E}">
        <p14:creationId xmlns:p14="http://schemas.microsoft.com/office/powerpoint/2010/main" val="66289769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802.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noAutofit/>
          </a:bodyPr>
          <a:lstStyle/>
          <a:p>
            <a:pPr marL="169859" indent="-169859">
              <a:spcAft>
                <a:spcPts val="600"/>
              </a:spcAft>
              <a:buFont typeface="Wingdings" panose="05000000000000000000" pitchFamily="2" charset="2"/>
            </a:pPr>
            <a:r>
              <a:rPr lang="en-US" altLang="zh-TW" sz="2700"/>
              <a:t>28.1</a:t>
            </a:r>
            <a:r>
              <a:rPr lang="zh-TW" altLang="en-US" sz="2700" smtClean="0"/>
              <a:t>實</a:t>
            </a:r>
            <a:r>
              <a:rPr lang="zh-TW" altLang="en-US" sz="2700"/>
              <a:t>作連接埠安全</a:t>
            </a:r>
            <a:br>
              <a:rPr lang="en-US" sz="2700"/>
            </a:br>
            <a:r>
              <a:rPr lang="zh-TW" altLang="en-US" sz="2700"/>
              <a:t>連接埠安全老化</a:t>
            </a:r>
          </a:p>
        </p:txBody>
      </p:sp>
      <p:sp>
        <p:nvSpPr>
          <p:cNvPr id="6" name="Content Placeholder 5">
            <a:extLst>
              <a:ext uri="{FF2B5EF4-FFF2-40B4-BE49-F238E27FC236}">
                <a16:creationId xmlns:a16="http://schemas.microsoft.com/office/drawing/2014/main" id="{70A53D06-4CE6-4730-8896-BAD7B9BF63B6}"/>
              </a:ext>
            </a:extLst>
          </p:cNvPr>
          <p:cNvSpPr>
            <a:spLocks noGrp="1"/>
          </p:cNvSpPr>
          <p:nvPr>
            <p:ph idx="1"/>
          </p:nvPr>
        </p:nvSpPr>
        <p:spPr>
          <a:xfrm>
            <a:off x="474662" y="1589088"/>
            <a:ext cx="8280057" cy="2963863"/>
          </a:xfrm>
        </p:spPr>
        <p:txBody>
          <a:bodyPr/>
          <a:lstStyle/>
          <a:p>
            <a:pPr marL="0" indent="0" algn="l"/>
            <a:r>
              <a:rPr lang="zh-TW" altLang="en-US" sz="1600">
                <a:solidFill>
                  <a:srgbClr val="000000"/>
                </a:solidFill>
              </a:rPr>
              <a:t>連接埠安全性老化可用來設定連接埠上靜態和動態安全位址的老化時間，每個連接埠支援兩種老化類型：</a:t>
            </a:r>
          </a:p>
          <a:p>
            <a:pPr marL="358826" lvl="1" indent="-285743">
              <a:buFont typeface="Arial" panose="020b0604020202020204" pitchFamily="34" charset="0"/>
              <a:buChar char="•"/>
            </a:pPr>
            <a:r>
              <a:rPr lang="zh-TW" b="1">
                <a:solidFill>
                  <a:srgbClr val="000000"/>
                </a:solidFill>
              </a:rPr>
              <a:t>絕對</a:t>
            </a:r>
            <a:r>
              <a:rPr lang="zh-TW">
                <a:solidFill>
                  <a:srgbClr val="000000"/>
                </a:solidFill>
              </a:rPr>
              <a:t> - 連接埠上的安全位址會在指定的過時時間後刪除。 </a:t>
            </a:r>
          </a:p>
          <a:p>
            <a:pPr marL="358826" lvl="1" indent="-285743">
              <a:buFont typeface="Arial" panose="020b0604020202020204" pitchFamily="34" charset="0"/>
              <a:buChar char="•"/>
            </a:pPr>
            <a:r>
              <a:rPr lang="zh-TW" b="1">
                <a:solidFill>
                  <a:srgbClr val="000000"/>
                </a:solidFill>
              </a:rPr>
              <a:t>閒置</a:t>
            </a:r>
            <a:r>
              <a:rPr lang="zh-TW">
                <a:solidFill>
                  <a:srgbClr val="000000"/>
                </a:solidFill>
              </a:rPr>
              <a:t> - 如果連接埠上的安全位址在指定的時間內處於非使用中狀態，則會被刪除。 </a:t>
            </a:r>
          </a:p>
          <a:p>
            <a:pPr marL="285743" indent="-285743" algn="l">
              <a:buFont typeface="Arial" panose="020b0604020202020204" pitchFamily="34" charset="0"/>
              <a:buChar char="•"/>
            </a:pPr>
            <a:endParaRPr lang="en-US" sz="1400">
              <a:solidFill>
                <a:srgbClr val="000000"/>
              </a:solidFill>
            </a:endParaRPr>
          </a:p>
          <a:p>
            <a:pPr marL="0" indent="0" algn="l"/>
            <a:r>
              <a:rPr lang="zh-TW" altLang="en-US" sz="1600">
                <a:solidFill>
                  <a:srgbClr val="000000"/>
                </a:solidFill>
              </a:rPr>
              <a:t>使用過時移除安全連接埠上的安全 </a:t>
            </a:r>
            <a:r>
              <a:rPr lang="en-US" altLang="zh-TW" sz="1600">
                <a:solidFill>
                  <a:srgbClr val="000000"/>
                </a:solidFill>
              </a:rPr>
              <a:t>MAC </a:t>
            </a:r>
            <a:r>
              <a:rPr lang="zh-TW" altLang="en-US" sz="1600">
                <a:solidFill>
                  <a:srgbClr val="000000"/>
                </a:solidFill>
              </a:rPr>
              <a:t>位址，而不需手動刪除現有的安全 </a:t>
            </a:r>
            <a:r>
              <a:rPr lang="en-US" altLang="zh-TW" sz="1600">
                <a:solidFill>
                  <a:srgbClr val="000000"/>
                </a:solidFill>
              </a:rPr>
              <a:t>MAC </a:t>
            </a:r>
            <a:r>
              <a:rPr lang="zh-TW" altLang="en-US" sz="1600">
                <a:solidFill>
                  <a:srgbClr val="000000"/>
                </a:solidFill>
              </a:rPr>
              <a:t>位址。 </a:t>
            </a:r>
          </a:p>
          <a:p>
            <a:pPr marL="285743" indent="-285743" algn="l">
              <a:buFont typeface="Arial" panose="020b0604020202020204" pitchFamily="34" charset="0"/>
              <a:buChar char="•"/>
            </a:pPr>
            <a:r>
              <a:rPr lang="zh-TW" altLang="en-US" sz="1400">
                <a:solidFill>
                  <a:srgbClr val="000000"/>
                </a:solidFill>
              </a:rPr>
              <a:t>靜態設定的安全位址的過時可以啟用或停用每個連接埠為基礎。</a:t>
            </a:r>
          </a:p>
          <a:p>
            <a:pPr marL="285743" indent="-285743" algn="l">
              <a:buFont typeface="Arial" panose="020b0604020202020204" pitchFamily="34" charset="0"/>
              <a:buChar char="•"/>
            </a:pPr>
            <a:endParaRPr lang="en-US" sz="1400">
              <a:solidFill>
                <a:srgbClr val="000000"/>
              </a:solidFill>
            </a:endParaRPr>
          </a:p>
          <a:p>
            <a:pPr marL="0" indent="0" algn="l"/>
            <a:r>
              <a:rPr lang="zh-TW" altLang="en-US" sz="1600">
                <a:solidFill>
                  <a:srgbClr val="000000"/>
                </a:solidFill>
              </a:rPr>
              <a:t>使用 </a:t>
            </a:r>
            <a:r>
              <a:rPr lang="en-US" altLang="zh-TW" sz="1600" b="1">
                <a:solidFill>
                  <a:srgbClr val="000000"/>
                </a:solidFill>
              </a:rPr>
              <a:t>switchport port-security aging</a:t>
            </a:r>
            <a:r>
              <a:rPr lang="zh-TW" altLang="en-US" sz="1600">
                <a:solidFill>
                  <a:srgbClr val="000000"/>
                </a:solidFill>
              </a:rPr>
              <a:t> 命令來啟用或停用安全連接埠的靜態老化，或設定老化時間或類型。</a:t>
            </a:r>
          </a:p>
          <a:p>
            <a:pPr marL="285743" indent="-285743" algn="l">
              <a:buFont typeface="Arial" panose="020b0604020202020204" pitchFamily="34" charset="0"/>
              <a:buChar char="•"/>
            </a:pPr>
            <a:endParaRPr lang="en-US" sz="1400">
              <a:solidFill>
                <a:srgbClr val="000000"/>
              </a:solidFill>
            </a:endParaRPr>
          </a:p>
        </p:txBody>
      </p:sp>
      <p:sp>
        <p:nvSpPr>
          <p:cNvPr id="7" name="Rectangle 1">
            <a:extLst>
              <a:ext uri="{FF2B5EF4-FFF2-40B4-BE49-F238E27FC236}">
                <a16:creationId xmlns:a16="http://schemas.microsoft.com/office/drawing/2014/main" id="{C92F5141-7524-462C-A374-F5DFDF9C9839}"/>
              </a:ext>
            </a:extLst>
          </p:cNvPr>
          <p:cNvSpPr>
            <a:spLocks noChangeArrowheads="1"/>
          </p:cNvSpPr>
          <p:nvPr/>
        </p:nvSpPr>
        <p:spPr bwMode="auto">
          <a:xfrm>
            <a:off x="239294" y="4712385"/>
            <a:ext cx="8580875" cy="169277"/>
          </a:xfrm>
          <a:prstGeom prst="rect">
            <a:avLst/>
          </a:prstGeom>
          <a:solidFill>
            <a:srgbClr val="EFEFE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defTabSz="914378" eaLnBrk="0" fontAlgn="base" hangingPunct="0">
              <a:spcBef>
                <a:spcPct val="0"/>
              </a:spcBef>
              <a:spcAft>
                <a:spcPct val="0"/>
              </a:spcAft>
            </a:pPr>
            <a:r>
              <a:rPr lang="en-US" altLang="zh-TW" sz="1100">
                <a:solidFill>
                  <a:srgbClr val="58585B"/>
                </a:solidFill>
                <a:latin typeface="Courier New" panose="02070309020205020404" pitchFamily="49" charset="0"/>
                <a:cs typeface="Courier New" panose="02070309020205020404" pitchFamily="49" charset="0"/>
              </a:rPr>
              <a:t>Switch(config-if)# </a:t>
            </a:r>
            <a:r>
              <a:rPr lang="en-US" altLang="zh-TW" sz="1100" b="1">
                <a:solidFill>
                  <a:srgbClr val="58585B"/>
                </a:solidFill>
                <a:latin typeface="Courier New" panose="02070309020205020404" pitchFamily="49" charset="0"/>
                <a:cs typeface="Courier New" panose="02070309020205020404" pitchFamily="49" charset="0"/>
              </a:rPr>
              <a:t>switchport port-security aging</a:t>
            </a:r>
            <a:r>
              <a:rPr lang="zh-TW" altLang="en-US" sz="1100">
                <a:solidFill>
                  <a:srgbClr val="58585B"/>
                </a:solidFill>
                <a:latin typeface="Courier New" panose="02070309020205020404" pitchFamily="49" charset="0"/>
                <a:cs typeface="Courier New" panose="02070309020205020404" pitchFamily="49" charset="0"/>
              </a:rPr>
              <a:t> </a:t>
            </a:r>
            <a:r>
              <a:rPr lang="en-US" altLang="zh-TW" sz="1100">
                <a:solidFill>
                  <a:srgbClr val="58585B"/>
                </a:solidFill>
                <a:latin typeface="Courier New" panose="02070309020205020404" pitchFamily="49" charset="0"/>
                <a:cs typeface="Courier New" panose="02070309020205020404" pitchFamily="49" charset="0"/>
              </a:rPr>
              <a:t>{</a:t>
            </a:r>
            <a:r>
              <a:rPr lang="en-US" altLang="zh-TW" sz="1100" b="1">
                <a:solidFill>
                  <a:srgbClr val="58585B"/>
                </a:solidFill>
                <a:latin typeface="Courier New" panose="02070309020205020404" pitchFamily="49" charset="0"/>
                <a:cs typeface="Courier New" panose="02070309020205020404" pitchFamily="49" charset="0"/>
              </a:rPr>
              <a:t>static</a:t>
            </a:r>
            <a:r>
              <a:rPr lang="zh-TW" altLang="en-US" sz="1100">
                <a:solidFill>
                  <a:srgbClr val="58585B"/>
                </a:solidFill>
                <a:latin typeface="Courier New" panose="02070309020205020404" pitchFamily="49" charset="0"/>
                <a:cs typeface="Courier New" panose="02070309020205020404" pitchFamily="49" charset="0"/>
              </a:rPr>
              <a:t> </a:t>
            </a:r>
            <a:r>
              <a:rPr lang="en-US" altLang="zh-TW" sz="1100">
                <a:solidFill>
                  <a:srgbClr val="58585B"/>
                </a:solidFill>
                <a:latin typeface="Courier New" panose="02070309020205020404" pitchFamily="49" charset="0"/>
                <a:cs typeface="Courier New" panose="02070309020205020404" pitchFamily="49" charset="0"/>
              </a:rPr>
              <a:t>| </a:t>
            </a:r>
            <a:r>
              <a:rPr lang="en-US" altLang="zh-TW" sz="1100" b="1">
                <a:solidFill>
                  <a:srgbClr val="58585B"/>
                </a:solidFill>
                <a:latin typeface="Courier New" panose="02070309020205020404" pitchFamily="49" charset="0"/>
                <a:cs typeface="Courier New" panose="02070309020205020404" pitchFamily="49" charset="0"/>
              </a:rPr>
              <a:t>time</a:t>
            </a:r>
            <a:r>
              <a:rPr lang="zh-TW" altLang="en-US" sz="1100">
                <a:solidFill>
                  <a:srgbClr val="58585B"/>
                </a:solidFill>
                <a:latin typeface="Courier New" panose="02070309020205020404" pitchFamily="49" charset="0"/>
                <a:cs typeface="Courier New" panose="02070309020205020404" pitchFamily="49" charset="0"/>
              </a:rPr>
              <a:t> </a:t>
            </a:r>
            <a:r>
              <a:rPr lang="en-US" altLang="zh-TW" sz="1100" i="1">
                <a:solidFill>
                  <a:srgbClr val="58585B"/>
                </a:solidFill>
                <a:latin typeface="Courier New" panose="02070309020205020404" pitchFamily="49" charset="0"/>
                <a:cs typeface="Courier New" panose="02070309020205020404" pitchFamily="49" charset="0"/>
              </a:rPr>
              <a:t>time </a:t>
            </a:r>
            <a:r>
              <a:rPr lang="en-US" altLang="zh-TW" sz="1100">
                <a:solidFill>
                  <a:srgbClr val="58585B"/>
                </a:solidFill>
                <a:latin typeface="Courier New" panose="02070309020205020404" pitchFamily="49" charset="0"/>
                <a:cs typeface="Courier New" panose="02070309020205020404" pitchFamily="49" charset="0"/>
              </a:rPr>
              <a:t>| </a:t>
            </a:r>
            <a:r>
              <a:rPr lang="en-US" altLang="zh-TW" sz="1100" b="1">
                <a:solidFill>
                  <a:srgbClr val="58585B"/>
                </a:solidFill>
                <a:latin typeface="Courier New" panose="02070309020205020404" pitchFamily="49" charset="0"/>
                <a:cs typeface="Courier New" panose="02070309020205020404" pitchFamily="49" charset="0"/>
              </a:rPr>
              <a:t>type</a:t>
            </a:r>
            <a:r>
              <a:rPr lang="zh-TW" altLang="en-US" sz="1100">
                <a:solidFill>
                  <a:srgbClr val="58585B"/>
                </a:solidFill>
                <a:latin typeface="Courier New" panose="02070309020205020404" pitchFamily="49" charset="0"/>
                <a:cs typeface="Courier New" panose="02070309020205020404" pitchFamily="49" charset="0"/>
              </a:rPr>
              <a:t> </a:t>
            </a:r>
            <a:r>
              <a:rPr lang="en-US" altLang="zh-TW" sz="1100">
                <a:solidFill>
                  <a:srgbClr val="58585B"/>
                </a:solidFill>
                <a:latin typeface="Courier New" panose="02070309020205020404" pitchFamily="49" charset="0"/>
                <a:cs typeface="Courier New" panose="02070309020205020404" pitchFamily="49" charset="0"/>
              </a:rPr>
              <a:t>{</a:t>
            </a:r>
            <a:r>
              <a:rPr lang="en-US" altLang="zh-TW" sz="1100" b="1">
                <a:solidFill>
                  <a:srgbClr val="58585B"/>
                </a:solidFill>
                <a:latin typeface="Courier New" panose="02070309020205020404" pitchFamily="49" charset="0"/>
                <a:cs typeface="Courier New" panose="02070309020205020404" pitchFamily="49" charset="0"/>
              </a:rPr>
              <a:t>absolute</a:t>
            </a:r>
            <a:r>
              <a:rPr lang="zh-TW" altLang="en-US" sz="1100">
                <a:solidFill>
                  <a:srgbClr val="58585B"/>
                </a:solidFill>
                <a:latin typeface="Courier New" panose="02070309020205020404" pitchFamily="49" charset="0"/>
                <a:cs typeface="Courier New" panose="02070309020205020404" pitchFamily="49" charset="0"/>
              </a:rPr>
              <a:t> </a:t>
            </a:r>
            <a:r>
              <a:rPr lang="en-US" altLang="zh-TW" sz="1100">
                <a:solidFill>
                  <a:srgbClr val="58585B"/>
                </a:solidFill>
                <a:latin typeface="Courier New" panose="02070309020205020404" pitchFamily="49" charset="0"/>
                <a:cs typeface="Courier New" panose="02070309020205020404" pitchFamily="49" charset="0"/>
              </a:rPr>
              <a:t>| </a:t>
            </a:r>
            <a:r>
              <a:rPr lang="en-US" altLang="zh-TW" sz="1100" b="1">
                <a:solidFill>
                  <a:srgbClr val="58585B"/>
                </a:solidFill>
                <a:latin typeface="Courier New" panose="02070309020205020404" pitchFamily="49" charset="0"/>
                <a:cs typeface="Courier New" panose="02070309020205020404" pitchFamily="49" charset="0"/>
              </a:rPr>
              <a:t>inactivity</a:t>
            </a:r>
            <a:r>
              <a:rPr lang="en-US" altLang="zh-TW" sz="1100">
                <a:solidFill>
                  <a:srgbClr val="58585B"/>
                </a:solidFill>
                <a:latin typeface="Courier New" panose="02070309020205020404" pitchFamily="49" charset="0"/>
                <a:cs typeface="Courier New" panose="02070309020205020404" pitchFamily="49" charset="0"/>
              </a:rPr>
              <a:t>}}</a:t>
            </a:r>
          </a:p>
        </p:txBody>
      </p:sp>
      <p:sp>
        <p:nvSpPr>
          <p:cNvPr id="2" name="投影片編號版面配置區 1"/>
          <p:cNvSpPr>
            <a:spLocks noGrp="1"/>
          </p:cNvSpPr>
          <p:nvPr>
            <p:ph type="sldNum" sz="quarter" idx="12"/>
          </p:nvPr>
        </p:nvSpPr>
        <p:spPr/>
        <p:txBody>
          <a:bodyPr/>
          <a:lstStyle/>
          <a:p>
            <a:fld id="{4FAB73BC-B049-4115-A692-8D63A059BFB8}" type="slidenum">
              <a:rPr lang="en-US" smtClean="0"/>
              <a:t>802</a:t>
            </a:fld>
            <a:endParaRPr lang="en-US"/>
          </a:p>
        </p:txBody>
      </p:sp>
    </p:spTree>
    <p:extLst>
      <p:ext uri="{BB962C8B-B14F-4D97-AF65-F5344CB8AC3E}">
        <p14:creationId xmlns:p14="http://schemas.microsoft.com/office/powerpoint/2010/main" val="284245780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803.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noAutofit/>
          </a:bodyPr>
          <a:lstStyle/>
          <a:p>
            <a:pPr marL="169859" indent="-169859">
              <a:spcAft>
                <a:spcPts val="600"/>
              </a:spcAft>
              <a:buFont typeface="Wingdings" panose="05000000000000000000" pitchFamily="2" charset="2"/>
            </a:pPr>
            <a:r>
              <a:rPr lang="en-US" altLang="zh-TW" sz="2700"/>
              <a:t>28.1</a:t>
            </a:r>
            <a:r>
              <a:rPr lang="zh-TW" altLang="en-US" sz="2700" smtClean="0"/>
              <a:t>實</a:t>
            </a:r>
            <a:r>
              <a:rPr lang="zh-TW" altLang="en-US" sz="2700"/>
              <a:t>作連接埠安全</a:t>
            </a:r>
            <a:br>
              <a:rPr lang="en-US" sz="2700"/>
            </a:br>
            <a:r>
              <a:rPr lang="zh-TW" altLang="en-US" sz="2700"/>
              <a:t>連接埠安全老化 </a:t>
            </a:r>
            <a:r>
              <a:rPr lang="en-US" altLang="zh-TW" sz="2700"/>
              <a:t>(</a:t>
            </a:r>
            <a:r>
              <a:rPr lang="zh-TW" altLang="en-US" sz="2700"/>
              <a:t>續</a:t>
            </a:r>
            <a:r>
              <a:rPr lang="en-US" altLang="zh-TW" sz="2700"/>
              <a:t>) </a:t>
            </a:r>
          </a:p>
        </p:txBody>
      </p:sp>
      <p:sp>
        <p:nvSpPr>
          <p:cNvPr id="4" name="Content Placeholder 3">
            <a:extLst>
              <a:ext uri="{FF2B5EF4-FFF2-40B4-BE49-F238E27FC236}">
                <a16:creationId xmlns:a16="http://schemas.microsoft.com/office/drawing/2014/main" id="{F4AFE619-ADE8-4781-8006-1168D3CA8A53}"/>
              </a:ext>
            </a:extLst>
          </p:cNvPr>
          <p:cNvSpPr>
            <a:spLocks noGrp="1"/>
          </p:cNvSpPr>
          <p:nvPr>
            <p:ph idx="1"/>
          </p:nvPr>
        </p:nvSpPr>
        <p:spPr>
          <a:xfrm>
            <a:off x="474663" y="1589088"/>
            <a:ext cx="3044393" cy="3689897"/>
          </a:xfrm>
        </p:spPr>
        <p:txBody>
          <a:bodyPr/>
          <a:lstStyle/>
          <a:p>
            <a:pPr marL="0" indent="0" algn="l"/>
            <a:r>
              <a:rPr lang="zh-TW" altLang="en-US" sz="1600">
                <a:solidFill>
                  <a:srgbClr val="000000"/>
                </a:solidFill>
              </a:rPr>
              <a:t>此範例顯示管理員將過時類型設定為 </a:t>
            </a:r>
            <a:r>
              <a:rPr lang="en-US" altLang="zh-TW" sz="1600">
                <a:solidFill>
                  <a:srgbClr val="000000"/>
                </a:solidFill>
              </a:rPr>
              <a:t>10 </a:t>
            </a:r>
            <a:r>
              <a:rPr lang="zh-TW" altLang="en-US" sz="1600">
                <a:solidFill>
                  <a:srgbClr val="000000"/>
                </a:solidFill>
              </a:rPr>
              <a:t>分鐘的閒置狀態。</a:t>
            </a:r>
          </a:p>
          <a:p>
            <a:pPr marL="0" indent="0" algn="l"/>
            <a:endParaRPr lang="en-US" sz="1600">
              <a:solidFill>
                <a:srgbClr val="000000"/>
              </a:solidFill>
            </a:endParaRPr>
          </a:p>
          <a:p>
            <a:pPr marL="0" indent="0" algn="l"/>
            <a:r>
              <a:rPr lang="en-US" altLang="zh-TW" sz="1600" b="1">
                <a:solidFill>
                  <a:srgbClr val="000000"/>
                </a:solidFill>
              </a:rPr>
              <a:t>show port-security </a:t>
            </a:r>
            <a:r>
              <a:rPr lang="zh-TW" altLang="en-US" sz="1600">
                <a:solidFill>
                  <a:srgbClr val="000000"/>
                </a:solidFill>
              </a:rPr>
              <a:t>命令確認此變更。 </a:t>
            </a:r>
            <a:r>
              <a:rPr lang="zh-TW" altLang="en-US" sz="1600" b="1">
                <a:solidFill>
                  <a:srgbClr val="000000"/>
                </a:solidFill>
              </a:rPr>
              <a:t> </a:t>
            </a:r>
            <a:r>
              <a:rPr lang="en-US" altLang="zh-TW" sz="1600" b="1"/>
              <a:t>interface </a:t>
            </a:r>
            <a:r>
              <a:rPr lang="zh-TW" altLang="en-US" sz="1600"/>
              <a:t>命令來驗證設定。 </a:t>
            </a:r>
          </a:p>
        </p:txBody>
      </p:sp>
      <p:pic>
        <p:nvPicPr>
          <p:cNvPr id="5" name="Picture 4">
            <a:extLst>
              <a:ext uri="{FF2B5EF4-FFF2-40B4-BE49-F238E27FC236}">
                <a16:creationId xmlns:a16="http://schemas.microsoft.com/office/drawing/2014/main" id="{7109FAE2-0E5D-4B05-B999-5A0C0F5574C3}"/>
              </a:ext>
            </a:extLst>
          </p:cNvPr>
          <p:cNvPicPr>
            <a:picLocks noChangeAspect="1"/>
          </p:cNvPicPr>
          <p:nvPr/>
        </p:nvPicPr>
        <p:blipFill>
          <a:blip r:embed="rId3"/>
          <a:stretch>
            <a:fillRect/>
          </a:stretch>
        </p:blipFill>
        <p:spPr>
          <a:xfrm>
            <a:off x="3754438" y="1621384"/>
            <a:ext cx="4914900" cy="3657600"/>
          </a:xfrm>
          <a:prstGeom prst="rect">
            <a:avLst/>
          </a:prstGeom>
        </p:spPr>
      </p:pic>
      <p:sp>
        <p:nvSpPr>
          <p:cNvPr id="2" name="投影片編號版面配置區 1"/>
          <p:cNvSpPr>
            <a:spLocks noGrp="1"/>
          </p:cNvSpPr>
          <p:nvPr>
            <p:ph type="sldNum" sz="quarter" idx="12"/>
          </p:nvPr>
        </p:nvSpPr>
        <p:spPr/>
        <p:txBody>
          <a:bodyPr/>
          <a:lstStyle/>
          <a:p>
            <a:fld id="{4FAB73BC-B049-4115-A692-8D63A059BFB8}" type="slidenum">
              <a:rPr lang="en-US" smtClean="0"/>
              <a:t>803</a:t>
            </a:fld>
            <a:endParaRPr lang="en-US"/>
          </a:p>
        </p:txBody>
      </p:sp>
    </p:spTree>
    <p:extLst>
      <p:ext uri="{BB962C8B-B14F-4D97-AF65-F5344CB8AC3E}">
        <p14:creationId xmlns:p14="http://schemas.microsoft.com/office/powerpoint/2010/main" val="50549104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804.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noAutofit/>
          </a:bodyPr>
          <a:lstStyle/>
          <a:p>
            <a:pPr marL="169859" indent="-169859">
              <a:spcAft>
                <a:spcPts val="600"/>
              </a:spcAft>
              <a:buFont typeface="Wingdings" panose="05000000000000000000" pitchFamily="2" charset="2"/>
            </a:pPr>
            <a:r>
              <a:rPr lang="en-US" altLang="zh-TW" sz="2700"/>
              <a:t>28.1</a:t>
            </a:r>
            <a:r>
              <a:rPr lang="zh-TW" altLang="en-US" sz="2700" smtClean="0"/>
              <a:t>實</a:t>
            </a:r>
            <a:r>
              <a:rPr lang="zh-TW" altLang="en-US" sz="2700"/>
              <a:t>作連接埠安全性</a:t>
            </a:r>
            <a:br>
              <a:rPr lang="en-US" sz="2700"/>
            </a:br>
            <a:r>
              <a:rPr lang="zh-TW" altLang="en-US" sz="2700"/>
              <a:t>連接埠安全違規模式</a:t>
            </a:r>
          </a:p>
        </p:txBody>
      </p:sp>
      <p:sp>
        <p:nvSpPr>
          <p:cNvPr id="6" name="Content Placeholder 5">
            <a:extLst>
              <a:ext uri="{FF2B5EF4-FFF2-40B4-BE49-F238E27FC236}">
                <a16:creationId xmlns:a16="http://schemas.microsoft.com/office/drawing/2014/main" id="{357C86E7-B5C8-4087-AB5E-299203C64742}"/>
              </a:ext>
            </a:extLst>
          </p:cNvPr>
          <p:cNvSpPr>
            <a:spLocks noGrp="1"/>
          </p:cNvSpPr>
          <p:nvPr>
            <p:ph idx="1"/>
          </p:nvPr>
        </p:nvSpPr>
        <p:spPr>
          <a:xfrm>
            <a:off x="474662" y="1589088"/>
            <a:ext cx="8280057" cy="834691"/>
          </a:xfrm>
        </p:spPr>
        <p:txBody>
          <a:bodyPr/>
          <a:lstStyle/>
          <a:p>
            <a:pPr marL="0" indent="0" algn="l"/>
            <a:r>
              <a:rPr lang="zh-TW" altLang="en-US" sz="1600">
                <a:solidFill>
                  <a:srgbClr val="000000"/>
                </a:solidFill>
              </a:rPr>
              <a:t>如果連接至連接埠的裝置 </a:t>
            </a:r>
            <a:r>
              <a:rPr lang="en-US" altLang="zh-TW" sz="1600">
                <a:solidFill>
                  <a:srgbClr val="000000"/>
                </a:solidFill>
              </a:rPr>
              <a:t>MAC </a:t>
            </a:r>
            <a:r>
              <a:rPr lang="zh-TW" altLang="en-US" sz="1600">
                <a:solidFill>
                  <a:srgbClr val="000000"/>
                </a:solidFill>
              </a:rPr>
              <a:t>位址與安全位址清單不同，則會發生連接埠違規，而連接埠會進入錯誤</a:t>
            </a:r>
            <a:r>
              <a:rPr lang="en-US" altLang="zh-TW" sz="1600">
                <a:solidFill>
                  <a:srgbClr val="000000"/>
                </a:solidFill>
              </a:rPr>
              <a:t>-</a:t>
            </a:r>
            <a:r>
              <a:rPr lang="zh-TW" altLang="en-US" sz="1600">
                <a:solidFill>
                  <a:srgbClr val="000000"/>
                </a:solidFill>
              </a:rPr>
              <a:t>停用狀態。</a:t>
            </a:r>
          </a:p>
          <a:p>
            <a:pPr marL="285743" indent="-285743" algn="l">
              <a:buFont typeface="Arial" panose="020b0604020202020204" pitchFamily="34" charset="0"/>
              <a:buChar char="•"/>
            </a:pPr>
            <a:r>
              <a:rPr lang="zh-TW" altLang="en-US" sz="1400">
                <a:solidFill>
                  <a:srgbClr val="000000"/>
                </a:solidFill>
              </a:rPr>
              <a:t>若要設定連接埠安全違規模式，請使用下列命令：</a:t>
            </a:r>
          </a:p>
          <a:p>
            <a:pPr marL="285743" indent="-285743" algn="l">
              <a:buFont typeface="Arial" panose="020b0604020202020204" pitchFamily="34" charset="0"/>
              <a:buChar char="•"/>
            </a:pPr>
            <a:endParaRPr lang="en-US" sz="1400">
              <a:solidFill>
                <a:srgbClr val="000000"/>
              </a:solidFill>
            </a:endParaRPr>
          </a:p>
        </p:txBody>
      </p:sp>
      <p:sp>
        <p:nvSpPr>
          <p:cNvPr id="9" name="Rectangle 1">
            <a:extLst>
              <a:ext uri="{FF2B5EF4-FFF2-40B4-BE49-F238E27FC236}">
                <a16:creationId xmlns:a16="http://schemas.microsoft.com/office/drawing/2014/main" id="{72A00CD5-008D-45BC-9424-DBB739823FA3}"/>
              </a:ext>
            </a:extLst>
          </p:cNvPr>
          <p:cNvSpPr>
            <a:spLocks noChangeArrowheads="1"/>
          </p:cNvSpPr>
          <p:nvPr/>
        </p:nvSpPr>
        <p:spPr bwMode="auto">
          <a:xfrm>
            <a:off x="474663" y="2423779"/>
            <a:ext cx="7995779" cy="184666"/>
          </a:xfrm>
          <a:prstGeom prst="rect">
            <a:avLst/>
          </a:prstGeom>
          <a:solidFill>
            <a:srgbClr val="EFEFE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defTabSz="914378" eaLnBrk="0" hangingPunct="0"/>
            <a:r>
              <a:rPr lang="en-US" altLang="zh-TW" sz="1200">
                <a:solidFill>
                  <a:srgbClr val="58585B"/>
                </a:solidFill>
                <a:latin typeface="Courier New" panose="02070309020205020404" pitchFamily="49" charset="0"/>
                <a:cs typeface="Courier New" panose="02070309020205020404" pitchFamily="49" charset="0"/>
              </a:rPr>
              <a:t>Switch(config-if)# </a:t>
            </a:r>
            <a:r>
              <a:rPr lang="en-US" altLang="zh-TW" sz="1200" b="1">
                <a:solidFill>
                  <a:srgbClr val="58585B"/>
                </a:solidFill>
                <a:latin typeface="Courier New" panose="02070309020205020404" pitchFamily="49" charset="0"/>
                <a:cs typeface="Courier New" panose="02070309020205020404" pitchFamily="49" charset="0"/>
              </a:rPr>
              <a:t>switchport port-security violation </a:t>
            </a:r>
            <a:r>
              <a:rPr lang="en-US" altLang="zh-TW" sz="1200">
                <a:solidFill>
                  <a:srgbClr val="58585B"/>
                </a:solidFill>
                <a:latin typeface="Courier New" panose="02070309020205020404" pitchFamily="49" charset="0"/>
                <a:cs typeface="Courier New" panose="02070309020205020404" pitchFamily="49" charset="0"/>
              </a:rPr>
              <a:t>{</a:t>
            </a:r>
            <a:r>
              <a:rPr lang="en-US" altLang="zh-TW" sz="1200" b="1">
                <a:solidFill>
                  <a:srgbClr val="58585B"/>
                </a:solidFill>
                <a:latin typeface="Courier New" panose="02070309020205020404" pitchFamily="49" charset="0"/>
                <a:cs typeface="Courier New" panose="02070309020205020404" pitchFamily="49" charset="0"/>
              </a:rPr>
              <a:t>shutdown </a:t>
            </a:r>
            <a:r>
              <a:rPr lang="en-US" altLang="zh-TW" sz="1200">
                <a:solidFill>
                  <a:srgbClr val="58585B"/>
                </a:solidFill>
                <a:latin typeface="Courier New" panose="02070309020205020404" pitchFamily="49" charset="0"/>
                <a:cs typeface="Courier New" panose="02070309020205020404" pitchFamily="49" charset="0"/>
              </a:rPr>
              <a:t>| </a:t>
            </a:r>
            <a:r>
              <a:rPr lang="en-US" altLang="zh-TW" sz="1200" b="1">
                <a:solidFill>
                  <a:srgbClr val="58585B"/>
                </a:solidFill>
                <a:latin typeface="Courier New" panose="02070309020205020404" pitchFamily="49" charset="0"/>
                <a:cs typeface="Courier New" panose="02070309020205020404" pitchFamily="49" charset="0"/>
              </a:rPr>
              <a:t>restrict</a:t>
            </a:r>
            <a:r>
              <a:rPr lang="zh-TW" altLang="en-US" sz="1200">
                <a:solidFill>
                  <a:srgbClr val="58585B"/>
                </a:solidFill>
                <a:latin typeface="Courier New" panose="02070309020205020404" pitchFamily="49" charset="0"/>
                <a:cs typeface="Courier New" panose="02070309020205020404" pitchFamily="49" charset="0"/>
              </a:rPr>
              <a:t> </a:t>
            </a:r>
            <a:r>
              <a:rPr lang="en-US" altLang="zh-TW" sz="1200">
                <a:solidFill>
                  <a:srgbClr val="58585B"/>
                </a:solidFill>
                <a:latin typeface="Courier New" panose="02070309020205020404" pitchFamily="49" charset="0"/>
                <a:cs typeface="Courier New" panose="02070309020205020404" pitchFamily="49" charset="0"/>
              </a:rPr>
              <a:t>| </a:t>
            </a:r>
            <a:r>
              <a:rPr lang="en-US" altLang="zh-TW" sz="1200" b="1">
                <a:solidFill>
                  <a:srgbClr val="58585B"/>
                </a:solidFill>
                <a:latin typeface="Courier New" panose="02070309020205020404" pitchFamily="49" charset="0"/>
                <a:cs typeface="Courier New" panose="02070309020205020404" pitchFamily="49" charset="0"/>
              </a:rPr>
              <a:t>protect</a:t>
            </a:r>
            <a:r>
              <a:rPr lang="en-US" altLang="zh-TW" sz="1200">
                <a:solidFill>
                  <a:srgbClr val="58585B"/>
                </a:solidFill>
                <a:latin typeface="Courier New" panose="02070309020205020404" pitchFamily="49" charset="0"/>
                <a:cs typeface="Courier New" panose="02070309020205020404" pitchFamily="49" charset="0"/>
              </a:rPr>
              <a:t>}</a:t>
            </a:r>
            <a:r>
              <a:rPr lang="zh-TW" altLang="en-US" sz="1200">
                <a:latin typeface="Courier New" panose="02070309020205020404" pitchFamily="49" charset="0"/>
                <a:cs typeface="Courier New" panose="02070309020205020404" pitchFamily="49" charset="0"/>
              </a:rPr>
              <a:t> </a:t>
            </a:r>
          </a:p>
        </p:txBody>
      </p:sp>
      <p:graphicFrame>
        <p:nvGraphicFramePr>
          <p:cNvPr id="7" name="Table 7">
            <a:extLst>
              <a:ext uri="{FF2B5EF4-FFF2-40B4-BE49-F238E27FC236}">
                <a16:creationId xmlns:a16="http://schemas.microsoft.com/office/drawing/2014/main" id="{891CB371-A089-4AAE-AED8-2DEBBD6F70FD}"/>
              </a:ext>
            </a:extLst>
          </p:cNvPr>
          <p:cNvGraphicFramePr>
            <a:graphicFrameLocks noGrp="1"/>
          </p:cNvGraphicFramePr>
          <p:nvPr>
            <p:extLst/>
          </p:nvPr>
        </p:nvGraphicFramePr>
        <p:xfrm>
          <a:off x="403965" y="3212603"/>
          <a:ext cx="8265374" cy="2713990"/>
        </p:xfrm>
        <a:graphic>
          <a:graphicData uri="http://schemas.openxmlformats.org/drawingml/2006/table">
            <a:tbl>
              <a:tblPr firstRow="1" bandRow="1">
                <a:tableStyleId>{5C22544A-7EE6-4342-B048-85BDC9FD1C3A}</a:tableStyleId>
              </a:tblPr>
              <a:tblGrid>
                <a:gridCol w="1006347">
                  <a:extLst>
                    <a:ext uri="{9D8B030D-6E8A-4147-A177-3AD203B41FA5}">
                      <a16:colId xmlns:a16="http://schemas.microsoft.com/office/drawing/2014/main" val="433698142"/>
                    </a:ext>
                  </a:extLst>
                </a:gridCol>
                <a:gridCol w="7259027">
                  <a:extLst>
                    <a:ext uri="{9D8B030D-6E8A-4147-A177-3AD203B41FA5}">
                      <a16:colId xmlns:a16="http://schemas.microsoft.com/office/drawing/2014/main" val="2632883523"/>
                    </a:ext>
                  </a:extLst>
                </a:gridCol>
              </a:tblGrid>
              <a:tr h="370840">
                <a:tc>
                  <a:txBody>
                    <a:bodyPr vert="horz" wrap="square"/>
                    <a:lstStyle/>
                    <a:p>
                      <a:pPr algn="l" rtl="0" fontAlgn="ctr"/>
                      <a:r>
                        <a:rPr lang="zh-TW" sz="1500">
                          <a:effectLst/>
                          <a:latin typeface="標楷體" pitchFamily="65" charset="-120"/>
                          <a:ea typeface="標楷體" panose="03000509000000000000" pitchFamily="65" charset="-120"/>
                        </a:rPr>
                        <a:t>Mode</a:t>
                      </a:r>
                    </a:p>
                  </a:txBody>
                  <a:tcPr marL="47625" marR="47625" marT="47625" marB="47625" anchor="ctr"/>
                </a:tc>
                <a:tc>
                  <a:txBody>
                    <a:bodyPr vert="horz" wrap="square"/>
                    <a:lstStyle/>
                    <a:p>
                      <a:pPr algn="l" rtl="0" fontAlgn="ctr"/>
                      <a:r>
                        <a:rPr lang="zh-TW" sz="1500">
                          <a:effectLst/>
                          <a:latin typeface="標楷體" pitchFamily="65" charset="-120"/>
                          <a:ea typeface="標楷體" panose="03000509000000000000" pitchFamily="65" charset="-120"/>
                        </a:rPr>
                        <a:t>說明</a:t>
                      </a:r>
                    </a:p>
                  </a:txBody>
                  <a:tcPr marL="47625" marR="47625" marT="47625" marB="47625" anchor="ctr"/>
                </a:tc>
                <a:extLst>
                  <a:ext uri="{0D108BD9-81ED-4DB2-BD59-A6C34878D82A}">
                    <a16:rowId xmlns:a16="http://schemas.microsoft.com/office/drawing/2014/main" val="1107387990"/>
                  </a:ext>
                </a:extLst>
              </a:tr>
              <a:tr h="781050">
                <a:tc>
                  <a:txBody>
                    <a:bodyPr vert="horz" wrap="square"/>
                    <a:lstStyle/>
                    <a:p>
                      <a:pPr fontAlgn="ctr"/>
                      <a:endParaRPr lang="en-US" sz="1500" b="0">
                        <a:effectLst/>
                        <a:latin typeface="標楷體" pitchFamily="65" charset="-120"/>
                        <a:ea typeface="標楷體" panose="03000509000000000000" pitchFamily="65" charset="-120"/>
                      </a:endParaRPr>
                    </a:p>
                    <a:p>
                      <a:pPr rtl="0" fontAlgn="ctr"/>
                      <a:r>
                        <a:rPr lang="zh-TW" sz="1500" b="1">
                          <a:effectLst/>
                          <a:latin typeface="標楷體" pitchFamily="65" charset="-120"/>
                          <a:ea typeface="標楷體" panose="03000509000000000000" pitchFamily="65" charset="-120"/>
                        </a:rPr>
                        <a:t>shutdown</a:t>
                      </a:r>
                    </a:p>
                    <a:p>
                      <a:pPr rtl="0" fontAlgn="ctr"/>
                      <a:r>
                        <a:rPr lang="zh-TW" sz="1500" b="0">
                          <a:effectLst/>
                          <a:latin typeface="標楷體" pitchFamily="65" charset="-120"/>
                          <a:ea typeface="標楷體" panose="03000509000000000000" pitchFamily="65" charset="-120"/>
                        </a:rPr>
                        <a:t>（預設）</a:t>
                      </a:r>
                    </a:p>
                  </a:txBody>
                  <a:tcPr marL="47625" marR="47625" marT="47625" marB="47625" anchor="ctr"/>
                </a:tc>
                <a:tc>
                  <a:txBody>
                    <a:bodyPr vert="horz" wrap="square"/>
                    <a:lstStyle/>
                    <a:p>
                      <a:pPr rtl="0" fontAlgn="ctr"/>
                      <a:r>
                        <a:rPr lang="zh-TW" sz="1500" b="0">
                          <a:effectLst/>
                          <a:latin typeface="標楷體" pitchFamily="65" charset="-120"/>
                          <a:ea typeface="標楷體" panose="03000509000000000000" pitchFamily="65" charset="-120"/>
                        </a:rPr>
                        <a:t>連接埠立即轉換為錯誤-停用狀態，關閉連接埠 LED，並傳送 syslog 訊息。它會增加違規計數器。當安全連接埠處於錯誤-停用狀態時，系統管理員必須輸入 </a:t>
                      </a:r>
                      <a:r>
                        <a:rPr lang="zh-TW" sz="1500" b="1">
                          <a:effectLst/>
                          <a:latin typeface="標楷體" pitchFamily="65" charset="-120"/>
                          <a:ea typeface="標楷體" panose="03000509000000000000" pitchFamily="65" charset="-120"/>
                        </a:rPr>
                        <a:t>shutdown</a:t>
                      </a:r>
                      <a:r>
                        <a:rPr lang="zh-TW" sz="1500" b="0">
                          <a:effectLst/>
                          <a:latin typeface="標楷體" pitchFamily="65" charset="-120"/>
                          <a:ea typeface="標楷體" panose="03000509000000000000" pitchFamily="65" charset="-120"/>
                        </a:rPr>
                        <a:t> 和 </a:t>
                      </a:r>
                      <a:r>
                        <a:rPr lang="zh-TW" sz="1500" b="1">
                          <a:effectLst/>
                          <a:latin typeface="標楷體" pitchFamily="65" charset="-120"/>
                          <a:ea typeface="標楷體" panose="03000509000000000000" pitchFamily="65" charset="-120"/>
                        </a:rPr>
                        <a:t>no shutdown</a:t>
                      </a:r>
                      <a:r>
                        <a:rPr lang="zh-TW" sz="1500" b="0">
                          <a:effectLst/>
                          <a:latin typeface="標楷體" pitchFamily="65" charset="-120"/>
                          <a:ea typeface="標楷體" panose="03000509000000000000" pitchFamily="65" charset="-120"/>
                        </a:rPr>
                        <a:t> 命令來重新啟用它。</a:t>
                      </a:r>
                    </a:p>
                  </a:txBody>
                  <a:tcPr marL="47625" marR="47625" marT="47625" marB="47625" anchor="ctr"/>
                </a:tc>
                <a:extLst>
                  <a:ext uri="{0D108BD9-81ED-4DB2-BD59-A6C34878D82A}">
                    <a16:rowId xmlns:a16="http://schemas.microsoft.com/office/drawing/2014/main" val="148355350"/>
                  </a:ext>
                </a:extLst>
              </a:tr>
              <a:tr h="781050">
                <a:tc>
                  <a:txBody>
                    <a:bodyPr vert="horz" wrap="square"/>
                    <a:lstStyle/>
                    <a:p>
                      <a:pPr fontAlgn="ctr"/>
                      <a:endParaRPr lang="en-US" sz="1500" b="0">
                        <a:effectLst/>
                        <a:latin typeface="標楷體" pitchFamily="65" charset="-120"/>
                        <a:ea typeface="標楷體" panose="03000509000000000000" pitchFamily="65" charset="-120"/>
                      </a:endParaRPr>
                    </a:p>
                    <a:p>
                      <a:pPr rtl="0" fontAlgn="ctr"/>
                      <a:r>
                        <a:rPr lang="zh-TW" sz="1500" b="1">
                          <a:effectLst/>
                          <a:latin typeface="標楷體" pitchFamily="65" charset="-120"/>
                          <a:ea typeface="標楷體" panose="03000509000000000000" pitchFamily="65" charset="-120"/>
                        </a:rPr>
                        <a:t>restrict</a:t>
                      </a:r>
                    </a:p>
                  </a:txBody>
                  <a:tcPr marL="47625" marR="47625" marT="47625" marB="47625" anchor="ctr"/>
                </a:tc>
                <a:tc>
                  <a:txBody>
                    <a:bodyPr vert="horz" wrap="square"/>
                    <a:lstStyle/>
                    <a:p>
                      <a:pPr rtl="0" fontAlgn="ctr"/>
                      <a:r>
                        <a:rPr lang="zh-TW" sz="1500" b="0">
                          <a:effectLst/>
                          <a:latin typeface="標楷體" pitchFamily="65" charset="-120"/>
                          <a:ea typeface="標楷體" panose="03000509000000000000" pitchFamily="65" charset="-120"/>
                        </a:rPr>
                        <a:t>連接埠會丟棄具有未知來源位址的封包，直到你移除足夠數目的安全 MAC 位址，以降至低於最大值或增加最大值。此模式會導致安全性違規計數器遞增，並產生 syslog 訊息。</a:t>
                      </a:r>
                    </a:p>
                  </a:txBody>
                  <a:tcPr marL="47625" marR="47625" marT="47625" marB="47625" anchor="ctr"/>
                </a:tc>
                <a:extLst>
                  <a:ext uri="{0D108BD9-81ED-4DB2-BD59-A6C34878D82A}">
                    <a16:rowId xmlns:a16="http://schemas.microsoft.com/office/drawing/2014/main" val="3144406471"/>
                  </a:ext>
                </a:extLst>
              </a:tr>
              <a:tr h="781050">
                <a:tc>
                  <a:txBody>
                    <a:bodyPr vert="horz" wrap="square"/>
                    <a:lstStyle/>
                    <a:p>
                      <a:pPr fontAlgn="ctr"/>
                      <a:endParaRPr lang="en-US" sz="1500" b="0">
                        <a:effectLst/>
                        <a:latin typeface="標楷體" pitchFamily="65" charset="-120"/>
                        <a:ea typeface="標楷體" panose="03000509000000000000" pitchFamily="65" charset="-120"/>
                      </a:endParaRPr>
                    </a:p>
                    <a:p>
                      <a:pPr rtl="0" fontAlgn="ctr"/>
                      <a:r>
                        <a:rPr lang="zh-TW" sz="1500" b="1">
                          <a:effectLst/>
                          <a:latin typeface="標楷體" pitchFamily="65" charset="-120"/>
                          <a:ea typeface="標楷體" panose="03000509000000000000" pitchFamily="65" charset="-120"/>
                        </a:rPr>
                        <a:t>protect</a:t>
                      </a:r>
                    </a:p>
                  </a:txBody>
                  <a:tcPr marL="47625" marR="47625" marT="47625" marB="47625" anchor="ctr"/>
                </a:tc>
                <a:tc>
                  <a:txBody>
                    <a:bodyPr vert="horz" wrap="square"/>
                    <a:lstStyle/>
                    <a:p>
                      <a:pPr rtl="0" fontAlgn="ctr"/>
                      <a:r>
                        <a:rPr lang="zh-TW" sz="1500" b="0">
                          <a:effectLst/>
                          <a:latin typeface="標楷體" pitchFamily="65" charset="-120"/>
                          <a:ea typeface="標楷體" panose="03000509000000000000" pitchFamily="65" charset="-120"/>
                        </a:rPr>
                        <a:t>這是最不安全的安全違規模式。連接埠會丟棄具有未知 MAC 來源位址的封包，直到你移除足夠數目的安全 MAC 位址以低於最大值或增加最大值。不會傳送任何系統記錄訊息。</a:t>
                      </a:r>
                    </a:p>
                  </a:txBody>
                  <a:tcPr marL="47625" marR="47625" marT="47625" marB="47625" anchor="ctr"/>
                </a:tc>
                <a:extLst>
                  <a:ext uri="{0D108BD9-81ED-4DB2-BD59-A6C34878D82A}">
                    <a16:rowId xmlns:a16="http://schemas.microsoft.com/office/drawing/2014/main" val="1324108008"/>
                  </a:ext>
                </a:extLst>
              </a:tr>
            </a:tbl>
          </a:graphicData>
        </a:graphic>
      </p:graphicFrame>
      <p:sp>
        <p:nvSpPr>
          <p:cNvPr id="2" name="TextBox 1">
            <a:extLst>
              <a:ext uri="{FF2B5EF4-FFF2-40B4-BE49-F238E27FC236}">
                <a16:creationId xmlns:a16="http://schemas.microsoft.com/office/drawing/2014/main" id="{D1985A8C-C3A8-47BD-8F0B-15EF3254FF05}"/>
              </a:ext>
            </a:extLst>
          </p:cNvPr>
          <p:cNvSpPr txBox="1"/>
          <p:nvPr/>
        </p:nvSpPr>
        <p:spPr>
          <a:xfrm>
            <a:off x="474662" y="2496979"/>
            <a:ext cx="8420100" cy="861774"/>
          </a:xfrm>
          <a:prstGeom prst="rect">
            <a:avLst/>
          </a:prstGeom>
          <a:noFill/>
        </p:spPr>
        <p:txBody>
          <a:bodyPr wrap="square" rtlCol="0">
            <a:spAutoFit/>
          </a:bodyPr>
          <a:lstStyle/>
          <a:p>
            <a:pPr marL="285743" indent="-285743">
              <a:buFont typeface="Arial" panose="020b0604020202020204" pitchFamily="34" charset="0"/>
              <a:buChar char="•"/>
            </a:pPr>
            <a:endParaRPr lang="en-US">
              <a:solidFill>
                <a:srgbClr val="000000"/>
              </a:solidFill>
            </a:endParaRPr>
          </a:p>
          <a:p>
            <a:pPr rtl="0"/>
            <a:r>
              <a:rPr lang="zh-TW" altLang="en-US" sz="1400">
                <a:solidFill>
                  <a:srgbClr val="000000"/>
                </a:solidFill>
                <a:latin typeface="標楷體" pitchFamily="65" charset="-120"/>
                <a:ea typeface="標楷體" panose="03000509000000000000" pitchFamily="65" charset="-120"/>
              </a:rPr>
              <a:t>下表顯示交換器如何根據設定的違規模式回應。</a:t>
            </a:r>
          </a:p>
          <a:p>
            <a:endParaRPr lang="en-US"/>
          </a:p>
        </p:txBody>
      </p:sp>
      <p:sp>
        <p:nvSpPr>
          <p:cNvPr id="4" name="投影片編號版面配置區 3"/>
          <p:cNvSpPr>
            <a:spLocks noGrp="1"/>
          </p:cNvSpPr>
          <p:nvPr>
            <p:ph type="sldNum" sz="quarter" idx="12"/>
          </p:nvPr>
        </p:nvSpPr>
        <p:spPr/>
        <p:txBody>
          <a:bodyPr/>
          <a:lstStyle/>
          <a:p>
            <a:fld id="{4FAB73BC-B049-4115-A692-8D63A059BFB8}" type="slidenum">
              <a:rPr lang="en-US" smtClean="0"/>
              <a:t>804</a:t>
            </a:fld>
            <a:endParaRPr lang="en-US"/>
          </a:p>
        </p:txBody>
      </p:sp>
    </p:spTree>
    <p:extLst>
      <p:ext uri="{BB962C8B-B14F-4D97-AF65-F5344CB8AC3E}">
        <p14:creationId xmlns:p14="http://schemas.microsoft.com/office/powerpoint/2010/main" val="260147637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805.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noAutofit/>
          </a:bodyPr>
          <a:lstStyle/>
          <a:p>
            <a:pPr marL="169859" indent="-169859">
              <a:spcAft>
                <a:spcPts val="600"/>
              </a:spcAft>
              <a:buFont typeface="Wingdings" panose="05000000000000000000" pitchFamily="2" charset="2"/>
            </a:pPr>
            <a:r>
              <a:rPr lang="en-US" altLang="zh-TW" sz="2700"/>
              <a:t>28.1</a:t>
            </a:r>
            <a:r>
              <a:rPr lang="zh-TW" altLang="en-US" sz="2700" smtClean="0"/>
              <a:t>實</a:t>
            </a:r>
            <a:r>
              <a:rPr lang="zh-TW" altLang="en-US" sz="2700"/>
              <a:t>作連接埠安全性</a:t>
            </a:r>
            <a:br>
              <a:rPr lang="en-US" sz="2700"/>
            </a:br>
            <a:r>
              <a:rPr lang="zh-TW" altLang="en-US" sz="2700"/>
              <a:t>連接埠安全違規模式 </a:t>
            </a:r>
            <a:r>
              <a:rPr lang="en-US" altLang="zh-TW" sz="2700"/>
              <a:t>(</a:t>
            </a:r>
            <a:r>
              <a:rPr lang="zh-TW" altLang="en-US" sz="2700"/>
              <a:t>續</a:t>
            </a:r>
            <a:r>
              <a:rPr lang="en-US" altLang="zh-TW" sz="2700"/>
              <a:t>) </a:t>
            </a:r>
          </a:p>
        </p:txBody>
      </p:sp>
      <p:sp>
        <p:nvSpPr>
          <p:cNvPr id="4" name="Content Placeholder 3">
            <a:extLst>
              <a:ext uri="{FF2B5EF4-FFF2-40B4-BE49-F238E27FC236}">
                <a16:creationId xmlns:a16="http://schemas.microsoft.com/office/drawing/2014/main" id="{1CAEB930-B26C-40CB-B179-5E7EC27B0835}"/>
              </a:ext>
            </a:extLst>
          </p:cNvPr>
          <p:cNvSpPr>
            <a:spLocks noGrp="1"/>
          </p:cNvSpPr>
          <p:nvPr>
            <p:ph idx="1"/>
          </p:nvPr>
        </p:nvSpPr>
        <p:spPr>
          <a:xfrm>
            <a:off x="474663" y="1589088"/>
            <a:ext cx="3754438" cy="3689897"/>
          </a:xfrm>
        </p:spPr>
        <p:txBody>
          <a:bodyPr/>
          <a:lstStyle/>
          <a:p>
            <a:pPr marL="0" indent="0" algn="l"/>
            <a:r>
              <a:rPr lang="zh-TW" altLang="en-US" sz="1600">
                <a:solidFill>
                  <a:srgbClr val="000000"/>
                </a:solidFill>
              </a:rPr>
              <a:t>下列範例顯示系統管理員將安全性違規變更為 “限制</a:t>
            </a:r>
            <a:r>
              <a:rPr lang="en-US" altLang="zh-TW" sz="1600">
                <a:solidFill>
                  <a:srgbClr val="000000"/>
                </a:solidFill>
              </a:rPr>
              <a:t>(restrict)”</a:t>
            </a:r>
            <a:r>
              <a:rPr lang="zh-TW" altLang="en-US" sz="1600">
                <a:solidFill>
                  <a:srgbClr val="000000"/>
                </a:solidFill>
              </a:rPr>
              <a:t>。 </a:t>
            </a:r>
          </a:p>
          <a:p>
            <a:pPr marL="0" indent="0" algn="l"/>
            <a:endParaRPr lang="en-US" sz="1600">
              <a:solidFill>
                <a:srgbClr val="000000"/>
              </a:solidFill>
            </a:endParaRPr>
          </a:p>
          <a:p>
            <a:pPr marL="0" indent="0" algn="l"/>
            <a:r>
              <a:rPr lang="en-US" altLang="zh-TW" sz="1600" b="1">
                <a:solidFill>
                  <a:srgbClr val="000000"/>
                </a:solidFill>
              </a:rPr>
              <a:t>show port-security interface</a:t>
            </a:r>
            <a:r>
              <a:rPr lang="zh-TW" altLang="en-US" sz="1600">
                <a:solidFill>
                  <a:srgbClr val="000000"/>
                </a:solidFill>
              </a:rPr>
              <a:t> 命令的輸出確認已進行更改。</a:t>
            </a:r>
          </a:p>
        </p:txBody>
      </p:sp>
      <p:pic>
        <p:nvPicPr>
          <p:cNvPr id="5" name="Picture 4">
            <a:extLst>
              <a:ext uri="{FF2B5EF4-FFF2-40B4-BE49-F238E27FC236}">
                <a16:creationId xmlns:a16="http://schemas.microsoft.com/office/drawing/2014/main" id="{490792D8-65E6-44D4-8DDC-ADE39D2ABC07}"/>
              </a:ext>
            </a:extLst>
          </p:cNvPr>
          <p:cNvPicPr>
            <a:picLocks noChangeAspect="1"/>
          </p:cNvPicPr>
          <p:nvPr/>
        </p:nvPicPr>
        <p:blipFill>
          <a:blip r:embed="rId3"/>
          <a:stretch>
            <a:fillRect/>
          </a:stretch>
        </p:blipFill>
        <p:spPr>
          <a:xfrm>
            <a:off x="4755238" y="1517911"/>
            <a:ext cx="3980259" cy="3285935"/>
          </a:xfrm>
          <a:prstGeom prst="rect">
            <a:avLst/>
          </a:prstGeom>
        </p:spPr>
      </p:pic>
      <p:sp>
        <p:nvSpPr>
          <p:cNvPr id="2" name="投影片編號版面配置區 1"/>
          <p:cNvSpPr>
            <a:spLocks noGrp="1"/>
          </p:cNvSpPr>
          <p:nvPr>
            <p:ph type="sldNum" sz="quarter" idx="12"/>
          </p:nvPr>
        </p:nvSpPr>
        <p:spPr/>
        <p:txBody>
          <a:bodyPr/>
          <a:lstStyle/>
          <a:p>
            <a:fld id="{4FAB73BC-B049-4115-A692-8D63A059BFB8}" type="slidenum">
              <a:rPr lang="en-US" smtClean="0"/>
              <a:t>805</a:t>
            </a:fld>
            <a:endParaRPr lang="en-US"/>
          </a:p>
        </p:txBody>
      </p:sp>
    </p:spTree>
    <p:extLst>
      <p:ext uri="{BB962C8B-B14F-4D97-AF65-F5344CB8AC3E}">
        <p14:creationId xmlns:p14="http://schemas.microsoft.com/office/powerpoint/2010/main" val="159692390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806.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noAutofit/>
          </a:bodyPr>
          <a:lstStyle/>
          <a:p>
            <a:pPr marL="169859" indent="-169859">
              <a:spcAft>
                <a:spcPts val="600"/>
              </a:spcAft>
              <a:buFont typeface="Wingdings" panose="05000000000000000000" pitchFamily="2" charset="2"/>
            </a:pPr>
            <a:r>
              <a:rPr lang="en-US" altLang="zh-TW" sz="2700"/>
              <a:t>28.1</a:t>
            </a:r>
            <a:r>
              <a:rPr lang="zh-TW" altLang="en-US" sz="2700" smtClean="0"/>
              <a:t>實</a:t>
            </a:r>
            <a:r>
              <a:rPr lang="zh-TW" altLang="en-US" sz="2700"/>
              <a:t>作連接埠安全性</a:t>
            </a:r>
            <a:br>
              <a:rPr lang="en-US" sz="2700"/>
            </a:br>
            <a:r>
              <a:rPr lang="zh-TW" altLang="en-US" sz="2700"/>
              <a:t>錯誤</a:t>
            </a:r>
            <a:r>
              <a:rPr lang="en-US" altLang="zh-TW" sz="2700"/>
              <a:t>-</a:t>
            </a:r>
            <a:r>
              <a:rPr lang="zh-TW" altLang="en-US" sz="2700"/>
              <a:t>停用狀態連接埠</a:t>
            </a:r>
          </a:p>
        </p:txBody>
      </p:sp>
      <p:sp>
        <p:nvSpPr>
          <p:cNvPr id="6" name="Content Placeholder 5">
            <a:extLst>
              <a:ext uri="{FF2B5EF4-FFF2-40B4-BE49-F238E27FC236}">
                <a16:creationId xmlns:a16="http://schemas.microsoft.com/office/drawing/2014/main" id="{E61F80BD-E10C-492D-80A9-E3AAD5039B19}"/>
              </a:ext>
            </a:extLst>
          </p:cNvPr>
          <p:cNvSpPr>
            <a:spLocks noGrp="1"/>
          </p:cNvSpPr>
          <p:nvPr>
            <p:ph idx="1"/>
          </p:nvPr>
        </p:nvSpPr>
        <p:spPr>
          <a:xfrm>
            <a:off x="474662" y="1589088"/>
            <a:ext cx="8280057" cy="1697038"/>
          </a:xfrm>
        </p:spPr>
        <p:txBody>
          <a:bodyPr/>
          <a:lstStyle/>
          <a:p>
            <a:pPr marL="0" indent="0" algn="l"/>
            <a:r>
              <a:rPr lang="zh-TW" altLang="en-US" sz="1600">
                <a:solidFill>
                  <a:srgbClr val="000000"/>
                </a:solidFill>
              </a:rPr>
              <a:t>當連接埠關閉並置於錯誤</a:t>
            </a:r>
            <a:r>
              <a:rPr lang="en-US" altLang="zh-TW" sz="1600">
                <a:solidFill>
                  <a:srgbClr val="000000"/>
                </a:solidFill>
              </a:rPr>
              <a:t>-</a:t>
            </a:r>
            <a:r>
              <a:rPr lang="zh-TW" altLang="en-US" sz="1600">
                <a:solidFill>
                  <a:srgbClr val="000000"/>
                </a:solidFill>
              </a:rPr>
              <a:t>停用狀態時，該連接埠上不會傳送或接收任何流量。 </a:t>
            </a:r>
          </a:p>
          <a:p>
            <a:pPr marL="0" indent="0" algn="l"/>
            <a:r>
              <a:rPr lang="zh-TW" altLang="en-US" sz="1600">
                <a:solidFill>
                  <a:srgbClr val="000000"/>
                </a:solidFill>
              </a:rPr>
              <a:t>主控台上會顯示一系列連接埠安全性相關訊息，如下列範例所示。</a:t>
            </a:r>
          </a:p>
          <a:p>
            <a:pPr marL="0" indent="0" algn="l"/>
            <a:endParaRPr lang="en-US" sz="1400">
              <a:solidFill>
                <a:srgbClr val="000000"/>
              </a:solidFill>
            </a:endParaRPr>
          </a:p>
          <a:p>
            <a:pPr marL="0" indent="0" algn="l"/>
            <a:r>
              <a:rPr lang="zh-TW" altLang="en-US" sz="1400" b="1">
                <a:solidFill>
                  <a:srgbClr val="000000"/>
                </a:solidFill>
              </a:rPr>
              <a:t>注意</a:t>
            </a:r>
            <a:r>
              <a:rPr lang="zh-TW" altLang="en-US" sz="1400">
                <a:solidFill>
                  <a:srgbClr val="000000"/>
                </a:solidFill>
              </a:rPr>
              <a:t>：連接埠協定和連結狀態變更為關閉，連接埠 </a:t>
            </a:r>
            <a:r>
              <a:rPr lang="en-US" altLang="zh-TW" sz="1400">
                <a:solidFill>
                  <a:srgbClr val="000000"/>
                </a:solidFill>
              </a:rPr>
              <a:t>LED </a:t>
            </a:r>
            <a:r>
              <a:rPr lang="zh-TW" altLang="en-US" sz="1400">
                <a:solidFill>
                  <a:srgbClr val="000000"/>
                </a:solidFill>
              </a:rPr>
              <a:t>已關閉。 </a:t>
            </a:r>
          </a:p>
        </p:txBody>
      </p:sp>
      <p:pic>
        <p:nvPicPr>
          <p:cNvPr id="7" name="Picture 6">
            <a:extLst>
              <a:ext uri="{FF2B5EF4-FFF2-40B4-BE49-F238E27FC236}">
                <a16:creationId xmlns:a16="http://schemas.microsoft.com/office/drawing/2014/main" id="{B4543815-0277-4D17-90D9-138DA3032895}"/>
              </a:ext>
            </a:extLst>
          </p:cNvPr>
          <p:cNvPicPr>
            <a:picLocks noChangeAspect="1"/>
          </p:cNvPicPr>
          <p:nvPr/>
        </p:nvPicPr>
        <p:blipFill>
          <a:blip r:embed="rId3"/>
          <a:stretch>
            <a:fillRect/>
          </a:stretch>
        </p:blipFill>
        <p:spPr>
          <a:xfrm>
            <a:off x="1544897" y="3429001"/>
            <a:ext cx="6054207" cy="1295285"/>
          </a:xfrm>
          <a:prstGeom prst="rect">
            <a:avLst/>
          </a:prstGeom>
        </p:spPr>
      </p:pic>
      <p:sp>
        <p:nvSpPr>
          <p:cNvPr id="2" name="投影片編號版面配置區 1"/>
          <p:cNvSpPr>
            <a:spLocks noGrp="1"/>
          </p:cNvSpPr>
          <p:nvPr>
            <p:ph type="sldNum" sz="quarter" idx="12"/>
          </p:nvPr>
        </p:nvSpPr>
        <p:spPr/>
        <p:txBody>
          <a:bodyPr/>
          <a:lstStyle/>
          <a:p>
            <a:fld id="{4FAB73BC-B049-4115-A692-8D63A059BFB8}" type="slidenum">
              <a:rPr lang="en-US" smtClean="0"/>
              <a:t>806</a:t>
            </a:fld>
            <a:endParaRPr lang="en-US"/>
          </a:p>
        </p:txBody>
      </p:sp>
    </p:spTree>
    <p:extLst>
      <p:ext uri="{BB962C8B-B14F-4D97-AF65-F5344CB8AC3E}">
        <p14:creationId xmlns:p14="http://schemas.microsoft.com/office/powerpoint/2010/main" val="190190434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807.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noAutofit/>
          </a:bodyPr>
          <a:lstStyle/>
          <a:p>
            <a:pPr marL="169859" indent="-169859">
              <a:spcAft>
                <a:spcPts val="600"/>
              </a:spcAft>
              <a:buFont typeface="Wingdings" panose="05000000000000000000" pitchFamily="2" charset="2"/>
            </a:pPr>
            <a:r>
              <a:rPr lang="en-US" altLang="zh-TW" sz="2700"/>
              <a:t>28.1</a:t>
            </a:r>
            <a:r>
              <a:rPr lang="zh-TW" altLang="en-US" sz="2700" smtClean="0"/>
              <a:t>實</a:t>
            </a:r>
            <a:r>
              <a:rPr lang="zh-TW" altLang="en-US" sz="2700"/>
              <a:t>作連接埠安全性</a:t>
            </a:r>
            <a:br>
              <a:rPr lang="en-US" sz="2700"/>
            </a:br>
            <a:r>
              <a:rPr lang="zh-TW" altLang="en-US" sz="2700"/>
              <a:t>錯誤</a:t>
            </a:r>
            <a:r>
              <a:rPr lang="en-US" altLang="zh-TW" sz="2700"/>
              <a:t>-</a:t>
            </a:r>
            <a:r>
              <a:rPr lang="zh-TW" altLang="en-US" sz="2700"/>
              <a:t>停用狀態連接埠 </a:t>
            </a:r>
            <a:r>
              <a:rPr lang="en-US" altLang="zh-TW" sz="2700"/>
              <a:t>(</a:t>
            </a:r>
            <a:r>
              <a:rPr lang="zh-TW" altLang="en-US" sz="2700"/>
              <a:t>續</a:t>
            </a:r>
            <a:r>
              <a:rPr lang="en-US" altLang="zh-TW" sz="2700"/>
              <a:t>) </a:t>
            </a:r>
          </a:p>
        </p:txBody>
      </p:sp>
      <p:sp>
        <p:nvSpPr>
          <p:cNvPr id="6" name="Content Placeholder 5">
            <a:extLst>
              <a:ext uri="{FF2B5EF4-FFF2-40B4-BE49-F238E27FC236}">
                <a16:creationId xmlns:a16="http://schemas.microsoft.com/office/drawing/2014/main" id="{E61F80BD-E10C-492D-80A9-E3AAD5039B19}"/>
              </a:ext>
            </a:extLst>
          </p:cNvPr>
          <p:cNvSpPr>
            <a:spLocks noGrp="1"/>
          </p:cNvSpPr>
          <p:nvPr>
            <p:ph idx="1"/>
          </p:nvPr>
        </p:nvSpPr>
        <p:spPr>
          <a:xfrm>
            <a:off x="133351" y="1589088"/>
            <a:ext cx="4528785" cy="3689897"/>
          </a:xfrm>
        </p:spPr>
        <p:txBody>
          <a:bodyPr/>
          <a:lstStyle/>
          <a:p>
            <a:pPr marL="285743" indent="-285743" algn="l">
              <a:buFont typeface="Arial" panose="020b0604020202020204" pitchFamily="34" charset="0"/>
              <a:buChar char="•"/>
            </a:pPr>
            <a:r>
              <a:rPr lang="zh-TW" altLang="en-US" sz="1600">
                <a:solidFill>
                  <a:srgbClr val="000000"/>
                </a:solidFill>
              </a:rPr>
              <a:t>在這個例子中， </a:t>
            </a:r>
            <a:r>
              <a:rPr lang="en-US" altLang="zh-TW" sz="1600" b="1">
                <a:solidFill>
                  <a:srgbClr val="000000"/>
                </a:solidFill>
              </a:rPr>
              <a:t>show interface</a:t>
            </a:r>
            <a:r>
              <a:rPr lang="zh-TW" altLang="en-US" sz="1600">
                <a:solidFill>
                  <a:srgbClr val="000000"/>
                </a:solidFill>
              </a:rPr>
              <a:t> 命令標識連接埠狀態為 </a:t>
            </a:r>
            <a:r>
              <a:rPr lang="en-US" altLang="zh-TW" sz="1600" b="1">
                <a:solidFill>
                  <a:srgbClr val="000000"/>
                </a:solidFill>
              </a:rPr>
              <a:t>err-disabled</a:t>
            </a:r>
            <a:r>
              <a:rPr lang="zh-TW" altLang="en-US" sz="1600">
                <a:solidFill>
                  <a:srgbClr val="000000"/>
                </a:solidFill>
              </a:rPr>
              <a:t> 。</a:t>
            </a:r>
            <a:r>
              <a:rPr lang="en-US" altLang="zh-TW" sz="1600" b="1">
                <a:solidFill>
                  <a:srgbClr val="000000"/>
                </a:solidFill>
              </a:rPr>
              <a:t>show port-security interface</a:t>
            </a:r>
            <a:r>
              <a:rPr lang="zh-TW" altLang="en-US" sz="1600">
                <a:solidFill>
                  <a:srgbClr val="000000"/>
                </a:solidFill>
              </a:rPr>
              <a:t> 命令的輸出現在會將連接埠狀態顯示為 </a:t>
            </a:r>
            <a:r>
              <a:rPr lang="en-US" altLang="zh-TW" sz="1600" b="1">
                <a:solidFill>
                  <a:srgbClr val="000000"/>
                </a:solidFill>
              </a:rPr>
              <a:t>secure-shutdown</a:t>
            </a:r>
            <a:r>
              <a:rPr lang="zh-TW" altLang="en-US" sz="1600">
                <a:solidFill>
                  <a:srgbClr val="000000"/>
                </a:solidFill>
              </a:rPr>
              <a:t> 。安全性違規計數器會增加 </a:t>
            </a:r>
            <a:r>
              <a:rPr lang="en-US" altLang="zh-TW" sz="1600">
                <a:solidFill>
                  <a:srgbClr val="000000"/>
                </a:solidFill>
              </a:rPr>
              <a:t>1</a:t>
            </a:r>
            <a:r>
              <a:rPr lang="zh-TW" altLang="en-US" sz="1600">
                <a:solidFill>
                  <a:srgbClr val="000000"/>
                </a:solidFill>
              </a:rPr>
              <a:t>。</a:t>
            </a:r>
          </a:p>
          <a:p>
            <a:pPr marL="285743" indent="-285743" algn="l">
              <a:buFont typeface="Arial" panose="020b0604020202020204" pitchFamily="34" charset="0"/>
              <a:buChar char="•"/>
            </a:pPr>
            <a:r>
              <a:rPr lang="zh-TW" altLang="en-US" sz="1600">
                <a:solidFill>
                  <a:srgbClr val="000000"/>
                </a:solidFill>
              </a:rPr>
              <a:t>系統管理員應判斷是什麼原因造成安全性違規如果未經授權的裝置連接到安全連接埠，在重新啟用連接埠之前就會消除安全性威脅。</a:t>
            </a:r>
          </a:p>
          <a:p>
            <a:pPr marL="285743" indent="-285743" algn="l">
              <a:buFont typeface="Arial" panose="020b0604020202020204" pitchFamily="34" charset="0"/>
              <a:buChar char="•"/>
            </a:pPr>
            <a:r>
              <a:rPr lang="zh-TW" altLang="en-US" sz="1600">
                <a:solidFill>
                  <a:srgbClr val="000000"/>
                </a:solidFill>
              </a:rPr>
              <a:t>若要重新啟用連接埠，請先使用 </a:t>
            </a:r>
            <a:r>
              <a:rPr lang="en-US" altLang="zh-TW" sz="1600" b="1">
                <a:solidFill>
                  <a:srgbClr val="000000"/>
                </a:solidFill>
              </a:rPr>
              <a:t>shutdown</a:t>
            </a:r>
            <a:r>
              <a:rPr lang="zh-TW" altLang="en-US" sz="1600">
                <a:solidFill>
                  <a:srgbClr val="000000"/>
                </a:solidFill>
              </a:rPr>
              <a:t> 命令，然後使用 </a:t>
            </a:r>
            <a:r>
              <a:rPr lang="en-US" altLang="zh-TW" sz="1600" b="1">
                <a:solidFill>
                  <a:srgbClr val="000000"/>
                </a:solidFill>
              </a:rPr>
              <a:t>no shutdown</a:t>
            </a:r>
            <a:r>
              <a:rPr lang="zh-TW" altLang="en-US" sz="1600">
                <a:solidFill>
                  <a:srgbClr val="000000"/>
                </a:solidFill>
              </a:rPr>
              <a:t> 命令。 </a:t>
            </a:r>
          </a:p>
        </p:txBody>
      </p:sp>
      <p:pic>
        <p:nvPicPr>
          <p:cNvPr id="2" name="Picture 1">
            <a:extLst>
              <a:ext uri="{FF2B5EF4-FFF2-40B4-BE49-F238E27FC236}">
                <a16:creationId xmlns:a16="http://schemas.microsoft.com/office/drawing/2014/main" id="{BB381762-B658-4D28-B62B-9CC09293A1F6}"/>
              </a:ext>
            </a:extLst>
          </p:cNvPr>
          <p:cNvPicPr>
            <a:picLocks noChangeAspect="1"/>
          </p:cNvPicPr>
          <p:nvPr/>
        </p:nvPicPr>
        <p:blipFill>
          <a:blip r:embed="rId3"/>
          <a:stretch>
            <a:fillRect/>
          </a:stretch>
        </p:blipFill>
        <p:spPr>
          <a:xfrm>
            <a:off x="4664366" y="1814858"/>
            <a:ext cx="4187473" cy="3003375"/>
          </a:xfrm>
          <a:prstGeom prst="rect">
            <a:avLst/>
          </a:prstGeom>
        </p:spPr>
      </p:pic>
      <p:sp>
        <p:nvSpPr>
          <p:cNvPr id="4" name="投影片編號版面配置區 3"/>
          <p:cNvSpPr>
            <a:spLocks noGrp="1"/>
          </p:cNvSpPr>
          <p:nvPr>
            <p:ph type="sldNum" sz="quarter" idx="12"/>
          </p:nvPr>
        </p:nvSpPr>
        <p:spPr/>
        <p:txBody>
          <a:bodyPr/>
          <a:lstStyle/>
          <a:p>
            <a:fld id="{4FAB73BC-B049-4115-A692-8D63A059BFB8}" type="slidenum">
              <a:rPr lang="en-US" smtClean="0"/>
              <a:t>807</a:t>
            </a:fld>
            <a:endParaRPr lang="en-US"/>
          </a:p>
        </p:txBody>
      </p:sp>
    </p:spTree>
    <p:extLst>
      <p:ext uri="{BB962C8B-B14F-4D97-AF65-F5344CB8AC3E}">
        <p14:creationId xmlns:p14="http://schemas.microsoft.com/office/powerpoint/2010/main" val="238711563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808.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noAutofit/>
          </a:bodyPr>
          <a:lstStyle/>
          <a:p>
            <a:pPr marL="169859" indent="-169859">
              <a:spcAft>
                <a:spcPts val="600"/>
              </a:spcAft>
              <a:buFont typeface="Wingdings" panose="05000000000000000000" pitchFamily="2" charset="2"/>
            </a:pPr>
            <a:r>
              <a:rPr lang="en-US" altLang="zh-TW" sz="2700"/>
              <a:t>28.1</a:t>
            </a:r>
            <a:r>
              <a:rPr lang="zh-TW" altLang="en-US" sz="2700" smtClean="0"/>
              <a:t>實</a:t>
            </a:r>
            <a:r>
              <a:rPr lang="zh-TW" altLang="en-US" sz="2700"/>
              <a:t>作連接埠安全性</a:t>
            </a:r>
            <a:br>
              <a:rPr lang="en-US" sz="2700"/>
            </a:br>
            <a:r>
              <a:rPr lang="zh-TW" altLang="en-US" sz="2700"/>
              <a:t>驗證連接埠安全性</a:t>
            </a:r>
          </a:p>
        </p:txBody>
      </p:sp>
      <p:sp>
        <p:nvSpPr>
          <p:cNvPr id="5" name="Content Placeholder 4">
            <a:extLst>
              <a:ext uri="{FF2B5EF4-FFF2-40B4-BE49-F238E27FC236}">
                <a16:creationId xmlns:a16="http://schemas.microsoft.com/office/drawing/2014/main" id="{1DCA471A-95BE-4486-B5CC-A86D1D782742}"/>
              </a:ext>
            </a:extLst>
          </p:cNvPr>
          <p:cNvSpPr>
            <a:spLocks noGrp="1"/>
          </p:cNvSpPr>
          <p:nvPr>
            <p:ph idx="1"/>
          </p:nvPr>
        </p:nvSpPr>
        <p:spPr>
          <a:xfrm>
            <a:off x="221641" y="1589088"/>
            <a:ext cx="8533079" cy="1316038"/>
          </a:xfrm>
        </p:spPr>
        <p:txBody>
          <a:bodyPr/>
          <a:lstStyle/>
          <a:p>
            <a:pPr marL="0" indent="0" algn="l"/>
            <a:r>
              <a:rPr lang="zh-TW" altLang="en-US" sz="1600">
                <a:solidFill>
                  <a:srgbClr val="000000"/>
                </a:solidFill>
              </a:rPr>
              <a:t>在交換器上設定連接埠安全性之後，請檢查每個介面以確認連接埠安全性設定正確，並檢查以確定靜態 </a:t>
            </a:r>
            <a:r>
              <a:rPr lang="en-US" altLang="zh-TW" sz="1600">
                <a:solidFill>
                  <a:srgbClr val="000000"/>
                </a:solidFill>
              </a:rPr>
              <a:t>MAC </a:t>
            </a:r>
            <a:r>
              <a:rPr lang="zh-TW" altLang="en-US" sz="1600">
                <a:solidFill>
                  <a:srgbClr val="000000"/>
                </a:solidFill>
              </a:rPr>
              <a:t>位址已正確設定。</a:t>
            </a:r>
          </a:p>
          <a:p>
            <a:pPr marL="0" indent="0" algn="l"/>
            <a:endParaRPr lang="en-US" sz="1600">
              <a:solidFill>
                <a:srgbClr val="000000"/>
              </a:solidFill>
            </a:endParaRPr>
          </a:p>
          <a:p>
            <a:pPr marL="0" indent="0" algn="l"/>
            <a:r>
              <a:rPr lang="zh-TW" altLang="en-US" sz="1600">
                <a:solidFill>
                  <a:srgbClr val="000000"/>
                </a:solidFill>
              </a:rPr>
              <a:t>若要顯示交換器的連接埠安全性設定，請使用 </a:t>
            </a:r>
            <a:r>
              <a:rPr lang="en-US" altLang="zh-TW" sz="1600" b="1">
                <a:solidFill>
                  <a:srgbClr val="000000"/>
                </a:solidFill>
              </a:rPr>
              <a:t>show port-security</a:t>
            </a:r>
            <a:r>
              <a:rPr lang="zh-TW" altLang="en-US" sz="1600">
                <a:solidFill>
                  <a:srgbClr val="000000"/>
                </a:solidFill>
              </a:rPr>
              <a:t> 指令。 </a:t>
            </a:r>
          </a:p>
        </p:txBody>
      </p:sp>
      <p:sp>
        <p:nvSpPr>
          <p:cNvPr id="6" name="Content Placeholder 4">
            <a:extLst>
              <a:ext uri="{FF2B5EF4-FFF2-40B4-BE49-F238E27FC236}">
                <a16:creationId xmlns:a16="http://schemas.microsoft.com/office/drawing/2014/main" id="{E318649A-26AD-4A60-BC7A-9489848F18B1}"/>
              </a:ext>
            </a:extLst>
          </p:cNvPr>
          <p:cNvSpPr txBox="1"/>
          <p:nvPr/>
        </p:nvSpPr>
        <p:spPr>
          <a:xfrm>
            <a:off x="329882" y="3040698"/>
            <a:ext cx="4158298" cy="2354263"/>
          </a:xfrm>
          <a:prstGeom prst="rect">
            <a:avLst/>
          </a:prstGeom>
        </p:spPr>
        <p:txBody>
          <a:bodyPr lIns="91420" tIns="45710" rIns="91420" bIns="45710">
            <a:noAutofit/>
          </a:bodyPr>
          <a:lstStyle>
            <a:lvl1pPr marL="285690" marR="0" indent="-285690" algn="ctr" defTabSz="457105" rtl="0" eaLnBrk="1" fontAlgn="auto" latinLnBrk="0" hangingPunct="1">
              <a:lnSpc>
                <a:spcPct val="100000"/>
              </a:lnSpc>
              <a:spcBef>
                <a:spcPct val="20000"/>
              </a:spcBef>
              <a:spcAft>
                <a:spcPct val="0"/>
              </a:spcAft>
              <a:buClrTx/>
              <a:buSzTx/>
              <a:buFont typeface="Arial"/>
              <a:buNone/>
              <a:defRPr lang="en-US" sz="2000" b="0" i="0" kern="1200" baseline="0">
                <a:solidFill>
                  <a:schemeClr val="bg1"/>
                </a:solidFill>
                <a:latin typeface="+mn-lt"/>
                <a:ea typeface="ＭＳ Ｐゴシック" charset="0"/>
                <a:cs typeface="CiscoSans ExtraLight"/>
              </a:defRPr>
            </a:lvl1pPr>
            <a:lvl2pPr marL="358775" indent="-215900" algn="l" defTabSz="684213" rtl="0" eaLnBrk="1" fontAlgn="base" hangingPunct="1">
              <a:lnSpc>
                <a:spcPct val="95000"/>
              </a:lnSpc>
              <a:spcBef>
                <a:spcPts val="600"/>
              </a:spcBef>
              <a:spcAft>
                <a:spcPct val="0"/>
              </a:spcAft>
              <a:buClr>
                <a:schemeClr val="tx2"/>
              </a:buClr>
              <a:buFont typeface="Arial"/>
              <a:buChar char="•"/>
              <a:defRPr lang="en-US" sz="1400" kern="120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a:buChar char="•"/>
              <a:defRPr lang="en-US" sz="1200" kern="120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a:buChar char="•"/>
              <a:defRPr lang="en-US" sz="1100" kern="120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a:buChar char="•"/>
              <a:defRPr lang="en-US" sz="1100" kern="120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anose="020b0604020202020204"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anose="020b0604020202020204"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anose="020b0604020202020204"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85743" indent="-285743" algn="l">
              <a:buFont typeface="Arial" panose="020b0604020202020204" pitchFamily="34" charset="0"/>
              <a:buChar char="•"/>
            </a:pPr>
            <a:r>
              <a:rPr lang="zh-TW" altLang="en-US" sz="1600">
                <a:solidFill>
                  <a:srgbClr val="000000"/>
                </a:solidFill>
              </a:rPr>
              <a:t>此範例指出所有 </a:t>
            </a:r>
            <a:r>
              <a:rPr lang="en-US" altLang="zh-TW" sz="1600">
                <a:solidFill>
                  <a:srgbClr val="000000"/>
                </a:solidFill>
              </a:rPr>
              <a:t>24 </a:t>
            </a:r>
            <a:r>
              <a:rPr lang="zh-TW" altLang="en-US" sz="1600">
                <a:solidFill>
                  <a:srgbClr val="000000"/>
                </a:solidFill>
              </a:rPr>
              <a:t>個介面均使用 </a:t>
            </a:r>
            <a:r>
              <a:rPr lang="en-US" altLang="zh-TW" sz="1600" b="1">
                <a:solidFill>
                  <a:srgbClr val="000000"/>
                </a:solidFill>
              </a:rPr>
              <a:t>switchport port-security</a:t>
            </a:r>
            <a:r>
              <a:rPr lang="zh-TW" altLang="en-US" sz="1600">
                <a:solidFill>
                  <a:srgbClr val="000000"/>
                </a:solidFill>
              </a:rPr>
              <a:t> 指令設定，因為允許的最大值為 </a:t>
            </a:r>
            <a:r>
              <a:rPr lang="en-US" altLang="zh-TW" sz="1600">
                <a:solidFill>
                  <a:srgbClr val="000000"/>
                </a:solidFill>
              </a:rPr>
              <a:t>1</a:t>
            </a:r>
            <a:r>
              <a:rPr lang="zh-TW" altLang="en-US" sz="1600">
                <a:solidFill>
                  <a:srgbClr val="000000"/>
                </a:solidFill>
              </a:rPr>
              <a:t>，違規模式為關機。 </a:t>
            </a:r>
          </a:p>
          <a:p>
            <a:pPr marL="285743" indent="-285743" algn="l">
              <a:buFont typeface="Arial" panose="020b0604020202020204" pitchFamily="34" charset="0"/>
              <a:buChar char="•"/>
            </a:pPr>
            <a:r>
              <a:rPr lang="zh-TW" altLang="en-US" sz="1600">
                <a:solidFill>
                  <a:srgbClr val="000000"/>
                </a:solidFill>
              </a:rPr>
              <a:t>沒有裝置連接，因此，每個介面的 </a:t>
            </a:r>
            <a:r>
              <a:rPr lang="en-US" altLang="zh-TW" sz="1600">
                <a:solidFill>
                  <a:srgbClr val="000000"/>
                </a:solidFill>
              </a:rPr>
              <a:t>CurrentAddr (Count) </a:t>
            </a:r>
            <a:r>
              <a:rPr lang="zh-TW" altLang="en-US" sz="1600">
                <a:solidFill>
                  <a:srgbClr val="000000"/>
                </a:solidFill>
              </a:rPr>
              <a:t>為 </a:t>
            </a:r>
            <a:r>
              <a:rPr lang="en-US" altLang="zh-TW" sz="1600">
                <a:solidFill>
                  <a:srgbClr val="000000"/>
                </a:solidFill>
              </a:rPr>
              <a:t>0</a:t>
            </a:r>
            <a:r>
              <a:rPr lang="zh-TW" altLang="en-US" sz="1600">
                <a:solidFill>
                  <a:srgbClr val="000000"/>
                </a:solidFill>
              </a:rPr>
              <a:t>。</a:t>
            </a:r>
          </a:p>
          <a:p>
            <a:pPr marL="285743" indent="-285743" algn="l">
              <a:buFont typeface="Arial" panose="020b0604020202020204" pitchFamily="34" charset="0"/>
              <a:buChar char="•"/>
            </a:pPr>
            <a:endParaRPr lang="en-CA" sz="1400">
              <a:solidFill>
                <a:srgbClr val="000000"/>
              </a:solidFill>
            </a:endParaRPr>
          </a:p>
        </p:txBody>
      </p:sp>
      <p:pic>
        <p:nvPicPr>
          <p:cNvPr id="7" name="Picture 6">
            <a:extLst>
              <a:ext uri="{FF2B5EF4-FFF2-40B4-BE49-F238E27FC236}">
                <a16:creationId xmlns:a16="http://schemas.microsoft.com/office/drawing/2014/main" id="{BE7B108C-FC3C-4589-AC91-8A895FADE25D}"/>
              </a:ext>
            </a:extLst>
          </p:cNvPr>
          <p:cNvPicPr>
            <a:picLocks noChangeAspect="1"/>
          </p:cNvPicPr>
          <p:nvPr/>
        </p:nvPicPr>
        <p:blipFill>
          <a:blip r:embed="rId3"/>
          <a:stretch>
            <a:fillRect/>
          </a:stretch>
        </p:blipFill>
        <p:spPr>
          <a:xfrm>
            <a:off x="4655823" y="3185477"/>
            <a:ext cx="4230948" cy="2064703"/>
          </a:xfrm>
          <a:prstGeom prst="rect">
            <a:avLst/>
          </a:prstGeom>
        </p:spPr>
      </p:pic>
      <p:sp>
        <p:nvSpPr>
          <p:cNvPr id="2" name="投影片編號版面配置區 1"/>
          <p:cNvSpPr>
            <a:spLocks noGrp="1"/>
          </p:cNvSpPr>
          <p:nvPr>
            <p:ph type="sldNum" sz="quarter" idx="12"/>
          </p:nvPr>
        </p:nvSpPr>
        <p:spPr/>
        <p:txBody>
          <a:bodyPr/>
          <a:lstStyle/>
          <a:p>
            <a:fld id="{4FAB73BC-B049-4115-A692-8D63A059BFB8}" type="slidenum">
              <a:rPr lang="en-US" smtClean="0"/>
              <a:t>808</a:t>
            </a:fld>
            <a:endParaRPr lang="en-US"/>
          </a:p>
        </p:txBody>
      </p:sp>
    </p:spTree>
    <p:extLst>
      <p:ext uri="{BB962C8B-B14F-4D97-AF65-F5344CB8AC3E}">
        <p14:creationId xmlns:p14="http://schemas.microsoft.com/office/powerpoint/2010/main" val="146332012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809.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noAutofit/>
          </a:bodyPr>
          <a:lstStyle/>
          <a:p>
            <a:pPr marL="169859" indent="-169859">
              <a:spcAft>
                <a:spcPts val="600"/>
              </a:spcAft>
              <a:buFont typeface="Wingdings" panose="05000000000000000000" pitchFamily="2" charset="2"/>
            </a:pPr>
            <a:r>
              <a:rPr lang="en-US" altLang="zh-TW" sz="2700"/>
              <a:t>28.1</a:t>
            </a:r>
            <a:r>
              <a:rPr lang="zh-TW" altLang="en-US" sz="2700" smtClean="0"/>
              <a:t>實</a:t>
            </a:r>
            <a:r>
              <a:rPr lang="zh-TW" altLang="en-US" sz="2700"/>
              <a:t>作連接埠安全性</a:t>
            </a:r>
            <a:br>
              <a:rPr lang="en-US" sz="2700"/>
            </a:br>
            <a:r>
              <a:rPr lang="zh-TW" altLang="en-US" sz="2700"/>
              <a:t>驗證連接埠安全性 </a:t>
            </a:r>
            <a:r>
              <a:rPr lang="en-US" altLang="zh-TW" sz="2700"/>
              <a:t>(</a:t>
            </a:r>
            <a:r>
              <a:rPr lang="zh-TW" altLang="en-US" sz="2700"/>
              <a:t>續</a:t>
            </a:r>
            <a:r>
              <a:rPr lang="en-US" altLang="zh-TW" sz="2700"/>
              <a:t>) </a:t>
            </a:r>
          </a:p>
        </p:txBody>
      </p:sp>
      <p:sp>
        <p:nvSpPr>
          <p:cNvPr id="5" name="Content Placeholder 4">
            <a:extLst>
              <a:ext uri="{FF2B5EF4-FFF2-40B4-BE49-F238E27FC236}">
                <a16:creationId xmlns:a16="http://schemas.microsoft.com/office/drawing/2014/main" id="{1DCA471A-95BE-4486-B5CC-A86D1D782742}"/>
              </a:ext>
            </a:extLst>
          </p:cNvPr>
          <p:cNvSpPr>
            <a:spLocks noGrp="1"/>
          </p:cNvSpPr>
          <p:nvPr>
            <p:ph idx="1"/>
          </p:nvPr>
        </p:nvSpPr>
        <p:spPr>
          <a:xfrm>
            <a:off x="474663" y="1589088"/>
            <a:ext cx="3284538" cy="3689897"/>
          </a:xfrm>
        </p:spPr>
        <p:txBody>
          <a:bodyPr/>
          <a:lstStyle/>
          <a:p>
            <a:pPr marL="0" indent="0" algn="l"/>
            <a:r>
              <a:rPr lang="zh-TW" altLang="en-US" sz="1600">
                <a:solidFill>
                  <a:srgbClr val="000000"/>
                </a:solidFill>
              </a:rPr>
              <a:t>使用 </a:t>
            </a:r>
            <a:r>
              <a:rPr lang="en-US" altLang="zh-TW" sz="1600" b="1">
                <a:solidFill>
                  <a:srgbClr val="000000"/>
                </a:solidFill>
              </a:rPr>
              <a:t>show port-security interface</a:t>
            </a:r>
            <a:r>
              <a:rPr lang="zh-TW" altLang="en-US" sz="1600">
                <a:solidFill>
                  <a:srgbClr val="000000"/>
                </a:solidFill>
              </a:rPr>
              <a:t> 命令來檢視特定介面的詳細資料，如前面和本範例所示。</a:t>
            </a:r>
          </a:p>
        </p:txBody>
      </p:sp>
      <p:pic>
        <p:nvPicPr>
          <p:cNvPr id="2" name="Picture 1">
            <a:extLst>
              <a:ext uri="{FF2B5EF4-FFF2-40B4-BE49-F238E27FC236}">
                <a16:creationId xmlns:a16="http://schemas.microsoft.com/office/drawing/2014/main" id="{17AF24AE-476F-42C0-8EDA-4DC5762B049F}"/>
              </a:ext>
            </a:extLst>
          </p:cNvPr>
          <p:cNvPicPr>
            <a:picLocks noChangeAspect="1"/>
          </p:cNvPicPr>
          <p:nvPr/>
        </p:nvPicPr>
        <p:blipFill>
          <a:blip r:embed="rId3"/>
          <a:stretch>
            <a:fillRect/>
          </a:stretch>
        </p:blipFill>
        <p:spPr>
          <a:xfrm>
            <a:off x="4023519" y="1895475"/>
            <a:ext cx="4057650" cy="3067050"/>
          </a:xfrm>
          <a:prstGeom prst="rect">
            <a:avLst/>
          </a:prstGeom>
        </p:spPr>
      </p:pic>
      <p:sp>
        <p:nvSpPr>
          <p:cNvPr id="4" name="投影片編號版面配置區 3"/>
          <p:cNvSpPr>
            <a:spLocks noGrp="1"/>
          </p:cNvSpPr>
          <p:nvPr>
            <p:ph type="sldNum" sz="quarter" idx="12"/>
          </p:nvPr>
        </p:nvSpPr>
        <p:spPr/>
        <p:txBody>
          <a:bodyPr/>
          <a:lstStyle/>
          <a:p>
            <a:fld id="{4FAB73BC-B049-4115-A692-8D63A059BFB8}" type="slidenum">
              <a:rPr lang="en-US" smtClean="0"/>
              <a:t>809</a:t>
            </a:fld>
            <a:endParaRPr lang="en-US"/>
          </a:p>
        </p:txBody>
      </p:sp>
    </p:spTree>
    <p:extLst>
      <p:ext uri="{BB962C8B-B14F-4D97-AF65-F5344CB8AC3E}">
        <p14:creationId xmlns:p14="http://schemas.microsoft.com/office/powerpoint/2010/main" val="188314327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81.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8194" name="Rectangle 2"/>
          <p:cNvSpPr>
            <a:spLocks noGrp="1" noChangeArrowheads="1"/>
          </p:cNvSpPr>
          <p:nvPr>
            <p:ph type="title"/>
          </p:nvPr>
        </p:nvSpPr>
        <p:spPr/>
        <p:txBody>
          <a:bodyPr>
            <a:normAutofit/>
          </a:bodyPr>
          <a:lstStyle/>
          <a:p>
            <a:r>
              <a:rPr lang="en-US" altLang="zh-TW" sz="3000" smtClean="0"/>
              <a:t>3.1</a:t>
            </a:r>
            <a:r>
              <a:rPr lang="zh-TW" altLang="en-US" sz="3000" smtClean="0"/>
              <a:t>規則</a:t>
            </a:r>
            <a:r>
              <a:rPr lang="en-US" altLang="zh-TW" sz="3000"/>
              <a:t>-</a:t>
            </a:r>
            <a:r>
              <a:rPr lang="zh-TW" altLang="en-US" sz="3000"/>
              <a:t>溝通基礎</a:t>
            </a:r>
          </a:p>
        </p:txBody>
      </p:sp>
      <p:sp>
        <p:nvSpPr>
          <p:cNvPr id="8195" name="Rectangle 6"/>
          <p:cNvSpPr>
            <a:spLocks noGrp="1" noChangeArrowheads="1"/>
          </p:cNvSpPr>
          <p:nvPr>
            <p:ph idx="1"/>
          </p:nvPr>
        </p:nvSpPr>
        <p:spPr>
          <a:xfrm>
            <a:off x="124610" y="1763199"/>
            <a:ext cx="8853286" cy="2475426"/>
          </a:xfrm>
        </p:spPr>
        <p:txBody>
          <a:bodyPr>
            <a:normAutofit fontScale="85000" lnSpcReduction="20000"/>
          </a:bodyPr>
          <a:lstStyle/>
          <a:p>
            <a:pPr marL="0" indent="0">
              <a:buNone/>
            </a:pPr>
            <a:r>
              <a:rPr lang="zh-TW" altLang="en-US" sz="3100"/>
              <a:t>網路的大小和複雜性可能會有所不同。連接是不夠的，設備必須同意 “如何” 進行溝通。</a:t>
            </a:r>
          </a:p>
          <a:p>
            <a:pPr marL="0" indent="0">
              <a:buNone/>
            </a:pPr>
            <a:r>
              <a:rPr lang="zh-TW" altLang="en-US" sz="3100"/>
              <a:t>任何通訊都有三個要素：</a:t>
            </a:r>
          </a:p>
          <a:p>
            <a:pPr lvl="1" rtl="0"/>
            <a:r>
              <a:rPr lang="zh-TW" altLang="en-US" sz="3100"/>
              <a:t>將會有一個來源（發送者）。</a:t>
            </a:r>
          </a:p>
          <a:p>
            <a:pPr lvl="1" rtl="0"/>
            <a:r>
              <a:rPr lang="zh-TW" altLang="en-US" sz="3100"/>
              <a:t>將有一個目的地（接收器）。</a:t>
            </a:r>
          </a:p>
          <a:p>
            <a:pPr lvl="1" rtl="0"/>
            <a:r>
              <a:rPr lang="zh-TW" altLang="en-US" sz="3100"/>
              <a:t>將會有一個通道 </a:t>
            </a:r>
            <a:r>
              <a:rPr lang="en-US" altLang="zh-TW" sz="3100"/>
              <a:t>(</a:t>
            </a:r>
            <a:r>
              <a:rPr lang="zh-TW" altLang="en-US" sz="3100"/>
              <a:t>媒體</a:t>
            </a:r>
            <a:r>
              <a:rPr lang="en-US" altLang="zh-TW" sz="3100"/>
              <a:t>)</a:t>
            </a:r>
            <a:r>
              <a:rPr lang="zh-TW" altLang="en-US" sz="3100"/>
              <a:t>，提供通訊的發生路徑。</a:t>
            </a:r>
          </a:p>
          <a:p>
            <a:pPr lvl="1"/>
            <a:endParaRPr lang="en-US">
              <a:effectLst/>
            </a:endParaRPr>
          </a:p>
        </p:txBody>
      </p:sp>
      <p:sp>
        <p:nvSpPr>
          <p:cNvPr id="2" name="投影片編號版面配置區 1"/>
          <p:cNvSpPr>
            <a:spLocks noGrp="1"/>
          </p:cNvSpPr>
          <p:nvPr>
            <p:ph type="sldNum" sz="quarter" idx="4"/>
          </p:nvPr>
        </p:nvSpPr>
        <p:spPr/>
        <p:txBody>
          <a:bodyPr/>
          <a:lstStyle/>
          <a:p>
            <a:pPr defTabSz="385754">
              <a:defRPr/>
            </a:pPr>
            <a:fld id="{2F5CCB13-0A32-4557-88E9-079F0C330695}" type="slidenum">
              <a:rPr lang="en-US" kern="0" smtClean="0">
                <a:solidFill>
                  <a:srgbClr val="595959"/>
                </a:solidFill>
              </a:rPr>
              <a:pPr defTabSz="385754">
                <a:defRPr/>
              </a:pPr>
              <a:t>81</a:t>
            </a:fld>
            <a:endParaRPr lang="en-US" kern="0">
              <a:solidFill>
                <a:srgbClr val="595959"/>
              </a:solidFill>
            </a:endParaRPr>
          </a:p>
        </p:txBody>
      </p:sp>
    </p:spTree>
    <p:extLst>
      <p:ext uri="{BB962C8B-B14F-4D97-AF65-F5344CB8AC3E}">
        <p14:creationId xmlns:p14="http://schemas.microsoft.com/office/powerpoint/2010/main" val="3155973879"/>
      </p:ext>
    </p:extLst>
  </p:cSld>
  <p:clrMapOvr>
    <a:masterClrMapping/>
  </p:clrMapOvr>
  <p:transition spd="slow">
    <p:wipe/>
  </p:transition>
  <p:timing/>
</p:sld>
</file>

<file path=ppt/slides/slide810.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noAutofit/>
          </a:bodyPr>
          <a:lstStyle/>
          <a:p>
            <a:pPr marL="169859" indent="-169859">
              <a:spcAft>
                <a:spcPts val="600"/>
              </a:spcAft>
              <a:buFont typeface="Wingdings" panose="05000000000000000000" pitchFamily="2" charset="2"/>
            </a:pPr>
            <a:r>
              <a:rPr lang="en-US" altLang="zh-TW" sz="2700"/>
              <a:t>28.1 </a:t>
            </a:r>
            <a:r>
              <a:rPr lang="en-US" altLang="zh-TW" sz="2700" smtClean="0"/>
              <a:t>28.1</a:t>
            </a:r>
            <a:r>
              <a:rPr lang="zh-TW" altLang="en-US" sz="2700" smtClean="0"/>
              <a:t>實</a:t>
            </a:r>
            <a:r>
              <a:rPr lang="zh-TW" altLang="en-US" sz="2700"/>
              <a:t>作連接埠安全性</a:t>
            </a:r>
            <a:br>
              <a:rPr lang="en-US" sz="2700"/>
            </a:br>
            <a:r>
              <a:rPr lang="zh-TW" altLang="en-US" sz="2700"/>
              <a:t>驗證連接埠安全性 </a:t>
            </a:r>
            <a:r>
              <a:rPr lang="en-US" altLang="zh-TW" sz="2700"/>
              <a:t>(</a:t>
            </a:r>
            <a:r>
              <a:rPr lang="zh-TW" altLang="en-US" sz="2700"/>
              <a:t>續</a:t>
            </a:r>
            <a:r>
              <a:rPr lang="en-US" altLang="zh-TW" sz="2700"/>
              <a:t>) </a:t>
            </a:r>
          </a:p>
        </p:txBody>
      </p:sp>
      <p:sp>
        <p:nvSpPr>
          <p:cNvPr id="5" name="Content Placeholder 4">
            <a:extLst>
              <a:ext uri="{FF2B5EF4-FFF2-40B4-BE49-F238E27FC236}">
                <a16:creationId xmlns:a16="http://schemas.microsoft.com/office/drawing/2014/main" id="{1DCA471A-95BE-4486-B5CC-A86D1D782742}"/>
              </a:ext>
            </a:extLst>
          </p:cNvPr>
          <p:cNvSpPr>
            <a:spLocks noGrp="1"/>
          </p:cNvSpPr>
          <p:nvPr>
            <p:ph idx="1"/>
          </p:nvPr>
        </p:nvSpPr>
        <p:spPr>
          <a:xfrm>
            <a:off x="474663" y="1937906"/>
            <a:ext cx="3284538" cy="3341079"/>
          </a:xfrm>
        </p:spPr>
        <p:txBody>
          <a:bodyPr/>
          <a:lstStyle/>
          <a:p>
            <a:pPr marL="0" indent="0" algn="l"/>
            <a:r>
              <a:rPr lang="zh-TW" altLang="en-US" sz="1600">
                <a:solidFill>
                  <a:srgbClr val="000000"/>
                </a:solidFill>
              </a:rPr>
              <a:t>若要驗證 </a:t>
            </a:r>
            <a:r>
              <a:rPr lang="en-US" altLang="zh-TW" sz="1600">
                <a:solidFill>
                  <a:srgbClr val="000000"/>
                </a:solidFill>
              </a:rPr>
              <a:t>MAC </a:t>
            </a:r>
            <a:r>
              <a:rPr lang="zh-TW" altLang="en-US" sz="1600">
                <a:solidFill>
                  <a:srgbClr val="000000"/>
                </a:solidFill>
              </a:rPr>
              <a:t>位址是否 “粘貼” 到設定檔，請使用 </a:t>
            </a:r>
            <a:r>
              <a:rPr lang="en-US" altLang="zh-TW" sz="1600" b="1">
                <a:solidFill>
                  <a:srgbClr val="000000"/>
                </a:solidFill>
              </a:rPr>
              <a:t>show run</a:t>
            </a:r>
            <a:r>
              <a:rPr lang="zh-TW" altLang="en-US" sz="1600">
                <a:solidFill>
                  <a:srgbClr val="000000"/>
                </a:solidFill>
              </a:rPr>
              <a:t> 指令，如 </a:t>
            </a:r>
            <a:r>
              <a:rPr lang="en-US" altLang="zh-TW" sz="1600">
                <a:solidFill>
                  <a:srgbClr val="000000"/>
                </a:solidFill>
              </a:rPr>
              <a:t>FastEthernet 0/19 </a:t>
            </a:r>
            <a:r>
              <a:rPr lang="zh-TW" altLang="en-US" sz="1600">
                <a:solidFill>
                  <a:srgbClr val="000000"/>
                </a:solidFill>
              </a:rPr>
              <a:t>範例所示。</a:t>
            </a:r>
          </a:p>
        </p:txBody>
      </p:sp>
      <p:pic>
        <p:nvPicPr>
          <p:cNvPr id="4" name="Picture 3">
            <a:extLst>
              <a:ext uri="{FF2B5EF4-FFF2-40B4-BE49-F238E27FC236}">
                <a16:creationId xmlns:a16="http://schemas.microsoft.com/office/drawing/2014/main" id="{86E12795-C168-4835-858E-236A55D82EAB}"/>
              </a:ext>
            </a:extLst>
          </p:cNvPr>
          <p:cNvPicPr>
            <a:picLocks noChangeAspect="1"/>
          </p:cNvPicPr>
          <p:nvPr/>
        </p:nvPicPr>
        <p:blipFill>
          <a:blip r:embed="rId3"/>
          <a:stretch>
            <a:fillRect/>
          </a:stretch>
        </p:blipFill>
        <p:spPr>
          <a:xfrm>
            <a:off x="3872923" y="2362200"/>
            <a:ext cx="4686300" cy="2133600"/>
          </a:xfrm>
          <a:prstGeom prst="rect">
            <a:avLst/>
          </a:prstGeom>
        </p:spPr>
      </p:pic>
      <p:sp>
        <p:nvSpPr>
          <p:cNvPr id="2" name="投影片編號版面配置區 1"/>
          <p:cNvSpPr>
            <a:spLocks noGrp="1"/>
          </p:cNvSpPr>
          <p:nvPr>
            <p:ph type="sldNum" sz="quarter" idx="12"/>
          </p:nvPr>
        </p:nvSpPr>
        <p:spPr/>
        <p:txBody>
          <a:bodyPr/>
          <a:lstStyle/>
          <a:p>
            <a:fld id="{4FAB73BC-B049-4115-A692-8D63A059BFB8}" type="slidenum">
              <a:rPr lang="en-US" smtClean="0"/>
              <a:t>810</a:t>
            </a:fld>
            <a:endParaRPr lang="en-US"/>
          </a:p>
        </p:txBody>
      </p:sp>
    </p:spTree>
    <p:extLst>
      <p:ext uri="{BB962C8B-B14F-4D97-AF65-F5344CB8AC3E}">
        <p14:creationId xmlns:p14="http://schemas.microsoft.com/office/powerpoint/2010/main" val="67533243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811.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noAutofit/>
          </a:bodyPr>
          <a:lstStyle/>
          <a:p>
            <a:pPr marL="169859" indent="-169859">
              <a:spcAft>
                <a:spcPts val="600"/>
              </a:spcAft>
              <a:buFont typeface="Wingdings" panose="05000000000000000000" pitchFamily="2" charset="2"/>
            </a:pPr>
            <a:r>
              <a:rPr lang="zh-TW" altLang="en-US" sz="2700"/>
              <a:t>實作連接埠安全性</a:t>
            </a:r>
            <a:br>
              <a:rPr lang="en-US" sz="2700"/>
            </a:br>
            <a:r>
              <a:rPr lang="zh-TW" altLang="en-US" sz="2700"/>
              <a:t>驗證連接埠安全性 </a:t>
            </a:r>
            <a:r>
              <a:rPr lang="en-US" altLang="zh-TW" sz="2700"/>
              <a:t>(</a:t>
            </a:r>
            <a:r>
              <a:rPr lang="zh-TW" altLang="en-US" sz="2700"/>
              <a:t>續</a:t>
            </a:r>
            <a:r>
              <a:rPr lang="en-US" altLang="zh-TW" sz="2700"/>
              <a:t>) </a:t>
            </a:r>
          </a:p>
        </p:txBody>
      </p:sp>
      <p:sp>
        <p:nvSpPr>
          <p:cNvPr id="5" name="Content Placeholder 4">
            <a:extLst>
              <a:ext uri="{FF2B5EF4-FFF2-40B4-BE49-F238E27FC236}">
                <a16:creationId xmlns:a16="http://schemas.microsoft.com/office/drawing/2014/main" id="{1DCA471A-95BE-4486-B5CC-A86D1D782742}"/>
              </a:ext>
            </a:extLst>
          </p:cNvPr>
          <p:cNvSpPr>
            <a:spLocks noGrp="1"/>
          </p:cNvSpPr>
          <p:nvPr>
            <p:ph idx="1"/>
          </p:nvPr>
        </p:nvSpPr>
        <p:spPr>
          <a:xfrm>
            <a:off x="474663" y="1937906"/>
            <a:ext cx="3284538" cy="3341079"/>
          </a:xfrm>
        </p:spPr>
        <p:txBody>
          <a:bodyPr/>
          <a:lstStyle/>
          <a:p>
            <a:pPr marL="0" indent="0" algn="l"/>
            <a:r>
              <a:rPr lang="zh-TW" altLang="en-US" sz="1600">
                <a:solidFill>
                  <a:srgbClr val="000000"/>
                </a:solidFill>
              </a:rPr>
              <a:t>若要顯示在所有交換器介面上手動設定或動態學習的所有安全 </a:t>
            </a:r>
            <a:r>
              <a:rPr lang="en-US" altLang="zh-TW" sz="1600">
                <a:solidFill>
                  <a:srgbClr val="000000"/>
                </a:solidFill>
              </a:rPr>
              <a:t>MAC </a:t>
            </a:r>
            <a:r>
              <a:rPr lang="zh-TW" altLang="en-US" sz="1600">
                <a:solidFill>
                  <a:srgbClr val="000000"/>
                </a:solidFill>
              </a:rPr>
              <a:t>位址，請使用 </a:t>
            </a:r>
            <a:r>
              <a:rPr lang="en-US" altLang="zh-TW" sz="1600" b="1">
                <a:solidFill>
                  <a:srgbClr val="000000"/>
                </a:solidFill>
              </a:rPr>
              <a:t>show port-security address</a:t>
            </a:r>
            <a:r>
              <a:rPr lang="zh-TW" altLang="en-US" sz="1600">
                <a:solidFill>
                  <a:srgbClr val="000000"/>
                </a:solidFill>
              </a:rPr>
              <a:t> 指令，如範例所示。</a:t>
            </a:r>
          </a:p>
        </p:txBody>
      </p:sp>
      <p:pic>
        <p:nvPicPr>
          <p:cNvPr id="2" name="Picture 1">
            <a:extLst>
              <a:ext uri="{FF2B5EF4-FFF2-40B4-BE49-F238E27FC236}">
                <a16:creationId xmlns:a16="http://schemas.microsoft.com/office/drawing/2014/main" id="{BF305B6F-6776-426A-A059-C8ED4818A388}"/>
              </a:ext>
            </a:extLst>
          </p:cNvPr>
          <p:cNvPicPr>
            <a:picLocks noChangeAspect="1"/>
          </p:cNvPicPr>
          <p:nvPr/>
        </p:nvPicPr>
        <p:blipFill>
          <a:blip r:embed="rId3"/>
          <a:stretch>
            <a:fillRect/>
          </a:stretch>
        </p:blipFill>
        <p:spPr>
          <a:xfrm>
            <a:off x="3693824" y="2260657"/>
            <a:ext cx="5229225" cy="2695575"/>
          </a:xfrm>
          <a:prstGeom prst="rect">
            <a:avLst/>
          </a:prstGeom>
        </p:spPr>
      </p:pic>
      <p:sp>
        <p:nvSpPr>
          <p:cNvPr id="4" name="投影片編號版面配置區 3"/>
          <p:cNvSpPr>
            <a:spLocks noGrp="1"/>
          </p:cNvSpPr>
          <p:nvPr>
            <p:ph type="sldNum" sz="quarter" idx="12"/>
          </p:nvPr>
        </p:nvSpPr>
        <p:spPr/>
        <p:txBody>
          <a:bodyPr/>
          <a:lstStyle/>
          <a:p>
            <a:fld id="{4FAB73BC-B049-4115-A692-8D63A059BFB8}" type="slidenum">
              <a:rPr lang="en-US" smtClean="0"/>
              <a:t>811</a:t>
            </a:fld>
            <a:endParaRPr lang="en-US"/>
          </a:p>
        </p:txBody>
      </p:sp>
    </p:spTree>
    <p:extLst>
      <p:ext uri="{BB962C8B-B14F-4D97-AF65-F5344CB8AC3E}">
        <p14:creationId xmlns:p14="http://schemas.microsoft.com/office/powerpoint/2010/main" val="393434078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812.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ctrTitle"/>
          </p:nvPr>
        </p:nvSpPr>
        <p:spPr>
          <a:xfrm>
            <a:off x="416425" y="2645410"/>
            <a:ext cx="7848344" cy="929640"/>
          </a:xfrm>
        </p:spPr>
        <p:txBody>
          <a:bodyPr/>
          <a:lstStyle/>
          <a:p>
            <a:pPr rtl="0"/>
            <a:r>
              <a:rPr lang="en-US" altLang="zh-TW" smtClean="0">
                <a:solidFill>
                  <a:schemeClr val="accent5">
                    <a:lumMod val="40000"/>
                    <a:lumOff val="60000"/>
                  </a:schemeClr>
                </a:solidFill>
              </a:rPr>
              <a:t>28</a:t>
            </a:r>
            <a:r>
              <a:rPr lang="zh-TW" smtClean="0">
                <a:solidFill>
                  <a:schemeClr val="accent5">
                    <a:lumMod val="40000"/>
                    <a:lumOff val="60000"/>
                  </a:schemeClr>
                </a:solidFill>
              </a:rPr>
              <a:t>.</a:t>
            </a:r>
            <a:r>
              <a:rPr lang="zh-TW">
                <a:solidFill>
                  <a:schemeClr val="accent5">
                    <a:lumMod val="40000"/>
                    <a:lumOff val="60000"/>
                  </a:schemeClr>
                </a:solidFill>
              </a:rPr>
              <a:t>2 緩解 VLAN 攻擊</a:t>
            </a:r>
          </a:p>
        </p:txBody>
      </p:sp>
    </p:spTree>
    <p:custDataLst>
      <p:tags r:id="rId3"/>
    </p:custDataLst>
    <p:extLst>
      <p:ext uri="{BB962C8B-B14F-4D97-AF65-F5344CB8AC3E}">
        <p14:creationId xmlns:p14="http://schemas.microsoft.com/office/powerpoint/2010/main" val="1942162790"/>
      </p:ext>
    </p:extLst>
  </p:cSld>
  <p:clrMapOvr>
    <a:masterClrMapping/>
  </p:clrMapOvr>
  <p:transition spd="slow">
    <p:wipe/>
  </p:transition>
  <p:timing/>
</p:sld>
</file>

<file path=ppt/slides/slide813.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noAutofit/>
          </a:bodyPr>
          <a:lstStyle/>
          <a:p>
            <a:pPr marL="169859" indent="-169859">
              <a:spcAft>
                <a:spcPts val="600"/>
              </a:spcAft>
              <a:buFont typeface="Wingdings" panose="05000000000000000000" pitchFamily="2" charset="2"/>
            </a:pPr>
            <a:r>
              <a:rPr lang="en-US" altLang="zh-TW" sz="2700" smtClean="0"/>
              <a:t>28.2</a:t>
            </a:r>
            <a:r>
              <a:rPr lang="zh-TW" altLang="en-US" sz="2700" smtClean="0"/>
              <a:t>緩</a:t>
            </a:r>
            <a:r>
              <a:rPr lang="zh-TW" altLang="en-US" sz="2700"/>
              <a:t>解 </a:t>
            </a:r>
            <a:r>
              <a:rPr lang="en-US" altLang="zh-TW" sz="2700"/>
              <a:t>VLAN </a:t>
            </a:r>
            <a:r>
              <a:rPr lang="zh-TW" altLang="en-US" sz="2700"/>
              <a:t>攻擊</a:t>
            </a:r>
            <a:br>
              <a:rPr lang="en-US" sz="2700"/>
            </a:br>
            <a:r>
              <a:rPr lang="en-US" altLang="zh-TW" sz="2700"/>
              <a:t>VLAN </a:t>
            </a:r>
            <a:r>
              <a:rPr lang="zh-TW" altLang="en-US" sz="2700"/>
              <a:t>攻擊復習</a:t>
            </a:r>
          </a:p>
        </p:txBody>
      </p:sp>
      <p:sp>
        <p:nvSpPr>
          <p:cNvPr id="6" name="Content Placeholder 5">
            <a:extLst>
              <a:ext uri="{FF2B5EF4-FFF2-40B4-BE49-F238E27FC236}">
                <a16:creationId xmlns:a16="http://schemas.microsoft.com/office/drawing/2014/main" id="{5400C982-0294-4935-8BA0-4271BA6D6B9E}"/>
              </a:ext>
            </a:extLst>
          </p:cNvPr>
          <p:cNvSpPr>
            <a:spLocks noGrp="1"/>
          </p:cNvSpPr>
          <p:nvPr>
            <p:ph idx="1"/>
          </p:nvPr>
        </p:nvSpPr>
        <p:spPr>
          <a:xfrm>
            <a:off x="474662" y="1589088"/>
            <a:ext cx="8280057" cy="3689897"/>
          </a:xfrm>
        </p:spPr>
        <p:txBody>
          <a:bodyPr/>
          <a:lstStyle/>
          <a:p>
            <a:pPr marL="0" indent="0" algn="l"/>
            <a:r>
              <a:rPr lang="en-US" altLang="zh-TW" sz="1600">
                <a:solidFill>
                  <a:srgbClr val="000000"/>
                </a:solidFill>
              </a:rPr>
              <a:t>VLAN </a:t>
            </a:r>
            <a:r>
              <a:rPr lang="zh-TW" altLang="en-US" sz="1600">
                <a:solidFill>
                  <a:srgbClr val="000000"/>
                </a:solidFill>
              </a:rPr>
              <a:t>跳躍攻擊可以使用下列三種方式之一來啟動：</a:t>
            </a:r>
          </a:p>
          <a:p>
            <a:pPr marL="285743" indent="-285743" algn="l">
              <a:buFont typeface="Arial" panose="020b0604020202020204" pitchFamily="34" charset="0"/>
              <a:buChar char="•"/>
            </a:pPr>
            <a:r>
              <a:rPr lang="zh-TW" altLang="en-US" sz="1600">
                <a:solidFill>
                  <a:srgbClr val="000000"/>
                </a:solidFill>
              </a:rPr>
              <a:t>來自攻擊主機的詐騙 </a:t>
            </a:r>
            <a:r>
              <a:rPr lang="en-US" altLang="zh-TW" sz="1600">
                <a:solidFill>
                  <a:srgbClr val="000000"/>
                </a:solidFill>
              </a:rPr>
              <a:t>DTP </a:t>
            </a:r>
            <a:r>
              <a:rPr lang="zh-TW" altLang="en-US" sz="1600">
                <a:solidFill>
                  <a:srgbClr val="000000"/>
                </a:solidFill>
              </a:rPr>
              <a:t>訊息導致交換器進入中繼模式。從這裡，攻擊者可以傳送標記為目的 </a:t>
            </a:r>
            <a:r>
              <a:rPr lang="en-US" altLang="zh-TW" sz="1600">
                <a:solidFill>
                  <a:srgbClr val="000000"/>
                </a:solidFill>
              </a:rPr>
              <a:t>VLAN </a:t>
            </a:r>
            <a:r>
              <a:rPr lang="zh-TW" altLang="en-US" sz="1600">
                <a:solidFill>
                  <a:srgbClr val="000000"/>
                </a:solidFill>
              </a:rPr>
              <a:t>的流量，然後交換器將封包傳送到目的地。</a:t>
            </a:r>
          </a:p>
          <a:p>
            <a:pPr marL="285743" indent="-285743" algn="l">
              <a:buFont typeface="Arial" panose="020b0604020202020204" pitchFamily="34" charset="0"/>
              <a:buChar char="•"/>
            </a:pPr>
            <a:r>
              <a:rPr lang="zh-TW" altLang="en-US" sz="1600">
                <a:solidFill>
                  <a:srgbClr val="000000"/>
                </a:solidFill>
              </a:rPr>
              <a:t>介紹惡意交換器和啟用中繼。然後，攻擊者可以從惡意交換器訪問受害者交換器上的所有 </a:t>
            </a:r>
            <a:r>
              <a:rPr lang="en-US" altLang="zh-TW" sz="1600">
                <a:solidFill>
                  <a:srgbClr val="000000"/>
                </a:solidFill>
              </a:rPr>
              <a:t>VLAN</a:t>
            </a:r>
            <a:r>
              <a:rPr lang="zh-TW" altLang="en-US" sz="1600">
                <a:solidFill>
                  <a:srgbClr val="000000"/>
                </a:solidFill>
              </a:rPr>
              <a:t>。</a:t>
            </a:r>
          </a:p>
          <a:p>
            <a:pPr marL="285743" indent="-285743" algn="l">
              <a:buFont typeface="Arial" panose="020b0604020202020204" pitchFamily="34" charset="0"/>
              <a:buChar char="•"/>
            </a:pPr>
            <a:r>
              <a:rPr lang="zh-TW" altLang="en-US" sz="1600">
                <a:solidFill>
                  <a:srgbClr val="000000"/>
                </a:solidFill>
              </a:rPr>
              <a:t>另一種類型的 </a:t>
            </a:r>
            <a:r>
              <a:rPr lang="en-US" altLang="zh-TW" sz="1600">
                <a:solidFill>
                  <a:srgbClr val="000000"/>
                </a:solidFill>
              </a:rPr>
              <a:t>VLAN </a:t>
            </a:r>
            <a:r>
              <a:rPr lang="zh-TW" altLang="en-US" sz="1600">
                <a:solidFill>
                  <a:srgbClr val="000000"/>
                </a:solidFill>
              </a:rPr>
              <a:t>跳躍攻擊是雙重標籤（或雙重封裝）攻擊。這項攻擊利用大部分交換器上的硬體運作方式。</a:t>
            </a:r>
          </a:p>
          <a:p>
            <a:pPr marL="285743" indent="-285743" algn="l">
              <a:buFont typeface="Arial" panose="020b0604020202020204" pitchFamily="34" charset="0"/>
              <a:buChar char="•"/>
            </a:pPr>
            <a:endParaRPr lang="en-US" sz="1600">
              <a:solidFill>
                <a:srgbClr val="000000"/>
              </a:solidFill>
            </a:endParaRPr>
          </a:p>
        </p:txBody>
      </p:sp>
      <p:sp>
        <p:nvSpPr>
          <p:cNvPr id="2" name="投影片編號版面配置區 1"/>
          <p:cNvSpPr>
            <a:spLocks noGrp="1"/>
          </p:cNvSpPr>
          <p:nvPr>
            <p:ph type="sldNum" sz="quarter" idx="12"/>
          </p:nvPr>
        </p:nvSpPr>
        <p:spPr/>
        <p:txBody>
          <a:bodyPr/>
          <a:lstStyle/>
          <a:p>
            <a:fld id="{4FAB73BC-B049-4115-A692-8D63A059BFB8}" type="slidenum">
              <a:rPr lang="en-US" smtClean="0"/>
              <a:t>813</a:t>
            </a:fld>
            <a:endParaRPr lang="en-US"/>
          </a:p>
        </p:txBody>
      </p:sp>
    </p:spTree>
    <p:extLst>
      <p:ext uri="{BB962C8B-B14F-4D97-AF65-F5344CB8AC3E}">
        <p14:creationId xmlns:p14="http://schemas.microsoft.com/office/powerpoint/2010/main" val="382900842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814.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noAutofit/>
          </a:bodyPr>
          <a:lstStyle/>
          <a:p>
            <a:pPr marL="169859" indent="-169859">
              <a:spcAft>
                <a:spcPts val="600"/>
              </a:spcAft>
              <a:buFont typeface="Wingdings" panose="05000000000000000000" pitchFamily="2" charset="2"/>
            </a:pPr>
            <a:r>
              <a:rPr lang="en-US" altLang="zh-TW" sz="2700"/>
              <a:t>28.2</a:t>
            </a:r>
            <a:r>
              <a:rPr lang="zh-TW" altLang="en-US" sz="2700" smtClean="0"/>
              <a:t>緩</a:t>
            </a:r>
            <a:r>
              <a:rPr lang="zh-TW" altLang="en-US" sz="2700"/>
              <a:t>解 </a:t>
            </a:r>
            <a:r>
              <a:rPr lang="en-US" altLang="zh-TW" sz="2700"/>
              <a:t>VLAN </a:t>
            </a:r>
            <a:r>
              <a:rPr lang="zh-TW" altLang="en-US" sz="2700"/>
              <a:t>攻擊</a:t>
            </a:r>
            <a:br>
              <a:rPr lang="en-US" sz="2700"/>
            </a:br>
            <a:r>
              <a:rPr lang="zh-TW" altLang="en-US" sz="2700"/>
              <a:t>緩解 </a:t>
            </a:r>
            <a:r>
              <a:rPr lang="en-US" altLang="zh-TW" sz="2700"/>
              <a:t>VLAN </a:t>
            </a:r>
            <a:r>
              <a:rPr lang="zh-TW" altLang="en-US" sz="2700"/>
              <a:t>跳躍攻擊的步驟</a:t>
            </a:r>
          </a:p>
        </p:txBody>
      </p:sp>
      <p:sp>
        <p:nvSpPr>
          <p:cNvPr id="6" name="Content Placeholder 5">
            <a:extLst>
              <a:ext uri="{FF2B5EF4-FFF2-40B4-BE49-F238E27FC236}">
                <a16:creationId xmlns:a16="http://schemas.microsoft.com/office/drawing/2014/main" id="{5400C982-0294-4935-8BA0-4271BA6D6B9E}"/>
              </a:ext>
            </a:extLst>
          </p:cNvPr>
          <p:cNvSpPr>
            <a:spLocks noGrp="1"/>
          </p:cNvSpPr>
          <p:nvPr>
            <p:ph idx="1"/>
          </p:nvPr>
        </p:nvSpPr>
        <p:spPr>
          <a:xfrm>
            <a:off x="474663" y="1589088"/>
            <a:ext cx="4943158" cy="3689897"/>
          </a:xfrm>
        </p:spPr>
        <p:txBody>
          <a:bodyPr/>
          <a:lstStyle/>
          <a:p>
            <a:pPr marL="0" indent="0" algn="l"/>
            <a:r>
              <a:rPr lang="zh-TW" altLang="en-US" sz="1600">
                <a:solidFill>
                  <a:srgbClr val="000000"/>
                </a:solidFill>
              </a:rPr>
              <a:t>請使用下列步驟來減輕 </a:t>
            </a:r>
            <a:r>
              <a:rPr lang="en-US" altLang="zh-TW" sz="1600">
                <a:solidFill>
                  <a:srgbClr val="000000"/>
                </a:solidFill>
              </a:rPr>
              <a:t>VLAN </a:t>
            </a:r>
            <a:r>
              <a:rPr lang="zh-TW" altLang="en-US" sz="1600">
                <a:solidFill>
                  <a:srgbClr val="000000"/>
                </a:solidFill>
              </a:rPr>
              <a:t>跳躍攻擊：</a:t>
            </a:r>
          </a:p>
          <a:p>
            <a:pPr marL="73083" lvl="1" indent="0">
              <a:buNone/>
            </a:pPr>
            <a:r>
              <a:rPr lang="zh-TW" b="1">
                <a:solidFill>
                  <a:srgbClr val="000000"/>
                </a:solidFill>
              </a:rPr>
              <a:t>步驟 1</a:t>
            </a:r>
            <a:r>
              <a:rPr lang="zh-TW">
                <a:solidFill>
                  <a:srgbClr val="000000"/>
                </a:solidFill>
              </a:rPr>
              <a:t>：使用 </a:t>
            </a:r>
            <a:r>
              <a:rPr lang="zh-TW" b="1">
                <a:solidFill>
                  <a:srgbClr val="000000"/>
                </a:solidFill>
              </a:rPr>
              <a:t>switchport mode access</a:t>
            </a:r>
            <a:r>
              <a:rPr lang="zh-TW">
                <a:solidFill>
                  <a:srgbClr val="000000"/>
                </a:solidFill>
              </a:rPr>
              <a:t> 介面設定命令，停用非中繼連接埠上的 DTP (自動中繼) 協商  。 </a:t>
            </a:r>
          </a:p>
          <a:p>
            <a:pPr marL="73083" lvl="1" indent="0">
              <a:buNone/>
            </a:pPr>
            <a:r>
              <a:rPr lang="zh-TW" b="1">
                <a:solidFill>
                  <a:srgbClr val="000000"/>
                </a:solidFill>
              </a:rPr>
              <a:t>步驟 2</a:t>
            </a:r>
            <a:r>
              <a:rPr lang="zh-TW">
                <a:solidFill>
                  <a:srgbClr val="000000"/>
                </a:solidFill>
              </a:rPr>
              <a:t>：停用未使用的連接埠，並將它們放在未使用的 VLAN 中。 </a:t>
            </a:r>
          </a:p>
          <a:p>
            <a:pPr marL="73083" lvl="1" indent="0">
              <a:buNone/>
            </a:pPr>
            <a:r>
              <a:rPr lang="zh-TW" b="1">
                <a:solidFill>
                  <a:srgbClr val="000000"/>
                </a:solidFill>
              </a:rPr>
              <a:t>步驟 3</a:t>
            </a:r>
            <a:r>
              <a:rPr lang="zh-TW">
                <a:solidFill>
                  <a:srgbClr val="000000"/>
                </a:solidFill>
              </a:rPr>
              <a:t>：通過使用 switchport mode trunk 命令手動啟用中繼連接埠上的中繼鏈接  。 </a:t>
            </a:r>
          </a:p>
          <a:p>
            <a:pPr marL="73083" lvl="1" indent="0">
              <a:buNone/>
            </a:pPr>
            <a:r>
              <a:rPr lang="zh-TW" b="1">
                <a:solidFill>
                  <a:srgbClr val="000000"/>
                </a:solidFill>
              </a:rPr>
              <a:t>步驟 4</a:t>
            </a:r>
            <a:r>
              <a:rPr lang="zh-TW">
                <a:solidFill>
                  <a:srgbClr val="000000"/>
                </a:solidFill>
              </a:rPr>
              <a:t>：停用 DTP (自動中繼) 協商中繼連接埠的協商，藉由使用 </a:t>
            </a:r>
            <a:r>
              <a:rPr lang="zh-TW" b="1">
                <a:solidFill>
                  <a:srgbClr val="000000"/>
                </a:solidFill>
              </a:rPr>
              <a:t>switchport nonegotiate</a:t>
            </a:r>
            <a:r>
              <a:rPr lang="zh-TW">
                <a:solidFill>
                  <a:srgbClr val="000000"/>
                </a:solidFill>
              </a:rPr>
              <a:t> 指令。 </a:t>
            </a:r>
          </a:p>
          <a:p>
            <a:pPr marL="73083" lvl="1" indent="0">
              <a:buNone/>
            </a:pPr>
            <a:r>
              <a:rPr lang="zh-TW" b="1">
                <a:solidFill>
                  <a:srgbClr val="000000"/>
                </a:solidFill>
              </a:rPr>
              <a:t>步驟 5</a:t>
            </a:r>
            <a:r>
              <a:rPr lang="zh-TW">
                <a:solidFill>
                  <a:srgbClr val="000000"/>
                </a:solidFill>
              </a:rPr>
              <a:t>：通過使用 </a:t>
            </a:r>
            <a:r>
              <a:rPr lang="zh-TW" b="1">
                <a:solidFill>
                  <a:srgbClr val="000000"/>
                </a:solidFill>
              </a:rPr>
              <a:t>switchport trunk native vlan</a:t>
            </a:r>
            <a:r>
              <a:rPr lang="zh-TW">
                <a:solidFill>
                  <a:srgbClr val="000000"/>
                </a:solidFill>
              </a:rPr>
              <a:t> </a:t>
            </a:r>
            <a:r>
              <a:rPr lang="zh-TW" i="1">
                <a:solidFill>
                  <a:srgbClr val="000000"/>
                </a:solidFill>
              </a:rPr>
              <a:t>vlan_number</a:t>
            </a:r>
            <a:r>
              <a:rPr lang="zh-TW">
                <a:solidFill>
                  <a:srgbClr val="000000"/>
                </a:solidFill>
              </a:rPr>
              <a:t>命令將本地 VLAN 設置為 VLAN 1 以外的 VLAN。</a:t>
            </a:r>
          </a:p>
          <a:p>
            <a:pPr marL="0" indent="0" algn="l"/>
            <a:endParaRPr lang="en-US" sz="1600">
              <a:solidFill>
                <a:srgbClr val="000000"/>
              </a:solidFill>
            </a:endParaRPr>
          </a:p>
        </p:txBody>
      </p:sp>
      <p:pic>
        <p:nvPicPr>
          <p:cNvPr id="2" name="Picture 1">
            <a:extLst>
              <a:ext uri="{FF2B5EF4-FFF2-40B4-BE49-F238E27FC236}">
                <a16:creationId xmlns:a16="http://schemas.microsoft.com/office/drawing/2014/main" id="{4B283275-97C2-4347-915A-A6F661DCE292}"/>
              </a:ext>
            </a:extLst>
          </p:cNvPr>
          <p:cNvPicPr>
            <a:picLocks noChangeAspect="1"/>
          </p:cNvPicPr>
          <p:nvPr/>
        </p:nvPicPr>
        <p:blipFill>
          <a:blip r:embed="rId3"/>
          <a:stretch>
            <a:fillRect/>
          </a:stretch>
        </p:blipFill>
        <p:spPr>
          <a:xfrm>
            <a:off x="5619030" y="2257365"/>
            <a:ext cx="3346622" cy="2343270"/>
          </a:xfrm>
          <a:prstGeom prst="rect">
            <a:avLst/>
          </a:prstGeom>
        </p:spPr>
      </p:pic>
      <p:sp>
        <p:nvSpPr>
          <p:cNvPr id="4" name="投影片編號版面配置區 3"/>
          <p:cNvSpPr>
            <a:spLocks noGrp="1"/>
          </p:cNvSpPr>
          <p:nvPr>
            <p:ph type="sldNum" sz="quarter" idx="12"/>
          </p:nvPr>
        </p:nvSpPr>
        <p:spPr/>
        <p:txBody>
          <a:bodyPr/>
          <a:lstStyle/>
          <a:p>
            <a:fld id="{4FAB73BC-B049-4115-A692-8D63A059BFB8}" type="slidenum">
              <a:rPr lang="en-US" smtClean="0"/>
              <a:t>814</a:t>
            </a:fld>
            <a:endParaRPr lang="en-US"/>
          </a:p>
        </p:txBody>
      </p:sp>
    </p:spTree>
    <p:extLst>
      <p:ext uri="{BB962C8B-B14F-4D97-AF65-F5344CB8AC3E}">
        <p14:creationId xmlns:p14="http://schemas.microsoft.com/office/powerpoint/2010/main" val="160343945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815.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noAutofit/>
          </a:bodyPr>
          <a:lstStyle/>
          <a:p>
            <a:pPr marL="169859" indent="-169859">
              <a:spcAft>
                <a:spcPts val="600"/>
              </a:spcAft>
              <a:buFont typeface="Wingdings" panose="05000000000000000000" pitchFamily="2" charset="2"/>
            </a:pPr>
            <a:r>
              <a:rPr lang="en-US" altLang="zh-TW" sz="2700" smtClean="0"/>
              <a:t>28.3</a:t>
            </a:r>
            <a:r>
              <a:rPr lang="zh-TW" altLang="en-US" sz="2700" smtClean="0"/>
              <a:t>緩</a:t>
            </a:r>
            <a:r>
              <a:rPr lang="zh-TW" altLang="en-US" sz="2700"/>
              <a:t>解 </a:t>
            </a:r>
            <a:r>
              <a:rPr lang="en-US" altLang="zh-TW" sz="2700"/>
              <a:t>DHCP </a:t>
            </a:r>
            <a:r>
              <a:rPr lang="zh-TW" altLang="en-US" sz="2700"/>
              <a:t>攻擊</a:t>
            </a:r>
            <a:br>
              <a:rPr lang="en-US" sz="2700"/>
            </a:br>
            <a:r>
              <a:rPr lang="en-US" altLang="zh-TW" sz="2700"/>
              <a:t>DHCP </a:t>
            </a:r>
            <a:r>
              <a:rPr lang="zh-TW" altLang="en-US" sz="2700"/>
              <a:t>攻擊復習</a:t>
            </a:r>
          </a:p>
        </p:txBody>
      </p:sp>
      <p:sp>
        <p:nvSpPr>
          <p:cNvPr id="4" name="Content Placeholder 3">
            <a:extLst>
              <a:ext uri="{FF2B5EF4-FFF2-40B4-BE49-F238E27FC236}">
                <a16:creationId xmlns:a16="http://schemas.microsoft.com/office/drawing/2014/main" id="{0C58F69B-D5FE-8D40-85B1-1B48F21BF3A7}"/>
              </a:ext>
            </a:extLst>
          </p:cNvPr>
          <p:cNvSpPr>
            <a:spLocks noGrp="1"/>
          </p:cNvSpPr>
          <p:nvPr>
            <p:ph idx="1"/>
          </p:nvPr>
        </p:nvSpPr>
        <p:spPr>
          <a:xfrm>
            <a:off x="474662" y="1589088"/>
            <a:ext cx="8280057" cy="3689897"/>
          </a:xfrm>
        </p:spPr>
        <p:txBody>
          <a:bodyPr/>
          <a:lstStyle/>
          <a:p>
            <a:pPr marL="0" indent="0" algn="l"/>
            <a:r>
              <a:rPr lang="en-US" altLang="zh-TW" sz="1600">
                <a:solidFill>
                  <a:srgbClr val="000000"/>
                </a:solidFill>
              </a:rPr>
              <a:t>DHCP </a:t>
            </a:r>
            <a:r>
              <a:rPr lang="zh-TW" altLang="en-US" sz="1600">
                <a:solidFill>
                  <a:srgbClr val="000000"/>
                </a:solidFill>
              </a:rPr>
              <a:t>飢餓攻擊的目標是攻擊工具，如 </a:t>
            </a:r>
            <a:r>
              <a:rPr lang="en-US" altLang="zh-TW" sz="1600">
                <a:solidFill>
                  <a:srgbClr val="000000"/>
                </a:solidFill>
              </a:rPr>
              <a:t>Gobbler </a:t>
            </a:r>
            <a:r>
              <a:rPr lang="zh-TW" altLang="en-US" sz="1600">
                <a:solidFill>
                  <a:srgbClr val="000000"/>
                </a:solidFill>
              </a:rPr>
              <a:t>來建立一個用於連接客戶端的拒絕服務（</a:t>
            </a:r>
            <a:r>
              <a:rPr lang="en-US" altLang="zh-TW" sz="1600">
                <a:solidFill>
                  <a:srgbClr val="000000"/>
                </a:solidFill>
              </a:rPr>
              <a:t>DoS</a:t>
            </a:r>
            <a:r>
              <a:rPr lang="zh-TW" altLang="en-US" sz="1600">
                <a:solidFill>
                  <a:srgbClr val="000000"/>
                </a:solidFill>
              </a:rPr>
              <a:t>）。 </a:t>
            </a:r>
          </a:p>
          <a:p>
            <a:pPr marL="0" indent="0" algn="l"/>
            <a:endParaRPr lang="en-US" sz="1600">
              <a:solidFill>
                <a:srgbClr val="000000"/>
              </a:solidFill>
            </a:endParaRPr>
          </a:p>
          <a:p>
            <a:pPr marL="0" indent="0" algn="l"/>
            <a:r>
              <a:rPr lang="zh-TW" altLang="en-US" sz="1600">
                <a:solidFill>
                  <a:srgbClr val="000000"/>
                </a:solidFill>
              </a:rPr>
              <a:t>回想一下 </a:t>
            </a:r>
            <a:r>
              <a:rPr lang="en-US" altLang="zh-TW" sz="1600">
                <a:solidFill>
                  <a:srgbClr val="000000"/>
                </a:solidFill>
              </a:rPr>
              <a:t>DHCP </a:t>
            </a:r>
            <a:r>
              <a:rPr lang="zh-TW" altLang="en-US" sz="1600">
                <a:solidFill>
                  <a:srgbClr val="000000"/>
                </a:solidFill>
              </a:rPr>
              <a:t>飢餓攻擊可以藉由使用連接埠安全性有效緩解，因為 </a:t>
            </a:r>
            <a:r>
              <a:rPr lang="en-US" altLang="zh-TW" sz="1600">
                <a:solidFill>
                  <a:srgbClr val="000000"/>
                </a:solidFill>
              </a:rPr>
              <a:t>Gobbler </a:t>
            </a:r>
            <a:r>
              <a:rPr lang="zh-TW" altLang="en-US" sz="1600">
                <a:solidFill>
                  <a:srgbClr val="000000"/>
                </a:solidFill>
              </a:rPr>
              <a:t>會針對每個傳送的 </a:t>
            </a:r>
            <a:r>
              <a:rPr lang="en-US" altLang="zh-TW" sz="1600">
                <a:solidFill>
                  <a:srgbClr val="000000"/>
                </a:solidFill>
              </a:rPr>
              <a:t>DHCP </a:t>
            </a:r>
            <a:r>
              <a:rPr lang="zh-TW" altLang="en-US" sz="1600">
                <a:solidFill>
                  <a:srgbClr val="000000"/>
                </a:solidFill>
              </a:rPr>
              <a:t>要求使用唯一的來源 </a:t>
            </a:r>
            <a:r>
              <a:rPr lang="en-US" altLang="zh-TW" sz="1600">
                <a:solidFill>
                  <a:srgbClr val="000000"/>
                </a:solidFill>
              </a:rPr>
              <a:t>MAC </a:t>
            </a:r>
            <a:r>
              <a:rPr lang="zh-TW" altLang="en-US" sz="1600">
                <a:solidFill>
                  <a:srgbClr val="000000"/>
                </a:solidFill>
              </a:rPr>
              <a:t>位址。不過，減輕 </a:t>
            </a:r>
            <a:r>
              <a:rPr lang="en-US" altLang="zh-TW" sz="1600">
                <a:solidFill>
                  <a:srgbClr val="000000"/>
                </a:solidFill>
              </a:rPr>
              <a:t>DHCP </a:t>
            </a:r>
            <a:r>
              <a:rPr lang="zh-TW" altLang="en-US" sz="1600">
                <a:solidFill>
                  <a:srgbClr val="000000"/>
                </a:solidFill>
              </a:rPr>
              <a:t>詐騙攻擊需要更多防護。 </a:t>
            </a:r>
          </a:p>
          <a:p>
            <a:pPr marL="0" indent="0" algn="l"/>
            <a:endParaRPr lang="en-US" sz="1600">
              <a:solidFill>
                <a:srgbClr val="000000"/>
              </a:solidFill>
            </a:endParaRPr>
          </a:p>
          <a:p>
            <a:pPr marL="0" indent="0" algn="l"/>
            <a:r>
              <a:rPr lang="en-US" altLang="zh-TW" sz="1600">
                <a:solidFill>
                  <a:srgbClr val="000000"/>
                </a:solidFill>
              </a:rPr>
              <a:t>Gobbler </a:t>
            </a:r>
            <a:r>
              <a:rPr lang="zh-TW" altLang="en-US" sz="1600">
                <a:solidFill>
                  <a:srgbClr val="000000"/>
                </a:solidFill>
              </a:rPr>
              <a:t>可以設定為使用實際的介面 </a:t>
            </a:r>
            <a:r>
              <a:rPr lang="en-US" altLang="zh-TW" sz="1600">
                <a:solidFill>
                  <a:srgbClr val="000000"/>
                </a:solidFill>
              </a:rPr>
              <a:t>MAC </a:t>
            </a:r>
            <a:r>
              <a:rPr lang="zh-TW" altLang="en-US" sz="1600">
                <a:solidFill>
                  <a:srgbClr val="000000"/>
                </a:solidFill>
              </a:rPr>
              <a:t>位址作為來源乙太網路位址，但在 </a:t>
            </a:r>
            <a:r>
              <a:rPr lang="en-US" altLang="zh-TW" sz="1600">
                <a:solidFill>
                  <a:srgbClr val="000000"/>
                </a:solidFill>
              </a:rPr>
              <a:t>DHCP </a:t>
            </a:r>
            <a:r>
              <a:rPr lang="zh-TW" altLang="en-US" sz="1600">
                <a:solidFill>
                  <a:srgbClr val="000000"/>
                </a:solidFill>
              </a:rPr>
              <a:t>負載中指定不同的乙太網路位址。這將使連接埠安全無效，因為來源 </a:t>
            </a:r>
            <a:r>
              <a:rPr lang="en-US" altLang="zh-TW" sz="1600">
                <a:solidFill>
                  <a:srgbClr val="000000"/>
                </a:solidFill>
              </a:rPr>
              <a:t>MAC </a:t>
            </a:r>
            <a:r>
              <a:rPr lang="zh-TW" altLang="en-US" sz="1600">
                <a:solidFill>
                  <a:srgbClr val="000000"/>
                </a:solidFill>
              </a:rPr>
              <a:t>地址將是合法的。</a:t>
            </a:r>
          </a:p>
          <a:p>
            <a:pPr marL="285743" indent="-285743" algn="l">
              <a:buFont typeface="Arial" panose="020b0604020202020204" pitchFamily="34" charset="0"/>
              <a:buChar char="•"/>
            </a:pPr>
            <a:endParaRPr lang="en-US" sz="1600">
              <a:solidFill>
                <a:srgbClr val="000000"/>
              </a:solidFill>
            </a:endParaRPr>
          </a:p>
          <a:p>
            <a:pPr marL="0" indent="0" algn="l"/>
            <a:r>
              <a:rPr lang="en-US" altLang="zh-TW" sz="1600">
                <a:solidFill>
                  <a:srgbClr val="000000"/>
                </a:solidFill>
              </a:rPr>
              <a:t>DHCP </a:t>
            </a:r>
            <a:r>
              <a:rPr lang="zh-TW" altLang="en-US" sz="1600">
                <a:solidFill>
                  <a:srgbClr val="000000"/>
                </a:solidFill>
              </a:rPr>
              <a:t>詐騙攻擊可以藉由在信任的連接埠上使用 </a:t>
            </a:r>
            <a:r>
              <a:rPr lang="en-US" altLang="zh-TW" sz="1600">
                <a:solidFill>
                  <a:srgbClr val="000000"/>
                </a:solidFill>
              </a:rPr>
              <a:t>DHCP </a:t>
            </a:r>
            <a:r>
              <a:rPr lang="zh-TW" altLang="en-US" sz="1600">
                <a:solidFill>
                  <a:srgbClr val="000000"/>
                </a:solidFill>
              </a:rPr>
              <a:t>偵聽來減輕。</a:t>
            </a:r>
          </a:p>
          <a:p>
            <a:pPr marL="285743" indent="-285743" algn="l">
              <a:buFont typeface="Arial" panose="020b0604020202020204" pitchFamily="34" charset="0"/>
              <a:buChar char="•"/>
            </a:pPr>
            <a:endParaRPr lang="en-US" sz="1600">
              <a:solidFill>
                <a:srgbClr val="000000"/>
              </a:solidFill>
            </a:endParaRPr>
          </a:p>
        </p:txBody>
      </p:sp>
      <p:sp>
        <p:nvSpPr>
          <p:cNvPr id="2" name="投影片編號版面配置區 1"/>
          <p:cNvSpPr>
            <a:spLocks noGrp="1"/>
          </p:cNvSpPr>
          <p:nvPr>
            <p:ph type="sldNum" sz="quarter" idx="12"/>
          </p:nvPr>
        </p:nvSpPr>
        <p:spPr/>
        <p:txBody>
          <a:bodyPr/>
          <a:lstStyle/>
          <a:p>
            <a:fld id="{4FAB73BC-B049-4115-A692-8D63A059BFB8}" type="slidenum">
              <a:rPr lang="en-US" smtClean="0"/>
              <a:t>815</a:t>
            </a:fld>
            <a:endParaRPr lang="en-US"/>
          </a:p>
        </p:txBody>
      </p:sp>
    </p:spTree>
    <p:extLst>
      <p:ext uri="{BB962C8B-B14F-4D97-AF65-F5344CB8AC3E}">
        <p14:creationId xmlns:p14="http://schemas.microsoft.com/office/powerpoint/2010/main" val="345116956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816.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noAutofit/>
          </a:bodyPr>
          <a:lstStyle/>
          <a:p>
            <a:pPr marL="169859" indent="-169859">
              <a:spcAft>
                <a:spcPts val="600"/>
              </a:spcAft>
              <a:buFont typeface="Wingdings" panose="05000000000000000000" pitchFamily="2" charset="2"/>
            </a:pPr>
            <a:r>
              <a:rPr lang="en-US" altLang="zh-TW" sz="2700"/>
              <a:t>28.3</a:t>
            </a:r>
            <a:r>
              <a:rPr lang="zh-TW" altLang="en-US" sz="2700" smtClean="0"/>
              <a:t>緩</a:t>
            </a:r>
            <a:r>
              <a:rPr lang="zh-TW" altLang="en-US" sz="2700"/>
              <a:t>解 </a:t>
            </a:r>
            <a:r>
              <a:rPr lang="en-US" altLang="zh-TW" sz="2700"/>
              <a:t>DHCP </a:t>
            </a:r>
            <a:r>
              <a:rPr lang="zh-TW" altLang="en-US" sz="2700"/>
              <a:t>攻擊</a:t>
            </a:r>
            <a:br>
              <a:rPr lang="en-US" sz="2700"/>
            </a:br>
            <a:r>
              <a:rPr lang="en-US" altLang="zh-TW" sz="2700"/>
              <a:t>DHCP </a:t>
            </a:r>
            <a:r>
              <a:rPr lang="zh-TW" altLang="en-US" sz="2700"/>
              <a:t>偵聽</a:t>
            </a:r>
          </a:p>
        </p:txBody>
      </p:sp>
      <p:sp>
        <p:nvSpPr>
          <p:cNvPr id="5" name="Content Placeholder 4">
            <a:extLst>
              <a:ext uri="{FF2B5EF4-FFF2-40B4-BE49-F238E27FC236}">
                <a16:creationId xmlns:a16="http://schemas.microsoft.com/office/drawing/2014/main" id="{8C7F84D1-2945-D742-9064-CE0075D0E541}"/>
              </a:ext>
            </a:extLst>
          </p:cNvPr>
          <p:cNvSpPr>
            <a:spLocks noGrp="1"/>
          </p:cNvSpPr>
          <p:nvPr>
            <p:ph idx="1"/>
          </p:nvPr>
        </p:nvSpPr>
        <p:spPr>
          <a:xfrm>
            <a:off x="474662" y="1589088"/>
            <a:ext cx="8280057" cy="3689897"/>
          </a:xfrm>
        </p:spPr>
        <p:txBody>
          <a:bodyPr/>
          <a:lstStyle/>
          <a:p>
            <a:pPr marL="0" indent="0" algn="l"/>
            <a:r>
              <a:rPr lang="en-US" altLang="zh-TW" sz="1600">
                <a:solidFill>
                  <a:srgbClr val="000000"/>
                </a:solidFill>
              </a:rPr>
              <a:t>DHCP </a:t>
            </a:r>
            <a:r>
              <a:rPr lang="zh-TW" altLang="en-US" sz="1600">
                <a:solidFill>
                  <a:srgbClr val="000000"/>
                </a:solidFill>
              </a:rPr>
              <a:t>偵聽會過濾 </a:t>
            </a:r>
            <a:r>
              <a:rPr lang="en-US" altLang="zh-TW" sz="1600">
                <a:solidFill>
                  <a:srgbClr val="000000"/>
                </a:solidFill>
              </a:rPr>
              <a:t>DHCP </a:t>
            </a:r>
            <a:r>
              <a:rPr lang="zh-TW" altLang="en-US" sz="1600">
                <a:solidFill>
                  <a:srgbClr val="000000"/>
                </a:solidFill>
              </a:rPr>
              <a:t>訊息和速率限制不受信任的連接埠上的 </a:t>
            </a:r>
            <a:r>
              <a:rPr lang="en-US" altLang="zh-TW" sz="1600">
                <a:solidFill>
                  <a:srgbClr val="000000"/>
                </a:solidFill>
              </a:rPr>
              <a:t>DHCP </a:t>
            </a:r>
            <a:r>
              <a:rPr lang="zh-TW" altLang="en-US" sz="1600">
                <a:solidFill>
                  <a:srgbClr val="000000"/>
                </a:solidFill>
              </a:rPr>
              <a:t>流量。</a:t>
            </a:r>
          </a:p>
          <a:p>
            <a:pPr marL="285743" indent="-285743" algn="l">
              <a:buFont typeface="Arial" panose="020b0604020202020204" pitchFamily="34" charset="0"/>
              <a:buChar char="•"/>
            </a:pPr>
            <a:r>
              <a:rPr lang="zh-TW" altLang="en-US" sz="1600">
                <a:solidFill>
                  <a:srgbClr val="000000"/>
                </a:solidFill>
              </a:rPr>
              <a:t>受管理控制的裝置 </a:t>
            </a:r>
            <a:r>
              <a:rPr lang="en-US" altLang="zh-TW" sz="1600">
                <a:solidFill>
                  <a:srgbClr val="000000"/>
                </a:solidFill>
              </a:rPr>
              <a:t>(</a:t>
            </a:r>
            <a:r>
              <a:rPr lang="zh-TW" altLang="en-US" sz="1600">
                <a:solidFill>
                  <a:srgbClr val="000000"/>
                </a:solidFill>
              </a:rPr>
              <a:t>例如交換器、路由器和伺服器</a:t>
            </a:r>
            <a:r>
              <a:rPr lang="en-US" altLang="zh-TW" sz="1600">
                <a:solidFill>
                  <a:srgbClr val="000000"/>
                </a:solidFill>
              </a:rPr>
              <a:t>) </a:t>
            </a:r>
            <a:r>
              <a:rPr lang="zh-TW" altLang="en-US" sz="1600">
                <a:solidFill>
                  <a:srgbClr val="000000"/>
                </a:solidFill>
              </a:rPr>
              <a:t>都是可信任的來源。 </a:t>
            </a:r>
          </a:p>
          <a:p>
            <a:pPr marL="285743" indent="-285743" algn="l">
              <a:buFont typeface="Arial" panose="020b0604020202020204" pitchFamily="34" charset="0"/>
              <a:buChar char="•"/>
            </a:pPr>
            <a:r>
              <a:rPr lang="zh-TW" altLang="en-US" sz="1600">
                <a:solidFill>
                  <a:srgbClr val="000000"/>
                </a:solidFill>
              </a:rPr>
              <a:t>信任的介面（例如，中繼鏈接，伺服器連接埠）必須明確設定為信任。</a:t>
            </a:r>
          </a:p>
          <a:p>
            <a:pPr marL="285743" indent="-285743" algn="l">
              <a:buFont typeface="Arial" panose="020b0604020202020204" pitchFamily="34" charset="0"/>
              <a:buChar char="•"/>
            </a:pPr>
            <a:r>
              <a:rPr lang="zh-TW" altLang="en-US" sz="1600">
                <a:solidFill>
                  <a:srgbClr val="000000"/>
                </a:solidFill>
              </a:rPr>
              <a:t>網路外部的裝置和所有存取連接埠通常會被視為不受信任的來源。</a:t>
            </a:r>
          </a:p>
          <a:p>
            <a:pPr marL="285743" indent="-285743" algn="l">
              <a:buFont typeface="Arial" panose="020b0604020202020204" pitchFamily="34" charset="0"/>
              <a:buChar char="•"/>
            </a:pPr>
            <a:endParaRPr lang="en-US" sz="1600">
              <a:solidFill>
                <a:srgbClr val="000000"/>
              </a:solidFill>
            </a:endParaRPr>
          </a:p>
          <a:p>
            <a:pPr marL="0" indent="0" algn="l"/>
            <a:r>
              <a:rPr lang="en-US" altLang="zh-TW" sz="1600">
                <a:solidFill>
                  <a:srgbClr val="000000"/>
                </a:solidFill>
              </a:rPr>
              <a:t>DHCP </a:t>
            </a:r>
            <a:r>
              <a:rPr lang="zh-TW" altLang="en-US" sz="1600">
                <a:solidFill>
                  <a:srgbClr val="000000"/>
                </a:solidFill>
              </a:rPr>
              <a:t>表格建立，其中包含不受信任連接埠上裝置的來源 </a:t>
            </a:r>
            <a:r>
              <a:rPr lang="en-US" altLang="zh-TW" sz="1600">
                <a:solidFill>
                  <a:srgbClr val="000000"/>
                </a:solidFill>
              </a:rPr>
              <a:t>MAC </a:t>
            </a:r>
            <a:r>
              <a:rPr lang="zh-TW" altLang="en-US" sz="1600">
                <a:solidFill>
                  <a:srgbClr val="000000"/>
                </a:solidFill>
              </a:rPr>
              <a:t>位址，以及由 </a:t>
            </a:r>
            <a:r>
              <a:rPr lang="en-US" altLang="zh-TW" sz="1600">
                <a:solidFill>
                  <a:srgbClr val="000000"/>
                </a:solidFill>
              </a:rPr>
              <a:t>DHCP </a:t>
            </a:r>
            <a:r>
              <a:rPr lang="zh-TW" altLang="en-US" sz="1600">
                <a:solidFill>
                  <a:srgbClr val="000000"/>
                </a:solidFill>
              </a:rPr>
              <a:t>伺服器指派給該裝置的 </a:t>
            </a:r>
            <a:r>
              <a:rPr lang="en-US" altLang="zh-TW" sz="1600">
                <a:solidFill>
                  <a:srgbClr val="000000"/>
                </a:solidFill>
              </a:rPr>
              <a:t>IP </a:t>
            </a:r>
            <a:r>
              <a:rPr lang="zh-TW" altLang="en-US" sz="1600">
                <a:solidFill>
                  <a:srgbClr val="000000"/>
                </a:solidFill>
              </a:rPr>
              <a:t>位址。 </a:t>
            </a:r>
          </a:p>
          <a:p>
            <a:pPr marL="285743" indent="-285743" algn="l">
              <a:buFont typeface="Arial" panose="020b0604020202020204" pitchFamily="34" charset="0"/>
              <a:buChar char="•"/>
            </a:pPr>
            <a:r>
              <a:rPr lang="en-US" altLang="zh-TW" sz="1600">
                <a:solidFill>
                  <a:srgbClr val="000000"/>
                </a:solidFill>
              </a:rPr>
              <a:t>MAC </a:t>
            </a:r>
            <a:r>
              <a:rPr lang="zh-TW" altLang="en-US" sz="1600">
                <a:solidFill>
                  <a:srgbClr val="000000"/>
                </a:solidFill>
              </a:rPr>
              <a:t>位址和 </a:t>
            </a:r>
            <a:r>
              <a:rPr lang="en-US" altLang="zh-TW" sz="1600">
                <a:solidFill>
                  <a:srgbClr val="000000"/>
                </a:solidFill>
              </a:rPr>
              <a:t>IP </a:t>
            </a:r>
            <a:r>
              <a:rPr lang="zh-TW" altLang="en-US" sz="1600">
                <a:solidFill>
                  <a:srgbClr val="000000"/>
                </a:solidFill>
              </a:rPr>
              <a:t>位址繫結在一起。 </a:t>
            </a:r>
          </a:p>
          <a:p>
            <a:pPr marL="285743" indent="-285743" algn="l">
              <a:buFont typeface="Arial" panose="020b0604020202020204" pitchFamily="34" charset="0"/>
              <a:buChar char="•"/>
            </a:pPr>
            <a:r>
              <a:rPr lang="zh-TW" altLang="en-US" sz="1600">
                <a:solidFill>
                  <a:srgbClr val="000000"/>
                </a:solidFill>
              </a:rPr>
              <a:t>因此，這個資料表稱為 </a:t>
            </a:r>
            <a:r>
              <a:rPr lang="en-US" altLang="zh-TW" sz="1600">
                <a:solidFill>
                  <a:srgbClr val="000000"/>
                </a:solidFill>
              </a:rPr>
              <a:t>DHCP </a:t>
            </a:r>
            <a:r>
              <a:rPr lang="zh-TW" altLang="en-US" sz="1600">
                <a:solidFill>
                  <a:srgbClr val="000000"/>
                </a:solidFill>
              </a:rPr>
              <a:t>偵聽繫結資料表。</a:t>
            </a:r>
          </a:p>
          <a:p>
            <a:pPr marL="342892" indent="-342892" algn="l">
              <a:buFont typeface="Arial" panose="020b0604020202020204" pitchFamily="34" charset="0"/>
              <a:buChar char="•"/>
            </a:pPr>
            <a:endParaRPr lang="en-US" sz="1600">
              <a:solidFill>
                <a:srgbClr val="000000"/>
              </a:solidFill>
            </a:endParaRPr>
          </a:p>
        </p:txBody>
      </p:sp>
      <p:sp>
        <p:nvSpPr>
          <p:cNvPr id="2" name="投影片編號版面配置區 1"/>
          <p:cNvSpPr>
            <a:spLocks noGrp="1"/>
          </p:cNvSpPr>
          <p:nvPr>
            <p:ph type="sldNum" sz="quarter" idx="12"/>
          </p:nvPr>
        </p:nvSpPr>
        <p:spPr/>
        <p:txBody>
          <a:bodyPr/>
          <a:lstStyle/>
          <a:p>
            <a:fld id="{4FAB73BC-B049-4115-A692-8D63A059BFB8}" type="slidenum">
              <a:rPr lang="en-US" smtClean="0"/>
              <a:t>816</a:t>
            </a:fld>
            <a:endParaRPr lang="en-US"/>
          </a:p>
        </p:txBody>
      </p:sp>
    </p:spTree>
    <p:extLst>
      <p:ext uri="{BB962C8B-B14F-4D97-AF65-F5344CB8AC3E}">
        <p14:creationId xmlns:p14="http://schemas.microsoft.com/office/powerpoint/2010/main" val="294202139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817.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noAutofit/>
          </a:bodyPr>
          <a:lstStyle/>
          <a:p>
            <a:pPr marL="169859" indent="-169859">
              <a:spcAft>
                <a:spcPts val="600"/>
              </a:spcAft>
              <a:buFont typeface="Wingdings" panose="05000000000000000000" pitchFamily="2" charset="2"/>
            </a:pPr>
            <a:r>
              <a:rPr lang="en-US" altLang="zh-TW" sz="2700"/>
              <a:t>28.3</a:t>
            </a:r>
            <a:r>
              <a:rPr lang="zh-TW" altLang="en-US" sz="2700" smtClean="0"/>
              <a:t>緩</a:t>
            </a:r>
            <a:r>
              <a:rPr lang="zh-TW" altLang="en-US" sz="2700"/>
              <a:t>解 </a:t>
            </a:r>
            <a:r>
              <a:rPr lang="en-US" altLang="zh-TW" sz="2700"/>
              <a:t>DHCP </a:t>
            </a:r>
            <a:r>
              <a:rPr lang="zh-TW" altLang="en-US" sz="2700"/>
              <a:t>攻擊</a:t>
            </a:r>
            <a:br>
              <a:rPr lang="en-US" sz="2700"/>
            </a:br>
            <a:r>
              <a:rPr lang="zh-TW" altLang="en-US" sz="2700"/>
              <a:t>實作 </a:t>
            </a:r>
            <a:r>
              <a:rPr lang="en-US" altLang="zh-TW" sz="2700"/>
              <a:t>DHCP </a:t>
            </a:r>
            <a:r>
              <a:rPr lang="zh-TW" altLang="en-US" sz="2700"/>
              <a:t>偵聽步驟</a:t>
            </a:r>
          </a:p>
        </p:txBody>
      </p:sp>
      <p:sp>
        <p:nvSpPr>
          <p:cNvPr id="4" name="Content Placeholder 3">
            <a:extLst>
              <a:ext uri="{FF2B5EF4-FFF2-40B4-BE49-F238E27FC236}">
                <a16:creationId xmlns:a16="http://schemas.microsoft.com/office/drawing/2014/main" id="{5242A7CB-6D89-1245-97FB-53B3C507ED3F}"/>
              </a:ext>
            </a:extLst>
          </p:cNvPr>
          <p:cNvSpPr>
            <a:spLocks noGrp="1"/>
          </p:cNvSpPr>
          <p:nvPr>
            <p:ph idx="1"/>
          </p:nvPr>
        </p:nvSpPr>
        <p:spPr>
          <a:xfrm>
            <a:off x="474662" y="1589088"/>
            <a:ext cx="8280057" cy="3689897"/>
          </a:xfrm>
        </p:spPr>
        <p:txBody>
          <a:bodyPr/>
          <a:lstStyle/>
          <a:p>
            <a:pPr marL="0" indent="0" algn="l"/>
            <a:r>
              <a:rPr lang="zh-TW" altLang="en-US" sz="1600">
                <a:solidFill>
                  <a:srgbClr val="000000"/>
                </a:solidFill>
              </a:rPr>
              <a:t>使用下列步驟來啟用 </a:t>
            </a:r>
            <a:r>
              <a:rPr lang="en-US" altLang="zh-TW" sz="1600">
                <a:solidFill>
                  <a:srgbClr val="000000"/>
                </a:solidFill>
              </a:rPr>
              <a:t>DHCP </a:t>
            </a:r>
            <a:r>
              <a:rPr lang="zh-TW" altLang="en-US" sz="1600">
                <a:solidFill>
                  <a:srgbClr val="000000"/>
                </a:solidFill>
              </a:rPr>
              <a:t>偵聽：</a:t>
            </a:r>
          </a:p>
          <a:p>
            <a:pPr marL="73083" lvl="1" indent="0">
              <a:buNone/>
            </a:pPr>
            <a:r>
              <a:rPr lang="zh-TW" altLang="en-US" sz="1600" b="1">
                <a:solidFill>
                  <a:srgbClr val="000000"/>
                </a:solidFill>
              </a:rPr>
              <a:t>步驟 </a:t>
            </a:r>
            <a:r>
              <a:rPr lang="en-US" altLang="zh-TW" sz="1600" b="1">
                <a:solidFill>
                  <a:srgbClr val="000000"/>
                </a:solidFill>
              </a:rPr>
              <a:t>1</a:t>
            </a:r>
            <a:r>
              <a:rPr lang="en-US" altLang="zh-TW" sz="1600">
                <a:solidFill>
                  <a:srgbClr val="000000"/>
                </a:solidFill>
              </a:rPr>
              <a:t>. </a:t>
            </a:r>
            <a:r>
              <a:rPr lang="zh-TW" altLang="en-US" sz="1600">
                <a:solidFill>
                  <a:srgbClr val="000000"/>
                </a:solidFill>
              </a:rPr>
              <a:t>使用 </a:t>
            </a:r>
            <a:r>
              <a:rPr lang="en-US" altLang="zh-TW" sz="1600" b="1">
                <a:solidFill>
                  <a:srgbClr val="000000"/>
                </a:solidFill>
              </a:rPr>
              <a:t>ip dhcp snooping</a:t>
            </a:r>
            <a:r>
              <a:rPr lang="zh-TW" altLang="en-US" sz="1600">
                <a:solidFill>
                  <a:srgbClr val="000000"/>
                </a:solidFill>
              </a:rPr>
              <a:t> 全域設定命令來啟用 </a:t>
            </a:r>
            <a:r>
              <a:rPr lang="en-US" altLang="zh-TW" sz="1600">
                <a:solidFill>
                  <a:srgbClr val="000000"/>
                </a:solidFill>
              </a:rPr>
              <a:t>DHCP </a:t>
            </a:r>
            <a:r>
              <a:rPr lang="zh-TW" altLang="en-US" sz="1600">
                <a:solidFill>
                  <a:srgbClr val="000000"/>
                </a:solidFill>
              </a:rPr>
              <a:t>偵聽。 </a:t>
            </a:r>
          </a:p>
          <a:p>
            <a:pPr marL="73083" lvl="1" indent="0">
              <a:buNone/>
            </a:pPr>
            <a:r>
              <a:rPr lang="zh-TW" altLang="en-US" sz="1600" b="1">
                <a:solidFill>
                  <a:srgbClr val="000000"/>
                </a:solidFill>
              </a:rPr>
              <a:t>步驟 </a:t>
            </a:r>
            <a:r>
              <a:rPr lang="en-US" altLang="zh-TW" sz="1600" b="1">
                <a:solidFill>
                  <a:srgbClr val="000000"/>
                </a:solidFill>
              </a:rPr>
              <a:t>2</a:t>
            </a:r>
            <a:r>
              <a:rPr lang="en-US" altLang="zh-TW" sz="1600">
                <a:solidFill>
                  <a:srgbClr val="000000"/>
                </a:solidFill>
              </a:rPr>
              <a:t>. </a:t>
            </a:r>
            <a:r>
              <a:rPr lang="zh-TW" altLang="en-US" sz="1600">
                <a:solidFill>
                  <a:srgbClr val="000000"/>
                </a:solidFill>
              </a:rPr>
              <a:t>在信任的連接埠上，使用 </a:t>
            </a:r>
            <a:r>
              <a:rPr lang="en-US" altLang="zh-TW" sz="1600" b="1">
                <a:solidFill>
                  <a:srgbClr val="000000"/>
                </a:solidFill>
              </a:rPr>
              <a:t>ip dhcp snooping trust</a:t>
            </a:r>
            <a:r>
              <a:rPr lang="zh-TW" altLang="en-US" sz="1600">
                <a:solidFill>
                  <a:srgbClr val="000000"/>
                </a:solidFill>
              </a:rPr>
              <a:t> 介面設定命令。 </a:t>
            </a:r>
          </a:p>
          <a:p>
            <a:pPr marL="73083" lvl="1" indent="0">
              <a:buNone/>
            </a:pPr>
            <a:r>
              <a:rPr lang="zh-TW" altLang="en-US" sz="1600" b="1">
                <a:solidFill>
                  <a:srgbClr val="000000"/>
                </a:solidFill>
              </a:rPr>
              <a:t>步驟 </a:t>
            </a:r>
            <a:r>
              <a:rPr lang="en-US" altLang="zh-TW" sz="1600" b="1">
                <a:solidFill>
                  <a:srgbClr val="000000"/>
                </a:solidFill>
              </a:rPr>
              <a:t>3. </a:t>
            </a:r>
            <a:r>
              <a:rPr lang="zh-TW" altLang="en-US" sz="1600">
                <a:solidFill>
                  <a:srgbClr val="000000"/>
                </a:solidFill>
              </a:rPr>
              <a:t>在不受信任的介面上，可以使用 </a:t>
            </a:r>
            <a:r>
              <a:rPr lang="en-US" altLang="zh-TW" sz="1600" b="1">
                <a:solidFill>
                  <a:srgbClr val="000000"/>
                </a:solidFill>
              </a:rPr>
              <a:t>ip dhcp snooping limit rate</a:t>
            </a:r>
            <a:r>
              <a:rPr lang="zh-TW" altLang="en-US" sz="1600">
                <a:solidFill>
                  <a:srgbClr val="000000"/>
                </a:solidFill>
              </a:rPr>
              <a:t> </a:t>
            </a:r>
            <a:r>
              <a:rPr lang="en-US" altLang="zh-TW" sz="1600" i="1">
                <a:solidFill>
                  <a:srgbClr val="000000"/>
                </a:solidFill>
              </a:rPr>
              <a:t>packet-per-second </a:t>
            </a:r>
            <a:r>
              <a:rPr lang="zh-TW" altLang="en-US" sz="1600" i="1">
                <a:solidFill>
                  <a:srgbClr val="000000"/>
                </a:solidFill>
              </a:rPr>
              <a:t>介面設定命令限制接收的</a:t>
            </a:r>
            <a:r>
              <a:rPr lang="en-US" altLang="zh-TW" sz="1600">
                <a:solidFill>
                  <a:srgbClr val="000000"/>
                </a:solidFill>
              </a:rPr>
              <a:t>DHCP </a:t>
            </a:r>
            <a:r>
              <a:rPr lang="zh-TW" altLang="en-US" sz="1600">
                <a:solidFill>
                  <a:srgbClr val="000000"/>
                </a:solidFill>
              </a:rPr>
              <a:t>探索訊息數目。</a:t>
            </a:r>
          </a:p>
          <a:p>
            <a:pPr marL="73083" lvl="1" indent="0">
              <a:buNone/>
            </a:pPr>
            <a:r>
              <a:rPr lang="zh-TW" altLang="en-US" sz="1600" b="1">
                <a:solidFill>
                  <a:srgbClr val="000000"/>
                </a:solidFill>
              </a:rPr>
              <a:t>步驟 </a:t>
            </a:r>
            <a:r>
              <a:rPr lang="en-US" altLang="zh-TW" sz="1600" b="1">
                <a:solidFill>
                  <a:srgbClr val="000000"/>
                </a:solidFill>
              </a:rPr>
              <a:t>4</a:t>
            </a:r>
            <a:r>
              <a:rPr lang="en-US" altLang="zh-TW" sz="1600">
                <a:solidFill>
                  <a:srgbClr val="000000"/>
                </a:solidFill>
              </a:rPr>
              <a:t>. </a:t>
            </a:r>
            <a:r>
              <a:rPr lang="zh-TW" altLang="en-US" sz="1600">
                <a:solidFill>
                  <a:srgbClr val="000000"/>
                </a:solidFill>
              </a:rPr>
              <a:t>使用 </a:t>
            </a:r>
            <a:r>
              <a:rPr lang="en-US" altLang="zh-TW" sz="1600" b="1">
                <a:solidFill>
                  <a:srgbClr val="000000"/>
                </a:solidFill>
              </a:rPr>
              <a:t>ip dhcp snooping</a:t>
            </a:r>
            <a:r>
              <a:rPr lang="zh-TW" altLang="en-US" sz="1600">
                <a:solidFill>
                  <a:srgbClr val="000000"/>
                </a:solidFill>
              </a:rPr>
              <a:t> </a:t>
            </a:r>
            <a:r>
              <a:rPr lang="en-US" altLang="zh-TW" sz="1600" i="1">
                <a:solidFill>
                  <a:srgbClr val="000000"/>
                </a:solidFill>
              </a:rPr>
              <a:t>vlan</a:t>
            </a:r>
            <a:r>
              <a:rPr lang="zh-TW" altLang="en-US" sz="1600">
                <a:solidFill>
                  <a:srgbClr val="000000"/>
                </a:solidFill>
              </a:rPr>
              <a:t> 全域設定命令，藉由 </a:t>
            </a:r>
            <a:r>
              <a:rPr lang="en-US" altLang="zh-TW" sz="1600">
                <a:solidFill>
                  <a:srgbClr val="000000"/>
                </a:solidFill>
              </a:rPr>
              <a:t>VLAN </a:t>
            </a:r>
            <a:r>
              <a:rPr lang="zh-TW" altLang="en-US" sz="1600">
                <a:solidFill>
                  <a:srgbClr val="000000"/>
                </a:solidFill>
              </a:rPr>
              <a:t>或一系列 </a:t>
            </a:r>
            <a:r>
              <a:rPr lang="en-US" altLang="zh-TW" sz="1600">
                <a:solidFill>
                  <a:srgbClr val="000000"/>
                </a:solidFill>
              </a:rPr>
              <a:t>VLAN</a:t>
            </a:r>
            <a:r>
              <a:rPr lang="zh-TW" altLang="en-US" sz="1600">
                <a:solidFill>
                  <a:srgbClr val="000000"/>
                </a:solidFill>
              </a:rPr>
              <a:t>，啟用 </a:t>
            </a:r>
            <a:r>
              <a:rPr lang="en-US" altLang="zh-TW" sz="1600">
                <a:solidFill>
                  <a:srgbClr val="000000"/>
                </a:solidFill>
              </a:rPr>
              <a:t>DHCP </a:t>
            </a:r>
            <a:r>
              <a:rPr lang="zh-TW" altLang="en-US" sz="1600">
                <a:solidFill>
                  <a:srgbClr val="000000"/>
                </a:solidFill>
              </a:rPr>
              <a:t>偵聽。</a:t>
            </a:r>
          </a:p>
          <a:p>
            <a:pPr marL="0" indent="0" algn="l"/>
            <a:endParaRPr lang="en-US" sz="1600">
              <a:solidFill>
                <a:srgbClr val="000000"/>
              </a:solidFill>
            </a:endParaRPr>
          </a:p>
        </p:txBody>
      </p:sp>
      <p:sp>
        <p:nvSpPr>
          <p:cNvPr id="2" name="投影片編號版面配置區 1"/>
          <p:cNvSpPr>
            <a:spLocks noGrp="1"/>
          </p:cNvSpPr>
          <p:nvPr>
            <p:ph type="sldNum" sz="quarter" idx="12"/>
          </p:nvPr>
        </p:nvSpPr>
        <p:spPr/>
        <p:txBody>
          <a:bodyPr/>
          <a:lstStyle/>
          <a:p>
            <a:fld id="{4FAB73BC-B049-4115-A692-8D63A059BFB8}" type="slidenum">
              <a:rPr lang="en-US" smtClean="0"/>
              <a:t>817</a:t>
            </a:fld>
            <a:endParaRPr lang="en-US"/>
          </a:p>
        </p:txBody>
      </p:sp>
    </p:spTree>
    <p:extLst>
      <p:ext uri="{BB962C8B-B14F-4D97-AF65-F5344CB8AC3E}">
        <p14:creationId xmlns:p14="http://schemas.microsoft.com/office/powerpoint/2010/main" val="160868320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818.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noAutofit/>
          </a:bodyPr>
          <a:lstStyle/>
          <a:p>
            <a:pPr marL="169859" indent="-169859">
              <a:spcAft>
                <a:spcPts val="600"/>
              </a:spcAft>
              <a:buFont typeface="Wingdings" panose="05000000000000000000" pitchFamily="2" charset="2"/>
            </a:pPr>
            <a:r>
              <a:rPr lang="en-US" altLang="zh-TW" sz="2700"/>
              <a:t>28.3</a:t>
            </a:r>
            <a:r>
              <a:rPr lang="zh-TW" altLang="en-US" sz="2700" smtClean="0"/>
              <a:t>緩</a:t>
            </a:r>
            <a:r>
              <a:rPr lang="zh-TW" altLang="en-US" sz="2700"/>
              <a:t>解 </a:t>
            </a:r>
            <a:r>
              <a:rPr lang="en-US" altLang="zh-TW" sz="2700"/>
              <a:t>DHCP </a:t>
            </a:r>
            <a:r>
              <a:rPr lang="zh-TW" altLang="en-US" sz="2700"/>
              <a:t>攻擊</a:t>
            </a:r>
            <a:br>
              <a:rPr lang="en-US" sz="2700"/>
            </a:br>
            <a:r>
              <a:rPr lang="en-US" altLang="zh-TW" sz="2700"/>
              <a:t>DHCP </a:t>
            </a:r>
            <a:r>
              <a:rPr lang="zh-TW" altLang="en-US" sz="2700"/>
              <a:t>偵聽設定範例</a:t>
            </a:r>
          </a:p>
        </p:txBody>
      </p:sp>
      <p:sp>
        <p:nvSpPr>
          <p:cNvPr id="5" name="Content Placeholder 4">
            <a:extLst>
              <a:ext uri="{FF2B5EF4-FFF2-40B4-BE49-F238E27FC236}">
                <a16:creationId xmlns:a16="http://schemas.microsoft.com/office/drawing/2014/main" id="{4F959CB0-6F69-B048-8917-9A08CE7C5960}"/>
              </a:ext>
            </a:extLst>
          </p:cNvPr>
          <p:cNvSpPr>
            <a:spLocks noGrp="1"/>
          </p:cNvSpPr>
          <p:nvPr>
            <p:ph idx="1"/>
          </p:nvPr>
        </p:nvSpPr>
        <p:spPr>
          <a:xfrm>
            <a:off x="474662" y="1589088"/>
            <a:ext cx="8280057" cy="1529304"/>
          </a:xfrm>
        </p:spPr>
        <p:txBody>
          <a:bodyPr/>
          <a:lstStyle/>
          <a:p>
            <a:pPr marL="0" indent="0" algn="l"/>
            <a:r>
              <a:rPr lang="zh-TW" altLang="en-US" sz="1600">
                <a:solidFill>
                  <a:srgbClr val="000000"/>
                </a:solidFill>
              </a:rPr>
              <a:t>請參閱具有信任和不信任連接埠的 </a:t>
            </a:r>
            <a:r>
              <a:rPr lang="en-US" altLang="zh-TW" sz="1600">
                <a:solidFill>
                  <a:srgbClr val="000000"/>
                </a:solidFill>
              </a:rPr>
              <a:t>DHCP </a:t>
            </a:r>
            <a:r>
              <a:rPr lang="zh-TW" altLang="en-US" sz="1600">
                <a:solidFill>
                  <a:srgbClr val="000000"/>
                </a:solidFill>
              </a:rPr>
              <a:t>偵聽範例拓撲。 </a:t>
            </a:r>
          </a:p>
        </p:txBody>
      </p:sp>
      <p:pic>
        <p:nvPicPr>
          <p:cNvPr id="7" name="Picture 6">
            <a:extLst>
              <a:ext uri="{FF2B5EF4-FFF2-40B4-BE49-F238E27FC236}">
                <a16:creationId xmlns:a16="http://schemas.microsoft.com/office/drawing/2014/main" id="{DE88A6EC-215E-A144-91AA-892E1DB2DF8F}"/>
              </a:ext>
            </a:extLst>
          </p:cNvPr>
          <p:cNvPicPr>
            <a:picLocks noChangeAspect="1"/>
          </p:cNvPicPr>
          <p:nvPr/>
        </p:nvPicPr>
        <p:blipFill>
          <a:blip r:embed="rId3"/>
          <a:stretch>
            <a:fillRect/>
          </a:stretch>
        </p:blipFill>
        <p:spPr>
          <a:xfrm>
            <a:off x="2191334" y="2038965"/>
            <a:ext cx="5945547" cy="928301"/>
          </a:xfrm>
          <a:prstGeom prst="rect">
            <a:avLst/>
          </a:prstGeom>
        </p:spPr>
      </p:pic>
      <p:pic>
        <p:nvPicPr>
          <p:cNvPr id="9" name="Picture 8">
            <a:extLst>
              <a:ext uri="{FF2B5EF4-FFF2-40B4-BE49-F238E27FC236}">
                <a16:creationId xmlns:a16="http://schemas.microsoft.com/office/drawing/2014/main" id="{08DAE703-C19E-0A4E-A4F9-EFAB850B27A9}"/>
              </a:ext>
            </a:extLst>
          </p:cNvPr>
          <p:cNvPicPr>
            <a:picLocks noChangeAspect="1"/>
          </p:cNvPicPr>
          <p:nvPr/>
        </p:nvPicPr>
        <p:blipFill>
          <a:blip r:embed="rId4"/>
          <a:stretch>
            <a:fillRect/>
          </a:stretch>
        </p:blipFill>
        <p:spPr>
          <a:xfrm>
            <a:off x="917662" y="2038965"/>
            <a:ext cx="1130300" cy="787400"/>
          </a:xfrm>
          <a:prstGeom prst="rect">
            <a:avLst/>
          </a:prstGeom>
        </p:spPr>
      </p:pic>
      <p:sp>
        <p:nvSpPr>
          <p:cNvPr id="10" name="Rectangle 9">
            <a:extLst>
              <a:ext uri="{FF2B5EF4-FFF2-40B4-BE49-F238E27FC236}">
                <a16:creationId xmlns:a16="http://schemas.microsoft.com/office/drawing/2014/main" id="{F2F00749-AF3F-F642-A6CF-D035C4FE7873}"/>
              </a:ext>
            </a:extLst>
          </p:cNvPr>
          <p:cNvSpPr/>
          <p:nvPr/>
        </p:nvSpPr>
        <p:spPr>
          <a:xfrm>
            <a:off x="389281" y="3174975"/>
            <a:ext cx="4455684" cy="1569660"/>
          </a:xfrm>
          <a:prstGeom prst="rect">
            <a:avLst/>
          </a:prstGeom>
        </p:spPr>
        <p:txBody>
          <a:bodyPr wrap="square">
            <a:spAutoFit/>
          </a:bodyPr>
          <a:lstStyle/>
          <a:p>
            <a:pPr marL="285743" indent="-285743">
              <a:buFont typeface="Arial" panose="020b0604020202020204" pitchFamily="34" charset="0"/>
              <a:buChar char="•"/>
            </a:pPr>
            <a:r>
              <a:rPr lang="en-US" altLang="zh-TW" sz="1600">
                <a:solidFill>
                  <a:srgbClr val="000000"/>
                </a:solidFill>
              </a:rPr>
              <a:t>DHCP </a:t>
            </a:r>
            <a:r>
              <a:rPr lang="zh-TW" altLang="en-US" sz="1600">
                <a:solidFill>
                  <a:srgbClr val="000000"/>
                </a:solidFill>
              </a:rPr>
              <a:t>偵聽是第一次在 </a:t>
            </a:r>
            <a:r>
              <a:rPr lang="en-US" altLang="zh-TW" sz="1600">
                <a:solidFill>
                  <a:srgbClr val="000000"/>
                </a:solidFill>
              </a:rPr>
              <a:t>S1 </a:t>
            </a:r>
            <a:r>
              <a:rPr lang="zh-TW" altLang="en-US" sz="1600">
                <a:solidFill>
                  <a:srgbClr val="000000"/>
                </a:solidFill>
              </a:rPr>
              <a:t>上啟用。 </a:t>
            </a:r>
          </a:p>
          <a:p>
            <a:pPr marL="285743" indent="-285743">
              <a:buFont typeface="Arial" panose="020b0604020202020204" pitchFamily="34" charset="0"/>
              <a:buChar char="•"/>
            </a:pPr>
            <a:r>
              <a:rPr lang="en-US" altLang="zh-TW" sz="1600">
                <a:solidFill>
                  <a:srgbClr val="000000"/>
                </a:solidFill>
              </a:rPr>
              <a:t>DHCP </a:t>
            </a:r>
            <a:r>
              <a:rPr lang="zh-TW" altLang="en-US" sz="1600">
                <a:solidFill>
                  <a:srgbClr val="000000"/>
                </a:solidFill>
              </a:rPr>
              <a:t>伺服器的上游介面是明確信任的。 </a:t>
            </a:r>
          </a:p>
          <a:p>
            <a:pPr marL="285743" indent="-285743">
              <a:buFont typeface="Arial" panose="020b0604020202020204" pitchFamily="34" charset="0"/>
              <a:buChar char="•"/>
            </a:pPr>
            <a:r>
              <a:rPr lang="en-US" altLang="zh-TW" sz="1600">
                <a:solidFill>
                  <a:srgbClr val="000000"/>
                </a:solidFill>
              </a:rPr>
              <a:t>F0/5 </a:t>
            </a:r>
            <a:r>
              <a:rPr lang="zh-TW" altLang="en-US" sz="1600">
                <a:solidFill>
                  <a:srgbClr val="000000"/>
                </a:solidFill>
              </a:rPr>
              <a:t>至 </a:t>
            </a:r>
            <a:r>
              <a:rPr lang="en-US" altLang="zh-TW" sz="1600">
                <a:solidFill>
                  <a:srgbClr val="000000"/>
                </a:solidFill>
              </a:rPr>
              <a:t>F0/24 </a:t>
            </a:r>
            <a:r>
              <a:rPr lang="zh-TW" altLang="en-US" sz="1600">
                <a:solidFill>
                  <a:srgbClr val="000000"/>
                </a:solidFill>
              </a:rPr>
              <a:t>不受信任，因此速率限制為每秒六個封包。 </a:t>
            </a:r>
          </a:p>
          <a:p>
            <a:pPr marL="285743" indent="-285743">
              <a:buFont typeface="Arial" panose="020b0604020202020204" pitchFamily="34" charset="0"/>
              <a:buChar char="•"/>
            </a:pPr>
            <a:r>
              <a:rPr lang="zh-TW" altLang="en-US" sz="1600">
                <a:solidFill>
                  <a:srgbClr val="000000"/>
                </a:solidFill>
              </a:rPr>
              <a:t>最後，</a:t>
            </a:r>
            <a:r>
              <a:rPr lang="en-US" altLang="zh-TW" sz="1600">
                <a:solidFill>
                  <a:srgbClr val="000000"/>
                </a:solidFill>
              </a:rPr>
              <a:t>DHCP </a:t>
            </a:r>
            <a:r>
              <a:rPr lang="zh-TW" altLang="en-US" sz="1600">
                <a:solidFill>
                  <a:srgbClr val="000000"/>
                </a:solidFill>
              </a:rPr>
              <a:t>偵聽是在 </a:t>
            </a:r>
            <a:r>
              <a:rPr lang="en-US" altLang="zh-TW" sz="1600">
                <a:solidFill>
                  <a:srgbClr val="000000"/>
                </a:solidFill>
              </a:rPr>
              <a:t>VLANS 5</a:t>
            </a:r>
            <a:r>
              <a:rPr lang="zh-TW" altLang="en-US" sz="1600">
                <a:solidFill>
                  <a:srgbClr val="000000"/>
                </a:solidFill>
              </a:rPr>
              <a:t>、</a:t>
            </a:r>
            <a:r>
              <a:rPr lang="en-US" altLang="zh-TW" sz="1600">
                <a:solidFill>
                  <a:srgbClr val="000000"/>
                </a:solidFill>
              </a:rPr>
              <a:t>10</a:t>
            </a:r>
            <a:r>
              <a:rPr lang="zh-TW" altLang="en-US" sz="1600">
                <a:solidFill>
                  <a:srgbClr val="000000"/>
                </a:solidFill>
              </a:rPr>
              <a:t>、</a:t>
            </a:r>
            <a:r>
              <a:rPr lang="en-US" altLang="zh-TW" sz="1600">
                <a:solidFill>
                  <a:srgbClr val="000000"/>
                </a:solidFill>
              </a:rPr>
              <a:t>50</a:t>
            </a:r>
            <a:r>
              <a:rPr lang="zh-TW" altLang="en-US" sz="1600">
                <a:solidFill>
                  <a:srgbClr val="000000"/>
                </a:solidFill>
              </a:rPr>
              <a:t>、</a:t>
            </a:r>
            <a:r>
              <a:rPr lang="en-US" altLang="zh-TW" sz="1600">
                <a:solidFill>
                  <a:srgbClr val="000000"/>
                </a:solidFill>
              </a:rPr>
              <a:t>51 </a:t>
            </a:r>
            <a:r>
              <a:rPr lang="zh-TW" altLang="en-US" sz="1600">
                <a:solidFill>
                  <a:srgbClr val="000000"/>
                </a:solidFill>
              </a:rPr>
              <a:t>和 </a:t>
            </a:r>
            <a:r>
              <a:rPr lang="en-US" altLang="zh-TW" sz="1600">
                <a:solidFill>
                  <a:srgbClr val="000000"/>
                </a:solidFill>
              </a:rPr>
              <a:t>52 </a:t>
            </a:r>
            <a:r>
              <a:rPr lang="zh-TW" altLang="en-US" sz="1600">
                <a:solidFill>
                  <a:srgbClr val="000000"/>
                </a:solidFill>
              </a:rPr>
              <a:t>上啟用。</a:t>
            </a:r>
          </a:p>
        </p:txBody>
      </p:sp>
      <p:pic>
        <p:nvPicPr>
          <p:cNvPr id="12" name="Picture 11">
            <a:extLst>
              <a:ext uri="{FF2B5EF4-FFF2-40B4-BE49-F238E27FC236}">
                <a16:creationId xmlns:a16="http://schemas.microsoft.com/office/drawing/2014/main" id="{E2B4C735-B52B-ED4F-BA6D-D041D2D552E2}"/>
              </a:ext>
            </a:extLst>
          </p:cNvPr>
          <p:cNvPicPr>
            <a:picLocks noChangeAspect="1"/>
          </p:cNvPicPr>
          <p:nvPr/>
        </p:nvPicPr>
        <p:blipFill>
          <a:blip r:embed="rId5"/>
          <a:stretch>
            <a:fillRect/>
          </a:stretch>
        </p:blipFill>
        <p:spPr>
          <a:xfrm>
            <a:off x="4930347" y="3118391"/>
            <a:ext cx="3502058" cy="1815882"/>
          </a:xfrm>
          <a:prstGeom prst="rect">
            <a:avLst/>
          </a:prstGeom>
        </p:spPr>
      </p:pic>
      <p:sp>
        <p:nvSpPr>
          <p:cNvPr id="2" name="投影片編號版面配置區 1"/>
          <p:cNvSpPr>
            <a:spLocks noGrp="1"/>
          </p:cNvSpPr>
          <p:nvPr>
            <p:ph type="sldNum" sz="quarter" idx="12"/>
          </p:nvPr>
        </p:nvSpPr>
        <p:spPr/>
        <p:txBody>
          <a:bodyPr/>
          <a:lstStyle/>
          <a:p>
            <a:fld id="{4FAB73BC-B049-4115-A692-8D63A059BFB8}" type="slidenum">
              <a:rPr lang="en-US" smtClean="0"/>
              <a:t>818</a:t>
            </a:fld>
            <a:endParaRPr lang="en-US"/>
          </a:p>
        </p:txBody>
      </p:sp>
    </p:spTree>
    <p:extLst>
      <p:ext uri="{BB962C8B-B14F-4D97-AF65-F5344CB8AC3E}">
        <p14:creationId xmlns:p14="http://schemas.microsoft.com/office/powerpoint/2010/main" val="349988893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819.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noAutofit/>
          </a:bodyPr>
          <a:lstStyle/>
          <a:p>
            <a:pPr marL="169859" indent="-169859">
              <a:spcAft>
                <a:spcPts val="600"/>
              </a:spcAft>
              <a:buFont typeface="Wingdings" panose="05000000000000000000" pitchFamily="2" charset="2"/>
            </a:pPr>
            <a:r>
              <a:rPr lang="en-US" altLang="zh-TW" sz="2700"/>
              <a:t>28.3</a:t>
            </a:r>
            <a:r>
              <a:rPr lang="zh-TW" altLang="en-US" sz="2700" smtClean="0"/>
              <a:t>緩</a:t>
            </a:r>
            <a:r>
              <a:rPr lang="zh-TW" altLang="en-US" sz="2700"/>
              <a:t>解 </a:t>
            </a:r>
            <a:r>
              <a:rPr lang="en-US" altLang="zh-TW" sz="2700"/>
              <a:t>DHCP </a:t>
            </a:r>
            <a:r>
              <a:rPr lang="zh-TW" altLang="en-US" sz="2700"/>
              <a:t>攻擊</a:t>
            </a:r>
            <a:br>
              <a:rPr lang="en-US" sz="2700"/>
            </a:br>
            <a:r>
              <a:rPr lang="en-US" altLang="zh-TW" sz="2700"/>
              <a:t>DHCP </a:t>
            </a:r>
            <a:r>
              <a:rPr lang="zh-TW" altLang="en-US" sz="2700"/>
              <a:t>偵聽設定範例 </a:t>
            </a:r>
            <a:r>
              <a:rPr lang="en-US" altLang="zh-TW" sz="2700"/>
              <a:t>(</a:t>
            </a:r>
            <a:r>
              <a:rPr lang="zh-TW" altLang="en-US" sz="2700"/>
              <a:t>續</a:t>
            </a:r>
            <a:r>
              <a:rPr lang="en-US" altLang="zh-TW" sz="2700"/>
              <a:t>) </a:t>
            </a:r>
          </a:p>
        </p:txBody>
      </p:sp>
      <p:sp>
        <p:nvSpPr>
          <p:cNvPr id="5" name="Content Placeholder 4">
            <a:extLst>
              <a:ext uri="{FF2B5EF4-FFF2-40B4-BE49-F238E27FC236}">
                <a16:creationId xmlns:a16="http://schemas.microsoft.com/office/drawing/2014/main" id="{4F959CB0-6F69-B048-8917-9A08CE7C5960}"/>
              </a:ext>
            </a:extLst>
          </p:cNvPr>
          <p:cNvSpPr>
            <a:spLocks noGrp="1"/>
          </p:cNvSpPr>
          <p:nvPr>
            <p:ph idx="1"/>
          </p:nvPr>
        </p:nvSpPr>
        <p:spPr>
          <a:xfrm>
            <a:off x="474662" y="1604233"/>
            <a:ext cx="2916129" cy="3689897"/>
          </a:xfrm>
        </p:spPr>
        <p:txBody>
          <a:bodyPr/>
          <a:lstStyle/>
          <a:p>
            <a:pPr marL="0" indent="0" algn="l"/>
            <a:r>
              <a:rPr lang="zh-TW" altLang="en-US" sz="1600">
                <a:solidFill>
                  <a:srgbClr val="000000"/>
                </a:solidFill>
              </a:rPr>
              <a:t>使用 </a:t>
            </a:r>
            <a:r>
              <a:rPr lang="en-US" altLang="zh-TW" sz="1600" b="1">
                <a:solidFill>
                  <a:srgbClr val="000000"/>
                </a:solidFill>
              </a:rPr>
              <a:t>show ip dhcp snooping</a:t>
            </a:r>
            <a:r>
              <a:rPr lang="zh-TW" altLang="en-US" sz="1600">
                <a:solidFill>
                  <a:srgbClr val="000000"/>
                </a:solidFill>
              </a:rPr>
              <a:t> 特權 </a:t>
            </a:r>
            <a:r>
              <a:rPr lang="en-US" altLang="zh-TW" sz="1600">
                <a:solidFill>
                  <a:srgbClr val="000000"/>
                </a:solidFill>
              </a:rPr>
              <a:t>EXEC </a:t>
            </a:r>
            <a:r>
              <a:rPr lang="zh-TW" altLang="en-US" sz="1600">
                <a:solidFill>
                  <a:srgbClr val="000000"/>
                </a:solidFill>
              </a:rPr>
              <a:t>命令來驗證 </a:t>
            </a:r>
            <a:r>
              <a:rPr lang="en-US" altLang="zh-TW" sz="1600">
                <a:solidFill>
                  <a:srgbClr val="000000"/>
                </a:solidFill>
              </a:rPr>
              <a:t>DHCP </a:t>
            </a:r>
            <a:r>
              <a:rPr lang="zh-TW" altLang="en-US" sz="1600">
                <a:solidFill>
                  <a:srgbClr val="000000"/>
                </a:solidFill>
              </a:rPr>
              <a:t>偵聽設定。</a:t>
            </a:r>
          </a:p>
          <a:p>
            <a:pPr marL="0" indent="0" algn="l"/>
            <a:endParaRPr lang="en-US" sz="1600">
              <a:solidFill>
                <a:srgbClr val="000000"/>
              </a:solidFill>
            </a:endParaRPr>
          </a:p>
          <a:p>
            <a:pPr marL="0" indent="0" algn="l"/>
            <a:r>
              <a:rPr lang="zh-TW" altLang="en-US" sz="1600">
                <a:solidFill>
                  <a:srgbClr val="000000"/>
                </a:solidFill>
              </a:rPr>
              <a:t>使用 </a:t>
            </a:r>
            <a:r>
              <a:rPr lang="en-US" altLang="zh-TW" sz="1600" b="1">
                <a:solidFill>
                  <a:srgbClr val="000000"/>
                </a:solidFill>
              </a:rPr>
              <a:t>show ip dhcp snooping binding</a:t>
            </a:r>
            <a:r>
              <a:rPr lang="zh-TW" altLang="en-US" sz="1600">
                <a:solidFill>
                  <a:srgbClr val="000000"/>
                </a:solidFill>
              </a:rPr>
              <a:t> 命令來檢視已接收 </a:t>
            </a:r>
            <a:r>
              <a:rPr lang="en-US" altLang="zh-TW" sz="1600">
                <a:solidFill>
                  <a:srgbClr val="000000"/>
                </a:solidFill>
              </a:rPr>
              <a:t>DHCP </a:t>
            </a:r>
            <a:r>
              <a:rPr lang="zh-TW" altLang="en-US" sz="1600">
                <a:solidFill>
                  <a:srgbClr val="000000"/>
                </a:solidFill>
              </a:rPr>
              <a:t>資訊的用戶端。</a:t>
            </a:r>
          </a:p>
          <a:p>
            <a:pPr marL="0" indent="0" algn="l"/>
            <a:endParaRPr lang="en-US" sz="1600">
              <a:solidFill>
                <a:srgbClr val="000000"/>
              </a:solidFill>
            </a:endParaRPr>
          </a:p>
          <a:p>
            <a:pPr marL="0" indent="0" algn="l"/>
            <a:r>
              <a:rPr lang="zh-TW" altLang="en-US" sz="1400" b="1">
                <a:solidFill>
                  <a:srgbClr val="000000"/>
                </a:solidFill>
              </a:rPr>
              <a:t>注意</a:t>
            </a:r>
            <a:r>
              <a:rPr lang="zh-TW" altLang="en-US" sz="1400">
                <a:solidFill>
                  <a:srgbClr val="000000"/>
                </a:solidFill>
              </a:rPr>
              <a:t>：動態 </a:t>
            </a:r>
            <a:r>
              <a:rPr lang="en-US" altLang="zh-TW" sz="1400">
                <a:solidFill>
                  <a:srgbClr val="000000"/>
                </a:solidFill>
              </a:rPr>
              <a:t>ARP </a:t>
            </a:r>
            <a:r>
              <a:rPr lang="zh-TW" altLang="en-US" sz="1400">
                <a:solidFill>
                  <a:srgbClr val="000000"/>
                </a:solidFill>
              </a:rPr>
              <a:t>檢測 </a:t>
            </a:r>
            <a:r>
              <a:rPr lang="en-US" altLang="zh-TW" sz="1400">
                <a:solidFill>
                  <a:srgbClr val="000000"/>
                </a:solidFill>
              </a:rPr>
              <a:t>(DAI) </a:t>
            </a:r>
            <a:r>
              <a:rPr lang="zh-TW" altLang="en-US" sz="1400">
                <a:solidFill>
                  <a:srgbClr val="000000"/>
                </a:solidFill>
              </a:rPr>
              <a:t>也需要 </a:t>
            </a:r>
            <a:r>
              <a:rPr lang="en-US" altLang="zh-TW" sz="1400">
                <a:solidFill>
                  <a:srgbClr val="000000"/>
                </a:solidFill>
              </a:rPr>
              <a:t>DHCP </a:t>
            </a:r>
            <a:r>
              <a:rPr lang="zh-TW" altLang="en-US" sz="1400">
                <a:solidFill>
                  <a:srgbClr val="000000"/>
                </a:solidFill>
              </a:rPr>
              <a:t>偵聽。 </a:t>
            </a:r>
          </a:p>
          <a:p>
            <a:pPr marL="0" indent="0" algn="l"/>
            <a:endParaRPr lang="en-US" sz="1600">
              <a:solidFill>
                <a:srgbClr val="000000"/>
              </a:solidFill>
            </a:endParaRPr>
          </a:p>
        </p:txBody>
      </p:sp>
      <p:pic>
        <p:nvPicPr>
          <p:cNvPr id="4" name="Picture 3">
            <a:extLst>
              <a:ext uri="{FF2B5EF4-FFF2-40B4-BE49-F238E27FC236}">
                <a16:creationId xmlns:a16="http://schemas.microsoft.com/office/drawing/2014/main" id="{7C26B0D8-0CFE-0C4C-B8D9-0ACFF42F2532}"/>
              </a:ext>
            </a:extLst>
          </p:cNvPr>
          <p:cNvPicPr>
            <a:picLocks noChangeAspect="1"/>
          </p:cNvPicPr>
          <p:nvPr/>
        </p:nvPicPr>
        <p:blipFill>
          <a:blip r:embed="rId3"/>
          <a:stretch>
            <a:fillRect/>
          </a:stretch>
        </p:blipFill>
        <p:spPr>
          <a:xfrm>
            <a:off x="3390792" y="1589088"/>
            <a:ext cx="5429359" cy="3566029"/>
          </a:xfrm>
          <a:prstGeom prst="rect">
            <a:avLst/>
          </a:prstGeom>
        </p:spPr>
      </p:pic>
      <p:sp>
        <p:nvSpPr>
          <p:cNvPr id="2" name="投影片編號版面配置區 1"/>
          <p:cNvSpPr>
            <a:spLocks noGrp="1"/>
          </p:cNvSpPr>
          <p:nvPr>
            <p:ph type="sldNum" sz="quarter" idx="12"/>
          </p:nvPr>
        </p:nvSpPr>
        <p:spPr/>
        <p:txBody>
          <a:bodyPr/>
          <a:lstStyle/>
          <a:p>
            <a:fld id="{4FAB73BC-B049-4115-A692-8D63A059BFB8}" type="slidenum">
              <a:rPr lang="en-US" smtClean="0"/>
              <a:t>819</a:t>
            </a:fld>
            <a:endParaRPr lang="en-US"/>
          </a:p>
        </p:txBody>
      </p:sp>
    </p:spTree>
    <p:extLst>
      <p:ext uri="{BB962C8B-B14F-4D97-AF65-F5344CB8AC3E}">
        <p14:creationId xmlns:p14="http://schemas.microsoft.com/office/powerpoint/2010/main" val="12683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82.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8194" name="Rectangle 2"/>
          <p:cNvSpPr>
            <a:spLocks noGrp="1" noChangeArrowheads="1"/>
          </p:cNvSpPr>
          <p:nvPr>
            <p:ph type="title"/>
          </p:nvPr>
        </p:nvSpPr>
        <p:spPr/>
        <p:txBody>
          <a:bodyPr>
            <a:normAutofit/>
          </a:bodyPr>
          <a:lstStyle/>
          <a:p>
            <a:r>
              <a:rPr lang="en-US" altLang="zh-TW" sz="3000" smtClean="0"/>
              <a:t>3.1</a:t>
            </a:r>
            <a:r>
              <a:rPr lang="zh-TW" altLang="en-US" sz="3000" smtClean="0"/>
              <a:t>規則</a:t>
            </a:r>
            <a:r>
              <a:rPr lang="en-US" altLang="zh-TW" sz="3000" smtClean="0"/>
              <a:t>-</a:t>
            </a:r>
            <a:r>
              <a:rPr lang="zh-TW" altLang="en-US" sz="3000" smtClean="0"/>
              <a:t>通訊議定書</a:t>
            </a:r>
            <a:endParaRPr lang="zh-TW" altLang="en-US" sz="3000"/>
          </a:p>
        </p:txBody>
      </p:sp>
      <p:sp>
        <p:nvSpPr>
          <p:cNvPr id="8195" name="Rectangle 6"/>
          <p:cNvSpPr>
            <a:spLocks noGrp="1" noChangeArrowheads="1"/>
          </p:cNvSpPr>
          <p:nvPr>
            <p:ph idx="1"/>
          </p:nvPr>
        </p:nvSpPr>
        <p:spPr>
          <a:xfrm>
            <a:off x="160086" y="1065259"/>
            <a:ext cx="8853286" cy="1267235"/>
          </a:xfrm>
        </p:spPr>
        <p:txBody>
          <a:bodyPr>
            <a:noAutofit/>
          </a:bodyPr>
          <a:lstStyle/>
          <a:p>
            <a:pPr rtl="0">
              <a:buFont typeface="Arial" panose="020b0604020202020204" pitchFamily="34" charset="0"/>
              <a:buChar char="•"/>
            </a:pPr>
            <a:r>
              <a:rPr lang="zh-TW" altLang="en-US" sz="2600" smtClean="0"/>
              <a:t>所有通訊都受通訊協定管轄。</a:t>
            </a:r>
          </a:p>
          <a:p>
            <a:pPr rtl="0">
              <a:buFont typeface="Arial" panose="020b0604020202020204" pitchFamily="34" charset="0"/>
              <a:buChar char="•"/>
            </a:pPr>
            <a:r>
              <a:rPr lang="zh-TW" altLang="en-US" sz="2600" smtClean="0"/>
              <a:t>協議是通訊將遵循的規則。</a:t>
            </a:r>
          </a:p>
          <a:p>
            <a:pPr rtl="0">
              <a:buFont typeface="Arial" panose="020b0604020202020204" pitchFamily="34" charset="0"/>
              <a:buChar char="•"/>
            </a:pPr>
            <a:r>
              <a:rPr lang="zh-TW" altLang="en-US" sz="2600" smtClean="0"/>
              <a:t>這些規則將視通訊協定而有所不同。</a:t>
            </a:r>
            <a:endParaRPr lang="zh-TW" altLang="en-US" sz="260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34390" y="3082123"/>
            <a:ext cx="3911188" cy="24093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4884468" y="3082123"/>
            <a:ext cx="4128904" cy="23203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投影片編號版面配置區 1"/>
          <p:cNvSpPr>
            <a:spLocks noGrp="1"/>
          </p:cNvSpPr>
          <p:nvPr>
            <p:ph type="sldNum" sz="quarter" idx="4"/>
          </p:nvPr>
        </p:nvSpPr>
        <p:spPr/>
        <p:txBody>
          <a:bodyPr/>
          <a:lstStyle/>
          <a:p>
            <a:pPr defTabSz="385754">
              <a:defRPr/>
            </a:pPr>
            <a:fld id="{2F5CCB13-0A32-4557-88E9-079F0C330695}" type="slidenum">
              <a:rPr lang="en-US" kern="0" smtClean="0">
                <a:solidFill>
                  <a:srgbClr val="595959"/>
                </a:solidFill>
              </a:rPr>
              <a:pPr defTabSz="385754">
                <a:defRPr/>
              </a:pPr>
              <a:t>82</a:t>
            </a:fld>
            <a:endParaRPr lang="en-US" kern="0">
              <a:solidFill>
                <a:srgbClr val="595959"/>
              </a:solidFill>
            </a:endParaRPr>
          </a:p>
        </p:txBody>
      </p:sp>
    </p:spTree>
    <p:extLst>
      <p:ext uri="{BB962C8B-B14F-4D97-AF65-F5344CB8AC3E}">
        <p14:creationId xmlns:p14="http://schemas.microsoft.com/office/powerpoint/2010/main" val="3228012721"/>
      </p:ext>
    </p:extLst>
  </p:cSld>
  <p:clrMapOvr>
    <a:masterClrMapping/>
  </p:clrMapOvr>
  <p:transition spd="slow">
    <p:wipe/>
  </p:transition>
  <p:timing/>
</p:sld>
</file>

<file path=ppt/slides/slide820.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noAutofit/>
          </a:bodyPr>
          <a:lstStyle/>
          <a:p>
            <a:pPr marL="169859" indent="-169859">
              <a:spcAft>
                <a:spcPts val="600"/>
              </a:spcAft>
              <a:buFont typeface="Wingdings" panose="05000000000000000000" pitchFamily="2" charset="2"/>
            </a:pPr>
            <a:r>
              <a:rPr lang="en-US" altLang="zh-TW" sz="2700" smtClean="0"/>
              <a:t>28.4</a:t>
            </a:r>
            <a:r>
              <a:rPr lang="zh-TW" altLang="en-US" sz="2700" smtClean="0"/>
              <a:t>緩</a:t>
            </a:r>
            <a:r>
              <a:rPr lang="zh-TW" altLang="en-US" sz="2700"/>
              <a:t>解 </a:t>
            </a:r>
            <a:r>
              <a:rPr lang="en-US" altLang="zh-TW" sz="2700"/>
              <a:t>ARP </a:t>
            </a:r>
            <a:r>
              <a:rPr lang="zh-TW" altLang="en-US" sz="2700"/>
              <a:t>攻擊</a:t>
            </a:r>
            <a:br>
              <a:rPr lang="en-US" sz="2700"/>
            </a:br>
            <a:r>
              <a:rPr lang="zh-TW" altLang="en-US" sz="2700"/>
              <a:t>動態 </a:t>
            </a:r>
            <a:r>
              <a:rPr lang="en-US" altLang="zh-TW" sz="2700"/>
              <a:t>ARP </a:t>
            </a:r>
            <a:r>
              <a:rPr lang="zh-TW" altLang="en-US" sz="2700"/>
              <a:t>檢測</a:t>
            </a:r>
          </a:p>
        </p:txBody>
      </p:sp>
      <p:sp>
        <p:nvSpPr>
          <p:cNvPr id="6" name="Content Placeholder 5">
            <a:extLst>
              <a:ext uri="{FF2B5EF4-FFF2-40B4-BE49-F238E27FC236}">
                <a16:creationId xmlns:a16="http://schemas.microsoft.com/office/drawing/2014/main" id="{AF0D3419-545B-B24A-9B1C-EA3F67EB84C2}"/>
              </a:ext>
            </a:extLst>
          </p:cNvPr>
          <p:cNvSpPr>
            <a:spLocks noGrp="1"/>
          </p:cNvSpPr>
          <p:nvPr>
            <p:ph idx="1"/>
          </p:nvPr>
        </p:nvSpPr>
        <p:spPr>
          <a:xfrm>
            <a:off x="474662" y="1589088"/>
            <a:ext cx="8280057" cy="3689897"/>
          </a:xfrm>
        </p:spPr>
        <p:txBody>
          <a:bodyPr/>
          <a:lstStyle/>
          <a:p>
            <a:pPr marL="0" indent="0" algn="l"/>
            <a:r>
              <a:rPr lang="zh-TW" altLang="en-US" sz="1600">
                <a:solidFill>
                  <a:srgbClr val="000000"/>
                </a:solidFill>
              </a:rPr>
              <a:t>在典型的 </a:t>
            </a:r>
            <a:r>
              <a:rPr lang="en-US" altLang="zh-TW" sz="1600">
                <a:solidFill>
                  <a:srgbClr val="000000"/>
                </a:solidFill>
              </a:rPr>
              <a:t>ARP </a:t>
            </a:r>
            <a:r>
              <a:rPr lang="zh-TW" altLang="en-US" sz="1600">
                <a:solidFill>
                  <a:srgbClr val="000000"/>
                </a:solidFill>
              </a:rPr>
              <a:t>攻擊中，威脅實作者可以利用威脅實作者的 </a:t>
            </a:r>
            <a:r>
              <a:rPr lang="en-US" altLang="zh-TW" sz="1600">
                <a:solidFill>
                  <a:srgbClr val="000000"/>
                </a:solidFill>
              </a:rPr>
              <a:t>MAC </a:t>
            </a:r>
            <a:r>
              <a:rPr lang="zh-TW" altLang="en-US" sz="1600">
                <a:solidFill>
                  <a:srgbClr val="000000"/>
                </a:solidFill>
              </a:rPr>
              <a:t>位址和預設閘道的 </a:t>
            </a:r>
            <a:r>
              <a:rPr lang="en-US" altLang="zh-TW" sz="1600">
                <a:solidFill>
                  <a:srgbClr val="000000"/>
                </a:solidFill>
              </a:rPr>
              <a:t>IP </a:t>
            </a:r>
            <a:r>
              <a:rPr lang="zh-TW" altLang="en-US" sz="1600">
                <a:solidFill>
                  <a:srgbClr val="000000"/>
                </a:solidFill>
              </a:rPr>
              <a:t>位址，將未經同意的 </a:t>
            </a:r>
            <a:r>
              <a:rPr lang="en-US" altLang="zh-TW" sz="1600">
                <a:solidFill>
                  <a:srgbClr val="000000"/>
                </a:solidFill>
              </a:rPr>
              <a:t>ARP </a:t>
            </a:r>
            <a:r>
              <a:rPr lang="zh-TW" altLang="en-US" sz="1600">
                <a:solidFill>
                  <a:srgbClr val="000000"/>
                </a:solidFill>
              </a:rPr>
              <a:t>回覆傳送給子網路上的其他主機。為了防止 </a:t>
            </a:r>
            <a:r>
              <a:rPr lang="en-US" altLang="zh-TW" sz="1600">
                <a:solidFill>
                  <a:srgbClr val="000000"/>
                </a:solidFill>
              </a:rPr>
              <a:t>ARP </a:t>
            </a:r>
            <a:r>
              <a:rPr lang="zh-TW" altLang="en-US" sz="1600">
                <a:solidFill>
                  <a:srgbClr val="000000"/>
                </a:solidFill>
              </a:rPr>
              <a:t>欺騙和由此產生的 </a:t>
            </a:r>
            <a:r>
              <a:rPr lang="en-US" altLang="zh-TW" sz="1600">
                <a:solidFill>
                  <a:srgbClr val="000000"/>
                </a:solidFill>
              </a:rPr>
              <a:t>ARP </a:t>
            </a:r>
            <a:r>
              <a:rPr lang="zh-TW" altLang="en-US" sz="1600">
                <a:solidFill>
                  <a:srgbClr val="000000"/>
                </a:solidFill>
              </a:rPr>
              <a:t>中毒，交換器必須確保只有有效的 </a:t>
            </a:r>
            <a:r>
              <a:rPr lang="en-US" altLang="zh-TW" sz="1600">
                <a:solidFill>
                  <a:srgbClr val="000000"/>
                </a:solidFill>
              </a:rPr>
              <a:t>ARP </a:t>
            </a:r>
            <a:r>
              <a:rPr lang="zh-TW" altLang="en-US" sz="1600">
                <a:solidFill>
                  <a:srgbClr val="000000"/>
                </a:solidFill>
              </a:rPr>
              <a:t>請求和回覆被轉送。</a:t>
            </a:r>
          </a:p>
          <a:p>
            <a:pPr marL="285743" indent="-285743" algn="l">
              <a:buFont typeface="Arial" panose="020b0604020202020204" pitchFamily="34" charset="0"/>
              <a:buChar char="•"/>
            </a:pPr>
            <a:endParaRPr lang="en-US" sz="1600">
              <a:solidFill>
                <a:srgbClr val="000000"/>
              </a:solidFill>
            </a:endParaRPr>
          </a:p>
          <a:p>
            <a:pPr marL="0" indent="0" algn="l"/>
            <a:r>
              <a:rPr lang="zh-TW" altLang="en-US" sz="1600">
                <a:solidFill>
                  <a:srgbClr val="000000"/>
                </a:solidFill>
              </a:rPr>
              <a:t>動態 </a:t>
            </a:r>
            <a:r>
              <a:rPr lang="en-US" altLang="zh-TW" sz="1600">
                <a:solidFill>
                  <a:srgbClr val="000000"/>
                </a:solidFill>
              </a:rPr>
              <a:t>ARP </a:t>
            </a:r>
            <a:r>
              <a:rPr lang="zh-TW" altLang="en-US" sz="1600">
                <a:solidFill>
                  <a:srgbClr val="000000"/>
                </a:solidFill>
              </a:rPr>
              <a:t>檢測 </a:t>
            </a:r>
            <a:r>
              <a:rPr lang="en-US" altLang="zh-TW" sz="1600">
                <a:solidFill>
                  <a:srgbClr val="000000"/>
                </a:solidFill>
              </a:rPr>
              <a:t>(DAI) </a:t>
            </a:r>
            <a:r>
              <a:rPr lang="zh-TW" altLang="en-US" sz="1600">
                <a:solidFill>
                  <a:srgbClr val="000000"/>
                </a:solidFill>
              </a:rPr>
              <a:t>需要 </a:t>
            </a:r>
            <a:r>
              <a:rPr lang="en-US" altLang="zh-TW" sz="1600">
                <a:solidFill>
                  <a:srgbClr val="000000"/>
                </a:solidFill>
              </a:rPr>
              <a:t>DHCP </a:t>
            </a:r>
            <a:r>
              <a:rPr lang="zh-TW" altLang="en-US" sz="1600">
                <a:solidFill>
                  <a:srgbClr val="000000"/>
                </a:solidFill>
              </a:rPr>
              <a:t>偵聽，並透過下列方式協助防止 </a:t>
            </a:r>
            <a:r>
              <a:rPr lang="en-US" altLang="zh-TW" sz="1600">
                <a:solidFill>
                  <a:srgbClr val="000000"/>
                </a:solidFill>
              </a:rPr>
              <a:t>ARP </a:t>
            </a:r>
            <a:r>
              <a:rPr lang="zh-TW" altLang="en-US" sz="1600">
                <a:solidFill>
                  <a:srgbClr val="000000"/>
                </a:solidFill>
              </a:rPr>
              <a:t>攻擊：</a:t>
            </a:r>
          </a:p>
          <a:p>
            <a:pPr marL="358826" lvl="1" indent="-285743">
              <a:buFont typeface="Arial" panose="020b0604020202020204" pitchFamily="34" charset="0"/>
              <a:buChar char="•"/>
            </a:pPr>
            <a:r>
              <a:rPr lang="zh-TW">
                <a:solidFill>
                  <a:srgbClr val="000000"/>
                </a:solidFill>
              </a:rPr>
              <a:t>不轉送無效或無償 ARP 回覆到相同 VLAN 中的其他連接埠。</a:t>
            </a:r>
          </a:p>
          <a:p>
            <a:pPr marL="358826" lvl="1" indent="-285743">
              <a:buFont typeface="Arial" panose="020b0604020202020204" pitchFamily="34" charset="0"/>
              <a:buChar char="•"/>
            </a:pPr>
            <a:r>
              <a:rPr lang="zh-TW">
                <a:solidFill>
                  <a:srgbClr val="000000"/>
                </a:solidFill>
              </a:rPr>
              <a:t>攔截不受信任的連接埠上的所有 ARP 請求和回覆。</a:t>
            </a:r>
          </a:p>
          <a:p>
            <a:pPr marL="358826" lvl="1" indent="-285743">
              <a:buFont typeface="Arial" panose="020b0604020202020204" pitchFamily="34" charset="0"/>
              <a:buChar char="•"/>
            </a:pPr>
            <a:r>
              <a:rPr lang="zh-TW">
                <a:solidFill>
                  <a:srgbClr val="000000"/>
                </a:solidFill>
              </a:rPr>
              <a:t>驗證每個攔截的封包是否有效的 IP 到 MAC 繫結。</a:t>
            </a:r>
          </a:p>
          <a:p>
            <a:pPr marL="358826" lvl="1" indent="-285743">
              <a:buFont typeface="Arial" panose="020b0604020202020204" pitchFamily="34" charset="0"/>
              <a:buChar char="•"/>
            </a:pPr>
            <a:r>
              <a:rPr lang="zh-TW">
                <a:solidFill>
                  <a:srgbClr val="000000"/>
                </a:solidFill>
              </a:rPr>
              <a:t>丟棄和記錄無效的 ARP 答覆，以防止 ARP 中毒。</a:t>
            </a:r>
          </a:p>
          <a:p>
            <a:pPr marL="358826" lvl="1" indent="-285743">
              <a:buFont typeface="Arial" panose="020b0604020202020204" pitchFamily="34" charset="0"/>
              <a:buChar char="•"/>
            </a:pPr>
            <a:r>
              <a:rPr lang="zh-TW">
                <a:solidFill>
                  <a:srgbClr val="000000"/>
                </a:solidFill>
              </a:rPr>
              <a:t>如果超過設定的 ARP 封包數目，則會發生錯誤，停用介面。</a:t>
            </a:r>
          </a:p>
          <a:p>
            <a:pPr marL="0" indent="0" algn="l"/>
            <a:endParaRPr lang="en-US" sz="1600">
              <a:solidFill>
                <a:srgbClr val="000000"/>
              </a:solidFill>
            </a:endParaRPr>
          </a:p>
        </p:txBody>
      </p:sp>
      <p:sp>
        <p:nvSpPr>
          <p:cNvPr id="2" name="投影片編號版面配置區 1"/>
          <p:cNvSpPr>
            <a:spLocks noGrp="1"/>
          </p:cNvSpPr>
          <p:nvPr>
            <p:ph type="sldNum" sz="quarter" idx="12"/>
          </p:nvPr>
        </p:nvSpPr>
        <p:spPr/>
        <p:txBody>
          <a:bodyPr/>
          <a:lstStyle/>
          <a:p>
            <a:fld id="{4FAB73BC-B049-4115-A692-8D63A059BFB8}" type="slidenum">
              <a:rPr lang="en-US" smtClean="0"/>
              <a:t>820</a:t>
            </a:fld>
            <a:endParaRPr lang="en-US"/>
          </a:p>
        </p:txBody>
      </p:sp>
    </p:spTree>
    <p:extLst>
      <p:ext uri="{BB962C8B-B14F-4D97-AF65-F5344CB8AC3E}">
        <p14:creationId xmlns:p14="http://schemas.microsoft.com/office/powerpoint/2010/main" val="47946223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821.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noAutofit/>
          </a:bodyPr>
          <a:lstStyle/>
          <a:p>
            <a:pPr marL="169859" indent="-169859">
              <a:spcAft>
                <a:spcPts val="600"/>
              </a:spcAft>
              <a:buFont typeface="Wingdings" panose="05000000000000000000" pitchFamily="2" charset="2"/>
            </a:pPr>
            <a:r>
              <a:rPr lang="en-US" altLang="zh-TW" sz="2700"/>
              <a:t>28.4</a:t>
            </a:r>
            <a:r>
              <a:rPr lang="zh-TW" altLang="en-US" sz="2700" smtClean="0"/>
              <a:t>緩</a:t>
            </a:r>
            <a:r>
              <a:rPr lang="zh-TW" altLang="en-US" sz="2700"/>
              <a:t>解 </a:t>
            </a:r>
            <a:r>
              <a:rPr lang="en-US" altLang="zh-TW" sz="2700"/>
              <a:t>ARP </a:t>
            </a:r>
            <a:r>
              <a:rPr lang="zh-TW" altLang="en-US" sz="2700"/>
              <a:t>攻擊</a:t>
            </a:r>
            <a:br>
              <a:rPr lang="en-US" sz="2700"/>
            </a:br>
            <a:r>
              <a:rPr lang="en-US" altLang="zh-TW" sz="2700"/>
              <a:t>DAI </a:t>
            </a:r>
            <a:r>
              <a:rPr lang="zh-TW" altLang="en-US" sz="2700"/>
              <a:t>實作準則</a:t>
            </a:r>
          </a:p>
        </p:txBody>
      </p:sp>
      <p:sp>
        <p:nvSpPr>
          <p:cNvPr id="6" name="Content Placeholder 5">
            <a:extLst>
              <a:ext uri="{FF2B5EF4-FFF2-40B4-BE49-F238E27FC236}">
                <a16:creationId xmlns:a16="http://schemas.microsoft.com/office/drawing/2014/main" id="{AF0D3419-545B-B24A-9B1C-EA3F67EB84C2}"/>
              </a:ext>
            </a:extLst>
          </p:cNvPr>
          <p:cNvSpPr>
            <a:spLocks noGrp="1"/>
          </p:cNvSpPr>
          <p:nvPr>
            <p:ph idx="1"/>
          </p:nvPr>
        </p:nvSpPr>
        <p:spPr>
          <a:xfrm>
            <a:off x="474663" y="1589088"/>
            <a:ext cx="4381543" cy="3689897"/>
          </a:xfrm>
        </p:spPr>
        <p:txBody>
          <a:bodyPr/>
          <a:lstStyle/>
          <a:p>
            <a:pPr marL="0" indent="0" algn="l"/>
            <a:r>
              <a:rPr lang="zh-TW" altLang="en-US" sz="1600">
                <a:solidFill>
                  <a:srgbClr val="000000"/>
                </a:solidFill>
              </a:rPr>
              <a:t>為了減低 </a:t>
            </a:r>
            <a:r>
              <a:rPr lang="en-US" altLang="zh-TW" sz="1600">
                <a:solidFill>
                  <a:srgbClr val="000000"/>
                </a:solidFill>
              </a:rPr>
              <a:t>ARP </a:t>
            </a:r>
            <a:r>
              <a:rPr lang="zh-TW" altLang="en-US" sz="1600">
                <a:solidFill>
                  <a:srgbClr val="000000"/>
                </a:solidFill>
              </a:rPr>
              <a:t>欺騙和 </a:t>
            </a:r>
            <a:r>
              <a:rPr lang="en-US" altLang="zh-TW" sz="1600">
                <a:solidFill>
                  <a:srgbClr val="000000"/>
                </a:solidFill>
              </a:rPr>
              <a:t>ARP </a:t>
            </a:r>
            <a:r>
              <a:rPr lang="zh-TW" altLang="en-US" sz="1600">
                <a:solidFill>
                  <a:srgbClr val="000000"/>
                </a:solidFill>
              </a:rPr>
              <a:t>中毒的機會，請遵循以下 </a:t>
            </a:r>
            <a:r>
              <a:rPr lang="en-US" altLang="zh-TW" sz="1600">
                <a:solidFill>
                  <a:srgbClr val="000000"/>
                </a:solidFill>
              </a:rPr>
              <a:t>DAI </a:t>
            </a:r>
            <a:r>
              <a:rPr lang="zh-TW" altLang="en-US" sz="1600">
                <a:solidFill>
                  <a:srgbClr val="000000"/>
                </a:solidFill>
              </a:rPr>
              <a:t>實作指引：</a:t>
            </a:r>
          </a:p>
          <a:p>
            <a:pPr marL="285743" indent="-285743" algn="l">
              <a:buFont typeface="Arial" panose="020b0604020202020204" pitchFamily="34" charset="0"/>
              <a:buChar char="•"/>
            </a:pPr>
            <a:r>
              <a:rPr lang="zh-TW" altLang="en-US" sz="1600">
                <a:solidFill>
                  <a:srgbClr val="000000"/>
                </a:solidFill>
              </a:rPr>
              <a:t>啟用全域 </a:t>
            </a:r>
            <a:r>
              <a:rPr lang="en-US" altLang="zh-TW" sz="1600">
                <a:solidFill>
                  <a:srgbClr val="000000"/>
                </a:solidFill>
              </a:rPr>
              <a:t>DHCP </a:t>
            </a:r>
            <a:r>
              <a:rPr lang="zh-TW" altLang="en-US" sz="1600">
                <a:solidFill>
                  <a:srgbClr val="000000"/>
                </a:solidFill>
              </a:rPr>
              <a:t>偵聽。</a:t>
            </a:r>
          </a:p>
          <a:p>
            <a:pPr marL="285743" indent="-285743" algn="l">
              <a:buFont typeface="Arial" panose="020b0604020202020204" pitchFamily="34" charset="0"/>
              <a:buChar char="•"/>
            </a:pPr>
            <a:r>
              <a:rPr lang="zh-TW" altLang="en-US" sz="1600">
                <a:solidFill>
                  <a:srgbClr val="000000"/>
                </a:solidFill>
              </a:rPr>
              <a:t>在選取的 </a:t>
            </a:r>
            <a:r>
              <a:rPr lang="en-US" altLang="zh-TW" sz="1600">
                <a:solidFill>
                  <a:srgbClr val="000000"/>
                </a:solidFill>
              </a:rPr>
              <a:t>VLAN </a:t>
            </a:r>
            <a:r>
              <a:rPr lang="zh-TW" altLang="en-US" sz="1600">
                <a:solidFill>
                  <a:srgbClr val="000000"/>
                </a:solidFill>
              </a:rPr>
              <a:t>上啟用 </a:t>
            </a:r>
            <a:r>
              <a:rPr lang="en-US" altLang="zh-TW" sz="1600">
                <a:solidFill>
                  <a:srgbClr val="000000"/>
                </a:solidFill>
              </a:rPr>
              <a:t>DHCP </a:t>
            </a:r>
            <a:r>
              <a:rPr lang="zh-TW" altLang="en-US" sz="1600">
                <a:solidFill>
                  <a:srgbClr val="000000"/>
                </a:solidFill>
              </a:rPr>
              <a:t>偵聽。</a:t>
            </a:r>
          </a:p>
          <a:p>
            <a:pPr marL="285743" indent="-285743" algn="l">
              <a:buFont typeface="Arial" panose="020b0604020202020204" pitchFamily="34" charset="0"/>
              <a:buChar char="•"/>
            </a:pPr>
            <a:r>
              <a:rPr lang="zh-TW" altLang="en-US" sz="1600">
                <a:solidFill>
                  <a:srgbClr val="000000"/>
                </a:solidFill>
              </a:rPr>
              <a:t>在選取的 </a:t>
            </a:r>
            <a:r>
              <a:rPr lang="en-US" altLang="zh-TW" sz="1600">
                <a:solidFill>
                  <a:srgbClr val="000000"/>
                </a:solidFill>
              </a:rPr>
              <a:t>VLAN </a:t>
            </a:r>
            <a:r>
              <a:rPr lang="zh-TW" altLang="en-US" sz="1600">
                <a:solidFill>
                  <a:srgbClr val="000000"/>
                </a:solidFill>
              </a:rPr>
              <a:t>上啟用 </a:t>
            </a:r>
            <a:r>
              <a:rPr lang="en-US" altLang="zh-TW" sz="1600">
                <a:solidFill>
                  <a:srgbClr val="000000"/>
                </a:solidFill>
              </a:rPr>
              <a:t>DAI</a:t>
            </a:r>
            <a:r>
              <a:rPr lang="zh-TW" altLang="en-US" sz="1600">
                <a:solidFill>
                  <a:srgbClr val="000000"/>
                </a:solidFill>
              </a:rPr>
              <a:t>。</a:t>
            </a:r>
          </a:p>
          <a:p>
            <a:pPr marL="285743" indent="-285743" algn="l">
              <a:buFont typeface="Arial" panose="020b0604020202020204" pitchFamily="34" charset="0"/>
              <a:buChar char="•"/>
            </a:pPr>
            <a:r>
              <a:rPr lang="zh-TW" altLang="en-US" sz="1600">
                <a:solidFill>
                  <a:srgbClr val="000000"/>
                </a:solidFill>
              </a:rPr>
              <a:t>設定可信任的介面以進行 </a:t>
            </a:r>
            <a:r>
              <a:rPr lang="en-US" altLang="zh-TW" sz="1600">
                <a:solidFill>
                  <a:srgbClr val="000000"/>
                </a:solidFill>
              </a:rPr>
              <a:t>DHCP </a:t>
            </a:r>
            <a:r>
              <a:rPr lang="zh-TW" altLang="en-US" sz="1600">
                <a:solidFill>
                  <a:srgbClr val="000000"/>
                </a:solidFill>
              </a:rPr>
              <a:t>偵聽和 </a:t>
            </a:r>
            <a:r>
              <a:rPr lang="en-US" altLang="zh-TW" sz="1600">
                <a:solidFill>
                  <a:srgbClr val="000000"/>
                </a:solidFill>
              </a:rPr>
              <a:t>ARP </a:t>
            </a:r>
            <a:r>
              <a:rPr lang="zh-TW" altLang="en-US" sz="1600">
                <a:solidFill>
                  <a:srgbClr val="000000"/>
                </a:solidFill>
              </a:rPr>
              <a:t>檢查。</a:t>
            </a:r>
          </a:p>
          <a:p>
            <a:pPr marL="0" indent="0" algn="l"/>
            <a:r>
              <a:rPr lang="zh-TW" altLang="en-US" sz="1600">
                <a:solidFill>
                  <a:srgbClr val="000000"/>
                </a:solidFill>
              </a:rPr>
              <a:t>通常建議你將所有存取交換器連接埠設定為不受信任，並將連接至其他交換器的所有上行連接埠設定為受信任。</a:t>
            </a:r>
          </a:p>
          <a:p>
            <a:pPr marL="285743" indent="-285743" algn="l">
              <a:buFont typeface="Arial" panose="020b0604020202020204" pitchFamily="34" charset="0"/>
              <a:buChar char="•"/>
            </a:pPr>
            <a:endParaRPr lang="en-US" sz="1600">
              <a:solidFill>
                <a:srgbClr val="000000"/>
              </a:solidFill>
            </a:endParaRPr>
          </a:p>
        </p:txBody>
      </p:sp>
      <p:pic>
        <p:nvPicPr>
          <p:cNvPr id="4" name="Picture 3">
            <a:extLst>
              <a:ext uri="{FF2B5EF4-FFF2-40B4-BE49-F238E27FC236}">
                <a16:creationId xmlns:a16="http://schemas.microsoft.com/office/drawing/2014/main" id="{0B83BA0A-C7D6-714E-B942-4F954B9BB492}"/>
              </a:ext>
            </a:extLst>
          </p:cNvPr>
          <p:cNvPicPr>
            <a:picLocks noChangeAspect="1"/>
          </p:cNvPicPr>
          <p:nvPr/>
        </p:nvPicPr>
        <p:blipFill>
          <a:blip r:embed="rId3"/>
          <a:stretch>
            <a:fillRect/>
          </a:stretch>
        </p:blipFill>
        <p:spPr>
          <a:xfrm>
            <a:off x="4873066" y="1709181"/>
            <a:ext cx="3796273" cy="3114589"/>
          </a:xfrm>
          <a:prstGeom prst="rect">
            <a:avLst/>
          </a:prstGeom>
        </p:spPr>
      </p:pic>
      <p:sp>
        <p:nvSpPr>
          <p:cNvPr id="2" name="投影片編號版面配置區 1"/>
          <p:cNvSpPr>
            <a:spLocks noGrp="1"/>
          </p:cNvSpPr>
          <p:nvPr>
            <p:ph type="sldNum" sz="quarter" idx="12"/>
          </p:nvPr>
        </p:nvSpPr>
        <p:spPr/>
        <p:txBody>
          <a:bodyPr/>
          <a:lstStyle/>
          <a:p>
            <a:fld id="{4FAB73BC-B049-4115-A692-8D63A059BFB8}" type="slidenum">
              <a:rPr lang="en-US" smtClean="0"/>
              <a:t>821</a:t>
            </a:fld>
            <a:endParaRPr lang="en-US"/>
          </a:p>
        </p:txBody>
      </p:sp>
    </p:spTree>
    <p:extLst>
      <p:ext uri="{BB962C8B-B14F-4D97-AF65-F5344CB8AC3E}">
        <p14:creationId xmlns:p14="http://schemas.microsoft.com/office/powerpoint/2010/main" val="242686352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822.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noAutofit/>
          </a:bodyPr>
          <a:lstStyle/>
          <a:p>
            <a:pPr marL="169859" indent="-169859">
              <a:spcAft>
                <a:spcPts val="600"/>
              </a:spcAft>
              <a:buFont typeface="Wingdings" panose="05000000000000000000" pitchFamily="2" charset="2"/>
            </a:pPr>
            <a:r>
              <a:rPr lang="en-US" altLang="zh-TW" sz="2700"/>
              <a:t>28.4</a:t>
            </a:r>
            <a:r>
              <a:rPr lang="zh-TW" altLang="en-US" sz="2700" smtClean="0"/>
              <a:t>緩</a:t>
            </a:r>
            <a:r>
              <a:rPr lang="zh-TW" altLang="en-US" sz="2700"/>
              <a:t>解 </a:t>
            </a:r>
            <a:r>
              <a:rPr lang="en-US" altLang="zh-TW" sz="2700"/>
              <a:t>ARP </a:t>
            </a:r>
            <a:r>
              <a:rPr lang="zh-TW" altLang="en-US" sz="2700"/>
              <a:t>攻擊</a:t>
            </a:r>
            <a:br>
              <a:rPr lang="en-US" sz="2700"/>
            </a:br>
            <a:r>
              <a:rPr lang="en-US" altLang="zh-TW" sz="2700"/>
              <a:t>DAI </a:t>
            </a:r>
            <a:r>
              <a:rPr lang="zh-TW" altLang="en-US" sz="2700"/>
              <a:t>設定範例</a:t>
            </a:r>
          </a:p>
        </p:txBody>
      </p:sp>
      <p:sp>
        <p:nvSpPr>
          <p:cNvPr id="5" name="Content Placeholder 4">
            <a:extLst>
              <a:ext uri="{FF2B5EF4-FFF2-40B4-BE49-F238E27FC236}">
                <a16:creationId xmlns:a16="http://schemas.microsoft.com/office/drawing/2014/main" id="{51CBCB29-E920-014C-90E3-3FAAC6870057}"/>
              </a:ext>
            </a:extLst>
          </p:cNvPr>
          <p:cNvSpPr>
            <a:spLocks noGrp="1"/>
          </p:cNvSpPr>
          <p:nvPr>
            <p:ph idx="1"/>
          </p:nvPr>
        </p:nvSpPr>
        <p:spPr>
          <a:xfrm>
            <a:off x="474663" y="1589088"/>
            <a:ext cx="8194674" cy="268288"/>
          </a:xfrm>
        </p:spPr>
        <p:txBody>
          <a:bodyPr/>
          <a:lstStyle/>
          <a:p>
            <a:pPr marL="0" indent="0" algn="l"/>
            <a:r>
              <a:rPr lang="zh-TW" altLang="en-US" sz="1600">
                <a:solidFill>
                  <a:srgbClr val="000000"/>
                </a:solidFill>
              </a:rPr>
              <a:t>在先前的拓撲中，</a:t>
            </a:r>
            <a:r>
              <a:rPr lang="en-US" altLang="zh-TW" sz="1600">
                <a:solidFill>
                  <a:srgbClr val="000000"/>
                </a:solidFill>
              </a:rPr>
              <a:t>S1 </a:t>
            </a:r>
            <a:r>
              <a:rPr lang="zh-TW" altLang="en-US" sz="1600">
                <a:solidFill>
                  <a:srgbClr val="000000"/>
                </a:solidFill>
              </a:rPr>
              <a:t>正在連接 </a:t>
            </a:r>
            <a:r>
              <a:rPr lang="en-US" altLang="zh-TW" sz="1600">
                <a:solidFill>
                  <a:srgbClr val="000000"/>
                </a:solidFill>
              </a:rPr>
              <a:t>VLAN 10 </a:t>
            </a:r>
            <a:r>
              <a:rPr lang="zh-TW" altLang="en-US" sz="1600">
                <a:solidFill>
                  <a:srgbClr val="000000"/>
                </a:solidFill>
              </a:rPr>
              <a:t>上的兩個使用者。 </a:t>
            </a:r>
          </a:p>
          <a:p>
            <a:pPr marL="285743" indent="-285743" algn="l">
              <a:buFont typeface="Arial" panose="020b0604020202020204" pitchFamily="34" charset="0"/>
              <a:buChar char="•"/>
            </a:pPr>
            <a:r>
              <a:rPr lang="en-US" altLang="zh-TW" sz="1600">
                <a:solidFill>
                  <a:srgbClr val="000000"/>
                </a:solidFill>
              </a:rPr>
              <a:t>DAI </a:t>
            </a:r>
            <a:r>
              <a:rPr lang="zh-TW" altLang="en-US" sz="1600">
                <a:solidFill>
                  <a:srgbClr val="000000"/>
                </a:solidFill>
              </a:rPr>
              <a:t>將被設定為緩解 </a:t>
            </a:r>
            <a:r>
              <a:rPr lang="en-US" altLang="zh-TW" sz="1600">
                <a:solidFill>
                  <a:srgbClr val="000000"/>
                </a:solidFill>
              </a:rPr>
              <a:t>ARP </a:t>
            </a:r>
            <a:r>
              <a:rPr lang="zh-TW" altLang="en-US" sz="1600">
                <a:solidFill>
                  <a:srgbClr val="000000"/>
                </a:solidFill>
              </a:rPr>
              <a:t>欺騙和 </a:t>
            </a:r>
            <a:r>
              <a:rPr lang="en-US" altLang="zh-TW" sz="1600">
                <a:solidFill>
                  <a:srgbClr val="000000"/>
                </a:solidFill>
              </a:rPr>
              <a:t>ARP </a:t>
            </a:r>
            <a:r>
              <a:rPr lang="zh-TW" altLang="en-US" sz="1600">
                <a:solidFill>
                  <a:srgbClr val="000000"/>
                </a:solidFill>
              </a:rPr>
              <a:t>中毒攻擊。</a:t>
            </a:r>
          </a:p>
        </p:txBody>
      </p:sp>
      <p:sp>
        <p:nvSpPr>
          <p:cNvPr id="6" name="Content Placeholder 4">
            <a:extLst>
              <a:ext uri="{FF2B5EF4-FFF2-40B4-BE49-F238E27FC236}">
                <a16:creationId xmlns:a16="http://schemas.microsoft.com/office/drawing/2014/main" id="{F253CBC2-84F9-4234-BD72-877A84D2FC04}"/>
              </a:ext>
            </a:extLst>
          </p:cNvPr>
          <p:cNvSpPr txBox="1"/>
          <p:nvPr/>
        </p:nvSpPr>
        <p:spPr>
          <a:xfrm>
            <a:off x="474663" y="2167892"/>
            <a:ext cx="4226878" cy="2400299"/>
          </a:xfrm>
          <a:prstGeom prst="rect">
            <a:avLst/>
          </a:prstGeom>
        </p:spPr>
        <p:txBody>
          <a:bodyPr lIns="91420" tIns="45710" rIns="91420" bIns="45710">
            <a:noAutofit/>
          </a:bodyPr>
          <a:lstStyle>
            <a:lvl1pPr marL="285690" marR="0" indent="-285690" algn="ctr" defTabSz="457105" rtl="0" eaLnBrk="1" fontAlgn="auto" latinLnBrk="0" hangingPunct="1">
              <a:lnSpc>
                <a:spcPct val="100000"/>
              </a:lnSpc>
              <a:spcBef>
                <a:spcPct val="20000"/>
              </a:spcBef>
              <a:spcAft>
                <a:spcPct val="0"/>
              </a:spcAft>
              <a:buClrTx/>
              <a:buSzTx/>
              <a:buFont typeface="Arial"/>
              <a:buNone/>
              <a:defRPr lang="en-US" sz="2000" b="0" i="0" kern="1200" baseline="0">
                <a:solidFill>
                  <a:schemeClr val="bg1"/>
                </a:solidFill>
                <a:latin typeface="+mn-lt"/>
                <a:ea typeface="ＭＳ Ｐゴシック" charset="0"/>
                <a:cs typeface="CiscoSans ExtraLight"/>
              </a:defRPr>
            </a:lvl1pPr>
            <a:lvl2pPr marL="358775" indent="-215900" algn="l" defTabSz="684213" rtl="0" eaLnBrk="1" fontAlgn="base" hangingPunct="1">
              <a:lnSpc>
                <a:spcPct val="95000"/>
              </a:lnSpc>
              <a:spcBef>
                <a:spcPts val="600"/>
              </a:spcBef>
              <a:spcAft>
                <a:spcPct val="0"/>
              </a:spcAft>
              <a:buClr>
                <a:schemeClr val="tx2"/>
              </a:buClr>
              <a:buFont typeface="Arial"/>
              <a:buChar char="•"/>
              <a:defRPr lang="en-US" sz="1400" kern="120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a:buChar char="•"/>
              <a:defRPr lang="en-US" sz="1200" kern="120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a:buChar char="•"/>
              <a:defRPr lang="en-US" sz="1100" kern="120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a:buChar char="•"/>
              <a:defRPr lang="en-US" sz="1100" kern="120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anose="020b0604020202020204"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anose="020b0604020202020204"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anose="020b0604020202020204"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85743" indent="-285743" algn="l">
              <a:buFont typeface="Arial" panose="020b0604020202020204" pitchFamily="34" charset="0"/>
              <a:buChar char="•"/>
            </a:pPr>
            <a:r>
              <a:rPr lang="en-US" altLang="zh-TW" sz="1600">
                <a:solidFill>
                  <a:srgbClr val="000000"/>
                </a:solidFill>
              </a:rPr>
              <a:t>DHCP </a:t>
            </a:r>
            <a:r>
              <a:rPr lang="zh-TW" altLang="en-US" sz="1600">
                <a:solidFill>
                  <a:srgbClr val="000000"/>
                </a:solidFill>
              </a:rPr>
              <a:t>偵聽已啟用，因為 </a:t>
            </a:r>
            <a:r>
              <a:rPr lang="en-US" altLang="zh-TW" sz="1600">
                <a:solidFill>
                  <a:srgbClr val="000000"/>
                </a:solidFill>
              </a:rPr>
              <a:t>DAI </a:t>
            </a:r>
            <a:r>
              <a:rPr lang="zh-TW" altLang="en-US" sz="1600">
                <a:solidFill>
                  <a:srgbClr val="000000"/>
                </a:solidFill>
              </a:rPr>
              <a:t>需要 </a:t>
            </a:r>
            <a:r>
              <a:rPr lang="en-US" altLang="zh-TW" sz="1600">
                <a:solidFill>
                  <a:srgbClr val="000000"/>
                </a:solidFill>
              </a:rPr>
              <a:t>DHCP </a:t>
            </a:r>
            <a:r>
              <a:rPr lang="zh-TW" altLang="en-US" sz="1600">
                <a:solidFill>
                  <a:srgbClr val="000000"/>
                </a:solidFill>
              </a:rPr>
              <a:t>偵聽繫結表來操作。 </a:t>
            </a:r>
          </a:p>
          <a:p>
            <a:pPr marL="285743" indent="-285743" algn="l">
              <a:buFont typeface="Arial" panose="020b0604020202020204" pitchFamily="34" charset="0"/>
              <a:buChar char="•"/>
            </a:pPr>
            <a:r>
              <a:rPr lang="zh-TW" altLang="en-US" sz="1600">
                <a:solidFill>
                  <a:srgbClr val="000000"/>
                </a:solidFill>
              </a:rPr>
              <a:t>接下來，在 </a:t>
            </a:r>
            <a:r>
              <a:rPr lang="en-US" altLang="zh-TW" sz="1600">
                <a:solidFill>
                  <a:srgbClr val="000000"/>
                </a:solidFill>
              </a:rPr>
              <a:t>VLAN10 </a:t>
            </a:r>
            <a:r>
              <a:rPr lang="zh-TW" altLang="en-US" sz="1600">
                <a:solidFill>
                  <a:srgbClr val="000000"/>
                </a:solidFill>
              </a:rPr>
              <a:t>上的電腦啟用 </a:t>
            </a:r>
            <a:r>
              <a:rPr lang="en-US" altLang="zh-TW" sz="1600">
                <a:solidFill>
                  <a:srgbClr val="000000"/>
                </a:solidFill>
              </a:rPr>
              <a:t>DHCP </a:t>
            </a:r>
            <a:r>
              <a:rPr lang="zh-TW" altLang="en-US" sz="1600">
                <a:solidFill>
                  <a:srgbClr val="000000"/>
                </a:solidFill>
              </a:rPr>
              <a:t>偵聽和 </a:t>
            </a:r>
            <a:r>
              <a:rPr lang="en-US" altLang="zh-TW" sz="1600">
                <a:solidFill>
                  <a:srgbClr val="000000"/>
                </a:solidFill>
              </a:rPr>
              <a:t>ARP </a:t>
            </a:r>
            <a:r>
              <a:rPr lang="zh-TW" altLang="en-US" sz="1600">
                <a:solidFill>
                  <a:srgbClr val="000000"/>
                </a:solidFill>
              </a:rPr>
              <a:t>檢查。 </a:t>
            </a:r>
          </a:p>
          <a:p>
            <a:pPr marL="285743" indent="-285743" algn="l">
              <a:buFont typeface="Arial" panose="020b0604020202020204" pitchFamily="34" charset="0"/>
              <a:buChar char="•"/>
            </a:pPr>
            <a:r>
              <a:rPr lang="zh-TW" altLang="en-US" sz="1600">
                <a:solidFill>
                  <a:srgbClr val="000000"/>
                </a:solidFill>
              </a:rPr>
              <a:t>路由器的上行連接埠是受信任的，因此設定為受 </a:t>
            </a:r>
            <a:r>
              <a:rPr lang="en-US" altLang="zh-TW" sz="1600">
                <a:solidFill>
                  <a:srgbClr val="000000"/>
                </a:solidFill>
              </a:rPr>
              <a:t>DHCP </a:t>
            </a:r>
            <a:r>
              <a:rPr lang="zh-TW" altLang="en-US" sz="1600">
                <a:solidFill>
                  <a:srgbClr val="000000"/>
                </a:solidFill>
              </a:rPr>
              <a:t>偵聽和 </a:t>
            </a:r>
            <a:r>
              <a:rPr lang="en-US" altLang="zh-TW" sz="1600">
                <a:solidFill>
                  <a:srgbClr val="000000"/>
                </a:solidFill>
              </a:rPr>
              <a:t>ARP </a:t>
            </a:r>
            <a:r>
              <a:rPr lang="zh-TW" altLang="en-US" sz="1600">
                <a:solidFill>
                  <a:srgbClr val="000000"/>
                </a:solidFill>
              </a:rPr>
              <a:t>檢查的信任。</a:t>
            </a:r>
          </a:p>
          <a:p>
            <a:pPr marL="0" indent="0" algn="l"/>
            <a:endParaRPr lang="en-CA" sz="1400">
              <a:solidFill>
                <a:srgbClr val="000000"/>
              </a:solidFill>
            </a:endParaRPr>
          </a:p>
        </p:txBody>
      </p:sp>
      <p:pic>
        <p:nvPicPr>
          <p:cNvPr id="8" name="Picture 7">
            <a:extLst>
              <a:ext uri="{FF2B5EF4-FFF2-40B4-BE49-F238E27FC236}">
                <a16:creationId xmlns:a16="http://schemas.microsoft.com/office/drawing/2014/main" id="{FA07842E-B8BB-5647-83A0-EB23DF85624A}"/>
              </a:ext>
            </a:extLst>
          </p:cNvPr>
          <p:cNvPicPr>
            <a:picLocks noChangeAspect="1"/>
          </p:cNvPicPr>
          <p:nvPr/>
        </p:nvPicPr>
        <p:blipFill>
          <a:blip r:embed="rId3"/>
          <a:stretch>
            <a:fillRect/>
          </a:stretch>
        </p:blipFill>
        <p:spPr>
          <a:xfrm>
            <a:off x="4994574" y="2167892"/>
            <a:ext cx="3350914" cy="1509021"/>
          </a:xfrm>
          <a:prstGeom prst="rect">
            <a:avLst/>
          </a:prstGeom>
        </p:spPr>
      </p:pic>
      <p:sp>
        <p:nvSpPr>
          <p:cNvPr id="2" name="投影片編號版面配置區 1"/>
          <p:cNvSpPr>
            <a:spLocks noGrp="1"/>
          </p:cNvSpPr>
          <p:nvPr>
            <p:ph type="sldNum" sz="quarter" idx="12"/>
          </p:nvPr>
        </p:nvSpPr>
        <p:spPr/>
        <p:txBody>
          <a:bodyPr/>
          <a:lstStyle/>
          <a:p>
            <a:fld id="{4FAB73BC-B049-4115-A692-8D63A059BFB8}" type="slidenum">
              <a:rPr lang="en-US" smtClean="0"/>
              <a:t>822</a:t>
            </a:fld>
            <a:endParaRPr lang="en-US"/>
          </a:p>
        </p:txBody>
      </p:sp>
    </p:spTree>
    <p:extLst>
      <p:ext uri="{BB962C8B-B14F-4D97-AF65-F5344CB8AC3E}">
        <p14:creationId xmlns:p14="http://schemas.microsoft.com/office/powerpoint/2010/main" val="110885715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823.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noAutofit/>
          </a:bodyPr>
          <a:lstStyle/>
          <a:p>
            <a:pPr marL="169859" indent="-169859">
              <a:spcAft>
                <a:spcPts val="600"/>
              </a:spcAft>
              <a:buFont typeface="Wingdings" panose="05000000000000000000" pitchFamily="2" charset="2"/>
            </a:pPr>
            <a:r>
              <a:rPr lang="en-US" altLang="zh-TW" sz="2700"/>
              <a:t>28.4</a:t>
            </a:r>
            <a:r>
              <a:rPr lang="zh-TW" altLang="en-US" sz="2700" smtClean="0"/>
              <a:t>緩</a:t>
            </a:r>
            <a:r>
              <a:rPr lang="zh-TW" altLang="en-US" sz="2700"/>
              <a:t>解 </a:t>
            </a:r>
            <a:r>
              <a:rPr lang="en-US" altLang="zh-TW" sz="2700"/>
              <a:t>ARP </a:t>
            </a:r>
            <a:r>
              <a:rPr lang="zh-TW" altLang="en-US" sz="2700"/>
              <a:t>攻擊</a:t>
            </a:r>
            <a:br>
              <a:rPr lang="en-US" sz="2700"/>
            </a:br>
            <a:r>
              <a:rPr lang="en-US" altLang="zh-TW" sz="2700"/>
              <a:t>DAI </a:t>
            </a:r>
            <a:r>
              <a:rPr lang="zh-TW" altLang="en-US" sz="2700"/>
              <a:t>設定範例</a:t>
            </a:r>
            <a:r>
              <a:rPr lang="en-US" altLang="zh-TW" sz="2700"/>
              <a:t>(</a:t>
            </a:r>
            <a:r>
              <a:rPr lang="zh-TW" altLang="en-US" sz="2700"/>
              <a:t>續</a:t>
            </a:r>
            <a:r>
              <a:rPr lang="en-US" altLang="zh-TW" sz="2700"/>
              <a:t>) </a:t>
            </a:r>
          </a:p>
        </p:txBody>
      </p:sp>
      <p:sp>
        <p:nvSpPr>
          <p:cNvPr id="5" name="Content Placeholder 4">
            <a:extLst>
              <a:ext uri="{FF2B5EF4-FFF2-40B4-BE49-F238E27FC236}">
                <a16:creationId xmlns:a16="http://schemas.microsoft.com/office/drawing/2014/main" id="{51CBCB29-E920-014C-90E3-3FAAC6870057}"/>
              </a:ext>
            </a:extLst>
          </p:cNvPr>
          <p:cNvSpPr>
            <a:spLocks noGrp="1"/>
          </p:cNvSpPr>
          <p:nvPr>
            <p:ph idx="1"/>
          </p:nvPr>
        </p:nvSpPr>
        <p:spPr>
          <a:xfrm>
            <a:off x="474662" y="1589088"/>
            <a:ext cx="8280057" cy="3689897"/>
          </a:xfrm>
        </p:spPr>
        <p:txBody>
          <a:bodyPr/>
          <a:lstStyle/>
          <a:p>
            <a:pPr marL="0" indent="0" algn="l"/>
            <a:r>
              <a:rPr lang="en-US" altLang="zh-TW" sz="1600">
                <a:solidFill>
                  <a:srgbClr val="000000"/>
                </a:solidFill>
              </a:rPr>
              <a:t>DAI </a:t>
            </a:r>
            <a:r>
              <a:rPr lang="zh-TW" altLang="en-US" sz="1600">
                <a:solidFill>
                  <a:srgbClr val="000000"/>
                </a:solidFill>
              </a:rPr>
              <a:t>也可以設定為檢查目的地或來源 </a:t>
            </a:r>
            <a:r>
              <a:rPr lang="en-US" altLang="zh-TW" sz="1600">
                <a:solidFill>
                  <a:srgbClr val="000000"/>
                </a:solidFill>
              </a:rPr>
              <a:t>MAC </a:t>
            </a:r>
            <a:r>
              <a:rPr lang="zh-TW" altLang="en-US" sz="1600">
                <a:solidFill>
                  <a:srgbClr val="000000"/>
                </a:solidFill>
              </a:rPr>
              <a:t>和 </a:t>
            </a:r>
            <a:r>
              <a:rPr lang="en-US" altLang="zh-TW" sz="1600">
                <a:solidFill>
                  <a:srgbClr val="000000"/>
                </a:solidFill>
              </a:rPr>
              <a:t>IP </a:t>
            </a:r>
            <a:r>
              <a:rPr lang="zh-TW" altLang="en-US" sz="1600">
                <a:solidFill>
                  <a:srgbClr val="000000"/>
                </a:solidFill>
              </a:rPr>
              <a:t>位址：</a:t>
            </a:r>
          </a:p>
          <a:p>
            <a:pPr marL="358826" lvl="1" indent="-285743">
              <a:buFont typeface="Arial" panose="020b0604020202020204" pitchFamily="34" charset="0"/>
              <a:buChar char="•"/>
            </a:pPr>
            <a:r>
              <a:rPr lang="zh-TW" altLang="en-US" sz="1600" b="1">
                <a:solidFill>
                  <a:srgbClr val="000000"/>
                </a:solidFill>
              </a:rPr>
              <a:t>目的 </a:t>
            </a:r>
            <a:r>
              <a:rPr lang="en-US" altLang="zh-TW" sz="1600" b="1">
                <a:solidFill>
                  <a:srgbClr val="000000"/>
                </a:solidFill>
              </a:rPr>
              <a:t>MAC</a:t>
            </a:r>
            <a:r>
              <a:rPr lang="zh-TW" altLang="en-US" sz="1600">
                <a:solidFill>
                  <a:srgbClr val="000000"/>
                </a:solidFill>
              </a:rPr>
              <a:t> </a:t>
            </a:r>
            <a:r>
              <a:rPr lang="en-US" altLang="zh-TW" sz="1600">
                <a:solidFill>
                  <a:srgbClr val="000000"/>
                </a:solidFill>
              </a:rPr>
              <a:t>- </a:t>
            </a:r>
            <a:r>
              <a:rPr lang="zh-TW" altLang="en-US" sz="1600">
                <a:solidFill>
                  <a:srgbClr val="000000"/>
                </a:solidFill>
              </a:rPr>
              <a:t>檢查在乙太網路標頭的目的 </a:t>
            </a:r>
            <a:r>
              <a:rPr lang="en-US" altLang="zh-TW" sz="1600">
                <a:solidFill>
                  <a:srgbClr val="000000"/>
                </a:solidFill>
              </a:rPr>
              <a:t>MAC </a:t>
            </a:r>
            <a:r>
              <a:rPr lang="zh-TW" altLang="en-US" sz="1600">
                <a:solidFill>
                  <a:srgbClr val="000000"/>
                </a:solidFill>
              </a:rPr>
              <a:t>地址比對 </a:t>
            </a:r>
            <a:r>
              <a:rPr lang="en-US" altLang="zh-TW" sz="1600">
                <a:solidFill>
                  <a:srgbClr val="000000"/>
                </a:solidFill>
              </a:rPr>
              <a:t>ARP </a:t>
            </a:r>
            <a:r>
              <a:rPr lang="zh-TW" altLang="en-US" sz="1600">
                <a:solidFill>
                  <a:srgbClr val="000000"/>
                </a:solidFill>
              </a:rPr>
              <a:t>主體的目的 </a:t>
            </a:r>
            <a:r>
              <a:rPr lang="en-US" altLang="zh-TW" sz="1600">
                <a:solidFill>
                  <a:srgbClr val="000000"/>
                </a:solidFill>
              </a:rPr>
              <a:t>MAC </a:t>
            </a:r>
            <a:r>
              <a:rPr lang="zh-TW" altLang="en-US" sz="1600">
                <a:solidFill>
                  <a:srgbClr val="000000"/>
                </a:solidFill>
              </a:rPr>
              <a:t>地址。 </a:t>
            </a:r>
          </a:p>
          <a:p>
            <a:pPr marL="358826" lvl="1" indent="-285743">
              <a:buFont typeface="Arial" panose="020b0604020202020204" pitchFamily="34" charset="0"/>
              <a:buChar char="•"/>
            </a:pPr>
            <a:r>
              <a:rPr lang="zh-TW" altLang="en-US" sz="1600" b="1">
                <a:solidFill>
                  <a:srgbClr val="000000"/>
                </a:solidFill>
              </a:rPr>
              <a:t>來源 </a:t>
            </a:r>
            <a:r>
              <a:rPr lang="en-US" altLang="zh-TW" sz="1600" b="1">
                <a:solidFill>
                  <a:srgbClr val="000000"/>
                </a:solidFill>
              </a:rPr>
              <a:t>MAC</a:t>
            </a:r>
            <a:r>
              <a:rPr lang="zh-TW" altLang="en-US" sz="1600">
                <a:solidFill>
                  <a:srgbClr val="000000"/>
                </a:solidFill>
              </a:rPr>
              <a:t> </a:t>
            </a:r>
            <a:r>
              <a:rPr lang="en-US" altLang="zh-TW" sz="1600">
                <a:solidFill>
                  <a:srgbClr val="000000"/>
                </a:solidFill>
              </a:rPr>
              <a:t>- </a:t>
            </a:r>
            <a:r>
              <a:rPr lang="zh-TW" altLang="en-US" sz="1600">
                <a:solidFill>
                  <a:srgbClr val="000000"/>
                </a:solidFill>
              </a:rPr>
              <a:t>檢查在乙太網路標頭的來源 </a:t>
            </a:r>
            <a:r>
              <a:rPr lang="en-US" altLang="zh-TW" sz="1600">
                <a:solidFill>
                  <a:srgbClr val="000000"/>
                </a:solidFill>
              </a:rPr>
              <a:t>MAC </a:t>
            </a:r>
            <a:r>
              <a:rPr lang="zh-TW" altLang="en-US" sz="1600">
                <a:solidFill>
                  <a:srgbClr val="000000"/>
                </a:solidFill>
              </a:rPr>
              <a:t>地址比對 </a:t>
            </a:r>
            <a:r>
              <a:rPr lang="en-US" altLang="zh-TW" sz="1600">
                <a:solidFill>
                  <a:srgbClr val="000000"/>
                </a:solidFill>
              </a:rPr>
              <a:t>ARP </a:t>
            </a:r>
            <a:r>
              <a:rPr lang="zh-TW" altLang="en-US" sz="1600">
                <a:solidFill>
                  <a:srgbClr val="000000"/>
                </a:solidFill>
              </a:rPr>
              <a:t>主體中的發送者 </a:t>
            </a:r>
            <a:r>
              <a:rPr lang="en-US" altLang="zh-TW" sz="1600">
                <a:solidFill>
                  <a:srgbClr val="000000"/>
                </a:solidFill>
              </a:rPr>
              <a:t>MAC </a:t>
            </a:r>
            <a:r>
              <a:rPr lang="zh-TW" altLang="en-US" sz="1600">
                <a:solidFill>
                  <a:srgbClr val="000000"/>
                </a:solidFill>
              </a:rPr>
              <a:t>地址。 </a:t>
            </a:r>
          </a:p>
          <a:p>
            <a:pPr marL="358826" lvl="1" indent="-285743">
              <a:buFont typeface="Arial" panose="020b0604020202020204" pitchFamily="34" charset="0"/>
              <a:buChar char="•"/>
            </a:pPr>
            <a:r>
              <a:rPr lang="en-US" altLang="zh-TW" sz="1600" b="1">
                <a:solidFill>
                  <a:srgbClr val="000000"/>
                </a:solidFill>
              </a:rPr>
              <a:t>IP </a:t>
            </a:r>
            <a:r>
              <a:rPr lang="zh-TW" altLang="en-US" sz="1600" b="1">
                <a:solidFill>
                  <a:srgbClr val="000000"/>
                </a:solidFill>
              </a:rPr>
              <a:t>地址</a:t>
            </a:r>
            <a:r>
              <a:rPr lang="zh-TW" altLang="en-US" sz="1600">
                <a:solidFill>
                  <a:srgbClr val="000000"/>
                </a:solidFill>
              </a:rPr>
              <a:t> </a:t>
            </a:r>
            <a:r>
              <a:rPr lang="en-US" altLang="zh-TW" sz="1600">
                <a:solidFill>
                  <a:srgbClr val="000000"/>
                </a:solidFill>
              </a:rPr>
              <a:t>- </a:t>
            </a:r>
            <a:r>
              <a:rPr lang="zh-TW" altLang="en-US" sz="1600">
                <a:solidFill>
                  <a:srgbClr val="000000"/>
                </a:solidFill>
              </a:rPr>
              <a:t>檢查 </a:t>
            </a:r>
            <a:r>
              <a:rPr lang="en-US" altLang="zh-TW" sz="1600">
                <a:solidFill>
                  <a:srgbClr val="000000"/>
                </a:solidFill>
              </a:rPr>
              <a:t>ARP </a:t>
            </a:r>
            <a:r>
              <a:rPr lang="zh-TW" altLang="en-US" sz="1600">
                <a:solidFill>
                  <a:srgbClr val="000000"/>
                </a:solidFill>
              </a:rPr>
              <a:t>主體無效和意外的 </a:t>
            </a:r>
            <a:r>
              <a:rPr lang="en-US" altLang="zh-TW" sz="1600">
                <a:solidFill>
                  <a:srgbClr val="000000"/>
                </a:solidFill>
              </a:rPr>
              <a:t>IP </a:t>
            </a:r>
            <a:r>
              <a:rPr lang="zh-TW" altLang="en-US" sz="1600">
                <a:solidFill>
                  <a:srgbClr val="000000"/>
                </a:solidFill>
              </a:rPr>
              <a:t>地址，包括地址 </a:t>
            </a:r>
            <a:r>
              <a:rPr lang="en-US" altLang="zh-TW" sz="1600">
                <a:solidFill>
                  <a:srgbClr val="000000"/>
                </a:solidFill>
              </a:rPr>
              <a:t>0.0.0.0</a:t>
            </a:r>
            <a:r>
              <a:rPr lang="zh-TW" altLang="en-US" sz="1600">
                <a:solidFill>
                  <a:srgbClr val="000000"/>
                </a:solidFill>
              </a:rPr>
              <a:t>，</a:t>
            </a:r>
            <a:r>
              <a:rPr lang="en-US" altLang="zh-TW" sz="1600">
                <a:solidFill>
                  <a:srgbClr val="000000"/>
                </a:solidFill>
              </a:rPr>
              <a:t>255.255.255.255 </a:t>
            </a:r>
            <a:r>
              <a:rPr lang="zh-TW" altLang="en-US" sz="1600">
                <a:solidFill>
                  <a:srgbClr val="000000"/>
                </a:solidFill>
              </a:rPr>
              <a:t>和所有 </a:t>
            </a:r>
            <a:r>
              <a:rPr lang="en-US" altLang="zh-TW" sz="1600">
                <a:solidFill>
                  <a:srgbClr val="000000"/>
                </a:solidFill>
              </a:rPr>
              <a:t>IP </a:t>
            </a:r>
            <a:r>
              <a:rPr lang="zh-TW" altLang="en-US" sz="1600">
                <a:solidFill>
                  <a:srgbClr val="000000"/>
                </a:solidFill>
              </a:rPr>
              <a:t>多點傳送地址。 </a:t>
            </a:r>
          </a:p>
          <a:p>
            <a:pPr marL="285743" indent="-285743" algn="l">
              <a:buFont typeface="Arial" panose="020b0604020202020204" pitchFamily="34" charset="0"/>
              <a:buChar char="•"/>
            </a:pPr>
            <a:endParaRPr lang="en-US" sz="1600">
              <a:solidFill>
                <a:srgbClr val="000000"/>
              </a:solidFill>
            </a:endParaRPr>
          </a:p>
        </p:txBody>
      </p:sp>
      <p:sp>
        <p:nvSpPr>
          <p:cNvPr id="2" name="投影片編號版面配置區 1"/>
          <p:cNvSpPr>
            <a:spLocks noGrp="1"/>
          </p:cNvSpPr>
          <p:nvPr>
            <p:ph type="sldNum" sz="quarter" idx="12"/>
          </p:nvPr>
        </p:nvSpPr>
        <p:spPr/>
        <p:txBody>
          <a:bodyPr/>
          <a:lstStyle/>
          <a:p>
            <a:fld id="{4FAB73BC-B049-4115-A692-8D63A059BFB8}" type="slidenum">
              <a:rPr lang="en-US" smtClean="0"/>
              <a:t>823</a:t>
            </a:fld>
            <a:endParaRPr lang="en-US"/>
          </a:p>
        </p:txBody>
      </p:sp>
    </p:spTree>
    <p:extLst>
      <p:ext uri="{BB962C8B-B14F-4D97-AF65-F5344CB8AC3E}">
        <p14:creationId xmlns:p14="http://schemas.microsoft.com/office/powerpoint/2010/main" val="193483691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824.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noAutofit/>
          </a:bodyPr>
          <a:lstStyle/>
          <a:p>
            <a:pPr marL="169859" indent="-169859">
              <a:spcAft>
                <a:spcPts val="600"/>
              </a:spcAft>
              <a:buFont typeface="Wingdings" panose="05000000000000000000" pitchFamily="2" charset="2"/>
            </a:pPr>
            <a:r>
              <a:rPr lang="en-US" altLang="zh-TW" sz="2700"/>
              <a:t>28.4</a:t>
            </a:r>
            <a:r>
              <a:rPr lang="zh-TW" altLang="en-US" sz="2700" smtClean="0"/>
              <a:t>緩</a:t>
            </a:r>
            <a:r>
              <a:rPr lang="zh-TW" altLang="en-US" sz="2700"/>
              <a:t>解 </a:t>
            </a:r>
            <a:r>
              <a:rPr lang="en-US" altLang="zh-TW" sz="2700"/>
              <a:t>ARP </a:t>
            </a:r>
            <a:r>
              <a:rPr lang="zh-TW" altLang="en-US" sz="2700"/>
              <a:t>攻擊</a:t>
            </a:r>
            <a:br>
              <a:rPr lang="en-US" sz="2700"/>
            </a:br>
            <a:r>
              <a:rPr lang="en-US" altLang="zh-TW" sz="2700"/>
              <a:t>DAI </a:t>
            </a:r>
            <a:r>
              <a:rPr lang="zh-TW" altLang="en-US" sz="2700"/>
              <a:t>設定範例</a:t>
            </a:r>
            <a:r>
              <a:rPr lang="en-US" altLang="zh-TW" sz="2700"/>
              <a:t>(</a:t>
            </a:r>
            <a:r>
              <a:rPr lang="zh-TW" altLang="en-US" sz="2700"/>
              <a:t>續</a:t>
            </a:r>
            <a:r>
              <a:rPr lang="en-US" altLang="zh-TW" sz="2700"/>
              <a:t>) </a:t>
            </a:r>
          </a:p>
        </p:txBody>
      </p:sp>
      <p:sp>
        <p:nvSpPr>
          <p:cNvPr id="5" name="Content Placeholder 4">
            <a:extLst>
              <a:ext uri="{FF2B5EF4-FFF2-40B4-BE49-F238E27FC236}">
                <a16:creationId xmlns:a16="http://schemas.microsoft.com/office/drawing/2014/main" id="{51CBCB29-E920-014C-90E3-3FAAC6870057}"/>
              </a:ext>
            </a:extLst>
          </p:cNvPr>
          <p:cNvSpPr>
            <a:spLocks noGrp="1"/>
          </p:cNvSpPr>
          <p:nvPr>
            <p:ph idx="1"/>
          </p:nvPr>
        </p:nvSpPr>
        <p:spPr>
          <a:xfrm>
            <a:off x="474663" y="1589088"/>
            <a:ext cx="8486458" cy="1020763"/>
          </a:xfrm>
        </p:spPr>
        <p:txBody>
          <a:bodyPr/>
          <a:lstStyle/>
          <a:p>
            <a:pPr marL="0" indent="0" algn="l"/>
            <a:r>
              <a:rPr lang="en-US" altLang="zh-TW" sz="1600" b="1">
                <a:solidFill>
                  <a:srgbClr val="000000"/>
                </a:solidFill>
              </a:rPr>
              <a:t>ip arp inspection validate </a:t>
            </a:r>
            <a:r>
              <a:rPr lang="en-US" altLang="zh-TW" sz="1600">
                <a:solidFill>
                  <a:srgbClr val="000000"/>
                </a:solidFill>
              </a:rPr>
              <a:t>{[</a:t>
            </a:r>
            <a:r>
              <a:rPr lang="en-US" altLang="zh-TW" sz="1600" b="1">
                <a:solidFill>
                  <a:srgbClr val="000000"/>
                </a:solidFill>
              </a:rPr>
              <a:t>src-mac </a:t>
            </a:r>
            <a:r>
              <a:rPr lang="en-US" altLang="zh-TW" sz="1600">
                <a:solidFill>
                  <a:srgbClr val="000000"/>
                </a:solidFill>
              </a:rPr>
              <a:t>] [</a:t>
            </a:r>
            <a:r>
              <a:rPr lang="en-US" altLang="zh-TW" sz="1600" b="1">
                <a:solidFill>
                  <a:srgbClr val="000000"/>
                </a:solidFill>
              </a:rPr>
              <a:t>dst-mac </a:t>
            </a:r>
            <a:r>
              <a:rPr lang="en-US" altLang="zh-TW" sz="1600">
                <a:solidFill>
                  <a:srgbClr val="000000"/>
                </a:solidFill>
              </a:rPr>
              <a:t>] [</a:t>
            </a:r>
            <a:r>
              <a:rPr lang="en-US" altLang="zh-TW" sz="1600" b="1">
                <a:solidFill>
                  <a:srgbClr val="000000"/>
                </a:solidFill>
              </a:rPr>
              <a:t>ip </a:t>
            </a:r>
            <a:r>
              <a:rPr lang="en-US" altLang="zh-TW" sz="1600">
                <a:solidFill>
                  <a:srgbClr val="000000"/>
                </a:solidFill>
              </a:rPr>
              <a:t>]} </a:t>
            </a:r>
            <a:r>
              <a:rPr lang="zh-TW" altLang="en-US" sz="1600">
                <a:solidFill>
                  <a:srgbClr val="000000"/>
                </a:solidFill>
              </a:rPr>
              <a:t>全域設定命令用於設定 </a:t>
            </a:r>
            <a:r>
              <a:rPr lang="en-US" altLang="zh-TW" sz="1600">
                <a:solidFill>
                  <a:srgbClr val="000000"/>
                </a:solidFill>
              </a:rPr>
              <a:t>DAI </a:t>
            </a:r>
            <a:r>
              <a:rPr lang="zh-TW" altLang="en-US" sz="1600">
                <a:solidFill>
                  <a:srgbClr val="000000"/>
                </a:solidFill>
              </a:rPr>
              <a:t>在 </a:t>
            </a:r>
            <a:r>
              <a:rPr lang="en-US" altLang="zh-TW" sz="1600">
                <a:solidFill>
                  <a:srgbClr val="000000"/>
                </a:solidFill>
              </a:rPr>
              <a:t>IP </a:t>
            </a:r>
            <a:r>
              <a:rPr lang="zh-TW" altLang="en-US" sz="1600">
                <a:solidFill>
                  <a:srgbClr val="000000"/>
                </a:solidFill>
              </a:rPr>
              <a:t>地址無效時丟棄 </a:t>
            </a:r>
            <a:r>
              <a:rPr lang="en-US" altLang="zh-TW" sz="1600">
                <a:solidFill>
                  <a:srgbClr val="000000"/>
                </a:solidFill>
              </a:rPr>
              <a:t>ARP </a:t>
            </a:r>
            <a:r>
              <a:rPr lang="zh-TW" altLang="en-US" sz="1600">
                <a:solidFill>
                  <a:srgbClr val="000000"/>
                </a:solidFill>
              </a:rPr>
              <a:t>封包。 </a:t>
            </a:r>
          </a:p>
          <a:p>
            <a:pPr marL="285743" indent="-285743" algn="l">
              <a:buFont typeface="Arial" panose="020b0604020202020204" pitchFamily="34" charset="0"/>
              <a:buChar char="•"/>
            </a:pPr>
            <a:r>
              <a:rPr lang="zh-TW" altLang="en-US" sz="1600">
                <a:solidFill>
                  <a:srgbClr val="000000"/>
                </a:solidFill>
              </a:rPr>
              <a:t>當 </a:t>
            </a:r>
            <a:r>
              <a:rPr lang="en-US" altLang="zh-TW" sz="1600">
                <a:solidFill>
                  <a:srgbClr val="000000"/>
                </a:solidFill>
              </a:rPr>
              <a:t>ARP </a:t>
            </a:r>
            <a:r>
              <a:rPr lang="zh-TW" altLang="en-US" sz="1600">
                <a:solidFill>
                  <a:srgbClr val="000000"/>
                </a:solidFill>
              </a:rPr>
              <a:t>封包主體中的 </a:t>
            </a:r>
            <a:r>
              <a:rPr lang="en-US" altLang="zh-TW" sz="1600">
                <a:solidFill>
                  <a:srgbClr val="000000"/>
                </a:solidFill>
              </a:rPr>
              <a:t>MAC </a:t>
            </a:r>
            <a:r>
              <a:rPr lang="zh-TW" altLang="en-US" sz="1600">
                <a:solidFill>
                  <a:srgbClr val="000000"/>
                </a:solidFill>
              </a:rPr>
              <a:t>位址與乙太網路標頭中指定的位址不符時，就可以使用它。 </a:t>
            </a:r>
          </a:p>
          <a:p>
            <a:pPr marL="285743" indent="-285743" algn="l">
              <a:buFont typeface="Arial" panose="020b0604020202020204" pitchFamily="34" charset="0"/>
              <a:buChar char="•"/>
            </a:pPr>
            <a:r>
              <a:rPr lang="zh-TW" altLang="en-US" sz="1600">
                <a:solidFill>
                  <a:srgbClr val="000000"/>
                </a:solidFill>
              </a:rPr>
              <a:t>請注意，在以下範例中只能設定一個命令。 </a:t>
            </a:r>
          </a:p>
          <a:p>
            <a:pPr marL="285743" indent="-285743" algn="l">
              <a:buFont typeface="Arial" panose="020b0604020202020204" pitchFamily="34" charset="0"/>
              <a:buChar char="•"/>
            </a:pPr>
            <a:endParaRPr lang="en-CA" sz="1400">
              <a:solidFill>
                <a:srgbClr val="000000"/>
              </a:solidFill>
            </a:endParaRPr>
          </a:p>
          <a:p>
            <a:pPr marL="0" indent="0" algn="l"/>
            <a:endParaRPr lang="en-US" sz="1400">
              <a:solidFill>
                <a:srgbClr val="000000"/>
              </a:solidFill>
            </a:endParaRPr>
          </a:p>
        </p:txBody>
      </p:sp>
      <p:sp>
        <p:nvSpPr>
          <p:cNvPr id="6" name="Content Placeholder 4">
            <a:extLst>
              <a:ext uri="{FF2B5EF4-FFF2-40B4-BE49-F238E27FC236}">
                <a16:creationId xmlns:a16="http://schemas.microsoft.com/office/drawing/2014/main" id="{E3B76157-5448-4D3A-8ED9-3915A794D611}"/>
              </a:ext>
            </a:extLst>
          </p:cNvPr>
          <p:cNvSpPr txBox="1"/>
          <p:nvPr/>
        </p:nvSpPr>
        <p:spPr>
          <a:xfrm>
            <a:off x="474663" y="3025140"/>
            <a:ext cx="4097338" cy="3019654"/>
          </a:xfrm>
          <a:prstGeom prst="rect">
            <a:avLst/>
          </a:prstGeom>
        </p:spPr>
        <p:txBody>
          <a:bodyPr lIns="91420" tIns="45710" rIns="91420" bIns="45710">
            <a:noAutofit/>
          </a:bodyPr>
          <a:lstStyle>
            <a:lvl1pPr marL="285690" marR="0" indent="-285690" algn="ctr" defTabSz="457105" rtl="0" eaLnBrk="1" fontAlgn="auto" latinLnBrk="0" hangingPunct="1">
              <a:lnSpc>
                <a:spcPct val="100000"/>
              </a:lnSpc>
              <a:spcBef>
                <a:spcPct val="20000"/>
              </a:spcBef>
              <a:spcAft>
                <a:spcPct val="0"/>
              </a:spcAft>
              <a:buClrTx/>
              <a:buSzTx/>
              <a:buFont typeface="Arial"/>
              <a:buNone/>
              <a:defRPr lang="en-US" sz="2000" b="0" i="0" kern="1200" baseline="0">
                <a:solidFill>
                  <a:schemeClr val="bg1"/>
                </a:solidFill>
                <a:latin typeface="+mn-lt"/>
                <a:ea typeface="ＭＳ Ｐゴシック" charset="0"/>
                <a:cs typeface="CiscoSans ExtraLight"/>
              </a:defRPr>
            </a:lvl1pPr>
            <a:lvl2pPr marL="358775" indent="-215900" algn="l" defTabSz="684213" rtl="0" eaLnBrk="1" fontAlgn="base" hangingPunct="1">
              <a:lnSpc>
                <a:spcPct val="95000"/>
              </a:lnSpc>
              <a:spcBef>
                <a:spcPts val="600"/>
              </a:spcBef>
              <a:spcAft>
                <a:spcPct val="0"/>
              </a:spcAft>
              <a:buClr>
                <a:schemeClr val="tx2"/>
              </a:buClr>
              <a:buFont typeface="Arial"/>
              <a:buChar char="•"/>
              <a:defRPr lang="en-US" sz="1400" kern="120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a:buChar char="•"/>
              <a:defRPr lang="en-US" sz="1200" kern="120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a:buChar char="•"/>
              <a:defRPr lang="en-US" sz="1100" kern="120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a:buChar char="•"/>
              <a:defRPr lang="en-US" sz="1100" kern="120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anose="020b0604020202020204"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anose="020b0604020202020204"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anose="020b0604020202020204"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85743" indent="-285743" algn="l">
              <a:buFont typeface="Arial" panose="020b0604020202020204" pitchFamily="34" charset="0"/>
              <a:buChar char="•"/>
            </a:pPr>
            <a:r>
              <a:rPr lang="zh-TW" altLang="en-US" sz="1600">
                <a:solidFill>
                  <a:srgbClr val="000000"/>
                </a:solidFill>
              </a:rPr>
              <a:t>因此，輸入多個 </a:t>
            </a:r>
            <a:r>
              <a:rPr lang="en-US" altLang="zh-TW" sz="1600" b="1">
                <a:solidFill>
                  <a:srgbClr val="000000"/>
                </a:solidFill>
              </a:rPr>
              <a:t>IP arp inspection validate</a:t>
            </a:r>
            <a:r>
              <a:rPr lang="zh-TW" altLang="en-US" sz="1600">
                <a:solidFill>
                  <a:srgbClr val="000000"/>
                </a:solidFill>
              </a:rPr>
              <a:t> 指令會覆寫先前的指令。 </a:t>
            </a:r>
          </a:p>
          <a:p>
            <a:pPr marL="285743" indent="-285743" algn="l">
              <a:buFont typeface="Arial" panose="020b0604020202020204" pitchFamily="34" charset="0"/>
              <a:buChar char="•"/>
            </a:pPr>
            <a:r>
              <a:rPr lang="zh-TW" altLang="en-US" sz="1600">
                <a:solidFill>
                  <a:srgbClr val="000000"/>
                </a:solidFill>
              </a:rPr>
              <a:t>若要包含多個驗證方法，請在輸出中所示的相同指令行中輸入它們。</a:t>
            </a:r>
          </a:p>
          <a:p>
            <a:pPr marL="285743" indent="-285743" algn="l">
              <a:buFont typeface="Arial" panose="020b0604020202020204" pitchFamily="34" charset="0"/>
              <a:buChar char="•"/>
            </a:pPr>
            <a:endParaRPr lang="en-CA" sz="1400">
              <a:solidFill>
                <a:srgbClr val="000000"/>
              </a:solidFill>
            </a:endParaRPr>
          </a:p>
        </p:txBody>
      </p:sp>
      <p:pic>
        <p:nvPicPr>
          <p:cNvPr id="4" name="Picture 3">
            <a:extLst>
              <a:ext uri="{FF2B5EF4-FFF2-40B4-BE49-F238E27FC236}">
                <a16:creationId xmlns:a16="http://schemas.microsoft.com/office/drawing/2014/main" id="{504D14C8-E0DA-5340-82E7-06ABA5F2B81F}"/>
              </a:ext>
            </a:extLst>
          </p:cNvPr>
          <p:cNvPicPr>
            <a:picLocks noChangeAspect="1"/>
          </p:cNvPicPr>
          <p:nvPr/>
        </p:nvPicPr>
        <p:blipFill>
          <a:blip r:embed="rId3"/>
          <a:stretch>
            <a:fillRect/>
          </a:stretch>
        </p:blipFill>
        <p:spPr>
          <a:xfrm>
            <a:off x="4767533" y="2960371"/>
            <a:ext cx="3998055" cy="2217103"/>
          </a:xfrm>
          <a:prstGeom prst="rect">
            <a:avLst/>
          </a:prstGeom>
        </p:spPr>
      </p:pic>
      <p:sp>
        <p:nvSpPr>
          <p:cNvPr id="2" name="投影片編號版面配置區 1"/>
          <p:cNvSpPr>
            <a:spLocks noGrp="1"/>
          </p:cNvSpPr>
          <p:nvPr>
            <p:ph type="sldNum" sz="quarter" idx="12"/>
          </p:nvPr>
        </p:nvSpPr>
        <p:spPr/>
        <p:txBody>
          <a:bodyPr/>
          <a:lstStyle/>
          <a:p>
            <a:fld id="{4FAB73BC-B049-4115-A692-8D63A059BFB8}" type="slidenum">
              <a:rPr lang="en-US" smtClean="0"/>
              <a:t>824</a:t>
            </a:fld>
            <a:endParaRPr lang="en-US"/>
          </a:p>
        </p:txBody>
      </p:sp>
    </p:spTree>
    <p:extLst>
      <p:ext uri="{BB962C8B-B14F-4D97-AF65-F5344CB8AC3E}">
        <p14:creationId xmlns:p14="http://schemas.microsoft.com/office/powerpoint/2010/main" val="245870850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825.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noAutofit/>
          </a:bodyPr>
          <a:lstStyle/>
          <a:p>
            <a:pPr marL="169859" indent="-169859">
              <a:spcAft>
                <a:spcPts val="600"/>
              </a:spcAft>
              <a:buFont typeface="Wingdings" panose="05000000000000000000" pitchFamily="2" charset="2"/>
            </a:pPr>
            <a:r>
              <a:rPr lang="en-US" altLang="zh-TW" sz="2700" smtClean="0"/>
              <a:t>28.5</a:t>
            </a:r>
            <a:r>
              <a:rPr lang="zh-TW" altLang="en-US" sz="2700" smtClean="0"/>
              <a:t>緩</a:t>
            </a:r>
            <a:r>
              <a:rPr lang="zh-TW" altLang="en-US" sz="2700"/>
              <a:t>解 </a:t>
            </a:r>
            <a:r>
              <a:rPr lang="en-US" altLang="zh-TW" sz="2700"/>
              <a:t>STP </a:t>
            </a:r>
            <a:r>
              <a:rPr lang="zh-TW" altLang="en-US" sz="2700"/>
              <a:t>攻擊</a:t>
            </a:r>
            <a:br>
              <a:rPr lang="en-US" sz="2700"/>
            </a:br>
            <a:r>
              <a:rPr lang="en-US" altLang="zh-TW" sz="2700" err="1"/>
              <a:t>PortFast </a:t>
            </a:r>
            <a:r>
              <a:rPr lang="zh-TW" altLang="en-US" sz="2700"/>
              <a:t>和 </a:t>
            </a:r>
            <a:r>
              <a:rPr lang="en-US" altLang="zh-TW" sz="2700"/>
              <a:t>BPDU Guard</a:t>
            </a:r>
          </a:p>
        </p:txBody>
      </p:sp>
      <p:sp>
        <p:nvSpPr>
          <p:cNvPr id="6" name="Content Placeholder 5">
            <a:extLst>
              <a:ext uri="{FF2B5EF4-FFF2-40B4-BE49-F238E27FC236}">
                <a16:creationId xmlns:a16="http://schemas.microsoft.com/office/drawing/2014/main" id="{65FC0057-C4C5-284D-BE0F-69850418000A}"/>
              </a:ext>
            </a:extLst>
          </p:cNvPr>
          <p:cNvSpPr>
            <a:spLocks noGrp="1"/>
          </p:cNvSpPr>
          <p:nvPr>
            <p:ph idx="1"/>
          </p:nvPr>
        </p:nvSpPr>
        <p:spPr>
          <a:xfrm>
            <a:off x="431972" y="1589088"/>
            <a:ext cx="8280057" cy="3702253"/>
          </a:xfrm>
        </p:spPr>
        <p:txBody>
          <a:bodyPr/>
          <a:lstStyle/>
          <a:p>
            <a:pPr marL="0" indent="0" algn="l"/>
            <a:r>
              <a:rPr lang="zh-TW" altLang="en-US" sz="1600">
                <a:solidFill>
                  <a:srgbClr val="000000"/>
                </a:solidFill>
              </a:rPr>
              <a:t>回想一下，網路攻擊者可以操縱生成樹協定（</a:t>
            </a:r>
            <a:r>
              <a:rPr lang="en-US" altLang="zh-TW" sz="1600">
                <a:solidFill>
                  <a:srgbClr val="000000"/>
                </a:solidFill>
              </a:rPr>
              <a:t>STP</a:t>
            </a:r>
            <a:r>
              <a:rPr lang="zh-TW" altLang="en-US" sz="1600">
                <a:solidFill>
                  <a:srgbClr val="000000"/>
                </a:solidFill>
              </a:rPr>
              <a:t>）通過欺騙根橋接器並改變網路的拓撲進行攻擊。 </a:t>
            </a:r>
          </a:p>
          <a:p>
            <a:pPr marL="0" indent="0" algn="l"/>
            <a:r>
              <a:rPr lang="zh-TW" altLang="en-US" sz="1600">
                <a:solidFill>
                  <a:srgbClr val="000000"/>
                </a:solidFill>
              </a:rPr>
              <a:t>若要減輕 </a:t>
            </a:r>
            <a:r>
              <a:rPr lang="en-US" altLang="zh-TW" sz="1600">
                <a:solidFill>
                  <a:srgbClr val="000000"/>
                </a:solidFill>
              </a:rPr>
              <a:t>STP </a:t>
            </a:r>
            <a:r>
              <a:rPr lang="zh-TW" altLang="en-US" sz="1600">
                <a:solidFill>
                  <a:srgbClr val="000000"/>
                </a:solidFill>
              </a:rPr>
              <a:t>攻擊，請使用 </a:t>
            </a:r>
            <a:r>
              <a:rPr lang="en-US" altLang="zh-TW" sz="1600">
                <a:solidFill>
                  <a:srgbClr val="000000"/>
                </a:solidFill>
              </a:rPr>
              <a:t>PortFast </a:t>
            </a:r>
            <a:r>
              <a:rPr lang="zh-TW" altLang="en-US" sz="1600">
                <a:solidFill>
                  <a:srgbClr val="000000"/>
                </a:solidFill>
              </a:rPr>
              <a:t>和橋接協定資料單元 </a:t>
            </a:r>
            <a:r>
              <a:rPr lang="en-US" altLang="zh-TW" sz="1600">
                <a:solidFill>
                  <a:srgbClr val="000000"/>
                </a:solidFill>
              </a:rPr>
              <a:t>(BPDU) </a:t>
            </a:r>
            <a:r>
              <a:rPr lang="zh-TW" altLang="en-US" sz="1600">
                <a:solidFill>
                  <a:srgbClr val="000000"/>
                </a:solidFill>
              </a:rPr>
              <a:t>防護：</a:t>
            </a:r>
          </a:p>
          <a:p>
            <a:pPr marL="73083" lvl="1" indent="0">
              <a:buNone/>
            </a:pPr>
            <a:r>
              <a:rPr lang="en-US" altLang="zh-TW" sz="1600" b="1">
                <a:solidFill>
                  <a:srgbClr val="000000"/>
                </a:solidFill>
              </a:rPr>
              <a:t>PortFast</a:t>
            </a:r>
          </a:p>
          <a:p>
            <a:pPr marL="415975" lvl="1" indent="-342892">
              <a:buFont typeface="Arial" panose="020b0604020202020204" pitchFamily="34" charset="0"/>
              <a:buChar char="•"/>
            </a:pPr>
            <a:r>
              <a:rPr lang="en-US" altLang="zh-TW" sz="1600">
                <a:solidFill>
                  <a:srgbClr val="000000"/>
                </a:solidFill>
              </a:rPr>
              <a:t>PortFast </a:t>
            </a:r>
            <a:r>
              <a:rPr lang="zh-TW" altLang="en-US" sz="1600">
                <a:solidFill>
                  <a:srgbClr val="000000"/>
                </a:solidFill>
              </a:rPr>
              <a:t>可讓連接埠從封鎖狀態立即進入轉送狀態，並繞過偵聽和學習狀態。 </a:t>
            </a:r>
          </a:p>
          <a:p>
            <a:pPr marL="415975" lvl="1" indent="-342892">
              <a:buFont typeface="Arial" panose="020b0604020202020204" pitchFamily="34" charset="0"/>
              <a:buChar char="•"/>
            </a:pPr>
            <a:r>
              <a:rPr lang="zh-TW" altLang="en-US" sz="1600">
                <a:solidFill>
                  <a:srgbClr val="000000"/>
                </a:solidFill>
              </a:rPr>
              <a:t>套用至所有使用者存取連接埠。 </a:t>
            </a:r>
          </a:p>
          <a:p>
            <a:pPr marL="73083" lvl="1" indent="0">
              <a:buNone/>
            </a:pPr>
            <a:endParaRPr lang="en-US" sz="1600" b="1">
              <a:solidFill>
                <a:srgbClr val="000000"/>
              </a:solidFill>
            </a:endParaRPr>
          </a:p>
          <a:p>
            <a:pPr marL="73083" lvl="1" indent="0">
              <a:buNone/>
            </a:pPr>
            <a:r>
              <a:rPr lang="en-US" altLang="zh-TW" sz="1600" b="1">
                <a:solidFill>
                  <a:srgbClr val="000000"/>
                </a:solidFill>
              </a:rPr>
              <a:t>BPDU Guard</a:t>
            </a:r>
          </a:p>
          <a:p>
            <a:pPr marL="415975" lvl="1" indent="-342892">
              <a:buFont typeface="Arial" panose="020b0604020202020204" pitchFamily="34" charset="0"/>
              <a:buChar char="•"/>
            </a:pPr>
            <a:r>
              <a:rPr lang="en-US" altLang="zh-TW" sz="1600">
                <a:solidFill>
                  <a:srgbClr val="000000"/>
                </a:solidFill>
              </a:rPr>
              <a:t>BPDU guard </a:t>
            </a:r>
            <a:r>
              <a:rPr lang="zh-TW" altLang="en-US" sz="1600">
                <a:solidFill>
                  <a:srgbClr val="000000"/>
                </a:solidFill>
              </a:rPr>
              <a:t>立即錯誤停用接收 </a:t>
            </a:r>
            <a:r>
              <a:rPr lang="en-US" altLang="zh-TW" sz="1600">
                <a:solidFill>
                  <a:srgbClr val="000000"/>
                </a:solidFill>
              </a:rPr>
              <a:t>BPDU </a:t>
            </a:r>
            <a:r>
              <a:rPr lang="zh-TW" altLang="en-US" sz="1600">
                <a:solidFill>
                  <a:srgbClr val="000000"/>
                </a:solidFill>
              </a:rPr>
              <a:t>的連接埠。 </a:t>
            </a:r>
          </a:p>
          <a:p>
            <a:pPr marL="415975" lvl="1" indent="-342892">
              <a:buFont typeface="Arial" panose="020b0604020202020204" pitchFamily="34" charset="0"/>
              <a:buChar char="•"/>
            </a:pPr>
            <a:r>
              <a:rPr lang="zh-TW" altLang="en-US" sz="1600">
                <a:solidFill>
                  <a:srgbClr val="000000"/>
                </a:solidFill>
              </a:rPr>
              <a:t>像 </a:t>
            </a:r>
            <a:r>
              <a:rPr lang="en-US" altLang="zh-TW" sz="1600">
                <a:solidFill>
                  <a:srgbClr val="000000"/>
                </a:solidFill>
              </a:rPr>
              <a:t>PortFast</a:t>
            </a:r>
            <a:r>
              <a:rPr lang="zh-TW" altLang="en-US" sz="1600">
                <a:solidFill>
                  <a:srgbClr val="000000"/>
                </a:solidFill>
              </a:rPr>
              <a:t>，</a:t>
            </a:r>
            <a:r>
              <a:rPr lang="en-US" altLang="zh-TW" sz="1600">
                <a:solidFill>
                  <a:srgbClr val="000000"/>
                </a:solidFill>
              </a:rPr>
              <a:t>BPDU guard </a:t>
            </a:r>
            <a:r>
              <a:rPr lang="zh-TW" altLang="en-US" sz="1600">
                <a:solidFill>
                  <a:srgbClr val="000000"/>
                </a:solidFill>
              </a:rPr>
              <a:t>應該只在連接到終端設備的介面設定。</a:t>
            </a:r>
          </a:p>
          <a:p>
            <a:pPr marL="342892" indent="-342892" algn="l">
              <a:buFont typeface="Arial" panose="020b0604020202020204" pitchFamily="34" charset="0"/>
              <a:buChar char="•"/>
            </a:pPr>
            <a:endParaRPr lang="en-US" sz="1800">
              <a:solidFill>
                <a:srgbClr val="000000"/>
              </a:solidFill>
            </a:endParaRPr>
          </a:p>
        </p:txBody>
      </p:sp>
      <p:sp>
        <p:nvSpPr>
          <p:cNvPr id="2" name="投影片編號版面配置區 1"/>
          <p:cNvSpPr>
            <a:spLocks noGrp="1"/>
          </p:cNvSpPr>
          <p:nvPr>
            <p:ph type="sldNum" sz="quarter" idx="12"/>
          </p:nvPr>
        </p:nvSpPr>
        <p:spPr/>
        <p:txBody>
          <a:bodyPr/>
          <a:lstStyle/>
          <a:p>
            <a:fld id="{4FAB73BC-B049-4115-A692-8D63A059BFB8}" type="slidenum">
              <a:rPr lang="en-US" smtClean="0"/>
              <a:t>825</a:t>
            </a:fld>
            <a:endParaRPr lang="en-US"/>
          </a:p>
        </p:txBody>
      </p:sp>
    </p:spTree>
    <p:extLst>
      <p:ext uri="{BB962C8B-B14F-4D97-AF65-F5344CB8AC3E}">
        <p14:creationId xmlns:p14="http://schemas.microsoft.com/office/powerpoint/2010/main" val="205126323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826.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noAutofit/>
          </a:bodyPr>
          <a:lstStyle/>
          <a:p>
            <a:pPr marL="169859" indent="-169859">
              <a:spcAft>
                <a:spcPts val="600"/>
              </a:spcAft>
              <a:buFont typeface="Wingdings" panose="05000000000000000000" pitchFamily="2" charset="2"/>
            </a:pPr>
            <a:r>
              <a:rPr lang="en-US" altLang="zh-TW" sz="2700"/>
              <a:t>28.5</a:t>
            </a:r>
            <a:r>
              <a:rPr lang="zh-TW" altLang="en-US" sz="2700" smtClean="0"/>
              <a:t>緩</a:t>
            </a:r>
            <a:r>
              <a:rPr lang="zh-TW" altLang="en-US" sz="2700"/>
              <a:t>解 </a:t>
            </a:r>
            <a:r>
              <a:rPr lang="en-US" altLang="zh-TW" sz="2700"/>
              <a:t>STP </a:t>
            </a:r>
            <a:r>
              <a:rPr lang="zh-TW" altLang="en-US" sz="2700"/>
              <a:t>攻擊</a:t>
            </a:r>
            <a:br>
              <a:rPr lang="en-US" sz="2700"/>
            </a:br>
            <a:r>
              <a:rPr lang="zh-TW" altLang="en-US" sz="2700"/>
              <a:t>設定 </a:t>
            </a:r>
            <a:r>
              <a:rPr lang="en-US" altLang="zh-TW" sz="2700" err="1"/>
              <a:t>PortFast</a:t>
            </a:r>
            <a:endParaRPr lang="en-US" altLang="zh-TW" sz="2700"/>
          </a:p>
        </p:txBody>
      </p:sp>
      <p:sp>
        <p:nvSpPr>
          <p:cNvPr id="4" name="Content Placeholder 3">
            <a:extLst>
              <a:ext uri="{FF2B5EF4-FFF2-40B4-BE49-F238E27FC236}">
                <a16:creationId xmlns:a16="http://schemas.microsoft.com/office/drawing/2014/main" id="{33C6255F-D9F4-0A4C-AA46-FF2FE6FC9FEA}"/>
              </a:ext>
            </a:extLst>
          </p:cNvPr>
          <p:cNvSpPr>
            <a:spLocks noGrp="1"/>
          </p:cNvSpPr>
          <p:nvPr>
            <p:ph idx="1"/>
          </p:nvPr>
        </p:nvSpPr>
        <p:spPr>
          <a:xfrm>
            <a:off x="474662" y="1589088"/>
            <a:ext cx="8280057" cy="1310640"/>
          </a:xfrm>
        </p:spPr>
        <p:txBody>
          <a:bodyPr/>
          <a:lstStyle/>
          <a:p>
            <a:pPr marL="0" indent="0" algn="l"/>
            <a:r>
              <a:rPr lang="en-US" altLang="zh-TW" sz="1600">
                <a:solidFill>
                  <a:srgbClr val="000000"/>
                </a:solidFill>
              </a:rPr>
              <a:t>PortFast </a:t>
            </a:r>
            <a:r>
              <a:rPr lang="zh-TW" altLang="en-US" sz="1600">
                <a:solidFill>
                  <a:srgbClr val="000000"/>
                </a:solidFill>
              </a:rPr>
              <a:t>略過 </a:t>
            </a:r>
            <a:r>
              <a:rPr lang="en-US" altLang="zh-TW" sz="1600">
                <a:solidFill>
                  <a:srgbClr val="000000"/>
                </a:solidFill>
              </a:rPr>
              <a:t>STP </a:t>
            </a:r>
            <a:r>
              <a:rPr lang="zh-TW" altLang="en-US" sz="1600">
                <a:solidFill>
                  <a:srgbClr val="000000"/>
                </a:solidFill>
              </a:rPr>
              <a:t>監聽和學習狀態，以最小化存取連接埠必須等待 </a:t>
            </a:r>
            <a:r>
              <a:rPr lang="en-US" altLang="zh-TW" sz="1600">
                <a:solidFill>
                  <a:srgbClr val="000000"/>
                </a:solidFill>
              </a:rPr>
              <a:t>STP </a:t>
            </a:r>
            <a:r>
              <a:rPr lang="zh-TW" altLang="en-US" sz="1600">
                <a:solidFill>
                  <a:srgbClr val="000000"/>
                </a:solidFill>
              </a:rPr>
              <a:t>收斂的時間。 </a:t>
            </a:r>
          </a:p>
          <a:p>
            <a:pPr marL="342892" indent="-342892" algn="l">
              <a:buFont typeface="Arial" panose="020b0604020202020204" pitchFamily="34" charset="0"/>
              <a:buChar char="•"/>
            </a:pPr>
            <a:r>
              <a:rPr lang="zh-TW" altLang="en-US" sz="1600">
                <a:solidFill>
                  <a:srgbClr val="000000"/>
                </a:solidFill>
              </a:rPr>
              <a:t>僅啟用存取埠上的 </a:t>
            </a:r>
            <a:r>
              <a:rPr lang="en-US" altLang="zh-TW" sz="1600">
                <a:solidFill>
                  <a:srgbClr val="000000"/>
                </a:solidFill>
              </a:rPr>
              <a:t>PortFast</a:t>
            </a:r>
            <a:r>
              <a:rPr lang="zh-TW" altLang="en-US" sz="1600">
                <a:solidFill>
                  <a:srgbClr val="000000"/>
                </a:solidFill>
              </a:rPr>
              <a:t>。</a:t>
            </a:r>
          </a:p>
          <a:p>
            <a:pPr marL="342892" indent="-342892" algn="l">
              <a:buFont typeface="Arial" panose="020b0604020202020204" pitchFamily="34" charset="0"/>
              <a:buChar char="•"/>
            </a:pPr>
            <a:r>
              <a:rPr lang="zh-TW" altLang="en-US" sz="1600">
                <a:solidFill>
                  <a:srgbClr val="000000"/>
                </a:solidFill>
              </a:rPr>
              <a:t>在交換器間鏈接的 </a:t>
            </a:r>
            <a:r>
              <a:rPr lang="en-US" altLang="zh-TW" sz="1600">
                <a:solidFill>
                  <a:srgbClr val="000000"/>
                </a:solidFill>
              </a:rPr>
              <a:t>PortFast </a:t>
            </a:r>
            <a:r>
              <a:rPr lang="zh-TW" altLang="en-US" sz="1600">
                <a:solidFill>
                  <a:srgbClr val="000000"/>
                </a:solidFill>
              </a:rPr>
              <a:t>可以建立一個生成樹迴圈。</a:t>
            </a:r>
          </a:p>
        </p:txBody>
      </p:sp>
      <p:sp>
        <p:nvSpPr>
          <p:cNvPr id="6" name="Content Placeholder 3">
            <a:extLst>
              <a:ext uri="{FF2B5EF4-FFF2-40B4-BE49-F238E27FC236}">
                <a16:creationId xmlns:a16="http://schemas.microsoft.com/office/drawing/2014/main" id="{E0ABB6FA-1C8E-47DF-91D1-289FB4659956}"/>
              </a:ext>
            </a:extLst>
          </p:cNvPr>
          <p:cNvSpPr txBox="1"/>
          <p:nvPr/>
        </p:nvSpPr>
        <p:spPr>
          <a:xfrm>
            <a:off x="474663" y="2899728"/>
            <a:ext cx="4257358" cy="2224723"/>
          </a:xfrm>
          <a:prstGeom prst="rect">
            <a:avLst/>
          </a:prstGeom>
        </p:spPr>
        <p:txBody>
          <a:bodyPr lIns="91420" tIns="45710" rIns="91420" bIns="45710">
            <a:noAutofit/>
          </a:bodyPr>
          <a:lstStyle>
            <a:lvl1pPr marL="285690" marR="0" indent="-285690" algn="ctr" defTabSz="457105" rtl="0" eaLnBrk="1" fontAlgn="auto" latinLnBrk="0" hangingPunct="1">
              <a:lnSpc>
                <a:spcPct val="100000"/>
              </a:lnSpc>
              <a:spcBef>
                <a:spcPct val="20000"/>
              </a:spcBef>
              <a:spcAft>
                <a:spcPct val="0"/>
              </a:spcAft>
              <a:buClrTx/>
              <a:buSzTx/>
              <a:buFont typeface="Arial"/>
              <a:buNone/>
              <a:defRPr lang="en-US" sz="2000" b="0" i="0" kern="1200" baseline="0">
                <a:solidFill>
                  <a:schemeClr val="bg1"/>
                </a:solidFill>
                <a:latin typeface="+mn-lt"/>
                <a:ea typeface="ＭＳ Ｐゴシック" charset="0"/>
                <a:cs typeface="CiscoSans ExtraLight"/>
              </a:defRPr>
            </a:lvl1pPr>
            <a:lvl2pPr marL="358775" indent="-215900" algn="l" defTabSz="684213" rtl="0" eaLnBrk="1" fontAlgn="base" hangingPunct="1">
              <a:lnSpc>
                <a:spcPct val="95000"/>
              </a:lnSpc>
              <a:spcBef>
                <a:spcPts val="600"/>
              </a:spcBef>
              <a:spcAft>
                <a:spcPct val="0"/>
              </a:spcAft>
              <a:buClr>
                <a:schemeClr val="tx2"/>
              </a:buClr>
              <a:buFont typeface="Arial"/>
              <a:buChar char="•"/>
              <a:defRPr lang="en-US" sz="1400" kern="120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a:buChar char="•"/>
              <a:defRPr lang="en-US" sz="1200" kern="120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a:buChar char="•"/>
              <a:defRPr lang="en-US" sz="1100" kern="120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a:buChar char="•"/>
              <a:defRPr lang="en-US" sz="1100" kern="120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anose="020b0604020202020204"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anose="020b0604020202020204"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anose="020b0604020202020204"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0" indent="0" algn="l"/>
            <a:r>
              <a:rPr lang="zh-TW" altLang="en-US" sz="1600">
                <a:solidFill>
                  <a:srgbClr val="000000"/>
                </a:solidFill>
              </a:rPr>
              <a:t>可以啟用 </a:t>
            </a:r>
            <a:r>
              <a:rPr lang="en-US" altLang="zh-TW" sz="1600">
                <a:solidFill>
                  <a:srgbClr val="000000"/>
                </a:solidFill>
              </a:rPr>
              <a:t>PortFast</a:t>
            </a:r>
            <a:r>
              <a:rPr lang="zh-TW" altLang="en-US" sz="1600">
                <a:solidFill>
                  <a:srgbClr val="000000"/>
                </a:solidFill>
              </a:rPr>
              <a:t>：</a:t>
            </a:r>
          </a:p>
          <a:p>
            <a:pPr marL="285743" indent="-285743" algn="l">
              <a:buFont typeface="Arial" panose="020b0604020202020204" pitchFamily="34" charset="0"/>
              <a:buChar char="•"/>
            </a:pPr>
            <a:r>
              <a:rPr lang="zh-TW" altLang="en-US" sz="1600" b="1">
                <a:solidFill>
                  <a:srgbClr val="000000"/>
                </a:solidFill>
              </a:rPr>
              <a:t>在介面上 </a:t>
            </a:r>
            <a:r>
              <a:rPr lang="en-US" altLang="zh-TW" sz="1600">
                <a:solidFill>
                  <a:srgbClr val="000000"/>
                </a:solidFill>
              </a:rPr>
              <a:t>— </a:t>
            </a:r>
            <a:r>
              <a:rPr lang="zh-TW" altLang="en-US" sz="1600">
                <a:solidFill>
                  <a:srgbClr val="000000"/>
                </a:solidFill>
              </a:rPr>
              <a:t>使用 </a:t>
            </a:r>
            <a:r>
              <a:rPr lang="en-US" altLang="zh-TW" sz="1600" b="1">
                <a:solidFill>
                  <a:srgbClr val="000000"/>
                </a:solidFill>
              </a:rPr>
              <a:t>spanning-tree portfast</a:t>
            </a:r>
            <a:r>
              <a:rPr lang="zh-TW" altLang="en-US" sz="1600">
                <a:solidFill>
                  <a:srgbClr val="000000"/>
                </a:solidFill>
              </a:rPr>
              <a:t> 介面設定命令。 </a:t>
            </a:r>
            <a:r>
              <a:rPr lang="zh-TW" altLang="en-US" sz="1600" b="1">
                <a:solidFill>
                  <a:srgbClr val="000000"/>
                </a:solidFill>
              </a:rPr>
              <a:t> </a:t>
            </a:r>
          </a:p>
          <a:p>
            <a:pPr marL="285743" indent="-285743" algn="l">
              <a:buFont typeface="Arial" panose="020b0604020202020204" pitchFamily="34" charset="0"/>
              <a:buChar char="•"/>
            </a:pPr>
            <a:r>
              <a:rPr lang="zh-TW" altLang="en-US" sz="1600" b="1">
                <a:solidFill>
                  <a:srgbClr val="000000"/>
                </a:solidFill>
              </a:rPr>
              <a:t>全域</a:t>
            </a:r>
            <a:r>
              <a:rPr lang="zh-TW" altLang="en-US" sz="1600">
                <a:solidFill>
                  <a:srgbClr val="000000"/>
                </a:solidFill>
              </a:rPr>
              <a:t> </a:t>
            </a:r>
            <a:r>
              <a:rPr lang="en-US" altLang="zh-TW" sz="1600">
                <a:solidFill>
                  <a:srgbClr val="000000"/>
                </a:solidFill>
              </a:rPr>
              <a:t>— </a:t>
            </a:r>
            <a:r>
              <a:rPr lang="zh-TW" altLang="en-US" sz="1600">
                <a:solidFill>
                  <a:srgbClr val="000000"/>
                </a:solidFill>
              </a:rPr>
              <a:t>使用 </a:t>
            </a:r>
            <a:r>
              <a:rPr lang="en-US" altLang="zh-TW" sz="1600" b="1">
                <a:solidFill>
                  <a:srgbClr val="000000"/>
                </a:solidFill>
              </a:rPr>
              <a:t>spanning-tree portfast default</a:t>
            </a:r>
            <a:r>
              <a:rPr lang="zh-TW" altLang="en-US" sz="1600">
                <a:solidFill>
                  <a:srgbClr val="000000"/>
                </a:solidFill>
              </a:rPr>
              <a:t> 全域設定命令，以在所有存取連接埠上啟用 </a:t>
            </a:r>
            <a:r>
              <a:rPr lang="en-US" altLang="zh-TW" sz="1600">
                <a:solidFill>
                  <a:srgbClr val="000000"/>
                </a:solidFill>
              </a:rPr>
              <a:t>PortFast</a:t>
            </a:r>
            <a:r>
              <a:rPr lang="zh-TW" altLang="en-US" sz="1600">
                <a:solidFill>
                  <a:srgbClr val="000000"/>
                </a:solidFill>
              </a:rPr>
              <a:t>。 </a:t>
            </a:r>
          </a:p>
          <a:p>
            <a:pPr marL="342892" indent="-342892" algn="l">
              <a:buFont typeface="Arial" panose="020b0604020202020204" pitchFamily="34" charset="0"/>
              <a:buChar char="•"/>
            </a:pPr>
            <a:endParaRPr lang="en-CA" sz="1400">
              <a:solidFill>
                <a:srgbClr val="000000"/>
              </a:solidFill>
            </a:endParaRPr>
          </a:p>
          <a:p>
            <a:pPr marL="342892" indent="-342892" algn="l">
              <a:buFont typeface="Arial" panose="020b0604020202020204" pitchFamily="34" charset="0"/>
              <a:buChar char="•"/>
            </a:pPr>
            <a:endParaRPr lang="en-CA" sz="1400">
              <a:solidFill>
                <a:srgbClr val="000000"/>
              </a:solidFill>
            </a:endParaRPr>
          </a:p>
        </p:txBody>
      </p:sp>
      <p:pic>
        <p:nvPicPr>
          <p:cNvPr id="5" name="Picture 4">
            <a:extLst>
              <a:ext uri="{FF2B5EF4-FFF2-40B4-BE49-F238E27FC236}">
                <a16:creationId xmlns:a16="http://schemas.microsoft.com/office/drawing/2014/main" id="{4140213E-AD93-4F68-86B7-32BF6D95CD59}"/>
              </a:ext>
            </a:extLst>
          </p:cNvPr>
          <p:cNvPicPr>
            <a:picLocks noChangeAspect="1"/>
          </p:cNvPicPr>
          <p:nvPr/>
        </p:nvPicPr>
        <p:blipFill>
          <a:blip r:embed="rId3"/>
          <a:stretch>
            <a:fillRect/>
          </a:stretch>
        </p:blipFill>
        <p:spPr>
          <a:xfrm>
            <a:off x="5001677" y="2899728"/>
            <a:ext cx="3753043" cy="1911448"/>
          </a:xfrm>
          <a:prstGeom prst="rect">
            <a:avLst/>
          </a:prstGeom>
        </p:spPr>
      </p:pic>
      <p:sp>
        <p:nvSpPr>
          <p:cNvPr id="2" name="投影片編號版面配置區 1"/>
          <p:cNvSpPr>
            <a:spLocks noGrp="1"/>
          </p:cNvSpPr>
          <p:nvPr>
            <p:ph type="sldNum" sz="quarter" idx="12"/>
          </p:nvPr>
        </p:nvSpPr>
        <p:spPr/>
        <p:txBody>
          <a:bodyPr/>
          <a:lstStyle/>
          <a:p>
            <a:fld id="{4FAB73BC-B049-4115-A692-8D63A059BFB8}" type="slidenum">
              <a:rPr lang="en-US" smtClean="0"/>
              <a:t>826</a:t>
            </a:fld>
            <a:endParaRPr lang="en-US"/>
          </a:p>
        </p:txBody>
      </p:sp>
    </p:spTree>
    <p:extLst>
      <p:ext uri="{BB962C8B-B14F-4D97-AF65-F5344CB8AC3E}">
        <p14:creationId xmlns:p14="http://schemas.microsoft.com/office/powerpoint/2010/main" val="117578813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827.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noAutofit/>
          </a:bodyPr>
          <a:lstStyle/>
          <a:p>
            <a:pPr marL="169859" indent="-169859">
              <a:spcAft>
                <a:spcPts val="600"/>
              </a:spcAft>
              <a:buFont typeface="Wingdings" panose="05000000000000000000" pitchFamily="2" charset="2"/>
            </a:pPr>
            <a:r>
              <a:rPr lang="en-US" altLang="zh-TW" sz="2700"/>
              <a:t>28.5</a:t>
            </a:r>
            <a:r>
              <a:rPr lang="zh-TW" altLang="en-US" sz="2700" smtClean="0"/>
              <a:t>緩</a:t>
            </a:r>
            <a:r>
              <a:rPr lang="zh-TW" altLang="en-US" sz="2700"/>
              <a:t>解 </a:t>
            </a:r>
            <a:r>
              <a:rPr lang="en-US" altLang="zh-TW" sz="2700"/>
              <a:t>STP </a:t>
            </a:r>
            <a:r>
              <a:rPr lang="zh-TW" altLang="en-US" sz="2700"/>
              <a:t>攻擊</a:t>
            </a:r>
            <a:br>
              <a:rPr lang="en-US" sz="2700"/>
            </a:br>
            <a:r>
              <a:rPr lang="zh-TW" altLang="en-US" sz="2700"/>
              <a:t>設定 </a:t>
            </a:r>
            <a:r>
              <a:rPr lang="en-US" altLang="zh-TW" sz="2700" err="1"/>
              <a:t>PortFast (</a:t>
            </a:r>
            <a:r>
              <a:rPr lang="zh-TW" altLang="en-US" sz="2700"/>
              <a:t>續</a:t>
            </a:r>
            <a:r>
              <a:rPr lang="en-US" altLang="zh-TW" sz="2700"/>
              <a:t>) </a:t>
            </a:r>
          </a:p>
        </p:txBody>
      </p:sp>
      <p:sp>
        <p:nvSpPr>
          <p:cNvPr id="4" name="Content Placeholder 3">
            <a:extLst>
              <a:ext uri="{FF2B5EF4-FFF2-40B4-BE49-F238E27FC236}">
                <a16:creationId xmlns:a16="http://schemas.microsoft.com/office/drawing/2014/main" id="{33C6255F-D9F4-0A4C-AA46-FF2FE6FC9FEA}"/>
              </a:ext>
            </a:extLst>
          </p:cNvPr>
          <p:cNvSpPr>
            <a:spLocks noGrp="1"/>
          </p:cNvSpPr>
          <p:nvPr>
            <p:ph idx="1"/>
          </p:nvPr>
        </p:nvSpPr>
        <p:spPr>
          <a:xfrm>
            <a:off x="474663" y="1589088"/>
            <a:ext cx="8120698" cy="3689897"/>
          </a:xfrm>
        </p:spPr>
        <p:txBody>
          <a:bodyPr/>
          <a:lstStyle/>
          <a:p>
            <a:pPr marL="0" indent="0" algn="l"/>
            <a:r>
              <a:rPr lang="zh-TW" altLang="en-US" sz="1600">
                <a:solidFill>
                  <a:srgbClr val="000000"/>
                </a:solidFill>
              </a:rPr>
              <a:t>要驗證 </a:t>
            </a:r>
            <a:r>
              <a:rPr lang="en-US" altLang="zh-TW" sz="1600">
                <a:solidFill>
                  <a:srgbClr val="000000"/>
                </a:solidFill>
              </a:rPr>
              <a:t>PortFast </a:t>
            </a:r>
            <a:r>
              <a:rPr lang="zh-TW" altLang="en-US" sz="1600">
                <a:solidFill>
                  <a:srgbClr val="000000"/>
                </a:solidFill>
              </a:rPr>
              <a:t>是否全域啟用，你可以使用：</a:t>
            </a:r>
          </a:p>
          <a:p>
            <a:pPr marL="285743" indent="-285743" algn="l">
              <a:buFont typeface="Arial" panose="020b0604020202020204" pitchFamily="34" charset="0"/>
              <a:buChar char="•"/>
            </a:pPr>
            <a:r>
              <a:rPr lang="en-US" altLang="zh-TW" sz="1400" b="1">
                <a:solidFill>
                  <a:srgbClr val="000000"/>
                </a:solidFill>
              </a:rPr>
              <a:t>show running-config | begin span</a:t>
            </a:r>
            <a:endParaRPr lang="zh-TW" altLang="en-US" sz="1400">
              <a:solidFill>
                <a:srgbClr val="000000"/>
              </a:solidFill>
            </a:endParaRPr>
          </a:p>
          <a:p>
            <a:pPr marL="285743" indent="-285743" algn="l">
              <a:buFont typeface="Arial" panose="020b0604020202020204" pitchFamily="34" charset="0"/>
              <a:buChar char="•"/>
            </a:pPr>
            <a:r>
              <a:rPr lang="en-US" altLang="zh-TW" sz="1400" b="1">
                <a:solidFill>
                  <a:srgbClr val="000000"/>
                </a:solidFill>
              </a:rPr>
              <a:t>show spanning-tree summary</a:t>
            </a:r>
            <a:endParaRPr lang="zh-TW" altLang="en-US" sz="1400">
              <a:solidFill>
                <a:srgbClr val="000000"/>
              </a:solidFill>
            </a:endParaRPr>
          </a:p>
          <a:p>
            <a:pPr marL="0" indent="0" algn="l"/>
            <a:endParaRPr lang="en-US" sz="1600">
              <a:solidFill>
                <a:srgbClr val="000000"/>
              </a:solidFill>
            </a:endParaRPr>
          </a:p>
          <a:p>
            <a:pPr marL="0" indent="0" algn="l"/>
            <a:r>
              <a:rPr lang="zh-TW" altLang="en-US" sz="1400">
                <a:solidFill>
                  <a:srgbClr val="000000"/>
                </a:solidFill>
              </a:rPr>
              <a:t>若要驗證 </a:t>
            </a:r>
            <a:r>
              <a:rPr lang="en-US" altLang="zh-TW" sz="1400">
                <a:solidFill>
                  <a:srgbClr val="000000"/>
                </a:solidFill>
              </a:rPr>
              <a:t>PortFast </a:t>
            </a:r>
            <a:r>
              <a:rPr lang="zh-TW" altLang="en-US" sz="1400">
                <a:solidFill>
                  <a:srgbClr val="000000"/>
                </a:solidFill>
              </a:rPr>
              <a:t>是否已啟用介面，請使用 </a:t>
            </a:r>
            <a:r>
              <a:rPr lang="en-US" altLang="zh-TW" sz="1400" b="1">
                <a:solidFill>
                  <a:srgbClr val="000000"/>
                </a:solidFill>
              </a:rPr>
              <a:t>show running-config interface </a:t>
            </a:r>
            <a:r>
              <a:rPr lang="en-US" altLang="zh-TW" sz="1400" i="1">
                <a:solidFill>
                  <a:srgbClr val="000000"/>
                </a:solidFill>
              </a:rPr>
              <a:t>type/number </a:t>
            </a:r>
            <a:r>
              <a:rPr lang="zh-TW" altLang="en-US" sz="1400">
                <a:solidFill>
                  <a:srgbClr val="000000"/>
                </a:solidFill>
              </a:rPr>
              <a:t>命令。 </a:t>
            </a:r>
          </a:p>
          <a:p>
            <a:pPr marL="0" indent="0" algn="l"/>
            <a:endParaRPr lang="en-US" sz="1400">
              <a:solidFill>
                <a:srgbClr val="000000"/>
              </a:solidFill>
            </a:endParaRPr>
          </a:p>
          <a:p>
            <a:pPr marL="0" indent="0" algn="l"/>
            <a:r>
              <a:rPr lang="en-US" altLang="zh-TW" sz="1400">
                <a:solidFill>
                  <a:srgbClr val="000000"/>
                </a:solidFill>
              </a:rPr>
              <a:t>show </a:t>
            </a:r>
            <a:r>
              <a:rPr lang="en-US" altLang="zh-TW" sz="1400" b="1">
                <a:solidFill>
                  <a:srgbClr val="000000"/>
                </a:solidFill>
              </a:rPr>
              <a:t>spanning-tree interface </a:t>
            </a:r>
            <a:r>
              <a:rPr lang="en-US" altLang="zh-TW" sz="1400" i="1">
                <a:solidFill>
                  <a:srgbClr val="000000"/>
                </a:solidFill>
              </a:rPr>
              <a:t>type/number </a:t>
            </a:r>
            <a:r>
              <a:rPr lang="en-US" altLang="zh-TW" sz="1400" b="1">
                <a:solidFill>
                  <a:srgbClr val="000000"/>
                </a:solidFill>
              </a:rPr>
              <a:t>detail</a:t>
            </a:r>
            <a:r>
              <a:rPr lang="zh-TW" altLang="en-US" sz="1400">
                <a:solidFill>
                  <a:srgbClr val="000000"/>
                </a:solidFill>
              </a:rPr>
              <a:t> 指令也可用於驗證。</a:t>
            </a:r>
          </a:p>
        </p:txBody>
      </p:sp>
      <p:sp>
        <p:nvSpPr>
          <p:cNvPr id="2" name="投影片編號版面配置區 1"/>
          <p:cNvSpPr>
            <a:spLocks noGrp="1"/>
          </p:cNvSpPr>
          <p:nvPr>
            <p:ph type="sldNum" sz="quarter" idx="12"/>
          </p:nvPr>
        </p:nvSpPr>
        <p:spPr/>
        <p:txBody>
          <a:bodyPr/>
          <a:lstStyle/>
          <a:p>
            <a:fld id="{4FAB73BC-B049-4115-A692-8D63A059BFB8}" type="slidenum">
              <a:rPr lang="en-US" smtClean="0"/>
              <a:t>827</a:t>
            </a:fld>
            <a:endParaRPr lang="en-US"/>
          </a:p>
        </p:txBody>
      </p:sp>
    </p:spTree>
    <p:extLst>
      <p:ext uri="{BB962C8B-B14F-4D97-AF65-F5344CB8AC3E}">
        <p14:creationId xmlns:p14="http://schemas.microsoft.com/office/powerpoint/2010/main" val="202137739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828.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361951"/>
            <a:ext cx="8345488" cy="1227138"/>
          </a:xfrm>
        </p:spPr>
        <p:txBody>
          <a:bodyPr>
            <a:normAutofit/>
          </a:bodyPr>
          <a:lstStyle/>
          <a:p>
            <a:r>
              <a:rPr lang="en-US" altLang="zh-TW" sz="2400"/>
              <a:t>28.5</a:t>
            </a:r>
            <a:r>
              <a:rPr lang="zh-TW" altLang="en-US" sz="2400"/>
              <a:t>緩解 </a:t>
            </a:r>
            <a:r>
              <a:rPr lang="en-US" altLang="zh-TW" sz="2400"/>
              <a:t>STP </a:t>
            </a:r>
            <a:r>
              <a:rPr lang="zh-TW" altLang="en-US" sz="2400"/>
              <a:t>攻擊</a:t>
            </a:r>
            <a:br>
              <a:rPr lang="en-US" sz="1600"/>
            </a:br>
            <a:r>
              <a:rPr lang="zh-TW" altLang="en-US" sz="2400"/>
              <a:t>設定 </a:t>
            </a:r>
            <a:r>
              <a:rPr lang="en-US" altLang="zh-TW" sz="2400"/>
              <a:t>BPDU </a:t>
            </a:r>
            <a:r>
              <a:rPr lang="zh-TW" altLang="en-US" sz="2400"/>
              <a:t>防護</a:t>
            </a:r>
          </a:p>
        </p:txBody>
      </p:sp>
      <p:sp>
        <p:nvSpPr>
          <p:cNvPr id="6" name="Content Placeholder 5">
            <a:extLst>
              <a:ext uri="{FF2B5EF4-FFF2-40B4-BE49-F238E27FC236}">
                <a16:creationId xmlns:a16="http://schemas.microsoft.com/office/drawing/2014/main" id="{797BF870-B116-964B-8319-6DEA2EC18A45}"/>
              </a:ext>
            </a:extLst>
          </p:cNvPr>
          <p:cNvSpPr>
            <a:spLocks noGrp="1"/>
          </p:cNvSpPr>
          <p:nvPr>
            <p:ph idx="1"/>
          </p:nvPr>
        </p:nvSpPr>
        <p:spPr>
          <a:xfrm>
            <a:off x="474662" y="1589088"/>
            <a:ext cx="8280057" cy="1439863"/>
          </a:xfrm>
        </p:spPr>
        <p:txBody>
          <a:bodyPr/>
          <a:lstStyle/>
          <a:p>
            <a:pPr marL="0" indent="0" algn="l"/>
            <a:r>
              <a:rPr lang="zh-TW" altLang="en-US">
                <a:solidFill>
                  <a:srgbClr val="000000"/>
                </a:solidFill>
                <a:latin typeface="標楷體" pitchFamily="65" charset="-120"/>
              </a:rPr>
              <a:t>存取連接埠可能會意外地接收未預期的 </a:t>
            </a:r>
            <a:r>
              <a:rPr lang="en-US" altLang="zh-TW">
                <a:solidFill>
                  <a:srgbClr val="000000"/>
                </a:solidFill>
                <a:latin typeface="標楷體" pitchFamily="65" charset="-120"/>
              </a:rPr>
              <a:t>BPDU</a:t>
            </a:r>
            <a:r>
              <a:rPr lang="zh-TW" altLang="en-US">
                <a:solidFill>
                  <a:srgbClr val="000000"/>
                </a:solidFill>
                <a:latin typeface="標楷體" pitchFamily="65" charset="-120"/>
              </a:rPr>
              <a:t>，或因為使用者未經授權的交換器連接到存取連接埠。</a:t>
            </a:r>
          </a:p>
          <a:p>
            <a:pPr marL="285743" indent="-285743" algn="l">
              <a:buFont typeface="Arial" panose="020b0604020202020204" pitchFamily="34" charset="0"/>
              <a:buChar char="•"/>
            </a:pPr>
            <a:r>
              <a:rPr lang="zh-TW" altLang="en-US">
                <a:solidFill>
                  <a:srgbClr val="000000"/>
                </a:solidFill>
                <a:latin typeface="標楷體" pitchFamily="65" charset="-120"/>
              </a:rPr>
              <a:t>如果 </a:t>
            </a:r>
            <a:r>
              <a:rPr lang="en-US" altLang="zh-TW">
                <a:solidFill>
                  <a:srgbClr val="000000"/>
                </a:solidFill>
                <a:latin typeface="標楷體" pitchFamily="65" charset="-120"/>
              </a:rPr>
              <a:t>BPDU </a:t>
            </a:r>
            <a:r>
              <a:rPr lang="zh-TW" altLang="en-US">
                <a:solidFill>
                  <a:srgbClr val="000000"/>
                </a:solidFill>
                <a:latin typeface="標楷體" pitchFamily="65" charset="-120"/>
              </a:rPr>
              <a:t>防護啟用的訪問連接埠上接收 </a:t>
            </a:r>
            <a:r>
              <a:rPr lang="en-US" altLang="zh-TW">
                <a:solidFill>
                  <a:srgbClr val="000000"/>
                </a:solidFill>
                <a:latin typeface="標楷體" pitchFamily="65" charset="-120"/>
              </a:rPr>
              <a:t>BPDU</a:t>
            </a:r>
            <a:r>
              <a:rPr lang="zh-TW" altLang="en-US">
                <a:solidFill>
                  <a:srgbClr val="000000"/>
                </a:solidFill>
                <a:latin typeface="標楷體" pitchFamily="65" charset="-120"/>
              </a:rPr>
              <a:t>，連接埠被放入錯誤</a:t>
            </a:r>
            <a:r>
              <a:rPr lang="en-US" altLang="zh-TW">
                <a:solidFill>
                  <a:srgbClr val="000000"/>
                </a:solidFill>
                <a:latin typeface="標楷體" pitchFamily="65" charset="-120"/>
              </a:rPr>
              <a:t>-</a:t>
            </a:r>
            <a:r>
              <a:rPr lang="zh-TW" altLang="en-US">
                <a:solidFill>
                  <a:srgbClr val="000000"/>
                </a:solidFill>
                <a:latin typeface="標楷體" pitchFamily="65" charset="-120"/>
              </a:rPr>
              <a:t>停用狀態。 </a:t>
            </a:r>
          </a:p>
          <a:p>
            <a:pPr marL="285743" indent="-285743" algn="l">
              <a:buFont typeface="Arial" panose="020b0604020202020204" pitchFamily="34" charset="0"/>
              <a:buChar char="•"/>
            </a:pPr>
            <a:r>
              <a:rPr lang="zh-TW" altLang="en-US">
                <a:solidFill>
                  <a:srgbClr val="000000"/>
                </a:solidFill>
                <a:latin typeface="標楷體" pitchFamily="65" charset="-120"/>
              </a:rPr>
              <a:t>這表示連接埠已關閉，而且必須手動重新啟 </a:t>
            </a:r>
            <a:r>
              <a:rPr lang="zh-TW" altLang="en-US" b="1">
                <a:solidFill>
                  <a:srgbClr val="000000"/>
                </a:solidFill>
                <a:latin typeface="標楷體" pitchFamily="65" charset="-120"/>
              </a:rPr>
              <a:t>用或透過錯誤復原原因 </a:t>
            </a:r>
            <a:r>
              <a:rPr lang="en-US" altLang="zh-TW" b="1" err="1">
                <a:solidFill>
                  <a:srgbClr val="000000"/>
                </a:solidFill>
                <a:latin typeface="標楷體" pitchFamily="65" charset="-120"/>
              </a:rPr>
              <a:t>psecure_violation</a:t>
            </a:r>
            <a:r>
              <a:rPr lang="zh-TW" altLang="en-US">
                <a:solidFill>
                  <a:srgbClr val="000000"/>
                </a:solidFill>
                <a:latin typeface="標楷體" pitchFamily="65" charset="-120"/>
              </a:rPr>
              <a:t> 全域命令自動復原。</a:t>
            </a:r>
          </a:p>
        </p:txBody>
      </p:sp>
      <p:sp>
        <p:nvSpPr>
          <p:cNvPr id="5" name="Content Placeholder 3">
            <a:extLst>
              <a:ext uri="{FF2B5EF4-FFF2-40B4-BE49-F238E27FC236}">
                <a16:creationId xmlns:a16="http://schemas.microsoft.com/office/drawing/2014/main" id="{FC532A87-3944-4C97-A223-9033B81A4236}"/>
              </a:ext>
            </a:extLst>
          </p:cNvPr>
          <p:cNvSpPr txBox="1"/>
          <p:nvPr/>
        </p:nvSpPr>
        <p:spPr>
          <a:xfrm>
            <a:off x="474662" y="3768538"/>
            <a:ext cx="4874577" cy="2019300"/>
          </a:xfrm>
          <a:prstGeom prst="rect">
            <a:avLst/>
          </a:prstGeom>
        </p:spPr>
        <p:txBody>
          <a:bodyPr lIns="91420" tIns="45710" rIns="91420" bIns="45710">
            <a:noAutofit/>
          </a:bodyPr>
          <a:lstStyle>
            <a:lvl1pPr marL="285690" marR="0" indent="-285690" algn="ctr" defTabSz="457105" rtl="0" eaLnBrk="1" fontAlgn="auto" latinLnBrk="0" hangingPunct="1">
              <a:lnSpc>
                <a:spcPct val="100000"/>
              </a:lnSpc>
              <a:spcBef>
                <a:spcPct val="20000"/>
              </a:spcBef>
              <a:spcAft>
                <a:spcPct val="0"/>
              </a:spcAft>
              <a:buClrTx/>
              <a:buSzTx/>
              <a:buFont typeface="Arial"/>
              <a:buNone/>
              <a:defRPr lang="en-US" sz="2000" b="0" i="0" kern="1200" baseline="0">
                <a:solidFill>
                  <a:schemeClr val="bg1"/>
                </a:solidFill>
                <a:latin typeface="+mn-lt"/>
                <a:ea typeface="ＭＳ Ｐゴシック" charset="0"/>
                <a:cs typeface="CiscoSans ExtraLight"/>
              </a:defRPr>
            </a:lvl1pPr>
            <a:lvl2pPr marL="358775" indent="-215900" algn="l" defTabSz="684213" rtl="0" eaLnBrk="1" fontAlgn="base" hangingPunct="1">
              <a:lnSpc>
                <a:spcPct val="95000"/>
              </a:lnSpc>
              <a:spcBef>
                <a:spcPts val="600"/>
              </a:spcBef>
              <a:spcAft>
                <a:spcPct val="0"/>
              </a:spcAft>
              <a:buClr>
                <a:schemeClr val="tx2"/>
              </a:buClr>
              <a:buFont typeface="Arial"/>
              <a:buChar char="•"/>
              <a:defRPr lang="en-US" sz="1400" kern="120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a:buChar char="•"/>
              <a:defRPr lang="en-US" sz="1200" kern="120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a:buChar char="•"/>
              <a:defRPr lang="en-US" sz="1100" kern="120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a:buChar char="•"/>
              <a:defRPr lang="en-US" sz="1100" kern="120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anose="020b0604020202020204"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anose="020b0604020202020204"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anose="020b0604020202020204"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0" indent="0" algn="l"/>
            <a:r>
              <a:rPr lang="en-US" altLang="zh-TW">
                <a:solidFill>
                  <a:srgbClr val="000000"/>
                </a:solidFill>
                <a:latin typeface="標楷體" pitchFamily="65" charset="-120"/>
                <a:ea typeface="標楷體" panose="03000509000000000000" pitchFamily="65" charset="-120"/>
              </a:rPr>
              <a:t>BPDU </a:t>
            </a:r>
            <a:r>
              <a:rPr lang="zh-TW" altLang="en-US">
                <a:solidFill>
                  <a:srgbClr val="000000"/>
                </a:solidFill>
                <a:latin typeface="標楷體" pitchFamily="65" charset="-120"/>
                <a:ea typeface="標楷體" panose="03000509000000000000" pitchFamily="65" charset="-120"/>
              </a:rPr>
              <a:t>防護可以啟用：</a:t>
            </a:r>
          </a:p>
          <a:p>
            <a:pPr marL="285743" indent="-285743" algn="l">
              <a:buFont typeface="Arial" panose="020b0604020202020204" pitchFamily="34" charset="0"/>
              <a:buChar char="•"/>
            </a:pPr>
            <a:r>
              <a:rPr lang="zh-TW" altLang="en-US" b="1">
                <a:solidFill>
                  <a:srgbClr val="000000"/>
                </a:solidFill>
                <a:latin typeface="標楷體" pitchFamily="65" charset="-120"/>
                <a:ea typeface="標楷體" panose="03000509000000000000" pitchFamily="65" charset="-120"/>
              </a:rPr>
              <a:t>在介面上 </a:t>
            </a:r>
            <a:r>
              <a:rPr lang="en-US" altLang="zh-TW">
                <a:solidFill>
                  <a:srgbClr val="000000"/>
                </a:solidFill>
                <a:latin typeface="標楷體" pitchFamily="65" charset="-120"/>
                <a:ea typeface="標楷體" panose="03000509000000000000" pitchFamily="65" charset="-120"/>
              </a:rPr>
              <a:t>— </a:t>
            </a:r>
            <a:r>
              <a:rPr lang="zh-TW" altLang="en-US">
                <a:solidFill>
                  <a:srgbClr val="000000"/>
                </a:solidFill>
                <a:latin typeface="標楷體" pitchFamily="65" charset="-120"/>
                <a:ea typeface="標楷體" panose="03000509000000000000" pitchFamily="65" charset="-120"/>
              </a:rPr>
              <a:t>使用 </a:t>
            </a:r>
            <a:r>
              <a:rPr lang="en-US" altLang="zh-TW" b="1">
                <a:solidFill>
                  <a:srgbClr val="000000"/>
                </a:solidFill>
                <a:latin typeface="標楷體" pitchFamily="65" charset="-120"/>
                <a:ea typeface="標楷體" panose="03000509000000000000" pitchFamily="65" charset="-120"/>
              </a:rPr>
              <a:t>spanning-tree bpduguard enable </a:t>
            </a:r>
            <a:r>
              <a:rPr lang="zh-TW" altLang="en-US">
                <a:solidFill>
                  <a:srgbClr val="000000"/>
                </a:solidFill>
                <a:latin typeface="標楷體" pitchFamily="65" charset="-120"/>
                <a:ea typeface="標楷體" panose="03000509000000000000" pitchFamily="65" charset="-120"/>
              </a:rPr>
              <a:t>介面設定命令。 </a:t>
            </a:r>
            <a:r>
              <a:rPr lang="zh-TW" altLang="en-US" b="1">
                <a:solidFill>
                  <a:srgbClr val="000000"/>
                </a:solidFill>
                <a:latin typeface="標楷體" pitchFamily="65" charset="-120"/>
                <a:ea typeface="標楷體" panose="03000509000000000000" pitchFamily="65" charset="-120"/>
              </a:rPr>
              <a:t> </a:t>
            </a:r>
          </a:p>
          <a:p>
            <a:pPr marL="285743" indent="-285743" algn="l">
              <a:buFont typeface="Arial" panose="020b0604020202020204" pitchFamily="34" charset="0"/>
              <a:buChar char="•"/>
            </a:pPr>
            <a:r>
              <a:rPr lang="zh-TW" altLang="en-US" b="1">
                <a:solidFill>
                  <a:srgbClr val="000000"/>
                </a:solidFill>
                <a:latin typeface="標楷體" pitchFamily="65" charset="-120"/>
                <a:ea typeface="標楷體" panose="03000509000000000000" pitchFamily="65" charset="-120"/>
              </a:rPr>
              <a:t>全域</a:t>
            </a:r>
            <a:r>
              <a:rPr lang="zh-TW" altLang="en-US">
                <a:solidFill>
                  <a:srgbClr val="000000"/>
                </a:solidFill>
                <a:latin typeface="標楷體" pitchFamily="65" charset="-120"/>
                <a:ea typeface="標楷體" panose="03000509000000000000" pitchFamily="65" charset="-120"/>
              </a:rPr>
              <a:t> </a:t>
            </a:r>
            <a:r>
              <a:rPr lang="en-US" altLang="zh-TW">
                <a:solidFill>
                  <a:srgbClr val="000000"/>
                </a:solidFill>
                <a:latin typeface="標楷體" pitchFamily="65" charset="-120"/>
                <a:ea typeface="標楷體" panose="03000509000000000000" pitchFamily="65" charset="-120"/>
              </a:rPr>
              <a:t>— </a:t>
            </a:r>
            <a:r>
              <a:rPr lang="zh-TW" altLang="en-US">
                <a:solidFill>
                  <a:srgbClr val="000000"/>
                </a:solidFill>
                <a:latin typeface="標楷體" pitchFamily="65" charset="-120"/>
                <a:ea typeface="標楷體" panose="03000509000000000000" pitchFamily="65" charset="-120"/>
              </a:rPr>
              <a:t>使用 </a:t>
            </a:r>
            <a:r>
              <a:rPr lang="en-US" altLang="zh-TW" b="1">
                <a:solidFill>
                  <a:srgbClr val="000000"/>
                </a:solidFill>
                <a:latin typeface="標楷體" pitchFamily="65" charset="-120"/>
                <a:ea typeface="標楷體" panose="03000509000000000000" pitchFamily="65" charset="-120"/>
              </a:rPr>
              <a:t>spanning-tree portfast bpduguard default</a:t>
            </a:r>
            <a:r>
              <a:rPr lang="zh-TW" altLang="en-US">
                <a:solidFill>
                  <a:srgbClr val="000000"/>
                </a:solidFill>
                <a:latin typeface="標楷體" pitchFamily="65" charset="-120"/>
                <a:ea typeface="標楷體" panose="03000509000000000000" pitchFamily="65" charset="-120"/>
              </a:rPr>
              <a:t> 全域設定命令，在所有存取連接埠上啟用 </a:t>
            </a:r>
            <a:r>
              <a:rPr lang="en-US" altLang="zh-TW">
                <a:solidFill>
                  <a:srgbClr val="000000"/>
                </a:solidFill>
                <a:latin typeface="標楷體" pitchFamily="65" charset="-120"/>
                <a:ea typeface="標楷體" panose="03000509000000000000" pitchFamily="65" charset="-120"/>
              </a:rPr>
              <a:t>BPDU </a:t>
            </a:r>
            <a:r>
              <a:rPr lang="zh-TW" altLang="en-US">
                <a:solidFill>
                  <a:srgbClr val="000000"/>
                </a:solidFill>
                <a:latin typeface="標楷體" pitchFamily="65" charset="-120"/>
                <a:ea typeface="標楷體" panose="03000509000000000000" pitchFamily="65" charset="-120"/>
              </a:rPr>
              <a:t>防護。 </a:t>
            </a:r>
          </a:p>
          <a:p>
            <a:pPr marL="285743" indent="-285743" algn="l">
              <a:buFont typeface="Arial" panose="020b0604020202020204" pitchFamily="34" charset="0"/>
              <a:buChar char="•"/>
            </a:pPr>
            <a:endParaRPr lang="en-US" sz="1400">
              <a:solidFill>
                <a:srgbClr val="000000"/>
              </a:solidFill>
            </a:endParaRPr>
          </a:p>
          <a:p>
            <a:pPr marL="342892" indent="-342892" algn="l">
              <a:buFont typeface="Arial" panose="020b0604020202020204" pitchFamily="34" charset="0"/>
              <a:buChar char="•"/>
            </a:pPr>
            <a:endParaRPr lang="en-CA" sz="1400">
              <a:solidFill>
                <a:srgbClr val="000000"/>
              </a:solidFill>
            </a:endParaRPr>
          </a:p>
        </p:txBody>
      </p:sp>
      <p:pic>
        <p:nvPicPr>
          <p:cNvPr id="2" name="Picture 1">
            <a:extLst>
              <a:ext uri="{FF2B5EF4-FFF2-40B4-BE49-F238E27FC236}">
                <a16:creationId xmlns:a16="http://schemas.microsoft.com/office/drawing/2014/main" id="{8E3F4A26-FB15-408B-BECA-EC19798B1FF1}"/>
              </a:ext>
            </a:extLst>
          </p:cNvPr>
          <p:cNvPicPr>
            <a:picLocks noChangeAspect="1"/>
          </p:cNvPicPr>
          <p:nvPr/>
        </p:nvPicPr>
        <p:blipFill>
          <a:blip r:embed="rId3"/>
          <a:stretch>
            <a:fillRect/>
          </a:stretch>
        </p:blipFill>
        <p:spPr>
          <a:xfrm>
            <a:off x="5828772" y="3768538"/>
            <a:ext cx="2794144" cy="2508379"/>
          </a:xfrm>
          <a:prstGeom prst="rect">
            <a:avLst/>
          </a:prstGeom>
        </p:spPr>
      </p:pic>
      <p:sp>
        <p:nvSpPr>
          <p:cNvPr id="4" name="投影片編號版面配置區 3"/>
          <p:cNvSpPr>
            <a:spLocks noGrp="1"/>
          </p:cNvSpPr>
          <p:nvPr>
            <p:ph type="sldNum" sz="quarter" idx="12"/>
          </p:nvPr>
        </p:nvSpPr>
        <p:spPr/>
        <p:txBody>
          <a:bodyPr/>
          <a:lstStyle/>
          <a:p>
            <a:fld id="{4FAB73BC-B049-4115-A692-8D63A059BFB8}" type="slidenum">
              <a:rPr lang="en-US" smtClean="0"/>
              <a:t>828</a:t>
            </a:fld>
            <a:endParaRPr lang="en-US"/>
          </a:p>
        </p:txBody>
      </p:sp>
    </p:spTree>
    <p:extLst>
      <p:ext uri="{BB962C8B-B14F-4D97-AF65-F5344CB8AC3E}">
        <p14:creationId xmlns:p14="http://schemas.microsoft.com/office/powerpoint/2010/main" val="135510710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829.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1505"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noAutofit/>
          </a:bodyPr>
          <a:lstStyle/>
          <a:p>
            <a:pPr marL="169859" indent="-169859">
              <a:lnSpc>
                <a:spcPct val="90000"/>
              </a:lnSpc>
              <a:spcAft>
                <a:spcPts val="600"/>
              </a:spcAft>
              <a:buFont typeface="Wingdings" panose="05000000000000000000" pitchFamily="2" charset="2"/>
            </a:pPr>
            <a:r>
              <a:rPr lang="en-US" altLang="zh-TW" sz="2700" smtClean="0">
                <a:solidFill>
                  <a:srgbClr val="004C69"/>
                </a:solidFill>
              </a:rPr>
              <a:t>28.6</a:t>
            </a:r>
            <a:r>
              <a:rPr lang="zh-TW" altLang="en-US" sz="2700" smtClean="0">
                <a:solidFill>
                  <a:srgbClr val="004C69"/>
                </a:solidFill>
              </a:rPr>
              <a:t>我</a:t>
            </a:r>
            <a:r>
              <a:rPr lang="zh-TW" altLang="en-US" sz="2700">
                <a:solidFill>
                  <a:srgbClr val="004C69"/>
                </a:solidFill>
              </a:rPr>
              <a:t>在本單元中學到了什麼？ </a:t>
            </a:r>
          </a:p>
        </p:txBody>
      </p:sp>
      <p:sp>
        <p:nvSpPr>
          <p:cNvPr id="2" name="Content Placeholder 1">
            <a:extLst>
              <a:ext uri="{FF2B5EF4-FFF2-40B4-BE49-F238E27FC236}">
                <a16:creationId xmlns:a16="http://schemas.microsoft.com/office/drawing/2014/main" id="{2797EA73-3103-C348-9EE9-151275DED7CD}"/>
              </a:ext>
            </a:extLst>
          </p:cNvPr>
          <p:cNvSpPr>
            <a:spLocks noGrp="1"/>
          </p:cNvSpPr>
          <p:nvPr>
            <p:ph idx="1"/>
          </p:nvPr>
        </p:nvSpPr>
        <p:spPr>
          <a:xfrm>
            <a:off x="488531" y="1559255"/>
            <a:ext cx="8116850" cy="4155319"/>
          </a:xfrm>
        </p:spPr>
        <p:txBody>
          <a:bodyPr>
            <a:normAutofit fontScale="92500"/>
          </a:bodyPr>
          <a:lstStyle/>
          <a:p>
            <a:pPr rtl="0">
              <a:buFont typeface="Arial" panose="020b0604020202020204" pitchFamily="34" charset="0"/>
              <a:buChar char="•"/>
            </a:pPr>
            <a:r>
              <a:rPr lang="zh-TW" altLang="en-US" sz="2000"/>
              <a:t>所有交換器連接埠 </a:t>
            </a:r>
            <a:r>
              <a:rPr lang="en-US" altLang="zh-TW" sz="2000"/>
              <a:t>(</a:t>
            </a:r>
            <a:r>
              <a:rPr lang="zh-TW" altLang="en-US" sz="2000"/>
              <a:t>介面</a:t>
            </a:r>
            <a:r>
              <a:rPr lang="en-US" altLang="zh-TW" sz="2000"/>
              <a:t>) </a:t>
            </a:r>
            <a:r>
              <a:rPr lang="zh-TW" altLang="en-US" sz="2000"/>
              <a:t>都應該在部署交換器供生產使用之前加以保護。 </a:t>
            </a:r>
          </a:p>
          <a:p>
            <a:pPr rtl="0">
              <a:buFont typeface="Arial" panose="020b0604020202020204" pitchFamily="34" charset="0"/>
              <a:buChar char="•"/>
            </a:pPr>
            <a:r>
              <a:rPr lang="zh-TW" altLang="en-US" sz="2000"/>
              <a:t>依預設，第 </a:t>
            </a:r>
            <a:r>
              <a:rPr lang="en-US" altLang="zh-TW" sz="2000"/>
              <a:t>2 </a:t>
            </a:r>
            <a:r>
              <a:rPr lang="zh-TW" altLang="en-US" sz="2000"/>
              <a:t>層交換器連接埠設定為動態自動 </a:t>
            </a:r>
            <a:r>
              <a:rPr lang="en-US" altLang="zh-TW" sz="2000"/>
              <a:t>(</a:t>
            </a:r>
            <a:r>
              <a:rPr lang="zh-TW" altLang="en-US" sz="2000"/>
              <a:t>主幹 </a:t>
            </a:r>
            <a:r>
              <a:rPr lang="en-US" altLang="zh-TW" sz="2000"/>
              <a:t>on)</a:t>
            </a:r>
            <a:r>
              <a:rPr lang="zh-TW" altLang="en-US" sz="2000"/>
              <a:t>。 </a:t>
            </a:r>
          </a:p>
          <a:p>
            <a:pPr rtl="0">
              <a:buFont typeface="Arial" panose="020b0604020202020204" pitchFamily="34" charset="0"/>
              <a:buChar char="•"/>
            </a:pPr>
            <a:r>
              <a:rPr lang="zh-TW" altLang="en-US" sz="2000"/>
              <a:t>防止 </a:t>
            </a:r>
            <a:r>
              <a:rPr lang="en-US" altLang="zh-TW" sz="2000"/>
              <a:t>MAC </a:t>
            </a:r>
            <a:r>
              <a:rPr lang="zh-TW" altLang="en-US" sz="2000"/>
              <a:t>位址表溢位攻擊的最簡單且最有效的方法是啟用連接埠安全性。 </a:t>
            </a:r>
          </a:p>
          <a:p>
            <a:pPr rtl="0">
              <a:buFont typeface="Arial" panose="020b0604020202020204" pitchFamily="34" charset="0"/>
              <a:buChar char="•"/>
            </a:pPr>
            <a:r>
              <a:rPr lang="zh-TW" altLang="en-US" sz="2000"/>
              <a:t>該交換器可以設定為學習 </a:t>
            </a:r>
            <a:r>
              <a:rPr lang="en-US" altLang="zh-TW" sz="2000"/>
              <a:t>MAC </a:t>
            </a:r>
            <a:r>
              <a:rPr lang="zh-TW" altLang="en-US" sz="2000"/>
              <a:t>地址在安全連接埠上的三種方式之一：手動設定，動態學習，和動態學習</a:t>
            </a:r>
            <a:r>
              <a:rPr lang="en-US" altLang="zh-TW" sz="2000"/>
              <a:t>-</a:t>
            </a:r>
            <a:r>
              <a:rPr lang="zh-TW" altLang="en-US" sz="2000"/>
              <a:t>粘性。 </a:t>
            </a:r>
          </a:p>
          <a:p>
            <a:pPr rtl="0">
              <a:buFont typeface="Arial" panose="020b0604020202020204" pitchFamily="34" charset="0"/>
              <a:buChar char="•"/>
            </a:pPr>
            <a:r>
              <a:rPr lang="zh-TW" altLang="en-US" sz="2000"/>
              <a:t>如果連接至連接埠的裝置 </a:t>
            </a:r>
            <a:r>
              <a:rPr lang="en-US" altLang="zh-TW" sz="2000"/>
              <a:t>MAC </a:t>
            </a:r>
            <a:r>
              <a:rPr lang="zh-TW" altLang="en-US" sz="2000"/>
              <a:t>位址與安全位址清單不同，則會發生連接埠違規。根據預設，連接埠會進入錯誤</a:t>
            </a:r>
            <a:r>
              <a:rPr lang="en-US" altLang="zh-TW" sz="2000"/>
              <a:t>-</a:t>
            </a:r>
            <a:r>
              <a:rPr lang="zh-TW" altLang="en-US" sz="2000"/>
              <a:t>停用狀態。當連接埠處於錯誤</a:t>
            </a:r>
            <a:r>
              <a:rPr lang="en-US" altLang="zh-TW" sz="2000"/>
              <a:t>-</a:t>
            </a:r>
            <a:r>
              <a:rPr lang="zh-TW" altLang="en-US" sz="2000"/>
              <a:t>停用狀態時，該連接埠上不會傳送或接收任何流量。 </a:t>
            </a:r>
          </a:p>
          <a:p>
            <a:pPr rtl="0">
              <a:buFont typeface="Arial" panose="020b0604020202020204" pitchFamily="34" charset="0"/>
              <a:buChar char="•"/>
            </a:pPr>
            <a:r>
              <a:rPr lang="zh-TW" altLang="en-US" sz="2000"/>
              <a:t>藉由停用 </a:t>
            </a:r>
            <a:r>
              <a:rPr lang="en-US" altLang="zh-TW" sz="2000"/>
              <a:t>DTP </a:t>
            </a:r>
            <a:r>
              <a:rPr lang="zh-TW" altLang="en-US" sz="2000"/>
              <a:t>協商、停用未使用的連接埠、在需要時手動設定中繼，以及使用 </a:t>
            </a:r>
            <a:r>
              <a:rPr lang="en-US" altLang="zh-TW" sz="2000"/>
              <a:t>VLAN 1 </a:t>
            </a:r>
            <a:r>
              <a:rPr lang="zh-TW" altLang="en-US" sz="2000"/>
              <a:t>以外的原生 </a:t>
            </a:r>
            <a:r>
              <a:rPr lang="en-US" altLang="zh-TW" sz="2000"/>
              <a:t>VLAN </a:t>
            </a:r>
            <a:r>
              <a:rPr lang="zh-TW" altLang="en-US" sz="2000"/>
              <a:t>來緩解 </a:t>
            </a:r>
            <a:r>
              <a:rPr lang="en-US" altLang="zh-TW" sz="2000"/>
              <a:t>VLAN </a:t>
            </a:r>
            <a:r>
              <a:rPr lang="zh-TW" altLang="en-US" sz="2000"/>
              <a:t>跳躍攻擊。</a:t>
            </a:r>
          </a:p>
          <a:p>
            <a:endParaRPr lang="en-US" sz="1600"/>
          </a:p>
        </p:txBody>
      </p:sp>
      <p:sp>
        <p:nvSpPr>
          <p:cNvPr id="3" name="投影片編號版面配置區 2"/>
          <p:cNvSpPr>
            <a:spLocks noGrp="1"/>
          </p:cNvSpPr>
          <p:nvPr>
            <p:ph type="sldNum" sz="quarter" idx="4"/>
          </p:nvPr>
        </p:nvSpPr>
        <p:spPr/>
        <p:txBody>
          <a:bodyPr/>
          <a:lstStyle/>
          <a:p>
            <a:pPr defTabSz="385754">
              <a:defRPr/>
            </a:pPr>
            <a:fld id="{2F5CCB13-0A32-4557-88E9-079F0C330695}" type="slidenum">
              <a:rPr lang="en-US" kern="0" smtClean="0">
                <a:solidFill>
                  <a:srgbClr val="595959"/>
                </a:solidFill>
              </a:rPr>
              <a:pPr defTabSz="385754">
                <a:defRPr/>
              </a:pPr>
              <a:t>829</a:t>
            </a:fld>
            <a:endParaRPr lang="en-US" kern="0">
              <a:solidFill>
                <a:srgbClr val="595959"/>
              </a:solidFill>
            </a:endParaRPr>
          </a:p>
        </p:txBody>
      </p:sp>
    </p:spTree>
    <p:custDataLst>
      <p:tags r:id="rId3"/>
    </p:custDataLst>
    <p:extLst>
      <p:ext uri="{BB962C8B-B14F-4D97-AF65-F5344CB8AC3E}">
        <p14:creationId xmlns:p14="http://schemas.microsoft.com/office/powerpoint/2010/main" val="1925820992"/>
      </p:ext>
    </p:extLst>
  </p:cSld>
  <p:clrMapOvr>
    <a:masterClrMapping/>
  </p:clrMapOvr>
  <p:transition spd="slow">
    <p:wipe/>
  </p:transition>
  <p:timing/>
</p:sld>
</file>

<file path=ppt/slides/slide83.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8194" name="Rectangle 2"/>
          <p:cNvSpPr>
            <a:spLocks noGrp="1" noChangeArrowheads="1"/>
          </p:cNvSpPr>
          <p:nvPr>
            <p:ph type="title"/>
          </p:nvPr>
        </p:nvSpPr>
        <p:spPr/>
        <p:txBody>
          <a:bodyPr>
            <a:normAutofit/>
          </a:bodyPr>
          <a:lstStyle/>
          <a:p>
            <a:r>
              <a:rPr lang="en-US" altLang="zh-TW" sz="3000" smtClean="0"/>
              <a:t>3.1</a:t>
            </a:r>
            <a:r>
              <a:rPr lang="zh-TW" altLang="en-US" sz="3000" smtClean="0"/>
              <a:t>規則</a:t>
            </a:r>
            <a:r>
              <a:rPr lang="en-US" altLang="zh-TW" sz="3000"/>
              <a:t>-</a:t>
            </a:r>
            <a:r>
              <a:rPr lang="zh-TW" altLang="en-US" sz="3000"/>
              <a:t>規則建立</a:t>
            </a:r>
          </a:p>
        </p:txBody>
      </p:sp>
      <p:sp>
        <p:nvSpPr>
          <p:cNvPr id="8195" name="Rectangle 6"/>
          <p:cNvSpPr>
            <a:spLocks noGrp="1" noChangeArrowheads="1"/>
          </p:cNvSpPr>
          <p:nvPr>
            <p:ph idx="1"/>
          </p:nvPr>
        </p:nvSpPr>
        <p:spPr>
          <a:xfrm>
            <a:off x="145358" y="1210872"/>
            <a:ext cx="8853286" cy="1339934"/>
          </a:xfrm>
        </p:spPr>
        <p:txBody>
          <a:bodyPr>
            <a:noAutofit/>
          </a:bodyPr>
          <a:lstStyle/>
          <a:p>
            <a:pPr rtl="0">
              <a:buFont typeface="Arial" panose="020b0604020202020204" pitchFamily="34" charset="0"/>
              <a:buChar char="•"/>
            </a:pPr>
            <a:r>
              <a:rPr lang="zh-TW" altLang="en-US" sz="2600"/>
              <a:t>個人必須使用已建立的規則或協議來管理對話。</a:t>
            </a:r>
          </a:p>
          <a:p>
            <a:pPr rtl="0">
              <a:buFont typeface="Arial" panose="020b0604020202020204" pitchFamily="34" charset="0"/>
              <a:buChar char="•"/>
            </a:pPr>
            <a:r>
              <a:rPr lang="zh-TW" altLang="en-US" sz="2600"/>
              <a:t>第一封郵件很難閱讀，因為它格式不正確。第二個顯示正確格式化的消息</a:t>
            </a: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058728" y="2881829"/>
            <a:ext cx="6282050" cy="11661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013053" y="4281265"/>
            <a:ext cx="6373400" cy="12053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投影片編號版面配置區 1"/>
          <p:cNvSpPr>
            <a:spLocks noGrp="1"/>
          </p:cNvSpPr>
          <p:nvPr>
            <p:ph type="sldNum" sz="quarter" idx="4"/>
          </p:nvPr>
        </p:nvSpPr>
        <p:spPr/>
        <p:txBody>
          <a:bodyPr/>
          <a:lstStyle/>
          <a:p>
            <a:pPr defTabSz="385754">
              <a:defRPr/>
            </a:pPr>
            <a:fld id="{2F5CCB13-0A32-4557-88E9-079F0C330695}" type="slidenum">
              <a:rPr lang="en-US" kern="0" smtClean="0">
                <a:solidFill>
                  <a:srgbClr val="595959"/>
                </a:solidFill>
              </a:rPr>
              <a:pPr defTabSz="385754">
                <a:defRPr/>
              </a:pPr>
              <a:t>83</a:t>
            </a:fld>
            <a:endParaRPr lang="en-US" kern="0">
              <a:solidFill>
                <a:srgbClr val="595959"/>
              </a:solidFill>
            </a:endParaRPr>
          </a:p>
        </p:txBody>
      </p:sp>
    </p:spTree>
    <p:extLst>
      <p:ext uri="{BB962C8B-B14F-4D97-AF65-F5344CB8AC3E}">
        <p14:creationId xmlns:p14="http://schemas.microsoft.com/office/powerpoint/2010/main" val="229216375"/>
      </p:ext>
    </p:extLst>
  </p:cSld>
  <p:clrMapOvr>
    <a:masterClrMapping/>
  </p:clrMapOvr>
  <p:transition spd="slow">
    <p:wipe/>
  </p:transition>
  <p:timing/>
</p:sld>
</file>

<file path=ppt/slides/slide830.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1505"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noAutofit/>
          </a:bodyPr>
          <a:lstStyle/>
          <a:p>
            <a:pPr marL="169859" indent="-169859">
              <a:lnSpc>
                <a:spcPct val="90000"/>
              </a:lnSpc>
              <a:spcAft>
                <a:spcPts val="600"/>
              </a:spcAft>
              <a:buFont typeface="Wingdings" panose="05000000000000000000" pitchFamily="2" charset="2"/>
            </a:pPr>
            <a:r>
              <a:rPr lang="en-US" altLang="zh-TW" sz="2700">
                <a:solidFill>
                  <a:srgbClr val="004C69"/>
                </a:solidFill>
              </a:rPr>
              <a:t>28.6</a:t>
            </a:r>
            <a:r>
              <a:rPr lang="zh-TW" altLang="en-US" sz="2700" smtClean="0">
                <a:solidFill>
                  <a:srgbClr val="004C69"/>
                </a:solidFill>
              </a:rPr>
              <a:t>我</a:t>
            </a:r>
            <a:r>
              <a:rPr lang="zh-TW" altLang="en-US" sz="2700">
                <a:solidFill>
                  <a:srgbClr val="004C69"/>
                </a:solidFill>
              </a:rPr>
              <a:t>在本單元中學到了什麼？</a:t>
            </a:r>
            <a:r>
              <a:rPr lang="en-US" altLang="zh-TW" sz="2700">
                <a:solidFill>
                  <a:srgbClr val="004C69"/>
                </a:solidFill>
              </a:rPr>
              <a:t>(</a:t>
            </a:r>
            <a:r>
              <a:rPr lang="zh-TW" altLang="en-US" sz="2700">
                <a:solidFill>
                  <a:srgbClr val="004C69"/>
                </a:solidFill>
              </a:rPr>
              <a:t>續</a:t>
            </a:r>
            <a:r>
              <a:rPr lang="en-US" altLang="zh-TW" sz="2700">
                <a:solidFill>
                  <a:srgbClr val="004C69"/>
                </a:solidFill>
              </a:rPr>
              <a:t>)</a:t>
            </a:r>
          </a:p>
        </p:txBody>
      </p:sp>
      <p:sp>
        <p:nvSpPr>
          <p:cNvPr id="2" name="Content Placeholder 1">
            <a:extLst>
              <a:ext uri="{FF2B5EF4-FFF2-40B4-BE49-F238E27FC236}">
                <a16:creationId xmlns:a16="http://schemas.microsoft.com/office/drawing/2014/main" id="{2797EA73-3103-C348-9EE9-151275DED7CD}"/>
              </a:ext>
            </a:extLst>
          </p:cNvPr>
          <p:cNvSpPr>
            <a:spLocks noGrp="1"/>
          </p:cNvSpPr>
          <p:nvPr>
            <p:ph idx="1"/>
          </p:nvPr>
        </p:nvSpPr>
        <p:spPr>
          <a:xfrm>
            <a:off x="516715" y="1578044"/>
            <a:ext cx="7835015" cy="4155319"/>
          </a:xfrm>
        </p:spPr>
        <p:txBody>
          <a:bodyPr/>
          <a:lstStyle/>
          <a:p>
            <a:pPr rtl="0">
              <a:buFont typeface="Arial" panose="020b0604020202020204" pitchFamily="34" charset="0"/>
              <a:buChar char="•"/>
            </a:pPr>
            <a:r>
              <a:rPr lang="en-US" altLang="zh-TW" sz="2000"/>
              <a:t>DHCP </a:t>
            </a:r>
            <a:r>
              <a:rPr lang="zh-TW" altLang="en-US" sz="2000"/>
              <a:t>飢餓攻擊的目標是建立用戶端的拒絕服務 </a:t>
            </a:r>
            <a:r>
              <a:rPr lang="en-US" altLang="zh-TW" sz="2000"/>
              <a:t>(DoS)</a:t>
            </a:r>
            <a:r>
              <a:rPr lang="zh-TW" altLang="en-US" sz="2000"/>
              <a:t>。</a:t>
            </a:r>
            <a:r>
              <a:rPr lang="en-US" altLang="zh-TW" sz="2000"/>
              <a:t>DHCP </a:t>
            </a:r>
            <a:r>
              <a:rPr lang="zh-TW" altLang="en-US" sz="2000"/>
              <a:t>詐騙攻擊可以藉由在信任的連接埠上使用 </a:t>
            </a:r>
            <a:r>
              <a:rPr lang="en-US" altLang="zh-TW" sz="2000"/>
              <a:t>DHCP </a:t>
            </a:r>
            <a:r>
              <a:rPr lang="zh-TW" altLang="en-US" sz="2000"/>
              <a:t>偵聽來減輕。 </a:t>
            </a:r>
          </a:p>
          <a:p>
            <a:pPr rtl="0">
              <a:buFont typeface="Arial" panose="020b0604020202020204" pitchFamily="34" charset="0"/>
              <a:buChar char="•"/>
            </a:pPr>
            <a:r>
              <a:rPr lang="en-US" altLang="zh-TW" sz="2000"/>
              <a:t>DHCP </a:t>
            </a:r>
            <a:r>
              <a:rPr lang="zh-TW" altLang="en-US" sz="2000"/>
              <a:t>偵聽會判斷 </a:t>
            </a:r>
            <a:r>
              <a:rPr lang="en-US" altLang="zh-TW" sz="2000"/>
              <a:t>DHCP </a:t>
            </a:r>
            <a:r>
              <a:rPr lang="zh-TW" altLang="en-US" sz="2000"/>
              <a:t>訊息是來自系統管理員設定的信任或不受信任的來源。然後它會過濾 </a:t>
            </a:r>
            <a:r>
              <a:rPr lang="en-US" altLang="zh-TW" sz="2000"/>
              <a:t>DHCP </a:t>
            </a:r>
            <a:r>
              <a:rPr lang="zh-TW" altLang="en-US" sz="2000"/>
              <a:t>訊息，並限制來自不受信任來源的 </a:t>
            </a:r>
            <a:r>
              <a:rPr lang="en-US" altLang="zh-TW" sz="2000"/>
              <a:t>DHCP </a:t>
            </a:r>
            <a:r>
              <a:rPr lang="zh-TW" altLang="en-US" sz="2000"/>
              <a:t>流量。 </a:t>
            </a:r>
          </a:p>
          <a:p>
            <a:pPr rtl="0">
              <a:buFont typeface="Arial" panose="020b0604020202020204" pitchFamily="34" charset="0"/>
              <a:buChar char="•"/>
            </a:pPr>
            <a:r>
              <a:rPr lang="zh-TW" altLang="en-US" sz="2000"/>
              <a:t>動態 </a:t>
            </a:r>
            <a:r>
              <a:rPr lang="en-US" altLang="zh-TW" sz="2000"/>
              <a:t>ARP </a:t>
            </a:r>
            <a:r>
              <a:rPr lang="zh-TW" altLang="en-US" sz="2000"/>
              <a:t>檢測 </a:t>
            </a:r>
            <a:r>
              <a:rPr lang="en-US" altLang="zh-TW" sz="2000"/>
              <a:t>(DAI) </a:t>
            </a:r>
            <a:r>
              <a:rPr lang="zh-TW" altLang="en-US" sz="2000"/>
              <a:t>需要 </a:t>
            </a:r>
            <a:r>
              <a:rPr lang="en-US" altLang="zh-TW" sz="2000"/>
              <a:t>DHCP </a:t>
            </a:r>
            <a:r>
              <a:rPr lang="zh-TW" altLang="en-US" sz="2000"/>
              <a:t>偵聽，並藉由驗證 </a:t>
            </a:r>
            <a:r>
              <a:rPr lang="en-US" altLang="zh-TW" sz="2000"/>
              <a:t>ARP </a:t>
            </a:r>
            <a:r>
              <a:rPr lang="zh-TW" altLang="en-US" sz="2000"/>
              <a:t>流量來協助防止 </a:t>
            </a:r>
            <a:r>
              <a:rPr lang="en-US" altLang="zh-TW" sz="2000"/>
              <a:t>ARP </a:t>
            </a:r>
            <a:r>
              <a:rPr lang="zh-TW" altLang="en-US" sz="2000"/>
              <a:t>攻擊。 </a:t>
            </a:r>
          </a:p>
          <a:p>
            <a:pPr rtl="0">
              <a:buFont typeface="Arial" panose="020b0604020202020204" pitchFamily="34" charset="0"/>
              <a:buChar char="•"/>
            </a:pPr>
            <a:r>
              <a:rPr lang="zh-TW" altLang="en-US" sz="2000"/>
              <a:t>實作動態 </a:t>
            </a:r>
            <a:r>
              <a:rPr lang="en-US" altLang="zh-TW" sz="2000"/>
              <a:t>ARP </a:t>
            </a:r>
            <a:r>
              <a:rPr lang="zh-TW" altLang="en-US" sz="2000"/>
              <a:t>檢測，以減輕 </a:t>
            </a:r>
            <a:r>
              <a:rPr lang="en-US" altLang="zh-TW" sz="2000"/>
              <a:t>ARP </a:t>
            </a:r>
            <a:r>
              <a:rPr lang="zh-TW" altLang="en-US" sz="2000"/>
              <a:t>欺騙和 </a:t>
            </a:r>
            <a:r>
              <a:rPr lang="en-US" altLang="zh-TW" sz="2000"/>
              <a:t>ARP </a:t>
            </a:r>
            <a:r>
              <a:rPr lang="zh-TW" altLang="en-US" sz="2000"/>
              <a:t>中毒。</a:t>
            </a:r>
          </a:p>
          <a:p>
            <a:pPr rtl="0">
              <a:buFont typeface="Arial" panose="020b0604020202020204" pitchFamily="34" charset="0"/>
              <a:buChar char="•"/>
            </a:pPr>
            <a:r>
              <a:rPr lang="zh-TW" altLang="en-US" sz="2000"/>
              <a:t>若要減輕生成樹協定 </a:t>
            </a:r>
            <a:r>
              <a:rPr lang="en-US" altLang="zh-TW" sz="2000"/>
              <a:t>(STP) </a:t>
            </a:r>
            <a:r>
              <a:rPr lang="zh-TW" altLang="en-US" sz="2000"/>
              <a:t>操作攻擊，請使用 </a:t>
            </a:r>
            <a:r>
              <a:rPr lang="en-US" altLang="zh-TW" sz="2000" err="1"/>
              <a:t>PortFast </a:t>
            </a:r>
            <a:r>
              <a:rPr lang="zh-TW" altLang="en-US" sz="2000"/>
              <a:t>和橋接協定資料單元 </a:t>
            </a:r>
            <a:r>
              <a:rPr lang="en-US" altLang="zh-TW" sz="2000"/>
              <a:t>(BPDU) </a:t>
            </a:r>
            <a:r>
              <a:rPr lang="zh-TW" altLang="en-US" sz="2000"/>
              <a:t>防護。</a:t>
            </a:r>
          </a:p>
          <a:p>
            <a:endParaRPr lang="en-US" sz="1600"/>
          </a:p>
        </p:txBody>
      </p:sp>
      <p:sp>
        <p:nvSpPr>
          <p:cNvPr id="3" name="投影片編號版面配置區 2"/>
          <p:cNvSpPr>
            <a:spLocks noGrp="1"/>
          </p:cNvSpPr>
          <p:nvPr>
            <p:ph type="sldNum" sz="quarter" idx="4"/>
          </p:nvPr>
        </p:nvSpPr>
        <p:spPr/>
        <p:txBody>
          <a:bodyPr/>
          <a:lstStyle/>
          <a:p>
            <a:pPr defTabSz="385754">
              <a:defRPr/>
            </a:pPr>
            <a:fld id="{2F5CCB13-0A32-4557-88E9-079F0C330695}" type="slidenum">
              <a:rPr lang="en-US" kern="0" smtClean="0">
                <a:solidFill>
                  <a:srgbClr val="595959"/>
                </a:solidFill>
              </a:rPr>
              <a:pPr defTabSz="385754">
                <a:defRPr/>
              </a:pPr>
              <a:t>830</a:t>
            </a:fld>
            <a:endParaRPr lang="en-US" kern="0">
              <a:solidFill>
                <a:srgbClr val="595959"/>
              </a:solidFill>
            </a:endParaRPr>
          </a:p>
        </p:txBody>
      </p:sp>
    </p:spTree>
    <p:custDataLst>
      <p:tags r:id="rId3"/>
    </p:custDataLst>
    <p:extLst>
      <p:ext uri="{BB962C8B-B14F-4D97-AF65-F5344CB8AC3E}">
        <p14:creationId xmlns:p14="http://schemas.microsoft.com/office/powerpoint/2010/main" val="3508959295"/>
      </p:ext>
    </p:extLst>
  </p:cSld>
  <p:clrMapOvr>
    <a:masterClrMapping/>
  </p:clrMapOvr>
  <p:transition spd="slow">
    <p:wipe/>
  </p:transition>
  <p:timing/>
</p:sld>
</file>

<file path=ppt/slides/slide831.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56321" name="Rectangle 2"/>
          <p:cNvSpPr>
            <a:spLocks noGrp="1" noChangeArrowheads="1"/>
          </p:cNvSpPr>
          <p:nvPr>
            <p:ph type="title"/>
          </p:nvPr>
        </p:nvSpPr>
        <p:spPr>
          <a:xfrm>
            <a:off x="0" y="924094"/>
            <a:ext cx="9144000" cy="609056"/>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noAutofit/>
          </a:bodyPr>
          <a:lstStyle/>
          <a:p>
            <a:pPr marL="169859" indent="-169859">
              <a:lnSpc>
                <a:spcPct val="90000"/>
              </a:lnSpc>
              <a:spcAft>
                <a:spcPts val="600"/>
              </a:spcAft>
              <a:buFont typeface="Wingdings" panose="05000000000000000000" pitchFamily="2" charset="2"/>
            </a:pPr>
            <a:r>
              <a:rPr lang="zh-TW" altLang="en-US" sz="2700" smtClean="0">
                <a:solidFill>
                  <a:srgbClr val="004C69"/>
                </a:solidFill>
              </a:rPr>
              <a:t>區域網路</a:t>
            </a:r>
            <a:r>
              <a:rPr lang="zh-TW" altLang="en-US" sz="2700">
                <a:solidFill>
                  <a:srgbClr val="004C69"/>
                </a:solidFill>
              </a:rPr>
              <a:t>安全概念</a:t>
            </a:r>
            <a:br>
              <a:rPr lang="en-US" sz="2700">
                <a:solidFill>
                  <a:srgbClr val="004C69"/>
                </a:solidFill>
              </a:rPr>
            </a:br>
            <a:r>
              <a:rPr lang="zh-TW" altLang="en-US" sz="2700">
                <a:solidFill>
                  <a:srgbClr val="004C69"/>
                </a:solidFill>
              </a:rPr>
              <a:t>新詞彙和命令</a:t>
            </a:r>
          </a:p>
        </p:txBody>
      </p:sp>
      <p:sp>
        <p:nvSpPr>
          <p:cNvPr id="3" name="Content Placeholder 2">
            <a:extLst>
              <a:ext uri="{FF2B5EF4-FFF2-40B4-BE49-F238E27FC236}">
                <a16:creationId xmlns:a16="http://schemas.microsoft.com/office/drawing/2014/main" id="{CE8C6162-D86A-9644-A0EE-E1EE5E7020B3}"/>
              </a:ext>
            </a:extLst>
          </p:cNvPr>
          <p:cNvSpPr>
            <a:spLocks noGrp="1"/>
          </p:cNvSpPr>
          <p:nvPr>
            <p:ph idx="1"/>
          </p:nvPr>
        </p:nvSpPr>
        <p:spPr>
          <a:xfrm>
            <a:off x="502412" y="1589520"/>
            <a:ext cx="4069589" cy="3934981"/>
          </a:xfrm>
          <a:ln>
            <a:solidFill>
              <a:srgbClr val="000000"/>
            </a:solidFill>
          </a:ln>
        </p:spPr>
        <p:txBody>
          <a:bodyPr>
            <a:normAutofit lnSpcReduction="10000"/>
          </a:bodyPr>
          <a:lstStyle/>
          <a:p>
            <a:pPr rtl="0">
              <a:buFont typeface="Arial" panose="020b0604020202020204" pitchFamily="34" charset="0"/>
              <a:buChar char="•"/>
            </a:pPr>
            <a:r>
              <a:rPr lang="en-US" altLang="zh-TW" sz="1200" b="1"/>
              <a:t>interface range</a:t>
            </a:r>
          </a:p>
          <a:p>
            <a:pPr rtl="0">
              <a:buFont typeface="Arial" panose="020b0604020202020204" pitchFamily="34" charset="0"/>
              <a:buChar char="•"/>
            </a:pPr>
            <a:r>
              <a:rPr lang="en-US" altLang="zh-TW" sz="1200" b="1" err="1"/>
              <a:t>switchport port-security</a:t>
            </a:r>
          </a:p>
          <a:p>
            <a:pPr rtl="0">
              <a:buFont typeface="Arial" panose="020b0604020202020204" pitchFamily="34" charset="0"/>
              <a:buChar char="•"/>
            </a:pPr>
            <a:r>
              <a:rPr lang="en-US" altLang="zh-TW" sz="1200" b="1" err="1"/>
              <a:t>switchport port-security interface</a:t>
            </a:r>
          </a:p>
          <a:p>
            <a:pPr rtl="0">
              <a:buFont typeface="Arial" panose="020b0604020202020204" pitchFamily="34" charset="0"/>
              <a:buChar char="•"/>
            </a:pPr>
            <a:r>
              <a:rPr lang="en-US" altLang="zh-TW" sz="1200" b="1" err="1"/>
              <a:t>switchport port-security maximum</a:t>
            </a:r>
          </a:p>
          <a:p>
            <a:pPr rtl="0">
              <a:buFont typeface="Arial" panose="020b0604020202020204" pitchFamily="34" charset="0"/>
              <a:buChar char="•"/>
            </a:pPr>
            <a:r>
              <a:rPr lang="en-US" altLang="zh-TW" sz="1200" b="1" err="1"/>
              <a:t>switchport port-security mac-address</a:t>
            </a:r>
          </a:p>
          <a:p>
            <a:pPr rtl="0">
              <a:buFont typeface="Arial" panose="020b0604020202020204" pitchFamily="34" charset="0"/>
              <a:buChar char="•"/>
            </a:pPr>
            <a:r>
              <a:rPr lang="en-US" altLang="zh-TW" sz="1200" b="1" err="1"/>
              <a:t>switchport port-security mac-address sticky</a:t>
            </a:r>
          </a:p>
          <a:p>
            <a:pPr rtl="0">
              <a:buFont typeface="Arial" panose="020b0604020202020204" pitchFamily="34" charset="0"/>
              <a:buChar char="•"/>
            </a:pPr>
            <a:r>
              <a:rPr lang="en-US" altLang="zh-TW" sz="1200" b="1" err="1"/>
              <a:t>switchport port-security aging time #</a:t>
            </a:r>
          </a:p>
          <a:p>
            <a:pPr rtl="0">
              <a:buFont typeface="Arial" panose="020b0604020202020204" pitchFamily="34" charset="0"/>
              <a:buChar char="•"/>
            </a:pPr>
            <a:r>
              <a:rPr lang="en-US" altLang="zh-TW" sz="1200" b="1" err="1"/>
              <a:t>switchport port-security aging type </a:t>
            </a:r>
          </a:p>
          <a:p>
            <a:pPr rtl="0">
              <a:buFont typeface="Arial" panose="020b0604020202020204" pitchFamily="34" charset="0"/>
              <a:buChar char="•"/>
            </a:pPr>
            <a:r>
              <a:rPr lang="en-US" altLang="zh-TW" sz="1200" b="1" err="1"/>
              <a:t>switchport port-security violation</a:t>
            </a:r>
          </a:p>
          <a:p>
            <a:pPr rtl="0">
              <a:buFont typeface="Arial" panose="020b0604020202020204" pitchFamily="34" charset="0"/>
              <a:buChar char="•"/>
            </a:pPr>
            <a:r>
              <a:rPr lang="en-US" altLang="zh-TW" sz="1200" b="1"/>
              <a:t>show switchport port-security</a:t>
            </a:r>
          </a:p>
          <a:p>
            <a:pPr rtl="0">
              <a:buFont typeface="Arial" panose="020b0604020202020204" pitchFamily="34" charset="0"/>
              <a:buChar char="•"/>
            </a:pPr>
            <a:r>
              <a:rPr lang="en-US" altLang="zh-TW" sz="1200" b="1" err="1"/>
              <a:t>switchport mode access|trunk</a:t>
            </a:r>
            <a:endParaRPr lang="en-US" altLang="zh-TW" sz="1200" b="1"/>
          </a:p>
          <a:p>
            <a:pPr rtl="0">
              <a:buFont typeface="Arial" panose="020b0604020202020204" pitchFamily="34" charset="0"/>
              <a:buChar char="•"/>
            </a:pPr>
            <a:r>
              <a:rPr lang="en-US" altLang="zh-TW" sz="1200" b="1" err="1"/>
              <a:t>switchport nonegotiate</a:t>
            </a:r>
            <a:endParaRPr lang="en-US" altLang="zh-TW" sz="1200" b="1"/>
          </a:p>
        </p:txBody>
      </p:sp>
      <p:sp>
        <p:nvSpPr>
          <p:cNvPr id="6" name="Content Placeholder 2">
            <a:extLst>
              <a:ext uri="{FF2B5EF4-FFF2-40B4-BE49-F238E27FC236}">
                <a16:creationId xmlns:a16="http://schemas.microsoft.com/office/drawing/2014/main" id="{B1627BFE-6B32-CC4C-95DE-D9696B38972C}"/>
              </a:ext>
            </a:extLst>
          </p:cNvPr>
          <p:cNvSpPr txBox="1"/>
          <p:nvPr/>
        </p:nvSpPr>
        <p:spPr bwMode="auto">
          <a:xfrm>
            <a:off x="4572001" y="1589519"/>
            <a:ext cx="4069589" cy="3934981"/>
          </a:xfrm>
          <a:prstGeom prst="rect">
            <a:avLst/>
          </a:prstGeom>
          <a:noFill/>
          <a:ln w="12700">
            <a:solidFill>
              <a:srgbClr val="000000"/>
            </a:solidFill>
            <a:miter lim="800000"/>
          </a:ln>
          <a:extLst>
            <a:ext uri="{909E8E84-426E-40DD-AFC4-6F175D3DCCD1}">
              <a14:hiddenFill xmlns:a14="http://schemas.microsoft.com/office/drawing/2010/main">
                <a:solidFill>
                  <a:srgbClr val="FFFFFF"/>
                </a:solidFill>
              </a14:hiddenFill>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a:buChar char="•"/>
              <a:defRPr lang="en-US" sz="1100" kern="120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anose="020b0604020202020204"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anose="020b0604020202020204"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anose="020b0604020202020204"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rtl="0">
              <a:buFont typeface="Arial" panose="020b0604020202020204" pitchFamily="34" charset="0"/>
              <a:buChar char="•"/>
            </a:pPr>
            <a:r>
              <a:rPr lang="en-US" altLang="zh-TW" sz="1200" b="1"/>
              <a:t>switchport trunk native vlan #</a:t>
            </a:r>
          </a:p>
          <a:p>
            <a:pPr rtl="0">
              <a:buFont typeface="Arial" panose="020b0604020202020204" pitchFamily="34" charset="0"/>
              <a:buChar char="•"/>
            </a:pPr>
            <a:r>
              <a:rPr lang="en-US" altLang="zh-TW" sz="1200" b="1"/>
              <a:t>ip dhcp snooping</a:t>
            </a:r>
          </a:p>
          <a:p>
            <a:pPr rtl="0">
              <a:buFont typeface="Arial" panose="020b0604020202020204" pitchFamily="34" charset="0"/>
              <a:buChar char="•"/>
            </a:pPr>
            <a:r>
              <a:rPr lang="en-US" altLang="zh-TW" sz="1200" b="1"/>
              <a:t>ip dhcp snooping vlan #</a:t>
            </a:r>
          </a:p>
          <a:p>
            <a:pPr rtl="0">
              <a:buFont typeface="Arial" panose="020b0604020202020204" pitchFamily="34" charset="0"/>
              <a:buChar char="•"/>
            </a:pPr>
            <a:r>
              <a:rPr lang="en-US" altLang="zh-TW" sz="1200" b="1"/>
              <a:t>ip dhcp snooping limit rate</a:t>
            </a:r>
          </a:p>
          <a:p>
            <a:pPr rtl="0">
              <a:buFont typeface="Arial" panose="020b0604020202020204" pitchFamily="34" charset="0"/>
              <a:buChar char="•"/>
            </a:pPr>
            <a:r>
              <a:rPr lang="en-US" altLang="zh-TW" sz="1200" b="1"/>
              <a:t>show ip dhcp snooping</a:t>
            </a:r>
          </a:p>
          <a:p>
            <a:pPr rtl="0">
              <a:buFont typeface="Arial" panose="020b0604020202020204" pitchFamily="34" charset="0"/>
              <a:buChar char="•"/>
            </a:pPr>
            <a:r>
              <a:rPr lang="en-US" altLang="zh-TW" sz="1200" b="1"/>
              <a:t>ip arp inspection vlan</a:t>
            </a:r>
          </a:p>
          <a:p>
            <a:pPr rtl="0">
              <a:buFont typeface="Arial" panose="020b0604020202020204" pitchFamily="34" charset="0"/>
              <a:buChar char="•"/>
            </a:pPr>
            <a:r>
              <a:rPr lang="en-US" altLang="zh-TW" sz="1200" b="1"/>
              <a:t>ip dhcp snooping trust</a:t>
            </a:r>
          </a:p>
          <a:p>
            <a:pPr rtl="0">
              <a:buFont typeface="Arial" panose="020b0604020202020204" pitchFamily="34" charset="0"/>
              <a:buChar char="•"/>
            </a:pPr>
            <a:r>
              <a:rPr lang="en-US" altLang="zh-TW" sz="1200" b="1"/>
              <a:t>ip arp inspection trust</a:t>
            </a:r>
          </a:p>
          <a:p>
            <a:pPr rtl="0">
              <a:buFont typeface="Arial" panose="020b0604020202020204" pitchFamily="34" charset="0"/>
              <a:buChar char="•"/>
            </a:pPr>
            <a:r>
              <a:rPr lang="en-US" altLang="zh-TW" sz="1200" b="1"/>
              <a:t>ip arp inspection validate</a:t>
            </a:r>
          </a:p>
          <a:p>
            <a:pPr rtl="0">
              <a:buFont typeface="Arial" panose="020b0604020202020204" pitchFamily="34" charset="0"/>
              <a:buChar char="•"/>
            </a:pPr>
            <a:r>
              <a:rPr lang="en-US" altLang="zh-TW" sz="1200" b="1"/>
              <a:t>spanning-tree portfast {default}</a:t>
            </a:r>
          </a:p>
          <a:p>
            <a:pPr rtl="0">
              <a:buFont typeface="Arial" panose="020b0604020202020204" pitchFamily="34" charset="0"/>
              <a:buChar char="•"/>
            </a:pPr>
            <a:r>
              <a:rPr lang="en-US" altLang="zh-TW" sz="1200" b="1"/>
              <a:t>spanning-tree bpduguard enable</a:t>
            </a:r>
          </a:p>
          <a:p>
            <a:pPr rtl="0">
              <a:buFont typeface="Arial" panose="020b0604020202020204" pitchFamily="34" charset="0"/>
              <a:buChar char="•"/>
            </a:pPr>
            <a:r>
              <a:rPr lang="en-US" altLang="zh-TW" sz="1200" b="1"/>
              <a:t>spanning-tree porfast bpduguard default</a:t>
            </a:r>
          </a:p>
        </p:txBody>
      </p:sp>
      <p:sp>
        <p:nvSpPr>
          <p:cNvPr id="2" name="投影片編號版面配置區 1"/>
          <p:cNvSpPr>
            <a:spLocks noGrp="1"/>
          </p:cNvSpPr>
          <p:nvPr>
            <p:ph type="sldNum" sz="quarter" idx="4"/>
          </p:nvPr>
        </p:nvSpPr>
        <p:spPr/>
        <p:txBody>
          <a:bodyPr/>
          <a:lstStyle/>
          <a:p>
            <a:pPr defTabSz="385754">
              <a:defRPr/>
            </a:pPr>
            <a:fld id="{2F5CCB13-0A32-4557-88E9-079F0C330695}" type="slidenum">
              <a:rPr lang="en-US" kern="0" smtClean="0">
                <a:solidFill>
                  <a:srgbClr val="595959"/>
                </a:solidFill>
              </a:rPr>
              <a:pPr defTabSz="385754">
                <a:defRPr/>
              </a:pPr>
              <a:t>831</a:t>
            </a:fld>
            <a:endParaRPr lang="en-US" kern="0">
              <a:solidFill>
                <a:srgbClr val="595959"/>
              </a:solidFill>
            </a:endParaRPr>
          </a:p>
        </p:txBody>
      </p:sp>
    </p:spTree>
    <p:custDataLst>
      <p:tags r:id="rId3"/>
    </p:custDataLst>
    <p:extLst>
      <p:ext uri="{BB962C8B-B14F-4D97-AF65-F5344CB8AC3E}">
        <p14:creationId xmlns:p14="http://schemas.microsoft.com/office/powerpoint/2010/main" val="2002855033"/>
      </p:ext>
    </p:extLst>
  </p:cSld>
  <p:clrMapOvr>
    <a:masterClrMapping/>
  </p:clrMapOvr>
  <p:transition spd="slow">
    <p:wipe/>
  </p:transition>
  <p:timing/>
</p:sld>
</file>

<file path=ppt/slides/slide832.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6" name="Title 5"/>
          <p:cNvSpPr>
            <a:spLocks noGrp="1"/>
          </p:cNvSpPr>
          <p:nvPr>
            <p:ph type="ctrTitle"/>
          </p:nvPr>
        </p:nvSpPr>
        <p:spPr/>
        <p:txBody>
          <a:bodyPr/>
          <a:lstStyle/>
          <a:p>
            <a:r>
              <a:rPr lang="zh-TW" altLang="en-US" sz="5000" smtClean="0">
                <a:solidFill>
                  <a:schemeClr val="tx1"/>
                </a:solidFill>
              </a:rPr>
              <a:t>第二十九章</a:t>
            </a:r>
            <a:br>
              <a:rPr lang="en-US" altLang="zh-TW" sz="5000" smtClean="0">
                <a:solidFill>
                  <a:schemeClr val="tx1"/>
                </a:solidFill>
              </a:rPr>
            </a:br>
            <a:br>
              <a:rPr lang="en-US" altLang="zh-TW" sz="5000">
                <a:solidFill>
                  <a:schemeClr val="tx1"/>
                </a:solidFill>
              </a:rPr>
            </a:br>
            <a:r>
              <a:rPr lang="zh-TW" sz="5000" smtClean="0">
                <a:solidFill>
                  <a:schemeClr val="tx1"/>
                </a:solidFill>
              </a:rPr>
              <a:t>WLAN </a:t>
            </a:r>
            <a:r>
              <a:rPr lang="zh-TW" sz="5000">
                <a:solidFill>
                  <a:schemeClr val="tx1"/>
                </a:solidFill>
              </a:rPr>
              <a:t>概念</a:t>
            </a:r>
          </a:p>
        </p:txBody>
      </p:sp>
      <p:sp>
        <p:nvSpPr>
          <p:cNvPr id="7" name="Subtitle 6"/>
          <p:cNvSpPr>
            <a:spLocks noGrp="1"/>
          </p:cNvSpPr>
          <p:nvPr>
            <p:ph type="subTitle" idx="1"/>
          </p:nvPr>
        </p:nvSpPr>
        <p:spPr/>
        <p:txBody>
          <a:bodyPr/>
          <a:lstStyle/>
          <a:p>
            <a:pPr defTabSz="457189">
              <a:lnSpc>
                <a:spcPct val="100000"/>
              </a:lnSpc>
              <a:spcBef>
                <a:spcPct val="0"/>
              </a:spcBef>
              <a:defRPr/>
            </a:pPr>
            <a:r>
              <a:rPr lang="zh-TW">
                <a:solidFill>
                  <a:schemeClr val="accent5">
                    <a:lumMod val="40000"/>
                    <a:lumOff val="60000"/>
                  </a:schemeClr>
                </a:solidFill>
              </a:rPr>
              <a:t>交換、路由和無線基礎 7.0 版 (SRWE)</a:t>
            </a:r>
          </a:p>
          <a:p>
            <a:endParaRPr lang="en-US">
              <a:solidFill>
                <a:srgbClr val="CCCCFF"/>
              </a:solidFill>
            </a:endParaRPr>
          </a:p>
        </p:txBody>
      </p:sp>
      <p:sp>
        <p:nvSpPr>
          <p:cNvPr id="2" name="投影片編號版面配置區 1"/>
          <p:cNvSpPr>
            <a:spLocks noGrp="1"/>
          </p:cNvSpPr>
          <p:nvPr>
            <p:ph type="sldNum" sz="quarter" idx="12"/>
          </p:nvPr>
        </p:nvSpPr>
        <p:spPr/>
        <p:txBody>
          <a:bodyPr/>
          <a:lstStyle/>
          <a:p>
            <a:fld id="{38C68405-D8B3-49C2-9037-9F8C36DB7603}" type="slidenum">
              <a:rPr lang="en-US" altLang="zh-TW" smtClean="0"/>
              <a:t>832</a:t>
            </a:fld>
            <a:endParaRPr lang="en-US" altLang="zh-TW"/>
          </a:p>
        </p:txBody>
      </p:sp>
    </p:spTree>
    <p:custDataLst>
      <p:tags r:id="rId3"/>
    </p:custDataLst>
    <p:extLst>
      <p:ext uri="{BB962C8B-B14F-4D97-AF65-F5344CB8AC3E}">
        <p14:creationId xmlns:p14="http://schemas.microsoft.com/office/powerpoint/2010/main" val="373979592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sld>
</file>

<file path=ppt/slides/slide833.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098" name="Rectangle 33"/>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noAutofit/>
          </a:bodyPr>
          <a:lstStyle/>
          <a:p>
            <a:pPr marL="169859" indent="-169859">
              <a:lnSpc>
                <a:spcPct val="90000"/>
              </a:lnSpc>
              <a:spcAft>
                <a:spcPts val="600"/>
              </a:spcAft>
              <a:buFont typeface="Wingdings" panose="05000000000000000000" pitchFamily="2" charset="2"/>
            </a:pPr>
            <a:r>
              <a:rPr lang="zh-TW" altLang="en-US" sz="2700">
                <a:solidFill>
                  <a:srgbClr val="004C69"/>
                </a:solidFill>
              </a:rPr>
              <a:t>單元目標</a:t>
            </a:r>
          </a:p>
        </p:txBody>
      </p:sp>
      <p:sp>
        <p:nvSpPr>
          <p:cNvPr id="3" name="Rectangle 1">
            <a:extLst>
              <a:ext uri="{FF2B5EF4-FFF2-40B4-BE49-F238E27FC236}">
                <a16:creationId xmlns:a16="http://schemas.microsoft.com/office/drawing/2014/main" id="{B5758CB9-E7D6-4639-ACDC-3F86DC2D2F72}"/>
              </a:ext>
            </a:extLst>
          </p:cNvPr>
          <p:cNvSpPr>
            <a:spLocks noChangeArrowheads="1"/>
          </p:cNvSpPr>
          <p:nvPr/>
        </p:nvSpPr>
        <p:spPr bwMode="auto">
          <a:xfrm>
            <a:off x="364512" y="1548971"/>
            <a:ext cx="8012573" cy="13680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noAutofit/>
          </a:bodyPr>
          <a:lstStyle/>
          <a:p>
            <a:pPr marL="169859" indent="-169859">
              <a:lnSpc>
                <a:spcPct val="90000"/>
              </a:lnSpc>
              <a:spcBef>
                <a:spcPct val="0"/>
              </a:spcBef>
              <a:spcAft>
                <a:spcPts val="600"/>
              </a:spcAft>
            </a:pPr>
            <a:r>
              <a:rPr lang="zh-TW" altLang="en-US" sz="2700">
                <a:solidFill>
                  <a:srgbClr val="004C69"/>
                </a:solidFill>
                <a:latin typeface="Times New Roman" panose="02020603050405020304" pitchFamily="18" charset="0"/>
                <a:ea typeface="標楷體" panose="03000509000000000000" pitchFamily="65" charset="-120"/>
                <a:cs typeface="+mj-cs"/>
              </a:rPr>
              <a:t>單元標題： </a:t>
            </a:r>
            <a:r>
              <a:rPr lang="en-US" altLang="zh-TW" sz="2700">
                <a:solidFill>
                  <a:srgbClr val="004C69"/>
                </a:solidFill>
                <a:latin typeface="Times New Roman" panose="02020603050405020304" pitchFamily="18" charset="0"/>
                <a:ea typeface="標楷體" panose="03000509000000000000" pitchFamily="65" charset="-120"/>
                <a:cs typeface="+mj-cs"/>
              </a:rPr>
              <a:t>WLAN </a:t>
            </a:r>
            <a:r>
              <a:rPr lang="zh-TW" altLang="en-US" sz="2700">
                <a:solidFill>
                  <a:srgbClr val="004C69"/>
                </a:solidFill>
                <a:latin typeface="Times New Roman" panose="02020603050405020304" pitchFamily="18" charset="0"/>
                <a:ea typeface="標楷體" panose="03000509000000000000" pitchFamily="65" charset="-120"/>
                <a:cs typeface="+mj-cs"/>
              </a:rPr>
              <a:t>概念</a:t>
            </a:r>
            <a:endParaRPr lang="en-US" altLang="en-US" sz="2700">
              <a:solidFill>
                <a:srgbClr val="004C69"/>
              </a:solidFill>
              <a:latin typeface="Times New Roman" panose="02020603050405020304" pitchFamily="18" charset="0"/>
              <a:ea typeface="標楷體" panose="03000509000000000000" pitchFamily="65" charset="-120"/>
              <a:cs typeface="+mj-cs"/>
            </a:endParaRPr>
          </a:p>
          <a:p>
            <a:pPr marL="169859" indent="-169859">
              <a:lnSpc>
                <a:spcPct val="90000"/>
              </a:lnSpc>
              <a:spcBef>
                <a:spcPct val="0"/>
              </a:spcBef>
              <a:spcAft>
                <a:spcPts val="600"/>
              </a:spcAft>
            </a:pPr>
            <a:r>
              <a:rPr lang="zh-TW" altLang="en-US" sz="2700">
                <a:solidFill>
                  <a:srgbClr val="004C69"/>
                </a:solidFill>
                <a:latin typeface="Times New Roman" panose="02020603050405020304" pitchFamily="18" charset="0"/>
                <a:ea typeface="標楷體" panose="03000509000000000000" pitchFamily="65" charset="-120"/>
                <a:cs typeface="+mj-cs"/>
              </a:rPr>
              <a:t>單元目標：解釋無線區域網路如何啟用網路連接。 </a:t>
            </a:r>
          </a:p>
        </p:txBody>
      </p:sp>
      <p:graphicFrame>
        <p:nvGraphicFramePr>
          <p:cNvPr id="5" name="Table 4">
            <a:extLst>
              <a:ext uri="{FF2B5EF4-FFF2-40B4-BE49-F238E27FC236}">
                <a16:creationId xmlns:a16="http://schemas.microsoft.com/office/drawing/2014/main" id="{455F2CA0-8AB1-46F5-A42B-3D4DECC8AA64}"/>
              </a:ext>
            </a:extLst>
          </p:cNvPr>
          <p:cNvGraphicFramePr>
            <a:graphicFrameLocks noGrp="1"/>
          </p:cNvGraphicFramePr>
          <p:nvPr>
            <p:extLst/>
          </p:nvPr>
        </p:nvGraphicFramePr>
        <p:xfrm>
          <a:off x="539799" y="2750253"/>
          <a:ext cx="8347419" cy="3431286"/>
        </p:xfrm>
        <a:graphic>
          <a:graphicData uri="http://schemas.openxmlformats.org/drawingml/2006/table">
            <a:tbl>
              <a:tblPr firstRow="1" firstCol="1" bandRow="1">
                <a:tableStyleId>{5C22544A-7EE6-4342-B048-85BDC9FD1C3A}</a:tableStyleId>
              </a:tblPr>
              <a:tblGrid>
                <a:gridCol w="2995987">
                  <a:extLst>
                    <a:ext uri="{9D8B030D-6E8A-4147-A177-3AD203B41FA5}">
                      <a16:colId xmlns:a16="http://schemas.microsoft.com/office/drawing/2014/main" val="1523797708"/>
                    </a:ext>
                  </a:extLst>
                </a:gridCol>
                <a:gridCol w="5351432">
                  <a:extLst>
                    <a:ext uri="{9D8B030D-6E8A-4147-A177-3AD203B41FA5}">
                      <a16:colId xmlns:a16="http://schemas.microsoft.com/office/drawing/2014/main" val="2750207184"/>
                    </a:ext>
                  </a:extLst>
                </a:gridCol>
              </a:tblGrid>
              <a:tr h="317993">
                <a:tc>
                  <a:txBody>
                    <a:bodyPr vert="horz" wrap="square"/>
                    <a:lstStyle/>
                    <a:p>
                      <a:pPr marL="0" marR="0" rtl="0">
                        <a:lnSpc>
                          <a:spcPct val="107000"/>
                        </a:lnSpc>
                        <a:spcBef>
                          <a:spcPct val="0"/>
                        </a:spcBef>
                        <a:spcAft>
                          <a:spcPct val="0"/>
                        </a:spcAft>
                      </a:pPr>
                      <a:r>
                        <a:rPr lang="zh-TW" sz="2000">
                          <a:effectLst/>
                          <a:latin typeface="標楷體" pitchFamily="65" charset="-120"/>
                          <a:ea typeface="標楷體" panose="03000509000000000000" pitchFamily="65" charset="-120"/>
                        </a:rPr>
                        <a:t>主題標題</a:t>
                      </a:r>
                    </a:p>
                  </a:txBody>
                  <a:tcPr marL="68580" marR="68580" marT="0" marB="0"/>
                </a:tc>
                <a:tc>
                  <a:txBody>
                    <a:bodyPr vert="horz" wrap="square"/>
                    <a:lstStyle/>
                    <a:p>
                      <a:pPr marL="0" marR="0" rtl="0">
                        <a:lnSpc>
                          <a:spcPct val="107000"/>
                        </a:lnSpc>
                        <a:spcBef>
                          <a:spcPct val="0"/>
                        </a:spcBef>
                        <a:spcAft>
                          <a:spcPct val="0"/>
                        </a:spcAft>
                      </a:pPr>
                      <a:r>
                        <a:rPr lang="zh-TW" sz="2000">
                          <a:effectLst/>
                          <a:latin typeface="標楷體" pitchFamily="65" charset="-120"/>
                          <a:ea typeface="標楷體" panose="03000509000000000000" pitchFamily="65" charset="-120"/>
                        </a:rPr>
                        <a:t>主題目標</a:t>
                      </a:r>
                    </a:p>
                  </a:txBody>
                  <a:tcPr marL="68580" marR="68580" marT="0" marB="0"/>
                </a:tc>
                <a:extLst>
                  <a:ext uri="{0D108BD9-81ED-4DB2-BD59-A6C34878D82A}">
                    <a16:rowId xmlns:a16="http://schemas.microsoft.com/office/drawing/2014/main" val="1874061904"/>
                  </a:ext>
                </a:extLst>
              </a:tr>
              <a:tr h="392430">
                <a:tc>
                  <a:txBody>
                    <a:bodyPr vert="horz" wrap="square"/>
                    <a:lstStyle/>
                    <a:p>
                      <a:pPr rtl="0" fontAlgn="ctr"/>
                      <a:r>
                        <a:rPr lang="zh-TW" sz="2000" b="1">
                          <a:effectLst/>
                          <a:latin typeface="標楷體" pitchFamily="65" charset="-120"/>
                          <a:ea typeface="標楷體" panose="03000509000000000000" pitchFamily="65" charset="-120"/>
                        </a:rPr>
                        <a:t>無線簡介</a:t>
                      </a:r>
                    </a:p>
                  </a:txBody>
                  <a:tcPr marL="47625" marR="47625" marT="47625" marB="47625" anchor="ctr"/>
                </a:tc>
                <a:tc>
                  <a:txBody>
                    <a:bodyPr vert="horz" wrap="square"/>
                    <a:lstStyle/>
                    <a:p>
                      <a:pPr rtl="0" fontAlgn="ctr"/>
                      <a:r>
                        <a:rPr lang="zh-TW" sz="2000" b="0">
                          <a:effectLst/>
                          <a:latin typeface="標楷體" pitchFamily="65" charset="-120"/>
                          <a:ea typeface="標楷體" panose="03000509000000000000" pitchFamily="65" charset="-120"/>
                        </a:rPr>
                        <a:t>說明 WLAN 技術和標準。</a:t>
                      </a:r>
                    </a:p>
                  </a:txBody>
                  <a:tcPr marL="47625" marR="47625" marT="47625" marB="47625" anchor="ctr"/>
                </a:tc>
                <a:extLst>
                  <a:ext uri="{0D108BD9-81ED-4DB2-BD59-A6C34878D82A}">
                    <a16:rowId xmlns:a16="http://schemas.microsoft.com/office/drawing/2014/main" val="1646858405"/>
                  </a:ext>
                </a:extLst>
              </a:tr>
              <a:tr h="392430">
                <a:tc>
                  <a:txBody>
                    <a:bodyPr vert="horz" wrap="square"/>
                    <a:lstStyle/>
                    <a:p>
                      <a:pPr rtl="0" fontAlgn="ctr"/>
                      <a:r>
                        <a:rPr lang="zh-TW" sz="2000" b="1">
                          <a:effectLst/>
                          <a:latin typeface="標楷體" pitchFamily="65" charset="-120"/>
                          <a:ea typeface="標楷體" panose="03000509000000000000" pitchFamily="65" charset="-120"/>
                        </a:rPr>
                        <a:t>無線區域網路的元件</a:t>
                      </a:r>
                    </a:p>
                  </a:txBody>
                  <a:tcPr marL="47625" marR="47625" marT="47625" marB="47625" anchor="ctr"/>
                </a:tc>
                <a:tc>
                  <a:txBody>
                    <a:bodyPr vert="horz" wrap="square"/>
                    <a:lstStyle/>
                    <a:p>
                      <a:pPr rtl="0" fontAlgn="ctr"/>
                      <a:r>
                        <a:rPr lang="zh-TW" sz="2000" b="0">
                          <a:effectLst/>
                          <a:latin typeface="標楷體" pitchFamily="65" charset="-120"/>
                          <a:ea typeface="標楷體" panose="03000509000000000000" pitchFamily="65" charset="-120"/>
                        </a:rPr>
                        <a:t>描述 WLAN 基礎架構的元件。</a:t>
                      </a:r>
                    </a:p>
                  </a:txBody>
                  <a:tcPr marL="47625" marR="47625" marT="47625" marB="47625" anchor="ctr"/>
                </a:tc>
                <a:extLst>
                  <a:ext uri="{0D108BD9-81ED-4DB2-BD59-A6C34878D82A}">
                    <a16:rowId xmlns:a16="http://schemas.microsoft.com/office/drawing/2014/main" val="3216917477"/>
                  </a:ext>
                </a:extLst>
              </a:tr>
              <a:tr h="392430">
                <a:tc>
                  <a:txBody>
                    <a:bodyPr vert="horz" wrap="square"/>
                    <a:lstStyle/>
                    <a:p>
                      <a:pPr rtl="0" fontAlgn="ctr"/>
                      <a:r>
                        <a:rPr lang="zh-TW" sz="2000" b="1">
                          <a:effectLst/>
                          <a:latin typeface="標楷體" pitchFamily="65" charset="-120"/>
                          <a:ea typeface="標楷體" panose="03000509000000000000" pitchFamily="65" charset="-120"/>
                        </a:rPr>
                        <a:t>無線區域網路運作</a:t>
                      </a:r>
                    </a:p>
                  </a:txBody>
                  <a:tcPr marL="47625" marR="47625" marT="47625" marB="47625" anchor="ctr"/>
                </a:tc>
                <a:tc>
                  <a:txBody>
                    <a:bodyPr vert="horz" wrap="square"/>
                    <a:lstStyle/>
                    <a:p>
                      <a:pPr rtl="0" fontAlgn="ctr"/>
                      <a:r>
                        <a:rPr lang="zh-TW" sz="2000" b="0">
                          <a:effectLst/>
                          <a:latin typeface="標楷體" pitchFamily="65" charset="-120"/>
                          <a:ea typeface="標楷體" panose="03000509000000000000" pitchFamily="65" charset="-120"/>
                        </a:rPr>
                        <a:t>說明無線技術如何實現 WLAN 運作。</a:t>
                      </a:r>
                    </a:p>
                  </a:txBody>
                  <a:tcPr marL="47625" marR="47625" marT="47625" marB="47625" anchor="ctr"/>
                </a:tc>
                <a:extLst>
                  <a:ext uri="{0D108BD9-81ED-4DB2-BD59-A6C34878D82A}">
                    <a16:rowId xmlns:a16="http://schemas.microsoft.com/office/drawing/2014/main" val="223668542"/>
                  </a:ext>
                </a:extLst>
              </a:tr>
              <a:tr h="392430">
                <a:tc>
                  <a:txBody>
                    <a:bodyPr vert="horz" wrap="square"/>
                    <a:lstStyle/>
                    <a:p>
                      <a:pPr rtl="0" fontAlgn="ctr"/>
                      <a:r>
                        <a:rPr lang="zh-TW" sz="2000" b="1">
                          <a:effectLst/>
                          <a:latin typeface="標楷體" pitchFamily="65" charset="-120"/>
                          <a:ea typeface="標楷體" panose="03000509000000000000" pitchFamily="65" charset="-120"/>
                        </a:rPr>
                        <a:t>CAPWAP 運作</a:t>
                      </a:r>
                    </a:p>
                  </a:txBody>
                  <a:tcPr marL="47625" marR="47625" marT="47625" marB="47625" anchor="ctr"/>
                </a:tc>
                <a:tc>
                  <a:txBody>
                    <a:bodyPr vert="horz" wrap="square"/>
                    <a:lstStyle/>
                    <a:p>
                      <a:pPr rtl="0" fontAlgn="ctr"/>
                      <a:r>
                        <a:rPr lang="zh-TW" sz="2000" b="0">
                          <a:effectLst/>
                          <a:latin typeface="標楷體" pitchFamily="65" charset="-120"/>
                          <a:ea typeface="標楷體" panose="03000509000000000000" pitchFamily="65" charset="-120"/>
                        </a:rPr>
                        <a:t>解釋一個 WLC 如何使用 CAPWAP 來管理多個 AP。</a:t>
                      </a:r>
                    </a:p>
                  </a:txBody>
                  <a:tcPr marL="47625" marR="47625" marT="47625" marB="47625" anchor="ctr"/>
                </a:tc>
                <a:extLst>
                  <a:ext uri="{0D108BD9-81ED-4DB2-BD59-A6C34878D82A}">
                    <a16:rowId xmlns:a16="http://schemas.microsoft.com/office/drawing/2014/main" val="1435904258"/>
                  </a:ext>
                </a:extLst>
              </a:tr>
              <a:tr h="392430">
                <a:tc>
                  <a:txBody>
                    <a:bodyPr vert="horz" wrap="square"/>
                    <a:lstStyle/>
                    <a:p>
                      <a:pPr rtl="0" fontAlgn="ctr"/>
                      <a:r>
                        <a:rPr lang="zh-TW" sz="2000" b="1">
                          <a:effectLst/>
                          <a:latin typeface="標楷體" pitchFamily="65" charset="-120"/>
                          <a:ea typeface="標楷體" panose="03000509000000000000" pitchFamily="65" charset="-120"/>
                        </a:rPr>
                        <a:t>頻道管理</a:t>
                      </a:r>
                    </a:p>
                  </a:txBody>
                  <a:tcPr marL="47625" marR="47625" marT="47625" marB="47625" anchor="ctr"/>
                </a:tc>
                <a:tc>
                  <a:txBody>
                    <a:bodyPr vert="horz" wrap="square"/>
                    <a:lstStyle/>
                    <a:p>
                      <a:pPr rtl="0" fontAlgn="ctr"/>
                      <a:r>
                        <a:rPr lang="zh-TW" sz="2000" b="0">
                          <a:effectLst/>
                          <a:latin typeface="標楷體" pitchFamily="65" charset="-120"/>
                          <a:ea typeface="標楷體" panose="03000509000000000000" pitchFamily="65" charset="-120"/>
                        </a:rPr>
                        <a:t>說明 WLAN 中的頻道管理。</a:t>
                      </a:r>
                    </a:p>
                  </a:txBody>
                  <a:tcPr marL="47625" marR="47625" marT="47625" marB="47625" anchor="ctr"/>
                </a:tc>
                <a:extLst>
                  <a:ext uri="{0D108BD9-81ED-4DB2-BD59-A6C34878D82A}">
                    <a16:rowId xmlns:a16="http://schemas.microsoft.com/office/drawing/2014/main" val="131737215"/>
                  </a:ext>
                </a:extLst>
              </a:tr>
              <a:tr h="392430">
                <a:tc>
                  <a:txBody>
                    <a:bodyPr vert="horz" wrap="square"/>
                    <a:lstStyle/>
                    <a:p>
                      <a:pPr rtl="0" fontAlgn="ctr"/>
                      <a:r>
                        <a:rPr lang="zh-TW" sz="2000" b="1">
                          <a:effectLst/>
                          <a:latin typeface="標楷體" pitchFamily="65" charset="-120"/>
                          <a:ea typeface="標楷體" panose="03000509000000000000" pitchFamily="65" charset="-120"/>
                        </a:rPr>
                        <a:t>WLAN 威脅</a:t>
                      </a:r>
                    </a:p>
                  </a:txBody>
                  <a:tcPr marL="47625" marR="47625" marT="47625" marB="47625" anchor="ctr"/>
                </a:tc>
                <a:tc>
                  <a:txBody>
                    <a:bodyPr vert="horz" wrap="square"/>
                    <a:lstStyle/>
                    <a:p>
                      <a:pPr rtl="0" fontAlgn="ctr"/>
                      <a:r>
                        <a:rPr lang="zh-TW" sz="2000" b="0">
                          <a:effectLst/>
                          <a:latin typeface="標楷體" pitchFamily="65" charset="-120"/>
                          <a:ea typeface="標楷體" panose="03000509000000000000" pitchFamily="65" charset="-120"/>
                        </a:rPr>
                        <a:t>描述對無線區域網路的威脅。</a:t>
                      </a:r>
                    </a:p>
                  </a:txBody>
                  <a:tcPr marL="47625" marR="47625" marT="47625" marB="47625" anchor="ctr"/>
                </a:tc>
                <a:extLst>
                  <a:ext uri="{0D108BD9-81ED-4DB2-BD59-A6C34878D82A}">
                    <a16:rowId xmlns:a16="http://schemas.microsoft.com/office/drawing/2014/main" val="3818444524"/>
                  </a:ext>
                </a:extLst>
              </a:tr>
              <a:tr h="392430">
                <a:tc>
                  <a:txBody>
                    <a:bodyPr vert="horz" wrap="square"/>
                    <a:lstStyle/>
                    <a:p>
                      <a:pPr rtl="0" fontAlgn="ctr"/>
                      <a:r>
                        <a:rPr lang="zh-TW" sz="2000" b="1">
                          <a:effectLst/>
                          <a:latin typeface="標楷體" pitchFamily="65" charset="-120"/>
                          <a:ea typeface="標楷體" panose="03000509000000000000" pitchFamily="65" charset="-120"/>
                        </a:rPr>
                        <a:t>保護無線區域網路</a:t>
                      </a:r>
                    </a:p>
                  </a:txBody>
                  <a:tcPr marL="47625" marR="47625" marT="47625" marB="47625" anchor="ctr"/>
                </a:tc>
                <a:tc>
                  <a:txBody>
                    <a:bodyPr vert="horz" wrap="square"/>
                    <a:lstStyle/>
                    <a:p>
                      <a:pPr rtl="0" fontAlgn="ctr"/>
                      <a:r>
                        <a:rPr lang="zh-TW" sz="2000" b="0">
                          <a:effectLst/>
                          <a:latin typeface="標楷體" pitchFamily="65" charset="-120"/>
                          <a:ea typeface="標楷體" panose="03000509000000000000" pitchFamily="65" charset="-120"/>
                        </a:rPr>
                        <a:t>說明 WLAN 安全機制。</a:t>
                      </a:r>
                    </a:p>
                  </a:txBody>
                  <a:tcPr marL="47625" marR="47625" marT="47625" marB="47625" anchor="ctr"/>
                </a:tc>
                <a:extLst>
                  <a:ext uri="{0D108BD9-81ED-4DB2-BD59-A6C34878D82A}">
                    <a16:rowId xmlns:a16="http://schemas.microsoft.com/office/drawing/2014/main" val="1846877670"/>
                  </a:ext>
                </a:extLst>
              </a:tr>
            </a:tbl>
          </a:graphicData>
        </a:graphic>
      </p:graphicFrame>
      <p:sp>
        <p:nvSpPr>
          <p:cNvPr id="2" name="投影片編號版面配置區 1"/>
          <p:cNvSpPr>
            <a:spLocks noGrp="1"/>
          </p:cNvSpPr>
          <p:nvPr>
            <p:ph type="sldNum" sz="quarter" idx="4"/>
          </p:nvPr>
        </p:nvSpPr>
        <p:spPr/>
        <p:txBody>
          <a:bodyPr/>
          <a:lstStyle/>
          <a:p>
            <a:pPr defTabSz="385754">
              <a:defRPr/>
            </a:pPr>
            <a:fld id="{2F5CCB13-0A32-4557-88E9-079F0C330695}" type="slidenum">
              <a:rPr lang="en-US" kern="0" smtClean="0">
                <a:solidFill>
                  <a:srgbClr val="595959"/>
                </a:solidFill>
              </a:rPr>
              <a:pPr defTabSz="385754">
                <a:defRPr/>
              </a:pPr>
              <a:t>833</a:t>
            </a:fld>
            <a:endParaRPr lang="en-US" kern="0">
              <a:solidFill>
                <a:srgbClr val="595959"/>
              </a:solidFill>
            </a:endParaRPr>
          </a:p>
        </p:txBody>
      </p:sp>
    </p:spTree>
    <p:custDataLst>
      <p:tags r:id="rId3"/>
    </p:custDataLst>
    <p:extLst>
      <p:ext uri="{BB962C8B-B14F-4D97-AF65-F5344CB8AC3E}">
        <p14:creationId xmlns:p14="http://schemas.microsoft.com/office/powerpoint/2010/main" val="1077409592"/>
      </p:ext>
    </p:extLst>
  </p:cSld>
  <p:clrMapOvr>
    <a:masterClrMapping/>
  </p:clrMapOvr>
  <p:transition spd="slow">
    <p:wipe/>
  </p:transition>
  <p:timing/>
</p:sld>
</file>

<file path=ppt/slides/slide834.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noAutofit/>
          </a:bodyPr>
          <a:lstStyle/>
          <a:p>
            <a:pPr marL="169859" indent="-169859">
              <a:spcAft>
                <a:spcPts val="600"/>
              </a:spcAft>
              <a:buFont typeface="Wingdings" panose="05000000000000000000" pitchFamily="2" charset="2"/>
            </a:pPr>
            <a:r>
              <a:rPr lang="en-US" altLang="zh-TW" sz="2700" smtClean="0"/>
              <a:t>29.1</a:t>
            </a:r>
            <a:r>
              <a:rPr lang="zh-TW" altLang="en-US" sz="2700" smtClean="0"/>
              <a:t>無線</a:t>
            </a:r>
            <a:r>
              <a:rPr lang="zh-TW" altLang="en-US" sz="2700"/>
              <a:t>簡介</a:t>
            </a:r>
            <a:br>
              <a:rPr lang="en-US" sz="2700"/>
            </a:br>
            <a:r>
              <a:rPr lang="zh-TW" altLang="en-US" sz="2700"/>
              <a:t>無線的優點</a:t>
            </a:r>
          </a:p>
        </p:txBody>
      </p:sp>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431973" y="1712670"/>
            <a:ext cx="4140028" cy="3073946"/>
          </a:xfrm>
        </p:spPr>
        <p:txBody>
          <a:bodyPr/>
          <a:lstStyle/>
          <a:p>
            <a:pPr marL="342892" indent="-342892" algn="l">
              <a:buFont typeface="Arial" panose="020b0604020202020204" pitchFamily="34" charset="0"/>
              <a:buChar char="•"/>
            </a:pPr>
            <a:r>
              <a:rPr lang="zh-TW" altLang="en-US" sz="1600">
                <a:solidFill>
                  <a:srgbClr val="000000"/>
                </a:solidFill>
              </a:rPr>
              <a:t>無線區域網路 </a:t>
            </a:r>
            <a:r>
              <a:rPr lang="en-US" altLang="zh-TW" sz="1600">
                <a:solidFill>
                  <a:srgbClr val="000000"/>
                </a:solidFill>
              </a:rPr>
              <a:t>(WLAN) </a:t>
            </a:r>
            <a:r>
              <a:rPr lang="zh-TW" altLang="en-US" sz="1600">
                <a:solidFill>
                  <a:srgbClr val="000000"/>
                </a:solidFill>
              </a:rPr>
              <a:t>是一種通常用於家庭、辦公室和校園環境的無線網路。</a:t>
            </a:r>
          </a:p>
          <a:p>
            <a:pPr marL="342892" indent="-342892" algn="l">
              <a:buFont typeface="Arial" panose="020b0604020202020204" pitchFamily="34" charset="0"/>
              <a:buChar char="•"/>
            </a:pPr>
            <a:r>
              <a:rPr lang="zh-TW" altLang="en-US" sz="1600">
                <a:solidFill>
                  <a:srgbClr val="000000"/>
                </a:solidFill>
              </a:rPr>
              <a:t>無線區域網路可在家庭和企業環境中實現行動能力。</a:t>
            </a:r>
          </a:p>
          <a:p>
            <a:pPr marL="342892" indent="-342892" algn="l">
              <a:buFont typeface="Arial" panose="020b0604020202020204" pitchFamily="34" charset="0"/>
              <a:buChar char="•"/>
            </a:pPr>
            <a:r>
              <a:rPr lang="zh-TW" altLang="en-US" sz="1600">
                <a:solidFill>
                  <a:srgbClr val="000000"/>
                </a:solidFill>
              </a:rPr>
              <a:t>無線基礎架構適應快速變化的需求和技術。</a:t>
            </a:r>
          </a:p>
          <a:p>
            <a:pPr marL="0" indent="0" algn="l"/>
            <a:endParaRPr lang="en-US" sz="1600">
              <a:solidFill>
                <a:srgbClr val="000000"/>
              </a:solidFill>
            </a:endParaRPr>
          </a:p>
          <a:p>
            <a:pPr marL="342892" indent="-342892" algn="l">
              <a:buFont typeface="Arial" panose="020b0604020202020204" pitchFamily="34" charset="0"/>
              <a:buChar char="•"/>
            </a:pPr>
            <a:endParaRPr lang="en-US" sz="1600">
              <a:solidFill>
                <a:srgbClr val="000000"/>
              </a:solidFill>
            </a:endParaRPr>
          </a:p>
        </p:txBody>
      </p:sp>
      <p:pic>
        <p:nvPicPr>
          <p:cNvPr id="6" name="Picture 5">
            <a:extLst>
              <a:ext uri="{FF2B5EF4-FFF2-40B4-BE49-F238E27FC236}">
                <a16:creationId xmlns:a16="http://schemas.microsoft.com/office/drawing/2014/main" id="{8E4162D0-8A73-4576-A054-58F967E9BCB6}"/>
              </a:ext>
            </a:extLst>
          </p:cNvPr>
          <p:cNvPicPr>
            <a:picLocks noChangeAspect="1"/>
          </p:cNvPicPr>
          <p:nvPr/>
        </p:nvPicPr>
        <p:blipFill>
          <a:blip r:embed="rId3"/>
          <a:stretch>
            <a:fillRect/>
          </a:stretch>
        </p:blipFill>
        <p:spPr>
          <a:xfrm>
            <a:off x="5418069" y="1712670"/>
            <a:ext cx="2927420" cy="1950394"/>
          </a:xfrm>
          <a:prstGeom prst="rect">
            <a:avLst/>
          </a:prstGeom>
        </p:spPr>
      </p:pic>
      <p:sp>
        <p:nvSpPr>
          <p:cNvPr id="2" name="投影片編號版面配置區 1"/>
          <p:cNvSpPr>
            <a:spLocks noGrp="1"/>
          </p:cNvSpPr>
          <p:nvPr>
            <p:ph type="sldNum" sz="quarter" idx="12"/>
          </p:nvPr>
        </p:nvSpPr>
        <p:spPr/>
        <p:txBody>
          <a:bodyPr/>
          <a:lstStyle/>
          <a:p>
            <a:fld id="{4FAB73BC-B049-4115-A692-8D63A059BFB8}" type="slidenum">
              <a:rPr lang="en-US" smtClean="0"/>
              <a:t>834</a:t>
            </a:fld>
            <a:endParaRPr lang="en-US"/>
          </a:p>
        </p:txBody>
      </p:sp>
    </p:spTree>
    <p:extLst>
      <p:ext uri="{BB962C8B-B14F-4D97-AF65-F5344CB8AC3E}">
        <p14:creationId xmlns:p14="http://schemas.microsoft.com/office/powerpoint/2010/main" val="97689895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835.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noAutofit/>
          </a:bodyPr>
          <a:lstStyle/>
          <a:p>
            <a:pPr marL="169859" indent="-169859">
              <a:spcAft>
                <a:spcPts val="600"/>
              </a:spcAft>
              <a:buFont typeface="Wingdings" panose="05000000000000000000" pitchFamily="2" charset="2"/>
            </a:pPr>
            <a:r>
              <a:rPr lang="en-US" altLang="zh-TW" sz="2700"/>
              <a:t>29.1</a:t>
            </a:r>
            <a:r>
              <a:rPr lang="zh-TW" altLang="en-US" sz="2700" smtClean="0"/>
              <a:t>無線</a:t>
            </a:r>
            <a:r>
              <a:rPr lang="zh-TW" altLang="en-US" sz="2700"/>
              <a:t>簡介</a:t>
            </a:r>
            <a:br>
              <a:rPr lang="en-US" sz="2700"/>
            </a:br>
            <a:r>
              <a:rPr lang="zh-TW" altLang="en-US" sz="2700"/>
              <a:t>無線的優點</a:t>
            </a:r>
          </a:p>
        </p:txBody>
      </p:sp>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431973" y="1712670"/>
            <a:ext cx="7913516" cy="3073946"/>
          </a:xfrm>
        </p:spPr>
        <p:txBody>
          <a:bodyPr/>
          <a:lstStyle/>
          <a:p>
            <a:pPr marL="169859" lvl="1" indent="-169859">
              <a:lnSpc>
                <a:spcPct val="100000"/>
              </a:lnSpc>
              <a:spcAft>
                <a:spcPts val="600"/>
              </a:spcAft>
              <a:buSzPct val="90000"/>
              <a:buFont typeface="Arial" panose="020b0604020202020204" pitchFamily="34" charset="0"/>
              <a:buChar char="•"/>
            </a:pPr>
            <a:r>
              <a:rPr lang="zh-TW" altLang="en-US" sz="1600" b="1">
                <a:solidFill>
                  <a:srgbClr val="000000"/>
                </a:solidFill>
              </a:rPr>
              <a:t>無線個人區域網路 </a:t>
            </a:r>
            <a:r>
              <a:rPr lang="en-US" altLang="zh-TW" sz="1600" b="1">
                <a:solidFill>
                  <a:srgbClr val="000000"/>
                </a:solidFill>
              </a:rPr>
              <a:t>(WPAN)</a:t>
            </a:r>
            <a:r>
              <a:rPr lang="en-US" altLang="zh-TW" sz="1600">
                <a:solidFill>
                  <a:srgbClr val="000000"/>
                </a:solidFill>
              </a:rPr>
              <a:t>— </a:t>
            </a:r>
            <a:r>
              <a:rPr lang="zh-TW" altLang="en-US" sz="1600">
                <a:solidFill>
                  <a:srgbClr val="000000"/>
                </a:solidFill>
              </a:rPr>
              <a:t>低功率和短距離 </a:t>
            </a:r>
            <a:r>
              <a:rPr lang="en-US" altLang="zh-TW" sz="1600">
                <a:solidFill>
                  <a:srgbClr val="000000"/>
                </a:solidFill>
              </a:rPr>
              <a:t>(20-30 </a:t>
            </a:r>
            <a:r>
              <a:rPr lang="zh-TW" altLang="en-US" sz="1600">
                <a:solidFill>
                  <a:srgbClr val="000000"/>
                </a:solidFill>
              </a:rPr>
              <a:t>英尺或 </a:t>
            </a:r>
            <a:r>
              <a:rPr lang="en-US" altLang="zh-TW" sz="1600">
                <a:solidFill>
                  <a:srgbClr val="000000"/>
                </a:solidFill>
              </a:rPr>
              <a:t>6-9 </a:t>
            </a:r>
            <a:r>
              <a:rPr lang="zh-TW" altLang="en-US" sz="1600">
                <a:solidFill>
                  <a:srgbClr val="000000"/>
                </a:solidFill>
              </a:rPr>
              <a:t>公尺</a:t>
            </a:r>
            <a:r>
              <a:rPr lang="en-US" altLang="zh-TW" sz="1600">
                <a:solidFill>
                  <a:srgbClr val="000000"/>
                </a:solidFill>
              </a:rPr>
              <a:t>)</a:t>
            </a:r>
            <a:r>
              <a:rPr lang="zh-TW" altLang="en-US" sz="1600">
                <a:solidFill>
                  <a:srgbClr val="000000"/>
                </a:solidFill>
              </a:rPr>
              <a:t>。基於 </a:t>
            </a:r>
            <a:r>
              <a:rPr lang="en-US" altLang="zh-TW" sz="1600">
                <a:solidFill>
                  <a:srgbClr val="000000"/>
                </a:solidFill>
              </a:rPr>
              <a:t>IEEE 802.15 </a:t>
            </a:r>
            <a:r>
              <a:rPr lang="zh-TW" altLang="en-US" sz="1600">
                <a:solidFill>
                  <a:srgbClr val="000000"/>
                </a:solidFill>
              </a:rPr>
              <a:t>標準和 </a:t>
            </a:r>
            <a:r>
              <a:rPr lang="en-US" altLang="zh-TW" sz="1600">
                <a:solidFill>
                  <a:srgbClr val="000000"/>
                </a:solidFill>
              </a:rPr>
              <a:t>2.4 GHz </a:t>
            </a:r>
            <a:r>
              <a:rPr lang="zh-TW" altLang="en-US" sz="1600">
                <a:solidFill>
                  <a:srgbClr val="000000"/>
                </a:solidFill>
              </a:rPr>
              <a:t>頻率。藍牙和 </a:t>
            </a:r>
            <a:r>
              <a:rPr lang="en-US" altLang="zh-TW" sz="1600">
                <a:solidFill>
                  <a:srgbClr val="000000"/>
                </a:solidFill>
              </a:rPr>
              <a:t>Zigbee </a:t>
            </a:r>
            <a:r>
              <a:rPr lang="zh-TW" altLang="en-US" sz="1600">
                <a:solidFill>
                  <a:srgbClr val="000000"/>
                </a:solidFill>
              </a:rPr>
              <a:t>是 </a:t>
            </a:r>
            <a:r>
              <a:rPr lang="en-US" altLang="zh-TW" sz="1600">
                <a:solidFill>
                  <a:srgbClr val="000000"/>
                </a:solidFill>
              </a:rPr>
              <a:t>WPAN </a:t>
            </a:r>
            <a:r>
              <a:rPr lang="zh-TW" altLang="en-US" sz="1600">
                <a:solidFill>
                  <a:srgbClr val="000000"/>
                </a:solidFill>
              </a:rPr>
              <a:t>的例子。 </a:t>
            </a:r>
          </a:p>
          <a:p>
            <a:pPr marL="169859" lvl="1" indent="-169859">
              <a:lnSpc>
                <a:spcPct val="100000"/>
              </a:lnSpc>
              <a:spcAft>
                <a:spcPts val="600"/>
              </a:spcAft>
              <a:buSzPct val="90000"/>
              <a:buFont typeface="Arial" panose="020b0604020202020204" pitchFamily="34" charset="0"/>
              <a:buChar char="•"/>
            </a:pPr>
            <a:r>
              <a:rPr lang="zh-TW" altLang="en-US" sz="1600" b="1">
                <a:solidFill>
                  <a:srgbClr val="000000"/>
                </a:solidFill>
              </a:rPr>
              <a:t>無線區域網路 </a:t>
            </a:r>
            <a:r>
              <a:rPr lang="en-US" altLang="zh-TW" sz="1600" b="1">
                <a:solidFill>
                  <a:srgbClr val="000000"/>
                </a:solidFill>
              </a:rPr>
              <a:t>(WLAN)</a:t>
            </a:r>
            <a:r>
              <a:rPr lang="en-US" altLang="zh-TW" sz="1600">
                <a:solidFill>
                  <a:srgbClr val="000000"/>
                </a:solidFill>
              </a:rPr>
              <a:t>— </a:t>
            </a:r>
            <a:r>
              <a:rPr lang="zh-TW" altLang="en-US" sz="1600">
                <a:solidFill>
                  <a:srgbClr val="000000"/>
                </a:solidFill>
              </a:rPr>
              <a:t>高達約 </a:t>
            </a:r>
            <a:r>
              <a:rPr lang="en-US" altLang="zh-TW" sz="1600">
                <a:solidFill>
                  <a:srgbClr val="000000"/>
                </a:solidFill>
              </a:rPr>
              <a:t>300 </a:t>
            </a:r>
            <a:r>
              <a:rPr lang="zh-TW" altLang="en-US" sz="1600">
                <a:solidFill>
                  <a:srgbClr val="000000"/>
                </a:solidFill>
              </a:rPr>
              <a:t>英呎的中型網路。基於 </a:t>
            </a:r>
            <a:r>
              <a:rPr lang="en-US" altLang="zh-TW" sz="1600">
                <a:solidFill>
                  <a:srgbClr val="000000"/>
                </a:solidFill>
              </a:rPr>
              <a:t>IEEE 802.11 </a:t>
            </a:r>
            <a:r>
              <a:rPr lang="zh-TW" altLang="en-US" sz="1600">
                <a:solidFill>
                  <a:srgbClr val="000000"/>
                </a:solidFill>
              </a:rPr>
              <a:t>標準和 </a:t>
            </a:r>
            <a:r>
              <a:rPr lang="en-US" altLang="zh-TW" sz="1600">
                <a:solidFill>
                  <a:srgbClr val="000000"/>
                </a:solidFill>
              </a:rPr>
              <a:t>2.4 </a:t>
            </a:r>
            <a:r>
              <a:rPr lang="zh-TW" altLang="en-US" sz="1600">
                <a:solidFill>
                  <a:srgbClr val="000000"/>
                </a:solidFill>
              </a:rPr>
              <a:t>或 </a:t>
            </a:r>
            <a:r>
              <a:rPr lang="en-US" altLang="zh-TW" sz="1600">
                <a:solidFill>
                  <a:srgbClr val="000000"/>
                </a:solidFill>
              </a:rPr>
              <a:t>5.0 GHz </a:t>
            </a:r>
            <a:r>
              <a:rPr lang="zh-TW" altLang="en-US" sz="1600">
                <a:solidFill>
                  <a:srgbClr val="000000"/>
                </a:solidFill>
              </a:rPr>
              <a:t>頻率。 </a:t>
            </a:r>
          </a:p>
          <a:p>
            <a:pPr marL="169859" lvl="1" indent="-169859">
              <a:lnSpc>
                <a:spcPct val="100000"/>
              </a:lnSpc>
              <a:spcAft>
                <a:spcPts val="600"/>
              </a:spcAft>
              <a:buSzPct val="90000"/>
              <a:buFont typeface="Arial" panose="020b0604020202020204" pitchFamily="34" charset="0"/>
              <a:buChar char="•"/>
            </a:pPr>
            <a:r>
              <a:rPr lang="zh-TW" altLang="en-US" sz="1600" b="1">
                <a:solidFill>
                  <a:srgbClr val="000000"/>
                </a:solidFill>
              </a:rPr>
              <a:t>無線都會網路 </a:t>
            </a:r>
            <a:r>
              <a:rPr lang="en-US" altLang="zh-TW" sz="1600" b="1">
                <a:solidFill>
                  <a:srgbClr val="000000"/>
                </a:solidFill>
              </a:rPr>
              <a:t>(WMAN)</a:t>
            </a:r>
            <a:r>
              <a:rPr lang="en-US" altLang="zh-TW" sz="1600">
                <a:solidFill>
                  <a:srgbClr val="000000"/>
                </a:solidFill>
              </a:rPr>
              <a:t>— </a:t>
            </a:r>
            <a:r>
              <a:rPr lang="zh-TW" altLang="en-US" sz="1600">
                <a:solidFill>
                  <a:srgbClr val="000000"/>
                </a:solidFill>
              </a:rPr>
              <a:t>大型地理區域，例如城市或區域。使用特定授權頻率。 </a:t>
            </a:r>
          </a:p>
          <a:p>
            <a:pPr marL="169859" lvl="1" indent="-169859">
              <a:lnSpc>
                <a:spcPct val="100000"/>
              </a:lnSpc>
              <a:spcAft>
                <a:spcPts val="600"/>
              </a:spcAft>
              <a:buSzPct val="90000"/>
              <a:buFont typeface="Arial" panose="020b0604020202020204" pitchFamily="34" charset="0"/>
              <a:buChar char="•"/>
            </a:pPr>
            <a:r>
              <a:rPr lang="zh-TW" altLang="en-US" sz="1600" b="1">
                <a:solidFill>
                  <a:srgbClr val="000000"/>
                </a:solidFill>
              </a:rPr>
              <a:t>無線廣域網路 </a:t>
            </a:r>
            <a:r>
              <a:rPr lang="en-US" altLang="zh-TW" sz="1600" b="1">
                <a:solidFill>
                  <a:srgbClr val="000000"/>
                </a:solidFill>
              </a:rPr>
              <a:t>(WWAN)</a:t>
            </a:r>
            <a:r>
              <a:rPr lang="zh-TW" altLang="en-US" sz="1600">
                <a:solidFill>
                  <a:srgbClr val="000000"/>
                </a:solidFill>
              </a:rPr>
              <a:t> </a:t>
            </a:r>
            <a:r>
              <a:rPr lang="en-US" altLang="zh-TW" sz="1600">
                <a:solidFill>
                  <a:srgbClr val="000000"/>
                </a:solidFill>
              </a:rPr>
              <a:t>— </a:t>
            </a:r>
            <a:r>
              <a:rPr lang="zh-TW" altLang="en-US" sz="1600">
                <a:solidFill>
                  <a:srgbClr val="000000"/>
                </a:solidFill>
              </a:rPr>
              <a:t>廣泛的地理區域，適合國家或全球通訊。使用特定授權頻率。 </a:t>
            </a:r>
          </a:p>
          <a:p>
            <a:pPr marL="169859" lvl="1" indent="-169859">
              <a:lnSpc>
                <a:spcPct val="100000"/>
              </a:lnSpc>
              <a:spcAft>
                <a:spcPts val="600"/>
              </a:spcAft>
              <a:buSzPct val="90000"/>
              <a:buFont typeface="Arial" panose="020b0604020202020204" pitchFamily="34" charset="0"/>
              <a:buChar char="•"/>
            </a:pPr>
            <a:endParaRPr lang="en-US" sz="1600" b="1">
              <a:solidFill>
                <a:srgbClr val="000000"/>
              </a:solidFill>
            </a:endParaRPr>
          </a:p>
          <a:p>
            <a:pPr marL="169859" indent="-169859" algn="l" defTabSz="684196" fontAlgn="base">
              <a:spcBef>
                <a:spcPts val="600"/>
              </a:spcBef>
              <a:spcAft>
                <a:spcPts val="600"/>
              </a:spcAft>
              <a:buClr>
                <a:schemeClr val="tx2"/>
              </a:buClr>
              <a:buSzPct val="90000"/>
              <a:buFont typeface="Arial" panose="020b0604020202020204" pitchFamily="34" charset="0"/>
              <a:buChar char="•"/>
            </a:pPr>
            <a:endParaRPr lang="en-US" sz="1600" b="1">
              <a:solidFill>
                <a:srgbClr val="000000"/>
              </a:solidFill>
            </a:endParaRPr>
          </a:p>
          <a:p>
            <a:pPr marL="342892" indent="-342892" algn="l">
              <a:buFont typeface="Arial" panose="020b0604020202020204" pitchFamily="34" charset="0"/>
              <a:buChar char="•"/>
            </a:pPr>
            <a:endParaRPr lang="en-US" sz="1600">
              <a:solidFill>
                <a:srgbClr val="000000"/>
              </a:solidFill>
            </a:endParaRPr>
          </a:p>
        </p:txBody>
      </p:sp>
      <p:sp>
        <p:nvSpPr>
          <p:cNvPr id="2" name="投影片編號版面配置區 1"/>
          <p:cNvSpPr>
            <a:spLocks noGrp="1"/>
          </p:cNvSpPr>
          <p:nvPr>
            <p:ph type="sldNum" sz="quarter" idx="12"/>
          </p:nvPr>
        </p:nvSpPr>
        <p:spPr/>
        <p:txBody>
          <a:bodyPr/>
          <a:lstStyle/>
          <a:p>
            <a:fld id="{4FAB73BC-B049-4115-A692-8D63A059BFB8}" type="slidenum">
              <a:rPr lang="en-US" smtClean="0"/>
              <a:t>835</a:t>
            </a:fld>
            <a:endParaRPr lang="en-US"/>
          </a:p>
        </p:txBody>
      </p:sp>
    </p:spTree>
    <p:extLst>
      <p:ext uri="{BB962C8B-B14F-4D97-AF65-F5344CB8AC3E}">
        <p14:creationId xmlns:p14="http://schemas.microsoft.com/office/powerpoint/2010/main" val="411233796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836.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noAutofit/>
          </a:bodyPr>
          <a:lstStyle/>
          <a:p>
            <a:pPr marL="169859" indent="-169859">
              <a:spcAft>
                <a:spcPts val="600"/>
              </a:spcAft>
              <a:buFont typeface="Wingdings" panose="05000000000000000000" pitchFamily="2" charset="2"/>
            </a:pPr>
            <a:r>
              <a:rPr lang="en-US" altLang="zh-TW" sz="2700"/>
              <a:t>29.1</a:t>
            </a:r>
            <a:r>
              <a:rPr lang="zh-TW" altLang="en-US" sz="2700" smtClean="0"/>
              <a:t>無線</a:t>
            </a:r>
            <a:r>
              <a:rPr lang="zh-TW" altLang="en-US" sz="2700"/>
              <a:t>簡介</a:t>
            </a:r>
            <a:br>
              <a:rPr lang="en-US" sz="2700"/>
            </a:br>
            <a:r>
              <a:rPr lang="zh-TW" altLang="en-US" sz="2700"/>
              <a:t>無線技術</a:t>
            </a:r>
          </a:p>
        </p:txBody>
      </p:sp>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431973" y="1712670"/>
            <a:ext cx="4140028" cy="3073946"/>
          </a:xfrm>
        </p:spPr>
        <p:txBody>
          <a:bodyPr/>
          <a:lstStyle/>
          <a:p>
            <a:pPr marL="0" lvl="1" indent="0">
              <a:lnSpc>
                <a:spcPct val="100000"/>
              </a:lnSpc>
              <a:spcAft>
                <a:spcPts val="600"/>
              </a:spcAft>
              <a:buSzPct val="90000"/>
              <a:buNone/>
            </a:pPr>
            <a:r>
              <a:rPr lang="zh-TW" altLang="en-US" sz="1600" b="1">
                <a:solidFill>
                  <a:srgbClr val="000000"/>
                </a:solidFill>
              </a:rPr>
              <a:t>藍牙 </a:t>
            </a:r>
            <a:r>
              <a:rPr lang="en-US" altLang="zh-TW" sz="1600">
                <a:solidFill>
                  <a:srgbClr val="000000"/>
                </a:solidFill>
              </a:rPr>
              <a:t>— IEEE WPAN </a:t>
            </a:r>
            <a:r>
              <a:rPr lang="zh-TW" altLang="en-US" sz="1600">
                <a:solidFill>
                  <a:srgbClr val="000000"/>
                </a:solidFill>
              </a:rPr>
              <a:t>標準用於裝置配對距離最遠 </a:t>
            </a:r>
            <a:r>
              <a:rPr lang="en-US" altLang="zh-TW" sz="1600">
                <a:solidFill>
                  <a:srgbClr val="000000"/>
                </a:solidFill>
              </a:rPr>
              <a:t>300 </a:t>
            </a:r>
            <a:r>
              <a:rPr lang="zh-TW" altLang="en-US" sz="1600">
                <a:solidFill>
                  <a:srgbClr val="000000"/>
                </a:solidFill>
              </a:rPr>
              <a:t>英呎 </a:t>
            </a:r>
            <a:r>
              <a:rPr lang="en-US" altLang="zh-TW" sz="1600">
                <a:solidFill>
                  <a:srgbClr val="000000"/>
                </a:solidFill>
              </a:rPr>
              <a:t>(100 </a:t>
            </a:r>
            <a:r>
              <a:rPr lang="zh-TW" altLang="en-US" sz="1600">
                <a:solidFill>
                  <a:srgbClr val="000000"/>
                </a:solidFill>
              </a:rPr>
              <a:t>公尺</a:t>
            </a:r>
            <a:r>
              <a:rPr lang="en-US" altLang="zh-TW" sz="1600">
                <a:solidFill>
                  <a:srgbClr val="000000"/>
                </a:solidFill>
              </a:rPr>
              <a:t>) </a:t>
            </a:r>
            <a:r>
              <a:rPr lang="zh-TW" altLang="en-US" sz="1600">
                <a:solidFill>
                  <a:srgbClr val="000000"/>
                </a:solidFill>
              </a:rPr>
              <a:t>的 </a:t>
            </a:r>
            <a:r>
              <a:rPr lang="en-US" altLang="zh-TW" sz="1600">
                <a:solidFill>
                  <a:srgbClr val="000000"/>
                </a:solidFill>
              </a:rPr>
              <a:t>IEEE WPAN </a:t>
            </a:r>
            <a:r>
              <a:rPr lang="zh-TW" altLang="en-US" sz="1600">
                <a:solidFill>
                  <a:srgbClr val="000000"/>
                </a:solidFill>
              </a:rPr>
              <a:t>標準。 </a:t>
            </a:r>
          </a:p>
          <a:p>
            <a:pPr marL="242882" lvl="2">
              <a:lnSpc>
                <a:spcPct val="100000"/>
              </a:lnSpc>
              <a:spcAft>
                <a:spcPts val="600"/>
              </a:spcAft>
              <a:buSzPct val="90000"/>
              <a:buFont typeface="Arial" panose="020b0604020202020204" pitchFamily="34" charset="0"/>
              <a:buChar char="•"/>
            </a:pPr>
            <a:r>
              <a:rPr lang="zh-TW" altLang="en-US" sz="1400">
                <a:solidFill>
                  <a:srgbClr val="000000"/>
                </a:solidFill>
              </a:rPr>
              <a:t>低功率藍牙 </a:t>
            </a:r>
            <a:r>
              <a:rPr lang="en-US" altLang="zh-TW" sz="1400">
                <a:solidFill>
                  <a:srgbClr val="000000"/>
                </a:solidFill>
              </a:rPr>
              <a:t>(BLE) — </a:t>
            </a:r>
            <a:r>
              <a:rPr lang="zh-TW" altLang="en-US" sz="1400">
                <a:solidFill>
                  <a:srgbClr val="000000"/>
                </a:solidFill>
              </a:rPr>
              <a:t>支援網狀拓撲至大規模網路裝置。</a:t>
            </a:r>
          </a:p>
          <a:p>
            <a:pPr marL="242882" lvl="2">
              <a:lnSpc>
                <a:spcPct val="100000"/>
              </a:lnSpc>
              <a:spcAft>
                <a:spcPts val="600"/>
              </a:spcAft>
              <a:buSzPct val="90000"/>
              <a:buFont typeface="Arial" panose="020b0604020202020204" pitchFamily="34" charset="0"/>
              <a:buChar char="•"/>
            </a:pPr>
            <a:r>
              <a:rPr lang="zh-TW" altLang="en-US" sz="1400">
                <a:solidFill>
                  <a:srgbClr val="000000"/>
                </a:solidFill>
              </a:rPr>
              <a:t>藍牙基本速率</a:t>
            </a:r>
            <a:r>
              <a:rPr lang="en-US" altLang="zh-TW" sz="1400">
                <a:solidFill>
                  <a:srgbClr val="000000"/>
                </a:solidFill>
              </a:rPr>
              <a:t>/</a:t>
            </a:r>
            <a:r>
              <a:rPr lang="zh-TW" altLang="en-US" sz="1400">
                <a:solidFill>
                  <a:srgbClr val="000000"/>
                </a:solidFill>
              </a:rPr>
              <a:t>增強速率 </a:t>
            </a:r>
            <a:r>
              <a:rPr lang="en-US" altLang="zh-TW" sz="1400">
                <a:solidFill>
                  <a:srgbClr val="000000"/>
                </a:solidFill>
              </a:rPr>
              <a:t>(BR/EDR) — </a:t>
            </a:r>
            <a:r>
              <a:rPr lang="zh-TW" altLang="en-US" sz="1400">
                <a:solidFill>
                  <a:srgbClr val="000000"/>
                </a:solidFill>
              </a:rPr>
              <a:t>支援點對點拓撲，並針對音訊串流進行最佳化。</a:t>
            </a:r>
          </a:p>
          <a:p>
            <a:pPr marL="0" lvl="1" indent="0">
              <a:lnSpc>
                <a:spcPct val="100000"/>
              </a:lnSpc>
              <a:spcAft>
                <a:spcPts val="600"/>
              </a:spcAft>
              <a:buSzPct val="90000"/>
              <a:buNone/>
            </a:pPr>
            <a:r>
              <a:rPr lang="en-US" altLang="zh-TW" sz="1600" b="1">
                <a:solidFill>
                  <a:srgbClr val="000000"/>
                </a:solidFill>
              </a:rPr>
              <a:t>WiMAX</a:t>
            </a:r>
            <a:r>
              <a:rPr lang="zh-TW" altLang="en-US" sz="1600" b="1">
                <a:solidFill>
                  <a:srgbClr val="000000"/>
                </a:solidFill>
              </a:rPr>
              <a:t>（微波存取全球互操作性）</a:t>
            </a:r>
            <a:r>
              <a:rPr lang="en-US" altLang="zh-TW" sz="1600">
                <a:solidFill>
                  <a:srgbClr val="000000"/>
                </a:solidFill>
              </a:rPr>
              <a:t>— </a:t>
            </a:r>
            <a:r>
              <a:rPr lang="zh-TW" altLang="en-US" sz="1600">
                <a:solidFill>
                  <a:srgbClr val="000000"/>
                </a:solidFill>
              </a:rPr>
              <a:t>替代寬頻有線網際網路連接。</a:t>
            </a:r>
            <a:r>
              <a:rPr lang="en-US" altLang="zh-TW" sz="1600">
                <a:solidFill>
                  <a:srgbClr val="000000"/>
                </a:solidFill>
              </a:rPr>
              <a:t>IEEE 802.16 WLAN </a:t>
            </a:r>
            <a:r>
              <a:rPr lang="zh-TW" altLang="en-US" sz="1600">
                <a:solidFill>
                  <a:srgbClr val="000000"/>
                </a:solidFill>
              </a:rPr>
              <a:t>標準可達 </a:t>
            </a:r>
            <a:r>
              <a:rPr lang="en-US" altLang="zh-TW" sz="1600">
                <a:solidFill>
                  <a:srgbClr val="000000"/>
                </a:solidFill>
              </a:rPr>
              <a:t>30 </a:t>
            </a:r>
            <a:r>
              <a:rPr lang="zh-TW" altLang="en-US" sz="1600">
                <a:solidFill>
                  <a:srgbClr val="000000"/>
                </a:solidFill>
              </a:rPr>
              <a:t>英里（</a:t>
            </a:r>
            <a:r>
              <a:rPr lang="en-US" altLang="zh-TW" sz="1600">
                <a:solidFill>
                  <a:srgbClr val="000000"/>
                </a:solidFill>
              </a:rPr>
              <a:t>50 </a:t>
            </a:r>
            <a:r>
              <a:rPr lang="zh-TW" altLang="en-US" sz="1600">
                <a:solidFill>
                  <a:srgbClr val="000000"/>
                </a:solidFill>
              </a:rPr>
              <a:t>公里）。 </a:t>
            </a:r>
          </a:p>
          <a:p>
            <a:pPr marL="169859" indent="-169859" algn="l" defTabSz="684196" fontAlgn="base">
              <a:spcBef>
                <a:spcPts val="600"/>
              </a:spcBef>
              <a:spcAft>
                <a:spcPts val="600"/>
              </a:spcAft>
              <a:buClr>
                <a:schemeClr val="tx2"/>
              </a:buClr>
              <a:buSzPct val="90000"/>
              <a:buFont typeface="Arial" panose="020b0604020202020204" pitchFamily="34" charset="0"/>
              <a:buChar char="•"/>
            </a:pPr>
            <a:endParaRPr lang="en-US" sz="1600" b="1">
              <a:solidFill>
                <a:srgbClr val="000000"/>
              </a:solidFill>
            </a:endParaRPr>
          </a:p>
          <a:p>
            <a:pPr marL="342892" indent="-342892" algn="l">
              <a:buFont typeface="Arial" panose="020b0604020202020204" pitchFamily="34" charset="0"/>
              <a:buChar char="•"/>
            </a:pPr>
            <a:endParaRPr lang="en-US" sz="1600">
              <a:solidFill>
                <a:srgbClr val="000000"/>
              </a:solidFill>
            </a:endParaRPr>
          </a:p>
        </p:txBody>
      </p:sp>
      <p:pic>
        <p:nvPicPr>
          <p:cNvPr id="5" name="Picture 4">
            <a:extLst>
              <a:ext uri="{FF2B5EF4-FFF2-40B4-BE49-F238E27FC236}">
                <a16:creationId xmlns:a16="http://schemas.microsoft.com/office/drawing/2014/main" id="{6B53F599-DB97-4883-AB39-15615E1B9014}"/>
              </a:ext>
            </a:extLst>
          </p:cNvPr>
          <p:cNvPicPr>
            <a:picLocks noChangeAspect="1"/>
          </p:cNvPicPr>
          <p:nvPr/>
        </p:nvPicPr>
        <p:blipFill>
          <a:blip r:embed="rId3"/>
          <a:stretch>
            <a:fillRect/>
          </a:stretch>
        </p:blipFill>
        <p:spPr>
          <a:xfrm>
            <a:off x="5635172" y="1805406"/>
            <a:ext cx="2679700" cy="1787518"/>
          </a:xfrm>
          <a:prstGeom prst="rect">
            <a:avLst/>
          </a:prstGeom>
        </p:spPr>
      </p:pic>
      <p:pic>
        <p:nvPicPr>
          <p:cNvPr id="2" name="Picture 1">
            <a:extLst>
              <a:ext uri="{FF2B5EF4-FFF2-40B4-BE49-F238E27FC236}">
                <a16:creationId xmlns:a16="http://schemas.microsoft.com/office/drawing/2014/main" id="{B2ADD9A5-2AC5-404F-BE81-2FC1CCD65CF5}"/>
              </a:ext>
            </a:extLst>
          </p:cNvPr>
          <p:cNvPicPr>
            <a:picLocks noChangeAspect="1"/>
          </p:cNvPicPr>
          <p:nvPr/>
        </p:nvPicPr>
        <p:blipFill>
          <a:blip r:embed="rId4"/>
          <a:stretch>
            <a:fillRect/>
          </a:stretch>
        </p:blipFill>
        <p:spPr>
          <a:xfrm>
            <a:off x="5898383" y="3809241"/>
            <a:ext cx="2153278" cy="1611792"/>
          </a:xfrm>
          <a:prstGeom prst="rect">
            <a:avLst/>
          </a:prstGeom>
        </p:spPr>
      </p:pic>
      <p:sp>
        <p:nvSpPr>
          <p:cNvPr id="6" name="投影片編號版面配置區 5"/>
          <p:cNvSpPr>
            <a:spLocks noGrp="1"/>
          </p:cNvSpPr>
          <p:nvPr>
            <p:ph type="sldNum" sz="quarter" idx="12"/>
          </p:nvPr>
        </p:nvSpPr>
        <p:spPr/>
        <p:txBody>
          <a:bodyPr/>
          <a:lstStyle/>
          <a:p>
            <a:fld id="{4FAB73BC-B049-4115-A692-8D63A059BFB8}" type="slidenum">
              <a:rPr lang="en-US" smtClean="0"/>
              <a:t>836</a:t>
            </a:fld>
            <a:endParaRPr lang="en-US"/>
          </a:p>
        </p:txBody>
      </p:sp>
    </p:spTree>
    <p:extLst>
      <p:ext uri="{BB962C8B-B14F-4D97-AF65-F5344CB8AC3E}">
        <p14:creationId xmlns:p14="http://schemas.microsoft.com/office/powerpoint/2010/main" val="213578130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837.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noAutofit/>
          </a:bodyPr>
          <a:lstStyle/>
          <a:p>
            <a:pPr marL="169859" indent="-169859">
              <a:spcAft>
                <a:spcPts val="600"/>
              </a:spcAft>
              <a:buFont typeface="Wingdings" panose="05000000000000000000" pitchFamily="2" charset="2"/>
            </a:pPr>
            <a:r>
              <a:rPr lang="en-US" altLang="zh-TW" sz="2700"/>
              <a:t>29.1</a:t>
            </a:r>
            <a:r>
              <a:rPr lang="zh-TW" altLang="en-US" sz="2700" smtClean="0"/>
              <a:t>無線</a:t>
            </a:r>
            <a:r>
              <a:rPr lang="zh-TW" altLang="en-US" sz="2700"/>
              <a:t>簡介</a:t>
            </a:r>
            <a:br>
              <a:rPr lang="en-US" sz="2700"/>
            </a:br>
            <a:r>
              <a:rPr lang="zh-TW" altLang="en-US" sz="2700"/>
              <a:t>無線技術 </a:t>
            </a:r>
            <a:r>
              <a:rPr lang="en-US" altLang="zh-TW" sz="2700"/>
              <a:t>(</a:t>
            </a:r>
            <a:r>
              <a:rPr lang="zh-TW" altLang="en-US" sz="2700"/>
              <a:t>續</a:t>
            </a:r>
            <a:r>
              <a:rPr lang="en-US" altLang="zh-TW" sz="2700"/>
              <a:t>) </a:t>
            </a:r>
          </a:p>
        </p:txBody>
      </p:sp>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431973" y="1712670"/>
            <a:ext cx="4230463" cy="3073946"/>
          </a:xfrm>
        </p:spPr>
        <p:txBody>
          <a:bodyPr/>
          <a:lstStyle/>
          <a:p>
            <a:pPr marL="0" lvl="1" indent="0">
              <a:lnSpc>
                <a:spcPct val="100000"/>
              </a:lnSpc>
              <a:spcAft>
                <a:spcPts val="600"/>
              </a:spcAft>
              <a:buSzPct val="90000"/>
              <a:buNone/>
            </a:pPr>
            <a:r>
              <a:rPr lang="zh-TW" altLang="en-US" sz="1600" b="1">
                <a:solidFill>
                  <a:srgbClr val="000000"/>
                </a:solidFill>
              </a:rPr>
              <a:t>行動電話寬頻</a:t>
            </a:r>
            <a:r>
              <a:rPr lang="en-US" altLang="zh-TW" sz="1600">
                <a:solidFill>
                  <a:srgbClr val="000000"/>
                </a:solidFill>
              </a:rPr>
              <a:t>— </a:t>
            </a:r>
            <a:r>
              <a:rPr lang="zh-TW" altLang="en-US" sz="1600">
                <a:solidFill>
                  <a:srgbClr val="000000"/>
                </a:solidFill>
              </a:rPr>
              <a:t>同時攜帶語音和資料。通過手機，汽車，平板電腦和筆記型電腦使用。 </a:t>
            </a:r>
          </a:p>
          <a:p>
            <a:pPr marL="242882" lvl="2">
              <a:lnSpc>
                <a:spcPct val="100000"/>
              </a:lnSpc>
              <a:spcAft>
                <a:spcPts val="600"/>
              </a:spcAft>
              <a:buSzPct val="90000"/>
              <a:buFont typeface="Arial" panose="020b0604020202020204" pitchFamily="34" charset="0"/>
              <a:buChar char="•"/>
            </a:pPr>
            <a:r>
              <a:rPr lang="zh-TW" altLang="en-US" sz="1400">
                <a:solidFill>
                  <a:srgbClr val="000000"/>
                </a:solidFill>
              </a:rPr>
              <a:t>全球移動系統 </a:t>
            </a:r>
            <a:r>
              <a:rPr lang="en-US" altLang="zh-TW" sz="1400">
                <a:solidFill>
                  <a:srgbClr val="000000"/>
                </a:solidFill>
              </a:rPr>
              <a:t>(GSM) — </a:t>
            </a:r>
            <a:r>
              <a:rPr lang="zh-TW" altLang="en-US" sz="1400">
                <a:solidFill>
                  <a:srgbClr val="000000"/>
                </a:solidFill>
              </a:rPr>
              <a:t>國際認可</a:t>
            </a:r>
          </a:p>
          <a:p>
            <a:pPr marL="242882" lvl="2">
              <a:lnSpc>
                <a:spcPct val="100000"/>
              </a:lnSpc>
              <a:spcAft>
                <a:spcPts val="600"/>
              </a:spcAft>
              <a:buSzPct val="90000"/>
              <a:buFont typeface="Arial" panose="020b0604020202020204" pitchFamily="34" charset="0"/>
              <a:buChar char="•"/>
            </a:pPr>
            <a:r>
              <a:rPr lang="zh-TW" altLang="en-US" sz="1400">
                <a:solidFill>
                  <a:srgbClr val="000000"/>
                </a:solidFill>
              </a:rPr>
              <a:t>分碼多重存取 </a:t>
            </a:r>
            <a:r>
              <a:rPr lang="en-US" altLang="zh-TW" sz="1400">
                <a:solidFill>
                  <a:srgbClr val="000000"/>
                </a:solidFill>
              </a:rPr>
              <a:t>(CDMA) — </a:t>
            </a:r>
            <a:r>
              <a:rPr lang="zh-TW" altLang="en-US" sz="1400">
                <a:solidFill>
                  <a:srgbClr val="000000"/>
                </a:solidFill>
              </a:rPr>
              <a:t>主要用於美國。</a:t>
            </a:r>
          </a:p>
          <a:p>
            <a:pPr marL="0" lvl="1" indent="0">
              <a:lnSpc>
                <a:spcPct val="100000"/>
              </a:lnSpc>
              <a:spcAft>
                <a:spcPts val="600"/>
              </a:spcAft>
              <a:buSzPct val="90000"/>
              <a:buNone/>
            </a:pPr>
            <a:r>
              <a:rPr lang="zh-TW" altLang="en-US" sz="1600" b="1">
                <a:solidFill>
                  <a:srgbClr val="000000"/>
                </a:solidFill>
              </a:rPr>
              <a:t>衛星寬頻</a:t>
            </a:r>
            <a:r>
              <a:rPr lang="en-US" altLang="zh-TW" sz="1600">
                <a:solidFill>
                  <a:srgbClr val="000000"/>
                </a:solidFill>
              </a:rPr>
              <a:t>— </a:t>
            </a:r>
            <a:r>
              <a:rPr lang="zh-TW" altLang="en-US" sz="1600">
                <a:solidFill>
                  <a:srgbClr val="000000"/>
                </a:solidFill>
              </a:rPr>
              <a:t>在地球靜止軌道中使用與衛星對齊的定向衛星天線</a:t>
            </a:r>
            <a:r>
              <a:rPr lang="en-US" altLang="zh-TW" sz="1600">
                <a:solidFill>
                  <a:srgbClr val="000000"/>
                </a:solidFill>
              </a:rPr>
              <a:t>. </a:t>
            </a:r>
            <a:r>
              <a:rPr lang="zh-TW" altLang="en-US" sz="1600">
                <a:solidFill>
                  <a:srgbClr val="000000"/>
                </a:solidFill>
              </a:rPr>
              <a:t>需要無遮蔽的視線。通常用於無法使用纜線和 </a:t>
            </a:r>
            <a:r>
              <a:rPr lang="en-US" altLang="zh-TW" sz="1600">
                <a:solidFill>
                  <a:srgbClr val="000000"/>
                </a:solidFill>
              </a:rPr>
              <a:t>DSL </a:t>
            </a:r>
            <a:r>
              <a:rPr lang="zh-TW" altLang="en-US" sz="1600">
                <a:solidFill>
                  <a:srgbClr val="000000"/>
                </a:solidFill>
              </a:rPr>
              <a:t>的鄉村地點。 </a:t>
            </a:r>
          </a:p>
          <a:p>
            <a:pPr marL="169859" lvl="1" indent="-169859">
              <a:lnSpc>
                <a:spcPct val="100000"/>
              </a:lnSpc>
              <a:spcAft>
                <a:spcPts val="600"/>
              </a:spcAft>
              <a:buSzPct val="90000"/>
              <a:buFont typeface="Arial" panose="020b0604020202020204" pitchFamily="34" charset="0"/>
              <a:buChar char="•"/>
            </a:pPr>
            <a:endParaRPr lang="en-US" sz="1600" b="1">
              <a:solidFill>
                <a:srgbClr val="000000"/>
              </a:solidFill>
            </a:endParaRPr>
          </a:p>
          <a:p>
            <a:pPr marL="169859" indent="-169859" algn="l" defTabSz="684196" fontAlgn="base">
              <a:spcBef>
                <a:spcPts val="600"/>
              </a:spcBef>
              <a:spcAft>
                <a:spcPts val="600"/>
              </a:spcAft>
              <a:buClr>
                <a:schemeClr val="tx2"/>
              </a:buClr>
              <a:buSzPct val="90000"/>
              <a:buFont typeface="Arial" panose="020b0604020202020204" pitchFamily="34" charset="0"/>
              <a:buChar char="•"/>
            </a:pPr>
            <a:endParaRPr lang="en-US" sz="1600" b="1">
              <a:solidFill>
                <a:srgbClr val="000000"/>
              </a:solidFill>
            </a:endParaRPr>
          </a:p>
          <a:p>
            <a:pPr marL="342892" indent="-342892" algn="l">
              <a:buFont typeface="Arial" panose="020b0604020202020204" pitchFamily="34" charset="0"/>
              <a:buChar char="•"/>
            </a:pPr>
            <a:endParaRPr lang="en-US" sz="1600">
              <a:solidFill>
                <a:srgbClr val="000000"/>
              </a:solidFill>
            </a:endParaRPr>
          </a:p>
        </p:txBody>
      </p:sp>
      <p:pic>
        <p:nvPicPr>
          <p:cNvPr id="6" name="Picture 5">
            <a:extLst>
              <a:ext uri="{FF2B5EF4-FFF2-40B4-BE49-F238E27FC236}">
                <a16:creationId xmlns:a16="http://schemas.microsoft.com/office/drawing/2014/main" id="{42BEAC26-14B8-4E2B-8026-703C1CE4B475}"/>
              </a:ext>
            </a:extLst>
          </p:cNvPr>
          <p:cNvPicPr>
            <a:picLocks noChangeAspect="1"/>
          </p:cNvPicPr>
          <p:nvPr/>
        </p:nvPicPr>
        <p:blipFill>
          <a:blip r:embed="rId3"/>
          <a:stretch>
            <a:fillRect/>
          </a:stretch>
        </p:blipFill>
        <p:spPr>
          <a:xfrm>
            <a:off x="5824540" y="1223169"/>
            <a:ext cx="1663157" cy="2500784"/>
          </a:xfrm>
          <a:prstGeom prst="rect">
            <a:avLst/>
          </a:prstGeom>
        </p:spPr>
      </p:pic>
      <p:pic>
        <p:nvPicPr>
          <p:cNvPr id="5" name="Picture 4">
            <a:extLst>
              <a:ext uri="{FF2B5EF4-FFF2-40B4-BE49-F238E27FC236}">
                <a16:creationId xmlns:a16="http://schemas.microsoft.com/office/drawing/2014/main" id="{563E78BE-4C5B-4338-8ABA-850FE58165A8}"/>
              </a:ext>
            </a:extLst>
          </p:cNvPr>
          <p:cNvPicPr>
            <a:picLocks noChangeAspect="1"/>
          </p:cNvPicPr>
          <p:nvPr/>
        </p:nvPicPr>
        <p:blipFill>
          <a:blip r:embed="rId4"/>
          <a:stretch>
            <a:fillRect/>
          </a:stretch>
        </p:blipFill>
        <p:spPr>
          <a:xfrm>
            <a:off x="5589317" y="3955794"/>
            <a:ext cx="2133600" cy="1417320"/>
          </a:xfrm>
          <a:prstGeom prst="rect">
            <a:avLst/>
          </a:prstGeom>
        </p:spPr>
      </p:pic>
      <p:sp>
        <p:nvSpPr>
          <p:cNvPr id="2" name="投影片編號版面配置區 1"/>
          <p:cNvSpPr>
            <a:spLocks noGrp="1"/>
          </p:cNvSpPr>
          <p:nvPr>
            <p:ph type="sldNum" sz="quarter" idx="12"/>
          </p:nvPr>
        </p:nvSpPr>
        <p:spPr/>
        <p:txBody>
          <a:bodyPr/>
          <a:lstStyle/>
          <a:p>
            <a:fld id="{4FAB73BC-B049-4115-A692-8D63A059BFB8}" type="slidenum">
              <a:rPr lang="en-US" smtClean="0"/>
              <a:t>837</a:t>
            </a:fld>
            <a:endParaRPr lang="en-US"/>
          </a:p>
        </p:txBody>
      </p:sp>
    </p:spTree>
    <p:extLst>
      <p:ext uri="{BB962C8B-B14F-4D97-AF65-F5344CB8AC3E}">
        <p14:creationId xmlns:p14="http://schemas.microsoft.com/office/powerpoint/2010/main" val="50384145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838.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noAutofit/>
          </a:bodyPr>
          <a:lstStyle/>
          <a:p>
            <a:pPr marL="169859" indent="-169859">
              <a:spcAft>
                <a:spcPts val="600"/>
              </a:spcAft>
              <a:buFont typeface="Wingdings" panose="05000000000000000000" pitchFamily="2" charset="2"/>
            </a:pPr>
            <a:r>
              <a:rPr lang="en-US" altLang="zh-TW" sz="2700"/>
              <a:t>29.1</a:t>
            </a:r>
            <a:r>
              <a:rPr lang="zh-TW" altLang="en-US" sz="2700" smtClean="0"/>
              <a:t>無線</a:t>
            </a:r>
            <a:r>
              <a:rPr lang="zh-TW" altLang="en-US" sz="2700"/>
              <a:t>簡介</a:t>
            </a:r>
            <a:br>
              <a:rPr lang="en-US" sz="2700"/>
            </a:br>
            <a:r>
              <a:rPr lang="en-US" altLang="zh-TW" sz="2700"/>
              <a:t>802.11 </a:t>
            </a:r>
            <a:r>
              <a:rPr lang="zh-TW" altLang="en-US" sz="2700"/>
              <a:t>標準</a:t>
            </a:r>
          </a:p>
        </p:txBody>
      </p:sp>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440065" y="1589087"/>
            <a:ext cx="7913516" cy="284163"/>
          </a:xfrm>
        </p:spPr>
        <p:txBody>
          <a:bodyPr/>
          <a:lstStyle/>
          <a:p>
            <a:pPr marL="0" lvl="1" indent="0">
              <a:lnSpc>
                <a:spcPct val="100000"/>
              </a:lnSpc>
              <a:spcAft>
                <a:spcPts val="600"/>
              </a:spcAft>
              <a:buSzPct val="90000"/>
              <a:buNone/>
            </a:pPr>
            <a:r>
              <a:rPr lang="en-US" altLang="zh-TW" sz="1600">
                <a:solidFill>
                  <a:srgbClr val="000000"/>
                </a:solidFill>
              </a:rPr>
              <a:t>802.11 WLAN </a:t>
            </a:r>
            <a:r>
              <a:rPr lang="zh-TW" altLang="en-US" sz="1600">
                <a:solidFill>
                  <a:srgbClr val="000000"/>
                </a:solidFill>
              </a:rPr>
              <a:t>標準定義無線電頻率如何用於無線連結。</a:t>
            </a:r>
          </a:p>
        </p:txBody>
      </p:sp>
      <p:graphicFrame>
        <p:nvGraphicFramePr>
          <p:cNvPr id="7" name="Content Placeholder 6">
            <a:extLst>
              <a:ext uri="{FF2B5EF4-FFF2-40B4-BE49-F238E27FC236}">
                <a16:creationId xmlns:a16="http://schemas.microsoft.com/office/drawing/2014/main" id="{943EF9E4-E8EF-49D5-BCA2-E3BCF72CD015}"/>
              </a:ext>
            </a:extLst>
          </p:cNvPr>
          <p:cNvGraphicFramePr/>
          <p:nvPr>
            <p:extLst/>
          </p:nvPr>
        </p:nvGraphicFramePr>
        <p:xfrm>
          <a:off x="440065" y="1955006"/>
          <a:ext cx="8237366" cy="3992722"/>
        </p:xfrm>
        <a:graphic>
          <a:graphicData uri="http://schemas.openxmlformats.org/drawingml/2006/table">
            <a:tbl>
              <a:tblPr firstRow="1" bandRow="1">
                <a:tableStyleId>{5C22544A-7EE6-4342-B048-85BDC9FD1C3A}</a:tableStyleId>
              </a:tblPr>
              <a:tblGrid>
                <a:gridCol w="1316711">
                  <a:extLst>
                    <a:ext uri="{9D8B030D-6E8A-4147-A177-3AD203B41FA5}">
                      <a16:colId xmlns:a16="http://schemas.microsoft.com/office/drawing/2014/main" val="3729139006"/>
                    </a:ext>
                  </a:extLst>
                </a:gridCol>
                <a:gridCol w="1691014">
                  <a:extLst>
                    <a:ext uri="{9D8B030D-6E8A-4147-A177-3AD203B41FA5}">
                      <a16:colId xmlns:a16="http://schemas.microsoft.com/office/drawing/2014/main" val="817269429"/>
                    </a:ext>
                  </a:extLst>
                </a:gridCol>
                <a:gridCol w="5229641">
                  <a:extLst>
                    <a:ext uri="{9D8B030D-6E8A-4147-A177-3AD203B41FA5}">
                      <a16:colId xmlns:a16="http://schemas.microsoft.com/office/drawing/2014/main" val="1988913492"/>
                    </a:ext>
                  </a:extLst>
                </a:gridCol>
              </a:tblGrid>
              <a:tr h="358145">
                <a:tc>
                  <a:txBody>
                    <a:bodyPr vert="horz" wrap="square"/>
                    <a:lstStyle/>
                    <a:p>
                      <a:pPr rtl="0"/>
                      <a:r>
                        <a:rPr lang="zh-TW" sz="1500">
                          <a:latin typeface="標楷體" pitchFamily="65" charset="-120"/>
                          <a:ea typeface="標楷體" panose="03000509000000000000" pitchFamily="65" charset="-120"/>
                        </a:rPr>
                        <a:t>IEEE 標準</a:t>
                      </a:r>
                    </a:p>
                  </a:txBody>
                  <a:tcPr/>
                </a:tc>
                <a:tc>
                  <a:txBody>
                    <a:bodyPr vert="horz" wrap="square"/>
                    <a:lstStyle/>
                    <a:p>
                      <a:pPr rtl="0"/>
                      <a:r>
                        <a:rPr lang="zh-TW" sz="1500">
                          <a:latin typeface="標楷體" pitchFamily="65" charset="-120"/>
                          <a:ea typeface="標楷體" panose="03000509000000000000" pitchFamily="65" charset="-120"/>
                        </a:rPr>
                        <a:t>無線電頻率</a:t>
                      </a:r>
                    </a:p>
                  </a:txBody>
                  <a:tcPr/>
                </a:tc>
                <a:tc>
                  <a:txBody>
                    <a:bodyPr vert="horz" wrap="square"/>
                    <a:lstStyle/>
                    <a:p>
                      <a:pPr rtl="0"/>
                      <a:r>
                        <a:rPr lang="zh-TW" sz="1500">
                          <a:latin typeface="標楷體" pitchFamily="65" charset="-120"/>
                          <a:ea typeface="標楷體" panose="03000509000000000000" pitchFamily="65" charset="-120"/>
                        </a:rPr>
                        <a:t>說明</a:t>
                      </a:r>
                    </a:p>
                  </a:txBody>
                  <a:tcPr/>
                </a:tc>
                <a:extLst>
                  <a:ext uri="{0D108BD9-81ED-4DB2-BD59-A6C34878D82A}">
                    <a16:rowId xmlns:a16="http://schemas.microsoft.com/office/drawing/2014/main" val="2583676789"/>
                  </a:ext>
                </a:extLst>
              </a:tr>
              <a:tr h="320040">
                <a:tc>
                  <a:txBody>
                    <a:bodyPr vert="horz" wrap="square"/>
                    <a:lstStyle/>
                    <a:p>
                      <a:pPr rtl="0"/>
                      <a:r>
                        <a:rPr lang="zh-TW" sz="1500">
                          <a:solidFill>
                            <a:srgbClr val="000000"/>
                          </a:solidFill>
                          <a:latin typeface="標楷體" pitchFamily="65" charset="-120"/>
                          <a:ea typeface="標楷體" panose="03000509000000000000" pitchFamily="65" charset="-120"/>
                        </a:rPr>
                        <a:t>802.11</a:t>
                      </a:r>
                    </a:p>
                  </a:txBody>
                  <a:tcPr/>
                </a:tc>
                <a:tc>
                  <a:txBody>
                    <a:bodyPr vert="horz" wrap="square"/>
                    <a:lstStyle/>
                    <a:p>
                      <a:pPr rtl="0"/>
                      <a:r>
                        <a:rPr lang="zh-TW" sz="1500">
                          <a:solidFill>
                            <a:srgbClr val="000000"/>
                          </a:solidFill>
                          <a:latin typeface="標楷體" pitchFamily="65" charset="-120"/>
                          <a:ea typeface="標楷體" panose="03000509000000000000" pitchFamily="65" charset="-120"/>
                        </a:rPr>
                        <a:t>2.4 GHz</a:t>
                      </a:r>
                    </a:p>
                  </a:txBody>
                  <a:tcPr/>
                </a:tc>
                <a:tc>
                  <a:txBody>
                    <a:bodyPr vert="horz" wrap="square"/>
                    <a:lstStyle/>
                    <a:p>
                      <a:pPr rtl="0"/>
                      <a:r>
                        <a:rPr lang="zh-TW" sz="1500">
                          <a:solidFill>
                            <a:srgbClr val="000000"/>
                          </a:solidFill>
                          <a:latin typeface="標楷體" pitchFamily="65" charset="-120"/>
                          <a:ea typeface="標楷體" panose="03000509000000000000" pitchFamily="65" charset="-120"/>
                        </a:rPr>
                        <a:t>資料傳輸速率高達 2 Mb/s</a:t>
                      </a:r>
                    </a:p>
                  </a:txBody>
                  <a:tcPr/>
                </a:tc>
                <a:extLst>
                  <a:ext uri="{0D108BD9-81ED-4DB2-BD59-A6C34878D82A}">
                    <a16:rowId xmlns:a16="http://schemas.microsoft.com/office/drawing/2014/main" val="3849654457"/>
                  </a:ext>
                </a:extLst>
              </a:tr>
              <a:tr h="548640">
                <a:tc>
                  <a:txBody>
                    <a:bodyPr vert="horz" wrap="square"/>
                    <a:lstStyle/>
                    <a:p>
                      <a:pPr marL="0" marR="0" lvl="0" indent="0" algn="l" defTabSz="685777" rtl="0" eaLnBrk="1" fontAlgn="auto" latinLnBrk="0" hangingPunct="1">
                        <a:lnSpc>
                          <a:spcPct val="100000"/>
                        </a:lnSpc>
                        <a:spcBef>
                          <a:spcPct val="0"/>
                        </a:spcBef>
                        <a:spcAft>
                          <a:spcPct val="0"/>
                        </a:spcAft>
                        <a:buClrTx/>
                        <a:buSzTx/>
                        <a:buFontTx/>
                        <a:buNone/>
                        <a:defRPr/>
                      </a:pPr>
                      <a:r>
                        <a:rPr lang="zh-TW" sz="1500">
                          <a:solidFill>
                            <a:srgbClr val="000000"/>
                          </a:solidFill>
                          <a:latin typeface="標楷體" pitchFamily="65" charset="-120"/>
                          <a:ea typeface="標楷體" panose="03000509000000000000" pitchFamily="65" charset="-120"/>
                        </a:rPr>
                        <a:t>802.11a</a:t>
                      </a:r>
                    </a:p>
                  </a:txBody>
                  <a:tcPr/>
                </a:tc>
                <a:tc>
                  <a:txBody>
                    <a:bodyPr vert="horz" wrap="square"/>
                    <a:lstStyle/>
                    <a:p>
                      <a:pPr marL="0" marR="0" lvl="0" indent="0" algn="l" defTabSz="685777" rtl="0" eaLnBrk="1" fontAlgn="auto" latinLnBrk="0" hangingPunct="1">
                        <a:lnSpc>
                          <a:spcPct val="100000"/>
                        </a:lnSpc>
                        <a:spcBef>
                          <a:spcPct val="0"/>
                        </a:spcBef>
                        <a:spcAft>
                          <a:spcPct val="0"/>
                        </a:spcAft>
                        <a:buClrTx/>
                        <a:buSzTx/>
                        <a:buFontTx/>
                        <a:buNone/>
                        <a:defRPr/>
                      </a:pPr>
                      <a:r>
                        <a:rPr lang="zh-TW" sz="1500">
                          <a:solidFill>
                            <a:srgbClr val="000000"/>
                          </a:solidFill>
                          <a:latin typeface="標楷體" pitchFamily="65" charset="-120"/>
                          <a:ea typeface="標楷體" panose="03000509000000000000" pitchFamily="65" charset="-120"/>
                        </a:rPr>
                        <a:t>5 GHz</a:t>
                      </a:r>
                    </a:p>
                  </a:txBody>
                  <a:tcPr/>
                </a:tc>
                <a:tc>
                  <a:txBody>
                    <a:bodyPr vert="horz" wrap="square"/>
                    <a:lstStyle/>
                    <a:p>
                      <a:pPr rtl="0"/>
                      <a:r>
                        <a:rPr lang="zh-TW" sz="1500">
                          <a:solidFill>
                            <a:srgbClr val="000000"/>
                          </a:solidFill>
                          <a:latin typeface="標楷體" pitchFamily="65" charset="-120"/>
                          <a:ea typeface="標楷體" panose="03000509000000000000" pitchFamily="65" charset="-120"/>
                        </a:rPr>
                        <a:t>資料傳輸速率高達 54 Mb/s</a:t>
                      </a:r>
                    </a:p>
                    <a:p>
                      <a:pPr rtl="0"/>
                      <a:r>
                        <a:rPr lang="zh-TW" sz="1500">
                          <a:solidFill>
                            <a:srgbClr val="000000"/>
                          </a:solidFill>
                          <a:latin typeface="標楷體" pitchFamily="65" charset="-120"/>
                          <a:ea typeface="標楷體" panose="03000509000000000000" pitchFamily="65" charset="-120"/>
                        </a:rPr>
                        <a:t>無法與 802.11b 或 802.11g 互通操作</a:t>
                      </a:r>
                    </a:p>
                  </a:txBody>
                  <a:tcPr/>
                </a:tc>
                <a:extLst>
                  <a:ext uri="{0D108BD9-81ED-4DB2-BD59-A6C34878D82A}">
                    <a16:rowId xmlns:a16="http://schemas.microsoft.com/office/drawing/2014/main" val="235735172"/>
                  </a:ext>
                </a:extLst>
              </a:tr>
              <a:tr h="571337">
                <a:tc>
                  <a:txBody>
                    <a:bodyPr vert="horz" wrap="square"/>
                    <a:lstStyle/>
                    <a:p>
                      <a:pPr marL="0" marR="0" lvl="0" indent="0" algn="l" defTabSz="685777" rtl="0" eaLnBrk="1" fontAlgn="auto" latinLnBrk="0" hangingPunct="1">
                        <a:lnSpc>
                          <a:spcPct val="100000"/>
                        </a:lnSpc>
                        <a:spcBef>
                          <a:spcPct val="0"/>
                        </a:spcBef>
                        <a:spcAft>
                          <a:spcPct val="0"/>
                        </a:spcAft>
                        <a:buClrTx/>
                        <a:buSzTx/>
                        <a:buFontTx/>
                        <a:buNone/>
                        <a:defRPr/>
                      </a:pPr>
                      <a:r>
                        <a:rPr lang="zh-TW" sz="1500">
                          <a:solidFill>
                            <a:srgbClr val="000000"/>
                          </a:solidFill>
                          <a:latin typeface="標楷體" pitchFamily="65" charset="-120"/>
                          <a:ea typeface="標楷體" panose="03000509000000000000" pitchFamily="65" charset="-120"/>
                        </a:rPr>
                        <a:t>802.11b</a:t>
                      </a:r>
                    </a:p>
                  </a:txBody>
                  <a:tcPr/>
                </a:tc>
                <a:tc>
                  <a:txBody>
                    <a:bodyPr vert="horz" wrap="square"/>
                    <a:lstStyle/>
                    <a:p>
                      <a:pPr marL="0" marR="0" lvl="0" indent="0" algn="l" defTabSz="685777" rtl="0" eaLnBrk="1" fontAlgn="auto" latinLnBrk="0" hangingPunct="1">
                        <a:lnSpc>
                          <a:spcPct val="100000"/>
                        </a:lnSpc>
                        <a:spcBef>
                          <a:spcPct val="0"/>
                        </a:spcBef>
                        <a:spcAft>
                          <a:spcPct val="0"/>
                        </a:spcAft>
                        <a:buClrTx/>
                        <a:buSzTx/>
                        <a:buFontTx/>
                        <a:buNone/>
                        <a:defRPr/>
                      </a:pPr>
                      <a:r>
                        <a:rPr lang="zh-TW" sz="1500">
                          <a:solidFill>
                            <a:srgbClr val="000000"/>
                          </a:solidFill>
                          <a:latin typeface="標楷體" pitchFamily="65" charset="-120"/>
                          <a:ea typeface="標楷體" panose="03000509000000000000" pitchFamily="65" charset="-120"/>
                        </a:rPr>
                        <a:t>2.4 GHz</a:t>
                      </a:r>
                    </a:p>
                  </a:txBody>
                  <a:tcPr/>
                </a:tc>
                <a:tc>
                  <a:txBody>
                    <a:bodyPr vert="horz" wrap="square"/>
                    <a:lstStyle/>
                    <a:p>
                      <a:pPr rtl="0"/>
                      <a:r>
                        <a:rPr lang="zh-TW" sz="1500">
                          <a:solidFill>
                            <a:srgbClr val="000000"/>
                          </a:solidFill>
                          <a:latin typeface="標楷體" pitchFamily="65" charset="-120"/>
                          <a:ea typeface="標楷體" panose="03000509000000000000" pitchFamily="65" charset="-120"/>
                        </a:rPr>
                        <a:t>資料傳輸速率高達 11 Mb/s</a:t>
                      </a:r>
                    </a:p>
                    <a:p>
                      <a:pPr rtl="0"/>
                      <a:r>
                        <a:rPr lang="zh-TW" sz="1500">
                          <a:solidFill>
                            <a:srgbClr val="000000"/>
                          </a:solidFill>
                          <a:latin typeface="標楷體" pitchFamily="65" charset="-120"/>
                          <a:ea typeface="標楷體" panose="03000509000000000000" pitchFamily="65" charset="-120"/>
                        </a:rPr>
                        <a:t>比 802.11a 更長的範圍，更能穿透建築結構</a:t>
                      </a:r>
                    </a:p>
                  </a:txBody>
                  <a:tcPr/>
                </a:tc>
                <a:extLst>
                  <a:ext uri="{0D108BD9-81ED-4DB2-BD59-A6C34878D82A}">
                    <a16:rowId xmlns:a16="http://schemas.microsoft.com/office/drawing/2014/main" val="1458107787"/>
                  </a:ext>
                </a:extLst>
              </a:tr>
              <a:tr h="548640">
                <a:tc>
                  <a:txBody>
                    <a:bodyPr vert="horz" wrap="square"/>
                    <a:lstStyle/>
                    <a:p>
                      <a:pPr marL="0" marR="0" lvl="0" indent="0" algn="l" defTabSz="685777" rtl="0" eaLnBrk="1" fontAlgn="auto" latinLnBrk="0" hangingPunct="1">
                        <a:lnSpc>
                          <a:spcPct val="100000"/>
                        </a:lnSpc>
                        <a:spcBef>
                          <a:spcPct val="0"/>
                        </a:spcBef>
                        <a:spcAft>
                          <a:spcPct val="0"/>
                        </a:spcAft>
                        <a:buClrTx/>
                        <a:buSzTx/>
                        <a:buFontTx/>
                        <a:buNone/>
                        <a:defRPr/>
                      </a:pPr>
                      <a:r>
                        <a:rPr lang="zh-TW" sz="1500">
                          <a:solidFill>
                            <a:srgbClr val="000000"/>
                          </a:solidFill>
                          <a:latin typeface="標楷體" pitchFamily="65" charset="-120"/>
                          <a:ea typeface="標楷體" panose="03000509000000000000" pitchFamily="65" charset="-120"/>
                        </a:rPr>
                        <a:t>802.11g</a:t>
                      </a:r>
                    </a:p>
                  </a:txBody>
                  <a:tcPr/>
                </a:tc>
                <a:tc>
                  <a:txBody>
                    <a:bodyPr vert="horz" wrap="square"/>
                    <a:lstStyle/>
                    <a:p>
                      <a:pPr marL="0" marR="0" lvl="0" indent="0" algn="l" defTabSz="685777" rtl="0" eaLnBrk="1" fontAlgn="auto" latinLnBrk="0" hangingPunct="1">
                        <a:lnSpc>
                          <a:spcPct val="100000"/>
                        </a:lnSpc>
                        <a:spcBef>
                          <a:spcPct val="0"/>
                        </a:spcBef>
                        <a:spcAft>
                          <a:spcPct val="0"/>
                        </a:spcAft>
                        <a:buClrTx/>
                        <a:buSzTx/>
                        <a:buFontTx/>
                        <a:buNone/>
                        <a:defRPr/>
                      </a:pPr>
                      <a:r>
                        <a:rPr lang="zh-TW" sz="1500">
                          <a:solidFill>
                            <a:srgbClr val="000000"/>
                          </a:solidFill>
                          <a:latin typeface="標楷體" pitchFamily="65" charset="-120"/>
                          <a:ea typeface="標楷體" panose="03000509000000000000" pitchFamily="65" charset="-120"/>
                        </a:rPr>
                        <a:t>2.4 GHz</a:t>
                      </a:r>
                    </a:p>
                  </a:txBody>
                  <a:tcPr/>
                </a:tc>
                <a:tc>
                  <a:txBody>
                    <a:bodyPr vert="horz" wrap="square"/>
                    <a:lstStyle/>
                    <a:p>
                      <a:pPr rtl="0"/>
                      <a:r>
                        <a:rPr lang="zh-TW" sz="1500">
                          <a:solidFill>
                            <a:srgbClr val="000000"/>
                          </a:solidFill>
                          <a:latin typeface="標楷體" pitchFamily="65" charset="-120"/>
                          <a:ea typeface="標楷體" panose="03000509000000000000" pitchFamily="65" charset="-120"/>
                        </a:rPr>
                        <a:t>資料傳輸速率高達 54 Mb/s</a:t>
                      </a:r>
                    </a:p>
                    <a:p>
                      <a:pPr rtl="0"/>
                      <a:r>
                        <a:rPr lang="zh-TW" sz="1500">
                          <a:solidFill>
                            <a:srgbClr val="000000"/>
                          </a:solidFill>
                          <a:latin typeface="標楷體" pitchFamily="65" charset="-120"/>
                          <a:ea typeface="標楷體" panose="03000509000000000000" pitchFamily="65" charset="-120"/>
                        </a:rPr>
                        <a:t>與 802.11b 向後相容</a:t>
                      </a:r>
                    </a:p>
                  </a:txBody>
                  <a:tcPr/>
                </a:tc>
                <a:extLst>
                  <a:ext uri="{0D108BD9-81ED-4DB2-BD59-A6C34878D82A}">
                    <a16:rowId xmlns:a16="http://schemas.microsoft.com/office/drawing/2014/main" val="2495454272"/>
                  </a:ext>
                </a:extLst>
              </a:tr>
              <a:tr h="548640">
                <a:tc>
                  <a:txBody>
                    <a:bodyPr vert="horz" wrap="square"/>
                    <a:lstStyle/>
                    <a:p>
                      <a:pPr marL="0" marR="0" lvl="0" indent="0" algn="l" defTabSz="685777" rtl="0" eaLnBrk="1" fontAlgn="auto" latinLnBrk="0" hangingPunct="1">
                        <a:lnSpc>
                          <a:spcPct val="100000"/>
                        </a:lnSpc>
                        <a:spcBef>
                          <a:spcPct val="0"/>
                        </a:spcBef>
                        <a:spcAft>
                          <a:spcPct val="0"/>
                        </a:spcAft>
                        <a:buClrTx/>
                        <a:buSzTx/>
                        <a:buFontTx/>
                        <a:buNone/>
                        <a:defRPr/>
                      </a:pPr>
                      <a:r>
                        <a:rPr lang="zh-TW" sz="1500">
                          <a:solidFill>
                            <a:srgbClr val="000000"/>
                          </a:solidFill>
                          <a:latin typeface="標楷體" pitchFamily="65" charset="-120"/>
                          <a:ea typeface="標楷體" panose="03000509000000000000" pitchFamily="65" charset="-120"/>
                        </a:rPr>
                        <a:t>802.11n</a:t>
                      </a:r>
                    </a:p>
                  </a:txBody>
                  <a:tcPr/>
                </a:tc>
                <a:tc>
                  <a:txBody>
                    <a:bodyPr vert="horz" wrap="square"/>
                    <a:lstStyle/>
                    <a:p>
                      <a:pPr marL="0" marR="0" lvl="0" indent="0" algn="l" defTabSz="685777" rtl="0" eaLnBrk="1" fontAlgn="auto" latinLnBrk="0" hangingPunct="1">
                        <a:lnSpc>
                          <a:spcPct val="100000"/>
                        </a:lnSpc>
                        <a:spcBef>
                          <a:spcPct val="0"/>
                        </a:spcBef>
                        <a:spcAft>
                          <a:spcPct val="0"/>
                        </a:spcAft>
                        <a:buClrTx/>
                        <a:buSzTx/>
                        <a:buFontTx/>
                        <a:buNone/>
                        <a:defRPr/>
                      </a:pPr>
                      <a:r>
                        <a:rPr lang="zh-TW" sz="1500">
                          <a:solidFill>
                            <a:srgbClr val="000000"/>
                          </a:solidFill>
                          <a:latin typeface="標楷體" pitchFamily="65" charset="-120"/>
                          <a:ea typeface="標楷體" panose="03000509000000000000" pitchFamily="65" charset="-120"/>
                        </a:rPr>
                        <a:t>2.4 和 5 GHz</a:t>
                      </a:r>
                    </a:p>
                  </a:txBody>
                  <a:tcPr/>
                </a:tc>
                <a:tc>
                  <a:txBody>
                    <a:bodyPr vert="horz" wrap="square"/>
                    <a:lstStyle/>
                    <a:p>
                      <a:pPr rtl="0"/>
                      <a:r>
                        <a:rPr lang="zh-TW" sz="1500">
                          <a:solidFill>
                            <a:srgbClr val="000000"/>
                          </a:solidFill>
                          <a:latin typeface="標楷體" pitchFamily="65" charset="-120"/>
                          <a:ea typeface="標楷體" panose="03000509000000000000" pitchFamily="65" charset="-120"/>
                        </a:rPr>
                        <a:t>資料傳輸速率每秒 150 — 600 Mb/s</a:t>
                      </a:r>
                    </a:p>
                    <a:p>
                      <a:pPr rtl="0"/>
                      <a:r>
                        <a:rPr lang="zh-TW" sz="1500">
                          <a:solidFill>
                            <a:srgbClr val="000000"/>
                          </a:solidFill>
                          <a:latin typeface="標楷體" pitchFamily="65" charset="-120"/>
                          <a:ea typeface="標楷體" panose="03000509000000000000" pitchFamily="65" charset="-120"/>
                        </a:rPr>
                        <a:t>需要採用 MIMO 技術的多個天線</a:t>
                      </a:r>
                    </a:p>
                  </a:txBody>
                  <a:tcPr/>
                </a:tc>
                <a:extLst>
                  <a:ext uri="{0D108BD9-81ED-4DB2-BD59-A6C34878D82A}">
                    <a16:rowId xmlns:a16="http://schemas.microsoft.com/office/drawing/2014/main" val="256317317"/>
                  </a:ext>
                </a:extLst>
              </a:tr>
              <a:tr h="548640">
                <a:tc>
                  <a:txBody>
                    <a:bodyPr vert="horz" wrap="square"/>
                    <a:lstStyle/>
                    <a:p>
                      <a:pPr marL="0" marR="0" lvl="0" indent="0" algn="l" defTabSz="685777" rtl="0" eaLnBrk="1" fontAlgn="auto" latinLnBrk="0" hangingPunct="1">
                        <a:lnSpc>
                          <a:spcPct val="100000"/>
                        </a:lnSpc>
                        <a:spcBef>
                          <a:spcPct val="0"/>
                        </a:spcBef>
                        <a:spcAft>
                          <a:spcPct val="0"/>
                        </a:spcAft>
                        <a:buClrTx/>
                        <a:buSzTx/>
                        <a:buFontTx/>
                        <a:buNone/>
                        <a:defRPr/>
                      </a:pPr>
                      <a:r>
                        <a:rPr lang="zh-TW" sz="1500">
                          <a:solidFill>
                            <a:srgbClr val="000000"/>
                          </a:solidFill>
                          <a:latin typeface="標楷體" pitchFamily="65" charset="-120"/>
                          <a:ea typeface="標楷體" panose="03000509000000000000" pitchFamily="65" charset="-120"/>
                        </a:rPr>
                        <a:t>802.11ac</a:t>
                      </a:r>
                    </a:p>
                  </a:txBody>
                  <a:tcPr/>
                </a:tc>
                <a:tc>
                  <a:txBody>
                    <a:bodyPr vert="horz" wrap="square"/>
                    <a:lstStyle/>
                    <a:p>
                      <a:pPr marL="0" marR="0" lvl="0" indent="0" algn="l" defTabSz="685777" rtl="0" eaLnBrk="1" fontAlgn="auto" latinLnBrk="0" hangingPunct="1">
                        <a:lnSpc>
                          <a:spcPct val="100000"/>
                        </a:lnSpc>
                        <a:spcBef>
                          <a:spcPct val="0"/>
                        </a:spcBef>
                        <a:spcAft>
                          <a:spcPct val="0"/>
                        </a:spcAft>
                        <a:buClrTx/>
                        <a:buSzTx/>
                        <a:buFontTx/>
                        <a:buNone/>
                        <a:defRPr/>
                      </a:pPr>
                      <a:r>
                        <a:rPr lang="zh-TW" sz="1500">
                          <a:solidFill>
                            <a:srgbClr val="000000"/>
                          </a:solidFill>
                          <a:latin typeface="標楷體" pitchFamily="65" charset="-120"/>
                          <a:ea typeface="標楷體" panose="03000509000000000000" pitchFamily="65" charset="-120"/>
                        </a:rPr>
                        <a:t>5 GHz</a:t>
                      </a:r>
                    </a:p>
                  </a:txBody>
                  <a:tcPr/>
                </a:tc>
                <a:tc>
                  <a:txBody>
                    <a:bodyPr vert="horz" wrap="square"/>
                    <a:lstStyle/>
                    <a:p>
                      <a:pPr marL="0" marR="0" lvl="0" indent="0" algn="l" defTabSz="685777" rtl="0" eaLnBrk="1" fontAlgn="auto" latinLnBrk="0" hangingPunct="1">
                        <a:lnSpc>
                          <a:spcPct val="100000"/>
                        </a:lnSpc>
                        <a:spcBef>
                          <a:spcPct val="0"/>
                        </a:spcBef>
                        <a:spcAft>
                          <a:spcPct val="0"/>
                        </a:spcAft>
                        <a:buClrTx/>
                        <a:buSzTx/>
                        <a:buFontTx/>
                        <a:buNone/>
                        <a:defRPr/>
                      </a:pPr>
                      <a:r>
                        <a:rPr lang="zh-TW" sz="1500">
                          <a:solidFill>
                            <a:srgbClr val="000000"/>
                          </a:solidFill>
                          <a:latin typeface="標楷體" pitchFamily="65" charset="-120"/>
                          <a:ea typeface="標楷體" panose="03000509000000000000" pitchFamily="65" charset="-120"/>
                        </a:rPr>
                        <a:t>資料傳輸速率每秒 450 Mb/s — 1.3 Gb/s</a:t>
                      </a:r>
                    </a:p>
                    <a:p>
                      <a:pPr marL="0" marR="0" lvl="0" indent="0" algn="l" defTabSz="685777" rtl="0" eaLnBrk="1" fontAlgn="auto" latinLnBrk="0" hangingPunct="1">
                        <a:lnSpc>
                          <a:spcPct val="100000"/>
                        </a:lnSpc>
                        <a:spcBef>
                          <a:spcPct val="0"/>
                        </a:spcBef>
                        <a:spcAft>
                          <a:spcPct val="0"/>
                        </a:spcAft>
                        <a:buClrTx/>
                        <a:buSzTx/>
                        <a:buFontTx/>
                        <a:buNone/>
                        <a:defRPr/>
                      </a:pPr>
                      <a:r>
                        <a:rPr lang="zh-TW" sz="1500">
                          <a:solidFill>
                            <a:srgbClr val="000000"/>
                          </a:solidFill>
                          <a:latin typeface="標楷體" pitchFamily="65" charset="-120"/>
                          <a:ea typeface="標楷體" panose="03000509000000000000" pitchFamily="65" charset="-120"/>
                        </a:rPr>
                        <a:t>最多支援八個天線</a:t>
                      </a:r>
                    </a:p>
                  </a:txBody>
                  <a:tcPr/>
                </a:tc>
                <a:extLst>
                  <a:ext uri="{0D108BD9-81ED-4DB2-BD59-A6C34878D82A}">
                    <a16:rowId xmlns:a16="http://schemas.microsoft.com/office/drawing/2014/main" val="705643232"/>
                  </a:ext>
                </a:extLst>
              </a:tr>
              <a:tr h="548640">
                <a:tc>
                  <a:txBody>
                    <a:bodyPr vert="horz" wrap="square"/>
                    <a:lstStyle/>
                    <a:p>
                      <a:pPr marL="0" marR="0" lvl="0" indent="0" algn="l" defTabSz="685777" rtl="0" eaLnBrk="1" fontAlgn="auto" latinLnBrk="0" hangingPunct="1">
                        <a:lnSpc>
                          <a:spcPct val="100000"/>
                        </a:lnSpc>
                        <a:spcBef>
                          <a:spcPct val="0"/>
                        </a:spcBef>
                        <a:spcAft>
                          <a:spcPct val="0"/>
                        </a:spcAft>
                        <a:buClrTx/>
                        <a:buSzTx/>
                        <a:buFontTx/>
                        <a:buNone/>
                        <a:defRPr/>
                      </a:pPr>
                      <a:r>
                        <a:rPr lang="zh-TW" sz="1500">
                          <a:solidFill>
                            <a:srgbClr val="000000"/>
                          </a:solidFill>
                          <a:latin typeface="標楷體" pitchFamily="65" charset="-120"/>
                          <a:ea typeface="標楷體" panose="03000509000000000000" pitchFamily="65" charset="-120"/>
                        </a:rPr>
                        <a:t>802.11ax</a:t>
                      </a:r>
                    </a:p>
                  </a:txBody>
                  <a:tcPr/>
                </a:tc>
                <a:tc>
                  <a:txBody>
                    <a:bodyPr vert="horz" wrap="square"/>
                    <a:lstStyle/>
                    <a:p>
                      <a:pPr marL="0" marR="0" lvl="0" indent="0" algn="l" defTabSz="685777" rtl="0" eaLnBrk="1" fontAlgn="auto" latinLnBrk="0" hangingPunct="1">
                        <a:lnSpc>
                          <a:spcPct val="100000"/>
                        </a:lnSpc>
                        <a:spcBef>
                          <a:spcPct val="0"/>
                        </a:spcBef>
                        <a:spcAft>
                          <a:spcPct val="0"/>
                        </a:spcAft>
                        <a:buClrTx/>
                        <a:buSzTx/>
                        <a:buFontTx/>
                        <a:buNone/>
                        <a:defRPr/>
                      </a:pPr>
                      <a:r>
                        <a:rPr lang="zh-TW" sz="1500">
                          <a:solidFill>
                            <a:srgbClr val="000000"/>
                          </a:solidFill>
                          <a:latin typeface="標楷體" pitchFamily="65" charset="-120"/>
                          <a:ea typeface="標楷體" panose="03000509000000000000" pitchFamily="65" charset="-120"/>
                        </a:rPr>
                        <a:t>2.4 和 5 GHz</a:t>
                      </a:r>
                    </a:p>
                  </a:txBody>
                  <a:tcPr/>
                </a:tc>
                <a:tc>
                  <a:txBody>
                    <a:bodyPr vert="horz" wrap="square"/>
                    <a:lstStyle/>
                    <a:p>
                      <a:pPr rtl="0"/>
                      <a:r>
                        <a:rPr lang="zh-TW" sz="1500">
                          <a:solidFill>
                            <a:srgbClr val="000000"/>
                          </a:solidFill>
                          <a:latin typeface="標楷體" pitchFamily="65" charset="-120"/>
                          <a:ea typeface="標楷體" panose="03000509000000000000" pitchFamily="65" charset="-120"/>
                        </a:rPr>
                        <a:t>高效率無線 (HEW)</a:t>
                      </a:r>
                    </a:p>
                    <a:p>
                      <a:pPr rtl="0"/>
                      <a:r>
                        <a:rPr lang="zh-TW" sz="1500">
                          <a:solidFill>
                            <a:srgbClr val="000000"/>
                          </a:solidFill>
                          <a:latin typeface="標楷體" pitchFamily="65" charset="-120"/>
                          <a:ea typeface="標楷體" panose="03000509000000000000" pitchFamily="65" charset="-120"/>
                        </a:rPr>
                        <a:t>可使用 1 GHz 和 7 GHz 頻率</a:t>
                      </a:r>
                    </a:p>
                  </a:txBody>
                  <a:tcPr/>
                </a:tc>
                <a:extLst>
                  <a:ext uri="{0D108BD9-81ED-4DB2-BD59-A6C34878D82A}">
                    <a16:rowId xmlns:a16="http://schemas.microsoft.com/office/drawing/2014/main" val="798378294"/>
                  </a:ext>
                </a:extLst>
              </a:tr>
            </a:tbl>
          </a:graphicData>
        </a:graphic>
      </p:graphicFrame>
      <p:sp>
        <p:nvSpPr>
          <p:cNvPr id="2" name="投影片編號版面配置區 1"/>
          <p:cNvSpPr>
            <a:spLocks noGrp="1"/>
          </p:cNvSpPr>
          <p:nvPr>
            <p:ph type="sldNum" sz="quarter" idx="12"/>
          </p:nvPr>
        </p:nvSpPr>
        <p:spPr/>
        <p:txBody>
          <a:bodyPr/>
          <a:lstStyle/>
          <a:p>
            <a:fld id="{4FAB73BC-B049-4115-A692-8D63A059BFB8}" type="slidenum">
              <a:rPr lang="en-US" smtClean="0"/>
              <a:t>838</a:t>
            </a:fld>
            <a:endParaRPr lang="en-US"/>
          </a:p>
        </p:txBody>
      </p:sp>
    </p:spTree>
    <p:extLst>
      <p:ext uri="{BB962C8B-B14F-4D97-AF65-F5344CB8AC3E}">
        <p14:creationId xmlns:p14="http://schemas.microsoft.com/office/powerpoint/2010/main" val="322576349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839.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noAutofit/>
          </a:bodyPr>
          <a:lstStyle/>
          <a:p>
            <a:pPr marL="169859" indent="-169859">
              <a:spcAft>
                <a:spcPts val="600"/>
              </a:spcAft>
              <a:buFont typeface="Wingdings" panose="05000000000000000000" pitchFamily="2" charset="2"/>
            </a:pPr>
            <a:r>
              <a:rPr lang="en-US" altLang="zh-TW" sz="2700"/>
              <a:t>29.1</a:t>
            </a:r>
            <a:r>
              <a:rPr lang="zh-TW" altLang="en-US" sz="2700" smtClean="0"/>
              <a:t>無線</a:t>
            </a:r>
            <a:r>
              <a:rPr lang="zh-TW" altLang="en-US" sz="2700"/>
              <a:t>簡介</a:t>
            </a:r>
            <a:br>
              <a:rPr lang="en-US" sz="2700"/>
            </a:br>
            <a:r>
              <a:rPr lang="zh-TW" altLang="en-US" sz="2700"/>
              <a:t>無線電頻率</a:t>
            </a:r>
          </a:p>
        </p:txBody>
      </p:sp>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431973" y="1712670"/>
            <a:ext cx="7913516" cy="1239059"/>
          </a:xfrm>
        </p:spPr>
        <p:txBody>
          <a:bodyPr/>
          <a:lstStyle/>
          <a:p>
            <a:pPr marL="0" lvl="1" indent="0">
              <a:lnSpc>
                <a:spcPct val="100000"/>
              </a:lnSpc>
              <a:spcAft>
                <a:spcPts val="600"/>
              </a:spcAft>
              <a:buSzPct val="90000"/>
              <a:buNone/>
            </a:pPr>
            <a:r>
              <a:rPr lang="zh-TW" altLang="en-US" sz="1600">
                <a:solidFill>
                  <a:srgbClr val="000000"/>
                </a:solidFill>
              </a:rPr>
              <a:t>所有無線設備在電磁頻譜的範圍內運作。</a:t>
            </a:r>
            <a:r>
              <a:rPr lang="en-US" altLang="zh-TW" sz="1600">
                <a:solidFill>
                  <a:srgbClr val="000000"/>
                </a:solidFill>
              </a:rPr>
              <a:t>WLAN </a:t>
            </a:r>
            <a:r>
              <a:rPr lang="zh-TW" altLang="en-US" sz="1600">
                <a:solidFill>
                  <a:srgbClr val="000000"/>
                </a:solidFill>
              </a:rPr>
              <a:t>網路以 </a:t>
            </a:r>
            <a:r>
              <a:rPr lang="en-US" altLang="zh-TW" sz="1600">
                <a:solidFill>
                  <a:srgbClr val="000000"/>
                </a:solidFill>
              </a:rPr>
              <a:t>2.4 </a:t>
            </a:r>
            <a:r>
              <a:rPr lang="zh-TW" altLang="en-US" sz="1600">
                <a:solidFill>
                  <a:srgbClr val="000000"/>
                </a:solidFill>
              </a:rPr>
              <a:t>和 </a:t>
            </a:r>
            <a:r>
              <a:rPr lang="en-US" altLang="zh-TW" sz="1600">
                <a:solidFill>
                  <a:srgbClr val="000000"/>
                </a:solidFill>
              </a:rPr>
              <a:t>5 GHz </a:t>
            </a:r>
            <a:r>
              <a:rPr lang="zh-TW" altLang="en-US" sz="1600">
                <a:solidFill>
                  <a:srgbClr val="000000"/>
                </a:solidFill>
              </a:rPr>
              <a:t>頻帶運作。</a:t>
            </a:r>
          </a:p>
          <a:p>
            <a:pPr lvl="1">
              <a:lnSpc>
                <a:spcPct val="85000"/>
              </a:lnSpc>
              <a:spcBef>
                <a:spcPct val="30000"/>
              </a:spcBef>
              <a:spcAft>
                <a:spcPts val="300"/>
              </a:spcAft>
              <a:buSzPct val="90000"/>
            </a:pPr>
            <a:r>
              <a:rPr lang="en-US" altLang="zh-TW" sz="1600">
                <a:solidFill>
                  <a:srgbClr val="000000"/>
                </a:solidFill>
              </a:rPr>
              <a:t>2.4 GHz (</a:t>
            </a:r>
            <a:r>
              <a:rPr lang="zh-TW" altLang="en-US" sz="1600">
                <a:solidFill>
                  <a:srgbClr val="000000"/>
                </a:solidFill>
              </a:rPr>
              <a:t>超高頻</a:t>
            </a:r>
            <a:r>
              <a:rPr lang="en-US" altLang="zh-TW" sz="1600">
                <a:solidFill>
                  <a:srgbClr val="000000"/>
                </a:solidFill>
              </a:rPr>
              <a:t>) — 802.11b/g/n/ax</a:t>
            </a:r>
          </a:p>
          <a:p>
            <a:pPr lvl="1">
              <a:lnSpc>
                <a:spcPct val="85000"/>
              </a:lnSpc>
              <a:spcBef>
                <a:spcPct val="30000"/>
              </a:spcBef>
              <a:spcAft>
                <a:spcPts val="300"/>
              </a:spcAft>
              <a:buSzPct val="90000"/>
            </a:pPr>
            <a:r>
              <a:rPr lang="en-US" altLang="zh-TW" sz="1600">
                <a:solidFill>
                  <a:srgbClr val="000000"/>
                </a:solidFill>
              </a:rPr>
              <a:t>5 GHz (SHF) - 802.11a/n/ac/ax</a:t>
            </a:r>
          </a:p>
        </p:txBody>
      </p:sp>
      <p:pic>
        <p:nvPicPr>
          <p:cNvPr id="2" name="Picture 1">
            <a:extLst>
              <a:ext uri="{FF2B5EF4-FFF2-40B4-BE49-F238E27FC236}">
                <a16:creationId xmlns:a16="http://schemas.microsoft.com/office/drawing/2014/main" id="{09CC3460-9779-49AD-8799-DC8EB8867E9D}"/>
              </a:ext>
            </a:extLst>
          </p:cNvPr>
          <p:cNvPicPr>
            <a:picLocks noChangeAspect="1"/>
          </p:cNvPicPr>
          <p:nvPr/>
        </p:nvPicPr>
        <p:blipFill>
          <a:blip r:embed="rId3"/>
          <a:stretch>
            <a:fillRect/>
          </a:stretch>
        </p:blipFill>
        <p:spPr>
          <a:xfrm>
            <a:off x="1316336" y="3154929"/>
            <a:ext cx="5848141" cy="2448385"/>
          </a:xfrm>
          <a:prstGeom prst="rect">
            <a:avLst/>
          </a:prstGeom>
        </p:spPr>
      </p:pic>
      <p:sp>
        <p:nvSpPr>
          <p:cNvPr id="5" name="投影片編號版面配置區 4"/>
          <p:cNvSpPr>
            <a:spLocks noGrp="1"/>
          </p:cNvSpPr>
          <p:nvPr>
            <p:ph type="sldNum" sz="quarter" idx="12"/>
          </p:nvPr>
        </p:nvSpPr>
        <p:spPr/>
        <p:txBody>
          <a:bodyPr/>
          <a:lstStyle/>
          <a:p>
            <a:fld id="{4FAB73BC-B049-4115-A692-8D63A059BFB8}" type="slidenum">
              <a:rPr lang="en-US" smtClean="0"/>
              <a:t>839</a:t>
            </a:fld>
            <a:endParaRPr lang="en-US"/>
          </a:p>
        </p:txBody>
      </p:sp>
    </p:spTree>
    <p:extLst>
      <p:ext uri="{BB962C8B-B14F-4D97-AF65-F5344CB8AC3E}">
        <p14:creationId xmlns:p14="http://schemas.microsoft.com/office/powerpoint/2010/main" val="421448868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84.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8194" name="Rectangle 2"/>
          <p:cNvSpPr>
            <a:spLocks noGrp="1" noChangeArrowheads="1"/>
          </p:cNvSpPr>
          <p:nvPr>
            <p:ph type="title"/>
          </p:nvPr>
        </p:nvSpPr>
        <p:spPr/>
        <p:txBody>
          <a:bodyPr>
            <a:normAutofit/>
          </a:bodyPr>
          <a:lstStyle/>
          <a:p>
            <a:pPr rtl="0"/>
            <a:r>
              <a:rPr lang="en-US" altLang="zh-TW" sz="3000" smtClean="0"/>
              <a:t>3.1</a:t>
            </a:r>
            <a:r>
              <a:rPr lang="zh-TW" altLang="en-US" sz="3000" smtClean="0"/>
              <a:t>規則</a:t>
            </a:r>
            <a:r>
              <a:rPr lang="en-US" altLang="zh-TW" sz="3000"/>
              <a:t>-</a:t>
            </a:r>
            <a:r>
              <a:rPr lang="zh-TW" altLang="en-US" sz="3000"/>
              <a:t>規則建立 </a:t>
            </a:r>
            <a:r>
              <a:rPr lang="en-US" altLang="zh-TW" sz="3000"/>
              <a:t>(</a:t>
            </a:r>
            <a:r>
              <a:rPr lang="zh-TW" altLang="en-US" sz="3000"/>
              <a:t>續</a:t>
            </a:r>
            <a:r>
              <a:rPr lang="en-US" altLang="zh-TW" sz="3000"/>
              <a:t>) </a:t>
            </a:r>
          </a:p>
        </p:txBody>
      </p:sp>
      <p:sp>
        <p:nvSpPr>
          <p:cNvPr id="8195" name="Rectangle 6"/>
          <p:cNvSpPr>
            <a:spLocks noGrp="1" noChangeArrowheads="1"/>
          </p:cNvSpPr>
          <p:nvPr>
            <p:ph idx="1"/>
          </p:nvPr>
        </p:nvSpPr>
        <p:spPr>
          <a:xfrm>
            <a:off x="100859" y="1715697"/>
            <a:ext cx="8853286" cy="1827604"/>
          </a:xfrm>
        </p:spPr>
        <p:txBody>
          <a:bodyPr>
            <a:noAutofit/>
          </a:bodyPr>
          <a:lstStyle/>
          <a:p>
            <a:pPr marL="0" indent="0">
              <a:buNone/>
            </a:pPr>
            <a:r>
              <a:rPr lang="zh-TW" altLang="en-US" sz="2600"/>
              <a:t>通訊協定必須考慮下列需求：</a:t>
            </a:r>
          </a:p>
          <a:p>
            <a:pPr lvl="1" rtl="0"/>
            <a:r>
              <a:rPr lang="zh-TW" altLang="en-US" sz="2600"/>
              <a:t>標識出發送方和接收方</a:t>
            </a:r>
          </a:p>
          <a:p>
            <a:pPr lvl="1" rtl="0"/>
            <a:r>
              <a:rPr lang="zh-TW" altLang="en-US" sz="2600"/>
              <a:t>通用語言和語法</a:t>
            </a:r>
          </a:p>
          <a:p>
            <a:pPr lvl="1" rtl="0"/>
            <a:r>
              <a:rPr lang="zh-TW" altLang="en-US" sz="2600"/>
              <a:t>傳遞的速度和時間</a:t>
            </a:r>
          </a:p>
          <a:p>
            <a:pPr lvl="1" rtl="0"/>
            <a:r>
              <a:rPr lang="zh-TW" altLang="en-US" sz="2600"/>
              <a:t>證實或確認要求</a:t>
            </a:r>
          </a:p>
          <a:p>
            <a:pPr lvl="1"/>
            <a:endParaRPr lang="en-US" sz="3000"/>
          </a:p>
        </p:txBody>
      </p:sp>
      <p:sp>
        <p:nvSpPr>
          <p:cNvPr id="2" name="投影片編號版面配置區 1"/>
          <p:cNvSpPr>
            <a:spLocks noGrp="1"/>
          </p:cNvSpPr>
          <p:nvPr>
            <p:ph type="sldNum" sz="quarter" idx="4"/>
          </p:nvPr>
        </p:nvSpPr>
        <p:spPr/>
        <p:txBody>
          <a:bodyPr/>
          <a:lstStyle/>
          <a:p>
            <a:pPr defTabSz="385754">
              <a:defRPr/>
            </a:pPr>
            <a:fld id="{2F5CCB13-0A32-4557-88E9-079F0C330695}" type="slidenum">
              <a:rPr lang="en-US" kern="0" smtClean="0">
                <a:solidFill>
                  <a:srgbClr val="595959"/>
                </a:solidFill>
              </a:rPr>
              <a:pPr defTabSz="385754">
                <a:defRPr/>
              </a:pPr>
              <a:t>84</a:t>
            </a:fld>
            <a:endParaRPr lang="en-US" kern="0">
              <a:solidFill>
                <a:srgbClr val="595959"/>
              </a:solidFill>
            </a:endParaRPr>
          </a:p>
        </p:txBody>
      </p:sp>
    </p:spTree>
    <p:extLst>
      <p:ext uri="{BB962C8B-B14F-4D97-AF65-F5344CB8AC3E}">
        <p14:creationId xmlns:p14="http://schemas.microsoft.com/office/powerpoint/2010/main" val="1513808509"/>
      </p:ext>
    </p:extLst>
  </p:cSld>
  <p:clrMapOvr>
    <a:masterClrMapping/>
  </p:clrMapOvr>
  <p:transition spd="slow">
    <p:wipe/>
  </p:transition>
  <p:timing/>
</p:sld>
</file>

<file path=ppt/slides/slide840.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noAutofit/>
          </a:bodyPr>
          <a:lstStyle/>
          <a:p>
            <a:pPr marL="169859" indent="-169859">
              <a:spcAft>
                <a:spcPts val="600"/>
              </a:spcAft>
              <a:buFont typeface="Wingdings" panose="05000000000000000000" pitchFamily="2" charset="2"/>
            </a:pPr>
            <a:r>
              <a:rPr lang="en-US" altLang="zh-TW" sz="2700"/>
              <a:t>29.1</a:t>
            </a:r>
            <a:r>
              <a:rPr lang="zh-TW" altLang="en-US" sz="2700" smtClean="0"/>
              <a:t>無線</a:t>
            </a:r>
            <a:r>
              <a:rPr lang="zh-TW" altLang="en-US" sz="2700"/>
              <a:t>簡介</a:t>
            </a:r>
            <a:br>
              <a:rPr lang="en-US" sz="2700"/>
            </a:br>
            <a:r>
              <a:rPr lang="zh-TW" altLang="en-US" sz="2700"/>
              <a:t>無線標準組織</a:t>
            </a:r>
          </a:p>
        </p:txBody>
      </p:sp>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431973" y="1712669"/>
            <a:ext cx="7913516" cy="2946114"/>
          </a:xfrm>
        </p:spPr>
        <p:txBody>
          <a:bodyPr/>
          <a:lstStyle/>
          <a:p>
            <a:pPr marL="0" lvl="1" indent="0">
              <a:lnSpc>
                <a:spcPct val="100000"/>
              </a:lnSpc>
              <a:spcAft>
                <a:spcPts val="600"/>
              </a:spcAft>
              <a:buSzPct val="90000"/>
              <a:buNone/>
            </a:pPr>
            <a:r>
              <a:rPr lang="zh-TW" altLang="en-US" sz="1600">
                <a:solidFill>
                  <a:srgbClr val="000000"/>
                </a:solidFill>
              </a:rPr>
              <a:t>標準可確保不同製造商製造的裝置之間的互通性。在國際上，影響 </a:t>
            </a:r>
            <a:r>
              <a:rPr lang="en-US" altLang="zh-TW" sz="1600">
                <a:solidFill>
                  <a:srgbClr val="000000"/>
                </a:solidFill>
              </a:rPr>
              <a:t>WLAN </a:t>
            </a:r>
            <a:r>
              <a:rPr lang="zh-TW" altLang="en-US" sz="1600">
                <a:solidFill>
                  <a:srgbClr val="000000"/>
                </a:solidFill>
              </a:rPr>
              <a:t>標準的三個組織： </a:t>
            </a:r>
          </a:p>
          <a:p>
            <a:pPr lvl="1">
              <a:lnSpc>
                <a:spcPct val="85000"/>
              </a:lnSpc>
              <a:spcBef>
                <a:spcPct val="30000"/>
              </a:spcBef>
              <a:spcAft>
                <a:spcPts val="300"/>
              </a:spcAft>
              <a:buSzPct val="90000"/>
            </a:pPr>
            <a:r>
              <a:rPr lang="zh-TW" altLang="en-US" sz="1600" b="1">
                <a:solidFill>
                  <a:srgbClr val="000000"/>
                </a:solidFill>
              </a:rPr>
              <a:t>國際電信聯盟 </a:t>
            </a:r>
            <a:r>
              <a:rPr lang="en-US" altLang="zh-TW" sz="1600" b="1">
                <a:solidFill>
                  <a:srgbClr val="000000"/>
                </a:solidFill>
              </a:rPr>
              <a:t>(ITU) </a:t>
            </a:r>
            <a:r>
              <a:rPr lang="en-US" altLang="zh-TW" sz="1600">
                <a:solidFill>
                  <a:srgbClr val="000000"/>
                </a:solidFill>
              </a:rPr>
              <a:t>— </a:t>
            </a:r>
            <a:r>
              <a:rPr lang="zh-TW" altLang="en-US" sz="1600">
                <a:solidFill>
                  <a:srgbClr val="000000"/>
                </a:solidFill>
              </a:rPr>
              <a:t>規範無線電頻譜和衛星軌道的分配。 </a:t>
            </a:r>
          </a:p>
          <a:p>
            <a:pPr lvl="1">
              <a:lnSpc>
                <a:spcPct val="85000"/>
              </a:lnSpc>
              <a:spcBef>
                <a:spcPct val="30000"/>
              </a:spcBef>
              <a:spcAft>
                <a:spcPts val="300"/>
              </a:spcAft>
              <a:buSzPct val="90000"/>
            </a:pPr>
            <a:r>
              <a:rPr lang="zh-TW" altLang="en-US" sz="1600" b="1">
                <a:solidFill>
                  <a:srgbClr val="000000"/>
                </a:solidFill>
              </a:rPr>
              <a:t>電機電子工程師學會 </a:t>
            </a:r>
            <a:r>
              <a:rPr lang="en-US" altLang="zh-TW" sz="1600" b="1">
                <a:solidFill>
                  <a:srgbClr val="000000"/>
                </a:solidFill>
              </a:rPr>
              <a:t>(IEEE)</a:t>
            </a:r>
            <a:r>
              <a:rPr lang="en-US" altLang="zh-TW" sz="1600">
                <a:solidFill>
                  <a:srgbClr val="000000"/>
                </a:solidFill>
              </a:rPr>
              <a:t>— </a:t>
            </a:r>
            <a:r>
              <a:rPr lang="zh-TW" altLang="en-US" sz="1600">
                <a:solidFill>
                  <a:srgbClr val="000000"/>
                </a:solidFill>
              </a:rPr>
              <a:t>指定如何調節無線電頻率以攜帶資訊。使用 </a:t>
            </a:r>
            <a:r>
              <a:rPr lang="en-US" altLang="zh-TW" sz="1600">
                <a:solidFill>
                  <a:srgbClr val="000000"/>
                </a:solidFill>
              </a:rPr>
              <a:t>IEEE 802 LAN/MAN </a:t>
            </a:r>
            <a:r>
              <a:rPr lang="zh-TW" altLang="en-US" sz="1600">
                <a:solidFill>
                  <a:srgbClr val="000000"/>
                </a:solidFill>
              </a:rPr>
              <a:t>系列標準，維持區域和大都會區域網路 </a:t>
            </a:r>
            <a:r>
              <a:rPr lang="en-US" altLang="zh-TW" sz="1600">
                <a:solidFill>
                  <a:srgbClr val="000000"/>
                </a:solidFill>
              </a:rPr>
              <a:t>(MAN) </a:t>
            </a:r>
            <a:r>
              <a:rPr lang="zh-TW" altLang="en-US" sz="1600">
                <a:solidFill>
                  <a:srgbClr val="000000"/>
                </a:solidFill>
              </a:rPr>
              <a:t>的標準。 </a:t>
            </a:r>
            <a:r>
              <a:rPr lang="zh-TW" altLang="en-US" sz="1600" b="1">
                <a:solidFill>
                  <a:srgbClr val="000000"/>
                </a:solidFill>
              </a:rPr>
              <a:t> </a:t>
            </a:r>
          </a:p>
          <a:p>
            <a:pPr lvl="1">
              <a:lnSpc>
                <a:spcPct val="85000"/>
              </a:lnSpc>
              <a:spcBef>
                <a:spcPct val="30000"/>
              </a:spcBef>
              <a:spcAft>
                <a:spcPts val="300"/>
              </a:spcAft>
              <a:buSzPct val="90000"/>
            </a:pPr>
            <a:r>
              <a:rPr lang="en-US" altLang="zh-TW" sz="1600" b="1">
                <a:solidFill>
                  <a:srgbClr val="000000"/>
                </a:solidFill>
              </a:rPr>
              <a:t>Wi-Fi </a:t>
            </a:r>
            <a:r>
              <a:rPr lang="zh-TW" altLang="en-US" sz="1600" b="1">
                <a:solidFill>
                  <a:srgbClr val="000000"/>
                </a:solidFill>
              </a:rPr>
              <a:t>聯盟</a:t>
            </a:r>
            <a:r>
              <a:rPr lang="en-US" altLang="zh-TW" sz="1600">
                <a:solidFill>
                  <a:srgbClr val="000000"/>
                </a:solidFill>
              </a:rPr>
              <a:t>— </a:t>
            </a:r>
            <a:r>
              <a:rPr lang="zh-TW" altLang="en-US" sz="1600">
                <a:solidFill>
                  <a:srgbClr val="000000"/>
                </a:solidFill>
              </a:rPr>
              <a:t>促進無線區域網路的成長和接受度。它是供應商的聯盟，其目標是提高基於 </a:t>
            </a:r>
            <a:r>
              <a:rPr lang="en-US" altLang="zh-TW" sz="1600">
                <a:solidFill>
                  <a:srgbClr val="000000"/>
                </a:solidFill>
              </a:rPr>
              <a:t>802.11 </a:t>
            </a:r>
            <a:r>
              <a:rPr lang="zh-TW" altLang="en-US" sz="1600">
                <a:solidFill>
                  <a:srgbClr val="000000"/>
                </a:solidFill>
              </a:rPr>
              <a:t>標準</a:t>
            </a:r>
            <a:r>
              <a:rPr lang="zh-TW" altLang="en-US" sz="1600" b="1">
                <a:solidFill>
                  <a:srgbClr val="000000"/>
                </a:solidFill>
              </a:rPr>
              <a:t>的產品的互通性</a:t>
            </a:r>
          </a:p>
        </p:txBody>
      </p:sp>
      <p:sp>
        <p:nvSpPr>
          <p:cNvPr id="2" name="投影片編號版面配置區 1"/>
          <p:cNvSpPr>
            <a:spLocks noGrp="1"/>
          </p:cNvSpPr>
          <p:nvPr>
            <p:ph type="sldNum" sz="quarter" idx="12"/>
          </p:nvPr>
        </p:nvSpPr>
        <p:spPr/>
        <p:txBody>
          <a:bodyPr/>
          <a:lstStyle/>
          <a:p>
            <a:fld id="{4FAB73BC-B049-4115-A692-8D63A059BFB8}" type="slidenum">
              <a:rPr lang="en-US" smtClean="0"/>
              <a:t>840</a:t>
            </a:fld>
            <a:endParaRPr lang="en-US"/>
          </a:p>
        </p:txBody>
      </p:sp>
    </p:spTree>
    <p:extLst>
      <p:ext uri="{BB962C8B-B14F-4D97-AF65-F5344CB8AC3E}">
        <p14:creationId xmlns:p14="http://schemas.microsoft.com/office/powerpoint/2010/main" val="265651168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841.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noAutofit/>
          </a:bodyPr>
          <a:lstStyle/>
          <a:p>
            <a:pPr marL="169859" indent="-169859">
              <a:spcAft>
                <a:spcPts val="600"/>
              </a:spcAft>
              <a:buFont typeface="Wingdings" panose="05000000000000000000" pitchFamily="2" charset="2"/>
            </a:pPr>
            <a:r>
              <a:rPr lang="en-US" altLang="zh-TW" sz="2700"/>
              <a:t>29</a:t>
            </a:r>
            <a:r>
              <a:rPr lang="zh-TW" altLang="zh-TW" sz="2700"/>
              <a:t>.</a:t>
            </a:r>
            <a:r>
              <a:rPr lang="en-US" altLang="zh-TW" sz="2700"/>
              <a:t>2WLAN </a:t>
            </a:r>
            <a:r>
              <a:rPr lang="zh-TW" altLang="en-US" sz="2700"/>
              <a:t>元件</a:t>
            </a:r>
            <a:br>
              <a:rPr lang="en-US" sz="2700"/>
            </a:br>
            <a:r>
              <a:rPr lang="zh-TW" altLang="en-US" sz="2700"/>
              <a:t>無線 </a:t>
            </a:r>
            <a:r>
              <a:rPr lang="en-US" altLang="zh-TW" sz="2700"/>
              <a:t>NIC</a:t>
            </a:r>
          </a:p>
        </p:txBody>
      </p:sp>
      <p:sp>
        <p:nvSpPr>
          <p:cNvPr id="6" name="Content Placeholder 3">
            <a:extLst>
              <a:ext uri="{FF2B5EF4-FFF2-40B4-BE49-F238E27FC236}">
                <a16:creationId xmlns:a16="http://schemas.microsoft.com/office/drawing/2014/main" id="{4003F5F5-7654-47FE-8245-0FE364DE3A10}"/>
              </a:ext>
            </a:extLst>
          </p:cNvPr>
          <p:cNvSpPr>
            <a:spLocks noGrp="1"/>
          </p:cNvSpPr>
          <p:nvPr>
            <p:ph idx="1"/>
          </p:nvPr>
        </p:nvSpPr>
        <p:spPr>
          <a:xfrm>
            <a:off x="431800" y="1892301"/>
            <a:ext cx="4140200" cy="3073400"/>
          </a:xfrm>
        </p:spPr>
        <p:txBody>
          <a:bodyPr/>
          <a:lstStyle/>
          <a:p>
            <a:pPr marL="0" indent="0" algn="l" defTabSz="684196" fontAlgn="base">
              <a:spcBef>
                <a:spcPts val="600"/>
              </a:spcBef>
              <a:spcAft>
                <a:spcPts val="600"/>
              </a:spcAft>
              <a:buClr>
                <a:schemeClr val="tx2"/>
              </a:buClr>
              <a:buSzPct val="90000"/>
            </a:pPr>
            <a:r>
              <a:rPr lang="zh-TW" altLang="en-US" sz="1600">
                <a:solidFill>
                  <a:srgbClr val="000000"/>
                </a:solidFill>
              </a:rPr>
              <a:t>為了無線通信，筆記型電腦，平板電腦，智慧型手機，甚至是最新的汽車，已包含整合無線電發射器</a:t>
            </a:r>
            <a:r>
              <a:rPr lang="en-US" altLang="zh-TW" sz="1600">
                <a:solidFill>
                  <a:srgbClr val="000000"/>
                </a:solidFill>
              </a:rPr>
              <a:t>/</a:t>
            </a:r>
            <a:r>
              <a:rPr lang="zh-TW" altLang="en-US" sz="1600">
                <a:solidFill>
                  <a:srgbClr val="000000"/>
                </a:solidFill>
              </a:rPr>
              <a:t>接收器的無線 </a:t>
            </a:r>
            <a:r>
              <a:rPr lang="en-US" altLang="zh-TW" sz="1600">
                <a:solidFill>
                  <a:srgbClr val="000000"/>
                </a:solidFill>
              </a:rPr>
              <a:t>NIC</a:t>
            </a:r>
            <a:r>
              <a:rPr lang="zh-TW" altLang="en-US" sz="1600">
                <a:solidFill>
                  <a:srgbClr val="000000"/>
                </a:solidFill>
              </a:rPr>
              <a:t>。</a:t>
            </a:r>
          </a:p>
          <a:p>
            <a:pPr marL="0" indent="0" algn="l" defTabSz="684196" fontAlgn="base">
              <a:spcBef>
                <a:spcPts val="600"/>
              </a:spcBef>
              <a:spcAft>
                <a:spcPts val="600"/>
              </a:spcAft>
              <a:buClr>
                <a:schemeClr val="tx2"/>
              </a:buClr>
              <a:buSzPct val="90000"/>
            </a:pPr>
            <a:r>
              <a:rPr lang="zh-TW" altLang="en-US" sz="1600">
                <a:solidFill>
                  <a:srgbClr val="000000"/>
                </a:solidFill>
              </a:rPr>
              <a:t>如果裝置沒有整合式無線 </a:t>
            </a:r>
            <a:r>
              <a:rPr lang="en-US" altLang="zh-TW" sz="1600">
                <a:solidFill>
                  <a:srgbClr val="000000"/>
                </a:solidFill>
              </a:rPr>
              <a:t>NIC</a:t>
            </a:r>
            <a:r>
              <a:rPr lang="zh-TW" altLang="en-US" sz="1600">
                <a:solidFill>
                  <a:srgbClr val="000000"/>
                </a:solidFill>
              </a:rPr>
              <a:t>，則可以使用 </a:t>
            </a:r>
            <a:r>
              <a:rPr lang="en-US" altLang="zh-TW" sz="1600">
                <a:solidFill>
                  <a:srgbClr val="000000"/>
                </a:solidFill>
              </a:rPr>
              <a:t>USB </a:t>
            </a:r>
            <a:r>
              <a:rPr lang="zh-TW" altLang="en-US" sz="1600">
                <a:solidFill>
                  <a:srgbClr val="000000"/>
                </a:solidFill>
              </a:rPr>
              <a:t>無線介面卡。</a:t>
            </a:r>
          </a:p>
          <a:p>
            <a:pPr marL="0" indent="0" algn="l" defTabSz="684196" fontAlgn="base">
              <a:spcBef>
                <a:spcPts val="600"/>
              </a:spcBef>
              <a:spcAft>
                <a:spcPts val="600"/>
              </a:spcAft>
              <a:buClr>
                <a:schemeClr val="tx2"/>
              </a:buClr>
              <a:buSzPct val="90000"/>
            </a:pPr>
            <a:endParaRPr lang="en-US" sz="1600">
              <a:solidFill>
                <a:srgbClr val="000000"/>
              </a:solidFill>
            </a:endParaRPr>
          </a:p>
          <a:p>
            <a:pPr marL="488998" lvl="2" indent="-342892">
              <a:buFont typeface="Arial" panose="020b0604020202020204" pitchFamily="34" charset="0"/>
              <a:buChar char="•"/>
            </a:pPr>
            <a:endParaRPr lang="en-US" sz="200">
              <a:solidFill>
                <a:srgbClr val="000000"/>
              </a:solidFill>
            </a:endParaRPr>
          </a:p>
          <a:p>
            <a:pPr marL="342892" indent="-342892" algn="l">
              <a:buFont typeface="Arial" panose="020b0604020202020204" pitchFamily="34" charset="0"/>
              <a:buChar char="•"/>
            </a:pPr>
            <a:endParaRPr lang="en-US" sz="1600">
              <a:solidFill>
                <a:srgbClr val="000000"/>
              </a:solidFill>
            </a:endParaRPr>
          </a:p>
          <a:p>
            <a:pPr marL="0" indent="0" algn="l"/>
            <a:endParaRPr lang="en-US" sz="1600">
              <a:solidFill>
                <a:srgbClr val="000000"/>
              </a:solidFill>
            </a:endParaRPr>
          </a:p>
          <a:p>
            <a:pPr marL="342892" indent="-342892" algn="l">
              <a:buFont typeface="Arial" panose="020b0604020202020204" pitchFamily="34" charset="0"/>
              <a:buChar char="•"/>
            </a:pPr>
            <a:endParaRPr lang="en-US" sz="1600">
              <a:solidFill>
                <a:srgbClr val="000000"/>
              </a:solidFill>
            </a:endParaRPr>
          </a:p>
        </p:txBody>
      </p:sp>
      <p:pic>
        <p:nvPicPr>
          <p:cNvPr id="2" name="Picture 1">
            <a:extLst>
              <a:ext uri="{FF2B5EF4-FFF2-40B4-BE49-F238E27FC236}">
                <a16:creationId xmlns:a16="http://schemas.microsoft.com/office/drawing/2014/main" id="{DD2501A0-D7A6-4CBC-8591-0D7178F2CBF6}"/>
              </a:ext>
            </a:extLst>
          </p:cNvPr>
          <p:cNvPicPr>
            <a:picLocks noChangeAspect="1"/>
          </p:cNvPicPr>
          <p:nvPr/>
        </p:nvPicPr>
        <p:blipFill>
          <a:blip r:embed="rId3"/>
          <a:stretch>
            <a:fillRect/>
          </a:stretch>
        </p:blipFill>
        <p:spPr>
          <a:xfrm>
            <a:off x="5200651" y="1892301"/>
            <a:ext cx="3511550" cy="2376149"/>
          </a:xfrm>
          <a:prstGeom prst="rect">
            <a:avLst/>
          </a:prstGeom>
        </p:spPr>
      </p:pic>
      <p:sp>
        <p:nvSpPr>
          <p:cNvPr id="4" name="投影片編號版面配置區 3"/>
          <p:cNvSpPr>
            <a:spLocks noGrp="1"/>
          </p:cNvSpPr>
          <p:nvPr>
            <p:ph type="sldNum" sz="quarter" idx="12"/>
          </p:nvPr>
        </p:nvSpPr>
        <p:spPr/>
        <p:txBody>
          <a:bodyPr/>
          <a:lstStyle/>
          <a:p>
            <a:fld id="{4FAB73BC-B049-4115-A692-8D63A059BFB8}" type="slidenum">
              <a:rPr lang="en-US" smtClean="0"/>
              <a:t>841</a:t>
            </a:fld>
            <a:endParaRPr lang="en-US"/>
          </a:p>
        </p:txBody>
      </p:sp>
    </p:spTree>
    <p:extLst>
      <p:ext uri="{BB962C8B-B14F-4D97-AF65-F5344CB8AC3E}">
        <p14:creationId xmlns:p14="http://schemas.microsoft.com/office/powerpoint/2010/main" val="37176838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842.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noAutofit/>
          </a:bodyPr>
          <a:lstStyle/>
          <a:p>
            <a:pPr marL="169859" indent="-169859">
              <a:spcAft>
                <a:spcPts val="600"/>
              </a:spcAft>
              <a:buFont typeface="Wingdings" panose="05000000000000000000" pitchFamily="2" charset="2"/>
            </a:pPr>
            <a:r>
              <a:rPr lang="en-US" altLang="zh-TW" sz="2700"/>
              <a:t>29</a:t>
            </a:r>
            <a:r>
              <a:rPr lang="zh-TW" altLang="zh-TW" sz="2700"/>
              <a:t>.</a:t>
            </a:r>
            <a:r>
              <a:rPr lang="en-US" altLang="zh-TW" sz="2700" smtClean="0"/>
              <a:t>2WLAN </a:t>
            </a:r>
            <a:r>
              <a:rPr lang="zh-TW" altLang="en-US" sz="2700"/>
              <a:t>元件</a:t>
            </a:r>
            <a:br>
              <a:rPr lang="en-US" sz="2700"/>
            </a:br>
            <a:r>
              <a:rPr lang="zh-TW" altLang="en-US" sz="2700"/>
              <a:t>無線家用路由器</a:t>
            </a:r>
          </a:p>
        </p:txBody>
      </p:sp>
      <p:sp>
        <p:nvSpPr>
          <p:cNvPr id="6" name="Content Placeholder 3">
            <a:extLst>
              <a:ext uri="{FF2B5EF4-FFF2-40B4-BE49-F238E27FC236}">
                <a16:creationId xmlns:a16="http://schemas.microsoft.com/office/drawing/2014/main" id="{4003F5F5-7654-47FE-8245-0FE364DE3A10}"/>
              </a:ext>
            </a:extLst>
          </p:cNvPr>
          <p:cNvSpPr>
            <a:spLocks noGrp="1"/>
          </p:cNvSpPr>
          <p:nvPr>
            <p:ph idx="1"/>
          </p:nvPr>
        </p:nvSpPr>
        <p:spPr>
          <a:xfrm>
            <a:off x="431800" y="1892301"/>
            <a:ext cx="4140200" cy="3073400"/>
          </a:xfrm>
        </p:spPr>
        <p:txBody>
          <a:bodyPr/>
          <a:lstStyle/>
          <a:p>
            <a:pPr marL="0" indent="0" algn="l" defTabSz="684196" fontAlgn="base">
              <a:spcBef>
                <a:spcPts val="600"/>
              </a:spcBef>
              <a:spcAft>
                <a:spcPts val="600"/>
              </a:spcAft>
              <a:buClr>
                <a:schemeClr val="tx2"/>
              </a:buClr>
              <a:buSzPct val="90000"/>
            </a:pPr>
            <a:r>
              <a:rPr lang="zh-TW" altLang="en-US" sz="1600">
                <a:solidFill>
                  <a:srgbClr val="000000"/>
                </a:solidFill>
              </a:rPr>
              <a:t>家庭使用者通常會使用小型無線路由器來互連無線裝置。</a:t>
            </a:r>
          </a:p>
          <a:p>
            <a:pPr marL="0" indent="0" algn="l" defTabSz="684196" fontAlgn="base">
              <a:spcBef>
                <a:spcPts val="600"/>
              </a:spcBef>
              <a:spcAft>
                <a:spcPts val="600"/>
              </a:spcAft>
              <a:buClr>
                <a:schemeClr val="tx2"/>
              </a:buClr>
              <a:buSzPct val="90000"/>
            </a:pPr>
            <a:r>
              <a:rPr lang="zh-TW" altLang="en-US" sz="1600">
                <a:solidFill>
                  <a:srgbClr val="000000"/>
                </a:solidFill>
              </a:rPr>
              <a:t>無線路由器的功能如下：</a:t>
            </a:r>
          </a:p>
          <a:p>
            <a:pPr marL="73083" lvl="1" indent="0">
              <a:spcAft>
                <a:spcPts val="600"/>
              </a:spcAft>
              <a:buSzPct val="90000"/>
            </a:pPr>
            <a:r>
              <a:rPr lang="zh-TW" b="1">
                <a:solidFill>
                  <a:srgbClr val="000000"/>
                </a:solidFill>
              </a:rPr>
              <a:t>存取點 </a:t>
            </a:r>
            <a:r>
              <a:rPr lang="zh-TW">
                <a:solidFill>
                  <a:srgbClr val="000000"/>
                </a:solidFill>
              </a:rPr>
              <a:t>— 提供有線存取</a:t>
            </a:r>
          </a:p>
          <a:p>
            <a:pPr marL="73083" lvl="1" indent="0">
              <a:spcAft>
                <a:spcPts val="600"/>
              </a:spcAft>
              <a:buSzPct val="90000"/>
            </a:pPr>
            <a:r>
              <a:rPr lang="zh-TW" b="1">
                <a:solidFill>
                  <a:srgbClr val="000000"/>
                </a:solidFill>
              </a:rPr>
              <a:t>交換器 </a:t>
            </a:r>
            <a:r>
              <a:rPr lang="zh-TW">
                <a:solidFill>
                  <a:srgbClr val="000000"/>
                </a:solidFill>
              </a:rPr>
              <a:t>— 互連有線裝置</a:t>
            </a:r>
          </a:p>
          <a:p>
            <a:pPr marL="73083" lvl="1" indent="0">
              <a:spcAft>
                <a:spcPts val="600"/>
              </a:spcAft>
              <a:buSzPct val="90000"/>
            </a:pPr>
            <a:r>
              <a:rPr lang="zh-TW" b="1">
                <a:solidFill>
                  <a:srgbClr val="000000"/>
                </a:solidFill>
              </a:rPr>
              <a:t>路由器 </a:t>
            </a:r>
            <a:r>
              <a:rPr lang="zh-TW" altLang="zh-TW">
                <a:solidFill>
                  <a:srgbClr val="000000"/>
                </a:solidFill>
              </a:rPr>
              <a:t>—</a:t>
            </a:r>
            <a:r>
              <a:rPr lang="en-US" altLang="zh-TW">
                <a:solidFill>
                  <a:srgbClr val="000000"/>
                </a:solidFill>
              </a:rPr>
              <a:t> </a:t>
            </a:r>
            <a:r>
              <a:rPr lang="zh-TW">
                <a:solidFill>
                  <a:srgbClr val="000000"/>
                </a:solidFill>
              </a:rPr>
              <a:t>提供其他網路和網際網路的預設閘道</a:t>
            </a:r>
          </a:p>
          <a:p>
            <a:pPr marL="0" indent="0" algn="l" defTabSz="684196" fontAlgn="base">
              <a:spcBef>
                <a:spcPts val="600"/>
              </a:spcBef>
              <a:spcAft>
                <a:spcPts val="600"/>
              </a:spcAft>
              <a:buClr>
                <a:schemeClr val="tx2"/>
              </a:buClr>
              <a:buSzPct val="90000"/>
            </a:pPr>
            <a:endParaRPr lang="en-US" sz="1600">
              <a:solidFill>
                <a:srgbClr val="000000"/>
              </a:solidFill>
            </a:endParaRPr>
          </a:p>
          <a:p>
            <a:pPr marL="488998" lvl="2" indent="-342892">
              <a:buFont typeface="Arial" panose="020b0604020202020204" pitchFamily="34" charset="0"/>
              <a:buChar char="•"/>
            </a:pPr>
            <a:endParaRPr lang="en-US" sz="200">
              <a:solidFill>
                <a:srgbClr val="000000"/>
              </a:solidFill>
            </a:endParaRPr>
          </a:p>
          <a:p>
            <a:pPr marL="342892" indent="-342892" algn="l">
              <a:buFont typeface="Arial" panose="020b0604020202020204" pitchFamily="34" charset="0"/>
              <a:buChar char="•"/>
            </a:pPr>
            <a:endParaRPr lang="en-US" sz="1600">
              <a:solidFill>
                <a:srgbClr val="000000"/>
              </a:solidFill>
            </a:endParaRPr>
          </a:p>
          <a:p>
            <a:pPr marL="0" indent="0" algn="l"/>
            <a:endParaRPr lang="en-US" sz="1600">
              <a:solidFill>
                <a:srgbClr val="000000"/>
              </a:solidFill>
            </a:endParaRPr>
          </a:p>
          <a:p>
            <a:pPr marL="342892" indent="-342892" algn="l">
              <a:buFont typeface="Arial" panose="020b0604020202020204" pitchFamily="34" charset="0"/>
              <a:buChar char="•"/>
            </a:pPr>
            <a:endParaRPr lang="en-US" sz="1600">
              <a:solidFill>
                <a:srgbClr val="000000"/>
              </a:solidFill>
            </a:endParaRPr>
          </a:p>
        </p:txBody>
      </p:sp>
      <p:pic>
        <p:nvPicPr>
          <p:cNvPr id="5" name="Picture 4">
            <a:extLst>
              <a:ext uri="{FF2B5EF4-FFF2-40B4-BE49-F238E27FC236}">
                <a16:creationId xmlns:a16="http://schemas.microsoft.com/office/drawing/2014/main" id="{35A8C0D2-BFDB-4636-B2AA-80305C85BC0A}"/>
              </a:ext>
            </a:extLst>
          </p:cNvPr>
          <p:cNvPicPr>
            <a:picLocks noChangeAspect="1"/>
          </p:cNvPicPr>
          <p:nvPr/>
        </p:nvPicPr>
        <p:blipFill>
          <a:blip r:embed="rId3"/>
          <a:stretch>
            <a:fillRect/>
          </a:stretch>
        </p:blipFill>
        <p:spPr>
          <a:xfrm flipH="1">
            <a:off x="5454086" y="2481263"/>
            <a:ext cx="2891403" cy="1895475"/>
          </a:xfrm>
          <a:prstGeom prst="rect">
            <a:avLst/>
          </a:prstGeom>
        </p:spPr>
      </p:pic>
      <p:sp>
        <p:nvSpPr>
          <p:cNvPr id="2" name="投影片編號版面配置區 1"/>
          <p:cNvSpPr>
            <a:spLocks noGrp="1"/>
          </p:cNvSpPr>
          <p:nvPr>
            <p:ph type="sldNum" sz="quarter" idx="12"/>
          </p:nvPr>
        </p:nvSpPr>
        <p:spPr/>
        <p:txBody>
          <a:bodyPr/>
          <a:lstStyle/>
          <a:p>
            <a:fld id="{4FAB73BC-B049-4115-A692-8D63A059BFB8}" type="slidenum">
              <a:rPr lang="en-US" smtClean="0"/>
              <a:t>842</a:t>
            </a:fld>
            <a:endParaRPr lang="en-US"/>
          </a:p>
        </p:txBody>
      </p:sp>
    </p:spTree>
    <p:extLst>
      <p:ext uri="{BB962C8B-B14F-4D97-AF65-F5344CB8AC3E}">
        <p14:creationId xmlns:p14="http://schemas.microsoft.com/office/powerpoint/2010/main" val="143038590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843.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noAutofit/>
          </a:bodyPr>
          <a:lstStyle/>
          <a:p>
            <a:pPr marL="169859" indent="-169859">
              <a:spcAft>
                <a:spcPts val="600"/>
              </a:spcAft>
              <a:buFont typeface="Wingdings" panose="05000000000000000000" pitchFamily="2" charset="2"/>
            </a:pPr>
            <a:r>
              <a:rPr lang="en-US" altLang="zh-TW" sz="2700"/>
              <a:t>WLAN </a:t>
            </a:r>
            <a:r>
              <a:rPr lang="zh-TW" altLang="en-US" sz="2700"/>
              <a:t>元件</a:t>
            </a:r>
            <a:br>
              <a:rPr lang="en-US" sz="2700"/>
            </a:br>
            <a:r>
              <a:rPr lang="zh-TW" altLang="en-US" sz="2700"/>
              <a:t>無線存取點</a:t>
            </a:r>
          </a:p>
        </p:txBody>
      </p:sp>
      <p:sp>
        <p:nvSpPr>
          <p:cNvPr id="6" name="Content Placeholder 3">
            <a:extLst>
              <a:ext uri="{FF2B5EF4-FFF2-40B4-BE49-F238E27FC236}">
                <a16:creationId xmlns:a16="http://schemas.microsoft.com/office/drawing/2014/main" id="{4003F5F5-7654-47FE-8245-0FE364DE3A10}"/>
              </a:ext>
            </a:extLst>
          </p:cNvPr>
          <p:cNvSpPr>
            <a:spLocks noGrp="1"/>
          </p:cNvSpPr>
          <p:nvPr>
            <p:ph idx="1"/>
          </p:nvPr>
        </p:nvSpPr>
        <p:spPr>
          <a:xfrm>
            <a:off x="431800" y="1892301"/>
            <a:ext cx="4140200" cy="3073400"/>
          </a:xfrm>
        </p:spPr>
        <p:txBody>
          <a:bodyPr/>
          <a:lstStyle/>
          <a:p>
            <a:pPr marL="0" indent="0" algn="l" defTabSz="684196" fontAlgn="base">
              <a:spcBef>
                <a:spcPts val="600"/>
              </a:spcBef>
              <a:spcAft>
                <a:spcPts val="600"/>
              </a:spcAft>
              <a:buClr>
                <a:schemeClr val="tx2"/>
              </a:buClr>
              <a:buSzPct val="90000"/>
            </a:pPr>
            <a:r>
              <a:rPr lang="zh-TW" altLang="en-US" sz="1600">
                <a:solidFill>
                  <a:srgbClr val="000000"/>
                </a:solidFill>
              </a:rPr>
              <a:t>無線用戶端會使用其無線 </a:t>
            </a:r>
            <a:r>
              <a:rPr lang="en-US" altLang="zh-TW" sz="1600">
                <a:solidFill>
                  <a:srgbClr val="000000"/>
                </a:solidFill>
              </a:rPr>
              <a:t>NIC </a:t>
            </a:r>
            <a:r>
              <a:rPr lang="zh-TW" altLang="en-US" sz="1600">
                <a:solidFill>
                  <a:srgbClr val="000000"/>
                </a:solidFill>
              </a:rPr>
              <a:t>來探索附近的存取點 </a:t>
            </a:r>
            <a:r>
              <a:rPr lang="en-US" altLang="zh-TW" sz="1600">
                <a:solidFill>
                  <a:srgbClr val="000000"/>
                </a:solidFill>
              </a:rPr>
              <a:t>(AP)</a:t>
            </a:r>
            <a:r>
              <a:rPr lang="zh-TW" altLang="en-US" sz="1600">
                <a:solidFill>
                  <a:srgbClr val="000000"/>
                </a:solidFill>
              </a:rPr>
              <a:t>。</a:t>
            </a:r>
          </a:p>
          <a:p>
            <a:pPr marL="0" indent="0" algn="l" defTabSz="684196" fontAlgn="base">
              <a:spcBef>
                <a:spcPts val="600"/>
              </a:spcBef>
              <a:spcAft>
                <a:spcPts val="600"/>
              </a:spcAft>
              <a:buClr>
                <a:schemeClr val="tx2"/>
              </a:buClr>
              <a:buSzPct val="90000"/>
            </a:pPr>
            <a:r>
              <a:rPr lang="zh-TW" altLang="en-US" sz="1600">
                <a:solidFill>
                  <a:srgbClr val="000000"/>
                </a:solidFill>
              </a:rPr>
              <a:t>然後，用戶端會嘗試與 </a:t>
            </a:r>
            <a:r>
              <a:rPr lang="en-US" altLang="zh-TW" sz="1600">
                <a:solidFill>
                  <a:srgbClr val="000000"/>
                </a:solidFill>
              </a:rPr>
              <a:t>AP </a:t>
            </a:r>
            <a:r>
              <a:rPr lang="zh-TW" altLang="en-US" sz="1600">
                <a:solidFill>
                  <a:srgbClr val="000000"/>
                </a:solidFill>
              </a:rPr>
              <a:t>建立關聯和驗證。</a:t>
            </a:r>
          </a:p>
          <a:p>
            <a:pPr marL="0" indent="0" algn="l" defTabSz="684196" fontAlgn="base">
              <a:spcBef>
                <a:spcPts val="600"/>
              </a:spcBef>
              <a:spcAft>
                <a:spcPts val="600"/>
              </a:spcAft>
              <a:buClr>
                <a:schemeClr val="tx2"/>
              </a:buClr>
              <a:buSzPct val="90000"/>
            </a:pPr>
            <a:r>
              <a:rPr lang="zh-TW" altLang="en-US" sz="1600">
                <a:solidFill>
                  <a:srgbClr val="000000"/>
                </a:solidFill>
              </a:rPr>
              <a:t>通過驗證後，無線使用者可以存取網路資源。</a:t>
            </a:r>
          </a:p>
          <a:p>
            <a:pPr marL="488998" lvl="2" indent="-342892">
              <a:buFont typeface="Arial" panose="020b0604020202020204" pitchFamily="34" charset="0"/>
              <a:buChar char="•"/>
            </a:pPr>
            <a:endParaRPr lang="en-US" sz="200">
              <a:solidFill>
                <a:srgbClr val="000000"/>
              </a:solidFill>
            </a:endParaRPr>
          </a:p>
          <a:p>
            <a:pPr marL="342892" indent="-342892" algn="l">
              <a:buFont typeface="Arial" panose="020b0604020202020204" pitchFamily="34" charset="0"/>
              <a:buChar char="•"/>
            </a:pPr>
            <a:endParaRPr lang="en-US" sz="1600">
              <a:solidFill>
                <a:srgbClr val="000000"/>
              </a:solidFill>
            </a:endParaRPr>
          </a:p>
          <a:p>
            <a:pPr marL="0" indent="0" algn="l"/>
            <a:endParaRPr lang="en-US" sz="1600">
              <a:solidFill>
                <a:srgbClr val="000000"/>
              </a:solidFill>
            </a:endParaRPr>
          </a:p>
          <a:p>
            <a:pPr marL="342892" indent="-342892" algn="l">
              <a:buFont typeface="Arial" panose="020b0604020202020204" pitchFamily="34" charset="0"/>
              <a:buChar char="•"/>
            </a:pPr>
            <a:endParaRPr lang="en-US" sz="1600">
              <a:solidFill>
                <a:srgbClr val="000000"/>
              </a:solidFill>
            </a:endParaRPr>
          </a:p>
        </p:txBody>
      </p:sp>
      <p:pic>
        <p:nvPicPr>
          <p:cNvPr id="2" name="Picture 1">
            <a:extLst>
              <a:ext uri="{FF2B5EF4-FFF2-40B4-BE49-F238E27FC236}">
                <a16:creationId xmlns:a16="http://schemas.microsoft.com/office/drawing/2014/main" id="{729FB420-8A3E-4E9B-88B2-6BEE25FE1B95}"/>
              </a:ext>
            </a:extLst>
          </p:cNvPr>
          <p:cNvPicPr>
            <a:picLocks noChangeAspect="1"/>
          </p:cNvPicPr>
          <p:nvPr/>
        </p:nvPicPr>
        <p:blipFill>
          <a:blip r:embed="rId3"/>
          <a:stretch>
            <a:fillRect/>
          </a:stretch>
        </p:blipFill>
        <p:spPr>
          <a:xfrm>
            <a:off x="5331920" y="1892300"/>
            <a:ext cx="3259954" cy="2286000"/>
          </a:xfrm>
          <a:prstGeom prst="rect">
            <a:avLst/>
          </a:prstGeom>
        </p:spPr>
      </p:pic>
      <p:sp>
        <p:nvSpPr>
          <p:cNvPr id="7" name="Rectangle 6">
            <a:extLst>
              <a:ext uri="{FF2B5EF4-FFF2-40B4-BE49-F238E27FC236}">
                <a16:creationId xmlns:a16="http://schemas.microsoft.com/office/drawing/2014/main" id="{6894DCB4-3AD6-48A0-AF26-0058899C8C3E}"/>
              </a:ext>
            </a:extLst>
          </p:cNvPr>
          <p:cNvSpPr/>
          <p:nvPr/>
        </p:nvSpPr>
        <p:spPr>
          <a:xfrm>
            <a:off x="5766812" y="4178301"/>
            <a:ext cx="2578677" cy="307777"/>
          </a:xfrm>
          <a:prstGeom prst="rect">
            <a:avLst/>
          </a:prstGeom>
        </p:spPr>
        <p:txBody>
          <a:bodyPr wrap="square">
            <a:spAutoFit/>
          </a:bodyPr>
          <a:lstStyle/>
          <a:p>
            <a:pPr rtl="0"/>
            <a:r>
              <a:rPr lang="zh-TW" altLang="en-US" sz="1400">
                <a:solidFill>
                  <a:srgbClr val="000000"/>
                </a:solidFill>
                <a:latin typeface="CiscoSans"/>
              </a:rPr>
              <a:t>思科 </a:t>
            </a:r>
            <a:r>
              <a:rPr lang="en-US" altLang="zh-TW" sz="1400">
                <a:solidFill>
                  <a:srgbClr val="000000"/>
                </a:solidFill>
                <a:latin typeface="CiscoSans"/>
              </a:rPr>
              <a:t>Meraki Go </a:t>
            </a:r>
            <a:r>
              <a:rPr lang="zh-TW" altLang="en-US" sz="1400">
                <a:solidFill>
                  <a:srgbClr val="000000"/>
                </a:solidFill>
                <a:latin typeface="CiscoSans"/>
              </a:rPr>
              <a:t>無線存取點</a:t>
            </a:r>
          </a:p>
        </p:txBody>
      </p:sp>
      <p:sp>
        <p:nvSpPr>
          <p:cNvPr id="4" name="投影片編號版面配置區 3"/>
          <p:cNvSpPr>
            <a:spLocks noGrp="1"/>
          </p:cNvSpPr>
          <p:nvPr>
            <p:ph type="sldNum" sz="quarter" idx="12"/>
          </p:nvPr>
        </p:nvSpPr>
        <p:spPr/>
        <p:txBody>
          <a:bodyPr/>
          <a:lstStyle/>
          <a:p>
            <a:fld id="{4FAB73BC-B049-4115-A692-8D63A059BFB8}" type="slidenum">
              <a:rPr lang="en-US" smtClean="0"/>
              <a:t>843</a:t>
            </a:fld>
            <a:endParaRPr lang="en-US"/>
          </a:p>
        </p:txBody>
      </p:sp>
    </p:spTree>
    <p:extLst>
      <p:ext uri="{BB962C8B-B14F-4D97-AF65-F5344CB8AC3E}">
        <p14:creationId xmlns:p14="http://schemas.microsoft.com/office/powerpoint/2010/main" val="219996219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844.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noAutofit/>
          </a:bodyPr>
          <a:lstStyle/>
          <a:p>
            <a:pPr marL="169859" indent="-169859">
              <a:spcAft>
                <a:spcPts val="600"/>
              </a:spcAft>
              <a:buFont typeface="Wingdings" panose="05000000000000000000" pitchFamily="2" charset="2"/>
            </a:pPr>
            <a:r>
              <a:rPr lang="en-US" altLang="zh-TW" sz="2700"/>
              <a:t>29</a:t>
            </a:r>
            <a:r>
              <a:rPr lang="zh-TW" altLang="zh-TW" sz="2700"/>
              <a:t>.</a:t>
            </a:r>
            <a:r>
              <a:rPr lang="en-US" altLang="zh-TW" sz="2700"/>
              <a:t>2</a:t>
            </a:r>
            <a:r>
              <a:rPr lang="zh-TW" altLang="en-US" sz="2700" smtClean="0"/>
              <a:t>無線</a:t>
            </a:r>
            <a:r>
              <a:rPr lang="zh-TW" altLang="en-US" sz="2700"/>
              <a:t>區域網路元件</a:t>
            </a:r>
            <a:br>
              <a:rPr lang="en-US" sz="2700"/>
            </a:br>
            <a:r>
              <a:rPr lang="en-US" altLang="zh-TW" sz="2700"/>
              <a:t>AP </a:t>
            </a:r>
            <a:r>
              <a:rPr lang="zh-TW" altLang="en-US" sz="2700"/>
              <a:t>類別</a:t>
            </a:r>
          </a:p>
        </p:txBody>
      </p:sp>
      <p:sp>
        <p:nvSpPr>
          <p:cNvPr id="6" name="Content Placeholder 3">
            <a:extLst>
              <a:ext uri="{FF2B5EF4-FFF2-40B4-BE49-F238E27FC236}">
                <a16:creationId xmlns:a16="http://schemas.microsoft.com/office/drawing/2014/main" id="{4003F5F5-7654-47FE-8245-0FE364DE3A10}"/>
              </a:ext>
            </a:extLst>
          </p:cNvPr>
          <p:cNvSpPr>
            <a:spLocks noGrp="1"/>
          </p:cNvSpPr>
          <p:nvPr>
            <p:ph idx="1"/>
          </p:nvPr>
        </p:nvSpPr>
        <p:spPr>
          <a:xfrm>
            <a:off x="472337" y="1628986"/>
            <a:ext cx="4264024" cy="3866617"/>
          </a:xfrm>
        </p:spPr>
        <p:txBody>
          <a:bodyPr/>
          <a:lstStyle/>
          <a:p>
            <a:pPr marL="0" indent="0" algn="l"/>
            <a:r>
              <a:rPr lang="en-US" altLang="zh-TW" sz="1600">
                <a:solidFill>
                  <a:srgbClr val="000000"/>
                </a:solidFill>
              </a:rPr>
              <a:t>AP </a:t>
            </a:r>
            <a:r>
              <a:rPr lang="zh-TW" altLang="en-US" sz="1600">
                <a:solidFill>
                  <a:srgbClr val="000000"/>
                </a:solidFill>
              </a:rPr>
              <a:t>可以被歸類為自主 </a:t>
            </a:r>
            <a:r>
              <a:rPr lang="en-US" altLang="zh-TW" sz="1600">
                <a:solidFill>
                  <a:srgbClr val="000000"/>
                </a:solidFill>
              </a:rPr>
              <a:t>AP </a:t>
            </a:r>
            <a:r>
              <a:rPr lang="zh-TW" altLang="en-US" sz="1600">
                <a:solidFill>
                  <a:srgbClr val="000000"/>
                </a:solidFill>
              </a:rPr>
              <a:t>或基於控制器型 </a:t>
            </a:r>
            <a:r>
              <a:rPr lang="en-US" altLang="zh-TW" sz="1600">
                <a:solidFill>
                  <a:srgbClr val="000000"/>
                </a:solidFill>
              </a:rPr>
              <a:t>AP</a:t>
            </a:r>
            <a:r>
              <a:rPr lang="zh-TW" altLang="en-US" sz="1600">
                <a:solidFill>
                  <a:srgbClr val="000000"/>
                </a:solidFill>
              </a:rPr>
              <a:t>。 </a:t>
            </a:r>
          </a:p>
          <a:p>
            <a:pPr marL="415975" lvl="1" indent="-342892">
              <a:buFont typeface="Arial" panose="020b0604020202020204" pitchFamily="34" charset="0"/>
              <a:buChar char="•"/>
            </a:pPr>
            <a:r>
              <a:rPr lang="zh-TW" altLang="en-US" sz="1600" b="1">
                <a:solidFill>
                  <a:srgbClr val="000000"/>
                </a:solidFill>
              </a:rPr>
              <a:t>自主 </a:t>
            </a:r>
            <a:r>
              <a:rPr lang="en-US" altLang="zh-TW" sz="1600" b="1">
                <a:solidFill>
                  <a:srgbClr val="000000"/>
                </a:solidFill>
              </a:rPr>
              <a:t>AP</a:t>
            </a:r>
            <a:r>
              <a:rPr lang="en-US" altLang="zh-TW" sz="1600">
                <a:solidFill>
                  <a:srgbClr val="000000"/>
                </a:solidFill>
              </a:rPr>
              <a:t>— </a:t>
            </a:r>
            <a:r>
              <a:rPr lang="zh-TW" altLang="en-US" sz="1600">
                <a:solidFill>
                  <a:srgbClr val="000000"/>
                </a:solidFill>
              </a:rPr>
              <a:t>透過指令行介面或 </a:t>
            </a:r>
            <a:r>
              <a:rPr lang="en-US" altLang="zh-TW" sz="1600">
                <a:solidFill>
                  <a:srgbClr val="000000"/>
                </a:solidFill>
              </a:rPr>
              <a:t>GUI </a:t>
            </a:r>
            <a:r>
              <a:rPr lang="zh-TW" altLang="en-US" sz="1600">
                <a:solidFill>
                  <a:srgbClr val="000000"/>
                </a:solidFill>
              </a:rPr>
              <a:t>設定的獨立裝置。每個自主的 </a:t>
            </a:r>
            <a:r>
              <a:rPr lang="en-US" altLang="zh-TW" sz="1600">
                <a:solidFill>
                  <a:srgbClr val="000000"/>
                </a:solidFill>
              </a:rPr>
              <a:t>AP </a:t>
            </a:r>
            <a:r>
              <a:rPr lang="zh-TW" altLang="en-US" sz="1600">
                <a:solidFill>
                  <a:srgbClr val="000000"/>
                </a:solidFill>
              </a:rPr>
              <a:t>獨立運作，並由系統管理員手動設定和管理。 </a:t>
            </a:r>
          </a:p>
          <a:p>
            <a:pPr marL="415975" lvl="1" indent="-342892">
              <a:buFont typeface="Arial" panose="020b0604020202020204" pitchFamily="34" charset="0"/>
              <a:buChar char="•"/>
            </a:pPr>
            <a:r>
              <a:rPr lang="zh-TW" altLang="en-US" sz="1600" b="1">
                <a:solidFill>
                  <a:srgbClr val="000000"/>
                </a:solidFill>
              </a:rPr>
              <a:t>控制器型 </a:t>
            </a:r>
            <a:r>
              <a:rPr lang="en-US" altLang="zh-TW" sz="1600" b="1">
                <a:solidFill>
                  <a:srgbClr val="000000"/>
                </a:solidFill>
              </a:rPr>
              <a:t>AP</a:t>
            </a:r>
            <a:r>
              <a:rPr lang="en-US" altLang="zh-TW" sz="1600">
                <a:solidFill>
                  <a:srgbClr val="000000"/>
                </a:solidFill>
              </a:rPr>
              <a:t>— </a:t>
            </a:r>
            <a:r>
              <a:rPr lang="zh-TW" altLang="en-US" sz="1600">
                <a:solidFill>
                  <a:srgbClr val="000000"/>
                </a:solidFill>
              </a:rPr>
              <a:t>也稱為輕量型 </a:t>
            </a:r>
            <a:r>
              <a:rPr lang="en-US" altLang="zh-TW" sz="1600">
                <a:solidFill>
                  <a:srgbClr val="000000"/>
                </a:solidFill>
              </a:rPr>
              <a:t>AP (LAP)</a:t>
            </a:r>
            <a:r>
              <a:rPr lang="zh-TW" altLang="en-US" sz="1600">
                <a:solidFill>
                  <a:srgbClr val="000000"/>
                </a:solidFill>
              </a:rPr>
              <a:t>。使用輕量型存取點協定 </a:t>
            </a:r>
            <a:r>
              <a:rPr lang="en-US" altLang="zh-TW" sz="1600">
                <a:solidFill>
                  <a:srgbClr val="000000"/>
                </a:solidFill>
              </a:rPr>
              <a:t>(LWAPP) </a:t>
            </a:r>
            <a:r>
              <a:rPr lang="zh-TW" altLang="en-US" sz="1600">
                <a:solidFill>
                  <a:srgbClr val="000000"/>
                </a:solidFill>
              </a:rPr>
              <a:t>與 </a:t>
            </a:r>
            <a:r>
              <a:rPr lang="en-US" altLang="zh-TW" sz="1600">
                <a:solidFill>
                  <a:srgbClr val="000000"/>
                </a:solidFill>
              </a:rPr>
              <a:t>LWAN </a:t>
            </a:r>
            <a:r>
              <a:rPr lang="zh-TW" altLang="en-US" sz="1600">
                <a:solidFill>
                  <a:srgbClr val="000000"/>
                </a:solidFill>
              </a:rPr>
              <a:t>控制器 </a:t>
            </a:r>
            <a:r>
              <a:rPr lang="en-US" altLang="zh-TW" sz="1600">
                <a:solidFill>
                  <a:srgbClr val="000000"/>
                </a:solidFill>
              </a:rPr>
              <a:t>(WLC) </a:t>
            </a:r>
            <a:r>
              <a:rPr lang="zh-TW" altLang="en-US" sz="1600">
                <a:solidFill>
                  <a:srgbClr val="000000"/>
                </a:solidFill>
              </a:rPr>
              <a:t>通訊。每個 </a:t>
            </a:r>
            <a:r>
              <a:rPr lang="en-US" altLang="zh-TW" sz="1600">
                <a:solidFill>
                  <a:srgbClr val="000000"/>
                </a:solidFill>
              </a:rPr>
              <a:t>LAP </a:t>
            </a:r>
            <a:r>
              <a:rPr lang="zh-TW" altLang="en-US" sz="1600">
                <a:solidFill>
                  <a:srgbClr val="000000"/>
                </a:solidFill>
              </a:rPr>
              <a:t>都由 </a:t>
            </a:r>
            <a:r>
              <a:rPr lang="en-US" altLang="zh-TW" sz="1600">
                <a:solidFill>
                  <a:srgbClr val="000000"/>
                </a:solidFill>
              </a:rPr>
              <a:t>WLC </a:t>
            </a:r>
            <a:r>
              <a:rPr lang="zh-TW" altLang="en-US" sz="1600">
                <a:solidFill>
                  <a:srgbClr val="000000"/>
                </a:solidFill>
              </a:rPr>
              <a:t>自動設定和管理。 </a:t>
            </a:r>
          </a:p>
          <a:p>
            <a:pPr marL="0" indent="0" algn="l"/>
            <a:endParaRPr lang="en-US" sz="1600">
              <a:solidFill>
                <a:srgbClr val="000000"/>
              </a:solidFill>
            </a:endParaRPr>
          </a:p>
          <a:p>
            <a:pPr marL="488998" lvl="2" indent="-342892">
              <a:buFont typeface="Arial" panose="020b0604020202020204" pitchFamily="34" charset="0"/>
              <a:buChar char="•"/>
            </a:pPr>
            <a:endParaRPr lang="en-US" sz="1600">
              <a:solidFill>
                <a:srgbClr val="000000"/>
              </a:solidFill>
            </a:endParaRPr>
          </a:p>
          <a:p>
            <a:pPr marL="342892" indent="-342892" algn="l">
              <a:buFont typeface="Arial" panose="020b0604020202020204" pitchFamily="34" charset="0"/>
              <a:buChar char="•"/>
            </a:pPr>
            <a:endParaRPr lang="en-US" sz="1600">
              <a:solidFill>
                <a:srgbClr val="000000"/>
              </a:solidFill>
            </a:endParaRPr>
          </a:p>
          <a:p>
            <a:pPr marL="0" indent="0" algn="l"/>
            <a:endParaRPr lang="en-US" sz="1600">
              <a:solidFill>
                <a:srgbClr val="000000"/>
              </a:solidFill>
            </a:endParaRPr>
          </a:p>
          <a:p>
            <a:pPr marL="342892" indent="-342892" algn="l">
              <a:buFont typeface="Arial" panose="020b0604020202020204" pitchFamily="34" charset="0"/>
              <a:buChar char="•"/>
            </a:pPr>
            <a:endParaRPr lang="en-US" sz="1600">
              <a:solidFill>
                <a:srgbClr val="000000"/>
              </a:solidFill>
            </a:endParaRPr>
          </a:p>
        </p:txBody>
      </p:sp>
      <p:pic>
        <p:nvPicPr>
          <p:cNvPr id="4" name="Picture 3">
            <a:extLst>
              <a:ext uri="{FF2B5EF4-FFF2-40B4-BE49-F238E27FC236}">
                <a16:creationId xmlns:a16="http://schemas.microsoft.com/office/drawing/2014/main" id="{0E774174-7E9B-4BEF-ADFE-30B8BDEB171C}"/>
              </a:ext>
            </a:extLst>
          </p:cNvPr>
          <p:cNvPicPr>
            <a:picLocks noChangeAspect="1"/>
          </p:cNvPicPr>
          <p:nvPr/>
        </p:nvPicPr>
        <p:blipFill>
          <a:blip r:embed="rId3"/>
          <a:stretch>
            <a:fillRect/>
          </a:stretch>
        </p:blipFill>
        <p:spPr>
          <a:xfrm>
            <a:off x="5440256" y="1589088"/>
            <a:ext cx="2435439" cy="1893890"/>
          </a:xfrm>
          <a:prstGeom prst="rect">
            <a:avLst/>
          </a:prstGeom>
          <a:ln>
            <a:solidFill>
              <a:srgbClr val="000000"/>
            </a:solidFill>
          </a:ln>
        </p:spPr>
      </p:pic>
      <p:pic>
        <p:nvPicPr>
          <p:cNvPr id="2" name="Picture 1">
            <a:extLst>
              <a:ext uri="{FF2B5EF4-FFF2-40B4-BE49-F238E27FC236}">
                <a16:creationId xmlns:a16="http://schemas.microsoft.com/office/drawing/2014/main" id="{49A5A1C4-9C15-459C-9605-9788B3C5712B}"/>
              </a:ext>
            </a:extLst>
          </p:cNvPr>
          <p:cNvPicPr>
            <a:picLocks noChangeAspect="1"/>
          </p:cNvPicPr>
          <p:nvPr/>
        </p:nvPicPr>
        <p:blipFill>
          <a:blip r:embed="rId4"/>
          <a:stretch>
            <a:fillRect/>
          </a:stretch>
        </p:blipFill>
        <p:spPr>
          <a:xfrm>
            <a:off x="5324475" y="3734066"/>
            <a:ext cx="2667000" cy="1761537"/>
          </a:xfrm>
          <a:prstGeom prst="rect">
            <a:avLst/>
          </a:prstGeom>
          <a:ln>
            <a:solidFill>
              <a:srgbClr val="000000"/>
            </a:solidFill>
          </a:ln>
        </p:spPr>
      </p:pic>
      <p:sp>
        <p:nvSpPr>
          <p:cNvPr id="5" name="投影片編號版面配置區 4"/>
          <p:cNvSpPr>
            <a:spLocks noGrp="1"/>
          </p:cNvSpPr>
          <p:nvPr>
            <p:ph type="sldNum" sz="quarter" idx="12"/>
          </p:nvPr>
        </p:nvSpPr>
        <p:spPr/>
        <p:txBody>
          <a:bodyPr/>
          <a:lstStyle/>
          <a:p>
            <a:fld id="{4FAB73BC-B049-4115-A692-8D63A059BFB8}" type="slidenum">
              <a:rPr lang="en-US" smtClean="0"/>
              <a:t>844</a:t>
            </a:fld>
            <a:endParaRPr lang="en-US"/>
          </a:p>
        </p:txBody>
      </p:sp>
    </p:spTree>
    <p:extLst>
      <p:ext uri="{BB962C8B-B14F-4D97-AF65-F5344CB8AC3E}">
        <p14:creationId xmlns:p14="http://schemas.microsoft.com/office/powerpoint/2010/main" val="335964809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845.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noAutofit/>
          </a:bodyPr>
          <a:lstStyle/>
          <a:p>
            <a:pPr marL="169859" indent="-169859">
              <a:spcAft>
                <a:spcPts val="600"/>
              </a:spcAft>
              <a:buFont typeface="Wingdings" panose="05000000000000000000" pitchFamily="2" charset="2"/>
            </a:pPr>
            <a:r>
              <a:rPr lang="en-US" altLang="zh-TW" sz="2700"/>
              <a:t>29</a:t>
            </a:r>
            <a:r>
              <a:rPr lang="zh-TW" altLang="zh-TW" sz="2700"/>
              <a:t>.</a:t>
            </a:r>
            <a:r>
              <a:rPr lang="en-US" altLang="zh-TW" sz="2700"/>
              <a:t>2</a:t>
            </a:r>
            <a:r>
              <a:rPr lang="zh-TW" altLang="en-US" sz="2700" smtClean="0"/>
              <a:t>無線</a:t>
            </a:r>
            <a:r>
              <a:rPr lang="zh-TW" altLang="en-US" sz="2700"/>
              <a:t>區域網路元件</a:t>
            </a:r>
            <a:br>
              <a:rPr lang="en-US" sz="2700"/>
            </a:br>
            <a:r>
              <a:rPr lang="zh-TW" altLang="en-US" sz="2700"/>
              <a:t>無線天線</a:t>
            </a:r>
          </a:p>
        </p:txBody>
      </p:sp>
      <p:sp>
        <p:nvSpPr>
          <p:cNvPr id="6" name="Content Placeholder 3">
            <a:extLst>
              <a:ext uri="{FF2B5EF4-FFF2-40B4-BE49-F238E27FC236}">
                <a16:creationId xmlns:a16="http://schemas.microsoft.com/office/drawing/2014/main" id="{4003F5F5-7654-47FE-8245-0FE364DE3A10}"/>
              </a:ext>
            </a:extLst>
          </p:cNvPr>
          <p:cNvSpPr>
            <a:spLocks noGrp="1"/>
          </p:cNvSpPr>
          <p:nvPr>
            <p:ph idx="1"/>
          </p:nvPr>
        </p:nvSpPr>
        <p:spPr>
          <a:xfrm>
            <a:off x="220134" y="1800758"/>
            <a:ext cx="4475693" cy="3866617"/>
          </a:xfrm>
        </p:spPr>
        <p:txBody>
          <a:bodyPr/>
          <a:lstStyle/>
          <a:p>
            <a:pPr marL="0" indent="0" algn="l"/>
            <a:r>
              <a:rPr lang="zh-TW" altLang="en-US" sz="1800">
                <a:solidFill>
                  <a:srgbClr val="000000"/>
                </a:solidFill>
              </a:rPr>
              <a:t>外部天線的類型：</a:t>
            </a:r>
          </a:p>
          <a:p>
            <a:pPr marL="415975" lvl="1" indent="-342892">
              <a:buFont typeface="Arial" panose="020b0604020202020204" pitchFamily="34" charset="0"/>
              <a:buChar char="•"/>
            </a:pPr>
            <a:r>
              <a:rPr lang="zh-TW" altLang="en-US" sz="1600" b="1">
                <a:solidFill>
                  <a:srgbClr val="000000"/>
                </a:solidFill>
              </a:rPr>
              <a:t>全向性</a:t>
            </a:r>
            <a:r>
              <a:rPr lang="en-US" altLang="zh-TW" sz="1600">
                <a:solidFill>
                  <a:srgbClr val="000000"/>
                </a:solidFill>
              </a:rPr>
              <a:t>— </a:t>
            </a:r>
            <a:r>
              <a:rPr lang="zh-TW" altLang="en-US" sz="1600">
                <a:solidFill>
                  <a:srgbClr val="000000"/>
                </a:solidFill>
              </a:rPr>
              <a:t>提供 </a:t>
            </a:r>
            <a:r>
              <a:rPr lang="en-US" altLang="zh-TW" sz="1600">
                <a:solidFill>
                  <a:srgbClr val="000000"/>
                </a:solidFill>
              </a:rPr>
              <a:t>360 </a:t>
            </a:r>
            <a:r>
              <a:rPr lang="zh-TW" altLang="en-US" sz="1600">
                <a:solidFill>
                  <a:srgbClr val="000000"/>
                </a:solidFill>
              </a:rPr>
              <a:t>度覆蓋範圍。理想用於房子內和辦公區。 </a:t>
            </a:r>
          </a:p>
          <a:p>
            <a:pPr marL="415975" lvl="1" indent="-342892">
              <a:buFont typeface="Arial" panose="020b0604020202020204" pitchFamily="34" charset="0"/>
              <a:buChar char="•"/>
            </a:pPr>
            <a:r>
              <a:rPr lang="zh-TW" altLang="en-US" sz="1600" b="1">
                <a:solidFill>
                  <a:srgbClr val="000000"/>
                </a:solidFill>
              </a:rPr>
              <a:t>指向性</a:t>
            </a:r>
            <a:r>
              <a:rPr lang="en-US" altLang="zh-TW" sz="1600">
                <a:solidFill>
                  <a:srgbClr val="000000"/>
                </a:solidFill>
              </a:rPr>
              <a:t>— </a:t>
            </a:r>
            <a:r>
              <a:rPr lang="zh-TW" altLang="en-US" sz="1600">
                <a:solidFill>
                  <a:srgbClr val="000000"/>
                </a:solidFill>
              </a:rPr>
              <a:t>將無線電訊號聚焦在特定方向。例子是八木和碟型。 </a:t>
            </a:r>
          </a:p>
          <a:p>
            <a:pPr marL="415975" lvl="1" indent="-342892">
              <a:buFont typeface="Arial" panose="020b0604020202020204" pitchFamily="34" charset="0"/>
              <a:buChar char="•"/>
            </a:pPr>
            <a:r>
              <a:rPr lang="zh-TW" altLang="en-US" sz="1600" b="1">
                <a:solidFill>
                  <a:srgbClr val="000000"/>
                </a:solidFill>
              </a:rPr>
              <a:t>多重輸入多重輸出 </a:t>
            </a:r>
            <a:r>
              <a:rPr lang="en-US" altLang="zh-TW" sz="1600" b="1">
                <a:solidFill>
                  <a:srgbClr val="000000"/>
                </a:solidFill>
              </a:rPr>
              <a:t>(MIMO)</a:t>
            </a:r>
            <a:r>
              <a:rPr lang="zh-TW" altLang="en-US" sz="1600">
                <a:solidFill>
                  <a:srgbClr val="000000"/>
                </a:solidFill>
              </a:rPr>
              <a:t> </a:t>
            </a:r>
            <a:r>
              <a:rPr lang="en-US" altLang="zh-TW" sz="1600">
                <a:solidFill>
                  <a:srgbClr val="000000"/>
                </a:solidFill>
              </a:rPr>
              <a:t>— </a:t>
            </a:r>
            <a:r>
              <a:rPr lang="zh-TW" altLang="en-US" sz="1600">
                <a:solidFill>
                  <a:srgbClr val="000000"/>
                </a:solidFill>
              </a:rPr>
              <a:t>使用多重天線 </a:t>
            </a:r>
            <a:r>
              <a:rPr lang="en-US" altLang="zh-TW" sz="1600">
                <a:solidFill>
                  <a:srgbClr val="000000"/>
                </a:solidFill>
              </a:rPr>
              <a:t>(</a:t>
            </a:r>
            <a:r>
              <a:rPr lang="zh-TW" altLang="en-US" sz="1600">
                <a:solidFill>
                  <a:srgbClr val="000000"/>
                </a:solidFill>
              </a:rPr>
              <a:t>最多八個</a:t>
            </a:r>
            <a:r>
              <a:rPr lang="en-US" altLang="zh-TW" sz="1600">
                <a:solidFill>
                  <a:srgbClr val="000000"/>
                </a:solidFill>
              </a:rPr>
              <a:t>) </a:t>
            </a:r>
            <a:r>
              <a:rPr lang="zh-TW" altLang="en-US" sz="1600">
                <a:solidFill>
                  <a:srgbClr val="000000"/>
                </a:solidFill>
              </a:rPr>
              <a:t>來增加頻寬。 </a:t>
            </a:r>
          </a:p>
          <a:p>
            <a:pPr marL="0" indent="0" algn="l"/>
            <a:endParaRPr lang="en-US" sz="1600">
              <a:solidFill>
                <a:srgbClr val="000000"/>
              </a:solidFill>
            </a:endParaRPr>
          </a:p>
          <a:p>
            <a:pPr marL="488998" lvl="2" indent="-342892">
              <a:buFont typeface="Arial" panose="020b0604020202020204" pitchFamily="34" charset="0"/>
              <a:buChar char="•"/>
            </a:pPr>
            <a:endParaRPr lang="en-US" sz="200">
              <a:solidFill>
                <a:srgbClr val="000000"/>
              </a:solidFill>
            </a:endParaRPr>
          </a:p>
          <a:p>
            <a:pPr marL="342892" indent="-342892" algn="l">
              <a:buFont typeface="Arial" panose="020b0604020202020204" pitchFamily="34" charset="0"/>
              <a:buChar char="•"/>
            </a:pPr>
            <a:endParaRPr lang="en-US" sz="1600">
              <a:solidFill>
                <a:srgbClr val="000000"/>
              </a:solidFill>
            </a:endParaRPr>
          </a:p>
          <a:p>
            <a:pPr marL="0" indent="0" algn="l"/>
            <a:endParaRPr lang="en-US" sz="1600">
              <a:solidFill>
                <a:srgbClr val="000000"/>
              </a:solidFill>
            </a:endParaRPr>
          </a:p>
          <a:p>
            <a:pPr marL="342892" indent="-342892" algn="l">
              <a:buFont typeface="Arial" panose="020b0604020202020204" pitchFamily="34" charset="0"/>
              <a:buChar char="•"/>
            </a:pPr>
            <a:endParaRPr lang="en-US" sz="1600">
              <a:solidFill>
                <a:srgbClr val="000000"/>
              </a:solidFill>
            </a:endParaRPr>
          </a:p>
        </p:txBody>
      </p:sp>
      <p:pic>
        <p:nvPicPr>
          <p:cNvPr id="5" name="Picture 4">
            <a:extLst>
              <a:ext uri="{FF2B5EF4-FFF2-40B4-BE49-F238E27FC236}">
                <a16:creationId xmlns:a16="http://schemas.microsoft.com/office/drawing/2014/main" id="{4A89DA13-F944-4C7B-A3BB-782DF48E1B50}"/>
              </a:ext>
            </a:extLst>
          </p:cNvPr>
          <p:cNvPicPr>
            <a:picLocks noChangeAspect="1"/>
          </p:cNvPicPr>
          <p:nvPr/>
        </p:nvPicPr>
        <p:blipFill>
          <a:blip r:embed="rId3"/>
          <a:stretch>
            <a:fillRect/>
          </a:stretch>
        </p:blipFill>
        <p:spPr>
          <a:xfrm>
            <a:off x="5456113" y="1589088"/>
            <a:ext cx="839258" cy="1258888"/>
          </a:xfrm>
          <a:prstGeom prst="rect">
            <a:avLst/>
          </a:prstGeom>
        </p:spPr>
      </p:pic>
      <p:pic>
        <p:nvPicPr>
          <p:cNvPr id="8" name="Picture 7">
            <a:extLst>
              <a:ext uri="{FF2B5EF4-FFF2-40B4-BE49-F238E27FC236}">
                <a16:creationId xmlns:a16="http://schemas.microsoft.com/office/drawing/2014/main" id="{D7D40741-58CE-4793-8B60-9D0E0BCA0793}"/>
              </a:ext>
            </a:extLst>
          </p:cNvPr>
          <p:cNvPicPr>
            <a:picLocks noChangeAspect="1"/>
          </p:cNvPicPr>
          <p:nvPr/>
        </p:nvPicPr>
        <p:blipFill>
          <a:blip r:embed="rId4"/>
          <a:stretch>
            <a:fillRect/>
          </a:stretch>
        </p:blipFill>
        <p:spPr>
          <a:xfrm>
            <a:off x="7055658" y="2962408"/>
            <a:ext cx="1656541" cy="933185"/>
          </a:xfrm>
          <a:prstGeom prst="rect">
            <a:avLst/>
          </a:prstGeom>
        </p:spPr>
      </p:pic>
      <p:pic>
        <p:nvPicPr>
          <p:cNvPr id="9" name="Picture 8">
            <a:extLst>
              <a:ext uri="{FF2B5EF4-FFF2-40B4-BE49-F238E27FC236}">
                <a16:creationId xmlns:a16="http://schemas.microsoft.com/office/drawing/2014/main" id="{63BEDC29-4FDC-4633-974E-A9296C1D71D9}"/>
              </a:ext>
            </a:extLst>
          </p:cNvPr>
          <p:cNvPicPr>
            <a:picLocks noChangeAspect="1"/>
          </p:cNvPicPr>
          <p:nvPr/>
        </p:nvPicPr>
        <p:blipFill>
          <a:blip r:embed="rId5"/>
          <a:stretch>
            <a:fillRect/>
          </a:stretch>
        </p:blipFill>
        <p:spPr>
          <a:xfrm flipH="1">
            <a:off x="5133974" y="4144963"/>
            <a:ext cx="1685925" cy="1123950"/>
          </a:xfrm>
          <a:prstGeom prst="rect">
            <a:avLst/>
          </a:prstGeom>
        </p:spPr>
      </p:pic>
      <p:sp>
        <p:nvSpPr>
          <p:cNvPr id="2" name="投影片編號版面配置區 1"/>
          <p:cNvSpPr>
            <a:spLocks noGrp="1"/>
          </p:cNvSpPr>
          <p:nvPr>
            <p:ph type="sldNum" sz="quarter" idx="12"/>
          </p:nvPr>
        </p:nvSpPr>
        <p:spPr/>
        <p:txBody>
          <a:bodyPr/>
          <a:lstStyle/>
          <a:p>
            <a:fld id="{4FAB73BC-B049-4115-A692-8D63A059BFB8}" type="slidenum">
              <a:rPr lang="en-US" smtClean="0"/>
              <a:t>845</a:t>
            </a:fld>
            <a:endParaRPr lang="en-US"/>
          </a:p>
        </p:txBody>
      </p:sp>
    </p:spTree>
    <p:extLst>
      <p:ext uri="{BB962C8B-B14F-4D97-AF65-F5344CB8AC3E}">
        <p14:creationId xmlns:p14="http://schemas.microsoft.com/office/powerpoint/2010/main" val="142476951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846.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noAutofit/>
          </a:bodyPr>
          <a:lstStyle/>
          <a:p>
            <a:pPr marL="169859" indent="-169859">
              <a:spcAft>
                <a:spcPts val="600"/>
              </a:spcAft>
              <a:buFont typeface="Wingdings" panose="05000000000000000000" pitchFamily="2" charset="2"/>
            </a:pPr>
            <a:r>
              <a:rPr lang="en-US" altLang="zh-TW" sz="2700" smtClean="0"/>
              <a:t>29.3WLAN </a:t>
            </a:r>
            <a:r>
              <a:rPr lang="zh-TW" altLang="en-US" sz="2700"/>
              <a:t>操作</a:t>
            </a:r>
            <a:br>
              <a:rPr lang="en-US" sz="2700"/>
            </a:br>
            <a:r>
              <a:rPr lang="en-US" altLang="zh-TW" sz="2700"/>
              <a:t>802.11 </a:t>
            </a:r>
            <a:r>
              <a:rPr lang="zh-TW" altLang="en-US" sz="2700"/>
              <a:t>無線拓撲模式</a:t>
            </a:r>
          </a:p>
        </p:txBody>
      </p:sp>
      <p:sp>
        <p:nvSpPr>
          <p:cNvPr id="6" name="Content Placeholder 3">
            <a:extLst>
              <a:ext uri="{FF2B5EF4-FFF2-40B4-BE49-F238E27FC236}">
                <a16:creationId xmlns:a16="http://schemas.microsoft.com/office/drawing/2014/main" id="{4003F5F5-7654-47FE-8245-0FE364DE3A10}"/>
              </a:ext>
            </a:extLst>
          </p:cNvPr>
          <p:cNvSpPr>
            <a:spLocks noGrp="1"/>
          </p:cNvSpPr>
          <p:nvPr>
            <p:ph idx="1"/>
          </p:nvPr>
        </p:nvSpPr>
        <p:spPr>
          <a:xfrm>
            <a:off x="431800" y="1892301"/>
            <a:ext cx="3911600" cy="3073400"/>
          </a:xfrm>
        </p:spPr>
        <p:txBody>
          <a:bodyPr/>
          <a:lstStyle/>
          <a:p>
            <a:pPr marL="73083" lvl="1" indent="0">
              <a:buNone/>
            </a:pPr>
            <a:r>
              <a:rPr lang="zh-TW" altLang="en-US" sz="1600" b="1">
                <a:solidFill>
                  <a:srgbClr val="000000"/>
                </a:solidFill>
              </a:rPr>
              <a:t>點對點模式</a:t>
            </a:r>
            <a:r>
              <a:rPr lang="en-US" altLang="zh-TW" sz="1600" b="1">
                <a:solidFill>
                  <a:srgbClr val="000000"/>
                </a:solidFill>
              </a:rPr>
              <a:t> - </a:t>
            </a:r>
            <a:r>
              <a:rPr lang="zh-TW" altLang="en-US" sz="1600">
                <a:solidFill>
                  <a:srgbClr val="000000"/>
                </a:solidFill>
              </a:rPr>
              <a:t>用於在不使用 </a:t>
            </a:r>
            <a:r>
              <a:rPr lang="en-US" altLang="zh-TW" sz="1600">
                <a:solidFill>
                  <a:srgbClr val="000000"/>
                </a:solidFill>
              </a:rPr>
              <a:t>AP </a:t>
            </a:r>
            <a:r>
              <a:rPr lang="zh-TW" altLang="en-US" sz="1600">
                <a:solidFill>
                  <a:srgbClr val="000000"/>
                </a:solidFill>
              </a:rPr>
              <a:t>的情況下以點對點的方式連接用戶端。 </a:t>
            </a:r>
          </a:p>
          <a:p>
            <a:pPr marL="73083" lvl="1" indent="0">
              <a:buNone/>
            </a:pPr>
            <a:endParaRPr lang="en-US" sz="1600">
              <a:solidFill>
                <a:srgbClr val="000000"/>
              </a:solidFill>
            </a:endParaRPr>
          </a:p>
          <a:p>
            <a:pPr marL="73083" lvl="1" indent="0">
              <a:buNone/>
            </a:pPr>
            <a:r>
              <a:rPr lang="zh-TW" altLang="en-US" sz="1600" b="1">
                <a:solidFill>
                  <a:srgbClr val="000000"/>
                </a:solidFill>
              </a:rPr>
              <a:t>基礎架構模式</a:t>
            </a:r>
            <a:r>
              <a:rPr lang="en-US" altLang="zh-TW" sz="1600" b="1">
                <a:solidFill>
                  <a:srgbClr val="000000"/>
                </a:solidFill>
              </a:rPr>
              <a:t> - </a:t>
            </a:r>
            <a:r>
              <a:rPr lang="zh-TW" altLang="en-US" sz="1600">
                <a:solidFill>
                  <a:srgbClr val="000000"/>
                </a:solidFill>
              </a:rPr>
              <a:t>用於使用 </a:t>
            </a:r>
            <a:r>
              <a:rPr lang="en-US" altLang="zh-TW" sz="1600">
                <a:solidFill>
                  <a:srgbClr val="000000"/>
                </a:solidFill>
              </a:rPr>
              <a:t>AP </a:t>
            </a:r>
            <a:r>
              <a:rPr lang="zh-TW" altLang="en-US" sz="1600">
                <a:solidFill>
                  <a:srgbClr val="000000"/>
                </a:solidFill>
              </a:rPr>
              <a:t>將用戶端連線到網路。 </a:t>
            </a:r>
          </a:p>
          <a:p>
            <a:pPr marL="73083" lvl="1" indent="0">
              <a:buNone/>
            </a:pPr>
            <a:endParaRPr lang="en-US" sz="1600">
              <a:solidFill>
                <a:srgbClr val="000000"/>
              </a:solidFill>
            </a:endParaRPr>
          </a:p>
          <a:p>
            <a:pPr marL="73083" lvl="1" indent="0">
              <a:buNone/>
            </a:pPr>
            <a:r>
              <a:rPr lang="en-US" altLang="zh-TW" sz="1600" b="1">
                <a:solidFill>
                  <a:srgbClr val="000000"/>
                </a:solidFill>
              </a:rPr>
              <a:t>Tethering - </a:t>
            </a:r>
            <a:r>
              <a:rPr lang="en-US" altLang="zh-TW" sz="1600">
                <a:solidFill>
                  <a:srgbClr val="000000"/>
                </a:solidFill>
              </a:rPr>
              <a:t>ad hoc </a:t>
            </a:r>
            <a:r>
              <a:rPr lang="zh-TW" altLang="en-US" sz="1600">
                <a:solidFill>
                  <a:srgbClr val="000000"/>
                </a:solidFill>
              </a:rPr>
              <a:t>拓撲的變化是啟用具有行動資料存取功能的智慧型手機或平板電腦以建立個人熱點時。 </a:t>
            </a:r>
          </a:p>
          <a:p>
            <a:pPr marL="488998" lvl="2" indent="-342892">
              <a:buFont typeface="Arial" panose="020b0604020202020204" pitchFamily="34" charset="0"/>
              <a:buChar char="•"/>
            </a:pPr>
            <a:endParaRPr lang="en-US" sz="200">
              <a:solidFill>
                <a:srgbClr val="000000"/>
              </a:solidFill>
            </a:endParaRPr>
          </a:p>
          <a:p>
            <a:pPr marL="342892" indent="-342892" algn="l">
              <a:buFont typeface="Arial" panose="020b0604020202020204" pitchFamily="34" charset="0"/>
              <a:buChar char="•"/>
            </a:pPr>
            <a:endParaRPr lang="en-US" sz="1600">
              <a:solidFill>
                <a:srgbClr val="000000"/>
              </a:solidFill>
            </a:endParaRPr>
          </a:p>
          <a:p>
            <a:pPr marL="0" indent="0" algn="l"/>
            <a:endParaRPr lang="en-US" sz="1600">
              <a:solidFill>
                <a:srgbClr val="000000"/>
              </a:solidFill>
            </a:endParaRPr>
          </a:p>
          <a:p>
            <a:pPr marL="342892" indent="-342892" algn="l">
              <a:buFont typeface="Arial" panose="020b0604020202020204" pitchFamily="34" charset="0"/>
              <a:buChar char="•"/>
            </a:pPr>
            <a:endParaRPr lang="en-US" sz="1600">
              <a:solidFill>
                <a:srgbClr val="000000"/>
              </a:solidFill>
            </a:endParaRPr>
          </a:p>
        </p:txBody>
      </p:sp>
      <p:pic>
        <p:nvPicPr>
          <p:cNvPr id="4" name="Picture 3">
            <a:extLst>
              <a:ext uri="{FF2B5EF4-FFF2-40B4-BE49-F238E27FC236}">
                <a16:creationId xmlns:a16="http://schemas.microsoft.com/office/drawing/2014/main" id="{E9A94BD8-E440-4B1C-81A0-9FC976B296BE}"/>
              </a:ext>
            </a:extLst>
          </p:cNvPr>
          <p:cNvPicPr>
            <a:picLocks noChangeAspect="1"/>
          </p:cNvPicPr>
          <p:nvPr/>
        </p:nvPicPr>
        <p:blipFill>
          <a:blip r:embed="rId3"/>
          <a:stretch>
            <a:fillRect/>
          </a:stretch>
        </p:blipFill>
        <p:spPr>
          <a:xfrm>
            <a:off x="5338762" y="1729215"/>
            <a:ext cx="1809751" cy="401629"/>
          </a:xfrm>
          <a:prstGeom prst="rect">
            <a:avLst/>
          </a:prstGeom>
        </p:spPr>
      </p:pic>
      <p:pic>
        <p:nvPicPr>
          <p:cNvPr id="5" name="Picture 4">
            <a:extLst>
              <a:ext uri="{FF2B5EF4-FFF2-40B4-BE49-F238E27FC236}">
                <a16:creationId xmlns:a16="http://schemas.microsoft.com/office/drawing/2014/main" id="{83CA18F1-28EA-4171-8BAF-7BC7ED4193E0}"/>
              </a:ext>
            </a:extLst>
          </p:cNvPr>
          <p:cNvPicPr>
            <a:picLocks noChangeAspect="1"/>
          </p:cNvPicPr>
          <p:nvPr/>
        </p:nvPicPr>
        <p:blipFill>
          <a:blip r:embed="rId4"/>
          <a:stretch>
            <a:fillRect/>
          </a:stretch>
        </p:blipFill>
        <p:spPr>
          <a:xfrm>
            <a:off x="5200650" y="2516424"/>
            <a:ext cx="1997076" cy="1486835"/>
          </a:xfrm>
          <a:prstGeom prst="rect">
            <a:avLst/>
          </a:prstGeom>
        </p:spPr>
      </p:pic>
      <p:pic>
        <p:nvPicPr>
          <p:cNvPr id="7" name="Picture 6">
            <a:extLst>
              <a:ext uri="{FF2B5EF4-FFF2-40B4-BE49-F238E27FC236}">
                <a16:creationId xmlns:a16="http://schemas.microsoft.com/office/drawing/2014/main" id="{6E53D82F-07E3-4941-9CD1-FDF6E674759F}"/>
              </a:ext>
            </a:extLst>
          </p:cNvPr>
          <p:cNvPicPr>
            <a:picLocks noChangeAspect="1"/>
          </p:cNvPicPr>
          <p:nvPr/>
        </p:nvPicPr>
        <p:blipFill>
          <a:blip r:embed="rId5"/>
          <a:stretch>
            <a:fillRect/>
          </a:stretch>
        </p:blipFill>
        <p:spPr>
          <a:xfrm>
            <a:off x="5200650" y="4133008"/>
            <a:ext cx="2176462" cy="1091029"/>
          </a:xfrm>
          <a:prstGeom prst="rect">
            <a:avLst/>
          </a:prstGeom>
        </p:spPr>
      </p:pic>
      <p:sp>
        <p:nvSpPr>
          <p:cNvPr id="2" name="投影片編號版面配置區 1"/>
          <p:cNvSpPr>
            <a:spLocks noGrp="1"/>
          </p:cNvSpPr>
          <p:nvPr>
            <p:ph type="sldNum" sz="quarter" idx="12"/>
          </p:nvPr>
        </p:nvSpPr>
        <p:spPr/>
        <p:txBody>
          <a:bodyPr/>
          <a:lstStyle/>
          <a:p>
            <a:fld id="{4FAB73BC-B049-4115-A692-8D63A059BFB8}" type="slidenum">
              <a:rPr lang="en-US" smtClean="0"/>
              <a:t>846</a:t>
            </a:fld>
            <a:endParaRPr lang="en-US"/>
          </a:p>
        </p:txBody>
      </p:sp>
    </p:spTree>
    <p:extLst>
      <p:ext uri="{BB962C8B-B14F-4D97-AF65-F5344CB8AC3E}">
        <p14:creationId xmlns:p14="http://schemas.microsoft.com/office/powerpoint/2010/main" val="348717546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847.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noAutofit/>
          </a:bodyPr>
          <a:lstStyle/>
          <a:p>
            <a:pPr marL="169859" indent="-169859">
              <a:spcAft>
                <a:spcPts val="600"/>
              </a:spcAft>
              <a:buFont typeface="Wingdings" panose="05000000000000000000" pitchFamily="2" charset="2"/>
            </a:pPr>
            <a:r>
              <a:rPr lang="en-US" altLang="zh-TW" sz="2700"/>
              <a:t>29.3</a:t>
            </a:r>
            <a:r>
              <a:rPr lang="zh-TW" altLang="en-US" sz="2700" smtClean="0"/>
              <a:t>無線</a:t>
            </a:r>
            <a:r>
              <a:rPr lang="zh-TW" altLang="en-US" sz="2700"/>
              <a:t>網路運作</a:t>
            </a:r>
            <a:br>
              <a:rPr lang="en-US" sz="2700"/>
            </a:br>
            <a:r>
              <a:rPr lang="en-US" altLang="zh-TW" sz="2700"/>
              <a:t>BSS </a:t>
            </a:r>
            <a:r>
              <a:rPr lang="zh-TW" altLang="en-US" sz="2700"/>
              <a:t>和 </a:t>
            </a:r>
            <a:r>
              <a:rPr lang="en-US" altLang="zh-TW" sz="2700"/>
              <a:t>ESS</a:t>
            </a:r>
          </a:p>
        </p:txBody>
      </p:sp>
      <p:sp>
        <p:nvSpPr>
          <p:cNvPr id="6" name="Content Placeholder 3">
            <a:extLst>
              <a:ext uri="{FF2B5EF4-FFF2-40B4-BE49-F238E27FC236}">
                <a16:creationId xmlns:a16="http://schemas.microsoft.com/office/drawing/2014/main" id="{4003F5F5-7654-47FE-8245-0FE364DE3A10}"/>
              </a:ext>
            </a:extLst>
          </p:cNvPr>
          <p:cNvSpPr>
            <a:spLocks noGrp="1"/>
          </p:cNvSpPr>
          <p:nvPr>
            <p:ph idx="1"/>
          </p:nvPr>
        </p:nvSpPr>
        <p:spPr>
          <a:xfrm>
            <a:off x="431800" y="1892301"/>
            <a:ext cx="3911600" cy="3073400"/>
          </a:xfrm>
        </p:spPr>
        <p:txBody>
          <a:bodyPr/>
          <a:lstStyle/>
          <a:p>
            <a:pPr marL="73083" lvl="1" indent="0">
              <a:buNone/>
            </a:pPr>
            <a:r>
              <a:rPr lang="zh-TW" altLang="en-US">
                <a:solidFill>
                  <a:srgbClr val="000000"/>
                </a:solidFill>
              </a:rPr>
              <a:t>基礎架構模式定義了兩個拓撲區塊：</a:t>
            </a:r>
          </a:p>
          <a:p>
            <a:pPr marL="73083" lvl="1" indent="0">
              <a:buNone/>
            </a:pPr>
            <a:r>
              <a:rPr lang="zh-TW" altLang="en-US" sz="1600" b="1">
                <a:solidFill>
                  <a:srgbClr val="000000"/>
                </a:solidFill>
              </a:rPr>
              <a:t>基本服務集 </a:t>
            </a:r>
            <a:r>
              <a:rPr lang="en-US" altLang="zh-TW" sz="1600" b="1">
                <a:solidFill>
                  <a:srgbClr val="000000"/>
                </a:solidFill>
              </a:rPr>
              <a:t>(BSS)</a:t>
            </a:r>
          </a:p>
          <a:p>
            <a:pPr lvl="2">
              <a:lnSpc>
                <a:spcPct val="100000"/>
              </a:lnSpc>
              <a:spcBef>
                <a:spcPts val="300"/>
              </a:spcBef>
              <a:spcAft>
                <a:spcPts val="100"/>
              </a:spcAft>
            </a:pPr>
            <a:r>
              <a:rPr lang="zh-TW" altLang="en-US" sz="1400">
                <a:solidFill>
                  <a:srgbClr val="000000"/>
                </a:solidFill>
              </a:rPr>
              <a:t>使用單一 </a:t>
            </a:r>
            <a:r>
              <a:rPr lang="en-US" altLang="zh-TW" sz="1400">
                <a:solidFill>
                  <a:srgbClr val="000000"/>
                </a:solidFill>
              </a:rPr>
              <a:t>AP </a:t>
            </a:r>
            <a:r>
              <a:rPr lang="zh-TW" altLang="en-US" sz="1400">
                <a:solidFill>
                  <a:srgbClr val="000000"/>
                </a:solidFill>
              </a:rPr>
              <a:t>互連所有關聯的無線用戶端。</a:t>
            </a:r>
          </a:p>
          <a:p>
            <a:pPr lvl="2">
              <a:lnSpc>
                <a:spcPct val="100000"/>
              </a:lnSpc>
              <a:spcBef>
                <a:spcPts val="300"/>
              </a:spcBef>
              <a:spcAft>
                <a:spcPts val="100"/>
              </a:spcAft>
            </a:pPr>
            <a:r>
              <a:rPr lang="zh-TW" altLang="en-US" sz="1400">
                <a:solidFill>
                  <a:srgbClr val="000000"/>
                </a:solidFill>
              </a:rPr>
              <a:t>不同 </a:t>
            </a:r>
            <a:r>
              <a:rPr lang="en-US" altLang="zh-TW" sz="1400">
                <a:solidFill>
                  <a:srgbClr val="000000"/>
                </a:solidFill>
              </a:rPr>
              <a:t>BSS </a:t>
            </a:r>
            <a:r>
              <a:rPr lang="zh-TW" altLang="en-US" sz="1400">
                <a:solidFill>
                  <a:srgbClr val="000000"/>
                </a:solidFill>
              </a:rPr>
              <a:t>中的用戶端無法通訊。</a:t>
            </a:r>
          </a:p>
          <a:p>
            <a:pPr marL="73083" lvl="1" indent="0">
              <a:buNone/>
            </a:pPr>
            <a:r>
              <a:rPr lang="zh-TW" altLang="en-US" sz="1600" b="1">
                <a:solidFill>
                  <a:srgbClr val="000000"/>
                </a:solidFill>
              </a:rPr>
              <a:t>擴展服務集 </a:t>
            </a:r>
            <a:r>
              <a:rPr lang="en-US" altLang="zh-TW" sz="1600" b="1">
                <a:solidFill>
                  <a:srgbClr val="000000"/>
                </a:solidFill>
              </a:rPr>
              <a:t>(ESS)</a:t>
            </a:r>
          </a:p>
          <a:p>
            <a:pPr lvl="2">
              <a:lnSpc>
                <a:spcPct val="100000"/>
              </a:lnSpc>
              <a:spcBef>
                <a:spcPts val="300"/>
              </a:spcBef>
              <a:spcAft>
                <a:spcPts val="100"/>
              </a:spcAft>
            </a:pPr>
            <a:r>
              <a:rPr lang="zh-TW" altLang="en-US" sz="1400">
                <a:solidFill>
                  <a:srgbClr val="000000"/>
                </a:solidFill>
              </a:rPr>
              <a:t>由兩個或多個 </a:t>
            </a:r>
            <a:r>
              <a:rPr lang="en-US" altLang="zh-TW" sz="1400">
                <a:solidFill>
                  <a:srgbClr val="000000"/>
                </a:solidFill>
              </a:rPr>
              <a:t>BSS </a:t>
            </a:r>
            <a:r>
              <a:rPr lang="zh-TW" altLang="en-US" sz="1400">
                <a:solidFill>
                  <a:srgbClr val="000000"/>
                </a:solidFill>
              </a:rPr>
              <a:t>組成，由有線分佈系統互連。</a:t>
            </a:r>
          </a:p>
          <a:p>
            <a:pPr lvl="2">
              <a:lnSpc>
                <a:spcPct val="100000"/>
              </a:lnSpc>
              <a:spcBef>
                <a:spcPts val="300"/>
              </a:spcBef>
              <a:spcAft>
                <a:spcPts val="100"/>
              </a:spcAft>
            </a:pPr>
            <a:r>
              <a:rPr lang="zh-TW" altLang="en-US" sz="1400">
                <a:solidFill>
                  <a:srgbClr val="000000"/>
                </a:solidFill>
              </a:rPr>
              <a:t>每個 </a:t>
            </a:r>
            <a:r>
              <a:rPr lang="en-US" altLang="zh-TW" sz="1400">
                <a:solidFill>
                  <a:srgbClr val="000000"/>
                </a:solidFill>
              </a:rPr>
              <a:t>BSS </a:t>
            </a:r>
            <a:r>
              <a:rPr lang="zh-TW" altLang="en-US" sz="1400">
                <a:solidFill>
                  <a:srgbClr val="000000"/>
                </a:solidFill>
              </a:rPr>
              <a:t>中的用戶端可以透過 </a:t>
            </a:r>
            <a:r>
              <a:rPr lang="en-US" altLang="zh-TW" sz="1400">
                <a:solidFill>
                  <a:srgbClr val="000000"/>
                </a:solidFill>
              </a:rPr>
              <a:t>ESS </a:t>
            </a:r>
            <a:r>
              <a:rPr lang="zh-TW" altLang="en-US" sz="1400">
                <a:solidFill>
                  <a:srgbClr val="000000"/>
                </a:solidFill>
              </a:rPr>
              <a:t>進行通訊。</a:t>
            </a:r>
          </a:p>
          <a:p>
            <a:pPr marL="488998" lvl="2" indent="-342892">
              <a:buFont typeface="Arial" panose="020b0604020202020204" pitchFamily="34" charset="0"/>
              <a:buChar char="•"/>
            </a:pPr>
            <a:endParaRPr lang="en-US" sz="200">
              <a:solidFill>
                <a:srgbClr val="000000"/>
              </a:solidFill>
            </a:endParaRPr>
          </a:p>
          <a:p>
            <a:pPr marL="342892" indent="-342892" algn="l">
              <a:buFont typeface="Arial" panose="020b0604020202020204" pitchFamily="34" charset="0"/>
              <a:buChar char="•"/>
            </a:pPr>
            <a:endParaRPr lang="en-US" sz="1600">
              <a:solidFill>
                <a:srgbClr val="000000"/>
              </a:solidFill>
            </a:endParaRPr>
          </a:p>
          <a:p>
            <a:pPr marL="0" indent="0" algn="l"/>
            <a:endParaRPr lang="en-US" sz="1600">
              <a:solidFill>
                <a:srgbClr val="000000"/>
              </a:solidFill>
            </a:endParaRPr>
          </a:p>
          <a:p>
            <a:pPr marL="342892" indent="-342892" algn="l">
              <a:buFont typeface="Arial" panose="020b0604020202020204" pitchFamily="34" charset="0"/>
              <a:buChar char="•"/>
            </a:pPr>
            <a:endParaRPr lang="en-US" sz="1600">
              <a:solidFill>
                <a:srgbClr val="000000"/>
              </a:solidFill>
            </a:endParaRPr>
          </a:p>
        </p:txBody>
      </p:sp>
      <p:pic>
        <p:nvPicPr>
          <p:cNvPr id="2" name="Picture 1">
            <a:extLst>
              <a:ext uri="{FF2B5EF4-FFF2-40B4-BE49-F238E27FC236}">
                <a16:creationId xmlns:a16="http://schemas.microsoft.com/office/drawing/2014/main" id="{BE3D8EED-B731-4917-9AD8-E3E1AEBCF6E5}"/>
              </a:ext>
            </a:extLst>
          </p:cNvPr>
          <p:cNvPicPr>
            <a:picLocks noChangeAspect="1"/>
          </p:cNvPicPr>
          <p:nvPr/>
        </p:nvPicPr>
        <p:blipFill>
          <a:blip r:embed="rId3"/>
          <a:stretch>
            <a:fillRect/>
          </a:stretch>
        </p:blipFill>
        <p:spPr>
          <a:xfrm>
            <a:off x="4572001" y="1390651"/>
            <a:ext cx="3705225" cy="1895475"/>
          </a:xfrm>
          <a:prstGeom prst="rect">
            <a:avLst/>
          </a:prstGeom>
        </p:spPr>
      </p:pic>
      <p:pic>
        <p:nvPicPr>
          <p:cNvPr id="8" name="Picture 7">
            <a:extLst>
              <a:ext uri="{FF2B5EF4-FFF2-40B4-BE49-F238E27FC236}">
                <a16:creationId xmlns:a16="http://schemas.microsoft.com/office/drawing/2014/main" id="{5DD726AF-EC63-4AA6-A72D-6E4FBAE584EF}"/>
              </a:ext>
            </a:extLst>
          </p:cNvPr>
          <p:cNvPicPr>
            <a:picLocks noChangeAspect="1"/>
          </p:cNvPicPr>
          <p:nvPr/>
        </p:nvPicPr>
        <p:blipFill>
          <a:blip r:embed="rId4"/>
          <a:stretch>
            <a:fillRect/>
          </a:stretch>
        </p:blipFill>
        <p:spPr>
          <a:xfrm>
            <a:off x="4668838" y="3437467"/>
            <a:ext cx="3676650" cy="2038350"/>
          </a:xfrm>
          <a:prstGeom prst="rect">
            <a:avLst/>
          </a:prstGeom>
        </p:spPr>
      </p:pic>
      <p:sp>
        <p:nvSpPr>
          <p:cNvPr id="4" name="投影片編號版面配置區 3"/>
          <p:cNvSpPr>
            <a:spLocks noGrp="1"/>
          </p:cNvSpPr>
          <p:nvPr>
            <p:ph type="sldNum" sz="quarter" idx="12"/>
          </p:nvPr>
        </p:nvSpPr>
        <p:spPr/>
        <p:txBody>
          <a:bodyPr/>
          <a:lstStyle/>
          <a:p>
            <a:fld id="{4FAB73BC-B049-4115-A692-8D63A059BFB8}" type="slidenum">
              <a:rPr lang="en-US" smtClean="0"/>
              <a:t>847</a:t>
            </a:fld>
            <a:endParaRPr lang="en-US"/>
          </a:p>
        </p:txBody>
      </p:sp>
    </p:spTree>
    <p:extLst>
      <p:ext uri="{BB962C8B-B14F-4D97-AF65-F5344CB8AC3E}">
        <p14:creationId xmlns:p14="http://schemas.microsoft.com/office/powerpoint/2010/main" val="141736262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848.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noAutofit/>
          </a:bodyPr>
          <a:lstStyle/>
          <a:p>
            <a:pPr marL="169859" indent="-169859">
              <a:spcAft>
                <a:spcPts val="600"/>
              </a:spcAft>
              <a:buFont typeface="Wingdings" panose="05000000000000000000" pitchFamily="2" charset="2"/>
            </a:pPr>
            <a:r>
              <a:rPr lang="en-US" altLang="zh-TW" sz="2700"/>
              <a:t>29.3</a:t>
            </a:r>
            <a:r>
              <a:rPr lang="en-US" altLang="zh-TW" sz="2700" smtClean="0"/>
              <a:t>WLAN </a:t>
            </a:r>
            <a:r>
              <a:rPr lang="zh-TW" altLang="en-US" sz="2700"/>
              <a:t>操作</a:t>
            </a:r>
            <a:br>
              <a:rPr lang="en-US" sz="2700"/>
            </a:br>
            <a:r>
              <a:rPr lang="en-US" altLang="zh-TW" sz="2700"/>
              <a:t>802.11 </a:t>
            </a:r>
            <a:r>
              <a:rPr lang="zh-TW" altLang="en-US" sz="2700"/>
              <a:t>訊框結構</a:t>
            </a:r>
          </a:p>
        </p:txBody>
      </p:sp>
      <p:sp>
        <p:nvSpPr>
          <p:cNvPr id="6" name="Content Placeholder 3">
            <a:extLst>
              <a:ext uri="{FF2B5EF4-FFF2-40B4-BE49-F238E27FC236}">
                <a16:creationId xmlns:a16="http://schemas.microsoft.com/office/drawing/2014/main" id="{4003F5F5-7654-47FE-8245-0FE364DE3A10}"/>
              </a:ext>
            </a:extLst>
          </p:cNvPr>
          <p:cNvSpPr>
            <a:spLocks noGrp="1"/>
          </p:cNvSpPr>
          <p:nvPr>
            <p:ph idx="1"/>
          </p:nvPr>
        </p:nvSpPr>
        <p:spPr>
          <a:xfrm>
            <a:off x="431800" y="1892301"/>
            <a:ext cx="7913688" cy="656159"/>
          </a:xfrm>
        </p:spPr>
        <p:txBody>
          <a:bodyPr/>
          <a:lstStyle/>
          <a:p>
            <a:pPr marL="73083" lvl="1" indent="0">
              <a:buNone/>
            </a:pPr>
            <a:r>
              <a:rPr lang="en-US" altLang="zh-TW">
                <a:solidFill>
                  <a:srgbClr val="000000"/>
                </a:solidFill>
              </a:rPr>
              <a:t>802.11 </a:t>
            </a:r>
            <a:r>
              <a:rPr lang="zh-TW" altLang="en-US">
                <a:solidFill>
                  <a:srgbClr val="000000"/>
                </a:solidFill>
              </a:rPr>
              <a:t>訊框格式與乙太網路訊框格式類似，不同之處在於它包含更多欄位。</a:t>
            </a:r>
          </a:p>
          <a:p>
            <a:pPr marL="342892" indent="-342892" algn="l">
              <a:buFont typeface="Arial" panose="020b0604020202020204" pitchFamily="34" charset="0"/>
              <a:buChar char="•"/>
            </a:pPr>
            <a:endParaRPr lang="en-US" sz="1600">
              <a:solidFill>
                <a:srgbClr val="000000"/>
              </a:solidFill>
            </a:endParaRPr>
          </a:p>
          <a:p>
            <a:pPr marL="0" indent="0" algn="l"/>
            <a:endParaRPr lang="en-US" sz="1600">
              <a:solidFill>
                <a:srgbClr val="000000"/>
              </a:solidFill>
            </a:endParaRPr>
          </a:p>
          <a:p>
            <a:pPr marL="342892" indent="-342892" algn="l">
              <a:buFont typeface="Arial" panose="020b0604020202020204" pitchFamily="34" charset="0"/>
              <a:buChar char="•"/>
            </a:pPr>
            <a:endParaRPr lang="en-US" sz="1600">
              <a:solidFill>
                <a:srgbClr val="000000"/>
              </a:solidFill>
            </a:endParaRPr>
          </a:p>
        </p:txBody>
      </p:sp>
      <p:pic>
        <p:nvPicPr>
          <p:cNvPr id="4" name="Picture 3">
            <a:extLst>
              <a:ext uri="{FF2B5EF4-FFF2-40B4-BE49-F238E27FC236}">
                <a16:creationId xmlns:a16="http://schemas.microsoft.com/office/drawing/2014/main" id="{6E77E2DF-CEC7-4D3D-A43A-E3E43BFE0723}"/>
              </a:ext>
            </a:extLst>
          </p:cNvPr>
          <p:cNvPicPr>
            <a:picLocks noChangeAspect="1"/>
          </p:cNvPicPr>
          <p:nvPr/>
        </p:nvPicPr>
        <p:blipFill>
          <a:blip r:embed="rId3"/>
          <a:stretch>
            <a:fillRect/>
          </a:stretch>
        </p:blipFill>
        <p:spPr>
          <a:xfrm>
            <a:off x="1800225" y="2548460"/>
            <a:ext cx="5543550" cy="2862539"/>
          </a:xfrm>
          <a:prstGeom prst="rect">
            <a:avLst/>
          </a:prstGeom>
        </p:spPr>
      </p:pic>
      <p:sp>
        <p:nvSpPr>
          <p:cNvPr id="2" name="投影片編號版面配置區 1"/>
          <p:cNvSpPr>
            <a:spLocks noGrp="1"/>
          </p:cNvSpPr>
          <p:nvPr>
            <p:ph type="sldNum" sz="quarter" idx="12"/>
          </p:nvPr>
        </p:nvSpPr>
        <p:spPr/>
        <p:txBody>
          <a:bodyPr/>
          <a:lstStyle/>
          <a:p>
            <a:fld id="{4FAB73BC-B049-4115-A692-8D63A059BFB8}" type="slidenum">
              <a:rPr lang="en-US" smtClean="0"/>
              <a:t>848</a:t>
            </a:fld>
            <a:endParaRPr lang="en-US"/>
          </a:p>
        </p:txBody>
      </p:sp>
    </p:spTree>
    <p:extLst>
      <p:ext uri="{BB962C8B-B14F-4D97-AF65-F5344CB8AC3E}">
        <p14:creationId xmlns:p14="http://schemas.microsoft.com/office/powerpoint/2010/main" val="146063649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849.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noAutofit/>
          </a:bodyPr>
          <a:lstStyle/>
          <a:p>
            <a:pPr marL="169859" indent="-169859">
              <a:spcAft>
                <a:spcPts val="600"/>
              </a:spcAft>
              <a:buFont typeface="Wingdings" panose="05000000000000000000" pitchFamily="2" charset="2"/>
            </a:pPr>
            <a:r>
              <a:rPr lang="en-US" altLang="zh-TW" sz="2700"/>
              <a:t>29.3</a:t>
            </a:r>
            <a:r>
              <a:rPr lang="zh-TW" altLang="en-US" sz="2700" smtClean="0"/>
              <a:t>無線</a:t>
            </a:r>
            <a:r>
              <a:rPr lang="zh-TW" altLang="en-US" sz="2700"/>
              <a:t>網路操作</a:t>
            </a:r>
            <a:br>
              <a:rPr lang="en-US" sz="2700"/>
            </a:br>
            <a:r>
              <a:rPr lang="en-US" altLang="zh-TW" sz="2700"/>
              <a:t>CSMA/CA</a:t>
            </a:r>
          </a:p>
        </p:txBody>
      </p:sp>
      <p:sp>
        <p:nvSpPr>
          <p:cNvPr id="6" name="Content Placeholder 3">
            <a:extLst>
              <a:ext uri="{FF2B5EF4-FFF2-40B4-BE49-F238E27FC236}">
                <a16:creationId xmlns:a16="http://schemas.microsoft.com/office/drawing/2014/main" id="{4003F5F5-7654-47FE-8245-0FE364DE3A10}"/>
              </a:ext>
            </a:extLst>
          </p:cNvPr>
          <p:cNvSpPr>
            <a:spLocks noGrp="1"/>
          </p:cNvSpPr>
          <p:nvPr>
            <p:ph idx="1"/>
          </p:nvPr>
        </p:nvSpPr>
        <p:spPr>
          <a:xfrm>
            <a:off x="431800" y="1589087"/>
            <a:ext cx="7913688" cy="3849687"/>
          </a:xfrm>
        </p:spPr>
        <p:txBody>
          <a:bodyPr/>
          <a:lstStyle/>
          <a:p>
            <a:pPr marL="73083" lvl="1" indent="0">
              <a:buNone/>
            </a:pPr>
            <a:r>
              <a:rPr lang="en-US" altLang="zh-TW" sz="1600">
                <a:solidFill>
                  <a:srgbClr val="000000"/>
                </a:solidFill>
              </a:rPr>
              <a:t>WLAN </a:t>
            </a:r>
            <a:r>
              <a:rPr lang="zh-TW" altLang="en-US" sz="1600">
                <a:solidFill>
                  <a:srgbClr val="000000"/>
                </a:solidFill>
              </a:rPr>
              <a:t>是半雙工且客戶端不能 “聽到”當它正在發送，使其無法檢測到碰撞。 </a:t>
            </a:r>
          </a:p>
          <a:p>
            <a:pPr marL="73083" lvl="1" indent="0">
              <a:buNone/>
            </a:pPr>
            <a:r>
              <a:rPr lang="zh-TW" altLang="en-US" sz="1600">
                <a:solidFill>
                  <a:srgbClr val="000000"/>
                </a:solidFill>
              </a:rPr>
              <a:t>無線區域網路使用載波感測多重存取與避免碰撞（</a:t>
            </a:r>
            <a:r>
              <a:rPr lang="en-US" altLang="zh-TW" sz="1600">
                <a:solidFill>
                  <a:srgbClr val="000000"/>
                </a:solidFill>
              </a:rPr>
              <a:t>CSMA/CA</a:t>
            </a:r>
            <a:r>
              <a:rPr lang="zh-TW" altLang="en-US" sz="1600">
                <a:solidFill>
                  <a:srgbClr val="000000"/>
                </a:solidFill>
              </a:rPr>
              <a:t>）來確定如何以及何時發送資料。無線用戶端會執行下列動作：</a:t>
            </a:r>
          </a:p>
          <a:p>
            <a:pPr marL="415975" lvl="1" indent="-342892">
              <a:buFont typeface="+mj-lt"/>
              <a:buAutoNum type="arabicPeriod"/>
            </a:pPr>
            <a:r>
              <a:rPr lang="zh-TW" altLang="en-US" sz="1600">
                <a:solidFill>
                  <a:srgbClr val="000000"/>
                </a:solidFill>
              </a:rPr>
              <a:t>監聽頻道，看看頻道是否閒置，也就是說，目前頻道上沒有其他流量。</a:t>
            </a:r>
          </a:p>
          <a:p>
            <a:pPr marL="415975" lvl="1" indent="-342892">
              <a:buFont typeface="+mj-lt"/>
              <a:buAutoNum type="arabicPeriod"/>
            </a:pPr>
            <a:r>
              <a:rPr lang="zh-TW" altLang="en-US" sz="1600">
                <a:solidFill>
                  <a:srgbClr val="000000"/>
                </a:solidFill>
              </a:rPr>
              <a:t>發出準備發送（</a:t>
            </a:r>
            <a:r>
              <a:rPr lang="en-US" altLang="zh-TW" sz="1600">
                <a:solidFill>
                  <a:srgbClr val="000000"/>
                </a:solidFill>
              </a:rPr>
              <a:t>RTS</a:t>
            </a:r>
            <a:r>
              <a:rPr lang="zh-TW" altLang="en-US" sz="1600">
                <a:solidFill>
                  <a:srgbClr val="000000"/>
                </a:solidFill>
              </a:rPr>
              <a:t>）訊息，請求對網路的專用存取。</a:t>
            </a:r>
          </a:p>
          <a:p>
            <a:pPr marL="415975" lvl="1" indent="-342892">
              <a:buFont typeface="+mj-lt"/>
              <a:buAutoNum type="arabicPeriod"/>
            </a:pPr>
            <a:r>
              <a:rPr lang="zh-TW" altLang="en-US" sz="1600">
                <a:solidFill>
                  <a:srgbClr val="000000"/>
                </a:solidFill>
              </a:rPr>
              <a:t>接收來自授與傳送存取權的 </a:t>
            </a:r>
            <a:r>
              <a:rPr lang="en-US" altLang="zh-TW" sz="1600">
                <a:solidFill>
                  <a:srgbClr val="000000"/>
                </a:solidFill>
              </a:rPr>
              <a:t>AP </a:t>
            </a:r>
            <a:r>
              <a:rPr lang="zh-TW" altLang="en-US" sz="1600">
                <a:solidFill>
                  <a:srgbClr val="000000"/>
                </a:solidFill>
              </a:rPr>
              <a:t>的乾淨可傳送 </a:t>
            </a:r>
            <a:r>
              <a:rPr lang="en-US" altLang="zh-TW" sz="1600">
                <a:solidFill>
                  <a:srgbClr val="000000"/>
                </a:solidFill>
              </a:rPr>
              <a:t>(CTS) </a:t>
            </a:r>
            <a:r>
              <a:rPr lang="zh-TW" altLang="en-US" sz="1600">
                <a:solidFill>
                  <a:srgbClr val="000000"/>
                </a:solidFill>
              </a:rPr>
              <a:t>訊息。</a:t>
            </a:r>
          </a:p>
          <a:p>
            <a:pPr marL="415975" lvl="1" indent="-342892">
              <a:buFont typeface="+mj-lt"/>
              <a:buAutoNum type="arabicPeriod"/>
            </a:pPr>
            <a:r>
              <a:rPr lang="zh-TW" altLang="en-US" sz="1600">
                <a:solidFill>
                  <a:srgbClr val="000000"/>
                </a:solidFill>
              </a:rPr>
              <a:t>如果沒有收到 </a:t>
            </a:r>
            <a:r>
              <a:rPr lang="en-US" altLang="zh-TW" sz="1600">
                <a:solidFill>
                  <a:srgbClr val="000000"/>
                </a:solidFill>
              </a:rPr>
              <a:t>CTS </a:t>
            </a:r>
            <a:r>
              <a:rPr lang="zh-TW" altLang="en-US" sz="1600">
                <a:solidFill>
                  <a:srgbClr val="000000"/>
                </a:solidFill>
              </a:rPr>
              <a:t>訊息，則在重新啟動程序之前等待一段隨機時間。</a:t>
            </a:r>
          </a:p>
          <a:p>
            <a:pPr marL="415975" lvl="1" indent="-342892">
              <a:buFont typeface="+mj-lt"/>
              <a:buAutoNum type="arabicPeriod"/>
            </a:pPr>
            <a:r>
              <a:rPr lang="zh-TW" altLang="en-US" sz="1600">
                <a:solidFill>
                  <a:srgbClr val="000000"/>
                </a:solidFill>
              </a:rPr>
              <a:t>傳輸資料。</a:t>
            </a:r>
          </a:p>
          <a:p>
            <a:pPr marL="415975" lvl="1" indent="-342892">
              <a:buFont typeface="+mj-lt"/>
              <a:buAutoNum type="arabicPeriod"/>
            </a:pPr>
            <a:r>
              <a:rPr lang="zh-TW" altLang="en-US" sz="1600">
                <a:solidFill>
                  <a:srgbClr val="000000"/>
                </a:solidFill>
              </a:rPr>
              <a:t>確認所有傳輸。如果無線用戶端沒有收到確認，則會假設發生衝突並重新啟動處理程序</a:t>
            </a:r>
          </a:p>
          <a:p>
            <a:pPr marL="73083" lvl="1" indent="0">
              <a:buNone/>
            </a:pPr>
            <a:endParaRPr lang="en-US" sz="1600">
              <a:solidFill>
                <a:srgbClr val="000000"/>
              </a:solidFill>
            </a:endParaRPr>
          </a:p>
          <a:p>
            <a:pPr marL="73083" lvl="1" indent="0">
              <a:buNone/>
            </a:pPr>
            <a:endParaRPr lang="en-US" sz="1600">
              <a:solidFill>
                <a:srgbClr val="000000"/>
              </a:solidFill>
            </a:endParaRPr>
          </a:p>
          <a:p>
            <a:pPr marL="73083" lvl="1" indent="0">
              <a:buNone/>
            </a:pPr>
            <a:endParaRPr lang="en-US" sz="1600">
              <a:solidFill>
                <a:srgbClr val="000000"/>
              </a:solidFill>
            </a:endParaRPr>
          </a:p>
          <a:p>
            <a:pPr marL="0" indent="0" algn="l"/>
            <a:endParaRPr lang="en-US" sz="1600">
              <a:solidFill>
                <a:srgbClr val="000000"/>
              </a:solidFill>
            </a:endParaRPr>
          </a:p>
          <a:p>
            <a:pPr marL="342892" indent="-342892" algn="l">
              <a:buFont typeface="Arial" panose="020b0604020202020204" pitchFamily="34" charset="0"/>
              <a:buChar char="•"/>
            </a:pPr>
            <a:endParaRPr lang="en-US" sz="1600">
              <a:solidFill>
                <a:srgbClr val="000000"/>
              </a:solidFill>
            </a:endParaRPr>
          </a:p>
        </p:txBody>
      </p:sp>
      <p:sp>
        <p:nvSpPr>
          <p:cNvPr id="2" name="投影片編號版面配置區 1"/>
          <p:cNvSpPr>
            <a:spLocks noGrp="1"/>
          </p:cNvSpPr>
          <p:nvPr>
            <p:ph type="sldNum" sz="quarter" idx="12"/>
          </p:nvPr>
        </p:nvSpPr>
        <p:spPr/>
        <p:txBody>
          <a:bodyPr/>
          <a:lstStyle/>
          <a:p>
            <a:fld id="{4FAB73BC-B049-4115-A692-8D63A059BFB8}" type="slidenum">
              <a:rPr lang="en-US" smtClean="0"/>
              <a:t>849</a:t>
            </a:fld>
            <a:endParaRPr lang="en-US"/>
          </a:p>
        </p:txBody>
      </p:sp>
    </p:spTree>
    <p:extLst>
      <p:ext uri="{BB962C8B-B14F-4D97-AF65-F5344CB8AC3E}">
        <p14:creationId xmlns:p14="http://schemas.microsoft.com/office/powerpoint/2010/main" val="212259600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85.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8194" name="Rectangle 2"/>
          <p:cNvSpPr>
            <a:spLocks noGrp="1" noChangeArrowheads="1"/>
          </p:cNvSpPr>
          <p:nvPr>
            <p:ph type="title"/>
          </p:nvPr>
        </p:nvSpPr>
        <p:spPr/>
        <p:txBody>
          <a:bodyPr>
            <a:normAutofit/>
          </a:bodyPr>
          <a:lstStyle/>
          <a:p>
            <a:pPr rtl="0"/>
            <a:r>
              <a:rPr lang="en-US" altLang="zh-TW" sz="3000" smtClean="0"/>
              <a:t>3.1</a:t>
            </a:r>
            <a:r>
              <a:rPr lang="zh-TW" altLang="en-US" sz="3000" smtClean="0"/>
              <a:t>規則</a:t>
            </a:r>
            <a:r>
              <a:rPr lang="en-US" altLang="zh-TW" sz="3000"/>
              <a:t>-</a:t>
            </a:r>
            <a:r>
              <a:rPr lang="zh-TW" altLang="en-US" sz="3000"/>
              <a:t>網路通訊協定需求</a:t>
            </a:r>
          </a:p>
        </p:txBody>
      </p:sp>
      <p:sp>
        <p:nvSpPr>
          <p:cNvPr id="8195" name="Rectangle 6"/>
          <p:cNvSpPr>
            <a:spLocks noGrp="1" noChangeArrowheads="1"/>
          </p:cNvSpPr>
          <p:nvPr>
            <p:ph idx="1"/>
          </p:nvPr>
        </p:nvSpPr>
        <p:spPr>
          <a:xfrm>
            <a:off x="100859" y="1715696"/>
            <a:ext cx="8853286" cy="3060411"/>
          </a:xfrm>
        </p:spPr>
        <p:txBody>
          <a:bodyPr>
            <a:normAutofit/>
          </a:bodyPr>
          <a:lstStyle/>
          <a:p>
            <a:pPr marL="0" indent="0">
              <a:buNone/>
            </a:pPr>
            <a:r>
              <a:rPr lang="zh-TW" altLang="en-US" sz="2600"/>
              <a:t>一般電腦通訊協定必須符合同意，並包含下列需求： </a:t>
            </a:r>
          </a:p>
          <a:p>
            <a:pPr lvl="1" rtl="0"/>
            <a:r>
              <a:rPr lang="zh-TW" altLang="en-US" sz="2600"/>
              <a:t>訊息編碼</a:t>
            </a:r>
          </a:p>
          <a:p>
            <a:pPr lvl="1" rtl="0"/>
            <a:r>
              <a:rPr lang="zh-TW" altLang="en-US" sz="2600"/>
              <a:t>訊息格式化和封裝</a:t>
            </a:r>
          </a:p>
          <a:p>
            <a:pPr lvl="1" rtl="0"/>
            <a:r>
              <a:rPr lang="zh-TW" altLang="en-US" sz="2600"/>
              <a:t>訊息大小</a:t>
            </a:r>
          </a:p>
          <a:p>
            <a:pPr lvl="1" rtl="0"/>
            <a:r>
              <a:rPr lang="zh-TW" altLang="en-US" sz="2600"/>
              <a:t>訊息時間時機</a:t>
            </a:r>
          </a:p>
          <a:p>
            <a:pPr lvl="1" rtl="0"/>
            <a:r>
              <a:rPr lang="zh-TW" altLang="en-US" sz="2600"/>
              <a:t>傳送郵件</a:t>
            </a:r>
          </a:p>
          <a:p>
            <a:pPr lvl="1"/>
            <a:endParaRPr lang="en-US"/>
          </a:p>
        </p:txBody>
      </p:sp>
      <p:sp>
        <p:nvSpPr>
          <p:cNvPr id="2" name="投影片編號版面配置區 1"/>
          <p:cNvSpPr>
            <a:spLocks noGrp="1"/>
          </p:cNvSpPr>
          <p:nvPr>
            <p:ph type="sldNum" sz="quarter" idx="4"/>
          </p:nvPr>
        </p:nvSpPr>
        <p:spPr/>
        <p:txBody>
          <a:bodyPr/>
          <a:lstStyle/>
          <a:p>
            <a:pPr defTabSz="385754">
              <a:defRPr/>
            </a:pPr>
            <a:fld id="{2F5CCB13-0A32-4557-88E9-079F0C330695}" type="slidenum">
              <a:rPr lang="en-US" kern="0" smtClean="0">
                <a:solidFill>
                  <a:srgbClr val="595959"/>
                </a:solidFill>
              </a:rPr>
              <a:pPr defTabSz="385754">
                <a:defRPr/>
              </a:pPr>
              <a:t>85</a:t>
            </a:fld>
            <a:endParaRPr lang="en-US" kern="0">
              <a:solidFill>
                <a:srgbClr val="595959"/>
              </a:solidFill>
            </a:endParaRPr>
          </a:p>
        </p:txBody>
      </p:sp>
    </p:spTree>
    <p:extLst>
      <p:ext uri="{BB962C8B-B14F-4D97-AF65-F5344CB8AC3E}">
        <p14:creationId xmlns:p14="http://schemas.microsoft.com/office/powerpoint/2010/main" val="3176045354"/>
      </p:ext>
    </p:extLst>
  </p:cSld>
  <p:clrMapOvr>
    <a:masterClrMapping/>
  </p:clrMapOvr>
  <p:transition spd="slow">
    <p:wipe/>
  </p:transition>
  <p:timing/>
</p:sld>
</file>

<file path=ppt/slides/slide850.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noAutofit/>
          </a:bodyPr>
          <a:lstStyle/>
          <a:p>
            <a:pPr marL="169859" indent="-169859">
              <a:spcAft>
                <a:spcPts val="600"/>
              </a:spcAft>
              <a:buFont typeface="Wingdings" panose="05000000000000000000" pitchFamily="2" charset="2"/>
            </a:pPr>
            <a:r>
              <a:rPr lang="en-US" altLang="zh-TW" sz="2700"/>
              <a:t>29.3</a:t>
            </a:r>
            <a:r>
              <a:rPr lang="en-US" altLang="zh-TW" sz="2700" smtClean="0"/>
              <a:t>WLAN </a:t>
            </a:r>
            <a:r>
              <a:rPr lang="zh-TW" altLang="en-US" sz="2700"/>
              <a:t>操作</a:t>
            </a:r>
            <a:br>
              <a:rPr lang="en-US" sz="2700"/>
            </a:br>
            <a:r>
              <a:rPr lang="zh-TW" altLang="en-US" sz="2700"/>
              <a:t>無線用戶端與 </a:t>
            </a:r>
            <a:r>
              <a:rPr lang="en-US" altLang="zh-TW" sz="2700"/>
              <a:t>AP </a:t>
            </a:r>
            <a:r>
              <a:rPr lang="zh-TW" altLang="en-US" sz="2700"/>
              <a:t>關聯</a:t>
            </a:r>
          </a:p>
        </p:txBody>
      </p:sp>
      <p:sp>
        <p:nvSpPr>
          <p:cNvPr id="6" name="Content Placeholder 3">
            <a:extLst>
              <a:ext uri="{FF2B5EF4-FFF2-40B4-BE49-F238E27FC236}">
                <a16:creationId xmlns:a16="http://schemas.microsoft.com/office/drawing/2014/main" id="{4003F5F5-7654-47FE-8245-0FE364DE3A10}"/>
              </a:ext>
            </a:extLst>
          </p:cNvPr>
          <p:cNvSpPr>
            <a:spLocks noGrp="1"/>
          </p:cNvSpPr>
          <p:nvPr>
            <p:ph idx="1"/>
          </p:nvPr>
        </p:nvSpPr>
        <p:spPr>
          <a:xfrm>
            <a:off x="431800" y="1892300"/>
            <a:ext cx="3740150" cy="2603501"/>
          </a:xfrm>
        </p:spPr>
        <p:txBody>
          <a:bodyPr/>
          <a:lstStyle/>
          <a:p>
            <a:pPr marL="73083" lvl="1" indent="0">
              <a:buNone/>
            </a:pPr>
            <a:r>
              <a:rPr lang="zh-TW" altLang="en-US">
                <a:solidFill>
                  <a:srgbClr val="000000"/>
                </a:solidFill>
              </a:rPr>
              <a:t>若要讓無線裝置透過網路進行通訊，它們必須先與 </a:t>
            </a:r>
            <a:r>
              <a:rPr lang="en-US" altLang="zh-TW">
                <a:solidFill>
                  <a:srgbClr val="000000"/>
                </a:solidFill>
              </a:rPr>
              <a:t>AP </a:t>
            </a:r>
            <a:r>
              <a:rPr lang="zh-TW" altLang="en-US">
                <a:solidFill>
                  <a:srgbClr val="000000"/>
                </a:solidFill>
              </a:rPr>
              <a:t>或無線路由器產生關聯。</a:t>
            </a:r>
          </a:p>
          <a:p>
            <a:pPr marL="73083" lvl="1" indent="0">
              <a:buNone/>
            </a:pPr>
            <a:r>
              <a:rPr lang="zh-TW" altLang="en-US">
                <a:solidFill>
                  <a:srgbClr val="000000"/>
                </a:solidFill>
              </a:rPr>
              <a:t>無線裝置完成以下三個階段程序：</a:t>
            </a:r>
          </a:p>
          <a:p>
            <a:pPr marL="358826" lvl="1" indent="-285743"/>
            <a:r>
              <a:rPr lang="zh-TW" altLang="en-US" sz="1600">
                <a:solidFill>
                  <a:srgbClr val="000000"/>
                </a:solidFill>
              </a:rPr>
              <a:t>探索無線 </a:t>
            </a:r>
            <a:r>
              <a:rPr lang="en-US" altLang="zh-TW" sz="1600">
                <a:solidFill>
                  <a:srgbClr val="000000"/>
                </a:solidFill>
              </a:rPr>
              <a:t>AP</a:t>
            </a:r>
          </a:p>
          <a:p>
            <a:pPr marL="358826" lvl="1" indent="-285743"/>
            <a:r>
              <a:rPr lang="zh-TW" altLang="en-US" sz="1600">
                <a:solidFill>
                  <a:srgbClr val="000000"/>
                </a:solidFill>
              </a:rPr>
              <a:t>與 </a:t>
            </a:r>
            <a:r>
              <a:rPr lang="en-US" altLang="zh-TW" sz="1600">
                <a:solidFill>
                  <a:srgbClr val="000000"/>
                </a:solidFill>
              </a:rPr>
              <a:t>AP </a:t>
            </a:r>
            <a:r>
              <a:rPr lang="zh-TW" altLang="en-US" sz="1600">
                <a:solidFill>
                  <a:srgbClr val="000000"/>
                </a:solidFill>
              </a:rPr>
              <a:t>進行驗證</a:t>
            </a:r>
          </a:p>
          <a:p>
            <a:pPr marL="358826" lvl="1" indent="-285743"/>
            <a:r>
              <a:rPr lang="zh-TW" altLang="en-US" sz="1600">
                <a:solidFill>
                  <a:srgbClr val="000000"/>
                </a:solidFill>
              </a:rPr>
              <a:t>與 </a:t>
            </a:r>
            <a:r>
              <a:rPr lang="en-US" altLang="zh-TW" sz="1600">
                <a:solidFill>
                  <a:srgbClr val="000000"/>
                </a:solidFill>
              </a:rPr>
              <a:t>AP </a:t>
            </a:r>
            <a:r>
              <a:rPr lang="zh-TW" altLang="en-US" sz="1600">
                <a:solidFill>
                  <a:srgbClr val="000000"/>
                </a:solidFill>
              </a:rPr>
              <a:t>建立關聯</a:t>
            </a:r>
          </a:p>
          <a:p>
            <a:pPr marL="73083" lvl="1" indent="0">
              <a:buNone/>
            </a:pPr>
            <a:endParaRPr lang="en-US">
              <a:solidFill>
                <a:srgbClr val="000000"/>
              </a:solidFill>
            </a:endParaRPr>
          </a:p>
          <a:p>
            <a:pPr marL="73083" lvl="1" indent="0">
              <a:buNone/>
            </a:pPr>
            <a:endParaRPr lang="en-US">
              <a:solidFill>
                <a:srgbClr val="000000"/>
              </a:solidFill>
            </a:endParaRPr>
          </a:p>
          <a:p>
            <a:pPr marL="73083" lvl="1" indent="0">
              <a:buNone/>
            </a:pPr>
            <a:endParaRPr lang="en-US" sz="1600">
              <a:solidFill>
                <a:srgbClr val="000000"/>
              </a:solidFill>
            </a:endParaRPr>
          </a:p>
          <a:p>
            <a:pPr marL="0" indent="0" algn="l"/>
            <a:endParaRPr lang="en-US" sz="1600">
              <a:solidFill>
                <a:srgbClr val="000000"/>
              </a:solidFill>
            </a:endParaRPr>
          </a:p>
          <a:p>
            <a:pPr marL="342892" indent="-342892" algn="l">
              <a:buFont typeface="Arial" panose="020b0604020202020204" pitchFamily="34" charset="0"/>
              <a:buChar char="•"/>
            </a:pPr>
            <a:endParaRPr lang="en-US" sz="1600">
              <a:solidFill>
                <a:srgbClr val="000000"/>
              </a:solidFill>
            </a:endParaRPr>
          </a:p>
        </p:txBody>
      </p:sp>
      <p:pic>
        <p:nvPicPr>
          <p:cNvPr id="2" name="Picture 1">
            <a:extLst>
              <a:ext uri="{FF2B5EF4-FFF2-40B4-BE49-F238E27FC236}">
                <a16:creationId xmlns:a16="http://schemas.microsoft.com/office/drawing/2014/main" id="{5162E844-B4B3-499A-A303-0676D66D3340}"/>
              </a:ext>
            </a:extLst>
          </p:cNvPr>
          <p:cNvPicPr>
            <a:picLocks noChangeAspect="1"/>
          </p:cNvPicPr>
          <p:nvPr/>
        </p:nvPicPr>
        <p:blipFill>
          <a:blip r:embed="rId3"/>
          <a:stretch>
            <a:fillRect/>
          </a:stretch>
        </p:blipFill>
        <p:spPr>
          <a:xfrm>
            <a:off x="4286318" y="2548054"/>
            <a:ext cx="4586221" cy="2431818"/>
          </a:xfrm>
          <a:prstGeom prst="rect">
            <a:avLst/>
          </a:prstGeom>
        </p:spPr>
      </p:pic>
      <p:sp>
        <p:nvSpPr>
          <p:cNvPr id="4" name="投影片編號版面配置區 3"/>
          <p:cNvSpPr>
            <a:spLocks noGrp="1"/>
          </p:cNvSpPr>
          <p:nvPr>
            <p:ph type="sldNum" sz="quarter" idx="12"/>
          </p:nvPr>
        </p:nvSpPr>
        <p:spPr/>
        <p:txBody>
          <a:bodyPr/>
          <a:lstStyle/>
          <a:p>
            <a:fld id="{4FAB73BC-B049-4115-A692-8D63A059BFB8}" type="slidenum">
              <a:rPr lang="en-US" smtClean="0"/>
              <a:t>850</a:t>
            </a:fld>
            <a:endParaRPr lang="en-US"/>
          </a:p>
        </p:txBody>
      </p:sp>
    </p:spTree>
    <p:extLst>
      <p:ext uri="{BB962C8B-B14F-4D97-AF65-F5344CB8AC3E}">
        <p14:creationId xmlns:p14="http://schemas.microsoft.com/office/powerpoint/2010/main" val="74837873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851.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noAutofit/>
          </a:bodyPr>
          <a:lstStyle/>
          <a:p>
            <a:pPr marL="169859" indent="-169859">
              <a:spcAft>
                <a:spcPts val="600"/>
              </a:spcAft>
              <a:buFont typeface="Wingdings" panose="05000000000000000000" pitchFamily="2" charset="2"/>
            </a:pPr>
            <a:r>
              <a:rPr lang="en-US" altLang="zh-TW" sz="2700"/>
              <a:t>29.3</a:t>
            </a:r>
            <a:r>
              <a:rPr lang="en-US" altLang="zh-TW" sz="2700" smtClean="0"/>
              <a:t>WLAN </a:t>
            </a:r>
            <a:r>
              <a:rPr lang="zh-TW" altLang="en-US" sz="2700"/>
              <a:t>操作</a:t>
            </a:r>
            <a:br>
              <a:rPr lang="en-US" sz="2700"/>
            </a:br>
            <a:r>
              <a:rPr lang="zh-TW" altLang="en-US" sz="2700"/>
              <a:t>無線用戶端和 </a:t>
            </a:r>
            <a:r>
              <a:rPr lang="en-US" altLang="zh-TW" sz="2700"/>
              <a:t>AP </a:t>
            </a:r>
            <a:r>
              <a:rPr lang="zh-TW" altLang="en-US" sz="2700"/>
              <a:t>關聯（續） </a:t>
            </a:r>
          </a:p>
        </p:txBody>
      </p:sp>
      <p:sp>
        <p:nvSpPr>
          <p:cNvPr id="6" name="Content Placeholder 3">
            <a:extLst>
              <a:ext uri="{FF2B5EF4-FFF2-40B4-BE49-F238E27FC236}">
                <a16:creationId xmlns:a16="http://schemas.microsoft.com/office/drawing/2014/main" id="{4003F5F5-7654-47FE-8245-0FE364DE3A10}"/>
              </a:ext>
            </a:extLst>
          </p:cNvPr>
          <p:cNvSpPr>
            <a:spLocks noGrp="1"/>
          </p:cNvSpPr>
          <p:nvPr>
            <p:ph idx="1"/>
          </p:nvPr>
        </p:nvSpPr>
        <p:spPr>
          <a:xfrm>
            <a:off x="431800" y="1892300"/>
            <a:ext cx="7913688" cy="2603501"/>
          </a:xfrm>
        </p:spPr>
        <p:txBody>
          <a:bodyPr/>
          <a:lstStyle/>
          <a:p>
            <a:pPr marL="73083" lvl="1" indent="0">
              <a:buNone/>
            </a:pPr>
            <a:r>
              <a:rPr lang="zh-TW" altLang="en-US">
                <a:solidFill>
                  <a:srgbClr val="000000"/>
                </a:solidFill>
              </a:rPr>
              <a:t>為了獲得成功的關聯，無線客戶端和 </a:t>
            </a:r>
            <a:r>
              <a:rPr lang="en-US" altLang="zh-TW">
                <a:solidFill>
                  <a:srgbClr val="000000"/>
                </a:solidFill>
              </a:rPr>
              <a:t>AP </a:t>
            </a:r>
            <a:r>
              <a:rPr lang="zh-TW" altLang="en-US">
                <a:solidFill>
                  <a:srgbClr val="000000"/>
                </a:solidFill>
              </a:rPr>
              <a:t>必須同意具體參數：</a:t>
            </a:r>
          </a:p>
          <a:p>
            <a:pPr marL="358826" lvl="1" indent="-285743"/>
            <a:r>
              <a:rPr lang="en-US" altLang="zh-TW" sz="1600" b="1">
                <a:solidFill>
                  <a:srgbClr val="000000"/>
                </a:solidFill>
              </a:rPr>
              <a:t>SSID</a:t>
            </a:r>
            <a:r>
              <a:rPr lang="zh-TW" altLang="en-US" sz="1600">
                <a:solidFill>
                  <a:srgbClr val="000000"/>
                </a:solidFill>
              </a:rPr>
              <a:t> </a:t>
            </a:r>
            <a:r>
              <a:rPr lang="en-US" altLang="zh-TW" sz="1600">
                <a:solidFill>
                  <a:srgbClr val="000000"/>
                </a:solidFill>
              </a:rPr>
              <a:t>— </a:t>
            </a:r>
            <a:r>
              <a:rPr lang="zh-TW" altLang="en-US" sz="1600">
                <a:solidFill>
                  <a:srgbClr val="000000"/>
                </a:solidFill>
              </a:rPr>
              <a:t>用戶端需要知道要連線的網路名稱。 </a:t>
            </a:r>
          </a:p>
          <a:p>
            <a:pPr marL="358826" lvl="1" indent="-285743"/>
            <a:r>
              <a:rPr lang="zh-TW" altLang="en-US" sz="1600" b="1">
                <a:solidFill>
                  <a:srgbClr val="000000"/>
                </a:solidFill>
              </a:rPr>
              <a:t>密碼</a:t>
            </a:r>
            <a:r>
              <a:rPr lang="zh-TW" altLang="en-US" sz="1600">
                <a:solidFill>
                  <a:srgbClr val="000000"/>
                </a:solidFill>
              </a:rPr>
              <a:t> </a:t>
            </a:r>
            <a:r>
              <a:rPr lang="en-US" altLang="zh-TW" sz="1600">
                <a:solidFill>
                  <a:srgbClr val="000000"/>
                </a:solidFill>
              </a:rPr>
              <a:t>— </a:t>
            </a:r>
            <a:r>
              <a:rPr lang="zh-TW" altLang="en-US" sz="1600">
                <a:solidFill>
                  <a:srgbClr val="000000"/>
                </a:solidFill>
              </a:rPr>
              <a:t>這是用戶端向 </a:t>
            </a:r>
            <a:r>
              <a:rPr lang="en-US" altLang="zh-TW" sz="1600">
                <a:solidFill>
                  <a:srgbClr val="000000"/>
                </a:solidFill>
              </a:rPr>
              <a:t>AP </a:t>
            </a:r>
            <a:r>
              <a:rPr lang="zh-TW" altLang="en-US" sz="1600">
                <a:solidFill>
                  <a:srgbClr val="000000"/>
                </a:solidFill>
              </a:rPr>
              <a:t>驗證所必需的。 </a:t>
            </a:r>
          </a:p>
          <a:p>
            <a:pPr marL="358826" lvl="1" indent="-285743"/>
            <a:r>
              <a:rPr lang="zh-TW" altLang="en-US" sz="1600" b="1">
                <a:solidFill>
                  <a:srgbClr val="000000"/>
                </a:solidFill>
              </a:rPr>
              <a:t>網路模式 </a:t>
            </a:r>
            <a:r>
              <a:rPr lang="en-US" altLang="zh-TW" sz="1600">
                <a:solidFill>
                  <a:srgbClr val="000000"/>
                </a:solidFill>
              </a:rPr>
              <a:t>— </a:t>
            </a:r>
            <a:r>
              <a:rPr lang="zh-TW" altLang="en-US" sz="1600">
                <a:solidFill>
                  <a:srgbClr val="000000"/>
                </a:solidFill>
              </a:rPr>
              <a:t>使用中的 </a:t>
            </a:r>
            <a:r>
              <a:rPr lang="en-US" altLang="zh-TW" sz="1600">
                <a:solidFill>
                  <a:srgbClr val="000000"/>
                </a:solidFill>
              </a:rPr>
              <a:t>802.11 </a:t>
            </a:r>
            <a:r>
              <a:rPr lang="zh-TW" altLang="en-US" sz="1600">
                <a:solidFill>
                  <a:srgbClr val="000000"/>
                </a:solidFill>
              </a:rPr>
              <a:t>標準。 </a:t>
            </a:r>
          </a:p>
          <a:p>
            <a:pPr marL="358826" lvl="1" indent="-285743"/>
            <a:r>
              <a:rPr lang="zh-TW" altLang="en-US" sz="1600" b="1">
                <a:solidFill>
                  <a:srgbClr val="000000"/>
                </a:solidFill>
              </a:rPr>
              <a:t>安全性模式 </a:t>
            </a:r>
            <a:r>
              <a:rPr lang="en-US" altLang="zh-TW" sz="1600">
                <a:solidFill>
                  <a:srgbClr val="000000"/>
                </a:solidFill>
              </a:rPr>
              <a:t>— </a:t>
            </a:r>
            <a:r>
              <a:rPr lang="zh-TW" altLang="en-US" sz="1600">
                <a:solidFill>
                  <a:srgbClr val="000000"/>
                </a:solidFill>
              </a:rPr>
              <a:t>安全性參數設定，即 </a:t>
            </a:r>
            <a:r>
              <a:rPr lang="en-US" altLang="zh-TW" sz="1600">
                <a:solidFill>
                  <a:srgbClr val="000000"/>
                </a:solidFill>
              </a:rPr>
              <a:t>WEP</a:t>
            </a:r>
            <a:r>
              <a:rPr lang="zh-TW" altLang="en-US" sz="1600">
                <a:solidFill>
                  <a:srgbClr val="000000"/>
                </a:solidFill>
              </a:rPr>
              <a:t>、</a:t>
            </a:r>
            <a:r>
              <a:rPr lang="en-US" altLang="zh-TW" sz="1600">
                <a:solidFill>
                  <a:srgbClr val="000000"/>
                </a:solidFill>
              </a:rPr>
              <a:t>WPA </a:t>
            </a:r>
            <a:r>
              <a:rPr lang="zh-TW" altLang="en-US" sz="1600">
                <a:solidFill>
                  <a:srgbClr val="000000"/>
                </a:solidFill>
              </a:rPr>
              <a:t>或 </a:t>
            </a:r>
            <a:r>
              <a:rPr lang="en-US" altLang="zh-TW" sz="1600">
                <a:solidFill>
                  <a:srgbClr val="000000"/>
                </a:solidFill>
              </a:rPr>
              <a:t>WPA2</a:t>
            </a:r>
            <a:r>
              <a:rPr lang="zh-TW" altLang="en-US" sz="1600">
                <a:solidFill>
                  <a:srgbClr val="000000"/>
                </a:solidFill>
              </a:rPr>
              <a:t>。 </a:t>
            </a:r>
          </a:p>
          <a:p>
            <a:pPr marL="358826" lvl="1" indent="-285743"/>
            <a:r>
              <a:rPr lang="zh-TW" altLang="en-US" sz="1600" b="1">
                <a:solidFill>
                  <a:srgbClr val="000000"/>
                </a:solidFill>
              </a:rPr>
              <a:t>頻道設定 </a:t>
            </a:r>
            <a:r>
              <a:rPr lang="en-US" altLang="zh-TW" sz="1600">
                <a:solidFill>
                  <a:srgbClr val="000000"/>
                </a:solidFill>
              </a:rPr>
              <a:t>— </a:t>
            </a:r>
            <a:r>
              <a:rPr lang="zh-TW" altLang="en-US" sz="1600">
                <a:solidFill>
                  <a:srgbClr val="000000"/>
                </a:solidFill>
              </a:rPr>
              <a:t>使用中的頻率。 </a:t>
            </a:r>
          </a:p>
          <a:p>
            <a:pPr marL="73083" lvl="1" indent="0">
              <a:buNone/>
            </a:pPr>
            <a:endParaRPr lang="en-US">
              <a:solidFill>
                <a:srgbClr val="000000"/>
              </a:solidFill>
            </a:endParaRPr>
          </a:p>
          <a:p>
            <a:pPr marL="73083" lvl="1" indent="0">
              <a:buNone/>
            </a:pPr>
            <a:endParaRPr lang="en-US">
              <a:solidFill>
                <a:srgbClr val="000000"/>
              </a:solidFill>
            </a:endParaRPr>
          </a:p>
          <a:p>
            <a:pPr marL="73083" lvl="1" indent="0">
              <a:buNone/>
            </a:pPr>
            <a:endParaRPr lang="en-US" sz="1600">
              <a:solidFill>
                <a:srgbClr val="000000"/>
              </a:solidFill>
            </a:endParaRPr>
          </a:p>
          <a:p>
            <a:pPr marL="0" indent="0" algn="l"/>
            <a:endParaRPr lang="en-US" sz="1600">
              <a:solidFill>
                <a:srgbClr val="000000"/>
              </a:solidFill>
            </a:endParaRPr>
          </a:p>
          <a:p>
            <a:pPr marL="342892" indent="-342892" algn="l">
              <a:buFont typeface="Arial" panose="020b0604020202020204" pitchFamily="34" charset="0"/>
              <a:buChar char="•"/>
            </a:pPr>
            <a:endParaRPr lang="en-US" sz="1600">
              <a:solidFill>
                <a:srgbClr val="000000"/>
              </a:solidFill>
            </a:endParaRPr>
          </a:p>
        </p:txBody>
      </p:sp>
      <p:sp>
        <p:nvSpPr>
          <p:cNvPr id="2" name="投影片編號版面配置區 1"/>
          <p:cNvSpPr>
            <a:spLocks noGrp="1"/>
          </p:cNvSpPr>
          <p:nvPr>
            <p:ph type="sldNum" sz="quarter" idx="12"/>
          </p:nvPr>
        </p:nvSpPr>
        <p:spPr/>
        <p:txBody>
          <a:bodyPr/>
          <a:lstStyle/>
          <a:p>
            <a:fld id="{4FAB73BC-B049-4115-A692-8D63A059BFB8}" type="slidenum">
              <a:rPr lang="en-US" smtClean="0"/>
              <a:t>851</a:t>
            </a:fld>
            <a:endParaRPr lang="en-US"/>
          </a:p>
        </p:txBody>
      </p:sp>
    </p:spTree>
    <p:extLst>
      <p:ext uri="{BB962C8B-B14F-4D97-AF65-F5344CB8AC3E}">
        <p14:creationId xmlns:p14="http://schemas.microsoft.com/office/powerpoint/2010/main" val="205627038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852.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noAutofit/>
          </a:bodyPr>
          <a:lstStyle/>
          <a:p>
            <a:pPr marL="169859" indent="-169859">
              <a:spcAft>
                <a:spcPts val="600"/>
              </a:spcAft>
              <a:buFont typeface="Wingdings" panose="05000000000000000000" pitchFamily="2" charset="2"/>
            </a:pPr>
            <a:r>
              <a:rPr lang="en-US" altLang="zh-TW" sz="2700"/>
              <a:t>29.3</a:t>
            </a:r>
            <a:r>
              <a:rPr lang="en-US" altLang="zh-TW" sz="2700" smtClean="0"/>
              <a:t>WLAN </a:t>
            </a:r>
            <a:r>
              <a:rPr lang="zh-TW" altLang="en-US" sz="2700"/>
              <a:t>操作</a:t>
            </a:r>
            <a:br>
              <a:rPr lang="en-US" sz="2700"/>
            </a:br>
            <a:r>
              <a:rPr lang="zh-TW" altLang="en-US" sz="2700"/>
              <a:t>被動和主動探索模式</a:t>
            </a:r>
          </a:p>
        </p:txBody>
      </p:sp>
      <p:sp>
        <p:nvSpPr>
          <p:cNvPr id="6" name="Content Placeholder 3">
            <a:extLst>
              <a:ext uri="{FF2B5EF4-FFF2-40B4-BE49-F238E27FC236}">
                <a16:creationId xmlns:a16="http://schemas.microsoft.com/office/drawing/2014/main" id="{4003F5F5-7654-47FE-8245-0FE364DE3A10}"/>
              </a:ext>
            </a:extLst>
          </p:cNvPr>
          <p:cNvSpPr>
            <a:spLocks noGrp="1"/>
          </p:cNvSpPr>
          <p:nvPr>
            <p:ph idx="1"/>
          </p:nvPr>
        </p:nvSpPr>
        <p:spPr>
          <a:xfrm>
            <a:off x="431803" y="1589087"/>
            <a:ext cx="3997323" cy="4078287"/>
          </a:xfrm>
        </p:spPr>
        <p:txBody>
          <a:bodyPr/>
          <a:lstStyle/>
          <a:p>
            <a:pPr marL="0" indent="0" algn="l"/>
            <a:r>
              <a:rPr lang="zh-TW" altLang="en-US" sz="1600">
                <a:solidFill>
                  <a:srgbClr val="000000"/>
                </a:solidFill>
              </a:rPr>
              <a:t>無線用戶端會使用被動或主動式掃描 </a:t>
            </a:r>
            <a:r>
              <a:rPr lang="en-US" altLang="zh-TW" sz="1600">
                <a:solidFill>
                  <a:srgbClr val="000000"/>
                </a:solidFill>
              </a:rPr>
              <a:t>(</a:t>
            </a:r>
            <a:r>
              <a:rPr lang="zh-TW" altLang="en-US" sz="1600">
                <a:solidFill>
                  <a:srgbClr val="000000"/>
                </a:solidFill>
              </a:rPr>
              <a:t>探測</a:t>
            </a:r>
            <a:r>
              <a:rPr lang="en-US" altLang="zh-TW" sz="1600">
                <a:solidFill>
                  <a:srgbClr val="000000"/>
                </a:solidFill>
              </a:rPr>
              <a:t>) </a:t>
            </a:r>
            <a:r>
              <a:rPr lang="zh-TW" altLang="en-US" sz="1600">
                <a:solidFill>
                  <a:srgbClr val="000000"/>
                </a:solidFill>
              </a:rPr>
              <a:t>處理程序連線至 </a:t>
            </a:r>
            <a:r>
              <a:rPr lang="en-US" altLang="zh-TW" sz="1600">
                <a:solidFill>
                  <a:srgbClr val="000000"/>
                </a:solidFill>
              </a:rPr>
              <a:t>AP</a:t>
            </a:r>
            <a:r>
              <a:rPr lang="zh-TW" altLang="en-US" sz="1600">
                <a:solidFill>
                  <a:srgbClr val="000000"/>
                </a:solidFill>
              </a:rPr>
              <a:t>。 </a:t>
            </a:r>
          </a:p>
          <a:p>
            <a:pPr marL="415975" lvl="1" indent="-342892">
              <a:buFont typeface="Arial" panose="020b0604020202020204" pitchFamily="34" charset="0"/>
              <a:buChar char="•"/>
            </a:pPr>
            <a:r>
              <a:rPr lang="zh-TW" altLang="en-US" sz="1600" b="1">
                <a:solidFill>
                  <a:srgbClr val="000000"/>
                </a:solidFill>
              </a:rPr>
              <a:t>被動模式 </a:t>
            </a:r>
            <a:r>
              <a:rPr lang="en-US" altLang="zh-TW" sz="1600">
                <a:solidFill>
                  <a:srgbClr val="000000"/>
                </a:solidFill>
              </a:rPr>
              <a:t>— AP </a:t>
            </a:r>
            <a:r>
              <a:rPr lang="zh-TW" altLang="en-US" sz="1600">
                <a:solidFill>
                  <a:srgbClr val="000000"/>
                </a:solidFill>
              </a:rPr>
              <a:t>會定期傳送包含 </a:t>
            </a:r>
            <a:r>
              <a:rPr lang="en-US" altLang="zh-TW" sz="1600">
                <a:solidFill>
                  <a:srgbClr val="000000"/>
                </a:solidFill>
              </a:rPr>
              <a:t>SSID</a:t>
            </a:r>
            <a:r>
              <a:rPr lang="zh-TW" altLang="en-US" sz="1600">
                <a:solidFill>
                  <a:srgbClr val="000000"/>
                </a:solidFill>
              </a:rPr>
              <a:t>、支援的標準和安全性設定的廣播信標訊框，以公開宣傳其服務。 </a:t>
            </a:r>
          </a:p>
          <a:p>
            <a:pPr marL="415975" lvl="1" indent="-342892">
              <a:buFont typeface="Arial" panose="020b0604020202020204" pitchFamily="34" charset="0"/>
              <a:buChar char="•"/>
            </a:pPr>
            <a:r>
              <a:rPr lang="zh-TW" altLang="en-US" sz="1600" b="1">
                <a:solidFill>
                  <a:srgbClr val="000000"/>
                </a:solidFill>
              </a:rPr>
              <a:t>主動模式</a:t>
            </a:r>
            <a:r>
              <a:rPr lang="en-US" altLang="zh-TW" sz="1600">
                <a:solidFill>
                  <a:srgbClr val="000000"/>
                </a:solidFill>
              </a:rPr>
              <a:t>— </a:t>
            </a:r>
            <a:r>
              <a:rPr lang="zh-TW" altLang="en-US" sz="1600">
                <a:solidFill>
                  <a:srgbClr val="000000"/>
                </a:solidFill>
              </a:rPr>
              <a:t>無線用戶端必須知道 </a:t>
            </a:r>
            <a:r>
              <a:rPr lang="en-US" altLang="zh-TW" sz="1600">
                <a:solidFill>
                  <a:srgbClr val="000000"/>
                </a:solidFill>
              </a:rPr>
              <a:t>SSID </a:t>
            </a:r>
            <a:r>
              <a:rPr lang="zh-TW" altLang="en-US" sz="1600">
                <a:solidFill>
                  <a:srgbClr val="000000"/>
                </a:solidFill>
              </a:rPr>
              <a:t>的名稱。無線用戶端會透過在多個頻道上廣播探查要求訊框來啟動程序。 </a:t>
            </a:r>
            <a:r>
              <a:rPr lang="zh-TW" altLang="en-US" sz="1600" b="1">
                <a:solidFill>
                  <a:srgbClr val="000000"/>
                </a:solidFill>
              </a:rPr>
              <a:t> </a:t>
            </a:r>
          </a:p>
          <a:p>
            <a:pPr marL="488998" lvl="2" indent="-342892">
              <a:buFont typeface="Arial" panose="020b0604020202020204" pitchFamily="34" charset="0"/>
              <a:buChar char="•"/>
            </a:pPr>
            <a:endParaRPr lang="en-US" sz="1600">
              <a:solidFill>
                <a:srgbClr val="000000"/>
              </a:solidFill>
            </a:endParaRPr>
          </a:p>
          <a:p>
            <a:pPr marL="342892" indent="-342892" algn="l">
              <a:buFont typeface="Arial" panose="020b0604020202020204" pitchFamily="34" charset="0"/>
              <a:buChar char="•"/>
            </a:pPr>
            <a:endParaRPr lang="en-US" sz="1600">
              <a:solidFill>
                <a:srgbClr val="000000"/>
              </a:solidFill>
            </a:endParaRPr>
          </a:p>
          <a:p>
            <a:pPr marL="0" indent="0" algn="l"/>
            <a:endParaRPr lang="en-US" sz="1600">
              <a:solidFill>
                <a:srgbClr val="000000"/>
              </a:solidFill>
            </a:endParaRPr>
          </a:p>
          <a:p>
            <a:pPr marL="342892" indent="-342892" algn="l">
              <a:buFont typeface="Arial" panose="020b0604020202020204" pitchFamily="34" charset="0"/>
              <a:buChar char="•"/>
            </a:pPr>
            <a:endParaRPr lang="en-US" sz="1600">
              <a:solidFill>
                <a:srgbClr val="000000"/>
              </a:solidFill>
            </a:endParaRPr>
          </a:p>
        </p:txBody>
      </p:sp>
      <p:pic>
        <p:nvPicPr>
          <p:cNvPr id="4" name="Picture 3">
            <a:extLst>
              <a:ext uri="{FF2B5EF4-FFF2-40B4-BE49-F238E27FC236}">
                <a16:creationId xmlns:a16="http://schemas.microsoft.com/office/drawing/2014/main" id="{90D136F8-2584-410C-9668-B6E1046C53A8}"/>
              </a:ext>
            </a:extLst>
          </p:cNvPr>
          <p:cNvPicPr>
            <a:picLocks noChangeAspect="1"/>
          </p:cNvPicPr>
          <p:nvPr/>
        </p:nvPicPr>
        <p:blipFill>
          <a:blip r:embed="rId3"/>
          <a:stretch>
            <a:fillRect/>
          </a:stretch>
        </p:blipFill>
        <p:spPr>
          <a:xfrm>
            <a:off x="4953000" y="1844868"/>
            <a:ext cx="2454198" cy="1709737"/>
          </a:xfrm>
          <a:prstGeom prst="rect">
            <a:avLst/>
          </a:prstGeom>
        </p:spPr>
      </p:pic>
      <p:sp>
        <p:nvSpPr>
          <p:cNvPr id="10" name="Rectangle 9">
            <a:extLst>
              <a:ext uri="{FF2B5EF4-FFF2-40B4-BE49-F238E27FC236}">
                <a16:creationId xmlns:a16="http://schemas.microsoft.com/office/drawing/2014/main" id="{7BB98524-B210-49BE-AB9C-B15FC935C85F}"/>
              </a:ext>
            </a:extLst>
          </p:cNvPr>
          <p:cNvSpPr/>
          <p:nvPr/>
        </p:nvSpPr>
        <p:spPr>
          <a:xfrm>
            <a:off x="7610475" y="2621121"/>
            <a:ext cx="1209676" cy="307777"/>
          </a:xfrm>
          <a:prstGeom prst="rect">
            <a:avLst/>
          </a:prstGeom>
        </p:spPr>
        <p:txBody>
          <a:bodyPr wrap="square">
            <a:spAutoFit/>
          </a:bodyPr>
          <a:lstStyle/>
          <a:p>
            <a:pPr rtl="0"/>
            <a:r>
              <a:rPr lang="zh-TW" altLang="en-US" sz="1400" b="1">
                <a:solidFill>
                  <a:srgbClr val="000000"/>
                </a:solidFill>
                <a:latin typeface="CiscoSans"/>
              </a:rPr>
              <a:t>被動模式</a:t>
            </a:r>
          </a:p>
        </p:txBody>
      </p:sp>
      <p:pic>
        <p:nvPicPr>
          <p:cNvPr id="2" name="Picture 1">
            <a:extLst>
              <a:ext uri="{FF2B5EF4-FFF2-40B4-BE49-F238E27FC236}">
                <a16:creationId xmlns:a16="http://schemas.microsoft.com/office/drawing/2014/main" id="{3412303B-0BC9-454D-8539-9B757CDF5D9F}"/>
              </a:ext>
            </a:extLst>
          </p:cNvPr>
          <p:cNvPicPr>
            <a:picLocks noChangeAspect="1"/>
          </p:cNvPicPr>
          <p:nvPr/>
        </p:nvPicPr>
        <p:blipFill>
          <a:blip r:embed="rId4"/>
          <a:stretch>
            <a:fillRect/>
          </a:stretch>
        </p:blipFill>
        <p:spPr>
          <a:xfrm>
            <a:off x="4953001" y="3810386"/>
            <a:ext cx="2762249" cy="1593079"/>
          </a:xfrm>
          <a:prstGeom prst="rect">
            <a:avLst/>
          </a:prstGeom>
        </p:spPr>
      </p:pic>
      <p:sp>
        <p:nvSpPr>
          <p:cNvPr id="11" name="Rectangle 10">
            <a:extLst>
              <a:ext uri="{FF2B5EF4-FFF2-40B4-BE49-F238E27FC236}">
                <a16:creationId xmlns:a16="http://schemas.microsoft.com/office/drawing/2014/main" id="{0E2D58DD-5F4A-411B-AB2B-32F927F08580}"/>
              </a:ext>
            </a:extLst>
          </p:cNvPr>
          <p:cNvSpPr/>
          <p:nvPr/>
        </p:nvSpPr>
        <p:spPr>
          <a:xfrm>
            <a:off x="7610475" y="4453035"/>
            <a:ext cx="1209676" cy="307777"/>
          </a:xfrm>
          <a:prstGeom prst="rect">
            <a:avLst/>
          </a:prstGeom>
        </p:spPr>
        <p:txBody>
          <a:bodyPr wrap="square">
            <a:spAutoFit/>
          </a:bodyPr>
          <a:lstStyle/>
          <a:p>
            <a:pPr rtl="0"/>
            <a:r>
              <a:rPr lang="zh-TW" altLang="en-US" sz="1400" b="1">
                <a:solidFill>
                  <a:srgbClr val="000000"/>
                </a:solidFill>
                <a:latin typeface="CiscoSans"/>
              </a:rPr>
              <a:t>主動模式</a:t>
            </a:r>
          </a:p>
        </p:txBody>
      </p:sp>
      <p:sp>
        <p:nvSpPr>
          <p:cNvPr id="5" name="投影片編號版面配置區 4"/>
          <p:cNvSpPr>
            <a:spLocks noGrp="1"/>
          </p:cNvSpPr>
          <p:nvPr>
            <p:ph type="sldNum" sz="quarter" idx="12"/>
          </p:nvPr>
        </p:nvSpPr>
        <p:spPr/>
        <p:txBody>
          <a:bodyPr/>
          <a:lstStyle/>
          <a:p>
            <a:fld id="{4FAB73BC-B049-4115-A692-8D63A059BFB8}" type="slidenum">
              <a:rPr lang="en-US" smtClean="0"/>
              <a:t>852</a:t>
            </a:fld>
            <a:endParaRPr lang="en-US"/>
          </a:p>
        </p:txBody>
      </p:sp>
    </p:spTree>
    <p:extLst>
      <p:ext uri="{BB962C8B-B14F-4D97-AF65-F5344CB8AC3E}">
        <p14:creationId xmlns:p14="http://schemas.microsoft.com/office/powerpoint/2010/main" val="248335063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853.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noAutofit/>
          </a:bodyPr>
          <a:lstStyle/>
          <a:p>
            <a:pPr marL="169859" indent="-169859">
              <a:spcAft>
                <a:spcPts val="600"/>
              </a:spcAft>
              <a:buFont typeface="Wingdings" panose="05000000000000000000" pitchFamily="2" charset="2"/>
            </a:pPr>
            <a:r>
              <a:rPr lang="en-US" altLang="zh-TW" sz="2700" smtClean="0"/>
              <a:t>29.4CAPWAP </a:t>
            </a:r>
            <a:r>
              <a:rPr lang="zh-TW" altLang="en-US" sz="2700"/>
              <a:t>操作</a:t>
            </a:r>
            <a:br>
              <a:rPr lang="en-US" sz="2700"/>
            </a:br>
            <a:r>
              <a:rPr lang="zh-TW" altLang="en-US" sz="2700"/>
              <a:t> </a:t>
            </a:r>
            <a:r>
              <a:rPr lang="en-US" altLang="zh-TW" sz="2700"/>
              <a:t>CAPWAP </a:t>
            </a:r>
            <a:r>
              <a:rPr lang="zh-TW" altLang="en-US" sz="2700"/>
              <a:t>簡介</a:t>
            </a:r>
          </a:p>
        </p:txBody>
      </p:sp>
      <p:sp>
        <p:nvSpPr>
          <p:cNvPr id="6" name="Content Placeholder 3">
            <a:extLst>
              <a:ext uri="{FF2B5EF4-FFF2-40B4-BE49-F238E27FC236}">
                <a16:creationId xmlns:a16="http://schemas.microsoft.com/office/drawing/2014/main" id="{4003F5F5-7654-47FE-8245-0FE364DE3A10}"/>
              </a:ext>
            </a:extLst>
          </p:cNvPr>
          <p:cNvSpPr>
            <a:spLocks noGrp="1"/>
          </p:cNvSpPr>
          <p:nvPr>
            <p:ph idx="1"/>
          </p:nvPr>
        </p:nvSpPr>
        <p:spPr>
          <a:xfrm>
            <a:off x="490470" y="1589088"/>
            <a:ext cx="4310131" cy="3866617"/>
          </a:xfrm>
        </p:spPr>
        <p:txBody>
          <a:bodyPr/>
          <a:lstStyle/>
          <a:p>
            <a:pPr marL="169859" indent="-169859" algn="l" defTabSz="684196" fontAlgn="base">
              <a:spcBef>
                <a:spcPts val="600"/>
              </a:spcBef>
              <a:spcAft>
                <a:spcPts val="600"/>
              </a:spcAft>
              <a:buClr>
                <a:schemeClr val="tx2"/>
              </a:buClr>
              <a:buSzPct val="90000"/>
              <a:buFont typeface="Arial" panose="020b0604020202020204" pitchFamily="34" charset="0"/>
              <a:buChar char="•"/>
            </a:pPr>
            <a:r>
              <a:rPr lang="en-US" altLang="zh-TW" sz="1500">
                <a:solidFill>
                  <a:srgbClr val="000000"/>
                </a:solidFill>
              </a:rPr>
              <a:t>CAPWAP </a:t>
            </a:r>
            <a:r>
              <a:rPr lang="zh-TW" altLang="en-US" sz="1500">
                <a:solidFill>
                  <a:srgbClr val="000000"/>
                </a:solidFill>
              </a:rPr>
              <a:t>是一個 </a:t>
            </a:r>
            <a:r>
              <a:rPr lang="en-US" altLang="zh-TW" sz="1500">
                <a:solidFill>
                  <a:srgbClr val="000000"/>
                </a:solidFill>
              </a:rPr>
              <a:t>IEEE </a:t>
            </a:r>
            <a:r>
              <a:rPr lang="zh-TW" altLang="en-US" sz="1500">
                <a:solidFill>
                  <a:srgbClr val="000000"/>
                </a:solidFill>
              </a:rPr>
              <a:t>標準協定，使 </a:t>
            </a:r>
            <a:r>
              <a:rPr lang="en-US" altLang="zh-TW" sz="1500">
                <a:solidFill>
                  <a:srgbClr val="000000"/>
                </a:solidFill>
              </a:rPr>
              <a:t>WLC </a:t>
            </a:r>
            <a:r>
              <a:rPr lang="zh-TW" altLang="en-US" sz="1500">
                <a:solidFill>
                  <a:srgbClr val="000000"/>
                </a:solidFill>
              </a:rPr>
              <a:t>能夠管理多個 </a:t>
            </a:r>
            <a:r>
              <a:rPr lang="en-US" altLang="zh-TW" sz="1500">
                <a:solidFill>
                  <a:srgbClr val="000000"/>
                </a:solidFill>
              </a:rPr>
              <a:t>AP </a:t>
            </a:r>
            <a:r>
              <a:rPr lang="zh-TW" altLang="en-US" sz="1500">
                <a:solidFill>
                  <a:srgbClr val="000000"/>
                </a:solidFill>
              </a:rPr>
              <a:t>和無線區域網路。</a:t>
            </a:r>
          </a:p>
          <a:p>
            <a:pPr marL="169859" indent="-169859" algn="l" defTabSz="684196" fontAlgn="base">
              <a:spcBef>
                <a:spcPts val="600"/>
              </a:spcBef>
              <a:spcAft>
                <a:spcPts val="600"/>
              </a:spcAft>
              <a:buClr>
                <a:schemeClr val="tx2"/>
              </a:buClr>
              <a:buSzPct val="90000"/>
              <a:buFont typeface="Arial" panose="020b0604020202020204" pitchFamily="34" charset="0"/>
              <a:buChar char="•"/>
            </a:pPr>
            <a:r>
              <a:rPr lang="zh-TW" altLang="en-US" sz="1600">
                <a:solidFill>
                  <a:srgbClr val="000000"/>
                </a:solidFill>
              </a:rPr>
              <a:t>基於 </a:t>
            </a:r>
            <a:r>
              <a:rPr lang="en-US" altLang="zh-TW" sz="1600">
                <a:solidFill>
                  <a:srgbClr val="000000"/>
                </a:solidFill>
              </a:rPr>
              <a:t>LWAPP</a:t>
            </a:r>
            <a:r>
              <a:rPr lang="zh-TW" altLang="en-US" sz="1600">
                <a:solidFill>
                  <a:srgbClr val="000000"/>
                </a:solidFill>
              </a:rPr>
              <a:t>，但增加了資料包傳輸層安全性（</a:t>
            </a:r>
            <a:r>
              <a:rPr lang="en-US" altLang="zh-TW" sz="1600">
                <a:solidFill>
                  <a:srgbClr val="000000"/>
                </a:solidFill>
              </a:rPr>
              <a:t>DLTS</a:t>
            </a:r>
            <a:r>
              <a:rPr lang="zh-TW" altLang="en-US" sz="1600">
                <a:solidFill>
                  <a:srgbClr val="000000"/>
                </a:solidFill>
              </a:rPr>
              <a:t>）的額外安全性。</a:t>
            </a:r>
          </a:p>
          <a:p>
            <a:pPr marL="169859" indent="-169859" algn="l" defTabSz="684196" fontAlgn="base">
              <a:spcBef>
                <a:spcPts val="600"/>
              </a:spcBef>
              <a:spcAft>
                <a:spcPts val="600"/>
              </a:spcAft>
              <a:buClr>
                <a:schemeClr val="tx2"/>
              </a:buClr>
              <a:buSzPct val="90000"/>
              <a:buFont typeface="Arial" panose="020b0604020202020204" pitchFamily="34" charset="0"/>
              <a:buChar char="•"/>
            </a:pPr>
            <a:r>
              <a:rPr lang="zh-TW" altLang="en-US" sz="1600">
                <a:solidFill>
                  <a:srgbClr val="000000"/>
                </a:solidFill>
              </a:rPr>
              <a:t>使用 </a:t>
            </a:r>
            <a:r>
              <a:rPr lang="en-US" altLang="zh-TW" sz="1600">
                <a:solidFill>
                  <a:srgbClr val="000000"/>
                </a:solidFill>
              </a:rPr>
              <a:t>UDP </a:t>
            </a:r>
            <a:r>
              <a:rPr lang="zh-TW" altLang="en-US" sz="1600">
                <a:solidFill>
                  <a:srgbClr val="000000"/>
                </a:solidFill>
              </a:rPr>
              <a:t>連接埠 </a:t>
            </a:r>
            <a:r>
              <a:rPr lang="en-US" altLang="zh-TW" sz="1600">
                <a:solidFill>
                  <a:srgbClr val="000000"/>
                </a:solidFill>
              </a:rPr>
              <a:t>5246 </a:t>
            </a:r>
            <a:r>
              <a:rPr lang="zh-TW" altLang="en-US" sz="1600">
                <a:solidFill>
                  <a:srgbClr val="000000"/>
                </a:solidFill>
              </a:rPr>
              <a:t>和 </a:t>
            </a:r>
            <a:r>
              <a:rPr lang="en-US" altLang="zh-TW" sz="1600">
                <a:solidFill>
                  <a:srgbClr val="000000"/>
                </a:solidFill>
              </a:rPr>
              <a:t>5247</a:t>
            </a:r>
            <a:r>
              <a:rPr lang="zh-TW" altLang="en-US" sz="1600">
                <a:solidFill>
                  <a:srgbClr val="000000"/>
                </a:solidFill>
              </a:rPr>
              <a:t>，透過頻道封裝和轉送 </a:t>
            </a:r>
            <a:r>
              <a:rPr lang="en-US" altLang="zh-TW" sz="1600">
                <a:solidFill>
                  <a:srgbClr val="000000"/>
                </a:solidFill>
              </a:rPr>
              <a:t>AP </a:t>
            </a:r>
            <a:r>
              <a:rPr lang="zh-TW" altLang="en-US" sz="1600">
                <a:solidFill>
                  <a:srgbClr val="000000"/>
                </a:solidFill>
              </a:rPr>
              <a:t>和 </a:t>
            </a:r>
            <a:r>
              <a:rPr lang="en-US" altLang="zh-TW" sz="1600">
                <a:solidFill>
                  <a:srgbClr val="000000"/>
                </a:solidFill>
              </a:rPr>
              <a:t>WLC </a:t>
            </a:r>
            <a:r>
              <a:rPr lang="zh-TW" altLang="en-US" sz="1600">
                <a:solidFill>
                  <a:srgbClr val="000000"/>
                </a:solidFill>
              </a:rPr>
              <a:t>之間的 </a:t>
            </a:r>
            <a:r>
              <a:rPr lang="en-US" altLang="zh-TW" sz="1600">
                <a:solidFill>
                  <a:srgbClr val="000000"/>
                </a:solidFill>
              </a:rPr>
              <a:t>WLAN </a:t>
            </a:r>
            <a:r>
              <a:rPr lang="zh-TW" altLang="en-US" sz="1600">
                <a:solidFill>
                  <a:srgbClr val="000000"/>
                </a:solidFill>
              </a:rPr>
              <a:t>用戶端流量。</a:t>
            </a:r>
          </a:p>
          <a:p>
            <a:pPr marL="169859" indent="-169859" algn="l" defTabSz="684196" fontAlgn="base">
              <a:spcBef>
                <a:spcPts val="600"/>
              </a:spcBef>
              <a:spcAft>
                <a:spcPts val="600"/>
              </a:spcAft>
              <a:buClr>
                <a:schemeClr val="tx2"/>
              </a:buClr>
              <a:buSzPct val="90000"/>
              <a:buFont typeface="Arial" panose="020b0604020202020204" pitchFamily="34" charset="0"/>
              <a:buChar char="•"/>
            </a:pPr>
            <a:r>
              <a:rPr lang="zh-TW" altLang="en-US" sz="1600">
                <a:solidFill>
                  <a:srgbClr val="000000"/>
                </a:solidFill>
              </a:rPr>
              <a:t>同時可透過 </a:t>
            </a:r>
            <a:r>
              <a:rPr lang="en-US" altLang="zh-TW" sz="1600">
                <a:solidFill>
                  <a:srgbClr val="000000"/>
                </a:solidFill>
              </a:rPr>
              <a:t>IPv4 </a:t>
            </a:r>
            <a:r>
              <a:rPr lang="zh-TW" altLang="en-US" sz="1600">
                <a:solidFill>
                  <a:srgbClr val="000000"/>
                </a:solidFill>
              </a:rPr>
              <a:t>和 </a:t>
            </a:r>
            <a:r>
              <a:rPr lang="en-US" altLang="zh-TW" sz="1600">
                <a:solidFill>
                  <a:srgbClr val="000000"/>
                </a:solidFill>
              </a:rPr>
              <a:t>IPv6 </a:t>
            </a:r>
            <a:r>
              <a:rPr lang="zh-TW" altLang="en-US" sz="1600">
                <a:solidFill>
                  <a:srgbClr val="000000"/>
                </a:solidFill>
              </a:rPr>
              <a:t>進行操作。</a:t>
            </a:r>
            <a:r>
              <a:rPr lang="en-US" altLang="zh-TW" sz="1600">
                <a:solidFill>
                  <a:srgbClr val="000000"/>
                </a:solidFill>
              </a:rPr>
              <a:t>IPv4 </a:t>
            </a:r>
            <a:r>
              <a:rPr lang="zh-TW" altLang="en-US" sz="1600">
                <a:solidFill>
                  <a:srgbClr val="000000"/>
                </a:solidFill>
              </a:rPr>
              <a:t>使用 </a:t>
            </a:r>
            <a:r>
              <a:rPr lang="en-US" altLang="zh-TW" sz="1600">
                <a:solidFill>
                  <a:srgbClr val="000000"/>
                </a:solidFill>
              </a:rPr>
              <a:t>IP </a:t>
            </a:r>
            <a:r>
              <a:rPr lang="zh-TW" altLang="en-US" sz="1600">
                <a:solidFill>
                  <a:srgbClr val="000000"/>
                </a:solidFill>
              </a:rPr>
              <a:t>協定 </a:t>
            </a:r>
            <a:r>
              <a:rPr lang="en-US" altLang="zh-TW" sz="1600">
                <a:solidFill>
                  <a:srgbClr val="000000"/>
                </a:solidFill>
              </a:rPr>
              <a:t>17 </a:t>
            </a:r>
            <a:r>
              <a:rPr lang="zh-TW" altLang="en-US" sz="1600">
                <a:solidFill>
                  <a:srgbClr val="000000"/>
                </a:solidFill>
              </a:rPr>
              <a:t>和 </a:t>
            </a:r>
            <a:r>
              <a:rPr lang="en-US" altLang="zh-TW" sz="1600">
                <a:solidFill>
                  <a:srgbClr val="000000"/>
                </a:solidFill>
              </a:rPr>
              <a:t>IPv6 </a:t>
            </a:r>
            <a:r>
              <a:rPr lang="zh-TW" altLang="en-US" sz="1600">
                <a:solidFill>
                  <a:srgbClr val="000000"/>
                </a:solidFill>
              </a:rPr>
              <a:t>使用 </a:t>
            </a:r>
            <a:r>
              <a:rPr lang="en-US" altLang="zh-TW" sz="1600">
                <a:solidFill>
                  <a:srgbClr val="000000"/>
                </a:solidFill>
              </a:rPr>
              <a:t>IP </a:t>
            </a:r>
            <a:r>
              <a:rPr lang="zh-TW" altLang="en-US" sz="1600">
                <a:solidFill>
                  <a:srgbClr val="000000"/>
                </a:solidFill>
              </a:rPr>
              <a:t>協定 </a:t>
            </a:r>
            <a:r>
              <a:rPr lang="en-US" altLang="zh-TW" sz="1600">
                <a:solidFill>
                  <a:srgbClr val="000000"/>
                </a:solidFill>
              </a:rPr>
              <a:t>136</a:t>
            </a:r>
            <a:r>
              <a:rPr lang="zh-TW" altLang="en-US" sz="1600">
                <a:solidFill>
                  <a:srgbClr val="000000"/>
                </a:solidFill>
              </a:rPr>
              <a:t>。</a:t>
            </a:r>
          </a:p>
          <a:p>
            <a:pPr marL="0" indent="0" algn="l"/>
            <a:endParaRPr lang="en-US" sz="1800" b="1">
              <a:solidFill>
                <a:srgbClr val="000000"/>
              </a:solidFill>
            </a:endParaRPr>
          </a:p>
          <a:p>
            <a:pPr marL="0" indent="0" algn="l"/>
            <a:endParaRPr lang="en-US" sz="1800" b="1">
              <a:solidFill>
                <a:srgbClr val="000000"/>
              </a:solidFill>
            </a:endParaRPr>
          </a:p>
          <a:p>
            <a:pPr marL="488998" lvl="2" indent="-342892">
              <a:buFont typeface="Arial" panose="020b0604020202020204" pitchFamily="34" charset="0"/>
              <a:buChar char="•"/>
            </a:pPr>
            <a:endParaRPr lang="en-US" sz="200">
              <a:solidFill>
                <a:srgbClr val="000000"/>
              </a:solidFill>
            </a:endParaRPr>
          </a:p>
          <a:p>
            <a:pPr marL="342892" indent="-342892" algn="l">
              <a:buFont typeface="Arial" panose="020b0604020202020204" pitchFamily="34" charset="0"/>
              <a:buChar char="•"/>
            </a:pPr>
            <a:endParaRPr lang="en-US" sz="1600">
              <a:solidFill>
                <a:srgbClr val="000000"/>
              </a:solidFill>
            </a:endParaRPr>
          </a:p>
          <a:p>
            <a:pPr marL="0" indent="0" algn="l"/>
            <a:endParaRPr lang="en-US" sz="1600">
              <a:solidFill>
                <a:srgbClr val="000000"/>
              </a:solidFill>
            </a:endParaRPr>
          </a:p>
          <a:p>
            <a:pPr marL="342892" indent="-342892" algn="l">
              <a:buFont typeface="Arial" panose="020b0604020202020204" pitchFamily="34" charset="0"/>
              <a:buChar char="•"/>
            </a:pPr>
            <a:endParaRPr lang="en-US" sz="1600">
              <a:solidFill>
                <a:srgbClr val="000000"/>
              </a:solidFill>
            </a:endParaRPr>
          </a:p>
        </p:txBody>
      </p:sp>
      <p:pic>
        <p:nvPicPr>
          <p:cNvPr id="5" name="Picture 4">
            <a:extLst>
              <a:ext uri="{FF2B5EF4-FFF2-40B4-BE49-F238E27FC236}">
                <a16:creationId xmlns:a16="http://schemas.microsoft.com/office/drawing/2014/main" id="{0F48CA15-E45D-45AD-AB09-AD2CCD8D3BB3}"/>
              </a:ext>
            </a:extLst>
          </p:cNvPr>
          <p:cNvPicPr>
            <a:picLocks noChangeAspect="1"/>
          </p:cNvPicPr>
          <p:nvPr/>
        </p:nvPicPr>
        <p:blipFill>
          <a:blip r:embed="rId3"/>
          <a:stretch>
            <a:fillRect/>
          </a:stretch>
        </p:blipFill>
        <p:spPr>
          <a:xfrm>
            <a:off x="4800600" y="2133600"/>
            <a:ext cx="3810000" cy="2590800"/>
          </a:xfrm>
          <a:prstGeom prst="rect">
            <a:avLst/>
          </a:prstGeom>
        </p:spPr>
      </p:pic>
      <p:sp>
        <p:nvSpPr>
          <p:cNvPr id="2" name="投影片編號版面配置區 1"/>
          <p:cNvSpPr>
            <a:spLocks noGrp="1"/>
          </p:cNvSpPr>
          <p:nvPr>
            <p:ph type="sldNum" sz="quarter" idx="12"/>
          </p:nvPr>
        </p:nvSpPr>
        <p:spPr/>
        <p:txBody>
          <a:bodyPr/>
          <a:lstStyle/>
          <a:p>
            <a:fld id="{4FAB73BC-B049-4115-A692-8D63A059BFB8}" type="slidenum">
              <a:rPr lang="en-US" smtClean="0"/>
              <a:t>853</a:t>
            </a:fld>
            <a:endParaRPr lang="en-US"/>
          </a:p>
        </p:txBody>
      </p:sp>
    </p:spTree>
    <p:extLst>
      <p:ext uri="{BB962C8B-B14F-4D97-AF65-F5344CB8AC3E}">
        <p14:creationId xmlns:p14="http://schemas.microsoft.com/office/powerpoint/2010/main" val="409551265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854.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noAutofit/>
          </a:bodyPr>
          <a:lstStyle/>
          <a:p>
            <a:pPr marL="169859" indent="-169859">
              <a:spcAft>
                <a:spcPts val="600"/>
              </a:spcAft>
              <a:buFont typeface="Wingdings" panose="05000000000000000000" pitchFamily="2" charset="2"/>
            </a:pPr>
            <a:r>
              <a:rPr lang="en-US" altLang="zh-TW" sz="2700"/>
              <a:t>29.4</a:t>
            </a:r>
            <a:r>
              <a:rPr lang="en-US" altLang="zh-TW" sz="2700" smtClean="0"/>
              <a:t>CAPWAP </a:t>
            </a:r>
            <a:r>
              <a:rPr lang="zh-TW" altLang="en-US" sz="2700"/>
              <a:t>操作</a:t>
            </a:r>
            <a:br>
              <a:rPr lang="en-US" sz="2700"/>
            </a:br>
            <a:r>
              <a:rPr lang="zh-TW" altLang="en-US" sz="2700"/>
              <a:t>分割 </a:t>
            </a:r>
            <a:r>
              <a:rPr lang="en-US" altLang="zh-TW" sz="2700"/>
              <a:t>MAC </a:t>
            </a:r>
            <a:r>
              <a:rPr lang="zh-TW" altLang="en-US" sz="2700"/>
              <a:t>架構</a:t>
            </a:r>
          </a:p>
        </p:txBody>
      </p:sp>
      <p:sp>
        <p:nvSpPr>
          <p:cNvPr id="6" name="Content Placeholder 3">
            <a:extLst>
              <a:ext uri="{FF2B5EF4-FFF2-40B4-BE49-F238E27FC236}">
                <a16:creationId xmlns:a16="http://schemas.microsoft.com/office/drawing/2014/main" id="{4003F5F5-7654-47FE-8245-0FE364DE3A10}"/>
              </a:ext>
            </a:extLst>
          </p:cNvPr>
          <p:cNvSpPr>
            <a:spLocks noGrp="1"/>
          </p:cNvSpPr>
          <p:nvPr>
            <p:ph idx="1"/>
          </p:nvPr>
        </p:nvSpPr>
        <p:spPr>
          <a:xfrm>
            <a:off x="431803" y="1800758"/>
            <a:ext cx="3997323" cy="3866617"/>
          </a:xfrm>
        </p:spPr>
        <p:txBody>
          <a:bodyPr/>
          <a:lstStyle/>
          <a:p>
            <a:pPr marL="0" indent="0" algn="l" defTabSz="684196" fontAlgn="base">
              <a:spcBef>
                <a:spcPts val="600"/>
              </a:spcBef>
              <a:spcAft>
                <a:spcPts val="600"/>
              </a:spcAft>
              <a:buClr>
                <a:schemeClr val="tx2"/>
              </a:buClr>
              <a:buSzPct val="90000"/>
            </a:pPr>
            <a:r>
              <a:rPr lang="zh-TW" altLang="en-US" sz="1600">
                <a:solidFill>
                  <a:srgbClr val="000000"/>
                </a:solidFill>
              </a:rPr>
              <a:t>該 </a:t>
            </a:r>
            <a:r>
              <a:rPr lang="en-US" altLang="zh-TW" sz="1600">
                <a:solidFill>
                  <a:srgbClr val="000000"/>
                </a:solidFill>
              </a:rPr>
              <a:t>CAPWAP </a:t>
            </a:r>
            <a:r>
              <a:rPr lang="zh-TW" altLang="en-US" sz="1600">
                <a:solidFill>
                  <a:srgbClr val="000000"/>
                </a:solidFill>
              </a:rPr>
              <a:t>分割 </a:t>
            </a:r>
            <a:r>
              <a:rPr lang="en-US" altLang="zh-TW" sz="1600">
                <a:solidFill>
                  <a:srgbClr val="000000"/>
                </a:solidFill>
              </a:rPr>
              <a:t>MAC </a:t>
            </a:r>
            <a:r>
              <a:rPr lang="zh-TW" altLang="en-US" sz="1600">
                <a:solidFill>
                  <a:srgbClr val="000000"/>
                </a:solidFill>
              </a:rPr>
              <a:t>概念完成所有通常由單個 </a:t>
            </a:r>
            <a:r>
              <a:rPr lang="en-US" altLang="zh-TW" sz="1600">
                <a:solidFill>
                  <a:srgbClr val="000000"/>
                </a:solidFill>
              </a:rPr>
              <a:t>AP </a:t>
            </a:r>
            <a:r>
              <a:rPr lang="zh-TW" altLang="en-US" sz="1600">
                <a:solidFill>
                  <a:srgbClr val="000000"/>
                </a:solidFill>
              </a:rPr>
              <a:t>執行的功能並在兩個功能元件之間分配它們：</a:t>
            </a:r>
          </a:p>
          <a:p>
            <a:pPr lvl="1">
              <a:lnSpc>
                <a:spcPct val="100000"/>
              </a:lnSpc>
              <a:spcBef>
                <a:spcPts val="300"/>
              </a:spcBef>
              <a:spcAft>
                <a:spcPts val="300"/>
              </a:spcAft>
              <a:buSzPct val="90000"/>
            </a:pPr>
            <a:r>
              <a:rPr lang="en-US" altLang="zh-TW" sz="1600">
                <a:solidFill>
                  <a:srgbClr val="000000"/>
                </a:solidFill>
              </a:rPr>
              <a:t>AP MAC </a:t>
            </a:r>
            <a:r>
              <a:rPr lang="zh-TW" altLang="en-US" sz="1600">
                <a:solidFill>
                  <a:srgbClr val="000000"/>
                </a:solidFill>
              </a:rPr>
              <a:t>功能</a:t>
            </a:r>
          </a:p>
          <a:p>
            <a:pPr lvl="1">
              <a:lnSpc>
                <a:spcPct val="100000"/>
              </a:lnSpc>
              <a:spcBef>
                <a:spcPts val="300"/>
              </a:spcBef>
              <a:spcAft>
                <a:spcPts val="300"/>
              </a:spcAft>
              <a:buSzPct val="90000"/>
            </a:pPr>
            <a:r>
              <a:rPr lang="en-US" altLang="zh-TW" sz="1600">
                <a:solidFill>
                  <a:srgbClr val="000000"/>
                </a:solidFill>
              </a:rPr>
              <a:t>WLC MAC </a:t>
            </a:r>
            <a:r>
              <a:rPr lang="zh-TW" altLang="en-US" sz="1600">
                <a:solidFill>
                  <a:srgbClr val="000000"/>
                </a:solidFill>
              </a:rPr>
              <a:t>功能</a:t>
            </a:r>
          </a:p>
          <a:p>
            <a:pPr marL="0" indent="0" algn="l"/>
            <a:endParaRPr lang="en-US" sz="1600" b="1">
              <a:solidFill>
                <a:srgbClr val="000000"/>
              </a:solidFill>
            </a:endParaRPr>
          </a:p>
          <a:p>
            <a:pPr marL="0" indent="0" algn="l"/>
            <a:endParaRPr lang="en-US" sz="1600" b="1">
              <a:solidFill>
                <a:srgbClr val="000000"/>
              </a:solidFill>
            </a:endParaRPr>
          </a:p>
          <a:p>
            <a:pPr marL="488998" lvl="2" indent="-342892">
              <a:buFont typeface="Arial" panose="020b0604020202020204" pitchFamily="34" charset="0"/>
              <a:buChar char="•"/>
            </a:pPr>
            <a:endParaRPr lang="en-US" sz="1600">
              <a:solidFill>
                <a:srgbClr val="000000"/>
              </a:solidFill>
            </a:endParaRPr>
          </a:p>
          <a:p>
            <a:pPr marL="342892" indent="-342892" algn="l">
              <a:buFont typeface="Arial" panose="020b0604020202020204" pitchFamily="34" charset="0"/>
              <a:buChar char="•"/>
            </a:pPr>
            <a:endParaRPr lang="en-US" sz="1600">
              <a:solidFill>
                <a:srgbClr val="000000"/>
              </a:solidFill>
            </a:endParaRPr>
          </a:p>
          <a:p>
            <a:pPr marL="0" indent="0" algn="l"/>
            <a:endParaRPr lang="en-US" sz="1600">
              <a:solidFill>
                <a:srgbClr val="000000"/>
              </a:solidFill>
            </a:endParaRPr>
          </a:p>
          <a:p>
            <a:pPr marL="342892" indent="-342892" algn="l">
              <a:buFont typeface="Arial" panose="020b0604020202020204" pitchFamily="34" charset="0"/>
              <a:buChar char="•"/>
            </a:pPr>
            <a:endParaRPr lang="en-US" sz="1600">
              <a:solidFill>
                <a:srgbClr val="000000"/>
              </a:solidFill>
            </a:endParaRPr>
          </a:p>
        </p:txBody>
      </p:sp>
      <p:graphicFrame>
        <p:nvGraphicFramePr>
          <p:cNvPr id="7" name="Content Placeholder 6">
            <a:extLst>
              <a:ext uri="{FF2B5EF4-FFF2-40B4-BE49-F238E27FC236}">
                <a16:creationId xmlns:a16="http://schemas.microsoft.com/office/drawing/2014/main" id="{D3ED25D6-8E6F-4B4D-BD45-E75897C41FAC}"/>
              </a:ext>
            </a:extLst>
          </p:cNvPr>
          <p:cNvGraphicFramePr/>
          <p:nvPr>
            <p:extLst/>
          </p:nvPr>
        </p:nvGraphicFramePr>
        <p:xfrm>
          <a:off x="4572000" y="2026920"/>
          <a:ext cx="3971924" cy="2194560"/>
        </p:xfrm>
        <a:graphic>
          <a:graphicData uri="http://schemas.openxmlformats.org/drawingml/2006/table">
            <a:tbl>
              <a:tblPr firstRow="1" bandRow="1">
                <a:tableStyleId>{5C22544A-7EE6-4342-B048-85BDC9FD1C3A}</a:tableStyleId>
              </a:tblPr>
              <a:tblGrid>
                <a:gridCol w="1862890">
                  <a:extLst>
                    <a:ext uri="{9D8B030D-6E8A-4147-A177-3AD203B41FA5}">
                      <a16:colId xmlns:a16="http://schemas.microsoft.com/office/drawing/2014/main" val="3729139006"/>
                    </a:ext>
                  </a:extLst>
                </a:gridCol>
                <a:gridCol w="2109034">
                  <a:extLst>
                    <a:ext uri="{9D8B030D-6E8A-4147-A177-3AD203B41FA5}">
                      <a16:colId xmlns:a16="http://schemas.microsoft.com/office/drawing/2014/main" val="817269429"/>
                    </a:ext>
                  </a:extLst>
                </a:gridCol>
              </a:tblGrid>
              <a:tr h="308610">
                <a:tc>
                  <a:txBody>
                    <a:bodyPr vert="horz" wrap="square"/>
                    <a:lstStyle/>
                    <a:p>
                      <a:pPr rtl="0"/>
                      <a:r>
                        <a:rPr lang="zh-TW" sz="1400"/>
                        <a:t>AP MAC 功能</a:t>
                      </a:r>
                    </a:p>
                  </a:txBody>
                  <a:tcPr/>
                </a:tc>
                <a:tc>
                  <a:txBody>
                    <a:bodyPr vert="horz" wrap="square"/>
                    <a:lstStyle/>
                    <a:p>
                      <a:pPr rtl="0"/>
                      <a:r>
                        <a:rPr lang="zh-TW" sz="1400"/>
                        <a:t>WLC MAC 功能</a:t>
                      </a:r>
                    </a:p>
                  </a:txBody>
                  <a:tcPr/>
                </a:tc>
                <a:extLst>
                  <a:ext uri="{0D108BD9-81ED-4DB2-BD59-A6C34878D82A}">
                    <a16:rowId xmlns:a16="http://schemas.microsoft.com/office/drawing/2014/main" val="2583676789"/>
                  </a:ext>
                </a:extLst>
              </a:tr>
              <a:tr h="308610">
                <a:tc>
                  <a:txBody>
                    <a:bodyPr vert="horz" wrap="square"/>
                    <a:lstStyle/>
                    <a:p>
                      <a:pPr rtl="0"/>
                      <a:r>
                        <a:rPr lang="zh-TW" sz="1400">
                          <a:solidFill>
                            <a:srgbClr val="000000"/>
                          </a:solidFill>
                        </a:rPr>
                        <a:t>信標和探測回應</a:t>
                      </a:r>
                    </a:p>
                  </a:txBody>
                  <a:tcPr/>
                </a:tc>
                <a:tc>
                  <a:txBody>
                    <a:bodyPr vert="horz" wrap="square"/>
                    <a:lstStyle/>
                    <a:p>
                      <a:pPr rtl="0"/>
                      <a:r>
                        <a:rPr lang="zh-TW" sz="1400">
                          <a:solidFill>
                            <a:srgbClr val="000000"/>
                          </a:solidFill>
                        </a:rPr>
                        <a:t>驗證</a:t>
                      </a:r>
                    </a:p>
                  </a:txBody>
                  <a:tcPr/>
                </a:tc>
                <a:extLst>
                  <a:ext uri="{0D108BD9-81ED-4DB2-BD59-A6C34878D82A}">
                    <a16:rowId xmlns:a16="http://schemas.microsoft.com/office/drawing/2014/main" val="3849654457"/>
                  </a:ext>
                </a:extLst>
              </a:tr>
              <a:tr h="525780">
                <a:tc>
                  <a:txBody>
                    <a:bodyPr vert="horz" wrap="square"/>
                    <a:lstStyle/>
                    <a:p>
                      <a:pPr marL="0" marR="0" lvl="0" indent="0" algn="l" defTabSz="685777" rtl="0" eaLnBrk="1" fontAlgn="auto" latinLnBrk="0" hangingPunct="1">
                        <a:lnSpc>
                          <a:spcPct val="100000"/>
                        </a:lnSpc>
                        <a:spcBef>
                          <a:spcPct val="0"/>
                        </a:spcBef>
                        <a:spcAft>
                          <a:spcPct val="0"/>
                        </a:spcAft>
                        <a:buClrTx/>
                        <a:buSzTx/>
                        <a:buFontTx/>
                        <a:buNone/>
                        <a:defRPr/>
                      </a:pPr>
                      <a:r>
                        <a:rPr lang="zh-TW" sz="1400">
                          <a:solidFill>
                            <a:srgbClr val="000000"/>
                          </a:solidFill>
                        </a:rPr>
                        <a:t>封包確認和重新傳輸</a:t>
                      </a:r>
                    </a:p>
                  </a:txBody>
                  <a:tcPr/>
                </a:tc>
                <a:tc>
                  <a:txBody>
                    <a:bodyPr vert="horz" wrap="square"/>
                    <a:lstStyle/>
                    <a:p>
                      <a:pPr marL="0" marR="0" lvl="0" indent="0" algn="l" defTabSz="685777" rtl="0" eaLnBrk="1" fontAlgn="auto" latinLnBrk="0" hangingPunct="1">
                        <a:lnSpc>
                          <a:spcPct val="100000"/>
                        </a:lnSpc>
                        <a:spcBef>
                          <a:spcPct val="0"/>
                        </a:spcBef>
                        <a:spcAft>
                          <a:spcPct val="0"/>
                        </a:spcAft>
                        <a:buClrTx/>
                        <a:buSzTx/>
                        <a:buFontTx/>
                        <a:buNone/>
                        <a:defRPr/>
                      </a:pPr>
                      <a:r>
                        <a:rPr lang="zh-TW" sz="1400">
                          <a:solidFill>
                            <a:srgbClr val="000000"/>
                          </a:solidFill>
                        </a:rPr>
                        <a:t>漫遊用戶端的關聯和重新關聯</a:t>
                      </a:r>
                    </a:p>
                  </a:txBody>
                  <a:tcPr/>
                </a:tc>
                <a:extLst>
                  <a:ext uri="{0D108BD9-81ED-4DB2-BD59-A6C34878D82A}">
                    <a16:rowId xmlns:a16="http://schemas.microsoft.com/office/drawing/2014/main" val="235735172"/>
                  </a:ext>
                </a:extLst>
              </a:tr>
              <a:tr h="525780">
                <a:tc>
                  <a:txBody>
                    <a:bodyPr vert="horz" wrap="square"/>
                    <a:lstStyle/>
                    <a:p>
                      <a:pPr marL="0" marR="0" lvl="0" indent="0" algn="l" defTabSz="685777" rtl="0" eaLnBrk="1" fontAlgn="auto" latinLnBrk="0" hangingPunct="1">
                        <a:lnSpc>
                          <a:spcPct val="100000"/>
                        </a:lnSpc>
                        <a:spcBef>
                          <a:spcPct val="0"/>
                        </a:spcBef>
                        <a:spcAft>
                          <a:spcPct val="0"/>
                        </a:spcAft>
                        <a:buClrTx/>
                        <a:buSzTx/>
                        <a:buFontTx/>
                        <a:buNone/>
                        <a:defRPr/>
                      </a:pPr>
                      <a:r>
                        <a:rPr lang="zh-TW" sz="1400">
                          <a:solidFill>
                            <a:srgbClr val="000000"/>
                          </a:solidFill>
                        </a:rPr>
                        <a:t>訊框排入佇列和封包優先順序</a:t>
                      </a:r>
                    </a:p>
                  </a:txBody>
                  <a:tcPr/>
                </a:tc>
                <a:tc>
                  <a:txBody>
                    <a:bodyPr vert="horz" wrap="square"/>
                    <a:lstStyle/>
                    <a:p>
                      <a:pPr marL="0" marR="0" lvl="0" indent="0" algn="l" defTabSz="685777" rtl="0" eaLnBrk="1" fontAlgn="auto" latinLnBrk="0" hangingPunct="1">
                        <a:lnSpc>
                          <a:spcPct val="100000"/>
                        </a:lnSpc>
                        <a:spcBef>
                          <a:spcPct val="0"/>
                        </a:spcBef>
                        <a:spcAft>
                          <a:spcPct val="0"/>
                        </a:spcAft>
                        <a:buClrTx/>
                        <a:buSzTx/>
                        <a:buFontTx/>
                        <a:buNone/>
                        <a:defRPr/>
                      </a:pPr>
                      <a:r>
                        <a:rPr lang="zh-TW" sz="1400">
                          <a:solidFill>
                            <a:srgbClr val="000000"/>
                          </a:solidFill>
                        </a:rPr>
                        <a:t>訊框轉譯到其他協定</a:t>
                      </a:r>
                    </a:p>
                  </a:txBody>
                  <a:tcPr/>
                </a:tc>
                <a:extLst>
                  <a:ext uri="{0D108BD9-81ED-4DB2-BD59-A6C34878D82A}">
                    <a16:rowId xmlns:a16="http://schemas.microsoft.com/office/drawing/2014/main" val="1458107787"/>
                  </a:ext>
                </a:extLst>
              </a:tr>
              <a:tr h="525780">
                <a:tc>
                  <a:txBody>
                    <a:bodyPr vert="horz" wrap="square"/>
                    <a:lstStyle/>
                    <a:p>
                      <a:pPr marL="0" marR="0" lvl="0" indent="0" algn="l" defTabSz="685777" rtl="0" eaLnBrk="1" fontAlgn="auto" latinLnBrk="0" hangingPunct="1">
                        <a:lnSpc>
                          <a:spcPct val="100000"/>
                        </a:lnSpc>
                        <a:spcBef>
                          <a:spcPct val="0"/>
                        </a:spcBef>
                        <a:spcAft>
                          <a:spcPct val="0"/>
                        </a:spcAft>
                        <a:buClrTx/>
                        <a:buSzTx/>
                        <a:buFontTx/>
                        <a:buNone/>
                        <a:defRPr/>
                      </a:pPr>
                      <a:r>
                        <a:rPr lang="zh-TW" sz="1400">
                          <a:solidFill>
                            <a:srgbClr val="000000"/>
                          </a:solidFill>
                        </a:rPr>
                        <a:t>MAC 層資料加密與解密</a:t>
                      </a:r>
                    </a:p>
                  </a:txBody>
                  <a:tcPr/>
                </a:tc>
                <a:tc>
                  <a:txBody>
                    <a:bodyPr vert="horz" wrap="square"/>
                    <a:lstStyle/>
                    <a:p>
                      <a:pPr marL="0" marR="0" lvl="0" indent="0" algn="l" defTabSz="685777" rtl="0" eaLnBrk="1" fontAlgn="auto" latinLnBrk="0" hangingPunct="1">
                        <a:lnSpc>
                          <a:spcPct val="100000"/>
                        </a:lnSpc>
                        <a:spcBef>
                          <a:spcPct val="0"/>
                        </a:spcBef>
                        <a:spcAft>
                          <a:spcPct val="0"/>
                        </a:spcAft>
                        <a:buClrTx/>
                        <a:buSzTx/>
                        <a:buFontTx/>
                        <a:buNone/>
                        <a:defRPr/>
                      </a:pPr>
                      <a:r>
                        <a:rPr lang="zh-TW" sz="1400">
                          <a:solidFill>
                            <a:srgbClr val="000000"/>
                          </a:solidFill>
                        </a:rPr>
                        <a:t>終止有線介面上的 802.11 流量</a:t>
                      </a:r>
                    </a:p>
                  </a:txBody>
                  <a:tcPr/>
                </a:tc>
                <a:extLst>
                  <a:ext uri="{0D108BD9-81ED-4DB2-BD59-A6C34878D82A}">
                    <a16:rowId xmlns:a16="http://schemas.microsoft.com/office/drawing/2014/main" val="2495454272"/>
                  </a:ext>
                </a:extLst>
              </a:tr>
            </a:tbl>
          </a:graphicData>
        </a:graphic>
      </p:graphicFrame>
      <p:sp>
        <p:nvSpPr>
          <p:cNvPr id="2" name="投影片編號版面配置區 1"/>
          <p:cNvSpPr>
            <a:spLocks noGrp="1"/>
          </p:cNvSpPr>
          <p:nvPr>
            <p:ph type="sldNum" sz="quarter" idx="12"/>
          </p:nvPr>
        </p:nvSpPr>
        <p:spPr/>
        <p:txBody>
          <a:bodyPr/>
          <a:lstStyle/>
          <a:p>
            <a:fld id="{4FAB73BC-B049-4115-A692-8D63A059BFB8}" type="slidenum">
              <a:rPr lang="en-US" smtClean="0"/>
              <a:t>854</a:t>
            </a:fld>
            <a:endParaRPr lang="en-US"/>
          </a:p>
        </p:txBody>
      </p:sp>
    </p:spTree>
    <p:extLst>
      <p:ext uri="{BB962C8B-B14F-4D97-AF65-F5344CB8AC3E}">
        <p14:creationId xmlns:p14="http://schemas.microsoft.com/office/powerpoint/2010/main" val="424320953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855.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noAutofit/>
          </a:bodyPr>
          <a:lstStyle/>
          <a:p>
            <a:pPr marL="169859" indent="-169859">
              <a:spcAft>
                <a:spcPts val="600"/>
              </a:spcAft>
              <a:buFont typeface="Wingdings" panose="05000000000000000000" pitchFamily="2" charset="2"/>
            </a:pPr>
            <a:r>
              <a:rPr lang="en-US" altLang="zh-TW" sz="2700"/>
              <a:t>29.4</a:t>
            </a:r>
            <a:r>
              <a:rPr lang="en-US" altLang="zh-TW" sz="2700" smtClean="0"/>
              <a:t>CAPWAP </a:t>
            </a:r>
            <a:r>
              <a:rPr lang="zh-TW" altLang="en-US" sz="2700"/>
              <a:t>運作</a:t>
            </a:r>
            <a:br>
              <a:rPr lang="en-US" sz="2700"/>
            </a:br>
            <a:r>
              <a:rPr lang="en-US" altLang="zh-TW" sz="2700"/>
              <a:t>DTLS </a:t>
            </a:r>
            <a:r>
              <a:rPr lang="zh-TW" altLang="en-US" sz="2700"/>
              <a:t>加密</a:t>
            </a:r>
          </a:p>
        </p:txBody>
      </p:sp>
      <p:sp>
        <p:nvSpPr>
          <p:cNvPr id="6" name="Content Placeholder 3">
            <a:extLst>
              <a:ext uri="{FF2B5EF4-FFF2-40B4-BE49-F238E27FC236}">
                <a16:creationId xmlns:a16="http://schemas.microsoft.com/office/drawing/2014/main" id="{4003F5F5-7654-47FE-8245-0FE364DE3A10}"/>
              </a:ext>
            </a:extLst>
          </p:cNvPr>
          <p:cNvSpPr>
            <a:spLocks noGrp="1"/>
          </p:cNvSpPr>
          <p:nvPr>
            <p:ph idx="1"/>
          </p:nvPr>
        </p:nvSpPr>
        <p:spPr>
          <a:xfrm>
            <a:off x="431803" y="1800758"/>
            <a:ext cx="3997323" cy="3866617"/>
          </a:xfrm>
        </p:spPr>
        <p:txBody>
          <a:bodyPr/>
          <a:lstStyle/>
          <a:p>
            <a:pPr marL="169859" indent="-169859" algn="l" defTabSz="684196" fontAlgn="base">
              <a:spcBef>
                <a:spcPts val="600"/>
              </a:spcBef>
              <a:spcAft>
                <a:spcPts val="600"/>
              </a:spcAft>
              <a:buClr>
                <a:schemeClr val="tx2"/>
              </a:buClr>
              <a:buSzPct val="90000"/>
              <a:buFont typeface="Arial" panose="020b0604020202020204" pitchFamily="34" charset="0"/>
              <a:buChar char="•"/>
            </a:pPr>
            <a:r>
              <a:rPr lang="en-US" altLang="zh-TW" sz="1600">
                <a:solidFill>
                  <a:srgbClr val="000000"/>
                </a:solidFill>
              </a:rPr>
              <a:t>DTLS </a:t>
            </a:r>
            <a:r>
              <a:rPr lang="zh-TW" altLang="en-US" sz="1600">
                <a:solidFill>
                  <a:srgbClr val="000000"/>
                </a:solidFill>
              </a:rPr>
              <a:t>提供 </a:t>
            </a:r>
            <a:r>
              <a:rPr lang="en-US" altLang="zh-TW" sz="1600">
                <a:solidFill>
                  <a:srgbClr val="000000"/>
                </a:solidFill>
              </a:rPr>
              <a:t>AP </a:t>
            </a:r>
            <a:r>
              <a:rPr lang="zh-TW" altLang="en-US" sz="1600">
                <a:solidFill>
                  <a:srgbClr val="000000"/>
                </a:solidFill>
              </a:rPr>
              <a:t>和 </a:t>
            </a:r>
            <a:r>
              <a:rPr lang="en-US" altLang="zh-TW" sz="1600">
                <a:solidFill>
                  <a:srgbClr val="000000"/>
                </a:solidFill>
              </a:rPr>
              <a:t>WLC </a:t>
            </a:r>
            <a:r>
              <a:rPr lang="zh-TW" altLang="en-US" sz="1600">
                <a:solidFill>
                  <a:srgbClr val="000000"/>
                </a:solidFill>
              </a:rPr>
              <a:t>之間的安全性。</a:t>
            </a:r>
          </a:p>
          <a:p>
            <a:pPr marL="169859" indent="-169859" algn="l" defTabSz="684196" fontAlgn="base">
              <a:spcBef>
                <a:spcPts val="600"/>
              </a:spcBef>
              <a:spcAft>
                <a:spcPts val="600"/>
              </a:spcAft>
              <a:buClr>
                <a:schemeClr val="tx2"/>
              </a:buClr>
              <a:buSzPct val="90000"/>
              <a:buFont typeface="Arial" panose="020b0604020202020204" pitchFamily="34" charset="0"/>
              <a:buChar char="•"/>
            </a:pPr>
            <a:r>
              <a:rPr lang="zh-TW" altLang="en-US" sz="1600">
                <a:solidFill>
                  <a:srgbClr val="000000"/>
                </a:solidFill>
              </a:rPr>
              <a:t>它預設啟用，以保護 </a:t>
            </a:r>
            <a:r>
              <a:rPr lang="en-US" altLang="zh-TW" sz="1600">
                <a:solidFill>
                  <a:srgbClr val="000000"/>
                </a:solidFill>
              </a:rPr>
              <a:t>CAPWAP </a:t>
            </a:r>
            <a:r>
              <a:rPr lang="zh-TW" altLang="en-US" sz="1600">
                <a:solidFill>
                  <a:srgbClr val="000000"/>
                </a:solidFill>
              </a:rPr>
              <a:t>控制頻道和加密 </a:t>
            </a:r>
            <a:r>
              <a:rPr lang="en-US" altLang="zh-TW" sz="1600">
                <a:solidFill>
                  <a:srgbClr val="000000"/>
                </a:solidFill>
              </a:rPr>
              <a:t>AP </a:t>
            </a:r>
            <a:r>
              <a:rPr lang="zh-TW" altLang="en-US" sz="1600">
                <a:solidFill>
                  <a:srgbClr val="000000"/>
                </a:solidFill>
              </a:rPr>
              <a:t>和 </a:t>
            </a:r>
            <a:r>
              <a:rPr lang="en-US" altLang="zh-TW" sz="1600">
                <a:solidFill>
                  <a:srgbClr val="000000"/>
                </a:solidFill>
              </a:rPr>
              <a:t>WLC </a:t>
            </a:r>
            <a:r>
              <a:rPr lang="zh-TW" altLang="en-US" sz="1600">
                <a:solidFill>
                  <a:srgbClr val="000000"/>
                </a:solidFill>
              </a:rPr>
              <a:t>之間的所有管理和控制流量。</a:t>
            </a:r>
          </a:p>
          <a:p>
            <a:pPr marL="169859" indent="-169859" algn="l" defTabSz="684196" fontAlgn="base">
              <a:spcBef>
                <a:spcPts val="600"/>
              </a:spcBef>
              <a:spcAft>
                <a:spcPts val="600"/>
              </a:spcAft>
              <a:buClr>
                <a:schemeClr val="tx2"/>
              </a:buClr>
              <a:buSzPct val="90000"/>
              <a:buFont typeface="Arial" panose="020b0604020202020204" pitchFamily="34" charset="0"/>
              <a:buChar char="•"/>
            </a:pPr>
            <a:r>
              <a:rPr lang="zh-TW" altLang="en-US" sz="1600">
                <a:solidFill>
                  <a:srgbClr val="000000"/>
                </a:solidFill>
              </a:rPr>
              <a:t>資料加密預設是停用的，並且需要在 </a:t>
            </a:r>
            <a:r>
              <a:rPr lang="en-US" altLang="zh-TW" sz="1600">
                <a:solidFill>
                  <a:srgbClr val="000000"/>
                </a:solidFill>
              </a:rPr>
              <a:t>WLC </a:t>
            </a:r>
            <a:r>
              <a:rPr lang="zh-TW" altLang="en-US" sz="1600">
                <a:solidFill>
                  <a:srgbClr val="000000"/>
                </a:solidFill>
              </a:rPr>
              <a:t>上安裝 </a:t>
            </a:r>
            <a:r>
              <a:rPr lang="en-US" altLang="zh-TW" sz="1600">
                <a:solidFill>
                  <a:srgbClr val="000000"/>
                </a:solidFill>
              </a:rPr>
              <a:t>DTLS </a:t>
            </a:r>
            <a:r>
              <a:rPr lang="zh-TW" altLang="en-US" sz="1600">
                <a:solidFill>
                  <a:srgbClr val="000000"/>
                </a:solidFill>
              </a:rPr>
              <a:t>授權，才能在 </a:t>
            </a:r>
            <a:r>
              <a:rPr lang="en-US" altLang="zh-TW" sz="1600">
                <a:solidFill>
                  <a:srgbClr val="000000"/>
                </a:solidFill>
              </a:rPr>
              <a:t>AP </a:t>
            </a:r>
            <a:r>
              <a:rPr lang="zh-TW" altLang="en-US" sz="1600">
                <a:solidFill>
                  <a:srgbClr val="000000"/>
                </a:solidFill>
              </a:rPr>
              <a:t>上啟用。</a:t>
            </a:r>
          </a:p>
          <a:p>
            <a:pPr marL="169859" indent="-169859" algn="l" defTabSz="684196" fontAlgn="base">
              <a:spcBef>
                <a:spcPts val="600"/>
              </a:spcBef>
              <a:spcAft>
                <a:spcPts val="600"/>
              </a:spcAft>
              <a:buClr>
                <a:schemeClr val="tx2"/>
              </a:buClr>
              <a:buSzPct val="90000"/>
              <a:buFont typeface="Arial" panose="020b0604020202020204" pitchFamily="34" charset="0"/>
              <a:buChar char="•"/>
            </a:pPr>
            <a:endParaRPr lang="en-US" sz="1600">
              <a:solidFill>
                <a:srgbClr val="000000"/>
              </a:solidFill>
            </a:endParaRPr>
          </a:p>
          <a:p>
            <a:pPr marL="0" indent="0" algn="l"/>
            <a:endParaRPr lang="en-US" sz="1800" b="1">
              <a:solidFill>
                <a:srgbClr val="000000"/>
              </a:solidFill>
            </a:endParaRPr>
          </a:p>
          <a:p>
            <a:pPr marL="0" indent="0" algn="l"/>
            <a:endParaRPr lang="en-US" sz="1800" b="1">
              <a:solidFill>
                <a:srgbClr val="000000"/>
              </a:solidFill>
            </a:endParaRPr>
          </a:p>
          <a:p>
            <a:pPr marL="488998" lvl="2" indent="-342892">
              <a:buFont typeface="Arial" panose="020b0604020202020204" pitchFamily="34" charset="0"/>
              <a:buChar char="•"/>
            </a:pPr>
            <a:endParaRPr lang="en-US" sz="200">
              <a:solidFill>
                <a:srgbClr val="000000"/>
              </a:solidFill>
            </a:endParaRPr>
          </a:p>
          <a:p>
            <a:pPr marL="342892" indent="-342892" algn="l">
              <a:buFont typeface="Arial" panose="020b0604020202020204" pitchFamily="34" charset="0"/>
              <a:buChar char="•"/>
            </a:pPr>
            <a:endParaRPr lang="en-US" sz="1600">
              <a:solidFill>
                <a:srgbClr val="000000"/>
              </a:solidFill>
            </a:endParaRPr>
          </a:p>
          <a:p>
            <a:pPr marL="0" indent="0" algn="l"/>
            <a:endParaRPr lang="en-US" sz="1600">
              <a:solidFill>
                <a:srgbClr val="000000"/>
              </a:solidFill>
            </a:endParaRPr>
          </a:p>
          <a:p>
            <a:pPr marL="342892" indent="-342892" algn="l">
              <a:buFont typeface="Arial" panose="020b0604020202020204" pitchFamily="34" charset="0"/>
              <a:buChar char="•"/>
            </a:pPr>
            <a:endParaRPr lang="en-US" sz="1600">
              <a:solidFill>
                <a:srgbClr val="000000"/>
              </a:solidFill>
            </a:endParaRPr>
          </a:p>
        </p:txBody>
      </p:sp>
      <p:pic>
        <p:nvPicPr>
          <p:cNvPr id="2" name="Picture 1">
            <a:extLst>
              <a:ext uri="{FF2B5EF4-FFF2-40B4-BE49-F238E27FC236}">
                <a16:creationId xmlns:a16="http://schemas.microsoft.com/office/drawing/2014/main" id="{F3107A68-75BE-49F0-8FBE-BB3810419C19}"/>
              </a:ext>
            </a:extLst>
          </p:cNvPr>
          <p:cNvPicPr>
            <a:picLocks noChangeAspect="1"/>
          </p:cNvPicPr>
          <p:nvPr/>
        </p:nvPicPr>
        <p:blipFill>
          <a:blip r:embed="rId3"/>
          <a:stretch>
            <a:fillRect/>
          </a:stretch>
        </p:blipFill>
        <p:spPr>
          <a:xfrm>
            <a:off x="4315837" y="2006657"/>
            <a:ext cx="4595028" cy="2435365"/>
          </a:xfrm>
          <a:prstGeom prst="rect">
            <a:avLst/>
          </a:prstGeom>
        </p:spPr>
      </p:pic>
      <p:sp>
        <p:nvSpPr>
          <p:cNvPr id="4" name="投影片編號版面配置區 3"/>
          <p:cNvSpPr>
            <a:spLocks noGrp="1"/>
          </p:cNvSpPr>
          <p:nvPr>
            <p:ph type="sldNum" sz="quarter" idx="12"/>
          </p:nvPr>
        </p:nvSpPr>
        <p:spPr/>
        <p:txBody>
          <a:bodyPr/>
          <a:lstStyle/>
          <a:p>
            <a:fld id="{4FAB73BC-B049-4115-A692-8D63A059BFB8}" type="slidenum">
              <a:rPr lang="en-US" smtClean="0"/>
              <a:t>855</a:t>
            </a:fld>
            <a:endParaRPr lang="en-US"/>
          </a:p>
        </p:txBody>
      </p:sp>
    </p:spTree>
    <p:extLst>
      <p:ext uri="{BB962C8B-B14F-4D97-AF65-F5344CB8AC3E}">
        <p14:creationId xmlns:p14="http://schemas.microsoft.com/office/powerpoint/2010/main" val="266550474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856.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noAutofit/>
          </a:bodyPr>
          <a:lstStyle/>
          <a:p>
            <a:pPr marL="169859" indent="-169859">
              <a:spcAft>
                <a:spcPts val="600"/>
              </a:spcAft>
              <a:buFont typeface="Wingdings" panose="05000000000000000000" pitchFamily="2" charset="2"/>
            </a:pPr>
            <a:r>
              <a:rPr lang="en-US" altLang="zh-TW" sz="2700"/>
              <a:t>29.4</a:t>
            </a:r>
            <a:r>
              <a:rPr lang="en-US" altLang="zh-TW" sz="2700" smtClean="0"/>
              <a:t>CAPWAP </a:t>
            </a:r>
            <a:r>
              <a:rPr lang="zh-TW" altLang="en-US" sz="2700"/>
              <a:t>操作</a:t>
            </a:r>
            <a:br>
              <a:rPr lang="en-US" sz="2700"/>
            </a:br>
            <a:r>
              <a:rPr lang="zh-TW" altLang="en-US" sz="2700"/>
              <a:t>彈性連接 </a:t>
            </a:r>
            <a:r>
              <a:rPr lang="en-US" altLang="zh-TW" sz="2700"/>
              <a:t>AP</a:t>
            </a:r>
          </a:p>
        </p:txBody>
      </p:sp>
      <p:sp>
        <p:nvSpPr>
          <p:cNvPr id="6" name="Content Placeholder 3">
            <a:extLst>
              <a:ext uri="{FF2B5EF4-FFF2-40B4-BE49-F238E27FC236}">
                <a16:creationId xmlns:a16="http://schemas.microsoft.com/office/drawing/2014/main" id="{4003F5F5-7654-47FE-8245-0FE364DE3A10}"/>
              </a:ext>
            </a:extLst>
          </p:cNvPr>
          <p:cNvSpPr>
            <a:spLocks noGrp="1"/>
          </p:cNvSpPr>
          <p:nvPr>
            <p:ph idx="1"/>
          </p:nvPr>
        </p:nvSpPr>
        <p:spPr>
          <a:xfrm>
            <a:off x="110068" y="1589088"/>
            <a:ext cx="8712200" cy="1930235"/>
          </a:xfrm>
        </p:spPr>
        <p:txBody>
          <a:bodyPr/>
          <a:lstStyle/>
          <a:p>
            <a:pPr marL="0" indent="0" algn="l" defTabSz="684196" fontAlgn="base">
              <a:spcBef>
                <a:spcPts val="600"/>
              </a:spcBef>
              <a:spcAft>
                <a:spcPts val="600"/>
              </a:spcAft>
              <a:buClr>
                <a:schemeClr val="tx2"/>
              </a:buClr>
              <a:buSzPct val="90000"/>
            </a:pPr>
            <a:r>
              <a:rPr lang="en-US" altLang="zh-TW" sz="1600">
                <a:solidFill>
                  <a:srgbClr val="000000"/>
                </a:solidFill>
              </a:rPr>
              <a:t>FlexConnect </a:t>
            </a:r>
            <a:r>
              <a:rPr lang="zh-TW" altLang="en-US" sz="1600">
                <a:solidFill>
                  <a:srgbClr val="000000"/>
                </a:solidFill>
              </a:rPr>
              <a:t>可透過 </a:t>
            </a:r>
            <a:r>
              <a:rPr lang="en-US" altLang="zh-TW" sz="1600">
                <a:solidFill>
                  <a:srgbClr val="000000"/>
                </a:solidFill>
              </a:rPr>
              <a:t>WAN </a:t>
            </a:r>
            <a:r>
              <a:rPr lang="zh-TW" altLang="en-US" sz="1600">
                <a:solidFill>
                  <a:srgbClr val="000000"/>
                </a:solidFill>
              </a:rPr>
              <a:t>連結啟用 </a:t>
            </a:r>
            <a:r>
              <a:rPr lang="en-US" altLang="zh-TW" sz="1600">
                <a:solidFill>
                  <a:srgbClr val="000000"/>
                </a:solidFill>
              </a:rPr>
              <a:t>Aps </a:t>
            </a:r>
            <a:r>
              <a:rPr lang="zh-TW" altLang="en-US" sz="1600">
                <a:solidFill>
                  <a:srgbClr val="000000"/>
                </a:solidFill>
              </a:rPr>
              <a:t>的設定和控制。</a:t>
            </a:r>
          </a:p>
          <a:p>
            <a:pPr marL="0" indent="0" algn="l" defTabSz="684196" fontAlgn="base">
              <a:spcBef>
                <a:spcPts val="600"/>
              </a:spcBef>
              <a:spcAft>
                <a:spcPts val="600"/>
              </a:spcAft>
              <a:buClr>
                <a:schemeClr val="tx2"/>
              </a:buClr>
              <a:buSzPct val="90000"/>
            </a:pPr>
            <a:r>
              <a:rPr lang="en-US" altLang="zh-TW" sz="1600">
                <a:solidFill>
                  <a:srgbClr val="000000"/>
                </a:solidFill>
              </a:rPr>
              <a:t>FlexConnect AP </a:t>
            </a:r>
            <a:r>
              <a:rPr lang="zh-TW" altLang="en-US" sz="1600">
                <a:solidFill>
                  <a:srgbClr val="000000"/>
                </a:solidFill>
              </a:rPr>
              <a:t>有兩種選擇模式：</a:t>
            </a:r>
          </a:p>
          <a:p>
            <a:pPr lvl="2" algn="l">
              <a:lnSpc>
                <a:spcPct val="85000"/>
              </a:lnSpc>
              <a:spcBef>
                <a:spcPct val="30000"/>
              </a:spcBef>
              <a:spcAft>
                <a:spcPts val="300"/>
              </a:spcAft>
              <a:buSzPct val="90000"/>
            </a:pPr>
            <a:r>
              <a:rPr lang="zh-TW" altLang="en-US" b="1">
                <a:solidFill>
                  <a:srgbClr val="000000"/>
                </a:solidFill>
              </a:rPr>
              <a:t>連接模式</a:t>
            </a:r>
            <a:r>
              <a:rPr lang="zh-TW" altLang="en-US">
                <a:solidFill>
                  <a:srgbClr val="000000"/>
                </a:solidFill>
              </a:rPr>
              <a:t> </a:t>
            </a:r>
            <a:r>
              <a:rPr lang="en-US" altLang="zh-TW">
                <a:solidFill>
                  <a:srgbClr val="000000"/>
                </a:solidFill>
              </a:rPr>
              <a:t>- WLC </a:t>
            </a:r>
            <a:r>
              <a:rPr lang="zh-TW" altLang="en-US">
                <a:solidFill>
                  <a:srgbClr val="000000"/>
                </a:solidFill>
              </a:rPr>
              <a:t>可以存取。靈活連接 </a:t>
            </a:r>
            <a:r>
              <a:rPr lang="en-US" altLang="zh-TW">
                <a:solidFill>
                  <a:srgbClr val="000000"/>
                </a:solidFill>
              </a:rPr>
              <a:t>AP </a:t>
            </a:r>
            <a:r>
              <a:rPr lang="zh-TW" altLang="en-US">
                <a:solidFill>
                  <a:srgbClr val="000000"/>
                </a:solidFill>
              </a:rPr>
              <a:t>具有通過 </a:t>
            </a:r>
            <a:r>
              <a:rPr lang="en-US" altLang="zh-TW">
                <a:solidFill>
                  <a:srgbClr val="000000"/>
                </a:solidFill>
              </a:rPr>
              <a:t>CAPWAP </a:t>
            </a:r>
            <a:r>
              <a:rPr lang="zh-TW" altLang="en-US">
                <a:solidFill>
                  <a:srgbClr val="000000"/>
                </a:solidFill>
              </a:rPr>
              <a:t>隧道與 </a:t>
            </a:r>
            <a:r>
              <a:rPr lang="en-US" altLang="zh-TW">
                <a:solidFill>
                  <a:srgbClr val="000000"/>
                </a:solidFill>
              </a:rPr>
              <a:t>WLC </a:t>
            </a:r>
            <a:r>
              <a:rPr lang="zh-TW" altLang="en-US">
                <a:solidFill>
                  <a:srgbClr val="000000"/>
                </a:solidFill>
              </a:rPr>
              <a:t>的 </a:t>
            </a:r>
            <a:r>
              <a:rPr lang="en-US" altLang="zh-TW">
                <a:solidFill>
                  <a:srgbClr val="000000"/>
                </a:solidFill>
              </a:rPr>
              <a:t>CAPWAP </a:t>
            </a:r>
            <a:r>
              <a:rPr lang="zh-TW" altLang="en-US">
                <a:solidFill>
                  <a:srgbClr val="000000"/>
                </a:solidFill>
              </a:rPr>
              <a:t>連接。</a:t>
            </a:r>
            <a:r>
              <a:rPr lang="en-US" altLang="zh-TW">
                <a:solidFill>
                  <a:srgbClr val="000000"/>
                </a:solidFill>
              </a:rPr>
              <a:t>WLC </a:t>
            </a:r>
            <a:r>
              <a:rPr lang="zh-TW" altLang="en-US">
                <a:solidFill>
                  <a:srgbClr val="000000"/>
                </a:solidFill>
              </a:rPr>
              <a:t>執行所有 </a:t>
            </a:r>
            <a:r>
              <a:rPr lang="en-US" altLang="zh-TW">
                <a:solidFill>
                  <a:srgbClr val="000000"/>
                </a:solidFill>
              </a:rPr>
              <a:t>CAPWAP </a:t>
            </a:r>
            <a:r>
              <a:rPr lang="zh-TW" altLang="en-US">
                <a:solidFill>
                  <a:srgbClr val="000000"/>
                </a:solidFill>
              </a:rPr>
              <a:t>功能。 </a:t>
            </a:r>
          </a:p>
          <a:p>
            <a:pPr lvl="2" algn="l">
              <a:lnSpc>
                <a:spcPct val="85000"/>
              </a:lnSpc>
              <a:spcBef>
                <a:spcPct val="30000"/>
              </a:spcBef>
              <a:spcAft>
                <a:spcPts val="300"/>
              </a:spcAft>
              <a:buSzPct val="90000"/>
            </a:pPr>
            <a:r>
              <a:rPr lang="zh-TW" altLang="en-US" b="1">
                <a:solidFill>
                  <a:srgbClr val="000000"/>
                </a:solidFill>
              </a:rPr>
              <a:t>獨立模式</a:t>
            </a:r>
            <a:r>
              <a:rPr lang="en-US" altLang="zh-TW">
                <a:solidFill>
                  <a:srgbClr val="000000"/>
                </a:solidFill>
              </a:rPr>
              <a:t>— WLC </a:t>
            </a:r>
            <a:r>
              <a:rPr lang="zh-TW" altLang="en-US">
                <a:solidFill>
                  <a:srgbClr val="000000"/>
                </a:solidFill>
              </a:rPr>
              <a:t>無法存取。</a:t>
            </a:r>
            <a:r>
              <a:rPr lang="en-US" altLang="zh-TW">
                <a:solidFill>
                  <a:srgbClr val="000000"/>
                </a:solidFill>
              </a:rPr>
              <a:t>FlexConnect AP </a:t>
            </a:r>
            <a:r>
              <a:rPr lang="zh-TW" altLang="en-US">
                <a:solidFill>
                  <a:srgbClr val="000000"/>
                </a:solidFill>
              </a:rPr>
              <a:t>已經失去了與 </a:t>
            </a:r>
            <a:r>
              <a:rPr lang="en-US" altLang="zh-TW">
                <a:solidFill>
                  <a:srgbClr val="000000"/>
                </a:solidFill>
              </a:rPr>
              <a:t>WLC </a:t>
            </a:r>
            <a:r>
              <a:rPr lang="zh-TW" altLang="en-US">
                <a:solidFill>
                  <a:srgbClr val="000000"/>
                </a:solidFill>
              </a:rPr>
              <a:t>的 </a:t>
            </a:r>
            <a:r>
              <a:rPr lang="en-US" altLang="zh-TW">
                <a:solidFill>
                  <a:srgbClr val="000000"/>
                </a:solidFill>
              </a:rPr>
              <a:t>CAPWAP </a:t>
            </a:r>
            <a:r>
              <a:rPr lang="zh-TW" altLang="en-US">
                <a:solidFill>
                  <a:srgbClr val="000000"/>
                </a:solidFill>
              </a:rPr>
              <a:t>連接。</a:t>
            </a:r>
            <a:r>
              <a:rPr lang="en-US" altLang="zh-TW">
                <a:solidFill>
                  <a:srgbClr val="000000"/>
                </a:solidFill>
              </a:rPr>
              <a:t>FlexConnect AP </a:t>
            </a:r>
            <a:r>
              <a:rPr lang="zh-TW" altLang="en-US">
                <a:solidFill>
                  <a:srgbClr val="000000"/>
                </a:solidFill>
              </a:rPr>
              <a:t>可以假設一些 </a:t>
            </a:r>
            <a:r>
              <a:rPr lang="en-US" altLang="zh-TW">
                <a:solidFill>
                  <a:srgbClr val="000000"/>
                </a:solidFill>
              </a:rPr>
              <a:t>WLC </a:t>
            </a:r>
            <a:r>
              <a:rPr lang="zh-TW" altLang="en-US">
                <a:solidFill>
                  <a:srgbClr val="000000"/>
                </a:solidFill>
              </a:rPr>
              <a:t>功能，例如在本機交換用戶端資料流量和在本機執行用戶端驗證。 </a:t>
            </a:r>
          </a:p>
          <a:p>
            <a:pPr marL="169859" indent="-169859" algn="l" defTabSz="684196" fontAlgn="base">
              <a:spcBef>
                <a:spcPts val="600"/>
              </a:spcBef>
              <a:spcAft>
                <a:spcPts val="600"/>
              </a:spcAft>
              <a:buClr>
                <a:schemeClr val="tx2"/>
              </a:buClr>
              <a:buSzPct val="90000"/>
              <a:buFont typeface="Arial" panose="020b0604020202020204" pitchFamily="34" charset="0"/>
              <a:buChar char="•"/>
            </a:pPr>
            <a:endParaRPr lang="en-US" sz="1600">
              <a:solidFill>
                <a:srgbClr val="000000"/>
              </a:solidFill>
            </a:endParaRPr>
          </a:p>
          <a:p>
            <a:pPr marL="0" indent="0" algn="l"/>
            <a:endParaRPr lang="en-US" sz="1600" b="1">
              <a:solidFill>
                <a:srgbClr val="000000"/>
              </a:solidFill>
            </a:endParaRPr>
          </a:p>
          <a:p>
            <a:pPr marL="0" indent="0" algn="l"/>
            <a:endParaRPr lang="en-US" sz="1600" b="1">
              <a:solidFill>
                <a:srgbClr val="000000"/>
              </a:solidFill>
            </a:endParaRPr>
          </a:p>
          <a:p>
            <a:pPr marL="488998" lvl="2" indent="-342892">
              <a:buFont typeface="Arial" panose="020b0604020202020204" pitchFamily="34" charset="0"/>
              <a:buChar char="•"/>
            </a:pPr>
            <a:endParaRPr lang="en-US" sz="1600">
              <a:solidFill>
                <a:srgbClr val="000000"/>
              </a:solidFill>
            </a:endParaRPr>
          </a:p>
          <a:p>
            <a:pPr marL="342892" indent="-342892" algn="l">
              <a:buFont typeface="Arial" panose="020b0604020202020204" pitchFamily="34" charset="0"/>
              <a:buChar char="•"/>
            </a:pPr>
            <a:endParaRPr lang="en-US" sz="1600">
              <a:solidFill>
                <a:srgbClr val="000000"/>
              </a:solidFill>
            </a:endParaRPr>
          </a:p>
          <a:p>
            <a:pPr marL="0" indent="0" algn="l"/>
            <a:endParaRPr lang="en-US" sz="1600">
              <a:solidFill>
                <a:srgbClr val="000000"/>
              </a:solidFill>
            </a:endParaRPr>
          </a:p>
          <a:p>
            <a:pPr marL="342892" indent="-342892" algn="l">
              <a:buFont typeface="Arial" panose="020b0604020202020204" pitchFamily="34" charset="0"/>
              <a:buChar char="•"/>
            </a:pPr>
            <a:endParaRPr lang="en-US" sz="1600">
              <a:solidFill>
                <a:srgbClr val="000000"/>
              </a:solidFill>
            </a:endParaRPr>
          </a:p>
        </p:txBody>
      </p:sp>
      <p:pic>
        <p:nvPicPr>
          <p:cNvPr id="4" name="Picture 3">
            <a:extLst>
              <a:ext uri="{FF2B5EF4-FFF2-40B4-BE49-F238E27FC236}">
                <a16:creationId xmlns:a16="http://schemas.microsoft.com/office/drawing/2014/main" id="{68E27057-9975-40C1-A87D-146743F9A3F7}"/>
              </a:ext>
            </a:extLst>
          </p:cNvPr>
          <p:cNvPicPr>
            <a:picLocks noChangeAspect="1"/>
          </p:cNvPicPr>
          <p:nvPr/>
        </p:nvPicPr>
        <p:blipFill>
          <a:blip r:embed="rId3"/>
          <a:stretch>
            <a:fillRect/>
          </a:stretch>
        </p:blipFill>
        <p:spPr>
          <a:xfrm>
            <a:off x="2064545" y="3844010"/>
            <a:ext cx="4648200" cy="1718565"/>
          </a:xfrm>
          <a:prstGeom prst="rect">
            <a:avLst/>
          </a:prstGeom>
        </p:spPr>
      </p:pic>
      <p:sp>
        <p:nvSpPr>
          <p:cNvPr id="2" name="投影片編號版面配置區 1"/>
          <p:cNvSpPr>
            <a:spLocks noGrp="1"/>
          </p:cNvSpPr>
          <p:nvPr>
            <p:ph type="sldNum" sz="quarter" idx="12"/>
          </p:nvPr>
        </p:nvSpPr>
        <p:spPr/>
        <p:txBody>
          <a:bodyPr/>
          <a:lstStyle/>
          <a:p>
            <a:fld id="{4FAB73BC-B049-4115-A692-8D63A059BFB8}" type="slidenum">
              <a:rPr lang="en-US" smtClean="0"/>
              <a:t>856</a:t>
            </a:fld>
            <a:endParaRPr lang="en-US"/>
          </a:p>
        </p:txBody>
      </p:sp>
    </p:spTree>
    <p:extLst>
      <p:ext uri="{BB962C8B-B14F-4D97-AF65-F5344CB8AC3E}">
        <p14:creationId xmlns:p14="http://schemas.microsoft.com/office/powerpoint/2010/main" val="122886563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857.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noAutofit/>
          </a:bodyPr>
          <a:lstStyle/>
          <a:p>
            <a:pPr marL="169859" indent="-169859">
              <a:spcAft>
                <a:spcPts val="600"/>
              </a:spcAft>
              <a:buFont typeface="Wingdings" panose="05000000000000000000" pitchFamily="2" charset="2"/>
            </a:pPr>
            <a:r>
              <a:rPr lang="en-US" altLang="zh-TW" sz="2700" smtClean="0"/>
              <a:t>29.5</a:t>
            </a:r>
            <a:r>
              <a:rPr lang="zh-TW" altLang="en-US" sz="2700" smtClean="0"/>
              <a:t>頻道</a:t>
            </a:r>
            <a:r>
              <a:rPr lang="zh-TW" altLang="en-US" sz="2700"/>
              <a:t>管理</a:t>
            </a:r>
            <a:br>
              <a:rPr lang="en-US" sz="2700"/>
            </a:br>
            <a:r>
              <a:rPr lang="zh-TW" altLang="en-US" sz="2700"/>
              <a:t>頻率頻道飽和</a:t>
            </a:r>
          </a:p>
        </p:txBody>
      </p:sp>
      <p:sp>
        <p:nvSpPr>
          <p:cNvPr id="6" name="Content Placeholder 3">
            <a:extLst>
              <a:ext uri="{FF2B5EF4-FFF2-40B4-BE49-F238E27FC236}">
                <a16:creationId xmlns:a16="http://schemas.microsoft.com/office/drawing/2014/main" id="{4003F5F5-7654-47FE-8245-0FE364DE3A10}"/>
              </a:ext>
            </a:extLst>
          </p:cNvPr>
          <p:cNvSpPr>
            <a:spLocks noGrp="1"/>
          </p:cNvSpPr>
          <p:nvPr>
            <p:ph idx="1"/>
          </p:nvPr>
        </p:nvSpPr>
        <p:spPr>
          <a:xfrm>
            <a:off x="118533" y="1589088"/>
            <a:ext cx="8500534" cy="3325813"/>
          </a:xfrm>
        </p:spPr>
        <p:txBody>
          <a:bodyPr/>
          <a:lstStyle/>
          <a:p>
            <a:pPr marL="0" indent="0" algn="l" defTabSz="684196" fontAlgn="base">
              <a:spcBef>
                <a:spcPct val="30000"/>
              </a:spcBef>
              <a:spcAft>
                <a:spcPts val="600"/>
              </a:spcAft>
              <a:buClr>
                <a:schemeClr val="tx2"/>
              </a:buClr>
              <a:buSzPct val="90000"/>
            </a:pPr>
            <a:r>
              <a:rPr lang="zh-TW" altLang="en-US" sz="1600">
                <a:solidFill>
                  <a:srgbClr val="000000"/>
                </a:solidFill>
              </a:rPr>
              <a:t>如果對特定無線頻道的需求太高，頻道可能會變得過度飽和，降低通訊的品質。</a:t>
            </a:r>
          </a:p>
          <a:p>
            <a:pPr marL="0" indent="0" algn="l" defTabSz="684196" fontAlgn="base">
              <a:spcBef>
                <a:spcPct val="30000"/>
              </a:spcBef>
              <a:spcAft>
                <a:spcPts val="600"/>
              </a:spcAft>
              <a:buClr>
                <a:schemeClr val="tx2"/>
              </a:buClr>
              <a:buSzPct val="90000"/>
            </a:pPr>
            <a:r>
              <a:rPr lang="zh-TW" altLang="en-US" sz="1600">
                <a:solidFill>
                  <a:srgbClr val="000000"/>
                </a:solidFill>
              </a:rPr>
              <a:t>可以使用更有效率地使用頻道的技術來減輕頻道飽和。</a:t>
            </a:r>
          </a:p>
          <a:p>
            <a:pPr marL="169859" lvl="1" indent="-169859">
              <a:lnSpc>
                <a:spcPct val="85000"/>
              </a:lnSpc>
              <a:spcBef>
                <a:spcPct val="30000"/>
              </a:spcBef>
              <a:spcAft>
                <a:spcPts val="600"/>
              </a:spcAft>
              <a:buSzPct val="90000"/>
              <a:buFont typeface="Arial" panose="020b0604020202020204" pitchFamily="34" charset="0"/>
              <a:buChar char="•"/>
            </a:pPr>
            <a:r>
              <a:rPr lang="zh-TW" altLang="en-US" sz="1600" b="1">
                <a:solidFill>
                  <a:srgbClr val="000000"/>
                </a:solidFill>
              </a:rPr>
              <a:t>直接序列展頻 </a:t>
            </a:r>
            <a:r>
              <a:rPr lang="en-US" altLang="zh-TW" sz="1600" b="1">
                <a:solidFill>
                  <a:srgbClr val="000000"/>
                </a:solidFill>
              </a:rPr>
              <a:t>(DSSS)</a:t>
            </a:r>
            <a:r>
              <a:rPr lang="en-US" altLang="zh-TW" sz="1600">
                <a:solidFill>
                  <a:srgbClr val="000000"/>
                </a:solidFill>
              </a:rPr>
              <a:t>-</a:t>
            </a:r>
            <a:r>
              <a:rPr lang="zh-TW" altLang="en-US" sz="1600">
                <a:solidFill>
                  <a:srgbClr val="000000"/>
                </a:solidFill>
              </a:rPr>
              <a:t>一種調變技術，旨在將訊號散佈在較大的頻帶上。</a:t>
            </a:r>
            <a:r>
              <a:rPr lang="en-US" altLang="zh-TW" sz="1600">
                <a:solidFill>
                  <a:srgbClr val="000000"/>
                </a:solidFill>
              </a:rPr>
              <a:t>802.11b </a:t>
            </a:r>
            <a:r>
              <a:rPr lang="zh-TW" altLang="en-US" sz="1600">
                <a:solidFill>
                  <a:srgbClr val="000000"/>
                </a:solidFill>
              </a:rPr>
              <a:t>裝置使用，以避免其他使用相同 </a:t>
            </a:r>
            <a:r>
              <a:rPr lang="en-US" altLang="zh-TW" sz="1600">
                <a:solidFill>
                  <a:srgbClr val="000000"/>
                </a:solidFill>
              </a:rPr>
              <a:t>2.4 GHz </a:t>
            </a:r>
            <a:r>
              <a:rPr lang="zh-TW" altLang="en-US" sz="1600">
                <a:solidFill>
                  <a:srgbClr val="000000"/>
                </a:solidFill>
              </a:rPr>
              <a:t>頻率的裝置干擾。 </a:t>
            </a:r>
          </a:p>
          <a:p>
            <a:pPr marL="169859" lvl="1" indent="-169859">
              <a:lnSpc>
                <a:spcPct val="85000"/>
              </a:lnSpc>
              <a:spcBef>
                <a:spcPct val="30000"/>
              </a:spcBef>
              <a:spcAft>
                <a:spcPts val="600"/>
              </a:spcAft>
              <a:buSzPct val="90000"/>
              <a:buFont typeface="Arial" panose="020b0604020202020204" pitchFamily="34" charset="0"/>
              <a:buChar char="•"/>
            </a:pPr>
            <a:r>
              <a:rPr lang="zh-TW" altLang="en-US" sz="1600" b="1">
                <a:solidFill>
                  <a:srgbClr val="000000"/>
                </a:solidFill>
              </a:rPr>
              <a:t>跳頻展頻（</a:t>
            </a:r>
            <a:r>
              <a:rPr lang="en-US" altLang="zh-TW" sz="1600" b="1">
                <a:solidFill>
                  <a:srgbClr val="000000"/>
                </a:solidFill>
              </a:rPr>
              <a:t>FHSS</a:t>
            </a:r>
            <a:r>
              <a:rPr lang="zh-TW" altLang="en-US" sz="1600" b="1">
                <a:solidFill>
                  <a:srgbClr val="000000"/>
                </a:solidFill>
              </a:rPr>
              <a:t>）</a:t>
            </a:r>
            <a:r>
              <a:rPr lang="zh-TW" altLang="en-US" sz="1600">
                <a:solidFill>
                  <a:srgbClr val="000000"/>
                </a:solidFill>
              </a:rPr>
              <a:t> </a:t>
            </a:r>
            <a:r>
              <a:rPr lang="en-US" altLang="zh-TW" sz="1600">
                <a:solidFill>
                  <a:srgbClr val="000000"/>
                </a:solidFill>
              </a:rPr>
              <a:t>- </a:t>
            </a:r>
            <a:r>
              <a:rPr lang="zh-TW" altLang="en-US" sz="1600">
                <a:solidFill>
                  <a:srgbClr val="000000"/>
                </a:solidFill>
              </a:rPr>
              <a:t>通過快速切換許多頻道之間的載波信號發送無線電信號。發送者和接收者必須同步以 “知道” 要跳到哪個頻道。由原始 </a:t>
            </a:r>
            <a:r>
              <a:rPr lang="en-US" altLang="zh-TW" sz="1600">
                <a:solidFill>
                  <a:srgbClr val="000000"/>
                </a:solidFill>
              </a:rPr>
              <a:t>802.11 </a:t>
            </a:r>
            <a:r>
              <a:rPr lang="zh-TW" altLang="en-US" sz="1600">
                <a:solidFill>
                  <a:srgbClr val="000000"/>
                </a:solidFill>
              </a:rPr>
              <a:t>標準使用。 </a:t>
            </a:r>
          </a:p>
          <a:p>
            <a:pPr marL="169859" lvl="1" indent="-169859">
              <a:lnSpc>
                <a:spcPct val="85000"/>
              </a:lnSpc>
              <a:spcBef>
                <a:spcPct val="30000"/>
              </a:spcBef>
              <a:spcAft>
                <a:spcPts val="600"/>
              </a:spcAft>
              <a:buSzPct val="90000"/>
              <a:buFont typeface="Arial" panose="020b0604020202020204" pitchFamily="34" charset="0"/>
              <a:buChar char="•"/>
            </a:pPr>
            <a:r>
              <a:rPr lang="zh-TW" altLang="en-US" sz="1600" b="1">
                <a:solidFill>
                  <a:srgbClr val="000000"/>
                </a:solidFill>
              </a:rPr>
              <a:t>正交分頻多工（</a:t>
            </a:r>
            <a:r>
              <a:rPr lang="en-US" altLang="zh-TW" sz="1600" b="1">
                <a:solidFill>
                  <a:srgbClr val="000000"/>
                </a:solidFill>
              </a:rPr>
              <a:t>OFDM</a:t>
            </a:r>
            <a:r>
              <a:rPr lang="zh-TW" altLang="en-US" sz="1600" b="1">
                <a:solidFill>
                  <a:srgbClr val="000000"/>
                </a:solidFill>
              </a:rPr>
              <a:t>） </a:t>
            </a:r>
            <a:r>
              <a:rPr lang="zh-TW" altLang="en-US" sz="1600">
                <a:solidFill>
                  <a:srgbClr val="000000"/>
                </a:solidFill>
              </a:rPr>
              <a:t> </a:t>
            </a:r>
            <a:r>
              <a:rPr lang="en-US" altLang="zh-TW" sz="1600">
                <a:solidFill>
                  <a:srgbClr val="000000"/>
                </a:solidFill>
              </a:rPr>
              <a:t>- </a:t>
            </a:r>
            <a:r>
              <a:rPr lang="zh-TW" altLang="en-US" sz="1600">
                <a:solidFill>
                  <a:srgbClr val="000000"/>
                </a:solidFill>
              </a:rPr>
              <a:t>分頻多工的一個</a:t>
            </a:r>
            <a:r>
              <a:rPr lang="zh-TW" altLang="en-US" sz="1600"/>
              <a:t> </a:t>
            </a:r>
            <a:r>
              <a:rPr lang="zh-TW" altLang="en-US" sz="1600">
                <a:solidFill>
                  <a:srgbClr val="000000"/>
                </a:solidFill>
              </a:rPr>
              <a:t>子集，其中一個單一的頻道在相鄰的頻率上使用多個子頻道。</a:t>
            </a:r>
            <a:r>
              <a:rPr lang="en-US" altLang="zh-TW" sz="1600">
                <a:solidFill>
                  <a:srgbClr val="000000"/>
                </a:solidFill>
              </a:rPr>
              <a:t>OFDM </a:t>
            </a:r>
            <a:r>
              <a:rPr lang="zh-TW" altLang="en-US" sz="1600">
                <a:solidFill>
                  <a:srgbClr val="000000"/>
                </a:solidFill>
              </a:rPr>
              <a:t>是由許多通信系統使用，包括 </a:t>
            </a:r>
            <a:r>
              <a:rPr lang="en-US" altLang="zh-TW" sz="1600">
                <a:solidFill>
                  <a:srgbClr val="000000"/>
                </a:solidFill>
              </a:rPr>
              <a:t>802.11a/g/n/ac</a:t>
            </a:r>
            <a:r>
              <a:rPr lang="zh-TW" altLang="en-US" sz="1600">
                <a:solidFill>
                  <a:srgbClr val="000000"/>
                </a:solidFill>
              </a:rPr>
              <a:t>。 </a:t>
            </a:r>
          </a:p>
          <a:p>
            <a:pPr marL="0" indent="0" algn="l" defTabSz="684196" fontAlgn="base">
              <a:spcBef>
                <a:spcPts val="600"/>
              </a:spcBef>
              <a:spcAft>
                <a:spcPts val="600"/>
              </a:spcAft>
              <a:buClr>
                <a:schemeClr val="tx2"/>
              </a:buClr>
              <a:buSzPct val="90000"/>
            </a:pPr>
            <a:endParaRPr lang="en-US" sz="1600" b="1">
              <a:solidFill>
                <a:srgbClr val="000000"/>
              </a:solidFill>
            </a:endParaRPr>
          </a:p>
          <a:p>
            <a:pPr marL="0" indent="0" algn="l"/>
            <a:endParaRPr lang="en-US" sz="1800" b="1">
              <a:solidFill>
                <a:srgbClr val="000000"/>
              </a:solidFill>
            </a:endParaRPr>
          </a:p>
          <a:p>
            <a:pPr marL="0" indent="0" algn="l"/>
            <a:endParaRPr lang="en-US" sz="1800" b="1">
              <a:solidFill>
                <a:srgbClr val="000000"/>
              </a:solidFill>
            </a:endParaRPr>
          </a:p>
          <a:p>
            <a:pPr marL="488998" lvl="2" indent="-342892">
              <a:buFont typeface="Arial" panose="020b0604020202020204" pitchFamily="34" charset="0"/>
              <a:buChar char="•"/>
            </a:pPr>
            <a:endParaRPr lang="en-US" sz="200" b="1">
              <a:solidFill>
                <a:srgbClr val="000000"/>
              </a:solidFill>
            </a:endParaRPr>
          </a:p>
          <a:p>
            <a:pPr marL="342892" indent="-342892" algn="l">
              <a:buFont typeface="Arial" panose="020b0604020202020204" pitchFamily="34" charset="0"/>
              <a:buChar char="•"/>
            </a:pPr>
            <a:endParaRPr lang="en-US" sz="1600" b="1">
              <a:solidFill>
                <a:srgbClr val="000000"/>
              </a:solidFill>
            </a:endParaRPr>
          </a:p>
          <a:p>
            <a:pPr marL="0" indent="0" algn="l"/>
            <a:endParaRPr lang="en-US" sz="1600" b="1">
              <a:solidFill>
                <a:srgbClr val="000000"/>
              </a:solidFill>
            </a:endParaRPr>
          </a:p>
          <a:p>
            <a:pPr marL="342892" indent="-342892" algn="l">
              <a:buFont typeface="Arial" panose="020b0604020202020204" pitchFamily="34" charset="0"/>
              <a:buChar char="•"/>
            </a:pPr>
            <a:endParaRPr lang="en-US" sz="1600" b="1">
              <a:solidFill>
                <a:srgbClr val="000000"/>
              </a:solidFill>
            </a:endParaRPr>
          </a:p>
        </p:txBody>
      </p:sp>
      <p:sp>
        <p:nvSpPr>
          <p:cNvPr id="2" name="投影片編號版面配置區 1"/>
          <p:cNvSpPr>
            <a:spLocks noGrp="1"/>
          </p:cNvSpPr>
          <p:nvPr>
            <p:ph type="sldNum" sz="quarter" idx="12"/>
          </p:nvPr>
        </p:nvSpPr>
        <p:spPr/>
        <p:txBody>
          <a:bodyPr/>
          <a:lstStyle/>
          <a:p>
            <a:fld id="{4FAB73BC-B049-4115-A692-8D63A059BFB8}" type="slidenum">
              <a:rPr lang="en-US" smtClean="0"/>
              <a:t>857</a:t>
            </a:fld>
            <a:endParaRPr lang="en-US"/>
          </a:p>
        </p:txBody>
      </p:sp>
    </p:spTree>
    <p:extLst>
      <p:ext uri="{BB962C8B-B14F-4D97-AF65-F5344CB8AC3E}">
        <p14:creationId xmlns:p14="http://schemas.microsoft.com/office/powerpoint/2010/main" val="228234310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858.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noAutofit/>
          </a:bodyPr>
          <a:lstStyle/>
          <a:p>
            <a:pPr marL="169859" indent="-169859">
              <a:spcAft>
                <a:spcPts val="600"/>
              </a:spcAft>
              <a:buFont typeface="Wingdings" panose="05000000000000000000" pitchFamily="2" charset="2"/>
            </a:pPr>
            <a:r>
              <a:rPr lang="en-US" altLang="zh-TW" sz="2700"/>
              <a:t>29.5</a:t>
            </a:r>
            <a:r>
              <a:rPr lang="zh-TW" altLang="en-US" sz="2700" smtClean="0"/>
              <a:t>頻道</a:t>
            </a:r>
            <a:r>
              <a:rPr lang="zh-TW" altLang="en-US" sz="2700"/>
              <a:t>管理</a:t>
            </a:r>
            <a:br>
              <a:rPr lang="en-US" sz="2700"/>
            </a:br>
            <a:r>
              <a:rPr lang="zh-TW" altLang="en-US" sz="2700"/>
              <a:t>頻道選擇</a:t>
            </a:r>
          </a:p>
        </p:txBody>
      </p:sp>
      <p:sp>
        <p:nvSpPr>
          <p:cNvPr id="6" name="Content Placeholder 3">
            <a:extLst>
              <a:ext uri="{FF2B5EF4-FFF2-40B4-BE49-F238E27FC236}">
                <a16:creationId xmlns:a16="http://schemas.microsoft.com/office/drawing/2014/main" id="{4003F5F5-7654-47FE-8245-0FE364DE3A10}"/>
              </a:ext>
            </a:extLst>
          </p:cNvPr>
          <p:cNvSpPr>
            <a:spLocks noGrp="1"/>
          </p:cNvSpPr>
          <p:nvPr>
            <p:ph idx="1"/>
          </p:nvPr>
        </p:nvSpPr>
        <p:spPr>
          <a:xfrm>
            <a:off x="431802" y="1800759"/>
            <a:ext cx="7913686" cy="1080026"/>
          </a:xfrm>
        </p:spPr>
        <p:txBody>
          <a:bodyPr/>
          <a:lstStyle/>
          <a:p>
            <a:pPr marL="169859" indent="-169859" algn="l" defTabSz="684196" fontAlgn="base">
              <a:lnSpc>
                <a:spcPct val="85000"/>
              </a:lnSpc>
              <a:spcBef>
                <a:spcPct val="30000"/>
              </a:spcBef>
              <a:spcAft>
                <a:spcPts val="600"/>
              </a:spcAft>
              <a:buClr>
                <a:schemeClr val="tx2"/>
              </a:buClr>
              <a:buSzPct val="90000"/>
              <a:buFont typeface="Arial" panose="020b0604020202020204" pitchFamily="34" charset="0"/>
              <a:buChar char="•"/>
            </a:pPr>
            <a:r>
              <a:rPr lang="en-US" altLang="zh-TW" sz="1500">
                <a:solidFill>
                  <a:srgbClr val="000000"/>
                </a:solidFill>
              </a:rPr>
              <a:t>2.4 GHz </a:t>
            </a:r>
            <a:r>
              <a:rPr lang="zh-TW" altLang="en-US" sz="1500">
                <a:solidFill>
                  <a:srgbClr val="000000"/>
                </a:solidFill>
              </a:rPr>
              <a:t>頻帶被細分為多個頻道，每個頻道分配 </a:t>
            </a:r>
            <a:r>
              <a:rPr lang="en-US" altLang="zh-TW" sz="1500">
                <a:solidFill>
                  <a:srgbClr val="000000"/>
                </a:solidFill>
              </a:rPr>
              <a:t>22 MHz </a:t>
            </a:r>
            <a:r>
              <a:rPr lang="zh-TW" altLang="en-US" sz="1500">
                <a:solidFill>
                  <a:srgbClr val="000000"/>
                </a:solidFill>
              </a:rPr>
              <a:t>頻寬，並以 </a:t>
            </a:r>
            <a:r>
              <a:rPr lang="en-US" altLang="zh-TW" sz="1500">
                <a:solidFill>
                  <a:srgbClr val="000000"/>
                </a:solidFill>
              </a:rPr>
              <a:t>5 MHz </a:t>
            </a:r>
            <a:r>
              <a:rPr lang="zh-TW" altLang="en-US" sz="1500">
                <a:solidFill>
                  <a:srgbClr val="000000"/>
                </a:solidFill>
              </a:rPr>
              <a:t>與下一個頻道分隔。</a:t>
            </a:r>
          </a:p>
          <a:p>
            <a:pPr marL="169859" indent="-169859" algn="l" defTabSz="684196" fontAlgn="base">
              <a:lnSpc>
                <a:spcPct val="85000"/>
              </a:lnSpc>
              <a:spcBef>
                <a:spcPct val="30000"/>
              </a:spcBef>
              <a:spcAft>
                <a:spcPts val="600"/>
              </a:spcAft>
              <a:buClr>
                <a:schemeClr val="tx2"/>
              </a:buClr>
              <a:buSzPct val="90000"/>
              <a:buFont typeface="Arial" panose="020b0604020202020204" pitchFamily="34" charset="0"/>
              <a:buChar char="•"/>
            </a:pPr>
            <a:r>
              <a:rPr lang="zh-TW" altLang="en-US" sz="1500">
                <a:solidFill>
                  <a:srgbClr val="000000"/>
                </a:solidFill>
              </a:rPr>
              <a:t>對於需要多個 </a:t>
            </a:r>
            <a:r>
              <a:rPr lang="en-US" altLang="zh-TW" sz="1500">
                <a:solidFill>
                  <a:srgbClr val="000000"/>
                </a:solidFill>
              </a:rPr>
              <a:t>AP </a:t>
            </a:r>
            <a:r>
              <a:rPr lang="zh-TW" altLang="en-US" sz="1500">
                <a:solidFill>
                  <a:srgbClr val="000000"/>
                </a:solidFill>
              </a:rPr>
              <a:t>的 </a:t>
            </a:r>
            <a:r>
              <a:rPr lang="en-US" altLang="zh-TW" sz="1500">
                <a:solidFill>
                  <a:srgbClr val="000000"/>
                </a:solidFill>
              </a:rPr>
              <a:t>802.11b/g/n </a:t>
            </a:r>
            <a:r>
              <a:rPr lang="zh-TW" altLang="en-US" sz="1500">
                <a:solidFill>
                  <a:srgbClr val="000000"/>
                </a:solidFill>
              </a:rPr>
              <a:t>無線區域網路的最佳作法是使用非重疊的頻道，例如 </a:t>
            </a:r>
            <a:r>
              <a:rPr lang="en-US" altLang="zh-TW" sz="1500">
                <a:solidFill>
                  <a:srgbClr val="000000"/>
                </a:solidFill>
              </a:rPr>
              <a:t>1</a:t>
            </a:r>
            <a:r>
              <a:rPr lang="zh-TW" altLang="en-US" sz="1500">
                <a:solidFill>
                  <a:srgbClr val="000000"/>
                </a:solidFill>
              </a:rPr>
              <a:t>、</a:t>
            </a:r>
            <a:r>
              <a:rPr lang="en-US" altLang="zh-TW" sz="1500">
                <a:solidFill>
                  <a:srgbClr val="000000"/>
                </a:solidFill>
              </a:rPr>
              <a:t>6 </a:t>
            </a:r>
            <a:r>
              <a:rPr lang="zh-TW" altLang="en-US" sz="1500">
                <a:solidFill>
                  <a:srgbClr val="000000"/>
                </a:solidFill>
              </a:rPr>
              <a:t>和 </a:t>
            </a:r>
            <a:r>
              <a:rPr lang="en-US" altLang="zh-TW" sz="1500">
                <a:solidFill>
                  <a:srgbClr val="000000"/>
                </a:solidFill>
              </a:rPr>
              <a:t>11</a:t>
            </a:r>
            <a:r>
              <a:rPr lang="zh-TW" altLang="en-US" sz="1500">
                <a:solidFill>
                  <a:srgbClr val="000000"/>
                </a:solidFill>
              </a:rPr>
              <a:t>。</a:t>
            </a:r>
          </a:p>
          <a:p>
            <a:pPr marL="169859" indent="-169859" algn="l" defTabSz="684196" fontAlgn="base">
              <a:lnSpc>
                <a:spcPct val="85000"/>
              </a:lnSpc>
              <a:spcBef>
                <a:spcPct val="30000"/>
              </a:spcBef>
              <a:spcAft>
                <a:spcPts val="600"/>
              </a:spcAft>
              <a:buClr>
                <a:schemeClr val="tx2"/>
              </a:buClr>
              <a:buSzPct val="90000"/>
              <a:buFont typeface="Arial" panose="020b0604020202020204" pitchFamily="34" charset="0"/>
              <a:buChar char="•"/>
            </a:pPr>
            <a:endParaRPr lang="en-US" sz="1500">
              <a:solidFill>
                <a:srgbClr val="000000"/>
              </a:solidFill>
            </a:endParaRPr>
          </a:p>
          <a:p>
            <a:pPr marL="0" indent="0" algn="l" defTabSz="684196" fontAlgn="base">
              <a:spcBef>
                <a:spcPts val="600"/>
              </a:spcBef>
              <a:spcAft>
                <a:spcPts val="600"/>
              </a:spcAft>
              <a:buClr>
                <a:schemeClr val="tx2"/>
              </a:buClr>
              <a:buSzPct val="90000"/>
            </a:pPr>
            <a:endParaRPr lang="en-US" sz="1600" b="1">
              <a:solidFill>
                <a:srgbClr val="000000"/>
              </a:solidFill>
            </a:endParaRPr>
          </a:p>
          <a:p>
            <a:pPr marL="0" indent="0" algn="l"/>
            <a:endParaRPr lang="en-US" sz="1800" b="1">
              <a:solidFill>
                <a:srgbClr val="000000"/>
              </a:solidFill>
            </a:endParaRPr>
          </a:p>
          <a:p>
            <a:pPr marL="0" indent="0" algn="l"/>
            <a:endParaRPr lang="en-US" sz="1800" b="1">
              <a:solidFill>
                <a:srgbClr val="000000"/>
              </a:solidFill>
            </a:endParaRPr>
          </a:p>
          <a:p>
            <a:pPr marL="488998" lvl="2" indent="-342892">
              <a:buFont typeface="Arial" panose="020b0604020202020204" pitchFamily="34" charset="0"/>
              <a:buChar char="•"/>
            </a:pPr>
            <a:endParaRPr lang="en-US" sz="200" b="1">
              <a:solidFill>
                <a:srgbClr val="000000"/>
              </a:solidFill>
            </a:endParaRPr>
          </a:p>
          <a:p>
            <a:pPr marL="342892" indent="-342892" algn="l">
              <a:buFont typeface="Arial" panose="020b0604020202020204" pitchFamily="34" charset="0"/>
              <a:buChar char="•"/>
            </a:pPr>
            <a:endParaRPr lang="en-US" sz="1600" b="1">
              <a:solidFill>
                <a:srgbClr val="000000"/>
              </a:solidFill>
            </a:endParaRPr>
          </a:p>
          <a:p>
            <a:pPr marL="0" indent="0" algn="l"/>
            <a:endParaRPr lang="en-US" sz="1600" b="1">
              <a:solidFill>
                <a:srgbClr val="000000"/>
              </a:solidFill>
            </a:endParaRPr>
          </a:p>
          <a:p>
            <a:pPr marL="342892" indent="-342892" algn="l">
              <a:buFont typeface="Arial" panose="020b0604020202020204" pitchFamily="34" charset="0"/>
              <a:buChar char="•"/>
            </a:pPr>
            <a:endParaRPr lang="en-US" sz="1600" b="1">
              <a:solidFill>
                <a:srgbClr val="000000"/>
              </a:solidFill>
            </a:endParaRPr>
          </a:p>
        </p:txBody>
      </p:sp>
      <p:pic>
        <p:nvPicPr>
          <p:cNvPr id="2" name="Picture 1">
            <a:extLst>
              <a:ext uri="{FF2B5EF4-FFF2-40B4-BE49-F238E27FC236}">
                <a16:creationId xmlns:a16="http://schemas.microsoft.com/office/drawing/2014/main" id="{07C3226C-D38B-4EAD-BDD2-31F7901806DA}"/>
              </a:ext>
            </a:extLst>
          </p:cNvPr>
          <p:cNvPicPr>
            <a:picLocks noChangeAspect="1"/>
          </p:cNvPicPr>
          <p:nvPr/>
        </p:nvPicPr>
        <p:blipFill>
          <a:blip r:embed="rId3"/>
          <a:stretch>
            <a:fillRect/>
          </a:stretch>
        </p:blipFill>
        <p:spPr>
          <a:xfrm>
            <a:off x="1243455" y="2771217"/>
            <a:ext cx="5976496" cy="2667558"/>
          </a:xfrm>
          <a:prstGeom prst="rect">
            <a:avLst/>
          </a:prstGeom>
        </p:spPr>
      </p:pic>
      <p:sp>
        <p:nvSpPr>
          <p:cNvPr id="4" name="投影片編號版面配置區 3"/>
          <p:cNvSpPr>
            <a:spLocks noGrp="1"/>
          </p:cNvSpPr>
          <p:nvPr>
            <p:ph type="sldNum" sz="quarter" idx="12"/>
          </p:nvPr>
        </p:nvSpPr>
        <p:spPr/>
        <p:txBody>
          <a:bodyPr/>
          <a:lstStyle/>
          <a:p>
            <a:fld id="{4FAB73BC-B049-4115-A692-8D63A059BFB8}" type="slidenum">
              <a:rPr lang="en-US" smtClean="0"/>
              <a:t>858</a:t>
            </a:fld>
            <a:endParaRPr lang="en-US"/>
          </a:p>
        </p:txBody>
      </p:sp>
    </p:spTree>
    <p:extLst>
      <p:ext uri="{BB962C8B-B14F-4D97-AF65-F5344CB8AC3E}">
        <p14:creationId xmlns:p14="http://schemas.microsoft.com/office/powerpoint/2010/main" val="102607236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859.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noAutofit/>
          </a:bodyPr>
          <a:lstStyle/>
          <a:p>
            <a:pPr marL="169859" indent="-169859">
              <a:spcAft>
                <a:spcPts val="600"/>
              </a:spcAft>
              <a:buFont typeface="Wingdings" panose="05000000000000000000" pitchFamily="2" charset="2"/>
            </a:pPr>
            <a:r>
              <a:rPr lang="en-US" altLang="zh-TW" sz="2700"/>
              <a:t>29.5</a:t>
            </a:r>
            <a:r>
              <a:rPr lang="zh-TW" altLang="en-US" sz="2700" smtClean="0"/>
              <a:t>頻道</a:t>
            </a:r>
            <a:r>
              <a:rPr lang="zh-TW" altLang="en-US" sz="2700"/>
              <a:t>管理</a:t>
            </a:r>
            <a:br>
              <a:rPr lang="en-US" sz="2700"/>
            </a:br>
            <a:r>
              <a:rPr lang="zh-TW" altLang="en-US" sz="2700"/>
              <a:t>頻道選擇 </a:t>
            </a:r>
            <a:r>
              <a:rPr lang="en-US" altLang="zh-TW" sz="2700"/>
              <a:t>(</a:t>
            </a:r>
            <a:r>
              <a:rPr lang="zh-TW" altLang="en-US" sz="2700"/>
              <a:t>續</a:t>
            </a:r>
            <a:r>
              <a:rPr lang="en-US" altLang="zh-TW" sz="2700"/>
              <a:t>) </a:t>
            </a:r>
          </a:p>
        </p:txBody>
      </p:sp>
      <p:sp>
        <p:nvSpPr>
          <p:cNvPr id="6" name="Content Placeholder 3">
            <a:extLst>
              <a:ext uri="{FF2B5EF4-FFF2-40B4-BE49-F238E27FC236}">
                <a16:creationId xmlns:a16="http://schemas.microsoft.com/office/drawing/2014/main" id="{4003F5F5-7654-47FE-8245-0FE364DE3A10}"/>
              </a:ext>
            </a:extLst>
          </p:cNvPr>
          <p:cNvSpPr>
            <a:spLocks noGrp="1"/>
          </p:cNvSpPr>
          <p:nvPr>
            <p:ph idx="1"/>
          </p:nvPr>
        </p:nvSpPr>
        <p:spPr>
          <a:xfrm>
            <a:off x="431802" y="1800759"/>
            <a:ext cx="7913686" cy="1237718"/>
          </a:xfrm>
        </p:spPr>
        <p:txBody>
          <a:bodyPr/>
          <a:lstStyle/>
          <a:p>
            <a:pPr marL="169859" indent="-169859" algn="l" defTabSz="684196" fontAlgn="base">
              <a:lnSpc>
                <a:spcPct val="85000"/>
              </a:lnSpc>
              <a:spcBef>
                <a:spcPct val="30000"/>
              </a:spcBef>
              <a:spcAft>
                <a:spcPts val="600"/>
              </a:spcAft>
              <a:buClr>
                <a:schemeClr val="tx2"/>
              </a:buClr>
              <a:buSzPct val="90000"/>
              <a:buFont typeface="Arial" panose="020b0604020202020204" pitchFamily="34" charset="0"/>
              <a:buChar char="•"/>
            </a:pPr>
            <a:r>
              <a:rPr lang="zh-TW" altLang="en-US" sz="1600">
                <a:solidFill>
                  <a:srgbClr val="000000"/>
                </a:solidFill>
              </a:rPr>
              <a:t>對於 </a:t>
            </a:r>
            <a:r>
              <a:rPr lang="en-US" altLang="zh-TW" sz="1600">
                <a:solidFill>
                  <a:srgbClr val="000000"/>
                </a:solidFill>
              </a:rPr>
              <a:t>5GHz </a:t>
            </a:r>
            <a:r>
              <a:rPr lang="zh-TW" altLang="en-US" sz="1600">
                <a:solidFill>
                  <a:srgbClr val="000000"/>
                </a:solidFill>
              </a:rPr>
              <a:t>標準 </a:t>
            </a:r>
            <a:r>
              <a:rPr lang="en-US" altLang="zh-TW" sz="1600">
                <a:solidFill>
                  <a:srgbClr val="000000"/>
                </a:solidFill>
              </a:rPr>
              <a:t>802.11a/n/ac</a:t>
            </a:r>
            <a:r>
              <a:rPr lang="zh-TW" altLang="en-US" sz="1600">
                <a:solidFill>
                  <a:srgbClr val="000000"/>
                </a:solidFill>
              </a:rPr>
              <a:t>，有 </a:t>
            </a:r>
            <a:r>
              <a:rPr lang="en-US" altLang="zh-TW" sz="1600">
                <a:solidFill>
                  <a:srgbClr val="000000"/>
                </a:solidFill>
              </a:rPr>
              <a:t>24 </a:t>
            </a:r>
            <a:r>
              <a:rPr lang="zh-TW" altLang="en-US" sz="1600">
                <a:solidFill>
                  <a:srgbClr val="000000"/>
                </a:solidFill>
              </a:rPr>
              <a:t>個頻道。每個頻道由 </a:t>
            </a:r>
            <a:r>
              <a:rPr lang="en-US" altLang="zh-TW" sz="1600">
                <a:solidFill>
                  <a:srgbClr val="000000"/>
                </a:solidFill>
              </a:rPr>
              <a:t>20 MHz </a:t>
            </a:r>
            <a:r>
              <a:rPr lang="zh-TW" altLang="en-US" sz="1600">
                <a:solidFill>
                  <a:srgbClr val="000000"/>
                </a:solidFill>
              </a:rPr>
              <a:t>與下一個頻道分離。</a:t>
            </a:r>
          </a:p>
          <a:p>
            <a:pPr marL="169859" indent="-169859" algn="l" defTabSz="684196" fontAlgn="base">
              <a:lnSpc>
                <a:spcPct val="85000"/>
              </a:lnSpc>
              <a:spcBef>
                <a:spcPct val="30000"/>
              </a:spcBef>
              <a:spcAft>
                <a:spcPts val="600"/>
              </a:spcAft>
              <a:buClr>
                <a:schemeClr val="tx2"/>
              </a:buClr>
              <a:buSzPct val="90000"/>
              <a:buFont typeface="Arial" panose="020b0604020202020204" pitchFamily="34" charset="0"/>
              <a:buChar char="•"/>
            </a:pPr>
            <a:r>
              <a:rPr lang="zh-TW" altLang="en-US" sz="1500">
                <a:solidFill>
                  <a:srgbClr val="000000"/>
                </a:solidFill>
              </a:rPr>
              <a:t>不重疊的頻道是 </a:t>
            </a:r>
            <a:r>
              <a:rPr lang="en-US" altLang="zh-TW" sz="1500">
                <a:solidFill>
                  <a:srgbClr val="000000"/>
                </a:solidFill>
              </a:rPr>
              <a:t>36</a:t>
            </a:r>
            <a:r>
              <a:rPr lang="zh-TW" altLang="en-US" sz="1500">
                <a:solidFill>
                  <a:srgbClr val="000000"/>
                </a:solidFill>
              </a:rPr>
              <a:t>、</a:t>
            </a:r>
            <a:r>
              <a:rPr lang="en-US" altLang="zh-TW" sz="1500">
                <a:solidFill>
                  <a:srgbClr val="000000"/>
                </a:solidFill>
              </a:rPr>
              <a:t>48 </a:t>
            </a:r>
            <a:r>
              <a:rPr lang="zh-TW" altLang="en-US" sz="1500">
                <a:solidFill>
                  <a:srgbClr val="000000"/>
                </a:solidFill>
              </a:rPr>
              <a:t>和 </a:t>
            </a:r>
            <a:r>
              <a:rPr lang="en-US" altLang="zh-TW" sz="1500">
                <a:solidFill>
                  <a:srgbClr val="000000"/>
                </a:solidFill>
              </a:rPr>
              <a:t>60</a:t>
            </a:r>
            <a:r>
              <a:rPr lang="zh-TW" altLang="en-US" sz="1500">
                <a:solidFill>
                  <a:srgbClr val="000000"/>
                </a:solidFill>
              </a:rPr>
              <a:t>。</a:t>
            </a:r>
          </a:p>
          <a:p>
            <a:pPr marL="169859" indent="-169859" algn="l" defTabSz="684196" fontAlgn="base">
              <a:lnSpc>
                <a:spcPct val="85000"/>
              </a:lnSpc>
              <a:spcBef>
                <a:spcPct val="30000"/>
              </a:spcBef>
              <a:spcAft>
                <a:spcPts val="600"/>
              </a:spcAft>
              <a:buClr>
                <a:schemeClr val="tx2"/>
              </a:buClr>
              <a:buSzPct val="90000"/>
              <a:buFont typeface="Arial" panose="020b0604020202020204" pitchFamily="34" charset="0"/>
              <a:buChar char="•"/>
            </a:pPr>
            <a:endParaRPr lang="en-US" sz="1500">
              <a:solidFill>
                <a:srgbClr val="000000"/>
              </a:solidFill>
            </a:endParaRPr>
          </a:p>
          <a:p>
            <a:pPr marL="0" indent="0" algn="l" defTabSz="684196" fontAlgn="base">
              <a:lnSpc>
                <a:spcPct val="85000"/>
              </a:lnSpc>
              <a:spcBef>
                <a:spcPct val="30000"/>
              </a:spcBef>
              <a:spcAft>
                <a:spcPts val="600"/>
              </a:spcAft>
              <a:buClr>
                <a:schemeClr val="tx2"/>
              </a:buClr>
              <a:buSzPct val="90000"/>
            </a:pPr>
            <a:endParaRPr lang="en-US" sz="1500">
              <a:solidFill>
                <a:srgbClr val="000000"/>
              </a:solidFill>
            </a:endParaRPr>
          </a:p>
          <a:p>
            <a:pPr marL="0" indent="0" algn="l" defTabSz="684196" fontAlgn="base">
              <a:spcBef>
                <a:spcPts val="600"/>
              </a:spcBef>
              <a:spcAft>
                <a:spcPts val="600"/>
              </a:spcAft>
              <a:buClr>
                <a:schemeClr val="tx2"/>
              </a:buClr>
              <a:buSzPct val="90000"/>
            </a:pPr>
            <a:endParaRPr lang="en-US" sz="1600" b="1">
              <a:solidFill>
                <a:srgbClr val="000000"/>
              </a:solidFill>
            </a:endParaRPr>
          </a:p>
          <a:p>
            <a:pPr marL="0" indent="0" algn="l"/>
            <a:endParaRPr lang="en-US" sz="1800" b="1">
              <a:solidFill>
                <a:srgbClr val="000000"/>
              </a:solidFill>
            </a:endParaRPr>
          </a:p>
          <a:p>
            <a:pPr marL="0" indent="0" algn="l"/>
            <a:endParaRPr lang="en-US" sz="1800" b="1">
              <a:solidFill>
                <a:srgbClr val="000000"/>
              </a:solidFill>
            </a:endParaRPr>
          </a:p>
          <a:p>
            <a:pPr marL="488998" lvl="2" indent="-342892">
              <a:buFont typeface="Arial" panose="020b0604020202020204" pitchFamily="34" charset="0"/>
              <a:buChar char="•"/>
            </a:pPr>
            <a:endParaRPr lang="en-US" sz="200" b="1">
              <a:solidFill>
                <a:srgbClr val="000000"/>
              </a:solidFill>
            </a:endParaRPr>
          </a:p>
          <a:p>
            <a:pPr marL="342892" indent="-342892" algn="l">
              <a:buFont typeface="Arial" panose="020b0604020202020204" pitchFamily="34" charset="0"/>
              <a:buChar char="•"/>
            </a:pPr>
            <a:endParaRPr lang="en-US" sz="1600" b="1">
              <a:solidFill>
                <a:srgbClr val="000000"/>
              </a:solidFill>
            </a:endParaRPr>
          </a:p>
          <a:p>
            <a:pPr marL="0" indent="0" algn="l"/>
            <a:endParaRPr lang="en-US" sz="1600" b="1">
              <a:solidFill>
                <a:srgbClr val="000000"/>
              </a:solidFill>
            </a:endParaRPr>
          </a:p>
          <a:p>
            <a:pPr marL="342892" indent="-342892" algn="l">
              <a:buFont typeface="Arial" panose="020b0604020202020204" pitchFamily="34" charset="0"/>
              <a:buChar char="•"/>
            </a:pPr>
            <a:endParaRPr lang="en-US" sz="1600" b="1">
              <a:solidFill>
                <a:srgbClr val="000000"/>
              </a:solidFill>
            </a:endParaRPr>
          </a:p>
        </p:txBody>
      </p:sp>
      <p:pic>
        <p:nvPicPr>
          <p:cNvPr id="4" name="Picture 3">
            <a:extLst>
              <a:ext uri="{FF2B5EF4-FFF2-40B4-BE49-F238E27FC236}">
                <a16:creationId xmlns:a16="http://schemas.microsoft.com/office/drawing/2014/main" id="{EE67C185-3EB1-47D2-844A-E056EFF02077}"/>
              </a:ext>
            </a:extLst>
          </p:cNvPr>
          <p:cNvPicPr>
            <a:picLocks noChangeAspect="1"/>
          </p:cNvPicPr>
          <p:nvPr/>
        </p:nvPicPr>
        <p:blipFill>
          <a:blip r:embed="rId3"/>
          <a:stretch>
            <a:fillRect/>
          </a:stretch>
        </p:blipFill>
        <p:spPr>
          <a:xfrm>
            <a:off x="1390651" y="3250148"/>
            <a:ext cx="5636420" cy="1961848"/>
          </a:xfrm>
          <a:prstGeom prst="rect">
            <a:avLst/>
          </a:prstGeom>
        </p:spPr>
      </p:pic>
      <p:sp>
        <p:nvSpPr>
          <p:cNvPr id="2" name="投影片編號版面配置區 1"/>
          <p:cNvSpPr>
            <a:spLocks noGrp="1"/>
          </p:cNvSpPr>
          <p:nvPr>
            <p:ph type="sldNum" sz="quarter" idx="12"/>
          </p:nvPr>
        </p:nvSpPr>
        <p:spPr/>
        <p:txBody>
          <a:bodyPr/>
          <a:lstStyle/>
          <a:p>
            <a:fld id="{4FAB73BC-B049-4115-A692-8D63A059BFB8}" type="slidenum">
              <a:rPr lang="en-US" smtClean="0"/>
              <a:t>859</a:t>
            </a:fld>
            <a:endParaRPr lang="en-US"/>
          </a:p>
        </p:txBody>
      </p:sp>
    </p:spTree>
    <p:extLst>
      <p:ext uri="{BB962C8B-B14F-4D97-AF65-F5344CB8AC3E}">
        <p14:creationId xmlns:p14="http://schemas.microsoft.com/office/powerpoint/2010/main" val="12492283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86.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8194" name="Rectangle 2"/>
          <p:cNvSpPr>
            <a:spLocks noGrp="1" noChangeArrowheads="1"/>
          </p:cNvSpPr>
          <p:nvPr>
            <p:ph type="title"/>
          </p:nvPr>
        </p:nvSpPr>
        <p:spPr/>
        <p:txBody>
          <a:bodyPr>
            <a:noAutofit/>
          </a:bodyPr>
          <a:lstStyle/>
          <a:p>
            <a:pPr rtl="0"/>
            <a:r>
              <a:rPr lang="en-US" altLang="zh-TW" sz="3000" smtClean="0"/>
              <a:t>3.1</a:t>
            </a:r>
            <a:r>
              <a:rPr lang="zh-TW" altLang="en-US" sz="3000" smtClean="0"/>
              <a:t>規則</a:t>
            </a:r>
            <a:r>
              <a:rPr lang="en-US" altLang="zh-TW" sz="3000" smtClean="0"/>
              <a:t>-</a:t>
            </a:r>
            <a:r>
              <a:rPr lang="zh-TW" altLang="en-US" sz="3000" smtClean="0"/>
              <a:t>訊息</a:t>
            </a:r>
            <a:r>
              <a:rPr lang="zh-TW" altLang="en-US" sz="3000"/>
              <a:t>編碼</a:t>
            </a:r>
          </a:p>
        </p:txBody>
      </p:sp>
      <p:sp>
        <p:nvSpPr>
          <p:cNvPr id="8195" name="Rectangle 6"/>
          <p:cNvSpPr>
            <a:spLocks noGrp="1" noChangeArrowheads="1"/>
          </p:cNvSpPr>
          <p:nvPr>
            <p:ph idx="1"/>
          </p:nvPr>
        </p:nvSpPr>
        <p:spPr>
          <a:xfrm>
            <a:off x="145358" y="1065259"/>
            <a:ext cx="8853286" cy="1068077"/>
          </a:xfrm>
        </p:spPr>
        <p:txBody>
          <a:bodyPr>
            <a:noAutofit/>
          </a:bodyPr>
          <a:lstStyle/>
          <a:p>
            <a:pPr rtl="0">
              <a:buFont typeface="Arial" panose="020b0604020202020204" pitchFamily="34" charset="0"/>
              <a:buChar char="•"/>
            </a:pPr>
            <a:r>
              <a:rPr lang="zh-TW" altLang="en-US" sz="2600"/>
              <a:t>編碼是將信息轉換成另一種可接受的形式進行傳輸的過程。 </a:t>
            </a:r>
          </a:p>
          <a:p>
            <a:pPr rtl="0">
              <a:buFont typeface="Arial" panose="020b0604020202020204" pitchFamily="34" charset="0"/>
              <a:buChar char="•"/>
            </a:pPr>
            <a:r>
              <a:rPr lang="zh-TW" altLang="en-US" sz="2600"/>
              <a:t>解碼是編碼的逆向過程，其目的是解釋思想。 </a:t>
            </a: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04492" y="2947001"/>
            <a:ext cx="4263365" cy="23289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9" name="Picture 3"/>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4678168" y="2947001"/>
            <a:ext cx="4344573" cy="24610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投影片編號版面配置區 1"/>
          <p:cNvSpPr>
            <a:spLocks noGrp="1"/>
          </p:cNvSpPr>
          <p:nvPr>
            <p:ph type="sldNum" sz="quarter" idx="4"/>
          </p:nvPr>
        </p:nvSpPr>
        <p:spPr/>
        <p:txBody>
          <a:bodyPr/>
          <a:lstStyle/>
          <a:p>
            <a:pPr defTabSz="385754">
              <a:defRPr/>
            </a:pPr>
            <a:fld id="{2F5CCB13-0A32-4557-88E9-079F0C330695}" type="slidenum">
              <a:rPr lang="en-US" kern="0" smtClean="0">
                <a:solidFill>
                  <a:srgbClr val="595959"/>
                </a:solidFill>
              </a:rPr>
              <a:pPr defTabSz="385754">
                <a:defRPr/>
              </a:pPr>
              <a:t>86</a:t>
            </a:fld>
            <a:endParaRPr lang="en-US" kern="0">
              <a:solidFill>
                <a:srgbClr val="595959"/>
              </a:solidFill>
            </a:endParaRPr>
          </a:p>
        </p:txBody>
      </p:sp>
    </p:spTree>
    <p:extLst>
      <p:ext uri="{BB962C8B-B14F-4D97-AF65-F5344CB8AC3E}">
        <p14:creationId xmlns:p14="http://schemas.microsoft.com/office/powerpoint/2010/main" val="2474992836"/>
      </p:ext>
    </p:extLst>
  </p:cSld>
  <p:clrMapOvr>
    <a:masterClrMapping/>
  </p:clrMapOvr>
  <p:transition spd="slow">
    <p:wipe/>
  </p:transition>
  <p:timing/>
</p:sld>
</file>

<file path=ppt/slides/slide860.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noAutofit/>
          </a:bodyPr>
          <a:lstStyle/>
          <a:p>
            <a:pPr marL="169859" indent="-169859">
              <a:spcAft>
                <a:spcPts val="600"/>
              </a:spcAft>
              <a:buFont typeface="Wingdings" panose="05000000000000000000" pitchFamily="2" charset="2"/>
            </a:pPr>
            <a:r>
              <a:rPr lang="en-US" altLang="zh-TW" sz="2700"/>
              <a:t>29.5</a:t>
            </a:r>
            <a:r>
              <a:rPr lang="zh-TW" altLang="en-US" sz="2700" smtClean="0"/>
              <a:t>頻道</a:t>
            </a:r>
            <a:r>
              <a:rPr lang="zh-TW" altLang="en-US" sz="2700"/>
              <a:t>管理</a:t>
            </a:r>
            <a:br>
              <a:rPr lang="en-US" sz="2700"/>
            </a:br>
            <a:r>
              <a:rPr lang="zh-TW" altLang="en-US" sz="2700"/>
              <a:t>規劃 </a:t>
            </a:r>
            <a:r>
              <a:rPr lang="en-US" altLang="zh-TW" sz="2700"/>
              <a:t>WLAN </a:t>
            </a:r>
            <a:r>
              <a:rPr lang="zh-TW" altLang="en-US" sz="2700"/>
              <a:t>部署</a:t>
            </a:r>
          </a:p>
        </p:txBody>
      </p:sp>
      <p:sp>
        <p:nvSpPr>
          <p:cNvPr id="6" name="Content Placeholder 3">
            <a:extLst>
              <a:ext uri="{FF2B5EF4-FFF2-40B4-BE49-F238E27FC236}">
                <a16:creationId xmlns:a16="http://schemas.microsoft.com/office/drawing/2014/main" id="{4003F5F5-7654-47FE-8245-0FE364DE3A10}"/>
              </a:ext>
            </a:extLst>
          </p:cNvPr>
          <p:cNvSpPr>
            <a:spLocks noGrp="1"/>
          </p:cNvSpPr>
          <p:nvPr>
            <p:ph idx="1"/>
          </p:nvPr>
        </p:nvSpPr>
        <p:spPr>
          <a:xfrm>
            <a:off x="431802" y="1800757"/>
            <a:ext cx="4036015" cy="3264426"/>
          </a:xfrm>
        </p:spPr>
        <p:txBody>
          <a:bodyPr/>
          <a:lstStyle/>
          <a:p>
            <a:pPr marL="0" indent="0" algn="l" defTabSz="684196" fontAlgn="base">
              <a:lnSpc>
                <a:spcPct val="85000"/>
              </a:lnSpc>
              <a:spcBef>
                <a:spcPct val="30000"/>
              </a:spcBef>
              <a:spcAft>
                <a:spcPts val="600"/>
              </a:spcAft>
              <a:buClr>
                <a:schemeClr val="tx2"/>
              </a:buClr>
              <a:buSzPct val="90000"/>
            </a:pPr>
            <a:r>
              <a:rPr lang="en-US" altLang="zh-TW" sz="1600">
                <a:solidFill>
                  <a:srgbClr val="000000"/>
                </a:solidFill>
              </a:rPr>
              <a:t>WLAN </a:t>
            </a:r>
            <a:r>
              <a:rPr lang="zh-TW" altLang="en-US" sz="1600">
                <a:solidFill>
                  <a:srgbClr val="000000"/>
                </a:solidFill>
              </a:rPr>
              <a:t>支援的使用者數目取決於下列各項：</a:t>
            </a:r>
          </a:p>
          <a:p>
            <a:pPr lvl="2">
              <a:lnSpc>
                <a:spcPct val="85000"/>
              </a:lnSpc>
              <a:spcBef>
                <a:spcPct val="30000"/>
              </a:spcBef>
              <a:spcAft>
                <a:spcPts val="300"/>
              </a:spcAft>
              <a:buSzPct val="90000"/>
            </a:pPr>
            <a:r>
              <a:rPr lang="zh-TW" altLang="en-US" sz="1600">
                <a:solidFill>
                  <a:srgbClr val="000000"/>
                </a:solidFill>
              </a:rPr>
              <a:t>設施的地理佈局</a:t>
            </a:r>
          </a:p>
          <a:p>
            <a:pPr lvl="2">
              <a:lnSpc>
                <a:spcPct val="85000"/>
              </a:lnSpc>
              <a:spcBef>
                <a:spcPct val="30000"/>
              </a:spcBef>
              <a:spcAft>
                <a:spcPts val="300"/>
              </a:spcAft>
              <a:buSzPct val="90000"/>
            </a:pPr>
            <a:r>
              <a:rPr lang="zh-TW" altLang="en-US" sz="1600">
                <a:solidFill>
                  <a:srgbClr val="000000"/>
                </a:solidFill>
              </a:rPr>
              <a:t>可以放在空間中的主體和裝置數量</a:t>
            </a:r>
          </a:p>
          <a:p>
            <a:pPr lvl="2">
              <a:lnSpc>
                <a:spcPct val="85000"/>
              </a:lnSpc>
              <a:spcBef>
                <a:spcPct val="30000"/>
              </a:spcBef>
              <a:spcAft>
                <a:spcPts val="300"/>
              </a:spcAft>
              <a:buSzPct val="90000"/>
            </a:pPr>
            <a:r>
              <a:rPr lang="zh-TW" altLang="en-US" sz="1600">
                <a:solidFill>
                  <a:srgbClr val="000000"/>
                </a:solidFill>
              </a:rPr>
              <a:t>使用者預期的資料速率</a:t>
            </a:r>
          </a:p>
          <a:p>
            <a:pPr lvl="2">
              <a:lnSpc>
                <a:spcPct val="85000"/>
              </a:lnSpc>
              <a:spcBef>
                <a:spcPct val="30000"/>
              </a:spcBef>
              <a:spcAft>
                <a:spcPts val="300"/>
              </a:spcAft>
              <a:buSzPct val="90000"/>
            </a:pPr>
            <a:r>
              <a:rPr lang="zh-TW" altLang="en-US" sz="1600">
                <a:solidFill>
                  <a:srgbClr val="000000"/>
                </a:solidFill>
              </a:rPr>
              <a:t>多個 </a:t>
            </a:r>
            <a:r>
              <a:rPr lang="en-US" altLang="zh-TW" sz="1600">
                <a:solidFill>
                  <a:srgbClr val="000000"/>
                </a:solidFill>
              </a:rPr>
              <a:t>AP </a:t>
            </a:r>
            <a:r>
              <a:rPr lang="zh-TW" altLang="en-US" sz="1600">
                <a:solidFill>
                  <a:srgbClr val="000000"/>
                </a:solidFill>
              </a:rPr>
              <a:t>使用非重疊頻道和傳輸功率設定</a:t>
            </a:r>
          </a:p>
          <a:p>
            <a:pPr marL="0" indent="0" algn="l" defTabSz="684196" fontAlgn="base">
              <a:lnSpc>
                <a:spcPct val="85000"/>
              </a:lnSpc>
              <a:spcBef>
                <a:spcPct val="30000"/>
              </a:spcBef>
              <a:spcAft>
                <a:spcPts val="600"/>
              </a:spcAft>
              <a:buClr>
                <a:schemeClr val="tx2"/>
              </a:buClr>
              <a:buSzPct val="90000"/>
            </a:pPr>
            <a:r>
              <a:rPr lang="zh-TW" altLang="en-US" sz="1600">
                <a:solidFill>
                  <a:srgbClr val="000000"/>
                </a:solidFill>
              </a:rPr>
              <a:t>規劃 </a:t>
            </a:r>
            <a:r>
              <a:rPr lang="en-US" altLang="zh-TW" sz="1600">
                <a:solidFill>
                  <a:srgbClr val="000000"/>
                </a:solidFill>
              </a:rPr>
              <a:t>AP </a:t>
            </a:r>
            <a:r>
              <a:rPr lang="zh-TW" altLang="en-US" sz="1600">
                <a:solidFill>
                  <a:srgbClr val="000000"/>
                </a:solidFill>
              </a:rPr>
              <a:t>的位置時，約略的圓形覆蓋區域非常重要。</a:t>
            </a:r>
          </a:p>
          <a:p>
            <a:pPr marL="285743" indent="-285743" algn="l" defTabSz="684196" fontAlgn="base">
              <a:lnSpc>
                <a:spcPct val="85000"/>
              </a:lnSpc>
              <a:spcBef>
                <a:spcPct val="30000"/>
              </a:spcBef>
              <a:spcAft>
                <a:spcPts val="600"/>
              </a:spcAft>
              <a:buClr>
                <a:schemeClr val="tx2"/>
              </a:buClr>
              <a:buSzPct val="90000"/>
              <a:buFont typeface="Arial" panose="020b0604020202020204" pitchFamily="34" charset="0"/>
              <a:buChar char="•"/>
            </a:pPr>
            <a:endParaRPr lang="en-US" sz="1600">
              <a:solidFill>
                <a:srgbClr val="000000"/>
              </a:solidFill>
            </a:endParaRPr>
          </a:p>
          <a:p>
            <a:pPr marL="285743" indent="-285743" algn="l" defTabSz="684196" fontAlgn="base">
              <a:spcBef>
                <a:spcPts val="600"/>
              </a:spcBef>
              <a:spcAft>
                <a:spcPts val="600"/>
              </a:spcAft>
              <a:buClr>
                <a:schemeClr val="tx2"/>
              </a:buClr>
              <a:buSzPct val="90000"/>
              <a:buFont typeface="Arial" panose="020b0604020202020204" pitchFamily="34" charset="0"/>
              <a:buChar char="•"/>
            </a:pPr>
            <a:endParaRPr lang="en-US" sz="1600" b="1">
              <a:solidFill>
                <a:srgbClr val="000000"/>
              </a:solidFill>
            </a:endParaRPr>
          </a:p>
          <a:p>
            <a:pPr marL="285743" indent="-285743" algn="l">
              <a:buFont typeface="Arial" panose="020b0604020202020204" pitchFamily="34" charset="0"/>
              <a:buChar char="•"/>
            </a:pPr>
            <a:endParaRPr lang="en-US" sz="1600" b="1">
              <a:solidFill>
                <a:srgbClr val="000000"/>
              </a:solidFill>
            </a:endParaRPr>
          </a:p>
          <a:p>
            <a:pPr marL="285743" indent="-285743" algn="l">
              <a:buFont typeface="Arial" panose="020b0604020202020204" pitchFamily="34" charset="0"/>
              <a:buChar char="•"/>
            </a:pPr>
            <a:endParaRPr lang="en-US" sz="1600" b="1">
              <a:solidFill>
                <a:srgbClr val="000000"/>
              </a:solidFill>
            </a:endParaRPr>
          </a:p>
          <a:p>
            <a:pPr marL="488998" lvl="2" indent="-342892">
              <a:buFont typeface="Arial" panose="020b0604020202020204" pitchFamily="34" charset="0"/>
              <a:buChar char="•"/>
            </a:pPr>
            <a:endParaRPr lang="en-US" sz="1600" b="1">
              <a:solidFill>
                <a:srgbClr val="000000"/>
              </a:solidFill>
            </a:endParaRPr>
          </a:p>
          <a:p>
            <a:pPr marL="342892" indent="-342892" algn="l">
              <a:buFont typeface="Arial" panose="020b0604020202020204" pitchFamily="34" charset="0"/>
              <a:buChar char="•"/>
            </a:pPr>
            <a:endParaRPr lang="en-US" sz="1600" b="1">
              <a:solidFill>
                <a:srgbClr val="000000"/>
              </a:solidFill>
            </a:endParaRPr>
          </a:p>
          <a:p>
            <a:pPr marL="285743" indent="-285743" algn="l">
              <a:buFont typeface="Arial" panose="020b0604020202020204" pitchFamily="34" charset="0"/>
              <a:buChar char="•"/>
            </a:pPr>
            <a:endParaRPr lang="en-US" sz="1600" b="1">
              <a:solidFill>
                <a:srgbClr val="000000"/>
              </a:solidFill>
            </a:endParaRPr>
          </a:p>
          <a:p>
            <a:pPr marL="342892" indent="-342892" algn="l">
              <a:buFont typeface="Arial" panose="020b0604020202020204" pitchFamily="34" charset="0"/>
              <a:buChar char="•"/>
            </a:pPr>
            <a:endParaRPr lang="en-US" sz="1600" b="1">
              <a:solidFill>
                <a:srgbClr val="000000"/>
              </a:solidFill>
            </a:endParaRPr>
          </a:p>
        </p:txBody>
      </p:sp>
      <p:pic>
        <p:nvPicPr>
          <p:cNvPr id="2" name="Picture 1">
            <a:extLst>
              <a:ext uri="{FF2B5EF4-FFF2-40B4-BE49-F238E27FC236}">
                <a16:creationId xmlns:a16="http://schemas.microsoft.com/office/drawing/2014/main" id="{050E2E62-D377-4FDC-8C64-91BBA481B374}"/>
              </a:ext>
            </a:extLst>
          </p:cNvPr>
          <p:cNvPicPr>
            <a:picLocks noChangeAspect="1"/>
          </p:cNvPicPr>
          <p:nvPr/>
        </p:nvPicPr>
        <p:blipFill>
          <a:blip r:embed="rId3"/>
          <a:stretch>
            <a:fillRect/>
          </a:stretch>
        </p:blipFill>
        <p:spPr>
          <a:xfrm>
            <a:off x="4572001" y="1915058"/>
            <a:ext cx="4036015" cy="2881312"/>
          </a:xfrm>
          <a:prstGeom prst="rect">
            <a:avLst/>
          </a:prstGeom>
        </p:spPr>
      </p:pic>
      <p:sp>
        <p:nvSpPr>
          <p:cNvPr id="4" name="投影片編號版面配置區 3"/>
          <p:cNvSpPr>
            <a:spLocks noGrp="1"/>
          </p:cNvSpPr>
          <p:nvPr>
            <p:ph type="sldNum" sz="quarter" idx="12"/>
          </p:nvPr>
        </p:nvSpPr>
        <p:spPr/>
        <p:txBody>
          <a:bodyPr/>
          <a:lstStyle/>
          <a:p>
            <a:fld id="{4FAB73BC-B049-4115-A692-8D63A059BFB8}" type="slidenum">
              <a:rPr lang="en-US" smtClean="0"/>
              <a:t>860</a:t>
            </a:fld>
            <a:endParaRPr lang="en-US"/>
          </a:p>
        </p:txBody>
      </p:sp>
    </p:spTree>
    <p:extLst>
      <p:ext uri="{BB962C8B-B14F-4D97-AF65-F5344CB8AC3E}">
        <p14:creationId xmlns:p14="http://schemas.microsoft.com/office/powerpoint/2010/main" val="278582933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861.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noAutofit/>
          </a:bodyPr>
          <a:lstStyle/>
          <a:p>
            <a:pPr marL="169859" indent="-169859">
              <a:spcAft>
                <a:spcPts val="600"/>
              </a:spcAft>
              <a:buFont typeface="Wingdings" panose="05000000000000000000" pitchFamily="2" charset="2"/>
            </a:pPr>
            <a:r>
              <a:rPr lang="en-US" altLang="zh-TW" sz="2700" smtClean="0"/>
              <a:t>29.6WLAN </a:t>
            </a:r>
            <a:r>
              <a:rPr lang="zh-TW" altLang="en-US" sz="2700"/>
              <a:t>威脅</a:t>
            </a:r>
            <a:br>
              <a:rPr lang="en-US" sz="2700"/>
            </a:br>
            <a:r>
              <a:rPr lang="zh-TW" altLang="en-US" sz="2700"/>
              <a:t>無線安全概觀</a:t>
            </a:r>
          </a:p>
        </p:txBody>
      </p:sp>
      <p:sp>
        <p:nvSpPr>
          <p:cNvPr id="6" name="Content Placeholder 3">
            <a:extLst>
              <a:ext uri="{FF2B5EF4-FFF2-40B4-BE49-F238E27FC236}">
                <a16:creationId xmlns:a16="http://schemas.microsoft.com/office/drawing/2014/main" id="{4003F5F5-7654-47FE-8245-0FE364DE3A10}"/>
              </a:ext>
            </a:extLst>
          </p:cNvPr>
          <p:cNvSpPr>
            <a:spLocks noGrp="1"/>
          </p:cNvSpPr>
          <p:nvPr>
            <p:ph idx="1"/>
          </p:nvPr>
        </p:nvSpPr>
        <p:spPr>
          <a:xfrm>
            <a:off x="431802" y="1800758"/>
            <a:ext cx="7913686" cy="2790293"/>
          </a:xfrm>
        </p:spPr>
        <p:txBody>
          <a:bodyPr/>
          <a:lstStyle/>
          <a:p>
            <a:pPr marL="0" indent="0" algn="l" defTabSz="684196" fontAlgn="base">
              <a:lnSpc>
                <a:spcPct val="85000"/>
              </a:lnSpc>
              <a:spcBef>
                <a:spcPct val="30000"/>
              </a:spcBef>
              <a:spcAft>
                <a:spcPts val="600"/>
              </a:spcAft>
              <a:buClr>
                <a:schemeClr val="tx2"/>
              </a:buClr>
              <a:buSzPct val="90000"/>
            </a:pPr>
            <a:r>
              <a:rPr lang="en-US" altLang="zh-TW" sz="1600">
                <a:solidFill>
                  <a:srgbClr val="000000"/>
                </a:solidFill>
              </a:rPr>
              <a:t>WLAN </a:t>
            </a:r>
            <a:r>
              <a:rPr lang="zh-TW" altLang="en-US" sz="1600">
                <a:solidFill>
                  <a:srgbClr val="000000"/>
                </a:solidFill>
              </a:rPr>
              <a:t>是開放給 </a:t>
            </a:r>
            <a:r>
              <a:rPr lang="en-US" altLang="zh-TW" sz="1600">
                <a:solidFill>
                  <a:srgbClr val="000000"/>
                </a:solidFill>
              </a:rPr>
              <a:t>AP </a:t>
            </a:r>
            <a:r>
              <a:rPr lang="zh-TW" altLang="en-US" sz="1600">
                <a:solidFill>
                  <a:srgbClr val="000000"/>
                </a:solidFill>
              </a:rPr>
              <a:t>範圍內的任何人，以及與其關聯的適當憑證。</a:t>
            </a:r>
          </a:p>
          <a:p>
            <a:pPr marL="0" indent="0" algn="l" defTabSz="684196" fontAlgn="base">
              <a:lnSpc>
                <a:spcPct val="85000"/>
              </a:lnSpc>
              <a:spcBef>
                <a:spcPct val="30000"/>
              </a:spcBef>
              <a:spcAft>
                <a:spcPts val="600"/>
              </a:spcAft>
              <a:buClr>
                <a:schemeClr val="tx2"/>
              </a:buClr>
              <a:buSzPct val="90000"/>
            </a:pPr>
            <a:r>
              <a:rPr lang="zh-TW" altLang="en-US" sz="1600">
                <a:solidFill>
                  <a:srgbClr val="000000"/>
                </a:solidFill>
              </a:rPr>
              <a:t>攻擊可能由外部人員，不滿的員工，甚至無意中由員工產生。無線網路特別容易受到數個威脅，包括下列各項：</a:t>
            </a:r>
          </a:p>
          <a:p>
            <a:pPr marL="285743" indent="-285743" algn="l" defTabSz="684196" fontAlgn="base">
              <a:lnSpc>
                <a:spcPct val="85000"/>
              </a:lnSpc>
              <a:spcBef>
                <a:spcPct val="30000"/>
              </a:spcBef>
              <a:spcAft>
                <a:spcPts val="600"/>
              </a:spcAft>
              <a:buClr>
                <a:schemeClr val="tx2"/>
              </a:buClr>
              <a:buSzPct val="90000"/>
              <a:buFont typeface="Arial" panose="020b0604020202020204" pitchFamily="34" charset="0"/>
              <a:buChar char="•"/>
            </a:pPr>
            <a:r>
              <a:rPr lang="zh-TW" altLang="en-US" sz="1600">
                <a:solidFill>
                  <a:srgbClr val="000000"/>
                </a:solidFill>
              </a:rPr>
              <a:t>攔截資料</a:t>
            </a:r>
          </a:p>
          <a:p>
            <a:pPr marL="285743" indent="-285743" algn="l" defTabSz="684196" fontAlgn="base">
              <a:lnSpc>
                <a:spcPct val="85000"/>
              </a:lnSpc>
              <a:spcBef>
                <a:spcPct val="30000"/>
              </a:spcBef>
              <a:spcAft>
                <a:spcPts val="600"/>
              </a:spcAft>
              <a:buClr>
                <a:schemeClr val="tx2"/>
              </a:buClr>
              <a:buSzPct val="90000"/>
              <a:buFont typeface="Arial" panose="020b0604020202020204" pitchFamily="34" charset="0"/>
              <a:buChar char="•"/>
            </a:pPr>
            <a:r>
              <a:rPr lang="zh-TW" altLang="en-US" sz="1600">
                <a:solidFill>
                  <a:srgbClr val="000000"/>
                </a:solidFill>
              </a:rPr>
              <a:t>無線入侵者</a:t>
            </a:r>
          </a:p>
          <a:p>
            <a:pPr marL="285743" indent="-285743" algn="l" defTabSz="684196" fontAlgn="base">
              <a:lnSpc>
                <a:spcPct val="85000"/>
              </a:lnSpc>
              <a:spcBef>
                <a:spcPct val="30000"/>
              </a:spcBef>
              <a:spcAft>
                <a:spcPts val="600"/>
              </a:spcAft>
              <a:buClr>
                <a:schemeClr val="tx2"/>
              </a:buClr>
              <a:buSzPct val="90000"/>
              <a:buFont typeface="Arial" panose="020b0604020202020204" pitchFamily="34" charset="0"/>
              <a:buChar char="•"/>
            </a:pPr>
            <a:r>
              <a:rPr lang="zh-TW" altLang="en-US" sz="1600">
                <a:solidFill>
                  <a:srgbClr val="000000"/>
                </a:solidFill>
              </a:rPr>
              <a:t>阻絕服務 </a:t>
            </a:r>
            <a:r>
              <a:rPr lang="en-US" altLang="zh-TW" sz="1600">
                <a:solidFill>
                  <a:srgbClr val="000000"/>
                </a:solidFill>
              </a:rPr>
              <a:t>(DoS) </a:t>
            </a:r>
            <a:r>
              <a:rPr lang="zh-TW" altLang="en-US" sz="1600">
                <a:solidFill>
                  <a:srgbClr val="000000"/>
                </a:solidFill>
              </a:rPr>
              <a:t>攻擊</a:t>
            </a:r>
          </a:p>
          <a:p>
            <a:pPr marL="285743" indent="-285743" algn="l" defTabSz="684196" fontAlgn="base">
              <a:lnSpc>
                <a:spcPct val="85000"/>
              </a:lnSpc>
              <a:spcBef>
                <a:spcPct val="30000"/>
              </a:spcBef>
              <a:spcAft>
                <a:spcPts val="600"/>
              </a:spcAft>
              <a:buClr>
                <a:schemeClr val="tx2"/>
              </a:buClr>
              <a:buSzPct val="90000"/>
              <a:buFont typeface="Arial" panose="020b0604020202020204" pitchFamily="34" charset="0"/>
              <a:buChar char="•"/>
            </a:pPr>
            <a:r>
              <a:rPr lang="zh-TW" altLang="en-US" sz="1600">
                <a:solidFill>
                  <a:srgbClr val="000000"/>
                </a:solidFill>
              </a:rPr>
              <a:t>流氓 </a:t>
            </a:r>
            <a:r>
              <a:rPr lang="en-US" altLang="zh-TW" sz="1600">
                <a:solidFill>
                  <a:srgbClr val="000000"/>
                </a:solidFill>
              </a:rPr>
              <a:t>AP</a:t>
            </a:r>
          </a:p>
          <a:p>
            <a:pPr marL="285743" indent="-285743" algn="l" defTabSz="684196" fontAlgn="base">
              <a:lnSpc>
                <a:spcPct val="85000"/>
              </a:lnSpc>
              <a:spcBef>
                <a:spcPct val="30000"/>
              </a:spcBef>
              <a:spcAft>
                <a:spcPts val="600"/>
              </a:spcAft>
              <a:buClr>
                <a:schemeClr val="tx2"/>
              </a:buClr>
              <a:buSzPct val="90000"/>
              <a:buFont typeface="Arial" panose="020b0604020202020204" pitchFamily="34" charset="0"/>
              <a:buChar char="•"/>
            </a:pPr>
            <a:endParaRPr lang="en-US" sz="1600">
              <a:solidFill>
                <a:srgbClr val="000000"/>
              </a:solidFill>
            </a:endParaRPr>
          </a:p>
          <a:p>
            <a:pPr marL="285743" indent="-285743" algn="l" defTabSz="684196" fontAlgn="base">
              <a:lnSpc>
                <a:spcPct val="85000"/>
              </a:lnSpc>
              <a:spcBef>
                <a:spcPct val="30000"/>
              </a:spcBef>
              <a:spcAft>
                <a:spcPts val="600"/>
              </a:spcAft>
              <a:buClr>
                <a:schemeClr val="tx2"/>
              </a:buClr>
              <a:buSzPct val="90000"/>
              <a:buFont typeface="Arial" panose="020b0604020202020204" pitchFamily="34" charset="0"/>
              <a:buChar char="•"/>
            </a:pPr>
            <a:endParaRPr lang="en-US" sz="1600">
              <a:solidFill>
                <a:srgbClr val="000000"/>
              </a:solidFill>
            </a:endParaRPr>
          </a:p>
          <a:p>
            <a:pPr marL="285743" indent="-285743" algn="l" defTabSz="684196" fontAlgn="base">
              <a:spcBef>
                <a:spcPts val="600"/>
              </a:spcBef>
              <a:spcAft>
                <a:spcPts val="600"/>
              </a:spcAft>
              <a:buClr>
                <a:schemeClr val="tx2"/>
              </a:buClr>
              <a:buSzPct val="90000"/>
              <a:buFont typeface="Arial" panose="020b0604020202020204" pitchFamily="34" charset="0"/>
              <a:buChar char="•"/>
            </a:pPr>
            <a:endParaRPr lang="en-US" sz="1600" b="1">
              <a:solidFill>
                <a:srgbClr val="000000"/>
              </a:solidFill>
            </a:endParaRPr>
          </a:p>
          <a:p>
            <a:pPr marL="285743" indent="-285743" algn="l">
              <a:buFont typeface="Arial" panose="020b0604020202020204" pitchFamily="34" charset="0"/>
              <a:buChar char="•"/>
            </a:pPr>
            <a:endParaRPr lang="en-US" sz="1600" b="1">
              <a:solidFill>
                <a:srgbClr val="000000"/>
              </a:solidFill>
            </a:endParaRPr>
          </a:p>
          <a:p>
            <a:pPr marL="285743" indent="-285743" algn="l">
              <a:buFont typeface="Arial" panose="020b0604020202020204" pitchFamily="34" charset="0"/>
              <a:buChar char="•"/>
            </a:pPr>
            <a:endParaRPr lang="en-US" sz="1600" b="1">
              <a:solidFill>
                <a:srgbClr val="000000"/>
              </a:solidFill>
            </a:endParaRPr>
          </a:p>
          <a:p>
            <a:pPr marL="488998" lvl="2" indent="-342892">
              <a:buFont typeface="Arial" panose="020b0604020202020204" pitchFamily="34" charset="0"/>
              <a:buChar char="•"/>
            </a:pPr>
            <a:endParaRPr lang="en-US" sz="1600" b="1">
              <a:solidFill>
                <a:srgbClr val="000000"/>
              </a:solidFill>
            </a:endParaRPr>
          </a:p>
          <a:p>
            <a:pPr marL="342892" indent="-342892" algn="l">
              <a:buFont typeface="Arial" panose="020b0604020202020204" pitchFamily="34" charset="0"/>
              <a:buChar char="•"/>
            </a:pPr>
            <a:endParaRPr lang="en-US" sz="1600" b="1">
              <a:solidFill>
                <a:srgbClr val="000000"/>
              </a:solidFill>
            </a:endParaRPr>
          </a:p>
          <a:p>
            <a:pPr marL="285743" indent="-285743" algn="l">
              <a:buFont typeface="Arial" panose="020b0604020202020204" pitchFamily="34" charset="0"/>
              <a:buChar char="•"/>
            </a:pPr>
            <a:endParaRPr lang="en-US" sz="1600" b="1">
              <a:solidFill>
                <a:srgbClr val="000000"/>
              </a:solidFill>
            </a:endParaRPr>
          </a:p>
          <a:p>
            <a:pPr marL="342892" indent="-342892" algn="l">
              <a:buFont typeface="Arial" panose="020b0604020202020204" pitchFamily="34" charset="0"/>
              <a:buChar char="•"/>
            </a:pPr>
            <a:endParaRPr lang="en-US" sz="1600" b="1">
              <a:solidFill>
                <a:srgbClr val="000000"/>
              </a:solidFill>
            </a:endParaRPr>
          </a:p>
        </p:txBody>
      </p:sp>
      <p:sp>
        <p:nvSpPr>
          <p:cNvPr id="2" name="投影片編號版面配置區 1"/>
          <p:cNvSpPr>
            <a:spLocks noGrp="1"/>
          </p:cNvSpPr>
          <p:nvPr>
            <p:ph type="sldNum" sz="quarter" idx="12"/>
          </p:nvPr>
        </p:nvSpPr>
        <p:spPr/>
        <p:txBody>
          <a:bodyPr/>
          <a:lstStyle/>
          <a:p>
            <a:fld id="{4FAB73BC-B049-4115-A692-8D63A059BFB8}" type="slidenum">
              <a:rPr lang="en-US" smtClean="0"/>
              <a:t>861</a:t>
            </a:fld>
            <a:endParaRPr lang="en-US"/>
          </a:p>
        </p:txBody>
      </p:sp>
    </p:spTree>
    <p:extLst>
      <p:ext uri="{BB962C8B-B14F-4D97-AF65-F5344CB8AC3E}">
        <p14:creationId xmlns:p14="http://schemas.microsoft.com/office/powerpoint/2010/main" val="69310741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862.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noAutofit/>
          </a:bodyPr>
          <a:lstStyle/>
          <a:p>
            <a:pPr marL="169859" indent="-169859">
              <a:spcAft>
                <a:spcPts val="600"/>
              </a:spcAft>
              <a:buFont typeface="Wingdings" panose="05000000000000000000" pitchFamily="2" charset="2"/>
            </a:pPr>
            <a:r>
              <a:rPr lang="en-US" altLang="zh-TW" sz="2700"/>
              <a:t>29.6</a:t>
            </a:r>
            <a:r>
              <a:rPr lang="en-US" altLang="zh-TW" sz="2700" smtClean="0"/>
              <a:t>WLAN </a:t>
            </a:r>
            <a:r>
              <a:rPr lang="zh-TW" altLang="en-US" sz="2700"/>
              <a:t>威脅</a:t>
            </a:r>
            <a:br>
              <a:rPr lang="en-US" sz="2700"/>
            </a:br>
            <a:r>
              <a:rPr lang="en-US" altLang="zh-TW" sz="2700" err="1"/>
              <a:t>DoS </a:t>
            </a:r>
            <a:r>
              <a:rPr lang="zh-TW" altLang="en-US" sz="2700"/>
              <a:t>攻擊</a:t>
            </a:r>
          </a:p>
        </p:txBody>
      </p:sp>
      <p:sp>
        <p:nvSpPr>
          <p:cNvPr id="6" name="Content Placeholder 3">
            <a:extLst>
              <a:ext uri="{FF2B5EF4-FFF2-40B4-BE49-F238E27FC236}">
                <a16:creationId xmlns:a16="http://schemas.microsoft.com/office/drawing/2014/main" id="{4003F5F5-7654-47FE-8245-0FE364DE3A10}"/>
              </a:ext>
            </a:extLst>
          </p:cNvPr>
          <p:cNvSpPr>
            <a:spLocks noGrp="1"/>
          </p:cNvSpPr>
          <p:nvPr>
            <p:ph idx="1"/>
          </p:nvPr>
        </p:nvSpPr>
        <p:spPr>
          <a:xfrm>
            <a:off x="431802" y="1800758"/>
            <a:ext cx="7913686" cy="2790293"/>
          </a:xfrm>
        </p:spPr>
        <p:txBody>
          <a:bodyPr/>
          <a:lstStyle/>
          <a:p>
            <a:pPr marL="0" indent="0" algn="l" defTabSz="684196" fontAlgn="base">
              <a:lnSpc>
                <a:spcPct val="85000"/>
              </a:lnSpc>
              <a:spcBef>
                <a:spcPct val="30000"/>
              </a:spcBef>
              <a:spcAft>
                <a:spcPts val="600"/>
              </a:spcAft>
              <a:buClr>
                <a:schemeClr val="tx2"/>
              </a:buClr>
              <a:buSzPct val="90000"/>
            </a:pPr>
            <a:r>
              <a:rPr lang="zh-TW" altLang="en-US" sz="1600">
                <a:solidFill>
                  <a:srgbClr val="000000"/>
                </a:solidFill>
              </a:rPr>
              <a:t>無線 </a:t>
            </a:r>
            <a:r>
              <a:rPr lang="en-US" altLang="zh-TW" sz="1600">
                <a:solidFill>
                  <a:srgbClr val="000000"/>
                </a:solidFill>
              </a:rPr>
              <a:t>DoS </a:t>
            </a:r>
            <a:r>
              <a:rPr lang="zh-TW" altLang="en-US" sz="1600">
                <a:solidFill>
                  <a:srgbClr val="000000"/>
                </a:solidFill>
              </a:rPr>
              <a:t>攻擊可能是以下原因所致：</a:t>
            </a:r>
          </a:p>
          <a:p>
            <a:pPr marL="285743" indent="-285743" algn="l" defTabSz="684196" fontAlgn="base">
              <a:lnSpc>
                <a:spcPct val="85000"/>
              </a:lnSpc>
              <a:spcBef>
                <a:spcPct val="30000"/>
              </a:spcBef>
              <a:spcAft>
                <a:spcPts val="600"/>
              </a:spcAft>
              <a:buClr>
                <a:schemeClr val="tx2"/>
              </a:buClr>
              <a:buSzPct val="90000"/>
              <a:buFont typeface="Arial" panose="020b0604020202020204" pitchFamily="34" charset="0"/>
              <a:buChar char="•"/>
            </a:pPr>
            <a:r>
              <a:rPr lang="zh-TW" altLang="en-US" sz="1600">
                <a:solidFill>
                  <a:srgbClr val="000000"/>
                </a:solidFill>
              </a:rPr>
              <a:t>設定不正確的裝置</a:t>
            </a:r>
          </a:p>
          <a:p>
            <a:pPr marL="285743" indent="-285743" algn="l" defTabSz="684196" fontAlgn="base">
              <a:lnSpc>
                <a:spcPct val="85000"/>
              </a:lnSpc>
              <a:spcBef>
                <a:spcPct val="30000"/>
              </a:spcBef>
              <a:spcAft>
                <a:spcPts val="600"/>
              </a:spcAft>
              <a:buClr>
                <a:schemeClr val="tx2"/>
              </a:buClr>
              <a:buSzPct val="90000"/>
              <a:buFont typeface="Arial" panose="020b0604020202020204" pitchFamily="34" charset="0"/>
              <a:buChar char="•"/>
            </a:pPr>
            <a:r>
              <a:rPr lang="zh-TW" altLang="en-US" sz="1600">
                <a:solidFill>
                  <a:srgbClr val="000000"/>
                </a:solidFill>
              </a:rPr>
              <a:t>惡意使用者故意干擾無線通訊</a:t>
            </a:r>
          </a:p>
          <a:p>
            <a:pPr marL="285743" indent="-285743" algn="l" defTabSz="684196" fontAlgn="base">
              <a:lnSpc>
                <a:spcPct val="85000"/>
              </a:lnSpc>
              <a:spcBef>
                <a:spcPct val="30000"/>
              </a:spcBef>
              <a:spcAft>
                <a:spcPts val="600"/>
              </a:spcAft>
              <a:buClr>
                <a:schemeClr val="tx2"/>
              </a:buClr>
              <a:buSzPct val="90000"/>
              <a:buFont typeface="Arial" panose="020b0604020202020204" pitchFamily="34" charset="0"/>
              <a:buChar char="•"/>
            </a:pPr>
            <a:r>
              <a:rPr lang="zh-TW" altLang="en-US" sz="1600">
                <a:solidFill>
                  <a:srgbClr val="000000"/>
                </a:solidFill>
              </a:rPr>
              <a:t>意外干擾</a:t>
            </a:r>
          </a:p>
          <a:p>
            <a:pPr marL="0" indent="0" algn="l" defTabSz="684196" fontAlgn="base">
              <a:lnSpc>
                <a:spcPct val="85000"/>
              </a:lnSpc>
              <a:spcBef>
                <a:spcPct val="30000"/>
              </a:spcBef>
              <a:spcAft>
                <a:spcPts val="600"/>
              </a:spcAft>
              <a:buClr>
                <a:schemeClr val="tx2"/>
              </a:buClr>
              <a:buSzPct val="90000"/>
            </a:pPr>
            <a:r>
              <a:rPr lang="zh-TW" altLang="en-US" sz="1600">
                <a:solidFill>
                  <a:srgbClr val="000000"/>
                </a:solidFill>
              </a:rPr>
              <a:t>若要將設定不正確的裝置和惡意攻擊所造成的 </a:t>
            </a:r>
            <a:r>
              <a:rPr lang="en-US" altLang="zh-TW" sz="1600">
                <a:solidFill>
                  <a:srgbClr val="000000"/>
                </a:solidFill>
              </a:rPr>
              <a:t>DoS </a:t>
            </a:r>
            <a:r>
              <a:rPr lang="zh-TW" altLang="en-US" sz="1600">
                <a:solidFill>
                  <a:srgbClr val="000000"/>
                </a:solidFill>
              </a:rPr>
              <a:t>攻擊風險降至最低，請強化所有裝置、保護密碼安全、建立備份，並確保所有設定變更都已納入下班時間。</a:t>
            </a:r>
          </a:p>
          <a:p>
            <a:pPr marL="285743" indent="-285743" algn="l" defTabSz="684196" fontAlgn="base">
              <a:lnSpc>
                <a:spcPct val="85000"/>
              </a:lnSpc>
              <a:spcBef>
                <a:spcPct val="30000"/>
              </a:spcBef>
              <a:spcAft>
                <a:spcPts val="600"/>
              </a:spcAft>
              <a:buClr>
                <a:schemeClr val="tx2"/>
              </a:buClr>
              <a:buSzPct val="90000"/>
              <a:buFont typeface="Arial" panose="020b0604020202020204" pitchFamily="34" charset="0"/>
              <a:buChar char="•"/>
            </a:pPr>
            <a:endParaRPr lang="en-US" sz="1600">
              <a:solidFill>
                <a:srgbClr val="000000"/>
              </a:solidFill>
            </a:endParaRPr>
          </a:p>
          <a:p>
            <a:pPr marL="285743" indent="-285743" algn="l" defTabSz="684196" fontAlgn="base">
              <a:spcBef>
                <a:spcPts val="600"/>
              </a:spcBef>
              <a:spcAft>
                <a:spcPts val="600"/>
              </a:spcAft>
              <a:buClr>
                <a:schemeClr val="tx2"/>
              </a:buClr>
              <a:buSzPct val="90000"/>
              <a:buFont typeface="Arial" panose="020b0604020202020204" pitchFamily="34" charset="0"/>
              <a:buChar char="•"/>
            </a:pPr>
            <a:endParaRPr lang="en-US" sz="1600" b="1">
              <a:solidFill>
                <a:srgbClr val="000000"/>
              </a:solidFill>
            </a:endParaRPr>
          </a:p>
          <a:p>
            <a:pPr marL="285743" indent="-285743" algn="l">
              <a:buFont typeface="Arial" panose="020b0604020202020204" pitchFamily="34" charset="0"/>
              <a:buChar char="•"/>
            </a:pPr>
            <a:endParaRPr lang="en-US" sz="1600" b="1">
              <a:solidFill>
                <a:srgbClr val="000000"/>
              </a:solidFill>
            </a:endParaRPr>
          </a:p>
          <a:p>
            <a:pPr marL="285743" indent="-285743" algn="l">
              <a:buFont typeface="Arial" panose="020b0604020202020204" pitchFamily="34" charset="0"/>
              <a:buChar char="•"/>
            </a:pPr>
            <a:endParaRPr lang="en-US" sz="1600" b="1">
              <a:solidFill>
                <a:srgbClr val="000000"/>
              </a:solidFill>
            </a:endParaRPr>
          </a:p>
          <a:p>
            <a:pPr marL="488998" lvl="2" indent="-342892">
              <a:buFont typeface="Arial" panose="020b0604020202020204" pitchFamily="34" charset="0"/>
              <a:buChar char="•"/>
            </a:pPr>
            <a:endParaRPr lang="en-US" sz="1600" b="1">
              <a:solidFill>
                <a:srgbClr val="000000"/>
              </a:solidFill>
            </a:endParaRPr>
          </a:p>
          <a:p>
            <a:pPr marL="342892" indent="-342892" algn="l">
              <a:buFont typeface="Arial" panose="020b0604020202020204" pitchFamily="34" charset="0"/>
              <a:buChar char="•"/>
            </a:pPr>
            <a:endParaRPr lang="en-US" sz="1600" b="1">
              <a:solidFill>
                <a:srgbClr val="000000"/>
              </a:solidFill>
            </a:endParaRPr>
          </a:p>
          <a:p>
            <a:pPr marL="285743" indent="-285743" algn="l">
              <a:buFont typeface="Arial" panose="020b0604020202020204" pitchFamily="34" charset="0"/>
              <a:buChar char="•"/>
            </a:pPr>
            <a:endParaRPr lang="en-US" sz="1600" b="1">
              <a:solidFill>
                <a:srgbClr val="000000"/>
              </a:solidFill>
            </a:endParaRPr>
          </a:p>
          <a:p>
            <a:pPr marL="342892" indent="-342892" algn="l">
              <a:buFont typeface="Arial" panose="020b0604020202020204" pitchFamily="34" charset="0"/>
              <a:buChar char="•"/>
            </a:pPr>
            <a:endParaRPr lang="en-US" sz="1600" b="1">
              <a:solidFill>
                <a:srgbClr val="000000"/>
              </a:solidFill>
            </a:endParaRPr>
          </a:p>
        </p:txBody>
      </p:sp>
      <p:sp>
        <p:nvSpPr>
          <p:cNvPr id="2" name="投影片編號版面配置區 1"/>
          <p:cNvSpPr>
            <a:spLocks noGrp="1"/>
          </p:cNvSpPr>
          <p:nvPr>
            <p:ph type="sldNum" sz="quarter" idx="12"/>
          </p:nvPr>
        </p:nvSpPr>
        <p:spPr/>
        <p:txBody>
          <a:bodyPr/>
          <a:lstStyle/>
          <a:p>
            <a:fld id="{4FAB73BC-B049-4115-A692-8D63A059BFB8}" type="slidenum">
              <a:rPr lang="en-US" smtClean="0"/>
              <a:t>862</a:t>
            </a:fld>
            <a:endParaRPr lang="en-US"/>
          </a:p>
        </p:txBody>
      </p:sp>
    </p:spTree>
    <p:extLst>
      <p:ext uri="{BB962C8B-B14F-4D97-AF65-F5344CB8AC3E}">
        <p14:creationId xmlns:p14="http://schemas.microsoft.com/office/powerpoint/2010/main" val="134791523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863.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noAutofit/>
          </a:bodyPr>
          <a:lstStyle/>
          <a:p>
            <a:pPr marL="169859" indent="-169859">
              <a:spcAft>
                <a:spcPts val="600"/>
              </a:spcAft>
              <a:buFont typeface="Wingdings" panose="05000000000000000000" pitchFamily="2" charset="2"/>
            </a:pPr>
            <a:r>
              <a:rPr lang="en-US" altLang="zh-TW" sz="2700"/>
              <a:t>29.6</a:t>
            </a:r>
            <a:r>
              <a:rPr lang="en-US" altLang="zh-TW" sz="2700" smtClean="0"/>
              <a:t>WLAN </a:t>
            </a:r>
            <a:r>
              <a:rPr lang="zh-TW" altLang="en-US" sz="2700"/>
              <a:t>威脅</a:t>
            </a:r>
            <a:br>
              <a:rPr lang="en-US" sz="2700"/>
            </a:br>
            <a:r>
              <a:rPr lang="zh-TW" altLang="en-US" sz="2700"/>
              <a:t>惡意存取點</a:t>
            </a:r>
          </a:p>
        </p:txBody>
      </p:sp>
      <p:sp>
        <p:nvSpPr>
          <p:cNvPr id="6" name="Content Placeholder 3">
            <a:extLst>
              <a:ext uri="{FF2B5EF4-FFF2-40B4-BE49-F238E27FC236}">
                <a16:creationId xmlns:a16="http://schemas.microsoft.com/office/drawing/2014/main" id="{4003F5F5-7654-47FE-8245-0FE364DE3A10}"/>
              </a:ext>
            </a:extLst>
          </p:cNvPr>
          <p:cNvSpPr>
            <a:spLocks noGrp="1"/>
          </p:cNvSpPr>
          <p:nvPr>
            <p:ph idx="1"/>
          </p:nvPr>
        </p:nvSpPr>
        <p:spPr>
          <a:xfrm>
            <a:off x="431802" y="1800757"/>
            <a:ext cx="7913686" cy="3333218"/>
          </a:xfrm>
        </p:spPr>
        <p:txBody>
          <a:bodyPr/>
          <a:lstStyle/>
          <a:p>
            <a:pPr marL="285743" indent="-285743" algn="l" defTabSz="684196" fontAlgn="base">
              <a:lnSpc>
                <a:spcPct val="85000"/>
              </a:lnSpc>
              <a:spcBef>
                <a:spcPct val="30000"/>
              </a:spcBef>
              <a:spcAft>
                <a:spcPts val="600"/>
              </a:spcAft>
              <a:buClr>
                <a:schemeClr val="tx2"/>
              </a:buClr>
              <a:buSzPct val="90000"/>
              <a:buFont typeface="Arial" panose="020b0604020202020204" pitchFamily="34" charset="0"/>
              <a:buChar char="•"/>
            </a:pPr>
            <a:r>
              <a:rPr lang="zh-TW" altLang="en-US" sz="1600">
                <a:solidFill>
                  <a:srgbClr val="000000"/>
                </a:solidFill>
              </a:rPr>
              <a:t>惡意</a:t>
            </a:r>
            <a:r>
              <a:rPr lang="en-US" altLang="zh-TW" sz="1600">
                <a:solidFill>
                  <a:srgbClr val="000000"/>
                </a:solidFill>
              </a:rPr>
              <a:t>(Rogue)</a:t>
            </a:r>
            <a:r>
              <a:rPr lang="zh-TW" altLang="en-US" sz="1600">
                <a:solidFill>
                  <a:srgbClr val="000000"/>
                </a:solidFill>
              </a:rPr>
              <a:t> </a:t>
            </a:r>
            <a:r>
              <a:rPr lang="en-US" altLang="zh-TW" sz="1600">
                <a:solidFill>
                  <a:srgbClr val="000000"/>
                </a:solidFill>
              </a:rPr>
              <a:t>AP </a:t>
            </a:r>
            <a:r>
              <a:rPr lang="zh-TW" altLang="en-US" sz="1600">
                <a:solidFill>
                  <a:srgbClr val="000000"/>
                </a:solidFill>
              </a:rPr>
              <a:t>是一種 </a:t>
            </a:r>
            <a:r>
              <a:rPr lang="en-US" altLang="zh-TW" sz="1600">
                <a:solidFill>
                  <a:srgbClr val="000000"/>
                </a:solidFill>
              </a:rPr>
              <a:t>AP </a:t>
            </a:r>
            <a:r>
              <a:rPr lang="zh-TW" altLang="en-US" sz="1600">
                <a:solidFill>
                  <a:srgbClr val="000000"/>
                </a:solidFill>
              </a:rPr>
              <a:t>或無線路由器，未經明確授權和違反公司原則連線到企業網路。</a:t>
            </a:r>
          </a:p>
          <a:p>
            <a:pPr marL="285743" indent="-285743" algn="l" defTabSz="684196" fontAlgn="base">
              <a:lnSpc>
                <a:spcPct val="85000"/>
              </a:lnSpc>
              <a:spcBef>
                <a:spcPct val="30000"/>
              </a:spcBef>
              <a:spcAft>
                <a:spcPts val="600"/>
              </a:spcAft>
              <a:buClr>
                <a:schemeClr val="tx2"/>
              </a:buClr>
              <a:buSzPct val="90000"/>
              <a:buFont typeface="Arial" panose="020b0604020202020204" pitchFamily="34" charset="0"/>
              <a:buChar char="•"/>
            </a:pPr>
            <a:r>
              <a:rPr lang="zh-TW" altLang="en-US" sz="1600">
                <a:solidFill>
                  <a:srgbClr val="000000"/>
                </a:solidFill>
              </a:rPr>
              <a:t>一旦連接，</a:t>
            </a:r>
            <a:r>
              <a:rPr lang="en-US" altLang="zh-TW" sz="1600">
                <a:solidFill>
                  <a:srgbClr val="000000"/>
                </a:solidFill>
              </a:rPr>
              <a:t>Rogue AP </a:t>
            </a:r>
            <a:r>
              <a:rPr lang="zh-TW" altLang="en-US" sz="1600">
                <a:solidFill>
                  <a:srgbClr val="000000"/>
                </a:solidFill>
              </a:rPr>
              <a:t>可以被攻擊者用來捕獲 </a:t>
            </a:r>
            <a:r>
              <a:rPr lang="en-US" altLang="zh-TW" sz="1600">
                <a:solidFill>
                  <a:srgbClr val="000000"/>
                </a:solidFill>
              </a:rPr>
              <a:t>MAC </a:t>
            </a:r>
            <a:r>
              <a:rPr lang="zh-TW" altLang="en-US" sz="1600">
                <a:solidFill>
                  <a:srgbClr val="000000"/>
                </a:solidFill>
              </a:rPr>
              <a:t>地址，捕獲資料包，獲得存取網路資源，或啟動中間人攻擊。</a:t>
            </a:r>
          </a:p>
          <a:p>
            <a:pPr marL="285743" indent="-285743" algn="l" defTabSz="684196" fontAlgn="base">
              <a:lnSpc>
                <a:spcPct val="85000"/>
              </a:lnSpc>
              <a:spcBef>
                <a:spcPct val="30000"/>
              </a:spcBef>
              <a:spcAft>
                <a:spcPts val="600"/>
              </a:spcAft>
              <a:buClr>
                <a:schemeClr val="tx2"/>
              </a:buClr>
              <a:buSzPct val="90000"/>
              <a:buFont typeface="Arial" panose="020b0604020202020204" pitchFamily="34" charset="0"/>
              <a:buChar char="•"/>
            </a:pPr>
            <a:r>
              <a:rPr lang="zh-TW" altLang="en-US" sz="1600">
                <a:solidFill>
                  <a:srgbClr val="000000"/>
                </a:solidFill>
              </a:rPr>
              <a:t>個人網路熱點也可以用作惡意 </a:t>
            </a:r>
            <a:r>
              <a:rPr lang="en-US" altLang="zh-TW" sz="1600">
                <a:solidFill>
                  <a:srgbClr val="000000"/>
                </a:solidFill>
              </a:rPr>
              <a:t>AP</a:t>
            </a:r>
            <a:r>
              <a:rPr lang="zh-TW" altLang="en-US" sz="1600">
                <a:solidFill>
                  <a:srgbClr val="000000"/>
                </a:solidFill>
              </a:rPr>
              <a:t>。例如，具有安全網路存取權的使用者可讓其授權的 </a:t>
            </a:r>
            <a:r>
              <a:rPr lang="en-US" altLang="zh-TW" sz="1600">
                <a:solidFill>
                  <a:srgbClr val="000000"/>
                </a:solidFill>
              </a:rPr>
              <a:t>Windows </a:t>
            </a:r>
            <a:r>
              <a:rPr lang="zh-TW" altLang="en-US" sz="1600">
                <a:solidFill>
                  <a:srgbClr val="000000"/>
                </a:solidFill>
              </a:rPr>
              <a:t>主機成為 </a:t>
            </a:r>
            <a:r>
              <a:rPr lang="en-US" altLang="zh-TW" sz="1600">
                <a:solidFill>
                  <a:srgbClr val="000000"/>
                </a:solidFill>
              </a:rPr>
              <a:t>Wi-Fi AP</a:t>
            </a:r>
            <a:r>
              <a:rPr lang="zh-TW" altLang="en-US" sz="1600">
                <a:solidFill>
                  <a:srgbClr val="000000"/>
                </a:solidFill>
              </a:rPr>
              <a:t>。</a:t>
            </a:r>
          </a:p>
          <a:p>
            <a:pPr marL="285743" indent="-285743" algn="l" defTabSz="684196" fontAlgn="base">
              <a:lnSpc>
                <a:spcPct val="85000"/>
              </a:lnSpc>
              <a:spcBef>
                <a:spcPct val="30000"/>
              </a:spcBef>
              <a:spcAft>
                <a:spcPts val="600"/>
              </a:spcAft>
              <a:buClr>
                <a:schemeClr val="tx2"/>
              </a:buClr>
              <a:buSzPct val="90000"/>
              <a:buFont typeface="Arial" panose="020b0604020202020204" pitchFamily="34" charset="0"/>
              <a:buChar char="•"/>
            </a:pPr>
            <a:r>
              <a:rPr lang="zh-TW" altLang="en-US" sz="1600">
                <a:solidFill>
                  <a:srgbClr val="000000"/>
                </a:solidFill>
              </a:rPr>
              <a:t>為了防止安裝 </a:t>
            </a:r>
            <a:r>
              <a:rPr lang="en-US" altLang="zh-TW" sz="1600">
                <a:solidFill>
                  <a:srgbClr val="000000"/>
                </a:solidFill>
              </a:rPr>
              <a:t>Rogue AP</a:t>
            </a:r>
            <a:r>
              <a:rPr lang="zh-TW" altLang="en-US" sz="1600">
                <a:solidFill>
                  <a:srgbClr val="000000"/>
                </a:solidFill>
              </a:rPr>
              <a:t>，組織必須設定 </a:t>
            </a:r>
            <a:r>
              <a:rPr lang="en-US" altLang="zh-TW" sz="1600">
                <a:solidFill>
                  <a:srgbClr val="000000"/>
                </a:solidFill>
              </a:rPr>
              <a:t>WLCs </a:t>
            </a:r>
            <a:r>
              <a:rPr lang="zh-TW" altLang="en-US" sz="1600">
                <a:solidFill>
                  <a:srgbClr val="000000"/>
                </a:solidFill>
              </a:rPr>
              <a:t>與 </a:t>
            </a:r>
            <a:r>
              <a:rPr lang="en-US" altLang="zh-TW" sz="1600">
                <a:solidFill>
                  <a:srgbClr val="000000"/>
                </a:solidFill>
              </a:rPr>
              <a:t>Rogue AP </a:t>
            </a:r>
            <a:r>
              <a:rPr lang="zh-TW" altLang="en-US" sz="1600">
                <a:solidFill>
                  <a:srgbClr val="000000"/>
                </a:solidFill>
              </a:rPr>
              <a:t>原則，並使用監控軟體主動監控無線電頻譜是否有未經授權的 </a:t>
            </a:r>
            <a:r>
              <a:rPr lang="en-US" altLang="zh-TW" sz="1600">
                <a:solidFill>
                  <a:srgbClr val="000000"/>
                </a:solidFill>
              </a:rPr>
              <a:t>AP</a:t>
            </a:r>
            <a:r>
              <a:rPr lang="zh-TW" altLang="en-US" sz="1600">
                <a:solidFill>
                  <a:srgbClr val="000000"/>
                </a:solidFill>
              </a:rPr>
              <a:t>。</a:t>
            </a:r>
          </a:p>
          <a:p>
            <a:pPr marL="488998" lvl="2" indent="-342892">
              <a:buFont typeface="Arial" panose="020b0604020202020204" pitchFamily="34" charset="0"/>
              <a:buChar char="•"/>
            </a:pPr>
            <a:endParaRPr lang="en-US" sz="200" b="1">
              <a:solidFill>
                <a:srgbClr val="000000"/>
              </a:solidFill>
            </a:endParaRPr>
          </a:p>
          <a:p>
            <a:pPr marL="342892" indent="-342892" algn="l">
              <a:buFont typeface="Arial" panose="020b0604020202020204" pitchFamily="34" charset="0"/>
              <a:buChar char="•"/>
            </a:pPr>
            <a:endParaRPr lang="en-US" sz="1600" b="1">
              <a:solidFill>
                <a:srgbClr val="000000"/>
              </a:solidFill>
            </a:endParaRPr>
          </a:p>
          <a:p>
            <a:pPr marL="285743" indent="-285743" algn="l">
              <a:buFont typeface="Arial" panose="020b0604020202020204" pitchFamily="34" charset="0"/>
              <a:buChar char="•"/>
            </a:pPr>
            <a:endParaRPr lang="en-US" sz="1600" b="1">
              <a:solidFill>
                <a:srgbClr val="000000"/>
              </a:solidFill>
            </a:endParaRPr>
          </a:p>
          <a:p>
            <a:pPr marL="342892" indent="-342892" algn="l">
              <a:buFont typeface="Arial" panose="020b0604020202020204" pitchFamily="34" charset="0"/>
              <a:buChar char="•"/>
            </a:pPr>
            <a:endParaRPr lang="en-US" sz="1600" b="1">
              <a:solidFill>
                <a:srgbClr val="000000"/>
              </a:solidFill>
            </a:endParaRPr>
          </a:p>
        </p:txBody>
      </p:sp>
      <p:sp>
        <p:nvSpPr>
          <p:cNvPr id="2" name="投影片編號版面配置區 1"/>
          <p:cNvSpPr>
            <a:spLocks noGrp="1"/>
          </p:cNvSpPr>
          <p:nvPr>
            <p:ph type="sldNum" sz="quarter" idx="12"/>
          </p:nvPr>
        </p:nvSpPr>
        <p:spPr/>
        <p:txBody>
          <a:bodyPr/>
          <a:lstStyle/>
          <a:p>
            <a:fld id="{4FAB73BC-B049-4115-A692-8D63A059BFB8}" type="slidenum">
              <a:rPr lang="en-US" smtClean="0"/>
              <a:t>863</a:t>
            </a:fld>
            <a:endParaRPr lang="en-US"/>
          </a:p>
        </p:txBody>
      </p:sp>
    </p:spTree>
    <p:extLst>
      <p:ext uri="{BB962C8B-B14F-4D97-AF65-F5344CB8AC3E}">
        <p14:creationId xmlns:p14="http://schemas.microsoft.com/office/powerpoint/2010/main" val="126910322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864.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noAutofit/>
          </a:bodyPr>
          <a:lstStyle/>
          <a:p>
            <a:pPr marL="169859" indent="-169859">
              <a:spcAft>
                <a:spcPts val="600"/>
              </a:spcAft>
              <a:buFont typeface="Wingdings" panose="05000000000000000000" pitchFamily="2" charset="2"/>
            </a:pPr>
            <a:r>
              <a:rPr lang="en-US" altLang="zh-TW" sz="2700"/>
              <a:t>29.6</a:t>
            </a:r>
            <a:r>
              <a:rPr lang="en-US" altLang="zh-TW" sz="2700" smtClean="0"/>
              <a:t>WLAN </a:t>
            </a:r>
            <a:r>
              <a:rPr lang="zh-TW" altLang="en-US" sz="2700"/>
              <a:t>威脅</a:t>
            </a:r>
            <a:br>
              <a:rPr lang="en-US" sz="2700"/>
            </a:br>
            <a:r>
              <a:rPr lang="zh-TW" altLang="en-US" sz="2700"/>
              <a:t>中間人攻擊</a:t>
            </a:r>
          </a:p>
        </p:txBody>
      </p:sp>
      <p:sp>
        <p:nvSpPr>
          <p:cNvPr id="6" name="Content Placeholder 3">
            <a:extLst>
              <a:ext uri="{FF2B5EF4-FFF2-40B4-BE49-F238E27FC236}">
                <a16:creationId xmlns:a16="http://schemas.microsoft.com/office/drawing/2014/main" id="{4003F5F5-7654-47FE-8245-0FE364DE3A10}"/>
              </a:ext>
            </a:extLst>
          </p:cNvPr>
          <p:cNvSpPr>
            <a:spLocks noGrp="1"/>
          </p:cNvSpPr>
          <p:nvPr>
            <p:ph idx="1"/>
          </p:nvPr>
        </p:nvSpPr>
        <p:spPr>
          <a:xfrm>
            <a:off x="431802" y="1800757"/>
            <a:ext cx="7913686" cy="3333218"/>
          </a:xfrm>
        </p:spPr>
        <p:txBody>
          <a:bodyPr/>
          <a:lstStyle/>
          <a:p>
            <a:pPr marL="0" indent="0" algn="l" defTabSz="684196" fontAlgn="base">
              <a:lnSpc>
                <a:spcPct val="85000"/>
              </a:lnSpc>
              <a:spcBef>
                <a:spcPct val="30000"/>
              </a:spcBef>
              <a:spcAft>
                <a:spcPts val="600"/>
              </a:spcAft>
              <a:buClr>
                <a:schemeClr val="tx2"/>
              </a:buClr>
              <a:buSzPct val="90000"/>
            </a:pPr>
            <a:r>
              <a:rPr lang="zh-TW" altLang="en-US" sz="1800">
                <a:solidFill>
                  <a:srgbClr val="000000"/>
                </a:solidFill>
              </a:rPr>
              <a:t>在一個中間人（</a:t>
            </a:r>
            <a:r>
              <a:rPr lang="en-US" altLang="zh-TW" sz="1800">
                <a:solidFill>
                  <a:srgbClr val="000000"/>
                </a:solidFill>
              </a:rPr>
              <a:t>MITM</a:t>
            </a:r>
            <a:r>
              <a:rPr lang="zh-TW" altLang="en-US" sz="1800">
                <a:solidFill>
                  <a:srgbClr val="000000"/>
                </a:solidFill>
              </a:rPr>
              <a:t>）攻擊，駭客被定位在兩個合法實體之間，以讀取或修改兩方之間傳遞的資料。一種流行的無線 </a:t>
            </a:r>
            <a:r>
              <a:rPr lang="en-US" altLang="zh-TW" sz="1800">
                <a:solidFill>
                  <a:srgbClr val="000000"/>
                </a:solidFill>
              </a:rPr>
              <a:t>MITM </a:t>
            </a:r>
            <a:r>
              <a:rPr lang="zh-TW" altLang="en-US" sz="1800">
                <a:solidFill>
                  <a:srgbClr val="000000"/>
                </a:solidFill>
              </a:rPr>
              <a:t>攻擊被稱為 “邪惡的雙 </a:t>
            </a:r>
            <a:r>
              <a:rPr lang="en-US" altLang="zh-TW" sz="1800">
                <a:solidFill>
                  <a:srgbClr val="000000"/>
                </a:solidFill>
              </a:rPr>
              <a:t>AP” </a:t>
            </a:r>
            <a:r>
              <a:rPr lang="zh-TW" altLang="en-US" sz="1800">
                <a:solidFill>
                  <a:srgbClr val="000000"/>
                </a:solidFill>
              </a:rPr>
              <a:t>攻擊，其中攻擊者引入了惡意 </a:t>
            </a:r>
            <a:r>
              <a:rPr lang="en-US" altLang="zh-TW" sz="1800">
                <a:solidFill>
                  <a:srgbClr val="000000"/>
                </a:solidFill>
              </a:rPr>
              <a:t>AP </a:t>
            </a:r>
            <a:r>
              <a:rPr lang="zh-TW" altLang="en-US" sz="1800">
                <a:solidFill>
                  <a:srgbClr val="000000"/>
                </a:solidFill>
              </a:rPr>
              <a:t>和設定與相同的 </a:t>
            </a:r>
            <a:r>
              <a:rPr lang="en-US" altLang="zh-TW" sz="1800">
                <a:solidFill>
                  <a:srgbClr val="000000"/>
                </a:solidFill>
              </a:rPr>
              <a:t>SSID </a:t>
            </a:r>
            <a:r>
              <a:rPr lang="zh-TW" altLang="en-US" sz="1800">
                <a:solidFill>
                  <a:srgbClr val="000000"/>
                </a:solidFill>
              </a:rPr>
              <a:t>作為一個合法的 </a:t>
            </a:r>
            <a:r>
              <a:rPr lang="en-US" altLang="zh-TW" sz="1800">
                <a:solidFill>
                  <a:srgbClr val="000000"/>
                </a:solidFill>
              </a:rPr>
              <a:t>AP</a:t>
            </a:r>
            <a:r>
              <a:rPr lang="zh-TW" altLang="en-US" sz="1800">
                <a:solidFill>
                  <a:srgbClr val="000000"/>
                </a:solidFill>
              </a:rPr>
              <a:t>。</a:t>
            </a:r>
          </a:p>
          <a:p>
            <a:pPr marL="0" indent="0" algn="l" defTabSz="684196" fontAlgn="base">
              <a:lnSpc>
                <a:spcPct val="85000"/>
              </a:lnSpc>
              <a:spcBef>
                <a:spcPct val="30000"/>
              </a:spcBef>
              <a:spcAft>
                <a:spcPts val="600"/>
              </a:spcAft>
              <a:buClr>
                <a:schemeClr val="tx2"/>
              </a:buClr>
              <a:buSzPct val="90000"/>
            </a:pPr>
            <a:r>
              <a:rPr lang="zh-TW" altLang="en-US" sz="1800">
                <a:solidFill>
                  <a:srgbClr val="000000"/>
                </a:solidFill>
              </a:rPr>
              <a:t>打敗 </a:t>
            </a:r>
            <a:r>
              <a:rPr lang="en-US" altLang="zh-TW" sz="1800">
                <a:solidFill>
                  <a:srgbClr val="000000"/>
                </a:solidFill>
              </a:rPr>
              <a:t>MITM </a:t>
            </a:r>
            <a:r>
              <a:rPr lang="zh-TW" altLang="en-US" sz="1800">
                <a:solidFill>
                  <a:srgbClr val="000000"/>
                </a:solidFill>
              </a:rPr>
              <a:t>攻擊開始於識別 </a:t>
            </a:r>
            <a:r>
              <a:rPr lang="en-US" altLang="zh-TW" sz="1800">
                <a:solidFill>
                  <a:srgbClr val="000000"/>
                </a:solidFill>
              </a:rPr>
              <a:t>WLAN </a:t>
            </a:r>
            <a:r>
              <a:rPr lang="zh-TW" altLang="en-US" sz="1800">
                <a:solidFill>
                  <a:srgbClr val="000000"/>
                </a:solidFill>
              </a:rPr>
              <a:t>上的合法設備。若要執行這項操作，使用者必須經過驗證。在已知所有合法裝置之後，即可監控網路是否有異常裝置或流量。</a:t>
            </a:r>
          </a:p>
          <a:p>
            <a:pPr marL="342892" indent="-342892" algn="l">
              <a:buFont typeface="Arial" panose="020b0604020202020204" pitchFamily="34" charset="0"/>
              <a:buChar char="•"/>
            </a:pPr>
            <a:endParaRPr lang="en-US" sz="1600" b="1">
              <a:solidFill>
                <a:srgbClr val="000000"/>
              </a:solidFill>
            </a:endParaRPr>
          </a:p>
          <a:p>
            <a:pPr marL="285743" indent="-285743" algn="l">
              <a:buFont typeface="Arial" panose="020b0604020202020204" pitchFamily="34" charset="0"/>
              <a:buChar char="•"/>
            </a:pPr>
            <a:endParaRPr lang="en-US" sz="1600" b="1">
              <a:solidFill>
                <a:srgbClr val="000000"/>
              </a:solidFill>
            </a:endParaRPr>
          </a:p>
          <a:p>
            <a:pPr marL="342892" indent="-342892" algn="l">
              <a:buFont typeface="Arial" panose="020b0604020202020204" pitchFamily="34" charset="0"/>
              <a:buChar char="•"/>
            </a:pPr>
            <a:endParaRPr lang="en-US" sz="1600" b="1">
              <a:solidFill>
                <a:srgbClr val="000000"/>
              </a:solidFill>
            </a:endParaRPr>
          </a:p>
        </p:txBody>
      </p:sp>
      <p:sp>
        <p:nvSpPr>
          <p:cNvPr id="2" name="投影片編號版面配置區 1"/>
          <p:cNvSpPr>
            <a:spLocks noGrp="1"/>
          </p:cNvSpPr>
          <p:nvPr>
            <p:ph type="sldNum" sz="quarter" idx="12"/>
          </p:nvPr>
        </p:nvSpPr>
        <p:spPr/>
        <p:txBody>
          <a:bodyPr/>
          <a:lstStyle/>
          <a:p>
            <a:fld id="{4FAB73BC-B049-4115-A692-8D63A059BFB8}" type="slidenum">
              <a:rPr lang="en-US" smtClean="0"/>
              <a:t>864</a:t>
            </a:fld>
            <a:endParaRPr lang="en-US"/>
          </a:p>
        </p:txBody>
      </p:sp>
    </p:spTree>
    <p:extLst>
      <p:ext uri="{BB962C8B-B14F-4D97-AF65-F5344CB8AC3E}">
        <p14:creationId xmlns:p14="http://schemas.microsoft.com/office/powerpoint/2010/main" val="250098640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865.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noAutofit/>
          </a:bodyPr>
          <a:lstStyle/>
          <a:p>
            <a:pPr marL="169859" indent="-169859">
              <a:spcAft>
                <a:spcPts val="600"/>
              </a:spcAft>
              <a:buFont typeface="Wingdings" panose="05000000000000000000" pitchFamily="2" charset="2"/>
            </a:pPr>
            <a:r>
              <a:rPr lang="en-US" altLang="zh-TW" sz="2700" smtClean="0"/>
              <a:t>29.7</a:t>
            </a:r>
            <a:r>
              <a:rPr lang="zh-TW" altLang="en-US" sz="2700" smtClean="0"/>
              <a:t>安全</a:t>
            </a:r>
            <a:r>
              <a:rPr lang="zh-TW" altLang="en-US" sz="2700"/>
              <a:t>無線區域</a:t>
            </a:r>
            <a:br>
              <a:rPr lang="en-US" sz="2700"/>
            </a:br>
            <a:r>
              <a:rPr lang="zh-TW" altLang="en-US" sz="2700"/>
              <a:t>網路 </a:t>
            </a:r>
            <a:r>
              <a:rPr lang="en-US" altLang="zh-TW" sz="2700"/>
              <a:t>SSID </a:t>
            </a:r>
            <a:r>
              <a:rPr lang="zh-TW" altLang="en-US" sz="2700"/>
              <a:t>隱藏和 </a:t>
            </a:r>
            <a:r>
              <a:rPr lang="en-US" altLang="zh-TW" sz="2700"/>
              <a:t>MAC </a:t>
            </a:r>
            <a:r>
              <a:rPr lang="zh-TW" altLang="en-US" sz="2700"/>
              <a:t>位址過濾</a:t>
            </a:r>
          </a:p>
        </p:txBody>
      </p:sp>
      <p:sp>
        <p:nvSpPr>
          <p:cNvPr id="6" name="Content Placeholder 3">
            <a:extLst>
              <a:ext uri="{FF2B5EF4-FFF2-40B4-BE49-F238E27FC236}">
                <a16:creationId xmlns:a16="http://schemas.microsoft.com/office/drawing/2014/main" id="{4003F5F5-7654-47FE-8245-0FE364DE3A10}"/>
              </a:ext>
            </a:extLst>
          </p:cNvPr>
          <p:cNvSpPr>
            <a:spLocks noGrp="1"/>
          </p:cNvSpPr>
          <p:nvPr>
            <p:ph idx="1"/>
          </p:nvPr>
        </p:nvSpPr>
        <p:spPr>
          <a:xfrm>
            <a:off x="431802" y="1800757"/>
            <a:ext cx="7913686" cy="3333218"/>
          </a:xfrm>
        </p:spPr>
        <p:txBody>
          <a:bodyPr/>
          <a:lstStyle/>
          <a:p>
            <a:pPr marL="0" indent="0" algn="l" defTabSz="684196" fontAlgn="base">
              <a:lnSpc>
                <a:spcPct val="85000"/>
              </a:lnSpc>
              <a:spcBef>
                <a:spcPct val="30000"/>
              </a:spcBef>
              <a:spcAft>
                <a:spcPts val="600"/>
              </a:spcAft>
              <a:buClr>
                <a:schemeClr val="tx2"/>
              </a:buClr>
              <a:buSzPct val="90000"/>
            </a:pPr>
            <a:r>
              <a:rPr lang="zh-TW" altLang="en-US" sz="1600">
                <a:solidFill>
                  <a:srgbClr val="000000"/>
                </a:solidFill>
              </a:rPr>
              <a:t>為了解決阻擋無線入侵者和保護資料的威脅，我們使用了兩項早期的安全功能，大多數路由器和 </a:t>
            </a:r>
            <a:r>
              <a:rPr lang="en-US" altLang="zh-TW" sz="1600">
                <a:solidFill>
                  <a:srgbClr val="000000"/>
                </a:solidFill>
              </a:rPr>
              <a:t>AP </a:t>
            </a:r>
            <a:r>
              <a:rPr lang="zh-TW" altLang="en-US" sz="1600">
                <a:solidFill>
                  <a:srgbClr val="000000"/>
                </a:solidFill>
              </a:rPr>
              <a:t>仍可使用：</a:t>
            </a:r>
          </a:p>
          <a:p>
            <a:pPr marL="0" indent="0" algn="l" defTabSz="684196" fontAlgn="base">
              <a:lnSpc>
                <a:spcPct val="85000"/>
              </a:lnSpc>
              <a:spcBef>
                <a:spcPct val="30000"/>
              </a:spcBef>
              <a:spcAft>
                <a:spcPts val="600"/>
              </a:spcAft>
              <a:buClr>
                <a:schemeClr val="tx2"/>
              </a:buClr>
              <a:buSzPct val="90000"/>
            </a:pPr>
            <a:r>
              <a:rPr lang="en-US" altLang="zh-TW" sz="1600" b="1">
                <a:solidFill>
                  <a:srgbClr val="000000"/>
                </a:solidFill>
              </a:rPr>
              <a:t>SSID </a:t>
            </a:r>
            <a:r>
              <a:rPr lang="zh-TW" altLang="en-US" sz="1600" b="1">
                <a:solidFill>
                  <a:srgbClr val="000000"/>
                </a:solidFill>
              </a:rPr>
              <a:t>隱藏</a:t>
            </a:r>
          </a:p>
          <a:p>
            <a:pPr marL="285743" indent="-285743" algn="l" defTabSz="684196" fontAlgn="base">
              <a:lnSpc>
                <a:spcPct val="85000"/>
              </a:lnSpc>
              <a:spcBef>
                <a:spcPct val="30000"/>
              </a:spcBef>
              <a:spcAft>
                <a:spcPts val="600"/>
              </a:spcAft>
              <a:buClr>
                <a:schemeClr val="tx2"/>
              </a:buClr>
              <a:buSzPct val="90000"/>
              <a:buFont typeface="Arial" panose="020b0604020202020204" pitchFamily="34" charset="0"/>
              <a:buChar char="•"/>
            </a:pPr>
            <a:r>
              <a:rPr lang="en-US" altLang="zh-TW" sz="1600">
                <a:solidFill>
                  <a:srgbClr val="000000"/>
                </a:solidFill>
              </a:rPr>
              <a:t>AP </a:t>
            </a:r>
            <a:r>
              <a:rPr lang="zh-TW" altLang="en-US" sz="1600">
                <a:solidFill>
                  <a:srgbClr val="000000"/>
                </a:solidFill>
              </a:rPr>
              <a:t>和某些無線路由器允許 </a:t>
            </a:r>
            <a:r>
              <a:rPr lang="en-US" altLang="zh-TW" sz="1600">
                <a:solidFill>
                  <a:srgbClr val="000000"/>
                </a:solidFill>
              </a:rPr>
              <a:t>SSID </a:t>
            </a:r>
            <a:r>
              <a:rPr lang="zh-TW" altLang="en-US" sz="1600">
                <a:solidFill>
                  <a:srgbClr val="000000"/>
                </a:solidFill>
              </a:rPr>
              <a:t>信標訊框停用。無線用戶端必須使用 </a:t>
            </a:r>
            <a:r>
              <a:rPr lang="en-US" altLang="zh-TW" sz="1600">
                <a:solidFill>
                  <a:srgbClr val="000000"/>
                </a:solidFill>
              </a:rPr>
              <a:t>SSID </a:t>
            </a:r>
            <a:r>
              <a:rPr lang="zh-TW" altLang="en-US" sz="1600">
                <a:solidFill>
                  <a:srgbClr val="000000"/>
                </a:solidFill>
              </a:rPr>
              <a:t>手動設定，才能連線到網路。</a:t>
            </a:r>
          </a:p>
          <a:p>
            <a:pPr marL="488998" lvl="2" indent="-342892">
              <a:buFont typeface="Arial" panose="020b0604020202020204" pitchFamily="34" charset="0"/>
              <a:buChar char="•"/>
            </a:pPr>
            <a:endParaRPr lang="en-US" sz="1600" b="1">
              <a:solidFill>
                <a:srgbClr val="000000"/>
              </a:solidFill>
            </a:endParaRPr>
          </a:p>
          <a:p>
            <a:pPr marL="0" indent="0" algn="l" defTabSz="684196" fontAlgn="base">
              <a:lnSpc>
                <a:spcPct val="85000"/>
              </a:lnSpc>
              <a:spcBef>
                <a:spcPct val="30000"/>
              </a:spcBef>
              <a:spcAft>
                <a:spcPts val="600"/>
              </a:spcAft>
              <a:buClr>
                <a:schemeClr val="tx2"/>
              </a:buClr>
              <a:buSzPct val="90000"/>
            </a:pPr>
            <a:r>
              <a:rPr lang="en-US" altLang="zh-TW" sz="1600" b="1">
                <a:solidFill>
                  <a:srgbClr val="000000"/>
                </a:solidFill>
              </a:rPr>
              <a:t>MAC </a:t>
            </a:r>
            <a:r>
              <a:rPr lang="zh-TW" altLang="en-US" sz="1600" b="1">
                <a:solidFill>
                  <a:srgbClr val="000000"/>
                </a:solidFill>
              </a:rPr>
              <a:t>位址過濾</a:t>
            </a:r>
          </a:p>
          <a:p>
            <a:pPr marL="285743" indent="-285743" algn="l" defTabSz="684196" fontAlgn="base">
              <a:lnSpc>
                <a:spcPct val="85000"/>
              </a:lnSpc>
              <a:spcBef>
                <a:spcPct val="30000"/>
              </a:spcBef>
              <a:spcAft>
                <a:spcPts val="600"/>
              </a:spcAft>
              <a:buClr>
                <a:schemeClr val="tx2"/>
              </a:buClr>
              <a:buSzPct val="90000"/>
              <a:buFont typeface="Arial" panose="020b0604020202020204" pitchFamily="34" charset="0"/>
              <a:buChar char="•"/>
            </a:pPr>
            <a:r>
              <a:rPr lang="zh-TW" altLang="en-US" sz="1600">
                <a:solidFill>
                  <a:srgbClr val="000000"/>
                </a:solidFill>
              </a:rPr>
              <a:t>管理員可以手動允許或拒絕用戶端根據其實體 </a:t>
            </a:r>
            <a:r>
              <a:rPr lang="en-US" altLang="zh-TW" sz="1600">
                <a:solidFill>
                  <a:srgbClr val="000000"/>
                </a:solidFill>
              </a:rPr>
              <a:t>MAC </a:t>
            </a:r>
            <a:r>
              <a:rPr lang="zh-TW" altLang="en-US" sz="1600">
                <a:solidFill>
                  <a:srgbClr val="000000"/>
                </a:solidFill>
              </a:rPr>
              <a:t>硬體位址的無線存取。在圖中，路由器被設定為允許兩個 </a:t>
            </a:r>
            <a:r>
              <a:rPr lang="en-US" altLang="zh-TW" sz="1600">
                <a:solidFill>
                  <a:srgbClr val="000000"/>
                </a:solidFill>
              </a:rPr>
              <a:t>MAC </a:t>
            </a:r>
            <a:r>
              <a:rPr lang="zh-TW" altLang="en-US" sz="1600">
                <a:solidFill>
                  <a:srgbClr val="000000"/>
                </a:solidFill>
              </a:rPr>
              <a:t>地址。具有不同 </a:t>
            </a:r>
            <a:r>
              <a:rPr lang="en-US" altLang="zh-TW" sz="1600">
                <a:solidFill>
                  <a:srgbClr val="000000"/>
                </a:solidFill>
              </a:rPr>
              <a:t>MAC </a:t>
            </a:r>
            <a:r>
              <a:rPr lang="zh-TW" altLang="en-US" sz="1600">
                <a:solidFill>
                  <a:srgbClr val="000000"/>
                </a:solidFill>
              </a:rPr>
              <a:t>位址的裝置將無法加入 </a:t>
            </a:r>
            <a:r>
              <a:rPr lang="en-US" altLang="zh-TW" sz="1600">
                <a:solidFill>
                  <a:srgbClr val="000000"/>
                </a:solidFill>
              </a:rPr>
              <a:t>2.4GHz WLAN</a:t>
            </a:r>
            <a:r>
              <a:rPr lang="zh-TW" altLang="en-US" sz="1400">
                <a:solidFill>
                  <a:srgbClr val="000000"/>
                </a:solidFill>
              </a:rPr>
              <a:t>。 </a:t>
            </a:r>
          </a:p>
          <a:p>
            <a:pPr marL="0" indent="0" algn="l"/>
            <a:endParaRPr lang="en-US" sz="1600" b="1">
              <a:solidFill>
                <a:srgbClr val="000000"/>
              </a:solidFill>
            </a:endParaRPr>
          </a:p>
        </p:txBody>
      </p:sp>
      <p:sp>
        <p:nvSpPr>
          <p:cNvPr id="2" name="投影片編號版面配置區 1"/>
          <p:cNvSpPr>
            <a:spLocks noGrp="1"/>
          </p:cNvSpPr>
          <p:nvPr>
            <p:ph type="sldNum" sz="quarter" idx="12"/>
          </p:nvPr>
        </p:nvSpPr>
        <p:spPr/>
        <p:txBody>
          <a:bodyPr/>
          <a:lstStyle/>
          <a:p>
            <a:fld id="{4FAB73BC-B049-4115-A692-8D63A059BFB8}" type="slidenum">
              <a:rPr lang="en-US" smtClean="0"/>
              <a:t>865</a:t>
            </a:fld>
            <a:endParaRPr lang="en-US"/>
          </a:p>
        </p:txBody>
      </p:sp>
    </p:spTree>
    <p:extLst>
      <p:ext uri="{BB962C8B-B14F-4D97-AF65-F5344CB8AC3E}">
        <p14:creationId xmlns:p14="http://schemas.microsoft.com/office/powerpoint/2010/main" val="235969947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866.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noAutofit/>
          </a:bodyPr>
          <a:lstStyle/>
          <a:p>
            <a:pPr marL="169859" indent="-169859">
              <a:spcAft>
                <a:spcPts val="600"/>
              </a:spcAft>
              <a:buFont typeface="Wingdings" panose="05000000000000000000" pitchFamily="2" charset="2"/>
            </a:pPr>
            <a:r>
              <a:rPr lang="en-US" altLang="zh-TW" sz="2700"/>
              <a:t>29.7</a:t>
            </a:r>
            <a:r>
              <a:rPr lang="zh-TW" altLang="en-US" sz="2700" smtClean="0"/>
              <a:t>安全</a:t>
            </a:r>
            <a:r>
              <a:rPr lang="zh-TW" altLang="en-US" sz="2700"/>
              <a:t>無線區域網路</a:t>
            </a:r>
            <a:br>
              <a:rPr lang="en-US" sz="2700"/>
            </a:br>
            <a:r>
              <a:rPr lang="en-US" altLang="zh-TW" sz="2700"/>
              <a:t>802.11 </a:t>
            </a:r>
            <a:r>
              <a:rPr lang="zh-TW" altLang="en-US" sz="2700"/>
              <a:t>原始驗證方法</a:t>
            </a:r>
          </a:p>
        </p:txBody>
      </p:sp>
      <p:sp>
        <p:nvSpPr>
          <p:cNvPr id="6" name="Content Placeholder 3">
            <a:extLst>
              <a:ext uri="{FF2B5EF4-FFF2-40B4-BE49-F238E27FC236}">
                <a16:creationId xmlns:a16="http://schemas.microsoft.com/office/drawing/2014/main" id="{4003F5F5-7654-47FE-8245-0FE364DE3A10}"/>
              </a:ext>
            </a:extLst>
          </p:cNvPr>
          <p:cNvSpPr>
            <a:spLocks noGrp="1"/>
          </p:cNvSpPr>
          <p:nvPr>
            <p:ph idx="1"/>
          </p:nvPr>
        </p:nvSpPr>
        <p:spPr>
          <a:xfrm>
            <a:off x="431802" y="1800757"/>
            <a:ext cx="7913686" cy="3333218"/>
          </a:xfrm>
        </p:spPr>
        <p:txBody>
          <a:bodyPr/>
          <a:lstStyle/>
          <a:p>
            <a:pPr marL="0" indent="0" algn="l" defTabSz="684196" fontAlgn="base">
              <a:lnSpc>
                <a:spcPct val="85000"/>
              </a:lnSpc>
              <a:spcBef>
                <a:spcPct val="30000"/>
              </a:spcBef>
              <a:spcAft>
                <a:spcPts val="600"/>
              </a:spcAft>
              <a:buClr>
                <a:schemeClr val="tx2"/>
              </a:buClr>
              <a:buSzPct val="90000"/>
            </a:pPr>
            <a:r>
              <a:rPr lang="zh-TW" altLang="en-US" sz="1600">
                <a:solidFill>
                  <a:srgbClr val="000000"/>
                </a:solidFill>
              </a:rPr>
              <a:t>保護無線網路的最佳方法是使用驗證和加密系統。原始 </a:t>
            </a:r>
            <a:r>
              <a:rPr lang="en-US" altLang="zh-TW" sz="1600">
                <a:solidFill>
                  <a:srgbClr val="000000"/>
                </a:solidFill>
              </a:rPr>
              <a:t>802.11 </a:t>
            </a:r>
            <a:r>
              <a:rPr lang="zh-TW" altLang="en-US" sz="1600">
                <a:solidFill>
                  <a:srgbClr val="000000"/>
                </a:solidFill>
              </a:rPr>
              <a:t>標準引入了兩種驗證類型：</a:t>
            </a:r>
          </a:p>
          <a:p>
            <a:pPr marL="0" indent="0" algn="l" defTabSz="684196" fontAlgn="base">
              <a:lnSpc>
                <a:spcPct val="85000"/>
              </a:lnSpc>
              <a:spcBef>
                <a:spcPct val="30000"/>
              </a:spcBef>
              <a:spcAft>
                <a:spcPts val="600"/>
              </a:spcAft>
              <a:buClr>
                <a:schemeClr val="tx2"/>
              </a:buClr>
              <a:buSzPct val="90000"/>
            </a:pPr>
            <a:r>
              <a:rPr lang="zh-TW" altLang="en-US" sz="1600" b="1">
                <a:solidFill>
                  <a:srgbClr val="000000"/>
                </a:solidFill>
              </a:rPr>
              <a:t>開放式驗證</a:t>
            </a:r>
          </a:p>
          <a:p>
            <a:pPr marL="285743" indent="-285743" algn="l" defTabSz="684196" fontAlgn="base">
              <a:lnSpc>
                <a:spcPct val="85000"/>
              </a:lnSpc>
              <a:spcBef>
                <a:spcPct val="30000"/>
              </a:spcBef>
              <a:spcAft>
                <a:spcPts val="600"/>
              </a:spcAft>
              <a:buClr>
                <a:schemeClr val="tx2"/>
              </a:buClr>
              <a:buSzPct val="90000"/>
              <a:buFont typeface="Arial" panose="020b0604020202020204" pitchFamily="34" charset="0"/>
              <a:buChar char="•"/>
            </a:pPr>
            <a:r>
              <a:rPr lang="zh-TW" altLang="en-US" sz="1600">
                <a:solidFill>
                  <a:srgbClr val="000000"/>
                </a:solidFill>
              </a:rPr>
              <a:t>不需要密碼通常用於在咖啡廳，機場和酒店等公共區域提供免費網路連接。</a:t>
            </a:r>
          </a:p>
          <a:p>
            <a:pPr marL="285743" indent="-285743" algn="l" defTabSz="684196" fontAlgn="base">
              <a:lnSpc>
                <a:spcPct val="85000"/>
              </a:lnSpc>
              <a:spcBef>
                <a:spcPct val="30000"/>
              </a:spcBef>
              <a:spcAft>
                <a:spcPts val="600"/>
              </a:spcAft>
              <a:buClr>
                <a:schemeClr val="tx2"/>
              </a:buClr>
              <a:buSzPct val="90000"/>
              <a:buFont typeface="Arial" panose="020b0604020202020204" pitchFamily="34" charset="0"/>
              <a:buChar char="•"/>
            </a:pPr>
            <a:r>
              <a:rPr lang="zh-TW" altLang="en-US" sz="1600">
                <a:solidFill>
                  <a:srgbClr val="000000"/>
                </a:solidFill>
              </a:rPr>
              <a:t>客戶端負責提供安全性，例如通過 </a:t>
            </a:r>
            <a:r>
              <a:rPr lang="en-US" altLang="zh-TW" sz="1600">
                <a:solidFill>
                  <a:srgbClr val="000000"/>
                </a:solidFill>
              </a:rPr>
              <a:t>VPN</a:t>
            </a:r>
            <a:r>
              <a:rPr lang="zh-TW" altLang="en-US" sz="1600">
                <a:solidFill>
                  <a:srgbClr val="000000"/>
                </a:solidFill>
              </a:rPr>
              <a:t>。 </a:t>
            </a:r>
          </a:p>
          <a:p>
            <a:pPr marL="0" indent="0" algn="l" defTabSz="684196" fontAlgn="base">
              <a:lnSpc>
                <a:spcPct val="85000"/>
              </a:lnSpc>
              <a:spcBef>
                <a:spcPct val="30000"/>
              </a:spcBef>
              <a:spcAft>
                <a:spcPts val="600"/>
              </a:spcAft>
              <a:buClr>
                <a:schemeClr val="tx2"/>
              </a:buClr>
              <a:buSzPct val="90000"/>
            </a:pPr>
            <a:r>
              <a:rPr lang="zh-TW" altLang="en-US" sz="1600" b="1">
                <a:solidFill>
                  <a:srgbClr val="000000"/>
                </a:solidFill>
              </a:rPr>
              <a:t>共用金鑰驗證</a:t>
            </a:r>
          </a:p>
          <a:p>
            <a:pPr marL="285743" indent="-285743" algn="l" defTabSz="684196" fontAlgn="base">
              <a:lnSpc>
                <a:spcPct val="85000"/>
              </a:lnSpc>
              <a:spcBef>
                <a:spcPct val="30000"/>
              </a:spcBef>
              <a:spcAft>
                <a:spcPts val="600"/>
              </a:spcAft>
              <a:buClr>
                <a:schemeClr val="tx2"/>
              </a:buClr>
              <a:buSzPct val="90000"/>
              <a:buFont typeface="Arial" panose="020b0604020202020204" pitchFamily="34" charset="0"/>
              <a:buChar char="•"/>
            </a:pPr>
            <a:r>
              <a:rPr lang="zh-TW" altLang="en-US" sz="1600">
                <a:solidFill>
                  <a:srgbClr val="000000"/>
                </a:solidFill>
              </a:rPr>
              <a:t>提供 </a:t>
            </a:r>
            <a:r>
              <a:rPr lang="en-US" altLang="zh-TW" sz="1600">
                <a:solidFill>
                  <a:srgbClr val="000000"/>
                </a:solidFill>
              </a:rPr>
              <a:t>WEP</a:t>
            </a:r>
            <a:r>
              <a:rPr lang="zh-TW" altLang="en-US" sz="1600">
                <a:solidFill>
                  <a:srgbClr val="000000"/>
                </a:solidFill>
              </a:rPr>
              <a:t>、</a:t>
            </a:r>
            <a:r>
              <a:rPr lang="en-US" altLang="zh-TW" sz="1600">
                <a:solidFill>
                  <a:srgbClr val="000000"/>
                </a:solidFill>
              </a:rPr>
              <a:t>WPA</a:t>
            </a:r>
            <a:r>
              <a:rPr lang="zh-TW" altLang="en-US" sz="1600">
                <a:solidFill>
                  <a:srgbClr val="000000"/>
                </a:solidFill>
              </a:rPr>
              <a:t>、</a:t>
            </a:r>
            <a:r>
              <a:rPr lang="en-US" altLang="zh-TW" sz="1600">
                <a:solidFill>
                  <a:srgbClr val="000000"/>
                </a:solidFill>
              </a:rPr>
              <a:t>WPA2 </a:t>
            </a:r>
            <a:r>
              <a:rPr lang="zh-TW" altLang="en-US" sz="1600">
                <a:solidFill>
                  <a:srgbClr val="000000"/>
                </a:solidFill>
              </a:rPr>
              <a:t>和 </a:t>
            </a:r>
            <a:r>
              <a:rPr lang="en-US" altLang="zh-TW" sz="1600">
                <a:solidFill>
                  <a:srgbClr val="000000"/>
                </a:solidFill>
              </a:rPr>
              <a:t>WPA3 </a:t>
            </a:r>
            <a:r>
              <a:rPr lang="zh-TW" altLang="en-US" sz="1600">
                <a:solidFill>
                  <a:srgbClr val="000000"/>
                </a:solidFill>
              </a:rPr>
              <a:t>等機制，以驗證和加密無線用戶端與 </a:t>
            </a:r>
            <a:r>
              <a:rPr lang="en-US" altLang="zh-TW" sz="1600">
                <a:solidFill>
                  <a:srgbClr val="000000"/>
                </a:solidFill>
              </a:rPr>
              <a:t>AP </a:t>
            </a:r>
            <a:r>
              <a:rPr lang="zh-TW" altLang="en-US" sz="1600">
                <a:solidFill>
                  <a:srgbClr val="000000"/>
                </a:solidFill>
              </a:rPr>
              <a:t>之間的資料。不過，密碼必須在雙方之間預先共用，才能連線。</a:t>
            </a:r>
          </a:p>
        </p:txBody>
      </p:sp>
      <p:sp>
        <p:nvSpPr>
          <p:cNvPr id="2" name="投影片編號版面配置區 1"/>
          <p:cNvSpPr>
            <a:spLocks noGrp="1"/>
          </p:cNvSpPr>
          <p:nvPr>
            <p:ph type="sldNum" sz="quarter" idx="12"/>
          </p:nvPr>
        </p:nvSpPr>
        <p:spPr/>
        <p:txBody>
          <a:bodyPr/>
          <a:lstStyle/>
          <a:p>
            <a:fld id="{4FAB73BC-B049-4115-A692-8D63A059BFB8}" type="slidenum">
              <a:rPr lang="en-US" smtClean="0"/>
              <a:t>866</a:t>
            </a:fld>
            <a:endParaRPr lang="en-US"/>
          </a:p>
        </p:txBody>
      </p:sp>
    </p:spTree>
    <p:extLst>
      <p:ext uri="{BB962C8B-B14F-4D97-AF65-F5344CB8AC3E}">
        <p14:creationId xmlns:p14="http://schemas.microsoft.com/office/powerpoint/2010/main" val="409595433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867.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noAutofit/>
          </a:bodyPr>
          <a:lstStyle/>
          <a:p>
            <a:pPr marL="169859" indent="-169859">
              <a:spcAft>
                <a:spcPts val="600"/>
              </a:spcAft>
              <a:buFont typeface="Wingdings" panose="05000000000000000000" pitchFamily="2" charset="2"/>
            </a:pPr>
            <a:r>
              <a:rPr lang="en-US" altLang="zh-TW" sz="2700"/>
              <a:t>29.7</a:t>
            </a:r>
            <a:r>
              <a:rPr lang="zh-TW" altLang="en-US" sz="2700" smtClean="0"/>
              <a:t>安全</a:t>
            </a:r>
            <a:r>
              <a:rPr lang="zh-TW" altLang="en-US" sz="2700"/>
              <a:t>無線 </a:t>
            </a:r>
            <a:r>
              <a:rPr lang="en-US" altLang="zh-TW" sz="2700"/>
              <a:t>LAN</a:t>
            </a:r>
            <a:br>
              <a:rPr lang="en-US" sz="2700"/>
            </a:br>
            <a:r>
              <a:rPr lang="zh-TW" altLang="en-US" sz="2700"/>
              <a:t>共用金鑰驗證方法</a:t>
            </a:r>
          </a:p>
        </p:txBody>
      </p:sp>
      <p:sp>
        <p:nvSpPr>
          <p:cNvPr id="6" name="Content Placeholder 3">
            <a:extLst>
              <a:ext uri="{FF2B5EF4-FFF2-40B4-BE49-F238E27FC236}">
                <a16:creationId xmlns:a16="http://schemas.microsoft.com/office/drawing/2014/main" id="{4003F5F5-7654-47FE-8245-0FE364DE3A10}"/>
              </a:ext>
            </a:extLst>
          </p:cNvPr>
          <p:cNvSpPr>
            <a:spLocks noGrp="1"/>
          </p:cNvSpPr>
          <p:nvPr>
            <p:ph idx="1"/>
          </p:nvPr>
        </p:nvSpPr>
        <p:spPr>
          <a:xfrm>
            <a:off x="431802" y="1589088"/>
            <a:ext cx="7913686" cy="456668"/>
          </a:xfrm>
        </p:spPr>
        <p:txBody>
          <a:bodyPr/>
          <a:lstStyle/>
          <a:p>
            <a:pPr marL="0" indent="0" algn="l" defTabSz="684196" fontAlgn="base">
              <a:lnSpc>
                <a:spcPct val="85000"/>
              </a:lnSpc>
              <a:spcBef>
                <a:spcPct val="30000"/>
              </a:spcBef>
              <a:spcAft>
                <a:spcPts val="600"/>
              </a:spcAft>
              <a:buClr>
                <a:schemeClr val="tx2"/>
              </a:buClr>
              <a:buSzPct val="90000"/>
            </a:pPr>
            <a:r>
              <a:rPr lang="zh-TW" altLang="en-US" sz="1950">
                <a:solidFill>
                  <a:srgbClr val="000000"/>
                </a:solidFill>
              </a:rPr>
              <a:t>目前有四種可用的共用金鑰驗證技術，如表格所示。</a:t>
            </a:r>
          </a:p>
        </p:txBody>
      </p:sp>
      <p:graphicFrame>
        <p:nvGraphicFramePr>
          <p:cNvPr id="4" name="Content Placeholder 6">
            <a:extLst>
              <a:ext uri="{FF2B5EF4-FFF2-40B4-BE49-F238E27FC236}">
                <a16:creationId xmlns:a16="http://schemas.microsoft.com/office/drawing/2014/main" id="{49C62BAC-F92D-42FA-9647-B95FE5D3F62E}"/>
              </a:ext>
            </a:extLst>
          </p:cNvPr>
          <p:cNvGraphicFramePr/>
          <p:nvPr>
            <p:extLst/>
          </p:nvPr>
        </p:nvGraphicFramePr>
        <p:xfrm>
          <a:off x="533402" y="2127953"/>
          <a:ext cx="7812087" cy="3749040"/>
        </p:xfrm>
        <a:graphic>
          <a:graphicData uri="http://schemas.openxmlformats.org/drawingml/2006/table">
            <a:tbl>
              <a:tblPr firstRow="1" bandRow="1">
                <a:tableStyleId>{5C22544A-7EE6-4342-B048-85BDC9FD1C3A}</a:tableStyleId>
              </a:tblPr>
              <a:tblGrid>
                <a:gridCol w="2317651">
                  <a:extLst>
                    <a:ext uri="{9D8B030D-6E8A-4147-A177-3AD203B41FA5}">
                      <a16:colId xmlns:a16="http://schemas.microsoft.com/office/drawing/2014/main" val="3729139006"/>
                    </a:ext>
                  </a:extLst>
                </a:gridCol>
                <a:gridCol w="5494436">
                  <a:extLst>
                    <a:ext uri="{9D8B030D-6E8A-4147-A177-3AD203B41FA5}">
                      <a16:colId xmlns:a16="http://schemas.microsoft.com/office/drawing/2014/main" val="1988913492"/>
                    </a:ext>
                  </a:extLst>
                </a:gridCol>
              </a:tblGrid>
              <a:tr h="365760">
                <a:tc>
                  <a:txBody>
                    <a:bodyPr vert="horz" wrap="square"/>
                    <a:lstStyle/>
                    <a:p>
                      <a:pPr rtl="0"/>
                      <a:r>
                        <a:rPr lang="zh-TW" sz="1800">
                          <a:latin typeface="標楷體" pitchFamily="65" charset="-120"/>
                          <a:ea typeface="標楷體" panose="03000509000000000000" pitchFamily="65" charset="-120"/>
                        </a:rPr>
                        <a:t>驗證方法</a:t>
                      </a:r>
                    </a:p>
                  </a:txBody>
                  <a:tcPr/>
                </a:tc>
                <a:tc>
                  <a:txBody>
                    <a:bodyPr vert="horz" wrap="square"/>
                    <a:lstStyle/>
                    <a:p>
                      <a:pPr rtl="0"/>
                      <a:r>
                        <a:rPr lang="zh-TW" sz="1800">
                          <a:latin typeface="標楷體" pitchFamily="65" charset="-120"/>
                          <a:ea typeface="標楷體" panose="03000509000000000000" pitchFamily="65" charset="-120"/>
                        </a:rPr>
                        <a:t>說明</a:t>
                      </a:r>
                    </a:p>
                  </a:txBody>
                  <a:tcPr/>
                </a:tc>
                <a:extLst>
                  <a:ext uri="{0D108BD9-81ED-4DB2-BD59-A6C34878D82A}">
                    <a16:rowId xmlns:a16="http://schemas.microsoft.com/office/drawing/2014/main" val="2583676789"/>
                  </a:ext>
                </a:extLst>
              </a:tr>
              <a:tr h="914400">
                <a:tc>
                  <a:txBody>
                    <a:bodyPr vert="horz" wrap="square"/>
                    <a:lstStyle/>
                    <a:p>
                      <a:pPr rtl="0"/>
                      <a:r>
                        <a:rPr lang="zh-TW" sz="1800">
                          <a:solidFill>
                            <a:srgbClr val="000000"/>
                          </a:solidFill>
                          <a:latin typeface="標楷體" pitchFamily="65" charset="-120"/>
                          <a:ea typeface="標楷體" panose="03000509000000000000" pitchFamily="65" charset="-120"/>
                        </a:rPr>
                        <a:t>有線等效隱密性Wired Equivalent Privacy (WEP)</a:t>
                      </a:r>
                    </a:p>
                  </a:txBody>
                  <a:tcPr/>
                </a:tc>
                <a:tc>
                  <a:txBody>
                    <a:bodyPr vert="horz" wrap="square"/>
                    <a:lstStyle/>
                    <a:p>
                      <a:pPr rtl="0"/>
                      <a:r>
                        <a:rPr lang="zh-TW" sz="1800">
                          <a:solidFill>
                            <a:srgbClr val="000000"/>
                          </a:solidFill>
                          <a:latin typeface="標楷體" pitchFamily="65" charset="-120"/>
                          <a:ea typeface="標楷體" panose="03000509000000000000" pitchFamily="65" charset="-120"/>
                        </a:rPr>
                        <a:t>原始 802.11 規格設計用來保護資料使用 Rivest Cipher 4 (RC4) 加密方法與靜態金鑰。WEP 不再建議使用，不應該使用。</a:t>
                      </a:r>
                    </a:p>
                  </a:txBody>
                  <a:tcPr/>
                </a:tc>
                <a:extLst>
                  <a:ext uri="{0D108BD9-81ED-4DB2-BD59-A6C34878D82A}">
                    <a16:rowId xmlns:a16="http://schemas.microsoft.com/office/drawing/2014/main" val="3849654457"/>
                  </a:ext>
                </a:extLst>
              </a:tr>
              <a:tr h="914400">
                <a:tc>
                  <a:txBody>
                    <a:bodyPr vert="horz" wrap="square"/>
                    <a:lstStyle/>
                    <a:p>
                      <a:pPr marL="0" marR="0" lvl="0" indent="0" algn="l" defTabSz="685777" rtl="0" eaLnBrk="1" fontAlgn="auto" latinLnBrk="0" hangingPunct="1">
                        <a:lnSpc>
                          <a:spcPct val="100000"/>
                        </a:lnSpc>
                        <a:spcBef>
                          <a:spcPct val="0"/>
                        </a:spcBef>
                        <a:spcAft>
                          <a:spcPct val="0"/>
                        </a:spcAft>
                        <a:buClrTx/>
                        <a:buSzTx/>
                        <a:buFontTx/>
                        <a:buNone/>
                        <a:defRPr/>
                      </a:pPr>
                      <a:r>
                        <a:rPr lang="zh-TW" sz="1800">
                          <a:solidFill>
                            <a:srgbClr val="000000"/>
                          </a:solidFill>
                          <a:latin typeface="標楷體" pitchFamily="65" charset="-120"/>
                          <a:ea typeface="標楷體" panose="03000509000000000000" pitchFamily="65" charset="-120"/>
                        </a:rPr>
                        <a:t>Wi-Fi 保護存取 (WPA)</a:t>
                      </a:r>
                    </a:p>
                  </a:txBody>
                  <a:tcPr/>
                </a:tc>
                <a:tc>
                  <a:txBody>
                    <a:bodyPr vert="horz" wrap="square"/>
                    <a:lstStyle/>
                    <a:p>
                      <a:pPr rtl="0"/>
                      <a:r>
                        <a:rPr lang="zh-TW" sz="1800">
                          <a:solidFill>
                            <a:srgbClr val="000000"/>
                          </a:solidFill>
                          <a:latin typeface="標楷體" pitchFamily="65" charset="-120"/>
                          <a:ea typeface="標楷體" panose="03000509000000000000" pitchFamily="65" charset="-120"/>
                        </a:rPr>
                        <a:t>使用 WEP 但使用更強大的暫時金鑰完整性協定 (TKIP) 加密演算法保護資料的 Wi-Fi 聯盟標準。TKIP 更改每個封包的密鑰，使得它更難以破解。</a:t>
                      </a:r>
                    </a:p>
                  </a:txBody>
                  <a:tcPr/>
                </a:tc>
                <a:extLst>
                  <a:ext uri="{0D108BD9-81ED-4DB2-BD59-A6C34878D82A}">
                    <a16:rowId xmlns:a16="http://schemas.microsoft.com/office/drawing/2014/main" val="235735172"/>
                  </a:ext>
                </a:extLst>
              </a:tr>
              <a:tr h="640080">
                <a:tc>
                  <a:txBody>
                    <a:bodyPr vert="horz" wrap="square"/>
                    <a:lstStyle/>
                    <a:p>
                      <a:pPr marL="0" marR="0" lvl="0" indent="0" algn="l" defTabSz="685777" rtl="0" eaLnBrk="1" fontAlgn="auto" latinLnBrk="0" hangingPunct="1">
                        <a:lnSpc>
                          <a:spcPct val="100000"/>
                        </a:lnSpc>
                        <a:spcBef>
                          <a:spcPct val="0"/>
                        </a:spcBef>
                        <a:spcAft>
                          <a:spcPct val="0"/>
                        </a:spcAft>
                        <a:buClrTx/>
                        <a:buSzTx/>
                        <a:buFontTx/>
                        <a:buNone/>
                        <a:defRPr/>
                      </a:pPr>
                      <a:r>
                        <a:rPr lang="zh-TW" sz="1800">
                          <a:solidFill>
                            <a:srgbClr val="000000"/>
                          </a:solidFill>
                          <a:latin typeface="標楷體" pitchFamily="65" charset="-120"/>
                          <a:ea typeface="標楷體" panose="03000509000000000000" pitchFamily="65" charset="-120"/>
                        </a:rPr>
                        <a:t>WPA2</a:t>
                      </a:r>
                    </a:p>
                  </a:txBody>
                  <a:tcPr/>
                </a:tc>
                <a:tc>
                  <a:txBody>
                    <a:bodyPr vert="horz" wrap="square"/>
                    <a:lstStyle/>
                    <a:p>
                      <a:pPr rtl="0"/>
                      <a:r>
                        <a:rPr lang="zh-TW" sz="1800">
                          <a:solidFill>
                            <a:srgbClr val="000000"/>
                          </a:solidFill>
                          <a:latin typeface="標楷體" pitchFamily="65" charset="-120"/>
                          <a:ea typeface="標楷體" panose="03000509000000000000" pitchFamily="65" charset="-120"/>
                        </a:rPr>
                        <a:t>使用 Advanced Encryption Standard (AES) 進行加密。AES 目前被認為是最強大的加密協定。</a:t>
                      </a:r>
                    </a:p>
                  </a:txBody>
                  <a:tcPr/>
                </a:tc>
                <a:extLst>
                  <a:ext uri="{0D108BD9-81ED-4DB2-BD59-A6C34878D82A}">
                    <a16:rowId xmlns:a16="http://schemas.microsoft.com/office/drawing/2014/main" val="1458107787"/>
                  </a:ext>
                </a:extLst>
              </a:tr>
              <a:tr h="914400">
                <a:tc>
                  <a:txBody>
                    <a:bodyPr vert="horz" wrap="square"/>
                    <a:lstStyle/>
                    <a:p>
                      <a:pPr marL="0" marR="0" lvl="0" indent="0" algn="l" defTabSz="685777" rtl="0" eaLnBrk="1" fontAlgn="auto" latinLnBrk="0" hangingPunct="1">
                        <a:lnSpc>
                          <a:spcPct val="100000"/>
                        </a:lnSpc>
                        <a:spcBef>
                          <a:spcPct val="0"/>
                        </a:spcBef>
                        <a:spcAft>
                          <a:spcPct val="0"/>
                        </a:spcAft>
                        <a:buClrTx/>
                        <a:buSzTx/>
                        <a:buFontTx/>
                        <a:buNone/>
                        <a:defRPr/>
                      </a:pPr>
                      <a:r>
                        <a:rPr lang="zh-TW" sz="1800">
                          <a:solidFill>
                            <a:srgbClr val="000000"/>
                          </a:solidFill>
                          <a:latin typeface="標楷體" pitchFamily="65" charset="-120"/>
                          <a:ea typeface="標楷體" panose="03000509000000000000" pitchFamily="65" charset="-120"/>
                        </a:rPr>
                        <a:t>WPA3</a:t>
                      </a:r>
                    </a:p>
                  </a:txBody>
                  <a:tcPr/>
                </a:tc>
                <a:tc>
                  <a:txBody>
                    <a:bodyPr vert="horz" wrap="square"/>
                    <a:lstStyle/>
                    <a:p>
                      <a:pPr rtl="0"/>
                      <a:r>
                        <a:rPr lang="zh-TW" sz="1800">
                          <a:solidFill>
                            <a:srgbClr val="000000"/>
                          </a:solidFill>
                          <a:latin typeface="標楷體" pitchFamily="65" charset="-120"/>
                          <a:ea typeface="標楷體" panose="03000509000000000000" pitchFamily="65" charset="-120"/>
                        </a:rPr>
                        <a:t>這是新一代的 Wi-Fi 安全。所有啟用 WPA3 的裝置都使用最新的安全性方法、禁止過期的舊版協定，並且需要使用受保護的管理訊框 (PMF)。</a:t>
                      </a:r>
                    </a:p>
                  </a:txBody>
                  <a:tcPr/>
                </a:tc>
                <a:extLst>
                  <a:ext uri="{0D108BD9-81ED-4DB2-BD59-A6C34878D82A}">
                    <a16:rowId xmlns:a16="http://schemas.microsoft.com/office/drawing/2014/main" val="2495454272"/>
                  </a:ext>
                </a:extLst>
              </a:tr>
            </a:tbl>
          </a:graphicData>
        </a:graphic>
      </p:graphicFrame>
      <p:sp>
        <p:nvSpPr>
          <p:cNvPr id="2" name="投影片編號版面配置區 1"/>
          <p:cNvSpPr>
            <a:spLocks noGrp="1"/>
          </p:cNvSpPr>
          <p:nvPr>
            <p:ph type="sldNum" sz="quarter" idx="12"/>
          </p:nvPr>
        </p:nvSpPr>
        <p:spPr/>
        <p:txBody>
          <a:bodyPr/>
          <a:lstStyle/>
          <a:p>
            <a:fld id="{4FAB73BC-B049-4115-A692-8D63A059BFB8}" type="slidenum">
              <a:rPr lang="en-US" smtClean="0"/>
              <a:t>867</a:t>
            </a:fld>
            <a:endParaRPr lang="en-US"/>
          </a:p>
        </p:txBody>
      </p:sp>
    </p:spTree>
    <p:extLst>
      <p:ext uri="{BB962C8B-B14F-4D97-AF65-F5344CB8AC3E}">
        <p14:creationId xmlns:p14="http://schemas.microsoft.com/office/powerpoint/2010/main" val="32128319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868.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47180"/>
            <a:ext cx="8345488" cy="73183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noAutofit/>
          </a:bodyPr>
          <a:lstStyle/>
          <a:p>
            <a:pPr marL="169859" indent="-169859">
              <a:spcAft>
                <a:spcPts val="600"/>
              </a:spcAft>
              <a:buFont typeface="Wingdings" panose="05000000000000000000" pitchFamily="2" charset="2"/>
            </a:pPr>
            <a:r>
              <a:rPr lang="en-US" altLang="zh-TW" sz="2700"/>
              <a:t>29.7</a:t>
            </a:r>
            <a:r>
              <a:rPr lang="zh-TW" altLang="en-US" sz="2700" smtClean="0"/>
              <a:t>安全</a:t>
            </a:r>
            <a:r>
              <a:rPr lang="zh-TW" altLang="en-US" sz="2700"/>
              <a:t>無線區域網路</a:t>
            </a:r>
            <a:br>
              <a:rPr lang="en-US" sz="2700"/>
            </a:br>
            <a:r>
              <a:rPr lang="zh-TW" altLang="en-US" sz="2700"/>
              <a:t>驗證家庭使用者</a:t>
            </a:r>
          </a:p>
        </p:txBody>
      </p:sp>
      <p:sp>
        <p:nvSpPr>
          <p:cNvPr id="6" name="Content Placeholder 3">
            <a:extLst>
              <a:ext uri="{FF2B5EF4-FFF2-40B4-BE49-F238E27FC236}">
                <a16:creationId xmlns:a16="http://schemas.microsoft.com/office/drawing/2014/main" id="{4003F5F5-7654-47FE-8245-0FE364DE3A10}"/>
              </a:ext>
            </a:extLst>
          </p:cNvPr>
          <p:cNvSpPr>
            <a:spLocks noGrp="1"/>
          </p:cNvSpPr>
          <p:nvPr>
            <p:ph idx="1"/>
          </p:nvPr>
        </p:nvSpPr>
        <p:spPr>
          <a:xfrm>
            <a:off x="0" y="1579017"/>
            <a:ext cx="4572000" cy="3254104"/>
          </a:xfrm>
        </p:spPr>
        <p:txBody>
          <a:bodyPr/>
          <a:lstStyle/>
          <a:p>
            <a:pPr marL="0" indent="0" algn="l" defTabSz="684196" fontAlgn="base">
              <a:lnSpc>
                <a:spcPct val="85000"/>
              </a:lnSpc>
              <a:spcBef>
                <a:spcPct val="30000"/>
              </a:spcBef>
              <a:spcAft>
                <a:spcPts val="600"/>
              </a:spcAft>
              <a:buClr>
                <a:schemeClr val="tx2"/>
              </a:buClr>
              <a:buSzPct val="90000"/>
            </a:pPr>
            <a:r>
              <a:rPr lang="zh-TW" altLang="en-US" sz="1600">
                <a:solidFill>
                  <a:srgbClr val="000000"/>
                </a:solidFill>
              </a:rPr>
              <a:t>家用路由器通常有兩種驗證選擇：</a:t>
            </a:r>
            <a:r>
              <a:rPr lang="en-US" altLang="zh-TW" sz="1600">
                <a:solidFill>
                  <a:srgbClr val="000000"/>
                </a:solidFill>
              </a:rPr>
              <a:t>WPA </a:t>
            </a:r>
            <a:r>
              <a:rPr lang="zh-TW" altLang="en-US" sz="1600">
                <a:solidFill>
                  <a:srgbClr val="000000"/>
                </a:solidFill>
              </a:rPr>
              <a:t>和 </a:t>
            </a:r>
            <a:r>
              <a:rPr lang="en-US" altLang="zh-TW" sz="1600">
                <a:solidFill>
                  <a:srgbClr val="000000"/>
                </a:solidFill>
              </a:rPr>
              <a:t>WPA2</a:t>
            </a:r>
            <a:r>
              <a:rPr lang="zh-TW" altLang="en-US" sz="1600">
                <a:solidFill>
                  <a:srgbClr val="000000"/>
                </a:solidFill>
              </a:rPr>
              <a:t>，</a:t>
            </a:r>
            <a:r>
              <a:rPr lang="en-US" altLang="zh-TW" sz="1600">
                <a:solidFill>
                  <a:srgbClr val="000000"/>
                </a:solidFill>
              </a:rPr>
              <a:t>WPA 2 </a:t>
            </a:r>
            <a:r>
              <a:rPr lang="zh-TW" altLang="en-US" sz="1600">
                <a:solidFill>
                  <a:srgbClr val="000000"/>
                </a:solidFill>
              </a:rPr>
              <a:t>具有兩種驗證方法。</a:t>
            </a:r>
          </a:p>
          <a:p>
            <a:pPr marL="285743" indent="-285743" algn="l" defTabSz="684196" fontAlgn="base">
              <a:lnSpc>
                <a:spcPct val="85000"/>
              </a:lnSpc>
              <a:spcBef>
                <a:spcPct val="30000"/>
              </a:spcBef>
              <a:spcAft>
                <a:spcPts val="600"/>
              </a:spcAft>
              <a:buClr>
                <a:schemeClr val="tx2"/>
              </a:buClr>
              <a:buSzPct val="90000"/>
              <a:buFont typeface="Arial" panose="020b0604020202020204" pitchFamily="34" charset="0"/>
              <a:buChar char="•"/>
            </a:pPr>
            <a:r>
              <a:rPr lang="zh-TW" altLang="en-US" sz="1600" b="1">
                <a:solidFill>
                  <a:srgbClr val="000000"/>
                </a:solidFill>
              </a:rPr>
              <a:t>個人</a:t>
            </a:r>
            <a:r>
              <a:rPr lang="en-US" altLang="zh-TW" sz="1600">
                <a:solidFill>
                  <a:srgbClr val="000000"/>
                </a:solidFill>
              </a:rPr>
              <a:t>— </a:t>
            </a:r>
            <a:r>
              <a:rPr lang="zh-TW" altLang="en-US" sz="1600">
                <a:solidFill>
                  <a:srgbClr val="000000"/>
                </a:solidFill>
              </a:rPr>
              <a:t>適用於家庭或小型辦公室網路，使用者使用預先共用金鑰 </a:t>
            </a:r>
            <a:r>
              <a:rPr lang="en-US" altLang="zh-TW" sz="1600">
                <a:solidFill>
                  <a:srgbClr val="000000"/>
                </a:solidFill>
              </a:rPr>
              <a:t>(PSK) </a:t>
            </a:r>
            <a:r>
              <a:rPr lang="zh-TW" altLang="en-US" sz="1600">
                <a:solidFill>
                  <a:srgbClr val="000000"/>
                </a:solidFill>
              </a:rPr>
              <a:t>進行驗證。無線用戶端使用預先共用密碼，以無線路由器進行驗證。不需要特定驗證伺服器。</a:t>
            </a:r>
          </a:p>
          <a:p>
            <a:pPr marL="285743" indent="-285743" algn="l" defTabSz="684196" fontAlgn="base">
              <a:lnSpc>
                <a:spcPct val="85000"/>
              </a:lnSpc>
              <a:spcBef>
                <a:spcPct val="30000"/>
              </a:spcBef>
              <a:spcAft>
                <a:spcPts val="600"/>
              </a:spcAft>
              <a:buClr>
                <a:schemeClr val="tx2"/>
              </a:buClr>
              <a:buSzPct val="90000"/>
              <a:buFont typeface="Arial" panose="020b0604020202020204" pitchFamily="34" charset="0"/>
              <a:buChar char="•"/>
            </a:pPr>
            <a:r>
              <a:rPr lang="zh-TW" altLang="en-US" sz="1600" b="1">
                <a:solidFill>
                  <a:srgbClr val="000000"/>
                </a:solidFill>
              </a:rPr>
              <a:t>企業</a:t>
            </a:r>
            <a:r>
              <a:rPr lang="en-US" altLang="zh-TW" sz="1600">
                <a:solidFill>
                  <a:srgbClr val="000000"/>
                </a:solidFill>
              </a:rPr>
              <a:t>— </a:t>
            </a:r>
            <a:r>
              <a:rPr lang="zh-TW" altLang="en-US" sz="1600">
                <a:solidFill>
                  <a:srgbClr val="000000"/>
                </a:solidFill>
              </a:rPr>
              <a:t>適用於企業網路。需要遠端驗證撥入使用者服務 </a:t>
            </a:r>
            <a:r>
              <a:rPr lang="en-US" altLang="zh-TW" sz="1600">
                <a:solidFill>
                  <a:srgbClr val="000000"/>
                </a:solidFill>
              </a:rPr>
              <a:t>(RADIUS) </a:t>
            </a:r>
            <a:r>
              <a:rPr lang="zh-TW" altLang="en-US" sz="1600">
                <a:solidFill>
                  <a:srgbClr val="000000"/>
                </a:solidFill>
              </a:rPr>
              <a:t>驗證伺服器。</a:t>
            </a:r>
            <a:r>
              <a:rPr lang="en-US" altLang="zh-TW" sz="1600">
                <a:solidFill>
                  <a:srgbClr val="000000"/>
                </a:solidFill>
              </a:rPr>
              <a:t>RADIUS </a:t>
            </a:r>
            <a:r>
              <a:rPr lang="zh-TW" altLang="en-US" sz="1600">
                <a:solidFill>
                  <a:srgbClr val="000000"/>
                </a:solidFill>
              </a:rPr>
              <a:t>伺服器必須驗證裝置，然後使用者必須使用 </a:t>
            </a:r>
            <a:r>
              <a:rPr lang="en-US" altLang="zh-TW" sz="1600">
                <a:solidFill>
                  <a:srgbClr val="000000"/>
                </a:solidFill>
              </a:rPr>
              <a:t>802.1X </a:t>
            </a:r>
            <a:r>
              <a:rPr lang="zh-TW" altLang="en-US" sz="1600">
                <a:solidFill>
                  <a:srgbClr val="000000"/>
                </a:solidFill>
              </a:rPr>
              <a:t>標準進行驗證，該標準使用可延伸驗證協定 </a:t>
            </a:r>
            <a:r>
              <a:rPr lang="en-US" altLang="zh-TW" sz="1600">
                <a:solidFill>
                  <a:srgbClr val="000000"/>
                </a:solidFill>
              </a:rPr>
              <a:t>(EAP) </a:t>
            </a:r>
            <a:r>
              <a:rPr lang="zh-TW" altLang="en-US" sz="1600">
                <a:solidFill>
                  <a:srgbClr val="000000"/>
                </a:solidFill>
              </a:rPr>
              <a:t>進行驗證。 </a:t>
            </a:r>
          </a:p>
          <a:p>
            <a:pPr algn="l"/>
            <a:endParaRPr lang="en-US" sz="1600">
              <a:solidFill>
                <a:srgbClr val="000000"/>
              </a:solidFill>
            </a:endParaRPr>
          </a:p>
          <a:p>
            <a:pPr algn="l"/>
            <a:endParaRPr lang="en-US" sz="1600">
              <a:solidFill>
                <a:srgbClr val="000000"/>
              </a:solidFill>
            </a:endParaRPr>
          </a:p>
          <a:p>
            <a:pPr algn="l"/>
            <a:endParaRPr lang="en-US" sz="1600">
              <a:solidFill>
                <a:srgbClr val="000000"/>
              </a:solidFill>
            </a:endParaRPr>
          </a:p>
          <a:p>
            <a:pPr algn="l"/>
            <a:endParaRPr lang="en-US" sz="1600">
              <a:solidFill>
                <a:srgbClr val="000000"/>
              </a:solidFill>
            </a:endParaRPr>
          </a:p>
        </p:txBody>
      </p:sp>
      <p:pic>
        <p:nvPicPr>
          <p:cNvPr id="5" name="Picture 4">
            <a:extLst>
              <a:ext uri="{FF2B5EF4-FFF2-40B4-BE49-F238E27FC236}">
                <a16:creationId xmlns:a16="http://schemas.microsoft.com/office/drawing/2014/main" id="{8787DE50-0976-432A-BD60-1A0A815691E4}"/>
              </a:ext>
            </a:extLst>
          </p:cNvPr>
          <p:cNvPicPr>
            <a:picLocks noChangeAspect="1"/>
          </p:cNvPicPr>
          <p:nvPr/>
        </p:nvPicPr>
        <p:blipFill>
          <a:blip r:embed="rId3"/>
          <a:stretch>
            <a:fillRect/>
          </a:stretch>
        </p:blipFill>
        <p:spPr>
          <a:xfrm>
            <a:off x="4743759" y="2131716"/>
            <a:ext cx="4089341" cy="2328862"/>
          </a:xfrm>
          <a:prstGeom prst="rect">
            <a:avLst/>
          </a:prstGeom>
        </p:spPr>
      </p:pic>
      <p:sp>
        <p:nvSpPr>
          <p:cNvPr id="2" name="投影片編號版面配置區 1"/>
          <p:cNvSpPr>
            <a:spLocks noGrp="1"/>
          </p:cNvSpPr>
          <p:nvPr>
            <p:ph type="sldNum" sz="quarter" idx="12"/>
          </p:nvPr>
        </p:nvSpPr>
        <p:spPr/>
        <p:txBody>
          <a:bodyPr/>
          <a:lstStyle/>
          <a:p>
            <a:fld id="{4FAB73BC-B049-4115-A692-8D63A059BFB8}" type="slidenum">
              <a:rPr lang="en-US" smtClean="0"/>
              <a:t>868</a:t>
            </a:fld>
            <a:endParaRPr lang="en-US"/>
          </a:p>
        </p:txBody>
      </p:sp>
    </p:spTree>
    <p:extLst>
      <p:ext uri="{BB962C8B-B14F-4D97-AF65-F5344CB8AC3E}">
        <p14:creationId xmlns:p14="http://schemas.microsoft.com/office/powerpoint/2010/main" val="252798678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869.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noAutofit/>
          </a:bodyPr>
          <a:lstStyle/>
          <a:p>
            <a:pPr marL="169859" indent="-169859">
              <a:spcAft>
                <a:spcPts val="600"/>
              </a:spcAft>
              <a:buFont typeface="Wingdings" panose="05000000000000000000" pitchFamily="2" charset="2"/>
            </a:pPr>
            <a:r>
              <a:rPr lang="en-US" altLang="zh-TW" sz="2700"/>
              <a:t>29.7</a:t>
            </a:r>
            <a:r>
              <a:rPr lang="zh-TW" altLang="en-US" sz="2700" smtClean="0"/>
              <a:t>安全</a:t>
            </a:r>
            <a:r>
              <a:rPr lang="zh-TW" altLang="en-US" sz="2700"/>
              <a:t>無線區域網路</a:t>
            </a:r>
            <a:br>
              <a:rPr lang="en-US" sz="2700"/>
            </a:br>
            <a:r>
              <a:rPr lang="zh-TW" altLang="en-US" sz="2700"/>
              <a:t>加密方法</a:t>
            </a:r>
          </a:p>
        </p:txBody>
      </p:sp>
      <p:sp>
        <p:nvSpPr>
          <p:cNvPr id="6" name="Content Placeholder 3">
            <a:extLst>
              <a:ext uri="{FF2B5EF4-FFF2-40B4-BE49-F238E27FC236}">
                <a16:creationId xmlns:a16="http://schemas.microsoft.com/office/drawing/2014/main" id="{4003F5F5-7654-47FE-8245-0FE364DE3A10}"/>
              </a:ext>
            </a:extLst>
          </p:cNvPr>
          <p:cNvSpPr>
            <a:spLocks noGrp="1"/>
          </p:cNvSpPr>
          <p:nvPr>
            <p:ph idx="1"/>
          </p:nvPr>
        </p:nvSpPr>
        <p:spPr>
          <a:xfrm>
            <a:off x="431802" y="1800756"/>
            <a:ext cx="4140198" cy="3171294"/>
          </a:xfrm>
        </p:spPr>
        <p:txBody>
          <a:bodyPr/>
          <a:lstStyle/>
          <a:p>
            <a:pPr marL="0" indent="0" algn="l" defTabSz="684196" fontAlgn="base">
              <a:lnSpc>
                <a:spcPct val="85000"/>
              </a:lnSpc>
              <a:spcBef>
                <a:spcPct val="30000"/>
              </a:spcBef>
              <a:spcAft>
                <a:spcPts val="600"/>
              </a:spcAft>
              <a:buClr>
                <a:schemeClr val="tx2"/>
              </a:buClr>
              <a:buSzPct val="90000"/>
            </a:pPr>
            <a:r>
              <a:rPr lang="en-US" altLang="zh-TW" sz="1600">
                <a:solidFill>
                  <a:srgbClr val="000000"/>
                </a:solidFill>
              </a:rPr>
              <a:t>WPA </a:t>
            </a:r>
            <a:r>
              <a:rPr lang="zh-TW" altLang="en-US" sz="1600">
                <a:solidFill>
                  <a:srgbClr val="000000"/>
                </a:solidFill>
              </a:rPr>
              <a:t>和 </a:t>
            </a:r>
            <a:r>
              <a:rPr lang="en-US" altLang="zh-TW" sz="1600">
                <a:solidFill>
                  <a:srgbClr val="000000"/>
                </a:solidFill>
              </a:rPr>
              <a:t>WPA2 </a:t>
            </a:r>
            <a:r>
              <a:rPr lang="zh-TW" altLang="en-US" sz="1600">
                <a:solidFill>
                  <a:srgbClr val="000000"/>
                </a:solidFill>
              </a:rPr>
              <a:t>包含兩種加密協定：</a:t>
            </a:r>
          </a:p>
          <a:p>
            <a:pPr marL="285743" indent="-285743" algn="l" defTabSz="684196" fontAlgn="base">
              <a:lnSpc>
                <a:spcPct val="85000"/>
              </a:lnSpc>
              <a:spcBef>
                <a:spcPct val="30000"/>
              </a:spcBef>
              <a:spcAft>
                <a:spcPts val="600"/>
              </a:spcAft>
              <a:buClr>
                <a:schemeClr val="tx2"/>
              </a:buClr>
              <a:buSzPct val="90000"/>
              <a:buFont typeface="Arial" panose="020b0604020202020204" pitchFamily="34" charset="0"/>
              <a:buChar char="•"/>
            </a:pPr>
            <a:r>
              <a:rPr lang="zh-TW" altLang="en-US" sz="1600" b="1">
                <a:solidFill>
                  <a:srgbClr val="000000"/>
                </a:solidFill>
              </a:rPr>
              <a:t>暫時金鑰完整性協定 </a:t>
            </a:r>
            <a:r>
              <a:rPr lang="en-US" altLang="zh-TW" sz="1600" b="1">
                <a:solidFill>
                  <a:srgbClr val="000000"/>
                </a:solidFill>
              </a:rPr>
              <a:t>(TKIP) </a:t>
            </a:r>
            <a:r>
              <a:rPr lang="en-US" altLang="zh-TW" sz="1600">
                <a:solidFill>
                  <a:srgbClr val="000000"/>
                </a:solidFill>
              </a:rPr>
              <a:t>—</a:t>
            </a:r>
            <a:r>
              <a:rPr lang="zh-TW" altLang="en-US" sz="1600" b="1">
                <a:solidFill>
                  <a:srgbClr val="000000"/>
                </a:solidFill>
              </a:rPr>
              <a:t> 由 </a:t>
            </a:r>
            <a:r>
              <a:rPr lang="en-US" altLang="zh-TW" sz="1600" b="1">
                <a:solidFill>
                  <a:srgbClr val="000000"/>
                </a:solidFill>
              </a:rPr>
              <a:t>WPA</a:t>
            </a:r>
            <a:r>
              <a:rPr lang="zh-TW" altLang="en-US" sz="1600">
                <a:solidFill>
                  <a:srgbClr val="000000"/>
                </a:solidFill>
              </a:rPr>
              <a:t> 使用，並提供舊版 </a:t>
            </a:r>
            <a:r>
              <a:rPr lang="en-US" altLang="zh-TW" sz="1600">
                <a:solidFill>
                  <a:srgbClr val="000000"/>
                </a:solidFill>
              </a:rPr>
              <a:t>WLAN </a:t>
            </a:r>
            <a:r>
              <a:rPr lang="zh-TW" altLang="en-US" sz="1600">
                <a:solidFill>
                  <a:srgbClr val="000000"/>
                </a:solidFill>
              </a:rPr>
              <a:t>設備的支援。利用 </a:t>
            </a:r>
            <a:r>
              <a:rPr lang="en-US" altLang="zh-TW" sz="1600">
                <a:solidFill>
                  <a:srgbClr val="000000"/>
                </a:solidFill>
              </a:rPr>
              <a:t>WEP</a:t>
            </a:r>
            <a:r>
              <a:rPr lang="zh-TW" altLang="en-US" sz="1600">
                <a:solidFill>
                  <a:srgbClr val="000000"/>
                </a:solidFill>
              </a:rPr>
              <a:t>，但使用 </a:t>
            </a:r>
            <a:r>
              <a:rPr lang="en-US" altLang="zh-TW" sz="1600">
                <a:solidFill>
                  <a:srgbClr val="000000"/>
                </a:solidFill>
              </a:rPr>
              <a:t>TKIP </a:t>
            </a:r>
            <a:r>
              <a:rPr lang="zh-TW" altLang="en-US" sz="1600">
                <a:solidFill>
                  <a:srgbClr val="000000"/>
                </a:solidFill>
              </a:rPr>
              <a:t>加密第 </a:t>
            </a:r>
            <a:r>
              <a:rPr lang="en-US" altLang="zh-TW" sz="1600">
                <a:solidFill>
                  <a:srgbClr val="000000"/>
                </a:solidFill>
              </a:rPr>
              <a:t>2 </a:t>
            </a:r>
            <a:r>
              <a:rPr lang="zh-TW" altLang="en-US" sz="1600">
                <a:solidFill>
                  <a:srgbClr val="000000"/>
                </a:solidFill>
              </a:rPr>
              <a:t>層有效負載。 </a:t>
            </a:r>
          </a:p>
          <a:p>
            <a:pPr marL="285743" indent="-285743" algn="l" defTabSz="684196" fontAlgn="base">
              <a:lnSpc>
                <a:spcPct val="85000"/>
              </a:lnSpc>
              <a:spcBef>
                <a:spcPct val="30000"/>
              </a:spcBef>
              <a:spcAft>
                <a:spcPts val="600"/>
              </a:spcAft>
              <a:buClr>
                <a:schemeClr val="tx2"/>
              </a:buClr>
              <a:buSzPct val="90000"/>
              <a:buFont typeface="Arial" panose="020b0604020202020204" pitchFamily="34" charset="0"/>
              <a:buChar char="•"/>
            </a:pPr>
            <a:r>
              <a:rPr lang="zh-TW" altLang="en-US" sz="1600" b="1">
                <a:solidFill>
                  <a:srgbClr val="000000"/>
                </a:solidFill>
              </a:rPr>
              <a:t>進階加密標準 </a:t>
            </a:r>
            <a:r>
              <a:rPr lang="en-US" altLang="zh-TW" sz="1600" b="1">
                <a:solidFill>
                  <a:srgbClr val="000000"/>
                </a:solidFill>
              </a:rPr>
              <a:t>(AES) </a:t>
            </a:r>
            <a:r>
              <a:rPr lang="en-US" altLang="zh-TW" sz="1600">
                <a:solidFill>
                  <a:srgbClr val="000000"/>
                </a:solidFill>
              </a:rPr>
              <a:t>— </a:t>
            </a:r>
            <a:r>
              <a:rPr lang="zh-TW" altLang="en-US" sz="1600">
                <a:solidFill>
                  <a:srgbClr val="000000"/>
                </a:solidFill>
              </a:rPr>
              <a:t>由 </a:t>
            </a:r>
            <a:r>
              <a:rPr lang="en-US" altLang="zh-TW" sz="1600">
                <a:solidFill>
                  <a:srgbClr val="000000"/>
                </a:solidFill>
              </a:rPr>
              <a:t>WPA2 </a:t>
            </a:r>
            <a:r>
              <a:rPr lang="zh-TW" altLang="en-US" sz="1600">
                <a:solidFill>
                  <a:srgbClr val="000000"/>
                </a:solidFill>
              </a:rPr>
              <a:t>使用，並使用含區塊鏈結訊息驗證碼協定 </a:t>
            </a:r>
            <a:r>
              <a:rPr lang="en-US" altLang="zh-TW" sz="1600">
                <a:solidFill>
                  <a:srgbClr val="000000"/>
                </a:solidFill>
              </a:rPr>
              <a:t>(CCMP) </a:t>
            </a:r>
            <a:r>
              <a:rPr lang="zh-TW" altLang="en-US" sz="1600">
                <a:solidFill>
                  <a:srgbClr val="000000"/>
                </a:solidFill>
              </a:rPr>
              <a:t>的計數器密碼模式，可讓目的地主機辨識加密和非加密位元是否已變更。 </a:t>
            </a:r>
          </a:p>
          <a:p>
            <a:pPr marL="0" indent="0" algn="l" defTabSz="684196" fontAlgn="base">
              <a:lnSpc>
                <a:spcPct val="85000"/>
              </a:lnSpc>
              <a:spcBef>
                <a:spcPct val="30000"/>
              </a:spcBef>
              <a:spcAft>
                <a:spcPts val="600"/>
              </a:spcAft>
              <a:buClr>
                <a:schemeClr val="tx2"/>
              </a:buClr>
              <a:buSzPct val="90000"/>
            </a:pPr>
            <a:endParaRPr lang="en-US" sz="1600">
              <a:solidFill>
                <a:srgbClr val="000000"/>
              </a:solidFill>
            </a:endParaRPr>
          </a:p>
          <a:p>
            <a:pPr marL="0" indent="0" algn="l" defTabSz="684196" fontAlgn="base">
              <a:lnSpc>
                <a:spcPct val="85000"/>
              </a:lnSpc>
              <a:spcBef>
                <a:spcPct val="30000"/>
              </a:spcBef>
              <a:spcAft>
                <a:spcPts val="600"/>
              </a:spcAft>
              <a:buClr>
                <a:schemeClr val="tx2"/>
              </a:buClr>
              <a:buSzPct val="90000"/>
            </a:pPr>
            <a:endParaRPr lang="en-US" sz="1600">
              <a:solidFill>
                <a:srgbClr val="000000"/>
              </a:solidFill>
            </a:endParaRPr>
          </a:p>
          <a:p>
            <a:pPr marL="0" indent="0" algn="l" defTabSz="684196" fontAlgn="base">
              <a:lnSpc>
                <a:spcPct val="85000"/>
              </a:lnSpc>
              <a:spcBef>
                <a:spcPct val="30000"/>
              </a:spcBef>
              <a:spcAft>
                <a:spcPts val="600"/>
              </a:spcAft>
              <a:buClr>
                <a:schemeClr val="tx2"/>
              </a:buClr>
              <a:buSzPct val="90000"/>
            </a:pPr>
            <a:endParaRPr lang="en-US" sz="1600">
              <a:solidFill>
                <a:srgbClr val="000000"/>
              </a:solidFill>
            </a:endParaRPr>
          </a:p>
          <a:p>
            <a:pPr marL="0" indent="0" algn="l" defTabSz="684196" fontAlgn="base">
              <a:lnSpc>
                <a:spcPct val="85000"/>
              </a:lnSpc>
              <a:spcBef>
                <a:spcPct val="30000"/>
              </a:spcBef>
              <a:spcAft>
                <a:spcPts val="600"/>
              </a:spcAft>
              <a:buClr>
                <a:schemeClr val="tx2"/>
              </a:buClr>
              <a:buSzPct val="90000"/>
            </a:pPr>
            <a:endParaRPr lang="en-US" sz="1600" b="1">
              <a:solidFill>
                <a:srgbClr val="000000"/>
              </a:solidFill>
            </a:endParaRPr>
          </a:p>
        </p:txBody>
      </p:sp>
      <p:pic>
        <p:nvPicPr>
          <p:cNvPr id="2" name="Picture 1">
            <a:extLst>
              <a:ext uri="{FF2B5EF4-FFF2-40B4-BE49-F238E27FC236}">
                <a16:creationId xmlns:a16="http://schemas.microsoft.com/office/drawing/2014/main" id="{FEBAFFA0-9269-40D5-8353-BA25798E3E3E}"/>
              </a:ext>
            </a:extLst>
          </p:cNvPr>
          <p:cNvPicPr>
            <a:picLocks noChangeAspect="1"/>
          </p:cNvPicPr>
          <p:nvPr/>
        </p:nvPicPr>
        <p:blipFill>
          <a:blip r:embed="rId3"/>
          <a:stretch>
            <a:fillRect/>
          </a:stretch>
        </p:blipFill>
        <p:spPr>
          <a:xfrm>
            <a:off x="5061641" y="1800757"/>
            <a:ext cx="3718521" cy="2115080"/>
          </a:xfrm>
          <a:prstGeom prst="rect">
            <a:avLst/>
          </a:prstGeom>
        </p:spPr>
      </p:pic>
      <p:sp>
        <p:nvSpPr>
          <p:cNvPr id="4" name="投影片編號版面配置區 3"/>
          <p:cNvSpPr>
            <a:spLocks noGrp="1"/>
          </p:cNvSpPr>
          <p:nvPr>
            <p:ph type="sldNum" sz="quarter" idx="12"/>
          </p:nvPr>
        </p:nvSpPr>
        <p:spPr/>
        <p:txBody>
          <a:bodyPr/>
          <a:lstStyle/>
          <a:p>
            <a:fld id="{4FAB73BC-B049-4115-A692-8D63A059BFB8}" type="slidenum">
              <a:rPr lang="en-US" smtClean="0"/>
              <a:t>869</a:t>
            </a:fld>
            <a:endParaRPr lang="en-US"/>
          </a:p>
        </p:txBody>
      </p:sp>
    </p:spTree>
    <p:extLst>
      <p:ext uri="{BB962C8B-B14F-4D97-AF65-F5344CB8AC3E}">
        <p14:creationId xmlns:p14="http://schemas.microsoft.com/office/powerpoint/2010/main" val="314704148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87.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8194" name="Rectangle 2"/>
          <p:cNvSpPr>
            <a:spLocks noGrp="1" noChangeArrowheads="1"/>
          </p:cNvSpPr>
          <p:nvPr>
            <p:ph type="title"/>
          </p:nvPr>
        </p:nvSpPr>
        <p:spPr/>
        <p:txBody>
          <a:bodyPr>
            <a:normAutofit/>
          </a:bodyPr>
          <a:lstStyle/>
          <a:p>
            <a:pPr rtl="0"/>
            <a:r>
              <a:rPr lang="en-US" altLang="zh-TW" sz="3000" smtClean="0"/>
              <a:t>3.1</a:t>
            </a:r>
            <a:r>
              <a:rPr lang="zh-TW" altLang="en-US" sz="3000" smtClean="0"/>
              <a:t>規則</a:t>
            </a:r>
            <a:r>
              <a:rPr lang="en-US" altLang="zh-TW" sz="3000"/>
              <a:t>-</a:t>
            </a:r>
            <a:r>
              <a:rPr lang="zh-TW" altLang="en-US" sz="3000"/>
              <a:t>訊息格式化與封裝</a:t>
            </a:r>
          </a:p>
        </p:txBody>
      </p:sp>
      <p:sp>
        <p:nvSpPr>
          <p:cNvPr id="8195" name="Rectangle 6"/>
          <p:cNvSpPr>
            <a:spLocks noGrp="1" noChangeArrowheads="1"/>
          </p:cNvSpPr>
          <p:nvPr>
            <p:ph idx="1"/>
          </p:nvPr>
        </p:nvSpPr>
        <p:spPr>
          <a:xfrm>
            <a:off x="145358" y="983850"/>
            <a:ext cx="8853286" cy="1065356"/>
          </a:xfrm>
        </p:spPr>
        <p:txBody>
          <a:bodyPr>
            <a:noAutofit/>
          </a:bodyPr>
          <a:lstStyle/>
          <a:p>
            <a:pPr rtl="0">
              <a:buFont typeface="Arial" panose="020b0604020202020204" pitchFamily="34" charset="0"/>
              <a:buChar char="•"/>
            </a:pPr>
            <a:r>
              <a:rPr lang="zh-TW" altLang="en-US" sz="3000"/>
              <a:t>當訊息從來源傳送到目的地時，必須使用特定的格式或結構。 </a:t>
            </a:r>
          </a:p>
          <a:p>
            <a:pPr rtl="0">
              <a:buFont typeface="Arial" panose="020b0604020202020204" pitchFamily="34" charset="0"/>
              <a:buChar char="•"/>
            </a:pPr>
            <a:r>
              <a:rPr lang="zh-TW" altLang="en-US" sz="3000"/>
              <a:t>訊息格式取決於訊息的類型和傳遞通道。 </a:t>
            </a:r>
          </a:p>
        </p:txBody>
      </p:sp>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340532" y="2911811"/>
            <a:ext cx="2578325" cy="27913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2"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4572001" y="2911809"/>
            <a:ext cx="4197785" cy="27913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投影片編號版面配置區 1"/>
          <p:cNvSpPr>
            <a:spLocks noGrp="1"/>
          </p:cNvSpPr>
          <p:nvPr>
            <p:ph type="sldNum" sz="quarter" idx="4"/>
          </p:nvPr>
        </p:nvSpPr>
        <p:spPr/>
        <p:txBody>
          <a:bodyPr/>
          <a:lstStyle/>
          <a:p>
            <a:pPr defTabSz="385754">
              <a:defRPr/>
            </a:pPr>
            <a:fld id="{2F5CCB13-0A32-4557-88E9-079F0C330695}" type="slidenum">
              <a:rPr lang="en-US" kern="0" smtClean="0">
                <a:solidFill>
                  <a:srgbClr val="595959"/>
                </a:solidFill>
              </a:rPr>
              <a:pPr defTabSz="385754">
                <a:defRPr/>
              </a:pPr>
              <a:t>87</a:t>
            </a:fld>
            <a:endParaRPr lang="en-US" kern="0">
              <a:solidFill>
                <a:srgbClr val="595959"/>
              </a:solidFill>
            </a:endParaRPr>
          </a:p>
        </p:txBody>
      </p:sp>
    </p:spTree>
    <p:extLst>
      <p:ext uri="{BB962C8B-B14F-4D97-AF65-F5344CB8AC3E}">
        <p14:creationId xmlns:p14="http://schemas.microsoft.com/office/powerpoint/2010/main" val="3039483786"/>
      </p:ext>
    </p:extLst>
  </p:cSld>
  <p:clrMapOvr>
    <a:masterClrMapping/>
  </p:clrMapOvr>
  <p:transition spd="slow">
    <p:wipe/>
  </p:transition>
  <p:timing/>
</p:sld>
</file>

<file path=ppt/slides/slide870.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noAutofit/>
          </a:bodyPr>
          <a:lstStyle/>
          <a:p>
            <a:pPr marL="169859" indent="-169859">
              <a:spcAft>
                <a:spcPts val="600"/>
              </a:spcAft>
              <a:buFont typeface="Wingdings" panose="05000000000000000000" pitchFamily="2" charset="2"/>
            </a:pPr>
            <a:r>
              <a:rPr lang="en-US" altLang="zh-TW" sz="2700" smtClean="0"/>
              <a:t>29.7</a:t>
            </a:r>
            <a:r>
              <a:rPr lang="zh-TW" altLang="en-US" sz="2700" smtClean="0"/>
              <a:t>安全</a:t>
            </a:r>
            <a:r>
              <a:rPr lang="zh-TW" altLang="en-US" sz="2700"/>
              <a:t>無線區域網路</a:t>
            </a:r>
            <a:br>
              <a:rPr lang="en-US" sz="2700"/>
            </a:br>
            <a:r>
              <a:rPr lang="zh-TW" altLang="en-US" sz="2700"/>
              <a:t>企業中的驗證</a:t>
            </a:r>
          </a:p>
        </p:txBody>
      </p:sp>
      <p:sp>
        <p:nvSpPr>
          <p:cNvPr id="6" name="Content Placeholder 3">
            <a:extLst>
              <a:ext uri="{FF2B5EF4-FFF2-40B4-BE49-F238E27FC236}">
                <a16:creationId xmlns:a16="http://schemas.microsoft.com/office/drawing/2014/main" id="{4003F5F5-7654-47FE-8245-0FE364DE3A10}"/>
              </a:ext>
            </a:extLst>
          </p:cNvPr>
          <p:cNvSpPr>
            <a:spLocks noGrp="1"/>
          </p:cNvSpPr>
          <p:nvPr>
            <p:ph idx="1"/>
          </p:nvPr>
        </p:nvSpPr>
        <p:spPr>
          <a:xfrm>
            <a:off x="270934" y="1589087"/>
            <a:ext cx="3970266" cy="3561795"/>
          </a:xfrm>
        </p:spPr>
        <p:txBody>
          <a:bodyPr/>
          <a:lstStyle/>
          <a:p>
            <a:pPr marL="0" indent="0" algn="l" defTabSz="684196" fontAlgn="base">
              <a:lnSpc>
                <a:spcPct val="85000"/>
              </a:lnSpc>
              <a:spcBef>
                <a:spcPct val="30000"/>
              </a:spcBef>
              <a:spcAft>
                <a:spcPts val="600"/>
              </a:spcAft>
              <a:buClr>
                <a:schemeClr val="tx2"/>
              </a:buClr>
              <a:buSzPct val="90000"/>
            </a:pPr>
            <a:r>
              <a:rPr lang="zh-TW" altLang="en-US" sz="1600">
                <a:solidFill>
                  <a:srgbClr val="000000"/>
                </a:solidFill>
              </a:rPr>
              <a:t>企業安全性模式選擇需要驗證、授權和計量處理 </a:t>
            </a:r>
            <a:r>
              <a:rPr lang="en-US" altLang="zh-TW" sz="1600">
                <a:solidFill>
                  <a:srgbClr val="000000"/>
                </a:solidFill>
              </a:rPr>
              <a:t>(AAA) RADIUS </a:t>
            </a:r>
            <a:r>
              <a:rPr lang="zh-TW" altLang="en-US" sz="1600">
                <a:solidFill>
                  <a:srgbClr val="000000"/>
                </a:solidFill>
              </a:rPr>
              <a:t>伺服器。</a:t>
            </a:r>
          </a:p>
          <a:p>
            <a:pPr marL="0" indent="0" algn="l" defTabSz="684196" fontAlgn="base">
              <a:lnSpc>
                <a:spcPct val="85000"/>
              </a:lnSpc>
              <a:spcBef>
                <a:spcPct val="30000"/>
              </a:spcBef>
              <a:spcAft>
                <a:spcPts val="600"/>
              </a:spcAft>
              <a:buClr>
                <a:schemeClr val="tx2"/>
              </a:buClr>
              <a:buSzPct val="90000"/>
            </a:pPr>
            <a:r>
              <a:rPr lang="zh-TW" altLang="en-US" sz="1600">
                <a:solidFill>
                  <a:srgbClr val="000000"/>
                </a:solidFill>
              </a:rPr>
              <a:t>有一些資訊是必需的：</a:t>
            </a:r>
          </a:p>
          <a:p>
            <a:pPr marL="285743" indent="-285743" algn="l" defTabSz="684196" fontAlgn="base">
              <a:lnSpc>
                <a:spcPct val="85000"/>
              </a:lnSpc>
              <a:spcBef>
                <a:spcPct val="30000"/>
              </a:spcBef>
              <a:spcAft>
                <a:spcPts val="600"/>
              </a:spcAft>
              <a:buClr>
                <a:schemeClr val="tx2"/>
              </a:buClr>
              <a:buSzPct val="90000"/>
              <a:buFont typeface="Arial" panose="020b0604020202020204" pitchFamily="34" charset="0"/>
              <a:buChar char="•"/>
            </a:pPr>
            <a:r>
              <a:rPr lang="en-US" altLang="zh-TW" sz="1600" b="1">
                <a:solidFill>
                  <a:srgbClr val="000000"/>
                </a:solidFill>
              </a:rPr>
              <a:t>RADIUS server IP address </a:t>
            </a:r>
            <a:r>
              <a:rPr lang="en-US" altLang="zh-TW" sz="1600">
                <a:solidFill>
                  <a:srgbClr val="000000"/>
                </a:solidFill>
              </a:rPr>
              <a:t>– </a:t>
            </a:r>
            <a:r>
              <a:rPr lang="zh-TW" altLang="en-US" sz="1600">
                <a:solidFill>
                  <a:srgbClr val="000000"/>
                </a:solidFill>
              </a:rPr>
              <a:t>伺服器的 </a:t>
            </a:r>
            <a:r>
              <a:rPr lang="en-US" altLang="zh-TW" sz="1600">
                <a:solidFill>
                  <a:srgbClr val="000000"/>
                </a:solidFill>
              </a:rPr>
              <a:t>IP </a:t>
            </a:r>
            <a:r>
              <a:rPr lang="zh-TW" altLang="en-US" sz="1600">
                <a:solidFill>
                  <a:srgbClr val="000000"/>
                </a:solidFill>
              </a:rPr>
              <a:t>位址。</a:t>
            </a:r>
          </a:p>
          <a:p>
            <a:pPr marL="285743" indent="-285743" algn="l" defTabSz="684196" fontAlgn="base">
              <a:lnSpc>
                <a:spcPct val="85000"/>
              </a:lnSpc>
              <a:spcBef>
                <a:spcPct val="30000"/>
              </a:spcBef>
              <a:spcAft>
                <a:spcPts val="600"/>
              </a:spcAft>
              <a:buClr>
                <a:schemeClr val="tx2"/>
              </a:buClr>
              <a:buSzPct val="90000"/>
              <a:buFont typeface="Arial" panose="020b0604020202020204" pitchFamily="34" charset="0"/>
              <a:buChar char="•"/>
            </a:pPr>
            <a:r>
              <a:rPr lang="en-US" altLang="zh-TW" sz="1600" b="1">
                <a:solidFill>
                  <a:srgbClr val="000000"/>
                </a:solidFill>
              </a:rPr>
              <a:t>UDP port numbers</a:t>
            </a:r>
            <a:r>
              <a:rPr lang="zh-TW" altLang="en-US" sz="1600">
                <a:solidFill>
                  <a:srgbClr val="000000"/>
                </a:solidFill>
              </a:rPr>
              <a:t> </a:t>
            </a:r>
            <a:r>
              <a:rPr lang="en-US" altLang="zh-TW" sz="1600">
                <a:solidFill>
                  <a:srgbClr val="000000"/>
                </a:solidFill>
              </a:rPr>
              <a:t>— RADIUS </a:t>
            </a:r>
            <a:r>
              <a:rPr lang="zh-TW" altLang="en-US" sz="1600">
                <a:solidFill>
                  <a:srgbClr val="000000"/>
                </a:solidFill>
              </a:rPr>
              <a:t>驗證的 </a:t>
            </a:r>
            <a:r>
              <a:rPr lang="en-US" altLang="zh-TW" sz="1600">
                <a:solidFill>
                  <a:srgbClr val="000000"/>
                </a:solidFill>
              </a:rPr>
              <a:t>UDP </a:t>
            </a:r>
            <a:r>
              <a:rPr lang="zh-TW" altLang="en-US" sz="1600">
                <a:solidFill>
                  <a:srgbClr val="000000"/>
                </a:solidFill>
              </a:rPr>
              <a:t>連接埠 </a:t>
            </a:r>
            <a:r>
              <a:rPr lang="en-US" altLang="zh-TW" sz="1600">
                <a:solidFill>
                  <a:srgbClr val="000000"/>
                </a:solidFill>
              </a:rPr>
              <a:t>1812</a:t>
            </a:r>
            <a:r>
              <a:rPr lang="zh-TW" altLang="en-US" sz="1600">
                <a:solidFill>
                  <a:srgbClr val="000000"/>
                </a:solidFill>
              </a:rPr>
              <a:t>，</a:t>
            </a:r>
            <a:r>
              <a:rPr lang="en-US" altLang="zh-TW" sz="1600">
                <a:solidFill>
                  <a:srgbClr val="000000"/>
                </a:solidFill>
              </a:rPr>
              <a:t>RADIUS </a:t>
            </a:r>
            <a:r>
              <a:rPr lang="zh-TW" altLang="en-US" sz="1600">
                <a:solidFill>
                  <a:srgbClr val="000000"/>
                </a:solidFill>
              </a:rPr>
              <a:t>計量的 </a:t>
            </a:r>
            <a:r>
              <a:rPr lang="en-US" altLang="zh-TW" sz="1600">
                <a:solidFill>
                  <a:srgbClr val="000000"/>
                </a:solidFill>
              </a:rPr>
              <a:t>1813</a:t>
            </a:r>
            <a:r>
              <a:rPr lang="zh-TW" altLang="en-US" sz="1600">
                <a:solidFill>
                  <a:srgbClr val="000000"/>
                </a:solidFill>
              </a:rPr>
              <a:t>，但也可以使用 </a:t>
            </a:r>
            <a:r>
              <a:rPr lang="en-US" altLang="zh-TW" sz="1600">
                <a:solidFill>
                  <a:srgbClr val="000000"/>
                </a:solidFill>
              </a:rPr>
              <a:t>UDP </a:t>
            </a:r>
            <a:r>
              <a:rPr lang="zh-TW" altLang="en-US" sz="1600">
                <a:solidFill>
                  <a:srgbClr val="000000"/>
                </a:solidFill>
              </a:rPr>
              <a:t>連接埠 </a:t>
            </a:r>
            <a:r>
              <a:rPr lang="en-US" altLang="zh-TW" sz="1600">
                <a:solidFill>
                  <a:srgbClr val="000000"/>
                </a:solidFill>
              </a:rPr>
              <a:t>1645 </a:t>
            </a:r>
            <a:r>
              <a:rPr lang="zh-TW" altLang="en-US" sz="1600">
                <a:solidFill>
                  <a:srgbClr val="000000"/>
                </a:solidFill>
              </a:rPr>
              <a:t>和 </a:t>
            </a:r>
            <a:r>
              <a:rPr lang="en-US" altLang="zh-TW" sz="1600">
                <a:solidFill>
                  <a:srgbClr val="000000"/>
                </a:solidFill>
              </a:rPr>
              <a:t>1646 </a:t>
            </a:r>
            <a:r>
              <a:rPr lang="zh-TW" altLang="en-US" sz="1600">
                <a:solidFill>
                  <a:srgbClr val="000000"/>
                </a:solidFill>
              </a:rPr>
              <a:t>進行操作。 </a:t>
            </a:r>
          </a:p>
          <a:p>
            <a:pPr marL="285743" indent="-285743" algn="l" defTabSz="684196" fontAlgn="base">
              <a:lnSpc>
                <a:spcPct val="85000"/>
              </a:lnSpc>
              <a:spcBef>
                <a:spcPct val="30000"/>
              </a:spcBef>
              <a:spcAft>
                <a:spcPts val="600"/>
              </a:spcAft>
              <a:buClr>
                <a:schemeClr val="tx2"/>
              </a:buClr>
              <a:buSzPct val="90000"/>
              <a:buFont typeface="Arial" panose="020b0604020202020204" pitchFamily="34" charset="0"/>
              <a:buChar char="•"/>
            </a:pPr>
            <a:r>
              <a:rPr lang="en-US" altLang="zh-TW" sz="1600" b="1">
                <a:solidFill>
                  <a:srgbClr val="000000"/>
                </a:solidFill>
              </a:rPr>
              <a:t>share key </a:t>
            </a:r>
            <a:r>
              <a:rPr lang="en-US" altLang="zh-TW" sz="1600">
                <a:solidFill>
                  <a:srgbClr val="000000"/>
                </a:solidFill>
              </a:rPr>
              <a:t>— RADIUS </a:t>
            </a:r>
            <a:r>
              <a:rPr lang="zh-TW" altLang="en-US" sz="1600">
                <a:solidFill>
                  <a:srgbClr val="000000"/>
                </a:solidFill>
              </a:rPr>
              <a:t>伺服器用來驗證 </a:t>
            </a:r>
            <a:r>
              <a:rPr lang="en-US" altLang="zh-TW" sz="1600">
                <a:solidFill>
                  <a:srgbClr val="000000"/>
                </a:solidFill>
              </a:rPr>
              <a:t>AP</a:t>
            </a:r>
            <a:r>
              <a:rPr lang="zh-TW" altLang="en-US" sz="1600">
                <a:solidFill>
                  <a:srgbClr val="000000"/>
                </a:solidFill>
              </a:rPr>
              <a:t>。 </a:t>
            </a:r>
          </a:p>
          <a:p>
            <a:pPr marL="0" indent="0" algn="l" defTabSz="684196" fontAlgn="base">
              <a:lnSpc>
                <a:spcPct val="85000"/>
              </a:lnSpc>
              <a:spcBef>
                <a:spcPct val="30000"/>
              </a:spcBef>
              <a:spcAft>
                <a:spcPts val="600"/>
              </a:spcAft>
              <a:buClr>
                <a:schemeClr val="tx2"/>
              </a:buClr>
              <a:buSzPct val="90000"/>
            </a:pPr>
            <a:endParaRPr lang="en-US" sz="1600">
              <a:solidFill>
                <a:srgbClr val="000000"/>
              </a:solidFill>
            </a:endParaRPr>
          </a:p>
          <a:p>
            <a:pPr marL="0" indent="0" algn="l" defTabSz="684196" fontAlgn="base">
              <a:lnSpc>
                <a:spcPct val="85000"/>
              </a:lnSpc>
              <a:spcBef>
                <a:spcPct val="30000"/>
              </a:spcBef>
              <a:spcAft>
                <a:spcPts val="600"/>
              </a:spcAft>
              <a:buClr>
                <a:schemeClr val="tx2"/>
              </a:buClr>
              <a:buSzPct val="90000"/>
            </a:pPr>
            <a:endParaRPr lang="en-US" sz="1600">
              <a:solidFill>
                <a:srgbClr val="000000"/>
              </a:solidFill>
            </a:endParaRPr>
          </a:p>
        </p:txBody>
      </p:sp>
      <p:pic>
        <p:nvPicPr>
          <p:cNvPr id="4" name="Picture 3">
            <a:extLst>
              <a:ext uri="{FF2B5EF4-FFF2-40B4-BE49-F238E27FC236}">
                <a16:creationId xmlns:a16="http://schemas.microsoft.com/office/drawing/2014/main" id="{9A74B192-8A92-421E-AE3C-ECADCA378240}"/>
              </a:ext>
            </a:extLst>
          </p:cNvPr>
          <p:cNvPicPr>
            <a:picLocks noChangeAspect="1"/>
          </p:cNvPicPr>
          <p:nvPr/>
        </p:nvPicPr>
        <p:blipFill>
          <a:blip r:embed="rId3"/>
          <a:stretch>
            <a:fillRect/>
          </a:stretch>
        </p:blipFill>
        <p:spPr>
          <a:xfrm>
            <a:off x="4572000" y="1800756"/>
            <a:ext cx="4161354" cy="2366962"/>
          </a:xfrm>
          <a:prstGeom prst="rect">
            <a:avLst/>
          </a:prstGeom>
        </p:spPr>
      </p:pic>
      <p:sp>
        <p:nvSpPr>
          <p:cNvPr id="7" name="TextBox 6">
            <a:extLst>
              <a:ext uri="{FF2B5EF4-FFF2-40B4-BE49-F238E27FC236}">
                <a16:creationId xmlns:a16="http://schemas.microsoft.com/office/drawing/2014/main" id="{B9095C62-8168-482D-9A40-DA3A7B0E265A}"/>
              </a:ext>
            </a:extLst>
          </p:cNvPr>
          <p:cNvSpPr txBox="1"/>
          <p:nvPr/>
        </p:nvSpPr>
        <p:spPr>
          <a:xfrm>
            <a:off x="4572001" y="4566106"/>
            <a:ext cx="3970265" cy="738664"/>
          </a:xfrm>
          <a:prstGeom prst="rect">
            <a:avLst/>
          </a:prstGeom>
          <a:noFill/>
        </p:spPr>
        <p:txBody>
          <a:bodyPr wrap="square" rtlCol="0">
            <a:spAutoFit/>
          </a:bodyPr>
          <a:lstStyle/>
          <a:p>
            <a:pPr rtl="0"/>
            <a:r>
              <a:rPr lang="zh-TW" altLang="en-US" sz="1400" b="1">
                <a:solidFill>
                  <a:srgbClr val="000000"/>
                </a:solidFill>
              </a:rPr>
              <a:t>注意</a:t>
            </a:r>
            <a:r>
              <a:rPr lang="zh-TW" altLang="en-US" sz="1400">
                <a:solidFill>
                  <a:srgbClr val="000000"/>
                </a:solidFill>
              </a:rPr>
              <a:t>：使用者驗證和授權是由 </a:t>
            </a:r>
            <a:r>
              <a:rPr lang="en-US" altLang="zh-TW" sz="1400">
                <a:solidFill>
                  <a:srgbClr val="000000"/>
                </a:solidFill>
              </a:rPr>
              <a:t>802.1X </a:t>
            </a:r>
            <a:r>
              <a:rPr lang="zh-TW" altLang="en-US" sz="1400">
                <a:solidFill>
                  <a:srgbClr val="000000"/>
                </a:solidFill>
              </a:rPr>
              <a:t>標準處理，它提供一般使用者的集中式伺服器驗證。 </a:t>
            </a:r>
          </a:p>
          <a:p>
            <a:endParaRPr lang="en-US" sz="1400"/>
          </a:p>
        </p:txBody>
      </p:sp>
      <p:sp>
        <p:nvSpPr>
          <p:cNvPr id="2" name="投影片編號版面配置區 1"/>
          <p:cNvSpPr>
            <a:spLocks noGrp="1"/>
          </p:cNvSpPr>
          <p:nvPr>
            <p:ph type="sldNum" sz="quarter" idx="12"/>
          </p:nvPr>
        </p:nvSpPr>
        <p:spPr/>
        <p:txBody>
          <a:bodyPr/>
          <a:lstStyle/>
          <a:p>
            <a:fld id="{4FAB73BC-B049-4115-A692-8D63A059BFB8}" type="slidenum">
              <a:rPr lang="en-US" smtClean="0"/>
              <a:t>870</a:t>
            </a:fld>
            <a:endParaRPr lang="en-US"/>
          </a:p>
        </p:txBody>
      </p:sp>
    </p:spTree>
    <p:extLst>
      <p:ext uri="{BB962C8B-B14F-4D97-AF65-F5344CB8AC3E}">
        <p14:creationId xmlns:p14="http://schemas.microsoft.com/office/powerpoint/2010/main" val="21287026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871.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noAutofit/>
          </a:bodyPr>
          <a:lstStyle/>
          <a:p>
            <a:pPr marL="169859" indent="-169859">
              <a:spcAft>
                <a:spcPts val="600"/>
              </a:spcAft>
              <a:buFont typeface="Wingdings" panose="05000000000000000000" pitchFamily="2" charset="2"/>
            </a:pPr>
            <a:r>
              <a:rPr lang="en-US" altLang="zh-TW" sz="2700"/>
              <a:t>29.7</a:t>
            </a:r>
            <a:r>
              <a:rPr lang="zh-TW" altLang="en-US" sz="2700" smtClean="0"/>
              <a:t>安全</a:t>
            </a:r>
            <a:r>
              <a:rPr lang="zh-TW" altLang="en-US" sz="2700"/>
              <a:t>無線區域網路</a:t>
            </a:r>
            <a:br>
              <a:rPr lang="en-US" sz="2700"/>
            </a:br>
            <a:r>
              <a:rPr lang="en-US" altLang="zh-TW" sz="2700"/>
              <a:t>WPA 3</a:t>
            </a:r>
          </a:p>
        </p:txBody>
      </p:sp>
      <p:sp>
        <p:nvSpPr>
          <p:cNvPr id="6" name="Content Placeholder 3">
            <a:extLst>
              <a:ext uri="{FF2B5EF4-FFF2-40B4-BE49-F238E27FC236}">
                <a16:creationId xmlns:a16="http://schemas.microsoft.com/office/drawing/2014/main" id="{4003F5F5-7654-47FE-8245-0FE364DE3A10}"/>
              </a:ext>
            </a:extLst>
          </p:cNvPr>
          <p:cNvSpPr>
            <a:spLocks noGrp="1"/>
          </p:cNvSpPr>
          <p:nvPr>
            <p:ph idx="1"/>
          </p:nvPr>
        </p:nvSpPr>
        <p:spPr>
          <a:xfrm>
            <a:off x="431802" y="1589087"/>
            <a:ext cx="7913686" cy="4059237"/>
          </a:xfrm>
        </p:spPr>
        <p:txBody>
          <a:bodyPr/>
          <a:lstStyle/>
          <a:p>
            <a:pPr marL="0" indent="0" algn="l" defTabSz="684196" fontAlgn="base">
              <a:lnSpc>
                <a:spcPct val="85000"/>
              </a:lnSpc>
              <a:spcBef>
                <a:spcPct val="30000"/>
              </a:spcBef>
              <a:spcAft>
                <a:spcPts val="600"/>
              </a:spcAft>
              <a:buClr>
                <a:schemeClr val="tx2"/>
              </a:buClr>
              <a:buSzPct val="90000"/>
            </a:pPr>
            <a:r>
              <a:rPr lang="zh-TW" altLang="en-US" sz="1600">
                <a:solidFill>
                  <a:srgbClr val="000000"/>
                </a:solidFill>
              </a:rPr>
              <a:t>由於 </a:t>
            </a:r>
            <a:r>
              <a:rPr lang="en-US" altLang="zh-TW" sz="1600">
                <a:solidFill>
                  <a:srgbClr val="000000"/>
                </a:solidFill>
              </a:rPr>
              <a:t>WPA2 </a:t>
            </a:r>
            <a:r>
              <a:rPr lang="zh-TW" altLang="en-US" sz="1600">
                <a:solidFill>
                  <a:srgbClr val="000000"/>
                </a:solidFill>
              </a:rPr>
              <a:t>不再被視為安全，因此建議在可用時使用 </a:t>
            </a:r>
            <a:r>
              <a:rPr lang="en-US" altLang="zh-TW" sz="1600">
                <a:solidFill>
                  <a:srgbClr val="000000"/>
                </a:solidFill>
              </a:rPr>
              <a:t>WPA3</a:t>
            </a:r>
            <a:r>
              <a:rPr lang="zh-TW" altLang="en-US" sz="1600">
                <a:solidFill>
                  <a:srgbClr val="000000"/>
                </a:solidFill>
              </a:rPr>
              <a:t>。</a:t>
            </a:r>
            <a:r>
              <a:rPr lang="en-US" altLang="zh-TW" sz="1600">
                <a:solidFill>
                  <a:srgbClr val="000000"/>
                </a:solidFill>
              </a:rPr>
              <a:t>WPA3 </a:t>
            </a:r>
            <a:r>
              <a:rPr lang="zh-TW" altLang="en-US" sz="1600">
                <a:solidFill>
                  <a:srgbClr val="000000"/>
                </a:solidFill>
              </a:rPr>
              <a:t>包含四項功能：</a:t>
            </a:r>
          </a:p>
          <a:p>
            <a:pPr marL="285743" indent="-285743" algn="l" defTabSz="684196" fontAlgn="base">
              <a:lnSpc>
                <a:spcPct val="85000"/>
              </a:lnSpc>
              <a:spcBef>
                <a:spcPct val="30000"/>
              </a:spcBef>
              <a:spcAft>
                <a:spcPts val="600"/>
              </a:spcAft>
              <a:buClr>
                <a:schemeClr val="tx2"/>
              </a:buClr>
              <a:buSzPct val="90000"/>
              <a:buFont typeface="Arial" panose="020b0604020202020204" pitchFamily="34" charset="0"/>
              <a:buChar char="•"/>
            </a:pPr>
            <a:r>
              <a:rPr lang="en-US" altLang="zh-TW" sz="1600" b="1">
                <a:solidFill>
                  <a:srgbClr val="000000"/>
                </a:solidFill>
              </a:rPr>
              <a:t>WPA3 — </a:t>
            </a:r>
            <a:r>
              <a:rPr lang="zh-TW" altLang="en-US" sz="1600" b="1">
                <a:solidFill>
                  <a:srgbClr val="000000"/>
                </a:solidFill>
              </a:rPr>
              <a:t>個人： </a:t>
            </a:r>
            <a:r>
              <a:rPr lang="zh-TW" altLang="en-US" sz="1600">
                <a:solidFill>
                  <a:srgbClr val="000000"/>
                </a:solidFill>
              </a:rPr>
              <a:t>使用等於 </a:t>
            </a:r>
            <a:r>
              <a:rPr lang="en-US" altLang="zh-TW" sz="1600">
                <a:solidFill>
                  <a:srgbClr val="000000"/>
                </a:solidFill>
              </a:rPr>
              <a:t>(SAE) </a:t>
            </a:r>
            <a:r>
              <a:rPr lang="zh-TW" altLang="en-US" sz="1600">
                <a:solidFill>
                  <a:srgbClr val="000000"/>
                </a:solidFill>
              </a:rPr>
              <a:t>的同步驗證來阻止暴力攻擊。 </a:t>
            </a:r>
          </a:p>
          <a:p>
            <a:pPr marL="285743" indent="-285743" algn="l" defTabSz="684196" fontAlgn="base">
              <a:lnSpc>
                <a:spcPct val="85000"/>
              </a:lnSpc>
              <a:spcBef>
                <a:spcPct val="30000"/>
              </a:spcBef>
              <a:spcAft>
                <a:spcPts val="600"/>
              </a:spcAft>
              <a:buClr>
                <a:schemeClr val="tx2"/>
              </a:buClr>
              <a:buSzPct val="90000"/>
              <a:buFont typeface="Arial" panose="020b0604020202020204" pitchFamily="34" charset="0"/>
              <a:buChar char="•"/>
            </a:pPr>
            <a:r>
              <a:rPr lang="en-US" altLang="zh-TW" sz="1600" b="1">
                <a:solidFill>
                  <a:srgbClr val="000000"/>
                </a:solidFill>
              </a:rPr>
              <a:t>WPA3 — </a:t>
            </a:r>
            <a:r>
              <a:rPr lang="zh-TW" altLang="en-US" sz="1600" b="1">
                <a:solidFill>
                  <a:srgbClr val="000000"/>
                </a:solidFill>
              </a:rPr>
              <a:t>企業：</a:t>
            </a:r>
            <a:r>
              <a:rPr lang="zh-TW" altLang="en-US" sz="1600">
                <a:solidFill>
                  <a:srgbClr val="000000"/>
                </a:solidFill>
              </a:rPr>
              <a:t>使用 </a:t>
            </a:r>
            <a:r>
              <a:rPr lang="en-US" altLang="zh-TW" sz="1600">
                <a:solidFill>
                  <a:srgbClr val="000000"/>
                </a:solidFill>
              </a:rPr>
              <a:t>802.1X/EAP </a:t>
            </a:r>
            <a:r>
              <a:rPr lang="zh-TW" altLang="en-US" sz="1600">
                <a:solidFill>
                  <a:srgbClr val="000000"/>
                </a:solidFill>
              </a:rPr>
              <a:t>驗證。不過，它需要使用 </a:t>
            </a:r>
            <a:r>
              <a:rPr lang="en-US" altLang="zh-TW" sz="1600">
                <a:solidFill>
                  <a:srgbClr val="000000"/>
                </a:solidFill>
              </a:rPr>
              <a:t>192 </a:t>
            </a:r>
            <a:r>
              <a:rPr lang="zh-TW" altLang="en-US" sz="1600">
                <a:solidFill>
                  <a:srgbClr val="000000"/>
                </a:solidFill>
              </a:rPr>
              <a:t>位元的密碼編譯套件，並消除先前 </a:t>
            </a:r>
            <a:r>
              <a:rPr lang="en-US" altLang="zh-TW" sz="1600">
                <a:solidFill>
                  <a:srgbClr val="000000"/>
                </a:solidFill>
              </a:rPr>
              <a:t>802.11 </a:t>
            </a:r>
            <a:r>
              <a:rPr lang="zh-TW" altLang="en-US" sz="1600">
                <a:solidFill>
                  <a:srgbClr val="000000"/>
                </a:solidFill>
              </a:rPr>
              <a:t>標準的安全協定混合。 </a:t>
            </a:r>
          </a:p>
          <a:p>
            <a:pPr marL="285743" indent="-285743" algn="l" defTabSz="684196" fontAlgn="base">
              <a:lnSpc>
                <a:spcPct val="85000"/>
              </a:lnSpc>
              <a:spcBef>
                <a:spcPct val="30000"/>
              </a:spcBef>
              <a:spcAft>
                <a:spcPts val="600"/>
              </a:spcAft>
              <a:buClr>
                <a:schemeClr val="tx2"/>
              </a:buClr>
              <a:buSzPct val="90000"/>
              <a:buFont typeface="Arial" panose="020b0604020202020204" pitchFamily="34" charset="0"/>
              <a:buChar char="•"/>
            </a:pPr>
            <a:r>
              <a:rPr lang="zh-TW" altLang="en-US" sz="1600" b="1">
                <a:solidFill>
                  <a:srgbClr val="000000"/>
                </a:solidFill>
              </a:rPr>
              <a:t>開放網路：</a:t>
            </a:r>
            <a:r>
              <a:rPr lang="zh-TW" altLang="en-US" sz="1600">
                <a:solidFill>
                  <a:srgbClr val="000000"/>
                </a:solidFill>
              </a:rPr>
              <a:t>不使用任何驗證。不過，使用隨機無線加密 </a:t>
            </a:r>
            <a:r>
              <a:rPr lang="en-US" altLang="zh-TW" sz="1600">
                <a:solidFill>
                  <a:srgbClr val="000000"/>
                </a:solidFill>
              </a:rPr>
              <a:t>(OWE) </a:t>
            </a:r>
            <a:r>
              <a:rPr lang="zh-TW" altLang="en-US" sz="1600">
                <a:solidFill>
                  <a:srgbClr val="000000"/>
                </a:solidFill>
              </a:rPr>
              <a:t>來加密所有無線流量。 </a:t>
            </a:r>
          </a:p>
          <a:p>
            <a:pPr marL="285743" indent="-285743" algn="l" defTabSz="684196" fontAlgn="base">
              <a:lnSpc>
                <a:spcPct val="85000"/>
              </a:lnSpc>
              <a:spcBef>
                <a:spcPct val="30000"/>
              </a:spcBef>
              <a:spcAft>
                <a:spcPts val="600"/>
              </a:spcAft>
              <a:buClr>
                <a:schemeClr val="tx2"/>
              </a:buClr>
              <a:buSzPct val="90000"/>
              <a:buFont typeface="Arial" panose="020b0604020202020204" pitchFamily="34" charset="0"/>
              <a:buChar char="•"/>
            </a:pPr>
            <a:r>
              <a:rPr lang="en-US" altLang="zh-TW" sz="1600" b="1">
                <a:solidFill>
                  <a:srgbClr val="000000"/>
                </a:solidFill>
              </a:rPr>
              <a:t>IoT </a:t>
            </a:r>
            <a:r>
              <a:rPr lang="zh-TW" altLang="en-US" sz="1600" b="1">
                <a:solidFill>
                  <a:srgbClr val="000000"/>
                </a:solidFill>
              </a:rPr>
              <a:t>內建： </a:t>
            </a:r>
            <a:r>
              <a:rPr lang="zh-TW" altLang="en-US" sz="1600">
                <a:solidFill>
                  <a:srgbClr val="000000"/>
                </a:solidFill>
              </a:rPr>
              <a:t>使用裝置佈建協定 </a:t>
            </a:r>
            <a:r>
              <a:rPr lang="en-US" altLang="zh-TW" sz="1600">
                <a:solidFill>
                  <a:srgbClr val="000000"/>
                </a:solidFill>
              </a:rPr>
              <a:t>(DPP) </a:t>
            </a:r>
            <a:r>
              <a:rPr lang="zh-TW" altLang="en-US" sz="1600">
                <a:solidFill>
                  <a:srgbClr val="000000"/>
                </a:solidFill>
              </a:rPr>
              <a:t>快速內建 </a:t>
            </a:r>
            <a:r>
              <a:rPr lang="en-US" altLang="zh-TW" sz="1600">
                <a:solidFill>
                  <a:srgbClr val="000000"/>
                </a:solidFill>
              </a:rPr>
              <a:t>IoT </a:t>
            </a:r>
            <a:r>
              <a:rPr lang="zh-TW" altLang="en-US" sz="1600">
                <a:solidFill>
                  <a:srgbClr val="000000"/>
                </a:solidFill>
              </a:rPr>
              <a:t>裝置。 </a:t>
            </a:r>
          </a:p>
        </p:txBody>
      </p:sp>
      <p:sp>
        <p:nvSpPr>
          <p:cNvPr id="2" name="投影片編號版面配置區 1"/>
          <p:cNvSpPr>
            <a:spLocks noGrp="1"/>
          </p:cNvSpPr>
          <p:nvPr>
            <p:ph type="sldNum" sz="quarter" idx="12"/>
          </p:nvPr>
        </p:nvSpPr>
        <p:spPr/>
        <p:txBody>
          <a:bodyPr/>
          <a:lstStyle/>
          <a:p>
            <a:fld id="{4FAB73BC-B049-4115-A692-8D63A059BFB8}" type="slidenum">
              <a:rPr lang="en-US" smtClean="0"/>
              <a:t>871</a:t>
            </a:fld>
            <a:endParaRPr lang="en-US"/>
          </a:p>
        </p:txBody>
      </p:sp>
    </p:spTree>
    <p:extLst>
      <p:ext uri="{BB962C8B-B14F-4D97-AF65-F5344CB8AC3E}">
        <p14:creationId xmlns:p14="http://schemas.microsoft.com/office/powerpoint/2010/main" val="88297090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872.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1505"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noAutofit/>
          </a:bodyPr>
          <a:lstStyle/>
          <a:p>
            <a:pPr marL="169859" indent="-169859">
              <a:lnSpc>
                <a:spcPct val="90000"/>
              </a:lnSpc>
              <a:spcAft>
                <a:spcPts val="600"/>
              </a:spcAft>
              <a:buFont typeface="Wingdings" panose="05000000000000000000" pitchFamily="2" charset="2"/>
            </a:pPr>
            <a:r>
              <a:rPr lang="en-US" altLang="zh-TW" sz="2700" smtClean="0">
                <a:solidFill>
                  <a:srgbClr val="004C69"/>
                </a:solidFill>
              </a:rPr>
              <a:t>29.8</a:t>
            </a:r>
            <a:r>
              <a:rPr lang="zh-TW" altLang="en-US" sz="2700" smtClean="0">
                <a:solidFill>
                  <a:srgbClr val="004C69"/>
                </a:solidFill>
              </a:rPr>
              <a:t>我</a:t>
            </a:r>
            <a:r>
              <a:rPr lang="zh-TW" altLang="en-US" sz="2700">
                <a:solidFill>
                  <a:srgbClr val="004C69"/>
                </a:solidFill>
              </a:rPr>
              <a:t>在本單元中學到了什麼？ </a:t>
            </a:r>
          </a:p>
        </p:txBody>
      </p:sp>
      <p:sp>
        <p:nvSpPr>
          <p:cNvPr id="2" name="Content Placeholder 1">
            <a:extLst>
              <a:ext uri="{FF2B5EF4-FFF2-40B4-BE49-F238E27FC236}">
                <a16:creationId xmlns:a16="http://schemas.microsoft.com/office/drawing/2014/main" id="{BAC22E0C-A8B9-7D4B-BC8E-95F5947642E5}"/>
              </a:ext>
            </a:extLst>
          </p:cNvPr>
          <p:cNvSpPr>
            <a:spLocks noGrp="1"/>
          </p:cNvSpPr>
          <p:nvPr>
            <p:ph idx="1"/>
          </p:nvPr>
        </p:nvSpPr>
        <p:spPr>
          <a:xfrm>
            <a:off x="144066" y="1656195"/>
            <a:ext cx="8853286" cy="3874656"/>
          </a:xfrm>
        </p:spPr>
        <p:txBody>
          <a:bodyPr>
            <a:normAutofit fontScale="92500" lnSpcReduction="20000"/>
          </a:bodyPr>
          <a:lstStyle/>
          <a:p>
            <a:pPr marL="115884" indent="-285743">
              <a:spcBef>
                <a:spcPct val="0"/>
              </a:spcBef>
              <a:spcAft>
                <a:spcPct val="0"/>
              </a:spcAft>
              <a:buFont typeface="Arial" panose="020b0604020202020204" pitchFamily="34" charset="0"/>
              <a:buChar char="•"/>
            </a:pPr>
            <a:r>
              <a:rPr lang="zh-TW" altLang="en-US" sz="2000"/>
              <a:t>無線區域網路（</a:t>
            </a:r>
            <a:r>
              <a:rPr lang="en-US" altLang="zh-TW" sz="2000"/>
              <a:t>WLAN</a:t>
            </a:r>
            <a:r>
              <a:rPr lang="zh-TW" altLang="en-US" sz="2000"/>
              <a:t>）是基於 </a:t>
            </a:r>
            <a:r>
              <a:rPr lang="en-US" altLang="zh-TW" sz="2000"/>
              <a:t>IEEE </a:t>
            </a:r>
            <a:r>
              <a:rPr lang="zh-TW" altLang="en-US" sz="2000"/>
              <a:t>標準，可分為四種主要類型：</a:t>
            </a:r>
            <a:r>
              <a:rPr lang="en-US" altLang="zh-TW" sz="2000"/>
              <a:t>WPAN</a:t>
            </a:r>
            <a:r>
              <a:rPr lang="zh-TW" altLang="en-US" sz="2000"/>
              <a:t>，</a:t>
            </a:r>
            <a:r>
              <a:rPr lang="en-US" altLang="zh-TW" sz="2000"/>
              <a:t>WLAN</a:t>
            </a:r>
            <a:r>
              <a:rPr lang="zh-TW" altLang="en-US" sz="2000"/>
              <a:t>，</a:t>
            </a:r>
            <a:r>
              <a:rPr lang="en-US" altLang="zh-TW" sz="2000"/>
              <a:t>WMAN </a:t>
            </a:r>
            <a:r>
              <a:rPr lang="zh-TW" altLang="en-US" sz="2000"/>
              <a:t>和 </a:t>
            </a:r>
            <a:r>
              <a:rPr lang="en-US" altLang="zh-TW" sz="2000"/>
              <a:t>WWAN</a:t>
            </a:r>
            <a:r>
              <a:rPr lang="zh-TW" altLang="en-US" sz="2000"/>
              <a:t>。</a:t>
            </a:r>
          </a:p>
          <a:p>
            <a:pPr marL="115884" indent="-285743">
              <a:spcBef>
                <a:spcPct val="0"/>
              </a:spcBef>
              <a:spcAft>
                <a:spcPct val="0"/>
              </a:spcAft>
              <a:buFont typeface="Arial" panose="020b0604020202020204" pitchFamily="34" charset="0"/>
              <a:buChar char="•"/>
            </a:pPr>
            <a:r>
              <a:rPr lang="zh-TW" altLang="en-US" sz="2000"/>
              <a:t>無線技術使用無需授權的無線電頻譜來傳送和接收資料。這項技術的範例包括藍牙、</a:t>
            </a:r>
            <a:r>
              <a:rPr lang="en-US" altLang="zh-TW" sz="2000"/>
              <a:t>WiMAX</a:t>
            </a:r>
            <a:r>
              <a:rPr lang="zh-TW" altLang="en-US" sz="2000"/>
              <a:t>、行動資料寬頻和衛星寬頻。</a:t>
            </a:r>
          </a:p>
          <a:p>
            <a:pPr marL="115884" indent="-285743">
              <a:spcBef>
                <a:spcPct val="0"/>
              </a:spcBef>
              <a:spcAft>
                <a:spcPct val="0"/>
              </a:spcAft>
              <a:buFont typeface="Arial" panose="020b0604020202020204" pitchFamily="34" charset="0"/>
              <a:buChar char="•"/>
            </a:pPr>
            <a:r>
              <a:rPr lang="en-US" altLang="zh-TW" sz="2000"/>
              <a:t>WLAN </a:t>
            </a:r>
            <a:r>
              <a:rPr lang="zh-TW" altLang="en-US" sz="2000"/>
              <a:t>網路以 </a:t>
            </a:r>
            <a:r>
              <a:rPr lang="en-US" altLang="zh-TW" sz="2000"/>
              <a:t>2.4 GHz </a:t>
            </a:r>
            <a:r>
              <a:rPr lang="zh-TW" altLang="en-US" sz="2000"/>
              <a:t>頻帶和 </a:t>
            </a:r>
            <a:r>
              <a:rPr lang="en-US" altLang="zh-TW" sz="2000"/>
              <a:t>5 GHz </a:t>
            </a:r>
            <a:r>
              <a:rPr lang="zh-TW" altLang="en-US" sz="2000"/>
              <a:t>頻帶操作。 </a:t>
            </a:r>
          </a:p>
          <a:p>
            <a:pPr marL="115884" indent="-285743">
              <a:spcBef>
                <a:spcPct val="0"/>
              </a:spcBef>
              <a:spcAft>
                <a:spcPct val="0"/>
              </a:spcAft>
              <a:buFont typeface="Arial" panose="020b0604020202020204" pitchFamily="34" charset="0"/>
              <a:buChar char="•"/>
            </a:pPr>
            <a:r>
              <a:rPr lang="zh-TW" altLang="en-US" sz="2000"/>
              <a:t>影響 </a:t>
            </a:r>
            <a:r>
              <a:rPr lang="en-US" altLang="zh-TW" sz="2000"/>
              <a:t>WLAN </a:t>
            </a:r>
            <a:r>
              <a:rPr lang="zh-TW" altLang="en-US" sz="2000"/>
              <a:t>標準的三個組織是 </a:t>
            </a:r>
            <a:r>
              <a:rPr lang="en-US" altLang="zh-TW" sz="2000"/>
              <a:t>ITU-R</a:t>
            </a:r>
            <a:r>
              <a:rPr lang="zh-TW" altLang="en-US" sz="2000"/>
              <a:t>，</a:t>
            </a:r>
            <a:r>
              <a:rPr lang="en-US" altLang="zh-TW" sz="2000"/>
              <a:t>IEEE </a:t>
            </a:r>
            <a:r>
              <a:rPr lang="zh-TW" altLang="en-US" sz="2000"/>
              <a:t>和 </a:t>
            </a:r>
            <a:r>
              <a:rPr lang="en-US" altLang="zh-TW" sz="2000"/>
              <a:t>Wi-Fi </a:t>
            </a:r>
            <a:r>
              <a:rPr lang="zh-TW" altLang="en-US" sz="2000"/>
              <a:t>聯盟。</a:t>
            </a:r>
          </a:p>
          <a:p>
            <a:pPr marL="115884" indent="-285743">
              <a:spcBef>
                <a:spcPct val="0"/>
              </a:spcBef>
              <a:spcAft>
                <a:spcPct val="0"/>
              </a:spcAft>
              <a:buFont typeface="Arial" panose="020b0604020202020204" pitchFamily="34" charset="0"/>
              <a:buChar char="•"/>
            </a:pPr>
            <a:r>
              <a:rPr lang="en-US" altLang="zh-TW" sz="2000"/>
              <a:t>CAPWAP </a:t>
            </a:r>
            <a:r>
              <a:rPr lang="zh-TW" altLang="en-US" sz="2000"/>
              <a:t>是一個 </a:t>
            </a:r>
            <a:r>
              <a:rPr lang="en-US" altLang="zh-TW" sz="2000"/>
              <a:t>IEEE </a:t>
            </a:r>
            <a:r>
              <a:rPr lang="zh-TW" altLang="en-US" sz="2000"/>
              <a:t>標準協定，使 </a:t>
            </a:r>
            <a:r>
              <a:rPr lang="en-US" altLang="zh-TW" sz="2000"/>
              <a:t>WLC </a:t>
            </a:r>
            <a:r>
              <a:rPr lang="zh-TW" altLang="en-US" sz="2000"/>
              <a:t>能夠管理多個 </a:t>
            </a:r>
            <a:r>
              <a:rPr lang="en-US" altLang="zh-TW" sz="2000"/>
              <a:t>AP </a:t>
            </a:r>
            <a:r>
              <a:rPr lang="zh-TW" altLang="en-US" sz="2000"/>
              <a:t>和無線區域網路。</a:t>
            </a:r>
          </a:p>
          <a:p>
            <a:pPr marL="115884" indent="-285743">
              <a:spcBef>
                <a:spcPct val="0"/>
              </a:spcBef>
              <a:spcAft>
                <a:spcPct val="0"/>
              </a:spcAft>
              <a:buFont typeface="Arial" panose="020b0604020202020204" pitchFamily="34" charset="0"/>
              <a:buChar char="•"/>
            </a:pPr>
            <a:r>
              <a:rPr lang="en-US" altLang="zh-TW" sz="2000"/>
              <a:t>DTLS </a:t>
            </a:r>
            <a:r>
              <a:rPr lang="zh-TW" altLang="en-US" sz="2000"/>
              <a:t>是一種協定提供 </a:t>
            </a:r>
            <a:r>
              <a:rPr lang="en-US" altLang="zh-TW" sz="2000"/>
              <a:t>AP </a:t>
            </a:r>
            <a:r>
              <a:rPr lang="zh-TW" altLang="en-US" sz="2000"/>
              <a:t>和 </a:t>
            </a:r>
            <a:r>
              <a:rPr lang="en-US" altLang="zh-TW" sz="2000"/>
              <a:t>WLC </a:t>
            </a:r>
            <a:r>
              <a:rPr lang="zh-TW" altLang="en-US" sz="2000"/>
              <a:t>之間的安全性。 </a:t>
            </a:r>
          </a:p>
          <a:p>
            <a:pPr marL="115884" indent="-285743">
              <a:spcBef>
                <a:spcPct val="0"/>
              </a:spcBef>
              <a:spcAft>
                <a:spcPct val="0"/>
              </a:spcAft>
              <a:buFont typeface="Arial" panose="020b0604020202020204" pitchFamily="34" charset="0"/>
              <a:buChar char="•"/>
            </a:pPr>
            <a:r>
              <a:rPr lang="zh-TW" altLang="en-US" sz="2000"/>
              <a:t>無線區域網路裝置具有調變到無線電波的特定頻率的發射機和接收機進行通訊。然後將範圍分割成較小的範圍，稱為頻道：</a:t>
            </a:r>
            <a:r>
              <a:rPr lang="en-US" altLang="zh-TW" sz="2000"/>
              <a:t>DSSS</a:t>
            </a:r>
            <a:r>
              <a:rPr lang="zh-TW" altLang="en-US" sz="2000"/>
              <a:t>、</a:t>
            </a:r>
            <a:r>
              <a:rPr lang="en-US" altLang="zh-TW" sz="2000"/>
              <a:t>FHSS </a:t>
            </a:r>
            <a:r>
              <a:rPr lang="zh-TW" altLang="en-US" sz="2000"/>
              <a:t>和 </a:t>
            </a:r>
            <a:r>
              <a:rPr lang="en-US" altLang="zh-TW" sz="2000"/>
              <a:t>OFDM</a:t>
            </a:r>
            <a:r>
              <a:rPr lang="zh-TW" altLang="en-US" sz="2000"/>
              <a:t>。 </a:t>
            </a:r>
          </a:p>
          <a:p>
            <a:pPr marL="115884" indent="-285743">
              <a:spcBef>
                <a:spcPct val="0"/>
              </a:spcBef>
              <a:spcAft>
                <a:spcPct val="0"/>
              </a:spcAft>
              <a:buFont typeface="Arial" panose="020b0604020202020204" pitchFamily="34" charset="0"/>
              <a:buChar char="•"/>
            </a:pPr>
            <a:r>
              <a:rPr lang="en-US" altLang="zh-TW" sz="2000"/>
              <a:t>802.11b/g/n </a:t>
            </a:r>
            <a:r>
              <a:rPr lang="zh-TW" altLang="en-US" sz="2000"/>
              <a:t>標準以 </a:t>
            </a:r>
            <a:r>
              <a:rPr lang="en-US" altLang="zh-TW" sz="2000"/>
              <a:t>2.4 GHz </a:t>
            </a:r>
            <a:r>
              <a:rPr lang="zh-TW" altLang="en-US" sz="2000"/>
              <a:t>至 </a:t>
            </a:r>
            <a:r>
              <a:rPr lang="en-US" altLang="zh-TW" sz="2000"/>
              <a:t>2.5  GHz </a:t>
            </a:r>
            <a:r>
              <a:rPr lang="zh-TW" altLang="en-US" sz="2000"/>
              <a:t>頻譜運作。</a:t>
            </a:r>
            <a:r>
              <a:rPr lang="en-US" altLang="zh-TW" sz="2000"/>
              <a:t>2.4 GHz </a:t>
            </a:r>
            <a:r>
              <a:rPr lang="zh-TW" altLang="en-US" sz="2000"/>
              <a:t>頻帶被細分為多個頻道。每個信道被分配 </a:t>
            </a:r>
            <a:r>
              <a:rPr lang="en-US" altLang="zh-TW" sz="2000"/>
              <a:t>22 MHz </a:t>
            </a:r>
            <a:r>
              <a:rPr lang="zh-TW" altLang="en-US" sz="2000"/>
              <a:t>頻寬，並用 </a:t>
            </a:r>
            <a:r>
              <a:rPr lang="en-US" altLang="zh-TW" sz="2000"/>
              <a:t>5 MHz </a:t>
            </a:r>
            <a:r>
              <a:rPr lang="zh-TW" altLang="en-US" sz="2000"/>
              <a:t>與下一個頻道分離。</a:t>
            </a:r>
          </a:p>
          <a:p>
            <a:pPr marL="115884" indent="-285743">
              <a:spcBef>
                <a:spcPct val="0"/>
              </a:spcBef>
              <a:spcAft>
                <a:spcPct val="0"/>
              </a:spcAft>
              <a:buFont typeface="Arial" panose="020b0604020202020204" pitchFamily="34" charset="0"/>
              <a:buChar char="•"/>
            </a:pPr>
            <a:r>
              <a:rPr lang="zh-TW" altLang="en-US" sz="2000"/>
              <a:t>無線網路容易受到威脅，包括：資料攔截、無線入侵者、</a:t>
            </a:r>
            <a:r>
              <a:rPr lang="en-US" altLang="zh-TW" sz="2000" err="1"/>
              <a:t>DoS </a:t>
            </a:r>
            <a:r>
              <a:rPr lang="zh-TW" altLang="en-US" sz="2000"/>
              <a:t>攻擊和 </a:t>
            </a:r>
            <a:r>
              <a:rPr lang="en-US" altLang="zh-TW" sz="2000"/>
              <a:t>Rogue AP</a:t>
            </a:r>
            <a:r>
              <a:rPr lang="zh-TW" altLang="en-US" sz="2000"/>
              <a:t>。 </a:t>
            </a:r>
          </a:p>
          <a:p>
            <a:pPr marL="115884" indent="-285743">
              <a:spcBef>
                <a:spcPct val="0"/>
              </a:spcBef>
              <a:spcAft>
                <a:spcPct val="0"/>
              </a:spcAft>
              <a:buFont typeface="Arial" panose="020b0604020202020204" pitchFamily="34" charset="0"/>
              <a:buChar char="•"/>
            </a:pPr>
            <a:r>
              <a:rPr lang="zh-TW" altLang="en-US" sz="2000"/>
              <a:t>為了防止無線入侵者和保護資料，大多數路由器和 </a:t>
            </a:r>
            <a:r>
              <a:rPr lang="en-US" altLang="zh-TW" sz="2000"/>
              <a:t>AP </a:t>
            </a:r>
            <a:r>
              <a:rPr lang="zh-TW" altLang="en-US" sz="2000"/>
              <a:t>仍然有兩個早期的安全功能：</a:t>
            </a:r>
            <a:r>
              <a:rPr lang="en-US" altLang="zh-TW" sz="2000"/>
              <a:t>SSID </a:t>
            </a:r>
            <a:r>
              <a:rPr lang="zh-TW" altLang="en-US" sz="2000"/>
              <a:t>隱藏和 </a:t>
            </a:r>
            <a:r>
              <a:rPr lang="en-US" altLang="zh-TW" sz="2000"/>
              <a:t>MAC </a:t>
            </a:r>
            <a:r>
              <a:rPr lang="zh-TW" altLang="en-US" sz="2000"/>
              <a:t>位址過濾。 </a:t>
            </a:r>
          </a:p>
          <a:p>
            <a:pPr marL="115884" indent="-285743">
              <a:spcBef>
                <a:spcPct val="0"/>
              </a:spcBef>
              <a:spcAft>
                <a:spcPct val="0"/>
              </a:spcAft>
              <a:buFont typeface="Arial" panose="020b0604020202020204" pitchFamily="34" charset="0"/>
              <a:buChar char="•"/>
            </a:pPr>
            <a:r>
              <a:rPr lang="zh-TW" altLang="en-US" sz="2000"/>
              <a:t>共用金鑰驗證技術有四種可用：</a:t>
            </a:r>
            <a:r>
              <a:rPr lang="en-US" altLang="zh-TW" sz="2000"/>
              <a:t>WEP</a:t>
            </a:r>
            <a:r>
              <a:rPr lang="zh-TW" altLang="en-US" sz="2000"/>
              <a:t>、</a:t>
            </a:r>
            <a:r>
              <a:rPr lang="en-US" altLang="zh-TW" sz="2000"/>
              <a:t>WPA</a:t>
            </a:r>
            <a:r>
              <a:rPr lang="zh-TW" altLang="en-US" sz="2000"/>
              <a:t>、</a:t>
            </a:r>
            <a:r>
              <a:rPr lang="en-US" altLang="zh-TW" sz="2000"/>
              <a:t>WPA2 </a:t>
            </a:r>
            <a:r>
              <a:rPr lang="zh-TW" altLang="en-US" sz="2000"/>
              <a:t>和 </a:t>
            </a:r>
            <a:r>
              <a:rPr lang="en-US" altLang="zh-TW" sz="2000"/>
              <a:t>WPA3</a:t>
            </a:r>
            <a:r>
              <a:rPr lang="zh-TW" altLang="en-US" sz="2000"/>
              <a:t>。</a:t>
            </a:r>
          </a:p>
          <a:p>
            <a:pPr marL="0">
              <a:spcBef>
                <a:spcPct val="0"/>
              </a:spcBef>
              <a:spcAft>
                <a:spcPct val="0"/>
              </a:spcAft>
            </a:pPr>
            <a:endParaRPr lang="en-US" sz="1400"/>
          </a:p>
        </p:txBody>
      </p:sp>
      <p:sp>
        <p:nvSpPr>
          <p:cNvPr id="3" name="投影片編號版面配置區 2"/>
          <p:cNvSpPr>
            <a:spLocks noGrp="1"/>
          </p:cNvSpPr>
          <p:nvPr>
            <p:ph type="sldNum" sz="quarter" idx="4"/>
          </p:nvPr>
        </p:nvSpPr>
        <p:spPr/>
        <p:txBody>
          <a:bodyPr/>
          <a:lstStyle/>
          <a:p>
            <a:pPr defTabSz="385754">
              <a:defRPr/>
            </a:pPr>
            <a:fld id="{2F5CCB13-0A32-4557-88E9-079F0C330695}" type="slidenum">
              <a:rPr lang="en-US" kern="0" smtClean="0">
                <a:solidFill>
                  <a:srgbClr val="595959"/>
                </a:solidFill>
              </a:rPr>
              <a:pPr defTabSz="385754">
                <a:defRPr/>
              </a:pPr>
              <a:t>872</a:t>
            </a:fld>
            <a:endParaRPr lang="en-US" kern="0">
              <a:solidFill>
                <a:srgbClr val="595959"/>
              </a:solidFill>
            </a:endParaRPr>
          </a:p>
        </p:txBody>
      </p:sp>
    </p:spTree>
    <p:custDataLst>
      <p:tags r:id="rId3"/>
    </p:custDataLst>
    <p:extLst>
      <p:ext uri="{BB962C8B-B14F-4D97-AF65-F5344CB8AC3E}">
        <p14:creationId xmlns:p14="http://schemas.microsoft.com/office/powerpoint/2010/main" val="2544941350"/>
      </p:ext>
    </p:extLst>
  </p:cSld>
  <p:clrMapOvr>
    <a:masterClrMapping/>
  </p:clrMapOvr>
  <p:transition spd="slow">
    <p:wipe/>
  </p:transition>
  <p:timing/>
</p:sld>
</file>

<file path=ppt/slides/slide873.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56321" name="Rectangle 2"/>
          <p:cNvSpPr>
            <a:spLocks noGrp="1" noChangeArrowheads="1"/>
          </p:cNvSpPr>
          <p:nvPr>
            <p:ph type="title"/>
          </p:nvPr>
        </p:nvSpPr>
        <p:spPr>
          <a:xfrm>
            <a:off x="-23450" y="973801"/>
            <a:ext cx="9144000" cy="609056"/>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noAutofit/>
          </a:bodyPr>
          <a:lstStyle/>
          <a:p>
            <a:pPr marL="169859" indent="-169859">
              <a:lnSpc>
                <a:spcPct val="90000"/>
              </a:lnSpc>
              <a:spcAft>
                <a:spcPts val="600"/>
              </a:spcAft>
              <a:buFont typeface="Wingdings" panose="05000000000000000000" pitchFamily="2" charset="2"/>
            </a:pPr>
            <a:r>
              <a:rPr lang="en-US" altLang="zh-TW" sz="2700" smtClean="0">
                <a:solidFill>
                  <a:srgbClr val="004C69"/>
                </a:solidFill>
              </a:rPr>
              <a:t>WLAN </a:t>
            </a:r>
            <a:r>
              <a:rPr lang="zh-TW" altLang="en-US" sz="2700">
                <a:solidFill>
                  <a:srgbClr val="004C69"/>
                </a:solidFill>
              </a:rPr>
              <a:t>概念</a:t>
            </a:r>
            <a:br>
              <a:rPr lang="en-US" sz="2700">
                <a:solidFill>
                  <a:srgbClr val="004C69"/>
                </a:solidFill>
              </a:rPr>
            </a:br>
            <a:r>
              <a:rPr lang="zh-TW" altLang="en-US" sz="2700">
                <a:solidFill>
                  <a:srgbClr val="004C69"/>
                </a:solidFill>
              </a:rPr>
              <a:t>新詞彙和命令</a:t>
            </a:r>
          </a:p>
        </p:txBody>
      </p:sp>
      <p:graphicFrame>
        <p:nvGraphicFramePr>
          <p:cNvPr id="9" name="Table 9">
            <a:extLst>
              <a:ext uri="{FF2B5EF4-FFF2-40B4-BE49-F238E27FC236}">
                <a16:creationId xmlns:a16="http://schemas.microsoft.com/office/drawing/2014/main" id="{F2480B83-AF5E-4A70-B69B-F1E3A8FAC758}"/>
              </a:ext>
            </a:extLst>
          </p:cNvPr>
          <p:cNvGraphicFramePr>
            <a:graphicFrameLocks noGrp="1"/>
          </p:cNvGraphicFramePr>
          <p:nvPr>
            <p:ph idx="1"/>
            <p:extLst/>
          </p:nvPr>
        </p:nvGraphicFramePr>
        <p:xfrm>
          <a:off x="99153" y="1655763"/>
          <a:ext cx="8898797" cy="3749040"/>
        </p:xfrm>
        <a:graphic>
          <a:graphicData uri="http://schemas.openxmlformats.org/drawingml/2006/table">
            <a:tbl>
              <a:tblPr firstRow="1" bandRow="1">
                <a:tableStyleId>{F5AB1C69-6EDB-4FF4-983F-18BD219EF322}</a:tableStyleId>
              </a:tblPr>
              <a:tblGrid>
                <a:gridCol w="4472054">
                  <a:extLst>
                    <a:ext uri="{9D8B030D-6E8A-4147-A177-3AD203B41FA5}">
                      <a16:colId xmlns:a16="http://schemas.microsoft.com/office/drawing/2014/main" val="3270854437"/>
                    </a:ext>
                  </a:extLst>
                </a:gridCol>
                <a:gridCol w="4426743">
                  <a:extLst>
                    <a:ext uri="{9D8B030D-6E8A-4147-A177-3AD203B41FA5}">
                      <a16:colId xmlns:a16="http://schemas.microsoft.com/office/drawing/2014/main" val="1988644124"/>
                    </a:ext>
                  </a:extLst>
                </a:gridCol>
              </a:tblGrid>
              <a:tr h="3749040">
                <a:tc>
                  <a:txBody>
                    <a:bodyPr vert="horz" wrap="square"/>
                    <a:lstStyle/>
                    <a:p>
                      <a:pPr marL="285750" indent="-285750" rtl="0">
                        <a:buFont typeface="Arial" panose="020b0604020202020204" pitchFamily="34" charset="0"/>
                        <a:buChar char="•"/>
                      </a:pPr>
                      <a:r>
                        <a:rPr lang="zh-TW" sz="1200" b="0">
                          <a:solidFill>
                            <a:srgbClr val="000000"/>
                          </a:solidFill>
                          <a:latin typeface="標楷體" pitchFamily="65" charset="-120"/>
                          <a:ea typeface="標楷體" panose="03000509000000000000" pitchFamily="65" charset="-120"/>
                        </a:rPr>
                        <a:t>WPAN</a:t>
                      </a:r>
                    </a:p>
                    <a:p>
                      <a:pPr marL="285750" indent="-285750" rtl="0">
                        <a:buFont typeface="Arial" panose="020b0604020202020204" pitchFamily="34" charset="0"/>
                        <a:buChar char="•"/>
                      </a:pPr>
                      <a:r>
                        <a:rPr lang="zh-TW" sz="1200" b="0">
                          <a:solidFill>
                            <a:srgbClr val="000000"/>
                          </a:solidFill>
                          <a:latin typeface="標楷體" pitchFamily="65" charset="-120"/>
                          <a:ea typeface="標楷體" panose="03000509000000000000" pitchFamily="65" charset="-120"/>
                        </a:rPr>
                        <a:t>WLAN</a:t>
                      </a:r>
                    </a:p>
                    <a:p>
                      <a:pPr marL="285750" indent="-285750" rtl="0">
                        <a:buFont typeface="Arial" panose="020b0604020202020204" pitchFamily="34" charset="0"/>
                        <a:buChar char="•"/>
                      </a:pPr>
                      <a:r>
                        <a:rPr lang="zh-TW" sz="1200" b="0">
                          <a:solidFill>
                            <a:srgbClr val="000000"/>
                          </a:solidFill>
                          <a:latin typeface="標楷體" pitchFamily="65" charset="-120"/>
                          <a:ea typeface="標楷體" panose="03000509000000000000" pitchFamily="65" charset="-120"/>
                        </a:rPr>
                        <a:t>WMAN</a:t>
                      </a:r>
                    </a:p>
                    <a:p>
                      <a:pPr marL="285750" indent="-285750" rtl="0">
                        <a:buFont typeface="Arial" panose="020b0604020202020204" pitchFamily="34" charset="0"/>
                        <a:buChar char="•"/>
                      </a:pPr>
                      <a:r>
                        <a:rPr lang="zh-TW" sz="1200" b="0">
                          <a:solidFill>
                            <a:srgbClr val="000000"/>
                          </a:solidFill>
                          <a:latin typeface="標楷體" pitchFamily="65" charset="-120"/>
                          <a:ea typeface="標楷體" panose="03000509000000000000" pitchFamily="65" charset="-120"/>
                        </a:rPr>
                        <a:t>WWAN</a:t>
                      </a:r>
                    </a:p>
                    <a:p>
                      <a:pPr marL="285750" indent="-285750" rtl="0">
                        <a:buFont typeface="Arial" panose="020b0604020202020204" pitchFamily="34" charset="0"/>
                        <a:buChar char="•"/>
                      </a:pPr>
                      <a:r>
                        <a:rPr lang="zh-TW" sz="1200" b="0">
                          <a:solidFill>
                            <a:srgbClr val="000000"/>
                          </a:solidFill>
                          <a:latin typeface="標楷體" pitchFamily="65" charset="-120"/>
                          <a:ea typeface="標楷體" panose="03000509000000000000" pitchFamily="65" charset="-120"/>
                        </a:rPr>
                        <a:t>藍牙</a:t>
                      </a:r>
                    </a:p>
                    <a:p>
                      <a:pPr marL="285750" indent="-285750" rtl="0">
                        <a:buFont typeface="Arial" panose="020b0604020202020204" pitchFamily="34" charset="0"/>
                        <a:buChar char="•"/>
                      </a:pPr>
                      <a:r>
                        <a:rPr lang="zh-TW" sz="1200" b="0">
                          <a:solidFill>
                            <a:srgbClr val="000000"/>
                          </a:solidFill>
                          <a:latin typeface="標楷體" pitchFamily="65" charset="-120"/>
                          <a:ea typeface="標楷體" panose="03000509000000000000" pitchFamily="65" charset="-120"/>
                        </a:rPr>
                        <a:t>802.11</a:t>
                      </a:r>
                    </a:p>
                    <a:p>
                      <a:pPr marL="285750" indent="-285750" rtl="0">
                        <a:buFont typeface="Arial" panose="020b0604020202020204" pitchFamily="34" charset="0"/>
                        <a:buChar char="•"/>
                      </a:pPr>
                      <a:r>
                        <a:rPr lang="zh-TW" sz="1200" b="0">
                          <a:solidFill>
                            <a:srgbClr val="000000"/>
                          </a:solidFill>
                          <a:latin typeface="標楷體" pitchFamily="65" charset="-120"/>
                          <a:ea typeface="標楷體" panose="03000509000000000000" pitchFamily="65" charset="-120"/>
                        </a:rPr>
                        <a:t>電磁頻譜</a:t>
                      </a:r>
                    </a:p>
                    <a:p>
                      <a:pPr marL="285750" indent="-285750" rtl="0">
                        <a:buFont typeface="Arial" panose="020b0604020202020204" pitchFamily="34" charset="0"/>
                        <a:buChar char="•"/>
                      </a:pPr>
                      <a:r>
                        <a:rPr lang="zh-TW" sz="1200" b="0">
                          <a:solidFill>
                            <a:srgbClr val="000000"/>
                          </a:solidFill>
                          <a:latin typeface="標楷體" pitchFamily="65" charset="-120"/>
                          <a:ea typeface="標楷體" panose="03000509000000000000" pitchFamily="65" charset="-120"/>
                        </a:rPr>
                        <a:t>ITU</a:t>
                      </a:r>
                    </a:p>
                    <a:p>
                      <a:pPr marL="285750" indent="-285750" rtl="0">
                        <a:buFont typeface="Arial" panose="020b0604020202020204" pitchFamily="34" charset="0"/>
                        <a:buChar char="•"/>
                      </a:pPr>
                      <a:r>
                        <a:rPr lang="zh-TW" sz="1200" b="0">
                          <a:solidFill>
                            <a:srgbClr val="000000"/>
                          </a:solidFill>
                          <a:latin typeface="標楷體" pitchFamily="65" charset="-120"/>
                          <a:ea typeface="標楷體" panose="03000509000000000000" pitchFamily="65" charset="-120"/>
                        </a:rPr>
                        <a:t>IEEE</a:t>
                      </a:r>
                    </a:p>
                    <a:p>
                      <a:pPr marL="285750" indent="-285750" rtl="0">
                        <a:buFont typeface="Arial" panose="020b0604020202020204" pitchFamily="34" charset="0"/>
                        <a:buChar char="•"/>
                      </a:pPr>
                      <a:r>
                        <a:rPr lang="zh-TW" sz="1200" b="0">
                          <a:solidFill>
                            <a:srgbClr val="000000"/>
                          </a:solidFill>
                          <a:latin typeface="標楷體" pitchFamily="65" charset="-120"/>
                          <a:ea typeface="標楷體" panose="03000509000000000000" pitchFamily="65" charset="-120"/>
                        </a:rPr>
                        <a:t>輕量型 AP (LAP)</a:t>
                      </a:r>
                    </a:p>
                    <a:p>
                      <a:pPr marL="285750" indent="-285750" rtl="0">
                        <a:buFont typeface="Arial" panose="020b0604020202020204" pitchFamily="34" charset="0"/>
                        <a:buChar char="•"/>
                      </a:pPr>
                      <a:r>
                        <a:rPr lang="zh-TW" sz="1200" b="0">
                          <a:solidFill>
                            <a:srgbClr val="000000"/>
                          </a:solidFill>
                          <a:latin typeface="標楷體" pitchFamily="65" charset="-120"/>
                          <a:ea typeface="標楷體" panose="03000509000000000000" pitchFamily="65" charset="-120"/>
                        </a:rPr>
                        <a:t>輕量接入點協定(LWAPP)</a:t>
                      </a:r>
                    </a:p>
                    <a:p>
                      <a:pPr marL="285750" indent="-285750" rtl="0">
                        <a:buFont typeface="Arial" panose="020b0604020202020204" pitchFamily="34" charset="0"/>
                        <a:buChar char="•"/>
                      </a:pPr>
                      <a:r>
                        <a:rPr lang="zh-TW" sz="1200" b="0">
                          <a:solidFill>
                            <a:srgbClr val="000000"/>
                          </a:solidFill>
                          <a:latin typeface="標楷體" pitchFamily="65" charset="-120"/>
                          <a:ea typeface="標楷體" panose="03000509000000000000" pitchFamily="65" charset="-120"/>
                        </a:rPr>
                        <a:t>無線區域網路控制器 (WLAC)</a:t>
                      </a:r>
                    </a:p>
                    <a:p>
                      <a:pPr marL="285750" indent="-285750" rtl="0">
                        <a:buFont typeface="Arial" panose="020b0604020202020204" pitchFamily="34" charset="0"/>
                        <a:buChar char="•"/>
                      </a:pPr>
                      <a:r>
                        <a:rPr lang="zh-TW" sz="1200" b="0">
                          <a:solidFill>
                            <a:srgbClr val="000000"/>
                          </a:solidFill>
                          <a:latin typeface="標楷體" pitchFamily="65" charset="-120"/>
                          <a:ea typeface="標楷體" panose="03000509000000000000" pitchFamily="65" charset="-120"/>
                        </a:rPr>
                        <a:t>SSID</a:t>
                      </a:r>
                    </a:p>
                    <a:p>
                      <a:pPr marL="285750" indent="-285750" rtl="0">
                        <a:buFont typeface="Arial" panose="020b0604020202020204" pitchFamily="34" charset="0"/>
                        <a:buChar char="•"/>
                      </a:pPr>
                      <a:r>
                        <a:rPr lang="zh-TW" sz="1200" b="0">
                          <a:solidFill>
                            <a:srgbClr val="000000"/>
                          </a:solidFill>
                          <a:latin typeface="標楷體" pitchFamily="65" charset="-120"/>
                          <a:ea typeface="標楷體" panose="03000509000000000000" pitchFamily="65" charset="-120"/>
                        </a:rPr>
                        <a:t>自主 APs</a:t>
                      </a:r>
                    </a:p>
                    <a:p>
                      <a:pPr marL="285750" indent="-285750" rtl="0">
                        <a:buFont typeface="Arial" panose="020b0604020202020204" pitchFamily="34" charset="0"/>
                        <a:buChar char="•"/>
                      </a:pPr>
                      <a:r>
                        <a:rPr lang="zh-TW" sz="1200" b="0">
                          <a:solidFill>
                            <a:srgbClr val="000000"/>
                          </a:solidFill>
                          <a:latin typeface="標楷體" pitchFamily="65" charset="-120"/>
                          <a:ea typeface="標楷體" panose="03000509000000000000" pitchFamily="65" charset="-120"/>
                        </a:rPr>
                        <a:t>以控制器為基礎的 AP</a:t>
                      </a:r>
                    </a:p>
                    <a:p>
                      <a:pPr marL="285750" marR="0" lvl="0" indent="-285750" algn="l" defTabSz="685777" rtl="0" eaLnBrk="1" fontAlgn="auto" latinLnBrk="0" hangingPunct="1">
                        <a:lnSpc>
                          <a:spcPct val="100000"/>
                        </a:lnSpc>
                        <a:spcBef>
                          <a:spcPct val="0"/>
                        </a:spcBef>
                        <a:spcAft>
                          <a:spcPct val="0"/>
                        </a:spcAft>
                        <a:buClrTx/>
                        <a:buSzTx/>
                        <a:buFont typeface="Arial" panose="020b0604020202020204" pitchFamily="34" charset="0"/>
                        <a:buChar char="•"/>
                        <a:defRPr/>
                      </a:pPr>
                      <a:r>
                        <a:rPr lang="zh-TW" sz="1200" b="0">
                          <a:solidFill>
                            <a:srgbClr val="000000"/>
                          </a:solidFill>
                          <a:latin typeface="標楷體" pitchFamily="65" charset="-120"/>
                          <a:ea typeface="標楷體" panose="03000509000000000000" pitchFamily="65" charset="-120"/>
                        </a:rPr>
                        <a:t>全向型天線</a:t>
                      </a:r>
                    </a:p>
                    <a:p>
                      <a:pPr marL="285750" marR="0" lvl="0" indent="-285750" algn="l" defTabSz="685777" rtl="0" eaLnBrk="1" fontAlgn="auto" latinLnBrk="0" hangingPunct="1">
                        <a:lnSpc>
                          <a:spcPct val="100000"/>
                        </a:lnSpc>
                        <a:spcBef>
                          <a:spcPct val="0"/>
                        </a:spcBef>
                        <a:spcAft>
                          <a:spcPct val="0"/>
                        </a:spcAft>
                        <a:buClrTx/>
                        <a:buSzTx/>
                        <a:buFont typeface="Arial" panose="020b0604020202020204" pitchFamily="34" charset="0"/>
                        <a:buChar char="•"/>
                        <a:defRPr/>
                      </a:pPr>
                      <a:r>
                        <a:rPr lang="zh-TW" sz="1200" b="0">
                          <a:solidFill>
                            <a:srgbClr val="000000"/>
                          </a:solidFill>
                          <a:latin typeface="標楷體" pitchFamily="65" charset="-120"/>
                          <a:ea typeface="標楷體" panose="03000509000000000000" pitchFamily="65" charset="-120"/>
                        </a:rPr>
                        <a:t>指向型天線</a:t>
                      </a:r>
                    </a:p>
                    <a:p>
                      <a:pPr marL="285750" marR="0" lvl="0" indent="-285750" algn="l" defTabSz="685777" rtl="0" eaLnBrk="1" fontAlgn="auto" latinLnBrk="0" hangingPunct="1">
                        <a:lnSpc>
                          <a:spcPct val="100000"/>
                        </a:lnSpc>
                        <a:spcBef>
                          <a:spcPct val="0"/>
                        </a:spcBef>
                        <a:spcAft>
                          <a:spcPct val="0"/>
                        </a:spcAft>
                        <a:buClrTx/>
                        <a:buSzTx/>
                        <a:buFont typeface="Arial" panose="020b0604020202020204" pitchFamily="34" charset="0"/>
                        <a:buChar char="•"/>
                        <a:defRPr/>
                      </a:pPr>
                      <a:r>
                        <a:rPr lang="zh-TW" sz="1200" b="0">
                          <a:solidFill>
                            <a:srgbClr val="000000"/>
                          </a:solidFill>
                          <a:latin typeface="標楷體" pitchFamily="65" charset="-120"/>
                          <a:ea typeface="標楷體" panose="03000509000000000000" pitchFamily="65" charset="-120"/>
                        </a:rPr>
                        <a:t>MIMO 天線</a:t>
                      </a:r>
                    </a:p>
                    <a:p>
                      <a:pPr marL="285750" marR="0" lvl="0" indent="-285750" algn="l" defTabSz="685777" rtl="0" eaLnBrk="1" fontAlgn="auto" latinLnBrk="0" hangingPunct="1">
                        <a:lnSpc>
                          <a:spcPct val="100000"/>
                        </a:lnSpc>
                        <a:spcBef>
                          <a:spcPct val="0"/>
                        </a:spcBef>
                        <a:spcAft>
                          <a:spcPct val="0"/>
                        </a:spcAft>
                        <a:buClrTx/>
                        <a:buSzTx/>
                        <a:buFont typeface="Arial" panose="020b0604020202020204" pitchFamily="34" charset="0"/>
                        <a:buChar char="•"/>
                        <a:defRPr/>
                      </a:pPr>
                      <a:r>
                        <a:rPr lang="zh-TW" sz="1200" b="0">
                          <a:solidFill>
                            <a:srgbClr val="000000"/>
                          </a:solidFill>
                          <a:latin typeface="標楷體" pitchFamily="65" charset="-120"/>
                          <a:ea typeface="標楷體" panose="03000509000000000000" pitchFamily="65" charset="-120"/>
                        </a:rPr>
                        <a:t>隨機操作模式</a:t>
                      </a:r>
                    </a:p>
                    <a:p>
                      <a:pPr marL="285750" marR="0" lvl="0" indent="-285750" algn="l" defTabSz="685777" rtl="0" eaLnBrk="1" fontAlgn="auto" latinLnBrk="0" hangingPunct="1">
                        <a:lnSpc>
                          <a:spcPct val="100000"/>
                        </a:lnSpc>
                        <a:spcBef>
                          <a:spcPct val="0"/>
                        </a:spcBef>
                        <a:spcAft>
                          <a:spcPct val="0"/>
                        </a:spcAft>
                        <a:buClrTx/>
                        <a:buSzTx/>
                        <a:buFont typeface="Arial" panose="020b0604020202020204" pitchFamily="34" charset="0"/>
                        <a:buChar char="•"/>
                        <a:defRPr/>
                      </a:pPr>
                      <a:r>
                        <a:rPr lang="zh-TW" sz="1200" b="0">
                          <a:solidFill>
                            <a:srgbClr val="000000"/>
                          </a:solidFill>
                          <a:latin typeface="標楷體" pitchFamily="65" charset="-120"/>
                          <a:ea typeface="標楷體" panose="03000509000000000000" pitchFamily="65" charset="-120"/>
                        </a:rPr>
                        <a:t>基礎架構模式</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vert="horz" wrap="square"/>
                    <a:lstStyle/>
                    <a:p>
                      <a:pPr marL="285750" marR="0" lvl="0" indent="-285750" algn="l" defTabSz="685777" rtl="0" eaLnBrk="1" fontAlgn="auto" latinLnBrk="0" hangingPunct="1">
                        <a:lnSpc>
                          <a:spcPct val="100000"/>
                        </a:lnSpc>
                        <a:spcBef>
                          <a:spcPct val="0"/>
                        </a:spcBef>
                        <a:spcAft>
                          <a:spcPct val="0"/>
                        </a:spcAft>
                        <a:buClrTx/>
                        <a:buSzTx/>
                        <a:buFont typeface="Arial" panose="020b0604020202020204" pitchFamily="34" charset="0"/>
                        <a:buChar char="•"/>
                        <a:defRPr/>
                      </a:pPr>
                      <a:r>
                        <a:rPr lang="zh-TW" sz="1200" b="0">
                          <a:solidFill>
                            <a:srgbClr val="000000"/>
                          </a:solidFill>
                          <a:latin typeface="標楷體" pitchFamily="65" charset="-120"/>
                          <a:ea typeface="標楷體" panose="03000509000000000000" pitchFamily="65" charset="-120"/>
                        </a:rPr>
                        <a:t>共用(Tethering)</a:t>
                      </a:r>
                    </a:p>
                    <a:p>
                      <a:pPr marL="285750" marR="0" lvl="0" indent="-285750" algn="l" defTabSz="685777" rtl="0" eaLnBrk="1" fontAlgn="auto" latinLnBrk="0" hangingPunct="1">
                        <a:lnSpc>
                          <a:spcPct val="100000"/>
                        </a:lnSpc>
                        <a:spcBef>
                          <a:spcPct val="0"/>
                        </a:spcBef>
                        <a:spcAft>
                          <a:spcPct val="0"/>
                        </a:spcAft>
                        <a:buClrTx/>
                        <a:buSzTx/>
                        <a:buFont typeface="Arial" panose="020b0604020202020204" pitchFamily="34" charset="0"/>
                        <a:buChar char="•"/>
                        <a:defRPr/>
                      </a:pPr>
                      <a:r>
                        <a:rPr lang="zh-TW" sz="1200" b="0">
                          <a:solidFill>
                            <a:srgbClr val="000000"/>
                          </a:solidFill>
                          <a:latin typeface="標楷體" pitchFamily="65" charset="-120"/>
                          <a:ea typeface="標楷體" panose="03000509000000000000" pitchFamily="65" charset="-120"/>
                        </a:rPr>
                        <a:t>基本服務集 (BSS)</a:t>
                      </a:r>
                    </a:p>
                    <a:p>
                      <a:pPr marL="285750" marR="0" lvl="0" indent="-285750" algn="l" defTabSz="685777" rtl="0" eaLnBrk="1" fontAlgn="auto" latinLnBrk="0" hangingPunct="1">
                        <a:lnSpc>
                          <a:spcPct val="100000"/>
                        </a:lnSpc>
                        <a:spcBef>
                          <a:spcPct val="0"/>
                        </a:spcBef>
                        <a:spcAft>
                          <a:spcPct val="0"/>
                        </a:spcAft>
                        <a:buClrTx/>
                        <a:buSzTx/>
                        <a:buFont typeface="Arial" panose="020b0604020202020204" pitchFamily="34" charset="0"/>
                        <a:buChar char="•"/>
                        <a:defRPr/>
                      </a:pPr>
                      <a:r>
                        <a:rPr lang="zh-TW" sz="1200" b="0">
                          <a:solidFill>
                            <a:srgbClr val="000000"/>
                          </a:solidFill>
                          <a:latin typeface="標楷體" pitchFamily="65" charset="-120"/>
                          <a:ea typeface="標楷體" panose="03000509000000000000" pitchFamily="65" charset="-120"/>
                        </a:rPr>
                        <a:t>擴展服務集 (ESS)</a:t>
                      </a:r>
                    </a:p>
                    <a:p>
                      <a:pPr marL="285750" marR="0" lvl="0" indent="-285750" algn="l" defTabSz="685777" rtl="0" eaLnBrk="1" fontAlgn="auto" latinLnBrk="0" hangingPunct="1">
                        <a:lnSpc>
                          <a:spcPct val="100000"/>
                        </a:lnSpc>
                        <a:spcBef>
                          <a:spcPct val="0"/>
                        </a:spcBef>
                        <a:spcAft>
                          <a:spcPct val="0"/>
                        </a:spcAft>
                        <a:buClrTx/>
                        <a:buSzTx/>
                        <a:buFont typeface="Arial" panose="020b0604020202020204" pitchFamily="34" charset="0"/>
                        <a:buChar char="•"/>
                        <a:defRPr/>
                      </a:pPr>
                      <a:r>
                        <a:rPr lang="zh-TW" sz="1200" b="0">
                          <a:solidFill>
                            <a:srgbClr val="000000"/>
                          </a:solidFill>
                          <a:latin typeface="標楷體" pitchFamily="65" charset="-120"/>
                          <a:ea typeface="標楷體" panose="03000509000000000000" pitchFamily="65" charset="-120"/>
                        </a:rPr>
                        <a:t>控制及佈建無線存取器 (CAPWAP) 協定</a:t>
                      </a:r>
                    </a:p>
                    <a:p>
                      <a:pPr marL="285750" marR="0" lvl="0" indent="-285750" algn="l" defTabSz="685777" rtl="0" eaLnBrk="1" fontAlgn="auto" latinLnBrk="0" hangingPunct="1">
                        <a:lnSpc>
                          <a:spcPct val="100000"/>
                        </a:lnSpc>
                        <a:spcBef>
                          <a:spcPct val="0"/>
                        </a:spcBef>
                        <a:spcAft>
                          <a:spcPct val="0"/>
                        </a:spcAft>
                        <a:buClrTx/>
                        <a:buSzTx/>
                        <a:buFont typeface="Arial" panose="020b0604020202020204" pitchFamily="34" charset="0"/>
                        <a:buChar char="•"/>
                        <a:defRPr/>
                      </a:pPr>
                      <a:r>
                        <a:rPr lang="zh-TW" sz="1200" b="0">
                          <a:solidFill>
                            <a:srgbClr val="000000"/>
                          </a:solidFill>
                          <a:latin typeface="標楷體" pitchFamily="65" charset="-120"/>
                          <a:ea typeface="標楷體" panose="03000509000000000000" pitchFamily="65" charset="-120"/>
                        </a:rPr>
                        <a:t>資料包傳輸層安全(DTLS)</a:t>
                      </a:r>
                    </a:p>
                    <a:p>
                      <a:pPr marL="285750" marR="0" lvl="0" indent="-285750" algn="l" defTabSz="685777" rtl="0" eaLnBrk="1" fontAlgn="auto" latinLnBrk="0" hangingPunct="1">
                        <a:lnSpc>
                          <a:spcPct val="100000"/>
                        </a:lnSpc>
                        <a:spcBef>
                          <a:spcPct val="0"/>
                        </a:spcBef>
                        <a:spcAft>
                          <a:spcPct val="0"/>
                        </a:spcAft>
                        <a:buClrTx/>
                        <a:buSzTx/>
                        <a:buFont typeface="Arial" panose="020b0604020202020204" pitchFamily="34" charset="0"/>
                        <a:buChar char="•"/>
                        <a:defRPr/>
                      </a:pPr>
                      <a:r>
                        <a:rPr lang="zh-TW" sz="1200" b="0">
                          <a:solidFill>
                            <a:srgbClr val="000000"/>
                          </a:solidFill>
                          <a:latin typeface="標楷體" pitchFamily="65" charset="-120"/>
                          <a:ea typeface="標楷體" panose="03000509000000000000" pitchFamily="65" charset="-120"/>
                        </a:rPr>
                        <a:t>彈性連線(FlexConnect)</a:t>
                      </a:r>
                    </a:p>
                    <a:p>
                      <a:pPr marL="285750" marR="0" lvl="0" indent="-285750" algn="l" defTabSz="685777" rtl="0" eaLnBrk="1" fontAlgn="auto" latinLnBrk="0" hangingPunct="1">
                        <a:lnSpc>
                          <a:spcPct val="100000"/>
                        </a:lnSpc>
                        <a:spcBef>
                          <a:spcPct val="0"/>
                        </a:spcBef>
                        <a:spcAft>
                          <a:spcPct val="0"/>
                        </a:spcAft>
                        <a:buClrTx/>
                        <a:buSzTx/>
                        <a:buFont typeface="Arial" panose="020b0604020202020204" pitchFamily="34" charset="0"/>
                        <a:buChar char="•"/>
                        <a:defRPr/>
                      </a:pPr>
                      <a:r>
                        <a:rPr lang="zh-TW" sz="1200" b="0">
                          <a:solidFill>
                            <a:srgbClr val="000000"/>
                          </a:solidFill>
                          <a:latin typeface="標楷體" pitchFamily="65" charset="-120"/>
                          <a:ea typeface="標楷體" panose="03000509000000000000" pitchFamily="65" charset="-120"/>
                        </a:rPr>
                        <a:t>直接序列展頻 (DSSS)。</a:t>
                      </a:r>
                    </a:p>
                    <a:p>
                      <a:pPr marL="285750" marR="0" lvl="0" indent="-285750" algn="l" defTabSz="685777" rtl="0" eaLnBrk="1" fontAlgn="auto" latinLnBrk="0" hangingPunct="1">
                        <a:lnSpc>
                          <a:spcPct val="100000"/>
                        </a:lnSpc>
                        <a:spcBef>
                          <a:spcPct val="0"/>
                        </a:spcBef>
                        <a:spcAft>
                          <a:spcPct val="0"/>
                        </a:spcAft>
                        <a:buClrTx/>
                        <a:buSzTx/>
                        <a:buFont typeface="Arial" panose="020b0604020202020204" pitchFamily="34" charset="0"/>
                        <a:buChar char="•"/>
                        <a:defRPr/>
                      </a:pPr>
                      <a:r>
                        <a:rPr lang="zh-TW" sz="1200" b="0">
                          <a:solidFill>
                            <a:srgbClr val="000000"/>
                          </a:solidFill>
                          <a:latin typeface="標楷體" pitchFamily="65" charset="-120"/>
                          <a:ea typeface="標楷體" panose="03000509000000000000" pitchFamily="65" charset="-120"/>
                        </a:rPr>
                        <a:t>跳頻展頻 (FHSS)</a:t>
                      </a:r>
                    </a:p>
                    <a:p>
                      <a:pPr marL="285750" marR="0" lvl="0" indent="-285750" algn="l" defTabSz="685777" rtl="0" eaLnBrk="1" fontAlgn="auto" latinLnBrk="0" hangingPunct="1">
                        <a:lnSpc>
                          <a:spcPct val="100000"/>
                        </a:lnSpc>
                        <a:spcBef>
                          <a:spcPct val="0"/>
                        </a:spcBef>
                        <a:spcAft>
                          <a:spcPct val="0"/>
                        </a:spcAft>
                        <a:buClrTx/>
                        <a:buSzTx/>
                        <a:buFont typeface="Arial" panose="020b0604020202020204" pitchFamily="34" charset="0"/>
                        <a:buChar char="•"/>
                        <a:defRPr/>
                      </a:pPr>
                      <a:r>
                        <a:rPr lang="zh-TW" sz="1200" b="0">
                          <a:solidFill>
                            <a:srgbClr val="000000"/>
                          </a:solidFill>
                          <a:latin typeface="標楷體" pitchFamily="65" charset="-120"/>
                          <a:ea typeface="標楷體" panose="03000509000000000000" pitchFamily="65" charset="-120"/>
                        </a:rPr>
                        <a:t>正交頻分多工 (OFDM)</a:t>
                      </a:r>
                    </a:p>
                    <a:p>
                      <a:pPr marL="285750" marR="0" lvl="0" indent="-285750" algn="l" defTabSz="685777" rtl="0" eaLnBrk="1" fontAlgn="auto" latinLnBrk="0" hangingPunct="1">
                        <a:lnSpc>
                          <a:spcPct val="100000"/>
                        </a:lnSpc>
                        <a:spcBef>
                          <a:spcPct val="0"/>
                        </a:spcBef>
                        <a:spcAft>
                          <a:spcPct val="0"/>
                        </a:spcAft>
                        <a:buClrTx/>
                        <a:buSzTx/>
                        <a:buFont typeface="Arial" panose="020b0604020202020204" pitchFamily="34" charset="0"/>
                        <a:buChar char="•"/>
                        <a:defRPr/>
                      </a:pPr>
                      <a:r>
                        <a:rPr lang="zh-TW" sz="1200" b="0">
                          <a:solidFill>
                            <a:srgbClr val="000000"/>
                          </a:solidFill>
                          <a:latin typeface="標楷體" pitchFamily="65" charset="-120"/>
                          <a:ea typeface="標楷體" panose="03000509000000000000" pitchFamily="65" charset="-120"/>
                        </a:rPr>
                        <a:t>有線等效隱密性(WEP)</a:t>
                      </a:r>
                    </a:p>
                    <a:p>
                      <a:pPr marL="285750" marR="0" lvl="0" indent="-285750" algn="l" defTabSz="685777" rtl="0" eaLnBrk="1" fontAlgn="auto" latinLnBrk="0" hangingPunct="1">
                        <a:lnSpc>
                          <a:spcPct val="100000"/>
                        </a:lnSpc>
                        <a:spcBef>
                          <a:spcPct val="0"/>
                        </a:spcBef>
                        <a:spcAft>
                          <a:spcPct val="0"/>
                        </a:spcAft>
                        <a:buClrTx/>
                        <a:buSzTx/>
                        <a:buFont typeface="Arial" panose="020b0604020202020204" pitchFamily="34" charset="0"/>
                        <a:buChar char="•"/>
                        <a:defRPr/>
                      </a:pPr>
                      <a:r>
                        <a:rPr lang="zh-TW" sz="1200" b="0">
                          <a:solidFill>
                            <a:srgbClr val="000000"/>
                          </a:solidFill>
                          <a:latin typeface="標楷體" pitchFamily="65" charset="-120"/>
                          <a:ea typeface="標楷體" panose="03000509000000000000" pitchFamily="65" charset="-120"/>
                        </a:rPr>
                        <a:t>Wi-Fi 保護存取 (WPA)</a:t>
                      </a:r>
                    </a:p>
                    <a:p>
                      <a:pPr marL="285750" marR="0" lvl="0" indent="-285750" algn="l" defTabSz="685777" rtl="0" eaLnBrk="1" fontAlgn="auto" latinLnBrk="0" hangingPunct="1">
                        <a:lnSpc>
                          <a:spcPct val="100000"/>
                        </a:lnSpc>
                        <a:spcBef>
                          <a:spcPct val="0"/>
                        </a:spcBef>
                        <a:spcAft>
                          <a:spcPct val="0"/>
                        </a:spcAft>
                        <a:buClrTx/>
                        <a:buSzTx/>
                        <a:buFont typeface="Arial" panose="020b0604020202020204" pitchFamily="34" charset="0"/>
                        <a:buChar char="•"/>
                        <a:defRPr/>
                      </a:pPr>
                      <a:r>
                        <a:rPr lang="zh-TW" sz="1200" b="0">
                          <a:solidFill>
                            <a:srgbClr val="000000"/>
                          </a:solidFill>
                          <a:latin typeface="標楷體" pitchFamily="65" charset="-120"/>
                          <a:ea typeface="標楷體" panose="03000509000000000000" pitchFamily="65" charset="-120"/>
                        </a:rPr>
                        <a:t>WPA2</a:t>
                      </a:r>
                    </a:p>
                    <a:p>
                      <a:pPr marL="285750" marR="0" lvl="0" indent="-285750" algn="l" defTabSz="685777" rtl="0" eaLnBrk="1" fontAlgn="auto" latinLnBrk="0" hangingPunct="1">
                        <a:lnSpc>
                          <a:spcPct val="100000"/>
                        </a:lnSpc>
                        <a:spcBef>
                          <a:spcPct val="0"/>
                        </a:spcBef>
                        <a:spcAft>
                          <a:spcPct val="0"/>
                        </a:spcAft>
                        <a:buClrTx/>
                        <a:buSzTx/>
                        <a:buFont typeface="Arial" panose="020b0604020202020204" pitchFamily="34" charset="0"/>
                        <a:buChar char="•"/>
                        <a:defRPr/>
                      </a:pPr>
                      <a:r>
                        <a:rPr lang="zh-TW" sz="1200" b="0">
                          <a:solidFill>
                            <a:srgbClr val="000000"/>
                          </a:solidFill>
                          <a:latin typeface="標楷體" pitchFamily="65" charset="-120"/>
                          <a:ea typeface="標楷體" panose="03000509000000000000" pitchFamily="65" charset="-120"/>
                        </a:rPr>
                        <a:t>WPA3</a:t>
                      </a:r>
                    </a:p>
                    <a:p>
                      <a:pPr marL="285750" marR="0" lvl="0" indent="-285750" algn="l" defTabSz="685777" rtl="0" eaLnBrk="1" fontAlgn="auto" latinLnBrk="0" hangingPunct="1">
                        <a:lnSpc>
                          <a:spcPct val="100000"/>
                        </a:lnSpc>
                        <a:spcBef>
                          <a:spcPct val="0"/>
                        </a:spcBef>
                        <a:spcAft>
                          <a:spcPct val="0"/>
                        </a:spcAft>
                        <a:buClrTx/>
                        <a:buSzTx/>
                        <a:buFont typeface="Arial" panose="020b0604020202020204" pitchFamily="34" charset="0"/>
                        <a:buChar char="•"/>
                        <a:defRPr/>
                      </a:pPr>
                      <a:r>
                        <a:rPr lang="zh-TW" sz="1200" b="0">
                          <a:solidFill>
                            <a:srgbClr val="000000"/>
                          </a:solidFill>
                          <a:latin typeface="標楷體" pitchFamily="65" charset="-120"/>
                          <a:ea typeface="標楷體" panose="03000509000000000000" pitchFamily="65" charset="-120"/>
                        </a:rPr>
                        <a:t>暫時密鑰完整性協定(TKIP)</a:t>
                      </a:r>
                    </a:p>
                    <a:p>
                      <a:pPr marL="285750" marR="0" lvl="0" indent="-285750" algn="l" defTabSz="685777" rtl="0" eaLnBrk="1" fontAlgn="auto" latinLnBrk="0" hangingPunct="1">
                        <a:lnSpc>
                          <a:spcPct val="100000"/>
                        </a:lnSpc>
                        <a:spcBef>
                          <a:spcPct val="0"/>
                        </a:spcBef>
                        <a:spcAft>
                          <a:spcPct val="0"/>
                        </a:spcAft>
                        <a:buClrTx/>
                        <a:buSzTx/>
                        <a:buFont typeface="Arial" panose="020b0604020202020204" pitchFamily="34" charset="0"/>
                        <a:buChar char="•"/>
                        <a:defRPr/>
                      </a:pPr>
                      <a:r>
                        <a:rPr lang="zh-TW" sz="1200" b="0">
                          <a:solidFill>
                            <a:srgbClr val="000000"/>
                          </a:solidFill>
                          <a:latin typeface="標楷體" pitchFamily="65" charset="-120"/>
                          <a:ea typeface="標楷體" panose="03000509000000000000" pitchFamily="65" charset="-120"/>
                        </a:rPr>
                        <a:t>進階加密標準 (AES)</a:t>
                      </a:r>
                    </a:p>
                    <a:p>
                      <a:pPr marL="285750" marR="0" lvl="0" indent="-285750" algn="l" defTabSz="685777" rtl="0" eaLnBrk="1" fontAlgn="auto" latinLnBrk="0" hangingPunct="1">
                        <a:lnSpc>
                          <a:spcPct val="100000"/>
                        </a:lnSpc>
                        <a:spcBef>
                          <a:spcPct val="0"/>
                        </a:spcBef>
                        <a:spcAft>
                          <a:spcPct val="0"/>
                        </a:spcAft>
                        <a:buClrTx/>
                        <a:buSzTx/>
                        <a:buFont typeface="Arial" panose="020b0604020202020204" pitchFamily="34" charset="0"/>
                        <a:buChar char="•"/>
                        <a:defRPr/>
                      </a:pPr>
                      <a:endParaRPr lang="en-US" sz="1200" b="0">
                        <a:solidFill>
                          <a:srgbClr val="000000"/>
                        </a:solidFill>
                        <a:latin typeface="標楷體" pitchFamily="65" charset="-120"/>
                        <a:ea typeface="標楷體" panose="03000509000000000000" pitchFamily="65" charset="-120"/>
                      </a:endParaRPr>
                    </a:p>
                    <a:p>
                      <a:endParaRPr lang="en-US" sz="1200" b="0">
                        <a:solidFill>
                          <a:srgbClr val="000000"/>
                        </a:solidFill>
                        <a:latin typeface="標楷體" pitchFamily="65" charset="-120"/>
                        <a:ea typeface="標楷體" panose="03000509000000000000" pitchFamily="65" charset="-120"/>
                      </a:endParaRPr>
                    </a:p>
                    <a:p>
                      <a:endParaRPr lang="en-US" sz="1200" b="0">
                        <a:solidFill>
                          <a:srgbClr val="000000"/>
                        </a:solidFill>
                        <a:latin typeface="標楷體" pitchFamily="65" charset="-120"/>
                        <a:ea typeface="標楷體" panose="03000509000000000000" pitchFamily="65"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08796709"/>
                  </a:ext>
                </a:extLst>
              </a:tr>
            </a:tbl>
          </a:graphicData>
        </a:graphic>
      </p:graphicFrame>
      <p:sp>
        <p:nvSpPr>
          <p:cNvPr id="2" name="投影片編號版面配置區 1"/>
          <p:cNvSpPr>
            <a:spLocks noGrp="1"/>
          </p:cNvSpPr>
          <p:nvPr>
            <p:ph type="sldNum" sz="quarter" idx="4"/>
          </p:nvPr>
        </p:nvSpPr>
        <p:spPr/>
        <p:txBody>
          <a:bodyPr/>
          <a:lstStyle/>
          <a:p>
            <a:pPr defTabSz="385754">
              <a:defRPr/>
            </a:pPr>
            <a:fld id="{2F5CCB13-0A32-4557-88E9-079F0C330695}" type="slidenum">
              <a:rPr lang="en-US" kern="0" smtClean="0">
                <a:solidFill>
                  <a:srgbClr val="595959"/>
                </a:solidFill>
              </a:rPr>
              <a:pPr defTabSz="385754">
                <a:defRPr/>
              </a:pPr>
              <a:t>873</a:t>
            </a:fld>
            <a:endParaRPr lang="en-US" kern="0">
              <a:solidFill>
                <a:srgbClr val="595959"/>
              </a:solidFill>
            </a:endParaRPr>
          </a:p>
        </p:txBody>
      </p:sp>
    </p:spTree>
    <p:custDataLst>
      <p:tags r:id="rId3"/>
    </p:custDataLst>
    <p:extLst>
      <p:ext uri="{BB962C8B-B14F-4D97-AF65-F5344CB8AC3E}">
        <p14:creationId xmlns:p14="http://schemas.microsoft.com/office/powerpoint/2010/main" val="3761668725"/>
      </p:ext>
    </p:extLst>
  </p:cSld>
  <p:clrMapOvr>
    <a:masterClrMapping/>
  </p:clrMapOvr>
  <p:transition spd="slow">
    <p:wipe/>
  </p:transition>
  <p:timing/>
</p:sld>
</file>

<file path=ppt/slides/slide874.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6" name="Title 5"/>
          <p:cNvSpPr>
            <a:spLocks noGrp="1"/>
          </p:cNvSpPr>
          <p:nvPr>
            <p:ph type="ctrTitle"/>
          </p:nvPr>
        </p:nvSpPr>
        <p:spPr/>
        <p:txBody>
          <a:bodyPr/>
          <a:lstStyle/>
          <a:p>
            <a:r>
              <a:rPr lang="zh-TW" altLang="en-US" sz="5000" smtClean="0">
                <a:solidFill>
                  <a:schemeClr val="tx1"/>
                </a:solidFill>
              </a:rPr>
              <a:t>第三十章</a:t>
            </a:r>
            <a:br>
              <a:rPr lang="en-US" altLang="zh-TW" sz="5000" smtClean="0">
                <a:solidFill>
                  <a:schemeClr val="tx1"/>
                </a:solidFill>
              </a:rPr>
            </a:br>
            <a:br>
              <a:rPr lang="en-US" altLang="zh-TW" sz="5000">
                <a:solidFill>
                  <a:schemeClr val="tx1"/>
                </a:solidFill>
              </a:rPr>
            </a:br>
            <a:r>
              <a:rPr lang="zh-TW" sz="5000" smtClean="0">
                <a:solidFill>
                  <a:schemeClr val="tx1"/>
                </a:solidFill>
              </a:rPr>
              <a:t>WLAN </a:t>
            </a:r>
            <a:r>
              <a:rPr lang="zh-TW" sz="5000">
                <a:solidFill>
                  <a:schemeClr val="tx1"/>
                </a:solidFill>
              </a:rPr>
              <a:t>設定</a:t>
            </a:r>
          </a:p>
        </p:txBody>
      </p:sp>
      <p:sp>
        <p:nvSpPr>
          <p:cNvPr id="7" name="Subtitle 6"/>
          <p:cNvSpPr>
            <a:spLocks noGrp="1"/>
          </p:cNvSpPr>
          <p:nvPr>
            <p:ph type="subTitle" idx="1"/>
          </p:nvPr>
        </p:nvSpPr>
        <p:spPr/>
        <p:txBody>
          <a:bodyPr/>
          <a:lstStyle/>
          <a:p>
            <a:pPr>
              <a:spcBef>
                <a:spcPct val="0"/>
              </a:spcBef>
            </a:pPr>
            <a:r>
              <a:rPr lang="zh-TW">
                <a:solidFill>
                  <a:schemeClr val="accent5">
                    <a:lumMod val="40000"/>
                    <a:lumOff val="60000"/>
                  </a:schemeClr>
                </a:solidFill>
              </a:rPr>
              <a:t>交換、路由和無線基本知識 7.0 版</a:t>
            </a:r>
          </a:p>
          <a:p>
            <a:pPr>
              <a:spcBef>
                <a:spcPct val="0"/>
              </a:spcBef>
            </a:pPr>
            <a:r>
              <a:rPr lang="zh-TW">
                <a:solidFill>
                  <a:schemeClr val="accent5">
                    <a:lumMod val="40000"/>
                    <a:lumOff val="60000"/>
                  </a:schemeClr>
                </a:solidFill>
              </a:rPr>
              <a:t>(SRWE)</a:t>
            </a:r>
          </a:p>
          <a:p>
            <a:endParaRPr lang="en-US"/>
          </a:p>
        </p:txBody>
      </p:sp>
      <p:sp>
        <p:nvSpPr>
          <p:cNvPr id="2" name="投影片編號版面配置區 1"/>
          <p:cNvSpPr>
            <a:spLocks noGrp="1"/>
          </p:cNvSpPr>
          <p:nvPr>
            <p:ph type="sldNum" sz="quarter" idx="12"/>
          </p:nvPr>
        </p:nvSpPr>
        <p:spPr/>
        <p:txBody>
          <a:bodyPr/>
          <a:lstStyle/>
          <a:p>
            <a:fld id="{38C68405-D8B3-49C2-9037-9F8C36DB7603}" type="slidenum">
              <a:rPr lang="en-US" altLang="zh-TW" smtClean="0"/>
              <a:t>874</a:t>
            </a:fld>
            <a:endParaRPr lang="en-US" altLang="zh-TW"/>
          </a:p>
        </p:txBody>
      </p:sp>
    </p:spTree>
    <p:custDataLst>
      <p:tags r:id="rId3"/>
    </p:custDataLst>
    <p:extLst>
      <p:ext uri="{BB962C8B-B14F-4D97-AF65-F5344CB8AC3E}">
        <p14:creationId xmlns:p14="http://schemas.microsoft.com/office/powerpoint/2010/main" val="5561024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sld>
</file>

<file path=ppt/slides/slide875.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098" name="Rectangle 33"/>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noAutofit/>
          </a:bodyPr>
          <a:lstStyle/>
          <a:p>
            <a:pPr marL="169859" indent="-169859">
              <a:lnSpc>
                <a:spcPct val="90000"/>
              </a:lnSpc>
              <a:spcAft>
                <a:spcPts val="600"/>
              </a:spcAft>
              <a:buFont typeface="Wingdings" panose="05000000000000000000" pitchFamily="2" charset="2"/>
            </a:pPr>
            <a:r>
              <a:rPr lang="zh-TW" altLang="en-US" sz="2700">
                <a:solidFill>
                  <a:srgbClr val="004C69"/>
                </a:solidFill>
              </a:rPr>
              <a:t>單元概要</a:t>
            </a:r>
          </a:p>
        </p:txBody>
      </p:sp>
      <p:sp>
        <p:nvSpPr>
          <p:cNvPr id="2" name="Content Placeholder 1">
            <a:extLst>
              <a:ext uri="{FF2B5EF4-FFF2-40B4-BE49-F238E27FC236}">
                <a16:creationId xmlns:a16="http://schemas.microsoft.com/office/drawing/2014/main" id="{578E99C3-C6EF-8348-99C6-8024418DDEF2}"/>
              </a:ext>
            </a:extLst>
          </p:cNvPr>
          <p:cNvSpPr>
            <a:spLocks noGrp="1"/>
          </p:cNvSpPr>
          <p:nvPr>
            <p:ph idx="1"/>
          </p:nvPr>
        </p:nvSpPr>
        <p:spPr>
          <a:xfrm>
            <a:off x="145358" y="1791504"/>
            <a:ext cx="8853286" cy="75755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noAutofit/>
          </a:bodyPr>
          <a:lstStyle/>
          <a:p>
            <a:pPr>
              <a:lnSpc>
                <a:spcPct val="90000"/>
              </a:lnSpc>
              <a:spcBef>
                <a:spcPct val="0"/>
              </a:spcBef>
              <a:buNone/>
            </a:pPr>
            <a:r>
              <a:rPr lang="zh-TW" altLang="en-US" sz="2700">
                <a:solidFill>
                  <a:srgbClr val="004C69"/>
                </a:solidFill>
                <a:cs typeface="+mj-cs"/>
              </a:rPr>
              <a:t>單元標題： </a:t>
            </a:r>
            <a:r>
              <a:rPr lang="en-US" altLang="zh-TW" sz="2700">
                <a:solidFill>
                  <a:srgbClr val="004C69"/>
                </a:solidFill>
                <a:cs typeface="+mj-cs"/>
              </a:rPr>
              <a:t>WLAN </a:t>
            </a:r>
            <a:r>
              <a:rPr lang="zh-TW" altLang="en-US" sz="2700">
                <a:solidFill>
                  <a:srgbClr val="004C69"/>
                </a:solidFill>
                <a:cs typeface="+mj-cs"/>
              </a:rPr>
              <a:t>設定</a:t>
            </a:r>
            <a:endParaRPr lang="en-US" altLang="en-US" sz="2700">
              <a:solidFill>
                <a:srgbClr val="004C69"/>
              </a:solidFill>
              <a:cs typeface="+mj-cs"/>
            </a:endParaRPr>
          </a:p>
          <a:p>
            <a:pPr>
              <a:lnSpc>
                <a:spcPct val="90000"/>
              </a:lnSpc>
              <a:spcBef>
                <a:spcPct val="0"/>
              </a:spcBef>
              <a:buNone/>
            </a:pPr>
            <a:r>
              <a:rPr lang="zh-TW" altLang="en-US" sz="2700">
                <a:solidFill>
                  <a:srgbClr val="004C69"/>
                </a:solidFill>
                <a:cs typeface="+mj-cs"/>
              </a:rPr>
              <a:t>單元目標： 使用無線路由器和 </a:t>
            </a:r>
            <a:r>
              <a:rPr lang="en-US" altLang="zh-TW" sz="2700">
                <a:solidFill>
                  <a:srgbClr val="004C69"/>
                </a:solidFill>
                <a:cs typeface="+mj-cs"/>
              </a:rPr>
              <a:t>WLC </a:t>
            </a:r>
            <a:r>
              <a:rPr lang="zh-TW" altLang="en-US" sz="2700">
                <a:solidFill>
                  <a:srgbClr val="004C69"/>
                </a:solidFill>
                <a:cs typeface="+mj-cs"/>
              </a:rPr>
              <a:t>實現 </a:t>
            </a:r>
            <a:r>
              <a:rPr lang="en-US" altLang="zh-TW" sz="2700">
                <a:solidFill>
                  <a:srgbClr val="004C69"/>
                </a:solidFill>
                <a:cs typeface="+mj-cs"/>
              </a:rPr>
              <a:t>WLAN</a:t>
            </a:r>
            <a:r>
              <a:rPr lang="zh-TW" altLang="en-US" sz="2700">
                <a:solidFill>
                  <a:srgbClr val="004C69"/>
                </a:solidFill>
                <a:cs typeface="+mj-cs"/>
              </a:rPr>
              <a:t>。 </a:t>
            </a:r>
          </a:p>
          <a:p>
            <a:pPr>
              <a:lnSpc>
                <a:spcPct val="90000"/>
              </a:lnSpc>
              <a:spcBef>
                <a:spcPct val="0"/>
              </a:spcBef>
              <a:buNone/>
            </a:pPr>
            <a:endParaRPr lang="en-US" sz="2700">
              <a:solidFill>
                <a:srgbClr val="004C69"/>
              </a:solidFill>
              <a:cs typeface="+mj-cs"/>
            </a:endParaRPr>
          </a:p>
        </p:txBody>
      </p:sp>
      <p:graphicFrame>
        <p:nvGraphicFramePr>
          <p:cNvPr id="3" name="Table 2">
            <a:extLst>
              <a:ext uri="{FF2B5EF4-FFF2-40B4-BE49-F238E27FC236}">
                <a16:creationId xmlns:a16="http://schemas.microsoft.com/office/drawing/2014/main" id="{2203BE17-8BB3-DF41-A2CF-06DE014D1956}"/>
              </a:ext>
            </a:extLst>
          </p:cNvPr>
          <p:cNvGraphicFramePr>
            <a:graphicFrameLocks noGrp="1"/>
          </p:cNvGraphicFramePr>
          <p:nvPr>
            <p:extLst/>
          </p:nvPr>
        </p:nvGraphicFramePr>
        <p:xfrm>
          <a:off x="145358" y="2664756"/>
          <a:ext cx="8544574" cy="2609850"/>
        </p:xfrm>
        <a:graphic>
          <a:graphicData uri="http://schemas.openxmlformats.org/drawingml/2006/table">
            <a:tbl>
              <a:tblPr firstRow="1" bandRow="1">
                <a:tableStyleId>{5C22544A-7EE6-4342-B048-85BDC9FD1C3A}</a:tableStyleId>
              </a:tblPr>
              <a:tblGrid>
                <a:gridCol w="3161514">
                  <a:extLst>
                    <a:ext uri="{9D8B030D-6E8A-4147-A177-3AD203B41FA5}">
                      <a16:colId xmlns:a16="http://schemas.microsoft.com/office/drawing/2014/main" val="2579019526"/>
                    </a:ext>
                  </a:extLst>
                </a:gridCol>
                <a:gridCol w="5383060">
                  <a:extLst>
                    <a:ext uri="{9D8B030D-6E8A-4147-A177-3AD203B41FA5}">
                      <a16:colId xmlns:a16="http://schemas.microsoft.com/office/drawing/2014/main" val="1764220437"/>
                    </a:ext>
                  </a:extLst>
                </a:gridCol>
              </a:tblGrid>
              <a:tr h="392430">
                <a:tc>
                  <a:txBody>
                    <a:bodyPr vert="horz" wrap="square"/>
                    <a:lstStyle/>
                    <a:p>
                      <a:pPr algn="l" rtl="0" fontAlgn="ctr"/>
                      <a:r>
                        <a:rPr lang="zh-TW" sz="2000">
                          <a:effectLst/>
                          <a:latin typeface="標楷體" pitchFamily="65" charset="-120"/>
                          <a:ea typeface="標楷體" panose="03000509000000000000" pitchFamily="65" charset="-120"/>
                        </a:rPr>
                        <a:t>主題標題</a:t>
                      </a:r>
                    </a:p>
                  </a:txBody>
                  <a:tcPr marL="47625" marR="47625" marT="47625" marB="47625" anchor="ctr"/>
                </a:tc>
                <a:tc>
                  <a:txBody>
                    <a:bodyPr vert="horz" wrap="square"/>
                    <a:lstStyle/>
                    <a:p>
                      <a:pPr algn="l" rtl="0" fontAlgn="ctr"/>
                      <a:r>
                        <a:rPr lang="zh-TW" sz="2000">
                          <a:effectLst/>
                          <a:latin typeface="標楷體" pitchFamily="65" charset="-120"/>
                          <a:ea typeface="標楷體" panose="03000509000000000000" pitchFamily="65" charset="-120"/>
                        </a:rPr>
                        <a:t>主題目標</a:t>
                      </a:r>
                    </a:p>
                  </a:txBody>
                  <a:tcPr marL="47625" marR="47625" marT="47625" marB="47625" anchor="ctr"/>
                </a:tc>
                <a:extLst>
                  <a:ext uri="{0D108BD9-81ED-4DB2-BD59-A6C34878D82A}">
                    <a16:rowId xmlns:a16="http://schemas.microsoft.com/office/drawing/2014/main" val="742401779"/>
                  </a:ext>
                </a:extLst>
              </a:tr>
              <a:tr h="392430">
                <a:tc>
                  <a:txBody>
                    <a:bodyPr vert="horz" wrap="square"/>
                    <a:lstStyle/>
                    <a:p>
                      <a:pPr rtl="0" fontAlgn="ctr"/>
                      <a:r>
                        <a:rPr lang="zh-TW" sz="2000" b="0">
                          <a:solidFill>
                            <a:schemeClr val="bg1"/>
                          </a:solidFill>
                          <a:effectLst/>
                          <a:latin typeface="標楷體" pitchFamily="65" charset="-120"/>
                          <a:ea typeface="標楷體" panose="03000509000000000000" pitchFamily="65" charset="-120"/>
                        </a:rPr>
                        <a:t>遠端站台 WLAN 設定</a:t>
                      </a:r>
                    </a:p>
                  </a:txBody>
                  <a:tcPr marL="47625" marR="47625" marT="47625" marB="47625" anchor="ctr">
                    <a:solidFill>
                      <a:schemeClr val="accent1"/>
                    </a:solidFill>
                  </a:tcPr>
                </a:tc>
                <a:tc>
                  <a:txBody>
                    <a:bodyPr vert="horz" wrap="square"/>
                    <a:lstStyle/>
                    <a:p>
                      <a:pPr rtl="0" fontAlgn="ctr"/>
                      <a:r>
                        <a:rPr lang="zh-TW" sz="2000" b="0">
                          <a:effectLst/>
                          <a:latin typeface="標楷體" pitchFamily="65" charset="-120"/>
                          <a:ea typeface="標楷體" panose="03000509000000000000" pitchFamily="65" charset="-120"/>
                        </a:rPr>
                        <a:t>設定 WLAN 以支援遠端站台。</a:t>
                      </a:r>
                    </a:p>
                  </a:txBody>
                  <a:tcPr marL="47625" marR="47625" marT="47625" marB="47625" anchor="ctr"/>
                </a:tc>
                <a:extLst>
                  <a:ext uri="{0D108BD9-81ED-4DB2-BD59-A6C34878D82A}">
                    <a16:rowId xmlns:a16="http://schemas.microsoft.com/office/drawing/2014/main" val="3150950737"/>
                  </a:ext>
                </a:extLst>
              </a:tr>
              <a:tr h="689610">
                <a:tc>
                  <a:txBody>
                    <a:bodyPr vert="horz" wrap="square"/>
                    <a:lstStyle/>
                    <a:p>
                      <a:pPr rtl="0" fontAlgn="ctr"/>
                      <a:r>
                        <a:rPr lang="zh-TW" sz="2000" b="0">
                          <a:solidFill>
                            <a:schemeClr val="bg1"/>
                          </a:solidFill>
                          <a:effectLst/>
                          <a:latin typeface="標楷體" pitchFamily="65" charset="-120"/>
                          <a:ea typeface="標楷體" panose="03000509000000000000" pitchFamily="65" charset="-120"/>
                        </a:rPr>
                        <a:t>在 WLC 上設定基本 WLAN</a:t>
                      </a:r>
                    </a:p>
                  </a:txBody>
                  <a:tcPr marL="47625" marR="47625" marT="47625" marB="47625" anchor="ctr">
                    <a:solidFill>
                      <a:schemeClr val="accent1"/>
                    </a:solidFill>
                  </a:tcPr>
                </a:tc>
                <a:tc>
                  <a:txBody>
                    <a:bodyPr vert="horz" wrap="square"/>
                    <a:lstStyle/>
                    <a:p>
                      <a:pPr rtl="0" fontAlgn="ctr"/>
                      <a:r>
                        <a:rPr lang="zh-TW" sz="2000" b="0">
                          <a:effectLst/>
                          <a:latin typeface="標楷體" pitchFamily="65" charset="-120"/>
                          <a:ea typeface="標楷體" panose="03000509000000000000" pitchFamily="65" charset="-120"/>
                        </a:rPr>
                        <a:t>設定 WLC WLAN 以使用管理介面和 WPA2 PSK 驗證。</a:t>
                      </a:r>
                    </a:p>
                  </a:txBody>
                  <a:tcPr marL="47625" marR="47625" marT="47625" marB="47625" anchor="ctr"/>
                </a:tc>
                <a:extLst>
                  <a:ext uri="{0D108BD9-81ED-4DB2-BD59-A6C34878D82A}">
                    <a16:rowId xmlns:a16="http://schemas.microsoft.com/office/drawing/2014/main" val="2772085455"/>
                  </a:ext>
                </a:extLst>
              </a:tr>
              <a:tr h="689610">
                <a:tc>
                  <a:txBody>
                    <a:bodyPr vert="horz" wrap="square"/>
                    <a:lstStyle/>
                    <a:p>
                      <a:pPr rtl="0" fontAlgn="ctr"/>
                      <a:r>
                        <a:rPr lang="zh-TW" sz="2000" b="0">
                          <a:solidFill>
                            <a:schemeClr val="bg1"/>
                          </a:solidFill>
                          <a:effectLst/>
                          <a:latin typeface="標楷體" pitchFamily="65" charset="-120"/>
                          <a:ea typeface="標楷體" panose="03000509000000000000" pitchFamily="65" charset="-120"/>
                        </a:rPr>
                        <a:t>在 WLC 上設定 WPA2 Enterprise WLAN</a:t>
                      </a:r>
                    </a:p>
                  </a:txBody>
                  <a:tcPr marL="47625" marR="47625" marT="47625" marB="47625" anchor="ctr">
                    <a:solidFill>
                      <a:schemeClr val="accent1"/>
                    </a:solidFill>
                  </a:tcPr>
                </a:tc>
                <a:tc>
                  <a:txBody>
                    <a:bodyPr vert="horz" wrap="square"/>
                    <a:lstStyle/>
                    <a:p>
                      <a:pPr rtl="0" fontAlgn="ctr"/>
                      <a:r>
                        <a:rPr lang="zh-TW" sz="2000" b="0">
                          <a:effectLst/>
                          <a:latin typeface="標楷體" pitchFamily="65" charset="-120"/>
                          <a:ea typeface="標楷體" panose="03000509000000000000" pitchFamily="65" charset="-120"/>
                        </a:rPr>
                        <a:t>設定 WLC WLAN 以使用 VLAN 介面、DHCP 伺服器和 WPA2 企業驗證。</a:t>
                      </a:r>
                    </a:p>
                  </a:txBody>
                  <a:tcPr marL="47625" marR="47625" marT="47625" marB="47625" anchor="ctr"/>
                </a:tc>
                <a:extLst>
                  <a:ext uri="{0D108BD9-81ED-4DB2-BD59-A6C34878D82A}">
                    <a16:rowId xmlns:a16="http://schemas.microsoft.com/office/drawing/2014/main" val="3228802595"/>
                  </a:ext>
                </a:extLst>
              </a:tr>
              <a:tr h="392430">
                <a:tc>
                  <a:txBody>
                    <a:bodyPr vert="horz" wrap="square"/>
                    <a:lstStyle/>
                    <a:p>
                      <a:pPr rtl="0" fontAlgn="ctr"/>
                      <a:r>
                        <a:rPr lang="zh-TW" sz="2000" b="0">
                          <a:solidFill>
                            <a:schemeClr val="bg1"/>
                          </a:solidFill>
                          <a:effectLst/>
                          <a:latin typeface="標楷體" pitchFamily="65" charset="-120"/>
                          <a:ea typeface="標楷體" panose="03000509000000000000" pitchFamily="65" charset="-120"/>
                        </a:rPr>
                        <a:t>WLAN 故障排除</a:t>
                      </a:r>
                    </a:p>
                  </a:txBody>
                  <a:tcPr marL="47625" marR="47625" marT="47625" marB="47625" anchor="ctr">
                    <a:solidFill>
                      <a:schemeClr val="accent1"/>
                    </a:solidFill>
                  </a:tcPr>
                </a:tc>
                <a:tc>
                  <a:txBody>
                    <a:bodyPr vert="horz" wrap="square"/>
                    <a:lstStyle/>
                    <a:p>
                      <a:pPr rtl="0" fontAlgn="ctr"/>
                      <a:r>
                        <a:rPr lang="zh-TW" sz="2000" b="0">
                          <a:effectLst/>
                          <a:latin typeface="標楷體" pitchFamily="65" charset="-120"/>
                          <a:ea typeface="標楷體" panose="03000509000000000000" pitchFamily="65" charset="-120"/>
                        </a:rPr>
                        <a:t>一般無線設定故障排除</a:t>
                      </a:r>
                    </a:p>
                  </a:txBody>
                  <a:tcPr marL="47625" marR="47625" marT="47625" marB="47625" anchor="ctr"/>
                </a:tc>
                <a:extLst>
                  <a:ext uri="{0D108BD9-81ED-4DB2-BD59-A6C34878D82A}">
                    <a16:rowId xmlns:a16="http://schemas.microsoft.com/office/drawing/2014/main" val="3134809945"/>
                  </a:ext>
                </a:extLst>
              </a:tr>
            </a:tbl>
          </a:graphicData>
        </a:graphic>
      </p:graphicFrame>
      <p:sp>
        <p:nvSpPr>
          <p:cNvPr id="4" name="投影片編號版面配置區 3"/>
          <p:cNvSpPr>
            <a:spLocks noGrp="1"/>
          </p:cNvSpPr>
          <p:nvPr>
            <p:ph type="sldNum" sz="quarter" idx="4"/>
          </p:nvPr>
        </p:nvSpPr>
        <p:spPr/>
        <p:txBody>
          <a:bodyPr/>
          <a:lstStyle/>
          <a:p>
            <a:pPr defTabSz="385754">
              <a:defRPr/>
            </a:pPr>
            <a:fld id="{2F5CCB13-0A32-4557-88E9-079F0C330695}" type="slidenum">
              <a:rPr lang="en-US" kern="0" smtClean="0">
                <a:solidFill>
                  <a:srgbClr val="595959"/>
                </a:solidFill>
              </a:rPr>
              <a:pPr defTabSz="385754">
                <a:defRPr/>
              </a:pPr>
              <a:t>875</a:t>
            </a:fld>
            <a:endParaRPr lang="en-US" kern="0">
              <a:solidFill>
                <a:srgbClr val="595959"/>
              </a:solidFill>
            </a:endParaRPr>
          </a:p>
        </p:txBody>
      </p:sp>
    </p:spTree>
    <p:custDataLst>
      <p:tags r:id="rId3"/>
    </p:custDataLst>
    <p:extLst>
      <p:ext uri="{BB962C8B-B14F-4D97-AF65-F5344CB8AC3E}">
        <p14:creationId xmlns:p14="http://schemas.microsoft.com/office/powerpoint/2010/main" val="3486670597"/>
      </p:ext>
    </p:extLst>
  </p:cSld>
  <p:clrMapOvr>
    <a:masterClrMapping/>
  </p:clrMapOvr>
  <p:transition spd="slow">
    <p:wipe/>
  </p:transition>
  <p:timing/>
</p:sld>
</file>

<file path=ppt/slides/slide876.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noAutofit/>
          </a:bodyPr>
          <a:lstStyle/>
          <a:p>
            <a:pPr marL="169859" indent="-169859">
              <a:spcAft>
                <a:spcPts val="600"/>
              </a:spcAft>
              <a:buFont typeface="Wingdings" panose="05000000000000000000" pitchFamily="2" charset="2"/>
            </a:pPr>
            <a:r>
              <a:rPr lang="en-US" altLang="zh-TW" sz="2700" smtClean="0"/>
              <a:t>30.1</a:t>
            </a:r>
            <a:r>
              <a:rPr lang="zh-TW" altLang="en-US" sz="2700" smtClean="0"/>
              <a:t>遠端</a:t>
            </a:r>
            <a:r>
              <a:rPr lang="zh-TW" altLang="en-US" sz="2700"/>
              <a:t>站台 </a:t>
            </a:r>
            <a:r>
              <a:rPr lang="en-US" altLang="zh-TW" sz="2700"/>
              <a:t>WLAN </a:t>
            </a:r>
            <a:r>
              <a:rPr lang="zh-TW" altLang="en-US" sz="2700"/>
              <a:t>設定</a:t>
            </a:r>
            <a:br>
              <a:rPr lang="en-US" sz="2700"/>
            </a:br>
            <a:r>
              <a:rPr lang="zh-TW" altLang="en-US" sz="2700"/>
              <a:t>無線路由器</a:t>
            </a:r>
          </a:p>
        </p:txBody>
      </p:sp>
      <p:sp>
        <p:nvSpPr>
          <p:cNvPr id="5" name="Content Placeholder 4">
            <a:extLst>
              <a:ext uri="{FF2B5EF4-FFF2-40B4-BE49-F238E27FC236}">
                <a16:creationId xmlns:a16="http://schemas.microsoft.com/office/drawing/2014/main" id="{B8A80458-5FAF-4BF3-8D24-3817B93C8172}"/>
              </a:ext>
            </a:extLst>
          </p:cNvPr>
          <p:cNvSpPr>
            <a:spLocks noGrp="1"/>
          </p:cNvSpPr>
          <p:nvPr>
            <p:ph idx="1"/>
          </p:nvPr>
        </p:nvSpPr>
        <p:spPr>
          <a:xfrm>
            <a:off x="474664" y="1589088"/>
            <a:ext cx="4943157" cy="3689897"/>
          </a:xfrm>
        </p:spPr>
        <p:txBody>
          <a:bodyPr/>
          <a:lstStyle/>
          <a:p>
            <a:pPr marL="0" indent="0" algn="l"/>
            <a:r>
              <a:rPr lang="zh-TW" altLang="en-US" sz="1600">
                <a:solidFill>
                  <a:srgbClr val="000000"/>
                </a:solidFill>
              </a:rPr>
              <a:t>遠端工作者、小型分公司和家庭網路通常使用小型辦公室和家庭路由器。 </a:t>
            </a:r>
          </a:p>
          <a:p>
            <a:pPr marL="285743" indent="-285743" algn="l">
              <a:buFont typeface="Arial" panose="020b0604020202020204" pitchFamily="34" charset="0"/>
              <a:buChar char="•"/>
            </a:pPr>
            <a:r>
              <a:rPr lang="zh-TW" altLang="en-US" sz="1400">
                <a:solidFill>
                  <a:srgbClr val="000000"/>
                </a:solidFill>
              </a:rPr>
              <a:t>這些 “整合式” 路由器通常包括有線用戶端的交換器、網際網路連線的連接埠 </a:t>
            </a:r>
            <a:r>
              <a:rPr lang="en-US" altLang="zh-TW" sz="1400">
                <a:solidFill>
                  <a:srgbClr val="000000"/>
                </a:solidFill>
              </a:rPr>
              <a:t>(</a:t>
            </a:r>
            <a:r>
              <a:rPr lang="zh-TW" altLang="en-US" sz="1400">
                <a:solidFill>
                  <a:srgbClr val="000000"/>
                </a:solidFill>
              </a:rPr>
              <a:t>有時標示為 “</a:t>
            </a:r>
            <a:r>
              <a:rPr lang="en-US" altLang="zh-TW" sz="1400">
                <a:solidFill>
                  <a:srgbClr val="000000"/>
                </a:solidFill>
              </a:rPr>
              <a:t>WAN”)</a:t>
            </a:r>
            <a:r>
              <a:rPr lang="zh-TW" altLang="en-US" sz="1400">
                <a:solidFill>
                  <a:srgbClr val="000000"/>
                </a:solidFill>
              </a:rPr>
              <a:t>，以及無線用戶端存取的無線元件。 </a:t>
            </a:r>
          </a:p>
          <a:p>
            <a:pPr marL="285743" indent="-285743" algn="l">
              <a:buFont typeface="Arial" panose="020b0604020202020204" pitchFamily="34" charset="0"/>
              <a:buChar char="•"/>
            </a:pPr>
            <a:r>
              <a:rPr lang="zh-TW" altLang="en-US" sz="1400">
                <a:solidFill>
                  <a:srgbClr val="000000"/>
                </a:solidFill>
              </a:rPr>
              <a:t>這些無線路由器通常提供 </a:t>
            </a:r>
            <a:r>
              <a:rPr lang="en-US" altLang="zh-TW" sz="1400">
                <a:solidFill>
                  <a:srgbClr val="000000"/>
                </a:solidFill>
              </a:rPr>
              <a:t>WLAN </a:t>
            </a:r>
            <a:r>
              <a:rPr lang="zh-TW" altLang="en-US" sz="1400">
                <a:solidFill>
                  <a:srgbClr val="000000"/>
                </a:solidFill>
              </a:rPr>
              <a:t>安全性、</a:t>
            </a:r>
            <a:r>
              <a:rPr lang="en-US" altLang="zh-TW" sz="1400">
                <a:solidFill>
                  <a:srgbClr val="000000"/>
                </a:solidFill>
              </a:rPr>
              <a:t>DHCP </a:t>
            </a:r>
            <a:r>
              <a:rPr lang="zh-TW" altLang="en-US" sz="1400">
                <a:solidFill>
                  <a:srgbClr val="000000"/>
                </a:solidFill>
              </a:rPr>
              <a:t>服務、整合式網路位址轉譯 </a:t>
            </a:r>
            <a:r>
              <a:rPr lang="en-US" altLang="zh-TW" sz="1400">
                <a:solidFill>
                  <a:srgbClr val="000000"/>
                </a:solidFill>
              </a:rPr>
              <a:t>(NAT)</a:t>
            </a:r>
            <a:r>
              <a:rPr lang="zh-TW" altLang="en-US" sz="1400">
                <a:solidFill>
                  <a:srgbClr val="000000"/>
                </a:solidFill>
              </a:rPr>
              <a:t>、服務品質 </a:t>
            </a:r>
            <a:r>
              <a:rPr lang="en-US" altLang="zh-TW" sz="1400">
                <a:solidFill>
                  <a:srgbClr val="000000"/>
                </a:solidFill>
              </a:rPr>
              <a:t>(QoS) </a:t>
            </a:r>
            <a:r>
              <a:rPr lang="zh-TW" altLang="en-US" sz="1400">
                <a:solidFill>
                  <a:srgbClr val="000000"/>
                </a:solidFill>
              </a:rPr>
              <a:t>以及各種其他功能。 </a:t>
            </a:r>
          </a:p>
          <a:p>
            <a:pPr marL="285743" indent="-285743" algn="l">
              <a:buFont typeface="Arial" panose="020b0604020202020204" pitchFamily="34" charset="0"/>
              <a:buChar char="•"/>
            </a:pPr>
            <a:r>
              <a:rPr lang="zh-TW" altLang="en-US" sz="1400">
                <a:solidFill>
                  <a:srgbClr val="000000"/>
                </a:solidFill>
              </a:rPr>
              <a:t>功能組會因路由器型號而有所不同。</a:t>
            </a:r>
          </a:p>
          <a:p>
            <a:pPr marL="73083" lvl="1" indent="0">
              <a:buNone/>
            </a:pPr>
            <a:endParaRPr lang="en-US" b="1">
              <a:solidFill>
                <a:srgbClr val="000000"/>
              </a:solidFill>
            </a:endParaRPr>
          </a:p>
          <a:p>
            <a:pPr marL="73083" lvl="1" indent="0">
              <a:buNone/>
            </a:pPr>
            <a:r>
              <a:rPr lang="zh-TW" b="1">
                <a:solidFill>
                  <a:srgbClr val="000000"/>
                </a:solidFill>
              </a:rPr>
              <a:t>注意</a:t>
            </a:r>
            <a:r>
              <a:rPr lang="zh-TW">
                <a:solidFill>
                  <a:srgbClr val="000000"/>
                </a:solidFill>
              </a:rPr>
              <a:t>：纜線或 DSL 數據機設定通常由服務供應商的代表在現場或遠端完成。 </a:t>
            </a:r>
            <a:r>
              <a:rPr lang="zh-TW" b="1">
                <a:solidFill>
                  <a:srgbClr val="000000"/>
                </a:solidFill>
              </a:rPr>
              <a:t> </a:t>
            </a:r>
          </a:p>
        </p:txBody>
      </p:sp>
      <p:pic>
        <p:nvPicPr>
          <p:cNvPr id="4" name="Picture 3">
            <a:extLst>
              <a:ext uri="{FF2B5EF4-FFF2-40B4-BE49-F238E27FC236}">
                <a16:creationId xmlns:a16="http://schemas.microsoft.com/office/drawing/2014/main" id="{779D9BF7-99CA-4EA3-B675-8CA3E0E6959C}"/>
              </a:ext>
            </a:extLst>
          </p:cNvPr>
          <p:cNvPicPr>
            <a:picLocks noChangeAspect="1"/>
          </p:cNvPicPr>
          <p:nvPr/>
        </p:nvPicPr>
        <p:blipFill>
          <a:blip r:embed="rId3"/>
          <a:stretch>
            <a:fillRect/>
          </a:stretch>
        </p:blipFill>
        <p:spPr>
          <a:xfrm>
            <a:off x="5628639" y="1115848"/>
            <a:ext cx="3145816" cy="1737842"/>
          </a:xfrm>
          <a:prstGeom prst="rect">
            <a:avLst/>
          </a:prstGeom>
        </p:spPr>
      </p:pic>
      <p:pic>
        <p:nvPicPr>
          <p:cNvPr id="6" name="Picture 5">
            <a:extLst>
              <a:ext uri="{FF2B5EF4-FFF2-40B4-BE49-F238E27FC236}">
                <a16:creationId xmlns:a16="http://schemas.microsoft.com/office/drawing/2014/main" id="{8F62773C-86CB-40C7-B2E4-3836B9613D1A}"/>
              </a:ext>
            </a:extLst>
          </p:cNvPr>
          <p:cNvPicPr>
            <a:picLocks noChangeAspect="1"/>
          </p:cNvPicPr>
          <p:nvPr/>
        </p:nvPicPr>
        <p:blipFill>
          <a:blip r:embed="rId4"/>
          <a:stretch>
            <a:fillRect/>
          </a:stretch>
        </p:blipFill>
        <p:spPr>
          <a:xfrm>
            <a:off x="5493571" y="3281776"/>
            <a:ext cx="3175767" cy="1818011"/>
          </a:xfrm>
          <a:prstGeom prst="rect">
            <a:avLst/>
          </a:prstGeom>
        </p:spPr>
      </p:pic>
      <p:sp>
        <p:nvSpPr>
          <p:cNvPr id="2" name="投影片編號版面配置區 1"/>
          <p:cNvSpPr>
            <a:spLocks noGrp="1"/>
          </p:cNvSpPr>
          <p:nvPr>
            <p:ph type="sldNum" sz="quarter" idx="12"/>
          </p:nvPr>
        </p:nvSpPr>
        <p:spPr/>
        <p:txBody>
          <a:bodyPr/>
          <a:lstStyle/>
          <a:p>
            <a:fld id="{4FAB73BC-B049-4115-A692-8D63A059BFB8}" type="slidenum">
              <a:rPr lang="en-US" smtClean="0"/>
              <a:t>876</a:t>
            </a:fld>
            <a:endParaRPr lang="en-US"/>
          </a:p>
        </p:txBody>
      </p:sp>
    </p:spTree>
    <p:extLst>
      <p:ext uri="{BB962C8B-B14F-4D97-AF65-F5344CB8AC3E}">
        <p14:creationId xmlns:p14="http://schemas.microsoft.com/office/powerpoint/2010/main" val="258313736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877.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noAutofit/>
          </a:bodyPr>
          <a:lstStyle/>
          <a:p>
            <a:pPr marL="169859" indent="-169859">
              <a:spcAft>
                <a:spcPts val="600"/>
              </a:spcAft>
              <a:buFont typeface="Wingdings" panose="05000000000000000000" pitchFamily="2" charset="2"/>
            </a:pPr>
            <a:r>
              <a:rPr lang="en-US" altLang="zh-TW" sz="2700"/>
              <a:t>30.1</a:t>
            </a:r>
            <a:r>
              <a:rPr lang="zh-TW" altLang="en-US" sz="2700" smtClean="0"/>
              <a:t>遠端</a:t>
            </a:r>
            <a:r>
              <a:rPr lang="zh-TW" altLang="en-US" sz="2700"/>
              <a:t>站台 </a:t>
            </a:r>
            <a:r>
              <a:rPr lang="en-US" altLang="zh-TW" sz="2700"/>
              <a:t>WLAN </a:t>
            </a:r>
            <a:r>
              <a:rPr lang="zh-TW" altLang="en-US" sz="2700"/>
              <a:t>設定</a:t>
            </a:r>
            <a:br>
              <a:rPr lang="en-US" sz="2700"/>
            </a:br>
            <a:r>
              <a:rPr lang="zh-TW" altLang="en-US" sz="2700"/>
              <a:t>登入無線路由器</a:t>
            </a:r>
          </a:p>
        </p:txBody>
      </p:sp>
      <p:sp>
        <p:nvSpPr>
          <p:cNvPr id="7" name="Content Placeholder 6">
            <a:extLst>
              <a:ext uri="{FF2B5EF4-FFF2-40B4-BE49-F238E27FC236}">
                <a16:creationId xmlns:a16="http://schemas.microsoft.com/office/drawing/2014/main" id="{A6633B77-E10F-488A-8FB2-FBF8D5603DD5}"/>
              </a:ext>
            </a:extLst>
          </p:cNvPr>
          <p:cNvSpPr>
            <a:spLocks noGrp="1"/>
          </p:cNvSpPr>
          <p:nvPr>
            <p:ph idx="1"/>
          </p:nvPr>
        </p:nvSpPr>
        <p:spPr>
          <a:xfrm>
            <a:off x="474662" y="1589088"/>
            <a:ext cx="8280057" cy="3689897"/>
          </a:xfrm>
        </p:spPr>
        <p:txBody>
          <a:bodyPr/>
          <a:lstStyle/>
          <a:p>
            <a:pPr marL="0" indent="0" algn="l"/>
            <a:r>
              <a:rPr lang="zh-TW" altLang="en-US" sz="1600">
                <a:solidFill>
                  <a:srgbClr val="000000"/>
                </a:solidFill>
              </a:rPr>
              <a:t>大部分的無線路由器已預先設定為連線至網路並提供服務。 </a:t>
            </a:r>
          </a:p>
          <a:p>
            <a:pPr marL="285743" indent="-285743" algn="l">
              <a:buFont typeface="Arial" panose="020b0604020202020204" pitchFamily="34" charset="0"/>
              <a:buChar char="•"/>
            </a:pPr>
            <a:r>
              <a:rPr lang="zh-TW" altLang="en-US" sz="1400">
                <a:solidFill>
                  <a:srgbClr val="000000"/>
                </a:solidFill>
              </a:rPr>
              <a:t>無線路由器的預設 </a:t>
            </a:r>
            <a:r>
              <a:rPr lang="en-US" altLang="zh-TW" sz="1400">
                <a:solidFill>
                  <a:srgbClr val="000000"/>
                </a:solidFill>
              </a:rPr>
              <a:t>IP </a:t>
            </a:r>
            <a:r>
              <a:rPr lang="zh-TW" altLang="en-US" sz="1400">
                <a:solidFill>
                  <a:srgbClr val="000000"/>
                </a:solidFill>
              </a:rPr>
              <a:t>地址，用戶名稱和密碼可以很容易地在網際網路上找到。 </a:t>
            </a:r>
          </a:p>
          <a:p>
            <a:pPr marL="285743" indent="-285743" algn="l">
              <a:buFont typeface="Arial" panose="020b0604020202020204" pitchFamily="34" charset="0"/>
              <a:buChar char="•"/>
            </a:pPr>
            <a:r>
              <a:rPr lang="zh-TW" altLang="en-US" sz="1400">
                <a:solidFill>
                  <a:srgbClr val="000000"/>
                </a:solidFill>
              </a:rPr>
              <a:t>因此，你的第一優先順序應該是基於安全性考量變更這些預設值。</a:t>
            </a:r>
          </a:p>
          <a:p>
            <a:pPr marL="0" indent="0" algn="l"/>
            <a:endParaRPr lang="en-US" sz="1600">
              <a:solidFill>
                <a:srgbClr val="000000"/>
              </a:solidFill>
            </a:endParaRPr>
          </a:p>
          <a:p>
            <a:pPr marL="0" indent="0" algn="l"/>
            <a:r>
              <a:rPr lang="zh-TW" altLang="en-US" sz="1600">
                <a:solidFill>
                  <a:srgbClr val="000000"/>
                </a:solidFill>
              </a:rPr>
              <a:t>存取無線路由器的設定 </a:t>
            </a:r>
            <a:r>
              <a:rPr lang="en-US" altLang="zh-TW" sz="1600">
                <a:solidFill>
                  <a:srgbClr val="000000"/>
                </a:solidFill>
              </a:rPr>
              <a:t>GUI</a:t>
            </a:r>
          </a:p>
          <a:p>
            <a:pPr marL="285743" indent="-285743" algn="l">
              <a:buFont typeface="Arial" panose="020b0604020202020204" pitchFamily="34" charset="0"/>
              <a:buChar char="•"/>
            </a:pPr>
            <a:r>
              <a:rPr lang="zh-TW" altLang="en-US" sz="1400">
                <a:solidFill>
                  <a:srgbClr val="000000"/>
                </a:solidFill>
              </a:rPr>
              <a:t>開啟網頁瀏覽器並輸入無線路由器的預設 </a:t>
            </a:r>
            <a:r>
              <a:rPr lang="en-US" altLang="zh-TW" sz="1400">
                <a:solidFill>
                  <a:srgbClr val="000000"/>
                </a:solidFill>
              </a:rPr>
              <a:t>IP </a:t>
            </a:r>
            <a:r>
              <a:rPr lang="zh-TW" altLang="en-US" sz="1400">
                <a:solidFill>
                  <a:srgbClr val="000000"/>
                </a:solidFill>
              </a:rPr>
              <a:t>位址。 </a:t>
            </a:r>
          </a:p>
          <a:p>
            <a:pPr marL="285743" indent="-285743" algn="l">
              <a:buFont typeface="Arial" panose="020b0604020202020204" pitchFamily="34" charset="0"/>
              <a:buChar char="•"/>
            </a:pPr>
            <a:r>
              <a:rPr lang="zh-TW" altLang="en-US" sz="1400">
                <a:solidFill>
                  <a:srgbClr val="000000"/>
                </a:solidFill>
              </a:rPr>
              <a:t>你可以在無線路由器隨附的文件中找到預設的 </a:t>
            </a:r>
            <a:r>
              <a:rPr lang="en-US" altLang="zh-TW" sz="1400">
                <a:solidFill>
                  <a:srgbClr val="000000"/>
                </a:solidFill>
              </a:rPr>
              <a:t>IP </a:t>
            </a:r>
            <a:r>
              <a:rPr lang="zh-TW" altLang="en-US" sz="1400">
                <a:solidFill>
                  <a:srgbClr val="000000"/>
                </a:solidFill>
              </a:rPr>
              <a:t>位址，或者你可以在網際網路上搜尋。 </a:t>
            </a:r>
          </a:p>
          <a:p>
            <a:pPr marL="285743" indent="-285743" algn="l">
              <a:buFont typeface="Arial" panose="020b0604020202020204" pitchFamily="34" charset="0"/>
              <a:buChar char="•"/>
            </a:pPr>
            <a:r>
              <a:rPr lang="zh-TW" altLang="en-US" sz="1400">
                <a:solidFill>
                  <a:srgbClr val="000000"/>
                </a:solidFill>
              </a:rPr>
              <a:t>單字 </a:t>
            </a:r>
            <a:r>
              <a:rPr lang="en-US" altLang="zh-TW" sz="1400" b="1">
                <a:solidFill>
                  <a:srgbClr val="000000"/>
                </a:solidFill>
              </a:rPr>
              <a:t>admin </a:t>
            </a:r>
            <a:r>
              <a:rPr lang="zh-TW" altLang="en-US" sz="1400">
                <a:solidFill>
                  <a:srgbClr val="000000"/>
                </a:solidFill>
              </a:rPr>
              <a:t>通常用作預設的使用者名稱和密碼。 </a:t>
            </a:r>
          </a:p>
          <a:p>
            <a:pPr marL="342892" indent="-342892" algn="l">
              <a:buFont typeface="Arial" panose="020b0604020202020204" pitchFamily="34" charset="0"/>
              <a:buChar char="•"/>
            </a:pPr>
            <a:endParaRPr lang="en-US" sz="1600">
              <a:solidFill>
                <a:srgbClr val="000000"/>
              </a:solidFill>
            </a:endParaRPr>
          </a:p>
        </p:txBody>
      </p:sp>
      <p:sp>
        <p:nvSpPr>
          <p:cNvPr id="2" name="投影片編號版面配置區 1"/>
          <p:cNvSpPr>
            <a:spLocks noGrp="1"/>
          </p:cNvSpPr>
          <p:nvPr>
            <p:ph type="sldNum" sz="quarter" idx="12"/>
          </p:nvPr>
        </p:nvSpPr>
        <p:spPr/>
        <p:txBody>
          <a:bodyPr/>
          <a:lstStyle/>
          <a:p>
            <a:fld id="{4FAB73BC-B049-4115-A692-8D63A059BFB8}" type="slidenum">
              <a:rPr lang="en-US" smtClean="0"/>
              <a:t>877</a:t>
            </a:fld>
            <a:endParaRPr lang="en-US"/>
          </a:p>
        </p:txBody>
      </p:sp>
    </p:spTree>
    <p:extLst>
      <p:ext uri="{BB962C8B-B14F-4D97-AF65-F5344CB8AC3E}">
        <p14:creationId xmlns:p14="http://schemas.microsoft.com/office/powerpoint/2010/main" val="209799175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878.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noAutofit/>
          </a:bodyPr>
          <a:lstStyle/>
          <a:p>
            <a:pPr marL="169859" indent="-169859">
              <a:spcAft>
                <a:spcPts val="600"/>
              </a:spcAft>
              <a:buFont typeface="Wingdings" panose="05000000000000000000" pitchFamily="2" charset="2"/>
            </a:pPr>
            <a:r>
              <a:rPr lang="en-US" altLang="zh-TW" sz="2700"/>
              <a:t>30.1</a:t>
            </a:r>
            <a:r>
              <a:rPr lang="zh-TW" altLang="en-US" sz="2700" smtClean="0"/>
              <a:t>遠端</a:t>
            </a:r>
            <a:r>
              <a:rPr lang="zh-TW" altLang="en-US" sz="2700"/>
              <a:t>站台 </a:t>
            </a:r>
            <a:r>
              <a:rPr lang="en-US" altLang="zh-TW" sz="2700"/>
              <a:t>WLAN </a:t>
            </a:r>
            <a:r>
              <a:rPr lang="zh-TW" altLang="en-US" sz="2700"/>
              <a:t>設定</a:t>
            </a:r>
            <a:br>
              <a:rPr lang="en-US" sz="2700"/>
            </a:br>
            <a:r>
              <a:rPr lang="zh-TW" altLang="en-US" sz="2700"/>
              <a:t>基本網路設定</a:t>
            </a:r>
          </a:p>
        </p:txBody>
      </p:sp>
      <p:sp>
        <p:nvSpPr>
          <p:cNvPr id="4" name="Content Placeholder 3">
            <a:extLst>
              <a:ext uri="{FF2B5EF4-FFF2-40B4-BE49-F238E27FC236}">
                <a16:creationId xmlns:a16="http://schemas.microsoft.com/office/drawing/2014/main" id="{7A22DCCF-5BB5-44EF-B0CB-AC58F945096D}"/>
              </a:ext>
            </a:extLst>
          </p:cNvPr>
          <p:cNvSpPr>
            <a:spLocks noGrp="1"/>
          </p:cNvSpPr>
          <p:nvPr>
            <p:ph idx="1"/>
          </p:nvPr>
        </p:nvSpPr>
        <p:spPr>
          <a:xfrm>
            <a:off x="474662" y="1589088"/>
            <a:ext cx="8280057" cy="3689897"/>
          </a:xfrm>
        </p:spPr>
        <p:txBody>
          <a:bodyPr/>
          <a:lstStyle/>
          <a:p>
            <a:pPr marL="0" indent="0" algn="l"/>
            <a:r>
              <a:rPr lang="zh-TW" altLang="en-US" sz="1600">
                <a:solidFill>
                  <a:srgbClr val="000000"/>
                </a:solidFill>
              </a:rPr>
              <a:t>基本網路設定包括下列步驟：</a:t>
            </a:r>
          </a:p>
          <a:p>
            <a:pPr marL="342892" indent="-342892" algn="l">
              <a:buFont typeface="Arial" panose="020b0604020202020204" pitchFamily="34" charset="0"/>
              <a:buChar char="•"/>
            </a:pPr>
            <a:r>
              <a:rPr lang="zh-TW" altLang="en-US" sz="1400">
                <a:solidFill>
                  <a:srgbClr val="000000"/>
                </a:solidFill>
              </a:rPr>
              <a:t>從網頁瀏覽器登入路由器。</a:t>
            </a:r>
          </a:p>
          <a:p>
            <a:pPr marL="342892" indent="-342892" algn="l">
              <a:buFont typeface="Arial" panose="020b0604020202020204" pitchFamily="34" charset="0"/>
              <a:buChar char="•"/>
            </a:pPr>
            <a:r>
              <a:rPr lang="zh-TW" altLang="en-US" sz="1400">
                <a:solidFill>
                  <a:srgbClr val="000000"/>
                </a:solidFill>
              </a:rPr>
              <a:t>變更預設的管理密碼。</a:t>
            </a:r>
          </a:p>
          <a:p>
            <a:pPr marL="342892" indent="-342892" algn="l">
              <a:buFont typeface="Arial" panose="020b0604020202020204" pitchFamily="34" charset="0"/>
              <a:buChar char="•"/>
            </a:pPr>
            <a:r>
              <a:rPr lang="zh-TW" altLang="en-US" sz="1400">
                <a:solidFill>
                  <a:srgbClr val="000000"/>
                </a:solidFill>
              </a:rPr>
              <a:t>使用新的管理密碼登入。</a:t>
            </a:r>
          </a:p>
          <a:p>
            <a:pPr marL="342892" indent="-342892" algn="l">
              <a:buFont typeface="Arial" panose="020b0604020202020204" pitchFamily="34" charset="0"/>
              <a:buChar char="•"/>
            </a:pPr>
            <a:r>
              <a:rPr lang="zh-TW" altLang="en-US" sz="1400">
                <a:solidFill>
                  <a:srgbClr val="000000"/>
                </a:solidFill>
              </a:rPr>
              <a:t>變更預設的 </a:t>
            </a:r>
            <a:r>
              <a:rPr lang="en-US" altLang="zh-TW" sz="1400">
                <a:solidFill>
                  <a:srgbClr val="000000"/>
                </a:solidFill>
              </a:rPr>
              <a:t>DHCP IPv4 </a:t>
            </a:r>
            <a:r>
              <a:rPr lang="zh-TW" altLang="en-US" sz="1400">
                <a:solidFill>
                  <a:srgbClr val="000000"/>
                </a:solidFill>
              </a:rPr>
              <a:t>位址。</a:t>
            </a:r>
          </a:p>
          <a:p>
            <a:pPr marL="342892" indent="-342892" algn="l">
              <a:buFont typeface="Arial" panose="020b0604020202020204" pitchFamily="34" charset="0"/>
              <a:buChar char="•"/>
            </a:pPr>
            <a:r>
              <a:rPr lang="zh-TW" altLang="en-US" sz="1400">
                <a:solidFill>
                  <a:srgbClr val="000000"/>
                </a:solidFill>
              </a:rPr>
              <a:t>更新 </a:t>
            </a:r>
            <a:r>
              <a:rPr lang="en-US" altLang="zh-TW" sz="1400">
                <a:solidFill>
                  <a:srgbClr val="000000"/>
                </a:solidFill>
              </a:rPr>
              <a:t>IP </a:t>
            </a:r>
            <a:r>
              <a:rPr lang="zh-TW" altLang="en-US" sz="1400">
                <a:solidFill>
                  <a:srgbClr val="000000"/>
                </a:solidFill>
              </a:rPr>
              <a:t>位址。</a:t>
            </a:r>
          </a:p>
          <a:p>
            <a:pPr marL="342892" indent="-342892" algn="l">
              <a:buFont typeface="Arial" panose="020b0604020202020204" pitchFamily="34" charset="0"/>
              <a:buChar char="•"/>
            </a:pPr>
            <a:r>
              <a:rPr lang="zh-TW" altLang="en-US" sz="1400">
                <a:solidFill>
                  <a:srgbClr val="000000"/>
                </a:solidFill>
              </a:rPr>
              <a:t>使用新的 </a:t>
            </a:r>
            <a:r>
              <a:rPr lang="en-US" altLang="zh-TW" sz="1400">
                <a:solidFill>
                  <a:srgbClr val="000000"/>
                </a:solidFill>
              </a:rPr>
              <a:t>IP </a:t>
            </a:r>
            <a:r>
              <a:rPr lang="zh-TW" altLang="en-US" sz="1400">
                <a:solidFill>
                  <a:srgbClr val="000000"/>
                </a:solidFill>
              </a:rPr>
              <a:t>位址登入路由器。</a:t>
            </a:r>
          </a:p>
          <a:p>
            <a:pPr marL="342892" indent="-342892" algn="l">
              <a:buFont typeface="Arial" panose="020b0604020202020204" pitchFamily="34" charset="0"/>
              <a:buChar char="•"/>
            </a:pPr>
            <a:endParaRPr lang="en-US" sz="1400">
              <a:solidFill>
                <a:srgbClr val="000000"/>
              </a:solidFill>
            </a:endParaRPr>
          </a:p>
        </p:txBody>
      </p:sp>
      <p:sp>
        <p:nvSpPr>
          <p:cNvPr id="2" name="投影片編號版面配置區 1"/>
          <p:cNvSpPr>
            <a:spLocks noGrp="1"/>
          </p:cNvSpPr>
          <p:nvPr>
            <p:ph type="sldNum" sz="quarter" idx="12"/>
          </p:nvPr>
        </p:nvSpPr>
        <p:spPr/>
        <p:txBody>
          <a:bodyPr/>
          <a:lstStyle/>
          <a:p>
            <a:fld id="{4FAB73BC-B049-4115-A692-8D63A059BFB8}" type="slidenum">
              <a:rPr lang="en-US" smtClean="0"/>
              <a:t>878</a:t>
            </a:fld>
            <a:endParaRPr lang="en-US"/>
          </a:p>
        </p:txBody>
      </p:sp>
    </p:spTree>
    <p:extLst>
      <p:ext uri="{BB962C8B-B14F-4D97-AF65-F5344CB8AC3E}">
        <p14:creationId xmlns:p14="http://schemas.microsoft.com/office/powerpoint/2010/main" val="266658233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879.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noAutofit/>
          </a:bodyPr>
          <a:lstStyle/>
          <a:p>
            <a:pPr marL="169859" indent="-169859">
              <a:spcAft>
                <a:spcPts val="600"/>
              </a:spcAft>
              <a:buFont typeface="Wingdings" panose="05000000000000000000" pitchFamily="2" charset="2"/>
            </a:pPr>
            <a:r>
              <a:rPr lang="en-US" altLang="zh-TW" sz="2700"/>
              <a:t>30.1</a:t>
            </a:r>
            <a:r>
              <a:rPr lang="zh-TW" altLang="en-US" sz="2700" smtClean="0"/>
              <a:t>遠端</a:t>
            </a:r>
            <a:r>
              <a:rPr lang="zh-TW" altLang="en-US" sz="2700"/>
              <a:t>站台 </a:t>
            </a:r>
            <a:r>
              <a:rPr lang="en-US" altLang="zh-TW" sz="2700"/>
              <a:t>WLAN </a:t>
            </a:r>
            <a:r>
              <a:rPr lang="zh-TW" altLang="en-US" sz="2700"/>
              <a:t>設定</a:t>
            </a:r>
            <a:br>
              <a:rPr lang="en-US" sz="2700"/>
            </a:br>
            <a:r>
              <a:rPr lang="zh-TW" altLang="en-US" sz="2700"/>
              <a:t>基本無線設定</a:t>
            </a:r>
          </a:p>
        </p:txBody>
      </p:sp>
      <p:sp>
        <p:nvSpPr>
          <p:cNvPr id="4" name="Content Placeholder 3">
            <a:extLst>
              <a:ext uri="{FF2B5EF4-FFF2-40B4-BE49-F238E27FC236}">
                <a16:creationId xmlns:a16="http://schemas.microsoft.com/office/drawing/2014/main" id="{7A22DCCF-5BB5-44EF-B0CB-AC58F945096D}"/>
              </a:ext>
            </a:extLst>
          </p:cNvPr>
          <p:cNvSpPr>
            <a:spLocks noGrp="1"/>
          </p:cNvSpPr>
          <p:nvPr>
            <p:ph idx="1"/>
          </p:nvPr>
        </p:nvSpPr>
        <p:spPr>
          <a:xfrm>
            <a:off x="474662" y="1589088"/>
            <a:ext cx="8280057" cy="3689897"/>
          </a:xfrm>
        </p:spPr>
        <p:txBody>
          <a:bodyPr/>
          <a:lstStyle/>
          <a:p>
            <a:pPr marL="0" indent="0" algn="l"/>
            <a:r>
              <a:rPr lang="zh-TW" altLang="en-US" sz="1600">
                <a:solidFill>
                  <a:srgbClr val="000000"/>
                </a:solidFill>
              </a:rPr>
              <a:t>基本無線設定包括下列步驟：</a:t>
            </a:r>
          </a:p>
          <a:p>
            <a:pPr marL="342892" indent="-342892" algn="l">
              <a:buFont typeface="Arial" panose="020b0604020202020204" pitchFamily="34" charset="0"/>
              <a:buChar char="•"/>
            </a:pPr>
            <a:r>
              <a:rPr lang="zh-TW" altLang="en-US" sz="1400">
                <a:solidFill>
                  <a:srgbClr val="000000"/>
                </a:solidFill>
              </a:rPr>
              <a:t>檢視 </a:t>
            </a:r>
            <a:r>
              <a:rPr lang="en-US" altLang="zh-TW" sz="1400">
                <a:solidFill>
                  <a:srgbClr val="000000"/>
                </a:solidFill>
              </a:rPr>
              <a:t>WLAN </a:t>
            </a:r>
            <a:r>
              <a:rPr lang="zh-TW" altLang="en-US" sz="1400">
                <a:solidFill>
                  <a:srgbClr val="000000"/>
                </a:solidFill>
              </a:rPr>
              <a:t>預設值。</a:t>
            </a:r>
          </a:p>
          <a:p>
            <a:pPr marL="342892" indent="-342892" algn="l">
              <a:buFont typeface="Arial" panose="020b0604020202020204" pitchFamily="34" charset="0"/>
              <a:buChar char="•"/>
            </a:pPr>
            <a:r>
              <a:rPr lang="zh-TW" altLang="en-US" sz="1400">
                <a:solidFill>
                  <a:srgbClr val="000000"/>
                </a:solidFill>
              </a:rPr>
              <a:t>變更網路模式，識別要實作哪一個 </a:t>
            </a:r>
            <a:r>
              <a:rPr lang="en-US" altLang="zh-TW" sz="1400">
                <a:solidFill>
                  <a:srgbClr val="000000"/>
                </a:solidFill>
              </a:rPr>
              <a:t>802.11 </a:t>
            </a:r>
            <a:r>
              <a:rPr lang="zh-TW" altLang="en-US" sz="1400">
                <a:solidFill>
                  <a:srgbClr val="000000"/>
                </a:solidFill>
              </a:rPr>
              <a:t>標準。</a:t>
            </a:r>
          </a:p>
          <a:p>
            <a:pPr marL="342892" indent="-342892" algn="l">
              <a:buFont typeface="Arial" panose="020b0604020202020204" pitchFamily="34" charset="0"/>
              <a:buChar char="•"/>
            </a:pPr>
            <a:r>
              <a:rPr lang="zh-TW" altLang="en-US" sz="1400">
                <a:solidFill>
                  <a:srgbClr val="000000"/>
                </a:solidFill>
              </a:rPr>
              <a:t>設定 </a:t>
            </a:r>
            <a:r>
              <a:rPr lang="en-US" altLang="zh-TW" sz="1400">
                <a:solidFill>
                  <a:srgbClr val="000000"/>
                </a:solidFill>
              </a:rPr>
              <a:t>SSID</a:t>
            </a:r>
            <a:r>
              <a:rPr lang="zh-TW" altLang="en-US" sz="1400">
                <a:solidFill>
                  <a:srgbClr val="000000"/>
                </a:solidFill>
              </a:rPr>
              <a:t>。</a:t>
            </a:r>
          </a:p>
          <a:p>
            <a:pPr marL="342892" indent="-342892" algn="l">
              <a:buFont typeface="Arial" panose="020b0604020202020204" pitchFamily="34" charset="0"/>
              <a:buChar char="•"/>
            </a:pPr>
            <a:r>
              <a:rPr lang="zh-TW" altLang="en-US" sz="1400">
                <a:solidFill>
                  <a:srgbClr val="000000"/>
                </a:solidFill>
              </a:rPr>
              <a:t>設定頻道，確保沒有重疊的頻道正在使用中。</a:t>
            </a:r>
          </a:p>
          <a:p>
            <a:pPr marL="342892" indent="-342892" algn="l">
              <a:buFont typeface="Arial" panose="020b0604020202020204" pitchFamily="34" charset="0"/>
              <a:buChar char="•"/>
            </a:pPr>
            <a:r>
              <a:rPr lang="zh-TW" altLang="en-US" sz="1400">
                <a:solidFill>
                  <a:srgbClr val="000000"/>
                </a:solidFill>
              </a:rPr>
              <a:t>設定安全模式，選擇 </a:t>
            </a:r>
            <a:r>
              <a:rPr lang="en-US" altLang="zh-TW" sz="1400">
                <a:solidFill>
                  <a:srgbClr val="000000"/>
                </a:solidFill>
              </a:rPr>
              <a:t>open</a:t>
            </a:r>
            <a:r>
              <a:rPr lang="zh-TW" altLang="en-US" sz="1400">
                <a:solidFill>
                  <a:srgbClr val="000000"/>
                </a:solidFill>
              </a:rPr>
              <a:t>、</a:t>
            </a:r>
            <a:r>
              <a:rPr lang="en-US" altLang="zh-TW" sz="1400">
                <a:solidFill>
                  <a:srgbClr val="000000"/>
                </a:solidFill>
              </a:rPr>
              <a:t>WPA</a:t>
            </a:r>
            <a:r>
              <a:rPr lang="zh-TW" altLang="en-US" sz="1400">
                <a:solidFill>
                  <a:srgbClr val="000000"/>
                </a:solidFill>
              </a:rPr>
              <a:t>、</a:t>
            </a:r>
            <a:r>
              <a:rPr lang="en-US" altLang="zh-TW" sz="1400">
                <a:solidFill>
                  <a:srgbClr val="000000"/>
                </a:solidFill>
              </a:rPr>
              <a:t>WPA2 Personal</a:t>
            </a:r>
            <a:r>
              <a:rPr lang="zh-TW" altLang="en-US" sz="1400">
                <a:solidFill>
                  <a:srgbClr val="000000"/>
                </a:solidFill>
              </a:rPr>
              <a:t>、</a:t>
            </a:r>
            <a:r>
              <a:rPr lang="en-US" altLang="zh-TW" sz="1400">
                <a:solidFill>
                  <a:srgbClr val="000000"/>
                </a:solidFill>
              </a:rPr>
              <a:t>WPA2 Enterprise, </a:t>
            </a:r>
            <a:r>
              <a:rPr lang="zh-TW" altLang="en-US" sz="1400">
                <a:solidFill>
                  <a:srgbClr val="000000"/>
                </a:solidFill>
              </a:rPr>
              <a:t>等等。</a:t>
            </a:r>
          </a:p>
          <a:p>
            <a:pPr marL="342892" indent="-342892" algn="l">
              <a:buFont typeface="Arial" panose="020b0604020202020204" pitchFamily="34" charset="0"/>
              <a:buChar char="•"/>
            </a:pPr>
            <a:r>
              <a:rPr lang="zh-TW" altLang="en-US" sz="1400">
                <a:solidFill>
                  <a:srgbClr val="000000"/>
                </a:solidFill>
              </a:rPr>
              <a:t>視選取的安全性模式需要設定複雜密碼。</a:t>
            </a:r>
          </a:p>
          <a:p>
            <a:pPr marL="342892" indent="-342892" algn="l">
              <a:buFont typeface="Arial" panose="020b0604020202020204" pitchFamily="34" charset="0"/>
              <a:buChar char="•"/>
            </a:pPr>
            <a:endParaRPr lang="en-US" sz="1400">
              <a:solidFill>
                <a:srgbClr val="000000"/>
              </a:solidFill>
            </a:endParaRPr>
          </a:p>
        </p:txBody>
      </p:sp>
      <p:sp>
        <p:nvSpPr>
          <p:cNvPr id="2" name="投影片編號版面配置區 1"/>
          <p:cNvSpPr>
            <a:spLocks noGrp="1"/>
          </p:cNvSpPr>
          <p:nvPr>
            <p:ph type="sldNum" sz="quarter" idx="12"/>
          </p:nvPr>
        </p:nvSpPr>
        <p:spPr/>
        <p:txBody>
          <a:bodyPr/>
          <a:lstStyle/>
          <a:p>
            <a:fld id="{4FAB73BC-B049-4115-A692-8D63A059BFB8}" type="slidenum">
              <a:rPr lang="en-US" smtClean="0"/>
              <a:t>879</a:t>
            </a:fld>
            <a:endParaRPr lang="en-US"/>
          </a:p>
        </p:txBody>
      </p:sp>
    </p:spTree>
    <p:extLst>
      <p:ext uri="{BB962C8B-B14F-4D97-AF65-F5344CB8AC3E}">
        <p14:creationId xmlns:p14="http://schemas.microsoft.com/office/powerpoint/2010/main" val="332637752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88.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8194" name="Rectangle 2"/>
          <p:cNvSpPr>
            <a:spLocks noGrp="1" noChangeArrowheads="1"/>
          </p:cNvSpPr>
          <p:nvPr>
            <p:ph type="title"/>
          </p:nvPr>
        </p:nvSpPr>
        <p:spPr/>
        <p:txBody>
          <a:bodyPr>
            <a:normAutofit/>
          </a:bodyPr>
          <a:lstStyle/>
          <a:p>
            <a:pPr rtl="0"/>
            <a:r>
              <a:rPr lang="en-US" altLang="zh-TW" sz="3000" smtClean="0"/>
              <a:t>3.1</a:t>
            </a:r>
            <a:r>
              <a:rPr lang="zh-TW" altLang="en-US" sz="3000" smtClean="0"/>
              <a:t>規則</a:t>
            </a:r>
            <a:r>
              <a:rPr lang="en-US" altLang="zh-TW" sz="3000"/>
              <a:t>-</a:t>
            </a:r>
            <a:r>
              <a:rPr lang="zh-TW" altLang="en-US" sz="3000"/>
              <a:t>訊息大小</a:t>
            </a:r>
          </a:p>
        </p:txBody>
      </p:sp>
      <p:sp>
        <p:nvSpPr>
          <p:cNvPr id="8195" name="Rectangle 6"/>
          <p:cNvSpPr>
            <a:spLocks noGrp="1" noChangeArrowheads="1"/>
          </p:cNvSpPr>
          <p:nvPr>
            <p:ph idx="1"/>
          </p:nvPr>
        </p:nvSpPr>
        <p:spPr>
          <a:xfrm>
            <a:off x="145358" y="875785"/>
            <a:ext cx="8853286" cy="1297583"/>
          </a:xfrm>
        </p:spPr>
        <p:txBody>
          <a:bodyPr>
            <a:noAutofit/>
          </a:bodyPr>
          <a:lstStyle/>
          <a:p>
            <a:pPr marL="0" indent="0">
              <a:buNone/>
            </a:pPr>
            <a:r>
              <a:rPr lang="zh-TW" altLang="en-US" sz="2600"/>
              <a:t>主機之間的編碼必須採用適合媒體的形式。</a:t>
            </a:r>
          </a:p>
          <a:p>
            <a:pPr lvl="1" rtl="0"/>
            <a:r>
              <a:rPr lang="zh-TW" altLang="en-US" sz="2600"/>
              <a:t>透過網路傳送的訊息先由傳送主機轉換成位元。</a:t>
            </a:r>
          </a:p>
          <a:p>
            <a:pPr lvl="1" rtl="0"/>
            <a:r>
              <a:rPr lang="zh-TW" altLang="en-US" sz="2600"/>
              <a:t>該位被編碼成光，聲音，或電脈衝的模式。</a:t>
            </a:r>
          </a:p>
          <a:p>
            <a:pPr lvl="1" rtl="0"/>
            <a:r>
              <a:rPr lang="zh-TW" altLang="en-US" sz="2600"/>
              <a:t>目的主機接收並解碼訊號，解釋收到的訊息。</a:t>
            </a:r>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943428" y="3281478"/>
            <a:ext cx="2867706" cy="17943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7" name="Picture 3"/>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5490362" y="3281478"/>
            <a:ext cx="2719055" cy="17572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投影片編號版面配置區 1"/>
          <p:cNvSpPr>
            <a:spLocks noGrp="1"/>
          </p:cNvSpPr>
          <p:nvPr>
            <p:ph type="sldNum" sz="quarter" idx="4"/>
          </p:nvPr>
        </p:nvSpPr>
        <p:spPr/>
        <p:txBody>
          <a:bodyPr/>
          <a:lstStyle/>
          <a:p>
            <a:pPr defTabSz="385754">
              <a:defRPr/>
            </a:pPr>
            <a:fld id="{2F5CCB13-0A32-4557-88E9-079F0C330695}" type="slidenum">
              <a:rPr lang="en-US" kern="0" smtClean="0">
                <a:solidFill>
                  <a:srgbClr val="595959"/>
                </a:solidFill>
              </a:rPr>
              <a:pPr defTabSz="385754">
                <a:defRPr/>
              </a:pPr>
              <a:t>88</a:t>
            </a:fld>
            <a:endParaRPr lang="en-US" kern="0">
              <a:solidFill>
                <a:srgbClr val="595959"/>
              </a:solidFill>
            </a:endParaRPr>
          </a:p>
        </p:txBody>
      </p:sp>
    </p:spTree>
    <p:extLst>
      <p:ext uri="{BB962C8B-B14F-4D97-AF65-F5344CB8AC3E}">
        <p14:creationId xmlns:p14="http://schemas.microsoft.com/office/powerpoint/2010/main" val="472150323"/>
      </p:ext>
    </p:extLst>
  </p:cSld>
  <p:clrMapOvr>
    <a:masterClrMapping/>
  </p:clrMapOvr>
  <p:transition spd="slow">
    <p:wipe/>
  </p:transition>
  <p:timing/>
</p:sld>
</file>

<file path=ppt/slides/slide880.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noAutofit/>
          </a:bodyPr>
          <a:lstStyle/>
          <a:p>
            <a:pPr marL="169859" indent="-169859">
              <a:spcAft>
                <a:spcPts val="600"/>
              </a:spcAft>
              <a:buFont typeface="Wingdings" panose="05000000000000000000" pitchFamily="2" charset="2"/>
            </a:pPr>
            <a:r>
              <a:rPr lang="en-US" altLang="zh-TW" sz="2700"/>
              <a:t>30.1</a:t>
            </a:r>
            <a:r>
              <a:rPr lang="zh-TW" altLang="en-US" sz="2700" smtClean="0"/>
              <a:t>遠端</a:t>
            </a:r>
            <a:r>
              <a:rPr lang="zh-TW" altLang="en-US" sz="2700"/>
              <a:t>站台 </a:t>
            </a:r>
            <a:r>
              <a:rPr lang="en-US" altLang="zh-TW" sz="2700"/>
              <a:t>WLAN </a:t>
            </a:r>
            <a:r>
              <a:rPr lang="zh-TW" altLang="en-US" sz="2700"/>
              <a:t>設定</a:t>
            </a:r>
            <a:br>
              <a:rPr lang="en-US" sz="2700"/>
            </a:br>
            <a:r>
              <a:rPr lang="zh-TW" altLang="en-US" sz="2700"/>
              <a:t>設定無線網狀網路</a:t>
            </a:r>
          </a:p>
        </p:txBody>
      </p:sp>
      <p:sp>
        <p:nvSpPr>
          <p:cNvPr id="5" name="Content Placeholder 4">
            <a:extLst>
              <a:ext uri="{FF2B5EF4-FFF2-40B4-BE49-F238E27FC236}">
                <a16:creationId xmlns:a16="http://schemas.microsoft.com/office/drawing/2014/main" id="{F1DA98B9-49B3-4F7A-8317-33D71C191442}"/>
              </a:ext>
            </a:extLst>
          </p:cNvPr>
          <p:cNvSpPr>
            <a:spLocks noGrp="1"/>
          </p:cNvSpPr>
          <p:nvPr>
            <p:ph idx="1"/>
          </p:nvPr>
        </p:nvSpPr>
        <p:spPr>
          <a:xfrm>
            <a:off x="309616" y="1584052"/>
            <a:ext cx="8595102" cy="3689897"/>
          </a:xfrm>
        </p:spPr>
        <p:txBody>
          <a:bodyPr/>
          <a:lstStyle/>
          <a:p>
            <a:pPr marL="0" indent="0" algn="l"/>
            <a:r>
              <a:rPr lang="zh-TW" altLang="en-US" sz="1600">
                <a:solidFill>
                  <a:srgbClr val="000000"/>
                </a:solidFill>
              </a:rPr>
              <a:t>在一個小型辦公室或家庭網路，一個無線路由器可能足以提供所有的客戶端的無線存取。 </a:t>
            </a:r>
          </a:p>
        </p:txBody>
      </p:sp>
      <p:pic>
        <p:nvPicPr>
          <p:cNvPr id="6" name="Picture 5">
            <a:extLst>
              <a:ext uri="{FF2B5EF4-FFF2-40B4-BE49-F238E27FC236}">
                <a16:creationId xmlns:a16="http://schemas.microsoft.com/office/drawing/2014/main" id="{AA488784-D968-4FE0-BC60-C968332871F6}"/>
              </a:ext>
            </a:extLst>
          </p:cNvPr>
          <p:cNvPicPr>
            <a:picLocks noChangeAspect="1"/>
          </p:cNvPicPr>
          <p:nvPr/>
        </p:nvPicPr>
        <p:blipFill>
          <a:blip r:embed="rId3"/>
          <a:stretch>
            <a:fillRect/>
          </a:stretch>
        </p:blipFill>
        <p:spPr>
          <a:xfrm>
            <a:off x="4498500" y="2258701"/>
            <a:ext cx="4262384" cy="2345635"/>
          </a:xfrm>
          <a:prstGeom prst="rect">
            <a:avLst/>
          </a:prstGeom>
        </p:spPr>
      </p:pic>
      <p:sp>
        <p:nvSpPr>
          <p:cNvPr id="7" name="Content Placeholder 4">
            <a:extLst>
              <a:ext uri="{FF2B5EF4-FFF2-40B4-BE49-F238E27FC236}">
                <a16:creationId xmlns:a16="http://schemas.microsoft.com/office/drawing/2014/main" id="{A932577D-37DE-490A-84DC-9A106FA3BFDF}"/>
              </a:ext>
            </a:extLst>
          </p:cNvPr>
          <p:cNvSpPr txBox="1"/>
          <p:nvPr/>
        </p:nvSpPr>
        <p:spPr>
          <a:xfrm>
            <a:off x="309617" y="2118927"/>
            <a:ext cx="4045048" cy="3689897"/>
          </a:xfrm>
          <a:prstGeom prst="rect">
            <a:avLst/>
          </a:prstGeom>
        </p:spPr>
        <p:txBody>
          <a:bodyPr lIns="91420" tIns="45710" rIns="91420" bIns="45710">
            <a:noAutofit/>
          </a:bodyPr>
          <a:lstStyle>
            <a:lvl1pPr marL="285690" marR="0" indent="-285690" algn="ctr" defTabSz="457105" rtl="0" eaLnBrk="1" fontAlgn="auto" latinLnBrk="0" hangingPunct="1">
              <a:lnSpc>
                <a:spcPct val="100000"/>
              </a:lnSpc>
              <a:spcBef>
                <a:spcPct val="20000"/>
              </a:spcBef>
              <a:spcAft>
                <a:spcPct val="0"/>
              </a:spcAft>
              <a:buClrTx/>
              <a:buSzTx/>
              <a:buFont typeface="Arial"/>
              <a:buNone/>
              <a:defRPr lang="en-US" sz="2000" b="0" i="0" kern="1200" baseline="0">
                <a:solidFill>
                  <a:schemeClr val="bg1"/>
                </a:solidFill>
                <a:latin typeface="+mn-lt"/>
                <a:ea typeface="ＭＳ Ｐゴシック" charset="0"/>
                <a:cs typeface="CiscoSans ExtraLight"/>
              </a:defRPr>
            </a:lvl1pPr>
            <a:lvl2pPr marL="358775" indent="-215900" algn="l" defTabSz="684213" rtl="0" eaLnBrk="1" fontAlgn="base" hangingPunct="1">
              <a:lnSpc>
                <a:spcPct val="95000"/>
              </a:lnSpc>
              <a:spcBef>
                <a:spcPts val="600"/>
              </a:spcBef>
              <a:spcAft>
                <a:spcPct val="0"/>
              </a:spcAft>
              <a:buClr>
                <a:schemeClr val="tx2"/>
              </a:buClr>
              <a:buFont typeface="Arial"/>
              <a:buChar char="•"/>
              <a:defRPr lang="en-US" sz="1400" kern="120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a:buChar char="•"/>
              <a:defRPr lang="en-US" sz="1200" kern="120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a:buChar char="•"/>
              <a:defRPr lang="en-US" sz="1100" kern="120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a:buChar char="•"/>
              <a:defRPr lang="en-US" sz="1100" kern="120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anose="020b0604020202020204"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anose="020b0604020202020204"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anose="020b0604020202020204"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342892" indent="-342892" algn="l">
              <a:buFont typeface="Arial" panose="020b0604020202020204" pitchFamily="34" charset="0"/>
              <a:buChar char="•"/>
            </a:pPr>
            <a:r>
              <a:rPr lang="zh-TW" altLang="en-US" sz="1400">
                <a:solidFill>
                  <a:srgbClr val="000000"/>
                </a:solidFill>
              </a:rPr>
              <a:t>如果你想要將範圍延伸到室內 </a:t>
            </a:r>
            <a:r>
              <a:rPr lang="en-US" altLang="zh-TW" sz="1400">
                <a:solidFill>
                  <a:srgbClr val="000000"/>
                </a:solidFill>
              </a:rPr>
              <a:t>45 </a:t>
            </a:r>
            <a:r>
              <a:rPr lang="zh-TW" altLang="en-US" sz="1400">
                <a:solidFill>
                  <a:srgbClr val="000000"/>
                </a:solidFill>
              </a:rPr>
              <a:t>公尺和室外 </a:t>
            </a:r>
            <a:r>
              <a:rPr lang="en-US" altLang="zh-TW" sz="1400">
                <a:solidFill>
                  <a:srgbClr val="000000"/>
                </a:solidFill>
              </a:rPr>
              <a:t>90 </a:t>
            </a:r>
            <a:r>
              <a:rPr lang="zh-TW" altLang="en-US" sz="1400">
                <a:solidFill>
                  <a:srgbClr val="000000"/>
                </a:solidFill>
              </a:rPr>
              <a:t>公尺，你可以建立無線網格。 </a:t>
            </a:r>
          </a:p>
          <a:p>
            <a:pPr marL="342892" indent="-342892" algn="l">
              <a:buFont typeface="Arial" panose="020b0604020202020204" pitchFamily="34" charset="0"/>
              <a:buChar char="•"/>
            </a:pPr>
            <a:r>
              <a:rPr lang="zh-TW" altLang="en-US" sz="1400">
                <a:solidFill>
                  <a:srgbClr val="000000"/>
                </a:solidFill>
              </a:rPr>
              <a:t>透過加入具有相同設定的存取點來建立網格，但使用不同的頻道來防止干擾。</a:t>
            </a:r>
          </a:p>
          <a:p>
            <a:pPr marL="342892" indent="-342892" algn="l">
              <a:buFont typeface="Arial" panose="020b0604020202020204" pitchFamily="34" charset="0"/>
              <a:buChar char="•"/>
            </a:pPr>
            <a:r>
              <a:rPr lang="zh-TW" altLang="en-US" sz="1400">
                <a:solidFill>
                  <a:srgbClr val="000000"/>
                </a:solidFill>
              </a:rPr>
              <a:t>將 </a:t>
            </a:r>
            <a:r>
              <a:rPr lang="en-US" altLang="zh-TW" sz="1400">
                <a:solidFill>
                  <a:srgbClr val="000000"/>
                </a:solidFill>
              </a:rPr>
              <a:t>WLAN </a:t>
            </a:r>
            <a:r>
              <a:rPr lang="zh-TW" altLang="en-US" sz="1400">
                <a:solidFill>
                  <a:srgbClr val="000000"/>
                </a:solidFill>
              </a:rPr>
              <a:t>擴充到小型辦公室或家庭變得越來越容易。 </a:t>
            </a:r>
          </a:p>
          <a:p>
            <a:pPr marL="342892" indent="-342892" algn="l">
              <a:buFont typeface="Arial" panose="020b0604020202020204" pitchFamily="34" charset="0"/>
              <a:buChar char="•"/>
            </a:pPr>
            <a:r>
              <a:rPr lang="zh-TW" altLang="en-US" sz="1400">
                <a:solidFill>
                  <a:srgbClr val="000000"/>
                </a:solidFill>
              </a:rPr>
              <a:t>製造商已經通過智慧型手機 </a:t>
            </a:r>
            <a:r>
              <a:rPr lang="en-US" altLang="zh-TW" sz="1400">
                <a:solidFill>
                  <a:srgbClr val="000000"/>
                </a:solidFill>
              </a:rPr>
              <a:t>app </a:t>
            </a:r>
            <a:r>
              <a:rPr lang="zh-TW" altLang="en-US" sz="1400">
                <a:solidFill>
                  <a:srgbClr val="000000"/>
                </a:solidFill>
              </a:rPr>
              <a:t>簡單地建立一個無線網狀網路（</a:t>
            </a:r>
            <a:r>
              <a:rPr lang="en-US" altLang="zh-TW" sz="1400">
                <a:solidFill>
                  <a:srgbClr val="000000"/>
                </a:solidFill>
              </a:rPr>
              <a:t>WMN</a:t>
            </a:r>
            <a:r>
              <a:rPr lang="zh-TW" altLang="en-US" sz="1400">
                <a:solidFill>
                  <a:srgbClr val="000000"/>
                </a:solidFill>
              </a:rPr>
              <a:t>）。 </a:t>
            </a:r>
          </a:p>
        </p:txBody>
      </p:sp>
      <p:sp>
        <p:nvSpPr>
          <p:cNvPr id="2" name="投影片編號版面配置區 1"/>
          <p:cNvSpPr>
            <a:spLocks noGrp="1"/>
          </p:cNvSpPr>
          <p:nvPr>
            <p:ph type="sldNum" sz="quarter" idx="12"/>
          </p:nvPr>
        </p:nvSpPr>
        <p:spPr/>
        <p:txBody>
          <a:bodyPr/>
          <a:lstStyle/>
          <a:p>
            <a:fld id="{4FAB73BC-B049-4115-A692-8D63A059BFB8}" type="slidenum">
              <a:rPr lang="en-US" smtClean="0"/>
              <a:t>880</a:t>
            </a:fld>
            <a:endParaRPr lang="en-US"/>
          </a:p>
        </p:txBody>
      </p:sp>
    </p:spTree>
    <p:extLst>
      <p:ext uri="{BB962C8B-B14F-4D97-AF65-F5344CB8AC3E}">
        <p14:creationId xmlns:p14="http://schemas.microsoft.com/office/powerpoint/2010/main" val="214159077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881.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noAutofit/>
          </a:bodyPr>
          <a:lstStyle/>
          <a:p>
            <a:pPr marL="169859" indent="-169859">
              <a:spcAft>
                <a:spcPts val="600"/>
              </a:spcAft>
              <a:buFont typeface="Wingdings" panose="05000000000000000000" pitchFamily="2" charset="2"/>
            </a:pPr>
            <a:r>
              <a:rPr lang="en-US" altLang="zh-TW" sz="2700"/>
              <a:t>30.1</a:t>
            </a:r>
            <a:r>
              <a:rPr lang="zh-TW" altLang="en-US" sz="2700" smtClean="0"/>
              <a:t>遠端</a:t>
            </a:r>
            <a:r>
              <a:rPr lang="zh-TW" altLang="en-US" sz="2700"/>
              <a:t>站台 </a:t>
            </a:r>
            <a:r>
              <a:rPr lang="en-US" altLang="zh-TW" sz="2700"/>
              <a:t>WLAN </a:t>
            </a:r>
            <a:br>
              <a:rPr lang="en-US" sz="2700"/>
            </a:br>
            <a:r>
              <a:rPr lang="en-US" altLang="zh-TW" sz="2700"/>
              <a:t>IPv4 </a:t>
            </a:r>
            <a:r>
              <a:rPr lang="zh-TW" altLang="en-US" sz="2700"/>
              <a:t>的 </a:t>
            </a:r>
            <a:r>
              <a:rPr lang="en-US" altLang="zh-TW" sz="2700"/>
              <a:t>NAT</a:t>
            </a:r>
          </a:p>
        </p:txBody>
      </p:sp>
      <p:sp>
        <p:nvSpPr>
          <p:cNvPr id="4" name="Content Placeholder 3">
            <a:extLst>
              <a:ext uri="{FF2B5EF4-FFF2-40B4-BE49-F238E27FC236}">
                <a16:creationId xmlns:a16="http://schemas.microsoft.com/office/drawing/2014/main" id="{F3EE6C6B-0A8B-4195-A5E0-2C1D3CADA94A}"/>
              </a:ext>
            </a:extLst>
          </p:cNvPr>
          <p:cNvSpPr>
            <a:spLocks noGrp="1"/>
          </p:cNvSpPr>
          <p:nvPr>
            <p:ph idx="1"/>
          </p:nvPr>
        </p:nvSpPr>
        <p:spPr>
          <a:xfrm>
            <a:off x="312884" y="1589088"/>
            <a:ext cx="4900420" cy="3689897"/>
          </a:xfrm>
        </p:spPr>
        <p:txBody>
          <a:bodyPr/>
          <a:lstStyle/>
          <a:p>
            <a:pPr marL="0" indent="0" algn="l"/>
            <a:r>
              <a:rPr lang="zh-TW" altLang="en-US" sz="1600">
                <a:solidFill>
                  <a:srgbClr val="000000"/>
                </a:solidFill>
              </a:rPr>
              <a:t>一般而言，無線路由器會由 </a:t>
            </a:r>
            <a:r>
              <a:rPr lang="en-US" altLang="zh-TW" sz="1600">
                <a:solidFill>
                  <a:srgbClr val="000000"/>
                </a:solidFill>
              </a:rPr>
              <a:t>ISP </a:t>
            </a:r>
            <a:r>
              <a:rPr lang="zh-TW" altLang="en-US" sz="1600">
                <a:solidFill>
                  <a:srgbClr val="000000"/>
                </a:solidFill>
              </a:rPr>
              <a:t>指派公開可路由位址，並使用私人網路位址在 </a:t>
            </a:r>
            <a:r>
              <a:rPr lang="en-US" altLang="zh-TW" sz="1600">
                <a:solidFill>
                  <a:srgbClr val="000000"/>
                </a:solidFill>
              </a:rPr>
              <a:t>LAN </a:t>
            </a:r>
            <a:r>
              <a:rPr lang="zh-TW" altLang="en-US" sz="1600">
                <a:solidFill>
                  <a:srgbClr val="000000"/>
                </a:solidFill>
              </a:rPr>
              <a:t>上進行定址。</a:t>
            </a:r>
          </a:p>
          <a:p>
            <a:pPr marL="171446" indent="-171446" algn="l">
              <a:buFont typeface="Arial" panose="020b0604020202020204" pitchFamily="34" charset="0"/>
              <a:buChar char="•"/>
            </a:pPr>
            <a:r>
              <a:rPr lang="zh-TW" altLang="en-US" sz="1400">
                <a:solidFill>
                  <a:srgbClr val="000000"/>
                </a:solidFill>
              </a:rPr>
              <a:t>為了允許 </a:t>
            </a:r>
            <a:r>
              <a:rPr lang="en-US" altLang="zh-TW" sz="1400">
                <a:solidFill>
                  <a:srgbClr val="000000"/>
                </a:solidFill>
              </a:rPr>
              <a:t>LAN </a:t>
            </a:r>
            <a:r>
              <a:rPr lang="zh-TW" altLang="en-US" sz="1400">
                <a:solidFill>
                  <a:srgbClr val="000000"/>
                </a:solidFill>
              </a:rPr>
              <a:t>上的主機與外界通訊，路由器將使用稱為網路位址轉譯 </a:t>
            </a:r>
            <a:r>
              <a:rPr lang="en-US" altLang="zh-TW" sz="1400">
                <a:solidFill>
                  <a:srgbClr val="000000"/>
                </a:solidFill>
              </a:rPr>
              <a:t>(NAT) </a:t>
            </a:r>
            <a:r>
              <a:rPr lang="zh-TW" altLang="en-US" sz="1400">
                <a:solidFill>
                  <a:srgbClr val="000000"/>
                </a:solidFill>
              </a:rPr>
              <a:t>的程序。 </a:t>
            </a:r>
          </a:p>
          <a:p>
            <a:pPr marL="171446" indent="-171446" algn="l">
              <a:buFont typeface="Arial" panose="020b0604020202020204" pitchFamily="34" charset="0"/>
              <a:buChar char="•"/>
            </a:pPr>
            <a:r>
              <a:rPr lang="en-US" altLang="zh-TW" sz="1400">
                <a:solidFill>
                  <a:srgbClr val="000000"/>
                </a:solidFill>
              </a:rPr>
              <a:t>NAT </a:t>
            </a:r>
            <a:r>
              <a:rPr lang="zh-TW" altLang="en-US" sz="1400">
                <a:solidFill>
                  <a:srgbClr val="000000"/>
                </a:solidFill>
              </a:rPr>
              <a:t>會將私人 </a:t>
            </a:r>
            <a:r>
              <a:rPr lang="en-US" altLang="zh-TW" sz="1400">
                <a:solidFill>
                  <a:srgbClr val="000000"/>
                </a:solidFill>
              </a:rPr>
              <a:t>(</a:t>
            </a:r>
            <a:r>
              <a:rPr lang="zh-TW" altLang="en-US" sz="1400">
                <a:solidFill>
                  <a:srgbClr val="000000"/>
                </a:solidFill>
              </a:rPr>
              <a:t>本機</a:t>
            </a:r>
            <a:r>
              <a:rPr lang="en-US" altLang="zh-TW" sz="1400">
                <a:solidFill>
                  <a:srgbClr val="000000"/>
                </a:solidFill>
              </a:rPr>
              <a:t>) </a:t>
            </a:r>
            <a:r>
              <a:rPr lang="zh-TW" altLang="en-US" sz="1400">
                <a:solidFill>
                  <a:srgbClr val="000000"/>
                </a:solidFill>
              </a:rPr>
              <a:t>來源 </a:t>
            </a:r>
            <a:r>
              <a:rPr lang="en-US" altLang="zh-TW" sz="1400">
                <a:solidFill>
                  <a:srgbClr val="000000"/>
                </a:solidFill>
              </a:rPr>
              <a:t>IPv4 </a:t>
            </a:r>
            <a:r>
              <a:rPr lang="zh-TW" altLang="en-US" sz="1400">
                <a:solidFill>
                  <a:srgbClr val="000000"/>
                </a:solidFill>
              </a:rPr>
              <a:t>位址轉譯為公用 </a:t>
            </a:r>
            <a:r>
              <a:rPr lang="en-US" altLang="zh-TW" sz="1400">
                <a:solidFill>
                  <a:srgbClr val="000000"/>
                </a:solidFill>
              </a:rPr>
              <a:t>(</a:t>
            </a:r>
            <a:r>
              <a:rPr lang="zh-TW" altLang="en-US" sz="1400">
                <a:solidFill>
                  <a:srgbClr val="000000"/>
                </a:solidFill>
              </a:rPr>
              <a:t>全域</a:t>
            </a:r>
            <a:r>
              <a:rPr lang="en-US" altLang="zh-TW" sz="1400">
                <a:solidFill>
                  <a:srgbClr val="000000"/>
                </a:solidFill>
              </a:rPr>
              <a:t>) </a:t>
            </a:r>
            <a:r>
              <a:rPr lang="zh-TW" altLang="en-US" sz="1400">
                <a:solidFill>
                  <a:srgbClr val="000000"/>
                </a:solidFill>
              </a:rPr>
              <a:t>位址 </a:t>
            </a:r>
            <a:r>
              <a:rPr lang="en-US" altLang="zh-TW" sz="1400">
                <a:solidFill>
                  <a:srgbClr val="000000"/>
                </a:solidFill>
              </a:rPr>
              <a:t>(</a:t>
            </a:r>
            <a:r>
              <a:rPr lang="zh-TW" altLang="en-US" sz="1400">
                <a:solidFill>
                  <a:srgbClr val="000000"/>
                </a:solidFill>
              </a:rPr>
              <a:t>傳入封包的處理程序會反轉</a:t>
            </a:r>
            <a:r>
              <a:rPr lang="en-US" altLang="zh-TW" sz="1400">
                <a:solidFill>
                  <a:srgbClr val="000000"/>
                </a:solidFill>
              </a:rPr>
              <a:t>)</a:t>
            </a:r>
            <a:r>
              <a:rPr lang="zh-TW" altLang="en-US" sz="1400">
                <a:solidFill>
                  <a:srgbClr val="000000"/>
                </a:solidFill>
              </a:rPr>
              <a:t>。 </a:t>
            </a:r>
          </a:p>
          <a:p>
            <a:pPr marL="171446" indent="-171446" algn="l">
              <a:buFont typeface="Arial" panose="020b0604020202020204" pitchFamily="34" charset="0"/>
              <a:buChar char="•"/>
            </a:pPr>
            <a:r>
              <a:rPr lang="en-US" altLang="zh-TW" sz="1400">
                <a:solidFill>
                  <a:srgbClr val="000000"/>
                </a:solidFill>
              </a:rPr>
              <a:t>NAT </a:t>
            </a:r>
            <a:r>
              <a:rPr lang="zh-TW" altLang="en-US" sz="1400">
                <a:solidFill>
                  <a:srgbClr val="000000"/>
                </a:solidFill>
              </a:rPr>
              <a:t>可藉由追蹤裝置所建立之每個工作階段的來源連接埠號碼，共用一個公用 </a:t>
            </a:r>
            <a:r>
              <a:rPr lang="en-US" altLang="zh-TW" sz="1400">
                <a:solidFill>
                  <a:srgbClr val="000000"/>
                </a:solidFill>
              </a:rPr>
              <a:t>IPv4 </a:t>
            </a:r>
            <a:r>
              <a:rPr lang="zh-TW" altLang="en-US" sz="1400">
                <a:solidFill>
                  <a:srgbClr val="000000"/>
                </a:solidFill>
              </a:rPr>
              <a:t>位址。 </a:t>
            </a:r>
          </a:p>
          <a:p>
            <a:pPr marL="171446" indent="-171446" algn="l">
              <a:buFont typeface="Arial" panose="020b0604020202020204" pitchFamily="34" charset="0"/>
              <a:buChar char="•"/>
            </a:pPr>
            <a:r>
              <a:rPr lang="zh-TW" altLang="en-US" sz="1400">
                <a:solidFill>
                  <a:srgbClr val="000000"/>
                </a:solidFill>
              </a:rPr>
              <a:t>如果你的 </a:t>
            </a:r>
            <a:r>
              <a:rPr lang="en-US" altLang="zh-TW" sz="1400">
                <a:solidFill>
                  <a:srgbClr val="000000"/>
                </a:solidFill>
              </a:rPr>
              <a:t>ISP </a:t>
            </a:r>
            <a:r>
              <a:rPr lang="zh-TW" altLang="en-US" sz="1400">
                <a:solidFill>
                  <a:srgbClr val="000000"/>
                </a:solidFill>
              </a:rPr>
              <a:t>已啟用 </a:t>
            </a:r>
            <a:r>
              <a:rPr lang="en-US" altLang="zh-TW" sz="1400">
                <a:solidFill>
                  <a:srgbClr val="000000"/>
                </a:solidFill>
              </a:rPr>
              <a:t>IPv6</a:t>
            </a:r>
            <a:r>
              <a:rPr lang="zh-TW" altLang="en-US" sz="1400">
                <a:solidFill>
                  <a:srgbClr val="000000"/>
                </a:solidFill>
              </a:rPr>
              <a:t>，你將會看到每個裝置的唯一 </a:t>
            </a:r>
            <a:r>
              <a:rPr lang="en-US" altLang="zh-TW" sz="1400">
                <a:solidFill>
                  <a:srgbClr val="000000"/>
                </a:solidFill>
              </a:rPr>
              <a:t>IPv6 </a:t>
            </a:r>
            <a:r>
              <a:rPr lang="zh-TW" altLang="en-US" sz="1400">
                <a:solidFill>
                  <a:srgbClr val="000000"/>
                </a:solidFill>
              </a:rPr>
              <a:t>位址。</a:t>
            </a:r>
          </a:p>
          <a:p>
            <a:pPr marL="171446" indent="-171446" algn="l">
              <a:buFont typeface="Arial" panose="020b0604020202020204" pitchFamily="34" charset="0"/>
              <a:buChar char="•"/>
            </a:pPr>
            <a:endParaRPr lang="en-US" sz="1600">
              <a:solidFill>
                <a:srgbClr val="000000"/>
              </a:solidFill>
            </a:endParaRPr>
          </a:p>
        </p:txBody>
      </p:sp>
      <p:pic>
        <p:nvPicPr>
          <p:cNvPr id="7" name="Picture 6">
            <a:extLst>
              <a:ext uri="{FF2B5EF4-FFF2-40B4-BE49-F238E27FC236}">
                <a16:creationId xmlns:a16="http://schemas.microsoft.com/office/drawing/2014/main" id="{A3194B37-7A77-454D-8366-514171329894}"/>
              </a:ext>
            </a:extLst>
          </p:cNvPr>
          <p:cNvPicPr>
            <a:picLocks noChangeAspect="1"/>
          </p:cNvPicPr>
          <p:nvPr/>
        </p:nvPicPr>
        <p:blipFill>
          <a:blip r:embed="rId3"/>
          <a:stretch>
            <a:fillRect/>
          </a:stretch>
        </p:blipFill>
        <p:spPr>
          <a:xfrm>
            <a:off x="5375084" y="2130520"/>
            <a:ext cx="3456034" cy="2607033"/>
          </a:xfrm>
          <a:prstGeom prst="rect">
            <a:avLst/>
          </a:prstGeom>
        </p:spPr>
      </p:pic>
      <p:sp>
        <p:nvSpPr>
          <p:cNvPr id="2" name="投影片編號版面配置區 1"/>
          <p:cNvSpPr>
            <a:spLocks noGrp="1"/>
          </p:cNvSpPr>
          <p:nvPr>
            <p:ph type="sldNum" sz="quarter" idx="12"/>
          </p:nvPr>
        </p:nvSpPr>
        <p:spPr/>
        <p:txBody>
          <a:bodyPr/>
          <a:lstStyle/>
          <a:p>
            <a:fld id="{4FAB73BC-B049-4115-A692-8D63A059BFB8}" type="slidenum">
              <a:rPr lang="en-US" smtClean="0"/>
              <a:t>881</a:t>
            </a:fld>
            <a:endParaRPr lang="en-US"/>
          </a:p>
        </p:txBody>
      </p:sp>
    </p:spTree>
    <p:extLst>
      <p:ext uri="{BB962C8B-B14F-4D97-AF65-F5344CB8AC3E}">
        <p14:creationId xmlns:p14="http://schemas.microsoft.com/office/powerpoint/2010/main" val="207376852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882.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noAutofit/>
          </a:bodyPr>
          <a:lstStyle/>
          <a:p>
            <a:pPr marL="169859" indent="-169859">
              <a:spcAft>
                <a:spcPts val="600"/>
              </a:spcAft>
              <a:buFont typeface="Wingdings" panose="05000000000000000000" pitchFamily="2" charset="2"/>
            </a:pPr>
            <a:r>
              <a:rPr lang="en-US" altLang="zh-TW" sz="2700"/>
              <a:t>30.1</a:t>
            </a:r>
            <a:r>
              <a:rPr lang="zh-TW" altLang="en-US" sz="2700" smtClean="0"/>
              <a:t>遠端</a:t>
            </a:r>
            <a:r>
              <a:rPr lang="zh-TW" altLang="en-US" sz="2700"/>
              <a:t>站台 </a:t>
            </a:r>
            <a:r>
              <a:rPr lang="en-US" altLang="zh-TW" sz="2700"/>
              <a:t>WLAN </a:t>
            </a:r>
            <a:r>
              <a:rPr lang="zh-TW" altLang="en-US" sz="2700"/>
              <a:t>設定</a:t>
            </a:r>
            <a:br>
              <a:rPr lang="en-US" sz="2700"/>
            </a:br>
            <a:r>
              <a:rPr lang="zh-TW" altLang="en-US" sz="2700"/>
              <a:t>服務品質</a:t>
            </a:r>
          </a:p>
        </p:txBody>
      </p:sp>
      <p:sp>
        <p:nvSpPr>
          <p:cNvPr id="5" name="Content Placeholder 4">
            <a:extLst>
              <a:ext uri="{FF2B5EF4-FFF2-40B4-BE49-F238E27FC236}">
                <a16:creationId xmlns:a16="http://schemas.microsoft.com/office/drawing/2014/main" id="{92133746-CB4B-46ED-8442-D94560F00AC4}"/>
              </a:ext>
            </a:extLst>
          </p:cNvPr>
          <p:cNvSpPr>
            <a:spLocks noGrp="1"/>
          </p:cNvSpPr>
          <p:nvPr>
            <p:ph idx="1"/>
          </p:nvPr>
        </p:nvSpPr>
        <p:spPr>
          <a:xfrm>
            <a:off x="474662" y="1589088"/>
            <a:ext cx="8280057" cy="3689897"/>
          </a:xfrm>
        </p:spPr>
        <p:txBody>
          <a:bodyPr/>
          <a:lstStyle/>
          <a:p>
            <a:pPr marL="0" indent="0" algn="l"/>
            <a:r>
              <a:rPr lang="zh-TW" altLang="en-US" sz="1600">
                <a:solidFill>
                  <a:srgbClr val="000000"/>
                </a:solidFill>
              </a:rPr>
              <a:t>許多無線路由器都有設定服務品質 </a:t>
            </a:r>
            <a:r>
              <a:rPr lang="en-US" altLang="zh-TW" sz="1600">
                <a:solidFill>
                  <a:srgbClr val="000000"/>
                </a:solidFill>
              </a:rPr>
              <a:t>(QoS) </a:t>
            </a:r>
            <a:r>
              <a:rPr lang="zh-TW" altLang="en-US" sz="1600">
                <a:solidFill>
                  <a:srgbClr val="000000"/>
                </a:solidFill>
              </a:rPr>
              <a:t>的選項。 </a:t>
            </a:r>
          </a:p>
          <a:p>
            <a:pPr marL="285743" indent="-285743" algn="l">
              <a:buFont typeface="Arial" panose="020b0604020202020204" pitchFamily="34" charset="0"/>
              <a:buChar char="•"/>
            </a:pPr>
            <a:r>
              <a:rPr lang="zh-TW" altLang="en-US" sz="1400">
                <a:solidFill>
                  <a:srgbClr val="000000"/>
                </a:solidFill>
              </a:rPr>
              <a:t>藉由設定 </a:t>
            </a:r>
            <a:r>
              <a:rPr lang="en-US" altLang="zh-TW" sz="1400">
                <a:solidFill>
                  <a:srgbClr val="000000"/>
                </a:solidFill>
              </a:rPr>
              <a:t>QoS</a:t>
            </a:r>
            <a:r>
              <a:rPr lang="zh-TW" altLang="en-US" sz="1400">
                <a:solidFill>
                  <a:srgbClr val="000000"/>
                </a:solidFill>
              </a:rPr>
              <a:t>，你可以保證特定流量類型 </a:t>
            </a:r>
            <a:r>
              <a:rPr lang="en-US" altLang="zh-TW" sz="1400">
                <a:solidFill>
                  <a:srgbClr val="000000"/>
                </a:solidFill>
              </a:rPr>
              <a:t>(</a:t>
            </a:r>
            <a:r>
              <a:rPr lang="zh-TW" altLang="en-US" sz="1400">
                <a:solidFill>
                  <a:srgbClr val="000000"/>
                </a:solidFill>
              </a:rPr>
              <a:t>例如語音和影片</a:t>
            </a:r>
            <a:r>
              <a:rPr lang="en-US" altLang="zh-TW" sz="1400">
                <a:solidFill>
                  <a:srgbClr val="000000"/>
                </a:solidFill>
              </a:rPr>
              <a:t>) </a:t>
            </a:r>
            <a:r>
              <a:rPr lang="zh-TW" altLang="en-US" sz="1400">
                <a:solidFill>
                  <a:srgbClr val="000000"/>
                </a:solidFill>
              </a:rPr>
              <a:t>會優先於時間不敏感的流量 </a:t>
            </a:r>
            <a:r>
              <a:rPr lang="en-US" altLang="zh-TW" sz="1400">
                <a:solidFill>
                  <a:srgbClr val="000000"/>
                </a:solidFill>
              </a:rPr>
              <a:t>(</a:t>
            </a:r>
            <a:r>
              <a:rPr lang="zh-TW" altLang="en-US" sz="1400">
                <a:solidFill>
                  <a:srgbClr val="000000"/>
                </a:solidFill>
              </a:rPr>
              <a:t>例如電子郵件和網頁瀏覽</a:t>
            </a:r>
            <a:r>
              <a:rPr lang="en-US" altLang="zh-TW" sz="1400">
                <a:solidFill>
                  <a:srgbClr val="000000"/>
                </a:solidFill>
              </a:rPr>
              <a:t>)</a:t>
            </a:r>
            <a:r>
              <a:rPr lang="zh-TW" altLang="en-US" sz="1400">
                <a:solidFill>
                  <a:srgbClr val="000000"/>
                </a:solidFill>
              </a:rPr>
              <a:t>。 </a:t>
            </a:r>
          </a:p>
          <a:p>
            <a:pPr marL="285743" indent="-285743" algn="l">
              <a:buFont typeface="Arial" panose="020b0604020202020204" pitchFamily="34" charset="0"/>
              <a:buChar char="•"/>
            </a:pPr>
            <a:r>
              <a:rPr lang="zh-TW" altLang="en-US" sz="1400">
                <a:solidFill>
                  <a:srgbClr val="000000"/>
                </a:solidFill>
              </a:rPr>
              <a:t>在某些無線路由器上，也可以在特定連接埠上排序流量的優先順序。</a:t>
            </a:r>
          </a:p>
        </p:txBody>
      </p:sp>
      <p:pic>
        <p:nvPicPr>
          <p:cNvPr id="2" name="Picture 1">
            <a:extLst>
              <a:ext uri="{FF2B5EF4-FFF2-40B4-BE49-F238E27FC236}">
                <a16:creationId xmlns:a16="http://schemas.microsoft.com/office/drawing/2014/main" id="{14D34F0B-6AA6-4CB8-9CF3-4FA353A8AE90}"/>
              </a:ext>
            </a:extLst>
          </p:cNvPr>
          <p:cNvPicPr>
            <a:picLocks noChangeAspect="1"/>
          </p:cNvPicPr>
          <p:nvPr/>
        </p:nvPicPr>
        <p:blipFill>
          <a:blip r:embed="rId3"/>
          <a:stretch>
            <a:fillRect/>
          </a:stretch>
        </p:blipFill>
        <p:spPr>
          <a:xfrm>
            <a:off x="2644677" y="2907166"/>
            <a:ext cx="3854648" cy="2165461"/>
          </a:xfrm>
          <a:prstGeom prst="rect">
            <a:avLst/>
          </a:prstGeom>
        </p:spPr>
      </p:pic>
      <p:sp>
        <p:nvSpPr>
          <p:cNvPr id="4" name="投影片編號版面配置區 3"/>
          <p:cNvSpPr>
            <a:spLocks noGrp="1"/>
          </p:cNvSpPr>
          <p:nvPr>
            <p:ph type="sldNum" sz="quarter" idx="12"/>
          </p:nvPr>
        </p:nvSpPr>
        <p:spPr/>
        <p:txBody>
          <a:bodyPr/>
          <a:lstStyle/>
          <a:p>
            <a:fld id="{4FAB73BC-B049-4115-A692-8D63A059BFB8}" type="slidenum">
              <a:rPr lang="en-US" smtClean="0"/>
              <a:t>882</a:t>
            </a:fld>
            <a:endParaRPr lang="en-US"/>
          </a:p>
        </p:txBody>
      </p:sp>
    </p:spTree>
    <p:extLst>
      <p:ext uri="{BB962C8B-B14F-4D97-AF65-F5344CB8AC3E}">
        <p14:creationId xmlns:p14="http://schemas.microsoft.com/office/powerpoint/2010/main" val="129557947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883.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noAutofit/>
          </a:bodyPr>
          <a:lstStyle/>
          <a:p>
            <a:pPr marL="169859" indent="-169859">
              <a:spcAft>
                <a:spcPts val="600"/>
              </a:spcAft>
              <a:buFont typeface="Wingdings" panose="05000000000000000000" pitchFamily="2" charset="2"/>
            </a:pPr>
            <a:r>
              <a:rPr lang="en-US" altLang="zh-TW" sz="2700"/>
              <a:t>30.1</a:t>
            </a:r>
            <a:r>
              <a:rPr lang="zh-TW" altLang="en-US" sz="2700" smtClean="0"/>
              <a:t>遠端</a:t>
            </a:r>
            <a:r>
              <a:rPr lang="zh-TW" altLang="en-US" sz="2700"/>
              <a:t>站台 </a:t>
            </a:r>
            <a:r>
              <a:rPr lang="en-US" altLang="zh-TW" sz="2700"/>
              <a:t>WLAN </a:t>
            </a:r>
            <a:r>
              <a:rPr lang="zh-TW" altLang="en-US" sz="2700"/>
              <a:t>設定</a:t>
            </a:r>
            <a:br>
              <a:rPr lang="en-US" sz="2700"/>
            </a:br>
            <a:r>
              <a:rPr lang="zh-TW" altLang="en-US" sz="2700"/>
              <a:t>連接埠轉送</a:t>
            </a:r>
          </a:p>
        </p:txBody>
      </p:sp>
      <p:sp>
        <p:nvSpPr>
          <p:cNvPr id="4" name="Content Placeholder 3">
            <a:extLst>
              <a:ext uri="{FF2B5EF4-FFF2-40B4-BE49-F238E27FC236}">
                <a16:creationId xmlns:a16="http://schemas.microsoft.com/office/drawing/2014/main" id="{93CDE018-D867-4E28-ACA0-CE828C6F9486}"/>
              </a:ext>
            </a:extLst>
          </p:cNvPr>
          <p:cNvSpPr>
            <a:spLocks noGrp="1"/>
          </p:cNvSpPr>
          <p:nvPr>
            <p:ph idx="1"/>
          </p:nvPr>
        </p:nvSpPr>
        <p:spPr>
          <a:xfrm>
            <a:off x="474662" y="1589088"/>
            <a:ext cx="8280057" cy="3689897"/>
          </a:xfrm>
        </p:spPr>
        <p:txBody>
          <a:bodyPr/>
          <a:lstStyle/>
          <a:p>
            <a:pPr marL="0" indent="0" algn="l"/>
            <a:r>
              <a:rPr lang="zh-TW" altLang="en-US" sz="1600">
                <a:solidFill>
                  <a:srgbClr val="000000"/>
                </a:solidFill>
              </a:rPr>
              <a:t>無線路由器通常會封鎖 </a:t>
            </a:r>
            <a:r>
              <a:rPr lang="en-US" altLang="zh-TW" sz="1600">
                <a:solidFill>
                  <a:srgbClr val="000000"/>
                </a:solidFill>
              </a:rPr>
              <a:t>TCP </a:t>
            </a:r>
            <a:r>
              <a:rPr lang="zh-TW" altLang="en-US" sz="1600">
                <a:solidFill>
                  <a:srgbClr val="000000"/>
                </a:solidFill>
              </a:rPr>
              <a:t>和 </a:t>
            </a:r>
            <a:r>
              <a:rPr lang="en-US" altLang="zh-TW" sz="1600">
                <a:solidFill>
                  <a:srgbClr val="000000"/>
                </a:solidFill>
              </a:rPr>
              <a:t>UDP </a:t>
            </a:r>
            <a:r>
              <a:rPr lang="zh-TW" altLang="en-US" sz="1600">
                <a:solidFill>
                  <a:srgbClr val="000000"/>
                </a:solidFill>
              </a:rPr>
              <a:t>連接埠，以防止未經授權的進出區域網路存取。 </a:t>
            </a:r>
          </a:p>
          <a:p>
            <a:pPr marL="285743" indent="-285743" algn="l">
              <a:buFont typeface="Arial" panose="020b0604020202020204" pitchFamily="34" charset="0"/>
              <a:buChar char="•"/>
            </a:pPr>
            <a:r>
              <a:rPr lang="zh-TW" altLang="en-US" sz="1400">
                <a:solidFill>
                  <a:srgbClr val="000000"/>
                </a:solidFill>
              </a:rPr>
              <a:t>不過，在某些情況下，必須開啟特定連接埠，以便某些程式和應用程式可以與不同網路上的裝置進行通訊。 </a:t>
            </a:r>
          </a:p>
          <a:p>
            <a:pPr marL="285743" indent="-285743" algn="l">
              <a:buFont typeface="Arial" panose="020b0604020202020204" pitchFamily="34" charset="0"/>
              <a:buChar char="•"/>
            </a:pPr>
            <a:r>
              <a:rPr lang="zh-TW" altLang="en-US" sz="1400">
                <a:solidFill>
                  <a:srgbClr val="000000"/>
                </a:solidFill>
              </a:rPr>
              <a:t>連接埠轉送是一種以規則為基礎的方法，可將不同網路上的裝置之間的流量導向。</a:t>
            </a:r>
          </a:p>
          <a:p>
            <a:pPr marL="285743" indent="-285743" algn="l">
              <a:buFont typeface="Arial" panose="020b0604020202020204" pitchFamily="34" charset="0"/>
              <a:buChar char="•"/>
            </a:pPr>
            <a:r>
              <a:rPr lang="zh-TW" altLang="en-US" sz="1400">
                <a:solidFill>
                  <a:srgbClr val="000000"/>
                </a:solidFill>
              </a:rPr>
              <a:t>連接埠觸發可讓路由器透過輸入連接埠暫時將資料轉送至特定裝置。 </a:t>
            </a:r>
          </a:p>
          <a:p>
            <a:pPr marL="285743" indent="-285743" algn="l">
              <a:buFont typeface="Arial" panose="020b0604020202020204" pitchFamily="34" charset="0"/>
              <a:buChar char="•"/>
            </a:pPr>
            <a:r>
              <a:rPr lang="zh-TW" altLang="en-US" sz="1400">
                <a:solidFill>
                  <a:srgbClr val="000000"/>
                </a:solidFill>
              </a:rPr>
              <a:t>只有在使用指定的連接埠範圍進行輸出要求時，才能使用連接埠觸發，將資料轉送至電腦。 </a:t>
            </a:r>
          </a:p>
        </p:txBody>
      </p:sp>
      <p:sp>
        <p:nvSpPr>
          <p:cNvPr id="2" name="投影片編號版面配置區 1"/>
          <p:cNvSpPr>
            <a:spLocks noGrp="1"/>
          </p:cNvSpPr>
          <p:nvPr>
            <p:ph type="sldNum" sz="quarter" idx="12"/>
          </p:nvPr>
        </p:nvSpPr>
        <p:spPr/>
        <p:txBody>
          <a:bodyPr/>
          <a:lstStyle/>
          <a:p>
            <a:fld id="{4FAB73BC-B049-4115-A692-8D63A059BFB8}" type="slidenum">
              <a:rPr lang="en-US" smtClean="0"/>
              <a:t>883</a:t>
            </a:fld>
            <a:endParaRPr lang="en-US"/>
          </a:p>
        </p:txBody>
      </p:sp>
    </p:spTree>
    <p:extLst>
      <p:ext uri="{BB962C8B-B14F-4D97-AF65-F5344CB8AC3E}">
        <p14:creationId xmlns:p14="http://schemas.microsoft.com/office/powerpoint/2010/main" val="96446867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884.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noAutofit/>
          </a:bodyPr>
          <a:lstStyle/>
          <a:p>
            <a:pPr marL="169859" indent="-169859">
              <a:spcAft>
                <a:spcPts val="600"/>
              </a:spcAft>
              <a:buFont typeface="Wingdings" panose="05000000000000000000" pitchFamily="2" charset="2"/>
            </a:pPr>
            <a:r>
              <a:rPr lang="en-US" altLang="zh-TW" sz="2700" smtClean="0"/>
              <a:t>30.2</a:t>
            </a:r>
            <a:r>
              <a:rPr lang="zh-TW" altLang="en-US" sz="2700" smtClean="0"/>
              <a:t>在 </a:t>
            </a:r>
            <a:r>
              <a:rPr lang="en-US" altLang="zh-TW" sz="2700"/>
              <a:t>WLC </a:t>
            </a:r>
            <a:r>
              <a:rPr lang="zh-TW" altLang="en-US" sz="2700"/>
              <a:t>上設定基本 </a:t>
            </a:r>
            <a:r>
              <a:rPr lang="en-US" altLang="zh-TW" sz="2700"/>
              <a:t>WLAN</a:t>
            </a:r>
            <a:br>
              <a:rPr lang="en-US" sz="2700"/>
            </a:br>
            <a:r>
              <a:rPr lang="en-US" altLang="zh-TW" sz="2700"/>
              <a:t>WLC </a:t>
            </a:r>
            <a:r>
              <a:rPr lang="zh-TW" altLang="en-US" sz="2700"/>
              <a:t>拓樸</a:t>
            </a:r>
          </a:p>
        </p:txBody>
      </p:sp>
      <p:sp>
        <p:nvSpPr>
          <p:cNvPr id="5" name="Content Placeholder 4">
            <a:extLst>
              <a:ext uri="{FF2B5EF4-FFF2-40B4-BE49-F238E27FC236}">
                <a16:creationId xmlns:a16="http://schemas.microsoft.com/office/drawing/2014/main" id="{0B9F3ECB-836A-4B17-8DB8-D94926DE815A}"/>
              </a:ext>
            </a:extLst>
          </p:cNvPr>
          <p:cNvSpPr>
            <a:spLocks noGrp="1"/>
          </p:cNvSpPr>
          <p:nvPr>
            <p:ph idx="1"/>
          </p:nvPr>
        </p:nvSpPr>
        <p:spPr>
          <a:xfrm>
            <a:off x="474662" y="1589087"/>
            <a:ext cx="3892239" cy="3361599"/>
          </a:xfrm>
        </p:spPr>
        <p:txBody>
          <a:bodyPr/>
          <a:lstStyle/>
          <a:p>
            <a:pPr marL="0" indent="0" algn="l"/>
            <a:r>
              <a:rPr lang="zh-TW" altLang="en-US" sz="1600">
                <a:solidFill>
                  <a:srgbClr val="000000"/>
                </a:solidFill>
              </a:rPr>
              <a:t>本主題所使用的拓撲和定址設定顯示在圖和表中。 </a:t>
            </a:r>
          </a:p>
          <a:p>
            <a:pPr marL="285743" indent="-285743" algn="l">
              <a:buFont typeface="Arial" panose="020b0604020202020204" pitchFamily="34" charset="0"/>
              <a:buChar char="•"/>
            </a:pPr>
            <a:r>
              <a:rPr lang="zh-TW" altLang="en-US" sz="1400">
                <a:solidFill>
                  <a:srgbClr val="000000"/>
                </a:solidFill>
              </a:rPr>
              <a:t>存取點 </a:t>
            </a:r>
            <a:r>
              <a:rPr lang="en-US" altLang="zh-TW" sz="1400">
                <a:solidFill>
                  <a:srgbClr val="000000"/>
                </a:solidFill>
              </a:rPr>
              <a:t>(AP) </a:t>
            </a:r>
            <a:r>
              <a:rPr lang="zh-TW" altLang="en-US" sz="1400">
                <a:solidFill>
                  <a:srgbClr val="000000"/>
                </a:solidFill>
              </a:rPr>
              <a:t>是以控制器為基礎的 </a:t>
            </a:r>
            <a:r>
              <a:rPr lang="en-US" altLang="zh-TW" sz="1400">
                <a:solidFill>
                  <a:srgbClr val="000000"/>
                </a:solidFill>
              </a:rPr>
              <a:t>AP</a:t>
            </a:r>
            <a:r>
              <a:rPr lang="zh-TW" altLang="en-US" sz="1400">
                <a:solidFill>
                  <a:srgbClr val="000000"/>
                </a:solidFill>
              </a:rPr>
              <a:t>，而不是自主的 </a:t>
            </a:r>
            <a:r>
              <a:rPr lang="en-US" altLang="zh-TW" sz="1400">
                <a:solidFill>
                  <a:srgbClr val="000000"/>
                </a:solidFill>
              </a:rPr>
              <a:t>AP</a:t>
            </a:r>
            <a:r>
              <a:rPr lang="zh-TW" altLang="en-US" sz="1400">
                <a:solidFill>
                  <a:srgbClr val="000000"/>
                </a:solidFill>
              </a:rPr>
              <a:t>，因此它不需要初始設定，通常稱為輕量型 </a:t>
            </a:r>
            <a:r>
              <a:rPr lang="en-US" altLang="zh-TW" sz="1400">
                <a:solidFill>
                  <a:srgbClr val="000000"/>
                </a:solidFill>
              </a:rPr>
              <a:t>AP (LAP)</a:t>
            </a:r>
            <a:r>
              <a:rPr lang="zh-TW" altLang="en-US" sz="1400">
                <a:solidFill>
                  <a:srgbClr val="000000"/>
                </a:solidFill>
              </a:rPr>
              <a:t>。 </a:t>
            </a:r>
          </a:p>
          <a:p>
            <a:pPr marL="285743" indent="-285743" algn="l">
              <a:buFont typeface="Arial" panose="020b0604020202020204" pitchFamily="34" charset="0"/>
              <a:buChar char="•"/>
            </a:pPr>
            <a:r>
              <a:rPr lang="en-US" altLang="zh-TW" sz="1400">
                <a:solidFill>
                  <a:srgbClr val="000000"/>
                </a:solidFill>
              </a:rPr>
              <a:t>LAP </a:t>
            </a:r>
            <a:r>
              <a:rPr lang="zh-TW" altLang="en-US" sz="1400">
                <a:solidFill>
                  <a:srgbClr val="000000"/>
                </a:solidFill>
              </a:rPr>
              <a:t>使用輕量型存取點協定 </a:t>
            </a:r>
            <a:r>
              <a:rPr lang="en-US" altLang="zh-TW" sz="1400">
                <a:solidFill>
                  <a:srgbClr val="000000"/>
                </a:solidFill>
              </a:rPr>
              <a:t>(LWAPP) </a:t>
            </a:r>
            <a:r>
              <a:rPr lang="zh-TW" altLang="en-US" sz="1400">
                <a:solidFill>
                  <a:srgbClr val="000000"/>
                </a:solidFill>
              </a:rPr>
              <a:t>與 </a:t>
            </a:r>
            <a:r>
              <a:rPr lang="en-US" altLang="zh-TW" sz="1400">
                <a:solidFill>
                  <a:srgbClr val="000000"/>
                </a:solidFill>
              </a:rPr>
              <a:t>WLAN </a:t>
            </a:r>
            <a:r>
              <a:rPr lang="zh-TW" altLang="en-US" sz="1400">
                <a:solidFill>
                  <a:srgbClr val="000000"/>
                </a:solidFill>
              </a:rPr>
              <a:t>控制器 </a:t>
            </a:r>
            <a:r>
              <a:rPr lang="en-US" altLang="zh-TW" sz="1400">
                <a:solidFill>
                  <a:srgbClr val="000000"/>
                </a:solidFill>
              </a:rPr>
              <a:t>(WLC) </a:t>
            </a:r>
            <a:r>
              <a:rPr lang="zh-TW" altLang="en-US" sz="1400">
                <a:solidFill>
                  <a:srgbClr val="000000"/>
                </a:solidFill>
              </a:rPr>
              <a:t>通訊。 </a:t>
            </a:r>
          </a:p>
          <a:p>
            <a:pPr marL="285743" indent="-285743" algn="l">
              <a:buFont typeface="Arial" panose="020b0604020202020204" pitchFamily="34" charset="0"/>
              <a:buChar char="•"/>
            </a:pPr>
            <a:r>
              <a:rPr lang="zh-TW" altLang="en-US" sz="1400">
                <a:solidFill>
                  <a:srgbClr val="000000"/>
                </a:solidFill>
              </a:rPr>
              <a:t>控制器型 </a:t>
            </a:r>
            <a:r>
              <a:rPr lang="en-US" altLang="zh-TW" sz="1400">
                <a:solidFill>
                  <a:srgbClr val="000000"/>
                </a:solidFill>
              </a:rPr>
              <a:t>AP </a:t>
            </a:r>
            <a:r>
              <a:rPr lang="zh-TW" altLang="en-US" sz="1400">
                <a:solidFill>
                  <a:srgbClr val="000000"/>
                </a:solidFill>
              </a:rPr>
              <a:t>在網路中需要許多 </a:t>
            </a:r>
            <a:r>
              <a:rPr lang="en-US" altLang="zh-TW" sz="1400">
                <a:solidFill>
                  <a:srgbClr val="000000"/>
                </a:solidFill>
              </a:rPr>
              <a:t>AP </a:t>
            </a:r>
            <a:r>
              <a:rPr lang="zh-TW" altLang="en-US" sz="1400">
                <a:solidFill>
                  <a:srgbClr val="000000"/>
                </a:solidFill>
              </a:rPr>
              <a:t>的情況下非常有用。 </a:t>
            </a:r>
          </a:p>
          <a:p>
            <a:pPr marL="285743" indent="-285743" algn="l">
              <a:buFont typeface="Arial" panose="020b0604020202020204" pitchFamily="34" charset="0"/>
              <a:buChar char="•"/>
            </a:pPr>
            <a:r>
              <a:rPr lang="zh-TW" altLang="en-US" sz="1400">
                <a:solidFill>
                  <a:srgbClr val="000000"/>
                </a:solidFill>
              </a:rPr>
              <a:t>隨著新增更多 </a:t>
            </a:r>
            <a:r>
              <a:rPr lang="en-US" altLang="zh-TW" sz="1400">
                <a:solidFill>
                  <a:srgbClr val="000000"/>
                </a:solidFill>
              </a:rPr>
              <a:t>AP</a:t>
            </a:r>
            <a:r>
              <a:rPr lang="zh-TW" altLang="en-US" sz="1400">
                <a:solidFill>
                  <a:srgbClr val="000000"/>
                </a:solidFill>
              </a:rPr>
              <a:t>，每個 </a:t>
            </a:r>
            <a:r>
              <a:rPr lang="en-US" altLang="zh-TW" sz="1400">
                <a:solidFill>
                  <a:srgbClr val="000000"/>
                </a:solidFill>
              </a:rPr>
              <a:t>AP </a:t>
            </a:r>
            <a:r>
              <a:rPr lang="zh-TW" altLang="en-US" sz="1400">
                <a:solidFill>
                  <a:srgbClr val="000000"/>
                </a:solidFill>
              </a:rPr>
              <a:t>都會自動設定和由 </a:t>
            </a:r>
            <a:r>
              <a:rPr lang="en-US" altLang="zh-TW" sz="1400">
                <a:solidFill>
                  <a:srgbClr val="000000"/>
                </a:solidFill>
              </a:rPr>
              <a:t>WLC </a:t>
            </a:r>
            <a:r>
              <a:rPr lang="zh-TW" altLang="en-US" sz="1400">
                <a:solidFill>
                  <a:srgbClr val="000000"/>
                </a:solidFill>
              </a:rPr>
              <a:t>管理。</a:t>
            </a:r>
          </a:p>
        </p:txBody>
      </p:sp>
      <p:graphicFrame>
        <p:nvGraphicFramePr>
          <p:cNvPr id="9" name="Table 9">
            <a:extLst>
              <a:ext uri="{FF2B5EF4-FFF2-40B4-BE49-F238E27FC236}">
                <a16:creationId xmlns:a16="http://schemas.microsoft.com/office/drawing/2014/main" id="{1DEEFD1E-D246-4ACC-B7A5-31D1504BD373}"/>
              </a:ext>
            </a:extLst>
          </p:cNvPr>
          <p:cNvGraphicFramePr>
            <a:graphicFrameLocks noGrp="1"/>
          </p:cNvGraphicFramePr>
          <p:nvPr>
            <p:extLst/>
          </p:nvPr>
        </p:nvGraphicFramePr>
        <p:xfrm>
          <a:off x="5006642" y="3046933"/>
          <a:ext cx="3954448" cy="2324087"/>
        </p:xfrm>
        <a:graphic>
          <a:graphicData uri="http://schemas.openxmlformats.org/drawingml/2006/table">
            <a:tbl>
              <a:tblPr firstRow="1" bandRow="1">
                <a:tableStyleId>{5C22544A-7EE6-4342-B048-85BDC9FD1C3A}</a:tableStyleId>
              </a:tblPr>
              <a:tblGrid>
                <a:gridCol w="670560">
                  <a:extLst>
                    <a:ext uri="{9D8B030D-6E8A-4147-A177-3AD203B41FA5}">
                      <a16:colId xmlns:a16="http://schemas.microsoft.com/office/drawing/2014/main" val="327807571"/>
                    </a:ext>
                  </a:extLst>
                </a:gridCol>
                <a:gridCol w="858741">
                  <a:extLst>
                    <a:ext uri="{9D8B030D-6E8A-4147-A177-3AD203B41FA5}">
                      <a16:colId xmlns:a16="http://schemas.microsoft.com/office/drawing/2014/main" val="348928102"/>
                    </a:ext>
                  </a:extLst>
                </a:gridCol>
                <a:gridCol w="1137037">
                  <a:extLst>
                    <a:ext uri="{9D8B030D-6E8A-4147-A177-3AD203B41FA5}">
                      <a16:colId xmlns:a16="http://schemas.microsoft.com/office/drawing/2014/main" val="822506009"/>
                    </a:ext>
                  </a:extLst>
                </a:gridCol>
                <a:gridCol w="1288110">
                  <a:extLst>
                    <a:ext uri="{9D8B030D-6E8A-4147-A177-3AD203B41FA5}">
                      <a16:colId xmlns:a16="http://schemas.microsoft.com/office/drawing/2014/main" val="3300627119"/>
                    </a:ext>
                  </a:extLst>
                </a:gridCol>
              </a:tblGrid>
              <a:tr h="247650">
                <a:tc>
                  <a:txBody>
                    <a:bodyPr vert="horz" wrap="square"/>
                    <a:lstStyle/>
                    <a:p>
                      <a:pPr algn="l" rtl="0" fontAlgn="ctr"/>
                      <a:r>
                        <a:rPr lang="zh-TW" sz="1000">
                          <a:effectLst/>
                        </a:rPr>
                        <a:t>裝置</a:t>
                      </a:r>
                    </a:p>
                  </a:txBody>
                  <a:tcPr marL="47625" marR="47625" marT="47625" marB="47625" anchor="ctr"/>
                </a:tc>
                <a:tc>
                  <a:txBody>
                    <a:bodyPr vert="horz" wrap="square"/>
                    <a:lstStyle/>
                    <a:p>
                      <a:pPr algn="l" rtl="0" fontAlgn="ctr"/>
                      <a:r>
                        <a:rPr lang="zh-TW" sz="1000">
                          <a:effectLst/>
                        </a:rPr>
                        <a:t>介面</a:t>
                      </a:r>
                    </a:p>
                  </a:txBody>
                  <a:tcPr marL="47625" marR="47625" marT="47625" marB="47625" anchor="ctr"/>
                </a:tc>
                <a:tc>
                  <a:txBody>
                    <a:bodyPr vert="horz" wrap="square"/>
                    <a:lstStyle/>
                    <a:p>
                      <a:pPr algn="l" rtl="0" fontAlgn="ctr"/>
                      <a:r>
                        <a:rPr lang="zh-TW" sz="1000">
                          <a:effectLst/>
                        </a:rPr>
                        <a:t>IP 位址</a:t>
                      </a:r>
                    </a:p>
                  </a:txBody>
                  <a:tcPr marL="47625" marR="47625" marT="47625" marB="47625" anchor="ctr"/>
                </a:tc>
                <a:tc>
                  <a:txBody>
                    <a:bodyPr vert="horz" wrap="square"/>
                    <a:lstStyle/>
                    <a:p>
                      <a:pPr algn="l" rtl="0" fontAlgn="ctr"/>
                      <a:r>
                        <a:rPr lang="zh-TW" sz="1000">
                          <a:effectLst/>
                        </a:rPr>
                        <a:t>子網路遮罩</a:t>
                      </a:r>
                    </a:p>
                  </a:txBody>
                  <a:tcPr marL="47625" marR="47625" marT="47625" marB="47625" anchor="ctr"/>
                </a:tc>
                <a:extLst>
                  <a:ext uri="{0D108BD9-81ED-4DB2-BD59-A6C34878D82A}">
                    <a16:rowId xmlns:a16="http://schemas.microsoft.com/office/drawing/2014/main" val="2391689401"/>
                  </a:ext>
                </a:extLst>
              </a:tr>
              <a:tr h="247650">
                <a:tc>
                  <a:txBody>
                    <a:bodyPr vert="horz" wrap="square"/>
                    <a:lstStyle/>
                    <a:p>
                      <a:pPr rtl="0" fontAlgn="ctr"/>
                      <a:r>
                        <a:rPr lang="zh-TW" sz="1000" b="0">
                          <a:effectLst/>
                        </a:rPr>
                        <a:t>R1</a:t>
                      </a:r>
                    </a:p>
                  </a:txBody>
                  <a:tcPr marL="47625" marR="47625" marT="47625" marB="47625" anchor="ctr"/>
                </a:tc>
                <a:tc>
                  <a:txBody>
                    <a:bodyPr vert="horz" wrap="square"/>
                    <a:lstStyle/>
                    <a:p>
                      <a:pPr rtl="0" fontAlgn="ctr"/>
                      <a:r>
                        <a:rPr lang="zh-TW" sz="1000" b="0">
                          <a:effectLst/>
                        </a:rPr>
                        <a:t>F0/0</a:t>
                      </a:r>
                    </a:p>
                  </a:txBody>
                  <a:tcPr marL="47625" marR="47625" marT="47625" marB="47625" anchor="ctr"/>
                </a:tc>
                <a:tc>
                  <a:txBody>
                    <a:bodyPr vert="horz" wrap="square"/>
                    <a:lstStyle/>
                    <a:p>
                      <a:pPr rtl="0" fontAlgn="ctr"/>
                      <a:r>
                        <a:rPr lang="zh-TW" sz="1000" b="0">
                          <a:effectLst/>
                        </a:rPr>
                        <a:t>172.16.1.1</a:t>
                      </a:r>
                    </a:p>
                  </a:txBody>
                  <a:tcPr marL="47625" marR="47625" marT="47625" marB="47625" anchor="ctr"/>
                </a:tc>
                <a:tc>
                  <a:txBody>
                    <a:bodyPr vert="horz" wrap="square"/>
                    <a:lstStyle/>
                    <a:p>
                      <a:pPr rtl="0" fontAlgn="ctr"/>
                      <a:r>
                        <a:rPr lang="zh-TW" sz="1000" b="0">
                          <a:effectLst/>
                        </a:rPr>
                        <a:t>255.255.255.0</a:t>
                      </a:r>
                    </a:p>
                  </a:txBody>
                  <a:tcPr marL="47625" marR="47625" marT="47625" marB="47625" anchor="ctr"/>
                </a:tc>
                <a:extLst>
                  <a:ext uri="{0D108BD9-81ED-4DB2-BD59-A6C34878D82A}">
                    <a16:rowId xmlns:a16="http://schemas.microsoft.com/office/drawing/2014/main" val="3346906376"/>
                  </a:ext>
                </a:extLst>
              </a:tr>
              <a:tr h="247650">
                <a:tc>
                  <a:txBody>
                    <a:bodyPr vert="horz" wrap="square"/>
                    <a:lstStyle/>
                    <a:p>
                      <a:pPr rtl="0" fontAlgn="ctr"/>
                      <a:r>
                        <a:rPr lang="zh-TW" sz="1000" b="0">
                          <a:effectLst/>
                        </a:rPr>
                        <a:t>R1</a:t>
                      </a:r>
                    </a:p>
                  </a:txBody>
                  <a:tcPr marL="47625" marR="47625" marT="47625" marB="47625" anchor="ctr"/>
                </a:tc>
                <a:tc>
                  <a:txBody>
                    <a:bodyPr vert="horz" wrap="square"/>
                    <a:lstStyle/>
                    <a:p>
                      <a:pPr rtl="0" fontAlgn="ctr"/>
                      <a:r>
                        <a:rPr lang="zh-TW" sz="1000" b="0">
                          <a:effectLst/>
                        </a:rPr>
                        <a:t>F0/1.1</a:t>
                      </a:r>
                    </a:p>
                  </a:txBody>
                  <a:tcPr marL="47625" marR="47625" marT="47625" marB="47625" anchor="ctr"/>
                </a:tc>
                <a:tc>
                  <a:txBody>
                    <a:bodyPr vert="horz" wrap="square"/>
                    <a:lstStyle/>
                    <a:p>
                      <a:pPr rtl="0" fontAlgn="ctr"/>
                      <a:r>
                        <a:rPr lang="zh-TW" sz="1000" b="0">
                          <a:effectLst/>
                        </a:rPr>
                        <a:t>192.168.200.1</a:t>
                      </a:r>
                    </a:p>
                  </a:txBody>
                  <a:tcPr marL="47625" marR="47625" marT="47625" marB="47625" anchor="ctr"/>
                </a:tc>
                <a:tc>
                  <a:txBody>
                    <a:bodyPr vert="horz" wrap="square"/>
                    <a:lstStyle/>
                    <a:p>
                      <a:pPr rtl="0" fontAlgn="ctr"/>
                      <a:r>
                        <a:rPr lang="zh-TW" sz="1000" b="0">
                          <a:effectLst/>
                        </a:rPr>
                        <a:t>255.255.255.0</a:t>
                      </a:r>
                    </a:p>
                  </a:txBody>
                  <a:tcPr marL="47625" marR="47625" marT="47625" marB="47625" anchor="ctr"/>
                </a:tc>
                <a:extLst>
                  <a:ext uri="{0D108BD9-81ED-4DB2-BD59-A6C34878D82A}">
                    <a16:rowId xmlns:a16="http://schemas.microsoft.com/office/drawing/2014/main" val="504986055"/>
                  </a:ext>
                </a:extLst>
              </a:tr>
              <a:tr h="247650">
                <a:tc>
                  <a:txBody>
                    <a:bodyPr vert="horz" wrap="square"/>
                    <a:lstStyle/>
                    <a:p>
                      <a:pPr rtl="0" fontAlgn="ctr"/>
                      <a:r>
                        <a:rPr lang="zh-TW" sz="1000" b="0">
                          <a:effectLst/>
                        </a:rPr>
                        <a:t>S1</a:t>
                      </a:r>
                    </a:p>
                  </a:txBody>
                  <a:tcPr marL="47625" marR="47625" marT="47625" marB="47625" anchor="ctr"/>
                </a:tc>
                <a:tc>
                  <a:txBody>
                    <a:bodyPr vert="horz" wrap="square"/>
                    <a:lstStyle/>
                    <a:p>
                      <a:pPr rtl="0" fontAlgn="ctr"/>
                      <a:r>
                        <a:rPr lang="zh-TW" sz="1000" b="0">
                          <a:effectLst/>
                        </a:rPr>
                        <a:t>VLAN 1</a:t>
                      </a:r>
                    </a:p>
                  </a:txBody>
                  <a:tcPr marL="47625" marR="47625" marT="47625" marB="47625" anchor="ctr"/>
                </a:tc>
                <a:tc gridSpan="2">
                  <a:txBody>
                    <a:bodyPr vert="horz" wrap="square"/>
                    <a:lstStyle/>
                    <a:p>
                      <a:pPr rtl="0" fontAlgn="ctr"/>
                      <a:r>
                        <a:rPr lang="zh-TW" sz="1000" b="0">
                          <a:effectLst/>
                        </a:rPr>
                        <a:t>DHCP</a:t>
                      </a:r>
                    </a:p>
                  </a:txBody>
                  <a:tcPr marL="47625" marR="47625" marT="47625" marB="47625" anchor="ctr"/>
                </a:tc>
                <a:tc hMerge="1">
                  <a:txBody>
                    <a:bodyPr vert="horz" wrap="square"/>
                    <a:lstStyle/>
                    <a:p>
                      <a:endParaRPr lang="en-US"/>
                    </a:p>
                  </a:txBody>
                  <a:tcPr/>
                </a:tc>
                <a:extLst>
                  <a:ext uri="{0D108BD9-81ED-4DB2-BD59-A6C34878D82A}">
                    <a16:rowId xmlns:a16="http://schemas.microsoft.com/office/drawing/2014/main" val="340670286"/>
                  </a:ext>
                </a:extLst>
              </a:tr>
              <a:tr h="247650">
                <a:tc>
                  <a:txBody>
                    <a:bodyPr vert="horz" wrap="square"/>
                    <a:lstStyle/>
                    <a:p>
                      <a:pPr rtl="0" fontAlgn="ctr"/>
                      <a:r>
                        <a:rPr lang="zh-TW" sz="1000" b="0">
                          <a:effectLst/>
                        </a:rPr>
                        <a:t>WLC</a:t>
                      </a:r>
                    </a:p>
                  </a:txBody>
                  <a:tcPr marL="47625" marR="47625" marT="47625" marB="47625" anchor="ctr"/>
                </a:tc>
                <a:tc>
                  <a:txBody>
                    <a:bodyPr vert="horz" wrap="square"/>
                    <a:lstStyle/>
                    <a:p>
                      <a:pPr rtl="0" fontAlgn="ctr"/>
                      <a:r>
                        <a:rPr lang="zh-TW" sz="1000" b="0">
                          <a:effectLst/>
                        </a:rPr>
                        <a:t>Management</a:t>
                      </a:r>
                    </a:p>
                  </a:txBody>
                  <a:tcPr marL="47625" marR="47625" marT="47625" marB="47625" anchor="ctr"/>
                </a:tc>
                <a:tc>
                  <a:txBody>
                    <a:bodyPr vert="horz" wrap="square"/>
                    <a:lstStyle/>
                    <a:p>
                      <a:pPr rtl="0" fontAlgn="ctr"/>
                      <a:r>
                        <a:rPr lang="zh-TW" sz="1000" b="0">
                          <a:effectLst/>
                        </a:rPr>
                        <a:t>192.168.200.254</a:t>
                      </a:r>
                    </a:p>
                  </a:txBody>
                  <a:tcPr marL="47625" marR="47625" marT="47625" marB="47625" anchor="ctr"/>
                </a:tc>
                <a:tc>
                  <a:txBody>
                    <a:bodyPr vert="horz" wrap="square"/>
                    <a:lstStyle/>
                    <a:p>
                      <a:pPr rtl="0" fontAlgn="ctr"/>
                      <a:r>
                        <a:rPr lang="zh-TW" sz="1000" b="0">
                          <a:effectLst/>
                        </a:rPr>
                        <a:t>255.255.255.0</a:t>
                      </a:r>
                    </a:p>
                  </a:txBody>
                  <a:tcPr marL="47625" marR="47625" marT="47625" marB="47625" anchor="ctr"/>
                </a:tc>
                <a:extLst>
                  <a:ext uri="{0D108BD9-81ED-4DB2-BD59-A6C34878D82A}">
                    <a16:rowId xmlns:a16="http://schemas.microsoft.com/office/drawing/2014/main" val="2291173808"/>
                  </a:ext>
                </a:extLst>
              </a:tr>
              <a:tr h="247650">
                <a:tc>
                  <a:txBody>
                    <a:bodyPr vert="horz" wrap="square"/>
                    <a:lstStyle/>
                    <a:p>
                      <a:pPr rtl="0" fontAlgn="ctr"/>
                      <a:r>
                        <a:rPr lang="zh-TW" sz="1000" b="0">
                          <a:effectLst/>
                        </a:rPr>
                        <a:t>AP1</a:t>
                      </a:r>
                    </a:p>
                  </a:txBody>
                  <a:tcPr marL="47625" marR="47625" marT="47625" marB="47625" anchor="ctr"/>
                </a:tc>
                <a:tc>
                  <a:txBody>
                    <a:bodyPr vert="horz" wrap="square"/>
                    <a:lstStyle/>
                    <a:p>
                      <a:pPr rtl="0" fontAlgn="ctr"/>
                      <a:r>
                        <a:rPr lang="zh-TW" sz="1000" b="0">
                          <a:effectLst/>
                        </a:rPr>
                        <a:t>Wired 0</a:t>
                      </a:r>
                    </a:p>
                  </a:txBody>
                  <a:tcPr marL="47625" marR="47625" marT="47625" marB="47625" anchor="ctr"/>
                </a:tc>
                <a:tc>
                  <a:txBody>
                    <a:bodyPr vert="horz" wrap="square"/>
                    <a:lstStyle/>
                    <a:p>
                      <a:pPr rtl="0" fontAlgn="ctr"/>
                      <a:r>
                        <a:rPr lang="zh-TW" sz="1000" b="0">
                          <a:effectLst/>
                        </a:rPr>
                        <a:t>192.168.200.3</a:t>
                      </a:r>
                    </a:p>
                  </a:txBody>
                  <a:tcPr marL="47625" marR="47625" marT="47625" marB="47625" anchor="ctr"/>
                </a:tc>
                <a:tc>
                  <a:txBody>
                    <a:bodyPr vert="horz" wrap="square"/>
                    <a:lstStyle/>
                    <a:p>
                      <a:pPr rtl="0" fontAlgn="ctr"/>
                      <a:r>
                        <a:rPr lang="zh-TW" sz="1000" b="0">
                          <a:effectLst/>
                        </a:rPr>
                        <a:t>255.255.255.0</a:t>
                      </a:r>
                    </a:p>
                  </a:txBody>
                  <a:tcPr marL="47625" marR="47625" marT="47625" marB="47625" anchor="ctr"/>
                </a:tc>
                <a:extLst>
                  <a:ext uri="{0D108BD9-81ED-4DB2-BD59-A6C34878D82A}">
                    <a16:rowId xmlns:a16="http://schemas.microsoft.com/office/drawing/2014/main" val="1119465407"/>
                  </a:ext>
                </a:extLst>
              </a:tr>
              <a:tr h="247650">
                <a:tc>
                  <a:txBody>
                    <a:bodyPr vert="horz" wrap="square"/>
                    <a:lstStyle/>
                    <a:p>
                      <a:pPr rtl="0" fontAlgn="ctr"/>
                      <a:r>
                        <a:rPr lang="zh-TW" sz="1000" b="0">
                          <a:effectLst/>
                        </a:rPr>
                        <a:t>PC-A</a:t>
                      </a:r>
                    </a:p>
                  </a:txBody>
                  <a:tcPr marL="47625" marR="47625" marT="47625" marB="47625" anchor="ctr"/>
                </a:tc>
                <a:tc>
                  <a:txBody>
                    <a:bodyPr vert="horz" wrap="square"/>
                    <a:lstStyle/>
                    <a:p>
                      <a:pPr rtl="0" fontAlgn="ctr"/>
                      <a:r>
                        <a:rPr lang="zh-TW" sz="1000" b="0">
                          <a:effectLst/>
                        </a:rPr>
                        <a:t>網路介面卡</a:t>
                      </a:r>
                    </a:p>
                  </a:txBody>
                  <a:tcPr marL="47625" marR="47625" marT="47625" marB="47625" anchor="ctr"/>
                </a:tc>
                <a:tc>
                  <a:txBody>
                    <a:bodyPr vert="horz" wrap="square"/>
                    <a:lstStyle/>
                    <a:p>
                      <a:pPr rtl="0" fontAlgn="ctr"/>
                      <a:r>
                        <a:rPr lang="zh-TW" sz="1000" b="0">
                          <a:effectLst/>
                        </a:rPr>
                        <a:t>172.16.1.254</a:t>
                      </a:r>
                    </a:p>
                  </a:txBody>
                  <a:tcPr marL="47625" marR="47625" marT="47625" marB="47625" anchor="ctr"/>
                </a:tc>
                <a:tc>
                  <a:txBody>
                    <a:bodyPr vert="horz" wrap="square"/>
                    <a:lstStyle/>
                    <a:p>
                      <a:pPr rtl="0" fontAlgn="ctr"/>
                      <a:r>
                        <a:rPr lang="zh-TW" sz="1000" b="0">
                          <a:effectLst/>
                        </a:rPr>
                        <a:t>255.255.255.0</a:t>
                      </a:r>
                    </a:p>
                  </a:txBody>
                  <a:tcPr marL="47625" marR="47625" marT="47625" marB="47625" anchor="ctr"/>
                </a:tc>
                <a:extLst>
                  <a:ext uri="{0D108BD9-81ED-4DB2-BD59-A6C34878D82A}">
                    <a16:rowId xmlns:a16="http://schemas.microsoft.com/office/drawing/2014/main" val="2009576385"/>
                  </a:ext>
                </a:extLst>
              </a:tr>
              <a:tr h="247650">
                <a:tc>
                  <a:txBody>
                    <a:bodyPr vert="horz" wrap="square"/>
                    <a:lstStyle/>
                    <a:p>
                      <a:pPr rtl="0" fontAlgn="ctr"/>
                      <a:r>
                        <a:rPr lang="zh-TW" sz="1000" b="0">
                          <a:effectLst/>
                        </a:rPr>
                        <a:t>PC-B</a:t>
                      </a:r>
                    </a:p>
                  </a:txBody>
                  <a:tcPr marL="47625" marR="47625" marT="47625" marB="47625" anchor="ctr"/>
                </a:tc>
                <a:tc>
                  <a:txBody>
                    <a:bodyPr vert="horz" wrap="square"/>
                    <a:lstStyle/>
                    <a:p>
                      <a:pPr rtl="0" fontAlgn="ctr"/>
                      <a:r>
                        <a:rPr lang="zh-TW" sz="1000" b="0">
                          <a:effectLst/>
                        </a:rPr>
                        <a:t>網路介面卡</a:t>
                      </a:r>
                    </a:p>
                  </a:txBody>
                  <a:tcPr marL="47625" marR="47625" marT="47625" marB="47625" anchor="ctr"/>
                </a:tc>
                <a:tc gridSpan="2">
                  <a:txBody>
                    <a:bodyPr vert="horz" wrap="square"/>
                    <a:lstStyle/>
                    <a:p>
                      <a:pPr rtl="0" fontAlgn="ctr"/>
                      <a:r>
                        <a:rPr lang="zh-TW" sz="1000" b="0">
                          <a:effectLst/>
                        </a:rPr>
                        <a:t>DHCP</a:t>
                      </a:r>
                    </a:p>
                  </a:txBody>
                  <a:tcPr marL="47625" marR="47625" marT="47625" marB="47625" anchor="ctr"/>
                </a:tc>
                <a:tc hMerge="1">
                  <a:txBody>
                    <a:bodyPr vert="horz" wrap="square"/>
                    <a:lstStyle/>
                    <a:p>
                      <a:endParaRPr lang="en-US"/>
                    </a:p>
                  </a:txBody>
                  <a:tcPr/>
                </a:tc>
                <a:extLst>
                  <a:ext uri="{0D108BD9-81ED-4DB2-BD59-A6C34878D82A}">
                    <a16:rowId xmlns:a16="http://schemas.microsoft.com/office/drawing/2014/main" val="809065936"/>
                  </a:ext>
                </a:extLst>
              </a:tr>
              <a:tr h="342887">
                <a:tc>
                  <a:txBody>
                    <a:bodyPr vert="horz" wrap="square"/>
                    <a:lstStyle/>
                    <a:p>
                      <a:pPr rtl="0" fontAlgn="ctr"/>
                      <a:r>
                        <a:rPr lang="zh-TW" sz="1000" b="0">
                          <a:effectLst/>
                        </a:rPr>
                        <a:t>無線筆電</a:t>
                      </a:r>
                    </a:p>
                  </a:txBody>
                  <a:tcPr marL="47625" marR="47625" marT="47625" marB="47625" anchor="ctr"/>
                </a:tc>
                <a:tc>
                  <a:txBody>
                    <a:bodyPr vert="horz" wrap="square"/>
                    <a:lstStyle/>
                    <a:p>
                      <a:pPr rtl="0" fontAlgn="ctr"/>
                      <a:r>
                        <a:rPr lang="zh-TW" sz="1000" b="0">
                          <a:effectLst/>
                        </a:rPr>
                        <a:t>網路介面卡</a:t>
                      </a:r>
                    </a:p>
                  </a:txBody>
                  <a:tcPr marL="47625" marR="47625" marT="47625" marB="47625" anchor="ctr"/>
                </a:tc>
                <a:tc gridSpan="2">
                  <a:txBody>
                    <a:bodyPr vert="horz" wrap="square"/>
                    <a:lstStyle/>
                    <a:p>
                      <a:pPr rtl="0" fontAlgn="ctr"/>
                      <a:r>
                        <a:rPr lang="zh-TW" sz="1000" b="0">
                          <a:effectLst/>
                        </a:rPr>
                        <a:t>DHCP</a:t>
                      </a:r>
                    </a:p>
                  </a:txBody>
                  <a:tcPr marL="47625" marR="47625" marT="47625" marB="47625" anchor="ctr"/>
                </a:tc>
                <a:tc hMerge="1">
                  <a:txBody>
                    <a:bodyPr vert="horz" wrap="square"/>
                    <a:lstStyle/>
                    <a:p>
                      <a:endParaRPr lang="en-US"/>
                    </a:p>
                  </a:txBody>
                  <a:tcPr/>
                </a:tc>
                <a:extLst>
                  <a:ext uri="{0D108BD9-81ED-4DB2-BD59-A6C34878D82A}">
                    <a16:rowId xmlns:a16="http://schemas.microsoft.com/office/drawing/2014/main" val="1693076009"/>
                  </a:ext>
                </a:extLst>
              </a:tr>
            </a:tbl>
          </a:graphicData>
        </a:graphic>
      </p:graphicFrame>
      <p:pic>
        <p:nvPicPr>
          <p:cNvPr id="2" name="Picture 1">
            <a:extLst>
              <a:ext uri="{FF2B5EF4-FFF2-40B4-BE49-F238E27FC236}">
                <a16:creationId xmlns:a16="http://schemas.microsoft.com/office/drawing/2014/main" id="{A751EEF4-08C1-4F48-8C82-83F85C2F4AC8}"/>
              </a:ext>
            </a:extLst>
          </p:cNvPr>
          <p:cNvPicPr>
            <a:picLocks noChangeAspect="1"/>
          </p:cNvPicPr>
          <p:nvPr/>
        </p:nvPicPr>
        <p:blipFill>
          <a:blip r:embed="rId3"/>
          <a:stretch>
            <a:fillRect/>
          </a:stretch>
        </p:blipFill>
        <p:spPr>
          <a:xfrm>
            <a:off x="6104236" y="1075092"/>
            <a:ext cx="2561123" cy="1863113"/>
          </a:xfrm>
          <a:prstGeom prst="rect">
            <a:avLst/>
          </a:prstGeom>
        </p:spPr>
      </p:pic>
      <p:sp>
        <p:nvSpPr>
          <p:cNvPr id="4" name="投影片編號版面配置區 3"/>
          <p:cNvSpPr>
            <a:spLocks noGrp="1"/>
          </p:cNvSpPr>
          <p:nvPr>
            <p:ph type="sldNum" sz="quarter" idx="12"/>
          </p:nvPr>
        </p:nvSpPr>
        <p:spPr/>
        <p:txBody>
          <a:bodyPr/>
          <a:lstStyle/>
          <a:p>
            <a:fld id="{4FAB73BC-B049-4115-A692-8D63A059BFB8}" type="slidenum">
              <a:rPr lang="en-US" smtClean="0"/>
              <a:t>884</a:t>
            </a:fld>
            <a:endParaRPr lang="en-US"/>
          </a:p>
        </p:txBody>
      </p:sp>
    </p:spTree>
    <p:extLst>
      <p:ext uri="{BB962C8B-B14F-4D97-AF65-F5344CB8AC3E}">
        <p14:creationId xmlns:p14="http://schemas.microsoft.com/office/powerpoint/2010/main" val="369191648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885.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noAutofit/>
          </a:bodyPr>
          <a:lstStyle/>
          <a:p>
            <a:pPr marL="169859" indent="-169859">
              <a:spcAft>
                <a:spcPts val="600"/>
              </a:spcAft>
              <a:buFont typeface="Wingdings" panose="05000000000000000000" pitchFamily="2" charset="2"/>
            </a:pPr>
            <a:r>
              <a:rPr lang="en-US" altLang="zh-TW" sz="2700"/>
              <a:t>30.2</a:t>
            </a:r>
            <a:r>
              <a:rPr lang="zh-TW" altLang="en-US" sz="2700" smtClean="0"/>
              <a:t>在 </a:t>
            </a:r>
            <a:r>
              <a:rPr lang="en-US" altLang="zh-TW" sz="2700"/>
              <a:t>WLC </a:t>
            </a:r>
            <a:r>
              <a:rPr lang="zh-TW" altLang="en-US" sz="2700"/>
              <a:t>設定基本 </a:t>
            </a:r>
            <a:r>
              <a:rPr lang="en-US" altLang="zh-TW" sz="2700"/>
              <a:t>WLAN</a:t>
            </a:r>
            <a:br>
              <a:rPr lang="en-US" sz="2700"/>
            </a:br>
            <a:r>
              <a:rPr lang="zh-TW" altLang="en-US" sz="2700"/>
              <a:t>登入 </a:t>
            </a:r>
            <a:r>
              <a:rPr lang="en-US" altLang="zh-TW" sz="2700"/>
              <a:t>WLC</a:t>
            </a:r>
          </a:p>
        </p:txBody>
      </p:sp>
      <p:sp>
        <p:nvSpPr>
          <p:cNvPr id="4" name="Content Placeholder 3">
            <a:extLst>
              <a:ext uri="{FF2B5EF4-FFF2-40B4-BE49-F238E27FC236}">
                <a16:creationId xmlns:a16="http://schemas.microsoft.com/office/drawing/2014/main" id="{8BF8E58F-DA90-4868-A644-DA5460109610}"/>
              </a:ext>
            </a:extLst>
          </p:cNvPr>
          <p:cNvSpPr>
            <a:spLocks noGrp="1"/>
          </p:cNvSpPr>
          <p:nvPr>
            <p:ph idx="1"/>
          </p:nvPr>
        </p:nvSpPr>
        <p:spPr>
          <a:xfrm>
            <a:off x="347126" y="1589088"/>
            <a:ext cx="8345487" cy="3689897"/>
          </a:xfrm>
        </p:spPr>
        <p:txBody>
          <a:bodyPr/>
          <a:lstStyle/>
          <a:p>
            <a:pPr marL="0" indent="0" algn="l"/>
            <a:r>
              <a:rPr lang="zh-TW" altLang="en-US" sz="1600">
                <a:solidFill>
                  <a:srgbClr val="000000"/>
                </a:solidFill>
              </a:rPr>
              <a:t>設定無線區域網路控制器 </a:t>
            </a:r>
            <a:r>
              <a:rPr lang="en-US" altLang="zh-TW" sz="1600">
                <a:solidFill>
                  <a:srgbClr val="000000"/>
                </a:solidFill>
              </a:rPr>
              <a:t>(WLC) </a:t>
            </a:r>
            <a:r>
              <a:rPr lang="zh-TW" altLang="en-US" sz="1600">
                <a:solidFill>
                  <a:srgbClr val="000000"/>
                </a:solidFill>
              </a:rPr>
              <a:t>與設定無線路由器沒有太大的區別。</a:t>
            </a:r>
            <a:r>
              <a:rPr lang="en-US" altLang="zh-TW" sz="1600">
                <a:solidFill>
                  <a:srgbClr val="000000"/>
                </a:solidFill>
              </a:rPr>
              <a:t>WLC </a:t>
            </a:r>
            <a:r>
              <a:rPr lang="zh-TW" altLang="en-US" sz="1600">
                <a:solidFill>
                  <a:srgbClr val="000000"/>
                </a:solidFill>
              </a:rPr>
              <a:t>控制 </a:t>
            </a:r>
            <a:r>
              <a:rPr lang="en-US" altLang="zh-TW" sz="1600">
                <a:solidFill>
                  <a:srgbClr val="000000"/>
                </a:solidFill>
              </a:rPr>
              <a:t>AP</a:t>
            </a:r>
            <a:r>
              <a:rPr lang="zh-TW" altLang="en-US" sz="1600">
                <a:solidFill>
                  <a:srgbClr val="000000"/>
                </a:solidFill>
              </a:rPr>
              <a:t>，並提供更多的服務和管理功能。</a:t>
            </a:r>
          </a:p>
          <a:p>
            <a:pPr marL="342892" indent="-342892" algn="l">
              <a:buFont typeface="Arial" panose="020b0604020202020204" pitchFamily="34" charset="0"/>
              <a:buChar char="•"/>
            </a:pPr>
            <a:r>
              <a:rPr lang="zh-TW" altLang="en-US" sz="1600">
                <a:solidFill>
                  <a:srgbClr val="000000"/>
                </a:solidFill>
              </a:rPr>
              <a:t>使用者使用初始安裝期間設定的認證登入 </a:t>
            </a:r>
            <a:r>
              <a:rPr lang="en-US" altLang="zh-TW" sz="1600">
                <a:solidFill>
                  <a:srgbClr val="000000"/>
                </a:solidFill>
              </a:rPr>
              <a:t>WLC</a:t>
            </a:r>
            <a:r>
              <a:rPr lang="zh-TW" altLang="en-US" sz="1600">
                <a:solidFill>
                  <a:srgbClr val="000000"/>
                </a:solidFill>
              </a:rPr>
              <a:t>。</a:t>
            </a:r>
          </a:p>
        </p:txBody>
      </p:sp>
      <p:pic>
        <p:nvPicPr>
          <p:cNvPr id="7" name="Picture 6">
            <a:extLst>
              <a:ext uri="{FF2B5EF4-FFF2-40B4-BE49-F238E27FC236}">
                <a16:creationId xmlns:a16="http://schemas.microsoft.com/office/drawing/2014/main" id="{E9C38E45-3CA3-4B3F-8695-CDB21CA4614D}"/>
              </a:ext>
            </a:extLst>
          </p:cNvPr>
          <p:cNvPicPr>
            <a:picLocks noChangeAspect="1"/>
          </p:cNvPicPr>
          <p:nvPr/>
        </p:nvPicPr>
        <p:blipFill>
          <a:blip r:embed="rId3"/>
          <a:stretch>
            <a:fillRect/>
          </a:stretch>
        </p:blipFill>
        <p:spPr>
          <a:xfrm>
            <a:off x="4397519" y="2855155"/>
            <a:ext cx="4399357" cy="2413759"/>
          </a:xfrm>
          <a:prstGeom prst="rect">
            <a:avLst/>
          </a:prstGeom>
        </p:spPr>
      </p:pic>
      <p:sp>
        <p:nvSpPr>
          <p:cNvPr id="5" name="Content Placeholder 3">
            <a:extLst>
              <a:ext uri="{FF2B5EF4-FFF2-40B4-BE49-F238E27FC236}">
                <a16:creationId xmlns:a16="http://schemas.microsoft.com/office/drawing/2014/main" id="{C7A93B4E-9A8E-4B09-88D5-29E75F1244DF}"/>
              </a:ext>
            </a:extLst>
          </p:cNvPr>
          <p:cNvSpPr txBox="1"/>
          <p:nvPr/>
        </p:nvSpPr>
        <p:spPr>
          <a:xfrm>
            <a:off x="347125" y="2797146"/>
            <a:ext cx="3946131" cy="2341548"/>
          </a:xfrm>
          <a:prstGeom prst="rect">
            <a:avLst/>
          </a:prstGeom>
        </p:spPr>
        <p:txBody>
          <a:bodyPr lIns="91420" tIns="45710" rIns="91420" bIns="45710">
            <a:noAutofit/>
          </a:bodyPr>
          <a:lstStyle>
            <a:lvl1pPr marL="285690" marR="0" indent="-285690" algn="ctr" defTabSz="457105" rtl="0" eaLnBrk="1" fontAlgn="auto" latinLnBrk="0" hangingPunct="1">
              <a:lnSpc>
                <a:spcPct val="100000"/>
              </a:lnSpc>
              <a:spcBef>
                <a:spcPct val="20000"/>
              </a:spcBef>
              <a:spcAft>
                <a:spcPct val="0"/>
              </a:spcAft>
              <a:buClrTx/>
              <a:buSzTx/>
              <a:buFont typeface="Arial"/>
              <a:buNone/>
              <a:defRPr lang="en-US" sz="2000" b="0" i="0" kern="1200" baseline="0">
                <a:solidFill>
                  <a:schemeClr val="bg1"/>
                </a:solidFill>
                <a:latin typeface="+mn-lt"/>
                <a:ea typeface="ＭＳ Ｐゴシック" charset="0"/>
                <a:cs typeface="CiscoSans ExtraLight"/>
              </a:defRPr>
            </a:lvl1pPr>
            <a:lvl2pPr marL="358775" indent="-215900" algn="l" defTabSz="684213" rtl="0" eaLnBrk="1" fontAlgn="base" hangingPunct="1">
              <a:lnSpc>
                <a:spcPct val="95000"/>
              </a:lnSpc>
              <a:spcBef>
                <a:spcPts val="600"/>
              </a:spcBef>
              <a:spcAft>
                <a:spcPct val="0"/>
              </a:spcAft>
              <a:buClr>
                <a:schemeClr val="tx2"/>
              </a:buClr>
              <a:buFont typeface="Arial"/>
              <a:buChar char="•"/>
              <a:defRPr lang="en-US" sz="1400" kern="120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a:buChar char="•"/>
              <a:defRPr lang="en-US" sz="1200" kern="120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a:buChar char="•"/>
              <a:defRPr lang="en-US" sz="1100" kern="120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a:buChar char="•"/>
              <a:defRPr lang="en-US" sz="1100" kern="120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anose="020b0604020202020204"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anose="020b0604020202020204"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anose="020b0604020202020204"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342892" indent="-342892" algn="l">
              <a:buFont typeface="Arial" panose="020b0604020202020204" pitchFamily="34" charset="0"/>
              <a:buChar char="•"/>
            </a:pPr>
            <a:r>
              <a:rPr lang="en-US" altLang="zh-TW" sz="1600" b="1">
                <a:solidFill>
                  <a:srgbClr val="000000"/>
                </a:solidFill>
              </a:rPr>
              <a:t>[ Network Summary]</a:t>
            </a:r>
            <a:r>
              <a:rPr lang="zh-TW" altLang="en-US" sz="1600">
                <a:solidFill>
                  <a:srgbClr val="000000"/>
                </a:solidFill>
              </a:rPr>
              <a:t> 頁面是一個儀表板，可提供已設定的無線網路、關聯的存取點 </a:t>
            </a:r>
            <a:r>
              <a:rPr lang="en-US" altLang="zh-TW" sz="1600">
                <a:solidFill>
                  <a:srgbClr val="000000"/>
                </a:solidFill>
              </a:rPr>
              <a:t>(AP) </a:t>
            </a:r>
            <a:r>
              <a:rPr lang="zh-TW" altLang="en-US" sz="1600">
                <a:solidFill>
                  <a:srgbClr val="000000"/>
                </a:solidFill>
              </a:rPr>
              <a:t>和作用中用戶端的快速概觀。 </a:t>
            </a:r>
          </a:p>
          <a:p>
            <a:pPr marL="342892" indent="-342892" algn="l">
              <a:buFont typeface="Arial" panose="020b0604020202020204" pitchFamily="34" charset="0"/>
              <a:buChar char="•"/>
            </a:pPr>
            <a:r>
              <a:rPr lang="zh-TW" altLang="en-US" sz="1600">
                <a:solidFill>
                  <a:srgbClr val="000000"/>
                </a:solidFill>
              </a:rPr>
              <a:t>你也可以查看惡意存取點和用戶端的數目。</a:t>
            </a:r>
          </a:p>
        </p:txBody>
      </p:sp>
      <p:sp>
        <p:nvSpPr>
          <p:cNvPr id="2" name="投影片編號版面配置區 1"/>
          <p:cNvSpPr>
            <a:spLocks noGrp="1"/>
          </p:cNvSpPr>
          <p:nvPr>
            <p:ph type="sldNum" sz="quarter" idx="12"/>
          </p:nvPr>
        </p:nvSpPr>
        <p:spPr/>
        <p:txBody>
          <a:bodyPr/>
          <a:lstStyle/>
          <a:p>
            <a:fld id="{4FAB73BC-B049-4115-A692-8D63A059BFB8}" type="slidenum">
              <a:rPr lang="en-US" smtClean="0"/>
              <a:t>885</a:t>
            </a:fld>
            <a:endParaRPr lang="en-US"/>
          </a:p>
        </p:txBody>
      </p:sp>
    </p:spTree>
    <p:extLst>
      <p:ext uri="{BB962C8B-B14F-4D97-AF65-F5344CB8AC3E}">
        <p14:creationId xmlns:p14="http://schemas.microsoft.com/office/powerpoint/2010/main" val="86669285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886.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15306"/>
            <a:ext cx="8345488" cy="73183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noAutofit/>
          </a:bodyPr>
          <a:lstStyle/>
          <a:p>
            <a:pPr marL="169859" indent="-169859">
              <a:spcAft>
                <a:spcPts val="600"/>
              </a:spcAft>
              <a:buFont typeface="Wingdings" panose="05000000000000000000" pitchFamily="2" charset="2"/>
            </a:pPr>
            <a:r>
              <a:rPr lang="en-US" altLang="zh-TW" sz="2700"/>
              <a:t>30.2</a:t>
            </a:r>
            <a:r>
              <a:rPr lang="zh-TW" altLang="en-US" sz="2700" smtClean="0"/>
              <a:t>在 </a:t>
            </a:r>
            <a:r>
              <a:rPr lang="en-US" altLang="zh-TW" sz="2700"/>
              <a:t>WLC </a:t>
            </a:r>
            <a:r>
              <a:rPr lang="zh-TW" altLang="en-US" sz="2700"/>
              <a:t>上設定基本 </a:t>
            </a:r>
            <a:r>
              <a:rPr lang="en-US" altLang="zh-TW" sz="2700"/>
              <a:t>WLAN</a:t>
            </a:r>
            <a:br>
              <a:rPr lang="en-US" sz="2700"/>
            </a:br>
            <a:r>
              <a:rPr lang="zh-TW" altLang="en-US" sz="2700"/>
              <a:t>檢視 </a:t>
            </a:r>
            <a:r>
              <a:rPr lang="en-US" altLang="zh-TW" sz="2700"/>
              <a:t>AP </a:t>
            </a:r>
            <a:r>
              <a:rPr lang="zh-TW" altLang="en-US" sz="2700"/>
              <a:t>資訊</a:t>
            </a:r>
          </a:p>
        </p:txBody>
      </p:sp>
      <p:sp>
        <p:nvSpPr>
          <p:cNvPr id="5" name="Content Placeholder 4">
            <a:extLst>
              <a:ext uri="{FF2B5EF4-FFF2-40B4-BE49-F238E27FC236}">
                <a16:creationId xmlns:a16="http://schemas.microsoft.com/office/drawing/2014/main" id="{9AD461AA-922C-460B-A71E-5401FBC85CBF}"/>
              </a:ext>
            </a:extLst>
          </p:cNvPr>
          <p:cNvSpPr>
            <a:spLocks noGrp="1"/>
          </p:cNvSpPr>
          <p:nvPr>
            <p:ph idx="1"/>
          </p:nvPr>
        </p:nvSpPr>
        <p:spPr>
          <a:xfrm>
            <a:off x="474662" y="1589088"/>
            <a:ext cx="8280057" cy="1641371"/>
          </a:xfrm>
        </p:spPr>
        <p:txBody>
          <a:bodyPr/>
          <a:lstStyle/>
          <a:p>
            <a:pPr marL="0" indent="0" algn="l"/>
            <a:r>
              <a:rPr lang="zh-TW" altLang="en-US" sz="1600">
                <a:solidFill>
                  <a:srgbClr val="000000"/>
                </a:solidFill>
              </a:rPr>
              <a:t>按一下左側功能表中的 “ </a:t>
            </a:r>
            <a:r>
              <a:rPr lang="en-US" altLang="zh-TW" sz="1600" b="1">
                <a:solidFill>
                  <a:srgbClr val="000000"/>
                </a:solidFill>
              </a:rPr>
              <a:t>Access Point</a:t>
            </a:r>
            <a:r>
              <a:rPr lang="zh-TW" altLang="en-US" sz="1600">
                <a:solidFill>
                  <a:srgbClr val="000000"/>
                </a:solidFill>
              </a:rPr>
              <a:t> ”，檢視 </a:t>
            </a:r>
            <a:r>
              <a:rPr lang="en-US" altLang="zh-TW" sz="1600">
                <a:solidFill>
                  <a:srgbClr val="000000"/>
                </a:solidFill>
              </a:rPr>
              <a:t>AP </a:t>
            </a:r>
            <a:r>
              <a:rPr lang="zh-TW" altLang="en-US" sz="1600">
                <a:solidFill>
                  <a:srgbClr val="000000"/>
                </a:solidFill>
              </a:rPr>
              <a:t>系統資訊和效能的整體狀況。 </a:t>
            </a:r>
          </a:p>
        </p:txBody>
      </p:sp>
      <p:sp>
        <p:nvSpPr>
          <p:cNvPr id="7" name="Content Placeholder 4">
            <a:extLst>
              <a:ext uri="{FF2B5EF4-FFF2-40B4-BE49-F238E27FC236}">
                <a16:creationId xmlns:a16="http://schemas.microsoft.com/office/drawing/2014/main" id="{65882B81-C830-41B6-8C95-FED3920E1E3F}"/>
              </a:ext>
            </a:extLst>
          </p:cNvPr>
          <p:cNvSpPr txBox="1"/>
          <p:nvPr/>
        </p:nvSpPr>
        <p:spPr>
          <a:xfrm>
            <a:off x="474664" y="2161656"/>
            <a:ext cx="3234212" cy="3421162"/>
          </a:xfrm>
          <a:prstGeom prst="rect">
            <a:avLst/>
          </a:prstGeom>
        </p:spPr>
        <p:txBody>
          <a:bodyPr lIns="91420" tIns="45710" rIns="91420" bIns="45710">
            <a:noAutofit/>
          </a:bodyPr>
          <a:lstStyle>
            <a:lvl1pPr marL="285690" marR="0" indent="-285690" algn="ctr" defTabSz="457105" rtl="0" eaLnBrk="1" fontAlgn="auto" latinLnBrk="0" hangingPunct="1">
              <a:lnSpc>
                <a:spcPct val="100000"/>
              </a:lnSpc>
              <a:spcBef>
                <a:spcPct val="20000"/>
              </a:spcBef>
              <a:spcAft>
                <a:spcPct val="0"/>
              </a:spcAft>
              <a:buClrTx/>
              <a:buSzTx/>
              <a:buFont typeface="Arial"/>
              <a:buNone/>
              <a:defRPr lang="en-US" sz="2000" b="0" i="0" kern="1200" baseline="0">
                <a:solidFill>
                  <a:schemeClr val="bg1"/>
                </a:solidFill>
                <a:latin typeface="+mn-lt"/>
                <a:ea typeface="ＭＳ Ｐゴシック" charset="0"/>
                <a:cs typeface="CiscoSans ExtraLight"/>
              </a:defRPr>
            </a:lvl1pPr>
            <a:lvl2pPr marL="358775" indent="-215900" algn="l" defTabSz="684213" rtl="0" eaLnBrk="1" fontAlgn="base" hangingPunct="1">
              <a:lnSpc>
                <a:spcPct val="95000"/>
              </a:lnSpc>
              <a:spcBef>
                <a:spcPts val="600"/>
              </a:spcBef>
              <a:spcAft>
                <a:spcPct val="0"/>
              </a:spcAft>
              <a:buClr>
                <a:schemeClr val="tx2"/>
              </a:buClr>
              <a:buFont typeface="Arial"/>
              <a:buChar char="•"/>
              <a:defRPr lang="en-US" sz="1400" kern="120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a:buChar char="•"/>
              <a:defRPr lang="en-US" sz="1200" kern="120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a:buChar char="•"/>
              <a:defRPr lang="en-US" sz="1100" kern="120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a:buChar char="•"/>
              <a:defRPr lang="en-US" sz="1100" kern="120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anose="020b0604020202020204"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anose="020b0604020202020204"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anose="020b0604020202020204"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85743" indent="-285743" algn="l">
              <a:buFont typeface="Arial" panose="020b0604020202020204" pitchFamily="34" charset="0"/>
              <a:buChar char="•"/>
            </a:pPr>
            <a:r>
              <a:rPr lang="en-US" altLang="zh-TW" sz="1400">
                <a:solidFill>
                  <a:srgbClr val="000000"/>
                </a:solidFill>
              </a:rPr>
              <a:t>AP </a:t>
            </a:r>
            <a:r>
              <a:rPr lang="zh-TW" altLang="en-US" sz="1400">
                <a:solidFill>
                  <a:srgbClr val="000000"/>
                </a:solidFill>
              </a:rPr>
              <a:t>正在使用 </a:t>
            </a:r>
            <a:r>
              <a:rPr lang="en-US" altLang="zh-TW" sz="1400">
                <a:solidFill>
                  <a:srgbClr val="000000"/>
                </a:solidFill>
              </a:rPr>
              <a:t>IP </a:t>
            </a:r>
            <a:r>
              <a:rPr lang="zh-TW" altLang="en-US" sz="1400">
                <a:solidFill>
                  <a:srgbClr val="000000"/>
                </a:solidFill>
              </a:rPr>
              <a:t>位址 </a:t>
            </a:r>
            <a:r>
              <a:rPr lang="en-US" altLang="zh-TW" sz="1400">
                <a:solidFill>
                  <a:srgbClr val="000000"/>
                </a:solidFill>
              </a:rPr>
              <a:t>192.168.200.3</a:t>
            </a:r>
            <a:r>
              <a:rPr lang="zh-TW" altLang="en-US" sz="1400">
                <a:solidFill>
                  <a:srgbClr val="000000"/>
                </a:solidFill>
              </a:rPr>
              <a:t>。 </a:t>
            </a:r>
          </a:p>
          <a:p>
            <a:pPr marL="285743" indent="-285743" algn="l">
              <a:buFont typeface="Arial" panose="020b0604020202020204" pitchFamily="34" charset="0"/>
              <a:buChar char="•"/>
            </a:pPr>
            <a:r>
              <a:rPr lang="zh-TW" altLang="en-US" sz="1400">
                <a:solidFill>
                  <a:srgbClr val="000000"/>
                </a:solidFill>
              </a:rPr>
              <a:t>因為思科探索協定 </a:t>
            </a:r>
            <a:r>
              <a:rPr lang="en-US" altLang="zh-TW" sz="1400">
                <a:solidFill>
                  <a:srgbClr val="000000"/>
                </a:solidFill>
              </a:rPr>
              <a:t>(CDP) </a:t>
            </a:r>
            <a:r>
              <a:rPr lang="zh-TW" altLang="en-US" sz="1400">
                <a:solidFill>
                  <a:srgbClr val="000000"/>
                </a:solidFill>
              </a:rPr>
              <a:t>在此網路上處於作用中狀態，</a:t>
            </a:r>
            <a:r>
              <a:rPr lang="en-US" altLang="zh-TW" sz="1400">
                <a:solidFill>
                  <a:srgbClr val="000000"/>
                </a:solidFill>
              </a:rPr>
              <a:t>WLC </a:t>
            </a:r>
            <a:r>
              <a:rPr lang="zh-TW" altLang="en-US" sz="1400">
                <a:solidFill>
                  <a:srgbClr val="000000"/>
                </a:solidFill>
              </a:rPr>
              <a:t>知道 </a:t>
            </a:r>
            <a:r>
              <a:rPr lang="en-US" altLang="zh-TW" sz="1400">
                <a:solidFill>
                  <a:srgbClr val="000000"/>
                </a:solidFill>
              </a:rPr>
              <a:t>AP </a:t>
            </a:r>
            <a:r>
              <a:rPr lang="zh-TW" altLang="en-US" sz="1400">
                <a:solidFill>
                  <a:srgbClr val="000000"/>
                </a:solidFill>
              </a:rPr>
              <a:t>已連接到交換器上的 </a:t>
            </a:r>
            <a:r>
              <a:rPr lang="en-US" altLang="zh-TW" sz="1400">
                <a:solidFill>
                  <a:srgbClr val="000000"/>
                </a:solidFill>
              </a:rPr>
              <a:t>FastEthernet 0/1 </a:t>
            </a:r>
            <a:r>
              <a:rPr lang="zh-TW" altLang="en-US" sz="1400">
                <a:solidFill>
                  <a:srgbClr val="000000"/>
                </a:solidFill>
              </a:rPr>
              <a:t>連接埠。</a:t>
            </a:r>
          </a:p>
          <a:p>
            <a:pPr marL="285743" indent="-285743" algn="l">
              <a:buFont typeface="Arial" panose="020b0604020202020204" pitchFamily="34" charset="0"/>
              <a:buChar char="•"/>
            </a:pPr>
            <a:r>
              <a:rPr lang="zh-TW" altLang="en-US" sz="1400">
                <a:solidFill>
                  <a:srgbClr val="000000"/>
                </a:solidFill>
              </a:rPr>
              <a:t>拓撲中的這個 </a:t>
            </a:r>
            <a:r>
              <a:rPr lang="en-US" altLang="zh-TW" sz="1400">
                <a:solidFill>
                  <a:srgbClr val="000000"/>
                </a:solidFill>
              </a:rPr>
              <a:t>AP </a:t>
            </a:r>
            <a:r>
              <a:rPr lang="zh-TW" altLang="en-US" sz="1400">
                <a:solidFill>
                  <a:srgbClr val="000000"/>
                </a:solidFill>
              </a:rPr>
              <a:t>是思科 </a:t>
            </a:r>
            <a:r>
              <a:rPr lang="en-US" altLang="zh-TW" sz="1400">
                <a:solidFill>
                  <a:srgbClr val="000000"/>
                </a:solidFill>
              </a:rPr>
              <a:t>Aironet 1815i</a:t>
            </a:r>
            <a:r>
              <a:rPr lang="zh-TW" altLang="en-US" sz="1400">
                <a:solidFill>
                  <a:srgbClr val="000000"/>
                </a:solidFill>
              </a:rPr>
              <a:t>，這意味著你可以使用命令列和一組限制要熟悉的 </a:t>
            </a:r>
            <a:r>
              <a:rPr lang="en-US" altLang="zh-TW" sz="1400">
                <a:solidFill>
                  <a:srgbClr val="000000"/>
                </a:solidFill>
              </a:rPr>
              <a:t>IOS </a:t>
            </a:r>
            <a:r>
              <a:rPr lang="zh-TW" altLang="en-US" sz="1400">
                <a:solidFill>
                  <a:srgbClr val="000000"/>
                </a:solidFill>
              </a:rPr>
              <a:t>命令。</a:t>
            </a:r>
          </a:p>
        </p:txBody>
      </p:sp>
      <p:pic>
        <p:nvPicPr>
          <p:cNvPr id="1026" name="Picture 2" descr="C:\Users\bvachon\AppData\Local\Temp\SNAGHTML1aba7b2b.PNG">
            <a:extLst>
              <a:ext uri="{FF2B5EF4-FFF2-40B4-BE49-F238E27FC236}">
                <a16:creationId xmlns:a16="http://schemas.microsoft.com/office/drawing/2014/main" id="{86338316-7EA1-4145-95FC-C13C4E7B44FC}"/>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785788" y="1981209"/>
            <a:ext cx="5118931" cy="2775421"/>
          </a:xfrm>
          <a:prstGeom prst="rect">
            <a:avLst/>
          </a:prstGeom>
          <a:noFill/>
          <a:extLst>
            <a:ext uri="{909E8E84-426E-40DD-AFC4-6F175D3DCCD1}">
              <a14:hiddenFill xmlns:a14="http://schemas.microsoft.com/office/drawing/2010/main">
                <a:solidFill>
                  <a:srgbClr val="FFFFFF"/>
                </a:solidFill>
              </a14:hiddenFill>
            </a:ext>
          </a:extLst>
        </p:spPr>
      </p:pic>
      <p:sp>
        <p:nvSpPr>
          <p:cNvPr id="2" name="投影片編號版面配置區 1"/>
          <p:cNvSpPr>
            <a:spLocks noGrp="1"/>
          </p:cNvSpPr>
          <p:nvPr>
            <p:ph type="sldNum" sz="quarter" idx="12"/>
          </p:nvPr>
        </p:nvSpPr>
        <p:spPr/>
        <p:txBody>
          <a:bodyPr/>
          <a:lstStyle/>
          <a:p>
            <a:fld id="{4FAB73BC-B049-4115-A692-8D63A059BFB8}" type="slidenum">
              <a:rPr lang="en-US" smtClean="0"/>
              <a:t>886</a:t>
            </a:fld>
            <a:endParaRPr lang="en-US"/>
          </a:p>
        </p:txBody>
      </p:sp>
    </p:spTree>
    <p:extLst>
      <p:ext uri="{BB962C8B-B14F-4D97-AF65-F5344CB8AC3E}">
        <p14:creationId xmlns:p14="http://schemas.microsoft.com/office/powerpoint/2010/main" val="359557445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887.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noAutofit/>
          </a:bodyPr>
          <a:lstStyle/>
          <a:p>
            <a:pPr marL="169859" indent="-169859">
              <a:spcAft>
                <a:spcPts val="600"/>
              </a:spcAft>
              <a:buFont typeface="Wingdings" panose="05000000000000000000" pitchFamily="2" charset="2"/>
            </a:pPr>
            <a:r>
              <a:rPr lang="en-US" altLang="zh-TW" sz="2700"/>
              <a:t>30.2</a:t>
            </a:r>
            <a:r>
              <a:rPr lang="zh-TW" altLang="en-US" sz="2700" smtClean="0"/>
              <a:t>在 </a:t>
            </a:r>
            <a:r>
              <a:rPr lang="en-US" altLang="zh-TW" sz="2700"/>
              <a:t>WLC </a:t>
            </a:r>
            <a:r>
              <a:rPr lang="zh-TW" altLang="en-US" sz="2700"/>
              <a:t>上設定基本 </a:t>
            </a:r>
            <a:r>
              <a:rPr lang="en-US" altLang="zh-TW" sz="2700"/>
              <a:t>WLAN</a:t>
            </a:r>
            <a:br>
              <a:rPr lang="en-US" sz="2700"/>
            </a:br>
            <a:r>
              <a:rPr lang="zh-TW" altLang="en-US" sz="2700"/>
              <a:t>進階設定</a:t>
            </a:r>
          </a:p>
        </p:txBody>
      </p:sp>
      <p:sp>
        <p:nvSpPr>
          <p:cNvPr id="4" name="Content Placeholder 3">
            <a:extLst>
              <a:ext uri="{FF2B5EF4-FFF2-40B4-BE49-F238E27FC236}">
                <a16:creationId xmlns:a16="http://schemas.microsoft.com/office/drawing/2014/main" id="{8045F764-E1B3-4F1D-B3C1-27984A0CEE1D}"/>
              </a:ext>
            </a:extLst>
          </p:cNvPr>
          <p:cNvSpPr>
            <a:spLocks noGrp="1"/>
          </p:cNvSpPr>
          <p:nvPr>
            <p:ph idx="1"/>
          </p:nvPr>
        </p:nvSpPr>
        <p:spPr>
          <a:xfrm>
            <a:off x="192948" y="1589089"/>
            <a:ext cx="8561772" cy="1318118"/>
          </a:xfrm>
        </p:spPr>
        <p:txBody>
          <a:bodyPr/>
          <a:lstStyle/>
          <a:p>
            <a:pPr marL="0" indent="0" algn="l"/>
            <a:r>
              <a:rPr lang="zh-TW" altLang="en-US" sz="1600">
                <a:solidFill>
                  <a:srgbClr val="000000"/>
                </a:solidFill>
              </a:rPr>
              <a:t>大多數 </a:t>
            </a:r>
            <a:r>
              <a:rPr lang="en-US" altLang="zh-TW" sz="1600">
                <a:solidFill>
                  <a:srgbClr val="000000"/>
                </a:solidFill>
              </a:rPr>
              <a:t>WLC </a:t>
            </a:r>
            <a:r>
              <a:rPr lang="zh-TW" altLang="en-US" sz="1600">
                <a:solidFill>
                  <a:srgbClr val="000000"/>
                </a:solidFill>
              </a:rPr>
              <a:t>將帶有一些基本的設置和選單，用戶可以快速訪問，以實現各種常見的設定。 </a:t>
            </a:r>
          </a:p>
          <a:p>
            <a:pPr marL="285743" indent="-285743" algn="l">
              <a:buFont typeface="Arial" panose="020b0604020202020204" pitchFamily="34" charset="0"/>
              <a:buChar char="•"/>
            </a:pPr>
            <a:r>
              <a:rPr lang="zh-TW" altLang="en-US" sz="1400">
                <a:solidFill>
                  <a:srgbClr val="000000"/>
                </a:solidFill>
              </a:rPr>
              <a:t>不過，身為網路管理員，你通常會存取進階設定。 </a:t>
            </a:r>
          </a:p>
          <a:p>
            <a:pPr marL="0" indent="0" algn="l"/>
            <a:endParaRPr lang="en-US" sz="1400">
              <a:solidFill>
                <a:srgbClr val="000000"/>
              </a:solidFill>
            </a:endParaRPr>
          </a:p>
        </p:txBody>
      </p:sp>
      <p:pic>
        <p:nvPicPr>
          <p:cNvPr id="7" name="Picture 6">
            <a:extLst>
              <a:ext uri="{FF2B5EF4-FFF2-40B4-BE49-F238E27FC236}">
                <a16:creationId xmlns:a16="http://schemas.microsoft.com/office/drawing/2014/main" id="{326F9F69-283C-4287-B77D-B8278664E058}"/>
              </a:ext>
            </a:extLst>
          </p:cNvPr>
          <p:cNvPicPr>
            <a:picLocks noChangeAspect="1"/>
          </p:cNvPicPr>
          <p:nvPr/>
        </p:nvPicPr>
        <p:blipFill>
          <a:blip r:embed="rId3"/>
          <a:stretch>
            <a:fillRect/>
          </a:stretch>
        </p:blipFill>
        <p:spPr>
          <a:xfrm>
            <a:off x="4170348" y="2472405"/>
            <a:ext cx="4777320" cy="2097221"/>
          </a:xfrm>
          <a:prstGeom prst="rect">
            <a:avLst/>
          </a:prstGeom>
        </p:spPr>
      </p:pic>
      <p:sp>
        <p:nvSpPr>
          <p:cNvPr id="5" name="Content Placeholder 3">
            <a:extLst>
              <a:ext uri="{FF2B5EF4-FFF2-40B4-BE49-F238E27FC236}">
                <a16:creationId xmlns:a16="http://schemas.microsoft.com/office/drawing/2014/main" id="{65E342DB-2FFC-4ADC-99B5-F1D8E9137E46}"/>
              </a:ext>
            </a:extLst>
          </p:cNvPr>
          <p:cNvSpPr txBox="1"/>
          <p:nvPr/>
        </p:nvSpPr>
        <p:spPr>
          <a:xfrm>
            <a:off x="192948" y="2472406"/>
            <a:ext cx="3977400" cy="2666287"/>
          </a:xfrm>
          <a:prstGeom prst="rect">
            <a:avLst/>
          </a:prstGeom>
        </p:spPr>
        <p:txBody>
          <a:bodyPr lIns="91420" tIns="45710" rIns="91420" bIns="45710">
            <a:noAutofit/>
          </a:bodyPr>
          <a:lstStyle>
            <a:lvl1pPr marL="285690" marR="0" indent="-285690" algn="ctr" defTabSz="457105" rtl="0" eaLnBrk="1" fontAlgn="auto" latinLnBrk="0" hangingPunct="1">
              <a:lnSpc>
                <a:spcPct val="100000"/>
              </a:lnSpc>
              <a:spcBef>
                <a:spcPct val="20000"/>
              </a:spcBef>
              <a:spcAft>
                <a:spcPct val="0"/>
              </a:spcAft>
              <a:buClrTx/>
              <a:buSzTx/>
              <a:buFont typeface="Arial"/>
              <a:buNone/>
              <a:defRPr lang="en-US" sz="2000" b="0" i="0" kern="1200" baseline="0">
                <a:solidFill>
                  <a:schemeClr val="bg1"/>
                </a:solidFill>
                <a:latin typeface="+mn-lt"/>
                <a:ea typeface="ＭＳ Ｐゴシック" charset="0"/>
                <a:cs typeface="CiscoSans ExtraLight"/>
              </a:defRPr>
            </a:lvl1pPr>
            <a:lvl2pPr marL="358775" indent="-215900" algn="l" defTabSz="684213" rtl="0" eaLnBrk="1" fontAlgn="base" hangingPunct="1">
              <a:lnSpc>
                <a:spcPct val="95000"/>
              </a:lnSpc>
              <a:spcBef>
                <a:spcPts val="600"/>
              </a:spcBef>
              <a:spcAft>
                <a:spcPct val="0"/>
              </a:spcAft>
              <a:buClr>
                <a:schemeClr val="tx2"/>
              </a:buClr>
              <a:buFont typeface="Arial"/>
              <a:buChar char="•"/>
              <a:defRPr lang="en-US" sz="1400" kern="120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a:buChar char="•"/>
              <a:defRPr lang="en-US" sz="1200" kern="120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a:buChar char="•"/>
              <a:defRPr lang="en-US" sz="1100" kern="120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a:buChar char="•"/>
              <a:defRPr lang="en-US" sz="1100" kern="120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anose="020b0604020202020204"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anose="020b0604020202020204"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anose="020b0604020202020204"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85743" indent="-285743" algn="l">
              <a:buFont typeface="Arial" panose="020b0604020202020204" pitchFamily="34" charset="0"/>
              <a:buChar char="•"/>
            </a:pPr>
            <a:r>
              <a:rPr lang="zh-TW" altLang="en-US" sz="1400">
                <a:solidFill>
                  <a:srgbClr val="000000"/>
                </a:solidFill>
              </a:rPr>
              <a:t>對於 </a:t>
            </a:r>
            <a:r>
              <a:rPr lang="en-US" altLang="zh-TW" sz="1400">
                <a:solidFill>
                  <a:srgbClr val="000000"/>
                </a:solidFill>
              </a:rPr>
              <a:t>Cisco 3504 </a:t>
            </a:r>
            <a:r>
              <a:rPr lang="zh-TW" altLang="en-US" sz="1400">
                <a:solidFill>
                  <a:srgbClr val="000000"/>
                </a:solidFill>
              </a:rPr>
              <a:t>無線控制器，請按一下右上角的 “ </a:t>
            </a:r>
            <a:r>
              <a:rPr lang="en-US" altLang="zh-TW" sz="1400" b="1">
                <a:solidFill>
                  <a:srgbClr val="000000"/>
                </a:solidFill>
              </a:rPr>
              <a:t>Advanced</a:t>
            </a:r>
            <a:r>
              <a:rPr lang="zh-TW" altLang="en-US" sz="1400">
                <a:solidFill>
                  <a:srgbClr val="000000"/>
                </a:solidFill>
              </a:rPr>
              <a:t> ” 以存取進階 </a:t>
            </a:r>
            <a:r>
              <a:rPr lang="en-US" altLang="zh-TW" sz="1400" b="1">
                <a:solidFill>
                  <a:srgbClr val="000000"/>
                </a:solidFill>
              </a:rPr>
              <a:t>Summary</a:t>
            </a:r>
            <a:r>
              <a:rPr lang="zh-TW" altLang="en-US" sz="1400">
                <a:solidFill>
                  <a:srgbClr val="000000"/>
                </a:solidFill>
              </a:rPr>
              <a:t> 頁面。 </a:t>
            </a:r>
          </a:p>
          <a:p>
            <a:pPr marL="285743" indent="-285743" algn="l">
              <a:buFont typeface="Arial" panose="020b0604020202020204" pitchFamily="34" charset="0"/>
              <a:buChar char="•"/>
            </a:pPr>
            <a:r>
              <a:rPr lang="zh-TW" altLang="en-US" sz="1400">
                <a:solidFill>
                  <a:srgbClr val="000000"/>
                </a:solidFill>
              </a:rPr>
              <a:t>從這裡，你可以訪問 </a:t>
            </a:r>
            <a:r>
              <a:rPr lang="en-US" altLang="zh-TW" sz="1400">
                <a:solidFill>
                  <a:srgbClr val="000000"/>
                </a:solidFill>
              </a:rPr>
              <a:t>WLC </a:t>
            </a:r>
            <a:r>
              <a:rPr lang="zh-TW" altLang="en-US" sz="1400">
                <a:solidFill>
                  <a:srgbClr val="000000"/>
                </a:solidFill>
              </a:rPr>
              <a:t>的所有功能。</a:t>
            </a:r>
          </a:p>
        </p:txBody>
      </p:sp>
      <p:sp>
        <p:nvSpPr>
          <p:cNvPr id="2" name="投影片編號版面配置區 1"/>
          <p:cNvSpPr>
            <a:spLocks noGrp="1"/>
          </p:cNvSpPr>
          <p:nvPr>
            <p:ph type="sldNum" sz="quarter" idx="12"/>
          </p:nvPr>
        </p:nvSpPr>
        <p:spPr/>
        <p:txBody>
          <a:bodyPr/>
          <a:lstStyle/>
          <a:p>
            <a:fld id="{4FAB73BC-B049-4115-A692-8D63A059BFB8}" type="slidenum">
              <a:rPr lang="en-US" smtClean="0"/>
              <a:t>887</a:t>
            </a:fld>
            <a:endParaRPr lang="en-US"/>
          </a:p>
        </p:txBody>
      </p:sp>
    </p:spTree>
    <p:extLst>
      <p:ext uri="{BB962C8B-B14F-4D97-AF65-F5344CB8AC3E}">
        <p14:creationId xmlns:p14="http://schemas.microsoft.com/office/powerpoint/2010/main" val="389849117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888.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noAutofit/>
          </a:bodyPr>
          <a:lstStyle/>
          <a:p>
            <a:pPr marL="169859" indent="-169859">
              <a:spcAft>
                <a:spcPts val="600"/>
              </a:spcAft>
              <a:buFont typeface="Wingdings" panose="05000000000000000000" pitchFamily="2" charset="2"/>
            </a:pPr>
            <a:r>
              <a:rPr lang="en-US" altLang="zh-TW" sz="2700"/>
              <a:t>30.2</a:t>
            </a:r>
            <a:r>
              <a:rPr lang="zh-TW" altLang="en-US" sz="2700" smtClean="0"/>
              <a:t>在 </a:t>
            </a:r>
            <a:r>
              <a:rPr lang="en-US" altLang="zh-TW" sz="2700"/>
              <a:t>WLC </a:t>
            </a:r>
            <a:r>
              <a:rPr lang="zh-TW" altLang="en-US" sz="2700"/>
              <a:t>上設定基本 </a:t>
            </a:r>
            <a:r>
              <a:rPr lang="en-US" altLang="zh-TW" sz="2700"/>
              <a:t>WLAN</a:t>
            </a:r>
            <a:br>
              <a:rPr lang="en-US" sz="2700"/>
            </a:br>
            <a:r>
              <a:rPr lang="zh-TW" altLang="en-US" sz="2700"/>
              <a:t>設定 </a:t>
            </a:r>
            <a:r>
              <a:rPr lang="en-US" altLang="zh-TW" sz="2700"/>
              <a:t>WLAN</a:t>
            </a:r>
          </a:p>
        </p:txBody>
      </p:sp>
      <p:sp>
        <p:nvSpPr>
          <p:cNvPr id="5" name="Content Placeholder 4">
            <a:extLst>
              <a:ext uri="{FF2B5EF4-FFF2-40B4-BE49-F238E27FC236}">
                <a16:creationId xmlns:a16="http://schemas.microsoft.com/office/drawing/2014/main" id="{1539087E-37BB-492A-9D81-66CD0F2002B2}"/>
              </a:ext>
            </a:extLst>
          </p:cNvPr>
          <p:cNvSpPr>
            <a:spLocks noGrp="1"/>
          </p:cNvSpPr>
          <p:nvPr>
            <p:ph idx="1"/>
          </p:nvPr>
        </p:nvSpPr>
        <p:spPr>
          <a:xfrm>
            <a:off x="474662" y="1589088"/>
            <a:ext cx="8280057" cy="1839913"/>
          </a:xfrm>
        </p:spPr>
        <p:txBody>
          <a:bodyPr/>
          <a:lstStyle/>
          <a:p>
            <a:pPr marL="0" indent="0" algn="l"/>
            <a:r>
              <a:rPr lang="zh-TW" altLang="en-US" sz="1600">
                <a:solidFill>
                  <a:srgbClr val="000000"/>
                </a:solidFill>
              </a:rPr>
              <a:t>無線區域網路控制器具有在軟體中建立的第 </a:t>
            </a:r>
            <a:r>
              <a:rPr lang="en-US" altLang="zh-TW" sz="1600">
                <a:solidFill>
                  <a:srgbClr val="000000"/>
                </a:solidFill>
              </a:rPr>
              <a:t>2 </a:t>
            </a:r>
            <a:r>
              <a:rPr lang="zh-TW" altLang="en-US" sz="1600">
                <a:solidFill>
                  <a:srgbClr val="000000"/>
                </a:solidFill>
              </a:rPr>
              <a:t>層交換器連接埠和虛擬介面，與 </a:t>
            </a:r>
            <a:r>
              <a:rPr lang="en-US" altLang="zh-TW" sz="1600">
                <a:solidFill>
                  <a:srgbClr val="000000"/>
                </a:solidFill>
              </a:rPr>
              <a:t>VLAN </a:t>
            </a:r>
            <a:r>
              <a:rPr lang="zh-TW" altLang="en-US" sz="1600">
                <a:solidFill>
                  <a:srgbClr val="000000"/>
                </a:solidFill>
              </a:rPr>
              <a:t>介面非常相似。 </a:t>
            </a:r>
          </a:p>
          <a:p>
            <a:pPr marL="285743" indent="-285743" algn="l">
              <a:buFont typeface="Arial" panose="020b0604020202020204" pitchFamily="34" charset="0"/>
              <a:buChar char="•"/>
            </a:pPr>
            <a:r>
              <a:rPr lang="zh-TW" altLang="en-US" sz="1400">
                <a:solidFill>
                  <a:srgbClr val="000000"/>
                </a:solidFill>
              </a:rPr>
              <a:t>每個實體連接埠可以支援許多 </a:t>
            </a:r>
            <a:r>
              <a:rPr lang="en-US" altLang="zh-TW" sz="1400">
                <a:solidFill>
                  <a:srgbClr val="000000"/>
                </a:solidFill>
              </a:rPr>
              <a:t>AP </a:t>
            </a:r>
            <a:r>
              <a:rPr lang="zh-TW" altLang="en-US" sz="1400">
                <a:solidFill>
                  <a:srgbClr val="000000"/>
                </a:solidFill>
              </a:rPr>
              <a:t>和 </a:t>
            </a:r>
            <a:r>
              <a:rPr lang="en-US" altLang="zh-TW" sz="1400">
                <a:solidFill>
                  <a:srgbClr val="000000"/>
                </a:solidFill>
              </a:rPr>
              <a:t>WLAN</a:t>
            </a:r>
            <a:r>
              <a:rPr lang="zh-TW" altLang="en-US" sz="1400">
                <a:solidFill>
                  <a:srgbClr val="000000"/>
                </a:solidFill>
              </a:rPr>
              <a:t>。 </a:t>
            </a:r>
          </a:p>
          <a:p>
            <a:pPr marL="285743" indent="-285743" algn="l">
              <a:buFont typeface="Arial" panose="020b0604020202020204" pitchFamily="34" charset="0"/>
              <a:buChar char="•"/>
            </a:pPr>
            <a:r>
              <a:rPr lang="zh-TW" altLang="en-US" sz="1400">
                <a:solidFill>
                  <a:srgbClr val="000000"/>
                </a:solidFill>
              </a:rPr>
              <a:t>在 </a:t>
            </a:r>
            <a:r>
              <a:rPr lang="en-US" altLang="zh-TW" sz="1400">
                <a:solidFill>
                  <a:srgbClr val="000000"/>
                </a:solidFill>
              </a:rPr>
              <a:t>WLC </a:t>
            </a:r>
            <a:r>
              <a:rPr lang="zh-TW" altLang="en-US" sz="1400">
                <a:solidFill>
                  <a:srgbClr val="000000"/>
                </a:solidFill>
              </a:rPr>
              <a:t>上的連接埠基本上是中繼連接埠，可以從多個 </a:t>
            </a:r>
            <a:r>
              <a:rPr lang="en-US" altLang="zh-TW" sz="1400">
                <a:solidFill>
                  <a:srgbClr val="000000"/>
                </a:solidFill>
              </a:rPr>
              <a:t>VLAN </a:t>
            </a:r>
            <a:r>
              <a:rPr lang="zh-TW" altLang="en-US" sz="1400">
                <a:solidFill>
                  <a:srgbClr val="000000"/>
                </a:solidFill>
              </a:rPr>
              <a:t>攜帶流量到一台交換器分發到多個 </a:t>
            </a:r>
            <a:r>
              <a:rPr lang="en-US" altLang="zh-TW" sz="1400">
                <a:solidFill>
                  <a:srgbClr val="000000"/>
                </a:solidFill>
              </a:rPr>
              <a:t>AP</a:t>
            </a:r>
            <a:r>
              <a:rPr lang="zh-TW" altLang="en-US" sz="1400">
                <a:solidFill>
                  <a:srgbClr val="000000"/>
                </a:solidFill>
              </a:rPr>
              <a:t>。 </a:t>
            </a:r>
          </a:p>
          <a:p>
            <a:pPr marL="285743" indent="-285743" algn="l">
              <a:buFont typeface="Arial" panose="020b0604020202020204" pitchFamily="34" charset="0"/>
              <a:buChar char="•"/>
            </a:pPr>
            <a:r>
              <a:rPr lang="zh-TW" altLang="en-US" sz="1400">
                <a:solidFill>
                  <a:srgbClr val="000000"/>
                </a:solidFill>
              </a:rPr>
              <a:t>每個 </a:t>
            </a:r>
            <a:r>
              <a:rPr lang="en-US" altLang="zh-TW" sz="1400">
                <a:solidFill>
                  <a:srgbClr val="000000"/>
                </a:solidFill>
              </a:rPr>
              <a:t>AP </a:t>
            </a:r>
            <a:r>
              <a:rPr lang="zh-TW" altLang="en-US" sz="1400">
                <a:solidFill>
                  <a:srgbClr val="000000"/>
                </a:solidFill>
              </a:rPr>
              <a:t>可以支援多個 </a:t>
            </a:r>
            <a:r>
              <a:rPr lang="en-US" altLang="zh-TW" sz="1400">
                <a:solidFill>
                  <a:srgbClr val="000000"/>
                </a:solidFill>
              </a:rPr>
              <a:t>WLAN</a:t>
            </a:r>
            <a:r>
              <a:rPr lang="zh-TW" altLang="en-US" sz="1400">
                <a:solidFill>
                  <a:srgbClr val="000000"/>
                </a:solidFill>
              </a:rPr>
              <a:t>。</a:t>
            </a:r>
          </a:p>
        </p:txBody>
      </p:sp>
      <p:pic>
        <p:nvPicPr>
          <p:cNvPr id="6" name="Picture 5">
            <a:extLst>
              <a:ext uri="{FF2B5EF4-FFF2-40B4-BE49-F238E27FC236}">
                <a16:creationId xmlns:a16="http://schemas.microsoft.com/office/drawing/2014/main" id="{F5F65757-2F06-46D8-ABE9-904E50DEB8A8}"/>
              </a:ext>
            </a:extLst>
          </p:cNvPr>
          <p:cNvPicPr>
            <a:picLocks noChangeAspect="1"/>
          </p:cNvPicPr>
          <p:nvPr/>
        </p:nvPicPr>
        <p:blipFill>
          <a:blip r:embed="rId3"/>
          <a:stretch>
            <a:fillRect/>
          </a:stretch>
        </p:blipFill>
        <p:spPr>
          <a:xfrm>
            <a:off x="1428750" y="3270956"/>
            <a:ext cx="6286500" cy="2105025"/>
          </a:xfrm>
          <a:prstGeom prst="rect">
            <a:avLst/>
          </a:prstGeom>
        </p:spPr>
      </p:pic>
      <p:sp>
        <p:nvSpPr>
          <p:cNvPr id="2" name="投影片編號版面配置區 1"/>
          <p:cNvSpPr>
            <a:spLocks noGrp="1"/>
          </p:cNvSpPr>
          <p:nvPr>
            <p:ph type="sldNum" sz="quarter" idx="12"/>
          </p:nvPr>
        </p:nvSpPr>
        <p:spPr/>
        <p:txBody>
          <a:bodyPr/>
          <a:lstStyle/>
          <a:p>
            <a:fld id="{4FAB73BC-B049-4115-A692-8D63A059BFB8}" type="slidenum">
              <a:rPr lang="en-US" smtClean="0"/>
              <a:t>888</a:t>
            </a:fld>
            <a:endParaRPr lang="en-US"/>
          </a:p>
        </p:txBody>
      </p:sp>
    </p:spTree>
    <p:extLst>
      <p:ext uri="{BB962C8B-B14F-4D97-AF65-F5344CB8AC3E}">
        <p14:creationId xmlns:p14="http://schemas.microsoft.com/office/powerpoint/2010/main" val="314936804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889.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noAutofit/>
          </a:bodyPr>
          <a:lstStyle/>
          <a:p>
            <a:pPr marL="169859" indent="-169859">
              <a:spcAft>
                <a:spcPts val="600"/>
              </a:spcAft>
              <a:buFont typeface="Wingdings" panose="05000000000000000000" pitchFamily="2" charset="2"/>
            </a:pPr>
            <a:r>
              <a:rPr lang="en-US" altLang="zh-TW" sz="2700"/>
              <a:t>30.2</a:t>
            </a:r>
            <a:r>
              <a:rPr lang="zh-TW" altLang="en-US" sz="2700" smtClean="0"/>
              <a:t>在 </a:t>
            </a:r>
            <a:r>
              <a:rPr lang="en-US" altLang="zh-TW" sz="2700"/>
              <a:t>WLC </a:t>
            </a:r>
            <a:r>
              <a:rPr lang="zh-TW" altLang="en-US" sz="2700"/>
              <a:t>上設定設定基本 </a:t>
            </a:r>
            <a:r>
              <a:rPr lang="en-US" altLang="zh-TW" sz="2700"/>
              <a:t>WLAN</a:t>
            </a:r>
            <a:br>
              <a:rPr lang="en-US" sz="2700"/>
            </a:br>
            <a:r>
              <a:rPr lang="en-US" altLang="zh-TW" sz="2700"/>
              <a:t>WLAN(</a:t>
            </a:r>
            <a:r>
              <a:rPr lang="zh-TW" altLang="en-US" sz="2700"/>
              <a:t>續</a:t>
            </a:r>
            <a:r>
              <a:rPr lang="en-US" altLang="zh-TW" sz="2700"/>
              <a:t>) </a:t>
            </a:r>
          </a:p>
        </p:txBody>
      </p:sp>
      <p:sp>
        <p:nvSpPr>
          <p:cNvPr id="4" name="Content Placeholder 3">
            <a:extLst>
              <a:ext uri="{FF2B5EF4-FFF2-40B4-BE49-F238E27FC236}">
                <a16:creationId xmlns:a16="http://schemas.microsoft.com/office/drawing/2014/main" id="{A2CF27E2-7F3B-439D-B5FC-B0FD25554B00}"/>
              </a:ext>
            </a:extLst>
          </p:cNvPr>
          <p:cNvSpPr>
            <a:spLocks noGrp="1"/>
          </p:cNvSpPr>
          <p:nvPr>
            <p:ph idx="1"/>
          </p:nvPr>
        </p:nvSpPr>
        <p:spPr>
          <a:xfrm>
            <a:off x="474662" y="1589088"/>
            <a:ext cx="8280057" cy="3689897"/>
          </a:xfrm>
        </p:spPr>
        <p:txBody>
          <a:bodyPr/>
          <a:lstStyle/>
          <a:p>
            <a:pPr marL="0" indent="0" algn="l"/>
            <a:r>
              <a:rPr lang="en-US" altLang="zh-TW" sz="1600">
                <a:solidFill>
                  <a:srgbClr val="000000"/>
                </a:solidFill>
              </a:rPr>
              <a:t>WLC </a:t>
            </a:r>
            <a:r>
              <a:rPr lang="zh-TW" altLang="en-US" sz="1600">
                <a:solidFill>
                  <a:srgbClr val="000000"/>
                </a:solidFill>
              </a:rPr>
              <a:t>上的基本 </a:t>
            </a:r>
            <a:r>
              <a:rPr lang="en-US" altLang="zh-TW" sz="1600">
                <a:solidFill>
                  <a:srgbClr val="000000"/>
                </a:solidFill>
              </a:rPr>
              <a:t>WLAN </a:t>
            </a:r>
            <a:r>
              <a:rPr lang="zh-TW" altLang="en-US" sz="1600">
                <a:solidFill>
                  <a:srgbClr val="000000"/>
                </a:solidFill>
              </a:rPr>
              <a:t>設定包括以下步驟：</a:t>
            </a:r>
          </a:p>
          <a:p>
            <a:pPr marL="457189" indent="-457189" algn="l">
              <a:buFont typeface="+mj-lt"/>
              <a:buAutoNum type="arabicPeriod"/>
            </a:pPr>
            <a:r>
              <a:rPr lang="zh-TW" altLang="en-US" sz="1400">
                <a:solidFill>
                  <a:srgbClr val="000000"/>
                </a:solidFill>
              </a:rPr>
              <a:t>建立 </a:t>
            </a:r>
            <a:r>
              <a:rPr lang="en-US" altLang="zh-TW" sz="1400">
                <a:solidFill>
                  <a:srgbClr val="000000"/>
                </a:solidFill>
              </a:rPr>
              <a:t>WLAN</a:t>
            </a:r>
          </a:p>
          <a:p>
            <a:pPr marL="457189" indent="-457189" algn="l">
              <a:buFont typeface="+mj-lt"/>
              <a:buAutoNum type="arabicPeriod"/>
            </a:pPr>
            <a:r>
              <a:rPr lang="zh-TW" altLang="en-US" sz="1400">
                <a:solidFill>
                  <a:srgbClr val="000000"/>
                </a:solidFill>
              </a:rPr>
              <a:t>套用和啟用 </a:t>
            </a:r>
            <a:r>
              <a:rPr lang="en-US" altLang="zh-TW" sz="1400">
                <a:solidFill>
                  <a:srgbClr val="000000"/>
                </a:solidFill>
              </a:rPr>
              <a:t>WLAN</a:t>
            </a:r>
          </a:p>
          <a:p>
            <a:pPr marL="457189" indent="-457189" algn="l">
              <a:buFont typeface="+mj-lt"/>
              <a:buAutoNum type="arabicPeriod"/>
            </a:pPr>
            <a:r>
              <a:rPr lang="zh-TW" altLang="en-US" sz="1400">
                <a:solidFill>
                  <a:srgbClr val="000000"/>
                </a:solidFill>
              </a:rPr>
              <a:t>選取介面。</a:t>
            </a:r>
          </a:p>
          <a:p>
            <a:pPr marL="457189" indent="-457189" algn="l">
              <a:buFont typeface="+mj-lt"/>
              <a:buAutoNum type="arabicPeriod"/>
            </a:pPr>
            <a:r>
              <a:rPr lang="zh-TW" altLang="en-US" sz="1400">
                <a:solidFill>
                  <a:srgbClr val="000000"/>
                </a:solidFill>
              </a:rPr>
              <a:t>保護無線網路</a:t>
            </a:r>
          </a:p>
          <a:p>
            <a:pPr marL="457189" indent="-457189" algn="l">
              <a:buFont typeface="+mj-lt"/>
              <a:buAutoNum type="arabicPeriod"/>
            </a:pPr>
            <a:r>
              <a:rPr lang="zh-TW" altLang="en-US" sz="1400">
                <a:solidFill>
                  <a:srgbClr val="000000"/>
                </a:solidFill>
              </a:rPr>
              <a:t>確認 </a:t>
            </a:r>
            <a:r>
              <a:rPr lang="en-US" altLang="zh-TW" sz="1400">
                <a:solidFill>
                  <a:srgbClr val="000000"/>
                </a:solidFill>
              </a:rPr>
              <a:t>WLAN </a:t>
            </a:r>
            <a:r>
              <a:rPr lang="zh-TW" altLang="en-US" sz="1400">
                <a:solidFill>
                  <a:srgbClr val="000000"/>
                </a:solidFill>
              </a:rPr>
              <a:t>是否可運作</a:t>
            </a:r>
          </a:p>
          <a:p>
            <a:pPr marL="457189" indent="-457189" algn="l">
              <a:buFont typeface="+mj-lt"/>
              <a:buAutoNum type="arabicPeriod"/>
            </a:pPr>
            <a:r>
              <a:rPr lang="zh-TW" altLang="en-US" sz="1400">
                <a:solidFill>
                  <a:srgbClr val="000000"/>
                </a:solidFill>
              </a:rPr>
              <a:t>監控 </a:t>
            </a:r>
            <a:r>
              <a:rPr lang="en-US" altLang="zh-TW" sz="1400">
                <a:solidFill>
                  <a:srgbClr val="000000"/>
                </a:solidFill>
              </a:rPr>
              <a:t>WLAN</a:t>
            </a:r>
          </a:p>
          <a:p>
            <a:pPr marL="457189" indent="-457189" algn="l">
              <a:buFont typeface="+mj-lt"/>
              <a:buAutoNum type="arabicPeriod"/>
            </a:pPr>
            <a:r>
              <a:rPr lang="zh-TW" altLang="en-US" sz="1400">
                <a:solidFill>
                  <a:srgbClr val="000000"/>
                </a:solidFill>
              </a:rPr>
              <a:t>檢視無線用戶端資訊</a:t>
            </a:r>
          </a:p>
          <a:p>
            <a:pPr marL="457189" indent="-457189" algn="l">
              <a:buFont typeface="+mj-lt"/>
              <a:buAutoNum type="arabicPeriod"/>
            </a:pPr>
            <a:endParaRPr lang="en-US" sz="1600">
              <a:solidFill>
                <a:srgbClr val="000000"/>
              </a:solidFill>
            </a:endParaRPr>
          </a:p>
        </p:txBody>
      </p:sp>
      <p:sp>
        <p:nvSpPr>
          <p:cNvPr id="2" name="投影片編號版面配置區 1"/>
          <p:cNvSpPr>
            <a:spLocks noGrp="1"/>
          </p:cNvSpPr>
          <p:nvPr>
            <p:ph type="sldNum" sz="quarter" idx="12"/>
          </p:nvPr>
        </p:nvSpPr>
        <p:spPr/>
        <p:txBody>
          <a:bodyPr/>
          <a:lstStyle/>
          <a:p>
            <a:fld id="{4FAB73BC-B049-4115-A692-8D63A059BFB8}" type="slidenum">
              <a:rPr lang="en-US" smtClean="0"/>
              <a:t>889</a:t>
            </a:fld>
            <a:endParaRPr lang="en-US"/>
          </a:p>
        </p:txBody>
      </p:sp>
    </p:spTree>
    <p:extLst>
      <p:ext uri="{BB962C8B-B14F-4D97-AF65-F5344CB8AC3E}">
        <p14:creationId xmlns:p14="http://schemas.microsoft.com/office/powerpoint/2010/main" val="292238574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89.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8194" name="Rectangle 2"/>
          <p:cNvSpPr>
            <a:spLocks noGrp="1" noChangeArrowheads="1"/>
          </p:cNvSpPr>
          <p:nvPr>
            <p:ph type="title"/>
          </p:nvPr>
        </p:nvSpPr>
        <p:spPr/>
        <p:txBody>
          <a:bodyPr>
            <a:normAutofit/>
          </a:bodyPr>
          <a:lstStyle/>
          <a:p>
            <a:pPr rtl="0"/>
            <a:r>
              <a:rPr lang="en-US" altLang="zh-TW" sz="3000" smtClean="0"/>
              <a:t>3.1</a:t>
            </a:r>
            <a:r>
              <a:rPr lang="zh-TW" altLang="en-US" sz="3000" smtClean="0"/>
              <a:t>規則</a:t>
            </a:r>
            <a:r>
              <a:rPr lang="en-US" altLang="zh-TW" sz="3000"/>
              <a:t>-</a:t>
            </a:r>
            <a:r>
              <a:rPr lang="zh-TW" altLang="en-US" sz="3000"/>
              <a:t>訊息計時</a:t>
            </a:r>
          </a:p>
        </p:txBody>
      </p:sp>
      <p:sp>
        <p:nvSpPr>
          <p:cNvPr id="8195" name="Rectangle 6"/>
          <p:cNvSpPr>
            <a:spLocks noGrp="1" noChangeArrowheads="1"/>
          </p:cNvSpPr>
          <p:nvPr>
            <p:ph idx="1"/>
          </p:nvPr>
        </p:nvSpPr>
        <p:spPr>
          <a:xfrm>
            <a:off x="124610" y="1751324"/>
            <a:ext cx="8853286" cy="3953697"/>
          </a:xfrm>
        </p:spPr>
        <p:txBody>
          <a:bodyPr>
            <a:normAutofit lnSpcReduction="10000"/>
          </a:bodyPr>
          <a:lstStyle/>
          <a:p>
            <a:pPr marL="0" indent="0">
              <a:buNone/>
            </a:pPr>
            <a:r>
              <a:rPr lang="zh-TW" altLang="en-US" sz="2600"/>
              <a:t>訊息計時包括下列項目： </a:t>
            </a:r>
          </a:p>
          <a:p>
            <a:pPr marL="142871" lvl="1" indent="0">
              <a:buNone/>
            </a:pPr>
            <a:r>
              <a:rPr lang="zh-TW" altLang="en-US" sz="2600" b="1"/>
              <a:t>流量控制</a:t>
            </a:r>
            <a:r>
              <a:rPr lang="en-US" altLang="zh-TW" sz="2600" b="1"/>
              <a:t>-</a:t>
            </a:r>
            <a:r>
              <a:rPr lang="zh-TW" altLang="en-US" sz="2600"/>
              <a:t> 管理數據傳輸的速率，並定義多少信息可以被發送，以及它可以被傳遞的速度。 </a:t>
            </a:r>
          </a:p>
          <a:p>
            <a:pPr marL="142871" lvl="1" indent="0">
              <a:buNone/>
            </a:pPr>
            <a:r>
              <a:rPr lang="zh-TW" altLang="en-US" sz="2600" b="1"/>
              <a:t>回應逾</a:t>
            </a:r>
            <a:r>
              <a:rPr lang="zh-TW" altLang="en-US" sz="2600"/>
              <a:t> 時 </a:t>
            </a:r>
            <a:r>
              <a:rPr lang="en-US" altLang="zh-TW" sz="2600"/>
              <a:t>— </a:t>
            </a:r>
            <a:r>
              <a:rPr lang="zh-TW" altLang="en-US" sz="2600"/>
              <a:t>管理裝置未聽到來自目的地的回覆時間。 </a:t>
            </a:r>
          </a:p>
          <a:p>
            <a:pPr marL="142871" lvl="1" indent="0">
              <a:buNone/>
            </a:pPr>
            <a:r>
              <a:rPr lang="zh-TW" altLang="en-US" sz="2600" b="1"/>
              <a:t>存取方法 </a:t>
            </a:r>
            <a:r>
              <a:rPr lang="en-US" altLang="zh-TW" sz="2600" b="1"/>
              <a:t>-</a:t>
            </a:r>
            <a:r>
              <a:rPr lang="zh-TW" altLang="en-US" sz="2600"/>
              <a:t> 決定何時那些人可以傳送資料</a:t>
            </a:r>
            <a:r>
              <a:rPr lang="en-US" altLang="zh-TW" sz="2600"/>
              <a:t>.</a:t>
            </a:r>
            <a:r>
              <a:rPr lang="zh-TW" altLang="en-US" sz="2600" b="1"/>
              <a:t> </a:t>
            </a:r>
          </a:p>
          <a:p>
            <a:pPr lvl="2" rtl="0"/>
            <a:r>
              <a:rPr lang="zh-TW" altLang="en-US" sz="2600"/>
              <a:t>可能有各種規則管理諸如 “碰撞” 等問題。這是一個以上的裝置同時傳送流量，而且訊息會損毀。 </a:t>
            </a:r>
          </a:p>
          <a:p>
            <a:pPr lvl="2" rtl="0"/>
            <a:r>
              <a:rPr lang="zh-TW" altLang="en-US" sz="2600"/>
              <a:t>一些協議是主動的，並試圖防止衝突</a:t>
            </a:r>
            <a:r>
              <a:rPr lang="en-US" altLang="zh-TW" sz="2600"/>
              <a:t>; </a:t>
            </a:r>
            <a:r>
              <a:rPr lang="zh-TW" altLang="en-US" sz="2600"/>
              <a:t>其他協議是被動的，並在碰撞發生後建立恢復方法。</a:t>
            </a:r>
          </a:p>
          <a:p>
            <a:pPr marL="0" indent="0">
              <a:buNone/>
            </a:pPr>
            <a:endParaRPr lang="en-US"/>
          </a:p>
        </p:txBody>
      </p:sp>
      <p:sp>
        <p:nvSpPr>
          <p:cNvPr id="2" name="投影片編號版面配置區 1"/>
          <p:cNvSpPr>
            <a:spLocks noGrp="1"/>
          </p:cNvSpPr>
          <p:nvPr>
            <p:ph type="sldNum" sz="quarter" idx="4"/>
          </p:nvPr>
        </p:nvSpPr>
        <p:spPr/>
        <p:txBody>
          <a:bodyPr/>
          <a:lstStyle/>
          <a:p>
            <a:pPr defTabSz="385754">
              <a:defRPr/>
            </a:pPr>
            <a:fld id="{2F5CCB13-0A32-4557-88E9-079F0C330695}" type="slidenum">
              <a:rPr lang="en-US" kern="0" smtClean="0">
                <a:solidFill>
                  <a:srgbClr val="595959"/>
                </a:solidFill>
              </a:rPr>
              <a:pPr defTabSz="385754">
                <a:defRPr/>
              </a:pPr>
              <a:t>89</a:t>
            </a:fld>
            <a:endParaRPr lang="en-US" kern="0">
              <a:solidFill>
                <a:srgbClr val="595959"/>
              </a:solidFill>
            </a:endParaRPr>
          </a:p>
        </p:txBody>
      </p:sp>
    </p:spTree>
    <p:extLst>
      <p:ext uri="{BB962C8B-B14F-4D97-AF65-F5344CB8AC3E}">
        <p14:creationId xmlns:p14="http://schemas.microsoft.com/office/powerpoint/2010/main" val="832088773"/>
      </p:ext>
    </p:extLst>
  </p:cSld>
  <p:clrMapOvr>
    <a:masterClrMapping/>
  </p:clrMapOvr>
  <p:transition spd="slow">
    <p:wipe/>
  </p:transition>
  <p:timing/>
</p:sld>
</file>

<file path=ppt/slides/slide890.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noAutofit/>
          </a:bodyPr>
          <a:lstStyle/>
          <a:p>
            <a:pPr marL="169859" indent="-169859">
              <a:spcAft>
                <a:spcPts val="600"/>
              </a:spcAft>
              <a:buFont typeface="Wingdings" panose="05000000000000000000" pitchFamily="2" charset="2"/>
            </a:pPr>
            <a:r>
              <a:rPr lang="en-US" altLang="zh-TW" sz="2700"/>
              <a:t>30.2</a:t>
            </a:r>
            <a:r>
              <a:rPr lang="zh-TW" altLang="en-US" sz="2700" smtClean="0"/>
              <a:t>在 </a:t>
            </a:r>
            <a:r>
              <a:rPr lang="en-US" altLang="zh-TW" sz="2700"/>
              <a:t>WLC </a:t>
            </a:r>
            <a:r>
              <a:rPr lang="zh-TW" altLang="en-US" sz="2700"/>
              <a:t>上設定基本 </a:t>
            </a:r>
            <a:r>
              <a:rPr lang="en-US" altLang="zh-TW" sz="2700"/>
              <a:t>WLAN</a:t>
            </a:r>
            <a:br>
              <a:rPr lang="en-US" sz="2700"/>
            </a:br>
            <a:r>
              <a:rPr lang="zh-TW" altLang="en-US" sz="2700"/>
              <a:t>設定</a:t>
            </a:r>
            <a:r>
              <a:rPr lang="en-US" altLang="zh-TW" sz="2700"/>
              <a:t>WLAN(</a:t>
            </a:r>
            <a:r>
              <a:rPr lang="zh-TW" altLang="en-US" sz="2700"/>
              <a:t>續</a:t>
            </a:r>
            <a:r>
              <a:rPr lang="en-US" altLang="zh-TW" sz="2700"/>
              <a:t>) </a:t>
            </a:r>
          </a:p>
        </p:txBody>
      </p:sp>
      <p:sp>
        <p:nvSpPr>
          <p:cNvPr id="4" name="Content Placeholder 3">
            <a:extLst>
              <a:ext uri="{FF2B5EF4-FFF2-40B4-BE49-F238E27FC236}">
                <a16:creationId xmlns:a16="http://schemas.microsoft.com/office/drawing/2014/main" id="{A2CF27E2-7F3B-439D-B5FC-B0FD25554B00}"/>
              </a:ext>
            </a:extLst>
          </p:cNvPr>
          <p:cNvSpPr>
            <a:spLocks noGrp="1"/>
          </p:cNvSpPr>
          <p:nvPr>
            <p:ph idx="1"/>
          </p:nvPr>
        </p:nvSpPr>
        <p:spPr>
          <a:xfrm>
            <a:off x="474662" y="1589088"/>
            <a:ext cx="3635865" cy="1025245"/>
          </a:xfrm>
        </p:spPr>
        <p:txBody>
          <a:bodyPr/>
          <a:lstStyle/>
          <a:p>
            <a:pPr marL="342892" indent="-342892" algn="l">
              <a:buAutoNum type="arabicPeriod"/>
            </a:pPr>
            <a:r>
              <a:rPr lang="zh-TW" altLang="en-US" sz="1600" b="1">
                <a:solidFill>
                  <a:srgbClr val="000000"/>
                </a:solidFill>
              </a:rPr>
              <a:t>建立 </a:t>
            </a:r>
            <a:r>
              <a:rPr lang="en-US" altLang="zh-TW" sz="1600" b="1">
                <a:solidFill>
                  <a:srgbClr val="000000"/>
                </a:solidFill>
              </a:rPr>
              <a:t>WLAN</a:t>
            </a:r>
            <a:r>
              <a:rPr lang="zh-TW" altLang="en-US" sz="1600" b="1">
                <a:solidFill>
                  <a:srgbClr val="000000"/>
                </a:solidFill>
              </a:rPr>
              <a:t>： </a:t>
            </a:r>
            <a:r>
              <a:rPr lang="zh-TW" altLang="en-US" sz="1600">
                <a:solidFill>
                  <a:srgbClr val="000000"/>
                </a:solidFill>
              </a:rPr>
              <a:t>在圖中，建立具有 </a:t>
            </a:r>
            <a:r>
              <a:rPr lang="en-US" altLang="zh-TW" sz="1600">
                <a:solidFill>
                  <a:srgbClr val="000000"/>
                </a:solidFill>
              </a:rPr>
              <a:t>SSID </a:t>
            </a:r>
            <a:r>
              <a:rPr lang="zh-TW" altLang="en-US" sz="1600">
                <a:solidFill>
                  <a:srgbClr val="000000"/>
                </a:solidFill>
              </a:rPr>
              <a:t>名稱 </a:t>
            </a:r>
            <a:r>
              <a:rPr lang="en-US" altLang="zh-TW" sz="1600" b="1">
                <a:solidFill>
                  <a:srgbClr val="000000"/>
                </a:solidFill>
              </a:rPr>
              <a:t>Wireless_LAN</a:t>
            </a:r>
            <a:r>
              <a:rPr lang="zh-TW" altLang="en-US" sz="1600">
                <a:solidFill>
                  <a:srgbClr val="000000"/>
                </a:solidFill>
              </a:rPr>
              <a:t> 的新 </a:t>
            </a:r>
            <a:r>
              <a:rPr lang="en-US" altLang="zh-TW" sz="1600">
                <a:solidFill>
                  <a:srgbClr val="000000"/>
                </a:solidFill>
              </a:rPr>
              <a:t>WLAN </a:t>
            </a:r>
            <a:r>
              <a:rPr lang="zh-TW" altLang="en-US" sz="1600">
                <a:solidFill>
                  <a:srgbClr val="000000"/>
                </a:solidFill>
              </a:rPr>
              <a:t>。 </a:t>
            </a:r>
          </a:p>
          <a:p>
            <a:pPr marL="342892" indent="-342892" algn="l">
              <a:buAutoNum type="arabicPeriod"/>
            </a:pPr>
            <a:endParaRPr lang="en-US" sz="1600">
              <a:solidFill>
                <a:srgbClr val="000000"/>
              </a:solidFill>
            </a:endParaRPr>
          </a:p>
          <a:p>
            <a:pPr marL="342892" indent="-342892" algn="l">
              <a:buAutoNum type="arabicPeriod"/>
            </a:pPr>
            <a:endParaRPr lang="en-US" sz="1600">
              <a:solidFill>
                <a:srgbClr val="000000"/>
              </a:solidFill>
            </a:endParaRPr>
          </a:p>
          <a:p>
            <a:pPr marL="342892" indent="-342892" algn="l">
              <a:buAutoNum type="arabicPeriod"/>
            </a:pPr>
            <a:endParaRPr lang="en-US" sz="1600">
              <a:solidFill>
                <a:srgbClr val="000000"/>
              </a:solidFill>
            </a:endParaRPr>
          </a:p>
          <a:p>
            <a:pPr marL="342892" indent="-342892" algn="l">
              <a:buAutoNum type="arabicPeriod"/>
            </a:pPr>
            <a:endParaRPr lang="en-US" sz="1600">
              <a:solidFill>
                <a:srgbClr val="000000"/>
              </a:solidFill>
            </a:endParaRPr>
          </a:p>
          <a:p>
            <a:pPr marL="342892" indent="-342892" algn="l">
              <a:buFont typeface="Arial"/>
              <a:buAutoNum type="arabicPeriod"/>
            </a:pPr>
            <a:r>
              <a:rPr lang="zh-TW" altLang="en-US" sz="1600" b="1">
                <a:solidFill>
                  <a:srgbClr val="000000"/>
                </a:solidFill>
              </a:rPr>
              <a:t>應用和啟用 </a:t>
            </a:r>
            <a:r>
              <a:rPr lang="en-US" altLang="zh-TW" sz="1600" b="1">
                <a:solidFill>
                  <a:srgbClr val="000000"/>
                </a:solidFill>
              </a:rPr>
              <a:t>WLAN</a:t>
            </a:r>
            <a:r>
              <a:rPr lang="zh-TW" altLang="en-US" sz="1600" b="1">
                <a:solidFill>
                  <a:srgbClr val="000000"/>
                </a:solidFill>
              </a:rPr>
              <a:t>： </a:t>
            </a:r>
            <a:r>
              <a:rPr lang="zh-TW" altLang="en-US" sz="1600">
                <a:solidFill>
                  <a:srgbClr val="000000"/>
                </a:solidFill>
              </a:rPr>
              <a:t>接下來啟用 </a:t>
            </a:r>
            <a:r>
              <a:rPr lang="en-US" altLang="zh-TW" sz="1600">
                <a:solidFill>
                  <a:srgbClr val="000000"/>
                </a:solidFill>
              </a:rPr>
              <a:t>WLAN </a:t>
            </a:r>
            <a:r>
              <a:rPr lang="zh-TW" altLang="en-US" sz="1600">
                <a:solidFill>
                  <a:srgbClr val="000000"/>
                </a:solidFill>
              </a:rPr>
              <a:t>的 </a:t>
            </a:r>
            <a:r>
              <a:rPr lang="en-US" altLang="zh-TW" sz="1600">
                <a:solidFill>
                  <a:srgbClr val="000000"/>
                </a:solidFill>
              </a:rPr>
              <a:t>WLAN </a:t>
            </a:r>
            <a:r>
              <a:rPr lang="zh-TW" altLang="en-US" sz="1600">
                <a:solidFill>
                  <a:srgbClr val="000000"/>
                </a:solidFill>
              </a:rPr>
              <a:t>設定。 </a:t>
            </a:r>
          </a:p>
          <a:p>
            <a:pPr marL="342892" indent="-342892" algn="l">
              <a:buAutoNum type="arabicPeriod"/>
            </a:pPr>
            <a:endParaRPr lang="en-US" sz="1600">
              <a:solidFill>
                <a:srgbClr val="000000"/>
              </a:solidFill>
            </a:endParaRPr>
          </a:p>
          <a:p>
            <a:pPr marL="0" indent="0" algn="l"/>
            <a:endParaRPr lang="en-US" sz="1600">
              <a:solidFill>
                <a:srgbClr val="000000"/>
              </a:solidFill>
            </a:endParaRPr>
          </a:p>
        </p:txBody>
      </p:sp>
      <p:pic>
        <p:nvPicPr>
          <p:cNvPr id="2" name="Picture 1">
            <a:extLst>
              <a:ext uri="{FF2B5EF4-FFF2-40B4-BE49-F238E27FC236}">
                <a16:creationId xmlns:a16="http://schemas.microsoft.com/office/drawing/2014/main" id="{C28EEE54-4C0B-4265-9064-59F544BEB863}"/>
              </a:ext>
            </a:extLst>
          </p:cNvPr>
          <p:cNvPicPr>
            <a:picLocks noChangeAspect="1"/>
          </p:cNvPicPr>
          <p:nvPr/>
        </p:nvPicPr>
        <p:blipFill>
          <a:blip r:embed="rId3"/>
          <a:stretch>
            <a:fillRect/>
          </a:stretch>
        </p:blipFill>
        <p:spPr>
          <a:xfrm>
            <a:off x="4178666" y="1523823"/>
            <a:ext cx="4845147" cy="1237811"/>
          </a:xfrm>
          <a:prstGeom prst="rect">
            <a:avLst/>
          </a:prstGeom>
        </p:spPr>
      </p:pic>
      <p:pic>
        <p:nvPicPr>
          <p:cNvPr id="5" name="Picture 4">
            <a:extLst>
              <a:ext uri="{FF2B5EF4-FFF2-40B4-BE49-F238E27FC236}">
                <a16:creationId xmlns:a16="http://schemas.microsoft.com/office/drawing/2014/main" id="{AF505D17-A729-4F39-BB42-1B357A0C1D12}"/>
              </a:ext>
            </a:extLst>
          </p:cNvPr>
          <p:cNvPicPr>
            <a:picLocks noChangeAspect="1"/>
          </p:cNvPicPr>
          <p:nvPr/>
        </p:nvPicPr>
        <p:blipFill>
          <a:blip r:embed="rId4"/>
          <a:stretch>
            <a:fillRect/>
          </a:stretch>
        </p:blipFill>
        <p:spPr>
          <a:xfrm>
            <a:off x="4178666" y="3033817"/>
            <a:ext cx="4829847" cy="2417851"/>
          </a:xfrm>
          <a:prstGeom prst="rect">
            <a:avLst/>
          </a:prstGeom>
        </p:spPr>
      </p:pic>
      <p:sp>
        <p:nvSpPr>
          <p:cNvPr id="6" name="投影片編號版面配置區 5"/>
          <p:cNvSpPr>
            <a:spLocks noGrp="1"/>
          </p:cNvSpPr>
          <p:nvPr>
            <p:ph type="sldNum" sz="quarter" idx="12"/>
          </p:nvPr>
        </p:nvSpPr>
        <p:spPr/>
        <p:txBody>
          <a:bodyPr/>
          <a:lstStyle/>
          <a:p>
            <a:fld id="{4FAB73BC-B049-4115-A692-8D63A059BFB8}" type="slidenum">
              <a:rPr lang="en-US" smtClean="0"/>
              <a:t>890</a:t>
            </a:fld>
            <a:endParaRPr lang="en-US"/>
          </a:p>
        </p:txBody>
      </p:sp>
    </p:spTree>
    <p:extLst>
      <p:ext uri="{BB962C8B-B14F-4D97-AF65-F5344CB8AC3E}">
        <p14:creationId xmlns:p14="http://schemas.microsoft.com/office/powerpoint/2010/main" val="134481328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891.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noAutofit/>
          </a:bodyPr>
          <a:lstStyle/>
          <a:p>
            <a:pPr marL="169859" indent="-169859">
              <a:spcAft>
                <a:spcPts val="600"/>
              </a:spcAft>
              <a:buFont typeface="Wingdings" panose="05000000000000000000" pitchFamily="2" charset="2"/>
            </a:pPr>
            <a:r>
              <a:rPr lang="en-US" altLang="zh-TW" sz="2700"/>
              <a:t>30.2</a:t>
            </a:r>
            <a:r>
              <a:rPr lang="zh-TW" altLang="en-US" sz="2700" smtClean="0"/>
              <a:t>在 </a:t>
            </a:r>
            <a:r>
              <a:rPr lang="en-US" altLang="zh-TW" sz="2700"/>
              <a:t>WLC </a:t>
            </a:r>
            <a:r>
              <a:rPr lang="zh-TW" altLang="en-US" sz="2700"/>
              <a:t>上設定基本 </a:t>
            </a:r>
            <a:r>
              <a:rPr lang="en-US" altLang="zh-TW" sz="2700"/>
              <a:t>WLAN</a:t>
            </a:r>
            <a:br>
              <a:rPr lang="en-US" sz="2700"/>
            </a:br>
            <a:r>
              <a:rPr lang="zh-TW" altLang="en-US" sz="2700"/>
              <a:t>設定 </a:t>
            </a:r>
            <a:r>
              <a:rPr lang="en-US" altLang="zh-TW" sz="2700"/>
              <a:t>WLAN(</a:t>
            </a:r>
            <a:r>
              <a:rPr lang="zh-TW" altLang="en-US" sz="2700"/>
              <a:t>續</a:t>
            </a:r>
            <a:r>
              <a:rPr lang="en-US" altLang="zh-TW" sz="2700"/>
              <a:t>) </a:t>
            </a:r>
          </a:p>
        </p:txBody>
      </p:sp>
      <p:sp>
        <p:nvSpPr>
          <p:cNvPr id="4" name="Content Placeholder 3">
            <a:extLst>
              <a:ext uri="{FF2B5EF4-FFF2-40B4-BE49-F238E27FC236}">
                <a16:creationId xmlns:a16="http://schemas.microsoft.com/office/drawing/2014/main" id="{A2CF27E2-7F3B-439D-B5FC-B0FD25554B00}"/>
              </a:ext>
            </a:extLst>
          </p:cNvPr>
          <p:cNvSpPr>
            <a:spLocks noGrp="1"/>
          </p:cNvSpPr>
          <p:nvPr>
            <p:ph idx="1"/>
          </p:nvPr>
        </p:nvSpPr>
        <p:spPr>
          <a:xfrm>
            <a:off x="474664" y="1589088"/>
            <a:ext cx="3510860" cy="4147811"/>
          </a:xfrm>
        </p:spPr>
        <p:txBody>
          <a:bodyPr/>
          <a:lstStyle/>
          <a:p>
            <a:pPr marL="342892" indent="-342892" algn="l">
              <a:buFont typeface="+mj-lt"/>
              <a:buAutoNum type="arabicPeriod" startAt="3"/>
            </a:pPr>
            <a:r>
              <a:rPr lang="zh-TW" altLang="en-US" sz="1600" b="1">
                <a:solidFill>
                  <a:srgbClr val="000000"/>
                </a:solidFill>
              </a:rPr>
              <a:t>選取介面：</a:t>
            </a:r>
            <a:r>
              <a:rPr lang="zh-TW" altLang="en-US" sz="1600">
                <a:solidFill>
                  <a:srgbClr val="000000"/>
                </a:solidFill>
              </a:rPr>
              <a:t>必須選取攜帶 </a:t>
            </a:r>
            <a:r>
              <a:rPr lang="en-US" altLang="zh-TW" sz="1600">
                <a:solidFill>
                  <a:srgbClr val="000000"/>
                </a:solidFill>
              </a:rPr>
              <a:t>WLAN </a:t>
            </a:r>
            <a:r>
              <a:rPr lang="zh-TW" altLang="en-US" sz="1600">
                <a:solidFill>
                  <a:srgbClr val="000000"/>
                </a:solidFill>
              </a:rPr>
              <a:t>流量的介面。 </a:t>
            </a:r>
          </a:p>
          <a:p>
            <a:pPr marL="342892" indent="-342892" algn="l">
              <a:buFont typeface="+mj-lt"/>
              <a:buAutoNum type="arabicPeriod" startAt="3"/>
            </a:pPr>
            <a:endParaRPr lang="en-US" sz="1600">
              <a:solidFill>
                <a:srgbClr val="000000"/>
              </a:solidFill>
            </a:endParaRPr>
          </a:p>
          <a:p>
            <a:pPr marL="342892" indent="-342892" algn="l">
              <a:buFont typeface="+mj-lt"/>
              <a:buAutoNum type="arabicPeriod" startAt="3"/>
            </a:pPr>
            <a:endParaRPr lang="en-US" sz="1600">
              <a:solidFill>
                <a:srgbClr val="000000"/>
              </a:solidFill>
            </a:endParaRPr>
          </a:p>
          <a:p>
            <a:pPr marL="342892" indent="-342892" algn="l">
              <a:buFont typeface="+mj-lt"/>
              <a:buAutoNum type="arabicPeriod" startAt="3"/>
            </a:pPr>
            <a:endParaRPr lang="en-US" sz="1600">
              <a:solidFill>
                <a:srgbClr val="000000"/>
              </a:solidFill>
            </a:endParaRPr>
          </a:p>
          <a:p>
            <a:pPr marL="342892" indent="-342892" algn="l">
              <a:buFont typeface="+mj-lt"/>
              <a:buAutoNum type="arabicPeriod" startAt="3"/>
            </a:pPr>
            <a:endParaRPr lang="en-CA" sz="1600" b="1">
              <a:solidFill>
                <a:srgbClr val="000000"/>
              </a:solidFill>
            </a:endParaRPr>
          </a:p>
          <a:p>
            <a:pPr marL="342892" indent="-342892" algn="l">
              <a:buFont typeface="+mj-lt"/>
              <a:buAutoNum type="arabicPeriod" startAt="3"/>
            </a:pPr>
            <a:r>
              <a:rPr lang="zh-TW" altLang="en-US" sz="1600" b="1">
                <a:solidFill>
                  <a:srgbClr val="000000"/>
                </a:solidFill>
              </a:rPr>
              <a:t>保護 </a:t>
            </a:r>
            <a:r>
              <a:rPr lang="en-US" altLang="zh-TW" sz="1600" b="1">
                <a:solidFill>
                  <a:srgbClr val="000000"/>
                </a:solidFill>
              </a:rPr>
              <a:t>WLAN</a:t>
            </a:r>
            <a:r>
              <a:rPr lang="zh-TW" altLang="en-US" sz="1600">
                <a:solidFill>
                  <a:srgbClr val="000000"/>
                </a:solidFill>
              </a:rPr>
              <a:t>：“</a:t>
            </a:r>
            <a:r>
              <a:rPr lang="en-US" altLang="zh-TW" sz="1600">
                <a:solidFill>
                  <a:srgbClr val="000000"/>
                </a:solidFill>
              </a:rPr>
              <a:t>Security” </a:t>
            </a:r>
            <a:r>
              <a:rPr lang="zh-TW" altLang="en-US" sz="1600">
                <a:solidFill>
                  <a:srgbClr val="000000"/>
                </a:solidFill>
              </a:rPr>
              <a:t>標籤用於存取保護 </a:t>
            </a:r>
            <a:r>
              <a:rPr lang="en-US" altLang="zh-TW" sz="1600">
                <a:solidFill>
                  <a:srgbClr val="000000"/>
                </a:solidFill>
              </a:rPr>
              <a:t>LAN </a:t>
            </a:r>
            <a:r>
              <a:rPr lang="zh-TW" altLang="en-US" sz="1600">
                <a:solidFill>
                  <a:srgbClr val="000000"/>
                </a:solidFill>
              </a:rPr>
              <a:t>的所有可用選項。 </a:t>
            </a:r>
            <a:r>
              <a:rPr lang="zh-TW" altLang="en-US" sz="1600" b="1">
                <a:solidFill>
                  <a:srgbClr val="000000"/>
                </a:solidFill>
              </a:rPr>
              <a:t> </a:t>
            </a:r>
          </a:p>
        </p:txBody>
      </p:sp>
      <p:pic>
        <p:nvPicPr>
          <p:cNvPr id="7" name="Picture 6">
            <a:extLst>
              <a:ext uri="{FF2B5EF4-FFF2-40B4-BE49-F238E27FC236}">
                <a16:creationId xmlns:a16="http://schemas.microsoft.com/office/drawing/2014/main" id="{2E6769B0-F746-42F9-A2A2-BCBF7C8DC85A}"/>
              </a:ext>
            </a:extLst>
          </p:cNvPr>
          <p:cNvPicPr>
            <a:picLocks noChangeAspect="1"/>
          </p:cNvPicPr>
          <p:nvPr/>
        </p:nvPicPr>
        <p:blipFill>
          <a:blip r:embed="rId3"/>
          <a:stretch>
            <a:fillRect/>
          </a:stretch>
        </p:blipFill>
        <p:spPr>
          <a:xfrm>
            <a:off x="4410111" y="3662643"/>
            <a:ext cx="4368974" cy="1906646"/>
          </a:xfrm>
          <a:prstGeom prst="rect">
            <a:avLst/>
          </a:prstGeom>
        </p:spPr>
      </p:pic>
      <p:pic>
        <p:nvPicPr>
          <p:cNvPr id="8" name="Picture 7">
            <a:extLst>
              <a:ext uri="{FF2B5EF4-FFF2-40B4-BE49-F238E27FC236}">
                <a16:creationId xmlns:a16="http://schemas.microsoft.com/office/drawing/2014/main" id="{A7E2A1CF-0080-43B8-AA5F-BFF2164771D7}"/>
              </a:ext>
            </a:extLst>
          </p:cNvPr>
          <p:cNvPicPr>
            <a:picLocks noChangeAspect="1"/>
          </p:cNvPicPr>
          <p:nvPr/>
        </p:nvPicPr>
        <p:blipFill>
          <a:blip r:embed="rId4"/>
          <a:stretch>
            <a:fillRect/>
          </a:stretch>
        </p:blipFill>
        <p:spPr>
          <a:xfrm>
            <a:off x="4409929" y="1522645"/>
            <a:ext cx="4368974" cy="1912915"/>
          </a:xfrm>
          <a:prstGeom prst="rect">
            <a:avLst/>
          </a:prstGeom>
        </p:spPr>
      </p:pic>
      <p:sp>
        <p:nvSpPr>
          <p:cNvPr id="2" name="投影片編號版面配置區 1"/>
          <p:cNvSpPr>
            <a:spLocks noGrp="1"/>
          </p:cNvSpPr>
          <p:nvPr>
            <p:ph type="sldNum" sz="quarter" idx="12"/>
          </p:nvPr>
        </p:nvSpPr>
        <p:spPr/>
        <p:txBody>
          <a:bodyPr/>
          <a:lstStyle/>
          <a:p>
            <a:fld id="{4FAB73BC-B049-4115-A692-8D63A059BFB8}" type="slidenum">
              <a:rPr lang="en-US" smtClean="0"/>
              <a:t>891</a:t>
            </a:fld>
            <a:endParaRPr lang="en-US"/>
          </a:p>
        </p:txBody>
      </p:sp>
    </p:spTree>
    <p:extLst>
      <p:ext uri="{BB962C8B-B14F-4D97-AF65-F5344CB8AC3E}">
        <p14:creationId xmlns:p14="http://schemas.microsoft.com/office/powerpoint/2010/main" val="406678262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892.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noAutofit/>
          </a:bodyPr>
          <a:lstStyle/>
          <a:p>
            <a:pPr marL="169859" indent="-169859">
              <a:spcAft>
                <a:spcPts val="600"/>
              </a:spcAft>
              <a:buFont typeface="Wingdings" panose="05000000000000000000" pitchFamily="2" charset="2"/>
            </a:pPr>
            <a:r>
              <a:rPr lang="en-US" altLang="zh-TW" sz="2700"/>
              <a:t>30.2</a:t>
            </a:r>
            <a:r>
              <a:rPr lang="zh-TW" altLang="en-US" sz="2700" smtClean="0"/>
              <a:t>在 </a:t>
            </a:r>
            <a:r>
              <a:rPr lang="en-US" altLang="zh-TW" sz="2700"/>
              <a:t>WLC </a:t>
            </a:r>
            <a:r>
              <a:rPr lang="zh-TW" altLang="en-US" sz="2700"/>
              <a:t>上設定基本 </a:t>
            </a:r>
            <a:r>
              <a:rPr lang="en-US" altLang="zh-TW" sz="2700"/>
              <a:t>WLAN</a:t>
            </a:r>
            <a:br>
              <a:rPr lang="en-US" sz="2700"/>
            </a:br>
            <a:r>
              <a:rPr lang="zh-TW" altLang="en-US" sz="2700"/>
              <a:t>設定 </a:t>
            </a:r>
            <a:r>
              <a:rPr lang="en-US" altLang="zh-TW" sz="2700"/>
              <a:t>WLAN(</a:t>
            </a:r>
            <a:r>
              <a:rPr lang="zh-TW" altLang="en-US" sz="2700"/>
              <a:t>續</a:t>
            </a:r>
            <a:r>
              <a:rPr lang="en-US" altLang="zh-TW" sz="2700"/>
              <a:t>) </a:t>
            </a:r>
          </a:p>
        </p:txBody>
      </p:sp>
      <p:sp>
        <p:nvSpPr>
          <p:cNvPr id="4" name="Content Placeholder 3">
            <a:extLst>
              <a:ext uri="{FF2B5EF4-FFF2-40B4-BE49-F238E27FC236}">
                <a16:creationId xmlns:a16="http://schemas.microsoft.com/office/drawing/2014/main" id="{A2CF27E2-7F3B-439D-B5FC-B0FD25554B00}"/>
              </a:ext>
            </a:extLst>
          </p:cNvPr>
          <p:cNvSpPr>
            <a:spLocks noGrp="1"/>
          </p:cNvSpPr>
          <p:nvPr>
            <p:ph idx="1"/>
          </p:nvPr>
        </p:nvSpPr>
        <p:spPr>
          <a:xfrm>
            <a:off x="474663" y="1589088"/>
            <a:ext cx="3763109" cy="1677134"/>
          </a:xfrm>
        </p:spPr>
        <p:txBody>
          <a:bodyPr/>
          <a:lstStyle/>
          <a:p>
            <a:pPr marL="342892" indent="-342892" algn="l">
              <a:buFont typeface="+mj-lt"/>
              <a:buAutoNum type="arabicPeriod" startAt="5"/>
            </a:pPr>
            <a:r>
              <a:rPr lang="zh-TW" altLang="en-US" sz="1600" b="1">
                <a:solidFill>
                  <a:srgbClr val="000000"/>
                </a:solidFill>
              </a:rPr>
              <a:t>確認 </a:t>
            </a:r>
            <a:r>
              <a:rPr lang="en-US" altLang="zh-TW" sz="1600" b="1">
                <a:solidFill>
                  <a:srgbClr val="000000"/>
                </a:solidFill>
              </a:rPr>
              <a:t>WLAN </a:t>
            </a:r>
            <a:r>
              <a:rPr lang="zh-TW" altLang="en-US" sz="1600" b="1">
                <a:solidFill>
                  <a:srgbClr val="000000"/>
                </a:solidFill>
              </a:rPr>
              <a:t>是否可運作：左側的</a:t>
            </a:r>
            <a:r>
              <a:rPr lang="zh-TW" altLang="en-US" sz="1600">
                <a:solidFill>
                  <a:srgbClr val="000000"/>
                </a:solidFill>
              </a:rPr>
              <a:t> </a:t>
            </a:r>
            <a:r>
              <a:rPr lang="en-US" altLang="zh-TW" sz="1600" b="1">
                <a:solidFill>
                  <a:srgbClr val="000000"/>
                </a:solidFill>
              </a:rPr>
              <a:t>WLAN</a:t>
            </a:r>
            <a:r>
              <a:rPr lang="zh-TW" altLang="en-US" sz="1600">
                <a:solidFill>
                  <a:srgbClr val="000000"/>
                </a:solidFill>
              </a:rPr>
              <a:t> 功能表是用來檢視新設定的 </a:t>
            </a:r>
            <a:r>
              <a:rPr lang="en-US" altLang="zh-TW" sz="1600">
                <a:solidFill>
                  <a:srgbClr val="000000"/>
                </a:solidFill>
              </a:rPr>
              <a:t>WLAN </a:t>
            </a:r>
            <a:r>
              <a:rPr lang="zh-TW" altLang="en-US" sz="1600">
                <a:solidFill>
                  <a:srgbClr val="000000"/>
                </a:solidFill>
              </a:rPr>
              <a:t>及其設定。 </a:t>
            </a:r>
            <a:r>
              <a:rPr lang="zh-TW" altLang="en-US" sz="1600" b="1">
                <a:solidFill>
                  <a:srgbClr val="000000"/>
                </a:solidFill>
              </a:rPr>
              <a:t> </a:t>
            </a:r>
          </a:p>
          <a:p>
            <a:pPr marL="342892" indent="-342892" algn="l">
              <a:buFont typeface="+mj-lt"/>
              <a:buAutoNum type="arabicPeriod" startAt="5"/>
            </a:pPr>
            <a:endParaRPr lang="en-US" sz="1600">
              <a:solidFill>
                <a:srgbClr val="000000"/>
              </a:solidFill>
            </a:endParaRPr>
          </a:p>
          <a:p>
            <a:pPr marL="342892" indent="-342892" algn="l">
              <a:buFont typeface="+mj-lt"/>
              <a:buAutoNum type="arabicPeriod" startAt="5"/>
            </a:pPr>
            <a:r>
              <a:rPr lang="zh-TW" altLang="en-US" sz="1600" b="1">
                <a:solidFill>
                  <a:srgbClr val="000000"/>
                </a:solidFill>
              </a:rPr>
              <a:t>監督 </a:t>
            </a:r>
            <a:r>
              <a:rPr lang="en-US" altLang="zh-TW" sz="1600" b="1">
                <a:solidFill>
                  <a:srgbClr val="000000"/>
                </a:solidFill>
              </a:rPr>
              <a:t>WLAN</a:t>
            </a:r>
            <a:r>
              <a:rPr lang="zh-TW" altLang="en-US" sz="1600">
                <a:solidFill>
                  <a:srgbClr val="000000"/>
                </a:solidFill>
              </a:rPr>
              <a:t>：“ </a:t>
            </a:r>
            <a:r>
              <a:rPr lang="en-US" altLang="zh-TW" sz="1600" b="1">
                <a:solidFill>
                  <a:srgbClr val="000000"/>
                </a:solidFill>
              </a:rPr>
              <a:t>Monitor </a:t>
            </a:r>
            <a:r>
              <a:rPr lang="zh-TW" altLang="en-US" sz="1600">
                <a:solidFill>
                  <a:srgbClr val="000000"/>
                </a:solidFill>
              </a:rPr>
              <a:t>” 標籤用於存取進階 </a:t>
            </a:r>
            <a:r>
              <a:rPr lang="en-US" altLang="zh-TW" sz="1600" b="1">
                <a:solidFill>
                  <a:srgbClr val="000000"/>
                </a:solidFill>
              </a:rPr>
              <a:t>Summary </a:t>
            </a:r>
            <a:r>
              <a:rPr lang="zh-TW" altLang="en-US" sz="1600">
                <a:solidFill>
                  <a:srgbClr val="000000"/>
                </a:solidFill>
              </a:rPr>
              <a:t>頁面，並確認 </a:t>
            </a:r>
            <a:r>
              <a:rPr lang="en-US" altLang="zh-TW" sz="1600" b="1">
                <a:solidFill>
                  <a:srgbClr val="000000"/>
                </a:solidFill>
              </a:rPr>
              <a:t>Wireless_LAN</a:t>
            </a:r>
            <a:r>
              <a:rPr lang="zh-TW" altLang="en-US" sz="1600">
                <a:solidFill>
                  <a:srgbClr val="000000"/>
                </a:solidFill>
              </a:rPr>
              <a:t> 現在有一個用戶端使用其服務。 </a:t>
            </a:r>
          </a:p>
          <a:p>
            <a:pPr marL="342892" indent="-342892" algn="l">
              <a:buFont typeface="+mj-lt"/>
              <a:buAutoNum type="arabicPeriod" startAt="5"/>
            </a:pPr>
            <a:endParaRPr lang="en-US" sz="1600">
              <a:solidFill>
                <a:srgbClr val="000000"/>
              </a:solidFill>
            </a:endParaRPr>
          </a:p>
          <a:p>
            <a:pPr marL="342892" indent="-342892" algn="l">
              <a:buFont typeface="+mj-lt"/>
              <a:buAutoNum type="arabicPeriod" startAt="5"/>
            </a:pPr>
            <a:endParaRPr lang="en-US" sz="1600">
              <a:solidFill>
                <a:srgbClr val="000000"/>
              </a:solidFill>
            </a:endParaRPr>
          </a:p>
        </p:txBody>
      </p:sp>
      <p:pic>
        <p:nvPicPr>
          <p:cNvPr id="6" name="Picture 5">
            <a:extLst>
              <a:ext uri="{FF2B5EF4-FFF2-40B4-BE49-F238E27FC236}">
                <a16:creationId xmlns:a16="http://schemas.microsoft.com/office/drawing/2014/main" id="{C00B29A0-5DF7-4449-AA90-AA93D40C5006}"/>
              </a:ext>
            </a:extLst>
          </p:cNvPr>
          <p:cNvPicPr>
            <a:picLocks noChangeAspect="1"/>
          </p:cNvPicPr>
          <p:nvPr/>
        </p:nvPicPr>
        <p:blipFill>
          <a:blip r:embed="rId3"/>
          <a:stretch>
            <a:fillRect/>
          </a:stretch>
        </p:blipFill>
        <p:spPr>
          <a:xfrm>
            <a:off x="4409929" y="1522644"/>
            <a:ext cx="4343399" cy="934806"/>
          </a:xfrm>
          <a:prstGeom prst="rect">
            <a:avLst/>
          </a:prstGeom>
        </p:spPr>
      </p:pic>
      <p:pic>
        <p:nvPicPr>
          <p:cNvPr id="7" name="Picture 6">
            <a:extLst>
              <a:ext uri="{FF2B5EF4-FFF2-40B4-BE49-F238E27FC236}">
                <a16:creationId xmlns:a16="http://schemas.microsoft.com/office/drawing/2014/main" id="{ABD1C815-9D36-4AB9-94A3-EA964C676B91}"/>
              </a:ext>
            </a:extLst>
          </p:cNvPr>
          <p:cNvPicPr>
            <a:picLocks noChangeAspect="1"/>
          </p:cNvPicPr>
          <p:nvPr/>
        </p:nvPicPr>
        <p:blipFill>
          <a:blip r:embed="rId4"/>
          <a:stretch>
            <a:fillRect/>
          </a:stretch>
        </p:blipFill>
        <p:spPr>
          <a:xfrm>
            <a:off x="4409929" y="3002247"/>
            <a:ext cx="4343399" cy="1921516"/>
          </a:xfrm>
          <a:prstGeom prst="rect">
            <a:avLst/>
          </a:prstGeom>
        </p:spPr>
      </p:pic>
      <p:sp>
        <p:nvSpPr>
          <p:cNvPr id="2" name="投影片編號版面配置區 1"/>
          <p:cNvSpPr>
            <a:spLocks noGrp="1"/>
          </p:cNvSpPr>
          <p:nvPr>
            <p:ph type="sldNum" sz="quarter" idx="12"/>
          </p:nvPr>
        </p:nvSpPr>
        <p:spPr/>
        <p:txBody>
          <a:bodyPr/>
          <a:lstStyle/>
          <a:p>
            <a:fld id="{4FAB73BC-B049-4115-A692-8D63A059BFB8}" type="slidenum">
              <a:rPr lang="en-US" smtClean="0"/>
              <a:t>892</a:t>
            </a:fld>
            <a:endParaRPr lang="en-US"/>
          </a:p>
        </p:txBody>
      </p:sp>
    </p:spTree>
    <p:extLst>
      <p:ext uri="{BB962C8B-B14F-4D97-AF65-F5344CB8AC3E}">
        <p14:creationId xmlns:p14="http://schemas.microsoft.com/office/powerpoint/2010/main" val="273866203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893.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noAutofit/>
          </a:bodyPr>
          <a:lstStyle/>
          <a:p>
            <a:pPr marL="169859" indent="-169859">
              <a:spcAft>
                <a:spcPts val="600"/>
              </a:spcAft>
              <a:buFont typeface="Wingdings" panose="05000000000000000000" pitchFamily="2" charset="2"/>
            </a:pPr>
            <a:r>
              <a:rPr lang="en-US" altLang="zh-TW" sz="2700"/>
              <a:t>30.2</a:t>
            </a:r>
            <a:r>
              <a:rPr lang="zh-TW" altLang="en-US" sz="2700" smtClean="0"/>
              <a:t>在 </a:t>
            </a:r>
            <a:r>
              <a:rPr lang="en-US" altLang="zh-TW" sz="2700"/>
              <a:t>WLC </a:t>
            </a:r>
            <a:r>
              <a:rPr lang="zh-TW" altLang="en-US" sz="2700"/>
              <a:t>上設定基本 </a:t>
            </a:r>
            <a:r>
              <a:rPr lang="en-US" altLang="zh-TW" sz="2700"/>
              <a:t>WLAN</a:t>
            </a:r>
            <a:br>
              <a:rPr lang="en-US" sz="2700"/>
            </a:br>
            <a:r>
              <a:rPr lang="zh-TW" altLang="en-US" sz="2700"/>
              <a:t>設定 </a:t>
            </a:r>
            <a:r>
              <a:rPr lang="en-US" altLang="zh-TW" sz="2700"/>
              <a:t>WLAN(</a:t>
            </a:r>
            <a:r>
              <a:rPr lang="zh-TW" altLang="en-US" sz="2700"/>
              <a:t>續</a:t>
            </a:r>
            <a:r>
              <a:rPr lang="en-US" altLang="zh-TW" sz="2700"/>
              <a:t>)</a:t>
            </a:r>
          </a:p>
        </p:txBody>
      </p:sp>
      <p:sp>
        <p:nvSpPr>
          <p:cNvPr id="4" name="Content Placeholder 3">
            <a:extLst>
              <a:ext uri="{FF2B5EF4-FFF2-40B4-BE49-F238E27FC236}">
                <a16:creationId xmlns:a16="http://schemas.microsoft.com/office/drawing/2014/main" id="{A2CF27E2-7F3B-439D-B5FC-B0FD25554B00}"/>
              </a:ext>
            </a:extLst>
          </p:cNvPr>
          <p:cNvSpPr>
            <a:spLocks noGrp="1"/>
          </p:cNvSpPr>
          <p:nvPr>
            <p:ph idx="1"/>
          </p:nvPr>
        </p:nvSpPr>
        <p:spPr>
          <a:xfrm>
            <a:off x="474662" y="1589088"/>
            <a:ext cx="3764829" cy="2273534"/>
          </a:xfrm>
        </p:spPr>
        <p:txBody>
          <a:bodyPr/>
          <a:lstStyle/>
          <a:p>
            <a:pPr marL="342892" indent="-342892" algn="l">
              <a:buFont typeface="+mj-lt"/>
              <a:buAutoNum type="arabicPeriod" startAt="7"/>
            </a:pPr>
            <a:r>
              <a:rPr lang="zh-TW" altLang="en-US" sz="1600" b="1">
                <a:solidFill>
                  <a:srgbClr val="000000"/>
                </a:solidFill>
              </a:rPr>
              <a:t>檢視無線用戶端詳細資料： </a:t>
            </a:r>
            <a:r>
              <a:rPr lang="zh-TW" altLang="en-US" sz="1600">
                <a:solidFill>
                  <a:srgbClr val="000000"/>
                </a:solidFill>
              </a:rPr>
              <a:t>按一下 </a:t>
            </a:r>
            <a:r>
              <a:rPr lang="zh-TW" altLang="en-US" sz="1600" b="1">
                <a:solidFill>
                  <a:srgbClr val="000000"/>
                </a:solidFill>
              </a:rPr>
              <a:t> </a:t>
            </a:r>
            <a:r>
              <a:rPr lang="zh-TW" altLang="en-US" sz="1600">
                <a:solidFill>
                  <a:srgbClr val="000000"/>
                </a:solidFill>
              </a:rPr>
              <a:t>左側功能表中的用戶端，檢視有關連線至 </a:t>
            </a:r>
            <a:r>
              <a:rPr lang="en-US" altLang="zh-TW" sz="1600">
                <a:solidFill>
                  <a:srgbClr val="000000"/>
                </a:solidFill>
              </a:rPr>
              <a:t>WLAN </a:t>
            </a:r>
            <a:r>
              <a:rPr lang="zh-TW" altLang="en-US" sz="1600">
                <a:solidFill>
                  <a:srgbClr val="000000"/>
                </a:solidFill>
              </a:rPr>
              <a:t>之用戶端的詳細資訊。 </a:t>
            </a:r>
          </a:p>
        </p:txBody>
      </p:sp>
      <p:pic>
        <p:nvPicPr>
          <p:cNvPr id="5" name="Picture 4">
            <a:extLst>
              <a:ext uri="{FF2B5EF4-FFF2-40B4-BE49-F238E27FC236}">
                <a16:creationId xmlns:a16="http://schemas.microsoft.com/office/drawing/2014/main" id="{54FE627E-D7DC-4552-85E4-183A564373DE}"/>
              </a:ext>
            </a:extLst>
          </p:cNvPr>
          <p:cNvPicPr>
            <a:picLocks noChangeAspect="1"/>
          </p:cNvPicPr>
          <p:nvPr/>
        </p:nvPicPr>
        <p:blipFill>
          <a:blip r:embed="rId3"/>
          <a:stretch>
            <a:fillRect/>
          </a:stretch>
        </p:blipFill>
        <p:spPr>
          <a:xfrm>
            <a:off x="4409928" y="1522644"/>
            <a:ext cx="4343399" cy="954084"/>
          </a:xfrm>
          <a:prstGeom prst="rect">
            <a:avLst/>
          </a:prstGeom>
        </p:spPr>
      </p:pic>
      <p:sp>
        <p:nvSpPr>
          <p:cNvPr id="2" name="投影片編號版面配置區 1"/>
          <p:cNvSpPr>
            <a:spLocks noGrp="1"/>
          </p:cNvSpPr>
          <p:nvPr>
            <p:ph type="sldNum" sz="quarter" idx="12"/>
          </p:nvPr>
        </p:nvSpPr>
        <p:spPr/>
        <p:txBody>
          <a:bodyPr/>
          <a:lstStyle/>
          <a:p>
            <a:fld id="{4FAB73BC-B049-4115-A692-8D63A059BFB8}" type="slidenum">
              <a:rPr lang="en-US" smtClean="0"/>
              <a:t>893</a:t>
            </a:fld>
            <a:endParaRPr lang="en-US"/>
          </a:p>
        </p:txBody>
      </p:sp>
    </p:spTree>
    <p:extLst>
      <p:ext uri="{BB962C8B-B14F-4D97-AF65-F5344CB8AC3E}">
        <p14:creationId xmlns:p14="http://schemas.microsoft.com/office/powerpoint/2010/main" val="78995107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894.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noAutofit/>
          </a:bodyPr>
          <a:lstStyle/>
          <a:p>
            <a:pPr marL="169859" indent="-169859">
              <a:spcAft>
                <a:spcPts val="600"/>
              </a:spcAft>
              <a:buFont typeface="Wingdings" panose="05000000000000000000" pitchFamily="2" charset="2"/>
            </a:pPr>
            <a:r>
              <a:rPr lang="en-US" altLang="zh-TW" sz="2700" smtClean="0"/>
              <a:t>30.3</a:t>
            </a:r>
            <a:r>
              <a:rPr lang="zh-TW" altLang="en-US" sz="2700" smtClean="0"/>
              <a:t>在 </a:t>
            </a:r>
            <a:r>
              <a:rPr lang="en-US" altLang="zh-TW" sz="2700"/>
              <a:t>WLC </a:t>
            </a:r>
            <a:r>
              <a:rPr lang="zh-TW" altLang="en-US" sz="2700"/>
              <a:t>上設定 </a:t>
            </a:r>
            <a:r>
              <a:rPr lang="en-US" altLang="zh-TW" sz="2700"/>
              <a:t>WPA2 </a:t>
            </a:r>
            <a:r>
              <a:rPr lang="zh-TW" altLang="en-US" sz="2700"/>
              <a:t>企業 </a:t>
            </a:r>
            <a:r>
              <a:rPr lang="en-US" altLang="zh-TW" sz="2700"/>
              <a:t>WLAN</a:t>
            </a:r>
            <a:br>
              <a:rPr lang="en-US" sz="2700"/>
            </a:br>
            <a:r>
              <a:rPr lang="en-US" altLang="zh-TW" sz="2700"/>
              <a:t>SNMP </a:t>
            </a:r>
            <a:r>
              <a:rPr lang="zh-TW" altLang="en-US" sz="2700"/>
              <a:t>和 </a:t>
            </a:r>
            <a:r>
              <a:rPr lang="en-US" altLang="zh-TW" sz="2700"/>
              <a:t>RADIUS</a:t>
            </a:r>
          </a:p>
        </p:txBody>
      </p:sp>
      <p:sp>
        <p:nvSpPr>
          <p:cNvPr id="4" name="Content Placeholder 3">
            <a:extLst>
              <a:ext uri="{FF2B5EF4-FFF2-40B4-BE49-F238E27FC236}">
                <a16:creationId xmlns:a16="http://schemas.microsoft.com/office/drawing/2014/main" id="{BEF55340-1EB9-4F11-BE23-8C3B36E3AE12}"/>
              </a:ext>
            </a:extLst>
          </p:cNvPr>
          <p:cNvSpPr>
            <a:spLocks noGrp="1"/>
          </p:cNvSpPr>
          <p:nvPr>
            <p:ph idx="1"/>
          </p:nvPr>
        </p:nvSpPr>
        <p:spPr>
          <a:xfrm>
            <a:off x="474662" y="1589088"/>
            <a:ext cx="4885614" cy="3689897"/>
          </a:xfrm>
        </p:spPr>
        <p:txBody>
          <a:bodyPr/>
          <a:lstStyle/>
          <a:p>
            <a:pPr marL="0" indent="0" algn="l"/>
            <a:r>
              <a:rPr lang="en-US" altLang="zh-TW" sz="1500">
                <a:solidFill>
                  <a:srgbClr val="000000"/>
                </a:solidFill>
              </a:rPr>
              <a:t>PC-A </a:t>
            </a:r>
            <a:r>
              <a:rPr lang="zh-TW" altLang="en-US" sz="1500">
                <a:solidFill>
                  <a:srgbClr val="000000"/>
                </a:solidFill>
              </a:rPr>
              <a:t>執行簡易網路管理協定 </a:t>
            </a:r>
            <a:r>
              <a:rPr lang="en-US" altLang="zh-TW" sz="1500">
                <a:solidFill>
                  <a:srgbClr val="000000"/>
                </a:solidFill>
              </a:rPr>
              <a:t>(SNMP) </a:t>
            </a:r>
            <a:r>
              <a:rPr lang="zh-TW" altLang="en-US" sz="1500">
                <a:solidFill>
                  <a:srgbClr val="000000"/>
                </a:solidFill>
              </a:rPr>
              <a:t>和遠端驗證撥入使用者服務 </a:t>
            </a:r>
            <a:r>
              <a:rPr lang="en-US" altLang="zh-TW" sz="1500">
                <a:solidFill>
                  <a:srgbClr val="000000"/>
                </a:solidFill>
              </a:rPr>
              <a:t>(RADIUS) </a:t>
            </a:r>
            <a:r>
              <a:rPr lang="zh-TW" altLang="en-US" sz="1500">
                <a:solidFill>
                  <a:srgbClr val="000000"/>
                </a:solidFill>
              </a:rPr>
              <a:t>伺服器軟體。 </a:t>
            </a:r>
          </a:p>
          <a:p>
            <a:pPr marL="342892" indent="-342892" algn="l">
              <a:buFont typeface="Arial" panose="020b0604020202020204" pitchFamily="34" charset="0"/>
              <a:buChar char="•"/>
            </a:pPr>
            <a:r>
              <a:rPr lang="zh-TW" altLang="en-US" sz="1400">
                <a:solidFill>
                  <a:srgbClr val="000000"/>
                </a:solidFill>
              </a:rPr>
              <a:t>網路管理員希望 </a:t>
            </a:r>
            <a:r>
              <a:rPr lang="en-US" altLang="zh-TW" sz="1400">
                <a:solidFill>
                  <a:srgbClr val="000000"/>
                </a:solidFill>
              </a:rPr>
              <a:t>WLC </a:t>
            </a:r>
            <a:r>
              <a:rPr lang="zh-TW" altLang="en-US" sz="1400">
                <a:solidFill>
                  <a:srgbClr val="000000"/>
                </a:solidFill>
              </a:rPr>
              <a:t>將所有 </a:t>
            </a:r>
            <a:r>
              <a:rPr lang="en-US" altLang="zh-TW" sz="1400">
                <a:solidFill>
                  <a:srgbClr val="000000"/>
                </a:solidFill>
              </a:rPr>
              <a:t>SNMP </a:t>
            </a:r>
            <a:r>
              <a:rPr lang="zh-TW" altLang="en-US" sz="1400">
                <a:solidFill>
                  <a:srgbClr val="000000"/>
                </a:solidFill>
              </a:rPr>
              <a:t>記錄訊息 </a:t>
            </a:r>
            <a:r>
              <a:rPr lang="en-US" altLang="zh-TW" sz="1400">
                <a:solidFill>
                  <a:srgbClr val="000000"/>
                </a:solidFill>
              </a:rPr>
              <a:t>(</a:t>
            </a:r>
            <a:r>
              <a:rPr lang="zh-TW" altLang="en-US" sz="1400">
                <a:solidFill>
                  <a:srgbClr val="000000"/>
                </a:solidFill>
              </a:rPr>
              <a:t>即陷阱</a:t>
            </a:r>
            <a:r>
              <a:rPr lang="en-US" altLang="zh-TW" sz="1400">
                <a:solidFill>
                  <a:srgbClr val="000000"/>
                </a:solidFill>
              </a:rPr>
              <a:t>) </a:t>
            </a:r>
            <a:r>
              <a:rPr lang="zh-TW" altLang="en-US" sz="1400">
                <a:solidFill>
                  <a:srgbClr val="000000"/>
                </a:solidFill>
              </a:rPr>
              <a:t>轉送至 </a:t>
            </a:r>
            <a:r>
              <a:rPr lang="en-US" altLang="zh-TW" sz="1400">
                <a:solidFill>
                  <a:srgbClr val="000000"/>
                </a:solidFill>
              </a:rPr>
              <a:t>SNMP </a:t>
            </a:r>
            <a:r>
              <a:rPr lang="zh-TW" altLang="en-US" sz="1400">
                <a:solidFill>
                  <a:srgbClr val="000000"/>
                </a:solidFill>
              </a:rPr>
              <a:t>伺服器。</a:t>
            </a:r>
          </a:p>
          <a:p>
            <a:pPr marL="342892" indent="-342892" algn="l">
              <a:buFont typeface="Arial" panose="020b0604020202020204" pitchFamily="34" charset="0"/>
              <a:buChar char="•"/>
            </a:pPr>
            <a:r>
              <a:rPr lang="zh-TW" altLang="en-US" sz="1400">
                <a:solidFill>
                  <a:srgbClr val="000000"/>
                </a:solidFill>
              </a:rPr>
              <a:t>網路管理員想要使用 </a:t>
            </a:r>
            <a:r>
              <a:rPr lang="en-US" altLang="zh-TW" sz="1400">
                <a:solidFill>
                  <a:srgbClr val="000000"/>
                </a:solidFill>
              </a:rPr>
              <a:t>RADIUS </a:t>
            </a:r>
            <a:r>
              <a:rPr lang="zh-TW" altLang="en-US" sz="1400">
                <a:solidFill>
                  <a:srgbClr val="000000"/>
                </a:solidFill>
              </a:rPr>
              <a:t>伺服器進行驗證、授權和計量處理 </a:t>
            </a:r>
            <a:r>
              <a:rPr lang="en-US" altLang="zh-TW" sz="1400">
                <a:solidFill>
                  <a:srgbClr val="000000"/>
                </a:solidFill>
              </a:rPr>
              <a:t>(AAA) </a:t>
            </a:r>
            <a:r>
              <a:rPr lang="zh-TW" altLang="en-US" sz="1400">
                <a:solidFill>
                  <a:srgbClr val="000000"/>
                </a:solidFill>
              </a:rPr>
              <a:t>服務。 </a:t>
            </a:r>
          </a:p>
          <a:p>
            <a:pPr marL="342892" indent="-342892" algn="l">
              <a:buFont typeface="Arial" panose="020b0604020202020204" pitchFamily="34" charset="0"/>
              <a:buChar char="•"/>
            </a:pPr>
            <a:r>
              <a:rPr lang="zh-TW" altLang="en-US" sz="1400">
                <a:solidFill>
                  <a:srgbClr val="000000"/>
                </a:solidFill>
              </a:rPr>
              <a:t>使用者將輸入其使用者名稱和密碼憑證，此憑證將由 </a:t>
            </a:r>
            <a:r>
              <a:rPr lang="en-US" altLang="zh-TW" sz="1400">
                <a:solidFill>
                  <a:srgbClr val="000000"/>
                </a:solidFill>
              </a:rPr>
              <a:t>RADIUS </a:t>
            </a:r>
            <a:r>
              <a:rPr lang="zh-TW" altLang="en-US" sz="1400">
                <a:solidFill>
                  <a:srgbClr val="000000"/>
                </a:solidFill>
              </a:rPr>
              <a:t>伺服器進行驗證。 </a:t>
            </a:r>
          </a:p>
          <a:p>
            <a:pPr marL="342892" indent="-342892" algn="l">
              <a:buFont typeface="Arial" panose="020b0604020202020204" pitchFamily="34" charset="0"/>
              <a:buChar char="•"/>
            </a:pPr>
            <a:r>
              <a:rPr lang="zh-TW" altLang="en-US" sz="1400">
                <a:solidFill>
                  <a:srgbClr val="000000"/>
                </a:solidFill>
              </a:rPr>
              <a:t>使用 </a:t>
            </a:r>
            <a:r>
              <a:rPr lang="en-US" altLang="zh-TW" sz="1400">
                <a:solidFill>
                  <a:srgbClr val="000000"/>
                </a:solidFill>
              </a:rPr>
              <a:t>WPA2 </a:t>
            </a:r>
            <a:r>
              <a:rPr lang="zh-TW" altLang="en-US" sz="1400">
                <a:solidFill>
                  <a:srgbClr val="000000"/>
                </a:solidFill>
              </a:rPr>
              <a:t>企業驗證的 </a:t>
            </a:r>
            <a:r>
              <a:rPr lang="en-US" altLang="zh-TW" sz="1400">
                <a:solidFill>
                  <a:srgbClr val="000000"/>
                </a:solidFill>
              </a:rPr>
              <a:t>WLAN </a:t>
            </a:r>
            <a:r>
              <a:rPr lang="zh-TW" altLang="en-US" sz="1400">
                <a:solidFill>
                  <a:srgbClr val="000000"/>
                </a:solidFill>
              </a:rPr>
              <a:t>需要 </a:t>
            </a:r>
            <a:r>
              <a:rPr lang="en-US" altLang="zh-TW" sz="1400">
                <a:solidFill>
                  <a:srgbClr val="000000"/>
                </a:solidFill>
              </a:rPr>
              <a:t>RADIUS </a:t>
            </a:r>
            <a:r>
              <a:rPr lang="zh-TW" altLang="en-US" sz="1400">
                <a:solidFill>
                  <a:srgbClr val="000000"/>
                </a:solidFill>
              </a:rPr>
              <a:t>伺服器。</a:t>
            </a:r>
          </a:p>
          <a:p>
            <a:pPr marL="73083" lvl="1" indent="0">
              <a:buNone/>
            </a:pPr>
            <a:r>
              <a:rPr lang="zh-TW" b="1">
                <a:solidFill>
                  <a:srgbClr val="000000"/>
                </a:solidFill>
              </a:rPr>
              <a:t>注意</a:t>
            </a:r>
            <a:r>
              <a:rPr lang="zh-TW">
                <a:solidFill>
                  <a:srgbClr val="000000"/>
                </a:solidFill>
              </a:rPr>
              <a:t>：SNMP 伺服器和 RADIUS 伺服器設定超出此</a:t>
            </a:r>
            <a:r>
              <a:rPr lang="zh-TW" altLang="en-US">
                <a:solidFill>
                  <a:srgbClr val="000000"/>
                </a:solidFill>
              </a:rPr>
              <a:t>單元</a:t>
            </a:r>
            <a:r>
              <a:rPr lang="zh-TW">
                <a:solidFill>
                  <a:srgbClr val="000000"/>
                </a:solidFill>
              </a:rPr>
              <a:t>的範圍。 </a:t>
            </a:r>
          </a:p>
          <a:p>
            <a:pPr marL="342892" indent="-342892" algn="l">
              <a:buFont typeface="Arial" panose="020b0604020202020204" pitchFamily="34" charset="0"/>
              <a:buChar char="•"/>
            </a:pPr>
            <a:endParaRPr lang="en-US" sz="1400">
              <a:solidFill>
                <a:srgbClr val="000000"/>
              </a:solidFill>
            </a:endParaRPr>
          </a:p>
        </p:txBody>
      </p:sp>
      <p:pic>
        <p:nvPicPr>
          <p:cNvPr id="2" name="Picture 1">
            <a:extLst>
              <a:ext uri="{FF2B5EF4-FFF2-40B4-BE49-F238E27FC236}">
                <a16:creationId xmlns:a16="http://schemas.microsoft.com/office/drawing/2014/main" id="{31AE5712-3425-453F-B1F5-EFB63D52DF9E}"/>
              </a:ext>
            </a:extLst>
          </p:cNvPr>
          <p:cNvPicPr>
            <a:picLocks noChangeAspect="1"/>
          </p:cNvPicPr>
          <p:nvPr/>
        </p:nvPicPr>
        <p:blipFill>
          <a:blip r:embed="rId3"/>
          <a:stretch>
            <a:fillRect/>
          </a:stretch>
        </p:blipFill>
        <p:spPr>
          <a:xfrm>
            <a:off x="5459883" y="1677237"/>
            <a:ext cx="3449030" cy="2572752"/>
          </a:xfrm>
          <a:prstGeom prst="rect">
            <a:avLst/>
          </a:prstGeom>
        </p:spPr>
      </p:pic>
      <p:sp>
        <p:nvSpPr>
          <p:cNvPr id="5" name="投影片編號版面配置區 4"/>
          <p:cNvSpPr>
            <a:spLocks noGrp="1"/>
          </p:cNvSpPr>
          <p:nvPr>
            <p:ph type="sldNum" sz="quarter" idx="12"/>
          </p:nvPr>
        </p:nvSpPr>
        <p:spPr/>
        <p:txBody>
          <a:bodyPr/>
          <a:lstStyle/>
          <a:p>
            <a:fld id="{4FAB73BC-B049-4115-A692-8D63A059BFB8}" type="slidenum">
              <a:rPr lang="en-US" smtClean="0"/>
              <a:t>894</a:t>
            </a:fld>
            <a:endParaRPr lang="en-US"/>
          </a:p>
        </p:txBody>
      </p:sp>
    </p:spTree>
    <p:extLst>
      <p:ext uri="{BB962C8B-B14F-4D97-AF65-F5344CB8AC3E}">
        <p14:creationId xmlns:p14="http://schemas.microsoft.com/office/powerpoint/2010/main" val="76156773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895.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noAutofit/>
          </a:bodyPr>
          <a:lstStyle/>
          <a:p>
            <a:pPr marL="169859" indent="-169859">
              <a:spcAft>
                <a:spcPts val="600"/>
              </a:spcAft>
              <a:buFont typeface="Wingdings" panose="05000000000000000000" pitchFamily="2" charset="2"/>
            </a:pPr>
            <a:r>
              <a:rPr lang="en-US" altLang="zh-TW" sz="2700"/>
              <a:t>30.3</a:t>
            </a:r>
            <a:r>
              <a:rPr lang="zh-TW" altLang="en-US" sz="2700" smtClean="0"/>
              <a:t>在 </a:t>
            </a:r>
            <a:r>
              <a:rPr lang="en-US" altLang="zh-TW" sz="2700"/>
              <a:t>WLC </a:t>
            </a:r>
            <a:r>
              <a:rPr lang="zh-TW" altLang="en-US" sz="2700"/>
              <a:t>上設定 </a:t>
            </a:r>
            <a:r>
              <a:rPr lang="en-US" altLang="zh-TW" sz="2700"/>
              <a:t>WPA2 </a:t>
            </a:r>
            <a:r>
              <a:rPr lang="zh-TW" altLang="en-US" sz="2700"/>
              <a:t>企業 </a:t>
            </a:r>
            <a:r>
              <a:rPr lang="en-US" altLang="zh-TW" sz="2700"/>
              <a:t>WLAN</a:t>
            </a:r>
            <a:br>
              <a:rPr lang="en-US" sz="2700"/>
            </a:br>
            <a:r>
              <a:rPr lang="zh-TW" altLang="en-US" sz="2700"/>
              <a:t>設定 </a:t>
            </a:r>
            <a:r>
              <a:rPr lang="en-US" altLang="zh-TW" sz="2700"/>
              <a:t>SNMP </a:t>
            </a:r>
            <a:r>
              <a:rPr lang="zh-TW" altLang="en-US" sz="2700"/>
              <a:t>伺服器資訊</a:t>
            </a:r>
          </a:p>
        </p:txBody>
      </p:sp>
      <p:sp>
        <p:nvSpPr>
          <p:cNvPr id="5" name="Content Placeholder 4">
            <a:extLst>
              <a:ext uri="{FF2B5EF4-FFF2-40B4-BE49-F238E27FC236}">
                <a16:creationId xmlns:a16="http://schemas.microsoft.com/office/drawing/2014/main" id="{DA4D99DA-6F7E-4479-B55B-DD02055C7230}"/>
              </a:ext>
            </a:extLst>
          </p:cNvPr>
          <p:cNvSpPr>
            <a:spLocks noGrp="1"/>
          </p:cNvSpPr>
          <p:nvPr>
            <p:ph idx="1"/>
          </p:nvPr>
        </p:nvSpPr>
        <p:spPr>
          <a:xfrm>
            <a:off x="474663" y="1589088"/>
            <a:ext cx="3977520" cy="1422947"/>
          </a:xfrm>
        </p:spPr>
        <p:txBody>
          <a:bodyPr/>
          <a:lstStyle/>
          <a:p>
            <a:pPr marL="0" indent="0" algn="l"/>
            <a:r>
              <a:rPr lang="zh-TW" altLang="en-US" sz="1600">
                <a:solidFill>
                  <a:srgbClr val="000000"/>
                </a:solidFill>
              </a:rPr>
              <a:t>若要啟用 </a:t>
            </a:r>
            <a:r>
              <a:rPr lang="en-US" altLang="zh-TW" sz="1600">
                <a:solidFill>
                  <a:srgbClr val="000000"/>
                </a:solidFill>
              </a:rPr>
              <a:t>SNMP </a:t>
            </a:r>
            <a:r>
              <a:rPr lang="zh-TW" altLang="en-US" sz="1600">
                <a:solidFill>
                  <a:srgbClr val="000000"/>
                </a:solidFill>
              </a:rPr>
              <a:t>和設定設定：</a:t>
            </a:r>
          </a:p>
          <a:p>
            <a:pPr marL="342892" indent="-342892" algn="l">
              <a:buFont typeface="+mj-lt"/>
              <a:buAutoNum type="arabicPeriod"/>
            </a:pPr>
            <a:r>
              <a:rPr lang="zh-TW" altLang="en-US" sz="1400">
                <a:solidFill>
                  <a:srgbClr val="000000"/>
                </a:solidFill>
              </a:rPr>
              <a:t>按一下 </a:t>
            </a:r>
            <a:r>
              <a:rPr lang="en-US" altLang="zh-TW" sz="1400">
                <a:solidFill>
                  <a:srgbClr val="000000"/>
                </a:solidFill>
              </a:rPr>
              <a:t>[ </a:t>
            </a:r>
            <a:r>
              <a:rPr lang="en-US" altLang="zh-TW" sz="1400" b="1">
                <a:solidFill>
                  <a:srgbClr val="000000"/>
                </a:solidFill>
              </a:rPr>
              <a:t>MANAGEMENT</a:t>
            </a:r>
            <a:r>
              <a:rPr lang="zh-TW" altLang="en-US" sz="1400">
                <a:solidFill>
                  <a:srgbClr val="000000"/>
                </a:solidFill>
              </a:rPr>
              <a:t> </a:t>
            </a:r>
            <a:r>
              <a:rPr lang="en-US" altLang="zh-TW" sz="1400">
                <a:solidFill>
                  <a:srgbClr val="000000"/>
                </a:solidFill>
              </a:rPr>
              <a:t>] </a:t>
            </a:r>
            <a:r>
              <a:rPr lang="zh-TW" altLang="en-US" sz="1400">
                <a:solidFill>
                  <a:srgbClr val="000000"/>
                </a:solidFill>
              </a:rPr>
              <a:t>標籤以存取各種管理功能。 </a:t>
            </a:r>
          </a:p>
          <a:p>
            <a:pPr marL="342892" indent="-342892" algn="l">
              <a:buFont typeface="+mj-lt"/>
              <a:buAutoNum type="arabicPeriod"/>
            </a:pPr>
            <a:r>
              <a:rPr lang="zh-TW" altLang="en-US" sz="1400">
                <a:solidFill>
                  <a:srgbClr val="000000"/>
                </a:solidFill>
              </a:rPr>
              <a:t>按一下 </a:t>
            </a:r>
            <a:r>
              <a:rPr lang="en-US" altLang="zh-TW" sz="1400" b="1">
                <a:solidFill>
                  <a:srgbClr val="000000"/>
                </a:solidFill>
              </a:rPr>
              <a:t>SNMP</a:t>
            </a:r>
            <a:r>
              <a:rPr lang="zh-TW" altLang="en-US" sz="1400">
                <a:solidFill>
                  <a:srgbClr val="000000"/>
                </a:solidFill>
              </a:rPr>
              <a:t> 以展開子功能表。</a:t>
            </a:r>
          </a:p>
          <a:p>
            <a:pPr marL="342892" indent="-342892" algn="l">
              <a:buFont typeface="+mj-lt"/>
              <a:buAutoNum type="arabicPeriod"/>
            </a:pPr>
            <a:r>
              <a:rPr lang="zh-TW" altLang="en-US" sz="1400">
                <a:solidFill>
                  <a:srgbClr val="000000"/>
                </a:solidFill>
              </a:rPr>
              <a:t>按一下 “ </a:t>
            </a:r>
            <a:r>
              <a:rPr lang="en-US" altLang="zh-TW" sz="1400" b="1">
                <a:solidFill>
                  <a:srgbClr val="000000"/>
                </a:solidFill>
              </a:rPr>
              <a:t>Trap Receivers</a:t>
            </a:r>
            <a:r>
              <a:rPr lang="zh-TW" altLang="en-US" sz="1400">
                <a:solidFill>
                  <a:srgbClr val="000000"/>
                </a:solidFill>
              </a:rPr>
              <a:t>”。 </a:t>
            </a:r>
          </a:p>
          <a:p>
            <a:pPr marL="342892" indent="-342892" algn="l">
              <a:buFont typeface="+mj-lt"/>
              <a:buAutoNum type="arabicPeriod"/>
            </a:pPr>
            <a:r>
              <a:rPr lang="zh-TW" altLang="en-US" sz="1400">
                <a:solidFill>
                  <a:srgbClr val="000000"/>
                </a:solidFill>
              </a:rPr>
              <a:t>按一下 </a:t>
            </a:r>
            <a:r>
              <a:rPr lang="en-US" altLang="zh-TW" sz="1400" b="1">
                <a:solidFill>
                  <a:srgbClr val="000000"/>
                </a:solidFill>
              </a:rPr>
              <a:t>New...</a:t>
            </a:r>
            <a:r>
              <a:rPr lang="zh-TW" altLang="en-US" sz="1400">
                <a:solidFill>
                  <a:srgbClr val="000000"/>
                </a:solidFill>
              </a:rPr>
              <a:t> 來設定新的 </a:t>
            </a:r>
            <a:r>
              <a:rPr lang="en-US" altLang="zh-TW" sz="1400">
                <a:solidFill>
                  <a:srgbClr val="000000"/>
                </a:solidFill>
              </a:rPr>
              <a:t>SNMP </a:t>
            </a:r>
            <a:r>
              <a:rPr lang="zh-TW" altLang="en-US" sz="1400">
                <a:solidFill>
                  <a:srgbClr val="000000"/>
                </a:solidFill>
              </a:rPr>
              <a:t>陷阱接收器。 </a:t>
            </a:r>
          </a:p>
          <a:p>
            <a:pPr marL="285743" indent="-285743" algn="l">
              <a:buFont typeface="Arial" panose="020b0604020202020204" pitchFamily="34" charset="0"/>
              <a:buChar char="•"/>
            </a:pPr>
            <a:endParaRPr lang="en-US" sz="1400">
              <a:solidFill>
                <a:srgbClr val="000000"/>
              </a:solidFill>
            </a:endParaRPr>
          </a:p>
          <a:p>
            <a:pPr marL="285743" indent="-285743" algn="l">
              <a:buFont typeface="Arial" panose="020b0604020202020204" pitchFamily="34" charset="0"/>
              <a:buChar char="•"/>
            </a:pPr>
            <a:r>
              <a:rPr lang="zh-TW" altLang="en-US" sz="1400">
                <a:solidFill>
                  <a:srgbClr val="000000"/>
                </a:solidFill>
              </a:rPr>
              <a:t>輸入 </a:t>
            </a:r>
            <a:r>
              <a:rPr lang="en-US" altLang="zh-TW" sz="1400">
                <a:solidFill>
                  <a:srgbClr val="000000"/>
                </a:solidFill>
              </a:rPr>
              <a:t>SNMP </a:t>
            </a:r>
            <a:r>
              <a:rPr lang="zh-TW" altLang="en-US" sz="1400">
                <a:solidFill>
                  <a:srgbClr val="000000"/>
                </a:solidFill>
              </a:rPr>
              <a:t>伺服器的 </a:t>
            </a:r>
            <a:r>
              <a:rPr lang="en-US" altLang="zh-TW" sz="1400">
                <a:solidFill>
                  <a:srgbClr val="000000"/>
                </a:solidFill>
              </a:rPr>
              <a:t>SNMP </a:t>
            </a:r>
            <a:r>
              <a:rPr lang="zh-TW" altLang="en-US" sz="1400">
                <a:solidFill>
                  <a:srgbClr val="000000"/>
                </a:solidFill>
              </a:rPr>
              <a:t>群體名稱和 </a:t>
            </a:r>
            <a:r>
              <a:rPr lang="en-US" altLang="zh-TW" sz="1400">
                <a:solidFill>
                  <a:srgbClr val="000000"/>
                </a:solidFill>
              </a:rPr>
              <a:t>IP </a:t>
            </a:r>
            <a:r>
              <a:rPr lang="zh-TW" altLang="en-US" sz="1400">
                <a:solidFill>
                  <a:srgbClr val="000000"/>
                </a:solidFill>
              </a:rPr>
              <a:t>位址 </a:t>
            </a:r>
            <a:r>
              <a:rPr lang="en-US" altLang="zh-TW" sz="1400">
                <a:solidFill>
                  <a:srgbClr val="000000"/>
                </a:solidFill>
              </a:rPr>
              <a:t>(IPv4 </a:t>
            </a:r>
            <a:r>
              <a:rPr lang="zh-TW" altLang="en-US" sz="1400">
                <a:solidFill>
                  <a:srgbClr val="000000"/>
                </a:solidFill>
              </a:rPr>
              <a:t>或 </a:t>
            </a:r>
            <a:r>
              <a:rPr lang="en-US" altLang="zh-TW" sz="1400">
                <a:solidFill>
                  <a:srgbClr val="000000"/>
                </a:solidFill>
              </a:rPr>
              <a:t>IPv6)</a:t>
            </a:r>
            <a:r>
              <a:rPr lang="zh-TW" altLang="en-US" sz="1400">
                <a:solidFill>
                  <a:srgbClr val="000000"/>
                </a:solidFill>
              </a:rPr>
              <a:t>，然後按一下 “ </a:t>
            </a:r>
            <a:r>
              <a:rPr lang="en-US" altLang="zh-TW" sz="1400" b="1">
                <a:solidFill>
                  <a:srgbClr val="000000"/>
                </a:solidFill>
              </a:rPr>
              <a:t>Apply</a:t>
            </a:r>
            <a:r>
              <a:rPr lang="zh-TW" altLang="en-US" sz="1400">
                <a:solidFill>
                  <a:srgbClr val="000000"/>
                </a:solidFill>
              </a:rPr>
              <a:t>”。 </a:t>
            </a:r>
          </a:p>
          <a:p>
            <a:pPr marL="285743" indent="-285743" algn="l">
              <a:buFont typeface="Arial" panose="020b0604020202020204" pitchFamily="34" charset="0"/>
              <a:buChar char="•"/>
            </a:pPr>
            <a:r>
              <a:rPr lang="en-US" altLang="zh-TW" sz="1400">
                <a:solidFill>
                  <a:srgbClr val="000000"/>
                </a:solidFill>
              </a:rPr>
              <a:t>WLC </a:t>
            </a:r>
            <a:r>
              <a:rPr lang="zh-TW" altLang="en-US" sz="1400">
                <a:solidFill>
                  <a:srgbClr val="000000"/>
                </a:solidFill>
              </a:rPr>
              <a:t>現在會將 </a:t>
            </a:r>
            <a:r>
              <a:rPr lang="en-US" altLang="zh-TW" sz="1400">
                <a:solidFill>
                  <a:srgbClr val="000000"/>
                </a:solidFill>
              </a:rPr>
              <a:t>SNMP </a:t>
            </a:r>
            <a:r>
              <a:rPr lang="zh-TW" altLang="en-US" sz="1400">
                <a:solidFill>
                  <a:srgbClr val="000000"/>
                </a:solidFill>
              </a:rPr>
              <a:t>記錄訊息轉送至 </a:t>
            </a:r>
            <a:r>
              <a:rPr lang="en-US" altLang="zh-TW" sz="1400">
                <a:solidFill>
                  <a:srgbClr val="000000"/>
                </a:solidFill>
              </a:rPr>
              <a:t>SNMP </a:t>
            </a:r>
            <a:r>
              <a:rPr lang="zh-TW" altLang="en-US" sz="1400">
                <a:solidFill>
                  <a:srgbClr val="000000"/>
                </a:solidFill>
              </a:rPr>
              <a:t>伺服器。</a:t>
            </a:r>
          </a:p>
        </p:txBody>
      </p:sp>
      <p:pic>
        <p:nvPicPr>
          <p:cNvPr id="2" name="Picture 1">
            <a:extLst>
              <a:ext uri="{FF2B5EF4-FFF2-40B4-BE49-F238E27FC236}">
                <a16:creationId xmlns:a16="http://schemas.microsoft.com/office/drawing/2014/main" id="{52763219-29DF-48D3-9FA3-B62B10F84C49}"/>
              </a:ext>
            </a:extLst>
          </p:cNvPr>
          <p:cNvPicPr>
            <a:picLocks noChangeAspect="1"/>
          </p:cNvPicPr>
          <p:nvPr/>
        </p:nvPicPr>
        <p:blipFill>
          <a:blip r:embed="rId3"/>
          <a:stretch>
            <a:fillRect/>
          </a:stretch>
        </p:blipFill>
        <p:spPr>
          <a:xfrm>
            <a:off x="4475189" y="1703365"/>
            <a:ext cx="4531512" cy="1241240"/>
          </a:xfrm>
          <a:prstGeom prst="rect">
            <a:avLst/>
          </a:prstGeom>
        </p:spPr>
      </p:pic>
      <p:pic>
        <p:nvPicPr>
          <p:cNvPr id="4" name="Picture 3">
            <a:extLst>
              <a:ext uri="{FF2B5EF4-FFF2-40B4-BE49-F238E27FC236}">
                <a16:creationId xmlns:a16="http://schemas.microsoft.com/office/drawing/2014/main" id="{A7B721CE-2F5C-4703-8969-159A42BB0087}"/>
              </a:ext>
            </a:extLst>
          </p:cNvPr>
          <p:cNvPicPr>
            <a:picLocks noChangeAspect="1"/>
          </p:cNvPicPr>
          <p:nvPr/>
        </p:nvPicPr>
        <p:blipFill>
          <a:blip r:embed="rId4"/>
          <a:stretch>
            <a:fillRect/>
          </a:stretch>
        </p:blipFill>
        <p:spPr>
          <a:xfrm>
            <a:off x="4475190" y="3660005"/>
            <a:ext cx="4531513" cy="1019343"/>
          </a:xfrm>
          <a:prstGeom prst="rect">
            <a:avLst/>
          </a:prstGeom>
        </p:spPr>
      </p:pic>
      <p:sp>
        <p:nvSpPr>
          <p:cNvPr id="6" name="投影片編號版面配置區 5"/>
          <p:cNvSpPr>
            <a:spLocks noGrp="1"/>
          </p:cNvSpPr>
          <p:nvPr>
            <p:ph type="sldNum" sz="quarter" idx="12"/>
          </p:nvPr>
        </p:nvSpPr>
        <p:spPr/>
        <p:txBody>
          <a:bodyPr/>
          <a:lstStyle/>
          <a:p>
            <a:fld id="{4FAB73BC-B049-4115-A692-8D63A059BFB8}" type="slidenum">
              <a:rPr lang="en-US" smtClean="0"/>
              <a:t>895</a:t>
            </a:fld>
            <a:endParaRPr lang="en-US"/>
          </a:p>
        </p:txBody>
      </p:sp>
    </p:spTree>
    <p:extLst>
      <p:ext uri="{BB962C8B-B14F-4D97-AF65-F5344CB8AC3E}">
        <p14:creationId xmlns:p14="http://schemas.microsoft.com/office/powerpoint/2010/main" val="73257674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896.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noAutofit/>
          </a:bodyPr>
          <a:lstStyle/>
          <a:p>
            <a:pPr marL="169859" indent="-169859">
              <a:spcAft>
                <a:spcPts val="600"/>
              </a:spcAft>
              <a:buFont typeface="Wingdings" panose="05000000000000000000" pitchFamily="2" charset="2"/>
            </a:pPr>
            <a:r>
              <a:rPr lang="en-US" altLang="zh-TW" sz="2700"/>
              <a:t>30.3</a:t>
            </a:r>
            <a:r>
              <a:rPr lang="zh-TW" altLang="en-US" sz="2700" smtClean="0"/>
              <a:t>在 </a:t>
            </a:r>
            <a:r>
              <a:rPr lang="en-US" altLang="zh-TW" sz="2700"/>
              <a:t>WLC </a:t>
            </a:r>
            <a:r>
              <a:rPr lang="zh-TW" altLang="en-US" sz="2700"/>
              <a:t>上設定 </a:t>
            </a:r>
            <a:r>
              <a:rPr lang="en-US" altLang="zh-TW" sz="2700"/>
              <a:t>WPA2 </a:t>
            </a:r>
            <a:r>
              <a:rPr lang="zh-TW" altLang="en-US" sz="2700"/>
              <a:t>企業 </a:t>
            </a:r>
            <a:r>
              <a:rPr lang="en-US" altLang="zh-TW" sz="2700"/>
              <a:t>WLAN</a:t>
            </a:r>
            <a:br>
              <a:rPr lang="en-US" sz="2700"/>
            </a:br>
            <a:r>
              <a:rPr lang="zh-TW" altLang="en-US" sz="2700"/>
              <a:t>設定 </a:t>
            </a:r>
            <a:r>
              <a:rPr lang="en-US" altLang="zh-TW" sz="2700"/>
              <a:t>RADIUS </a:t>
            </a:r>
            <a:r>
              <a:rPr lang="zh-TW" altLang="en-US" sz="2700"/>
              <a:t>伺服器資訊</a:t>
            </a:r>
          </a:p>
        </p:txBody>
      </p:sp>
      <p:sp>
        <p:nvSpPr>
          <p:cNvPr id="4" name="Content Placeholder 3">
            <a:extLst>
              <a:ext uri="{FF2B5EF4-FFF2-40B4-BE49-F238E27FC236}">
                <a16:creationId xmlns:a16="http://schemas.microsoft.com/office/drawing/2014/main" id="{EED4C701-3F9B-428D-9107-E3B21447E910}"/>
              </a:ext>
            </a:extLst>
          </p:cNvPr>
          <p:cNvSpPr>
            <a:spLocks noGrp="1"/>
          </p:cNvSpPr>
          <p:nvPr>
            <p:ph idx="1"/>
          </p:nvPr>
        </p:nvSpPr>
        <p:spPr>
          <a:xfrm>
            <a:off x="474662" y="1589088"/>
            <a:ext cx="3138795" cy="4231147"/>
          </a:xfrm>
        </p:spPr>
        <p:txBody>
          <a:bodyPr/>
          <a:lstStyle/>
          <a:p>
            <a:pPr marL="0" indent="0" algn="l"/>
            <a:r>
              <a:rPr lang="zh-TW" altLang="en-US" sz="1600">
                <a:solidFill>
                  <a:srgbClr val="000000"/>
                </a:solidFill>
              </a:rPr>
              <a:t>若要使用 </a:t>
            </a:r>
            <a:r>
              <a:rPr lang="en-US" altLang="zh-TW" sz="1600">
                <a:solidFill>
                  <a:srgbClr val="000000"/>
                </a:solidFill>
              </a:rPr>
              <a:t>RADIUS </a:t>
            </a:r>
            <a:r>
              <a:rPr lang="zh-TW" altLang="en-US" sz="1600">
                <a:solidFill>
                  <a:srgbClr val="000000"/>
                </a:solidFill>
              </a:rPr>
              <a:t>伺服器資訊設定 </a:t>
            </a:r>
            <a:r>
              <a:rPr lang="en-US" altLang="zh-TW" sz="1600">
                <a:solidFill>
                  <a:srgbClr val="000000"/>
                </a:solidFill>
              </a:rPr>
              <a:t>WLC</a:t>
            </a:r>
            <a:r>
              <a:rPr lang="zh-TW" altLang="en-US" sz="1600">
                <a:solidFill>
                  <a:srgbClr val="000000"/>
                </a:solidFill>
              </a:rPr>
              <a:t>：</a:t>
            </a:r>
          </a:p>
          <a:p>
            <a:pPr marL="342892" indent="-342892" algn="l">
              <a:buFont typeface="+mj-lt"/>
              <a:buAutoNum type="arabicPeriod"/>
            </a:pPr>
            <a:r>
              <a:rPr lang="zh-TW" altLang="en-US" sz="1400">
                <a:solidFill>
                  <a:srgbClr val="000000"/>
                </a:solidFill>
              </a:rPr>
              <a:t>按一下 </a:t>
            </a:r>
            <a:r>
              <a:rPr lang="en-US" altLang="zh-TW" sz="1400" b="1">
                <a:solidFill>
                  <a:srgbClr val="000000"/>
                </a:solidFill>
              </a:rPr>
              <a:t>SECURITY.</a:t>
            </a:r>
          </a:p>
          <a:p>
            <a:pPr marL="342892" indent="-342892" algn="l">
              <a:buFont typeface="+mj-lt"/>
              <a:buAutoNum type="arabicPeriod"/>
            </a:pPr>
            <a:r>
              <a:rPr lang="zh-TW" altLang="en-US" sz="1400">
                <a:solidFill>
                  <a:srgbClr val="000000"/>
                </a:solidFill>
              </a:rPr>
              <a:t>按一下 </a:t>
            </a:r>
            <a:r>
              <a:rPr lang="en-US" altLang="zh-TW" sz="1400" b="1">
                <a:solidFill>
                  <a:srgbClr val="000000"/>
                </a:solidFill>
              </a:rPr>
              <a:t>RADIUS</a:t>
            </a:r>
          </a:p>
          <a:p>
            <a:pPr marL="342892" indent="-342892" algn="l">
              <a:buFont typeface="+mj-lt"/>
              <a:buAutoNum type="arabicPeriod"/>
            </a:pPr>
            <a:r>
              <a:rPr lang="zh-TW" altLang="en-US" sz="1400">
                <a:solidFill>
                  <a:srgbClr val="000000"/>
                </a:solidFill>
              </a:rPr>
              <a:t>按一下 </a:t>
            </a:r>
            <a:r>
              <a:rPr lang="en-US" altLang="zh-TW" sz="1400" b="1">
                <a:solidFill>
                  <a:srgbClr val="000000"/>
                </a:solidFill>
              </a:rPr>
              <a:t>Authentication</a:t>
            </a:r>
          </a:p>
          <a:p>
            <a:pPr marL="342892" indent="-342892" algn="l">
              <a:buFont typeface="+mj-lt"/>
              <a:buAutoNum type="arabicPeriod"/>
            </a:pPr>
            <a:r>
              <a:rPr lang="zh-TW" altLang="en-US" sz="1400">
                <a:solidFill>
                  <a:srgbClr val="000000"/>
                </a:solidFill>
              </a:rPr>
              <a:t>按一下 </a:t>
            </a:r>
            <a:r>
              <a:rPr lang="en-US" altLang="zh-TW" sz="1400" b="1">
                <a:solidFill>
                  <a:srgbClr val="000000"/>
                </a:solidFill>
              </a:rPr>
              <a:t>New...</a:t>
            </a:r>
            <a:r>
              <a:rPr lang="zh-TW" altLang="en-US" sz="1400">
                <a:solidFill>
                  <a:srgbClr val="000000"/>
                </a:solidFill>
              </a:rPr>
              <a:t> ，將 </a:t>
            </a:r>
            <a:r>
              <a:rPr lang="en-US" altLang="zh-TW" sz="1400">
                <a:solidFill>
                  <a:srgbClr val="000000"/>
                </a:solidFill>
              </a:rPr>
              <a:t>PC-A </a:t>
            </a:r>
            <a:r>
              <a:rPr lang="zh-TW" altLang="en-US" sz="1400">
                <a:solidFill>
                  <a:srgbClr val="000000"/>
                </a:solidFill>
              </a:rPr>
              <a:t>新增為 </a:t>
            </a:r>
            <a:r>
              <a:rPr lang="en-US" altLang="zh-TW" sz="1400">
                <a:solidFill>
                  <a:srgbClr val="000000"/>
                </a:solidFill>
              </a:rPr>
              <a:t>RADIUS </a:t>
            </a:r>
            <a:r>
              <a:rPr lang="zh-TW" altLang="en-US" sz="1400">
                <a:solidFill>
                  <a:srgbClr val="000000"/>
                </a:solidFill>
              </a:rPr>
              <a:t>伺服器。 </a:t>
            </a:r>
          </a:p>
          <a:p>
            <a:pPr marL="342892" indent="-342892" algn="l">
              <a:buFont typeface="+mj-lt"/>
              <a:buAutoNum type="arabicPeriod"/>
            </a:pPr>
            <a:endParaRPr lang="en-US" sz="1400">
              <a:solidFill>
                <a:srgbClr val="000000"/>
              </a:solidFill>
            </a:endParaRPr>
          </a:p>
          <a:p>
            <a:pPr marL="358826" lvl="1" indent="-285743"/>
            <a:r>
              <a:rPr lang="zh-TW">
                <a:solidFill>
                  <a:srgbClr val="000000"/>
                </a:solidFill>
              </a:rPr>
              <a:t>輸入 PC-A 的 IPv4 位址以及 WLC 與 RADIUS 伺服器之間要使用的共用密碼，然後按一下 [Apply]。</a:t>
            </a:r>
          </a:p>
        </p:txBody>
      </p:sp>
      <p:pic>
        <p:nvPicPr>
          <p:cNvPr id="5" name="Picture 4">
            <a:extLst>
              <a:ext uri="{FF2B5EF4-FFF2-40B4-BE49-F238E27FC236}">
                <a16:creationId xmlns:a16="http://schemas.microsoft.com/office/drawing/2014/main" id="{DF77F1A6-EFB9-4D36-BCFB-6CA8FA2F79B5}"/>
              </a:ext>
            </a:extLst>
          </p:cNvPr>
          <p:cNvPicPr>
            <a:picLocks noChangeAspect="1"/>
          </p:cNvPicPr>
          <p:nvPr/>
        </p:nvPicPr>
        <p:blipFill>
          <a:blip r:embed="rId3"/>
          <a:stretch>
            <a:fillRect/>
          </a:stretch>
        </p:blipFill>
        <p:spPr>
          <a:xfrm>
            <a:off x="4313444" y="1583991"/>
            <a:ext cx="4724787" cy="1141339"/>
          </a:xfrm>
          <a:prstGeom prst="rect">
            <a:avLst/>
          </a:prstGeom>
        </p:spPr>
      </p:pic>
      <p:pic>
        <p:nvPicPr>
          <p:cNvPr id="2" name="Picture 1">
            <a:extLst>
              <a:ext uri="{FF2B5EF4-FFF2-40B4-BE49-F238E27FC236}">
                <a16:creationId xmlns:a16="http://schemas.microsoft.com/office/drawing/2014/main" id="{1D67C973-2D55-465B-B433-AAB05A635164}"/>
              </a:ext>
            </a:extLst>
          </p:cNvPr>
          <p:cNvPicPr>
            <a:picLocks noChangeAspect="1"/>
          </p:cNvPicPr>
          <p:nvPr/>
        </p:nvPicPr>
        <p:blipFill>
          <a:blip r:embed="rId4"/>
          <a:stretch>
            <a:fillRect/>
          </a:stretch>
        </p:blipFill>
        <p:spPr>
          <a:xfrm>
            <a:off x="4484431" y="2890277"/>
            <a:ext cx="4502757" cy="1628766"/>
          </a:xfrm>
          <a:prstGeom prst="rect">
            <a:avLst/>
          </a:prstGeom>
        </p:spPr>
      </p:pic>
      <p:sp>
        <p:nvSpPr>
          <p:cNvPr id="6" name="投影片編號版面配置區 5"/>
          <p:cNvSpPr>
            <a:spLocks noGrp="1"/>
          </p:cNvSpPr>
          <p:nvPr>
            <p:ph type="sldNum" sz="quarter" idx="12"/>
          </p:nvPr>
        </p:nvSpPr>
        <p:spPr/>
        <p:txBody>
          <a:bodyPr/>
          <a:lstStyle/>
          <a:p>
            <a:fld id="{4FAB73BC-B049-4115-A692-8D63A059BFB8}" type="slidenum">
              <a:rPr lang="en-US" smtClean="0"/>
              <a:t>896</a:t>
            </a:fld>
            <a:endParaRPr lang="en-US"/>
          </a:p>
        </p:txBody>
      </p:sp>
    </p:spTree>
    <p:extLst>
      <p:ext uri="{BB962C8B-B14F-4D97-AF65-F5344CB8AC3E}">
        <p14:creationId xmlns:p14="http://schemas.microsoft.com/office/powerpoint/2010/main" val="45323070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897.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noAutofit/>
          </a:bodyPr>
          <a:lstStyle/>
          <a:p>
            <a:pPr marL="169859" indent="-169859">
              <a:spcAft>
                <a:spcPts val="600"/>
              </a:spcAft>
              <a:buFont typeface="Wingdings" panose="05000000000000000000" pitchFamily="2" charset="2"/>
            </a:pPr>
            <a:r>
              <a:rPr lang="en-US" altLang="zh-TW" sz="2700"/>
              <a:t>30.3</a:t>
            </a:r>
            <a:r>
              <a:rPr lang="zh-TW" altLang="en-US" sz="2700" smtClean="0"/>
              <a:t>在 </a:t>
            </a:r>
            <a:r>
              <a:rPr lang="en-US" altLang="zh-TW" sz="2700"/>
              <a:t>WLC </a:t>
            </a:r>
            <a:r>
              <a:rPr lang="zh-TW" altLang="en-US" sz="2700"/>
              <a:t>上設定 </a:t>
            </a:r>
            <a:r>
              <a:rPr lang="en-US" altLang="zh-TW" sz="2700"/>
              <a:t>WPA2 </a:t>
            </a:r>
            <a:r>
              <a:rPr lang="zh-TW" altLang="en-US" sz="2700"/>
              <a:t>企業 </a:t>
            </a:r>
            <a:r>
              <a:rPr lang="en-US" altLang="zh-TW" sz="2700"/>
              <a:t>WLAN</a:t>
            </a:r>
            <a:br>
              <a:rPr lang="en-US" sz="2700"/>
            </a:br>
            <a:r>
              <a:rPr lang="zh-TW" altLang="en-US" sz="2700"/>
              <a:t>設定 </a:t>
            </a:r>
            <a:r>
              <a:rPr lang="en-US" altLang="zh-TW" sz="2700"/>
              <a:t>RADIUS </a:t>
            </a:r>
            <a:r>
              <a:rPr lang="zh-TW" altLang="en-US" sz="2700"/>
              <a:t>伺服器資訊 </a:t>
            </a:r>
            <a:r>
              <a:rPr lang="en-US" altLang="zh-TW" sz="2700"/>
              <a:t>(</a:t>
            </a:r>
            <a:r>
              <a:rPr lang="zh-TW" altLang="en-US" sz="2700"/>
              <a:t>續</a:t>
            </a:r>
            <a:r>
              <a:rPr lang="en-US" altLang="zh-TW" sz="2700"/>
              <a:t>)</a:t>
            </a:r>
          </a:p>
        </p:txBody>
      </p:sp>
      <p:sp>
        <p:nvSpPr>
          <p:cNvPr id="5" name="Content Placeholder 4">
            <a:extLst>
              <a:ext uri="{FF2B5EF4-FFF2-40B4-BE49-F238E27FC236}">
                <a16:creationId xmlns:a16="http://schemas.microsoft.com/office/drawing/2014/main" id="{CF96625D-2DC6-4A48-970D-6717BE007231}"/>
              </a:ext>
            </a:extLst>
          </p:cNvPr>
          <p:cNvSpPr>
            <a:spLocks noGrp="1"/>
          </p:cNvSpPr>
          <p:nvPr>
            <p:ph idx="1"/>
          </p:nvPr>
        </p:nvSpPr>
        <p:spPr>
          <a:xfrm>
            <a:off x="474663" y="1589088"/>
            <a:ext cx="3592841" cy="2232080"/>
          </a:xfrm>
        </p:spPr>
        <p:txBody>
          <a:bodyPr/>
          <a:lstStyle/>
          <a:p>
            <a:pPr marL="0" indent="0" algn="l"/>
            <a:r>
              <a:rPr lang="zh-TW" altLang="en-US" sz="1600">
                <a:solidFill>
                  <a:srgbClr val="000000"/>
                </a:solidFill>
              </a:rPr>
              <a:t>按一下 </a:t>
            </a:r>
            <a:r>
              <a:rPr lang="en-US" altLang="zh-TW" sz="1600">
                <a:solidFill>
                  <a:srgbClr val="000000"/>
                </a:solidFill>
              </a:rPr>
              <a:t>[ </a:t>
            </a:r>
            <a:r>
              <a:rPr lang="en-US" altLang="zh-TW" sz="1600" b="1">
                <a:solidFill>
                  <a:srgbClr val="000000"/>
                </a:solidFill>
              </a:rPr>
              <a:t>Apply</a:t>
            </a:r>
            <a:r>
              <a:rPr lang="en-US" altLang="zh-TW" sz="1600">
                <a:solidFill>
                  <a:srgbClr val="000000"/>
                </a:solidFill>
              </a:rPr>
              <a:t>] </a:t>
            </a:r>
            <a:r>
              <a:rPr lang="zh-TW" altLang="en-US" sz="1600">
                <a:solidFill>
                  <a:srgbClr val="000000"/>
                </a:solidFill>
              </a:rPr>
              <a:t>之後，已設定的 </a:t>
            </a:r>
            <a:r>
              <a:rPr lang="en-US" altLang="zh-TW" sz="1600" b="1">
                <a:solidFill>
                  <a:srgbClr val="000000"/>
                </a:solidFill>
              </a:rPr>
              <a:t>RADIUS </a:t>
            </a:r>
            <a:r>
              <a:rPr lang="zh-TW" altLang="en-US" sz="1600" b="1">
                <a:solidFill>
                  <a:srgbClr val="000000"/>
                </a:solidFill>
              </a:rPr>
              <a:t>認證</a:t>
            </a:r>
            <a:r>
              <a:rPr lang="zh-TW" altLang="en-US" sz="1600">
                <a:solidFill>
                  <a:srgbClr val="000000"/>
                </a:solidFill>
              </a:rPr>
              <a:t>服器清單會以列出的新伺服器重新整理。</a:t>
            </a:r>
          </a:p>
        </p:txBody>
      </p:sp>
      <p:pic>
        <p:nvPicPr>
          <p:cNvPr id="6" name="Picture 5">
            <a:extLst>
              <a:ext uri="{FF2B5EF4-FFF2-40B4-BE49-F238E27FC236}">
                <a16:creationId xmlns:a16="http://schemas.microsoft.com/office/drawing/2014/main" id="{CDF1BCF8-6271-41B0-A365-E7ABE612D516}"/>
              </a:ext>
            </a:extLst>
          </p:cNvPr>
          <p:cNvPicPr>
            <a:picLocks noChangeAspect="1"/>
          </p:cNvPicPr>
          <p:nvPr/>
        </p:nvPicPr>
        <p:blipFill>
          <a:blip r:embed="rId3"/>
          <a:stretch>
            <a:fillRect/>
          </a:stretch>
        </p:blipFill>
        <p:spPr>
          <a:xfrm>
            <a:off x="4484430" y="1597668"/>
            <a:ext cx="4502758" cy="1113983"/>
          </a:xfrm>
          <a:prstGeom prst="rect">
            <a:avLst/>
          </a:prstGeom>
        </p:spPr>
      </p:pic>
      <p:sp>
        <p:nvSpPr>
          <p:cNvPr id="2" name="投影片編號版面配置區 1"/>
          <p:cNvSpPr>
            <a:spLocks noGrp="1"/>
          </p:cNvSpPr>
          <p:nvPr>
            <p:ph type="sldNum" sz="quarter" idx="12"/>
          </p:nvPr>
        </p:nvSpPr>
        <p:spPr/>
        <p:txBody>
          <a:bodyPr/>
          <a:lstStyle/>
          <a:p>
            <a:fld id="{4FAB73BC-B049-4115-A692-8D63A059BFB8}" type="slidenum">
              <a:rPr lang="en-US" smtClean="0"/>
              <a:t>897</a:t>
            </a:fld>
            <a:endParaRPr lang="en-US"/>
          </a:p>
        </p:txBody>
      </p:sp>
    </p:spTree>
    <p:extLst>
      <p:ext uri="{BB962C8B-B14F-4D97-AF65-F5344CB8AC3E}">
        <p14:creationId xmlns:p14="http://schemas.microsoft.com/office/powerpoint/2010/main" val="60485200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898.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noAutofit/>
          </a:bodyPr>
          <a:lstStyle/>
          <a:p>
            <a:pPr marL="169859" indent="-169859">
              <a:spcAft>
                <a:spcPts val="600"/>
              </a:spcAft>
              <a:buFont typeface="Wingdings" panose="05000000000000000000" pitchFamily="2" charset="2"/>
            </a:pPr>
            <a:r>
              <a:rPr lang="en-US" altLang="zh-TW" sz="2700"/>
              <a:t>30.3</a:t>
            </a:r>
            <a:r>
              <a:rPr lang="zh-TW" altLang="en-US" sz="2700" smtClean="0"/>
              <a:t>在 </a:t>
            </a:r>
            <a:r>
              <a:rPr lang="en-US" altLang="zh-TW" sz="2700"/>
              <a:t>WLC </a:t>
            </a:r>
            <a:r>
              <a:rPr lang="zh-TW" altLang="en-US" sz="2700"/>
              <a:t>上設定 </a:t>
            </a:r>
            <a:r>
              <a:rPr lang="en-US" altLang="zh-TW" sz="2700"/>
              <a:t>WPA2 </a:t>
            </a:r>
            <a:r>
              <a:rPr lang="zh-TW" altLang="en-US" sz="2700"/>
              <a:t>企業 </a:t>
            </a:r>
            <a:r>
              <a:rPr lang="en-US" altLang="zh-TW" sz="2700"/>
              <a:t>WLAN</a:t>
            </a:r>
            <a:br>
              <a:rPr lang="en-US" sz="2700"/>
            </a:br>
            <a:r>
              <a:rPr lang="zh-TW" altLang="en-US" sz="2700"/>
              <a:t>具有 </a:t>
            </a:r>
            <a:r>
              <a:rPr lang="en-US" altLang="zh-TW" sz="2700"/>
              <a:t>VLAN 5 </a:t>
            </a:r>
            <a:r>
              <a:rPr lang="zh-TW" altLang="en-US" sz="2700"/>
              <a:t>定址的 拓樸</a:t>
            </a:r>
          </a:p>
        </p:txBody>
      </p:sp>
      <p:sp>
        <p:nvSpPr>
          <p:cNvPr id="4" name="Content Placeholder 3">
            <a:extLst>
              <a:ext uri="{FF2B5EF4-FFF2-40B4-BE49-F238E27FC236}">
                <a16:creationId xmlns:a16="http://schemas.microsoft.com/office/drawing/2014/main" id="{6EA68BB5-C9CB-4841-A9D3-D3C7A46D4220}"/>
              </a:ext>
            </a:extLst>
          </p:cNvPr>
          <p:cNvSpPr>
            <a:spLocks noGrp="1"/>
          </p:cNvSpPr>
          <p:nvPr>
            <p:ph idx="1"/>
          </p:nvPr>
        </p:nvSpPr>
        <p:spPr>
          <a:xfrm>
            <a:off x="474663" y="1589088"/>
            <a:ext cx="8240515" cy="3689897"/>
          </a:xfrm>
        </p:spPr>
        <p:txBody>
          <a:bodyPr/>
          <a:lstStyle/>
          <a:p>
            <a:pPr marL="0" indent="0" algn="l"/>
            <a:r>
              <a:rPr lang="en-US" altLang="zh-TW" sz="1600">
                <a:solidFill>
                  <a:srgbClr val="000000"/>
                </a:solidFill>
              </a:rPr>
              <a:t>WLC </a:t>
            </a:r>
            <a:r>
              <a:rPr lang="zh-TW" altLang="en-US" sz="1600">
                <a:solidFill>
                  <a:srgbClr val="000000"/>
                </a:solidFill>
              </a:rPr>
              <a:t>上設定的每個 </a:t>
            </a:r>
            <a:r>
              <a:rPr lang="en-US" altLang="zh-TW" sz="1600">
                <a:solidFill>
                  <a:srgbClr val="000000"/>
                </a:solidFill>
              </a:rPr>
              <a:t>WLAN </a:t>
            </a:r>
            <a:r>
              <a:rPr lang="zh-TW" altLang="en-US" sz="1600">
                <a:solidFill>
                  <a:srgbClr val="000000"/>
                </a:solidFill>
              </a:rPr>
              <a:t>都需要自己的虛擬介面。 </a:t>
            </a:r>
          </a:p>
          <a:p>
            <a:pPr marL="342892" indent="-342892" algn="l">
              <a:buFont typeface="Arial" panose="020b0604020202020204" pitchFamily="34" charset="0"/>
              <a:buChar char="•"/>
            </a:pPr>
            <a:r>
              <a:rPr lang="en-US" altLang="zh-TW" sz="1400">
                <a:solidFill>
                  <a:srgbClr val="000000"/>
                </a:solidFill>
              </a:rPr>
              <a:t>WLC </a:t>
            </a:r>
            <a:r>
              <a:rPr lang="zh-TW" altLang="en-US" sz="1400">
                <a:solidFill>
                  <a:srgbClr val="000000"/>
                </a:solidFill>
              </a:rPr>
              <a:t>有五個實體資料連接埠，可設定為支援多個 </a:t>
            </a:r>
            <a:r>
              <a:rPr lang="en-US" altLang="zh-TW" sz="1400">
                <a:solidFill>
                  <a:srgbClr val="000000"/>
                </a:solidFill>
              </a:rPr>
              <a:t>WLAN </a:t>
            </a:r>
            <a:r>
              <a:rPr lang="zh-TW" altLang="en-US" sz="1400">
                <a:solidFill>
                  <a:srgbClr val="000000"/>
                </a:solidFill>
              </a:rPr>
              <a:t>和虛擬介面。 </a:t>
            </a:r>
          </a:p>
          <a:p>
            <a:pPr marL="342892" indent="-342892" algn="l">
              <a:buFont typeface="Arial" panose="020b0604020202020204" pitchFamily="34" charset="0"/>
              <a:buChar char="•"/>
            </a:pPr>
            <a:r>
              <a:rPr lang="zh-TW" altLang="en-US" sz="1400">
                <a:solidFill>
                  <a:srgbClr val="000000"/>
                </a:solidFill>
              </a:rPr>
              <a:t>新的 </a:t>
            </a:r>
            <a:r>
              <a:rPr lang="en-US" altLang="zh-TW" sz="1400">
                <a:solidFill>
                  <a:srgbClr val="000000"/>
                </a:solidFill>
              </a:rPr>
              <a:t>WLAN </a:t>
            </a:r>
            <a:r>
              <a:rPr lang="zh-TW" altLang="en-US" sz="1400">
                <a:solidFill>
                  <a:srgbClr val="000000"/>
                </a:solidFill>
              </a:rPr>
              <a:t>將使用介面 </a:t>
            </a:r>
            <a:r>
              <a:rPr lang="en-US" altLang="zh-TW" sz="1400">
                <a:solidFill>
                  <a:srgbClr val="000000"/>
                </a:solidFill>
              </a:rPr>
              <a:t>VLAN 5 </a:t>
            </a:r>
            <a:r>
              <a:rPr lang="zh-TW" altLang="en-US" sz="1400">
                <a:solidFill>
                  <a:srgbClr val="000000"/>
                </a:solidFill>
              </a:rPr>
              <a:t>和網路 </a:t>
            </a:r>
            <a:r>
              <a:rPr lang="en-US" altLang="zh-TW" sz="1400">
                <a:solidFill>
                  <a:srgbClr val="000000"/>
                </a:solidFill>
              </a:rPr>
              <a:t>192.168.5.0/24</a:t>
            </a:r>
            <a:r>
              <a:rPr lang="zh-TW" altLang="en-US" sz="1400">
                <a:solidFill>
                  <a:srgbClr val="000000"/>
                </a:solidFill>
              </a:rPr>
              <a:t>，因此 </a:t>
            </a:r>
            <a:r>
              <a:rPr lang="en-US" altLang="zh-TW" sz="1400">
                <a:solidFill>
                  <a:srgbClr val="000000"/>
                </a:solidFill>
              </a:rPr>
              <a:t>R1 </a:t>
            </a:r>
            <a:r>
              <a:rPr lang="zh-TW" altLang="en-US" sz="1400">
                <a:solidFill>
                  <a:srgbClr val="000000"/>
                </a:solidFill>
              </a:rPr>
              <a:t>已被設定為 </a:t>
            </a:r>
            <a:r>
              <a:rPr lang="en-US" altLang="zh-TW" sz="1400">
                <a:solidFill>
                  <a:srgbClr val="000000"/>
                </a:solidFill>
              </a:rPr>
              <a:t>VLAN 5 </a:t>
            </a:r>
            <a:r>
              <a:rPr lang="zh-TW" altLang="en-US" sz="1400">
                <a:solidFill>
                  <a:srgbClr val="000000"/>
                </a:solidFill>
              </a:rPr>
              <a:t>如圖所示的拓撲和 </a:t>
            </a:r>
            <a:r>
              <a:rPr lang="en-US" altLang="zh-TW" sz="1400" b="1">
                <a:solidFill>
                  <a:srgbClr val="000000"/>
                </a:solidFill>
              </a:rPr>
              <a:t>show ip interface brief</a:t>
            </a:r>
            <a:r>
              <a:rPr lang="zh-TW" altLang="en-US" sz="1400">
                <a:solidFill>
                  <a:srgbClr val="000000"/>
                </a:solidFill>
              </a:rPr>
              <a:t> 的輸出。</a:t>
            </a:r>
          </a:p>
          <a:p>
            <a:pPr marL="285743" indent="-285743" algn="l">
              <a:buFont typeface="Arial" panose="020b0604020202020204" pitchFamily="34" charset="0"/>
              <a:buChar char="•"/>
            </a:pPr>
            <a:endParaRPr lang="en-US" sz="1400">
              <a:solidFill>
                <a:srgbClr val="000000"/>
              </a:solidFill>
            </a:endParaRPr>
          </a:p>
        </p:txBody>
      </p:sp>
      <p:pic>
        <p:nvPicPr>
          <p:cNvPr id="5" name="Picture 4">
            <a:extLst>
              <a:ext uri="{FF2B5EF4-FFF2-40B4-BE49-F238E27FC236}">
                <a16:creationId xmlns:a16="http://schemas.microsoft.com/office/drawing/2014/main" id="{7459998D-218F-474F-B93F-72FF2F1E6D73}"/>
              </a:ext>
            </a:extLst>
          </p:cNvPr>
          <p:cNvPicPr>
            <a:picLocks noChangeAspect="1"/>
          </p:cNvPicPr>
          <p:nvPr/>
        </p:nvPicPr>
        <p:blipFill>
          <a:blip r:embed="rId3"/>
          <a:stretch>
            <a:fillRect/>
          </a:stretch>
        </p:blipFill>
        <p:spPr>
          <a:xfrm>
            <a:off x="4365481" y="3465247"/>
            <a:ext cx="4349696" cy="1228298"/>
          </a:xfrm>
          <a:prstGeom prst="rect">
            <a:avLst/>
          </a:prstGeom>
        </p:spPr>
      </p:pic>
      <p:pic>
        <p:nvPicPr>
          <p:cNvPr id="7" name="Picture 6">
            <a:extLst>
              <a:ext uri="{FF2B5EF4-FFF2-40B4-BE49-F238E27FC236}">
                <a16:creationId xmlns:a16="http://schemas.microsoft.com/office/drawing/2014/main" id="{189BF7D4-F24F-654D-B53D-A8991341A837}"/>
              </a:ext>
            </a:extLst>
          </p:cNvPr>
          <p:cNvPicPr>
            <a:picLocks noChangeAspect="1"/>
          </p:cNvPicPr>
          <p:nvPr/>
        </p:nvPicPr>
        <p:blipFill>
          <a:blip r:embed="rId4"/>
          <a:stretch>
            <a:fillRect/>
          </a:stretch>
        </p:blipFill>
        <p:spPr>
          <a:xfrm>
            <a:off x="890871" y="3011003"/>
            <a:ext cx="2911771" cy="2289021"/>
          </a:xfrm>
          <a:prstGeom prst="rect">
            <a:avLst/>
          </a:prstGeom>
        </p:spPr>
      </p:pic>
      <p:sp>
        <p:nvSpPr>
          <p:cNvPr id="2" name="投影片編號版面配置區 1"/>
          <p:cNvSpPr>
            <a:spLocks noGrp="1"/>
          </p:cNvSpPr>
          <p:nvPr>
            <p:ph type="sldNum" sz="quarter" idx="12"/>
          </p:nvPr>
        </p:nvSpPr>
        <p:spPr/>
        <p:txBody>
          <a:bodyPr/>
          <a:lstStyle/>
          <a:p>
            <a:fld id="{4FAB73BC-B049-4115-A692-8D63A059BFB8}" type="slidenum">
              <a:rPr lang="en-US" smtClean="0"/>
              <a:t>898</a:t>
            </a:fld>
            <a:endParaRPr lang="en-US"/>
          </a:p>
        </p:txBody>
      </p:sp>
    </p:spTree>
    <p:extLst>
      <p:ext uri="{BB962C8B-B14F-4D97-AF65-F5344CB8AC3E}">
        <p14:creationId xmlns:p14="http://schemas.microsoft.com/office/powerpoint/2010/main" val="333645614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899.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noAutofit/>
          </a:bodyPr>
          <a:lstStyle/>
          <a:p>
            <a:pPr marL="169859" indent="-169859">
              <a:spcAft>
                <a:spcPts val="600"/>
              </a:spcAft>
              <a:buFont typeface="Wingdings" panose="05000000000000000000" pitchFamily="2" charset="2"/>
            </a:pPr>
            <a:r>
              <a:rPr lang="en-US" altLang="zh-TW" sz="2700"/>
              <a:t>30.3</a:t>
            </a:r>
            <a:r>
              <a:rPr lang="zh-TW" altLang="en-US" sz="2700" smtClean="0"/>
              <a:t>在 </a:t>
            </a:r>
            <a:r>
              <a:rPr lang="en-US" altLang="zh-TW" sz="2700"/>
              <a:t>WLC </a:t>
            </a:r>
            <a:r>
              <a:rPr lang="zh-TW" altLang="en-US" sz="2700"/>
              <a:t>上設定 </a:t>
            </a:r>
            <a:r>
              <a:rPr lang="en-US" altLang="zh-TW" sz="2700"/>
              <a:t>WPA2 </a:t>
            </a:r>
            <a:r>
              <a:rPr lang="zh-TW" altLang="en-US" sz="2700"/>
              <a:t>企業 </a:t>
            </a:r>
            <a:r>
              <a:rPr lang="en-US" altLang="zh-TW" sz="2700"/>
              <a:t>WLAN</a:t>
            </a:r>
            <a:br>
              <a:rPr lang="en-US" sz="2700"/>
            </a:br>
            <a:r>
              <a:rPr lang="zh-TW" altLang="en-US" sz="2700"/>
              <a:t>設定新介面</a:t>
            </a:r>
          </a:p>
        </p:txBody>
      </p:sp>
      <p:sp>
        <p:nvSpPr>
          <p:cNvPr id="4" name="Content Placeholder 3">
            <a:extLst>
              <a:ext uri="{FF2B5EF4-FFF2-40B4-BE49-F238E27FC236}">
                <a16:creationId xmlns:a16="http://schemas.microsoft.com/office/drawing/2014/main" id="{6EA68BB5-C9CB-4841-A9D3-D3C7A46D4220}"/>
              </a:ext>
            </a:extLst>
          </p:cNvPr>
          <p:cNvSpPr>
            <a:spLocks noGrp="1"/>
          </p:cNvSpPr>
          <p:nvPr>
            <p:ph idx="1"/>
          </p:nvPr>
        </p:nvSpPr>
        <p:spPr>
          <a:xfrm>
            <a:off x="474662" y="1589088"/>
            <a:ext cx="8280057" cy="3689897"/>
          </a:xfrm>
        </p:spPr>
        <p:txBody>
          <a:bodyPr/>
          <a:lstStyle/>
          <a:p>
            <a:pPr marL="0" indent="0" algn="l"/>
            <a:r>
              <a:rPr lang="en-US" altLang="zh-TW" sz="1600">
                <a:solidFill>
                  <a:srgbClr val="000000"/>
                </a:solidFill>
              </a:rPr>
              <a:t>WLC </a:t>
            </a:r>
            <a:r>
              <a:rPr lang="zh-TW" altLang="en-US" sz="1600">
                <a:solidFill>
                  <a:srgbClr val="000000"/>
                </a:solidFill>
              </a:rPr>
              <a:t>上的 </a:t>
            </a:r>
            <a:r>
              <a:rPr lang="en-US" altLang="zh-TW" sz="1600">
                <a:solidFill>
                  <a:srgbClr val="000000"/>
                </a:solidFill>
              </a:rPr>
              <a:t>VLAN </a:t>
            </a:r>
            <a:r>
              <a:rPr lang="zh-TW" altLang="en-US" sz="1600">
                <a:solidFill>
                  <a:srgbClr val="000000"/>
                </a:solidFill>
              </a:rPr>
              <a:t>介面設定包括下列步驟：</a:t>
            </a:r>
          </a:p>
          <a:p>
            <a:pPr marL="342892" indent="-342892" algn="l">
              <a:buFont typeface="+mj-lt"/>
              <a:buAutoNum type="arabicPeriod"/>
            </a:pPr>
            <a:r>
              <a:rPr lang="zh-TW" altLang="en-US" sz="1400">
                <a:solidFill>
                  <a:srgbClr val="000000"/>
                </a:solidFill>
              </a:rPr>
              <a:t>建立新介面。</a:t>
            </a:r>
          </a:p>
          <a:p>
            <a:pPr marL="342892" indent="-342892" algn="l">
              <a:buFont typeface="+mj-lt"/>
              <a:buAutoNum type="arabicPeriod"/>
            </a:pPr>
            <a:r>
              <a:rPr lang="zh-TW" altLang="en-US" sz="1400">
                <a:solidFill>
                  <a:srgbClr val="000000"/>
                </a:solidFill>
              </a:rPr>
              <a:t>設定 </a:t>
            </a:r>
            <a:r>
              <a:rPr lang="en-US" altLang="zh-TW" sz="1400">
                <a:solidFill>
                  <a:srgbClr val="000000"/>
                </a:solidFill>
              </a:rPr>
              <a:t>VLAN </a:t>
            </a:r>
            <a:r>
              <a:rPr lang="zh-TW" altLang="en-US" sz="1400">
                <a:solidFill>
                  <a:srgbClr val="000000"/>
                </a:solidFill>
              </a:rPr>
              <a:t>名稱和 </a:t>
            </a:r>
            <a:r>
              <a:rPr lang="en-US" altLang="zh-TW" sz="1400">
                <a:solidFill>
                  <a:srgbClr val="000000"/>
                </a:solidFill>
              </a:rPr>
              <a:t>ID</a:t>
            </a:r>
            <a:r>
              <a:rPr lang="zh-TW" altLang="en-US" sz="1400">
                <a:solidFill>
                  <a:srgbClr val="000000"/>
                </a:solidFill>
              </a:rPr>
              <a:t>。</a:t>
            </a:r>
          </a:p>
          <a:p>
            <a:pPr marL="342892" indent="-342892" algn="l">
              <a:buFont typeface="+mj-lt"/>
              <a:buAutoNum type="arabicPeriod"/>
            </a:pPr>
            <a:r>
              <a:rPr lang="zh-TW" altLang="en-US" sz="1400">
                <a:solidFill>
                  <a:srgbClr val="000000"/>
                </a:solidFill>
              </a:rPr>
              <a:t>設定序列介面位址</a:t>
            </a:r>
          </a:p>
          <a:p>
            <a:pPr marL="342892" indent="-342892" algn="l">
              <a:buFont typeface="+mj-lt"/>
              <a:buAutoNum type="arabicPeriod"/>
            </a:pPr>
            <a:r>
              <a:rPr lang="zh-TW" altLang="en-US" sz="1400">
                <a:solidFill>
                  <a:srgbClr val="000000"/>
                </a:solidFill>
              </a:rPr>
              <a:t>設定 </a:t>
            </a:r>
            <a:r>
              <a:rPr lang="en-US" altLang="zh-TW" sz="1400">
                <a:solidFill>
                  <a:srgbClr val="000000"/>
                </a:solidFill>
              </a:rPr>
              <a:t>DHCP </a:t>
            </a:r>
            <a:r>
              <a:rPr lang="zh-TW" altLang="en-US" sz="1400">
                <a:solidFill>
                  <a:srgbClr val="000000"/>
                </a:solidFill>
              </a:rPr>
              <a:t>伺服器位址。</a:t>
            </a:r>
          </a:p>
          <a:p>
            <a:pPr marL="342892" indent="-342892" algn="l">
              <a:buFont typeface="+mj-lt"/>
              <a:buAutoNum type="arabicPeriod"/>
            </a:pPr>
            <a:r>
              <a:rPr lang="zh-TW" altLang="en-US" sz="1400">
                <a:solidFill>
                  <a:srgbClr val="000000"/>
                </a:solidFill>
              </a:rPr>
              <a:t>套用並確認。</a:t>
            </a:r>
          </a:p>
          <a:p>
            <a:pPr marL="342892" indent="-342892" algn="l">
              <a:buFont typeface="+mj-lt"/>
              <a:buAutoNum type="arabicPeriod"/>
            </a:pPr>
            <a:r>
              <a:rPr lang="zh-TW" altLang="en-US" sz="1400">
                <a:solidFill>
                  <a:srgbClr val="000000"/>
                </a:solidFill>
              </a:rPr>
              <a:t>驗證介面。</a:t>
            </a:r>
          </a:p>
          <a:p>
            <a:pPr marL="285743" indent="-285743" algn="l">
              <a:buFont typeface="Arial" panose="020b0604020202020204" pitchFamily="34" charset="0"/>
              <a:buChar char="•"/>
            </a:pPr>
            <a:endParaRPr lang="en-US" sz="1600">
              <a:solidFill>
                <a:srgbClr val="000000"/>
              </a:solidFill>
            </a:endParaRPr>
          </a:p>
        </p:txBody>
      </p:sp>
      <p:sp>
        <p:nvSpPr>
          <p:cNvPr id="2" name="投影片編號版面配置區 1"/>
          <p:cNvSpPr>
            <a:spLocks noGrp="1"/>
          </p:cNvSpPr>
          <p:nvPr>
            <p:ph type="sldNum" sz="quarter" idx="12"/>
          </p:nvPr>
        </p:nvSpPr>
        <p:spPr/>
        <p:txBody>
          <a:bodyPr/>
          <a:lstStyle/>
          <a:p>
            <a:fld id="{4FAB73BC-B049-4115-A692-8D63A059BFB8}" type="slidenum">
              <a:rPr lang="en-US" smtClean="0"/>
              <a:t>899</a:t>
            </a:fld>
            <a:endParaRPr lang="en-US"/>
          </a:p>
        </p:txBody>
      </p:sp>
    </p:spTree>
    <p:extLst>
      <p:ext uri="{BB962C8B-B14F-4D97-AF65-F5344CB8AC3E}">
        <p14:creationId xmlns:p14="http://schemas.microsoft.com/office/powerpoint/2010/main" val="405568973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9.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3314" name="Title 1"/>
          <p:cNvSpPr>
            <a:spLocks noGrp="1"/>
          </p:cNvSpPr>
          <p:nvPr>
            <p:ph type="title"/>
          </p:nvPr>
        </p:nvSpPr>
        <p:spPr/>
        <p:txBody>
          <a:bodyPr>
            <a:normAutofit/>
          </a:bodyPr>
          <a:lstStyle/>
          <a:p>
            <a:pPr rtl="0"/>
            <a:r>
              <a:rPr lang="en-US" altLang="zh-TW" sz="3000" smtClean="0"/>
              <a:t>1.2</a:t>
            </a:r>
            <a:r>
              <a:rPr lang="zh-TW" altLang="en-US" sz="3000" smtClean="0"/>
              <a:t>網路</a:t>
            </a:r>
            <a:r>
              <a:rPr lang="zh-TW" altLang="en-US" sz="3000"/>
              <a:t>元件</a:t>
            </a:r>
            <a:r>
              <a:rPr lang="en-US" altLang="zh-TW" sz="3000"/>
              <a:t>-</a:t>
            </a:r>
            <a:r>
              <a:rPr lang="zh-TW" altLang="en-US" sz="3000"/>
              <a:t>中介網路裝置</a:t>
            </a:r>
          </a:p>
        </p:txBody>
      </p:sp>
      <p:sp>
        <p:nvSpPr>
          <p:cNvPr id="13315" name="Content Placeholder 2"/>
          <p:cNvSpPr>
            <a:spLocks noGrp="1"/>
          </p:cNvSpPr>
          <p:nvPr>
            <p:ph idx="1"/>
          </p:nvPr>
        </p:nvSpPr>
        <p:spPr>
          <a:xfrm>
            <a:off x="366901" y="1656196"/>
            <a:ext cx="7893435" cy="2419010"/>
          </a:xfrm>
        </p:spPr>
        <p:txBody>
          <a:bodyPr/>
          <a:lstStyle/>
          <a:p>
            <a:pPr marL="0" indent="0">
              <a:buNone/>
            </a:pPr>
            <a:r>
              <a:rPr lang="zh-TW"/>
              <a:t>中介裝置互連終端裝置。範例包括交換器、無線存取點、路由器和防火牆。</a:t>
            </a:r>
          </a:p>
          <a:p>
            <a:pPr marL="0" indent="0">
              <a:buNone/>
            </a:pPr>
            <a:r>
              <a:rPr lang="zh-TW"/>
              <a:t>資料流經網路時的管理也是中介裝置的角色，包括：</a:t>
            </a:r>
          </a:p>
          <a:p>
            <a:pPr lvl="1" rtl="0"/>
            <a:r>
              <a:rPr lang="zh-TW"/>
              <a:t>Regenerate and retransmit data signals.</a:t>
            </a:r>
          </a:p>
          <a:p>
            <a:pPr lvl="1" rtl="0"/>
            <a:r>
              <a:rPr lang="zh-TW"/>
              <a:t>維護網路中存在哪些路徑的相關資訊。</a:t>
            </a:r>
          </a:p>
          <a:p>
            <a:pPr lvl="1" rtl="0"/>
            <a:r>
              <a:rPr lang="zh-TW"/>
              <a:t>Notify other devices of errors and communication failures.</a:t>
            </a:r>
          </a:p>
          <a:p>
            <a:pPr lvl="1"/>
            <a:endParaRPr lang="en-US" altLang="en-US"/>
          </a:p>
          <a:p>
            <a:pPr lvl="1"/>
            <a:endParaRPr lang="en-US" altLang="en-US"/>
          </a:p>
          <a:p>
            <a:pPr marL="142871" lvl="1" indent="0">
              <a:buNone/>
            </a:pPr>
            <a:endParaRPr lang="en-CA" altLang="en-US"/>
          </a:p>
          <a:p>
            <a:pPr lvl="1"/>
            <a:endParaRPr lang="en-CA" altLang="en-US"/>
          </a:p>
          <a:p>
            <a:pPr lvl="1"/>
            <a:endParaRPr lang="en-CA" altLang="en-US"/>
          </a:p>
          <a:p>
            <a:pPr lvl="1"/>
            <a:endParaRPr lang="en-CA" altLang="en-US"/>
          </a:p>
          <a:p>
            <a:pPr lvl="1"/>
            <a:endParaRPr lang="en-CA" altLang="en-US"/>
          </a:p>
          <a:p>
            <a:pPr lvl="1"/>
            <a:endParaRPr lang="en-CA" altLang="en-US"/>
          </a:p>
          <a:p>
            <a:pPr lvl="1"/>
            <a:endParaRPr lang="en-CA" altLang="en-US"/>
          </a:p>
          <a:p>
            <a:pPr lvl="1"/>
            <a:endParaRPr lang="en-CA" altLang="en-US"/>
          </a:p>
          <a:p>
            <a:pPr lvl="1"/>
            <a:endParaRPr lang="en-CA" altLang="en-US"/>
          </a:p>
          <a:p>
            <a:pPr lvl="1"/>
            <a:endParaRPr lang="en-CA" altLang="en-US"/>
          </a:p>
          <a:p>
            <a:pPr lvl="1"/>
            <a:endParaRPr lang="en-CA" altLang="en-US"/>
          </a:p>
        </p:txBody>
      </p:sp>
      <p:pic>
        <p:nvPicPr>
          <p:cNvPr id="2" name="Picture 1"/>
          <p:cNvPicPr>
            <a:picLocks noChangeAspect="1"/>
          </p:cNvPicPr>
          <p:nvPr/>
        </p:nvPicPr>
        <p:blipFill>
          <a:blip r:embed="rId3"/>
          <a:stretch>
            <a:fillRect/>
          </a:stretch>
        </p:blipFill>
        <p:spPr>
          <a:xfrm>
            <a:off x="1596690" y="4211392"/>
            <a:ext cx="4988645" cy="1397000"/>
          </a:xfrm>
          <a:prstGeom prst="rect">
            <a:avLst/>
          </a:prstGeom>
        </p:spPr>
      </p:pic>
      <p:sp>
        <p:nvSpPr>
          <p:cNvPr id="3" name="投影片編號版面配置區 2"/>
          <p:cNvSpPr>
            <a:spLocks noGrp="1"/>
          </p:cNvSpPr>
          <p:nvPr>
            <p:ph type="sldNum" sz="quarter" idx="4"/>
          </p:nvPr>
        </p:nvSpPr>
        <p:spPr/>
        <p:txBody>
          <a:bodyPr/>
          <a:lstStyle/>
          <a:p>
            <a:pPr defTabSz="385754">
              <a:defRPr/>
            </a:pPr>
            <a:fld id="{2F5CCB13-0A32-4557-88E9-079F0C330695}" type="slidenum">
              <a:rPr lang="en-US" kern="0" smtClean="0">
                <a:solidFill>
                  <a:srgbClr val="595959"/>
                </a:solidFill>
              </a:rPr>
              <a:pPr defTabSz="385754">
                <a:defRPr/>
              </a:pPr>
              <a:t>9</a:t>
            </a:fld>
            <a:endParaRPr lang="en-US" kern="0">
              <a:solidFill>
                <a:srgbClr val="595959"/>
              </a:solidFill>
            </a:endParaRPr>
          </a:p>
        </p:txBody>
      </p:sp>
    </p:spTree>
    <p:extLst>
      <p:ext uri="{BB962C8B-B14F-4D97-AF65-F5344CB8AC3E}">
        <p14:creationId xmlns:p14="http://schemas.microsoft.com/office/powerpoint/2010/main" val="3074036375"/>
      </p:ext>
    </p:extLst>
  </p:cSld>
  <p:clrMapOvr>
    <a:masterClrMapping/>
  </p:clrMapOvr>
  <p:transition spd="slow">
    <p:wipe/>
  </p:transition>
  <p:timing/>
</p:sld>
</file>

<file path=ppt/slides/slide90.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8194" name="Rectangle 2"/>
          <p:cNvSpPr>
            <a:spLocks noGrp="1" noChangeArrowheads="1"/>
          </p:cNvSpPr>
          <p:nvPr>
            <p:ph type="title"/>
          </p:nvPr>
        </p:nvSpPr>
        <p:spPr/>
        <p:txBody>
          <a:bodyPr>
            <a:normAutofit/>
          </a:bodyPr>
          <a:lstStyle/>
          <a:p>
            <a:pPr rtl="0"/>
            <a:r>
              <a:rPr lang="en-US" altLang="zh-TW" sz="3000" smtClean="0"/>
              <a:t>3.1</a:t>
            </a:r>
            <a:r>
              <a:rPr lang="zh-TW" altLang="en-US" sz="3000" smtClean="0"/>
              <a:t>規則</a:t>
            </a:r>
            <a:r>
              <a:rPr lang="en-US" altLang="zh-TW" sz="3000"/>
              <a:t>-</a:t>
            </a:r>
            <a:r>
              <a:rPr lang="zh-TW" altLang="en-US" sz="3000"/>
              <a:t>訊息傳遞選項</a:t>
            </a:r>
          </a:p>
        </p:txBody>
      </p:sp>
      <p:sp>
        <p:nvSpPr>
          <p:cNvPr id="8195" name="Rectangle 6"/>
          <p:cNvSpPr>
            <a:spLocks noGrp="1" noChangeArrowheads="1"/>
          </p:cNvSpPr>
          <p:nvPr>
            <p:ph idx="1"/>
          </p:nvPr>
        </p:nvSpPr>
        <p:spPr>
          <a:xfrm>
            <a:off x="145358" y="960869"/>
            <a:ext cx="8255692" cy="2782455"/>
          </a:xfrm>
        </p:spPr>
        <p:txBody>
          <a:bodyPr>
            <a:normAutofit fontScale="62500" lnSpcReduction="20000"/>
          </a:bodyPr>
          <a:lstStyle/>
          <a:p>
            <a:pPr marL="0" indent="0">
              <a:buNone/>
            </a:pPr>
            <a:r>
              <a:rPr lang="zh-TW" altLang="en-US" sz="3700"/>
              <a:t>郵件傳遞可能是下列其中一種方法： </a:t>
            </a:r>
          </a:p>
          <a:p>
            <a:pPr lvl="1" rtl="0"/>
            <a:r>
              <a:rPr lang="zh-TW" altLang="en-US" sz="3700" b="1"/>
              <a:t>單播 </a:t>
            </a:r>
            <a:r>
              <a:rPr lang="en-US" altLang="zh-TW" sz="3700" b="1"/>
              <a:t>—</a:t>
            </a:r>
            <a:r>
              <a:rPr lang="zh-TW" altLang="en-US" sz="3700"/>
              <a:t> 一對一的通訊</a:t>
            </a:r>
          </a:p>
          <a:p>
            <a:pPr lvl="1" rtl="0"/>
            <a:r>
              <a:rPr lang="zh-TW" altLang="en-US" sz="3700" b="1"/>
              <a:t>多點傳送 </a:t>
            </a:r>
            <a:r>
              <a:rPr lang="en-US" altLang="zh-TW" sz="3700" b="1"/>
              <a:t>—</a:t>
            </a:r>
            <a:r>
              <a:rPr lang="zh-TW" altLang="en-US" sz="3700"/>
              <a:t> 一對多，通常並非全部</a:t>
            </a:r>
          </a:p>
          <a:p>
            <a:pPr lvl="1" rtl="0"/>
            <a:r>
              <a:rPr lang="zh-TW" altLang="en-US" sz="3700" b="1"/>
              <a:t>廣播 </a:t>
            </a:r>
            <a:r>
              <a:rPr lang="en-US" altLang="zh-TW" sz="3700"/>
              <a:t>— </a:t>
            </a:r>
            <a:r>
              <a:rPr lang="zh-TW" altLang="en-US" sz="3700"/>
              <a:t>一個到所有</a:t>
            </a:r>
          </a:p>
          <a:p>
            <a:pPr lvl="1"/>
            <a:endParaRPr lang="en-US" sz="3700"/>
          </a:p>
          <a:p>
            <a:pPr marL="0" indent="0">
              <a:buNone/>
            </a:pPr>
            <a:r>
              <a:rPr lang="zh-TW" altLang="en-US" sz="3700" b="1"/>
              <a:t>注意：</a:t>
            </a:r>
            <a:r>
              <a:rPr lang="zh-TW" altLang="en-US" sz="3700"/>
              <a:t>廣播在 </a:t>
            </a:r>
            <a:r>
              <a:rPr lang="en-US" altLang="zh-TW" sz="3700"/>
              <a:t>IPv4 </a:t>
            </a:r>
            <a:r>
              <a:rPr lang="zh-TW" altLang="en-US" sz="3700"/>
              <a:t>網路中使用，但不是 </a:t>
            </a:r>
            <a:r>
              <a:rPr lang="en-US" altLang="zh-TW" sz="3700"/>
              <a:t>IPv6 </a:t>
            </a:r>
            <a:r>
              <a:rPr lang="zh-TW" altLang="en-US" sz="3700"/>
              <a:t>的選項。後來我們也將看到 “任播” 作為 </a:t>
            </a:r>
            <a:r>
              <a:rPr lang="en-US" altLang="zh-TW" sz="3700"/>
              <a:t>IPv6 </a:t>
            </a:r>
            <a:r>
              <a:rPr lang="zh-TW" altLang="en-US" sz="3700"/>
              <a:t>的一個額外的交付選項。 </a:t>
            </a:r>
          </a:p>
          <a:p>
            <a:pPr marL="0" indent="0">
              <a:buNone/>
            </a:pPr>
            <a:endParaRPr lang="en-US"/>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50650" y="4028181"/>
            <a:ext cx="1802265" cy="13452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1" name="Picture 3"/>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3498118" y="4028181"/>
            <a:ext cx="1843139" cy="13452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2" name="Picture 4"/>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6452363" y="4028180"/>
            <a:ext cx="1864324" cy="13452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投影片編號版面配置區 1"/>
          <p:cNvSpPr>
            <a:spLocks noGrp="1"/>
          </p:cNvSpPr>
          <p:nvPr>
            <p:ph type="sldNum" sz="quarter" idx="4"/>
          </p:nvPr>
        </p:nvSpPr>
        <p:spPr/>
        <p:txBody>
          <a:bodyPr/>
          <a:lstStyle/>
          <a:p>
            <a:pPr defTabSz="385754">
              <a:defRPr/>
            </a:pPr>
            <a:fld id="{2F5CCB13-0A32-4557-88E9-079F0C330695}" type="slidenum">
              <a:rPr lang="en-US" kern="0" smtClean="0">
                <a:solidFill>
                  <a:srgbClr val="595959"/>
                </a:solidFill>
              </a:rPr>
              <a:pPr defTabSz="385754">
                <a:defRPr/>
              </a:pPr>
              <a:t>90</a:t>
            </a:fld>
            <a:endParaRPr lang="en-US" kern="0">
              <a:solidFill>
                <a:srgbClr val="595959"/>
              </a:solidFill>
            </a:endParaRPr>
          </a:p>
        </p:txBody>
      </p:sp>
    </p:spTree>
    <p:extLst>
      <p:ext uri="{BB962C8B-B14F-4D97-AF65-F5344CB8AC3E}">
        <p14:creationId xmlns:p14="http://schemas.microsoft.com/office/powerpoint/2010/main" val="35286141"/>
      </p:ext>
    </p:extLst>
  </p:cSld>
  <p:clrMapOvr>
    <a:masterClrMapping/>
  </p:clrMapOvr>
  <p:transition spd="slow">
    <p:wipe/>
  </p:transition>
  <p:timing/>
</p:sld>
</file>

<file path=ppt/slides/slide900.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noAutofit/>
          </a:bodyPr>
          <a:lstStyle/>
          <a:p>
            <a:pPr marL="169859" indent="-169859">
              <a:spcAft>
                <a:spcPts val="600"/>
              </a:spcAft>
              <a:buFont typeface="Wingdings" panose="05000000000000000000" pitchFamily="2" charset="2"/>
            </a:pPr>
            <a:r>
              <a:rPr lang="en-US" altLang="zh-TW" sz="2700"/>
              <a:t>30.3</a:t>
            </a:r>
            <a:r>
              <a:rPr lang="zh-TW" altLang="en-US" sz="2700" smtClean="0"/>
              <a:t>在 </a:t>
            </a:r>
            <a:r>
              <a:rPr lang="en-US" altLang="zh-TW" sz="2700"/>
              <a:t>WLC </a:t>
            </a:r>
            <a:r>
              <a:rPr lang="zh-TW" altLang="en-US" sz="2700"/>
              <a:t>上設定 </a:t>
            </a:r>
            <a:r>
              <a:rPr lang="en-US" altLang="zh-TW" sz="2700"/>
              <a:t>WPA2 </a:t>
            </a:r>
            <a:r>
              <a:rPr lang="zh-TW" altLang="en-US" sz="2700"/>
              <a:t>企業 </a:t>
            </a:r>
            <a:r>
              <a:rPr lang="en-US" altLang="zh-TW" sz="2700"/>
              <a:t>WLAN</a:t>
            </a:r>
            <a:br>
              <a:rPr lang="en-US" sz="2700"/>
            </a:br>
            <a:r>
              <a:rPr lang="zh-TW" altLang="en-US" sz="2700"/>
              <a:t>設定新介面 </a:t>
            </a:r>
            <a:r>
              <a:rPr lang="en-US" altLang="zh-TW" sz="2700"/>
              <a:t>(</a:t>
            </a:r>
            <a:r>
              <a:rPr lang="zh-TW" altLang="en-US" sz="2700"/>
              <a:t>續</a:t>
            </a:r>
            <a:r>
              <a:rPr lang="en-US" altLang="zh-TW" sz="2700"/>
              <a:t>) </a:t>
            </a:r>
          </a:p>
        </p:txBody>
      </p:sp>
      <p:sp>
        <p:nvSpPr>
          <p:cNvPr id="5" name="Content Placeholder 4">
            <a:extLst>
              <a:ext uri="{FF2B5EF4-FFF2-40B4-BE49-F238E27FC236}">
                <a16:creationId xmlns:a16="http://schemas.microsoft.com/office/drawing/2014/main" id="{2A305048-1E35-4FDC-AC43-685E9154F69B}"/>
              </a:ext>
            </a:extLst>
          </p:cNvPr>
          <p:cNvSpPr>
            <a:spLocks noGrp="1"/>
          </p:cNvSpPr>
          <p:nvPr>
            <p:ph idx="1"/>
          </p:nvPr>
        </p:nvSpPr>
        <p:spPr>
          <a:xfrm>
            <a:off x="474663" y="1589088"/>
            <a:ext cx="3277531" cy="2654596"/>
          </a:xfrm>
        </p:spPr>
        <p:txBody>
          <a:bodyPr/>
          <a:lstStyle/>
          <a:p>
            <a:pPr marL="342892" indent="-342892" algn="l">
              <a:buFont typeface="+mj-lt"/>
              <a:buAutoNum type="arabicPeriod"/>
            </a:pPr>
            <a:r>
              <a:rPr lang="zh-TW" altLang="en-US" sz="1600" b="1">
                <a:solidFill>
                  <a:srgbClr val="000000"/>
                </a:solidFill>
              </a:rPr>
              <a:t>建立一個新的介面：</a:t>
            </a:r>
            <a:r>
              <a:rPr lang="zh-TW" altLang="en-US" sz="1600">
                <a:solidFill>
                  <a:srgbClr val="000000"/>
                </a:solidFill>
              </a:rPr>
              <a:t>點擊 </a:t>
            </a:r>
            <a:r>
              <a:rPr lang="en-US" altLang="zh-TW" sz="1600" b="1">
                <a:solidFill>
                  <a:srgbClr val="000000"/>
                </a:solidFill>
              </a:rPr>
              <a:t>CONTROLLER &gt; Interfaces &gt; New...</a:t>
            </a:r>
          </a:p>
          <a:p>
            <a:pPr marL="342892" indent="-342892" algn="l">
              <a:buFont typeface="+mj-lt"/>
              <a:buAutoNum type="arabicPeriod"/>
            </a:pPr>
            <a:endParaRPr lang="en-US" sz="1600" b="1">
              <a:solidFill>
                <a:srgbClr val="000000"/>
              </a:solidFill>
            </a:endParaRPr>
          </a:p>
          <a:p>
            <a:pPr marL="342892" indent="-342892" algn="l">
              <a:buFont typeface="+mj-lt"/>
              <a:buAutoNum type="arabicPeriod"/>
            </a:pPr>
            <a:endParaRPr lang="en-US" sz="1600" b="1">
              <a:solidFill>
                <a:srgbClr val="000000"/>
              </a:solidFill>
            </a:endParaRPr>
          </a:p>
          <a:p>
            <a:pPr marL="342892" indent="-342892" algn="l">
              <a:buFont typeface="+mj-lt"/>
              <a:buAutoNum type="arabicPeriod"/>
            </a:pPr>
            <a:endParaRPr lang="en-US" sz="1600" b="1">
              <a:solidFill>
                <a:srgbClr val="000000"/>
              </a:solidFill>
            </a:endParaRPr>
          </a:p>
          <a:p>
            <a:pPr marL="342892" indent="-342892" algn="l">
              <a:buFont typeface="+mj-lt"/>
              <a:buAutoNum type="arabicPeriod"/>
            </a:pPr>
            <a:r>
              <a:rPr lang="zh-TW" altLang="en-US" sz="1600" b="1">
                <a:solidFill>
                  <a:srgbClr val="000000"/>
                </a:solidFill>
              </a:rPr>
              <a:t>設定 </a:t>
            </a:r>
            <a:r>
              <a:rPr lang="en-US" altLang="zh-TW" sz="1600" b="1">
                <a:solidFill>
                  <a:srgbClr val="000000"/>
                </a:solidFill>
              </a:rPr>
              <a:t>VLAN </a:t>
            </a:r>
            <a:r>
              <a:rPr lang="zh-TW" altLang="en-US" sz="1600" b="1">
                <a:solidFill>
                  <a:srgbClr val="000000"/>
                </a:solidFill>
              </a:rPr>
              <a:t>名稱和 </a:t>
            </a:r>
            <a:r>
              <a:rPr lang="en-US" altLang="zh-TW" sz="1600" b="1">
                <a:solidFill>
                  <a:srgbClr val="000000"/>
                </a:solidFill>
              </a:rPr>
              <a:t>ID</a:t>
            </a:r>
            <a:r>
              <a:rPr lang="zh-TW" altLang="en-US" sz="1600" b="1">
                <a:solidFill>
                  <a:srgbClr val="000000"/>
                </a:solidFill>
              </a:rPr>
              <a:t>： </a:t>
            </a:r>
            <a:r>
              <a:rPr lang="zh-TW" altLang="en-US" sz="1600">
                <a:solidFill>
                  <a:srgbClr val="000000"/>
                </a:solidFill>
              </a:rPr>
              <a:t>在此範例中，新介面名為 </a:t>
            </a:r>
            <a:r>
              <a:rPr lang="en-US" altLang="zh-TW" sz="1600" b="1">
                <a:solidFill>
                  <a:srgbClr val="000000"/>
                </a:solidFill>
              </a:rPr>
              <a:t>vlan5</a:t>
            </a:r>
            <a:r>
              <a:rPr lang="zh-TW" altLang="en-US" sz="1600">
                <a:solidFill>
                  <a:srgbClr val="000000"/>
                </a:solidFill>
              </a:rPr>
              <a:t>，</a:t>
            </a:r>
            <a:r>
              <a:rPr lang="en-US" altLang="zh-TW" sz="1600">
                <a:solidFill>
                  <a:srgbClr val="000000"/>
                </a:solidFill>
              </a:rPr>
              <a:t>VLAN ID </a:t>
            </a:r>
            <a:r>
              <a:rPr lang="zh-TW" altLang="en-US" sz="1600">
                <a:solidFill>
                  <a:srgbClr val="000000"/>
                </a:solidFill>
              </a:rPr>
              <a:t>為 </a:t>
            </a:r>
            <a:r>
              <a:rPr lang="en-US" altLang="zh-TW" sz="1600" b="1">
                <a:solidFill>
                  <a:srgbClr val="000000"/>
                </a:solidFill>
              </a:rPr>
              <a:t>5</a:t>
            </a:r>
            <a:r>
              <a:rPr lang="zh-TW" altLang="en-US" sz="1600">
                <a:solidFill>
                  <a:srgbClr val="000000"/>
                </a:solidFill>
              </a:rPr>
              <a:t>，並套用。 </a:t>
            </a:r>
          </a:p>
          <a:p>
            <a:pPr marL="342892" indent="-342892" algn="l">
              <a:buFont typeface="+mj-lt"/>
              <a:buAutoNum type="arabicPeriod"/>
            </a:pPr>
            <a:endParaRPr lang="en-US" sz="1600">
              <a:solidFill>
                <a:srgbClr val="000000"/>
              </a:solidFill>
            </a:endParaRPr>
          </a:p>
          <a:p>
            <a:pPr marL="342892" indent="-342892" algn="l">
              <a:buFont typeface="+mj-lt"/>
              <a:buAutoNum type="arabicPeriod"/>
            </a:pPr>
            <a:endParaRPr lang="en-US" sz="1600">
              <a:solidFill>
                <a:srgbClr val="000000"/>
              </a:solidFill>
            </a:endParaRPr>
          </a:p>
          <a:p>
            <a:pPr marL="342892" indent="-342892" algn="l">
              <a:buFont typeface="+mj-lt"/>
              <a:buAutoNum type="arabicPeriod"/>
            </a:pPr>
            <a:endParaRPr lang="en-US" sz="1600" b="1">
              <a:solidFill>
                <a:srgbClr val="000000"/>
              </a:solidFill>
            </a:endParaRPr>
          </a:p>
          <a:p>
            <a:pPr marL="342892" indent="-342892" algn="l">
              <a:buFont typeface="+mj-lt"/>
              <a:buAutoNum type="arabicPeriod"/>
            </a:pPr>
            <a:endParaRPr lang="en-US" sz="1600" b="1">
              <a:solidFill>
                <a:srgbClr val="000000"/>
              </a:solidFill>
            </a:endParaRPr>
          </a:p>
          <a:p>
            <a:pPr marL="342892" indent="-342892" algn="l">
              <a:buFont typeface="+mj-lt"/>
              <a:buAutoNum type="arabicPeriod"/>
            </a:pPr>
            <a:endParaRPr lang="en-US" sz="1600" b="1">
              <a:solidFill>
                <a:srgbClr val="000000"/>
              </a:solidFill>
            </a:endParaRPr>
          </a:p>
          <a:p>
            <a:pPr marL="342892" indent="-342892" algn="l">
              <a:buFont typeface="+mj-lt"/>
              <a:buAutoNum type="arabicPeriod"/>
            </a:pPr>
            <a:endParaRPr lang="en-US" sz="1600">
              <a:solidFill>
                <a:srgbClr val="000000"/>
              </a:solidFill>
            </a:endParaRPr>
          </a:p>
          <a:p>
            <a:pPr marL="0" indent="0" algn="l"/>
            <a:endParaRPr lang="en-US" sz="2400">
              <a:solidFill>
                <a:srgbClr val="000000"/>
              </a:solidFill>
            </a:endParaRPr>
          </a:p>
        </p:txBody>
      </p:sp>
      <p:pic>
        <p:nvPicPr>
          <p:cNvPr id="7" name="Picture 6">
            <a:extLst>
              <a:ext uri="{FF2B5EF4-FFF2-40B4-BE49-F238E27FC236}">
                <a16:creationId xmlns:a16="http://schemas.microsoft.com/office/drawing/2014/main" id="{E98A0139-951B-47BE-8673-4822B9E5CC5B}"/>
              </a:ext>
            </a:extLst>
          </p:cNvPr>
          <p:cNvPicPr>
            <a:picLocks noChangeAspect="1"/>
          </p:cNvPicPr>
          <p:nvPr/>
        </p:nvPicPr>
        <p:blipFill>
          <a:blip r:embed="rId3"/>
          <a:stretch>
            <a:fillRect/>
          </a:stretch>
        </p:blipFill>
        <p:spPr>
          <a:xfrm>
            <a:off x="4487438" y="1604468"/>
            <a:ext cx="4509225" cy="1151813"/>
          </a:xfrm>
          <a:prstGeom prst="rect">
            <a:avLst/>
          </a:prstGeom>
        </p:spPr>
      </p:pic>
      <p:pic>
        <p:nvPicPr>
          <p:cNvPr id="2" name="Picture 1">
            <a:extLst>
              <a:ext uri="{FF2B5EF4-FFF2-40B4-BE49-F238E27FC236}">
                <a16:creationId xmlns:a16="http://schemas.microsoft.com/office/drawing/2014/main" id="{9FAFABF9-CF83-4809-A4A7-635A8720A043}"/>
              </a:ext>
            </a:extLst>
          </p:cNvPr>
          <p:cNvPicPr>
            <a:picLocks noChangeAspect="1"/>
          </p:cNvPicPr>
          <p:nvPr/>
        </p:nvPicPr>
        <p:blipFill>
          <a:blip r:embed="rId4"/>
          <a:stretch>
            <a:fillRect/>
          </a:stretch>
        </p:blipFill>
        <p:spPr>
          <a:xfrm>
            <a:off x="4487437" y="3354203"/>
            <a:ext cx="4509225" cy="717153"/>
          </a:xfrm>
          <a:prstGeom prst="rect">
            <a:avLst/>
          </a:prstGeom>
        </p:spPr>
      </p:pic>
      <p:sp>
        <p:nvSpPr>
          <p:cNvPr id="4" name="投影片編號版面配置區 3"/>
          <p:cNvSpPr>
            <a:spLocks noGrp="1"/>
          </p:cNvSpPr>
          <p:nvPr>
            <p:ph type="sldNum" sz="quarter" idx="12"/>
          </p:nvPr>
        </p:nvSpPr>
        <p:spPr/>
        <p:txBody>
          <a:bodyPr/>
          <a:lstStyle/>
          <a:p>
            <a:fld id="{4FAB73BC-B049-4115-A692-8D63A059BFB8}" type="slidenum">
              <a:rPr lang="en-US" smtClean="0"/>
              <a:t>900</a:t>
            </a:fld>
            <a:endParaRPr lang="en-US"/>
          </a:p>
        </p:txBody>
      </p:sp>
    </p:spTree>
    <p:extLst>
      <p:ext uri="{BB962C8B-B14F-4D97-AF65-F5344CB8AC3E}">
        <p14:creationId xmlns:p14="http://schemas.microsoft.com/office/powerpoint/2010/main" val="300119384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901.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noAutofit/>
          </a:bodyPr>
          <a:lstStyle/>
          <a:p>
            <a:pPr marL="169859" indent="-169859">
              <a:spcAft>
                <a:spcPts val="600"/>
              </a:spcAft>
              <a:buFont typeface="Wingdings" panose="05000000000000000000" pitchFamily="2" charset="2"/>
            </a:pPr>
            <a:r>
              <a:rPr lang="en-US" altLang="zh-TW" sz="2700"/>
              <a:t>30.3</a:t>
            </a:r>
            <a:r>
              <a:rPr lang="zh-TW" altLang="en-US" sz="2700" smtClean="0"/>
              <a:t>在 </a:t>
            </a:r>
            <a:r>
              <a:rPr lang="en-US" altLang="zh-TW" sz="2700"/>
              <a:t>WLC </a:t>
            </a:r>
            <a:r>
              <a:rPr lang="zh-TW" altLang="en-US" sz="2700"/>
              <a:t>上設定 </a:t>
            </a:r>
            <a:r>
              <a:rPr lang="en-US" altLang="zh-TW" sz="2700"/>
              <a:t>WPA2 </a:t>
            </a:r>
            <a:r>
              <a:rPr lang="zh-TW" altLang="en-US" sz="2700"/>
              <a:t>企業 </a:t>
            </a:r>
            <a:r>
              <a:rPr lang="en-US" altLang="zh-TW" sz="2700"/>
              <a:t>WLAN</a:t>
            </a:r>
            <a:br>
              <a:rPr lang="en-US" sz="2700"/>
            </a:br>
            <a:r>
              <a:rPr lang="zh-TW" altLang="en-US" sz="2700"/>
              <a:t>設定新介面 </a:t>
            </a:r>
            <a:r>
              <a:rPr lang="en-US" altLang="zh-TW" sz="2700"/>
              <a:t>(</a:t>
            </a:r>
            <a:r>
              <a:rPr lang="zh-TW" altLang="en-US" sz="2700"/>
              <a:t>續</a:t>
            </a:r>
            <a:r>
              <a:rPr lang="en-US" altLang="zh-TW" sz="2700"/>
              <a:t>) </a:t>
            </a:r>
          </a:p>
        </p:txBody>
      </p:sp>
      <p:sp>
        <p:nvSpPr>
          <p:cNvPr id="4" name="Content Placeholder 3">
            <a:extLst>
              <a:ext uri="{FF2B5EF4-FFF2-40B4-BE49-F238E27FC236}">
                <a16:creationId xmlns:a16="http://schemas.microsoft.com/office/drawing/2014/main" id="{9DE73A46-5E31-47E3-A4BE-88261877ADB8}"/>
              </a:ext>
            </a:extLst>
          </p:cNvPr>
          <p:cNvSpPr>
            <a:spLocks noGrp="1"/>
          </p:cNvSpPr>
          <p:nvPr>
            <p:ph idx="1"/>
          </p:nvPr>
        </p:nvSpPr>
        <p:spPr>
          <a:xfrm>
            <a:off x="474664" y="1614544"/>
            <a:ext cx="3870314" cy="2812020"/>
          </a:xfrm>
        </p:spPr>
        <p:txBody>
          <a:bodyPr/>
          <a:lstStyle/>
          <a:p>
            <a:pPr marL="342892" indent="-342892" algn="l">
              <a:buFont typeface="+mj-lt"/>
              <a:buAutoNum type="arabicPeriod" startAt="3"/>
            </a:pPr>
            <a:r>
              <a:rPr lang="zh-TW" altLang="en-US" sz="1600" b="1">
                <a:solidFill>
                  <a:srgbClr val="000000"/>
                </a:solidFill>
              </a:rPr>
              <a:t>設定連接埠和介面位址： </a:t>
            </a:r>
            <a:r>
              <a:rPr lang="zh-TW" altLang="en-US" sz="1600">
                <a:solidFill>
                  <a:srgbClr val="000000"/>
                </a:solidFill>
              </a:rPr>
              <a:t>在介面 </a:t>
            </a:r>
            <a:r>
              <a:rPr lang="en-US" altLang="zh-TW" sz="1600" b="1">
                <a:solidFill>
                  <a:srgbClr val="000000"/>
                </a:solidFill>
              </a:rPr>
              <a:t>Edit</a:t>
            </a:r>
            <a:r>
              <a:rPr lang="zh-TW" altLang="en-US" sz="1600">
                <a:solidFill>
                  <a:srgbClr val="000000"/>
                </a:solidFill>
              </a:rPr>
              <a:t> 頁面上，設定實體連接埠號碼 </a:t>
            </a:r>
            <a:r>
              <a:rPr lang="en-US" altLang="zh-TW" sz="1600">
                <a:solidFill>
                  <a:srgbClr val="000000"/>
                </a:solidFill>
              </a:rPr>
              <a:t>(</a:t>
            </a:r>
            <a:r>
              <a:rPr lang="zh-TW" altLang="en-US" sz="1600">
                <a:solidFill>
                  <a:srgbClr val="000000"/>
                </a:solidFill>
              </a:rPr>
              <a:t>即 </a:t>
            </a:r>
            <a:r>
              <a:rPr lang="en-US" altLang="zh-TW" sz="1600">
                <a:solidFill>
                  <a:srgbClr val="000000"/>
                </a:solidFill>
              </a:rPr>
              <a:t>WLC G1 </a:t>
            </a:r>
            <a:r>
              <a:rPr lang="zh-TW" altLang="en-US" sz="1600">
                <a:solidFill>
                  <a:srgbClr val="000000"/>
                </a:solidFill>
              </a:rPr>
              <a:t>介面是 </a:t>
            </a:r>
            <a:r>
              <a:rPr lang="en-US" altLang="zh-TW" sz="1600">
                <a:solidFill>
                  <a:srgbClr val="000000"/>
                </a:solidFill>
              </a:rPr>
              <a:t>WLC </a:t>
            </a:r>
            <a:r>
              <a:rPr lang="zh-TW" altLang="en-US" sz="1600">
                <a:solidFill>
                  <a:srgbClr val="000000"/>
                </a:solidFill>
              </a:rPr>
              <a:t>上的連接埠號碼 </a:t>
            </a:r>
            <a:r>
              <a:rPr lang="en-US" altLang="zh-TW" sz="1600">
                <a:solidFill>
                  <a:srgbClr val="000000"/>
                </a:solidFill>
              </a:rPr>
              <a:t>1)</a:t>
            </a:r>
            <a:r>
              <a:rPr lang="zh-TW" altLang="en-US" sz="1600">
                <a:solidFill>
                  <a:srgbClr val="000000"/>
                </a:solidFill>
              </a:rPr>
              <a:t>、</a:t>
            </a:r>
            <a:r>
              <a:rPr lang="en-US" altLang="zh-TW" sz="1600">
                <a:solidFill>
                  <a:srgbClr val="000000"/>
                </a:solidFill>
              </a:rPr>
              <a:t>VLAN 5 </a:t>
            </a:r>
            <a:r>
              <a:rPr lang="zh-TW" altLang="en-US" sz="1600">
                <a:solidFill>
                  <a:srgbClr val="000000"/>
                </a:solidFill>
              </a:rPr>
              <a:t>介面位址 </a:t>
            </a:r>
            <a:r>
              <a:rPr lang="en-US" altLang="zh-TW" sz="1600">
                <a:solidFill>
                  <a:srgbClr val="000000"/>
                </a:solidFill>
              </a:rPr>
              <a:t>(</a:t>
            </a:r>
            <a:r>
              <a:rPr lang="zh-TW" altLang="en-US" sz="1600">
                <a:solidFill>
                  <a:srgbClr val="000000"/>
                </a:solidFill>
              </a:rPr>
              <a:t>即 </a:t>
            </a:r>
            <a:r>
              <a:rPr lang="en-US" altLang="zh-TW" sz="1600">
                <a:solidFill>
                  <a:srgbClr val="000000"/>
                </a:solidFill>
              </a:rPr>
              <a:t>192.168.5.254/24) </a:t>
            </a:r>
            <a:r>
              <a:rPr lang="zh-TW" altLang="en-US" sz="1600">
                <a:solidFill>
                  <a:srgbClr val="000000"/>
                </a:solidFill>
              </a:rPr>
              <a:t>和預設閘道 </a:t>
            </a:r>
            <a:r>
              <a:rPr lang="en-US" altLang="zh-TW" sz="1600">
                <a:solidFill>
                  <a:srgbClr val="000000"/>
                </a:solidFill>
              </a:rPr>
              <a:t>(</a:t>
            </a:r>
            <a:r>
              <a:rPr lang="zh-TW" altLang="en-US" sz="1600">
                <a:solidFill>
                  <a:srgbClr val="000000"/>
                </a:solidFill>
              </a:rPr>
              <a:t>即 </a:t>
            </a:r>
            <a:r>
              <a:rPr lang="en-US" altLang="zh-TW" sz="1600">
                <a:solidFill>
                  <a:srgbClr val="000000"/>
                </a:solidFill>
              </a:rPr>
              <a:t>192.168.5.1) </a:t>
            </a:r>
          </a:p>
          <a:p>
            <a:pPr marL="0" indent="0" algn="l"/>
            <a:endParaRPr lang="en-US" sz="1600">
              <a:solidFill>
                <a:srgbClr val="000000"/>
              </a:solidFill>
            </a:endParaRPr>
          </a:p>
        </p:txBody>
      </p:sp>
      <p:pic>
        <p:nvPicPr>
          <p:cNvPr id="5" name="Picture 4">
            <a:extLst>
              <a:ext uri="{FF2B5EF4-FFF2-40B4-BE49-F238E27FC236}">
                <a16:creationId xmlns:a16="http://schemas.microsoft.com/office/drawing/2014/main" id="{95B64C30-DBF6-4F5A-BEFB-ECB9F148EDDE}"/>
              </a:ext>
            </a:extLst>
          </p:cNvPr>
          <p:cNvPicPr>
            <a:picLocks noChangeAspect="1"/>
          </p:cNvPicPr>
          <p:nvPr/>
        </p:nvPicPr>
        <p:blipFill>
          <a:blip r:embed="rId3"/>
          <a:stretch>
            <a:fillRect/>
          </a:stretch>
        </p:blipFill>
        <p:spPr>
          <a:xfrm>
            <a:off x="4500049" y="1604468"/>
            <a:ext cx="4509225" cy="2263396"/>
          </a:xfrm>
          <a:prstGeom prst="rect">
            <a:avLst/>
          </a:prstGeom>
        </p:spPr>
      </p:pic>
      <p:sp>
        <p:nvSpPr>
          <p:cNvPr id="2" name="投影片編號版面配置區 1"/>
          <p:cNvSpPr>
            <a:spLocks noGrp="1"/>
          </p:cNvSpPr>
          <p:nvPr>
            <p:ph type="sldNum" sz="quarter" idx="12"/>
          </p:nvPr>
        </p:nvSpPr>
        <p:spPr/>
        <p:txBody>
          <a:bodyPr/>
          <a:lstStyle/>
          <a:p>
            <a:fld id="{4FAB73BC-B049-4115-A692-8D63A059BFB8}" type="slidenum">
              <a:rPr lang="en-US" smtClean="0"/>
              <a:t>901</a:t>
            </a:fld>
            <a:endParaRPr lang="en-US"/>
          </a:p>
        </p:txBody>
      </p:sp>
    </p:spTree>
    <p:extLst>
      <p:ext uri="{BB962C8B-B14F-4D97-AF65-F5344CB8AC3E}">
        <p14:creationId xmlns:p14="http://schemas.microsoft.com/office/powerpoint/2010/main" val="75478839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902.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noAutofit/>
          </a:bodyPr>
          <a:lstStyle/>
          <a:p>
            <a:pPr marL="169859" indent="-169859">
              <a:spcAft>
                <a:spcPts val="600"/>
              </a:spcAft>
              <a:buFont typeface="Wingdings" panose="05000000000000000000" pitchFamily="2" charset="2"/>
            </a:pPr>
            <a:r>
              <a:rPr lang="en-US" altLang="zh-TW" sz="2700"/>
              <a:t>30.3</a:t>
            </a:r>
            <a:r>
              <a:rPr lang="zh-TW" altLang="en-US" sz="2700" smtClean="0"/>
              <a:t>在 </a:t>
            </a:r>
            <a:r>
              <a:rPr lang="en-US" altLang="zh-TW" sz="2700"/>
              <a:t>WLC </a:t>
            </a:r>
            <a:r>
              <a:rPr lang="zh-TW" altLang="en-US" sz="2700"/>
              <a:t>上設定 </a:t>
            </a:r>
            <a:r>
              <a:rPr lang="en-US" altLang="zh-TW" sz="2700"/>
              <a:t>WPA2 </a:t>
            </a:r>
            <a:r>
              <a:rPr lang="zh-TW" altLang="en-US" sz="2700"/>
              <a:t>企業 </a:t>
            </a:r>
            <a:r>
              <a:rPr lang="en-US" altLang="zh-TW" sz="2700"/>
              <a:t>WLAN</a:t>
            </a:r>
            <a:br>
              <a:rPr lang="en-US" sz="2700"/>
            </a:br>
            <a:r>
              <a:rPr lang="zh-TW" altLang="en-US" sz="2700"/>
              <a:t>設定新介面 </a:t>
            </a:r>
            <a:r>
              <a:rPr lang="en-US" altLang="zh-TW" sz="2700"/>
              <a:t>(</a:t>
            </a:r>
            <a:r>
              <a:rPr lang="zh-TW" altLang="en-US" sz="2700"/>
              <a:t>續</a:t>
            </a:r>
            <a:r>
              <a:rPr lang="en-US" altLang="zh-TW" sz="2700"/>
              <a:t>) </a:t>
            </a:r>
          </a:p>
        </p:txBody>
      </p:sp>
      <p:sp>
        <p:nvSpPr>
          <p:cNvPr id="4" name="Content Placeholder 3">
            <a:extLst>
              <a:ext uri="{FF2B5EF4-FFF2-40B4-BE49-F238E27FC236}">
                <a16:creationId xmlns:a16="http://schemas.microsoft.com/office/drawing/2014/main" id="{9DE73A46-5E31-47E3-A4BE-88261877ADB8}"/>
              </a:ext>
            </a:extLst>
          </p:cNvPr>
          <p:cNvSpPr>
            <a:spLocks noGrp="1"/>
          </p:cNvSpPr>
          <p:nvPr>
            <p:ph idx="1"/>
          </p:nvPr>
        </p:nvSpPr>
        <p:spPr>
          <a:xfrm>
            <a:off x="474664" y="1614544"/>
            <a:ext cx="3870314" cy="2812020"/>
          </a:xfrm>
        </p:spPr>
        <p:txBody>
          <a:bodyPr/>
          <a:lstStyle/>
          <a:p>
            <a:pPr marL="342892" indent="-342892" algn="l">
              <a:buFont typeface="+mj-lt"/>
              <a:buAutoNum type="arabicPeriod" startAt="4"/>
            </a:pPr>
            <a:r>
              <a:rPr lang="zh-TW" altLang="en-US" sz="1600" b="1">
                <a:solidFill>
                  <a:srgbClr val="000000"/>
                </a:solidFill>
              </a:rPr>
              <a:t>設定 </a:t>
            </a:r>
            <a:r>
              <a:rPr lang="en-US" altLang="zh-TW" sz="1600" b="1">
                <a:solidFill>
                  <a:srgbClr val="000000"/>
                </a:solidFill>
              </a:rPr>
              <a:t>DHCP </a:t>
            </a:r>
            <a:r>
              <a:rPr lang="zh-TW" altLang="en-US" sz="1600" b="1">
                <a:solidFill>
                  <a:srgbClr val="000000"/>
                </a:solidFill>
              </a:rPr>
              <a:t>伺服器位址： </a:t>
            </a:r>
            <a:r>
              <a:rPr lang="zh-TW" altLang="en-US" sz="1600">
                <a:solidFill>
                  <a:srgbClr val="000000"/>
                </a:solidFill>
              </a:rPr>
              <a:t>此範例會以 </a:t>
            </a:r>
            <a:r>
              <a:rPr lang="en-US" altLang="zh-TW" sz="1600">
                <a:solidFill>
                  <a:srgbClr val="000000"/>
                </a:solidFill>
              </a:rPr>
              <a:t>IPv4 </a:t>
            </a:r>
            <a:r>
              <a:rPr lang="zh-TW" altLang="en-US" sz="1600">
                <a:solidFill>
                  <a:srgbClr val="000000"/>
                </a:solidFill>
              </a:rPr>
              <a:t>位址 </a:t>
            </a:r>
            <a:r>
              <a:rPr lang="en-US" altLang="zh-TW" sz="1600">
                <a:solidFill>
                  <a:srgbClr val="000000"/>
                </a:solidFill>
              </a:rPr>
              <a:t>192.168.5.1 </a:t>
            </a:r>
            <a:r>
              <a:rPr lang="zh-TW" altLang="en-US" sz="1600">
                <a:solidFill>
                  <a:srgbClr val="000000"/>
                </a:solidFill>
              </a:rPr>
              <a:t>設定主要 </a:t>
            </a:r>
            <a:r>
              <a:rPr lang="en-US" altLang="zh-TW" sz="1600">
                <a:solidFill>
                  <a:srgbClr val="000000"/>
                </a:solidFill>
              </a:rPr>
              <a:t>DHCP </a:t>
            </a:r>
            <a:r>
              <a:rPr lang="zh-TW" altLang="en-US" sz="1600">
                <a:solidFill>
                  <a:srgbClr val="000000"/>
                </a:solidFill>
              </a:rPr>
              <a:t>伺服器，此位址為啟用 </a:t>
            </a:r>
            <a:r>
              <a:rPr lang="en-US" altLang="zh-TW" sz="1600">
                <a:solidFill>
                  <a:srgbClr val="000000"/>
                </a:solidFill>
              </a:rPr>
              <a:t>DHCP </a:t>
            </a:r>
            <a:r>
              <a:rPr lang="zh-TW" altLang="en-US" sz="1600">
                <a:solidFill>
                  <a:srgbClr val="000000"/>
                </a:solidFill>
              </a:rPr>
              <a:t>伺服器的預設閘道路由器位址。 </a:t>
            </a:r>
          </a:p>
          <a:p>
            <a:pPr marL="342892" indent="-342892" algn="l">
              <a:buFont typeface="+mj-lt"/>
              <a:buAutoNum type="arabicPeriod" startAt="4"/>
            </a:pPr>
            <a:endParaRPr lang="en-US" sz="1600">
              <a:solidFill>
                <a:srgbClr val="000000"/>
              </a:solidFill>
            </a:endParaRPr>
          </a:p>
          <a:p>
            <a:pPr marL="342892" indent="-342892" algn="l">
              <a:buFont typeface="+mj-lt"/>
              <a:buAutoNum type="arabicPeriod" startAt="4"/>
            </a:pPr>
            <a:endParaRPr lang="en-US" sz="1600">
              <a:solidFill>
                <a:srgbClr val="000000"/>
              </a:solidFill>
            </a:endParaRPr>
          </a:p>
          <a:p>
            <a:pPr marL="342892" indent="-342892" algn="l">
              <a:buFont typeface="+mj-lt"/>
              <a:buAutoNum type="arabicPeriod" startAt="4"/>
            </a:pPr>
            <a:r>
              <a:rPr lang="zh-TW" altLang="en-US" sz="1600" b="1">
                <a:solidFill>
                  <a:srgbClr val="000000"/>
                </a:solidFill>
              </a:rPr>
              <a:t>套用並確認： </a:t>
            </a:r>
            <a:r>
              <a:rPr lang="zh-TW" altLang="en-US" sz="1600">
                <a:solidFill>
                  <a:srgbClr val="000000"/>
                </a:solidFill>
              </a:rPr>
              <a:t>捲動至頂端，然後按一下 </a:t>
            </a:r>
            <a:r>
              <a:rPr lang="en-US" altLang="zh-TW" sz="1600" b="1">
                <a:solidFill>
                  <a:srgbClr val="000000"/>
                </a:solidFill>
              </a:rPr>
              <a:t>Apply </a:t>
            </a:r>
            <a:r>
              <a:rPr lang="zh-TW" altLang="en-US" sz="1600">
                <a:solidFill>
                  <a:srgbClr val="000000"/>
                </a:solidFill>
              </a:rPr>
              <a:t>然後按一下 </a:t>
            </a:r>
            <a:r>
              <a:rPr lang="en-US" altLang="zh-TW" sz="1600" b="1">
                <a:solidFill>
                  <a:srgbClr val="000000"/>
                </a:solidFill>
              </a:rPr>
              <a:t>OK</a:t>
            </a:r>
            <a:r>
              <a:rPr lang="zh-TW" altLang="en-US" sz="1600">
                <a:solidFill>
                  <a:srgbClr val="000000"/>
                </a:solidFill>
              </a:rPr>
              <a:t> 確定警告訊息。 </a:t>
            </a:r>
          </a:p>
          <a:p>
            <a:pPr marL="342892" indent="-342892" algn="l">
              <a:buFont typeface="+mj-lt"/>
              <a:buAutoNum type="arabicPeriod" startAt="4"/>
            </a:pPr>
            <a:endParaRPr lang="en-US" sz="1600">
              <a:solidFill>
                <a:srgbClr val="000000"/>
              </a:solidFill>
            </a:endParaRPr>
          </a:p>
          <a:p>
            <a:pPr marL="342892" indent="-342892" algn="l">
              <a:buFont typeface="+mj-lt"/>
              <a:buAutoNum type="arabicPeriod" startAt="4"/>
            </a:pPr>
            <a:endParaRPr lang="en-US" sz="1600">
              <a:solidFill>
                <a:srgbClr val="000000"/>
              </a:solidFill>
            </a:endParaRPr>
          </a:p>
          <a:p>
            <a:pPr marL="0" indent="0" algn="l"/>
            <a:endParaRPr lang="en-US" sz="1600">
              <a:solidFill>
                <a:srgbClr val="000000"/>
              </a:solidFill>
            </a:endParaRPr>
          </a:p>
        </p:txBody>
      </p:sp>
      <p:pic>
        <p:nvPicPr>
          <p:cNvPr id="6" name="Picture 5">
            <a:extLst>
              <a:ext uri="{FF2B5EF4-FFF2-40B4-BE49-F238E27FC236}">
                <a16:creationId xmlns:a16="http://schemas.microsoft.com/office/drawing/2014/main" id="{B64C17EE-A3BD-4036-9623-2C66FFA1760C}"/>
              </a:ext>
            </a:extLst>
          </p:cNvPr>
          <p:cNvPicPr>
            <a:picLocks noChangeAspect="1"/>
          </p:cNvPicPr>
          <p:nvPr/>
        </p:nvPicPr>
        <p:blipFill>
          <a:blip r:embed="rId3"/>
          <a:stretch>
            <a:fillRect/>
          </a:stretch>
        </p:blipFill>
        <p:spPr>
          <a:xfrm>
            <a:off x="4519342" y="1608331"/>
            <a:ext cx="4500746" cy="1823429"/>
          </a:xfrm>
          <a:prstGeom prst="rect">
            <a:avLst/>
          </a:prstGeom>
        </p:spPr>
      </p:pic>
      <p:pic>
        <p:nvPicPr>
          <p:cNvPr id="7" name="Picture 6">
            <a:extLst>
              <a:ext uri="{FF2B5EF4-FFF2-40B4-BE49-F238E27FC236}">
                <a16:creationId xmlns:a16="http://schemas.microsoft.com/office/drawing/2014/main" id="{C8536311-6E93-4CB4-B75C-7BC5F45AF2BA}"/>
              </a:ext>
            </a:extLst>
          </p:cNvPr>
          <p:cNvPicPr>
            <a:picLocks noChangeAspect="1"/>
          </p:cNvPicPr>
          <p:nvPr/>
        </p:nvPicPr>
        <p:blipFill>
          <a:blip r:embed="rId4"/>
          <a:stretch>
            <a:fillRect/>
          </a:stretch>
        </p:blipFill>
        <p:spPr>
          <a:xfrm>
            <a:off x="4519340" y="3728222"/>
            <a:ext cx="4500747" cy="1004805"/>
          </a:xfrm>
          <a:prstGeom prst="rect">
            <a:avLst/>
          </a:prstGeom>
        </p:spPr>
      </p:pic>
      <p:sp>
        <p:nvSpPr>
          <p:cNvPr id="2" name="投影片編號版面配置區 1"/>
          <p:cNvSpPr>
            <a:spLocks noGrp="1"/>
          </p:cNvSpPr>
          <p:nvPr>
            <p:ph type="sldNum" sz="quarter" idx="12"/>
          </p:nvPr>
        </p:nvSpPr>
        <p:spPr/>
        <p:txBody>
          <a:bodyPr/>
          <a:lstStyle/>
          <a:p>
            <a:fld id="{4FAB73BC-B049-4115-A692-8D63A059BFB8}" type="slidenum">
              <a:rPr lang="en-US" smtClean="0"/>
              <a:t>902</a:t>
            </a:fld>
            <a:endParaRPr lang="en-US"/>
          </a:p>
        </p:txBody>
      </p:sp>
    </p:spTree>
    <p:extLst>
      <p:ext uri="{BB962C8B-B14F-4D97-AF65-F5344CB8AC3E}">
        <p14:creationId xmlns:p14="http://schemas.microsoft.com/office/powerpoint/2010/main" val="307601635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903.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noAutofit/>
          </a:bodyPr>
          <a:lstStyle/>
          <a:p>
            <a:pPr marL="169859" indent="-169859">
              <a:spcAft>
                <a:spcPts val="600"/>
              </a:spcAft>
              <a:buFont typeface="Wingdings" panose="05000000000000000000" pitchFamily="2" charset="2"/>
            </a:pPr>
            <a:r>
              <a:rPr lang="en-US" altLang="zh-TW" sz="2700"/>
              <a:t>30.3</a:t>
            </a:r>
            <a:r>
              <a:rPr lang="zh-TW" altLang="en-US" sz="2700" smtClean="0"/>
              <a:t>在 </a:t>
            </a:r>
            <a:r>
              <a:rPr lang="en-US" altLang="zh-TW" sz="2700"/>
              <a:t>WLC </a:t>
            </a:r>
            <a:r>
              <a:rPr lang="zh-TW" altLang="en-US" sz="2700"/>
              <a:t>上設定 </a:t>
            </a:r>
            <a:r>
              <a:rPr lang="en-US" altLang="zh-TW" sz="2700"/>
              <a:t>WPA2 </a:t>
            </a:r>
            <a:r>
              <a:rPr lang="zh-TW" altLang="en-US" sz="2700"/>
              <a:t>企業 </a:t>
            </a:r>
            <a:r>
              <a:rPr lang="en-US" altLang="zh-TW" sz="2700"/>
              <a:t>WLAN</a:t>
            </a:r>
            <a:br>
              <a:rPr lang="en-US" sz="2700"/>
            </a:br>
            <a:r>
              <a:rPr lang="zh-TW" altLang="en-US" sz="2700"/>
              <a:t>設定新介面 </a:t>
            </a:r>
            <a:r>
              <a:rPr lang="en-US" altLang="zh-TW" sz="2700"/>
              <a:t>(</a:t>
            </a:r>
            <a:r>
              <a:rPr lang="zh-TW" altLang="en-US" sz="2700"/>
              <a:t>續</a:t>
            </a:r>
            <a:r>
              <a:rPr lang="en-US" altLang="zh-TW" sz="2700"/>
              <a:t>) </a:t>
            </a:r>
          </a:p>
        </p:txBody>
      </p:sp>
      <p:sp>
        <p:nvSpPr>
          <p:cNvPr id="4" name="Content Placeholder 3">
            <a:extLst>
              <a:ext uri="{FF2B5EF4-FFF2-40B4-BE49-F238E27FC236}">
                <a16:creationId xmlns:a16="http://schemas.microsoft.com/office/drawing/2014/main" id="{9DE73A46-5E31-47E3-A4BE-88261877ADB8}"/>
              </a:ext>
            </a:extLst>
          </p:cNvPr>
          <p:cNvSpPr>
            <a:spLocks noGrp="1"/>
          </p:cNvSpPr>
          <p:nvPr>
            <p:ph idx="1"/>
          </p:nvPr>
        </p:nvSpPr>
        <p:spPr>
          <a:xfrm>
            <a:off x="474663" y="1652381"/>
            <a:ext cx="3901846" cy="1985907"/>
          </a:xfrm>
        </p:spPr>
        <p:txBody>
          <a:bodyPr/>
          <a:lstStyle/>
          <a:p>
            <a:pPr marL="342892" indent="-342892" algn="l">
              <a:buFont typeface="+mj-lt"/>
              <a:buAutoNum type="arabicPeriod" startAt="6"/>
            </a:pPr>
            <a:r>
              <a:rPr lang="zh-TW" altLang="en-US" sz="1600" b="1">
                <a:solidFill>
                  <a:srgbClr val="000000"/>
                </a:solidFill>
              </a:rPr>
              <a:t>驗證介面： </a:t>
            </a:r>
            <a:r>
              <a:rPr lang="zh-TW" altLang="en-US" sz="1600">
                <a:solidFill>
                  <a:srgbClr val="000000"/>
                </a:solidFill>
              </a:rPr>
              <a:t>按一下</a:t>
            </a:r>
            <a:r>
              <a:rPr lang="zh-TW" altLang="en-US" sz="1600" b="1">
                <a:solidFill>
                  <a:srgbClr val="000000"/>
                </a:solidFill>
              </a:rPr>
              <a:t> </a:t>
            </a:r>
            <a:r>
              <a:rPr lang="en-US" altLang="zh-TW" sz="1600" b="1">
                <a:solidFill>
                  <a:srgbClr val="000000"/>
                </a:solidFill>
              </a:rPr>
              <a:t>Interface</a:t>
            </a:r>
            <a:r>
              <a:rPr lang="zh-TW" altLang="en-US" sz="1600">
                <a:solidFill>
                  <a:srgbClr val="000000"/>
                </a:solidFill>
              </a:rPr>
              <a:t> 以確認新的</a:t>
            </a:r>
            <a:r>
              <a:rPr lang="zh-TW" altLang="en-US" sz="1600" b="1">
                <a:solidFill>
                  <a:srgbClr val="000000"/>
                </a:solidFill>
              </a:rPr>
              <a:t> </a:t>
            </a:r>
            <a:r>
              <a:rPr lang="en-US" altLang="zh-TW" sz="1600" b="1">
                <a:solidFill>
                  <a:srgbClr val="000000"/>
                </a:solidFill>
              </a:rPr>
              <a:t>vlan5</a:t>
            </a:r>
            <a:r>
              <a:rPr lang="zh-TW" altLang="en-US" sz="1600">
                <a:solidFill>
                  <a:srgbClr val="000000"/>
                </a:solidFill>
              </a:rPr>
              <a:t> 介面是否顯示在具有 </a:t>
            </a:r>
            <a:r>
              <a:rPr lang="en-US" altLang="zh-TW" sz="1600">
                <a:solidFill>
                  <a:srgbClr val="000000"/>
                </a:solidFill>
              </a:rPr>
              <a:t>IPv4 </a:t>
            </a:r>
            <a:r>
              <a:rPr lang="zh-TW" altLang="en-US" sz="1600">
                <a:solidFill>
                  <a:srgbClr val="000000"/>
                </a:solidFill>
              </a:rPr>
              <a:t>位址的介面清單中。 </a:t>
            </a:r>
          </a:p>
          <a:p>
            <a:pPr marL="0" indent="0" algn="l"/>
            <a:endParaRPr lang="en-US" sz="1600">
              <a:solidFill>
                <a:srgbClr val="000000"/>
              </a:solidFill>
            </a:endParaRPr>
          </a:p>
        </p:txBody>
      </p:sp>
      <p:pic>
        <p:nvPicPr>
          <p:cNvPr id="6" name="Picture 5">
            <a:extLst>
              <a:ext uri="{FF2B5EF4-FFF2-40B4-BE49-F238E27FC236}">
                <a16:creationId xmlns:a16="http://schemas.microsoft.com/office/drawing/2014/main" id="{06BF5CF0-D38A-4613-9D6E-A0C42670AB78}"/>
              </a:ext>
            </a:extLst>
          </p:cNvPr>
          <p:cNvPicPr>
            <a:picLocks noChangeAspect="1"/>
          </p:cNvPicPr>
          <p:nvPr/>
        </p:nvPicPr>
        <p:blipFill>
          <a:blip r:embed="rId3"/>
          <a:stretch>
            <a:fillRect/>
          </a:stretch>
        </p:blipFill>
        <p:spPr>
          <a:xfrm>
            <a:off x="4519804" y="1602025"/>
            <a:ext cx="4506588" cy="1229069"/>
          </a:xfrm>
          <a:prstGeom prst="rect">
            <a:avLst/>
          </a:prstGeom>
        </p:spPr>
      </p:pic>
      <p:sp>
        <p:nvSpPr>
          <p:cNvPr id="2" name="投影片編號版面配置區 1"/>
          <p:cNvSpPr>
            <a:spLocks noGrp="1"/>
          </p:cNvSpPr>
          <p:nvPr>
            <p:ph type="sldNum" sz="quarter" idx="12"/>
          </p:nvPr>
        </p:nvSpPr>
        <p:spPr/>
        <p:txBody>
          <a:bodyPr/>
          <a:lstStyle/>
          <a:p>
            <a:fld id="{4FAB73BC-B049-4115-A692-8D63A059BFB8}" type="slidenum">
              <a:rPr lang="en-US" smtClean="0"/>
              <a:t>903</a:t>
            </a:fld>
            <a:endParaRPr lang="en-US"/>
          </a:p>
        </p:txBody>
      </p:sp>
    </p:spTree>
    <p:extLst>
      <p:ext uri="{BB962C8B-B14F-4D97-AF65-F5344CB8AC3E}">
        <p14:creationId xmlns:p14="http://schemas.microsoft.com/office/powerpoint/2010/main" val="15159722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904.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noAutofit/>
          </a:bodyPr>
          <a:lstStyle/>
          <a:p>
            <a:pPr marL="169859" indent="-169859">
              <a:spcAft>
                <a:spcPts val="600"/>
              </a:spcAft>
              <a:buFont typeface="Wingdings" panose="05000000000000000000" pitchFamily="2" charset="2"/>
            </a:pPr>
            <a:r>
              <a:rPr lang="en-US" altLang="zh-TW" sz="2700"/>
              <a:t>30.3</a:t>
            </a:r>
            <a:r>
              <a:rPr lang="zh-TW" altLang="en-US" sz="2700" smtClean="0"/>
              <a:t>在 </a:t>
            </a:r>
            <a:r>
              <a:rPr lang="en-US" altLang="zh-TW" sz="2700"/>
              <a:t>WLC </a:t>
            </a:r>
            <a:r>
              <a:rPr lang="zh-TW" altLang="en-US" sz="2700"/>
              <a:t>上設定 </a:t>
            </a:r>
            <a:r>
              <a:rPr lang="en-US" altLang="zh-TW" sz="2700"/>
              <a:t>WPA2 </a:t>
            </a:r>
            <a:r>
              <a:rPr lang="zh-TW" altLang="en-US" sz="2700"/>
              <a:t>企業 </a:t>
            </a:r>
            <a:r>
              <a:rPr lang="en-US" altLang="zh-TW" sz="2700"/>
              <a:t>WLAN</a:t>
            </a:r>
            <a:br>
              <a:rPr lang="en-US" sz="2700"/>
            </a:br>
            <a:r>
              <a:rPr lang="zh-TW" altLang="en-US" sz="2700"/>
              <a:t>設定 </a:t>
            </a:r>
            <a:r>
              <a:rPr lang="en-US" altLang="zh-TW" sz="2700"/>
              <a:t>DHCP </a:t>
            </a:r>
            <a:r>
              <a:rPr lang="zh-TW" altLang="en-US" sz="2700"/>
              <a:t>領域</a:t>
            </a:r>
          </a:p>
        </p:txBody>
      </p:sp>
      <p:sp>
        <p:nvSpPr>
          <p:cNvPr id="5" name="Content Placeholder 4">
            <a:extLst>
              <a:ext uri="{FF2B5EF4-FFF2-40B4-BE49-F238E27FC236}">
                <a16:creationId xmlns:a16="http://schemas.microsoft.com/office/drawing/2014/main" id="{C81B2690-382F-41C9-972F-A501400BB694}"/>
              </a:ext>
            </a:extLst>
          </p:cNvPr>
          <p:cNvSpPr>
            <a:spLocks noGrp="1"/>
          </p:cNvSpPr>
          <p:nvPr>
            <p:ph idx="1"/>
          </p:nvPr>
        </p:nvSpPr>
        <p:spPr>
          <a:xfrm>
            <a:off x="474662" y="1589088"/>
            <a:ext cx="8280057" cy="3689897"/>
          </a:xfrm>
        </p:spPr>
        <p:txBody>
          <a:bodyPr/>
          <a:lstStyle/>
          <a:p>
            <a:pPr marL="0" indent="0" algn="l"/>
            <a:r>
              <a:rPr lang="en-US" altLang="zh-TW" sz="1600">
                <a:solidFill>
                  <a:srgbClr val="000000"/>
                </a:solidFill>
              </a:rPr>
              <a:t>DHCP </a:t>
            </a:r>
            <a:r>
              <a:rPr lang="zh-TW" altLang="en-US" sz="1600">
                <a:solidFill>
                  <a:srgbClr val="000000"/>
                </a:solidFill>
              </a:rPr>
              <a:t>領域設定包括下列步驟：</a:t>
            </a:r>
          </a:p>
          <a:p>
            <a:pPr marL="342892" indent="-342892" algn="l">
              <a:buFont typeface="+mj-lt"/>
              <a:buAutoNum type="arabicPeriod"/>
            </a:pPr>
            <a:r>
              <a:rPr lang="zh-TW" altLang="en-US" sz="1400">
                <a:solidFill>
                  <a:srgbClr val="000000"/>
                </a:solidFill>
              </a:rPr>
              <a:t>建立新的 </a:t>
            </a:r>
            <a:r>
              <a:rPr lang="en-US" altLang="zh-TW" sz="1400">
                <a:solidFill>
                  <a:srgbClr val="000000"/>
                </a:solidFill>
              </a:rPr>
              <a:t>DHCP </a:t>
            </a:r>
            <a:r>
              <a:rPr lang="zh-TW" altLang="en-US" sz="1400">
                <a:solidFill>
                  <a:srgbClr val="000000"/>
                </a:solidFill>
              </a:rPr>
              <a:t>領域。</a:t>
            </a:r>
          </a:p>
          <a:p>
            <a:pPr marL="342892" indent="-342892" algn="l">
              <a:buFont typeface="+mj-lt"/>
              <a:buAutoNum type="arabicPeriod"/>
            </a:pPr>
            <a:r>
              <a:rPr lang="zh-TW" altLang="en-US" sz="1400">
                <a:solidFill>
                  <a:srgbClr val="000000"/>
                </a:solidFill>
              </a:rPr>
              <a:t>命名 </a:t>
            </a:r>
            <a:r>
              <a:rPr lang="en-US" altLang="zh-TW" sz="1400">
                <a:solidFill>
                  <a:srgbClr val="000000"/>
                </a:solidFill>
              </a:rPr>
              <a:t>DHCP </a:t>
            </a:r>
            <a:r>
              <a:rPr lang="zh-TW" altLang="en-US" sz="1400">
                <a:solidFill>
                  <a:srgbClr val="000000"/>
                </a:solidFill>
              </a:rPr>
              <a:t>領域。</a:t>
            </a:r>
          </a:p>
          <a:p>
            <a:pPr marL="342892" indent="-342892" algn="l">
              <a:buFont typeface="+mj-lt"/>
              <a:buAutoNum type="arabicPeriod"/>
            </a:pPr>
            <a:r>
              <a:rPr lang="zh-TW" altLang="en-US" sz="1400">
                <a:solidFill>
                  <a:srgbClr val="000000"/>
                </a:solidFill>
              </a:rPr>
              <a:t>驗證新的 </a:t>
            </a:r>
            <a:r>
              <a:rPr lang="en-US" altLang="zh-TW" sz="1400">
                <a:solidFill>
                  <a:srgbClr val="000000"/>
                </a:solidFill>
              </a:rPr>
              <a:t>DHCP </a:t>
            </a:r>
            <a:r>
              <a:rPr lang="zh-TW" altLang="en-US" sz="1400">
                <a:solidFill>
                  <a:srgbClr val="000000"/>
                </a:solidFill>
              </a:rPr>
              <a:t>領域。</a:t>
            </a:r>
          </a:p>
          <a:p>
            <a:pPr marL="342892" indent="-342892" algn="l">
              <a:buFont typeface="+mj-lt"/>
              <a:buAutoNum type="arabicPeriod"/>
            </a:pPr>
            <a:r>
              <a:rPr lang="zh-TW" altLang="en-US" sz="1400">
                <a:solidFill>
                  <a:srgbClr val="000000"/>
                </a:solidFill>
              </a:rPr>
              <a:t>設定和啟用新的 </a:t>
            </a:r>
            <a:r>
              <a:rPr lang="en-US" altLang="zh-TW" sz="1400">
                <a:solidFill>
                  <a:srgbClr val="000000"/>
                </a:solidFill>
              </a:rPr>
              <a:t>DHCP </a:t>
            </a:r>
            <a:r>
              <a:rPr lang="zh-TW" altLang="en-US" sz="1400">
                <a:solidFill>
                  <a:srgbClr val="000000"/>
                </a:solidFill>
              </a:rPr>
              <a:t>領域。</a:t>
            </a:r>
          </a:p>
          <a:p>
            <a:pPr marL="342892" indent="-342892" algn="l">
              <a:buFont typeface="+mj-lt"/>
              <a:buAutoNum type="arabicPeriod"/>
            </a:pPr>
            <a:r>
              <a:rPr lang="zh-TW" altLang="en-US" sz="1400">
                <a:solidFill>
                  <a:srgbClr val="000000"/>
                </a:solidFill>
              </a:rPr>
              <a:t>確認啟用 </a:t>
            </a:r>
            <a:r>
              <a:rPr lang="en-US" altLang="zh-TW" sz="1400">
                <a:solidFill>
                  <a:srgbClr val="000000"/>
                </a:solidFill>
              </a:rPr>
              <a:t>DHCP </a:t>
            </a:r>
            <a:r>
              <a:rPr lang="zh-TW" altLang="en-US" sz="1400">
                <a:solidFill>
                  <a:srgbClr val="000000"/>
                </a:solidFill>
              </a:rPr>
              <a:t>領域</a:t>
            </a:r>
          </a:p>
          <a:p>
            <a:pPr marL="342892" indent="-342892" algn="l">
              <a:buFont typeface="Arial" panose="020b0604020202020204" pitchFamily="34" charset="0"/>
              <a:buChar char="•"/>
            </a:pPr>
            <a:endParaRPr lang="en-US" sz="1600">
              <a:solidFill>
                <a:srgbClr val="000000"/>
              </a:solidFill>
            </a:endParaRPr>
          </a:p>
        </p:txBody>
      </p:sp>
      <p:sp>
        <p:nvSpPr>
          <p:cNvPr id="2" name="投影片編號版面配置區 1"/>
          <p:cNvSpPr>
            <a:spLocks noGrp="1"/>
          </p:cNvSpPr>
          <p:nvPr>
            <p:ph type="sldNum" sz="quarter" idx="12"/>
          </p:nvPr>
        </p:nvSpPr>
        <p:spPr/>
        <p:txBody>
          <a:bodyPr/>
          <a:lstStyle/>
          <a:p>
            <a:fld id="{4FAB73BC-B049-4115-A692-8D63A059BFB8}" type="slidenum">
              <a:rPr lang="en-US" smtClean="0"/>
              <a:t>904</a:t>
            </a:fld>
            <a:endParaRPr lang="en-US"/>
          </a:p>
        </p:txBody>
      </p:sp>
    </p:spTree>
    <p:extLst>
      <p:ext uri="{BB962C8B-B14F-4D97-AF65-F5344CB8AC3E}">
        <p14:creationId xmlns:p14="http://schemas.microsoft.com/office/powerpoint/2010/main" val="68716701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905.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noAutofit/>
          </a:bodyPr>
          <a:lstStyle/>
          <a:p>
            <a:pPr marL="169859" indent="-169859">
              <a:spcAft>
                <a:spcPts val="600"/>
              </a:spcAft>
              <a:buFont typeface="Wingdings" panose="05000000000000000000" pitchFamily="2" charset="2"/>
            </a:pPr>
            <a:r>
              <a:rPr lang="en-US" altLang="zh-TW" sz="2700"/>
              <a:t>30.3</a:t>
            </a:r>
            <a:r>
              <a:rPr lang="zh-TW" altLang="en-US" sz="2700" smtClean="0"/>
              <a:t>在 </a:t>
            </a:r>
            <a:r>
              <a:rPr lang="en-US" altLang="zh-TW" sz="2700"/>
              <a:t>WLC </a:t>
            </a:r>
            <a:r>
              <a:rPr lang="zh-TW" altLang="en-US" sz="2700"/>
              <a:t>上設定 </a:t>
            </a:r>
            <a:r>
              <a:rPr lang="en-US" altLang="zh-TW" sz="2700"/>
              <a:t>WPA2 </a:t>
            </a:r>
            <a:r>
              <a:rPr lang="zh-TW" altLang="en-US" sz="2700"/>
              <a:t>企業 </a:t>
            </a:r>
            <a:r>
              <a:rPr lang="en-US" altLang="zh-TW" sz="2700"/>
              <a:t>WLAN</a:t>
            </a:r>
            <a:br>
              <a:rPr lang="en-US" sz="2700"/>
            </a:br>
            <a:r>
              <a:rPr lang="zh-TW" altLang="en-US" sz="2700"/>
              <a:t>設定 </a:t>
            </a:r>
            <a:r>
              <a:rPr lang="en-US" altLang="zh-TW" sz="2700"/>
              <a:t>DHCP </a:t>
            </a:r>
            <a:r>
              <a:rPr lang="zh-TW" altLang="en-US" sz="2700"/>
              <a:t>領域</a:t>
            </a:r>
            <a:r>
              <a:rPr lang="en-US" altLang="zh-TW" sz="2700"/>
              <a:t>(</a:t>
            </a:r>
            <a:r>
              <a:rPr lang="zh-TW" altLang="en-US" sz="2700"/>
              <a:t>續</a:t>
            </a:r>
            <a:r>
              <a:rPr lang="en-US" altLang="zh-TW" sz="2700"/>
              <a:t>)</a:t>
            </a:r>
          </a:p>
        </p:txBody>
      </p:sp>
      <p:sp>
        <p:nvSpPr>
          <p:cNvPr id="4" name="Content Placeholder 3">
            <a:extLst>
              <a:ext uri="{FF2B5EF4-FFF2-40B4-BE49-F238E27FC236}">
                <a16:creationId xmlns:a16="http://schemas.microsoft.com/office/drawing/2014/main" id="{6B6C266B-A7D7-4FC0-9C8A-A8DACFE6DFC9}"/>
              </a:ext>
            </a:extLst>
          </p:cNvPr>
          <p:cNvSpPr>
            <a:spLocks noGrp="1"/>
          </p:cNvSpPr>
          <p:nvPr>
            <p:ph idx="1"/>
          </p:nvPr>
        </p:nvSpPr>
        <p:spPr>
          <a:xfrm>
            <a:off x="474663" y="1589087"/>
            <a:ext cx="4045142" cy="2534778"/>
          </a:xfrm>
        </p:spPr>
        <p:txBody>
          <a:bodyPr/>
          <a:lstStyle/>
          <a:p>
            <a:pPr marL="342892" indent="-342892" algn="l">
              <a:buFont typeface="+mj-lt"/>
              <a:buAutoNum type="arabicPeriod"/>
            </a:pPr>
            <a:r>
              <a:rPr lang="zh-TW" altLang="en-US" sz="1600" b="1">
                <a:solidFill>
                  <a:srgbClr val="000000"/>
                </a:solidFill>
              </a:rPr>
              <a:t>建立新的 </a:t>
            </a:r>
            <a:r>
              <a:rPr lang="en-US" altLang="zh-TW" sz="1600" b="1">
                <a:solidFill>
                  <a:srgbClr val="000000"/>
                </a:solidFill>
              </a:rPr>
              <a:t>DHCP </a:t>
            </a:r>
            <a:r>
              <a:rPr lang="zh-TW" altLang="en-US" sz="1600" b="1">
                <a:solidFill>
                  <a:srgbClr val="000000"/>
                </a:solidFill>
              </a:rPr>
              <a:t>領域：</a:t>
            </a:r>
            <a:r>
              <a:rPr lang="zh-TW" altLang="en-US" sz="1600">
                <a:solidFill>
                  <a:srgbClr val="000000"/>
                </a:solidFill>
              </a:rPr>
              <a:t> 若要設定新的 </a:t>
            </a:r>
            <a:r>
              <a:rPr lang="en-US" altLang="zh-TW" sz="1600">
                <a:solidFill>
                  <a:srgbClr val="000000"/>
                </a:solidFill>
              </a:rPr>
              <a:t>DHCP </a:t>
            </a:r>
            <a:r>
              <a:rPr lang="zh-TW" altLang="en-US" sz="1600">
                <a:solidFill>
                  <a:srgbClr val="000000"/>
                </a:solidFill>
              </a:rPr>
              <a:t>領域，請按一下 </a:t>
            </a:r>
            <a:r>
              <a:rPr lang="en-US" altLang="zh-TW" sz="1600">
                <a:solidFill>
                  <a:srgbClr val="000000"/>
                </a:solidFill>
              </a:rPr>
              <a:t>[ </a:t>
            </a:r>
            <a:r>
              <a:rPr lang="en-US" altLang="zh-TW" sz="1600" b="1">
                <a:solidFill>
                  <a:srgbClr val="000000"/>
                </a:solidFill>
              </a:rPr>
              <a:t>Internal DHCP Server] &gt; [DHCP Scope] &gt; [New...]</a:t>
            </a:r>
          </a:p>
          <a:p>
            <a:pPr marL="342892" indent="-342892" algn="l">
              <a:buFont typeface="+mj-lt"/>
              <a:buAutoNum type="arabicPeriod"/>
            </a:pPr>
            <a:endParaRPr lang="en-US" sz="1600" b="1">
              <a:solidFill>
                <a:srgbClr val="000000"/>
              </a:solidFill>
            </a:endParaRPr>
          </a:p>
          <a:p>
            <a:pPr marL="342892" indent="-342892" algn="l">
              <a:buFont typeface="+mj-lt"/>
              <a:buAutoNum type="arabicPeriod"/>
            </a:pPr>
            <a:endParaRPr lang="en-US" sz="1600" b="1">
              <a:solidFill>
                <a:srgbClr val="000000"/>
              </a:solidFill>
            </a:endParaRPr>
          </a:p>
          <a:p>
            <a:pPr marL="342892" indent="-342892" algn="l">
              <a:buFont typeface="+mj-lt"/>
              <a:buAutoNum type="arabicPeriod"/>
            </a:pPr>
            <a:endParaRPr lang="en-US" sz="1600" b="1">
              <a:solidFill>
                <a:srgbClr val="000000"/>
              </a:solidFill>
            </a:endParaRPr>
          </a:p>
          <a:p>
            <a:pPr marL="342892" indent="-342892" algn="l">
              <a:buFont typeface="+mj-lt"/>
              <a:buAutoNum type="arabicPeriod"/>
            </a:pPr>
            <a:r>
              <a:rPr lang="zh-TW" altLang="en-US" sz="1600" b="1">
                <a:solidFill>
                  <a:srgbClr val="000000"/>
                </a:solidFill>
              </a:rPr>
              <a:t>為 </a:t>
            </a:r>
            <a:r>
              <a:rPr lang="en-US" altLang="zh-TW" sz="1600" b="1">
                <a:solidFill>
                  <a:srgbClr val="000000"/>
                </a:solidFill>
              </a:rPr>
              <a:t>DHCP </a:t>
            </a:r>
            <a:r>
              <a:rPr lang="zh-TW" altLang="en-US" sz="1600" b="1">
                <a:solidFill>
                  <a:srgbClr val="000000"/>
                </a:solidFill>
              </a:rPr>
              <a:t>領域命名： </a:t>
            </a:r>
            <a:r>
              <a:rPr lang="zh-TW" altLang="en-US" sz="1600">
                <a:solidFill>
                  <a:srgbClr val="000000"/>
                </a:solidFill>
              </a:rPr>
              <a:t>領域命名為 </a:t>
            </a:r>
            <a:r>
              <a:rPr lang="en-US" altLang="zh-TW" sz="1600" b="1">
                <a:solidFill>
                  <a:srgbClr val="000000"/>
                </a:solidFill>
              </a:rPr>
              <a:t>Wireless_Management</a:t>
            </a:r>
            <a:r>
              <a:rPr lang="zh-TW" altLang="en-US" sz="1600" b="1">
                <a:solidFill>
                  <a:srgbClr val="000000"/>
                </a:solidFill>
              </a:rPr>
              <a:t>，</a:t>
            </a:r>
            <a:r>
              <a:rPr lang="zh-TW" altLang="en-US" sz="1600">
                <a:solidFill>
                  <a:srgbClr val="000000"/>
                </a:solidFill>
              </a:rPr>
              <a:t> 然後套用。 </a:t>
            </a:r>
          </a:p>
          <a:p>
            <a:pPr marL="342892" indent="-342892" algn="l">
              <a:buFont typeface="+mj-lt"/>
              <a:buAutoNum type="arabicPeriod"/>
            </a:pPr>
            <a:endParaRPr lang="en-US" sz="1600" b="1">
              <a:solidFill>
                <a:srgbClr val="000000"/>
              </a:solidFill>
            </a:endParaRPr>
          </a:p>
          <a:p>
            <a:pPr marL="0" indent="0" algn="l"/>
            <a:endParaRPr lang="en-US" sz="1600">
              <a:solidFill>
                <a:srgbClr val="000000"/>
              </a:solidFill>
            </a:endParaRPr>
          </a:p>
        </p:txBody>
      </p:sp>
      <p:pic>
        <p:nvPicPr>
          <p:cNvPr id="5" name="Picture 4">
            <a:extLst>
              <a:ext uri="{FF2B5EF4-FFF2-40B4-BE49-F238E27FC236}">
                <a16:creationId xmlns:a16="http://schemas.microsoft.com/office/drawing/2014/main" id="{2D0F5931-EB3D-49FE-9238-B0D53140262A}"/>
              </a:ext>
            </a:extLst>
          </p:cNvPr>
          <p:cNvPicPr>
            <a:picLocks noChangeAspect="1"/>
          </p:cNvPicPr>
          <p:nvPr/>
        </p:nvPicPr>
        <p:blipFill>
          <a:blip r:embed="rId3"/>
          <a:stretch>
            <a:fillRect/>
          </a:stretch>
        </p:blipFill>
        <p:spPr>
          <a:xfrm>
            <a:off x="4519805" y="1570486"/>
            <a:ext cx="4511356" cy="1649313"/>
          </a:xfrm>
          <a:prstGeom prst="rect">
            <a:avLst/>
          </a:prstGeom>
        </p:spPr>
      </p:pic>
      <p:pic>
        <p:nvPicPr>
          <p:cNvPr id="6" name="Picture 5">
            <a:extLst>
              <a:ext uri="{FF2B5EF4-FFF2-40B4-BE49-F238E27FC236}">
                <a16:creationId xmlns:a16="http://schemas.microsoft.com/office/drawing/2014/main" id="{9292344A-C03D-4EDE-B886-F35F1C293AC6}"/>
              </a:ext>
            </a:extLst>
          </p:cNvPr>
          <p:cNvPicPr>
            <a:picLocks noChangeAspect="1"/>
          </p:cNvPicPr>
          <p:nvPr/>
        </p:nvPicPr>
        <p:blipFill>
          <a:blip r:embed="rId4"/>
          <a:stretch>
            <a:fillRect/>
          </a:stretch>
        </p:blipFill>
        <p:spPr>
          <a:xfrm>
            <a:off x="4519804" y="3507474"/>
            <a:ext cx="4510329" cy="1348229"/>
          </a:xfrm>
          <a:prstGeom prst="rect">
            <a:avLst/>
          </a:prstGeom>
        </p:spPr>
      </p:pic>
      <p:sp>
        <p:nvSpPr>
          <p:cNvPr id="2" name="投影片編號版面配置區 1"/>
          <p:cNvSpPr>
            <a:spLocks noGrp="1"/>
          </p:cNvSpPr>
          <p:nvPr>
            <p:ph type="sldNum" sz="quarter" idx="12"/>
          </p:nvPr>
        </p:nvSpPr>
        <p:spPr/>
        <p:txBody>
          <a:bodyPr/>
          <a:lstStyle/>
          <a:p>
            <a:fld id="{4FAB73BC-B049-4115-A692-8D63A059BFB8}" type="slidenum">
              <a:rPr lang="en-US" smtClean="0"/>
              <a:t>905</a:t>
            </a:fld>
            <a:endParaRPr lang="en-US"/>
          </a:p>
        </p:txBody>
      </p:sp>
    </p:spTree>
    <p:extLst>
      <p:ext uri="{BB962C8B-B14F-4D97-AF65-F5344CB8AC3E}">
        <p14:creationId xmlns:p14="http://schemas.microsoft.com/office/powerpoint/2010/main" val="300863415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906.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noAutofit/>
          </a:bodyPr>
          <a:lstStyle/>
          <a:p>
            <a:pPr marL="169859" indent="-169859">
              <a:spcAft>
                <a:spcPts val="600"/>
              </a:spcAft>
              <a:buFont typeface="Wingdings" panose="05000000000000000000" pitchFamily="2" charset="2"/>
            </a:pPr>
            <a:r>
              <a:rPr lang="en-US" altLang="zh-TW" sz="2700"/>
              <a:t>30.3</a:t>
            </a:r>
            <a:r>
              <a:rPr lang="zh-TW" altLang="en-US" sz="2700" smtClean="0"/>
              <a:t>在 </a:t>
            </a:r>
            <a:r>
              <a:rPr lang="en-US" altLang="zh-TW" sz="2700"/>
              <a:t>WLC </a:t>
            </a:r>
            <a:r>
              <a:rPr lang="zh-TW" altLang="en-US" sz="2700"/>
              <a:t>上設定 </a:t>
            </a:r>
            <a:r>
              <a:rPr lang="en-US" altLang="zh-TW" sz="2700"/>
              <a:t>WPA2 </a:t>
            </a:r>
            <a:r>
              <a:rPr lang="zh-TW" altLang="en-US" sz="2700"/>
              <a:t>企業 </a:t>
            </a:r>
            <a:r>
              <a:rPr lang="en-US" altLang="zh-TW" sz="2700"/>
              <a:t>WLAN</a:t>
            </a:r>
            <a:br>
              <a:rPr lang="en-US" sz="2700"/>
            </a:br>
            <a:r>
              <a:rPr lang="zh-TW" altLang="en-US" sz="2700"/>
              <a:t>設定 </a:t>
            </a:r>
            <a:r>
              <a:rPr lang="en-US" altLang="zh-TW" sz="2700"/>
              <a:t>DHCP </a:t>
            </a:r>
            <a:r>
              <a:rPr lang="zh-TW" altLang="en-US" sz="2700"/>
              <a:t>領域</a:t>
            </a:r>
            <a:r>
              <a:rPr lang="en-US" altLang="zh-TW" sz="2700"/>
              <a:t>(</a:t>
            </a:r>
            <a:r>
              <a:rPr lang="zh-TW" altLang="en-US" sz="2700"/>
              <a:t>續</a:t>
            </a:r>
            <a:r>
              <a:rPr lang="en-US" altLang="zh-TW" sz="2700"/>
              <a:t>) </a:t>
            </a:r>
          </a:p>
        </p:txBody>
      </p:sp>
      <p:sp>
        <p:nvSpPr>
          <p:cNvPr id="4" name="Content Placeholder 3">
            <a:extLst>
              <a:ext uri="{FF2B5EF4-FFF2-40B4-BE49-F238E27FC236}">
                <a16:creationId xmlns:a16="http://schemas.microsoft.com/office/drawing/2014/main" id="{6B6C266B-A7D7-4FC0-9C8A-A8DACFE6DFC9}"/>
              </a:ext>
            </a:extLst>
          </p:cNvPr>
          <p:cNvSpPr>
            <a:spLocks noGrp="1"/>
          </p:cNvSpPr>
          <p:nvPr>
            <p:ph idx="1"/>
          </p:nvPr>
        </p:nvSpPr>
        <p:spPr>
          <a:xfrm>
            <a:off x="474662" y="1589088"/>
            <a:ext cx="3889233" cy="2919456"/>
          </a:xfrm>
        </p:spPr>
        <p:txBody>
          <a:bodyPr/>
          <a:lstStyle/>
          <a:p>
            <a:pPr marL="342892" indent="-342892" algn="l">
              <a:buFont typeface="+mj-lt"/>
              <a:buAutoNum type="arabicPeriod" startAt="3"/>
            </a:pPr>
            <a:r>
              <a:rPr lang="zh-TW" altLang="en-US" sz="1600" b="1">
                <a:solidFill>
                  <a:srgbClr val="000000"/>
                </a:solidFill>
              </a:rPr>
              <a:t>確認新的 </a:t>
            </a:r>
            <a:r>
              <a:rPr lang="en-US" altLang="zh-TW" sz="1600" b="1">
                <a:solidFill>
                  <a:srgbClr val="000000"/>
                </a:solidFill>
              </a:rPr>
              <a:t>DHCP </a:t>
            </a:r>
            <a:r>
              <a:rPr lang="zh-TW" altLang="en-US" sz="1600" b="1">
                <a:solidFill>
                  <a:srgbClr val="000000"/>
                </a:solidFill>
              </a:rPr>
              <a:t>領域： </a:t>
            </a:r>
            <a:r>
              <a:rPr lang="zh-TW" altLang="en-US" sz="1600">
                <a:solidFill>
                  <a:srgbClr val="000000"/>
                </a:solidFill>
              </a:rPr>
              <a:t>在 </a:t>
            </a:r>
            <a:r>
              <a:rPr lang="en-US" altLang="zh-TW" sz="1600" b="1">
                <a:solidFill>
                  <a:srgbClr val="000000"/>
                </a:solidFill>
              </a:rPr>
              <a:t>[DHCP Scopes</a:t>
            </a:r>
            <a:r>
              <a:rPr lang="zh-TW" altLang="en-US" sz="1600">
                <a:solidFill>
                  <a:srgbClr val="000000"/>
                </a:solidFill>
              </a:rPr>
              <a:t> </a:t>
            </a:r>
            <a:r>
              <a:rPr lang="en-US" altLang="zh-TW" sz="1600">
                <a:solidFill>
                  <a:srgbClr val="000000"/>
                </a:solidFill>
              </a:rPr>
              <a:t>] </a:t>
            </a:r>
            <a:r>
              <a:rPr lang="zh-TW" altLang="en-US" sz="1600">
                <a:solidFill>
                  <a:srgbClr val="000000"/>
                </a:solidFill>
              </a:rPr>
              <a:t>頁面中，按一下新的領域名稱以設定 </a:t>
            </a:r>
            <a:r>
              <a:rPr lang="en-US" altLang="zh-TW" sz="1600">
                <a:solidFill>
                  <a:srgbClr val="000000"/>
                </a:solidFill>
              </a:rPr>
              <a:t>DHCP </a:t>
            </a:r>
            <a:r>
              <a:rPr lang="zh-TW" altLang="en-US" sz="1600">
                <a:solidFill>
                  <a:srgbClr val="000000"/>
                </a:solidFill>
              </a:rPr>
              <a:t>領域。 </a:t>
            </a:r>
          </a:p>
          <a:p>
            <a:pPr marL="342892" indent="-342892" algn="l">
              <a:buFont typeface="+mj-lt"/>
              <a:buAutoNum type="arabicPeriod" startAt="3"/>
            </a:pPr>
            <a:endParaRPr lang="en-US" sz="1600">
              <a:solidFill>
                <a:srgbClr val="000000"/>
              </a:solidFill>
            </a:endParaRPr>
          </a:p>
          <a:p>
            <a:pPr marL="342892" indent="-342892" algn="l">
              <a:buFont typeface="+mj-lt"/>
              <a:buAutoNum type="arabicPeriod" startAt="3"/>
            </a:pPr>
            <a:r>
              <a:rPr lang="zh-TW" altLang="en-US" sz="1600" b="1">
                <a:solidFill>
                  <a:srgbClr val="000000"/>
                </a:solidFill>
              </a:rPr>
              <a:t>設定和啟用新的 </a:t>
            </a:r>
            <a:r>
              <a:rPr lang="en-US" altLang="zh-TW" sz="1600" b="1">
                <a:solidFill>
                  <a:srgbClr val="000000"/>
                </a:solidFill>
              </a:rPr>
              <a:t>DHCP </a:t>
            </a:r>
            <a:r>
              <a:rPr lang="zh-TW" altLang="en-US" sz="1600" b="1">
                <a:solidFill>
                  <a:srgbClr val="000000"/>
                </a:solidFill>
              </a:rPr>
              <a:t>領域： </a:t>
            </a:r>
            <a:r>
              <a:rPr lang="zh-TW" altLang="en-US" sz="1600">
                <a:solidFill>
                  <a:srgbClr val="000000"/>
                </a:solidFill>
              </a:rPr>
              <a:t>在 “</a:t>
            </a:r>
            <a:r>
              <a:rPr lang="en-US" altLang="zh-TW" sz="1600">
                <a:solidFill>
                  <a:srgbClr val="000000"/>
                </a:solidFill>
              </a:rPr>
              <a:t>Wireless Management” </a:t>
            </a:r>
            <a:r>
              <a:rPr lang="zh-TW" altLang="en-US" sz="1600">
                <a:solidFill>
                  <a:srgbClr val="000000"/>
                </a:solidFill>
              </a:rPr>
              <a:t>領域的 “</a:t>
            </a:r>
            <a:r>
              <a:rPr lang="en-US" altLang="zh-TW" sz="1600">
                <a:solidFill>
                  <a:srgbClr val="000000"/>
                </a:solidFill>
              </a:rPr>
              <a:t>Edit” </a:t>
            </a:r>
            <a:r>
              <a:rPr lang="zh-TW" altLang="en-US" sz="1600">
                <a:solidFill>
                  <a:srgbClr val="000000"/>
                </a:solidFill>
              </a:rPr>
              <a:t>畫面  上，設定位址集區 </a:t>
            </a:r>
            <a:r>
              <a:rPr lang="en-US" altLang="zh-TW" sz="1600">
                <a:solidFill>
                  <a:srgbClr val="000000"/>
                </a:solidFill>
              </a:rPr>
              <a:t>(</a:t>
            </a:r>
            <a:r>
              <a:rPr lang="zh-TW" altLang="en-US" sz="1600">
                <a:solidFill>
                  <a:srgbClr val="000000"/>
                </a:solidFill>
              </a:rPr>
              <a:t>即 </a:t>
            </a:r>
            <a:r>
              <a:rPr lang="en-US" altLang="zh-TW" sz="1600">
                <a:solidFill>
                  <a:srgbClr val="000000"/>
                </a:solidFill>
              </a:rPr>
              <a:t>192.168.200.240/24 </a:t>
            </a:r>
            <a:r>
              <a:rPr lang="zh-TW" altLang="en-US" sz="1600">
                <a:solidFill>
                  <a:srgbClr val="000000"/>
                </a:solidFill>
              </a:rPr>
              <a:t>到 </a:t>
            </a:r>
            <a:r>
              <a:rPr lang="en-US" altLang="zh-TW" sz="1600">
                <a:solidFill>
                  <a:srgbClr val="000000"/>
                </a:solidFill>
              </a:rPr>
              <a:t>.249)</a:t>
            </a:r>
            <a:r>
              <a:rPr lang="zh-TW" altLang="en-US" sz="1600">
                <a:solidFill>
                  <a:srgbClr val="000000"/>
                </a:solidFill>
              </a:rPr>
              <a:t>、預設路由器 </a:t>
            </a:r>
            <a:r>
              <a:rPr lang="en-US" altLang="zh-TW" sz="1600">
                <a:solidFill>
                  <a:srgbClr val="000000"/>
                </a:solidFill>
              </a:rPr>
              <a:t>IPv4 </a:t>
            </a:r>
            <a:r>
              <a:rPr lang="zh-TW" altLang="en-US" sz="1600">
                <a:solidFill>
                  <a:srgbClr val="000000"/>
                </a:solidFill>
              </a:rPr>
              <a:t>位址 </a:t>
            </a:r>
            <a:r>
              <a:rPr lang="en-US" altLang="zh-TW" sz="1600">
                <a:solidFill>
                  <a:srgbClr val="000000"/>
                </a:solidFill>
              </a:rPr>
              <a:t>(</a:t>
            </a:r>
            <a:r>
              <a:rPr lang="zh-TW" altLang="en-US" sz="1600">
                <a:solidFill>
                  <a:srgbClr val="000000"/>
                </a:solidFill>
              </a:rPr>
              <a:t>即 </a:t>
            </a:r>
            <a:r>
              <a:rPr lang="en-US" altLang="zh-TW" sz="1600">
                <a:solidFill>
                  <a:srgbClr val="000000"/>
                </a:solidFill>
              </a:rPr>
              <a:t>192.168.200.1)</a:t>
            </a:r>
            <a:r>
              <a:rPr lang="zh-TW" altLang="en-US" sz="1600">
                <a:solidFill>
                  <a:srgbClr val="000000"/>
                </a:solidFill>
              </a:rPr>
              <a:t>，然後 </a:t>
            </a:r>
            <a:r>
              <a:rPr lang="en-US" altLang="zh-TW" sz="1600" b="1">
                <a:solidFill>
                  <a:srgbClr val="000000"/>
                </a:solidFill>
              </a:rPr>
              <a:t>Enable</a:t>
            </a:r>
            <a:r>
              <a:rPr lang="zh-TW" altLang="en-US" sz="1600">
                <a:solidFill>
                  <a:srgbClr val="000000"/>
                </a:solidFill>
              </a:rPr>
              <a:t> 和 </a:t>
            </a:r>
            <a:r>
              <a:rPr lang="en-US" altLang="zh-TW" sz="1600" b="1">
                <a:solidFill>
                  <a:srgbClr val="000000"/>
                </a:solidFill>
              </a:rPr>
              <a:t>Apply</a:t>
            </a:r>
            <a:r>
              <a:rPr lang="zh-TW" altLang="en-US" sz="1600">
                <a:solidFill>
                  <a:srgbClr val="000000"/>
                </a:solidFill>
              </a:rPr>
              <a:t>。 </a:t>
            </a:r>
          </a:p>
          <a:p>
            <a:pPr marL="342892" indent="-342892" algn="l">
              <a:buFont typeface="+mj-lt"/>
              <a:buAutoNum type="arabicPeriod" startAt="3"/>
            </a:pPr>
            <a:endParaRPr lang="en-US" sz="1600">
              <a:solidFill>
                <a:srgbClr val="000000"/>
              </a:solidFill>
            </a:endParaRPr>
          </a:p>
          <a:p>
            <a:pPr marL="0" indent="0" algn="l"/>
            <a:endParaRPr lang="en-US" sz="1600">
              <a:solidFill>
                <a:srgbClr val="000000"/>
              </a:solidFill>
            </a:endParaRPr>
          </a:p>
        </p:txBody>
      </p:sp>
      <p:pic>
        <p:nvPicPr>
          <p:cNvPr id="6" name="Picture 5">
            <a:extLst>
              <a:ext uri="{FF2B5EF4-FFF2-40B4-BE49-F238E27FC236}">
                <a16:creationId xmlns:a16="http://schemas.microsoft.com/office/drawing/2014/main" id="{D3737EAF-CF1E-495D-9010-27E5B67FC1F3}"/>
              </a:ext>
            </a:extLst>
          </p:cNvPr>
          <p:cNvPicPr>
            <a:picLocks noChangeAspect="1"/>
          </p:cNvPicPr>
          <p:nvPr/>
        </p:nvPicPr>
        <p:blipFill>
          <a:blip r:embed="rId3"/>
          <a:stretch>
            <a:fillRect/>
          </a:stretch>
        </p:blipFill>
        <p:spPr>
          <a:xfrm>
            <a:off x="4524508" y="1574791"/>
            <a:ext cx="4496063" cy="861013"/>
          </a:xfrm>
          <a:prstGeom prst="rect">
            <a:avLst/>
          </a:prstGeom>
        </p:spPr>
      </p:pic>
      <p:pic>
        <p:nvPicPr>
          <p:cNvPr id="7" name="Picture 6">
            <a:extLst>
              <a:ext uri="{FF2B5EF4-FFF2-40B4-BE49-F238E27FC236}">
                <a16:creationId xmlns:a16="http://schemas.microsoft.com/office/drawing/2014/main" id="{82F40A30-1D8D-4276-928F-AC0BFC672692}"/>
              </a:ext>
            </a:extLst>
          </p:cNvPr>
          <p:cNvPicPr>
            <a:picLocks noChangeAspect="1"/>
          </p:cNvPicPr>
          <p:nvPr/>
        </p:nvPicPr>
        <p:blipFill>
          <a:blip r:embed="rId4"/>
          <a:stretch>
            <a:fillRect/>
          </a:stretch>
        </p:blipFill>
        <p:spPr>
          <a:xfrm>
            <a:off x="4524505" y="2886179"/>
            <a:ext cx="4496064" cy="1609635"/>
          </a:xfrm>
          <a:prstGeom prst="rect">
            <a:avLst/>
          </a:prstGeom>
        </p:spPr>
      </p:pic>
      <p:sp>
        <p:nvSpPr>
          <p:cNvPr id="2" name="投影片編號版面配置區 1"/>
          <p:cNvSpPr>
            <a:spLocks noGrp="1"/>
          </p:cNvSpPr>
          <p:nvPr>
            <p:ph type="sldNum" sz="quarter" idx="12"/>
          </p:nvPr>
        </p:nvSpPr>
        <p:spPr/>
        <p:txBody>
          <a:bodyPr/>
          <a:lstStyle/>
          <a:p>
            <a:fld id="{4FAB73BC-B049-4115-A692-8D63A059BFB8}" type="slidenum">
              <a:rPr lang="en-US" smtClean="0"/>
              <a:t>906</a:t>
            </a:fld>
            <a:endParaRPr lang="en-US"/>
          </a:p>
        </p:txBody>
      </p:sp>
    </p:spTree>
    <p:extLst>
      <p:ext uri="{BB962C8B-B14F-4D97-AF65-F5344CB8AC3E}">
        <p14:creationId xmlns:p14="http://schemas.microsoft.com/office/powerpoint/2010/main" val="56242665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907.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noAutofit/>
          </a:bodyPr>
          <a:lstStyle/>
          <a:p>
            <a:pPr marL="169859" indent="-169859">
              <a:spcAft>
                <a:spcPts val="600"/>
              </a:spcAft>
              <a:buFont typeface="Wingdings" panose="05000000000000000000" pitchFamily="2" charset="2"/>
            </a:pPr>
            <a:r>
              <a:rPr lang="en-US" altLang="zh-TW" sz="2700"/>
              <a:t>30.3</a:t>
            </a:r>
            <a:r>
              <a:rPr lang="zh-TW" altLang="en-US" sz="2700" smtClean="0"/>
              <a:t>在 </a:t>
            </a:r>
            <a:r>
              <a:rPr lang="en-US" altLang="zh-TW" sz="2700"/>
              <a:t>WLC </a:t>
            </a:r>
            <a:r>
              <a:rPr lang="zh-TW" altLang="en-US" sz="2700"/>
              <a:t>上設定 </a:t>
            </a:r>
            <a:r>
              <a:rPr lang="en-US" altLang="zh-TW" sz="2700"/>
              <a:t>WPA2 </a:t>
            </a:r>
            <a:r>
              <a:rPr lang="zh-TW" altLang="en-US" sz="2700"/>
              <a:t>企業 </a:t>
            </a:r>
            <a:r>
              <a:rPr lang="en-US" altLang="zh-TW" sz="2700"/>
              <a:t>WLAN</a:t>
            </a:r>
            <a:br>
              <a:rPr lang="en-US" sz="2700"/>
            </a:br>
            <a:r>
              <a:rPr lang="zh-TW" altLang="en-US" sz="2700"/>
              <a:t>設定 </a:t>
            </a:r>
            <a:r>
              <a:rPr lang="en-US" altLang="zh-TW" sz="2700"/>
              <a:t>DHCP </a:t>
            </a:r>
            <a:r>
              <a:rPr lang="zh-TW" altLang="en-US" sz="2700"/>
              <a:t>領域 </a:t>
            </a:r>
            <a:r>
              <a:rPr lang="en-US" altLang="zh-TW" sz="2700"/>
              <a:t>(</a:t>
            </a:r>
            <a:r>
              <a:rPr lang="zh-TW" altLang="en-US" sz="2700"/>
              <a:t>續</a:t>
            </a:r>
            <a:r>
              <a:rPr lang="en-US" altLang="zh-TW" sz="2700"/>
              <a:t>)</a:t>
            </a:r>
          </a:p>
        </p:txBody>
      </p:sp>
      <p:sp>
        <p:nvSpPr>
          <p:cNvPr id="4" name="Content Placeholder 3">
            <a:extLst>
              <a:ext uri="{FF2B5EF4-FFF2-40B4-BE49-F238E27FC236}">
                <a16:creationId xmlns:a16="http://schemas.microsoft.com/office/drawing/2014/main" id="{6B6C266B-A7D7-4FC0-9C8A-A8DACFE6DFC9}"/>
              </a:ext>
            </a:extLst>
          </p:cNvPr>
          <p:cNvSpPr>
            <a:spLocks noGrp="1"/>
          </p:cNvSpPr>
          <p:nvPr>
            <p:ph idx="1"/>
          </p:nvPr>
        </p:nvSpPr>
        <p:spPr>
          <a:xfrm>
            <a:off x="474663" y="1589088"/>
            <a:ext cx="3939682" cy="3392422"/>
          </a:xfrm>
        </p:spPr>
        <p:txBody>
          <a:bodyPr/>
          <a:lstStyle/>
          <a:p>
            <a:pPr marL="342892" indent="-342892" algn="l">
              <a:buFont typeface="+mj-lt"/>
              <a:buAutoNum type="arabicPeriod" startAt="5"/>
            </a:pPr>
            <a:r>
              <a:rPr lang="zh-TW" altLang="en-US" sz="1600" b="1">
                <a:solidFill>
                  <a:srgbClr val="000000"/>
                </a:solidFill>
              </a:rPr>
              <a:t>確認啟用 </a:t>
            </a:r>
            <a:r>
              <a:rPr lang="en-US" altLang="zh-TW" sz="1600" b="1">
                <a:solidFill>
                  <a:srgbClr val="000000"/>
                </a:solidFill>
              </a:rPr>
              <a:t>DHCP </a:t>
            </a:r>
            <a:r>
              <a:rPr lang="zh-TW" altLang="en-US" sz="1600" b="1">
                <a:solidFill>
                  <a:srgbClr val="000000"/>
                </a:solidFill>
              </a:rPr>
              <a:t>領域： </a:t>
            </a:r>
            <a:r>
              <a:rPr lang="zh-TW" altLang="en-US" sz="1600">
                <a:solidFill>
                  <a:srgbClr val="000000"/>
                </a:solidFill>
              </a:rPr>
              <a:t>網路管理員會返回 </a:t>
            </a:r>
            <a:r>
              <a:rPr lang="en-US" altLang="zh-TW" sz="1600" b="1">
                <a:solidFill>
                  <a:srgbClr val="000000"/>
                </a:solidFill>
              </a:rPr>
              <a:t>DHCP Scopes</a:t>
            </a:r>
            <a:r>
              <a:rPr lang="zh-TW" altLang="en-US" sz="1600">
                <a:solidFill>
                  <a:srgbClr val="000000"/>
                </a:solidFill>
              </a:rPr>
              <a:t> 頁面，並且可以驗證領域是否準備好設定給新的 </a:t>
            </a:r>
            <a:r>
              <a:rPr lang="en-US" altLang="zh-TW" sz="1600">
                <a:solidFill>
                  <a:srgbClr val="000000"/>
                </a:solidFill>
              </a:rPr>
              <a:t>WLAN</a:t>
            </a:r>
            <a:r>
              <a:rPr lang="zh-TW" altLang="en-US" sz="1600">
                <a:solidFill>
                  <a:srgbClr val="000000"/>
                </a:solidFill>
              </a:rPr>
              <a:t>。 </a:t>
            </a:r>
          </a:p>
          <a:p>
            <a:pPr marL="0" indent="0" algn="l"/>
            <a:endParaRPr lang="en-US" sz="1600">
              <a:solidFill>
                <a:srgbClr val="000000"/>
              </a:solidFill>
            </a:endParaRPr>
          </a:p>
        </p:txBody>
      </p:sp>
      <p:pic>
        <p:nvPicPr>
          <p:cNvPr id="7" name="Picture 6">
            <a:extLst>
              <a:ext uri="{FF2B5EF4-FFF2-40B4-BE49-F238E27FC236}">
                <a16:creationId xmlns:a16="http://schemas.microsoft.com/office/drawing/2014/main" id="{37DAEC89-0E2A-4EAA-85E1-769AC98C2933}"/>
              </a:ext>
            </a:extLst>
          </p:cNvPr>
          <p:cNvPicPr>
            <a:picLocks noChangeAspect="1"/>
          </p:cNvPicPr>
          <p:nvPr/>
        </p:nvPicPr>
        <p:blipFill>
          <a:blip r:embed="rId3"/>
          <a:stretch>
            <a:fillRect/>
          </a:stretch>
        </p:blipFill>
        <p:spPr>
          <a:xfrm>
            <a:off x="4531192" y="1575373"/>
            <a:ext cx="4483340" cy="1323513"/>
          </a:xfrm>
          <a:prstGeom prst="rect">
            <a:avLst/>
          </a:prstGeom>
        </p:spPr>
      </p:pic>
      <p:sp>
        <p:nvSpPr>
          <p:cNvPr id="2" name="投影片編號版面配置區 1"/>
          <p:cNvSpPr>
            <a:spLocks noGrp="1"/>
          </p:cNvSpPr>
          <p:nvPr>
            <p:ph type="sldNum" sz="quarter" idx="12"/>
          </p:nvPr>
        </p:nvSpPr>
        <p:spPr/>
        <p:txBody>
          <a:bodyPr/>
          <a:lstStyle/>
          <a:p>
            <a:fld id="{4FAB73BC-B049-4115-A692-8D63A059BFB8}" type="slidenum">
              <a:rPr lang="en-US" smtClean="0"/>
              <a:t>907</a:t>
            </a:fld>
            <a:endParaRPr lang="en-US"/>
          </a:p>
        </p:txBody>
      </p:sp>
    </p:spTree>
    <p:extLst>
      <p:ext uri="{BB962C8B-B14F-4D97-AF65-F5344CB8AC3E}">
        <p14:creationId xmlns:p14="http://schemas.microsoft.com/office/powerpoint/2010/main" val="419371071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908.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noAutofit/>
          </a:bodyPr>
          <a:lstStyle/>
          <a:p>
            <a:pPr marL="169859" indent="-169859">
              <a:spcAft>
                <a:spcPts val="600"/>
              </a:spcAft>
              <a:buFont typeface="Wingdings" panose="05000000000000000000" pitchFamily="2" charset="2"/>
            </a:pPr>
            <a:r>
              <a:rPr lang="en-US" altLang="zh-TW" sz="2700"/>
              <a:t>30.3</a:t>
            </a:r>
            <a:r>
              <a:rPr lang="zh-TW" altLang="en-US" sz="2700" smtClean="0"/>
              <a:t>在 </a:t>
            </a:r>
            <a:r>
              <a:rPr lang="en-US" altLang="zh-TW" sz="2700"/>
              <a:t>WLC </a:t>
            </a:r>
            <a:r>
              <a:rPr lang="zh-TW" altLang="en-US" sz="2700"/>
              <a:t>上設定 </a:t>
            </a:r>
            <a:r>
              <a:rPr lang="en-US" altLang="zh-TW" sz="2700"/>
              <a:t>WPA2 </a:t>
            </a:r>
            <a:r>
              <a:rPr lang="zh-TW" altLang="en-US" sz="2700"/>
              <a:t>企業 </a:t>
            </a:r>
            <a:r>
              <a:rPr lang="en-US" altLang="zh-TW" sz="2700"/>
              <a:t>WLAN</a:t>
            </a:r>
            <a:br>
              <a:rPr lang="en-US" sz="2700"/>
            </a:br>
            <a:r>
              <a:rPr lang="zh-TW" altLang="en-US" sz="2700"/>
              <a:t>設定 </a:t>
            </a:r>
            <a:r>
              <a:rPr lang="en-US" altLang="zh-TW" sz="2700"/>
              <a:t>WPA2 </a:t>
            </a:r>
            <a:r>
              <a:rPr lang="zh-TW" altLang="en-US" sz="2700"/>
              <a:t>企業 </a:t>
            </a:r>
            <a:r>
              <a:rPr lang="en-US" altLang="zh-TW" sz="2700"/>
              <a:t>WLAN</a:t>
            </a:r>
          </a:p>
        </p:txBody>
      </p:sp>
      <p:sp>
        <p:nvSpPr>
          <p:cNvPr id="5" name="Content Placeholder 4">
            <a:extLst>
              <a:ext uri="{FF2B5EF4-FFF2-40B4-BE49-F238E27FC236}">
                <a16:creationId xmlns:a16="http://schemas.microsoft.com/office/drawing/2014/main" id="{CB74077E-84FF-4B2F-948F-9A796DD53A24}"/>
              </a:ext>
            </a:extLst>
          </p:cNvPr>
          <p:cNvSpPr>
            <a:spLocks noGrp="1"/>
          </p:cNvSpPr>
          <p:nvPr>
            <p:ph idx="1"/>
          </p:nvPr>
        </p:nvSpPr>
        <p:spPr>
          <a:xfrm>
            <a:off x="474662" y="1589088"/>
            <a:ext cx="8280057" cy="3689897"/>
          </a:xfrm>
        </p:spPr>
        <p:txBody>
          <a:bodyPr/>
          <a:lstStyle/>
          <a:p>
            <a:pPr marL="0" indent="0" algn="l"/>
            <a:r>
              <a:rPr lang="zh-TW" altLang="en-US" sz="1600">
                <a:solidFill>
                  <a:srgbClr val="000000"/>
                </a:solidFill>
              </a:rPr>
              <a:t>預設情況下，</a:t>
            </a:r>
            <a:r>
              <a:rPr lang="en-US" altLang="zh-TW" sz="1600">
                <a:solidFill>
                  <a:srgbClr val="000000"/>
                </a:solidFill>
              </a:rPr>
              <a:t>WLC </a:t>
            </a:r>
            <a:r>
              <a:rPr lang="zh-TW" altLang="en-US" sz="1600">
                <a:solidFill>
                  <a:srgbClr val="000000"/>
                </a:solidFill>
              </a:rPr>
              <a:t>上所有新建立的 </a:t>
            </a:r>
            <a:r>
              <a:rPr lang="en-US" altLang="zh-TW" sz="1600">
                <a:solidFill>
                  <a:srgbClr val="000000"/>
                </a:solidFill>
              </a:rPr>
              <a:t>WLAN </a:t>
            </a:r>
            <a:r>
              <a:rPr lang="zh-TW" altLang="en-US" sz="1600">
                <a:solidFill>
                  <a:srgbClr val="000000"/>
                </a:solidFill>
              </a:rPr>
              <a:t>將使用具有進階加密系統 </a:t>
            </a:r>
            <a:r>
              <a:rPr lang="en-US" altLang="zh-TW" sz="1600">
                <a:solidFill>
                  <a:srgbClr val="000000"/>
                </a:solidFill>
              </a:rPr>
              <a:t>(AES) </a:t>
            </a:r>
            <a:r>
              <a:rPr lang="zh-TW" altLang="en-US" sz="1600">
                <a:solidFill>
                  <a:srgbClr val="000000"/>
                </a:solidFill>
              </a:rPr>
              <a:t>的 </a:t>
            </a:r>
            <a:r>
              <a:rPr lang="en-US" altLang="zh-TW" sz="1600">
                <a:solidFill>
                  <a:srgbClr val="000000"/>
                </a:solidFill>
              </a:rPr>
              <a:t>WPA2</a:t>
            </a:r>
            <a:r>
              <a:rPr lang="zh-TW" altLang="en-US" sz="1600">
                <a:solidFill>
                  <a:srgbClr val="000000"/>
                </a:solidFill>
              </a:rPr>
              <a:t>。 </a:t>
            </a:r>
          </a:p>
          <a:p>
            <a:pPr marL="285743" indent="-285743" algn="l">
              <a:buFont typeface="Arial" panose="020b0604020202020204" pitchFamily="34" charset="0"/>
              <a:buChar char="•"/>
            </a:pPr>
            <a:r>
              <a:rPr lang="en-US" altLang="zh-TW" sz="1400">
                <a:solidFill>
                  <a:srgbClr val="000000"/>
                </a:solidFill>
              </a:rPr>
              <a:t>802.1X </a:t>
            </a:r>
            <a:r>
              <a:rPr lang="zh-TW" altLang="en-US" sz="1400">
                <a:solidFill>
                  <a:srgbClr val="000000"/>
                </a:solidFill>
              </a:rPr>
              <a:t>是用來與 </a:t>
            </a:r>
            <a:r>
              <a:rPr lang="en-US" altLang="zh-TW" sz="1400">
                <a:solidFill>
                  <a:srgbClr val="000000"/>
                </a:solidFill>
              </a:rPr>
              <a:t>RADIUS </a:t>
            </a:r>
            <a:r>
              <a:rPr lang="zh-TW" altLang="en-US" sz="1400">
                <a:solidFill>
                  <a:srgbClr val="000000"/>
                </a:solidFill>
              </a:rPr>
              <a:t>伺服器通訊的預設金鑰管理協定。</a:t>
            </a:r>
          </a:p>
          <a:p>
            <a:pPr marL="285743" indent="-285743" algn="l">
              <a:buFont typeface="Arial" panose="020b0604020202020204" pitchFamily="34" charset="0"/>
              <a:buChar char="•"/>
            </a:pPr>
            <a:r>
              <a:rPr lang="zh-TW" altLang="en-US" sz="1400">
                <a:solidFill>
                  <a:srgbClr val="000000"/>
                </a:solidFill>
              </a:rPr>
              <a:t>接下來，建立新的 </a:t>
            </a:r>
            <a:r>
              <a:rPr lang="en-US" altLang="zh-TW" sz="1400">
                <a:solidFill>
                  <a:srgbClr val="000000"/>
                </a:solidFill>
              </a:rPr>
              <a:t>WLAN </a:t>
            </a:r>
            <a:r>
              <a:rPr lang="zh-TW" altLang="en-US" sz="1400">
                <a:solidFill>
                  <a:srgbClr val="000000"/>
                </a:solidFill>
              </a:rPr>
              <a:t>以使用介面 </a:t>
            </a:r>
            <a:r>
              <a:rPr lang="en-US" altLang="zh-TW" sz="1400" b="1">
                <a:solidFill>
                  <a:srgbClr val="000000"/>
                </a:solidFill>
              </a:rPr>
              <a:t>vlan5</a:t>
            </a:r>
            <a:r>
              <a:rPr lang="zh-TW" altLang="en-US" sz="1400">
                <a:solidFill>
                  <a:srgbClr val="000000"/>
                </a:solidFill>
              </a:rPr>
              <a:t>。</a:t>
            </a:r>
          </a:p>
          <a:p>
            <a:pPr marL="0" indent="0" algn="l"/>
            <a:endParaRPr lang="en-US" sz="1600">
              <a:solidFill>
                <a:srgbClr val="000000"/>
              </a:solidFill>
            </a:endParaRPr>
          </a:p>
          <a:p>
            <a:pPr marL="0" indent="0" algn="l"/>
            <a:r>
              <a:rPr lang="zh-TW" altLang="en-US" sz="1600">
                <a:solidFill>
                  <a:srgbClr val="000000"/>
                </a:solidFill>
              </a:rPr>
              <a:t>在 </a:t>
            </a:r>
            <a:r>
              <a:rPr lang="en-US" altLang="zh-TW" sz="1600">
                <a:solidFill>
                  <a:srgbClr val="000000"/>
                </a:solidFill>
              </a:rPr>
              <a:t>WLC </a:t>
            </a:r>
            <a:r>
              <a:rPr lang="zh-TW" altLang="en-US" sz="1600">
                <a:solidFill>
                  <a:srgbClr val="000000"/>
                </a:solidFill>
              </a:rPr>
              <a:t>上設定新的 </a:t>
            </a:r>
            <a:r>
              <a:rPr lang="en-US" altLang="zh-TW" sz="1600">
                <a:solidFill>
                  <a:srgbClr val="000000"/>
                </a:solidFill>
              </a:rPr>
              <a:t>WLAN </a:t>
            </a:r>
            <a:r>
              <a:rPr lang="zh-TW" altLang="en-US" sz="1600">
                <a:solidFill>
                  <a:srgbClr val="000000"/>
                </a:solidFill>
              </a:rPr>
              <a:t>包括下列步驟：</a:t>
            </a:r>
          </a:p>
          <a:p>
            <a:pPr marL="415975" lvl="1" indent="-342892">
              <a:buFont typeface="+mj-lt"/>
              <a:buAutoNum type="arabicPeriod"/>
            </a:pPr>
            <a:r>
              <a:rPr lang="zh-TW">
                <a:solidFill>
                  <a:srgbClr val="000000"/>
                </a:solidFill>
              </a:rPr>
              <a:t>建立一個新的 WLAN。</a:t>
            </a:r>
          </a:p>
          <a:p>
            <a:pPr marL="415975" lvl="1" indent="-342892">
              <a:buFont typeface="+mj-lt"/>
              <a:buAutoNum type="arabicPeriod"/>
            </a:pPr>
            <a:r>
              <a:rPr lang="zh-TW">
                <a:solidFill>
                  <a:srgbClr val="000000"/>
                </a:solidFill>
              </a:rPr>
              <a:t>設定 WLAN 名稱和 SSID。</a:t>
            </a:r>
          </a:p>
          <a:p>
            <a:pPr marL="415975" lvl="1" indent="-342892">
              <a:buFont typeface="+mj-lt"/>
              <a:buAutoNum type="arabicPeriod"/>
            </a:pPr>
            <a:r>
              <a:rPr lang="zh-TW">
                <a:solidFill>
                  <a:srgbClr val="000000"/>
                </a:solidFill>
              </a:rPr>
              <a:t>啟用 VLAN 5 的 WLAN。</a:t>
            </a:r>
          </a:p>
          <a:p>
            <a:pPr marL="415975" lvl="1" indent="-342892">
              <a:buFont typeface="+mj-lt"/>
              <a:buAutoNum type="arabicPeriod"/>
            </a:pPr>
            <a:r>
              <a:rPr lang="zh-TW">
                <a:solidFill>
                  <a:srgbClr val="000000"/>
                </a:solidFill>
              </a:rPr>
              <a:t>驗證 AES 和 802.1X 的預設值。</a:t>
            </a:r>
          </a:p>
          <a:p>
            <a:pPr marL="415975" lvl="1" indent="-342892">
              <a:buFont typeface="+mj-lt"/>
              <a:buAutoNum type="arabicPeriod"/>
            </a:pPr>
            <a:r>
              <a:rPr lang="zh-TW">
                <a:solidFill>
                  <a:srgbClr val="000000"/>
                </a:solidFill>
              </a:rPr>
              <a:t>設定 WLAN 安全性以使用 RADIUS 伺服器。</a:t>
            </a:r>
          </a:p>
          <a:p>
            <a:pPr marL="415975" lvl="1" indent="-342892">
              <a:buFont typeface="+mj-lt"/>
              <a:buAutoNum type="arabicPeriod"/>
            </a:pPr>
            <a:r>
              <a:rPr lang="zh-TW">
                <a:solidFill>
                  <a:srgbClr val="000000"/>
                </a:solidFill>
              </a:rPr>
              <a:t>確認新的 WLAN 是否可用。</a:t>
            </a:r>
          </a:p>
          <a:p>
            <a:pPr marL="342892" indent="-342892" algn="l">
              <a:buFont typeface="Arial" panose="020b0604020202020204" pitchFamily="34" charset="0"/>
              <a:buChar char="•"/>
            </a:pPr>
            <a:endParaRPr lang="en-US" sz="1600">
              <a:solidFill>
                <a:srgbClr val="000000"/>
              </a:solidFill>
            </a:endParaRPr>
          </a:p>
        </p:txBody>
      </p:sp>
      <p:sp>
        <p:nvSpPr>
          <p:cNvPr id="2" name="投影片編號版面配置區 1"/>
          <p:cNvSpPr>
            <a:spLocks noGrp="1"/>
          </p:cNvSpPr>
          <p:nvPr>
            <p:ph type="sldNum" sz="quarter" idx="12"/>
          </p:nvPr>
        </p:nvSpPr>
        <p:spPr/>
        <p:txBody>
          <a:bodyPr/>
          <a:lstStyle/>
          <a:p>
            <a:fld id="{4FAB73BC-B049-4115-A692-8D63A059BFB8}" type="slidenum">
              <a:rPr lang="en-US" smtClean="0"/>
              <a:t>908</a:t>
            </a:fld>
            <a:endParaRPr lang="en-US"/>
          </a:p>
        </p:txBody>
      </p:sp>
    </p:spTree>
    <p:extLst>
      <p:ext uri="{BB962C8B-B14F-4D97-AF65-F5344CB8AC3E}">
        <p14:creationId xmlns:p14="http://schemas.microsoft.com/office/powerpoint/2010/main" val="49306162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909.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noAutofit/>
          </a:bodyPr>
          <a:lstStyle/>
          <a:p>
            <a:pPr marL="169859" indent="-169859">
              <a:spcAft>
                <a:spcPts val="600"/>
              </a:spcAft>
              <a:buFont typeface="Wingdings" panose="05000000000000000000" pitchFamily="2" charset="2"/>
            </a:pPr>
            <a:r>
              <a:rPr lang="en-US" altLang="zh-TW" sz="2700"/>
              <a:t>30.3</a:t>
            </a:r>
            <a:r>
              <a:rPr lang="zh-TW" altLang="en-US" sz="2700" smtClean="0"/>
              <a:t>在 </a:t>
            </a:r>
            <a:r>
              <a:rPr lang="en-US" altLang="zh-TW" sz="2700"/>
              <a:t>WLC </a:t>
            </a:r>
            <a:r>
              <a:rPr lang="zh-TW" altLang="en-US" sz="2700"/>
              <a:t>上設定 </a:t>
            </a:r>
            <a:r>
              <a:rPr lang="en-US" altLang="zh-TW" sz="2700"/>
              <a:t>WPA2 </a:t>
            </a:r>
            <a:r>
              <a:rPr lang="zh-TW" altLang="en-US" sz="2700"/>
              <a:t>企業 </a:t>
            </a:r>
            <a:r>
              <a:rPr lang="en-US" altLang="zh-TW" sz="2700"/>
              <a:t>WLAN</a:t>
            </a:r>
            <a:br>
              <a:rPr lang="en-US" sz="2700"/>
            </a:br>
            <a:r>
              <a:rPr lang="zh-TW" altLang="en-US" sz="2700"/>
              <a:t>設定 </a:t>
            </a:r>
            <a:r>
              <a:rPr lang="en-US" altLang="zh-TW" sz="2700"/>
              <a:t>WPA2 </a:t>
            </a:r>
            <a:r>
              <a:rPr lang="zh-TW" altLang="en-US" sz="2700"/>
              <a:t>企業 </a:t>
            </a:r>
            <a:r>
              <a:rPr lang="en-US" altLang="zh-TW" sz="2700"/>
              <a:t>WLAN(</a:t>
            </a:r>
            <a:r>
              <a:rPr lang="zh-TW" altLang="en-US" sz="2700"/>
              <a:t>續</a:t>
            </a:r>
            <a:r>
              <a:rPr lang="en-US" altLang="zh-TW" sz="2700"/>
              <a:t>)</a:t>
            </a:r>
          </a:p>
        </p:txBody>
      </p:sp>
      <p:sp>
        <p:nvSpPr>
          <p:cNvPr id="4" name="Content Placeholder 3">
            <a:extLst>
              <a:ext uri="{FF2B5EF4-FFF2-40B4-BE49-F238E27FC236}">
                <a16:creationId xmlns:a16="http://schemas.microsoft.com/office/drawing/2014/main" id="{70BEA8AE-CDE1-48E3-876B-105EFD8ED2E4}"/>
              </a:ext>
            </a:extLst>
          </p:cNvPr>
          <p:cNvSpPr>
            <a:spLocks noGrp="1"/>
          </p:cNvSpPr>
          <p:nvPr>
            <p:ph idx="1"/>
          </p:nvPr>
        </p:nvSpPr>
        <p:spPr>
          <a:xfrm>
            <a:off x="474663" y="1589087"/>
            <a:ext cx="4056529" cy="1801296"/>
          </a:xfrm>
        </p:spPr>
        <p:txBody>
          <a:bodyPr/>
          <a:lstStyle/>
          <a:p>
            <a:pPr marL="342892" indent="-342892" algn="l">
              <a:buFont typeface="+mj-lt"/>
              <a:buAutoNum type="arabicPeriod"/>
            </a:pPr>
            <a:r>
              <a:rPr lang="zh-TW" altLang="en-US" sz="1600" b="1">
                <a:solidFill>
                  <a:srgbClr val="000000"/>
                </a:solidFill>
              </a:rPr>
              <a:t>建立一個新的 </a:t>
            </a:r>
            <a:r>
              <a:rPr lang="en-US" altLang="zh-TW" sz="1600" b="1">
                <a:solidFill>
                  <a:srgbClr val="000000"/>
                </a:solidFill>
              </a:rPr>
              <a:t>WLAN</a:t>
            </a:r>
            <a:r>
              <a:rPr lang="zh-TW" altLang="en-US" sz="1600" b="1">
                <a:solidFill>
                  <a:srgbClr val="000000"/>
                </a:solidFill>
              </a:rPr>
              <a:t>： </a:t>
            </a:r>
            <a:r>
              <a:rPr lang="zh-TW" altLang="en-US" sz="1600">
                <a:solidFill>
                  <a:srgbClr val="000000"/>
                </a:solidFill>
              </a:rPr>
              <a:t>點擊 </a:t>
            </a:r>
            <a:r>
              <a:rPr lang="en-US" altLang="zh-TW" sz="1600" b="1">
                <a:solidFill>
                  <a:srgbClr val="000000"/>
                </a:solidFill>
              </a:rPr>
              <a:t>WLANs</a:t>
            </a:r>
            <a:r>
              <a:rPr lang="zh-TW" altLang="en-US" sz="1600">
                <a:solidFill>
                  <a:srgbClr val="000000"/>
                </a:solidFill>
              </a:rPr>
              <a:t> 頁籤，然後 </a:t>
            </a:r>
            <a:r>
              <a:rPr lang="en-US" altLang="zh-TW" sz="1600" b="1">
                <a:solidFill>
                  <a:srgbClr val="000000"/>
                </a:solidFill>
              </a:rPr>
              <a:t>Go</a:t>
            </a:r>
            <a:r>
              <a:rPr lang="zh-TW" altLang="en-US" sz="1600">
                <a:solidFill>
                  <a:srgbClr val="000000"/>
                </a:solidFill>
              </a:rPr>
              <a:t> 來建立一個新的 </a:t>
            </a:r>
            <a:r>
              <a:rPr lang="en-US" altLang="zh-TW" sz="1600">
                <a:solidFill>
                  <a:srgbClr val="000000"/>
                </a:solidFill>
              </a:rPr>
              <a:t>WLAN</a:t>
            </a:r>
            <a:r>
              <a:rPr lang="zh-TW" altLang="en-US" sz="1600">
                <a:solidFill>
                  <a:srgbClr val="000000"/>
                </a:solidFill>
              </a:rPr>
              <a:t>。 </a:t>
            </a:r>
          </a:p>
          <a:p>
            <a:pPr marL="342892" indent="-342892" algn="l">
              <a:buFont typeface="+mj-lt"/>
              <a:buAutoNum type="arabicPeriod"/>
            </a:pPr>
            <a:endParaRPr lang="en-US" sz="1600">
              <a:solidFill>
                <a:srgbClr val="000000"/>
              </a:solidFill>
            </a:endParaRPr>
          </a:p>
          <a:p>
            <a:pPr marL="342892" indent="-342892" algn="l">
              <a:buFont typeface="+mj-lt"/>
              <a:buAutoNum type="arabicPeriod"/>
            </a:pPr>
            <a:endParaRPr lang="en-US" sz="1600">
              <a:solidFill>
                <a:srgbClr val="000000"/>
              </a:solidFill>
            </a:endParaRPr>
          </a:p>
          <a:p>
            <a:pPr marL="342892" indent="-342892" algn="l">
              <a:buFont typeface="+mj-lt"/>
              <a:buAutoNum type="arabicPeriod"/>
            </a:pPr>
            <a:endParaRPr lang="en-US" sz="1600">
              <a:solidFill>
                <a:srgbClr val="000000"/>
              </a:solidFill>
            </a:endParaRPr>
          </a:p>
          <a:p>
            <a:pPr marL="342892" indent="-342892" algn="l">
              <a:buFont typeface="+mj-lt"/>
              <a:buAutoNum type="arabicPeriod"/>
            </a:pPr>
            <a:r>
              <a:rPr lang="zh-TW" altLang="en-US" sz="1600" b="1">
                <a:solidFill>
                  <a:srgbClr val="000000"/>
                </a:solidFill>
              </a:rPr>
              <a:t>設定 </a:t>
            </a:r>
            <a:r>
              <a:rPr lang="en-US" altLang="zh-TW" sz="1600" b="1">
                <a:solidFill>
                  <a:srgbClr val="000000"/>
                </a:solidFill>
              </a:rPr>
              <a:t>WLAN </a:t>
            </a:r>
            <a:r>
              <a:rPr lang="zh-TW" altLang="en-US" sz="1600" b="1">
                <a:solidFill>
                  <a:srgbClr val="000000"/>
                </a:solidFill>
              </a:rPr>
              <a:t>名稱和 </a:t>
            </a:r>
            <a:r>
              <a:rPr lang="en-US" altLang="zh-TW" sz="1600" b="1">
                <a:solidFill>
                  <a:srgbClr val="000000"/>
                </a:solidFill>
              </a:rPr>
              <a:t>SSID</a:t>
            </a:r>
            <a:r>
              <a:rPr lang="zh-TW" altLang="en-US" sz="1600" b="1">
                <a:solidFill>
                  <a:srgbClr val="000000"/>
                </a:solidFill>
              </a:rPr>
              <a:t>： </a:t>
            </a:r>
            <a:r>
              <a:rPr lang="zh-TW" altLang="en-US" sz="1600">
                <a:solidFill>
                  <a:srgbClr val="000000"/>
                </a:solidFill>
              </a:rPr>
              <a:t>輸入設定檔名稱和 </a:t>
            </a:r>
            <a:r>
              <a:rPr lang="en-US" altLang="zh-TW" sz="1600">
                <a:solidFill>
                  <a:srgbClr val="000000"/>
                </a:solidFill>
              </a:rPr>
              <a:t>SSID</a:t>
            </a:r>
            <a:r>
              <a:rPr lang="zh-TW" altLang="en-US" sz="1600">
                <a:solidFill>
                  <a:srgbClr val="000000"/>
                </a:solidFill>
              </a:rPr>
              <a:t>，選擇 </a:t>
            </a:r>
            <a:r>
              <a:rPr lang="en-US" altLang="zh-TW" sz="1600" b="1">
                <a:solidFill>
                  <a:srgbClr val="000000"/>
                </a:solidFill>
              </a:rPr>
              <a:t>5</a:t>
            </a:r>
            <a:r>
              <a:rPr lang="zh-TW" altLang="en-US" sz="1600">
                <a:solidFill>
                  <a:srgbClr val="000000"/>
                </a:solidFill>
              </a:rPr>
              <a:t> 的 </a:t>
            </a:r>
            <a:r>
              <a:rPr lang="en-US" altLang="zh-TW" sz="1600">
                <a:solidFill>
                  <a:srgbClr val="000000"/>
                </a:solidFill>
              </a:rPr>
              <a:t>ID</a:t>
            </a:r>
            <a:r>
              <a:rPr lang="zh-TW" altLang="en-US" sz="1600">
                <a:solidFill>
                  <a:srgbClr val="000000"/>
                </a:solidFill>
              </a:rPr>
              <a:t>，然後按一下 </a:t>
            </a:r>
            <a:r>
              <a:rPr lang="zh-TW" altLang="en-US" sz="1600" b="1">
                <a:solidFill>
                  <a:srgbClr val="000000"/>
                </a:solidFill>
              </a:rPr>
              <a:t>“</a:t>
            </a:r>
            <a:r>
              <a:rPr lang="en-US" altLang="zh-TW" sz="1600" b="1">
                <a:solidFill>
                  <a:srgbClr val="000000"/>
                </a:solidFill>
              </a:rPr>
              <a:t>Apply”</a:t>
            </a:r>
            <a:r>
              <a:rPr lang="zh-TW" altLang="en-US" sz="1600">
                <a:solidFill>
                  <a:srgbClr val="000000"/>
                </a:solidFill>
              </a:rPr>
              <a:t> 以建立新的 </a:t>
            </a:r>
            <a:r>
              <a:rPr lang="en-US" altLang="zh-TW" sz="1600">
                <a:solidFill>
                  <a:srgbClr val="000000"/>
                </a:solidFill>
              </a:rPr>
              <a:t>WLAN</a:t>
            </a:r>
            <a:r>
              <a:rPr lang="zh-TW" altLang="en-US" sz="1600">
                <a:solidFill>
                  <a:srgbClr val="000000"/>
                </a:solidFill>
              </a:rPr>
              <a:t>。 </a:t>
            </a:r>
          </a:p>
          <a:p>
            <a:pPr marL="342892" indent="-342892" algn="l">
              <a:buFont typeface="+mj-lt"/>
              <a:buAutoNum type="arabicPeriod"/>
            </a:pPr>
            <a:endParaRPr lang="en-US" sz="1600">
              <a:solidFill>
                <a:srgbClr val="000000"/>
              </a:solidFill>
            </a:endParaRPr>
          </a:p>
          <a:p>
            <a:pPr marL="342892" indent="-342892" algn="l">
              <a:buFont typeface="+mj-lt"/>
              <a:buAutoNum type="arabicPeriod"/>
            </a:pPr>
            <a:endParaRPr lang="en-US" sz="1600">
              <a:solidFill>
                <a:srgbClr val="000000"/>
              </a:solidFill>
            </a:endParaRPr>
          </a:p>
          <a:p>
            <a:pPr marL="342892" indent="-342892" algn="l">
              <a:buFont typeface="+mj-lt"/>
              <a:buAutoNum type="arabicPeriod"/>
            </a:pPr>
            <a:endParaRPr lang="en-US" sz="1600">
              <a:solidFill>
                <a:srgbClr val="000000"/>
              </a:solidFill>
            </a:endParaRPr>
          </a:p>
          <a:p>
            <a:pPr marL="342892" indent="-342892" algn="l">
              <a:buFont typeface="+mj-lt"/>
              <a:buAutoNum type="arabicPeriod"/>
            </a:pPr>
            <a:endParaRPr lang="en-US" sz="1600">
              <a:solidFill>
                <a:srgbClr val="000000"/>
              </a:solidFill>
            </a:endParaRPr>
          </a:p>
          <a:p>
            <a:pPr marL="342892" indent="-342892" algn="l">
              <a:buFont typeface="+mj-lt"/>
              <a:buAutoNum type="arabicPeriod"/>
            </a:pPr>
            <a:endParaRPr lang="en-US" sz="1600">
              <a:solidFill>
                <a:srgbClr val="000000"/>
              </a:solidFill>
            </a:endParaRPr>
          </a:p>
          <a:p>
            <a:pPr marL="0" indent="0" algn="l"/>
            <a:endParaRPr lang="en-US" sz="1600">
              <a:solidFill>
                <a:srgbClr val="000000"/>
              </a:solidFill>
            </a:endParaRPr>
          </a:p>
        </p:txBody>
      </p:sp>
      <p:pic>
        <p:nvPicPr>
          <p:cNvPr id="5" name="Picture 4">
            <a:extLst>
              <a:ext uri="{FF2B5EF4-FFF2-40B4-BE49-F238E27FC236}">
                <a16:creationId xmlns:a16="http://schemas.microsoft.com/office/drawing/2014/main" id="{69D07D63-80EC-47FD-A4EB-9542EFFF7445}"/>
              </a:ext>
            </a:extLst>
          </p:cNvPr>
          <p:cNvPicPr>
            <a:picLocks noChangeAspect="1"/>
          </p:cNvPicPr>
          <p:nvPr/>
        </p:nvPicPr>
        <p:blipFill>
          <a:blip r:embed="rId3"/>
          <a:stretch>
            <a:fillRect/>
          </a:stretch>
        </p:blipFill>
        <p:spPr>
          <a:xfrm>
            <a:off x="4531192" y="1575373"/>
            <a:ext cx="4558429" cy="1096889"/>
          </a:xfrm>
          <a:prstGeom prst="rect">
            <a:avLst/>
          </a:prstGeom>
        </p:spPr>
      </p:pic>
      <p:pic>
        <p:nvPicPr>
          <p:cNvPr id="7" name="Picture 6">
            <a:extLst>
              <a:ext uri="{FF2B5EF4-FFF2-40B4-BE49-F238E27FC236}">
                <a16:creationId xmlns:a16="http://schemas.microsoft.com/office/drawing/2014/main" id="{2088388C-4009-4727-B175-D1B1B22DE8E7}"/>
              </a:ext>
            </a:extLst>
          </p:cNvPr>
          <p:cNvPicPr>
            <a:picLocks noChangeAspect="1"/>
          </p:cNvPicPr>
          <p:nvPr/>
        </p:nvPicPr>
        <p:blipFill>
          <a:blip r:embed="rId4"/>
          <a:stretch>
            <a:fillRect/>
          </a:stretch>
        </p:blipFill>
        <p:spPr>
          <a:xfrm>
            <a:off x="4587587" y="3265259"/>
            <a:ext cx="4531189" cy="1066809"/>
          </a:xfrm>
          <a:prstGeom prst="rect">
            <a:avLst/>
          </a:prstGeom>
        </p:spPr>
      </p:pic>
      <p:sp>
        <p:nvSpPr>
          <p:cNvPr id="2" name="投影片編號版面配置區 1"/>
          <p:cNvSpPr>
            <a:spLocks noGrp="1"/>
          </p:cNvSpPr>
          <p:nvPr>
            <p:ph type="sldNum" sz="quarter" idx="12"/>
          </p:nvPr>
        </p:nvSpPr>
        <p:spPr/>
        <p:txBody>
          <a:bodyPr/>
          <a:lstStyle/>
          <a:p>
            <a:fld id="{4FAB73BC-B049-4115-A692-8D63A059BFB8}" type="slidenum">
              <a:rPr lang="en-US" smtClean="0"/>
              <a:t>909</a:t>
            </a:fld>
            <a:endParaRPr lang="en-US"/>
          </a:p>
        </p:txBody>
      </p:sp>
    </p:spTree>
    <p:extLst>
      <p:ext uri="{BB962C8B-B14F-4D97-AF65-F5344CB8AC3E}">
        <p14:creationId xmlns:p14="http://schemas.microsoft.com/office/powerpoint/2010/main" val="155720144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91.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8194" name="Rectangle 2"/>
          <p:cNvSpPr>
            <a:spLocks noGrp="1" noChangeArrowheads="1"/>
          </p:cNvSpPr>
          <p:nvPr>
            <p:ph type="title"/>
          </p:nvPr>
        </p:nvSpPr>
        <p:spPr/>
        <p:txBody>
          <a:bodyPr>
            <a:normAutofit/>
          </a:bodyPr>
          <a:lstStyle/>
          <a:p>
            <a:pPr rtl="0"/>
            <a:r>
              <a:rPr lang="en-US" altLang="zh-TW" sz="3000" smtClean="0"/>
              <a:t>3.1</a:t>
            </a:r>
            <a:r>
              <a:rPr lang="zh-TW" altLang="en-US" sz="3000" smtClean="0"/>
              <a:t>規則</a:t>
            </a:r>
            <a:r>
              <a:rPr lang="en-US" altLang="zh-TW" sz="3000"/>
              <a:t>-</a:t>
            </a:r>
            <a:r>
              <a:rPr lang="zh-TW" altLang="en-US" sz="3000"/>
              <a:t>注意事項關於節點圖示</a:t>
            </a:r>
          </a:p>
        </p:txBody>
      </p:sp>
      <p:sp>
        <p:nvSpPr>
          <p:cNvPr id="8195" name="Rectangle 6"/>
          <p:cNvSpPr>
            <a:spLocks noGrp="1" noChangeArrowheads="1"/>
          </p:cNvSpPr>
          <p:nvPr>
            <p:ph idx="1"/>
          </p:nvPr>
        </p:nvSpPr>
        <p:spPr>
          <a:xfrm>
            <a:off x="162710" y="1132200"/>
            <a:ext cx="8853286" cy="1649100"/>
          </a:xfrm>
        </p:spPr>
        <p:txBody>
          <a:bodyPr>
            <a:normAutofit/>
          </a:bodyPr>
          <a:lstStyle/>
          <a:p>
            <a:pPr rtl="0">
              <a:buFont typeface="Arial" panose="020b0604020202020204" pitchFamily="34" charset="0"/>
              <a:buChar char="•"/>
            </a:pPr>
            <a:r>
              <a:rPr lang="zh-TW" altLang="en-US" sz="2600"/>
              <a:t>文件可以使用節點圖示 </a:t>
            </a:r>
            <a:r>
              <a:rPr lang="en-US" altLang="zh-TW" sz="2600"/>
              <a:t>(</a:t>
            </a:r>
            <a:r>
              <a:rPr lang="zh-TW" altLang="en-US" sz="2600"/>
              <a:t>通常是圓形</a:t>
            </a:r>
            <a:r>
              <a:rPr lang="en-US" altLang="zh-TW" sz="2600"/>
              <a:t>) </a:t>
            </a:r>
            <a:r>
              <a:rPr lang="zh-TW" altLang="en-US" sz="2600"/>
              <a:t>來表示所有裝置。 </a:t>
            </a:r>
          </a:p>
          <a:p>
            <a:pPr rtl="0">
              <a:buFont typeface="Arial" panose="020b0604020202020204" pitchFamily="34" charset="0"/>
              <a:buChar char="•"/>
            </a:pPr>
            <a:r>
              <a:rPr lang="zh-TW" altLang="en-US" sz="2600"/>
              <a:t>下圖說明使用傳送選項的節點圖示。</a:t>
            </a:r>
          </a:p>
          <a:p>
            <a:pPr marL="0" indent="0">
              <a:buNone/>
            </a:pPr>
            <a:endParaRPr lang="en-US"/>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669144" y="2637972"/>
            <a:ext cx="5543096" cy="27715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投影片編號版面配置區 1"/>
          <p:cNvSpPr>
            <a:spLocks noGrp="1"/>
          </p:cNvSpPr>
          <p:nvPr>
            <p:ph type="sldNum" sz="quarter" idx="4"/>
          </p:nvPr>
        </p:nvSpPr>
        <p:spPr/>
        <p:txBody>
          <a:bodyPr/>
          <a:lstStyle/>
          <a:p>
            <a:pPr defTabSz="385754">
              <a:defRPr/>
            </a:pPr>
            <a:fld id="{2F5CCB13-0A32-4557-88E9-079F0C330695}" type="slidenum">
              <a:rPr lang="en-US" kern="0" smtClean="0">
                <a:solidFill>
                  <a:srgbClr val="595959"/>
                </a:solidFill>
              </a:rPr>
              <a:pPr defTabSz="385754">
                <a:defRPr/>
              </a:pPr>
              <a:t>91</a:t>
            </a:fld>
            <a:endParaRPr lang="en-US" kern="0">
              <a:solidFill>
                <a:srgbClr val="595959"/>
              </a:solidFill>
            </a:endParaRPr>
          </a:p>
        </p:txBody>
      </p:sp>
    </p:spTree>
    <p:extLst>
      <p:ext uri="{BB962C8B-B14F-4D97-AF65-F5344CB8AC3E}">
        <p14:creationId xmlns:p14="http://schemas.microsoft.com/office/powerpoint/2010/main" val="495970717"/>
      </p:ext>
    </p:extLst>
  </p:cSld>
  <p:clrMapOvr>
    <a:masterClrMapping/>
  </p:clrMapOvr>
  <p:transition spd="slow">
    <p:wipe/>
  </p:transition>
  <p:timing/>
</p:sld>
</file>

<file path=ppt/slides/slide910.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noAutofit/>
          </a:bodyPr>
          <a:lstStyle/>
          <a:p>
            <a:pPr marL="169859" indent="-169859">
              <a:spcAft>
                <a:spcPts val="600"/>
              </a:spcAft>
              <a:buFont typeface="Wingdings" panose="05000000000000000000" pitchFamily="2" charset="2"/>
            </a:pPr>
            <a:r>
              <a:rPr lang="en-US" altLang="zh-TW" sz="2700"/>
              <a:t>30.3</a:t>
            </a:r>
            <a:r>
              <a:rPr lang="zh-TW" altLang="en-US" sz="2700" smtClean="0"/>
              <a:t>在 </a:t>
            </a:r>
            <a:r>
              <a:rPr lang="en-US" altLang="zh-TW" sz="2700"/>
              <a:t>WLC </a:t>
            </a:r>
            <a:r>
              <a:rPr lang="zh-TW" altLang="en-US" sz="2700"/>
              <a:t>上設定 </a:t>
            </a:r>
            <a:r>
              <a:rPr lang="en-US" altLang="zh-TW" sz="2700"/>
              <a:t>WPA2 </a:t>
            </a:r>
            <a:r>
              <a:rPr lang="zh-TW" altLang="en-US" sz="2700"/>
              <a:t>企業 </a:t>
            </a:r>
            <a:r>
              <a:rPr lang="en-US" altLang="zh-TW" sz="2700"/>
              <a:t>WLAN</a:t>
            </a:r>
            <a:br>
              <a:rPr lang="en-US" sz="2700"/>
            </a:br>
            <a:r>
              <a:rPr lang="zh-TW" altLang="en-US" sz="2700"/>
              <a:t>設定 </a:t>
            </a:r>
            <a:r>
              <a:rPr lang="en-US" altLang="zh-TW" sz="2700"/>
              <a:t>WPA2 </a:t>
            </a:r>
            <a:r>
              <a:rPr lang="zh-TW" altLang="en-US" sz="2700"/>
              <a:t>企業 </a:t>
            </a:r>
            <a:r>
              <a:rPr lang="en-US" altLang="zh-TW" sz="2700"/>
              <a:t>WLAN(</a:t>
            </a:r>
            <a:r>
              <a:rPr lang="zh-TW" altLang="en-US" sz="2700"/>
              <a:t>續</a:t>
            </a:r>
            <a:r>
              <a:rPr lang="en-US" altLang="zh-TW" sz="2700"/>
              <a:t>)</a:t>
            </a:r>
          </a:p>
        </p:txBody>
      </p:sp>
      <p:sp>
        <p:nvSpPr>
          <p:cNvPr id="4" name="Content Placeholder 3">
            <a:extLst>
              <a:ext uri="{FF2B5EF4-FFF2-40B4-BE49-F238E27FC236}">
                <a16:creationId xmlns:a16="http://schemas.microsoft.com/office/drawing/2014/main" id="{70BEA8AE-CDE1-48E3-876B-105EFD8ED2E4}"/>
              </a:ext>
            </a:extLst>
          </p:cNvPr>
          <p:cNvSpPr>
            <a:spLocks noGrp="1"/>
          </p:cNvSpPr>
          <p:nvPr>
            <p:ph idx="1"/>
          </p:nvPr>
        </p:nvSpPr>
        <p:spPr>
          <a:xfrm>
            <a:off x="474663" y="1589089"/>
            <a:ext cx="4092907" cy="1913750"/>
          </a:xfrm>
        </p:spPr>
        <p:txBody>
          <a:bodyPr/>
          <a:lstStyle/>
          <a:p>
            <a:pPr marL="342892" indent="-342892" algn="l">
              <a:buFont typeface="+mj-lt"/>
              <a:buAutoNum type="arabicPeriod" startAt="3"/>
            </a:pPr>
            <a:r>
              <a:rPr lang="zh-TW" altLang="en-US" sz="1600" b="1">
                <a:solidFill>
                  <a:srgbClr val="000000"/>
                </a:solidFill>
              </a:rPr>
              <a:t>啟用 </a:t>
            </a:r>
            <a:r>
              <a:rPr lang="en-US" altLang="zh-TW" sz="1600" b="1">
                <a:solidFill>
                  <a:srgbClr val="000000"/>
                </a:solidFill>
              </a:rPr>
              <a:t>VLAN 5 </a:t>
            </a:r>
            <a:r>
              <a:rPr lang="zh-TW" altLang="en-US" sz="1600" b="1">
                <a:solidFill>
                  <a:srgbClr val="000000"/>
                </a:solidFill>
              </a:rPr>
              <a:t>的 </a:t>
            </a:r>
            <a:r>
              <a:rPr lang="en-US" altLang="zh-TW" sz="1600" b="1">
                <a:solidFill>
                  <a:srgbClr val="000000"/>
                </a:solidFill>
              </a:rPr>
              <a:t>WLAN</a:t>
            </a:r>
            <a:r>
              <a:rPr lang="zh-TW" altLang="en-US" sz="1600" b="1">
                <a:solidFill>
                  <a:srgbClr val="000000"/>
                </a:solidFill>
              </a:rPr>
              <a:t>： </a:t>
            </a:r>
            <a:r>
              <a:rPr lang="zh-TW" altLang="en-US" sz="1600">
                <a:solidFill>
                  <a:srgbClr val="000000"/>
                </a:solidFill>
              </a:rPr>
              <a:t>一旦 </a:t>
            </a:r>
            <a:r>
              <a:rPr lang="en-US" altLang="zh-TW" sz="1600">
                <a:solidFill>
                  <a:srgbClr val="000000"/>
                </a:solidFill>
              </a:rPr>
              <a:t>WLAN</a:t>
            </a:r>
            <a:r>
              <a:rPr lang="zh-TW" altLang="en-US" sz="1600">
                <a:solidFill>
                  <a:srgbClr val="000000"/>
                </a:solidFill>
              </a:rPr>
              <a:t>，將狀態更改為 </a:t>
            </a:r>
            <a:r>
              <a:rPr lang="en-US" altLang="zh-TW" sz="1600" b="1">
                <a:solidFill>
                  <a:srgbClr val="000000"/>
                </a:solidFill>
              </a:rPr>
              <a:t>Enable</a:t>
            </a:r>
            <a:r>
              <a:rPr lang="zh-TW" altLang="en-US" sz="1600">
                <a:solidFill>
                  <a:srgbClr val="000000"/>
                </a:solidFill>
              </a:rPr>
              <a:t>，從 </a:t>
            </a:r>
            <a:r>
              <a:rPr lang="en-US" altLang="zh-TW" sz="1600">
                <a:solidFill>
                  <a:srgbClr val="000000"/>
                </a:solidFill>
              </a:rPr>
              <a:t>Interface/Interface Group</a:t>
            </a:r>
            <a:r>
              <a:rPr lang="zh-TW" altLang="en-US" sz="1600">
                <a:solidFill>
                  <a:srgbClr val="000000"/>
                </a:solidFill>
              </a:rPr>
              <a:t>（</a:t>
            </a:r>
            <a:r>
              <a:rPr lang="en-US" altLang="zh-TW" sz="1600">
                <a:solidFill>
                  <a:srgbClr val="000000"/>
                </a:solidFill>
              </a:rPr>
              <a:t>G</a:t>
            </a:r>
            <a:r>
              <a:rPr lang="zh-TW" altLang="en-US" sz="1600">
                <a:solidFill>
                  <a:srgbClr val="000000"/>
                </a:solidFill>
              </a:rPr>
              <a:t>）下拉選單中選擇 </a:t>
            </a:r>
            <a:r>
              <a:rPr lang="en-US" altLang="zh-TW" sz="1600" b="1">
                <a:solidFill>
                  <a:srgbClr val="000000"/>
                </a:solidFill>
              </a:rPr>
              <a:t>vlan5</a:t>
            </a:r>
            <a:r>
              <a:rPr lang="zh-TW" altLang="en-US" sz="1600">
                <a:solidFill>
                  <a:srgbClr val="000000"/>
                </a:solidFill>
              </a:rPr>
              <a:t>，然後單擊 </a:t>
            </a:r>
            <a:r>
              <a:rPr lang="en-US" altLang="zh-TW" sz="1600" b="1">
                <a:solidFill>
                  <a:srgbClr val="000000"/>
                </a:solidFill>
              </a:rPr>
              <a:t>Apply</a:t>
            </a:r>
            <a:r>
              <a:rPr lang="zh-TW" altLang="en-US" sz="1600">
                <a:solidFill>
                  <a:srgbClr val="000000"/>
                </a:solidFill>
              </a:rPr>
              <a:t> 並按 </a:t>
            </a:r>
            <a:r>
              <a:rPr lang="en-US" altLang="zh-TW" sz="1600" b="1">
                <a:solidFill>
                  <a:srgbClr val="000000"/>
                </a:solidFill>
              </a:rPr>
              <a:t>ok</a:t>
            </a:r>
            <a:r>
              <a:rPr lang="zh-TW" altLang="en-US" sz="1600">
                <a:solidFill>
                  <a:srgbClr val="000000"/>
                </a:solidFill>
              </a:rPr>
              <a:t> 接受彈出訊息。 </a:t>
            </a:r>
          </a:p>
          <a:p>
            <a:pPr marL="342892" indent="-342892" algn="l">
              <a:buFont typeface="+mj-lt"/>
              <a:buAutoNum type="arabicPeriod" startAt="3"/>
            </a:pPr>
            <a:endParaRPr lang="en-US" sz="1600">
              <a:solidFill>
                <a:srgbClr val="000000"/>
              </a:solidFill>
            </a:endParaRPr>
          </a:p>
          <a:p>
            <a:pPr marL="342892" indent="-342892" algn="l">
              <a:buFont typeface="+mj-lt"/>
              <a:buAutoNum type="arabicPeriod" startAt="3"/>
            </a:pPr>
            <a:endParaRPr lang="en-US" sz="1600" b="1">
              <a:solidFill>
                <a:srgbClr val="000000"/>
              </a:solidFill>
            </a:endParaRPr>
          </a:p>
          <a:p>
            <a:pPr marL="342892" indent="-342892" algn="l">
              <a:buFont typeface="+mj-lt"/>
              <a:buAutoNum type="arabicPeriod" startAt="3"/>
            </a:pPr>
            <a:r>
              <a:rPr lang="zh-TW" altLang="en-US" sz="1600" b="1">
                <a:solidFill>
                  <a:srgbClr val="000000"/>
                </a:solidFill>
              </a:rPr>
              <a:t>確認 </a:t>
            </a:r>
            <a:r>
              <a:rPr lang="en-US" altLang="zh-TW" sz="1600" b="1">
                <a:solidFill>
                  <a:srgbClr val="000000"/>
                </a:solidFill>
              </a:rPr>
              <a:t>AES </a:t>
            </a:r>
            <a:r>
              <a:rPr lang="zh-TW" altLang="en-US" sz="1600" b="1">
                <a:solidFill>
                  <a:srgbClr val="000000"/>
                </a:solidFill>
              </a:rPr>
              <a:t>和 </a:t>
            </a:r>
            <a:r>
              <a:rPr lang="en-US" altLang="zh-TW" sz="1600" b="1">
                <a:solidFill>
                  <a:srgbClr val="000000"/>
                </a:solidFill>
              </a:rPr>
              <a:t>802.1X </a:t>
            </a:r>
            <a:r>
              <a:rPr lang="zh-TW" altLang="en-US" sz="1600" b="1">
                <a:solidFill>
                  <a:srgbClr val="000000"/>
                </a:solidFill>
              </a:rPr>
              <a:t>預設值： </a:t>
            </a:r>
            <a:r>
              <a:rPr lang="zh-TW" altLang="en-US" sz="1600">
                <a:solidFill>
                  <a:srgbClr val="000000"/>
                </a:solidFill>
              </a:rPr>
              <a:t>按一下  </a:t>
            </a:r>
            <a:r>
              <a:rPr lang="en-US" altLang="zh-TW" sz="1600">
                <a:solidFill>
                  <a:srgbClr val="000000"/>
                </a:solidFill>
              </a:rPr>
              <a:t>[Security] </a:t>
            </a:r>
            <a:r>
              <a:rPr lang="zh-TW" altLang="en-US" sz="1600">
                <a:solidFill>
                  <a:srgbClr val="000000"/>
                </a:solidFill>
              </a:rPr>
              <a:t>標籤，檢視新 </a:t>
            </a:r>
            <a:r>
              <a:rPr lang="en-US" altLang="zh-TW" sz="1600">
                <a:solidFill>
                  <a:srgbClr val="000000"/>
                </a:solidFill>
              </a:rPr>
              <a:t>WLAN </a:t>
            </a:r>
            <a:r>
              <a:rPr lang="zh-TW" altLang="en-US" sz="1600">
                <a:solidFill>
                  <a:srgbClr val="000000"/>
                </a:solidFill>
              </a:rPr>
              <a:t>的預設安全性設定。 </a:t>
            </a:r>
            <a:r>
              <a:rPr lang="zh-TW" altLang="en-US" sz="1600" b="1">
                <a:solidFill>
                  <a:srgbClr val="000000"/>
                </a:solidFill>
              </a:rPr>
              <a:t> </a:t>
            </a:r>
          </a:p>
          <a:p>
            <a:pPr marL="0" indent="0" algn="l"/>
            <a:endParaRPr lang="en-US" sz="1600">
              <a:solidFill>
                <a:srgbClr val="000000"/>
              </a:solidFill>
            </a:endParaRPr>
          </a:p>
          <a:p>
            <a:pPr marL="342892" indent="-342892" algn="l">
              <a:buFont typeface="+mj-lt"/>
              <a:buAutoNum type="arabicPeriod" startAt="3"/>
            </a:pPr>
            <a:endParaRPr lang="en-US" sz="1600">
              <a:solidFill>
                <a:srgbClr val="000000"/>
              </a:solidFill>
            </a:endParaRPr>
          </a:p>
        </p:txBody>
      </p:sp>
      <p:pic>
        <p:nvPicPr>
          <p:cNvPr id="6" name="Picture 5">
            <a:extLst>
              <a:ext uri="{FF2B5EF4-FFF2-40B4-BE49-F238E27FC236}">
                <a16:creationId xmlns:a16="http://schemas.microsoft.com/office/drawing/2014/main" id="{4E8A6368-6F01-410F-B4A6-1DA34E5FCDE1}"/>
              </a:ext>
            </a:extLst>
          </p:cNvPr>
          <p:cNvPicPr>
            <a:picLocks noChangeAspect="1"/>
          </p:cNvPicPr>
          <p:nvPr/>
        </p:nvPicPr>
        <p:blipFill>
          <a:blip r:embed="rId3"/>
          <a:stretch>
            <a:fillRect/>
          </a:stretch>
        </p:blipFill>
        <p:spPr>
          <a:xfrm>
            <a:off x="4567570" y="1531231"/>
            <a:ext cx="4538955" cy="1913751"/>
          </a:xfrm>
          <a:prstGeom prst="rect">
            <a:avLst/>
          </a:prstGeom>
        </p:spPr>
      </p:pic>
      <p:pic>
        <p:nvPicPr>
          <p:cNvPr id="7" name="Picture 6">
            <a:extLst>
              <a:ext uri="{FF2B5EF4-FFF2-40B4-BE49-F238E27FC236}">
                <a16:creationId xmlns:a16="http://schemas.microsoft.com/office/drawing/2014/main" id="{3A0D003A-CD1B-4E4C-9D74-5A5E0BAE545F}"/>
              </a:ext>
            </a:extLst>
          </p:cNvPr>
          <p:cNvPicPr>
            <a:picLocks noChangeAspect="1"/>
          </p:cNvPicPr>
          <p:nvPr/>
        </p:nvPicPr>
        <p:blipFill>
          <a:blip r:embed="rId4"/>
          <a:stretch>
            <a:fillRect/>
          </a:stretch>
        </p:blipFill>
        <p:spPr>
          <a:xfrm>
            <a:off x="4567570" y="3535769"/>
            <a:ext cx="4488428" cy="2213548"/>
          </a:xfrm>
          <a:prstGeom prst="rect">
            <a:avLst/>
          </a:prstGeom>
        </p:spPr>
      </p:pic>
      <p:sp>
        <p:nvSpPr>
          <p:cNvPr id="2" name="投影片編號版面配置區 1"/>
          <p:cNvSpPr>
            <a:spLocks noGrp="1"/>
          </p:cNvSpPr>
          <p:nvPr>
            <p:ph type="sldNum" sz="quarter" idx="12"/>
          </p:nvPr>
        </p:nvSpPr>
        <p:spPr/>
        <p:txBody>
          <a:bodyPr/>
          <a:lstStyle/>
          <a:p>
            <a:fld id="{4FAB73BC-B049-4115-A692-8D63A059BFB8}" type="slidenum">
              <a:rPr lang="en-US" smtClean="0"/>
              <a:t>910</a:t>
            </a:fld>
            <a:endParaRPr lang="en-US"/>
          </a:p>
        </p:txBody>
      </p:sp>
    </p:spTree>
    <p:extLst>
      <p:ext uri="{BB962C8B-B14F-4D97-AF65-F5344CB8AC3E}">
        <p14:creationId xmlns:p14="http://schemas.microsoft.com/office/powerpoint/2010/main" val="396011895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911.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noAutofit/>
          </a:bodyPr>
          <a:lstStyle/>
          <a:p>
            <a:pPr marL="169859" indent="-169859">
              <a:spcAft>
                <a:spcPts val="600"/>
              </a:spcAft>
              <a:buFont typeface="Wingdings" panose="05000000000000000000" pitchFamily="2" charset="2"/>
            </a:pPr>
            <a:r>
              <a:rPr lang="en-US" altLang="zh-TW" sz="2700"/>
              <a:t>30.3</a:t>
            </a:r>
            <a:r>
              <a:rPr lang="zh-TW" altLang="en-US" sz="2700" smtClean="0"/>
              <a:t>在 </a:t>
            </a:r>
            <a:r>
              <a:rPr lang="en-US" altLang="zh-TW" sz="2700"/>
              <a:t>WLC </a:t>
            </a:r>
            <a:r>
              <a:rPr lang="zh-TW" altLang="en-US" sz="2700"/>
              <a:t>上設定 </a:t>
            </a:r>
            <a:r>
              <a:rPr lang="en-US" altLang="zh-TW" sz="2700"/>
              <a:t>WPA2 </a:t>
            </a:r>
            <a:r>
              <a:rPr lang="zh-TW" altLang="en-US" sz="2700"/>
              <a:t>企業 </a:t>
            </a:r>
            <a:r>
              <a:rPr lang="en-US" altLang="zh-TW" sz="2700"/>
              <a:t>WLAN</a:t>
            </a:r>
            <a:br>
              <a:rPr lang="en-US" sz="2700"/>
            </a:br>
            <a:r>
              <a:rPr lang="zh-TW" altLang="en-US" sz="2700"/>
              <a:t>設定 </a:t>
            </a:r>
            <a:r>
              <a:rPr lang="en-US" altLang="zh-TW" sz="2700"/>
              <a:t>WPA2 </a:t>
            </a:r>
            <a:r>
              <a:rPr lang="zh-TW" altLang="en-US" sz="2700"/>
              <a:t>企業 </a:t>
            </a:r>
            <a:r>
              <a:rPr lang="en-US" altLang="zh-TW" sz="2700"/>
              <a:t>WLAN(</a:t>
            </a:r>
            <a:r>
              <a:rPr lang="zh-TW" altLang="en-US" sz="2700"/>
              <a:t>續</a:t>
            </a:r>
            <a:r>
              <a:rPr lang="en-US" altLang="zh-TW" sz="2700"/>
              <a:t>) </a:t>
            </a:r>
          </a:p>
        </p:txBody>
      </p:sp>
      <p:sp>
        <p:nvSpPr>
          <p:cNvPr id="4" name="Content Placeholder 3">
            <a:extLst>
              <a:ext uri="{FF2B5EF4-FFF2-40B4-BE49-F238E27FC236}">
                <a16:creationId xmlns:a16="http://schemas.microsoft.com/office/drawing/2014/main" id="{70BEA8AE-CDE1-48E3-876B-105EFD8ED2E4}"/>
              </a:ext>
            </a:extLst>
          </p:cNvPr>
          <p:cNvSpPr>
            <a:spLocks noGrp="1"/>
          </p:cNvSpPr>
          <p:nvPr>
            <p:ph idx="1"/>
          </p:nvPr>
        </p:nvSpPr>
        <p:spPr>
          <a:xfrm>
            <a:off x="474663" y="1589088"/>
            <a:ext cx="3990132" cy="1839912"/>
          </a:xfrm>
        </p:spPr>
        <p:txBody>
          <a:bodyPr/>
          <a:lstStyle/>
          <a:p>
            <a:pPr marL="342892" indent="-342892" algn="l">
              <a:buFont typeface="+mj-lt"/>
              <a:buAutoNum type="arabicPeriod" startAt="5"/>
            </a:pPr>
            <a:r>
              <a:rPr lang="zh-TW" altLang="en-US" sz="1600" b="1">
                <a:solidFill>
                  <a:srgbClr val="000000"/>
                </a:solidFill>
              </a:rPr>
              <a:t>設定 </a:t>
            </a:r>
            <a:r>
              <a:rPr lang="en-US" altLang="zh-TW" sz="1600" b="1">
                <a:solidFill>
                  <a:srgbClr val="000000"/>
                </a:solidFill>
              </a:rPr>
              <a:t>RADIUS </a:t>
            </a:r>
            <a:r>
              <a:rPr lang="zh-TW" altLang="en-US" sz="1600" b="1">
                <a:solidFill>
                  <a:srgbClr val="000000"/>
                </a:solidFill>
              </a:rPr>
              <a:t>伺服器： </a:t>
            </a:r>
            <a:r>
              <a:rPr lang="zh-TW" altLang="en-US" sz="1600">
                <a:solidFill>
                  <a:srgbClr val="000000"/>
                </a:solidFill>
              </a:rPr>
              <a:t>若要選取將用來驗證 </a:t>
            </a:r>
            <a:r>
              <a:rPr lang="en-US" altLang="zh-TW" sz="1600">
                <a:solidFill>
                  <a:srgbClr val="000000"/>
                </a:solidFill>
              </a:rPr>
              <a:t>WLAN </a:t>
            </a:r>
            <a:r>
              <a:rPr lang="zh-TW" altLang="en-US" sz="1600">
                <a:solidFill>
                  <a:srgbClr val="000000"/>
                </a:solidFill>
              </a:rPr>
              <a:t>使用者的 </a:t>
            </a:r>
            <a:r>
              <a:rPr lang="en-US" altLang="zh-TW" sz="1600">
                <a:solidFill>
                  <a:srgbClr val="000000"/>
                </a:solidFill>
              </a:rPr>
              <a:t>RADIUS </a:t>
            </a:r>
            <a:r>
              <a:rPr lang="zh-TW" altLang="en-US" sz="1600">
                <a:solidFill>
                  <a:srgbClr val="000000"/>
                </a:solidFill>
              </a:rPr>
              <a:t>伺服器，請按一下 </a:t>
            </a:r>
            <a:r>
              <a:rPr lang="en-US" altLang="zh-TW" sz="1600" b="1">
                <a:solidFill>
                  <a:srgbClr val="000000"/>
                </a:solidFill>
              </a:rPr>
              <a:t>AAA Servers</a:t>
            </a:r>
            <a:r>
              <a:rPr lang="zh-TW" altLang="en-US" sz="1600">
                <a:solidFill>
                  <a:srgbClr val="000000"/>
                </a:solidFill>
              </a:rPr>
              <a:t> 標籤，然後在下拉式方塊中選取先前在 </a:t>
            </a:r>
            <a:r>
              <a:rPr lang="en-US" altLang="zh-TW" sz="1600">
                <a:solidFill>
                  <a:srgbClr val="000000"/>
                </a:solidFill>
              </a:rPr>
              <a:t>WLC </a:t>
            </a:r>
            <a:r>
              <a:rPr lang="zh-TW" altLang="en-US" sz="1600">
                <a:solidFill>
                  <a:srgbClr val="000000"/>
                </a:solidFill>
              </a:rPr>
              <a:t>上設定的 </a:t>
            </a:r>
            <a:r>
              <a:rPr lang="en-US" altLang="zh-TW" sz="1600">
                <a:solidFill>
                  <a:srgbClr val="000000"/>
                </a:solidFill>
              </a:rPr>
              <a:t>RADIUS </a:t>
            </a:r>
            <a:r>
              <a:rPr lang="zh-TW" altLang="en-US" sz="1600">
                <a:solidFill>
                  <a:srgbClr val="000000"/>
                </a:solidFill>
              </a:rPr>
              <a:t>伺服器，然後 </a:t>
            </a:r>
            <a:r>
              <a:rPr lang="en-US" altLang="zh-TW" sz="1600" b="1">
                <a:solidFill>
                  <a:srgbClr val="000000"/>
                </a:solidFill>
              </a:rPr>
              <a:t>Apply </a:t>
            </a:r>
            <a:r>
              <a:rPr lang="zh-TW" altLang="en-US" sz="1600">
                <a:solidFill>
                  <a:srgbClr val="000000"/>
                </a:solidFill>
              </a:rPr>
              <a:t>你的變更。 </a:t>
            </a:r>
          </a:p>
          <a:p>
            <a:pPr marL="342892" indent="-342892" algn="l">
              <a:buFont typeface="+mj-lt"/>
              <a:buAutoNum type="arabicPeriod" startAt="5"/>
            </a:pPr>
            <a:endParaRPr lang="en-US" sz="1600">
              <a:solidFill>
                <a:srgbClr val="000000"/>
              </a:solidFill>
            </a:endParaRPr>
          </a:p>
          <a:p>
            <a:pPr marL="342892" indent="-342892" algn="l">
              <a:buFont typeface="+mj-lt"/>
              <a:buAutoNum type="arabicPeriod" startAt="6"/>
            </a:pPr>
            <a:r>
              <a:rPr lang="zh-TW" altLang="en-US" sz="1600" b="1">
                <a:solidFill>
                  <a:srgbClr val="000000"/>
                </a:solidFill>
              </a:rPr>
              <a:t>確認新的 </a:t>
            </a:r>
            <a:r>
              <a:rPr lang="en-US" altLang="zh-TW" sz="1600" b="1">
                <a:solidFill>
                  <a:srgbClr val="000000"/>
                </a:solidFill>
              </a:rPr>
              <a:t>WLAN </a:t>
            </a:r>
            <a:r>
              <a:rPr lang="zh-TW" altLang="en-US" sz="1600" b="1">
                <a:solidFill>
                  <a:srgbClr val="000000"/>
                </a:solidFill>
              </a:rPr>
              <a:t>是 </a:t>
            </a:r>
            <a:r>
              <a:rPr lang="zh-TW" altLang="en-US" sz="1600">
                <a:solidFill>
                  <a:srgbClr val="000000"/>
                </a:solidFill>
              </a:rPr>
              <a:t>否可用：若要確認新的 </a:t>
            </a:r>
            <a:r>
              <a:rPr lang="en-US" altLang="zh-TW" sz="1600">
                <a:solidFill>
                  <a:srgbClr val="000000"/>
                </a:solidFill>
              </a:rPr>
              <a:t>WLAN </a:t>
            </a:r>
            <a:r>
              <a:rPr lang="zh-TW" altLang="en-US" sz="1600">
                <a:solidFill>
                  <a:srgbClr val="000000"/>
                </a:solidFill>
              </a:rPr>
              <a:t>已列出並啟用，請按一下 </a:t>
            </a:r>
            <a:r>
              <a:rPr lang="en-US" altLang="zh-TW" sz="1600">
                <a:solidFill>
                  <a:srgbClr val="000000"/>
                </a:solidFill>
              </a:rPr>
              <a:t>WLAN </a:t>
            </a:r>
            <a:r>
              <a:rPr lang="zh-TW" altLang="en-US" sz="1600">
                <a:solidFill>
                  <a:srgbClr val="000000"/>
                </a:solidFill>
              </a:rPr>
              <a:t>子功能表上的 </a:t>
            </a:r>
            <a:r>
              <a:rPr lang="en-US" altLang="zh-TW" sz="1600" b="1">
                <a:solidFill>
                  <a:srgbClr val="000000"/>
                </a:solidFill>
              </a:rPr>
              <a:t>WLANs</a:t>
            </a:r>
            <a:r>
              <a:rPr lang="zh-TW" altLang="en-US" sz="1600">
                <a:solidFill>
                  <a:srgbClr val="000000"/>
                </a:solidFill>
              </a:rPr>
              <a:t>。 </a:t>
            </a:r>
          </a:p>
        </p:txBody>
      </p:sp>
      <p:pic>
        <p:nvPicPr>
          <p:cNvPr id="6" name="Picture 5">
            <a:extLst>
              <a:ext uri="{FF2B5EF4-FFF2-40B4-BE49-F238E27FC236}">
                <a16:creationId xmlns:a16="http://schemas.microsoft.com/office/drawing/2014/main" id="{E86ED0FB-7D8D-4147-869C-1C0F66020A0C}"/>
              </a:ext>
            </a:extLst>
          </p:cNvPr>
          <p:cNvPicPr>
            <a:picLocks noChangeAspect="1"/>
          </p:cNvPicPr>
          <p:nvPr/>
        </p:nvPicPr>
        <p:blipFill>
          <a:blip r:embed="rId3"/>
          <a:stretch>
            <a:fillRect/>
          </a:stretch>
        </p:blipFill>
        <p:spPr>
          <a:xfrm>
            <a:off x="4544466" y="1537657"/>
            <a:ext cx="4582927" cy="2027063"/>
          </a:xfrm>
          <a:prstGeom prst="rect">
            <a:avLst/>
          </a:prstGeom>
        </p:spPr>
      </p:pic>
      <p:pic>
        <p:nvPicPr>
          <p:cNvPr id="7" name="Picture 6">
            <a:extLst>
              <a:ext uri="{FF2B5EF4-FFF2-40B4-BE49-F238E27FC236}">
                <a16:creationId xmlns:a16="http://schemas.microsoft.com/office/drawing/2014/main" id="{19CF0D25-40CA-4A3C-A5AA-91992AFC8AEE}"/>
              </a:ext>
            </a:extLst>
          </p:cNvPr>
          <p:cNvPicPr>
            <a:picLocks noChangeAspect="1"/>
          </p:cNvPicPr>
          <p:nvPr/>
        </p:nvPicPr>
        <p:blipFill>
          <a:blip r:embed="rId4"/>
          <a:stretch>
            <a:fillRect/>
          </a:stretch>
        </p:blipFill>
        <p:spPr>
          <a:xfrm>
            <a:off x="4544465" y="3848898"/>
            <a:ext cx="4572000" cy="1101487"/>
          </a:xfrm>
          <a:prstGeom prst="rect">
            <a:avLst/>
          </a:prstGeom>
        </p:spPr>
      </p:pic>
      <p:sp>
        <p:nvSpPr>
          <p:cNvPr id="2" name="投影片編號版面配置區 1"/>
          <p:cNvSpPr>
            <a:spLocks noGrp="1"/>
          </p:cNvSpPr>
          <p:nvPr>
            <p:ph type="sldNum" sz="quarter" idx="12"/>
          </p:nvPr>
        </p:nvSpPr>
        <p:spPr/>
        <p:txBody>
          <a:bodyPr/>
          <a:lstStyle/>
          <a:p>
            <a:fld id="{4FAB73BC-B049-4115-A692-8D63A059BFB8}" type="slidenum">
              <a:rPr lang="en-US" smtClean="0"/>
              <a:t>911</a:t>
            </a:fld>
            <a:endParaRPr lang="en-US"/>
          </a:p>
        </p:txBody>
      </p:sp>
    </p:spTree>
    <p:extLst>
      <p:ext uri="{BB962C8B-B14F-4D97-AF65-F5344CB8AC3E}">
        <p14:creationId xmlns:p14="http://schemas.microsoft.com/office/powerpoint/2010/main" val="171261502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912.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noAutofit/>
          </a:bodyPr>
          <a:lstStyle/>
          <a:p>
            <a:pPr marL="169859" indent="-169859">
              <a:spcAft>
                <a:spcPts val="600"/>
              </a:spcAft>
              <a:buFont typeface="Wingdings" panose="05000000000000000000" pitchFamily="2" charset="2"/>
            </a:pPr>
            <a:r>
              <a:rPr lang="en-US" altLang="zh-TW" sz="2700" smtClean="0"/>
              <a:t>30.4</a:t>
            </a:r>
            <a:r>
              <a:rPr lang="zh-TW" altLang="en-US" sz="2700" smtClean="0"/>
              <a:t>故障</a:t>
            </a:r>
            <a:r>
              <a:rPr lang="zh-TW" altLang="en-US" sz="2700"/>
              <a:t>排除 </a:t>
            </a:r>
            <a:r>
              <a:rPr lang="en-US" altLang="zh-TW" sz="2700"/>
              <a:t>WLAN </a:t>
            </a:r>
            <a:r>
              <a:rPr lang="zh-TW" altLang="en-US" sz="2700"/>
              <a:t>問題</a:t>
            </a:r>
            <a:br>
              <a:rPr lang="en-US" sz="2700"/>
            </a:br>
            <a:r>
              <a:rPr lang="zh-TW" altLang="en-US" sz="2700"/>
              <a:t>故障排除方法</a:t>
            </a:r>
          </a:p>
        </p:txBody>
      </p:sp>
      <p:sp>
        <p:nvSpPr>
          <p:cNvPr id="6" name="Content Placeholder 5">
            <a:extLst>
              <a:ext uri="{FF2B5EF4-FFF2-40B4-BE49-F238E27FC236}">
                <a16:creationId xmlns:a16="http://schemas.microsoft.com/office/drawing/2014/main" id="{AF0D3419-545B-B24A-9B1C-EA3F67EB84C2}"/>
              </a:ext>
            </a:extLst>
          </p:cNvPr>
          <p:cNvSpPr>
            <a:spLocks noGrp="1"/>
          </p:cNvSpPr>
          <p:nvPr>
            <p:ph idx="1"/>
          </p:nvPr>
        </p:nvSpPr>
        <p:spPr>
          <a:xfrm>
            <a:off x="474662" y="1589088"/>
            <a:ext cx="8280057" cy="3689897"/>
          </a:xfrm>
        </p:spPr>
        <p:txBody>
          <a:bodyPr/>
          <a:lstStyle/>
          <a:p>
            <a:pPr marL="0" indent="0" algn="l"/>
            <a:r>
              <a:rPr lang="zh-TW" altLang="en-US" sz="1600">
                <a:solidFill>
                  <a:srgbClr val="000000"/>
                </a:solidFill>
              </a:rPr>
              <a:t>網路問題可能很簡單或複雜，而且可能是硬體、軟體和連線問題的結合所造成。 </a:t>
            </a:r>
          </a:p>
          <a:p>
            <a:pPr marL="285743" indent="-285743" algn="l">
              <a:buFont typeface="Arial" panose="020b0604020202020204" pitchFamily="34" charset="0"/>
              <a:buChar char="•"/>
            </a:pPr>
            <a:r>
              <a:rPr lang="zh-TW" altLang="en-US" sz="1400">
                <a:solidFill>
                  <a:srgbClr val="000000"/>
                </a:solidFill>
              </a:rPr>
              <a:t>技術人員必須能夠分析問題並判斷錯誤的原因，才能解決網路問題。 </a:t>
            </a:r>
          </a:p>
          <a:p>
            <a:pPr marL="285743" indent="-285743" algn="l">
              <a:buFont typeface="Arial" panose="020b0604020202020204" pitchFamily="34" charset="0"/>
              <a:buChar char="•"/>
            </a:pPr>
            <a:r>
              <a:rPr lang="zh-TW" altLang="en-US" sz="1400">
                <a:solidFill>
                  <a:srgbClr val="000000"/>
                </a:solidFill>
              </a:rPr>
              <a:t>此程序稱為故障排除。</a:t>
            </a:r>
          </a:p>
          <a:p>
            <a:pPr marL="0" indent="0" algn="l"/>
            <a:endParaRPr lang="en-US" sz="1600">
              <a:solidFill>
                <a:srgbClr val="000000"/>
              </a:solidFill>
            </a:endParaRPr>
          </a:p>
          <a:p>
            <a:pPr marL="0" indent="0" algn="l"/>
            <a:r>
              <a:rPr lang="zh-TW" altLang="en-US" sz="1600">
                <a:solidFill>
                  <a:srgbClr val="000000"/>
                </a:solidFill>
              </a:rPr>
              <a:t>解決任何類型的網路問題應該遵循系統的方法。 </a:t>
            </a:r>
          </a:p>
          <a:p>
            <a:pPr marL="0" indent="0" algn="l"/>
            <a:endParaRPr lang="en-US" sz="1600">
              <a:solidFill>
                <a:srgbClr val="000000"/>
              </a:solidFill>
            </a:endParaRPr>
          </a:p>
          <a:p>
            <a:pPr marL="0" indent="0" algn="l"/>
            <a:r>
              <a:rPr lang="zh-TW" altLang="en-US" sz="1600">
                <a:solidFill>
                  <a:srgbClr val="000000"/>
                </a:solidFill>
              </a:rPr>
              <a:t>常見且有效率的故障排除方法是以科學方法為基礎，可分為下一張投影片表格中顯示的六個主要步驟。</a:t>
            </a:r>
          </a:p>
          <a:p>
            <a:pPr marL="285743" indent="-285743" algn="l">
              <a:buFont typeface="Arial" panose="020b0604020202020204" pitchFamily="34" charset="0"/>
              <a:buChar char="•"/>
            </a:pPr>
            <a:endParaRPr lang="en-US" sz="1600">
              <a:solidFill>
                <a:srgbClr val="000000"/>
              </a:solidFill>
            </a:endParaRPr>
          </a:p>
        </p:txBody>
      </p:sp>
      <p:sp>
        <p:nvSpPr>
          <p:cNvPr id="2" name="投影片編號版面配置區 1"/>
          <p:cNvSpPr>
            <a:spLocks noGrp="1"/>
          </p:cNvSpPr>
          <p:nvPr>
            <p:ph type="sldNum" sz="quarter" idx="12"/>
          </p:nvPr>
        </p:nvSpPr>
        <p:spPr/>
        <p:txBody>
          <a:bodyPr/>
          <a:lstStyle/>
          <a:p>
            <a:fld id="{4FAB73BC-B049-4115-A692-8D63A059BFB8}" type="slidenum">
              <a:rPr lang="en-US" smtClean="0"/>
              <a:t>912</a:t>
            </a:fld>
            <a:endParaRPr lang="en-US"/>
          </a:p>
        </p:txBody>
      </p:sp>
    </p:spTree>
    <p:extLst>
      <p:ext uri="{BB962C8B-B14F-4D97-AF65-F5344CB8AC3E}">
        <p14:creationId xmlns:p14="http://schemas.microsoft.com/office/powerpoint/2010/main" val="321620336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913.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noAutofit/>
          </a:bodyPr>
          <a:lstStyle/>
          <a:p>
            <a:pPr marL="169859" indent="-169859">
              <a:spcAft>
                <a:spcPts val="600"/>
              </a:spcAft>
              <a:buFont typeface="Wingdings" panose="05000000000000000000" pitchFamily="2" charset="2"/>
            </a:pPr>
            <a:r>
              <a:rPr lang="en-US" altLang="zh-TW" sz="2700"/>
              <a:t>30.4</a:t>
            </a:r>
            <a:r>
              <a:rPr lang="zh-TW" altLang="en-US" sz="2700" smtClean="0"/>
              <a:t>故障</a:t>
            </a:r>
            <a:r>
              <a:rPr lang="zh-TW" altLang="en-US" sz="2700"/>
              <a:t>排除 </a:t>
            </a:r>
            <a:r>
              <a:rPr lang="en-US" altLang="zh-TW" sz="2700"/>
              <a:t>WLAN </a:t>
            </a:r>
            <a:r>
              <a:rPr lang="zh-TW" altLang="en-US" sz="2700"/>
              <a:t>問題</a:t>
            </a:r>
            <a:br>
              <a:rPr lang="en-US" sz="2700"/>
            </a:br>
            <a:r>
              <a:rPr lang="zh-TW" altLang="en-US" sz="2700"/>
              <a:t>故障排除方法 </a:t>
            </a:r>
            <a:r>
              <a:rPr lang="en-US" altLang="zh-TW" sz="2700"/>
              <a:t>(</a:t>
            </a:r>
            <a:r>
              <a:rPr lang="zh-TW" altLang="en-US" sz="2700"/>
              <a:t>續</a:t>
            </a:r>
            <a:r>
              <a:rPr lang="en-US" altLang="zh-TW" sz="2700"/>
              <a:t>) </a:t>
            </a:r>
          </a:p>
        </p:txBody>
      </p:sp>
      <p:graphicFrame>
        <p:nvGraphicFramePr>
          <p:cNvPr id="2" name="Table 3">
            <a:extLst>
              <a:ext uri="{FF2B5EF4-FFF2-40B4-BE49-F238E27FC236}">
                <a16:creationId xmlns:a16="http://schemas.microsoft.com/office/drawing/2014/main" id="{C250B5B8-7192-4B28-A96C-ECC48481D5DA}"/>
              </a:ext>
            </a:extLst>
          </p:cNvPr>
          <p:cNvGraphicFramePr>
            <a:graphicFrameLocks noGrp="1"/>
          </p:cNvGraphicFramePr>
          <p:nvPr>
            <p:extLst/>
          </p:nvPr>
        </p:nvGraphicFramePr>
        <p:xfrm>
          <a:off x="291231" y="1589088"/>
          <a:ext cx="8378109" cy="4149856"/>
        </p:xfrm>
        <a:graphic>
          <a:graphicData uri="http://schemas.openxmlformats.org/drawingml/2006/table">
            <a:tbl>
              <a:tblPr firstRow="1" bandRow="1">
                <a:tableStyleId>{5C22544A-7EE6-4342-B048-85BDC9FD1C3A}</a:tableStyleId>
              </a:tblPr>
              <a:tblGrid>
                <a:gridCol w="488515">
                  <a:extLst>
                    <a:ext uri="{9D8B030D-6E8A-4147-A177-3AD203B41FA5}">
                      <a16:colId xmlns:a16="http://schemas.microsoft.com/office/drawing/2014/main" val="1172171524"/>
                    </a:ext>
                  </a:extLst>
                </a:gridCol>
                <a:gridCol w="2399853">
                  <a:extLst>
                    <a:ext uri="{9D8B030D-6E8A-4147-A177-3AD203B41FA5}">
                      <a16:colId xmlns:a16="http://schemas.microsoft.com/office/drawing/2014/main" val="3464308579"/>
                    </a:ext>
                  </a:extLst>
                </a:gridCol>
                <a:gridCol w="5489741">
                  <a:extLst>
                    <a:ext uri="{9D8B030D-6E8A-4147-A177-3AD203B41FA5}">
                      <a16:colId xmlns:a16="http://schemas.microsoft.com/office/drawing/2014/main" val="182078566"/>
                    </a:ext>
                  </a:extLst>
                </a:gridCol>
              </a:tblGrid>
              <a:tr h="377956">
                <a:tc>
                  <a:txBody>
                    <a:bodyPr vert="horz" wrap="square"/>
                    <a:lstStyle/>
                    <a:p>
                      <a:pPr algn="l" rtl="0" fontAlgn="ctr"/>
                      <a:r>
                        <a:rPr lang="zh-TW" sz="1500" b="1">
                          <a:effectLst/>
                          <a:latin typeface="標楷體" pitchFamily="65" charset="-120"/>
                          <a:ea typeface="標楷體" panose="03000509000000000000" pitchFamily="65" charset="-120"/>
                        </a:rPr>
                        <a:t>步驟</a:t>
                      </a:r>
                    </a:p>
                  </a:txBody>
                  <a:tcPr marL="47625" marR="47625" marT="47625" marB="47625" anchor="ctr"/>
                </a:tc>
                <a:tc>
                  <a:txBody>
                    <a:bodyPr vert="horz" wrap="square"/>
                    <a:lstStyle/>
                    <a:p>
                      <a:pPr algn="l" rtl="0" fontAlgn="ctr"/>
                      <a:r>
                        <a:rPr lang="zh-TW" sz="1500" b="1">
                          <a:effectLst/>
                          <a:latin typeface="標楷體" pitchFamily="65" charset="-120"/>
                          <a:ea typeface="標楷體" panose="03000509000000000000" pitchFamily="65" charset="-120"/>
                        </a:rPr>
                        <a:t>標題</a:t>
                      </a:r>
                    </a:p>
                  </a:txBody>
                  <a:tcPr marL="47625" marR="47625" marT="47625" marB="47625" anchor="ctr"/>
                </a:tc>
                <a:tc>
                  <a:txBody>
                    <a:bodyPr vert="horz" wrap="square"/>
                    <a:lstStyle/>
                    <a:p>
                      <a:pPr algn="l" rtl="0" fontAlgn="ctr"/>
                      <a:r>
                        <a:rPr lang="zh-TW" sz="1500" b="1">
                          <a:effectLst/>
                          <a:latin typeface="標楷體" pitchFamily="65" charset="-120"/>
                          <a:ea typeface="標楷體" panose="03000509000000000000" pitchFamily="65" charset="-120"/>
                        </a:rPr>
                        <a:t>說明</a:t>
                      </a:r>
                    </a:p>
                  </a:txBody>
                  <a:tcPr marL="47625" marR="47625" marT="47625" marB="47625" anchor="ctr"/>
                </a:tc>
                <a:extLst>
                  <a:ext uri="{0D108BD9-81ED-4DB2-BD59-A6C34878D82A}">
                    <a16:rowId xmlns:a16="http://schemas.microsoft.com/office/drawing/2014/main" val="4180620315"/>
                  </a:ext>
                </a:extLst>
              </a:tr>
              <a:tr h="552450">
                <a:tc>
                  <a:txBody>
                    <a:bodyPr vert="horz" wrap="square"/>
                    <a:lstStyle/>
                    <a:p>
                      <a:pPr rtl="0" fontAlgn="ctr"/>
                      <a:r>
                        <a:rPr lang="zh-TW" sz="1500" b="0">
                          <a:effectLst/>
                          <a:latin typeface="標楷體" pitchFamily="65" charset="-120"/>
                          <a:ea typeface="標楷體" panose="03000509000000000000" pitchFamily="65" charset="-120"/>
                        </a:rPr>
                        <a:t>1</a:t>
                      </a:r>
                    </a:p>
                  </a:txBody>
                  <a:tcPr marL="47625" marR="47625" marT="47625" marB="47625" anchor="ctr"/>
                </a:tc>
                <a:tc>
                  <a:txBody>
                    <a:bodyPr vert="horz" wrap="square"/>
                    <a:lstStyle/>
                    <a:p>
                      <a:pPr rtl="0" fontAlgn="ctr"/>
                      <a:r>
                        <a:rPr lang="zh-TW" sz="1500" b="0">
                          <a:effectLst/>
                          <a:latin typeface="標楷體" pitchFamily="65" charset="-120"/>
                          <a:ea typeface="標楷體" panose="03000509000000000000" pitchFamily="65" charset="-120"/>
                        </a:rPr>
                        <a:t>識別問題</a:t>
                      </a:r>
                    </a:p>
                  </a:txBody>
                  <a:tcPr marL="47625" marR="47625" marT="47625" marB="47625" anchor="ctr"/>
                </a:tc>
                <a:tc>
                  <a:txBody>
                    <a:bodyPr vert="horz" wrap="square"/>
                    <a:lstStyle/>
                    <a:p>
                      <a:pPr rtl="0" fontAlgn="ctr"/>
                      <a:r>
                        <a:rPr lang="zh-TW" sz="1500" b="0">
                          <a:effectLst/>
                          <a:latin typeface="標楷體" pitchFamily="65" charset="-120"/>
                          <a:ea typeface="標楷體" panose="03000509000000000000" pitchFamily="65" charset="-120"/>
                        </a:rPr>
                        <a:t>錯誤解決過程的第一步是識別問題。雖然這個步驟可以使用工具，但與使用者的對話通常是非常有幫助的。</a:t>
                      </a:r>
                    </a:p>
                  </a:txBody>
                  <a:tcPr marL="47625" marR="47625" marT="47625" marB="47625" anchor="ctr"/>
                </a:tc>
                <a:extLst>
                  <a:ext uri="{0D108BD9-81ED-4DB2-BD59-A6C34878D82A}">
                    <a16:rowId xmlns:a16="http://schemas.microsoft.com/office/drawing/2014/main" val="2333838573"/>
                  </a:ext>
                </a:extLst>
              </a:tr>
              <a:tr h="552450">
                <a:tc>
                  <a:txBody>
                    <a:bodyPr vert="horz" wrap="square"/>
                    <a:lstStyle/>
                    <a:p>
                      <a:pPr rtl="0" fontAlgn="ctr"/>
                      <a:r>
                        <a:rPr lang="zh-TW" sz="1500" b="0">
                          <a:effectLst/>
                          <a:latin typeface="標楷體" pitchFamily="65" charset="-120"/>
                          <a:ea typeface="標楷體" panose="03000509000000000000" pitchFamily="65" charset="-120"/>
                        </a:rPr>
                        <a:t>2</a:t>
                      </a:r>
                    </a:p>
                  </a:txBody>
                  <a:tcPr marL="47625" marR="47625" marT="47625" marB="47625" anchor="ctr"/>
                </a:tc>
                <a:tc>
                  <a:txBody>
                    <a:bodyPr vert="horz" wrap="square"/>
                    <a:lstStyle/>
                    <a:p>
                      <a:pPr rtl="0" fontAlgn="ctr"/>
                      <a:r>
                        <a:rPr lang="zh-TW" sz="1500" b="0">
                          <a:effectLst/>
                          <a:latin typeface="標楷體" pitchFamily="65" charset="-120"/>
                          <a:ea typeface="標楷體" panose="03000509000000000000" pitchFamily="65" charset="-120"/>
                        </a:rPr>
                        <a:t>建立可能原因的理論</a:t>
                      </a:r>
                    </a:p>
                  </a:txBody>
                  <a:tcPr marL="47625" marR="47625" marT="47625" marB="47625" anchor="ctr"/>
                </a:tc>
                <a:tc>
                  <a:txBody>
                    <a:bodyPr vert="horz" wrap="square"/>
                    <a:lstStyle/>
                    <a:p>
                      <a:pPr rtl="0" fontAlgn="ctr"/>
                      <a:r>
                        <a:rPr lang="zh-TW" sz="1500" b="0">
                          <a:effectLst/>
                          <a:latin typeface="標楷體" pitchFamily="65" charset="-120"/>
                          <a:ea typeface="標楷體" panose="03000509000000000000" pitchFamily="65" charset="-120"/>
                        </a:rPr>
                        <a:t>在你與使用者交談並找出問題之後，你可以嘗試建立可能原因的理論。這個步驟通常會產生問題的幾個可能的原因以上。</a:t>
                      </a:r>
                    </a:p>
                  </a:txBody>
                  <a:tcPr marL="47625" marR="47625" marT="47625" marB="47625" anchor="ctr"/>
                </a:tc>
                <a:extLst>
                  <a:ext uri="{0D108BD9-81ED-4DB2-BD59-A6C34878D82A}">
                    <a16:rowId xmlns:a16="http://schemas.microsoft.com/office/drawing/2014/main" val="1370803285"/>
                  </a:ext>
                </a:extLst>
              </a:tr>
              <a:tr h="1009650">
                <a:tc>
                  <a:txBody>
                    <a:bodyPr vert="horz" wrap="square"/>
                    <a:lstStyle/>
                    <a:p>
                      <a:pPr rtl="0" fontAlgn="ctr"/>
                      <a:r>
                        <a:rPr lang="zh-TW" sz="1500" b="0">
                          <a:effectLst/>
                          <a:latin typeface="標楷體" pitchFamily="65" charset="-120"/>
                          <a:ea typeface="標楷體" panose="03000509000000000000" pitchFamily="65" charset="-120"/>
                        </a:rPr>
                        <a:t>3</a:t>
                      </a:r>
                    </a:p>
                  </a:txBody>
                  <a:tcPr marL="47625" marR="47625" marT="47625" marB="47625" anchor="ctr"/>
                </a:tc>
                <a:tc>
                  <a:txBody>
                    <a:bodyPr vert="horz" wrap="square"/>
                    <a:lstStyle/>
                    <a:p>
                      <a:pPr rtl="0" fontAlgn="ctr"/>
                      <a:r>
                        <a:rPr lang="zh-TW" sz="1500" b="0">
                          <a:effectLst/>
                          <a:latin typeface="標楷體" pitchFamily="65" charset="-120"/>
                          <a:ea typeface="標楷體" panose="03000509000000000000" pitchFamily="65" charset="-120"/>
                        </a:rPr>
                        <a:t>測試理論以確定原因</a:t>
                      </a:r>
                    </a:p>
                  </a:txBody>
                  <a:tcPr marL="47625" marR="47625" marT="47625" marB="47625" anchor="ctr"/>
                </a:tc>
                <a:tc>
                  <a:txBody>
                    <a:bodyPr vert="horz" wrap="square"/>
                    <a:lstStyle/>
                    <a:p>
                      <a:pPr rtl="0" fontAlgn="ctr"/>
                      <a:r>
                        <a:rPr lang="zh-TW" sz="1500" b="0">
                          <a:effectLst/>
                          <a:latin typeface="標楷體" pitchFamily="65" charset="-120"/>
                          <a:ea typeface="標楷體" panose="03000509000000000000" pitchFamily="65" charset="-120"/>
                        </a:rPr>
                        <a:t>根據可能的原因，測試你的理論，以確定哪一個是問題的原因。技術人員通常會採用快速程序來測試，看看是否能解決問題。如果快速程序無法修正問題，你可能需要進一步研究問題，以確定確切的原因。</a:t>
                      </a:r>
                    </a:p>
                  </a:txBody>
                  <a:tcPr marL="47625" marR="47625" marT="47625" marB="47625" anchor="ctr"/>
                </a:tc>
                <a:extLst>
                  <a:ext uri="{0D108BD9-81ED-4DB2-BD59-A6C34878D82A}">
                    <a16:rowId xmlns:a16="http://schemas.microsoft.com/office/drawing/2014/main" val="1313660528"/>
                  </a:ext>
                </a:extLst>
              </a:tr>
              <a:tr h="552450">
                <a:tc>
                  <a:txBody>
                    <a:bodyPr vert="horz" wrap="square"/>
                    <a:lstStyle/>
                    <a:p>
                      <a:pPr rtl="0" fontAlgn="ctr"/>
                      <a:r>
                        <a:rPr lang="zh-TW" sz="1500" b="0">
                          <a:effectLst/>
                          <a:latin typeface="標楷體" pitchFamily="65" charset="-120"/>
                          <a:ea typeface="標楷體" panose="03000509000000000000" pitchFamily="65" charset="-120"/>
                        </a:rPr>
                        <a:t>4</a:t>
                      </a:r>
                    </a:p>
                  </a:txBody>
                  <a:tcPr marL="47625" marR="47625" marT="47625" marB="47625" anchor="ctr"/>
                </a:tc>
                <a:tc>
                  <a:txBody>
                    <a:bodyPr vert="horz" wrap="square"/>
                    <a:lstStyle/>
                    <a:p>
                      <a:pPr rtl="0" fontAlgn="ctr"/>
                      <a:r>
                        <a:rPr lang="zh-TW" sz="1500" b="0">
                          <a:effectLst/>
                          <a:latin typeface="標楷體" pitchFamily="65" charset="-120"/>
                          <a:ea typeface="標楷體" panose="03000509000000000000" pitchFamily="65" charset="-120"/>
                        </a:rPr>
                        <a:t>制定解決問題並實作解決方案的行動計劃</a:t>
                      </a:r>
                    </a:p>
                  </a:txBody>
                  <a:tcPr marL="47625" marR="47625" marT="47625" marB="47625" anchor="ctr"/>
                </a:tc>
                <a:tc>
                  <a:txBody>
                    <a:bodyPr vert="horz" wrap="square"/>
                    <a:lstStyle/>
                    <a:p>
                      <a:pPr rtl="0" fontAlgn="ctr"/>
                      <a:r>
                        <a:rPr lang="zh-TW" sz="1500" b="0">
                          <a:effectLst/>
                          <a:latin typeface="標楷體" pitchFamily="65" charset="-120"/>
                          <a:ea typeface="標楷體" panose="03000509000000000000" pitchFamily="65" charset="-120"/>
                        </a:rPr>
                        <a:t>確定問題的確切原因之後，請建立行動計劃來解決問題並實作解決方案。</a:t>
                      </a:r>
                    </a:p>
                  </a:txBody>
                  <a:tcPr marL="47625" marR="47625" marT="47625" marB="47625" anchor="ctr"/>
                </a:tc>
                <a:extLst>
                  <a:ext uri="{0D108BD9-81ED-4DB2-BD59-A6C34878D82A}">
                    <a16:rowId xmlns:a16="http://schemas.microsoft.com/office/drawing/2014/main" val="2026619238"/>
                  </a:ext>
                </a:extLst>
              </a:tr>
              <a:tr h="552450">
                <a:tc>
                  <a:txBody>
                    <a:bodyPr vert="horz" wrap="square"/>
                    <a:lstStyle/>
                    <a:p>
                      <a:pPr rtl="0" fontAlgn="ctr"/>
                      <a:r>
                        <a:rPr lang="zh-TW" sz="1500" b="0">
                          <a:effectLst/>
                          <a:latin typeface="標楷體" pitchFamily="65" charset="-120"/>
                          <a:ea typeface="標楷體" panose="03000509000000000000" pitchFamily="65" charset="-120"/>
                        </a:rPr>
                        <a:t>5</a:t>
                      </a:r>
                    </a:p>
                  </a:txBody>
                  <a:tcPr marL="47625" marR="47625" marT="47625" marB="47625" anchor="ctr"/>
                </a:tc>
                <a:tc>
                  <a:txBody>
                    <a:bodyPr vert="horz" wrap="square"/>
                    <a:lstStyle/>
                    <a:p>
                      <a:pPr rtl="0" fontAlgn="ctr"/>
                      <a:r>
                        <a:rPr lang="zh-TW" sz="1500" b="0">
                          <a:effectLst/>
                          <a:latin typeface="標楷體" pitchFamily="65" charset="-120"/>
                          <a:ea typeface="標楷體" panose="03000509000000000000" pitchFamily="65" charset="-120"/>
                        </a:rPr>
                        <a:t>驗證完整的系統功能並實作預防措施</a:t>
                      </a:r>
                    </a:p>
                  </a:txBody>
                  <a:tcPr marL="47625" marR="47625" marT="47625" marB="47625" anchor="ctr"/>
                </a:tc>
                <a:tc>
                  <a:txBody>
                    <a:bodyPr vert="horz" wrap="square"/>
                    <a:lstStyle/>
                    <a:p>
                      <a:pPr rtl="0" fontAlgn="ctr"/>
                      <a:r>
                        <a:rPr lang="zh-TW" sz="1500" b="0">
                          <a:effectLst/>
                          <a:latin typeface="標楷體" pitchFamily="65" charset="-120"/>
                          <a:ea typeface="標楷體" panose="03000509000000000000" pitchFamily="65" charset="-120"/>
                        </a:rPr>
                        <a:t>修正問題之後，請確認完整功能，並執行預防措施 (如果適用)。</a:t>
                      </a:r>
                    </a:p>
                  </a:txBody>
                  <a:tcPr marL="47625" marR="47625" marT="47625" marB="47625" anchor="ctr"/>
                </a:tc>
                <a:extLst>
                  <a:ext uri="{0D108BD9-81ED-4DB2-BD59-A6C34878D82A}">
                    <a16:rowId xmlns:a16="http://schemas.microsoft.com/office/drawing/2014/main" val="1889553315"/>
                  </a:ext>
                </a:extLst>
              </a:tr>
              <a:tr h="552450">
                <a:tc>
                  <a:txBody>
                    <a:bodyPr vert="horz" wrap="square"/>
                    <a:lstStyle/>
                    <a:p>
                      <a:pPr rtl="0" fontAlgn="ctr"/>
                      <a:r>
                        <a:rPr lang="zh-TW" sz="1500" b="0">
                          <a:effectLst/>
                          <a:latin typeface="標楷體" pitchFamily="65" charset="-120"/>
                          <a:ea typeface="標楷體" panose="03000509000000000000" pitchFamily="65" charset="-120"/>
                        </a:rPr>
                        <a:t>6</a:t>
                      </a:r>
                    </a:p>
                  </a:txBody>
                  <a:tcPr marL="47625" marR="47625" marT="47625" marB="47625" anchor="ctr"/>
                </a:tc>
                <a:tc>
                  <a:txBody>
                    <a:bodyPr vert="horz" wrap="square"/>
                    <a:lstStyle/>
                    <a:p>
                      <a:pPr rtl="0" fontAlgn="ctr"/>
                      <a:r>
                        <a:rPr lang="zh-TW" sz="1500" b="0">
                          <a:effectLst/>
                          <a:latin typeface="標楷體" pitchFamily="65" charset="-120"/>
                          <a:ea typeface="標楷體" panose="03000509000000000000" pitchFamily="65" charset="-120"/>
                        </a:rPr>
                        <a:t>文件搜尋結果、作業及結果</a:t>
                      </a:r>
                    </a:p>
                  </a:txBody>
                  <a:tcPr marL="47625" marR="47625" marT="47625" marB="47625" anchor="ctr"/>
                </a:tc>
                <a:tc>
                  <a:txBody>
                    <a:bodyPr vert="horz" wrap="square"/>
                    <a:lstStyle/>
                    <a:p>
                      <a:pPr rtl="0" fontAlgn="ctr"/>
                      <a:r>
                        <a:rPr lang="zh-TW" sz="1500" b="0">
                          <a:effectLst/>
                          <a:latin typeface="標楷體" pitchFamily="65" charset="-120"/>
                          <a:ea typeface="標楷體" panose="03000509000000000000" pitchFamily="65" charset="-120"/>
                        </a:rPr>
                        <a:t>在故障排除程序的最後一個步驟中，記錄你的發現、行動和結果。這對未來參考非常重要。</a:t>
                      </a:r>
                    </a:p>
                  </a:txBody>
                  <a:tcPr marL="47625" marR="47625" marT="47625" marB="47625" anchor="ctr"/>
                </a:tc>
                <a:extLst>
                  <a:ext uri="{0D108BD9-81ED-4DB2-BD59-A6C34878D82A}">
                    <a16:rowId xmlns:a16="http://schemas.microsoft.com/office/drawing/2014/main" val="281972123"/>
                  </a:ext>
                </a:extLst>
              </a:tr>
            </a:tbl>
          </a:graphicData>
        </a:graphic>
      </p:graphicFrame>
      <p:sp>
        <p:nvSpPr>
          <p:cNvPr id="4" name="投影片編號版面配置區 3"/>
          <p:cNvSpPr>
            <a:spLocks noGrp="1"/>
          </p:cNvSpPr>
          <p:nvPr>
            <p:ph type="sldNum" sz="quarter" idx="12"/>
          </p:nvPr>
        </p:nvSpPr>
        <p:spPr/>
        <p:txBody>
          <a:bodyPr/>
          <a:lstStyle/>
          <a:p>
            <a:fld id="{4FAB73BC-B049-4115-A692-8D63A059BFB8}" type="slidenum">
              <a:rPr lang="en-US" smtClean="0"/>
              <a:t>913</a:t>
            </a:fld>
            <a:endParaRPr lang="en-US"/>
          </a:p>
        </p:txBody>
      </p:sp>
    </p:spTree>
    <p:extLst>
      <p:ext uri="{BB962C8B-B14F-4D97-AF65-F5344CB8AC3E}">
        <p14:creationId xmlns:p14="http://schemas.microsoft.com/office/powerpoint/2010/main" val="264851980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914.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noAutofit/>
          </a:bodyPr>
          <a:lstStyle/>
          <a:p>
            <a:pPr marL="169859" indent="-169859">
              <a:spcAft>
                <a:spcPts val="600"/>
              </a:spcAft>
              <a:buFont typeface="Wingdings" panose="05000000000000000000" pitchFamily="2" charset="2"/>
            </a:pPr>
            <a:r>
              <a:rPr lang="en-US" altLang="zh-TW" sz="2700"/>
              <a:t>30.4</a:t>
            </a:r>
            <a:r>
              <a:rPr lang="zh-TW" altLang="en-US" sz="2700" smtClean="0"/>
              <a:t>故障</a:t>
            </a:r>
            <a:r>
              <a:rPr lang="zh-TW" altLang="en-US" sz="2700"/>
              <a:t>排除 </a:t>
            </a:r>
            <a:r>
              <a:rPr lang="en-US" altLang="zh-TW" sz="2700"/>
              <a:t>WLAN </a:t>
            </a:r>
            <a:r>
              <a:rPr lang="zh-TW" altLang="en-US" sz="2700"/>
              <a:t>問題</a:t>
            </a:r>
            <a:br>
              <a:rPr lang="en-US" sz="2700"/>
            </a:br>
            <a:r>
              <a:rPr lang="zh-TW" altLang="en-US" sz="2700"/>
              <a:t>無線用戶端未連線</a:t>
            </a:r>
          </a:p>
        </p:txBody>
      </p:sp>
      <p:sp>
        <p:nvSpPr>
          <p:cNvPr id="5" name="Content Placeholder 4">
            <a:extLst>
              <a:ext uri="{FF2B5EF4-FFF2-40B4-BE49-F238E27FC236}">
                <a16:creationId xmlns:a16="http://schemas.microsoft.com/office/drawing/2014/main" id="{77420209-1313-435F-B8D4-106AF64B55C0}"/>
              </a:ext>
            </a:extLst>
          </p:cNvPr>
          <p:cNvSpPr>
            <a:spLocks noGrp="1"/>
          </p:cNvSpPr>
          <p:nvPr>
            <p:ph idx="1"/>
          </p:nvPr>
        </p:nvSpPr>
        <p:spPr>
          <a:xfrm>
            <a:off x="474662" y="1589088"/>
            <a:ext cx="8280057" cy="3689897"/>
          </a:xfrm>
        </p:spPr>
        <p:txBody>
          <a:bodyPr/>
          <a:lstStyle/>
          <a:p>
            <a:pPr marL="0" indent="0" algn="l"/>
            <a:r>
              <a:rPr lang="zh-TW" altLang="en-US" sz="1600">
                <a:solidFill>
                  <a:srgbClr val="000000"/>
                </a:solidFill>
              </a:rPr>
              <a:t>如果沒有連線，請檢查下列項目：</a:t>
            </a:r>
          </a:p>
          <a:p>
            <a:pPr marL="415975" lvl="1" indent="-342892">
              <a:spcBef>
                <a:spcPct val="0"/>
              </a:spcBef>
              <a:buFont typeface="Arial" panose="020b0604020202020204" pitchFamily="34" charset="0"/>
              <a:buChar char="•"/>
            </a:pPr>
            <a:r>
              <a:rPr lang="zh-TW">
                <a:solidFill>
                  <a:srgbClr val="000000"/>
                </a:solidFill>
              </a:rPr>
              <a:t>使用 </a:t>
            </a:r>
            <a:r>
              <a:rPr lang="zh-TW" b="1">
                <a:solidFill>
                  <a:srgbClr val="000000"/>
                </a:solidFill>
              </a:rPr>
              <a:t>ipconfig</a:t>
            </a:r>
            <a:r>
              <a:rPr lang="zh-TW">
                <a:solidFill>
                  <a:srgbClr val="000000"/>
                </a:solidFill>
              </a:rPr>
              <a:t>指令確認電腦上的網路設定。</a:t>
            </a:r>
          </a:p>
          <a:p>
            <a:pPr marL="415975" lvl="1" indent="-342892">
              <a:spcBef>
                <a:spcPct val="0"/>
              </a:spcBef>
              <a:buFont typeface="Arial" panose="020b0604020202020204" pitchFamily="34" charset="0"/>
              <a:buChar char="•"/>
            </a:pPr>
            <a:r>
              <a:rPr lang="zh-TW">
                <a:solidFill>
                  <a:srgbClr val="000000"/>
                </a:solidFill>
              </a:rPr>
              <a:t>確認裝置可以連線到有線網路。Ping 已知的 IP 位址。</a:t>
            </a:r>
          </a:p>
          <a:p>
            <a:pPr marL="415975" lvl="1" indent="-342892">
              <a:spcBef>
                <a:spcPct val="0"/>
              </a:spcBef>
              <a:buFont typeface="Arial" panose="020b0604020202020204" pitchFamily="34" charset="0"/>
              <a:buChar char="•"/>
            </a:pPr>
            <a:r>
              <a:rPr lang="zh-TW">
                <a:solidFill>
                  <a:srgbClr val="000000"/>
                </a:solidFill>
              </a:rPr>
              <a:t>如果需要，請視需要重新載入適合用戶端的驅動程式，或嘗試不同的無線 NIC。</a:t>
            </a:r>
          </a:p>
          <a:p>
            <a:pPr marL="415975" lvl="1" indent="-342892">
              <a:spcBef>
                <a:spcPct val="0"/>
              </a:spcBef>
              <a:buFont typeface="Arial" panose="020b0604020202020204" pitchFamily="34" charset="0"/>
              <a:buChar char="•"/>
            </a:pPr>
            <a:r>
              <a:rPr lang="zh-TW">
                <a:solidFill>
                  <a:srgbClr val="000000"/>
                </a:solidFill>
              </a:rPr>
              <a:t>如果用戶端的無線 NIC 正常運作，請檢查用戶端上的安全模式和加密設定。 </a:t>
            </a:r>
          </a:p>
          <a:p>
            <a:pPr marL="0" indent="0" algn="l"/>
            <a:endParaRPr lang="en-US" sz="1600">
              <a:solidFill>
                <a:srgbClr val="000000"/>
              </a:solidFill>
            </a:endParaRPr>
          </a:p>
          <a:p>
            <a:pPr marL="0" indent="0" algn="l"/>
            <a:r>
              <a:rPr lang="zh-TW" altLang="en-US" sz="1600">
                <a:solidFill>
                  <a:srgbClr val="000000"/>
                </a:solidFill>
              </a:rPr>
              <a:t>如果電腦正常運作，但無線連線效能不佳，請檢查下列事項：</a:t>
            </a:r>
          </a:p>
          <a:p>
            <a:pPr marL="415975" lvl="1" indent="-342892">
              <a:buFont typeface="Arial" panose="020b0604020202020204" pitchFamily="34" charset="0"/>
              <a:buChar char="•"/>
            </a:pPr>
            <a:r>
              <a:rPr lang="zh-TW">
                <a:solidFill>
                  <a:srgbClr val="000000"/>
                </a:solidFill>
              </a:rPr>
              <a:t>個人電腦是否超出規劃的涵蓋區域 (BSA)？</a:t>
            </a:r>
          </a:p>
          <a:p>
            <a:pPr marL="415975" lvl="1" indent="-342892">
              <a:buFont typeface="Arial" panose="020b0604020202020204" pitchFamily="34" charset="0"/>
              <a:buChar char="•"/>
            </a:pPr>
            <a:r>
              <a:rPr lang="zh-TW">
                <a:solidFill>
                  <a:srgbClr val="000000"/>
                </a:solidFill>
              </a:rPr>
              <a:t>檢查無線用戶端上的頻道設定。 </a:t>
            </a:r>
          </a:p>
          <a:p>
            <a:pPr marL="415975" lvl="1" indent="-342892">
              <a:buFont typeface="Arial" panose="020b0604020202020204" pitchFamily="34" charset="0"/>
              <a:buChar char="•"/>
            </a:pPr>
            <a:r>
              <a:rPr lang="zh-TW">
                <a:solidFill>
                  <a:srgbClr val="000000"/>
                </a:solidFill>
              </a:rPr>
              <a:t>檢查 2.4 GHz 頻帶是否有干擾。</a:t>
            </a:r>
          </a:p>
          <a:p>
            <a:pPr marL="342892" indent="-342892" algn="l">
              <a:buFont typeface="Arial" panose="020b0604020202020204" pitchFamily="34" charset="0"/>
              <a:buChar char="•"/>
            </a:pPr>
            <a:endParaRPr lang="en-US" sz="1600">
              <a:solidFill>
                <a:srgbClr val="000000"/>
              </a:solidFill>
            </a:endParaRPr>
          </a:p>
        </p:txBody>
      </p:sp>
      <p:sp>
        <p:nvSpPr>
          <p:cNvPr id="2" name="投影片編號版面配置區 1"/>
          <p:cNvSpPr>
            <a:spLocks noGrp="1"/>
          </p:cNvSpPr>
          <p:nvPr>
            <p:ph type="sldNum" sz="quarter" idx="12"/>
          </p:nvPr>
        </p:nvSpPr>
        <p:spPr/>
        <p:txBody>
          <a:bodyPr/>
          <a:lstStyle/>
          <a:p>
            <a:fld id="{4FAB73BC-B049-4115-A692-8D63A059BFB8}" type="slidenum">
              <a:rPr lang="en-US" smtClean="0"/>
              <a:t>914</a:t>
            </a:fld>
            <a:endParaRPr lang="en-US"/>
          </a:p>
        </p:txBody>
      </p:sp>
    </p:spTree>
    <p:extLst>
      <p:ext uri="{BB962C8B-B14F-4D97-AF65-F5344CB8AC3E}">
        <p14:creationId xmlns:p14="http://schemas.microsoft.com/office/powerpoint/2010/main" val="322875505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915.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noAutofit/>
          </a:bodyPr>
          <a:lstStyle/>
          <a:p>
            <a:pPr marL="169859" indent="-169859">
              <a:spcAft>
                <a:spcPts val="600"/>
              </a:spcAft>
              <a:buFont typeface="Wingdings" panose="05000000000000000000" pitchFamily="2" charset="2"/>
            </a:pPr>
            <a:r>
              <a:rPr lang="en-US" altLang="zh-TW" sz="2700"/>
              <a:t>30.4</a:t>
            </a:r>
            <a:r>
              <a:rPr lang="zh-TW" altLang="en-US" sz="2700" smtClean="0"/>
              <a:t>故障</a:t>
            </a:r>
            <a:r>
              <a:rPr lang="zh-TW" altLang="en-US" sz="2700"/>
              <a:t>排除</a:t>
            </a:r>
            <a:r>
              <a:rPr lang="en-US" altLang="zh-TW" sz="2700"/>
              <a:t>WLAN </a:t>
            </a:r>
            <a:r>
              <a:rPr lang="zh-TW" altLang="en-US" sz="2700"/>
              <a:t>問題</a:t>
            </a:r>
            <a:br>
              <a:rPr lang="en-US" sz="2700"/>
            </a:br>
            <a:r>
              <a:rPr lang="zh-TW" altLang="en-US" sz="2700"/>
              <a:t>無線用戶端未連線 </a:t>
            </a:r>
            <a:r>
              <a:rPr lang="en-US" altLang="zh-TW" sz="2700"/>
              <a:t>(</a:t>
            </a:r>
            <a:r>
              <a:rPr lang="zh-TW" altLang="en-US" sz="2700"/>
              <a:t>續</a:t>
            </a:r>
            <a:r>
              <a:rPr lang="en-US" altLang="zh-TW" sz="2700"/>
              <a:t>) </a:t>
            </a:r>
          </a:p>
        </p:txBody>
      </p:sp>
      <p:sp>
        <p:nvSpPr>
          <p:cNvPr id="5" name="Content Placeholder 4">
            <a:extLst>
              <a:ext uri="{FF2B5EF4-FFF2-40B4-BE49-F238E27FC236}">
                <a16:creationId xmlns:a16="http://schemas.microsoft.com/office/drawing/2014/main" id="{77420209-1313-435F-B8D4-106AF64B55C0}"/>
              </a:ext>
            </a:extLst>
          </p:cNvPr>
          <p:cNvSpPr>
            <a:spLocks noGrp="1"/>
          </p:cNvSpPr>
          <p:nvPr>
            <p:ph idx="1"/>
          </p:nvPr>
        </p:nvSpPr>
        <p:spPr>
          <a:xfrm>
            <a:off x="474662" y="1589088"/>
            <a:ext cx="8280057" cy="3689897"/>
          </a:xfrm>
        </p:spPr>
        <p:txBody>
          <a:bodyPr/>
          <a:lstStyle/>
          <a:p>
            <a:pPr marL="0" indent="0" algn="l"/>
            <a:r>
              <a:rPr lang="zh-TW" altLang="en-US" sz="1600">
                <a:solidFill>
                  <a:srgbClr val="000000"/>
                </a:solidFill>
              </a:rPr>
              <a:t>接下來，確保所有設備實際上都已到位。 </a:t>
            </a:r>
          </a:p>
          <a:p>
            <a:pPr marL="285743" indent="-285743" algn="l">
              <a:buFont typeface="Arial" panose="020b0604020202020204" pitchFamily="34" charset="0"/>
              <a:buChar char="•"/>
            </a:pPr>
            <a:r>
              <a:rPr lang="zh-TW" altLang="en-US" sz="1400">
                <a:solidFill>
                  <a:srgbClr val="000000"/>
                </a:solidFill>
              </a:rPr>
              <a:t>考慮可能的實體安全性問題。 </a:t>
            </a:r>
          </a:p>
          <a:p>
            <a:pPr marL="285743" indent="-285743" algn="l">
              <a:buFont typeface="Arial" panose="020b0604020202020204" pitchFamily="34" charset="0"/>
              <a:buChar char="•"/>
            </a:pPr>
            <a:r>
              <a:rPr lang="zh-TW" altLang="en-US" sz="1400">
                <a:solidFill>
                  <a:srgbClr val="000000"/>
                </a:solidFill>
              </a:rPr>
              <a:t>是否所有裝置都有電？是否已開啟電源？</a:t>
            </a:r>
          </a:p>
          <a:p>
            <a:pPr marL="342892" indent="-342892" algn="l">
              <a:buFont typeface="Arial" panose="020b0604020202020204" pitchFamily="34" charset="0"/>
              <a:buChar char="•"/>
            </a:pPr>
            <a:endParaRPr lang="en-US" sz="1400">
              <a:solidFill>
                <a:srgbClr val="000000"/>
              </a:solidFill>
            </a:endParaRPr>
          </a:p>
          <a:p>
            <a:pPr marL="0" indent="0" algn="l"/>
            <a:r>
              <a:rPr lang="zh-TW" altLang="en-US" sz="1600">
                <a:solidFill>
                  <a:srgbClr val="000000"/>
                </a:solidFill>
              </a:rPr>
              <a:t>最後，檢查有線裝置之間的連結，是否有不良的連接器或損壞或遺失的纜線。 </a:t>
            </a:r>
          </a:p>
          <a:p>
            <a:pPr marL="285743" indent="-285743" algn="l">
              <a:buFont typeface="Arial" panose="020b0604020202020204" pitchFamily="34" charset="0"/>
              <a:buChar char="•"/>
            </a:pPr>
            <a:r>
              <a:rPr lang="zh-TW" altLang="en-US" sz="1400">
                <a:solidFill>
                  <a:srgbClr val="000000"/>
                </a:solidFill>
              </a:rPr>
              <a:t>如果實體工廠已就位，請藉由 </a:t>
            </a:r>
            <a:r>
              <a:rPr lang="en-US" altLang="zh-TW" sz="1400">
                <a:solidFill>
                  <a:srgbClr val="000000"/>
                </a:solidFill>
              </a:rPr>
              <a:t>ping </a:t>
            </a:r>
            <a:r>
              <a:rPr lang="zh-TW" altLang="en-US" sz="1400">
                <a:solidFill>
                  <a:srgbClr val="000000"/>
                </a:solidFill>
              </a:rPr>
              <a:t>裝置 </a:t>
            </a:r>
            <a:r>
              <a:rPr lang="en-US" altLang="zh-TW" sz="1400">
                <a:solidFill>
                  <a:srgbClr val="000000"/>
                </a:solidFill>
              </a:rPr>
              <a:t>(</a:t>
            </a:r>
            <a:r>
              <a:rPr lang="zh-TW" altLang="en-US" sz="1400">
                <a:solidFill>
                  <a:srgbClr val="000000"/>
                </a:solidFill>
              </a:rPr>
              <a:t>包括 </a:t>
            </a:r>
            <a:r>
              <a:rPr lang="en-US" altLang="zh-TW" sz="1400">
                <a:solidFill>
                  <a:srgbClr val="000000"/>
                </a:solidFill>
              </a:rPr>
              <a:t>AP) </a:t>
            </a:r>
            <a:r>
              <a:rPr lang="zh-TW" altLang="en-US" sz="1400">
                <a:solidFill>
                  <a:srgbClr val="000000"/>
                </a:solidFill>
              </a:rPr>
              <a:t>來驗證有線區域網路。 </a:t>
            </a:r>
          </a:p>
          <a:p>
            <a:pPr marL="285743" indent="-285743" algn="l">
              <a:buFont typeface="Arial" panose="020b0604020202020204" pitchFamily="34" charset="0"/>
              <a:buChar char="•"/>
            </a:pPr>
            <a:r>
              <a:rPr lang="zh-TW" altLang="en-US" sz="1400">
                <a:solidFill>
                  <a:srgbClr val="000000"/>
                </a:solidFill>
              </a:rPr>
              <a:t>如果此時連線仍然失敗，可能是 </a:t>
            </a:r>
            <a:r>
              <a:rPr lang="en-US" altLang="zh-TW" sz="1400">
                <a:solidFill>
                  <a:srgbClr val="000000"/>
                </a:solidFill>
              </a:rPr>
              <a:t>AP </a:t>
            </a:r>
            <a:r>
              <a:rPr lang="zh-TW" altLang="en-US" sz="1400">
                <a:solidFill>
                  <a:srgbClr val="000000"/>
                </a:solidFill>
              </a:rPr>
              <a:t>或其設定有問題。</a:t>
            </a:r>
          </a:p>
          <a:p>
            <a:pPr marL="285743" indent="-285743" algn="l">
              <a:buFont typeface="Arial" panose="020b0604020202020204" pitchFamily="34" charset="0"/>
              <a:buChar char="•"/>
            </a:pPr>
            <a:r>
              <a:rPr lang="zh-TW" altLang="en-US" sz="1400">
                <a:solidFill>
                  <a:srgbClr val="000000"/>
                </a:solidFill>
              </a:rPr>
              <a:t>當使用者 </a:t>
            </a:r>
            <a:r>
              <a:rPr lang="en-US" altLang="zh-TW" sz="1400">
                <a:solidFill>
                  <a:srgbClr val="000000"/>
                </a:solidFill>
              </a:rPr>
              <a:t>PC </a:t>
            </a:r>
            <a:r>
              <a:rPr lang="zh-TW" altLang="en-US" sz="1400">
                <a:solidFill>
                  <a:srgbClr val="000000"/>
                </a:solidFill>
              </a:rPr>
              <a:t>被淘汰為問題的根源，並確認裝置的實體狀態時，開始調查 </a:t>
            </a:r>
            <a:r>
              <a:rPr lang="en-US" altLang="zh-TW" sz="1400">
                <a:solidFill>
                  <a:srgbClr val="000000"/>
                </a:solidFill>
              </a:rPr>
              <a:t>AP </a:t>
            </a:r>
            <a:r>
              <a:rPr lang="zh-TW" altLang="en-US" sz="1400">
                <a:solidFill>
                  <a:srgbClr val="000000"/>
                </a:solidFill>
              </a:rPr>
              <a:t>的性能。 </a:t>
            </a:r>
          </a:p>
          <a:p>
            <a:pPr marL="285743" indent="-285743" algn="l">
              <a:buFont typeface="Arial" panose="020b0604020202020204" pitchFamily="34" charset="0"/>
              <a:buChar char="•"/>
            </a:pPr>
            <a:r>
              <a:rPr lang="zh-TW" altLang="en-US" sz="1400">
                <a:solidFill>
                  <a:srgbClr val="000000"/>
                </a:solidFill>
              </a:rPr>
              <a:t>檢查 </a:t>
            </a:r>
            <a:r>
              <a:rPr lang="en-US" altLang="zh-TW" sz="1400">
                <a:solidFill>
                  <a:srgbClr val="000000"/>
                </a:solidFill>
              </a:rPr>
              <a:t>AP </a:t>
            </a:r>
            <a:r>
              <a:rPr lang="zh-TW" altLang="en-US" sz="1400">
                <a:solidFill>
                  <a:srgbClr val="000000"/>
                </a:solidFill>
              </a:rPr>
              <a:t>的電源狀態。</a:t>
            </a:r>
          </a:p>
          <a:p>
            <a:pPr marL="342892" indent="-342892" algn="l">
              <a:buFont typeface="Arial" panose="020b0604020202020204" pitchFamily="34" charset="0"/>
              <a:buChar char="•"/>
            </a:pPr>
            <a:endParaRPr lang="en-US" sz="1600">
              <a:solidFill>
                <a:srgbClr val="000000"/>
              </a:solidFill>
            </a:endParaRPr>
          </a:p>
        </p:txBody>
      </p:sp>
      <p:sp>
        <p:nvSpPr>
          <p:cNvPr id="2" name="投影片編號版面配置區 1"/>
          <p:cNvSpPr>
            <a:spLocks noGrp="1"/>
          </p:cNvSpPr>
          <p:nvPr>
            <p:ph type="sldNum" sz="quarter" idx="12"/>
          </p:nvPr>
        </p:nvSpPr>
        <p:spPr/>
        <p:txBody>
          <a:bodyPr/>
          <a:lstStyle/>
          <a:p>
            <a:fld id="{4FAB73BC-B049-4115-A692-8D63A059BFB8}" type="slidenum">
              <a:rPr lang="en-US" smtClean="0"/>
              <a:t>915</a:t>
            </a:fld>
            <a:endParaRPr lang="en-US"/>
          </a:p>
        </p:txBody>
      </p:sp>
    </p:spTree>
    <p:extLst>
      <p:ext uri="{BB962C8B-B14F-4D97-AF65-F5344CB8AC3E}">
        <p14:creationId xmlns:p14="http://schemas.microsoft.com/office/powerpoint/2010/main" val="55486586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916.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noAutofit/>
          </a:bodyPr>
          <a:lstStyle/>
          <a:p>
            <a:pPr marL="169859" indent="-169859">
              <a:spcAft>
                <a:spcPts val="600"/>
              </a:spcAft>
              <a:buFont typeface="Wingdings" panose="05000000000000000000" pitchFamily="2" charset="2"/>
            </a:pPr>
            <a:r>
              <a:rPr lang="en-US" altLang="zh-TW" sz="2700"/>
              <a:t>30.4</a:t>
            </a:r>
            <a:r>
              <a:rPr lang="zh-TW" altLang="en-US" sz="2700" smtClean="0"/>
              <a:t>故障</a:t>
            </a:r>
            <a:r>
              <a:rPr lang="zh-TW" altLang="en-US" sz="2700"/>
              <a:t>排除 </a:t>
            </a:r>
            <a:r>
              <a:rPr lang="en-US" altLang="zh-TW" sz="2700"/>
              <a:t>WLAN </a:t>
            </a:r>
            <a:r>
              <a:rPr lang="zh-TW" altLang="en-US" sz="2700"/>
              <a:t>問題</a:t>
            </a:r>
            <a:br>
              <a:rPr lang="en-US" sz="2700"/>
            </a:br>
            <a:r>
              <a:rPr lang="zh-TW" altLang="en-US" sz="2700"/>
              <a:t>故障排除網路緩慢時的問題</a:t>
            </a:r>
          </a:p>
        </p:txBody>
      </p:sp>
      <p:sp>
        <p:nvSpPr>
          <p:cNvPr id="4" name="Content Placeholder 3">
            <a:extLst>
              <a:ext uri="{FF2B5EF4-FFF2-40B4-BE49-F238E27FC236}">
                <a16:creationId xmlns:a16="http://schemas.microsoft.com/office/drawing/2014/main" id="{94A65A22-F1FC-4732-AA65-BE40C7BA15FA}"/>
              </a:ext>
            </a:extLst>
          </p:cNvPr>
          <p:cNvSpPr>
            <a:spLocks noGrp="1"/>
          </p:cNvSpPr>
          <p:nvPr>
            <p:ph idx="1"/>
          </p:nvPr>
        </p:nvSpPr>
        <p:spPr>
          <a:xfrm>
            <a:off x="474662" y="1589088"/>
            <a:ext cx="8280057" cy="3689897"/>
          </a:xfrm>
        </p:spPr>
        <p:txBody>
          <a:bodyPr/>
          <a:lstStyle/>
          <a:p>
            <a:pPr marL="0" indent="0" algn="l"/>
            <a:r>
              <a:rPr lang="zh-TW" altLang="en-US" sz="1600">
                <a:solidFill>
                  <a:srgbClr val="000000"/>
                </a:solidFill>
              </a:rPr>
              <a:t>若要最佳化並增加 </a:t>
            </a:r>
            <a:r>
              <a:rPr lang="en-US" altLang="zh-TW" sz="1600">
                <a:solidFill>
                  <a:srgbClr val="000000"/>
                </a:solidFill>
              </a:rPr>
              <a:t>802.11 </a:t>
            </a:r>
            <a:r>
              <a:rPr lang="zh-TW" altLang="en-US" sz="1600">
                <a:solidFill>
                  <a:srgbClr val="000000"/>
                </a:solidFill>
              </a:rPr>
              <a:t>雙頻路由器和 </a:t>
            </a:r>
            <a:r>
              <a:rPr lang="en-US" altLang="zh-TW" sz="1600">
                <a:solidFill>
                  <a:srgbClr val="000000"/>
                </a:solidFill>
              </a:rPr>
              <a:t>AP </a:t>
            </a:r>
            <a:r>
              <a:rPr lang="zh-TW" altLang="en-US" sz="1600">
                <a:solidFill>
                  <a:srgbClr val="000000"/>
                </a:solidFill>
              </a:rPr>
              <a:t>的頻寬，請執行下列任一項：</a:t>
            </a:r>
          </a:p>
          <a:p>
            <a:pPr marL="342892" indent="-342892" algn="l">
              <a:buFont typeface="Arial" panose="020b0604020202020204" pitchFamily="34" charset="0"/>
              <a:buChar char="•"/>
            </a:pPr>
            <a:r>
              <a:rPr lang="zh-TW" altLang="en-US" sz="1400" b="1">
                <a:solidFill>
                  <a:srgbClr val="000000"/>
                </a:solidFill>
              </a:rPr>
              <a:t>升級你的無線用戶端</a:t>
            </a:r>
            <a:r>
              <a:rPr lang="zh-TW" altLang="en-US" sz="1400">
                <a:solidFill>
                  <a:srgbClr val="000000"/>
                </a:solidFill>
              </a:rPr>
              <a:t> </a:t>
            </a:r>
            <a:r>
              <a:rPr lang="en-US" altLang="zh-TW" sz="1400">
                <a:solidFill>
                  <a:srgbClr val="000000"/>
                </a:solidFill>
              </a:rPr>
              <a:t>- </a:t>
            </a:r>
            <a:r>
              <a:rPr lang="zh-TW" altLang="en-US" sz="1400">
                <a:solidFill>
                  <a:srgbClr val="000000"/>
                </a:solidFill>
              </a:rPr>
              <a:t>較舊的 </a:t>
            </a:r>
            <a:r>
              <a:rPr lang="en-US" altLang="zh-TW" sz="1400">
                <a:solidFill>
                  <a:srgbClr val="000000"/>
                </a:solidFill>
              </a:rPr>
              <a:t>802.11b</a:t>
            </a:r>
            <a:r>
              <a:rPr lang="zh-TW" altLang="en-US" sz="1400">
                <a:solidFill>
                  <a:srgbClr val="000000"/>
                </a:solidFill>
              </a:rPr>
              <a:t>、</a:t>
            </a:r>
            <a:r>
              <a:rPr lang="en-US" altLang="zh-TW" sz="1400">
                <a:solidFill>
                  <a:srgbClr val="000000"/>
                </a:solidFill>
              </a:rPr>
              <a:t>802.11g</a:t>
            </a:r>
            <a:r>
              <a:rPr lang="zh-TW" altLang="en-US" sz="1400">
                <a:solidFill>
                  <a:srgbClr val="000000"/>
                </a:solidFill>
              </a:rPr>
              <a:t>，甚至 </a:t>
            </a:r>
            <a:r>
              <a:rPr lang="en-US" altLang="zh-TW" sz="1400">
                <a:solidFill>
                  <a:srgbClr val="000000"/>
                </a:solidFill>
              </a:rPr>
              <a:t>802.11n </a:t>
            </a:r>
            <a:r>
              <a:rPr lang="zh-TW" altLang="en-US" sz="1400">
                <a:solidFill>
                  <a:srgbClr val="000000"/>
                </a:solidFill>
              </a:rPr>
              <a:t>裝置都會減慢整個 </a:t>
            </a:r>
            <a:r>
              <a:rPr lang="en-US" altLang="zh-TW" sz="1400">
                <a:solidFill>
                  <a:srgbClr val="000000"/>
                </a:solidFill>
              </a:rPr>
              <a:t>WLAN </a:t>
            </a:r>
            <a:r>
              <a:rPr lang="zh-TW" altLang="en-US" sz="1400">
                <a:solidFill>
                  <a:srgbClr val="000000"/>
                </a:solidFill>
              </a:rPr>
              <a:t>的速度。為了獲得最佳效能，所有無線裝置都應該支援相同的最高可接受標準。 </a:t>
            </a:r>
            <a:r>
              <a:rPr lang="zh-TW" altLang="en-US" sz="1400" b="1">
                <a:solidFill>
                  <a:srgbClr val="000000"/>
                </a:solidFill>
              </a:rPr>
              <a:t> </a:t>
            </a:r>
          </a:p>
          <a:p>
            <a:pPr marL="342892" indent="-342892" algn="l">
              <a:buFont typeface="Arial" panose="020b0604020202020204" pitchFamily="34" charset="0"/>
              <a:buChar char="•"/>
            </a:pPr>
            <a:r>
              <a:rPr lang="zh-TW" altLang="en-US" sz="1400" b="1">
                <a:solidFill>
                  <a:srgbClr val="000000"/>
                </a:solidFill>
              </a:rPr>
              <a:t>分割流量</a:t>
            </a:r>
            <a:r>
              <a:rPr lang="zh-TW" altLang="en-US" sz="1400">
                <a:solidFill>
                  <a:srgbClr val="000000"/>
                </a:solidFill>
              </a:rPr>
              <a:t> </a:t>
            </a:r>
            <a:r>
              <a:rPr lang="en-US" altLang="zh-TW" sz="1400">
                <a:solidFill>
                  <a:srgbClr val="000000"/>
                </a:solidFill>
              </a:rPr>
              <a:t>- </a:t>
            </a:r>
            <a:r>
              <a:rPr lang="zh-TW" altLang="en-US" sz="1400">
                <a:solidFill>
                  <a:srgbClr val="000000"/>
                </a:solidFill>
              </a:rPr>
              <a:t>改善無線效能最簡單的方法是分割 </a:t>
            </a:r>
            <a:r>
              <a:rPr lang="en-US" altLang="zh-TW" sz="1400">
                <a:solidFill>
                  <a:srgbClr val="000000"/>
                </a:solidFill>
              </a:rPr>
              <a:t>802.11n 2.4 GHz </a:t>
            </a:r>
            <a:r>
              <a:rPr lang="zh-TW" altLang="en-US" sz="1400">
                <a:solidFill>
                  <a:srgbClr val="000000"/>
                </a:solidFill>
              </a:rPr>
              <a:t>頻帶和 </a:t>
            </a:r>
            <a:r>
              <a:rPr lang="en-US" altLang="zh-TW" sz="1400">
                <a:solidFill>
                  <a:srgbClr val="000000"/>
                </a:solidFill>
              </a:rPr>
              <a:t>5 GHz </a:t>
            </a:r>
            <a:r>
              <a:rPr lang="zh-TW" altLang="en-US" sz="1400">
                <a:solidFill>
                  <a:srgbClr val="000000"/>
                </a:solidFill>
              </a:rPr>
              <a:t>頻帶之間的無線流量。因此，</a:t>
            </a:r>
            <a:r>
              <a:rPr lang="en-US" altLang="zh-TW" sz="1400">
                <a:solidFill>
                  <a:srgbClr val="000000"/>
                </a:solidFill>
              </a:rPr>
              <a:t>802.11n</a:t>
            </a:r>
            <a:r>
              <a:rPr lang="zh-TW" altLang="en-US" sz="1400">
                <a:solidFill>
                  <a:srgbClr val="000000"/>
                </a:solidFill>
              </a:rPr>
              <a:t>（或更好的）可以使用這兩個頻帶作為兩個獨立的無線網路來協助管理流量。 </a:t>
            </a:r>
          </a:p>
          <a:p>
            <a:pPr marL="0" indent="0" algn="l"/>
            <a:endParaRPr lang="en-US" sz="1400">
              <a:solidFill>
                <a:srgbClr val="000000"/>
              </a:solidFill>
            </a:endParaRPr>
          </a:p>
          <a:p>
            <a:pPr marL="0" indent="0" algn="l"/>
            <a:r>
              <a:rPr lang="zh-TW" altLang="en-US" sz="1600">
                <a:solidFill>
                  <a:srgbClr val="000000"/>
                </a:solidFill>
              </a:rPr>
              <a:t>使用流量分割方法有幾個原因：</a:t>
            </a:r>
          </a:p>
          <a:p>
            <a:pPr marL="415975" lvl="1" indent="-342892">
              <a:buFont typeface="Arial" panose="020b0604020202020204" pitchFamily="34" charset="0"/>
              <a:buChar char="•"/>
            </a:pPr>
            <a:r>
              <a:rPr lang="zh-TW">
                <a:solidFill>
                  <a:srgbClr val="000000"/>
                </a:solidFill>
              </a:rPr>
              <a:t>2.4 GHz 頻帶可能適用於時間不敏感的基本網際網路流量。</a:t>
            </a:r>
          </a:p>
          <a:p>
            <a:pPr marL="415975" lvl="1" indent="-342892">
              <a:buFont typeface="Arial" panose="020b0604020202020204" pitchFamily="34" charset="0"/>
              <a:buChar char="•"/>
            </a:pPr>
            <a:r>
              <a:rPr lang="zh-TW">
                <a:solidFill>
                  <a:srgbClr val="000000"/>
                </a:solidFill>
              </a:rPr>
              <a:t>頻寬仍可能與其他附近的無線區域網路共用。</a:t>
            </a:r>
          </a:p>
          <a:p>
            <a:pPr marL="415975" lvl="1" indent="-342892">
              <a:buFont typeface="Arial" panose="020b0604020202020204" pitchFamily="34" charset="0"/>
              <a:buChar char="•"/>
            </a:pPr>
            <a:r>
              <a:rPr lang="zh-TW">
                <a:solidFill>
                  <a:srgbClr val="000000"/>
                </a:solidFill>
              </a:rPr>
              <a:t>5 GHz 頻段比 2.4 GHz 頻段少得多，非常適合串流媒體。</a:t>
            </a:r>
          </a:p>
          <a:p>
            <a:pPr marL="415975" lvl="1" indent="-342892">
              <a:buFont typeface="Arial" panose="020b0604020202020204" pitchFamily="34" charset="0"/>
              <a:buChar char="•"/>
            </a:pPr>
            <a:r>
              <a:rPr lang="zh-TW">
                <a:solidFill>
                  <a:srgbClr val="000000"/>
                </a:solidFill>
              </a:rPr>
              <a:t>5 GHz 頻段具有更多通道；因此，選擇的通道可能是無干擾的。</a:t>
            </a:r>
          </a:p>
          <a:p>
            <a:pPr marL="342892" indent="-342892" algn="l">
              <a:buFont typeface="Arial" panose="020b0604020202020204" pitchFamily="34" charset="0"/>
              <a:buChar char="•"/>
            </a:pPr>
            <a:endParaRPr lang="en-US" sz="1600">
              <a:solidFill>
                <a:srgbClr val="000000"/>
              </a:solidFill>
            </a:endParaRPr>
          </a:p>
        </p:txBody>
      </p:sp>
      <p:sp>
        <p:nvSpPr>
          <p:cNvPr id="2" name="投影片編號版面配置區 1"/>
          <p:cNvSpPr>
            <a:spLocks noGrp="1"/>
          </p:cNvSpPr>
          <p:nvPr>
            <p:ph type="sldNum" sz="quarter" idx="12"/>
          </p:nvPr>
        </p:nvSpPr>
        <p:spPr/>
        <p:txBody>
          <a:bodyPr/>
          <a:lstStyle/>
          <a:p>
            <a:fld id="{4FAB73BC-B049-4115-A692-8D63A059BFB8}" type="slidenum">
              <a:rPr lang="en-US" smtClean="0"/>
              <a:t>916</a:t>
            </a:fld>
            <a:endParaRPr lang="en-US"/>
          </a:p>
        </p:txBody>
      </p:sp>
    </p:spTree>
    <p:extLst>
      <p:ext uri="{BB962C8B-B14F-4D97-AF65-F5344CB8AC3E}">
        <p14:creationId xmlns:p14="http://schemas.microsoft.com/office/powerpoint/2010/main" val="122274745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917.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noAutofit/>
          </a:bodyPr>
          <a:lstStyle/>
          <a:p>
            <a:pPr marL="169859" indent="-169859">
              <a:spcAft>
                <a:spcPts val="600"/>
              </a:spcAft>
              <a:buFont typeface="Wingdings" panose="05000000000000000000" pitchFamily="2" charset="2"/>
            </a:pPr>
            <a:r>
              <a:rPr lang="en-US" altLang="zh-TW" sz="2700"/>
              <a:t>30.4</a:t>
            </a:r>
            <a:r>
              <a:rPr lang="zh-TW" altLang="en-US" sz="2700" smtClean="0"/>
              <a:t>故障</a:t>
            </a:r>
            <a:r>
              <a:rPr lang="zh-TW" altLang="en-US" sz="2700"/>
              <a:t>排除 </a:t>
            </a:r>
            <a:r>
              <a:rPr lang="en-US" altLang="zh-TW" sz="2700"/>
              <a:t>WLAN </a:t>
            </a:r>
            <a:r>
              <a:rPr lang="zh-TW" altLang="en-US" sz="2700"/>
              <a:t>問題</a:t>
            </a:r>
            <a:br>
              <a:rPr lang="en-US" sz="2700"/>
            </a:br>
            <a:r>
              <a:rPr lang="zh-TW" altLang="en-US" sz="2700"/>
              <a:t>故障排除網路緩慢時的故障排除 </a:t>
            </a:r>
            <a:r>
              <a:rPr lang="en-US" altLang="zh-TW" sz="2700"/>
              <a:t>(</a:t>
            </a:r>
            <a:r>
              <a:rPr lang="zh-TW" altLang="en-US" sz="2700"/>
              <a:t>續</a:t>
            </a:r>
            <a:r>
              <a:rPr lang="en-US" altLang="zh-TW" sz="2700"/>
              <a:t>) </a:t>
            </a:r>
          </a:p>
        </p:txBody>
      </p:sp>
      <p:sp>
        <p:nvSpPr>
          <p:cNvPr id="4" name="Content Placeholder 3">
            <a:extLst>
              <a:ext uri="{FF2B5EF4-FFF2-40B4-BE49-F238E27FC236}">
                <a16:creationId xmlns:a16="http://schemas.microsoft.com/office/drawing/2014/main" id="{94A65A22-F1FC-4732-AA65-BE40C7BA15FA}"/>
              </a:ext>
            </a:extLst>
          </p:cNvPr>
          <p:cNvSpPr>
            <a:spLocks noGrp="1"/>
          </p:cNvSpPr>
          <p:nvPr>
            <p:ph idx="1"/>
          </p:nvPr>
        </p:nvSpPr>
        <p:spPr>
          <a:xfrm>
            <a:off x="474662" y="1589088"/>
            <a:ext cx="8280057" cy="3689897"/>
          </a:xfrm>
        </p:spPr>
        <p:txBody>
          <a:bodyPr/>
          <a:lstStyle/>
          <a:p>
            <a:pPr marL="0" indent="0" algn="l"/>
            <a:r>
              <a:rPr lang="zh-TW" altLang="en-US" sz="1600">
                <a:solidFill>
                  <a:srgbClr val="000000"/>
                </a:solidFill>
              </a:rPr>
              <a:t>根據預設，雙頻路由器和 </a:t>
            </a:r>
            <a:r>
              <a:rPr lang="en-US" altLang="zh-TW" sz="1600">
                <a:solidFill>
                  <a:srgbClr val="000000"/>
                </a:solidFill>
              </a:rPr>
              <a:t>AP </a:t>
            </a:r>
            <a:r>
              <a:rPr lang="zh-TW" altLang="en-US" sz="1600">
                <a:solidFill>
                  <a:srgbClr val="000000"/>
                </a:solidFill>
              </a:rPr>
              <a:t>在 </a:t>
            </a:r>
            <a:r>
              <a:rPr lang="en-US" altLang="zh-TW" sz="1600">
                <a:solidFill>
                  <a:srgbClr val="000000"/>
                </a:solidFill>
              </a:rPr>
              <a:t>2.4 GHz </a:t>
            </a:r>
            <a:r>
              <a:rPr lang="zh-TW" altLang="en-US" sz="1600">
                <a:solidFill>
                  <a:srgbClr val="000000"/>
                </a:solidFill>
              </a:rPr>
              <a:t>頻帶和 </a:t>
            </a:r>
            <a:r>
              <a:rPr lang="en-US" altLang="zh-TW" sz="1600">
                <a:solidFill>
                  <a:srgbClr val="000000"/>
                </a:solidFill>
              </a:rPr>
              <a:t>5 GHz </a:t>
            </a:r>
            <a:r>
              <a:rPr lang="zh-TW" altLang="en-US" sz="1600">
                <a:solidFill>
                  <a:srgbClr val="000000"/>
                </a:solidFill>
              </a:rPr>
              <a:t>頻帶上使用相同的網路名稱。 </a:t>
            </a:r>
          </a:p>
          <a:p>
            <a:pPr marL="285743" indent="-285743" algn="l">
              <a:buFont typeface="Arial" panose="020b0604020202020204" pitchFamily="34" charset="0"/>
              <a:buChar char="•"/>
            </a:pPr>
            <a:r>
              <a:rPr lang="zh-TW" altLang="en-US" sz="1400">
                <a:solidFill>
                  <a:srgbClr val="000000"/>
                </a:solidFill>
              </a:rPr>
              <a:t>這可能是有用的區隔流量。</a:t>
            </a:r>
          </a:p>
          <a:p>
            <a:pPr marL="285743" indent="-285743" algn="l">
              <a:buFont typeface="Arial" panose="020b0604020202020204" pitchFamily="34" charset="0"/>
              <a:buChar char="•"/>
            </a:pPr>
            <a:r>
              <a:rPr lang="zh-TW" altLang="en-US" sz="1400">
                <a:solidFill>
                  <a:srgbClr val="000000"/>
                </a:solidFill>
              </a:rPr>
              <a:t>區隔流量最簡單的方法是重新命名其中一個無線網路。</a:t>
            </a:r>
          </a:p>
          <a:p>
            <a:pPr marL="0" indent="0" algn="l"/>
            <a:endParaRPr lang="en-US" sz="1600">
              <a:solidFill>
                <a:srgbClr val="000000"/>
              </a:solidFill>
            </a:endParaRPr>
          </a:p>
          <a:p>
            <a:pPr marL="0" indent="0" algn="l"/>
            <a:r>
              <a:rPr lang="zh-TW" altLang="en-US" sz="1600">
                <a:solidFill>
                  <a:srgbClr val="000000"/>
                </a:solidFill>
              </a:rPr>
              <a:t>若要改善無線網路的範圍，請確定無線路由器或 </a:t>
            </a:r>
            <a:r>
              <a:rPr lang="en-US" altLang="zh-TW" sz="1600">
                <a:solidFill>
                  <a:srgbClr val="000000"/>
                </a:solidFill>
              </a:rPr>
              <a:t>AP </a:t>
            </a:r>
            <a:r>
              <a:rPr lang="zh-TW" altLang="en-US" sz="1600">
                <a:solidFill>
                  <a:srgbClr val="000000"/>
                </a:solidFill>
              </a:rPr>
              <a:t>位置沒有障礙物，例如家具、固定裝置和高型設備。 </a:t>
            </a:r>
          </a:p>
          <a:p>
            <a:pPr marL="285743" indent="-285743" algn="l">
              <a:buFont typeface="Arial" panose="020b0604020202020204" pitchFamily="34" charset="0"/>
              <a:buChar char="•"/>
            </a:pPr>
            <a:r>
              <a:rPr lang="zh-TW" altLang="en-US" sz="1400">
                <a:solidFill>
                  <a:srgbClr val="000000"/>
                </a:solidFill>
              </a:rPr>
              <a:t>這些阻止信號，從而縮短了 </a:t>
            </a:r>
            <a:r>
              <a:rPr lang="en-US" altLang="zh-TW" sz="1400">
                <a:solidFill>
                  <a:srgbClr val="000000"/>
                </a:solidFill>
              </a:rPr>
              <a:t>WLAN </a:t>
            </a:r>
            <a:r>
              <a:rPr lang="zh-TW" altLang="en-US" sz="1400">
                <a:solidFill>
                  <a:srgbClr val="000000"/>
                </a:solidFill>
              </a:rPr>
              <a:t>的範圍。 </a:t>
            </a:r>
          </a:p>
          <a:p>
            <a:pPr marL="285743" indent="-285743" algn="l">
              <a:buFont typeface="Arial" panose="020b0604020202020204" pitchFamily="34" charset="0"/>
              <a:buChar char="•"/>
            </a:pPr>
            <a:r>
              <a:rPr lang="zh-TW" altLang="en-US" sz="1400">
                <a:solidFill>
                  <a:srgbClr val="000000"/>
                </a:solidFill>
              </a:rPr>
              <a:t>如果仍然無法解決問題，則可以使用 </a:t>
            </a:r>
            <a:r>
              <a:rPr lang="en-US" altLang="zh-TW" sz="1400">
                <a:solidFill>
                  <a:srgbClr val="000000"/>
                </a:solidFill>
              </a:rPr>
              <a:t>Wi-Fi </a:t>
            </a:r>
            <a:r>
              <a:rPr lang="zh-TW" altLang="en-US" sz="1400">
                <a:solidFill>
                  <a:srgbClr val="000000"/>
                </a:solidFill>
              </a:rPr>
              <a:t>範圍擴充器或部署電力線無線技術。</a:t>
            </a:r>
          </a:p>
          <a:p>
            <a:pPr marL="342892" indent="-342892" algn="l">
              <a:buFont typeface="Arial" panose="020b0604020202020204" pitchFamily="34" charset="0"/>
              <a:buChar char="•"/>
            </a:pPr>
            <a:endParaRPr lang="en-US" sz="1400">
              <a:solidFill>
                <a:srgbClr val="000000"/>
              </a:solidFill>
            </a:endParaRPr>
          </a:p>
        </p:txBody>
      </p:sp>
      <p:sp>
        <p:nvSpPr>
          <p:cNvPr id="2" name="投影片編號版面配置區 1"/>
          <p:cNvSpPr>
            <a:spLocks noGrp="1"/>
          </p:cNvSpPr>
          <p:nvPr>
            <p:ph type="sldNum" sz="quarter" idx="12"/>
          </p:nvPr>
        </p:nvSpPr>
        <p:spPr/>
        <p:txBody>
          <a:bodyPr/>
          <a:lstStyle/>
          <a:p>
            <a:fld id="{4FAB73BC-B049-4115-A692-8D63A059BFB8}" type="slidenum">
              <a:rPr lang="en-US" smtClean="0"/>
              <a:t>917</a:t>
            </a:fld>
            <a:endParaRPr lang="en-US"/>
          </a:p>
        </p:txBody>
      </p:sp>
    </p:spTree>
    <p:extLst>
      <p:ext uri="{BB962C8B-B14F-4D97-AF65-F5344CB8AC3E}">
        <p14:creationId xmlns:p14="http://schemas.microsoft.com/office/powerpoint/2010/main" val="233856700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918.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noAutofit/>
          </a:bodyPr>
          <a:lstStyle/>
          <a:p>
            <a:pPr marL="169859" indent="-169859">
              <a:spcAft>
                <a:spcPts val="600"/>
              </a:spcAft>
              <a:buFont typeface="Wingdings" panose="05000000000000000000" pitchFamily="2" charset="2"/>
            </a:pPr>
            <a:r>
              <a:rPr lang="en-US" altLang="zh-TW" sz="2700"/>
              <a:t>30.4</a:t>
            </a:r>
            <a:r>
              <a:rPr lang="zh-TW" altLang="en-US" sz="2700" smtClean="0"/>
              <a:t>故障</a:t>
            </a:r>
            <a:r>
              <a:rPr lang="zh-TW" altLang="en-US" sz="2700"/>
              <a:t>排除 </a:t>
            </a:r>
            <a:r>
              <a:rPr lang="en-US" altLang="zh-TW" sz="2700"/>
              <a:t>WLAN </a:t>
            </a:r>
            <a:r>
              <a:rPr lang="zh-TW" altLang="en-US" sz="2700"/>
              <a:t>問題</a:t>
            </a:r>
            <a:br>
              <a:rPr lang="en-US" sz="2700"/>
            </a:br>
            <a:r>
              <a:rPr lang="zh-TW" altLang="en-US" sz="2700"/>
              <a:t>更新韌體</a:t>
            </a:r>
          </a:p>
        </p:txBody>
      </p:sp>
      <p:sp>
        <p:nvSpPr>
          <p:cNvPr id="5" name="Content Placeholder 4">
            <a:extLst>
              <a:ext uri="{FF2B5EF4-FFF2-40B4-BE49-F238E27FC236}">
                <a16:creationId xmlns:a16="http://schemas.microsoft.com/office/drawing/2014/main" id="{CDE8D717-80B9-42DF-92A9-3B2A07D3B449}"/>
              </a:ext>
            </a:extLst>
          </p:cNvPr>
          <p:cNvSpPr>
            <a:spLocks noGrp="1"/>
          </p:cNvSpPr>
          <p:nvPr>
            <p:ph idx="1"/>
          </p:nvPr>
        </p:nvSpPr>
        <p:spPr>
          <a:xfrm>
            <a:off x="474662" y="1589087"/>
            <a:ext cx="8345487" cy="2399649"/>
          </a:xfrm>
        </p:spPr>
        <p:txBody>
          <a:bodyPr/>
          <a:lstStyle/>
          <a:p>
            <a:pPr marL="0" indent="0" algn="l"/>
            <a:r>
              <a:rPr lang="zh-TW" altLang="en-US" sz="1600">
                <a:solidFill>
                  <a:srgbClr val="000000"/>
                </a:solidFill>
              </a:rPr>
              <a:t>大部分的無線路由器和 </a:t>
            </a:r>
            <a:r>
              <a:rPr lang="en-US" altLang="zh-TW" sz="1600">
                <a:solidFill>
                  <a:srgbClr val="000000"/>
                </a:solidFill>
              </a:rPr>
              <a:t>AP </a:t>
            </a:r>
            <a:r>
              <a:rPr lang="zh-TW" altLang="en-US" sz="1600">
                <a:solidFill>
                  <a:srgbClr val="000000"/>
                </a:solidFill>
              </a:rPr>
              <a:t>都提供可升級的韌體，這些韌體應定期進行驗證。</a:t>
            </a:r>
          </a:p>
          <a:p>
            <a:pPr marL="0" indent="0" algn="l"/>
            <a:endParaRPr lang="en-US" sz="1600">
              <a:solidFill>
                <a:srgbClr val="000000"/>
              </a:solidFill>
            </a:endParaRPr>
          </a:p>
          <a:p>
            <a:pPr marL="0" indent="0" algn="l"/>
            <a:r>
              <a:rPr lang="zh-TW" altLang="en-US" sz="1600">
                <a:solidFill>
                  <a:srgbClr val="000000"/>
                </a:solidFill>
              </a:rPr>
              <a:t>在 </a:t>
            </a:r>
            <a:r>
              <a:rPr lang="en-US" altLang="zh-TW" sz="1600">
                <a:solidFill>
                  <a:srgbClr val="000000"/>
                </a:solidFill>
              </a:rPr>
              <a:t>WLC </a:t>
            </a:r>
            <a:r>
              <a:rPr lang="zh-TW" altLang="en-US" sz="1600">
                <a:solidFill>
                  <a:srgbClr val="000000"/>
                </a:solidFill>
              </a:rPr>
              <a:t>上，很可能有能力升級 </a:t>
            </a:r>
            <a:r>
              <a:rPr lang="en-US" altLang="zh-TW" sz="1600">
                <a:solidFill>
                  <a:srgbClr val="000000"/>
                </a:solidFill>
              </a:rPr>
              <a:t>WLC </a:t>
            </a:r>
            <a:r>
              <a:rPr lang="zh-TW" altLang="en-US" sz="1600">
                <a:solidFill>
                  <a:srgbClr val="000000"/>
                </a:solidFill>
              </a:rPr>
              <a:t>控制的所有 </a:t>
            </a:r>
            <a:r>
              <a:rPr lang="en-US" altLang="zh-TW" sz="1600">
                <a:solidFill>
                  <a:srgbClr val="000000"/>
                </a:solidFill>
              </a:rPr>
              <a:t>AP </a:t>
            </a:r>
            <a:r>
              <a:rPr lang="zh-TW" altLang="en-US" sz="1600">
                <a:solidFill>
                  <a:srgbClr val="000000"/>
                </a:solidFill>
              </a:rPr>
              <a:t>上的韌體。 </a:t>
            </a:r>
          </a:p>
        </p:txBody>
      </p:sp>
      <p:pic>
        <p:nvPicPr>
          <p:cNvPr id="6" name="Picture 5">
            <a:extLst>
              <a:ext uri="{FF2B5EF4-FFF2-40B4-BE49-F238E27FC236}">
                <a16:creationId xmlns:a16="http://schemas.microsoft.com/office/drawing/2014/main" id="{10726CF3-B789-4939-AC67-FDFB156B26D7}"/>
              </a:ext>
            </a:extLst>
          </p:cNvPr>
          <p:cNvPicPr>
            <a:picLocks noChangeAspect="1"/>
          </p:cNvPicPr>
          <p:nvPr/>
        </p:nvPicPr>
        <p:blipFill>
          <a:blip r:embed="rId3"/>
          <a:stretch>
            <a:fillRect/>
          </a:stretch>
        </p:blipFill>
        <p:spPr>
          <a:xfrm>
            <a:off x="4464150" y="3055430"/>
            <a:ext cx="4451238" cy="1662445"/>
          </a:xfrm>
          <a:prstGeom prst="rect">
            <a:avLst/>
          </a:prstGeom>
        </p:spPr>
      </p:pic>
      <p:sp>
        <p:nvSpPr>
          <p:cNvPr id="7" name="Content Placeholder 4">
            <a:extLst>
              <a:ext uri="{FF2B5EF4-FFF2-40B4-BE49-F238E27FC236}">
                <a16:creationId xmlns:a16="http://schemas.microsoft.com/office/drawing/2014/main" id="{9C82116E-9605-4877-B74B-B1697AE82851}"/>
              </a:ext>
            </a:extLst>
          </p:cNvPr>
          <p:cNvSpPr txBox="1"/>
          <p:nvPr/>
        </p:nvSpPr>
        <p:spPr>
          <a:xfrm>
            <a:off x="474664" y="3026585"/>
            <a:ext cx="3838783" cy="1917087"/>
          </a:xfrm>
          <a:prstGeom prst="rect">
            <a:avLst/>
          </a:prstGeom>
        </p:spPr>
        <p:txBody>
          <a:bodyPr lIns="91420" tIns="45710" rIns="91420" bIns="45710">
            <a:noAutofit/>
          </a:bodyPr>
          <a:lstStyle>
            <a:lvl1pPr marL="285690" marR="0" indent="-285690" algn="ctr" defTabSz="457105" rtl="0" eaLnBrk="1" fontAlgn="auto" latinLnBrk="0" hangingPunct="1">
              <a:lnSpc>
                <a:spcPct val="100000"/>
              </a:lnSpc>
              <a:spcBef>
                <a:spcPct val="20000"/>
              </a:spcBef>
              <a:spcAft>
                <a:spcPct val="0"/>
              </a:spcAft>
              <a:buClrTx/>
              <a:buSzTx/>
              <a:buFont typeface="Arial"/>
              <a:buNone/>
              <a:defRPr lang="en-US" sz="2000" b="0" i="0" kern="1200" baseline="0">
                <a:solidFill>
                  <a:schemeClr val="bg1"/>
                </a:solidFill>
                <a:latin typeface="+mn-lt"/>
                <a:ea typeface="ＭＳ Ｐゴシック" charset="0"/>
                <a:cs typeface="CiscoSans ExtraLight"/>
              </a:defRPr>
            </a:lvl1pPr>
            <a:lvl2pPr marL="358775" indent="-215900" algn="l" defTabSz="684213" rtl="0" eaLnBrk="1" fontAlgn="base" hangingPunct="1">
              <a:lnSpc>
                <a:spcPct val="95000"/>
              </a:lnSpc>
              <a:spcBef>
                <a:spcPts val="600"/>
              </a:spcBef>
              <a:spcAft>
                <a:spcPct val="0"/>
              </a:spcAft>
              <a:buClr>
                <a:schemeClr val="tx2"/>
              </a:buClr>
              <a:buFont typeface="Arial"/>
              <a:buChar char="•"/>
              <a:defRPr lang="en-US" sz="1400" kern="120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a:buChar char="•"/>
              <a:defRPr lang="en-US" sz="1200" kern="120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a:buChar char="•"/>
              <a:defRPr lang="en-US" sz="1100" kern="120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a:buChar char="•"/>
              <a:defRPr lang="en-US" sz="1100" kern="120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anose="020b0604020202020204"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anose="020b0604020202020204"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anose="020b0604020202020204"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85743" indent="-285743" algn="l">
              <a:buFont typeface="Arial" panose="020b0604020202020204" pitchFamily="34" charset="0"/>
              <a:buChar char="•"/>
            </a:pPr>
            <a:r>
              <a:rPr lang="zh-TW" altLang="en-US" sz="1400">
                <a:solidFill>
                  <a:srgbClr val="000000"/>
                </a:solidFill>
              </a:rPr>
              <a:t>在圖中，將用於升級所有 </a:t>
            </a:r>
            <a:r>
              <a:rPr lang="en-US" altLang="zh-TW" sz="1400">
                <a:solidFill>
                  <a:srgbClr val="000000"/>
                </a:solidFill>
              </a:rPr>
              <a:t>AP </a:t>
            </a:r>
            <a:r>
              <a:rPr lang="zh-TW" altLang="en-US" sz="1400">
                <a:solidFill>
                  <a:srgbClr val="000000"/>
                </a:solidFill>
              </a:rPr>
              <a:t>的韌體系統檔被下載。 </a:t>
            </a:r>
          </a:p>
          <a:p>
            <a:pPr marL="285743" indent="-285743" algn="l">
              <a:buFont typeface="Arial" panose="020b0604020202020204" pitchFamily="34" charset="0"/>
              <a:buChar char="•"/>
            </a:pPr>
            <a:r>
              <a:rPr lang="zh-TW" altLang="en-US" sz="1400">
                <a:solidFill>
                  <a:srgbClr val="000000"/>
                </a:solidFill>
              </a:rPr>
              <a:t>在 </a:t>
            </a:r>
            <a:r>
              <a:rPr lang="en-US" altLang="zh-TW" sz="1400">
                <a:solidFill>
                  <a:srgbClr val="000000"/>
                </a:solidFill>
              </a:rPr>
              <a:t>Cisco 3504 </a:t>
            </a:r>
            <a:r>
              <a:rPr lang="zh-TW" altLang="en-US" sz="1400">
                <a:solidFill>
                  <a:srgbClr val="000000"/>
                </a:solidFill>
              </a:rPr>
              <a:t>無線控制器上，按一下 “ </a:t>
            </a:r>
            <a:r>
              <a:rPr lang="en-US" altLang="zh-TW" sz="1400" b="1">
                <a:solidFill>
                  <a:srgbClr val="000000"/>
                </a:solidFill>
              </a:rPr>
              <a:t>WIRELESS” &gt; “Access Point</a:t>
            </a:r>
            <a:r>
              <a:rPr lang="zh-TW" altLang="en-US" sz="1400">
                <a:solidFill>
                  <a:srgbClr val="000000"/>
                </a:solidFill>
              </a:rPr>
              <a:t> ” </a:t>
            </a:r>
            <a:r>
              <a:rPr lang="en-US" altLang="zh-TW" sz="1400">
                <a:solidFill>
                  <a:srgbClr val="000000"/>
                </a:solidFill>
              </a:rPr>
              <a:t>&gt; “ </a:t>
            </a:r>
            <a:r>
              <a:rPr lang="en-US" altLang="zh-TW" sz="1400" b="1">
                <a:solidFill>
                  <a:srgbClr val="000000"/>
                </a:solidFill>
              </a:rPr>
              <a:t>Global Configuration</a:t>
            </a:r>
            <a:r>
              <a:rPr lang="zh-TW" altLang="en-US" sz="1400">
                <a:solidFill>
                  <a:srgbClr val="000000"/>
                </a:solidFill>
              </a:rPr>
              <a:t> ”，然後捲動至 “</a:t>
            </a:r>
            <a:r>
              <a:rPr lang="en-US" altLang="zh-TW" sz="1400">
                <a:solidFill>
                  <a:srgbClr val="000000"/>
                </a:solidFill>
              </a:rPr>
              <a:t>AP </a:t>
            </a:r>
            <a:r>
              <a:rPr lang="zh-TW" altLang="en-US" sz="1400">
                <a:solidFill>
                  <a:srgbClr val="000000"/>
                </a:solidFill>
              </a:rPr>
              <a:t>影像預先下載” 區段的頁面底部。</a:t>
            </a:r>
          </a:p>
          <a:p>
            <a:pPr marL="0" indent="0" algn="l"/>
            <a:br>
              <a:rPr lang="en-CA" sz="1600">
                <a:solidFill>
                  <a:srgbClr val="000000"/>
                </a:solidFill>
              </a:rPr>
            </a:br>
            <a:endParaRPr lang="en-CA" sz="1600">
              <a:solidFill>
                <a:srgbClr val="000000"/>
              </a:solidFill>
            </a:endParaRPr>
          </a:p>
        </p:txBody>
      </p:sp>
      <p:sp>
        <p:nvSpPr>
          <p:cNvPr id="2" name="投影片編號版面配置區 1"/>
          <p:cNvSpPr>
            <a:spLocks noGrp="1"/>
          </p:cNvSpPr>
          <p:nvPr>
            <p:ph type="sldNum" sz="quarter" idx="12"/>
          </p:nvPr>
        </p:nvSpPr>
        <p:spPr/>
        <p:txBody>
          <a:bodyPr/>
          <a:lstStyle/>
          <a:p>
            <a:fld id="{4FAB73BC-B049-4115-A692-8D63A059BFB8}" type="slidenum">
              <a:rPr lang="en-US" smtClean="0"/>
              <a:t>918</a:t>
            </a:fld>
            <a:endParaRPr lang="en-US"/>
          </a:p>
        </p:txBody>
      </p:sp>
    </p:spTree>
    <p:extLst>
      <p:ext uri="{BB962C8B-B14F-4D97-AF65-F5344CB8AC3E}">
        <p14:creationId xmlns:p14="http://schemas.microsoft.com/office/powerpoint/2010/main" val="37903476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919.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1505"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noAutofit/>
          </a:bodyPr>
          <a:lstStyle/>
          <a:p>
            <a:pPr marL="169859" indent="-169859">
              <a:lnSpc>
                <a:spcPct val="90000"/>
              </a:lnSpc>
              <a:spcAft>
                <a:spcPts val="600"/>
              </a:spcAft>
              <a:buFont typeface="Wingdings" panose="05000000000000000000" pitchFamily="2" charset="2"/>
            </a:pPr>
            <a:r>
              <a:rPr lang="en-US" altLang="zh-TW" sz="2700" smtClean="0">
                <a:solidFill>
                  <a:srgbClr val="004C69"/>
                </a:solidFill>
              </a:rPr>
              <a:t>30.5</a:t>
            </a:r>
            <a:r>
              <a:rPr lang="zh-TW" altLang="en-US" sz="2700" smtClean="0">
                <a:solidFill>
                  <a:srgbClr val="004C69"/>
                </a:solidFill>
              </a:rPr>
              <a:t>我</a:t>
            </a:r>
            <a:r>
              <a:rPr lang="zh-TW" altLang="en-US" sz="2700">
                <a:solidFill>
                  <a:srgbClr val="004C69"/>
                </a:solidFill>
              </a:rPr>
              <a:t>在本單元中學到了什麼？ </a:t>
            </a:r>
          </a:p>
        </p:txBody>
      </p:sp>
      <p:sp>
        <p:nvSpPr>
          <p:cNvPr id="2" name="Content Placeholder 1">
            <a:extLst>
              <a:ext uri="{FF2B5EF4-FFF2-40B4-BE49-F238E27FC236}">
                <a16:creationId xmlns:a16="http://schemas.microsoft.com/office/drawing/2014/main" id="{2797EA73-3103-C348-9EE9-151275DED7CD}"/>
              </a:ext>
            </a:extLst>
          </p:cNvPr>
          <p:cNvSpPr>
            <a:spLocks noGrp="1"/>
          </p:cNvSpPr>
          <p:nvPr>
            <p:ph idx="1"/>
          </p:nvPr>
        </p:nvSpPr>
        <p:spPr>
          <a:xfrm>
            <a:off x="676406" y="1656195"/>
            <a:ext cx="8233263" cy="4155319"/>
          </a:xfrm>
        </p:spPr>
        <p:txBody>
          <a:bodyPr/>
          <a:lstStyle/>
          <a:p>
            <a:pPr>
              <a:spcBef>
                <a:spcPct val="0"/>
              </a:spcBef>
              <a:spcAft>
                <a:spcPct val="0"/>
              </a:spcAft>
              <a:buFont typeface="Arial" panose="020b0604020202020204" pitchFamily="34" charset="0"/>
              <a:buChar char="•"/>
            </a:pPr>
            <a:r>
              <a:rPr lang="zh-TW" altLang="en-US" sz="1400"/>
              <a:t>遠端工作者、小型分公司和家庭網路通常會使用無線路由器，其中通常包括有線用戶端的交換器、網際網路連線的連接埠 </a:t>
            </a:r>
            <a:r>
              <a:rPr lang="en-US" altLang="zh-TW" sz="1400"/>
              <a:t>(</a:t>
            </a:r>
            <a:r>
              <a:rPr lang="zh-TW" altLang="en-US" sz="1400"/>
              <a:t>有時標示為 “</a:t>
            </a:r>
            <a:r>
              <a:rPr lang="en-US" altLang="zh-TW" sz="1400"/>
              <a:t>WAN”)</a:t>
            </a:r>
            <a:r>
              <a:rPr lang="zh-TW" altLang="en-US" sz="1400"/>
              <a:t>，以及無線用戶端存取的無線元件。 </a:t>
            </a:r>
          </a:p>
          <a:p>
            <a:pPr>
              <a:spcBef>
                <a:spcPct val="0"/>
              </a:spcBef>
              <a:spcAft>
                <a:spcPct val="0"/>
              </a:spcAft>
              <a:buFont typeface="Arial" panose="020b0604020202020204" pitchFamily="34" charset="0"/>
              <a:buChar char="•"/>
            </a:pPr>
            <a:r>
              <a:rPr lang="zh-TW" altLang="en-US" sz="1400"/>
              <a:t>大部分的無線路由器已預先設定為連線至網路並提供服務。無線路由器使用 </a:t>
            </a:r>
            <a:r>
              <a:rPr lang="en-US" altLang="zh-TW" sz="1400"/>
              <a:t>DHCP </a:t>
            </a:r>
            <a:r>
              <a:rPr lang="zh-TW" altLang="en-US" sz="1400"/>
              <a:t>自動為連接的裝置提供定址資訊。 </a:t>
            </a:r>
          </a:p>
          <a:p>
            <a:pPr>
              <a:spcBef>
                <a:spcPct val="0"/>
              </a:spcBef>
              <a:spcAft>
                <a:spcPct val="0"/>
              </a:spcAft>
              <a:buFont typeface="Arial" panose="020b0604020202020204" pitchFamily="34" charset="0"/>
              <a:buChar char="•"/>
            </a:pPr>
            <a:r>
              <a:rPr lang="zh-TW" altLang="en-US" sz="1400"/>
              <a:t>你的首要任務應該是變更無線路由器的使用者名稱和密碼。 </a:t>
            </a:r>
          </a:p>
          <a:p>
            <a:pPr>
              <a:spcBef>
                <a:spcPct val="0"/>
              </a:spcBef>
              <a:spcAft>
                <a:spcPct val="0"/>
              </a:spcAft>
              <a:buFont typeface="Arial" panose="020b0604020202020204" pitchFamily="34" charset="0"/>
              <a:buChar char="•"/>
            </a:pPr>
            <a:r>
              <a:rPr lang="zh-TW" altLang="en-US" sz="1400"/>
              <a:t>如果你想要將範圍延伸到室內 </a:t>
            </a:r>
            <a:r>
              <a:rPr lang="en-US" altLang="zh-TW" sz="1400"/>
              <a:t>45 </a:t>
            </a:r>
            <a:r>
              <a:rPr lang="zh-TW" altLang="en-US" sz="1400"/>
              <a:t>公尺以及室外 </a:t>
            </a:r>
            <a:r>
              <a:rPr lang="en-US" altLang="zh-TW" sz="1400"/>
              <a:t>90 </a:t>
            </a:r>
            <a:r>
              <a:rPr lang="zh-TW" altLang="en-US" sz="1400"/>
              <a:t>公尺以上，你可以新增無線存取點。 </a:t>
            </a:r>
          </a:p>
          <a:p>
            <a:pPr>
              <a:spcBef>
                <a:spcPct val="0"/>
              </a:spcBef>
              <a:spcAft>
                <a:spcPct val="0"/>
              </a:spcAft>
              <a:buFont typeface="Arial" panose="020b0604020202020204" pitchFamily="34" charset="0"/>
              <a:buChar char="•"/>
            </a:pPr>
            <a:r>
              <a:rPr lang="zh-TW" altLang="en-US" sz="1400"/>
              <a:t>路由器將使用稱為網路位址轉換 </a:t>
            </a:r>
            <a:r>
              <a:rPr lang="en-US" altLang="zh-TW" sz="1400"/>
              <a:t>(NAT) </a:t>
            </a:r>
            <a:r>
              <a:rPr lang="zh-TW" altLang="en-US" sz="1400"/>
              <a:t>的處理將私有 </a:t>
            </a:r>
            <a:r>
              <a:rPr lang="en-US" altLang="zh-TW" sz="1400"/>
              <a:t>IPv4 </a:t>
            </a:r>
            <a:r>
              <a:rPr lang="zh-TW" altLang="en-US" sz="1400"/>
              <a:t>位址轉換為可透過網際網路路由的 </a:t>
            </a:r>
            <a:r>
              <a:rPr lang="en-US" altLang="zh-TW" sz="1400"/>
              <a:t>IPv4 </a:t>
            </a:r>
            <a:r>
              <a:rPr lang="zh-TW" altLang="en-US" sz="1400"/>
              <a:t>位址。 </a:t>
            </a:r>
          </a:p>
          <a:p>
            <a:pPr>
              <a:spcBef>
                <a:spcPct val="0"/>
              </a:spcBef>
              <a:spcAft>
                <a:spcPct val="0"/>
              </a:spcAft>
              <a:buFont typeface="Arial" panose="020b0604020202020204" pitchFamily="34" charset="0"/>
              <a:buChar char="•"/>
            </a:pPr>
            <a:r>
              <a:rPr lang="zh-TW" altLang="en-US" sz="1400"/>
              <a:t>藉由設定 </a:t>
            </a:r>
            <a:r>
              <a:rPr lang="en-US" altLang="zh-TW" sz="1400" err="1"/>
              <a:t>QoS</a:t>
            </a:r>
            <a:r>
              <a:rPr lang="zh-TW" altLang="en-US" sz="1400"/>
              <a:t>，您可以保證特定流量類型 </a:t>
            </a:r>
            <a:r>
              <a:rPr lang="en-US" altLang="zh-TW" sz="1400"/>
              <a:t>(</a:t>
            </a:r>
            <a:r>
              <a:rPr lang="zh-TW" altLang="en-US" sz="1400"/>
              <a:t>例如語音和影片</a:t>
            </a:r>
            <a:r>
              <a:rPr lang="en-US" altLang="zh-TW" sz="1400"/>
              <a:t>) </a:t>
            </a:r>
            <a:r>
              <a:rPr lang="zh-TW" altLang="en-US" sz="1400"/>
              <a:t>會優先於時間不敏感的流量 </a:t>
            </a:r>
            <a:r>
              <a:rPr lang="en-US" altLang="zh-TW" sz="1400"/>
              <a:t>(</a:t>
            </a:r>
            <a:r>
              <a:rPr lang="zh-TW" altLang="en-US" sz="1400"/>
              <a:t>例如電子郵件和網頁瀏覽</a:t>
            </a:r>
            <a:r>
              <a:rPr lang="en-US" altLang="zh-TW" sz="1400"/>
              <a:t>)</a:t>
            </a:r>
            <a:r>
              <a:rPr lang="zh-TW" altLang="en-US" sz="1400"/>
              <a:t>。</a:t>
            </a:r>
          </a:p>
          <a:p>
            <a:pPr>
              <a:spcBef>
                <a:spcPct val="0"/>
              </a:spcBef>
              <a:spcAft>
                <a:spcPct val="0"/>
              </a:spcAft>
              <a:buFont typeface="Arial" panose="020b0604020202020204" pitchFamily="34" charset="0"/>
              <a:buChar char="•"/>
            </a:pPr>
            <a:r>
              <a:rPr lang="zh-TW" altLang="en-US" sz="1400"/>
              <a:t>輕量型 </a:t>
            </a:r>
            <a:r>
              <a:rPr lang="en-US" altLang="zh-TW" sz="1400"/>
              <a:t>AP (LAP) </a:t>
            </a:r>
            <a:r>
              <a:rPr lang="zh-TW" altLang="en-US" sz="1400"/>
              <a:t>使用輕量型存取點協定 </a:t>
            </a:r>
            <a:r>
              <a:rPr lang="en-US" altLang="zh-TW" sz="1400"/>
              <a:t>(LWAPP) </a:t>
            </a:r>
            <a:r>
              <a:rPr lang="zh-TW" altLang="en-US" sz="1400"/>
              <a:t>與 </a:t>
            </a:r>
            <a:r>
              <a:rPr lang="en-US" altLang="zh-TW" sz="1400"/>
              <a:t>WLAN </a:t>
            </a:r>
            <a:r>
              <a:rPr lang="zh-TW" altLang="en-US" sz="1400"/>
              <a:t>控制器 </a:t>
            </a:r>
            <a:r>
              <a:rPr lang="en-US" altLang="zh-TW" sz="1400"/>
              <a:t>(WLC) </a:t>
            </a:r>
            <a:r>
              <a:rPr lang="zh-TW" altLang="en-US" sz="1400"/>
              <a:t>通訊。 </a:t>
            </a:r>
          </a:p>
        </p:txBody>
      </p:sp>
      <p:sp>
        <p:nvSpPr>
          <p:cNvPr id="3" name="投影片編號版面配置區 2"/>
          <p:cNvSpPr>
            <a:spLocks noGrp="1"/>
          </p:cNvSpPr>
          <p:nvPr>
            <p:ph type="sldNum" sz="quarter" idx="4"/>
          </p:nvPr>
        </p:nvSpPr>
        <p:spPr/>
        <p:txBody>
          <a:bodyPr/>
          <a:lstStyle/>
          <a:p>
            <a:pPr defTabSz="385754">
              <a:defRPr/>
            </a:pPr>
            <a:fld id="{2F5CCB13-0A32-4557-88E9-079F0C330695}" type="slidenum">
              <a:rPr lang="en-US" kern="0" smtClean="0">
                <a:solidFill>
                  <a:srgbClr val="595959"/>
                </a:solidFill>
              </a:rPr>
              <a:pPr defTabSz="385754">
                <a:defRPr/>
              </a:pPr>
              <a:t>919</a:t>
            </a:fld>
            <a:endParaRPr lang="en-US" kern="0">
              <a:solidFill>
                <a:srgbClr val="595959"/>
              </a:solidFill>
            </a:endParaRPr>
          </a:p>
        </p:txBody>
      </p:sp>
    </p:spTree>
    <p:custDataLst>
      <p:tags r:id="rId3"/>
    </p:custDataLst>
    <p:extLst>
      <p:ext uri="{BB962C8B-B14F-4D97-AF65-F5344CB8AC3E}">
        <p14:creationId xmlns:p14="http://schemas.microsoft.com/office/powerpoint/2010/main" val="647416024"/>
      </p:ext>
    </p:extLst>
  </p:cSld>
  <p:clrMapOvr>
    <a:masterClrMapping/>
  </p:clrMapOvr>
  <p:transition spd="slow">
    <p:wipe/>
  </p:transition>
  <p:timing/>
</p:sld>
</file>

<file path=ppt/slides/slide92.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8194" name="Rectangle 2"/>
          <p:cNvSpPr>
            <a:spLocks noGrp="1" noChangeArrowheads="1"/>
          </p:cNvSpPr>
          <p:nvPr>
            <p:ph type="title"/>
          </p:nvPr>
        </p:nvSpPr>
        <p:spPr/>
        <p:txBody>
          <a:bodyPr>
            <a:normAutofit/>
          </a:bodyPr>
          <a:lstStyle/>
          <a:p>
            <a:pPr rtl="0"/>
            <a:r>
              <a:rPr lang="en-US" altLang="zh-TW" sz="3000" smtClean="0"/>
              <a:t>3.2</a:t>
            </a:r>
            <a:r>
              <a:rPr lang="zh-TW" altLang="en-US" sz="3000" smtClean="0"/>
              <a:t>通訊協定</a:t>
            </a:r>
            <a:r>
              <a:rPr lang="en-US" altLang="zh-TW" sz="3000" smtClean="0"/>
              <a:t>-</a:t>
            </a:r>
            <a:r>
              <a:rPr lang="zh-TW" altLang="en-US" sz="3000" smtClean="0"/>
              <a:t>網路</a:t>
            </a:r>
            <a:r>
              <a:rPr lang="zh-TW" altLang="en-US" sz="3000"/>
              <a:t>通訊協定概觀</a:t>
            </a:r>
          </a:p>
        </p:txBody>
      </p:sp>
      <p:sp>
        <p:nvSpPr>
          <p:cNvPr id="8195" name="Rectangle 6"/>
          <p:cNvSpPr>
            <a:spLocks noGrp="1" noChangeArrowheads="1"/>
          </p:cNvSpPr>
          <p:nvPr>
            <p:ph idx="1"/>
          </p:nvPr>
        </p:nvSpPr>
        <p:spPr>
          <a:xfrm>
            <a:off x="246743" y="1656196"/>
            <a:ext cx="2757714" cy="3611129"/>
          </a:xfrm>
        </p:spPr>
        <p:txBody>
          <a:bodyPr>
            <a:normAutofit lnSpcReduction="10000"/>
          </a:bodyPr>
          <a:lstStyle/>
          <a:p>
            <a:pPr marL="0" indent="0">
              <a:buNone/>
            </a:pPr>
            <a:r>
              <a:rPr lang="zh-TW" altLang="en-US" sz="1600"/>
              <a:t>網路通訊協定定義一組通用的規則。</a:t>
            </a:r>
          </a:p>
          <a:p>
            <a:pPr rtl="0">
              <a:buFont typeface="Arial" panose="020b0604020202020204" pitchFamily="34" charset="0"/>
              <a:buChar char="•"/>
            </a:pPr>
            <a:r>
              <a:rPr lang="zh-TW" altLang="en-US" sz="1600"/>
              <a:t>可以在以下裝置上實作：</a:t>
            </a:r>
          </a:p>
          <a:p>
            <a:pPr lvl="1" rtl="0"/>
            <a:r>
              <a:rPr lang="zh-TW" altLang="en-US" sz="1600"/>
              <a:t>軟體</a:t>
            </a:r>
          </a:p>
          <a:p>
            <a:pPr lvl="1" rtl="0"/>
            <a:r>
              <a:rPr lang="zh-TW" altLang="en-US" sz="1600"/>
              <a:t>硬體</a:t>
            </a:r>
          </a:p>
          <a:p>
            <a:pPr lvl="1" rtl="0"/>
            <a:r>
              <a:rPr lang="zh-TW" altLang="en-US" sz="1600"/>
              <a:t>二者</a:t>
            </a:r>
          </a:p>
          <a:p>
            <a:pPr rtl="0">
              <a:buFont typeface="Arial" panose="020b0604020202020204" pitchFamily="34" charset="0"/>
              <a:buChar char="•"/>
            </a:pPr>
            <a:r>
              <a:rPr lang="zh-TW" altLang="en-US" sz="1600"/>
              <a:t>協議有自己的：</a:t>
            </a:r>
          </a:p>
          <a:p>
            <a:pPr lvl="1" rtl="0"/>
            <a:r>
              <a:rPr lang="zh-TW" altLang="en-US" sz="1600"/>
              <a:t>功能</a:t>
            </a:r>
          </a:p>
          <a:p>
            <a:pPr lvl="1" rtl="0"/>
            <a:r>
              <a:rPr lang="zh-TW" altLang="en-US" sz="1600"/>
              <a:t>格式</a:t>
            </a:r>
          </a:p>
          <a:p>
            <a:pPr lvl="1" rtl="0"/>
            <a:r>
              <a:rPr lang="zh-TW" altLang="en-US" sz="1600"/>
              <a:t>規則</a:t>
            </a:r>
          </a:p>
          <a:p>
            <a:pPr marL="0" indent="0">
              <a:buNone/>
            </a:pPr>
            <a:r>
              <a:rPr lang="zh-TW"/>
              <a:t> </a:t>
            </a:r>
          </a:p>
        </p:txBody>
      </p:sp>
      <p:graphicFrame>
        <p:nvGraphicFramePr>
          <p:cNvPr id="2" name="Table 1"/>
          <p:cNvGraphicFramePr>
            <a:graphicFrameLocks noGrp="1"/>
          </p:cNvGraphicFramePr>
          <p:nvPr>
            <p:extLst>
              <p:ext uri="{D42A27DB-BD31-4B8C-83A1-F6EECF244321}">
                <p14:modId xmlns:p14="http://schemas.microsoft.com/office/powerpoint/2010/main" val="2636894964"/>
              </p:ext>
            </p:extLst>
          </p:nvPr>
        </p:nvGraphicFramePr>
        <p:xfrm>
          <a:off x="3048000" y="1815193"/>
          <a:ext cx="5776684" cy="3541484"/>
        </p:xfrm>
        <a:graphic>
          <a:graphicData uri="http://schemas.openxmlformats.org/drawingml/2006/table">
            <a:tbl>
              <a:tblPr firstRow="1" bandRow="1">
                <a:tableStyleId>{5C22544A-7EE6-4342-B048-85BDC9FD1C3A}</a:tableStyleId>
              </a:tblPr>
              <a:tblGrid>
                <a:gridCol w="1768928">
                  <a:extLst>
                    <a:ext uri="{9D8B030D-6E8A-4147-A177-3AD203B41FA5}">
                      <a16:colId xmlns:a16="http://schemas.microsoft.com/office/drawing/2014/main" val="20000"/>
                    </a:ext>
                  </a:extLst>
                </a:gridCol>
                <a:gridCol w="4007756">
                  <a:extLst>
                    <a:ext uri="{9D8B030D-6E8A-4147-A177-3AD203B41FA5}">
                      <a16:colId xmlns:a16="http://schemas.microsoft.com/office/drawing/2014/main" val="20001"/>
                    </a:ext>
                  </a:extLst>
                </a:gridCol>
              </a:tblGrid>
              <a:tr h="664980">
                <a:tc>
                  <a:txBody>
                    <a:bodyPr vert="horz" wrap="square"/>
                    <a:lstStyle/>
                    <a:p>
                      <a:pPr rtl="0"/>
                      <a:r>
                        <a:rPr lang="zh-TW" sz="1800">
                          <a:latin typeface="Times New Roman" panose="02020603050405020304" pitchFamily="18" charset="0"/>
                          <a:ea typeface="標楷體" panose="03000509000000000000" pitchFamily="65" charset="-120"/>
                        </a:rPr>
                        <a:t>通訊協定類型</a:t>
                      </a:r>
                    </a:p>
                  </a:txBody>
                  <a:tcPr/>
                </a:tc>
                <a:tc>
                  <a:txBody>
                    <a:bodyPr vert="horz" wrap="square"/>
                    <a:lstStyle/>
                    <a:p>
                      <a:pPr rtl="0"/>
                      <a:r>
                        <a:rPr lang="zh-TW" sz="1800">
                          <a:latin typeface="Times New Roman" panose="02020603050405020304" pitchFamily="18" charset="0"/>
                          <a:ea typeface="標楷體" panose="03000509000000000000" pitchFamily="65" charset="-120"/>
                        </a:rPr>
                        <a:t>說明</a:t>
                      </a:r>
                    </a:p>
                  </a:txBody>
                  <a:tcPr/>
                </a:tc>
                <a:extLst>
                  <a:ext uri="{0D108BD9-81ED-4DB2-BD59-A6C34878D82A}">
                    <a16:rowId xmlns:a16="http://schemas.microsoft.com/office/drawing/2014/main" val="10000"/>
                  </a:ext>
                </a:extLst>
              </a:tr>
              <a:tr h="719388">
                <a:tc>
                  <a:txBody>
                    <a:bodyPr vert="horz" wrap="square"/>
                    <a:lstStyle/>
                    <a:p>
                      <a:pPr rtl="0"/>
                      <a:r>
                        <a:rPr lang="zh-TW" sz="1800">
                          <a:latin typeface="Times New Roman" panose="02020603050405020304" pitchFamily="18" charset="0"/>
                          <a:ea typeface="標楷體" panose="03000509000000000000" pitchFamily="65" charset="-120"/>
                        </a:rPr>
                        <a:t>檢查網路通訊。</a:t>
                      </a:r>
                    </a:p>
                  </a:txBody>
                  <a:tcPr/>
                </a:tc>
                <a:tc>
                  <a:txBody>
                    <a:bodyPr vert="horz" wrap="square"/>
                    <a:lstStyle/>
                    <a:p>
                      <a:pPr rtl="0"/>
                      <a:r>
                        <a:rPr lang="zh-TW" sz="1800">
                          <a:latin typeface="Times New Roman" panose="02020603050405020304" pitchFamily="18" charset="0"/>
                          <a:ea typeface="標楷體" panose="03000509000000000000" pitchFamily="65" charset="-120"/>
                        </a:rPr>
                        <a:t>讓兩個或多個裝置透過一個或多個網路進行通訊</a:t>
                      </a:r>
                    </a:p>
                  </a:txBody>
                  <a:tcPr/>
                </a:tc>
                <a:extLst>
                  <a:ext uri="{0D108BD9-81ED-4DB2-BD59-A6C34878D82A}">
                    <a16:rowId xmlns:a16="http://schemas.microsoft.com/office/drawing/2014/main" val="10001"/>
                  </a:ext>
                </a:extLst>
              </a:tr>
              <a:tr h="719388">
                <a:tc>
                  <a:txBody>
                    <a:bodyPr vert="horz" wrap="square"/>
                    <a:lstStyle/>
                    <a:p>
                      <a:pPr rtl="0"/>
                      <a:r>
                        <a:rPr lang="zh-TW" sz="1800">
                          <a:latin typeface="Times New Roman" panose="02020603050405020304" pitchFamily="18" charset="0"/>
                          <a:ea typeface="標楷體" panose="03000509000000000000" pitchFamily="65" charset="-120"/>
                        </a:rPr>
                        <a:t>網路</a:t>
                      </a:r>
                      <a:r>
                        <a:rPr lang="zh-TW" sz="1800" baseline="0">
                          <a:latin typeface="Times New Roman" panose="02020603050405020304" pitchFamily="18" charset="0"/>
                          <a:ea typeface="標楷體" panose="03000509000000000000" pitchFamily="65" charset="-120"/>
                        </a:rPr>
                        <a:t>安全</a:t>
                      </a:r>
                    </a:p>
                  </a:txBody>
                  <a:tcPr/>
                </a:tc>
                <a:tc>
                  <a:txBody>
                    <a:bodyPr vert="horz" wrap="square"/>
                    <a:lstStyle/>
                    <a:p>
                      <a:pPr rtl="0"/>
                      <a:r>
                        <a:rPr lang="zh-TW" sz="1800">
                          <a:latin typeface="Times New Roman" panose="02020603050405020304" pitchFamily="18" charset="0"/>
                          <a:ea typeface="標楷體" panose="03000509000000000000" pitchFamily="65" charset="-120"/>
                        </a:rPr>
                        <a:t>安全資料以提供驗證、資料完整性和資料加密</a:t>
                      </a:r>
                    </a:p>
                  </a:txBody>
                  <a:tcPr/>
                </a:tc>
                <a:extLst>
                  <a:ext uri="{0D108BD9-81ED-4DB2-BD59-A6C34878D82A}">
                    <a16:rowId xmlns:a16="http://schemas.microsoft.com/office/drawing/2014/main" val="10002"/>
                  </a:ext>
                </a:extLst>
              </a:tr>
              <a:tr h="718340">
                <a:tc>
                  <a:txBody>
                    <a:bodyPr vert="horz" wrap="square"/>
                    <a:lstStyle/>
                    <a:p>
                      <a:pPr rtl="0"/>
                      <a:r>
                        <a:rPr lang="zh-TW" sz="1800">
                          <a:latin typeface="Times New Roman" panose="02020603050405020304" pitchFamily="18" charset="0"/>
                          <a:ea typeface="標楷體" panose="03000509000000000000" pitchFamily="65" charset="-120"/>
                        </a:rPr>
                        <a:t>路由</a:t>
                      </a:r>
                    </a:p>
                  </a:txBody>
                  <a:tcPr/>
                </a:tc>
                <a:tc>
                  <a:txBody>
                    <a:bodyPr vert="horz" wrap="square"/>
                    <a:lstStyle/>
                    <a:p>
                      <a:pPr rtl="0"/>
                      <a:r>
                        <a:rPr lang="zh-TW" sz="1800">
                          <a:latin typeface="Times New Roman" panose="02020603050405020304" pitchFamily="18" charset="0"/>
                          <a:ea typeface="標楷體" panose="03000509000000000000" pitchFamily="65" charset="-120"/>
                        </a:rPr>
                        <a:t>讓路由器能夠交換路由資訊、比較路徑資訊，以及選擇最佳路徑</a:t>
                      </a:r>
                    </a:p>
                  </a:txBody>
                  <a:tcPr/>
                </a:tc>
                <a:extLst>
                  <a:ext uri="{0D108BD9-81ED-4DB2-BD59-A6C34878D82A}">
                    <a16:rowId xmlns:a16="http://schemas.microsoft.com/office/drawing/2014/main" val="10003"/>
                  </a:ext>
                </a:extLst>
              </a:tr>
              <a:tr h="719388">
                <a:tc>
                  <a:txBody>
                    <a:bodyPr vert="horz" wrap="square"/>
                    <a:lstStyle/>
                    <a:p>
                      <a:pPr rtl="0"/>
                      <a:r>
                        <a:rPr lang="zh-TW" sz="1800">
                          <a:latin typeface="Times New Roman" panose="02020603050405020304" pitchFamily="18" charset="0"/>
                          <a:ea typeface="標楷體" panose="03000509000000000000" pitchFamily="65" charset="-120"/>
                        </a:rPr>
                        <a:t>服務發現</a:t>
                      </a:r>
                    </a:p>
                  </a:txBody>
                  <a:tcPr/>
                </a:tc>
                <a:tc>
                  <a:txBody>
                    <a:bodyPr vert="horz" wrap="square"/>
                    <a:lstStyle/>
                    <a:p>
                      <a:pPr rtl="0"/>
                      <a:r>
                        <a:rPr lang="zh-TW" sz="1800">
                          <a:latin typeface="Times New Roman" panose="02020603050405020304" pitchFamily="18" charset="0"/>
                          <a:ea typeface="標楷體" panose="03000509000000000000" pitchFamily="65" charset="-120"/>
                        </a:rPr>
                        <a:t>用於設備或服務的自動檢測</a:t>
                      </a:r>
                    </a:p>
                  </a:txBody>
                  <a:tcPr/>
                </a:tc>
                <a:extLst>
                  <a:ext uri="{0D108BD9-81ED-4DB2-BD59-A6C34878D82A}">
                    <a16:rowId xmlns:a16="http://schemas.microsoft.com/office/drawing/2014/main" val="10004"/>
                  </a:ext>
                </a:extLst>
              </a:tr>
            </a:tbl>
          </a:graphicData>
        </a:graphic>
      </p:graphicFrame>
      <p:sp>
        <p:nvSpPr>
          <p:cNvPr id="3" name="投影片編號版面配置區 2"/>
          <p:cNvSpPr>
            <a:spLocks noGrp="1"/>
          </p:cNvSpPr>
          <p:nvPr>
            <p:ph type="sldNum" sz="quarter" idx="4"/>
          </p:nvPr>
        </p:nvSpPr>
        <p:spPr/>
        <p:txBody>
          <a:bodyPr/>
          <a:lstStyle/>
          <a:p>
            <a:pPr defTabSz="385754">
              <a:defRPr/>
            </a:pPr>
            <a:fld id="{2F5CCB13-0A32-4557-88E9-079F0C330695}" type="slidenum">
              <a:rPr lang="en-US" kern="0" smtClean="0">
                <a:solidFill>
                  <a:srgbClr val="595959"/>
                </a:solidFill>
              </a:rPr>
              <a:pPr defTabSz="385754">
                <a:defRPr/>
              </a:pPr>
              <a:t>92</a:t>
            </a:fld>
            <a:endParaRPr lang="en-US" kern="0">
              <a:solidFill>
                <a:srgbClr val="595959"/>
              </a:solidFill>
            </a:endParaRPr>
          </a:p>
        </p:txBody>
      </p:sp>
    </p:spTree>
    <p:custDataLst>
      <p:tags r:id="rId3"/>
    </p:custDataLst>
    <p:extLst>
      <p:ext uri="{BB962C8B-B14F-4D97-AF65-F5344CB8AC3E}">
        <p14:creationId xmlns:p14="http://schemas.microsoft.com/office/powerpoint/2010/main" val="461746159"/>
      </p:ext>
    </p:extLst>
  </p:cSld>
  <p:clrMapOvr>
    <a:masterClrMapping/>
  </p:clrMapOvr>
  <p:transition spd="slow">
    <p:wipe/>
  </p:transition>
  <p:timing/>
</p:sld>
</file>

<file path=ppt/slides/slide920.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1505"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noAutofit/>
          </a:bodyPr>
          <a:lstStyle/>
          <a:p>
            <a:pPr marL="169859" indent="-169859">
              <a:lnSpc>
                <a:spcPct val="90000"/>
              </a:lnSpc>
              <a:spcAft>
                <a:spcPts val="600"/>
              </a:spcAft>
              <a:buFont typeface="Wingdings" panose="05000000000000000000" pitchFamily="2" charset="2"/>
            </a:pPr>
            <a:r>
              <a:rPr lang="en-US" altLang="zh-TW" sz="2700">
                <a:solidFill>
                  <a:srgbClr val="004C69"/>
                </a:solidFill>
              </a:rPr>
              <a:t>30.5</a:t>
            </a:r>
            <a:r>
              <a:rPr lang="zh-TW" altLang="en-US" sz="2700" smtClean="0">
                <a:solidFill>
                  <a:srgbClr val="004C69"/>
                </a:solidFill>
              </a:rPr>
              <a:t>我</a:t>
            </a:r>
            <a:r>
              <a:rPr lang="zh-TW" altLang="en-US" sz="2700">
                <a:solidFill>
                  <a:srgbClr val="004C69"/>
                </a:solidFill>
              </a:rPr>
              <a:t>在本單元中學到了什麼？</a:t>
            </a:r>
            <a:r>
              <a:rPr lang="en-US" altLang="zh-TW" sz="2700">
                <a:solidFill>
                  <a:srgbClr val="004C69"/>
                </a:solidFill>
              </a:rPr>
              <a:t>(</a:t>
            </a:r>
            <a:r>
              <a:rPr lang="zh-TW" altLang="en-US" sz="2700">
                <a:solidFill>
                  <a:srgbClr val="004C69"/>
                </a:solidFill>
              </a:rPr>
              <a:t>續</a:t>
            </a:r>
            <a:r>
              <a:rPr lang="en-US" altLang="zh-TW" sz="2700">
                <a:solidFill>
                  <a:srgbClr val="004C69"/>
                </a:solidFill>
              </a:rPr>
              <a:t>)</a:t>
            </a:r>
          </a:p>
        </p:txBody>
      </p:sp>
      <p:sp>
        <p:nvSpPr>
          <p:cNvPr id="2" name="Content Placeholder 1">
            <a:extLst>
              <a:ext uri="{FF2B5EF4-FFF2-40B4-BE49-F238E27FC236}">
                <a16:creationId xmlns:a16="http://schemas.microsoft.com/office/drawing/2014/main" id="{2797EA73-3103-C348-9EE9-151275DED7CD}"/>
              </a:ext>
            </a:extLst>
          </p:cNvPr>
          <p:cNvSpPr>
            <a:spLocks noGrp="1"/>
          </p:cNvSpPr>
          <p:nvPr>
            <p:ph idx="1"/>
          </p:nvPr>
        </p:nvSpPr>
        <p:spPr>
          <a:xfrm>
            <a:off x="507304" y="1540466"/>
            <a:ext cx="8411759" cy="4155319"/>
          </a:xfrm>
        </p:spPr>
        <p:txBody>
          <a:bodyPr/>
          <a:lstStyle/>
          <a:p>
            <a:pPr>
              <a:spcBef>
                <a:spcPct val="0"/>
              </a:spcBef>
              <a:spcAft>
                <a:spcPct val="0"/>
              </a:spcAft>
              <a:buFont typeface="Arial" panose="020b0604020202020204" pitchFamily="34" charset="0"/>
              <a:buChar char="•"/>
            </a:pPr>
            <a:r>
              <a:rPr lang="zh-TW" altLang="en-US" sz="1400"/>
              <a:t>設定無線區域網路控制器 </a:t>
            </a:r>
            <a:r>
              <a:rPr lang="en-US" altLang="zh-TW" sz="1400"/>
              <a:t>(WLC) </a:t>
            </a:r>
            <a:r>
              <a:rPr lang="zh-TW" altLang="en-US" sz="1400"/>
              <a:t>類似於設定無線路由器，不同之處在於 </a:t>
            </a:r>
            <a:r>
              <a:rPr lang="en-US" altLang="zh-TW" sz="1400"/>
              <a:t>WLC </a:t>
            </a:r>
            <a:r>
              <a:rPr lang="zh-TW" altLang="en-US" sz="1400"/>
              <a:t>可控制 </a:t>
            </a:r>
            <a:r>
              <a:rPr lang="en-US" altLang="zh-TW" sz="1400"/>
              <a:t>AP </a:t>
            </a:r>
            <a:r>
              <a:rPr lang="zh-TW" altLang="en-US" sz="1400"/>
              <a:t>並提供更多服務和管理功能。使用 </a:t>
            </a:r>
            <a:r>
              <a:rPr lang="en-US" altLang="zh-TW" sz="1400"/>
              <a:t>WLC </a:t>
            </a:r>
            <a:r>
              <a:rPr lang="zh-TW" altLang="en-US" sz="1400"/>
              <a:t>介面檢視 </a:t>
            </a:r>
            <a:r>
              <a:rPr lang="en-US" altLang="zh-TW" sz="1400"/>
              <a:t>AP </a:t>
            </a:r>
            <a:r>
              <a:rPr lang="zh-TW" altLang="en-US" sz="1400"/>
              <a:t>系統資訊和效能的整體狀況，以存取進階設定和設定 </a:t>
            </a:r>
            <a:r>
              <a:rPr lang="en-US" altLang="zh-TW" sz="1400"/>
              <a:t>WLAN</a:t>
            </a:r>
            <a:r>
              <a:rPr lang="zh-TW" altLang="en-US" sz="1400"/>
              <a:t>。</a:t>
            </a:r>
          </a:p>
          <a:p>
            <a:pPr>
              <a:spcBef>
                <a:spcPct val="0"/>
              </a:spcBef>
              <a:spcAft>
                <a:spcPct val="0"/>
              </a:spcAft>
              <a:buFont typeface="Arial" panose="020b0604020202020204" pitchFamily="34" charset="0"/>
              <a:buChar char="•"/>
            </a:pPr>
            <a:r>
              <a:rPr lang="en-US" altLang="zh-TW" sz="1400"/>
              <a:t>SNMP </a:t>
            </a:r>
            <a:r>
              <a:rPr lang="zh-TW" altLang="en-US" sz="1400"/>
              <a:t>用於監控網路。</a:t>
            </a:r>
            <a:r>
              <a:rPr lang="en-US" altLang="zh-TW" sz="1400"/>
              <a:t>WLC </a:t>
            </a:r>
            <a:r>
              <a:rPr lang="zh-TW" altLang="en-US" sz="1400"/>
              <a:t>設定為將所有 </a:t>
            </a:r>
            <a:r>
              <a:rPr lang="en-US" altLang="zh-TW" sz="1400"/>
              <a:t>SNMP </a:t>
            </a:r>
            <a:r>
              <a:rPr lang="zh-TW" altLang="en-US" sz="1400"/>
              <a:t>記錄訊息 </a:t>
            </a:r>
            <a:r>
              <a:rPr lang="en-US" altLang="zh-TW" sz="1400"/>
              <a:t>(</a:t>
            </a:r>
            <a:r>
              <a:rPr lang="zh-TW" altLang="en-US" sz="1400"/>
              <a:t>稱為陷阱</a:t>
            </a:r>
            <a:r>
              <a:rPr lang="en-US" altLang="zh-TW" sz="1400"/>
              <a:t>) </a:t>
            </a:r>
            <a:r>
              <a:rPr lang="zh-TW" altLang="en-US" sz="1400"/>
              <a:t>轉送至 </a:t>
            </a:r>
            <a:r>
              <a:rPr lang="en-US" altLang="zh-TW" sz="1400"/>
              <a:t>SNMP </a:t>
            </a:r>
            <a:r>
              <a:rPr lang="zh-TW" altLang="en-US" sz="1400"/>
              <a:t>伺服器。 </a:t>
            </a:r>
          </a:p>
          <a:p>
            <a:pPr>
              <a:spcBef>
                <a:spcPct val="0"/>
              </a:spcBef>
              <a:spcAft>
                <a:spcPct val="0"/>
              </a:spcAft>
              <a:buFont typeface="Arial" panose="020b0604020202020204" pitchFamily="34" charset="0"/>
              <a:buChar char="•"/>
            </a:pPr>
            <a:r>
              <a:rPr lang="zh-TW" altLang="en-US" sz="1400"/>
              <a:t>對於 </a:t>
            </a:r>
            <a:r>
              <a:rPr lang="en-US" altLang="zh-TW" sz="1400"/>
              <a:t>WLAN </a:t>
            </a:r>
            <a:r>
              <a:rPr lang="zh-TW" altLang="en-US" sz="1400"/>
              <a:t>使用者驗證，</a:t>
            </a:r>
            <a:r>
              <a:rPr lang="en-US" altLang="zh-TW" sz="1400"/>
              <a:t>RADIUS </a:t>
            </a:r>
            <a:r>
              <a:rPr lang="zh-TW" altLang="en-US" sz="1400"/>
              <a:t>伺服器用於驗證、計量和稽核 </a:t>
            </a:r>
            <a:r>
              <a:rPr lang="en-US" altLang="zh-TW" sz="1400"/>
              <a:t>(AAA) </a:t>
            </a:r>
            <a:r>
              <a:rPr lang="zh-TW" altLang="en-US" sz="1400"/>
              <a:t>服務。可追蹤和稽核個別使用者存取權。 </a:t>
            </a:r>
          </a:p>
          <a:p>
            <a:pPr>
              <a:spcBef>
                <a:spcPct val="0"/>
              </a:spcBef>
              <a:spcAft>
                <a:spcPct val="0"/>
              </a:spcAft>
              <a:buFont typeface="Arial" panose="020b0604020202020204" pitchFamily="34" charset="0"/>
              <a:buChar char="•"/>
            </a:pPr>
            <a:r>
              <a:rPr lang="zh-TW" altLang="en-US" sz="1400"/>
              <a:t>使用 </a:t>
            </a:r>
            <a:r>
              <a:rPr lang="en-US" altLang="zh-TW" sz="1400"/>
              <a:t>WLC </a:t>
            </a:r>
            <a:r>
              <a:rPr lang="zh-TW" altLang="en-US" sz="1400"/>
              <a:t>介面來設定 </a:t>
            </a:r>
            <a:r>
              <a:rPr lang="en-US" altLang="zh-TW" sz="1400"/>
              <a:t>SNMP </a:t>
            </a:r>
            <a:r>
              <a:rPr lang="zh-TW" altLang="en-US" sz="1400"/>
              <a:t>伺服器和 </a:t>
            </a:r>
            <a:r>
              <a:rPr lang="en-US" altLang="zh-TW" sz="1400"/>
              <a:t>RADIUS </a:t>
            </a:r>
            <a:r>
              <a:rPr lang="zh-TW" altLang="en-US" sz="1400"/>
              <a:t>伺服器資訊、</a:t>
            </a:r>
            <a:r>
              <a:rPr lang="en-US" altLang="zh-TW" sz="1400"/>
              <a:t>VLAN </a:t>
            </a:r>
            <a:r>
              <a:rPr lang="zh-TW" altLang="en-US" sz="1400"/>
              <a:t>介面、</a:t>
            </a:r>
            <a:r>
              <a:rPr lang="en-US" altLang="zh-TW" sz="1400"/>
              <a:t>DHCP </a:t>
            </a:r>
            <a:r>
              <a:rPr lang="zh-TW" altLang="en-US" sz="1400"/>
              <a:t>領域和 </a:t>
            </a:r>
            <a:r>
              <a:rPr lang="en-US" altLang="zh-TW" sz="1400"/>
              <a:t>WPA2 </a:t>
            </a:r>
            <a:r>
              <a:rPr lang="zh-TW" altLang="en-US" sz="1400"/>
              <a:t>企業 </a:t>
            </a:r>
            <a:r>
              <a:rPr lang="en-US" altLang="zh-TW" sz="1400"/>
              <a:t>WLAN</a:t>
            </a:r>
            <a:r>
              <a:rPr lang="zh-TW" altLang="en-US" sz="1400"/>
              <a:t>。</a:t>
            </a:r>
          </a:p>
          <a:p>
            <a:pPr>
              <a:spcBef>
                <a:spcPct val="0"/>
              </a:spcBef>
              <a:spcAft>
                <a:spcPct val="0"/>
              </a:spcAft>
              <a:buFont typeface="Arial" panose="020b0604020202020204" pitchFamily="34" charset="0"/>
              <a:buChar char="•"/>
            </a:pPr>
            <a:r>
              <a:rPr lang="zh-TW" altLang="en-US" sz="1400"/>
              <a:t>故障排除程序有六個步驟。 </a:t>
            </a:r>
          </a:p>
          <a:p>
            <a:pPr>
              <a:spcBef>
                <a:spcPct val="0"/>
              </a:spcBef>
              <a:spcAft>
                <a:spcPct val="0"/>
              </a:spcAft>
              <a:buFont typeface="Arial" panose="020b0604020202020204" pitchFamily="34" charset="0"/>
              <a:buChar char="•"/>
            </a:pPr>
            <a:r>
              <a:rPr lang="zh-TW" altLang="en-US" sz="1400"/>
              <a:t>在故障排除 </a:t>
            </a:r>
            <a:r>
              <a:rPr lang="en-US" altLang="zh-TW" sz="1400"/>
              <a:t>WLAN </a:t>
            </a:r>
            <a:r>
              <a:rPr lang="zh-TW" altLang="en-US" sz="1400"/>
              <a:t>時，建議進行消除程序。常見的問題是：電腦運作時沒有連線能力和效能不佳的無線連線。 </a:t>
            </a:r>
          </a:p>
          <a:p>
            <a:pPr>
              <a:spcBef>
                <a:spcPct val="0"/>
              </a:spcBef>
              <a:spcAft>
                <a:spcPct val="0"/>
              </a:spcAft>
              <a:buFont typeface="Arial" panose="020b0604020202020204" pitchFamily="34" charset="0"/>
              <a:buChar char="•"/>
            </a:pPr>
            <a:r>
              <a:rPr lang="zh-TW" altLang="en-US" sz="1400"/>
              <a:t>若要最佳化並增加 </a:t>
            </a:r>
            <a:r>
              <a:rPr lang="en-US" altLang="zh-TW" sz="1400"/>
              <a:t>802.11 </a:t>
            </a:r>
            <a:r>
              <a:rPr lang="zh-TW" altLang="en-US" sz="1400"/>
              <a:t>雙頻路由器和 </a:t>
            </a:r>
            <a:r>
              <a:rPr lang="en-US" altLang="zh-TW" sz="1400"/>
              <a:t>AP </a:t>
            </a:r>
            <a:r>
              <a:rPr lang="zh-TW" altLang="en-US" sz="1400"/>
              <a:t>的頻寬，請：升級你的無線用戶端或分割流量。 </a:t>
            </a:r>
          </a:p>
          <a:p>
            <a:pPr>
              <a:spcBef>
                <a:spcPct val="0"/>
              </a:spcBef>
              <a:spcAft>
                <a:spcPct val="0"/>
              </a:spcAft>
              <a:buFont typeface="Arial" panose="020b0604020202020204" pitchFamily="34" charset="0"/>
              <a:buChar char="•"/>
            </a:pPr>
            <a:r>
              <a:rPr lang="zh-TW" altLang="en-US" sz="1400"/>
              <a:t>大多數無線路由器和 </a:t>
            </a:r>
            <a:r>
              <a:rPr lang="en-US" altLang="zh-TW" sz="1400"/>
              <a:t>AP </a:t>
            </a:r>
            <a:r>
              <a:rPr lang="zh-TW" altLang="en-US" sz="1400"/>
              <a:t>都提供可升級的韌體。韌體版本可能包含客戶回報的常見問題以及安全性漏洞的修正程式。你應該定期檢查路由器或 </a:t>
            </a:r>
            <a:r>
              <a:rPr lang="en-US" altLang="zh-TW" sz="1400"/>
              <a:t>AP </a:t>
            </a:r>
            <a:r>
              <a:rPr lang="zh-TW" altLang="en-US" sz="1400"/>
              <a:t>是否有更新的韌體。</a:t>
            </a:r>
          </a:p>
        </p:txBody>
      </p:sp>
      <p:sp>
        <p:nvSpPr>
          <p:cNvPr id="3" name="投影片編號版面配置區 2"/>
          <p:cNvSpPr>
            <a:spLocks noGrp="1"/>
          </p:cNvSpPr>
          <p:nvPr>
            <p:ph type="sldNum" sz="quarter" idx="4"/>
          </p:nvPr>
        </p:nvSpPr>
        <p:spPr/>
        <p:txBody>
          <a:bodyPr/>
          <a:lstStyle/>
          <a:p>
            <a:pPr defTabSz="385754">
              <a:defRPr/>
            </a:pPr>
            <a:fld id="{2F5CCB13-0A32-4557-88E9-079F0C330695}" type="slidenum">
              <a:rPr lang="en-US" kern="0" smtClean="0">
                <a:solidFill>
                  <a:srgbClr val="595959"/>
                </a:solidFill>
              </a:rPr>
              <a:pPr defTabSz="385754">
                <a:defRPr/>
              </a:pPr>
              <a:t>920</a:t>
            </a:fld>
            <a:endParaRPr lang="en-US" kern="0">
              <a:solidFill>
                <a:srgbClr val="595959"/>
              </a:solidFill>
            </a:endParaRPr>
          </a:p>
        </p:txBody>
      </p:sp>
    </p:spTree>
    <p:custDataLst>
      <p:tags r:id="rId3"/>
    </p:custDataLst>
    <p:extLst>
      <p:ext uri="{BB962C8B-B14F-4D97-AF65-F5344CB8AC3E}">
        <p14:creationId xmlns:p14="http://schemas.microsoft.com/office/powerpoint/2010/main" val="3616219159"/>
      </p:ext>
    </p:extLst>
  </p:cSld>
  <p:clrMapOvr>
    <a:masterClrMapping/>
  </p:clrMapOvr>
  <p:transition spd="slow">
    <p:wipe/>
  </p:transition>
  <p:timing/>
</p:sld>
</file>

<file path=ppt/slides/slide921.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56321" name="Rectangle 2"/>
          <p:cNvSpPr>
            <a:spLocks noGrp="1" noChangeArrowheads="1"/>
          </p:cNvSpPr>
          <p:nvPr>
            <p:ph type="title"/>
          </p:nvPr>
        </p:nvSpPr>
        <p:spPr>
          <a:xfrm>
            <a:off x="0" y="973801"/>
            <a:ext cx="9144000" cy="609056"/>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noAutofit/>
          </a:bodyPr>
          <a:lstStyle/>
          <a:p>
            <a:pPr marL="169859" indent="-169859">
              <a:lnSpc>
                <a:spcPct val="90000"/>
              </a:lnSpc>
              <a:spcAft>
                <a:spcPts val="600"/>
              </a:spcAft>
              <a:buFont typeface="Wingdings" panose="05000000000000000000" pitchFamily="2" charset="2"/>
            </a:pPr>
            <a:r>
              <a:rPr lang="en-US" altLang="zh-TW" sz="2700" smtClean="0">
                <a:solidFill>
                  <a:srgbClr val="004C69"/>
                </a:solidFill>
              </a:rPr>
              <a:t>WLAN </a:t>
            </a:r>
            <a:r>
              <a:rPr lang="zh-TW" altLang="en-US" sz="2700">
                <a:solidFill>
                  <a:srgbClr val="004C69"/>
                </a:solidFill>
              </a:rPr>
              <a:t>設定</a:t>
            </a:r>
            <a:br>
              <a:rPr lang="en-US" sz="2700">
                <a:solidFill>
                  <a:srgbClr val="004C69"/>
                </a:solidFill>
              </a:rPr>
            </a:br>
            <a:r>
              <a:rPr lang="zh-TW" altLang="en-US" sz="2700">
                <a:solidFill>
                  <a:srgbClr val="004C69"/>
                </a:solidFill>
              </a:rPr>
              <a:t>新詞彙和命令</a:t>
            </a:r>
          </a:p>
        </p:txBody>
      </p:sp>
      <p:sp>
        <p:nvSpPr>
          <p:cNvPr id="3" name="Content Placeholder 2">
            <a:extLst>
              <a:ext uri="{FF2B5EF4-FFF2-40B4-BE49-F238E27FC236}">
                <a16:creationId xmlns:a16="http://schemas.microsoft.com/office/drawing/2014/main" id="{CE8C6162-D86A-9644-A0EE-E1EE5E7020B3}"/>
              </a:ext>
            </a:extLst>
          </p:cNvPr>
          <p:cNvSpPr>
            <a:spLocks noGrp="1"/>
          </p:cNvSpPr>
          <p:nvPr>
            <p:ph idx="1"/>
          </p:nvPr>
        </p:nvSpPr>
        <p:spPr>
          <a:xfrm>
            <a:off x="144066" y="1656195"/>
            <a:ext cx="4069589" cy="4155319"/>
          </a:xfrm>
        </p:spPr>
        <p:txBody>
          <a:bodyPr/>
          <a:lstStyle/>
          <a:p>
            <a:pPr rtl="0">
              <a:buFont typeface="Arial" panose="020b0604020202020204" pitchFamily="34" charset="0"/>
              <a:buChar char="•"/>
            </a:pPr>
            <a:r>
              <a:rPr lang="zh-TW" altLang="en-US" sz="1400"/>
              <a:t>網路位址轉換 </a:t>
            </a:r>
            <a:r>
              <a:rPr lang="en-US" altLang="zh-TW" sz="1400"/>
              <a:t>(NAT)</a:t>
            </a:r>
            <a:r>
              <a:rPr lang="zh-TW" altLang="en-US" sz="1400" b="1"/>
              <a:t> </a:t>
            </a:r>
          </a:p>
          <a:p>
            <a:pPr rtl="0">
              <a:buFont typeface="Arial" panose="020b0604020202020204" pitchFamily="34" charset="0"/>
              <a:buChar char="•"/>
            </a:pPr>
            <a:r>
              <a:rPr lang="zh-TW" altLang="en-US" sz="1400"/>
              <a:t>無線網狀網路 </a:t>
            </a:r>
            <a:r>
              <a:rPr lang="en-US" altLang="zh-TW" sz="1400"/>
              <a:t>(WMN)</a:t>
            </a:r>
          </a:p>
          <a:p>
            <a:pPr rtl="0">
              <a:buFont typeface="Arial" panose="020b0604020202020204" pitchFamily="34" charset="0"/>
              <a:buChar char="•"/>
            </a:pPr>
            <a:r>
              <a:rPr lang="zh-TW" altLang="en-US" sz="1400"/>
              <a:t>連接埠轉發</a:t>
            </a:r>
          </a:p>
          <a:p>
            <a:pPr rtl="0">
              <a:buFont typeface="Arial" panose="020b0604020202020204" pitchFamily="34" charset="0"/>
              <a:buChar char="•"/>
            </a:pPr>
            <a:r>
              <a:rPr lang="zh-TW" altLang="en-US" sz="1400"/>
              <a:t>連接埠觸發</a:t>
            </a:r>
          </a:p>
        </p:txBody>
      </p:sp>
      <p:sp>
        <p:nvSpPr>
          <p:cNvPr id="6" name="Content Placeholder 2">
            <a:extLst>
              <a:ext uri="{FF2B5EF4-FFF2-40B4-BE49-F238E27FC236}">
                <a16:creationId xmlns:a16="http://schemas.microsoft.com/office/drawing/2014/main" id="{B1627BFE-6B32-CC4C-95DE-D9696B38972C}"/>
              </a:ext>
            </a:extLst>
          </p:cNvPr>
          <p:cNvSpPr txBox="1"/>
          <p:nvPr/>
        </p:nvSpPr>
        <p:spPr bwMode="auto">
          <a:xfrm>
            <a:off x="4324973" y="1656195"/>
            <a:ext cx="4069589" cy="4155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a:buChar char="•"/>
              <a:defRPr lang="en-US" sz="1100" kern="120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anose="020b0604020202020204"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anose="020b0604020202020204"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anose="020b0604020202020204"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rtl="0"/>
            <a:r>
              <a:rPr lang="zh-TW" altLang="en-US" sz="1200" b="1"/>
              <a:t> </a:t>
            </a:r>
          </a:p>
        </p:txBody>
      </p:sp>
      <p:sp>
        <p:nvSpPr>
          <p:cNvPr id="2" name="投影片編號版面配置區 1"/>
          <p:cNvSpPr>
            <a:spLocks noGrp="1"/>
          </p:cNvSpPr>
          <p:nvPr>
            <p:ph type="sldNum" sz="quarter" idx="4"/>
          </p:nvPr>
        </p:nvSpPr>
        <p:spPr/>
        <p:txBody>
          <a:bodyPr/>
          <a:lstStyle/>
          <a:p>
            <a:pPr defTabSz="385754">
              <a:defRPr/>
            </a:pPr>
            <a:fld id="{2F5CCB13-0A32-4557-88E9-079F0C330695}" type="slidenum">
              <a:rPr lang="en-US" kern="0" smtClean="0">
                <a:solidFill>
                  <a:srgbClr val="595959"/>
                </a:solidFill>
              </a:rPr>
              <a:pPr defTabSz="385754">
                <a:defRPr/>
              </a:pPr>
              <a:t>921</a:t>
            </a:fld>
            <a:endParaRPr lang="en-US" kern="0">
              <a:solidFill>
                <a:srgbClr val="595959"/>
              </a:solidFill>
            </a:endParaRPr>
          </a:p>
        </p:txBody>
      </p:sp>
    </p:spTree>
    <p:custDataLst>
      <p:tags r:id="rId3"/>
    </p:custDataLst>
    <p:extLst>
      <p:ext uri="{BB962C8B-B14F-4D97-AF65-F5344CB8AC3E}">
        <p14:creationId xmlns:p14="http://schemas.microsoft.com/office/powerpoint/2010/main" val="3827986198"/>
      </p:ext>
    </p:extLst>
  </p:cSld>
  <p:clrMapOvr>
    <a:masterClrMapping/>
  </p:clrMapOvr>
  <p:transition spd="slow">
    <p:wipe/>
  </p:transition>
  <p:timing/>
</p:sld>
</file>

<file path=ppt/slides/slide922.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6" name="Title 5"/>
          <p:cNvSpPr>
            <a:spLocks noGrp="1"/>
          </p:cNvSpPr>
          <p:nvPr>
            <p:ph type="ctrTitle"/>
          </p:nvPr>
        </p:nvSpPr>
        <p:spPr/>
        <p:txBody>
          <a:bodyPr/>
          <a:lstStyle/>
          <a:p>
            <a:r>
              <a:rPr lang="zh-TW" altLang="en-US" sz="5000" smtClean="0">
                <a:solidFill>
                  <a:schemeClr val="tx1"/>
                </a:solidFill>
              </a:rPr>
              <a:t>第三十一章</a:t>
            </a:r>
            <a:br>
              <a:rPr lang="en-US" altLang="zh-TW" sz="5000" smtClean="0">
                <a:solidFill>
                  <a:schemeClr val="tx1"/>
                </a:solidFill>
              </a:rPr>
            </a:br>
            <a:br>
              <a:rPr lang="en-US" altLang="zh-TW" sz="5000">
                <a:solidFill>
                  <a:schemeClr val="tx1"/>
                </a:solidFill>
              </a:rPr>
            </a:br>
            <a:r>
              <a:rPr lang="zh-TW" sz="5000" smtClean="0">
                <a:solidFill>
                  <a:schemeClr val="tx1"/>
                </a:solidFill>
              </a:rPr>
              <a:t>路</a:t>
            </a:r>
            <a:r>
              <a:rPr lang="zh-TW" sz="5000">
                <a:solidFill>
                  <a:schemeClr val="tx1"/>
                </a:solidFill>
              </a:rPr>
              <a:t>由概念</a:t>
            </a:r>
          </a:p>
        </p:txBody>
      </p:sp>
      <p:sp>
        <p:nvSpPr>
          <p:cNvPr id="7" name="Subtitle 6"/>
          <p:cNvSpPr>
            <a:spLocks noGrp="1"/>
          </p:cNvSpPr>
          <p:nvPr>
            <p:ph type="subTitle" idx="1"/>
          </p:nvPr>
        </p:nvSpPr>
        <p:spPr/>
        <p:txBody>
          <a:bodyPr/>
          <a:lstStyle/>
          <a:p>
            <a:pPr>
              <a:spcBef>
                <a:spcPct val="0"/>
              </a:spcBef>
            </a:pPr>
            <a:r>
              <a:rPr lang="zh-TW">
                <a:solidFill>
                  <a:schemeClr val="accent5">
                    <a:lumMod val="40000"/>
                    <a:lumOff val="60000"/>
                  </a:schemeClr>
                </a:solidFill>
              </a:rPr>
              <a:t>交換、路由和無線基礎 7.0 版</a:t>
            </a:r>
          </a:p>
          <a:p>
            <a:pPr>
              <a:spcBef>
                <a:spcPct val="0"/>
              </a:spcBef>
            </a:pPr>
            <a:r>
              <a:rPr lang="zh-TW">
                <a:solidFill>
                  <a:schemeClr val="accent5">
                    <a:lumMod val="40000"/>
                    <a:lumOff val="60000"/>
                  </a:schemeClr>
                </a:solidFill>
              </a:rPr>
              <a:t>(SRWE)</a:t>
            </a:r>
          </a:p>
          <a:p>
            <a:endParaRPr lang="en-US"/>
          </a:p>
        </p:txBody>
      </p:sp>
      <p:sp>
        <p:nvSpPr>
          <p:cNvPr id="2" name="投影片編號版面配置區 1"/>
          <p:cNvSpPr>
            <a:spLocks noGrp="1"/>
          </p:cNvSpPr>
          <p:nvPr>
            <p:ph type="sldNum" sz="quarter" idx="12"/>
          </p:nvPr>
        </p:nvSpPr>
        <p:spPr/>
        <p:txBody>
          <a:bodyPr/>
          <a:lstStyle/>
          <a:p>
            <a:fld id="{38C68405-D8B3-49C2-9037-9F8C36DB7603}" type="slidenum">
              <a:rPr lang="en-US" altLang="zh-TW" smtClean="0"/>
              <a:t>922</a:t>
            </a:fld>
            <a:endParaRPr lang="en-US" altLang="zh-TW"/>
          </a:p>
        </p:txBody>
      </p:sp>
    </p:spTree>
    <p:custDataLst>
      <p:tags r:id="rId3"/>
    </p:custDataLst>
    <p:extLst>
      <p:ext uri="{BB962C8B-B14F-4D97-AF65-F5344CB8AC3E}">
        <p14:creationId xmlns:p14="http://schemas.microsoft.com/office/powerpoint/2010/main" val="420337279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sld>
</file>

<file path=ppt/slides/slide923.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098" name="Rectangle 33"/>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noAutofit/>
          </a:bodyPr>
          <a:lstStyle/>
          <a:p>
            <a:pPr marL="169859" indent="-169859">
              <a:lnSpc>
                <a:spcPct val="90000"/>
              </a:lnSpc>
              <a:spcAft>
                <a:spcPts val="600"/>
              </a:spcAft>
              <a:buFont typeface="Wingdings" panose="05000000000000000000" pitchFamily="2" charset="2"/>
            </a:pPr>
            <a:r>
              <a:rPr lang="zh-TW" altLang="en-US" sz="2700">
                <a:solidFill>
                  <a:srgbClr val="004C69"/>
                </a:solidFill>
              </a:rPr>
              <a:t>單元目標</a:t>
            </a:r>
          </a:p>
        </p:txBody>
      </p:sp>
      <p:sp>
        <p:nvSpPr>
          <p:cNvPr id="2" name="Content Placeholder 1">
            <a:extLst>
              <a:ext uri="{FF2B5EF4-FFF2-40B4-BE49-F238E27FC236}">
                <a16:creationId xmlns:a16="http://schemas.microsoft.com/office/drawing/2014/main" id="{578E99C3-C6EF-8348-99C6-8024418DDEF2}"/>
              </a:ext>
            </a:extLst>
          </p:cNvPr>
          <p:cNvSpPr>
            <a:spLocks noGrp="1"/>
          </p:cNvSpPr>
          <p:nvPr>
            <p:ph idx="1"/>
          </p:nvPr>
        </p:nvSpPr>
        <p:spPr>
          <a:xfrm>
            <a:off x="2" y="1794613"/>
            <a:ext cx="9143999" cy="75755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noAutofit/>
          </a:bodyPr>
          <a:lstStyle/>
          <a:p>
            <a:pPr>
              <a:lnSpc>
                <a:spcPct val="90000"/>
              </a:lnSpc>
              <a:spcBef>
                <a:spcPct val="0"/>
              </a:spcBef>
              <a:buNone/>
            </a:pPr>
            <a:r>
              <a:rPr lang="zh-TW" altLang="en-US" sz="2400">
                <a:solidFill>
                  <a:srgbClr val="004C69"/>
                </a:solidFill>
                <a:cs typeface="+mj-cs"/>
              </a:rPr>
              <a:t>單元標題： 路由概念</a:t>
            </a:r>
            <a:endParaRPr lang="en-US" altLang="en-US" sz="2400">
              <a:solidFill>
                <a:srgbClr val="004C69"/>
              </a:solidFill>
              <a:cs typeface="+mj-cs"/>
            </a:endParaRPr>
          </a:p>
          <a:p>
            <a:pPr>
              <a:lnSpc>
                <a:spcPct val="90000"/>
              </a:lnSpc>
              <a:spcBef>
                <a:spcPct val="0"/>
              </a:spcBef>
              <a:buNone/>
            </a:pPr>
            <a:r>
              <a:rPr lang="zh-TW" altLang="en-US" sz="2400">
                <a:solidFill>
                  <a:srgbClr val="004C69"/>
                </a:solidFill>
                <a:cs typeface="+mj-cs"/>
              </a:rPr>
              <a:t>單元目標： 解釋路由器如何使用封包中的資訊來做出轉發決策 。 </a:t>
            </a:r>
          </a:p>
          <a:p>
            <a:pPr>
              <a:lnSpc>
                <a:spcPct val="90000"/>
              </a:lnSpc>
              <a:spcBef>
                <a:spcPct val="0"/>
              </a:spcBef>
              <a:buNone/>
            </a:pPr>
            <a:endParaRPr lang="en-US" sz="2700">
              <a:solidFill>
                <a:srgbClr val="004C69"/>
              </a:solidFill>
              <a:cs typeface="+mj-cs"/>
            </a:endParaRPr>
          </a:p>
        </p:txBody>
      </p:sp>
      <p:graphicFrame>
        <p:nvGraphicFramePr>
          <p:cNvPr id="3" name="Table 2">
            <a:extLst>
              <a:ext uri="{FF2B5EF4-FFF2-40B4-BE49-F238E27FC236}">
                <a16:creationId xmlns:a16="http://schemas.microsoft.com/office/drawing/2014/main" id="{2203BE17-8BB3-DF41-A2CF-06DE014D1956}"/>
              </a:ext>
            </a:extLst>
          </p:cNvPr>
          <p:cNvGraphicFramePr>
            <a:graphicFrameLocks noGrp="1"/>
          </p:cNvGraphicFramePr>
          <p:nvPr>
            <p:extLst/>
          </p:nvPr>
        </p:nvGraphicFramePr>
        <p:xfrm>
          <a:off x="340053" y="2690582"/>
          <a:ext cx="7896831" cy="3025140"/>
        </p:xfrm>
        <a:graphic>
          <a:graphicData uri="http://schemas.openxmlformats.org/drawingml/2006/table">
            <a:tbl>
              <a:tblPr firstRow="1" bandRow="1">
                <a:tableStyleId>{5C22544A-7EE6-4342-B048-85BDC9FD1C3A}</a:tableStyleId>
              </a:tblPr>
              <a:tblGrid>
                <a:gridCol w="2684984">
                  <a:extLst>
                    <a:ext uri="{9D8B030D-6E8A-4147-A177-3AD203B41FA5}">
                      <a16:colId xmlns:a16="http://schemas.microsoft.com/office/drawing/2014/main" val="2579019526"/>
                    </a:ext>
                  </a:extLst>
                </a:gridCol>
                <a:gridCol w="5211847">
                  <a:extLst>
                    <a:ext uri="{9D8B030D-6E8A-4147-A177-3AD203B41FA5}">
                      <a16:colId xmlns:a16="http://schemas.microsoft.com/office/drawing/2014/main" val="1764220437"/>
                    </a:ext>
                  </a:extLst>
                </a:gridCol>
              </a:tblGrid>
              <a:tr h="438150">
                <a:tc>
                  <a:txBody>
                    <a:bodyPr vert="horz" wrap="square"/>
                    <a:lstStyle/>
                    <a:p>
                      <a:pPr algn="l" rtl="0" fontAlgn="ctr"/>
                      <a:r>
                        <a:rPr lang="zh-TW" sz="2300" b="1">
                          <a:effectLst/>
                          <a:latin typeface="標楷體" pitchFamily="65" charset="-120"/>
                          <a:ea typeface="標楷體" panose="03000509000000000000" pitchFamily="65" charset="-120"/>
                        </a:rPr>
                        <a:t>主題標題</a:t>
                      </a:r>
                    </a:p>
                  </a:txBody>
                  <a:tcPr marL="47625" marR="47625" marT="47625" marB="47625" anchor="ctr"/>
                </a:tc>
                <a:tc>
                  <a:txBody>
                    <a:bodyPr vert="horz" wrap="square"/>
                    <a:lstStyle/>
                    <a:p>
                      <a:pPr algn="l" rtl="0" fontAlgn="ctr"/>
                      <a:r>
                        <a:rPr lang="zh-TW" sz="2300" b="1">
                          <a:effectLst/>
                          <a:latin typeface="標楷體" pitchFamily="65" charset="-120"/>
                          <a:ea typeface="標楷體" panose="03000509000000000000" pitchFamily="65" charset="-120"/>
                        </a:rPr>
                        <a:t>主題目標</a:t>
                      </a:r>
                    </a:p>
                  </a:txBody>
                  <a:tcPr marL="47625" marR="47625" marT="47625" marB="47625" anchor="ctr"/>
                </a:tc>
                <a:extLst>
                  <a:ext uri="{0D108BD9-81ED-4DB2-BD59-A6C34878D82A}">
                    <a16:rowId xmlns:a16="http://schemas.microsoft.com/office/drawing/2014/main" val="742401779"/>
                  </a:ext>
                </a:extLst>
              </a:tr>
              <a:tr h="438150">
                <a:tc>
                  <a:txBody>
                    <a:bodyPr vert="horz" wrap="square"/>
                    <a:lstStyle/>
                    <a:p>
                      <a:pPr rtl="0" fontAlgn="ctr"/>
                      <a:r>
                        <a:rPr lang="zh-TW" sz="2300" b="1">
                          <a:solidFill>
                            <a:schemeClr val="bg1"/>
                          </a:solidFill>
                          <a:effectLst/>
                          <a:latin typeface="標楷體" pitchFamily="65" charset="-120"/>
                          <a:ea typeface="標楷體" panose="03000509000000000000" pitchFamily="65" charset="-120"/>
                        </a:rPr>
                        <a:t>路徑決定</a:t>
                      </a:r>
                    </a:p>
                  </a:txBody>
                  <a:tcPr marL="47625" marR="47625" marT="47625" marB="47625" anchor="ctr">
                    <a:solidFill>
                      <a:schemeClr val="accent1"/>
                    </a:solidFill>
                  </a:tcPr>
                </a:tc>
                <a:tc>
                  <a:txBody>
                    <a:bodyPr vert="horz" wrap="square"/>
                    <a:lstStyle/>
                    <a:p>
                      <a:pPr rtl="0" fontAlgn="ctr"/>
                      <a:r>
                        <a:rPr lang="zh-TW" sz="2300" b="0">
                          <a:effectLst/>
                          <a:latin typeface="標楷體" pitchFamily="65" charset="-120"/>
                          <a:ea typeface="標楷體" panose="03000509000000000000" pitchFamily="65" charset="-120"/>
                        </a:rPr>
                        <a:t>解釋路由器如何確定最佳路徑</a:t>
                      </a:r>
                    </a:p>
                  </a:txBody>
                  <a:tcPr marL="47625" marR="47625" marT="47625" marB="47625" anchor="ctr"/>
                </a:tc>
                <a:extLst>
                  <a:ext uri="{0D108BD9-81ED-4DB2-BD59-A6C34878D82A}">
                    <a16:rowId xmlns:a16="http://schemas.microsoft.com/office/drawing/2014/main" val="3150950737"/>
                  </a:ext>
                </a:extLst>
              </a:tr>
              <a:tr h="438150">
                <a:tc>
                  <a:txBody>
                    <a:bodyPr vert="horz" wrap="square"/>
                    <a:lstStyle/>
                    <a:p>
                      <a:pPr rtl="0" fontAlgn="ctr"/>
                      <a:r>
                        <a:rPr lang="zh-TW" sz="2300" b="1">
                          <a:solidFill>
                            <a:schemeClr val="bg1"/>
                          </a:solidFill>
                          <a:effectLst/>
                          <a:latin typeface="標楷體" pitchFamily="65" charset="-120"/>
                          <a:ea typeface="標楷體" panose="03000509000000000000" pitchFamily="65" charset="-120"/>
                        </a:rPr>
                        <a:t>封包轉送</a:t>
                      </a:r>
                    </a:p>
                  </a:txBody>
                  <a:tcPr marL="47625" marR="47625" marT="47625" marB="47625" anchor="ctr">
                    <a:solidFill>
                      <a:schemeClr val="accent1"/>
                    </a:solidFill>
                  </a:tcPr>
                </a:tc>
                <a:tc>
                  <a:txBody>
                    <a:bodyPr vert="horz" wrap="square"/>
                    <a:lstStyle/>
                    <a:p>
                      <a:pPr rtl="0" fontAlgn="ctr"/>
                      <a:r>
                        <a:rPr lang="zh-TW" sz="2300" b="0">
                          <a:effectLst/>
                          <a:latin typeface="標楷體" pitchFamily="65" charset="-120"/>
                          <a:ea typeface="標楷體" panose="03000509000000000000" pitchFamily="65" charset="-120"/>
                        </a:rPr>
                        <a:t>解釋路由器如何將封包轉發到目的地。</a:t>
                      </a:r>
                    </a:p>
                  </a:txBody>
                  <a:tcPr marL="47625" marR="47625" marT="47625" marB="47625" anchor="ctr"/>
                </a:tc>
                <a:extLst>
                  <a:ext uri="{0D108BD9-81ED-4DB2-BD59-A6C34878D82A}">
                    <a16:rowId xmlns:a16="http://schemas.microsoft.com/office/drawing/2014/main" val="2772085455"/>
                  </a:ext>
                </a:extLst>
              </a:tr>
              <a:tr h="438150">
                <a:tc>
                  <a:txBody>
                    <a:bodyPr vert="horz" wrap="square"/>
                    <a:lstStyle/>
                    <a:p>
                      <a:pPr rtl="0" fontAlgn="ctr"/>
                      <a:r>
                        <a:rPr lang="zh-TW" sz="2300" b="1">
                          <a:solidFill>
                            <a:schemeClr val="bg1"/>
                          </a:solidFill>
                          <a:effectLst/>
                          <a:latin typeface="標楷體" pitchFamily="65" charset="-120"/>
                          <a:ea typeface="標楷體" panose="03000509000000000000" pitchFamily="65" charset="-120"/>
                        </a:rPr>
                        <a:t>路由器基本設定復習</a:t>
                      </a:r>
                    </a:p>
                  </a:txBody>
                  <a:tcPr marL="47625" marR="47625" marT="47625" marB="47625" anchor="ctr">
                    <a:solidFill>
                      <a:schemeClr val="accent1"/>
                    </a:solidFill>
                  </a:tcPr>
                </a:tc>
                <a:tc>
                  <a:txBody>
                    <a:bodyPr vert="horz" wrap="square"/>
                    <a:lstStyle/>
                    <a:p>
                      <a:pPr rtl="0" fontAlgn="ctr"/>
                      <a:r>
                        <a:rPr lang="zh-TW" sz="2300" b="0">
                          <a:effectLst/>
                          <a:latin typeface="標楷體" pitchFamily="65" charset="-120"/>
                          <a:ea typeface="標楷體" panose="03000509000000000000" pitchFamily="65" charset="-120"/>
                        </a:rPr>
                        <a:t>在路由器上完成基本設定</a:t>
                      </a:r>
                    </a:p>
                  </a:txBody>
                  <a:tcPr marL="47625" marR="47625" marT="47625" marB="47625" anchor="ctr"/>
                </a:tc>
                <a:extLst>
                  <a:ext uri="{0D108BD9-81ED-4DB2-BD59-A6C34878D82A}">
                    <a16:rowId xmlns:a16="http://schemas.microsoft.com/office/drawing/2014/main" val="3228802595"/>
                  </a:ext>
                </a:extLst>
              </a:tr>
              <a:tr h="438150">
                <a:tc>
                  <a:txBody>
                    <a:bodyPr vert="horz" wrap="square"/>
                    <a:lstStyle/>
                    <a:p>
                      <a:pPr rtl="0" fontAlgn="ctr"/>
                      <a:r>
                        <a:rPr lang="zh-TW" sz="2300" b="1">
                          <a:solidFill>
                            <a:schemeClr val="bg1"/>
                          </a:solidFill>
                          <a:effectLst/>
                          <a:latin typeface="標楷體" pitchFamily="65" charset="-120"/>
                          <a:ea typeface="標楷體" panose="03000509000000000000" pitchFamily="65" charset="-120"/>
                        </a:rPr>
                        <a:t>IP 路由表</a:t>
                      </a:r>
                    </a:p>
                  </a:txBody>
                  <a:tcPr marL="47625" marR="47625" marT="47625" marB="47625" anchor="ctr">
                    <a:solidFill>
                      <a:schemeClr val="accent1"/>
                    </a:solidFill>
                  </a:tcPr>
                </a:tc>
                <a:tc>
                  <a:txBody>
                    <a:bodyPr vert="horz" wrap="square"/>
                    <a:lstStyle/>
                    <a:p>
                      <a:pPr rtl="0" fontAlgn="ctr"/>
                      <a:r>
                        <a:rPr lang="zh-TW" sz="2300" b="0">
                          <a:effectLst/>
                          <a:latin typeface="標楷體" pitchFamily="65" charset="-120"/>
                          <a:ea typeface="標楷體" panose="03000509000000000000" pitchFamily="65" charset="-120"/>
                        </a:rPr>
                        <a:t>描述路由表的結構。</a:t>
                      </a:r>
                    </a:p>
                  </a:txBody>
                  <a:tcPr marL="47625" marR="47625" marT="47625" marB="47625" anchor="ctr"/>
                </a:tc>
                <a:extLst>
                  <a:ext uri="{0D108BD9-81ED-4DB2-BD59-A6C34878D82A}">
                    <a16:rowId xmlns:a16="http://schemas.microsoft.com/office/drawing/2014/main" val="3134809945"/>
                  </a:ext>
                </a:extLst>
              </a:tr>
              <a:tr h="438150">
                <a:tc>
                  <a:txBody>
                    <a:bodyPr vert="horz" wrap="square"/>
                    <a:lstStyle/>
                    <a:p>
                      <a:pPr rtl="0" fontAlgn="ctr"/>
                      <a:r>
                        <a:rPr lang="zh-TW" sz="2300" b="1">
                          <a:solidFill>
                            <a:schemeClr val="bg1"/>
                          </a:solidFill>
                          <a:effectLst/>
                          <a:latin typeface="標楷體" pitchFamily="65" charset="-120"/>
                          <a:ea typeface="標楷體" panose="03000509000000000000" pitchFamily="65" charset="-120"/>
                        </a:rPr>
                        <a:t>靜態和動態路由</a:t>
                      </a:r>
                    </a:p>
                  </a:txBody>
                  <a:tcPr marL="47625" marR="47625" marT="47625" marB="47625" anchor="ctr">
                    <a:solidFill>
                      <a:schemeClr val="accent1"/>
                    </a:solidFill>
                  </a:tcPr>
                </a:tc>
                <a:tc>
                  <a:txBody>
                    <a:bodyPr vert="horz" wrap="square"/>
                    <a:lstStyle/>
                    <a:p>
                      <a:pPr rtl="0" fontAlgn="ctr"/>
                      <a:r>
                        <a:rPr lang="zh-TW" sz="2300" b="0">
                          <a:effectLst/>
                          <a:latin typeface="標楷體" pitchFamily="65" charset="-120"/>
                          <a:ea typeface="標楷體" panose="03000509000000000000" pitchFamily="65" charset="-120"/>
                        </a:rPr>
                        <a:t>比較靜態和動態路由概念。</a:t>
                      </a:r>
                    </a:p>
                  </a:txBody>
                  <a:tcPr marL="47625" marR="47625" marT="47625" marB="47625" anchor="ctr"/>
                </a:tc>
                <a:extLst>
                  <a:ext uri="{0D108BD9-81ED-4DB2-BD59-A6C34878D82A}">
                    <a16:rowId xmlns:a16="http://schemas.microsoft.com/office/drawing/2014/main" val="1790720521"/>
                  </a:ext>
                </a:extLst>
              </a:tr>
            </a:tbl>
          </a:graphicData>
        </a:graphic>
      </p:graphicFrame>
      <p:sp>
        <p:nvSpPr>
          <p:cNvPr id="4" name="投影片編號版面配置區 3"/>
          <p:cNvSpPr>
            <a:spLocks noGrp="1"/>
          </p:cNvSpPr>
          <p:nvPr>
            <p:ph type="sldNum" sz="quarter" idx="4"/>
          </p:nvPr>
        </p:nvSpPr>
        <p:spPr/>
        <p:txBody>
          <a:bodyPr/>
          <a:lstStyle/>
          <a:p>
            <a:pPr defTabSz="385754">
              <a:defRPr/>
            </a:pPr>
            <a:fld id="{2F5CCB13-0A32-4557-88E9-079F0C330695}" type="slidenum">
              <a:rPr lang="en-US" kern="0" smtClean="0">
                <a:solidFill>
                  <a:srgbClr val="595959"/>
                </a:solidFill>
              </a:rPr>
              <a:pPr defTabSz="385754">
                <a:defRPr/>
              </a:pPr>
              <a:t>923</a:t>
            </a:fld>
            <a:endParaRPr lang="en-US" kern="0">
              <a:solidFill>
                <a:srgbClr val="595959"/>
              </a:solidFill>
            </a:endParaRPr>
          </a:p>
        </p:txBody>
      </p:sp>
    </p:spTree>
    <p:custDataLst>
      <p:tags r:id="rId3"/>
    </p:custDataLst>
    <p:extLst>
      <p:ext uri="{BB962C8B-B14F-4D97-AF65-F5344CB8AC3E}">
        <p14:creationId xmlns:p14="http://schemas.microsoft.com/office/powerpoint/2010/main" val="2085519569"/>
      </p:ext>
    </p:extLst>
  </p:cSld>
  <p:clrMapOvr>
    <a:masterClrMapping/>
  </p:clrMapOvr>
  <p:transition spd="slow">
    <p:wipe/>
  </p:transition>
  <p:timing/>
</p:sld>
</file>

<file path=ppt/slides/slide924.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noAutofit/>
          </a:bodyPr>
          <a:lstStyle/>
          <a:p>
            <a:pPr marL="169859" indent="-169859">
              <a:spcAft>
                <a:spcPts val="600"/>
              </a:spcAft>
              <a:buFont typeface="Wingdings" panose="05000000000000000000" pitchFamily="2" charset="2"/>
            </a:pPr>
            <a:r>
              <a:rPr lang="en-US" altLang="zh-TW" sz="2700" smtClean="0"/>
              <a:t>31.1</a:t>
            </a:r>
            <a:r>
              <a:rPr lang="zh-TW" altLang="en-US" sz="2700" smtClean="0"/>
              <a:t>路徑</a:t>
            </a:r>
            <a:r>
              <a:rPr lang="zh-TW" altLang="en-US" sz="2700"/>
              <a:t>決定</a:t>
            </a:r>
            <a:br>
              <a:rPr lang="en-US" sz="2700"/>
            </a:br>
            <a:r>
              <a:rPr lang="zh-TW" altLang="en-US" sz="2700"/>
              <a:t>路由器的兩個功能</a:t>
            </a:r>
          </a:p>
        </p:txBody>
      </p:sp>
      <p:sp>
        <p:nvSpPr>
          <p:cNvPr id="4" name="Content Placeholder 3">
            <a:extLst>
              <a:ext uri="{FF2B5EF4-FFF2-40B4-BE49-F238E27FC236}">
                <a16:creationId xmlns:a16="http://schemas.microsoft.com/office/drawing/2014/main" id="{FC96270B-23A1-2C47-96B8-2E7D9AC485BB}"/>
              </a:ext>
            </a:extLst>
          </p:cNvPr>
          <p:cNvSpPr>
            <a:spLocks noGrp="1"/>
          </p:cNvSpPr>
          <p:nvPr>
            <p:ph idx="1"/>
          </p:nvPr>
        </p:nvSpPr>
        <p:spPr>
          <a:xfrm>
            <a:off x="474662" y="1589088"/>
            <a:ext cx="8280057" cy="3689897"/>
          </a:xfrm>
        </p:spPr>
        <p:txBody>
          <a:bodyPr/>
          <a:lstStyle/>
          <a:p>
            <a:pPr marL="0" indent="0" algn="l"/>
            <a:r>
              <a:rPr lang="zh-TW" altLang="en-US" sz="1600">
                <a:solidFill>
                  <a:srgbClr val="000000"/>
                </a:solidFill>
              </a:rPr>
              <a:t>當路由器從某個介面收到 </a:t>
            </a:r>
            <a:r>
              <a:rPr lang="en-US" altLang="zh-TW" sz="1600">
                <a:solidFill>
                  <a:srgbClr val="000000"/>
                </a:solidFill>
              </a:rPr>
              <a:t>IP </a:t>
            </a:r>
            <a:r>
              <a:rPr lang="zh-TW" altLang="en-US" sz="1600">
                <a:solidFill>
                  <a:srgbClr val="000000"/>
                </a:solidFill>
              </a:rPr>
              <a:t>封包時，它會確定使用哪個介面來將該封包轉發到目的地。這就是所謂的路由。路由器用於轉發封包的介面可以位於封包的最終目的網路，也可以位於連接到其他路由器的網路以到達目的網路路由器連接的每個網路通常需要個別的介面，但也不一定是如此。</a:t>
            </a:r>
          </a:p>
          <a:p>
            <a:pPr marL="0" indent="0" algn="l"/>
            <a:endParaRPr lang="en-US" sz="1600">
              <a:solidFill>
                <a:srgbClr val="000000"/>
              </a:solidFill>
            </a:endParaRPr>
          </a:p>
          <a:p>
            <a:pPr marL="0" indent="0" algn="l"/>
            <a:r>
              <a:rPr lang="zh-TW" altLang="en-US" sz="1600">
                <a:solidFill>
                  <a:srgbClr val="000000"/>
                </a:solidFill>
              </a:rPr>
              <a:t>路由器的主要功能是根據路由表中的資訊來決定轉送封包的最佳路徑，並將封包轉送至目的地。</a:t>
            </a:r>
          </a:p>
          <a:p>
            <a:pPr marL="342892" indent="-342892" algn="l">
              <a:buFont typeface="Arial" panose="020b0604020202020204" pitchFamily="34" charset="0"/>
              <a:buChar char="•"/>
            </a:pPr>
            <a:endParaRPr lang="en-US" sz="1600">
              <a:solidFill>
                <a:srgbClr val="000000"/>
              </a:solidFill>
            </a:endParaRPr>
          </a:p>
        </p:txBody>
      </p:sp>
      <p:sp>
        <p:nvSpPr>
          <p:cNvPr id="2" name="投影片編號版面配置區 1"/>
          <p:cNvSpPr>
            <a:spLocks noGrp="1"/>
          </p:cNvSpPr>
          <p:nvPr>
            <p:ph type="sldNum" sz="quarter" idx="12"/>
          </p:nvPr>
        </p:nvSpPr>
        <p:spPr/>
        <p:txBody>
          <a:bodyPr/>
          <a:lstStyle/>
          <a:p>
            <a:fld id="{4FAB73BC-B049-4115-A692-8D63A059BFB8}" type="slidenum">
              <a:rPr lang="en-US" smtClean="0"/>
              <a:t>924</a:t>
            </a:fld>
            <a:endParaRPr lang="en-US"/>
          </a:p>
        </p:txBody>
      </p:sp>
    </p:spTree>
    <p:extLst>
      <p:ext uri="{BB962C8B-B14F-4D97-AF65-F5344CB8AC3E}">
        <p14:creationId xmlns:p14="http://schemas.microsoft.com/office/powerpoint/2010/main" val="378862129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925.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noAutofit/>
          </a:bodyPr>
          <a:lstStyle/>
          <a:p>
            <a:pPr marL="169859" indent="-169859">
              <a:spcAft>
                <a:spcPts val="600"/>
              </a:spcAft>
              <a:buFont typeface="Wingdings" panose="05000000000000000000" pitchFamily="2" charset="2"/>
            </a:pPr>
            <a:r>
              <a:rPr lang="en-US" altLang="zh-TW" sz="2700"/>
              <a:t>31.1</a:t>
            </a:r>
            <a:r>
              <a:rPr lang="zh-TW" altLang="en-US" sz="2700" smtClean="0"/>
              <a:t>路徑</a:t>
            </a:r>
            <a:r>
              <a:rPr lang="zh-TW" altLang="en-US" sz="2700"/>
              <a:t>決定</a:t>
            </a:r>
            <a:br>
              <a:rPr lang="en-US" sz="2700"/>
            </a:br>
            <a:r>
              <a:rPr lang="zh-TW" altLang="en-US" sz="2700"/>
              <a:t>路由器功能範例</a:t>
            </a:r>
          </a:p>
        </p:txBody>
      </p:sp>
      <p:sp>
        <p:nvSpPr>
          <p:cNvPr id="5" name="Content Placeholder 4">
            <a:extLst>
              <a:ext uri="{FF2B5EF4-FFF2-40B4-BE49-F238E27FC236}">
                <a16:creationId xmlns:a16="http://schemas.microsoft.com/office/drawing/2014/main" id="{8DA360E1-1CA2-934F-8906-1F26B1ACFA49}"/>
              </a:ext>
            </a:extLst>
          </p:cNvPr>
          <p:cNvSpPr>
            <a:spLocks noGrp="1"/>
          </p:cNvSpPr>
          <p:nvPr>
            <p:ph idx="1"/>
          </p:nvPr>
        </p:nvSpPr>
        <p:spPr>
          <a:xfrm>
            <a:off x="474663" y="1927066"/>
            <a:ext cx="2789533" cy="3351919"/>
          </a:xfrm>
        </p:spPr>
        <p:txBody>
          <a:bodyPr/>
          <a:lstStyle/>
          <a:p>
            <a:pPr marL="0" indent="0" algn="l"/>
            <a:r>
              <a:rPr lang="zh-TW" altLang="en-US" sz="1600">
                <a:solidFill>
                  <a:srgbClr val="000000"/>
                </a:solidFill>
              </a:rPr>
              <a:t>路由器會使用其 </a:t>
            </a:r>
            <a:r>
              <a:rPr lang="en-US" altLang="zh-TW" sz="1600">
                <a:solidFill>
                  <a:srgbClr val="000000"/>
                </a:solidFill>
              </a:rPr>
              <a:t>IP </a:t>
            </a:r>
            <a:r>
              <a:rPr lang="zh-TW" altLang="en-US" sz="1600">
                <a:solidFill>
                  <a:srgbClr val="000000"/>
                </a:solidFill>
              </a:rPr>
              <a:t>路由表來判斷要使用哪個路徑 </a:t>
            </a:r>
            <a:r>
              <a:rPr lang="en-US" altLang="zh-TW" sz="1600">
                <a:solidFill>
                  <a:srgbClr val="000000"/>
                </a:solidFill>
              </a:rPr>
              <a:t>(</a:t>
            </a:r>
            <a:r>
              <a:rPr lang="zh-TW" altLang="en-US" sz="1600">
                <a:solidFill>
                  <a:srgbClr val="000000"/>
                </a:solidFill>
              </a:rPr>
              <a:t>路由</a:t>
            </a:r>
            <a:r>
              <a:rPr lang="en-US" altLang="zh-TW" sz="1600">
                <a:solidFill>
                  <a:srgbClr val="000000"/>
                </a:solidFill>
              </a:rPr>
              <a:t>) </a:t>
            </a:r>
            <a:r>
              <a:rPr lang="zh-TW" altLang="en-US" sz="1600">
                <a:solidFill>
                  <a:srgbClr val="000000"/>
                </a:solidFill>
              </a:rPr>
              <a:t>來轉送封包。</a:t>
            </a:r>
            <a:r>
              <a:rPr lang="en-US" altLang="zh-TW" sz="1600">
                <a:solidFill>
                  <a:srgbClr val="000000"/>
                </a:solidFill>
              </a:rPr>
              <a:t>R1 </a:t>
            </a:r>
            <a:r>
              <a:rPr lang="zh-TW" altLang="en-US" sz="1600">
                <a:solidFill>
                  <a:srgbClr val="000000"/>
                </a:solidFill>
              </a:rPr>
              <a:t>和 </a:t>
            </a:r>
            <a:r>
              <a:rPr lang="en-US" altLang="zh-TW" sz="1600">
                <a:solidFill>
                  <a:srgbClr val="000000"/>
                </a:solidFill>
              </a:rPr>
              <a:t>R2 </a:t>
            </a:r>
            <a:r>
              <a:rPr lang="zh-TW" altLang="en-US" sz="1600">
                <a:solidFill>
                  <a:srgbClr val="000000"/>
                </a:solidFill>
              </a:rPr>
              <a:t>會使用各自的 </a:t>
            </a:r>
            <a:r>
              <a:rPr lang="en-US" altLang="zh-TW" sz="1600">
                <a:solidFill>
                  <a:srgbClr val="000000"/>
                </a:solidFill>
              </a:rPr>
              <a:t>IP </a:t>
            </a:r>
            <a:r>
              <a:rPr lang="zh-TW" altLang="en-US" sz="1600">
                <a:solidFill>
                  <a:srgbClr val="000000"/>
                </a:solidFill>
              </a:rPr>
              <a:t>路由表，先決定最佳路徑，然後轉送封包。</a:t>
            </a:r>
          </a:p>
        </p:txBody>
      </p:sp>
      <p:pic>
        <p:nvPicPr>
          <p:cNvPr id="4" name="Picture 3">
            <a:extLst>
              <a:ext uri="{FF2B5EF4-FFF2-40B4-BE49-F238E27FC236}">
                <a16:creationId xmlns:a16="http://schemas.microsoft.com/office/drawing/2014/main" id="{D87C60BC-0F34-0C4E-BFED-6A6CC74230AC}"/>
              </a:ext>
            </a:extLst>
          </p:cNvPr>
          <p:cNvPicPr>
            <a:picLocks noChangeAspect="1"/>
          </p:cNvPicPr>
          <p:nvPr/>
        </p:nvPicPr>
        <p:blipFill>
          <a:blip r:embed="rId3"/>
          <a:stretch>
            <a:fillRect/>
          </a:stretch>
        </p:blipFill>
        <p:spPr>
          <a:xfrm>
            <a:off x="3508745" y="1753041"/>
            <a:ext cx="5256607" cy="3351919"/>
          </a:xfrm>
          <a:prstGeom prst="rect">
            <a:avLst/>
          </a:prstGeom>
        </p:spPr>
      </p:pic>
      <p:sp>
        <p:nvSpPr>
          <p:cNvPr id="2" name="投影片編號版面配置區 1"/>
          <p:cNvSpPr>
            <a:spLocks noGrp="1"/>
          </p:cNvSpPr>
          <p:nvPr>
            <p:ph type="sldNum" sz="quarter" idx="12"/>
          </p:nvPr>
        </p:nvSpPr>
        <p:spPr/>
        <p:txBody>
          <a:bodyPr/>
          <a:lstStyle/>
          <a:p>
            <a:fld id="{4FAB73BC-B049-4115-A692-8D63A059BFB8}" type="slidenum">
              <a:rPr lang="en-US" smtClean="0"/>
              <a:t>925</a:t>
            </a:fld>
            <a:endParaRPr lang="en-US"/>
          </a:p>
        </p:txBody>
      </p:sp>
    </p:spTree>
    <p:extLst>
      <p:ext uri="{BB962C8B-B14F-4D97-AF65-F5344CB8AC3E}">
        <p14:creationId xmlns:p14="http://schemas.microsoft.com/office/powerpoint/2010/main" val="73456811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926.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9525" y="857251"/>
            <a:ext cx="8345488" cy="73183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noAutofit/>
          </a:bodyPr>
          <a:lstStyle/>
          <a:p>
            <a:pPr marL="169859" indent="-169859">
              <a:spcAft>
                <a:spcPts val="600"/>
              </a:spcAft>
              <a:buFont typeface="Wingdings" panose="05000000000000000000" pitchFamily="2" charset="2"/>
            </a:pPr>
            <a:r>
              <a:rPr lang="en-US" altLang="zh-TW" sz="2700"/>
              <a:t>31.1</a:t>
            </a:r>
            <a:r>
              <a:rPr lang="zh-TW" altLang="en-US" sz="2700" smtClean="0"/>
              <a:t>路徑</a:t>
            </a:r>
            <a:r>
              <a:rPr lang="zh-TW" altLang="en-US" sz="2700"/>
              <a:t>決定</a:t>
            </a:r>
            <a:br>
              <a:rPr lang="en-US" sz="2700"/>
            </a:br>
            <a:r>
              <a:rPr lang="zh-TW" altLang="en-US" sz="2700"/>
              <a:t>最佳路徑等於最長符合</a:t>
            </a:r>
          </a:p>
        </p:txBody>
      </p:sp>
      <p:sp>
        <p:nvSpPr>
          <p:cNvPr id="4" name="Content Placeholder 3">
            <a:extLst>
              <a:ext uri="{FF2B5EF4-FFF2-40B4-BE49-F238E27FC236}">
                <a16:creationId xmlns:a16="http://schemas.microsoft.com/office/drawing/2014/main" id="{E7E03756-D884-1D4C-99D5-D0BE6418AA3F}"/>
              </a:ext>
            </a:extLst>
          </p:cNvPr>
          <p:cNvSpPr>
            <a:spLocks noGrp="1"/>
          </p:cNvSpPr>
          <p:nvPr>
            <p:ph idx="1"/>
          </p:nvPr>
        </p:nvSpPr>
        <p:spPr>
          <a:xfrm>
            <a:off x="474662" y="1589088"/>
            <a:ext cx="8280057" cy="3689897"/>
          </a:xfrm>
        </p:spPr>
        <p:txBody>
          <a:bodyPr/>
          <a:lstStyle/>
          <a:p>
            <a:pPr marL="342892" indent="-342892" algn="l">
              <a:buFont typeface="Arial" panose="020b0604020202020204" pitchFamily="34" charset="0"/>
              <a:buChar char="•"/>
            </a:pPr>
            <a:r>
              <a:rPr lang="zh-TW" altLang="en-US" sz="1600">
                <a:solidFill>
                  <a:srgbClr val="000000"/>
                </a:solidFill>
              </a:rPr>
              <a:t>路由表中的最佳路徑也稱為最長的符合項目。</a:t>
            </a:r>
          </a:p>
          <a:p>
            <a:pPr marL="342892" indent="-342892" algn="l">
              <a:buFont typeface="Arial" panose="020b0604020202020204" pitchFamily="34" charset="0"/>
              <a:buChar char="•"/>
            </a:pPr>
            <a:r>
              <a:rPr lang="zh-TW" altLang="en-US" sz="1600">
                <a:solidFill>
                  <a:srgbClr val="000000"/>
                </a:solidFill>
              </a:rPr>
              <a:t>路由表包含由前置碼 </a:t>
            </a:r>
            <a:r>
              <a:rPr lang="en-US" altLang="zh-TW" sz="1600">
                <a:solidFill>
                  <a:srgbClr val="000000"/>
                </a:solidFill>
              </a:rPr>
              <a:t>(</a:t>
            </a:r>
            <a:r>
              <a:rPr lang="zh-TW" altLang="en-US" sz="1600">
                <a:solidFill>
                  <a:srgbClr val="000000"/>
                </a:solidFill>
              </a:rPr>
              <a:t>網路位址</a:t>
            </a:r>
            <a:r>
              <a:rPr lang="en-US" altLang="zh-TW" sz="1600">
                <a:solidFill>
                  <a:srgbClr val="000000"/>
                </a:solidFill>
              </a:rPr>
              <a:t>) </a:t>
            </a:r>
            <a:r>
              <a:rPr lang="zh-TW" altLang="en-US" sz="1600">
                <a:solidFill>
                  <a:srgbClr val="000000"/>
                </a:solidFill>
              </a:rPr>
              <a:t>和前置碼長度組成的路由項目。路由表中的路由與封包的目的 </a:t>
            </a:r>
            <a:r>
              <a:rPr lang="en-US" altLang="zh-TW" sz="1600">
                <a:solidFill>
                  <a:srgbClr val="000000"/>
                </a:solidFill>
              </a:rPr>
              <a:t>IP </a:t>
            </a:r>
            <a:r>
              <a:rPr lang="zh-TW" altLang="en-US" sz="1600">
                <a:solidFill>
                  <a:srgbClr val="000000"/>
                </a:solidFill>
              </a:rPr>
              <a:t>位址的最左側開始，必須達到一個最少的匹配位數。在路由表中的路由的前置碼長度用於確定必須匹配的遠左位的最小數目。 </a:t>
            </a:r>
          </a:p>
          <a:p>
            <a:pPr marL="342892" indent="-342892" algn="l">
              <a:buFont typeface="Arial" panose="020b0604020202020204" pitchFamily="34" charset="0"/>
              <a:buChar char="•"/>
            </a:pPr>
            <a:r>
              <a:rPr lang="zh-TW" altLang="en-US" sz="1600">
                <a:solidFill>
                  <a:srgbClr val="000000"/>
                </a:solidFill>
              </a:rPr>
              <a:t>最長的相符項目是路由表中具有最大數目的遠左相符位元與封包的目的 </a:t>
            </a:r>
            <a:r>
              <a:rPr lang="en-US" altLang="zh-TW" sz="1600">
                <a:solidFill>
                  <a:srgbClr val="000000"/>
                </a:solidFill>
              </a:rPr>
              <a:t>IP </a:t>
            </a:r>
            <a:r>
              <a:rPr lang="zh-TW" altLang="en-US" sz="1600">
                <a:solidFill>
                  <a:srgbClr val="000000"/>
                </a:solidFill>
              </a:rPr>
              <a:t>位址的路由。最長的符合永遠是首選的路由。</a:t>
            </a:r>
          </a:p>
          <a:p>
            <a:pPr marL="0" indent="0" algn="l"/>
            <a:endParaRPr lang="en-US" sz="1600" b="1">
              <a:solidFill>
                <a:srgbClr val="000000"/>
              </a:solidFill>
            </a:endParaRPr>
          </a:p>
          <a:p>
            <a:pPr marL="0" indent="0" algn="l"/>
            <a:r>
              <a:rPr lang="zh-TW" altLang="en-US" sz="1600" b="1">
                <a:solidFill>
                  <a:srgbClr val="000000"/>
                </a:solidFill>
              </a:rPr>
              <a:t>注意</a:t>
            </a:r>
            <a:r>
              <a:rPr lang="zh-TW" altLang="en-US" sz="1600">
                <a:solidFill>
                  <a:srgbClr val="000000"/>
                </a:solidFill>
              </a:rPr>
              <a:t>：術語</a:t>
            </a:r>
            <a:r>
              <a:rPr lang="en-US" altLang="zh-TW" sz="1600">
                <a:solidFill>
                  <a:srgbClr val="000000"/>
                </a:solidFill>
              </a:rPr>
              <a:t>”</a:t>
            </a:r>
            <a:r>
              <a:rPr lang="zh-TW" altLang="en-US" sz="1600">
                <a:solidFill>
                  <a:srgbClr val="000000"/>
                </a:solidFill>
              </a:rPr>
              <a:t>前置碼長度</a:t>
            </a:r>
            <a:r>
              <a:rPr lang="en-US" altLang="zh-TW" sz="1600">
                <a:solidFill>
                  <a:srgbClr val="000000"/>
                </a:solidFill>
              </a:rPr>
              <a:t>”</a:t>
            </a:r>
            <a:r>
              <a:rPr lang="zh-TW" altLang="en-US" sz="1600">
                <a:solidFill>
                  <a:srgbClr val="000000"/>
                </a:solidFill>
              </a:rPr>
              <a:t>將用於指 </a:t>
            </a:r>
            <a:r>
              <a:rPr lang="en-US" altLang="zh-TW" sz="1600">
                <a:solidFill>
                  <a:srgbClr val="000000"/>
                </a:solidFill>
              </a:rPr>
              <a:t>IPv4 </a:t>
            </a:r>
            <a:r>
              <a:rPr lang="zh-TW" altLang="en-US" sz="1600">
                <a:solidFill>
                  <a:srgbClr val="000000"/>
                </a:solidFill>
              </a:rPr>
              <a:t>和 </a:t>
            </a:r>
            <a:r>
              <a:rPr lang="en-US" altLang="zh-TW" sz="1600">
                <a:solidFill>
                  <a:srgbClr val="000000"/>
                </a:solidFill>
              </a:rPr>
              <a:t>IPv6 </a:t>
            </a:r>
            <a:r>
              <a:rPr lang="zh-TW" altLang="en-US" sz="1600">
                <a:solidFill>
                  <a:srgbClr val="000000"/>
                </a:solidFill>
              </a:rPr>
              <a:t>位址的網路部分。 </a:t>
            </a:r>
          </a:p>
          <a:p>
            <a:pPr marL="342892" indent="-342892" algn="l">
              <a:buFont typeface="Arial" panose="020b0604020202020204" pitchFamily="34" charset="0"/>
              <a:buChar char="•"/>
            </a:pPr>
            <a:endParaRPr lang="en-US" sz="1600">
              <a:solidFill>
                <a:srgbClr val="000000"/>
              </a:solidFill>
            </a:endParaRPr>
          </a:p>
        </p:txBody>
      </p:sp>
      <p:sp>
        <p:nvSpPr>
          <p:cNvPr id="2" name="投影片編號版面配置區 1"/>
          <p:cNvSpPr>
            <a:spLocks noGrp="1"/>
          </p:cNvSpPr>
          <p:nvPr>
            <p:ph type="sldNum" sz="quarter" idx="12"/>
          </p:nvPr>
        </p:nvSpPr>
        <p:spPr/>
        <p:txBody>
          <a:bodyPr/>
          <a:lstStyle/>
          <a:p>
            <a:fld id="{4FAB73BC-B049-4115-A692-8D63A059BFB8}" type="slidenum">
              <a:rPr lang="en-US" smtClean="0"/>
              <a:t>926</a:t>
            </a:fld>
            <a:endParaRPr lang="en-US"/>
          </a:p>
        </p:txBody>
      </p:sp>
    </p:spTree>
    <p:extLst>
      <p:ext uri="{BB962C8B-B14F-4D97-AF65-F5344CB8AC3E}">
        <p14:creationId xmlns:p14="http://schemas.microsoft.com/office/powerpoint/2010/main" val="354105001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927.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noAutofit/>
          </a:bodyPr>
          <a:lstStyle/>
          <a:p>
            <a:pPr marL="169859" indent="-169859">
              <a:spcAft>
                <a:spcPts val="600"/>
              </a:spcAft>
              <a:buFont typeface="Wingdings" panose="05000000000000000000" pitchFamily="2" charset="2"/>
            </a:pPr>
            <a:r>
              <a:rPr lang="en-US" altLang="zh-TW" sz="2700"/>
              <a:t>31.1</a:t>
            </a:r>
            <a:r>
              <a:rPr lang="zh-TW" altLang="en-US" sz="2700" smtClean="0"/>
              <a:t>路徑</a:t>
            </a:r>
            <a:r>
              <a:rPr lang="zh-TW" altLang="en-US" sz="2700"/>
              <a:t>確定</a:t>
            </a:r>
            <a:br>
              <a:rPr lang="en-US" sz="2700"/>
            </a:br>
            <a:r>
              <a:rPr lang="en-US" altLang="zh-TW" sz="2700"/>
              <a:t>IPv4 </a:t>
            </a:r>
            <a:r>
              <a:rPr lang="zh-TW" altLang="en-US" sz="2700"/>
              <a:t>最長匹配範例</a:t>
            </a:r>
          </a:p>
        </p:txBody>
      </p:sp>
      <p:sp>
        <p:nvSpPr>
          <p:cNvPr id="5" name="Content Placeholder 4">
            <a:extLst>
              <a:ext uri="{FF2B5EF4-FFF2-40B4-BE49-F238E27FC236}">
                <a16:creationId xmlns:a16="http://schemas.microsoft.com/office/drawing/2014/main" id="{5C7823D0-3393-B44E-BCEB-42C02BEADA06}"/>
              </a:ext>
            </a:extLst>
          </p:cNvPr>
          <p:cNvSpPr>
            <a:spLocks noGrp="1"/>
          </p:cNvSpPr>
          <p:nvPr>
            <p:ph idx="1"/>
          </p:nvPr>
        </p:nvSpPr>
        <p:spPr>
          <a:xfrm>
            <a:off x="474662" y="1589088"/>
            <a:ext cx="8280057" cy="3689897"/>
          </a:xfrm>
        </p:spPr>
        <p:txBody>
          <a:bodyPr/>
          <a:lstStyle/>
          <a:p>
            <a:pPr marL="0" indent="0" algn="l"/>
            <a:r>
              <a:rPr lang="zh-TW" altLang="en-US" sz="1600">
                <a:solidFill>
                  <a:srgbClr val="000000"/>
                </a:solidFill>
              </a:rPr>
              <a:t>在表中，一個 </a:t>
            </a:r>
            <a:r>
              <a:rPr lang="en-US" altLang="zh-TW" sz="1600">
                <a:solidFill>
                  <a:srgbClr val="000000"/>
                </a:solidFill>
              </a:rPr>
              <a:t>IPv4 </a:t>
            </a:r>
            <a:r>
              <a:rPr lang="zh-TW" altLang="en-US" sz="1600">
                <a:solidFill>
                  <a:srgbClr val="000000"/>
                </a:solidFill>
              </a:rPr>
              <a:t>封包具有目的 </a:t>
            </a:r>
            <a:r>
              <a:rPr lang="en-US" altLang="zh-TW" sz="1600">
                <a:solidFill>
                  <a:srgbClr val="000000"/>
                </a:solidFill>
              </a:rPr>
              <a:t>IPv4 </a:t>
            </a:r>
            <a:r>
              <a:rPr lang="zh-TW" altLang="en-US" sz="1600">
                <a:solidFill>
                  <a:srgbClr val="000000"/>
                </a:solidFill>
              </a:rPr>
              <a:t>地址 </a:t>
            </a:r>
            <a:r>
              <a:rPr lang="en-US" altLang="zh-TW" sz="1600">
                <a:solidFill>
                  <a:srgbClr val="000000"/>
                </a:solidFill>
              </a:rPr>
              <a:t>172.16.0.10</a:t>
            </a:r>
            <a:r>
              <a:rPr lang="zh-TW" altLang="en-US" sz="1600">
                <a:solidFill>
                  <a:srgbClr val="000000"/>
                </a:solidFill>
              </a:rPr>
              <a:t>。路由器具有匹配此封包的 </a:t>
            </a:r>
            <a:r>
              <a:rPr lang="en-US" altLang="zh-TW" sz="1600">
                <a:solidFill>
                  <a:srgbClr val="000000"/>
                </a:solidFill>
              </a:rPr>
              <a:t>IPv4 </a:t>
            </a:r>
            <a:r>
              <a:rPr lang="zh-TW" altLang="en-US" sz="1600">
                <a:solidFill>
                  <a:srgbClr val="000000"/>
                </a:solidFill>
              </a:rPr>
              <a:t>路由表中的三個路由項目：</a:t>
            </a:r>
            <a:r>
              <a:rPr lang="en-US" altLang="zh-TW" sz="1600">
                <a:solidFill>
                  <a:srgbClr val="000000"/>
                </a:solidFill>
              </a:rPr>
              <a:t>172.16.0.0/12</a:t>
            </a:r>
            <a:r>
              <a:rPr lang="zh-TW" altLang="en-US" sz="1600">
                <a:solidFill>
                  <a:srgbClr val="000000"/>
                </a:solidFill>
              </a:rPr>
              <a:t>、</a:t>
            </a:r>
            <a:r>
              <a:rPr lang="en-US" altLang="zh-TW" sz="1600">
                <a:solidFill>
                  <a:srgbClr val="000000"/>
                </a:solidFill>
              </a:rPr>
              <a:t>172.16.0.0/18 </a:t>
            </a:r>
            <a:r>
              <a:rPr lang="zh-TW" altLang="en-US" sz="1600">
                <a:solidFill>
                  <a:srgbClr val="000000"/>
                </a:solidFill>
              </a:rPr>
              <a:t>和 </a:t>
            </a:r>
            <a:r>
              <a:rPr lang="en-US" altLang="zh-TW" sz="1600">
                <a:solidFill>
                  <a:srgbClr val="000000"/>
                </a:solidFill>
              </a:rPr>
              <a:t>172.16.0.0/26</a:t>
            </a:r>
            <a:r>
              <a:rPr lang="zh-TW" altLang="en-US" sz="1600">
                <a:solidFill>
                  <a:srgbClr val="000000"/>
                </a:solidFill>
              </a:rPr>
              <a:t>。在這三個路由中，</a:t>
            </a:r>
            <a:r>
              <a:rPr lang="en-US" altLang="zh-TW" sz="1600">
                <a:solidFill>
                  <a:srgbClr val="000000"/>
                </a:solidFill>
              </a:rPr>
              <a:t>172.16.0.0/26 </a:t>
            </a:r>
            <a:r>
              <a:rPr lang="zh-TW" altLang="en-US" sz="1600">
                <a:solidFill>
                  <a:srgbClr val="000000"/>
                </a:solidFill>
              </a:rPr>
              <a:t>具有最長的匹配，將被選擇轉發封包。這幾條路由必須達到其子網路遮罩所指定的最少相符位元數，才會被視為相符路由。</a:t>
            </a:r>
          </a:p>
        </p:txBody>
      </p:sp>
      <p:graphicFrame>
        <p:nvGraphicFramePr>
          <p:cNvPr id="6" name="Table 5">
            <a:extLst>
              <a:ext uri="{FF2B5EF4-FFF2-40B4-BE49-F238E27FC236}">
                <a16:creationId xmlns:a16="http://schemas.microsoft.com/office/drawing/2014/main" id="{609510E1-B472-4C48-A8F6-30F29CA0F817}"/>
              </a:ext>
            </a:extLst>
          </p:cNvPr>
          <p:cNvGraphicFramePr>
            <a:graphicFrameLocks noGrp="1"/>
          </p:cNvGraphicFramePr>
          <p:nvPr>
            <p:extLst/>
          </p:nvPr>
        </p:nvGraphicFramePr>
        <p:xfrm>
          <a:off x="797978" y="3193902"/>
          <a:ext cx="7548046" cy="2225040"/>
        </p:xfrm>
        <a:graphic>
          <a:graphicData uri="http://schemas.openxmlformats.org/drawingml/2006/table">
            <a:tbl>
              <a:tblPr firstRow="1" bandRow="1">
                <a:tableStyleId>{5C22544A-7EE6-4342-B048-85BDC9FD1C3A}</a:tableStyleId>
              </a:tblPr>
              <a:tblGrid>
                <a:gridCol w="1105251">
                  <a:extLst>
                    <a:ext uri="{9D8B030D-6E8A-4147-A177-3AD203B41FA5}">
                      <a16:colId xmlns:a16="http://schemas.microsoft.com/office/drawing/2014/main" val="2127096387"/>
                    </a:ext>
                  </a:extLst>
                </a:gridCol>
                <a:gridCol w="2052619">
                  <a:extLst>
                    <a:ext uri="{9D8B030D-6E8A-4147-A177-3AD203B41FA5}">
                      <a16:colId xmlns:a16="http://schemas.microsoft.com/office/drawing/2014/main" val="2763306768"/>
                    </a:ext>
                  </a:extLst>
                </a:gridCol>
                <a:gridCol w="4390176">
                  <a:extLst>
                    <a:ext uri="{9D8B030D-6E8A-4147-A177-3AD203B41FA5}">
                      <a16:colId xmlns:a16="http://schemas.microsoft.com/office/drawing/2014/main" val="3267492099"/>
                    </a:ext>
                  </a:extLst>
                </a:gridCol>
              </a:tblGrid>
              <a:tr h="370840">
                <a:tc gridSpan="2">
                  <a:txBody>
                    <a:bodyPr vert="horz" wrap="square"/>
                    <a:lstStyle/>
                    <a:p>
                      <a:pPr algn="l" rtl="0" fontAlgn="ctr"/>
                      <a:r>
                        <a:rPr lang="zh-TW" sz="1800">
                          <a:effectLst/>
                        </a:rPr>
                        <a:t>目的地 IPv4 位址</a:t>
                      </a:r>
                    </a:p>
                  </a:txBody>
                  <a:tcPr marL="47625" marR="47625" marT="47625" marB="47625" anchor="ctr"/>
                </a:tc>
                <a:tc hMerge="1">
                  <a:txBody>
                    <a:bodyPr vert="horz" wrap="square"/>
                    <a:lstStyle/>
                    <a:p>
                      <a:endParaRPr lang="en-US"/>
                    </a:p>
                  </a:txBody>
                  <a:tcPr/>
                </a:tc>
                <a:tc>
                  <a:txBody>
                    <a:bodyPr vert="horz" wrap="square"/>
                    <a:lstStyle/>
                    <a:p>
                      <a:pPr algn="l" rtl="0" fontAlgn="ctr"/>
                      <a:r>
                        <a:rPr lang="zh-TW" sz="1800">
                          <a:effectLst/>
                        </a:rPr>
                        <a:t>二進位位址</a:t>
                      </a:r>
                    </a:p>
                  </a:txBody>
                  <a:tcPr marL="47625" marR="47625" marT="47625" marB="47625" anchor="ctr"/>
                </a:tc>
                <a:extLst>
                  <a:ext uri="{0D108BD9-81ED-4DB2-BD59-A6C34878D82A}">
                    <a16:rowId xmlns:a16="http://schemas.microsoft.com/office/drawing/2014/main" val="35115582"/>
                  </a:ext>
                </a:extLst>
              </a:tr>
              <a:tr h="370840">
                <a:tc gridSpan="2">
                  <a:txBody>
                    <a:bodyPr vert="horz" wrap="square"/>
                    <a:lstStyle/>
                    <a:p>
                      <a:pPr rtl="0" fontAlgn="ctr"/>
                      <a:r>
                        <a:rPr lang="zh-TW" sz="1800" b="0">
                          <a:effectLst/>
                        </a:rPr>
                        <a:t>172.16.0.10</a:t>
                      </a:r>
                    </a:p>
                  </a:txBody>
                  <a:tcPr marL="47625" marR="47625" marT="47625" marB="47625" anchor="ctr"/>
                </a:tc>
                <a:tc hMerge="1">
                  <a:txBody>
                    <a:bodyPr vert="horz" wrap="square"/>
                    <a:lstStyle/>
                    <a:p>
                      <a:endParaRPr lang="en-US"/>
                    </a:p>
                  </a:txBody>
                  <a:tcPr/>
                </a:tc>
                <a:tc>
                  <a:txBody>
                    <a:bodyPr vert="horz" wrap="square"/>
                    <a:lstStyle/>
                    <a:p>
                      <a:pPr rtl="0" fontAlgn="ctr"/>
                      <a:r>
                        <a:rPr lang="zh-TW" sz="1800" b="1">
                          <a:effectLst/>
                        </a:rPr>
                        <a:t>10101100.0000.0000.000.00</a:t>
                      </a:r>
                      <a:r>
                        <a:rPr lang="zh-TW" sz="1800" b="0">
                          <a:effectLst/>
                        </a:rPr>
                        <a:t>001010</a:t>
                      </a:r>
                    </a:p>
                  </a:txBody>
                  <a:tcPr marL="47625" marR="47625" marT="47625" marB="47625" anchor="ctr"/>
                </a:tc>
                <a:extLst>
                  <a:ext uri="{0D108BD9-81ED-4DB2-BD59-A6C34878D82A}">
                    <a16:rowId xmlns:a16="http://schemas.microsoft.com/office/drawing/2014/main" val="4171924536"/>
                  </a:ext>
                </a:extLst>
              </a:tr>
              <a:tr h="370840">
                <a:tc>
                  <a:txBody>
                    <a:bodyPr vert="horz" wrap="square"/>
                    <a:lstStyle/>
                    <a:p>
                      <a:pPr algn="l" rtl="0" fontAlgn="ctr"/>
                      <a:r>
                        <a:rPr lang="zh-TW" sz="1800">
                          <a:effectLst/>
                        </a:rPr>
                        <a:t>路由項目</a:t>
                      </a:r>
                    </a:p>
                  </a:txBody>
                  <a:tcPr marL="47625" marR="47625" marT="47625" marB="47625" anchor="ctr"/>
                </a:tc>
                <a:tc>
                  <a:txBody>
                    <a:bodyPr vert="horz" wrap="square"/>
                    <a:lstStyle/>
                    <a:p>
                      <a:pPr algn="l" rtl="0" fontAlgn="ctr"/>
                      <a:r>
                        <a:rPr lang="zh-TW" sz="1800">
                          <a:effectLst/>
                        </a:rPr>
                        <a:t>前置碼/前置碼長度</a:t>
                      </a:r>
                    </a:p>
                  </a:txBody>
                  <a:tcPr marL="47625" marR="47625" marT="47625" marB="47625" anchor="ctr"/>
                </a:tc>
                <a:tc>
                  <a:txBody>
                    <a:bodyPr vert="horz" wrap="square"/>
                    <a:lstStyle/>
                    <a:p>
                      <a:pPr algn="l" rtl="0" fontAlgn="ctr"/>
                      <a:r>
                        <a:rPr lang="zh-TW" sz="1800">
                          <a:effectLst/>
                        </a:rPr>
                        <a:t>二進位位址</a:t>
                      </a:r>
                    </a:p>
                  </a:txBody>
                  <a:tcPr marL="47625" marR="47625" marT="47625" marB="47625" anchor="ctr"/>
                </a:tc>
                <a:extLst>
                  <a:ext uri="{0D108BD9-81ED-4DB2-BD59-A6C34878D82A}">
                    <a16:rowId xmlns:a16="http://schemas.microsoft.com/office/drawing/2014/main" val="3857871476"/>
                  </a:ext>
                </a:extLst>
              </a:tr>
              <a:tr h="370840">
                <a:tc>
                  <a:txBody>
                    <a:bodyPr vert="horz" wrap="square"/>
                    <a:lstStyle/>
                    <a:p>
                      <a:pPr rtl="0" fontAlgn="ctr"/>
                      <a:r>
                        <a:rPr lang="zh-TW" sz="1800" b="0">
                          <a:effectLst/>
                        </a:rPr>
                        <a:t>1</a:t>
                      </a:r>
                    </a:p>
                  </a:txBody>
                  <a:tcPr marL="47625" marR="47625" marT="47625" marB="47625" anchor="ctr"/>
                </a:tc>
                <a:tc>
                  <a:txBody>
                    <a:bodyPr vert="horz" wrap="square"/>
                    <a:lstStyle/>
                    <a:p>
                      <a:pPr rtl="0" fontAlgn="ctr"/>
                      <a:r>
                        <a:rPr lang="zh-TW" sz="1800" b="0">
                          <a:effectLst/>
                        </a:rPr>
                        <a:t>172.16.0.0</a:t>
                      </a:r>
                      <a:r>
                        <a:rPr lang="zh-TW" sz="1800" b="1">
                          <a:effectLst/>
                        </a:rPr>
                        <a:t>/12</a:t>
                      </a:r>
                    </a:p>
                  </a:txBody>
                  <a:tcPr marL="47625" marR="47625" marT="47625" marB="47625" anchor="ctr"/>
                </a:tc>
                <a:tc>
                  <a:txBody>
                    <a:bodyPr vert="horz" wrap="square"/>
                    <a:lstStyle/>
                    <a:p>
                      <a:pPr rtl="0" fontAlgn="ctr"/>
                      <a:r>
                        <a:rPr lang="zh-TW" sz="1800" b="1">
                          <a:effectLst/>
                        </a:rPr>
                        <a:t>10101100.0001</a:t>
                      </a:r>
                      <a:r>
                        <a:rPr lang="zh-TW" sz="1800" b="0">
                          <a:effectLst/>
                        </a:rPr>
                        <a:t>0000.0000000 0.00001010</a:t>
                      </a:r>
                    </a:p>
                  </a:txBody>
                  <a:tcPr marL="47625" marR="47625" marT="47625" marB="47625" anchor="ctr"/>
                </a:tc>
                <a:extLst>
                  <a:ext uri="{0D108BD9-81ED-4DB2-BD59-A6C34878D82A}">
                    <a16:rowId xmlns:a16="http://schemas.microsoft.com/office/drawing/2014/main" val="803855328"/>
                  </a:ext>
                </a:extLst>
              </a:tr>
              <a:tr h="370840">
                <a:tc>
                  <a:txBody>
                    <a:bodyPr vert="horz" wrap="square"/>
                    <a:lstStyle/>
                    <a:p>
                      <a:pPr rtl="0" fontAlgn="ctr"/>
                      <a:r>
                        <a:rPr lang="zh-TW" sz="1800" b="0">
                          <a:effectLst/>
                        </a:rPr>
                        <a:t>2</a:t>
                      </a:r>
                    </a:p>
                  </a:txBody>
                  <a:tcPr marL="47625" marR="47625" marT="47625" marB="47625" anchor="ctr"/>
                </a:tc>
                <a:tc>
                  <a:txBody>
                    <a:bodyPr vert="horz" wrap="square"/>
                    <a:lstStyle/>
                    <a:p>
                      <a:pPr rtl="0" fontAlgn="ctr"/>
                      <a:r>
                        <a:rPr lang="zh-TW" sz="1800" b="0">
                          <a:effectLst/>
                        </a:rPr>
                        <a:t>172.16.0.0</a:t>
                      </a:r>
                      <a:r>
                        <a:rPr lang="zh-TW" sz="1800" b="1">
                          <a:effectLst/>
                        </a:rPr>
                        <a:t>/18</a:t>
                      </a:r>
                    </a:p>
                  </a:txBody>
                  <a:tcPr marL="47625" marR="47625" marT="47625" marB="47625" anchor="ctr"/>
                </a:tc>
                <a:tc>
                  <a:txBody>
                    <a:bodyPr vert="horz" wrap="square"/>
                    <a:lstStyle/>
                    <a:p>
                      <a:pPr rtl="0" fontAlgn="ctr"/>
                      <a:r>
                        <a:rPr lang="zh-TW" sz="1800" b="1">
                          <a:effectLst/>
                        </a:rPr>
                        <a:t>10101100.0000.00</a:t>
                      </a:r>
                      <a:r>
                        <a:rPr lang="zh-TW" sz="1800" b="0">
                          <a:effectLst/>
                        </a:rPr>
                        <a:t>000000.00001010</a:t>
                      </a:r>
                    </a:p>
                  </a:txBody>
                  <a:tcPr marL="47625" marR="47625" marT="47625" marB="47625" anchor="ctr"/>
                </a:tc>
                <a:extLst>
                  <a:ext uri="{0D108BD9-81ED-4DB2-BD59-A6C34878D82A}">
                    <a16:rowId xmlns:a16="http://schemas.microsoft.com/office/drawing/2014/main" val="3977272778"/>
                  </a:ext>
                </a:extLst>
              </a:tr>
              <a:tr h="370840">
                <a:tc>
                  <a:txBody>
                    <a:bodyPr vert="horz" wrap="square"/>
                    <a:lstStyle/>
                    <a:p>
                      <a:pPr rtl="0" fontAlgn="ctr"/>
                      <a:r>
                        <a:rPr lang="zh-TW" sz="1800" b="0">
                          <a:effectLst/>
                        </a:rPr>
                        <a:t>3</a:t>
                      </a:r>
                    </a:p>
                  </a:txBody>
                  <a:tcPr marL="47625" marR="47625" marT="47625" marB="47625" anchor="ctr"/>
                </a:tc>
                <a:tc>
                  <a:txBody>
                    <a:bodyPr vert="horz" wrap="square"/>
                    <a:lstStyle/>
                    <a:p>
                      <a:pPr rtl="0" fontAlgn="ctr"/>
                      <a:r>
                        <a:rPr lang="zh-TW" sz="1800" b="0">
                          <a:effectLst/>
                        </a:rPr>
                        <a:t>172.16.0.0</a:t>
                      </a:r>
                      <a:r>
                        <a:rPr lang="zh-TW" sz="1800" b="1">
                          <a:effectLst/>
                        </a:rPr>
                        <a:t>/26</a:t>
                      </a:r>
                    </a:p>
                  </a:txBody>
                  <a:tcPr marL="47625" marR="47625" marT="47625" marB="47625" anchor="ctr"/>
                </a:tc>
                <a:tc>
                  <a:txBody>
                    <a:bodyPr vert="horz" wrap="square"/>
                    <a:lstStyle/>
                    <a:p>
                      <a:pPr rtl="0" fontAlgn="ctr"/>
                      <a:r>
                        <a:rPr lang="zh-TW" sz="1800" b="1">
                          <a:effectLst/>
                        </a:rPr>
                        <a:t>10101100.0000.0000.000.00</a:t>
                      </a:r>
                      <a:r>
                        <a:rPr lang="zh-TW" sz="1800" b="0">
                          <a:effectLst/>
                        </a:rPr>
                        <a:t>001010</a:t>
                      </a:r>
                    </a:p>
                  </a:txBody>
                  <a:tcPr marL="47625" marR="47625" marT="47625" marB="47625" anchor="ctr"/>
                </a:tc>
                <a:extLst>
                  <a:ext uri="{0D108BD9-81ED-4DB2-BD59-A6C34878D82A}">
                    <a16:rowId xmlns:a16="http://schemas.microsoft.com/office/drawing/2014/main" val="143080834"/>
                  </a:ext>
                </a:extLst>
              </a:tr>
            </a:tbl>
          </a:graphicData>
        </a:graphic>
      </p:graphicFrame>
      <p:sp>
        <p:nvSpPr>
          <p:cNvPr id="2" name="投影片編號版面配置區 1"/>
          <p:cNvSpPr>
            <a:spLocks noGrp="1"/>
          </p:cNvSpPr>
          <p:nvPr>
            <p:ph type="sldNum" sz="quarter" idx="12"/>
          </p:nvPr>
        </p:nvSpPr>
        <p:spPr/>
        <p:txBody>
          <a:bodyPr/>
          <a:lstStyle/>
          <a:p>
            <a:fld id="{4FAB73BC-B049-4115-A692-8D63A059BFB8}" type="slidenum">
              <a:rPr lang="en-US" smtClean="0"/>
              <a:t>927</a:t>
            </a:fld>
            <a:endParaRPr lang="en-US"/>
          </a:p>
        </p:txBody>
      </p:sp>
    </p:spTree>
    <p:extLst>
      <p:ext uri="{BB962C8B-B14F-4D97-AF65-F5344CB8AC3E}">
        <p14:creationId xmlns:p14="http://schemas.microsoft.com/office/powerpoint/2010/main" val="66189788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928.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noAutofit/>
          </a:bodyPr>
          <a:lstStyle/>
          <a:p>
            <a:pPr marL="169859" indent="-169859">
              <a:spcAft>
                <a:spcPts val="600"/>
              </a:spcAft>
              <a:buFont typeface="Wingdings" panose="05000000000000000000" pitchFamily="2" charset="2"/>
            </a:pPr>
            <a:r>
              <a:rPr lang="en-US" altLang="zh-TW" sz="2700"/>
              <a:t>31.1</a:t>
            </a:r>
            <a:r>
              <a:rPr lang="zh-TW" altLang="en-US" sz="2700" smtClean="0"/>
              <a:t>路徑</a:t>
            </a:r>
            <a:r>
              <a:rPr lang="zh-TW" altLang="en-US" sz="2700"/>
              <a:t>確定</a:t>
            </a:r>
            <a:br>
              <a:rPr lang="en-US" sz="2700"/>
            </a:br>
            <a:r>
              <a:rPr lang="en-US" altLang="zh-TW" sz="2700"/>
              <a:t>IPv6 </a:t>
            </a:r>
            <a:r>
              <a:rPr lang="zh-TW" altLang="en-US" sz="2700"/>
              <a:t>最長匹配範例</a:t>
            </a:r>
          </a:p>
        </p:txBody>
      </p:sp>
      <p:sp>
        <p:nvSpPr>
          <p:cNvPr id="4" name="Content Placeholder 3">
            <a:extLst>
              <a:ext uri="{FF2B5EF4-FFF2-40B4-BE49-F238E27FC236}">
                <a16:creationId xmlns:a16="http://schemas.microsoft.com/office/drawing/2014/main" id="{21ABB7B4-58E8-4648-912E-38FC82C165E5}"/>
              </a:ext>
            </a:extLst>
          </p:cNvPr>
          <p:cNvSpPr>
            <a:spLocks noGrp="1"/>
          </p:cNvSpPr>
          <p:nvPr>
            <p:ph idx="1"/>
          </p:nvPr>
        </p:nvSpPr>
        <p:spPr>
          <a:xfrm>
            <a:off x="474662" y="1589088"/>
            <a:ext cx="8280057" cy="1348633"/>
          </a:xfrm>
        </p:spPr>
        <p:txBody>
          <a:bodyPr/>
          <a:lstStyle/>
          <a:p>
            <a:pPr marL="0" indent="0" algn="l"/>
            <a:r>
              <a:rPr lang="zh-TW" altLang="en-US" sz="1600">
                <a:solidFill>
                  <a:srgbClr val="000000"/>
                </a:solidFill>
              </a:rPr>
              <a:t>一個 </a:t>
            </a:r>
            <a:r>
              <a:rPr lang="en-US" altLang="zh-TW" sz="1600">
                <a:solidFill>
                  <a:srgbClr val="000000"/>
                </a:solidFill>
              </a:rPr>
              <a:t>IPv6 </a:t>
            </a:r>
            <a:r>
              <a:rPr lang="zh-TW" altLang="en-US" sz="1600">
                <a:solidFill>
                  <a:srgbClr val="000000"/>
                </a:solidFill>
              </a:rPr>
              <a:t>的封包有目的地的 </a:t>
            </a:r>
            <a:r>
              <a:rPr lang="en-US" altLang="zh-TW" sz="1600">
                <a:solidFill>
                  <a:srgbClr val="000000"/>
                </a:solidFill>
              </a:rPr>
              <a:t>IPv6 </a:t>
            </a:r>
            <a:r>
              <a:rPr lang="zh-TW" altLang="en-US" sz="1600">
                <a:solidFill>
                  <a:srgbClr val="000000"/>
                </a:solidFill>
              </a:rPr>
              <a:t>位址，</a:t>
            </a:r>
            <a:r>
              <a:rPr lang="en-US" altLang="zh-TW" sz="1600">
                <a:solidFill>
                  <a:srgbClr val="000000"/>
                </a:solidFill>
              </a:rPr>
              <a:t>2001:db8:c000::99</a:t>
            </a:r>
            <a:r>
              <a:rPr lang="zh-TW" altLang="en-US" sz="1600">
                <a:solidFill>
                  <a:srgbClr val="000000"/>
                </a:solidFill>
              </a:rPr>
              <a:t>。此範例顯示三個路由項目，但只有兩個是有效的相符項目，其中一個是最長的相符項目。前兩個路由條目具有由前置碼長度指示匹配位元所需數量的前置碼長度。第三個路由項目不匹配，因為它的 </a:t>
            </a:r>
            <a:r>
              <a:rPr lang="en-US" altLang="zh-TW" sz="1600">
                <a:solidFill>
                  <a:srgbClr val="000000"/>
                </a:solidFill>
              </a:rPr>
              <a:t>/64 </a:t>
            </a:r>
            <a:r>
              <a:rPr lang="zh-TW" altLang="en-US" sz="1600">
                <a:solidFill>
                  <a:srgbClr val="000000"/>
                </a:solidFill>
              </a:rPr>
              <a:t>前置碼需要 </a:t>
            </a:r>
            <a:r>
              <a:rPr lang="en-US" altLang="zh-TW" sz="1600">
                <a:solidFill>
                  <a:srgbClr val="000000"/>
                </a:solidFill>
              </a:rPr>
              <a:t>64 </a:t>
            </a:r>
            <a:r>
              <a:rPr lang="zh-TW" altLang="en-US" sz="1600">
                <a:solidFill>
                  <a:srgbClr val="000000"/>
                </a:solidFill>
              </a:rPr>
              <a:t>個匹配位元。 </a:t>
            </a:r>
          </a:p>
        </p:txBody>
      </p:sp>
      <p:graphicFrame>
        <p:nvGraphicFramePr>
          <p:cNvPr id="7" name="Table 6">
            <a:extLst>
              <a:ext uri="{FF2B5EF4-FFF2-40B4-BE49-F238E27FC236}">
                <a16:creationId xmlns:a16="http://schemas.microsoft.com/office/drawing/2014/main" id="{DA139217-7A24-4444-A0D2-2BC5548001D7}"/>
              </a:ext>
            </a:extLst>
          </p:cNvPr>
          <p:cNvGraphicFramePr>
            <a:graphicFrameLocks noGrp="1"/>
          </p:cNvGraphicFramePr>
          <p:nvPr>
            <p:extLst/>
          </p:nvPr>
        </p:nvGraphicFramePr>
        <p:xfrm>
          <a:off x="691118" y="3108841"/>
          <a:ext cx="7654371" cy="1854200"/>
        </p:xfrm>
        <a:graphic>
          <a:graphicData uri="http://schemas.openxmlformats.org/drawingml/2006/table">
            <a:tbl>
              <a:tblPr firstRow="1" bandRow="1">
                <a:tableStyleId>{5C22544A-7EE6-4342-B048-85BDC9FD1C3A}</a:tableStyleId>
              </a:tblPr>
              <a:tblGrid>
                <a:gridCol w="1403498">
                  <a:extLst>
                    <a:ext uri="{9D8B030D-6E8A-4147-A177-3AD203B41FA5}">
                      <a16:colId xmlns:a16="http://schemas.microsoft.com/office/drawing/2014/main" val="2753520791"/>
                    </a:ext>
                  </a:extLst>
                </a:gridCol>
                <a:gridCol w="2721935">
                  <a:extLst>
                    <a:ext uri="{9D8B030D-6E8A-4147-A177-3AD203B41FA5}">
                      <a16:colId xmlns:a16="http://schemas.microsoft.com/office/drawing/2014/main" val="3548801152"/>
                    </a:ext>
                  </a:extLst>
                </a:gridCol>
                <a:gridCol w="3528938">
                  <a:extLst>
                    <a:ext uri="{9D8B030D-6E8A-4147-A177-3AD203B41FA5}">
                      <a16:colId xmlns:a16="http://schemas.microsoft.com/office/drawing/2014/main" val="193526548"/>
                    </a:ext>
                  </a:extLst>
                </a:gridCol>
              </a:tblGrid>
              <a:tr h="370840">
                <a:tc>
                  <a:txBody>
                    <a:bodyPr vert="horz" wrap="square"/>
                    <a:lstStyle/>
                    <a:p>
                      <a:pPr rtl="0"/>
                      <a:r>
                        <a:rPr lang="zh-TW" sz="1800"/>
                        <a:t>目的地</a:t>
                      </a:r>
                    </a:p>
                  </a:txBody>
                  <a:tcPr/>
                </a:tc>
                <a:tc gridSpan="2">
                  <a:txBody>
                    <a:bodyPr vert="horz" wrap="square"/>
                    <a:lstStyle/>
                    <a:p>
                      <a:pPr rtl="0"/>
                      <a:r>
                        <a:rPr lang="zh-TW" sz="1800"/>
                        <a:t>2001:db8:c000::99/48</a:t>
                      </a:r>
                    </a:p>
                  </a:txBody>
                  <a:tcPr/>
                </a:tc>
                <a:tc hMerge="1">
                  <a:txBody>
                    <a:bodyPr vert="horz" wrap="square"/>
                    <a:lstStyle/>
                    <a:p>
                      <a:endParaRPr lang="en-US"/>
                    </a:p>
                  </a:txBody>
                  <a:tcPr/>
                </a:tc>
                <a:extLst>
                  <a:ext uri="{0D108BD9-81ED-4DB2-BD59-A6C34878D82A}">
                    <a16:rowId xmlns:a16="http://schemas.microsoft.com/office/drawing/2014/main" val="731072871"/>
                  </a:ext>
                </a:extLst>
              </a:tr>
              <a:tr h="370840">
                <a:tc>
                  <a:txBody>
                    <a:bodyPr vert="horz" wrap="square"/>
                    <a:lstStyle/>
                    <a:p>
                      <a:pPr algn="l" rtl="0" fontAlgn="ctr"/>
                      <a:r>
                        <a:rPr lang="zh-TW" sz="1800">
                          <a:effectLst/>
                        </a:rPr>
                        <a:t>路由項目</a:t>
                      </a:r>
                    </a:p>
                  </a:txBody>
                  <a:tcPr marL="47625" marR="47625" marT="47625" marB="47625" anchor="ctr"/>
                </a:tc>
                <a:tc>
                  <a:txBody>
                    <a:bodyPr vert="horz" wrap="square"/>
                    <a:lstStyle/>
                    <a:p>
                      <a:pPr algn="l" rtl="0" fontAlgn="ctr"/>
                      <a:r>
                        <a:rPr lang="zh-TW" sz="1800">
                          <a:effectLst/>
                        </a:rPr>
                        <a:t>前置碼/前置碼長度</a:t>
                      </a:r>
                    </a:p>
                  </a:txBody>
                  <a:tcPr marL="47625" marR="47625" marT="47625" marB="47625" anchor="ctr"/>
                </a:tc>
                <a:tc>
                  <a:txBody>
                    <a:bodyPr vert="horz" wrap="square"/>
                    <a:lstStyle/>
                    <a:p>
                      <a:pPr algn="l" rtl="0" fontAlgn="ctr"/>
                      <a:r>
                        <a:rPr lang="zh-TW" sz="1800">
                          <a:effectLst/>
                        </a:rPr>
                        <a:t>它匹配嗎？</a:t>
                      </a:r>
                    </a:p>
                  </a:txBody>
                  <a:tcPr marL="47625" marR="47625" marT="47625" marB="47625" anchor="ctr"/>
                </a:tc>
                <a:extLst>
                  <a:ext uri="{0D108BD9-81ED-4DB2-BD59-A6C34878D82A}">
                    <a16:rowId xmlns:a16="http://schemas.microsoft.com/office/drawing/2014/main" val="1896413192"/>
                  </a:ext>
                </a:extLst>
              </a:tr>
              <a:tr h="370840">
                <a:tc>
                  <a:txBody>
                    <a:bodyPr vert="horz" wrap="square"/>
                    <a:lstStyle/>
                    <a:p>
                      <a:pPr rtl="0" fontAlgn="ctr"/>
                      <a:r>
                        <a:rPr lang="zh-TW" sz="1800" b="0">
                          <a:effectLst/>
                        </a:rPr>
                        <a:t>1</a:t>
                      </a:r>
                    </a:p>
                  </a:txBody>
                  <a:tcPr marL="47625" marR="47625" marT="47625" marB="47625" anchor="ctr"/>
                </a:tc>
                <a:tc>
                  <a:txBody>
                    <a:bodyPr vert="horz" wrap="square"/>
                    <a:lstStyle/>
                    <a:p>
                      <a:pPr rtl="0" fontAlgn="ctr"/>
                      <a:r>
                        <a:rPr lang="zh-TW" sz="1800" b="1">
                          <a:effectLst/>
                        </a:rPr>
                        <a:t>2001:db8:c0</a:t>
                      </a:r>
                      <a:r>
                        <a:rPr lang="zh-TW" sz="1800" b="0">
                          <a:effectLst/>
                        </a:rPr>
                        <a:t>00::</a:t>
                      </a:r>
                      <a:r>
                        <a:rPr lang="zh-TW" sz="1800" b="1">
                          <a:effectLst/>
                        </a:rPr>
                        <a:t>/40</a:t>
                      </a:r>
                    </a:p>
                  </a:txBody>
                  <a:tcPr marL="47625" marR="47625" marT="47625" marB="47625" anchor="ctr"/>
                </a:tc>
                <a:tc>
                  <a:txBody>
                    <a:bodyPr vert="horz" wrap="square"/>
                    <a:lstStyle/>
                    <a:p>
                      <a:pPr rtl="0" fontAlgn="ctr"/>
                      <a:r>
                        <a:rPr lang="zh-TW" sz="1800" b="0">
                          <a:effectLst/>
                        </a:rPr>
                        <a:t>匹配 40 位元</a:t>
                      </a:r>
                    </a:p>
                  </a:txBody>
                  <a:tcPr marL="47625" marR="47625" marT="47625" marB="47625" anchor="ctr"/>
                </a:tc>
                <a:extLst>
                  <a:ext uri="{0D108BD9-81ED-4DB2-BD59-A6C34878D82A}">
                    <a16:rowId xmlns:a16="http://schemas.microsoft.com/office/drawing/2014/main" val="3523326430"/>
                  </a:ext>
                </a:extLst>
              </a:tr>
              <a:tr h="370840">
                <a:tc>
                  <a:txBody>
                    <a:bodyPr vert="horz" wrap="square"/>
                    <a:lstStyle/>
                    <a:p>
                      <a:pPr rtl="0" fontAlgn="ctr"/>
                      <a:r>
                        <a:rPr lang="zh-TW" sz="1800" b="0">
                          <a:effectLst/>
                        </a:rPr>
                        <a:t>2</a:t>
                      </a:r>
                    </a:p>
                  </a:txBody>
                  <a:tcPr marL="47625" marR="47625" marT="47625" marB="47625" anchor="ctr"/>
                </a:tc>
                <a:tc>
                  <a:txBody>
                    <a:bodyPr vert="horz" wrap="square"/>
                    <a:lstStyle/>
                    <a:p>
                      <a:pPr rtl="0" fontAlgn="ctr"/>
                      <a:r>
                        <a:rPr lang="zh-TW" sz="1800" b="1">
                          <a:effectLst/>
                        </a:rPr>
                        <a:t>2001:db8:c000</a:t>
                      </a:r>
                      <a:r>
                        <a:rPr lang="zh-TW" sz="1800" b="0">
                          <a:effectLst/>
                        </a:rPr>
                        <a:t>::</a:t>
                      </a:r>
                      <a:r>
                        <a:rPr lang="zh-TW" sz="1800" b="1">
                          <a:effectLst/>
                        </a:rPr>
                        <a:t>/48</a:t>
                      </a:r>
                    </a:p>
                  </a:txBody>
                  <a:tcPr marL="47625" marR="47625" marT="47625" marB="47625" anchor="ctr"/>
                </a:tc>
                <a:tc>
                  <a:txBody>
                    <a:bodyPr vert="horz" wrap="square"/>
                    <a:lstStyle/>
                    <a:p>
                      <a:pPr rtl="0" fontAlgn="ctr"/>
                      <a:r>
                        <a:rPr lang="zh-TW" sz="1800" b="0">
                          <a:effectLst/>
                        </a:rPr>
                        <a:t>匹配 48 位元（最長的匹配）</a:t>
                      </a:r>
                    </a:p>
                  </a:txBody>
                  <a:tcPr marL="47625" marR="47625" marT="47625" marB="47625" anchor="ctr"/>
                </a:tc>
                <a:extLst>
                  <a:ext uri="{0D108BD9-81ED-4DB2-BD59-A6C34878D82A}">
                    <a16:rowId xmlns:a16="http://schemas.microsoft.com/office/drawing/2014/main" val="3100934322"/>
                  </a:ext>
                </a:extLst>
              </a:tr>
              <a:tr h="370840">
                <a:tc>
                  <a:txBody>
                    <a:bodyPr vert="horz" wrap="square"/>
                    <a:lstStyle/>
                    <a:p>
                      <a:pPr rtl="0" fontAlgn="ctr"/>
                      <a:r>
                        <a:rPr lang="zh-TW" sz="1800" b="0">
                          <a:effectLst/>
                        </a:rPr>
                        <a:t>3</a:t>
                      </a:r>
                    </a:p>
                  </a:txBody>
                  <a:tcPr marL="47625" marR="47625" marT="47625" marB="47625" anchor="ctr"/>
                </a:tc>
                <a:tc>
                  <a:txBody>
                    <a:bodyPr vert="horz" wrap="square"/>
                    <a:lstStyle/>
                    <a:p>
                      <a:pPr rtl="0" fontAlgn="ctr"/>
                      <a:r>
                        <a:rPr lang="zh-TW" sz="1800" b="1">
                          <a:effectLst/>
                        </a:rPr>
                        <a:t>2001:db8:c000</a:t>
                      </a:r>
                      <a:r>
                        <a:rPr lang="zh-TW" sz="1800" b="0">
                          <a:effectLst/>
                        </a:rPr>
                        <a:t>:5555::</a:t>
                      </a:r>
                      <a:r>
                        <a:rPr lang="zh-TW" sz="1800" b="1">
                          <a:effectLst/>
                        </a:rPr>
                        <a:t>/64</a:t>
                      </a:r>
                    </a:p>
                  </a:txBody>
                  <a:tcPr marL="47625" marR="47625" marT="47625" marB="47625" anchor="ctr"/>
                </a:tc>
                <a:tc>
                  <a:txBody>
                    <a:bodyPr vert="horz" wrap="square"/>
                    <a:lstStyle/>
                    <a:p>
                      <a:pPr rtl="0" fontAlgn="ctr"/>
                      <a:r>
                        <a:rPr lang="zh-TW" sz="1800" b="0">
                          <a:effectLst/>
                        </a:rPr>
                        <a:t>不匹配 64 位元</a:t>
                      </a:r>
                    </a:p>
                  </a:txBody>
                  <a:tcPr marL="47625" marR="47625" marT="47625" marB="47625" anchor="ctr"/>
                </a:tc>
                <a:extLst>
                  <a:ext uri="{0D108BD9-81ED-4DB2-BD59-A6C34878D82A}">
                    <a16:rowId xmlns:a16="http://schemas.microsoft.com/office/drawing/2014/main" val="2444351554"/>
                  </a:ext>
                </a:extLst>
              </a:tr>
            </a:tbl>
          </a:graphicData>
        </a:graphic>
      </p:graphicFrame>
      <p:sp>
        <p:nvSpPr>
          <p:cNvPr id="2" name="投影片編號版面配置區 1"/>
          <p:cNvSpPr>
            <a:spLocks noGrp="1"/>
          </p:cNvSpPr>
          <p:nvPr>
            <p:ph type="sldNum" sz="quarter" idx="12"/>
          </p:nvPr>
        </p:nvSpPr>
        <p:spPr/>
        <p:txBody>
          <a:bodyPr/>
          <a:lstStyle/>
          <a:p>
            <a:fld id="{4FAB73BC-B049-4115-A692-8D63A059BFB8}" type="slidenum">
              <a:rPr lang="en-US" smtClean="0"/>
              <a:t>928</a:t>
            </a:fld>
            <a:endParaRPr lang="en-US"/>
          </a:p>
        </p:txBody>
      </p:sp>
    </p:spTree>
    <p:extLst>
      <p:ext uri="{BB962C8B-B14F-4D97-AF65-F5344CB8AC3E}">
        <p14:creationId xmlns:p14="http://schemas.microsoft.com/office/powerpoint/2010/main" val="199160970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929.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noAutofit/>
          </a:bodyPr>
          <a:lstStyle/>
          <a:p>
            <a:pPr marL="169859" indent="-169859">
              <a:spcAft>
                <a:spcPts val="600"/>
              </a:spcAft>
              <a:buFont typeface="Wingdings" panose="05000000000000000000" pitchFamily="2" charset="2"/>
            </a:pPr>
            <a:r>
              <a:rPr lang="en-US" altLang="zh-TW" sz="2700"/>
              <a:t>31.1</a:t>
            </a:r>
            <a:r>
              <a:rPr lang="zh-TW" altLang="en-US" sz="2700" smtClean="0"/>
              <a:t>路徑</a:t>
            </a:r>
            <a:r>
              <a:rPr lang="zh-TW" altLang="en-US" sz="2700"/>
              <a:t>判斷</a:t>
            </a:r>
            <a:br>
              <a:rPr lang="en-US" sz="2700"/>
            </a:br>
            <a:r>
              <a:rPr lang="zh-TW" altLang="en-US" sz="2700"/>
              <a:t>建置路由表</a:t>
            </a:r>
          </a:p>
        </p:txBody>
      </p:sp>
      <p:sp>
        <p:nvSpPr>
          <p:cNvPr id="5" name="Content Placeholder 4">
            <a:extLst>
              <a:ext uri="{FF2B5EF4-FFF2-40B4-BE49-F238E27FC236}">
                <a16:creationId xmlns:a16="http://schemas.microsoft.com/office/drawing/2014/main" id="{B3994C81-1337-4E40-9DBD-720DE51C27AA}"/>
              </a:ext>
            </a:extLst>
          </p:cNvPr>
          <p:cNvSpPr>
            <a:spLocks noGrp="1"/>
          </p:cNvSpPr>
          <p:nvPr>
            <p:ph idx="1"/>
          </p:nvPr>
        </p:nvSpPr>
        <p:spPr>
          <a:xfrm>
            <a:off x="58725" y="1589088"/>
            <a:ext cx="8695996" cy="3689897"/>
          </a:xfrm>
        </p:spPr>
        <p:txBody>
          <a:bodyPr/>
          <a:lstStyle/>
          <a:p>
            <a:pPr marL="0" indent="0" algn="l"/>
            <a:r>
              <a:rPr lang="zh-TW" altLang="en-US" sz="1600" b="1">
                <a:solidFill>
                  <a:srgbClr val="000000"/>
                </a:solidFill>
              </a:rPr>
              <a:t>直接連線網路</a:t>
            </a:r>
            <a:r>
              <a:rPr lang="zh-TW" altLang="en-US" sz="1600">
                <a:solidFill>
                  <a:srgbClr val="000000"/>
                </a:solidFill>
              </a:rPr>
              <a:t> ：當本機介面設定了 </a:t>
            </a:r>
            <a:r>
              <a:rPr lang="en-US" altLang="zh-TW" sz="1600">
                <a:solidFill>
                  <a:srgbClr val="000000"/>
                </a:solidFill>
              </a:rPr>
              <a:t>IP </a:t>
            </a:r>
            <a:r>
              <a:rPr lang="zh-TW" altLang="en-US" sz="1600">
                <a:solidFill>
                  <a:srgbClr val="000000"/>
                </a:solidFill>
              </a:rPr>
              <a:t>位址和子網路遮罩 </a:t>
            </a:r>
            <a:r>
              <a:rPr lang="en-US" altLang="zh-TW" sz="1600">
                <a:solidFill>
                  <a:srgbClr val="000000"/>
                </a:solidFill>
              </a:rPr>
              <a:t>(</a:t>
            </a:r>
            <a:r>
              <a:rPr lang="zh-TW" altLang="en-US" sz="1600">
                <a:solidFill>
                  <a:srgbClr val="000000"/>
                </a:solidFill>
              </a:rPr>
              <a:t>前置碼長度</a:t>
            </a:r>
            <a:r>
              <a:rPr lang="en-US" altLang="zh-TW" sz="1600">
                <a:solidFill>
                  <a:srgbClr val="000000"/>
                </a:solidFill>
              </a:rPr>
              <a:t>) </a:t>
            </a:r>
            <a:r>
              <a:rPr lang="zh-TW" altLang="en-US" sz="1600">
                <a:solidFill>
                  <a:srgbClr val="000000"/>
                </a:solidFill>
              </a:rPr>
              <a:t>並且處於作用中 </a:t>
            </a:r>
            <a:r>
              <a:rPr lang="en-US" altLang="zh-TW" sz="1600">
                <a:solidFill>
                  <a:srgbClr val="000000"/>
                </a:solidFill>
              </a:rPr>
              <a:t>(up </a:t>
            </a:r>
            <a:r>
              <a:rPr lang="zh-TW" altLang="en-US" sz="1600">
                <a:solidFill>
                  <a:srgbClr val="000000"/>
                </a:solidFill>
              </a:rPr>
              <a:t>和 </a:t>
            </a:r>
            <a:r>
              <a:rPr lang="en-US" altLang="zh-TW" sz="1600">
                <a:solidFill>
                  <a:srgbClr val="000000"/>
                </a:solidFill>
              </a:rPr>
              <a:t>up) </a:t>
            </a:r>
            <a:r>
              <a:rPr lang="zh-TW" altLang="en-US" sz="1600">
                <a:solidFill>
                  <a:srgbClr val="000000"/>
                </a:solidFill>
              </a:rPr>
              <a:t>時，新增至路由表。 </a:t>
            </a:r>
          </a:p>
          <a:p>
            <a:pPr marL="0" indent="0" algn="l"/>
            <a:endParaRPr lang="en-US" sz="1600">
              <a:solidFill>
                <a:srgbClr val="000000"/>
              </a:solidFill>
            </a:endParaRPr>
          </a:p>
          <a:p>
            <a:pPr marL="0" indent="0" algn="l"/>
            <a:r>
              <a:rPr lang="zh-TW" altLang="en-US" sz="1600" b="1">
                <a:solidFill>
                  <a:srgbClr val="000000"/>
                </a:solidFill>
              </a:rPr>
              <a:t>遠端網路</a:t>
            </a:r>
            <a:r>
              <a:rPr lang="en-US" altLang="zh-TW" sz="1600" b="1">
                <a:solidFill>
                  <a:srgbClr val="000000"/>
                </a:solidFill>
              </a:rPr>
              <a:t>: </a:t>
            </a:r>
            <a:r>
              <a:rPr lang="zh-TW" altLang="en-US" sz="1600">
                <a:solidFill>
                  <a:srgbClr val="000000"/>
                </a:solidFill>
              </a:rPr>
              <a:t>不是直接連接到路由器的網路路由器透過兩種方式了解遠端網路：</a:t>
            </a:r>
          </a:p>
          <a:p>
            <a:pPr marL="415975" lvl="1" indent="-342892">
              <a:buFont typeface="Arial" panose="020b0604020202020204" pitchFamily="34" charset="0"/>
              <a:buChar char="•"/>
            </a:pPr>
            <a:r>
              <a:rPr lang="zh-TW" b="1">
                <a:solidFill>
                  <a:srgbClr val="000000"/>
                </a:solidFill>
              </a:rPr>
              <a:t>靜態路由</a:t>
            </a:r>
            <a:r>
              <a:rPr lang="zh-TW">
                <a:solidFill>
                  <a:srgbClr val="000000"/>
                </a:solidFill>
              </a:rPr>
              <a:t> - 當一個路由手動設定添加到路由表。 </a:t>
            </a:r>
          </a:p>
          <a:p>
            <a:pPr marL="415975" lvl="1" indent="-342892">
              <a:buFont typeface="Arial" panose="020b0604020202020204" pitchFamily="34" charset="0"/>
              <a:buChar char="•"/>
            </a:pPr>
            <a:r>
              <a:rPr lang="zh-TW" b="1">
                <a:solidFill>
                  <a:srgbClr val="000000"/>
                </a:solidFill>
              </a:rPr>
              <a:t>動態路由協定</a:t>
            </a:r>
            <a:r>
              <a:rPr lang="zh-TW">
                <a:solidFill>
                  <a:srgbClr val="000000"/>
                </a:solidFill>
              </a:rPr>
              <a:t> -在路由協定動態了解遠端網路時添加到路由表。 </a:t>
            </a:r>
            <a:r>
              <a:rPr lang="zh-TW" b="1">
                <a:solidFill>
                  <a:srgbClr val="000000"/>
                </a:solidFill>
              </a:rPr>
              <a:t> </a:t>
            </a:r>
          </a:p>
          <a:p>
            <a:pPr marL="415975" lvl="1" indent="-342892">
              <a:buFont typeface="Arial" panose="020b0604020202020204" pitchFamily="34" charset="0"/>
              <a:buChar char="•"/>
            </a:pPr>
            <a:endParaRPr lang="en-US">
              <a:solidFill>
                <a:srgbClr val="000000"/>
              </a:solidFill>
            </a:endParaRPr>
          </a:p>
          <a:p>
            <a:pPr marL="0" indent="0" algn="l"/>
            <a:r>
              <a:rPr lang="zh-TW" altLang="en-US" sz="1600" b="1">
                <a:solidFill>
                  <a:srgbClr val="000000"/>
                </a:solidFill>
              </a:rPr>
              <a:t>預設路由：</a:t>
            </a:r>
            <a:r>
              <a:rPr lang="zh-TW" altLang="en-US" sz="1600">
                <a:solidFill>
                  <a:srgbClr val="000000"/>
                </a:solidFill>
              </a:rPr>
              <a:t>指定路由表格不包含符合目的 </a:t>
            </a:r>
            <a:r>
              <a:rPr lang="en-US" altLang="zh-TW" sz="1600">
                <a:solidFill>
                  <a:srgbClr val="000000"/>
                </a:solidFill>
              </a:rPr>
              <a:t>IP </a:t>
            </a:r>
            <a:r>
              <a:rPr lang="zh-TW" altLang="en-US" sz="1600">
                <a:solidFill>
                  <a:srgbClr val="000000"/>
                </a:solidFill>
              </a:rPr>
              <a:t>位址的特定路由時所要使用的下一個跳躍點路由器。預設路由可以手動輸入為靜態路由，或從動態路由協定自動學習。 </a:t>
            </a:r>
          </a:p>
          <a:p>
            <a:pPr marL="358826" lvl="1" indent="-285743">
              <a:buFont typeface="Arial" panose="020b0604020202020204" pitchFamily="34" charset="0"/>
              <a:buChar char="•"/>
            </a:pPr>
            <a:r>
              <a:rPr lang="zh-TW">
                <a:solidFill>
                  <a:srgbClr val="000000"/>
                </a:solidFill>
              </a:rPr>
              <a:t>預設路由具有 /0 前置碼長度。這表示沒有位元需要符合使用此路由項目的目的 IP 位址。如果沒有符合長度超過 0 位元的路由，則使用預設路由來轉送封包。預設路由有時稱為最後選用的閘道。</a:t>
            </a:r>
          </a:p>
          <a:p>
            <a:pPr marL="342892" indent="-342892" algn="l">
              <a:buFont typeface="Arial" panose="020b0604020202020204" pitchFamily="34" charset="0"/>
              <a:buChar char="•"/>
            </a:pPr>
            <a:endParaRPr lang="en-US" sz="1600">
              <a:solidFill>
                <a:srgbClr val="000000"/>
              </a:solidFill>
            </a:endParaRPr>
          </a:p>
        </p:txBody>
      </p:sp>
      <p:sp>
        <p:nvSpPr>
          <p:cNvPr id="2" name="投影片編號版面配置區 1"/>
          <p:cNvSpPr>
            <a:spLocks noGrp="1"/>
          </p:cNvSpPr>
          <p:nvPr>
            <p:ph type="sldNum" sz="quarter" idx="12"/>
          </p:nvPr>
        </p:nvSpPr>
        <p:spPr/>
        <p:txBody>
          <a:bodyPr/>
          <a:lstStyle/>
          <a:p>
            <a:fld id="{4FAB73BC-B049-4115-A692-8D63A059BFB8}" type="slidenum">
              <a:rPr lang="en-US" smtClean="0"/>
              <a:t>929</a:t>
            </a:fld>
            <a:endParaRPr lang="en-US"/>
          </a:p>
        </p:txBody>
      </p:sp>
    </p:spTree>
    <p:extLst>
      <p:ext uri="{BB962C8B-B14F-4D97-AF65-F5344CB8AC3E}">
        <p14:creationId xmlns:p14="http://schemas.microsoft.com/office/powerpoint/2010/main" val="105297855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93.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8194" name="Rectangle 2"/>
          <p:cNvSpPr>
            <a:spLocks noGrp="1" noChangeArrowheads="1"/>
          </p:cNvSpPr>
          <p:nvPr>
            <p:ph type="title"/>
          </p:nvPr>
        </p:nvSpPr>
        <p:spPr>
          <a:xfrm>
            <a:off x="0" y="149096"/>
            <a:ext cx="5419724" cy="757551"/>
          </a:xfrm>
        </p:spPr>
        <p:txBody>
          <a:bodyPr>
            <a:normAutofit/>
          </a:bodyPr>
          <a:lstStyle/>
          <a:p>
            <a:r>
              <a:rPr lang="en-US" altLang="zh-TW" sz="3000"/>
              <a:t>3.2</a:t>
            </a:r>
            <a:r>
              <a:rPr lang="zh-TW" altLang="en-US" sz="3000"/>
              <a:t>通訊協定</a:t>
            </a:r>
            <a:r>
              <a:rPr lang="en-US" altLang="zh-TW" sz="3000"/>
              <a:t>-</a:t>
            </a:r>
            <a:r>
              <a:rPr lang="zh-TW" altLang="en-US" sz="3000" smtClean="0"/>
              <a:t>協議</a:t>
            </a:r>
            <a:r>
              <a:rPr lang="zh-TW" altLang="en-US" sz="3000"/>
              <a:t>網路協議功能</a:t>
            </a:r>
          </a:p>
        </p:txBody>
      </p:sp>
      <p:sp>
        <p:nvSpPr>
          <p:cNvPr id="8195" name="Rectangle 6"/>
          <p:cNvSpPr>
            <a:spLocks noGrp="1" noChangeArrowheads="1"/>
          </p:cNvSpPr>
          <p:nvPr>
            <p:ph idx="1"/>
          </p:nvPr>
        </p:nvSpPr>
        <p:spPr>
          <a:xfrm>
            <a:off x="98425" y="1050495"/>
            <a:ext cx="4110718" cy="1320800"/>
          </a:xfrm>
        </p:spPr>
        <p:txBody>
          <a:bodyPr>
            <a:noAutofit/>
          </a:bodyPr>
          <a:lstStyle/>
          <a:p>
            <a:pPr rtl="0">
              <a:buFont typeface="Arial" panose="020b0604020202020204" pitchFamily="34" charset="0"/>
              <a:buChar char="•"/>
            </a:pPr>
            <a:r>
              <a:rPr lang="zh-TW" altLang="en-US" sz="2600"/>
              <a:t>裝置使用同意的通訊協定來進行通訊。</a:t>
            </a:r>
          </a:p>
          <a:p>
            <a:pPr rtl="0">
              <a:buFont typeface="Arial" panose="020b0604020202020204" pitchFamily="34" charset="0"/>
              <a:buChar char="•"/>
            </a:pPr>
            <a:r>
              <a:rPr lang="zh-TW" altLang="en-US" sz="2600"/>
              <a:t>協議可能有一個或功能。</a:t>
            </a:r>
          </a:p>
        </p:txBody>
      </p:sp>
      <p:graphicFrame>
        <p:nvGraphicFramePr>
          <p:cNvPr id="2" name="Table 1"/>
          <p:cNvGraphicFramePr>
            <a:graphicFrameLocks noGrp="1"/>
          </p:cNvGraphicFramePr>
          <p:nvPr>
            <p:extLst>
              <p:ext uri="{D42A27DB-BD31-4B8C-83A1-F6EECF244321}">
                <p14:modId xmlns:p14="http://schemas.microsoft.com/office/powerpoint/2010/main" val="2967806423"/>
              </p:ext>
            </p:extLst>
          </p:nvPr>
        </p:nvGraphicFramePr>
        <p:xfrm>
          <a:off x="377146" y="3177170"/>
          <a:ext cx="8316911" cy="2560320"/>
        </p:xfrm>
        <a:graphic>
          <a:graphicData uri="http://schemas.openxmlformats.org/drawingml/2006/table">
            <a:tbl>
              <a:tblPr firstRow="1" bandRow="1">
                <a:tableStyleId>{5C22544A-7EE6-4342-B048-85BDC9FD1C3A}</a:tableStyleId>
              </a:tblPr>
              <a:tblGrid>
                <a:gridCol w="2351539">
                  <a:extLst>
                    <a:ext uri="{9D8B030D-6E8A-4147-A177-3AD203B41FA5}">
                      <a16:colId xmlns:a16="http://schemas.microsoft.com/office/drawing/2014/main" val="20000"/>
                    </a:ext>
                  </a:extLst>
                </a:gridCol>
                <a:gridCol w="5965372">
                  <a:extLst>
                    <a:ext uri="{9D8B030D-6E8A-4147-A177-3AD203B41FA5}">
                      <a16:colId xmlns:a16="http://schemas.microsoft.com/office/drawing/2014/main" val="20001"/>
                    </a:ext>
                  </a:extLst>
                </a:gridCol>
              </a:tblGrid>
              <a:tr h="365760">
                <a:tc>
                  <a:txBody>
                    <a:bodyPr vert="horz" wrap="square"/>
                    <a:lstStyle/>
                    <a:p>
                      <a:pPr rtl="0"/>
                      <a:r>
                        <a:rPr lang="zh-TW" sz="1800">
                          <a:latin typeface="Times New Roman" panose="02020603050405020304" pitchFamily="18" charset="0"/>
                          <a:ea typeface="標楷體" panose="03000509000000000000" pitchFamily="65" charset="-120"/>
                        </a:rPr>
                        <a:t>功能</a:t>
                      </a:r>
                    </a:p>
                  </a:txBody>
                  <a:tcPr/>
                </a:tc>
                <a:tc>
                  <a:txBody>
                    <a:bodyPr vert="horz" wrap="square"/>
                    <a:lstStyle/>
                    <a:p>
                      <a:pPr rtl="0"/>
                      <a:r>
                        <a:rPr lang="zh-TW" sz="1800">
                          <a:latin typeface="Times New Roman" panose="02020603050405020304" pitchFamily="18" charset="0"/>
                          <a:ea typeface="標楷體" panose="03000509000000000000" pitchFamily="65" charset="-120"/>
                        </a:rPr>
                        <a:t>說明</a:t>
                      </a:r>
                    </a:p>
                  </a:txBody>
                  <a:tcPr/>
                </a:tc>
                <a:extLst>
                  <a:ext uri="{0D108BD9-81ED-4DB2-BD59-A6C34878D82A}">
                    <a16:rowId xmlns:a16="http://schemas.microsoft.com/office/drawing/2014/main" val="10000"/>
                  </a:ext>
                </a:extLst>
              </a:tr>
              <a:tr h="365760">
                <a:tc>
                  <a:txBody>
                    <a:bodyPr vert="horz" wrap="square"/>
                    <a:lstStyle/>
                    <a:p>
                      <a:pPr rtl="0"/>
                      <a:r>
                        <a:rPr lang="zh-TW" sz="1800">
                          <a:latin typeface="Times New Roman" panose="02020603050405020304" pitchFamily="18" charset="0"/>
                          <a:ea typeface="標楷體" panose="03000509000000000000" pitchFamily="65" charset="-120"/>
                        </a:rPr>
                        <a:t>編址</a:t>
                      </a:r>
                    </a:p>
                  </a:txBody>
                  <a:tcPr/>
                </a:tc>
                <a:tc>
                  <a:txBody>
                    <a:bodyPr vert="horz" wrap="square"/>
                    <a:lstStyle/>
                    <a:p>
                      <a:pPr rtl="0"/>
                      <a:r>
                        <a:rPr lang="zh-TW" sz="1800">
                          <a:latin typeface="Times New Roman" panose="02020603050405020304" pitchFamily="18" charset="0"/>
                          <a:ea typeface="標楷體" panose="03000509000000000000" pitchFamily="65" charset="-120"/>
                        </a:rPr>
                        <a:t>識別</a:t>
                      </a:r>
                      <a:r>
                        <a:rPr lang="zh-TW" sz="1800" baseline="0">
                          <a:latin typeface="Times New Roman" panose="02020603050405020304" pitchFamily="18" charset="0"/>
                          <a:ea typeface="標楷體" panose="03000509000000000000" pitchFamily="65" charset="-120"/>
                        </a:rPr>
                        <a:t> 傳送者和接收者</a:t>
                      </a:r>
                    </a:p>
                  </a:txBody>
                  <a:tcPr/>
                </a:tc>
                <a:extLst>
                  <a:ext uri="{0D108BD9-81ED-4DB2-BD59-A6C34878D82A}">
                    <a16:rowId xmlns:a16="http://schemas.microsoft.com/office/drawing/2014/main" val="10001"/>
                  </a:ext>
                </a:extLst>
              </a:tr>
              <a:tr h="365760">
                <a:tc>
                  <a:txBody>
                    <a:bodyPr vert="horz" wrap="square"/>
                    <a:lstStyle/>
                    <a:p>
                      <a:pPr rtl="0"/>
                      <a:r>
                        <a:rPr lang="zh-TW" sz="1800">
                          <a:latin typeface="Times New Roman" panose="02020603050405020304" pitchFamily="18" charset="0"/>
                          <a:ea typeface="標楷體" panose="03000509000000000000" pitchFamily="65" charset="-120"/>
                        </a:rPr>
                        <a:t>可靠性</a:t>
                      </a:r>
                    </a:p>
                  </a:txBody>
                  <a:tcPr/>
                </a:tc>
                <a:tc>
                  <a:txBody>
                    <a:bodyPr vert="horz" wrap="square"/>
                    <a:lstStyle/>
                    <a:p>
                      <a:pPr rtl="0"/>
                      <a:r>
                        <a:rPr lang="zh-TW" sz="1800">
                          <a:latin typeface="Times New Roman" panose="02020603050405020304" pitchFamily="18" charset="0"/>
                          <a:ea typeface="標楷體" panose="03000509000000000000" pitchFamily="65" charset="-120"/>
                        </a:rPr>
                        <a:t>提供保證的傳遞</a:t>
                      </a:r>
                    </a:p>
                  </a:txBody>
                  <a:tcPr/>
                </a:tc>
                <a:extLst>
                  <a:ext uri="{0D108BD9-81ED-4DB2-BD59-A6C34878D82A}">
                    <a16:rowId xmlns:a16="http://schemas.microsoft.com/office/drawing/2014/main" val="10002"/>
                  </a:ext>
                </a:extLst>
              </a:tr>
              <a:tr h="365760">
                <a:tc>
                  <a:txBody>
                    <a:bodyPr vert="horz" wrap="square"/>
                    <a:lstStyle/>
                    <a:p>
                      <a:pPr rtl="0"/>
                      <a:r>
                        <a:rPr lang="zh-TW" sz="1800">
                          <a:latin typeface="Times New Roman" panose="02020603050405020304" pitchFamily="18" charset="0"/>
                          <a:ea typeface="標楷體" panose="03000509000000000000" pitchFamily="65" charset="-120"/>
                        </a:rPr>
                        <a:t>流量控制</a:t>
                      </a:r>
                    </a:p>
                  </a:txBody>
                  <a:tcPr/>
                </a:tc>
                <a:tc>
                  <a:txBody>
                    <a:bodyPr vert="horz" wrap="square"/>
                    <a:lstStyle/>
                    <a:p>
                      <a:pPr rtl="0"/>
                      <a:r>
                        <a:rPr lang="zh-TW" sz="1800">
                          <a:latin typeface="Times New Roman" panose="02020603050405020304" pitchFamily="18" charset="0"/>
                          <a:ea typeface="標楷體" panose="03000509000000000000" pitchFamily="65" charset="-120"/>
                        </a:rPr>
                        <a:t>確保以有效率的</a:t>
                      </a:r>
                      <a:r>
                        <a:rPr lang="zh-TW" sz="1800" baseline="0">
                          <a:latin typeface="Times New Roman" panose="02020603050405020304" pitchFamily="18" charset="0"/>
                          <a:ea typeface="標楷體" panose="03000509000000000000" pitchFamily="65" charset="-120"/>
                        </a:rPr>
                        <a:t> 速率</a:t>
                      </a:r>
                      <a:r>
                        <a:rPr lang="zh-TW" sz="1800">
                          <a:latin typeface="Times New Roman" panose="02020603050405020304" pitchFamily="18" charset="0"/>
                          <a:ea typeface="標楷體" panose="03000509000000000000" pitchFamily="65" charset="-120"/>
                        </a:rPr>
                        <a:t>資料流量</a:t>
                      </a:r>
                    </a:p>
                  </a:txBody>
                  <a:tcPr/>
                </a:tc>
                <a:extLst>
                  <a:ext uri="{0D108BD9-81ED-4DB2-BD59-A6C34878D82A}">
                    <a16:rowId xmlns:a16="http://schemas.microsoft.com/office/drawing/2014/main" val="10003"/>
                  </a:ext>
                </a:extLst>
              </a:tr>
              <a:tr h="365760">
                <a:tc>
                  <a:txBody>
                    <a:bodyPr vert="horz" wrap="square"/>
                    <a:lstStyle/>
                    <a:p>
                      <a:pPr rtl="0"/>
                      <a:r>
                        <a:rPr lang="zh-TW" sz="1800">
                          <a:latin typeface="Times New Roman" panose="02020603050405020304" pitchFamily="18" charset="0"/>
                          <a:ea typeface="標楷體" panose="03000509000000000000" pitchFamily="65" charset="-120"/>
                        </a:rPr>
                        <a:t>順序</a:t>
                      </a:r>
                    </a:p>
                  </a:txBody>
                  <a:tcPr/>
                </a:tc>
                <a:tc>
                  <a:txBody>
                    <a:bodyPr vert="horz" wrap="square"/>
                    <a:lstStyle/>
                    <a:p>
                      <a:pPr rtl="0"/>
                      <a:r>
                        <a:rPr lang="zh-TW" sz="1800">
                          <a:latin typeface="Times New Roman" panose="02020603050405020304" pitchFamily="18" charset="0"/>
                          <a:ea typeface="標楷體" panose="03000509000000000000" pitchFamily="65" charset="-120"/>
                        </a:rPr>
                        <a:t>唯一標示每個傳輸的資料區段</a:t>
                      </a:r>
                    </a:p>
                  </a:txBody>
                  <a:tcPr/>
                </a:tc>
                <a:extLst>
                  <a:ext uri="{0D108BD9-81ED-4DB2-BD59-A6C34878D82A}">
                    <a16:rowId xmlns:a16="http://schemas.microsoft.com/office/drawing/2014/main" val="10004"/>
                  </a:ext>
                </a:extLst>
              </a:tr>
              <a:tr h="365760">
                <a:tc>
                  <a:txBody>
                    <a:bodyPr vert="horz" wrap="square"/>
                    <a:lstStyle/>
                    <a:p>
                      <a:pPr rtl="0"/>
                      <a:r>
                        <a:rPr lang="zh-TW" sz="1800">
                          <a:latin typeface="Times New Roman" panose="02020603050405020304" pitchFamily="18" charset="0"/>
                          <a:ea typeface="標楷體" panose="03000509000000000000" pitchFamily="65" charset="-120"/>
                        </a:rPr>
                        <a:t>錯誤偵測</a:t>
                      </a:r>
                    </a:p>
                  </a:txBody>
                  <a:tcPr/>
                </a:tc>
                <a:tc>
                  <a:txBody>
                    <a:bodyPr vert="horz" wrap="square"/>
                    <a:lstStyle/>
                    <a:p>
                      <a:pPr rtl="0"/>
                      <a:r>
                        <a:rPr lang="zh-TW" sz="1800">
                          <a:latin typeface="Times New Roman" panose="02020603050405020304" pitchFamily="18" charset="0"/>
                          <a:ea typeface="標楷體" panose="03000509000000000000" pitchFamily="65" charset="-120"/>
                        </a:rPr>
                        <a:t>判斷資料在傳輸期間是否損毀</a:t>
                      </a:r>
                    </a:p>
                  </a:txBody>
                  <a:tcPr/>
                </a:tc>
                <a:extLst>
                  <a:ext uri="{0D108BD9-81ED-4DB2-BD59-A6C34878D82A}">
                    <a16:rowId xmlns:a16="http://schemas.microsoft.com/office/drawing/2014/main" val="10005"/>
                  </a:ext>
                </a:extLst>
              </a:tr>
              <a:tr h="365760">
                <a:tc>
                  <a:txBody>
                    <a:bodyPr vert="horz" wrap="square"/>
                    <a:lstStyle/>
                    <a:p>
                      <a:pPr rtl="0"/>
                      <a:r>
                        <a:rPr lang="zh-TW" sz="1800">
                          <a:latin typeface="Times New Roman" panose="02020603050405020304" pitchFamily="18" charset="0"/>
                          <a:ea typeface="標楷體" panose="03000509000000000000" pitchFamily="65" charset="-120"/>
                        </a:rPr>
                        <a:t>應用程式開發介面</a:t>
                      </a:r>
                    </a:p>
                  </a:txBody>
                  <a:tcPr/>
                </a:tc>
                <a:tc>
                  <a:txBody>
                    <a:bodyPr vert="horz" wrap="square"/>
                    <a:lstStyle/>
                    <a:p>
                      <a:pPr rtl="0"/>
                      <a:r>
                        <a:rPr lang="zh-TW" sz="1800">
                          <a:latin typeface="Times New Roman" panose="02020603050405020304" pitchFamily="18" charset="0"/>
                          <a:ea typeface="標楷體" panose="03000509000000000000" pitchFamily="65" charset="-120"/>
                        </a:rPr>
                        <a:t>網路應用程式之間的處理序對處理序通訊</a:t>
                      </a:r>
                    </a:p>
                  </a:txBody>
                  <a:tcPr/>
                </a:tc>
                <a:extLst>
                  <a:ext uri="{0D108BD9-81ED-4DB2-BD59-A6C34878D82A}">
                    <a16:rowId xmlns:a16="http://schemas.microsoft.com/office/drawing/2014/main" val="10006"/>
                  </a:ext>
                </a:extLst>
              </a:tr>
            </a:tbl>
          </a:graphicData>
        </a:graphic>
      </p:graphicFrame>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209143" y="857251"/>
            <a:ext cx="4491945" cy="21760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投影片編號版面配置區 2"/>
          <p:cNvSpPr>
            <a:spLocks noGrp="1"/>
          </p:cNvSpPr>
          <p:nvPr>
            <p:ph type="sldNum" sz="quarter" idx="4"/>
          </p:nvPr>
        </p:nvSpPr>
        <p:spPr/>
        <p:txBody>
          <a:bodyPr/>
          <a:lstStyle/>
          <a:p>
            <a:pPr defTabSz="385754">
              <a:defRPr/>
            </a:pPr>
            <a:fld id="{2F5CCB13-0A32-4557-88E9-079F0C330695}" type="slidenum">
              <a:rPr lang="en-US" kern="0" smtClean="0">
                <a:solidFill>
                  <a:srgbClr val="595959"/>
                </a:solidFill>
              </a:rPr>
              <a:pPr defTabSz="385754">
                <a:defRPr/>
              </a:pPr>
              <a:t>93</a:t>
            </a:fld>
            <a:endParaRPr lang="en-US" kern="0">
              <a:solidFill>
                <a:srgbClr val="595959"/>
              </a:solidFill>
            </a:endParaRPr>
          </a:p>
        </p:txBody>
      </p:sp>
    </p:spTree>
    <p:custDataLst>
      <p:tags r:id="rId4"/>
    </p:custDataLst>
    <p:extLst>
      <p:ext uri="{BB962C8B-B14F-4D97-AF65-F5344CB8AC3E}">
        <p14:creationId xmlns:p14="http://schemas.microsoft.com/office/powerpoint/2010/main" val="1893806845"/>
      </p:ext>
    </p:extLst>
  </p:cSld>
  <p:clrMapOvr>
    <a:masterClrMapping/>
  </p:clrMapOvr>
  <p:transition spd="slow">
    <p:wipe/>
  </p:transition>
  <p:timing/>
</p:sld>
</file>

<file path=ppt/slides/slide930.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noAutofit/>
          </a:bodyPr>
          <a:lstStyle/>
          <a:p>
            <a:pPr marL="169859" indent="-169859">
              <a:spcAft>
                <a:spcPts val="600"/>
              </a:spcAft>
              <a:buFont typeface="Wingdings" panose="05000000000000000000" pitchFamily="2" charset="2"/>
            </a:pPr>
            <a:r>
              <a:rPr lang="en-US" altLang="zh-TW" sz="2700" smtClean="0"/>
              <a:t>31.2</a:t>
            </a:r>
            <a:r>
              <a:rPr lang="zh-TW" altLang="en-US" sz="2700" smtClean="0"/>
              <a:t>封</a:t>
            </a:r>
            <a:r>
              <a:rPr lang="zh-TW" altLang="en-US" sz="2700"/>
              <a:t>包轉送</a:t>
            </a:r>
            <a:br>
              <a:rPr lang="en-US" sz="2700"/>
            </a:br>
            <a:r>
              <a:rPr lang="zh-TW" altLang="en-US" sz="2700"/>
              <a:t>封包轉送決策程序</a:t>
            </a:r>
          </a:p>
        </p:txBody>
      </p:sp>
      <p:sp>
        <p:nvSpPr>
          <p:cNvPr id="8" name="Rectangle 7">
            <a:extLst>
              <a:ext uri="{FF2B5EF4-FFF2-40B4-BE49-F238E27FC236}">
                <a16:creationId xmlns:a16="http://schemas.microsoft.com/office/drawing/2014/main" id="{EAFC0DA3-8ADE-2B42-951D-8C4F944F5E4C}"/>
              </a:ext>
            </a:extLst>
          </p:cNvPr>
          <p:cNvSpPr/>
          <p:nvPr/>
        </p:nvSpPr>
        <p:spPr>
          <a:xfrm>
            <a:off x="111983" y="1595075"/>
            <a:ext cx="3184792" cy="2862322"/>
          </a:xfrm>
          <a:prstGeom prst="rect">
            <a:avLst/>
          </a:prstGeom>
        </p:spPr>
        <p:txBody>
          <a:bodyPr wrap="square">
            <a:spAutoFit/>
          </a:bodyPr>
          <a:lstStyle/>
          <a:p>
            <a:pPr rtl="0">
              <a:buFont typeface="+mj-lt"/>
              <a:buAutoNum type="arabicPeriod"/>
            </a:pPr>
            <a:r>
              <a:rPr lang="zh-TW" altLang="en-US" sz="1500">
                <a:solidFill>
                  <a:srgbClr val="000000"/>
                </a:solidFill>
                <a:latin typeface="標楷體" pitchFamily="65" charset="-120"/>
                <a:ea typeface="標楷體" panose="03000509000000000000" pitchFamily="65" charset="-120"/>
              </a:rPr>
              <a:t>具有封裝 </a:t>
            </a:r>
            <a:r>
              <a:rPr lang="en-US" altLang="zh-TW" sz="1500">
                <a:solidFill>
                  <a:srgbClr val="000000"/>
                </a:solidFill>
                <a:latin typeface="標楷體" pitchFamily="65" charset="-120"/>
                <a:ea typeface="標楷體" panose="03000509000000000000" pitchFamily="65" charset="-120"/>
              </a:rPr>
              <a:t>IP </a:t>
            </a:r>
            <a:r>
              <a:rPr lang="zh-TW" altLang="en-US" sz="1500">
                <a:solidFill>
                  <a:srgbClr val="000000"/>
                </a:solidFill>
                <a:latin typeface="標楷體" pitchFamily="65" charset="-120"/>
                <a:ea typeface="標楷體" panose="03000509000000000000" pitchFamily="65" charset="-120"/>
              </a:rPr>
              <a:t>封包的資料連結訊框到達入口介面。 </a:t>
            </a:r>
          </a:p>
          <a:p>
            <a:pPr rtl="0">
              <a:buFont typeface="+mj-lt"/>
              <a:buAutoNum type="arabicPeriod"/>
            </a:pPr>
            <a:r>
              <a:rPr lang="zh-TW" altLang="en-US" sz="1500">
                <a:solidFill>
                  <a:srgbClr val="000000"/>
                </a:solidFill>
                <a:latin typeface="標楷體" pitchFamily="65" charset="-120"/>
                <a:ea typeface="標楷體" panose="03000509000000000000" pitchFamily="65" charset="-120"/>
              </a:rPr>
              <a:t>路由器會檢查封包標頭中的目的 </a:t>
            </a:r>
            <a:r>
              <a:rPr lang="en-US" altLang="zh-TW" sz="1500">
                <a:solidFill>
                  <a:srgbClr val="000000"/>
                </a:solidFill>
                <a:latin typeface="標楷體" pitchFamily="65" charset="-120"/>
                <a:ea typeface="標楷體" panose="03000509000000000000" pitchFamily="65" charset="-120"/>
              </a:rPr>
              <a:t>IP </a:t>
            </a:r>
            <a:r>
              <a:rPr lang="zh-TW" altLang="en-US" sz="1500">
                <a:solidFill>
                  <a:srgbClr val="000000"/>
                </a:solidFill>
                <a:latin typeface="標楷體" pitchFamily="65" charset="-120"/>
                <a:ea typeface="標楷體" panose="03000509000000000000" pitchFamily="65" charset="-120"/>
              </a:rPr>
              <a:t>位址，並查詢其 </a:t>
            </a:r>
            <a:r>
              <a:rPr lang="en-US" altLang="zh-TW" sz="1500">
                <a:solidFill>
                  <a:srgbClr val="000000"/>
                </a:solidFill>
                <a:latin typeface="標楷體" pitchFamily="65" charset="-120"/>
                <a:ea typeface="標楷體" panose="03000509000000000000" pitchFamily="65" charset="-120"/>
              </a:rPr>
              <a:t>IP </a:t>
            </a:r>
            <a:r>
              <a:rPr lang="zh-TW" altLang="en-US" sz="1500">
                <a:solidFill>
                  <a:srgbClr val="000000"/>
                </a:solidFill>
                <a:latin typeface="標楷體" pitchFamily="65" charset="-120"/>
                <a:ea typeface="標楷體" panose="03000509000000000000" pitchFamily="65" charset="-120"/>
              </a:rPr>
              <a:t>路由表。</a:t>
            </a:r>
          </a:p>
          <a:p>
            <a:pPr rtl="0">
              <a:buFont typeface="+mj-lt"/>
              <a:buAutoNum type="arabicPeriod"/>
            </a:pPr>
            <a:r>
              <a:rPr lang="zh-TW" altLang="en-US" sz="1500">
                <a:solidFill>
                  <a:srgbClr val="000000"/>
                </a:solidFill>
                <a:latin typeface="標楷體" pitchFamily="65" charset="-120"/>
                <a:ea typeface="標楷體" panose="03000509000000000000" pitchFamily="65" charset="-120"/>
              </a:rPr>
              <a:t>路由器從路由表中找到最長匹配的前置碼。</a:t>
            </a:r>
          </a:p>
          <a:p>
            <a:pPr rtl="0">
              <a:buFont typeface="+mj-lt"/>
              <a:buAutoNum type="arabicPeriod"/>
            </a:pPr>
            <a:r>
              <a:rPr lang="zh-TW" altLang="en-US" sz="1500">
                <a:solidFill>
                  <a:srgbClr val="000000"/>
                </a:solidFill>
                <a:latin typeface="標楷體" pitchFamily="65" charset="-120"/>
                <a:ea typeface="標楷體" panose="03000509000000000000" pitchFamily="65" charset="-120"/>
              </a:rPr>
              <a:t>路由器將封包封裝在資料連結訊框中，並將其轉送出出口介面。目的地可以是連線到網路的裝置或下一個跳躍點路由器。</a:t>
            </a:r>
          </a:p>
          <a:p>
            <a:pPr rtl="0">
              <a:buFont typeface="+mj-lt"/>
              <a:buAutoNum type="arabicPeriod"/>
            </a:pPr>
            <a:r>
              <a:rPr lang="zh-TW" altLang="en-US" sz="1500">
                <a:solidFill>
                  <a:srgbClr val="000000"/>
                </a:solidFill>
                <a:latin typeface="標楷體" pitchFamily="65" charset="-120"/>
                <a:ea typeface="標楷體" panose="03000509000000000000" pitchFamily="65" charset="-120"/>
              </a:rPr>
              <a:t>不過，如果沒有相符的路由項目，則會丟棄封包。 </a:t>
            </a:r>
          </a:p>
        </p:txBody>
      </p:sp>
      <p:pic>
        <p:nvPicPr>
          <p:cNvPr id="7" name="Content Placeholder 6">
            <a:extLst>
              <a:ext uri="{FF2B5EF4-FFF2-40B4-BE49-F238E27FC236}">
                <a16:creationId xmlns:a16="http://schemas.microsoft.com/office/drawing/2014/main" id="{D3D31508-58E9-F545-9C2A-54FF5511C257}"/>
              </a:ext>
            </a:extLst>
          </p:cNvPr>
          <p:cNvPicPr>
            <a:picLocks noGrp="1" noChangeAspect="1"/>
          </p:cNvPicPr>
          <p:nvPr>
            <p:ph idx="1"/>
          </p:nvPr>
        </p:nvPicPr>
        <p:blipFill>
          <a:blip r:embed="rId3"/>
          <a:stretch>
            <a:fillRect/>
          </a:stretch>
        </p:blipFill>
        <p:spPr>
          <a:xfrm>
            <a:off x="3296775" y="1888725"/>
            <a:ext cx="5561801" cy="3080551"/>
          </a:xfrm>
        </p:spPr>
      </p:pic>
      <p:sp>
        <p:nvSpPr>
          <p:cNvPr id="2" name="投影片編號版面配置區 1"/>
          <p:cNvSpPr>
            <a:spLocks noGrp="1"/>
          </p:cNvSpPr>
          <p:nvPr>
            <p:ph type="sldNum" sz="quarter" idx="12"/>
          </p:nvPr>
        </p:nvSpPr>
        <p:spPr/>
        <p:txBody>
          <a:bodyPr/>
          <a:lstStyle/>
          <a:p>
            <a:fld id="{4FAB73BC-B049-4115-A692-8D63A059BFB8}" type="slidenum">
              <a:rPr lang="en-US" smtClean="0"/>
              <a:t>930</a:t>
            </a:fld>
            <a:endParaRPr lang="en-US"/>
          </a:p>
        </p:txBody>
      </p:sp>
    </p:spTree>
    <p:extLst>
      <p:ext uri="{BB962C8B-B14F-4D97-AF65-F5344CB8AC3E}">
        <p14:creationId xmlns:p14="http://schemas.microsoft.com/office/powerpoint/2010/main" val="619961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931.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noAutofit/>
          </a:bodyPr>
          <a:lstStyle/>
          <a:p>
            <a:pPr marL="169859" indent="-169859">
              <a:spcAft>
                <a:spcPts val="600"/>
              </a:spcAft>
              <a:buFont typeface="Wingdings" panose="05000000000000000000" pitchFamily="2" charset="2"/>
            </a:pPr>
            <a:r>
              <a:rPr lang="en-US" altLang="zh-TW" sz="2700"/>
              <a:t>31.2</a:t>
            </a:r>
            <a:r>
              <a:rPr lang="zh-TW" altLang="en-US" sz="2700" smtClean="0"/>
              <a:t>封</a:t>
            </a:r>
            <a:r>
              <a:rPr lang="zh-TW" altLang="en-US" sz="2700"/>
              <a:t>包轉寄</a:t>
            </a:r>
            <a:br>
              <a:rPr lang="en-US" sz="2700"/>
            </a:br>
            <a:r>
              <a:rPr lang="zh-TW" altLang="en-US" sz="2700"/>
              <a:t>封包轉寄決策程序 </a:t>
            </a:r>
            <a:r>
              <a:rPr lang="en-US" altLang="zh-TW" sz="2700"/>
              <a:t>(</a:t>
            </a:r>
            <a:r>
              <a:rPr lang="zh-TW" altLang="en-US" sz="2700"/>
              <a:t>續</a:t>
            </a:r>
            <a:r>
              <a:rPr lang="en-US" altLang="zh-TW" sz="2700"/>
              <a:t>) </a:t>
            </a:r>
          </a:p>
        </p:txBody>
      </p:sp>
      <p:sp>
        <p:nvSpPr>
          <p:cNvPr id="4" name="Content Placeholder 3">
            <a:extLst>
              <a:ext uri="{FF2B5EF4-FFF2-40B4-BE49-F238E27FC236}">
                <a16:creationId xmlns:a16="http://schemas.microsoft.com/office/drawing/2014/main" id="{21C4699A-F57C-B249-B7E5-9AD187A2747B}"/>
              </a:ext>
            </a:extLst>
          </p:cNvPr>
          <p:cNvSpPr>
            <a:spLocks noGrp="1"/>
          </p:cNvSpPr>
          <p:nvPr>
            <p:ph idx="1"/>
          </p:nvPr>
        </p:nvSpPr>
        <p:spPr>
          <a:xfrm>
            <a:off x="474662" y="1589088"/>
            <a:ext cx="8280057" cy="3689897"/>
          </a:xfrm>
        </p:spPr>
        <p:txBody>
          <a:bodyPr/>
          <a:lstStyle/>
          <a:p>
            <a:pPr marL="0" indent="0" algn="l"/>
            <a:r>
              <a:rPr lang="zh-TW" altLang="en-US" sz="1600">
                <a:solidFill>
                  <a:srgbClr val="000000"/>
                </a:solidFill>
              </a:rPr>
              <a:t>路由器決定最佳路徑之後，就可以執行下列動作：</a:t>
            </a:r>
          </a:p>
          <a:p>
            <a:pPr marL="0" indent="0" algn="l"/>
            <a:endParaRPr lang="en-US" sz="1600">
              <a:solidFill>
                <a:srgbClr val="000000"/>
              </a:solidFill>
            </a:endParaRPr>
          </a:p>
          <a:p>
            <a:pPr marL="0" indent="0" algn="l"/>
            <a:r>
              <a:rPr lang="zh-TW" altLang="en-US" sz="1600" b="1">
                <a:solidFill>
                  <a:srgbClr val="000000"/>
                </a:solidFill>
              </a:rPr>
              <a:t>將封包轉送至直接連線網路上的裝置</a:t>
            </a:r>
          </a:p>
          <a:p>
            <a:pPr marL="285743" indent="-285743" algn="l">
              <a:buFont typeface="Arial" panose="020b0604020202020204" pitchFamily="34" charset="0"/>
              <a:buChar char="•"/>
            </a:pPr>
            <a:r>
              <a:rPr lang="zh-TW" altLang="en-US" sz="1600">
                <a:solidFill>
                  <a:srgbClr val="000000"/>
                </a:solidFill>
              </a:rPr>
              <a:t>如果路由項目指出輸出介面是直接連線的網路，則可將封包直接轉送至目的裝置。通常這是乙太網路區域網路。</a:t>
            </a:r>
          </a:p>
          <a:p>
            <a:pPr marL="285743" indent="-285743" algn="l">
              <a:buFont typeface="Arial" panose="020b0604020202020204" pitchFamily="34" charset="0"/>
              <a:buChar char="•"/>
            </a:pPr>
            <a:r>
              <a:rPr lang="zh-TW" altLang="en-US" sz="1600">
                <a:solidFill>
                  <a:srgbClr val="000000"/>
                </a:solidFill>
              </a:rPr>
              <a:t>要封裝在乙太網路訊框中，路由器需要確定與該目的 </a:t>
            </a:r>
            <a:r>
              <a:rPr lang="en-US" altLang="zh-TW" sz="1600">
                <a:solidFill>
                  <a:srgbClr val="000000"/>
                </a:solidFill>
              </a:rPr>
              <a:t>IP </a:t>
            </a:r>
            <a:r>
              <a:rPr lang="zh-TW" altLang="en-US" sz="1600">
                <a:solidFill>
                  <a:srgbClr val="000000"/>
                </a:solidFill>
              </a:rPr>
              <a:t>地址相關聯的目的 </a:t>
            </a:r>
            <a:r>
              <a:rPr lang="en-US" altLang="zh-TW" sz="1600">
                <a:solidFill>
                  <a:srgbClr val="000000"/>
                </a:solidFill>
              </a:rPr>
              <a:t>MAC </a:t>
            </a:r>
            <a:r>
              <a:rPr lang="zh-TW" altLang="en-US" sz="1600">
                <a:solidFill>
                  <a:srgbClr val="000000"/>
                </a:solidFill>
              </a:rPr>
              <a:t>地址。程序會根據封包是 </a:t>
            </a:r>
            <a:r>
              <a:rPr lang="en-US" altLang="zh-TW" sz="1600">
                <a:solidFill>
                  <a:srgbClr val="000000"/>
                </a:solidFill>
              </a:rPr>
              <a:t>IPv4 </a:t>
            </a:r>
            <a:r>
              <a:rPr lang="zh-TW" altLang="en-US" sz="1600">
                <a:solidFill>
                  <a:srgbClr val="000000"/>
                </a:solidFill>
              </a:rPr>
              <a:t>或 </a:t>
            </a:r>
            <a:r>
              <a:rPr lang="en-US" altLang="zh-TW" sz="1600">
                <a:solidFill>
                  <a:srgbClr val="000000"/>
                </a:solidFill>
              </a:rPr>
              <a:t>IPv6 </a:t>
            </a:r>
            <a:r>
              <a:rPr lang="zh-TW" altLang="en-US" sz="1600">
                <a:solidFill>
                  <a:srgbClr val="000000"/>
                </a:solidFill>
              </a:rPr>
              <a:t>封包而有所不同。</a:t>
            </a:r>
          </a:p>
          <a:p>
            <a:pPr marL="0" indent="0" algn="l"/>
            <a:endParaRPr lang="en-US" sz="1600">
              <a:solidFill>
                <a:srgbClr val="000000"/>
              </a:solidFill>
            </a:endParaRPr>
          </a:p>
          <a:p>
            <a:pPr marL="0" indent="0" algn="l"/>
            <a:endParaRPr lang="en-US" sz="1600">
              <a:solidFill>
                <a:srgbClr val="000000"/>
              </a:solidFill>
            </a:endParaRPr>
          </a:p>
        </p:txBody>
      </p:sp>
      <p:sp>
        <p:nvSpPr>
          <p:cNvPr id="2" name="投影片編號版面配置區 1"/>
          <p:cNvSpPr>
            <a:spLocks noGrp="1"/>
          </p:cNvSpPr>
          <p:nvPr>
            <p:ph type="sldNum" sz="quarter" idx="12"/>
          </p:nvPr>
        </p:nvSpPr>
        <p:spPr/>
        <p:txBody>
          <a:bodyPr/>
          <a:lstStyle/>
          <a:p>
            <a:fld id="{4FAB73BC-B049-4115-A692-8D63A059BFB8}" type="slidenum">
              <a:rPr lang="en-US" smtClean="0"/>
              <a:t>931</a:t>
            </a:fld>
            <a:endParaRPr lang="en-US"/>
          </a:p>
        </p:txBody>
      </p:sp>
    </p:spTree>
    <p:extLst>
      <p:ext uri="{BB962C8B-B14F-4D97-AF65-F5344CB8AC3E}">
        <p14:creationId xmlns:p14="http://schemas.microsoft.com/office/powerpoint/2010/main" val="189086155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932.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noAutofit/>
          </a:bodyPr>
          <a:lstStyle/>
          <a:p>
            <a:pPr marL="169859" indent="-169859">
              <a:spcAft>
                <a:spcPts val="600"/>
              </a:spcAft>
              <a:buFont typeface="Wingdings" panose="05000000000000000000" pitchFamily="2" charset="2"/>
            </a:pPr>
            <a:r>
              <a:rPr lang="en-US" altLang="zh-TW" sz="2700"/>
              <a:t>31.2</a:t>
            </a:r>
            <a:r>
              <a:rPr lang="zh-TW" altLang="en-US" sz="2700" smtClean="0"/>
              <a:t>封</a:t>
            </a:r>
            <a:r>
              <a:rPr lang="zh-TW" altLang="en-US" sz="2700"/>
              <a:t>包轉送</a:t>
            </a:r>
            <a:br>
              <a:rPr lang="en-US" sz="2700"/>
            </a:br>
            <a:r>
              <a:rPr lang="zh-TW" altLang="en-US" sz="2700"/>
              <a:t>封包轉送決策程序 </a:t>
            </a:r>
            <a:r>
              <a:rPr lang="en-US" altLang="zh-TW" sz="2700"/>
              <a:t>(</a:t>
            </a:r>
            <a:r>
              <a:rPr lang="zh-TW" altLang="en-US" sz="2700"/>
              <a:t>續</a:t>
            </a:r>
            <a:r>
              <a:rPr lang="en-US" altLang="zh-TW" sz="2700"/>
              <a:t>) </a:t>
            </a:r>
          </a:p>
        </p:txBody>
      </p:sp>
      <p:sp>
        <p:nvSpPr>
          <p:cNvPr id="4" name="Content Placeholder 3">
            <a:extLst>
              <a:ext uri="{FF2B5EF4-FFF2-40B4-BE49-F238E27FC236}">
                <a16:creationId xmlns:a16="http://schemas.microsoft.com/office/drawing/2014/main" id="{21C4699A-F57C-B249-B7E5-9AD187A2747B}"/>
              </a:ext>
            </a:extLst>
          </p:cNvPr>
          <p:cNvSpPr>
            <a:spLocks noGrp="1"/>
          </p:cNvSpPr>
          <p:nvPr>
            <p:ph idx="1"/>
          </p:nvPr>
        </p:nvSpPr>
        <p:spPr>
          <a:xfrm>
            <a:off x="474662" y="1589088"/>
            <a:ext cx="8280057" cy="3689897"/>
          </a:xfrm>
        </p:spPr>
        <p:txBody>
          <a:bodyPr/>
          <a:lstStyle/>
          <a:p>
            <a:pPr marL="0" indent="0" algn="l"/>
            <a:r>
              <a:rPr lang="zh-TW" altLang="en-US" sz="1600">
                <a:solidFill>
                  <a:srgbClr val="000000"/>
                </a:solidFill>
              </a:rPr>
              <a:t>路由器決定最佳路徑之後，就可以執行下列動作：</a:t>
            </a:r>
          </a:p>
          <a:p>
            <a:pPr marL="0" indent="0" algn="l"/>
            <a:endParaRPr lang="en-US" sz="1600" b="1">
              <a:solidFill>
                <a:srgbClr val="000000"/>
              </a:solidFill>
            </a:endParaRPr>
          </a:p>
          <a:p>
            <a:pPr marL="0" indent="0" algn="l"/>
            <a:r>
              <a:rPr lang="zh-TW" altLang="en-US" sz="1600" b="1">
                <a:solidFill>
                  <a:srgbClr val="000000"/>
                </a:solidFill>
              </a:rPr>
              <a:t>將封包轉送到下一跳路由器。</a:t>
            </a:r>
          </a:p>
          <a:p>
            <a:pPr marL="342892" indent="-342892" algn="l">
              <a:buFont typeface="Arial" panose="020b0604020202020204" pitchFamily="34" charset="0"/>
              <a:buChar char="•"/>
            </a:pPr>
            <a:r>
              <a:rPr lang="zh-TW" altLang="en-US" sz="1600">
                <a:solidFill>
                  <a:srgbClr val="000000"/>
                </a:solidFill>
              </a:rPr>
              <a:t>如果路由項目指出目的 </a:t>
            </a:r>
            <a:r>
              <a:rPr lang="en-US" altLang="zh-TW" sz="1600">
                <a:solidFill>
                  <a:srgbClr val="000000"/>
                </a:solidFill>
              </a:rPr>
              <a:t>IP </a:t>
            </a:r>
            <a:r>
              <a:rPr lang="zh-TW" altLang="en-US" sz="1600">
                <a:solidFill>
                  <a:srgbClr val="000000"/>
                </a:solidFill>
              </a:rPr>
              <a:t>位址位於遠端網路上，表示網路上未直接連線的裝置。封包必須轉送至下一個跳躍點路由器。下一跳位址會顯示在路由項目中。</a:t>
            </a:r>
          </a:p>
          <a:p>
            <a:pPr marL="342892" indent="-342892" algn="l">
              <a:buFont typeface="Arial" panose="020b0604020202020204" pitchFamily="34" charset="0"/>
              <a:buChar char="•"/>
            </a:pPr>
            <a:r>
              <a:rPr lang="zh-TW" altLang="en-US" sz="1600">
                <a:solidFill>
                  <a:srgbClr val="000000"/>
                </a:solidFill>
              </a:rPr>
              <a:t>如果轉送路由器和下一個跳躍點路由器位於乙太網路上，則會發生類似的程序 </a:t>
            </a:r>
            <a:r>
              <a:rPr lang="en-US" altLang="zh-TW" sz="1600">
                <a:solidFill>
                  <a:srgbClr val="000000"/>
                </a:solidFill>
              </a:rPr>
              <a:t>(ARP </a:t>
            </a:r>
            <a:r>
              <a:rPr lang="zh-TW" altLang="en-US" sz="1600">
                <a:solidFill>
                  <a:srgbClr val="000000"/>
                </a:solidFill>
              </a:rPr>
              <a:t>和 </a:t>
            </a:r>
            <a:r>
              <a:rPr lang="en-US" altLang="zh-TW" sz="1600">
                <a:solidFill>
                  <a:srgbClr val="000000"/>
                </a:solidFill>
              </a:rPr>
              <a:t>ICMPv6 </a:t>
            </a:r>
            <a:r>
              <a:rPr lang="zh-TW" altLang="en-US" sz="1600">
                <a:solidFill>
                  <a:srgbClr val="000000"/>
                </a:solidFill>
              </a:rPr>
              <a:t>芳鄰探索</a:t>
            </a:r>
            <a:r>
              <a:rPr lang="en-US" altLang="zh-TW" sz="1600">
                <a:solidFill>
                  <a:srgbClr val="000000"/>
                </a:solidFill>
              </a:rPr>
              <a:t>) </a:t>
            </a:r>
            <a:r>
              <a:rPr lang="zh-TW" altLang="en-US" sz="1600">
                <a:solidFill>
                  <a:srgbClr val="000000"/>
                </a:solidFill>
              </a:rPr>
              <a:t>來判斷封包的目的地 </a:t>
            </a:r>
            <a:r>
              <a:rPr lang="en-US" altLang="zh-TW" sz="1600">
                <a:solidFill>
                  <a:srgbClr val="000000"/>
                </a:solidFill>
              </a:rPr>
              <a:t>MAC </a:t>
            </a:r>
            <a:r>
              <a:rPr lang="zh-TW" altLang="en-US" sz="1600">
                <a:solidFill>
                  <a:srgbClr val="000000"/>
                </a:solidFill>
              </a:rPr>
              <a:t>位址，如先前所述。不同之處在於路由器會在其 </a:t>
            </a:r>
            <a:r>
              <a:rPr lang="en-US" altLang="zh-TW" sz="1600">
                <a:solidFill>
                  <a:srgbClr val="000000"/>
                </a:solidFill>
              </a:rPr>
              <a:t>ARP </a:t>
            </a:r>
            <a:r>
              <a:rPr lang="zh-TW" altLang="en-US" sz="1600">
                <a:solidFill>
                  <a:srgbClr val="000000"/>
                </a:solidFill>
              </a:rPr>
              <a:t>表格或鄰居快取中搜尋下一個跳躍點路由器的 </a:t>
            </a:r>
            <a:r>
              <a:rPr lang="en-US" altLang="zh-TW" sz="1600">
                <a:solidFill>
                  <a:srgbClr val="000000"/>
                </a:solidFill>
              </a:rPr>
              <a:t>IP </a:t>
            </a:r>
            <a:r>
              <a:rPr lang="zh-TW" altLang="en-US" sz="1600">
                <a:solidFill>
                  <a:srgbClr val="000000"/>
                </a:solidFill>
              </a:rPr>
              <a:t>位址，而不是封包的目的 </a:t>
            </a:r>
            <a:r>
              <a:rPr lang="en-US" altLang="zh-TW" sz="1600">
                <a:solidFill>
                  <a:srgbClr val="000000"/>
                </a:solidFill>
              </a:rPr>
              <a:t>IP </a:t>
            </a:r>
            <a:r>
              <a:rPr lang="zh-TW" altLang="en-US" sz="1600">
                <a:solidFill>
                  <a:srgbClr val="000000"/>
                </a:solidFill>
              </a:rPr>
              <a:t>位址。</a:t>
            </a:r>
          </a:p>
          <a:p>
            <a:pPr marL="0" indent="0" algn="l"/>
            <a:endParaRPr lang="en-US" sz="1600" b="1">
              <a:solidFill>
                <a:srgbClr val="000000"/>
              </a:solidFill>
            </a:endParaRPr>
          </a:p>
          <a:p>
            <a:pPr marL="0" indent="0" algn="l"/>
            <a:r>
              <a:rPr lang="zh-TW" altLang="en-US" sz="1600" b="1">
                <a:solidFill>
                  <a:srgbClr val="000000"/>
                </a:solidFill>
              </a:rPr>
              <a:t>注意</a:t>
            </a:r>
            <a:r>
              <a:rPr lang="zh-TW" altLang="en-US" sz="1600">
                <a:solidFill>
                  <a:srgbClr val="000000"/>
                </a:solidFill>
              </a:rPr>
              <a:t>：此程序會因其他類型的第 </a:t>
            </a:r>
            <a:r>
              <a:rPr lang="en-US" altLang="zh-TW" sz="1600">
                <a:solidFill>
                  <a:srgbClr val="000000"/>
                </a:solidFill>
              </a:rPr>
              <a:t>2 </a:t>
            </a:r>
            <a:r>
              <a:rPr lang="zh-TW" altLang="en-US" sz="1600">
                <a:solidFill>
                  <a:srgbClr val="000000"/>
                </a:solidFill>
              </a:rPr>
              <a:t>層網路而有所不同。 </a:t>
            </a:r>
          </a:p>
          <a:p>
            <a:pPr marL="285743" indent="-285743" algn="l">
              <a:buFont typeface="Arial" panose="020b0604020202020204" pitchFamily="34" charset="0"/>
              <a:buChar char="•"/>
            </a:pPr>
            <a:endParaRPr lang="en-US" sz="1600">
              <a:solidFill>
                <a:srgbClr val="000000"/>
              </a:solidFill>
            </a:endParaRPr>
          </a:p>
        </p:txBody>
      </p:sp>
      <p:sp>
        <p:nvSpPr>
          <p:cNvPr id="2" name="投影片編號版面配置區 1"/>
          <p:cNvSpPr>
            <a:spLocks noGrp="1"/>
          </p:cNvSpPr>
          <p:nvPr>
            <p:ph type="sldNum" sz="quarter" idx="12"/>
          </p:nvPr>
        </p:nvSpPr>
        <p:spPr/>
        <p:txBody>
          <a:bodyPr/>
          <a:lstStyle/>
          <a:p>
            <a:fld id="{4FAB73BC-B049-4115-A692-8D63A059BFB8}" type="slidenum">
              <a:rPr lang="en-US" smtClean="0"/>
              <a:t>932</a:t>
            </a:fld>
            <a:endParaRPr lang="en-US"/>
          </a:p>
        </p:txBody>
      </p:sp>
    </p:spTree>
    <p:extLst>
      <p:ext uri="{BB962C8B-B14F-4D97-AF65-F5344CB8AC3E}">
        <p14:creationId xmlns:p14="http://schemas.microsoft.com/office/powerpoint/2010/main" val="313892301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933.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noAutofit/>
          </a:bodyPr>
          <a:lstStyle/>
          <a:p>
            <a:pPr marL="169859" indent="-169859">
              <a:spcAft>
                <a:spcPts val="600"/>
              </a:spcAft>
              <a:buFont typeface="Wingdings" panose="05000000000000000000" pitchFamily="2" charset="2"/>
            </a:pPr>
            <a:r>
              <a:rPr lang="en-US" altLang="zh-TW" sz="2700"/>
              <a:t>31.2</a:t>
            </a:r>
            <a:r>
              <a:rPr lang="zh-TW" altLang="en-US" sz="2700" smtClean="0"/>
              <a:t>封</a:t>
            </a:r>
            <a:r>
              <a:rPr lang="zh-TW" altLang="en-US" sz="2700"/>
              <a:t>包轉送</a:t>
            </a:r>
            <a:br>
              <a:rPr lang="en-US" sz="2700"/>
            </a:br>
            <a:r>
              <a:rPr lang="zh-TW" altLang="en-US" sz="2700"/>
              <a:t>封包轉送決策程序 </a:t>
            </a:r>
            <a:r>
              <a:rPr lang="en-US" altLang="zh-TW" sz="2700"/>
              <a:t>(</a:t>
            </a:r>
            <a:r>
              <a:rPr lang="zh-TW" altLang="en-US" sz="2700"/>
              <a:t>續</a:t>
            </a:r>
            <a:r>
              <a:rPr lang="en-US" altLang="zh-TW" sz="2700"/>
              <a:t>) </a:t>
            </a:r>
          </a:p>
        </p:txBody>
      </p:sp>
      <p:sp>
        <p:nvSpPr>
          <p:cNvPr id="4" name="Content Placeholder 3">
            <a:extLst>
              <a:ext uri="{FF2B5EF4-FFF2-40B4-BE49-F238E27FC236}">
                <a16:creationId xmlns:a16="http://schemas.microsoft.com/office/drawing/2014/main" id="{21C4699A-F57C-B249-B7E5-9AD187A2747B}"/>
              </a:ext>
            </a:extLst>
          </p:cNvPr>
          <p:cNvSpPr>
            <a:spLocks noGrp="1"/>
          </p:cNvSpPr>
          <p:nvPr>
            <p:ph idx="1"/>
          </p:nvPr>
        </p:nvSpPr>
        <p:spPr>
          <a:xfrm>
            <a:off x="474662" y="1589088"/>
            <a:ext cx="8280057" cy="3689897"/>
          </a:xfrm>
        </p:spPr>
        <p:txBody>
          <a:bodyPr/>
          <a:lstStyle/>
          <a:p>
            <a:pPr marL="0" indent="0" algn="l"/>
            <a:r>
              <a:rPr lang="zh-TW" altLang="en-US" sz="1600">
                <a:solidFill>
                  <a:srgbClr val="000000"/>
                </a:solidFill>
              </a:rPr>
              <a:t>路由器決定最佳路徑之後，就可以執行下列動作：</a:t>
            </a:r>
          </a:p>
          <a:p>
            <a:pPr marL="0" indent="0" algn="l"/>
            <a:endParaRPr lang="en-US" sz="1600">
              <a:solidFill>
                <a:srgbClr val="000000"/>
              </a:solidFill>
            </a:endParaRPr>
          </a:p>
          <a:p>
            <a:pPr marL="0" indent="0" algn="l"/>
            <a:r>
              <a:rPr lang="zh-TW" altLang="en-US" sz="1600" b="1">
                <a:solidFill>
                  <a:srgbClr val="000000"/>
                </a:solidFill>
              </a:rPr>
              <a:t>丟棄封包 </a:t>
            </a:r>
            <a:r>
              <a:rPr lang="en-US" altLang="zh-TW" sz="1600" b="1">
                <a:solidFill>
                  <a:srgbClr val="000000"/>
                </a:solidFill>
              </a:rPr>
              <a:t>- </a:t>
            </a:r>
            <a:r>
              <a:rPr lang="zh-TW" altLang="en-US" sz="1600" b="1">
                <a:solidFill>
                  <a:srgbClr val="000000"/>
                </a:solidFill>
              </a:rPr>
              <a:t>在路由表中找不到匹配</a:t>
            </a:r>
          </a:p>
          <a:p>
            <a:pPr marL="342892" indent="-342892" algn="l">
              <a:buFont typeface="Arial" panose="020b0604020202020204" pitchFamily="34" charset="0"/>
              <a:buChar char="•"/>
            </a:pPr>
            <a:r>
              <a:rPr lang="zh-TW" altLang="en-US" sz="1600">
                <a:solidFill>
                  <a:srgbClr val="000000"/>
                </a:solidFill>
              </a:rPr>
              <a:t>如果目的 </a:t>
            </a:r>
            <a:r>
              <a:rPr lang="en-US" altLang="zh-TW" sz="1600">
                <a:solidFill>
                  <a:srgbClr val="000000"/>
                </a:solidFill>
              </a:rPr>
              <a:t>IP </a:t>
            </a:r>
            <a:r>
              <a:rPr lang="zh-TW" altLang="en-US" sz="1600">
                <a:solidFill>
                  <a:srgbClr val="000000"/>
                </a:solidFill>
              </a:rPr>
              <a:t>位址和路由表中的前置碼之間沒有匹配項目，且如果沒有預設路由，則會丟棄封包。</a:t>
            </a:r>
          </a:p>
        </p:txBody>
      </p:sp>
      <p:sp>
        <p:nvSpPr>
          <p:cNvPr id="2" name="投影片編號版面配置區 1"/>
          <p:cNvSpPr>
            <a:spLocks noGrp="1"/>
          </p:cNvSpPr>
          <p:nvPr>
            <p:ph type="sldNum" sz="quarter" idx="12"/>
          </p:nvPr>
        </p:nvSpPr>
        <p:spPr/>
        <p:txBody>
          <a:bodyPr/>
          <a:lstStyle/>
          <a:p>
            <a:fld id="{4FAB73BC-B049-4115-A692-8D63A059BFB8}" type="slidenum">
              <a:rPr lang="en-US" smtClean="0"/>
              <a:t>933</a:t>
            </a:fld>
            <a:endParaRPr lang="en-US"/>
          </a:p>
        </p:txBody>
      </p:sp>
    </p:spTree>
    <p:extLst>
      <p:ext uri="{BB962C8B-B14F-4D97-AF65-F5344CB8AC3E}">
        <p14:creationId xmlns:p14="http://schemas.microsoft.com/office/powerpoint/2010/main" val="123155564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934.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noAutofit/>
          </a:bodyPr>
          <a:lstStyle/>
          <a:p>
            <a:pPr marL="169859" indent="-169859">
              <a:spcAft>
                <a:spcPts val="600"/>
              </a:spcAft>
              <a:buFont typeface="Wingdings" panose="05000000000000000000" pitchFamily="2" charset="2"/>
            </a:pPr>
            <a:r>
              <a:rPr lang="en-US" altLang="zh-TW" sz="2700"/>
              <a:t>31.2</a:t>
            </a:r>
            <a:r>
              <a:rPr lang="zh-TW" altLang="en-US" sz="2700" smtClean="0"/>
              <a:t>封</a:t>
            </a:r>
            <a:r>
              <a:rPr lang="zh-TW" altLang="en-US" sz="2700"/>
              <a:t>包轉送</a:t>
            </a:r>
            <a:br>
              <a:rPr lang="en-US" sz="2700"/>
            </a:br>
            <a:r>
              <a:rPr lang="zh-TW" altLang="en-US" sz="2700"/>
              <a:t>端點對端點封包轉送</a:t>
            </a:r>
          </a:p>
        </p:txBody>
      </p:sp>
      <p:sp>
        <p:nvSpPr>
          <p:cNvPr id="5" name="Content Placeholder 4">
            <a:extLst>
              <a:ext uri="{FF2B5EF4-FFF2-40B4-BE49-F238E27FC236}">
                <a16:creationId xmlns:a16="http://schemas.microsoft.com/office/drawing/2014/main" id="{C7ADDF23-D3FC-6E4F-BAD1-E8C12FBC1E09}"/>
              </a:ext>
            </a:extLst>
          </p:cNvPr>
          <p:cNvSpPr>
            <a:spLocks noGrp="1"/>
          </p:cNvSpPr>
          <p:nvPr>
            <p:ph idx="1"/>
          </p:nvPr>
        </p:nvSpPr>
        <p:spPr>
          <a:xfrm>
            <a:off x="474662" y="1589088"/>
            <a:ext cx="8280057" cy="3689897"/>
          </a:xfrm>
        </p:spPr>
        <p:txBody>
          <a:bodyPr/>
          <a:lstStyle/>
          <a:p>
            <a:pPr marL="0" indent="0" algn="l"/>
            <a:r>
              <a:rPr lang="zh-TW" altLang="en-US" sz="1600">
                <a:solidFill>
                  <a:srgbClr val="000000"/>
                </a:solidFill>
              </a:rPr>
              <a:t>封包轉送功能的主要責任是將封包封裝成適用於傳出資料連接的正確連接訊框類型。例如，對於序列鏈路的資料鏈路訊框格式可以是點對點（</a:t>
            </a:r>
            <a:r>
              <a:rPr lang="en-US" altLang="zh-TW" sz="1600">
                <a:solidFill>
                  <a:srgbClr val="000000"/>
                </a:solidFill>
              </a:rPr>
              <a:t>PPP</a:t>
            </a:r>
            <a:r>
              <a:rPr lang="zh-TW" altLang="en-US" sz="1600">
                <a:solidFill>
                  <a:srgbClr val="000000"/>
                </a:solidFill>
              </a:rPr>
              <a:t>）協定，高級資料鏈路控制（</a:t>
            </a:r>
            <a:r>
              <a:rPr lang="en-US" altLang="zh-TW" sz="1600">
                <a:solidFill>
                  <a:srgbClr val="000000"/>
                </a:solidFill>
              </a:rPr>
              <a:t>HDLC</a:t>
            </a:r>
            <a:r>
              <a:rPr lang="zh-TW" altLang="en-US" sz="1600">
                <a:solidFill>
                  <a:srgbClr val="000000"/>
                </a:solidFill>
              </a:rPr>
              <a:t>）協定，或一些其他第 </a:t>
            </a:r>
            <a:r>
              <a:rPr lang="en-US" altLang="zh-TW" sz="1600">
                <a:solidFill>
                  <a:srgbClr val="000000"/>
                </a:solidFill>
              </a:rPr>
              <a:t>2 </a:t>
            </a:r>
            <a:r>
              <a:rPr lang="zh-TW" altLang="en-US" sz="1600">
                <a:solidFill>
                  <a:srgbClr val="000000"/>
                </a:solidFill>
              </a:rPr>
              <a:t>層協定。</a:t>
            </a:r>
          </a:p>
        </p:txBody>
      </p:sp>
      <p:sp>
        <p:nvSpPr>
          <p:cNvPr id="2" name="投影片編號版面配置區 1"/>
          <p:cNvSpPr>
            <a:spLocks noGrp="1"/>
          </p:cNvSpPr>
          <p:nvPr>
            <p:ph type="sldNum" sz="quarter" idx="12"/>
          </p:nvPr>
        </p:nvSpPr>
        <p:spPr/>
        <p:txBody>
          <a:bodyPr/>
          <a:lstStyle/>
          <a:p>
            <a:fld id="{4FAB73BC-B049-4115-A692-8D63A059BFB8}" type="slidenum">
              <a:rPr lang="en-US" smtClean="0"/>
              <a:t>934</a:t>
            </a:fld>
            <a:endParaRPr lang="en-US"/>
          </a:p>
        </p:txBody>
      </p:sp>
    </p:spTree>
    <p:extLst>
      <p:ext uri="{BB962C8B-B14F-4D97-AF65-F5344CB8AC3E}">
        <p14:creationId xmlns:p14="http://schemas.microsoft.com/office/powerpoint/2010/main" val="79783349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935.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noAutofit/>
          </a:bodyPr>
          <a:lstStyle/>
          <a:p>
            <a:pPr marL="169859" indent="-169859">
              <a:spcAft>
                <a:spcPts val="600"/>
              </a:spcAft>
              <a:buFont typeface="Wingdings" panose="05000000000000000000" pitchFamily="2" charset="2"/>
            </a:pPr>
            <a:r>
              <a:rPr lang="en-US" altLang="zh-TW" sz="2700"/>
              <a:t>31.2</a:t>
            </a:r>
            <a:r>
              <a:rPr lang="zh-TW" altLang="en-US" sz="2700" smtClean="0"/>
              <a:t>封</a:t>
            </a:r>
            <a:r>
              <a:rPr lang="zh-TW" altLang="en-US" sz="2700"/>
              <a:t>包轉送</a:t>
            </a:r>
            <a:br>
              <a:rPr lang="en-US" sz="2700"/>
            </a:br>
            <a:r>
              <a:rPr lang="zh-TW" altLang="en-US" sz="2700"/>
              <a:t>封包轉送機制</a:t>
            </a:r>
          </a:p>
        </p:txBody>
      </p:sp>
      <p:sp>
        <p:nvSpPr>
          <p:cNvPr id="4" name="Content Placeholder 3">
            <a:extLst>
              <a:ext uri="{FF2B5EF4-FFF2-40B4-BE49-F238E27FC236}">
                <a16:creationId xmlns:a16="http://schemas.microsoft.com/office/drawing/2014/main" id="{0BD31498-4BF3-A742-82D1-3D224E36F9B3}"/>
              </a:ext>
            </a:extLst>
          </p:cNvPr>
          <p:cNvSpPr>
            <a:spLocks noGrp="1"/>
          </p:cNvSpPr>
          <p:nvPr>
            <p:ph idx="1"/>
          </p:nvPr>
        </p:nvSpPr>
        <p:spPr>
          <a:xfrm>
            <a:off x="474662" y="1589088"/>
            <a:ext cx="8280057" cy="3689897"/>
          </a:xfrm>
        </p:spPr>
        <p:txBody>
          <a:bodyPr/>
          <a:lstStyle/>
          <a:p>
            <a:pPr marL="0" indent="0" algn="l"/>
            <a:r>
              <a:rPr lang="zh-TW" altLang="en-US" sz="1600">
                <a:solidFill>
                  <a:srgbClr val="000000"/>
                </a:solidFill>
              </a:rPr>
              <a:t>封包轉送功能的主要責任是將封包封裝成適用於傳出資料連接的正確連接訊框類型。路由器可以更有效地執行此任務，路由器可以更快的轉發封包。 </a:t>
            </a:r>
          </a:p>
          <a:p>
            <a:pPr marL="0" indent="0" algn="l"/>
            <a:endParaRPr lang="en-US" sz="1600">
              <a:solidFill>
                <a:srgbClr val="000000"/>
              </a:solidFill>
            </a:endParaRPr>
          </a:p>
          <a:p>
            <a:pPr marL="0" indent="0" algn="l"/>
            <a:r>
              <a:rPr lang="zh-TW" altLang="en-US" sz="1600">
                <a:solidFill>
                  <a:srgbClr val="000000"/>
                </a:solidFill>
              </a:rPr>
              <a:t>路由器支援下列三種封包轉送機制：</a:t>
            </a:r>
          </a:p>
          <a:p>
            <a:pPr marL="342892" indent="-342892" algn="l">
              <a:buFont typeface="Arial" panose="020b0604020202020204" pitchFamily="34" charset="0"/>
              <a:buChar char="•"/>
            </a:pPr>
            <a:r>
              <a:rPr lang="zh-TW" altLang="en-US" sz="1600">
                <a:solidFill>
                  <a:srgbClr val="000000"/>
                </a:solidFill>
              </a:rPr>
              <a:t>程序交換</a:t>
            </a:r>
          </a:p>
          <a:p>
            <a:pPr marL="342892" indent="-342892" algn="l">
              <a:buFont typeface="Arial" panose="020b0604020202020204" pitchFamily="34" charset="0"/>
              <a:buChar char="•"/>
            </a:pPr>
            <a:r>
              <a:rPr lang="zh-TW" altLang="en-US" sz="1600">
                <a:solidFill>
                  <a:srgbClr val="000000"/>
                </a:solidFill>
              </a:rPr>
              <a:t>快速交換</a:t>
            </a:r>
          </a:p>
          <a:p>
            <a:pPr marL="342892" indent="-342892" algn="l">
              <a:buFont typeface="Arial" panose="020b0604020202020204" pitchFamily="34" charset="0"/>
              <a:buChar char="•"/>
            </a:pPr>
            <a:r>
              <a:rPr lang="en-US" altLang="zh-TW" sz="1600">
                <a:solidFill>
                  <a:srgbClr val="000000"/>
                </a:solidFill>
              </a:rPr>
              <a:t>Cisco </a:t>
            </a:r>
            <a:r>
              <a:rPr lang="zh-TW" altLang="en-US" sz="1600">
                <a:solidFill>
                  <a:srgbClr val="000000"/>
                </a:solidFill>
              </a:rPr>
              <a:t>快速轉發 </a:t>
            </a:r>
            <a:r>
              <a:rPr lang="en-US" altLang="zh-TW" sz="1600">
                <a:solidFill>
                  <a:srgbClr val="000000"/>
                </a:solidFill>
              </a:rPr>
              <a:t>(CEF)</a:t>
            </a:r>
          </a:p>
          <a:p>
            <a:pPr marL="0" indent="0" algn="l"/>
            <a:endParaRPr lang="en-US" sz="1600">
              <a:solidFill>
                <a:srgbClr val="000000"/>
              </a:solidFill>
            </a:endParaRPr>
          </a:p>
        </p:txBody>
      </p:sp>
      <p:sp>
        <p:nvSpPr>
          <p:cNvPr id="2" name="投影片編號版面配置區 1"/>
          <p:cNvSpPr>
            <a:spLocks noGrp="1"/>
          </p:cNvSpPr>
          <p:nvPr>
            <p:ph type="sldNum" sz="quarter" idx="12"/>
          </p:nvPr>
        </p:nvSpPr>
        <p:spPr/>
        <p:txBody>
          <a:bodyPr/>
          <a:lstStyle/>
          <a:p>
            <a:fld id="{4FAB73BC-B049-4115-A692-8D63A059BFB8}" type="slidenum">
              <a:rPr lang="en-US" smtClean="0"/>
              <a:t>935</a:t>
            </a:fld>
            <a:endParaRPr lang="en-US"/>
          </a:p>
        </p:txBody>
      </p:sp>
    </p:spTree>
    <p:extLst>
      <p:ext uri="{BB962C8B-B14F-4D97-AF65-F5344CB8AC3E}">
        <p14:creationId xmlns:p14="http://schemas.microsoft.com/office/powerpoint/2010/main" val="174561059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936.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noAutofit/>
          </a:bodyPr>
          <a:lstStyle/>
          <a:p>
            <a:pPr marL="169859" indent="-169859">
              <a:spcAft>
                <a:spcPts val="600"/>
              </a:spcAft>
              <a:buFont typeface="Wingdings" panose="05000000000000000000" pitchFamily="2" charset="2"/>
            </a:pPr>
            <a:r>
              <a:rPr lang="en-US" altLang="zh-TW" sz="2700"/>
              <a:t>31.2</a:t>
            </a:r>
            <a:r>
              <a:rPr lang="zh-TW" altLang="en-US" sz="2700" smtClean="0"/>
              <a:t>封</a:t>
            </a:r>
            <a:r>
              <a:rPr lang="zh-TW" altLang="en-US" sz="2700"/>
              <a:t>包轉送</a:t>
            </a:r>
            <a:br>
              <a:rPr lang="en-US" sz="2700"/>
            </a:br>
            <a:r>
              <a:rPr lang="zh-TW" altLang="en-US" sz="2700"/>
              <a:t>封包轉送機制 </a:t>
            </a:r>
            <a:r>
              <a:rPr lang="en-US" altLang="zh-TW" sz="2700"/>
              <a:t>(</a:t>
            </a:r>
            <a:r>
              <a:rPr lang="zh-TW" altLang="en-US" sz="2700"/>
              <a:t>續</a:t>
            </a:r>
            <a:r>
              <a:rPr lang="en-US" altLang="zh-TW" sz="2700"/>
              <a:t>) </a:t>
            </a:r>
          </a:p>
        </p:txBody>
      </p:sp>
      <p:sp>
        <p:nvSpPr>
          <p:cNvPr id="5" name="Content Placeholder 4">
            <a:extLst>
              <a:ext uri="{FF2B5EF4-FFF2-40B4-BE49-F238E27FC236}">
                <a16:creationId xmlns:a16="http://schemas.microsoft.com/office/drawing/2014/main" id="{22D82D58-3BEC-3549-AF55-59539D97641D}"/>
              </a:ext>
            </a:extLst>
          </p:cNvPr>
          <p:cNvSpPr>
            <a:spLocks noGrp="1"/>
          </p:cNvSpPr>
          <p:nvPr>
            <p:ph idx="1"/>
          </p:nvPr>
        </p:nvSpPr>
        <p:spPr>
          <a:xfrm>
            <a:off x="474662" y="1589088"/>
            <a:ext cx="8280057" cy="3689897"/>
          </a:xfrm>
        </p:spPr>
        <p:txBody>
          <a:bodyPr/>
          <a:lstStyle/>
          <a:p>
            <a:pPr marL="0" indent="0" algn="l"/>
            <a:r>
              <a:rPr lang="zh-TW" altLang="en-US" sz="1600" b="1">
                <a:solidFill>
                  <a:srgbClr val="000000"/>
                </a:solidFill>
              </a:rPr>
              <a:t>程序交換：</a:t>
            </a:r>
            <a:r>
              <a:rPr lang="zh-TW" altLang="en-US" sz="1600">
                <a:solidFill>
                  <a:srgbClr val="000000"/>
                </a:solidFill>
              </a:rPr>
              <a:t>思科路由器仍可使用較舊的封包轉送機制。當一個封包到達介面，它被轉發到控制平面，其中 </a:t>
            </a:r>
            <a:r>
              <a:rPr lang="en-US" altLang="zh-TW" sz="1600">
                <a:solidFill>
                  <a:srgbClr val="000000"/>
                </a:solidFill>
              </a:rPr>
              <a:t>CPU </a:t>
            </a:r>
            <a:r>
              <a:rPr lang="zh-TW" altLang="en-US" sz="1600">
                <a:solidFill>
                  <a:srgbClr val="000000"/>
                </a:solidFill>
              </a:rPr>
              <a:t>與其路由表中的條目匹配的目的地址，然後確定送出介面並轉發封包。重要的是要了解，路由器會針對每個封包執行此操作，即使目的地是封包串流相同。 </a:t>
            </a:r>
          </a:p>
          <a:p>
            <a:pPr marL="0" indent="0" algn="l"/>
            <a:endParaRPr lang="en-US" sz="1600">
              <a:solidFill>
                <a:srgbClr val="000000"/>
              </a:solidFill>
            </a:endParaRPr>
          </a:p>
        </p:txBody>
      </p:sp>
      <p:pic>
        <p:nvPicPr>
          <p:cNvPr id="7" name="Picture 6">
            <a:extLst>
              <a:ext uri="{FF2B5EF4-FFF2-40B4-BE49-F238E27FC236}">
                <a16:creationId xmlns:a16="http://schemas.microsoft.com/office/drawing/2014/main" id="{5A3C8BAC-661A-8746-9272-F058E7D6B69B}"/>
              </a:ext>
            </a:extLst>
          </p:cNvPr>
          <p:cNvPicPr>
            <a:picLocks noChangeAspect="1"/>
          </p:cNvPicPr>
          <p:nvPr/>
        </p:nvPicPr>
        <p:blipFill>
          <a:blip r:embed="rId3"/>
          <a:stretch>
            <a:fillRect/>
          </a:stretch>
        </p:blipFill>
        <p:spPr>
          <a:xfrm>
            <a:off x="2233456" y="3167816"/>
            <a:ext cx="3878577" cy="2373077"/>
          </a:xfrm>
          <a:prstGeom prst="rect">
            <a:avLst/>
          </a:prstGeom>
        </p:spPr>
      </p:pic>
      <p:sp>
        <p:nvSpPr>
          <p:cNvPr id="2" name="投影片編號版面配置區 1"/>
          <p:cNvSpPr>
            <a:spLocks noGrp="1"/>
          </p:cNvSpPr>
          <p:nvPr>
            <p:ph type="sldNum" sz="quarter" idx="12"/>
          </p:nvPr>
        </p:nvSpPr>
        <p:spPr/>
        <p:txBody>
          <a:bodyPr/>
          <a:lstStyle/>
          <a:p>
            <a:fld id="{4FAB73BC-B049-4115-A692-8D63A059BFB8}" type="slidenum">
              <a:rPr lang="en-US" smtClean="0"/>
              <a:t>936</a:t>
            </a:fld>
            <a:endParaRPr lang="en-US"/>
          </a:p>
        </p:txBody>
      </p:sp>
    </p:spTree>
    <p:extLst>
      <p:ext uri="{BB962C8B-B14F-4D97-AF65-F5344CB8AC3E}">
        <p14:creationId xmlns:p14="http://schemas.microsoft.com/office/powerpoint/2010/main" val="193984529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937.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noAutofit/>
          </a:bodyPr>
          <a:lstStyle/>
          <a:p>
            <a:pPr marL="169859" indent="-169859">
              <a:spcAft>
                <a:spcPts val="600"/>
              </a:spcAft>
              <a:buFont typeface="Wingdings" panose="05000000000000000000" pitchFamily="2" charset="2"/>
            </a:pPr>
            <a:r>
              <a:rPr lang="en-US" altLang="zh-TW" sz="2700"/>
              <a:t>31.2</a:t>
            </a:r>
            <a:r>
              <a:rPr lang="zh-TW" altLang="en-US" sz="2700" smtClean="0"/>
              <a:t>封</a:t>
            </a:r>
            <a:r>
              <a:rPr lang="zh-TW" altLang="en-US" sz="2700"/>
              <a:t>包轉送</a:t>
            </a:r>
            <a:br>
              <a:rPr lang="en-US" sz="2700"/>
            </a:br>
            <a:r>
              <a:rPr lang="zh-TW" altLang="en-US" sz="2700"/>
              <a:t>封包轉送機制 </a:t>
            </a:r>
            <a:r>
              <a:rPr lang="en-US" altLang="zh-TW" sz="2700"/>
              <a:t>(</a:t>
            </a:r>
            <a:r>
              <a:rPr lang="zh-TW" altLang="en-US" sz="2700"/>
              <a:t>續</a:t>
            </a:r>
            <a:r>
              <a:rPr lang="en-US" altLang="zh-TW" sz="2700"/>
              <a:t>) </a:t>
            </a:r>
          </a:p>
        </p:txBody>
      </p:sp>
      <p:sp>
        <p:nvSpPr>
          <p:cNvPr id="4" name="Content Placeholder 3">
            <a:extLst>
              <a:ext uri="{FF2B5EF4-FFF2-40B4-BE49-F238E27FC236}">
                <a16:creationId xmlns:a16="http://schemas.microsoft.com/office/drawing/2014/main" id="{ABD76FC7-9479-094E-AFE3-282E25F28FDE}"/>
              </a:ext>
            </a:extLst>
          </p:cNvPr>
          <p:cNvSpPr>
            <a:spLocks noGrp="1"/>
          </p:cNvSpPr>
          <p:nvPr>
            <p:ph idx="1"/>
          </p:nvPr>
        </p:nvSpPr>
        <p:spPr>
          <a:xfrm>
            <a:off x="474662" y="1589088"/>
            <a:ext cx="8280057" cy="3689897"/>
          </a:xfrm>
        </p:spPr>
        <p:txBody>
          <a:bodyPr/>
          <a:lstStyle/>
          <a:p>
            <a:pPr marL="342892" indent="-342892" algn="l">
              <a:buFont typeface="Arial" panose="020b0604020202020204" pitchFamily="34" charset="0"/>
              <a:buChar char="•"/>
            </a:pPr>
            <a:r>
              <a:rPr lang="zh-TW" altLang="en-US" sz="1600" b="1">
                <a:solidFill>
                  <a:srgbClr val="000000"/>
                </a:solidFill>
              </a:rPr>
              <a:t>快速交換：</a:t>
            </a:r>
            <a:r>
              <a:rPr lang="zh-TW" altLang="en-US" sz="1600">
                <a:solidFill>
                  <a:srgbClr val="000000"/>
                </a:solidFill>
              </a:rPr>
              <a:t>另一種舊的分組轉發機制，這是程序交換的後繼者。快速交換使用快速交換快取記憶體來儲存下一個跳躍點資訊。當封包到達一個介面，它被轉發到控制平面，其中 </a:t>
            </a:r>
            <a:r>
              <a:rPr lang="en-US" altLang="zh-TW" sz="1600">
                <a:solidFill>
                  <a:srgbClr val="000000"/>
                </a:solidFill>
              </a:rPr>
              <a:t>CPU </a:t>
            </a:r>
            <a:r>
              <a:rPr lang="zh-TW" altLang="en-US" sz="1600">
                <a:solidFill>
                  <a:srgbClr val="000000"/>
                </a:solidFill>
              </a:rPr>
              <a:t>在快速交換快取中搜索匹配。如果它不存在，它被程序交換並轉發到送出介面。然後，封包的流量資訊會儲存在快速交換快取中。如果另一個前往相同目的地的封包到達介面上，快取中的下一個跳躍點資訊會在沒有 </a:t>
            </a:r>
            <a:r>
              <a:rPr lang="en-US" altLang="zh-TW" sz="1600">
                <a:solidFill>
                  <a:srgbClr val="000000"/>
                </a:solidFill>
              </a:rPr>
              <a:t>CPU </a:t>
            </a:r>
            <a:r>
              <a:rPr lang="zh-TW" altLang="en-US" sz="1600">
                <a:solidFill>
                  <a:srgbClr val="000000"/>
                </a:solidFill>
              </a:rPr>
              <a:t>介入的情況下重新使用。 </a:t>
            </a:r>
          </a:p>
          <a:p>
            <a:pPr marL="0" indent="0" algn="l"/>
            <a:endParaRPr lang="en-US" sz="1600">
              <a:solidFill>
                <a:srgbClr val="000000"/>
              </a:solidFill>
            </a:endParaRPr>
          </a:p>
        </p:txBody>
      </p:sp>
      <p:pic>
        <p:nvPicPr>
          <p:cNvPr id="8" name="Picture 7">
            <a:extLst>
              <a:ext uri="{FF2B5EF4-FFF2-40B4-BE49-F238E27FC236}">
                <a16:creationId xmlns:a16="http://schemas.microsoft.com/office/drawing/2014/main" id="{25061E24-8180-E94A-BA5E-21CDEF9B1681}"/>
              </a:ext>
            </a:extLst>
          </p:cNvPr>
          <p:cNvPicPr>
            <a:picLocks noChangeAspect="1"/>
          </p:cNvPicPr>
          <p:nvPr/>
        </p:nvPicPr>
        <p:blipFill>
          <a:blip r:embed="rId3"/>
          <a:stretch>
            <a:fillRect/>
          </a:stretch>
        </p:blipFill>
        <p:spPr>
          <a:xfrm>
            <a:off x="2443181" y="3611386"/>
            <a:ext cx="3459126" cy="2078510"/>
          </a:xfrm>
          <a:prstGeom prst="rect">
            <a:avLst/>
          </a:prstGeom>
        </p:spPr>
      </p:pic>
      <p:sp>
        <p:nvSpPr>
          <p:cNvPr id="2" name="投影片編號版面配置區 1"/>
          <p:cNvSpPr>
            <a:spLocks noGrp="1"/>
          </p:cNvSpPr>
          <p:nvPr>
            <p:ph type="sldNum" sz="quarter" idx="12"/>
          </p:nvPr>
        </p:nvSpPr>
        <p:spPr/>
        <p:txBody>
          <a:bodyPr/>
          <a:lstStyle/>
          <a:p>
            <a:fld id="{4FAB73BC-B049-4115-A692-8D63A059BFB8}" type="slidenum">
              <a:rPr lang="en-US" smtClean="0"/>
              <a:t>937</a:t>
            </a:fld>
            <a:endParaRPr lang="en-US"/>
          </a:p>
        </p:txBody>
      </p:sp>
    </p:spTree>
    <p:extLst>
      <p:ext uri="{BB962C8B-B14F-4D97-AF65-F5344CB8AC3E}">
        <p14:creationId xmlns:p14="http://schemas.microsoft.com/office/powerpoint/2010/main" val="147686697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938.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noAutofit/>
          </a:bodyPr>
          <a:lstStyle/>
          <a:p>
            <a:pPr marL="169859" indent="-169859">
              <a:spcAft>
                <a:spcPts val="600"/>
              </a:spcAft>
              <a:buFont typeface="Wingdings" panose="05000000000000000000" pitchFamily="2" charset="2"/>
            </a:pPr>
            <a:r>
              <a:rPr lang="en-US" altLang="zh-TW" sz="2700"/>
              <a:t>31.2</a:t>
            </a:r>
            <a:r>
              <a:rPr lang="zh-TW" altLang="en-US" sz="2700" smtClean="0"/>
              <a:t>封</a:t>
            </a:r>
            <a:r>
              <a:rPr lang="zh-TW" altLang="en-US" sz="2700"/>
              <a:t>包轉送</a:t>
            </a:r>
            <a:br>
              <a:rPr lang="en-US" sz="2700"/>
            </a:br>
            <a:r>
              <a:rPr lang="zh-TW" altLang="en-US" sz="2700"/>
              <a:t>封包轉送機制 </a:t>
            </a:r>
            <a:r>
              <a:rPr lang="en-US" altLang="zh-TW" sz="2700"/>
              <a:t>(</a:t>
            </a:r>
            <a:r>
              <a:rPr lang="zh-TW" altLang="en-US" sz="2700"/>
              <a:t>續</a:t>
            </a:r>
            <a:r>
              <a:rPr lang="en-US" altLang="zh-TW" sz="2700"/>
              <a:t>) </a:t>
            </a:r>
          </a:p>
        </p:txBody>
      </p:sp>
      <p:sp>
        <p:nvSpPr>
          <p:cNvPr id="5" name="Content Placeholder 4">
            <a:extLst>
              <a:ext uri="{FF2B5EF4-FFF2-40B4-BE49-F238E27FC236}">
                <a16:creationId xmlns:a16="http://schemas.microsoft.com/office/drawing/2014/main" id="{4D84B906-0B63-C44A-BEF2-9A664FE575E6}"/>
              </a:ext>
            </a:extLst>
          </p:cNvPr>
          <p:cNvSpPr>
            <a:spLocks noGrp="1"/>
          </p:cNvSpPr>
          <p:nvPr>
            <p:ph idx="1"/>
          </p:nvPr>
        </p:nvSpPr>
        <p:spPr>
          <a:xfrm>
            <a:off x="474662" y="1589088"/>
            <a:ext cx="8280057" cy="3689897"/>
          </a:xfrm>
        </p:spPr>
        <p:txBody>
          <a:bodyPr/>
          <a:lstStyle/>
          <a:p>
            <a:pPr marL="342892" indent="-342892" algn="l">
              <a:buFont typeface="Arial" panose="020b0604020202020204" pitchFamily="34" charset="0"/>
              <a:buChar char="•"/>
            </a:pPr>
            <a:r>
              <a:rPr lang="zh-TW" altLang="en-US" sz="1600" b="1">
                <a:solidFill>
                  <a:srgbClr val="000000"/>
                </a:solidFill>
              </a:rPr>
              <a:t>思科快速轉送 </a:t>
            </a:r>
            <a:r>
              <a:rPr lang="en-US" altLang="zh-TW" sz="1600" b="1">
                <a:solidFill>
                  <a:srgbClr val="000000"/>
                </a:solidFill>
              </a:rPr>
              <a:t>(CEF)</a:t>
            </a:r>
            <a:r>
              <a:rPr lang="zh-TW" altLang="en-US" sz="1600" b="1">
                <a:solidFill>
                  <a:srgbClr val="000000"/>
                </a:solidFill>
              </a:rPr>
              <a:t>：</a:t>
            </a:r>
            <a:r>
              <a:rPr lang="zh-TW" altLang="en-US" sz="1600">
                <a:solidFill>
                  <a:srgbClr val="000000"/>
                </a:solidFill>
              </a:rPr>
              <a:t>最新和預設的思科 </a:t>
            </a:r>
            <a:r>
              <a:rPr lang="en-US" altLang="zh-TW" sz="1600">
                <a:solidFill>
                  <a:srgbClr val="000000"/>
                </a:solidFill>
              </a:rPr>
              <a:t>IOS </a:t>
            </a:r>
            <a:r>
              <a:rPr lang="zh-TW" altLang="en-US" sz="1600">
                <a:solidFill>
                  <a:srgbClr val="000000"/>
                </a:solidFill>
              </a:rPr>
              <a:t>封包轉送機制。</a:t>
            </a:r>
            <a:r>
              <a:rPr lang="en-US" altLang="zh-TW" sz="1600">
                <a:solidFill>
                  <a:srgbClr val="000000"/>
                </a:solidFill>
              </a:rPr>
              <a:t>CEF </a:t>
            </a:r>
            <a:r>
              <a:rPr lang="zh-TW" altLang="en-US" sz="1600">
                <a:solidFill>
                  <a:srgbClr val="000000"/>
                </a:solidFill>
              </a:rPr>
              <a:t>建立轉發資訊庫 </a:t>
            </a:r>
            <a:r>
              <a:rPr lang="en-US" altLang="zh-TW" sz="1600">
                <a:solidFill>
                  <a:srgbClr val="000000"/>
                </a:solidFill>
              </a:rPr>
              <a:t>(FIB) </a:t>
            </a:r>
            <a:r>
              <a:rPr lang="zh-TW" altLang="en-US" sz="1600">
                <a:solidFill>
                  <a:srgbClr val="000000"/>
                </a:solidFill>
              </a:rPr>
              <a:t>及鄰接表。表中條目不像快速交換一樣，而是觸發更新，例如，當網路拓撲中的某些東西發生變化時。當網路已經收斂時，</a:t>
            </a:r>
            <a:r>
              <a:rPr lang="en-US" altLang="zh-TW" sz="1600">
                <a:solidFill>
                  <a:srgbClr val="000000"/>
                </a:solidFill>
              </a:rPr>
              <a:t>FIB </a:t>
            </a:r>
            <a:r>
              <a:rPr lang="zh-TW" altLang="en-US" sz="1600">
                <a:solidFill>
                  <a:srgbClr val="000000"/>
                </a:solidFill>
              </a:rPr>
              <a:t>和鄰接資料表包含路由器必須考慮轉送封包時的所有資訊。 </a:t>
            </a:r>
            <a:r>
              <a:rPr lang="zh-TW" altLang="en-US" sz="1600" b="1">
                <a:solidFill>
                  <a:srgbClr val="000000"/>
                </a:solidFill>
              </a:rPr>
              <a:t> </a:t>
            </a:r>
          </a:p>
        </p:txBody>
      </p:sp>
      <p:pic>
        <p:nvPicPr>
          <p:cNvPr id="7" name="Picture 6">
            <a:extLst>
              <a:ext uri="{FF2B5EF4-FFF2-40B4-BE49-F238E27FC236}">
                <a16:creationId xmlns:a16="http://schemas.microsoft.com/office/drawing/2014/main" id="{5A622DA4-1DAF-E24B-8596-56B1105969A4}"/>
              </a:ext>
            </a:extLst>
          </p:cNvPr>
          <p:cNvPicPr>
            <a:picLocks noChangeAspect="1"/>
          </p:cNvPicPr>
          <p:nvPr/>
        </p:nvPicPr>
        <p:blipFill>
          <a:blip r:embed="rId3"/>
          <a:stretch>
            <a:fillRect/>
          </a:stretch>
        </p:blipFill>
        <p:spPr>
          <a:xfrm>
            <a:off x="2203949" y="3296560"/>
            <a:ext cx="3937591" cy="2348738"/>
          </a:xfrm>
          <a:prstGeom prst="rect">
            <a:avLst/>
          </a:prstGeom>
        </p:spPr>
      </p:pic>
      <p:sp>
        <p:nvSpPr>
          <p:cNvPr id="2" name="投影片編號版面配置區 1"/>
          <p:cNvSpPr>
            <a:spLocks noGrp="1"/>
          </p:cNvSpPr>
          <p:nvPr>
            <p:ph type="sldNum" sz="quarter" idx="12"/>
          </p:nvPr>
        </p:nvSpPr>
        <p:spPr/>
        <p:txBody>
          <a:bodyPr/>
          <a:lstStyle/>
          <a:p>
            <a:fld id="{4FAB73BC-B049-4115-A692-8D63A059BFB8}" type="slidenum">
              <a:rPr lang="en-US" smtClean="0"/>
              <a:t>938</a:t>
            </a:fld>
            <a:endParaRPr lang="en-US"/>
          </a:p>
        </p:txBody>
      </p:sp>
    </p:spTree>
    <p:extLst>
      <p:ext uri="{BB962C8B-B14F-4D97-AF65-F5344CB8AC3E}">
        <p14:creationId xmlns:p14="http://schemas.microsoft.com/office/powerpoint/2010/main" val="70485457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939.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noAutofit/>
          </a:bodyPr>
          <a:lstStyle/>
          <a:p>
            <a:pPr marL="169859" indent="-169859">
              <a:spcAft>
                <a:spcPts val="600"/>
              </a:spcAft>
              <a:buFont typeface="Wingdings" panose="05000000000000000000" pitchFamily="2" charset="2"/>
            </a:pPr>
            <a:r>
              <a:rPr lang="en-US" altLang="zh-TW" sz="2700" smtClean="0"/>
              <a:t>31.3</a:t>
            </a:r>
            <a:r>
              <a:rPr lang="zh-TW" altLang="en-US" sz="2700" smtClean="0"/>
              <a:t>基本</a:t>
            </a:r>
            <a:r>
              <a:rPr lang="zh-TW" altLang="en-US" sz="2700"/>
              <a:t>路由器設定復習</a:t>
            </a:r>
            <a:br>
              <a:rPr lang="en-US" sz="2700"/>
            </a:br>
            <a:r>
              <a:rPr lang="zh-TW" altLang="en-US" sz="2700"/>
              <a:t>拓樸</a:t>
            </a:r>
          </a:p>
        </p:txBody>
      </p:sp>
      <p:sp>
        <p:nvSpPr>
          <p:cNvPr id="4" name="Content Placeholder 3">
            <a:extLst>
              <a:ext uri="{FF2B5EF4-FFF2-40B4-BE49-F238E27FC236}">
                <a16:creationId xmlns:a16="http://schemas.microsoft.com/office/drawing/2014/main" id="{39BF1B7C-A1EE-794B-AC36-66120C5C600A}"/>
              </a:ext>
            </a:extLst>
          </p:cNvPr>
          <p:cNvSpPr>
            <a:spLocks noGrp="1"/>
          </p:cNvSpPr>
          <p:nvPr>
            <p:ph idx="1"/>
          </p:nvPr>
        </p:nvSpPr>
        <p:spPr>
          <a:xfrm>
            <a:off x="474662" y="1596462"/>
            <a:ext cx="8280057" cy="3689896"/>
          </a:xfrm>
        </p:spPr>
        <p:txBody>
          <a:bodyPr/>
          <a:lstStyle/>
          <a:p>
            <a:pPr marL="0" indent="0" algn="l"/>
            <a:r>
              <a:rPr lang="zh-TW" altLang="en-US" sz="1600">
                <a:solidFill>
                  <a:srgbClr val="000000"/>
                </a:solidFill>
              </a:rPr>
              <a:t>圖中的拓撲將用於設定和驗證範例。它也將用於下一個主題來討論 </a:t>
            </a:r>
            <a:r>
              <a:rPr lang="en-US" altLang="zh-TW" sz="1600">
                <a:solidFill>
                  <a:srgbClr val="000000"/>
                </a:solidFill>
              </a:rPr>
              <a:t>IP </a:t>
            </a:r>
            <a:r>
              <a:rPr lang="zh-TW" altLang="en-US" sz="1600">
                <a:solidFill>
                  <a:srgbClr val="000000"/>
                </a:solidFill>
              </a:rPr>
              <a:t>路由表。</a:t>
            </a:r>
          </a:p>
        </p:txBody>
      </p:sp>
      <p:pic>
        <p:nvPicPr>
          <p:cNvPr id="7" name="Picture 6">
            <a:extLst>
              <a:ext uri="{FF2B5EF4-FFF2-40B4-BE49-F238E27FC236}">
                <a16:creationId xmlns:a16="http://schemas.microsoft.com/office/drawing/2014/main" id="{3075C6DE-8CBF-E748-A4D9-C6E3D16B30B8}"/>
              </a:ext>
            </a:extLst>
          </p:cNvPr>
          <p:cNvPicPr>
            <a:picLocks noChangeAspect="1"/>
          </p:cNvPicPr>
          <p:nvPr/>
        </p:nvPicPr>
        <p:blipFill>
          <a:blip r:embed="rId3"/>
          <a:stretch>
            <a:fillRect/>
          </a:stretch>
        </p:blipFill>
        <p:spPr>
          <a:xfrm>
            <a:off x="1537439" y="2284304"/>
            <a:ext cx="6069123" cy="3269435"/>
          </a:xfrm>
          <a:prstGeom prst="rect">
            <a:avLst/>
          </a:prstGeom>
        </p:spPr>
      </p:pic>
      <p:sp>
        <p:nvSpPr>
          <p:cNvPr id="2" name="投影片編號版面配置區 1"/>
          <p:cNvSpPr>
            <a:spLocks noGrp="1"/>
          </p:cNvSpPr>
          <p:nvPr>
            <p:ph type="sldNum" sz="quarter" idx="12"/>
          </p:nvPr>
        </p:nvSpPr>
        <p:spPr/>
        <p:txBody>
          <a:bodyPr/>
          <a:lstStyle/>
          <a:p>
            <a:fld id="{4FAB73BC-B049-4115-A692-8D63A059BFB8}" type="slidenum">
              <a:rPr lang="en-US" smtClean="0"/>
              <a:t>939</a:t>
            </a:fld>
            <a:endParaRPr lang="en-US"/>
          </a:p>
        </p:txBody>
      </p:sp>
    </p:spTree>
    <p:extLst>
      <p:ext uri="{BB962C8B-B14F-4D97-AF65-F5344CB8AC3E}">
        <p14:creationId xmlns:p14="http://schemas.microsoft.com/office/powerpoint/2010/main" val="315056110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94.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8194" name="Rectangle 2"/>
          <p:cNvSpPr>
            <a:spLocks noGrp="1" noChangeArrowheads="1"/>
          </p:cNvSpPr>
          <p:nvPr>
            <p:ph type="title"/>
          </p:nvPr>
        </p:nvSpPr>
        <p:spPr>
          <a:xfrm>
            <a:off x="1" y="898643"/>
            <a:ext cx="4688113" cy="829464"/>
          </a:xfrm>
        </p:spPr>
        <p:txBody>
          <a:bodyPr>
            <a:normAutofit/>
          </a:bodyPr>
          <a:lstStyle/>
          <a:p>
            <a:r>
              <a:rPr lang="en-US" altLang="zh-TW" sz="3000"/>
              <a:t>3.2</a:t>
            </a:r>
            <a:r>
              <a:rPr lang="zh-TW" altLang="en-US" sz="3000"/>
              <a:t>通訊協定</a:t>
            </a:r>
            <a:r>
              <a:rPr lang="en-US" altLang="zh-TW" sz="3000"/>
              <a:t>-</a:t>
            </a:r>
            <a:r>
              <a:rPr lang="zh-TW" altLang="en-US" sz="3000" smtClean="0"/>
              <a:t>通訊協定</a:t>
            </a:r>
            <a:r>
              <a:rPr lang="zh-TW" altLang="en-US" sz="3000"/>
              <a:t>互動</a:t>
            </a:r>
          </a:p>
        </p:txBody>
      </p:sp>
      <p:sp>
        <p:nvSpPr>
          <p:cNvPr id="8195" name="Rectangle 6"/>
          <p:cNvSpPr>
            <a:spLocks noGrp="1" noChangeArrowheads="1"/>
          </p:cNvSpPr>
          <p:nvPr>
            <p:ph idx="1"/>
          </p:nvPr>
        </p:nvSpPr>
        <p:spPr>
          <a:xfrm>
            <a:off x="203201" y="1844221"/>
            <a:ext cx="4572000" cy="990512"/>
          </a:xfrm>
        </p:spPr>
        <p:txBody>
          <a:bodyPr>
            <a:normAutofit fontScale="77500" lnSpcReduction="20000"/>
          </a:bodyPr>
          <a:lstStyle/>
          <a:p>
            <a:pPr rtl="0">
              <a:buFont typeface="Arial" panose="020b0604020202020204" pitchFamily="34" charset="0"/>
              <a:buChar char="•"/>
            </a:pPr>
            <a:r>
              <a:rPr lang="zh-TW" altLang="en-US" sz="2600"/>
              <a:t>網路需要使用多種通訊協定。</a:t>
            </a:r>
          </a:p>
          <a:p>
            <a:pPr rtl="0">
              <a:buFont typeface="Arial" panose="020b0604020202020204" pitchFamily="34" charset="0"/>
              <a:buChar char="•"/>
            </a:pPr>
            <a:r>
              <a:rPr lang="zh-TW" altLang="en-US" sz="2600"/>
              <a:t>每個通訊協定都有自己的功能和格式。</a:t>
            </a:r>
          </a:p>
          <a:p>
            <a:pPr marL="0" indent="0">
              <a:buNone/>
            </a:pPr>
            <a:endParaRPr lang="en-US" altLang="ja-JP"/>
          </a:p>
        </p:txBody>
      </p:sp>
      <p:graphicFrame>
        <p:nvGraphicFramePr>
          <p:cNvPr id="2" name="Table 1"/>
          <p:cNvGraphicFramePr>
            <a:graphicFrameLocks noGrp="1"/>
          </p:cNvGraphicFramePr>
          <p:nvPr>
            <p:extLst>
              <p:ext uri="{D42A27DB-BD31-4B8C-83A1-F6EECF244321}">
                <p14:modId xmlns:p14="http://schemas.microsoft.com/office/powerpoint/2010/main" val="3228843696"/>
              </p:ext>
            </p:extLst>
          </p:nvPr>
        </p:nvGraphicFramePr>
        <p:xfrm>
          <a:off x="112222" y="3074671"/>
          <a:ext cx="8579593" cy="3200400"/>
        </p:xfrm>
        <a:graphic>
          <a:graphicData uri="http://schemas.openxmlformats.org/drawingml/2006/table">
            <a:tbl>
              <a:tblPr firstRow="1" bandRow="1">
                <a:tableStyleId>{5C22544A-7EE6-4342-B048-85BDC9FD1C3A}</a:tableStyleId>
              </a:tblPr>
              <a:tblGrid>
                <a:gridCol w="2549930">
                  <a:extLst>
                    <a:ext uri="{9D8B030D-6E8A-4147-A177-3AD203B41FA5}">
                      <a16:colId xmlns:a16="http://schemas.microsoft.com/office/drawing/2014/main" val="20000"/>
                    </a:ext>
                  </a:extLst>
                </a:gridCol>
                <a:gridCol w="6029663">
                  <a:extLst>
                    <a:ext uri="{9D8B030D-6E8A-4147-A177-3AD203B41FA5}">
                      <a16:colId xmlns:a16="http://schemas.microsoft.com/office/drawing/2014/main" val="20001"/>
                    </a:ext>
                  </a:extLst>
                </a:gridCol>
              </a:tblGrid>
              <a:tr h="342900">
                <a:tc>
                  <a:txBody>
                    <a:bodyPr vert="horz" wrap="square"/>
                    <a:lstStyle/>
                    <a:p>
                      <a:pPr rtl="0"/>
                      <a:r>
                        <a:rPr lang="zh-TW" sz="2000" baseline="0">
                          <a:latin typeface="Times New Roman" panose="02020603050405020304" pitchFamily="18" charset="0"/>
                          <a:ea typeface="標楷體" panose="03000509000000000000" pitchFamily="65" charset="-120"/>
                        </a:rPr>
                        <a:t>通訊協定</a:t>
                      </a:r>
                    </a:p>
                  </a:txBody>
                  <a:tcPr/>
                </a:tc>
                <a:tc>
                  <a:txBody>
                    <a:bodyPr vert="horz" wrap="square"/>
                    <a:lstStyle/>
                    <a:p>
                      <a:pPr rtl="0"/>
                      <a:r>
                        <a:rPr lang="zh-TW" sz="2000" baseline="0">
                          <a:latin typeface="Times New Roman" panose="02020603050405020304" pitchFamily="18" charset="0"/>
                          <a:ea typeface="標楷體" panose="03000509000000000000" pitchFamily="65" charset="-120"/>
                        </a:rPr>
                        <a:t>功能</a:t>
                      </a:r>
                    </a:p>
                  </a:txBody>
                  <a:tcPr/>
                </a:tc>
                <a:extLst>
                  <a:ext uri="{0D108BD9-81ED-4DB2-BD59-A6C34878D82A}">
                    <a16:rowId xmlns:a16="http://schemas.microsoft.com/office/drawing/2014/main" val="10000"/>
                  </a:ext>
                </a:extLst>
              </a:tr>
              <a:tr h="596438">
                <a:tc>
                  <a:txBody>
                    <a:bodyPr vert="horz" wrap="square"/>
                    <a:lstStyle/>
                    <a:p>
                      <a:pPr rtl="0"/>
                      <a:r>
                        <a:rPr lang="zh-TW" sz="2000" b="1" baseline="0">
                          <a:latin typeface="Times New Roman" panose="02020603050405020304" pitchFamily="18" charset="0"/>
                          <a:ea typeface="標楷體" panose="03000509000000000000" pitchFamily="65" charset="-120"/>
                        </a:rPr>
                        <a:t>超文本傳輸協定 (HTTP)</a:t>
                      </a:r>
                    </a:p>
                  </a:txBody>
                  <a:tcPr/>
                </a:tc>
                <a:tc>
                  <a:txBody>
                    <a:bodyPr vert="horz" wrap="square"/>
                    <a:lstStyle/>
                    <a:p>
                      <a:pPr marL="285750" indent="-285750" rtl="0">
                        <a:buFont typeface="Wingdings" panose="05000000000000000000" pitchFamily="2" charset="2"/>
                        <a:buChar char="§"/>
                      </a:pPr>
                      <a:r>
                        <a:rPr lang="zh-TW" sz="2000" baseline="0">
                          <a:latin typeface="Times New Roman" panose="02020603050405020304" pitchFamily="18" charset="0"/>
                          <a:ea typeface="標楷體" panose="03000509000000000000" pitchFamily="65" charset="-120"/>
                        </a:rPr>
                        <a:t>管理 Web 伺服器和 Web 用戶端互動的方式</a:t>
                      </a:r>
                    </a:p>
                    <a:p>
                      <a:pPr marL="285750" indent="-285750" rtl="0">
                        <a:buFont typeface="Wingdings" panose="05000000000000000000" pitchFamily="2" charset="2"/>
                        <a:buChar char="§"/>
                      </a:pPr>
                      <a:r>
                        <a:rPr lang="zh-TW" sz="2000" baseline="0">
                          <a:latin typeface="Times New Roman" panose="02020603050405020304" pitchFamily="18" charset="0"/>
                          <a:ea typeface="標楷體" panose="03000509000000000000" pitchFamily="65" charset="-120"/>
                        </a:rPr>
                        <a:t>定義內容和格式</a:t>
                      </a:r>
                    </a:p>
                  </a:txBody>
                  <a:tcPr/>
                </a:tc>
                <a:extLst>
                  <a:ext uri="{0D108BD9-81ED-4DB2-BD59-A6C34878D82A}">
                    <a16:rowId xmlns:a16="http://schemas.microsoft.com/office/drawing/2014/main" val="10001"/>
                  </a:ext>
                </a:extLst>
              </a:tr>
              <a:tr h="937259">
                <a:tc>
                  <a:txBody>
                    <a:bodyPr vert="horz" wrap="square"/>
                    <a:lstStyle/>
                    <a:p>
                      <a:pPr rtl="0"/>
                      <a:r>
                        <a:rPr lang="zh-TW" sz="2000" b="1" baseline="0">
                          <a:latin typeface="Times New Roman" panose="02020603050405020304" pitchFamily="18" charset="0"/>
                          <a:ea typeface="標楷體" panose="03000509000000000000" pitchFamily="65" charset="-120"/>
                        </a:rPr>
                        <a:t>傳輸控制協議 (TCP)</a:t>
                      </a:r>
                    </a:p>
                  </a:txBody>
                  <a:tcPr/>
                </a:tc>
                <a:tc>
                  <a:txBody>
                    <a:bodyPr vert="horz" wrap="square"/>
                    <a:lstStyle/>
                    <a:p>
                      <a:pPr marL="285750" indent="-285750" rtl="0">
                        <a:buFont typeface="Wingdings" panose="05000000000000000000" pitchFamily="2" charset="2"/>
                        <a:buChar char="§"/>
                      </a:pPr>
                      <a:r>
                        <a:rPr lang="zh-TW" sz="2000" baseline="0">
                          <a:latin typeface="Times New Roman" panose="02020603050405020304" pitchFamily="18" charset="0"/>
                          <a:ea typeface="標楷體" panose="03000509000000000000" pitchFamily="65" charset="-120"/>
                        </a:rPr>
                        <a:t>管理個別對話</a:t>
                      </a:r>
                    </a:p>
                    <a:p>
                      <a:pPr marL="285750" indent="-285750" rtl="0">
                        <a:buFont typeface="Wingdings" panose="05000000000000000000" pitchFamily="2" charset="2"/>
                        <a:buChar char="§"/>
                      </a:pPr>
                      <a:r>
                        <a:rPr lang="zh-TW" sz="2000" baseline="0">
                          <a:latin typeface="Times New Roman" panose="02020603050405020304" pitchFamily="18" charset="0"/>
                          <a:ea typeface="標楷體" panose="03000509000000000000" pitchFamily="65" charset="-120"/>
                        </a:rPr>
                        <a:t>提供保證的傳遞</a:t>
                      </a:r>
                    </a:p>
                    <a:p>
                      <a:pPr marL="285750" indent="-285750" rtl="0">
                        <a:buFont typeface="Wingdings" panose="05000000000000000000" pitchFamily="2" charset="2"/>
                        <a:buChar char="§"/>
                      </a:pPr>
                      <a:r>
                        <a:rPr lang="zh-TW" sz="2000" baseline="0">
                          <a:latin typeface="Times New Roman" panose="02020603050405020304" pitchFamily="18" charset="0"/>
                          <a:ea typeface="標楷體" panose="03000509000000000000" pitchFamily="65" charset="-120"/>
                        </a:rPr>
                        <a:t>管理流量控制</a:t>
                      </a:r>
                    </a:p>
                  </a:txBody>
                  <a:tcPr/>
                </a:tc>
                <a:extLst>
                  <a:ext uri="{0D108BD9-81ED-4DB2-BD59-A6C34878D82A}">
                    <a16:rowId xmlns:a16="http://schemas.microsoft.com/office/drawing/2014/main" val="10002"/>
                  </a:ext>
                </a:extLst>
              </a:tr>
              <a:tr h="342900">
                <a:tc>
                  <a:txBody>
                    <a:bodyPr vert="horz" wrap="square"/>
                    <a:lstStyle/>
                    <a:p>
                      <a:pPr rtl="0"/>
                      <a:r>
                        <a:rPr lang="zh-TW" sz="2000" b="1" baseline="0">
                          <a:latin typeface="Times New Roman" panose="02020603050405020304" pitchFamily="18" charset="0"/>
                          <a:ea typeface="標楷體" panose="03000509000000000000" pitchFamily="65" charset="-120"/>
                        </a:rPr>
                        <a:t>Internet 協議 (IP)</a:t>
                      </a:r>
                    </a:p>
                  </a:txBody>
                  <a:tcPr/>
                </a:tc>
                <a:tc>
                  <a:txBody>
                    <a:bodyPr vert="horz" wrap="square"/>
                    <a:lstStyle/>
                    <a:p>
                      <a:pPr rtl="0"/>
                      <a:r>
                        <a:rPr lang="zh-TW" sz="2000" baseline="0">
                          <a:latin typeface="Times New Roman" panose="02020603050405020304" pitchFamily="18" charset="0"/>
                          <a:ea typeface="標楷體" panose="03000509000000000000" pitchFamily="65" charset="-120"/>
                        </a:rPr>
                        <a:t>將郵件從發件人全球傳送到接收者</a:t>
                      </a:r>
                    </a:p>
                  </a:txBody>
                  <a:tcPr/>
                </a:tc>
                <a:extLst>
                  <a:ext uri="{0D108BD9-81ED-4DB2-BD59-A6C34878D82A}">
                    <a16:rowId xmlns:a16="http://schemas.microsoft.com/office/drawing/2014/main" val="10003"/>
                  </a:ext>
                </a:extLst>
              </a:tr>
              <a:tr h="596438">
                <a:tc>
                  <a:txBody>
                    <a:bodyPr vert="horz" wrap="square"/>
                    <a:lstStyle/>
                    <a:p>
                      <a:pPr rtl="0"/>
                      <a:r>
                        <a:rPr lang="zh-TW" sz="2000" b="1" baseline="0">
                          <a:latin typeface="Times New Roman" panose="02020603050405020304" pitchFamily="18" charset="0"/>
                          <a:ea typeface="標楷體" panose="03000509000000000000" pitchFamily="65" charset="-120"/>
                        </a:rPr>
                        <a:t>乙太網路</a:t>
                      </a:r>
                    </a:p>
                  </a:txBody>
                  <a:tcPr/>
                </a:tc>
                <a:tc>
                  <a:txBody>
                    <a:bodyPr vert="horz" wrap="square"/>
                    <a:lstStyle/>
                    <a:p>
                      <a:pPr rtl="0"/>
                      <a:r>
                        <a:rPr lang="zh-TW" sz="2000" baseline="0">
                          <a:latin typeface="Times New Roman" panose="02020603050405020304" pitchFamily="18" charset="0"/>
                          <a:ea typeface="標楷體" panose="03000509000000000000" pitchFamily="65" charset="-120"/>
                        </a:rPr>
                        <a:t>將訊息從一個 NIC 傳送至同一個乙太網路區域網路 (LAN) 上的另一個 NIC</a:t>
                      </a:r>
                    </a:p>
                  </a:txBody>
                  <a:tcPr/>
                </a:tc>
                <a:extLst>
                  <a:ext uri="{0D108BD9-81ED-4DB2-BD59-A6C34878D82A}">
                    <a16:rowId xmlns:a16="http://schemas.microsoft.com/office/drawing/2014/main" val="10004"/>
                  </a:ext>
                </a:extLst>
              </a:tr>
            </a:tbl>
          </a:graphicData>
        </a:graphic>
      </p:graphicFrame>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486400" y="857251"/>
            <a:ext cx="3362777" cy="21693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投影片編號版面配置區 2"/>
          <p:cNvSpPr>
            <a:spLocks noGrp="1"/>
          </p:cNvSpPr>
          <p:nvPr>
            <p:ph type="sldNum" sz="quarter" idx="4"/>
          </p:nvPr>
        </p:nvSpPr>
        <p:spPr/>
        <p:txBody>
          <a:bodyPr/>
          <a:lstStyle/>
          <a:p>
            <a:pPr defTabSz="385754">
              <a:defRPr/>
            </a:pPr>
            <a:fld id="{2F5CCB13-0A32-4557-88E9-079F0C330695}" type="slidenum">
              <a:rPr lang="en-US" kern="0" smtClean="0">
                <a:solidFill>
                  <a:srgbClr val="595959"/>
                </a:solidFill>
              </a:rPr>
              <a:pPr defTabSz="385754">
                <a:defRPr/>
              </a:pPr>
              <a:t>94</a:t>
            </a:fld>
            <a:endParaRPr lang="en-US" kern="0">
              <a:solidFill>
                <a:srgbClr val="595959"/>
              </a:solidFill>
            </a:endParaRPr>
          </a:p>
        </p:txBody>
      </p:sp>
    </p:spTree>
    <p:custDataLst>
      <p:tags r:id="rId4"/>
    </p:custDataLst>
    <p:extLst>
      <p:ext uri="{BB962C8B-B14F-4D97-AF65-F5344CB8AC3E}">
        <p14:creationId xmlns:p14="http://schemas.microsoft.com/office/powerpoint/2010/main" val="1320799029"/>
      </p:ext>
    </p:extLst>
  </p:cSld>
  <p:clrMapOvr>
    <a:masterClrMapping/>
  </p:clrMapOvr>
  <p:transition spd="slow">
    <p:wipe/>
  </p:transition>
  <p:timing/>
</p:sld>
</file>

<file path=ppt/slides/slide940.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noAutofit/>
          </a:bodyPr>
          <a:lstStyle/>
          <a:p>
            <a:pPr marL="169859" indent="-169859">
              <a:spcAft>
                <a:spcPts val="600"/>
              </a:spcAft>
              <a:buFont typeface="Wingdings" panose="05000000000000000000" pitchFamily="2" charset="2"/>
            </a:pPr>
            <a:r>
              <a:rPr lang="en-US" altLang="zh-TW" sz="2700"/>
              <a:t>31.3</a:t>
            </a:r>
            <a:r>
              <a:rPr lang="zh-TW" altLang="en-US" sz="2700" smtClean="0"/>
              <a:t>路</a:t>
            </a:r>
            <a:r>
              <a:rPr lang="zh-TW" altLang="en-US" sz="2700"/>
              <a:t>由器基本設定復習</a:t>
            </a:r>
            <a:br>
              <a:rPr lang="en-US" sz="2700"/>
            </a:br>
            <a:r>
              <a:rPr lang="zh-TW" altLang="en-US" sz="2700"/>
              <a:t>設定命令</a:t>
            </a:r>
          </a:p>
        </p:txBody>
      </p:sp>
      <p:sp>
        <p:nvSpPr>
          <p:cNvPr id="6" name="Rectangle 5">
            <a:extLst>
              <a:ext uri="{FF2B5EF4-FFF2-40B4-BE49-F238E27FC236}">
                <a16:creationId xmlns:a16="http://schemas.microsoft.com/office/drawing/2014/main" id="{B4D36BBF-F0C1-A447-8A4F-02794ADC59D1}"/>
              </a:ext>
            </a:extLst>
          </p:cNvPr>
          <p:cNvSpPr/>
          <p:nvPr/>
        </p:nvSpPr>
        <p:spPr>
          <a:xfrm>
            <a:off x="291862" y="1613118"/>
            <a:ext cx="4171766" cy="3631763"/>
          </a:xfrm>
          <a:prstGeom prst="rect">
            <a:avLst/>
          </a:prstGeom>
          <a:ln>
            <a:solidFill>
              <a:srgbClr val="000000"/>
            </a:solidFill>
          </a:ln>
        </p:spPr>
        <p:txBody>
          <a:bodyPr wrap="square">
            <a:spAutoFit/>
          </a:bodyPr>
          <a:lstStyle/>
          <a:p>
            <a:pPr rtl="0"/>
            <a:r>
              <a:rPr lang="en-US" altLang="zh-TW" sz="1000">
                <a:solidFill>
                  <a:srgbClr val="000000"/>
                </a:solidFill>
                <a:latin typeface="Courier New" panose="02070309020205020404" pitchFamily="49" charset="0"/>
              </a:rPr>
              <a:t>Router&gt; </a:t>
            </a:r>
            <a:r>
              <a:rPr lang="en-US" altLang="zh-TW" sz="1000" b="1">
                <a:solidFill>
                  <a:srgbClr val="000000"/>
                </a:solidFill>
                <a:latin typeface="Courier New" panose="02070309020205020404" pitchFamily="49" charset="0"/>
              </a:rPr>
              <a:t>enable</a:t>
            </a:r>
            <a:r>
              <a:rPr lang="zh-TW" altLang="en-US" sz="1000">
                <a:solidFill>
                  <a:srgbClr val="000000"/>
                </a:solidFill>
                <a:latin typeface="Courier New" panose="02070309020205020404" pitchFamily="49" charset="0"/>
              </a:rPr>
              <a:t> </a:t>
            </a:r>
          </a:p>
          <a:p>
            <a:pPr rtl="0"/>
            <a:r>
              <a:rPr lang="en-US" altLang="zh-TW" sz="1000">
                <a:solidFill>
                  <a:srgbClr val="000000"/>
                </a:solidFill>
                <a:latin typeface="Courier New" panose="02070309020205020404" pitchFamily="49" charset="0"/>
              </a:rPr>
              <a:t>Router# </a:t>
            </a:r>
            <a:r>
              <a:rPr lang="en-US" altLang="zh-TW" sz="1000" b="1">
                <a:solidFill>
                  <a:srgbClr val="000000"/>
                </a:solidFill>
                <a:latin typeface="Courier New" panose="02070309020205020404" pitchFamily="49" charset="0"/>
              </a:rPr>
              <a:t>configure terminal</a:t>
            </a:r>
            <a:r>
              <a:rPr lang="zh-TW" altLang="en-US" sz="1000">
                <a:solidFill>
                  <a:srgbClr val="000000"/>
                </a:solidFill>
                <a:latin typeface="Courier New" panose="02070309020205020404" pitchFamily="49" charset="0"/>
              </a:rPr>
              <a:t> </a:t>
            </a:r>
          </a:p>
          <a:p>
            <a:pPr rtl="0"/>
            <a:r>
              <a:rPr lang="en-US" altLang="zh-TW" sz="1000">
                <a:solidFill>
                  <a:srgbClr val="000000"/>
                </a:solidFill>
                <a:latin typeface="Courier New" panose="02070309020205020404" pitchFamily="49" charset="0"/>
              </a:rPr>
              <a:t>Enter configuration commands, one per line. End with CNTL/Z. </a:t>
            </a:r>
          </a:p>
          <a:p>
            <a:pPr rtl="0"/>
            <a:r>
              <a:rPr lang="en-US" altLang="zh-TW" sz="1000">
                <a:solidFill>
                  <a:srgbClr val="000000"/>
                </a:solidFill>
                <a:latin typeface="Courier New" panose="02070309020205020404" pitchFamily="49" charset="0"/>
              </a:rPr>
              <a:t>Router(config)# </a:t>
            </a:r>
            <a:r>
              <a:rPr lang="en-US" altLang="zh-TW" sz="1000" b="1">
                <a:solidFill>
                  <a:srgbClr val="000000"/>
                </a:solidFill>
                <a:latin typeface="Courier New" panose="02070309020205020404" pitchFamily="49" charset="0"/>
              </a:rPr>
              <a:t>hostname R1</a:t>
            </a:r>
            <a:r>
              <a:rPr lang="zh-TW" altLang="en-US" sz="1000">
                <a:solidFill>
                  <a:srgbClr val="000000"/>
                </a:solidFill>
                <a:latin typeface="Courier New" panose="02070309020205020404" pitchFamily="49" charset="0"/>
              </a:rPr>
              <a:t> </a:t>
            </a:r>
          </a:p>
          <a:p>
            <a:pPr rtl="0"/>
            <a:r>
              <a:rPr lang="en-US" altLang="zh-TW" sz="1000">
                <a:solidFill>
                  <a:srgbClr val="000000"/>
                </a:solidFill>
                <a:latin typeface="Courier New" panose="02070309020205020404" pitchFamily="49" charset="0"/>
              </a:rPr>
              <a:t>R1(config)# </a:t>
            </a:r>
            <a:r>
              <a:rPr lang="en-US" altLang="zh-TW" sz="1000" b="1">
                <a:solidFill>
                  <a:srgbClr val="000000"/>
                </a:solidFill>
                <a:latin typeface="Courier New" panose="02070309020205020404" pitchFamily="49" charset="0"/>
              </a:rPr>
              <a:t>enable secret class </a:t>
            </a:r>
          </a:p>
          <a:p>
            <a:pPr rtl="0"/>
            <a:r>
              <a:rPr lang="en-US" altLang="zh-TW" sz="1000">
                <a:solidFill>
                  <a:srgbClr val="000000"/>
                </a:solidFill>
                <a:latin typeface="Courier New" panose="02070309020205020404" pitchFamily="49" charset="0"/>
              </a:rPr>
              <a:t>R1(config)# </a:t>
            </a:r>
            <a:r>
              <a:rPr lang="en-US" altLang="zh-TW" sz="1000" b="1">
                <a:solidFill>
                  <a:srgbClr val="000000"/>
                </a:solidFill>
                <a:latin typeface="Courier New" panose="02070309020205020404" pitchFamily="49" charset="0"/>
              </a:rPr>
              <a:t>line console 0 </a:t>
            </a:r>
          </a:p>
          <a:p>
            <a:pPr rtl="0"/>
            <a:r>
              <a:rPr lang="en-US" altLang="zh-TW" sz="1000">
                <a:solidFill>
                  <a:srgbClr val="000000"/>
                </a:solidFill>
                <a:latin typeface="Courier New" panose="02070309020205020404" pitchFamily="49" charset="0"/>
              </a:rPr>
              <a:t>R1(config-line)# </a:t>
            </a:r>
            <a:r>
              <a:rPr lang="en-US" altLang="zh-TW" sz="1000" b="1">
                <a:solidFill>
                  <a:srgbClr val="000000"/>
                </a:solidFill>
                <a:latin typeface="Courier New" panose="02070309020205020404" pitchFamily="49" charset="0"/>
              </a:rPr>
              <a:t>logging synchronous</a:t>
            </a:r>
            <a:r>
              <a:rPr lang="zh-TW" altLang="en-US" sz="1000">
                <a:solidFill>
                  <a:srgbClr val="000000"/>
                </a:solidFill>
                <a:latin typeface="Courier New" panose="02070309020205020404" pitchFamily="49" charset="0"/>
              </a:rPr>
              <a:t> </a:t>
            </a:r>
          </a:p>
          <a:p>
            <a:pPr rtl="0"/>
            <a:r>
              <a:rPr lang="en-US" altLang="zh-TW" sz="1000">
                <a:solidFill>
                  <a:srgbClr val="000000"/>
                </a:solidFill>
                <a:latin typeface="Courier New" panose="02070309020205020404" pitchFamily="49" charset="0"/>
              </a:rPr>
              <a:t>R1(config-line)# </a:t>
            </a:r>
            <a:r>
              <a:rPr lang="en-US" altLang="zh-TW" sz="1000" b="1">
                <a:solidFill>
                  <a:srgbClr val="000000"/>
                </a:solidFill>
                <a:latin typeface="Courier New" panose="02070309020205020404" pitchFamily="49" charset="0"/>
              </a:rPr>
              <a:t>password cisco</a:t>
            </a:r>
            <a:r>
              <a:rPr lang="zh-TW" altLang="en-US" sz="1000">
                <a:solidFill>
                  <a:srgbClr val="000000"/>
                </a:solidFill>
                <a:latin typeface="Courier New" panose="02070309020205020404" pitchFamily="49" charset="0"/>
              </a:rPr>
              <a:t> </a:t>
            </a:r>
          </a:p>
          <a:p>
            <a:pPr rtl="0"/>
            <a:r>
              <a:rPr lang="en-US" altLang="zh-TW" sz="1000">
                <a:solidFill>
                  <a:srgbClr val="000000"/>
                </a:solidFill>
                <a:latin typeface="Courier New" panose="02070309020205020404" pitchFamily="49" charset="0"/>
              </a:rPr>
              <a:t>R1(config-line)# </a:t>
            </a:r>
            <a:r>
              <a:rPr lang="en-US" altLang="zh-TW" sz="1000" b="1">
                <a:solidFill>
                  <a:srgbClr val="000000"/>
                </a:solidFill>
                <a:latin typeface="Courier New" panose="02070309020205020404" pitchFamily="49" charset="0"/>
              </a:rPr>
              <a:t>login</a:t>
            </a:r>
            <a:r>
              <a:rPr lang="zh-TW" altLang="en-US" sz="1000">
                <a:solidFill>
                  <a:srgbClr val="000000"/>
                </a:solidFill>
                <a:latin typeface="Courier New" panose="02070309020205020404" pitchFamily="49" charset="0"/>
              </a:rPr>
              <a:t> </a:t>
            </a:r>
          </a:p>
          <a:p>
            <a:pPr rtl="0"/>
            <a:r>
              <a:rPr lang="en-US" altLang="zh-TW" sz="1000">
                <a:solidFill>
                  <a:srgbClr val="000000"/>
                </a:solidFill>
                <a:latin typeface="Courier New" panose="02070309020205020404" pitchFamily="49" charset="0"/>
              </a:rPr>
              <a:t>R1(config-line)# </a:t>
            </a:r>
            <a:r>
              <a:rPr lang="en-US" altLang="zh-TW" sz="1000" b="1">
                <a:solidFill>
                  <a:srgbClr val="000000"/>
                </a:solidFill>
                <a:latin typeface="Courier New" panose="02070309020205020404" pitchFamily="49" charset="0"/>
              </a:rPr>
              <a:t>exit</a:t>
            </a:r>
            <a:r>
              <a:rPr lang="zh-TW" altLang="en-US" sz="1000">
                <a:solidFill>
                  <a:srgbClr val="000000"/>
                </a:solidFill>
                <a:latin typeface="Courier New" panose="02070309020205020404" pitchFamily="49" charset="0"/>
              </a:rPr>
              <a:t> </a:t>
            </a:r>
          </a:p>
          <a:p>
            <a:pPr rtl="0"/>
            <a:r>
              <a:rPr lang="en-US" altLang="zh-TW" sz="1000">
                <a:solidFill>
                  <a:srgbClr val="000000"/>
                </a:solidFill>
                <a:latin typeface="Courier New" panose="02070309020205020404" pitchFamily="49" charset="0"/>
              </a:rPr>
              <a:t>R1(config)# </a:t>
            </a:r>
            <a:r>
              <a:rPr lang="en-US" altLang="zh-TW" sz="1000" b="1">
                <a:solidFill>
                  <a:srgbClr val="000000"/>
                </a:solidFill>
                <a:latin typeface="Courier New" panose="02070309020205020404" pitchFamily="49" charset="0"/>
              </a:rPr>
              <a:t>line vty 0 4</a:t>
            </a:r>
            <a:r>
              <a:rPr lang="zh-TW" altLang="en-US" sz="1000">
                <a:solidFill>
                  <a:srgbClr val="000000"/>
                </a:solidFill>
                <a:latin typeface="Courier New" panose="02070309020205020404" pitchFamily="49" charset="0"/>
              </a:rPr>
              <a:t> </a:t>
            </a:r>
          </a:p>
          <a:p>
            <a:pPr rtl="0"/>
            <a:r>
              <a:rPr lang="en-US" altLang="zh-TW" sz="1000">
                <a:solidFill>
                  <a:srgbClr val="000000"/>
                </a:solidFill>
                <a:latin typeface="Courier New" panose="02070309020205020404" pitchFamily="49" charset="0"/>
              </a:rPr>
              <a:t>R1(config-line)# </a:t>
            </a:r>
            <a:r>
              <a:rPr lang="en-US" altLang="zh-TW" sz="1000" b="1">
                <a:solidFill>
                  <a:srgbClr val="000000"/>
                </a:solidFill>
                <a:latin typeface="Courier New" panose="02070309020205020404" pitchFamily="49" charset="0"/>
              </a:rPr>
              <a:t>password cisco</a:t>
            </a:r>
            <a:r>
              <a:rPr lang="zh-TW" altLang="en-US" sz="1000">
                <a:solidFill>
                  <a:srgbClr val="000000"/>
                </a:solidFill>
                <a:latin typeface="Courier New" panose="02070309020205020404" pitchFamily="49" charset="0"/>
              </a:rPr>
              <a:t> </a:t>
            </a:r>
          </a:p>
          <a:p>
            <a:pPr rtl="0"/>
            <a:r>
              <a:rPr lang="en-US" altLang="zh-TW" sz="1000">
                <a:solidFill>
                  <a:srgbClr val="000000"/>
                </a:solidFill>
                <a:latin typeface="Courier New" panose="02070309020205020404" pitchFamily="49" charset="0"/>
              </a:rPr>
              <a:t>R1(config-line)# </a:t>
            </a:r>
            <a:r>
              <a:rPr lang="en-US" altLang="zh-TW" sz="1000" b="1">
                <a:solidFill>
                  <a:srgbClr val="000000"/>
                </a:solidFill>
                <a:latin typeface="Courier New" panose="02070309020205020404" pitchFamily="49" charset="0"/>
              </a:rPr>
              <a:t>login</a:t>
            </a:r>
            <a:r>
              <a:rPr lang="zh-TW" altLang="en-US" sz="1000">
                <a:solidFill>
                  <a:srgbClr val="000000"/>
                </a:solidFill>
                <a:latin typeface="Courier New" panose="02070309020205020404" pitchFamily="49" charset="0"/>
              </a:rPr>
              <a:t> </a:t>
            </a:r>
          </a:p>
          <a:p>
            <a:pPr rtl="0"/>
            <a:r>
              <a:rPr lang="en-US" altLang="zh-TW" sz="1000">
                <a:solidFill>
                  <a:srgbClr val="000000"/>
                </a:solidFill>
                <a:latin typeface="Courier New" panose="02070309020205020404" pitchFamily="49" charset="0"/>
              </a:rPr>
              <a:t>R1(config-line)# </a:t>
            </a:r>
            <a:r>
              <a:rPr lang="en-US" altLang="zh-TW" sz="1000" b="1">
                <a:solidFill>
                  <a:srgbClr val="000000"/>
                </a:solidFill>
                <a:latin typeface="Courier New" panose="02070309020205020404" pitchFamily="49" charset="0"/>
              </a:rPr>
              <a:t>transport input ssh telnet</a:t>
            </a:r>
            <a:r>
              <a:rPr lang="zh-TW" altLang="en-US" sz="1000">
                <a:solidFill>
                  <a:srgbClr val="000000"/>
                </a:solidFill>
                <a:latin typeface="Courier New" panose="02070309020205020404" pitchFamily="49" charset="0"/>
              </a:rPr>
              <a:t> </a:t>
            </a:r>
            <a:r>
              <a:rPr lang="en-US" altLang="zh-TW" sz="1000">
                <a:solidFill>
                  <a:srgbClr val="000000"/>
                </a:solidFill>
                <a:latin typeface="Courier New" panose="02070309020205020404" pitchFamily="49" charset="0"/>
              </a:rPr>
              <a:t>R1(config-line)# </a:t>
            </a:r>
            <a:r>
              <a:rPr lang="en-US" altLang="zh-TW" sz="1000" b="1">
                <a:solidFill>
                  <a:srgbClr val="000000"/>
                </a:solidFill>
                <a:latin typeface="Courier New" panose="02070309020205020404" pitchFamily="49" charset="0"/>
              </a:rPr>
              <a:t>exit</a:t>
            </a:r>
            <a:r>
              <a:rPr lang="zh-TW" altLang="en-US" sz="1000">
                <a:solidFill>
                  <a:srgbClr val="000000"/>
                </a:solidFill>
                <a:latin typeface="Courier New" panose="02070309020205020404" pitchFamily="49" charset="0"/>
              </a:rPr>
              <a:t> </a:t>
            </a:r>
          </a:p>
          <a:p>
            <a:pPr rtl="0"/>
            <a:r>
              <a:rPr lang="en-US" altLang="zh-TW" sz="1000">
                <a:solidFill>
                  <a:srgbClr val="000000"/>
                </a:solidFill>
                <a:latin typeface="Courier New" panose="02070309020205020404" pitchFamily="49" charset="0"/>
              </a:rPr>
              <a:t>R1(config)# </a:t>
            </a:r>
            <a:r>
              <a:rPr lang="en-US" altLang="zh-TW" sz="1000" b="1">
                <a:solidFill>
                  <a:srgbClr val="000000"/>
                </a:solidFill>
                <a:latin typeface="Courier New" panose="02070309020205020404" pitchFamily="49" charset="0"/>
              </a:rPr>
              <a:t>service password-encryption </a:t>
            </a:r>
            <a:r>
              <a:rPr lang="en-US" altLang="zh-TW" sz="1000">
                <a:solidFill>
                  <a:srgbClr val="000000"/>
                </a:solidFill>
                <a:latin typeface="Courier New" panose="02070309020205020404" pitchFamily="49" charset="0"/>
              </a:rPr>
              <a:t>R1(config)# </a:t>
            </a:r>
            <a:r>
              <a:rPr lang="en-US" altLang="zh-TW" sz="1000" b="1">
                <a:solidFill>
                  <a:srgbClr val="000000"/>
                </a:solidFill>
                <a:latin typeface="Courier New" panose="02070309020205020404" pitchFamily="49" charset="0"/>
              </a:rPr>
              <a:t>banner motd #</a:t>
            </a:r>
            <a:r>
              <a:rPr lang="zh-TW" altLang="en-US" sz="1000">
                <a:solidFill>
                  <a:srgbClr val="000000"/>
                </a:solidFill>
                <a:latin typeface="Courier New" panose="02070309020205020404" pitchFamily="49" charset="0"/>
              </a:rPr>
              <a:t> </a:t>
            </a:r>
          </a:p>
          <a:p>
            <a:pPr rtl="0"/>
            <a:r>
              <a:rPr lang="en-US" altLang="zh-TW" sz="1000">
                <a:solidFill>
                  <a:srgbClr val="000000"/>
                </a:solidFill>
                <a:latin typeface="Courier New" panose="02070309020205020404" pitchFamily="49" charset="0"/>
              </a:rPr>
              <a:t>Enter TEXT message. End with a new line and the # </a:t>
            </a:r>
            <a:r>
              <a:rPr lang="zh-TW" altLang="en-US" sz="1000" b="1">
                <a:solidFill>
                  <a:srgbClr val="000000"/>
                </a:solidFill>
                <a:latin typeface="Courier New" panose="02070309020205020404" pitchFamily="49" charset="0"/>
              </a:rPr>
              <a:t>*********************************************** </a:t>
            </a:r>
            <a:r>
              <a:rPr lang="en-US" altLang="zh-TW" sz="1000" b="1">
                <a:solidFill>
                  <a:srgbClr val="000000"/>
                </a:solidFill>
                <a:latin typeface="Courier New" panose="02070309020205020404" pitchFamily="49" charset="0"/>
              </a:rPr>
              <a:t>WARNING: Unauthorized access is prohibited! *********************************************** </a:t>
            </a:r>
          </a:p>
          <a:p>
            <a:pPr rtl="0"/>
            <a:r>
              <a:rPr lang="en-US" altLang="zh-TW" sz="1000" b="1">
                <a:solidFill>
                  <a:srgbClr val="000000"/>
                </a:solidFill>
                <a:latin typeface="Courier New" panose="02070309020205020404" pitchFamily="49" charset="0"/>
              </a:rPr>
              <a:t>#</a:t>
            </a:r>
          </a:p>
        </p:txBody>
      </p:sp>
      <p:sp>
        <p:nvSpPr>
          <p:cNvPr id="8" name="Rectangle 7">
            <a:extLst>
              <a:ext uri="{FF2B5EF4-FFF2-40B4-BE49-F238E27FC236}">
                <a16:creationId xmlns:a16="http://schemas.microsoft.com/office/drawing/2014/main" id="{0094446E-5B6C-A948-A0E7-403A2EAB4F72}"/>
              </a:ext>
            </a:extLst>
          </p:cNvPr>
          <p:cNvSpPr/>
          <p:nvPr/>
        </p:nvSpPr>
        <p:spPr>
          <a:xfrm>
            <a:off x="4463628" y="1440230"/>
            <a:ext cx="4599116" cy="4247317"/>
          </a:xfrm>
          <a:prstGeom prst="rect">
            <a:avLst/>
          </a:prstGeom>
          <a:ln>
            <a:solidFill>
              <a:srgbClr val="000000"/>
            </a:solidFill>
          </a:ln>
        </p:spPr>
        <p:txBody>
          <a:bodyPr wrap="square">
            <a:spAutoFit/>
          </a:bodyPr>
          <a:lstStyle/>
          <a:p>
            <a:pPr rtl="0"/>
            <a:r>
              <a:rPr lang="en-US" altLang="zh-TW" sz="1000">
                <a:solidFill>
                  <a:srgbClr val="000000"/>
                </a:solidFill>
                <a:latin typeface="Courier New" panose="02070309020205020404" pitchFamily="49" charset="0"/>
              </a:rPr>
              <a:t>R1(config)# </a:t>
            </a:r>
            <a:r>
              <a:rPr lang="en-US" altLang="zh-TW" sz="1000" b="1">
                <a:solidFill>
                  <a:srgbClr val="000000"/>
                </a:solidFill>
                <a:latin typeface="Courier New" panose="02070309020205020404" pitchFamily="49" charset="0"/>
              </a:rPr>
              <a:t>ipv6 unicast-routing</a:t>
            </a:r>
            <a:r>
              <a:rPr lang="zh-TW" altLang="en-US" sz="1000">
                <a:solidFill>
                  <a:srgbClr val="000000"/>
                </a:solidFill>
                <a:latin typeface="Courier New" panose="02070309020205020404" pitchFamily="49" charset="0"/>
              </a:rPr>
              <a:t> </a:t>
            </a:r>
          </a:p>
          <a:p>
            <a:pPr rtl="0"/>
            <a:r>
              <a:rPr lang="en-US" altLang="zh-TW" sz="1000">
                <a:solidFill>
                  <a:srgbClr val="000000"/>
                </a:solidFill>
                <a:latin typeface="Courier New" panose="02070309020205020404" pitchFamily="49" charset="0"/>
              </a:rPr>
              <a:t>R1(config)# </a:t>
            </a:r>
            <a:r>
              <a:rPr lang="en-US" altLang="zh-TW" sz="1000" b="1">
                <a:solidFill>
                  <a:srgbClr val="000000"/>
                </a:solidFill>
                <a:latin typeface="Courier New" panose="02070309020205020404" pitchFamily="49" charset="0"/>
              </a:rPr>
              <a:t>interface gigabitethernet 0/0/0 </a:t>
            </a:r>
            <a:r>
              <a:rPr lang="zh-TW" altLang="en-US" sz="1000">
                <a:solidFill>
                  <a:srgbClr val="000000"/>
                </a:solidFill>
                <a:latin typeface="Courier New" panose="02070309020205020404" pitchFamily="49" charset="0"/>
              </a:rPr>
              <a:t> </a:t>
            </a:r>
          </a:p>
          <a:p>
            <a:pPr rtl="0"/>
            <a:r>
              <a:rPr lang="en-US" altLang="zh-TW" sz="1000">
                <a:solidFill>
                  <a:srgbClr val="000000"/>
                </a:solidFill>
                <a:latin typeface="Courier New" panose="02070309020205020404" pitchFamily="49" charset="0"/>
              </a:rPr>
              <a:t>R1(config-if)#</a:t>
            </a:r>
            <a:r>
              <a:rPr lang="en-US" altLang="zh-TW" sz="1000" b="1">
                <a:solidFill>
                  <a:srgbClr val="000000"/>
                </a:solidFill>
                <a:latin typeface="Courier New" panose="02070309020205020404" pitchFamily="49" charset="0"/>
              </a:rPr>
              <a:t>description Link to LAN</a:t>
            </a:r>
            <a:r>
              <a:rPr lang="zh-TW" altLang="en-US" sz="1000">
                <a:solidFill>
                  <a:srgbClr val="000000"/>
                </a:solidFill>
                <a:latin typeface="Courier New" panose="02070309020205020404" pitchFamily="49" charset="0"/>
              </a:rPr>
              <a:t> </a:t>
            </a:r>
          </a:p>
          <a:p>
            <a:pPr rtl="0"/>
            <a:r>
              <a:rPr lang="en-US" altLang="zh-TW" sz="1000">
                <a:solidFill>
                  <a:srgbClr val="000000"/>
                </a:solidFill>
                <a:latin typeface="Courier New" panose="02070309020205020404" pitchFamily="49" charset="0"/>
              </a:rPr>
              <a:t>R1(config-if)# </a:t>
            </a:r>
            <a:r>
              <a:rPr lang="en-US" altLang="zh-TW" sz="1000" b="1">
                <a:solidFill>
                  <a:srgbClr val="000000"/>
                </a:solidFill>
                <a:latin typeface="Courier New" panose="02070309020205020404" pitchFamily="49" charset="0"/>
              </a:rPr>
              <a:t>ip address 10.0.1.1 255.255.255.0 </a:t>
            </a:r>
          </a:p>
          <a:p>
            <a:pPr rtl="0"/>
            <a:r>
              <a:rPr lang="en-US" altLang="zh-TW" sz="1000">
                <a:solidFill>
                  <a:srgbClr val="000000"/>
                </a:solidFill>
                <a:latin typeface="Courier New" panose="02070309020205020404" pitchFamily="49" charset="0"/>
              </a:rPr>
              <a:t>R1(config-if)# </a:t>
            </a:r>
            <a:r>
              <a:rPr lang="en-US" altLang="zh-TW" sz="1000" b="1">
                <a:solidFill>
                  <a:srgbClr val="000000"/>
                </a:solidFill>
                <a:latin typeface="Courier New" panose="02070309020205020404" pitchFamily="49" charset="0"/>
              </a:rPr>
              <a:t>ipv6 address 2001:db8:acad:1::1/64</a:t>
            </a:r>
            <a:r>
              <a:rPr lang="zh-TW" altLang="en-US" sz="1000">
                <a:solidFill>
                  <a:srgbClr val="000000"/>
                </a:solidFill>
                <a:latin typeface="Courier New" panose="02070309020205020404" pitchFamily="49" charset="0"/>
              </a:rPr>
              <a:t> </a:t>
            </a:r>
          </a:p>
          <a:p>
            <a:pPr rtl="0"/>
            <a:r>
              <a:rPr lang="en-US" altLang="zh-TW" sz="1000">
                <a:solidFill>
                  <a:srgbClr val="000000"/>
                </a:solidFill>
                <a:latin typeface="Courier New" panose="02070309020205020404" pitchFamily="49" charset="0"/>
              </a:rPr>
              <a:t>R1(config-if)# </a:t>
            </a:r>
            <a:r>
              <a:rPr lang="en-US" altLang="zh-TW" sz="1000" b="1">
                <a:solidFill>
                  <a:srgbClr val="000000"/>
                </a:solidFill>
                <a:latin typeface="Courier New" panose="02070309020205020404" pitchFamily="49" charset="0"/>
              </a:rPr>
              <a:t>ipv6 address fe80::1:a link-local</a:t>
            </a:r>
            <a:r>
              <a:rPr lang="zh-TW" altLang="en-US" sz="1000">
                <a:solidFill>
                  <a:srgbClr val="000000"/>
                </a:solidFill>
                <a:latin typeface="Courier New" panose="02070309020205020404" pitchFamily="49" charset="0"/>
              </a:rPr>
              <a:t> </a:t>
            </a:r>
            <a:r>
              <a:rPr lang="en-US" altLang="zh-TW" sz="1000">
                <a:solidFill>
                  <a:srgbClr val="000000"/>
                </a:solidFill>
                <a:latin typeface="Courier New" panose="02070309020205020404" pitchFamily="49" charset="0"/>
              </a:rPr>
              <a:t>R1(config-if)# </a:t>
            </a:r>
            <a:r>
              <a:rPr lang="en-US" altLang="zh-TW" sz="1000" b="1">
                <a:solidFill>
                  <a:srgbClr val="000000"/>
                </a:solidFill>
                <a:latin typeface="Courier New" panose="02070309020205020404" pitchFamily="49" charset="0"/>
              </a:rPr>
              <a:t>no shutdown</a:t>
            </a:r>
            <a:r>
              <a:rPr lang="zh-TW" altLang="en-US" sz="1000">
                <a:solidFill>
                  <a:srgbClr val="000000"/>
                </a:solidFill>
                <a:latin typeface="Courier New" panose="02070309020205020404" pitchFamily="49" charset="0"/>
              </a:rPr>
              <a:t> </a:t>
            </a:r>
          </a:p>
          <a:p>
            <a:pPr rtl="0"/>
            <a:r>
              <a:rPr lang="en-US" altLang="zh-TW" sz="1000">
                <a:solidFill>
                  <a:srgbClr val="000000"/>
                </a:solidFill>
                <a:latin typeface="Courier New" panose="02070309020205020404" pitchFamily="49" charset="0"/>
              </a:rPr>
              <a:t>R1(config-if)# </a:t>
            </a:r>
            <a:r>
              <a:rPr lang="en-US" altLang="zh-TW" sz="1000" b="1">
                <a:solidFill>
                  <a:srgbClr val="000000"/>
                </a:solidFill>
                <a:latin typeface="Courier New" panose="02070309020205020404" pitchFamily="49" charset="0"/>
              </a:rPr>
              <a:t>exit</a:t>
            </a:r>
            <a:r>
              <a:rPr lang="zh-TW" altLang="en-US" sz="1000">
                <a:solidFill>
                  <a:srgbClr val="000000"/>
                </a:solidFill>
                <a:latin typeface="Courier New" panose="02070309020205020404" pitchFamily="49" charset="0"/>
              </a:rPr>
              <a:t> </a:t>
            </a:r>
          </a:p>
          <a:p>
            <a:pPr rtl="0"/>
            <a:r>
              <a:rPr lang="en-US" altLang="zh-TW" sz="1000">
                <a:solidFill>
                  <a:srgbClr val="000000"/>
                </a:solidFill>
                <a:latin typeface="Courier New" panose="02070309020205020404" pitchFamily="49" charset="0"/>
              </a:rPr>
              <a:t>R1(config)# </a:t>
            </a:r>
            <a:r>
              <a:rPr lang="en-US" altLang="zh-TW" sz="1000" b="1">
                <a:solidFill>
                  <a:srgbClr val="000000"/>
                </a:solidFill>
                <a:latin typeface="Courier New" panose="02070309020205020404" pitchFamily="49" charset="0"/>
              </a:rPr>
              <a:t>interface gigabitethernet 0/0/1</a:t>
            </a:r>
            <a:r>
              <a:rPr lang="zh-TW" altLang="en-US" sz="1000">
                <a:solidFill>
                  <a:srgbClr val="000000"/>
                </a:solidFill>
                <a:latin typeface="Courier New" panose="02070309020205020404" pitchFamily="49" charset="0"/>
              </a:rPr>
              <a:t> </a:t>
            </a:r>
          </a:p>
          <a:p>
            <a:pPr rtl="0"/>
            <a:r>
              <a:rPr lang="en-US" altLang="zh-TW" sz="1000">
                <a:solidFill>
                  <a:srgbClr val="000000"/>
                </a:solidFill>
                <a:latin typeface="Courier New" panose="02070309020205020404" pitchFamily="49" charset="0"/>
              </a:rPr>
              <a:t>R1(config-if)#</a:t>
            </a:r>
            <a:r>
              <a:rPr lang="en-US" altLang="zh-TW" sz="1000" b="1">
                <a:solidFill>
                  <a:srgbClr val="000000"/>
                </a:solidFill>
                <a:latin typeface="Courier New" panose="02070309020205020404" pitchFamily="49" charset="0"/>
              </a:rPr>
              <a:t>description Link to LAN 2</a:t>
            </a:r>
            <a:r>
              <a:rPr lang="zh-TW" altLang="en-US" sz="1000">
                <a:solidFill>
                  <a:srgbClr val="000000"/>
                </a:solidFill>
                <a:latin typeface="Courier New" panose="02070309020205020404" pitchFamily="49" charset="0"/>
              </a:rPr>
              <a:t> </a:t>
            </a:r>
          </a:p>
          <a:p>
            <a:pPr rtl="0"/>
            <a:r>
              <a:rPr lang="en-US" altLang="zh-TW" sz="1000">
                <a:solidFill>
                  <a:srgbClr val="000000"/>
                </a:solidFill>
                <a:latin typeface="Courier New" panose="02070309020205020404" pitchFamily="49" charset="0"/>
              </a:rPr>
              <a:t>R1(config-if)# </a:t>
            </a:r>
            <a:r>
              <a:rPr lang="en-US" altLang="zh-TW" sz="1000" b="1">
                <a:solidFill>
                  <a:srgbClr val="000000"/>
                </a:solidFill>
                <a:latin typeface="Courier New" panose="02070309020205020404" pitchFamily="49" charset="0"/>
              </a:rPr>
              <a:t>ip address 10.0.2.1 255.255.255.0 </a:t>
            </a:r>
            <a:r>
              <a:rPr lang="en-US" altLang="zh-TW" sz="1000">
                <a:solidFill>
                  <a:srgbClr val="000000"/>
                </a:solidFill>
                <a:latin typeface="Courier New" panose="02070309020205020404" pitchFamily="49" charset="0"/>
              </a:rPr>
              <a:t>R1(config-if)# </a:t>
            </a:r>
            <a:r>
              <a:rPr lang="en-US" altLang="zh-TW" sz="1000" b="1">
                <a:solidFill>
                  <a:srgbClr val="000000"/>
                </a:solidFill>
                <a:latin typeface="Courier New" panose="02070309020205020404" pitchFamily="49" charset="0"/>
              </a:rPr>
              <a:t>ipv6 address 2001:db8:acad:2::1/64</a:t>
            </a:r>
            <a:r>
              <a:rPr lang="zh-TW" altLang="en-US" sz="1000">
                <a:solidFill>
                  <a:srgbClr val="000000"/>
                </a:solidFill>
                <a:latin typeface="Courier New" panose="02070309020205020404" pitchFamily="49" charset="0"/>
              </a:rPr>
              <a:t> </a:t>
            </a:r>
            <a:r>
              <a:rPr lang="en-US" altLang="zh-TW" sz="1000">
                <a:solidFill>
                  <a:srgbClr val="000000"/>
                </a:solidFill>
                <a:latin typeface="Courier New" panose="02070309020205020404" pitchFamily="49" charset="0"/>
              </a:rPr>
              <a:t>R1(config-if)# </a:t>
            </a:r>
            <a:r>
              <a:rPr lang="en-US" altLang="zh-TW" sz="1000" b="1">
                <a:solidFill>
                  <a:srgbClr val="000000"/>
                </a:solidFill>
                <a:latin typeface="Courier New" panose="02070309020205020404" pitchFamily="49" charset="0"/>
              </a:rPr>
              <a:t>ipv6 address fe80::1:b link-local</a:t>
            </a:r>
            <a:r>
              <a:rPr lang="zh-TW" altLang="en-US" sz="1000">
                <a:solidFill>
                  <a:srgbClr val="000000"/>
                </a:solidFill>
                <a:latin typeface="Courier New" panose="02070309020205020404" pitchFamily="49" charset="0"/>
              </a:rPr>
              <a:t> </a:t>
            </a:r>
            <a:r>
              <a:rPr lang="en-US" altLang="zh-TW" sz="1000">
                <a:solidFill>
                  <a:srgbClr val="000000"/>
                </a:solidFill>
                <a:latin typeface="Courier New" panose="02070309020205020404" pitchFamily="49" charset="0"/>
              </a:rPr>
              <a:t>R1(config-if)# </a:t>
            </a:r>
            <a:r>
              <a:rPr lang="en-US" altLang="zh-TW" sz="1000" b="1">
                <a:solidFill>
                  <a:srgbClr val="000000"/>
                </a:solidFill>
                <a:latin typeface="Courier New" panose="02070309020205020404" pitchFamily="49" charset="0"/>
              </a:rPr>
              <a:t>no shutdown</a:t>
            </a:r>
            <a:r>
              <a:rPr lang="zh-TW" altLang="en-US" sz="1000">
                <a:solidFill>
                  <a:srgbClr val="000000"/>
                </a:solidFill>
                <a:latin typeface="Courier New" panose="02070309020205020404" pitchFamily="49" charset="0"/>
              </a:rPr>
              <a:t> </a:t>
            </a:r>
          </a:p>
          <a:p>
            <a:pPr rtl="0"/>
            <a:r>
              <a:rPr lang="en-US" altLang="zh-TW" sz="1000">
                <a:solidFill>
                  <a:srgbClr val="000000"/>
                </a:solidFill>
                <a:latin typeface="Courier New" panose="02070309020205020404" pitchFamily="49" charset="0"/>
              </a:rPr>
              <a:t>R1(config-if)# </a:t>
            </a:r>
            <a:r>
              <a:rPr lang="en-US" altLang="zh-TW" sz="1000" b="1">
                <a:solidFill>
                  <a:srgbClr val="000000"/>
                </a:solidFill>
                <a:latin typeface="Courier New" panose="02070309020205020404" pitchFamily="49" charset="0"/>
              </a:rPr>
              <a:t>exit</a:t>
            </a:r>
            <a:r>
              <a:rPr lang="zh-TW" altLang="en-US" sz="1000">
                <a:solidFill>
                  <a:srgbClr val="000000"/>
                </a:solidFill>
                <a:latin typeface="Courier New" panose="02070309020205020404" pitchFamily="49" charset="0"/>
              </a:rPr>
              <a:t> </a:t>
            </a:r>
          </a:p>
          <a:p>
            <a:pPr rtl="0"/>
            <a:r>
              <a:rPr lang="en-US" altLang="zh-TW" sz="1000">
                <a:solidFill>
                  <a:srgbClr val="000000"/>
                </a:solidFill>
                <a:latin typeface="Courier New" panose="02070309020205020404" pitchFamily="49" charset="0"/>
              </a:rPr>
              <a:t>R1(config)# </a:t>
            </a:r>
            <a:r>
              <a:rPr lang="en-US" altLang="zh-TW" sz="1000" b="1">
                <a:solidFill>
                  <a:srgbClr val="000000"/>
                </a:solidFill>
                <a:latin typeface="Courier New" panose="02070309020205020404" pitchFamily="49" charset="0"/>
              </a:rPr>
              <a:t>interface serial 0/1/1</a:t>
            </a:r>
            <a:r>
              <a:rPr lang="zh-TW" altLang="en-US" sz="1000">
                <a:solidFill>
                  <a:srgbClr val="000000"/>
                </a:solidFill>
                <a:latin typeface="Courier New" panose="02070309020205020404" pitchFamily="49" charset="0"/>
              </a:rPr>
              <a:t> </a:t>
            </a:r>
          </a:p>
          <a:p>
            <a:pPr rtl="0"/>
            <a:r>
              <a:rPr lang="en-US" altLang="zh-TW" sz="1000">
                <a:solidFill>
                  <a:srgbClr val="000000"/>
                </a:solidFill>
                <a:latin typeface="Courier New" panose="02070309020205020404" pitchFamily="49" charset="0"/>
              </a:rPr>
              <a:t>R1(config-if)# </a:t>
            </a:r>
            <a:r>
              <a:rPr lang="en-US" altLang="zh-TW" sz="1000" b="1">
                <a:solidFill>
                  <a:srgbClr val="000000"/>
                </a:solidFill>
                <a:latin typeface="Courier New" panose="02070309020205020404" pitchFamily="49" charset="0"/>
              </a:rPr>
              <a:t>description Link to R2</a:t>
            </a:r>
            <a:r>
              <a:rPr lang="zh-TW" altLang="en-US" sz="1000">
                <a:solidFill>
                  <a:srgbClr val="000000"/>
                </a:solidFill>
                <a:latin typeface="Courier New" panose="02070309020205020404" pitchFamily="49" charset="0"/>
              </a:rPr>
              <a:t> </a:t>
            </a:r>
          </a:p>
          <a:p>
            <a:pPr rtl="0"/>
            <a:r>
              <a:rPr lang="en-US" altLang="zh-TW" sz="1000">
                <a:solidFill>
                  <a:srgbClr val="000000"/>
                </a:solidFill>
                <a:latin typeface="Courier New" panose="02070309020205020404" pitchFamily="49" charset="0"/>
              </a:rPr>
              <a:t>R1(config-if)# </a:t>
            </a:r>
            <a:r>
              <a:rPr lang="en-US" altLang="zh-TW" sz="1000" b="1">
                <a:solidFill>
                  <a:srgbClr val="000000"/>
                </a:solidFill>
                <a:latin typeface="Courier New" panose="02070309020205020404" pitchFamily="49" charset="0"/>
              </a:rPr>
              <a:t>ip address 10.0.3.1 255.255.255.0</a:t>
            </a:r>
            <a:r>
              <a:rPr lang="zh-TW" altLang="en-US" sz="1000">
                <a:solidFill>
                  <a:srgbClr val="000000"/>
                </a:solidFill>
                <a:latin typeface="Courier New" panose="02070309020205020404" pitchFamily="49" charset="0"/>
              </a:rPr>
              <a:t> </a:t>
            </a:r>
            <a:r>
              <a:rPr lang="en-US" altLang="zh-TW" sz="1000">
                <a:solidFill>
                  <a:srgbClr val="000000"/>
                </a:solidFill>
                <a:latin typeface="Courier New" panose="02070309020205020404" pitchFamily="49" charset="0"/>
              </a:rPr>
              <a:t>R1(config-if)# </a:t>
            </a:r>
            <a:r>
              <a:rPr lang="en-US" altLang="zh-TW" sz="1000" b="1">
                <a:solidFill>
                  <a:srgbClr val="000000"/>
                </a:solidFill>
                <a:latin typeface="Courier New" panose="02070309020205020404" pitchFamily="49" charset="0"/>
              </a:rPr>
              <a:t>ipv6 address 2001:db8:acad:3::1/64</a:t>
            </a:r>
            <a:r>
              <a:rPr lang="zh-TW" altLang="en-US" sz="1000">
                <a:solidFill>
                  <a:srgbClr val="000000"/>
                </a:solidFill>
                <a:latin typeface="Courier New" panose="02070309020205020404" pitchFamily="49" charset="0"/>
              </a:rPr>
              <a:t> </a:t>
            </a:r>
            <a:r>
              <a:rPr lang="en-US" altLang="zh-TW" sz="1000">
                <a:solidFill>
                  <a:srgbClr val="000000"/>
                </a:solidFill>
                <a:latin typeface="Courier New" panose="02070309020205020404" pitchFamily="49" charset="0"/>
              </a:rPr>
              <a:t>R1(config-if)# </a:t>
            </a:r>
            <a:r>
              <a:rPr lang="en-US" altLang="zh-TW" sz="1000" b="1">
                <a:solidFill>
                  <a:srgbClr val="000000"/>
                </a:solidFill>
                <a:latin typeface="Courier New" panose="02070309020205020404" pitchFamily="49" charset="0"/>
              </a:rPr>
              <a:t>ipv6 address fe80::1:c link-local</a:t>
            </a:r>
            <a:r>
              <a:rPr lang="zh-TW" altLang="en-US" sz="1000">
                <a:solidFill>
                  <a:srgbClr val="000000"/>
                </a:solidFill>
                <a:latin typeface="Courier New" panose="02070309020205020404" pitchFamily="49" charset="0"/>
              </a:rPr>
              <a:t> </a:t>
            </a:r>
            <a:r>
              <a:rPr lang="en-US" altLang="zh-TW" sz="1000">
                <a:solidFill>
                  <a:srgbClr val="000000"/>
                </a:solidFill>
                <a:latin typeface="Courier New" panose="02070309020205020404" pitchFamily="49" charset="0"/>
              </a:rPr>
              <a:t>R1(config-if)# </a:t>
            </a:r>
            <a:r>
              <a:rPr lang="en-US" altLang="zh-TW" sz="1000" b="1">
                <a:solidFill>
                  <a:srgbClr val="000000"/>
                </a:solidFill>
                <a:latin typeface="Courier New" panose="02070309020205020404" pitchFamily="49" charset="0"/>
              </a:rPr>
              <a:t>no shutdown</a:t>
            </a:r>
            <a:r>
              <a:rPr lang="zh-TW" altLang="en-US" sz="1000">
                <a:solidFill>
                  <a:srgbClr val="000000"/>
                </a:solidFill>
                <a:latin typeface="Courier New" panose="02070309020205020404" pitchFamily="49" charset="0"/>
              </a:rPr>
              <a:t> </a:t>
            </a:r>
          </a:p>
          <a:p>
            <a:pPr rtl="0"/>
            <a:r>
              <a:rPr lang="en-US" altLang="zh-TW" sz="1000">
                <a:solidFill>
                  <a:srgbClr val="000000"/>
                </a:solidFill>
                <a:latin typeface="Courier New" panose="02070309020205020404" pitchFamily="49" charset="0"/>
              </a:rPr>
              <a:t>R1(config-if)# </a:t>
            </a:r>
            <a:r>
              <a:rPr lang="en-US" altLang="zh-TW" sz="1000" b="1">
                <a:solidFill>
                  <a:srgbClr val="000000"/>
                </a:solidFill>
                <a:latin typeface="Courier New" panose="02070309020205020404" pitchFamily="49" charset="0"/>
              </a:rPr>
              <a:t>exit</a:t>
            </a:r>
            <a:r>
              <a:rPr lang="zh-TW" altLang="en-US" sz="1000">
                <a:solidFill>
                  <a:srgbClr val="000000"/>
                </a:solidFill>
                <a:latin typeface="Courier New" panose="02070309020205020404" pitchFamily="49" charset="0"/>
              </a:rPr>
              <a:t> </a:t>
            </a:r>
          </a:p>
          <a:p>
            <a:pPr rtl="0"/>
            <a:r>
              <a:rPr lang="en-US" altLang="zh-TW" sz="1000">
                <a:solidFill>
                  <a:srgbClr val="000000"/>
                </a:solidFill>
                <a:latin typeface="Courier New" panose="02070309020205020404" pitchFamily="49" charset="0"/>
              </a:rPr>
              <a:t>R1# </a:t>
            </a:r>
            <a:r>
              <a:rPr lang="en-US" altLang="zh-TW" sz="1000" b="1">
                <a:solidFill>
                  <a:srgbClr val="000000"/>
                </a:solidFill>
                <a:latin typeface="Courier New" panose="02070309020205020404" pitchFamily="49" charset="0"/>
              </a:rPr>
              <a:t>copy running-config startup-config</a:t>
            </a:r>
            <a:r>
              <a:rPr lang="zh-TW" altLang="en-US" sz="1000">
                <a:solidFill>
                  <a:srgbClr val="000000"/>
                </a:solidFill>
                <a:latin typeface="Courier New" panose="02070309020205020404" pitchFamily="49" charset="0"/>
              </a:rPr>
              <a:t> </a:t>
            </a:r>
          </a:p>
          <a:p>
            <a:pPr rtl="0"/>
            <a:r>
              <a:rPr lang="en-US" altLang="zh-TW" sz="1000">
                <a:solidFill>
                  <a:srgbClr val="000000"/>
                </a:solidFill>
                <a:latin typeface="Courier New" panose="02070309020205020404" pitchFamily="49" charset="0"/>
              </a:rPr>
              <a:t>Destination filename [startup-config]? </a:t>
            </a:r>
          </a:p>
          <a:p>
            <a:pPr rtl="0"/>
            <a:r>
              <a:rPr lang="en-US" altLang="zh-TW" sz="1000">
                <a:solidFill>
                  <a:srgbClr val="000000"/>
                </a:solidFill>
                <a:latin typeface="Courier New" panose="02070309020205020404" pitchFamily="49" charset="0"/>
              </a:rPr>
              <a:t>Building configuration... </a:t>
            </a:r>
          </a:p>
          <a:p>
            <a:pPr rtl="0"/>
            <a:r>
              <a:rPr lang="en-US" altLang="zh-TW" sz="1000">
                <a:solidFill>
                  <a:srgbClr val="000000"/>
                </a:solidFill>
                <a:latin typeface="Courier New" panose="02070309020205020404" pitchFamily="49" charset="0"/>
              </a:rPr>
              <a:t>[OK] </a:t>
            </a:r>
          </a:p>
          <a:p>
            <a:pPr rtl="0"/>
            <a:r>
              <a:rPr lang="en-US" altLang="zh-TW" sz="1000">
                <a:solidFill>
                  <a:srgbClr val="000000"/>
                </a:solidFill>
                <a:latin typeface="Courier New" panose="02070309020205020404" pitchFamily="49" charset="0"/>
              </a:rPr>
              <a:t>R1#</a:t>
            </a:r>
          </a:p>
        </p:txBody>
      </p:sp>
      <p:sp>
        <p:nvSpPr>
          <p:cNvPr id="2" name="投影片編號版面配置區 1"/>
          <p:cNvSpPr>
            <a:spLocks noGrp="1"/>
          </p:cNvSpPr>
          <p:nvPr>
            <p:ph type="sldNum" sz="quarter" idx="12"/>
          </p:nvPr>
        </p:nvSpPr>
        <p:spPr/>
        <p:txBody>
          <a:bodyPr/>
          <a:lstStyle/>
          <a:p>
            <a:fld id="{4FAB73BC-B049-4115-A692-8D63A059BFB8}" type="slidenum">
              <a:rPr lang="en-US" smtClean="0"/>
              <a:t>940</a:t>
            </a:fld>
            <a:endParaRPr lang="en-US"/>
          </a:p>
        </p:txBody>
      </p:sp>
    </p:spTree>
    <p:extLst>
      <p:ext uri="{BB962C8B-B14F-4D97-AF65-F5344CB8AC3E}">
        <p14:creationId xmlns:p14="http://schemas.microsoft.com/office/powerpoint/2010/main" val="211111935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941.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noAutofit/>
          </a:bodyPr>
          <a:lstStyle/>
          <a:p>
            <a:pPr marL="169859" indent="-169859">
              <a:spcAft>
                <a:spcPts val="600"/>
              </a:spcAft>
              <a:buFont typeface="Wingdings" panose="05000000000000000000" pitchFamily="2" charset="2"/>
            </a:pPr>
            <a:r>
              <a:rPr lang="en-US" altLang="zh-TW" sz="2700"/>
              <a:t>31.3</a:t>
            </a:r>
            <a:r>
              <a:rPr lang="zh-TW" altLang="en-US" sz="2700" smtClean="0"/>
              <a:t>路</a:t>
            </a:r>
            <a:r>
              <a:rPr lang="zh-TW" altLang="en-US" sz="2700"/>
              <a:t>由器基本設定復習</a:t>
            </a:r>
            <a:br>
              <a:rPr lang="en-US" sz="2700"/>
            </a:br>
            <a:r>
              <a:rPr lang="zh-TW" altLang="en-US" sz="2700"/>
              <a:t>驗證指令</a:t>
            </a:r>
          </a:p>
        </p:txBody>
      </p:sp>
      <p:sp>
        <p:nvSpPr>
          <p:cNvPr id="5" name="Content Placeholder 4">
            <a:extLst>
              <a:ext uri="{FF2B5EF4-FFF2-40B4-BE49-F238E27FC236}">
                <a16:creationId xmlns:a16="http://schemas.microsoft.com/office/drawing/2014/main" id="{06959EED-A8CB-4746-B05E-05B1EE9818D2}"/>
              </a:ext>
            </a:extLst>
          </p:cNvPr>
          <p:cNvSpPr>
            <a:spLocks noGrp="1"/>
          </p:cNvSpPr>
          <p:nvPr>
            <p:ph idx="1"/>
          </p:nvPr>
        </p:nvSpPr>
        <p:spPr>
          <a:xfrm>
            <a:off x="474662" y="1589087"/>
            <a:ext cx="8280057" cy="3689897"/>
          </a:xfrm>
        </p:spPr>
        <p:txBody>
          <a:bodyPr/>
          <a:lstStyle/>
          <a:p>
            <a:pPr marL="0" indent="0" algn="l"/>
            <a:r>
              <a:rPr lang="zh-TW" altLang="en-US" sz="1600">
                <a:solidFill>
                  <a:srgbClr val="000000"/>
                </a:solidFill>
              </a:rPr>
              <a:t>常見的驗證指令包括下列各項：</a:t>
            </a:r>
          </a:p>
          <a:p>
            <a:pPr marL="342892" indent="-342892" algn="l">
              <a:buFont typeface="Arial" panose="020b0604020202020204" pitchFamily="34" charset="0"/>
              <a:buChar char="•"/>
            </a:pPr>
            <a:r>
              <a:rPr lang="en-US" altLang="zh-TW" sz="1600" b="1">
                <a:solidFill>
                  <a:srgbClr val="000000"/>
                </a:solidFill>
              </a:rPr>
              <a:t>show ip interface brief</a:t>
            </a:r>
          </a:p>
          <a:p>
            <a:pPr marL="342892" indent="-342892" algn="l">
              <a:buFont typeface="Arial" panose="020b0604020202020204" pitchFamily="34" charset="0"/>
              <a:buChar char="•"/>
            </a:pPr>
            <a:r>
              <a:rPr lang="en-US" altLang="zh-TW" sz="1600" b="1">
                <a:solidFill>
                  <a:srgbClr val="000000"/>
                </a:solidFill>
              </a:rPr>
              <a:t>show running-config interface</a:t>
            </a:r>
            <a:r>
              <a:rPr lang="zh-TW" altLang="en-US" sz="1600">
                <a:solidFill>
                  <a:srgbClr val="000000"/>
                </a:solidFill>
              </a:rPr>
              <a:t> </a:t>
            </a:r>
            <a:r>
              <a:rPr lang="en-US" altLang="zh-TW" sz="1600" i="1">
                <a:solidFill>
                  <a:srgbClr val="000000"/>
                </a:solidFill>
              </a:rPr>
              <a:t>interface-type number</a:t>
            </a:r>
          </a:p>
          <a:p>
            <a:pPr marL="342892" indent="-342892" algn="l">
              <a:buFont typeface="Arial" panose="020b0604020202020204" pitchFamily="34" charset="0"/>
              <a:buChar char="•"/>
            </a:pPr>
            <a:r>
              <a:rPr lang="en-US" altLang="zh-TW" sz="1600" b="1">
                <a:solidFill>
                  <a:srgbClr val="000000"/>
                </a:solidFill>
              </a:rPr>
              <a:t>show interfaces</a:t>
            </a:r>
          </a:p>
          <a:p>
            <a:pPr marL="342892" indent="-342892" algn="l">
              <a:buFont typeface="Arial" panose="020b0604020202020204" pitchFamily="34" charset="0"/>
              <a:buChar char="•"/>
            </a:pPr>
            <a:r>
              <a:rPr lang="en-US" altLang="zh-TW" sz="1600" b="1">
                <a:solidFill>
                  <a:srgbClr val="000000"/>
                </a:solidFill>
              </a:rPr>
              <a:t>show ip interface</a:t>
            </a:r>
          </a:p>
          <a:p>
            <a:pPr marL="342892" indent="-342892" algn="l">
              <a:buFont typeface="Arial" panose="020b0604020202020204" pitchFamily="34" charset="0"/>
              <a:buChar char="•"/>
            </a:pPr>
            <a:r>
              <a:rPr lang="en-US" altLang="zh-TW" sz="1600" b="1">
                <a:solidFill>
                  <a:srgbClr val="000000"/>
                </a:solidFill>
              </a:rPr>
              <a:t>show ip route</a:t>
            </a:r>
          </a:p>
          <a:p>
            <a:pPr marL="342892" indent="-342892" algn="l">
              <a:buFont typeface="Arial" panose="020b0604020202020204" pitchFamily="34" charset="0"/>
              <a:buChar char="•"/>
            </a:pPr>
            <a:r>
              <a:rPr lang="en-US" altLang="zh-TW" sz="1600" b="1">
                <a:solidFill>
                  <a:srgbClr val="000000"/>
                </a:solidFill>
              </a:rPr>
              <a:t>ping</a:t>
            </a:r>
          </a:p>
          <a:p>
            <a:pPr marL="0" indent="0" algn="l"/>
            <a:r>
              <a:rPr lang="zh-TW" altLang="en-US" sz="1600">
                <a:solidFill>
                  <a:srgbClr val="000000"/>
                </a:solidFill>
              </a:rPr>
              <a:t>在各情況下，請將 </a:t>
            </a:r>
            <a:r>
              <a:rPr lang="en-US" altLang="zh-TW" sz="1600" b="1">
                <a:solidFill>
                  <a:srgbClr val="000000"/>
                </a:solidFill>
              </a:rPr>
              <a:t>IP</a:t>
            </a:r>
            <a:r>
              <a:rPr lang="zh-TW" altLang="en-US" sz="1600">
                <a:solidFill>
                  <a:srgbClr val="000000"/>
                </a:solidFill>
              </a:rPr>
              <a:t> 替換為 </a:t>
            </a:r>
            <a:r>
              <a:rPr lang="en-US" altLang="zh-TW" sz="1600" b="1">
                <a:solidFill>
                  <a:srgbClr val="000000"/>
                </a:solidFill>
              </a:rPr>
              <a:t>IPv6</a:t>
            </a:r>
            <a:r>
              <a:rPr lang="zh-TW" altLang="en-US" sz="1600">
                <a:solidFill>
                  <a:srgbClr val="000000"/>
                </a:solidFill>
              </a:rPr>
              <a:t> 版本的命令。</a:t>
            </a:r>
          </a:p>
          <a:p>
            <a:pPr marL="342892" indent="-342892" algn="l">
              <a:buFont typeface="Arial" panose="020b0604020202020204" pitchFamily="34" charset="0"/>
              <a:buChar char="•"/>
            </a:pPr>
            <a:endParaRPr lang="en-US" sz="1600">
              <a:solidFill>
                <a:srgbClr val="000000"/>
              </a:solidFill>
            </a:endParaRPr>
          </a:p>
        </p:txBody>
      </p:sp>
      <p:sp>
        <p:nvSpPr>
          <p:cNvPr id="2" name="投影片編號版面配置區 1"/>
          <p:cNvSpPr>
            <a:spLocks noGrp="1"/>
          </p:cNvSpPr>
          <p:nvPr>
            <p:ph type="sldNum" sz="quarter" idx="12"/>
          </p:nvPr>
        </p:nvSpPr>
        <p:spPr/>
        <p:txBody>
          <a:bodyPr/>
          <a:lstStyle/>
          <a:p>
            <a:fld id="{4FAB73BC-B049-4115-A692-8D63A059BFB8}" type="slidenum">
              <a:rPr lang="en-US" smtClean="0"/>
              <a:t>941</a:t>
            </a:fld>
            <a:endParaRPr lang="en-US"/>
          </a:p>
        </p:txBody>
      </p:sp>
    </p:spTree>
    <p:extLst>
      <p:ext uri="{BB962C8B-B14F-4D97-AF65-F5344CB8AC3E}">
        <p14:creationId xmlns:p14="http://schemas.microsoft.com/office/powerpoint/2010/main" val="343507887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942.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noAutofit/>
          </a:bodyPr>
          <a:lstStyle/>
          <a:p>
            <a:pPr marL="169859" indent="-169859">
              <a:spcAft>
                <a:spcPts val="600"/>
              </a:spcAft>
              <a:buFont typeface="Wingdings" panose="05000000000000000000" pitchFamily="2" charset="2"/>
            </a:pPr>
            <a:r>
              <a:rPr lang="en-US" altLang="zh-TW" sz="2700"/>
              <a:t>31.3</a:t>
            </a:r>
            <a:r>
              <a:rPr lang="zh-TW" altLang="en-US" sz="2700" smtClean="0"/>
              <a:t>路</a:t>
            </a:r>
            <a:r>
              <a:rPr lang="zh-TW" altLang="en-US" sz="2700"/>
              <a:t>由器基本設定復習</a:t>
            </a:r>
            <a:br>
              <a:rPr lang="en-US" sz="2700"/>
            </a:br>
            <a:r>
              <a:rPr lang="zh-TW" altLang="en-US" sz="2700"/>
              <a:t>過濾命令輸出</a:t>
            </a:r>
          </a:p>
        </p:txBody>
      </p:sp>
      <p:sp>
        <p:nvSpPr>
          <p:cNvPr id="4" name="Content Placeholder 3">
            <a:extLst>
              <a:ext uri="{FF2B5EF4-FFF2-40B4-BE49-F238E27FC236}">
                <a16:creationId xmlns:a16="http://schemas.microsoft.com/office/drawing/2014/main" id="{31118C5B-5AD4-8848-9642-22261DEFAA49}"/>
              </a:ext>
            </a:extLst>
          </p:cNvPr>
          <p:cNvSpPr>
            <a:spLocks noGrp="1"/>
          </p:cNvSpPr>
          <p:nvPr>
            <p:ph idx="1"/>
          </p:nvPr>
        </p:nvSpPr>
        <p:spPr>
          <a:xfrm>
            <a:off x="474662" y="1589088"/>
            <a:ext cx="8280057" cy="3689897"/>
          </a:xfrm>
        </p:spPr>
        <p:txBody>
          <a:bodyPr/>
          <a:lstStyle/>
          <a:p>
            <a:pPr marL="0" indent="0" algn="l"/>
            <a:r>
              <a:rPr lang="zh-TW" altLang="en-US" sz="1600">
                <a:solidFill>
                  <a:srgbClr val="000000"/>
                </a:solidFill>
              </a:rPr>
              <a:t>過濾指令可用來顯示輸出的特定區段。若要啟用過濾指令，請在 </a:t>
            </a:r>
            <a:r>
              <a:rPr lang="en-US" altLang="zh-TW" sz="1600" b="1">
                <a:solidFill>
                  <a:srgbClr val="000000"/>
                </a:solidFill>
              </a:rPr>
              <a:t>show</a:t>
            </a:r>
            <a:r>
              <a:rPr lang="zh-TW" altLang="en-US" sz="1600">
                <a:solidFill>
                  <a:srgbClr val="000000"/>
                </a:solidFill>
              </a:rPr>
              <a:t>指令後輸入 </a:t>
            </a:r>
            <a:r>
              <a:rPr lang="en-US" altLang="zh-TW" sz="1600">
                <a:solidFill>
                  <a:srgbClr val="000000"/>
                </a:solidFill>
              </a:rPr>
              <a:t>pipe (</a:t>
            </a:r>
            <a:r>
              <a:rPr lang="en-US" altLang="zh-TW" sz="1600" b="1">
                <a:solidFill>
                  <a:srgbClr val="000000"/>
                </a:solidFill>
              </a:rPr>
              <a:t>|</a:t>
            </a:r>
            <a:r>
              <a:rPr lang="en-US" altLang="zh-TW" sz="1600">
                <a:solidFill>
                  <a:srgbClr val="000000"/>
                </a:solidFill>
              </a:rPr>
              <a:t>) </a:t>
            </a:r>
            <a:r>
              <a:rPr lang="zh-TW" altLang="en-US" sz="1600">
                <a:solidFill>
                  <a:srgbClr val="000000"/>
                </a:solidFill>
              </a:rPr>
              <a:t>字元，然後輸入過濾參數和過濾運算式。</a:t>
            </a:r>
          </a:p>
          <a:p>
            <a:pPr marL="0" indent="0" algn="l"/>
            <a:endParaRPr lang="en-US" sz="1600">
              <a:solidFill>
                <a:srgbClr val="000000"/>
              </a:solidFill>
            </a:endParaRPr>
          </a:p>
          <a:p>
            <a:pPr marL="0" indent="0" algn="l"/>
            <a:r>
              <a:rPr lang="zh-TW" altLang="en-US" sz="1600">
                <a:solidFill>
                  <a:srgbClr val="000000"/>
                </a:solidFill>
              </a:rPr>
              <a:t>可在 </a:t>
            </a:r>
            <a:r>
              <a:rPr lang="en-US" altLang="zh-TW" sz="1600">
                <a:solidFill>
                  <a:srgbClr val="000000"/>
                </a:solidFill>
              </a:rPr>
              <a:t>pipe </a:t>
            </a:r>
            <a:r>
              <a:rPr lang="zh-TW" altLang="en-US" sz="1600">
                <a:solidFill>
                  <a:srgbClr val="000000"/>
                </a:solidFill>
              </a:rPr>
              <a:t>之後設定的過濾參數包括：</a:t>
            </a:r>
          </a:p>
          <a:p>
            <a:pPr marL="415975" lvl="1" indent="-342892">
              <a:buFont typeface="Arial" panose="020b0604020202020204" pitchFamily="34" charset="0"/>
              <a:buChar char="•"/>
            </a:pPr>
            <a:r>
              <a:rPr lang="en-US" altLang="zh-TW" sz="1600" b="1">
                <a:solidFill>
                  <a:srgbClr val="000000"/>
                </a:solidFill>
              </a:rPr>
              <a:t>section</a:t>
            </a:r>
            <a:r>
              <a:rPr lang="zh-TW" altLang="en-US" sz="1600">
                <a:solidFill>
                  <a:srgbClr val="000000"/>
                </a:solidFill>
              </a:rPr>
              <a:t> </a:t>
            </a:r>
            <a:r>
              <a:rPr lang="en-US" altLang="zh-TW" sz="1600">
                <a:solidFill>
                  <a:srgbClr val="000000"/>
                </a:solidFill>
              </a:rPr>
              <a:t>- </a:t>
            </a:r>
            <a:r>
              <a:rPr lang="zh-TW" altLang="en-US" sz="1600">
                <a:solidFill>
                  <a:srgbClr val="000000"/>
                </a:solidFill>
              </a:rPr>
              <a:t>這顯示與過濾表達式開始的整個部分。 </a:t>
            </a:r>
          </a:p>
          <a:p>
            <a:pPr marL="415975" lvl="1" indent="-342892">
              <a:buFont typeface="Arial" panose="020b0604020202020204" pitchFamily="34" charset="0"/>
              <a:buChar char="•"/>
            </a:pPr>
            <a:r>
              <a:rPr lang="en-US" altLang="zh-TW" sz="1600" b="1">
                <a:solidFill>
                  <a:srgbClr val="000000"/>
                </a:solidFill>
              </a:rPr>
              <a:t>include</a:t>
            </a:r>
            <a:r>
              <a:rPr lang="zh-TW" altLang="en-US" sz="1600">
                <a:solidFill>
                  <a:srgbClr val="000000"/>
                </a:solidFill>
              </a:rPr>
              <a:t> </a:t>
            </a:r>
            <a:r>
              <a:rPr lang="en-US" altLang="zh-TW" sz="1600">
                <a:solidFill>
                  <a:srgbClr val="000000"/>
                </a:solidFill>
              </a:rPr>
              <a:t>-</a:t>
            </a:r>
            <a:r>
              <a:rPr lang="zh-TW" altLang="en-US" sz="1600">
                <a:solidFill>
                  <a:srgbClr val="000000"/>
                </a:solidFill>
              </a:rPr>
              <a:t>這包括匹配過濾表達式的所有輸出行。 </a:t>
            </a:r>
          </a:p>
          <a:p>
            <a:pPr marL="415975" lvl="1" indent="-342892">
              <a:buFont typeface="Arial" panose="020b0604020202020204" pitchFamily="34" charset="0"/>
              <a:buChar char="•"/>
            </a:pPr>
            <a:r>
              <a:rPr lang="en-US" altLang="zh-TW" sz="1600" b="1">
                <a:solidFill>
                  <a:srgbClr val="000000"/>
                </a:solidFill>
              </a:rPr>
              <a:t>exclude</a:t>
            </a:r>
            <a:r>
              <a:rPr lang="zh-TW" altLang="en-US" sz="1600">
                <a:solidFill>
                  <a:srgbClr val="000000"/>
                </a:solidFill>
              </a:rPr>
              <a:t> </a:t>
            </a:r>
            <a:r>
              <a:rPr lang="en-US" altLang="zh-TW" sz="1600">
                <a:solidFill>
                  <a:srgbClr val="000000"/>
                </a:solidFill>
              </a:rPr>
              <a:t>- </a:t>
            </a:r>
            <a:r>
              <a:rPr lang="zh-TW" altLang="en-US" sz="1600">
                <a:solidFill>
                  <a:srgbClr val="000000"/>
                </a:solidFill>
              </a:rPr>
              <a:t>這不包括匹配過濾表達式的所有輸出行。 </a:t>
            </a:r>
          </a:p>
          <a:p>
            <a:pPr marL="415975" lvl="1" indent="-342892">
              <a:buFont typeface="Arial" panose="020b0604020202020204" pitchFamily="34" charset="0"/>
              <a:buChar char="•"/>
            </a:pPr>
            <a:r>
              <a:rPr lang="en-US" altLang="zh-TW" sz="1600" b="1">
                <a:solidFill>
                  <a:srgbClr val="000000"/>
                </a:solidFill>
              </a:rPr>
              <a:t>begin</a:t>
            </a:r>
            <a:r>
              <a:rPr lang="zh-TW" altLang="en-US" sz="1600">
                <a:solidFill>
                  <a:srgbClr val="000000"/>
                </a:solidFill>
              </a:rPr>
              <a:t> </a:t>
            </a:r>
            <a:r>
              <a:rPr lang="en-US" altLang="zh-TW" sz="1600">
                <a:solidFill>
                  <a:srgbClr val="000000"/>
                </a:solidFill>
              </a:rPr>
              <a:t>-</a:t>
            </a:r>
            <a:r>
              <a:rPr lang="zh-TW" altLang="en-US" sz="1600">
                <a:solidFill>
                  <a:srgbClr val="000000"/>
                </a:solidFill>
              </a:rPr>
              <a:t>這顯示從某個點的所有輸出行，從匹配過濾表達式的行開始。 </a:t>
            </a:r>
          </a:p>
          <a:p>
            <a:pPr marL="0" indent="0" algn="l"/>
            <a:endParaRPr lang="en-US" sz="1600" b="1">
              <a:solidFill>
                <a:srgbClr val="000000"/>
              </a:solidFill>
            </a:endParaRPr>
          </a:p>
          <a:p>
            <a:pPr marL="0" indent="0" algn="l"/>
            <a:r>
              <a:rPr lang="zh-TW" altLang="en-US" sz="1600" b="1">
                <a:solidFill>
                  <a:srgbClr val="000000"/>
                </a:solidFill>
              </a:rPr>
              <a:t>注意</a:t>
            </a:r>
            <a:r>
              <a:rPr lang="zh-TW" altLang="en-US" sz="1600">
                <a:solidFill>
                  <a:srgbClr val="000000"/>
                </a:solidFill>
              </a:rPr>
              <a:t>：輸出過濾可以與任何 </a:t>
            </a:r>
            <a:r>
              <a:rPr lang="en-US" altLang="zh-TW" sz="1600">
                <a:solidFill>
                  <a:srgbClr val="000000"/>
                </a:solidFill>
              </a:rPr>
              <a:t>show </a:t>
            </a:r>
            <a:r>
              <a:rPr lang="zh-TW" altLang="en-US" sz="1600">
                <a:solidFill>
                  <a:srgbClr val="000000"/>
                </a:solidFill>
              </a:rPr>
              <a:t>命令組合使用。 </a:t>
            </a:r>
          </a:p>
          <a:p>
            <a:pPr marL="342892" indent="-342892" algn="l">
              <a:buFont typeface="Arial" panose="020b0604020202020204" pitchFamily="34" charset="0"/>
              <a:buChar char="•"/>
            </a:pPr>
            <a:endParaRPr lang="en-US" sz="1600">
              <a:solidFill>
                <a:srgbClr val="000000"/>
              </a:solidFill>
            </a:endParaRPr>
          </a:p>
        </p:txBody>
      </p:sp>
      <p:sp>
        <p:nvSpPr>
          <p:cNvPr id="2" name="投影片編號版面配置區 1"/>
          <p:cNvSpPr>
            <a:spLocks noGrp="1"/>
          </p:cNvSpPr>
          <p:nvPr>
            <p:ph type="sldNum" sz="quarter" idx="12"/>
          </p:nvPr>
        </p:nvSpPr>
        <p:spPr/>
        <p:txBody>
          <a:bodyPr/>
          <a:lstStyle/>
          <a:p>
            <a:fld id="{4FAB73BC-B049-4115-A692-8D63A059BFB8}" type="slidenum">
              <a:rPr lang="en-US" smtClean="0"/>
              <a:t>942</a:t>
            </a:fld>
            <a:endParaRPr lang="en-US"/>
          </a:p>
        </p:txBody>
      </p:sp>
    </p:spTree>
    <p:extLst>
      <p:ext uri="{BB962C8B-B14F-4D97-AF65-F5344CB8AC3E}">
        <p14:creationId xmlns:p14="http://schemas.microsoft.com/office/powerpoint/2010/main" val="294043161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943.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noAutofit/>
          </a:bodyPr>
          <a:lstStyle/>
          <a:p>
            <a:pPr marL="169859" indent="-169859">
              <a:spcAft>
                <a:spcPts val="600"/>
              </a:spcAft>
              <a:buFont typeface="Wingdings" panose="05000000000000000000" pitchFamily="2" charset="2"/>
            </a:pPr>
            <a:r>
              <a:rPr lang="en-US" altLang="zh-TW" sz="2700" smtClean="0"/>
              <a:t>31.4IP </a:t>
            </a:r>
            <a:r>
              <a:rPr lang="zh-TW" altLang="en-US" sz="2700"/>
              <a:t>路由表</a:t>
            </a:r>
            <a:br>
              <a:rPr lang="en-US" sz="2700"/>
            </a:br>
            <a:r>
              <a:rPr lang="zh-TW" altLang="en-US" sz="2700"/>
              <a:t>路由來源</a:t>
            </a:r>
          </a:p>
        </p:txBody>
      </p:sp>
      <p:sp>
        <p:nvSpPr>
          <p:cNvPr id="5" name="Content Placeholder 4">
            <a:extLst>
              <a:ext uri="{FF2B5EF4-FFF2-40B4-BE49-F238E27FC236}">
                <a16:creationId xmlns:a16="http://schemas.microsoft.com/office/drawing/2014/main" id="{53F6CA7D-0022-C640-9D48-52F0429B18A5}"/>
              </a:ext>
            </a:extLst>
          </p:cNvPr>
          <p:cNvSpPr>
            <a:spLocks noGrp="1"/>
          </p:cNvSpPr>
          <p:nvPr>
            <p:ph idx="1"/>
          </p:nvPr>
        </p:nvSpPr>
        <p:spPr>
          <a:xfrm>
            <a:off x="474662" y="1589088"/>
            <a:ext cx="8280057" cy="3689897"/>
          </a:xfrm>
        </p:spPr>
        <p:txBody>
          <a:bodyPr/>
          <a:lstStyle/>
          <a:p>
            <a:pPr marL="0" indent="0" algn="l"/>
            <a:r>
              <a:rPr lang="zh-TW" altLang="en-US" sz="1600">
                <a:solidFill>
                  <a:srgbClr val="000000"/>
                </a:solidFill>
              </a:rPr>
              <a:t>路由表包含通往已知網路的路由清單 </a:t>
            </a:r>
            <a:r>
              <a:rPr lang="en-US" altLang="zh-TW" sz="1600">
                <a:solidFill>
                  <a:srgbClr val="000000"/>
                </a:solidFill>
              </a:rPr>
              <a:t>(</a:t>
            </a:r>
            <a:r>
              <a:rPr lang="zh-TW" altLang="en-US" sz="1600">
                <a:solidFill>
                  <a:srgbClr val="000000"/>
                </a:solidFill>
              </a:rPr>
              <a:t>前置碼和前置碼長度</a:t>
            </a:r>
            <a:r>
              <a:rPr lang="en-US" altLang="zh-TW" sz="1600">
                <a:solidFill>
                  <a:srgbClr val="000000"/>
                </a:solidFill>
              </a:rPr>
              <a:t>)</a:t>
            </a:r>
            <a:r>
              <a:rPr lang="zh-TW" altLang="en-US" sz="1600">
                <a:solidFill>
                  <a:srgbClr val="000000"/>
                </a:solidFill>
              </a:rPr>
              <a:t>。從以下來源收集資訊：</a:t>
            </a:r>
          </a:p>
          <a:p>
            <a:pPr marL="342892" indent="-342892" algn="l">
              <a:buFont typeface="Arial" panose="020b0604020202020204" pitchFamily="34" charset="0"/>
              <a:buChar char="•"/>
            </a:pPr>
            <a:r>
              <a:rPr lang="zh-TW" altLang="en-US" sz="1600">
                <a:solidFill>
                  <a:srgbClr val="000000"/>
                </a:solidFill>
              </a:rPr>
              <a:t>直連網路</a:t>
            </a:r>
          </a:p>
          <a:p>
            <a:pPr marL="342892" indent="-342892" algn="l">
              <a:buFont typeface="Arial" panose="020b0604020202020204" pitchFamily="34" charset="0"/>
              <a:buChar char="•"/>
            </a:pPr>
            <a:r>
              <a:rPr lang="zh-TW" altLang="en-US" sz="1600">
                <a:solidFill>
                  <a:srgbClr val="000000"/>
                </a:solidFill>
              </a:rPr>
              <a:t>靜態路由</a:t>
            </a:r>
          </a:p>
          <a:p>
            <a:pPr marL="342892" indent="-342892" algn="l">
              <a:buFont typeface="Arial" panose="020b0604020202020204" pitchFamily="34" charset="0"/>
              <a:buChar char="•"/>
            </a:pPr>
            <a:r>
              <a:rPr lang="zh-TW" altLang="en-US" sz="1600">
                <a:solidFill>
                  <a:srgbClr val="000000"/>
                </a:solidFill>
              </a:rPr>
              <a:t>動態路由協定</a:t>
            </a:r>
          </a:p>
          <a:p>
            <a:pPr marL="342892" indent="-342892" algn="l">
              <a:buFont typeface="Arial" panose="020b0604020202020204" pitchFamily="34" charset="0"/>
              <a:buChar char="•"/>
            </a:pPr>
            <a:endParaRPr lang="en-US" sz="1600">
              <a:solidFill>
                <a:srgbClr val="000000"/>
              </a:solidFill>
            </a:endParaRPr>
          </a:p>
          <a:p>
            <a:pPr marL="0" indent="0" algn="l"/>
            <a:r>
              <a:rPr lang="zh-TW" altLang="en-US" sz="1600">
                <a:solidFill>
                  <a:srgbClr val="000000"/>
                </a:solidFill>
              </a:rPr>
              <a:t>在路由表中的每個路由的來源代碼標識。常見的代碼包括下列各項：</a:t>
            </a:r>
          </a:p>
          <a:p>
            <a:pPr marL="415975" lvl="1" indent="-342892">
              <a:buFont typeface="Arial" panose="020b0604020202020204" pitchFamily="34" charset="0"/>
              <a:buChar char="•"/>
            </a:pPr>
            <a:r>
              <a:rPr lang="zh-TW" b="1">
                <a:solidFill>
                  <a:srgbClr val="000000"/>
                </a:solidFill>
              </a:rPr>
              <a:t>L</a:t>
            </a:r>
            <a:r>
              <a:rPr lang="zh-TW">
                <a:solidFill>
                  <a:srgbClr val="000000"/>
                </a:solidFill>
              </a:rPr>
              <a:t> -識別指派給路由器介面的位址。 </a:t>
            </a:r>
            <a:r>
              <a:rPr lang="zh-TW" b="1">
                <a:solidFill>
                  <a:srgbClr val="000000"/>
                </a:solidFill>
              </a:rPr>
              <a:t> </a:t>
            </a:r>
          </a:p>
          <a:p>
            <a:pPr marL="415975" lvl="1" indent="-342892">
              <a:buFont typeface="Arial" panose="020b0604020202020204" pitchFamily="34" charset="0"/>
              <a:buChar char="•"/>
            </a:pPr>
            <a:r>
              <a:rPr lang="zh-TW" b="1">
                <a:solidFill>
                  <a:srgbClr val="000000"/>
                </a:solidFill>
              </a:rPr>
              <a:t>C</a:t>
            </a:r>
            <a:r>
              <a:rPr lang="zh-TW">
                <a:solidFill>
                  <a:srgbClr val="000000"/>
                </a:solidFill>
              </a:rPr>
              <a:t> -識別直接連線的網路。 </a:t>
            </a:r>
          </a:p>
          <a:p>
            <a:pPr marL="415975" lvl="1" indent="-342892">
              <a:buFont typeface="Arial" panose="020b0604020202020204" pitchFamily="34" charset="0"/>
              <a:buChar char="•"/>
            </a:pPr>
            <a:r>
              <a:rPr lang="zh-TW" b="1">
                <a:solidFill>
                  <a:srgbClr val="000000"/>
                </a:solidFill>
              </a:rPr>
              <a:t>S</a:t>
            </a:r>
            <a:r>
              <a:rPr lang="zh-TW">
                <a:solidFill>
                  <a:srgbClr val="000000"/>
                </a:solidFill>
              </a:rPr>
              <a:t> -識別建立到達特定網路的靜態路由。 </a:t>
            </a:r>
          </a:p>
          <a:p>
            <a:pPr marL="415975" lvl="1" indent="-342892">
              <a:buFont typeface="Arial" panose="020b0604020202020204" pitchFamily="34" charset="0"/>
              <a:buChar char="•"/>
            </a:pPr>
            <a:r>
              <a:rPr lang="zh-TW" b="1">
                <a:solidFill>
                  <a:srgbClr val="000000"/>
                </a:solidFill>
              </a:rPr>
              <a:t>O</a:t>
            </a:r>
            <a:r>
              <a:rPr lang="zh-TW">
                <a:solidFill>
                  <a:srgbClr val="000000"/>
                </a:solidFill>
              </a:rPr>
              <a:t> -識別使用 OSPF 路由協定從另一個路由器動態學習的網路。 </a:t>
            </a:r>
          </a:p>
          <a:p>
            <a:pPr marL="415975" lvl="1" indent="-342892">
              <a:buFont typeface="Arial" panose="020b0604020202020204" pitchFamily="34" charset="0"/>
              <a:buChar char="•"/>
            </a:pPr>
            <a:r>
              <a:rPr lang="zh-TW" b="1">
                <a:solidFill>
                  <a:srgbClr val="000000"/>
                </a:solidFill>
              </a:rPr>
              <a:t>*</a:t>
            </a:r>
            <a:r>
              <a:rPr lang="zh-TW">
                <a:solidFill>
                  <a:srgbClr val="000000"/>
                </a:solidFill>
              </a:rPr>
              <a:t> -此路由是預設路由的候選人。 </a:t>
            </a:r>
          </a:p>
          <a:p>
            <a:pPr marL="285743" indent="-285743" algn="l">
              <a:buFont typeface="Arial" panose="020b0604020202020204" pitchFamily="34" charset="0"/>
              <a:buChar char="•"/>
            </a:pPr>
            <a:endParaRPr lang="en-US" sz="1600">
              <a:solidFill>
                <a:srgbClr val="000000"/>
              </a:solidFill>
            </a:endParaRPr>
          </a:p>
        </p:txBody>
      </p:sp>
      <p:sp>
        <p:nvSpPr>
          <p:cNvPr id="2" name="投影片編號版面配置區 1"/>
          <p:cNvSpPr>
            <a:spLocks noGrp="1"/>
          </p:cNvSpPr>
          <p:nvPr>
            <p:ph type="sldNum" sz="quarter" idx="12"/>
          </p:nvPr>
        </p:nvSpPr>
        <p:spPr/>
        <p:txBody>
          <a:bodyPr/>
          <a:lstStyle/>
          <a:p>
            <a:fld id="{4FAB73BC-B049-4115-A692-8D63A059BFB8}" type="slidenum">
              <a:rPr lang="en-US" smtClean="0"/>
              <a:t>943</a:t>
            </a:fld>
            <a:endParaRPr lang="en-US"/>
          </a:p>
        </p:txBody>
      </p:sp>
    </p:spTree>
    <p:extLst>
      <p:ext uri="{BB962C8B-B14F-4D97-AF65-F5344CB8AC3E}">
        <p14:creationId xmlns:p14="http://schemas.microsoft.com/office/powerpoint/2010/main" val="251442165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944.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noAutofit/>
          </a:bodyPr>
          <a:lstStyle/>
          <a:p>
            <a:pPr marL="169859" indent="-169859">
              <a:spcAft>
                <a:spcPts val="600"/>
              </a:spcAft>
              <a:buFont typeface="Wingdings" panose="05000000000000000000" pitchFamily="2" charset="2"/>
            </a:pPr>
            <a:r>
              <a:rPr lang="en-US" altLang="zh-TW" sz="2700"/>
              <a:t>31.4</a:t>
            </a:r>
            <a:r>
              <a:rPr lang="en-US" altLang="zh-TW" sz="2700" smtClean="0"/>
              <a:t>IP </a:t>
            </a:r>
            <a:r>
              <a:rPr lang="zh-TW" altLang="en-US" sz="2700"/>
              <a:t>路由表</a:t>
            </a:r>
            <a:br>
              <a:rPr lang="en-US" sz="2700"/>
            </a:br>
            <a:r>
              <a:rPr lang="zh-TW" altLang="en-US" sz="2700"/>
              <a:t>路由表原則</a:t>
            </a:r>
          </a:p>
        </p:txBody>
      </p:sp>
      <p:sp>
        <p:nvSpPr>
          <p:cNvPr id="4" name="Content Placeholder 3">
            <a:extLst>
              <a:ext uri="{FF2B5EF4-FFF2-40B4-BE49-F238E27FC236}">
                <a16:creationId xmlns:a16="http://schemas.microsoft.com/office/drawing/2014/main" id="{EAB9243C-EBC9-CC4E-8221-2D4AF443144E}"/>
              </a:ext>
            </a:extLst>
          </p:cNvPr>
          <p:cNvSpPr>
            <a:spLocks noGrp="1"/>
          </p:cNvSpPr>
          <p:nvPr>
            <p:ph idx="1"/>
          </p:nvPr>
        </p:nvSpPr>
        <p:spPr>
          <a:xfrm>
            <a:off x="474662" y="1589088"/>
            <a:ext cx="8280057" cy="820126"/>
          </a:xfrm>
        </p:spPr>
        <p:txBody>
          <a:bodyPr/>
          <a:lstStyle/>
          <a:p>
            <a:pPr marL="0" indent="0" algn="l"/>
            <a:r>
              <a:rPr lang="zh-TW" altLang="en-US" sz="1600">
                <a:solidFill>
                  <a:srgbClr val="000000"/>
                </a:solidFill>
              </a:rPr>
              <a:t>表格中所述有三個路由表原則。這些是來源和目的地裝置之間的所有路由器上的動態路由協定或靜態路由的適當設定所解決的問題。</a:t>
            </a:r>
          </a:p>
        </p:txBody>
      </p:sp>
      <p:graphicFrame>
        <p:nvGraphicFramePr>
          <p:cNvPr id="6" name="Table 5">
            <a:extLst>
              <a:ext uri="{FF2B5EF4-FFF2-40B4-BE49-F238E27FC236}">
                <a16:creationId xmlns:a16="http://schemas.microsoft.com/office/drawing/2014/main" id="{E2EC25E4-2C98-924A-BD98-80203906DB10}"/>
              </a:ext>
            </a:extLst>
          </p:cNvPr>
          <p:cNvGraphicFramePr>
            <a:graphicFrameLocks noGrp="1"/>
          </p:cNvGraphicFramePr>
          <p:nvPr>
            <p:extLst/>
          </p:nvPr>
        </p:nvGraphicFramePr>
        <p:xfrm>
          <a:off x="556436" y="2481522"/>
          <a:ext cx="7938978" cy="2485390"/>
        </p:xfrm>
        <a:graphic>
          <a:graphicData uri="http://schemas.openxmlformats.org/drawingml/2006/table">
            <a:tbl>
              <a:tblPr firstRow="1" bandRow="1">
                <a:tableStyleId>{5C22544A-7EE6-4342-B048-85BDC9FD1C3A}</a:tableStyleId>
              </a:tblPr>
              <a:tblGrid>
                <a:gridCol w="2984206">
                  <a:extLst>
                    <a:ext uri="{9D8B030D-6E8A-4147-A177-3AD203B41FA5}">
                      <a16:colId xmlns:a16="http://schemas.microsoft.com/office/drawing/2014/main" val="1881154600"/>
                    </a:ext>
                  </a:extLst>
                </a:gridCol>
                <a:gridCol w="4954772">
                  <a:extLst>
                    <a:ext uri="{9D8B030D-6E8A-4147-A177-3AD203B41FA5}">
                      <a16:colId xmlns:a16="http://schemas.microsoft.com/office/drawing/2014/main" val="1563429323"/>
                    </a:ext>
                  </a:extLst>
                </a:gridCol>
              </a:tblGrid>
              <a:tr h="370840">
                <a:tc>
                  <a:txBody>
                    <a:bodyPr vert="horz" wrap="square"/>
                    <a:lstStyle/>
                    <a:p>
                      <a:pPr algn="l" rtl="0" fontAlgn="ctr"/>
                      <a:r>
                        <a:rPr lang="zh-TW" sz="1500" b="1">
                          <a:effectLst/>
                          <a:latin typeface="標楷體" pitchFamily="65" charset="-120"/>
                          <a:ea typeface="標楷體" panose="03000509000000000000" pitchFamily="65" charset="-120"/>
                        </a:rPr>
                        <a:t>路由表原則</a:t>
                      </a:r>
                    </a:p>
                  </a:txBody>
                  <a:tcPr marL="47625" marR="47625" marT="47625" marB="47625" anchor="ctr"/>
                </a:tc>
                <a:tc>
                  <a:txBody>
                    <a:bodyPr vert="horz" wrap="square"/>
                    <a:lstStyle/>
                    <a:p>
                      <a:pPr algn="l" rtl="0" fontAlgn="ctr"/>
                      <a:r>
                        <a:rPr lang="zh-TW" sz="1500" b="1">
                          <a:effectLst/>
                          <a:latin typeface="標楷體" pitchFamily="65" charset="-120"/>
                          <a:ea typeface="標楷體" panose="03000509000000000000" pitchFamily="65" charset="-120"/>
                        </a:rPr>
                        <a:t>範例</a:t>
                      </a:r>
                    </a:p>
                  </a:txBody>
                  <a:tcPr marL="47625" marR="47625" marT="47625" marB="47625" anchor="ctr"/>
                </a:tc>
                <a:extLst>
                  <a:ext uri="{0D108BD9-81ED-4DB2-BD59-A6C34878D82A}">
                    <a16:rowId xmlns:a16="http://schemas.microsoft.com/office/drawing/2014/main" val="1415906804"/>
                  </a:ext>
                </a:extLst>
              </a:tr>
              <a:tr h="552450">
                <a:tc>
                  <a:txBody>
                    <a:bodyPr vert="horz" wrap="square"/>
                    <a:lstStyle/>
                    <a:p>
                      <a:pPr rtl="0" fontAlgn="ctr"/>
                      <a:r>
                        <a:rPr lang="zh-TW" sz="1500" b="0">
                          <a:effectLst/>
                          <a:latin typeface="標楷體" pitchFamily="65" charset="-120"/>
                          <a:ea typeface="標楷體" panose="03000509000000000000" pitchFamily="65" charset="-120"/>
                        </a:rPr>
                        <a:t>每個路由器根據它所擁有的資訊個別做出決定。</a:t>
                      </a:r>
                    </a:p>
                  </a:txBody>
                  <a:tcPr marL="47625" marR="47625" marT="47625" marB="47625" anchor="ctr"/>
                </a:tc>
                <a:tc>
                  <a:txBody>
                    <a:bodyPr vert="horz" wrap="square"/>
                    <a:lstStyle/>
                    <a:p>
                      <a:pPr rtl="0" fontAlgn="ctr">
                        <a:buFont typeface="Arial" panose="020b0604020202020204" pitchFamily="34" charset="0"/>
                        <a:buChar char="•"/>
                      </a:pPr>
                      <a:r>
                        <a:rPr lang="zh-TW" sz="1500" b="0">
                          <a:effectLst/>
                          <a:latin typeface="標楷體" pitchFamily="65" charset="-120"/>
                          <a:ea typeface="標楷體" panose="03000509000000000000" pitchFamily="65" charset="-120"/>
                        </a:rPr>
                        <a:t>R1 只能使用自己的路由表轉發封包。</a:t>
                      </a:r>
                    </a:p>
                    <a:p>
                      <a:pPr rtl="0" fontAlgn="ctr">
                        <a:buFont typeface="Arial" panose="020b0604020202020204" pitchFamily="34" charset="0"/>
                        <a:buChar char="•"/>
                      </a:pPr>
                      <a:r>
                        <a:rPr lang="zh-TW" sz="1500" b="0">
                          <a:effectLst/>
                          <a:latin typeface="標楷體" pitchFamily="65" charset="-120"/>
                          <a:ea typeface="標楷體" panose="03000509000000000000" pitchFamily="65" charset="-120"/>
                        </a:rPr>
                        <a:t>R1 不知道其他路由器（例如 R2）的路由表中有哪些路由。</a:t>
                      </a:r>
                    </a:p>
                  </a:txBody>
                  <a:tcPr marL="47625" marR="47625" marT="47625" marB="47625" anchor="ctr"/>
                </a:tc>
                <a:extLst>
                  <a:ext uri="{0D108BD9-81ED-4DB2-BD59-A6C34878D82A}">
                    <a16:rowId xmlns:a16="http://schemas.microsoft.com/office/drawing/2014/main" val="2991939691"/>
                  </a:ext>
                </a:extLst>
              </a:tr>
              <a:tr h="552450">
                <a:tc>
                  <a:txBody>
                    <a:bodyPr vert="horz" wrap="square"/>
                    <a:lstStyle/>
                    <a:p>
                      <a:pPr rtl="0" fontAlgn="ctr"/>
                      <a:r>
                        <a:rPr lang="zh-TW" sz="1500" b="0">
                          <a:effectLst/>
                          <a:latin typeface="標楷體" pitchFamily="65" charset="-120"/>
                          <a:ea typeface="標楷體" panose="03000509000000000000" pitchFamily="65" charset="-120"/>
                        </a:rPr>
                        <a:t>一個路由器的路由表中的資訊不一定符合另一個路由器的路由表。</a:t>
                      </a:r>
                    </a:p>
                  </a:txBody>
                  <a:tcPr marL="47625" marR="47625" marT="47625" marB="47625" anchor="ctr"/>
                </a:tc>
                <a:tc>
                  <a:txBody>
                    <a:bodyPr vert="horz" wrap="square"/>
                    <a:lstStyle/>
                    <a:p>
                      <a:pPr rtl="0" fontAlgn="ctr"/>
                      <a:r>
                        <a:rPr lang="zh-TW" sz="1500" b="0">
                          <a:effectLst/>
                          <a:latin typeface="標楷體" pitchFamily="65" charset="-120"/>
                          <a:ea typeface="標楷體" panose="03000509000000000000" pitchFamily="65" charset="-120"/>
                        </a:rPr>
                        <a:t>僅僅因為 R1 通過 R2 在其路由表到網際網路中的網路路由，這並不意味著 R2 知道相同的網路。</a:t>
                      </a:r>
                    </a:p>
                  </a:txBody>
                  <a:tcPr marL="47625" marR="47625" marT="47625" marB="47625" anchor="ctr"/>
                </a:tc>
                <a:extLst>
                  <a:ext uri="{0D108BD9-81ED-4DB2-BD59-A6C34878D82A}">
                    <a16:rowId xmlns:a16="http://schemas.microsoft.com/office/drawing/2014/main" val="811559231"/>
                  </a:ext>
                </a:extLst>
              </a:tr>
              <a:tr h="1009650">
                <a:tc>
                  <a:txBody>
                    <a:bodyPr vert="horz" wrap="square"/>
                    <a:lstStyle/>
                    <a:p>
                      <a:pPr rtl="0" fontAlgn="ctr"/>
                      <a:r>
                        <a:rPr lang="zh-TW" sz="1500" b="0">
                          <a:effectLst/>
                          <a:latin typeface="標楷體" pitchFamily="65" charset="-120"/>
                          <a:ea typeface="標楷體" panose="03000509000000000000" pitchFamily="65" charset="-120"/>
                        </a:rPr>
                        <a:t>路徑的路由資訊不會提供傳回路由資訊。</a:t>
                      </a:r>
                    </a:p>
                  </a:txBody>
                  <a:tcPr marL="47625" marR="47625" marT="47625" marB="47625" anchor="ctr"/>
                </a:tc>
                <a:tc>
                  <a:txBody>
                    <a:bodyPr vert="horz" wrap="square"/>
                    <a:lstStyle/>
                    <a:p>
                      <a:pPr rtl="0" fontAlgn="ctr"/>
                      <a:r>
                        <a:rPr lang="zh-TW" sz="1500" b="0">
                          <a:effectLst/>
                          <a:latin typeface="標楷體" pitchFamily="65" charset="-120"/>
                          <a:ea typeface="標楷體" panose="03000509000000000000" pitchFamily="65" charset="-120"/>
                        </a:rPr>
                        <a:t>R1 接收具有 PC1 的目的 IP 位址和 PC3 的來源 IP 位址的封包。僅僅因為 R1 知道將封包轉發出其 G0/0 介面，並不一定意味著它知道如何將源自 PC1 的封包轉發回 PC3 的遠端網路</a:t>
                      </a:r>
                    </a:p>
                  </a:txBody>
                  <a:tcPr marL="47625" marR="47625" marT="47625" marB="47625" anchor="ctr"/>
                </a:tc>
                <a:extLst>
                  <a:ext uri="{0D108BD9-81ED-4DB2-BD59-A6C34878D82A}">
                    <a16:rowId xmlns:a16="http://schemas.microsoft.com/office/drawing/2014/main" val="4265748128"/>
                  </a:ext>
                </a:extLst>
              </a:tr>
            </a:tbl>
          </a:graphicData>
        </a:graphic>
      </p:graphicFrame>
      <p:sp>
        <p:nvSpPr>
          <p:cNvPr id="2" name="投影片編號版面配置區 1"/>
          <p:cNvSpPr>
            <a:spLocks noGrp="1"/>
          </p:cNvSpPr>
          <p:nvPr>
            <p:ph type="sldNum" sz="quarter" idx="12"/>
          </p:nvPr>
        </p:nvSpPr>
        <p:spPr/>
        <p:txBody>
          <a:bodyPr/>
          <a:lstStyle/>
          <a:p>
            <a:fld id="{4FAB73BC-B049-4115-A692-8D63A059BFB8}" type="slidenum">
              <a:rPr lang="en-US" smtClean="0"/>
              <a:t>944</a:t>
            </a:fld>
            <a:endParaRPr lang="en-US"/>
          </a:p>
        </p:txBody>
      </p:sp>
    </p:spTree>
    <p:extLst>
      <p:ext uri="{BB962C8B-B14F-4D97-AF65-F5344CB8AC3E}">
        <p14:creationId xmlns:p14="http://schemas.microsoft.com/office/powerpoint/2010/main" val="332042936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945.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noAutofit/>
          </a:bodyPr>
          <a:lstStyle/>
          <a:p>
            <a:pPr marL="169859" indent="-169859">
              <a:spcAft>
                <a:spcPts val="600"/>
              </a:spcAft>
              <a:buFont typeface="Wingdings" panose="05000000000000000000" pitchFamily="2" charset="2"/>
            </a:pPr>
            <a:r>
              <a:rPr lang="en-US" altLang="zh-TW" sz="2700" smtClean="0"/>
              <a:t>31.4</a:t>
            </a:r>
            <a:r>
              <a:rPr lang="zh-TW" altLang="en-US" sz="2700" smtClean="0"/>
              <a:t> </a:t>
            </a:r>
            <a:r>
              <a:rPr lang="en-US" altLang="zh-TW" sz="2700" smtClean="0"/>
              <a:t>IP </a:t>
            </a:r>
            <a:r>
              <a:rPr lang="zh-TW" altLang="en-US" sz="2700"/>
              <a:t>路由表</a:t>
            </a:r>
            <a:br>
              <a:rPr lang="en-US" sz="2700"/>
            </a:br>
            <a:r>
              <a:rPr lang="zh-TW" altLang="en-US" sz="2700"/>
              <a:t>路由表項目</a:t>
            </a:r>
          </a:p>
        </p:txBody>
      </p:sp>
      <p:sp>
        <p:nvSpPr>
          <p:cNvPr id="5" name="Content Placeholder 4">
            <a:extLst>
              <a:ext uri="{FF2B5EF4-FFF2-40B4-BE49-F238E27FC236}">
                <a16:creationId xmlns:a16="http://schemas.microsoft.com/office/drawing/2014/main" id="{3DC8D2B8-63E5-CA4E-BB47-C2D9CFA2CFAE}"/>
              </a:ext>
            </a:extLst>
          </p:cNvPr>
          <p:cNvSpPr>
            <a:spLocks noGrp="1"/>
          </p:cNvSpPr>
          <p:nvPr>
            <p:ph idx="1"/>
          </p:nvPr>
        </p:nvSpPr>
        <p:spPr>
          <a:xfrm>
            <a:off x="111645" y="1589088"/>
            <a:ext cx="4906924" cy="3689897"/>
          </a:xfrm>
        </p:spPr>
        <p:txBody>
          <a:bodyPr/>
          <a:lstStyle/>
          <a:p>
            <a:pPr marL="0" indent="0" algn="l"/>
            <a:r>
              <a:rPr lang="zh-TW" altLang="en-US" sz="1400">
                <a:solidFill>
                  <a:srgbClr val="000000"/>
                </a:solidFill>
              </a:rPr>
              <a:t>在圖中，數字識別下列資訊：</a:t>
            </a:r>
          </a:p>
          <a:p>
            <a:pPr marL="342892" indent="-342892" algn="l">
              <a:buFont typeface="Arial" panose="020b0604020202020204" pitchFamily="34" charset="0"/>
              <a:buChar char="•"/>
            </a:pPr>
            <a:r>
              <a:rPr lang="zh-TW" altLang="en-US" sz="1350" b="1">
                <a:solidFill>
                  <a:srgbClr val="000000"/>
                </a:solidFill>
              </a:rPr>
              <a:t>路由來源</a:t>
            </a:r>
            <a:r>
              <a:rPr lang="zh-TW" altLang="en-US" sz="1350">
                <a:solidFill>
                  <a:srgbClr val="000000"/>
                </a:solidFill>
              </a:rPr>
              <a:t> </a:t>
            </a:r>
            <a:r>
              <a:rPr lang="en-US" altLang="zh-TW" sz="1350">
                <a:solidFill>
                  <a:srgbClr val="000000"/>
                </a:solidFill>
              </a:rPr>
              <a:t>- </a:t>
            </a:r>
            <a:r>
              <a:rPr lang="zh-TW" altLang="en-US" sz="1350">
                <a:solidFill>
                  <a:srgbClr val="000000"/>
                </a:solidFill>
              </a:rPr>
              <a:t>這標識了路由是如何學習。 </a:t>
            </a:r>
          </a:p>
          <a:p>
            <a:pPr marL="342892" indent="-342892" algn="l">
              <a:buFont typeface="Arial" panose="020b0604020202020204" pitchFamily="34" charset="0"/>
              <a:buChar char="•"/>
            </a:pPr>
            <a:r>
              <a:rPr lang="zh-TW" altLang="en-US" sz="1350" b="1">
                <a:solidFill>
                  <a:srgbClr val="000000"/>
                </a:solidFill>
              </a:rPr>
              <a:t>目的網路 </a:t>
            </a:r>
            <a:r>
              <a:rPr lang="en-US" altLang="zh-TW" sz="1350" b="1">
                <a:solidFill>
                  <a:srgbClr val="000000"/>
                </a:solidFill>
              </a:rPr>
              <a:t>(</a:t>
            </a:r>
            <a:r>
              <a:rPr lang="zh-TW" altLang="en-US" sz="1350" b="1">
                <a:solidFill>
                  <a:srgbClr val="000000"/>
                </a:solidFill>
              </a:rPr>
              <a:t>前置碼和前置碼長度</a:t>
            </a:r>
            <a:r>
              <a:rPr lang="en-US" altLang="zh-TW" sz="1350" b="1">
                <a:solidFill>
                  <a:srgbClr val="000000"/>
                </a:solidFill>
              </a:rPr>
              <a:t>)</a:t>
            </a:r>
            <a:r>
              <a:rPr lang="zh-TW" altLang="en-US" sz="1350">
                <a:solidFill>
                  <a:srgbClr val="000000"/>
                </a:solidFill>
              </a:rPr>
              <a:t> </a:t>
            </a:r>
            <a:r>
              <a:rPr lang="en-US" altLang="zh-TW" sz="1350">
                <a:solidFill>
                  <a:srgbClr val="000000"/>
                </a:solidFill>
              </a:rPr>
              <a:t>- </a:t>
            </a:r>
            <a:r>
              <a:rPr lang="zh-TW" altLang="en-US" sz="1350">
                <a:solidFill>
                  <a:srgbClr val="000000"/>
                </a:solidFill>
              </a:rPr>
              <a:t>可識別遠端網路的位址。 </a:t>
            </a:r>
          </a:p>
          <a:p>
            <a:pPr marL="342892" indent="-342892" algn="l">
              <a:buFont typeface="Arial" panose="020b0604020202020204" pitchFamily="34" charset="0"/>
              <a:buChar char="•"/>
            </a:pPr>
            <a:r>
              <a:rPr lang="zh-TW" altLang="en-US" sz="1350" b="1">
                <a:solidFill>
                  <a:srgbClr val="000000"/>
                </a:solidFill>
              </a:rPr>
              <a:t>管理距離</a:t>
            </a:r>
            <a:r>
              <a:rPr lang="zh-TW" altLang="en-US" sz="1350">
                <a:solidFill>
                  <a:srgbClr val="000000"/>
                </a:solidFill>
              </a:rPr>
              <a:t> </a:t>
            </a:r>
            <a:r>
              <a:rPr lang="en-US" altLang="zh-TW" sz="1350">
                <a:solidFill>
                  <a:srgbClr val="000000"/>
                </a:solidFill>
              </a:rPr>
              <a:t>-</a:t>
            </a:r>
            <a:r>
              <a:rPr lang="zh-TW" altLang="en-US" sz="1350">
                <a:solidFill>
                  <a:srgbClr val="000000"/>
                </a:solidFill>
              </a:rPr>
              <a:t>這標識路由來源的可信度。較低的值表示偏好的路由來源。 </a:t>
            </a:r>
          </a:p>
          <a:p>
            <a:pPr marL="342892" indent="-342892" algn="l">
              <a:buFont typeface="Arial" panose="020b0604020202020204" pitchFamily="34" charset="0"/>
              <a:buChar char="•"/>
            </a:pPr>
            <a:r>
              <a:rPr lang="zh-TW" altLang="en-US" sz="1350" b="1">
                <a:solidFill>
                  <a:srgbClr val="000000"/>
                </a:solidFill>
              </a:rPr>
              <a:t>度量</a:t>
            </a:r>
            <a:r>
              <a:rPr lang="zh-TW" altLang="en-US" sz="1350">
                <a:solidFill>
                  <a:srgbClr val="000000"/>
                </a:solidFill>
              </a:rPr>
              <a:t> </a:t>
            </a:r>
            <a:r>
              <a:rPr lang="en-US" altLang="zh-TW" sz="1350">
                <a:solidFill>
                  <a:srgbClr val="000000"/>
                </a:solidFill>
              </a:rPr>
              <a:t>- </a:t>
            </a:r>
            <a:r>
              <a:rPr lang="zh-TW" altLang="en-US" sz="1350">
                <a:solidFill>
                  <a:srgbClr val="000000"/>
                </a:solidFill>
              </a:rPr>
              <a:t>識別指派到達遠端網路的值。較低的值表示偏好的路由。 </a:t>
            </a:r>
          </a:p>
          <a:p>
            <a:pPr marL="342892" indent="-342892" algn="l">
              <a:buFont typeface="Arial" panose="020b0604020202020204" pitchFamily="34" charset="0"/>
              <a:buChar char="•"/>
            </a:pPr>
            <a:r>
              <a:rPr lang="zh-TW" altLang="en-US" sz="1350" b="1">
                <a:solidFill>
                  <a:srgbClr val="000000"/>
                </a:solidFill>
              </a:rPr>
              <a:t>下一跳</a:t>
            </a:r>
            <a:r>
              <a:rPr lang="zh-TW" altLang="en-US" sz="1350">
                <a:solidFill>
                  <a:srgbClr val="000000"/>
                </a:solidFill>
              </a:rPr>
              <a:t> </a:t>
            </a:r>
            <a:r>
              <a:rPr lang="en-US" altLang="zh-TW" sz="1350">
                <a:solidFill>
                  <a:srgbClr val="000000"/>
                </a:solidFill>
              </a:rPr>
              <a:t>-</a:t>
            </a:r>
            <a:r>
              <a:rPr lang="zh-TW" altLang="en-US" sz="1350">
                <a:solidFill>
                  <a:srgbClr val="000000"/>
                </a:solidFill>
              </a:rPr>
              <a:t>這標識到該封包將被轉發到下一個路由器的 </a:t>
            </a:r>
            <a:r>
              <a:rPr lang="en-US" altLang="zh-TW" sz="1350">
                <a:solidFill>
                  <a:srgbClr val="000000"/>
                </a:solidFill>
              </a:rPr>
              <a:t>IP </a:t>
            </a:r>
            <a:r>
              <a:rPr lang="zh-TW" altLang="en-US" sz="1350">
                <a:solidFill>
                  <a:srgbClr val="000000"/>
                </a:solidFill>
              </a:rPr>
              <a:t>地址。 </a:t>
            </a:r>
          </a:p>
          <a:p>
            <a:pPr marL="342892" indent="-342892" algn="l">
              <a:buFont typeface="Arial" panose="020b0604020202020204" pitchFamily="34" charset="0"/>
              <a:buChar char="•"/>
            </a:pPr>
            <a:r>
              <a:rPr lang="zh-TW" altLang="en-US" sz="1350" b="1">
                <a:solidFill>
                  <a:srgbClr val="000000"/>
                </a:solidFill>
              </a:rPr>
              <a:t>路由時間戳記</a:t>
            </a:r>
            <a:r>
              <a:rPr lang="zh-TW" altLang="en-US" sz="1350">
                <a:solidFill>
                  <a:srgbClr val="000000"/>
                </a:solidFill>
              </a:rPr>
              <a:t> </a:t>
            </a:r>
            <a:r>
              <a:rPr lang="en-US" altLang="zh-TW" sz="1350">
                <a:solidFill>
                  <a:srgbClr val="000000"/>
                </a:solidFill>
              </a:rPr>
              <a:t>- </a:t>
            </a:r>
            <a:r>
              <a:rPr lang="zh-TW" altLang="en-US" sz="1350">
                <a:solidFill>
                  <a:srgbClr val="000000"/>
                </a:solidFill>
              </a:rPr>
              <a:t>這標識了學會該路由後多少時間已經過去了。 </a:t>
            </a:r>
          </a:p>
          <a:p>
            <a:pPr marL="342892" indent="-342892" algn="l">
              <a:buFont typeface="Arial" panose="020b0604020202020204" pitchFamily="34" charset="0"/>
              <a:buChar char="•"/>
            </a:pPr>
            <a:r>
              <a:rPr lang="zh-TW" altLang="en-US" sz="1350" b="1">
                <a:solidFill>
                  <a:srgbClr val="000000"/>
                </a:solidFill>
              </a:rPr>
              <a:t>送出介面</a:t>
            </a:r>
            <a:r>
              <a:rPr lang="zh-TW" altLang="en-US" sz="1350">
                <a:solidFill>
                  <a:srgbClr val="000000"/>
                </a:solidFill>
              </a:rPr>
              <a:t> </a:t>
            </a:r>
            <a:r>
              <a:rPr lang="en-US" altLang="zh-TW" sz="1350">
                <a:solidFill>
                  <a:srgbClr val="000000"/>
                </a:solidFill>
              </a:rPr>
              <a:t>- </a:t>
            </a:r>
            <a:r>
              <a:rPr lang="zh-TW" altLang="en-US" sz="1350">
                <a:solidFill>
                  <a:srgbClr val="000000"/>
                </a:solidFill>
              </a:rPr>
              <a:t>這標識輸出介面用於傳出封包到達其最終目的地</a:t>
            </a:r>
            <a:r>
              <a:rPr lang="zh-TW" altLang="en-US" sz="1400">
                <a:solidFill>
                  <a:srgbClr val="000000"/>
                </a:solidFill>
              </a:rPr>
              <a:t>。 </a:t>
            </a:r>
          </a:p>
          <a:p>
            <a:pPr marL="342892" indent="-342892" algn="l">
              <a:buFont typeface="Arial" panose="020b0604020202020204" pitchFamily="34" charset="0"/>
              <a:buChar char="•"/>
            </a:pPr>
            <a:endParaRPr lang="en-US" sz="1200">
              <a:solidFill>
                <a:srgbClr val="000000"/>
              </a:solidFill>
            </a:endParaRPr>
          </a:p>
        </p:txBody>
      </p:sp>
      <p:pic>
        <p:nvPicPr>
          <p:cNvPr id="8" name="Picture 7">
            <a:extLst>
              <a:ext uri="{FF2B5EF4-FFF2-40B4-BE49-F238E27FC236}">
                <a16:creationId xmlns:a16="http://schemas.microsoft.com/office/drawing/2014/main" id="{256492C1-3F9C-794D-BB19-1771D60D6906}"/>
              </a:ext>
            </a:extLst>
          </p:cNvPr>
          <p:cNvPicPr>
            <a:picLocks noChangeAspect="1"/>
          </p:cNvPicPr>
          <p:nvPr/>
        </p:nvPicPr>
        <p:blipFill>
          <a:blip r:embed="rId3"/>
          <a:stretch>
            <a:fillRect/>
          </a:stretch>
        </p:blipFill>
        <p:spPr>
          <a:xfrm>
            <a:off x="5018567" y="1574009"/>
            <a:ext cx="4013790" cy="2744529"/>
          </a:xfrm>
          <a:prstGeom prst="rect">
            <a:avLst/>
          </a:prstGeom>
        </p:spPr>
      </p:pic>
      <p:sp>
        <p:nvSpPr>
          <p:cNvPr id="2" name="TextBox 1">
            <a:extLst>
              <a:ext uri="{FF2B5EF4-FFF2-40B4-BE49-F238E27FC236}">
                <a16:creationId xmlns:a16="http://schemas.microsoft.com/office/drawing/2014/main" id="{93C43160-E94A-497E-A71D-329B80D107F4}"/>
              </a:ext>
            </a:extLst>
          </p:cNvPr>
          <p:cNvSpPr txBox="1"/>
          <p:nvPr/>
        </p:nvSpPr>
        <p:spPr>
          <a:xfrm>
            <a:off x="5156643" y="4450521"/>
            <a:ext cx="3875714" cy="738664"/>
          </a:xfrm>
          <a:prstGeom prst="rect">
            <a:avLst/>
          </a:prstGeom>
          <a:noFill/>
        </p:spPr>
        <p:txBody>
          <a:bodyPr wrap="square" rtlCol="0">
            <a:spAutoFit/>
          </a:bodyPr>
          <a:lstStyle/>
          <a:p>
            <a:pPr rtl="0"/>
            <a:r>
              <a:rPr lang="zh-TW" altLang="en-US" sz="1400" b="1">
                <a:solidFill>
                  <a:srgbClr val="000000"/>
                </a:solidFill>
              </a:rPr>
              <a:t>注意</a:t>
            </a:r>
            <a:r>
              <a:rPr lang="zh-TW" altLang="en-US" sz="1400">
                <a:solidFill>
                  <a:srgbClr val="000000"/>
                </a:solidFill>
              </a:rPr>
              <a:t>：目的網路的前置碼長度會指定要使用此路由之封包的 </a:t>
            </a:r>
            <a:r>
              <a:rPr lang="en-US" altLang="zh-TW" sz="1400">
                <a:solidFill>
                  <a:srgbClr val="000000"/>
                </a:solidFill>
              </a:rPr>
              <a:t>IP </a:t>
            </a:r>
            <a:r>
              <a:rPr lang="zh-TW" altLang="en-US" sz="1400">
                <a:solidFill>
                  <a:srgbClr val="000000"/>
                </a:solidFill>
              </a:rPr>
              <a:t>位址與目的網路 </a:t>
            </a:r>
            <a:r>
              <a:rPr lang="en-US" altLang="zh-TW" sz="1400">
                <a:solidFill>
                  <a:srgbClr val="000000"/>
                </a:solidFill>
              </a:rPr>
              <a:t>(</a:t>
            </a:r>
            <a:r>
              <a:rPr lang="zh-TW" altLang="en-US" sz="1400">
                <a:solidFill>
                  <a:srgbClr val="000000"/>
                </a:solidFill>
              </a:rPr>
              <a:t>前置碼</a:t>
            </a:r>
            <a:r>
              <a:rPr lang="en-US" altLang="zh-TW" sz="1400">
                <a:solidFill>
                  <a:srgbClr val="000000"/>
                </a:solidFill>
              </a:rPr>
              <a:t>) </a:t>
            </a:r>
            <a:r>
              <a:rPr lang="zh-TW" altLang="en-US" sz="1400">
                <a:solidFill>
                  <a:srgbClr val="000000"/>
                </a:solidFill>
              </a:rPr>
              <a:t>之間必須符合的最小左邊位元數目。 </a:t>
            </a:r>
          </a:p>
        </p:txBody>
      </p:sp>
      <p:sp>
        <p:nvSpPr>
          <p:cNvPr id="4" name="投影片編號版面配置區 3"/>
          <p:cNvSpPr>
            <a:spLocks noGrp="1"/>
          </p:cNvSpPr>
          <p:nvPr>
            <p:ph type="sldNum" sz="quarter" idx="12"/>
          </p:nvPr>
        </p:nvSpPr>
        <p:spPr/>
        <p:txBody>
          <a:bodyPr/>
          <a:lstStyle/>
          <a:p>
            <a:fld id="{4FAB73BC-B049-4115-A692-8D63A059BFB8}" type="slidenum">
              <a:rPr lang="en-US" smtClean="0"/>
              <a:t>945</a:t>
            </a:fld>
            <a:endParaRPr lang="en-US"/>
          </a:p>
        </p:txBody>
      </p:sp>
    </p:spTree>
    <p:extLst>
      <p:ext uri="{BB962C8B-B14F-4D97-AF65-F5344CB8AC3E}">
        <p14:creationId xmlns:p14="http://schemas.microsoft.com/office/powerpoint/2010/main" val="44471183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946.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noAutofit/>
          </a:bodyPr>
          <a:lstStyle/>
          <a:p>
            <a:pPr marL="169859" indent="-169859">
              <a:spcAft>
                <a:spcPts val="600"/>
              </a:spcAft>
              <a:buFont typeface="Wingdings" panose="05000000000000000000" pitchFamily="2" charset="2"/>
            </a:pPr>
            <a:r>
              <a:rPr lang="en-US" altLang="zh-TW" sz="2700" smtClean="0"/>
              <a:t>31.4</a:t>
            </a:r>
            <a:r>
              <a:rPr lang="zh-TW" altLang="en-US" sz="2700" smtClean="0"/>
              <a:t> </a:t>
            </a:r>
            <a:r>
              <a:rPr lang="en-US" altLang="zh-TW" sz="2700" smtClean="0"/>
              <a:t>IP </a:t>
            </a:r>
            <a:r>
              <a:rPr lang="zh-TW" altLang="en-US" sz="2700"/>
              <a:t>路由表</a:t>
            </a:r>
            <a:br>
              <a:rPr lang="en-US" sz="2700"/>
            </a:br>
            <a:r>
              <a:rPr lang="zh-TW" altLang="en-US" sz="2700"/>
              <a:t>直接連接的網路</a:t>
            </a:r>
          </a:p>
        </p:txBody>
      </p:sp>
      <p:sp>
        <p:nvSpPr>
          <p:cNvPr id="4" name="Content Placeholder 3">
            <a:extLst>
              <a:ext uri="{FF2B5EF4-FFF2-40B4-BE49-F238E27FC236}">
                <a16:creationId xmlns:a16="http://schemas.microsoft.com/office/drawing/2014/main" id="{7DAF1721-1CEC-224F-9063-57C12C8BA147}"/>
              </a:ext>
            </a:extLst>
          </p:cNvPr>
          <p:cNvSpPr>
            <a:spLocks noGrp="1"/>
          </p:cNvSpPr>
          <p:nvPr>
            <p:ph idx="1"/>
          </p:nvPr>
        </p:nvSpPr>
        <p:spPr>
          <a:xfrm>
            <a:off x="474662" y="1589087"/>
            <a:ext cx="8280057" cy="3689897"/>
          </a:xfrm>
        </p:spPr>
        <p:txBody>
          <a:bodyPr/>
          <a:lstStyle/>
          <a:p>
            <a:pPr marL="0" indent="0" algn="l"/>
            <a:r>
              <a:rPr lang="zh-TW" altLang="en-US" sz="1600">
                <a:solidFill>
                  <a:srgbClr val="000000"/>
                </a:solidFill>
              </a:rPr>
              <a:t>若要瞭解任何遠端網路，路由器必須至少有一個使用中介面設定了 </a:t>
            </a:r>
            <a:r>
              <a:rPr lang="en-US" altLang="zh-TW" sz="1600">
                <a:solidFill>
                  <a:srgbClr val="000000"/>
                </a:solidFill>
              </a:rPr>
              <a:t>IP </a:t>
            </a:r>
            <a:r>
              <a:rPr lang="zh-TW" altLang="en-US" sz="1600">
                <a:solidFill>
                  <a:srgbClr val="000000"/>
                </a:solidFill>
              </a:rPr>
              <a:t>位址和子網路遮罩 </a:t>
            </a:r>
            <a:r>
              <a:rPr lang="en-US" altLang="zh-TW" sz="1600">
                <a:solidFill>
                  <a:srgbClr val="000000"/>
                </a:solidFill>
              </a:rPr>
              <a:t>(</a:t>
            </a:r>
            <a:r>
              <a:rPr lang="zh-TW" altLang="en-US" sz="1600">
                <a:solidFill>
                  <a:srgbClr val="000000"/>
                </a:solidFill>
              </a:rPr>
              <a:t>前置碼長度</a:t>
            </a:r>
            <a:r>
              <a:rPr lang="en-US" altLang="zh-TW" sz="1600">
                <a:solidFill>
                  <a:srgbClr val="000000"/>
                </a:solidFill>
              </a:rPr>
              <a:t>)</a:t>
            </a:r>
            <a:r>
              <a:rPr lang="zh-TW" altLang="en-US" sz="1600">
                <a:solidFill>
                  <a:srgbClr val="000000"/>
                </a:solidFill>
              </a:rPr>
              <a:t>。這稱為直接連接的網路或直接連接的路由。當介面設定 </a:t>
            </a:r>
            <a:r>
              <a:rPr lang="en-US" altLang="zh-TW" sz="1600">
                <a:solidFill>
                  <a:srgbClr val="000000"/>
                </a:solidFill>
              </a:rPr>
              <a:t>IP </a:t>
            </a:r>
            <a:r>
              <a:rPr lang="zh-TW" altLang="en-US" sz="1600">
                <a:solidFill>
                  <a:srgbClr val="000000"/>
                </a:solidFill>
              </a:rPr>
              <a:t>位址並啟動時，路由器會將直接連接的路由新增至其路由表。</a:t>
            </a:r>
          </a:p>
          <a:p>
            <a:pPr marL="342892" indent="-342892" algn="l">
              <a:buFont typeface="Arial" panose="020b0604020202020204" pitchFamily="34" charset="0"/>
              <a:buChar char="•"/>
            </a:pPr>
            <a:r>
              <a:rPr lang="zh-TW" altLang="en-US" sz="1600">
                <a:solidFill>
                  <a:srgbClr val="000000"/>
                </a:solidFill>
              </a:rPr>
              <a:t>直接連接的網路由路由表中的 </a:t>
            </a:r>
            <a:r>
              <a:rPr lang="en-US" altLang="zh-TW" sz="1600" b="1">
                <a:solidFill>
                  <a:srgbClr val="000000"/>
                </a:solidFill>
              </a:rPr>
              <a:t>C</a:t>
            </a:r>
            <a:r>
              <a:rPr lang="zh-TW" altLang="en-US" sz="1600">
                <a:solidFill>
                  <a:srgbClr val="000000"/>
                </a:solidFill>
              </a:rPr>
              <a:t> 狀態碼表示。路由包含網路前置碼和前置碼長度。</a:t>
            </a:r>
          </a:p>
          <a:p>
            <a:pPr marL="342892" indent="-342892" algn="l">
              <a:buFont typeface="Arial" panose="020b0604020202020204" pitchFamily="34" charset="0"/>
              <a:buChar char="•"/>
            </a:pPr>
            <a:r>
              <a:rPr lang="zh-TW" altLang="en-US" sz="1600">
                <a:solidFill>
                  <a:srgbClr val="000000"/>
                </a:solidFill>
              </a:rPr>
              <a:t>路由表也包含其每個直接連接網路的本機路由，狀態碼 </a:t>
            </a:r>
            <a:r>
              <a:rPr lang="en-US" altLang="zh-TW" sz="1600" b="1">
                <a:solidFill>
                  <a:srgbClr val="000000"/>
                </a:solidFill>
              </a:rPr>
              <a:t>L</a:t>
            </a:r>
            <a:r>
              <a:rPr lang="zh-TW" altLang="en-US" sz="1600">
                <a:solidFill>
                  <a:srgbClr val="000000"/>
                </a:solidFill>
              </a:rPr>
              <a:t>表示。 </a:t>
            </a:r>
          </a:p>
          <a:p>
            <a:pPr marL="342892" indent="-342892" algn="l">
              <a:buFont typeface="Arial" panose="020b0604020202020204" pitchFamily="34" charset="0"/>
              <a:buChar char="•"/>
            </a:pPr>
            <a:r>
              <a:rPr lang="zh-TW" altLang="en-US" sz="1600">
                <a:solidFill>
                  <a:srgbClr val="000000"/>
                </a:solidFill>
              </a:rPr>
              <a:t>對於 </a:t>
            </a:r>
            <a:r>
              <a:rPr lang="en-US" altLang="zh-TW" sz="1600">
                <a:solidFill>
                  <a:srgbClr val="000000"/>
                </a:solidFill>
              </a:rPr>
              <a:t>IPv4 </a:t>
            </a:r>
            <a:r>
              <a:rPr lang="zh-TW" altLang="en-US" sz="1600">
                <a:solidFill>
                  <a:srgbClr val="000000"/>
                </a:solidFill>
              </a:rPr>
              <a:t>本地路由，前置碼長度為 </a:t>
            </a:r>
            <a:r>
              <a:rPr lang="en-US" altLang="zh-TW" sz="1600">
                <a:solidFill>
                  <a:srgbClr val="000000"/>
                </a:solidFill>
              </a:rPr>
              <a:t>/32</a:t>
            </a:r>
            <a:r>
              <a:rPr lang="zh-TW" altLang="en-US" sz="1600">
                <a:solidFill>
                  <a:srgbClr val="000000"/>
                </a:solidFill>
              </a:rPr>
              <a:t>，對於 </a:t>
            </a:r>
            <a:r>
              <a:rPr lang="en-US" altLang="zh-TW" sz="1600">
                <a:solidFill>
                  <a:srgbClr val="000000"/>
                </a:solidFill>
              </a:rPr>
              <a:t>IPv6 </a:t>
            </a:r>
            <a:r>
              <a:rPr lang="zh-TW" altLang="en-US" sz="1600">
                <a:solidFill>
                  <a:srgbClr val="000000"/>
                </a:solidFill>
              </a:rPr>
              <a:t>本地路由，前置碼長度為 </a:t>
            </a:r>
            <a:r>
              <a:rPr lang="en-US" altLang="zh-TW" sz="1600">
                <a:solidFill>
                  <a:srgbClr val="000000"/>
                </a:solidFill>
              </a:rPr>
              <a:t>/128</a:t>
            </a:r>
            <a:r>
              <a:rPr lang="zh-TW" altLang="en-US" sz="1600">
                <a:solidFill>
                  <a:srgbClr val="000000"/>
                </a:solidFill>
              </a:rPr>
              <a:t>。這意味著該封包的目的 </a:t>
            </a:r>
            <a:r>
              <a:rPr lang="en-US" altLang="zh-TW" sz="1600">
                <a:solidFill>
                  <a:srgbClr val="000000"/>
                </a:solidFill>
              </a:rPr>
              <a:t>IP </a:t>
            </a:r>
            <a:r>
              <a:rPr lang="zh-TW" altLang="en-US" sz="1600">
                <a:solidFill>
                  <a:srgbClr val="000000"/>
                </a:solidFill>
              </a:rPr>
              <a:t>地址必須匹配本地路由中的所有位元這個路由是匹配。本機路由的目的是要有效率地判斷它何時接收介面的封包，而不是需要轉送的封包。</a:t>
            </a:r>
          </a:p>
        </p:txBody>
      </p:sp>
      <p:sp>
        <p:nvSpPr>
          <p:cNvPr id="2" name="投影片編號版面配置區 1"/>
          <p:cNvSpPr>
            <a:spLocks noGrp="1"/>
          </p:cNvSpPr>
          <p:nvPr>
            <p:ph type="sldNum" sz="quarter" idx="12"/>
          </p:nvPr>
        </p:nvSpPr>
        <p:spPr/>
        <p:txBody>
          <a:bodyPr/>
          <a:lstStyle/>
          <a:p>
            <a:fld id="{4FAB73BC-B049-4115-A692-8D63A059BFB8}" type="slidenum">
              <a:rPr lang="en-US" smtClean="0"/>
              <a:t>946</a:t>
            </a:fld>
            <a:endParaRPr lang="en-US"/>
          </a:p>
        </p:txBody>
      </p:sp>
    </p:spTree>
    <p:extLst>
      <p:ext uri="{BB962C8B-B14F-4D97-AF65-F5344CB8AC3E}">
        <p14:creationId xmlns:p14="http://schemas.microsoft.com/office/powerpoint/2010/main" val="19594100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947.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400051"/>
            <a:ext cx="8345488" cy="1189038"/>
          </a:xfrm>
        </p:spPr>
        <p:txBody>
          <a:bodyPr>
            <a:normAutofit/>
          </a:bodyPr>
          <a:lstStyle/>
          <a:p>
            <a:r>
              <a:rPr lang="en-US" altLang="zh-TW" sz="3600" smtClean="0"/>
              <a:t>31.4</a:t>
            </a:r>
            <a:r>
              <a:rPr lang="zh-TW" altLang="en-US" sz="3600" smtClean="0"/>
              <a:t> </a:t>
            </a:r>
            <a:r>
              <a:rPr lang="en-US" altLang="zh-TW" sz="3600" smtClean="0"/>
              <a:t>IP </a:t>
            </a:r>
            <a:r>
              <a:rPr lang="zh-TW" altLang="en-US" sz="3600"/>
              <a:t>路由表</a:t>
            </a:r>
            <a:br>
              <a:rPr lang="en-US" sz="3600"/>
            </a:br>
            <a:r>
              <a:rPr lang="zh-TW" altLang="en-US" sz="3600"/>
              <a:t>靜態路由</a:t>
            </a:r>
          </a:p>
        </p:txBody>
      </p:sp>
      <p:sp>
        <p:nvSpPr>
          <p:cNvPr id="5" name="Content Placeholder 4">
            <a:extLst>
              <a:ext uri="{FF2B5EF4-FFF2-40B4-BE49-F238E27FC236}">
                <a16:creationId xmlns:a16="http://schemas.microsoft.com/office/drawing/2014/main" id="{B10619B1-AF5C-CC48-BC15-9A2A5E5E83AC}"/>
              </a:ext>
            </a:extLst>
          </p:cNvPr>
          <p:cNvSpPr>
            <a:spLocks noGrp="1"/>
          </p:cNvSpPr>
          <p:nvPr>
            <p:ph idx="1"/>
          </p:nvPr>
        </p:nvSpPr>
        <p:spPr>
          <a:xfrm>
            <a:off x="474662" y="1589088"/>
            <a:ext cx="8280057" cy="3689897"/>
          </a:xfrm>
        </p:spPr>
        <p:txBody>
          <a:bodyPr/>
          <a:lstStyle/>
          <a:p>
            <a:pPr marL="0" indent="0" algn="l"/>
            <a:r>
              <a:rPr lang="zh-TW" altLang="en-US" sz="1600">
                <a:solidFill>
                  <a:srgbClr val="000000"/>
                </a:solidFill>
              </a:rPr>
              <a:t>直接連接的介面設定並新增至路由表之後，就可以實作靜態或動態路由來存取遠端網路。靜態路由是手動設定的。它們定義了兩個網路設備之間的明確路徑。它們不會自動更新，而且必須在網路拓撲變更時手動重新設定。 </a:t>
            </a:r>
          </a:p>
          <a:p>
            <a:pPr marL="0" indent="0" algn="l"/>
            <a:endParaRPr lang="en-US" sz="1600">
              <a:solidFill>
                <a:srgbClr val="000000"/>
              </a:solidFill>
            </a:endParaRPr>
          </a:p>
          <a:p>
            <a:pPr marL="0" indent="0" algn="l"/>
            <a:r>
              <a:rPr lang="zh-TW" altLang="en-US" sz="1600">
                <a:solidFill>
                  <a:srgbClr val="000000"/>
                </a:solidFill>
              </a:rPr>
              <a:t>靜態路由有三個主要用途：</a:t>
            </a:r>
          </a:p>
          <a:p>
            <a:pPr marL="415975" lvl="1" indent="-342892"/>
            <a:r>
              <a:rPr lang="zh-TW" altLang="en-US" sz="1600">
                <a:solidFill>
                  <a:srgbClr val="000000"/>
                </a:solidFill>
              </a:rPr>
              <a:t>它可以在預期不會顯著成長的較小網路中提供簡易的路由表維護。</a:t>
            </a:r>
          </a:p>
          <a:p>
            <a:pPr marL="415975" lvl="1" indent="-342892"/>
            <a:r>
              <a:rPr lang="zh-TW" altLang="en-US" sz="1600">
                <a:solidFill>
                  <a:srgbClr val="000000"/>
                </a:solidFill>
              </a:rPr>
              <a:t>它使用單一預設路由來表示任何路由與路由表中的另一個路由沒有更具體匹配的網路路徑。預設路由是用來將流量傳送到下一個上游路由器以外的任何目的地。</a:t>
            </a:r>
          </a:p>
          <a:p>
            <a:pPr marL="415975" lvl="1" indent="-342892"/>
            <a:r>
              <a:rPr lang="zh-TW" altLang="en-US" sz="1600">
                <a:solidFill>
                  <a:srgbClr val="000000"/>
                </a:solidFill>
              </a:rPr>
              <a:t>它路由往返末稍網路。末稍網路是由單一路由存取的網路，而路由器只有一個鄰居。</a:t>
            </a:r>
          </a:p>
        </p:txBody>
      </p:sp>
      <p:sp>
        <p:nvSpPr>
          <p:cNvPr id="2" name="投影片編號版面配置區 1"/>
          <p:cNvSpPr>
            <a:spLocks noGrp="1"/>
          </p:cNvSpPr>
          <p:nvPr>
            <p:ph type="sldNum" sz="quarter" idx="12"/>
          </p:nvPr>
        </p:nvSpPr>
        <p:spPr/>
        <p:txBody>
          <a:bodyPr/>
          <a:lstStyle/>
          <a:p>
            <a:fld id="{4FAB73BC-B049-4115-A692-8D63A059BFB8}" type="slidenum">
              <a:rPr lang="en-US" smtClean="0"/>
              <a:t>947</a:t>
            </a:fld>
            <a:endParaRPr lang="en-US"/>
          </a:p>
        </p:txBody>
      </p:sp>
    </p:spTree>
    <p:extLst>
      <p:ext uri="{BB962C8B-B14F-4D97-AF65-F5344CB8AC3E}">
        <p14:creationId xmlns:p14="http://schemas.microsoft.com/office/powerpoint/2010/main" val="295911225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948.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571501"/>
            <a:ext cx="8345488" cy="73183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noAutofit/>
          </a:bodyPr>
          <a:lstStyle/>
          <a:p>
            <a:pPr marL="169859" indent="-169859">
              <a:spcAft>
                <a:spcPts val="600"/>
              </a:spcAft>
              <a:buFont typeface="Wingdings" panose="05000000000000000000" pitchFamily="2" charset="2"/>
            </a:pPr>
            <a:r>
              <a:rPr lang="en-US" altLang="zh-TW" sz="3600" smtClean="0"/>
              <a:t>31.4</a:t>
            </a:r>
            <a:r>
              <a:rPr lang="zh-TW" altLang="en-US" sz="3600" smtClean="0"/>
              <a:t> </a:t>
            </a:r>
            <a:r>
              <a:rPr lang="en-US" altLang="zh-TW" sz="3600" smtClean="0"/>
              <a:t>IP </a:t>
            </a:r>
            <a:r>
              <a:rPr lang="zh-TW" altLang="en-US" sz="3600"/>
              <a:t>路由表</a:t>
            </a:r>
            <a:br>
              <a:rPr lang="en-US" altLang="zh-TW" sz="3600"/>
            </a:br>
            <a:r>
              <a:rPr lang="en-US" altLang="zh-TW" sz="3600"/>
              <a:t>IP </a:t>
            </a:r>
            <a:r>
              <a:rPr lang="zh-TW" altLang="en-US" sz="3600"/>
              <a:t>路由表中的靜態路由</a:t>
            </a:r>
          </a:p>
        </p:txBody>
      </p:sp>
      <p:sp>
        <p:nvSpPr>
          <p:cNvPr id="8" name="Rectangle 7">
            <a:extLst>
              <a:ext uri="{FF2B5EF4-FFF2-40B4-BE49-F238E27FC236}">
                <a16:creationId xmlns:a16="http://schemas.microsoft.com/office/drawing/2014/main" id="{6053E92F-A16D-E04E-9FBC-8D469B0F8F38}"/>
              </a:ext>
            </a:extLst>
          </p:cNvPr>
          <p:cNvSpPr/>
          <p:nvPr/>
        </p:nvSpPr>
        <p:spPr>
          <a:xfrm>
            <a:off x="134225" y="1589088"/>
            <a:ext cx="8508976" cy="584775"/>
          </a:xfrm>
          <a:prstGeom prst="rect">
            <a:avLst/>
          </a:prstGeom>
        </p:spPr>
        <p:txBody>
          <a:bodyPr wrap="square">
            <a:spAutoFit/>
          </a:bodyPr>
          <a:lstStyle/>
          <a:p>
            <a:pPr rtl="0"/>
            <a:r>
              <a:rPr lang="zh-TW" altLang="en-US" sz="1600">
                <a:solidFill>
                  <a:srgbClr val="000000"/>
                </a:solidFill>
                <a:latin typeface="標楷體" pitchFamily="65" charset="-120"/>
                <a:ea typeface="標楷體" panose="03000509000000000000" pitchFamily="65" charset="-120"/>
              </a:rPr>
              <a:t>圖中的拓撲簡化為只顯示一個連接到每個路由器的 </a:t>
            </a:r>
            <a:r>
              <a:rPr lang="en-US" altLang="zh-TW" sz="1600">
                <a:solidFill>
                  <a:srgbClr val="000000"/>
                </a:solidFill>
                <a:latin typeface="標楷體" pitchFamily="65" charset="-120"/>
                <a:ea typeface="標楷體" panose="03000509000000000000" pitchFamily="65" charset="-120"/>
              </a:rPr>
              <a:t>LAN</a:t>
            </a:r>
            <a:r>
              <a:rPr lang="zh-TW" altLang="en-US" sz="1600">
                <a:solidFill>
                  <a:srgbClr val="000000"/>
                </a:solidFill>
                <a:latin typeface="標楷體" pitchFamily="65" charset="-120"/>
                <a:ea typeface="標楷體" panose="03000509000000000000" pitchFamily="65" charset="-120"/>
              </a:rPr>
              <a:t>。圖中顯示在 </a:t>
            </a:r>
            <a:r>
              <a:rPr lang="en-US" altLang="zh-TW" sz="1600">
                <a:solidFill>
                  <a:srgbClr val="000000"/>
                </a:solidFill>
                <a:latin typeface="標楷體" pitchFamily="65" charset="-120"/>
                <a:ea typeface="標楷體" panose="03000509000000000000" pitchFamily="65" charset="-120"/>
              </a:rPr>
              <a:t>R1 </a:t>
            </a:r>
            <a:r>
              <a:rPr lang="zh-TW" altLang="en-US" sz="1600">
                <a:solidFill>
                  <a:srgbClr val="000000"/>
                </a:solidFill>
                <a:latin typeface="標楷體" pitchFamily="65" charset="-120"/>
                <a:ea typeface="標楷體" panose="03000509000000000000" pitchFamily="65" charset="-120"/>
              </a:rPr>
              <a:t>上設定的 </a:t>
            </a:r>
            <a:r>
              <a:rPr lang="en-US" altLang="zh-TW" sz="1600">
                <a:solidFill>
                  <a:srgbClr val="000000"/>
                </a:solidFill>
                <a:latin typeface="標楷體" pitchFamily="65" charset="-120"/>
                <a:ea typeface="標楷體" panose="03000509000000000000" pitchFamily="65" charset="-120"/>
              </a:rPr>
              <a:t>IPv4 </a:t>
            </a:r>
            <a:r>
              <a:rPr lang="zh-TW" altLang="en-US" sz="1600">
                <a:solidFill>
                  <a:srgbClr val="000000"/>
                </a:solidFill>
                <a:latin typeface="標楷體" pitchFamily="65" charset="-120"/>
                <a:ea typeface="標楷體" panose="03000509000000000000" pitchFamily="65" charset="-120"/>
              </a:rPr>
              <a:t>和 </a:t>
            </a:r>
            <a:r>
              <a:rPr lang="en-US" altLang="zh-TW" sz="1600">
                <a:solidFill>
                  <a:srgbClr val="000000"/>
                </a:solidFill>
                <a:latin typeface="標楷體" pitchFamily="65" charset="-120"/>
                <a:ea typeface="標楷體" panose="03000509000000000000" pitchFamily="65" charset="-120"/>
              </a:rPr>
              <a:t>IPv6 </a:t>
            </a:r>
            <a:r>
              <a:rPr lang="zh-TW" altLang="en-US" sz="1600">
                <a:solidFill>
                  <a:srgbClr val="000000"/>
                </a:solidFill>
                <a:latin typeface="標楷體" pitchFamily="65" charset="-120"/>
                <a:ea typeface="標楷體" panose="03000509000000000000" pitchFamily="65" charset="-120"/>
              </a:rPr>
              <a:t>靜態路由，以達到 </a:t>
            </a:r>
            <a:r>
              <a:rPr lang="en-US" altLang="zh-TW" sz="1600">
                <a:solidFill>
                  <a:srgbClr val="000000"/>
                </a:solidFill>
                <a:latin typeface="標楷體" pitchFamily="65" charset="-120"/>
                <a:ea typeface="標楷體" panose="03000509000000000000" pitchFamily="65" charset="-120"/>
              </a:rPr>
              <a:t>R2 </a:t>
            </a:r>
            <a:r>
              <a:rPr lang="zh-TW" altLang="en-US" sz="1600">
                <a:solidFill>
                  <a:srgbClr val="000000"/>
                </a:solidFill>
                <a:latin typeface="標楷體" pitchFamily="65" charset="-120"/>
                <a:ea typeface="標楷體" panose="03000509000000000000" pitchFamily="65" charset="-120"/>
              </a:rPr>
              <a:t>上的 </a:t>
            </a:r>
            <a:r>
              <a:rPr lang="en-US" altLang="zh-TW" sz="1600">
                <a:solidFill>
                  <a:srgbClr val="000000"/>
                </a:solidFill>
                <a:latin typeface="標楷體" pitchFamily="65" charset="-120"/>
                <a:ea typeface="標楷體" panose="03000509000000000000" pitchFamily="65" charset="-120"/>
              </a:rPr>
              <a:t>10.0.4.0/24 </a:t>
            </a:r>
            <a:r>
              <a:rPr lang="zh-TW" altLang="en-US" sz="1600">
                <a:solidFill>
                  <a:srgbClr val="000000"/>
                </a:solidFill>
                <a:latin typeface="標楷體" pitchFamily="65" charset="-120"/>
                <a:ea typeface="標楷體" panose="03000509000000000000" pitchFamily="65" charset="-120"/>
              </a:rPr>
              <a:t>和 </a:t>
            </a:r>
            <a:r>
              <a:rPr lang="en-US" altLang="zh-TW" sz="1600">
                <a:solidFill>
                  <a:srgbClr val="000000"/>
                </a:solidFill>
                <a:latin typeface="標楷體" pitchFamily="65" charset="-120"/>
                <a:ea typeface="標楷體" panose="03000509000000000000" pitchFamily="65" charset="-120"/>
              </a:rPr>
              <a:t>2001:db8:acad:4::/64 </a:t>
            </a:r>
            <a:r>
              <a:rPr lang="zh-TW" altLang="en-US" sz="1600">
                <a:solidFill>
                  <a:srgbClr val="000000"/>
                </a:solidFill>
                <a:latin typeface="標楷體" pitchFamily="65" charset="-120"/>
                <a:ea typeface="標楷體" panose="03000509000000000000" pitchFamily="65" charset="-120"/>
              </a:rPr>
              <a:t>網路。 </a:t>
            </a:r>
          </a:p>
        </p:txBody>
      </p:sp>
      <p:pic>
        <p:nvPicPr>
          <p:cNvPr id="7" name="Content Placeholder 6">
            <a:extLst>
              <a:ext uri="{FF2B5EF4-FFF2-40B4-BE49-F238E27FC236}">
                <a16:creationId xmlns:a16="http://schemas.microsoft.com/office/drawing/2014/main" id="{1E3EFDD8-B941-974C-A1B0-B664720591A8}"/>
              </a:ext>
            </a:extLst>
          </p:cNvPr>
          <p:cNvPicPr>
            <a:picLocks noGrp="1" noChangeAspect="1"/>
          </p:cNvPicPr>
          <p:nvPr>
            <p:ph idx="1"/>
          </p:nvPr>
        </p:nvPicPr>
        <p:blipFill>
          <a:blip r:embed="rId3"/>
          <a:stretch>
            <a:fillRect/>
          </a:stretch>
        </p:blipFill>
        <p:spPr>
          <a:xfrm>
            <a:off x="1505151" y="2552581"/>
            <a:ext cx="5930611" cy="3055467"/>
          </a:xfrm>
        </p:spPr>
      </p:pic>
      <p:sp>
        <p:nvSpPr>
          <p:cNvPr id="2" name="投影片編號版面配置區 1"/>
          <p:cNvSpPr>
            <a:spLocks noGrp="1"/>
          </p:cNvSpPr>
          <p:nvPr>
            <p:ph type="sldNum" sz="quarter" idx="12"/>
          </p:nvPr>
        </p:nvSpPr>
        <p:spPr/>
        <p:txBody>
          <a:bodyPr/>
          <a:lstStyle/>
          <a:p>
            <a:fld id="{4FAB73BC-B049-4115-A692-8D63A059BFB8}" type="slidenum">
              <a:rPr lang="en-US" smtClean="0"/>
              <a:t>948</a:t>
            </a:fld>
            <a:endParaRPr lang="en-US"/>
          </a:p>
        </p:txBody>
      </p:sp>
    </p:spTree>
    <p:extLst>
      <p:ext uri="{BB962C8B-B14F-4D97-AF65-F5344CB8AC3E}">
        <p14:creationId xmlns:p14="http://schemas.microsoft.com/office/powerpoint/2010/main" val="208167909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949.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714375"/>
            <a:ext cx="8345488" cy="874713"/>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noAutofit/>
          </a:bodyPr>
          <a:lstStyle/>
          <a:p>
            <a:pPr marL="169859" indent="-169859">
              <a:spcAft>
                <a:spcPts val="600"/>
              </a:spcAft>
              <a:buFont typeface="Wingdings" panose="05000000000000000000" pitchFamily="2" charset="2"/>
            </a:pPr>
            <a:r>
              <a:rPr lang="en-US" altLang="zh-TW" sz="3600" smtClean="0"/>
              <a:t>31.4IP </a:t>
            </a:r>
            <a:r>
              <a:rPr lang="zh-TW" altLang="en-US" sz="3600"/>
              <a:t>路由表</a:t>
            </a:r>
            <a:br>
              <a:rPr lang="en-US" sz="3600"/>
            </a:br>
            <a:r>
              <a:rPr lang="zh-TW" altLang="en-US" sz="3600"/>
              <a:t>動態路由協定</a:t>
            </a:r>
          </a:p>
        </p:txBody>
      </p:sp>
      <p:sp>
        <p:nvSpPr>
          <p:cNvPr id="4" name="Content Placeholder 3">
            <a:extLst>
              <a:ext uri="{FF2B5EF4-FFF2-40B4-BE49-F238E27FC236}">
                <a16:creationId xmlns:a16="http://schemas.microsoft.com/office/drawing/2014/main" id="{A9DF5D18-81FC-324C-8230-7F71BC241764}"/>
              </a:ext>
            </a:extLst>
          </p:cNvPr>
          <p:cNvSpPr>
            <a:spLocks noGrp="1"/>
          </p:cNvSpPr>
          <p:nvPr>
            <p:ph idx="1"/>
          </p:nvPr>
        </p:nvSpPr>
        <p:spPr>
          <a:xfrm>
            <a:off x="474662" y="1589088"/>
            <a:ext cx="8280057" cy="3689897"/>
          </a:xfrm>
        </p:spPr>
        <p:txBody>
          <a:bodyPr/>
          <a:lstStyle/>
          <a:p>
            <a:pPr marL="0" indent="0" algn="l"/>
            <a:r>
              <a:rPr lang="zh-TW" altLang="en-US" sz="1600">
                <a:solidFill>
                  <a:srgbClr val="000000"/>
                </a:solidFill>
              </a:rPr>
              <a:t>路由器使用動態路由協定共享有關遠端網路連通性和狀態的資訊。動態路由協定會執行數項活動，包括網路探索和維護路由表。</a:t>
            </a:r>
          </a:p>
        </p:txBody>
      </p:sp>
      <p:pic>
        <p:nvPicPr>
          <p:cNvPr id="6" name="Picture 5">
            <a:extLst>
              <a:ext uri="{FF2B5EF4-FFF2-40B4-BE49-F238E27FC236}">
                <a16:creationId xmlns:a16="http://schemas.microsoft.com/office/drawing/2014/main" id="{AB5F6B5B-7070-AF43-A44F-4B802F5F3E33}"/>
              </a:ext>
            </a:extLst>
          </p:cNvPr>
          <p:cNvPicPr>
            <a:picLocks noChangeAspect="1"/>
          </p:cNvPicPr>
          <p:nvPr/>
        </p:nvPicPr>
        <p:blipFill>
          <a:blip r:embed="rId3"/>
          <a:stretch>
            <a:fillRect/>
          </a:stretch>
        </p:blipFill>
        <p:spPr>
          <a:xfrm>
            <a:off x="1792694" y="2539181"/>
            <a:ext cx="5558613" cy="3347122"/>
          </a:xfrm>
          <a:prstGeom prst="rect">
            <a:avLst/>
          </a:prstGeom>
        </p:spPr>
      </p:pic>
      <p:sp>
        <p:nvSpPr>
          <p:cNvPr id="2" name="投影片編號版面配置區 1"/>
          <p:cNvSpPr>
            <a:spLocks noGrp="1"/>
          </p:cNvSpPr>
          <p:nvPr>
            <p:ph type="sldNum" sz="quarter" idx="12"/>
          </p:nvPr>
        </p:nvSpPr>
        <p:spPr/>
        <p:txBody>
          <a:bodyPr/>
          <a:lstStyle/>
          <a:p>
            <a:fld id="{4FAB73BC-B049-4115-A692-8D63A059BFB8}" type="slidenum">
              <a:rPr lang="en-US" smtClean="0"/>
              <a:t>949</a:t>
            </a:fld>
            <a:endParaRPr lang="en-US"/>
          </a:p>
        </p:txBody>
      </p:sp>
    </p:spTree>
    <p:extLst>
      <p:ext uri="{BB962C8B-B14F-4D97-AF65-F5344CB8AC3E}">
        <p14:creationId xmlns:p14="http://schemas.microsoft.com/office/powerpoint/2010/main" val="6590648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95.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3314" name="Title 1"/>
          <p:cNvSpPr>
            <a:spLocks noGrp="1"/>
          </p:cNvSpPr>
          <p:nvPr>
            <p:ph type="title"/>
          </p:nvPr>
        </p:nvSpPr>
        <p:spPr/>
        <p:txBody>
          <a:bodyPr>
            <a:normAutofit/>
          </a:bodyPr>
          <a:lstStyle/>
          <a:p>
            <a:pPr rtl="0"/>
            <a:r>
              <a:rPr lang="en-US" altLang="zh-TW" sz="3000" smtClean="0"/>
              <a:t>3.3</a:t>
            </a:r>
            <a:r>
              <a:rPr lang="zh-TW" altLang="en-US" sz="3000" smtClean="0"/>
              <a:t>通訊協定</a:t>
            </a:r>
            <a:r>
              <a:rPr lang="zh-TW" altLang="en-US" sz="3000"/>
              <a:t>套件</a:t>
            </a:r>
            <a:r>
              <a:rPr lang="en-US" altLang="zh-TW" sz="3000"/>
              <a:t>-</a:t>
            </a:r>
            <a:r>
              <a:rPr lang="zh-TW" altLang="en-US" sz="3000"/>
              <a:t>網路通訊協定套件</a:t>
            </a:r>
          </a:p>
        </p:txBody>
      </p:sp>
      <p:sp>
        <p:nvSpPr>
          <p:cNvPr id="13315" name="Content Placeholder 2"/>
          <p:cNvSpPr>
            <a:spLocks noGrp="1"/>
          </p:cNvSpPr>
          <p:nvPr>
            <p:ph idx="1"/>
          </p:nvPr>
        </p:nvSpPr>
        <p:spPr>
          <a:xfrm>
            <a:off x="123574" y="1725198"/>
            <a:ext cx="4349274" cy="3827878"/>
          </a:xfrm>
        </p:spPr>
        <p:txBody>
          <a:bodyPr>
            <a:normAutofit fontScale="85000" lnSpcReduction="20000"/>
          </a:bodyPr>
          <a:lstStyle/>
          <a:p>
            <a:pPr marL="0" indent="0">
              <a:buNone/>
            </a:pPr>
            <a:r>
              <a:rPr lang="zh-TW" altLang="en-US" sz="2600"/>
              <a:t>協議必須能夠與其他協議一起工作。</a:t>
            </a:r>
          </a:p>
          <a:p>
            <a:pPr marL="0" indent="0">
              <a:buNone/>
            </a:pPr>
            <a:r>
              <a:rPr lang="zh-TW" altLang="en-US" sz="2600"/>
              <a:t>協議簇</a:t>
            </a:r>
            <a:r>
              <a:rPr lang="en-US" altLang="zh-TW" sz="2600"/>
              <a:t>:</a:t>
            </a:r>
          </a:p>
          <a:p>
            <a:pPr lvl="1" rtl="0"/>
            <a:r>
              <a:rPr lang="zh-TW" altLang="en-US" sz="2600"/>
              <a:t>執行某種通信功能所需的一組內在相關協定稱為協定族。</a:t>
            </a:r>
          </a:p>
          <a:p>
            <a:pPr lvl="1" rtl="0"/>
            <a:r>
              <a:rPr lang="zh-TW" altLang="en-US" sz="2600"/>
              <a:t>協同合作以協助解決問題的規則集</a:t>
            </a:r>
          </a:p>
          <a:p>
            <a:pPr marL="0" indent="0">
              <a:buNone/>
            </a:pPr>
            <a:r>
              <a:rPr lang="zh-TW" altLang="en-US" sz="2600"/>
              <a:t>這些協議是以層來查看：</a:t>
            </a:r>
          </a:p>
          <a:p>
            <a:pPr lvl="1" rtl="0"/>
            <a:r>
              <a:rPr lang="zh-TW" altLang="en-US" sz="2600"/>
              <a:t>較高的層</a:t>
            </a:r>
          </a:p>
          <a:p>
            <a:pPr lvl="1" rtl="0"/>
            <a:r>
              <a:rPr lang="zh-TW" altLang="en-US" sz="2600"/>
              <a:t>下層</a:t>
            </a:r>
            <a:r>
              <a:rPr lang="en-US" altLang="zh-TW" sz="2600"/>
              <a:t>-</a:t>
            </a:r>
            <a:r>
              <a:rPr lang="zh-TW" altLang="en-US" sz="2600"/>
              <a:t>關注移動數據並向上層提供服務</a:t>
            </a:r>
          </a:p>
          <a:p>
            <a:pPr lvl="1"/>
            <a:endParaRPr lang="en-CA" altLang="en-US"/>
          </a:p>
          <a:p>
            <a:pPr lvl="1"/>
            <a:endParaRPr lang="en-CA" altLang="en-US"/>
          </a:p>
          <a:p>
            <a:pPr lvl="1"/>
            <a:endParaRPr lang="en-CA" altLang="en-US"/>
          </a:p>
          <a:p>
            <a:pPr lvl="1"/>
            <a:endParaRPr lang="en-CA" altLang="en-US"/>
          </a:p>
          <a:p>
            <a:pPr lvl="1"/>
            <a:endParaRPr lang="en-CA" altLang="en-US"/>
          </a:p>
          <a:p>
            <a:pPr lvl="1"/>
            <a:endParaRPr lang="en-CA" altLang="en-US"/>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572001" y="2096767"/>
            <a:ext cx="4448426" cy="28302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投影片編號版面配置區 1"/>
          <p:cNvSpPr>
            <a:spLocks noGrp="1"/>
          </p:cNvSpPr>
          <p:nvPr>
            <p:ph type="sldNum" sz="quarter" idx="4"/>
          </p:nvPr>
        </p:nvSpPr>
        <p:spPr/>
        <p:txBody>
          <a:bodyPr/>
          <a:lstStyle/>
          <a:p>
            <a:pPr defTabSz="385754">
              <a:defRPr/>
            </a:pPr>
            <a:fld id="{2F5CCB13-0A32-4557-88E9-079F0C330695}" type="slidenum">
              <a:rPr lang="en-US" kern="0" smtClean="0">
                <a:solidFill>
                  <a:srgbClr val="595959"/>
                </a:solidFill>
              </a:rPr>
              <a:pPr defTabSz="385754">
                <a:defRPr/>
              </a:pPr>
              <a:t>95</a:t>
            </a:fld>
            <a:endParaRPr lang="en-US" kern="0">
              <a:solidFill>
                <a:srgbClr val="595959"/>
              </a:solidFill>
            </a:endParaRPr>
          </a:p>
        </p:txBody>
      </p:sp>
    </p:spTree>
    <p:extLst>
      <p:ext uri="{BB962C8B-B14F-4D97-AF65-F5344CB8AC3E}">
        <p14:creationId xmlns:p14="http://schemas.microsoft.com/office/powerpoint/2010/main" val="2320416613"/>
      </p:ext>
    </p:extLst>
  </p:cSld>
  <p:clrMapOvr>
    <a:masterClrMapping/>
  </p:clrMapOvr>
  <p:transition spd="slow">
    <p:wipe/>
  </p:transition>
  <p:timing/>
</p:sld>
</file>

<file path=ppt/slides/slide950.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noAutofit/>
          </a:bodyPr>
          <a:lstStyle/>
          <a:p>
            <a:pPr marL="169859" indent="-169859">
              <a:spcAft>
                <a:spcPts val="600"/>
              </a:spcAft>
              <a:buFont typeface="Wingdings" panose="05000000000000000000" pitchFamily="2" charset="2"/>
            </a:pPr>
            <a:r>
              <a:rPr lang="en-US" altLang="zh-TW" sz="2700" smtClean="0"/>
              <a:t>31.4</a:t>
            </a:r>
            <a:r>
              <a:rPr lang="zh-TW" altLang="en-US" sz="2700" smtClean="0"/>
              <a:t> </a:t>
            </a:r>
            <a:r>
              <a:rPr lang="en-US" altLang="zh-TW" sz="2700" smtClean="0"/>
              <a:t>IP </a:t>
            </a:r>
            <a:r>
              <a:rPr lang="zh-TW" altLang="en-US" sz="2700"/>
              <a:t>路由表</a:t>
            </a:r>
            <a:br>
              <a:rPr lang="en-US" sz="2700"/>
            </a:br>
            <a:r>
              <a:rPr lang="zh-TW" altLang="en-US" sz="2700"/>
              <a:t>路由表中的動態路由</a:t>
            </a:r>
          </a:p>
        </p:txBody>
      </p:sp>
      <p:sp>
        <p:nvSpPr>
          <p:cNvPr id="5" name="Content Placeholder 4">
            <a:extLst>
              <a:ext uri="{FF2B5EF4-FFF2-40B4-BE49-F238E27FC236}">
                <a16:creationId xmlns:a16="http://schemas.microsoft.com/office/drawing/2014/main" id="{79DC7C86-866A-8040-B0BA-E18FF067CBD2}"/>
              </a:ext>
            </a:extLst>
          </p:cNvPr>
          <p:cNvSpPr>
            <a:spLocks noGrp="1"/>
          </p:cNvSpPr>
          <p:nvPr>
            <p:ph idx="1"/>
          </p:nvPr>
        </p:nvSpPr>
        <p:spPr>
          <a:xfrm>
            <a:off x="474662" y="1589089"/>
            <a:ext cx="8280057" cy="1566746"/>
          </a:xfrm>
        </p:spPr>
        <p:txBody>
          <a:bodyPr/>
          <a:lstStyle/>
          <a:p>
            <a:pPr marL="0" indent="0" algn="l"/>
            <a:r>
              <a:rPr lang="zh-TW" altLang="en-US" sz="1600">
                <a:solidFill>
                  <a:srgbClr val="000000"/>
                </a:solidFill>
              </a:rPr>
              <a:t>現在我們的範例拓撲中使用 </a:t>
            </a:r>
            <a:r>
              <a:rPr lang="en-US" altLang="zh-TW" sz="1600">
                <a:solidFill>
                  <a:srgbClr val="000000"/>
                </a:solidFill>
              </a:rPr>
              <a:t>OSPF</a:t>
            </a:r>
            <a:r>
              <a:rPr lang="zh-TW" altLang="en-US" sz="1600">
                <a:solidFill>
                  <a:srgbClr val="000000"/>
                </a:solidFill>
              </a:rPr>
              <a:t>，以動態學習連線到 </a:t>
            </a:r>
            <a:r>
              <a:rPr lang="en-US" altLang="zh-TW" sz="1600">
                <a:solidFill>
                  <a:srgbClr val="000000"/>
                </a:solidFill>
              </a:rPr>
              <a:t>R1 </a:t>
            </a:r>
            <a:r>
              <a:rPr lang="zh-TW" altLang="en-US" sz="1600">
                <a:solidFill>
                  <a:srgbClr val="000000"/>
                </a:solidFill>
              </a:rPr>
              <a:t>和 </a:t>
            </a:r>
            <a:r>
              <a:rPr lang="en-US" altLang="zh-TW" sz="1600">
                <a:solidFill>
                  <a:srgbClr val="000000"/>
                </a:solidFill>
              </a:rPr>
              <a:t>R2 </a:t>
            </a:r>
            <a:r>
              <a:rPr lang="zh-TW" altLang="en-US" sz="1600">
                <a:solidFill>
                  <a:srgbClr val="000000"/>
                </a:solidFill>
              </a:rPr>
              <a:t>的所有網路。路由資表項目使用 </a:t>
            </a:r>
            <a:r>
              <a:rPr lang="en-US" altLang="zh-TW" sz="1600" b="1">
                <a:solidFill>
                  <a:srgbClr val="000000"/>
                </a:solidFill>
              </a:rPr>
              <a:t>O</a:t>
            </a:r>
            <a:r>
              <a:rPr lang="zh-TW" altLang="en-US" sz="1600">
                <a:solidFill>
                  <a:srgbClr val="000000"/>
                </a:solidFill>
              </a:rPr>
              <a:t> 的狀態碼來指出 </a:t>
            </a:r>
            <a:r>
              <a:rPr lang="en-US" altLang="zh-TW" sz="1600">
                <a:solidFill>
                  <a:srgbClr val="000000"/>
                </a:solidFill>
              </a:rPr>
              <a:t>OSPF </a:t>
            </a:r>
            <a:r>
              <a:rPr lang="zh-TW" altLang="en-US" sz="1600">
                <a:solidFill>
                  <a:srgbClr val="000000"/>
                </a:solidFill>
              </a:rPr>
              <a:t>路由協定所學到的路由。這兩個項目也包含下一個跳躍點路由器的 </a:t>
            </a:r>
            <a:r>
              <a:rPr lang="en-US" altLang="zh-TW" sz="1600">
                <a:solidFill>
                  <a:srgbClr val="000000"/>
                </a:solidFill>
              </a:rPr>
              <a:t>IP </a:t>
            </a:r>
            <a:r>
              <a:rPr lang="zh-TW" altLang="en-US" sz="1600">
                <a:solidFill>
                  <a:srgbClr val="000000"/>
                </a:solidFill>
              </a:rPr>
              <a:t>位址，透過 </a:t>
            </a:r>
            <a:r>
              <a:rPr lang="en-US" altLang="zh-TW" sz="1600" i="1">
                <a:solidFill>
                  <a:srgbClr val="000000"/>
                </a:solidFill>
              </a:rPr>
              <a:t>IP </a:t>
            </a:r>
            <a:r>
              <a:rPr lang="zh-TW" altLang="en-US" sz="1600" i="1">
                <a:solidFill>
                  <a:srgbClr val="000000"/>
                </a:solidFill>
              </a:rPr>
              <a:t>位址</a:t>
            </a:r>
            <a:r>
              <a:rPr lang="zh-TW" altLang="en-US" sz="1600">
                <a:solidFill>
                  <a:srgbClr val="000000"/>
                </a:solidFill>
              </a:rPr>
              <a:t>。</a:t>
            </a:r>
          </a:p>
          <a:p>
            <a:pPr marL="0" indent="0" algn="l"/>
            <a:r>
              <a:rPr lang="zh-TW" altLang="en-US" sz="1400" b="1">
                <a:solidFill>
                  <a:srgbClr val="000000"/>
                </a:solidFill>
              </a:rPr>
              <a:t>注意</a:t>
            </a:r>
            <a:r>
              <a:rPr lang="zh-TW" altLang="en-US" sz="1400">
                <a:solidFill>
                  <a:srgbClr val="000000"/>
                </a:solidFill>
              </a:rPr>
              <a:t>：</a:t>
            </a:r>
            <a:r>
              <a:rPr lang="en-US" altLang="zh-TW" sz="1400">
                <a:solidFill>
                  <a:srgbClr val="000000"/>
                </a:solidFill>
              </a:rPr>
              <a:t>IPv6 </a:t>
            </a:r>
            <a:r>
              <a:rPr lang="zh-TW" altLang="en-US" sz="1400">
                <a:solidFill>
                  <a:srgbClr val="000000"/>
                </a:solidFill>
              </a:rPr>
              <a:t>路由協定使用下一個跳躍點路由器的鏈路本地位址。 </a:t>
            </a:r>
          </a:p>
          <a:p>
            <a:pPr marL="0" indent="0" algn="l"/>
            <a:r>
              <a:rPr lang="zh-TW" altLang="en-US" sz="1400" b="1">
                <a:solidFill>
                  <a:srgbClr val="000000"/>
                </a:solidFill>
              </a:rPr>
              <a:t>注意</a:t>
            </a:r>
            <a:r>
              <a:rPr lang="zh-TW" altLang="en-US" sz="1400">
                <a:solidFill>
                  <a:srgbClr val="000000"/>
                </a:solidFill>
              </a:rPr>
              <a:t>：</a:t>
            </a:r>
            <a:r>
              <a:rPr lang="en-US" altLang="zh-TW" sz="1400">
                <a:solidFill>
                  <a:srgbClr val="000000"/>
                </a:solidFill>
              </a:rPr>
              <a:t>IPv4 </a:t>
            </a:r>
            <a:r>
              <a:rPr lang="zh-TW" altLang="en-US" sz="1400">
                <a:solidFill>
                  <a:srgbClr val="000000"/>
                </a:solidFill>
              </a:rPr>
              <a:t>和 </a:t>
            </a:r>
            <a:r>
              <a:rPr lang="en-US" altLang="zh-TW" sz="1400">
                <a:solidFill>
                  <a:srgbClr val="000000"/>
                </a:solidFill>
              </a:rPr>
              <a:t>IPv6 </a:t>
            </a:r>
            <a:r>
              <a:rPr lang="zh-TW" altLang="en-US" sz="1400">
                <a:solidFill>
                  <a:srgbClr val="000000"/>
                </a:solidFill>
              </a:rPr>
              <a:t>的 </a:t>
            </a:r>
            <a:r>
              <a:rPr lang="en-US" altLang="zh-TW" sz="1400">
                <a:solidFill>
                  <a:srgbClr val="000000"/>
                </a:solidFill>
              </a:rPr>
              <a:t>OSPF </a:t>
            </a:r>
            <a:r>
              <a:rPr lang="zh-TW" altLang="en-US" sz="1400">
                <a:solidFill>
                  <a:srgbClr val="000000"/>
                </a:solidFill>
              </a:rPr>
              <a:t>路由設定已超出本課程的範圍。 </a:t>
            </a:r>
          </a:p>
          <a:p>
            <a:pPr marL="342892" indent="-342892" algn="l">
              <a:buFont typeface="Arial" panose="020b0604020202020204" pitchFamily="34" charset="0"/>
              <a:buChar char="•"/>
            </a:pPr>
            <a:endParaRPr lang="en-US" sz="1600">
              <a:solidFill>
                <a:srgbClr val="000000"/>
              </a:solidFill>
            </a:endParaRPr>
          </a:p>
        </p:txBody>
      </p:sp>
      <p:sp>
        <p:nvSpPr>
          <p:cNvPr id="7" name="Rectangle 6">
            <a:extLst>
              <a:ext uri="{FF2B5EF4-FFF2-40B4-BE49-F238E27FC236}">
                <a16:creationId xmlns:a16="http://schemas.microsoft.com/office/drawing/2014/main" id="{63D2D708-3CDE-B842-A84C-7F39B7973FD4}"/>
              </a:ext>
            </a:extLst>
          </p:cNvPr>
          <p:cNvSpPr/>
          <p:nvPr/>
        </p:nvSpPr>
        <p:spPr>
          <a:xfrm>
            <a:off x="1108524" y="3226263"/>
            <a:ext cx="6926952" cy="2354491"/>
          </a:xfrm>
          <a:prstGeom prst="rect">
            <a:avLst/>
          </a:prstGeom>
          <a:solidFill>
            <a:srgbClr val="000000"/>
          </a:solidFill>
        </p:spPr>
        <p:txBody>
          <a:bodyPr wrap="square">
            <a:spAutoFit/>
          </a:bodyPr>
          <a:lstStyle/>
          <a:p>
            <a:pPr rtl="0"/>
            <a:r>
              <a:rPr lang="en-US" altLang="zh-TW" sz="1050">
                <a:solidFill>
                  <a:schemeClr val="bg1"/>
                </a:solidFill>
                <a:latin typeface="Courier New" panose="02070309020205020404" pitchFamily="49" charset="0"/>
              </a:rPr>
              <a:t>R1: </a:t>
            </a:r>
            <a:r>
              <a:rPr lang="en-US" altLang="zh-TW" sz="1050" b="1">
                <a:solidFill>
                  <a:schemeClr val="bg1"/>
                </a:solidFill>
                <a:latin typeface="Courier New" panose="02070309020205020404" pitchFamily="49" charset="0"/>
              </a:rPr>
              <a:t>show ip route</a:t>
            </a:r>
            <a:r>
              <a:rPr lang="zh-TW" altLang="en-US" sz="1050">
                <a:solidFill>
                  <a:schemeClr val="bg1"/>
                </a:solidFill>
                <a:latin typeface="Courier New" panose="02070309020205020404" pitchFamily="49" charset="0"/>
              </a:rPr>
              <a:t> </a:t>
            </a:r>
          </a:p>
          <a:p>
            <a:pPr rtl="0"/>
            <a:r>
              <a:rPr lang="en-US" altLang="zh-TW" sz="1050">
                <a:solidFill>
                  <a:schemeClr val="bg1"/>
                </a:solidFill>
                <a:latin typeface="Courier New" panose="02070309020205020404" pitchFamily="49" charset="0"/>
              </a:rPr>
              <a:t>Codes: L - local, C - connected, S - static, R - RIP, M - mobile, B - BGP D - EIGRP, EX - EIGRP external, </a:t>
            </a:r>
            <a:r>
              <a:rPr lang="en-US" altLang="zh-TW" sz="1050">
                <a:solidFill>
                  <a:srgbClr val="FFFF00"/>
                </a:solidFill>
                <a:latin typeface="Courier New" panose="02070309020205020404" pitchFamily="49" charset="0"/>
              </a:rPr>
              <a:t>O - OSPF</a:t>
            </a:r>
            <a:r>
              <a:rPr lang="en-US" altLang="zh-TW" sz="1050">
                <a:solidFill>
                  <a:schemeClr val="bg1"/>
                </a:solidFill>
                <a:latin typeface="Courier New" panose="02070309020205020404" pitchFamily="49" charset="0"/>
              </a:rPr>
              <a:t>, IA - OSPF inter area </a:t>
            </a:r>
          </a:p>
          <a:p>
            <a:pPr rtl="0"/>
            <a:r>
              <a:rPr lang="en-US" altLang="zh-TW" sz="1050">
                <a:solidFill>
                  <a:schemeClr val="bg1"/>
                </a:solidFill>
                <a:latin typeface="Courier New" panose="02070309020205020404" pitchFamily="49" charset="0"/>
              </a:rPr>
              <a:t>(output omitted for brevity) </a:t>
            </a:r>
          </a:p>
          <a:p>
            <a:pPr rtl="0"/>
            <a:r>
              <a:rPr lang="en-US" altLang="zh-TW" sz="1050">
                <a:solidFill>
                  <a:schemeClr val="bg1"/>
                </a:solidFill>
                <a:latin typeface="Courier New" panose="02070309020205020404" pitchFamily="49" charset="0"/>
              </a:rPr>
              <a:t>O 10.0.4.0/24 [110/50] via 10.0.3.2, 00:24:22, Serial0/1/1 </a:t>
            </a:r>
          </a:p>
          <a:p>
            <a:pPr rtl="0"/>
            <a:r>
              <a:rPr lang="en-US" altLang="zh-TW" sz="1050">
                <a:solidFill>
                  <a:schemeClr val="bg1"/>
                </a:solidFill>
                <a:latin typeface="Courier New" panose="02070309020205020404" pitchFamily="49" charset="0"/>
              </a:rPr>
              <a:t>O 10.0.5.0/24 [110/50] via 10.0.3.2, 00:24:15, Serial0/1/1 </a:t>
            </a:r>
          </a:p>
          <a:p>
            <a:pPr rtl="0"/>
            <a:r>
              <a:rPr lang="en-US" altLang="zh-TW" sz="1050">
                <a:solidFill>
                  <a:schemeClr val="bg1"/>
                </a:solidFill>
                <a:latin typeface="Courier New" panose="02070309020205020404" pitchFamily="49" charset="0"/>
              </a:rPr>
              <a:t>R1: </a:t>
            </a:r>
            <a:r>
              <a:rPr lang="en-US" altLang="zh-TW" sz="1050" b="1">
                <a:solidFill>
                  <a:schemeClr val="bg1"/>
                </a:solidFill>
                <a:latin typeface="Courier New" panose="02070309020205020404" pitchFamily="49" charset="0"/>
              </a:rPr>
              <a:t>show ip route</a:t>
            </a:r>
            <a:r>
              <a:rPr lang="zh-TW" altLang="en-US" sz="1050">
                <a:solidFill>
                  <a:schemeClr val="bg1"/>
                </a:solidFill>
                <a:latin typeface="Courier New" panose="02070309020205020404" pitchFamily="49" charset="0"/>
              </a:rPr>
              <a:t> </a:t>
            </a:r>
          </a:p>
          <a:p>
            <a:pPr rtl="0"/>
            <a:r>
              <a:rPr lang="en-US" altLang="zh-TW" sz="1050">
                <a:solidFill>
                  <a:schemeClr val="bg1"/>
                </a:solidFill>
                <a:latin typeface="Courier New" panose="02070309020205020404" pitchFamily="49" charset="0"/>
              </a:rPr>
              <a:t>IPv6 Routing Table - default - 10 entries </a:t>
            </a:r>
          </a:p>
          <a:p>
            <a:pPr rtl="0"/>
            <a:r>
              <a:rPr lang="en-US" altLang="zh-TW" sz="1050">
                <a:solidFill>
                  <a:schemeClr val="bg1"/>
                </a:solidFill>
                <a:latin typeface="Courier New" panose="02070309020205020404" pitchFamily="49" charset="0"/>
              </a:rPr>
              <a:t>(</a:t>
            </a:r>
            <a:r>
              <a:rPr lang="zh-TW" altLang="en-US" sz="1050">
                <a:solidFill>
                  <a:schemeClr val="bg1"/>
                </a:solidFill>
                <a:latin typeface="Courier New" panose="02070309020205020404" pitchFamily="49" charset="0"/>
              </a:rPr>
              <a:t>省略輸出</a:t>
            </a:r>
            <a:r>
              <a:rPr lang="en-US" altLang="zh-TW" sz="1050">
                <a:solidFill>
                  <a:schemeClr val="bg1"/>
                </a:solidFill>
                <a:latin typeface="Courier New" panose="02070309020205020404" pitchFamily="49" charset="0"/>
              </a:rPr>
              <a:t>) </a:t>
            </a:r>
          </a:p>
          <a:p>
            <a:pPr rtl="0"/>
            <a:r>
              <a:rPr lang="en-US" altLang="zh-TW" sz="1050">
                <a:solidFill>
                  <a:schemeClr val="bg1"/>
                </a:solidFill>
                <a:latin typeface="Courier New" panose="02070309020205020404" pitchFamily="49" charset="0"/>
              </a:rPr>
              <a:t>NDr - Redirect, RL - RPL, </a:t>
            </a:r>
            <a:r>
              <a:rPr lang="en-US" altLang="zh-TW" sz="1050">
                <a:solidFill>
                  <a:srgbClr val="FFFF00"/>
                </a:solidFill>
                <a:latin typeface="Courier New" panose="02070309020205020404" pitchFamily="49" charset="0"/>
              </a:rPr>
              <a:t>O - OSPF Intra</a:t>
            </a:r>
            <a:r>
              <a:rPr lang="en-US" altLang="zh-TW" sz="1050">
                <a:solidFill>
                  <a:schemeClr val="bg1"/>
                </a:solidFill>
                <a:latin typeface="Courier New" panose="02070309020205020404" pitchFamily="49" charset="0"/>
              </a:rPr>
              <a:t>, OI - OSPF Inter </a:t>
            </a:r>
          </a:p>
          <a:p>
            <a:pPr rtl="0"/>
            <a:r>
              <a:rPr lang="en-US" altLang="zh-TW" sz="1050">
                <a:solidFill>
                  <a:schemeClr val="bg1"/>
                </a:solidFill>
                <a:latin typeface="Courier New" panose="02070309020205020404" pitchFamily="49" charset="0"/>
              </a:rPr>
              <a:t>O 2001:DB8:ACAD:4::/64 [110/50] </a:t>
            </a:r>
          </a:p>
          <a:p>
            <a:pPr rtl="0"/>
            <a:r>
              <a:rPr lang="en-US" altLang="zh-TW" sz="1050">
                <a:solidFill>
                  <a:schemeClr val="bg1"/>
                </a:solidFill>
                <a:latin typeface="Courier New" panose="02070309020205020404" pitchFamily="49" charset="0"/>
              </a:rPr>
              <a:t>via FE80::2:C, Serial0/1/1 </a:t>
            </a:r>
          </a:p>
          <a:p>
            <a:pPr rtl="0"/>
            <a:r>
              <a:rPr lang="en-US" altLang="zh-TW" sz="1050">
                <a:solidFill>
                  <a:schemeClr val="bg1"/>
                </a:solidFill>
                <a:latin typeface="Courier New" panose="02070309020205020404" pitchFamily="49" charset="0"/>
              </a:rPr>
              <a:t>O 2001:DB8:ACAD:5::/64 [110/50] </a:t>
            </a:r>
          </a:p>
          <a:p>
            <a:pPr rtl="0"/>
            <a:r>
              <a:rPr lang="en-US" altLang="zh-TW" sz="1050">
                <a:solidFill>
                  <a:schemeClr val="bg1"/>
                </a:solidFill>
                <a:latin typeface="Courier New" panose="02070309020205020404" pitchFamily="49" charset="0"/>
              </a:rPr>
              <a:t>via FE80::2:C, Serial0/1/1</a:t>
            </a:r>
          </a:p>
        </p:txBody>
      </p:sp>
      <p:sp>
        <p:nvSpPr>
          <p:cNvPr id="2" name="投影片編號版面配置區 1"/>
          <p:cNvSpPr>
            <a:spLocks noGrp="1"/>
          </p:cNvSpPr>
          <p:nvPr>
            <p:ph type="sldNum" sz="quarter" idx="12"/>
          </p:nvPr>
        </p:nvSpPr>
        <p:spPr/>
        <p:txBody>
          <a:bodyPr/>
          <a:lstStyle/>
          <a:p>
            <a:fld id="{4FAB73BC-B049-4115-A692-8D63A059BFB8}" type="slidenum">
              <a:rPr lang="en-US" smtClean="0"/>
              <a:t>950</a:t>
            </a:fld>
            <a:endParaRPr lang="en-US"/>
          </a:p>
        </p:txBody>
      </p:sp>
    </p:spTree>
    <p:extLst>
      <p:ext uri="{BB962C8B-B14F-4D97-AF65-F5344CB8AC3E}">
        <p14:creationId xmlns:p14="http://schemas.microsoft.com/office/powerpoint/2010/main" val="353259637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951.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noAutofit/>
          </a:bodyPr>
          <a:lstStyle/>
          <a:p>
            <a:pPr marL="169859" indent="-169859">
              <a:spcAft>
                <a:spcPts val="600"/>
              </a:spcAft>
              <a:buFont typeface="Wingdings" panose="05000000000000000000" pitchFamily="2" charset="2"/>
            </a:pPr>
            <a:r>
              <a:rPr lang="en-US" altLang="zh-TW" sz="2700" smtClean="0"/>
              <a:t>31.4</a:t>
            </a:r>
            <a:r>
              <a:rPr lang="zh-TW" altLang="en-US" sz="2700" smtClean="0"/>
              <a:t> </a:t>
            </a:r>
            <a:r>
              <a:rPr lang="en-US" altLang="zh-TW" sz="2700" smtClean="0"/>
              <a:t>IP </a:t>
            </a:r>
            <a:r>
              <a:rPr lang="zh-TW" altLang="en-US" sz="2700"/>
              <a:t>路由表</a:t>
            </a:r>
            <a:br>
              <a:rPr lang="en-US" sz="2700"/>
            </a:br>
            <a:r>
              <a:rPr lang="zh-TW" altLang="en-US" sz="2700"/>
              <a:t>預設路由</a:t>
            </a:r>
          </a:p>
        </p:txBody>
      </p:sp>
      <p:sp>
        <p:nvSpPr>
          <p:cNvPr id="4" name="Content Placeholder 3">
            <a:extLst>
              <a:ext uri="{FF2B5EF4-FFF2-40B4-BE49-F238E27FC236}">
                <a16:creationId xmlns:a16="http://schemas.microsoft.com/office/drawing/2014/main" id="{9CD8B795-8546-F040-893D-0B54C300792E}"/>
              </a:ext>
            </a:extLst>
          </p:cNvPr>
          <p:cNvSpPr>
            <a:spLocks noGrp="1"/>
          </p:cNvSpPr>
          <p:nvPr>
            <p:ph idx="1"/>
          </p:nvPr>
        </p:nvSpPr>
        <p:spPr>
          <a:xfrm>
            <a:off x="474662" y="1589088"/>
            <a:ext cx="8280057" cy="3689897"/>
          </a:xfrm>
        </p:spPr>
        <p:txBody>
          <a:bodyPr/>
          <a:lstStyle/>
          <a:p>
            <a:pPr marL="0" indent="0" algn="l"/>
            <a:r>
              <a:rPr lang="zh-TW" altLang="en-US" sz="1600">
                <a:solidFill>
                  <a:srgbClr val="000000"/>
                </a:solidFill>
              </a:rPr>
              <a:t>預設路由會指定路由表不包含符合目的 </a:t>
            </a:r>
            <a:r>
              <a:rPr lang="en-US" altLang="zh-TW" sz="1600">
                <a:solidFill>
                  <a:srgbClr val="000000"/>
                </a:solidFill>
              </a:rPr>
              <a:t>IP </a:t>
            </a:r>
            <a:r>
              <a:rPr lang="zh-TW" altLang="en-US" sz="1600">
                <a:solidFill>
                  <a:srgbClr val="000000"/>
                </a:solidFill>
              </a:rPr>
              <a:t>位址的特定路由時所要使用的下一個跳躍點路由器。預設路由可以是一個靜態路由或從動態路由協定自動學習。預設路由具有 </a:t>
            </a:r>
            <a:r>
              <a:rPr lang="en-US" altLang="zh-TW" sz="1600">
                <a:solidFill>
                  <a:srgbClr val="000000"/>
                </a:solidFill>
              </a:rPr>
              <a:t>0.0.0.0/0 </a:t>
            </a:r>
            <a:r>
              <a:rPr lang="zh-TW" altLang="en-US" sz="1600">
                <a:solidFill>
                  <a:srgbClr val="000000"/>
                </a:solidFill>
              </a:rPr>
              <a:t>的 </a:t>
            </a:r>
            <a:r>
              <a:rPr lang="en-US" altLang="zh-TW" sz="1600">
                <a:solidFill>
                  <a:srgbClr val="000000"/>
                </a:solidFill>
              </a:rPr>
              <a:t>IPv4 </a:t>
            </a:r>
            <a:r>
              <a:rPr lang="zh-TW" altLang="en-US" sz="1600">
                <a:solidFill>
                  <a:srgbClr val="000000"/>
                </a:solidFill>
              </a:rPr>
              <a:t>路由條目或 </a:t>
            </a:r>
            <a:r>
              <a:rPr lang="en-US" altLang="zh-TW" sz="1600">
                <a:solidFill>
                  <a:srgbClr val="000000"/>
                </a:solidFill>
              </a:rPr>
              <a:t>IPv6 </a:t>
            </a:r>
            <a:r>
              <a:rPr lang="zh-TW" altLang="en-US" sz="1600">
                <a:solidFill>
                  <a:srgbClr val="000000"/>
                </a:solidFill>
              </a:rPr>
              <a:t>路由條目 </a:t>
            </a:r>
            <a:r>
              <a:rPr lang="en-US" altLang="zh-TW" sz="1600">
                <a:solidFill>
                  <a:srgbClr val="000000"/>
                </a:solidFill>
              </a:rPr>
              <a:t>::/0</a:t>
            </a:r>
            <a:r>
              <a:rPr lang="zh-TW" altLang="en-US" sz="1600">
                <a:solidFill>
                  <a:srgbClr val="000000"/>
                </a:solidFill>
              </a:rPr>
              <a:t>。這意味著零或沒有位元需要在目的 </a:t>
            </a:r>
            <a:r>
              <a:rPr lang="en-US" altLang="zh-TW" sz="1600">
                <a:solidFill>
                  <a:srgbClr val="000000"/>
                </a:solidFill>
              </a:rPr>
              <a:t>IP </a:t>
            </a:r>
            <a:r>
              <a:rPr lang="zh-TW" altLang="en-US" sz="1600">
                <a:solidFill>
                  <a:srgbClr val="000000"/>
                </a:solidFill>
              </a:rPr>
              <a:t>位址和預設路由之間進行匹配。</a:t>
            </a:r>
          </a:p>
          <a:p>
            <a:pPr marL="342892" indent="-342892" algn="l">
              <a:buFont typeface="Arial" panose="020b0604020202020204" pitchFamily="34" charset="0"/>
              <a:buChar char="•"/>
            </a:pPr>
            <a:endParaRPr lang="en-US" sz="1600">
              <a:solidFill>
                <a:srgbClr val="000000"/>
              </a:solidFill>
            </a:endParaRPr>
          </a:p>
        </p:txBody>
      </p:sp>
      <p:pic>
        <p:nvPicPr>
          <p:cNvPr id="8" name="Picture 7">
            <a:extLst>
              <a:ext uri="{FF2B5EF4-FFF2-40B4-BE49-F238E27FC236}">
                <a16:creationId xmlns:a16="http://schemas.microsoft.com/office/drawing/2014/main" id="{EB0D06F7-15E8-BE42-97F3-CECD28B10AB8}"/>
              </a:ext>
            </a:extLst>
          </p:cNvPr>
          <p:cNvPicPr>
            <a:picLocks noChangeAspect="1"/>
          </p:cNvPicPr>
          <p:nvPr/>
        </p:nvPicPr>
        <p:blipFill>
          <a:blip r:embed="rId3"/>
          <a:stretch>
            <a:fillRect/>
          </a:stretch>
        </p:blipFill>
        <p:spPr>
          <a:xfrm>
            <a:off x="1980296" y="3321557"/>
            <a:ext cx="4384896" cy="2378823"/>
          </a:xfrm>
          <a:prstGeom prst="rect">
            <a:avLst/>
          </a:prstGeom>
        </p:spPr>
      </p:pic>
      <p:sp>
        <p:nvSpPr>
          <p:cNvPr id="2" name="投影片編號版面配置區 1"/>
          <p:cNvSpPr>
            <a:spLocks noGrp="1"/>
          </p:cNvSpPr>
          <p:nvPr>
            <p:ph type="sldNum" sz="quarter" idx="12"/>
          </p:nvPr>
        </p:nvSpPr>
        <p:spPr/>
        <p:txBody>
          <a:bodyPr/>
          <a:lstStyle/>
          <a:p>
            <a:fld id="{4FAB73BC-B049-4115-A692-8D63A059BFB8}" type="slidenum">
              <a:rPr lang="en-US" smtClean="0"/>
              <a:t>951</a:t>
            </a:fld>
            <a:endParaRPr lang="en-US"/>
          </a:p>
        </p:txBody>
      </p:sp>
    </p:spTree>
    <p:extLst>
      <p:ext uri="{BB962C8B-B14F-4D97-AF65-F5344CB8AC3E}">
        <p14:creationId xmlns:p14="http://schemas.microsoft.com/office/powerpoint/2010/main" val="1131905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952.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noAutofit/>
          </a:bodyPr>
          <a:lstStyle/>
          <a:p>
            <a:pPr marL="169859" indent="-169859">
              <a:spcAft>
                <a:spcPts val="600"/>
              </a:spcAft>
              <a:buFont typeface="Wingdings" panose="05000000000000000000" pitchFamily="2" charset="2"/>
            </a:pPr>
            <a:r>
              <a:rPr lang="en-US" altLang="zh-TW" sz="2700" smtClean="0"/>
              <a:t>31.4</a:t>
            </a:r>
            <a:r>
              <a:rPr lang="zh-TW" altLang="en-US" sz="2700" smtClean="0"/>
              <a:t> </a:t>
            </a:r>
            <a:r>
              <a:rPr lang="en-US" altLang="zh-TW" sz="2700" smtClean="0"/>
              <a:t>IP </a:t>
            </a:r>
            <a:r>
              <a:rPr lang="zh-TW" altLang="en-US" sz="2700"/>
              <a:t>路由表</a:t>
            </a:r>
            <a:br>
              <a:rPr lang="en-US" sz="2700"/>
            </a:br>
            <a:r>
              <a:rPr lang="en-US" altLang="zh-TW" sz="2700"/>
              <a:t>IPv4 </a:t>
            </a:r>
            <a:r>
              <a:rPr lang="zh-TW" altLang="en-US" sz="2700"/>
              <a:t>路由表的結構</a:t>
            </a:r>
          </a:p>
        </p:txBody>
      </p:sp>
      <p:sp>
        <p:nvSpPr>
          <p:cNvPr id="5" name="Content Placeholder 4">
            <a:extLst>
              <a:ext uri="{FF2B5EF4-FFF2-40B4-BE49-F238E27FC236}">
                <a16:creationId xmlns:a16="http://schemas.microsoft.com/office/drawing/2014/main" id="{B3CEFD47-7C3F-B84B-A726-EB3A9D6CD44D}"/>
              </a:ext>
            </a:extLst>
          </p:cNvPr>
          <p:cNvSpPr>
            <a:spLocks noGrp="1"/>
          </p:cNvSpPr>
          <p:nvPr>
            <p:ph idx="1"/>
          </p:nvPr>
        </p:nvSpPr>
        <p:spPr>
          <a:xfrm>
            <a:off x="474662" y="1589088"/>
            <a:ext cx="8280057" cy="3689897"/>
          </a:xfrm>
        </p:spPr>
        <p:txBody>
          <a:bodyPr/>
          <a:lstStyle/>
          <a:p>
            <a:pPr marL="0" indent="0" algn="l"/>
            <a:r>
              <a:rPr lang="en-US" altLang="zh-TW" sz="1600">
                <a:solidFill>
                  <a:srgbClr val="000000"/>
                </a:solidFill>
              </a:rPr>
              <a:t>IPv4 </a:t>
            </a:r>
            <a:r>
              <a:rPr lang="zh-TW" altLang="en-US" sz="1600">
                <a:solidFill>
                  <a:srgbClr val="000000"/>
                </a:solidFill>
              </a:rPr>
              <a:t>是使用現在過時的優雅尋址架構標準。</a:t>
            </a:r>
            <a:r>
              <a:rPr lang="en-US" altLang="zh-TW" sz="1600">
                <a:solidFill>
                  <a:srgbClr val="000000"/>
                </a:solidFill>
              </a:rPr>
              <a:t>IPv4 </a:t>
            </a:r>
            <a:r>
              <a:rPr lang="zh-TW" altLang="en-US" sz="1600">
                <a:solidFill>
                  <a:srgbClr val="000000"/>
                </a:solidFill>
              </a:rPr>
              <a:t>路由表使用此相同的類別結構進行組織。雖然查閱程序不再使用類別，</a:t>
            </a:r>
            <a:r>
              <a:rPr lang="en-US" altLang="zh-TW" sz="1600">
                <a:solidFill>
                  <a:srgbClr val="000000"/>
                </a:solidFill>
              </a:rPr>
              <a:t>IPv4 </a:t>
            </a:r>
            <a:r>
              <a:rPr lang="zh-TW" altLang="en-US" sz="1600">
                <a:solidFill>
                  <a:srgbClr val="000000"/>
                </a:solidFill>
              </a:rPr>
              <a:t>路由表的結構仍會保留這種格式。</a:t>
            </a:r>
          </a:p>
          <a:p>
            <a:pPr marL="0" indent="0" algn="l"/>
            <a:endParaRPr lang="en-US" sz="1600">
              <a:solidFill>
                <a:srgbClr val="000000"/>
              </a:solidFill>
            </a:endParaRPr>
          </a:p>
          <a:p>
            <a:pPr marL="0" indent="0" algn="l"/>
            <a:r>
              <a:rPr lang="zh-TW" altLang="en-US" sz="1600">
                <a:solidFill>
                  <a:srgbClr val="000000"/>
                </a:solidFill>
              </a:rPr>
              <a:t>內縮條目被稱為子路由。路由條目是內縮的，如果它是一個等級地址（等級 </a:t>
            </a:r>
            <a:r>
              <a:rPr lang="en-US" altLang="zh-TW" sz="1600">
                <a:solidFill>
                  <a:srgbClr val="000000"/>
                </a:solidFill>
              </a:rPr>
              <a:t>A</a:t>
            </a:r>
            <a:r>
              <a:rPr lang="zh-TW" altLang="en-US" sz="1600">
                <a:solidFill>
                  <a:srgbClr val="000000"/>
                </a:solidFill>
              </a:rPr>
              <a:t>，</a:t>
            </a:r>
            <a:r>
              <a:rPr lang="en-US" altLang="zh-TW" sz="1600">
                <a:solidFill>
                  <a:srgbClr val="000000"/>
                </a:solidFill>
              </a:rPr>
              <a:t>B </a:t>
            </a:r>
            <a:r>
              <a:rPr lang="zh-TW" altLang="en-US" sz="1600">
                <a:solidFill>
                  <a:srgbClr val="000000"/>
                </a:solidFill>
              </a:rPr>
              <a:t>或 </a:t>
            </a:r>
            <a:r>
              <a:rPr lang="en-US" altLang="zh-TW" sz="1600">
                <a:solidFill>
                  <a:srgbClr val="000000"/>
                </a:solidFill>
              </a:rPr>
              <a:t>C </a:t>
            </a:r>
            <a:r>
              <a:rPr lang="zh-TW" altLang="en-US" sz="1600">
                <a:solidFill>
                  <a:srgbClr val="000000"/>
                </a:solidFill>
              </a:rPr>
              <a:t>網路）的子網路。直接連接的網路永遠會內縮 </a:t>
            </a:r>
            <a:r>
              <a:rPr lang="en-US" altLang="zh-TW" sz="1600">
                <a:solidFill>
                  <a:srgbClr val="000000"/>
                </a:solidFill>
              </a:rPr>
              <a:t>(</a:t>
            </a:r>
            <a:r>
              <a:rPr lang="zh-TW" altLang="en-US" sz="1600">
                <a:solidFill>
                  <a:srgbClr val="000000"/>
                </a:solidFill>
              </a:rPr>
              <a:t>子路由</a:t>
            </a:r>
            <a:r>
              <a:rPr lang="en-US" altLang="zh-TW" sz="1600">
                <a:solidFill>
                  <a:srgbClr val="000000"/>
                </a:solidFill>
              </a:rPr>
              <a:t>)</a:t>
            </a:r>
            <a:r>
              <a:rPr lang="zh-TW" altLang="en-US" sz="1600">
                <a:solidFill>
                  <a:srgbClr val="000000"/>
                </a:solidFill>
              </a:rPr>
              <a:t>，因為介面的本機位址總是以 </a:t>
            </a:r>
            <a:r>
              <a:rPr lang="en-US" altLang="zh-TW" sz="1600">
                <a:solidFill>
                  <a:srgbClr val="000000"/>
                </a:solidFill>
              </a:rPr>
              <a:t>/32 </a:t>
            </a:r>
            <a:r>
              <a:rPr lang="zh-TW" altLang="en-US" sz="1600">
                <a:solidFill>
                  <a:srgbClr val="000000"/>
                </a:solidFill>
              </a:rPr>
              <a:t>輸入在路由表中。子路由將包含路由來源和所有轉送資訊，例如下一跳位址。該子網路的等級網路地址將顯示在路由條目上方，較少內縮，並且沒有來源代碼。此路由稱為父路由。</a:t>
            </a:r>
          </a:p>
        </p:txBody>
      </p:sp>
      <p:sp>
        <p:nvSpPr>
          <p:cNvPr id="2" name="投影片編號版面配置區 1"/>
          <p:cNvSpPr>
            <a:spLocks noGrp="1"/>
          </p:cNvSpPr>
          <p:nvPr>
            <p:ph type="sldNum" sz="quarter" idx="12"/>
          </p:nvPr>
        </p:nvSpPr>
        <p:spPr/>
        <p:txBody>
          <a:bodyPr/>
          <a:lstStyle/>
          <a:p>
            <a:fld id="{4FAB73BC-B049-4115-A692-8D63A059BFB8}" type="slidenum">
              <a:rPr lang="en-US" smtClean="0"/>
              <a:t>952</a:t>
            </a:fld>
            <a:endParaRPr lang="en-US"/>
          </a:p>
        </p:txBody>
      </p:sp>
    </p:spTree>
    <p:extLst>
      <p:ext uri="{BB962C8B-B14F-4D97-AF65-F5344CB8AC3E}">
        <p14:creationId xmlns:p14="http://schemas.microsoft.com/office/powerpoint/2010/main" val="168227467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953.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noAutofit/>
          </a:bodyPr>
          <a:lstStyle/>
          <a:p>
            <a:pPr marL="169859" indent="-169859">
              <a:spcAft>
                <a:spcPts val="600"/>
              </a:spcAft>
              <a:buFont typeface="Wingdings" panose="05000000000000000000" pitchFamily="2" charset="2"/>
            </a:pPr>
            <a:r>
              <a:rPr lang="en-US" altLang="zh-TW" sz="2700" smtClean="0"/>
              <a:t>31.4</a:t>
            </a:r>
            <a:r>
              <a:rPr lang="zh-TW" altLang="en-US" sz="2700" smtClean="0"/>
              <a:t> </a:t>
            </a:r>
            <a:r>
              <a:rPr lang="en-US" altLang="zh-TW" sz="2700" smtClean="0"/>
              <a:t>IP </a:t>
            </a:r>
            <a:r>
              <a:rPr lang="zh-TW" altLang="en-US" sz="2700"/>
              <a:t>路由表</a:t>
            </a:r>
            <a:br>
              <a:rPr lang="en-US" sz="2700"/>
            </a:br>
            <a:r>
              <a:rPr lang="en-US" altLang="zh-TW" sz="2700"/>
              <a:t>IPv4 </a:t>
            </a:r>
            <a:r>
              <a:rPr lang="zh-TW" altLang="en-US" sz="2700"/>
              <a:t>路由表的結構</a:t>
            </a:r>
          </a:p>
        </p:txBody>
      </p:sp>
      <p:sp>
        <p:nvSpPr>
          <p:cNvPr id="5" name="Content Placeholder 4">
            <a:extLst>
              <a:ext uri="{FF2B5EF4-FFF2-40B4-BE49-F238E27FC236}">
                <a16:creationId xmlns:a16="http://schemas.microsoft.com/office/drawing/2014/main" id="{B3CEFD47-7C3F-B84B-A726-EB3A9D6CD44D}"/>
              </a:ext>
            </a:extLst>
          </p:cNvPr>
          <p:cNvSpPr>
            <a:spLocks noGrp="1"/>
          </p:cNvSpPr>
          <p:nvPr>
            <p:ph idx="1"/>
          </p:nvPr>
        </p:nvSpPr>
        <p:spPr>
          <a:xfrm>
            <a:off x="474663" y="1589088"/>
            <a:ext cx="4575803" cy="3689897"/>
          </a:xfrm>
        </p:spPr>
        <p:txBody>
          <a:bodyPr/>
          <a:lstStyle/>
          <a:p>
            <a:pPr marL="285743" indent="-285743" algn="l">
              <a:buFont typeface="Arial" panose="020b0604020202020204" pitchFamily="34" charset="0"/>
              <a:buChar char="•"/>
            </a:pPr>
            <a:r>
              <a:rPr lang="zh-TW" altLang="en-US" sz="1400">
                <a:solidFill>
                  <a:srgbClr val="000000"/>
                </a:solidFill>
              </a:rPr>
              <a:t>內縮條目被稱為 </a:t>
            </a:r>
            <a:r>
              <a:rPr lang="zh-TW" altLang="en-US" sz="1400" b="1">
                <a:solidFill>
                  <a:srgbClr val="000000"/>
                </a:solidFill>
              </a:rPr>
              <a:t>子路由</a:t>
            </a:r>
            <a:r>
              <a:rPr lang="zh-TW" altLang="en-US" sz="1400">
                <a:solidFill>
                  <a:srgbClr val="000000"/>
                </a:solidFill>
              </a:rPr>
              <a:t>。路由條目是內縮的，如果它是一個等級地址（等級 </a:t>
            </a:r>
            <a:r>
              <a:rPr lang="en-US" altLang="zh-TW" sz="1400">
                <a:solidFill>
                  <a:srgbClr val="000000"/>
                </a:solidFill>
              </a:rPr>
              <a:t>A</a:t>
            </a:r>
            <a:r>
              <a:rPr lang="zh-TW" altLang="en-US" sz="1400">
                <a:solidFill>
                  <a:srgbClr val="000000"/>
                </a:solidFill>
              </a:rPr>
              <a:t>，</a:t>
            </a:r>
            <a:r>
              <a:rPr lang="en-US" altLang="zh-TW" sz="1400">
                <a:solidFill>
                  <a:srgbClr val="000000"/>
                </a:solidFill>
              </a:rPr>
              <a:t>B </a:t>
            </a:r>
            <a:r>
              <a:rPr lang="zh-TW" altLang="en-US" sz="1400">
                <a:solidFill>
                  <a:srgbClr val="000000"/>
                </a:solidFill>
              </a:rPr>
              <a:t>或 </a:t>
            </a:r>
            <a:r>
              <a:rPr lang="en-US" altLang="zh-TW" sz="1400">
                <a:solidFill>
                  <a:srgbClr val="000000"/>
                </a:solidFill>
              </a:rPr>
              <a:t>C </a:t>
            </a:r>
            <a:r>
              <a:rPr lang="zh-TW" altLang="en-US" sz="1400">
                <a:solidFill>
                  <a:srgbClr val="000000"/>
                </a:solidFill>
              </a:rPr>
              <a:t>網路）的子網路。 </a:t>
            </a:r>
          </a:p>
          <a:p>
            <a:pPr marL="285743" indent="-285743" algn="l">
              <a:buFont typeface="Arial" panose="020b0604020202020204" pitchFamily="34" charset="0"/>
              <a:buChar char="•"/>
            </a:pPr>
            <a:r>
              <a:rPr lang="zh-TW" altLang="en-US" sz="1400">
                <a:solidFill>
                  <a:srgbClr val="000000"/>
                </a:solidFill>
              </a:rPr>
              <a:t>直接連接的網路永遠會內縮 </a:t>
            </a:r>
            <a:r>
              <a:rPr lang="en-US" altLang="zh-TW" sz="1400">
                <a:solidFill>
                  <a:srgbClr val="000000"/>
                </a:solidFill>
              </a:rPr>
              <a:t>(</a:t>
            </a:r>
            <a:r>
              <a:rPr lang="zh-TW" altLang="en-US" sz="1400">
                <a:solidFill>
                  <a:srgbClr val="000000"/>
                </a:solidFill>
              </a:rPr>
              <a:t>子路由</a:t>
            </a:r>
            <a:r>
              <a:rPr lang="en-US" altLang="zh-TW" sz="1400">
                <a:solidFill>
                  <a:srgbClr val="000000"/>
                </a:solidFill>
              </a:rPr>
              <a:t>)</a:t>
            </a:r>
            <a:r>
              <a:rPr lang="zh-TW" altLang="en-US" sz="1400">
                <a:solidFill>
                  <a:srgbClr val="000000"/>
                </a:solidFill>
              </a:rPr>
              <a:t>，因為介面的本機位址總是以 </a:t>
            </a:r>
            <a:r>
              <a:rPr lang="en-US" altLang="zh-TW" sz="1400">
                <a:solidFill>
                  <a:srgbClr val="000000"/>
                </a:solidFill>
              </a:rPr>
              <a:t>/32 </a:t>
            </a:r>
            <a:r>
              <a:rPr lang="zh-TW" altLang="en-US" sz="1400">
                <a:solidFill>
                  <a:srgbClr val="000000"/>
                </a:solidFill>
              </a:rPr>
              <a:t>輸入在路由表中。 </a:t>
            </a:r>
          </a:p>
          <a:p>
            <a:pPr marL="285743" indent="-285743" algn="l">
              <a:buFont typeface="Arial" panose="020b0604020202020204" pitchFamily="34" charset="0"/>
              <a:buChar char="•"/>
            </a:pPr>
            <a:r>
              <a:rPr lang="zh-TW" altLang="en-US" sz="1400">
                <a:solidFill>
                  <a:srgbClr val="000000"/>
                </a:solidFill>
              </a:rPr>
              <a:t>子路由將包含路由來源和所有轉送資訊，例如下一跳位址。 </a:t>
            </a:r>
          </a:p>
          <a:p>
            <a:pPr marL="285743" indent="-285743" algn="l">
              <a:buFont typeface="Arial" panose="020b0604020202020204" pitchFamily="34" charset="0"/>
              <a:buChar char="•"/>
            </a:pPr>
            <a:r>
              <a:rPr lang="zh-TW" altLang="en-US" sz="1400">
                <a:solidFill>
                  <a:srgbClr val="000000"/>
                </a:solidFill>
              </a:rPr>
              <a:t>該子網路的等級網路地址將顯示在路由條目上方，較少內縮，並且沒有來源代碼。此路由稱為 </a:t>
            </a:r>
            <a:r>
              <a:rPr lang="zh-TW" altLang="en-US" sz="1400" b="1">
                <a:solidFill>
                  <a:srgbClr val="000000"/>
                </a:solidFill>
              </a:rPr>
              <a:t>父路由</a:t>
            </a:r>
          </a:p>
        </p:txBody>
      </p:sp>
      <p:sp>
        <p:nvSpPr>
          <p:cNvPr id="8" name="Rectangle 7">
            <a:extLst>
              <a:ext uri="{FF2B5EF4-FFF2-40B4-BE49-F238E27FC236}">
                <a16:creationId xmlns:a16="http://schemas.microsoft.com/office/drawing/2014/main" id="{513726A0-C97F-8746-81AE-0BD1EDD0D2A1}"/>
              </a:ext>
            </a:extLst>
          </p:cNvPr>
          <p:cNvSpPr/>
          <p:nvPr/>
        </p:nvSpPr>
        <p:spPr>
          <a:xfrm>
            <a:off x="5231218" y="1630405"/>
            <a:ext cx="3588932" cy="3046988"/>
          </a:xfrm>
          <a:prstGeom prst="rect">
            <a:avLst/>
          </a:prstGeom>
          <a:solidFill>
            <a:srgbClr val="000000"/>
          </a:solidFill>
        </p:spPr>
        <p:txBody>
          <a:bodyPr wrap="square">
            <a:spAutoFit/>
          </a:bodyPr>
          <a:lstStyle/>
          <a:p>
            <a:pPr rtl="0"/>
            <a:r>
              <a:rPr lang="en-US" altLang="zh-TW" sz="1200">
                <a:solidFill>
                  <a:schemeClr val="bg1"/>
                </a:solidFill>
                <a:latin typeface="Courier New" panose="02070309020205020404" pitchFamily="49" charset="0"/>
              </a:rPr>
              <a:t>Router# </a:t>
            </a:r>
            <a:r>
              <a:rPr lang="en-US" altLang="zh-TW" sz="1200" b="1">
                <a:solidFill>
                  <a:schemeClr val="bg1"/>
                </a:solidFill>
                <a:latin typeface="Courier New" panose="02070309020205020404" pitchFamily="49" charset="0"/>
              </a:rPr>
              <a:t>show ip route</a:t>
            </a:r>
            <a:r>
              <a:rPr lang="zh-TW" altLang="en-US" sz="1200">
                <a:solidFill>
                  <a:schemeClr val="bg1"/>
                </a:solidFill>
                <a:latin typeface="Courier New" panose="02070309020205020404" pitchFamily="49" charset="0"/>
              </a:rPr>
              <a:t> </a:t>
            </a:r>
          </a:p>
          <a:p>
            <a:pPr rtl="0"/>
            <a:r>
              <a:rPr lang="en-US" altLang="zh-TW" sz="1200">
                <a:solidFill>
                  <a:schemeClr val="bg1"/>
                </a:solidFill>
                <a:latin typeface="Courier New" panose="02070309020205020404" pitchFamily="49" charset="0"/>
              </a:rPr>
              <a:t>(Output omitted) </a:t>
            </a:r>
          </a:p>
          <a:p>
            <a:pPr rtl="0"/>
            <a:r>
              <a:rPr lang="en-US" altLang="zh-TW" sz="1200">
                <a:solidFill>
                  <a:schemeClr val="bg1"/>
                </a:solidFill>
                <a:latin typeface="Courier New" panose="02070309020205020404" pitchFamily="49" charset="0"/>
              </a:rPr>
              <a:t>192.168.1.0/24 is variably..</a:t>
            </a:r>
          </a:p>
          <a:p>
            <a:pPr rtl="0"/>
            <a:r>
              <a:rPr lang="en-US" altLang="zh-TW" sz="1200">
                <a:solidFill>
                  <a:schemeClr val="bg1"/>
                </a:solidFill>
                <a:latin typeface="Courier New" panose="02070309020205020404" pitchFamily="49" charset="0"/>
              </a:rPr>
              <a:t>C 192.168.1.0/24 is direct..</a:t>
            </a:r>
          </a:p>
          <a:p>
            <a:pPr rtl="0"/>
            <a:r>
              <a:rPr lang="en-US" altLang="zh-TW" sz="1200">
                <a:solidFill>
                  <a:schemeClr val="bg1"/>
                </a:solidFill>
                <a:latin typeface="Courier New" panose="02070309020205020404" pitchFamily="49" charset="0"/>
              </a:rPr>
              <a:t>L 192.168.1.1/32 is direct..</a:t>
            </a:r>
          </a:p>
          <a:p>
            <a:pPr rtl="0"/>
            <a:r>
              <a:rPr lang="en-US" altLang="zh-TW" sz="1200">
                <a:solidFill>
                  <a:schemeClr val="bg1"/>
                </a:solidFill>
                <a:latin typeface="Courier New" panose="02070309020205020404" pitchFamily="49" charset="0"/>
              </a:rPr>
              <a:t>O 192.168.2.0/24 [110/65]..</a:t>
            </a:r>
          </a:p>
          <a:p>
            <a:pPr rtl="0"/>
            <a:r>
              <a:rPr lang="en-US" altLang="zh-TW" sz="1200">
                <a:solidFill>
                  <a:schemeClr val="bg1"/>
                </a:solidFill>
                <a:latin typeface="Courier New" panose="02070309020205020404" pitchFamily="49" charset="0"/>
              </a:rPr>
              <a:t>O 192.168.3.0/24 [110/65]..</a:t>
            </a:r>
          </a:p>
          <a:p>
            <a:pPr rtl="0"/>
            <a:r>
              <a:rPr lang="en-US" altLang="zh-TW" sz="1200">
                <a:solidFill>
                  <a:schemeClr val="bg1"/>
                </a:solidFill>
                <a:latin typeface="Courier New" panose="02070309020205020404" pitchFamily="49" charset="0"/>
              </a:rPr>
              <a:t>192.168.12.0/24 is variab..</a:t>
            </a:r>
          </a:p>
          <a:p>
            <a:pPr rtl="0"/>
            <a:r>
              <a:rPr lang="en-US" altLang="zh-TW" sz="1200">
                <a:solidFill>
                  <a:schemeClr val="bg1"/>
                </a:solidFill>
                <a:latin typeface="Courier New" panose="02070309020205020404" pitchFamily="49" charset="0"/>
              </a:rPr>
              <a:t>C 192.168.12.0/30 is direct..</a:t>
            </a:r>
          </a:p>
          <a:p>
            <a:pPr rtl="0"/>
            <a:r>
              <a:rPr lang="en-US" altLang="zh-TW" sz="1200">
                <a:solidFill>
                  <a:schemeClr val="bg1"/>
                </a:solidFill>
                <a:latin typeface="Courier New" panose="02070309020205020404" pitchFamily="49" charset="0"/>
              </a:rPr>
              <a:t>L 192.168.12.1/32 is direct..</a:t>
            </a:r>
          </a:p>
          <a:p>
            <a:pPr rtl="0"/>
            <a:r>
              <a:rPr lang="en-US" altLang="zh-TW" sz="1200">
                <a:solidFill>
                  <a:schemeClr val="bg1"/>
                </a:solidFill>
                <a:latin typeface="Courier New" panose="02070309020205020404" pitchFamily="49" charset="0"/>
              </a:rPr>
              <a:t>192.168.13.0/24 is variably..</a:t>
            </a:r>
          </a:p>
          <a:p>
            <a:pPr rtl="0"/>
            <a:r>
              <a:rPr lang="en-US" altLang="zh-TW" sz="1200">
                <a:solidFill>
                  <a:schemeClr val="bg1"/>
                </a:solidFill>
                <a:latin typeface="Courier New" panose="02070309020205020404" pitchFamily="49" charset="0"/>
              </a:rPr>
              <a:t>C 192.168.13.0/30 is direct..</a:t>
            </a:r>
          </a:p>
          <a:p>
            <a:pPr rtl="0"/>
            <a:r>
              <a:rPr lang="en-US" altLang="zh-TW" sz="1200">
                <a:solidFill>
                  <a:schemeClr val="bg1"/>
                </a:solidFill>
                <a:latin typeface="Courier New" panose="02070309020205020404" pitchFamily="49" charset="0"/>
              </a:rPr>
              <a:t>L 192.168.13.1/32 is direct..</a:t>
            </a:r>
          </a:p>
          <a:p>
            <a:pPr rtl="0"/>
            <a:r>
              <a:rPr lang="en-US" altLang="zh-TW" sz="1200">
                <a:solidFill>
                  <a:schemeClr val="bg1"/>
                </a:solidFill>
                <a:latin typeface="Courier New" panose="02070309020205020404" pitchFamily="49" charset="0"/>
              </a:rPr>
              <a:t>192.168.23.0/30 is subnette..</a:t>
            </a:r>
          </a:p>
          <a:p>
            <a:pPr rtl="0"/>
            <a:r>
              <a:rPr lang="en-US" altLang="zh-TW" sz="1200">
                <a:solidFill>
                  <a:schemeClr val="bg1"/>
                </a:solidFill>
                <a:latin typeface="Courier New" panose="02070309020205020404" pitchFamily="49" charset="0"/>
              </a:rPr>
              <a:t>O 192.168.23.0/30 [110/128]..</a:t>
            </a:r>
          </a:p>
          <a:p>
            <a:pPr rtl="0"/>
            <a:r>
              <a:rPr lang="en-US" altLang="zh-TW" sz="1200">
                <a:solidFill>
                  <a:schemeClr val="bg1"/>
                </a:solidFill>
                <a:latin typeface="Courier New" panose="02070309020205020404" pitchFamily="49" charset="0"/>
              </a:rPr>
              <a:t>Router#</a:t>
            </a:r>
          </a:p>
        </p:txBody>
      </p:sp>
      <p:sp>
        <p:nvSpPr>
          <p:cNvPr id="2" name="投影片編號版面配置區 1"/>
          <p:cNvSpPr>
            <a:spLocks noGrp="1"/>
          </p:cNvSpPr>
          <p:nvPr>
            <p:ph type="sldNum" sz="quarter" idx="12"/>
          </p:nvPr>
        </p:nvSpPr>
        <p:spPr/>
        <p:txBody>
          <a:bodyPr/>
          <a:lstStyle/>
          <a:p>
            <a:fld id="{4FAB73BC-B049-4115-A692-8D63A059BFB8}" type="slidenum">
              <a:rPr lang="en-US" smtClean="0"/>
              <a:t>953</a:t>
            </a:fld>
            <a:endParaRPr lang="en-US"/>
          </a:p>
        </p:txBody>
      </p:sp>
    </p:spTree>
    <p:extLst>
      <p:ext uri="{BB962C8B-B14F-4D97-AF65-F5344CB8AC3E}">
        <p14:creationId xmlns:p14="http://schemas.microsoft.com/office/powerpoint/2010/main" val="102923087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954.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noAutofit/>
          </a:bodyPr>
          <a:lstStyle/>
          <a:p>
            <a:pPr marL="169859" indent="-169859">
              <a:spcAft>
                <a:spcPts val="600"/>
              </a:spcAft>
              <a:buFont typeface="Wingdings" panose="05000000000000000000" pitchFamily="2" charset="2"/>
            </a:pPr>
            <a:r>
              <a:rPr lang="en-US" altLang="zh-TW" sz="2700" smtClean="0"/>
              <a:t>31.4</a:t>
            </a:r>
            <a:r>
              <a:rPr lang="zh-TW" altLang="en-US" sz="2700" smtClean="0"/>
              <a:t> </a:t>
            </a:r>
            <a:r>
              <a:rPr lang="en-US" altLang="zh-TW" sz="2700" smtClean="0"/>
              <a:t>IP </a:t>
            </a:r>
            <a:r>
              <a:rPr lang="zh-TW" altLang="en-US" sz="2700"/>
              <a:t>路由表</a:t>
            </a:r>
            <a:br>
              <a:rPr lang="en-US" sz="2700"/>
            </a:br>
            <a:r>
              <a:rPr lang="en-US" altLang="zh-TW" sz="2700"/>
              <a:t>IPv6 </a:t>
            </a:r>
            <a:r>
              <a:rPr lang="zh-TW" altLang="en-US" sz="2700"/>
              <a:t>路由表的結構</a:t>
            </a:r>
          </a:p>
        </p:txBody>
      </p:sp>
      <p:sp>
        <p:nvSpPr>
          <p:cNvPr id="4" name="Content Placeholder 3">
            <a:extLst>
              <a:ext uri="{FF2B5EF4-FFF2-40B4-BE49-F238E27FC236}">
                <a16:creationId xmlns:a16="http://schemas.microsoft.com/office/drawing/2014/main" id="{3AC4B02B-8D9F-EA4F-ABF6-0101918289BE}"/>
              </a:ext>
            </a:extLst>
          </p:cNvPr>
          <p:cNvSpPr>
            <a:spLocks noGrp="1"/>
          </p:cNvSpPr>
          <p:nvPr>
            <p:ph idx="1"/>
          </p:nvPr>
        </p:nvSpPr>
        <p:spPr>
          <a:xfrm>
            <a:off x="474662" y="1589088"/>
            <a:ext cx="3384957" cy="3689897"/>
          </a:xfrm>
        </p:spPr>
        <p:txBody>
          <a:bodyPr/>
          <a:lstStyle/>
          <a:p>
            <a:pPr marL="0" indent="0" algn="l"/>
            <a:r>
              <a:rPr lang="zh-TW" altLang="en-US" sz="1600">
                <a:solidFill>
                  <a:srgbClr val="000000"/>
                </a:solidFill>
              </a:rPr>
              <a:t>優雅尋址的概念從來不是 </a:t>
            </a:r>
            <a:r>
              <a:rPr lang="en-US" altLang="zh-TW" sz="1600">
                <a:solidFill>
                  <a:srgbClr val="000000"/>
                </a:solidFill>
              </a:rPr>
              <a:t>IPv6 </a:t>
            </a:r>
            <a:r>
              <a:rPr lang="zh-TW" altLang="en-US" sz="1600">
                <a:solidFill>
                  <a:srgbClr val="000000"/>
                </a:solidFill>
              </a:rPr>
              <a:t>的一部分，所以 </a:t>
            </a:r>
            <a:r>
              <a:rPr lang="en-US" altLang="zh-TW" sz="1600">
                <a:solidFill>
                  <a:srgbClr val="000000"/>
                </a:solidFill>
              </a:rPr>
              <a:t>IPv6 </a:t>
            </a:r>
            <a:r>
              <a:rPr lang="zh-TW" altLang="en-US" sz="1600">
                <a:solidFill>
                  <a:srgbClr val="000000"/>
                </a:solidFill>
              </a:rPr>
              <a:t>路由表的結構是非常簡單的。每個 </a:t>
            </a:r>
            <a:r>
              <a:rPr lang="en-US" altLang="zh-TW" sz="1600">
                <a:solidFill>
                  <a:srgbClr val="000000"/>
                </a:solidFill>
              </a:rPr>
              <a:t>IPv6 </a:t>
            </a:r>
            <a:r>
              <a:rPr lang="zh-TW" altLang="en-US" sz="1600">
                <a:solidFill>
                  <a:srgbClr val="000000"/>
                </a:solidFill>
              </a:rPr>
              <a:t>路由項目都以相同的方式格式化和對齊。</a:t>
            </a:r>
          </a:p>
        </p:txBody>
      </p:sp>
      <p:sp>
        <p:nvSpPr>
          <p:cNvPr id="6" name="Rectangle 5">
            <a:extLst>
              <a:ext uri="{FF2B5EF4-FFF2-40B4-BE49-F238E27FC236}">
                <a16:creationId xmlns:a16="http://schemas.microsoft.com/office/drawing/2014/main" id="{656D44BB-D566-4140-B17B-7AD47F73A55E}"/>
              </a:ext>
            </a:extLst>
          </p:cNvPr>
          <p:cNvSpPr/>
          <p:nvPr/>
        </p:nvSpPr>
        <p:spPr>
          <a:xfrm>
            <a:off x="3971704" y="1589087"/>
            <a:ext cx="4373785" cy="3985706"/>
          </a:xfrm>
          <a:prstGeom prst="rect">
            <a:avLst/>
          </a:prstGeom>
          <a:solidFill>
            <a:srgbClr val="000000"/>
          </a:solidFill>
        </p:spPr>
        <p:txBody>
          <a:bodyPr wrap="square">
            <a:spAutoFit/>
          </a:bodyPr>
          <a:lstStyle/>
          <a:p>
            <a:pPr rtl="0"/>
            <a:r>
              <a:rPr lang="en-US" altLang="zh-TW" sz="1100">
                <a:solidFill>
                  <a:schemeClr val="bg1"/>
                </a:solidFill>
                <a:latin typeface="Courier New" panose="02070309020205020404" pitchFamily="49" charset="0"/>
              </a:rPr>
              <a:t>R1: </a:t>
            </a:r>
            <a:r>
              <a:rPr lang="en-US" altLang="zh-TW" sz="1100" b="1">
                <a:solidFill>
                  <a:schemeClr val="bg1"/>
                </a:solidFill>
                <a:latin typeface="Courier New" panose="02070309020205020404" pitchFamily="49" charset="0"/>
              </a:rPr>
              <a:t>show ip route</a:t>
            </a:r>
            <a:r>
              <a:rPr lang="zh-TW" altLang="en-US" sz="1100">
                <a:solidFill>
                  <a:schemeClr val="bg1"/>
                </a:solidFill>
                <a:latin typeface="Courier New" panose="02070309020205020404" pitchFamily="49" charset="0"/>
              </a:rPr>
              <a:t> </a:t>
            </a:r>
          </a:p>
          <a:p>
            <a:pPr rtl="0"/>
            <a:r>
              <a:rPr lang="en-US" altLang="zh-TW" sz="1100">
                <a:solidFill>
                  <a:schemeClr val="bg1"/>
                </a:solidFill>
                <a:latin typeface="Courier New" panose="02070309020205020404" pitchFamily="49" charset="0"/>
              </a:rPr>
              <a:t>(output omitted for brevity) </a:t>
            </a:r>
          </a:p>
          <a:p>
            <a:pPr rtl="0"/>
            <a:r>
              <a:rPr lang="en-US" altLang="zh-TW" sz="1100">
                <a:solidFill>
                  <a:schemeClr val="bg1"/>
                </a:solidFill>
                <a:latin typeface="Courier New" panose="02070309020205020404" pitchFamily="49" charset="0"/>
              </a:rPr>
              <a:t>OE2 ::/0 [110/1], tag 2 </a:t>
            </a:r>
          </a:p>
          <a:p>
            <a:pPr rtl="0"/>
            <a:r>
              <a:rPr lang="en-US" altLang="zh-TW" sz="1100">
                <a:solidFill>
                  <a:schemeClr val="bg1"/>
                </a:solidFill>
                <a:latin typeface="Courier New" panose="02070309020205020404" pitchFamily="49" charset="0"/>
              </a:rPr>
              <a:t>via FE80::2:C, Serial0/0/1 </a:t>
            </a:r>
          </a:p>
          <a:p>
            <a:pPr rtl="0"/>
            <a:r>
              <a:rPr lang="en-US" altLang="zh-TW" sz="1100">
                <a:solidFill>
                  <a:schemeClr val="bg1"/>
                </a:solidFill>
                <a:latin typeface="Courier New" panose="02070309020205020404" pitchFamily="49" charset="0"/>
              </a:rPr>
              <a:t>C 2001:DB8:ACAD:1::/64 [0/0] </a:t>
            </a:r>
          </a:p>
          <a:p>
            <a:pPr rtl="0"/>
            <a:r>
              <a:rPr lang="en-US" altLang="zh-TW" sz="1100">
                <a:solidFill>
                  <a:schemeClr val="bg1"/>
                </a:solidFill>
                <a:latin typeface="Courier New" panose="02070309020205020404" pitchFamily="49" charset="0"/>
              </a:rPr>
              <a:t>via GigabitEthernet0/0/0, directly connected </a:t>
            </a:r>
          </a:p>
          <a:p>
            <a:pPr rtl="0"/>
            <a:r>
              <a:rPr lang="en-US" altLang="zh-TW" sz="1100">
                <a:solidFill>
                  <a:schemeClr val="bg1"/>
                </a:solidFill>
                <a:latin typeface="Courier New" panose="02070309020205020404" pitchFamily="49" charset="0"/>
              </a:rPr>
              <a:t>L 2001:DB8:ACAD:1::1/128 [0/0] </a:t>
            </a:r>
          </a:p>
          <a:p>
            <a:pPr rtl="0"/>
            <a:r>
              <a:rPr lang="en-US" altLang="zh-TW" sz="1100">
                <a:solidFill>
                  <a:schemeClr val="bg1"/>
                </a:solidFill>
                <a:latin typeface="Courier New" panose="02070309020205020404" pitchFamily="49" charset="0"/>
              </a:rPr>
              <a:t>via GigabitEthernet0/0/0, receive </a:t>
            </a:r>
          </a:p>
          <a:p>
            <a:pPr rtl="0"/>
            <a:r>
              <a:rPr lang="en-US" altLang="zh-TW" sz="1100">
                <a:solidFill>
                  <a:schemeClr val="bg1"/>
                </a:solidFill>
                <a:latin typeface="Courier New" panose="02070309020205020404" pitchFamily="49" charset="0"/>
              </a:rPr>
              <a:t>C 2001:DB8:ACAD:2::/64 [0/0] </a:t>
            </a:r>
          </a:p>
          <a:p>
            <a:pPr rtl="0"/>
            <a:r>
              <a:rPr lang="en-US" altLang="zh-TW" sz="1100">
                <a:solidFill>
                  <a:schemeClr val="bg1"/>
                </a:solidFill>
                <a:latin typeface="Courier New" panose="02070309020205020404" pitchFamily="49" charset="0"/>
              </a:rPr>
              <a:t>via GigabitEthernet0/0/1, directly connected </a:t>
            </a:r>
          </a:p>
          <a:p>
            <a:pPr rtl="0"/>
            <a:r>
              <a:rPr lang="en-US" altLang="zh-TW" sz="1100">
                <a:solidFill>
                  <a:schemeClr val="bg1"/>
                </a:solidFill>
                <a:latin typeface="Courier New" panose="02070309020205020404" pitchFamily="49" charset="0"/>
              </a:rPr>
              <a:t>L 2001:DB8:ACAD:2::1/128 [0/0] </a:t>
            </a:r>
          </a:p>
          <a:p>
            <a:pPr rtl="0"/>
            <a:r>
              <a:rPr lang="en-US" altLang="zh-TW" sz="1100">
                <a:solidFill>
                  <a:schemeClr val="bg1"/>
                </a:solidFill>
                <a:latin typeface="Courier New" panose="02070309020205020404" pitchFamily="49" charset="0"/>
              </a:rPr>
              <a:t>via GigabitEthernet0/0/1, receive </a:t>
            </a:r>
          </a:p>
          <a:p>
            <a:pPr rtl="0"/>
            <a:r>
              <a:rPr lang="en-US" altLang="zh-TW" sz="1100">
                <a:solidFill>
                  <a:schemeClr val="bg1"/>
                </a:solidFill>
                <a:latin typeface="Courier New" panose="02070309020205020404" pitchFamily="49" charset="0"/>
              </a:rPr>
              <a:t>C 2001:DB8:ACAD:3::/64 [0/0] </a:t>
            </a:r>
          </a:p>
          <a:p>
            <a:pPr rtl="0"/>
            <a:r>
              <a:rPr lang="en-US" altLang="zh-TW" sz="1100">
                <a:solidFill>
                  <a:schemeClr val="bg1"/>
                </a:solidFill>
                <a:latin typeface="Courier New" panose="02070309020205020404" pitchFamily="49" charset="0"/>
              </a:rPr>
              <a:t>via Serial0/1/1, directly connected </a:t>
            </a:r>
          </a:p>
          <a:p>
            <a:pPr rtl="0"/>
            <a:r>
              <a:rPr lang="en-US" altLang="zh-TW" sz="1100">
                <a:solidFill>
                  <a:schemeClr val="bg1"/>
                </a:solidFill>
                <a:latin typeface="Courier New" panose="02070309020205020404" pitchFamily="49" charset="0"/>
              </a:rPr>
              <a:t>L 2001:DB8:ACAD:3::1/128 [0/0] </a:t>
            </a:r>
          </a:p>
          <a:p>
            <a:pPr rtl="0"/>
            <a:r>
              <a:rPr lang="en-US" altLang="zh-TW" sz="1100">
                <a:solidFill>
                  <a:schemeClr val="bg1"/>
                </a:solidFill>
                <a:latin typeface="Courier New" panose="02070309020205020404" pitchFamily="49" charset="0"/>
              </a:rPr>
              <a:t>via Serial0/1/1, receive </a:t>
            </a:r>
          </a:p>
          <a:p>
            <a:pPr rtl="0"/>
            <a:r>
              <a:rPr lang="en-US" altLang="zh-TW" sz="1100">
                <a:solidFill>
                  <a:schemeClr val="bg1"/>
                </a:solidFill>
                <a:latin typeface="Courier New" panose="02070309020205020404" pitchFamily="49" charset="0"/>
              </a:rPr>
              <a:t>O 2001:DB8:ACAD:4::/64 [110/50] </a:t>
            </a:r>
          </a:p>
          <a:p>
            <a:pPr rtl="0"/>
            <a:r>
              <a:rPr lang="en-US" altLang="zh-TW" sz="1100">
                <a:solidFill>
                  <a:schemeClr val="bg1"/>
                </a:solidFill>
                <a:latin typeface="Courier New" panose="02070309020205020404" pitchFamily="49" charset="0"/>
              </a:rPr>
              <a:t>via FE80::2:C, Serial0/1/1 </a:t>
            </a:r>
          </a:p>
          <a:p>
            <a:pPr rtl="0"/>
            <a:r>
              <a:rPr lang="en-US" altLang="zh-TW" sz="1100">
                <a:solidFill>
                  <a:schemeClr val="bg1"/>
                </a:solidFill>
                <a:latin typeface="Courier New" panose="02070309020205020404" pitchFamily="49" charset="0"/>
              </a:rPr>
              <a:t>O 2001:DB8:ACAD:5::/64 [110/50] </a:t>
            </a:r>
          </a:p>
          <a:p>
            <a:pPr rtl="0"/>
            <a:r>
              <a:rPr lang="en-US" altLang="zh-TW" sz="1100">
                <a:solidFill>
                  <a:schemeClr val="bg1"/>
                </a:solidFill>
                <a:latin typeface="Courier New" panose="02070309020205020404" pitchFamily="49" charset="0"/>
              </a:rPr>
              <a:t>via FE80::2:C, Serial0/1/1 </a:t>
            </a:r>
          </a:p>
          <a:p>
            <a:pPr rtl="0"/>
            <a:r>
              <a:rPr lang="en-US" altLang="zh-TW" sz="1100">
                <a:solidFill>
                  <a:schemeClr val="bg1"/>
                </a:solidFill>
                <a:latin typeface="Courier New" panose="02070309020205020404" pitchFamily="49" charset="0"/>
              </a:rPr>
              <a:t>L FF00::/8 [0/0] </a:t>
            </a:r>
          </a:p>
          <a:p>
            <a:pPr rtl="0"/>
            <a:r>
              <a:rPr lang="en-US" altLang="zh-TW" sz="1100">
                <a:solidFill>
                  <a:schemeClr val="bg1"/>
                </a:solidFill>
                <a:latin typeface="Courier New" panose="02070309020205020404" pitchFamily="49" charset="0"/>
              </a:rPr>
              <a:t>via Null0, receive </a:t>
            </a:r>
          </a:p>
          <a:p>
            <a:pPr rtl="0"/>
            <a:r>
              <a:rPr lang="en-US" altLang="zh-TW" sz="1100">
                <a:solidFill>
                  <a:schemeClr val="bg1"/>
                </a:solidFill>
                <a:latin typeface="Courier New" panose="02070309020205020404" pitchFamily="49" charset="0"/>
              </a:rPr>
              <a:t>R1#</a:t>
            </a:r>
          </a:p>
        </p:txBody>
      </p:sp>
      <p:sp>
        <p:nvSpPr>
          <p:cNvPr id="2" name="投影片編號版面配置區 1"/>
          <p:cNvSpPr>
            <a:spLocks noGrp="1"/>
          </p:cNvSpPr>
          <p:nvPr>
            <p:ph type="sldNum" sz="quarter" idx="12"/>
          </p:nvPr>
        </p:nvSpPr>
        <p:spPr/>
        <p:txBody>
          <a:bodyPr/>
          <a:lstStyle/>
          <a:p>
            <a:fld id="{4FAB73BC-B049-4115-A692-8D63A059BFB8}" type="slidenum">
              <a:rPr lang="en-US" smtClean="0"/>
              <a:t>954</a:t>
            </a:fld>
            <a:endParaRPr lang="en-US"/>
          </a:p>
        </p:txBody>
      </p:sp>
    </p:spTree>
    <p:extLst>
      <p:ext uri="{BB962C8B-B14F-4D97-AF65-F5344CB8AC3E}">
        <p14:creationId xmlns:p14="http://schemas.microsoft.com/office/powerpoint/2010/main" val="200371117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955.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noAutofit/>
          </a:bodyPr>
          <a:lstStyle/>
          <a:p>
            <a:pPr marL="169859" indent="-169859">
              <a:spcAft>
                <a:spcPts val="600"/>
              </a:spcAft>
              <a:buFont typeface="Wingdings" panose="05000000000000000000" pitchFamily="2" charset="2"/>
            </a:pPr>
            <a:r>
              <a:rPr lang="en-US" altLang="zh-TW" sz="2700" smtClean="0"/>
              <a:t>31.4</a:t>
            </a:r>
            <a:r>
              <a:rPr lang="zh-TW" altLang="en-US" sz="2700" smtClean="0"/>
              <a:t> </a:t>
            </a:r>
            <a:r>
              <a:rPr lang="en-US" altLang="zh-TW" sz="2700" smtClean="0"/>
              <a:t>IP </a:t>
            </a:r>
            <a:r>
              <a:rPr lang="zh-TW" altLang="en-US" sz="2700"/>
              <a:t>路由表</a:t>
            </a:r>
            <a:br>
              <a:rPr lang="en-US" sz="2700"/>
            </a:br>
            <a:r>
              <a:rPr lang="zh-TW" altLang="en-US" sz="2700"/>
              <a:t>管理距離</a:t>
            </a:r>
          </a:p>
        </p:txBody>
      </p:sp>
      <p:sp>
        <p:nvSpPr>
          <p:cNvPr id="5" name="Content Placeholder 4">
            <a:extLst>
              <a:ext uri="{FF2B5EF4-FFF2-40B4-BE49-F238E27FC236}">
                <a16:creationId xmlns:a16="http://schemas.microsoft.com/office/drawing/2014/main" id="{BA7A6C6E-A4CA-C944-9937-A9BCE9618AB4}"/>
              </a:ext>
            </a:extLst>
          </p:cNvPr>
          <p:cNvSpPr>
            <a:spLocks noGrp="1"/>
          </p:cNvSpPr>
          <p:nvPr>
            <p:ph idx="1"/>
          </p:nvPr>
        </p:nvSpPr>
        <p:spPr>
          <a:xfrm>
            <a:off x="474662" y="1589088"/>
            <a:ext cx="8280057" cy="3689897"/>
          </a:xfrm>
        </p:spPr>
        <p:txBody>
          <a:bodyPr/>
          <a:lstStyle/>
          <a:p>
            <a:pPr marL="0" indent="0" algn="l"/>
            <a:r>
              <a:rPr lang="zh-TW" altLang="en-US" sz="1600">
                <a:solidFill>
                  <a:srgbClr val="000000"/>
                </a:solidFill>
              </a:rPr>
              <a:t>特定網路位址的路由項目 </a:t>
            </a:r>
            <a:r>
              <a:rPr lang="en-US" altLang="zh-TW" sz="1600">
                <a:solidFill>
                  <a:srgbClr val="000000"/>
                </a:solidFill>
              </a:rPr>
              <a:t>(</a:t>
            </a:r>
            <a:r>
              <a:rPr lang="zh-TW" altLang="en-US" sz="1600">
                <a:solidFill>
                  <a:srgbClr val="000000"/>
                </a:solidFill>
              </a:rPr>
              <a:t>前置碼和前置碼長度</a:t>
            </a:r>
            <a:r>
              <a:rPr lang="en-US" altLang="zh-TW" sz="1600">
                <a:solidFill>
                  <a:srgbClr val="000000"/>
                </a:solidFill>
              </a:rPr>
              <a:t>) </a:t>
            </a:r>
            <a:r>
              <a:rPr lang="zh-TW" altLang="en-US" sz="1600">
                <a:solidFill>
                  <a:srgbClr val="000000"/>
                </a:solidFill>
              </a:rPr>
              <a:t>只能在路由表中出現一次。不過，路由表可能會從一個以上的路由來源學習相同的網路位址。除了非常特殊的情況下，只有一個動態路由協定應該在路由器上實作。每個路由協定可以決定在不同的路徑到達目的地根據該路由協定的度量。</a:t>
            </a:r>
          </a:p>
          <a:p>
            <a:pPr marL="0" indent="0" algn="l"/>
            <a:endParaRPr lang="en-US" sz="1600">
              <a:solidFill>
                <a:srgbClr val="000000"/>
              </a:solidFill>
            </a:endParaRPr>
          </a:p>
          <a:p>
            <a:pPr marL="0" indent="0" algn="l"/>
            <a:r>
              <a:rPr lang="zh-TW" altLang="en-US" sz="1600">
                <a:solidFill>
                  <a:srgbClr val="000000"/>
                </a:solidFill>
              </a:rPr>
              <a:t>這會引發幾個問題，如下所示：</a:t>
            </a:r>
          </a:p>
          <a:p>
            <a:pPr marL="415975" lvl="1" indent="-342892">
              <a:buFont typeface="Arial" panose="020b0604020202020204" pitchFamily="34" charset="0"/>
              <a:buChar char="•"/>
            </a:pPr>
            <a:r>
              <a:rPr lang="zh-TW">
                <a:solidFill>
                  <a:srgbClr val="000000"/>
                </a:solidFill>
              </a:rPr>
              <a:t>路由器如何知道要使用哪個來源？</a:t>
            </a:r>
          </a:p>
          <a:p>
            <a:pPr marL="415975" lvl="1" indent="-342892">
              <a:buFont typeface="Arial" panose="020b0604020202020204" pitchFamily="34" charset="0"/>
              <a:buChar char="•"/>
            </a:pPr>
            <a:r>
              <a:rPr lang="zh-TW">
                <a:solidFill>
                  <a:srgbClr val="000000"/>
                </a:solidFill>
              </a:rPr>
              <a:t>它應該在路由表中安裝哪條路由？ </a:t>
            </a:r>
          </a:p>
          <a:p>
            <a:pPr marL="0" indent="0" algn="l"/>
            <a:endParaRPr lang="en-US" sz="1600">
              <a:solidFill>
                <a:srgbClr val="000000"/>
              </a:solidFill>
            </a:endParaRPr>
          </a:p>
          <a:p>
            <a:pPr marL="0" indent="0" algn="l"/>
            <a:r>
              <a:rPr lang="zh-TW" altLang="en-US" sz="1600">
                <a:solidFill>
                  <a:srgbClr val="000000"/>
                </a:solidFill>
              </a:rPr>
              <a:t>思科 </a:t>
            </a:r>
            <a:r>
              <a:rPr lang="en-US" altLang="zh-TW" sz="1600">
                <a:solidFill>
                  <a:srgbClr val="000000"/>
                </a:solidFill>
              </a:rPr>
              <a:t>IOS </a:t>
            </a:r>
            <a:r>
              <a:rPr lang="zh-TW" altLang="en-US" sz="1600">
                <a:solidFill>
                  <a:srgbClr val="000000"/>
                </a:solidFill>
              </a:rPr>
              <a:t>使用所謂的管理距離 </a:t>
            </a:r>
            <a:r>
              <a:rPr lang="en-US" altLang="zh-TW" sz="1600">
                <a:solidFill>
                  <a:srgbClr val="000000"/>
                </a:solidFill>
              </a:rPr>
              <a:t>(AD) </a:t>
            </a:r>
            <a:r>
              <a:rPr lang="zh-TW" altLang="en-US" sz="1600">
                <a:solidFill>
                  <a:srgbClr val="000000"/>
                </a:solidFill>
              </a:rPr>
              <a:t>來決定安裝到 </a:t>
            </a:r>
            <a:r>
              <a:rPr lang="en-US" altLang="zh-TW" sz="1600">
                <a:solidFill>
                  <a:srgbClr val="000000"/>
                </a:solidFill>
              </a:rPr>
              <a:t>IP </a:t>
            </a:r>
            <a:r>
              <a:rPr lang="zh-TW" altLang="en-US" sz="1600">
                <a:solidFill>
                  <a:srgbClr val="000000"/>
                </a:solidFill>
              </a:rPr>
              <a:t>路由表的路由。</a:t>
            </a:r>
            <a:r>
              <a:rPr lang="en-US" altLang="zh-TW" sz="1600">
                <a:solidFill>
                  <a:srgbClr val="000000"/>
                </a:solidFill>
              </a:rPr>
              <a:t>AD </a:t>
            </a:r>
            <a:r>
              <a:rPr lang="zh-TW" altLang="en-US" sz="1600">
                <a:solidFill>
                  <a:srgbClr val="000000"/>
                </a:solidFill>
              </a:rPr>
              <a:t>代表該路由的 “可信度”。</a:t>
            </a:r>
            <a:r>
              <a:rPr lang="en-US" altLang="zh-TW" sz="1600">
                <a:solidFill>
                  <a:srgbClr val="000000"/>
                </a:solidFill>
              </a:rPr>
              <a:t>AD </a:t>
            </a:r>
            <a:r>
              <a:rPr lang="zh-TW" altLang="en-US" sz="1600">
                <a:solidFill>
                  <a:srgbClr val="000000"/>
                </a:solidFill>
              </a:rPr>
              <a:t>越低，路由來源越值得信任。</a:t>
            </a:r>
          </a:p>
          <a:p>
            <a:pPr marL="342892" indent="-342892" algn="l">
              <a:buFont typeface="Arial" panose="020b0604020202020204" pitchFamily="34" charset="0"/>
              <a:buChar char="•"/>
            </a:pPr>
            <a:endParaRPr lang="en-US" sz="1600">
              <a:solidFill>
                <a:srgbClr val="000000"/>
              </a:solidFill>
            </a:endParaRPr>
          </a:p>
        </p:txBody>
      </p:sp>
      <p:sp>
        <p:nvSpPr>
          <p:cNvPr id="2" name="投影片編號版面配置區 1"/>
          <p:cNvSpPr>
            <a:spLocks noGrp="1"/>
          </p:cNvSpPr>
          <p:nvPr>
            <p:ph type="sldNum" sz="quarter" idx="12"/>
          </p:nvPr>
        </p:nvSpPr>
        <p:spPr/>
        <p:txBody>
          <a:bodyPr/>
          <a:lstStyle/>
          <a:p>
            <a:fld id="{4FAB73BC-B049-4115-A692-8D63A059BFB8}" type="slidenum">
              <a:rPr lang="en-US" smtClean="0"/>
              <a:t>955</a:t>
            </a:fld>
            <a:endParaRPr lang="en-US"/>
          </a:p>
        </p:txBody>
      </p:sp>
    </p:spTree>
    <p:extLst>
      <p:ext uri="{BB962C8B-B14F-4D97-AF65-F5344CB8AC3E}">
        <p14:creationId xmlns:p14="http://schemas.microsoft.com/office/powerpoint/2010/main" val="235508723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956.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noAutofit/>
          </a:bodyPr>
          <a:lstStyle/>
          <a:p>
            <a:pPr marL="169859" indent="-169859">
              <a:spcAft>
                <a:spcPts val="600"/>
              </a:spcAft>
              <a:buFont typeface="Wingdings" panose="05000000000000000000" pitchFamily="2" charset="2"/>
            </a:pPr>
            <a:r>
              <a:rPr lang="en-US" altLang="zh-TW" sz="2700" smtClean="0"/>
              <a:t>31.4</a:t>
            </a:r>
            <a:r>
              <a:rPr lang="zh-TW" altLang="en-US" sz="2700" smtClean="0"/>
              <a:t> </a:t>
            </a:r>
            <a:r>
              <a:rPr lang="en-US" altLang="zh-TW" sz="2700" smtClean="0"/>
              <a:t>IP </a:t>
            </a:r>
            <a:r>
              <a:rPr lang="zh-TW" altLang="en-US" sz="2700"/>
              <a:t>路由表</a:t>
            </a:r>
            <a:br>
              <a:rPr lang="en-US" sz="2700"/>
            </a:br>
            <a:r>
              <a:rPr lang="zh-TW" altLang="en-US" sz="2700"/>
              <a:t>管理距離 </a:t>
            </a:r>
            <a:r>
              <a:rPr lang="en-US" altLang="zh-TW" sz="2700"/>
              <a:t>(</a:t>
            </a:r>
            <a:r>
              <a:rPr lang="zh-TW" altLang="en-US" sz="2700"/>
              <a:t>續</a:t>
            </a:r>
            <a:r>
              <a:rPr lang="en-US" altLang="zh-TW" sz="2700"/>
              <a:t>) </a:t>
            </a:r>
          </a:p>
        </p:txBody>
      </p:sp>
      <p:sp>
        <p:nvSpPr>
          <p:cNvPr id="4" name="Content Placeholder 3">
            <a:extLst>
              <a:ext uri="{FF2B5EF4-FFF2-40B4-BE49-F238E27FC236}">
                <a16:creationId xmlns:a16="http://schemas.microsoft.com/office/drawing/2014/main" id="{8C8EA676-71B5-474E-B1F2-A9DE3D051A78}"/>
              </a:ext>
            </a:extLst>
          </p:cNvPr>
          <p:cNvSpPr>
            <a:spLocks noGrp="1"/>
          </p:cNvSpPr>
          <p:nvPr>
            <p:ph idx="1"/>
          </p:nvPr>
        </p:nvSpPr>
        <p:spPr>
          <a:xfrm>
            <a:off x="474663" y="1782284"/>
            <a:ext cx="3342426" cy="3496701"/>
          </a:xfrm>
        </p:spPr>
        <p:txBody>
          <a:bodyPr/>
          <a:lstStyle/>
          <a:p>
            <a:pPr marL="0" indent="0" algn="l"/>
            <a:r>
              <a:rPr lang="zh-TW" altLang="en-US" sz="1600">
                <a:solidFill>
                  <a:srgbClr val="000000"/>
                </a:solidFill>
              </a:rPr>
              <a:t>此表格列出各種路由協定及其相關聯的 </a:t>
            </a:r>
            <a:r>
              <a:rPr lang="en-US" altLang="zh-TW" sz="1600">
                <a:solidFill>
                  <a:srgbClr val="000000"/>
                </a:solidFill>
              </a:rPr>
              <a:t>ADs</a:t>
            </a:r>
            <a:r>
              <a:rPr lang="zh-TW" altLang="en-US" sz="1600">
                <a:solidFill>
                  <a:srgbClr val="000000"/>
                </a:solidFill>
              </a:rPr>
              <a:t>。</a:t>
            </a:r>
          </a:p>
        </p:txBody>
      </p:sp>
      <p:graphicFrame>
        <p:nvGraphicFramePr>
          <p:cNvPr id="6" name="Table 5">
            <a:extLst>
              <a:ext uri="{FF2B5EF4-FFF2-40B4-BE49-F238E27FC236}">
                <a16:creationId xmlns:a16="http://schemas.microsoft.com/office/drawing/2014/main" id="{AAE85549-184E-9E43-852D-1D7603B5068E}"/>
              </a:ext>
            </a:extLst>
          </p:cNvPr>
          <p:cNvGraphicFramePr>
            <a:graphicFrameLocks noGrp="1"/>
          </p:cNvGraphicFramePr>
          <p:nvPr>
            <p:extLst/>
          </p:nvPr>
        </p:nvGraphicFramePr>
        <p:xfrm>
          <a:off x="4120223" y="1828137"/>
          <a:ext cx="4355806" cy="3201726"/>
        </p:xfrm>
        <a:graphic>
          <a:graphicData uri="http://schemas.openxmlformats.org/drawingml/2006/table">
            <a:tbl>
              <a:tblPr firstRow="1" bandRow="1">
                <a:tableStyleId>{5C22544A-7EE6-4342-B048-85BDC9FD1C3A}</a:tableStyleId>
              </a:tblPr>
              <a:tblGrid>
                <a:gridCol w="2177903">
                  <a:extLst>
                    <a:ext uri="{9D8B030D-6E8A-4147-A177-3AD203B41FA5}">
                      <a16:colId xmlns:a16="http://schemas.microsoft.com/office/drawing/2014/main" val="3183869171"/>
                    </a:ext>
                  </a:extLst>
                </a:gridCol>
                <a:gridCol w="2177903">
                  <a:extLst>
                    <a:ext uri="{9D8B030D-6E8A-4147-A177-3AD203B41FA5}">
                      <a16:colId xmlns:a16="http://schemas.microsoft.com/office/drawing/2014/main" val="2679211893"/>
                    </a:ext>
                  </a:extLst>
                </a:gridCol>
              </a:tblGrid>
              <a:tr h="291066">
                <a:tc>
                  <a:txBody>
                    <a:bodyPr vert="horz" wrap="square"/>
                    <a:lstStyle/>
                    <a:p>
                      <a:pPr algn="l" rtl="0" fontAlgn="ctr"/>
                      <a:r>
                        <a:rPr lang="zh-TW" sz="1200">
                          <a:effectLst/>
                        </a:rPr>
                        <a:t>路由來源</a:t>
                      </a:r>
                    </a:p>
                  </a:txBody>
                  <a:tcPr marL="47625" marR="47625" marT="47625" marB="47625" anchor="ctr"/>
                </a:tc>
                <a:tc>
                  <a:txBody>
                    <a:bodyPr vert="horz" wrap="square"/>
                    <a:lstStyle/>
                    <a:p>
                      <a:pPr algn="l" rtl="0" fontAlgn="ctr"/>
                      <a:r>
                        <a:rPr lang="zh-TW" sz="1200">
                          <a:effectLst/>
                        </a:rPr>
                        <a:t>管理距離</a:t>
                      </a:r>
                    </a:p>
                  </a:txBody>
                  <a:tcPr marL="47625" marR="47625" marT="47625" marB="47625" anchor="ctr"/>
                </a:tc>
                <a:extLst>
                  <a:ext uri="{0D108BD9-81ED-4DB2-BD59-A6C34878D82A}">
                    <a16:rowId xmlns:a16="http://schemas.microsoft.com/office/drawing/2014/main" val="2705007103"/>
                  </a:ext>
                </a:extLst>
              </a:tr>
              <a:tr h="291066">
                <a:tc>
                  <a:txBody>
                    <a:bodyPr vert="horz" wrap="square"/>
                    <a:lstStyle/>
                    <a:p>
                      <a:pPr rtl="0" fontAlgn="ctr"/>
                      <a:r>
                        <a:rPr lang="zh-TW" sz="1200" b="0">
                          <a:effectLst/>
                        </a:rPr>
                        <a:t>直接連接</a:t>
                      </a:r>
                    </a:p>
                  </a:txBody>
                  <a:tcPr marL="47625" marR="47625" marT="47625" marB="47625" anchor="ctr"/>
                </a:tc>
                <a:tc>
                  <a:txBody>
                    <a:bodyPr vert="horz" wrap="square"/>
                    <a:lstStyle/>
                    <a:p>
                      <a:pPr algn="ctr" rtl="0" fontAlgn="ctr"/>
                      <a:r>
                        <a:rPr lang="zh-TW" sz="1200" b="0">
                          <a:effectLst/>
                        </a:rPr>
                        <a:t>0</a:t>
                      </a:r>
                    </a:p>
                  </a:txBody>
                  <a:tcPr marL="47625" marR="47625" marT="47625" marB="47625" anchor="ctr"/>
                </a:tc>
                <a:extLst>
                  <a:ext uri="{0D108BD9-81ED-4DB2-BD59-A6C34878D82A}">
                    <a16:rowId xmlns:a16="http://schemas.microsoft.com/office/drawing/2014/main" val="4253160660"/>
                  </a:ext>
                </a:extLst>
              </a:tr>
              <a:tr h="291066">
                <a:tc>
                  <a:txBody>
                    <a:bodyPr vert="horz" wrap="square"/>
                    <a:lstStyle/>
                    <a:p>
                      <a:pPr rtl="0" fontAlgn="ctr"/>
                      <a:r>
                        <a:rPr lang="zh-TW" sz="1200" b="0">
                          <a:effectLst/>
                        </a:rPr>
                        <a:t>靜態路由</a:t>
                      </a:r>
                    </a:p>
                  </a:txBody>
                  <a:tcPr marL="47625" marR="47625" marT="47625" marB="47625" anchor="ctr"/>
                </a:tc>
                <a:tc>
                  <a:txBody>
                    <a:bodyPr vert="horz" wrap="square"/>
                    <a:lstStyle/>
                    <a:p>
                      <a:pPr algn="ctr" rtl="0" fontAlgn="ctr"/>
                      <a:r>
                        <a:rPr lang="zh-TW" sz="1200" b="0">
                          <a:effectLst/>
                        </a:rPr>
                        <a:t>1</a:t>
                      </a:r>
                    </a:p>
                  </a:txBody>
                  <a:tcPr marL="47625" marR="47625" marT="47625" marB="47625" anchor="ctr"/>
                </a:tc>
                <a:extLst>
                  <a:ext uri="{0D108BD9-81ED-4DB2-BD59-A6C34878D82A}">
                    <a16:rowId xmlns:a16="http://schemas.microsoft.com/office/drawing/2014/main" val="813377383"/>
                  </a:ext>
                </a:extLst>
              </a:tr>
              <a:tr h="291066">
                <a:tc>
                  <a:txBody>
                    <a:bodyPr vert="horz" wrap="square"/>
                    <a:lstStyle/>
                    <a:p>
                      <a:pPr rtl="0" fontAlgn="ctr"/>
                      <a:r>
                        <a:rPr lang="zh-TW" sz="1200" b="0">
                          <a:effectLst/>
                        </a:rPr>
                        <a:t>EIGRP 摘要路由</a:t>
                      </a:r>
                    </a:p>
                  </a:txBody>
                  <a:tcPr marL="47625" marR="47625" marT="47625" marB="47625" anchor="ctr"/>
                </a:tc>
                <a:tc>
                  <a:txBody>
                    <a:bodyPr vert="horz" wrap="square"/>
                    <a:lstStyle/>
                    <a:p>
                      <a:pPr algn="ctr" rtl="0" fontAlgn="ctr"/>
                      <a:r>
                        <a:rPr lang="zh-TW" sz="1200" b="0">
                          <a:effectLst/>
                        </a:rPr>
                        <a:t>5</a:t>
                      </a:r>
                    </a:p>
                  </a:txBody>
                  <a:tcPr marL="47625" marR="47625" marT="47625" marB="47625" anchor="ctr"/>
                </a:tc>
                <a:extLst>
                  <a:ext uri="{0D108BD9-81ED-4DB2-BD59-A6C34878D82A}">
                    <a16:rowId xmlns:a16="http://schemas.microsoft.com/office/drawing/2014/main" val="657262967"/>
                  </a:ext>
                </a:extLst>
              </a:tr>
              <a:tr h="291066">
                <a:tc>
                  <a:txBody>
                    <a:bodyPr vert="horz" wrap="square"/>
                    <a:lstStyle/>
                    <a:p>
                      <a:pPr rtl="0" fontAlgn="ctr"/>
                      <a:r>
                        <a:rPr lang="zh-TW" sz="1200" b="0">
                          <a:effectLst/>
                        </a:rPr>
                        <a:t>外部 BGP</a:t>
                      </a:r>
                    </a:p>
                  </a:txBody>
                  <a:tcPr marL="47625" marR="47625" marT="47625" marB="47625" anchor="ctr"/>
                </a:tc>
                <a:tc>
                  <a:txBody>
                    <a:bodyPr vert="horz" wrap="square"/>
                    <a:lstStyle/>
                    <a:p>
                      <a:pPr algn="ctr" rtl="0" fontAlgn="ctr"/>
                      <a:r>
                        <a:rPr lang="zh-TW" sz="1200" b="0">
                          <a:effectLst/>
                        </a:rPr>
                        <a:t>20</a:t>
                      </a:r>
                    </a:p>
                  </a:txBody>
                  <a:tcPr marL="47625" marR="47625" marT="47625" marB="47625" anchor="ctr"/>
                </a:tc>
                <a:extLst>
                  <a:ext uri="{0D108BD9-81ED-4DB2-BD59-A6C34878D82A}">
                    <a16:rowId xmlns:a16="http://schemas.microsoft.com/office/drawing/2014/main" val="800788556"/>
                  </a:ext>
                </a:extLst>
              </a:tr>
              <a:tr h="291066">
                <a:tc>
                  <a:txBody>
                    <a:bodyPr vert="horz" wrap="square"/>
                    <a:lstStyle/>
                    <a:p>
                      <a:pPr rtl="0" fontAlgn="ctr"/>
                      <a:r>
                        <a:rPr lang="zh-TW" sz="1200" b="0">
                          <a:effectLst/>
                        </a:rPr>
                        <a:t>內部 EIGRP</a:t>
                      </a:r>
                    </a:p>
                  </a:txBody>
                  <a:tcPr marL="47625" marR="47625" marT="47625" marB="47625" anchor="ctr"/>
                </a:tc>
                <a:tc>
                  <a:txBody>
                    <a:bodyPr vert="horz" wrap="square"/>
                    <a:lstStyle/>
                    <a:p>
                      <a:pPr algn="ctr" rtl="0" fontAlgn="ctr"/>
                      <a:r>
                        <a:rPr lang="zh-TW" sz="1200" b="0">
                          <a:effectLst/>
                        </a:rPr>
                        <a:t>90</a:t>
                      </a:r>
                    </a:p>
                  </a:txBody>
                  <a:tcPr marL="47625" marR="47625" marT="47625" marB="47625" anchor="ctr"/>
                </a:tc>
                <a:extLst>
                  <a:ext uri="{0D108BD9-81ED-4DB2-BD59-A6C34878D82A}">
                    <a16:rowId xmlns:a16="http://schemas.microsoft.com/office/drawing/2014/main" val="3922839219"/>
                  </a:ext>
                </a:extLst>
              </a:tr>
              <a:tr h="291066">
                <a:tc>
                  <a:txBody>
                    <a:bodyPr vert="horz" wrap="square"/>
                    <a:lstStyle/>
                    <a:p>
                      <a:pPr rtl="0" fontAlgn="ctr"/>
                      <a:r>
                        <a:rPr lang="zh-TW" sz="1200" b="0">
                          <a:effectLst/>
                        </a:rPr>
                        <a:t>OSPF</a:t>
                      </a:r>
                    </a:p>
                  </a:txBody>
                  <a:tcPr marL="47625" marR="47625" marT="47625" marB="47625" anchor="ctr"/>
                </a:tc>
                <a:tc>
                  <a:txBody>
                    <a:bodyPr vert="horz" wrap="square"/>
                    <a:lstStyle/>
                    <a:p>
                      <a:pPr algn="ctr" rtl="0" fontAlgn="ctr"/>
                      <a:r>
                        <a:rPr lang="zh-TW" sz="1200" b="0">
                          <a:effectLst/>
                        </a:rPr>
                        <a:t>110</a:t>
                      </a:r>
                    </a:p>
                  </a:txBody>
                  <a:tcPr marL="47625" marR="47625" marT="47625" marB="47625" anchor="ctr"/>
                </a:tc>
                <a:extLst>
                  <a:ext uri="{0D108BD9-81ED-4DB2-BD59-A6C34878D82A}">
                    <a16:rowId xmlns:a16="http://schemas.microsoft.com/office/drawing/2014/main" val="1253352517"/>
                  </a:ext>
                </a:extLst>
              </a:tr>
              <a:tr h="291066">
                <a:tc>
                  <a:txBody>
                    <a:bodyPr vert="horz" wrap="square"/>
                    <a:lstStyle/>
                    <a:p>
                      <a:pPr rtl="0" fontAlgn="ctr"/>
                      <a:r>
                        <a:rPr lang="zh-TW" sz="1200" b="0">
                          <a:effectLst/>
                        </a:rPr>
                        <a:t>IS-IS</a:t>
                      </a:r>
                    </a:p>
                  </a:txBody>
                  <a:tcPr marL="47625" marR="47625" marT="47625" marB="47625" anchor="ctr"/>
                </a:tc>
                <a:tc>
                  <a:txBody>
                    <a:bodyPr vert="horz" wrap="square"/>
                    <a:lstStyle/>
                    <a:p>
                      <a:pPr algn="ctr" rtl="0" fontAlgn="ctr"/>
                      <a:r>
                        <a:rPr lang="zh-TW" sz="1200" b="0">
                          <a:effectLst/>
                        </a:rPr>
                        <a:t>115</a:t>
                      </a:r>
                    </a:p>
                  </a:txBody>
                  <a:tcPr marL="47625" marR="47625" marT="47625" marB="47625" anchor="ctr"/>
                </a:tc>
                <a:extLst>
                  <a:ext uri="{0D108BD9-81ED-4DB2-BD59-A6C34878D82A}">
                    <a16:rowId xmlns:a16="http://schemas.microsoft.com/office/drawing/2014/main" val="337094963"/>
                  </a:ext>
                </a:extLst>
              </a:tr>
              <a:tr h="291066">
                <a:tc>
                  <a:txBody>
                    <a:bodyPr vert="horz" wrap="square"/>
                    <a:lstStyle/>
                    <a:p>
                      <a:pPr rtl="0" fontAlgn="ctr"/>
                      <a:r>
                        <a:rPr lang="zh-TW" sz="1200" b="0">
                          <a:effectLst/>
                        </a:rPr>
                        <a:t>RIP</a:t>
                      </a:r>
                    </a:p>
                  </a:txBody>
                  <a:tcPr marL="47625" marR="47625" marT="47625" marB="47625" anchor="ctr"/>
                </a:tc>
                <a:tc>
                  <a:txBody>
                    <a:bodyPr vert="horz" wrap="square"/>
                    <a:lstStyle/>
                    <a:p>
                      <a:pPr algn="ctr" rtl="0" fontAlgn="ctr"/>
                      <a:r>
                        <a:rPr lang="zh-TW" sz="1200" b="0">
                          <a:effectLst/>
                        </a:rPr>
                        <a:t>120</a:t>
                      </a:r>
                    </a:p>
                  </a:txBody>
                  <a:tcPr marL="47625" marR="47625" marT="47625" marB="47625" anchor="ctr"/>
                </a:tc>
                <a:extLst>
                  <a:ext uri="{0D108BD9-81ED-4DB2-BD59-A6C34878D82A}">
                    <a16:rowId xmlns:a16="http://schemas.microsoft.com/office/drawing/2014/main" val="1076498315"/>
                  </a:ext>
                </a:extLst>
              </a:tr>
              <a:tr h="291066">
                <a:tc>
                  <a:txBody>
                    <a:bodyPr vert="horz" wrap="square"/>
                    <a:lstStyle/>
                    <a:p>
                      <a:pPr rtl="0" fontAlgn="ctr"/>
                      <a:r>
                        <a:rPr lang="zh-TW" sz="1200" b="0">
                          <a:effectLst/>
                        </a:rPr>
                        <a:t>外部 EIGRP</a:t>
                      </a:r>
                    </a:p>
                  </a:txBody>
                  <a:tcPr marL="47625" marR="47625" marT="47625" marB="47625" anchor="ctr"/>
                </a:tc>
                <a:tc>
                  <a:txBody>
                    <a:bodyPr vert="horz" wrap="square"/>
                    <a:lstStyle/>
                    <a:p>
                      <a:pPr algn="ctr" rtl="0" fontAlgn="ctr"/>
                      <a:r>
                        <a:rPr lang="zh-TW" sz="1200" b="0">
                          <a:effectLst/>
                        </a:rPr>
                        <a:t>170</a:t>
                      </a:r>
                    </a:p>
                  </a:txBody>
                  <a:tcPr marL="47625" marR="47625" marT="47625" marB="47625" anchor="ctr"/>
                </a:tc>
                <a:extLst>
                  <a:ext uri="{0D108BD9-81ED-4DB2-BD59-A6C34878D82A}">
                    <a16:rowId xmlns:a16="http://schemas.microsoft.com/office/drawing/2014/main" val="1345330693"/>
                  </a:ext>
                </a:extLst>
              </a:tr>
              <a:tr h="291066">
                <a:tc>
                  <a:txBody>
                    <a:bodyPr vert="horz" wrap="square"/>
                    <a:lstStyle/>
                    <a:p>
                      <a:pPr rtl="0" fontAlgn="ctr"/>
                      <a:r>
                        <a:rPr lang="zh-TW" sz="1200" b="0">
                          <a:effectLst/>
                        </a:rPr>
                        <a:t>內部 BGP</a:t>
                      </a:r>
                    </a:p>
                  </a:txBody>
                  <a:tcPr marL="47625" marR="47625" marT="47625" marB="47625" anchor="ctr"/>
                </a:tc>
                <a:tc>
                  <a:txBody>
                    <a:bodyPr vert="horz" wrap="square"/>
                    <a:lstStyle/>
                    <a:p>
                      <a:pPr algn="ctr" rtl="0" fontAlgn="ctr"/>
                      <a:r>
                        <a:rPr lang="zh-TW" sz="1200" b="0">
                          <a:effectLst/>
                        </a:rPr>
                        <a:t>200</a:t>
                      </a:r>
                    </a:p>
                  </a:txBody>
                  <a:tcPr marL="47625" marR="47625" marT="47625" marB="47625" anchor="ctr"/>
                </a:tc>
                <a:extLst>
                  <a:ext uri="{0D108BD9-81ED-4DB2-BD59-A6C34878D82A}">
                    <a16:rowId xmlns:a16="http://schemas.microsoft.com/office/drawing/2014/main" val="947398185"/>
                  </a:ext>
                </a:extLst>
              </a:tr>
            </a:tbl>
          </a:graphicData>
        </a:graphic>
      </p:graphicFrame>
      <p:sp>
        <p:nvSpPr>
          <p:cNvPr id="2" name="投影片編號版面配置區 1"/>
          <p:cNvSpPr>
            <a:spLocks noGrp="1"/>
          </p:cNvSpPr>
          <p:nvPr>
            <p:ph type="sldNum" sz="quarter" idx="12"/>
          </p:nvPr>
        </p:nvSpPr>
        <p:spPr/>
        <p:txBody>
          <a:bodyPr/>
          <a:lstStyle/>
          <a:p>
            <a:fld id="{4FAB73BC-B049-4115-A692-8D63A059BFB8}" type="slidenum">
              <a:rPr lang="en-US" smtClean="0"/>
              <a:t>956</a:t>
            </a:fld>
            <a:endParaRPr lang="en-US"/>
          </a:p>
        </p:txBody>
      </p:sp>
    </p:spTree>
    <p:extLst>
      <p:ext uri="{BB962C8B-B14F-4D97-AF65-F5344CB8AC3E}">
        <p14:creationId xmlns:p14="http://schemas.microsoft.com/office/powerpoint/2010/main" val="388163519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957.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noAutofit/>
          </a:bodyPr>
          <a:lstStyle/>
          <a:p>
            <a:pPr marL="169859" indent="-169859">
              <a:spcAft>
                <a:spcPts val="600"/>
              </a:spcAft>
              <a:buFont typeface="Wingdings" panose="05000000000000000000" pitchFamily="2" charset="2"/>
            </a:pPr>
            <a:r>
              <a:rPr lang="en-US" altLang="zh-TW" sz="2700"/>
              <a:t>31.5</a:t>
            </a:r>
            <a:r>
              <a:rPr lang="zh-TW" altLang="en-US" sz="2700" smtClean="0"/>
              <a:t>靜態</a:t>
            </a:r>
            <a:r>
              <a:rPr lang="zh-TW" altLang="en-US" sz="2700"/>
              <a:t>和動態路由</a:t>
            </a:r>
            <a:br>
              <a:rPr lang="en-US" sz="2700"/>
            </a:br>
            <a:r>
              <a:rPr lang="zh-TW" altLang="en-US" sz="2700"/>
              <a:t>靜態還是動態？ </a:t>
            </a:r>
          </a:p>
        </p:txBody>
      </p:sp>
      <p:sp>
        <p:nvSpPr>
          <p:cNvPr id="5" name="Content Placeholder 4">
            <a:extLst>
              <a:ext uri="{FF2B5EF4-FFF2-40B4-BE49-F238E27FC236}">
                <a16:creationId xmlns:a16="http://schemas.microsoft.com/office/drawing/2014/main" id="{FB3B7F17-3A54-F044-BF5E-127591825CE6}"/>
              </a:ext>
            </a:extLst>
          </p:cNvPr>
          <p:cNvSpPr>
            <a:spLocks noGrp="1"/>
          </p:cNvSpPr>
          <p:nvPr>
            <p:ph idx="1"/>
          </p:nvPr>
        </p:nvSpPr>
        <p:spPr>
          <a:xfrm>
            <a:off x="474662" y="1589088"/>
            <a:ext cx="8280057" cy="3689897"/>
          </a:xfrm>
        </p:spPr>
        <p:txBody>
          <a:bodyPr/>
          <a:lstStyle/>
          <a:p>
            <a:pPr marL="0" indent="0" algn="l"/>
            <a:r>
              <a:rPr lang="zh-TW" altLang="en-US" sz="1600">
                <a:solidFill>
                  <a:srgbClr val="000000"/>
                </a:solidFill>
              </a:rPr>
              <a:t>靜態和動態路由不是互斥的。在許多情況下，路由器結合使用動態路由和靜態路由。</a:t>
            </a:r>
          </a:p>
          <a:p>
            <a:pPr marL="0" indent="0" algn="l"/>
            <a:endParaRPr lang="en-US" sz="1600" b="1">
              <a:solidFill>
                <a:srgbClr val="000000"/>
              </a:solidFill>
            </a:endParaRPr>
          </a:p>
          <a:p>
            <a:pPr marL="0" indent="0" algn="l"/>
            <a:r>
              <a:rPr lang="zh-TW" altLang="en-US" sz="1600">
                <a:solidFill>
                  <a:srgbClr val="000000"/>
                </a:solidFill>
              </a:rPr>
              <a:t>靜態路由常用於下列情況：</a:t>
            </a:r>
          </a:p>
          <a:p>
            <a:pPr marL="358826" lvl="1" indent="-285743">
              <a:buFont typeface="Arial" panose="020b0604020202020204" pitchFamily="34" charset="0"/>
              <a:buChar char="•"/>
            </a:pPr>
            <a:r>
              <a:rPr lang="zh-TW" altLang="en-US" sz="1600">
                <a:solidFill>
                  <a:srgbClr val="000000"/>
                </a:solidFill>
              </a:rPr>
              <a:t>做為將封包轉送至服務提供者的預設路由</a:t>
            </a:r>
          </a:p>
          <a:p>
            <a:pPr marL="358826" lvl="1" indent="-285743">
              <a:buFont typeface="Arial" panose="020b0604020202020204" pitchFamily="34" charset="0"/>
              <a:buChar char="•"/>
            </a:pPr>
            <a:r>
              <a:rPr lang="zh-TW" altLang="en-US" sz="1600">
                <a:solidFill>
                  <a:srgbClr val="000000"/>
                </a:solidFill>
              </a:rPr>
              <a:t>適用於路由網域外部且未由動態路由協定學習的路由</a:t>
            </a:r>
          </a:p>
          <a:p>
            <a:pPr marL="358826" lvl="1" indent="-285743">
              <a:buFont typeface="Arial" panose="020b0604020202020204" pitchFamily="34" charset="0"/>
              <a:buChar char="•"/>
            </a:pPr>
            <a:r>
              <a:rPr lang="zh-TW" altLang="en-US" sz="1600">
                <a:solidFill>
                  <a:srgbClr val="000000"/>
                </a:solidFill>
              </a:rPr>
              <a:t>當網路管理員想要明確定義特定網路的路徑時</a:t>
            </a:r>
          </a:p>
          <a:p>
            <a:pPr marL="358826" lvl="1" indent="-285743">
              <a:buFont typeface="Arial" panose="020b0604020202020204" pitchFamily="34" charset="0"/>
              <a:buChar char="•"/>
            </a:pPr>
            <a:r>
              <a:rPr lang="zh-TW" altLang="en-US" sz="1600">
                <a:solidFill>
                  <a:srgbClr val="000000"/>
                </a:solidFill>
              </a:rPr>
              <a:t>用於末稍網路之間的路由</a:t>
            </a:r>
          </a:p>
          <a:p>
            <a:pPr marL="0" indent="0" algn="l"/>
            <a:endParaRPr lang="en-US" sz="1600">
              <a:solidFill>
                <a:srgbClr val="000000"/>
              </a:solidFill>
            </a:endParaRPr>
          </a:p>
          <a:p>
            <a:pPr marL="0" indent="0" algn="l"/>
            <a:r>
              <a:rPr lang="zh-TW" altLang="en-US" sz="1600">
                <a:solidFill>
                  <a:srgbClr val="000000"/>
                </a:solidFill>
              </a:rPr>
              <a:t>靜態路由對於只有一個路徑到外部網路的較小網路非常有用。它們也會針對某些類型的流量或其他需要更多控制的網路，在較大的網路中提供安全性。</a:t>
            </a:r>
          </a:p>
          <a:p>
            <a:pPr marL="285743" indent="-285743" algn="l">
              <a:buFont typeface="Arial" panose="020b0604020202020204" pitchFamily="34" charset="0"/>
              <a:buChar char="•"/>
            </a:pPr>
            <a:endParaRPr lang="en-US" sz="1600">
              <a:solidFill>
                <a:srgbClr val="000000"/>
              </a:solidFill>
            </a:endParaRPr>
          </a:p>
        </p:txBody>
      </p:sp>
      <p:sp>
        <p:nvSpPr>
          <p:cNvPr id="2" name="投影片編號版面配置區 1"/>
          <p:cNvSpPr>
            <a:spLocks noGrp="1"/>
          </p:cNvSpPr>
          <p:nvPr>
            <p:ph type="sldNum" sz="quarter" idx="12"/>
          </p:nvPr>
        </p:nvSpPr>
        <p:spPr/>
        <p:txBody>
          <a:bodyPr/>
          <a:lstStyle/>
          <a:p>
            <a:fld id="{4FAB73BC-B049-4115-A692-8D63A059BFB8}" type="slidenum">
              <a:rPr lang="en-US" smtClean="0"/>
              <a:t>957</a:t>
            </a:fld>
            <a:endParaRPr lang="en-US"/>
          </a:p>
        </p:txBody>
      </p:sp>
    </p:spTree>
    <p:extLst>
      <p:ext uri="{BB962C8B-B14F-4D97-AF65-F5344CB8AC3E}">
        <p14:creationId xmlns:p14="http://schemas.microsoft.com/office/powerpoint/2010/main" val="324045394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958.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noAutofit/>
          </a:bodyPr>
          <a:lstStyle/>
          <a:p>
            <a:pPr marL="169859" indent="-169859">
              <a:spcAft>
                <a:spcPts val="600"/>
              </a:spcAft>
              <a:buFont typeface="Wingdings" panose="05000000000000000000" pitchFamily="2" charset="2"/>
            </a:pPr>
            <a:r>
              <a:rPr lang="en-US" altLang="zh-TW" sz="2700"/>
              <a:t>31.5</a:t>
            </a:r>
            <a:r>
              <a:rPr lang="zh-TW" altLang="en-US" sz="2700" smtClean="0"/>
              <a:t>靜態</a:t>
            </a:r>
            <a:r>
              <a:rPr lang="zh-TW" altLang="en-US" sz="2700"/>
              <a:t>和動態路由</a:t>
            </a:r>
            <a:br>
              <a:rPr lang="en-US" sz="2700"/>
            </a:br>
            <a:r>
              <a:rPr lang="zh-TW" altLang="en-US" sz="2700"/>
              <a:t>靜態還是動態？</a:t>
            </a:r>
            <a:r>
              <a:rPr lang="en-US" altLang="zh-TW" sz="2700"/>
              <a:t>(</a:t>
            </a:r>
            <a:r>
              <a:rPr lang="zh-TW" altLang="en-US" sz="2700"/>
              <a:t>續</a:t>
            </a:r>
            <a:r>
              <a:rPr lang="en-US" altLang="zh-TW" sz="2700"/>
              <a:t>)</a:t>
            </a:r>
          </a:p>
        </p:txBody>
      </p:sp>
      <p:sp>
        <p:nvSpPr>
          <p:cNvPr id="5" name="Content Placeholder 4">
            <a:extLst>
              <a:ext uri="{FF2B5EF4-FFF2-40B4-BE49-F238E27FC236}">
                <a16:creationId xmlns:a16="http://schemas.microsoft.com/office/drawing/2014/main" id="{FB3B7F17-3A54-F044-BF5E-127591825CE6}"/>
              </a:ext>
            </a:extLst>
          </p:cNvPr>
          <p:cNvSpPr>
            <a:spLocks noGrp="1"/>
          </p:cNvSpPr>
          <p:nvPr>
            <p:ph idx="1"/>
          </p:nvPr>
        </p:nvSpPr>
        <p:spPr>
          <a:xfrm>
            <a:off x="474662" y="1589088"/>
            <a:ext cx="8280057" cy="3689897"/>
          </a:xfrm>
        </p:spPr>
        <p:txBody>
          <a:bodyPr/>
          <a:lstStyle/>
          <a:p>
            <a:pPr marL="0" indent="0" algn="l"/>
            <a:r>
              <a:rPr lang="zh-TW" altLang="en-US" sz="1600">
                <a:solidFill>
                  <a:srgbClr val="000000"/>
                </a:solidFill>
              </a:rPr>
              <a:t>動態路由協定在任何類型的網路由多個不僅僅是幾個路由器實現。動態路由協定是可擴充的，如果拓撲中有變更，則會自動決定更好的路由。</a:t>
            </a:r>
          </a:p>
          <a:p>
            <a:pPr marL="0" indent="0" algn="l"/>
            <a:endParaRPr lang="en-US" sz="1600">
              <a:solidFill>
                <a:srgbClr val="000000"/>
              </a:solidFill>
            </a:endParaRPr>
          </a:p>
          <a:p>
            <a:pPr marL="0" indent="0" algn="l"/>
            <a:r>
              <a:rPr lang="zh-TW" altLang="en-US" sz="1600">
                <a:solidFill>
                  <a:srgbClr val="000000"/>
                </a:solidFill>
              </a:rPr>
              <a:t>動態路由協定常用於下列案例：</a:t>
            </a:r>
          </a:p>
          <a:p>
            <a:pPr marL="415975" lvl="1" indent="-342892">
              <a:buFont typeface="Arial" panose="020b0604020202020204" pitchFamily="34" charset="0"/>
              <a:buChar char="•"/>
            </a:pPr>
            <a:r>
              <a:rPr lang="zh-TW">
                <a:solidFill>
                  <a:srgbClr val="000000"/>
                </a:solidFill>
              </a:rPr>
              <a:t>在由多個路由器組成的網路中</a:t>
            </a:r>
          </a:p>
          <a:p>
            <a:pPr marL="415975" lvl="1" indent="-342892">
              <a:buFont typeface="Arial" panose="020b0604020202020204" pitchFamily="34" charset="0"/>
              <a:buChar char="•"/>
            </a:pPr>
            <a:r>
              <a:rPr lang="zh-TW">
                <a:solidFill>
                  <a:srgbClr val="000000"/>
                </a:solidFill>
              </a:rPr>
              <a:t>當路網拓撲中的變更需要網路自動決定另一個路徑時</a:t>
            </a:r>
          </a:p>
          <a:p>
            <a:pPr marL="415975" lvl="1" indent="-342892">
              <a:buFont typeface="Arial" panose="020b0604020202020204" pitchFamily="34" charset="0"/>
              <a:buChar char="•"/>
            </a:pPr>
            <a:r>
              <a:rPr lang="zh-TW">
                <a:solidFill>
                  <a:srgbClr val="000000"/>
                </a:solidFill>
              </a:rPr>
              <a:t>擴充能力。隨著網路的成長，動態路由協定會自動學習任何新網路。</a:t>
            </a:r>
          </a:p>
          <a:p>
            <a:pPr marL="73083" lvl="1" indent="0">
              <a:buNone/>
            </a:pPr>
            <a:endParaRPr lang="en-US">
              <a:solidFill>
                <a:srgbClr val="000000"/>
              </a:solidFill>
            </a:endParaRPr>
          </a:p>
          <a:p>
            <a:pPr marL="415975" lvl="1" indent="-342892">
              <a:buFont typeface="Arial" panose="020b0604020202020204" pitchFamily="34" charset="0"/>
              <a:buChar char="•"/>
            </a:pPr>
            <a:endParaRPr lang="en-US">
              <a:solidFill>
                <a:srgbClr val="000000"/>
              </a:solidFill>
            </a:endParaRPr>
          </a:p>
          <a:p>
            <a:pPr marL="285743" indent="-285743" algn="l">
              <a:buFont typeface="Arial" panose="020b0604020202020204" pitchFamily="34" charset="0"/>
              <a:buChar char="•"/>
            </a:pPr>
            <a:endParaRPr lang="en-US" sz="1600">
              <a:solidFill>
                <a:srgbClr val="000000"/>
              </a:solidFill>
            </a:endParaRPr>
          </a:p>
        </p:txBody>
      </p:sp>
      <p:sp>
        <p:nvSpPr>
          <p:cNvPr id="2" name="投影片編號版面配置區 1"/>
          <p:cNvSpPr>
            <a:spLocks noGrp="1"/>
          </p:cNvSpPr>
          <p:nvPr>
            <p:ph type="sldNum" sz="quarter" idx="12"/>
          </p:nvPr>
        </p:nvSpPr>
        <p:spPr/>
        <p:txBody>
          <a:bodyPr/>
          <a:lstStyle/>
          <a:p>
            <a:fld id="{4FAB73BC-B049-4115-A692-8D63A059BFB8}" type="slidenum">
              <a:rPr lang="en-US" smtClean="0"/>
              <a:t>958</a:t>
            </a:fld>
            <a:endParaRPr lang="en-US"/>
          </a:p>
        </p:txBody>
      </p:sp>
    </p:spTree>
    <p:extLst>
      <p:ext uri="{BB962C8B-B14F-4D97-AF65-F5344CB8AC3E}">
        <p14:creationId xmlns:p14="http://schemas.microsoft.com/office/powerpoint/2010/main" val="19220831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959.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noAutofit/>
          </a:bodyPr>
          <a:lstStyle/>
          <a:p>
            <a:pPr marL="169859" indent="-169859">
              <a:spcAft>
                <a:spcPts val="600"/>
              </a:spcAft>
              <a:buFont typeface="Wingdings" panose="05000000000000000000" pitchFamily="2" charset="2"/>
            </a:pPr>
            <a:r>
              <a:rPr lang="en-US" altLang="zh-TW" sz="2700"/>
              <a:t>31.5</a:t>
            </a:r>
            <a:r>
              <a:rPr lang="zh-TW" altLang="en-US" sz="2700" smtClean="0"/>
              <a:t>靜態</a:t>
            </a:r>
            <a:r>
              <a:rPr lang="zh-TW" altLang="en-US" sz="2700"/>
              <a:t>和動態路由</a:t>
            </a:r>
            <a:br>
              <a:rPr lang="en-US" sz="2700"/>
            </a:br>
            <a:r>
              <a:rPr lang="zh-TW" altLang="en-US" sz="2700"/>
              <a:t>靜態還是動態？</a:t>
            </a:r>
            <a:r>
              <a:rPr lang="en-US" altLang="zh-TW" sz="2700"/>
              <a:t>(</a:t>
            </a:r>
            <a:r>
              <a:rPr lang="zh-TW" altLang="en-US" sz="2700"/>
              <a:t>續</a:t>
            </a:r>
            <a:r>
              <a:rPr lang="en-US" altLang="zh-TW" sz="2700"/>
              <a:t>)</a:t>
            </a:r>
          </a:p>
        </p:txBody>
      </p:sp>
      <p:sp>
        <p:nvSpPr>
          <p:cNvPr id="4" name="Content Placeholder 3">
            <a:extLst>
              <a:ext uri="{FF2B5EF4-FFF2-40B4-BE49-F238E27FC236}">
                <a16:creationId xmlns:a16="http://schemas.microsoft.com/office/drawing/2014/main" id="{766719C4-8CFD-984D-B643-9966103A75E0}"/>
              </a:ext>
            </a:extLst>
          </p:cNvPr>
          <p:cNvSpPr>
            <a:spLocks noGrp="1"/>
          </p:cNvSpPr>
          <p:nvPr>
            <p:ph idx="1"/>
          </p:nvPr>
        </p:nvSpPr>
        <p:spPr>
          <a:xfrm>
            <a:off x="474662" y="1589088"/>
            <a:ext cx="8280057" cy="3689897"/>
          </a:xfrm>
        </p:spPr>
        <p:txBody>
          <a:bodyPr/>
          <a:lstStyle/>
          <a:p>
            <a:pPr marL="0" indent="0" algn="l"/>
            <a:r>
              <a:rPr lang="zh-TW" altLang="en-US" sz="1600">
                <a:solidFill>
                  <a:srgbClr val="000000"/>
                </a:solidFill>
              </a:rPr>
              <a:t>此表格顯示動態和靜態路由之間的某些差異的比較。</a:t>
            </a:r>
          </a:p>
        </p:txBody>
      </p:sp>
      <p:graphicFrame>
        <p:nvGraphicFramePr>
          <p:cNvPr id="6" name="Table 5">
            <a:extLst>
              <a:ext uri="{FF2B5EF4-FFF2-40B4-BE49-F238E27FC236}">
                <a16:creationId xmlns:a16="http://schemas.microsoft.com/office/drawing/2014/main" id="{46171DEF-51C2-6F4D-9FFB-C6E35EA8E4EA}"/>
              </a:ext>
            </a:extLst>
          </p:cNvPr>
          <p:cNvGraphicFramePr>
            <a:graphicFrameLocks noGrp="1"/>
          </p:cNvGraphicFramePr>
          <p:nvPr>
            <p:extLst/>
          </p:nvPr>
        </p:nvGraphicFramePr>
        <p:xfrm>
          <a:off x="648586" y="2205327"/>
          <a:ext cx="7696902" cy="3415030"/>
        </p:xfrm>
        <a:graphic>
          <a:graphicData uri="http://schemas.openxmlformats.org/drawingml/2006/table">
            <a:tbl>
              <a:tblPr firstRow="1" bandRow="1">
                <a:tableStyleId>{5C22544A-7EE6-4342-B048-85BDC9FD1C3A}</a:tableStyleId>
              </a:tblPr>
              <a:tblGrid>
                <a:gridCol w="2115878">
                  <a:extLst>
                    <a:ext uri="{9D8B030D-6E8A-4147-A177-3AD203B41FA5}">
                      <a16:colId xmlns:a16="http://schemas.microsoft.com/office/drawing/2014/main" val="2853051979"/>
                    </a:ext>
                  </a:extLst>
                </a:gridCol>
                <a:gridCol w="2796363">
                  <a:extLst>
                    <a:ext uri="{9D8B030D-6E8A-4147-A177-3AD203B41FA5}">
                      <a16:colId xmlns:a16="http://schemas.microsoft.com/office/drawing/2014/main" val="4208238044"/>
                    </a:ext>
                  </a:extLst>
                </a:gridCol>
                <a:gridCol w="2784661">
                  <a:extLst>
                    <a:ext uri="{9D8B030D-6E8A-4147-A177-3AD203B41FA5}">
                      <a16:colId xmlns:a16="http://schemas.microsoft.com/office/drawing/2014/main" val="3643888410"/>
                    </a:ext>
                  </a:extLst>
                </a:gridCol>
              </a:tblGrid>
              <a:tr h="370840">
                <a:tc>
                  <a:txBody>
                    <a:bodyPr vert="horz" wrap="square"/>
                    <a:lstStyle/>
                    <a:p>
                      <a:pPr algn="l" rtl="0" fontAlgn="ctr"/>
                      <a:r>
                        <a:rPr lang="zh-TW" sz="1800">
                          <a:effectLst/>
                          <a:latin typeface="標楷體" pitchFamily="65" charset="-120"/>
                          <a:ea typeface="標楷體" panose="03000509000000000000" pitchFamily="65" charset="-120"/>
                        </a:rPr>
                        <a:t>功能</a:t>
                      </a:r>
                    </a:p>
                  </a:txBody>
                  <a:tcPr marL="47625" marR="47625" marT="47625" marB="47625" anchor="ctr"/>
                </a:tc>
                <a:tc>
                  <a:txBody>
                    <a:bodyPr vert="horz" wrap="square"/>
                    <a:lstStyle/>
                    <a:p>
                      <a:pPr algn="l" rtl="0" fontAlgn="ctr"/>
                      <a:r>
                        <a:rPr lang="zh-TW" sz="1800">
                          <a:effectLst/>
                          <a:latin typeface="標楷體" pitchFamily="65" charset="-120"/>
                          <a:ea typeface="標楷體" panose="03000509000000000000" pitchFamily="65" charset="-120"/>
                        </a:rPr>
                        <a:t>動態路由</a:t>
                      </a:r>
                    </a:p>
                  </a:txBody>
                  <a:tcPr marL="47625" marR="47625" marT="47625" marB="47625" anchor="ctr"/>
                </a:tc>
                <a:tc>
                  <a:txBody>
                    <a:bodyPr vert="horz" wrap="square"/>
                    <a:lstStyle/>
                    <a:p>
                      <a:pPr algn="l" rtl="0" fontAlgn="ctr"/>
                      <a:r>
                        <a:rPr lang="zh-TW" sz="1800">
                          <a:effectLst/>
                          <a:latin typeface="標楷體" pitchFamily="65" charset="-120"/>
                          <a:ea typeface="標楷體" panose="03000509000000000000" pitchFamily="65" charset="-120"/>
                        </a:rPr>
                        <a:t>靜態路由</a:t>
                      </a:r>
                    </a:p>
                  </a:txBody>
                  <a:tcPr marL="47625" marR="47625" marT="47625" marB="47625" anchor="ctr"/>
                </a:tc>
                <a:extLst>
                  <a:ext uri="{0D108BD9-81ED-4DB2-BD59-A6C34878D82A}">
                    <a16:rowId xmlns:a16="http://schemas.microsoft.com/office/drawing/2014/main" val="2687243114"/>
                  </a:ext>
                </a:extLst>
              </a:tr>
              <a:tr h="370840">
                <a:tc>
                  <a:txBody>
                    <a:bodyPr vert="horz" wrap="square"/>
                    <a:lstStyle/>
                    <a:p>
                      <a:pPr rtl="0" fontAlgn="ctr"/>
                      <a:r>
                        <a:rPr lang="zh-TW" sz="1800" b="0">
                          <a:solidFill>
                            <a:schemeClr val="bg1"/>
                          </a:solidFill>
                          <a:effectLst/>
                          <a:latin typeface="標楷體" pitchFamily="65" charset="-120"/>
                          <a:ea typeface="標楷體" panose="03000509000000000000" pitchFamily="65" charset="-120"/>
                        </a:rPr>
                        <a:t>設定的複雜性</a:t>
                      </a:r>
                    </a:p>
                  </a:txBody>
                  <a:tcPr marL="47625" marR="47625" marT="47625" marB="47625" anchor="ctr">
                    <a:solidFill>
                      <a:schemeClr val="accent1"/>
                    </a:solidFill>
                  </a:tcPr>
                </a:tc>
                <a:tc>
                  <a:txBody>
                    <a:bodyPr vert="horz" wrap="square"/>
                    <a:lstStyle/>
                    <a:p>
                      <a:pPr rtl="0" fontAlgn="ctr"/>
                      <a:r>
                        <a:rPr lang="zh-TW" sz="1800" b="0">
                          <a:effectLst/>
                          <a:latin typeface="標楷體" pitchFamily="65" charset="-120"/>
                          <a:ea typeface="標楷體" panose="03000509000000000000" pitchFamily="65" charset="-120"/>
                        </a:rPr>
                        <a:t>網路大小無關</a:t>
                      </a:r>
                    </a:p>
                  </a:txBody>
                  <a:tcPr marL="47625" marR="47625" marT="47625" marB="47625" anchor="ctr"/>
                </a:tc>
                <a:tc>
                  <a:txBody>
                    <a:bodyPr vert="horz" wrap="square"/>
                    <a:lstStyle/>
                    <a:p>
                      <a:pPr rtl="0" fontAlgn="ctr"/>
                      <a:r>
                        <a:rPr lang="zh-TW" sz="1800" b="0">
                          <a:effectLst/>
                          <a:latin typeface="標楷體" pitchFamily="65" charset="-120"/>
                          <a:ea typeface="標楷體" panose="03000509000000000000" pitchFamily="65" charset="-120"/>
                        </a:rPr>
                        <a:t>隨網路變大而增長</a:t>
                      </a:r>
                    </a:p>
                  </a:txBody>
                  <a:tcPr marL="47625" marR="47625" marT="47625" marB="47625" anchor="ctr"/>
                </a:tc>
                <a:extLst>
                  <a:ext uri="{0D108BD9-81ED-4DB2-BD59-A6C34878D82A}">
                    <a16:rowId xmlns:a16="http://schemas.microsoft.com/office/drawing/2014/main" val="2775754087"/>
                  </a:ext>
                </a:extLst>
              </a:tr>
              <a:tr h="370840">
                <a:tc>
                  <a:txBody>
                    <a:bodyPr vert="horz" wrap="square"/>
                    <a:lstStyle/>
                    <a:p>
                      <a:pPr rtl="0" fontAlgn="ctr"/>
                      <a:r>
                        <a:rPr lang="zh-TW" sz="1800" b="0">
                          <a:solidFill>
                            <a:schemeClr val="bg1"/>
                          </a:solidFill>
                          <a:effectLst/>
                          <a:latin typeface="標楷體" pitchFamily="65" charset="-120"/>
                          <a:ea typeface="標楷體" panose="03000509000000000000" pitchFamily="65" charset="-120"/>
                        </a:rPr>
                        <a:t>拓撲變化</a:t>
                      </a:r>
                    </a:p>
                  </a:txBody>
                  <a:tcPr marL="47625" marR="47625" marT="47625" marB="47625" anchor="ctr">
                    <a:solidFill>
                      <a:schemeClr val="accent1"/>
                    </a:solidFill>
                  </a:tcPr>
                </a:tc>
                <a:tc>
                  <a:txBody>
                    <a:bodyPr vert="horz" wrap="square"/>
                    <a:lstStyle/>
                    <a:p>
                      <a:pPr rtl="0" fontAlgn="ctr"/>
                      <a:r>
                        <a:rPr lang="zh-TW" sz="1800" b="0">
                          <a:effectLst/>
                          <a:latin typeface="標楷體" pitchFamily="65" charset="-120"/>
                          <a:ea typeface="標楷體" panose="03000509000000000000" pitchFamily="65" charset="-120"/>
                        </a:rPr>
                        <a:t>自動適應拓撲變化</a:t>
                      </a:r>
                    </a:p>
                  </a:txBody>
                  <a:tcPr marL="47625" marR="47625" marT="47625" marB="47625" anchor="ctr"/>
                </a:tc>
                <a:tc>
                  <a:txBody>
                    <a:bodyPr vert="horz" wrap="square"/>
                    <a:lstStyle/>
                    <a:p>
                      <a:pPr rtl="0" fontAlgn="ctr"/>
                      <a:r>
                        <a:rPr lang="zh-TW" sz="1800" b="0">
                          <a:effectLst/>
                          <a:latin typeface="標楷體" pitchFamily="65" charset="-120"/>
                          <a:ea typeface="標楷體" panose="03000509000000000000" pitchFamily="65" charset="-120"/>
                        </a:rPr>
                        <a:t>需要管理者干預</a:t>
                      </a:r>
                    </a:p>
                  </a:txBody>
                  <a:tcPr marL="47625" marR="47625" marT="47625" marB="47625" anchor="ctr"/>
                </a:tc>
                <a:extLst>
                  <a:ext uri="{0D108BD9-81ED-4DB2-BD59-A6C34878D82A}">
                    <a16:rowId xmlns:a16="http://schemas.microsoft.com/office/drawing/2014/main" val="982232348"/>
                  </a:ext>
                </a:extLst>
              </a:tr>
              <a:tr h="643890">
                <a:tc>
                  <a:txBody>
                    <a:bodyPr vert="horz" wrap="square"/>
                    <a:lstStyle/>
                    <a:p>
                      <a:pPr rtl="0" fontAlgn="ctr"/>
                      <a:r>
                        <a:rPr lang="zh-TW" sz="1800" b="0">
                          <a:solidFill>
                            <a:schemeClr val="bg1"/>
                          </a:solidFill>
                          <a:effectLst/>
                          <a:latin typeface="標楷體" pitchFamily="65" charset="-120"/>
                          <a:ea typeface="標楷體" panose="03000509000000000000" pitchFamily="65" charset="-120"/>
                        </a:rPr>
                        <a:t>可延展性</a:t>
                      </a:r>
                    </a:p>
                  </a:txBody>
                  <a:tcPr marL="47625" marR="47625" marT="47625" marB="47625" anchor="ctr">
                    <a:solidFill>
                      <a:schemeClr val="accent1"/>
                    </a:solidFill>
                  </a:tcPr>
                </a:tc>
                <a:tc>
                  <a:txBody>
                    <a:bodyPr vert="horz" wrap="square"/>
                    <a:lstStyle/>
                    <a:p>
                      <a:pPr rtl="0" fontAlgn="ctr"/>
                      <a:r>
                        <a:rPr lang="zh-TW" sz="1800" b="0">
                          <a:effectLst/>
                          <a:latin typeface="標楷體" pitchFamily="65" charset="-120"/>
                          <a:ea typeface="標楷體" panose="03000509000000000000" pitchFamily="65" charset="-120"/>
                        </a:rPr>
                        <a:t>適合簡單至複雜的網路拓撲</a:t>
                      </a:r>
                    </a:p>
                  </a:txBody>
                  <a:tcPr marL="47625" marR="47625" marT="47625" marB="47625" anchor="ctr"/>
                </a:tc>
                <a:tc>
                  <a:txBody>
                    <a:bodyPr vert="horz" wrap="square"/>
                    <a:lstStyle/>
                    <a:p>
                      <a:pPr rtl="0" fontAlgn="ctr"/>
                      <a:r>
                        <a:rPr lang="zh-TW" sz="1800" b="0">
                          <a:effectLst/>
                          <a:latin typeface="標楷體" pitchFamily="65" charset="-120"/>
                          <a:ea typeface="標楷體" panose="03000509000000000000" pitchFamily="65" charset="-120"/>
                        </a:rPr>
                        <a:t>適用於簡單的拓撲</a:t>
                      </a:r>
                    </a:p>
                  </a:txBody>
                  <a:tcPr marL="47625" marR="47625" marT="47625" marB="47625" anchor="ctr"/>
                </a:tc>
                <a:extLst>
                  <a:ext uri="{0D108BD9-81ED-4DB2-BD59-A6C34878D82A}">
                    <a16:rowId xmlns:a16="http://schemas.microsoft.com/office/drawing/2014/main" val="1746941744"/>
                  </a:ext>
                </a:extLst>
              </a:tr>
              <a:tr h="370840">
                <a:tc>
                  <a:txBody>
                    <a:bodyPr vert="horz" wrap="square"/>
                    <a:lstStyle/>
                    <a:p>
                      <a:pPr rtl="0" fontAlgn="ctr"/>
                      <a:r>
                        <a:rPr lang="zh-TW" sz="1800" b="0">
                          <a:solidFill>
                            <a:schemeClr val="bg1"/>
                          </a:solidFill>
                          <a:effectLst/>
                          <a:latin typeface="標楷體" pitchFamily="65" charset="-120"/>
                          <a:ea typeface="標楷體" panose="03000509000000000000" pitchFamily="65" charset="-120"/>
                        </a:rPr>
                        <a:t>安全</a:t>
                      </a:r>
                    </a:p>
                  </a:txBody>
                  <a:tcPr marL="47625" marR="47625" marT="47625" marB="47625" anchor="ctr">
                    <a:solidFill>
                      <a:schemeClr val="accent1"/>
                    </a:solidFill>
                  </a:tcPr>
                </a:tc>
                <a:tc>
                  <a:txBody>
                    <a:bodyPr vert="horz" wrap="square"/>
                    <a:lstStyle/>
                    <a:p>
                      <a:pPr rtl="0" fontAlgn="ctr"/>
                      <a:r>
                        <a:rPr lang="zh-TW" sz="1800" b="0">
                          <a:effectLst/>
                          <a:latin typeface="標楷體" pitchFamily="65" charset="-120"/>
                          <a:ea typeface="標楷體" panose="03000509000000000000" pitchFamily="65" charset="-120"/>
                        </a:rPr>
                        <a:t>必須設定安全性</a:t>
                      </a:r>
                    </a:p>
                  </a:txBody>
                  <a:tcPr marL="47625" marR="47625" marT="47625" marB="47625" anchor="ctr"/>
                </a:tc>
                <a:tc>
                  <a:txBody>
                    <a:bodyPr vert="horz" wrap="square"/>
                    <a:lstStyle/>
                    <a:p>
                      <a:pPr rtl="0" fontAlgn="ctr"/>
                      <a:r>
                        <a:rPr lang="zh-TW" sz="1800" b="0">
                          <a:effectLst/>
                          <a:latin typeface="標楷體" pitchFamily="65" charset="-120"/>
                          <a:ea typeface="標楷體" panose="03000509000000000000" pitchFamily="65" charset="-120"/>
                        </a:rPr>
                        <a:t>安全性是固有的</a:t>
                      </a:r>
                    </a:p>
                  </a:txBody>
                  <a:tcPr marL="47625" marR="47625" marT="47625" marB="47625" anchor="ctr"/>
                </a:tc>
                <a:extLst>
                  <a:ext uri="{0D108BD9-81ED-4DB2-BD59-A6C34878D82A}">
                    <a16:rowId xmlns:a16="http://schemas.microsoft.com/office/drawing/2014/main" val="1687909195"/>
                  </a:ext>
                </a:extLst>
              </a:tr>
              <a:tr h="643890">
                <a:tc>
                  <a:txBody>
                    <a:bodyPr vert="horz" wrap="square"/>
                    <a:lstStyle/>
                    <a:p>
                      <a:pPr rtl="0" fontAlgn="ctr"/>
                      <a:r>
                        <a:rPr lang="zh-TW" sz="1800" b="0">
                          <a:solidFill>
                            <a:schemeClr val="bg1"/>
                          </a:solidFill>
                          <a:effectLst/>
                          <a:latin typeface="標楷體" pitchFamily="65" charset="-120"/>
                          <a:ea typeface="標楷體" panose="03000509000000000000" pitchFamily="65" charset="-120"/>
                        </a:rPr>
                        <a:t>資源使用率</a:t>
                      </a:r>
                    </a:p>
                  </a:txBody>
                  <a:tcPr marL="47625" marR="47625" marT="47625" marB="47625" anchor="ctr">
                    <a:solidFill>
                      <a:schemeClr val="accent1"/>
                    </a:solidFill>
                  </a:tcPr>
                </a:tc>
                <a:tc>
                  <a:txBody>
                    <a:bodyPr vert="horz" wrap="square"/>
                    <a:lstStyle/>
                    <a:p>
                      <a:pPr rtl="0" fontAlgn="ctr"/>
                      <a:r>
                        <a:rPr lang="zh-TW" sz="1800" b="0">
                          <a:effectLst/>
                          <a:latin typeface="標楷體" pitchFamily="65" charset="-120"/>
                          <a:ea typeface="標楷體" panose="03000509000000000000" pitchFamily="65" charset="-120"/>
                        </a:rPr>
                        <a:t>需要佔用 CPU、記憶體和鏈路頻寬</a:t>
                      </a:r>
                    </a:p>
                  </a:txBody>
                  <a:tcPr marL="47625" marR="47625" marT="47625" marB="47625" anchor="ctr"/>
                </a:tc>
                <a:tc>
                  <a:txBody>
                    <a:bodyPr vert="horz" wrap="square"/>
                    <a:lstStyle/>
                    <a:p>
                      <a:pPr rtl="0" fontAlgn="ctr"/>
                      <a:r>
                        <a:rPr lang="zh-TW" sz="1800" b="0">
                          <a:effectLst/>
                          <a:latin typeface="標楷體" pitchFamily="65" charset="-120"/>
                          <a:ea typeface="標楷體" panose="03000509000000000000" pitchFamily="65" charset="-120"/>
                        </a:rPr>
                        <a:t>不需要額外資源</a:t>
                      </a:r>
                    </a:p>
                  </a:txBody>
                  <a:tcPr marL="47625" marR="47625" marT="47625" marB="47625" anchor="ctr"/>
                </a:tc>
                <a:extLst>
                  <a:ext uri="{0D108BD9-81ED-4DB2-BD59-A6C34878D82A}">
                    <a16:rowId xmlns:a16="http://schemas.microsoft.com/office/drawing/2014/main" val="452984166"/>
                  </a:ext>
                </a:extLst>
              </a:tr>
              <a:tr h="643890">
                <a:tc>
                  <a:txBody>
                    <a:bodyPr vert="horz" wrap="square"/>
                    <a:lstStyle/>
                    <a:p>
                      <a:pPr rtl="0" fontAlgn="ctr"/>
                      <a:r>
                        <a:rPr lang="zh-TW" sz="1800" b="0">
                          <a:solidFill>
                            <a:schemeClr val="bg1"/>
                          </a:solidFill>
                          <a:effectLst/>
                          <a:latin typeface="標楷體" pitchFamily="65" charset="-120"/>
                          <a:ea typeface="標楷體" panose="03000509000000000000" pitchFamily="65" charset="-120"/>
                        </a:rPr>
                        <a:t>路徑可預測性</a:t>
                      </a:r>
                    </a:p>
                  </a:txBody>
                  <a:tcPr marL="47625" marR="47625" marT="47625" marB="47625" anchor="ctr">
                    <a:solidFill>
                      <a:schemeClr val="accent1"/>
                    </a:solidFill>
                  </a:tcPr>
                </a:tc>
                <a:tc>
                  <a:txBody>
                    <a:bodyPr vert="horz" wrap="square"/>
                    <a:lstStyle/>
                    <a:p>
                      <a:pPr rtl="0" fontAlgn="ctr"/>
                      <a:r>
                        <a:rPr lang="zh-TW" sz="1800" b="0">
                          <a:effectLst/>
                          <a:latin typeface="標楷體" pitchFamily="65" charset="-120"/>
                          <a:ea typeface="標楷體" panose="03000509000000000000" pitchFamily="65" charset="-120"/>
                        </a:rPr>
                        <a:t>路由取決於使用的拓撲和路由協定</a:t>
                      </a:r>
                    </a:p>
                  </a:txBody>
                  <a:tcPr marL="47625" marR="47625" marT="47625" marB="47625" anchor="ctr"/>
                </a:tc>
                <a:tc>
                  <a:txBody>
                    <a:bodyPr vert="horz" wrap="square"/>
                    <a:lstStyle/>
                    <a:p>
                      <a:pPr rtl="0" fontAlgn="ctr"/>
                      <a:r>
                        <a:rPr lang="zh-TW" sz="1800" b="0">
                          <a:effectLst/>
                          <a:latin typeface="標楷體" pitchFamily="65" charset="-120"/>
                          <a:ea typeface="標楷體" panose="03000509000000000000" pitchFamily="65" charset="-120"/>
                        </a:rPr>
                        <a:t>由管理員明確定義</a:t>
                      </a:r>
                    </a:p>
                  </a:txBody>
                  <a:tcPr marL="47625" marR="47625" marT="47625" marB="47625" anchor="ctr"/>
                </a:tc>
                <a:extLst>
                  <a:ext uri="{0D108BD9-81ED-4DB2-BD59-A6C34878D82A}">
                    <a16:rowId xmlns:a16="http://schemas.microsoft.com/office/drawing/2014/main" val="1008491071"/>
                  </a:ext>
                </a:extLst>
              </a:tr>
            </a:tbl>
          </a:graphicData>
        </a:graphic>
      </p:graphicFrame>
      <p:sp>
        <p:nvSpPr>
          <p:cNvPr id="2" name="投影片編號版面配置區 1"/>
          <p:cNvSpPr>
            <a:spLocks noGrp="1"/>
          </p:cNvSpPr>
          <p:nvPr>
            <p:ph type="sldNum" sz="quarter" idx="12"/>
          </p:nvPr>
        </p:nvSpPr>
        <p:spPr/>
        <p:txBody>
          <a:bodyPr/>
          <a:lstStyle/>
          <a:p>
            <a:fld id="{4FAB73BC-B049-4115-A692-8D63A059BFB8}" type="slidenum">
              <a:rPr lang="en-US" smtClean="0"/>
              <a:t>959</a:t>
            </a:fld>
            <a:endParaRPr lang="en-US"/>
          </a:p>
        </p:txBody>
      </p:sp>
    </p:spTree>
    <p:extLst>
      <p:ext uri="{BB962C8B-B14F-4D97-AF65-F5344CB8AC3E}">
        <p14:creationId xmlns:p14="http://schemas.microsoft.com/office/powerpoint/2010/main" val="58561432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96.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3314" name="Title 1"/>
          <p:cNvSpPr>
            <a:spLocks noGrp="1"/>
          </p:cNvSpPr>
          <p:nvPr>
            <p:ph type="title"/>
          </p:nvPr>
        </p:nvSpPr>
        <p:spPr/>
        <p:txBody>
          <a:bodyPr>
            <a:normAutofit/>
          </a:bodyPr>
          <a:lstStyle/>
          <a:p>
            <a:r>
              <a:rPr lang="en-US" altLang="zh-TW" sz="3000"/>
              <a:t>3.3</a:t>
            </a:r>
            <a:r>
              <a:rPr lang="zh-TW" altLang="en-US" sz="3000"/>
              <a:t>通訊協定套件</a:t>
            </a:r>
            <a:r>
              <a:rPr lang="en-US" altLang="zh-TW" sz="3000"/>
              <a:t>-</a:t>
            </a:r>
            <a:r>
              <a:rPr lang="zh-TW" altLang="en-US" sz="3000" smtClean="0"/>
              <a:t>協議</a:t>
            </a:r>
            <a:r>
              <a:rPr lang="zh-TW" altLang="en-US" sz="3000"/>
              <a:t>演變</a:t>
            </a:r>
          </a:p>
        </p:txBody>
      </p:sp>
      <p:sp>
        <p:nvSpPr>
          <p:cNvPr id="13315" name="Content Placeholder 2"/>
          <p:cNvSpPr>
            <a:spLocks noGrp="1"/>
          </p:cNvSpPr>
          <p:nvPr>
            <p:ph idx="1"/>
          </p:nvPr>
        </p:nvSpPr>
        <p:spPr>
          <a:xfrm>
            <a:off x="124428" y="1648997"/>
            <a:ext cx="3997630" cy="3856453"/>
          </a:xfrm>
        </p:spPr>
        <p:txBody>
          <a:bodyPr>
            <a:normAutofit fontScale="77500" lnSpcReduction="20000"/>
          </a:bodyPr>
          <a:lstStyle/>
          <a:p>
            <a:pPr marL="0" indent="0">
              <a:buNone/>
            </a:pPr>
            <a:r>
              <a:rPr lang="zh-TW" altLang="en-US" sz="2600"/>
              <a:t>有幾個通訊協定族。</a:t>
            </a:r>
          </a:p>
          <a:p>
            <a:pPr rtl="0">
              <a:buFont typeface="Arial" panose="020b0604020202020204" pitchFamily="34" charset="0"/>
              <a:buChar char="•"/>
            </a:pPr>
            <a:r>
              <a:rPr lang="zh-TW" altLang="en-US" sz="2600" b="1"/>
              <a:t>網際網路通訊協定族 </a:t>
            </a:r>
            <a:r>
              <a:rPr lang="zh-TW" altLang="en-US" sz="2600"/>
              <a:t>或 </a:t>
            </a:r>
            <a:r>
              <a:rPr lang="en-US" altLang="zh-TW" sz="2600"/>
              <a:t>TCP/IP- </a:t>
            </a:r>
            <a:r>
              <a:rPr lang="zh-TW" altLang="en-US" sz="2600"/>
              <a:t>最 常見的通訊協定族，並由網際網路工程任務小組 </a:t>
            </a:r>
            <a:r>
              <a:rPr lang="en-US" altLang="zh-TW" sz="2600"/>
              <a:t>(IETF) </a:t>
            </a:r>
            <a:r>
              <a:rPr lang="zh-TW" altLang="en-US" sz="2600"/>
              <a:t>維護</a:t>
            </a:r>
          </a:p>
          <a:p>
            <a:pPr rtl="0">
              <a:buFont typeface="Arial" panose="020b0604020202020204" pitchFamily="34" charset="0"/>
              <a:buChar char="•"/>
            </a:pPr>
            <a:r>
              <a:rPr lang="zh-TW" altLang="en-US" sz="2600" b="1"/>
              <a:t>開放系統互連通訊協定</a:t>
            </a:r>
            <a:r>
              <a:rPr lang="en-US" altLang="zh-TW" sz="2600" b="1"/>
              <a:t>- </a:t>
            </a:r>
            <a:r>
              <a:rPr lang="zh-TW" altLang="en-US" sz="2600"/>
              <a:t>由</a:t>
            </a:r>
            <a:r>
              <a:rPr lang="zh-TW" altLang="en-US" sz="2600" b="1"/>
              <a:t> </a:t>
            </a:r>
            <a:r>
              <a:rPr lang="zh-TW" altLang="en-US" sz="2600"/>
              <a:t>國際標準化組織 </a:t>
            </a:r>
            <a:r>
              <a:rPr lang="en-US" altLang="zh-TW" sz="2600"/>
              <a:t>(ISO) </a:t>
            </a:r>
            <a:r>
              <a:rPr lang="zh-TW" altLang="en-US" sz="2600"/>
              <a:t>和國際電信聯盟 </a:t>
            </a:r>
            <a:r>
              <a:rPr lang="en-US" altLang="zh-TW" sz="2600"/>
              <a:t>(ITU)</a:t>
            </a:r>
            <a:r>
              <a:rPr lang="zh-TW" altLang="en-US" sz="2600" b="1"/>
              <a:t> 開發</a:t>
            </a:r>
          </a:p>
          <a:p>
            <a:pPr rtl="0">
              <a:buFont typeface="Arial" panose="020b0604020202020204" pitchFamily="34" charset="0"/>
              <a:buChar char="•"/>
            </a:pPr>
            <a:r>
              <a:rPr lang="en-US" altLang="zh-TW" sz="2600" b="1"/>
              <a:t>AppleTalk </a:t>
            </a:r>
            <a:r>
              <a:rPr lang="zh-TW" altLang="en-US" sz="2600"/>
              <a:t>獨家推出的蘋果套件</a:t>
            </a:r>
          </a:p>
          <a:p>
            <a:pPr rtl="0">
              <a:buFont typeface="Arial" panose="020b0604020202020204" pitchFamily="34" charset="0"/>
              <a:buChar char="•"/>
            </a:pPr>
            <a:r>
              <a:rPr lang="zh-TW" altLang="en-US" sz="2600" b="1"/>
              <a:t>諾維爾網路倉庫</a:t>
            </a:r>
            <a:r>
              <a:rPr lang="en-US" altLang="zh-TW" sz="2600" b="1"/>
              <a:t>- </a:t>
            </a:r>
            <a:r>
              <a:rPr lang="zh-TW" altLang="en-US" sz="2600"/>
              <a:t>由諾維爾公司開發的專有套件</a:t>
            </a:r>
          </a:p>
          <a:p>
            <a:pPr lvl="1"/>
            <a:endParaRPr lang="en-CA" altLang="en-US"/>
          </a:p>
        </p:txBody>
      </p:sp>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122058" y="1950773"/>
            <a:ext cx="5021943" cy="29087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投影片編號版面配置區 1"/>
          <p:cNvSpPr>
            <a:spLocks noGrp="1"/>
          </p:cNvSpPr>
          <p:nvPr>
            <p:ph type="sldNum" sz="quarter" idx="4"/>
          </p:nvPr>
        </p:nvSpPr>
        <p:spPr/>
        <p:txBody>
          <a:bodyPr/>
          <a:lstStyle/>
          <a:p>
            <a:pPr defTabSz="385754">
              <a:defRPr/>
            </a:pPr>
            <a:fld id="{2F5CCB13-0A32-4557-88E9-079F0C330695}" type="slidenum">
              <a:rPr lang="en-US" kern="0" smtClean="0">
                <a:solidFill>
                  <a:srgbClr val="595959"/>
                </a:solidFill>
              </a:rPr>
              <a:pPr defTabSz="385754">
                <a:defRPr/>
              </a:pPr>
              <a:t>96</a:t>
            </a:fld>
            <a:endParaRPr lang="en-US" kern="0">
              <a:solidFill>
                <a:srgbClr val="595959"/>
              </a:solidFill>
            </a:endParaRPr>
          </a:p>
        </p:txBody>
      </p:sp>
    </p:spTree>
    <p:extLst>
      <p:ext uri="{BB962C8B-B14F-4D97-AF65-F5344CB8AC3E}">
        <p14:creationId xmlns:p14="http://schemas.microsoft.com/office/powerpoint/2010/main" val="256116603"/>
      </p:ext>
    </p:extLst>
  </p:cSld>
  <p:clrMapOvr>
    <a:masterClrMapping/>
  </p:clrMapOvr>
  <p:transition spd="slow">
    <p:wipe/>
  </p:transition>
  <p:timing/>
</p:sld>
</file>

<file path=ppt/slides/slide960.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noAutofit/>
          </a:bodyPr>
          <a:lstStyle/>
          <a:p>
            <a:pPr marL="169859" indent="-169859">
              <a:spcAft>
                <a:spcPts val="600"/>
              </a:spcAft>
              <a:buFont typeface="Wingdings" panose="05000000000000000000" pitchFamily="2" charset="2"/>
            </a:pPr>
            <a:r>
              <a:rPr lang="en-US" altLang="zh-TW" sz="2700"/>
              <a:t>31.5</a:t>
            </a:r>
            <a:r>
              <a:rPr lang="zh-TW" altLang="en-US" sz="2700" smtClean="0"/>
              <a:t>靜態</a:t>
            </a:r>
            <a:r>
              <a:rPr lang="zh-TW" altLang="en-US" sz="2700"/>
              <a:t>和動態路由</a:t>
            </a:r>
            <a:br>
              <a:rPr lang="en-US" sz="2700"/>
            </a:br>
            <a:r>
              <a:rPr lang="zh-TW" altLang="en-US" sz="2700"/>
              <a:t>動態路由演進</a:t>
            </a:r>
          </a:p>
        </p:txBody>
      </p:sp>
      <p:sp>
        <p:nvSpPr>
          <p:cNvPr id="5" name="Content Placeholder 4">
            <a:extLst>
              <a:ext uri="{FF2B5EF4-FFF2-40B4-BE49-F238E27FC236}">
                <a16:creationId xmlns:a16="http://schemas.microsoft.com/office/drawing/2014/main" id="{45FA7BB7-7815-9444-935A-BA36762CCE3E}"/>
              </a:ext>
            </a:extLst>
          </p:cNvPr>
          <p:cNvSpPr>
            <a:spLocks noGrp="1"/>
          </p:cNvSpPr>
          <p:nvPr>
            <p:ph idx="1"/>
          </p:nvPr>
        </p:nvSpPr>
        <p:spPr>
          <a:xfrm>
            <a:off x="474662" y="1589088"/>
            <a:ext cx="8280057" cy="3689897"/>
          </a:xfrm>
        </p:spPr>
        <p:txBody>
          <a:bodyPr/>
          <a:lstStyle/>
          <a:p>
            <a:pPr marL="0" indent="0" algn="l"/>
            <a:r>
              <a:rPr lang="zh-TW" altLang="en-US" sz="1600">
                <a:solidFill>
                  <a:srgbClr val="000000"/>
                </a:solidFill>
              </a:rPr>
              <a:t>動態路由協定已經在網路中使用自 </a:t>
            </a:r>
            <a:r>
              <a:rPr lang="en-US" altLang="zh-TW" sz="1600">
                <a:solidFill>
                  <a:srgbClr val="000000"/>
                </a:solidFill>
              </a:rPr>
              <a:t>20 </a:t>
            </a:r>
            <a:r>
              <a:rPr lang="zh-TW" altLang="en-US" sz="1600">
                <a:solidFill>
                  <a:srgbClr val="000000"/>
                </a:solidFill>
              </a:rPr>
              <a:t>世紀 </a:t>
            </a:r>
            <a:r>
              <a:rPr lang="en-US" altLang="zh-TW" sz="1600">
                <a:solidFill>
                  <a:srgbClr val="000000"/>
                </a:solidFill>
              </a:rPr>
              <a:t>80 </a:t>
            </a:r>
            <a:r>
              <a:rPr lang="zh-TW" altLang="en-US" sz="1600">
                <a:solidFill>
                  <a:srgbClr val="000000"/>
                </a:solidFill>
              </a:rPr>
              <a:t>年代後期。其中第一個路由協定是 </a:t>
            </a:r>
            <a:r>
              <a:rPr lang="en-US" altLang="zh-TW" sz="1600">
                <a:solidFill>
                  <a:srgbClr val="000000"/>
                </a:solidFill>
              </a:rPr>
              <a:t>RIP</a:t>
            </a:r>
            <a:r>
              <a:rPr lang="zh-TW" altLang="en-US" sz="1600">
                <a:solidFill>
                  <a:srgbClr val="000000"/>
                </a:solidFill>
              </a:rPr>
              <a:t>。</a:t>
            </a:r>
            <a:r>
              <a:rPr lang="en-US" altLang="zh-TW" sz="1600">
                <a:solidFill>
                  <a:srgbClr val="000000"/>
                </a:solidFill>
              </a:rPr>
              <a:t>RIPv1 </a:t>
            </a:r>
            <a:r>
              <a:rPr lang="zh-TW" altLang="en-US" sz="1600">
                <a:solidFill>
                  <a:srgbClr val="000000"/>
                </a:solidFill>
              </a:rPr>
              <a:t>發布於 </a:t>
            </a:r>
            <a:r>
              <a:rPr lang="en-US" altLang="zh-TW" sz="1600">
                <a:solidFill>
                  <a:srgbClr val="000000"/>
                </a:solidFill>
              </a:rPr>
              <a:t>1988 </a:t>
            </a:r>
            <a:r>
              <a:rPr lang="zh-TW" altLang="en-US" sz="1600">
                <a:solidFill>
                  <a:srgbClr val="000000"/>
                </a:solidFill>
              </a:rPr>
              <a:t>年，但該協定中的一些基本演算法被用於高等研究項目機構網路（</a:t>
            </a:r>
            <a:r>
              <a:rPr lang="en-US" altLang="zh-TW" sz="1600">
                <a:solidFill>
                  <a:srgbClr val="000000"/>
                </a:solidFill>
              </a:rPr>
              <a:t>ARPANET</a:t>
            </a:r>
            <a:r>
              <a:rPr lang="zh-TW" altLang="en-US" sz="1600">
                <a:solidFill>
                  <a:srgbClr val="000000"/>
                </a:solidFill>
              </a:rPr>
              <a:t>）早在 </a:t>
            </a:r>
            <a:r>
              <a:rPr lang="en-US" altLang="zh-TW" sz="1600">
                <a:solidFill>
                  <a:srgbClr val="000000"/>
                </a:solidFill>
              </a:rPr>
              <a:t>1969 </a:t>
            </a:r>
            <a:r>
              <a:rPr lang="zh-TW" altLang="en-US" sz="1600">
                <a:solidFill>
                  <a:srgbClr val="000000"/>
                </a:solidFill>
              </a:rPr>
              <a:t>年。隨著網路的發展和變得更加複雜，新的路由協定出現。 </a:t>
            </a:r>
          </a:p>
          <a:p>
            <a:pPr marL="0" indent="0" algn="l"/>
            <a:endParaRPr lang="en-US" sz="1600">
              <a:solidFill>
                <a:srgbClr val="000000"/>
              </a:solidFill>
            </a:endParaRPr>
          </a:p>
        </p:txBody>
      </p:sp>
      <p:pic>
        <p:nvPicPr>
          <p:cNvPr id="8" name="Picture 7">
            <a:extLst>
              <a:ext uri="{FF2B5EF4-FFF2-40B4-BE49-F238E27FC236}">
                <a16:creationId xmlns:a16="http://schemas.microsoft.com/office/drawing/2014/main" id="{223D22CF-CAB0-C149-9136-2EF107597CF8}"/>
              </a:ext>
            </a:extLst>
          </p:cNvPr>
          <p:cNvPicPr>
            <a:picLocks noChangeAspect="1"/>
          </p:cNvPicPr>
          <p:nvPr/>
        </p:nvPicPr>
        <p:blipFill>
          <a:blip r:embed="rId3"/>
          <a:stretch>
            <a:fillRect/>
          </a:stretch>
        </p:blipFill>
        <p:spPr>
          <a:xfrm>
            <a:off x="1774457" y="2900562"/>
            <a:ext cx="5595088" cy="2552759"/>
          </a:xfrm>
          <a:prstGeom prst="rect">
            <a:avLst/>
          </a:prstGeom>
        </p:spPr>
      </p:pic>
      <p:sp>
        <p:nvSpPr>
          <p:cNvPr id="2" name="投影片編號版面配置區 1"/>
          <p:cNvSpPr>
            <a:spLocks noGrp="1"/>
          </p:cNvSpPr>
          <p:nvPr>
            <p:ph type="sldNum" sz="quarter" idx="12"/>
          </p:nvPr>
        </p:nvSpPr>
        <p:spPr/>
        <p:txBody>
          <a:bodyPr/>
          <a:lstStyle/>
          <a:p>
            <a:fld id="{4FAB73BC-B049-4115-A692-8D63A059BFB8}" type="slidenum">
              <a:rPr lang="en-US" smtClean="0"/>
              <a:t>960</a:t>
            </a:fld>
            <a:endParaRPr lang="en-US"/>
          </a:p>
        </p:txBody>
      </p:sp>
    </p:spTree>
    <p:extLst>
      <p:ext uri="{BB962C8B-B14F-4D97-AF65-F5344CB8AC3E}">
        <p14:creationId xmlns:p14="http://schemas.microsoft.com/office/powerpoint/2010/main" val="259831614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961.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noAutofit/>
          </a:bodyPr>
          <a:lstStyle/>
          <a:p>
            <a:pPr marL="169859" indent="-169859">
              <a:spcAft>
                <a:spcPts val="600"/>
              </a:spcAft>
              <a:buFont typeface="Wingdings" panose="05000000000000000000" pitchFamily="2" charset="2"/>
            </a:pPr>
            <a:r>
              <a:rPr lang="en-US" altLang="zh-TW" sz="2700"/>
              <a:t>31.5</a:t>
            </a:r>
            <a:r>
              <a:rPr lang="zh-TW" altLang="en-US" sz="2700" smtClean="0"/>
              <a:t>靜態</a:t>
            </a:r>
            <a:r>
              <a:rPr lang="zh-TW" altLang="en-US" sz="2700"/>
              <a:t>和動態路由</a:t>
            </a:r>
            <a:br>
              <a:rPr lang="en-US" sz="2700"/>
            </a:br>
            <a:r>
              <a:rPr lang="zh-TW" altLang="en-US" sz="2700"/>
              <a:t>動態路由演進（續） </a:t>
            </a:r>
          </a:p>
        </p:txBody>
      </p:sp>
      <p:sp>
        <p:nvSpPr>
          <p:cNvPr id="5" name="Content Placeholder 4">
            <a:extLst>
              <a:ext uri="{FF2B5EF4-FFF2-40B4-BE49-F238E27FC236}">
                <a16:creationId xmlns:a16="http://schemas.microsoft.com/office/drawing/2014/main" id="{45FA7BB7-7815-9444-935A-BA36762CCE3E}"/>
              </a:ext>
            </a:extLst>
          </p:cNvPr>
          <p:cNvSpPr>
            <a:spLocks noGrp="1"/>
          </p:cNvSpPr>
          <p:nvPr>
            <p:ph idx="1"/>
          </p:nvPr>
        </p:nvSpPr>
        <p:spPr>
          <a:xfrm>
            <a:off x="474662" y="1589087"/>
            <a:ext cx="8280057" cy="1778001"/>
          </a:xfrm>
        </p:spPr>
        <p:txBody>
          <a:bodyPr/>
          <a:lstStyle/>
          <a:p>
            <a:pPr marL="0" indent="0" algn="l"/>
            <a:r>
              <a:rPr lang="zh-TW" altLang="en-US" sz="1600">
                <a:solidFill>
                  <a:srgbClr val="000000"/>
                </a:solidFill>
              </a:rPr>
              <a:t>此表格會對目前的路由協定進行分類。內部閘道協定 </a:t>
            </a:r>
            <a:r>
              <a:rPr lang="en-US" altLang="zh-TW" sz="1600">
                <a:solidFill>
                  <a:srgbClr val="000000"/>
                </a:solidFill>
              </a:rPr>
              <a:t>(IGP) </a:t>
            </a:r>
            <a:r>
              <a:rPr lang="zh-TW" altLang="en-US" sz="1600">
                <a:solidFill>
                  <a:srgbClr val="000000"/>
                </a:solidFill>
              </a:rPr>
              <a:t>是用來在由單一組織管理的路由網域內交換路由資訊的路由協定。只有一個 </a:t>
            </a:r>
            <a:r>
              <a:rPr lang="en-US" altLang="zh-TW" sz="1600">
                <a:solidFill>
                  <a:srgbClr val="000000"/>
                </a:solidFill>
              </a:rPr>
              <a:t>EGP</a:t>
            </a:r>
            <a:r>
              <a:rPr lang="zh-TW" altLang="en-US" sz="1600">
                <a:solidFill>
                  <a:srgbClr val="000000"/>
                </a:solidFill>
              </a:rPr>
              <a:t>，它是 </a:t>
            </a:r>
            <a:r>
              <a:rPr lang="en-US" altLang="zh-TW" sz="1600">
                <a:solidFill>
                  <a:srgbClr val="000000"/>
                </a:solidFill>
              </a:rPr>
              <a:t>BGP</a:t>
            </a:r>
            <a:r>
              <a:rPr lang="zh-TW" altLang="en-US" sz="1600">
                <a:solidFill>
                  <a:srgbClr val="000000"/>
                </a:solidFill>
              </a:rPr>
              <a:t>。</a:t>
            </a:r>
            <a:r>
              <a:rPr lang="en-US" altLang="zh-TW" sz="1600">
                <a:solidFill>
                  <a:srgbClr val="000000"/>
                </a:solidFill>
              </a:rPr>
              <a:t>BGP </a:t>
            </a:r>
            <a:r>
              <a:rPr lang="zh-TW" altLang="en-US" sz="1600">
                <a:solidFill>
                  <a:srgbClr val="000000"/>
                </a:solidFill>
              </a:rPr>
              <a:t>用於不同的組織，被稱為自治系統（</a:t>
            </a:r>
            <a:r>
              <a:rPr lang="en-US" altLang="zh-TW" sz="1600">
                <a:solidFill>
                  <a:srgbClr val="000000"/>
                </a:solidFill>
              </a:rPr>
              <a:t>AS</a:t>
            </a:r>
            <a:r>
              <a:rPr lang="zh-TW" altLang="en-US" sz="1600">
                <a:solidFill>
                  <a:srgbClr val="000000"/>
                </a:solidFill>
              </a:rPr>
              <a:t>）之間的路由資訊交換。</a:t>
            </a:r>
            <a:r>
              <a:rPr lang="en-US" altLang="zh-TW" sz="1600">
                <a:solidFill>
                  <a:srgbClr val="000000"/>
                </a:solidFill>
              </a:rPr>
              <a:t>BGP </a:t>
            </a:r>
            <a:r>
              <a:rPr lang="zh-TW" altLang="en-US" sz="1600">
                <a:solidFill>
                  <a:srgbClr val="000000"/>
                </a:solidFill>
              </a:rPr>
              <a:t>是由 </a:t>
            </a:r>
            <a:r>
              <a:rPr lang="en-US" altLang="zh-TW" sz="1600">
                <a:solidFill>
                  <a:srgbClr val="000000"/>
                </a:solidFill>
              </a:rPr>
              <a:t>ISP </a:t>
            </a:r>
            <a:r>
              <a:rPr lang="zh-TW" altLang="en-US" sz="1600">
                <a:solidFill>
                  <a:srgbClr val="000000"/>
                </a:solidFill>
              </a:rPr>
              <a:t>用於通過網際網路路由封包。距離向量，鏈接狀態和距離向量路由協定是指用於確定最佳路徑的路由演算法的類型。</a:t>
            </a:r>
          </a:p>
        </p:txBody>
      </p:sp>
      <p:graphicFrame>
        <p:nvGraphicFramePr>
          <p:cNvPr id="2" name="Table 1">
            <a:extLst>
              <a:ext uri="{FF2B5EF4-FFF2-40B4-BE49-F238E27FC236}">
                <a16:creationId xmlns:a16="http://schemas.microsoft.com/office/drawing/2014/main" id="{8D1BD308-6049-C64D-9E30-BBE57975B6F6}"/>
              </a:ext>
            </a:extLst>
          </p:cNvPr>
          <p:cNvGraphicFramePr>
            <a:graphicFrameLocks noGrp="1"/>
          </p:cNvGraphicFramePr>
          <p:nvPr>
            <p:extLst/>
          </p:nvPr>
        </p:nvGraphicFramePr>
        <p:xfrm>
          <a:off x="935665" y="3500985"/>
          <a:ext cx="7198242" cy="1752600"/>
        </p:xfrm>
        <a:graphic>
          <a:graphicData uri="http://schemas.openxmlformats.org/drawingml/2006/table">
            <a:tbl>
              <a:tblPr firstRow="1" bandRow="1">
                <a:tableStyleId>{5C22544A-7EE6-4342-B048-85BDC9FD1C3A}</a:tableStyleId>
              </a:tblPr>
              <a:tblGrid>
                <a:gridCol w="912336">
                  <a:extLst>
                    <a:ext uri="{9D8B030D-6E8A-4147-A177-3AD203B41FA5}">
                      <a16:colId xmlns:a16="http://schemas.microsoft.com/office/drawing/2014/main" val="806955637"/>
                    </a:ext>
                  </a:extLst>
                </a:gridCol>
                <a:gridCol w="771358">
                  <a:extLst>
                    <a:ext uri="{9D8B030D-6E8A-4147-A177-3AD203B41FA5}">
                      <a16:colId xmlns:a16="http://schemas.microsoft.com/office/drawing/2014/main" val="340555182"/>
                    </a:ext>
                  </a:extLst>
                </a:gridCol>
                <a:gridCol w="1099348">
                  <a:extLst>
                    <a:ext uri="{9D8B030D-6E8A-4147-A177-3AD203B41FA5}">
                      <a16:colId xmlns:a16="http://schemas.microsoft.com/office/drawing/2014/main" val="939922169"/>
                    </a:ext>
                  </a:extLst>
                </a:gridCol>
                <a:gridCol w="986259">
                  <a:extLst>
                    <a:ext uri="{9D8B030D-6E8A-4147-A177-3AD203B41FA5}">
                      <a16:colId xmlns:a16="http://schemas.microsoft.com/office/drawing/2014/main" val="2504549430"/>
                    </a:ext>
                  </a:extLst>
                </a:gridCol>
                <a:gridCol w="977628">
                  <a:extLst>
                    <a:ext uri="{9D8B030D-6E8A-4147-A177-3AD203B41FA5}">
                      <a16:colId xmlns:a16="http://schemas.microsoft.com/office/drawing/2014/main" val="836460247"/>
                    </a:ext>
                  </a:extLst>
                </a:gridCol>
                <a:gridCol w="2451313">
                  <a:extLst>
                    <a:ext uri="{9D8B030D-6E8A-4147-A177-3AD203B41FA5}">
                      <a16:colId xmlns:a16="http://schemas.microsoft.com/office/drawing/2014/main" val="2517227646"/>
                    </a:ext>
                  </a:extLst>
                </a:gridCol>
              </a:tblGrid>
              <a:tr h="370840">
                <a:tc>
                  <a:txBody>
                    <a:bodyPr vert="horz" wrap="square"/>
                    <a:lstStyle/>
                    <a:p>
                      <a:endParaRPr lang="en-US" sz="1800">
                        <a:latin typeface="標楷體" pitchFamily="65" charset="-120"/>
                        <a:ea typeface="標楷體" panose="03000509000000000000" pitchFamily="65" charset="-120"/>
                      </a:endParaRPr>
                    </a:p>
                  </a:txBody>
                  <a:tcPr/>
                </a:tc>
                <a:tc gridSpan="4">
                  <a:txBody>
                    <a:bodyPr vert="horz" wrap="square"/>
                    <a:lstStyle/>
                    <a:p>
                      <a:pPr rtl="0"/>
                      <a:r>
                        <a:rPr lang="zh-TW" sz="1800">
                          <a:latin typeface="標楷體" pitchFamily="65" charset="-120"/>
                          <a:ea typeface="標楷體" panose="03000509000000000000" pitchFamily="65" charset="-120"/>
                        </a:rPr>
                        <a:t>內部閘道協議</a:t>
                      </a:r>
                    </a:p>
                  </a:txBody>
                  <a:tcPr/>
                </a:tc>
                <a:tc hMerge="1">
                  <a:txBody>
                    <a:bodyPr vert="horz" wrap="square"/>
                    <a:lstStyle/>
                    <a:p>
                      <a:endParaRPr lang="en-US"/>
                    </a:p>
                  </a:txBody>
                  <a:tcPr/>
                </a:tc>
                <a:tc hMerge="1">
                  <a:txBody>
                    <a:bodyPr vert="horz" wrap="square"/>
                    <a:lstStyle/>
                    <a:p>
                      <a:endParaRPr lang="en-US"/>
                    </a:p>
                  </a:txBody>
                  <a:tcPr/>
                </a:tc>
                <a:tc hMerge="1">
                  <a:txBody>
                    <a:bodyPr vert="horz" wrap="square"/>
                    <a:lstStyle/>
                    <a:p>
                      <a:endParaRPr lang="en-US"/>
                    </a:p>
                  </a:txBody>
                  <a:tcPr/>
                </a:tc>
                <a:tc>
                  <a:txBody>
                    <a:bodyPr vert="horz" wrap="square"/>
                    <a:lstStyle/>
                    <a:p>
                      <a:pPr rtl="0"/>
                      <a:r>
                        <a:rPr lang="zh-TW" sz="1800">
                          <a:latin typeface="標楷體" pitchFamily="65" charset="-120"/>
                          <a:ea typeface="標楷體" panose="03000509000000000000" pitchFamily="65" charset="-120"/>
                        </a:rPr>
                        <a:t>外部閘道協定</a:t>
                      </a:r>
                    </a:p>
                  </a:txBody>
                  <a:tcPr/>
                </a:tc>
                <a:extLst>
                  <a:ext uri="{0D108BD9-81ED-4DB2-BD59-A6C34878D82A}">
                    <a16:rowId xmlns:a16="http://schemas.microsoft.com/office/drawing/2014/main" val="216770892"/>
                  </a:ext>
                </a:extLst>
              </a:tr>
              <a:tr h="370840">
                <a:tc>
                  <a:txBody>
                    <a:bodyPr vert="horz" wrap="square"/>
                    <a:lstStyle/>
                    <a:p>
                      <a:endParaRPr lang="en-US" sz="1800">
                        <a:latin typeface="標楷體" pitchFamily="65" charset="-120"/>
                        <a:ea typeface="標楷體" panose="03000509000000000000" pitchFamily="65" charset="-120"/>
                      </a:endParaRPr>
                    </a:p>
                  </a:txBody>
                  <a:tcPr/>
                </a:tc>
                <a:tc gridSpan="2">
                  <a:txBody>
                    <a:bodyPr vert="horz" wrap="square"/>
                    <a:lstStyle/>
                    <a:p>
                      <a:pPr rtl="0"/>
                      <a:r>
                        <a:rPr lang="zh-TW" sz="1800">
                          <a:latin typeface="標楷體" pitchFamily="65" charset="-120"/>
                          <a:ea typeface="標楷體" panose="03000509000000000000" pitchFamily="65" charset="-120"/>
                        </a:rPr>
                        <a:t>距離向量</a:t>
                      </a:r>
                    </a:p>
                  </a:txBody>
                  <a:tcPr/>
                </a:tc>
                <a:tc hMerge="1">
                  <a:txBody>
                    <a:bodyPr vert="horz" wrap="square"/>
                    <a:lstStyle/>
                    <a:p>
                      <a:endParaRPr lang="en-US"/>
                    </a:p>
                  </a:txBody>
                  <a:tcPr/>
                </a:tc>
                <a:tc gridSpan="2">
                  <a:txBody>
                    <a:bodyPr vert="horz" wrap="square"/>
                    <a:lstStyle/>
                    <a:p>
                      <a:pPr rtl="0"/>
                      <a:r>
                        <a:rPr lang="zh-TW" sz="1800">
                          <a:latin typeface="標楷體" pitchFamily="65" charset="-120"/>
                          <a:ea typeface="標楷體" panose="03000509000000000000" pitchFamily="65" charset="-120"/>
                        </a:rPr>
                        <a:t>鏈路狀態</a:t>
                      </a:r>
                    </a:p>
                  </a:txBody>
                  <a:tcPr/>
                </a:tc>
                <a:tc hMerge="1">
                  <a:txBody>
                    <a:bodyPr vert="horz" wrap="square"/>
                    <a:lstStyle/>
                    <a:p>
                      <a:endParaRPr lang="en-US"/>
                    </a:p>
                  </a:txBody>
                  <a:tcPr/>
                </a:tc>
                <a:tc>
                  <a:txBody>
                    <a:bodyPr vert="horz" wrap="square"/>
                    <a:lstStyle/>
                    <a:p>
                      <a:pPr rtl="0"/>
                      <a:r>
                        <a:rPr lang="zh-TW" sz="1800">
                          <a:latin typeface="標楷體" pitchFamily="65" charset="-120"/>
                          <a:ea typeface="標楷體" panose="03000509000000000000" pitchFamily="65" charset="-120"/>
                        </a:rPr>
                        <a:t>路徑向量</a:t>
                      </a:r>
                    </a:p>
                  </a:txBody>
                  <a:tcPr/>
                </a:tc>
                <a:extLst>
                  <a:ext uri="{0D108BD9-81ED-4DB2-BD59-A6C34878D82A}">
                    <a16:rowId xmlns:a16="http://schemas.microsoft.com/office/drawing/2014/main" val="1826465723"/>
                  </a:ext>
                </a:extLst>
              </a:tr>
              <a:tr h="370840">
                <a:tc>
                  <a:txBody>
                    <a:bodyPr vert="horz" wrap="square"/>
                    <a:lstStyle/>
                    <a:p>
                      <a:pPr rtl="0"/>
                      <a:r>
                        <a:rPr lang="zh-TW" sz="1800">
                          <a:latin typeface="標楷體" pitchFamily="65" charset="-120"/>
                          <a:ea typeface="標楷體" panose="03000509000000000000" pitchFamily="65" charset="-120"/>
                        </a:rPr>
                        <a:t>IPv4</a:t>
                      </a:r>
                    </a:p>
                  </a:txBody>
                  <a:tcPr/>
                </a:tc>
                <a:tc>
                  <a:txBody>
                    <a:bodyPr vert="horz" wrap="square"/>
                    <a:lstStyle/>
                    <a:p>
                      <a:pPr rtl="0"/>
                      <a:r>
                        <a:rPr lang="zh-TW" sz="1800">
                          <a:latin typeface="標楷體" pitchFamily="65" charset="-120"/>
                          <a:ea typeface="標楷體" panose="03000509000000000000" pitchFamily="65" charset="-120"/>
                        </a:rPr>
                        <a:t>RIPv2</a:t>
                      </a:r>
                    </a:p>
                  </a:txBody>
                  <a:tcPr/>
                </a:tc>
                <a:tc>
                  <a:txBody>
                    <a:bodyPr vert="horz" wrap="square"/>
                    <a:lstStyle/>
                    <a:p>
                      <a:pPr rtl="0"/>
                      <a:r>
                        <a:rPr lang="zh-TW" sz="1800">
                          <a:latin typeface="標楷體" pitchFamily="65" charset="-120"/>
                          <a:ea typeface="標楷體" panose="03000509000000000000" pitchFamily="65" charset="-120"/>
                        </a:rPr>
                        <a:t>EIGRP</a:t>
                      </a:r>
                    </a:p>
                  </a:txBody>
                  <a:tcPr/>
                </a:tc>
                <a:tc>
                  <a:txBody>
                    <a:bodyPr vert="horz" wrap="square"/>
                    <a:lstStyle/>
                    <a:p>
                      <a:pPr rtl="0"/>
                      <a:r>
                        <a:rPr lang="zh-TW" sz="1800">
                          <a:latin typeface="標楷體" pitchFamily="65" charset="-120"/>
                          <a:ea typeface="標楷體" panose="03000509000000000000" pitchFamily="65" charset="-120"/>
                        </a:rPr>
                        <a:t>OSPFv2</a:t>
                      </a:r>
                    </a:p>
                  </a:txBody>
                  <a:tcPr/>
                </a:tc>
                <a:tc>
                  <a:txBody>
                    <a:bodyPr vert="horz" wrap="square"/>
                    <a:lstStyle/>
                    <a:p>
                      <a:pPr rtl="0"/>
                      <a:r>
                        <a:rPr lang="zh-TW" sz="1800">
                          <a:latin typeface="標楷體" pitchFamily="65" charset="-120"/>
                          <a:ea typeface="標楷體" panose="03000509000000000000" pitchFamily="65" charset="-120"/>
                        </a:rPr>
                        <a:t>IS-IS</a:t>
                      </a:r>
                    </a:p>
                  </a:txBody>
                  <a:tcPr/>
                </a:tc>
                <a:tc>
                  <a:txBody>
                    <a:bodyPr vert="horz" wrap="square"/>
                    <a:lstStyle/>
                    <a:p>
                      <a:pPr rtl="0"/>
                      <a:r>
                        <a:rPr lang="zh-TW" sz="1800">
                          <a:latin typeface="標楷體" pitchFamily="65" charset="-120"/>
                          <a:ea typeface="標楷體" panose="03000509000000000000" pitchFamily="65" charset="-120"/>
                        </a:rPr>
                        <a:t>BGP-4</a:t>
                      </a:r>
                    </a:p>
                  </a:txBody>
                  <a:tcPr/>
                </a:tc>
                <a:extLst>
                  <a:ext uri="{0D108BD9-81ED-4DB2-BD59-A6C34878D82A}">
                    <a16:rowId xmlns:a16="http://schemas.microsoft.com/office/drawing/2014/main" val="310896320"/>
                  </a:ext>
                </a:extLst>
              </a:tr>
              <a:tr h="640080">
                <a:tc>
                  <a:txBody>
                    <a:bodyPr vert="horz" wrap="square"/>
                    <a:lstStyle/>
                    <a:p>
                      <a:pPr rtl="0"/>
                      <a:r>
                        <a:rPr lang="zh-TW" sz="1800">
                          <a:latin typeface="標楷體" pitchFamily="65" charset="-120"/>
                          <a:ea typeface="標楷體" panose="03000509000000000000" pitchFamily="65" charset="-120"/>
                        </a:rPr>
                        <a:t>IPv6</a:t>
                      </a:r>
                    </a:p>
                  </a:txBody>
                  <a:tcPr/>
                </a:tc>
                <a:tc>
                  <a:txBody>
                    <a:bodyPr vert="horz" wrap="square"/>
                    <a:lstStyle/>
                    <a:p>
                      <a:pPr rtl="0"/>
                      <a:r>
                        <a:rPr lang="zh-TW" sz="1800">
                          <a:latin typeface="標楷體" pitchFamily="65" charset="-120"/>
                          <a:ea typeface="標楷體" panose="03000509000000000000" pitchFamily="65" charset="-120"/>
                        </a:rPr>
                        <a:t>RIPng</a:t>
                      </a:r>
                    </a:p>
                  </a:txBody>
                  <a:tcPr/>
                </a:tc>
                <a:tc>
                  <a:txBody>
                    <a:bodyPr vert="horz" wrap="square"/>
                    <a:lstStyle/>
                    <a:p>
                      <a:pPr rtl="0"/>
                      <a:r>
                        <a:rPr lang="zh-TW" sz="1800">
                          <a:latin typeface="標楷體" pitchFamily="65" charset="-120"/>
                          <a:ea typeface="標楷體" panose="03000509000000000000" pitchFamily="65" charset="-120"/>
                        </a:rPr>
                        <a:t>EIGRP (IPv6)</a:t>
                      </a:r>
                    </a:p>
                  </a:txBody>
                  <a:tcPr/>
                </a:tc>
                <a:tc>
                  <a:txBody>
                    <a:bodyPr vert="horz" wrap="square"/>
                    <a:lstStyle/>
                    <a:p>
                      <a:pPr rtl="0"/>
                      <a:r>
                        <a:rPr lang="zh-TW" sz="1800">
                          <a:latin typeface="標楷體" pitchFamily="65" charset="-120"/>
                          <a:ea typeface="標楷體" panose="03000509000000000000" pitchFamily="65" charset="-120"/>
                        </a:rPr>
                        <a:t>OSPFv3</a:t>
                      </a:r>
                    </a:p>
                  </a:txBody>
                  <a:tcPr/>
                </a:tc>
                <a:tc>
                  <a:txBody>
                    <a:bodyPr vert="horz" wrap="square"/>
                    <a:lstStyle/>
                    <a:p>
                      <a:pPr rtl="0"/>
                      <a:r>
                        <a:rPr lang="zh-TW" sz="1800">
                          <a:latin typeface="標楷體" pitchFamily="65" charset="-120"/>
                          <a:ea typeface="標楷體" panose="03000509000000000000" pitchFamily="65" charset="-120"/>
                        </a:rPr>
                        <a:t>IS-IS (IPv6)</a:t>
                      </a:r>
                    </a:p>
                  </a:txBody>
                  <a:tcPr/>
                </a:tc>
                <a:tc>
                  <a:txBody>
                    <a:bodyPr vert="horz" wrap="square"/>
                    <a:lstStyle/>
                    <a:p>
                      <a:pPr rtl="0"/>
                      <a:r>
                        <a:rPr lang="zh-TW" sz="1800">
                          <a:latin typeface="標楷體" pitchFamily="65" charset="-120"/>
                          <a:ea typeface="標楷體" panose="03000509000000000000" pitchFamily="65" charset="-120"/>
                        </a:rPr>
                        <a:t>BGP-MP</a:t>
                      </a:r>
                    </a:p>
                  </a:txBody>
                  <a:tcPr/>
                </a:tc>
                <a:extLst>
                  <a:ext uri="{0D108BD9-81ED-4DB2-BD59-A6C34878D82A}">
                    <a16:rowId xmlns:a16="http://schemas.microsoft.com/office/drawing/2014/main" val="3782529501"/>
                  </a:ext>
                </a:extLst>
              </a:tr>
            </a:tbl>
          </a:graphicData>
        </a:graphic>
      </p:graphicFrame>
      <p:sp>
        <p:nvSpPr>
          <p:cNvPr id="4" name="投影片編號版面配置區 3"/>
          <p:cNvSpPr>
            <a:spLocks noGrp="1"/>
          </p:cNvSpPr>
          <p:nvPr>
            <p:ph type="sldNum" sz="quarter" idx="12"/>
          </p:nvPr>
        </p:nvSpPr>
        <p:spPr/>
        <p:txBody>
          <a:bodyPr/>
          <a:lstStyle/>
          <a:p>
            <a:fld id="{4FAB73BC-B049-4115-A692-8D63A059BFB8}" type="slidenum">
              <a:rPr lang="en-US" smtClean="0"/>
              <a:t>961</a:t>
            </a:fld>
            <a:endParaRPr lang="en-US"/>
          </a:p>
        </p:txBody>
      </p:sp>
    </p:spTree>
    <p:extLst>
      <p:ext uri="{BB962C8B-B14F-4D97-AF65-F5344CB8AC3E}">
        <p14:creationId xmlns:p14="http://schemas.microsoft.com/office/powerpoint/2010/main" val="158137248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962.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noAutofit/>
          </a:bodyPr>
          <a:lstStyle/>
          <a:p>
            <a:pPr marL="169859" indent="-169859">
              <a:spcAft>
                <a:spcPts val="600"/>
              </a:spcAft>
              <a:buFont typeface="Wingdings" panose="05000000000000000000" pitchFamily="2" charset="2"/>
            </a:pPr>
            <a:r>
              <a:rPr lang="en-US" altLang="zh-TW" sz="2700"/>
              <a:t>31.5</a:t>
            </a:r>
            <a:r>
              <a:rPr lang="zh-TW" altLang="en-US" sz="2700" smtClean="0"/>
              <a:t>靜態</a:t>
            </a:r>
            <a:r>
              <a:rPr lang="zh-TW" altLang="en-US" sz="2700"/>
              <a:t>和動態路由</a:t>
            </a:r>
            <a:br>
              <a:rPr lang="en-US" sz="2700"/>
            </a:br>
            <a:r>
              <a:rPr lang="zh-TW" altLang="en-US" sz="2700"/>
              <a:t>動態路由協定概念</a:t>
            </a:r>
          </a:p>
        </p:txBody>
      </p:sp>
      <p:sp>
        <p:nvSpPr>
          <p:cNvPr id="6" name="Content Placeholder 5">
            <a:extLst>
              <a:ext uri="{FF2B5EF4-FFF2-40B4-BE49-F238E27FC236}">
                <a16:creationId xmlns:a16="http://schemas.microsoft.com/office/drawing/2014/main" id="{EFB1DA6D-F355-2040-82FE-A0FCBE57CA9A}"/>
              </a:ext>
            </a:extLst>
          </p:cNvPr>
          <p:cNvSpPr>
            <a:spLocks noGrp="1"/>
          </p:cNvSpPr>
          <p:nvPr>
            <p:ph idx="1"/>
          </p:nvPr>
        </p:nvSpPr>
        <p:spPr>
          <a:xfrm>
            <a:off x="474662" y="1589088"/>
            <a:ext cx="8280057" cy="3689897"/>
          </a:xfrm>
        </p:spPr>
        <p:txBody>
          <a:bodyPr/>
          <a:lstStyle/>
          <a:p>
            <a:pPr marL="0" indent="0" algn="l"/>
            <a:r>
              <a:rPr lang="zh-TW" altLang="en-US" sz="1600">
                <a:solidFill>
                  <a:srgbClr val="000000"/>
                </a:solidFill>
              </a:rPr>
              <a:t>路由協定是一組處理程序、演算法和訊息，用來交換路由資訊，並將路由表填入選擇的最佳路徑。動態路由協定的目的包括下列各項：</a:t>
            </a:r>
          </a:p>
          <a:p>
            <a:pPr marL="415975" lvl="1" indent="-342892">
              <a:buFont typeface="Arial" panose="020b0604020202020204" pitchFamily="34" charset="0"/>
              <a:buChar char="•"/>
            </a:pPr>
            <a:r>
              <a:rPr lang="zh-TW" altLang="en-US" sz="1600">
                <a:solidFill>
                  <a:srgbClr val="000000"/>
                </a:solidFill>
              </a:rPr>
              <a:t>發現遠端網路</a:t>
            </a:r>
          </a:p>
          <a:p>
            <a:pPr marL="415975" lvl="1" indent="-342892">
              <a:buFont typeface="Arial" panose="020b0604020202020204" pitchFamily="34" charset="0"/>
              <a:buChar char="•"/>
            </a:pPr>
            <a:r>
              <a:rPr lang="zh-TW" altLang="en-US" sz="1600">
                <a:solidFill>
                  <a:srgbClr val="000000"/>
                </a:solidFill>
              </a:rPr>
              <a:t>維護最新路由資訊</a:t>
            </a:r>
          </a:p>
          <a:p>
            <a:pPr marL="415975" lvl="1" indent="-342892">
              <a:buFont typeface="Arial" panose="020b0604020202020204" pitchFamily="34" charset="0"/>
              <a:buChar char="•"/>
            </a:pPr>
            <a:r>
              <a:rPr lang="zh-TW" altLang="en-US" sz="1600">
                <a:solidFill>
                  <a:srgbClr val="000000"/>
                </a:solidFill>
              </a:rPr>
              <a:t>選擇通往目的網路的最佳路徑</a:t>
            </a:r>
          </a:p>
          <a:p>
            <a:pPr marL="415975" lvl="1" indent="-342892">
              <a:buFont typeface="Arial" panose="020b0604020202020204" pitchFamily="34" charset="0"/>
              <a:buChar char="•"/>
            </a:pPr>
            <a:r>
              <a:rPr lang="zh-TW" altLang="en-US" sz="1600">
                <a:solidFill>
                  <a:srgbClr val="000000"/>
                </a:solidFill>
              </a:rPr>
              <a:t>當前路徑無法使用時找出新的最佳路徑</a:t>
            </a:r>
          </a:p>
          <a:p>
            <a:pPr marL="342892" indent="-342892" algn="l">
              <a:buFont typeface="Arial" panose="020b0604020202020204" pitchFamily="34" charset="0"/>
              <a:buChar char="•"/>
            </a:pPr>
            <a:endParaRPr lang="en-US" sz="1600">
              <a:solidFill>
                <a:srgbClr val="000000"/>
              </a:solidFill>
            </a:endParaRPr>
          </a:p>
        </p:txBody>
      </p:sp>
      <p:sp>
        <p:nvSpPr>
          <p:cNvPr id="2" name="投影片編號版面配置區 1"/>
          <p:cNvSpPr>
            <a:spLocks noGrp="1"/>
          </p:cNvSpPr>
          <p:nvPr>
            <p:ph type="sldNum" sz="quarter" idx="12"/>
          </p:nvPr>
        </p:nvSpPr>
        <p:spPr/>
        <p:txBody>
          <a:bodyPr/>
          <a:lstStyle/>
          <a:p>
            <a:fld id="{4FAB73BC-B049-4115-A692-8D63A059BFB8}" type="slidenum">
              <a:rPr lang="en-US" smtClean="0"/>
              <a:t>962</a:t>
            </a:fld>
            <a:endParaRPr lang="en-US"/>
          </a:p>
        </p:txBody>
      </p:sp>
    </p:spTree>
    <p:extLst>
      <p:ext uri="{BB962C8B-B14F-4D97-AF65-F5344CB8AC3E}">
        <p14:creationId xmlns:p14="http://schemas.microsoft.com/office/powerpoint/2010/main" val="280597485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963.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noAutofit/>
          </a:bodyPr>
          <a:lstStyle/>
          <a:p>
            <a:pPr marL="169859" indent="-169859">
              <a:spcAft>
                <a:spcPts val="600"/>
              </a:spcAft>
              <a:buFont typeface="Wingdings" panose="05000000000000000000" pitchFamily="2" charset="2"/>
            </a:pPr>
            <a:r>
              <a:rPr lang="en-US" altLang="zh-TW" sz="2700"/>
              <a:t>31.5</a:t>
            </a:r>
            <a:r>
              <a:rPr lang="zh-TW" altLang="en-US" sz="2700" smtClean="0"/>
              <a:t>靜態</a:t>
            </a:r>
            <a:r>
              <a:rPr lang="zh-TW" altLang="en-US" sz="2700"/>
              <a:t>和動態路由</a:t>
            </a:r>
            <a:br>
              <a:rPr lang="en-US" sz="2700"/>
            </a:br>
            <a:r>
              <a:rPr lang="zh-TW" altLang="en-US" sz="2700"/>
              <a:t>動態路由協定概念（續） </a:t>
            </a:r>
          </a:p>
        </p:txBody>
      </p:sp>
      <p:sp>
        <p:nvSpPr>
          <p:cNvPr id="6" name="Content Placeholder 5">
            <a:extLst>
              <a:ext uri="{FF2B5EF4-FFF2-40B4-BE49-F238E27FC236}">
                <a16:creationId xmlns:a16="http://schemas.microsoft.com/office/drawing/2014/main" id="{EFB1DA6D-F355-2040-82FE-A0FCBE57CA9A}"/>
              </a:ext>
            </a:extLst>
          </p:cNvPr>
          <p:cNvSpPr>
            <a:spLocks noGrp="1"/>
          </p:cNvSpPr>
          <p:nvPr>
            <p:ph idx="1"/>
          </p:nvPr>
        </p:nvSpPr>
        <p:spPr>
          <a:xfrm>
            <a:off x="474662" y="1589088"/>
            <a:ext cx="8280057" cy="3689897"/>
          </a:xfrm>
        </p:spPr>
        <p:txBody>
          <a:bodyPr/>
          <a:lstStyle/>
          <a:p>
            <a:pPr marL="0" indent="0" algn="l"/>
            <a:r>
              <a:rPr lang="zh-TW" altLang="en-US" sz="1600">
                <a:solidFill>
                  <a:srgbClr val="000000"/>
                </a:solidFill>
              </a:rPr>
              <a:t>動態路由協定的主要元件包括：</a:t>
            </a:r>
          </a:p>
          <a:p>
            <a:pPr marL="358826" lvl="1" indent="-285743">
              <a:buFont typeface="Arial" panose="020b0604020202020204" pitchFamily="34" charset="0"/>
              <a:buChar char="•"/>
            </a:pPr>
            <a:r>
              <a:rPr lang="zh-TW" b="1">
                <a:solidFill>
                  <a:srgbClr val="000000"/>
                </a:solidFill>
              </a:rPr>
              <a:t>資料結構 - </a:t>
            </a:r>
            <a:r>
              <a:rPr lang="zh-TW">
                <a:solidFill>
                  <a:srgbClr val="000000"/>
                </a:solidFill>
              </a:rPr>
              <a:t> 路由協定通常使用表或資料庫來完成路由運作。此類資訊保存在記憶體中。</a:t>
            </a:r>
          </a:p>
          <a:p>
            <a:pPr marL="358826" lvl="1" indent="-285743">
              <a:buFont typeface="Arial" panose="020b0604020202020204" pitchFamily="34" charset="0"/>
              <a:buChar char="•"/>
            </a:pPr>
            <a:r>
              <a:rPr lang="zh-TW" b="1">
                <a:solidFill>
                  <a:srgbClr val="000000"/>
                </a:solidFill>
              </a:rPr>
              <a:t>路由協定訊息 -</a:t>
            </a:r>
            <a:r>
              <a:rPr lang="zh-TW">
                <a:solidFill>
                  <a:srgbClr val="000000"/>
                </a:solidFill>
              </a:rPr>
              <a:t> 路由協定使用各種訊息找出鄰近的路由器，交換路由資訊，並通過其他一些工作來獲取和維護準確的網路資訊。</a:t>
            </a:r>
          </a:p>
          <a:p>
            <a:pPr marL="358826" lvl="1" indent="-285743">
              <a:buFont typeface="Arial" panose="020b0604020202020204" pitchFamily="34" charset="0"/>
              <a:buChar char="•"/>
            </a:pPr>
            <a:r>
              <a:rPr lang="zh-TW" b="1">
                <a:solidFill>
                  <a:srgbClr val="000000"/>
                </a:solidFill>
              </a:rPr>
              <a:t>演算法 - </a:t>
            </a:r>
            <a:r>
              <a:rPr lang="zh-TW">
                <a:solidFill>
                  <a:srgbClr val="000000"/>
                </a:solidFill>
              </a:rPr>
              <a:t> 演算法是指用於完成某個任務的一定數量的步驟。路由協定使用演算法來促進路由資訊和最佳路徑確定。 </a:t>
            </a:r>
          </a:p>
          <a:p>
            <a:pPr marL="285743" indent="-285743" algn="l">
              <a:buFont typeface="Arial" panose="020b0604020202020204" pitchFamily="34" charset="0"/>
              <a:buChar char="•"/>
            </a:pPr>
            <a:endParaRPr lang="en-US" sz="1600">
              <a:solidFill>
                <a:srgbClr val="000000"/>
              </a:solidFill>
            </a:endParaRPr>
          </a:p>
          <a:p>
            <a:pPr marL="0" indent="0" algn="l"/>
            <a:r>
              <a:rPr lang="zh-TW" altLang="en-US" sz="1600">
                <a:solidFill>
                  <a:srgbClr val="000000"/>
                </a:solidFill>
              </a:rPr>
              <a:t>路由協定會決定每個網路的最佳路徑或路由。然後該路由提供給路由表。如果沒有其他路由來源具有較低 </a:t>
            </a:r>
            <a:r>
              <a:rPr lang="en-US" altLang="zh-TW" sz="1600">
                <a:solidFill>
                  <a:srgbClr val="000000"/>
                </a:solidFill>
              </a:rPr>
              <a:t>AD</a:t>
            </a:r>
            <a:r>
              <a:rPr lang="zh-TW" altLang="en-US" sz="1600">
                <a:solidFill>
                  <a:srgbClr val="000000"/>
                </a:solidFill>
              </a:rPr>
              <a:t>，路由將會安裝在路由表中。 </a:t>
            </a:r>
          </a:p>
        </p:txBody>
      </p:sp>
      <p:sp>
        <p:nvSpPr>
          <p:cNvPr id="2" name="投影片編號版面配置區 1"/>
          <p:cNvSpPr>
            <a:spLocks noGrp="1"/>
          </p:cNvSpPr>
          <p:nvPr>
            <p:ph type="sldNum" sz="quarter" idx="12"/>
          </p:nvPr>
        </p:nvSpPr>
        <p:spPr/>
        <p:txBody>
          <a:bodyPr/>
          <a:lstStyle/>
          <a:p>
            <a:fld id="{4FAB73BC-B049-4115-A692-8D63A059BFB8}" type="slidenum">
              <a:rPr lang="en-US" smtClean="0"/>
              <a:t>963</a:t>
            </a:fld>
            <a:endParaRPr lang="en-US"/>
          </a:p>
        </p:txBody>
      </p:sp>
    </p:spTree>
    <p:extLst>
      <p:ext uri="{BB962C8B-B14F-4D97-AF65-F5344CB8AC3E}">
        <p14:creationId xmlns:p14="http://schemas.microsoft.com/office/powerpoint/2010/main" val="297186920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964.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noAutofit/>
          </a:bodyPr>
          <a:lstStyle/>
          <a:p>
            <a:pPr marL="169859" indent="-169859">
              <a:spcAft>
                <a:spcPts val="600"/>
              </a:spcAft>
              <a:buFont typeface="Wingdings" panose="05000000000000000000" pitchFamily="2" charset="2"/>
            </a:pPr>
            <a:r>
              <a:rPr lang="en-US" altLang="zh-TW" sz="2700"/>
              <a:t>31.5</a:t>
            </a:r>
            <a:r>
              <a:rPr lang="zh-TW" altLang="en-US" sz="2700" smtClean="0"/>
              <a:t>靜態</a:t>
            </a:r>
            <a:r>
              <a:rPr lang="zh-TW" altLang="en-US" sz="2700"/>
              <a:t>和動態路由</a:t>
            </a:r>
            <a:br>
              <a:rPr lang="en-US" sz="2700"/>
            </a:br>
            <a:r>
              <a:rPr lang="zh-TW" altLang="en-US" sz="2700"/>
              <a:t>最佳路徑</a:t>
            </a:r>
          </a:p>
        </p:txBody>
      </p:sp>
      <p:sp>
        <p:nvSpPr>
          <p:cNvPr id="4" name="Content Placeholder 3">
            <a:extLst>
              <a:ext uri="{FF2B5EF4-FFF2-40B4-BE49-F238E27FC236}">
                <a16:creationId xmlns:a16="http://schemas.microsoft.com/office/drawing/2014/main" id="{FEC92C78-AE58-D446-8385-EEE3464D0F02}"/>
              </a:ext>
            </a:extLst>
          </p:cNvPr>
          <p:cNvSpPr>
            <a:spLocks noGrp="1"/>
          </p:cNvSpPr>
          <p:nvPr>
            <p:ph idx="1"/>
          </p:nvPr>
        </p:nvSpPr>
        <p:spPr>
          <a:xfrm>
            <a:off x="474662" y="1589089"/>
            <a:ext cx="8280057" cy="1745402"/>
          </a:xfrm>
        </p:spPr>
        <p:txBody>
          <a:bodyPr/>
          <a:lstStyle/>
          <a:p>
            <a:pPr marL="0" indent="0" algn="l"/>
            <a:r>
              <a:rPr lang="zh-TW" altLang="en-US" sz="1600">
                <a:solidFill>
                  <a:srgbClr val="000000"/>
                </a:solidFill>
              </a:rPr>
              <a:t>路由協定根據其用來確定網路距離的值或度量來選擇最佳路徑。度量是用於衡量給定網路距離的量化值。指向網路的路徑中，度量最低的路徑即為最佳路徑。</a:t>
            </a:r>
          </a:p>
          <a:p>
            <a:pPr marL="0" indent="0" algn="l"/>
            <a:r>
              <a:rPr lang="zh-TW" altLang="en-US" sz="1600">
                <a:solidFill>
                  <a:srgbClr val="000000"/>
                </a:solidFill>
              </a:rPr>
              <a:t>動態路由協定通常使用自己的規則和度量來建立和更新路由表。下表列出常見的動態協定及其度量。</a:t>
            </a:r>
          </a:p>
          <a:p>
            <a:pPr marL="342892" indent="-342892" algn="l">
              <a:buFont typeface="Arial" panose="020b0604020202020204" pitchFamily="34" charset="0"/>
              <a:buChar char="•"/>
            </a:pPr>
            <a:endParaRPr lang="en-US" sz="1600">
              <a:solidFill>
                <a:srgbClr val="000000"/>
              </a:solidFill>
            </a:endParaRPr>
          </a:p>
        </p:txBody>
      </p:sp>
      <p:graphicFrame>
        <p:nvGraphicFramePr>
          <p:cNvPr id="5" name="Table 4">
            <a:extLst>
              <a:ext uri="{FF2B5EF4-FFF2-40B4-BE49-F238E27FC236}">
                <a16:creationId xmlns:a16="http://schemas.microsoft.com/office/drawing/2014/main" id="{56BA8494-F3FA-0744-A03A-718FD4CD5BD8}"/>
              </a:ext>
            </a:extLst>
          </p:cNvPr>
          <p:cNvGraphicFramePr>
            <a:graphicFrameLocks noGrp="1"/>
          </p:cNvGraphicFramePr>
          <p:nvPr>
            <p:extLst/>
          </p:nvPr>
        </p:nvGraphicFramePr>
        <p:xfrm>
          <a:off x="570826" y="2612243"/>
          <a:ext cx="7870826" cy="3230880"/>
        </p:xfrm>
        <a:graphic>
          <a:graphicData uri="http://schemas.openxmlformats.org/drawingml/2006/table">
            <a:tbl>
              <a:tblPr firstRow="1" bandRow="1">
                <a:tableStyleId>{5C22544A-7EE6-4342-B048-85BDC9FD1C3A}</a:tableStyleId>
              </a:tblPr>
              <a:tblGrid>
                <a:gridCol w="2428026">
                  <a:extLst>
                    <a:ext uri="{9D8B030D-6E8A-4147-A177-3AD203B41FA5}">
                      <a16:colId xmlns:a16="http://schemas.microsoft.com/office/drawing/2014/main" val="3206744767"/>
                    </a:ext>
                  </a:extLst>
                </a:gridCol>
                <a:gridCol w="5442800">
                  <a:extLst>
                    <a:ext uri="{9D8B030D-6E8A-4147-A177-3AD203B41FA5}">
                      <a16:colId xmlns:a16="http://schemas.microsoft.com/office/drawing/2014/main" val="1344843564"/>
                    </a:ext>
                  </a:extLst>
                </a:gridCol>
              </a:tblGrid>
              <a:tr h="346710">
                <a:tc>
                  <a:txBody>
                    <a:bodyPr vert="horz" wrap="square"/>
                    <a:lstStyle/>
                    <a:p>
                      <a:pPr algn="l" rtl="0" fontAlgn="ctr"/>
                      <a:r>
                        <a:rPr lang="zh-TW" sz="1700" b="1">
                          <a:effectLst/>
                          <a:latin typeface="標楷體" pitchFamily="65" charset="-120"/>
                          <a:ea typeface="標楷體" panose="03000509000000000000" pitchFamily="65" charset="-120"/>
                        </a:rPr>
                        <a:t>路由協定</a:t>
                      </a:r>
                    </a:p>
                  </a:txBody>
                  <a:tcPr marL="47625" marR="47625" marT="47625" marB="47625" anchor="ctr"/>
                </a:tc>
                <a:tc>
                  <a:txBody>
                    <a:bodyPr vert="horz" wrap="square"/>
                    <a:lstStyle/>
                    <a:p>
                      <a:pPr algn="l" rtl="0" fontAlgn="ctr"/>
                      <a:r>
                        <a:rPr lang="zh-TW" sz="1700" b="1">
                          <a:effectLst/>
                          <a:latin typeface="標楷體" pitchFamily="65" charset="-120"/>
                          <a:ea typeface="標楷體" panose="03000509000000000000" pitchFamily="65" charset="-120"/>
                        </a:rPr>
                        <a:t>度量</a:t>
                      </a:r>
                    </a:p>
                  </a:txBody>
                  <a:tcPr marL="47625" marR="47625" marT="47625" marB="47625" anchor="ctr"/>
                </a:tc>
                <a:extLst>
                  <a:ext uri="{0D108BD9-81ED-4DB2-BD59-A6C34878D82A}">
                    <a16:rowId xmlns:a16="http://schemas.microsoft.com/office/drawing/2014/main" val="4218101839"/>
                  </a:ext>
                </a:extLst>
              </a:tr>
              <a:tr h="849630">
                <a:tc>
                  <a:txBody>
                    <a:bodyPr vert="horz" wrap="square"/>
                    <a:lstStyle/>
                    <a:p>
                      <a:pPr rtl="0" fontAlgn="ctr"/>
                      <a:r>
                        <a:rPr lang="zh-TW" sz="1700" b="1">
                          <a:effectLst/>
                          <a:latin typeface="標楷體" pitchFamily="65" charset="-120"/>
                          <a:ea typeface="標楷體" panose="03000509000000000000" pitchFamily="65" charset="-120"/>
                        </a:rPr>
                        <a:t>路由資訊協定 (RIP)</a:t>
                      </a:r>
                    </a:p>
                  </a:txBody>
                  <a:tcPr marL="47625" marR="47625" marT="47625" marB="47625" anchor="ctr"/>
                </a:tc>
                <a:tc>
                  <a:txBody>
                    <a:bodyPr vert="horz" wrap="square"/>
                    <a:lstStyle/>
                    <a:p>
                      <a:pPr rtl="0" fontAlgn="ctr">
                        <a:buFont typeface="Arial" panose="020b0604020202020204" pitchFamily="34" charset="0"/>
                        <a:buChar char="•"/>
                      </a:pPr>
                      <a:r>
                        <a:rPr lang="zh-TW" sz="1700" b="0">
                          <a:effectLst/>
                          <a:latin typeface="標楷體" pitchFamily="65" charset="-120"/>
                          <a:ea typeface="標楷體" panose="03000509000000000000" pitchFamily="65" charset="-120"/>
                        </a:rPr>
                        <a:t>度量為 “跳躍點計數(hop count)”。</a:t>
                      </a:r>
                    </a:p>
                    <a:p>
                      <a:pPr rtl="0" fontAlgn="ctr">
                        <a:buFont typeface="Arial" panose="020b0604020202020204" pitchFamily="34" charset="0"/>
                        <a:buChar char="•"/>
                      </a:pPr>
                      <a:r>
                        <a:rPr lang="zh-TW" sz="1700" b="0">
                          <a:effectLst/>
                          <a:latin typeface="標楷體" pitchFamily="65" charset="-120"/>
                          <a:ea typeface="標楷體" panose="03000509000000000000" pitchFamily="65" charset="-120"/>
                        </a:rPr>
                        <a:t>沿著路徑的每個路由器都會為跳躍點計數增加一個跳躍點。</a:t>
                      </a:r>
                    </a:p>
                    <a:p>
                      <a:pPr rtl="0" fontAlgn="ctr">
                        <a:buFont typeface="Arial" panose="020b0604020202020204" pitchFamily="34" charset="0"/>
                        <a:buChar char="•"/>
                      </a:pPr>
                      <a:r>
                        <a:rPr lang="zh-TW" sz="1700" b="0">
                          <a:effectLst/>
                          <a:latin typeface="標楷體" pitchFamily="65" charset="-120"/>
                          <a:ea typeface="標楷體" panose="03000509000000000000" pitchFamily="65" charset="-120"/>
                        </a:rPr>
                        <a:t>最多允許 15 個跳躍點。</a:t>
                      </a:r>
                    </a:p>
                  </a:txBody>
                  <a:tcPr marL="47625" marR="47625" marT="47625" marB="47625" anchor="ctr"/>
                </a:tc>
                <a:extLst>
                  <a:ext uri="{0D108BD9-81ED-4DB2-BD59-A6C34878D82A}">
                    <a16:rowId xmlns:a16="http://schemas.microsoft.com/office/drawing/2014/main" val="4070743645"/>
                  </a:ext>
                </a:extLst>
              </a:tr>
              <a:tr h="1101090">
                <a:tc>
                  <a:txBody>
                    <a:bodyPr vert="horz" wrap="square"/>
                    <a:lstStyle/>
                    <a:p>
                      <a:pPr rtl="0" fontAlgn="ctr"/>
                      <a:r>
                        <a:rPr lang="zh-TW" sz="1700" b="1">
                          <a:effectLst/>
                          <a:latin typeface="標楷體" pitchFamily="65" charset="-120"/>
                          <a:ea typeface="標楷體" panose="03000509000000000000" pitchFamily="65" charset="-120"/>
                        </a:rPr>
                        <a:t>開放最短路徑優先 (OSPF)</a:t>
                      </a:r>
                    </a:p>
                  </a:txBody>
                  <a:tcPr marL="47625" marR="47625" marT="47625" marB="47625" anchor="ctr"/>
                </a:tc>
                <a:tc>
                  <a:txBody>
                    <a:bodyPr vert="horz" wrap="square"/>
                    <a:lstStyle/>
                    <a:p>
                      <a:pPr rtl="0" fontAlgn="ctr">
                        <a:buFont typeface="Arial" panose="020b0604020202020204" pitchFamily="34" charset="0"/>
                        <a:buChar char="•"/>
                      </a:pPr>
                      <a:r>
                        <a:rPr lang="zh-TW" sz="1700" b="0">
                          <a:effectLst/>
                          <a:latin typeface="標楷體" pitchFamily="65" charset="-120"/>
                          <a:ea typeface="標楷體" panose="03000509000000000000" pitchFamily="65" charset="-120"/>
                        </a:rPr>
                        <a:t>此度量為 “成本(cost)”，是以來源到目的地之間的累積頻寬為基礎。</a:t>
                      </a:r>
                    </a:p>
                    <a:p>
                      <a:pPr rtl="0" fontAlgn="ctr">
                        <a:buFont typeface="Arial" panose="020b0604020202020204" pitchFamily="34" charset="0"/>
                        <a:buChar char="•"/>
                      </a:pPr>
                      <a:r>
                        <a:rPr lang="zh-TW" sz="1700" b="0">
                          <a:effectLst/>
                          <a:latin typeface="標楷體" pitchFamily="65" charset="-120"/>
                          <a:ea typeface="標楷體" panose="03000509000000000000" pitchFamily="65" charset="-120"/>
                        </a:rPr>
                        <a:t>相較於速度較慢 (成本較高) 的連結，更快的連結指派成本較低。</a:t>
                      </a:r>
                    </a:p>
                  </a:txBody>
                  <a:tcPr marL="47625" marR="47625" marT="47625" marB="47625" anchor="ctr"/>
                </a:tc>
                <a:extLst>
                  <a:ext uri="{0D108BD9-81ED-4DB2-BD59-A6C34878D82A}">
                    <a16:rowId xmlns:a16="http://schemas.microsoft.com/office/drawing/2014/main" val="600989251"/>
                  </a:ext>
                </a:extLst>
              </a:tr>
              <a:tr h="598170">
                <a:tc>
                  <a:txBody>
                    <a:bodyPr vert="horz" wrap="square"/>
                    <a:lstStyle/>
                    <a:p>
                      <a:pPr rtl="0" fontAlgn="ctr"/>
                      <a:r>
                        <a:rPr lang="zh-TW" sz="1700" b="1">
                          <a:effectLst/>
                          <a:latin typeface="標楷體" pitchFamily="65" charset="-120"/>
                          <a:ea typeface="標楷體" panose="03000509000000000000" pitchFamily="65" charset="-120"/>
                        </a:rPr>
                        <a:t>增強型內部閘道路由協定 (EIGRP)</a:t>
                      </a:r>
                    </a:p>
                  </a:txBody>
                  <a:tcPr marL="47625" marR="47625" marT="47625" marB="47625" anchor="ctr"/>
                </a:tc>
                <a:tc>
                  <a:txBody>
                    <a:bodyPr vert="horz" wrap="square"/>
                    <a:lstStyle/>
                    <a:p>
                      <a:pPr rtl="0" fontAlgn="ctr">
                        <a:buFont typeface="Arial" panose="020b0604020202020204" pitchFamily="34" charset="0"/>
                        <a:buChar char="•"/>
                      </a:pPr>
                      <a:r>
                        <a:rPr lang="zh-TW" sz="1700" b="0">
                          <a:effectLst/>
                          <a:latin typeface="標楷體" pitchFamily="65" charset="-120"/>
                          <a:ea typeface="標楷體" panose="03000509000000000000" pitchFamily="65" charset="-120"/>
                        </a:rPr>
                        <a:t>它會根據最慢的頻寬和延遲值計算度量。</a:t>
                      </a:r>
                    </a:p>
                    <a:p>
                      <a:pPr rtl="0" fontAlgn="ctr">
                        <a:buFont typeface="Arial" panose="020b0604020202020204" pitchFamily="34" charset="0"/>
                        <a:buChar char="•"/>
                      </a:pPr>
                      <a:r>
                        <a:rPr lang="zh-TW" sz="1700" b="0">
                          <a:effectLst/>
                          <a:latin typeface="標楷體" pitchFamily="65" charset="-120"/>
                          <a:ea typeface="標楷體" panose="03000509000000000000" pitchFamily="65" charset="-120"/>
                        </a:rPr>
                        <a:t>它也可能在度量計算中包含負載和可靠性。</a:t>
                      </a:r>
                    </a:p>
                  </a:txBody>
                  <a:tcPr marL="47625" marR="47625" marT="47625" marB="47625" anchor="ctr"/>
                </a:tc>
                <a:extLst>
                  <a:ext uri="{0D108BD9-81ED-4DB2-BD59-A6C34878D82A}">
                    <a16:rowId xmlns:a16="http://schemas.microsoft.com/office/drawing/2014/main" val="4092164397"/>
                  </a:ext>
                </a:extLst>
              </a:tr>
            </a:tbl>
          </a:graphicData>
        </a:graphic>
      </p:graphicFrame>
      <p:sp>
        <p:nvSpPr>
          <p:cNvPr id="2" name="投影片編號版面配置區 1"/>
          <p:cNvSpPr>
            <a:spLocks noGrp="1"/>
          </p:cNvSpPr>
          <p:nvPr>
            <p:ph type="sldNum" sz="quarter" idx="12"/>
          </p:nvPr>
        </p:nvSpPr>
        <p:spPr/>
        <p:txBody>
          <a:bodyPr/>
          <a:lstStyle/>
          <a:p>
            <a:fld id="{4FAB73BC-B049-4115-A692-8D63A059BFB8}" type="slidenum">
              <a:rPr lang="en-US" smtClean="0"/>
              <a:t>964</a:t>
            </a:fld>
            <a:endParaRPr lang="en-US"/>
          </a:p>
        </p:txBody>
      </p:sp>
    </p:spTree>
    <p:extLst>
      <p:ext uri="{BB962C8B-B14F-4D97-AF65-F5344CB8AC3E}">
        <p14:creationId xmlns:p14="http://schemas.microsoft.com/office/powerpoint/2010/main" val="15776926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965.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noAutofit/>
          </a:bodyPr>
          <a:lstStyle/>
          <a:p>
            <a:pPr marL="169859" indent="-169859">
              <a:spcAft>
                <a:spcPts val="600"/>
              </a:spcAft>
              <a:buFont typeface="Wingdings" panose="05000000000000000000" pitchFamily="2" charset="2"/>
            </a:pPr>
            <a:r>
              <a:rPr lang="en-US" altLang="zh-TW" sz="2700"/>
              <a:t>31.5</a:t>
            </a:r>
            <a:r>
              <a:rPr lang="zh-TW" altLang="en-US" sz="2700" smtClean="0"/>
              <a:t>靜態</a:t>
            </a:r>
            <a:r>
              <a:rPr lang="zh-TW" altLang="en-US" sz="2700"/>
              <a:t>和動態路由</a:t>
            </a:r>
            <a:br>
              <a:rPr lang="en-US" sz="2700"/>
            </a:br>
            <a:r>
              <a:rPr lang="zh-TW" altLang="en-US" sz="2700"/>
              <a:t>負載平衡</a:t>
            </a:r>
          </a:p>
        </p:txBody>
      </p:sp>
      <p:sp>
        <p:nvSpPr>
          <p:cNvPr id="6" name="Content Placeholder 5">
            <a:extLst>
              <a:ext uri="{FF2B5EF4-FFF2-40B4-BE49-F238E27FC236}">
                <a16:creationId xmlns:a16="http://schemas.microsoft.com/office/drawing/2014/main" id="{90403F49-8AE6-6644-85B0-7A74AF2A5AB2}"/>
              </a:ext>
            </a:extLst>
          </p:cNvPr>
          <p:cNvSpPr>
            <a:spLocks noGrp="1"/>
          </p:cNvSpPr>
          <p:nvPr>
            <p:ph idx="1"/>
          </p:nvPr>
        </p:nvSpPr>
        <p:spPr>
          <a:xfrm>
            <a:off x="474662" y="1589088"/>
            <a:ext cx="8280057" cy="3689897"/>
          </a:xfrm>
        </p:spPr>
        <p:txBody>
          <a:bodyPr/>
          <a:lstStyle/>
          <a:p>
            <a:pPr marL="0" indent="0" algn="l"/>
            <a:r>
              <a:rPr lang="zh-TW" altLang="en-US" sz="1600">
                <a:solidFill>
                  <a:srgbClr val="000000"/>
                </a:solidFill>
              </a:rPr>
              <a:t>當路由器有兩個或多個路徑到具有相同的成本指向目的地，然後路由器轉發封包使用這兩個平等的路徑。這稱為等價負載平衡 </a:t>
            </a:r>
          </a:p>
          <a:p>
            <a:pPr marL="342892" indent="-342892" algn="l">
              <a:buFont typeface="Arial" panose="020b0604020202020204" pitchFamily="34" charset="0"/>
              <a:buChar char="•"/>
            </a:pPr>
            <a:r>
              <a:rPr lang="zh-TW" altLang="en-US" sz="1600">
                <a:solidFill>
                  <a:srgbClr val="000000"/>
                </a:solidFill>
              </a:rPr>
              <a:t>對於同一個目的網路，路由表將提供了多個送出介面，每個出口對應於一條等價路徑。路由器通過路由表中列出的這些送出介面轉送封包。</a:t>
            </a:r>
          </a:p>
          <a:p>
            <a:pPr marL="342892" indent="-342892" algn="l">
              <a:buFont typeface="Arial" panose="020b0604020202020204" pitchFamily="34" charset="0"/>
              <a:buChar char="•"/>
            </a:pPr>
            <a:r>
              <a:rPr lang="zh-TW" altLang="en-US" sz="1600">
                <a:solidFill>
                  <a:srgbClr val="000000"/>
                </a:solidFill>
              </a:rPr>
              <a:t>如果設定正確，負載平衡可以提高網路的效率和效能。</a:t>
            </a:r>
          </a:p>
          <a:p>
            <a:pPr marL="342892" indent="-342892" algn="l">
              <a:buFont typeface="Arial" panose="020b0604020202020204" pitchFamily="34" charset="0"/>
              <a:buChar char="•"/>
            </a:pPr>
            <a:r>
              <a:rPr lang="zh-TW" altLang="en-US" sz="1600">
                <a:solidFill>
                  <a:srgbClr val="000000"/>
                </a:solidFill>
              </a:rPr>
              <a:t>同等成本的負載平衡是由動態路由協定自動實作。當有多個靜態路由使用不同的下一個跳躍點路由器到相同目的網路時，它會以靜態路由啟用。</a:t>
            </a:r>
          </a:p>
          <a:p>
            <a:pPr marL="0" indent="0" algn="l"/>
            <a:endParaRPr lang="en-US" sz="1600" b="1">
              <a:solidFill>
                <a:srgbClr val="000000"/>
              </a:solidFill>
            </a:endParaRPr>
          </a:p>
          <a:p>
            <a:pPr marL="0" indent="0" algn="l"/>
            <a:r>
              <a:rPr lang="zh-TW" altLang="en-US" sz="1600" b="1">
                <a:solidFill>
                  <a:srgbClr val="000000"/>
                </a:solidFill>
              </a:rPr>
              <a:t>注意</a:t>
            </a:r>
            <a:r>
              <a:rPr lang="zh-TW" altLang="en-US" sz="1600">
                <a:solidFill>
                  <a:srgbClr val="000000"/>
                </a:solidFill>
              </a:rPr>
              <a:t>：只有 </a:t>
            </a:r>
            <a:r>
              <a:rPr lang="en-US" altLang="zh-TW" sz="1600">
                <a:solidFill>
                  <a:srgbClr val="000000"/>
                </a:solidFill>
              </a:rPr>
              <a:t>EIGRP </a:t>
            </a:r>
            <a:r>
              <a:rPr lang="zh-TW" altLang="en-US" sz="1600">
                <a:solidFill>
                  <a:srgbClr val="000000"/>
                </a:solidFill>
              </a:rPr>
              <a:t>支援不相等的成本負載平衡。 </a:t>
            </a:r>
          </a:p>
          <a:p>
            <a:pPr marL="342892" indent="-342892" algn="l">
              <a:buFont typeface="Arial" panose="020b0604020202020204" pitchFamily="34" charset="0"/>
              <a:buChar char="•"/>
            </a:pPr>
            <a:endParaRPr lang="en-US" sz="1600">
              <a:solidFill>
                <a:srgbClr val="000000"/>
              </a:solidFill>
            </a:endParaRPr>
          </a:p>
        </p:txBody>
      </p:sp>
      <p:sp>
        <p:nvSpPr>
          <p:cNvPr id="2" name="投影片編號版面配置區 1"/>
          <p:cNvSpPr>
            <a:spLocks noGrp="1"/>
          </p:cNvSpPr>
          <p:nvPr>
            <p:ph type="sldNum" sz="quarter" idx="12"/>
          </p:nvPr>
        </p:nvSpPr>
        <p:spPr/>
        <p:txBody>
          <a:bodyPr/>
          <a:lstStyle/>
          <a:p>
            <a:fld id="{4FAB73BC-B049-4115-A692-8D63A059BFB8}" type="slidenum">
              <a:rPr lang="en-US" smtClean="0"/>
              <a:t>965</a:t>
            </a:fld>
            <a:endParaRPr lang="en-US"/>
          </a:p>
        </p:txBody>
      </p:sp>
    </p:spTree>
    <p:extLst>
      <p:ext uri="{BB962C8B-B14F-4D97-AF65-F5344CB8AC3E}">
        <p14:creationId xmlns:p14="http://schemas.microsoft.com/office/powerpoint/2010/main" val="188568524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966.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1505"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noAutofit/>
          </a:bodyPr>
          <a:lstStyle/>
          <a:p>
            <a:pPr marL="169859" indent="-169859">
              <a:lnSpc>
                <a:spcPct val="90000"/>
              </a:lnSpc>
              <a:spcAft>
                <a:spcPts val="600"/>
              </a:spcAft>
              <a:buFont typeface="Wingdings" panose="05000000000000000000" pitchFamily="2" charset="2"/>
            </a:pPr>
            <a:r>
              <a:rPr lang="en-US" altLang="zh-TW" sz="2700" smtClean="0">
                <a:solidFill>
                  <a:srgbClr val="004C69"/>
                </a:solidFill>
              </a:rPr>
              <a:t>31.6</a:t>
            </a:r>
            <a:r>
              <a:rPr lang="zh-TW" altLang="en-US" sz="2700" smtClean="0">
                <a:solidFill>
                  <a:srgbClr val="004C69"/>
                </a:solidFill>
              </a:rPr>
              <a:t>我</a:t>
            </a:r>
            <a:r>
              <a:rPr lang="zh-TW" altLang="en-US" sz="2700">
                <a:solidFill>
                  <a:srgbClr val="004C69"/>
                </a:solidFill>
              </a:rPr>
              <a:t>在本單元中學到了什麼？ </a:t>
            </a:r>
          </a:p>
        </p:txBody>
      </p:sp>
      <p:sp>
        <p:nvSpPr>
          <p:cNvPr id="3" name="Content Placeholder 2">
            <a:extLst>
              <a:ext uri="{FF2B5EF4-FFF2-40B4-BE49-F238E27FC236}">
                <a16:creationId xmlns:a16="http://schemas.microsoft.com/office/drawing/2014/main" id="{B0151D9A-192C-A645-8BFC-58C19CF442C6}"/>
              </a:ext>
            </a:extLst>
          </p:cNvPr>
          <p:cNvSpPr>
            <a:spLocks noGrp="1"/>
          </p:cNvSpPr>
          <p:nvPr>
            <p:ph idx="1"/>
          </p:nvPr>
        </p:nvSpPr>
        <p:spPr>
          <a:xfrm>
            <a:off x="563671" y="1568649"/>
            <a:ext cx="8392970" cy="4155319"/>
          </a:xfrm>
        </p:spPr>
        <p:txBody>
          <a:bodyPr>
            <a:normAutofit lnSpcReduction="10000"/>
          </a:bodyPr>
          <a:lstStyle/>
          <a:p>
            <a:pPr>
              <a:spcBef>
                <a:spcPct val="0"/>
              </a:spcBef>
              <a:spcAft>
                <a:spcPct val="0"/>
              </a:spcAft>
              <a:buFont typeface="Arial" panose="020b0604020202020204" pitchFamily="34" charset="0"/>
              <a:buChar char="•"/>
            </a:pPr>
            <a:r>
              <a:rPr lang="zh-TW"/>
              <a:t>路由器的主要功能是根據路由表中的資訊來決定轉送封包的最佳路徑，並將封包轉送至目的地。 </a:t>
            </a:r>
          </a:p>
          <a:p>
            <a:pPr>
              <a:spcBef>
                <a:spcPct val="0"/>
              </a:spcBef>
              <a:spcAft>
                <a:spcPct val="0"/>
              </a:spcAft>
              <a:buFont typeface="Arial" panose="020b0604020202020204" pitchFamily="34" charset="0"/>
              <a:buChar char="•"/>
            </a:pPr>
            <a:r>
              <a:rPr lang="zh-TW"/>
              <a:t>路由表中的最佳路徑也稱為最長的匹配項目。最長的匹配項目是路由表中具有最大數目的最左相符位元與封包的目的地 IP 位址的路由。 </a:t>
            </a:r>
          </a:p>
          <a:p>
            <a:pPr>
              <a:spcBef>
                <a:spcPct val="0"/>
              </a:spcBef>
              <a:spcAft>
                <a:spcPct val="0"/>
              </a:spcAft>
              <a:buFont typeface="Arial" panose="020b0604020202020204" pitchFamily="34" charset="0"/>
              <a:buChar char="•"/>
            </a:pPr>
            <a:r>
              <a:rPr lang="zh-TW"/>
              <a:t>直接連線的網路是在路由器的作用中介面上設定的網路。當介面設定了 IP 位址和子網路遮罩 (前置碼長度) 並且處於作用中 (up 和 up) 時，直連網路會新增至路由表。 </a:t>
            </a:r>
          </a:p>
          <a:p>
            <a:pPr>
              <a:spcBef>
                <a:spcPct val="0"/>
              </a:spcBef>
              <a:spcAft>
                <a:spcPct val="0"/>
              </a:spcAft>
              <a:buFont typeface="Arial" panose="020b0604020202020204" pitchFamily="34" charset="0"/>
              <a:buChar char="•"/>
            </a:pPr>
            <a:r>
              <a:rPr lang="zh-TW"/>
              <a:t>路由器以兩種方式學習遠端網路：靜態路由和動態路由協定。 </a:t>
            </a:r>
          </a:p>
          <a:p>
            <a:pPr>
              <a:spcBef>
                <a:spcPct val="0"/>
              </a:spcBef>
              <a:spcAft>
                <a:spcPct val="0"/>
              </a:spcAft>
              <a:buFont typeface="Arial" panose="020b0604020202020204" pitchFamily="34" charset="0"/>
              <a:buChar char="•"/>
            </a:pPr>
            <a:r>
              <a:rPr lang="zh-TW"/>
              <a:t>路由器判斷正確的路徑之後，它可以在直接連線的網路上轉送封包，它可以將封包轉送到下一個跳躍點路由器，或者它可以丟棄封包。 </a:t>
            </a:r>
          </a:p>
          <a:p>
            <a:pPr>
              <a:spcBef>
                <a:spcPct val="0"/>
              </a:spcBef>
              <a:spcAft>
                <a:spcPct val="0"/>
              </a:spcAft>
              <a:buFont typeface="Arial" panose="020b0604020202020204" pitchFamily="34" charset="0"/>
              <a:buChar char="•"/>
            </a:pPr>
            <a:r>
              <a:rPr lang="zh-TW"/>
              <a:t>路由器支援三種封包轉送機制：程序交換、快速交換和 CEF。 </a:t>
            </a:r>
          </a:p>
          <a:p>
            <a:pPr>
              <a:spcBef>
                <a:spcPct val="0"/>
              </a:spcBef>
              <a:spcAft>
                <a:spcPct val="0"/>
              </a:spcAft>
              <a:buFont typeface="Arial" panose="020b0604020202020204" pitchFamily="34" charset="0"/>
              <a:buChar char="•"/>
            </a:pPr>
            <a:r>
              <a:rPr lang="zh-TW"/>
              <a:t>有路由器幾個設定和驗證命令，包括</a:t>
            </a:r>
            <a:r>
              <a:rPr lang="zh-TW" b="1"/>
              <a:t> show ip route, show ip interface, show ip interface brief and show running-config.</a:t>
            </a:r>
            <a:r>
              <a:rPr lang="zh-TW"/>
              <a:t>。 </a:t>
            </a:r>
          </a:p>
          <a:p>
            <a:pPr>
              <a:spcBef>
                <a:spcPct val="0"/>
              </a:spcBef>
              <a:spcAft>
                <a:spcPct val="0"/>
              </a:spcAft>
            </a:pPr>
            <a:endParaRPr lang="en-US"/>
          </a:p>
        </p:txBody>
      </p:sp>
      <p:sp>
        <p:nvSpPr>
          <p:cNvPr id="2" name="投影片編號版面配置區 1"/>
          <p:cNvSpPr>
            <a:spLocks noGrp="1"/>
          </p:cNvSpPr>
          <p:nvPr>
            <p:ph type="sldNum" sz="quarter" idx="4"/>
          </p:nvPr>
        </p:nvSpPr>
        <p:spPr/>
        <p:txBody>
          <a:bodyPr/>
          <a:lstStyle/>
          <a:p>
            <a:pPr defTabSz="385754">
              <a:defRPr/>
            </a:pPr>
            <a:fld id="{2F5CCB13-0A32-4557-88E9-079F0C330695}" type="slidenum">
              <a:rPr lang="en-US" kern="0" smtClean="0">
                <a:solidFill>
                  <a:srgbClr val="595959"/>
                </a:solidFill>
              </a:rPr>
              <a:pPr defTabSz="385754">
                <a:defRPr/>
              </a:pPr>
              <a:t>966</a:t>
            </a:fld>
            <a:endParaRPr lang="en-US" kern="0">
              <a:solidFill>
                <a:srgbClr val="595959"/>
              </a:solidFill>
            </a:endParaRPr>
          </a:p>
        </p:txBody>
      </p:sp>
    </p:spTree>
    <p:custDataLst>
      <p:tags r:id="rId3"/>
    </p:custDataLst>
    <p:extLst>
      <p:ext uri="{BB962C8B-B14F-4D97-AF65-F5344CB8AC3E}">
        <p14:creationId xmlns:p14="http://schemas.microsoft.com/office/powerpoint/2010/main" val="3292854596"/>
      </p:ext>
    </p:extLst>
  </p:cSld>
  <p:clrMapOvr>
    <a:masterClrMapping/>
  </p:clrMapOvr>
  <p:transition spd="slow">
    <p:wipe/>
  </p:transition>
  <p:timing/>
</p:sld>
</file>

<file path=ppt/slides/slide967.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Content Placeholder 2">
            <a:extLst>
              <a:ext uri="{FF2B5EF4-FFF2-40B4-BE49-F238E27FC236}">
                <a16:creationId xmlns:a16="http://schemas.microsoft.com/office/drawing/2014/main" id="{B0151D9A-192C-A645-8BFC-58C19CF442C6}"/>
              </a:ext>
            </a:extLst>
          </p:cNvPr>
          <p:cNvSpPr>
            <a:spLocks noGrp="1"/>
          </p:cNvSpPr>
          <p:nvPr>
            <p:ph idx="1"/>
          </p:nvPr>
        </p:nvSpPr>
        <p:spPr>
          <a:xfrm>
            <a:off x="413359" y="1568649"/>
            <a:ext cx="8515099" cy="4155319"/>
          </a:xfrm>
        </p:spPr>
        <p:txBody>
          <a:bodyPr>
            <a:normAutofit lnSpcReduction="10000"/>
          </a:bodyPr>
          <a:lstStyle/>
          <a:p>
            <a:pPr>
              <a:spcBef>
                <a:spcPct val="0"/>
              </a:spcBef>
              <a:spcAft>
                <a:spcPct val="0"/>
              </a:spcAft>
              <a:buFont typeface="Arial" panose="020b0604020202020204" pitchFamily="34" charset="0"/>
              <a:buChar char="•"/>
            </a:pPr>
            <a:r>
              <a:rPr lang="zh-TW"/>
              <a:t>路由表包含已知網路的路由清單 (前置碼和前置碼長度)。這項資訊的來源衍生自直接連線的網路、靜態路由和動態路由協定。 </a:t>
            </a:r>
          </a:p>
          <a:p>
            <a:pPr>
              <a:spcBef>
                <a:spcPct val="0"/>
              </a:spcBef>
              <a:spcAft>
                <a:spcPct val="0"/>
              </a:spcAft>
              <a:buFont typeface="Arial" panose="020b0604020202020204" pitchFamily="34" charset="0"/>
              <a:buChar char="•"/>
            </a:pPr>
            <a:r>
              <a:rPr lang="zh-TW"/>
              <a:t>每個路由器根據它所擁有的資訊個別做出決定。一個路由器路由表中的資訊不一定符合另一個路由器的路由表。 </a:t>
            </a:r>
          </a:p>
          <a:p>
            <a:pPr>
              <a:spcBef>
                <a:spcPct val="0"/>
              </a:spcBef>
              <a:spcAft>
                <a:spcPct val="0"/>
              </a:spcAft>
              <a:buFont typeface="Arial" panose="020b0604020202020204" pitchFamily="34" charset="0"/>
              <a:buChar char="•"/>
            </a:pPr>
            <a:r>
              <a:rPr lang="zh-TW"/>
              <a:t>路徑的路由資訊不會提供傳回路由資訊。 </a:t>
            </a:r>
          </a:p>
          <a:p>
            <a:pPr>
              <a:spcBef>
                <a:spcPct val="0"/>
              </a:spcBef>
              <a:spcAft>
                <a:spcPct val="0"/>
              </a:spcAft>
              <a:buFont typeface="Arial" panose="020b0604020202020204" pitchFamily="34" charset="0"/>
              <a:buChar char="•"/>
            </a:pPr>
            <a:r>
              <a:rPr lang="zh-TW"/>
              <a:t>路由表項目包括路由來源、目的網路、AD、度量、下一個跳躍點、路由時間戳記和送出介面。</a:t>
            </a:r>
          </a:p>
          <a:p>
            <a:pPr>
              <a:spcBef>
                <a:spcPct val="0"/>
              </a:spcBef>
              <a:spcAft>
                <a:spcPct val="0"/>
              </a:spcAft>
              <a:buFont typeface="Arial" panose="020b0604020202020204" pitchFamily="34" charset="0"/>
              <a:buChar char="•"/>
            </a:pPr>
            <a:r>
              <a:rPr lang="zh-TW"/>
              <a:t>靜態路由是手動設定，並定義兩個網路裝置之間的明確路徑。 </a:t>
            </a:r>
          </a:p>
          <a:p>
            <a:pPr>
              <a:spcBef>
                <a:spcPct val="0"/>
              </a:spcBef>
              <a:spcAft>
                <a:spcPct val="0"/>
              </a:spcAft>
              <a:buFont typeface="Arial" panose="020b0604020202020204" pitchFamily="34" charset="0"/>
              <a:buChar char="•"/>
            </a:pPr>
            <a:r>
              <a:rPr lang="zh-TW"/>
              <a:t>動態路由協定可以探索網路、維護路由表、選取最佳路徑，並在拓撲變更時自動探索新的最佳路徑。 </a:t>
            </a:r>
          </a:p>
          <a:p>
            <a:pPr>
              <a:spcBef>
                <a:spcPct val="0"/>
              </a:spcBef>
              <a:spcAft>
                <a:spcPct val="0"/>
              </a:spcAft>
              <a:buFont typeface="Arial" panose="020b0604020202020204" pitchFamily="34" charset="0"/>
              <a:buChar char="•"/>
            </a:pPr>
            <a:r>
              <a:rPr lang="zh-TW"/>
              <a:t>預設路由會指定路由表不包含符合目的 IP 位址的特定路由時所要使用的下一個跳躍點路由器。預設路由可以是一個靜態路由或從動態路由協定自動學習。 </a:t>
            </a:r>
          </a:p>
          <a:p>
            <a:pPr>
              <a:spcBef>
                <a:spcPct val="0"/>
              </a:spcBef>
              <a:spcAft>
                <a:spcPct val="0"/>
              </a:spcAft>
            </a:pPr>
            <a:endParaRPr lang="en-US"/>
          </a:p>
        </p:txBody>
      </p:sp>
      <p:sp>
        <p:nvSpPr>
          <p:cNvPr id="21505"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noAutofit/>
          </a:bodyPr>
          <a:lstStyle/>
          <a:p>
            <a:pPr marL="169859" indent="-169859">
              <a:lnSpc>
                <a:spcPct val="90000"/>
              </a:lnSpc>
              <a:spcAft>
                <a:spcPts val="600"/>
              </a:spcAft>
              <a:buFont typeface="Wingdings" panose="05000000000000000000" pitchFamily="2" charset="2"/>
            </a:pPr>
            <a:r>
              <a:rPr lang="en-US" altLang="zh-TW" sz="2700">
                <a:solidFill>
                  <a:srgbClr val="004C69"/>
                </a:solidFill>
              </a:rPr>
              <a:t>31.6</a:t>
            </a:r>
            <a:r>
              <a:rPr lang="zh-TW" altLang="en-US" sz="2700" smtClean="0">
                <a:solidFill>
                  <a:srgbClr val="004C69"/>
                </a:solidFill>
              </a:rPr>
              <a:t>我</a:t>
            </a:r>
            <a:r>
              <a:rPr lang="zh-TW" altLang="en-US" sz="2700">
                <a:solidFill>
                  <a:srgbClr val="004C69"/>
                </a:solidFill>
              </a:rPr>
              <a:t>在本單元中學到了什麼？</a:t>
            </a:r>
            <a:r>
              <a:rPr lang="en-US" altLang="zh-TW" sz="2700">
                <a:solidFill>
                  <a:srgbClr val="004C69"/>
                </a:solidFill>
              </a:rPr>
              <a:t>(</a:t>
            </a:r>
            <a:r>
              <a:rPr lang="zh-TW" altLang="en-US" sz="2700">
                <a:solidFill>
                  <a:srgbClr val="004C69"/>
                </a:solidFill>
              </a:rPr>
              <a:t>續</a:t>
            </a:r>
            <a:r>
              <a:rPr lang="en-US" altLang="zh-TW" sz="2700">
                <a:solidFill>
                  <a:srgbClr val="004C69"/>
                </a:solidFill>
              </a:rPr>
              <a:t>)</a:t>
            </a:r>
          </a:p>
        </p:txBody>
      </p:sp>
      <p:sp>
        <p:nvSpPr>
          <p:cNvPr id="2" name="投影片編號版面配置區 1"/>
          <p:cNvSpPr>
            <a:spLocks noGrp="1"/>
          </p:cNvSpPr>
          <p:nvPr>
            <p:ph type="sldNum" sz="quarter" idx="4"/>
          </p:nvPr>
        </p:nvSpPr>
        <p:spPr/>
        <p:txBody>
          <a:bodyPr/>
          <a:lstStyle/>
          <a:p>
            <a:pPr defTabSz="385754">
              <a:defRPr/>
            </a:pPr>
            <a:fld id="{2F5CCB13-0A32-4557-88E9-079F0C330695}" type="slidenum">
              <a:rPr lang="en-US" kern="0" smtClean="0">
                <a:solidFill>
                  <a:srgbClr val="595959"/>
                </a:solidFill>
              </a:rPr>
              <a:pPr defTabSz="385754">
                <a:defRPr/>
              </a:pPr>
              <a:t>967</a:t>
            </a:fld>
            <a:endParaRPr lang="en-US" kern="0">
              <a:solidFill>
                <a:srgbClr val="595959"/>
              </a:solidFill>
            </a:endParaRPr>
          </a:p>
        </p:txBody>
      </p:sp>
    </p:spTree>
    <p:custDataLst>
      <p:tags r:id="rId3"/>
    </p:custDataLst>
    <p:extLst>
      <p:ext uri="{BB962C8B-B14F-4D97-AF65-F5344CB8AC3E}">
        <p14:creationId xmlns:p14="http://schemas.microsoft.com/office/powerpoint/2010/main" val="2606999756"/>
      </p:ext>
    </p:extLst>
  </p:cSld>
  <p:clrMapOvr>
    <a:masterClrMapping/>
  </p:clrMapOvr>
  <p:transition spd="slow">
    <p:wipe/>
  </p:transition>
  <p:timing/>
</p:sld>
</file>

<file path=ppt/slides/slide968.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1505"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noAutofit/>
          </a:bodyPr>
          <a:lstStyle/>
          <a:p>
            <a:pPr marL="169859" indent="-169859">
              <a:lnSpc>
                <a:spcPct val="90000"/>
              </a:lnSpc>
              <a:spcAft>
                <a:spcPts val="600"/>
              </a:spcAft>
              <a:buFont typeface="Wingdings" panose="05000000000000000000" pitchFamily="2" charset="2"/>
            </a:pPr>
            <a:r>
              <a:rPr lang="en-US" altLang="zh-TW" sz="2700">
                <a:solidFill>
                  <a:srgbClr val="004C69"/>
                </a:solidFill>
              </a:rPr>
              <a:t>31.6</a:t>
            </a:r>
            <a:r>
              <a:rPr lang="zh-TW" altLang="en-US" sz="2700" smtClean="0">
                <a:solidFill>
                  <a:srgbClr val="004C69"/>
                </a:solidFill>
              </a:rPr>
              <a:t>我</a:t>
            </a:r>
            <a:r>
              <a:rPr lang="zh-TW" altLang="en-US" sz="2700">
                <a:solidFill>
                  <a:srgbClr val="004C69"/>
                </a:solidFill>
              </a:rPr>
              <a:t>在本單元中學到了什麼？</a:t>
            </a:r>
            <a:r>
              <a:rPr lang="en-US" altLang="zh-TW" sz="2700">
                <a:solidFill>
                  <a:srgbClr val="004C69"/>
                </a:solidFill>
              </a:rPr>
              <a:t>(</a:t>
            </a:r>
            <a:r>
              <a:rPr lang="zh-TW" altLang="en-US" sz="2700">
                <a:solidFill>
                  <a:srgbClr val="004C69"/>
                </a:solidFill>
              </a:rPr>
              <a:t>續</a:t>
            </a:r>
            <a:r>
              <a:rPr lang="en-US" altLang="zh-TW" sz="2700">
                <a:solidFill>
                  <a:srgbClr val="004C69"/>
                </a:solidFill>
              </a:rPr>
              <a:t>)</a:t>
            </a:r>
          </a:p>
        </p:txBody>
      </p:sp>
      <p:sp>
        <p:nvSpPr>
          <p:cNvPr id="3" name="Content Placeholder 2">
            <a:extLst>
              <a:ext uri="{FF2B5EF4-FFF2-40B4-BE49-F238E27FC236}">
                <a16:creationId xmlns:a16="http://schemas.microsoft.com/office/drawing/2014/main" id="{B0151D9A-192C-A645-8BFC-58C19CF442C6}"/>
              </a:ext>
            </a:extLst>
          </p:cNvPr>
          <p:cNvSpPr>
            <a:spLocks noGrp="1"/>
          </p:cNvSpPr>
          <p:nvPr>
            <p:ph idx="1"/>
          </p:nvPr>
        </p:nvSpPr>
        <p:spPr>
          <a:xfrm>
            <a:off x="497645" y="1656195"/>
            <a:ext cx="8148712" cy="4155319"/>
          </a:xfrm>
        </p:spPr>
        <p:txBody>
          <a:bodyPr>
            <a:normAutofit lnSpcReduction="10000"/>
          </a:bodyPr>
          <a:lstStyle/>
          <a:p>
            <a:pPr>
              <a:spcBef>
                <a:spcPct val="0"/>
              </a:spcBef>
              <a:spcAft>
                <a:spcPct val="0"/>
              </a:spcAft>
              <a:buFont typeface="Arial" panose="020b0604020202020204" pitchFamily="34" charset="0"/>
              <a:buChar char="•"/>
            </a:pPr>
            <a:r>
              <a:rPr lang="zh-TW"/>
              <a:t>IPv4 路由表仍然有基於由內縮級別表示的優雅尋址的結構。IPv6 路由表不會使用 IPv4 路由表結構。 </a:t>
            </a:r>
          </a:p>
          <a:p>
            <a:pPr>
              <a:spcBef>
                <a:spcPct val="0"/>
              </a:spcBef>
              <a:spcAft>
                <a:spcPct val="0"/>
              </a:spcAft>
              <a:buFont typeface="Arial" panose="020b0604020202020204" pitchFamily="34" charset="0"/>
              <a:buChar char="•"/>
            </a:pPr>
            <a:r>
              <a:rPr lang="zh-TW"/>
              <a:t>思科 IOS 使用所謂的管理距離 (AD) 來決定安裝到 IP 路由表的路由。AD 代表該路由的 “可信度”。AD 越低，路由來源越值得信任。</a:t>
            </a:r>
          </a:p>
          <a:p>
            <a:pPr>
              <a:spcBef>
                <a:spcPct val="0"/>
              </a:spcBef>
              <a:spcAft>
                <a:spcPct val="0"/>
              </a:spcAft>
              <a:buFont typeface="Arial" panose="020b0604020202020204" pitchFamily="34" charset="0"/>
              <a:buChar char="•"/>
            </a:pPr>
            <a:r>
              <a:rPr lang="zh-TW"/>
              <a:t>靜態路由通常用作預設路由將封包轉送至服務提供者、路由網域以外的路由，而不是由動態路由協定學習、當網路管理員想要明確定義特定網路的路徑或末稍網路之間的路由。</a:t>
            </a:r>
          </a:p>
          <a:p>
            <a:pPr>
              <a:spcBef>
                <a:spcPct val="0"/>
              </a:spcBef>
              <a:spcAft>
                <a:spcPct val="0"/>
              </a:spcAft>
              <a:buFont typeface="Arial" panose="020b0604020202020204" pitchFamily="34" charset="0"/>
              <a:buChar char="•"/>
            </a:pPr>
            <a:r>
              <a:rPr lang="zh-TW"/>
              <a:t>當網路拓撲中的變更需要網路自動判斷另一個路徑和擴充性時，動態路由協定通常用於包含多個路由器的網路中。隨著網路的成長，動態路由協定會自動學習任何新網路。</a:t>
            </a:r>
          </a:p>
          <a:p>
            <a:pPr>
              <a:spcBef>
                <a:spcPct val="0"/>
              </a:spcBef>
              <a:spcAft>
                <a:spcPct val="0"/>
              </a:spcAft>
              <a:buFont typeface="Arial" panose="020b0604020202020204" pitchFamily="34" charset="0"/>
              <a:buChar char="•"/>
            </a:pPr>
            <a:r>
              <a:rPr lang="zh-TW"/>
              <a:t>目前的路由協定包括 IGP 和 EGPs。IGP 會在由單一組織管理的路由網域內交換路由資訊。唯一的 EGP 是 BGP。BGP 交換不同組織之間的路由資訊。ISP 使用 BGP 在網際網路上路由封包。 </a:t>
            </a:r>
          </a:p>
          <a:p>
            <a:pPr>
              <a:spcBef>
                <a:spcPct val="0"/>
              </a:spcBef>
              <a:spcAft>
                <a:spcPct val="0"/>
              </a:spcAft>
            </a:pPr>
            <a:endParaRPr lang="en-US"/>
          </a:p>
        </p:txBody>
      </p:sp>
      <p:sp>
        <p:nvSpPr>
          <p:cNvPr id="2" name="投影片編號版面配置區 1"/>
          <p:cNvSpPr>
            <a:spLocks noGrp="1"/>
          </p:cNvSpPr>
          <p:nvPr>
            <p:ph type="sldNum" sz="quarter" idx="4"/>
          </p:nvPr>
        </p:nvSpPr>
        <p:spPr/>
        <p:txBody>
          <a:bodyPr/>
          <a:lstStyle/>
          <a:p>
            <a:pPr defTabSz="385754">
              <a:defRPr/>
            </a:pPr>
            <a:fld id="{2F5CCB13-0A32-4557-88E9-079F0C330695}" type="slidenum">
              <a:rPr lang="en-US" kern="0" smtClean="0">
                <a:solidFill>
                  <a:srgbClr val="595959"/>
                </a:solidFill>
              </a:rPr>
              <a:pPr defTabSz="385754">
                <a:defRPr/>
              </a:pPr>
              <a:t>968</a:t>
            </a:fld>
            <a:endParaRPr lang="en-US" kern="0">
              <a:solidFill>
                <a:srgbClr val="595959"/>
              </a:solidFill>
            </a:endParaRPr>
          </a:p>
        </p:txBody>
      </p:sp>
    </p:spTree>
    <p:custDataLst>
      <p:tags r:id="rId3"/>
    </p:custDataLst>
    <p:extLst>
      <p:ext uri="{BB962C8B-B14F-4D97-AF65-F5344CB8AC3E}">
        <p14:creationId xmlns:p14="http://schemas.microsoft.com/office/powerpoint/2010/main" val="694050672"/>
      </p:ext>
    </p:extLst>
  </p:cSld>
  <p:clrMapOvr>
    <a:masterClrMapping/>
  </p:clrMapOvr>
  <p:transition spd="slow">
    <p:wipe/>
  </p:transition>
  <p:timing/>
</p:sld>
</file>

<file path=ppt/slides/slide969.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1505"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noAutofit/>
          </a:bodyPr>
          <a:lstStyle/>
          <a:p>
            <a:pPr marL="169859" indent="-169859">
              <a:lnSpc>
                <a:spcPct val="90000"/>
              </a:lnSpc>
              <a:spcAft>
                <a:spcPts val="600"/>
              </a:spcAft>
              <a:buFont typeface="Wingdings" panose="05000000000000000000" pitchFamily="2" charset="2"/>
            </a:pPr>
            <a:r>
              <a:rPr lang="en-US" altLang="zh-TW" sz="2700">
                <a:solidFill>
                  <a:srgbClr val="004C69"/>
                </a:solidFill>
              </a:rPr>
              <a:t>31.6</a:t>
            </a:r>
            <a:r>
              <a:rPr lang="zh-TW" altLang="en-US" sz="2700" smtClean="0">
                <a:solidFill>
                  <a:srgbClr val="004C69"/>
                </a:solidFill>
              </a:rPr>
              <a:t>我</a:t>
            </a:r>
            <a:r>
              <a:rPr lang="zh-TW" altLang="en-US" sz="2700">
                <a:solidFill>
                  <a:srgbClr val="004C69"/>
                </a:solidFill>
              </a:rPr>
              <a:t>在本單元中學到了什麼？</a:t>
            </a:r>
            <a:r>
              <a:rPr lang="en-US" altLang="zh-TW" sz="2700">
                <a:solidFill>
                  <a:srgbClr val="004C69"/>
                </a:solidFill>
              </a:rPr>
              <a:t>(</a:t>
            </a:r>
            <a:r>
              <a:rPr lang="zh-TW" altLang="en-US" sz="2700">
                <a:solidFill>
                  <a:srgbClr val="004C69"/>
                </a:solidFill>
              </a:rPr>
              <a:t>續</a:t>
            </a:r>
            <a:r>
              <a:rPr lang="en-US" altLang="zh-TW" sz="2700">
                <a:solidFill>
                  <a:srgbClr val="004C69"/>
                </a:solidFill>
              </a:rPr>
              <a:t>)</a:t>
            </a:r>
          </a:p>
        </p:txBody>
      </p:sp>
      <p:sp>
        <p:nvSpPr>
          <p:cNvPr id="3" name="Content Placeholder 2">
            <a:extLst>
              <a:ext uri="{FF2B5EF4-FFF2-40B4-BE49-F238E27FC236}">
                <a16:creationId xmlns:a16="http://schemas.microsoft.com/office/drawing/2014/main" id="{B0151D9A-192C-A645-8BFC-58C19CF442C6}"/>
              </a:ext>
            </a:extLst>
          </p:cNvPr>
          <p:cNvSpPr>
            <a:spLocks noGrp="1"/>
          </p:cNvSpPr>
          <p:nvPr>
            <p:ph idx="1"/>
          </p:nvPr>
        </p:nvSpPr>
        <p:spPr>
          <a:xfrm>
            <a:off x="479121" y="1765935"/>
            <a:ext cx="8533888" cy="4155319"/>
          </a:xfrm>
        </p:spPr>
        <p:txBody>
          <a:bodyPr/>
          <a:lstStyle/>
          <a:p>
            <a:pPr>
              <a:spcBef>
                <a:spcPct val="0"/>
              </a:spcBef>
              <a:spcAft>
                <a:spcPct val="0"/>
              </a:spcAft>
              <a:buFont typeface="Arial" panose="020b0604020202020204" pitchFamily="34" charset="0"/>
              <a:buChar char="•"/>
            </a:pPr>
            <a:r>
              <a:rPr lang="zh-TW"/>
              <a:t>距離向量，鏈路狀態和路徑向量路由協定是指用於確定最佳路徑的路由演算法的類型。 </a:t>
            </a:r>
          </a:p>
          <a:p>
            <a:pPr>
              <a:spcBef>
                <a:spcPct val="0"/>
              </a:spcBef>
              <a:spcAft>
                <a:spcPct val="0"/>
              </a:spcAft>
              <a:buFont typeface="Arial" panose="020b0604020202020204" pitchFamily="34" charset="0"/>
              <a:buChar char="•"/>
            </a:pPr>
            <a:r>
              <a:rPr lang="zh-TW"/>
              <a:t>動態路由協定的主要組成部分是資料結構，路由協定訊息和演算法。 </a:t>
            </a:r>
          </a:p>
          <a:p>
            <a:pPr>
              <a:spcBef>
                <a:spcPct val="0"/>
              </a:spcBef>
              <a:spcAft>
                <a:spcPct val="0"/>
              </a:spcAft>
              <a:buFont typeface="Arial" panose="020b0604020202020204" pitchFamily="34" charset="0"/>
              <a:buChar char="•"/>
            </a:pPr>
            <a:r>
              <a:rPr lang="zh-TW"/>
              <a:t>路由協定根據其用來確定網路距離的值或度量來選擇最佳路徑。指向網路的路徑中，度量最低的路徑即為最佳路徑。 </a:t>
            </a:r>
          </a:p>
          <a:p>
            <a:pPr>
              <a:spcBef>
                <a:spcPct val="0"/>
              </a:spcBef>
              <a:spcAft>
                <a:spcPct val="0"/>
              </a:spcAft>
              <a:buFont typeface="Arial" panose="020b0604020202020204" pitchFamily="34" charset="0"/>
              <a:buChar char="•"/>
            </a:pPr>
            <a:r>
              <a:rPr lang="zh-TW"/>
              <a:t>當路由器有兩個或多個路徑到具有相同的成本指向目的地，然後路由器轉發封包使用這兩個平等的路徑。這稱為等價負載平衡</a:t>
            </a:r>
          </a:p>
          <a:p>
            <a:pPr>
              <a:spcBef>
                <a:spcPct val="0"/>
              </a:spcBef>
              <a:spcAft>
                <a:spcPct val="0"/>
              </a:spcAft>
            </a:pPr>
            <a:endParaRPr lang="en-US"/>
          </a:p>
        </p:txBody>
      </p:sp>
      <p:sp>
        <p:nvSpPr>
          <p:cNvPr id="2" name="投影片編號版面配置區 1"/>
          <p:cNvSpPr>
            <a:spLocks noGrp="1"/>
          </p:cNvSpPr>
          <p:nvPr>
            <p:ph type="sldNum" sz="quarter" idx="4"/>
          </p:nvPr>
        </p:nvSpPr>
        <p:spPr/>
        <p:txBody>
          <a:bodyPr/>
          <a:lstStyle/>
          <a:p>
            <a:pPr defTabSz="385754">
              <a:defRPr/>
            </a:pPr>
            <a:fld id="{2F5CCB13-0A32-4557-88E9-079F0C330695}" type="slidenum">
              <a:rPr lang="en-US" kern="0" smtClean="0">
                <a:solidFill>
                  <a:srgbClr val="595959"/>
                </a:solidFill>
              </a:rPr>
              <a:pPr defTabSz="385754">
                <a:defRPr/>
              </a:pPr>
              <a:t>969</a:t>
            </a:fld>
            <a:endParaRPr lang="en-US" kern="0">
              <a:solidFill>
                <a:srgbClr val="595959"/>
              </a:solidFill>
            </a:endParaRPr>
          </a:p>
        </p:txBody>
      </p:sp>
    </p:spTree>
    <p:custDataLst>
      <p:tags r:id="rId3"/>
    </p:custDataLst>
    <p:extLst>
      <p:ext uri="{BB962C8B-B14F-4D97-AF65-F5344CB8AC3E}">
        <p14:creationId xmlns:p14="http://schemas.microsoft.com/office/powerpoint/2010/main" val="4093827581"/>
      </p:ext>
    </p:extLst>
  </p:cSld>
  <p:clrMapOvr>
    <a:masterClrMapping/>
  </p:clrMapOvr>
  <p:transition spd="slow">
    <p:wipe/>
  </p:transition>
  <p:timing/>
</p:sld>
</file>

<file path=ppt/slides/slide97.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3314" name="Title 1"/>
          <p:cNvSpPr>
            <a:spLocks noGrp="1"/>
          </p:cNvSpPr>
          <p:nvPr>
            <p:ph type="title"/>
          </p:nvPr>
        </p:nvSpPr>
        <p:spPr/>
        <p:txBody>
          <a:bodyPr>
            <a:normAutofit/>
          </a:bodyPr>
          <a:lstStyle/>
          <a:p>
            <a:r>
              <a:rPr lang="en-US" altLang="zh-TW" sz="3000"/>
              <a:t>3.3</a:t>
            </a:r>
            <a:r>
              <a:rPr lang="zh-TW" altLang="en-US" sz="3000"/>
              <a:t>通訊協定套件</a:t>
            </a:r>
            <a:r>
              <a:rPr lang="en-US" altLang="zh-TW" sz="3000"/>
              <a:t>- </a:t>
            </a:r>
            <a:r>
              <a:rPr lang="en-US" altLang="zh-TW" sz="3000" smtClean="0"/>
              <a:t>TCP/IP </a:t>
            </a:r>
            <a:r>
              <a:rPr lang="zh-TW" altLang="en-US" sz="3000"/>
              <a:t>通訊協定</a:t>
            </a:r>
          </a:p>
        </p:txBody>
      </p:sp>
      <p:sp>
        <p:nvSpPr>
          <p:cNvPr id="13315" name="Content Placeholder 2"/>
          <p:cNvSpPr>
            <a:spLocks noGrp="1"/>
          </p:cNvSpPr>
          <p:nvPr>
            <p:ph idx="1"/>
          </p:nvPr>
        </p:nvSpPr>
        <p:spPr>
          <a:xfrm>
            <a:off x="123575" y="1725198"/>
            <a:ext cx="3359855" cy="3733082"/>
          </a:xfrm>
        </p:spPr>
        <p:txBody>
          <a:bodyPr/>
          <a:lstStyle/>
          <a:p>
            <a:pPr rtl="0">
              <a:buFont typeface="Arial" panose="020b0604020202020204" pitchFamily="34" charset="0"/>
              <a:buChar char="•"/>
            </a:pPr>
            <a:r>
              <a:rPr lang="en-US" altLang="zh-TW" sz="2600"/>
              <a:t>TCP/IP </a:t>
            </a:r>
            <a:r>
              <a:rPr lang="zh-TW" altLang="en-US" sz="2600"/>
              <a:t>通訊協定在應用、傳輸和網際網路層運作。</a:t>
            </a:r>
          </a:p>
          <a:p>
            <a:pPr rtl="0">
              <a:buFont typeface="Arial" panose="020b0604020202020204" pitchFamily="34" charset="0"/>
              <a:buChar char="•"/>
            </a:pPr>
            <a:r>
              <a:rPr lang="zh-TW" altLang="en-US" sz="2600"/>
              <a:t>最常見的網路接入層局域網協議是乙太網路和 </a:t>
            </a:r>
            <a:r>
              <a:rPr lang="en-US" altLang="zh-TW" sz="2600"/>
              <a:t>WLAN</a:t>
            </a:r>
            <a:r>
              <a:rPr lang="zh-TW" altLang="en-US" sz="2600"/>
              <a:t>（無線局域網）。</a:t>
            </a:r>
          </a:p>
          <a:p>
            <a:pPr lvl="1"/>
            <a:endParaRPr lang="en-CA" altLang="en-US"/>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537933" y="1812698"/>
            <a:ext cx="5388352" cy="32391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投影片編號版面配置區 1"/>
          <p:cNvSpPr>
            <a:spLocks noGrp="1"/>
          </p:cNvSpPr>
          <p:nvPr>
            <p:ph type="sldNum" sz="quarter" idx="4"/>
          </p:nvPr>
        </p:nvSpPr>
        <p:spPr/>
        <p:txBody>
          <a:bodyPr/>
          <a:lstStyle/>
          <a:p>
            <a:pPr defTabSz="385754">
              <a:defRPr/>
            </a:pPr>
            <a:fld id="{2F5CCB13-0A32-4557-88E9-079F0C330695}" type="slidenum">
              <a:rPr lang="en-US" kern="0" smtClean="0">
                <a:solidFill>
                  <a:srgbClr val="595959"/>
                </a:solidFill>
              </a:rPr>
              <a:pPr defTabSz="385754">
                <a:defRPr/>
              </a:pPr>
              <a:t>97</a:t>
            </a:fld>
            <a:endParaRPr lang="en-US" kern="0">
              <a:solidFill>
                <a:srgbClr val="595959"/>
              </a:solidFill>
            </a:endParaRPr>
          </a:p>
        </p:txBody>
      </p:sp>
    </p:spTree>
    <p:extLst>
      <p:ext uri="{BB962C8B-B14F-4D97-AF65-F5344CB8AC3E}">
        <p14:creationId xmlns:p14="http://schemas.microsoft.com/office/powerpoint/2010/main" val="2469051668"/>
      </p:ext>
    </p:extLst>
  </p:cSld>
  <p:clrMapOvr>
    <a:masterClrMapping/>
  </p:clrMapOvr>
  <p:transition spd="slow">
    <p:wipe/>
  </p:transition>
  <p:timing/>
</p:sld>
</file>

<file path=ppt/slides/slide970.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56321" name="Rectangle 2"/>
          <p:cNvSpPr>
            <a:spLocks noGrp="1" noChangeArrowheads="1"/>
          </p:cNvSpPr>
          <p:nvPr>
            <p:ph type="title"/>
          </p:nvPr>
        </p:nvSpPr>
        <p:spPr>
          <a:xfrm>
            <a:off x="0" y="981377"/>
            <a:ext cx="9144000" cy="609056"/>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noAutofit/>
          </a:bodyPr>
          <a:lstStyle/>
          <a:p>
            <a:pPr marL="169859" indent="-169859">
              <a:lnSpc>
                <a:spcPct val="90000"/>
              </a:lnSpc>
              <a:spcAft>
                <a:spcPts val="600"/>
              </a:spcAft>
              <a:buFont typeface="Wingdings" panose="05000000000000000000" pitchFamily="2" charset="2"/>
            </a:pPr>
            <a:r>
              <a:rPr lang="zh-TW" altLang="en-US" sz="2700" smtClean="0">
                <a:solidFill>
                  <a:srgbClr val="004C69"/>
                </a:solidFill>
              </a:rPr>
              <a:t>路</a:t>
            </a:r>
            <a:r>
              <a:rPr lang="zh-TW" altLang="en-US" sz="2700">
                <a:solidFill>
                  <a:srgbClr val="004C69"/>
                </a:solidFill>
              </a:rPr>
              <a:t>由概念</a:t>
            </a:r>
            <a:br>
              <a:rPr lang="en-US" sz="2700">
                <a:solidFill>
                  <a:srgbClr val="004C69"/>
                </a:solidFill>
              </a:rPr>
            </a:br>
            <a:r>
              <a:rPr lang="zh-TW" altLang="en-US" sz="2700">
                <a:solidFill>
                  <a:srgbClr val="004C69"/>
                </a:solidFill>
              </a:rPr>
              <a:t>新詞彙和命令</a:t>
            </a:r>
          </a:p>
        </p:txBody>
      </p:sp>
      <p:sp>
        <p:nvSpPr>
          <p:cNvPr id="2" name="Content Placeholder 1">
            <a:extLst>
              <a:ext uri="{FF2B5EF4-FFF2-40B4-BE49-F238E27FC236}">
                <a16:creationId xmlns:a16="http://schemas.microsoft.com/office/drawing/2014/main" id="{0BA3628A-DF69-8F4F-86D7-034A0FFEF989}"/>
              </a:ext>
            </a:extLst>
          </p:cNvPr>
          <p:cNvSpPr>
            <a:spLocks noGrp="1"/>
          </p:cNvSpPr>
          <p:nvPr>
            <p:ph idx="1"/>
          </p:nvPr>
        </p:nvSpPr>
        <p:spPr>
          <a:xfrm>
            <a:off x="144067" y="1656194"/>
            <a:ext cx="2609768" cy="3781446"/>
          </a:xfrm>
          <a:ln>
            <a:solidFill>
              <a:srgbClr val="000000"/>
            </a:solidFill>
          </a:ln>
        </p:spPr>
        <p:txBody>
          <a:bodyPr/>
          <a:lstStyle/>
          <a:p>
            <a:pPr rtl="0">
              <a:buFont typeface="Arial" panose="020b0604020202020204" pitchFamily="34" charset="0"/>
              <a:buChar char="•"/>
            </a:pPr>
            <a:r>
              <a:rPr lang="zh-TW" altLang="en-US" sz="1200"/>
              <a:t>最佳路徑</a:t>
            </a:r>
          </a:p>
          <a:p>
            <a:pPr rtl="0">
              <a:buFont typeface="Arial" panose="020b0604020202020204" pitchFamily="34" charset="0"/>
              <a:buChar char="•"/>
            </a:pPr>
            <a:r>
              <a:rPr lang="zh-TW" altLang="en-US" sz="1200"/>
              <a:t>最長匹配</a:t>
            </a:r>
            <a:r>
              <a:rPr lang="en-US" altLang="zh-TW" sz="1200"/>
              <a:t>(longest match)</a:t>
            </a:r>
          </a:p>
          <a:p>
            <a:pPr rtl="0">
              <a:buFont typeface="Arial" panose="020b0604020202020204" pitchFamily="34" charset="0"/>
              <a:buChar char="•"/>
            </a:pPr>
            <a:r>
              <a:rPr lang="zh-TW" altLang="en-US" sz="1200"/>
              <a:t>前置碼長度</a:t>
            </a:r>
          </a:p>
          <a:p>
            <a:pPr rtl="0">
              <a:buFont typeface="Arial" panose="020b0604020202020204" pitchFamily="34" charset="0"/>
              <a:buChar char="•"/>
            </a:pPr>
            <a:r>
              <a:rPr lang="zh-TW" altLang="en-US" sz="1200"/>
              <a:t>下一跳路由器</a:t>
            </a:r>
          </a:p>
          <a:p>
            <a:pPr rtl="0">
              <a:buFont typeface="Arial" panose="020b0604020202020204" pitchFamily="34" charset="0"/>
              <a:buChar char="•"/>
            </a:pPr>
            <a:r>
              <a:rPr lang="zh-TW" altLang="en-US" sz="1200"/>
              <a:t>程序交換</a:t>
            </a:r>
          </a:p>
          <a:p>
            <a:pPr rtl="0">
              <a:buFont typeface="Arial" panose="020b0604020202020204" pitchFamily="34" charset="0"/>
              <a:buChar char="•"/>
            </a:pPr>
            <a:r>
              <a:rPr lang="zh-TW" altLang="en-US" sz="1200"/>
              <a:t>快速交換</a:t>
            </a:r>
          </a:p>
          <a:p>
            <a:pPr rtl="0">
              <a:buFont typeface="Arial" panose="020b0604020202020204" pitchFamily="34" charset="0"/>
              <a:buChar char="•"/>
            </a:pPr>
            <a:r>
              <a:rPr lang="en-US" altLang="zh-TW" sz="1200"/>
              <a:t>Cisco </a:t>
            </a:r>
            <a:r>
              <a:rPr lang="zh-TW" altLang="en-US" sz="1200"/>
              <a:t>快速轉發 </a:t>
            </a:r>
            <a:r>
              <a:rPr lang="en-US" altLang="zh-TW" sz="1200"/>
              <a:t>(CEF)</a:t>
            </a:r>
          </a:p>
          <a:p>
            <a:pPr rtl="0">
              <a:buFont typeface="Arial" panose="020b0604020202020204" pitchFamily="34" charset="0"/>
              <a:buChar char="•"/>
            </a:pPr>
            <a:r>
              <a:rPr lang="zh-TW" altLang="en-US" sz="1200"/>
              <a:t>路由來源</a:t>
            </a:r>
          </a:p>
          <a:p>
            <a:pPr rtl="0">
              <a:buFont typeface="Arial" panose="020b0604020202020204" pitchFamily="34" charset="0"/>
              <a:buChar char="•"/>
            </a:pPr>
            <a:r>
              <a:rPr lang="zh-TW" altLang="en-US" sz="1200"/>
              <a:t>靜態路由</a:t>
            </a:r>
          </a:p>
          <a:p>
            <a:pPr rtl="0">
              <a:buFont typeface="Arial" panose="020b0604020202020204" pitchFamily="34" charset="0"/>
              <a:buChar char="•"/>
            </a:pPr>
            <a:r>
              <a:rPr lang="zh-TW" altLang="en-US" sz="1200"/>
              <a:t>動態路由協定</a:t>
            </a:r>
          </a:p>
        </p:txBody>
      </p:sp>
      <p:sp>
        <p:nvSpPr>
          <p:cNvPr id="6" name="Content Placeholder 2">
            <a:extLst>
              <a:ext uri="{FF2B5EF4-FFF2-40B4-BE49-F238E27FC236}">
                <a16:creationId xmlns:a16="http://schemas.microsoft.com/office/drawing/2014/main" id="{B1627BFE-6B32-CC4C-95DE-D9696B38972C}"/>
              </a:ext>
            </a:extLst>
          </p:cNvPr>
          <p:cNvSpPr txBox="1"/>
          <p:nvPr/>
        </p:nvSpPr>
        <p:spPr bwMode="auto">
          <a:xfrm>
            <a:off x="2753835" y="1656194"/>
            <a:ext cx="3327989" cy="3781446"/>
          </a:xfrm>
          <a:prstGeom prst="rect">
            <a:avLst/>
          </a:prstGeom>
          <a:noFill/>
          <a:ln w="12700">
            <a:solidFill>
              <a:srgbClr val="000000"/>
            </a:solidFill>
            <a:miter lim="800000"/>
          </a:ln>
          <a:extLst>
            <a:ext uri="{909E8E84-426E-40DD-AFC4-6F175D3DCCD1}">
              <a14:hiddenFill xmlns:a14="http://schemas.microsoft.com/office/drawing/2010/main">
                <a:solidFill>
                  <a:srgbClr val="FFFFFF"/>
                </a:solidFill>
              </a14:hiddenFill>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a:buChar char="•"/>
              <a:defRPr lang="en-US" sz="1100" kern="120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anose="020b0604020202020204"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anose="020b0604020202020204"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anose="020b0604020202020204"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rtl="0">
              <a:buFont typeface="Arial" panose="020b0604020202020204" pitchFamily="34" charset="0"/>
              <a:buChar char="•"/>
            </a:pPr>
            <a:r>
              <a:rPr lang="en-US" altLang="zh-TW" sz="1200"/>
              <a:t>ip route</a:t>
            </a:r>
          </a:p>
          <a:p>
            <a:pPr rtl="0">
              <a:buFont typeface="Arial" panose="020b0604020202020204" pitchFamily="34" charset="0"/>
              <a:buChar char="•"/>
            </a:pPr>
            <a:r>
              <a:rPr lang="zh-TW" altLang="en-US" sz="1200"/>
              <a:t>預設路由</a:t>
            </a:r>
          </a:p>
          <a:p>
            <a:pPr rtl="0">
              <a:buFont typeface="Arial" panose="020b0604020202020204" pitchFamily="34" charset="0"/>
              <a:buChar char="•"/>
            </a:pPr>
            <a:r>
              <a:rPr lang="en-US" altLang="zh-TW" sz="1200" b="1"/>
              <a:t>ip route 0.0.0.0 0.0.0.0 [ exit-if | next-hop-ip ]</a:t>
            </a:r>
          </a:p>
          <a:p>
            <a:pPr rtl="0">
              <a:buFont typeface="Arial" panose="020b0604020202020204" pitchFamily="34" charset="0"/>
              <a:buChar char="•"/>
            </a:pPr>
            <a:r>
              <a:rPr lang="en-US" altLang="zh-TW" sz="1200" b="1"/>
              <a:t>ipv6 route ::/0 [ exit-if | next-hop-ipv6 ]</a:t>
            </a:r>
          </a:p>
          <a:p>
            <a:pPr rtl="0">
              <a:buFont typeface="Arial" panose="020b0604020202020204" pitchFamily="34" charset="0"/>
              <a:buChar char="•"/>
            </a:pPr>
            <a:r>
              <a:rPr lang="zh-TW" altLang="en-US" sz="1200"/>
              <a:t>管理距離</a:t>
            </a:r>
          </a:p>
          <a:p>
            <a:pPr rtl="0">
              <a:buFont typeface="Arial" panose="020b0604020202020204" pitchFamily="34" charset="0"/>
              <a:buChar char="•"/>
            </a:pPr>
            <a:r>
              <a:rPr lang="en-US" altLang="zh-TW" sz="1200"/>
              <a:t>RIPv2</a:t>
            </a:r>
          </a:p>
          <a:p>
            <a:pPr rtl="0">
              <a:buFont typeface="Arial" panose="020b0604020202020204" pitchFamily="34" charset="0"/>
              <a:buChar char="•"/>
            </a:pPr>
            <a:r>
              <a:rPr lang="en-US" altLang="zh-TW" sz="1200"/>
              <a:t>OSPFv2</a:t>
            </a:r>
          </a:p>
          <a:p>
            <a:pPr rtl="0">
              <a:buFont typeface="Arial" panose="020b0604020202020204" pitchFamily="34" charset="0"/>
              <a:buChar char="•"/>
            </a:pPr>
            <a:r>
              <a:rPr lang="en-US" altLang="zh-TW" sz="1200"/>
              <a:t>EIGRP</a:t>
            </a:r>
          </a:p>
          <a:p>
            <a:pPr rtl="0">
              <a:buFont typeface="Arial" panose="020b0604020202020204" pitchFamily="34" charset="0"/>
              <a:buChar char="•"/>
            </a:pPr>
            <a:r>
              <a:rPr lang="en-US" altLang="zh-TW" sz="1200"/>
              <a:t>EIGRP (IPv6)</a:t>
            </a:r>
          </a:p>
          <a:p>
            <a:pPr rtl="0">
              <a:buFont typeface="Arial" panose="020b0604020202020204" pitchFamily="34" charset="0"/>
              <a:buChar char="•"/>
            </a:pPr>
            <a:r>
              <a:rPr lang="en-US" altLang="zh-TW" sz="1200"/>
              <a:t>OSPFv3</a:t>
            </a:r>
          </a:p>
          <a:p>
            <a:pPr rtl="0">
              <a:buFont typeface="Arial" panose="020b0604020202020204" pitchFamily="34" charset="0"/>
              <a:buChar char="•"/>
            </a:pPr>
            <a:r>
              <a:rPr lang="en-US" altLang="zh-TW" sz="1200"/>
              <a:t>IS-IS</a:t>
            </a:r>
          </a:p>
        </p:txBody>
      </p:sp>
      <p:sp>
        <p:nvSpPr>
          <p:cNvPr id="5" name="Content Placeholder 2">
            <a:extLst>
              <a:ext uri="{FF2B5EF4-FFF2-40B4-BE49-F238E27FC236}">
                <a16:creationId xmlns:a16="http://schemas.microsoft.com/office/drawing/2014/main" id="{7962729B-3E39-2A4E-915D-C2189FE9D54D}"/>
              </a:ext>
            </a:extLst>
          </p:cNvPr>
          <p:cNvSpPr txBox="1"/>
          <p:nvPr/>
        </p:nvSpPr>
        <p:spPr bwMode="auto">
          <a:xfrm>
            <a:off x="6081823" y="1656194"/>
            <a:ext cx="2739824" cy="3781446"/>
          </a:xfrm>
          <a:prstGeom prst="rect">
            <a:avLst/>
          </a:prstGeom>
          <a:noFill/>
          <a:ln w="12700">
            <a:solidFill>
              <a:srgbClr val="000000"/>
            </a:solidFill>
            <a:miter lim="800000"/>
          </a:ln>
          <a:extLst>
            <a:ext uri="{909E8E84-426E-40DD-AFC4-6F175D3DCCD1}">
              <a14:hiddenFill xmlns:a14="http://schemas.microsoft.com/office/drawing/2010/main">
                <a:solidFill>
                  <a:srgbClr val="FFFFFF"/>
                </a:solidFill>
              </a14:hiddenFill>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a:buChar char="•"/>
              <a:defRPr lang="en-US" sz="1100" kern="120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anose="020b0604020202020204"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anose="020b0604020202020204"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anose="020b0604020202020204"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rtl="0">
              <a:buFont typeface="Arial" panose="020b0604020202020204" pitchFamily="34" charset="0"/>
              <a:buChar char="•"/>
            </a:pPr>
            <a:r>
              <a:rPr lang="en-US" altLang="zh-TW" sz="1200"/>
              <a:t>IS-IS (IPv6)</a:t>
            </a:r>
          </a:p>
          <a:p>
            <a:pPr rtl="0">
              <a:buFont typeface="Arial" panose="020b0604020202020204" pitchFamily="34" charset="0"/>
              <a:buChar char="•"/>
            </a:pPr>
            <a:r>
              <a:rPr lang="en-US" altLang="zh-TW" sz="1200"/>
              <a:t>BGP</a:t>
            </a:r>
          </a:p>
          <a:p>
            <a:pPr rtl="0">
              <a:buFont typeface="Arial" panose="020b0604020202020204" pitchFamily="34" charset="0"/>
              <a:buChar char="•"/>
            </a:pPr>
            <a:r>
              <a:rPr lang="en-US" altLang="zh-TW" sz="1200"/>
              <a:t>BGP-MP</a:t>
            </a:r>
          </a:p>
          <a:p>
            <a:pPr rtl="0">
              <a:buFont typeface="Arial" panose="020b0604020202020204" pitchFamily="34" charset="0"/>
              <a:buChar char="•"/>
            </a:pPr>
            <a:r>
              <a:rPr lang="en-US" altLang="zh-TW" sz="1200"/>
              <a:t>EGP</a:t>
            </a:r>
          </a:p>
          <a:p>
            <a:pPr rtl="0">
              <a:buFont typeface="Arial" panose="020b0604020202020204" pitchFamily="34" charset="0"/>
              <a:buChar char="•"/>
            </a:pPr>
            <a:r>
              <a:rPr lang="zh-TW" altLang="en-US" sz="1200"/>
              <a:t>負載平衡</a:t>
            </a:r>
          </a:p>
          <a:p>
            <a:pPr rtl="0">
              <a:buFont typeface="Arial" panose="020b0604020202020204" pitchFamily="34" charset="0"/>
              <a:buChar char="•"/>
            </a:pPr>
            <a:r>
              <a:rPr lang="zh-TW" altLang="en-US" sz="1200"/>
              <a:t>等價負載平衡</a:t>
            </a:r>
          </a:p>
          <a:p>
            <a:pPr rtl="0">
              <a:buFont typeface="Arial" panose="020b0604020202020204" pitchFamily="34" charset="0"/>
              <a:buChar char="•"/>
            </a:pPr>
            <a:r>
              <a:rPr lang="zh-TW" altLang="en-US" sz="1200"/>
              <a:t>非等價負載平衡</a:t>
            </a:r>
          </a:p>
        </p:txBody>
      </p:sp>
      <p:sp>
        <p:nvSpPr>
          <p:cNvPr id="3" name="投影片編號版面配置區 2"/>
          <p:cNvSpPr>
            <a:spLocks noGrp="1"/>
          </p:cNvSpPr>
          <p:nvPr>
            <p:ph type="sldNum" sz="quarter" idx="4"/>
          </p:nvPr>
        </p:nvSpPr>
        <p:spPr/>
        <p:txBody>
          <a:bodyPr/>
          <a:lstStyle/>
          <a:p>
            <a:pPr defTabSz="385754">
              <a:defRPr/>
            </a:pPr>
            <a:fld id="{2F5CCB13-0A32-4557-88E9-079F0C330695}" type="slidenum">
              <a:rPr lang="en-US" kern="0" smtClean="0">
                <a:solidFill>
                  <a:srgbClr val="595959"/>
                </a:solidFill>
              </a:rPr>
              <a:pPr defTabSz="385754">
                <a:defRPr/>
              </a:pPr>
              <a:t>970</a:t>
            </a:fld>
            <a:endParaRPr lang="en-US" kern="0">
              <a:solidFill>
                <a:srgbClr val="595959"/>
              </a:solidFill>
            </a:endParaRPr>
          </a:p>
        </p:txBody>
      </p:sp>
    </p:spTree>
    <p:custDataLst>
      <p:tags r:id="rId3"/>
    </p:custDataLst>
    <p:extLst>
      <p:ext uri="{BB962C8B-B14F-4D97-AF65-F5344CB8AC3E}">
        <p14:creationId xmlns:p14="http://schemas.microsoft.com/office/powerpoint/2010/main" val="3148880562"/>
      </p:ext>
    </p:extLst>
  </p:cSld>
  <p:clrMapOvr>
    <a:masterClrMapping/>
  </p:clrMapOvr>
  <p:transition spd="slow">
    <p:wipe/>
  </p:transition>
  <p:timing/>
</p:sld>
</file>

<file path=ppt/slides/slide971.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6" name="Title 5"/>
          <p:cNvSpPr>
            <a:spLocks noGrp="1"/>
          </p:cNvSpPr>
          <p:nvPr>
            <p:ph type="ctrTitle"/>
          </p:nvPr>
        </p:nvSpPr>
        <p:spPr/>
        <p:txBody>
          <a:bodyPr/>
          <a:lstStyle/>
          <a:p>
            <a:r>
              <a:rPr lang="zh-TW" altLang="en-US" sz="5000" smtClean="0">
                <a:solidFill>
                  <a:schemeClr val="tx1"/>
                </a:solidFill>
                <a:latin typeface="標楷體" pitchFamily="65" charset="-120"/>
              </a:rPr>
              <a:t>第三十二章</a:t>
            </a:r>
            <a:br>
              <a:rPr lang="en-US" altLang="zh-TW" sz="5000" smtClean="0">
                <a:solidFill>
                  <a:schemeClr val="tx1"/>
                </a:solidFill>
                <a:latin typeface="標楷體" pitchFamily="65" charset="-120"/>
              </a:rPr>
            </a:br>
            <a:br>
              <a:rPr lang="en-US" altLang="zh-TW" sz="5000">
                <a:solidFill>
                  <a:schemeClr val="tx1"/>
                </a:solidFill>
                <a:latin typeface="標楷體" pitchFamily="65" charset="-120"/>
              </a:rPr>
            </a:br>
            <a:r>
              <a:rPr lang="zh-TW" sz="5000" smtClean="0">
                <a:solidFill>
                  <a:schemeClr val="tx1"/>
                </a:solidFill>
                <a:latin typeface="標楷體" pitchFamily="65" charset="-120"/>
              </a:rPr>
              <a:t> </a:t>
            </a:r>
            <a:r>
              <a:rPr lang="zh-TW" sz="5000">
                <a:solidFill>
                  <a:schemeClr val="tx1"/>
                </a:solidFill>
                <a:latin typeface="標楷體" pitchFamily="65" charset="-120"/>
              </a:rPr>
              <a:t>IP 靜態路由</a:t>
            </a:r>
          </a:p>
        </p:txBody>
      </p:sp>
      <p:sp>
        <p:nvSpPr>
          <p:cNvPr id="7" name="Subtitle 6"/>
          <p:cNvSpPr>
            <a:spLocks noGrp="1"/>
          </p:cNvSpPr>
          <p:nvPr>
            <p:ph type="subTitle" idx="1"/>
          </p:nvPr>
        </p:nvSpPr>
        <p:spPr/>
        <p:txBody>
          <a:bodyPr/>
          <a:lstStyle/>
          <a:p>
            <a:pPr>
              <a:spcBef>
                <a:spcPct val="0"/>
              </a:spcBef>
            </a:pPr>
            <a:r>
              <a:rPr lang="zh-TW">
                <a:solidFill>
                  <a:schemeClr val="accent5">
                    <a:lumMod val="40000"/>
                    <a:lumOff val="60000"/>
                  </a:schemeClr>
                </a:solidFill>
              </a:rPr>
              <a:t>交換、路由和無線基礎 7.0 版 (SRWE)</a:t>
            </a:r>
          </a:p>
          <a:p>
            <a:endParaRPr lang="en-US"/>
          </a:p>
        </p:txBody>
      </p:sp>
      <p:sp>
        <p:nvSpPr>
          <p:cNvPr id="2" name="投影片編號版面配置區 1"/>
          <p:cNvSpPr>
            <a:spLocks noGrp="1"/>
          </p:cNvSpPr>
          <p:nvPr>
            <p:ph type="sldNum" sz="quarter" idx="12"/>
          </p:nvPr>
        </p:nvSpPr>
        <p:spPr/>
        <p:txBody>
          <a:bodyPr/>
          <a:lstStyle/>
          <a:p>
            <a:fld id="{38C68405-D8B3-49C2-9037-9F8C36DB7603}" type="slidenum">
              <a:rPr lang="en-US" altLang="zh-TW" smtClean="0"/>
              <a:t>971</a:t>
            </a:fld>
            <a:endParaRPr lang="en-US" altLang="zh-TW"/>
          </a:p>
        </p:txBody>
      </p:sp>
    </p:spTree>
    <p:custDataLst>
      <p:tags r:id="rId3"/>
    </p:custDataLst>
    <p:extLst>
      <p:ext uri="{BB962C8B-B14F-4D97-AF65-F5344CB8AC3E}">
        <p14:creationId xmlns:p14="http://schemas.microsoft.com/office/powerpoint/2010/main" val="154050615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sld>
</file>

<file path=ppt/slides/slide972.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098" name="Rectangle 33"/>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noAutofit/>
          </a:bodyPr>
          <a:lstStyle/>
          <a:p>
            <a:pPr marL="169859" indent="-169859">
              <a:lnSpc>
                <a:spcPct val="90000"/>
              </a:lnSpc>
              <a:spcAft>
                <a:spcPts val="600"/>
              </a:spcAft>
              <a:buFont typeface="Wingdings" panose="05000000000000000000" pitchFamily="2" charset="2"/>
            </a:pPr>
            <a:r>
              <a:rPr lang="zh-TW" altLang="en-US" sz="2700">
                <a:solidFill>
                  <a:srgbClr val="004C69"/>
                </a:solidFill>
              </a:rPr>
              <a:t>單元概要</a:t>
            </a:r>
          </a:p>
        </p:txBody>
      </p:sp>
      <p:sp>
        <p:nvSpPr>
          <p:cNvPr id="2" name="Content Placeholder 1">
            <a:extLst>
              <a:ext uri="{FF2B5EF4-FFF2-40B4-BE49-F238E27FC236}">
                <a16:creationId xmlns:a16="http://schemas.microsoft.com/office/drawing/2014/main" id="{578E99C3-C6EF-8348-99C6-8024418DDEF2}"/>
              </a:ext>
            </a:extLst>
          </p:cNvPr>
          <p:cNvSpPr>
            <a:spLocks noGrp="1"/>
          </p:cNvSpPr>
          <p:nvPr>
            <p:ph idx="1"/>
          </p:nvPr>
        </p:nvSpPr>
        <p:spPr>
          <a:xfrm>
            <a:off x="145358" y="1530359"/>
            <a:ext cx="8853286" cy="75755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noAutofit/>
          </a:bodyPr>
          <a:lstStyle/>
          <a:p>
            <a:pPr>
              <a:lnSpc>
                <a:spcPct val="90000"/>
              </a:lnSpc>
              <a:spcBef>
                <a:spcPct val="0"/>
              </a:spcBef>
              <a:buNone/>
            </a:pPr>
            <a:r>
              <a:rPr lang="zh-TW" altLang="en-US" sz="2700">
                <a:solidFill>
                  <a:srgbClr val="004C69"/>
                </a:solidFill>
                <a:cs typeface="+mj-cs"/>
              </a:rPr>
              <a:t>單元標題： </a:t>
            </a:r>
            <a:r>
              <a:rPr lang="en-US" altLang="zh-TW" sz="2700">
                <a:solidFill>
                  <a:srgbClr val="004C69"/>
                </a:solidFill>
                <a:cs typeface="+mj-cs"/>
              </a:rPr>
              <a:t>IP </a:t>
            </a:r>
            <a:r>
              <a:rPr lang="zh-TW" altLang="en-US" sz="2700">
                <a:solidFill>
                  <a:srgbClr val="004C69"/>
                </a:solidFill>
                <a:cs typeface="+mj-cs"/>
              </a:rPr>
              <a:t>靜態路由</a:t>
            </a:r>
            <a:endParaRPr lang="en-US" altLang="en-US" sz="2700">
              <a:solidFill>
                <a:srgbClr val="004C69"/>
              </a:solidFill>
              <a:cs typeface="+mj-cs"/>
            </a:endParaRPr>
          </a:p>
          <a:p>
            <a:pPr>
              <a:lnSpc>
                <a:spcPct val="90000"/>
              </a:lnSpc>
              <a:spcBef>
                <a:spcPct val="0"/>
              </a:spcBef>
              <a:buNone/>
            </a:pPr>
            <a:r>
              <a:rPr lang="zh-TW" altLang="en-US" sz="2700">
                <a:solidFill>
                  <a:srgbClr val="004C69"/>
                </a:solidFill>
                <a:cs typeface="+mj-cs"/>
              </a:rPr>
              <a:t>單元目標： 設定 </a:t>
            </a:r>
            <a:r>
              <a:rPr lang="en-US" altLang="zh-TW" sz="2700">
                <a:solidFill>
                  <a:srgbClr val="004C69"/>
                </a:solidFill>
                <a:cs typeface="+mj-cs"/>
              </a:rPr>
              <a:t>IPv4 </a:t>
            </a:r>
            <a:r>
              <a:rPr lang="zh-TW" altLang="en-US" sz="2700">
                <a:solidFill>
                  <a:srgbClr val="004C69"/>
                </a:solidFill>
                <a:cs typeface="+mj-cs"/>
              </a:rPr>
              <a:t>和 </a:t>
            </a:r>
            <a:r>
              <a:rPr lang="en-US" altLang="zh-TW" sz="2700">
                <a:solidFill>
                  <a:srgbClr val="004C69"/>
                </a:solidFill>
                <a:cs typeface="+mj-cs"/>
              </a:rPr>
              <a:t>IPv6 </a:t>
            </a:r>
            <a:r>
              <a:rPr lang="zh-TW" altLang="en-US" sz="2700">
                <a:solidFill>
                  <a:srgbClr val="004C69"/>
                </a:solidFill>
                <a:cs typeface="+mj-cs"/>
              </a:rPr>
              <a:t>靜態路由。 </a:t>
            </a:r>
          </a:p>
        </p:txBody>
      </p:sp>
      <p:graphicFrame>
        <p:nvGraphicFramePr>
          <p:cNvPr id="3" name="Table 2">
            <a:extLst>
              <a:ext uri="{FF2B5EF4-FFF2-40B4-BE49-F238E27FC236}">
                <a16:creationId xmlns:a16="http://schemas.microsoft.com/office/drawing/2014/main" id="{2203BE17-8BB3-DF41-A2CF-06DE014D1956}"/>
              </a:ext>
            </a:extLst>
          </p:cNvPr>
          <p:cNvGraphicFramePr>
            <a:graphicFrameLocks noGrp="1"/>
          </p:cNvGraphicFramePr>
          <p:nvPr>
            <p:extLst/>
          </p:nvPr>
        </p:nvGraphicFramePr>
        <p:xfrm>
          <a:off x="323275" y="2413745"/>
          <a:ext cx="7896830" cy="2705100"/>
        </p:xfrm>
        <a:graphic>
          <a:graphicData uri="http://schemas.openxmlformats.org/drawingml/2006/table">
            <a:tbl>
              <a:tblPr firstRow="1" bandRow="1">
                <a:tableStyleId>{5C22544A-7EE6-4342-B048-85BDC9FD1C3A}</a:tableStyleId>
              </a:tblPr>
              <a:tblGrid>
                <a:gridCol w="2595417">
                  <a:extLst>
                    <a:ext uri="{9D8B030D-6E8A-4147-A177-3AD203B41FA5}">
                      <a16:colId xmlns:a16="http://schemas.microsoft.com/office/drawing/2014/main" val="2579019526"/>
                    </a:ext>
                  </a:extLst>
                </a:gridCol>
                <a:gridCol w="5301413">
                  <a:extLst>
                    <a:ext uri="{9D8B030D-6E8A-4147-A177-3AD203B41FA5}">
                      <a16:colId xmlns:a16="http://schemas.microsoft.com/office/drawing/2014/main" val="1764220437"/>
                    </a:ext>
                  </a:extLst>
                </a:gridCol>
              </a:tblGrid>
              <a:tr h="392430">
                <a:tc>
                  <a:txBody>
                    <a:bodyPr vert="horz" wrap="square"/>
                    <a:lstStyle/>
                    <a:p>
                      <a:pPr algn="l" rtl="0" fontAlgn="ctr"/>
                      <a:r>
                        <a:rPr lang="zh-TW" sz="2000" b="1">
                          <a:effectLst/>
                          <a:latin typeface="標楷體" pitchFamily="65" charset="-120"/>
                          <a:ea typeface="標楷體" panose="03000509000000000000" pitchFamily="65" charset="-120"/>
                        </a:rPr>
                        <a:t>主題標題</a:t>
                      </a:r>
                    </a:p>
                  </a:txBody>
                  <a:tcPr marL="47625" marR="47625" marT="47625" marB="47625" anchor="ctr"/>
                </a:tc>
                <a:tc>
                  <a:txBody>
                    <a:bodyPr vert="horz" wrap="square"/>
                    <a:lstStyle/>
                    <a:p>
                      <a:pPr algn="l" rtl="0" fontAlgn="ctr"/>
                      <a:r>
                        <a:rPr lang="zh-TW" sz="2000" b="1">
                          <a:effectLst/>
                          <a:latin typeface="標楷體" pitchFamily="65" charset="-120"/>
                          <a:ea typeface="標楷體" panose="03000509000000000000" pitchFamily="65" charset="-120"/>
                        </a:rPr>
                        <a:t>主題目標</a:t>
                      </a:r>
                    </a:p>
                  </a:txBody>
                  <a:tcPr marL="47625" marR="47625" marT="47625" marB="47625" anchor="ctr"/>
                </a:tc>
                <a:extLst>
                  <a:ext uri="{0D108BD9-81ED-4DB2-BD59-A6C34878D82A}">
                    <a16:rowId xmlns:a16="http://schemas.microsoft.com/office/drawing/2014/main" val="742401779"/>
                  </a:ext>
                </a:extLst>
              </a:tr>
              <a:tr h="392430">
                <a:tc>
                  <a:txBody>
                    <a:bodyPr vert="horz" wrap="square"/>
                    <a:lstStyle/>
                    <a:p>
                      <a:pPr rtl="0" fontAlgn="ctr"/>
                      <a:r>
                        <a:rPr lang="zh-TW" sz="2000" b="1">
                          <a:solidFill>
                            <a:schemeClr val="bg1"/>
                          </a:solidFill>
                          <a:effectLst/>
                          <a:latin typeface="標楷體" pitchFamily="65" charset="-120"/>
                          <a:ea typeface="標楷體" panose="03000509000000000000" pitchFamily="65" charset="-120"/>
                        </a:rPr>
                        <a:t>靜態路由</a:t>
                      </a:r>
                    </a:p>
                  </a:txBody>
                  <a:tcPr marL="47625" marR="47625" marT="47625" marB="47625" anchor="ctr">
                    <a:solidFill>
                      <a:schemeClr val="accent1"/>
                    </a:solidFill>
                  </a:tcPr>
                </a:tc>
                <a:tc>
                  <a:txBody>
                    <a:bodyPr vert="horz" wrap="square"/>
                    <a:lstStyle/>
                    <a:p>
                      <a:pPr rtl="0" fontAlgn="ctr"/>
                      <a:r>
                        <a:rPr lang="zh-TW" sz="2000" b="0">
                          <a:effectLst/>
                          <a:latin typeface="標楷體" pitchFamily="65" charset="-120"/>
                          <a:ea typeface="標楷體" panose="03000509000000000000" pitchFamily="65" charset="-120"/>
                        </a:rPr>
                        <a:t>描述靜態路由的命令語法。</a:t>
                      </a:r>
                    </a:p>
                  </a:txBody>
                  <a:tcPr marL="47625" marR="47625" marT="47625" marB="47625" anchor="ctr"/>
                </a:tc>
                <a:extLst>
                  <a:ext uri="{0D108BD9-81ED-4DB2-BD59-A6C34878D82A}">
                    <a16:rowId xmlns:a16="http://schemas.microsoft.com/office/drawing/2014/main" val="3150950737"/>
                  </a:ext>
                </a:extLst>
              </a:tr>
              <a:tr h="392430">
                <a:tc>
                  <a:txBody>
                    <a:bodyPr vert="horz" wrap="square"/>
                    <a:lstStyle/>
                    <a:p>
                      <a:pPr rtl="0" fontAlgn="ctr"/>
                      <a:r>
                        <a:rPr lang="zh-TW" sz="2000" b="1">
                          <a:solidFill>
                            <a:schemeClr val="bg1"/>
                          </a:solidFill>
                          <a:effectLst/>
                          <a:latin typeface="標楷體" pitchFamily="65" charset="-120"/>
                          <a:ea typeface="標楷體" panose="03000509000000000000" pitchFamily="65" charset="-120"/>
                        </a:rPr>
                        <a:t>設定 IP 靜態路由</a:t>
                      </a:r>
                    </a:p>
                  </a:txBody>
                  <a:tcPr marL="47625" marR="47625" marT="47625" marB="47625" anchor="ctr">
                    <a:solidFill>
                      <a:schemeClr val="accent1"/>
                    </a:solidFill>
                  </a:tcPr>
                </a:tc>
                <a:tc>
                  <a:txBody>
                    <a:bodyPr vert="horz" wrap="square"/>
                    <a:lstStyle/>
                    <a:p>
                      <a:pPr rtl="0" fontAlgn="ctr"/>
                      <a:r>
                        <a:rPr lang="zh-TW" sz="2000" b="0">
                          <a:effectLst/>
                          <a:latin typeface="標楷體" pitchFamily="65" charset="-120"/>
                          <a:ea typeface="標楷體" panose="03000509000000000000" pitchFamily="65" charset="-120"/>
                        </a:rPr>
                        <a:t>設定 IPv4 和 IPv6 靜態路由。</a:t>
                      </a:r>
                    </a:p>
                  </a:txBody>
                  <a:tcPr marL="47625" marR="47625" marT="47625" marB="47625" anchor="ctr"/>
                </a:tc>
                <a:extLst>
                  <a:ext uri="{0D108BD9-81ED-4DB2-BD59-A6C34878D82A}">
                    <a16:rowId xmlns:a16="http://schemas.microsoft.com/office/drawing/2014/main" val="2772085455"/>
                  </a:ext>
                </a:extLst>
              </a:tr>
              <a:tr h="392430">
                <a:tc>
                  <a:txBody>
                    <a:bodyPr vert="horz" wrap="square"/>
                    <a:lstStyle/>
                    <a:p>
                      <a:pPr rtl="0" fontAlgn="ctr"/>
                      <a:r>
                        <a:rPr lang="zh-TW" sz="2000" b="1">
                          <a:solidFill>
                            <a:schemeClr val="bg1"/>
                          </a:solidFill>
                          <a:effectLst/>
                          <a:latin typeface="標楷體" pitchFamily="65" charset="-120"/>
                          <a:ea typeface="標楷體" panose="03000509000000000000" pitchFamily="65" charset="-120"/>
                        </a:rPr>
                        <a:t>設定 IP 預設靜態路由</a:t>
                      </a:r>
                    </a:p>
                  </a:txBody>
                  <a:tcPr marL="47625" marR="47625" marT="47625" marB="47625" anchor="ctr">
                    <a:solidFill>
                      <a:schemeClr val="accent1"/>
                    </a:solidFill>
                  </a:tcPr>
                </a:tc>
                <a:tc>
                  <a:txBody>
                    <a:bodyPr vert="horz" wrap="square"/>
                    <a:lstStyle/>
                    <a:p>
                      <a:pPr rtl="0" fontAlgn="ctr"/>
                      <a:r>
                        <a:rPr lang="zh-TW" sz="2000" b="0">
                          <a:effectLst/>
                          <a:latin typeface="標楷體" pitchFamily="65" charset="-120"/>
                          <a:ea typeface="標楷體" panose="03000509000000000000" pitchFamily="65" charset="-120"/>
                        </a:rPr>
                        <a:t>設定 IPv4 和 IPv6 預設靜態路由。</a:t>
                      </a:r>
                    </a:p>
                  </a:txBody>
                  <a:tcPr marL="47625" marR="47625" marT="47625" marB="47625" anchor="ctr"/>
                </a:tc>
                <a:extLst>
                  <a:ext uri="{0D108BD9-81ED-4DB2-BD59-A6C34878D82A}">
                    <a16:rowId xmlns:a16="http://schemas.microsoft.com/office/drawing/2014/main" val="3228802595"/>
                  </a:ext>
                </a:extLst>
              </a:tr>
              <a:tr h="392430">
                <a:tc>
                  <a:txBody>
                    <a:bodyPr vert="horz" wrap="square"/>
                    <a:lstStyle/>
                    <a:p>
                      <a:pPr rtl="0" fontAlgn="ctr"/>
                      <a:r>
                        <a:rPr lang="zh-TW" sz="2000" b="1">
                          <a:solidFill>
                            <a:schemeClr val="bg1"/>
                          </a:solidFill>
                          <a:effectLst/>
                          <a:latin typeface="標楷體" pitchFamily="65" charset="-120"/>
                          <a:ea typeface="標楷體" panose="03000509000000000000" pitchFamily="65" charset="-120"/>
                        </a:rPr>
                        <a:t>設定浮動靜態路由。</a:t>
                      </a:r>
                    </a:p>
                  </a:txBody>
                  <a:tcPr marL="47625" marR="47625" marT="47625" marB="47625" anchor="ctr">
                    <a:solidFill>
                      <a:schemeClr val="accent1"/>
                    </a:solidFill>
                  </a:tcPr>
                </a:tc>
                <a:tc>
                  <a:txBody>
                    <a:bodyPr vert="horz" wrap="square"/>
                    <a:lstStyle/>
                    <a:p>
                      <a:pPr rtl="0" fontAlgn="ctr"/>
                      <a:r>
                        <a:rPr lang="zh-TW" sz="2000" b="0">
                          <a:effectLst/>
                          <a:latin typeface="標楷體" pitchFamily="65" charset="-120"/>
                          <a:ea typeface="標楷體" panose="03000509000000000000" pitchFamily="65" charset="-120"/>
                        </a:rPr>
                        <a:t>設定浮動靜態路由以提供備份連線。</a:t>
                      </a:r>
                    </a:p>
                  </a:txBody>
                  <a:tcPr marL="47625" marR="47625" marT="47625" marB="47625" anchor="ctr"/>
                </a:tc>
                <a:extLst>
                  <a:ext uri="{0D108BD9-81ED-4DB2-BD59-A6C34878D82A}">
                    <a16:rowId xmlns:a16="http://schemas.microsoft.com/office/drawing/2014/main" val="3134809945"/>
                  </a:ext>
                </a:extLst>
              </a:tr>
              <a:tr h="689610">
                <a:tc>
                  <a:txBody>
                    <a:bodyPr vert="horz" wrap="square"/>
                    <a:lstStyle/>
                    <a:p>
                      <a:pPr rtl="0" fontAlgn="ctr"/>
                      <a:r>
                        <a:rPr lang="zh-TW" sz="2000" b="1">
                          <a:solidFill>
                            <a:schemeClr val="bg1"/>
                          </a:solidFill>
                          <a:effectLst/>
                          <a:latin typeface="標楷體" pitchFamily="65" charset="-120"/>
                          <a:ea typeface="標楷體" panose="03000509000000000000" pitchFamily="65" charset="-120"/>
                        </a:rPr>
                        <a:t>設定靜態主機路由</a:t>
                      </a:r>
                    </a:p>
                  </a:txBody>
                  <a:tcPr marL="47625" marR="47625" marT="47625" marB="47625" anchor="ctr">
                    <a:solidFill>
                      <a:schemeClr val="accent1"/>
                    </a:solidFill>
                  </a:tcPr>
                </a:tc>
                <a:tc>
                  <a:txBody>
                    <a:bodyPr vert="horz" wrap="square"/>
                    <a:lstStyle/>
                    <a:p>
                      <a:pPr rtl="0" fontAlgn="ctr"/>
                      <a:r>
                        <a:rPr lang="zh-TW" sz="2000" b="0">
                          <a:effectLst/>
                          <a:latin typeface="標楷體" pitchFamily="65" charset="-120"/>
                          <a:ea typeface="標楷體" panose="03000509000000000000" pitchFamily="65" charset="-120"/>
                        </a:rPr>
                        <a:t>設定 IPv4 和 IPv6 靜態主機路由，將流量導向至特定主機。</a:t>
                      </a:r>
                    </a:p>
                  </a:txBody>
                  <a:tcPr marL="47625" marR="47625" marT="47625" marB="47625" anchor="ctr"/>
                </a:tc>
                <a:extLst>
                  <a:ext uri="{0D108BD9-81ED-4DB2-BD59-A6C34878D82A}">
                    <a16:rowId xmlns:a16="http://schemas.microsoft.com/office/drawing/2014/main" val="361647342"/>
                  </a:ext>
                </a:extLst>
              </a:tr>
            </a:tbl>
          </a:graphicData>
        </a:graphic>
      </p:graphicFrame>
      <p:sp>
        <p:nvSpPr>
          <p:cNvPr id="4" name="投影片編號版面配置區 3"/>
          <p:cNvSpPr>
            <a:spLocks noGrp="1"/>
          </p:cNvSpPr>
          <p:nvPr>
            <p:ph type="sldNum" sz="quarter" idx="4"/>
          </p:nvPr>
        </p:nvSpPr>
        <p:spPr/>
        <p:txBody>
          <a:bodyPr/>
          <a:lstStyle/>
          <a:p>
            <a:pPr defTabSz="385754">
              <a:defRPr/>
            </a:pPr>
            <a:fld id="{2F5CCB13-0A32-4557-88E9-079F0C330695}" type="slidenum">
              <a:rPr lang="en-US" kern="0" smtClean="0">
                <a:solidFill>
                  <a:srgbClr val="595959"/>
                </a:solidFill>
              </a:rPr>
              <a:pPr defTabSz="385754">
                <a:defRPr/>
              </a:pPr>
              <a:t>972</a:t>
            </a:fld>
            <a:endParaRPr lang="en-US" kern="0">
              <a:solidFill>
                <a:srgbClr val="595959"/>
              </a:solidFill>
            </a:endParaRPr>
          </a:p>
        </p:txBody>
      </p:sp>
    </p:spTree>
    <p:custDataLst>
      <p:tags r:id="rId3"/>
    </p:custDataLst>
    <p:extLst>
      <p:ext uri="{BB962C8B-B14F-4D97-AF65-F5344CB8AC3E}">
        <p14:creationId xmlns:p14="http://schemas.microsoft.com/office/powerpoint/2010/main" val="1318583605"/>
      </p:ext>
    </p:extLst>
  </p:cSld>
  <p:clrMapOvr>
    <a:masterClrMapping/>
  </p:clrMapOvr>
  <p:transition spd="slow">
    <p:wipe/>
  </p:transition>
  <p:timing/>
</p:sld>
</file>

<file path=ppt/slides/slide973.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noAutofit/>
          </a:bodyPr>
          <a:lstStyle/>
          <a:p>
            <a:pPr marL="169859" indent="-169859">
              <a:spcAft>
                <a:spcPts val="600"/>
              </a:spcAft>
              <a:buFont typeface="Wingdings" panose="05000000000000000000" pitchFamily="2" charset="2"/>
            </a:pPr>
            <a:r>
              <a:rPr lang="en-US" altLang="zh-TW" sz="2700" smtClean="0"/>
              <a:t>32.1</a:t>
            </a:r>
            <a:r>
              <a:rPr lang="zh-TW" altLang="en-US" sz="2700" smtClean="0"/>
              <a:t>靜態</a:t>
            </a:r>
            <a:r>
              <a:rPr lang="zh-TW" altLang="en-US" sz="2700"/>
              <a:t>路由</a:t>
            </a:r>
            <a:br>
              <a:rPr lang="en-US" sz="2700"/>
            </a:br>
            <a:r>
              <a:rPr lang="zh-TW" altLang="en-US" sz="2700"/>
              <a:t>靜態路由的類型</a:t>
            </a:r>
          </a:p>
        </p:txBody>
      </p:sp>
      <p:sp>
        <p:nvSpPr>
          <p:cNvPr id="4" name="Content Placeholder 3">
            <a:extLst>
              <a:ext uri="{FF2B5EF4-FFF2-40B4-BE49-F238E27FC236}">
                <a16:creationId xmlns:a16="http://schemas.microsoft.com/office/drawing/2014/main" id="{E680852E-0C35-4F4B-9A4F-6CBBD0823BA6}"/>
              </a:ext>
            </a:extLst>
          </p:cNvPr>
          <p:cNvSpPr>
            <a:spLocks noGrp="1"/>
          </p:cNvSpPr>
          <p:nvPr>
            <p:ph idx="1"/>
          </p:nvPr>
        </p:nvSpPr>
        <p:spPr>
          <a:xfrm>
            <a:off x="474662" y="1589088"/>
            <a:ext cx="8280057" cy="3689897"/>
          </a:xfrm>
        </p:spPr>
        <p:txBody>
          <a:bodyPr/>
          <a:lstStyle/>
          <a:p>
            <a:pPr marL="0" indent="0" algn="l"/>
            <a:r>
              <a:rPr lang="zh-TW" altLang="en-US" sz="1600">
                <a:solidFill>
                  <a:srgbClr val="000000"/>
                </a:solidFill>
              </a:rPr>
              <a:t>靜態路由通常在網路上實現。即使有設定動態路由協定，也是如此。 </a:t>
            </a:r>
          </a:p>
          <a:p>
            <a:pPr marL="0" indent="0" algn="l"/>
            <a:endParaRPr lang="en-US" sz="1600">
              <a:solidFill>
                <a:srgbClr val="000000"/>
              </a:solidFill>
            </a:endParaRPr>
          </a:p>
          <a:p>
            <a:pPr marL="0" indent="0" algn="l"/>
            <a:r>
              <a:rPr lang="zh-TW" altLang="en-US" sz="1600">
                <a:solidFill>
                  <a:srgbClr val="000000"/>
                </a:solidFill>
              </a:rPr>
              <a:t>靜態路由可以設定為 </a:t>
            </a:r>
            <a:r>
              <a:rPr lang="en-US" altLang="zh-TW" sz="1600">
                <a:solidFill>
                  <a:srgbClr val="000000"/>
                </a:solidFill>
              </a:rPr>
              <a:t>IPv4 </a:t>
            </a:r>
            <a:r>
              <a:rPr lang="zh-TW" altLang="en-US" sz="1600">
                <a:solidFill>
                  <a:srgbClr val="000000"/>
                </a:solidFill>
              </a:rPr>
              <a:t>和 </a:t>
            </a:r>
            <a:r>
              <a:rPr lang="en-US" altLang="zh-TW" sz="1600">
                <a:solidFill>
                  <a:srgbClr val="000000"/>
                </a:solidFill>
              </a:rPr>
              <a:t>IPv6</a:t>
            </a:r>
            <a:r>
              <a:rPr lang="zh-TW" altLang="en-US" sz="1600">
                <a:solidFill>
                  <a:srgbClr val="000000"/>
                </a:solidFill>
              </a:rPr>
              <a:t>。這兩種協定都支援下列類型的靜態路由：</a:t>
            </a:r>
          </a:p>
          <a:p>
            <a:pPr marL="415975" lvl="1" indent="-342892">
              <a:buFont typeface="Arial" panose="020b0604020202020204" pitchFamily="34" charset="0"/>
              <a:buChar char="•"/>
            </a:pPr>
            <a:r>
              <a:rPr lang="zh-TW" altLang="en-US" sz="1600">
                <a:solidFill>
                  <a:srgbClr val="000000"/>
                </a:solidFill>
              </a:rPr>
              <a:t>標準靜態路由</a:t>
            </a:r>
          </a:p>
          <a:p>
            <a:pPr marL="415975" lvl="1" indent="-342892">
              <a:buFont typeface="Arial" panose="020b0604020202020204" pitchFamily="34" charset="0"/>
              <a:buChar char="•"/>
            </a:pPr>
            <a:r>
              <a:rPr lang="zh-TW" altLang="en-US" sz="1600">
                <a:solidFill>
                  <a:srgbClr val="000000"/>
                </a:solidFill>
              </a:rPr>
              <a:t>預設靜態路由</a:t>
            </a:r>
          </a:p>
          <a:p>
            <a:pPr marL="415975" lvl="1" indent="-342892">
              <a:buFont typeface="Arial" panose="020b0604020202020204" pitchFamily="34" charset="0"/>
              <a:buChar char="•"/>
            </a:pPr>
            <a:r>
              <a:rPr lang="zh-TW" altLang="en-US" sz="1600">
                <a:solidFill>
                  <a:srgbClr val="000000"/>
                </a:solidFill>
              </a:rPr>
              <a:t>浮動靜態路由</a:t>
            </a:r>
          </a:p>
          <a:p>
            <a:pPr marL="415975" lvl="1" indent="-342892">
              <a:buFont typeface="Arial" panose="020b0604020202020204" pitchFamily="34" charset="0"/>
              <a:buChar char="•"/>
            </a:pPr>
            <a:r>
              <a:rPr lang="zh-TW" altLang="en-US" sz="1600">
                <a:solidFill>
                  <a:srgbClr val="000000"/>
                </a:solidFill>
              </a:rPr>
              <a:t>摘要靜態路由</a:t>
            </a:r>
          </a:p>
          <a:p>
            <a:pPr marL="0" indent="0" algn="l"/>
            <a:endParaRPr lang="en-US" sz="1600">
              <a:solidFill>
                <a:srgbClr val="000000"/>
              </a:solidFill>
            </a:endParaRPr>
          </a:p>
          <a:p>
            <a:pPr marL="0" indent="0" algn="l"/>
            <a:r>
              <a:rPr lang="zh-TW" altLang="en-US" sz="1600">
                <a:solidFill>
                  <a:srgbClr val="000000"/>
                </a:solidFill>
              </a:rPr>
              <a:t>靜態路由使用 </a:t>
            </a:r>
            <a:r>
              <a:rPr lang="en-US" altLang="zh-TW" sz="1600" b="1">
                <a:solidFill>
                  <a:srgbClr val="000000"/>
                </a:solidFill>
              </a:rPr>
              <a:t>ip route</a:t>
            </a:r>
            <a:r>
              <a:rPr lang="zh-TW" altLang="en-US" sz="1600">
                <a:solidFill>
                  <a:srgbClr val="000000"/>
                </a:solidFill>
              </a:rPr>
              <a:t> 和 </a:t>
            </a:r>
            <a:r>
              <a:rPr lang="en-US" altLang="zh-TW" sz="1600" b="1">
                <a:solidFill>
                  <a:srgbClr val="000000"/>
                </a:solidFill>
              </a:rPr>
              <a:t>ipv6 route</a:t>
            </a:r>
            <a:r>
              <a:rPr lang="zh-TW" altLang="en-US" sz="1600">
                <a:solidFill>
                  <a:srgbClr val="000000"/>
                </a:solidFill>
              </a:rPr>
              <a:t> 全域設定命令進行設定。</a:t>
            </a:r>
          </a:p>
          <a:p>
            <a:pPr marL="342892" indent="-342892" algn="l">
              <a:buFont typeface="Arial" panose="020b0604020202020204" pitchFamily="34" charset="0"/>
              <a:buChar char="•"/>
            </a:pPr>
            <a:endParaRPr lang="en-US" sz="1600">
              <a:solidFill>
                <a:srgbClr val="000000"/>
              </a:solidFill>
            </a:endParaRPr>
          </a:p>
        </p:txBody>
      </p:sp>
      <p:sp>
        <p:nvSpPr>
          <p:cNvPr id="2" name="投影片編號版面配置區 1"/>
          <p:cNvSpPr>
            <a:spLocks noGrp="1"/>
          </p:cNvSpPr>
          <p:nvPr>
            <p:ph type="sldNum" sz="quarter" idx="12"/>
          </p:nvPr>
        </p:nvSpPr>
        <p:spPr/>
        <p:txBody>
          <a:bodyPr/>
          <a:lstStyle/>
          <a:p>
            <a:fld id="{4FAB73BC-B049-4115-A692-8D63A059BFB8}" type="slidenum">
              <a:rPr lang="en-US" smtClean="0"/>
              <a:t>973</a:t>
            </a:fld>
            <a:endParaRPr lang="en-US"/>
          </a:p>
        </p:txBody>
      </p:sp>
    </p:spTree>
    <p:extLst>
      <p:ext uri="{BB962C8B-B14F-4D97-AF65-F5344CB8AC3E}">
        <p14:creationId xmlns:p14="http://schemas.microsoft.com/office/powerpoint/2010/main" val="4847854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974.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noAutofit/>
          </a:bodyPr>
          <a:lstStyle/>
          <a:p>
            <a:pPr marL="169859" indent="-169859">
              <a:spcAft>
                <a:spcPts val="600"/>
              </a:spcAft>
              <a:buFont typeface="Wingdings" panose="05000000000000000000" pitchFamily="2" charset="2"/>
            </a:pPr>
            <a:r>
              <a:rPr lang="en-US" altLang="zh-TW" sz="2700"/>
              <a:t>32.1</a:t>
            </a:r>
            <a:r>
              <a:rPr lang="zh-TW" altLang="en-US" sz="2700" smtClean="0"/>
              <a:t>靜態</a:t>
            </a:r>
            <a:r>
              <a:rPr lang="zh-TW" altLang="en-US" sz="2700"/>
              <a:t>路由</a:t>
            </a:r>
            <a:br>
              <a:rPr lang="en-US" sz="2700"/>
            </a:br>
            <a:r>
              <a:rPr lang="zh-TW" altLang="en-US" sz="2700"/>
              <a:t>下一跳選項</a:t>
            </a:r>
          </a:p>
        </p:txBody>
      </p:sp>
      <p:sp>
        <p:nvSpPr>
          <p:cNvPr id="5" name="Content Placeholder 4">
            <a:extLst>
              <a:ext uri="{FF2B5EF4-FFF2-40B4-BE49-F238E27FC236}">
                <a16:creationId xmlns:a16="http://schemas.microsoft.com/office/drawing/2014/main" id="{00DB5D64-E56C-5149-8528-9CCE82CF7D8C}"/>
              </a:ext>
            </a:extLst>
          </p:cNvPr>
          <p:cNvSpPr>
            <a:spLocks noGrp="1"/>
          </p:cNvSpPr>
          <p:nvPr>
            <p:ph idx="1"/>
          </p:nvPr>
        </p:nvSpPr>
        <p:spPr>
          <a:xfrm>
            <a:off x="474662" y="1589088"/>
            <a:ext cx="8280057" cy="3689897"/>
          </a:xfrm>
        </p:spPr>
        <p:txBody>
          <a:bodyPr/>
          <a:lstStyle/>
          <a:p>
            <a:pPr marL="0" indent="0" algn="l"/>
            <a:r>
              <a:rPr lang="zh-TW" altLang="en-US" sz="1600">
                <a:solidFill>
                  <a:srgbClr val="000000"/>
                </a:solidFill>
              </a:rPr>
              <a:t>設定靜態路由時，下一個跳躍點可以由 </a:t>
            </a:r>
            <a:r>
              <a:rPr lang="en-US" altLang="zh-TW" sz="1600">
                <a:solidFill>
                  <a:srgbClr val="000000"/>
                </a:solidFill>
              </a:rPr>
              <a:t>IP </a:t>
            </a:r>
            <a:r>
              <a:rPr lang="zh-TW" altLang="en-US" sz="1600">
                <a:solidFill>
                  <a:srgbClr val="000000"/>
                </a:solidFill>
              </a:rPr>
              <a:t>位址、送出介面或兩者來識別。指定目的地的方式會建立下列三種靜態路由類型之一：</a:t>
            </a:r>
          </a:p>
          <a:p>
            <a:pPr marL="415975" lvl="1" indent="-342892">
              <a:buFont typeface="Arial" panose="020b0604020202020204" pitchFamily="34" charset="0"/>
              <a:buChar char="•"/>
            </a:pPr>
            <a:r>
              <a:rPr lang="zh-TW" altLang="en-US" sz="1600" b="1">
                <a:solidFill>
                  <a:srgbClr val="000000"/>
                </a:solidFill>
              </a:rPr>
              <a:t>下一跳路由</a:t>
            </a:r>
            <a:r>
              <a:rPr lang="zh-TW" altLang="en-US" sz="1600">
                <a:solidFill>
                  <a:srgbClr val="000000"/>
                </a:solidFill>
              </a:rPr>
              <a:t> </a:t>
            </a:r>
            <a:r>
              <a:rPr lang="en-US" altLang="zh-TW" sz="1600">
                <a:solidFill>
                  <a:srgbClr val="000000"/>
                </a:solidFill>
              </a:rPr>
              <a:t>- </a:t>
            </a:r>
            <a:r>
              <a:rPr lang="zh-TW" altLang="en-US" sz="1600">
                <a:solidFill>
                  <a:srgbClr val="000000"/>
                </a:solidFill>
              </a:rPr>
              <a:t>只指定下一跳 </a:t>
            </a:r>
            <a:r>
              <a:rPr lang="en-US" altLang="zh-TW" sz="1600">
                <a:solidFill>
                  <a:srgbClr val="000000"/>
                </a:solidFill>
              </a:rPr>
              <a:t>IP </a:t>
            </a:r>
            <a:r>
              <a:rPr lang="zh-TW" altLang="en-US" sz="1600">
                <a:solidFill>
                  <a:srgbClr val="000000"/>
                </a:solidFill>
              </a:rPr>
              <a:t>位址</a:t>
            </a:r>
          </a:p>
          <a:p>
            <a:pPr marL="415975" lvl="1" indent="-342892">
              <a:buFont typeface="Arial" panose="020b0604020202020204" pitchFamily="34" charset="0"/>
              <a:buChar char="•"/>
            </a:pPr>
            <a:r>
              <a:rPr lang="zh-TW" altLang="en-US" sz="1600" b="1">
                <a:solidFill>
                  <a:srgbClr val="000000"/>
                </a:solidFill>
              </a:rPr>
              <a:t>直接連接的靜態路由</a:t>
            </a:r>
            <a:r>
              <a:rPr lang="zh-TW" altLang="en-US" sz="1600">
                <a:solidFill>
                  <a:srgbClr val="000000"/>
                </a:solidFill>
              </a:rPr>
              <a:t> </a:t>
            </a:r>
            <a:r>
              <a:rPr lang="en-US" altLang="zh-TW" sz="1600">
                <a:solidFill>
                  <a:srgbClr val="000000"/>
                </a:solidFill>
              </a:rPr>
              <a:t>- </a:t>
            </a:r>
            <a:r>
              <a:rPr lang="zh-TW" altLang="en-US" sz="1600">
                <a:solidFill>
                  <a:srgbClr val="000000"/>
                </a:solidFill>
              </a:rPr>
              <a:t>僅指定路由器送出介面</a:t>
            </a:r>
          </a:p>
          <a:p>
            <a:pPr marL="415975" lvl="1" indent="-342892">
              <a:buFont typeface="Arial" panose="020b0604020202020204" pitchFamily="34" charset="0"/>
              <a:buChar char="•"/>
            </a:pPr>
            <a:r>
              <a:rPr lang="zh-TW" altLang="en-US" sz="1600" b="1">
                <a:solidFill>
                  <a:srgbClr val="000000"/>
                </a:solidFill>
              </a:rPr>
              <a:t>完全指定靜態路由</a:t>
            </a:r>
            <a:r>
              <a:rPr lang="zh-TW" altLang="en-US" sz="1600">
                <a:solidFill>
                  <a:srgbClr val="000000"/>
                </a:solidFill>
              </a:rPr>
              <a:t> </a:t>
            </a:r>
            <a:r>
              <a:rPr lang="en-US" altLang="zh-TW" sz="1600">
                <a:solidFill>
                  <a:srgbClr val="000000"/>
                </a:solidFill>
              </a:rPr>
              <a:t>- </a:t>
            </a:r>
            <a:r>
              <a:rPr lang="zh-TW" altLang="en-US" sz="1600">
                <a:solidFill>
                  <a:srgbClr val="000000"/>
                </a:solidFill>
              </a:rPr>
              <a:t>指定下一跳 </a:t>
            </a:r>
            <a:r>
              <a:rPr lang="en-US" altLang="zh-TW" sz="1600">
                <a:solidFill>
                  <a:srgbClr val="000000"/>
                </a:solidFill>
              </a:rPr>
              <a:t>IP </a:t>
            </a:r>
            <a:r>
              <a:rPr lang="zh-TW" altLang="en-US" sz="1600">
                <a:solidFill>
                  <a:srgbClr val="000000"/>
                </a:solidFill>
              </a:rPr>
              <a:t>位址和送出介面</a:t>
            </a:r>
          </a:p>
        </p:txBody>
      </p:sp>
      <p:sp>
        <p:nvSpPr>
          <p:cNvPr id="2" name="投影片編號版面配置區 1"/>
          <p:cNvSpPr>
            <a:spLocks noGrp="1"/>
          </p:cNvSpPr>
          <p:nvPr>
            <p:ph type="sldNum" sz="quarter" idx="12"/>
          </p:nvPr>
        </p:nvSpPr>
        <p:spPr/>
        <p:txBody>
          <a:bodyPr/>
          <a:lstStyle/>
          <a:p>
            <a:fld id="{4FAB73BC-B049-4115-A692-8D63A059BFB8}" type="slidenum">
              <a:rPr lang="en-US" smtClean="0"/>
              <a:t>974</a:t>
            </a:fld>
            <a:endParaRPr lang="en-US"/>
          </a:p>
        </p:txBody>
      </p:sp>
    </p:spTree>
    <p:extLst>
      <p:ext uri="{BB962C8B-B14F-4D97-AF65-F5344CB8AC3E}">
        <p14:creationId xmlns:p14="http://schemas.microsoft.com/office/powerpoint/2010/main" val="152658005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975.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noAutofit/>
          </a:bodyPr>
          <a:lstStyle/>
          <a:p>
            <a:pPr marL="169859" indent="-169859">
              <a:spcAft>
                <a:spcPts val="600"/>
              </a:spcAft>
              <a:buFont typeface="Wingdings" panose="05000000000000000000" pitchFamily="2" charset="2"/>
            </a:pPr>
            <a:r>
              <a:rPr lang="en-US" altLang="zh-TW" sz="2700"/>
              <a:t>32.1</a:t>
            </a:r>
            <a:r>
              <a:rPr lang="zh-TW" altLang="en-US" sz="2700" smtClean="0"/>
              <a:t>靜態</a:t>
            </a:r>
            <a:r>
              <a:rPr lang="zh-TW" altLang="en-US" sz="2700"/>
              <a:t>路由</a:t>
            </a:r>
            <a:br>
              <a:rPr lang="en-US" sz="2700"/>
            </a:br>
            <a:r>
              <a:rPr lang="en-US" altLang="zh-TW" sz="2700"/>
              <a:t>IPv4 </a:t>
            </a:r>
            <a:r>
              <a:rPr lang="zh-TW" altLang="en-US" sz="2700"/>
              <a:t>靜態路由命令</a:t>
            </a:r>
          </a:p>
        </p:txBody>
      </p:sp>
      <p:sp>
        <p:nvSpPr>
          <p:cNvPr id="4" name="Content Placeholder 3">
            <a:extLst>
              <a:ext uri="{FF2B5EF4-FFF2-40B4-BE49-F238E27FC236}">
                <a16:creationId xmlns:a16="http://schemas.microsoft.com/office/drawing/2014/main" id="{427BB757-ABE3-5B4A-BEBC-4C90901838E2}"/>
              </a:ext>
            </a:extLst>
          </p:cNvPr>
          <p:cNvSpPr>
            <a:spLocks noGrp="1"/>
          </p:cNvSpPr>
          <p:nvPr>
            <p:ph idx="1"/>
          </p:nvPr>
        </p:nvSpPr>
        <p:spPr>
          <a:xfrm>
            <a:off x="474662" y="1589088"/>
            <a:ext cx="8280057" cy="3689897"/>
          </a:xfrm>
        </p:spPr>
        <p:txBody>
          <a:bodyPr/>
          <a:lstStyle/>
          <a:p>
            <a:pPr marL="0" indent="0" algn="l"/>
            <a:r>
              <a:rPr lang="en-US" altLang="zh-TW" sz="1600">
                <a:solidFill>
                  <a:srgbClr val="000000"/>
                </a:solidFill>
              </a:rPr>
              <a:t>IPv4 </a:t>
            </a:r>
            <a:r>
              <a:rPr lang="zh-TW" altLang="en-US" sz="1600">
                <a:solidFill>
                  <a:srgbClr val="000000"/>
                </a:solidFill>
              </a:rPr>
              <a:t>靜態路由使用以下全域設定命令設定：</a:t>
            </a:r>
          </a:p>
          <a:p>
            <a:pPr marL="0" indent="0" algn="l"/>
            <a:endParaRPr lang="en-US" sz="1600">
              <a:solidFill>
                <a:srgbClr val="000000"/>
              </a:solidFill>
            </a:endParaRPr>
          </a:p>
          <a:p>
            <a:pPr marL="0" indent="0" algn="l"/>
            <a:r>
              <a:rPr lang="en-US" altLang="zh-TW" sz="1600" b="1">
                <a:solidFill>
                  <a:srgbClr val="000000"/>
                </a:solidFill>
                <a:latin typeface="Courier New" panose="02070309020205020404" pitchFamily="49" charset="0"/>
                <a:cs typeface="Courier New" panose="02070309020205020404" pitchFamily="49" charset="0"/>
              </a:rPr>
              <a:t>Router(config)# ip route </a:t>
            </a:r>
            <a:r>
              <a:rPr lang="en-US" altLang="zh-TW" sz="1600" i="1">
                <a:solidFill>
                  <a:srgbClr val="000000"/>
                </a:solidFill>
                <a:latin typeface="Courier New" panose="02070309020205020404" pitchFamily="49" charset="0"/>
                <a:cs typeface="Courier New" panose="02070309020205020404" pitchFamily="49" charset="0"/>
              </a:rPr>
              <a:t>network-address subnet-mask </a:t>
            </a:r>
            <a:r>
              <a:rPr lang="en-US" altLang="zh-TW" sz="1600">
                <a:solidFill>
                  <a:srgbClr val="000000"/>
                </a:solidFill>
                <a:latin typeface="Courier New" panose="02070309020205020404" pitchFamily="49" charset="0"/>
                <a:cs typeface="Courier New" panose="02070309020205020404" pitchFamily="49" charset="0"/>
              </a:rPr>
              <a:t>{ </a:t>
            </a:r>
            <a:r>
              <a:rPr lang="en-US" altLang="zh-TW" sz="1600" i="1">
                <a:solidFill>
                  <a:srgbClr val="000000"/>
                </a:solidFill>
                <a:latin typeface="Courier New" panose="02070309020205020404" pitchFamily="49" charset="0"/>
                <a:cs typeface="Courier New" panose="02070309020205020404" pitchFamily="49" charset="0"/>
              </a:rPr>
              <a:t>ip-address </a:t>
            </a:r>
            <a:r>
              <a:rPr lang="en-US" altLang="zh-TW" sz="1600">
                <a:solidFill>
                  <a:srgbClr val="000000"/>
                </a:solidFill>
                <a:latin typeface="Courier New" panose="02070309020205020404" pitchFamily="49" charset="0"/>
                <a:cs typeface="Courier New" panose="02070309020205020404" pitchFamily="49" charset="0"/>
              </a:rPr>
              <a:t>| </a:t>
            </a:r>
            <a:r>
              <a:rPr lang="en-US" altLang="zh-TW" sz="1600" i="1">
                <a:solidFill>
                  <a:srgbClr val="000000"/>
                </a:solidFill>
                <a:latin typeface="Courier New" panose="02070309020205020404" pitchFamily="49" charset="0"/>
                <a:cs typeface="Courier New" panose="02070309020205020404" pitchFamily="49" charset="0"/>
              </a:rPr>
              <a:t>exit-intf</a:t>
            </a:r>
            <a:r>
              <a:rPr lang="zh-TW" altLang="en-US" sz="1600">
                <a:solidFill>
                  <a:srgbClr val="000000"/>
                </a:solidFill>
                <a:latin typeface="Courier New" panose="02070309020205020404" pitchFamily="49" charset="0"/>
                <a:cs typeface="Courier New" panose="02070309020205020404" pitchFamily="49" charset="0"/>
              </a:rPr>
              <a:t> </a:t>
            </a:r>
            <a:r>
              <a:rPr lang="en-US" altLang="zh-TW" sz="1600">
                <a:solidFill>
                  <a:srgbClr val="000000"/>
                </a:solidFill>
                <a:latin typeface="Courier New" panose="02070309020205020404" pitchFamily="49" charset="0"/>
                <a:cs typeface="Courier New" panose="02070309020205020404" pitchFamily="49" charset="0"/>
              </a:rPr>
              <a:t>[</a:t>
            </a:r>
            <a:r>
              <a:rPr lang="en-US" altLang="zh-TW" sz="1600" i="1">
                <a:solidFill>
                  <a:srgbClr val="000000"/>
                </a:solidFill>
                <a:latin typeface="Courier New" panose="02070309020205020404" pitchFamily="49" charset="0"/>
                <a:cs typeface="Courier New" panose="02070309020205020404" pitchFamily="49" charset="0"/>
              </a:rPr>
              <a:t>ip-address</a:t>
            </a:r>
            <a:r>
              <a:rPr lang="en-US" altLang="zh-TW" sz="1600">
                <a:solidFill>
                  <a:srgbClr val="000000"/>
                </a:solidFill>
                <a:latin typeface="Courier New" panose="02070309020205020404" pitchFamily="49" charset="0"/>
                <a:cs typeface="Courier New" panose="02070309020205020404" pitchFamily="49" charset="0"/>
              </a:rPr>
              <a:t>]} [distance]</a:t>
            </a:r>
          </a:p>
          <a:p>
            <a:pPr marL="0" indent="0" algn="l"/>
            <a:endParaRPr lang="en-US" sz="1600" b="1">
              <a:solidFill>
                <a:srgbClr val="000000"/>
              </a:solidFill>
            </a:endParaRPr>
          </a:p>
          <a:p>
            <a:pPr marL="0" indent="0" algn="l"/>
            <a:r>
              <a:rPr lang="zh-TW" altLang="en-US" sz="1600" b="1">
                <a:solidFill>
                  <a:srgbClr val="000000"/>
                </a:solidFill>
              </a:rPr>
              <a:t>注意：</a:t>
            </a:r>
            <a:r>
              <a:rPr lang="zh-TW" altLang="en-US" sz="1600">
                <a:solidFill>
                  <a:srgbClr val="000000"/>
                </a:solidFill>
              </a:rPr>
              <a:t> 無論是 </a:t>
            </a:r>
            <a:r>
              <a:rPr lang="en-US" altLang="zh-TW" sz="1600" i="1">
                <a:solidFill>
                  <a:srgbClr val="000000"/>
                </a:solidFill>
              </a:rPr>
              <a:t>ip-address</a:t>
            </a:r>
            <a:r>
              <a:rPr lang="zh-TW" altLang="en-US" sz="1600">
                <a:solidFill>
                  <a:srgbClr val="000000"/>
                </a:solidFill>
              </a:rPr>
              <a:t> ， </a:t>
            </a:r>
            <a:r>
              <a:rPr lang="en-US" altLang="zh-TW" sz="1600" i="1">
                <a:solidFill>
                  <a:srgbClr val="000000"/>
                </a:solidFill>
              </a:rPr>
              <a:t>exit-intf</a:t>
            </a:r>
            <a:r>
              <a:rPr lang="zh-TW" altLang="en-US" sz="1600" i="1">
                <a:solidFill>
                  <a:srgbClr val="000000"/>
                </a:solidFill>
              </a:rPr>
              <a:t>，</a:t>
            </a:r>
            <a:r>
              <a:rPr lang="zh-TW" altLang="en-US" sz="1600">
                <a:solidFill>
                  <a:srgbClr val="000000"/>
                </a:solidFill>
              </a:rPr>
              <a:t> 或 </a:t>
            </a:r>
            <a:r>
              <a:rPr lang="en-US" altLang="zh-TW" sz="1600" i="1">
                <a:solidFill>
                  <a:srgbClr val="000000"/>
                </a:solidFill>
              </a:rPr>
              <a:t>ip-address</a:t>
            </a:r>
            <a:r>
              <a:rPr lang="zh-TW" altLang="en-US" sz="1600">
                <a:solidFill>
                  <a:srgbClr val="000000"/>
                </a:solidFill>
              </a:rPr>
              <a:t> 和 </a:t>
            </a:r>
            <a:r>
              <a:rPr lang="en-US" altLang="zh-TW" sz="1600" i="1">
                <a:solidFill>
                  <a:srgbClr val="000000"/>
                </a:solidFill>
              </a:rPr>
              <a:t>exit-intf</a:t>
            </a:r>
            <a:r>
              <a:rPr lang="zh-TW" altLang="en-US" sz="1600">
                <a:solidFill>
                  <a:srgbClr val="000000"/>
                </a:solidFill>
              </a:rPr>
              <a:t> 參數必須設定。</a:t>
            </a:r>
          </a:p>
          <a:p>
            <a:pPr marL="0" indent="0" algn="l"/>
            <a:endParaRPr lang="en-US" sz="1600">
              <a:solidFill>
                <a:srgbClr val="000000"/>
              </a:solidFill>
            </a:endParaRPr>
          </a:p>
        </p:txBody>
      </p:sp>
      <p:sp>
        <p:nvSpPr>
          <p:cNvPr id="2" name="投影片編號版面配置區 1"/>
          <p:cNvSpPr>
            <a:spLocks noGrp="1"/>
          </p:cNvSpPr>
          <p:nvPr>
            <p:ph type="sldNum" sz="quarter" idx="12"/>
          </p:nvPr>
        </p:nvSpPr>
        <p:spPr/>
        <p:txBody>
          <a:bodyPr/>
          <a:lstStyle/>
          <a:p>
            <a:fld id="{4FAB73BC-B049-4115-A692-8D63A059BFB8}" type="slidenum">
              <a:rPr lang="en-US" smtClean="0"/>
              <a:t>975</a:t>
            </a:fld>
            <a:endParaRPr lang="en-US"/>
          </a:p>
        </p:txBody>
      </p:sp>
    </p:spTree>
    <p:extLst>
      <p:ext uri="{BB962C8B-B14F-4D97-AF65-F5344CB8AC3E}">
        <p14:creationId xmlns:p14="http://schemas.microsoft.com/office/powerpoint/2010/main" val="216699439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976.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noAutofit/>
          </a:bodyPr>
          <a:lstStyle/>
          <a:p>
            <a:pPr marL="169859" indent="-169859">
              <a:spcAft>
                <a:spcPts val="600"/>
              </a:spcAft>
              <a:buFont typeface="Wingdings" panose="05000000000000000000" pitchFamily="2" charset="2"/>
            </a:pPr>
            <a:r>
              <a:rPr lang="en-US" altLang="zh-TW" sz="2700"/>
              <a:t>32.1</a:t>
            </a:r>
            <a:r>
              <a:rPr lang="zh-TW" altLang="en-US" sz="2700" smtClean="0"/>
              <a:t>靜態</a:t>
            </a:r>
            <a:r>
              <a:rPr lang="zh-TW" altLang="en-US" sz="2700"/>
              <a:t>路由</a:t>
            </a:r>
            <a:br>
              <a:rPr lang="en-US" sz="2700"/>
            </a:br>
            <a:r>
              <a:rPr lang="en-US" altLang="zh-TW" sz="2700"/>
              <a:t>IPv6 </a:t>
            </a:r>
            <a:r>
              <a:rPr lang="zh-TW" altLang="en-US" sz="2700"/>
              <a:t>靜態路由命令</a:t>
            </a:r>
          </a:p>
        </p:txBody>
      </p:sp>
      <p:sp>
        <p:nvSpPr>
          <p:cNvPr id="4" name="Content Placeholder 3">
            <a:extLst>
              <a:ext uri="{FF2B5EF4-FFF2-40B4-BE49-F238E27FC236}">
                <a16:creationId xmlns:a16="http://schemas.microsoft.com/office/drawing/2014/main" id="{427BB757-ABE3-5B4A-BEBC-4C90901838E2}"/>
              </a:ext>
            </a:extLst>
          </p:cNvPr>
          <p:cNvSpPr>
            <a:spLocks noGrp="1"/>
          </p:cNvSpPr>
          <p:nvPr>
            <p:ph idx="1"/>
          </p:nvPr>
        </p:nvSpPr>
        <p:spPr>
          <a:xfrm>
            <a:off x="474662" y="1589088"/>
            <a:ext cx="8280057" cy="3689897"/>
          </a:xfrm>
        </p:spPr>
        <p:txBody>
          <a:bodyPr/>
          <a:lstStyle/>
          <a:p>
            <a:pPr marL="0" indent="0" algn="l"/>
            <a:r>
              <a:rPr lang="en-US" altLang="zh-TW" sz="1600">
                <a:solidFill>
                  <a:srgbClr val="000000"/>
                </a:solidFill>
              </a:rPr>
              <a:t>IPv6 </a:t>
            </a:r>
            <a:r>
              <a:rPr lang="zh-TW" altLang="en-US" sz="1600">
                <a:solidFill>
                  <a:srgbClr val="000000"/>
                </a:solidFill>
              </a:rPr>
              <a:t>靜態路由是使用下列全域設定命令來設定：</a:t>
            </a:r>
          </a:p>
          <a:p>
            <a:pPr marL="0" indent="0" algn="l"/>
            <a:endParaRPr lang="en-US" sz="1600">
              <a:solidFill>
                <a:srgbClr val="000000"/>
              </a:solidFill>
            </a:endParaRPr>
          </a:p>
          <a:p>
            <a:pPr marL="0" indent="0" algn="l"/>
            <a:r>
              <a:rPr lang="en-US" altLang="zh-TW" sz="1600" b="1">
                <a:solidFill>
                  <a:srgbClr val="000000"/>
                </a:solidFill>
                <a:latin typeface="Courier New" panose="02070309020205020404" pitchFamily="49" charset="0"/>
                <a:cs typeface="Courier New" panose="02070309020205020404" pitchFamily="49" charset="0"/>
              </a:rPr>
              <a:t>Router(config)# ipv6 route </a:t>
            </a:r>
            <a:r>
              <a:rPr lang="en-US" altLang="zh-TW" sz="1600" i="1">
                <a:solidFill>
                  <a:srgbClr val="000000"/>
                </a:solidFill>
                <a:latin typeface="Courier New" panose="02070309020205020404" pitchFamily="49" charset="0"/>
                <a:cs typeface="Courier New" panose="02070309020205020404" pitchFamily="49" charset="0"/>
              </a:rPr>
              <a:t>ipv6-prefix/prefix-length </a:t>
            </a:r>
            <a:r>
              <a:rPr lang="en-US" altLang="zh-TW" sz="1600">
                <a:solidFill>
                  <a:srgbClr val="000000"/>
                </a:solidFill>
                <a:latin typeface="Courier New" panose="02070309020205020404" pitchFamily="49" charset="0"/>
                <a:cs typeface="Courier New" panose="02070309020205020404" pitchFamily="49" charset="0"/>
              </a:rPr>
              <a:t>{</a:t>
            </a:r>
            <a:r>
              <a:rPr lang="en-US" altLang="zh-TW" sz="1600" i="1">
                <a:solidFill>
                  <a:srgbClr val="000000"/>
                </a:solidFill>
                <a:latin typeface="Courier New" panose="02070309020205020404" pitchFamily="49" charset="0"/>
                <a:cs typeface="Courier New" panose="02070309020205020404" pitchFamily="49" charset="0"/>
              </a:rPr>
              <a:t>ipv6-address </a:t>
            </a:r>
            <a:r>
              <a:rPr lang="en-US" altLang="zh-TW" sz="1600">
                <a:solidFill>
                  <a:srgbClr val="000000"/>
                </a:solidFill>
                <a:latin typeface="Courier New" panose="02070309020205020404" pitchFamily="49" charset="0"/>
                <a:cs typeface="Courier New" panose="02070309020205020404" pitchFamily="49" charset="0"/>
              </a:rPr>
              <a:t>| </a:t>
            </a:r>
            <a:r>
              <a:rPr lang="en-US" altLang="zh-TW" sz="1600" i="1">
                <a:solidFill>
                  <a:srgbClr val="000000"/>
                </a:solidFill>
                <a:latin typeface="Courier New" panose="02070309020205020404" pitchFamily="49" charset="0"/>
                <a:cs typeface="Courier New" panose="02070309020205020404" pitchFamily="49" charset="0"/>
              </a:rPr>
              <a:t>exit-intf</a:t>
            </a:r>
            <a:r>
              <a:rPr lang="zh-TW" altLang="en-US" sz="1600">
                <a:solidFill>
                  <a:srgbClr val="000000"/>
                </a:solidFill>
                <a:latin typeface="Courier New" panose="02070309020205020404" pitchFamily="49" charset="0"/>
                <a:cs typeface="Courier New" panose="02070309020205020404" pitchFamily="49" charset="0"/>
              </a:rPr>
              <a:t> </a:t>
            </a:r>
            <a:r>
              <a:rPr lang="en-US" altLang="zh-TW" sz="1600">
                <a:solidFill>
                  <a:srgbClr val="000000"/>
                </a:solidFill>
                <a:latin typeface="Courier New" panose="02070309020205020404" pitchFamily="49" charset="0"/>
                <a:cs typeface="Courier New" panose="02070309020205020404" pitchFamily="49" charset="0"/>
              </a:rPr>
              <a:t>[</a:t>
            </a:r>
            <a:r>
              <a:rPr lang="en-US" altLang="zh-TW" sz="1600" i="1">
                <a:solidFill>
                  <a:srgbClr val="000000"/>
                </a:solidFill>
                <a:latin typeface="Courier New" panose="02070309020205020404" pitchFamily="49" charset="0"/>
                <a:cs typeface="Courier New" panose="02070309020205020404" pitchFamily="49" charset="0"/>
              </a:rPr>
              <a:t>ipv6-address</a:t>
            </a:r>
            <a:r>
              <a:rPr lang="en-US" altLang="zh-TW" sz="1600">
                <a:solidFill>
                  <a:srgbClr val="000000"/>
                </a:solidFill>
                <a:latin typeface="Courier New" panose="02070309020205020404" pitchFamily="49" charset="0"/>
                <a:cs typeface="Courier New" panose="02070309020205020404" pitchFamily="49" charset="0"/>
              </a:rPr>
              <a:t>]} [</a:t>
            </a:r>
            <a:r>
              <a:rPr lang="en-US" altLang="zh-TW" sz="1600" i="1">
                <a:solidFill>
                  <a:srgbClr val="000000"/>
                </a:solidFill>
                <a:latin typeface="Courier New" panose="02070309020205020404" pitchFamily="49" charset="0"/>
                <a:cs typeface="Courier New" panose="02070309020205020404" pitchFamily="49" charset="0"/>
              </a:rPr>
              <a:t>distance</a:t>
            </a:r>
            <a:r>
              <a:rPr lang="en-US" altLang="zh-TW" sz="1600">
                <a:solidFill>
                  <a:srgbClr val="000000"/>
                </a:solidFill>
                <a:latin typeface="Courier New" panose="02070309020205020404" pitchFamily="49" charset="0"/>
                <a:cs typeface="Courier New" panose="02070309020205020404" pitchFamily="49" charset="0"/>
              </a:rPr>
              <a:t>]</a:t>
            </a:r>
          </a:p>
          <a:p>
            <a:pPr marL="0" indent="0" algn="l"/>
            <a:endParaRPr lang="en-US" sz="1600">
              <a:solidFill>
                <a:srgbClr val="000000"/>
              </a:solidFill>
            </a:endParaRPr>
          </a:p>
          <a:p>
            <a:pPr marL="0" indent="0" algn="l"/>
            <a:r>
              <a:rPr lang="zh-TW" altLang="en-US" sz="1600">
                <a:solidFill>
                  <a:srgbClr val="000000"/>
                </a:solidFill>
              </a:rPr>
              <a:t>大部分的參數與 </a:t>
            </a:r>
            <a:r>
              <a:rPr lang="en-US" altLang="zh-TW" sz="1600">
                <a:solidFill>
                  <a:srgbClr val="000000"/>
                </a:solidFill>
              </a:rPr>
              <a:t>IPv4 </a:t>
            </a:r>
            <a:r>
              <a:rPr lang="zh-TW" altLang="en-US" sz="1600">
                <a:solidFill>
                  <a:srgbClr val="000000"/>
                </a:solidFill>
              </a:rPr>
              <a:t>版本的命令相同。</a:t>
            </a:r>
          </a:p>
          <a:p>
            <a:pPr marL="0" indent="0" algn="l"/>
            <a:endParaRPr lang="en-US" sz="1600">
              <a:solidFill>
                <a:srgbClr val="000000"/>
              </a:solidFill>
            </a:endParaRPr>
          </a:p>
        </p:txBody>
      </p:sp>
      <p:sp>
        <p:nvSpPr>
          <p:cNvPr id="2" name="投影片編號版面配置區 1"/>
          <p:cNvSpPr>
            <a:spLocks noGrp="1"/>
          </p:cNvSpPr>
          <p:nvPr>
            <p:ph type="sldNum" sz="quarter" idx="12"/>
          </p:nvPr>
        </p:nvSpPr>
        <p:spPr/>
        <p:txBody>
          <a:bodyPr/>
          <a:lstStyle/>
          <a:p>
            <a:fld id="{4FAB73BC-B049-4115-A692-8D63A059BFB8}" type="slidenum">
              <a:rPr lang="en-US" smtClean="0"/>
              <a:t>976</a:t>
            </a:fld>
            <a:endParaRPr lang="en-US"/>
          </a:p>
        </p:txBody>
      </p:sp>
    </p:spTree>
    <p:extLst>
      <p:ext uri="{BB962C8B-B14F-4D97-AF65-F5344CB8AC3E}">
        <p14:creationId xmlns:p14="http://schemas.microsoft.com/office/powerpoint/2010/main" val="389360949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977.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noAutofit/>
          </a:bodyPr>
          <a:lstStyle/>
          <a:p>
            <a:pPr marL="169859" indent="-169859">
              <a:spcAft>
                <a:spcPts val="600"/>
              </a:spcAft>
              <a:buFont typeface="Wingdings" panose="05000000000000000000" pitchFamily="2" charset="2"/>
            </a:pPr>
            <a:r>
              <a:rPr lang="en-US" altLang="zh-TW" sz="2700"/>
              <a:t>32.1</a:t>
            </a:r>
            <a:r>
              <a:rPr lang="zh-TW" altLang="en-US" sz="2700" smtClean="0"/>
              <a:t>靜態</a:t>
            </a:r>
            <a:r>
              <a:rPr lang="zh-TW" altLang="en-US" sz="2700"/>
              <a:t>路由</a:t>
            </a:r>
            <a:br>
              <a:rPr lang="en-US" sz="2700"/>
            </a:br>
            <a:r>
              <a:rPr lang="zh-TW" altLang="en-US" sz="2700"/>
              <a:t>雙堆疊拓樸</a:t>
            </a:r>
          </a:p>
        </p:txBody>
      </p:sp>
      <p:sp>
        <p:nvSpPr>
          <p:cNvPr id="5" name="Content Placeholder 4">
            <a:extLst>
              <a:ext uri="{FF2B5EF4-FFF2-40B4-BE49-F238E27FC236}">
                <a16:creationId xmlns:a16="http://schemas.microsoft.com/office/drawing/2014/main" id="{DA263C3E-248B-C448-A19A-F1E905FEFE14}"/>
              </a:ext>
            </a:extLst>
          </p:cNvPr>
          <p:cNvSpPr>
            <a:spLocks noGrp="1"/>
          </p:cNvSpPr>
          <p:nvPr>
            <p:ph idx="1"/>
          </p:nvPr>
        </p:nvSpPr>
        <p:spPr>
          <a:xfrm>
            <a:off x="474662" y="1589088"/>
            <a:ext cx="8280057" cy="669124"/>
          </a:xfrm>
        </p:spPr>
        <p:txBody>
          <a:bodyPr/>
          <a:lstStyle/>
          <a:p>
            <a:pPr marL="0" indent="0" algn="l"/>
            <a:r>
              <a:rPr lang="zh-TW" altLang="en-US" sz="1600">
                <a:solidFill>
                  <a:srgbClr val="000000"/>
                </a:solidFill>
              </a:rPr>
              <a:t>下圖顯示了雙堆疊網路拓撲。目前，沒有為 </a:t>
            </a:r>
            <a:r>
              <a:rPr lang="en-US" altLang="zh-TW" sz="1600">
                <a:solidFill>
                  <a:srgbClr val="000000"/>
                </a:solidFill>
              </a:rPr>
              <a:t>IPv4 </a:t>
            </a:r>
            <a:r>
              <a:rPr lang="zh-TW" altLang="en-US" sz="1600">
                <a:solidFill>
                  <a:srgbClr val="000000"/>
                </a:solidFill>
              </a:rPr>
              <a:t>或 </a:t>
            </a:r>
            <a:r>
              <a:rPr lang="en-US" altLang="zh-TW" sz="1600">
                <a:solidFill>
                  <a:srgbClr val="000000"/>
                </a:solidFill>
              </a:rPr>
              <a:t>IPv6 </a:t>
            </a:r>
            <a:r>
              <a:rPr lang="zh-TW" altLang="en-US" sz="1600">
                <a:solidFill>
                  <a:srgbClr val="000000"/>
                </a:solidFill>
              </a:rPr>
              <a:t>設定靜態路由。</a:t>
            </a:r>
          </a:p>
        </p:txBody>
      </p:sp>
      <p:pic>
        <p:nvPicPr>
          <p:cNvPr id="7" name="Picture 6">
            <a:extLst>
              <a:ext uri="{FF2B5EF4-FFF2-40B4-BE49-F238E27FC236}">
                <a16:creationId xmlns:a16="http://schemas.microsoft.com/office/drawing/2014/main" id="{34D2682A-BA5F-8B45-ABAD-A5D56985140B}"/>
              </a:ext>
            </a:extLst>
          </p:cNvPr>
          <p:cNvPicPr>
            <a:picLocks noChangeAspect="1"/>
          </p:cNvPicPr>
          <p:nvPr/>
        </p:nvPicPr>
        <p:blipFill>
          <a:blip r:embed="rId3"/>
          <a:stretch>
            <a:fillRect/>
          </a:stretch>
        </p:blipFill>
        <p:spPr>
          <a:xfrm>
            <a:off x="1566932" y="2138401"/>
            <a:ext cx="6010137" cy="3439706"/>
          </a:xfrm>
          <a:prstGeom prst="rect">
            <a:avLst/>
          </a:prstGeom>
        </p:spPr>
      </p:pic>
      <p:sp>
        <p:nvSpPr>
          <p:cNvPr id="2" name="投影片編號版面配置區 1"/>
          <p:cNvSpPr>
            <a:spLocks noGrp="1"/>
          </p:cNvSpPr>
          <p:nvPr>
            <p:ph type="sldNum" sz="quarter" idx="12"/>
          </p:nvPr>
        </p:nvSpPr>
        <p:spPr/>
        <p:txBody>
          <a:bodyPr/>
          <a:lstStyle/>
          <a:p>
            <a:fld id="{4FAB73BC-B049-4115-A692-8D63A059BFB8}" type="slidenum">
              <a:rPr lang="en-US" smtClean="0"/>
              <a:t>977</a:t>
            </a:fld>
            <a:endParaRPr lang="en-US"/>
          </a:p>
        </p:txBody>
      </p:sp>
    </p:spTree>
    <p:extLst>
      <p:ext uri="{BB962C8B-B14F-4D97-AF65-F5344CB8AC3E}">
        <p14:creationId xmlns:p14="http://schemas.microsoft.com/office/powerpoint/2010/main" val="66384454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978.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noAutofit/>
          </a:bodyPr>
          <a:lstStyle/>
          <a:p>
            <a:pPr marL="169859" indent="-169859">
              <a:spcAft>
                <a:spcPts val="600"/>
              </a:spcAft>
              <a:buFont typeface="Wingdings" panose="05000000000000000000" pitchFamily="2" charset="2"/>
            </a:pPr>
            <a:r>
              <a:rPr lang="en-US" altLang="zh-TW" sz="2700"/>
              <a:t>32.1</a:t>
            </a:r>
            <a:r>
              <a:rPr lang="zh-TW" altLang="en-US" sz="2700" smtClean="0"/>
              <a:t>靜態</a:t>
            </a:r>
            <a:r>
              <a:rPr lang="zh-TW" altLang="en-US" sz="2700"/>
              <a:t>路由</a:t>
            </a:r>
            <a:br>
              <a:rPr lang="en-US" sz="2700"/>
            </a:br>
            <a:r>
              <a:rPr lang="en-US" altLang="zh-TW" sz="2700"/>
              <a:t>IPv4 </a:t>
            </a:r>
            <a:r>
              <a:rPr lang="zh-TW" altLang="en-US" sz="2700"/>
              <a:t>初始路由表</a:t>
            </a:r>
          </a:p>
        </p:txBody>
      </p:sp>
      <p:sp>
        <p:nvSpPr>
          <p:cNvPr id="5" name="Content Placeholder 4">
            <a:extLst>
              <a:ext uri="{FF2B5EF4-FFF2-40B4-BE49-F238E27FC236}">
                <a16:creationId xmlns:a16="http://schemas.microsoft.com/office/drawing/2014/main" id="{DA263C3E-248B-C448-A19A-F1E905FEFE14}"/>
              </a:ext>
            </a:extLst>
          </p:cNvPr>
          <p:cNvSpPr>
            <a:spLocks noGrp="1"/>
          </p:cNvSpPr>
          <p:nvPr>
            <p:ph idx="1"/>
          </p:nvPr>
        </p:nvSpPr>
        <p:spPr>
          <a:xfrm>
            <a:off x="474662" y="1589088"/>
            <a:ext cx="8280057" cy="995363"/>
          </a:xfrm>
        </p:spPr>
        <p:txBody>
          <a:bodyPr/>
          <a:lstStyle/>
          <a:p>
            <a:pPr marL="342892" indent="-342892" algn="l">
              <a:buFont typeface="Arial" panose="020b0604020202020204" pitchFamily="34" charset="0"/>
              <a:buChar char="•"/>
            </a:pPr>
            <a:r>
              <a:rPr lang="zh-TW" altLang="en-US" sz="1600">
                <a:solidFill>
                  <a:srgbClr val="000000"/>
                </a:solidFill>
              </a:rPr>
              <a:t>每個路由器只有直接連線的網路和關聯的本機位址的項目。</a:t>
            </a:r>
          </a:p>
          <a:p>
            <a:pPr marL="342892" indent="-342892" algn="l">
              <a:buFont typeface="Arial" panose="020b0604020202020204" pitchFamily="34" charset="0"/>
              <a:buChar char="•"/>
            </a:pPr>
            <a:r>
              <a:rPr lang="en-US" altLang="zh-TW" sz="1600">
                <a:solidFill>
                  <a:srgbClr val="000000"/>
                </a:solidFill>
              </a:rPr>
              <a:t>R1 </a:t>
            </a:r>
            <a:r>
              <a:rPr lang="zh-TW" altLang="en-US" sz="1600">
                <a:solidFill>
                  <a:srgbClr val="000000"/>
                </a:solidFill>
              </a:rPr>
              <a:t>可以 </a:t>
            </a:r>
            <a:r>
              <a:rPr lang="en-US" altLang="zh-TW" sz="1600">
                <a:solidFill>
                  <a:srgbClr val="000000"/>
                </a:solidFill>
              </a:rPr>
              <a:t>ping R2</a:t>
            </a:r>
            <a:r>
              <a:rPr lang="zh-TW" altLang="en-US" sz="1600">
                <a:solidFill>
                  <a:srgbClr val="000000"/>
                </a:solidFill>
              </a:rPr>
              <a:t>，但無法 </a:t>
            </a:r>
            <a:r>
              <a:rPr lang="en-US" altLang="zh-TW" sz="1600">
                <a:solidFill>
                  <a:srgbClr val="000000"/>
                </a:solidFill>
              </a:rPr>
              <a:t>ping R3 </a:t>
            </a:r>
            <a:r>
              <a:rPr lang="zh-TW" altLang="en-US" sz="1600">
                <a:solidFill>
                  <a:srgbClr val="000000"/>
                </a:solidFill>
              </a:rPr>
              <a:t>區域網路</a:t>
            </a:r>
          </a:p>
        </p:txBody>
      </p:sp>
      <p:sp>
        <p:nvSpPr>
          <p:cNvPr id="6" name="TextBox 5">
            <a:extLst>
              <a:ext uri="{FF2B5EF4-FFF2-40B4-BE49-F238E27FC236}">
                <a16:creationId xmlns:a16="http://schemas.microsoft.com/office/drawing/2014/main" id="{CD39965C-C098-D542-B99B-4E5B6245A3BC}"/>
              </a:ext>
            </a:extLst>
          </p:cNvPr>
          <p:cNvSpPr txBox="1"/>
          <p:nvPr/>
        </p:nvSpPr>
        <p:spPr>
          <a:xfrm>
            <a:off x="308666" y="2707315"/>
            <a:ext cx="8446054" cy="2516073"/>
          </a:xfrm>
          <a:prstGeom prst="rect">
            <a:avLst/>
          </a:prstGeom>
          <a:solidFill>
            <a:srgbClr val="000000"/>
          </a:solidFill>
        </p:spPr>
        <p:txBody>
          <a:bodyPr wrap="square" rtlCol="0">
            <a:spAutoFit/>
          </a:bodyPr>
          <a:lstStyle/>
          <a:p>
            <a:pPr rtl="0"/>
            <a:r>
              <a:rPr lang="en-US" altLang="zh-TW" sz="1050">
                <a:solidFill>
                  <a:schemeClr val="bg1"/>
                </a:solidFill>
                <a:latin typeface="Courier New" panose="02070309020205020404" pitchFamily="49" charset="0"/>
                <a:cs typeface="Courier New" panose="02070309020205020404" pitchFamily="49" charset="0"/>
              </a:rPr>
              <a:t>R1# </a:t>
            </a:r>
            <a:r>
              <a:rPr lang="en-US" altLang="zh-TW" sz="1050" b="1">
                <a:solidFill>
                  <a:srgbClr val="FFFF00"/>
                </a:solidFill>
                <a:latin typeface="Courier New" panose="02070309020205020404" pitchFamily="49" charset="0"/>
                <a:cs typeface="Courier New" panose="02070309020205020404" pitchFamily="49" charset="0"/>
              </a:rPr>
              <a:t>show ip route | begin Gateway </a:t>
            </a:r>
          </a:p>
          <a:p>
            <a:pPr rtl="0"/>
            <a:r>
              <a:rPr lang="en-US" altLang="zh-TW" sz="1050">
                <a:solidFill>
                  <a:schemeClr val="bg1"/>
                </a:solidFill>
                <a:latin typeface="Courier New" panose="02070309020205020404" pitchFamily="49" charset="0"/>
                <a:cs typeface="Courier New" panose="02070309020205020404" pitchFamily="49" charset="0"/>
              </a:rPr>
              <a:t>Gateway of last resort is not set </a:t>
            </a:r>
          </a:p>
          <a:p>
            <a:pPr rtl="0"/>
            <a:r>
              <a:rPr lang="en-US" altLang="zh-TW" sz="1050">
                <a:solidFill>
                  <a:schemeClr val="bg1"/>
                </a:solidFill>
                <a:latin typeface="Courier New" panose="02070309020205020404" pitchFamily="49" charset="0"/>
                <a:cs typeface="Courier New" panose="02070309020205020404" pitchFamily="49" charset="0"/>
              </a:rPr>
              <a:t>172.16.0.0/16 is variably subnetted, 4 subnets, 2 masks </a:t>
            </a:r>
          </a:p>
          <a:p>
            <a:pPr rtl="0"/>
            <a:r>
              <a:rPr lang="en-US" altLang="zh-TW" sz="1050">
                <a:solidFill>
                  <a:schemeClr val="bg1"/>
                </a:solidFill>
                <a:latin typeface="Courier New" panose="02070309020205020404" pitchFamily="49" charset="0"/>
                <a:cs typeface="Courier New" panose="02070309020205020404" pitchFamily="49" charset="0"/>
              </a:rPr>
              <a:t>C 172.16.2.0/24 is directly connected, Serial0/1/0 </a:t>
            </a:r>
          </a:p>
          <a:p>
            <a:pPr rtl="0"/>
            <a:r>
              <a:rPr lang="en-US" altLang="zh-TW" sz="1050">
                <a:solidFill>
                  <a:schemeClr val="bg1"/>
                </a:solidFill>
                <a:latin typeface="Courier New" panose="02070309020205020404" pitchFamily="49" charset="0"/>
                <a:cs typeface="Courier New" panose="02070309020205020404" pitchFamily="49" charset="0"/>
              </a:rPr>
              <a:t>L 172.16.2.1/32 is directly connected, Serial0/1/0 </a:t>
            </a:r>
          </a:p>
          <a:p>
            <a:pPr rtl="0"/>
            <a:r>
              <a:rPr lang="en-US" altLang="zh-TW" sz="1050">
                <a:solidFill>
                  <a:schemeClr val="bg1"/>
                </a:solidFill>
                <a:latin typeface="Courier New" panose="02070309020205020404" pitchFamily="49" charset="0"/>
                <a:cs typeface="Courier New" panose="02070309020205020404" pitchFamily="49" charset="0"/>
              </a:rPr>
              <a:t>C 172.16.3.0/24 is directly connected, GigabitEthernet0/0/0 </a:t>
            </a:r>
          </a:p>
          <a:p>
            <a:pPr rtl="0"/>
            <a:r>
              <a:rPr lang="en-US" altLang="zh-TW" sz="1050">
                <a:solidFill>
                  <a:schemeClr val="bg1"/>
                </a:solidFill>
                <a:latin typeface="Courier New" panose="02070309020205020404" pitchFamily="49" charset="0"/>
                <a:cs typeface="Courier New" panose="02070309020205020404" pitchFamily="49" charset="0"/>
              </a:rPr>
              <a:t>L 172.16.3.1/32 is directly connected, GigabitEthernet0/0/0 </a:t>
            </a:r>
          </a:p>
          <a:p>
            <a:pPr rtl="0"/>
            <a:r>
              <a:rPr lang="en-US" altLang="zh-TW" sz="1050">
                <a:solidFill>
                  <a:schemeClr val="bg1"/>
                </a:solidFill>
                <a:latin typeface="Courier New" panose="02070309020205020404" pitchFamily="49" charset="0"/>
                <a:cs typeface="Courier New" panose="02070309020205020404" pitchFamily="49" charset="0"/>
              </a:rPr>
              <a:t>R1#</a:t>
            </a:r>
          </a:p>
          <a:p>
            <a:pPr rtl="0"/>
            <a:r>
              <a:rPr lang="en-US" altLang="zh-TW" sz="1050">
                <a:solidFill>
                  <a:schemeClr val="bg1"/>
                </a:solidFill>
                <a:latin typeface="Courier New" panose="02070309020205020404" pitchFamily="49" charset="0"/>
                <a:cs typeface="Courier New" panose="02070309020205020404" pitchFamily="49" charset="0"/>
              </a:rPr>
              <a:t>R1# </a:t>
            </a:r>
            <a:r>
              <a:rPr lang="en-US" altLang="zh-TW" sz="1050" b="1">
                <a:solidFill>
                  <a:srgbClr val="FFFF00"/>
                </a:solidFill>
                <a:latin typeface="Courier New" panose="02070309020205020404" pitchFamily="49" charset="0"/>
                <a:cs typeface="Courier New" panose="02070309020205020404" pitchFamily="49" charset="0"/>
              </a:rPr>
              <a:t>ping 172.16.2.2 </a:t>
            </a:r>
          </a:p>
          <a:p>
            <a:pPr rtl="0"/>
            <a:r>
              <a:rPr lang="en-US" altLang="zh-TW" sz="1050">
                <a:solidFill>
                  <a:schemeClr val="bg1"/>
                </a:solidFill>
                <a:latin typeface="Courier New" panose="02070309020205020404" pitchFamily="49" charset="0"/>
                <a:cs typeface="Courier New" panose="02070309020205020404" pitchFamily="49" charset="0"/>
              </a:rPr>
              <a:t>Type escape sequence to abort. Sending 5, 100-byte ICMP Echos to 172.16.2.2, timeout is 2 seconds: </a:t>
            </a:r>
          </a:p>
          <a:p>
            <a:pPr rtl="0"/>
            <a:r>
              <a:rPr lang="en-US" altLang="zh-TW" sz="1050">
                <a:solidFill>
                  <a:schemeClr val="bg1"/>
                </a:solidFill>
                <a:latin typeface="Courier New" panose="02070309020205020404" pitchFamily="49" charset="0"/>
                <a:cs typeface="Courier New" panose="02070309020205020404" pitchFamily="49" charset="0"/>
              </a:rPr>
              <a:t>!!!!!!</a:t>
            </a:r>
          </a:p>
          <a:p>
            <a:pPr rtl="0"/>
            <a:r>
              <a:rPr lang="en-US" altLang="zh-TW" sz="1050">
                <a:solidFill>
                  <a:schemeClr val="bg1"/>
                </a:solidFill>
                <a:latin typeface="Courier New" panose="02070309020205020404" pitchFamily="49" charset="0"/>
                <a:cs typeface="Courier New" panose="02070309020205020404" pitchFamily="49" charset="0"/>
              </a:rPr>
              <a:t>Success rate is 100 percent (5/5)</a:t>
            </a:r>
          </a:p>
          <a:p>
            <a:pPr rtl="0"/>
            <a:r>
              <a:rPr lang="en-US" altLang="zh-TW" sz="1050">
                <a:solidFill>
                  <a:schemeClr val="bg1"/>
                </a:solidFill>
                <a:latin typeface="Courier New" panose="02070309020205020404" pitchFamily="49" charset="0"/>
                <a:cs typeface="Courier New" panose="02070309020205020404" pitchFamily="49" charset="0"/>
              </a:rPr>
              <a:t>R1# </a:t>
            </a:r>
            <a:r>
              <a:rPr lang="en-US" altLang="zh-TW" sz="1050" b="1">
                <a:solidFill>
                  <a:srgbClr val="FFFF00"/>
                </a:solidFill>
                <a:latin typeface="Courier New" panose="02070309020205020404" pitchFamily="49" charset="0"/>
                <a:cs typeface="Courier New" panose="02070309020205020404" pitchFamily="49" charset="0"/>
              </a:rPr>
              <a:t>ping 192.168.2.1 </a:t>
            </a:r>
          </a:p>
          <a:p>
            <a:pPr rtl="0"/>
            <a:r>
              <a:rPr lang="en-US" altLang="zh-TW" sz="1050">
                <a:solidFill>
                  <a:schemeClr val="bg1"/>
                </a:solidFill>
                <a:latin typeface="Courier New" panose="02070309020205020404" pitchFamily="49" charset="0"/>
                <a:cs typeface="Courier New" panose="02070309020205020404" pitchFamily="49" charset="0"/>
              </a:rPr>
              <a:t>Type escape sequence to abort. Sending 5, 100-byte ICMP Echos to 192.168.2.1, timeout is 2 seconds: ..... </a:t>
            </a:r>
          </a:p>
          <a:p>
            <a:pPr rtl="0"/>
            <a:r>
              <a:rPr lang="en-US" altLang="zh-TW" sz="1050">
                <a:solidFill>
                  <a:schemeClr val="bg1"/>
                </a:solidFill>
                <a:latin typeface="Courier New" panose="02070309020205020404" pitchFamily="49" charset="0"/>
                <a:cs typeface="Courier New" panose="02070309020205020404" pitchFamily="49" charset="0"/>
              </a:rPr>
              <a:t>Success rate is 0 percent (0/5)</a:t>
            </a:r>
          </a:p>
        </p:txBody>
      </p:sp>
      <p:sp>
        <p:nvSpPr>
          <p:cNvPr id="2" name="投影片編號版面配置區 1"/>
          <p:cNvSpPr>
            <a:spLocks noGrp="1"/>
          </p:cNvSpPr>
          <p:nvPr>
            <p:ph type="sldNum" sz="quarter" idx="12"/>
          </p:nvPr>
        </p:nvSpPr>
        <p:spPr/>
        <p:txBody>
          <a:bodyPr/>
          <a:lstStyle/>
          <a:p>
            <a:fld id="{4FAB73BC-B049-4115-A692-8D63A059BFB8}" type="slidenum">
              <a:rPr lang="en-US" smtClean="0"/>
              <a:t>978</a:t>
            </a:fld>
            <a:endParaRPr lang="en-US"/>
          </a:p>
        </p:txBody>
      </p:sp>
    </p:spTree>
    <p:extLst>
      <p:ext uri="{BB962C8B-B14F-4D97-AF65-F5344CB8AC3E}">
        <p14:creationId xmlns:p14="http://schemas.microsoft.com/office/powerpoint/2010/main" val="45698775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979.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noAutofit/>
          </a:bodyPr>
          <a:lstStyle/>
          <a:p>
            <a:pPr marL="169859" indent="-169859">
              <a:spcAft>
                <a:spcPts val="600"/>
              </a:spcAft>
              <a:buFont typeface="Wingdings" panose="05000000000000000000" pitchFamily="2" charset="2"/>
            </a:pPr>
            <a:r>
              <a:rPr lang="en-US" altLang="zh-TW" sz="2700"/>
              <a:t>32.1</a:t>
            </a:r>
            <a:r>
              <a:rPr lang="zh-TW" altLang="en-US" sz="2700" smtClean="0"/>
              <a:t>靜態</a:t>
            </a:r>
            <a:r>
              <a:rPr lang="zh-TW" altLang="en-US" sz="2700"/>
              <a:t>路由</a:t>
            </a:r>
            <a:br>
              <a:rPr lang="en-US" sz="2700"/>
            </a:br>
            <a:r>
              <a:rPr lang="en-US" altLang="zh-TW" sz="2700"/>
              <a:t>IPv6 </a:t>
            </a:r>
            <a:r>
              <a:rPr lang="zh-TW" altLang="en-US" sz="2700"/>
              <a:t>初始路由表</a:t>
            </a:r>
          </a:p>
        </p:txBody>
      </p:sp>
      <p:sp>
        <p:nvSpPr>
          <p:cNvPr id="5" name="Content Placeholder 4">
            <a:extLst>
              <a:ext uri="{FF2B5EF4-FFF2-40B4-BE49-F238E27FC236}">
                <a16:creationId xmlns:a16="http://schemas.microsoft.com/office/drawing/2014/main" id="{DA263C3E-248B-C448-A19A-F1E905FEFE14}"/>
              </a:ext>
            </a:extLst>
          </p:cNvPr>
          <p:cNvSpPr>
            <a:spLocks noGrp="1"/>
          </p:cNvSpPr>
          <p:nvPr>
            <p:ph idx="1"/>
          </p:nvPr>
        </p:nvSpPr>
        <p:spPr>
          <a:xfrm>
            <a:off x="474662" y="1589088"/>
            <a:ext cx="8280057" cy="500063"/>
          </a:xfrm>
        </p:spPr>
        <p:txBody>
          <a:bodyPr/>
          <a:lstStyle/>
          <a:p>
            <a:pPr marL="342892" indent="-342892" algn="l">
              <a:buFont typeface="Arial" panose="020b0604020202020204" pitchFamily="34" charset="0"/>
              <a:buChar char="•"/>
            </a:pPr>
            <a:r>
              <a:rPr lang="zh-TW" altLang="en-US" sz="1400">
                <a:solidFill>
                  <a:srgbClr val="000000"/>
                </a:solidFill>
              </a:rPr>
              <a:t>每個路由器只有直接連線的網路和關聯的本機位址的項目。</a:t>
            </a:r>
          </a:p>
          <a:p>
            <a:pPr marL="342892" indent="-342892" algn="l">
              <a:buFont typeface="Arial" panose="020b0604020202020204" pitchFamily="34" charset="0"/>
              <a:buChar char="•"/>
            </a:pPr>
            <a:r>
              <a:rPr lang="en-US" altLang="zh-TW" sz="1400">
                <a:solidFill>
                  <a:srgbClr val="000000"/>
                </a:solidFill>
              </a:rPr>
              <a:t>R1 </a:t>
            </a:r>
            <a:r>
              <a:rPr lang="zh-TW" altLang="en-US" sz="1400">
                <a:solidFill>
                  <a:srgbClr val="000000"/>
                </a:solidFill>
              </a:rPr>
              <a:t>可以 </a:t>
            </a:r>
            <a:r>
              <a:rPr lang="en-US" altLang="zh-TW" sz="1400">
                <a:solidFill>
                  <a:srgbClr val="000000"/>
                </a:solidFill>
              </a:rPr>
              <a:t>ping R2</a:t>
            </a:r>
            <a:r>
              <a:rPr lang="zh-TW" altLang="en-US" sz="1400">
                <a:solidFill>
                  <a:srgbClr val="000000"/>
                </a:solidFill>
              </a:rPr>
              <a:t>，但無法 </a:t>
            </a:r>
            <a:r>
              <a:rPr lang="en-US" altLang="zh-TW" sz="1400">
                <a:solidFill>
                  <a:srgbClr val="000000"/>
                </a:solidFill>
              </a:rPr>
              <a:t>ping R3 </a:t>
            </a:r>
            <a:r>
              <a:rPr lang="zh-TW" altLang="en-US" sz="1400">
                <a:solidFill>
                  <a:srgbClr val="000000"/>
                </a:solidFill>
              </a:rPr>
              <a:t>區域網路。</a:t>
            </a:r>
          </a:p>
        </p:txBody>
      </p:sp>
      <p:sp>
        <p:nvSpPr>
          <p:cNvPr id="6" name="TextBox 5">
            <a:extLst>
              <a:ext uri="{FF2B5EF4-FFF2-40B4-BE49-F238E27FC236}">
                <a16:creationId xmlns:a16="http://schemas.microsoft.com/office/drawing/2014/main" id="{CD39965C-C098-D542-B99B-4E5B6245A3BC}"/>
              </a:ext>
            </a:extLst>
          </p:cNvPr>
          <p:cNvSpPr txBox="1"/>
          <p:nvPr/>
        </p:nvSpPr>
        <p:spPr>
          <a:xfrm>
            <a:off x="391664" y="2203966"/>
            <a:ext cx="8446054" cy="3477875"/>
          </a:xfrm>
          <a:prstGeom prst="rect">
            <a:avLst/>
          </a:prstGeom>
          <a:solidFill>
            <a:srgbClr val="000000"/>
          </a:solidFill>
        </p:spPr>
        <p:txBody>
          <a:bodyPr wrap="square" rtlCol="0">
            <a:spAutoFit/>
          </a:bodyPr>
          <a:lstStyle/>
          <a:p>
            <a:pPr rtl="0"/>
            <a:r>
              <a:rPr lang="en-US" altLang="zh-TW" sz="1000">
                <a:solidFill>
                  <a:schemeClr val="bg1"/>
                </a:solidFill>
                <a:latin typeface="Courier New" panose="02070309020205020404" pitchFamily="49" charset="0"/>
                <a:cs typeface="Courier New" panose="02070309020205020404" pitchFamily="49" charset="0"/>
              </a:rPr>
              <a:t>R1# </a:t>
            </a:r>
            <a:r>
              <a:rPr lang="en-US" altLang="zh-TW" sz="1000" b="1">
                <a:solidFill>
                  <a:srgbClr val="FFFF00"/>
                </a:solidFill>
                <a:latin typeface="Courier New" panose="02070309020205020404" pitchFamily="49" charset="0"/>
                <a:cs typeface="Courier New" panose="02070309020205020404" pitchFamily="49" charset="0"/>
              </a:rPr>
              <a:t>show ipv6 route | begin C </a:t>
            </a:r>
          </a:p>
          <a:p>
            <a:pPr rtl="0"/>
            <a:r>
              <a:rPr lang="en-US" altLang="zh-TW" sz="1000">
                <a:solidFill>
                  <a:schemeClr val="bg1"/>
                </a:solidFill>
                <a:latin typeface="Courier New" panose="02070309020205020404" pitchFamily="49" charset="0"/>
                <a:cs typeface="Courier New" panose="02070309020205020404" pitchFamily="49" charset="0"/>
              </a:rPr>
              <a:t>C 2001:DB8:ACAD:2::/64 [0/0] </a:t>
            </a:r>
          </a:p>
          <a:p>
            <a:pPr rtl="0"/>
            <a:r>
              <a:rPr lang="en-US" altLang="zh-TW" sz="1000">
                <a:solidFill>
                  <a:schemeClr val="bg1"/>
                </a:solidFill>
                <a:latin typeface="Courier New" panose="02070309020205020404" pitchFamily="49" charset="0"/>
                <a:cs typeface="Courier New" panose="02070309020205020404" pitchFamily="49" charset="0"/>
              </a:rPr>
              <a:t>via Serial0/1/0, directly connected </a:t>
            </a:r>
          </a:p>
          <a:p>
            <a:pPr rtl="0"/>
            <a:r>
              <a:rPr lang="en-US" altLang="zh-TW" sz="1000">
                <a:solidFill>
                  <a:schemeClr val="bg1"/>
                </a:solidFill>
                <a:latin typeface="Courier New" panose="02070309020205020404" pitchFamily="49" charset="0"/>
                <a:cs typeface="Courier New" panose="02070309020205020404" pitchFamily="49" charset="0"/>
              </a:rPr>
              <a:t>L 2001:DB8:ACAD:2::1/128 [0/0] </a:t>
            </a:r>
          </a:p>
          <a:p>
            <a:pPr rtl="0"/>
            <a:r>
              <a:rPr lang="en-US" altLang="zh-TW" sz="1000">
                <a:solidFill>
                  <a:schemeClr val="bg1"/>
                </a:solidFill>
                <a:latin typeface="Courier New" panose="02070309020205020404" pitchFamily="49" charset="0"/>
                <a:cs typeface="Courier New" panose="02070309020205020404" pitchFamily="49" charset="0"/>
              </a:rPr>
              <a:t>via Serial0/1/0, receive </a:t>
            </a:r>
          </a:p>
          <a:p>
            <a:pPr rtl="0"/>
            <a:r>
              <a:rPr lang="en-US" altLang="zh-TW" sz="1000">
                <a:solidFill>
                  <a:schemeClr val="bg1"/>
                </a:solidFill>
                <a:latin typeface="Courier New" panose="02070309020205020404" pitchFamily="49" charset="0"/>
                <a:cs typeface="Courier New" panose="02070309020205020404" pitchFamily="49" charset="0"/>
              </a:rPr>
              <a:t>C 2001:DB8:ACAD:3::/64 [0/0] </a:t>
            </a:r>
          </a:p>
          <a:p>
            <a:pPr rtl="0"/>
            <a:r>
              <a:rPr lang="en-US" altLang="zh-TW" sz="1000">
                <a:solidFill>
                  <a:schemeClr val="bg1"/>
                </a:solidFill>
                <a:latin typeface="Courier New" panose="02070309020205020404" pitchFamily="49" charset="0"/>
                <a:cs typeface="Courier New" panose="02070309020205020404" pitchFamily="49" charset="0"/>
              </a:rPr>
              <a:t>via GigabitEthernet0/0/0, directly connected </a:t>
            </a:r>
          </a:p>
          <a:p>
            <a:pPr rtl="0"/>
            <a:r>
              <a:rPr lang="en-US" altLang="zh-TW" sz="1000">
                <a:solidFill>
                  <a:schemeClr val="bg1"/>
                </a:solidFill>
                <a:latin typeface="Courier New" panose="02070309020205020404" pitchFamily="49" charset="0"/>
                <a:cs typeface="Courier New" panose="02070309020205020404" pitchFamily="49" charset="0"/>
              </a:rPr>
              <a:t>L 2001:DB8:ACAD:3::1/128 [0/0] </a:t>
            </a:r>
          </a:p>
          <a:p>
            <a:pPr rtl="0"/>
            <a:r>
              <a:rPr lang="en-US" altLang="zh-TW" sz="1000">
                <a:solidFill>
                  <a:schemeClr val="bg1"/>
                </a:solidFill>
                <a:latin typeface="Courier New" panose="02070309020205020404" pitchFamily="49" charset="0"/>
                <a:cs typeface="Courier New" panose="02070309020205020404" pitchFamily="49" charset="0"/>
              </a:rPr>
              <a:t>via GigabitEthernet0/0/0, receive </a:t>
            </a:r>
          </a:p>
          <a:p>
            <a:pPr rtl="0"/>
            <a:r>
              <a:rPr lang="en-US" altLang="zh-TW" sz="1000">
                <a:solidFill>
                  <a:schemeClr val="bg1"/>
                </a:solidFill>
                <a:latin typeface="Courier New" panose="02070309020205020404" pitchFamily="49" charset="0"/>
                <a:cs typeface="Courier New" panose="02070309020205020404" pitchFamily="49" charset="0"/>
              </a:rPr>
              <a:t>L FF00::/8 [0/0] </a:t>
            </a:r>
          </a:p>
          <a:p>
            <a:pPr rtl="0"/>
            <a:r>
              <a:rPr lang="en-US" altLang="zh-TW" sz="1000">
                <a:solidFill>
                  <a:schemeClr val="bg1"/>
                </a:solidFill>
                <a:latin typeface="Courier New" panose="02070309020205020404" pitchFamily="49" charset="0"/>
                <a:cs typeface="Courier New" panose="02070309020205020404" pitchFamily="49" charset="0"/>
              </a:rPr>
              <a:t>via Null0, receive </a:t>
            </a:r>
          </a:p>
          <a:p>
            <a:pPr rtl="0"/>
            <a:r>
              <a:rPr lang="en-US" altLang="zh-TW" sz="1000">
                <a:solidFill>
                  <a:schemeClr val="bg1"/>
                </a:solidFill>
                <a:latin typeface="Courier New" panose="02070309020205020404" pitchFamily="49" charset="0"/>
                <a:cs typeface="Courier New" panose="02070309020205020404" pitchFamily="49" charset="0"/>
              </a:rPr>
              <a:t>R1#</a:t>
            </a:r>
          </a:p>
          <a:p>
            <a:pPr rtl="0"/>
            <a:r>
              <a:rPr lang="en-US" altLang="zh-TW" sz="1000">
                <a:solidFill>
                  <a:schemeClr val="bg1"/>
                </a:solidFill>
                <a:latin typeface="Courier New" panose="02070309020205020404" pitchFamily="49" charset="0"/>
                <a:cs typeface="Courier New" panose="02070309020205020404" pitchFamily="49" charset="0"/>
              </a:rPr>
              <a:t>R1# </a:t>
            </a:r>
            <a:r>
              <a:rPr lang="en-US" altLang="zh-TW" sz="1000" b="1">
                <a:solidFill>
                  <a:srgbClr val="FFFF00"/>
                </a:solidFill>
                <a:latin typeface="Courier New" panose="02070309020205020404" pitchFamily="49" charset="0"/>
                <a:cs typeface="Courier New" panose="02070309020205020404" pitchFamily="49" charset="0"/>
              </a:rPr>
              <a:t>ping 2001:db8:acad:2::2 </a:t>
            </a:r>
          </a:p>
          <a:p>
            <a:pPr rtl="0"/>
            <a:r>
              <a:rPr lang="en-US" altLang="zh-TW" sz="1000">
                <a:solidFill>
                  <a:schemeClr val="bg1"/>
                </a:solidFill>
                <a:latin typeface="Courier New" panose="02070309020205020404" pitchFamily="49" charset="0"/>
                <a:cs typeface="Courier New" panose="02070309020205020404" pitchFamily="49" charset="0"/>
              </a:rPr>
              <a:t>Type escape sequence to abort. </a:t>
            </a:r>
          </a:p>
          <a:p>
            <a:pPr rtl="0"/>
            <a:r>
              <a:rPr lang="en-US" altLang="zh-TW" sz="1000">
                <a:solidFill>
                  <a:schemeClr val="bg1"/>
                </a:solidFill>
                <a:latin typeface="Courier New" panose="02070309020205020404" pitchFamily="49" charset="0"/>
                <a:cs typeface="Courier New" panose="02070309020205020404" pitchFamily="49" charset="0"/>
              </a:rPr>
              <a:t>Sending 5, 100-byte ICMP Echos to 2001:DB8:ACAD:2::2, timeout is 2 seconds: </a:t>
            </a:r>
          </a:p>
          <a:p>
            <a:pPr rtl="0"/>
            <a:r>
              <a:rPr lang="en-US" altLang="zh-TW" sz="1000">
                <a:solidFill>
                  <a:schemeClr val="bg1"/>
                </a:solidFill>
                <a:latin typeface="Courier New" panose="02070309020205020404" pitchFamily="49" charset="0"/>
                <a:cs typeface="Courier New" panose="02070309020205020404" pitchFamily="49" charset="0"/>
              </a:rPr>
              <a:t>!!!!! </a:t>
            </a:r>
          </a:p>
          <a:p>
            <a:pPr rtl="0"/>
            <a:r>
              <a:rPr lang="en-US" altLang="zh-TW" sz="1000">
                <a:solidFill>
                  <a:schemeClr val="bg1"/>
                </a:solidFill>
                <a:latin typeface="Courier New" panose="02070309020205020404" pitchFamily="49" charset="0"/>
                <a:cs typeface="Courier New" panose="02070309020205020404" pitchFamily="49" charset="0"/>
              </a:rPr>
              <a:t>Success rate is 100 percent (5/5), round-trip min/avg/max = 2/2/3 ms)</a:t>
            </a:r>
          </a:p>
          <a:p>
            <a:pPr rtl="0"/>
            <a:r>
              <a:rPr lang="en-US" altLang="zh-TW" sz="1000">
                <a:solidFill>
                  <a:schemeClr val="bg1"/>
                </a:solidFill>
                <a:latin typeface="Courier New" panose="02070309020205020404" pitchFamily="49" charset="0"/>
                <a:cs typeface="Courier New" panose="02070309020205020404" pitchFamily="49" charset="0"/>
              </a:rPr>
              <a:t>R1# </a:t>
            </a:r>
            <a:r>
              <a:rPr lang="en-US" altLang="zh-TW" sz="1000" b="1">
                <a:solidFill>
                  <a:srgbClr val="FFFF00"/>
                </a:solidFill>
                <a:latin typeface="Courier New" panose="02070309020205020404" pitchFamily="49" charset="0"/>
                <a:cs typeface="Courier New" panose="02070309020205020404" pitchFamily="49" charset="0"/>
              </a:rPr>
              <a:t>ping 2001:DB8:cafe:2::1 </a:t>
            </a:r>
          </a:p>
          <a:p>
            <a:pPr rtl="0"/>
            <a:r>
              <a:rPr lang="en-US" altLang="zh-TW" sz="1000">
                <a:solidFill>
                  <a:schemeClr val="bg1"/>
                </a:solidFill>
                <a:latin typeface="Courier New" panose="02070309020205020404" pitchFamily="49" charset="0"/>
                <a:cs typeface="Courier New" panose="02070309020205020404" pitchFamily="49" charset="0"/>
              </a:rPr>
              <a:t>Type escape sequence to abort. </a:t>
            </a:r>
          </a:p>
          <a:p>
            <a:pPr rtl="0"/>
            <a:r>
              <a:rPr lang="en-US" altLang="zh-TW" sz="1000">
                <a:solidFill>
                  <a:schemeClr val="bg1"/>
                </a:solidFill>
                <a:latin typeface="Courier New" panose="02070309020205020404" pitchFamily="49" charset="0"/>
                <a:cs typeface="Courier New" panose="02070309020205020404" pitchFamily="49" charset="0"/>
              </a:rPr>
              <a:t>Sending 5, 100-byte ICMP Echos to 2001:DB8:CAFE:2::1, timeout is 2 seconds: </a:t>
            </a:r>
          </a:p>
          <a:p>
            <a:pPr rtl="0"/>
            <a:r>
              <a:rPr lang="en-US" altLang="zh-TW" sz="1000">
                <a:solidFill>
                  <a:schemeClr val="bg1"/>
                </a:solidFill>
                <a:latin typeface="Courier New" panose="02070309020205020404" pitchFamily="49" charset="0"/>
                <a:cs typeface="Courier New" panose="02070309020205020404" pitchFamily="49" charset="0"/>
              </a:rPr>
              <a:t>% No valid route for destination </a:t>
            </a:r>
          </a:p>
          <a:p>
            <a:pPr rtl="0"/>
            <a:r>
              <a:rPr lang="en-US" altLang="zh-TW" sz="1000">
                <a:solidFill>
                  <a:schemeClr val="bg1"/>
                </a:solidFill>
                <a:latin typeface="Courier New" panose="02070309020205020404" pitchFamily="49" charset="0"/>
                <a:cs typeface="Courier New" panose="02070309020205020404" pitchFamily="49" charset="0"/>
              </a:rPr>
              <a:t>Success rate is 0 percent (0/1)</a:t>
            </a:r>
          </a:p>
        </p:txBody>
      </p:sp>
      <p:sp>
        <p:nvSpPr>
          <p:cNvPr id="2" name="投影片編號版面配置區 1"/>
          <p:cNvSpPr>
            <a:spLocks noGrp="1"/>
          </p:cNvSpPr>
          <p:nvPr>
            <p:ph type="sldNum" sz="quarter" idx="12"/>
          </p:nvPr>
        </p:nvSpPr>
        <p:spPr/>
        <p:txBody>
          <a:bodyPr/>
          <a:lstStyle/>
          <a:p>
            <a:fld id="{4FAB73BC-B049-4115-A692-8D63A059BFB8}" type="slidenum">
              <a:rPr lang="en-US" smtClean="0"/>
              <a:t>979</a:t>
            </a:fld>
            <a:endParaRPr lang="en-US"/>
          </a:p>
        </p:txBody>
      </p:sp>
    </p:spTree>
    <p:extLst>
      <p:ext uri="{BB962C8B-B14F-4D97-AF65-F5344CB8AC3E}">
        <p14:creationId xmlns:p14="http://schemas.microsoft.com/office/powerpoint/2010/main" val="348238344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98.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3314" name="Title 1"/>
          <p:cNvSpPr>
            <a:spLocks noGrp="1"/>
          </p:cNvSpPr>
          <p:nvPr>
            <p:ph type="title"/>
          </p:nvPr>
        </p:nvSpPr>
        <p:spPr/>
        <p:txBody>
          <a:bodyPr>
            <a:normAutofit/>
          </a:bodyPr>
          <a:lstStyle/>
          <a:p>
            <a:r>
              <a:rPr lang="en-US" altLang="zh-TW" sz="3000"/>
              <a:t>3.3</a:t>
            </a:r>
            <a:r>
              <a:rPr lang="zh-TW" altLang="en-US" sz="3000"/>
              <a:t>通訊協定套件</a:t>
            </a:r>
            <a:r>
              <a:rPr lang="en-US" altLang="zh-TW" sz="3000"/>
              <a:t>- </a:t>
            </a:r>
            <a:r>
              <a:rPr lang="en-US" altLang="zh-TW" sz="3000" smtClean="0"/>
              <a:t>TCP/IP </a:t>
            </a:r>
            <a:r>
              <a:rPr lang="zh-TW" altLang="en-US" sz="3000"/>
              <a:t>通訊協定族</a:t>
            </a:r>
          </a:p>
        </p:txBody>
      </p:sp>
      <p:sp>
        <p:nvSpPr>
          <p:cNvPr id="13315" name="Content Placeholder 2"/>
          <p:cNvSpPr>
            <a:spLocks noGrp="1"/>
          </p:cNvSpPr>
          <p:nvPr>
            <p:ph idx="1"/>
          </p:nvPr>
        </p:nvSpPr>
        <p:spPr>
          <a:xfrm>
            <a:off x="167117" y="1677573"/>
            <a:ext cx="3359855" cy="3942178"/>
          </a:xfrm>
        </p:spPr>
        <p:txBody>
          <a:bodyPr>
            <a:normAutofit fontScale="85000" lnSpcReduction="20000"/>
          </a:bodyPr>
          <a:lstStyle/>
          <a:p>
            <a:pPr rtl="0">
              <a:buFont typeface="Arial" panose="020b0604020202020204" pitchFamily="34" charset="0"/>
              <a:buChar char="•"/>
            </a:pPr>
            <a:r>
              <a:rPr lang="en-US" altLang="zh-TW" sz="2600"/>
              <a:t>TCP/IP </a:t>
            </a:r>
            <a:r>
              <a:rPr lang="zh-TW" altLang="en-US" sz="2600"/>
              <a:t>是由網際網路使用的協議族，包括許多協議。</a:t>
            </a:r>
          </a:p>
          <a:p>
            <a:pPr rtl="0">
              <a:buFont typeface="Arial" panose="020b0604020202020204" pitchFamily="34" charset="0"/>
              <a:buChar char="•"/>
            </a:pPr>
            <a:r>
              <a:rPr lang="en-US" altLang="zh-TW" sz="2600"/>
              <a:t>TCP/IP </a:t>
            </a:r>
            <a:r>
              <a:rPr lang="zh-TW" altLang="en-US" sz="2600"/>
              <a:t>是：</a:t>
            </a:r>
          </a:p>
          <a:p>
            <a:pPr lvl="1" rtl="0"/>
            <a:r>
              <a:rPr lang="zh-TW" sz="2600"/>
              <a:t>開放式標準通訊協定族，可供公眾免費使用，且可供任何廠商使用</a:t>
            </a:r>
          </a:p>
          <a:p>
            <a:pPr lvl="1" rtl="0"/>
            <a:r>
              <a:rPr lang="zh-TW" sz="2600"/>
              <a:t>標準化的通訊協定族， </a:t>
            </a:r>
            <a:r>
              <a:rPr lang="zh-TW" altLang="en-US" sz="2600"/>
              <a:t>由網路業界認可並獲得標準組織認可，以確保互</a:t>
            </a:r>
            <a:r>
              <a:rPr lang="zh-TW" sz="2600"/>
              <a:t>通性</a:t>
            </a:r>
          </a:p>
          <a:p>
            <a:pPr lvl="1"/>
            <a:endParaRPr lang="en-CA" altLang="en-US" sz="1200"/>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526972" y="1747531"/>
            <a:ext cx="5480277" cy="34116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投影片編號版面配置區 1"/>
          <p:cNvSpPr>
            <a:spLocks noGrp="1"/>
          </p:cNvSpPr>
          <p:nvPr>
            <p:ph type="sldNum" sz="quarter" idx="4"/>
          </p:nvPr>
        </p:nvSpPr>
        <p:spPr/>
        <p:txBody>
          <a:bodyPr/>
          <a:lstStyle/>
          <a:p>
            <a:pPr defTabSz="385754">
              <a:defRPr/>
            </a:pPr>
            <a:fld id="{2F5CCB13-0A32-4557-88E9-079F0C330695}" type="slidenum">
              <a:rPr lang="en-US" kern="0" smtClean="0">
                <a:solidFill>
                  <a:srgbClr val="595959"/>
                </a:solidFill>
              </a:rPr>
              <a:pPr defTabSz="385754">
                <a:defRPr/>
              </a:pPr>
              <a:t>98</a:t>
            </a:fld>
            <a:endParaRPr lang="en-US" kern="0">
              <a:solidFill>
                <a:srgbClr val="595959"/>
              </a:solidFill>
            </a:endParaRPr>
          </a:p>
        </p:txBody>
      </p:sp>
    </p:spTree>
    <p:extLst>
      <p:ext uri="{BB962C8B-B14F-4D97-AF65-F5344CB8AC3E}">
        <p14:creationId xmlns:p14="http://schemas.microsoft.com/office/powerpoint/2010/main" val="2055207331"/>
      </p:ext>
    </p:extLst>
  </p:cSld>
  <p:clrMapOvr>
    <a:masterClrMapping/>
  </p:clrMapOvr>
  <p:transition spd="slow">
    <p:wipe/>
  </p:transition>
  <p:timing/>
</p:sld>
</file>

<file path=ppt/slides/slide980.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noAutofit/>
          </a:bodyPr>
          <a:lstStyle/>
          <a:p>
            <a:pPr marL="169859" indent="-169859">
              <a:spcAft>
                <a:spcPts val="600"/>
              </a:spcAft>
              <a:buFont typeface="Wingdings" panose="05000000000000000000" pitchFamily="2" charset="2"/>
            </a:pPr>
            <a:r>
              <a:rPr lang="en-US" altLang="zh-TW" sz="2700" smtClean="0"/>
              <a:t>32.2</a:t>
            </a:r>
            <a:r>
              <a:rPr lang="zh-TW" altLang="en-US" sz="2700" smtClean="0"/>
              <a:t>設定 </a:t>
            </a:r>
            <a:r>
              <a:rPr lang="en-US" altLang="zh-TW" sz="2700"/>
              <a:t>IP </a:t>
            </a:r>
            <a:r>
              <a:rPr lang="zh-TW" altLang="en-US" sz="2700"/>
              <a:t>靜態路由</a:t>
            </a:r>
            <a:br>
              <a:rPr lang="en-US" sz="2700"/>
            </a:br>
            <a:r>
              <a:rPr lang="en-US" altLang="zh-TW" sz="2700"/>
              <a:t>IPv4 </a:t>
            </a:r>
            <a:r>
              <a:rPr lang="zh-TW" altLang="en-US" sz="2700"/>
              <a:t>下一跳靜態路由</a:t>
            </a:r>
          </a:p>
        </p:txBody>
      </p:sp>
      <p:sp>
        <p:nvSpPr>
          <p:cNvPr id="5" name="Content Placeholder 4">
            <a:extLst>
              <a:ext uri="{FF2B5EF4-FFF2-40B4-BE49-F238E27FC236}">
                <a16:creationId xmlns:a16="http://schemas.microsoft.com/office/drawing/2014/main" id="{4BA9E5ED-E1E8-1F49-B254-BB794D88EC0A}"/>
              </a:ext>
            </a:extLst>
          </p:cNvPr>
          <p:cNvSpPr>
            <a:spLocks noGrp="1"/>
          </p:cNvSpPr>
          <p:nvPr>
            <p:ph idx="1"/>
          </p:nvPr>
        </p:nvSpPr>
        <p:spPr>
          <a:xfrm>
            <a:off x="474662" y="1589088"/>
            <a:ext cx="8280057" cy="1947568"/>
          </a:xfrm>
        </p:spPr>
        <p:txBody>
          <a:bodyPr/>
          <a:lstStyle/>
          <a:p>
            <a:pPr marL="0" indent="0" algn="l"/>
            <a:r>
              <a:rPr lang="zh-TW" altLang="en-US" sz="1600">
                <a:solidFill>
                  <a:srgbClr val="000000"/>
                </a:solidFill>
              </a:rPr>
              <a:t>在下一跳靜態路由中，只會指定下一跳 </a:t>
            </a:r>
            <a:r>
              <a:rPr lang="en-US" altLang="zh-TW" sz="1600">
                <a:solidFill>
                  <a:srgbClr val="000000"/>
                </a:solidFill>
              </a:rPr>
              <a:t>IP </a:t>
            </a:r>
            <a:r>
              <a:rPr lang="zh-TW" altLang="en-US" sz="1600">
                <a:solidFill>
                  <a:srgbClr val="000000"/>
                </a:solidFill>
              </a:rPr>
              <a:t>位址。送出介面衍生自下一個跳躍點。例如，使用下一個跳躍點 </a:t>
            </a:r>
            <a:r>
              <a:rPr lang="en-US" altLang="zh-TW" sz="1600">
                <a:solidFill>
                  <a:srgbClr val="000000"/>
                </a:solidFill>
              </a:rPr>
              <a:t>R2 </a:t>
            </a:r>
            <a:r>
              <a:rPr lang="zh-TW" altLang="en-US" sz="1600">
                <a:solidFill>
                  <a:srgbClr val="000000"/>
                </a:solidFill>
              </a:rPr>
              <a:t>的 </a:t>
            </a:r>
            <a:r>
              <a:rPr lang="en-US" altLang="zh-TW" sz="1600">
                <a:solidFill>
                  <a:srgbClr val="000000"/>
                </a:solidFill>
              </a:rPr>
              <a:t>IP </a:t>
            </a:r>
            <a:r>
              <a:rPr lang="zh-TW" altLang="en-US" sz="1600">
                <a:solidFill>
                  <a:srgbClr val="000000"/>
                </a:solidFill>
              </a:rPr>
              <a:t>位址，在 </a:t>
            </a:r>
            <a:r>
              <a:rPr lang="en-US" altLang="zh-TW" sz="1600">
                <a:solidFill>
                  <a:srgbClr val="000000"/>
                </a:solidFill>
              </a:rPr>
              <a:t>R1 </a:t>
            </a:r>
            <a:r>
              <a:rPr lang="zh-TW" altLang="en-US" sz="1600">
                <a:solidFill>
                  <a:srgbClr val="000000"/>
                </a:solidFill>
              </a:rPr>
              <a:t>上設定三個下一跳 </a:t>
            </a:r>
            <a:r>
              <a:rPr lang="en-US" altLang="zh-TW" sz="1600">
                <a:solidFill>
                  <a:srgbClr val="000000"/>
                </a:solidFill>
              </a:rPr>
              <a:t>IPv4 </a:t>
            </a:r>
            <a:r>
              <a:rPr lang="zh-TW" altLang="en-US" sz="1600">
                <a:solidFill>
                  <a:srgbClr val="000000"/>
                </a:solidFill>
              </a:rPr>
              <a:t>靜態路由。</a:t>
            </a:r>
          </a:p>
          <a:p>
            <a:pPr marL="217543" lvl="3" indent="0">
              <a:buNone/>
            </a:pPr>
            <a:r>
              <a:rPr lang="en-US" altLang="zh-TW" sz="1400">
                <a:solidFill>
                  <a:srgbClr val="000000"/>
                </a:solidFill>
                <a:latin typeface="Courier New" panose="02070309020205020404" pitchFamily="49" charset="0"/>
                <a:cs typeface="Courier New" panose="02070309020205020404" pitchFamily="49" charset="0"/>
              </a:rPr>
              <a:t>R1(config)# </a:t>
            </a:r>
            <a:r>
              <a:rPr lang="en-US" altLang="zh-TW" sz="1400" b="1">
                <a:solidFill>
                  <a:srgbClr val="000000"/>
                </a:solidFill>
                <a:latin typeface="Courier New" panose="02070309020205020404" pitchFamily="49" charset="0"/>
                <a:cs typeface="Courier New" panose="02070309020205020404" pitchFamily="49" charset="0"/>
              </a:rPr>
              <a:t>ip route 172.16.1.0 255.255.255.0 172.16.2.2 </a:t>
            </a:r>
          </a:p>
          <a:p>
            <a:pPr marL="217543" lvl="3" indent="0">
              <a:buNone/>
            </a:pPr>
            <a:r>
              <a:rPr lang="en-US" altLang="zh-TW" sz="1400">
                <a:solidFill>
                  <a:srgbClr val="000000"/>
                </a:solidFill>
                <a:latin typeface="Courier New" panose="02070309020205020404" pitchFamily="49" charset="0"/>
                <a:cs typeface="Courier New" panose="02070309020205020404" pitchFamily="49" charset="0"/>
              </a:rPr>
              <a:t>R1(config)# </a:t>
            </a:r>
            <a:r>
              <a:rPr lang="en-US" altLang="zh-TW" sz="1400" b="1">
                <a:solidFill>
                  <a:srgbClr val="000000"/>
                </a:solidFill>
                <a:latin typeface="Courier New" panose="02070309020205020404" pitchFamily="49" charset="0"/>
                <a:cs typeface="Courier New" panose="02070309020205020404" pitchFamily="49" charset="0"/>
              </a:rPr>
              <a:t>ip route 192.168.1.0 255.255.255.0 172.16.2.2 </a:t>
            </a:r>
          </a:p>
          <a:p>
            <a:pPr marL="217543" lvl="3" indent="0">
              <a:buNone/>
            </a:pPr>
            <a:r>
              <a:rPr lang="en-US" altLang="zh-TW" sz="1400">
                <a:solidFill>
                  <a:srgbClr val="000000"/>
                </a:solidFill>
                <a:latin typeface="Courier New" panose="02070309020205020404" pitchFamily="49" charset="0"/>
                <a:cs typeface="Courier New" panose="02070309020205020404" pitchFamily="49" charset="0"/>
              </a:rPr>
              <a:t>R1(config)# </a:t>
            </a:r>
            <a:r>
              <a:rPr lang="en-US" altLang="zh-TW" sz="1400" b="1">
                <a:solidFill>
                  <a:srgbClr val="000000"/>
                </a:solidFill>
                <a:latin typeface="Courier New" panose="02070309020205020404" pitchFamily="49" charset="0"/>
                <a:cs typeface="Courier New" panose="02070309020205020404" pitchFamily="49" charset="0"/>
              </a:rPr>
              <a:t>ip route 192.168.2.0 255.255.255.0 172.16.2.2</a:t>
            </a:r>
          </a:p>
          <a:p>
            <a:pPr marL="0" indent="0" algn="l"/>
            <a:r>
              <a:rPr lang="en-US" altLang="zh-TW" sz="1600">
                <a:solidFill>
                  <a:srgbClr val="000000"/>
                </a:solidFill>
              </a:rPr>
              <a:t>R1 </a:t>
            </a:r>
            <a:r>
              <a:rPr lang="zh-TW" altLang="en-US" sz="1600">
                <a:solidFill>
                  <a:srgbClr val="000000"/>
                </a:solidFill>
              </a:rPr>
              <a:t>上產生的路由表項目：</a:t>
            </a:r>
          </a:p>
          <a:p>
            <a:pPr marL="0" indent="0" algn="l"/>
            <a:endParaRPr lang="en-US" sz="1600">
              <a:solidFill>
                <a:srgbClr val="000000"/>
              </a:solidFill>
            </a:endParaRPr>
          </a:p>
        </p:txBody>
      </p:sp>
      <p:pic>
        <p:nvPicPr>
          <p:cNvPr id="2" name="Picture 1">
            <a:extLst>
              <a:ext uri="{FF2B5EF4-FFF2-40B4-BE49-F238E27FC236}">
                <a16:creationId xmlns:a16="http://schemas.microsoft.com/office/drawing/2014/main" id="{02DD7322-928D-4D28-9EE1-E0AB67BFEE64}"/>
              </a:ext>
            </a:extLst>
          </p:cNvPr>
          <p:cNvPicPr>
            <a:picLocks noChangeAspect="1"/>
          </p:cNvPicPr>
          <p:nvPr/>
        </p:nvPicPr>
        <p:blipFill>
          <a:blip r:embed="rId3"/>
          <a:stretch>
            <a:fillRect/>
          </a:stretch>
        </p:blipFill>
        <p:spPr>
          <a:xfrm>
            <a:off x="1701007" y="3536656"/>
            <a:ext cx="4943475" cy="1943100"/>
          </a:xfrm>
          <a:prstGeom prst="rect">
            <a:avLst/>
          </a:prstGeom>
        </p:spPr>
      </p:pic>
      <p:sp>
        <p:nvSpPr>
          <p:cNvPr id="4" name="投影片編號版面配置區 3"/>
          <p:cNvSpPr>
            <a:spLocks noGrp="1"/>
          </p:cNvSpPr>
          <p:nvPr>
            <p:ph type="sldNum" sz="quarter" idx="12"/>
          </p:nvPr>
        </p:nvSpPr>
        <p:spPr/>
        <p:txBody>
          <a:bodyPr/>
          <a:lstStyle/>
          <a:p>
            <a:fld id="{4FAB73BC-B049-4115-A692-8D63A059BFB8}" type="slidenum">
              <a:rPr lang="en-US" smtClean="0"/>
              <a:t>980</a:t>
            </a:fld>
            <a:endParaRPr lang="en-US"/>
          </a:p>
        </p:txBody>
      </p:sp>
    </p:spTree>
    <p:extLst>
      <p:ext uri="{BB962C8B-B14F-4D97-AF65-F5344CB8AC3E}">
        <p14:creationId xmlns:p14="http://schemas.microsoft.com/office/powerpoint/2010/main" val="271765255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981.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noAutofit/>
          </a:bodyPr>
          <a:lstStyle/>
          <a:p>
            <a:pPr marL="169859" indent="-169859">
              <a:spcAft>
                <a:spcPts val="600"/>
              </a:spcAft>
              <a:buFont typeface="Wingdings" panose="05000000000000000000" pitchFamily="2" charset="2"/>
            </a:pPr>
            <a:r>
              <a:rPr lang="en-US" altLang="zh-TW" sz="2700"/>
              <a:t>32.2</a:t>
            </a:r>
            <a:r>
              <a:rPr lang="zh-TW" altLang="en-US" sz="2700" smtClean="0"/>
              <a:t>設定 </a:t>
            </a:r>
            <a:r>
              <a:rPr lang="en-US" altLang="zh-TW" sz="2700"/>
              <a:t>IP </a:t>
            </a:r>
            <a:r>
              <a:rPr lang="zh-TW" altLang="en-US" sz="2700"/>
              <a:t>靜態路由</a:t>
            </a:r>
            <a:br>
              <a:rPr lang="en-US" sz="2700"/>
            </a:br>
            <a:r>
              <a:rPr lang="en-US" altLang="zh-TW" sz="2700"/>
              <a:t>IPv6 </a:t>
            </a:r>
            <a:r>
              <a:rPr lang="zh-TW" altLang="en-US" sz="2700"/>
              <a:t>下一跳靜態路由</a:t>
            </a:r>
          </a:p>
        </p:txBody>
      </p:sp>
      <p:sp>
        <p:nvSpPr>
          <p:cNvPr id="5" name="Content Placeholder 4">
            <a:extLst>
              <a:ext uri="{FF2B5EF4-FFF2-40B4-BE49-F238E27FC236}">
                <a16:creationId xmlns:a16="http://schemas.microsoft.com/office/drawing/2014/main" id="{4BA9E5ED-E1E8-1F49-B254-BB794D88EC0A}"/>
              </a:ext>
            </a:extLst>
          </p:cNvPr>
          <p:cNvSpPr>
            <a:spLocks noGrp="1"/>
          </p:cNvSpPr>
          <p:nvPr>
            <p:ph idx="1"/>
          </p:nvPr>
        </p:nvSpPr>
        <p:spPr>
          <a:xfrm>
            <a:off x="174813" y="1589088"/>
            <a:ext cx="4751148" cy="3102743"/>
          </a:xfrm>
        </p:spPr>
        <p:txBody>
          <a:bodyPr/>
          <a:lstStyle/>
          <a:p>
            <a:pPr algn="l" rtl="0"/>
            <a:r>
              <a:rPr lang="zh-TW" altLang="en-US" sz="1200">
                <a:solidFill>
                  <a:srgbClr val="000000"/>
                </a:solidFill>
              </a:rPr>
              <a:t>設定 </a:t>
            </a:r>
            <a:r>
              <a:rPr lang="en-US" altLang="zh-TW" sz="1200">
                <a:solidFill>
                  <a:srgbClr val="000000"/>
                </a:solidFill>
              </a:rPr>
              <a:t>R1 </a:t>
            </a:r>
            <a:r>
              <a:rPr lang="zh-TW" altLang="en-US" sz="1200">
                <a:solidFill>
                  <a:srgbClr val="000000"/>
                </a:solidFill>
              </a:rPr>
              <a:t>與三個遠端網路的 </a:t>
            </a:r>
            <a:r>
              <a:rPr lang="en-US" altLang="zh-TW" sz="1200">
                <a:solidFill>
                  <a:srgbClr val="000000"/>
                </a:solidFill>
              </a:rPr>
              <a:t>IPv6 </a:t>
            </a:r>
            <a:r>
              <a:rPr lang="zh-TW" altLang="en-US" sz="1200">
                <a:solidFill>
                  <a:srgbClr val="000000"/>
                </a:solidFill>
              </a:rPr>
              <a:t>靜態路由的命令如下：</a:t>
            </a:r>
          </a:p>
          <a:p>
            <a:pPr marL="261931" lvl="2" indent="0">
              <a:spcBef>
                <a:spcPct val="0"/>
              </a:spcBef>
              <a:buNone/>
            </a:pPr>
            <a:endParaRPr lang="en-US">
              <a:solidFill>
                <a:srgbClr val="000000"/>
              </a:solidFill>
              <a:latin typeface="Courier New" panose="02070309020205020404" pitchFamily="49" charset="0"/>
              <a:cs typeface="Courier New" panose="02070309020205020404" pitchFamily="49" charset="0"/>
            </a:endParaRPr>
          </a:p>
          <a:p>
            <a:pPr marL="261931" lvl="2" indent="0">
              <a:spcBef>
                <a:spcPct val="0"/>
              </a:spcBef>
              <a:buNone/>
            </a:pPr>
            <a:r>
              <a:rPr lang="zh-TW">
                <a:solidFill>
                  <a:srgbClr val="000000"/>
                </a:solidFill>
                <a:latin typeface="Courier New" panose="02070309020205020404" pitchFamily="49" charset="0"/>
                <a:cs typeface="Courier New" panose="02070309020205020404" pitchFamily="49" charset="0"/>
              </a:rPr>
              <a:t>R1(config)# </a:t>
            </a:r>
            <a:r>
              <a:rPr lang="zh-TW" b="1">
                <a:solidFill>
                  <a:srgbClr val="000000"/>
                </a:solidFill>
                <a:latin typeface="Courier New" panose="02070309020205020404" pitchFamily="49" charset="0"/>
                <a:cs typeface="Courier New" panose="02070309020205020404" pitchFamily="49" charset="0"/>
              </a:rPr>
              <a:t>ipv6 unicast-routing </a:t>
            </a:r>
          </a:p>
          <a:p>
            <a:pPr marL="261931" lvl="2" indent="0">
              <a:spcBef>
                <a:spcPct val="0"/>
              </a:spcBef>
              <a:buNone/>
            </a:pPr>
            <a:endParaRPr lang="en-US">
              <a:solidFill>
                <a:srgbClr val="000000"/>
              </a:solidFill>
              <a:latin typeface="Courier New" panose="02070309020205020404" pitchFamily="49" charset="0"/>
              <a:cs typeface="Courier New" panose="02070309020205020404" pitchFamily="49" charset="0"/>
            </a:endParaRPr>
          </a:p>
          <a:p>
            <a:pPr marL="261931" lvl="2" indent="0">
              <a:spcBef>
                <a:spcPct val="0"/>
              </a:spcBef>
              <a:buNone/>
            </a:pPr>
            <a:r>
              <a:rPr lang="zh-TW">
                <a:solidFill>
                  <a:srgbClr val="000000"/>
                </a:solidFill>
                <a:latin typeface="Courier New" panose="02070309020205020404" pitchFamily="49" charset="0"/>
                <a:cs typeface="Courier New" panose="02070309020205020404" pitchFamily="49" charset="0"/>
              </a:rPr>
              <a:t>R1(config)# </a:t>
            </a:r>
            <a:r>
              <a:rPr lang="zh-TW" b="1">
                <a:solidFill>
                  <a:srgbClr val="000000"/>
                </a:solidFill>
                <a:latin typeface="Courier New" panose="02070309020205020404" pitchFamily="49" charset="0"/>
                <a:cs typeface="Courier New" panose="02070309020205020404" pitchFamily="49" charset="0"/>
              </a:rPr>
              <a:t>ipv6 route 2001:db8:acad:1::/64 2001:db8:acad:2::2 </a:t>
            </a:r>
          </a:p>
          <a:p>
            <a:pPr marL="261931" lvl="2" indent="0">
              <a:spcBef>
                <a:spcPct val="0"/>
              </a:spcBef>
              <a:buNone/>
            </a:pPr>
            <a:endParaRPr lang="en-US">
              <a:solidFill>
                <a:srgbClr val="000000"/>
              </a:solidFill>
              <a:latin typeface="Courier New" panose="02070309020205020404" pitchFamily="49" charset="0"/>
              <a:cs typeface="Courier New" panose="02070309020205020404" pitchFamily="49" charset="0"/>
            </a:endParaRPr>
          </a:p>
          <a:p>
            <a:pPr marL="261931" lvl="2" indent="0">
              <a:spcBef>
                <a:spcPct val="0"/>
              </a:spcBef>
              <a:buNone/>
            </a:pPr>
            <a:r>
              <a:rPr lang="zh-TW">
                <a:solidFill>
                  <a:srgbClr val="000000"/>
                </a:solidFill>
                <a:latin typeface="Courier New" panose="02070309020205020404" pitchFamily="49" charset="0"/>
                <a:cs typeface="Courier New" panose="02070309020205020404" pitchFamily="49" charset="0"/>
              </a:rPr>
              <a:t>R1(config)# </a:t>
            </a:r>
            <a:r>
              <a:rPr lang="zh-TW" b="1">
                <a:solidFill>
                  <a:srgbClr val="000000"/>
                </a:solidFill>
                <a:latin typeface="Courier New" panose="02070309020205020404" pitchFamily="49" charset="0"/>
                <a:cs typeface="Courier New" panose="02070309020205020404" pitchFamily="49" charset="0"/>
              </a:rPr>
              <a:t>ipv6 route 2001:db8:cafe:1::/64 2001:db8:acad:2::2 </a:t>
            </a:r>
          </a:p>
          <a:p>
            <a:pPr marL="261931" lvl="2" indent="0">
              <a:spcBef>
                <a:spcPct val="0"/>
              </a:spcBef>
              <a:buNone/>
            </a:pPr>
            <a:endParaRPr lang="en-US">
              <a:solidFill>
                <a:srgbClr val="000000"/>
              </a:solidFill>
              <a:latin typeface="Courier New" panose="02070309020205020404" pitchFamily="49" charset="0"/>
              <a:cs typeface="Courier New" panose="02070309020205020404" pitchFamily="49" charset="0"/>
            </a:endParaRPr>
          </a:p>
          <a:p>
            <a:pPr marL="261931" lvl="2" indent="0">
              <a:spcBef>
                <a:spcPct val="0"/>
              </a:spcBef>
              <a:buNone/>
            </a:pPr>
            <a:r>
              <a:rPr lang="zh-TW">
                <a:solidFill>
                  <a:srgbClr val="000000"/>
                </a:solidFill>
                <a:latin typeface="Courier New" panose="02070309020205020404" pitchFamily="49" charset="0"/>
                <a:cs typeface="Courier New" panose="02070309020205020404" pitchFamily="49" charset="0"/>
              </a:rPr>
              <a:t>R1(config)# </a:t>
            </a:r>
            <a:r>
              <a:rPr lang="zh-TW" b="1">
                <a:solidFill>
                  <a:srgbClr val="000000"/>
                </a:solidFill>
                <a:latin typeface="Courier New" panose="02070309020205020404" pitchFamily="49" charset="0"/>
                <a:cs typeface="Courier New" panose="02070309020205020404" pitchFamily="49" charset="0"/>
              </a:rPr>
              <a:t>ipv6 route 2001:db8:cafe:2::/64 2001:db8:acad:2::2</a:t>
            </a:r>
          </a:p>
          <a:p>
            <a:pPr algn="l"/>
            <a:endParaRPr lang="en-US" sz="1200">
              <a:solidFill>
                <a:srgbClr val="000000"/>
              </a:solidFill>
            </a:endParaRPr>
          </a:p>
          <a:p>
            <a:pPr algn="l" rtl="0"/>
            <a:r>
              <a:rPr lang="en-US" altLang="zh-TW" sz="1200">
                <a:solidFill>
                  <a:srgbClr val="000000"/>
                </a:solidFill>
              </a:rPr>
              <a:t>R1 </a:t>
            </a:r>
            <a:r>
              <a:rPr lang="zh-TW" altLang="en-US" sz="1200">
                <a:solidFill>
                  <a:srgbClr val="000000"/>
                </a:solidFill>
              </a:rPr>
              <a:t>的路由表現在有三個遠端 </a:t>
            </a:r>
            <a:r>
              <a:rPr lang="en-US" altLang="zh-TW" sz="1200">
                <a:solidFill>
                  <a:srgbClr val="000000"/>
                </a:solidFill>
              </a:rPr>
              <a:t>IPv6 </a:t>
            </a:r>
            <a:r>
              <a:rPr lang="zh-TW" altLang="en-US" sz="1200">
                <a:solidFill>
                  <a:srgbClr val="000000"/>
                </a:solidFill>
              </a:rPr>
              <a:t>網路的路由。</a:t>
            </a:r>
          </a:p>
          <a:p>
            <a:pPr marL="0" indent="0" algn="l"/>
            <a:endParaRPr lang="en-US" sz="1200">
              <a:solidFill>
                <a:srgbClr val="000000"/>
              </a:solidFill>
            </a:endParaRPr>
          </a:p>
        </p:txBody>
      </p:sp>
      <p:pic>
        <p:nvPicPr>
          <p:cNvPr id="4" name="Picture 3">
            <a:extLst>
              <a:ext uri="{FF2B5EF4-FFF2-40B4-BE49-F238E27FC236}">
                <a16:creationId xmlns:a16="http://schemas.microsoft.com/office/drawing/2014/main" id="{AC02D90A-A2E4-4F55-8079-1418E1104189}"/>
              </a:ext>
            </a:extLst>
          </p:cNvPr>
          <p:cNvPicPr>
            <a:picLocks noChangeAspect="1"/>
          </p:cNvPicPr>
          <p:nvPr/>
        </p:nvPicPr>
        <p:blipFill>
          <a:blip r:embed="rId3"/>
          <a:stretch>
            <a:fillRect/>
          </a:stretch>
        </p:blipFill>
        <p:spPr>
          <a:xfrm>
            <a:off x="4925961" y="1764060"/>
            <a:ext cx="4043226" cy="3545195"/>
          </a:xfrm>
          <a:prstGeom prst="rect">
            <a:avLst/>
          </a:prstGeom>
        </p:spPr>
      </p:pic>
      <p:sp>
        <p:nvSpPr>
          <p:cNvPr id="2" name="投影片編號版面配置區 1"/>
          <p:cNvSpPr>
            <a:spLocks noGrp="1"/>
          </p:cNvSpPr>
          <p:nvPr>
            <p:ph type="sldNum" sz="quarter" idx="12"/>
          </p:nvPr>
        </p:nvSpPr>
        <p:spPr/>
        <p:txBody>
          <a:bodyPr/>
          <a:lstStyle/>
          <a:p>
            <a:fld id="{4FAB73BC-B049-4115-A692-8D63A059BFB8}" type="slidenum">
              <a:rPr lang="en-US" smtClean="0"/>
              <a:t>981</a:t>
            </a:fld>
            <a:endParaRPr lang="en-US"/>
          </a:p>
        </p:txBody>
      </p:sp>
    </p:spTree>
    <p:extLst>
      <p:ext uri="{BB962C8B-B14F-4D97-AF65-F5344CB8AC3E}">
        <p14:creationId xmlns:p14="http://schemas.microsoft.com/office/powerpoint/2010/main" val="252845748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982.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noAutofit/>
          </a:bodyPr>
          <a:lstStyle/>
          <a:p>
            <a:pPr marL="169859" indent="-169859">
              <a:spcAft>
                <a:spcPts val="600"/>
              </a:spcAft>
              <a:buFont typeface="Wingdings" panose="05000000000000000000" pitchFamily="2" charset="2"/>
            </a:pPr>
            <a:r>
              <a:rPr lang="en-US" altLang="zh-TW" sz="2700"/>
              <a:t>32.2</a:t>
            </a:r>
            <a:r>
              <a:rPr lang="zh-TW" altLang="en-US" sz="2700" smtClean="0"/>
              <a:t>設定 </a:t>
            </a:r>
            <a:r>
              <a:rPr lang="en-US" altLang="zh-TW" sz="2700"/>
              <a:t>IP </a:t>
            </a:r>
            <a:r>
              <a:rPr lang="zh-TW" altLang="en-US" sz="2700"/>
              <a:t>靜態路由</a:t>
            </a:r>
            <a:br>
              <a:rPr lang="en-US" sz="2700"/>
            </a:br>
            <a:r>
              <a:rPr lang="en-US" altLang="zh-TW" sz="2700"/>
              <a:t>IPv4 </a:t>
            </a:r>
            <a:r>
              <a:rPr lang="zh-TW" altLang="en-US" sz="2700"/>
              <a:t>直接連接的靜態路由</a:t>
            </a:r>
          </a:p>
        </p:txBody>
      </p:sp>
      <p:sp>
        <p:nvSpPr>
          <p:cNvPr id="6" name="Content Placeholder 5">
            <a:extLst>
              <a:ext uri="{FF2B5EF4-FFF2-40B4-BE49-F238E27FC236}">
                <a16:creationId xmlns:a16="http://schemas.microsoft.com/office/drawing/2014/main" id="{41539DD7-C4D8-E54C-95DD-4D96BF093D3B}"/>
              </a:ext>
            </a:extLst>
          </p:cNvPr>
          <p:cNvSpPr>
            <a:spLocks noGrp="1"/>
          </p:cNvSpPr>
          <p:nvPr>
            <p:ph idx="1"/>
          </p:nvPr>
        </p:nvSpPr>
        <p:spPr>
          <a:xfrm>
            <a:off x="474662" y="1589087"/>
            <a:ext cx="8280057" cy="2170983"/>
          </a:xfrm>
        </p:spPr>
        <p:txBody>
          <a:bodyPr/>
          <a:lstStyle/>
          <a:p>
            <a:pPr marL="0" indent="0" algn="l"/>
            <a:r>
              <a:rPr lang="zh-TW" altLang="en-US" sz="1600">
                <a:solidFill>
                  <a:srgbClr val="000000"/>
                </a:solidFill>
              </a:rPr>
              <a:t>設定靜態路由時，另一個選項是使用送出介面來指定下一跳位址。三個直接連接的 </a:t>
            </a:r>
            <a:r>
              <a:rPr lang="en-US" altLang="zh-TW" sz="1600">
                <a:solidFill>
                  <a:srgbClr val="000000"/>
                </a:solidFill>
              </a:rPr>
              <a:t>IPv4 </a:t>
            </a:r>
            <a:r>
              <a:rPr lang="zh-TW" altLang="en-US" sz="1600">
                <a:solidFill>
                  <a:srgbClr val="000000"/>
                </a:solidFill>
              </a:rPr>
              <a:t>靜態路由使用送出介面在 </a:t>
            </a:r>
            <a:r>
              <a:rPr lang="en-US" altLang="zh-TW" sz="1600">
                <a:solidFill>
                  <a:srgbClr val="000000"/>
                </a:solidFill>
              </a:rPr>
              <a:t>R1 </a:t>
            </a:r>
            <a:r>
              <a:rPr lang="zh-TW" altLang="en-US" sz="1600">
                <a:solidFill>
                  <a:srgbClr val="000000"/>
                </a:solidFill>
              </a:rPr>
              <a:t>上設定。</a:t>
            </a:r>
          </a:p>
          <a:p>
            <a:pPr marL="73083" lvl="1" indent="0">
              <a:buNone/>
            </a:pPr>
            <a:r>
              <a:rPr lang="zh-TW" b="1">
                <a:solidFill>
                  <a:srgbClr val="000000"/>
                </a:solidFill>
              </a:rPr>
              <a:t>注意</a:t>
            </a:r>
            <a:r>
              <a:rPr lang="zh-TW">
                <a:solidFill>
                  <a:srgbClr val="000000"/>
                </a:solidFill>
              </a:rPr>
              <a:t>：通常建議使用下一跳位址。直接連接的靜態路由只能與點對點序列介面搭配使用。 </a:t>
            </a:r>
            <a:r>
              <a:rPr lang="zh-TW" b="1">
                <a:solidFill>
                  <a:srgbClr val="000000"/>
                </a:solidFill>
              </a:rPr>
              <a:t>  </a:t>
            </a:r>
          </a:p>
          <a:p>
            <a:pPr marL="73083" lvl="1" indent="0">
              <a:buNone/>
            </a:pPr>
            <a:r>
              <a:rPr lang="zh-TW" b="1">
                <a:solidFill>
                  <a:srgbClr val="000000"/>
                </a:solidFill>
                <a:latin typeface="Courier New" panose="02070309020205020404" pitchFamily="49" charset="0"/>
                <a:cs typeface="Courier New" panose="02070309020205020404" pitchFamily="49" charset="0"/>
              </a:rPr>
              <a:t>R1(config)# ip route 172.16.1.0 255.255.255.0 s0/1/0 </a:t>
            </a:r>
          </a:p>
          <a:p>
            <a:pPr marL="73083" lvl="1" indent="0">
              <a:buNone/>
            </a:pPr>
            <a:r>
              <a:rPr lang="zh-TW" b="1">
                <a:solidFill>
                  <a:srgbClr val="000000"/>
                </a:solidFill>
                <a:latin typeface="Courier New" panose="02070309020205020404" pitchFamily="49" charset="0"/>
                <a:cs typeface="Courier New" panose="02070309020205020404" pitchFamily="49" charset="0"/>
              </a:rPr>
              <a:t>R1(config)# ip route 192.168.1.0 255.255.255.0 s0/1/0 </a:t>
            </a:r>
          </a:p>
          <a:p>
            <a:pPr marL="73083" lvl="1" indent="0">
              <a:buNone/>
            </a:pPr>
            <a:r>
              <a:rPr lang="zh-TW" b="1">
                <a:solidFill>
                  <a:srgbClr val="000000"/>
                </a:solidFill>
                <a:latin typeface="Courier New" panose="02070309020205020404" pitchFamily="49" charset="0"/>
                <a:cs typeface="Courier New" panose="02070309020205020404" pitchFamily="49" charset="0"/>
              </a:rPr>
              <a:t>R1(config)# ip route 192.168.2.0 255.255.255.0 s0/1/0</a:t>
            </a:r>
          </a:p>
        </p:txBody>
      </p:sp>
      <p:pic>
        <p:nvPicPr>
          <p:cNvPr id="2" name="Picture 1">
            <a:extLst>
              <a:ext uri="{FF2B5EF4-FFF2-40B4-BE49-F238E27FC236}">
                <a16:creationId xmlns:a16="http://schemas.microsoft.com/office/drawing/2014/main" id="{47DA537A-45BF-4C79-8B63-1FD702789359}"/>
              </a:ext>
            </a:extLst>
          </p:cNvPr>
          <p:cNvPicPr>
            <a:picLocks noChangeAspect="1"/>
          </p:cNvPicPr>
          <p:nvPr/>
        </p:nvPicPr>
        <p:blipFill>
          <a:blip r:embed="rId3"/>
          <a:stretch>
            <a:fillRect/>
          </a:stretch>
        </p:blipFill>
        <p:spPr>
          <a:xfrm>
            <a:off x="1710532" y="3760070"/>
            <a:ext cx="4924425" cy="1933575"/>
          </a:xfrm>
          <a:prstGeom prst="rect">
            <a:avLst/>
          </a:prstGeom>
        </p:spPr>
      </p:pic>
      <p:sp>
        <p:nvSpPr>
          <p:cNvPr id="4" name="投影片編號版面配置區 3"/>
          <p:cNvSpPr>
            <a:spLocks noGrp="1"/>
          </p:cNvSpPr>
          <p:nvPr>
            <p:ph type="sldNum" sz="quarter" idx="12"/>
          </p:nvPr>
        </p:nvSpPr>
        <p:spPr/>
        <p:txBody>
          <a:bodyPr/>
          <a:lstStyle/>
          <a:p>
            <a:fld id="{4FAB73BC-B049-4115-A692-8D63A059BFB8}" type="slidenum">
              <a:rPr lang="en-US" smtClean="0"/>
              <a:t>982</a:t>
            </a:fld>
            <a:endParaRPr lang="en-US"/>
          </a:p>
        </p:txBody>
      </p:sp>
    </p:spTree>
    <p:extLst>
      <p:ext uri="{BB962C8B-B14F-4D97-AF65-F5344CB8AC3E}">
        <p14:creationId xmlns:p14="http://schemas.microsoft.com/office/powerpoint/2010/main" val="87292318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983.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noAutofit/>
          </a:bodyPr>
          <a:lstStyle/>
          <a:p>
            <a:pPr marL="169859" indent="-169859">
              <a:spcAft>
                <a:spcPts val="600"/>
              </a:spcAft>
              <a:buFont typeface="Wingdings" panose="05000000000000000000" pitchFamily="2" charset="2"/>
            </a:pPr>
            <a:r>
              <a:rPr lang="en-US" altLang="zh-TW" sz="2700"/>
              <a:t>32.2</a:t>
            </a:r>
            <a:r>
              <a:rPr lang="zh-TW" altLang="en-US" sz="2700" smtClean="0"/>
              <a:t>設定 </a:t>
            </a:r>
            <a:r>
              <a:rPr lang="en-US" altLang="zh-TW" sz="2700"/>
              <a:t>IP </a:t>
            </a:r>
            <a:r>
              <a:rPr lang="zh-TW" altLang="en-US" sz="2700"/>
              <a:t>靜態路由</a:t>
            </a:r>
            <a:br>
              <a:rPr lang="en-US" sz="2700"/>
            </a:br>
            <a:r>
              <a:rPr lang="en-US" altLang="zh-TW" sz="2700"/>
              <a:t>IPv6 </a:t>
            </a:r>
            <a:r>
              <a:rPr lang="zh-TW" altLang="en-US" sz="2700"/>
              <a:t>直接連接靜態路由</a:t>
            </a:r>
          </a:p>
        </p:txBody>
      </p:sp>
      <p:sp>
        <p:nvSpPr>
          <p:cNvPr id="6" name="Content Placeholder 5">
            <a:extLst>
              <a:ext uri="{FF2B5EF4-FFF2-40B4-BE49-F238E27FC236}">
                <a16:creationId xmlns:a16="http://schemas.microsoft.com/office/drawing/2014/main" id="{41539DD7-C4D8-E54C-95DD-4D96BF093D3B}"/>
              </a:ext>
            </a:extLst>
          </p:cNvPr>
          <p:cNvSpPr>
            <a:spLocks noGrp="1"/>
          </p:cNvSpPr>
          <p:nvPr>
            <p:ph idx="1"/>
          </p:nvPr>
        </p:nvSpPr>
        <p:spPr>
          <a:xfrm>
            <a:off x="474663" y="1589088"/>
            <a:ext cx="4195661" cy="3689897"/>
          </a:xfrm>
        </p:spPr>
        <p:txBody>
          <a:bodyPr/>
          <a:lstStyle/>
          <a:p>
            <a:pPr marL="0" indent="0" algn="l"/>
            <a:r>
              <a:rPr lang="zh-TW" altLang="en-US" sz="1200">
                <a:solidFill>
                  <a:srgbClr val="000000"/>
                </a:solidFill>
              </a:rPr>
              <a:t>在此範例中，使用送出介面在 </a:t>
            </a:r>
            <a:r>
              <a:rPr lang="en-US" altLang="zh-TW" sz="1200">
                <a:solidFill>
                  <a:srgbClr val="000000"/>
                </a:solidFill>
              </a:rPr>
              <a:t>R1 </a:t>
            </a:r>
            <a:r>
              <a:rPr lang="zh-TW" altLang="en-US" sz="1200">
                <a:solidFill>
                  <a:srgbClr val="000000"/>
                </a:solidFill>
              </a:rPr>
              <a:t>上設定三個直接連接的 </a:t>
            </a:r>
            <a:r>
              <a:rPr lang="en-US" altLang="zh-TW" sz="1200">
                <a:solidFill>
                  <a:srgbClr val="000000"/>
                </a:solidFill>
              </a:rPr>
              <a:t>IPv6 </a:t>
            </a:r>
            <a:r>
              <a:rPr lang="zh-TW" altLang="en-US" sz="1200">
                <a:solidFill>
                  <a:srgbClr val="000000"/>
                </a:solidFill>
              </a:rPr>
              <a:t>靜態路由。</a:t>
            </a:r>
          </a:p>
          <a:p>
            <a:pPr marL="73083" lvl="1" indent="0">
              <a:buNone/>
            </a:pPr>
            <a:r>
              <a:rPr lang="zh-TW" altLang="en-US" sz="1200" b="1">
                <a:solidFill>
                  <a:srgbClr val="000000"/>
                </a:solidFill>
              </a:rPr>
              <a:t>注意</a:t>
            </a:r>
            <a:r>
              <a:rPr lang="zh-TW" altLang="en-US" sz="1200">
                <a:solidFill>
                  <a:srgbClr val="000000"/>
                </a:solidFill>
              </a:rPr>
              <a:t>：通常建議使用下一跳位址。直接連接的靜態路由只能與點對點序列介面搭配使用。</a:t>
            </a:r>
            <a:r>
              <a:rPr lang="zh-TW" altLang="en-US" sz="1200" b="1">
                <a:solidFill>
                  <a:srgbClr val="000000"/>
                </a:solidFill>
              </a:rPr>
              <a:t> </a:t>
            </a:r>
          </a:p>
          <a:p>
            <a:pPr marL="0" indent="0" algn="l"/>
            <a:endParaRPr lang="en-US" sz="1200" b="1">
              <a:solidFill>
                <a:srgbClr val="000000"/>
              </a:solidFill>
              <a:latin typeface="Courier New" panose="02070309020205020404" pitchFamily="49" charset="0"/>
              <a:cs typeface="Courier New" panose="02070309020205020404" pitchFamily="49" charset="0"/>
            </a:endParaRPr>
          </a:p>
          <a:p>
            <a:pPr marL="0" indent="0" algn="l"/>
            <a:r>
              <a:rPr lang="en-US" altLang="zh-TW" sz="1200" b="1">
                <a:solidFill>
                  <a:srgbClr val="000000"/>
                </a:solidFill>
                <a:latin typeface="Courier New" panose="02070309020205020404" pitchFamily="49" charset="0"/>
                <a:cs typeface="Courier New" panose="02070309020205020404" pitchFamily="49" charset="0"/>
              </a:rPr>
              <a:t>R1(config)# ipv6 route 2001:db8:acad:1::/64 s0/1/0 </a:t>
            </a:r>
          </a:p>
          <a:p>
            <a:pPr marL="0" indent="0" algn="l"/>
            <a:endParaRPr lang="en-US" sz="1200" b="1">
              <a:solidFill>
                <a:srgbClr val="000000"/>
              </a:solidFill>
              <a:latin typeface="Courier New" panose="02070309020205020404" pitchFamily="49" charset="0"/>
              <a:cs typeface="Courier New" panose="02070309020205020404" pitchFamily="49" charset="0"/>
            </a:endParaRPr>
          </a:p>
          <a:p>
            <a:pPr marL="0" indent="0" algn="l"/>
            <a:r>
              <a:rPr lang="en-US" altLang="zh-TW" sz="1200" b="1">
                <a:solidFill>
                  <a:srgbClr val="000000"/>
                </a:solidFill>
                <a:latin typeface="Courier New" panose="02070309020205020404" pitchFamily="49" charset="0"/>
                <a:cs typeface="Courier New" panose="02070309020205020404" pitchFamily="49" charset="0"/>
              </a:rPr>
              <a:t>R1(config)# ipv6 route 2001:db8:cafe:1::/64 s0/1/0 </a:t>
            </a:r>
          </a:p>
          <a:p>
            <a:pPr marL="0" indent="0" algn="l"/>
            <a:endParaRPr lang="en-US" sz="1200" b="1">
              <a:solidFill>
                <a:srgbClr val="000000"/>
              </a:solidFill>
              <a:latin typeface="Courier New" panose="02070309020205020404" pitchFamily="49" charset="0"/>
              <a:cs typeface="Courier New" panose="02070309020205020404" pitchFamily="49" charset="0"/>
            </a:endParaRPr>
          </a:p>
          <a:p>
            <a:pPr marL="0" indent="0" algn="l"/>
            <a:r>
              <a:rPr lang="en-US" altLang="zh-TW" sz="1200" b="1">
                <a:solidFill>
                  <a:srgbClr val="000000"/>
                </a:solidFill>
                <a:latin typeface="Courier New" panose="02070309020205020404" pitchFamily="49" charset="0"/>
                <a:cs typeface="Courier New" panose="02070309020205020404" pitchFamily="49" charset="0"/>
              </a:rPr>
              <a:t>R1(config)# ipv6 route 2001:db8:cafe:2::/64 s0/1/0</a:t>
            </a:r>
          </a:p>
        </p:txBody>
      </p:sp>
      <p:pic>
        <p:nvPicPr>
          <p:cNvPr id="2" name="Picture 1">
            <a:extLst>
              <a:ext uri="{FF2B5EF4-FFF2-40B4-BE49-F238E27FC236}">
                <a16:creationId xmlns:a16="http://schemas.microsoft.com/office/drawing/2014/main" id="{AB40A619-85C4-45E4-8C9E-6BE4AFE6B1AC}"/>
              </a:ext>
            </a:extLst>
          </p:cNvPr>
          <p:cNvPicPr>
            <a:picLocks noChangeAspect="1"/>
          </p:cNvPicPr>
          <p:nvPr/>
        </p:nvPicPr>
        <p:blipFill>
          <a:blip r:embed="rId3"/>
          <a:stretch>
            <a:fillRect/>
          </a:stretch>
        </p:blipFill>
        <p:spPr>
          <a:xfrm>
            <a:off x="4832341" y="1671757"/>
            <a:ext cx="4072749" cy="3689897"/>
          </a:xfrm>
          <a:prstGeom prst="rect">
            <a:avLst/>
          </a:prstGeom>
        </p:spPr>
      </p:pic>
      <p:sp>
        <p:nvSpPr>
          <p:cNvPr id="4" name="投影片編號版面配置區 3"/>
          <p:cNvSpPr>
            <a:spLocks noGrp="1"/>
          </p:cNvSpPr>
          <p:nvPr>
            <p:ph type="sldNum" sz="quarter" idx="12"/>
          </p:nvPr>
        </p:nvSpPr>
        <p:spPr/>
        <p:txBody>
          <a:bodyPr/>
          <a:lstStyle/>
          <a:p>
            <a:fld id="{4FAB73BC-B049-4115-A692-8D63A059BFB8}" type="slidenum">
              <a:rPr lang="en-US" smtClean="0"/>
              <a:t>983</a:t>
            </a:fld>
            <a:endParaRPr lang="en-US"/>
          </a:p>
        </p:txBody>
      </p:sp>
    </p:spTree>
    <p:extLst>
      <p:ext uri="{BB962C8B-B14F-4D97-AF65-F5344CB8AC3E}">
        <p14:creationId xmlns:p14="http://schemas.microsoft.com/office/powerpoint/2010/main" val="179601404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984.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noAutofit/>
          </a:bodyPr>
          <a:lstStyle/>
          <a:p>
            <a:pPr marL="169859" indent="-169859">
              <a:spcAft>
                <a:spcPts val="600"/>
              </a:spcAft>
              <a:buFont typeface="Wingdings" panose="05000000000000000000" pitchFamily="2" charset="2"/>
            </a:pPr>
            <a:r>
              <a:rPr lang="en-US" altLang="zh-TW" sz="2700"/>
              <a:t>32.2</a:t>
            </a:r>
            <a:r>
              <a:rPr lang="zh-TW" altLang="en-US" sz="2700" smtClean="0"/>
              <a:t>設定 </a:t>
            </a:r>
            <a:r>
              <a:rPr lang="en-US" altLang="zh-TW" sz="2700"/>
              <a:t>IP </a:t>
            </a:r>
            <a:r>
              <a:rPr lang="zh-TW" altLang="en-US" sz="2700"/>
              <a:t>靜態路由</a:t>
            </a:r>
            <a:br>
              <a:rPr lang="en-US" sz="2700"/>
            </a:br>
            <a:r>
              <a:rPr lang="en-US" altLang="zh-TW" sz="2700"/>
              <a:t>IPv4 </a:t>
            </a:r>
            <a:r>
              <a:rPr lang="zh-TW" altLang="en-US" sz="2700"/>
              <a:t>完全指定的靜態路由</a:t>
            </a:r>
          </a:p>
        </p:txBody>
      </p:sp>
      <p:sp>
        <p:nvSpPr>
          <p:cNvPr id="4" name="Content Placeholder 3">
            <a:extLst>
              <a:ext uri="{FF2B5EF4-FFF2-40B4-BE49-F238E27FC236}">
                <a16:creationId xmlns:a16="http://schemas.microsoft.com/office/drawing/2014/main" id="{A1B3A1D6-9974-8A46-939A-73A094DD0B93}"/>
              </a:ext>
            </a:extLst>
          </p:cNvPr>
          <p:cNvSpPr>
            <a:spLocks noGrp="1"/>
          </p:cNvSpPr>
          <p:nvPr>
            <p:ph idx="1"/>
          </p:nvPr>
        </p:nvSpPr>
        <p:spPr>
          <a:xfrm>
            <a:off x="474663" y="1589088"/>
            <a:ext cx="3507403" cy="3689897"/>
          </a:xfrm>
        </p:spPr>
        <p:txBody>
          <a:bodyPr/>
          <a:lstStyle/>
          <a:p>
            <a:pPr marL="285743" indent="-285743" algn="l">
              <a:buFont typeface="Arial" panose="020b0604020202020204" pitchFamily="34" charset="0"/>
              <a:buChar char="•"/>
            </a:pPr>
            <a:r>
              <a:rPr lang="zh-TW" altLang="en-US" sz="1400">
                <a:solidFill>
                  <a:srgbClr val="000000"/>
                </a:solidFill>
              </a:rPr>
              <a:t>在完全指定的靜態路由中，會指定送出介面和下一跳 </a:t>
            </a:r>
            <a:r>
              <a:rPr lang="en-US" altLang="zh-TW" sz="1400">
                <a:solidFill>
                  <a:srgbClr val="000000"/>
                </a:solidFill>
              </a:rPr>
              <a:t>IP </a:t>
            </a:r>
            <a:r>
              <a:rPr lang="zh-TW" altLang="en-US" sz="1400">
                <a:solidFill>
                  <a:srgbClr val="000000"/>
                </a:solidFill>
              </a:rPr>
              <a:t>位址。當送出介面是一個多重存取介面，這種形式的靜態路由被使用，並且有必要明確地標識下一個跳躍點。下一個跳躍點必須直接連線到指定的送出介面。使用送出介面是可選的，但是需要使用下一跳地址。</a:t>
            </a:r>
          </a:p>
          <a:p>
            <a:pPr marL="285743" indent="-285743" algn="l">
              <a:buFont typeface="Arial" panose="020b0604020202020204" pitchFamily="34" charset="0"/>
              <a:buChar char="•"/>
            </a:pPr>
            <a:r>
              <a:rPr lang="zh-TW" altLang="en-US" sz="1400">
                <a:solidFill>
                  <a:srgbClr val="000000"/>
                </a:solidFill>
              </a:rPr>
              <a:t>建議當送出介面為乙太網路時，靜態路由包含下一跳位址。你也可以使用包含送出介面和下一跳位址的完全指定靜態路由。</a:t>
            </a:r>
          </a:p>
        </p:txBody>
      </p:sp>
      <p:pic>
        <p:nvPicPr>
          <p:cNvPr id="2" name="Picture 1">
            <a:extLst>
              <a:ext uri="{FF2B5EF4-FFF2-40B4-BE49-F238E27FC236}">
                <a16:creationId xmlns:a16="http://schemas.microsoft.com/office/drawing/2014/main" id="{CB01257C-609F-4591-9958-99A06010DFFB}"/>
              </a:ext>
            </a:extLst>
          </p:cNvPr>
          <p:cNvPicPr>
            <a:picLocks noChangeAspect="1"/>
          </p:cNvPicPr>
          <p:nvPr/>
        </p:nvPicPr>
        <p:blipFill>
          <a:blip r:embed="rId3"/>
          <a:stretch>
            <a:fillRect/>
          </a:stretch>
        </p:blipFill>
        <p:spPr>
          <a:xfrm>
            <a:off x="3957792" y="2173701"/>
            <a:ext cx="4909676" cy="492556"/>
          </a:xfrm>
          <a:prstGeom prst="rect">
            <a:avLst/>
          </a:prstGeom>
        </p:spPr>
      </p:pic>
      <p:pic>
        <p:nvPicPr>
          <p:cNvPr id="5" name="Picture 4">
            <a:extLst>
              <a:ext uri="{FF2B5EF4-FFF2-40B4-BE49-F238E27FC236}">
                <a16:creationId xmlns:a16="http://schemas.microsoft.com/office/drawing/2014/main" id="{A20DCA52-C7FA-47B4-B199-4B14B00BCCAD}"/>
              </a:ext>
            </a:extLst>
          </p:cNvPr>
          <p:cNvPicPr>
            <a:picLocks noChangeAspect="1"/>
          </p:cNvPicPr>
          <p:nvPr/>
        </p:nvPicPr>
        <p:blipFill>
          <a:blip r:embed="rId4"/>
          <a:stretch>
            <a:fillRect/>
          </a:stretch>
        </p:blipFill>
        <p:spPr>
          <a:xfrm>
            <a:off x="3957791" y="3032176"/>
            <a:ext cx="4933950" cy="1914525"/>
          </a:xfrm>
          <a:prstGeom prst="rect">
            <a:avLst/>
          </a:prstGeom>
        </p:spPr>
      </p:pic>
      <p:sp>
        <p:nvSpPr>
          <p:cNvPr id="6" name="投影片編號版面配置區 5"/>
          <p:cNvSpPr>
            <a:spLocks noGrp="1"/>
          </p:cNvSpPr>
          <p:nvPr>
            <p:ph type="sldNum" sz="quarter" idx="12"/>
          </p:nvPr>
        </p:nvSpPr>
        <p:spPr/>
        <p:txBody>
          <a:bodyPr/>
          <a:lstStyle/>
          <a:p>
            <a:fld id="{4FAB73BC-B049-4115-A692-8D63A059BFB8}" type="slidenum">
              <a:rPr lang="en-US" smtClean="0"/>
              <a:t>984</a:t>
            </a:fld>
            <a:endParaRPr lang="en-US"/>
          </a:p>
        </p:txBody>
      </p:sp>
    </p:spTree>
    <p:extLst>
      <p:ext uri="{BB962C8B-B14F-4D97-AF65-F5344CB8AC3E}">
        <p14:creationId xmlns:p14="http://schemas.microsoft.com/office/powerpoint/2010/main" val="278041929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985.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noAutofit/>
          </a:bodyPr>
          <a:lstStyle/>
          <a:p>
            <a:pPr marL="169859" indent="-169859">
              <a:spcAft>
                <a:spcPts val="600"/>
              </a:spcAft>
              <a:buFont typeface="Wingdings" panose="05000000000000000000" pitchFamily="2" charset="2"/>
            </a:pPr>
            <a:r>
              <a:rPr lang="en-US" altLang="zh-TW" sz="2700"/>
              <a:t>32.2</a:t>
            </a:r>
            <a:r>
              <a:rPr lang="zh-TW" altLang="en-US" sz="2700" smtClean="0"/>
              <a:t>設定 </a:t>
            </a:r>
            <a:r>
              <a:rPr lang="en-US" altLang="zh-TW" sz="2700"/>
              <a:t>IP </a:t>
            </a:r>
            <a:r>
              <a:rPr lang="zh-TW" altLang="en-US" sz="2700"/>
              <a:t>靜態路由</a:t>
            </a:r>
            <a:br>
              <a:rPr lang="en-US" sz="2700"/>
            </a:br>
            <a:r>
              <a:rPr lang="en-US" altLang="zh-TW" sz="2700"/>
              <a:t>IPv6 </a:t>
            </a:r>
            <a:r>
              <a:rPr lang="zh-TW" altLang="en-US" sz="2700"/>
              <a:t>完全指定的靜態路由</a:t>
            </a:r>
          </a:p>
        </p:txBody>
      </p:sp>
      <p:sp>
        <p:nvSpPr>
          <p:cNvPr id="4" name="Content Placeholder 3">
            <a:extLst>
              <a:ext uri="{FF2B5EF4-FFF2-40B4-BE49-F238E27FC236}">
                <a16:creationId xmlns:a16="http://schemas.microsoft.com/office/drawing/2014/main" id="{A1B3A1D6-9974-8A46-939A-73A094DD0B93}"/>
              </a:ext>
            </a:extLst>
          </p:cNvPr>
          <p:cNvSpPr>
            <a:spLocks noGrp="1"/>
          </p:cNvSpPr>
          <p:nvPr>
            <p:ph idx="1"/>
          </p:nvPr>
        </p:nvSpPr>
        <p:spPr>
          <a:xfrm>
            <a:off x="155449" y="1589088"/>
            <a:ext cx="8599271" cy="1545019"/>
          </a:xfrm>
        </p:spPr>
        <p:txBody>
          <a:bodyPr/>
          <a:lstStyle/>
          <a:p>
            <a:pPr marL="0" indent="0" algn="l"/>
            <a:r>
              <a:rPr lang="zh-TW" altLang="en-US" sz="1500">
                <a:solidFill>
                  <a:srgbClr val="000000"/>
                </a:solidFill>
              </a:rPr>
              <a:t>在完全指定的靜態路由中，會指定送出介面和下一跳 </a:t>
            </a:r>
            <a:r>
              <a:rPr lang="en-US" altLang="zh-TW" sz="1500">
                <a:solidFill>
                  <a:srgbClr val="000000"/>
                </a:solidFill>
              </a:rPr>
              <a:t>IPV6 </a:t>
            </a:r>
            <a:r>
              <a:rPr lang="zh-TW" altLang="en-US" sz="1500">
                <a:solidFill>
                  <a:srgbClr val="000000"/>
                </a:solidFill>
              </a:rPr>
              <a:t>位址。 </a:t>
            </a:r>
          </a:p>
          <a:p>
            <a:pPr marL="0" indent="0" algn="l"/>
            <a:r>
              <a:rPr lang="zh-TW" altLang="en-US" sz="1500">
                <a:solidFill>
                  <a:srgbClr val="000000"/>
                </a:solidFill>
              </a:rPr>
              <a:t>有 </a:t>
            </a:r>
            <a:r>
              <a:rPr lang="en-US" altLang="zh-TW" sz="1500">
                <a:solidFill>
                  <a:srgbClr val="000000"/>
                </a:solidFill>
              </a:rPr>
              <a:t>IPv6 </a:t>
            </a:r>
            <a:r>
              <a:rPr lang="zh-TW" altLang="en-US" sz="1500">
                <a:solidFill>
                  <a:srgbClr val="000000"/>
                </a:solidFill>
              </a:rPr>
              <a:t>的情況時，必須使用完全指定的靜態路由。如果 </a:t>
            </a:r>
            <a:r>
              <a:rPr lang="en-US" altLang="zh-TW" sz="1500">
                <a:solidFill>
                  <a:srgbClr val="000000"/>
                </a:solidFill>
              </a:rPr>
              <a:t>IPv6 </a:t>
            </a:r>
            <a:r>
              <a:rPr lang="zh-TW" altLang="en-US" sz="1500">
                <a:solidFill>
                  <a:srgbClr val="000000"/>
                </a:solidFill>
              </a:rPr>
              <a:t>靜態路由使用 </a:t>
            </a:r>
            <a:r>
              <a:rPr lang="en-US" altLang="zh-TW" sz="1500">
                <a:solidFill>
                  <a:srgbClr val="000000"/>
                </a:solidFill>
              </a:rPr>
              <a:t>IPv6 </a:t>
            </a:r>
            <a:r>
              <a:rPr lang="zh-TW" altLang="en-US" sz="1500">
                <a:solidFill>
                  <a:srgbClr val="000000"/>
                </a:solidFill>
              </a:rPr>
              <a:t>鏈路本地位址做為下一跳位址，請使用完全指定的靜態路由。下圖顯示使用 </a:t>
            </a:r>
            <a:r>
              <a:rPr lang="en-US" altLang="zh-TW" sz="1500">
                <a:solidFill>
                  <a:srgbClr val="000000"/>
                </a:solidFill>
              </a:rPr>
              <a:t>IPv6 </a:t>
            </a:r>
            <a:r>
              <a:rPr lang="zh-TW" altLang="en-US" sz="1500">
                <a:solidFill>
                  <a:srgbClr val="000000"/>
                </a:solidFill>
              </a:rPr>
              <a:t>鏈路本地位址做為下一跳位址的完全指定 </a:t>
            </a:r>
            <a:r>
              <a:rPr lang="en-US" altLang="zh-TW" sz="1500">
                <a:solidFill>
                  <a:srgbClr val="000000"/>
                </a:solidFill>
              </a:rPr>
              <a:t>IPv6 </a:t>
            </a:r>
            <a:r>
              <a:rPr lang="zh-TW" altLang="en-US" sz="1500">
                <a:solidFill>
                  <a:srgbClr val="000000"/>
                </a:solidFill>
              </a:rPr>
              <a:t>靜態路由的範例。</a:t>
            </a:r>
          </a:p>
        </p:txBody>
      </p:sp>
      <p:pic>
        <p:nvPicPr>
          <p:cNvPr id="5" name="Picture 4">
            <a:extLst>
              <a:ext uri="{FF2B5EF4-FFF2-40B4-BE49-F238E27FC236}">
                <a16:creationId xmlns:a16="http://schemas.microsoft.com/office/drawing/2014/main" id="{81DB22C3-C393-9842-A14D-FA4E08E50BA2}"/>
              </a:ext>
            </a:extLst>
          </p:cNvPr>
          <p:cNvPicPr>
            <a:picLocks noChangeAspect="1"/>
          </p:cNvPicPr>
          <p:nvPr/>
        </p:nvPicPr>
        <p:blipFill>
          <a:blip r:embed="rId3"/>
          <a:stretch>
            <a:fillRect/>
          </a:stretch>
        </p:blipFill>
        <p:spPr>
          <a:xfrm>
            <a:off x="1427173" y="3134106"/>
            <a:ext cx="6055820" cy="2412330"/>
          </a:xfrm>
          <a:prstGeom prst="rect">
            <a:avLst/>
          </a:prstGeom>
        </p:spPr>
      </p:pic>
      <p:sp>
        <p:nvSpPr>
          <p:cNvPr id="2" name="投影片編號版面配置區 1"/>
          <p:cNvSpPr>
            <a:spLocks noGrp="1"/>
          </p:cNvSpPr>
          <p:nvPr>
            <p:ph type="sldNum" sz="quarter" idx="12"/>
          </p:nvPr>
        </p:nvSpPr>
        <p:spPr/>
        <p:txBody>
          <a:bodyPr/>
          <a:lstStyle/>
          <a:p>
            <a:fld id="{4FAB73BC-B049-4115-A692-8D63A059BFB8}" type="slidenum">
              <a:rPr lang="en-US" smtClean="0"/>
              <a:t>985</a:t>
            </a:fld>
            <a:endParaRPr lang="en-US"/>
          </a:p>
        </p:txBody>
      </p:sp>
    </p:spTree>
    <p:extLst>
      <p:ext uri="{BB962C8B-B14F-4D97-AF65-F5344CB8AC3E}">
        <p14:creationId xmlns:p14="http://schemas.microsoft.com/office/powerpoint/2010/main" val="388314071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986.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noAutofit/>
          </a:bodyPr>
          <a:lstStyle/>
          <a:p>
            <a:pPr marL="169859" indent="-169859">
              <a:spcAft>
                <a:spcPts val="600"/>
              </a:spcAft>
              <a:buFont typeface="Wingdings" panose="05000000000000000000" pitchFamily="2" charset="2"/>
            </a:pPr>
            <a:r>
              <a:rPr lang="en-US" altLang="zh-TW" sz="2700"/>
              <a:t>32.2</a:t>
            </a:r>
            <a:r>
              <a:rPr lang="zh-TW" altLang="en-US" sz="2700" smtClean="0"/>
              <a:t>設定 </a:t>
            </a:r>
            <a:r>
              <a:rPr lang="en-US" altLang="zh-TW" sz="2700"/>
              <a:t>IP </a:t>
            </a:r>
            <a:r>
              <a:rPr lang="zh-TW" altLang="en-US" sz="2700"/>
              <a:t>靜態路由</a:t>
            </a:r>
            <a:br>
              <a:rPr lang="en-US" sz="2700"/>
            </a:br>
            <a:r>
              <a:rPr lang="en-US" altLang="zh-TW" sz="2700"/>
              <a:t>IPv6 </a:t>
            </a:r>
            <a:r>
              <a:rPr lang="zh-TW" altLang="en-US" sz="2700"/>
              <a:t>完全指定靜態路由 </a:t>
            </a:r>
            <a:r>
              <a:rPr lang="en-US" altLang="zh-TW" sz="2700"/>
              <a:t>(</a:t>
            </a:r>
            <a:r>
              <a:rPr lang="zh-TW" altLang="en-US" sz="2700"/>
              <a:t>續</a:t>
            </a:r>
            <a:r>
              <a:rPr lang="en-US" altLang="zh-TW" sz="2700"/>
              <a:t>) </a:t>
            </a:r>
          </a:p>
        </p:txBody>
      </p:sp>
      <p:sp>
        <p:nvSpPr>
          <p:cNvPr id="4" name="Content Placeholder 3">
            <a:extLst>
              <a:ext uri="{FF2B5EF4-FFF2-40B4-BE49-F238E27FC236}">
                <a16:creationId xmlns:a16="http://schemas.microsoft.com/office/drawing/2014/main" id="{A1B3A1D6-9974-8A46-939A-73A094DD0B93}"/>
              </a:ext>
            </a:extLst>
          </p:cNvPr>
          <p:cNvSpPr>
            <a:spLocks noGrp="1"/>
          </p:cNvSpPr>
          <p:nvPr>
            <p:ph idx="1"/>
          </p:nvPr>
        </p:nvSpPr>
        <p:spPr>
          <a:xfrm>
            <a:off x="474662" y="1589088"/>
            <a:ext cx="8280057" cy="1839913"/>
          </a:xfrm>
        </p:spPr>
        <p:txBody>
          <a:bodyPr/>
          <a:lstStyle/>
          <a:p>
            <a:pPr marL="0" indent="0" algn="l"/>
            <a:r>
              <a:rPr lang="zh-TW" altLang="en-US" sz="1600">
                <a:solidFill>
                  <a:srgbClr val="000000"/>
                </a:solidFill>
              </a:rPr>
              <a:t>必須使用完全指定靜態路由的原因是 </a:t>
            </a:r>
            <a:r>
              <a:rPr lang="en-US" altLang="zh-TW" sz="1600">
                <a:solidFill>
                  <a:srgbClr val="000000"/>
                </a:solidFill>
              </a:rPr>
              <a:t>IPv6 </a:t>
            </a:r>
            <a:r>
              <a:rPr lang="zh-TW" altLang="en-US" sz="1600">
                <a:solidFill>
                  <a:srgbClr val="000000"/>
                </a:solidFill>
              </a:rPr>
              <a:t>鏈路本地位址不包含在 </a:t>
            </a:r>
            <a:r>
              <a:rPr lang="en-US" altLang="zh-TW" sz="1600">
                <a:solidFill>
                  <a:srgbClr val="000000"/>
                </a:solidFill>
              </a:rPr>
              <a:t>IPv6 </a:t>
            </a:r>
            <a:r>
              <a:rPr lang="zh-TW" altLang="en-US" sz="1600">
                <a:solidFill>
                  <a:srgbClr val="000000"/>
                </a:solidFill>
              </a:rPr>
              <a:t>路由表中。鏈路本地地址只在給定的鏈接或網路上是唯一的。下一跳鏈路本地位址可能是連線到路由器的多個網路上的有效位址。因此，有必要包含送出介面。</a:t>
            </a:r>
          </a:p>
          <a:p>
            <a:pPr marL="0" indent="0" algn="l"/>
            <a:r>
              <a:rPr lang="zh-TW" altLang="en-US" sz="1600">
                <a:solidFill>
                  <a:srgbClr val="000000"/>
                </a:solidFill>
              </a:rPr>
              <a:t>下列範例顯示此路由的 </a:t>
            </a:r>
            <a:r>
              <a:rPr lang="en-US" altLang="zh-TW" sz="1600">
                <a:solidFill>
                  <a:srgbClr val="000000"/>
                </a:solidFill>
              </a:rPr>
              <a:t>IPv6 </a:t>
            </a:r>
            <a:r>
              <a:rPr lang="zh-TW" altLang="en-US" sz="1600">
                <a:solidFill>
                  <a:srgbClr val="000000"/>
                </a:solidFill>
              </a:rPr>
              <a:t>路由表項目。請注意，下一跳鏈路本地位址和送出介面都包含在內。</a:t>
            </a:r>
          </a:p>
        </p:txBody>
      </p:sp>
      <p:pic>
        <p:nvPicPr>
          <p:cNvPr id="5" name="Picture 4">
            <a:extLst>
              <a:ext uri="{FF2B5EF4-FFF2-40B4-BE49-F238E27FC236}">
                <a16:creationId xmlns:a16="http://schemas.microsoft.com/office/drawing/2014/main" id="{ECD061FE-D904-471D-9A41-0823F7F35F2D}"/>
              </a:ext>
            </a:extLst>
          </p:cNvPr>
          <p:cNvPicPr>
            <a:picLocks noChangeAspect="1"/>
          </p:cNvPicPr>
          <p:nvPr/>
        </p:nvPicPr>
        <p:blipFill>
          <a:blip r:embed="rId3"/>
          <a:stretch>
            <a:fillRect/>
          </a:stretch>
        </p:blipFill>
        <p:spPr>
          <a:xfrm>
            <a:off x="1223195" y="3684631"/>
            <a:ext cx="6697612" cy="952413"/>
          </a:xfrm>
          <a:prstGeom prst="rect">
            <a:avLst/>
          </a:prstGeom>
        </p:spPr>
      </p:pic>
      <p:sp>
        <p:nvSpPr>
          <p:cNvPr id="2" name="投影片編號版面配置區 1"/>
          <p:cNvSpPr>
            <a:spLocks noGrp="1"/>
          </p:cNvSpPr>
          <p:nvPr>
            <p:ph type="sldNum" sz="quarter" idx="12"/>
          </p:nvPr>
        </p:nvSpPr>
        <p:spPr/>
        <p:txBody>
          <a:bodyPr/>
          <a:lstStyle/>
          <a:p>
            <a:fld id="{4FAB73BC-B049-4115-A692-8D63A059BFB8}" type="slidenum">
              <a:rPr lang="en-US" smtClean="0"/>
              <a:t>986</a:t>
            </a:fld>
            <a:endParaRPr lang="en-US"/>
          </a:p>
        </p:txBody>
      </p:sp>
    </p:spTree>
    <p:extLst>
      <p:ext uri="{BB962C8B-B14F-4D97-AF65-F5344CB8AC3E}">
        <p14:creationId xmlns:p14="http://schemas.microsoft.com/office/powerpoint/2010/main" val="22627044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987.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noAutofit/>
          </a:bodyPr>
          <a:lstStyle/>
          <a:p>
            <a:pPr marL="169859" indent="-169859">
              <a:spcAft>
                <a:spcPts val="600"/>
              </a:spcAft>
              <a:buFont typeface="Wingdings" panose="05000000000000000000" pitchFamily="2" charset="2"/>
            </a:pPr>
            <a:r>
              <a:rPr lang="en-US" altLang="zh-TW" sz="2700"/>
              <a:t>32.2</a:t>
            </a:r>
            <a:r>
              <a:rPr lang="zh-TW" altLang="en-US" sz="2700" smtClean="0"/>
              <a:t>設定 </a:t>
            </a:r>
            <a:r>
              <a:rPr lang="en-US" altLang="zh-TW" sz="2700"/>
              <a:t>IP </a:t>
            </a:r>
            <a:r>
              <a:rPr lang="zh-TW" altLang="en-US" sz="2700"/>
              <a:t>靜態路由</a:t>
            </a:r>
            <a:br>
              <a:rPr lang="en-US" sz="2700"/>
            </a:br>
            <a:r>
              <a:rPr lang="zh-TW" altLang="en-US" sz="2700"/>
              <a:t>驗證靜態路由</a:t>
            </a:r>
          </a:p>
        </p:txBody>
      </p:sp>
      <p:sp>
        <p:nvSpPr>
          <p:cNvPr id="6" name="Content Placeholder 5">
            <a:extLst>
              <a:ext uri="{FF2B5EF4-FFF2-40B4-BE49-F238E27FC236}">
                <a16:creationId xmlns:a16="http://schemas.microsoft.com/office/drawing/2014/main" id="{E1E644DF-58C1-2B46-BECC-8654CBC52FFB}"/>
              </a:ext>
            </a:extLst>
          </p:cNvPr>
          <p:cNvSpPr>
            <a:spLocks noGrp="1"/>
          </p:cNvSpPr>
          <p:nvPr>
            <p:ph idx="1"/>
          </p:nvPr>
        </p:nvSpPr>
        <p:spPr>
          <a:xfrm>
            <a:off x="474662" y="1589088"/>
            <a:ext cx="8280057" cy="3689897"/>
          </a:xfrm>
        </p:spPr>
        <p:txBody>
          <a:bodyPr/>
          <a:lstStyle/>
          <a:p>
            <a:pPr marL="0" indent="0" algn="l"/>
            <a:r>
              <a:rPr lang="zh-TW" altLang="en-US" sz="1600">
                <a:solidFill>
                  <a:srgbClr val="000000"/>
                </a:solidFill>
              </a:rPr>
              <a:t>除了 </a:t>
            </a:r>
            <a:r>
              <a:rPr lang="en-US" altLang="zh-TW" sz="1600" b="1">
                <a:solidFill>
                  <a:srgbClr val="000000"/>
                </a:solidFill>
              </a:rPr>
              <a:t>show ip route</a:t>
            </a:r>
            <a:r>
              <a:rPr lang="zh-TW" altLang="en-US" sz="1600">
                <a:solidFill>
                  <a:srgbClr val="000000"/>
                </a:solidFill>
              </a:rPr>
              <a:t>， </a:t>
            </a:r>
            <a:r>
              <a:rPr lang="en-US" altLang="zh-TW" sz="1600" b="1">
                <a:solidFill>
                  <a:srgbClr val="000000"/>
                </a:solidFill>
              </a:rPr>
              <a:t>show ipv6 route</a:t>
            </a:r>
            <a:r>
              <a:rPr lang="zh-TW" altLang="en-US" sz="1600">
                <a:solidFill>
                  <a:srgbClr val="000000"/>
                </a:solidFill>
              </a:rPr>
              <a:t>， </a:t>
            </a:r>
            <a:r>
              <a:rPr lang="en-US" altLang="zh-TW" sz="1600" b="1">
                <a:solidFill>
                  <a:srgbClr val="000000"/>
                </a:solidFill>
              </a:rPr>
              <a:t>ping</a:t>
            </a:r>
            <a:r>
              <a:rPr lang="zh-TW" altLang="en-US" sz="1600">
                <a:solidFill>
                  <a:srgbClr val="000000"/>
                </a:solidFill>
              </a:rPr>
              <a:t>和 </a:t>
            </a:r>
            <a:r>
              <a:rPr lang="en-US" altLang="zh-TW" sz="1600" b="1">
                <a:solidFill>
                  <a:srgbClr val="000000"/>
                </a:solidFill>
              </a:rPr>
              <a:t>traceroute</a:t>
            </a:r>
            <a:r>
              <a:rPr lang="zh-TW" altLang="en-US" sz="1600">
                <a:solidFill>
                  <a:srgbClr val="000000"/>
                </a:solidFill>
              </a:rPr>
              <a:t>，其他有用的命令來驗證靜態路由包括以下內容：</a:t>
            </a:r>
          </a:p>
          <a:p>
            <a:pPr marL="342892" indent="-342892" algn="l">
              <a:buFont typeface="Arial" panose="020b0604020202020204" pitchFamily="34" charset="0"/>
              <a:buChar char="•"/>
            </a:pPr>
            <a:r>
              <a:rPr lang="en-US" altLang="zh-TW" sz="1600" b="1">
                <a:solidFill>
                  <a:srgbClr val="000000"/>
                </a:solidFill>
              </a:rPr>
              <a:t>show ip route static</a:t>
            </a:r>
          </a:p>
          <a:p>
            <a:pPr marL="342892" indent="-342892" algn="l">
              <a:buFont typeface="Arial" panose="020b0604020202020204" pitchFamily="34" charset="0"/>
              <a:buChar char="•"/>
            </a:pPr>
            <a:r>
              <a:rPr lang="en-US" altLang="zh-TW" sz="1600" b="1">
                <a:solidFill>
                  <a:srgbClr val="000000"/>
                </a:solidFill>
              </a:rPr>
              <a:t>show ip route</a:t>
            </a:r>
            <a:r>
              <a:rPr lang="zh-TW" altLang="en-US" sz="1600">
                <a:solidFill>
                  <a:srgbClr val="000000"/>
                </a:solidFill>
              </a:rPr>
              <a:t> </a:t>
            </a:r>
            <a:r>
              <a:rPr lang="en-US" altLang="zh-TW" sz="1600" i="1">
                <a:solidFill>
                  <a:srgbClr val="000000"/>
                </a:solidFill>
              </a:rPr>
              <a:t>network</a:t>
            </a:r>
          </a:p>
          <a:p>
            <a:pPr marL="342892" indent="-342892" algn="l">
              <a:buFont typeface="Arial" panose="020b0604020202020204" pitchFamily="34" charset="0"/>
              <a:buChar char="•"/>
            </a:pPr>
            <a:r>
              <a:rPr lang="en-US" altLang="zh-TW" sz="1600" b="1">
                <a:solidFill>
                  <a:srgbClr val="000000"/>
                </a:solidFill>
              </a:rPr>
              <a:t>show running-config | section ip route</a:t>
            </a:r>
          </a:p>
          <a:p>
            <a:pPr marL="0" indent="0" algn="l"/>
            <a:r>
              <a:rPr lang="zh-TW" altLang="en-US" sz="1600">
                <a:solidFill>
                  <a:srgbClr val="000000"/>
                </a:solidFill>
              </a:rPr>
              <a:t>將 </a:t>
            </a:r>
            <a:r>
              <a:rPr lang="en-US" altLang="zh-TW" sz="1600" b="1">
                <a:solidFill>
                  <a:srgbClr val="000000"/>
                </a:solidFill>
              </a:rPr>
              <a:t>ip</a:t>
            </a:r>
            <a:r>
              <a:rPr lang="zh-TW" altLang="en-US" sz="1600" b="1">
                <a:solidFill>
                  <a:srgbClr val="000000"/>
                </a:solidFill>
              </a:rPr>
              <a:t>替換為 </a:t>
            </a:r>
            <a:r>
              <a:rPr lang="en-US" altLang="zh-TW" sz="1600" b="1">
                <a:solidFill>
                  <a:srgbClr val="000000"/>
                </a:solidFill>
              </a:rPr>
              <a:t>ipv6</a:t>
            </a:r>
            <a:r>
              <a:rPr lang="zh-TW" altLang="en-US" sz="1600">
                <a:solidFill>
                  <a:srgbClr val="000000"/>
                </a:solidFill>
              </a:rPr>
              <a:t> 給 </a:t>
            </a:r>
            <a:r>
              <a:rPr lang="en-US" altLang="zh-TW" sz="1600">
                <a:solidFill>
                  <a:srgbClr val="000000"/>
                </a:solidFill>
              </a:rPr>
              <a:t>ipv6 </a:t>
            </a:r>
            <a:r>
              <a:rPr lang="zh-TW" altLang="en-US" sz="1600">
                <a:solidFill>
                  <a:srgbClr val="000000"/>
                </a:solidFill>
              </a:rPr>
              <a:t>版本的命令。</a:t>
            </a:r>
          </a:p>
          <a:p>
            <a:pPr marL="342892" indent="-342892" algn="l">
              <a:buFont typeface="Arial" panose="020b0604020202020204" pitchFamily="34" charset="0"/>
              <a:buChar char="•"/>
            </a:pPr>
            <a:endParaRPr lang="en-US" sz="1600">
              <a:solidFill>
                <a:srgbClr val="000000"/>
              </a:solidFill>
            </a:endParaRPr>
          </a:p>
        </p:txBody>
      </p:sp>
      <p:sp>
        <p:nvSpPr>
          <p:cNvPr id="2" name="投影片編號版面配置區 1"/>
          <p:cNvSpPr>
            <a:spLocks noGrp="1"/>
          </p:cNvSpPr>
          <p:nvPr>
            <p:ph type="sldNum" sz="quarter" idx="12"/>
          </p:nvPr>
        </p:nvSpPr>
        <p:spPr/>
        <p:txBody>
          <a:bodyPr/>
          <a:lstStyle/>
          <a:p>
            <a:fld id="{4FAB73BC-B049-4115-A692-8D63A059BFB8}" type="slidenum">
              <a:rPr lang="en-US" smtClean="0"/>
              <a:t>987</a:t>
            </a:fld>
            <a:endParaRPr lang="en-US"/>
          </a:p>
        </p:txBody>
      </p:sp>
    </p:spTree>
    <p:extLst>
      <p:ext uri="{BB962C8B-B14F-4D97-AF65-F5344CB8AC3E}">
        <p14:creationId xmlns:p14="http://schemas.microsoft.com/office/powerpoint/2010/main" val="240053530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988.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noAutofit/>
          </a:bodyPr>
          <a:lstStyle/>
          <a:p>
            <a:pPr marL="169859" indent="-169859">
              <a:spcAft>
                <a:spcPts val="600"/>
              </a:spcAft>
              <a:buFont typeface="Wingdings" panose="05000000000000000000" pitchFamily="2" charset="2"/>
            </a:pPr>
            <a:r>
              <a:rPr lang="en-US" altLang="zh-TW" sz="2700" smtClean="0"/>
              <a:t>32.3</a:t>
            </a:r>
            <a:r>
              <a:rPr lang="zh-TW" altLang="en-US" sz="2700" smtClean="0"/>
              <a:t>設定 </a:t>
            </a:r>
            <a:r>
              <a:rPr lang="en-US" altLang="zh-TW" sz="2700"/>
              <a:t>IP </a:t>
            </a:r>
            <a:r>
              <a:rPr lang="zh-TW" altLang="en-US" sz="2700"/>
              <a:t>預設靜態路由</a:t>
            </a:r>
            <a:br>
              <a:rPr lang="en-US" sz="2700"/>
            </a:br>
            <a:r>
              <a:rPr lang="zh-TW" altLang="en-US" sz="2700"/>
              <a:t>預設靜態路由</a:t>
            </a:r>
          </a:p>
        </p:txBody>
      </p:sp>
      <p:sp>
        <p:nvSpPr>
          <p:cNvPr id="4" name="Content Placeholder 3">
            <a:extLst>
              <a:ext uri="{FF2B5EF4-FFF2-40B4-BE49-F238E27FC236}">
                <a16:creationId xmlns:a16="http://schemas.microsoft.com/office/drawing/2014/main" id="{DB16F15B-633E-EB44-A9B8-C3A884F158BC}"/>
              </a:ext>
            </a:extLst>
          </p:cNvPr>
          <p:cNvSpPr>
            <a:spLocks noGrp="1"/>
          </p:cNvSpPr>
          <p:nvPr>
            <p:ph idx="1"/>
          </p:nvPr>
        </p:nvSpPr>
        <p:spPr>
          <a:xfrm>
            <a:off x="173736" y="1589088"/>
            <a:ext cx="4398264" cy="3689897"/>
          </a:xfrm>
        </p:spPr>
        <p:txBody>
          <a:bodyPr/>
          <a:lstStyle/>
          <a:p>
            <a:pPr marL="342892" indent="-342892" algn="l">
              <a:buFont typeface="Arial" panose="020b0604020202020204" pitchFamily="34" charset="0"/>
              <a:buChar char="•"/>
            </a:pPr>
            <a:r>
              <a:rPr lang="zh-TW" altLang="en-US" sz="1600">
                <a:solidFill>
                  <a:srgbClr val="000000"/>
                </a:solidFill>
              </a:rPr>
              <a:t>預設靜態路由是與所有封包都匹配的路由。單一預設路由代表路由表中不存在的任何網路。</a:t>
            </a:r>
          </a:p>
          <a:p>
            <a:pPr marL="342892" indent="-342892" algn="l">
              <a:buFont typeface="Arial" panose="020b0604020202020204" pitchFamily="34" charset="0"/>
              <a:buChar char="•"/>
            </a:pPr>
            <a:r>
              <a:rPr lang="zh-TW" altLang="en-US" sz="1600">
                <a:solidFill>
                  <a:srgbClr val="000000"/>
                </a:solidFill>
              </a:rPr>
              <a:t>路由器通常會使用本機設定或從另一個路由器學習的預設路由。預設路由作為最後選用的閘道。</a:t>
            </a:r>
          </a:p>
          <a:p>
            <a:pPr marL="342892" indent="-342892" algn="l">
              <a:buFont typeface="Arial" panose="020b0604020202020204" pitchFamily="34" charset="0"/>
              <a:buChar char="•"/>
            </a:pPr>
            <a:r>
              <a:rPr lang="zh-TW" altLang="en-US" sz="1600">
                <a:solidFill>
                  <a:srgbClr val="000000"/>
                </a:solidFill>
              </a:rPr>
              <a:t>將邊綠路由器連接至服務提供者網路或末稍路由器 </a:t>
            </a:r>
            <a:r>
              <a:rPr lang="en-US" altLang="zh-TW" sz="1600">
                <a:solidFill>
                  <a:srgbClr val="000000"/>
                </a:solidFill>
              </a:rPr>
              <a:t>(</a:t>
            </a:r>
            <a:r>
              <a:rPr lang="zh-TW" altLang="en-US" sz="1600">
                <a:solidFill>
                  <a:srgbClr val="000000"/>
                </a:solidFill>
              </a:rPr>
              <a:t>只有一個上游鄰近路由器的路由器</a:t>
            </a:r>
            <a:r>
              <a:rPr lang="en-US" altLang="zh-TW" sz="1600">
                <a:solidFill>
                  <a:srgbClr val="000000"/>
                </a:solidFill>
              </a:rPr>
              <a:t>) </a:t>
            </a:r>
            <a:r>
              <a:rPr lang="zh-TW" altLang="en-US" sz="1600">
                <a:solidFill>
                  <a:srgbClr val="000000"/>
                </a:solidFill>
              </a:rPr>
              <a:t>時，通常會使用預設靜態路由。</a:t>
            </a:r>
          </a:p>
          <a:p>
            <a:pPr marL="342892" indent="-342892" algn="l">
              <a:buFont typeface="Arial" panose="020b0604020202020204" pitchFamily="34" charset="0"/>
              <a:buChar char="•"/>
            </a:pPr>
            <a:r>
              <a:rPr lang="zh-TW" altLang="en-US" sz="1600">
                <a:solidFill>
                  <a:srgbClr val="000000"/>
                </a:solidFill>
              </a:rPr>
              <a:t>下圖顯示典型的預設靜態路由案例。</a:t>
            </a:r>
          </a:p>
          <a:p>
            <a:pPr marL="342892" indent="-342892" algn="l">
              <a:buFont typeface="Arial" panose="020b0604020202020204" pitchFamily="34" charset="0"/>
              <a:buChar char="•"/>
            </a:pPr>
            <a:endParaRPr lang="en-US" sz="1400">
              <a:solidFill>
                <a:srgbClr val="000000"/>
              </a:solidFill>
            </a:endParaRPr>
          </a:p>
        </p:txBody>
      </p:sp>
      <p:pic>
        <p:nvPicPr>
          <p:cNvPr id="7" name="Picture 6">
            <a:extLst>
              <a:ext uri="{FF2B5EF4-FFF2-40B4-BE49-F238E27FC236}">
                <a16:creationId xmlns:a16="http://schemas.microsoft.com/office/drawing/2014/main" id="{08823548-BB5E-7541-BBC1-988EA196F674}"/>
              </a:ext>
            </a:extLst>
          </p:cNvPr>
          <p:cNvPicPr>
            <a:picLocks noChangeAspect="1"/>
          </p:cNvPicPr>
          <p:nvPr/>
        </p:nvPicPr>
        <p:blipFill>
          <a:blip r:embed="rId3"/>
          <a:stretch>
            <a:fillRect/>
          </a:stretch>
        </p:blipFill>
        <p:spPr>
          <a:xfrm>
            <a:off x="4711599" y="1877976"/>
            <a:ext cx="4258666" cy="2587254"/>
          </a:xfrm>
          <a:prstGeom prst="rect">
            <a:avLst/>
          </a:prstGeom>
        </p:spPr>
      </p:pic>
      <p:sp>
        <p:nvSpPr>
          <p:cNvPr id="2" name="投影片編號版面配置區 1"/>
          <p:cNvSpPr>
            <a:spLocks noGrp="1"/>
          </p:cNvSpPr>
          <p:nvPr>
            <p:ph type="sldNum" sz="quarter" idx="12"/>
          </p:nvPr>
        </p:nvSpPr>
        <p:spPr/>
        <p:txBody>
          <a:bodyPr/>
          <a:lstStyle/>
          <a:p>
            <a:fld id="{4FAB73BC-B049-4115-A692-8D63A059BFB8}" type="slidenum">
              <a:rPr lang="en-US" smtClean="0"/>
              <a:t>988</a:t>
            </a:fld>
            <a:endParaRPr lang="en-US"/>
          </a:p>
        </p:txBody>
      </p:sp>
    </p:spTree>
    <p:extLst>
      <p:ext uri="{BB962C8B-B14F-4D97-AF65-F5344CB8AC3E}">
        <p14:creationId xmlns:p14="http://schemas.microsoft.com/office/powerpoint/2010/main" val="195321716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989.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noAutofit/>
          </a:bodyPr>
          <a:lstStyle/>
          <a:p>
            <a:pPr marL="169859" indent="-169859">
              <a:spcAft>
                <a:spcPts val="600"/>
              </a:spcAft>
              <a:buFont typeface="Wingdings" panose="05000000000000000000" pitchFamily="2" charset="2"/>
            </a:pPr>
            <a:r>
              <a:rPr lang="en-US" altLang="zh-TW" sz="2700"/>
              <a:t>32.3</a:t>
            </a:r>
            <a:r>
              <a:rPr lang="zh-TW" altLang="en-US" sz="2700" smtClean="0"/>
              <a:t>設定 </a:t>
            </a:r>
            <a:r>
              <a:rPr lang="en-US" altLang="zh-TW" sz="2700"/>
              <a:t>IP </a:t>
            </a:r>
            <a:r>
              <a:rPr lang="zh-TW" altLang="en-US" sz="2700"/>
              <a:t>預設靜態路由</a:t>
            </a:r>
            <a:br>
              <a:rPr lang="en-US" sz="2700"/>
            </a:br>
            <a:r>
              <a:rPr lang="zh-TW" altLang="en-US" sz="2700"/>
              <a:t>預設靜態路由 </a:t>
            </a:r>
            <a:r>
              <a:rPr lang="en-US" altLang="zh-TW" sz="2700"/>
              <a:t>(</a:t>
            </a:r>
            <a:r>
              <a:rPr lang="zh-TW" altLang="en-US" sz="2700"/>
              <a:t>續</a:t>
            </a:r>
            <a:r>
              <a:rPr lang="en-US" altLang="zh-TW" sz="2700"/>
              <a:t>) </a:t>
            </a:r>
          </a:p>
        </p:txBody>
      </p:sp>
      <p:sp>
        <p:nvSpPr>
          <p:cNvPr id="5" name="Content Placeholder 4">
            <a:extLst>
              <a:ext uri="{FF2B5EF4-FFF2-40B4-BE49-F238E27FC236}">
                <a16:creationId xmlns:a16="http://schemas.microsoft.com/office/drawing/2014/main" id="{82B9265D-C7F0-FC46-8B8D-512F48B21150}"/>
              </a:ext>
            </a:extLst>
          </p:cNvPr>
          <p:cNvSpPr>
            <a:spLocks noGrp="1"/>
          </p:cNvSpPr>
          <p:nvPr>
            <p:ph idx="1"/>
          </p:nvPr>
        </p:nvSpPr>
        <p:spPr>
          <a:xfrm>
            <a:off x="73152" y="1589088"/>
            <a:ext cx="9006840" cy="3689897"/>
          </a:xfrm>
        </p:spPr>
        <p:txBody>
          <a:bodyPr/>
          <a:lstStyle/>
          <a:p>
            <a:pPr marL="0" indent="0" algn="l"/>
            <a:r>
              <a:rPr lang="en-US" altLang="zh-TW" sz="1600" b="1">
                <a:solidFill>
                  <a:srgbClr val="000000"/>
                </a:solidFill>
              </a:rPr>
              <a:t>IPv4 </a:t>
            </a:r>
            <a:r>
              <a:rPr lang="zh-TW" altLang="en-US" sz="1600" b="1">
                <a:solidFill>
                  <a:srgbClr val="000000"/>
                </a:solidFill>
              </a:rPr>
              <a:t>預設靜態路由</a:t>
            </a:r>
            <a:r>
              <a:rPr lang="en-US" altLang="zh-TW" sz="1600" b="1">
                <a:solidFill>
                  <a:srgbClr val="000000"/>
                </a:solidFill>
              </a:rPr>
              <a:t>: </a:t>
            </a:r>
            <a:r>
              <a:rPr lang="zh-TW" altLang="en-US" sz="1600">
                <a:solidFill>
                  <a:srgbClr val="000000"/>
                </a:solidFill>
              </a:rPr>
              <a:t>設定一個 </a:t>
            </a:r>
            <a:r>
              <a:rPr lang="en-US" altLang="zh-TW" sz="1600">
                <a:solidFill>
                  <a:srgbClr val="000000"/>
                </a:solidFill>
              </a:rPr>
              <a:t>IPv4 </a:t>
            </a:r>
            <a:r>
              <a:rPr lang="zh-TW" altLang="en-US" sz="1600">
                <a:solidFill>
                  <a:srgbClr val="000000"/>
                </a:solidFill>
              </a:rPr>
              <a:t>預設靜態路由的語法類似於設定其他 </a:t>
            </a:r>
            <a:r>
              <a:rPr lang="en-US" altLang="zh-TW" sz="1600">
                <a:solidFill>
                  <a:srgbClr val="000000"/>
                </a:solidFill>
              </a:rPr>
              <a:t>IPv4 </a:t>
            </a:r>
            <a:r>
              <a:rPr lang="zh-TW" altLang="en-US" sz="1600">
                <a:solidFill>
                  <a:srgbClr val="000000"/>
                </a:solidFill>
              </a:rPr>
              <a:t>靜態路由，但網路位址是 </a:t>
            </a:r>
            <a:r>
              <a:rPr lang="en-US" altLang="zh-TW" sz="1600" b="1">
                <a:solidFill>
                  <a:srgbClr val="000000"/>
                </a:solidFill>
              </a:rPr>
              <a:t>0.0.0.0</a:t>
            </a:r>
            <a:r>
              <a:rPr lang="zh-TW" altLang="en-US" sz="1600">
                <a:solidFill>
                  <a:srgbClr val="000000"/>
                </a:solidFill>
              </a:rPr>
              <a:t> 和子網路遮罩是 </a:t>
            </a:r>
            <a:r>
              <a:rPr lang="en-US" altLang="zh-TW" sz="1600" b="1">
                <a:solidFill>
                  <a:srgbClr val="000000"/>
                </a:solidFill>
              </a:rPr>
              <a:t>0.0.0.0</a:t>
            </a:r>
            <a:r>
              <a:rPr lang="en-US" altLang="zh-TW" sz="1600">
                <a:solidFill>
                  <a:srgbClr val="000000"/>
                </a:solidFill>
              </a:rPr>
              <a:t>. </a:t>
            </a:r>
            <a:r>
              <a:rPr lang="zh-TW" altLang="en-US" sz="1600">
                <a:solidFill>
                  <a:srgbClr val="000000"/>
                </a:solidFill>
              </a:rPr>
              <a:t>路由中的 </a:t>
            </a:r>
            <a:r>
              <a:rPr lang="en-US" altLang="zh-TW" sz="1600">
                <a:solidFill>
                  <a:srgbClr val="000000"/>
                </a:solidFill>
              </a:rPr>
              <a:t>0.0.0.0 0.0.0.0 </a:t>
            </a:r>
            <a:r>
              <a:rPr lang="zh-TW" altLang="en-US" sz="1600">
                <a:solidFill>
                  <a:srgbClr val="000000"/>
                </a:solidFill>
              </a:rPr>
              <a:t>將匹配任何網路地址。 </a:t>
            </a:r>
          </a:p>
          <a:p>
            <a:pPr marL="0" indent="0" algn="l"/>
            <a:endParaRPr lang="en-US" sz="1600">
              <a:solidFill>
                <a:srgbClr val="000000"/>
              </a:solidFill>
            </a:endParaRPr>
          </a:p>
          <a:p>
            <a:pPr marL="0" indent="0" algn="l"/>
            <a:r>
              <a:rPr lang="zh-TW" altLang="en-US" sz="1600" b="1">
                <a:solidFill>
                  <a:srgbClr val="000000"/>
                </a:solidFill>
              </a:rPr>
              <a:t>注意</a:t>
            </a:r>
            <a:r>
              <a:rPr lang="zh-TW" altLang="en-US" sz="1600">
                <a:solidFill>
                  <a:srgbClr val="000000"/>
                </a:solidFill>
              </a:rPr>
              <a:t>：</a:t>
            </a:r>
            <a:r>
              <a:rPr lang="en-US" altLang="zh-TW" sz="1600">
                <a:solidFill>
                  <a:srgbClr val="000000"/>
                </a:solidFill>
              </a:rPr>
              <a:t>IPv4 </a:t>
            </a:r>
            <a:r>
              <a:rPr lang="zh-TW" altLang="en-US" sz="1600">
                <a:solidFill>
                  <a:srgbClr val="000000"/>
                </a:solidFill>
              </a:rPr>
              <a:t>預設靜態路由通常被稱為四零路由。 </a:t>
            </a:r>
          </a:p>
          <a:p>
            <a:pPr marL="0" indent="0" algn="l"/>
            <a:endParaRPr lang="en-US" sz="1600">
              <a:solidFill>
                <a:srgbClr val="000000"/>
              </a:solidFill>
            </a:endParaRPr>
          </a:p>
          <a:p>
            <a:pPr marL="0" indent="0" algn="l"/>
            <a:r>
              <a:rPr lang="zh-TW" altLang="en-US" sz="1600">
                <a:solidFill>
                  <a:srgbClr val="000000"/>
                </a:solidFill>
              </a:rPr>
              <a:t>對於 </a:t>
            </a:r>
            <a:r>
              <a:rPr lang="en-US" altLang="zh-TW" sz="1600">
                <a:solidFill>
                  <a:srgbClr val="000000"/>
                </a:solidFill>
              </a:rPr>
              <a:t>IPv4 </a:t>
            </a:r>
            <a:r>
              <a:rPr lang="zh-TW" altLang="en-US" sz="1600">
                <a:solidFill>
                  <a:srgbClr val="000000"/>
                </a:solidFill>
              </a:rPr>
              <a:t>預設靜態路由的基本命令語法如下：</a:t>
            </a:r>
          </a:p>
          <a:p>
            <a:pPr marL="0" indent="0" algn="l"/>
            <a:r>
              <a:rPr lang="en-US" altLang="zh-TW" sz="1600">
                <a:solidFill>
                  <a:srgbClr val="000000"/>
                </a:solidFill>
                <a:latin typeface="Courier New" panose="02070309020205020404" pitchFamily="49" charset="0"/>
                <a:cs typeface="Courier New" panose="02070309020205020404" pitchFamily="49" charset="0"/>
              </a:rPr>
              <a:t>Router(config)# </a:t>
            </a:r>
            <a:r>
              <a:rPr lang="en-US" altLang="zh-TW" sz="1600" b="1">
                <a:solidFill>
                  <a:srgbClr val="000000"/>
                </a:solidFill>
                <a:latin typeface="Courier New" panose="02070309020205020404" pitchFamily="49" charset="0"/>
                <a:cs typeface="Courier New" panose="02070309020205020404" pitchFamily="49" charset="0"/>
              </a:rPr>
              <a:t>ip route 0.0.0.0 0.0.0.0 {ip-address | exit-intf}</a:t>
            </a:r>
          </a:p>
          <a:p>
            <a:pPr marL="0" indent="0" algn="l"/>
            <a:endParaRPr lang="en-US" sz="1600" b="1">
              <a:solidFill>
                <a:srgbClr val="000000"/>
              </a:solidFill>
            </a:endParaRPr>
          </a:p>
          <a:p>
            <a:pPr marL="0" indent="0" algn="l"/>
            <a:r>
              <a:rPr lang="en-US" altLang="zh-TW" sz="1600" b="1">
                <a:solidFill>
                  <a:srgbClr val="000000"/>
                </a:solidFill>
              </a:rPr>
              <a:t>IPv6 </a:t>
            </a:r>
            <a:r>
              <a:rPr lang="zh-TW" altLang="en-US" sz="1600" b="1">
                <a:solidFill>
                  <a:srgbClr val="000000"/>
                </a:solidFill>
              </a:rPr>
              <a:t>預設靜態路由： </a:t>
            </a:r>
            <a:r>
              <a:rPr lang="en-US" altLang="zh-TW" sz="1600">
                <a:solidFill>
                  <a:srgbClr val="000000"/>
                </a:solidFill>
              </a:rPr>
              <a:t>IPv6 </a:t>
            </a:r>
            <a:r>
              <a:rPr lang="zh-TW" altLang="en-US" sz="1600">
                <a:solidFill>
                  <a:srgbClr val="000000"/>
                </a:solidFill>
              </a:rPr>
              <a:t>預設靜態路由的命令語法類似於任何其他 </a:t>
            </a:r>
            <a:r>
              <a:rPr lang="en-US" altLang="zh-TW" sz="1600">
                <a:solidFill>
                  <a:srgbClr val="000000"/>
                </a:solidFill>
              </a:rPr>
              <a:t>IPv6 </a:t>
            </a:r>
            <a:r>
              <a:rPr lang="zh-TW" altLang="en-US" sz="1600">
                <a:solidFill>
                  <a:srgbClr val="000000"/>
                </a:solidFill>
              </a:rPr>
              <a:t>靜態路由，不同之處在於 </a:t>
            </a:r>
            <a:r>
              <a:rPr lang="en-US" altLang="zh-TW" sz="1600">
                <a:solidFill>
                  <a:srgbClr val="000000"/>
                </a:solidFill>
              </a:rPr>
              <a:t>ipv6-</a:t>
            </a:r>
            <a:r>
              <a:rPr lang="zh-TW" altLang="en-US" sz="1600">
                <a:solidFill>
                  <a:srgbClr val="000000"/>
                </a:solidFill>
              </a:rPr>
              <a:t>前置碼</a:t>
            </a:r>
            <a:r>
              <a:rPr lang="en-US" altLang="zh-TW" sz="1600">
                <a:solidFill>
                  <a:srgbClr val="000000"/>
                </a:solidFill>
              </a:rPr>
              <a:t>/</a:t>
            </a:r>
            <a:r>
              <a:rPr lang="zh-TW" altLang="en-US" sz="1600">
                <a:solidFill>
                  <a:srgbClr val="000000"/>
                </a:solidFill>
              </a:rPr>
              <a:t>前置碼長度是 </a:t>
            </a:r>
            <a:r>
              <a:rPr lang="en-US" altLang="zh-TW" sz="1600" b="1">
                <a:solidFill>
                  <a:srgbClr val="000000"/>
                </a:solidFill>
              </a:rPr>
              <a:t>::/0</a:t>
            </a:r>
            <a:r>
              <a:rPr lang="zh-TW" altLang="en-US" sz="1600">
                <a:solidFill>
                  <a:srgbClr val="000000"/>
                </a:solidFill>
              </a:rPr>
              <a:t>，它符合所有路由。 </a:t>
            </a:r>
          </a:p>
          <a:p>
            <a:pPr marL="0" indent="0" algn="l"/>
            <a:endParaRPr lang="en-US" sz="1600">
              <a:solidFill>
                <a:srgbClr val="000000"/>
              </a:solidFill>
            </a:endParaRPr>
          </a:p>
          <a:p>
            <a:pPr marL="0" indent="0" algn="l"/>
            <a:r>
              <a:rPr lang="en-US" altLang="zh-TW" sz="1600">
                <a:solidFill>
                  <a:srgbClr val="000000"/>
                </a:solidFill>
              </a:rPr>
              <a:t>IPv6 </a:t>
            </a:r>
            <a:r>
              <a:rPr lang="zh-TW" altLang="en-US" sz="1600">
                <a:solidFill>
                  <a:srgbClr val="000000"/>
                </a:solidFill>
              </a:rPr>
              <a:t>預設靜態路由的基本命令語法如下：</a:t>
            </a:r>
          </a:p>
          <a:p>
            <a:pPr marL="0" indent="0" algn="l"/>
            <a:r>
              <a:rPr lang="en-US" altLang="zh-TW" sz="1600">
                <a:solidFill>
                  <a:srgbClr val="000000"/>
                </a:solidFill>
                <a:latin typeface="Courier New" panose="02070309020205020404" pitchFamily="49" charset="0"/>
                <a:cs typeface="Courier New" panose="02070309020205020404" pitchFamily="49" charset="0"/>
              </a:rPr>
              <a:t>Router(config)# </a:t>
            </a:r>
            <a:r>
              <a:rPr lang="en-US" altLang="zh-TW" sz="1600" b="1">
                <a:solidFill>
                  <a:srgbClr val="000000"/>
                </a:solidFill>
                <a:latin typeface="Courier New" panose="02070309020205020404" pitchFamily="49" charset="0"/>
                <a:cs typeface="Courier New" panose="02070309020205020404" pitchFamily="49" charset="0"/>
              </a:rPr>
              <a:t>ipv6 route ::/0 {ipv6-address | exit-intf}</a:t>
            </a:r>
          </a:p>
          <a:p>
            <a:pPr marL="0" indent="0" algn="l"/>
            <a:endParaRPr lang="en-US" sz="1600">
              <a:solidFill>
                <a:srgbClr val="000000"/>
              </a:solidFill>
            </a:endParaRPr>
          </a:p>
        </p:txBody>
      </p:sp>
      <p:sp>
        <p:nvSpPr>
          <p:cNvPr id="2" name="投影片編號版面配置區 1"/>
          <p:cNvSpPr>
            <a:spLocks noGrp="1"/>
          </p:cNvSpPr>
          <p:nvPr>
            <p:ph type="sldNum" sz="quarter" idx="12"/>
          </p:nvPr>
        </p:nvSpPr>
        <p:spPr/>
        <p:txBody>
          <a:bodyPr/>
          <a:lstStyle/>
          <a:p>
            <a:fld id="{4FAB73BC-B049-4115-A692-8D63A059BFB8}" type="slidenum">
              <a:rPr lang="en-US" smtClean="0"/>
              <a:t>989</a:t>
            </a:fld>
            <a:endParaRPr lang="en-US"/>
          </a:p>
        </p:txBody>
      </p:sp>
    </p:spTree>
    <p:extLst>
      <p:ext uri="{BB962C8B-B14F-4D97-AF65-F5344CB8AC3E}">
        <p14:creationId xmlns:p14="http://schemas.microsoft.com/office/powerpoint/2010/main" val="234288570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99.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3314" name="Title 1"/>
          <p:cNvSpPr>
            <a:spLocks noGrp="1"/>
          </p:cNvSpPr>
          <p:nvPr>
            <p:ph type="title"/>
          </p:nvPr>
        </p:nvSpPr>
        <p:spPr/>
        <p:txBody>
          <a:bodyPr>
            <a:normAutofit/>
          </a:bodyPr>
          <a:lstStyle/>
          <a:p>
            <a:r>
              <a:rPr lang="en-US" altLang="zh-TW" sz="3000"/>
              <a:t>3.3</a:t>
            </a:r>
            <a:r>
              <a:rPr lang="zh-TW" altLang="en-US" sz="3000"/>
              <a:t>通訊協定套件</a:t>
            </a:r>
            <a:r>
              <a:rPr lang="en-US" altLang="zh-TW" sz="3000"/>
              <a:t>- </a:t>
            </a:r>
            <a:r>
              <a:rPr lang="en-US" altLang="zh-TW" sz="3000" smtClean="0"/>
              <a:t>TCP/IP </a:t>
            </a:r>
            <a:r>
              <a:rPr lang="zh-TW" altLang="en-US" sz="3000"/>
              <a:t>通訊處理程序</a:t>
            </a:r>
          </a:p>
        </p:txBody>
      </p:sp>
      <p:sp>
        <p:nvSpPr>
          <p:cNvPr id="13315" name="Content Placeholder 2"/>
          <p:cNvSpPr>
            <a:spLocks noGrp="1"/>
          </p:cNvSpPr>
          <p:nvPr>
            <p:ph idx="1"/>
          </p:nvPr>
        </p:nvSpPr>
        <p:spPr>
          <a:xfrm>
            <a:off x="123574" y="1725198"/>
            <a:ext cx="4361340" cy="859252"/>
          </a:xfrm>
        </p:spPr>
        <p:txBody>
          <a:bodyPr>
            <a:noAutofit/>
          </a:bodyPr>
          <a:lstStyle/>
          <a:p>
            <a:pPr rtl="0">
              <a:buFont typeface="Arial" panose="020b0604020202020204" pitchFamily="34" charset="0"/>
              <a:buChar char="•"/>
            </a:pPr>
            <a:r>
              <a:rPr lang="zh-TW" altLang="en-US" sz="2600"/>
              <a:t>封裝並將網頁發送到客戶端的 </a:t>
            </a:r>
            <a:r>
              <a:rPr lang="en-US" altLang="zh-TW" sz="2600"/>
              <a:t>Web </a:t>
            </a:r>
            <a:r>
              <a:rPr lang="zh-TW" altLang="en-US" sz="2600"/>
              <a:t>服務器。</a:t>
            </a:r>
          </a:p>
        </p:txBody>
      </p:sp>
      <p:sp>
        <p:nvSpPr>
          <p:cNvPr id="9" name="Content Placeholder 2"/>
          <p:cNvSpPr txBox="1"/>
          <p:nvPr/>
        </p:nvSpPr>
        <p:spPr bwMode="auto">
          <a:xfrm>
            <a:off x="4572001" y="1716925"/>
            <a:ext cx="4361340" cy="859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a:buChar char="•"/>
              <a:defRPr lang="en-US" sz="1100" kern="120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anose="020b0604020202020204"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anose="020b0604020202020204"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anose="020b0604020202020204"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rtl="0">
              <a:buFont typeface="Arial" panose="020b0604020202020204" pitchFamily="34" charset="0"/>
              <a:buChar char="•"/>
            </a:pPr>
            <a:r>
              <a:rPr lang="zh-TW" altLang="en-US" sz="2600">
                <a:latin typeface="標楷體" pitchFamily="65" charset="-120"/>
                <a:ea typeface="標楷體" panose="03000509000000000000" pitchFamily="65" charset="-120"/>
              </a:rPr>
              <a:t>用戶端解除封裝 </a:t>
            </a:r>
            <a:r>
              <a:rPr lang="en-US" altLang="zh-TW" sz="2600">
                <a:latin typeface="標楷體" pitchFamily="65" charset="-120"/>
                <a:ea typeface="標楷體" panose="03000509000000000000" pitchFamily="65" charset="-120"/>
              </a:rPr>
              <a:t>Web </a:t>
            </a:r>
            <a:r>
              <a:rPr lang="zh-TW" altLang="en-US" sz="2600">
                <a:latin typeface="標楷體" pitchFamily="65" charset="-120"/>
                <a:ea typeface="標楷體" panose="03000509000000000000" pitchFamily="65" charset="-120"/>
              </a:rPr>
              <a:t>瀏覽器的網頁</a:t>
            </a:r>
          </a:p>
        </p:txBody>
      </p:sp>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14363" y="2874721"/>
            <a:ext cx="4230816" cy="25731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95" name="Picture 3"/>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4445180" y="2947307"/>
            <a:ext cx="4286817" cy="24279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投影片編號版面配置區 1"/>
          <p:cNvSpPr>
            <a:spLocks noGrp="1"/>
          </p:cNvSpPr>
          <p:nvPr>
            <p:ph type="sldNum" sz="quarter" idx="4"/>
          </p:nvPr>
        </p:nvSpPr>
        <p:spPr/>
        <p:txBody>
          <a:bodyPr/>
          <a:lstStyle/>
          <a:p>
            <a:pPr defTabSz="385754">
              <a:defRPr/>
            </a:pPr>
            <a:fld id="{2F5CCB13-0A32-4557-88E9-079F0C330695}" type="slidenum">
              <a:rPr lang="en-US" kern="0" smtClean="0">
                <a:solidFill>
                  <a:srgbClr val="595959"/>
                </a:solidFill>
              </a:rPr>
              <a:pPr defTabSz="385754">
                <a:defRPr/>
              </a:pPr>
              <a:t>99</a:t>
            </a:fld>
            <a:endParaRPr lang="en-US" kern="0">
              <a:solidFill>
                <a:srgbClr val="595959"/>
              </a:solidFill>
            </a:endParaRPr>
          </a:p>
        </p:txBody>
      </p:sp>
    </p:spTree>
    <p:extLst>
      <p:ext uri="{BB962C8B-B14F-4D97-AF65-F5344CB8AC3E}">
        <p14:creationId xmlns:p14="http://schemas.microsoft.com/office/powerpoint/2010/main" val="606616857"/>
      </p:ext>
    </p:extLst>
  </p:cSld>
  <p:clrMapOvr>
    <a:masterClrMapping/>
  </p:clrMapOvr>
  <p:transition spd="slow">
    <p:wipe/>
  </p:transition>
  <p:timing/>
</p:sld>
</file>

<file path=ppt/slides/slide990.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noAutofit/>
          </a:bodyPr>
          <a:lstStyle/>
          <a:p>
            <a:pPr marL="169859" indent="-169859">
              <a:spcAft>
                <a:spcPts val="600"/>
              </a:spcAft>
              <a:buFont typeface="Wingdings" panose="05000000000000000000" pitchFamily="2" charset="2"/>
            </a:pPr>
            <a:r>
              <a:rPr lang="en-US" altLang="zh-TW" sz="2700"/>
              <a:t>32.3</a:t>
            </a:r>
            <a:r>
              <a:rPr lang="zh-TW" altLang="en-US" sz="2700" smtClean="0"/>
              <a:t>設定 </a:t>
            </a:r>
            <a:r>
              <a:rPr lang="en-US" altLang="zh-TW" sz="2700"/>
              <a:t>IP </a:t>
            </a:r>
            <a:r>
              <a:rPr lang="zh-TW" altLang="en-US" sz="2700"/>
              <a:t>預設靜態路由</a:t>
            </a:r>
            <a:br>
              <a:rPr lang="en-US" sz="2700"/>
            </a:br>
            <a:r>
              <a:rPr lang="zh-TW" altLang="en-US" sz="2700"/>
              <a:t>設定預設靜態路由</a:t>
            </a:r>
          </a:p>
        </p:txBody>
      </p:sp>
      <p:sp>
        <p:nvSpPr>
          <p:cNvPr id="4" name="Content Placeholder 3">
            <a:extLst>
              <a:ext uri="{FF2B5EF4-FFF2-40B4-BE49-F238E27FC236}">
                <a16:creationId xmlns:a16="http://schemas.microsoft.com/office/drawing/2014/main" id="{77B4316A-CD2D-A04E-A2AE-7032BE8C4F34}"/>
              </a:ext>
            </a:extLst>
          </p:cNvPr>
          <p:cNvSpPr>
            <a:spLocks noGrp="1"/>
          </p:cNvSpPr>
          <p:nvPr>
            <p:ph idx="1"/>
          </p:nvPr>
        </p:nvSpPr>
        <p:spPr>
          <a:xfrm>
            <a:off x="474662" y="1589088"/>
            <a:ext cx="8280057" cy="3689897"/>
          </a:xfrm>
        </p:spPr>
        <p:txBody>
          <a:bodyPr/>
          <a:lstStyle/>
          <a:p>
            <a:pPr marL="0" indent="0" algn="l"/>
            <a:r>
              <a:rPr lang="zh-TW" altLang="en-US" sz="1600">
                <a:solidFill>
                  <a:srgbClr val="000000"/>
                </a:solidFill>
              </a:rPr>
              <a:t>範例顯示了 </a:t>
            </a:r>
            <a:r>
              <a:rPr lang="en-US" altLang="zh-TW" sz="1600">
                <a:solidFill>
                  <a:srgbClr val="000000"/>
                </a:solidFill>
              </a:rPr>
              <a:t>R1 </a:t>
            </a:r>
            <a:r>
              <a:rPr lang="zh-TW" altLang="en-US" sz="1600">
                <a:solidFill>
                  <a:srgbClr val="000000"/>
                </a:solidFill>
              </a:rPr>
              <a:t>設定的 </a:t>
            </a:r>
            <a:r>
              <a:rPr lang="en-US" altLang="zh-TW" sz="1600">
                <a:solidFill>
                  <a:srgbClr val="000000"/>
                </a:solidFill>
              </a:rPr>
              <a:t>IPv4 </a:t>
            </a:r>
            <a:r>
              <a:rPr lang="zh-TW" altLang="en-US" sz="1600">
                <a:solidFill>
                  <a:srgbClr val="000000"/>
                </a:solidFill>
              </a:rPr>
              <a:t>預設靜態路由。使用範例中顯示的設定，任何不符合更特定路由項目的封包會在 </a:t>
            </a:r>
            <a:r>
              <a:rPr lang="en-US" altLang="zh-TW" sz="1600">
                <a:solidFill>
                  <a:srgbClr val="000000"/>
                </a:solidFill>
              </a:rPr>
              <a:t>172.16.2.2 </a:t>
            </a:r>
            <a:r>
              <a:rPr lang="zh-TW" altLang="en-US" sz="1600">
                <a:solidFill>
                  <a:srgbClr val="000000"/>
                </a:solidFill>
              </a:rPr>
              <a:t>轉送至 </a:t>
            </a:r>
            <a:r>
              <a:rPr lang="en-US" altLang="zh-TW" sz="1600">
                <a:solidFill>
                  <a:srgbClr val="000000"/>
                </a:solidFill>
              </a:rPr>
              <a:t>R2</a:t>
            </a:r>
            <a:r>
              <a:rPr lang="zh-TW" altLang="en-US" sz="1600">
                <a:solidFill>
                  <a:srgbClr val="000000"/>
                </a:solidFill>
              </a:rPr>
              <a:t>。</a:t>
            </a:r>
          </a:p>
          <a:p>
            <a:pPr marL="0" indent="0" algn="l"/>
            <a:endParaRPr lang="en-US" sz="1600">
              <a:solidFill>
                <a:srgbClr val="000000"/>
              </a:solidFill>
            </a:endParaRPr>
          </a:p>
          <a:p>
            <a:pPr marL="0" indent="0" algn="l"/>
            <a:r>
              <a:rPr lang="en-US" altLang="zh-TW" sz="1600">
                <a:solidFill>
                  <a:srgbClr val="000000"/>
                </a:solidFill>
                <a:latin typeface="Courier New" panose="02070309020205020404" pitchFamily="49" charset="0"/>
                <a:cs typeface="Courier New" panose="02070309020205020404" pitchFamily="49" charset="0"/>
              </a:rPr>
              <a:t>R1(config)# </a:t>
            </a:r>
            <a:r>
              <a:rPr lang="en-US" altLang="zh-TW" sz="1600" b="1">
                <a:solidFill>
                  <a:srgbClr val="000000"/>
                </a:solidFill>
                <a:latin typeface="Courier New" panose="02070309020205020404" pitchFamily="49" charset="0"/>
                <a:cs typeface="Courier New" panose="02070309020205020404" pitchFamily="49" charset="0"/>
              </a:rPr>
              <a:t>ip route 0.0.0.0 0.0.0.0 172.16.2.2</a:t>
            </a:r>
          </a:p>
          <a:p>
            <a:pPr marL="0" indent="0" algn="l"/>
            <a:endParaRPr lang="en-US" sz="1600">
              <a:solidFill>
                <a:srgbClr val="000000"/>
              </a:solidFill>
            </a:endParaRPr>
          </a:p>
          <a:p>
            <a:pPr marL="0" indent="0" algn="l"/>
            <a:r>
              <a:rPr lang="en-US" altLang="zh-TW" sz="1600">
                <a:solidFill>
                  <a:srgbClr val="000000"/>
                </a:solidFill>
              </a:rPr>
              <a:t>IPv6 </a:t>
            </a:r>
            <a:r>
              <a:rPr lang="zh-TW" altLang="en-US" sz="1600">
                <a:solidFill>
                  <a:srgbClr val="000000"/>
                </a:solidFill>
              </a:rPr>
              <a:t>預設靜態路由以類似的方式設定。使用此設定，任何不符合更多特定 </a:t>
            </a:r>
            <a:r>
              <a:rPr lang="en-US" altLang="zh-TW" sz="1600">
                <a:solidFill>
                  <a:srgbClr val="000000"/>
                </a:solidFill>
              </a:rPr>
              <a:t>IPv6 </a:t>
            </a:r>
            <a:r>
              <a:rPr lang="zh-TW" altLang="en-US" sz="1600">
                <a:solidFill>
                  <a:srgbClr val="000000"/>
                </a:solidFill>
              </a:rPr>
              <a:t>路由項目的封包都會在 </a:t>
            </a:r>
            <a:r>
              <a:rPr lang="en-US" altLang="zh-TW" sz="1600">
                <a:solidFill>
                  <a:srgbClr val="000000"/>
                </a:solidFill>
              </a:rPr>
              <a:t>2001:db8:acad:2::2 </a:t>
            </a:r>
            <a:r>
              <a:rPr lang="zh-TW" altLang="en-US" sz="1600">
                <a:solidFill>
                  <a:srgbClr val="000000"/>
                </a:solidFill>
              </a:rPr>
              <a:t>轉送至 </a:t>
            </a:r>
            <a:r>
              <a:rPr lang="en-US" altLang="zh-TW" sz="1600">
                <a:solidFill>
                  <a:srgbClr val="000000"/>
                </a:solidFill>
              </a:rPr>
              <a:t>R2</a:t>
            </a:r>
          </a:p>
          <a:p>
            <a:pPr marL="0" indent="0" algn="l"/>
            <a:endParaRPr lang="en-US" sz="1600">
              <a:solidFill>
                <a:srgbClr val="000000"/>
              </a:solidFill>
            </a:endParaRPr>
          </a:p>
          <a:p>
            <a:pPr marL="0" indent="0" algn="l"/>
            <a:r>
              <a:rPr lang="en-US" altLang="zh-TW" sz="1600">
                <a:solidFill>
                  <a:srgbClr val="000000"/>
                </a:solidFill>
                <a:latin typeface="Courier New" panose="02070309020205020404" pitchFamily="49" charset="0"/>
                <a:cs typeface="Courier New" panose="02070309020205020404" pitchFamily="49" charset="0"/>
              </a:rPr>
              <a:t>R1(config)# </a:t>
            </a:r>
            <a:r>
              <a:rPr lang="en-US" altLang="zh-TW" sz="1600" b="1">
                <a:solidFill>
                  <a:srgbClr val="000000"/>
                </a:solidFill>
                <a:latin typeface="Courier New" panose="02070309020205020404" pitchFamily="49" charset="0"/>
                <a:cs typeface="Courier New" panose="02070309020205020404" pitchFamily="49" charset="0"/>
              </a:rPr>
              <a:t>ipv6 route ::/0 2001:db8:acad:2::2</a:t>
            </a:r>
          </a:p>
          <a:p>
            <a:pPr marL="0" indent="0" algn="l"/>
            <a:endParaRPr lang="en-US" sz="1600">
              <a:solidFill>
                <a:srgbClr val="000000"/>
              </a:solidFill>
            </a:endParaRPr>
          </a:p>
        </p:txBody>
      </p:sp>
      <p:sp>
        <p:nvSpPr>
          <p:cNvPr id="2" name="投影片編號版面配置區 1"/>
          <p:cNvSpPr>
            <a:spLocks noGrp="1"/>
          </p:cNvSpPr>
          <p:nvPr>
            <p:ph type="sldNum" sz="quarter" idx="12"/>
          </p:nvPr>
        </p:nvSpPr>
        <p:spPr/>
        <p:txBody>
          <a:bodyPr/>
          <a:lstStyle/>
          <a:p>
            <a:fld id="{4FAB73BC-B049-4115-A692-8D63A059BFB8}" type="slidenum">
              <a:rPr lang="en-US" smtClean="0"/>
              <a:t>990</a:t>
            </a:fld>
            <a:endParaRPr lang="en-US"/>
          </a:p>
        </p:txBody>
      </p:sp>
    </p:spTree>
    <p:extLst>
      <p:ext uri="{BB962C8B-B14F-4D97-AF65-F5344CB8AC3E}">
        <p14:creationId xmlns:p14="http://schemas.microsoft.com/office/powerpoint/2010/main" val="319277393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991.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noAutofit/>
          </a:bodyPr>
          <a:lstStyle/>
          <a:p>
            <a:pPr marL="169859" indent="-169859">
              <a:spcAft>
                <a:spcPts val="600"/>
              </a:spcAft>
              <a:buFont typeface="Wingdings" panose="05000000000000000000" pitchFamily="2" charset="2"/>
            </a:pPr>
            <a:r>
              <a:rPr lang="en-US" altLang="zh-TW" sz="2700"/>
              <a:t>32.3</a:t>
            </a:r>
            <a:r>
              <a:rPr lang="zh-TW" altLang="en-US" sz="2700" smtClean="0"/>
              <a:t>設定 </a:t>
            </a:r>
            <a:r>
              <a:rPr lang="en-US" altLang="zh-TW" sz="2700"/>
              <a:t>IP </a:t>
            </a:r>
            <a:r>
              <a:rPr lang="zh-TW" altLang="en-US" sz="2700"/>
              <a:t>預設靜態路由</a:t>
            </a:r>
            <a:br>
              <a:rPr lang="en-US" sz="2700"/>
            </a:br>
            <a:r>
              <a:rPr lang="zh-TW" altLang="en-US" sz="2700"/>
              <a:t>驗證預設靜態路由</a:t>
            </a:r>
          </a:p>
        </p:txBody>
      </p:sp>
      <p:sp>
        <p:nvSpPr>
          <p:cNvPr id="5" name="Content Placeholder 4">
            <a:extLst>
              <a:ext uri="{FF2B5EF4-FFF2-40B4-BE49-F238E27FC236}">
                <a16:creationId xmlns:a16="http://schemas.microsoft.com/office/drawing/2014/main" id="{8C7798FF-94B0-634B-8048-11F3DC057FCD}"/>
              </a:ext>
            </a:extLst>
          </p:cNvPr>
          <p:cNvSpPr>
            <a:spLocks noGrp="1"/>
          </p:cNvSpPr>
          <p:nvPr>
            <p:ph idx="1"/>
          </p:nvPr>
        </p:nvSpPr>
        <p:spPr>
          <a:xfrm>
            <a:off x="0" y="1661858"/>
            <a:ext cx="9144000" cy="1901952"/>
          </a:xfrm>
        </p:spPr>
        <p:txBody>
          <a:bodyPr/>
          <a:lstStyle/>
          <a:p>
            <a:pPr marL="0" indent="0" algn="l"/>
            <a:r>
              <a:rPr lang="zh-TW" altLang="en-US" sz="1400">
                <a:solidFill>
                  <a:srgbClr val="000000"/>
                </a:solidFill>
              </a:rPr>
              <a:t>從 </a:t>
            </a:r>
            <a:r>
              <a:rPr lang="en-US" altLang="zh-TW" sz="1400">
                <a:solidFill>
                  <a:srgbClr val="000000"/>
                </a:solidFill>
              </a:rPr>
              <a:t>R1 </a:t>
            </a:r>
            <a:r>
              <a:rPr lang="en-US" altLang="zh-TW" sz="1400" b="1">
                <a:solidFill>
                  <a:srgbClr val="000000"/>
                </a:solidFill>
              </a:rPr>
              <a:t>show ip route static</a:t>
            </a:r>
            <a:r>
              <a:rPr lang="zh-TW" altLang="en-US" sz="1400">
                <a:solidFill>
                  <a:srgbClr val="000000"/>
                </a:solidFill>
              </a:rPr>
              <a:t> 命令輸出顯示路由表中的靜態路由的內容。注意帶有代碼 </a:t>
            </a:r>
            <a:r>
              <a:rPr lang="en-US" altLang="zh-TW" sz="1400">
                <a:solidFill>
                  <a:srgbClr val="000000"/>
                </a:solidFill>
              </a:rPr>
              <a:t>'S' </a:t>
            </a:r>
            <a:r>
              <a:rPr lang="zh-TW" altLang="en-US" sz="1400">
                <a:solidFill>
                  <a:srgbClr val="000000"/>
                </a:solidFill>
              </a:rPr>
              <a:t>的路由旁邊的星號（*）。星號表示此靜態路由是候選預設路由，這就是為什麼它被選為最後選用的閘道。</a:t>
            </a:r>
          </a:p>
          <a:p>
            <a:pPr marL="0" indent="0" algn="l"/>
            <a:endParaRPr lang="en-US" sz="1400">
              <a:solidFill>
                <a:srgbClr val="000000"/>
              </a:solidFill>
            </a:endParaRPr>
          </a:p>
          <a:p>
            <a:pPr marL="0" indent="0" algn="l"/>
            <a:r>
              <a:rPr lang="zh-TW" altLang="en-US" sz="1400">
                <a:solidFill>
                  <a:srgbClr val="000000"/>
                </a:solidFill>
              </a:rPr>
              <a:t>請注意，靜態預設路由設定使用 </a:t>
            </a:r>
            <a:r>
              <a:rPr lang="en-US" altLang="zh-TW" sz="1400">
                <a:solidFill>
                  <a:srgbClr val="000000"/>
                </a:solidFill>
              </a:rPr>
              <a:t>/0 </a:t>
            </a:r>
            <a:r>
              <a:rPr lang="zh-TW" altLang="en-US" sz="1400">
                <a:solidFill>
                  <a:srgbClr val="000000"/>
                </a:solidFill>
              </a:rPr>
              <a:t>遮罩 </a:t>
            </a:r>
            <a:r>
              <a:rPr lang="en-US" altLang="zh-TW" sz="1400">
                <a:solidFill>
                  <a:srgbClr val="000000"/>
                </a:solidFill>
              </a:rPr>
              <a:t>IPv4 </a:t>
            </a:r>
            <a:r>
              <a:rPr lang="zh-TW" altLang="en-US" sz="1400">
                <a:solidFill>
                  <a:srgbClr val="000000"/>
                </a:solidFill>
              </a:rPr>
              <a:t>預設路由。路由表中的 </a:t>
            </a:r>
            <a:r>
              <a:rPr lang="en-US" altLang="zh-TW" sz="1400">
                <a:solidFill>
                  <a:srgbClr val="000000"/>
                </a:solidFill>
              </a:rPr>
              <a:t>IPv4 </a:t>
            </a:r>
            <a:r>
              <a:rPr lang="zh-TW" altLang="en-US" sz="1400">
                <a:solidFill>
                  <a:srgbClr val="000000"/>
                </a:solidFill>
              </a:rPr>
              <a:t>子網路遮罩決定著封包的目的 </a:t>
            </a:r>
            <a:r>
              <a:rPr lang="en-US" altLang="zh-TW" sz="1400">
                <a:solidFill>
                  <a:srgbClr val="000000"/>
                </a:solidFill>
              </a:rPr>
              <a:t>IP </a:t>
            </a:r>
            <a:r>
              <a:rPr lang="zh-TW" altLang="en-US" sz="1400">
                <a:solidFill>
                  <a:srgbClr val="000000"/>
                </a:solidFill>
              </a:rPr>
              <a:t>位址與路由表中的路由之間必須有多少位元匹配。一個 </a:t>
            </a:r>
            <a:r>
              <a:rPr lang="en-US" altLang="zh-TW" sz="1400">
                <a:solidFill>
                  <a:srgbClr val="000000"/>
                </a:solidFill>
              </a:rPr>
              <a:t>/0 </a:t>
            </a:r>
            <a:r>
              <a:rPr lang="zh-TW" altLang="en-US" sz="1400">
                <a:solidFill>
                  <a:srgbClr val="000000"/>
                </a:solidFill>
              </a:rPr>
              <a:t>遮罩表示沒有任何位元需要匹配。只要不存在更加精確的匹配，則預設靜態路由將與所有封包匹配。</a:t>
            </a:r>
          </a:p>
          <a:p>
            <a:pPr marL="285743" indent="-285743" algn="l">
              <a:buFont typeface="Arial" panose="020b0604020202020204" pitchFamily="34" charset="0"/>
              <a:buChar char="•"/>
            </a:pPr>
            <a:endParaRPr lang="en-US" sz="1200">
              <a:solidFill>
                <a:srgbClr val="000000"/>
              </a:solidFill>
            </a:endParaRPr>
          </a:p>
        </p:txBody>
      </p:sp>
      <p:pic>
        <p:nvPicPr>
          <p:cNvPr id="2" name="Picture 1">
            <a:extLst>
              <a:ext uri="{FF2B5EF4-FFF2-40B4-BE49-F238E27FC236}">
                <a16:creationId xmlns:a16="http://schemas.microsoft.com/office/drawing/2014/main" id="{BCD3111D-4763-475C-8D38-8BCA867B95E7}"/>
              </a:ext>
            </a:extLst>
          </p:cNvPr>
          <p:cNvPicPr>
            <a:picLocks noChangeAspect="1"/>
          </p:cNvPicPr>
          <p:nvPr/>
        </p:nvPicPr>
        <p:blipFill>
          <a:blip r:embed="rId3"/>
          <a:stretch>
            <a:fillRect/>
          </a:stretch>
        </p:blipFill>
        <p:spPr>
          <a:xfrm>
            <a:off x="1799139" y="3344735"/>
            <a:ext cx="4747210" cy="2215365"/>
          </a:xfrm>
          <a:prstGeom prst="rect">
            <a:avLst/>
          </a:prstGeom>
        </p:spPr>
      </p:pic>
      <p:sp>
        <p:nvSpPr>
          <p:cNvPr id="4" name="投影片編號版面配置區 3"/>
          <p:cNvSpPr>
            <a:spLocks noGrp="1"/>
          </p:cNvSpPr>
          <p:nvPr>
            <p:ph type="sldNum" sz="quarter" idx="12"/>
          </p:nvPr>
        </p:nvSpPr>
        <p:spPr/>
        <p:txBody>
          <a:bodyPr/>
          <a:lstStyle/>
          <a:p>
            <a:fld id="{4FAB73BC-B049-4115-A692-8D63A059BFB8}" type="slidenum">
              <a:rPr lang="en-US" smtClean="0"/>
              <a:t>991</a:t>
            </a:fld>
            <a:endParaRPr lang="en-US"/>
          </a:p>
        </p:txBody>
      </p:sp>
    </p:spTree>
    <p:extLst>
      <p:ext uri="{BB962C8B-B14F-4D97-AF65-F5344CB8AC3E}">
        <p14:creationId xmlns:p14="http://schemas.microsoft.com/office/powerpoint/2010/main" val="367227905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992.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noAutofit/>
          </a:bodyPr>
          <a:lstStyle/>
          <a:p>
            <a:pPr marL="169859" indent="-169859">
              <a:spcAft>
                <a:spcPts val="600"/>
              </a:spcAft>
              <a:buFont typeface="Wingdings" panose="05000000000000000000" pitchFamily="2" charset="2"/>
            </a:pPr>
            <a:r>
              <a:rPr lang="en-US" altLang="zh-TW" sz="2700"/>
              <a:t>32.3</a:t>
            </a:r>
            <a:r>
              <a:rPr lang="zh-TW" altLang="en-US" sz="2700" smtClean="0"/>
              <a:t>設定 </a:t>
            </a:r>
            <a:r>
              <a:rPr lang="en-US" altLang="zh-TW" sz="2700"/>
              <a:t>IP </a:t>
            </a:r>
            <a:r>
              <a:rPr lang="zh-TW" altLang="en-US" sz="2700"/>
              <a:t>預設靜態路由</a:t>
            </a:r>
            <a:br>
              <a:rPr lang="en-US" sz="2700"/>
            </a:br>
            <a:r>
              <a:rPr lang="zh-TW" altLang="en-US" sz="2700"/>
              <a:t>驗證預設靜態路由 </a:t>
            </a:r>
            <a:r>
              <a:rPr lang="en-US" altLang="zh-TW" sz="2700"/>
              <a:t>(</a:t>
            </a:r>
            <a:r>
              <a:rPr lang="zh-TW" altLang="en-US" sz="2700"/>
              <a:t>續</a:t>
            </a:r>
            <a:r>
              <a:rPr lang="en-US" altLang="zh-TW" sz="2700"/>
              <a:t>) </a:t>
            </a:r>
          </a:p>
        </p:txBody>
      </p:sp>
      <p:sp>
        <p:nvSpPr>
          <p:cNvPr id="5" name="Content Placeholder 4">
            <a:extLst>
              <a:ext uri="{FF2B5EF4-FFF2-40B4-BE49-F238E27FC236}">
                <a16:creationId xmlns:a16="http://schemas.microsoft.com/office/drawing/2014/main" id="{8C7798FF-94B0-634B-8048-11F3DC057FCD}"/>
              </a:ext>
            </a:extLst>
          </p:cNvPr>
          <p:cNvSpPr>
            <a:spLocks noGrp="1"/>
          </p:cNvSpPr>
          <p:nvPr>
            <p:ph idx="1"/>
          </p:nvPr>
        </p:nvSpPr>
        <p:spPr>
          <a:xfrm>
            <a:off x="91441" y="1589088"/>
            <a:ext cx="8663279" cy="1839913"/>
          </a:xfrm>
        </p:spPr>
        <p:txBody>
          <a:bodyPr/>
          <a:lstStyle/>
          <a:p>
            <a:pPr marL="0" indent="0" algn="l"/>
            <a:r>
              <a:rPr lang="zh-TW" altLang="en-US" sz="1500">
                <a:solidFill>
                  <a:srgbClr val="000000"/>
                </a:solidFill>
              </a:rPr>
              <a:t>此範例顯示 </a:t>
            </a:r>
            <a:r>
              <a:rPr lang="en-US" altLang="zh-TW" sz="1500" b="1">
                <a:solidFill>
                  <a:srgbClr val="000000"/>
                </a:solidFill>
              </a:rPr>
              <a:t>show ipv6 route static</a:t>
            </a:r>
            <a:r>
              <a:rPr lang="zh-TW" altLang="en-US" sz="1500">
                <a:solidFill>
                  <a:srgbClr val="000000"/>
                </a:solidFill>
              </a:rPr>
              <a:t> 命令輸出，以顯示路由表的內容。</a:t>
            </a:r>
          </a:p>
          <a:p>
            <a:pPr marL="0" indent="0" algn="l"/>
            <a:endParaRPr lang="en-US" sz="1500">
              <a:solidFill>
                <a:srgbClr val="000000"/>
              </a:solidFill>
            </a:endParaRPr>
          </a:p>
          <a:p>
            <a:pPr marL="0" indent="0" algn="l"/>
            <a:r>
              <a:rPr lang="zh-TW" altLang="en-US" sz="1500">
                <a:solidFill>
                  <a:srgbClr val="000000"/>
                </a:solidFill>
              </a:rPr>
              <a:t>請注意，靜態預設路由設定使用 </a:t>
            </a:r>
            <a:r>
              <a:rPr lang="en-US" altLang="zh-TW" sz="1500">
                <a:solidFill>
                  <a:srgbClr val="000000"/>
                </a:solidFill>
              </a:rPr>
              <a:t>::/0 </a:t>
            </a:r>
            <a:r>
              <a:rPr lang="zh-TW" altLang="en-US" sz="1500">
                <a:solidFill>
                  <a:srgbClr val="000000"/>
                </a:solidFill>
              </a:rPr>
              <a:t>前置碼 </a:t>
            </a:r>
            <a:r>
              <a:rPr lang="en-US" altLang="zh-TW" sz="1500">
                <a:solidFill>
                  <a:srgbClr val="000000"/>
                </a:solidFill>
              </a:rPr>
              <a:t>IPv6 </a:t>
            </a:r>
            <a:r>
              <a:rPr lang="zh-TW" altLang="en-US" sz="1500">
                <a:solidFill>
                  <a:srgbClr val="000000"/>
                </a:solidFill>
              </a:rPr>
              <a:t>預設路由。路由表中的 </a:t>
            </a:r>
            <a:r>
              <a:rPr lang="en-US" altLang="zh-TW" sz="1500">
                <a:solidFill>
                  <a:srgbClr val="000000"/>
                </a:solidFill>
              </a:rPr>
              <a:t>IPv6 </a:t>
            </a:r>
            <a:r>
              <a:rPr lang="zh-TW" altLang="en-US" sz="1500">
                <a:solidFill>
                  <a:srgbClr val="000000"/>
                </a:solidFill>
              </a:rPr>
              <a:t>前置碼長度決定著封包的目的 </a:t>
            </a:r>
            <a:r>
              <a:rPr lang="en-US" altLang="zh-TW" sz="1500">
                <a:solidFill>
                  <a:srgbClr val="000000"/>
                </a:solidFill>
              </a:rPr>
              <a:t>IP </a:t>
            </a:r>
            <a:r>
              <a:rPr lang="zh-TW" altLang="en-US" sz="1500">
                <a:solidFill>
                  <a:srgbClr val="000000"/>
                </a:solidFill>
              </a:rPr>
              <a:t>位址與路由表中的路由之間必須有多少位元匹配。</a:t>
            </a:r>
            <a:r>
              <a:rPr lang="en-US" altLang="zh-TW" sz="1500">
                <a:solidFill>
                  <a:srgbClr val="000000"/>
                </a:solidFill>
              </a:rPr>
              <a:t>::/0 </a:t>
            </a:r>
            <a:r>
              <a:rPr lang="zh-TW" altLang="en-US" sz="1500">
                <a:solidFill>
                  <a:srgbClr val="000000"/>
                </a:solidFill>
              </a:rPr>
              <a:t>前置碼表示沒有任何位元需要匹配。只要不存在更加精確的匹配，則預設靜態路由將與所有封包匹配。</a:t>
            </a:r>
          </a:p>
        </p:txBody>
      </p:sp>
      <p:pic>
        <p:nvPicPr>
          <p:cNvPr id="2" name="Picture 1">
            <a:extLst>
              <a:ext uri="{FF2B5EF4-FFF2-40B4-BE49-F238E27FC236}">
                <a16:creationId xmlns:a16="http://schemas.microsoft.com/office/drawing/2014/main" id="{75837C25-1B9F-49BD-A6B4-29B74334A1CE}"/>
              </a:ext>
            </a:extLst>
          </p:cNvPr>
          <p:cNvPicPr>
            <a:picLocks noChangeAspect="1"/>
          </p:cNvPicPr>
          <p:nvPr/>
        </p:nvPicPr>
        <p:blipFill>
          <a:blip r:embed="rId3"/>
          <a:stretch>
            <a:fillRect/>
          </a:stretch>
        </p:blipFill>
        <p:spPr>
          <a:xfrm>
            <a:off x="1508761" y="3657601"/>
            <a:ext cx="5113874" cy="2159743"/>
          </a:xfrm>
          <a:prstGeom prst="rect">
            <a:avLst/>
          </a:prstGeom>
        </p:spPr>
      </p:pic>
      <p:sp>
        <p:nvSpPr>
          <p:cNvPr id="4" name="投影片編號版面配置區 3"/>
          <p:cNvSpPr>
            <a:spLocks noGrp="1"/>
          </p:cNvSpPr>
          <p:nvPr>
            <p:ph type="sldNum" sz="quarter" idx="12"/>
          </p:nvPr>
        </p:nvSpPr>
        <p:spPr/>
        <p:txBody>
          <a:bodyPr/>
          <a:lstStyle/>
          <a:p>
            <a:fld id="{4FAB73BC-B049-4115-A692-8D63A059BFB8}" type="slidenum">
              <a:rPr lang="en-US" smtClean="0"/>
              <a:t>992</a:t>
            </a:fld>
            <a:endParaRPr lang="en-US"/>
          </a:p>
        </p:txBody>
      </p:sp>
    </p:spTree>
    <p:extLst>
      <p:ext uri="{BB962C8B-B14F-4D97-AF65-F5344CB8AC3E}">
        <p14:creationId xmlns:p14="http://schemas.microsoft.com/office/powerpoint/2010/main" val="197767664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993.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noAutofit/>
          </a:bodyPr>
          <a:lstStyle/>
          <a:p>
            <a:pPr marL="169859" indent="-169859">
              <a:spcAft>
                <a:spcPts val="600"/>
              </a:spcAft>
              <a:buFont typeface="Wingdings" panose="05000000000000000000" pitchFamily="2" charset="2"/>
            </a:pPr>
            <a:r>
              <a:rPr lang="en-US" altLang="zh-TW" sz="2700" smtClean="0"/>
              <a:t>32.4</a:t>
            </a:r>
            <a:r>
              <a:rPr lang="zh-TW" altLang="en-US" sz="2700" smtClean="0"/>
              <a:t>設定</a:t>
            </a:r>
            <a:r>
              <a:rPr lang="zh-TW" altLang="en-US" sz="2700"/>
              <a:t>浮動靜態路由</a:t>
            </a:r>
            <a:br>
              <a:rPr lang="en-US" sz="2700"/>
            </a:br>
            <a:r>
              <a:rPr lang="zh-TW" altLang="en-US" sz="2700"/>
              <a:t>浮動靜態路由</a:t>
            </a:r>
          </a:p>
        </p:txBody>
      </p:sp>
      <p:sp>
        <p:nvSpPr>
          <p:cNvPr id="5" name="Content Placeholder 4">
            <a:extLst>
              <a:ext uri="{FF2B5EF4-FFF2-40B4-BE49-F238E27FC236}">
                <a16:creationId xmlns:a16="http://schemas.microsoft.com/office/drawing/2014/main" id="{9E0B2E6D-33A2-4140-8AFA-87A0B2C93EDB}"/>
              </a:ext>
            </a:extLst>
          </p:cNvPr>
          <p:cNvSpPr>
            <a:spLocks noGrp="1"/>
          </p:cNvSpPr>
          <p:nvPr>
            <p:ph idx="1"/>
          </p:nvPr>
        </p:nvSpPr>
        <p:spPr>
          <a:xfrm>
            <a:off x="474662" y="1589088"/>
            <a:ext cx="8280057" cy="3689897"/>
          </a:xfrm>
        </p:spPr>
        <p:txBody>
          <a:bodyPr/>
          <a:lstStyle/>
          <a:p>
            <a:pPr marL="342892" indent="-342892" algn="l">
              <a:buFont typeface="Arial" panose="020b0604020202020204" pitchFamily="34" charset="0"/>
              <a:buChar char="•"/>
            </a:pPr>
            <a:r>
              <a:rPr lang="zh-TW" altLang="en-US" sz="1600">
                <a:solidFill>
                  <a:srgbClr val="000000"/>
                </a:solidFill>
              </a:rPr>
              <a:t>另一種類型的靜態路由是浮動靜態路由。浮動靜態路由是用來提供主要靜態或動態路由的備援路徑的靜態路由。浮動靜態路由僅在主路由不可用時使用。</a:t>
            </a:r>
          </a:p>
          <a:p>
            <a:pPr marL="342892" indent="-342892" algn="l">
              <a:buFont typeface="Arial" panose="020b0604020202020204" pitchFamily="34" charset="0"/>
              <a:buChar char="•"/>
            </a:pPr>
            <a:r>
              <a:rPr lang="zh-TW" altLang="en-US" sz="1600">
                <a:solidFill>
                  <a:srgbClr val="000000"/>
                </a:solidFill>
              </a:rPr>
              <a:t>若要完成此操作，浮動靜態路由設定為比主要路由更高的管理距離。管理距離代表路由的可靠性。如果目的地存在多個路徑，路由器會選擇管理距離最低的路徑。</a:t>
            </a:r>
          </a:p>
          <a:p>
            <a:pPr marL="342892" indent="-342892" algn="l">
              <a:buFont typeface="Arial" panose="020b0604020202020204" pitchFamily="34" charset="0"/>
              <a:buChar char="•"/>
            </a:pPr>
            <a:r>
              <a:rPr lang="zh-TW" altLang="en-US" sz="1600">
                <a:solidFill>
                  <a:srgbClr val="000000"/>
                </a:solidFill>
              </a:rPr>
              <a:t>預設情況下，靜態路由的管理距離為 </a:t>
            </a:r>
            <a:r>
              <a:rPr lang="en-US" altLang="zh-TW" sz="1600">
                <a:solidFill>
                  <a:srgbClr val="000000"/>
                </a:solidFill>
              </a:rPr>
              <a:t>1</a:t>
            </a:r>
            <a:r>
              <a:rPr lang="zh-TW" altLang="en-US" sz="1600">
                <a:solidFill>
                  <a:srgbClr val="000000"/>
                </a:solidFill>
              </a:rPr>
              <a:t>，使它們比從動態路由協定學到的路由更好。 </a:t>
            </a:r>
          </a:p>
          <a:p>
            <a:pPr marL="342892" indent="-342892" algn="l">
              <a:buFont typeface="Arial" panose="020b0604020202020204" pitchFamily="34" charset="0"/>
              <a:buChar char="•"/>
            </a:pPr>
            <a:r>
              <a:rPr lang="zh-TW" altLang="en-US" sz="1600">
                <a:solidFill>
                  <a:srgbClr val="000000"/>
                </a:solidFill>
              </a:rPr>
              <a:t>靜態路由的管理距離可以增加，使路由比另一個靜態路由或通過動態路由協定學習的路由不太理想。通過這種方式，靜態路由 “浮動”，當具有更好的管理距離的路由處於活動狀態時不使用。 </a:t>
            </a:r>
          </a:p>
        </p:txBody>
      </p:sp>
      <p:sp>
        <p:nvSpPr>
          <p:cNvPr id="2" name="投影片編號版面配置區 1"/>
          <p:cNvSpPr>
            <a:spLocks noGrp="1"/>
          </p:cNvSpPr>
          <p:nvPr>
            <p:ph type="sldNum" sz="quarter" idx="12"/>
          </p:nvPr>
        </p:nvSpPr>
        <p:spPr/>
        <p:txBody>
          <a:bodyPr/>
          <a:lstStyle/>
          <a:p>
            <a:fld id="{4FAB73BC-B049-4115-A692-8D63A059BFB8}" type="slidenum">
              <a:rPr lang="en-US" smtClean="0"/>
              <a:t>993</a:t>
            </a:fld>
            <a:endParaRPr lang="en-US"/>
          </a:p>
        </p:txBody>
      </p:sp>
    </p:spTree>
    <p:extLst>
      <p:ext uri="{BB962C8B-B14F-4D97-AF65-F5344CB8AC3E}">
        <p14:creationId xmlns:p14="http://schemas.microsoft.com/office/powerpoint/2010/main" val="243132893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994.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noAutofit/>
          </a:bodyPr>
          <a:lstStyle/>
          <a:p>
            <a:pPr marL="169859" indent="-169859">
              <a:spcAft>
                <a:spcPts val="600"/>
              </a:spcAft>
              <a:buFont typeface="Wingdings" panose="05000000000000000000" pitchFamily="2" charset="2"/>
            </a:pPr>
            <a:r>
              <a:rPr lang="en-US" altLang="zh-TW" sz="2700"/>
              <a:t>32.4</a:t>
            </a:r>
            <a:r>
              <a:rPr lang="zh-TW" altLang="en-US" sz="2700" smtClean="0"/>
              <a:t>設定</a:t>
            </a:r>
            <a:r>
              <a:rPr lang="zh-TW" altLang="en-US" sz="2700"/>
              <a:t>浮動靜態路由</a:t>
            </a:r>
            <a:br>
              <a:rPr lang="en-US" sz="2700"/>
            </a:br>
            <a:r>
              <a:rPr lang="zh-TW" altLang="en-US" sz="2700"/>
              <a:t>設定 </a:t>
            </a:r>
            <a:r>
              <a:rPr lang="en-US" altLang="zh-TW" sz="2700"/>
              <a:t>IPv4 </a:t>
            </a:r>
            <a:r>
              <a:rPr lang="zh-TW" altLang="en-US" sz="2700"/>
              <a:t>和 </a:t>
            </a:r>
            <a:r>
              <a:rPr lang="en-US" altLang="zh-TW" sz="2700"/>
              <a:t>IPv6 </a:t>
            </a:r>
            <a:r>
              <a:rPr lang="zh-TW" altLang="en-US" sz="2700"/>
              <a:t>浮動靜態路由</a:t>
            </a:r>
          </a:p>
        </p:txBody>
      </p:sp>
      <p:sp>
        <p:nvSpPr>
          <p:cNvPr id="4" name="Content Placeholder 3">
            <a:extLst>
              <a:ext uri="{FF2B5EF4-FFF2-40B4-BE49-F238E27FC236}">
                <a16:creationId xmlns:a16="http://schemas.microsoft.com/office/drawing/2014/main" id="{ED25F9F5-250D-8543-A186-C975F97AA783}"/>
              </a:ext>
            </a:extLst>
          </p:cNvPr>
          <p:cNvSpPr>
            <a:spLocks noGrp="1"/>
          </p:cNvSpPr>
          <p:nvPr>
            <p:ph idx="1"/>
          </p:nvPr>
        </p:nvSpPr>
        <p:spPr>
          <a:xfrm>
            <a:off x="474662" y="1589088"/>
            <a:ext cx="8280057" cy="1839913"/>
          </a:xfrm>
        </p:spPr>
        <p:txBody>
          <a:bodyPr/>
          <a:lstStyle/>
          <a:p>
            <a:pPr marL="0" indent="0" algn="l"/>
            <a:r>
              <a:rPr lang="zh-TW" altLang="en-US" sz="1400">
                <a:solidFill>
                  <a:srgbClr val="000000"/>
                </a:solidFill>
              </a:rPr>
              <a:t>設定預設和浮動 </a:t>
            </a:r>
            <a:r>
              <a:rPr lang="en-US" altLang="zh-TW" sz="1400">
                <a:solidFill>
                  <a:srgbClr val="000000"/>
                </a:solidFill>
              </a:rPr>
              <a:t>IP </a:t>
            </a:r>
            <a:r>
              <a:rPr lang="zh-TW" altLang="en-US" sz="1400">
                <a:solidFill>
                  <a:srgbClr val="000000"/>
                </a:solidFill>
              </a:rPr>
              <a:t>預設路由的命令如下：</a:t>
            </a:r>
          </a:p>
          <a:p>
            <a:pPr marL="342892" indent="-342892" algn="l">
              <a:buFont typeface="Arial" panose="020b0604020202020204" pitchFamily="34" charset="0"/>
              <a:buChar char="•"/>
            </a:pPr>
            <a:endParaRPr lang="en-US" sz="1400">
              <a:solidFill>
                <a:srgbClr val="000000"/>
              </a:solidFill>
            </a:endParaRPr>
          </a:p>
          <a:p>
            <a:pPr marL="342892" indent="-342892" algn="l">
              <a:buFont typeface="Arial" panose="020b0604020202020204" pitchFamily="34" charset="0"/>
              <a:buChar char="•"/>
            </a:pPr>
            <a:endParaRPr lang="en-US" sz="1400">
              <a:solidFill>
                <a:srgbClr val="000000"/>
              </a:solidFill>
            </a:endParaRPr>
          </a:p>
          <a:p>
            <a:pPr marL="342892" indent="-342892" algn="l">
              <a:buFont typeface="Arial" panose="020b0604020202020204" pitchFamily="34" charset="0"/>
              <a:buChar char="•"/>
            </a:pPr>
            <a:endParaRPr lang="en-US" sz="1400">
              <a:solidFill>
                <a:srgbClr val="000000"/>
              </a:solidFill>
            </a:endParaRPr>
          </a:p>
          <a:p>
            <a:pPr marL="342892" indent="-342892" algn="l">
              <a:buFont typeface="Arial" panose="020b0604020202020204" pitchFamily="34" charset="0"/>
              <a:buChar char="•"/>
            </a:pPr>
            <a:endParaRPr lang="en-US" sz="1400">
              <a:solidFill>
                <a:srgbClr val="000000"/>
              </a:solidFill>
            </a:endParaRPr>
          </a:p>
          <a:p>
            <a:pPr marL="0" indent="0" algn="l"/>
            <a:r>
              <a:rPr lang="en-US" altLang="zh-TW" sz="1400" b="1">
                <a:solidFill>
                  <a:srgbClr val="000000"/>
                </a:solidFill>
              </a:rPr>
              <a:t>show ip route</a:t>
            </a:r>
            <a:r>
              <a:rPr lang="zh-TW" altLang="en-US" sz="1400">
                <a:solidFill>
                  <a:srgbClr val="000000"/>
                </a:solidFill>
              </a:rPr>
              <a:t> 和 </a:t>
            </a:r>
            <a:r>
              <a:rPr lang="en-US" altLang="zh-TW" sz="1400" b="1">
                <a:solidFill>
                  <a:srgbClr val="000000"/>
                </a:solidFill>
              </a:rPr>
              <a:t>show ipv6 route</a:t>
            </a:r>
            <a:r>
              <a:rPr lang="zh-TW" altLang="en-US" sz="1400">
                <a:solidFill>
                  <a:srgbClr val="000000"/>
                </a:solidFill>
              </a:rPr>
              <a:t> 輸出驗證到 </a:t>
            </a:r>
            <a:r>
              <a:rPr lang="en-US" altLang="zh-TW" sz="1400">
                <a:solidFill>
                  <a:srgbClr val="000000"/>
                </a:solidFill>
              </a:rPr>
              <a:t>R2 </a:t>
            </a:r>
            <a:r>
              <a:rPr lang="zh-TW" altLang="en-US" sz="1400">
                <a:solidFill>
                  <a:srgbClr val="000000"/>
                </a:solidFill>
              </a:rPr>
              <a:t>的預設路由安裝在路由表中。請注意，到 </a:t>
            </a:r>
            <a:r>
              <a:rPr lang="en-US" altLang="zh-TW" sz="1400">
                <a:solidFill>
                  <a:srgbClr val="000000"/>
                </a:solidFill>
              </a:rPr>
              <a:t>R3 </a:t>
            </a:r>
            <a:r>
              <a:rPr lang="zh-TW" altLang="en-US" sz="1400">
                <a:solidFill>
                  <a:srgbClr val="000000"/>
                </a:solidFill>
              </a:rPr>
              <a:t>的 </a:t>
            </a:r>
            <a:r>
              <a:rPr lang="en-US" altLang="zh-TW" sz="1400">
                <a:solidFill>
                  <a:srgbClr val="000000"/>
                </a:solidFill>
              </a:rPr>
              <a:t>IPv4 </a:t>
            </a:r>
            <a:r>
              <a:rPr lang="zh-TW" altLang="en-US" sz="1400">
                <a:solidFill>
                  <a:srgbClr val="000000"/>
                </a:solidFill>
              </a:rPr>
              <a:t>浮動靜態路由不存在於路由表中。</a:t>
            </a:r>
            <a:br>
              <a:rPr lang="en-US" sz="1400">
                <a:solidFill>
                  <a:srgbClr val="000000"/>
                </a:solidFill>
              </a:rPr>
            </a:br>
            <a:endParaRPr lang="en-US" sz="1400">
              <a:solidFill>
                <a:srgbClr val="000000"/>
              </a:solidFill>
            </a:endParaRPr>
          </a:p>
          <a:p>
            <a:pPr marL="342892" indent="-342892" algn="l">
              <a:buFont typeface="Arial" panose="020b0604020202020204" pitchFamily="34" charset="0"/>
              <a:buChar char="•"/>
            </a:pPr>
            <a:endParaRPr lang="en-US" sz="1400">
              <a:solidFill>
                <a:srgbClr val="000000"/>
              </a:solidFill>
            </a:endParaRPr>
          </a:p>
        </p:txBody>
      </p:sp>
      <p:sp>
        <p:nvSpPr>
          <p:cNvPr id="7" name="Rectangle 6">
            <a:extLst>
              <a:ext uri="{FF2B5EF4-FFF2-40B4-BE49-F238E27FC236}">
                <a16:creationId xmlns:a16="http://schemas.microsoft.com/office/drawing/2014/main" id="{CB563299-0F86-F946-8EB7-9A085FAB5D53}"/>
              </a:ext>
            </a:extLst>
          </p:cNvPr>
          <p:cNvSpPr/>
          <p:nvPr/>
        </p:nvSpPr>
        <p:spPr>
          <a:xfrm>
            <a:off x="1478996" y="1843871"/>
            <a:ext cx="5602288" cy="954107"/>
          </a:xfrm>
          <a:prstGeom prst="rect">
            <a:avLst/>
          </a:prstGeom>
        </p:spPr>
        <p:txBody>
          <a:bodyPr wrap="square">
            <a:spAutoFit/>
          </a:bodyPr>
          <a:lstStyle/>
          <a:p>
            <a:pPr rtl="0"/>
            <a:r>
              <a:rPr lang="en-US" altLang="zh-TW" sz="1400">
                <a:solidFill>
                  <a:srgbClr val="000000"/>
                </a:solidFill>
                <a:latin typeface="Courier New" panose="02070309020205020404" pitchFamily="49" charset="0"/>
                <a:cs typeface="Courier New" panose="02070309020205020404" pitchFamily="49" charset="0"/>
              </a:rPr>
              <a:t>R1(config)# </a:t>
            </a:r>
            <a:r>
              <a:rPr lang="en-US" altLang="zh-TW" sz="1400" b="1">
                <a:solidFill>
                  <a:srgbClr val="000000"/>
                </a:solidFill>
                <a:latin typeface="Courier New" panose="02070309020205020404" pitchFamily="49" charset="0"/>
                <a:cs typeface="Courier New" panose="02070309020205020404" pitchFamily="49" charset="0"/>
              </a:rPr>
              <a:t>ip route 0.0.0.0 0.0.0.0 172.16.2.2 </a:t>
            </a:r>
          </a:p>
          <a:p>
            <a:pPr rtl="0"/>
            <a:r>
              <a:rPr lang="en-US" altLang="zh-TW" sz="1400">
                <a:solidFill>
                  <a:srgbClr val="000000"/>
                </a:solidFill>
                <a:latin typeface="Courier New" panose="02070309020205020404" pitchFamily="49" charset="0"/>
                <a:cs typeface="Courier New" panose="02070309020205020404" pitchFamily="49" charset="0"/>
              </a:rPr>
              <a:t>R1(config)# </a:t>
            </a:r>
            <a:r>
              <a:rPr lang="en-US" altLang="zh-TW" sz="1400" b="1">
                <a:solidFill>
                  <a:srgbClr val="000000"/>
                </a:solidFill>
                <a:latin typeface="Courier New" panose="02070309020205020404" pitchFamily="49" charset="0"/>
                <a:cs typeface="Courier New" panose="02070309020205020404" pitchFamily="49" charset="0"/>
              </a:rPr>
              <a:t>ip route 0.0.0.0 0.0.0.0 10.10.10.2 5 </a:t>
            </a:r>
          </a:p>
          <a:p>
            <a:pPr rtl="0"/>
            <a:r>
              <a:rPr lang="en-US" altLang="zh-TW" sz="1400">
                <a:solidFill>
                  <a:srgbClr val="000000"/>
                </a:solidFill>
                <a:latin typeface="Courier New" panose="02070309020205020404" pitchFamily="49" charset="0"/>
                <a:cs typeface="Courier New" panose="02070309020205020404" pitchFamily="49" charset="0"/>
              </a:rPr>
              <a:t>R1(config)# </a:t>
            </a:r>
            <a:r>
              <a:rPr lang="en-US" altLang="zh-TW" sz="1400" b="1">
                <a:solidFill>
                  <a:srgbClr val="000000"/>
                </a:solidFill>
                <a:latin typeface="Courier New" panose="02070309020205020404" pitchFamily="49" charset="0"/>
                <a:cs typeface="Courier New" panose="02070309020205020404" pitchFamily="49" charset="0"/>
              </a:rPr>
              <a:t>ipv6 route ::/0 2001:db8:acad:2::2 </a:t>
            </a:r>
          </a:p>
          <a:p>
            <a:pPr rtl="0"/>
            <a:r>
              <a:rPr lang="en-US" altLang="zh-TW" sz="1400">
                <a:solidFill>
                  <a:srgbClr val="000000"/>
                </a:solidFill>
                <a:latin typeface="Courier New" panose="02070309020205020404" pitchFamily="49" charset="0"/>
                <a:cs typeface="Courier New" panose="02070309020205020404" pitchFamily="49" charset="0"/>
              </a:rPr>
              <a:t>R1(config)# </a:t>
            </a:r>
            <a:r>
              <a:rPr lang="en-US" altLang="zh-TW" sz="1400" b="1">
                <a:solidFill>
                  <a:srgbClr val="000000"/>
                </a:solidFill>
                <a:latin typeface="Courier New" panose="02070309020205020404" pitchFamily="49" charset="0"/>
                <a:cs typeface="Courier New" panose="02070309020205020404" pitchFamily="49" charset="0"/>
              </a:rPr>
              <a:t>ipv6 route ::/0 2001:db8:feed:10::2 5</a:t>
            </a:r>
          </a:p>
        </p:txBody>
      </p:sp>
      <p:pic>
        <p:nvPicPr>
          <p:cNvPr id="2" name="Picture 1">
            <a:extLst>
              <a:ext uri="{FF2B5EF4-FFF2-40B4-BE49-F238E27FC236}">
                <a16:creationId xmlns:a16="http://schemas.microsoft.com/office/drawing/2014/main" id="{FD1E6FD8-390F-4F15-B4CE-28D0C5B9E393}"/>
              </a:ext>
            </a:extLst>
          </p:cNvPr>
          <p:cNvPicPr>
            <a:picLocks noChangeAspect="1"/>
          </p:cNvPicPr>
          <p:nvPr/>
        </p:nvPicPr>
        <p:blipFill>
          <a:blip r:embed="rId3"/>
          <a:stretch>
            <a:fillRect/>
          </a:stretch>
        </p:blipFill>
        <p:spPr>
          <a:xfrm>
            <a:off x="1894860" y="3530448"/>
            <a:ext cx="4781818" cy="1846004"/>
          </a:xfrm>
          <a:prstGeom prst="rect">
            <a:avLst/>
          </a:prstGeom>
        </p:spPr>
      </p:pic>
      <p:sp>
        <p:nvSpPr>
          <p:cNvPr id="5" name="投影片編號版面配置區 4"/>
          <p:cNvSpPr>
            <a:spLocks noGrp="1"/>
          </p:cNvSpPr>
          <p:nvPr>
            <p:ph type="sldNum" sz="quarter" idx="12"/>
          </p:nvPr>
        </p:nvSpPr>
        <p:spPr/>
        <p:txBody>
          <a:bodyPr/>
          <a:lstStyle/>
          <a:p>
            <a:fld id="{4FAB73BC-B049-4115-A692-8D63A059BFB8}" type="slidenum">
              <a:rPr lang="en-US" smtClean="0"/>
              <a:t>994</a:t>
            </a:fld>
            <a:endParaRPr lang="en-US"/>
          </a:p>
        </p:txBody>
      </p:sp>
    </p:spTree>
    <p:extLst>
      <p:ext uri="{BB962C8B-B14F-4D97-AF65-F5344CB8AC3E}">
        <p14:creationId xmlns:p14="http://schemas.microsoft.com/office/powerpoint/2010/main" val="289011204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995.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noAutofit/>
          </a:bodyPr>
          <a:lstStyle/>
          <a:p>
            <a:pPr marL="169859" indent="-169859">
              <a:spcAft>
                <a:spcPts val="600"/>
              </a:spcAft>
              <a:buFont typeface="Wingdings" panose="05000000000000000000" pitchFamily="2" charset="2"/>
            </a:pPr>
            <a:r>
              <a:rPr lang="en-US" altLang="zh-TW" sz="2700"/>
              <a:t>32.4</a:t>
            </a:r>
            <a:r>
              <a:rPr lang="zh-TW" altLang="en-US" sz="2700" smtClean="0"/>
              <a:t>設定</a:t>
            </a:r>
            <a:r>
              <a:rPr lang="zh-TW" altLang="en-US" sz="2700"/>
              <a:t>浮動靜態路由</a:t>
            </a:r>
            <a:br>
              <a:rPr lang="en-US" sz="2700"/>
            </a:br>
            <a:r>
              <a:rPr lang="zh-TW" altLang="en-US" sz="2700"/>
              <a:t>測試浮動靜態路由</a:t>
            </a:r>
          </a:p>
        </p:txBody>
      </p:sp>
      <p:sp>
        <p:nvSpPr>
          <p:cNvPr id="6" name="TextBox 5">
            <a:extLst>
              <a:ext uri="{FF2B5EF4-FFF2-40B4-BE49-F238E27FC236}">
                <a16:creationId xmlns:a16="http://schemas.microsoft.com/office/drawing/2014/main" id="{702A0B2C-8089-3C46-94CB-069C6F7F4E31}"/>
              </a:ext>
            </a:extLst>
          </p:cNvPr>
          <p:cNvSpPr txBox="1"/>
          <p:nvPr/>
        </p:nvSpPr>
        <p:spPr>
          <a:xfrm>
            <a:off x="323758" y="1703112"/>
            <a:ext cx="4079215" cy="1569660"/>
          </a:xfrm>
          <a:prstGeom prst="rect">
            <a:avLst/>
          </a:prstGeom>
          <a:noFill/>
        </p:spPr>
        <p:txBody>
          <a:bodyPr wrap="square" rtlCol="0">
            <a:spAutoFit/>
          </a:bodyPr>
          <a:lstStyle/>
          <a:p>
            <a:pPr marL="285743" indent="-285743">
              <a:buFont typeface="Arial" panose="020b0604020202020204" pitchFamily="34" charset="0"/>
              <a:buChar char="•"/>
            </a:pPr>
            <a:r>
              <a:rPr lang="zh-TW" altLang="en-US" sz="1600"/>
              <a:t>若是 </a:t>
            </a:r>
            <a:r>
              <a:rPr lang="en-US" altLang="zh-TW" sz="1600"/>
              <a:t>R2 </a:t>
            </a:r>
            <a:r>
              <a:rPr lang="zh-TW" altLang="en-US" sz="1600"/>
              <a:t>失敗，會發生什麼情況？為了模擬這一點，</a:t>
            </a:r>
            <a:r>
              <a:rPr lang="en-US" altLang="zh-TW" sz="1600"/>
              <a:t>R2 </a:t>
            </a:r>
            <a:r>
              <a:rPr lang="zh-TW" altLang="en-US" sz="1600"/>
              <a:t>會關閉其兩個序列介面。</a:t>
            </a:r>
          </a:p>
          <a:p>
            <a:pPr marL="285743" indent="-285743">
              <a:buFont typeface="Arial" panose="020b0604020202020204" pitchFamily="34" charset="0"/>
              <a:buChar char="•"/>
            </a:pPr>
            <a:r>
              <a:rPr lang="en-US" altLang="zh-TW" sz="1600"/>
              <a:t>R1 </a:t>
            </a:r>
            <a:r>
              <a:rPr lang="zh-TW" altLang="en-US" sz="1600"/>
              <a:t>會自動生成系統日誌訊息當連線 </a:t>
            </a:r>
            <a:r>
              <a:rPr lang="en-US" altLang="zh-TW" sz="1600"/>
              <a:t>down</a:t>
            </a:r>
            <a:r>
              <a:rPr lang="zh-TW" altLang="en-US" sz="1600"/>
              <a:t>。</a:t>
            </a:r>
          </a:p>
          <a:p>
            <a:pPr marL="285743" indent="-285743">
              <a:buFont typeface="Arial" panose="020b0604020202020204" pitchFamily="34" charset="0"/>
              <a:buChar char="•"/>
            </a:pPr>
            <a:r>
              <a:rPr lang="zh-TW" altLang="en-US" sz="1600"/>
              <a:t>看看 </a:t>
            </a:r>
            <a:r>
              <a:rPr lang="en-US" altLang="zh-TW" sz="1600"/>
              <a:t>R1 </a:t>
            </a:r>
            <a:r>
              <a:rPr lang="zh-TW" altLang="en-US" sz="1600"/>
              <a:t>的路由表會顯示正在使用的次要路由。</a:t>
            </a:r>
          </a:p>
        </p:txBody>
      </p:sp>
      <p:pic>
        <p:nvPicPr>
          <p:cNvPr id="9" name="Content Placeholder 8">
            <a:extLst>
              <a:ext uri="{FF2B5EF4-FFF2-40B4-BE49-F238E27FC236}">
                <a16:creationId xmlns:a16="http://schemas.microsoft.com/office/drawing/2014/main" id="{6B552708-0FF8-EE45-98A7-E7F054AD061F}"/>
              </a:ext>
            </a:extLst>
          </p:cNvPr>
          <p:cNvPicPr>
            <a:picLocks noGrp="1" noChangeAspect="1"/>
          </p:cNvPicPr>
          <p:nvPr>
            <p:ph idx="1"/>
          </p:nvPr>
        </p:nvPicPr>
        <p:blipFill>
          <a:blip r:embed="rId3"/>
          <a:stretch>
            <a:fillRect/>
          </a:stretch>
        </p:blipFill>
        <p:spPr>
          <a:xfrm>
            <a:off x="4572001" y="1253283"/>
            <a:ext cx="4158073" cy="2379737"/>
          </a:xfrm>
          <a:prstGeom prst="rect">
            <a:avLst/>
          </a:prstGeom>
        </p:spPr>
      </p:pic>
      <p:pic>
        <p:nvPicPr>
          <p:cNvPr id="2" name="Picture 1">
            <a:extLst>
              <a:ext uri="{FF2B5EF4-FFF2-40B4-BE49-F238E27FC236}">
                <a16:creationId xmlns:a16="http://schemas.microsoft.com/office/drawing/2014/main" id="{3D4887FA-1176-44AC-842E-1D12478B3922}"/>
              </a:ext>
            </a:extLst>
          </p:cNvPr>
          <p:cNvPicPr>
            <a:picLocks noChangeAspect="1"/>
          </p:cNvPicPr>
          <p:nvPr/>
        </p:nvPicPr>
        <p:blipFill>
          <a:blip r:embed="rId4"/>
          <a:stretch>
            <a:fillRect/>
          </a:stretch>
        </p:blipFill>
        <p:spPr>
          <a:xfrm>
            <a:off x="1860104" y="3837280"/>
            <a:ext cx="5085737" cy="1683473"/>
          </a:xfrm>
          <a:prstGeom prst="rect">
            <a:avLst/>
          </a:prstGeom>
        </p:spPr>
      </p:pic>
      <p:sp>
        <p:nvSpPr>
          <p:cNvPr id="4" name="投影片編號版面配置區 3"/>
          <p:cNvSpPr>
            <a:spLocks noGrp="1"/>
          </p:cNvSpPr>
          <p:nvPr>
            <p:ph type="sldNum" sz="quarter" idx="12"/>
          </p:nvPr>
        </p:nvSpPr>
        <p:spPr/>
        <p:txBody>
          <a:bodyPr/>
          <a:lstStyle/>
          <a:p>
            <a:fld id="{4FAB73BC-B049-4115-A692-8D63A059BFB8}" type="slidenum">
              <a:rPr lang="en-US" smtClean="0"/>
              <a:t>995</a:t>
            </a:fld>
            <a:endParaRPr lang="en-US"/>
          </a:p>
        </p:txBody>
      </p:sp>
    </p:spTree>
    <p:extLst>
      <p:ext uri="{BB962C8B-B14F-4D97-AF65-F5344CB8AC3E}">
        <p14:creationId xmlns:p14="http://schemas.microsoft.com/office/powerpoint/2010/main" val="130808669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996.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noAutofit/>
          </a:bodyPr>
          <a:lstStyle/>
          <a:p>
            <a:pPr marL="169859" indent="-169859">
              <a:spcAft>
                <a:spcPts val="600"/>
              </a:spcAft>
              <a:buFont typeface="Wingdings" panose="05000000000000000000" pitchFamily="2" charset="2"/>
            </a:pPr>
            <a:r>
              <a:rPr lang="en-US" altLang="zh-TW" sz="2700" smtClean="0"/>
              <a:t>32.5</a:t>
            </a:r>
            <a:r>
              <a:rPr lang="zh-TW" altLang="en-US" sz="2700" smtClean="0"/>
              <a:t>設定</a:t>
            </a:r>
            <a:r>
              <a:rPr lang="zh-TW" altLang="en-US" sz="2700"/>
              <a:t>靜態主機路由</a:t>
            </a:r>
            <a:br>
              <a:rPr lang="en-US" sz="2700"/>
            </a:br>
            <a:r>
              <a:rPr lang="zh-TW" altLang="en-US" sz="2700"/>
              <a:t>主機路由</a:t>
            </a:r>
          </a:p>
        </p:txBody>
      </p:sp>
      <p:sp>
        <p:nvSpPr>
          <p:cNvPr id="4" name="Content Placeholder 3">
            <a:extLst>
              <a:ext uri="{FF2B5EF4-FFF2-40B4-BE49-F238E27FC236}">
                <a16:creationId xmlns:a16="http://schemas.microsoft.com/office/drawing/2014/main" id="{FDF26061-7CD5-7945-961D-8DBCB81EBE2F}"/>
              </a:ext>
            </a:extLst>
          </p:cNvPr>
          <p:cNvSpPr>
            <a:spLocks noGrp="1"/>
          </p:cNvSpPr>
          <p:nvPr>
            <p:ph idx="1"/>
          </p:nvPr>
        </p:nvSpPr>
        <p:spPr>
          <a:xfrm>
            <a:off x="474662" y="1589088"/>
            <a:ext cx="8280057" cy="3689897"/>
          </a:xfrm>
        </p:spPr>
        <p:txBody>
          <a:bodyPr/>
          <a:lstStyle/>
          <a:p>
            <a:pPr marL="0" indent="0" algn="l"/>
            <a:r>
              <a:rPr lang="zh-TW" altLang="en-US" sz="1600">
                <a:solidFill>
                  <a:srgbClr val="000000"/>
                </a:solidFill>
              </a:rPr>
              <a:t>主機路由是具有 </a:t>
            </a:r>
            <a:r>
              <a:rPr lang="en-US" altLang="zh-TW" sz="1600">
                <a:solidFill>
                  <a:srgbClr val="000000"/>
                </a:solidFill>
              </a:rPr>
              <a:t>32 </a:t>
            </a:r>
            <a:r>
              <a:rPr lang="zh-TW" altLang="en-US" sz="1600">
                <a:solidFill>
                  <a:srgbClr val="000000"/>
                </a:solidFill>
              </a:rPr>
              <a:t>位元遮罩的 </a:t>
            </a:r>
            <a:r>
              <a:rPr lang="en-US" altLang="zh-TW" sz="1600">
                <a:solidFill>
                  <a:srgbClr val="000000"/>
                </a:solidFill>
              </a:rPr>
              <a:t>IPv4 </a:t>
            </a:r>
            <a:r>
              <a:rPr lang="zh-TW" altLang="en-US" sz="1600">
                <a:solidFill>
                  <a:srgbClr val="000000"/>
                </a:solidFill>
              </a:rPr>
              <a:t>地址，或具有 </a:t>
            </a:r>
            <a:r>
              <a:rPr lang="en-US" altLang="zh-TW" sz="1600">
                <a:solidFill>
                  <a:srgbClr val="000000"/>
                </a:solidFill>
              </a:rPr>
              <a:t>128 </a:t>
            </a:r>
            <a:r>
              <a:rPr lang="zh-TW" altLang="en-US" sz="1600">
                <a:solidFill>
                  <a:srgbClr val="000000"/>
                </a:solidFill>
              </a:rPr>
              <a:t>位元遮罩的 </a:t>
            </a:r>
            <a:r>
              <a:rPr lang="en-US" altLang="zh-TW" sz="1600">
                <a:solidFill>
                  <a:srgbClr val="000000"/>
                </a:solidFill>
              </a:rPr>
              <a:t>IPv6 </a:t>
            </a:r>
            <a:r>
              <a:rPr lang="zh-TW" altLang="en-US" sz="1600">
                <a:solidFill>
                  <a:srgbClr val="000000"/>
                </a:solidFill>
              </a:rPr>
              <a:t>地址。以下是將主機路由新增至路由表的三種方式：</a:t>
            </a:r>
          </a:p>
          <a:p>
            <a:pPr marL="342892" indent="-342892" algn="l">
              <a:buFont typeface="Arial" panose="020b0604020202020204" pitchFamily="34" charset="0"/>
              <a:buChar char="•"/>
            </a:pPr>
            <a:r>
              <a:rPr lang="zh-TW" altLang="en-US" sz="1600">
                <a:solidFill>
                  <a:srgbClr val="000000"/>
                </a:solidFill>
              </a:rPr>
              <a:t>路由器上設定 </a:t>
            </a:r>
            <a:r>
              <a:rPr lang="en-US" altLang="zh-TW" sz="1600">
                <a:solidFill>
                  <a:srgbClr val="000000"/>
                </a:solidFill>
              </a:rPr>
              <a:t>IP </a:t>
            </a:r>
            <a:r>
              <a:rPr lang="zh-TW" altLang="en-US" sz="1600">
                <a:solidFill>
                  <a:srgbClr val="000000"/>
                </a:solidFill>
              </a:rPr>
              <a:t>位址時自動安裝</a:t>
            </a:r>
          </a:p>
          <a:p>
            <a:pPr marL="342892" indent="-342892" algn="l">
              <a:buFont typeface="Arial" panose="020b0604020202020204" pitchFamily="34" charset="0"/>
              <a:buChar char="•"/>
            </a:pPr>
            <a:r>
              <a:rPr lang="zh-TW" altLang="en-US" sz="1600">
                <a:solidFill>
                  <a:srgbClr val="000000"/>
                </a:solidFill>
              </a:rPr>
              <a:t>設定為靜態主機路由</a:t>
            </a:r>
          </a:p>
          <a:p>
            <a:pPr marL="342892" indent="-342892" algn="l">
              <a:buFont typeface="Arial" panose="020b0604020202020204" pitchFamily="34" charset="0"/>
              <a:buChar char="•"/>
            </a:pPr>
            <a:r>
              <a:rPr lang="zh-TW" altLang="en-US" sz="1600">
                <a:solidFill>
                  <a:srgbClr val="000000"/>
                </a:solidFill>
              </a:rPr>
              <a:t>透過其他方法自動取得主機路由 </a:t>
            </a:r>
            <a:r>
              <a:rPr lang="en-US" altLang="zh-TW" sz="1600">
                <a:solidFill>
                  <a:srgbClr val="000000"/>
                </a:solidFill>
              </a:rPr>
              <a:t>(</a:t>
            </a:r>
            <a:r>
              <a:rPr lang="zh-TW" altLang="en-US" sz="1600">
                <a:solidFill>
                  <a:srgbClr val="000000"/>
                </a:solidFill>
              </a:rPr>
              <a:t>稍後的課程中討論</a:t>
            </a:r>
            <a:r>
              <a:rPr lang="en-US" altLang="zh-TW" sz="1600">
                <a:solidFill>
                  <a:srgbClr val="000000"/>
                </a:solidFill>
              </a:rPr>
              <a:t>)</a:t>
            </a:r>
          </a:p>
          <a:p>
            <a:pPr marL="342892" indent="-342892" algn="l">
              <a:buFont typeface="Arial" panose="020b0604020202020204" pitchFamily="34" charset="0"/>
              <a:buChar char="•"/>
            </a:pPr>
            <a:endParaRPr lang="en-US" sz="1600">
              <a:solidFill>
                <a:srgbClr val="000000"/>
              </a:solidFill>
            </a:endParaRPr>
          </a:p>
        </p:txBody>
      </p:sp>
      <p:sp>
        <p:nvSpPr>
          <p:cNvPr id="2" name="投影片編號版面配置區 1"/>
          <p:cNvSpPr>
            <a:spLocks noGrp="1"/>
          </p:cNvSpPr>
          <p:nvPr>
            <p:ph type="sldNum" sz="quarter" idx="12"/>
          </p:nvPr>
        </p:nvSpPr>
        <p:spPr/>
        <p:txBody>
          <a:bodyPr/>
          <a:lstStyle/>
          <a:p>
            <a:fld id="{4FAB73BC-B049-4115-A692-8D63A059BFB8}" type="slidenum">
              <a:rPr lang="en-US" smtClean="0"/>
              <a:t>996</a:t>
            </a:fld>
            <a:endParaRPr lang="en-US"/>
          </a:p>
        </p:txBody>
      </p:sp>
    </p:spTree>
    <p:extLst>
      <p:ext uri="{BB962C8B-B14F-4D97-AF65-F5344CB8AC3E}">
        <p14:creationId xmlns:p14="http://schemas.microsoft.com/office/powerpoint/2010/main" val="75069712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997.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noAutofit/>
          </a:bodyPr>
          <a:lstStyle/>
          <a:p>
            <a:pPr marL="169859" indent="-169859">
              <a:spcAft>
                <a:spcPts val="600"/>
              </a:spcAft>
              <a:buFont typeface="Wingdings" panose="05000000000000000000" pitchFamily="2" charset="2"/>
            </a:pPr>
            <a:r>
              <a:rPr lang="en-US" altLang="zh-TW" sz="2700"/>
              <a:t>32.5</a:t>
            </a:r>
            <a:r>
              <a:rPr lang="zh-TW" altLang="en-US" sz="2700" smtClean="0"/>
              <a:t>設定</a:t>
            </a:r>
            <a:r>
              <a:rPr lang="zh-TW" altLang="en-US" sz="2700"/>
              <a:t>靜態主機路由</a:t>
            </a:r>
            <a:br>
              <a:rPr lang="en-US" sz="2700"/>
            </a:br>
            <a:r>
              <a:rPr lang="zh-TW" altLang="en-US" sz="2700"/>
              <a:t>自動安裝主機路由</a:t>
            </a:r>
          </a:p>
        </p:txBody>
      </p:sp>
      <p:sp>
        <p:nvSpPr>
          <p:cNvPr id="5" name="Content Placeholder 4">
            <a:extLst>
              <a:ext uri="{FF2B5EF4-FFF2-40B4-BE49-F238E27FC236}">
                <a16:creationId xmlns:a16="http://schemas.microsoft.com/office/drawing/2014/main" id="{781FC384-28C4-C443-8D7D-F78EEC18346C}"/>
              </a:ext>
            </a:extLst>
          </p:cNvPr>
          <p:cNvSpPr>
            <a:spLocks noGrp="1"/>
          </p:cNvSpPr>
          <p:nvPr>
            <p:ph idx="1"/>
          </p:nvPr>
        </p:nvSpPr>
        <p:spPr>
          <a:xfrm>
            <a:off x="474662" y="1589088"/>
            <a:ext cx="8280057" cy="3689897"/>
          </a:xfrm>
        </p:spPr>
        <p:txBody>
          <a:bodyPr/>
          <a:lstStyle/>
          <a:p>
            <a:pPr marL="342892" indent="-342892" algn="l">
              <a:buFont typeface="Arial" panose="020b0604020202020204" pitchFamily="34" charset="0"/>
              <a:buChar char="•"/>
            </a:pPr>
            <a:r>
              <a:rPr lang="zh-TW" altLang="en-US" sz="1600">
                <a:solidFill>
                  <a:srgbClr val="000000"/>
                </a:solidFill>
              </a:rPr>
              <a:t>當路由器上設定介面位址時，思科 </a:t>
            </a:r>
            <a:r>
              <a:rPr lang="en-US" altLang="zh-TW" sz="1600">
                <a:solidFill>
                  <a:srgbClr val="000000"/>
                </a:solidFill>
              </a:rPr>
              <a:t>IOS </a:t>
            </a:r>
            <a:r>
              <a:rPr lang="zh-TW" altLang="en-US" sz="1600">
                <a:solidFill>
                  <a:srgbClr val="000000"/>
                </a:solidFill>
              </a:rPr>
              <a:t>會自動安裝主機路由，也稱為本地主機路由。主機路由可針對導向至路由器本身的封包提供更有效率的程序，而不是針對封包轉送。 </a:t>
            </a:r>
          </a:p>
          <a:p>
            <a:pPr marL="342892" indent="-342892" algn="l">
              <a:buFont typeface="Arial" panose="020b0604020202020204" pitchFamily="34" charset="0"/>
              <a:buChar char="•"/>
            </a:pPr>
            <a:r>
              <a:rPr lang="zh-TW" altLang="en-US" sz="1600">
                <a:solidFill>
                  <a:srgbClr val="000000"/>
                </a:solidFill>
              </a:rPr>
              <a:t>這是除了連接的路由之外，在路由表中以 </a:t>
            </a:r>
            <a:r>
              <a:rPr lang="en-US" altLang="zh-TW" sz="1600" b="1">
                <a:solidFill>
                  <a:srgbClr val="000000"/>
                </a:solidFill>
              </a:rPr>
              <a:t>C</a:t>
            </a:r>
            <a:r>
              <a:rPr lang="zh-TW" altLang="en-US" sz="1600">
                <a:solidFill>
                  <a:srgbClr val="000000"/>
                </a:solidFill>
              </a:rPr>
              <a:t> 指定介面的網路位址。</a:t>
            </a:r>
          </a:p>
          <a:p>
            <a:pPr marL="342892" indent="-342892" algn="l">
              <a:buFont typeface="Arial" panose="020b0604020202020204" pitchFamily="34" charset="0"/>
              <a:buChar char="•"/>
            </a:pPr>
            <a:r>
              <a:rPr lang="zh-TW" altLang="en-US" sz="1600">
                <a:solidFill>
                  <a:srgbClr val="000000"/>
                </a:solidFill>
              </a:rPr>
              <a:t>本地路由在路由表的輸出標記為 </a:t>
            </a:r>
            <a:r>
              <a:rPr lang="en-US" altLang="zh-TW" sz="1600" b="1">
                <a:solidFill>
                  <a:srgbClr val="000000"/>
                </a:solidFill>
              </a:rPr>
              <a:t>L</a:t>
            </a:r>
            <a:r>
              <a:rPr lang="zh-TW" altLang="en-US" sz="1600">
                <a:solidFill>
                  <a:srgbClr val="000000"/>
                </a:solidFill>
              </a:rPr>
              <a:t> 。</a:t>
            </a:r>
          </a:p>
          <a:p>
            <a:pPr marL="342892" indent="-342892" algn="l">
              <a:buFont typeface="Arial" panose="020b0604020202020204" pitchFamily="34" charset="0"/>
              <a:buChar char="•"/>
            </a:pPr>
            <a:endParaRPr lang="en-US" sz="1600">
              <a:solidFill>
                <a:srgbClr val="000000"/>
              </a:solidFill>
            </a:endParaRPr>
          </a:p>
        </p:txBody>
      </p:sp>
      <p:sp>
        <p:nvSpPr>
          <p:cNvPr id="2" name="投影片編號版面配置區 1"/>
          <p:cNvSpPr>
            <a:spLocks noGrp="1"/>
          </p:cNvSpPr>
          <p:nvPr>
            <p:ph type="sldNum" sz="quarter" idx="12"/>
          </p:nvPr>
        </p:nvSpPr>
        <p:spPr/>
        <p:txBody>
          <a:bodyPr/>
          <a:lstStyle/>
          <a:p>
            <a:fld id="{4FAB73BC-B049-4115-A692-8D63A059BFB8}" type="slidenum">
              <a:rPr lang="en-US" smtClean="0"/>
              <a:t>997</a:t>
            </a:fld>
            <a:endParaRPr lang="en-US"/>
          </a:p>
        </p:txBody>
      </p:sp>
    </p:spTree>
    <p:extLst>
      <p:ext uri="{BB962C8B-B14F-4D97-AF65-F5344CB8AC3E}">
        <p14:creationId xmlns:p14="http://schemas.microsoft.com/office/powerpoint/2010/main" val="137478465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998.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noAutofit/>
          </a:bodyPr>
          <a:lstStyle/>
          <a:p>
            <a:pPr marL="169859" indent="-169859">
              <a:spcAft>
                <a:spcPts val="600"/>
              </a:spcAft>
              <a:buFont typeface="Wingdings" panose="05000000000000000000" pitchFamily="2" charset="2"/>
            </a:pPr>
            <a:r>
              <a:rPr lang="en-US" altLang="zh-TW" sz="2700"/>
              <a:t>32.5</a:t>
            </a:r>
            <a:r>
              <a:rPr lang="zh-TW" altLang="en-US" sz="2700" smtClean="0"/>
              <a:t>設定</a:t>
            </a:r>
            <a:r>
              <a:rPr lang="zh-TW" altLang="en-US" sz="2700"/>
              <a:t>靜態主機路由</a:t>
            </a:r>
            <a:br>
              <a:rPr lang="en-US" sz="2700"/>
            </a:br>
            <a:r>
              <a:rPr lang="zh-TW" altLang="en-US" sz="2700"/>
              <a:t>靜態主機路由</a:t>
            </a:r>
          </a:p>
        </p:txBody>
      </p:sp>
      <p:sp>
        <p:nvSpPr>
          <p:cNvPr id="5" name="Content Placeholder 4">
            <a:extLst>
              <a:ext uri="{FF2B5EF4-FFF2-40B4-BE49-F238E27FC236}">
                <a16:creationId xmlns:a16="http://schemas.microsoft.com/office/drawing/2014/main" id="{781FC384-28C4-C443-8D7D-F78EEC18346C}"/>
              </a:ext>
            </a:extLst>
          </p:cNvPr>
          <p:cNvSpPr>
            <a:spLocks noGrp="1"/>
          </p:cNvSpPr>
          <p:nvPr>
            <p:ph idx="1"/>
          </p:nvPr>
        </p:nvSpPr>
        <p:spPr>
          <a:xfrm>
            <a:off x="474662" y="1589088"/>
            <a:ext cx="8280057" cy="1115251"/>
          </a:xfrm>
        </p:spPr>
        <p:txBody>
          <a:bodyPr/>
          <a:lstStyle/>
          <a:p>
            <a:pPr marL="0" indent="0" algn="l"/>
            <a:r>
              <a:rPr lang="zh-TW" altLang="en-US" sz="1600">
                <a:solidFill>
                  <a:srgbClr val="000000"/>
                </a:solidFill>
              </a:rPr>
              <a:t>主機路由可以是手動設定的靜態路由，將流量導向至特定目的地裝置，例如圖中所示的伺服器。靜態路由使用 </a:t>
            </a:r>
            <a:r>
              <a:rPr lang="en-US" altLang="zh-TW" sz="1600">
                <a:solidFill>
                  <a:srgbClr val="000000"/>
                </a:solidFill>
              </a:rPr>
              <a:t>IPv4 </a:t>
            </a:r>
            <a:r>
              <a:rPr lang="zh-TW" altLang="en-US" sz="1600">
                <a:solidFill>
                  <a:srgbClr val="000000"/>
                </a:solidFill>
              </a:rPr>
              <a:t>主機路由的目的 </a:t>
            </a:r>
            <a:r>
              <a:rPr lang="en-US" altLang="zh-TW" sz="1600">
                <a:solidFill>
                  <a:srgbClr val="000000"/>
                </a:solidFill>
              </a:rPr>
              <a:t>IP </a:t>
            </a:r>
            <a:r>
              <a:rPr lang="zh-TW" altLang="en-US" sz="1600">
                <a:solidFill>
                  <a:srgbClr val="000000"/>
                </a:solidFill>
              </a:rPr>
              <a:t>位址和 </a:t>
            </a:r>
            <a:r>
              <a:rPr lang="en-US" altLang="zh-TW" sz="1600">
                <a:solidFill>
                  <a:srgbClr val="000000"/>
                </a:solidFill>
              </a:rPr>
              <a:t>255.255.255.255 (/32) </a:t>
            </a:r>
            <a:r>
              <a:rPr lang="zh-TW" altLang="en-US" sz="1600">
                <a:solidFill>
                  <a:srgbClr val="000000"/>
                </a:solidFill>
              </a:rPr>
              <a:t>遮罩，以及 </a:t>
            </a:r>
            <a:r>
              <a:rPr lang="en-US" altLang="zh-TW" sz="1600">
                <a:solidFill>
                  <a:srgbClr val="000000"/>
                </a:solidFill>
              </a:rPr>
              <a:t>IPv6 </a:t>
            </a:r>
            <a:r>
              <a:rPr lang="zh-TW" altLang="en-US" sz="1600">
                <a:solidFill>
                  <a:srgbClr val="000000"/>
                </a:solidFill>
              </a:rPr>
              <a:t>主機路由的 </a:t>
            </a:r>
            <a:r>
              <a:rPr lang="en-US" altLang="zh-TW" sz="1600">
                <a:solidFill>
                  <a:srgbClr val="000000"/>
                </a:solidFill>
              </a:rPr>
              <a:t>/128 </a:t>
            </a:r>
            <a:r>
              <a:rPr lang="zh-TW" altLang="en-US" sz="1600">
                <a:solidFill>
                  <a:srgbClr val="000000"/>
                </a:solidFill>
              </a:rPr>
              <a:t>前置碼長度。</a:t>
            </a:r>
          </a:p>
        </p:txBody>
      </p:sp>
      <p:pic>
        <p:nvPicPr>
          <p:cNvPr id="4" name="Picture 3">
            <a:extLst>
              <a:ext uri="{FF2B5EF4-FFF2-40B4-BE49-F238E27FC236}">
                <a16:creationId xmlns:a16="http://schemas.microsoft.com/office/drawing/2014/main" id="{82EA4509-4060-514C-BF00-3EDCFC302DB5}"/>
              </a:ext>
            </a:extLst>
          </p:cNvPr>
          <p:cNvPicPr>
            <a:picLocks noChangeAspect="1"/>
          </p:cNvPicPr>
          <p:nvPr/>
        </p:nvPicPr>
        <p:blipFill>
          <a:blip r:embed="rId3"/>
          <a:stretch>
            <a:fillRect/>
          </a:stretch>
        </p:blipFill>
        <p:spPr>
          <a:xfrm>
            <a:off x="1554348" y="2909353"/>
            <a:ext cx="6035306" cy="2040103"/>
          </a:xfrm>
          <a:prstGeom prst="rect">
            <a:avLst/>
          </a:prstGeom>
        </p:spPr>
      </p:pic>
      <p:sp>
        <p:nvSpPr>
          <p:cNvPr id="2" name="投影片編號版面配置區 1"/>
          <p:cNvSpPr>
            <a:spLocks noGrp="1"/>
          </p:cNvSpPr>
          <p:nvPr>
            <p:ph type="sldNum" sz="quarter" idx="12"/>
          </p:nvPr>
        </p:nvSpPr>
        <p:spPr/>
        <p:txBody>
          <a:bodyPr/>
          <a:lstStyle/>
          <a:p>
            <a:fld id="{4FAB73BC-B049-4115-A692-8D63A059BFB8}" type="slidenum">
              <a:rPr lang="en-US" smtClean="0"/>
              <a:t>998</a:t>
            </a:fld>
            <a:endParaRPr lang="en-US"/>
          </a:p>
        </p:txBody>
      </p:sp>
    </p:spTree>
    <p:extLst>
      <p:ext uri="{BB962C8B-B14F-4D97-AF65-F5344CB8AC3E}">
        <p14:creationId xmlns:p14="http://schemas.microsoft.com/office/powerpoint/2010/main" val="274526741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999.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noAutofit/>
          </a:bodyPr>
          <a:lstStyle/>
          <a:p>
            <a:pPr marL="169859" indent="-169859">
              <a:spcAft>
                <a:spcPts val="600"/>
              </a:spcAft>
              <a:buFont typeface="Wingdings" panose="05000000000000000000" pitchFamily="2" charset="2"/>
            </a:pPr>
            <a:r>
              <a:rPr lang="en-US" altLang="zh-TW" sz="2700"/>
              <a:t>32.5</a:t>
            </a:r>
            <a:r>
              <a:rPr lang="zh-TW" altLang="en-US" sz="2700" smtClean="0"/>
              <a:t>設定</a:t>
            </a:r>
            <a:r>
              <a:rPr lang="zh-TW" altLang="en-US" sz="2700"/>
              <a:t>靜態主機路由</a:t>
            </a:r>
            <a:br>
              <a:rPr lang="en-US" sz="2700"/>
            </a:br>
            <a:r>
              <a:rPr lang="zh-TW" altLang="en-US" sz="2700"/>
              <a:t>設定靜態主機路由</a:t>
            </a:r>
          </a:p>
        </p:txBody>
      </p:sp>
      <p:sp>
        <p:nvSpPr>
          <p:cNvPr id="5" name="Content Placeholder 4">
            <a:extLst>
              <a:ext uri="{FF2B5EF4-FFF2-40B4-BE49-F238E27FC236}">
                <a16:creationId xmlns:a16="http://schemas.microsoft.com/office/drawing/2014/main" id="{781FC384-28C4-C443-8D7D-F78EEC18346C}"/>
              </a:ext>
            </a:extLst>
          </p:cNvPr>
          <p:cNvSpPr>
            <a:spLocks noGrp="1"/>
          </p:cNvSpPr>
          <p:nvPr>
            <p:ph idx="1"/>
          </p:nvPr>
        </p:nvSpPr>
        <p:spPr>
          <a:xfrm>
            <a:off x="474662" y="1589088"/>
            <a:ext cx="8280057" cy="3689897"/>
          </a:xfrm>
        </p:spPr>
        <p:txBody>
          <a:bodyPr/>
          <a:lstStyle/>
          <a:p>
            <a:pPr marL="0" indent="0" algn="l"/>
            <a:r>
              <a:rPr lang="zh-TW" altLang="en-US" sz="1600">
                <a:solidFill>
                  <a:srgbClr val="000000"/>
                </a:solidFill>
              </a:rPr>
              <a:t>此範例顯示 </a:t>
            </a:r>
            <a:r>
              <a:rPr lang="en-US" altLang="zh-TW" sz="1600">
                <a:solidFill>
                  <a:srgbClr val="000000"/>
                </a:solidFill>
              </a:rPr>
              <a:t>Branch </a:t>
            </a:r>
            <a:r>
              <a:rPr lang="zh-TW" altLang="en-US" sz="1600">
                <a:solidFill>
                  <a:srgbClr val="000000"/>
                </a:solidFill>
              </a:rPr>
              <a:t>路由器上存取伺服器的 </a:t>
            </a:r>
            <a:r>
              <a:rPr lang="en-US" altLang="zh-TW" sz="1600">
                <a:solidFill>
                  <a:srgbClr val="000000"/>
                </a:solidFill>
              </a:rPr>
              <a:t>IPv4 </a:t>
            </a:r>
            <a:r>
              <a:rPr lang="zh-TW" altLang="en-US" sz="1600">
                <a:solidFill>
                  <a:srgbClr val="000000"/>
                </a:solidFill>
              </a:rPr>
              <a:t>和 </a:t>
            </a:r>
            <a:r>
              <a:rPr lang="en-US" altLang="zh-TW" sz="1600">
                <a:solidFill>
                  <a:srgbClr val="000000"/>
                </a:solidFill>
              </a:rPr>
              <a:t>IPv6 </a:t>
            </a:r>
            <a:r>
              <a:rPr lang="zh-TW" altLang="en-US" sz="1600">
                <a:solidFill>
                  <a:srgbClr val="000000"/>
                </a:solidFill>
              </a:rPr>
              <a:t>靜態主機路由設定。</a:t>
            </a:r>
          </a:p>
          <a:p>
            <a:pPr marL="0" indent="0" algn="l"/>
            <a:endParaRPr lang="en-US" sz="1600">
              <a:solidFill>
                <a:srgbClr val="000000"/>
              </a:solidFill>
            </a:endParaRPr>
          </a:p>
          <a:p>
            <a:pPr marL="0" indent="0" algn="l">
              <a:spcBef>
                <a:spcPct val="0"/>
              </a:spcBef>
            </a:pPr>
            <a:r>
              <a:rPr lang="en-US" altLang="zh-TW" sz="1400">
                <a:solidFill>
                  <a:srgbClr val="000000"/>
                </a:solidFill>
                <a:latin typeface="Courier New" panose="02070309020205020404" pitchFamily="49" charset="0"/>
                <a:cs typeface="Courier New" panose="02070309020205020404" pitchFamily="49" charset="0"/>
              </a:rPr>
              <a:t>Branch(config)# </a:t>
            </a:r>
            <a:r>
              <a:rPr lang="en-US" altLang="zh-TW" sz="1400" b="1">
                <a:solidFill>
                  <a:srgbClr val="000000"/>
                </a:solidFill>
                <a:latin typeface="Courier New" panose="02070309020205020404" pitchFamily="49" charset="0"/>
                <a:cs typeface="Courier New" panose="02070309020205020404" pitchFamily="49" charset="0"/>
              </a:rPr>
              <a:t>ip route 209.165.200.238 255.255.255.255 198.51.100.2</a:t>
            </a:r>
          </a:p>
          <a:p>
            <a:pPr marL="0" indent="0" algn="l">
              <a:spcBef>
                <a:spcPct val="0"/>
              </a:spcBef>
            </a:pPr>
            <a:r>
              <a:rPr lang="en-US" altLang="zh-TW" sz="1400">
                <a:solidFill>
                  <a:srgbClr val="000000"/>
                </a:solidFill>
                <a:latin typeface="Courier New" panose="02070309020205020404" pitchFamily="49" charset="0"/>
                <a:cs typeface="Courier New" panose="02070309020205020404" pitchFamily="49" charset="0"/>
              </a:rPr>
              <a:t>Branch(config)# </a:t>
            </a:r>
            <a:r>
              <a:rPr lang="en-US" altLang="zh-TW" sz="1400" b="1">
                <a:solidFill>
                  <a:srgbClr val="000000"/>
                </a:solidFill>
                <a:latin typeface="Courier New" panose="02070309020205020404" pitchFamily="49" charset="0"/>
                <a:cs typeface="Courier New" panose="02070309020205020404" pitchFamily="49" charset="0"/>
              </a:rPr>
              <a:t>ipv6 route 2001:db8:acad:2::238/128 2001:db8:acad:1::2</a:t>
            </a:r>
          </a:p>
          <a:p>
            <a:pPr marL="0" indent="0" algn="l">
              <a:spcBef>
                <a:spcPct val="0"/>
              </a:spcBef>
            </a:pPr>
            <a:r>
              <a:rPr lang="en-US" altLang="zh-TW" sz="1400">
                <a:solidFill>
                  <a:srgbClr val="000000"/>
                </a:solidFill>
                <a:latin typeface="Courier New" panose="02070309020205020404" pitchFamily="49" charset="0"/>
                <a:cs typeface="Courier New" panose="02070309020205020404" pitchFamily="49" charset="0"/>
              </a:rPr>
              <a:t>Branch(config)# </a:t>
            </a:r>
            <a:r>
              <a:rPr lang="en-US" altLang="zh-TW" sz="1400" b="1">
                <a:solidFill>
                  <a:srgbClr val="000000"/>
                </a:solidFill>
                <a:latin typeface="Courier New" panose="02070309020205020404" pitchFamily="49" charset="0"/>
                <a:cs typeface="Courier New" panose="02070309020205020404" pitchFamily="49" charset="0"/>
              </a:rPr>
              <a:t>exit </a:t>
            </a:r>
          </a:p>
          <a:p>
            <a:pPr marL="0" indent="0" algn="l">
              <a:spcBef>
                <a:spcPct val="0"/>
              </a:spcBef>
            </a:pPr>
            <a:r>
              <a:rPr lang="en-US" altLang="zh-TW" sz="1400">
                <a:solidFill>
                  <a:srgbClr val="000000"/>
                </a:solidFill>
                <a:latin typeface="Courier New" panose="02070309020205020404" pitchFamily="49" charset="0"/>
                <a:cs typeface="Courier New" panose="02070309020205020404" pitchFamily="49" charset="0"/>
              </a:rPr>
              <a:t>Branch#</a:t>
            </a:r>
          </a:p>
        </p:txBody>
      </p:sp>
      <p:sp>
        <p:nvSpPr>
          <p:cNvPr id="2" name="投影片編號版面配置區 1"/>
          <p:cNvSpPr>
            <a:spLocks noGrp="1"/>
          </p:cNvSpPr>
          <p:nvPr>
            <p:ph type="sldNum" sz="quarter" idx="12"/>
          </p:nvPr>
        </p:nvSpPr>
        <p:spPr/>
        <p:txBody>
          <a:bodyPr/>
          <a:lstStyle/>
          <a:p>
            <a:fld id="{4FAB73BC-B049-4115-A692-8D63A059BFB8}" type="slidenum">
              <a:rPr lang="en-US" smtClean="0"/>
              <a:t>999</a:t>
            </a:fld>
            <a:endParaRPr lang="en-US"/>
          </a:p>
        </p:txBody>
      </p:sp>
    </p:spTree>
    <p:extLst>
      <p:ext uri="{BB962C8B-B14F-4D97-AF65-F5344CB8AC3E}">
        <p14:creationId xmlns:p14="http://schemas.microsoft.com/office/powerpoint/2010/main" val="190237089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tags/tag1.xml><?xml version="1.0" encoding="utf-8"?>
<p:tagLst xmlns:p="http://schemas.openxmlformats.org/presentationml/2006/main">
  <p:tag name="ARTICULATE_SLIDE_THUMBNAIL_REFRESH" val="1"/>
</p:tagLst>
</file>

<file path=ppt/tags/tag10.xml><?xml version="1.0" encoding="utf-8"?>
<p:tagLst xmlns:p="http://schemas.openxmlformats.org/presentationml/2006/main">
  <p:tag name="ARTICULATE_SLIDE_THUMBNAIL_REFRESH" val="1"/>
</p:tagLst>
</file>

<file path=ppt/tags/tag100.xml><?xml version="1.0" encoding="utf-8"?>
<p:tagLst xmlns:p="http://schemas.openxmlformats.org/presentationml/2006/main">
  <p:tag name="ARTICULATE_SLIDE_THUMBNAIL_REFRESH" val="1"/>
</p:tagLst>
</file>

<file path=ppt/tags/tag101.xml><?xml version="1.0" encoding="utf-8"?>
<p:tagLst xmlns:p="http://schemas.openxmlformats.org/presentationml/2006/main">
  <p:tag name="ARTICULATE_SLIDE_THUMBNAIL_REFRESH" val="1"/>
</p:tagLst>
</file>

<file path=ppt/tags/tag102.xml><?xml version="1.0" encoding="utf-8"?>
<p:tagLst xmlns:p="http://schemas.openxmlformats.org/presentationml/2006/main">
  <p:tag name="ARTICULATE_SLIDE_THUMBNAIL_REFRESH" val="1"/>
</p:tagLst>
</file>

<file path=ppt/tags/tag103.xml><?xml version="1.0" encoding="utf-8"?>
<p:tagLst xmlns:p="http://schemas.openxmlformats.org/presentationml/2006/main">
  <p:tag name="ARTICULATE_SLIDE_THUMBNAIL_REFRESH" val="1"/>
</p:tagLst>
</file>

<file path=ppt/tags/tag104.xml><?xml version="1.0" encoding="utf-8"?>
<p:tagLst xmlns:p="http://schemas.openxmlformats.org/presentationml/2006/main">
  <p:tag name="ARTICULATE_SLIDE_THUMBNAIL_REFRESH" val="1"/>
</p:tagLst>
</file>

<file path=ppt/tags/tag105.xml><?xml version="1.0" encoding="utf-8"?>
<p:tagLst xmlns:p="http://schemas.openxmlformats.org/presentationml/2006/main">
  <p:tag name="ARTICULATE_SLIDE_THUMBNAIL_REFRESH" val="1"/>
</p:tagLst>
</file>

<file path=ppt/tags/tag106.xml><?xml version="1.0" encoding="utf-8"?>
<p:tagLst xmlns:p="http://schemas.openxmlformats.org/presentationml/2006/main">
  <p:tag name="ARTICULATE_SLIDE_THUMBNAIL_REFRESH" val="1"/>
</p:tagLst>
</file>

<file path=ppt/tags/tag107.xml><?xml version="1.0" encoding="utf-8"?>
<p:tagLst xmlns:p="http://schemas.openxmlformats.org/presentationml/2006/main">
  <p:tag name="ARTICULATE_SLIDE_THUMBNAIL_REFRESH" val="1"/>
</p:tagLst>
</file>

<file path=ppt/tags/tag108.xml><?xml version="1.0" encoding="utf-8"?>
<p:tagLst xmlns:p="http://schemas.openxmlformats.org/presentationml/2006/main">
  <p:tag name="ARTICULATE_SLIDE_THUMBNAIL_REFRESH" val="1"/>
</p:tagLst>
</file>

<file path=ppt/tags/tag109.xml><?xml version="1.0" encoding="utf-8"?>
<p:tagLst xmlns:p="http://schemas.openxmlformats.org/presentationml/2006/main">
  <p:tag name="ARTICULATE_SLIDE_THUMBNAIL_REFRESH" val="1"/>
</p:tagLst>
</file>

<file path=ppt/tags/tag11.xml><?xml version="1.0" encoding="utf-8"?>
<p:tagLst xmlns:p="http://schemas.openxmlformats.org/presentationml/2006/main">
  <p:tag name="ARTICULATE_SLIDE_THUMBNAIL_REFRESH" val="1"/>
</p:tagLst>
</file>

<file path=ppt/tags/tag110.xml><?xml version="1.0" encoding="utf-8"?>
<p:tagLst xmlns:p="http://schemas.openxmlformats.org/presentationml/2006/main">
  <p:tag name="ARTICULATE_SLIDE_THUMBNAIL_REFRESH" val="1"/>
</p:tagLst>
</file>

<file path=ppt/tags/tag111.xml><?xml version="1.0" encoding="utf-8"?>
<p:tagLst xmlns:p="http://schemas.openxmlformats.org/presentationml/2006/main">
  <p:tag name="ARTICULATE_SLIDE_THUMBNAIL_REFRESH" val="1"/>
</p:tagLst>
</file>

<file path=ppt/tags/tag112.xml><?xml version="1.0" encoding="utf-8"?>
<p:tagLst xmlns:p="http://schemas.openxmlformats.org/presentationml/2006/main">
  <p:tag name="ARTICULATE_SLIDE_THUMBNAIL_REFRESH" val="1"/>
</p:tagLst>
</file>

<file path=ppt/tags/tag113.xml><?xml version="1.0" encoding="utf-8"?>
<p:tagLst xmlns:p="http://schemas.openxmlformats.org/presentationml/2006/main">
  <p:tag name="ARTICULATE_SLIDE_THUMBNAIL_REFRESH" val="1"/>
</p:tagLst>
</file>

<file path=ppt/tags/tag114.xml><?xml version="1.0" encoding="utf-8"?>
<p:tagLst xmlns:p="http://schemas.openxmlformats.org/presentationml/2006/main">
  <p:tag name="ARTICULATE_SLIDE_THUMBNAIL_REFRESH" val="1"/>
</p:tagLst>
</file>

<file path=ppt/tags/tag115.xml><?xml version="1.0" encoding="utf-8"?>
<p:tagLst xmlns:p="http://schemas.openxmlformats.org/presentationml/2006/main">
  <p:tag name="ARTICULATE_SLIDE_THUMBNAIL_REFRESH" val="1"/>
</p:tagLst>
</file>

<file path=ppt/tags/tag116.xml><?xml version="1.0" encoding="utf-8"?>
<p:tagLst xmlns:p="http://schemas.openxmlformats.org/presentationml/2006/main">
  <p:tag name="ARTICULATE_SLIDE_THUMBNAIL_REFRESH" val="1"/>
</p:tagLst>
</file>

<file path=ppt/tags/tag117.xml><?xml version="1.0" encoding="utf-8"?>
<p:tagLst xmlns:p="http://schemas.openxmlformats.org/presentationml/2006/main">
  <p:tag name="ARTICULATE_SLIDE_THUMBNAIL_REFRESH" val="1"/>
</p:tagLst>
</file>

<file path=ppt/tags/tag118.xml><?xml version="1.0" encoding="utf-8"?>
<p:tagLst xmlns:p="http://schemas.openxmlformats.org/presentationml/2006/main">
  <p:tag name="ARTICULATE_SLIDE_THUMBNAIL_REFRESH" val="1"/>
</p:tagLst>
</file>

<file path=ppt/tags/tag119.xml><?xml version="1.0" encoding="utf-8"?>
<p:tagLst xmlns:p="http://schemas.openxmlformats.org/presentationml/2006/main">
  <p:tag name="ARTICULATE_SLIDE_THUMBNAIL_REFRESH" val="1"/>
</p:tagLst>
</file>

<file path=ppt/tags/tag12.xml><?xml version="1.0" encoding="utf-8"?>
<p:tagLst xmlns:p="http://schemas.openxmlformats.org/presentationml/2006/main">
  <p:tag name="ARTICULATE_SLIDE_THUMBNAIL_REFRESH" val="1"/>
</p:tagLst>
</file>

<file path=ppt/tags/tag120.xml><?xml version="1.0" encoding="utf-8"?>
<p:tagLst xmlns:p="http://schemas.openxmlformats.org/presentationml/2006/main">
  <p:tag name="ARTICULATE_SLIDE_THUMBNAIL_REFRESH" val="1"/>
</p:tagLst>
</file>

<file path=ppt/tags/tag121.xml><?xml version="1.0" encoding="utf-8"?>
<p:tagLst xmlns:p="http://schemas.openxmlformats.org/presentationml/2006/main">
  <p:tag name="ARTICULATE_SLIDE_THUMBNAIL_REFRESH" val="1"/>
</p:tagLst>
</file>

<file path=ppt/tags/tag122.xml><?xml version="1.0" encoding="utf-8"?>
<p:tagLst xmlns:p="http://schemas.openxmlformats.org/presentationml/2006/main">
  <p:tag name="ARTICULATE_SLIDE_THUMBNAIL_REFRESH" val="1"/>
</p:tagLst>
</file>

<file path=ppt/tags/tag123.xml><?xml version="1.0" encoding="utf-8"?>
<p:tagLst xmlns:p="http://schemas.openxmlformats.org/presentationml/2006/main">
  <p:tag name="ARTICULATE_SLIDE_THUMBNAIL_REFRESH" val="1"/>
</p:tagLst>
</file>

<file path=ppt/tags/tag124.xml><?xml version="1.0" encoding="utf-8"?>
<p:tagLst xmlns:p="http://schemas.openxmlformats.org/presentationml/2006/main">
  <p:tag name="ARTICULATE_SLIDE_THUMBNAIL_REFRESH" val="1"/>
</p:tagLst>
</file>

<file path=ppt/tags/tag125.xml><?xml version="1.0" encoding="utf-8"?>
<p:tagLst xmlns:p="http://schemas.openxmlformats.org/presentationml/2006/main">
  <p:tag name="ARTICULATE_SLIDE_THUMBNAIL_REFRESH" val="1"/>
</p:tagLst>
</file>

<file path=ppt/tags/tag126.xml><?xml version="1.0" encoding="utf-8"?>
<p:tagLst xmlns:p="http://schemas.openxmlformats.org/presentationml/2006/main">
  <p:tag name="ARTICULATE_SLIDE_THUMBNAIL_REFRESH" val="1"/>
</p:tagLst>
</file>

<file path=ppt/tags/tag127.xml><?xml version="1.0" encoding="utf-8"?>
<p:tagLst xmlns:p="http://schemas.openxmlformats.org/presentationml/2006/main">
  <p:tag name="ARTICULATE_SLIDE_THUMBNAIL_REFRESH" val="1"/>
</p:tagLst>
</file>

<file path=ppt/tags/tag128.xml><?xml version="1.0" encoding="utf-8"?>
<p:tagLst xmlns:p="http://schemas.openxmlformats.org/presentationml/2006/main">
  <p:tag name="ARTICULATE_SLIDE_THUMBNAIL_REFRESH" val="1"/>
</p:tagLst>
</file>

<file path=ppt/tags/tag129.xml><?xml version="1.0" encoding="utf-8"?>
<p:tagLst xmlns:p="http://schemas.openxmlformats.org/presentationml/2006/main">
  <p:tag name="ARTICULATE_SLIDE_THUMBNAIL_REFRESH" val="1"/>
</p:tagLst>
</file>

<file path=ppt/tags/tag13.xml><?xml version="1.0" encoding="utf-8"?>
<p:tagLst xmlns:p="http://schemas.openxmlformats.org/presentationml/2006/main">
  <p:tag name="ARTICULATE_SLIDE_THUMBNAIL_REFRESH" val="1"/>
</p:tagLst>
</file>

<file path=ppt/tags/tag130.xml><?xml version="1.0" encoding="utf-8"?>
<p:tagLst xmlns:p="http://schemas.openxmlformats.org/presentationml/2006/main">
  <p:tag name="ARTICULATE_SLIDE_THUMBNAIL_REFRESH" val="1"/>
</p:tagLst>
</file>

<file path=ppt/tags/tag131.xml><?xml version="1.0" encoding="utf-8"?>
<p:tagLst xmlns:p="http://schemas.openxmlformats.org/presentationml/2006/main">
  <p:tag name="ARTICULATE_SLIDE_THUMBNAIL_REFRESH" val="1"/>
</p:tagLst>
</file>

<file path=ppt/tags/tag132.xml><?xml version="1.0" encoding="utf-8"?>
<p:tagLst xmlns:p="http://schemas.openxmlformats.org/presentationml/2006/main">
  <p:tag name="ARTICULATE_SLIDE_THUMBNAIL_REFRESH" val="1"/>
</p:tagLst>
</file>

<file path=ppt/tags/tag133.xml><?xml version="1.0" encoding="utf-8"?>
<p:tagLst xmlns:p="http://schemas.openxmlformats.org/presentationml/2006/main">
  <p:tag name="ARTICULATE_SLIDE_THUMBNAIL_REFRESH" val="1"/>
</p:tagLst>
</file>

<file path=ppt/tags/tag134.xml><?xml version="1.0" encoding="utf-8"?>
<p:tagLst xmlns:p="http://schemas.openxmlformats.org/presentationml/2006/main">
  <p:tag name="ARTICULATE_SLIDE_THUMBNAIL_REFRESH" val="1"/>
</p:tagLst>
</file>

<file path=ppt/tags/tag135.xml><?xml version="1.0" encoding="utf-8"?>
<p:tagLst xmlns:p="http://schemas.openxmlformats.org/presentationml/2006/main">
  <p:tag name="ARTICULATE_SLIDE_THUMBNAIL_REFRESH" val="1"/>
</p:tagLst>
</file>

<file path=ppt/tags/tag136.xml><?xml version="1.0" encoding="utf-8"?>
<p:tagLst xmlns:p="http://schemas.openxmlformats.org/presentationml/2006/main">
  <p:tag name="ARTICULATE_SLIDE_THUMBNAIL_REFRESH" val="1"/>
</p:tagLst>
</file>

<file path=ppt/tags/tag137.xml><?xml version="1.0" encoding="utf-8"?>
<p:tagLst xmlns:p="http://schemas.openxmlformats.org/presentationml/2006/main">
  <p:tag name="ARTICULATE_SLIDE_THUMBNAIL_REFRESH" val="1"/>
</p:tagLst>
</file>

<file path=ppt/tags/tag138.xml><?xml version="1.0" encoding="utf-8"?>
<p:tagLst xmlns:p="http://schemas.openxmlformats.org/presentationml/2006/main">
  <p:tag name="ARTICULATE_SLIDE_THUMBNAIL_REFRESH" val="1"/>
</p:tagLst>
</file>

<file path=ppt/tags/tag139.xml><?xml version="1.0" encoding="utf-8"?>
<p:tagLst xmlns:p="http://schemas.openxmlformats.org/presentationml/2006/main">
  <p:tag name="ARTICULATE_SLIDE_THUMBNAIL_REFRESH" val="1"/>
</p:tagLst>
</file>

<file path=ppt/tags/tag14.xml><?xml version="1.0" encoding="utf-8"?>
<p:tagLst xmlns:p="http://schemas.openxmlformats.org/presentationml/2006/main">
  <p:tag name="ARTICULATE_SLIDE_THUMBNAIL_REFRESH" val="1"/>
</p:tagLst>
</file>

<file path=ppt/tags/tag140.xml><?xml version="1.0" encoding="utf-8"?>
<p:tagLst xmlns:p="http://schemas.openxmlformats.org/presentationml/2006/main">
  <p:tag name="ARTICULATE_SLIDE_THUMBNAIL_REFRESH" val="1"/>
</p:tagLst>
</file>

<file path=ppt/tags/tag141.xml><?xml version="1.0" encoding="utf-8"?>
<p:tagLst xmlns:p="http://schemas.openxmlformats.org/presentationml/2006/main">
  <p:tag name="ARTICULATE_SLIDE_THUMBNAIL_REFRESH" val="1"/>
</p:tagLst>
</file>

<file path=ppt/tags/tag142.xml><?xml version="1.0" encoding="utf-8"?>
<p:tagLst xmlns:p="http://schemas.openxmlformats.org/presentationml/2006/main">
  <p:tag name="ARTICULATE_SLIDE_THUMBNAIL_REFRESH" val="1"/>
</p:tagLst>
</file>

<file path=ppt/tags/tag143.xml><?xml version="1.0" encoding="utf-8"?>
<p:tagLst xmlns:p="http://schemas.openxmlformats.org/presentationml/2006/main">
  <p:tag name="ARTICULATE_SLIDE_THUMBNAIL_REFRESH" val="1"/>
</p:tagLst>
</file>

<file path=ppt/tags/tag144.xml><?xml version="1.0" encoding="utf-8"?>
<p:tagLst xmlns:p="http://schemas.openxmlformats.org/presentationml/2006/main">
  <p:tag name="ARTICULATE_SLIDE_THUMBNAIL_REFRESH" val="1"/>
</p:tagLst>
</file>

<file path=ppt/tags/tag145.xml><?xml version="1.0" encoding="utf-8"?>
<p:tagLst xmlns:p="http://schemas.openxmlformats.org/presentationml/2006/main">
  <p:tag name="ARTICULATE_SLIDE_THUMBNAIL_REFRESH" val="1"/>
</p:tagLst>
</file>

<file path=ppt/tags/tag146.xml><?xml version="1.0" encoding="utf-8"?>
<p:tagLst xmlns:p="http://schemas.openxmlformats.org/presentationml/2006/main">
  <p:tag name="ARTICULATE_SLIDE_THUMBNAIL_REFRESH" val="1"/>
</p:tagLst>
</file>

<file path=ppt/tags/tag147.xml><?xml version="1.0" encoding="utf-8"?>
<p:tagLst xmlns:p="http://schemas.openxmlformats.org/presentationml/2006/main">
  <p:tag name="ARTICULATE_SLIDE_THUMBNAIL_REFRESH" val="1"/>
</p:tagLst>
</file>

<file path=ppt/tags/tag148.xml><?xml version="1.0" encoding="utf-8"?>
<p:tagLst xmlns:p="http://schemas.openxmlformats.org/presentationml/2006/main">
  <p:tag name="ARTICULATE_SLIDE_THUMBNAIL_REFRESH" val="1"/>
</p:tagLst>
</file>

<file path=ppt/tags/tag149.xml><?xml version="1.0" encoding="utf-8"?>
<p:tagLst xmlns:p="http://schemas.openxmlformats.org/presentationml/2006/main">
  <p:tag name="ARTICULATE_SLIDE_THUMBNAIL_REFRESH" val="1"/>
</p:tagLst>
</file>

<file path=ppt/tags/tag15.xml><?xml version="1.0" encoding="utf-8"?>
<p:tagLst xmlns:p="http://schemas.openxmlformats.org/presentationml/2006/main">
  <p:tag name="ARTICULATE_SLIDE_THUMBNAIL_REFRESH" val="1"/>
</p:tagLst>
</file>

<file path=ppt/tags/tag150.xml><?xml version="1.0" encoding="utf-8"?>
<p:tagLst xmlns:p="http://schemas.openxmlformats.org/presentationml/2006/main">
  <p:tag name="ARTICULATE_SLIDE_THUMBNAIL_REFRESH" val="1"/>
</p:tagLst>
</file>

<file path=ppt/tags/tag151.xml><?xml version="1.0" encoding="utf-8"?>
<p:tagLst xmlns:p="http://schemas.openxmlformats.org/presentationml/2006/main">
  <p:tag name="ARTICULATE_SLIDE_THUMBNAIL_REFRESH" val="1"/>
</p:tagLst>
</file>

<file path=ppt/tags/tag152.xml><?xml version="1.0" encoding="utf-8"?>
<p:tagLst xmlns:p="http://schemas.openxmlformats.org/presentationml/2006/main">
  <p:tag name="ARTICULATE_SLIDE_THUMBNAIL_REFRESH" val="1"/>
</p:tagLst>
</file>

<file path=ppt/tags/tag153.xml><?xml version="1.0" encoding="utf-8"?>
<p:tagLst xmlns:p="http://schemas.openxmlformats.org/presentationml/2006/main">
  <p:tag name="ARTICULATE_SLIDE_THUMBNAIL_REFRESH" val="1"/>
</p:tagLst>
</file>

<file path=ppt/tags/tag154.xml><?xml version="1.0" encoding="utf-8"?>
<p:tagLst xmlns:p="http://schemas.openxmlformats.org/presentationml/2006/main">
  <p:tag name="ARTICULATE_SLIDE_THUMBNAIL_REFRESH" val="1"/>
</p:tagLst>
</file>

<file path=ppt/tags/tag155.xml><?xml version="1.0" encoding="utf-8"?>
<p:tagLst xmlns:p="http://schemas.openxmlformats.org/presentationml/2006/main">
  <p:tag name="ARTICULATE_SLIDE_THUMBNAIL_REFRESH" val="1"/>
</p:tagLst>
</file>

<file path=ppt/tags/tag156.xml><?xml version="1.0" encoding="utf-8"?>
<p:tagLst xmlns:p="http://schemas.openxmlformats.org/presentationml/2006/main">
  <p:tag name="ARTICULATE_SLIDE_THUMBNAIL_REFRESH" val="1"/>
</p:tagLst>
</file>

<file path=ppt/tags/tag157.xml><?xml version="1.0" encoding="utf-8"?>
<p:tagLst xmlns:p="http://schemas.openxmlformats.org/presentationml/2006/main">
  <p:tag name="ARTICULATE_SLIDE_THUMBNAIL_REFRESH" val="1"/>
</p:tagLst>
</file>

<file path=ppt/tags/tag158.xml><?xml version="1.0" encoding="utf-8"?>
<p:tagLst xmlns:p="http://schemas.openxmlformats.org/presentationml/2006/main">
  <p:tag name="ARTICULATE_SLIDE_THUMBNAIL_REFRESH" val="1"/>
</p:tagLst>
</file>

<file path=ppt/tags/tag159.xml><?xml version="1.0" encoding="utf-8"?>
<p:tagLst xmlns:p="http://schemas.openxmlformats.org/presentationml/2006/main">
  <p:tag name="ARTICULATE_SLIDE_THUMBNAIL_REFRESH" val="1"/>
</p:tagLst>
</file>

<file path=ppt/tags/tag16.xml><?xml version="1.0" encoding="utf-8"?>
<p:tagLst xmlns:p="http://schemas.openxmlformats.org/presentationml/2006/main">
  <p:tag name="ARTICULATE_SLIDE_THUMBNAIL_REFRESH" val="1"/>
</p:tagLst>
</file>

<file path=ppt/tags/tag160.xml><?xml version="1.0" encoding="utf-8"?>
<p:tagLst xmlns:p="http://schemas.openxmlformats.org/presentationml/2006/main">
  <p:tag name="ARTICULATE_SLIDE_THUMBNAIL_REFRESH" val="1"/>
</p:tagLst>
</file>

<file path=ppt/tags/tag161.xml><?xml version="1.0" encoding="utf-8"?>
<p:tagLst xmlns:p="http://schemas.openxmlformats.org/presentationml/2006/main">
  <p:tag name="ARTICULATE_SLIDE_THUMBNAIL_REFRESH" val="1"/>
</p:tagLst>
</file>

<file path=ppt/tags/tag162.xml><?xml version="1.0" encoding="utf-8"?>
<p:tagLst xmlns:p="http://schemas.openxmlformats.org/presentationml/2006/main">
  <p:tag name="ARTICULATE_SLIDE_THUMBNAIL_REFRESH" val="1"/>
</p:tagLst>
</file>

<file path=ppt/tags/tag163.xml><?xml version="1.0" encoding="utf-8"?>
<p:tagLst xmlns:p="http://schemas.openxmlformats.org/presentationml/2006/main">
  <p:tag name="ARTICULATE_SLIDE_THUMBNAIL_REFRESH" val="1"/>
</p:tagLst>
</file>

<file path=ppt/tags/tag164.xml><?xml version="1.0" encoding="utf-8"?>
<p:tagLst xmlns:p="http://schemas.openxmlformats.org/presentationml/2006/main">
  <p:tag name="ARTICULATE_SLIDE_THUMBNAIL_REFRESH" val="1"/>
</p:tagLst>
</file>

<file path=ppt/tags/tag165.xml><?xml version="1.0" encoding="utf-8"?>
<p:tagLst xmlns:p="http://schemas.openxmlformats.org/presentationml/2006/main">
  <p:tag name="ARTICULATE_SLIDE_THUMBNAIL_REFRESH" val="1"/>
</p:tagLst>
</file>

<file path=ppt/tags/tag166.xml><?xml version="1.0" encoding="utf-8"?>
<p:tagLst xmlns:p="http://schemas.openxmlformats.org/presentationml/2006/main">
  <p:tag name="ARTICULATE_SLIDE_THUMBNAIL_REFRESH" val="1"/>
</p:tagLst>
</file>

<file path=ppt/tags/tag167.xml><?xml version="1.0" encoding="utf-8"?>
<p:tagLst xmlns:p="http://schemas.openxmlformats.org/presentationml/2006/main">
  <p:tag name="ARTICULATE_SLIDE_THUMBNAIL_REFRESH" val="1"/>
</p:tagLst>
</file>

<file path=ppt/tags/tag168.xml><?xml version="1.0" encoding="utf-8"?>
<p:tagLst xmlns:p="http://schemas.openxmlformats.org/presentationml/2006/main">
  <p:tag name="ARTICULATE_SLIDE_THUMBNAIL_REFRESH" val="1"/>
</p:tagLst>
</file>

<file path=ppt/tags/tag169.xml><?xml version="1.0" encoding="utf-8"?>
<p:tagLst xmlns:p="http://schemas.openxmlformats.org/presentationml/2006/main">
  <p:tag name="ARTICULATE_SLIDE_THUMBNAIL_REFRESH" val="1"/>
</p:tagLst>
</file>

<file path=ppt/tags/tag17.xml><?xml version="1.0" encoding="utf-8"?>
<p:tagLst xmlns:p="http://schemas.openxmlformats.org/presentationml/2006/main">
  <p:tag name="ARTICULATE_SLIDE_THUMBNAIL_REFRESH" val="1"/>
</p:tagLst>
</file>

<file path=ppt/tags/tag170.xml><?xml version="1.0" encoding="utf-8"?>
<p:tagLst xmlns:p="http://schemas.openxmlformats.org/presentationml/2006/main">
  <p:tag name="ARTICULATE_SLIDE_THUMBNAIL_REFRESH" val="1"/>
</p:tagLst>
</file>

<file path=ppt/tags/tag171.xml><?xml version="1.0" encoding="utf-8"?>
<p:tagLst xmlns:p="http://schemas.openxmlformats.org/presentationml/2006/main">
  <p:tag name="ARTICULATE_SLIDE_THUMBNAIL_REFRESH" val="1"/>
</p:tagLst>
</file>

<file path=ppt/tags/tag172.xml><?xml version="1.0" encoding="utf-8"?>
<p:tagLst xmlns:p="http://schemas.openxmlformats.org/presentationml/2006/main">
  <p:tag name="ARTICULATE_SLIDE_THUMBNAIL_REFRESH" val="1"/>
</p:tagLst>
</file>

<file path=ppt/tags/tag173.xml><?xml version="1.0" encoding="utf-8"?>
<p:tagLst xmlns:p="http://schemas.openxmlformats.org/presentationml/2006/main">
  <p:tag name="ARTICULATE_SLIDE_THUMBNAIL_REFRESH" val="1"/>
</p:tagLst>
</file>

<file path=ppt/tags/tag174.xml><?xml version="1.0" encoding="utf-8"?>
<p:tagLst xmlns:p="http://schemas.openxmlformats.org/presentationml/2006/main">
  <p:tag name="ARTICULATE_SLIDE_THUMBNAIL_REFRESH" val="1"/>
</p:tagLst>
</file>

<file path=ppt/tags/tag175.xml><?xml version="1.0" encoding="utf-8"?>
<p:tagLst xmlns:p="http://schemas.openxmlformats.org/presentationml/2006/main">
  <p:tag name="ARTICULATE_SLIDE_THUMBNAIL_REFRESH" val="1"/>
</p:tagLst>
</file>

<file path=ppt/tags/tag176.xml><?xml version="1.0" encoding="utf-8"?>
<p:tagLst xmlns:p="http://schemas.openxmlformats.org/presentationml/2006/main">
  <p:tag name="ARTICULATE_SLIDE_THUMBNAIL_REFRESH" val="1"/>
</p:tagLst>
</file>

<file path=ppt/tags/tag177.xml><?xml version="1.0" encoding="utf-8"?>
<p:tagLst xmlns:p="http://schemas.openxmlformats.org/presentationml/2006/main">
  <p:tag name="ARTICULATE_SLIDE_THUMBNAIL_REFRESH" val="1"/>
</p:tagLst>
</file>

<file path=ppt/tags/tag178.xml><?xml version="1.0" encoding="utf-8"?>
<p:tagLst xmlns:p="http://schemas.openxmlformats.org/presentationml/2006/main">
  <p:tag name="ARTICULATE_SLIDE_THUMBNAIL_REFRESH" val="1"/>
</p:tagLst>
</file>

<file path=ppt/tags/tag179.xml><?xml version="1.0" encoding="utf-8"?>
<p:tagLst xmlns:p="http://schemas.openxmlformats.org/presentationml/2006/main">
  <p:tag name="ARTICULATE_SLIDE_THUMBNAIL_REFRESH" val="1"/>
</p:tagLst>
</file>

<file path=ppt/tags/tag18.xml><?xml version="1.0" encoding="utf-8"?>
<p:tagLst xmlns:p="http://schemas.openxmlformats.org/presentationml/2006/main">
  <p:tag name="ARTICULATE_SLIDE_THUMBNAIL_REFRESH" val="1"/>
</p:tagLst>
</file>

<file path=ppt/tags/tag180.xml><?xml version="1.0" encoding="utf-8"?>
<p:tagLst xmlns:p="http://schemas.openxmlformats.org/presentationml/2006/main">
  <p:tag name="ARTICULATE_SLIDE_THUMBNAIL_REFRESH" val="1"/>
</p:tagLst>
</file>

<file path=ppt/tags/tag181.xml><?xml version="1.0" encoding="utf-8"?>
<p:tagLst xmlns:p="http://schemas.openxmlformats.org/presentationml/2006/main">
  <p:tag name="ARTICULATE_SLIDE_THUMBNAIL_REFRESH" val="1"/>
</p:tagLst>
</file>

<file path=ppt/tags/tag182.xml><?xml version="1.0" encoding="utf-8"?>
<p:tagLst xmlns:p="http://schemas.openxmlformats.org/presentationml/2006/main">
  <p:tag name="ARTICULATE_SLIDE_THUMBNAIL_REFRESH" val="1"/>
</p:tagLst>
</file>

<file path=ppt/tags/tag183.xml><?xml version="1.0" encoding="utf-8"?>
<p:tagLst xmlns:p="http://schemas.openxmlformats.org/presentationml/2006/main">
  <p:tag name="ARTICULATE_SLIDE_THUMBNAIL_REFRESH" val="1"/>
</p:tagLst>
</file>

<file path=ppt/tags/tag184.xml><?xml version="1.0" encoding="utf-8"?>
<p:tagLst xmlns:p="http://schemas.openxmlformats.org/presentationml/2006/main">
  <p:tag name="ARTICULATE_SLIDE_THUMBNAIL_REFRESH" val="1"/>
</p:tagLst>
</file>

<file path=ppt/tags/tag185.xml><?xml version="1.0" encoding="utf-8"?>
<p:tagLst xmlns:p="http://schemas.openxmlformats.org/presentationml/2006/main">
  <p:tag name="ARTICULATE_SLIDE_THUMBNAIL_REFRESH" val="1"/>
</p:tagLst>
</file>

<file path=ppt/tags/tag186.xml><?xml version="1.0" encoding="utf-8"?>
<p:tagLst xmlns:p="http://schemas.openxmlformats.org/presentationml/2006/main">
  <p:tag name="ARTICULATE_SLIDE_THUMBNAIL_REFRESH" val="1"/>
</p:tagLst>
</file>

<file path=ppt/tags/tag187.xml><?xml version="1.0" encoding="utf-8"?>
<p:tagLst xmlns:p="http://schemas.openxmlformats.org/presentationml/2006/main">
  <p:tag name="ARTICULATE_SLIDE_THUMBNAIL_REFRESH" val="1"/>
</p:tagLst>
</file>

<file path=ppt/tags/tag188.xml><?xml version="1.0" encoding="utf-8"?>
<p:tagLst xmlns:p="http://schemas.openxmlformats.org/presentationml/2006/main">
  <p:tag name="ARTICULATE_SLIDE_THUMBNAIL_REFRESH" val="1"/>
</p:tagLst>
</file>

<file path=ppt/tags/tag189.xml><?xml version="1.0" encoding="utf-8"?>
<p:tagLst xmlns:p="http://schemas.openxmlformats.org/presentationml/2006/main">
  <p:tag name="ARTICULATE_SLIDE_THUMBNAIL_REFRESH" val="1"/>
</p:tagLst>
</file>

<file path=ppt/tags/tag19.xml><?xml version="1.0" encoding="utf-8"?>
<p:tagLst xmlns:p="http://schemas.openxmlformats.org/presentationml/2006/main">
  <p:tag name="ARTICULATE_SLIDE_THUMBNAIL_REFRESH" val="1"/>
</p:tagLst>
</file>

<file path=ppt/tags/tag190.xml><?xml version="1.0" encoding="utf-8"?>
<p:tagLst xmlns:p="http://schemas.openxmlformats.org/presentationml/2006/main">
  <p:tag name="ARTICULATE_SLIDE_THUMBNAIL_REFRESH" val="1"/>
</p:tagLst>
</file>

<file path=ppt/tags/tag191.xml><?xml version="1.0" encoding="utf-8"?>
<p:tagLst xmlns:p="http://schemas.openxmlformats.org/presentationml/2006/main">
  <p:tag name="ARTICULATE_SLIDE_THUMBNAIL_REFRESH" val="1"/>
</p:tagLst>
</file>

<file path=ppt/tags/tag192.xml><?xml version="1.0" encoding="utf-8"?>
<p:tagLst xmlns:p="http://schemas.openxmlformats.org/presentationml/2006/main">
  <p:tag name="ARTICULATE_SLIDE_THUMBNAIL_REFRESH" val="1"/>
</p:tagLst>
</file>

<file path=ppt/tags/tag193.xml><?xml version="1.0" encoding="utf-8"?>
<p:tagLst xmlns:p="http://schemas.openxmlformats.org/presentationml/2006/main">
  <p:tag name="ARTICULATE_SLIDE_THUMBNAIL_REFRESH" val="1"/>
</p:tagLst>
</file>

<file path=ppt/tags/tag194.xml><?xml version="1.0" encoding="utf-8"?>
<p:tagLst xmlns:p="http://schemas.openxmlformats.org/presentationml/2006/main">
  <p:tag name="ARTICULATE_SLIDE_THUMBNAIL_REFRESH" val="1"/>
</p:tagLst>
</file>

<file path=ppt/tags/tag195.xml><?xml version="1.0" encoding="utf-8"?>
<p:tagLst xmlns:p="http://schemas.openxmlformats.org/presentationml/2006/main">
  <p:tag name="ARTICULATE_SLIDE_THUMBNAIL_REFRESH" val="1"/>
</p:tagLst>
</file>

<file path=ppt/tags/tag196.xml><?xml version="1.0" encoding="utf-8"?>
<p:tagLst xmlns:p="http://schemas.openxmlformats.org/presentationml/2006/main">
  <p:tag name="ARTICULATE_SLIDE_THUMBNAIL_REFRESH" val="1"/>
</p:tagLst>
</file>

<file path=ppt/tags/tag197.xml><?xml version="1.0" encoding="utf-8"?>
<p:tagLst xmlns:p="http://schemas.openxmlformats.org/presentationml/2006/main">
  <p:tag name="ARTICULATE_SLIDE_THUMBNAIL_REFRESH" val="1"/>
</p:tagLst>
</file>

<file path=ppt/tags/tag198.xml><?xml version="1.0" encoding="utf-8"?>
<p:tagLst xmlns:p="http://schemas.openxmlformats.org/presentationml/2006/main">
  <p:tag name="ARTICULATE_SLIDE_THUMBNAIL_REFRESH" val="1"/>
</p:tagLst>
</file>

<file path=ppt/tags/tag199.xml><?xml version="1.0" encoding="utf-8"?>
<p:tagLst xmlns:p="http://schemas.openxmlformats.org/presentationml/2006/main">
  <p:tag name="ARTICULATE_SLIDE_THUMBNAIL_REFRESH" val="1"/>
</p:tagLst>
</file>

<file path=ppt/tags/tag2.xml><?xml version="1.0" encoding="utf-8"?>
<p:tagLst xmlns:p="http://schemas.openxmlformats.org/presentationml/2006/main">
  <p:tag name="ARTICULATE_SLIDE_THUMBNAIL_REFRESH" val="1"/>
</p:tagLst>
</file>

<file path=ppt/tags/tag20.xml><?xml version="1.0" encoding="utf-8"?>
<p:tagLst xmlns:p="http://schemas.openxmlformats.org/presentationml/2006/main">
  <p:tag name="ARTICULATE_SLIDE_THUMBNAIL_REFRESH" val="1"/>
</p:tagLst>
</file>

<file path=ppt/tags/tag200.xml><?xml version="1.0" encoding="utf-8"?>
<p:tagLst xmlns:p="http://schemas.openxmlformats.org/presentationml/2006/main">
  <p:tag name="ARTICULATE_SLIDE_THUMBNAIL_REFRESH" val="1"/>
</p:tagLst>
</file>

<file path=ppt/tags/tag201.xml><?xml version="1.0" encoding="utf-8"?>
<p:tagLst xmlns:p="http://schemas.openxmlformats.org/presentationml/2006/main">
  <p:tag name="ARTICULATE_SLIDE_THUMBNAIL_REFRESH" val="1"/>
</p:tagLst>
</file>

<file path=ppt/tags/tag202.xml><?xml version="1.0" encoding="utf-8"?>
<p:tagLst xmlns:p="http://schemas.openxmlformats.org/presentationml/2006/main">
  <p:tag name="ARTICULATE_SLIDE_THUMBNAIL_REFRESH" val="1"/>
</p:tagLst>
</file>

<file path=ppt/tags/tag203.xml><?xml version="1.0" encoding="utf-8"?>
<p:tagLst xmlns:p="http://schemas.openxmlformats.org/presentationml/2006/main">
  <p:tag name="ARTICULATE_SLIDE_THUMBNAIL_REFRESH" val="1"/>
</p:tagLst>
</file>

<file path=ppt/tags/tag204.xml><?xml version="1.0" encoding="utf-8"?>
<p:tagLst xmlns:p="http://schemas.openxmlformats.org/presentationml/2006/main">
  <p:tag name="ARTICULATE_SLIDE_THUMBNAIL_REFRESH" val="1"/>
</p:tagLst>
</file>

<file path=ppt/tags/tag205.xml><?xml version="1.0" encoding="utf-8"?>
<p:tagLst xmlns:p="http://schemas.openxmlformats.org/presentationml/2006/main">
  <p:tag name="ARTICULATE_SLIDE_THUMBNAIL_REFRESH" val="1"/>
</p:tagLst>
</file>

<file path=ppt/tags/tag206.xml><?xml version="1.0" encoding="utf-8"?>
<p:tagLst xmlns:p="http://schemas.openxmlformats.org/presentationml/2006/main">
  <p:tag name="ARTICULATE_SLIDE_THUMBNAIL_REFRESH" val="1"/>
</p:tagLst>
</file>

<file path=ppt/tags/tag207.xml><?xml version="1.0" encoding="utf-8"?>
<p:tagLst xmlns:p="http://schemas.openxmlformats.org/presentationml/2006/main">
  <p:tag name="ARTICULATE_SLIDE_THUMBNAIL_REFRESH" val="1"/>
</p:tagLst>
</file>

<file path=ppt/tags/tag208.xml><?xml version="1.0" encoding="utf-8"?>
<p:tagLst xmlns:p="http://schemas.openxmlformats.org/presentationml/2006/main">
  <p:tag name="ARTICULATE_SLIDE_THUMBNAIL_REFRESH" val="1"/>
</p:tagLst>
</file>

<file path=ppt/tags/tag209.xml><?xml version="1.0" encoding="utf-8"?>
<p:tagLst xmlns:p="http://schemas.openxmlformats.org/presentationml/2006/main">
  <p:tag name="ARTICULATE_SLIDE_THUMBNAIL_REFRESH" val="1"/>
</p:tagLst>
</file>

<file path=ppt/tags/tag21.xml><?xml version="1.0" encoding="utf-8"?>
<p:tagLst xmlns:p="http://schemas.openxmlformats.org/presentationml/2006/main">
  <p:tag name="ARTICULATE_SLIDE_THUMBNAIL_REFRESH" val="1"/>
</p:tagLst>
</file>

<file path=ppt/tags/tag210.xml><?xml version="1.0" encoding="utf-8"?>
<p:tagLst xmlns:p="http://schemas.openxmlformats.org/presentationml/2006/main">
  <p:tag name="ARTICULATE_SLIDE_THUMBNAIL_REFRESH" val="1"/>
</p:tagLst>
</file>

<file path=ppt/tags/tag211.xml><?xml version="1.0" encoding="utf-8"?>
<p:tagLst xmlns:p="http://schemas.openxmlformats.org/presentationml/2006/main">
  <p:tag name="ARTICULATE_SLIDE_THUMBNAIL_REFRESH" val="1"/>
</p:tagLst>
</file>

<file path=ppt/tags/tag212.xml><?xml version="1.0" encoding="utf-8"?>
<p:tagLst xmlns:p="http://schemas.openxmlformats.org/presentationml/2006/main">
  <p:tag name="ARTICULATE_SLIDE_THUMBNAIL_REFRESH" val="1"/>
</p:tagLst>
</file>

<file path=ppt/tags/tag213.xml><?xml version="1.0" encoding="utf-8"?>
<p:tagLst xmlns:p="http://schemas.openxmlformats.org/presentationml/2006/main">
  <p:tag name="ARTICULATE_SLIDE_THUMBNAIL_REFRESH" val="1"/>
</p:tagLst>
</file>

<file path=ppt/tags/tag214.xml><?xml version="1.0" encoding="utf-8"?>
<p:tagLst xmlns:p="http://schemas.openxmlformats.org/presentationml/2006/main">
  <p:tag name="ARTICULATE_SLIDE_THUMBNAIL_REFRESH" val="1"/>
</p:tagLst>
</file>

<file path=ppt/tags/tag215.xml><?xml version="1.0" encoding="utf-8"?>
<p:tagLst xmlns:p="http://schemas.openxmlformats.org/presentationml/2006/main">
  <p:tag name="ARTICULATE_SLIDE_THUMBNAIL_REFRESH" val="1"/>
</p:tagLst>
</file>

<file path=ppt/tags/tag216.xml><?xml version="1.0" encoding="utf-8"?>
<p:tagLst xmlns:p="http://schemas.openxmlformats.org/presentationml/2006/main">
  <p:tag name="ARTICULATE_SLIDE_THUMBNAIL_REFRESH" val="1"/>
</p:tagLst>
</file>

<file path=ppt/tags/tag217.xml><?xml version="1.0" encoding="utf-8"?>
<p:tagLst xmlns:p="http://schemas.openxmlformats.org/presentationml/2006/main">
  <p:tag name="ARTICULATE_SLIDE_THUMBNAIL_REFRESH" val="1"/>
</p:tagLst>
</file>

<file path=ppt/tags/tag218.xml><?xml version="1.0" encoding="utf-8"?>
<p:tagLst xmlns:p="http://schemas.openxmlformats.org/presentationml/2006/main">
  <p:tag name="ARTICULATE_SLIDE_THUMBNAIL_REFRESH" val="1"/>
</p:tagLst>
</file>

<file path=ppt/tags/tag219.xml><?xml version="1.0" encoding="utf-8"?>
<p:tagLst xmlns:p="http://schemas.openxmlformats.org/presentationml/2006/main">
  <p:tag name="ARTICULATE_SLIDE_THUMBNAIL_REFRESH" val="1"/>
</p:tagLst>
</file>

<file path=ppt/tags/tag22.xml><?xml version="1.0" encoding="utf-8"?>
<p:tagLst xmlns:p="http://schemas.openxmlformats.org/presentationml/2006/main">
  <p:tag name="ARTICULATE_SLIDE_THUMBNAIL_REFRESH" val="1"/>
</p:tagLst>
</file>

<file path=ppt/tags/tag220.xml><?xml version="1.0" encoding="utf-8"?>
<p:tagLst xmlns:p="http://schemas.openxmlformats.org/presentationml/2006/main">
  <p:tag name="ARTICULATE_SLIDE_THUMBNAIL_REFRESH" val="1"/>
</p:tagLst>
</file>

<file path=ppt/tags/tag221.xml><?xml version="1.0" encoding="utf-8"?>
<p:tagLst xmlns:p="http://schemas.openxmlformats.org/presentationml/2006/main">
  <p:tag name="ARTICULATE_SLIDE_THUMBNAIL_REFRESH" val="1"/>
</p:tagLst>
</file>

<file path=ppt/tags/tag222.xml><?xml version="1.0" encoding="utf-8"?>
<p:tagLst xmlns:p="http://schemas.openxmlformats.org/presentationml/2006/main">
  <p:tag name="ARTICULATE_SLIDE_THUMBNAIL_REFRESH" val="1"/>
</p:tagLst>
</file>

<file path=ppt/tags/tag223.xml><?xml version="1.0" encoding="utf-8"?>
<p:tagLst xmlns:p="http://schemas.openxmlformats.org/presentationml/2006/main">
  <p:tag name="ARTICULATE_SLIDE_THUMBNAIL_REFRESH" val="1"/>
</p:tagLst>
</file>

<file path=ppt/tags/tag224.xml><?xml version="1.0" encoding="utf-8"?>
<p:tagLst xmlns:p="http://schemas.openxmlformats.org/presentationml/2006/main">
  <p:tag name="ARTICULATE_SLIDE_THUMBNAIL_REFRESH" val="1"/>
</p:tagLst>
</file>

<file path=ppt/tags/tag225.xml><?xml version="1.0" encoding="utf-8"?>
<p:tagLst xmlns:p="http://schemas.openxmlformats.org/presentationml/2006/main">
  <p:tag name="ARTICULATE_SLIDE_THUMBNAIL_REFRESH" val="1"/>
</p:tagLst>
</file>

<file path=ppt/tags/tag226.xml><?xml version="1.0" encoding="utf-8"?>
<p:tagLst xmlns:p="http://schemas.openxmlformats.org/presentationml/2006/main">
  <p:tag name="ARTICULATE_SLIDE_THUMBNAIL_REFRESH" val="1"/>
</p:tagLst>
</file>

<file path=ppt/tags/tag227.xml><?xml version="1.0" encoding="utf-8"?>
<p:tagLst xmlns:p="http://schemas.openxmlformats.org/presentationml/2006/main">
  <p:tag name="ARTICULATE_SLIDE_THUMBNAIL_REFRESH" val="1"/>
</p:tagLst>
</file>

<file path=ppt/tags/tag228.xml><?xml version="1.0" encoding="utf-8"?>
<p:tagLst xmlns:p="http://schemas.openxmlformats.org/presentationml/2006/main">
  <p:tag name="ARTICULATE_SLIDE_THUMBNAIL_REFRESH" val="1"/>
</p:tagLst>
</file>

<file path=ppt/tags/tag229.xml><?xml version="1.0" encoding="utf-8"?>
<p:tagLst xmlns:p="http://schemas.openxmlformats.org/presentationml/2006/main">
  <p:tag name="ARTICULATE_SLIDE_THUMBNAIL_REFRESH" val="1"/>
</p:tagLst>
</file>

<file path=ppt/tags/tag23.xml><?xml version="1.0" encoding="utf-8"?>
<p:tagLst xmlns:p="http://schemas.openxmlformats.org/presentationml/2006/main">
  <p:tag name="ARTICULATE_SLIDE_THUMBNAIL_REFRESH" val="1"/>
</p:tagLst>
</file>

<file path=ppt/tags/tag230.xml><?xml version="1.0" encoding="utf-8"?>
<p:tagLst xmlns:p="http://schemas.openxmlformats.org/presentationml/2006/main">
  <p:tag name="ARTICULATE_SLIDE_THUMBNAIL_REFRESH" val="1"/>
</p:tagLst>
</file>

<file path=ppt/tags/tag231.xml><?xml version="1.0" encoding="utf-8"?>
<p:tagLst xmlns:p="http://schemas.openxmlformats.org/presentationml/2006/main">
  <p:tag name="ARTICULATE_SLIDE_THUMBNAIL_REFRESH" val="1"/>
</p:tagLst>
</file>

<file path=ppt/tags/tag232.xml><?xml version="1.0" encoding="utf-8"?>
<p:tagLst xmlns:p="http://schemas.openxmlformats.org/presentationml/2006/main">
  <p:tag name="ARTICULATE_SLIDE_THUMBNAIL_REFRESH" val="1"/>
</p:tagLst>
</file>

<file path=ppt/tags/tag233.xml><?xml version="1.0" encoding="utf-8"?>
<p:tagLst xmlns:p="http://schemas.openxmlformats.org/presentationml/2006/main">
  <p:tag name="ARTICULATE_SLIDE_THUMBNAIL_REFRESH" val="1"/>
</p:tagLst>
</file>

<file path=ppt/tags/tag234.xml><?xml version="1.0" encoding="utf-8"?>
<p:tagLst xmlns:p="http://schemas.openxmlformats.org/presentationml/2006/main">
  <p:tag name="ARTICULATE_SLIDE_THUMBNAIL_REFRESH" val="1"/>
</p:tagLst>
</file>

<file path=ppt/tags/tag235.xml><?xml version="1.0" encoding="utf-8"?>
<p:tagLst xmlns:p="http://schemas.openxmlformats.org/presentationml/2006/main">
  <p:tag name="ARTICULATE_SLIDE_THUMBNAIL_REFRESH" val="1"/>
</p:tagLst>
</file>

<file path=ppt/tags/tag236.xml><?xml version="1.0" encoding="utf-8"?>
<p:tagLst xmlns:p="http://schemas.openxmlformats.org/presentationml/2006/main">
  <p:tag name="ARTICULATE_SLIDE_THUMBNAIL_REFRESH" val="1"/>
</p:tagLst>
</file>

<file path=ppt/tags/tag237.xml><?xml version="1.0" encoding="utf-8"?>
<p:tagLst xmlns:p="http://schemas.openxmlformats.org/presentationml/2006/main">
  <p:tag name="ARTICULATE_SLIDE_THUMBNAIL_REFRESH" val="1"/>
</p:tagLst>
</file>

<file path=ppt/tags/tag238.xml><?xml version="1.0" encoding="utf-8"?>
<p:tagLst xmlns:p="http://schemas.openxmlformats.org/presentationml/2006/main">
  <p:tag name="ARTICULATE_SLIDE_THUMBNAIL_REFRESH" val="1"/>
</p:tagLst>
</file>

<file path=ppt/tags/tag239.xml><?xml version="1.0" encoding="utf-8"?>
<p:tagLst xmlns:p="http://schemas.openxmlformats.org/presentationml/2006/main">
  <p:tag name="ARTICULATE_SLIDE_THUMBNAIL_REFRESH" val="1"/>
</p:tagLst>
</file>

<file path=ppt/tags/tag24.xml><?xml version="1.0" encoding="utf-8"?>
<p:tagLst xmlns:p="http://schemas.openxmlformats.org/presentationml/2006/main">
  <p:tag name="ARTICULATE_SLIDE_THUMBNAIL_REFRESH" val="1"/>
</p:tagLst>
</file>

<file path=ppt/tags/tag240.xml><?xml version="1.0" encoding="utf-8"?>
<p:tagLst xmlns:p="http://schemas.openxmlformats.org/presentationml/2006/main">
  <p:tag name="ARTICULATE_SLIDE_THUMBNAIL_REFRESH" val="1"/>
</p:tagLst>
</file>

<file path=ppt/tags/tag241.xml><?xml version="1.0" encoding="utf-8"?>
<p:tagLst xmlns:p="http://schemas.openxmlformats.org/presentationml/2006/main">
  <p:tag name="ARTICULATE_SLIDE_THUMBNAIL_REFRESH" val="1"/>
</p:tagLst>
</file>

<file path=ppt/tags/tag242.xml><?xml version="1.0" encoding="utf-8"?>
<p:tagLst xmlns:p="http://schemas.openxmlformats.org/presentationml/2006/main">
  <p:tag name="ARTICULATE_SLIDE_THUMBNAIL_REFRESH" val="1"/>
</p:tagLst>
</file>

<file path=ppt/tags/tag243.xml><?xml version="1.0" encoding="utf-8"?>
<p:tagLst xmlns:p="http://schemas.openxmlformats.org/presentationml/2006/main">
  <p:tag name="ARTICULATE_SLIDE_THUMBNAIL_REFRESH" val="1"/>
</p:tagLst>
</file>

<file path=ppt/tags/tag244.xml><?xml version="1.0" encoding="utf-8"?>
<p:tagLst xmlns:p="http://schemas.openxmlformats.org/presentationml/2006/main">
  <p:tag name="ARTICULATE_SLIDE_THUMBNAIL_REFRESH" val="1"/>
</p:tagLst>
</file>

<file path=ppt/tags/tag245.xml><?xml version="1.0" encoding="utf-8"?>
<p:tagLst xmlns:p="http://schemas.openxmlformats.org/presentationml/2006/main">
  <p:tag name="ARTICULATE_SLIDE_THUMBNAIL_REFRESH" val="1"/>
</p:tagLst>
</file>

<file path=ppt/tags/tag246.xml><?xml version="1.0" encoding="utf-8"?>
<p:tagLst xmlns:p="http://schemas.openxmlformats.org/presentationml/2006/main">
  <p:tag name="ARTICULATE_SLIDE_THUMBNAIL_REFRESH" val="1"/>
</p:tagLst>
</file>

<file path=ppt/tags/tag247.xml><?xml version="1.0" encoding="utf-8"?>
<p:tagLst xmlns:p="http://schemas.openxmlformats.org/presentationml/2006/main">
  <p:tag name="ARTICULATE_SLIDE_THUMBNAIL_REFRESH" val="1"/>
</p:tagLst>
</file>

<file path=ppt/tags/tag248.xml><?xml version="1.0" encoding="utf-8"?>
<p:tagLst xmlns:p="http://schemas.openxmlformats.org/presentationml/2006/main">
  <p:tag name="ARTICULATE_SLIDE_THUMBNAIL_REFRESH" val="1"/>
</p:tagLst>
</file>

<file path=ppt/tags/tag249.xml><?xml version="1.0" encoding="utf-8"?>
<p:tagLst xmlns:p="http://schemas.openxmlformats.org/presentationml/2006/main">
  <p:tag name="ARTICULATE_SLIDE_THUMBNAIL_REFRESH" val="1"/>
</p:tagLst>
</file>

<file path=ppt/tags/tag25.xml><?xml version="1.0" encoding="utf-8"?>
<p:tagLst xmlns:p="http://schemas.openxmlformats.org/presentationml/2006/main">
  <p:tag name="ARTICULATE_SLIDE_THUMBNAIL_REFRESH" val="1"/>
</p:tagLst>
</file>

<file path=ppt/tags/tag250.xml><?xml version="1.0" encoding="utf-8"?>
<p:tagLst xmlns:p="http://schemas.openxmlformats.org/presentationml/2006/main">
  <p:tag name="ARTICULATE_SLIDE_THUMBNAIL_REFRESH" val="1"/>
</p:tagLst>
</file>

<file path=ppt/tags/tag251.xml><?xml version="1.0" encoding="utf-8"?>
<p:tagLst xmlns:p="http://schemas.openxmlformats.org/presentationml/2006/main">
  <p:tag name="ARTICULATE_SLIDE_THUMBNAIL_REFRESH" val="1"/>
</p:tagLst>
</file>

<file path=ppt/tags/tag252.xml><?xml version="1.0" encoding="utf-8"?>
<p:tagLst xmlns:p="http://schemas.openxmlformats.org/presentationml/2006/main">
  <p:tag name="ARTICULATE_SLIDE_THUMBNAIL_REFRESH" val="1"/>
</p:tagLst>
</file>

<file path=ppt/tags/tag253.xml><?xml version="1.0" encoding="utf-8"?>
<p:tagLst xmlns:p="http://schemas.openxmlformats.org/presentationml/2006/main">
  <p:tag name="ARTICULATE_SLIDE_THUMBNAIL_REFRESH" val="1"/>
</p:tagLst>
</file>

<file path=ppt/tags/tag254.xml><?xml version="1.0" encoding="utf-8"?>
<p:tagLst xmlns:p="http://schemas.openxmlformats.org/presentationml/2006/main">
  <p:tag name="ARTICULATE_SLIDE_THUMBNAIL_REFRESH" val="1"/>
</p:tagLst>
</file>

<file path=ppt/tags/tag255.xml><?xml version="1.0" encoding="utf-8"?>
<p:tagLst xmlns:p="http://schemas.openxmlformats.org/presentationml/2006/main">
  <p:tag name="ARTICULATE_SLIDE_THUMBNAIL_REFRESH" val="1"/>
</p:tagLst>
</file>

<file path=ppt/tags/tag256.xml><?xml version="1.0" encoding="utf-8"?>
<p:tagLst xmlns:p="http://schemas.openxmlformats.org/presentationml/2006/main">
  <p:tag name="ARTICULATE_SLIDE_THUMBNAIL_REFRESH" val="1"/>
</p:tagLst>
</file>

<file path=ppt/tags/tag257.xml><?xml version="1.0" encoding="utf-8"?>
<p:tagLst xmlns:p="http://schemas.openxmlformats.org/presentationml/2006/main">
  <p:tag name="ARTICULATE_SLIDE_THUMBNAIL_REFRESH" val="1"/>
</p:tagLst>
</file>

<file path=ppt/tags/tag258.xml><?xml version="1.0" encoding="utf-8"?>
<p:tagLst xmlns:p="http://schemas.openxmlformats.org/presentationml/2006/main">
  <p:tag name="ARTICULATE_SLIDE_THUMBNAIL_REFRESH" val="1"/>
</p:tagLst>
</file>

<file path=ppt/tags/tag259.xml><?xml version="1.0" encoding="utf-8"?>
<p:tagLst xmlns:p="http://schemas.openxmlformats.org/presentationml/2006/main">
  <p:tag name="ARTICULATE_SLIDE_THUMBNAIL_REFRESH" val="1"/>
</p:tagLst>
</file>

<file path=ppt/tags/tag26.xml><?xml version="1.0" encoding="utf-8"?>
<p:tagLst xmlns:p="http://schemas.openxmlformats.org/presentationml/2006/main">
  <p:tag name="ARTICULATE_SLIDE_THUMBNAIL_REFRESH" val="1"/>
</p:tagLst>
</file>

<file path=ppt/tags/tag260.xml><?xml version="1.0" encoding="utf-8"?>
<p:tagLst xmlns:p="http://schemas.openxmlformats.org/presentationml/2006/main">
  <p:tag name="ARTICULATE_SLIDE_THUMBNAIL_REFRESH" val="1"/>
</p:tagLst>
</file>

<file path=ppt/tags/tag261.xml><?xml version="1.0" encoding="utf-8"?>
<p:tagLst xmlns:p="http://schemas.openxmlformats.org/presentationml/2006/main">
  <p:tag name="ARTICULATE_SLIDE_THUMBNAIL_REFRESH" val="1"/>
</p:tagLst>
</file>

<file path=ppt/tags/tag262.xml><?xml version="1.0" encoding="utf-8"?>
<p:tagLst xmlns:p="http://schemas.openxmlformats.org/presentationml/2006/main">
  <p:tag name="ARTICULATE_SLIDE_THUMBNAIL_REFRESH" val="1"/>
</p:tagLst>
</file>

<file path=ppt/tags/tag263.xml><?xml version="1.0" encoding="utf-8"?>
<p:tagLst xmlns:p="http://schemas.openxmlformats.org/presentationml/2006/main">
  <p:tag name="ARTICULATE_SLIDE_THUMBNAIL_REFRESH" val="1"/>
</p:tagLst>
</file>

<file path=ppt/tags/tag264.xml><?xml version="1.0" encoding="utf-8"?>
<p:tagLst xmlns:p="http://schemas.openxmlformats.org/presentationml/2006/main">
  <p:tag name="ARTICULATE_SLIDE_THUMBNAIL_REFRESH" val="1"/>
</p:tagLst>
</file>

<file path=ppt/tags/tag265.xml><?xml version="1.0" encoding="utf-8"?>
<p:tagLst xmlns:p="http://schemas.openxmlformats.org/presentationml/2006/main">
  <p:tag name="ARTICULATE_SLIDE_THUMBNAIL_REFRESH" val="1"/>
</p:tagLst>
</file>

<file path=ppt/tags/tag266.xml><?xml version="1.0" encoding="utf-8"?>
<p:tagLst xmlns:p="http://schemas.openxmlformats.org/presentationml/2006/main">
  <p:tag name="ARTICULATE_SLIDE_THUMBNAIL_REFRESH" val="1"/>
</p:tagLst>
</file>

<file path=ppt/tags/tag267.xml><?xml version="1.0" encoding="utf-8"?>
<p:tagLst xmlns:p="http://schemas.openxmlformats.org/presentationml/2006/main">
  <p:tag name="ARTICULATE_SLIDE_THUMBNAIL_REFRESH" val="1"/>
</p:tagLst>
</file>

<file path=ppt/tags/tag268.xml><?xml version="1.0" encoding="utf-8"?>
<p:tagLst xmlns:p="http://schemas.openxmlformats.org/presentationml/2006/main">
  <p:tag name="ARTICULATE_SLIDE_THUMBNAIL_REFRESH" val="1"/>
</p:tagLst>
</file>

<file path=ppt/tags/tag269.xml><?xml version="1.0" encoding="utf-8"?>
<p:tagLst xmlns:p="http://schemas.openxmlformats.org/presentationml/2006/main">
  <p:tag name="ARTICULATE_SLIDE_THUMBNAIL_REFRESH" val="1"/>
</p:tagLst>
</file>

<file path=ppt/tags/tag27.xml><?xml version="1.0" encoding="utf-8"?>
<p:tagLst xmlns:p="http://schemas.openxmlformats.org/presentationml/2006/main">
  <p:tag name="ARTICULATE_SLIDE_THUMBNAIL_REFRESH" val="1"/>
</p:tagLst>
</file>

<file path=ppt/tags/tag270.xml><?xml version="1.0" encoding="utf-8"?>
<p:tagLst xmlns:p="http://schemas.openxmlformats.org/presentationml/2006/main">
  <p:tag name="ARTICULATE_SLIDE_THUMBNAIL_REFRESH" val="1"/>
</p:tagLst>
</file>

<file path=ppt/tags/tag271.xml><?xml version="1.0" encoding="utf-8"?>
<p:tagLst xmlns:p="http://schemas.openxmlformats.org/presentationml/2006/main">
  <p:tag name="ARTICULATE_SLIDE_THUMBNAIL_REFRESH" val="1"/>
</p:tagLst>
</file>

<file path=ppt/tags/tag272.xml><?xml version="1.0" encoding="utf-8"?>
<p:tagLst xmlns:p="http://schemas.openxmlformats.org/presentationml/2006/main">
  <p:tag name="ARTICULATE_SLIDE_THUMBNAIL_REFRESH" val="1"/>
</p:tagLst>
</file>

<file path=ppt/tags/tag273.xml><?xml version="1.0" encoding="utf-8"?>
<p:tagLst xmlns:p="http://schemas.openxmlformats.org/presentationml/2006/main">
  <p:tag name="ARTICULATE_SLIDE_THUMBNAIL_REFRESH" val="1"/>
</p:tagLst>
</file>

<file path=ppt/tags/tag274.xml><?xml version="1.0" encoding="utf-8"?>
<p:tagLst xmlns:p="http://schemas.openxmlformats.org/presentationml/2006/main">
  <p:tag name="ARTICULATE_SLIDE_THUMBNAIL_REFRESH" val="1"/>
</p:tagLst>
</file>

<file path=ppt/tags/tag275.xml><?xml version="1.0" encoding="utf-8"?>
<p:tagLst xmlns:p="http://schemas.openxmlformats.org/presentationml/2006/main">
  <p:tag name="ARTICULATE_SLIDE_THUMBNAIL_REFRESH" val="1"/>
</p:tagLst>
</file>

<file path=ppt/tags/tag276.xml><?xml version="1.0" encoding="utf-8"?>
<p:tagLst xmlns:p="http://schemas.openxmlformats.org/presentationml/2006/main">
  <p:tag name="ARTICULATE_SLIDE_THUMBNAIL_REFRESH" val="1"/>
</p:tagLst>
</file>

<file path=ppt/tags/tag277.xml><?xml version="1.0" encoding="utf-8"?>
<p:tagLst xmlns:p="http://schemas.openxmlformats.org/presentationml/2006/main">
  <p:tag name="ARTICULATE_SLIDE_THUMBNAIL_REFRESH" val="1"/>
</p:tagLst>
</file>

<file path=ppt/tags/tag278.xml><?xml version="1.0" encoding="utf-8"?>
<p:tagLst xmlns:p="http://schemas.openxmlformats.org/presentationml/2006/main">
  <p:tag name="ARTICULATE_SLIDE_THUMBNAIL_REFRESH" val="1"/>
</p:tagLst>
</file>

<file path=ppt/tags/tag279.xml><?xml version="1.0" encoding="utf-8"?>
<p:tagLst xmlns:p="http://schemas.openxmlformats.org/presentationml/2006/main">
  <p:tag name="ARTICULATE_SLIDE_THUMBNAIL_REFRESH" val="1"/>
</p:tagLst>
</file>

<file path=ppt/tags/tag28.xml><?xml version="1.0" encoding="utf-8"?>
<p:tagLst xmlns:p="http://schemas.openxmlformats.org/presentationml/2006/main">
  <p:tag name="ARTICULATE_SLIDE_THUMBNAIL_REFRESH" val="1"/>
</p:tagLst>
</file>

<file path=ppt/tags/tag280.xml><?xml version="1.0" encoding="utf-8"?>
<p:tagLst xmlns:p="http://schemas.openxmlformats.org/presentationml/2006/main">
  <p:tag name="ARTICULATE_SLIDE_THUMBNAIL_REFRESH" val="1"/>
</p:tagLst>
</file>

<file path=ppt/tags/tag281.xml><?xml version="1.0" encoding="utf-8"?>
<p:tagLst xmlns:p="http://schemas.openxmlformats.org/presentationml/2006/main">
  <p:tag name="ARTICULATE_SLIDE_THUMBNAIL_REFRESH" val="1"/>
</p:tagLst>
</file>

<file path=ppt/tags/tag282.xml><?xml version="1.0" encoding="utf-8"?>
<p:tagLst xmlns:p="http://schemas.openxmlformats.org/presentationml/2006/main">
  <p:tag name="ARTICULATE_SLIDE_THUMBNAIL_REFRESH" val="1"/>
</p:tagLst>
</file>

<file path=ppt/tags/tag283.xml><?xml version="1.0" encoding="utf-8"?>
<p:tagLst xmlns:p="http://schemas.openxmlformats.org/presentationml/2006/main">
  <p:tag name="ARTICULATE_SLIDE_THUMBNAIL_REFRESH" val="1"/>
</p:tagLst>
</file>

<file path=ppt/tags/tag284.xml><?xml version="1.0" encoding="utf-8"?>
<p:tagLst xmlns:p="http://schemas.openxmlformats.org/presentationml/2006/main">
  <p:tag name="ARTICULATE_SLIDE_THUMBNAIL_REFRESH" val="1"/>
</p:tagLst>
</file>

<file path=ppt/tags/tag285.xml><?xml version="1.0" encoding="utf-8"?>
<p:tagLst xmlns:p="http://schemas.openxmlformats.org/presentationml/2006/main">
  <p:tag name="ARTICULATE_SLIDE_THUMBNAIL_REFRESH" val="1"/>
</p:tagLst>
</file>

<file path=ppt/tags/tag286.xml><?xml version="1.0" encoding="utf-8"?>
<p:tagLst xmlns:p="http://schemas.openxmlformats.org/presentationml/2006/main">
  <p:tag name="ARTICULATE_SLIDE_THUMBNAIL_REFRESH" val="1"/>
</p:tagLst>
</file>

<file path=ppt/tags/tag287.xml><?xml version="1.0" encoding="utf-8"?>
<p:tagLst xmlns:p="http://schemas.openxmlformats.org/presentationml/2006/main">
  <p:tag name="ARTICULATE_SLIDE_THUMBNAIL_REFRESH" val="1"/>
</p:tagLst>
</file>

<file path=ppt/tags/tag288.xml><?xml version="1.0" encoding="utf-8"?>
<p:tagLst xmlns:p="http://schemas.openxmlformats.org/presentationml/2006/main">
  <p:tag name="ARTICULATE_SLIDE_THUMBNAIL_REFRESH" val="1"/>
</p:tagLst>
</file>

<file path=ppt/tags/tag289.xml><?xml version="1.0" encoding="utf-8"?>
<p:tagLst xmlns:p="http://schemas.openxmlformats.org/presentationml/2006/main">
  <p:tag name="ARTICULATE_SLIDE_THUMBNAIL_REFRESH" val="1"/>
</p:tagLst>
</file>

<file path=ppt/tags/tag29.xml><?xml version="1.0" encoding="utf-8"?>
<p:tagLst xmlns:p="http://schemas.openxmlformats.org/presentationml/2006/main">
  <p:tag name="ARTICULATE_SLIDE_THUMBNAIL_REFRESH" val="1"/>
</p:tagLst>
</file>

<file path=ppt/tags/tag290.xml><?xml version="1.0" encoding="utf-8"?>
<p:tagLst xmlns:p="http://schemas.openxmlformats.org/presentationml/2006/main">
  <p:tag name="ARTICULATE_SLIDE_THUMBNAIL_REFRESH" val="1"/>
</p:tagLst>
</file>

<file path=ppt/tags/tag291.xml><?xml version="1.0" encoding="utf-8"?>
<p:tagLst xmlns:p="http://schemas.openxmlformats.org/presentationml/2006/main">
  <p:tag name="ARTICULATE_SLIDE_THUMBNAIL_REFRESH" val="1"/>
</p:tagLst>
</file>

<file path=ppt/tags/tag292.xml><?xml version="1.0" encoding="utf-8"?>
<p:tagLst xmlns:p="http://schemas.openxmlformats.org/presentationml/2006/main">
  <p:tag name="ARTICULATE_SLIDE_THUMBNAIL_REFRESH" val="1"/>
</p:tagLst>
</file>

<file path=ppt/tags/tag293.xml><?xml version="1.0" encoding="utf-8"?>
<p:tagLst xmlns:p="http://schemas.openxmlformats.org/presentationml/2006/main">
  <p:tag name="ARTICULATE_SLIDE_THUMBNAIL_REFRESH" val="1"/>
</p:tagLst>
</file>

<file path=ppt/tags/tag294.xml><?xml version="1.0" encoding="utf-8"?>
<p:tagLst xmlns:p="http://schemas.openxmlformats.org/presentationml/2006/main">
  <p:tag name="ARTICULATE_SLIDE_THUMBNAIL_REFRESH" val="1"/>
</p:tagLst>
</file>

<file path=ppt/tags/tag295.xml><?xml version="1.0" encoding="utf-8"?>
<p:tagLst xmlns:p="http://schemas.openxmlformats.org/presentationml/2006/main">
  <p:tag name="ARTICULATE_SLIDE_THUMBNAIL_REFRESH" val="1"/>
</p:tagLst>
</file>

<file path=ppt/tags/tag296.xml><?xml version="1.0" encoding="utf-8"?>
<p:tagLst xmlns:p="http://schemas.openxmlformats.org/presentationml/2006/main">
  <p:tag name="ARTICULATE_SLIDE_THUMBNAIL_REFRESH" val="1"/>
</p:tagLst>
</file>

<file path=ppt/tags/tag297.xml><?xml version="1.0" encoding="utf-8"?>
<p:tagLst xmlns:p="http://schemas.openxmlformats.org/presentationml/2006/main">
  <p:tag name="ARTICULATE_SLIDE_THUMBNAIL_REFRESH" val="1"/>
</p:tagLst>
</file>

<file path=ppt/tags/tag298.xml><?xml version="1.0" encoding="utf-8"?>
<p:tagLst xmlns:p="http://schemas.openxmlformats.org/presentationml/2006/main">
  <p:tag name="ARTICULATE_SLIDE_THUMBNAIL_REFRESH" val="1"/>
</p:tagLst>
</file>

<file path=ppt/tags/tag299.xml><?xml version="1.0" encoding="utf-8"?>
<p:tagLst xmlns:p="http://schemas.openxmlformats.org/presentationml/2006/main">
  <p:tag name="ARTICULATE_SLIDE_THUMBNAIL_REFRESH" val="1"/>
</p:tagLst>
</file>

<file path=ppt/tags/tag3.xml><?xml version="1.0" encoding="utf-8"?>
<p:tagLst xmlns:p="http://schemas.openxmlformats.org/presentationml/2006/main">
  <p:tag name="ARTICULATE_SLIDE_THUMBNAIL_REFRESH" val="1"/>
</p:tagLst>
</file>

<file path=ppt/tags/tag30.xml><?xml version="1.0" encoding="utf-8"?>
<p:tagLst xmlns:p="http://schemas.openxmlformats.org/presentationml/2006/main">
  <p:tag name="ARTICULATE_SLIDE_THUMBNAIL_REFRESH" val="1"/>
</p:tagLst>
</file>

<file path=ppt/tags/tag300.xml><?xml version="1.0" encoding="utf-8"?>
<p:tagLst xmlns:p="http://schemas.openxmlformats.org/presentationml/2006/main">
  <p:tag name="ARTICULATE_SLIDE_THUMBNAIL_REFRESH" val="1"/>
</p:tagLst>
</file>

<file path=ppt/tags/tag301.xml><?xml version="1.0" encoding="utf-8"?>
<p:tagLst xmlns:p="http://schemas.openxmlformats.org/presentationml/2006/main">
  <p:tag name="ARTICULATE_SLIDE_THUMBNAIL_REFRESH" val="1"/>
</p:tagLst>
</file>

<file path=ppt/tags/tag302.xml><?xml version="1.0" encoding="utf-8"?>
<p:tagLst xmlns:p="http://schemas.openxmlformats.org/presentationml/2006/main">
  <p:tag name="ARTICULATE_SLIDE_THUMBNAIL_REFRESH" val="1"/>
</p:tagLst>
</file>

<file path=ppt/tags/tag303.xml><?xml version="1.0" encoding="utf-8"?>
<p:tagLst xmlns:p="http://schemas.openxmlformats.org/presentationml/2006/main">
  <p:tag name="ARTICULATE_SLIDE_THUMBNAIL_REFRESH" val="1"/>
</p:tagLst>
</file>

<file path=ppt/tags/tag304.xml><?xml version="1.0" encoding="utf-8"?>
<p:tagLst xmlns:p="http://schemas.openxmlformats.org/presentationml/2006/main">
  <p:tag name="ARTICULATE_SLIDE_THUMBNAIL_REFRESH" val="1"/>
</p:tagLst>
</file>

<file path=ppt/tags/tag305.xml><?xml version="1.0" encoding="utf-8"?>
<p:tagLst xmlns:p="http://schemas.openxmlformats.org/presentationml/2006/main">
  <p:tag name="ARTICULATE_SLIDE_THUMBNAIL_REFRESH" val="1"/>
</p:tagLst>
</file>

<file path=ppt/tags/tag306.xml><?xml version="1.0" encoding="utf-8"?>
<p:tagLst xmlns:p="http://schemas.openxmlformats.org/presentationml/2006/main">
  <p:tag name="ARTICULATE_SLIDE_THUMBNAIL_REFRESH" val="1"/>
</p:tagLst>
</file>

<file path=ppt/tags/tag307.xml><?xml version="1.0" encoding="utf-8"?>
<p:tagLst xmlns:p="http://schemas.openxmlformats.org/presentationml/2006/main">
  <p:tag name="ARTICULATE_SLIDE_THUMBNAIL_REFRESH" val="1"/>
</p:tagLst>
</file>

<file path=ppt/tags/tag308.xml><?xml version="1.0" encoding="utf-8"?>
<p:tagLst xmlns:p="http://schemas.openxmlformats.org/presentationml/2006/main">
  <p:tag name="ARTICULATE_SLIDE_THUMBNAIL_REFRESH" val="1"/>
</p:tagLst>
</file>

<file path=ppt/tags/tag309.xml><?xml version="1.0" encoding="utf-8"?>
<p:tagLst xmlns:p="http://schemas.openxmlformats.org/presentationml/2006/main">
  <p:tag name="ARTICULATE_SLIDE_THUMBNAIL_REFRESH" val="1"/>
</p:tagLst>
</file>

<file path=ppt/tags/tag31.xml><?xml version="1.0" encoding="utf-8"?>
<p:tagLst xmlns:p="http://schemas.openxmlformats.org/presentationml/2006/main">
  <p:tag name="ARTICULATE_SLIDE_THUMBNAIL_REFRESH" val="1"/>
</p:tagLst>
</file>

<file path=ppt/tags/tag310.xml><?xml version="1.0" encoding="utf-8"?>
<p:tagLst xmlns:p="http://schemas.openxmlformats.org/presentationml/2006/main">
  <p:tag name="ARTICULATE_SLIDE_THUMBNAIL_REFRESH" val="1"/>
</p:tagLst>
</file>

<file path=ppt/tags/tag311.xml><?xml version="1.0" encoding="utf-8"?>
<p:tagLst xmlns:p="http://schemas.openxmlformats.org/presentationml/2006/main">
  <p:tag name="AS_NET" val="4.0.30319.42000"/>
  <p:tag name="AS_OS" val="Microsoft Windows NT 10.0.14393.0"/>
  <p:tag name="AS_RELEASE_DATE" val="2019.12.14"/>
  <p:tag name="AS_TITLE" val="Aspose.Slides for .NET 4.0 Client Profile"/>
  <p:tag name="AS_VERSION" val="19.12"/>
</p:tagLst>
</file>

<file path=ppt/tags/tag32.xml><?xml version="1.0" encoding="utf-8"?>
<p:tagLst xmlns:p="http://schemas.openxmlformats.org/presentationml/2006/main">
  <p:tag name="ARTICULATE_SLIDE_THUMBNAIL_REFRESH" val="1"/>
</p:tagLst>
</file>

<file path=ppt/tags/tag33.xml><?xml version="1.0" encoding="utf-8"?>
<p:tagLst xmlns:p="http://schemas.openxmlformats.org/presentationml/2006/main">
  <p:tag name="ARTICULATE_SLIDE_THUMBNAIL_REFRESH" val="1"/>
</p:tagLst>
</file>

<file path=ppt/tags/tag34.xml><?xml version="1.0" encoding="utf-8"?>
<p:tagLst xmlns:p="http://schemas.openxmlformats.org/presentationml/2006/main">
  <p:tag name="ARTICULATE_SLIDE_THUMBNAIL_REFRESH" val="1"/>
</p:tagLst>
</file>

<file path=ppt/tags/tag35.xml><?xml version="1.0" encoding="utf-8"?>
<p:tagLst xmlns:p="http://schemas.openxmlformats.org/presentationml/2006/main">
  <p:tag name="ARTICULATE_SLIDE_THUMBNAIL_REFRESH" val="1"/>
</p:tagLst>
</file>

<file path=ppt/tags/tag36.xml><?xml version="1.0" encoding="utf-8"?>
<p:tagLst xmlns:p="http://schemas.openxmlformats.org/presentationml/2006/main">
  <p:tag name="ARTICULATE_SLIDE_THUMBNAIL_REFRESH" val="1"/>
</p:tagLst>
</file>

<file path=ppt/tags/tag37.xml><?xml version="1.0" encoding="utf-8"?>
<p:tagLst xmlns:p="http://schemas.openxmlformats.org/presentationml/2006/main">
  <p:tag name="ARTICULATE_SLIDE_THUMBNAIL_REFRESH" val="1"/>
</p:tagLst>
</file>

<file path=ppt/tags/tag38.xml><?xml version="1.0" encoding="utf-8"?>
<p:tagLst xmlns:p="http://schemas.openxmlformats.org/presentationml/2006/main">
  <p:tag name="ARTICULATE_SLIDE_THUMBNAIL_REFRESH" val="1"/>
</p:tagLst>
</file>

<file path=ppt/tags/tag39.xml><?xml version="1.0" encoding="utf-8"?>
<p:tagLst xmlns:p="http://schemas.openxmlformats.org/presentationml/2006/main">
  <p:tag name="ARTICULATE_SLIDE_THUMBNAIL_REFRESH" val="1"/>
</p:tagLst>
</file>

<file path=ppt/tags/tag4.xml><?xml version="1.0" encoding="utf-8"?>
<p:tagLst xmlns:p="http://schemas.openxmlformats.org/presentationml/2006/main">
  <p:tag name="ARTICULATE_SLIDE_THUMBNAIL_REFRESH" val="1"/>
</p:tagLst>
</file>

<file path=ppt/tags/tag40.xml><?xml version="1.0" encoding="utf-8"?>
<p:tagLst xmlns:p="http://schemas.openxmlformats.org/presentationml/2006/main">
  <p:tag name="ARTICULATE_SLIDE_THUMBNAIL_REFRESH" val="1"/>
</p:tagLst>
</file>

<file path=ppt/tags/tag41.xml><?xml version="1.0" encoding="utf-8"?>
<p:tagLst xmlns:p="http://schemas.openxmlformats.org/presentationml/2006/main">
  <p:tag name="ARTICULATE_SLIDE_THUMBNAIL_REFRESH" val="1"/>
</p:tagLst>
</file>

<file path=ppt/tags/tag42.xml><?xml version="1.0" encoding="utf-8"?>
<p:tagLst xmlns:p="http://schemas.openxmlformats.org/presentationml/2006/main">
  <p:tag name="ARTICULATE_SLIDE_THUMBNAIL_REFRESH" val="1"/>
</p:tagLst>
</file>

<file path=ppt/tags/tag43.xml><?xml version="1.0" encoding="utf-8"?>
<p:tagLst xmlns:p="http://schemas.openxmlformats.org/presentationml/2006/main">
  <p:tag name="ARTICULATE_SLIDE_THUMBNAIL_REFRESH" val="1"/>
</p:tagLst>
</file>

<file path=ppt/tags/tag44.xml><?xml version="1.0" encoding="utf-8"?>
<p:tagLst xmlns:p="http://schemas.openxmlformats.org/presentationml/2006/main">
  <p:tag name="ARTICULATE_SLIDE_THUMBNAIL_REFRESH" val="1"/>
</p:tagLst>
</file>

<file path=ppt/tags/tag45.xml><?xml version="1.0" encoding="utf-8"?>
<p:tagLst xmlns:p="http://schemas.openxmlformats.org/presentationml/2006/main">
  <p:tag name="ARTICULATE_SLIDE_THUMBNAIL_REFRESH" val="1"/>
</p:tagLst>
</file>

<file path=ppt/tags/tag46.xml><?xml version="1.0" encoding="utf-8"?>
<p:tagLst xmlns:p="http://schemas.openxmlformats.org/presentationml/2006/main">
  <p:tag name="ARTICULATE_SLIDE_THUMBNAIL_REFRESH" val="1"/>
</p:tagLst>
</file>

<file path=ppt/tags/tag47.xml><?xml version="1.0" encoding="utf-8"?>
<p:tagLst xmlns:p="http://schemas.openxmlformats.org/presentationml/2006/main">
  <p:tag name="ARTICULATE_SLIDE_THUMBNAIL_REFRESH" val="1"/>
</p:tagLst>
</file>

<file path=ppt/tags/tag48.xml><?xml version="1.0" encoding="utf-8"?>
<p:tagLst xmlns:p="http://schemas.openxmlformats.org/presentationml/2006/main">
  <p:tag name="ARTICULATE_SLIDE_THUMBNAIL_REFRESH" val="1"/>
</p:tagLst>
</file>

<file path=ppt/tags/tag49.xml><?xml version="1.0" encoding="utf-8"?>
<p:tagLst xmlns:p="http://schemas.openxmlformats.org/presentationml/2006/main">
  <p:tag name="ARTICULATE_SLIDE_THUMBNAIL_REFRESH" val="1"/>
</p:tagLst>
</file>

<file path=ppt/tags/tag5.xml><?xml version="1.0" encoding="utf-8"?>
<p:tagLst xmlns:p="http://schemas.openxmlformats.org/presentationml/2006/main">
  <p:tag name="ARTICULATE_SLIDE_THUMBNAIL_REFRESH" val="1"/>
</p:tagLst>
</file>

<file path=ppt/tags/tag50.xml><?xml version="1.0" encoding="utf-8"?>
<p:tagLst xmlns:p="http://schemas.openxmlformats.org/presentationml/2006/main">
  <p:tag name="ARTICULATE_SLIDE_THUMBNAIL_REFRESH" val="1"/>
</p:tagLst>
</file>

<file path=ppt/tags/tag51.xml><?xml version="1.0" encoding="utf-8"?>
<p:tagLst xmlns:p="http://schemas.openxmlformats.org/presentationml/2006/main">
  <p:tag name="ARTICULATE_SLIDE_THUMBNAIL_REFRESH" val="1"/>
</p:tagLst>
</file>

<file path=ppt/tags/tag52.xml><?xml version="1.0" encoding="utf-8"?>
<p:tagLst xmlns:p="http://schemas.openxmlformats.org/presentationml/2006/main">
  <p:tag name="ARTICULATE_SLIDE_THUMBNAIL_REFRESH" val="1"/>
</p:tagLst>
</file>

<file path=ppt/tags/tag53.xml><?xml version="1.0" encoding="utf-8"?>
<p:tagLst xmlns:p="http://schemas.openxmlformats.org/presentationml/2006/main">
  <p:tag name="ARTICULATE_SLIDE_THUMBNAIL_REFRESH" val="1"/>
</p:tagLst>
</file>

<file path=ppt/tags/tag54.xml><?xml version="1.0" encoding="utf-8"?>
<p:tagLst xmlns:p="http://schemas.openxmlformats.org/presentationml/2006/main">
  <p:tag name="ARTICULATE_SLIDE_THUMBNAIL_REFRESH" val="1"/>
</p:tagLst>
</file>

<file path=ppt/tags/tag55.xml><?xml version="1.0" encoding="utf-8"?>
<p:tagLst xmlns:p="http://schemas.openxmlformats.org/presentationml/2006/main">
  <p:tag name="ARTICULATE_SLIDE_THUMBNAIL_REFRESH" val="1"/>
</p:tagLst>
</file>

<file path=ppt/tags/tag56.xml><?xml version="1.0" encoding="utf-8"?>
<p:tagLst xmlns:p="http://schemas.openxmlformats.org/presentationml/2006/main">
  <p:tag name="ARTICULATE_SLIDE_THUMBNAIL_REFRESH" val="1"/>
</p:tagLst>
</file>

<file path=ppt/tags/tag57.xml><?xml version="1.0" encoding="utf-8"?>
<p:tagLst xmlns:p="http://schemas.openxmlformats.org/presentationml/2006/main">
  <p:tag name="ARTICULATE_SLIDE_THUMBNAIL_REFRESH" val="1"/>
</p:tagLst>
</file>

<file path=ppt/tags/tag58.xml><?xml version="1.0" encoding="utf-8"?>
<p:tagLst xmlns:p="http://schemas.openxmlformats.org/presentationml/2006/main">
  <p:tag name="ARTICULATE_SLIDE_THUMBNAIL_REFRESH" val="1"/>
</p:tagLst>
</file>

<file path=ppt/tags/tag59.xml><?xml version="1.0" encoding="utf-8"?>
<p:tagLst xmlns:p="http://schemas.openxmlformats.org/presentationml/2006/main">
  <p:tag name="ARTICULATE_SLIDE_THUMBNAIL_REFRESH" val="1"/>
</p:tagLst>
</file>

<file path=ppt/tags/tag6.xml><?xml version="1.0" encoding="utf-8"?>
<p:tagLst xmlns:p="http://schemas.openxmlformats.org/presentationml/2006/main">
  <p:tag name="ARTICULATE_SLIDE_THUMBNAIL_REFRESH" val="1"/>
</p:tagLst>
</file>

<file path=ppt/tags/tag60.xml><?xml version="1.0" encoding="utf-8"?>
<p:tagLst xmlns:p="http://schemas.openxmlformats.org/presentationml/2006/main">
  <p:tag name="ARTICULATE_SLIDE_THUMBNAIL_REFRESH" val="1"/>
</p:tagLst>
</file>

<file path=ppt/tags/tag61.xml><?xml version="1.0" encoding="utf-8"?>
<p:tagLst xmlns:p="http://schemas.openxmlformats.org/presentationml/2006/main">
  <p:tag name="ARTICULATE_SLIDE_THUMBNAIL_REFRESH" val="1"/>
</p:tagLst>
</file>

<file path=ppt/tags/tag62.xml><?xml version="1.0" encoding="utf-8"?>
<p:tagLst xmlns:p="http://schemas.openxmlformats.org/presentationml/2006/main">
  <p:tag name="ARTICULATE_SLIDE_THUMBNAIL_REFRESH" val="1"/>
</p:tagLst>
</file>

<file path=ppt/tags/tag63.xml><?xml version="1.0" encoding="utf-8"?>
<p:tagLst xmlns:p="http://schemas.openxmlformats.org/presentationml/2006/main">
  <p:tag name="ARTICULATE_SLIDE_THUMBNAIL_REFRESH" val="1"/>
</p:tagLst>
</file>

<file path=ppt/tags/tag64.xml><?xml version="1.0" encoding="utf-8"?>
<p:tagLst xmlns:p="http://schemas.openxmlformats.org/presentationml/2006/main">
  <p:tag name="ARTICULATE_SLIDE_THUMBNAIL_REFRESH" val="1"/>
</p:tagLst>
</file>

<file path=ppt/tags/tag65.xml><?xml version="1.0" encoding="utf-8"?>
<p:tagLst xmlns:p="http://schemas.openxmlformats.org/presentationml/2006/main">
  <p:tag name="ARTICULATE_SLIDE_THUMBNAIL_REFRESH" val="1"/>
</p:tagLst>
</file>

<file path=ppt/tags/tag66.xml><?xml version="1.0" encoding="utf-8"?>
<p:tagLst xmlns:p="http://schemas.openxmlformats.org/presentationml/2006/main">
  <p:tag name="ARTICULATE_SLIDE_THUMBNAIL_REFRESH" val="1"/>
</p:tagLst>
</file>

<file path=ppt/tags/tag67.xml><?xml version="1.0" encoding="utf-8"?>
<p:tagLst xmlns:p="http://schemas.openxmlformats.org/presentationml/2006/main">
  <p:tag name="ARTICULATE_SLIDE_THUMBNAIL_REFRESH" val="1"/>
</p:tagLst>
</file>

<file path=ppt/tags/tag68.xml><?xml version="1.0" encoding="utf-8"?>
<p:tagLst xmlns:p="http://schemas.openxmlformats.org/presentationml/2006/main">
  <p:tag name="ARTICULATE_SLIDE_THUMBNAIL_REFRESH" val="1"/>
</p:tagLst>
</file>

<file path=ppt/tags/tag69.xml><?xml version="1.0" encoding="utf-8"?>
<p:tagLst xmlns:p="http://schemas.openxmlformats.org/presentationml/2006/main">
  <p:tag name="ARTICULATE_SLIDE_THUMBNAIL_REFRESH" val="1"/>
</p:tagLst>
</file>

<file path=ppt/tags/tag7.xml><?xml version="1.0" encoding="utf-8"?>
<p:tagLst xmlns:p="http://schemas.openxmlformats.org/presentationml/2006/main">
  <p:tag name="ARTICULATE_SLIDE_THUMBNAIL_REFRESH" val="1"/>
</p:tagLst>
</file>

<file path=ppt/tags/tag70.xml><?xml version="1.0" encoding="utf-8"?>
<p:tagLst xmlns:p="http://schemas.openxmlformats.org/presentationml/2006/main">
  <p:tag name="ARTICULATE_SLIDE_THUMBNAIL_REFRESH" val="1"/>
</p:tagLst>
</file>

<file path=ppt/tags/tag71.xml><?xml version="1.0" encoding="utf-8"?>
<p:tagLst xmlns:p="http://schemas.openxmlformats.org/presentationml/2006/main">
  <p:tag name="ARTICULATE_SLIDE_THUMBNAIL_REFRESH" val="1"/>
</p:tagLst>
</file>

<file path=ppt/tags/tag72.xml><?xml version="1.0" encoding="utf-8"?>
<p:tagLst xmlns:p="http://schemas.openxmlformats.org/presentationml/2006/main">
  <p:tag name="ARTICULATE_SLIDE_THUMBNAIL_REFRESH" val="1"/>
</p:tagLst>
</file>

<file path=ppt/tags/tag73.xml><?xml version="1.0" encoding="utf-8"?>
<p:tagLst xmlns:p="http://schemas.openxmlformats.org/presentationml/2006/main">
  <p:tag name="ARTICULATE_SLIDE_THUMBNAIL_REFRESH" val="1"/>
</p:tagLst>
</file>

<file path=ppt/tags/tag74.xml><?xml version="1.0" encoding="utf-8"?>
<p:tagLst xmlns:p="http://schemas.openxmlformats.org/presentationml/2006/main">
  <p:tag name="ARTICULATE_SLIDE_THUMBNAIL_REFRESH" val="1"/>
</p:tagLst>
</file>

<file path=ppt/tags/tag75.xml><?xml version="1.0" encoding="utf-8"?>
<p:tagLst xmlns:p="http://schemas.openxmlformats.org/presentationml/2006/main">
  <p:tag name="ARTICULATE_SLIDE_THUMBNAIL_REFRESH" val="1"/>
</p:tagLst>
</file>

<file path=ppt/tags/tag76.xml><?xml version="1.0" encoding="utf-8"?>
<p:tagLst xmlns:p="http://schemas.openxmlformats.org/presentationml/2006/main">
  <p:tag name="ARTICULATE_SLIDE_THUMBNAIL_REFRESH" val="1"/>
</p:tagLst>
</file>

<file path=ppt/tags/tag77.xml><?xml version="1.0" encoding="utf-8"?>
<p:tagLst xmlns:p="http://schemas.openxmlformats.org/presentationml/2006/main">
  <p:tag name="ARTICULATE_SLIDE_THUMBNAIL_REFRESH" val="1"/>
</p:tagLst>
</file>

<file path=ppt/tags/tag78.xml><?xml version="1.0" encoding="utf-8"?>
<p:tagLst xmlns:p="http://schemas.openxmlformats.org/presentationml/2006/main">
  <p:tag name="ARTICULATE_SLIDE_THUMBNAIL_REFRESH" val="1"/>
</p:tagLst>
</file>

<file path=ppt/tags/tag79.xml><?xml version="1.0" encoding="utf-8"?>
<p:tagLst xmlns:p="http://schemas.openxmlformats.org/presentationml/2006/main">
  <p:tag name="ARTICULATE_SLIDE_THUMBNAIL_REFRESH" val="1"/>
</p:tagLst>
</file>

<file path=ppt/tags/tag8.xml><?xml version="1.0" encoding="utf-8"?>
<p:tagLst xmlns:p="http://schemas.openxmlformats.org/presentationml/2006/main">
  <p:tag name="ARTICULATE_SLIDE_THUMBNAIL_REFRESH" val="1"/>
</p:tagLst>
</file>

<file path=ppt/tags/tag80.xml><?xml version="1.0" encoding="utf-8"?>
<p:tagLst xmlns:p="http://schemas.openxmlformats.org/presentationml/2006/main">
  <p:tag name="ARTICULATE_SLIDE_THUMBNAIL_REFRESH" val="1"/>
</p:tagLst>
</file>

<file path=ppt/tags/tag81.xml><?xml version="1.0" encoding="utf-8"?>
<p:tagLst xmlns:p="http://schemas.openxmlformats.org/presentationml/2006/main">
  <p:tag name="ARTICULATE_SLIDE_THUMBNAIL_REFRESH" val="1"/>
</p:tagLst>
</file>

<file path=ppt/tags/tag82.xml><?xml version="1.0" encoding="utf-8"?>
<p:tagLst xmlns:p="http://schemas.openxmlformats.org/presentationml/2006/main">
  <p:tag name="ARTICULATE_SLIDE_THUMBNAIL_REFRESH" val="1"/>
</p:tagLst>
</file>

<file path=ppt/tags/tag83.xml><?xml version="1.0" encoding="utf-8"?>
<p:tagLst xmlns:p="http://schemas.openxmlformats.org/presentationml/2006/main">
  <p:tag name="ARTICULATE_SLIDE_THUMBNAIL_REFRESH" val="1"/>
</p:tagLst>
</file>

<file path=ppt/tags/tag84.xml><?xml version="1.0" encoding="utf-8"?>
<p:tagLst xmlns:p="http://schemas.openxmlformats.org/presentationml/2006/main">
  <p:tag name="ARTICULATE_SLIDE_THUMBNAIL_REFRESH" val="1"/>
</p:tagLst>
</file>

<file path=ppt/tags/tag85.xml><?xml version="1.0" encoding="utf-8"?>
<p:tagLst xmlns:p="http://schemas.openxmlformats.org/presentationml/2006/main">
  <p:tag name="ARTICULATE_SLIDE_THUMBNAIL_REFRESH" val="1"/>
</p:tagLst>
</file>

<file path=ppt/tags/tag86.xml><?xml version="1.0" encoding="utf-8"?>
<p:tagLst xmlns:p="http://schemas.openxmlformats.org/presentationml/2006/main">
  <p:tag name="ARTICULATE_SLIDE_THUMBNAIL_REFRESH" val="1"/>
</p:tagLst>
</file>

<file path=ppt/tags/tag87.xml><?xml version="1.0" encoding="utf-8"?>
<p:tagLst xmlns:p="http://schemas.openxmlformats.org/presentationml/2006/main">
  <p:tag name="ARTICULATE_SLIDE_THUMBNAIL_REFRESH" val="1"/>
</p:tagLst>
</file>

<file path=ppt/tags/tag88.xml><?xml version="1.0" encoding="utf-8"?>
<p:tagLst xmlns:p="http://schemas.openxmlformats.org/presentationml/2006/main">
  <p:tag name="ARTICULATE_SLIDE_THUMBNAIL_REFRESH" val="1"/>
</p:tagLst>
</file>

<file path=ppt/tags/tag89.xml><?xml version="1.0" encoding="utf-8"?>
<p:tagLst xmlns:p="http://schemas.openxmlformats.org/presentationml/2006/main">
  <p:tag name="ARTICULATE_SLIDE_THUMBNAIL_REFRESH" val="1"/>
</p:tagLst>
</file>

<file path=ppt/tags/tag9.xml><?xml version="1.0" encoding="utf-8"?>
<p:tagLst xmlns:p="http://schemas.openxmlformats.org/presentationml/2006/main">
  <p:tag name="ARTICULATE_SLIDE_THUMBNAIL_REFRESH" val="1"/>
</p:tagLst>
</file>

<file path=ppt/tags/tag90.xml><?xml version="1.0" encoding="utf-8"?>
<p:tagLst xmlns:p="http://schemas.openxmlformats.org/presentationml/2006/main">
  <p:tag name="ARTICULATE_SLIDE_THUMBNAIL_REFRESH" val="1"/>
</p:tagLst>
</file>

<file path=ppt/tags/tag91.xml><?xml version="1.0" encoding="utf-8"?>
<p:tagLst xmlns:p="http://schemas.openxmlformats.org/presentationml/2006/main">
  <p:tag name="ARTICULATE_SLIDE_THUMBNAIL_REFRESH" val="1"/>
</p:tagLst>
</file>

<file path=ppt/tags/tag92.xml><?xml version="1.0" encoding="utf-8"?>
<p:tagLst xmlns:p="http://schemas.openxmlformats.org/presentationml/2006/main">
  <p:tag name="ARTICULATE_SLIDE_THUMBNAIL_REFRESH" val="1"/>
</p:tagLst>
</file>

<file path=ppt/tags/tag93.xml><?xml version="1.0" encoding="utf-8"?>
<p:tagLst xmlns:p="http://schemas.openxmlformats.org/presentationml/2006/main">
  <p:tag name="ARTICULATE_SLIDE_THUMBNAIL_REFRESH" val="1"/>
</p:tagLst>
</file>

<file path=ppt/tags/tag94.xml><?xml version="1.0" encoding="utf-8"?>
<p:tagLst xmlns:p="http://schemas.openxmlformats.org/presentationml/2006/main">
  <p:tag name="ARTICULATE_SLIDE_THUMBNAIL_REFRESH" val="1"/>
</p:tagLst>
</file>

<file path=ppt/tags/tag95.xml><?xml version="1.0" encoding="utf-8"?>
<p:tagLst xmlns:p="http://schemas.openxmlformats.org/presentationml/2006/main">
  <p:tag name="ARTICULATE_SLIDE_THUMBNAIL_REFRESH" val="1"/>
</p:tagLst>
</file>

<file path=ppt/tags/tag96.xml><?xml version="1.0" encoding="utf-8"?>
<p:tagLst xmlns:p="http://schemas.openxmlformats.org/presentationml/2006/main">
  <p:tag name="ARTICULATE_SLIDE_THUMBNAIL_REFRESH" val="1"/>
</p:tagLst>
</file>

<file path=ppt/tags/tag97.xml><?xml version="1.0" encoding="utf-8"?>
<p:tagLst xmlns:p="http://schemas.openxmlformats.org/presentationml/2006/main">
  <p:tag name="ARTICULATE_SLIDE_THUMBNAIL_REFRESH" val="1"/>
</p:tagLst>
</file>

<file path=ppt/tags/tag98.xml><?xml version="1.0" encoding="utf-8"?>
<p:tagLst xmlns:p="http://schemas.openxmlformats.org/presentationml/2006/main">
  <p:tag name="ARTICULATE_SLIDE_THUMBNAIL_REFRESH" val="1"/>
</p:tagLst>
</file>

<file path=ppt/tags/tag99.xml><?xml version="1.0" encoding="utf-8"?>
<p:tagLst xmlns:p="http://schemas.openxmlformats.org/presentationml/2006/main">
  <p:tag name="ARTICULATE_SLIDE_THUMBNAIL_REFRESH" val="1"/>
</p:tagLst>
</file>

<file path=ppt/theme/theme1.xml><?xml version="1.0" encoding="utf-8"?>
<a:theme xmlns:r="http://schemas.openxmlformats.org/officeDocument/2006/relationships" xmlns:a="http://schemas.openxmlformats.org/drawingml/2006/main" name="HDOfficeLightV0">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theme>
</file>

<file path=ppt/theme/theme2.xml><?xml version="1.0" encoding="utf-8"?>
<a:theme xmlns:r="http://schemas.openxmlformats.org/officeDocument/2006/relationships" xmlns:a="http://schemas.openxmlformats.org/drawingml/2006/main" name="1_預設簡報設計">
  <a:themeElements>
    <a:clrScheme name="1_預設簡報設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預設簡報設計">
      <a:majorFont>
        <a:latin typeface="Arial"/>
        <a:ea typeface="新細明體"/>
        <a:cs typeface="Arial"/>
      </a:majorFont>
      <a:minorFont>
        <a:latin typeface="Arial"/>
        <a:ea typeface="新細明體"/>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預設簡報設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預設簡報設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預設簡報設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預設簡報設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預設簡報設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預設簡報設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預設簡報設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預設簡報設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預設簡報設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預設簡報設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預設簡報設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預設簡報設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r="http://schemas.openxmlformats.org/officeDocument/2006/relationships"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Arial"/>
        <a:cs typeface="Arial"/>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a:cs typeface="Arial"/>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r="http://schemas.openxmlformats.org/officeDocument/2006/relationships" xmlns:a="http://schemas.openxmlformats.org/drawingml/2006/main">
  <a:clrScheme name="1_預設簡報設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2.xml><?xml version="1.0" encoding="utf-8"?>
<a:themeOverride xmlns:r="http://schemas.openxmlformats.org/officeDocument/2006/relationships" xmlns:a="http://schemas.openxmlformats.org/drawingml/2006/main">
  <a:clrScheme name="1_預設簡報設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3.xml><?xml version="1.0" encoding="utf-8"?>
<a:themeOverride xmlns:r="http://schemas.openxmlformats.org/officeDocument/2006/relationships" xmlns:a="http://schemas.openxmlformats.org/drawingml/2006/main">
  <a:clrScheme name="1_預設簡報設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4.xml><?xml version="1.0" encoding="utf-8"?>
<a:themeOverride xmlns:r="http://schemas.openxmlformats.org/officeDocument/2006/relationships" xmlns:a="http://schemas.openxmlformats.org/drawingml/2006/main">
  <a:clrScheme name="1_預設簡報設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5.xml><?xml version="1.0" encoding="utf-8"?>
<a:themeOverride xmlns:r="http://schemas.openxmlformats.org/officeDocument/2006/relationships" xmlns:a="http://schemas.openxmlformats.org/drawingml/2006/main">
  <a:clrScheme name="1_預設簡報設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docProps/app.xml><?xml version="1.0" encoding="utf-8"?>
<Properties xmlns:vt="http://schemas.openxmlformats.org/officeDocument/2006/docPropsVTypes" xmlns="http://schemas.openxmlformats.org/officeDocument/2006/extended-properties">
  <Template>TM02900720[[fn=要素]]</Template>
  <Company/>
  <PresentationFormat>On-screen Show (4:3)</PresentationFormat>
  <Paragraphs>6750</Paragraphs>
  <Slides>1016</Slides>
  <Notes>1016</Notes>
  <TotalTime>3154</TotalTime>
  <HiddenSlides>0</HiddenSlides>
  <MMClips>0</MMClips>
  <ScaleCrop>0</ScaleCrop>
  <HeadingPairs>
    <vt:vector baseType="variant" size="6">
      <vt:variant>
        <vt:lpstr>Fonts used</vt:lpstr>
      </vt:variant>
      <vt:variant>
        <vt:i4>13</vt:i4>
      </vt:variant>
      <vt:variant>
        <vt:lpstr>Theme</vt:lpstr>
      </vt:variant>
      <vt:variant>
        <vt:i4>1</vt:i4>
      </vt:variant>
      <vt:variant>
        <vt:lpstr>Slide Titles</vt:lpstr>
      </vt:variant>
      <vt:variant>
        <vt:i4>1016</vt:i4>
      </vt:variant>
    </vt:vector>
  </HeadingPairs>
  <TitlesOfParts>
    <vt:vector baseType="lpstr" size="1030">
      <vt:lpstr>Arial</vt:lpstr>
      <vt:lpstr>Calibri Light</vt:lpstr>
      <vt:lpstr>Calibri</vt:lpstr>
      <vt:lpstr>Times New Roman</vt:lpstr>
      <vt:lpstr>標楷體</vt:lpstr>
      <vt:lpstr>Wingdings 2</vt:lpstr>
      <vt:lpstr>CiscoSans</vt:lpstr>
      <vt:lpstr>CiscoSans ExtraLight</vt:lpstr>
      <vt:lpstr>Wingdings</vt:lpstr>
      <vt:lpstr>CiscoSans Thin</vt:lpstr>
      <vt:lpstr>新細明體</vt:lpstr>
      <vt:lpstr>ＭＳ Ｐゴシック</vt:lpstr>
      <vt:lpstr>Courier New</vt:lpstr>
      <vt:lpstr>HDOfficeLightV0</vt:lpstr>
      <vt:lpstr>區域網路建置實務(CCNA)</vt:lpstr>
      <vt:lpstr>課程大綱</vt:lpstr>
      <vt:lpstr>PowerPoint Presentation</vt:lpstr>
      <vt:lpstr>模組目標</vt:lpstr>
      <vt:lpstr>現今的網路連線無界限</vt:lpstr>
      <vt:lpstr>1.2網路元件-主機角色</vt:lpstr>
      <vt:lpstr>1.2網路元件-點對點</vt:lpstr>
      <vt:lpstr>1.2網路元件-終端裝置</vt:lpstr>
      <vt:lpstr>1.2網路元件-中介網路裝置</vt:lpstr>
      <vt:lpstr>1.2網路元件-網路媒體</vt:lpstr>
      <vt:lpstr>1.3網路表現法和拓譜-網路表現法</vt:lpstr>
      <vt:lpstr>1.3網路表現法和拓譜-拓樸圖</vt:lpstr>
      <vt:lpstr>1.4 常見的網路類型-多種規模網路</vt:lpstr>
      <vt:lpstr>1.4 常見的網路類型-區域網路和 WAN 類型</vt:lpstr>
      <vt:lpstr>1.4 常見的網路類型-區域網路和 WAN 類型 (續) </vt:lpstr>
      <vt:lpstr>1.4 常見的網路類型-網際網路</vt:lpstr>
      <vt:lpstr>1.4 常見的網路類型-內部網路和外部網路</vt:lpstr>
      <vt:lpstr>1.5 網路連線-網際網路連線</vt:lpstr>
      <vt:lpstr>1.5 網路連線-家用網際網路連線與小型辦公室</vt:lpstr>
      <vt:lpstr>1.5 網路連線-網際網路連線業務</vt:lpstr>
      <vt:lpstr>1.5 網路連線-匯集網路</vt:lpstr>
      <vt:lpstr>1.5 網路連線-連線匯集網路 (續) </vt:lpstr>
      <vt:lpstr>1.6 可靠的網路-架構</vt:lpstr>
      <vt:lpstr>1.6 可靠的網路-容錯能力</vt:lpstr>
      <vt:lpstr>1.6可靠的網路-可擴展的網絡</vt:lpstr>
      <vt:lpstr>106可靠的網路-服務品質</vt:lpstr>
      <vt:lpstr>1.6可靠的網路-安全性</vt:lpstr>
      <vt:lpstr>1.7網路趨勢-最新趨勢</vt:lpstr>
      <vt:lpstr>1.7網路趨勢-BYOD</vt:lpstr>
      <vt:lpstr>1.7網路趨勢-線上協同合作</vt:lpstr>
      <vt:lpstr>1.7網路趨勢-影片通訊</vt:lpstr>
      <vt:lpstr>1.7網路趨勢-雲端運算</vt:lpstr>
      <vt:lpstr>1.7網路趨勢-雲端運算 (續) </vt:lpstr>
      <vt:lpstr>1.7網路趨勢-家庭的技術趨勢</vt:lpstr>
      <vt:lpstr>1.7網路趨勢-電源線網路</vt:lpstr>
      <vt:lpstr>網路趨勢-無線寬頻</vt:lpstr>
      <vt:lpstr>1.8網路安全威脅</vt:lpstr>
      <vt:lpstr>1.8網路安全威脅（續） </vt:lpstr>
      <vt:lpstr>1.8網路安全-解決方案</vt:lpstr>
      <vt:lpstr>1.8網路安全解決方案（續） </vt:lpstr>
      <vt:lpstr>1.8我在本單元中學到了什麼？ </vt:lpstr>
      <vt:lpstr>1.8我在本單元中學到了什麼？(續)</vt:lpstr>
      <vt:lpstr>PowerPoint Presentation</vt:lpstr>
      <vt:lpstr>單元概要</vt:lpstr>
      <vt:lpstr>2.1思科 IOS -作業系統</vt:lpstr>
      <vt:lpstr>2.1思科 IOS -圖形介面</vt:lpstr>
      <vt:lpstr>2.1思科 IOS -作業系統的目的</vt:lpstr>
      <vt:lpstr>2.1思科 IOS -存取方法</vt:lpstr>
      <vt:lpstr>2.1思科 IOS -終端機模擬程式</vt:lpstr>
      <vt:lpstr>2.2IOS 導航-主命令模式</vt:lpstr>
      <vt:lpstr>2.2IOS 導航-配置模式和子配置模式</vt:lpstr>
      <vt:lpstr>2.2IOS模式之間的 IOS導航導航</vt:lpstr>
      <vt:lpstr>2.2IOS模式之間的 IOS導航（續） </vt:lpstr>
      <vt:lpstr>命令結構-基本 IOS 命令結構</vt:lpstr>
      <vt:lpstr>2.3命令結構-IOS 命令語法檢查</vt:lpstr>
      <vt:lpstr>2.3命令結構-IOS 命令語法檢查（續） </vt:lpstr>
      <vt:lpstr>2.3命令結構-IOS 說明功能</vt:lpstr>
      <vt:lpstr>2.3命令結構-上下文敏感的說明和命令語法檢查器</vt:lpstr>
      <vt:lpstr>2.3命令結構-快速鍵</vt:lpstr>
      <vt:lpstr>指令結構-快速鍵 (續) </vt:lpstr>
      <vt:lpstr>指令結構-快捷鍵 (續) </vt:lpstr>
      <vt:lpstr>2.4基本配置-裝置名稱</vt:lpstr>
      <vt:lpstr>2.4基本配置-密碼準則</vt:lpstr>
      <vt:lpstr>2.4基本配置-設定密碼</vt:lpstr>
      <vt:lpstr>2.4基本配置-配置設定密碼 (續) </vt:lpstr>
      <vt:lpstr>2.4基本配置-加密密碼</vt:lpstr>
      <vt:lpstr>2.4基本配置-橫幅訊息</vt:lpstr>
      <vt:lpstr>2.5儲存-組態組態檔案</vt:lpstr>
      <vt:lpstr>2.5儲存-Alter the Running Configurations</vt:lpstr>
      <vt:lpstr>2.5儲存-擷取組態至文字檔案</vt:lpstr>
      <vt:lpstr>2.5儲存-擷取配置至文字檔案 (續) </vt:lpstr>
      <vt:lpstr>2.6連接埠和位址- IP 位址</vt:lpstr>
      <vt:lpstr>2.6連接埠和位址- IP 位址 (續) </vt:lpstr>
      <vt:lpstr>2.6連接埠和位址-介面和連接埠</vt:lpstr>
      <vt:lpstr>2.7IP設定-設定終端裝置的 IP 位址</vt:lpstr>
      <vt:lpstr>2.7IP設定-設定終端裝置的 IP 位址 -自動 IP 位址組態</vt:lpstr>
      <vt:lpstr>2.7設定 IP 位址-設定交換機虛擬介面IP</vt:lpstr>
      <vt:lpstr>2.9我在本單元中學到了什麼?</vt:lpstr>
      <vt:lpstr>PowerPoint Presentation</vt:lpstr>
      <vt:lpstr>模組概要</vt:lpstr>
      <vt:lpstr>3.1規則-溝通基礎</vt:lpstr>
      <vt:lpstr>3.1規則-通訊議定書</vt:lpstr>
      <vt:lpstr>3.1規則-規則建立</vt:lpstr>
      <vt:lpstr>3.1規則-規則建立 (續) </vt:lpstr>
      <vt:lpstr>3.1規則-網路通訊協定需求</vt:lpstr>
      <vt:lpstr>3.1規則-訊息編碼</vt:lpstr>
      <vt:lpstr>3.1規則-訊息格式化與封裝</vt:lpstr>
      <vt:lpstr>3.1規則-訊息大小</vt:lpstr>
      <vt:lpstr>3.1規則-訊息計時</vt:lpstr>
      <vt:lpstr>3.1規則-訊息傳遞選項</vt:lpstr>
      <vt:lpstr>3.1規則-注意事項關於節點圖示</vt:lpstr>
      <vt:lpstr>3.2通訊協定-網路通訊協定概觀</vt:lpstr>
      <vt:lpstr>3.2通訊協定-協議網路協議功能</vt:lpstr>
      <vt:lpstr>3.2通訊協定-通訊協定互動</vt:lpstr>
      <vt:lpstr>3.3通訊協定套件-網路通訊協定套件</vt:lpstr>
      <vt:lpstr>3.3通訊協定套件-協議演變</vt:lpstr>
      <vt:lpstr>3.3通訊協定套件- TCP/IP 通訊協定</vt:lpstr>
      <vt:lpstr>3.3通訊協定套件- TCP/IP 通訊協定族</vt:lpstr>
      <vt:lpstr>3.3通訊協定套件- TCP/IP 通訊處理程序</vt:lpstr>
      <vt:lpstr>3.4標準組織-開放標準</vt:lpstr>
      <vt:lpstr>3.4標準組織-網際網路標準</vt:lpstr>
      <vt:lpstr>3.4標準組織-網際網路標準 (續) </vt:lpstr>
      <vt:lpstr>3.4標準組織-電子與通訊標準</vt:lpstr>
      <vt:lpstr>3.5參考模型-使用分層模型的優點</vt:lpstr>
      <vt:lpstr>3.5參考模型-使用分層模型的好處 (續) </vt:lpstr>
      <vt:lpstr>3.5參考模型 -OSI 參考模型</vt:lpstr>
      <vt:lpstr>3.5參考模型 -TCP/IP 參考模型</vt:lpstr>
      <vt:lpstr>3.5參考模型-OSI 與 TCP/IP 模型比較</vt:lpstr>
      <vt:lpstr>3.6資料封裝-區段訊息</vt:lpstr>
      <vt:lpstr>3.6資料封裝-數據封裝</vt:lpstr>
      <vt:lpstr>3.6資料封裝-協定資料單元和封裝</vt:lpstr>
      <vt:lpstr>3.6資料封裝-封裝範例</vt:lpstr>
      <vt:lpstr>3.6資料封裝-解封裝範例</vt:lpstr>
      <vt:lpstr>3.7資料存取-位址</vt:lpstr>
      <vt:lpstr>3.7資料存取-數據訪問-第3層邏輯位址</vt:lpstr>
      <vt:lpstr>3.7資料存取-數據訪問-第3層邏輯位址（續） </vt:lpstr>
      <vt:lpstr>3.7資料存取-相同網路上的資料存取裝置</vt:lpstr>
      <vt:lpstr>3.7資料存取-資料連結層位址的資料存取角色：相同的 IP 網路</vt:lpstr>
      <vt:lpstr>3.7資料存取-遠端網路上的資料存取裝置</vt:lpstr>
      <vt:lpstr>3.7資料存取-網路層位址的資料存取角色</vt:lpstr>
      <vt:lpstr>3.7資料存取-資料連結層位址的資料存取角色：不同的 IP 網路</vt:lpstr>
      <vt:lpstr>3.7資料存取-資料連結層位址的資料存取角色：不同的 IP 網路 (續) </vt:lpstr>
      <vt:lpstr>3.7資料存取-資料連結位址</vt:lpstr>
      <vt:lpstr>3.7資料存取-資料連結位址 (續) </vt:lpstr>
      <vt:lpstr>3.7資料存取-資料連結位址 (續) </vt:lpstr>
      <vt:lpstr>3.7資料存取-資料連結位址 (續) </vt:lpstr>
      <vt:lpstr>3.8我在本單元中學到了什麼</vt:lpstr>
      <vt:lpstr>3.8我在本單元中學到了什麼(續)</vt:lpstr>
      <vt:lpstr>PowerPoint Presentation</vt:lpstr>
      <vt:lpstr>單元概要</vt:lpstr>
      <vt:lpstr>實體層的目的-實體連接</vt:lpstr>
      <vt:lpstr>4.1實體層的目的-實體層</vt:lpstr>
      <vt:lpstr>4.2實體層特性-實體層標準</vt:lpstr>
      <vt:lpstr>4.2實體層特性-實體元件</vt:lpstr>
      <vt:lpstr>4.2實體層特性-編碼</vt:lpstr>
      <vt:lpstr>4.2實體層特性-訊號</vt:lpstr>
      <vt:lpstr>4.2實體層特性-頻寬</vt:lpstr>
      <vt:lpstr>4.2實體層特性-頻寬術語</vt:lpstr>
      <vt:lpstr>銅纜-銅纜特性</vt:lpstr>
      <vt:lpstr>4.3銅纜-類型</vt:lpstr>
      <vt:lpstr>4.3銅纜-無遮蔽雙絞線 (UTP)</vt:lpstr>
      <vt:lpstr>4.3銅纜無遮蔽雙絞線 (UTP)</vt:lpstr>
      <vt:lpstr>4.3銅纜-同軸電纜</vt:lpstr>
      <vt:lpstr>4.4UTP 電纜-UTP 電纜特性</vt:lpstr>
      <vt:lpstr>4.4UTP 電纜-UTP 電纜標準及連接器</vt:lpstr>
      <vt:lpstr>4.4UTP 電纜-UTP 電纜標準及連接器（續） </vt:lpstr>
      <vt:lpstr>4.4UTP 電纜-直通電纜和交叉非遮蔽雙絞線 </vt:lpstr>
      <vt:lpstr>4.5光纖電纜-光纖電纜特性</vt:lpstr>
      <vt:lpstr>4.5光纖電纜-類型的光纖介質</vt:lpstr>
      <vt:lpstr>4.5光纖電纜-光纖電纜用途</vt:lpstr>
      <vt:lpstr>4.5光纖電纜-光纖連接器</vt:lpstr>
      <vt:lpstr>4.5光纖電纜-光纖貼片線</vt:lpstr>
      <vt:lpstr>4.5光纖電纜-光纖與銅的比較</vt:lpstr>
      <vt:lpstr>4.6無線介質-無線介質內容</vt:lpstr>
      <vt:lpstr>4.6無線介質-無線介質類型</vt:lpstr>
      <vt:lpstr>4.6無線介質-無線區域網路</vt:lpstr>
      <vt:lpstr>4.7我在本單元中學到了什麼?</vt:lpstr>
      <vt:lpstr>PowerPoint Presentation</vt:lpstr>
      <vt:lpstr>第五章 數字系統</vt:lpstr>
      <vt:lpstr>單元概要</vt:lpstr>
      <vt:lpstr>5.1二進位至數字系統-二進位制和 IPv4 位址</vt:lpstr>
      <vt:lpstr>5.1二進位制數字系統-二進位制位置符號</vt:lpstr>
      <vt:lpstr>5.1二進位制數字系統-二進位制位置符號（續） </vt:lpstr>
      <vt:lpstr>5.1二進位制數字系統-將二進位制轉換為十進位制</vt:lpstr>
      <vt:lpstr>5.1二進位制數字系統-十進位制到二進位制轉換</vt:lpstr>
      <vt:lpstr>5.1二進位制數字系統-十進位制到二進位制轉換示例</vt:lpstr>
      <vt:lpstr>5.1二進位制數字系統-IPv4 位址</vt:lpstr>
      <vt:lpstr>5.2十六進位制數字系統-十六進位制和 IPv6 位址</vt:lpstr>
      <vt:lpstr>5.2十六進位制數字系統-十六進位制和 IPv6 位址（續） </vt:lpstr>
      <vt:lpstr>5.2十六進位制數字系統-十進位制到十六進位制的轉換</vt:lpstr>
      <vt:lpstr>5.2十六進位制數字系統-十六進位制到十進位制轉換</vt:lpstr>
      <vt:lpstr>5.3我在本單元中學到了什麼?</vt:lpstr>
      <vt:lpstr>第六章資料連結層</vt:lpstr>
      <vt:lpstr>模組概要</vt:lpstr>
      <vt:lpstr>6.1資料連結層的目的-資料連結層</vt:lpstr>
      <vt:lpstr>6.1資料連結層-IEEE 802LAN/MAN 資料連結子層的目的</vt:lpstr>
      <vt:lpstr>6.1資料連結層-提供訪問媒體的目的</vt:lpstr>
      <vt:lpstr>6.1資料連結層-資料連結層標準的用途</vt:lpstr>
      <vt:lpstr>6.2拓樸-實體和邏輯拓樸</vt:lpstr>
      <vt:lpstr>6.2拓樸-WAN 拓樸</vt:lpstr>
      <vt:lpstr>拓樸-點對點 WAN 拓樸</vt:lpstr>
      <vt:lpstr>拓樸-區域網路拓樸</vt:lpstr>
      <vt:lpstr>PowerPoint Presentation</vt:lpstr>
      <vt:lpstr>PowerPoint Presentation</vt:lpstr>
      <vt:lpstr>PowerPoint Presentation</vt:lpstr>
      <vt:lpstr>PowerPoint Presentation</vt:lpstr>
      <vt:lpstr>6.3資料連結框-訊框</vt:lpstr>
      <vt:lpstr>6.3資料連結訊框-框欄位</vt:lpstr>
      <vt:lpstr>資料連接訊框-第二層地址</vt:lpstr>
      <vt:lpstr>資料連結框架-區域網路和 WAN 框架</vt:lpstr>
      <vt:lpstr>6.4我在本單元中學到了什麼?</vt:lpstr>
      <vt:lpstr>第七章乙太網路</vt:lpstr>
      <vt:lpstr>單元概要</vt:lpstr>
      <vt:lpstr>7.1乙太網路框架乙太網路封裝</vt:lpstr>
      <vt:lpstr>7.1乙太網路框架資料連結子層</vt:lpstr>
      <vt:lpstr>7.1乙太網路框架MAC 子層</vt:lpstr>
      <vt:lpstr>7.1乙太網路框架MAC 子層</vt:lpstr>
      <vt:lpstr>7.1乙太網路框架乙太網路框架域</vt:lpstr>
      <vt:lpstr>7.2乙太網路 MAC位址 MAC 位址和十六進位</vt:lpstr>
      <vt:lpstr>7.2乙太網路 MAC 位址乙太網路 MAC 位址</vt:lpstr>
      <vt:lpstr>7.2乙太網路 MAC 位址框架處理</vt:lpstr>
      <vt:lpstr>7.2乙太網路 MAC 位址單播 MAC 位址</vt:lpstr>
      <vt:lpstr>乙太網路 MAC 位址廣播 MAC 位址</vt:lpstr>
      <vt:lpstr>乙太網路 MAC 位址多播 MAC 位址</vt:lpstr>
      <vt:lpstr>7.3MAC 位址表交換器基本原理</vt:lpstr>
      <vt:lpstr>7.3MAC 位址表切換學習與轉寄</vt:lpstr>
      <vt:lpstr>7.3MAC 位址表切換學習和轉寄 (續) </vt:lpstr>
      <vt:lpstr>7.3MAC 位址資料表篩選框架</vt:lpstr>
      <vt:lpstr>7.4訊框轉發方式</vt:lpstr>
      <vt:lpstr>7.4訊框轉發方式  Store-and-forward Switch</vt:lpstr>
      <vt:lpstr>7.4訊框轉發方式  Cut-through Switching</vt:lpstr>
      <vt:lpstr>7.4訊框轉發方式  交換器上的記憶體緩衝</vt:lpstr>
      <vt:lpstr>7.4訊框轉發方式  雙工和速度設置</vt:lpstr>
      <vt:lpstr>7.4訊框轉發方式  雙工和速度設置</vt:lpstr>
      <vt:lpstr>7.4訊框轉發方式  自動 MDIX</vt:lpstr>
      <vt:lpstr>7.5我在本單元中學到了什麼?</vt:lpstr>
      <vt:lpstr>7.5我在本課程學習到甚麼(續)</vt:lpstr>
      <vt:lpstr>第八章網路層</vt:lpstr>
      <vt:lpstr>PowerPoint Presentation</vt:lpstr>
      <vt:lpstr>8.1網絡層特性-網絡層</vt:lpstr>
      <vt:lpstr>8.1網路層特性-IP 封裝</vt:lpstr>
      <vt:lpstr>8.1網絡層特性- IP 的網絡層特性</vt:lpstr>
      <vt:lpstr>8.1網絡層特性-無連接網路層特性</vt:lpstr>
      <vt:lpstr>8.1網絡層特性-最佳努力</vt:lpstr>
      <vt:lpstr>8.1網絡層特性-媒體獨立</vt:lpstr>
      <vt:lpstr>8.1網絡層特性-媒體獨立 (續) </vt:lpstr>
      <vt:lpstr>8.2IPv4封包-IPv4 封包表頭</vt:lpstr>
      <vt:lpstr>8.2IPv4 封包-IPv4 封包標題欄位</vt:lpstr>
      <vt:lpstr>8.2IPv4 封包-IPv4 封包標題欄位</vt:lpstr>
      <vt:lpstr>8.3IPv6 封包- IPv4 的限制</vt:lpstr>
      <vt:lpstr>8.3IPv6 封包-IPv6 概覽</vt:lpstr>
      <vt:lpstr>8.3IPv6 封包- IPv6 封包標頭欄位</vt:lpstr>
      <vt:lpstr>8.3IPv6 封包- IPv6 封包標頭</vt:lpstr>
      <vt:lpstr>8.3IPv6 封包- IPv6 封包標頭 (續) </vt:lpstr>
      <vt:lpstr>8.4主機如何路由-主機轉送決策</vt:lpstr>
      <vt:lpstr>8.4主機如何路由-主機轉發決策（續） </vt:lpstr>
      <vt:lpstr>8.4主機如何路由-預設閘道</vt:lpstr>
      <vt:lpstr>8.4主機如何路由-主機路由到預設閘道</vt:lpstr>
      <vt:lpstr>8.4主機如何路由-主控路由表</vt:lpstr>
      <vt:lpstr>8.5路由-資料包轉發簡介</vt:lpstr>
      <vt:lpstr>8.5路由-IP 路由器路由表簡介</vt:lpstr>
      <vt:lpstr>8.5路由-靜態路由簡介</vt:lpstr>
      <vt:lpstr>8.5路由-動態線由設計簡介</vt:lpstr>
      <vt:lpstr>8.5路由- IPv4 路由表簡介</vt:lpstr>
      <vt:lpstr>8.6我在本單元中學到了什麼?</vt:lpstr>
      <vt:lpstr>第九章位址解析</vt:lpstr>
      <vt:lpstr>單元概要</vt:lpstr>
      <vt:lpstr>9.1MAC和IP-相同網路上的 MAC 和 IP目的地</vt:lpstr>
      <vt:lpstr>9.1MAC和IP-遠端網路上的 MAC 和 IP目的地</vt:lpstr>
      <vt:lpstr>9.2ARP-ARP 概述</vt:lpstr>
      <vt:lpstr>9.2ARP-ARP 功能</vt:lpstr>
      <vt:lpstr>9.2ARP-從 ARP 表格移除項目</vt:lpstr>
      <vt:lpstr>9.2ARP-網路裝置上的 ARP 表格</vt:lpstr>
      <vt:lpstr>9.2ARP-ARP 問題: ARP 廣播和 ARP 欺騙</vt:lpstr>
      <vt:lpstr>9.3IPv6 NDP-IPv6 鄰居發現訊息</vt:lpstr>
      <vt:lpstr>9.3IPv6— 位址解析</vt:lpstr>
      <vt:lpstr>9.4我在本單元中學到了什麼?</vt:lpstr>
      <vt:lpstr>第十章 路由器基本設定</vt:lpstr>
      <vt:lpstr>單元概要</vt:lpstr>
      <vt:lpstr>10.1設定初始路由器設定-基本路由器設定步驟</vt:lpstr>
      <vt:lpstr>10.1設定初始路由器設定-基本路由器組態範例</vt:lpstr>
      <vt:lpstr>10.2配置介面-配置路由器介面範例 </vt:lpstr>
      <vt:lpstr>10.2配置介面-配置路由器介面範例 </vt:lpstr>
      <vt:lpstr>10.2配置介面-配置路由器介面範例 (續) </vt:lpstr>
      <vt:lpstr>10.2配置介面-驗證介面配置</vt:lpstr>
      <vt:lpstr>10.2配置介面-配置驗證命令</vt:lpstr>
      <vt:lpstr>10.2配置介面-配置驗證命令 (續) </vt:lpstr>
      <vt:lpstr>10.2配置介面-配置驗證命令 (續) </vt:lpstr>
      <vt:lpstr>10.2配置介面-配置驗證命令 (續) </vt:lpstr>
      <vt:lpstr>10.2配置介面-配置驗證命令 (續) </vt:lpstr>
      <vt:lpstr>10.2配置介面-配置驗證命令 (續) </vt:lpstr>
      <vt:lpstr>10.3設定預設閘道-在主機上設定預設閘道</vt:lpstr>
      <vt:lpstr>10.3設定預設閘道-交換器上的預設閘道</vt:lpstr>
      <vt:lpstr>10.4我在本單元中學到了什麼?</vt:lpstr>
      <vt:lpstr>10.4我在本單元中學到了什麼（續）？ </vt:lpstr>
      <vt:lpstr>第十一章IPv4 定址</vt:lpstr>
      <vt:lpstr>單元概要</vt:lpstr>
      <vt:lpstr>11.1IPv4 位址結構-網路和主機部分</vt:lpstr>
      <vt:lpstr>11.1IPv4 位址結構-子網路遮罩</vt:lpstr>
      <vt:lpstr>11.1IPv4 位址結構-首碼長度</vt:lpstr>
      <vt:lpstr>11.1IPv4 位址結構-確定網路位置：邏輯和</vt:lpstr>
      <vt:lpstr>11.1IPv4 位址結構-網路、主機和廣播位址</vt:lpstr>
      <vt:lpstr>11.2IPv4 單點傳送、廣播和多點傳播-單點傳送</vt:lpstr>
      <vt:lpstr>11.2IPv4 單點傳送、廣播和多點傳送-廣播</vt:lpstr>
      <vt:lpstr>11.2IPv4 單點傳送、廣播和-多點傳送</vt:lpstr>
      <vt:lpstr>11.3IPv4 位址類型-公用和私人 IPv4 位址的類型</vt:lpstr>
      <vt:lpstr>11.3IPv4 位址類型-路由至網際網路的類型</vt:lpstr>
      <vt:lpstr>11.3IPv4 位址類型-特殊用途 IPv4 位址的類型</vt:lpstr>
      <vt:lpstr>11.3IPv4 位址類型- Class位址</vt:lpstr>
      <vt:lpstr>11.3IPv4 位址類型-指派的 IP 位址類型</vt:lpstr>
      <vt:lpstr>11.4網路分割-廣播網域和分割</vt:lpstr>
      <vt:lpstr>11.4網路分割-大型廣播網域的網路分割問題</vt:lpstr>
      <vt:lpstr>11.4網路分割區-隔的原因</vt:lpstr>
      <vt:lpstr>11.5子網-八位元邊界上的 IPv4 網路子網路</vt:lpstr>
      <vt:lpstr>11.5子網-八位元邊界（續）上的 IPv4 網路子網路 </vt:lpstr>
      <vt:lpstr>11.5子網一個八位元邊界內的 IPv4 網路子網路</vt:lpstr>
      <vt:lpstr>11.6子網/16 和/8 字首-建立具有/ 16 字首的子網</vt:lpstr>
      <vt:lpstr>11.6子網/16 和/8 字首-建立 100 個具有/ 16 字首的子網</vt:lpstr>
      <vt:lpstr>11.6子網/16 和/8 字首-建立具有/ 8 字首的 1000 個子網</vt:lpstr>
      <vt:lpstr>11.7符合需求子網路-私有與公共 IPv4 位址空間的子網路</vt:lpstr>
      <vt:lpstr>11.7符合需求的子網路-最小化未使用的主機 IPv4 位址並最大化子網路</vt:lpstr>
      <vt:lpstr>符合需求的子網路-高效率的 IPv4 子網路</vt:lpstr>
      <vt:lpstr>11.8VLSM-IPv4 位址保護</vt:lpstr>
      <vt:lpstr>11.8VLSM-IPv4 位址保護 (續) </vt:lpstr>
      <vt:lpstr>11.8VLSM-VLSM </vt:lpstr>
      <vt:lpstr>11.8VLSM-VLSM 拓樸位址指定</vt:lpstr>
      <vt:lpstr>11.9結構化設計-IPv4 網路位址規劃</vt:lpstr>
      <vt:lpstr>11.9結構化設計-裝置位址指定</vt:lpstr>
      <vt:lpstr>11.10我在本單元中學到了什麼?</vt:lpstr>
      <vt:lpstr>11.10我在本課程學習到甚麼(續)</vt:lpstr>
      <vt:lpstr>第十二章IPv6 定址</vt:lpstr>
      <vt:lpstr>單元概要</vt:lpstr>
      <vt:lpstr>12.1IPv4 問題</vt:lpstr>
      <vt:lpstr>12.1IPv4 問題- IPv6 共存</vt:lpstr>
      <vt:lpstr>12.2IPv6 位址表示-IPv6 位址格式</vt:lpstr>
      <vt:lpstr>12.2IPv6 位址表示-規則 1 — 省略前導零</vt:lpstr>
      <vt:lpstr>12.2IPv6 位置表示-規則2 – 雙冒號</vt:lpstr>
      <vt:lpstr>12.3IPv6 位址類型-單點傳送、多點傳送、多點播</vt:lpstr>
      <vt:lpstr>12.3IPv6 位址類型-IPv6 前綴長度</vt:lpstr>
      <vt:lpstr>12.3IPv6 位址類型-IPv6單播位址</vt:lpstr>
      <vt:lpstr>12.3IPv6 位址類型-關於唯一本機位址的附註</vt:lpstr>
      <vt:lpstr>12.3IPv6 位址類型-IPv6 GUA</vt:lpstr>
      <vt:lpstr>12.3IPv6 位址類型-IPv6 GUA 結構</vt:lpstr>
      <vt:lpstr>12.3IPv6 位址類型</vt:lpstr>
      <vt:lpstr>12.4路由器上的 GUA 和 LLA靜態設定靜態 GUA 配置</vt:lpstr>
      <vt:lpstr>12.4在 Windows 主機上的 GUA 和 LLA靜態設定靜態 GUA 配置</vt:lpstr>
      <vt:lpstr>12.2GUA 和 LLA 靜態配置-靜態 GUA 配置鏈路本地單播位址</vt:lpstr>
      <vt:lpstr>12.5IPv6 GUAs-RS 和 RA 消息的動態尋址</vt:lpstr>
      <vt:lpstr>12.5IPv6 GUAs-方法 1 的動態尋址：SLAAC</vt:lpstr>
      <vt:lpstr>12.5IPv6 GUAs-方法 2 的動態定址：SLAAC 和無狀態 DHCP</vt:lpstr>
      <vt:lpstr>12.5IPv6 GUI-方法 3 的動態定址：全狀態 DHCPv6</vt:lpstr>
      <vt:lpstr>12.5IPv6 GUAs-EUI-64 過程與隨機生成的動態尋址</vt:lpstr>
      <vt:lpstr>12.5動態尋址的 IPv6 GUI-64 程序</vt:lpstr>
      <vt:lpstr>12.5動態尋址的 IPv6 GUAs-隨機生成的接口 ID</vt:lpstr>
      <vt:lpstr>12.6IPv6 LAs 動態 LAs 的-動態尋址</vt:lpstr>
      <vt:lpstr>12.6IPv6 LLAs 的動態尋址-Ｗindows上的動態 LLAs</vt:lpstr>
      <vt:lpstr>12.6IPv6 LLAs 的動態尋址-思科路由器上的動態 LLAs</vt:lpstr>
      <vt:lpstr>12.6IPv6 LLAs 的動態尋址-驗證 IPv6 位址組態</vt:lpstr>
      <vt:lpstr>12.7IPv6 多點傳送位址-指定的 IPv6 多點傳送位址</vt:lpstr>
      <vt:lpstr>12.7IPv6 多點傳送位址-知名的 IPv6 多點傳送位址</vt:lpstr>
      <vt:lpstr>12.7IPv6 多點傳送位址-申請節點 IPv6 多點傳送</vt:lpstr>
      <vt:lpstr>12.8IPv6 網路子網路</vt:lpstr>
      <vt:lpstr>12.8IPv6 網路子網路範例</vt:lpstr>
      <vt:lpstr>12.8IPv6 網路子網路配置</vt:lpstr>
      <vt:lpstr>12.8以 IPv6 子網路配置的 IPv6 網路路由器子網路</vt:lpstr>
      <vt:lpstr>2.9我在本單元中學到了什麼?</vt:lpstr>
      <vt:lpstr>2.9我在本課程學習到甚麼(續)</vt:lpstr>
      <vt:lpstr>第十三章ICMP</vt:lpstr>
      <vt:lpstr>模組概要</vt:lpstr>
      <vt:lpstr>13.1 ICMP 訊息-ICMPv4 和 ICMPv6 訊息</vt:lpstr>
      <vt:lpstr>13.1 ICMP 訊息-主機可達性</vt:lpstr>
      <vt:lpstr>13.1 ICMP 訊息-目的或服務不可到達</vt:lpstr>
      <vt:lpstr>13.1 ICMP 訊息-超過 時間</vt:lpstr>
      <vt:lpstr>13.1 ICMP 訊息-ICMPv6 訊息</vt:lpstr>
      <vt:lpstr>13.1 ICMP 訊息-ICMPv6 訊息 (續) </vt:lpstr>
      <vt:lpstr>13.1 ICMP 訊息-ICMPv6 訊息 (續) </vt:lpstr>
      <vt:lpstr>13.1 ICMP 訊息-ICMPv6 訊息 (續) </vt:lpstr>
      <vt:lpstr>13.1 ICMP 訊息-ICMPv6 訊息 (續) </vt:lpstr>
      <vt:lpstr>13.2 Ping-測試連線能力</vt:lpstr>
      <vt:lpstr>13.2 Ping和追蹤測試</vt:lpstr>
      <vt:lpstr>13.2 Ping 預設閘道</vt:lpstr>
      <vt:lpstr>13.2 Ping 遠端主機</vt:lpstr>
      <vt:lpstr>13.3測試路徑</vt:lpstr>
      <vt:lpstr>13.3測試路徑(續)</vt:lpstr>
      <vt:lpstr>13.3我在本單元中學到了什麼?</vt:lpstr>
      <vt:lpstr>第十四章傳輸層</vt:lpstr>
      <vt:lpstr>單元概要</vt:lpstr>
      <vt:lpstr>14.1傳輸層的數據角色的傳輸</vt:lpstr>
      <vt:lpstr>14.1數據的傳輸-傳輸層責任</vt:lpstr>
      <vt:lpstr>14.1數據的傳輸-傳輸層責任</vt:lpstr>
      <vt:lpstr>14.1傳輸控制通訊協定</vt:lpstr>
      <vt:lpstr>14.1數據用戶數據報協議（UDP）的傳輸</vt:lpstr>
      <vt:lpstr>14.1資料傳輸傳輸正確的傳輸層通訊協定，適合適的應用程式</vt:lpstr>
      <vt:lpstr>14.2TCP 概觀-TCP 功能</vt:lpstr>
      <vt:lpstr>14.2TCP 概觀-TCP 標頭</vt:lpstr>
      <vt:lpstr>14.2TCP 概觀-TCP 標頭字段</vt:lpstr>
      <vt:lpstr>14.2TCP 概觀-使用 TCP 的應用程式</vt:lpstr>
      <vt:lpstr>14.3UDP 概述-UDP 圖徵</vt:lpstr>
      <vt:lpstr>14.3UDP 概述-UDP 標頭</vt:lpstr>
      <vt:lpstr>14.3UDP 概述-UDP 標題欄位</vt:lpstr>
      <vt:lpstr>14.4Port Numbers-多重獨立通訊</vt:lpstr>
      <vt:lpstr>14.4Port Numbers- 插槽對</vt:lpstr>
      <vt:lpstr>14.4Port Numbers-連接埠號碼群組</vt:lpstr>
      <vt:lpstr>14.4Port Numbers-連接埠號碼群組 (續) </vt:lpstr>
      <vt:lpstr>14.4Port Numbers-網路指令</vt:lpstr>
      <vt:lpstr>14.5TCP 通訊處理程序-TCP 伺服器處理程序</vt:lpstr>
      <vt:lpstr>14.5TCP 通訊處理程序- TCP 連線建立</vt:lpstr>
      <vt:lpstr>14.5TCP 通訊處理程序-作業階段終止</vt:lpstr>
      <vt:lpstr>14.5TCP 通訊處理程序- TCP 三向握手分析</vt:lpstr>
      <vt:lpstr>14.5TCP 通訊處理程序- TCP 三向握手分析 (續) </vt:lpstr>
      <vt:lpstr>14.6可靠性和流量控制-TCP 可靠性-保證和訂購交付</vt:lpstr>
      <vt:lpstr>14.6可靠性和流量控制- TCP 可靠性:資料遺失與重新傳輸</vt:lpstr>
      <vt:lpstr>14.6可靠性和流量控制- TCP 可靠性 — 資料遺失和重新傳輸 (連續) </vt:lpstr>
      <vt:lpstr>14.6可靠性和流量控制-TCP 流量控制-窗口大小和確認</vt:lpstr>
      <vt:lpstr>14.6可靠性與流量控制-TCP 流量控制 — 最大區段大小</vt:lpstr>
      <vt:lpstr>14.6可靠性與流量控制-TCP 流量控制 — 擁塞避免</vt:lpstr>
      <vt:lpstr>14.7UDP 通訊-UDP 低開銷與可靠性</vt:lpstr>
      <vt:lpstr>14.7UDP 通訊-Datagram Reassembly</vt:lpstr>
      <vt:lpstr>14.7UDP 通訊-UDP Server Processes and Requests</vt:lpstr>
      <vt:lpstr>14.7UDP 通訊-UDP Client Processes</vt:lpstr>
      <vt:lpstr>14.8我在本單元中學到了什麼?</vt:lpstr>
      <vt:lpstr>14.8我在本單元中學到了什麼?(續)?</vt:lpstr>
      <vt:lpstr>第十五章應用層</vt:lpstr>
      <vt:lpstr>單元概要</vt:lpstr>
      <vt:lpstr>15.1應用程序，演示和會話-應用程序層</vt:lpstr>
      <vt:lpstr>15.1應用程序，演示和會話-演示和會話層</vt:lpstr>
      <vt:lpstr>15.1應用程序，演示和會話- TCP/IP 應用層通訊協定</vt:lpstr>
      <vt:lpstr>15.2點對點-用戶端-伺服器模型</vt:lpstr>
      <vt:lpstr>15.2點對點-網路</vt:lpstr>
      <vt:lpstr>15.2點對點-應用</vt:lpstr>
      <vt:lpstr>15.2點對點-通用 P2P 應用</vt:lpstr>
      <vt:lpstr>15.3網頁和電子郵件協議-超文本傳輸協議和超文本標記語言</vt:lpstr>
      <vt:lpstr>15.3網絡和電子郵件協議-超文本傳輸協議和超文本標記語言（續）  </vt:lpstr>
      <vt:lpstr>15.3網絡和電子郵件協議-超文本傳輸協議和超文本標記語言（續）  </vt:lpstr>
      <vt:lpstr>15.3網頁及電子郵件通訊協定-HTTP 及 HTTPS</vt:lpstr>
      <vt:lpstr>15.3網頁及電子郵件通訊協定-電子郵件通訊協定</vt:lpstr>
      <vt:lpstr>15.3網頁及電子郵件通訊協定-通訊協定 SMTP、POP 和 IMAP</vt:lpstr>
      <vt:lpstr>15.3網頁及電子郵件通訊協定-通訊協定 SMTP、POP 和 IMAP (續) </vt:lpstr>
      <vt:lpstr>15.3網頁及電子郵件通訊協定-通訊協定 SMTP、POP 和 IMAP (續) </vt:lpstr>
      <vt:lpstr>15.4IP 位址服務- 網域名稱服務</vt:lpstr>
      <vt:lpstr>15.4IP 位址服務- DNS 訊息格式</vt:lpstr>
      <vt:lpstr>15.4IP 位址服務- DNS 訊息格式 (續) </vt:lpstr>
      <vt:lpstr>15.4IP 位址服務- DNS 階層</vt:lpstr>
      <vt:lpstr>15.4IP 位址服務- nslookup 命令</vt:lpstr>
      <vt:lpstr>15.4IP 位址服務-動態主機設定協定</vt:lpstr>
      <vt:lpstr>15.4IP 位址服務- DHCP 操作</vt:lpstr>
      <vt:lpstr>15.5檔案共用服務- SMB 協定</vt:lpstr>
      <vt:lpstr>15.5檔案共用服務-伺服器訊息區塊</vt:lpstr>
      <vt:lpstr>15.6我在本單元中學到了什麼?</vt:lpstr>
      <vt:lpstr>第十六章網路安全基礎原理</vt:lpstr>
      <vt:lpstr>單元概要</vt:lpstr>
      <vt:lpstr>16.1安全威脅和弱點-類型的安全威脅</vt:lpstr>
      <vt:lpstr>16.1資訊安全威脅和弱點類型</vt:lpstr>
      <vt:lpstr>16.1安全威脅和弱點-實體安全</vt:lpstr>
      <vt:lpstr>16.2網路攻擊惡意程式碼的類型</vt:lpstr>
      <vt:lpstr>16.2網路攻擊-偵測攻擊</vt:lpstr>
      <vt:lpstr>16.2網路攻擊-存取攻擊</vt:lpstr>
      <vt:lpstr>16.2網路攻擊- Denial of Service Attacks</vt:lpstr>
      <vt:lpstr>16.3網路攻擊預防-深度防禦方法</vt:lpstr>
      <vt:lpstr>16.3網路攻擊預防-保持備份</vt:lpstr>
      <vt:lpstr>16.3網路攻擊預防-升級、更新和更新檔</vt:lpstr>
      <vt:lpstr>16.3網路攻擊預防-認證、授權和記帳</vt:lpstr>
      <vt:lpstr>16.3網路攻擊預防-防火牆</vt:lpstr>
      <vt:lpstr>16.3網路攻擊預防-防火牆</vt:lpstr>
      <vt:lpstr>16.3網路攻擊預防-端點安全性</vt:lpstr>
      <vt:lpstr>16.4設備安全-思科自動安全</vt:lpstr>
      <vt:lpstr>16.4設備安全-密碼</vt:lpstr>
      <vt:lpstr>16.4設備安全-附加密碼安全性</vt:lpstr>
      <vt:lpstr>16.4設備安全-啟用 SSH</vt:lpstr>
      <vt:lpstr>16.4設備安全-關閉未使用的服務</vt:lpstr>
      <vt:lpstr>16.4設備安全-封包追蹤器:設定安全密碼和 SSH</vt:lpstr>
      <vt:lpstr>16.5我在本單元中學到了什麼？ </vt:lpstr>
      <vt:lpstr>16.5我在本單元中學到了什麼？(續)</vt:lpstr>
      <vt:lpstr>16.5我在本課程學習到甚麼(續)</vt:lpstr>
      <vt:lpstr>第十七章建立小型網路</vt:lpstr>
      <vt:lpstr>單元概要</vt:lpstr>
      <vt:lpstr>17.1小型網路-小型網路拓撲中的裝置</vt:lpstr>
      <vt:lpstr>17.1小型網路-裝置選擇中的裝置</vt:lpstr>
      <vt:lpstr>17.1小型網路- IP 位址中的裝置</vt:lpstr>
      <vt:lpstr>17.1小型網路-備援裝置</vt:lpstr>
      <vt:lpstr>17.1小型網路-流量管理中的裝置</vt:lpstr>
      <vt:lpstr>17.2小型網路應用程式-通訊協定一般應用程式</vt:lpstr>
      <vt:lpstr>17.2小型網路應用程式-通訊協定通用協定</vt:lpstr>
      <vt:lpstr>17.2小型網路應用程序-協議通用協議（續） </vt:lpstr>
      <vt:lpstr>17.2小型網路應用程序和協議-語音和影片應用程序</vt:lpstr>
      <vt:lpstr>17.3擴充至大型網路-小型網路成長</vt:lpstr>
      <vt:lpstr>17.3擴充至較大網路-通訊協定分析</vt:lpstr>
      <vt:lpstr>17.3擴充至較大網路-員工網路使用率</vt:lpstr>
      <vt:lpstr>17.4 驗證連線-以 Ping 驗證</vt:lpstr>
      <vt:lpstr>17.4 驗證連線-以 Ping 驗證(續) </vt:lpstr>
      <vt:lpstr>17.4 驗證連線-以 Ping 驗證(續) </vt:lpstr>
      <vt:lpstr>17.4 驗證連線-以 trace驗證 </vt:lpstr>
      <vt:lpstr>17.4 驗證連線-以 trace驗證 (續) </vt:lpstr>
      <vt:lpstr>17.4 驗證連線-以 trace驗證 (續) </vt:lpstr>
      <vt:lpstr>17.4 驗證連線-以 trace驗證 :延伸追蹤</vt:lpstr>
      <vt:lpstr>17.4 驗證連線-以 trace驗證 :延伸追蹤(續) </vt:lpstr>
      <vt:lpstr>驗證網路連通性</vt:lpstr>
      <vt:lpstr>17.5主機和 IOS 命令-IP 配置- Windows 主機上</vt:lpstr>
      <vt:lpstr>17.5主機和 IOS 命令- IP 配置-Linux 主機上</vt:lpstr>
      <vt:lpstr>17.5主機和 IOS 命令- IP 配置- macOS 主機上</vt:lpstr>
      <vt:lpstr>17.5主機和 IOS 命令- arp 命令</vt:lpstr>
      <vt:lpstr>17.5主機和 IOS 命令-通用顯示已重新檢視的命令</vt:lpstr>
      <vt:lpstr>17.5主機和 IOS 命令-顯示 cdp 鄰居命令</vt:lpstr>
      <vt:lpstr>17.5主機和 IOS 命令-顯示 IP 界面簡短命令</vt:lpstr>
      <vt:lpstr>17.6 故障排除方法及工具-基本疑難排解方法</vt:lpstr>
      <vt:lpstr>17.6 故障排除方法及工具-解決或升級 </vt:lpstr>
      <vt:lpstr>17.6 故障排除方法及工具-偵錯命令</vt:lpstr>
      <vt:lpstr>17.6 故障排除方法及工具-終端機監視器命令</vt:lpstr>
      <vt:lpstr>17.7 故障排除-雙工作業不符問題的案例</vt:lpstr>
      <vt:lpstr>17.7 故障排除- IOS 裝置上的IP 定址問題</vt:lpstr>
      <vt:lpstr>17.7 故障排除-終端裝置上的IP 定址問題</vt:lpstr>
      <vt:lpstr>17.7 故障排除-預設閘道問題</vt:lpstr>
      <vt:lpstr>17.7 故障排除- DNS 問題的案例</vt:lpstr>
      <vt:lpstr>17.8我在本單元中學到了什麼?</vt:lpstr>
      <vt:lpstr>17.8我在本單元中學到了什麼（續）？ </vt:lpstr>
      <vt:lpstr>17.8我在本單元中學到了什麼（續）？ </vt:lpstr>
      <vt:lpstr>第十八章基本裝置設定</vt:lpstr>
      <vt:lpstr>單元目標</vt:lpstr>
      <vt:lpstr>18.1 Switch初始設定-Switch開機順序</vt:lpstr>
      <vt:lpstr>18.1 Switch初始設定-boot systme  指令</vt:lpstr>
      <vt:lpstr>18.1 Switch初始設定-交換器 LED 指示燈</vt:lpstr>
      <vt:lpstr>18.1 Switch初始設定-交換器 LED 指示燈（續） </vt:lpstr>
      <vt:lpstr>18.1 Switch初始設定-系統當機復原</vt:lpstr>
      <vt:lpstr>18.1 Switch初始設定-交換器管理存取</vt:lpstr>
      <vt:lpstr>18.1 Switch初始設定-交換器 SVI 設定範例</vt:lpstr>
      <vt:lpstr>18.1 Switch初始設定-交換器 SVI 設定範例(續) </vt:lpstr>
      <vt:lpstr>18.1 Switch初始設定-交換器 SVI 設定範例(續) </vt:lpstr>
      <vt:lpstr>18.1 Switch初始設定-交換器 SVI 設定範例(續) </vt:lpstr>
      <vt:lpstr>18.2設定交換器連接埠雙工通訊</vt:lpstr>
      <vt:lpstr>18.2設定交換器連接埠在實體層設定交換器連接埠</vt:lpstr>
      <vt:lpstr>18.2設定交換器連接埠在實體層設定交換器連接埠 (續) </vt:lpstr>
      <vt:lpstr>18.2設定交換器連接埠Auto-MDIX</vt:lpstr>
      <vt:lpstr>18.2設定交換器連接埠交換器驗證指令</vt:lpstr>
      <vt:lpstr>18.2設定交換器連接埠驗證交換器連接埠設定</vt:lpstr>
      <vt:lpstr>18.2設定交換器連接埠驗證交換器連接埠設定 (續) </vt:lpstr>
      <vt:lpstr>18.2設定交換器連接埠網路存取層問題</vt:lpstr>
      <vt:lpstr>18.2設定交換器連接埠網路存取層問題 (續) </vt:lpstr>
      <vt:lpstr>18.2設定交換器連接埠網路存取層問題 (續) </vt:lpstr>
      <vt:lpstr>18.2設定交換器連接埠介面輸入和輸出錯誤</vt:lpstr>
      <vt:lpstr>18.2設定交換器連接埠介面輸入和輸出錯誤 (續) </vt:lpstr>
      <vt:lpstr>18.2設定交換器連接埠故障排除網路存取層問題</vt:lpstr>
      <vt:lpstr>18.3 安全遠端存取-Telnet 運作</vt:lpstr>
      <vt:lpstr>18.3 安全遠端存取-SSH 運作</vt:lpstr>
      <vt:lpstr>18.3 安全遠端存取-驗證交換器支援 SSH</vt:lpstr>
      <vt:lpstr>18.3 安全遠端存取-設定 SSH</vt:lpstr>
      <vt:lpstr>18.3 安全遠端存取-驗證 SSH 是否運作</vt:lpstr>
      <vt:lpstr>18.3 安全遠端存取-驗證 SSH 是否正常運作 (續) </vt:lpstr>
      <vt:lpstr>18.4 路由器基本設定</vt:lpstr>
      <vt:lpstr>18.4 路由器基本設定-設定基本路由器設定 (續) </vt:lpstr>
      <vt:lpstr>18.4 路由器基本設定-雙堆疊拓撲</vt:lpstr>
      <vt:lpstr>18.4 路由器基本設定-設定路由器介面</vt:lpstr>
      <vt:lpstr>18.4 路由器基本設定-設定路由器介面 (續) </vt:lpstr>
      <vt:lpstr>18.4 路由器基本設定- IPv4 迴路介面</vt:lpstr>
      <vt:lpstr>18.5 驗證直連網路-介面驗證指令</vt:lpstr>
      <vt:lpstr>18.5 驗證直連網路-驗證介面狀態</vt:lpstr>
      <vt:lpstr>18.5 驗證直連網路-驗證 IPv6 鏈路本地和多點傳送位址</vt:lpstr>
      <vt:lpstr>18.5 驗證直連網路-驗證介面設定</vt:lpstr>
      <vt:lpstr>18.5 驗證直連網路-驗證路由</vt:lpstr>
      <vt:lpstr>18.5 驗證直連網路-驗證路由 (續) </vt:lpstr>
      <vt:lpstr>18.5 驗證直連網路-過濾 show 指令輸出</vt:lpstr>
      <vt:lpstr>18.5 驗證直連網路-指令歷程記錄功能</vt:lpstr>
      <vt:lpstr>18.6我在本單元中學到了什麼？ </vt:lpstr>
      <vt:lpstr>18.6我在本單元中學到了什麼？(續)</vt:lpstr>
      <vt:lpstr>18.6我在本課程學習到甚麼(續)</vt:lpstr>
      <vt:lpstr>基本裝置設定新詞彙和指令</vt:lpstr>
      <vt:lpstr>第十九章交換概念</vt:lpstr>
      <vt:lpstr>單元目標</vt:lpstr>
      <vt:lpstr>19.1 訊框轉發-網路中的訊框轉送交換</vt:lpstr>
      <vt:lpstr>19.1 訊框轉發-交換器 MAC 位址表</vt:lpstr>
      <vt:lpstr>19.1 訊框轉發-交換器學習和轉送方法</vt:lpstr>
      <vt:lpstr>19.1 訊框轉發-交換器轉送方法</vt:lpstr>
      <vt:lpstr>19.1 訊框轉發-儲存轉發交換</vt:lpstr>
      <vt:lpstr>19.1 訊框轉發-直通交換</vt:lpstr>
      <vt:lpstr>19.2廣播區與碰撞區-碰撞領域</vt:lpstr>
      <vt:lpstr>19.2廣播區與碰撞區-廣播領域</vt:lpstr>
      <vt:lpstr>19.2廣播區與碰撞區-緩解網路擁塞</vt:lpstr>
      <vt:lpstr>19.3我在本單元中學到了什麼？ </vt:lpstr>
      <vt:lpstr>交換概念新詞彙和命令</vt:lpstr>
      <vt:lpstr>第二十章 VLAN</vt:lpstr>
      <vt:lpstr>單元概要</vt:lpstr>
      <vt:lpstr>20.1VLAN 概觀-VLAN 定義</vt:lpstr>
      <vt:lpstr>20.1VLAN 概觀-VLAN 設計的優點</vt:lpstr>
      <vt:lpstr>20.1VLAN 概觀-VLAN 的類型</vt:lpstr>
      <vt:lpstr>20.1VLAN 概觀-VLAN 的類型(續)</vt:lpstr>
      <vt:lpstr>20.1VLAN 概觀-VLAN 的類型(續)</vt:lpstr>
      <vt:lpstr>20.2不同Switch間VLAN-定義 VLAN 中繼</vt:lpstr>
      <vt:lpstr>20.2不同Switch間VLAN-沒有 VLAN 的網路</vt:lpstr>
      <vt:lpstr>20.2不同Switch間VLAN-有 VLAN 的網路</vt:lpstr>
      <vt:lpstr>20.2不同Switch間VLAN-具有標籤的 VLAN 識別</vt:lpstr>
      <vt:lpstr>20.2不同Switch間VLAN-原生 VLAN 和 802.1Q 標籤</vt:lpstr>
      <vt:lpstr>20.2不同Switch間VLAN-語音 VLAN 標籤</vt:lpstr>
      <vt:lpstr>20.2不同Switch間VLAN-語音 VLAN 驗證範例</vt:lpstr>
      <vt:lpstr>20.3-VLAN 設定Catalyst 交換器上的 VLAN 範圍</vt:lpstr>
      <vt:lpstr>20.3-VLAN 設定VLAN 建立命令</vt:lpstr>
      <vt:lpstr>20.3-VLAN 設定VLAN 建立範例</vt:lpstr>
      <vt:lpstr>20.3-VLAN 設定VLAN 連接埠指派命令</vt:lpstr>
      <vt:lpstr>20.3-VLAN 設定VLAN 連接埠指派範例</vt:lpstr>
      <vt:lpstr>20.3-VLAN 設定資料和語音 VLAN</vt:lpstr>
      <vt:lpstr>20.3-VLAN 設定資料和語音 VLAN 範例</vt:lpstr>
      <vt:lpstr>20.3-VLAN 設定驗證 VLAN 資訊</vt:lpstr>
      <vt:lpstr>20.3-VLAN 設定變更 VLAN 連接埠成員資格</vt:lpstr>
      <vt:lpstr>20.3-VLAN 設定刪除 VLANs</vt:lpstr>
      <vt:lpstr>20.4 VLAN 中繼中繼設定命令</vt:lpstr>
      <vt:lpstr>20.4 VLAN 中繼中繼設定範例</vt:lpstr>
      <vt:lpstr>20.4 VLAN 中繼驗證 VLAN 設定</vt:lpstr>
      <vt:lpstr>20.4 VLAN 中繼重設中繼為預設狀態</vt:lpstr>
      <vt:lpstr>20.4 VLAN 中繼重設中繼為預設狀態 (續) </vt:lpstr>
      <vt:lpstr>20.5動態中繼協定DTP 簡介</vt:lpstr>
      <vt:lpstr>20.5動態中繼協定協商介面模式</vt:lpstr>
      <vt:lpstr>20.5動態中繼協定DTP 設定的結果</vt:lpstr>
      <vt:lpstr>20.5動態中繼協定檢驗 DTP 模式</vt:lpstr>
      <vt:lpstr>20.6我在本單元中學到了什麼？ </vt:lpstr>
      <vt:lpstr>20.6我在本單元中學到了什麼？(續)</vt:lpstr>
      <vt:lpstr>單元練習和測驗新詞彙和命令</vt:lpstr>
      <vt:lpstr>單元練習和測驗新詞彙和命令</vt:lpstr>
      <vt:lpstr>第二十一章VLAN 間路由</vt:lpstr>
      <vt:lpstr>單元概要</vt:lpstr>
      <vt:lpstr>21.1VLAN 間路由運作什麼是 VLAN 間路由？ </vt:lpstr>
      <vt:lpstr>21.1VLAN 間路由運作傳統 VLAN 間路由</vt:lpstr>
      <vt:lpstr>21.1VLAN 間路由運作單臂路由器 VLAN 間路由</vt:lpstr>
      <vt:lpstr>21.1VLAN 間路由第 3 層交換器上 VLAN 間路由</vt:lpstr>
      <vt:lpstr>21.1VLAN 間路由運作第 3 層交換器上 VLAN 間路由 (續) </vt:lpstr>
      <vt:lpstr>21.2單臂路由器 VLAN 間路由單臂路由器案例</vt:lpstr>
      <vt:lpstr>21.2單臂路由器 VLAN 間路由S1 VLAN 和中繼設定</vt:lpstr>
      <vt:lpstr>21.2單臂路由器 VLAN 間路由S2 VLAN 和中繼設定</vt:lpstr>
      <vt:lpstr>21.2單臂路由器 VLAN 間路由R1 子介面設定</vt:lpstr>
      <vt:lpstr>21.2單臂路由器 VLAN 間路由R1 子介面設定(續)</vt:lpstr>
      <vt:lpstr>21.2單臂路由器 VLAN 間路由驗證 PC1 和 PC2 之間的連線能力</vt:lpstr>
      <vt:lpstr>21.2單臂路由器 VLAN 間路由檢驗單臂路由器 VLAN 間路由</vt:lpstr>
      <vt:lpstr>21.3使用第 3 層交換器的 VLAN 間路由第 3 層交換器 VLAN 間路由</vt:lpstr>
      <vt:lpstr>21.3使用第 3 層交換器的 VLAN 間路由第 3 層交換案例</vt:lpstr>
      <vt:lpstr>21.3使用第 3 層交換器的 VLAN 間路由第 3 層交換器設定</vt:lpstr>
      <vt:lpstr>21.3使用第 3 層交換器的 VLAN 間路由第 3 層交換器 VLAN 間路由驗證</vt:lpstr>
      <vt:lpstr>21.3使用第 3 層交換器的 VLAN 間路由第 3 層交換器路由</vt:lpstr>
      <vt:lpstr>21.3使用第 3 層交換器的 VLAN 間路由第 3 層交換器路由案例</vt:lpstr>
      <vt:lpstr>21.3使用第 3 層交換器的 VLAN 間路由第 3 層交換器路由設定</vt:lpstr>
      <vt:lpstr>21.4VLAN 間路由故障排除當見 VLAN間問題</vt:lpstr>
      <vt:lpstr>21.4故障排除 VLAN 間路由故障排除 VLAN 間路由案例</vt:lpstr>
      <vt:lpstr>21.4VLAN 間路由故障排除缺少 VLAN</vt:lpstr>
      <vt:lpstr>21.4VLAN 間路由故障排除交換器中繼連接埠問題</vt:lpstr>
      <vt:lpstr>21.4VLAN 間路由故障排除交換器存取連接埠問題</vt:lpstr>
      <vt:lpstr>21.4VLAN 間路由故障排除路由器設定問題</vt:lpstr>
      <vt:lpstr>21.5我在本單元中學到了什麼？ </vt:lpstr>
      <vt:lpstr>21.5我在本單元中學到了什麼？(續)</vt:lpstr>
      <vt:lpstr>21.5我在本單元中學到了什麼？(續)</vt:lpstr>
      <vt:lpstr>基本裝置設定新詞彙和命令</vt:lpstr>
      <vt:lpstr>第二十二章STP 概念</vt:lpstr>
      <vt:lpstr>單元概要</vt:lpstr>
      <vt:lpstr>22.1STP 備援在第 2 層交換網路的目的</vt:lpstr>
      <vt:lpstr>22.1STP 的目的生成樹協定</vt:lpstr>
      <vt:lpstr>22.1STP 的目的STP 重新計算</vt:lpstr>
      <vt:lpstr>22.1STP 的目的備援交換器鏈路的問題</vt:lpstr>
      <vt:lpstr>22.1STP 的目的第 2 層迴圈</vt:lpstr>
      <vt:lpstr>22.1STP 的目的廣播風暴</vt:lpstr>
      <vt:lpstr>22.1STP 的目的生成樹演算法</vt:lpstr>
      <vt:lpstr>22.1STP 的目的生成樹演算法(續)</vt:lpstr>
      <vt:lpstr>22.2 STP 運作無迴圈拓樸的步驟</vt:lpstr>
      <vt:lpstr>22.2 STP 運作無迴圈拓樸的步驟(續) </vt:lpstr>
      <vt:lpstr>22.2 STP 運作1. 選舉根橋接器</vt:lpstr>
      <vt:lpstr>22.2 STP 運作預設 BID 的影響</vt:lpstr>
      <vt:lpstr>22.2 STP 運作決定根路徑成本</vt:lpstr>
      <vt:lpstr>22.2 STP 運作2. 選舉根埠</vt:lpstr>
      <vt:lpstr>22.2 STP 運作3. 選舉指定埠</vt:lpstr>
      <vt:lpstr>22.2 STP 運作4. 選擇替代 (封鎖) 連接埠</vt:lpstr>
      <vt:lpstr>22.2 STP 運作從多個等價路徑選擇根連接埠</vt:lpstr>
      <vt:lpstr>22.2 STP 運作從多個等價路徑選擇根連接埠 (續) </vt:lpstr>
      <vt:lpstr>22.2 STP 運作從多個等價路徑選擇根連接埠 (續) </vt:lpstr>
      <vt:lpstr>22.2 STP 運作從多個等價路徑選擇根連接埠 (續) </vt:lpstr>
      <vt:lpstr>22.2 STP 運作STP 計時器和連接埠狀態</vt:lpstr>
      <vt:lpstr>22.2 STP 運作STP 計時器和連接埠狀態(續) </vt:lpstr>
      <vt:lpstr>22.2 STP 運作每個連接埠狀態的詳細資料</vt:lpstr>
      <vt:lpstr>22.2 STP 運作每個 VLAN 的生成樹</vt:lpstr>
      <vt:lpstr>22.3STP 的演變不同版本的 STP</vt:lpstr>
      <vt:lpstr>22.3STP 的演變不同版本的 STP（續） </vt:lpstr>
      <vt:lpstr>22.3STP 的演變RSTP 概念</vt:lpstr>
      <vt:lpstr>22.3STP 的演變RSTP 連接埠狀態和連接埠角色</vt:lpstr>
      <vt:lpstr>22.3STP 的演變RSTP 連接埠狀態和連接埠角色（續）</vt:lpstr>
      <vt:lpstr>22.3STP 的演變PortFast 和 BPDU Guard</vt:lpstr>
      <vt:lpstr>22.3STP 的演變STP 的替代品</vt:lpstr>
      <vt:lpstr>22.4我在本單元中學到了什麼？ </vt:lpstr>
      <vt:lpstr>22.4我在本單元中學到了什麼？(續)</vt:lpstr>
      <vt:lpstr>22.4我在本單元中學到了什麼？(續)</vt:lpstr>
      <vt:lpstr>STP 概念新詞彙和命令</vt:lpstr>
      <vt:lpstr>第二十三章Etherchannel</vt:lpstr>
      <vt:lpstr>單元概要</vt:lpstr>
      <vt:lpstr>23.1 EtherChannel運作鏈路聚合</vt:lpstr>
      <vt:lpstr>23.1 EtherChannel運作乙太通道</vt:lpstr>
      <vt:lpstr>23.1 EtherChannel運作乙太通道的優點</vt:lpstr>
      <vt:lpstr>23.1 EtherChannel運作實作限制</vt:lpstr>
      <vt:lpstr>23.1 EtherChannel運作自動協商協定</vt:lpstr>
      <vt:lpstr>23.1 EtherChannel運作PAgP 操作</vt:lpstr>
      <vt:lpstr>23.1 EtherChannel運作PAgP 操作(續) </vt:lpstr>
      <vt:lpstr>23.1 EtherChannel運作PAgP 模式設定範例</vt:lpstr>
      <vt:lpstr>23.1 EtherChannel運作LACP 操作</vt:lpstr>
      <vt:lpstr>23.1 EtherChannel運作LACP 模式設定範例</vt:lpstr>
      <vt:lpstr>23.2EtherChannel設定設定準則</vt:lpstr>
      <vt:lpstr>23.2 EtherChannel設定設定準則(續) </vt:lpstr>
      <vt:lpstr>23.2 EtherChannel設定LACP 設定範例</vt:lpstr>
      <vt:lpstr>23.3 EtherChannel故障排除驗證乙太通道</vt:lpstr>
      <vt:lpstr>23.3 EtherChannel故障排除乙太通道常見問題</vt:lpstr>
      <vt:lpstr>23.3 EtherChannel故障排除故障排除乙太通道範例 </vt:lpstr>
      <vt:lpstr>23.3 EtherChannel故障排除故障排除乙太通道範例 (續) </vt:lpstr>
      <vt:lpstr>23.3 EtherChannel故障排除故障排除乙太通道範例 (續) </vt:lpstr>
      <vt:lpstr>23.3 EtherChannel故障排除故障排除乙太通道範例 (續) </vt:lpstr>
      <vt:lpstr>23.3 EtherChannel故障排除故障排除乙太通道範例 (續) </vt:lpstr>
      <vt:lpstr>23.4我在本單元中學到了什麼？ </vt:lpstr>
      <vt:lpstr>23.4我在本單元中學到了什麼？(續)</vt:lpstr>
      <vt:lpstr>23.4我在本單元中學到了什麼？(續)</vt:lpstr>
      <vt:lpstr>乙太通道新詞彙和命令</vt:lpstr>
      <vt:lpstr>第二十四章DHCPv4</vt:lpstr>
      <vt:lpstr>單元概要</vt:lpstr>
      <vt:lpstr>24.1DHCPv4 概念DHCPv4 伺服器和用戶端</vt:lpstr>
      <vt:lpstr>24.1DHCPv4 概念DHCPv4 操作</vt:lpstr>
      <vt:lpstr>24.1DHCPv4 概念取得租約的步驟</vt:lpstr>
      <vt:lpstr>24.1DHCPv4 概念續租的步驟</vt:lpstr>
      <vt:lpstr>24.2設定思科 IOS DHCPv4 伺服器思科 IOS DHCPv4 伺服器</vt:lpstr>
      <vt:lpstr>24.2設定思科 IOS DHCPv4 伺服器設定思科 IOS DHCPv4 伺服器的步驟</vt:lpstr>
      <vt:lpstr>24.2設定思科 IOS DHCPv4 伺服器設定思科 IOS DHCPv4 伺服器的步驟(續) </vt:lpstr>
      <vt:lpstr>24.2設定思科 IOS DHCPv4 伺服器設定範例</vt:lpstr>
      <vt:lpstr>24.2設定思科 IOS DHCPv4 伺服器DHCPv4 驗證</vt:lpstr>
      <vt:lpstr>24.2設定思科 IOS DHCPv4 伺服器驗證 DHCPv4 是否運作</vt:lpstr>
      <vt:lpstr>24.2設定思科 IOS DHCPv4 伺服器驗證 DHCPv4 是否正常運作 (續) </vt:lpstr>
      <vt:lpstr>24.2設定思科 IOS DHCPv4 伺服器驗證 DHCPv4 是否正常運作 (續) </vt:lpstr>
      <vt:lpstr>24.2設定思科 IOS DHCPv4 伺服器驗證 DHCPv4 是否正常運作 (續) </vt:lpstr>
      <vt:lpstr>24.2設定思科 IOS DHCPv4 伺服器停用思科 IOS DHCPv4 伺服器</vt:lpstr>
      <vt:lpstr>24.2設定思科 IOS DHCPv4 伺服器DHCPv4 轉送</vt:lpstr>
      <vt:lpstr>24.2設定思科 IOS DHCPv4 伺服器DHCPv4 轉送 (續) </vt:lpstr>
      <vt:lpstr>24.2設定思科 IOS DHCPv4 伺服器其他服務廣播轉送</vt:lpstr>
      <vt:lpstr>24.3設定 DHCPv4 用戶端思科路由器成為 DHCPv4 用戶端</vt:lpstr>
      <vt:lpstr>24.3設定 DHCPv4 用戶端設定範例</vt:lpstr>
      <vt:lpstr>24.3設定 DHCPv4 用戶端家用路由器成為 DHCPv4 用戶端</vt:lpstr>
      <vt:lpstr>24.4我在本單元中學到了什麼？ </vt:lpstr>
      <vt:lpstr>24.4我在本單元中學到了什麼？(續)</vt:lpstr>
      <vt:lpstr>DHCPv4新詞彙和命令</vt:lpstr>
      <vt:lpstr>第二十五章SLAAC 和 DHCPv6</vt:lpstr>
      <vt:lpstr>單元目標</vt:lpstr>
      <vt:lpstr> 25.1 IPv6 GUI 指派IPv6 主機設定</vt:lpstr>
      <vt:lpstr> 25.1 IPv6 GUI 指派IPv6 主機鏈路本地位址</vt:lpstr>
      <vt:lpstr> 25.1 IPv6 GUA 指派IPv6 GUA 指派</vt:lpstr>
      <vt:lpstr> 25.1 IPv6 GUA 指派三個 RA 訊息旗標</vt:lpstr>
      <vt:lpstr> 25.2 SLAAC SLAAC 概觀</vt:lpstr>
      <vt:lpstr> 25.2 SLAAC啟用 SLAAC</vt:lpstr>
      <vt:lpstr> 25.2 SLAAC啟用 SLAAC (續) </vt:lpstr>
      <vt:lpstr> 25.2 SLAAC僅限SLAAC 方法</vt:lpstr>
      <vt:lpstr> 25.2 SLAACICMPv6 RS 訊息</vt:lpstr>
      <vt:lpstr> 25.2 SLAAC產生介面 ID 的主機程序</vt:lpstr>
      <vt:lpstr> 25.2 SLAAC重複位址偵測</vt:lpstr>
      <vt:lpstr>25.3 DHCPv6DHCPv6操作步驟</vt:lpstr>
      <vt:lpstr>25.3 DHCPv6無狀態 DHCPv6 操作</vt:lpstr>
      <vt:lpstr>25.3 DHCPv6 在介面上啟用無狀態 DHCPv6</vt:lpstr>
      <vt:lpstr>25.3 DHCPv6有狀態 DHCPv6 操作</vt:lpstr>
      <vt:lpstr>25.3 DHCPv6 介面上啟用有狀態 DHCPv6</vt:lpstr>
      <vt:lpstr>25.4設定 DHCPv6 伺服器DHCPv6 路由器角色</vt:lpstr>
      <vt:lpstr>25.4設定 DHCPv6 伺服器設定無狀態 DHCPv6 伺服器</vt:lpstr>
      <vt:lpstr>25.4設定 DHCPv6 伺服器設定無狀態 DHCPv6 用戶端</vt:lpstr>
      <vt:lpstr>25.4設定 DHCPv6 伺服器設定有狀態 DHCPv6 伺服器</vt:lpstr>
      <vt:lpstr>25.4設定 DHCPv6 伺服器設定狀態 DHCPv6 用戶端</vt:lpstr>
      <vt:lpstr>25.4設定 DHCPv6 伺服器DHCPv6 伺服器驗證命令</vt:lpstr>
      <vt:lpstr>25.4設定 DHCPv6 伺服器DHCPv6 伺服器驗證指令（續） </vt:lpstr>
      <vt:lpstr>25.4設定 DHCPv6 伺服器設定 DHCPv6 轉送代理程式</vt:lpstr>
      <vt:lpstr>25.4設定 DHCPv6 伺服器驗證 DHCPv6 轉送代理程式</vt:lpstr>
      <vt:lpstr>25.5我在本單元中學到了什麼？ </vt:lpstr>
      <vt:lpstr>25.5我在本單元中學到了什麼？ </vt:lpstr>
      <vt:lpstr>25.5我在本單元中學到了什麼？ </vt:lpstr>
      <vt:lpstr>SLAAC 及 DHCPv6新詞彙及命令</vt:lpstr>
      <vt:lpstr>第二十六章FHRP 概念</vt:lpstr>
      <vt:lpstr>單元目標</vt:lpstr>
      <vt:lpstr>26.1第一跳備援協定預設閘道限制</vt:lpstr>
      <vt:lpstr>26.1第一跳備援協定路由器備援 </vt:lpstr>
      <vt:lpstr>26.1第一跳備援協定路由器備援(續) </vt:lpstr>
      <vt:lpstr>26.1第一跳備援協定路由器容錯移轉步驟</vt:lpstr>
      <vt:lpstr>26.1第一跳備援協定FHRP 選項</vt:lpstr>
      <vt:lpstr>26.2HSRPHSRP 概覽</vt:lpstr>
      <vt:lpstr>26.2HSRP - HSRP的優先順序及搶佔權</vt:lpstr>
      <vt:lpstr>26.2HSRP - HSRP 的優先次序及搶佔權 (續) </vt:lpstr>
      <vt:lpstr>26.2HSRP -HSRP 狀態和計時</vt:lpstr>
      <vt:lpstr>26.3我在本單元中學到了什麼？ </vt:lpstr>
      <vt:lpstr>26.3我在本單元中學到了什麼？(續)</vt:lpstr>
      <vt:lpstr>FHRP 概念新詞彙和命令</vt:lpstr>
      <vt:lpstr>第二十七章區域網路安全概念</vt:lpstr>
      <vt:lpstr>單元概要</vt:lpstr>
      <vt:lpstr>27.1端點安全今日的網路攻擊</vt:lpstr>
      <vt:lpstr>27.1端點安全網路安全裝置</vt:lpstr>
      <vt:lpstr>27.1端點防護</vt:lpstr>
      <vt:lpstr>27.1端點防護思科電子郵件安全設備</vt:lpstr>
      <vt:lpstr>27.1端點防護思網頁安全設備</vt:lpstr>
      <vt:lpstr>27.2存取控制使用本機密碼驗證</vt:lpstr>
      <vt:lpstr>27.2存取控制AAA 元件</vt:lpstr>
      <vt:lpstr>27.2存取控制認證</vt:lpstr>
      <vt:lpstr>27.2存取控制授權</vt:lpstr>
      <vt:lpstr>27.2存取控制計量</vt:lpstr>
      <vt:lpstr>27.2存取控制802.1X</vt:lpstr>
      <vt:lpstr>27.3第 2 層安全威脅第 2 層漏洞</vt:lpstr>
      <vt:lpstr>27.3第 2 層安全威脅交換攻擊類別</vt:lpstr>
      <vt:lpstr>27.3第 2 層安全威脅交換器攻擊緩解技術</vt:lpstr>
      <vt:lpstr>27.4MAC 位址表攻擊交換器操作復習</vt:lpstr>
      <vt:lpstr>27.4MAC 位址表攻擊MAC 位址表泛洪</vt:lpstr>
      <vt:lpstr>27.4MAC 位址表攻擊MAC 位址表攻擊緩解</vt:lpstr>
      <vt:lpstr>27.5LAN 攻擊VLAN 跳躍攻擊</vt:lpstr>
      <vt:lpstr>27.5LAN 攻擊VLAN 雙重標籤攻擊</vt:lpstr>
      <vt:lpstr>27.5LAN 攻擊VLAN 雙重標籤攻擊(續) </vt:lpstr>
      <vt:lpstr>27.5區域網路攻擊DHCP 訊息</vt:lpstr>
      <vt:lpstr>27.5區域網路攻擊DHCP 攻擊</vt:lpstr>
      <vt:lpstr>27.5區域網路攻擊ARP 攻擊</vt:lpstr>
      <vt:lpstr>27.5LAN 攻擊位址詐騙攻擊</vt:lpstr>
      <vt:lpstr>27.5區域網路攻擊STP 攻擊</vt:lpstr>
      <vt:lpstr>27.5LAN 攻擊CDP 偵測</vt:lpstr>
      <vt:lpstr>27.6我在本單元中學到了什麼？ </vt:lpstr>
      <vt:lpstr>27.6我在本單元中學到了什麼？(續)</vt:lpstr>
      <vt:lpstr>27.6我在本單元中學到了什麼？(續)</vt:lpstr>
      <vt:lpstr>區域網路安全概念新詞彙和命令</vt:lpstr>
      <vt:lpstr>第二十八章交換器安全性設定</vt:lpstr>
      <vt:lpstr>單元概要</vt:lpstr>
      <vt:lpstr>28.1實作連接埠安全保護未使用的連接埠</vt:lpstr>
      <vt:lpstr>28.1實作連接埠安全性緩解 MAC 位址表攻擊</vt:lpstr>
      <vt:lpstr>28.1實作連接埠安全性啟用連接埠安全性</vt:lpstr>
      <vt:lpstr>28.1實作連接埠安全性啟用連接埠安全性 (續) </vt:lpstr>
      <vt:lpstr>28.1實作連接埠安全性啟用連接埠安全性 (續) </vt:lpstr>
      <vt:lpstr>28.1實作連接埠安全性限制和學習 MAC 位址</vt:lpstr>
      <vt:lpstr>28.1實作連接埠安全性限制和學習 MAC 位址 (續) </vt:lpstr>
      <vt:lpstr>28.1實作連接埠安全性限制和學習 MAC 位址 (續) </vt:lpstr>
      <vt:lpstr>28.1實作連接埠安全連接埠安全老化</vt:lpstr>
      <vt:lpstr>28.1實作連接埠安全連接埠安全老化 (續) </vt:lpstr>
      <vt:lpstr>28.1實作連接埠安全性連接埠安全違規模式</vt:lpstr>
      <vt:lpstr>28.1實作連接埠安全性連接埠安全違規模式 (續) </vt:lpstr>
      <vt:lpstr>28.1實作連接埠安全性錯誤-停用狀態連接埠</vt:lpstr>
      <vt:lpstr>28.1實作連接埠安全性錯誤-停用狀態連接埠 (續) </vt:lpstr>
      <vt:lpstr>28.1實作連接埠安全性驗證連接埠安全性</vt:lpstr>
      <vt:lpstr>28.1實作連接埠安全性驗證連接埠安全性 (續) </vt:lpstr>
      <vt:lpstr>28.1 28.1實作連接埠安全性驗證連接埠安全性 (續) </vt:lpstr>
      <vt:lpstr>實作連接埠安全性驗證連接埠安全性 (續) </vt:lpstr>
      <vt:lpstr>28.2 緩解 VLAN 攻擊</vt:lpstr>
      <vt:lpstr>28.2緩解 VLAN 攻擊VLAN 攻擊復習</vt:lpstr>
      <vt:lpstr>28.2緩解 VLAN 攻擊緩解 VLAN 跳躍攻擊的步驟</vt:lpstr>
      <vt:lpstr>28.3緩解 DHCP 攻擊DHCP 攻擊復習</vt:lpstr>
      <vt:lpstr>28.3緩解 DHCP 攻擊DHCP 偵聽</vt:lpstr>
      <vt:lpstr>28.3緩解 DHCP 攻擊實作 DHCP 偵聽步驟</vt:lpstr>
      <vt:lpstr>28.3緩解 DHCP 攻擊DHCP 偵聽設定範例</vt:lpstr>
      <vt:lpstr>28.3緩解 DHCP 攻擊DHCP 偵聽設定範例 (續) </vt:lpstr>
      <vt:lpstr>28.4緩解 ARP 攻擊動態 ARP 檢測</vt:lpstr>
      <vt:lpstr>28.4緩解 ARP 攻擊DAI 實作準則</vt:lpstr>
      <vt:lpstr>28.4緩解 ARP 攻擊DAI 設定範例</vt:lpstr>
      <vt:lpstr>28.4緩解 ARP 攻擊DAI 設定範例(續) </vt:lpstr>
      <vt:lpstr>28.4緩解 ARP 攻擊DAI 設定範例(續) </vt:lpstr>
      <vt:lpstr>28.5緩解 STP 攻擊PortFast 和 BPDU Guard</vt:lpstr>
      <vt:lpstr>28.5緩解 STP 攻擊設定 PortFast</vt:lpstr>
      <vt:lpstr>28.5緩解 STP 攻擊設定 PortFast (續) </vt:lpstr>
      <vt:lpstr>28.5緩解 STP 攻擊設定 BPDU 防護</vt:lpstr>
      <vt:lpstr>28.6我在本單元中學到了什麼？ </vt:lpstr>
      <vt:lpstr>28.6我在本單元中學到了什麼？(續)</vt:lpstr>
      <vt:lpstr>區域網路安全概念新詞彙和命令</vt:lpstr>
      <vt:lpstr>第二十九章WLAN 概念</vt:lpstr>
      <vt:lpstr>單元目標</vt:lpstr>
      <vt:lpstr>29.1無線簡介無線的優點</vt:lpstr>
      <vt:lpstr>29.1無線簡介無線的優點</vt:lpstr>
      <vt:lpstr>29.1無線簡介無線技術</vt:lpstr>
      <vt:lpstr>29.1無線簡介無線技術 (續) </vt:lpstr>
      <vt:lpstr>29.1無線簡介802.11 標準</vt:lpstr>
      <vt:lpstr>29.1無線簡介無線電頻率</vt:lpstr>
      <vt:lpstr>29.1無線簡介無線標準組織</vt:lpstr>
      <vt:lpstr>29.2WLAN 元件無線 NIC</vt:lpstr>
      <vt:lpstr>29.2WLAN 元件無線家用路由器</vt:lpstr>
      <vt:lpstr>WLAN 元件無線存取點</vt:lpstr>
      <vt:lpstr>29.2無線區域網路元件AP 類別</vt:lpstr>
      <vt:lpstr>29.2無線區域網路元件無線天線</vt:lpstr>
      <vt:lpstr>29.3WLAN 操作802.11 無線拓撲模式</vt:lpstr>
      <vt:lpstr>29.3無線網路運作BSS 和 ESS</vt:lpstr>
      <vt:lpstr>29.3WLAN 操作802.11 訊框結構</vt:lpstr>
      <vt:lpstr>29.3無線網路操作CSMA/CA</vt:lpstr>
      <vt:lpstr>29.3WLAN 操作無線用戶端與 AP 關聯</vt:lpstr>
      <vt:lpstr>29.3WLAN 操作無線用戶端和 AP 關聯（續） </vt:lpstr>
      <vt:lpstr>29.3WLAN 操作被動和主動探索模式</vt:lpstr>
      <vt:lpstr>29.4CAPWAP 操作 CAPWAP 簡介</vt:lpstr>
      <vt:lpstr>29.4CAPWAP 操作分割 MAC 架構</vt:lpstr>
      <vt:lpstr>29.4CAPWAP 運作DTLS 加密</vt:lpstr>
      <vt:lpstr>29.4CAPWAP 操作彈性連接 AP</vt:lpstr>
      <vt:lpstr>29.5頻道管理頻率頻道飽和</vt:lpstr>
      <vt:lpstr>29.5頻道管理頻道選擇</vt:lpstr>
      <vt:lpstr>29.5頻道管理頻道選擇 (續) </vt:lpstr>
      <vt:lpstr>29.5頻道管理規劃 WLAN 部署</vt:lpstr>
      <vt:lpstr>29.6WLAN 威脅無線安全概觀</vt:lpstr>
      <vt:lpstr>29.6WLAN 威脅DoS 攻擊</vt:lpstr>
      <vt:lpstr>29.6WLAN 威脅惡意存取點</vt:lpstr>
      <vt:lpstr>29.6WLAN 威脅中間人攻擊</vt:lpstr>
      <vt:lpstr>29.7安全無線區域網路 SSID 隱藏和 MAC 位址過濾</vt:lpstr>
      <vt:lpstr>29.7安全無線區域網路802.11 原始驗證方法</vt:lpstr>
      <vt:lpstr>29.7安全無線 LAN共用金鑰驗證方法</vt:lpstr>
      <vt:lpstr>29.7安全無線區域網路驗證家庭使用者</vt:lpstr>
      <vt:lpstr>29.7安全無線區域網路加密方法</vt:lpstr>
      <vt:lpstr>29.7安全無線區域網路企業中的驗證</vt:lpstr>
      <vt:lpstr>29.7安全無線區域網路WPA 3</vt:lpstr>
      <vt:lpstr>29.8我在本單元中學到了什麼？ </vt:lpstr>
      <vt:lpstr>WLAN 概念新詞彙和命令</vt:lpstr>
      <vt:lpstr>第三十章WLAN 設定</vt:lpstr>
      <vt:lpstr>單元概要</vt:lpstr>
      <vt:lpstr>30.1遠端站台 WLAN 設定無線路由器</vt:lpstr>
      <vt:lpstr>30.1遠端站台 WLAN 設定登入無線路由器</vt:lpstr>
      <vt:lpstr>30.1遠端站台 WLAN 設定基本網路設定</vt:lpstr>
      <vt:lpstr>30.1遠端站台 WLAN 設定基本無線設定</vt:lpstr>
      <vt:lpstr>30.1遠端站台 WLAN 設定設定無線網狀網路</vt:lpstr>
      <vt:lpstr>30.1遠端站台 WLAN IPv4 的 NAT</vt:lpstr>
      <vt:lpstr>30.1遠端站台 WLAN 設定服務品質</vt:lpstr>
      <vt:lpstr>30.1遠端站台 WLAN 設定連接埠轉送</vt:lpstr>
      <vt:lpstr>30.2在 WLC 上設定基本 WLANWLC 拓樸</vt:lpstr>
      <vt:lpstr>30.2在 WLC 設定基本 WLAN登入 WLC</vt:lpstr>
      <vt:lpstr>30.2在 WLC 上設定基本 WLAN檢視 AP 資訊</vt:lpstr>
      <vt:lpstr>30.2在 WLC 上設定基本 WLAN進階設定</vt:lpstr>
      <vt:lpstr>30.2在 WLC 上設定基本 WLAN設定 WLAN</vt:lpstr>
      <vt:lpstr>30.2在 WLC 上設定設定基本 WLANWLAN(續) </vt:lpstr>
      <vt:lpstr>30.2在 WLC 上設定基本 WLAN設定WLAN(續) </vt:lpstr>
      <vt:lpstr>30.2在 WLC 上設定基本 WLAN設定 WLAN(續) </vt:lpstr>
      <vt:lpstr>30.2在 WLC 上設定基本 WLAN設定 WLAN(續) </vt:lpstr>
      <vt:lpstr>30.2在 WLC 上設定基本 WLAN設定 WLAN(續)</vt:lpstr>
      <vt:lpstr>30.3在 WLC 上設定 WPA2 企業 WLANSNMP 和 RADIUS</vt:lpstr>
      <vt:lpstr>30.3在 WLC 上設定 WPA2 企業 WLAN設定 SNMP 伺服器資訊</vt:lpstr>
      <vt:lpstr>30.3在 WLC 上設定 WPA2 企業 WLAN設定 RADIUS 伺服器資訊</vt:lpstr>
      <vt:lpstr>30.3在 WLC 上設定 WPA2 企業 WLAN設定 RADIUS 伺服器資訊 (續)</vt:lpstr>
      <vt:lpstr>30.3在 WLC 上設定 WPA2 企業 WLAN具有 VLAN 5 定址的 拓樸</vt:lpstr>
      <vt:lpstr>30.3在 WLC 上設定 WPA2 企業 WLAN設定新介面</vt:lpstr>
      <vt:lpstr>30.3在 WLC 上設定 WPA2 企業 WLAN設定新介面 (續) </vt:lpstr>
      <vt:lpstr>30.3在 WLC 上設定 WPA2 企業 WLAN設定新介面 (續) </vt:lpstr>
      <vt:lpstr>30.3在 WLC 上設定 WPA2 企業 WLAN設定新介面 (續) </vt:lpstr>
      <vt:lpstr>30.3在 WLC 上設定 WPA2 企業 WLAN設定新介面 (續) </vt:lpstr>
      <vt:lpstr>30.3在 WLC 上設定 WPA2 企業 WLAN設定 DHCP 領域</vt:lpstr>
      <vt:lpstr>30.3在 WLC 上設定 WPA2 企業 WLAN設定 DHCP 領域(續)</vt:lpstr>
      <vt:lpstr>30.3在 WLC 上設定 WPA2 企業 WLAN設定 DHCP 領域(續) </vt:lpstr>
      <vt:lpstr>30.3在 WLC 上設定 WPA2 企業 WLAN設定 DHCP 領域 (續)</vt:lpstr>
      <vt:lpstr>30.3在 WLC 上設定 WPA2 企業 WLAN設定 WPA2 企業 WLAN</vt:lpstr>
      <vt:lpstr>30.3在 WLC 上設定 WPA2 企業 WLAN設定 WPA2 企業 WLAN(續)</vt:lpstr>
      <vt:lpstr>30.3在 WLC 上設定 WPA2 企業 WLAN設定 WPA2 企業 WLAN(續)</vt:lpstr>
      <vt:lpstr>30.3在 WLC 上設定 WPA2 企業 WLAN設定 WPA2 企業 WLAN(續) </vt:lpstr>
      <vt:lpstr>30.4故障排除 WLAN 問題故障排除方法</vt:lpstr>
      <vt:lpstr>30.4故障排除 WLAN 問題故障排除方法 (續) </vt:lpstr>
      <vt:lpstr>30.4故障排除 WLAN 問題無線用戶端未連線</vt:lpstr>
      <vt:lpstr>30.4故障排除WLAN 問題無線用戶端未連線 (續) </vt:lpstr>
      <vt:lpstr>30.4故障排除 WLAN 問題故障排除網路緩慢時的問題</vt:lpstr>
      <vt:lpstr>30.4故障排除 WLAN 問題故障排除網路緩慢時的故障排除 (續) </vt:lpstr>
      <vt:lpstr>30.4故障排除 WLAN 問題更新韌體</vt:lpstr>
      <vt:lpstr>30.5我在本單元中學到了什麼？ </vt:lpstr>
      <vt:lpstr>30.5我在本單元中學到了什麼？(續)</vt:lpstr>
      <vt:lpstr>WLAN 設定新詞彙和命令</vt:lpstr>
      <vt:lpstr>第三十一章路由概念</vt:lpstr>
      <vt:lpstr>單元目標</vt:lpstr>
      <vt:lpstr>31.1路徑決定路由器的兩個功能</vt:lpstr>
      <vt:lpstr>31.1路徑決定路由器功能範例</vt:lpstr>
      <vt:lpstr>31.1路徑決定最佳路徑等於最長符合</vt:lpstr>
      <vt:lpstr>31.1路徑確定IPv4 最長匹配範例</vt:lpstr>
      <vt:lpstr>31.1路徑確定IPv6 最長匹配範例</vt:lpstr>
      <vt:lpstr>31.1路徑判斷建置路由表</vt:lpstr>
      <vt:lpstr>31.2封包轉送封包轉送決策程序</vt:lpstr>
      <vt:lpstr>31.2封包轉寄封包轉寄決策程序 (續) </vt:lpstr>
      <vt:lpstr>31.2封包轉送封包轉送決策程序 (續) </vt:lpstr>
      <vt:lpstr>31.2封包轉送封包轉送決策程序 (續) </vt:lpstr>
      <vt:lpstr>31.2封包轉送端點對端點封包轉送</vt:lpstr>
      <vt:lpstr>31.2封包轉送封包轉送機制</vt:lpstr>
      <vt:lpstr>31.2封包轉送封包轉送機制 (續) </vt:lpstr>
      <vt:lpstr>31.2封包轉送封包轉送機制 (續) </vt:lpstr>
      <vt:lpstr>31.2封包轉送封包轉送機制 (續) </vt:lpstr>
      <vt:lpstr>31.3基本路由器設定復習拓樸</vt:lpstr>
      <vt:lpstr>31.3路由器基本設定復習設定命令</vt:lpstr>
      <vt:lpstr>31.3路由器基本設定復習驗證指令</vt:lpstr>
      <vt:lpstr>31.3路由器基本設定復習過濾命令輸出</vt:lpstr>
      <vt:lpstr>31.4IP 路由表路由來源</vt:lpstr>
      <vt:lpstr>31.4IP 路由表路由表原則</vt:lpstr>
      <vt:lpstr>31.4 IP 路由表路由表項目</vt:lpstr>
      <vt:lpstr>31.4 IP 路由表直接連接的網路</vt:lpstr>
      <vt:lpstr>31.4 IP 路由表靜態路由</vt:lpstr>
      <vt:lpstr>31.4 IP 路由表IP 路由表中的靜態路由</vt:lpstr>
      <vt:lpstr>31.4IP 路由表動態路由協定</vt:lpstr>
      <vt:lpstr>31.4 IP 路由表路由表中的動態路由</vt:lpstr>
      <vt:lpstr>31.4 IP 路由表預設路由</vt:lpstr>
      <vt:lpstr>31.4 IP 路由表IPv4 路由表的結構</vt:lpstr>
      <vt:lpstr>31.4 IP 路由表IPv4 路由表的結構</vt:lpstr>
      <vt:lpstr>31.4 IP 路由表IPv6 路由表的結構</vt:lpstr>
      <vt:lpstr>31.4 IP 路由表管理距離</vt:lpstr>
      <vt:lpstr>31.4 IP 路由表管理距離 (續) </vt:lpstr>
      <vt:lpstr>31.5靜態和動態路由靜態還是動態？ </vt:lpstr>
      <vt:lpstr>31.5靜態和動態路由靜態還是動態？(續)</vt:lpstr>
      <vt:lpstr>31.5靜態和動態路由靜態還是動態？(續)</vt:lpstr>
      <vt:lpstr>31.5靜態和動態路由動態路由演進</vt:lpstr>
      <vt:lpstr>31.5靜態和動態路由動態路由演進（續） </vt:lpstr>
      <vt:lpstr>31.5靜態和動態路由動態路由協定概念</vt:lpstr>
      <vt:lpstr>31.5靜態和動態路由動態路由協定概念（續） </vt:lpstr>
      <vt:lpstr>31.5靜態和動態路由最佳路徑</vt:lpstr>
      <vt:lpstr>31.5靜態和動態路由負載平衡</vt:lpstr>
      <vt:lpstr>31.6我在本單元中學到了什麼？ </vt:lpstr>
      <vt:lpstr>31.6我在本單元中學到了什麼？(續)</vt:lpstr>
      <vt:lpstr>31.6我在本單元中學到了什麼？(續)</vt:lpstr>
      <vt:lpstr>31.6我在本單元中學到了什麼？(續)</vt:lpstr>
      <vt:lpstr>路由概念新詞彙和命令</vt:lpstr>
      <vt:lpstr>第三十二章 IP 靜態路由</vt:lpstr>
      <vt:lpstr>單元概要</vt:lpstr>
      <vt:lpstr>32.1靜態路由靜態路由的類型</vt:lpstr>
      <vt:lpstr>32.1靜態路由下一跳選項</vt:lpstr>
      <vt:lpstr>32.1靜態路由IPv4 靜態路由命令</vt:lpstr>
      <vt:lpstr>32.1靜態路由IPv6 靜態路由命令</vt:lpstr>
      <vt:lpstr>32.1靜態路由雙堆疊拓樸</vt:lpstr>
      <vt:lpstr>32.1靜態路由IPv4 初始路由表</vt:lpstr>
      <vt:lpstr>32.1靜態路由IPv6 初始路由表</vt:lpstr>
      <vt:lpstr>32.2設定 IP 靜態路由IPv4 下一跳靜態路由</vt:lpstr>
      <vt:lpstr>32.2設定 IP 靜態路由IPv6 下一跳靜態路由</vt:lpstr>
      <vt:lpstr>32.2設定 IP 靜態路由IPv4 直接連接的靜態路由</vt:lpstr>
      <vt:lpstr>32.2設定 IP 靜態路由IPv6 直接連接靜態路由</vt:lpstr>
      <vt:lpstr>32.2設定 IP 靜態路由IPv4 完全指定的靜態路由</vt:lpstr>
      <vt:lpstr>32.2設定 IP 靜態路由IPv6 完全指定的靜態路由</vt:lpstr>
      <vt:lpstr>32.2設定 IP 靜態路由IPv6 完全指定靜態路由 (續) </vt:lpstr>
      <vt:lpstr>32.2設定 IP 靜態路由驗證靜態路由</vt:lpstr>
      <vt:lpstr>32.3設定 IP 預設靜態路由預設靜態路由</vt:lpstr>
      <vt:lpstr>32.3設定 IP 預設靜態路由預設靜態路由 (續) </vt:lpstr>
      <vt:lpstr>32.3設定 IP 預設靜態路由設定預設靜態路由</vt:lpstr>
      <vt:lpstr>32.3設定 IP 預設靜態路由驗證預設靜態路由</vt:lpstr>
      <vt:lpstr>32.3設定 IP 預設靜態路由驗證預設靜態路由 (續) </vt:lpstr>
      <vt:lpstr>32.4設定浮動靜態路由浮動靜態路由</vt:lpstr>
      <vt:lpstr>32.4設定浮動靜態路由設定 IPv4 和 IPv6 浮動靜態路由</vt:lpstr>
      <vt:lpstr>32.4設定浮動靜態路由測試浮動靜態路由</vt:lpstr>
      <vt:lpstr>32.5設定靜態主機路由主機路由</vt:lpstr>
      <vt:lpstr>32.5設定靜態主機路由自動安裝主機路由</vt:lpstr>
      <vt:lpstr>32.5設定靜態主機路由靜態主機路由</vt:lpstr>
      <vt:lpstr>32.5設定靜態主機路由設定靜態主機路由</vt:lpstr>
      <vt:lpstr>32.5設定靜態主機路由驗證靜態主機路由</vt:lpstr>
      <vt:lpstr>32.5設定靜態主機路由用鏈路本機下一跳設定 IPv6 靜態主機路由</vt:lpstr>
      <vt:lpstr>32.6我在本單元中學到了什麼？ </vt:lpstr>
      <vt:lpstr>32.6我在本單元中學到了什麼？(續)</vt:lpstr>
      <vt:lpstr>32.6我在本單元中學到了什麼？(續)</vt:lpstr>
      <vt:lpstr>IP 靜態路由新詞彙和命令</vt:lpstr>
      <vt:lpstr>第三十三章故障排除靜態和預設路由</vt:lpstr>
      <vt:lpstr>單元目標</vt:lpstr>
      <vt:lpstr>33.1使用靜態路由靜態路由和封包轉送處理</vt:lpstr>
      <vt:lpstr>33.1使用靜態路由的封包處理靜態路由和封包轉送 (續) </vt:lpstr>
      <vt:lpstr>33.1使用靜態路由的封包處理靜態路由和封包轉送 (續) </vt:lpstr>
      <vt:lpstr>33.2故障排除 IPv4 靜態和預設路由設定網路變更</vt:lpstr>
      <vt:lpstr>33.2故障排除 IPv4 靜態和預設路由設定常見故障排除命令</vt:lpstr>
      <vt:lpstr>33.2故障排除 IPv4 靜態和預設路由設定解決連線問題</vt:lpstr>
      <vt:lpstr>33.3我在本單元中學到了什麼？ </vt:lpstr>
      <vt:lpstr>33.3我在本單元中學到了什麼？(續)</vt:lpstr>
      <vt:lpstr>33.3我在本單元中學到了什麼？(續)</vt:lpstr>
    </vt:vector>
  </TitlesOfParts>
  <LinksUpToDate>0</LinksUpToDate>
  <SharedDoc>0</SharedDoc>
  <HyperlinksChanged>0</HyperlinksChanged>
  <Application>Aspose.Slides for .NET</Application>
  <AppVersion>19.1200</AppVersion>
</Properties>
</file>

<file path=docProps/core.xml><?xml version="1.0" encoding="utf-8"?>
<cp:coreProperties xmlns:dc="http://purl.org/dc/elements/1.1/" xmlns:dcterms="http://purl.org/dc/terms/" xmlns:dcmitype="http://purl.org/dc/dcmitype/" xmlns:xsi="http://www.w3.org/2001/XMLSchema-instance" xmlns:cp="http://schemas.openxmlformats.org/package/2006/metadata/core-properties">
  <dc:title>單元 1：今日的網路連線</dc:title>
  <dc:creator>user</dc:creator>
  <cp:lastModifiedBy>邱柏瑞</cp:lastModifiedBy>
  <cp:revision>75</cp:revision>
  <dcterms:created xsi:type="dcterms:W3CDTF">2022-12-21T02:00:47Z</dcterms:created>
  <dcterms:modified xsi:type="dcterms:W3CDTF">2026-01-20T08:16:32Z</dcterms:modified>
</cp:coreProperties>
</file>